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63" r:id="rId2"/>
    <p:sldId id="1421" r:id="rId3"/>
    <p:sldId id="364" r:id="rId4"/>
    <p:sldId id="365" r:id="rId5"/>
    <p:sldId id="259" r:id="rId6"/>
    <p:sldId id="1424" r:id="rId7"/>
    <p:sldId id="273" r:id="rId8"/>
    <p:sldId id="1429" r:id="rId9"/>
    <p:sldId id="1432" r:id="rId10"/>
    <p:sldId id="284" r:id="rId11"/>
    <p:sldId id="368" r:id="rId12"/>
    <p:sldId id="1426" r:id="rId13"/>
    <p:sldId id="262" r:id="rId14"/>
    <p:sldId id="265" r:id="rId15"/>
    <p:sldId id="1436" r:id="rId16"/>
    <p:sldId id="1354" r:id="rId17"/>
    <p:sldId id="1428" r:id="rId18"/>
    <p:sldId id="372" r:id="rId19"/>
    <p:sldId id="375" r:id="rId20"/>
    <p:sldId id="314" r:id="rId21"/>
    <p:sldId id="377" r:id="rId22"/>
    <p:sldId id="282" r:id="rId23"/>
    <p:sldId id="289" r:id="rId24"/>
    <p:sldId id="288" r:id="rId25"/>
    <p:sldId id="290" r:id="rId26"/>
    <p:sldId id="380" r:id="rId27"/>
    <p:sldId id="1462" r:id="rId28"/>
    <p:sldId id="303" r:id="rId29"/>
    <p:sldId id="315" r:id="rId30"/>
    <p:sldId id="383" r:id="rId31"/>
    <p:sldId id="384" r:id="rId32"/>
    <p:sldId id="1433" r:id="rId33"/>
    <p:sldId id="319" r:id="rId34"/>
    <p:sldId id="321" r:id="rId35"/>
    <p:sldId id="385" r:id="rId36"/>
    <p:sldId id="326" r:id="rId37"/>
    <p:sldId id="327" r:id="rId38"/>
    <p:sldId id="329" r:id="rId39"/>
    <p:sldId id="349" r:id="rId40"/>
    <p:sldId id="389" r:id="rId41"/>
    <p:sldId id="390" r:id="rId42"/>
    <p:sldId id="391" r:id="rId43"/>
    <p:sldId id="393" r:id="rId44"/>
    <p:sldId id="394" r:id="rId45"/>
    <p:sldId id="396" r:id="rId46"/>
    <p:sldId id="398" r:id="rId47"/>
    <p:sldId id="399" r:id="rId48"/>
    <p:sldId id="401" r:id="rId49"/>
    <p:sldId id="405" r:id="rId50"/>
    <p:sldId id="406" r:id="rId51"/>
    <p:sldId id="407" r:id="rId52"/>
    <p:sldId id="408" r:id="rId53"/>
    <p:sldId id="409" r:id="rId54"/>
    <p:sldId id="436" r:id="rId5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ontoya Roldan" initials="DMR" lastIdx="1" clrIdx="0">
    <p:extLst>
      <p:ext uri="{19B8F6BF-5375-455C-9EA6-DF929625EA0E}">
        <p15:presenceInfo xmlns:p15="http://schemas.microsoft.com/office/powerpoint/2012/main" userId="S::daniel.montoyar@upb.edu.co::01b16e97-7050-4e3d-be06-5ae3b1062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6A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410FB-BAEA-4EE0-97F0-F43406807601}"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CO"/>
        </a:p>
      </dgm:t>
    </dgm:pt>
    <dgm:pt modelId="{3C79DCBB-8DA0-4FD4-A28B-C87A1AC992BE}">
      <dgm:prSet phldrT="[Texto]" custT="1"/>
      <dgm:spPr/>
      <dgm:t>
        <a:bodyPr/>
        <a:lstStyle/>
        <a:p>
          <a:r>
            <a:rPr lang="es-MX" sz="1400" b="1" i="0" dirty="0">
              <a:latin typeface="Montserrat" panose="00000500000000000000" pitchFamily="50" charset="0"/>
            </a:rPr>
            <a:t>Cuatro procesos contribuyen al cuadro clínico</a:t>
          </a:r>
          <a:endParaRPr lang="es-CO" sz="1400" b="1" dirty="0">
            <a:latin typeface="Montserrat" panose="00000500000000000000" pitchFamily="50" charset="0"/>
          </a:endParaRPr>
        </a:p>
      </dgm:t>
    </dgm:pt>
    <dgm:pt modelId="{5F697353-ACDE-416C-BD36-8217E677F215}" type="parTrans" cxnId="{84B22DBE-996A-4292-AECB-4C810003A63E}">
      <dgm:prSet/>
      <dgm:spPr/>
      <dgm:t>
        <a:bodyPr/>
        <a:lstStyle/>
        <a:p>
          <a:endParaRPr lang="es-CO" sz="1400">
            <a:latin typeface="Montserrat" panose="00000500000000000000" pitchFamily="50" charset="0"/>
          </a:endParaRPr>
        </a:p>
      </dgm:t>
    </dgm:pt>
    <dgm:pt modelId="{F5E7F8AE-0C04-47C2-A35F-BF0F99531024}" type="sibTrans" cxnId="{84B22DBE-996A-4292-AECB-4C810003A63E}">
      <dgm:prSet/>
      <dgm:spPr/>
      <dgm:t>
        <a:bodyPr/>
        <a:lstStyle/>
        <a:p>
          <a:endParaRPr lang="es-CO" sz="1400">
            <a:latin typeface="Montserrat" panose="00000500000000000000" pitchFamily="50" charset="0"/>
          </a:endParaRPr>
        </a:p>
      </dgm:t>
    </dgm:pt>
    <dgm:pt modelId="{524BB5F7-99BF-4186-8574-2B0EFA6B806F}">
      <dgm:prSet phldrT="[Texto]" custT="1"/>
      <dgm:spPr/>
      <dgm:t>
        <a:bodyPr anchor="b"/>
        <a:lstStyle/>
        <a:p>
          <a:r>
            <a:rPr lang="es-MX" sz="1800" b="0" i="0" dirty="0">
              <a:latin typeface="Montserrat" panose="00000500000000000000" pitchFamily="50" charset="0"/>
            </a:rPr>
            <a:t>Proceso infeccioso en la válvula, incluidas las complicaciones </a:t>
          </a:r>
          <a:r>
            <a:rPr lang="es-MX" sz="1800" b="0" i="0" dirty="0" err="1">
              <a:latin typeface="Montserrat" panose="00000500000000000000" pitchFamily="50" charset="0"/>
            </a:rPr>
            <a:t>intracardíacas</a:t>
          </a:r>
          <a:r>
            <a:rPr lang="es-MX" sz="1800" b="0" i="0" dirty="0">
              <a:latin typeface="Montserrat" panose="00000500000000000000" pitchFamily="50" charset="0"/>
            </a:rPr>
            <a:t> locales.</a:t>
          </a:r>
          <a:endParaRPr lang="es-CO" sz="1800" dirty="0">
            <a:latin typeface="Montserrat" panose="00000500000000000000" pitchFamily="50" charset="0"/>
          </a:endParaRPr>
        </a:p>
      </dgm:t>
    </dgm:pt>
    <dgm:pt modelId="{0F279F63-698F-4280-A722-8FE760F5E343}" type="parTrans" cxnId="{579678AB-11F5-4C32-92B5-BD0FC95A4724}">
      <dgm:prSet/>
      <dgm:spPr/>
      <dgm:t>
        <a:bodyPr/>
        <a:lstStyle/>
        <a:p>
          <a:endParaRPr lang="es-CO" sz="1400">
            <a:latin typeface="Montserrat" panose="00000500000000000000" pitchFamily="50" charset="0"/>
          </a:endParaRPr>
        </a:p>
      </dgm:t>
    </dgm:pt>
    <dgm:pt modelId="{D5C109AF-262C-428A-9747-377157BE3626}" type="sibTrans" cxnId="{579678AB-11F5-4C32-92B5-BD0FC95A4724}">
      <dgm:prSet/>
      <dgm:spPr/>
      <dgm:t>
        <a:bodyPr/>
        <a:lstStyle/>
        <a:p>
          <a:endParaRPr lang="es-CO" sz="1400">
            <a:latin typeface="Montserrat" panose="00000500000000000000" pitchFamily="50" charset="0"/>
          </a:endParaRPr>
        </a:p>
      </dgm:t>
    </dgm:pt>
    <dgm:pt modelId="{1ABA509A-57B2-46EF-8A9A-8E3E58D220C4}">
      <dgm:prSet phldrT="[Texto]" custT="1"/>
      <dgm:spPr/>
      <dgm:t>
        <a:bodyPr anchor="ctr"/>
        <a:lstStyle/>
        <a:p>
          <a:endParaRPr lang="es-MX" sz="1800" b="0" i="0" dirty="0">
            <a:latin typeface="Montserrat" panose="00000500000000000000" pitchFamily="50" charset="0"/>
          </a:endParaRPr>
        </a:p>
        <a:p>
          <a:r>
            <a:rPr lang="es-MX" sz="1800" b="0" i="0" dirty="0">
              <a:latin typeface="Montserrat" panose="00000500000000000000" pitchFamily="50" charset="0"/>
            </a:rPr>
            <a:t>Émbolos sépticos a cualquier órgano.</a:t>
          </a:r>
          <a:endParaRPr lang="es-CO" sz="1800" dirty="0">
            <a:latin typeface="Montserrat" panose="00000500000000000000" pitchFamily="50" charset="0"/>
          </a:endParaRPr>
        </a:p>
      </dgm:t>
    </dgm:pt>
    <dgm:pt modelId="{2B5582F0-0887-4607-B2C5-0A605712E40E}" type="parTrans" cxnId="{4D7321A0-FFE8-47FA-8088-AB6133935299}">
      <dgm:prSet/>
      <dgm:spPr/>
      <dgm:t>
        <a:bodyPr/>
        <a:lstStyle/>
        <a:p>
          <a:endParaRPr lang="es-CO" sz="1400">
            <a:latin typeface="Montserrat" panose="00000500000000000000" pitchFamily="50" charset="0"/>
          </a:endParaRPr>
        </a:p>
      </dgm:t>
    </dgm:pt>
    <dgm:pt modelId="{C1C84E8E-C2CD-4A78-90E1-1195222B948C}" type="sibTrans" cxnId="{4D7321A0-FFE8-47FA-8088-AB6133935299}">
      <dgm:prSet/>
      <dgm:spPr/>
      <dgm:t>
        <a:bodyPr/>
        <a:lstStyle/>
        <a:p>
          <a:endParaRPr lang="es-CO" sz="1400">
            <a:latin typeface="Montserrat" panose="00000500000000000000" pitchFamily="50" charset="0"/>
          </a:endParaRPr>
        </a:p>
      </dgm:t>
    </dgm:pt>
    <dgm:pt modelId="{164E4364-1C5A-4D26-A3B9-C14DB5A35F0E}">
      <dgm:prSet phldrT="[Texto]" custT="1"/>
      <dgm:spPr/>
      <dgm:t>
        <a:bodyPr anchor="t"/>
        <a:lstStyle/>
        <a:p>
          <a:endParaRPr lang="es-MX" sz="1800" b="0" i="0" dirty="0">
            <a:latin typeface="Montserrat" panose="00000500000000000000" pitchFamily="50" charset="0"/>
          </a:endParaRPr>
        </a:p>
        <a:p>
          <a:r>
            <a:rPr lang="es-MX" sz="1800" b="0" i="0" dirty="0">
              <a:latin typeface="Montserrat" panose="00000500000000000000" pitchFamily="50" charset="0"/>
            </a:rPr>
            <a:t>Bacteriemia constante, a menudo con focos de infección metastásicos.</a:t>
          </a:r>
          <a:endParaRPr lang="es-CO" sz="1800" dirty="0">
            <a:latin typeface="Montserrat" panose="00000500000000000000" pitchFamily="50" charset="0"/>
          </a:endParaRPr>
        </a:p>
      </dgm:t>
    </dgm:pt>
    <dgm:pt modelId="{613CC3B6-63D2-4912-824E-6E1420A5A1DC}" type="parTrans" cxnId="{1B0792D4-2242-4CB1-8266-BFB0BB6BF0DD}">
      <dgm:prSet/>
      <dgm:spPr/>
      <dgm:t>
        <a:bodyPr/>
        <a:lstStyle/>
        <a:p>
          <a:endParaRPr lang="es-CO" sz="1400">
            <a:latin typeface="Montserrat" panose="00000500000000000000" pitchFamily="50" charset="0"/>
          </a:endParaRPr>
        </a:p>
      </dgm:t>
    </dgm:pt>
    <dgm:pt modelId="{F1BDEA3B-0249-4A0F-B28A-FC1E47FEB7F3}" type="sibTrans" cxnId="{1B0792D4-2242-4CB1-8266-BFB0BB6BF0DD}">
      <dgm:prSet/>
      <dgm:spPr/>
      <dgm:t>
        <a:bodyPr/>
        <a:lstStyle/>
        <a:p>
          <a:endParaRPr lang="es-CO" sz="1400">
            <a:latin typeface="Montserrat" panose="00000500000000000000" pitchFamily="50" charset="0"/>
          </a:endParaRPr>
        </a:p>
      </dgm:t>
    </dgm:pt>
    <dgm:pt modelId="{6CC12D72-8425-4C06-9A20-972430AB3EB9}">
      <dgm:prSet phldrT="[Texto]" custT="1"/>
      <dgm:spPr/>
      <dgm:t>
        <a:bodyPr anchor="t"/>
        <a:lstStyle/>
        <a:p>
          <a:endParaRPr lang="es-MX" sz="1800" b="0" i="0" dirty="0">
            <a:latin typeface="Montserrat" panose="00000500000000000000" pitchFamily="50" charset="0"/>
          </a:endParaRPr>
        </a:p>
        <a:p>
          <a:r>
            <a:rPr lang="es-MX" sz="1800" b="0" i="0" dirty="0">
              <a:latin typeface="Montserrat" panose="00000500000000000000" pitchFamily="50" charset="0"/>
            </a:rPr>
            <a:t>Complejos inmunes circulantes y otros factores inmunopatológicos.</a:t>
          </a:r>
          <a:endParaRPr lang="es-CO" sz="1800" dirty="0">
            <a:latin typeface="Montserrat" panose="00000500000000000000" pitchFamily="50" charset="0"/>
          </a:endParaRPr>
        </a:p>
      </dgm:t>
    </dgm:pt>
    <dgm:pt modelId="{5190D94E-1105-4FBA-A012-E6AD9544CAC4}" type="parTrans" cxnId="{93A9A120-C340-4203-9B4B-BD8FE35FE03D}">
      <dgm:prSet/>
      <dgm:spPr/>
      <dgm:t>
        <a:bodyPr/>
        <a:lstStyle/>
        <a:p>
          <a:endParaRPr lang="es-CO" sz="1400">
            <a:latin typeface="Montserrat" panose="00000500000000000000" pitchFamily="50" charset="0"/>
          </a:endParaRPr>
        </a:p>
      </dgm:t>
    </dgm:pt>
    <dgm:pt modelId="{659C2817-9B13-4F6D-92EB-54193F4EE1C7}" type="sibTrans" cxnId="{93A9A120-C340-4203-9B4B-BD8FE35FE03D}">
      <dgm:prSet/>
      <dgm:spPr/>
      <dgm:t>
        <a:bodyPr/>
        <a:lstStyle/>
        <a:p>
          <a:endParaRPr lang="es-CO" sz="1400">
            <a:latin typeface="Montserrat" panose="00000500000000000000" pitchFamily="50" charset="0"/>
          </a:endParaRPr>
        </a:p>
      </dgm:t>
    </dgm:pt>
    <dgm:pt modelId="{48A37FF4-A924-4FED-8E47-E7DB3B794722}" type="pres">
      <dgm:prSet presAssocID="{678410FB-BAEA-4EE0-97F0-F43406807601}" presName="diagram" presStyleCnt="0">
        <dgm:presLayoutVars>
          <dgm:chMax val="1"/>
          <dgm:dir/>
          <dgm:animLvl val="ctr"/>
          <dgm:resizeHandles val="exact"/>
        </dgm:presLayoutVars>
      </dgm:prSet>
      <dgm:spPr/>
    </dgm:pt>
    <dgm:pt modelId="{4E432F2A-D866-44B5-9886-BF7371679F76}" type="pres">
      <dgm:prSet presAssocID="{678410FB-BAEA-4EE0-97F0-F43406807601}" presName="matrix" presStyleCnt="0"/>
      <dgm:spPr/>
    </dgm:pt>
    <dgm:pt modelId="{D1DA7A0D-7094-4F10-860D-F5DFD46A1945}" type="pres">
      <dgm:prSet presAssocID="{678410FB-BAEA-4EE0-97F0-F43406807601}" presName="tile1" presStyleLbl="node1" presStyleIdx="0" presStyleCnt="4"/>
      <dgm:spPr/>
    </dgm:pt>
    <dgm:pt modelId="{C3E44E04-C61A-496E-87FE-6CD9AD6830DD}" type="pres">
      <dgm:prSet presAssocID="{678410FB-BAEA-4EE0-97F0-F43406807601}" presName="tile1text" presStyleLbl="node1" presStyleIdx="0" presStyleCnt="4">
        <dgm:presLayoutVars>
          <dgm:chMax val="0"/>
          <dgm:chPref val="0"/>
          <dgm:bulletEnabled val="1"/>
        </dgm:presLayoutVars>
      </dgm:prSet>
      <dgm:spPr/>
    </dgm:pt>
    <dgm:pt modelId="{6910D3B1-8CC7-4A1B-A320-B334F42D6AA4}" type="pres">
      <dgm:prSet presAssocID="{678410FB-BAEA-4EE0-97F0-F43406807601}" presName="tile2" presStyleLbl="node1" presStyleIdx="1" presStyleCnt="4"/>
      <dgm:spPr/>
    </dgm:pt>
    <dgm:pt modelId="{819F35F3-7137-479F-B2CB-ACB275D4C28F}" type="pres">
      <dgm:prSet presAssocID="{678410FB-BAEA-4EE0-97F0-F43406807601}" presName="tile2text" presStyleLbl="node1" presStyleIdx="1" presStyleCnt="4">
        <dgm:presLayoutVars>
          <dgm:chMax val="0"/>
          <dgm:chPref val="0"/>
          <dgm:bulletEnabled val="1"/>
        </dgm:presLayoutVars>
      </dgm:prSet>
      <dgm:spPr/>
    </dgm:pt>
    <dgm:pt modelId="{8001B1C4-036F-45A8-84B6-16EAA22F1496}" type="pres">
      <dgm:prSet presAssocID="{678410FB-BAEA-4EE0-97F0-F43406807601}" presName="tile3" presStyleLbl="node1" presStyleIdx="2" presStyleCnt="4"/>
      <dgm:spPr/>
    </dgm:pt>
    <dgm:pt modelId="{BAA35C5B-BEE2-4808-BA0C-9FA3027068B0}" type="pres">
      <dgm:prSet presAssocID="{678410FB-BAEA-4EE0-97F0-F43406807601}" presName="tile3text" presStyleLbl="node1" presStyleIdx="2" presStyleCnt="4">
        <dgm:presLayoutVars>
          <dgm:chMax val="0"/>
          <dgm:chPref val="0"/>
          <dgm:bulletEnabled val="1"/>
        </dgm:presLayoutVars>
      </dgm:prSet>
      <dgm:spPr/>
    </dgm:pt>
    <dgm:pt modelId="{459968B1-F909-47DA-93BE-A98EF790C441}" type="pres">
      <dgm:prSet presAssocID="{678410FB-BAEA-4EE0-97F0-F43406807601}" presName="tile4" presStyleLbl="node1" presStyleIdx="3" presStyleCnt="4"/>
      <dgm:spPr/>
    </dgm:pt>
    <dgm:pt modelId="{EAC0E733-3799-4AE4-A302-4572DF1E278F}" type="pres">
      <dgm:prSet presAssocID="{678410FB-BAEA-4EE0-97F0-F43406807601}" presName="tile4text" presStyleLbl="node1" presStyleIdx="3" presStyleCnt="4">
        <dgm:presLayoutVars>
          <dgm:chMax val="0"/>
          <dgm:chPref val="0"/>
          <dgm:bulletEnabled val="1"/>
        </dgm:presLayoutVars>
      </dgm:prSet>
      <dgm:spPr/>
    </dgm:pt>
    <dgm:pt modelId="{EDC8B6FE-D2EB-4E0C-83C5-920A2DD8783F}" type="pres">
      <dgm:prSet presAssocID="{678410FB-BAEA-4EE0-97F0-F43406807601}" presName="centerTile" presStyleLbl="fgShp" presStyleIdx="0" presStyleCnt="1">
        <dgm:presLayoutVars>
          <dgm:chMax val="0"/>
          <dgm:chPref val="0"/>
        </dgm:presLayoutVars>
      </dgm:prSet>
      <dgm:spPr/>
    </dgm:pt>
  </dgm:ptLst>
  <dgm:cxnLst>
    <dgm:cxn modelId="{018BFE05-F9BC-4208-9147-3B4C066FD3EA}" type="presOf" srcId="{678410FB-BAEA-4EE0-97F0-F43406807601}" destId="{48A37FF4-A924-4FED-8E47-E7DB3B794722}" srcOrd="0" destOrd="0" presId="urn:microsoft.com/office/officeart/2005/8/layout/matrix1"/>
    <dgm:cxn modelId="{3397C50B-CBA7-4BCF-AC9E-3A70553EFDD6}" type="presOf" srcId="{1ABA509A-57B2-46EF-8A9A-8E3E58D220C4}" destId="{6910D3B1-8CC7-4A1B-A320-B334F42D6AA4}" srcOrd="0" destOrd="0" presId="urn:microsoft.com/office/officeart/2005/8/layout/matrix1"/>
    <dgm:cxn modelId="{FCFFF510-E41A-4187-B02C-819D07DFC19B}" type="presOf" srcId="{164E4364-1C5A-4D26-A3B9-C14DB5A35F0E}" destId="{BAA35C5B-BEE2-4808-BA0C-9FA3027068B0}" srcOrd="1" destOrd="0" presId="urn:microsoft.com/office/officeart/2005/8/layout/matrix1"/>
    <dgm:cxn modelId="{763E7216-94FD-48A9-8BBE-0430F4FE84D6}" type="presOf" srcId="{6CC12D72-8425-4C06-9A20-972430AB3EB9}" destId="{EAC0E733-3799-4AE4-A302-4572DF1E278F}" srcOrd="1" destOrd="0" presId="urn:microsoft.com/office/officeart/2005/8/layout/matrix1"/>
    <dgm:cxn modelId="{93A9A120-C340-4203-9B4B-BD8FE35FE03D}" srcId="{3C79DCBB-8DA0-4FD4-A28B-C87A1AC992BE}" destId="{6CC12D72-8425-4C06-9A20-972430AB3EB9}" srcOrd="3" destOrd="0" parTransId="{5190D94E-1105-4FBA-A012-E6AD9544CAC4}" sibTransId="{659C2817-9B13-4F6D-92EB-54193F4EE1C7}"/>
    <dgm:cxn modelId="{504B2664-3139-4629-A0A6-913B39A03A64}" type="presOf" srcId="{6CC12D72-8425-4C06-9A20-972430AB3EB9}" destId="{459968B1-F909-47DA-93BE-A98EF790C441}" srcOrd="0" destOrd="0" presId="urn:microsoft.com/office/officeart/2005/8/layout/matrix1"/>
    <dgm:cxn modelId="{E09D5268-1CED-48BD-B643-2E53F98A1FB6}" type="presOf" srcId="{1ABA509A-57B2-46EF-8A9A-8E3E58D220C4}" destId="{819F35F3-7137-479F-B2CB-ACB275D4C28F}" srcOrd="1" destOrd="0" presId="urn:microsoft.com/office/officeart/2005/8/layout/matrix1"/>
    <dgm:cxn modelId="{DBAEC96A-9B2C-4DDE-8C1F-BFF024957492}" type="presOf" srcId="{164E4364-1C5A-4D26-A3B9-C14DB5A35F0E}" destId="{8001B1C4-036F-45A8-84B6-16EAA22F1496}" srcOrd="0" destOrd="0" presId="urn:microsoft.com/office/officeart/2005/8/layout/matrix1"/>
    <dgm:cxn modelId="{D3995C4F-E1FF-46B1-AFE5-F80C97C3673C}" type="presOf" srcId="{3C79DCBB-8DA0-4FD4-A28B-C87A1AC992BE}" destId="{EDC8B6FE-D2EB-4E0C-83C5-920A2DD8783F}" srcOrd="0" destOrd="0" presId="urn:microsoft.com/office/officeart/2005/8/layout/matrix1"/>
    <dgm:cxn modelId="{4D7321A0-FFE8-47FA-8088-AB6133935299}" srcId="{3C79DCBB-8DA0-4FD4-A28B-C87A1AC992BE}" destId="{1ABA509A-57B2-46EF-8A9A-8E3E58D220C4}" srcOrd="1" destOrd="0" parTransId="{2B5582F0-0887-4607-B2C5-0A605712E40E}" sibTransId="{C1C84E8E-C2CD-4A78-90E1-1195222B948C}"/>
    <dgm:cxn modelId="{579678AB-11F5-4C32-92B5-BD0FC95A4724}" srcId="{3C79DCBB-8DA0-4FD4-A28B-C87A1AC992BE}" destId="{524BB5F7-99BF-4186-8574-2B0EFA6B806F}" srcOrd="0" destOrd="0" parTransId="{0F279F63-698F-4280-A722-8FE760F5E343}" sibTransId="{D5C109AF-262C-428A-9747-377157BE3626}"/>
    <dgm:cxn modelId="{84B22DBE-996A-4292-AECB-4C810003A63E}" srcId="{678410FB-BAEA-4EE0-97F0-F43406807601}" destId="{3C79DCBB-8DA0-4FD4-A28B-C87A1AC992BE}" srcOrd="0" destOrd="0" parTransId="{5F697353-ACDE-416C-BD36-8217E677F215}" sibTransId="{F5E7F8AE-0C04-47C2-A35F-BF0F99531024}"/>
    <dgm:cxn modelId="{C9093BC5-F316-42B4-B97D-EB0A6FF0FA35}" type="presOf" srcId="{524BB5F7-99BF-4186-8574-2B0EFA6B806F}" destId="{C3E44E04-C61A-496E-87FE-6CD9AD6830DD}" srcOrd="1" destOrd="0" presId="urn:microsoft.com/office/officeart/2005/8/layout/matrix1"/>
    <dgm:cxn modelId="{1B0792D4-2242-4CB1-8266-BFB0BB6BF0DD}" srcId="{3C79DCBB-8DA0-4FD4-A28B-C87A1AC992BE}" destId="{164E4364-1C5A-4D26-A3B9-C14DB5A35F0E}" srcOrd="2" destOrd="0" parTransId="{613CC3B6-63D2-4912-824E-6E1420A5A1DC}" sibTransId="{F1BDEA3B-0249-4A0F-B28A-FC1E47FEB7F3}"/>
    <dgm:cxn modelId="{BFE713D5-0F4E-49A9-A51C-5D0AFEEBF26D}" type="presOf" srcId="{524BB5F7-99BF-4186-8574-2B0EFA6B806F}" destId="{D1DA7A0D-7094-4F10-860D-F5DFD46A1945}" srcOrd="0" destOrd="0" presId="urn:microsoft.com/office/officeart/2005/8/layout/matrix1"/>
    <dgm:cxn modelId="{92BA9269-E682-4D25-A4CC-05D3DCD9F402}" type="presParOf" srcId="{48A37FF4-A924-4FED-8E47-E7DB3B794722}" destId="{4E432F2A-D866-44B5-9886-BF7371679F76}" srcOrd="0" destOrd="0" presId="urn:microsoft.com/office/officeart/2005/8/layout/matrix1"/>
    <dgm:cxn modelId="{3FD8C247-B4F2-4F57-BF4E-7722CB59947B}" type="presParOf" srcId="{4E432F2A-D866-44B5-9886-BF7371679F76}" destId="{D1DA7A0D-7094-4F10-860D-F5DFD46A1945}" srcOrd="0" destOrd="0" presId="urn:microsoft.com/office/officeart/2005/8/layout/matrix1"/>
    <dgm:cxn modelId="{6D4DA556-DA8D-4E80-8E51-558A86C9153E}" type="presParOf" srcId="{4E432F2A-D866-44B5-9886-BF7371679F76}" destId="{C3E44E04-C61A-496E-87FE-6CD9AD6830DD}" srcOrd="1" destOrd="0" presId="urn:microsoft.com/office/officeart/2005/8/layout/matrix1"/>
    <dgm:cxn modelId="{EDE4F0C2-E4AC-4E88-B2EA-D38321687032}" type="presParOf" srcId="{4E432F2A-D866-44B5-9886-BF7371679F76}" destId="{6910D3B1-8CC7-4A1B-A320-B334F42D6AA4}" srcOrd="2" destOrd="0" presId="urn:microsoft.com/office/officeart/2005/8/layout/matrix1"/>
    <dgm:cxn modelId="{12DFD996-8BF2-4E46-B2FD-234F4DCF092A}" type="presParOf" srcId="{4E432F2A-D866-44B5-9886-BF7371679F76}" destId="{819F35F3-7137-479F-B2CB-ACB275D4C28F}" srcOrd="3" destOrd="0" presId="urn:microsoft.com/office/officeart/2005/8/layout/matrix1"/>
    <dgm:cxn modelId="{A7CBDC96-B3D9-4933-A5F5-E3BA0532BF69}" type="presParOf" srcId="{4E432F2A-D866-44B5-9886-BF7371679F76}" destId="{8001B1C4-036F-45A8-84B6-16EAA22F1496}" srcOrd="4" destOrd="0" presId="urn:microsoft.com/office/officeart/2005/8/layout/matrix1"/>
    <dgm:cxn modelId="{3EB5417F-B897-4D57-BE25-75E5EDABE58B}" type="presParOf" srcId="{4E432F2A-D866-44B5-9886-BF7371679F76}" destId="{BAA35C5B-BEE2-4808-BA0C-9FA3027068B0}" srcOrd="5" destOrd="0" presId="urn:microsoft.com/office/officeart/2005/8/layout/matrix1"/>
    <dgm:cxn modelId="{84AD89E4-FD11-486C-9644-F369B8456C61}" type="presParOf" srcId="{4E432F2A-D866-44B5-9886-BF7371679F76}" destId="{459968B1-F909-47DA-93BE-A98EF790C441}" srcOrd="6" destOrd="0" presId="urn:microsoft.com/office/officeart/2005/8/layout/matrix1"/>
    <dgm:cxn modelId="{1A31BB71-F4C0-4EBC-97D6-19478FE86957}" type="presParOf" srcId="{4E432F2A-D866-44B5-9886-BF7371679F76}" destId="{EAC0E733-3799-4AE4-A302-4572DF1E278F}" srcOrd="7" destOrd="0" presId="urn:microsoft.com/office/officeart/2005/8/layout/matrix1"/>
    <dgm:cxn modelId="{129D2CCE-C453-4633-9C5F-9F028DDD626E}" type="presParOf" srcId="{48A37FF4-A924-4FED-8E47-E7DB3B794722}" destId="{EDC8B6FE-D2EB-4E0C-83C5-920A2DD8783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5A663-54D5-4748-B203-8C5FB434AE01}"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s-CO"/>
        </a:p>
      </dgm:t>
    </dgm:pt>
    <dgm:pt modelId="{B9845F3A-C54A-46EF-A8E1-A0B720F89A11}">
      <dgm:prSet/>
      <dgm:spPr/>
      <dgm:t>
        <a:bodyPr/>
        <a:lstStyle/>
        <a:p>
          <a:r>
            <a:rPr lang="es-CO">
              <a:latin typeface="Montserrat" panose="00000500000000000000" pitchFamily="50" charset="0"/>
            </a:rPr>
            <a:t>Criterios de Duke modificados.</a:t>
          </a:r>
        </a:p>
      </dgm:t>
    </dgm:pt>
    <dgm:pt modelId="{8F4246E0-4FBF-4CD9-B8B1-8C99D6E728C9}" type="parTrans" cxnId="{268B9225-E1A9-4EE4-9B06-03AD43CA217D}">
      <dgm:prSet/>
      <dgm:spPr/>
      <dgm:t>
        <a:bodyPr/>
        <a:lstStyle/>
        <a:p>
          <a:endParaRPr lang="es-CO">
            <a:latin typeface="Montserrat" panose="00000500000000000000" pitchFamily="50" charset="0"/>
          </a:endParaRPr>
        </a:p>
      </dgm:t>
    </dgm:pt>
    <dgm:pt modelId="{775D72A4-BBAB-4EBB-9294-B8BDB635DF55}" type="sibTrans" cxnId="{268B9225-E1A9-4EE4-9B06-03AD43CA217D}">
      <dgm:prSet/>
      <dgm:spPr/>
      <dgm:t>
        <a:bodyPr/>
        <a:lstStyle/>
        <a:p>
          <a:endParaRPr lang="es-CO">
            <a:latin typeface="Montserrat" panose="00000500000000000000" pitchFamily="50" charset="0"/>
          </a:endParaRPr>
        </a:p>
      </dgm:t>
    </dgm:pt>
    <dgm:pt modelId="{FCAF2AF2-85AD-4B3E-BA9D-4A0070069D68}">
      <dgm:prSet/>
      <dgm:spPr/>
      <dgm:t>
        <a:bodyPr/>
        <a:lstStyle/>
        <a:p>
          <a:r>
            <a:rPr lang="es-CO">
              <a:latin typeface="Montserrat" panose="00000500000000000000" pitchFamily="50" charset="0"/>
            </a:rPr>
            <a:t>Sensibilidad aproximada 80%.</a:t>
          </a:r>
        </a:p>
      </dgm:t>
    </dgm:pt>
    <dgm:pt modelId="{3459E711-7256-4913-8D03-D7AB3A8C6C79}" type="parTrans" cxnId="{C8B5A746-82E4-4D77-A35F-1BA5C55810C6}">
      <dgm:prSet/>
      <dgm:spPr/>
      <dgm:t>
        <a:bodyPr/>
        <a:lstStyle/>
        <a:p>
          <a:endParaRPr lang="es-CO">
            <a:latin typeface="Montserrat" panose="00000500000000000000" pitchFamily="50" charset="0"/>
          </a:endParaRPr>
        </a:p>
      </dgm:t>
    </dgm:pt>
    <dgm:pt modelId="{6512631A-1F1C-41A5-A35E-464A09C41FBF}" type="sibTrans" cxnId="{C8B5A746-82E4-4D77-A35F-1BA5C55810C6}">
      <dgm:prSet/>
      <dgm:spPr/>
      <dgm:t>
        <a:bodyPr/>
        <a:lstStyle/>
        <a:p>
          <a:endParaRPr lang="es-CO">
            <a:latin typeface="Montserrat" panose="00000500000000000000" pitchFamily="50" charset="0"/>
          </a:endParaRPr>
        </a:p>
      </dgm:t>
    </dgm:pt>
    <dgm:pt modelId="{AF3DF5DD-072D-428D-A6D7-A5783CD9093C}">
      <dgm:prSet/>
      <dgm:spPr/>
      <dgm:t>
        <a:bodyPr/>
        <a:lstStyle/>
        <a:p>
          <a:r>
            <a:rPr lang="es-CO">
              <a:latin typeface="Montserrat" panose="00000500000000000000" pitchFamily="50" charset="0"/>
            </a:rPr>
            <a:t>Menor sensibilidad en endocarditis válvula protésica, endocarditis lado derecho e infección de dispositivo cardíaco.</a:t>
          </a:r>
        </a:p>
      </dgm:t>
    </dgm:pt>
    <dgm:pt modelId="{C51DA8FC-0126-4C35-975A-D5E64E124F87}" type="parTrans" cxnId="{39A03C0C-1A58-4587-8480-610BBCC9665D}">
      <dgm:prSet/>
      <dgm:spPr/>
      <dgm:t>
        <a:bodyPr/>
        <a:lstStyle/>
        <a:p>
          <a:endParaRPr lang="es-CO">
            <a:latin typeface="Montserrat" panose="00000500000000000000" pitchFamily="50" charset="0"/>
          </a:endParaRPr>
        </a:p>
      </dgm:t>
    </dgm:pt>
    <dgm:pt modelId="{59FD3F9F-1951-461C-B3A9-0CF38CBA9755}" type="sibTrans" cxnId="{39A03C0C-1A58-4587-8480-610BBCC9665D}">
      <dgm:prSet/>
      <dgm:spPr/>
      <dgm:t>
        <a:bodyPr/>
        <a:lstStyle/>
        <a:p>
          <a:endParaRPr lang="es-CO">
            <a:latin typeface="Montserrat" panose="00000500000000000000" pitchFamily="50" charset="0"/>
          </a:endParaRPr>
        </a:p>
      </dgm:t>
    </dgm:pt>
    <dgm:pt modelId="{FA679D78-2545-414B-9164-CE7F763EF9DA}">
      <dgm:prSet/>
      <dgm:spPr/>
      <dgm:t>
        <a:bodyPr/>
        <a:lstStyle/>
        <a:p>
          <a:r>
            <a:rPr lang="es-CO">
              <a:latin typeface="Montserrat" panose="00000500000000000000" pitchFamily="50" charset="0"/>
            </a:rPr>
            <a:t>Uso en conjunto con juicio clínico.</a:t>
          </a:r>
        </a:p>
      </dgm:t>
    </dgm:pt>
    <dgm:pt modelId="{D88865BE-632C-4361-A48A-3ACEBD20E3B6}" type="parTrans" cxnId="{AAAEC065-18D1-4D4A-9A3A-6A28B8C64291}">
      <dgm:prSet/>
      <dgm:spPr/>
      <dgm:t>
        <a:bodyPr/>
        <a:lstStyle/>
        <a:p>
          <a:endParaRPr lang="es-CO">
            <a:latin typeface="Montserrat" panose="00000500000000000000" pitchFamily="50" charset="0"/>
          </a:endParaRPr>
        </a:p>
      </dgm:t>
    </dgm:pt>
    <dgm:pt modelId="{807BC104-99FA-4920-93D0-2874CD2C55C4}" type="sibTrans" cxnId="{AAAEC065-18D1-4D4A-9A3A-6A28B8C64291}">
      <dgm:prSet/>
      <dgm:spPr/>
      <dgm:t>
        <a:bodyPr/>
        <a:lstStyle/>
        <a:p>
          <a:endParaRPr lang="es-CO">
            <a:latin typeface="Montserrat" panose="00000500000000000000" pitchFamily="50" charset="0"/>
          </a:endParaRPr>
        </a:p>
      </dgm:t>
    </dgm:pt>
    <dgm:pt modelId="{CF1AD59C-2A71-45B5-80E9-1B5AAA404853}" type="pres">
      <dgm:prSet presAssocID="{CEA5A663-54D5-4748-B203-8C5FB434AE01}" presName="linear" presStyleCnt="0">
        <dgm:presLayoutVars>
          <dgm:animLvl val="lvl"/>
          <dgm:resizeHandles val="exact"/>
        </dgm:presLayoutVars>
      </dgm:prSet>
      <dgm:spPr/>
    </dgm:pt>
    <dgm:pt modelId="{7D5FFAC8-F085-4CC9-94B8-47B976B24C1D}" type="pres">
      <dgm:prSet presAssocID="{B9845F3A-C54A-46EF-A8E1-A0B720F89A11}" presName="parentText" presStyleLbl="node1" presStyleIdx="0" presStyleCnt="4">
        <dgm:presLayoutVars>
          <dgm:chMax val="0"/>
          <dgm:bulletEnabled val="1"/>
        </dgm:presLayoutVars>
      </dgm:prSet>
      <dgm:spPr/>
    </dgm:pt>
    <dgm:pt modelId="{2928B31D-A178-4EBE-9F55-FAF42B41206E}" type="pres">
      <dgm:prSet presAssocID="{775D72A4-BBAB-4EBB-9294-B8BDB635DF55}" presName="spacer" presStyleCnt="0"/>
      <dgm:spPr/>
    </dgm:pt>
    <dgm:pt modelId="{185F4664-64D5-45AB-A15D-3B47CFC102EC}" type="pres">
      <dgm:prSet presAssocID="{FCAF2AF2-85AD-4B3E-BA9D-4A0070069D68}" presName="parentText" presStyleLbl="node1" presStyleIdx="1" presStyleCnt="4">
        <dgm:presLayoutVars>
          <dgm:chMax val="0"/>
          <dgm:bulletEnabled val="1"/>
        </dgm:presLayoutVars>
      </dgm:prSet>
      <dgm:spPr/>
    </dgm:pt>
    <dgm:pt modelId="{CCDF2142-08C8-4183-968E-A6AE3563F80B}" type="pres">
      <dgm:prSet presAssocID="{6512631A-1F1C-41A5-A35E-464A09C41FBF}" presName="spacer" presStyleCnt="0"/>
      <dgm:spPr/>
    </dgm:pt>
    <dgm:pt modelId="{45250C71-1432-4FEE-948C-2E475F5AA5E1}" type="pres">
      <dgm:prSet presAssocID="{AF3DF5DD-072D-428D-A6D7-A5783CD9093C}" presName="parentText" presStyleLbl="node1" presStyleIdx="2" presStyleCnt="4">
        <dgm:presLayoutVars>
          <dgm:chMax val="0"/>
          <dgm:bulletEnabled val="1"/>
        </dgm:presLayoutVars>
      </dgm:prSet>
      <dgm:spPr/>
    </dgm:pt>
    <dgm:pt modelId="{615BE600-BD2C-4683-93D9-48EF4CBB62F2}" type="pres">
      <dgm:prSet presAssocID="{59FD3F9F-1951-461C-B3A9-0CF38CBA9755}" presName="spacer" presStyleCnt="0"/>
      <dgm:spPr/>
    </dgm:pt>
    <dgm:pt modelId="{14399395-DDE1-45DE-AEDE-A55D647293B4}" type="pres">
      <dgm:prSet presAssocID="{FA679D78-2545-414B-9164-CE7F763EF9DA}" presName="parentText" presStyleLbl="node1" presStyleIdx="3" presStyleCnt="4">
        <dgm:presLayoutVars>
          <dgm:chMax val="0"/>
          <dgm:bulletEnabled val="1"/>
        </dgm:presLayoutVars>
      </dgm:prSet>
      <dgm:spPr/>
    </dgm:pt>
  </dgm:ptLst>
  <dgm:cxnLst>
    <dgm:cxn modelId="{39A03C0C-1A58-4587-8480-610BBCC9665D}" srcId="{CEA5A663-54D5-4748-B203-8C5FB434AE01}" destId="{AF3DF5DD-072D-428D-A6D7-A5783CD9093C}" srcOrd="2" destOrd="0" parTransId="{C51DA8FC-0126-4C35-975A-D5E64E124F87}" sibTransId="{59FD3F9F-1951-461C-B3A9-0CF38CBA9755}"/>
    <dgm:cxn modelId="{EEF6460E-6CD0-479B-A318-D6B410F90699}" type="presOf" srcId="{CEA5A663-54D5-4748-B203-8C5FB434AE01}" destId="{CF1AD59C-2A71-45B5-80E9-1B5AAA404853}" srcOrd="0" destOrd="0" presId="urn:microsoft.com/office/officeart/2005/8/layout/vList2"/>
    <dgm:cxn modelId="{A8D5971A-0C77-48FF-8322-B0FF4BA09B40}" type="presOf" srcId="{FCAF2AF2-85AD-4B3E-BA9D-4A0070069D68}" destId="{185F4664-64D5-45AB-A15D-3B47CFC102EC}" srcOrd="0" destOrd="0" presId="urn:microsoft.com/office/officeart/2005/8/layout/vList2"/>
    <dgm:cxn modelId="{268B9225-E1A9-4EE4-9B06-03AD43CA217D}" srcId="{CEA5A663-54D5-4748-B203-8C5FB434AE01}" destId="{B9845F3A-C54A-46EF-A8E1-A0B720F89A11}" srcOrd="0" destOrd="0" parTransId="{8F4246E0-4FBF-4CD9-B8B1-8C99D6E728C9}" sibTransId="{775D72A4-BBAB-4EBB-9294-B8BDB635DF55}"/>
    <dgm:cxn modelId="{81648642-A322-4257-8E13-1734AF5CED7A}" type="presOf" srcId="{FA679D78-2545-414B-9164-CE7F763EF9DA}" destId="{14399395-DDE1-45DE-AEDE-A55D647293B4}" srcOrd="0" destOrd="0" presId="urn:microsoft.com/office/officeart/2005/8/layout/vList2"/>
    <dgm:cxn modelId="{AAAEC065-18D1-4D4A-9A3A-6A28B8C64291}" srcId="{CEA5A663-54D5-4748-B203-8C5FB434AE01}" destId="{FA679D78-2545-414B-9164-CE7F763EF9DA}" srcOrd="3" destOrd="0" parTransId="{D88865BE-632C-4361-A48A-3ACEBD20E3B6}" sibTransId="{807BC104-99FA-4920-93D0-2874CD2C55C4}"/>
    <dgm:cxn modelId="{C8B5A746-82E4-4D77-A35F-1BA5C55810C6}" srcId="{CEA5A663-54D5-4748-B203-8C5FB434AE01}" destId="{FCAF2AF2-85AD-4B3E-BA9D-4A0070069D68}" srcOrd="1" destOrd="0" parTransId="{3459E711-7256-4913-8D03-D7AB3A8C6C79}" sibTransId="{6512631A-1F1C-41A5-A35E-464A09C41FBF}"/>
    <dgm:cxn modelId="{4D3CDB95-7D36-4C06-9094-E7BC3608562E}" type="presOf" srcId="{B9845F3A-C54A-46EF-A8E1-A0B720F89A11}" destId="{7D5FFAC8-F085-4CC9-94B8-47B976B24C1D}" srcOrd="0" destOrd="0" presId="urn:microsoft.com/office/officeart/2005/8/layout/vList2"/>
    <dgm:cxn modelId="{479F59A1-5FB7-4AD0-B8C6-4670847C6B43}" type="presOf" srcId="{AF3DF5DD-072D-428D-A6D7-A5783CD9093C}" destId="{45250C71-1432-4FEE-948C-2E475F5AA5E1}" srcOrd="0" destOrd="0" presId="urn:microsoft.com/office/officeart/2005/8/layout/vList2"/>
    <dgm:cxn modelId="{02D07C3F-0121-4AE5-9160-C466B7D21661}" type="presParOf" srcId="{CF1AD59C-2A71-45B5-80E9-1B5AAA404853}" destId="{7D5FFAC8-F085-4CC9-94B8-47B976B24C1D}" srcOrd="0" destOrd="0" presId="urn:microsoft.com/office/officeart/2005/8/layout/vList2"/>
    <dgm:cxn modelId="{B5F9DF19-8214-46A0-87BA-812583898AAB}" type="presParOf" srcId="{CF1AD59C-2A71-45B5-80E9-1B5AAA404853}" destId="{2928B31D-A178-4EBE-9F55-FAF42B41206E}" srcOrd="1" destOrd="0" presId="urn:microsoft.com/office/officeart/2005/8/layout/vList2"/>
    <dgm:cxn modelId="{541448E3-E6B0-475F-82AD-44528F670BDB}" type="presParOf" srcId="{CF1AD59C-2A71-45B5-80E9-1B5AAA404853}" destId="{185F4664-64D5-45AB-A15D-3B47CFC102EC}" srcOrd="2" destOrd="0" presId="urn:microsoft.com/office/officeart/2005/8/layout/vList2"/>
    <dgm:cxn modelId="{222E0CF4-03B5-4591-AE21-19CB34931F14}" type="presParOf" srcId="{CF1AD59C-2A71-45B5-80E9-1B5AAA404853}" destId="{CCDF2142-08C8-4183-968E-A6AE3563F80B}" srcOrd="3" destOrd="0" presId="urn:microsoft.com/office/officeart/2005/8/layout/vList2"/>
    <dgm:cxn modelId="{3F97DA0D-F3B4-43B8-BD2F-C692D95C6C10}" type="presParOf" srcId="{CF1AD59C-2A71-45B5-80E9-1B5AAA404853}" destId="{45250C71-1432-4FEE-948C-2E475F5AA5E1}" srcOrd="4" destOrd="0" presId="urn:microsoft.com/office/officeart/2005/8/layout/vList2"/>
    <dgm:cxn modelId="{7F8A65AB-2D64-43AD-9C5B-9224B50C6912}" type="presParOf" srcId="{CF1AD59C-2A71-45B5-80E9-1B5AAA404853}" destId="{615BE600-BD2C-4683-93D9-48EF4CBB62F2}" srcOrd="5" destOrd="0" presId="urn:microsoft.com/office/officeart/2005/8/layout/vList2"/>
    <dgm:cxn modelId="{591052B5-FE34-411B-9AE8-082412E06872}" type="presParOf" srcId="{CF1AD59C-2A71-45B5-80E9-1B5AAA404853}" destId="{14399395-DDE1-45DE-AEDE-A55D647293B4}" srcOrd="6"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A7A0D-7094-4F10-860D-F5DFD46A1945}">
      <dsp:nvSpPr>
        <dsp:cNvPr id="0" name=""/>
        <dsp:cNvSpPr/>
      </dsp:nvSpPr>
      <dsp:spPr>
        <a:xfrm rot="16200000">
          <a:off x="570487" y="-570487"/>
          <a:ext cx="2350504" cy="349147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MX" sz="1800" b="0" i="0" kern="1200" dirty="0">
              <a:latin typeface="Montserrat" panose="00000500000000000000" pitchFamily="50" charset="0"/>
            </a:rPr>
            <a:t>Proceso infeccioso en la válvula, incluidas las complicaciones </a:t>
          </a:r>
          <a:r>
            <a:rPr lang="es-MX" sz="1800" b="0" i="0" kern="1200" dirty="0" err="1">
              <a:latin typeface="Montserrat" panose="00000500000000000000" pitchFamily="50" charset="0"/>
            </a:rPr>
            <a:t>intracardíacas</a:t>
          </a:r>
          <a:r>
            <a:rPr lang="es-MX" sz="1800" b="0" i="0" kern="1200" dirty="0">
              <a:latin typeface="Montserrat" panose="00000500000000000000" pitchFamily="50" charset="0"/>
            </a:rPr>
            <a:t> locales.</a:t>
          </a:r>
          <a:endParaRPr lang="es-CO" sz="1800" kern="1200" dirty="0">
            <a:latin typeface="Montserrat" panose="00000500000000000000" pitchFamily="50" charset="0"/>
          </a:endParaRPr>
        </a:p>
      </dsp:txBody>
      <dsp:txXfrm rot="5400000">
        <a:off x="-1" y="1"/>
        <a:ext cx="3491478" cy="1762878"/>
      </dsp:txXfrm>
    </dsp:sp>
    <dsp:sp modelId="{6910D3B1-8CC7-4A1B-A320-B334F42D6AA4}">
      <dsp:nvSpPr>
        <dsp:cNvPr id="0" name=""/>
        <dsp:cNvSpPr/>
      </dsp:nvSpPr>
      <dsp:spPr>
        <a:xfrm>
          <a:off x="3491478" y="0"/>
          <a:ext cx="3491478" cy="2350504"/>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s-MX" sz="1800" b="0" i="0" kern="1200" dirty="0">
            <a:latin typeface="Montserrat" panose="00000500000000000000" pitchFamily="50" charset="0"/>
          </a:endParaRPr>
        </a:p>
        <a:p>
          <a:pPr marL="0" lvl="0" indent="0" algn="ctr" defTabSz="800100">
            <a:lnSpc>
              <a:spcPct val="90000"/>
            </a:lnSpc>
            <a:spcBef>
              <a:spcPct val="0"/>
            </a:spcBef>
            <a:spcAft>
              <a:spcPct val="35000"/>
            </a:spcAft>
            <a:buNone/>
          </a:pPr>
          <a:r>
            <a:rPr lang="es-MX" sz="1800" b="0" i="0" kern="1200" dirty="0">
              <a:latin typeface="Montserrat" panose="00000500000000000000" pitchFamily="50" charset="0"/>
            </a:rPr>
            <a:t>Émbolos sépticos a cualquier órgano.</a:t>
          </a:r>
          <a:endParaRPr lang="es-CO" sz="1800" kern="1200" dirty="0">
            <a:latin typeface="Montserrat" panose="00000500000000000000" pitchFamily="50" charset="0"/>
          </a:endParaRPr>
        </a:p>
      </dsp:txBody>
      <dsp:txXfrm>
        <a:off x="3491478" y="0"/>
        <a:ext cx="3491478" cy="1762878"/>
      </dsp:txXfrm>
    </dsp:sp>
    <dsp:sp modelId="{8001B1C4-036F-45A8-84B6-16EAA22F1496}">
      <dsp:nvSpPr>
        <dsp:cNvPr id="0" name=""/>
        <dsp:cNvSpPr/>
      </dsp:nvSpPr>
      <dsp:spPr>
        <a:xfrm rot="10800000">
          <a:off x="0" y="2350504"/>
          <a:ext cx="3491478" cy="2350504"/>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s-MX" sz="1800" b="0" i="0" kern="1200" dirty="0">
            <a:latin typeface="Montserrat" panose="00000500000000000000" pitchFamily="50" charset="0"/>
          </a:endParaRPr>
        </a:p>
        <a:p>
          <a:pPr marL="0" lvl="0" indent="0" algn="ctr" defTabSz="800100">
            <a:lnSpc>
              <a:spcPct val="90000"/>
            </a:lnSpc>
            <a:spcBef>
              <a:spcPct val="0"/>
            </a:spcBef>
            <a:spcAft>
              <a:spcPct val="35000"/>
            </a:spcAft>
            <a:buNone/>
          </a:pPr>
          <a:r>
            <a:rPr lang="es-MX" sz="1800" b="0" i="0" kern="1200" dirty="0">
              <a:latin typeface="Montserrat" panose="00000500000000000000" pitchFamily="50" charset="0"/>
            </a:rPr>
            <a:t>Bacteriemia constante, a menudo con focos de infección metastásicos.</a:t>
          </a:r>
          <a:endParaRPr lang="es-CO" sz="1800" kern="1200" dirty="0">
            <a:latin typeface="Montserrat" panose="00000500000000000000" pitchFamily="50" charset="0"/>
          </a:endParaRPr>
        </a:p>
      </dsp:txBody>
      <dsp:txXfrm rot="10800000">
        <a:off x="0" y="2938129"/>
        <a:ext cx="3491478" cy="1762878"/>
      </dsp:txXfrm>
    </dsp:sp>
    <dsp:sp modelId="{459968B1-F909-47DA-93BE-A98EF790C441}">
      <dsp:nvSpPr>
        <dsp:cNvPr id="0" name=""/>
        <dsp:cNvSpPr/>
      </dsp:nvSpPr>
      <dsp:spPr>
        <a:xfrm rot="5400000">
          <a:off x="4061965" y="1780017"/>
          <a:ext cx="2350504" cy="3491478"/>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s-MX" sz="1800" b="0" i="0" kern="1200" dirty="0">
            <a:latin typeface="Montserrat" panose="00000500000000000000" pitchFamily="50" charset="0"/>
          </a:endParaRPr>
        </a:p>
        <a:p>
          <a:pPr marL="0" lvl="0" indent="0" algn="ctr" defTabSz="800100">
            <a:lnSpc>
              <a:spcPct val="90000"/>
            </a:lnSpc>
            <a:spcBef>
              <a:spcPct val="0"/>
            </a:spcBef>
            <a:spcAft>
              <a:spcPct val="35000"/>
            </a:spcAft>
            <a:buNone/>
          </a:pPr>
          <a:r>
            <a:rPr lang="es-MX" sz="1800" b="0" i="0" kern="1200" dirty="0">
              <a:latin typeface="Montserrat" panose="00000500000000000000" pitchFamily="50" charset="0"/>
            </a:rPr>
            <a:t>Complejos inmunes circulantes y otros factores inmunopatológicos.</a:t>
          </a:r>
          <a:endParaRPr lang="es-CO" sz="1800" kern="1200" dirty="0">
            <a:latin typeface="Montserrat" panose="00000500000000000000" pitchFamily="50" charset="0"/>
          </a:endParaRPr>
        </a:p>
      </dsp:txBody>
      <dsp:txXfrm rot="-5400000">
        <a:off x="3491478" y="2938130"/>
        <a:ext cx="3491478" cy="1762878"/>
      </dsp:txXfrm>
    </dsp:sp>
    <dsp:sp modelId="{EDC8B6FE-D2EB-4E0C-83C5-920A2DD8783F}">
      <dsp:nvSpPr>
        <dsp:cNvPr id="0" name=""/>
        <dsp:cNvSpPr/>
      </dsp:nvSpPr>
      <dsp:spPr>
        <a:xfrm>
          <a:off x="2444034" y="1762878"/>
          <a:ext cx="2094886" cy="1175252"/>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i="0" kern="1200" dirty="0">
              <a:latin typeface="Montserrat" panose="00000500000000000000" pitchFamily="50" charset="0"/>
            </a:rPr>
            <a:t>Cuatro procesos contribuyen al cuadro clínico</a:t>
          </a:r>
          <a:endParaRPr lang="es-CO" sz="1400" b="1" kern="1200" dirty="0">
            <a:latin typeface="Montserrat" panose="00000500000000000000" pitchFamily="50" charset="0"/>
          </a:endParaRPr>
        </a:p>
      </dsp:txBody>
      <dsp:txXfrm>
        <a:off x="2501405" y="1820249"/>
        <a:ext cx="1980144" cy="1060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FFAC8-F085-4CC9-94B8-47B976B24C1D}">
      <dsp:nvSpPr>
        <dsp:cNvPr id="0" name=""/>
        <dsp:cNvSpPr/>
      </dsp:nvSpPr>
      <dsp:spPr>
        <a:xfrm>
          <a:off x="0" y="279292"/>
          <a:ext cx="6959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latin typeface="Montserrat" panose="00000500000000000000" pitchFamily="50" charset="0"/>
            </a:rPr>
            <a:t>Criterios de Duke modificados.</a:t>
          </a:r>
        </a:p>
      </dsp:txBody>
      <dsp:txXfrm>
        <a:off x="32967" y="312259"/>
        <a:ext cx="6893666" cy="609393"/>
      </dsp:txXfrm>
    </dsp:sp>
    <dsp:sp modelId="{185F4664-64D5-45AB-A15D-3B47CFC102EC}">
      <dsp:nvSpPr>
        <dsp:cNvPr id="0" name=""/>
        <dsp:cNvSpPr/>
      </dsp:nvSpPr>
      <dsp:spPr>
        <a:xfrm>
          <a:off x="0" y="1003579"/>
          <a:ext cx="6959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latin typeface="Montserrat" panose="00000500000000000000" pitchFamily="50" charset="0"/>
            </a:rPr>
            <a:t>Sensibilidad aproximada 80%.</a:t>
          </a:r>
        </a:p>
      </dsp:txBody>
      <dsp:txXfrm>
        <a:off x="32967" y="1036546"/>
        <a:ext cx="6893666" cy="609393"/>
      </dsp:txXfrm>
    </dsp:sp>
    <dsp:sp modelId="{45250C71-1432-4FEE-948C-2E475F5AA5E1}">
      <dsp:nvSpPr>
        <dsp:cNvPr id="0" name=""/>
        <dsp:cNvSpPr/>
      </dsp:nvSpPr>
      <dsp:spPr>
        <a:xfrm>
          <a:off x="0" y="1727867"/>
          <a:ext cx="6959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latin typeface="Montserrat" panose="00000500000000000000" pitchFamily="50" charset="0"/>
            </a:rPr>
            <a:t>Menor sensibilidad en endocarditis válvula protésica, endocarditis lado derecho e infección de dispositivo cardíaco.</a:t>
          </a:r>
        </a:p>
      </dsp:txBody>
      <dsp:txXfrm>
        <a:off x="32967" y="1760834"/>
        <a:ext cx="6893666" cy="609393"/>
      </dsp:txXfrm>
    </dsp:sp>
    <dsp:sp modelId="{14399395-DDE1-45DE-AEDE-A55D647293B4}">
      <dsp:nvSpPr>
        <dsp:cNvPr id="0" name=""/>
        <dsp:cNvSpPr/>
      </dsp:nvSpPr>
      <dsp:spPr>
        <a:xfrm>
          <a:off x="0" y="2452155"/>
          <a:ext cx="6959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latin typeface="Montserrat" panose="00000500000000000000" pitchFamily="50" charset="0"/>
            </a:rPr>
            <a:t>Uso en conjunto con juicio clínico.</a:t>
          </a:r>
        </a:p>
      </dsp:txBody>
      <dsp:txXfrm>
        <a:off x="32967" y="2485122"/>
        <a:ext cx="6893666" cy="6093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0D993-F2E5-6A48-9715-2BBE20536990}" type="datetimeFigureOut">
              <a:rPr lang="es-CO" smtClean="0"/>
              <a:t>29/04/2021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655C4-0850-AA4E-9793-8B1F0F597B9D}" type="slidenum">
              <a:rPr lang="es-CO" smtClean="0"/>
              <a:t>‹Nº›</a:t>
            </a:fld>
            <a:endParaRPr lang="es-CO"/>
          </a:p>
        </p:txBody>
      </p:sp>
    </p:spTree>
    <p:extLst>
      <p:ext uri="{BB962C8B-B14F-4D97-AF65-F5344CB8AC3E}">
        <p14:creationId xmlns:p14="http://schemas.microsoft.com/office/powerpoint/2010/main" val="33220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s-ES" dirty="0"/>
              <a:t>Interés histórico.</a:t>
            </a:r>
          </a:p>
          <a:p>
            <a:pPr lvl="1"/>
            <a:r>
              <a:rPr lang="es-ES" dirty="0"/>
              <a:t>Basado en la progresión usual de la enfermedad no tratada.</a:t>
            </a:r>
          </a:p>
          <a:p>
            <a:pPr lvl="1"/>
            <a:r>
              <a:rPr lang="es-ES" dirty="0"/>
              <a:t>Aguda &lt;6 semanas -&gt; Curso fulminante con fiebre alta, toxicidad sistémica y </a:t>
            </a:r>
            <a:r>
              <a:rPr lang="es-ES" dirty="0" err="1"/>
              <a:t>lecocitosis</a:t>
            </a:r>
            <a:r>
              <a:rPr lang="es-ES" dirty="0"/>
              <a:t> -&gt; </a:t>
            </a:r>
            <a:r>
              <a:rPr lang="es-ES" i="1" dirty="0"/>
              <a:t>S. </a:t>
            </a:r>
            <a:r>
              <a:rPr lang="es-ES" i="1" dirty="0" err="1"/>
              <a:t>aureus</a:t>
            </a:r>
            <a:r>
              <a:rPr lang="es-ES" i="1" dirty="0"/>
              <a:t>, S. </a:t>
            </a:r>
            <a:r>
              <a:rPr lang="es-ES" i="1" dirty="0" err="1"/>
              <a:t>pyogenes</a:t>
            </a:r>
            <a:r>
              <a:rPr lang="es-ES" i="1" dirty="0"/>
              <a:t>, S. </a:t>
            </a:r>
            <a:r>
              <a:rPr lang="es-ES" i="1" dirty="0" err="1"/>
              <a:t>pnuemoniae</a:t>
            </a:r>
            <a:r>
              <a:rPr lang="es-ES" dirty="0"/>
              <a:t> o </a:t>
            </a:r>
            <a:r>
              <a:rPr lang="es-ES" i="1" dirty="0"/>
              <a:t>N. </a:t>
            </a:r>
            <a:r>
              <a:rPr lang="es-ES" i="1" dirty="0" err="1"/>
              <a:t>gonorrhoeae</a:t>
            </a:r>
            <a:r>
              <a:rPr lang="es-ES" i="1" dirty="0"/>
              <a:t>.</a:t>
            </a:r>
          </a:p>
          <a:p>
            <a:pPr lvl="1"/>
            <a:r>
              <a:rPr lang="es-ES" dirty="0"/>
              <a:t>Subagudo 6 semanas - 3 meses / Crónico &gt;3 meses -&gt;  Curso indolente con fiebre de bajo grado, pérdida de peso y síntomas sistémicos inespecíficos -&gt; Estreptococo viridans.</a:t>
            </a:r>
          </a:p>
          <a:p>
            <a:pPr lvl="1"/>
            <a:r>
              <a:rPr lang="es-ES" dirty="0"/>
              <a:t>Ignora formas no bacterianas de EI y sobreposiciones de infección por organismos específicos.</a:t>
            </a:r>
          </a:p>
          <a:p>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3</a:t>
            </a:fld>
            <a:endParaRPr lang="es-CO"/>
          </a:p>
        </p:txBody>
      </p:sp>
    </p:spTree>
    <p:extLst>
      <p:ext uri="{BB962C8B-B14F-4D97-AF65-F5344CB8AC3E}">
        <p14:creationId xmlns:p14="http://schemas.microsoft.com/office/powerpoint/2010/main" val="401338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CO" sz="1200" dirty="0"/>
              <a:t>Según la epidemiología local, se deben realizar pruebas serológicas para </a:t>
            </a:r>
            <a:r>
              <a:rPr lang="es-CO" sz="1200" i="1" dirty="0" err="1"/>
              <a:t>Coxiella</a:t>
            </a:r>
            <a:r>
              <a:rPr lang="es-CO" sz="1200" i="1" dirty="0"/>
              <a:t> </a:t>
            </a:r>
            <a:r>
              <a:rPr lang="es-CO" sz="1200" i="1" dirty="0" err="1"/>
              <a:t>burnetii</a:t>
            </a:r>
            <a:r>
              <a:rPr lang="es-CO" sz="1200" i="1" dirty="0"/>
              <a:t>, </a:t>
            </a:r>
            <a:r>
              <a:rPr lang="es-CO" sz="1200" i="1" dirty="0" err="1"/>
              <a:t>Bartonella</a:t>
            </a:r>
            <a:r>
              <a:rPr lang="es-CO" sz="1200" i="1" dirty="0"/>
              <a:t> </a:t>
            </a:r>
            <a:r>
              <a:rPr lang="es-CO" sz="1200" i="1" dirty="0" err="1"/>
              <a:t>spp</a:t>
            </a:r>
            <a:r>
              <a:rPr lang="es-CO" sz="1200" i="1" dirty="0"/>
              <a:t>., Aspergillus </a:t>
            </a:r>
            <a:r>
              <a:rPr lang="es-CO" sz="1200" i="1" dirty="0" err="1"/>
              <a:t>spp</a:t>
            </a:r>
            <a:r>
              <a:rPr lang="es-CO" sz="1200" i="1" dirty="0"/>
              <a:t>., </a:t>
            </a:r>
            <a:r>
              <a:rPr lang="es-CO" sz="1200" i="1" dirty="0" err="1"/>
              <a:t>Mycoplasma</a:t>
            </a:r>
            <a:r>
              <a:rPr lang="es-CO" sz="1200" i="1" dirty="0"/>
              <a:t> </a:t>
            </a:r>
            <a:r>
              <a:rPr lang="es-CO" sz="1200" i="1" dirty="0" err="1"/>
              <a:t>pneumonia</a:t>
            </a:r>
            <a:r>
              <a:rPr lang="es-CO" sz="1200" i="1" dirty="0"/>
              <a:t>, </a:t>
            </a:r>
            <a:r>
              <a:rPr lang="es-CO" sz="1200" i="1" dirty="0" err="1"/>
              <a:t>Brucella</a:t>
            </a:r>
            <a:r>
              <a:rPr lang="es-CO" sz="1200" i="1" dirty="0"/>
              <a:t> </a:t>
            </a:r>
            <a:r>
              <a:rPr lang="es-CO" sz="1200" i="1" dirty="0" err="1"/>
              <a:t>spp</a:t>
            </a:r>
            <a:r>
              <a:rPr lang="es-CO" sz="1200" dirty="0"/>
              <a:t>. y </a:t>
            </a:r>
            <a:r>
              <a:rPr lang="es-CO" sz="1200" i="1" dirty="0"/>
              <a:t>Legionella </a:t>
            </a:r>
            <a:r>
              <a:rPr lang="es-CO" sz="1200" i="1" dirty="0" err="1"/>
              <a:t>pneumophila</a:t>
            </a:r>
            <a:r>
              <a:rPr lang="es-CO" sz="1200" dirty="0"/>
              <a:t>, seguidas de PCR para </a:t>
            </a:r>
            <a:r>
              <a:rPr lang="es-CO" sz="1200" i="1" dirty="0" err="1"/>
              <a:t>Tropheryma</a:t>
            </a:r>
            <a:r>
              <a:rPr lang="es-CO" sz="1200" i="1" dirty="0"/>
              <a:t> </a:t>
            </a:r>
            <a:r>
              <a:rPr lang="es-CO" sz="1200" i="1" dirty="0" err="1"/>
              <a:t>whipplei</a:t>
            </a:r>
            <a:r>
              <a:rPr lang="es-CO" sz="1200" i="1" dirty="0"/>
              <a:t>, </a:t>
            </a:r>
            <a:r>
              <a:rPr lang="es-CO" sz="1200" i="1" dirty="0" err="1"/>
              <a:t>Bartonella</a:t>
            </a:r>
            <a:r>
              <a:rPr lang="es-CO" sz="1200" i="1" dirty="0"/>
              <a:t> </a:t>
            </a:r>
            <a:r>
              <a:rPr lang="es-CO" sz="1200" i="1" dirty="0" err="1"/>
              <a:t>spp</a:t>
            </a:r>
            <a:r>
              <a:rPr lang="es-CO" sz="1200" dirty="0"/>
              <a:t>. y hongos</a:t>
            </a:r>
          </a:p>
          <a:p>
            <a:pPr marL="342900" indent="-342900">
              <a:buFont typeface="Arial" panose="020B0604020202020204" pitchFamily="34" charset="0"/>
              <a:buChar char="•"/>
            </a:pPr>
            <a:r>
              <a:rPr lang="es-CO" sz="1200" dirty="0"/>
              <a:t>Si todos los estudios microbiológicos son negativos, pensar en endocarditis no infecciosa.</a:t>
            </a:r>
          </a:p>
          <a:p>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30</a:t>
            </a:fld>
            <a:endParaRPr lang="es-CO"/>
          </a:p>
        </p:txBody>
      </p:sp>
    </p:spTree>
    <p:extLst>
      <p:ext uri="{BB962C8B-B14F-4D97-AF65-F5344CB8AC3E}">
        <p14:creationId xmlns:p14="http://schemas.microsoft.com/office/powerpoint/2010/main" val="245260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s-CO" sz="2400" b="1" dirty="0"/>
              <a:t>Eco transesofágica:</a:t>
            </a:r>
          </a:p>
          <a:p>
            <a:pPr algn="l"/>
            <a:r>
              <a:rPr lang="es-CO" sz="2400" dirty="0"/>
              <a:t>	- Cuando Eco TT (-)</a:t>
            </a:r>
          </a:p>
          <a:p>
            <a:pPr algn="l"/>
            <a:r>
              <a:rPr lang="es-CO" sz="2400" dirty="0"/>
              <a:t>	- Identificación complicaciones locales</a:t>
            </a:r>
          </a:p>
          <a:p>
            <a:endParaRPr lang="es-ES_tradnl" dirty="0"/>
          </a:p>
        </p:txBody>
      </p:sp>
    </p:spTree>
    <p:extLst>
      <p:ext uri="{BB962C8B-B14F-4D97-AF65-F5344CB8AC3E}">
        <p14:creationId xmlns:p14="http://schemas.microsoft.com/office/powerpoint/2010/main" val="196599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excrecencias de </a:t>
            </a:r>
            <a:r>
              <a:rPr lang="es-ES" sz="1200" b="0" i="0" kern="1200" dirty="0" err="1">
                <a:solidFill>
                  <a:schemeClr val="tx1"/>
                </a:solidFill>
                <a:effectLst/>
                <a:latin typeface="+mn-lt"/>
                <a:ea typeface="+mn-ea"/>
                <a:cs typeface="+mn-cs"/>
              </a:rPr>
              <a:t>Lambl</a:t>
            </a:r>
            <a:r>
              <a:rPr lang="es-ES" sz="1200" b="0" i="0" kern="1200" dirty="0">
                <a:solidFill>
                  <a:schemeClr val="tx1"/>
                </a:solidFill>
                <a:effectLst/>
                <a:latin typeface="+mn-lt"/>
                <a:ea typeface="+mn-ea"/>
                <a:cs typeface="+mn-cs"/>
              </a:rPr>
              <a:t> son estructuras que pueden adoptar formas filamentosas o laminares caracterizadas por su gran movilidad. Se encuentran recubiertas de fibrina y son resultado del estrés crónico al que están sometidas las válvulas cardiacas, tanto las nativas como las protésicas, siendo su localización más frecuente en la válvula mitral</a:t>
            </a:r>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33</a:t>
            </a:fld>
            <a:endParaRPr lang="es-CO"/>
          </a:p>
        </p:txBody>
      </p:sp>
    </p:spTree>
    <p:extLst>
      <p:ext uri="{BB962C8B-B14F-4D97-AF65-F5344CB8AC3E}">
        <p14:creationId xmlns:p14="http://schemas.microsoft.com/office/powerpoint/2010/main" val="382286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36</a:t>
            </a:fld>
            <a:endParaRPr lang="es-CO"/>
          </a:p>
        </p:txBody>
      </p:sp>
    </p:spTree>
    <p:extLst>
      <p:ext uri="{BB962C8B-B14F-4D97-AF65-F5344CB8AC3E}">
        <p14:creationId xmlns:p14="http://schemas.microsoft.com/office/powerpoint/2010/main" val="385534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94364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s-CO" sz="2400" dirty="0"/>
              <a:t>es raro, letal, en inmuno(-) o después de Cx cardiaca, principalmente en válvulas protésicas</a:t>
            </a:r>
          </a:p>
          <a:p>
            <a:endParaRPr lang="es-ES_tradnl" dirty="0"/>
          </a:p>
        </p:txBody>
      </p:sp>
    </p:spTree>
    <p:extLst>
      <p:ext uri="{BB962C8B-B14F-4D97-AF65-F5344CB8AC3E}">
        <p14:creationId xmlns:p14="http://schemas.microsoft.com/office/powerpoint/2010/main" val="79126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s-ES" dirty="0"/>
              <a:t>Las proteínas de la adherencia tales como la proteína de unión a fibronectina y los factores de agrupación estafilocócica A y B son los mediadores bacterianos de la adherencia y determinantes clave de la patogenicidad</a:t>
            </a:r>
          </a:p>
          <a:p>
            <a:pPr marL="0" marR="0" lvl="0" indent="0" defTabSz="457200" eaLnBrk="1" fontAlgn="auto" latinLnBrk="0" hangingPunct="1">
              <a:lnSpc>
                <a:spcPct val="117999"/>
              </a:lnSpc>
              <a:spcBef>
                <a:spcPts val="0"/>
              </a:spcBef>
              <a:spcAft>
                <a:spcPts val="0"/>
              </a:spcAft>
              <a:buClrTx/>
              <a:buSzTx/>
              <a:buFontTx/>
              <a:buNone/>
              <a:tabLst/>
              <a:defRPr/>
            </a:pPr>
            <a:r>
              <a:rPr lang="es-ES" sz="2400" i="1" dirty="0" err="1"/>
              <a:t>Staphylococcus</a:t>
            </a:r>
            <a:r>
              <a:rPr lang="es-ES" sz="2400" i="1" dirty="0"/>
              <a:t> </a:t>
            </a:r>
            <a:r>
              <a:rPr lang="es-ES" sz="2400" i="1" dirty="0" err="1"/>
              <a:t>aureus</a:t>
            </a:r>
            <a:r>
              <a:rPr lang="es-ES" sz="2400" i="1" dirty="0"/>
              <a:t> es uno de los principales microorganismos e formar esto</a:t>
            </a:r>
            <a:endParaRPr lang="es-ES" dirty="0"/>
          </a:p>
          <a:p>
            <a:endParaRPr lang="es-CO" dirty="0"/>
          </a:p>
        </p:txBody>
      </p:sp>
    </p:spTree>
    <p:extLst>
      <p:ext uri="{BB962C8B-B14F-4D97-AF65-F5344CB8AC3E}">
        <p14:creationId xmlns:p14="http://schemas.microsoft.com/office/powerpoint/2010/main" val="219045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Nódulos</a:t>
            </a:r>
            <a:r>
              <a:rPr lang="es-ES" baseline="0" dirty="0"/>
              <a:t> de </a:t>
            </a:r>
            <a:r>
              <a:rPr lang="es-ES" baseline="0" dirty="0" err="1"/>
              <a:t>Osler</a:t>
            </a:r>
            <a:r>
              <a:rPr lang="es-ES" baseline="0" dirty="0"/>
              <a:t>: Lesiones subcutáneas dolorosas en manos y pies</a:t>
            </a:r>
          </a:p>
          <a:p>
            <a:r>
              <a:rPr lang="es-ES" baseline="0" dirty="0"/>
              <a:t>Lesiones de </a:t>
            </a:r>
            <a:r>
              <a:rPr lang="es-ES" baseline="0" dirty="0" err="1"/>
              <a:t>Janeway</a:t>
            </a:r>
            <a:r>
              <a:rPr lang="es-ES" baseline="0" dirty="0"/>
              <a:t>: mácula o nódulo eritematoso o hemorrágico de pequeñas dimensiones. Patognomónicas de EI. En manos y pies. </a:t>
            </a:r>
          </a:p>
          <a:p>
            <a:r>
              <a:rPr lang="es-ES" baseline="0" dirty="0"/>
              <a:t>Manchas de </a:t>
            </a:r>
            <a:r>
              <a:rPr lang="es-ES" baseline="0" dirty="0" err="1"/>
              <a:t>Roth</a:t>
            </a:r>
            <a:r>
              <a:rPr lang="es-ES" baseline="0" dirty="0"/>
              <a:t>: hemorragias </a:t>
            </a:r>
            <a:r>
              <a:rPr lang="es-ES" baseline="0" dirty="0" err="1"/>
              <a:t>retinales</a:t>
            </a:r>
            <a:r>
              <a:rPr lang="es-ES" baseline="0" dirty="0"/>
              <a:t> con centro pálido</a:t>
            </a:r>
          </a:p>
          <a:p>
            <a:endParaRPr lang="es-ES" baseline="0" dirty="0"/>
          </a:p>
          <a:p>
            <a:r>
              <a:rPr lang="es-ES" baseline="0" dirty="0"/>
              <a:t>ESC 2015: las embolias cerebrales, pulmonares o esplénicas ocurren en el 30% de los pacientes y son </a:t>
            </a:r>
            <a:r>
              <a:rPr lang="es-ES" baseline="0" dirty="0" err="1"/>
              <a:t>comunmente</a:t>
            </a:r>
            <a:r>
              <a:rPr lang="es-ES" baseline="0" dirty="0"/>
              <a:t> los hallazgos de presentación</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16</a:t>
            </a:fld>
            <a:endParaRPr lang="es-ES"/>
          </a:p>
        </p:txBody>
      </p:sp>
    </p:spTree>
    <p:extLst>
      <p:ext uri="{BB962C8B-B14F-4D97-AF65-F5344CB8AC3E}">
        <p14:creationId xmlns:p14="http://schemas.microsoft.com/office/powerpoint/2010/main" val="189649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un estudio sueco se evaluó de forma prospectiva a pacientes con EI del lado izquierdo mediante resonancia magnética (RM) cerebral sin tener en cuenta los síntomas neurológicos. La tasa total de complicaciones cerebrovasculares fue del 65%, con un 35% de casos sintomáticos y un 30% de casos asintomáticos201. Este hallazgo fue confirmado externamente en un estudio francés realizado en 130 pacientes con EI mediante RM cerebral con angiografía en los 7 primeros días del ingreso y antes de cualquier posible intervención quirúrgica. La RM identificó lesiones cerebrales en el 82% de los pacientes que condicionaron cambios en los planes diagnósticos y terapéuticos en el 28% de los pacientes del estudio199. </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Incidencia ACV en EI lado izquierdo en pacientes que reciben tratamiento antimicrobiano apropiado: 4,82 casos por 1.000 pacientes/día en la primera semana y descendió a 1,71/1.000 pacientes/día en la segunda semana.</a:t>
            </a:r>
          </a:p>
          <a:p>
            <a:endParaRPr lang="es-CO" dirty="0"/>
          </a:p>
          <a:p>
            <a:pPr lvl="1"/>
            <a:r>
              <a:rPr lang="es-ES" dirty="0"/>
              <a:t>La transformación hemorrágica de un infarto isquémico debido a émbolos sépticos es el mecanismo más común que produce hemorragia intracerebral mortal durante la EI. </a:t>
            </a:r>
          </a:p>
          <a:p>
            <a:pPr lvl="1"/>
            <a:r>
              <a:rPr lang="es-ES" dirty="0"/>
              <a:t>La meningitis purulenta aguda verdadera es infrecuente, excepto en la endocarditis neumocócica.</a:t>
            </a:r>
          </a:p>
          <a:p>
            <a:pPr lvl="1"/>
            <a:r>
              <a:rPr lang="es-ES" dirty="0"/>
              <a:t>Microabscesos múltiples debidos a S. </a:t>
            </a:r>
            <a:r>
              <a:rPr lang="es-ES" dirty="0" err="1"/>
              <a:t>aureus</a:t>
            </a:r>
            <a:r>
              <a:rPr lang="es-ES" dirty="0"/>
              <a:t> son relativamente comunes en la EI estafilocócica aguda</a:t>
            </a:r>
            <a:endParaRPr lang="es-CO" dirty="0"/>
          </a:p>
          <a:p>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19</a:t>
            </a:fld>
            <a:endParaRPr lang="es-CO"/>
          </a:p>
        </p:txBody>
      </p:sp>
    </p:spTree>
    <p:extLst>
      <p:ext uri="{BB962C8B-B14F-4D97-AF65-F5344CB8AC3E}">
        <p14:creationId xmlns:p14="http://schemas.microsoft.com/office/powerpoint/2010/main" val="214553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Skin findings in IE include petechiae, cutaneous infarcts, Osler’s nodes and Janeway lesions. </a:t>
            </a:r>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21</a:t>
            </a:fld>
            <a:endParaRPr lang="es-CO"/>
          </a:p>
        </p:txBody>
      </p:sp>
    </p:spTree>
    <p:extLst>
      <p:ext uri="{BB962C8B-B14F-4D97-AF65-F5344CB8AC3E}">
        <p14:creationId xmlns:p14="http://schemas.microsoft.com/office/powerpoint/2010/main" val="193503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BGN: bacilos gramnegativos.</a:t>
            </a:r>
            <a:r>
              <a:rPr lang="en-US" sz="1200" b="0" i="0" u="none" strike="noStrike" kern="1200" baseline="0" dirty="0">
                <a:solidFill>
                  <a:schemeClr val="tx1"/>
                </a:solidFill>
                <a:latin typeface="+mn-lt"/>
                <a:ea typeface="+mn-ea"/>
                <a:cs typeface="+mn-cs"/>
              </a:rPr>
              <a:t> Traditionally, audible heart murmurs occurred in more than 85% of IE cases. However, recent changes in the epidemiology and microbiology of IE appear to have altered the presentation of IE. For example, in the ICE-PCS experience with more than 2700 prospectively identified IE patients, only 48% had a detectable “new” cardiac murmur, whereas a further 20% exhibited worsening of an existing murmur.7 Moreover, murmurs may well be absent with right-sided or mural IE. When present, the classic “changing murmur” and “new regurgitant murmur” (usually aortic insufficiency) are diagnostically useful signs, often complicating IE caused by more virulent valvular pathogens such as </a:t>
            </a:r>
            <a:r>
              <a:rPr lang="en-US" sz="1200" b="0" i="1" u="none" strike="noStrike" kern="1200" baseline="0" dirty="0">
                <a:solidFill>
                  <a:schemeClr val="tx1"/>
                </a:solidFill>
                <a:latin typeface="+mn-lt"/>
                <a:ea typeface="+mn-ea"/>
                <a:cs typeface="+mn-cs"/>
              </a:rPr>
              <a:t>S. aureus, </a:t>
            </a:r>
            <a:r>
              <a:rPr lang="en-US" sz="1200" b="0" i="0" u="none" strike="noStrike" kern="1200" baseline="0" dirty="0">
                <a:solidFill>
                  <a:schemeClr val="tx1"/>
                </a:solidFill>
                <a:latin typeface="+mn-lt"/>
                <a:ea typeface="+mn-ea"/>
                <a:cs typeface="+mn-cs"/>
              </a:rPr>
              <a:t>group B streptococci, or pneumococci. New or changing murmurs are less common in elderly patients and often lead to diagnostic confusion.240,244 More than 90% of patients who show a new regurgitant murmur develop CHF. CHF is the leading complication of IE.245 Pericarditis is rare but, when present, usually is accompanied by myocardial abscess formation as a complication of staphylococcal infection. Although valvular regurgitation is the most important hemodynamic complication of IE, hemodynamically significant valvular obstruction requiring surgery may occur rarely, even without a prior history of valvular stenosis</a:t>
            </a:r>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25</a:t>
            </a:fld>
            <a:endParaRPr lang="es-CO"/>
          </a:p>
        </p:txBody>
      </p:sp>
    </p:spTree>
    <p:extLst>
      <p:ext uri="{BB962C8B-B14F-4D97-AF65-F5344CB8AC3E}">
        <p14:creationId xmlns:p14="http://schemas.microsoft.com/office/powerpoint/2010/main" val="266279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hay crecimiento de CGP en el aislamiento inicial pero no hay crecimiento en el subcultivo.</a:t>
            </a:r>
          </a:p>
          <a:p>
            <a:pPr lvl="1"/>
            <a:r>
              <a:rPr lang="es-ES" dirty="0"/>
              <a:t>Sospechar </a:t>
            </a:r>
            <a:r>
              <a:rPr lang="es-ES" i="1" dirty="0" err="1"/>
              <a:t>Abiotrophia</a:t>
            </a:r>
            <a:r>
              <a:rPr lang="es-ES" dirty="0"/>
              <a:t> o </a:t>
            </a:r>
            <a:r>
              <a:rPr lang="es-ES" i="1" dirty="0" err="1"/>
              <a:t>Granulicatella</a:t>
            </a:r>
            <a:r>
              <a:rPr lang="es-ES" i="1" dirty="0"/>
              <a:t> </a:t>
            </a:r>
            <a:r>
              <a:rPr lang="es-ES" i="1" dirty="0" err="1"/>
              <a:t>spp</a:t>
            </a:r>
            <a:r>
              <a:rPr lang="es-ES" i="1" dirty="0"/>
              <a:t>.</a:t>
            </a:r>
            <a:endParaRPr lang="es-CO" i="1" dirty="0"/>
          </a:p>
          <a:p>
            <a:endParaRPr lang="es-CO" dirty="0"/>
          </a:p>
        </p:txBody>
      </p:sp>
      <p:sp>
        <p:nvSpPr>
          <p:cNvPr id="4" name="Marcador de número de diapositiva 3"/>
          <p:cNvSpPr>
            <a:spLocks noGrp="1"/>
          </p:cNvSpPr>
          <p:nvPr>
            <p:ph type="sldNum" sz="quarter" idx="5"/>
          </p:nvPr>
        </p:nvSpPr>
        <p:spPr/>
        <p:txBody>
          <a:bodyPr/>
          <a:lstStyle/>
          <a:p>
            <a:fld id="{0940B005-AC66-4320-813B-7E13DB213854}" type="slidenum">
              <a:rPr lang="es-CO" smtClean="0"/>
              <a:t>29</a:t>
            </a:fld>
            <a:endParaRPr lang="es-CO"/>
          </a:p>
        </p:txBody>
      </p:sp>
    </p:spTree>
    <p:extLst>
      <p:ext uri="{BB962C8B-B14F-4D97-AF65-F5344CB8AC3E}">
        <p14:creationId xmlns:p14="http://schemas.microsoft.com/office/powerpoint/2010/main" val="259098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01E78-FC6C-4765-81B3-65EF96072BAC}"/>
              </a:ext>
            </a:extLst>
          </p:cNvPr>
          <p:cNvSpPr>
            <a:spLocks noGrp="1"/>
          </p:cNvSpPr>
          <p:nvPr>
            <p:ph type="ctrTitle"/>
          </p:nvPr>
        </p:nvSpPr>
        <p:spPr>
          <a:xfrm>
            <a:off x="1513840" y="0"/>
            <a:ext cx="9966960" cy="2387600"/>
          </a:xfrm>
        </p:spPr>
        <p:txBody>
          <a:bodyPr/>
          <a:lstStyle/>
          <a:p>
            <a:r>
              <a:rPr lang="es-CO" b="1" dirty="0"/>
              <a:t>Endocarditis infecciosa</a:t>
            </a:r>
          </a:p>
        </p:txBody>
      </p:sp>
      <p:sp>
        <p:nvSpPr>
          <p:cNvPr id="3" name="Subtítulo 2">
            <a:extLst>
              <a:ext uri="{FF2B5EF4-FFF2-40B4-BE49-F238E27FC236}">
                <a16:creationId xmlns:a16="http://schemas.microsoft.com/office/drawing/2014/main" id="{C1C44365-1F84-4268-8C64-5991E1D8435D}"/>
              </a:ext>
            </a:extLst>
          </p:cNvPr>
          <p:cNvSpPr>
            <a:spLocks noGrp="1"/>
          </p:cNvSpPr>
          <p:nvPr>
            <p:ph type="subTitle" idx="1"/>
          </p:nvPr>
        </p:nvSpPr>
        <p:spPr>
          <a:xfrm>
            <a:off x="1666240" y="2479675"/>
            <a:ext cx="9144000" cy="1655762"/>
          </a:xfrm>
        </p:spPr>
        <p:txBody>
          <a:bodyPr/>
          <a:lstStyle/>
          <a:p>
            <a:r>
              <a:rPr lang="es-CO" dirty="0"/>
              <a:t>Daniel Montoya Roldán</a:t>
            </a:r>
          </a:p>
          <a:p>
            <a:r>
              <a:rPr lang="es-CO" dirty="0"/>
              <a:t>Internista</a:t>
            </a:r>
          </a:p>
          <a:p>
            <a:r>
              <a:rPr lang="es-CO" dirty="0"/>
              <a:t>Residente Enfermedades infecciosas</a:t>
            </a:r>
          </a:p>
        </p:txBody>
      </p:sp>
    </p:spTree>
    <p:extLst>
      <p:ext uri="{BB962C8B-B14F-4D97-AF65-F5344CB8AC3E}">
        <p14:creationId xmlns:p14="http://schemas.microsoft.com/office/powerpoint/2010/main" val="323343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967F7E-CC6E-4C20-8295-2A825363B64B}"/>
              </a:ext>
            </a:extLst>
          </p:cNvPr>
          <p:cNvSpPr>
            <a:spLocks noGrp="1"/>
          </p:cNvSpPr>
          <p:nvPr>
            <p:ph idx="1"/>
          </p:nvPr>
        </p:nvSpPr>
        <p:spPr>
          <a:xfrm>
            <a:off x="4810760" y="1118694"/>
            <a:ext cx="7203440" cy="4620612"/>
          </a:xfrm>
        </p:spPr>
        <p:txBody>
          <a:bodyPr anchor="ctr">
            <a:normAutofit/>
          </a:bodyPr>
          <a:lstStyle/>
          <a:p>
            <a:r>
              <a:rPr lang="es-ES" sz="2000" dirty="0"/>
              <a:t>Enterococos tercera causa -&gt; Relación contacto ambiente hospitalario. Endocarditis válvula nativa y protésica en pacientes ancianos y crónicamente enfermos.</a:t>
            </a:r>
          </a:p>
          <a:p>
            <a:r>
              <a:rPr lang="es-ES" sz="2000" dirty="0"/>
              <a:t>Gram negativos y hongos son raros y relacionados con EI asociada a cuidados de la salud.</a:t>
            </a:r>
          </a:p>
          <a:p>
            <a:pPr lvl="1"/>
            <a:r>
              <a:rPr lang="es-ES" sz="1800" dirty="0"/>
              <a:t>Grupo HACEK (</a:t>
            </a:r>
            <a:r>
              <a:rPr lang="es-ES" sz="1800" dirty="0" err="1"/>
              <a:t>haemophilus</a:t>
            </a:r>
            <a:r>
              <a:rPr lang="es-ES" sz="1800" dirty="0"/>
              <a:t>, </a:t>
            </a:r>
            <a:r>
              <a:rPr lang="es-ES" sz="1800" dirty="0" err="1"/>
              <a:t>aggregatibacter</a:t>
            </a:r>
            <a:r>
              <a:rPr lang="es-ES" sz="1800" dirty="0"/>
              <a:t>, </a:t>
            </a:r>
            <a:r>
              <a:rPr lang="es-ES" sz="1800" dirty="0" err="1"/>
              <a:t>cardiobacterium</a:t>
            </a:r>
            <a:r>
              <a:rPr lang="es-ES" sz="1800" dirty="0"/>
              <a:t>, </a:t>
            </a:r>
            <a:r>
              <a:rPr lang="es-ES" sz="1800" dirty="0" err="1"/>
              <a:t>Eikenella</a:t>
            </a:r>
            <a:r>
              <a:rPr lang="es-ES" sz="1800" dirty="0"/>
              <a:t> </a:t>
            </a:r>
            <a:r>
              <a:rPr lang="es-ES" sz="1800" dirty="0" err="1"/>
              <a:t>corrodens</a:t>
            </a:r>
            <a:r>
              <a:rPr lang="es-ES" sz="1800" dirty="0"/>
              <a:t>, </a:t>
            </a:r>
            <a:r>
              <a:rPr lang="es-ES" sz="1800" dirty="0" err="1"/>
              <a:t>kingella</a:t>
            </a:r>
            <a:r>
              <a:rPr lang="es-ES" sz="1800" dirty="0"/>
              <a:t>): 3%.</a:t>
            </a:r>
          </a:p>
          <a:p>
            <a:r>
              <a:rPr lang="es-ES" sz="2000" dirty="0"/>
              <a:t>10%: cultivos negativos -&gt; Organismos fastidiosos.</a:t>
            </a:r>
          </a:p>
          <a:p>
            <a:pPr lvl="1"/>
            <a:r>
              <a:rPr lang="es-ES" sz="1800" dirty="0" err="1"/>
              <a:t>Coxiella</a:t>
            </a:r>
            <a:r>
              <a:rPr lang="es-ES" sz="1800" dirty="0"/>
              <a:t> </a:t>
            </a:r>
            <a:r>
              <a:rPr lang="es-ES" sz="1800" dirty="0" err="1"/>
              <a:t>burnetii</a:t>
            </a:r>
            <a:r>
              <a:rPr lang="es-ES" sz="1800" dirty="0"/>
              <a:t>, </a:t>
            </a:r>
            <a:r>
              <a:rPr lang="es-ES" sz="1800" dirty="0" err="1"/>
              <a:t>Bartonella</a:t>
            </a:r>
            <a:r>
              <a:rPr lang="es-ES" sz="1800" dirty="0"/>
              <a:t> </a:t>
            </a:r>
            <a:r>
              <a:rPr lang="es-ES" sz="1800" dirty="0" err="1"/>
              <a:t>spp</a:t>
            </a:r>
            <a:r>
              <a:rPr lang="es-ES" sz="1800" dirty="0"/>
              <a:t>., </a:t>
            </a:r>
            <a:r>
              <a:rPr lang="es-ES" sz="1800" dirty="0" err="1"/>
              <a:t>Brucella</a:t>
            </a:r>
            <a:r>
              <a:rPr lang="es-ES" sz="1800" dirty="0"/>
              <a:t>, </a:t>
            </a:r>
            <a:r>
              <a:rPr lang="es-ES" sz="1800" dirty="0" err="1"/>
              <a:t>Tropheryma</a:t>
            </a:r>
            <a:r>
              <a:rPr lang="es-ES" sz="1800" dirty="0"/>
              <a:t> </a:t>
            </a:r>
            <a:r>
              <a:rPr lang="es-ES" sz="1800" dirty="0" err="1"/>
              <a:t>whipplei</a:t>
            </a:r>
            <a:r>
              <a:rPr lang="es-ES" sz="1800" dirty="0"/>
              <a:t>, Aspergillus </a:t>
            </a:r>
            <a:r>
              <a:rPr lang="es-ES" sz="1800" dirty="0" err="1"/>
              <a:t>spp</a:t>
            </a:r>
            <a:r>
              <a:rPr lang="es-ES" sz="1800" dirty="0"/>
              <a:t>., </a:t>
            </a:r>
            <a:r>
              <a:rPr lang="es-ES" sz="1800" dirty="0" err="1"/>
              <a:t>Mycoplasma</a:t>
            </a:r>
            <a:r>
              <a:rPr lang="es-ES" sz="1800" dirty="0"/>
              <a:t> </a:t>
            </a:r>
            <a:r>
              <a:rPr lang="es-ES" sz="1800" dirty="0" err="1"/>
              <a:t>pneumonia</a:t>
            </a:r>
            <a:r>
              <a:rPr lang="es-ES" sz="1800" dirty="0"/>
              <a:t>, Legionella </a:t>
            </a:r>
            <a:r>
              <a:rPr lang="es-ES" sz="1800" dirty="0" err="1"/>
              <a:t>pneumophila</a:t>
            </a:r>
            <a:r>
              <a:rPr lang="es-ES" sz="1800" dirty="0"/>
              <a:t>.</a:t>
            </a:r>
            <a:endParaRPr lang="es-CO" sz="1800" dirty="0"/>
          </a:p>
        </p:txBody>
      </p:sp>
      <p:sp>
        <p:nvSpPr>
          <p:cNvPr id="4" name="Rectángulo 3">
            <a:extLst>
              <a:ext uri="{FF2B5EF4-FFF2-40B4-BE49-F238E27FC236}">
                <a16:creationId xmlns:a16="http://schemas.microsoft.com/office/drawing/2014/main" id="{79D2EEFA-5F81-4337-B0C6-F419331B5BB5}"/>
              </a:ext>
            </a:extLst>
          </p:cNvPr>
          <p:cNvSpPr/>
          <p:nvPr/>
        </p:nvSpPr>
        <p:spPr>
          <a:xfrm>
            <a:off x="8412480" y="6166709"/>
            <a:ext cx="6096000" cy="307777"/>
          </a:xfrm>
          <a:prstGeom prst="rect">
            <a:avLst/>
          </a:prstGeom>
        </p:spPr>
        <p:txBody>
          <a:bodyPr>
            <a:spAutoFit/>
          </a:bodyPr>
          <a:lstStyle/>
          <a:p>
            <a:r>
              <a:rPr lang="en-US" sz="1400" dirty="0"/>
              <a:t>Cahill TJ, et al. Lancet. 2016;387(10021):882-93</a:t>
            </a:r>
            <a:endParaRPr lang="es-CO" sz="1400" dirty="0"/>
          </a:p>
        </p:txBody>
      </p:sp>
      <p:sp>
        <p:nvSpPr>
          <p:cNvPr id="5" name="Rectángulo 4">
            <a:extLst>
              <a:ext uri="{FF2B5EF4-FFF2-40B4-BE49-F238E27FC236}">
                <a16:creationId xmlns:a16="http://schemas.microsoft.com/office/drawing/2014/main" id="{85534E8E-6D2B-417E-A853-C57BB8AB8003}"/>
              </a:ext>
            </a:extLst>
          </p:cNvPr>
          <p:cNvSpPr/>
          <p:nvPr/>
        </p:nvSpPr>
        <p:spPr>
          <a:xfrm>
            <a:off x="5913120" y="6341164"/>
            <a:ext cx="6096000" cy="307777"/>
          </a:xfrm>
          <a:prstGeom prst="rect">
            <a:avLst/>
          </a:prstGeom>
        </p:spPr>
        <p:txBody>
          <a:bodyPr>
            <a:spAutoFit/>
          </a:bodyPr>
          <a:lstStyle/>
          <a:p>
            <a:pPr algn="r"/>
            <a:r>
              <a:rPr lang="es-CO" sz="1400" dirty="0"/>
              <a:t> </a:t>
            </a:r>
            <a:r>
              <a:rPr lang="es-CO" sz="1400" dirty="0" err="1"/>
              <a:t>Holland</a:t>
            </a:r>
            <a:r>
              <a:rPr lang="es-CO" sz="1400" dirty="0"/>
              <a:t> TL, et al. </a:t>
            </a:r>
            <a:r>
              <a:rPr lang="es-CO" sz="1400" dirty="0" err="1"/>
              <a:t>Nat</a:t>
            </a:r>
            <a:r>
              <a:rPr lang="es-CO" sz="1400" dirty="0"/>
              <a:t> </a:t>
            </a:r>
            <a:r>
              <a:rPr lang="es-CO" sz="1400" dirty="0" err="1"/>
              <a:t>Rev</a:t>
            </a:r>
            <a:r>
              <a:rPr lang="es-CO" sz="1400" dirty="0"/>
              <a:t> </a:t>
            </a:r>
            <a:r>
              <a:rPr lang="es-CO" sz="1400" dirty="0" err="1"/>
              <a:t>Dis</a:t>
            </a:r>
            <a:r>
              <a:rPr lang="es-CO" sz="1400" dirty="0"/>
              <a:t> </a:t>
            </a:r>
            <a:r>
              <a:rPr lang="es-CO" sz="1400" dirty="0" err="1"/>
              <a:t>Primers</a:t>
            </a:r>
            <a:r>
              <a:rPr lang="es-CO" sz="1400" dirty="0"/>
              <a:t>. 2016;2:16059</a:t>
            </a:r>
          </a:p>
        </p:txBody>
      </p:sp>
    </p:spTree>
    <p:extLst>
      <p:ext uri="{BB962C8B-B14F-4D97-AF65-F5344CB8AC3E}">
        <p14:creationId xmlns:p14="http://schemas.microsoft.com/office/powerpoint/2010/main" val="285322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890D4E2-767C-4A12-A46C-BE23EDFB0B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9137" y="654171"/>
            <a:ext cx="6078303" cy="1133664"/>
          </a:xfrm>
          <a:prstGeom prst="rect">
            <a:avLst/>
          </a:prstGeom>
          <a:ln>
            <a:solidFill>
              <a:schemeClr val="accent1"/>
            </a:solidFill>
          </a:ln>
        </p:spPr>
      </p:pic>
      <p:pic>
        <p:nvPicPr>
          <p:cNvPr id="3" name="Imagen 2">
            <a:extLst>
              <a:ext uri="{FF2B5EF4-FFF2-40B4-BE49-F238E27FC236}">
                <a16:creationId xmlns:a16="http://schemas.microsoft.com/office/drawing/2014/main" id="{3518F567-E1D8-4250-B614-D567F46548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9137" y="1936452"/>
            <a:ext cx="8018863" cy="3795378"/>
          </a:xfrm>
          <a:prstGeom prst="rect">
            <a:avLst/>
          </a:prstGeom>
        </p:spPr>
      </p:pic>
      <p:sp>
        <p:nvSpPr>
          <p:cNvPr id="4" name="Rectángulo 3">
            <a:extLst>
              <a:ext uri="{FF2B5EF4-FFF2-40B4-BE49-F238E27FC236}">
                <a16:creationId xmlns:a16="http://schemas.microsoft.com/office/drawing/2014/main" id="{4315022D-2F69-479B-8B92-A874DD8B06C3}"/>
              </a:ext>
            </a:extLst>
          </p:cNvPr>
          <p:cNvSpPr/>
          <p:nvPr/>
        </p:nvSpPr>
        <p:spPr>
          <a:xfrm>
            <a:off x="5842000" y="6355165"/>
            <a:ext cx="6096000" cy="230832"/>
          </a:xfrm>
          <a:prstGeom prst="rect">
            <a:avLst/>
          </a:prstGeom>
        </p:spPr>
        <p:txBody>
          <a:bodyPr>
            <a:spAutoFit/>
          </a:bodyPr>
          <a:lstStyle/>
          <a:p>
            <a:pPr algn="r"/>
            <a:r>
              <a:rPr lang="es-CO" sz="900" dirty="0">
                <a:latin typeface="Montserrat" panose="00000500000000000000" pitchFamily="50" charset="0"/>
              </a:rPr>
              <a:t>Murdoch DR, et al. </a:t>
            </a:r>
            <a:r>
              <a:rPr lang="es-CO" sz="900" dirty="0" err="1">
                <a:latin typeface="Montserrat" panose="00000500000000000000" pitchFamily="50" charset="0"/>
              </a:rPr>
              <a:t>Arch</a:t>
            </a:r>
            <a:r>
              <a:rPr lang="es-CO" sz="900" dirty="0">
                <a:latin typeface="Montserrat" panose="00000500000000000000" pitchFamily="50" charset="0"/>
              </a:rPr>
              <a:t> </a:t>
            </a:r>
            <a:r>
              <a:rPr lang="es-CO" sz="900" dirty="0" err="1">
                <a:latin typeface="Montserrat" panose="00000500000000000000" pitchFamily="50" charset="0"/>
              </a:rPr>
              <a:t>Intern</a:t>
            </a:r>
            <a:r>
              <a:rPr lang="es-CO" sz="900" dirty="0">
                <a:latin typeface="Montserrat" panose="00000500000000000000" pitchFamily="50" charset="0"/>
              </a:rPr>
              <a:t> </a:t>
            </a:r>
            <a:r>
              <a:rPr lang="es-CO" sz="900" dirty="0" err="1">
                <a:latin typeface="Montserrat" panose="00000500000000000000" pitchFamily="50" charset="0"/>
              </a:rPr>
              <a:t>Med</a:t>
            </a:r>
            <a:r>
              <a:rPr lang="es-CO" sz="900" dirty="0">
                <a:latin typeface="Montserrat" panose="00000500000000000000" pitchFamily="50" charset="0"/>
              </a:rPr>
              <a:t>. 2009;169(5):463-73</a:t>
            </a:r>
          </a:p>
        </p:txBody>
      </p:sp>
    </p:spTree>
    <p:extLst>
      <p:ext uri="{BB962C8B-B14F-4D97-AF65-F5344CB8AC3E}">
        <p14:creationId xmlns:p14="http://schemas.microsoft.com/office/powerpoint/2010/main" val="339110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BD8A7-AC58-4DD2-A45F-2E33BA559A9E}"/>
              </a:ext>
            </a:extLst>
          </p:cNvPr>
          <p:cNvSpPr>
            <a:spLocks noGrp="1"/>
          </p:cNvSpPr>
          <p:nvPr>
            <p:ph type="title"/>
          </p:nvPr>
        </p:nvSpPr>
        <p:spPr>
          <a:xfrm>
            <a:off x="756236" y="105485"/>
            <a:ext cx="8911687" cy="1280890"/>
          </a:xfrm>
        </p:spPr>
        <p:txBody>
          <a:bodyPr/>
          <a:lstStyle/>
          <a:p>
            <a:r>
              <a:rPr lang="es-ES" b="1" dirty="0"/>
              <a:t>Fisiopatología</a:t>
            </a:r>
            <a:endParaRPr lang="es-CO" b="1" dirty="0"/>
          </a:p>
        </p:txBody>
      </p:sp>
      <p:sp>
        <p:nvSpPr>
          <p:cNvPr id="5" name="Marcador de contenido 2">
            <a:extLst>
              <a:ext uri="{FF2B5EF4-FFF2-40B4-BE49-F238E27FC236}">
                <a16:creationId xmlns:a16="http://schemas.microsoft.com/office/drawing/2014/main" id="{81869FFB-8DC8-421A-8009-037BD3395922}"/>
              </a:ext>
            </a:extLst>
          </p:cNvPr>
          <p:cNvSpPr>
            <a:spLocks noGrp="1"/>
          </p:cNvSpPr>
          <p:nvPr>
            <p:ph idx="1"/>
          </p:nvPr>
        </p:nvSpPr>
        <p:spPr>
          <a:xfrm>
            <a:off x="865187" y="1376557"/>
            <a:ext cx="10228263" cy="2130426"/>
          </a:xfrm>
        </p:spPr>
        <p:txBody>
          <a:bodyPr>
            <a:normAutofit/>
          </a:bodyPr>
          <a:lstStyle/>
          <a:p>
            <a:pPr marL="0" indent="0">
              <a:spcBef>
                <a:spcPts val="600"/>
              </a:spcBef>
              <a:buNone/>
            </a:pPr>
            <a:r>
              <a:rPr lang="es-ES" sz="2000" dirty="0"/>
              <a:t>Lesión del endotelio cardíaco es causado por:</a:t>
            </a:r>
          </a:p>
          <a:p>
            <a:pPr lvl="1">
              <a:spcBef>
                <a:spcPts val="600"/>
              </a:spcBef>
            </a:pPr>
            <a:r>
              <a:rPr lang="es-ES" sz="2000" dirty="0"/>
              <a:t>Esclerosis valvular.</a:t>
            </a:r>
          </a:p>
          <a:p>
            <a:pPr lvl="1">
              <a:spcBef>
                <a:spcPts val="600"/>
              </a:spcBef>
            </a:pPr>
            <a:r>
              <a:rPr lang="es-ES" sz="2000" dirty="0"/>
              <a:t>Valvulitis reumática.</a:t>
            </a:r>
          </a:p>
          <a:p>
            <a:pPr lvl="1">
              <a:spcBef>
                <a:spcPts val="600"/>
              </a:spcBef>
            </a:pPr>
            <a:r>
              <a:rPr lang="es-ES" sz="2000" dirty="0"/>
              <a:t>Actividad bacteriana directa. </a:t>
            </a:r>
          </a:p>
        </p:txBody>
      </p:sp>
      <p:sp>
        <p:nvSpPr>
          <p:cNvPr id="6" name="Rectángulo 5">
            <a:extLst>
              <a:ext uri="{FF2B5EF4-FFF2-40B4-BE49-F238E27FC236}">
                <a16:creationId xmlns:a16="http://schemas.microsoft.com/office/drawing/2014/main" id="{716D3633-F651-4DE4-8D03-7770DE83C4EA}"/>
              </a:ext>
            </a:extLst>
          </p:cNvPr>
          <p:cNvSpPr/>
          <p:nvPr/>
        </p:nvSpPr>
        <p:spPr>
          <a:xfrm>
            <a:off x="6233318" y="4398500"/>
            <a:ext cx="5284305" cy="1565756"/>
          </a:xfrm>
          <a:prstGeom prst="rect">
            <a:avLst/>
          </a:prstGeom>
          <a:solidFill>
            <a:srgbClr val="06AEA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latin typeface="Montserrat" panose="00000500000000000000" pitchFamily="50" charset="0"/>
              </a:rPr>
              <a:t>Proteína de unión a fibronectina + Factores de agrupación A y B </a:t>
            </a:r>
            <a:r>
              <a:rPr lang="es-ES" sz="1600" dirty="0" err="1">
                <a:latin typeface="Montserrat" panose="00000500000000000000" pitchFamily="50" charset="0"/>
              </a:rPr>
              <a:t>estafilocóccica</a:t>
            </a:r>
            <a:r>
              <a:rPr lang="es-ES" sz="1600" dirty="0">
                <a:latin typeface="Montserrat" panose="00000500000000000000" pitchFamily="50" charset="0"/>
              </a:rPr>
              <a:t>.  </a:t>
            </a:r>
          </a:p>
          <a:p>
            <a:pPr algn="ctr"/>
            <a:endParaRPr lang="es-ES" sz="1600" dirty="0">
              <a:latin typeface="Montserrat" panose="00000500000000000000" pitchFamily="50" charset="0"/>
            </a:endParaRPr>
          </a:p>
          <a:p>
            <a:pPr algn="ctr"/>
            <a:r>
              <a:rPr lang="es-ES" sz="1600" dirty="0">
                <a:latin typeface="Montserrat" panose="00000500000000000000" pitchFamily="50" charset="0"/>
              </a:rPr>
              <a:t>DETERMINANTES CLAVE DE PATOGENICIDAD.</a:t>
            </a:r>
          </a:p>
        </p:txBody>
      </p:sp>
      <p:sp>
        <p:nvSpPr>
          <p:cNvPr id="7" name="CuadroTexto 6">
            <a:extLst>
              <a:ext uri="{FF2B5EF4-FFF2-40B4-BE49-F238E27FC236}">
                <a16:creationId xmlns:a16="http://schemas.microsoft.com/office/drawing/2014/main" id="{534D9C28-A729-4812-ABBD-017D48F70732}"/>
              </a:ext>
            </a:extLst>
          </p:cNvPr>
          <p:cNvSpPr txBox="1"/>
          <p:nvPr/>
        </p:nvSpPr>
        <p:spPr>
          <a:xfrm>
            <a:off x="8601113" y="6335903"/>
            <a:ext cx="3447675" cy="292388"/>
          </a:xfrm>
          <a:prstGeom prst="rect">
            <a:avLst/>
          </a:prstGeom>
          <a:noFill/>
        </p:spPr>
        <p:txBody>
          <a:bodyPr wrap="none" rtlCol="0">
            <a:spAutoFit/>
          </a:bodyPr>
          <a:lstStyle/>
          <a:p>
            <a:r>
              <a:rPr lang="es-ES" sz="1300" dirty="0" err="1"/>
              <a:t>Cahill</a:t>
            </a:r>
            <a:r>
              <a:rPr lang="es-ES" sz="1300" dirty="0"/>
              <a:t> T. et al; Lancet. 2016;387(10021):882–93. </a:t>
            </a:r>
          </a:p>
        </p:txBody>
      </p:sp>
      <p:pic>
        <p:nvPicPr>
          <p:cNvPr id="3" name="Picture 2">
            <a:extLst>
              <a:ext uri="{FF2B5EF4-FFF2-40B4-BE49-F238E27FC236}">
                <a16:creationId xmlns:a16="http://schemas.microsoft.com/office/drawing/2014/main" id="{2EA20420-530F-9D46-A77F-793C67D9FE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6493" y="1896427"/>
            <a:ext cx="4057953" cy="2130426"/>
          </a:xfrm>
          <a:prstGeom prst="rect">
            <a:avLst/>
          </a:prstGeom>
        </p:spPr>
      </p:pic>
    </p:spTree>
    <p:extLst>
      <p:ext uri="{BB962C8B-B14F-4D97-AF65-F5344CB8AC3E}">
        <p14:creationId xmlns:p14="http://schemas.microsoft.com/office/powerpoint/2010/main" val="2306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13B28-DD7D-4603-B971-33504865498E}"/>
              </a:ext>
            </a:extLst>
          </p:cNvPr>
          <p:cNvSpPr>
            <a:spLocks noGrp="1"/>
          </p:cNvSpPr>
          <p:nvPr>
            <p:ph type="title"/>
          </p:nvPr>
        </p:nvSpPr>
        <p:spPr/>
        <p:txBody>
          <a:bodyPr/>
          <a:lstStyle/>
          <a:p>
            <a:r>
              <a:rPr lang="es-CO" b="1" dirty="0"/>
              <a:t>Fisiopatología</a:t>
            </a:r>
          </a:p>
        </p:txBody>
      </p:sp>
      <p:pic>
        <p:nvPicPr>
          <p:cNvPr id="4" name="Imagen 3">
            <a:extLst>
              <a:ext uri="{FF2B5EF4-FFF2-40B4-BE49-F238E27FC236}">
                <a16:creationId xmlns:a16="http://schemas.microsoft.com/office/drawing/2014/main" id="{38DCDF97-AFD0-46E1-B597-77A5FE0F02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09625" y="622848"/>
            <a:ext cx="6267243" cy="5097232"/>
          </a:xfrm>
          <a:prstGeom prst="rect">
            <a:avLst/>
          </a:prstGeom>
        </p:spPr>
      </p:pic>
      <p:sp>
        <p:nvSpPr>
          <p:cNvPr id="5" name="Rectángulo 4">
            <a:extLst>
              <a:ext uri="{FF2B5EF4-FFF2-40B4-BE49-F238E27FC236}">
                <a16:creationId xmlns:a16="http://schemas.microsoft.com/office/drawing/2014/main" id="{FC70A788-E959-44F3-AA07-182E259A7D60}"/>
              </a:ext>
            </a:extLst>
          </p:cNvPr>
          <p:cNvSpPr/>
          <p:nvPr/>
        </p:nvSpPr>
        <p:spPr>
          <a:xfrm>
            <a:off x="640080" y="6370324"/>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
        <p:nvSpPr>
          <p:cNvPr id="6" name="Rectángulo 5">
            <a:extLst>
              <a:ext uri="{FF2B5EF4-FFF2-40B4-BE49-F238E27FC236}">
                <a16:creationId xmlns:a16="http://schemas.microsoft.com/office/drawing/2014/main" id="{FBD0974B-40FE-49C7-AFB4-BCDFB84992CA}"/>
              </a:ext>
            </a:extLst>
          </p:cNvPr>
          <p:cNvSpPr/>
          <p:nvPr/>
        </p:nvSpPr>
        <p:spPr>
          <a:xfrm>
            <a:off x="5882640" y="6170269"/>
            <a:ext cx="6096000" cy="200055"/>
          </a:xfrm>
          <a:prstGeom prst="rect">
            <a:avLst/>
          </a:prstGeom>
        </p:spPr>
        <p:txBody>
          <a:bodyPr>
            <a:spAutoFit/>
          </a:bodyPr>
          <a:lstStyle/>
          <a:p>
            <a:pPr algn="r"/>
            <a:r>
              <a:rPr lang="es-CO" sz="700" dirty="0">
                <a:latin typeface="Montserrat" panose="00000500000000000000" pitchFamily="50" charset="0"/>
              </a:rPr>
              <a:t> </a:t>
            </a:r>
            <a:r>
              <a:rPr lang="es-CO" sz="700" dirty="0" err="1">
                <a:latin typeface="Montserrat" panose="00000500000000000000" pitchFamily="50" charset="0"/>
              </a:rPr>
              <a:t>Holland</a:t>
            </a:r>
            <a:r>
              <a:rPr lang="es-CO" sz="700" dirty="0">
                <a:latin typeface="Montserrat" panose="00000500000000000000" pitchFamily="50" charset="0"/>
              </a:rPr>
              <a:t> TL, et al. </a:t>
            </a:r>
            <a:r>
              <a:rPr lang="es-CO" sz="700" dirty="0" err="1">
                <a:latin typeface="Montserrat" panose="00000500000000000000" pitchFamily="50" charset="0"/>
              </a:rPr>
              <a:t>Nat</a:t>
            </a:r>
            <a:r>
              <a:rPr lang="es-CO" sz="700" dirty="0">
                <a:latin typeface="Montserrat" panose="00000500000000000000" pitchFamily="50" charset="0"/>
              </a:rPr>
              <a:t> </a:t>
            </a:r>
            <a:r>
              <a:rPr lang="es-CO" sz="700" dirty="0" err="1">
                <a:latin typeface="Montserrat" panose="00000500000000000000" pitchFamily="50" charset="0"/>
              </a:rPr>
              <a:t>Rev</a:t>
            </a:r>
            <a:r>
              <a:rPr lang="es-CO" sz="700" dirty="0">
                <a:latin typeface="Montserrat" panose="00000500000000000000" pitchFamily="50" charset="0"/>
              </a:rPr>
              <a:t> </a:t>
            </a:r>
            <a:r>
              <a:rPr lang="es-CO" sz="700" dirty="0" err="1">
                <a:latin typeface="Montserrat" panose="00000500000000000000" pitchFamily="50" charset="0"/>
              </a:rPr>
              <a:t>Dis</a:t>
            </a:r>
            <a:r>
              <a:rPr lang="es-CO" sz="700" dirty="0">
                <a:latin typeface="Montserrat" panose="00000500000000000000" pitchFamily="50" charset="0"/>
              </a:rPr>
              <a:t> </a:t>
            </a:r>
            <a:r>
              <a:rPr lang="es-CO" sz="700" dirty="0" err="1">
                <a:latin typeface="Montserrat" panose="00000500000000000000" pitchFamily="50" charset="0"/>
              </a:rPr>
              <a:t>Primers</a:t>
            </a:r>
            <a:r>
              <a:rPr lang="es-CO" sz="700" dirty="0">
                <a:latin typeface="Montserrat" panose="00000500000000000000" pitchFamily="50" charset="0"/>
              </a:rPr>
              <a:t>. 2016;2:16059</a:t>
            </a:r>
          </a:p>
        </p:txBody>
      </p:sp>
    </p:spTree>
    <p:extLst>
      <p:ext uri="{BB962C8B-B14F-4D97-AF65-F5344CB8AC3E}">
        <p14:creationId xmlns:p14="http://schemas.microsoft.com/office/powerpoint/2010/main" val="328102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4C9E771-D400-48CE-84DB-AEBAB07D8E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5962" y="101601"/>
            <a:ext cx="5506481" cy="4023360"/>
          </a:xfrm>
          <a:prstGeom prst="rect">
            <a:avLst/>
          </a:prstGeom>
        </p:spPr>
      </p:pic>
      <p:pic>
        <p:nvPicPr>
          <p:cNvPr id="3" name="Imagen 2">
            <a:extLst>
              <a:ext uri="{FF2B5EF4-FFF2-40B4-BE49-F238E27FC236}">
                <a16:creationId xmlns:a16="http://schemas.microsoft.com/office/drawing/2014/main" id="{56FF2CC8-6472-45EE-8ADE-63D0DF56CE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01601"/>
            <a:ext cx="5909730" cy="4673599"/>
          </a:xfrm>
          <a:prstGeom prst="rect">
            <a:avLst/>
          </a:prstGeom>
        </p:spPr>
      </p:pic>
      <p:sp>
        <p:nvSpPr>
          <p:cNvPr id="4" name="Rectángulo 3">
            <a:extLst>
              <a:ext uri="{FF2B5EF4-FFF2-40B4-BE49-F238E27FC236}">
                <a16:creationId xmlns:a16="http://schemas.microsoft.com/office/drawing/2014/main" id="{7325F848-473F-4756-861E-A2DEEDA7ECE1}"/>
              </a:ext>
            </a:extLst>
          </p:cNvPr>
          <p:cNvSpPr/>
          <p:nvPr/>
        </p:nvSpPr>
        <p:spPr>
          <a:xfrm>
            <a:off x="667170" y="635718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369158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96BD0-3B92-4699-A6AA-11F7933EBF58}"/>
              </a:ext>
            </a:extLst>
          </p:cNvPr>
          <p:cNvSpPr>
            <a:spLocks noGrp="1"/>
          </p:cNvSpPr>
          <p:nvPr>
            <p:ph type="title"/>
          </p:nvPr>
        </p:nvSpPr>
        <p:spPr>
          <a:xfrm>
            <a:off x="1640156" y="190147"/>
            <a:ext cx="8911687" cy="1280890"/>
          </a:xfrm>
        </p:spPr>
        <p:txBody>
          <a:bodyPr/>
          <a:lstStyle/>
          <a:p>
            <a:pPr algn="ctr"/>
            <a:r>
              <a:rPr lang="es-ES" b="1" dirty="0"/>
              <a:t>Presentación</a:t>
            </a:r>
            <a:endParaRPr lang="es-CO" b="1" dirty="0"/>
          </a:p>
        </p:txBody>
      </p:sp>
      <p:sp>
        <p:nvSpPr>
          <p:cNvPr id="4" name="Elipse 3">
            <a:extLst>
              <a:ext uri="{FF2B5EF4-FFF2-40B4-BE49-F238E27FC236}">
                <a16:creationId xmlns:a16="http://schemas.microsoft.com/office/drawing/2014/main" id="{1D8A96BF-626F-41D3-9FC4-FEED44255140}"/>
              </a:ext>
            </a:extLst>
          </p:cNvPr>
          <p:cNvSpPr/>
          <p:nvPr/>
        </p:nvSpPr>
        <p:spPr>
          <a:xfrm>
            <a:off x="2332356" y="1471038"/>
            <a:ext cx="2566747" cy="2430692"/>
          </a:xfrm>
          <a:prstGeom prst="ellipse">
            <a:avLst/>
          </a:prstGeom>
          <a:solidFill>
            <a:srgbClr val="152B4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latin typeface="Montserrat" panose="00000500000000000000" pitchFamily="50" charset="0"/>
              </a:rPr>
              <a:t>Paciente con sepsis de origen desconocido.</a:t>
            </a:r>
          </a:p>
        </p:txBody>
      </p:sp>
      <p:sp>
        <p:nvSpPr>
          <p:cNvPr id="5" name="Elipse 4">
            <a:extLst>
              <a:ext uri="{FF2B5EF4-FFF2-40B4-BE49-F238E27FC236}">
                <a16:creationId xmlns:a16="http://schemas.microsoft.com/office/drawing/2014/main" id="{90E3F1F4-60F3-4F44-8D3C-95135A823BBC}"/>
              </a:ext>
            </a:extLst>
          </p:cNvPr>
          <p:cNvSpPr/>
          <p:nvPr/>
        </p:nvSpPr>
        <p:spPr>
          <a:xfrm>
            <a:off x="5018684" y="1471038"/>
            <a:ext cx="2566747" cy="2430692"/>
          </a:xfrm>
          <a:prstGeom prst="ellipse">
            <a:avLst/>
          </a:prstGeom>
          <a:solidFill>
            <a:srgbClr val="152B4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latin typeface="Montserrat" panose="00000500000000000000" pitchFamily="50" charset="0"/>
              </a:rPr>
              <a:t>Fiebre en presencia de FR.</a:t>
            </a:r>
          </a:p>
        </p:txBody>
      </p:sp>
      <p:sp>
        <p:nvSpPr>
          <p:cNvPr id="6" name="Elipse 5">
            <a:extLst>
              <a:ext uri="{FF2B5EF4-FFF2-40B4-BE49-F238E27FC236}">
                <a16:creationId xmlns:a16="http://schemas.microsoft.com/office/drawing/2014/main" id="{9CBADEF0-2155-47B9-B615-71BE4E30C6ED}"/>
              </a:ext>
            </a:extLst>
          </p:cNvPr>
          <p:cNvSpPr/>
          <p:nvPr/>
        </p:nvSpPr>
        <p:spPr>
          <a:xfrm>
            <a:off x="7705013" y="1471037"/>
            <a:ext cx="2566747" cy="2430692"/>
          </a:xfrm>
          <a:prstGeom prst="ellipse">
            <a:avLst/>
          </a:prstGeom>
          <a:solidFill>
            <a:srgbClr val="152B4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latin typeface="Montserrat" panose="00000500000000000000" pitchFamily="50" charset="0"/>
              </a:rPr>
              <a:t>Bacteriemia persistente inexplicada</a:t>
            </a:r>
          </a:p>
          <a:p>
            <a:pPr algn="ctr"/>
            <a:r>
              <a:rPr lang="es-ES" sz="1400" dirty="0">
                <a:latin typeface="Montserrat" panose="00000500000000000000" pitchFamily="50" charset="0"/>
              </a:rPr>
              <a:t>(S. </a:t>
            </a:r>
            <a:r>
              <a:rPr lang="es-ES" sz="1400" dirty="0" err="1">
                <a:latin typeface="Montserrat" panose="00000500000000000000" pitchFamily="50" charset="0"/>
              </a:rPr>
              <a:t>aureus</a:t>
            </a:r>
            <a:r>
              <a:rPr lang="es-ES" sz="1400" dirty="0">
                <a:latin typeface="Montserrat" panose="00000500000000000000" pitchFamily="50" charset="0"/>
              </a:rPr>
              <a:t> 25-30%).</a:t>
            </a:r>
          </a:p>
        </p:txBody>
      </p:sp>
      <p:sp>
        <p:nvSpPr>
          <p:cNvPr id="7" name="Rectángulo 6">
            <a:extLst>
              <a:ext uri="{FF2B5EF4-FFF2-40B4-BE49-F238E27FC236}">
                <a16:creationId xmlns:a16="http://schemas.microsoft.com/office/drawing/2014/main" id="{FC3DC1E8-CC9D-402F-BDF8-DAE67DB6AF4C}"/>
              </a:ext>
            </a:extLst>
          </p:cNvPr>
          <p:cNvSpPr/>
          <p:nvPr/>
        </p:nvSpPr>
        <p:spPr>
          <a:xfrm>
            <a:off x="1390745" y="928390"/>
            <a:ext cx="1463862" cy="430887"/>
          </a:xfrm>
          <a:prstGeom prst="rect">
            <a:avLst/>
          </a:prstGeom>
        </p:spPr>
        <p:txBody>
          <a:bodyPr wrap="none">
            <a:spAutoFit/>
          </a:bodyPr>
          <a:lstStyle/>
          <a:p>
            <a:r>
              <a:rPr lang="es-CO" sz="2200" b="1" dirty="0">
                <a:solidFill>
                  <a:srgbClr val="152B48"/>
                </a:solidFill>
              </a:rPr>
              <a:t>Sospechar:</a:t>
            </a:r>
          </a:p>
        </p:txBody>
      </p:sp>
    </p:spTree>
    <p:extLst>
      <p:ext uri="{BB962C8B-B14F-4D97-AF65-F5344CB8AC3E}">
        <p14:creationId xmlns:p14="http://schemas.microsoft.com/office/powerpoint/2010/main" val="12449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2765" y="-28767"/>
            <a:ext cx="10515600" cy="1325563"/>
          </a:xfrm>
        </p:spPr>
        <p:txBody>
          <a:bodyPr>
            <a:normAutofit/>
          </a:bodyPr>
          <a:lstStyle/>
          <a:p>
            <a:r>
              <a:rPr lang="es-ES" sz="3600" b="1" dirty="0"/>
              <a:t>Manifestaciones clínicas</a:t>
            </a:r>
          </a:p>
        </p:txBody>
      </p:sp>
      <p:pic>
        <p:nvPicPr>
          <p:cNvPr id="22" name="Imagen 21">
            <a:extLst>
              <a:ext uri="{FF2B5EF4-FFF2-40B4-BE49-F238E27FC236}">
                <a16:creationId xmlns:a16="http://schemas.microsoft.com/office/drawing/2014/main" id="{932411D7-C5E0-40A7-97A6-70B79F97B249}"/>
              </a:ext>
            </a:extLst>
          </p:cNvPr>
          <p:cNvPicPr>
            <a:picLocks noChangeAspect="1"/>
          </p:cNvPicPr>
          <p:nvPr/>
        </p:nvPicPr>
        <p:blipFill>
          <a:blip r:embed="rId3"/>
          <a:stretch>
            <a:fillRect/>
          </a:stretch>
        </p:blipFill>
        <p:spPr>
          <a:xfrm>
            <a:off x="5414167" y="1057803"/>
            <a:ext cx="5429250" cy="5158272"/>
          </a:xfrm>
          <a:prstGeom prst="rect">
            <a:avLst/>
          </a:prstGeom>
        </p:spPr>
      </p:pic>
      <p:sp>
        <p:nvSpPr>
          <p:cNvPr id="23" name="Rectángulo 22">
            <a:extLst>
              <a:ext uri="{FF2B5EF4-FFF2-40B4-BE49-F238E27FC236}">
                <a16:creationId xmlns:a16="http://schemas.microsoft.com/office/drawing/2014/main" id="{05727CE8-CDF2-4359-B04E-F80D3892CBB4}"/>
              </a:ext>
            </a:extLst>
          </p:cNvPr>
          <p:cNvSpPr/>
          <p:nvPr/>
        </p:nvSpPr>
        <p:spPr>
          <a:xfrm>
            <a:off x="9125446" y="6386256"/>
            <a:ext cx="2706190" cy="253916"/>
          </a:xfrm>
          <a:prstGeom prst="rect">
            <a:avLst/>
          </a:prstGeom>
        </p:spPr>
        <p:txBody>
          <a:bodyPr wrap="none">
            <a:spAutoFit/>
          </a:bodyPr>
          <a:lstStyle/>
          <a:p>
            <a:r>
              <a:rPr lang="es-CO" sz="1050" dirty="0">
                <a:latin typeface="Montserrat" panose="00000500000000000000" pitchFamily="50" charset="0"/>
              </a:rPr>
              <a:t>Wang A. et al; JAMA. 2018;320(1):72-83</a:t>
            </a:r>
          </a:p>
        </p:txBody>
      </p:sp>
      <p:pic>
        <p:nvPicPr>
          <p:cNvPr id="25" name="Imagen 24">
            <a:extLst>
              <a:ext uri="{FF2B5EF4-FFF2-40B4-BE49-F238E27FC236}">
                <a16:creationId xmlns:a16="http://schemas.microsoft.com/office/drawing/2014/main" id="{F223A20F-706D-44D3-86CF-BCB1FF4368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5948" y="2023102"/>
            <a:ext cx="7405688" cy="3090863"/>
          </a:xfrm>
          <a:prstGeom prst="rect">
            <a:avLst/>
          </a:prstGeom>
        </p:spPr>
      </p:pic>
    </p:spTree>
    <p:extLst>
      <p:ext uri="{BB962C8B-B14F-4D97-AF65-F5344CB8AC3E}">
        <p14:creationId xmlns:p14="http://schemas.microsoft.com/office/powerpoint/2010/main" val="5073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72037-4E05-4D02-8A45-A4AAC103E17D}"/>
              </a:ext>
            </a:extLst>
          </p:cNvPr>
          <p:cNvSpPr>
            <a:spLocks noGrp="1"/>
          </p:cNvSpPr>
          <p:nvPr>
            <p:ph type="title"/>
          </p:nvPr>
        </p:nvSpPr>
        <p:spPr>
          <a:xfrm>
            <a:off x="502237" y="12582"/>
            <a:ext cx="8911687" cy="1280890"/>
          </a:xfrm>
        </p:spPr>
        <p:txBody>
          <a:bodyPr>
            <a:normAutofit/>
          </a:bodyPr>
          <a:lstStyle/>
          <a:p>
            <a:r>
              <a:rPr lang="es-ES" sz="4000" b="1" dirty="0"/>
              <a:t>Presentación</a:t>
            </a:r>
            <a:endParaRPr lang="es-CO" sz="4000" b="1" dirty="0"/>
          </a:p>
        </p:txBody>
      </p:sp>
      <p:sp>
        <p:nvSpPr>
          <p:cNvPr id="4" name="Rectángulo 3">
            <a:extLst>
              <a:ext uri="{FF2B5EF4-FFF2-40B4-BE49-F238E27FC236}">
                <a16:creationId xmlns:a16="http://schemas.microsoft.com/office/drawing/2014/main" id="{62418E45-5902-4B22-A9BB-EFE2EC40BC80}"/>
              </a:ext>
            </a:extLst>
          </p:cNvPr>
          <p:cNvSpPr/>
          <p:nvPr/>
        </p:nvSpPr>
        <p:spPr>
          <a:xfrm>
            <a:off x="5547995" y="1166842"/>
            <a:ext cx="5953126" cy="4524315"/>
          </a:xfrm>
          <a:prstGeom prst="rect">
            <a:avLst/>
          </a:prstGeom>
        </p:spPr>
        <p:txBody>
          <a:bodyPr wrap="square">
            <a:spAutoFit/>
          </a:bodyPr>
          <a:lstStyle/>
          <a:p>
            <a:pPr algn="l"/>
            <a:r>
              <a:rPr lang="es-CO" sz="2400" b="1" dirty="0">
                <a:solidFill>
                  <a:srgbClr val="152B48"/>
                </a:solidFill>
                <a:latin typeface="Montserrat" panose="00000500000000000000" pitchFamily="50" charset="0"/>
              </a:rPr>
              <a:t>Manifestaciones cardíacas:</a:t>
            </a:r>
          </a:p>
          <a:p>
            <a:pPr algn="l"/>
            <a:r>
              <a:rPr lang="es-CO" sz="2400" dirty="0">
                <a:solidFill>
                  <a:srgbClr val="152B48"/>
                </a:solidFill>
                <a:latin typeface="Montserrat" panose="00000500000000000000" pitchFamily="50" charset="0"/>
              </a:rPr>
              <a:t>	Vegetaciones valvulares.</a:t>
            </a:r>
          </a:p>
          <a:p>
            <a:pPr algn="l"/>
            <a:r>
              <a:rPr lang="es-CO" sz="2400" dirty="0">
                <a:solidFill>
                  <a:srgbClr val="152B48"/>
                </a:solidFill>
                <a:latin typeface="Montserrat" panose="00000500000000000000" pitchFamily="50" charset="0"/>
              </a:rPr>
              <a:t>	Absceso.</a:t>
            </a:r>
          </a:p>
          <a:p>
            <a:pPr algn="l"/>
            <a:r>
              <a:rPr lang="es-CO" sz="2400" dirty="0">
                <a:solidFill>
                  <a:srgbClr val="152B48"/>
                </a:solidFill>
                <a:latin typeface="Montserrat" panose="00000500000000000000" pitchFamily="50" charset="0"/>
              </a:rPr>
              <a:t>	Extensión </a:t>
            </a:r>
            <a:r>
              <a:rPr lang="es-CO" sz="2400" dirty="0" err="1">
                <a:solidFill>
                  <a:srgbClr val="152B48"/>
                </a:solidFill>
                <a:latin typeface="Montserrat" panose="00000500000000000000" pitchFamily="50" charset="0"/>
              </a:rPr>
              <a:t>perianular</a:t>
            </a:r>
            <a:r>
              <a:rPr lang="es-CO" sz="2400" dirty="0">
                <a:solidFill>
                  <a:srgbClr val="152B48"/>
                </a:solidFill>
                <a:latin typeface="Montserrat" panose="00000500000000000000" pitchFamily="50" charset="0"/>
              </a:rPr>
              <a:t>.</a:t>
            </a:r>
          </a:p>
          <a:p>
            <a:pPr algn="l"/>
            <a:r>
              <a:rPr lang="es-CO" sz="2400" dirty="0">
                <a:solidFill>
                  <a:srgbClr val="152B48"/>
                </a:solidFill>
                <a:latin typeface="Montserrat" panose="00000500000000000000" pitchFamily="50" charset="0"/>
              </a:rPr>
              <a:t>	</a:t>
            </a:r>
            <a:r>
              <a:rPr lang="es-CO" sz="2400" dirty="0" err="1">
                <a:solidFill>
                  <a:srgbClr val="152B48"/>
                </a:solidFill>
                <a:latin typeface="Montserrat" panose="00000500000000000000" pitchFamily="50" charset="0"/>
              </a:rPr>
              <a:t>Miopericarditis</a:t>
            </a:r>
            <a:r>
              <a:rPr lang="es-CO" sz="2400" dirty="0">
                <a:solidFill>
                  <a:srgbClr val="152B48"/>
                </a:solidFill>
                <a:latin typeface="Montserrat" panose="00000500000000000000" pitchFamily="50" charset="0"/>
              </a:rPr>
              <a:t>.</a:t>
            </a:r>
          </a:p>
          <a:p>
            <a:pPr algn="l"/>
            <a:endParaRPr lang="es-CO" sz="2400" dirty="0">
              <a:solidFill>
                <a:srgbClr val="152B48"/>
              </a:solidFill>
              <a:latin typeface="Montserrat" panose="00000500000000000000" pitchFamily="50" charset="0"/>
            </a:endParaRPr>
          </a:p>
          <a:p>
            <a:pPr algn="l"/>
            <a:r>
              <a:rPr lang="es-CO" sz="2400" b="1" dirty="0">
                <a:solidFill>
                  <a:srgbClr val="152B48"/>
                </a:solidFill>
                <a:latin typeface="Montserrat" panose="00000500000000000000" pitchFamily="50" charset="0"/>
              </a:rPr>
              <a:t>Aneurismas micóticos:</a:t>
            </a:r>
          </a:p>
          <a:p>
            <a:pPr algn="l"/>
            <a:r>
              <a:rPr lang="es-CO" sz="2400" dirty="0">
                <a:solidFill>
                  <a:srgbClr val="152B48"/>
                </a:solidFill>
                <a:latin typeface="Montserrat" panose="00000500000000000000" pitchFamily="50" charset="0"/>
              </a:rPr>
              <a:t>	Mortalidad: </a:t>
            </a:r>
            <a:r>
              <a:rPr lang="es-CO" sz="2400" b="1" dirty="0">
                <a:solidFill>
                  <a:srgbClr val="152B48"/>
                </a:solidFill>
                <a:latin typeface="Montserrat" panose="00000500000000000000" pitchFamily="50" charset="0"/>
              </a:rPr>
              <a:t>30%</a:t>
            </a:r>
            <a:r>
              <a:rPr lang="es-CO" sz="2400" dirty="0">
                <a:solidFill>
                  <a:srgbClr val="152B48"/>
                </a:solidFill>
                <a:latin typeface="Montserrat" panose="00000500000000000000" pitchFamily="50" charset="0"/>
              </a:rPr>
              <a:t> (no ruptura) </a:t>
            </a:r>
            <a:r>
              <a:rPr lang="es-CO" sz="2400" b="1" dirty="0">
                <a:solidFill>
                  <a:srgbClr val="152B48"/>
                </a:solidFill>
                <a:latin typeface="Montserrat" panose="00000500000000000000" pitchFamily="50" charset="0"/>
              </a:rPr>
              <a:t>80%</a:t>
            </a:r>
            <a:r>
              <a:rPr lang="es-CO" sz="2400" dirty="0">
                <a:solidFill>
                  <a:srgbClr val="152B48"/>
                </a:solidFill>
                <a:latin typeface="Montserrat" panose="00000500000000000000" pitchFamily="50" charset="0"/>
              </a:rPr>
              <a:t> (sí ruptura).</a:t>
            </a:r>
          </a:p>
          <a:p>
            <a:pPr algn="l"/>
            <a:endParaRPr lang="es-CO" sz="2400" dirty="0">
              <a:solidFill>
                <a:srgbClr val="152B48"/>
              </a:solidFill>
              <a:latin typeface="Montserrat" panose="00000500000000000000" pitchFamily="50" charset="0"/>
            </a:endParaRPr>
          </a:p>
          <a:p>
            <a:pPr algn="l"/>
            <a:r>
              <a:rPr lang="es-CO" sz="2400" b="1" dirty="0">
                <a:solidFill>
                  <a:srgbClr val="152B48"/>
                </a:solidFill>
                <a:latin typeface="Montserrat" panose="00000500000000000000" pitchFamily="50" charset="0"/>
              </a:rPr>
              <a:t>Fenómenos embólicos: 50%</a:t>
            </a:r>
          </a:p>
          <a:p>
            <a:pPr algn="l"/>
            <a:r>
              <a:rPr lang="es-CO" sz="2400" dirty="0">
                <a:solidFill>
                  <a:srgbClr val="152B48"/>
                </a:solidFill>
                <a:latin typeface="Montserrat" panose="00000500000000000000" pitchFamily="50" charset="0"/>
              </a:rPr>
              <a:t>	Disminuyen con antibiótico.</a:t>
            </a:r>
          </a:p>
        </p:txBody>
      </p:sp>
      <p:sp>
        <p:nvSpPr>
          <p:cNvPr id="5" name="Rectángulo 4">
            <a:extLst>
              <a:ext uri="{FF2B5EF4-FFF2-40B4-BE49-F238E27FC236}">
                <a16:creationId xmlns:a16="http://schemas.microsoft.com/office/drawing/2014/main" id="{5B1E84C1-1052-40C6-A9BF-468756C92D45}"/>
              </a:ext>
            </a:extLst>
          </p:cNvPr>
          <p:cNvSpPr/>
          <p:nvPr/>
        </p:nvSpPr>
        <p:spPr>
          <a:xfrm>
            <a:off x="7234238" y="6433979"/>
            <a:ext cx="4617098" cy="292388"/>
          </a:xfrm>
          <a:prstGeom prst="rect">
            <a:avLst/>
          </a:prstGeom>
        </p:spPr>
        <p:txBody>
          <a:bodyPr wrap="none">
            <a:spAutoFit/>
          </a:bodyPr>
          <a:lstStyle/>
          <a:p>
            <a:r>
              <a:rPr lang="es-CO" sz="1300" dirty="0"/>
              <a:t>Mayo </a:t>
            </a:r>
            <a:r>
              <a:rPr lang="es-CO" sz="1300" dirty="0" err="1"/>
              <a:t>Clinic</a:t>
            </a:r>
            <a:r>
              <a:rPr lang="es-CO" sz="1300" dirty="0"/>
              <a:t> 2020; https://doi.org/10.1016/j.mayocp.2019.12.008</a:t>
            </a:r>
          </a:p>
        </p:txBody>
      </p:sp>
    </p:spTree>
    <p:extLst>
      <p:ext uri="{BB962C8B-B14F-4D97-AF65-F5344CB8AC3E}">
        <p14:creationId xmlns:p14="http://schemas.microsoft.com/office/powerpoint/2010/main" val="419809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A1BE353-E620-4ECE-89AF-4CEAEAC30707}"/>
              </a:ext>
            </a:extLst>
          </p:cNvPr>
          <p:cNvSpPr>
            <a:spLocks noGrp="1"/>
          </p:cNvSpPr>
          <p:nvPr>
            <p:ph idx="1"/>
          </p:nvPr>
        </p:nvSpPr>
        <p:spPr>
          <a:xfrm>
            <a:off x="4904740" y="497840"/>
            <a:ext cx="6779260" cy="5659119"/>
          </a:xfrm>
        </p:spPr>
        <p:txBody>
          <a:bodyPr anchor="ctr">
            <a:normAutofit/>
          </a:bodyPr>
          <a:lstStyle/>
          <a:p>
            <a:r>
              <a:rPr lang="es-ES" sz="2400" dirty="0"/>
              <a:t>Son frecuentes los fenómenos embólicos. </a:t>
            </a:r>
          </a:p>
          <a:p>
            <a:r>
              <a:rPr lang="es-ES" sz="2400" dirty="0"/>
              <a:t>En la era preantibiótica: 70-95% - Actualmente: 15-35% (clínicamente).</a:t>
            </a:r>
          </a:p>
          <a:p>
            <a:r>
              <a:rPr lang="es-ES" sz="2400" dirty="0"/>
              <a:t>Todavía se detectan evidencias anatomopatológicas de la embolización en el 45-65% de las autopsias, que afectan con más frecuencia a la circulación renal, esplénica, coronaria o cerebral. </a:t>
            </a:r>
          </a:p>
          <a:p>
            <a:r>
              <a:rPr lang="es-ES" sz="2400" dirty="0"/>
              <a:t>La embolia y el depósito de inmunocomplejos contribuyen a las manifestaciones extracardíacas de la EI y pueden afectar a casi cualquier sistema orgánico</a:t>
            </a:r>
            <a:r>
              <a:rPr lang="es-CO" sz="2400" dirty="0"/>
              <a:t>.</a:t>
            </a:r>
          </a:p>
        </p:txBody>
      </p:sp>
      <p:sp>
        <p:nvSpPr>
          <p:cNvPr id="4" name="Rectángulo 3">
            <a:extLst>
              <a:ext uri="{FF2B5EF4-FFF2-40B4-BE49-F238E27FC236}">
                <a16:creationId xmlns:a16="http://schemas.microsoft.com/office/drawing/2014/main" id="{5368700F-FD34-4B94-A42A-4DF53F32A0BC}"/>
              </a:ext>
            </a:extLst>
          </p:cNvPr>
          <p:cNvSpPr/>
          <p:nvPr/>
        </p:nvSpPr>
        <p:spPr>
          <a:xfrm>
            <a:off x="426720" y="6360160"/>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112428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FE3BEB-9B98-4521-B5B6-74F6D9816BC5}"/>
              </a:ext>
            </a:extLst>
          </p:cNvPr>
          <p:cNvSpPr>
            <a:spLocks noGrp="1"/>
          </p:cNvSpPr>
          <p:nvPr>
            <p:ph idx="1"/>
          </p:nvPr>
        </p:nvSpPr>
        <p:spPr>
          <a:xfrm>
            <a:off x="5377180" y="518161"/>
            <a:ext cx="6438900" cy="5574744"/>
          </a:xfrm>
        </p:spPr>
        <p:txBody>
          <a:bodyPr anchor="ctr">
            <a:normAutofit/>
          </a:bodyPr>
          <a:lstStyle/>
          <a:p>
            <a:r>
              <a:rPr lang="es-ES" sz="2000" u="sng" dirty="0"/>
              <a:t>Sistema nervioso central:</a:t>
            </a:r>
          </a:p>
          <a:p>
            <a:r>
              <a:rPr lang="es-ES" sz="2000" dirty="0"/>
              <a:t>La embolia cerebral es la manifestación neurológica más común.</a:t>
            </a:r>
          </a:p>
          <a:p>
            <a:r>
              <a:rPr lang="es-ES" sz="2000" dirty="0"/>
              <a:t>20-30% de los pacientes contienen embolias cerebrales sintomáticas – Tasa real de complicaciones cerebrovasculares es mayor.</a:t>
            </a:r>
          </a:p>
          <a:p>
            <a:r>
              <a:rPr lang="es-ES" sz="2000" dirty="0"/>
              <a:t>La arteria cerebral media y sus ramas son las más afectadas. </a:t>
            </a:r>
          </a:p>
          <a:p>
            <a:r>
              <a:rPr lang="es-ES" sz="2000" dirty="0"/>
              <a:t>El 3% de las embolias cerebrales debidas a cualquier causa son secundarias a EI. </a:t>
            </a:r>
          </a:p>
          <a:p>
            <a:r>
              <a:rPr lang="es-ES" sz="2000" dirty="0"/>
              <a:t>Se han observado casos de infarto cerebral, arteritis, abscesos, aneurismas micóticos, hemorragia intracerebral o subaracnoidea, </a:t>
            </a:r>
            <a:r>
              <a:rPr lang="es-ES" sz="2000" dirty="0" err="1"/>
              <a:t>encefalomalacia</a:t>
            </a:r>
            <a:r>
              <a:rPr lang="es-ES" sz="2000" dirty="0"/>
              <a:t>, </a:t>
            </a:r>
            <a:r>
              <a:rPr lang="es-ES" sz="2000" dirty="0" err="1"/>
              <a:t>cerebritis</a:t>
            </a:r>
            <a:r>
              <a:rPr lang="es-ES" sz="2000" dirty="0"/>
              <a:t> y meningitis.</a:t>
            </a:r>
          </a:p>
        </p:txBody>
      </p:sp>
      <p:sp>
        <p:nvSpPr>
          <p:cNvPr id="8" name="Rectángulo 7">
            <a:extLst>
              <a:ext uri="{FF2B5EF4-FFF2-40B4-BE49-F238E27FC236}">
                <a16:creationId xmlns:a16="http://schemas.microsoft.com/office/drawing/2014/main" id="{92E3C9F9-EB7A-40CB-8C86-D67E0744E2E2}"/>
              </a:ext>
            </a:extLst>
          </p:cNvPr>
          <p:cNvSpPr/>
          <p:nvPr/>
        </p:nvSpPr>
        <p:spPr>
          <a:xfrm>
            <a:off x="551180" y="6339839"/>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392245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DBB5F-C0A2-B34B-9613-E58C2EFE0692}"/>
              </a:ext>
            </a:extLst>
          </p:cNvPr>
          <p:cNvSpPr>
            <a:spLocks noGrp="1"/>
          </p:cNvSpPr>
          <p:nvPr>
            <p:ph type="title"/>
          </p:nvPr>
        </p:nvSpPr>
        <p:spPr>
          <a:xfrm>
            <a:off x="575343" y="47036"/>
            <a:ext cx="10515600" cy="1325563"/>
          </a:xfrm>
        </p:spPr>
        <p:txBody>
          <a:bodyPr/>
          <a:lstStyle/>
          <a:p>
            <a:r>
              <a:rPr lang="es-ES_tradnl" b="1" dirty="0"/>
              <a:t>Definición</a:t>
            </a:r>
          </a:p>
        </p:txBody>
      </p:sp>
      <p:sp>
        <p:nvSpPr>
          <p:cNvPr id="3" name="Marcador de contenido 2">
            <a:extLst>
              <a:ext uri="{FF2B5EF4-FFF2-40B4-BE49-F238E27FC236}">
                <a16:creationId xmlns:a16="http://schemas.microsoft.com/office/drawing/2014/main" id="{8A732611-0C3B-4F48-B392-D0D6A762E2EE}"/>
              </a:ext>
            </a:extLst>
          </p:cNvPr>
          <p:cNvSpPr>
            <a:spLocks noGrp="1"/>
          </p:cNvSpPr>
          <p:nvPr>
            <p:ph idx="1"/>
          </p:nvPr>
        </p:nvSpPr>
        <p:spPr>
          <a:xfrm>
            <a:off x="4399313" y="1372599"/>
            <a:ext cx="8915400" cy="3777622"/>
          </a:xfrm>
        </p:spPr>
        <p:txBody>
          <a:bodyPr>
            <a:normAutofit/>
          </a:bodyPr>
          <a:lstStyle/>
          <a:p>
            <a:pPr marL="0" indent="0">
              <a:spcBef>
                <a:spcPts val="600"/>
              </a:spcBef>
              <a:buNone/>
            </a:pPr>
            <a:r>
              <a:rPr lang="es-ES" sz="2000" dirty="0"/>
              <a:t>Es la infección de:</a:t>
            </a:r>
          </a:p>
          <a:p>
            <a:pPr lvl="1">
              <a:spcBef>
                <a:spcPts val="600"/>
              </a:spcBef>
            </a:pPr>
            <a:r>
              <a:rPr lang="es-ES" sz="2000" dirty="0"/>
              <a:t>Válvulas nativas/protésicas.</a:t>
            </a:r>
          </a:p>
          <a:p>
            <a:pPr lvl="1">
              <a:spcBef>
                <a:spcPts val="600"/>
              </a:spcBef>
            </a:pPr>
            <a:r>
              <a:rPr lang="es-ES" sz="2000" dirty="0"/>
              <a:t>Dispositivo cardíaco.</a:t>
            </a:r>
          </a:p>
          <a:p>
            <a:pPr lvl="1">
              <a:spcBef>
                <a:spcPts val="600"/>
              </a:spcBef>
            </a:pPr>
            <a:r>
              <a:rPr lang="es-ES" sz="2000" dirty="0"/>
              <a:t>Superficie endocárdica.</a:t>
            </a:r>
            <a:endParaRPr lang="es-CO" sz="2000" dirty="0"/>
          </a:p>
        </p:txBody>
      </p:sp>
      <p:sp>
        <p:nvSpPr>
          <p:cNvPr id="4" name="Marcador de contenido 2">
            <a:extLst>
              <a:ext uri="{FF2B5EF4-FFF2-40B4-BE49-F238E27FC236}">
                <a16:creationId xmlns:a16="http://schemas.microsoft.com/office/drawing/2014/main" id="{F6107D38-D7FC-473C-8C16-52F1AEB789F3}"/>
              </a:ext>
            </a:extLst>
          </p:cNvPr>
          <p:cNvSpPr txBox="1">
            <a:spLocks/>
          </p:cNvSpPr>
          <p:nvPr/>
        </p:nvSpPr>
        <p:spPr>
          <a:xfrm>
            <a:off x="5561363" y="2880320"/>
            <a:ext cx="6013450" cy="1997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Light"/>
                <a:ea typeface="Helvetica Light"/>
                <a:cs typeface="Helvetica Light"/>
                <a:sym typeface="Helvetica Light"/>
              </a:defRPr>
            </a:lvl9pPr>
          </a:lstStyle>
          <a:p>
            <a:pPr marL="0" indent="0">
              <a:spcBef>
                <a:spcPts val="600"/>
              </a:spcBef>
              <a:buNone/>
            </a:pPr>
            <a:r>
              <a:rPr lang="es-ES" sz="2000" b="1" dirty="0"/>
              <a:t>Aguda: </a:t>
            </a:r>
            <a:r>
              <a:rPr lang="es-ES" sz="2000" dirty="0"/>
              <a:t>&lt;6 </a:t>
            </a:r>
            <a:r>
              <a:rPr lang="es-ES" sz="2000" dirty="0" err="1"/>
              <a:t>sem</a:t>
            </a:r>
            <a:endParaRPr lang="es-ES" sz="2000" dirty="0"/>
          </a:p>
          <a:p>
            <a:pPr marL="0" indent="0">
              <a:spcBef>
                <a:spcPts val="600"/>
              </a:spcBef>
              <a:buNone/>
            </a:pPr>
            <a:r>
              <a:rPr lang="es-ES" sz="2000" b="1" dirty="0"/>
              <a:t>Subaguda: </a:t>
            </a:r>
            <a:r>
              <a:rPr lang="es-ES" sz="2000" dirty="0"/>
              <a:t>6 </a:t>
            </a:r>
            <a:r>
              <a:rPr lang="es-ES" sz="2000" dirty="0" err="1"/>
              <a:t>sem</a:t>
            </a:r>
            <a:r>
              <a:rPr lang="es-ES" sz="2000" dirty="0"/>
              <a:t> – 3 meses</a:t>
            </a:r>
          </a:p>
          <a:p>
            <a:pPr marL="0" indent="0">
              <a:spcBef>
                <a:spcPts val="600"/>
              </a:spcBef>
              <a:buNone/>
            </a:pPr>
            <a:r>
              <a:rPr lang="es-ES" sz="2000" b="1" dirty="0"/>
              <a:t>Crónica: </a:t>
            </a:r>
            <a:r>
              <a:rPr lang="es-ES" sz="2000" dirty="0"/>
              <a:t>&gt;3 meses</a:t>
            </a:r>
            <a:endParaRPr lang="es-CO" sz="2000" dirty="0"/>
          </a:p>
        </p:txBody>
      </p:sp>
      <p:sp>
        <p:nvSpPr>
          <p:cNvPr id="6" name="Rectángulo 5">
            <a:extLst>
              <a:ext uri="{FF2B5EF4-FFF2-40B4-BE49-F238E27FC236}">
                <a16:creationId xmlns:a16="http://schemas.microsoft.com/office/drawing/2014/main" id="{5F4AF1AD-050B-43E5-B83E-7F8835E2F0DD}"/>
              </a:ext>
            </a:extLst>
          </p:cNvPr>
          <p:cNvSpPr/>
          <p:nvPr/>
        </p:nvSpPr>
        <p:spPr>
          <a:xfrm>
            <a:off x="8690397" y="4700423"/>
            <a:ext cx="1883849" cy="400110"/>
          </a:xfrm>
          <a:prstGeom prst="rect">
            <a:avLst/>
          </a:prstGeom>
        </p:spPr>
        <p:txBody>
          <a:bodyPr wrap="none">
            <a:spAutoFit/>
          </a:bodyPr>
          <a:lstStyle/>
          <a:p>
            <a:r>
              <a:rPr lang="es-CO" sz="2000" b="1" dirty="0">
                <a:latin typeface="Montserrat" panose="00000500000000000000" pitchFamily="50" charset="0"/>
              </a:rPr>
              <a:t>Clasificación</a:t>
            </a:r>
          </a:p>
        </p:txBody>
      </p:sp>
      <p:sp>
        <p:nvSpPr>
          <p:cNvPr id="8" name="Flecha: a la derecha con muesca 7">
            <a:extLst>
              <a:ext uri="{FF2B5EF4-FFF2-40B4-BE49-F238E27FC236}">
                <a16:creationId xmlns:a16="http://schemas.microsoft.com/office/drawing/2014/main" id="{D7165EB9-B76E-4F76-AE1F-15D76B92CC31}"/>
              </a:ext>
            </a:extLst>
          </p:cNvPr>
          <p:cNvSpPr/>
          <p:nvPr/>
        </p:nvSpPr>
        <p:spPr>
          <a:xfrm>
            <a:off x="6686583" y="4453246"/>
            <a:ext cx="1128713" cy="848298"/>
          </a:xfrm>
          <a:prstGeom prst="notchedRightArrow">
            <a:avLst/>
          </a:prstGeom>
          <a:solidFill>
            <a:srgbClr val="0070C0"/>
          </a:solid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lnSpc>
                <a:spcPct val="150000"/>
              </a:lnSpc>
            </a:pPr>
            <a:endParaRPr lang="es-CO" sz="1850">
              <a:solidFill>
                <a:srgbClr val="FFFFFF"/>
              </a:solidFill>
              <a:latin typeface="Palatino"/>
              <a:ea typeface="Palatino"/>
              <a:cs typeface="Palatino"/>
              <a:sym typeface="Palatino"/>
            </a:endParaRPr>
          </a:p>
        </p:txBody>
      </p:sp>
      <p:sp>
        <p:nvSpPr>
          <p:cNvPr id="9" name="Rectángulo 8">
            <a:extLst>
              <a:ext uri="{FF2B5EF4-FFF2-40B4-BE49-F238E27FC236}">
                <a16:creationId xmlns:a16="http://schemas.microsoft.com/office/drawing/2014/main" id="{5497FA75-E289-4AFA-9182-2732385AA57D}"/>
              </a:ext>
            </a:extLst>
          </p:cNvPr>
          <p:cNvSpPr/>
          <p:nvPr/>
        </p:nvSpPr>
        <p:spPr>
          <a:xfrm>
            <a:off x="7160124" y="6329590"/>
            <a:ext cx="4443845" cy="261610"/>
          </a:xfrm>
          <a:prstGeom prst="rect">
            <a:avLst/>
          </a:prstGeom>
        </p:spPr>
        <p:txBody>
          <a:bodyPr wrap="none">
            <a:spAutoFit/>
          </a:bodyPr>
          <a:lstStyle/>
          <a:p>
            <a:r>
              <a:rPr lang="es-CO" sz="1100" dirty="0">
                <a:latin typeface="Montserrat" panose="00000500000000000000" pitchFamily="50" charset="0"/>
              </a:rPr>
              <a:t>Mayo </a:t>
            </a:r>
            <a:r>
              <a:rPr lang="es-CO" sz="1100" dirty="0" err="1">
                <a:latin typeface="Montserrat" panose="00000500000000000000" pitchFamily="50" charset="0"/>
              </a:rPr>
              <a:t>Clinic</a:t>
            </a:r>
            <a:r>
              <a:rPr lang="es-CO" sz="1100" dirty="0">
                <a:latin typeface="Montserrat" panose="00000500000000000000" pitchFamily="50" charset="0"/>
              </a:rPr>
              <a:t> 2020; https://doi.org/10.1016/j.mayocp.2019.12.008</a:t>
            </a:r>
          </a:p>
        </p:txBody>
      </p:sp>
    </p:spTree>
    <p:extLst>
      <p:ext uri="{BB962C8B-B14F-4D97-AF65-F5344CB8AC3E}">
        <p14:creationId xmlns:p14="http://schemas.microsoft.com/office/powerpoint/2010/main" val="10404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D8491D-872F-4ED7-8F15-D12DCA6C8440}"/>
              </a:ext>
            </a:extLst>
          </p:cNvPr>
          <p:cNvSpPr>
            <a:spLocks noGrp="1"/>
          </p:cNvSpPr>
          <p:nvPr>
            <p:ph idx="1"/>
          </p:nvPr>
        </p:nvSpPr>
        <p:spPr>
          <a:xfrm>
            <a:off x="4823460" y="865425"/>
            <a:ext cx="6921500" cy="5127149"/>
          </a:xfrm>
        </p:spPr>
        <p:txBody>
          <a:bodyPr anchor="ctr">
            <a:normAutofit/>
          </a:bodyPr>
          <a:lstStyle/>
          <a:p>
            <a:r>
              <a:rPr lang="es-ES" u="sng" dirty="0"/>
              <a:t>Pulmones:</a:t>
            </a:r>
          </a:p>
          <a:p>
            <a:r>
              <a:rPr lang="es-ES" dirty="0"/>
              <a:t>EI del lado derecho es frecuente la aparición de embolia pulmonar con o sin infarto, neumonía aguda, derrame pleural o empiema. </a:t>
            </a:r>
          </a:p>
          <a:p>
            <a:r>
              <a:rPr lang="es-ES" dirty="0"/>
              <a:t>Las embolias pulmonares sépticas se manifiestan con frecuencia en las radiografías de tórax como lesiones redondeadas en «balas de cañón».</a:t>
            </a:r>
          </a:p>
          <a:p>
            <a:r>
              <a:rPr lang="es-ES" dirty="0"/>
              <a:t>Los émbolos pueden ser sépticos o estériles.</a:t>
            </a:r>
            <a:endParaRPr lang="es-CO" dirty="0"/>
          </a:p>
        </p:txBody>
      </p:sp>
    </p:spTree>
    <p:extLst>
      <p:ext uri="{BB962C8B-B14F-4D97-AF65-F5344CB8AC3E}">
        <p14:creationId xmlns:p14="http://schemas.microsoft.com/office/powerpoint/2010/main" val="138886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FEDAD9-BB6D-46A0-AA83-B43A991870C8}"/>
              </a:ext>
            </a:extLst>
          </p:cNvPr>
          <p:cNvSpPr>
            <a:spLocks noGrp="1"/>
          </p:cNvSpPr>
          <p:nvPr>
            <p:ph sz="half" idx="1"/>
          </p:nvPr>
        </p:nvSpPr>
        <p:spPr>
          <a:xfrm>
            <a:off x="546806" y="136009"/>
            <a:ext cx="5141425" cy="3922178"/>
          </a:xfrm>
        </p:spPr>
        <p:txBody>
          <a:bodyPr anchor="ctr">
            <a:normAutofit/>
          </a:bodyPr>
          <a:lstStyle/>
          <a:p>
            <a:r>
              <a:rPr lang="es-ES" sz="2000" u="sng" dirty="0"/>
              <a:t>Piel:</a:t>
            </a:r>
          </a:p>
          <a:p>
            <a:r>
              <a:rPr lang="es-ES" sz="2000" dirty="0"/>
              <a:t>Petequias en el 20-40% de los casos.</a:t>
            </a:r>
          </a:p>
          <a:p>
            <a:r>
              <a:rPr lang="es-ES" sz="2000" dirty="0"/>
              <a:t>Infartos cutáneos.</a:t>
            </a:r>
          </a:p>
          <a:p>
            <a:r>
              <a:rPr lang="es-ES" sz="2000" dirty="0"/>
              <a:t>Nódulos de Osler -&gt; Proliferación de la íntima </a:t>
            </a:r>
            <a:r>
              <a:rPr lang="es-ES" sz="2000" dirty="0" err="1"/>
              <a:t>arteriolar</a:t>
            </a:r>
            <a:r>
              <a:rPr lang="es-ES" sz="2000" dirty="0"/>
              <a:t>. </a:t>
            </a:r>
          </a:p>
          <a:p>
            <a:r>
              <a:rPr lang="es-ES" sz="2000" dirty="0"/>
              <a:t>Lesiones de </a:t>
            </a:r>
            <a:r>
              <a:rPr lang="es-ES" sz="2000" dirty="0" err="1"/>
              <a:t>Janeway</a:t>
            </a:r>
            <a:r>
              <a:rPr lang="es-ES" sz="2000" dirty="0"/>
              <a:t> &gt; Se deben a émbolos sépticos y en el examen histológico se aprecian abscesos subcutáneos.</a:t>
            </a:r>
            <a:endParaRPr lang="es-CO" sz="2000" dirty="0"/>
          </a:p>
        </p:txBody>
      </p:sp>
      <p:pic>
        <p:nvPicPr>
          <p:cNvPr id="5" name="Imagen 4">
            <a:extLst>
              <a:ext uri="{FF2B5EF4-FFF2-40B4-BE49-F238E27FC236}">
                <a16:creationId xmlns:a16="http://schemas.microsoft.com/office/drawing/2014/main" id="{E6CD1B5B-968D-4D89-9060-E2D14FCD13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1824" y="103240"/>
            <a:ext cx="2739949" cy="3922179"/>
          </a:xfrm>
          <a:prstGeom prst="rect">
            <a:avLst/>
          </a:prstGeom>
        </p:spPr>
      </p:pic>
      <p:pic>
        <p:nvPicPr>
          <p:cNvPr id="6" name="Imagen 5">
            <a:extLst>
              <a:ext uri="{FF2B5EF4-FFF2-40B4-BE49-F238E27FC236}">
                <a16:creationId xmlns:a16="http://schemas.microsoft.com/office/drawing/2014/main" id="{5A37640C-FBAA-4E40-A85D-574F74A16E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1141" y="103240"/>
            <a:ext cx="3127773" cy="3922179"/>
          </a:xfrm>
          <a:prstGeom prst="rect">
            <a:avLst/>
          </a:prstGeom>
        </p:spPr>
      </p:pic>
      <p:pic>
        <p:nvPicPr>
          <p:cNvPr id="1026" name="Picture 2" descr="Imagen relacionada">
            <a:extLst>
              <a:ext uri="{FF2B5EF4-FFF2-40B4-BE49-F238E27FC236}">
                <a16:creationId xmlns:a16="http://schemas.microsoft.com/office/drawing/2014/main" id="{ADD732E5-6C87-4113-A530-3CE80C925DA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28852" y="4096579"/>
            <a:ext cx="4080123" cy="243696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37B61410-C997-4D99-BB22-32D02D9C1394}"/>
              </a:ext>
            </a:extLst>
          </p:cNvPr>
          <p:cNvSpPr/>
          <p:nvPr/>
        </p:nvSpPr>
        <p:spPr>
          <a:xfrm>
            <a:off x="723900" y="6595200"/>
            <a:ext cx="11338560" cy="215444"/>
          </a:xfrm>
          <a:prstGeom prst="rect">
            <a:avLst/>
          </a:prstGeom>
        </p:spPr>
        <p:txBody>
          <a:bodyPr wrap="square">
            <a:spAutoFit/>
          </a:bodyPr>
          <a:lstStyle/>
          <a:p>
            <a:pPr algn="r"/>
            <a:r>
              <a:rPr lang="es-CO" sz="800" dirty="0" err="1">
                <a:latin typeface="Montserrat" panose="00000500000000000000" pitchFamily="50" charset="0"/>
              </a:rPr>
              <a:t>Holland</a:t>
            </a:r>
            <a:r>
              <a:rPr lang="es-CO" sz="800" dirty="0">
                <a:latin typeface="Montserrat" panose="00000500000000000000" pitchFamily="50" charset="0"/>
              </a:rPr>
              <a:t> TL, et al. Endocarditis and Intravascular </a:t>
            </a:r>
            <a:r>
              <a:rPr lang="es-CO" sz="800" dirty="0" err="1">
                <a:latin typeface="Montserrat" panose="00000500000000000000" pitchFamily="50" charset="0"/>
              </a:rPr>
              <a:t>Infections</a:t>
            </a:r>
            <a:r>
              <a:rPr lang="es-CO" sz="800" dirty="0">
                <a:latin typeface="Montserrat" panose="00000500000000000000" pitchFamily="50" charset="0"/>
              </a:rPr>
              <a:t>. </a:t>
            </a:r>
            <a:r>
              <a:rPr lang="es-CO" sz="800" dirty="0" err="1">
                <a:latin typeface="Montserrat" panose="00000500000000000000" pitchFamily="50" charset="0"/>
              </a:rPr>
              <a:t>Mandell</a:t>
            </a:r>
            <a:r>
              <a:rPr lang="es-CO" sz="800" dirty="0">
                <a:latin typeface="Montserrat" panose="00000500000000000000" pitchFamily="50" charset="0"/>
              </a:rPr>
              <a:t>, Douglas, and </a:t>
            </a:r>
            <a:r>
              <a:rPr lang="es-CO" sz="800" dirty="0" err="1">
                <a:latin typeface="Montserrat" panose="00000500000000000000" pitchFamily="50" charset="0"/>
              </a:rPr>
              <a:t>Bennett's</a:t>
            </a:r>
            <a:r>
              <a:rPr lang="es-CO" sz="800" dirty="0">
                <a:latin typeface="Montserrat" panose="00000500000000000000" pitchFamily="50" charset="0"/>
              </a:rPr>
              <a:t> </a:t>
            </a:r>
            <a:r>
              <a:rPr lang="es-CO" sz="800" dirty="0" err="1">
                <a:latin typeface="Montserrat" panose="00000500000000000000" pitchFamily="50" charset="0"/>
              </a:rPr>
              <a:t>Principles</a:t>
            </a:r>
            <a:r>
              <a:rPr lang="es-CO" sz="800" dirty="0">
                <a:latin typeface="Montserrat" panose="00000500000000000000" pitchFamily="50" charset="0"/>
              </a:rPr>
              <a:t> and </a:t>
            </a:r>
            <a:r>
              <a:rPr lang="es-CO" sz="800" dirty="0" err="1">
                <a:latin typeface="Montserrat" panose="00000500000000000000" pitchFamily="50" charset="0"/>
              </a:rPr>
              <a:t>Practice</a:t>
            </a:r>
            <a:r>
              <a:rPr lang="es-CO" sz="800" dirty="0">
                <a:latin typeface="Montserrat" panose="00000500000000000000" pitchFamily="50" charset="0"/>
              </a:rPr>
              <a:t> </a:t>
            </a:r>
            <a:r>
              <a:rPr lang="es-CO" sz="800" dirty="0" err="1">
                <a:latin typeface="Montserrat" panose="00000500000000000000" pitchFamily="50" charset="0"/>
              </a:rPr>
              <a:t>of</a:t>
            </a:r>
            <a:r>
              <a:rPr lang="es-CO" sz="800" dirty="0">
                <a:latin typeface="Montserrat" panose="00000500000000000000" pitchFamily="50" charset="0"/>
              </a:rPr>
              <a:t> </a:t>
            </a:r>
            <a:r>
              <a:rPr lang="es-CO" sz="800" dirty="0" err="1">
                <a:latin typeface="Montserrat" panose="00000500000000000000" pitchFamily="50" charset="0"/>
              </a:rPr>
              <a:t>Infectious</a:t>
            </a:r>
            <a:r>
              <a:rPr lang="es-CO" sz="800" dirty="0">
                <a:latin typeface="Montserrat" panose="00000500000000000000" pitchFamily="50" charset="0"/>
              </a:rPr>
              <a:t> </a:t>
            </a:r>
            <a:r>
              <a:rPr lang="es-CO" sz="800" dirty="0" err="1">
                <a:latin typeface="Montserrat" panose="00000500000000000000" pitchFamily="50" charset="0"/>
              </a:rPr>
              <a:t>Diseases</a:t>
            </a:r>
            <a:r>
              <a:rPr lang="es-CO" sz="800" dirty="0">
                <a:latin typeface="Montserrat" panose="00000500000000000000" pitchFamily="50" charset="0"/>
              </a:rPr>
              <a:t> (</a:t>
            </a:r>
            <a:r>
              <a:rPr lang="es-CO" sz="800" dirty="0" err="1">
                <a:latin typeface="Montserrat" panose="00000500000000000000" pitchFamily="50" charset="0"/>
              </a:rPr>
              <a:t>Ninth</a:t>
            </a:r>
            <a:r>
              <a:rPr lang="es-CO" sz="800" dirty="0">
                <a:latin typeface="Montserrat" panose="00000500000000000000" pitchFamily="50" charset="0"/>
              </a:rPr>
              <a:t> </a:t>
            </a:r>
            <a:r>
              <a:rPr lang="es-CO" sz="800" dirty="0" err="1">
                <a:latin typeface="Montserrat" panose="00000500000000000000" pitchFamily="50" charset="0"/>
              </a:rPr>
              <a:t>Edition</a:t>
            </a:r>
            <a:r>
              <a:rPr lang="es-CO" sz="800" dirty="0">
                <a:latin typeface="Montserrat" panose="00000500000000000000" pitchFamily="50" charset="0"/>
              </a:rPr>
              <a:t>)</a:t>
            </a:r>
          </a:p>
        </p:txBody>
      </p:sp>
    </p:spTree>
    <p:extLst>
      <p:ext uri="{BB962C8B-B14F-4D97-AF65-F5344CB8AC3E}">
        <p14:creationId xmlns:p14="http://schemas.microsoft.com/office/powerpoint/2010/main" val="185528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411663-684B-4EC4-8BA6-3F7B9CEE0FFA}"/>
              </a:ext>
            </a:extLst>
          </p:cNvPr>
          <p:cNvSpPr>
            <a:spLocks noGrp="1"/>
          </p:cNvSpPr>
          <p:nvPr>
            <p:ph sz="half" idx="1"/>
          </p:nvPr>
        </p:nvSpPr>
        <p:spPr>
          <a:xfrm>
            <a:off x="704751" y="258313"/>
            <a:ext cx="4417340" cy="3170687"/>
          </a:xfrm>
        </p:spPr>
        <p:txBody>
          <a:bodyPr anchor="ctr">
            <a:normAutofit/>
          </a:bodyPr>
          <a:lstStyle/>
          <a:p>
            <a:r>
              <a:rPr lang="es-ES" sz="2000" u="sng" dirty="0"/>
              <a:t>Ojos:</a:t>
            </a:r>
          </a:p>
          <a:p>
            <a:r>
              <a:rPr lang="es-ES" sz="2000" dirty="0"/>
              <a:t>Las manchas de Roth -&gt; Linfocitos rodeados por edema y hemorragia en la capa de fibras nerviosas de la retina.</a:t>
            </a:r>
          </a:p>
          <a:p>
            <a:r>
              <a:rPr lang="es-ES" sz="2000" dirty="0"/>
              <a:t>Siembras directas -&gt; </a:t>
            </a:r>
            <a:r>
              <a:rPr lang="es-ES" sz="2000" dirty="0" err="1"/>
              <a:t>Endoftalmitis</a:t>
            </a:r>
            <a:r>
              <a:rPr lang="es-ES" sz="2000" dirty="0"/>
              <a:t> (principalmente bacteriemia por </a:t>
            </a:r>
            <a:r>
              <a:rPr lang="es-ES" sz="2000" i="1" dirty="0"/>
              <a:t>S. </a:t>
            </a:r>
            <a:r>
              <a:rPr lang="es-ES" sz="2000" i="1" dirty="0" err="1"/>
              <a:t>aureus</a:t>
            </a:r>
            <a:r>
              <a:rPr lang="es-ES" sz="2000" i="1" dirty="0"/>
              <a:t>).</a:t>
            </a:r>
            <a:endParaRPr lang="es-CO" sz="2000" dirty="0"/>
          </a:p>
        </p:txBody>
      </p:sp>
      <p:pic>
        <p:nvPicPr>
          <p:cNvPr id="5" name="Imagen 4">
            <a:extLst>
              <a:ext uri="{FF2B5EF4-FFF2-40B4-BE49-F238E27FC236}">
                <a16:creationId xmlns:a16="http://schemas.microsoft.com/office/drawing/2014/main" id="{612054F6-863C-4693-97C8-781D3C323F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147313"/>
            <a:ext cx="5157569" cy="4563374"/>
          </a:xfrm>
          <a:prstGeom prst="rect">
            <a:avLst/>
          </a:prstGeom>
        </p:spPr>
      </p:pic>
      <p:sp>
        <p:nvSpPr>
          <p:cNvPr id="6" name="Rectángulo 5">
            <a:extLst>
              <a:ext uri="{FF2B5EF4-FFF2-40B4-BE49-F238E27FC236}">
                <a16:creationId xmlns:a16="http://schemas.microsoft.com/office/drawing/2014/main" id="{5C5A0BAB-D2B0-474E-B4F1-21D3BB339ADB}"/>
              </a:ext>
            </a:extLst>
          </p:cNvPr>
          <p:cNvSpPr/>
          <p:nvPr/>
        </p:nvSpPr>
        <p:spPr>
          <a:xfrm>
            <a:off x="508000" y="632670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212649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7914D0-04EC-43E8-BB98-885AFD912B69}"/>
              </a:ext>
            </a:extLst>
          </p:cNvPr>
          <p:cNvSpPr/>
          <p:nvPr/>
        </p:nvSpPr>
        <p:spPr>
          <a:xfrm>
            <a:off x="622300" y="637750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graphicFrame>
        <p:nvGraphicFramePr>
          <p:cNvPr id="6" name="Diagrama 5">
            <a:extLst>
              <a:ext uri="{FF2B5EF4-FFF2-40B4-BE49-F238E27FC236}">
                <a16:creationId xmlns:a16="http://schemas.microsoft.com/office/drawing/2014/main" id="{A0C19B0E-8D28-4470-BB6A-1DDF70D03344}"/>
              </a:ext>
            </a:extLst>
          </p:cNvPr>
          <p:cNvGraphicFramePr/>
          <p:nvPr>
            <p:extLst>
              <p:ext uri="{D42A27DB-BD31-4B8C-83A1-F6EECF244321}">
                <p14:modId xmlns:p14="http://schemas.microsoft.com/office/powerpoint/2010/main" val="3261395573"/>
              </p:ext>
            </p:extLst>
          </p:nvPr>
        </p:nvGraphicFramePr>
        <p:xfrm>
          <a:off x="4886960" y="1078496"/>
          <a:ext cx="6982956" cy="47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02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40EA7A8-3FD5-44B4-96BE-A69CF8309654}"/>
              </a:ext>
            </a:extLst>
          </p:cNvPr>
          <p:cNvSpPr/>
          <p:nvPr/>
        </p:nvSpPr>
        <p:spPr>
          <a:xfrm>
            <a:off x="538153" y="640798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pic>
        <p:nvPicPr>
          <p:cNvPr id="7" name="Imagen 6">
            <a:extLst>
              <a:ext uri="{FF2B5EF4-FFF2-40B4-BE49-F238E27FC236}">
                <a16:creationId xmlns:a16="http://schemas.microsoft.com/office/drawing/2014/main" id="{86A5E418-2D3C-416E-8DEE-289B74FB735A}"/>
              </a:ext>
            </a:extLst>
          </p:cNvPr>
          <p:cNvPicPr>
            <a:picLocks noChangeAspect="1"/>
          </p:cNvPicPr>
          <p:nvPr/>
        </p:nvPicPr>
        <p:blipFill>
          <a:blip r:embed="rId2"/>
          <a:stretch>
            <a:fillRect/>
          </a:stretch>
        </p:blipFill>
        <p:spPr>
          <a:xfrm>
            <a:off x="4665674" y="422009"/>
            <a:ext cx="7211039" cy="5839528"/>
          </a:xfrm>
          <a:prstGeom prst="rect">
            <a:avLst/>
          </a:prstGeom>
        </p:spPr>
      </p:pic>
    </p:spTree>
    <p:extLst>
      <p:ext uri="{BB962C8B-B14F-4D97-AF65-F5344CB8AC3E}">
        <p14:creationId xmlns:p14="http://schemas.microsoft.com/office/powerpoint/2010/main" val="4082619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022514-A8DC-47A1-B3BA-A4C6A2C95E7E}"/>
              </a:ext>
            </a:extLst>
          </p:cNvPr>
          <p:cNvSpPr>
            <a:spLocks noGrp="1"/>
          </p:cNvSpPr>
          <p:nvPr>
            <p:ph idx="1"/>
          </p:nvPr>
        </p:nvSpPr>
        <p:spPr>
          <a:xfrm>
            <a:off x="4774511" y="394970"/>
            <a:ext cx="7133009" cy="6068060"/>
          </a:xfrm>
        </p:spPr>
        <p:txBody>
          <a:bodyPr anchor="ctr">
            <a:normAutofit/>
          </a:bodyPr>
          <a:lstStyle/>
          <a:p>
            <a:r>
              <a:rPr lang="es-MX" sz="2400" u="sng" dirty="0"/>
              <a:t>Soplos cardíacos:</a:t>
            </a:r>
          </a:p>
          <a:p>
            <a:r>
              <a:rPr lang="es-MX" sz="2400" dirty="0"/>
              <a:t>48% - 85% de los casos.</a:t>
            </a:r>
          </a:p>
          <a:p>
            <a:pPr lvl="1"/>
            <a:r>
              <a:rPr lang="es-MX" sz="2000" dirty="0"/>
              <a:t>Pueden estar ausentes con el IE del lado derecho o mural.</a:t>
            </a:r>
          </a:p>
          <a:p>
            <a:r>
              <a:rPr lang="es-MX" sz="2400" dirty="0"/>
              <a:t>“Soplo cambiante" y un "nuevo soplo regurgitante" (generalmente insuficiencia aórtica): signos útiles </a:t>
            </a:r>
            <a:r>
              <a:rPr lang="es-MX" sz="2400" dirty="0">
                <a:sym typeface="Wingdings" panose="05000000000000000000" pitchFamily="2" charset="2"/>
              </a:rPr>
              <a:t> Asociación</a:t>
            </a:r>
            <a:r>
              <a:rPr lang="es-MX" sz="2400" dirty="0"/>
              <a:t> con patógenos muy virulentos: </a:t>
            </a:r>
            <a:r>
              <a:rPr lang="es-MX" sz="2400" i="1" dirty="0"/>
              <a:t>S. </a:t>
            </a:r>
            <a:r>
              <a:rPr lang="es-MX" sz="2400" i="1" dirty="0" err="1"/>
              <a:t>aureus</a:t>
            </a:r>
            <a:r>
              <a:rPr lang="es-MX" sz="2400" dirty="0"/>
              <a:t>, estreptococos del grupo B o neumococo.</a:t>
            </a:r>
          </a:p>
          <a:p>
            <a:r>
              <a:rPr lang="es-MX" sz="2400" dirty="0"/>
              <a:t>&gt;90% de los pacientes que tienen un nuevo soplo </a:t>
            </a:r>
            <a:r>
              <a:rPr lang="es-MX" sz="2400" dirty="0" err="1"/>
              <a:t>regurgitante</a:t>
            </a:r>
            <a:r>
              <a:rPr lang="es-MX" sz="2400" dirty="0"/>
              <a:t> desarrollan falla cardíaca (c</a:t>
            </a:r>
            <a:r>
              <a:rPr lang="es-MX" sz="2400" dirty="0">
                <a:sym typeface="Wingdings" panose="05000000000000000000" pitchFamily="2" charset="2"/>
              </a:rPr>
              <a:t>omplicación hemodinámica más importante de la EI).</a:t>
            </a:r>
          </a:p>
          <a:p>
            <a:r>
              <a:rPr lang="es-MX" sz="2400" dirty="0">
                <a:sym typeface="Wingdings" panose="05000000000000000000" pitchFamily="2" charset="2"/>
              </a:rPr>
              <a:t>Pericarditis rara.</a:t>
            </a:r>
          </a:p>
        </p:txBody>
      </p:sp>
      <p:sp>
        <p:nvSpPr>
          <p:cNvPr id="4" name="Rectángulo 3">
            <a:extLst>
              <a:ext uri="{FF2B5EF4-FFF2-40B4-BE49-F238E27FC236}">
                <a16:creationId xmlns:a16="http://schemas.microsoft.com/office/drawing/2014/main" id="{040EA7A8-3FD5-44B4-96BE-A69CF8309654}"/>
              </a:ext>
            </a:extLst>
          </p:cNvPr>
          <p:cNvSpPr/>
          <p:nvPr/>
        </p:nvSpPr>
        <p:spPr>
          <a:xfrm>
            <a:off x="568960" y="6463030"/>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
        <p:nvSpPr>
          <p:cNvPr id="6" name="Rectángulo 5">
            <a:extLst>
              <a:ext uri="{FF2B5EF4-FFF2-40B4-BE49-F238E27FC236}">
                <a16:creationId xmlns:a16="http://schemas.microsoft.com/office/drawing/2014/main" id="{16AA62A5-48BA-45BE-9160-2F3563F349AD}"/>
              </a:ext>
            </a:extLst>
          </p:cNvPr>
          <p:cNvSpPr/>
          <p:nvPr/>
        </p:nvSpPr>
        <p:spPr>
          <a:xfrm>
            <a:off x="838200" y="1270120"/>
            <a:ext cx="184731" cy="461665"/>
          </a:xfrm>
          <a:prstGeom prst="rect">
            <a:avLst/>
          </a:prstGeom>
        </p:spPr>
        <p:txBody>
          <a:bodyPr wrap="none">
            <a:spAutoFit/>
          </a:bodyPr>
          <a:lstStyle/>
          <a:p>
            <a:endParaRPr lang="es-CO" sz="2400" u="sng" dirty="0">
              <a:solidFill>
                <a:schemeClr val="accent1"/>
              </a:solidFill>
            </a:endParaRPr>
          </a:p>
        </p:txBody>
      </p:sp>
    </p:spTree>
    <p:extLst>
      <p:ext uri="{BB962C8B-B14F-4D97-AF65-F5344CB8AC3E}">
        <p14:creationId xmlns:p14="http://schemas.microsoft.com/office/powerpoint/2010/main" val="3909792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F4D33-A9C3-4828-86D9-078AE23FE213}"/>
              </a:ext>
            </a:extLst>
          </p:cNvPr>
          <p:cNvSpPr>
            <a:spLocks noGrp="1"/>
          </p:cNvSpPr>
          <p:nvPr>
            <p:ph type="title"/>
          </p:nvPr>
        </p:nvSpPr>
        <p:spPr>
          <a:xfrm>
            <a:off x="563880" y="136422"/>
            <a:ext cx="10515600" cy="1325563"/>
          </a:xfrm>
        </p:spPr>
        <p:txBody>
          <a:bodyPr/>
          <a:lstStyle/>
          <a:p>
            <a:r>
              <a:rPr lang="es-CO" b="1" dirty="0"/>
              <a:t>Hallazgos de laboratorio</a:t>
            </a:r>
          </a:p>
        </p:txBody>
      </p:sp>
      <p:sp>
        <p:nvSpPr>
          <p:cNvPr id="3" name="Marcador de contenido 2">
            <a:extLst>
              <a:ext uri="{FF2B5EF4-FFF2-40B4-BE49-F238E27FC236}">
                <a16:creationId xmlns:a16="http://schemas.microsoft.com/office/drawing/2014/main" id="{7BBC5E97-03A1-46E4-9B31-2307A8FB8377}"/>
              </a:ext>
            </a:extLst>
          </p:cNvPr>
          <p:cNvSpPr>
            <a:spLocks noGrp="1"/>
          </p:cNvSpPr>
          <p:nvPr>
            <p:ph idx="1"/>
          </p:nvPr>
        </p:nvSpPr>
        <p:spPr>
          <a:xfrm>
            <a:off x="4414520" y="1857849"/>
            <a:ext cx="7571740" cy="3142301"/>
          </a:xfrm>
        </p:spPr>
        <p:txBody>
          <a:bodyPr anchor="ctr">
            <a:normAutofit fontScale="92500" lnSpcReduction="20000"/>
          </a:bodyPr>
          <a:lstStyle/>
          <a:p>
            <a:r>
              <a:rPr lang="es-CO" u="sng" dirty="0"/>
              <a:t>Alteraciones hematológicas inespecíficas no diagnósticas:</a:t>
            </a:r>
          </a:p>
          <a:p>
            <a:r>
              <a:rPr lang="es-CO" dirty="0"/>
              <a:t>Anemia de enfermedad crónica 70-90%.</a:t>
            </a:r>
          </a:p>
          <a:p>
            <a:r>
              <a:rPr lang="es-CO" dirty="0"/>
              <a:t>Trombocitopenia 5-15%.</a:t>
            </a:r>
          </a:p>
          <a:p>
            <a:r>
              <a:rPr lang="es-CO" dirty="0"/>
              <a:t>Leucocitosis 20-30% </a:t>
            </a:r>
            <a:r>
              <a:rPr lang="es-CO" dirty="0">
                <a:sym typeface="Wingdings" panose="05000000000000000000" pitchFamily="2" charset="2"/>
              </a:rPr>
              <a:t> Más en la EI aguda.</a:t>
            </a:r>
          </a:p>
          <a:p>
            <a:r>
              <a:rPr lang="es-CO" dirty="0">
                <a:sym typeface="Wingdings" panose="05000000000000000000" pitchFamily="2" charset="2"/>
              </a:rPr>
              <a:t>Leucopenia 5-15%  Asociado con esplenomegalia.</a:t>
            </a:r>
          </a:p>
          <a:p>
            <a:r>
              <a:rPr lang="es-CO" dirty="0">
                <a:sym typeface="Wingdings" panose="05000000000000000000" pitchFamily="2" charset="2"/>
              </a:rPr>
              <a:t>Histiocitosis 25% de los casos en el extendido.</a:t>
            </a:r>
          </a:p>
          <a:p>
            <a:pPr lvl="1"/>
            <a:r>
              <a:rPr lang="es-CO" dirty="0">
                <a:sym typeface="Wingdings" panose="05000000000000000000" pitchFamily="2" charset="2"/>
              </a:rPr>
              <a:t>No específico: malaria, fiebre tifoidea, TB.</a:t>
            </a:r>
            <a:endParaRPr lang="es-CO" dirty="0"/>
          </a:p>
        </p:txBody>
      </p:sp>
      <p:sp>
        <p:nvSpPr>
          <p:cNvPr id="6" name="Rectángulo 5">
            <a:extLst>
              <a:ext uri="{FF2B5EF4-FFF2-40B4-BE49-F238E27FC236}">
                <a16:creationId xmlns:a16="http://schemas.microsoft.com/office/drawing/2014/main" id="{2446856B-C0ED-4C28-BA2D-07C45A2D9E44}"/>
              </a:ext>
            </a:extLst>
          </p:cNvPr>
          <p:cNvSpPr/>
          <p:nvPr/>
        </p:nvSpPr>
        <p:spPr>
          <a:xfrm>
            <a:off x="647700" y="634702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2395126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67E7F-439F-418D-A7FD-1911F30BAF09}"/>
              </a:ext>
            </a:extLst>
          </p:cNvPr>
          <p:cNvSpPr>
            <a:spLocks noGrp="1"/>
          </p:cNvSpPr>
          <p:nvPr>
            <p:ph type="title"/>
          </p:nvPr>
        </p:nvSpPr>
        <p:spPr>
          <a:xfrm>
            <a:off x="1640156" y="0"/>
            <a:ext cx="8911687" cy="1280890"/>
          </a:xfrm>
        </p:spPr>
        <p:txBody>
          <a:bodyPr>
            <a:normAutofit/>
          </a:bodyPr>
          <a:lstStyle/>
          <a:p>
            <a:pPr algn="ctr"/>
            <a:r>
              <a:rPr lang="es-ES" sz="4000" b="1" dirty="0"/>
              <a:t>Paraclínicos</a:t>
            </a:r>
            <a:endParaRPr lang="es-CO" sz="4000" b="1" dirty="0"/>
          </a:p>
        </p:txBody>
      </p:sp>
      <p:sp>
        <p:nvSpPr>
          <p:cNvPr id="4" name="Rectángulo 3">
            <a:extLst>
              <a:ext uri="{FF2B5EF4-FFF2-40B4-BE49-F238E27FC236}">
                <a16:creationId xmlns:a16="http://schemas.microsoft.com/office/drawing/2014/main" id="{9D16128D-6CAF-4D20-B0C8-CEEF8B812A7F}"/>
              </a:ext>
            </a:extLst>
          </p:cNvPr>
          <p:cNvSpPr/>
          <p:nvPr/>
        </p:nvSpPr>
        <p:spPr>
          <a:xfrm>
            <a:off x="501332" y="706850"/>
            <a:ext cx="6262687" cy="3477875"/>
          </a:xfrm>
          <a:prstGeom prst="rect">
            <a:avLst/>
          </a:prstGeom>
        </p:spPr>
        <p:txBody>
          <a:bodyPr wrap="square">
            <a:spAutoFit/>
          </a:bodyPr>
          <a:lstStyle/>
          <a:p>
            <a:pPr algn="l"/>
            <a:r>
              <a:rPr lang="es-CO" sz="2000" dirty="0">
                <a:solidFill>
                  <a:srgbClr val="152B48"/>
                </a:solidFill>
                <a:latin typeface="Montserrat" panose="00000500000000000000" pitchFamily="50" charset="0"/>
              </a:rPr>
              <a:t>NO específico</a:t>
            </a:r>
          </a:p>
          <a:p>
            <a:pPr algn="l"/>
            <a:endParaRPr lang="es-CO" sz="2000" dirty="0">
              <a:solidFill>
                <a:srgbClr val="152B48"/>
              </a:solidFill>
              <a:latin typeface="Montserrat" panose="00000500000000000000" pitchFamily="50" charset="0"/>
            </a:endParaRPr>
          </a:p>
          <a:p>
            <a:pPr algn="l"/>
            <a:r>
              <a:rPr lang="es-CO" sz="2000" dirty="0">
                <a:solidFill>
                  <a:srgbClr val="152B48"/>
                </a:solidFill>
                <a:latin typeface="Montserrat" panose="00000500000000000000" pitchFamily="50" charset="0"/>
              </a:rPr>
              <a:t>- Elevación PCR, VSG.</a:t>
            </a:r>
          </a:p>
          <a:p>
            <a:pPr algn="l"/>
            <a:r>
              <a:rPr lang="es-CO" sz="2000" dirty="0">
                <a:solidFill>
                  <a:srgbClr val="152B48"/>
                </a:solidFill>
                <a:latin typeface="Montserrat" panose="00000500000000000000" pitchFamily="50" charset="0"/>
              </a:rPr>
              <a:t>- Anemia normocítica – normocrómica.</a:t>
            </a:r>
          </a:p>
          <a:p>
            <a:pPr algn="l"/>
            <a:r>
              <a:rPr lang="es-CO" sz="2000" dirty="0">
                <a:solidFill>
                  <a:srgbClr val="152B48"/>
                </a:solidFill>
                <a:latin typeface="Montserrat" panose="00000500000000000000" pitchFamily="50" charset="0"/>
              </a:rPr>
              <a:t>- FR (+).</a:t>
            </a:r>
          </a:p>
          <a:p>
            <a:pPr algn="l"/>
            <a:r>
              <a:rPr lang="es-CO" sz="2000" dirty="0">
                <a:solidFill>
                  <a:srgbClr val="152B48"/>
                </a:solidFill>
                <a:latin typeface="Montserrat" panose="00000500000000000000" pitchFamily="50" charset="0"/>
              </a:rPr>
              <a:t>- </a:t>
            </a:r>
            <a:r>
              <a:rPr lang="es-CO" sz="2000" dirty="0" err="1">
                <a:solidFill>
                  <a:srgbClr val="152B48"/>
                </a:solidFill>
                <a:latin typeface="Montserrat" panose="00000500000000000000" pitchFamily="50" charset="0"/>
              </a:rPr>
              <a:t>Hiperglobulinemia</a:t>
            </a:r>
            <a:r>
              <a:rPr lang="es-CO" sz="2000" dirty="0">
                <a:solidFill>
                  <a:srgbClr val="152B48"/>
                </a:solidFill>
                <a:latin typeface="Montserrat" panose="00000500000000000000" pitchFamily="50" charset="0"/>
              </a:rPr>
              <a:t>.</a:t>
            </a:r>
          </a:p>
          <a:p>
            <a:pPr algn="l"/>
            <a:r>
              <a:rPr lang="es-CO" sz="2000" dirty="0">
                <a:solidFill>
                  <a:srgbClr val="152B48"/>
                </a:solidFill>
                <a:latin typeface="Montserrat" panose="00000500000000000000" pitchFamily="50" charset="0"/>
              </a:rPr>
              <a:t>- Complejos inmunes circulantes.</a:t>
            </a:r>
          </a:p>
          <a:p>
            <a:pPr algn="l"/>
            <a:r>
              <a:rPr lang="es-CO" sz="2000" dirty="0">
                <a:solidFill>
                  <a:srgbClr val="152B48"/>
                </a:solidFill>
                <a:latin typeface="Montserrat" panose="00000500000000000000" pitchFamily="50" charset="0"/>
              </a:rPr>
              <a:t>- </a:t>
            </a:r>
            <a:r>
              <a:rPr lang="es-CO" sz="2000" dirty="0" err="1">
                <a:solidFill>
                  <a:srgbClr val="152B48"/>
                </a:solidFill>
                <a:latin typeface="Montserrat" panose="00000500000000000000" pitchFamily="50" charset="0"/>
              </a:rPr>
              <a:t>Hipocomplementemia</a:t>
            </a:r>
            <a:r>
              <a:rPr lang="es-CO" sz="2000" dirty="0">
                <a:solidFill>
                  <a:srgbClr val="152B48"/>
                </a:solidFill>
                <a:latin typeface="Montserrat" panose="00000500000000000000" pitchFamily="50" charset="0"/>
              </a:rPr>
              <a:t>.</a:t>
            </a:r>
          </a:p>
          <a:p>
            <a:pPr algn="l"/>
            <a:r>
              <a:rPr lang="es-CO" sz="2000" dirty="0">
                <a:solidFill>
                  <a:srgbClr val="152B48"/>
                </a:solidFill>
                <a:latin typeface="Montserrat" panose="00000500000000000000" pitchFamily="50" charset="0"/>
              </a:rPr>
              <a:t>- Falso positivo VDRL.</a:t>
            </a:r>
          </a:p>
          <a:p>
            <a:pPr algn="l"/>
            <a:r>
              <a:rPr lang="es-CO" sz="2000" dirty="0">
                <a:solidFill>
                  <a:srgbClr val="152B48"/>
                </a:solidFill>
                <a:latin typeface="Montserrat" panose="00000500000000000000" pitchFamily="50" charset="0"/>
              </a:rPr>
              <a:t>- Uroanálisis: hematuria microscópica, proteinuria, piuria.</a:t>
            </a:r>
          </a:p>
          <a:p>
            <a:pPr algn="l"/>
            <a:endParaRPr lang="es-CO" sz="2000" dirty="0">
              <a:solidFill>
                <a:srgbClr val="152B48"/>
              </a:solidFill>
              <a:latin typeface="Montserrat" panose="00000500000000000000" pitchFamily="50" charset="0"/>
            </a:endParaRPr>
          </a:p>
        </p:txBody>
      </p:sp>
      <p:pic>
        <p:nvPicPr>
          <p:cNvPr id="5" name="Imagen 4">
            <a:extLst>
              <a:ext uri="{FF2B5EF4-FFF2-40B4-BE49-F238E27FC236}">
                <a16:creationId xmlns:a16="http://schemas.microsoft.com/office/drawing/2014/main" id="{7AFED74B-E8E5-4439-8976-FBFC4D458849}"/>
              </a:ext>
            </a:extLst>
          </p:cNvPr>
          <p:cNvPicPr>
            <a:picLocks noChangeAspect="1"/>
          </p:cNvPicPr>
          <p:nvPr/>
        </p:nvPicPr>
        <p:blipFill>
          <a:blip r:embed="rId2"/>
          <a:stretch>
            <a:fillRect/>
          </a:stretch>
        </p:blipFill>
        <p:spPr>
          <a:xfrm>
            <a:off x="6095999" y="1987740"/>
            <a:ext cx="5764397" cy="1338828"/>
          </a:xfrm>
          <a:prstGeom prst="rect">
            <a:avLst/>
          </a:prstGeom>
        </p:spPr>
      </p:pic>
      <p:sp>
        <p:nvSpPr>
          <p:cNvPr id="3" name="TextBox 2">
            <a:extLst>
              <a:ext uri="{FF2B5EF4-FFF2-40B4-BE49-F238E27FC236}">
                <a16:creationId xmlns:a16="http://schemas.microsoft.com/office/drawing/2014/main" id="{2B110A14-597E-2346-B209-E48AFAD2CA0F}"/>
              </a:ext>
            </a:extLst>
          </p:cNvPr>
          <p:cNvSpPr txBox="1"/>
          <p:nvPr/>
        </p:nvSpPr>
        <p:spPr>
          <a:xfrm>
            <a:off x="7436110" y="4033418"/>
            <a:ext cx="3752194" cy="954107"/>
          </a:xfrm>
          <a:prstGeom prst="rect">
            <a:avLst/>
          </a:prstGeom>
          <a:noFill/>
        </p:spPr>
        <p:txBody>
          <a:bodyPr wrap="square" rtlCol="0">
            <a:spAutoFit/>
          </a:bodyPr>
          <a:lstStyle/>
          <a:p>
            <a:r>
              <a:rPr lang="es-CO" sz="1600" b="1" dirty="0">
                <a:latin typeface="Montserrat" panose="00000500000000000000" pitchFamily="50" charset="0"/>
              </a:rPr>
              <a:t>Ekg</a:t>
            </a:r>
            <a:r>
              <a:rPr lang="es-CO" sz="1600" dirty="0">
                <a:latin typeface="Montserrat" panose="00000500000000000000" pitchFamily="50" charset="0"/>
              </a:rPr>
              <a:t>: bloqueo de primer grado, bloqueo rama, BAV completo: refleja extensión paravalvular o miocárdica de la infección.</a:t>
            </a:r>
          </a:p>
          <a:p>
            <a:endParaRPr lang="es-ES_tradnl" sz="800" dirty="0">
              <a:latin typeface="Montserrat" panose="00000500000000000000" pitchFamily="50" charset="0"/>
            </a:endParaRPr>
          </a:p>
        </p:txBody>
      </p:sp>
    </p:spTree>
    <p:extLst>
      <p:ext uri="{BB962C8B-B14F-4D97-AF65-F5344CB8AC3E}">
        <p14:creationId xmlns:p14="http://schemas.microsoft.com/office/powerpoint/2010/main" val="2731447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6A52134-CDE3-48C8-AA2F-CBCC163FF89E}"/>
              </a:ext>
            </a:extLst>
          </p:cNvPr>
          <p:cNvSpPr>
            <a:spLocks noGrp="1"/>
          </p:cNvSpPr>
          <p:nvPr>
            <p:ph idx="1"/>
          </p:nvPr>
        </p:nvSpPr>
        <p:spPr>
          <a:xfrm>
            <a:off x="4815840" y="1045958"/>
            <a:ext cx="7000240" cy="4766083"/>
          </a:xfrm>
        </p:spPr>
        <p:txBody>
          <a:bodyPr anchor="ctr">
            <a:normAutofit/>
          </a:bodyPr>
          <a:lstStyle/>
          <a:p>
            <a:r>
              <a:rPr lang="es-CO" sz="2000" dirty="0"/>
              <a:t>VSG elevada en el 60% de los casos.</a:t>
            </a:r>
          </a:p>
          <a:p>
            <a:pPr lvl="1"/>
            <a:r>
              <a:rPr lang="es-CO" sz="1800" dirty="0"/>
              <a:t>En ausencia de ERC, ICC, CID</a:t>
            </a:r>
            <a:r>
              <a:rPr lang="es-CO" sz="1800" dirty="0">
                <a:sym typeface="Wingdings" panose="05000000000000000000" pitchFamily="2" charset="2"/>
              </a:rPr>
              <a:t> VSG en contra de EI.</a:t>
            </a:r>
          </a:p>
          <a:p>
            <a:r>
              <a:rPr lang="es-CO" sz="2000" dirty="0">
                <a:sym typeface="Wingdings" panose="05000000000000000000" pitchFamily="2" charset="2"/>
              </a:rPr>
              <a:t>Hipergammaglobulinemia 20-30% de los casos con </a:t>
            </a:r>
            <a:r>
              <a:rPr lang="es-CO" sz="2000" dirty="0" err="1">
                <a:sym typeface="Wingdings" panose="05000000000000000000" pitchFamily="2" charset="2"/>
              </a:rPr>
              <a:t>plasmocitosis</a:t>
            </a:r>
            <a:r>
              <a:rPr lang="es-CO" sz="2000" dirty="0">
                <a:sym typeface="Wingdings" panose="05000000000000000000" pitchFamily="2" charset="2"/>
              </a:rPr>
              <a:t> en la medula ósea.</a:t>
            </a:r>
          </a:p>
          <a:p>
            <a:r>
              <a:rPr lang="es-CO" sz="2000" dirty="0">
                <a:sym typeface="Wingdings" panose="05000000000000000000" pitchFamily="2" charset="2"/>
              </a:rPr>
              <a:t>Factor reumatoide + en el 40% de los casos.</a:t>
            </a:r>
          </a:p>
          <a:p>
            <a:pPr lvl="1"/>
            <a:r>
              <a:rPr lang="es-CO" sz="1800" dirty="0">
                <a:sym typeface="Wingdings" panose="05000000000000000000" pitchFamily="2" charset="2"/>
              </a:rPr>
              <a:t>Generalmente curso de enfermedad &gt; 6 semanas.</a:t>
            </a:r>
          </a:p>
          <a:p>
            <a:r>
              <a:rPr lang="es-CO" sz="2000" dirty="0">
                <a:sym typeface="Wingdings" panose="05000000000000000000" pitchFamily="2" charset="2"/>
              </a:rPr>
              <a:t>Hipocomplementemia en el 5-15%.</a:t>
            </a:r>
          </a:p>
          <a:p>
            <a:pPr lvl="1"/>
            <a:r>
              <a:rPr lang="es-CO" sz="1800" dirty="0">
                <a:sym typeface="Wingdings" panose="05000000000000000000" pitchFamily="2" charset="2"/>
              </a:rPr>
              <a:t>Correlación con glomerulonefritis.</a:t>
            </a:r>
          </a:p>
          <a:p>
            <a:r>
              <a:rPr lang="es-CO" sz="2000" dirty="0">
                <a:sym typeface="Wingdings" panose="05000000000000000000" pitchFamily="2" charset="2"/>
              </a:rPr>
              <a:t>Falso positivo de VDRL 0.2%.</a:t>
            </a:r>
          </a:p>
          <a:p>
            <a:r>
              <a:rPr lang="es-CO" sz="2000" dirty="0">
                <a:sym typeface="Wingdings" panose="05000000000000000000" pitchFamily="2" charset="2"/>
              </a:rPr>
              <a:t>Falso positivo serología de Lyme.</a:t>
            </a:r>
            <a:endParaRPr lang="es-CO" sz="2000" dirty="0"/>
          </a:p>
        </p:txBody>
      </p:sp>
      <p:sp>
        <p:nvSpPr>
          <p:cNvPr id="8" name="Rectángulo 7">
            <a:extLst>
              <a:ext uri="{FF2B5EF4-FFF2-40B4-BE49-F238E27FC236}">
                <a16:creationId xmlns:a16="http://schemas.microsoft.com/office/drawing/2014/main" id="{8067D0DE-CAC8-4045-81B4-1A9DF5BDEF1B}"/>
              </a:ext>
            </a:extLst>
          </p:cNvPr>
          <p:cNvSpPr/>
          <p:nvPr/>
        </p:nvSpPr>
        <p:spPr>
          <a:xfrm>
            <a:off x="477520" y="630638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3581884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CA871-9872-4025-8369-6E1350664044}"/>
              </a:ext>
            </a:extLst>
          </p:cNvPr>
          <p:cNvSpPr>
            <a:spLocks noGrp="1"/>
          </p:cNvSpPr>
          <p:nvPr>
            <p:ph type="title"/>
          </p:nvPr>
        </p:nvSpPr>
        <p:spPr>
          <a:xfrm>
            <a:off x="655320" y="402362"/>
            <a:ext cx="10515600" cy="1325563"/>
          </a:xfrm>
        </p:spPr>
        <p:txBody>
          <a:bodyPr>
            <a:normAutofit/>
          </a:bodyPr>
          <a:lstStyle/>
          <a:p>
            <a:r>
              <a:rPr lang="es-CO" sz="4000" b="1" dirty="0"/>
              <a:t>Hemocultivos</a:t>
            </a:r>
          </a:p>
        </p:txBody>
      </p:sp>
      <p:sp>
        <p:nvSpPr>
          <p:cNvPr id="3" name="Marcador de contenido 2">
            <a:extLst>
              <a:ext uri="{FF2B5EF4-FFF2-40B4-BE49-F238E27FC236}">
                <a16:creationId xmlns:a16="http://schemas.microsoft.com/office/drawing/2014/main" id="{DB4CE736-E457-4EA6-A9CB-5BD2029729A3}"/>
              </a:ext>
            </a:extLst>
          </p:cNvPr>
          <p:cNvSpPr>
            <a:spLocks noGrp="1"/>
          </p:cNvSpPr>
          <p:nvPr>
            <p:ph idx="1"/>
          </p:nvPr>
        </p:nvSpPr>
        <p:spPr>
          <a:xfrm>
            <a:off x="4018279" y="1678157"/>
            <a:ext cx="7712529" cy="3501685"/>
          </a:xfrm>
        </p:spPr>
        <p:txBody>
          <a:bodyPr anchor="ctr">
            <a:normAutofit fontScale="85000" lnSpcReduction="20000"/>
          </a:bodyPr>
          <a:lstStyle/>
          <a:p>
            <a:r>
              <a:rPr lang="es-ES" dirty="0"/>
              <a:t>La bacteriemia usualmente es continua y de bajo grado.</a:t>
            </a:r>
          </a:p>
          <a:p>
            <a:r>
              <a:rPr lang="es-ES" dirty="0"/>
              <a:t>Cuando está presente, los primeros 2 hemocultivos resultan en diagnóstico etiológico en el 90% de los casos.</a:t>
            </a:r>
          </a:p>
          <a:p>
            <a:r>
              <a:rPr lang="es-ES" dirty="0"/>
              <a:t>Disminución rendimiento diagnóstico con el uso previo de antibióticos.</a:t>
            </a:r>
          </a:p>
          <a:p>
            <a:r>
              <a:rPr lang="es-ES" dirty="0"/>
              <a:t>Se recomiendan 3 hemocultivos tomados con intervalos de 30 minutos, cada uno conteniendo 10 ml de sangre, y deben ser incubados para aerobios y anaerobios.</a:t>
            </a:r>
          </a:p>
          <a:p>
            <a:r>
              <a:rPr lang="es-ES" dirty="0"/>
              <a:t>Se recomiendan métodos especializados para crecimiento de microorganismos fastidiosos.</a:t>
            </a:r>
          </a:p>
        </p:txBody>
      </p:sp>
      <p:sp>
        <p:nvSpPr>
          <p:cNvPr id="4" name="Rectángulo 3">
            <a:extLst>
              <a:ext uri="{FF2B5EF4-FFF2-40B4-BE49-F238E27FC236}">
                <a16:creationId xmlns:a16="http://schemas.microsoft.com/office/drawing/2014/main" id="{531ED40D-138C-4821-9F71-F35F9CEA41B8}"/>
              </a:ext>
            </a:extLst>
          </p:cNvPr>
          <p:cNvSpPr/>
          <p:nvPr/>
        </p:nvSpPr>
        <p:spPr>
          <a:xfrm>
            <a:off x="510540" y="625558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
        <p:nvSpPr>
          <p:cNvPr id="5" name="Rectángulo 4">
            <a:extLst>
              <a:ext uri="{FF2B5EF4-FFF2-40B4-BE49-F238E27FC236}">
                <a16:creationId xmlns:a16="http://schemas.microsoft.com/office/drawing/2014/main" id="{7F2E41D9-E4DF-410C-9500-7DF805834158}"/>
              </a:ext>
            </a:extLst>
          </p:cNvPr>
          <p:cNvSpPr/>
          <p:nvPr/>
        </p:nvSpPr>
        <p:spPr>
          <a:xfrm>
            <a:off x="5634808" y="6055528"/>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376113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775AE4-118F-497C-8D72-A9E00628357C}"/>
              </a:ext>
            </a:extLst>
          </p:cNvPr>
          <p:cNvSpPr>
            <a:spLocks noGrp="1"/>
          </p:cNvSpPr>
          <p:nvPr>
            <p:ph idx="1"/>
          </p:nvPr>
        </p:nvSpPr>
        <p:spPr>
          <a:xfrm>
            <a:off x="4368800" y="40640"/>
            <a:ext cx="7673340" cy="6042992"/>
          </a:xfrm>
        </p:spPr>
        <p:txBody>
          <a:bodyPr anchor="ctr">
            <a:normAutofit/>
          </a:bodyPr>
          <a:lstStyle/>
          <a:p>
            <a:r>
              <a:rPr lang="es-ES" sz="2400" dirty="0"/>
              <a:t>Infección de la superficie endocárdica del corazón.</a:t>
            </a:r>
          </a:p>
          <a:p>
            <a:r>
              <a:rPr lang="es-ES" sz="2400" dirty="0"/>
              <a:t>Implica la presencia de microorganismos en la lesión.</a:t>
            </a:r>
          </a:p>
          <a:p>
            <a:r>
              <a:rPr lang="es-ES" sz="2400" dirty="0"/>
              <a:t>Afecta comúnmente válvulas cardíacas, pero también puede ocurrir en defectos septales o en el endocardio mural.</a:t>
            </a:r>
          </a:p>
          <a:p>
            <a:r>
              <a:rPr lang="es-ES" sz="2400" dirty="0"/>
              <a:t>Clasificación según tiempo de evolución:</a:t>
            </a:r>
          </a:p>
          <a:p>
            <a:pPr lvl="1"/>
            <a:r>
              <a:rPr lang="es-ES" sz="2000" dirty="0"/>
              <a:t>Basado en la progresión usual de la enfermedad no tratada.</a:t>
            </a:r>
          </a:p>
          <a:p>
            <a:pPr lvl="1"/>
            <a:r>
              <a:rPr lang="es-ES" sz="2000" dirty="0"/>
              <a:t>Interés histórico.</a:t>
            </a:r>
          </a:p>
          <a:p>
            <a:pPr lvl="1"/>
            <a:r>
              <a:rPr lang="es-ES" sz="2000" dirty="0"/>
              <a:t>Ignora formas no bacterianas de EI y sobreposiciones de infección por organismos específicos.</a:t>
            </a:r>
          </a:p>
        </p:txBody>
      </p:sp>
      <p:sp>
        <p:nvSpPr>
          <p:cNvPr id="4" name="Rectángulo 3">
            <a:extLst>
              <a:ext uri="{FF2B5EF4-FFF2-40B4-BE49-F238E27FC236}">
                <a16:creationId xmlns:a16="http://schemas.microsoft.com/office/drawing/2014/main" id="{3499FAA5-DD98-4E74-997F-201E96AE4A4E}"/>
              </a:ext>
            </a:extLst>
          </p:cNvPr>
          <p:cNvSpPr/>
          <p:nvPr/>
        </p:nvSpPr>
        <p:spPr>
          <a:xfrm>
            <a:off x="6644640" y="6245422"/>
            <a:ext cx="5316220" cy="369332"/>
          </a:xfrm>
          <a:prstGeom prst="rect">
            <a:avLst/>
          </a:prstGeom>
        </p:spPr>
        <p:txBody>
          <a:bodyPr wrap="square">
            <a:spAutoFit/>
          </a:bodyPr>
          <a:lstStyle/>
          <a:p>
            <a:pPr algn="r"/>
            <a:r>
              <a:rPr lang="es-CO" sz="900" dirty="0" err="1">
                <a:latin typeface="Montserrat" panose="00000500000000000000" pitchFamily="50" charset="0"/>
              </a:rPr>
              <a:t>Holland</a:t>
            </a:r>
            <a:r>
              <a:rPr lang="es-CO" sz="900" dirty="0">
                <a:latin typeface="Montserrat" panose="00000500000000000000" pitchFamily="50" charset="0"/>
              </a:rPr>
              <a:t> TL, et al. Endocarditis and Intravascular </a:t>
            </a:r>
            <a:r>
              <a:rPr lang="es-CO" sz="900" dirty="0" err="1">
                <a:latin typeface="Montserrat" panose="00000500000000000000" pitchFamily="50" charset="0"/>
              </a:rPr>
              <a:t>Infections</a:t>
            </a:r>
            <a:r>
              <a:rPr lang="es-CO" sz="900" dirty="0">
                <a:latin typeface="Montserrat" panose="00000500000000000000" pitchFamily="50" charset="0"/>
              </a:rPr>
              <a:t>. </a:t>
            </a:r>
            <a:r>
              <a:rPr lang="es-CO" sz="900" dirty="0" err="1">
                <a:latin typeface="Montserrat" panose="00000500000000000000" pitchFamily="50" charset="0"/>
              </a:rPr>
              <a:t>Mandell</a:t>
            </a:r>
            <a:r>
              <a:rPr lang="es-CO" sz="900" dirty="0">
                <a:latin typeface="Montserrat" panose="00000500000000000000" pitchFamily="50" charset="0"/>
              </a:rPr>
              <a:t>, Douglas, and </a:t>
            </a:r>
            <a:r>
              <a:rPr lang="es-CO" sz="900" dirty="0" err="1">
                <a:latin typeface="Montserrat" panose="00000500000000000000" pitchFamily="50" charset="0"/>
              </a:rPr>
              <a:t>Bennett's</a:t>
            </a:r>
            <a:r>
              <a:rPr lang="es-CO" sz="900" dirty="0">
                <a:latin typeface="Montserrat" panose="00000500000000000000" pitchFamily="50" charset="0"/>
              </a:rPr>
              <a:t> </a:t>
            </a:r>
            <a:r>
              <a:rPr lang="es-CO" sz="900" dirty="0" err="1">
                <a:latin typeface="Montserrat" panose="00000500000000000000" pitchFamily="50" charset="0"/>
              </a:rPr>
              <a:t>Principles</a:t>
            </a:r>
            <a:r>
              <a:rPr lang="es-CO" sz="900" dirty="0">
                <a:latin typeface="Montserrat" panose="00000500000000000000" pitchFamily="50" charset="0"/>
              </a:rPr>
              <a:t> and </a:t>
            </a:r>
            <a:r>
              <a:rPr lang="es-CO" sz="900" dirty="0" err="1">
                <a:latin typeface="Montserrat" panose="00000500000000000000" pitchFamily="50" charset="0"/>
              </a:rPr>
              <a:t>Practice</a:t>
            </a:r>
            <a:r>
              <a:rPr lang="es-CO" sz="900" dirty="0">
                <a:latin typeface="Montserrat" panose="00000500000000000000" pitchFamily="50" charset="0"/>
              </a:rPr>
              <a:t> </a:t>
            </a:r>
            <a:r>
              <a:rPr lang="es-CO" sz="900" dirty="0" err="1">
                <a:latin typeface="Montserrat" panose="00000500000000000000" pitchFamily="50" charset="0"/>
              </a:rPr>
              <a:t>of</a:t>
            </a:r>
            <a:r>
              <a:rPr lang="es-CO" sz="900" dirty="0">
                <a:latin typeface="Montserrat" panose="00000500000000000000" pitchFamily="50" charset="0"/>
              </a:rPr>
              <a:t> </a:t>
            </a:r>
            <a:r>
              <a:rPr lang="es-CO" sz="900" dirty="0" err="1">
                <a:latin typeface="Montserrat" panose="00000500000000000000" pitchFamily="50" charset="0"/>
              </a:rPr>
              <a:t>Infectious</a:t>
            </a:r>
            <a:r>
              <a:rPr lang="es-CO" sz="900" dirty="0">
                <a:latin typeface="Montserrat" panose="00000500000000000000" pitchFamily="50" charset="0"/>
              </a:rPr>
              <a:t> </a:t>
            </a:r>
            <a:r>
              <a:rPr lang="es-CO" sz="900" dirty="0" err="1">
                <a:latin typeface="Montserrat" panose="00000500000000000000" pitchFamily="50" charset="0"/>
              </a:rPr>
              <a:t>Diseases</a:t>
            </a:r>
            <a:r>
              <a:rPr lang="es-CO" sz="900" dirty="0">
                <a:latin typeface="Montserrat" panose="00000500000000000000" pitchFamily="50" charset="0"/>
              </a:rPr>
              <a:t> (</a:t>
            </a:r>
            <a:r>
              <a:rPr lang="es-CO" sz="900" dirty="0" err="1">
                <a:latin typeface="Montserrat" panose="00000500000000000000" pitchFamily="50" charset="0"/>
              </a:rPr>
              <a:t>Ninth</a:t>
            </a:r>
            <a:r>
              <a:rPr lang="es-CO" sz="900" dirty="0">
                <a:latin typeface="Montserrat" panose="00000500000000000000" pitchFamily="50" charset="0"/>
              </a:rPr>
              <a:t> </a:t>
            </a:r>
            <a:r>
              <a:rPr lang="es-CO" sz="900" dirty="0" err="1">
                <a:latin typeface="Montserrat" panose="00000500000000000000" pitchFamily="50" charset="0"/>
              </a:rPr>
              <a:t>Edition</a:t>
            </a:r>
            <a:r>
              <a:rPr lang="es-CO" sz="900" dirty="0">
                <a:latin typeface="Montserrat" panose="00000500000000000000" pitchFamily="50" charset="0"/>
              </a:rPr>
              <a:t>)</a:t>
            </a:r>
          </a:p>
        </p:txBody>
      </p:sp>
      <p:sp>
        <p:nvSpPr>
          <p:cNvPr id="5" name="Rectángulo 4">
            <a:extLst>
              <a:ext uri="{FF2B5EF4-FFF2-40B4-BE49-F238E27FC236}">
                <a16:creationId xmlns:a16="http://schemas.microsoft.com/office/drawing/2014/main" id="{EBB6CFE6-AAAA-47A7-9E30-7DF2AC570D76}"/>
              </a:ext>
            </a:extLst>
          </p:cNvPr>
          <p:cNvSpPr/>
          <p:nvPr/>
        </p:nvSpPr>
        <p:spPr>
          <a:xfrm>
            <a:off x="5864860" y="5915994"/>
            <a:ext cx="6096000" cy="230832"/>
          </a:xfrm>
          <a:prstGeom prst="rect">
            <a:avLst/>
          </a:prstGeom>
        </p:spPr>
        <p:txBody>
          <a:bodyPr>
            <a:spAutoFit/>
          </a:bodyPr>
          <a:lstStyle/>
          <a:p>
            <a:pPr algn="r"/>
            <a:r>
              <a:rPr lang="en-US" sz="900" dirty="0">
                <a:latin typeface="Montserrat" panose="00000500000000000000" pitchFamily="50" charset="0"/>
              </a:rPr>
              <a:t>Cahill TJ, et al. Lancet. 2016;387(10021):882-93</a:t>
            </a:r>
            <a:endParaRPr lang="es-CO" sz="900" dirty="0">
              <a:latin typeface="Montserrat" panose="00000500000000000000" pitchFamily="50" charset="0"/>
            </a:endParaRPr>
          </a:p>
        </p:txBody>
      </p:sp>
    </p:spTree>
    <p:extLst>
      <p:ext uri="{BB962C8B-B14F-4D97-AF65-F5344CB8AC3E}">
        <p14:creationId xmlns:p14="http://schemas.microsoft.com/office/powerpoint/2010/main" val="3067388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B712BC-BE0C-4575-ABEF-6FA1A9B732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5120" y="773372"/>
            <a:ext cx="6289576" cy="5035296"/>
          </a:xfrm>
          <a:prstGeom prst="rect">
            <a:avLst/>
          </a:prstGeom>
          <a:ln>
            <a:solidFill>
              <a:schemeClr val="bg2"/>
            </a:solidFill>
          </a:ln>
        </p:spPr>
      </p:pic>
      <p:sp>
        <p:nvSpPr>
          <p:cNvPr id="6" name="Rectángulo 5">
            <a:extLst>
              <a:ext uri="{FF2B5EF4-FFF2-40B4-BE49-F238E27FC236}">
                <a16:creationId xmlns:a16="http://schemas.microsoft.com/office/drawing/2014/main" id="{F52B54F3-CE3A-4BEC-BE58-E654DA2E28C6}"/>
              </a:ext>
            </a:extLst>
          </p:cNvPr>
          <p:cNvSpPr/>
          <p:nvPr/>
        </p:nvSpPr>
        <p:spPr>
          <a:xfrm>
            <a:off x="5598696" y="6326703"/>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1694913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D72696-71E0-4163-9857-C896EDC7E3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9174" y="807720"/>
            <a:ext cx="7651760" cy="5242560"/>
          </a:xfrm>
          <a:prstGeom prst="rect">
            <a:avLst/>
          </a:prstGeom>
        </p:spPr>
      </p:pic>
      <p:sp>
        <p:nvSpPr>
          <p:cNvPr id="3" name="Rectángulo 2">
            <a:extLst>
              <a:ext uri="{FF2B5EF4-FFF2-40B4-BE49-F238E27FC236}">
                <a16:creationId xmlns:a16="http://schemas.microsoft.com/office/drawing/2014/main" id="{36528E90-3619-420C-B725-1722694EE654}"/>
              </a:ext>
            </a:extLst>
          </p:cNvPr>
          <p:cNvSpPr/>
          <p:nvPr/>
        </p:nvSpPr>
        <p:spPr>
          <a:xfrm>
            <a:off x="5914934" y="6407983"/>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2853535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E2E5D-7975-4640-8596-0A6B50B4D4DE}"/>
              </a:ext>
            </a:extLst>
          </p:cNvPr>
          <p:cNvSpPr>
            <a:spLocks noGrp="1"/>
          </p:cNvSpPr>
          <p:nvPr>
            <p:ph type="title"/>
          </p:nvPr>
        </p:nvSpPr>
        <p:spPr>
          <a:xfrm>
            <a:off x="1890133" y="0"/>
            <a:ext cx="8911687" cy="1280890"/>
          </a:xfrm>
        </p:spPr>
        <p:txBody>
          <a:bodyPr/>
          <a:lstStyle/>
          <a:p>
            <a:pPr algn="ctr"/>
            <a:r>
              <a:rPr lang="es-ES" b="1" dirty="0"/>
              <a:t>Imágenes</a:t>
            </a:r>
            <a:endParaRPr lang="es-CO" b="1" dirty="0"/>
          </a:p>
        </p:txBody>
      </p:sp>
      <p:sp>
        <p:nvSpPr>
          <p:cNvPr id="4" name="Rectángulo 3">
            <a:extLst>
              <a:ext uri="{FF2B5EF4-FFF2-40B4-BE49-F238E27FC236}">
                <a16:creationId xmlns:a16="http://schemas.microsoft.com/office/drawing/2014/main" id="{EA5CA81C-03C4-4D77-9798-0F757E5B7ABB}"/>
              </a:ext>
            </a:extLst>
          </p:cNvPr>
          <p:cNvSpPr/>
          <p:nvPr/>
        </p:nvSpPr>
        <p:spPr>
          <a:xfrm>
            <a:off x="1253997" y="1095805"/>
            <a:ext cx="6096000" cy="3323987"/>
          </a:xfrm>
          <a:prstGeom prst="rect">
            <a:avLst/>
          </a:prstGeom>
        </p:spPr>
        <p:txBody>
          <a:bodyPr>
            <a:spAutoFit/>
          </a:bodyPr>
          <a:lstStyle/>
          <a:p>
            <a:pPr algn="l"/>
            <a:r>
              <a:rPr lang="es-CO" sz="1400" b="1" dirty="0">
                <a:latin typeface="Montserrat" panose="00000500000000000000" pitchFamily="50" charset="0"/>
              </a:rPr>
              <a:t>Ecocardiograma: </a:t>
            </a:r>
          </a:p>
          <a:p>
            <a:pPr algn="l"/>
            <a:r>
              <a:rPr lang="es-CO" sz="1400" dirty="0">
                <a:latin typeface="Montserrat" panose="00000500000000000000" pitchFamily="50" charset="0"/>
              </a:rPr>
              <a:t>	- Todos los pacientes con sospecha IE.</a:t>
            </a:r>
          </a:p>
          <a:p>
            <a:pPr algn="l"/>
            <a:endParaRPr lang="es-CO" sz="1400" dirty="0">
              <a:latin typeface="Montserrat" panose="00000500000000000000" pitchFamily="50" charset="0"/>
            </a:endParaRPr>
          </a:p>
          <a:p>
            <a:pPr algn="l"/>
            <a:endParaRPr lang="es-CO" sz="1400" dirty="0">
              <a:latin typeface="Montserrat" panose="00000500000000000000" pitchFamily="50" charset="0"/>
            </a:endParaRPr>
          </a:p>
          <a:p>
            <a:pPr algn="l"/>
            <a:endParaRPr lang="es-CO" sz="1400" dirty="0">
              <a:latin typeface="Montserrat" panose="00000500000000000000" pitchFamily="50" charset="0"/>
            </a:endParaRPr>
          </a:p>
          <a:p>
            <a:pPr algn="l"/>
            <a:endParaRPr lang="es-CO" sz="1400" dirty="0">
              <a:latin typeface="Montserrat" panose="00000500000000000000" pitchFamily="50" charset="0"/>
            </a:endParaRPr>
          </a:p>
          <a:p>
            <a:pPr algn="l"/>
            <a:endParaRPr lang="es-CO" sz="1400" dirty="0">
              <a:latin typeface="Montserrat" panose="00000500000000000000" pitchFamily="50" charset="0"/>
            </a:endParaRPr>
          </a:p>
          <a:p>
            <a:r>
              <a:rPr lang="es-CO" sz="1400" b="1" dirty="0">
                <a:latin typeface="Montserrat" panose="00000500000000000000" pitchFamily="50" charset="0"/>
              </a:rPr>
              <a:t>Eco TT y Eco TE: </a:t>
            </a:r>
          </a:p>
          <a:p>
            <a:r>
              <a:rPr lang="es-CO" sz="1400" dirty="0">
                <a:latin typeface="Montserrat" panose="00000500000000000000" pitchFamily="50" charset="0"/>
              </a:rPr>
              <a:t>	- No diferencias estructuras anteriores: </a:t>
            </a:r>
          </a:p>
          <a:p>
            <a:r>
              <a:rPr lang="es-CO" sz="1400" dirty="0">
                <a:latin typeface="Montserrat" panose="00000500000000000000" pitchFamily="50" charset="0"/>
              </a:rPr>
              <a:t>		Válvula </a:t>
            </a:r>
            <a:r>
              <a:rPr lang="es-CO" sz="1400" dirty="0" err="1">
                <a:latin typeface="Montserrat" panose="00000500000000000000" pitchFamily="50" charset="0"/>
              </a:rPr>
              <a:t>tricuspídea</a:t>
            </a:r>
            <a:r>
              <a:rPr lang="es-CO" sz="1400" dirty="0">
                <a:latin typeface="Montserrat" panose="00000500000000000000" pitchFamily="50" charset="0"/>
              </a:rPr>
              <a:t>.</a:t>
            </a:r>
          </a:p>
          <a:p>
            <a:r>
              <a:rPr lang="es-CO" sz="1400" dirty="0">
                <a:latin typeface="Montserrat" panose="00000500000000000000" pitchFamily="50" charset="0"/>
              </a:rPr>
              <a:t>		Tracto salida VD.</a:t>
            </a:r>
          </a:p>
          <a:p>
            <a:r>
              <a:rPr lang="es-CO" sz="1400" dirty="0">
                <a:latin typeface="Montserrat" panose="00000500000000000000" pitchFamily="50" charset="0"/>
              </a:rPr>
              <a:t>	- Sin diferencia estudios EI lado derecho.</a:t>
            </a:r>
          </a:p>
          <a:p>
            <a:r>
              <a:rPr lang="es-CO" sz="1400" dirty="0">
                <a:latin typeface="Montserrat" panose="00000500000000000000" pitchFamily="50" charset="0"/>
              </a:rPr>
              <a:t>		Usuarios drogas IV.</a:t>
            </a:r>
          </a:p>
          <a:p>
            <a:pPr algn="l"/>
            <a:endParaRPr lang="es-CO" sz="1400" dirty="0">
              <a:latin typeface="Montserrat" panose="00000500000000000000" pitchFamily="50" charset="0"/>
            </a:endParaRPr>
          </a:p>
          <a:p>
            <a:pPr algn="l"/>
            <a:endParaRPr lang="es-CO" sz="1400" dirty="0">
              <a:latin typeface="Montserrat" panose="00000500000000000000" pitchFamily="50" charset="0"/>
            </a:endParaRPr>
          </a:p>
        </p:txBody>
      </p:sp>
      <p:sp>
        <p:nvSpPr>
          <p:cNvPr id="6" name="Rectángulo 5">
            <a:extLst>
              <a:ext uri="{FF2B5EF4-FFF2-40B4-BE49-F238E27FC236}">
                <a16:creationId xmlns:a16="http://schemas.microsoft.com/office/drawing/2014/main" id="{B4EFF03F-5026-41F8-99FA-1DB163361F31}"/>
              </a:ext>
            </a:extLst>
          </p:cNvPr>
          <p:cNvSpPr/>
          <p:nvPr/>
        </p:nvSpPr>
        <p:spPr>
          <a:xfrm>
            <a:off x="6905282" y="2576646"/>
            <a:ext cx="3826817" cy="1384995"/>
          </a:xfrm>
          <a:prstGeom prst="rect">
            <a:avLst/>
          </a:prstGeom>
        </p:spPr>
        <p:txBody>
          <a:bodyPr wrap="none">
            <a:spAutoFit/>
          </a:bodyPr>
          <a:lstStyle/>
          <a:p>
            <a:endParaRPr lang="es-CO" sz="1400" dirty="0">
              <a:latin typeface="Montserrat" panose="00000500000000000000" pitchFamily="50" charset="0"/>
            </a:endParaRPr>
          </a:p>
          <a:p>
            <a:r>
              <a:rPr lang="es-CO" sz="1400" b="1" dirty="0">
                <a:latin typeface="Montserrat" panose="00000500000000000000" pitchFamily="50" charset="0"/>
              </a:rPr>
              <a:t>Desempeño :</a:t>
            </a:r>
          </a:p>
          <a:p>
            <a:r>
              <a:rPr lang="es-CO" sz="1400" dirty="0">
                <a:latin typeface="Montserrat" panose="00000500000000000000" pitchFamily="50" charset="0"/>
              </a:rPr>
              <a:t>	- Eco TT:  nativa: </a:t>
            </a:r>
            <a:r>
              <a:rPr lang="es-CO" sz="1400" b="1" dirty="0">
                <a:latin typeface="Montserrat" panose="00000500000000000000" pitchFamily="50" charset="0"/>
              </a:rPr>
              <a:t>70%</a:t>
            </a:r>
            <a:r>
              <a:rPr lang="es-CO" sz="1400" dirty="0">
                <a:latin typeface="Montserrat" panose="00000500000000000000" pitchFamily="50" charset="0"/>
              </a:rPr>
              <a:t> - prótesis: </a:t>
            </a:r>
            <a:r>
              <a:rPr lang="es-CO" sz="1400" b="1" dirty="0">
                <a:latin typeface="Montserrat" panose="00000500000000000000" pitchFamily="50" charset="0"/>
              </a:rPr>
              <a:t>50%.</a:t>
            </a:r>
          </a:p>
          <a:p>
            <a:r>
              <a:rPr lang="es-CO" sz="1400" dirty="0">
                <a:latin typeface="Montserrat" panose="00000500000000000000" pitchFamily="50" charset="0"/>
              </a:rPr>
              <a:t>	- Eco TE: nativa: </a:t>
            </a:r>
            <a:r>
              <a:rPr lang="es-CO" sz="1400" b="1" dirty="0">
                <a:latin typeface="Montserrat" panose="00000500000000000000" pitchFamily="50" charset="0"/>
              </a:rPr>
              <a:t>96% </a:t>
            </a:r>
            <a:r>
              <a:rPr lang="es-CO" sz="1400" dirty="0">
                <a:latin typeface="Montserrat" panose="00000500000000000000" pitchFamily="50" charset="0"/>
              </a:rPr>
              <a:t>- prótesis: </a:t>
            </a:r>
            <a:r>
              <a:rPr lang="es-CO" sz="1400" b="1" dirty="0">
                <a:latin typeface="Montserrat" panose="00000500000000000000" pitchFamily="50" charset="0"/>
              </a:rPr>
              <a:t>92%.</a:t>
            </a:r>
          </a:p>
          <a:p>
            <a:r>
              <a:rPr lang="es-ES" sz="1400" b="1" dirty="0">
                <a:latin typeface="Montserrat" panose="00000500000000000000" pitchFamily="50" charset="0"/>
              </a:rPr>
              <a:t>	</a:t>
            </a:r>
            <a:r>
              <a:rPr lang="es-CO" sz="1400" dirty="0">
                <a:latin typeface="Montserrat" panose="00000500000000000000" pitchFamily="50" charset="0"/>
              </a:rPr>
              <a:t>- Especificidad: ambas: </a:t>
            </a:r>
            <a:r>
              <a:rPr lang="es-CO" sz="1400" b="1" dirty="0">
                <a:latin typeface="Montserrat" panose="00000500000000000000" pitchFamily="50" charset="0"/>
              </a:rPr>
              <a:t>90%.</a:t>
            </a:r>
          </a:p>
          <a:p>
            <a:endParaRPr lang="es-CO" sz="1400" dirty="0">
              <a:latin typeface="Montserrat" panose="00000500000000000000" pitchFamily="50" charset="0"/>
            </a:endParaRPr>
          </a:p>
        </p:txBody>
      </p:sp>
      <p:sp>
        <p:nvSpPr>
          <p:cNvPr id="9" name="Rectángulo 8">
            <a:extLst>
              <a:ext uri="{FF2B5EF4-FFF2-40B4-BE49-F238E27FC236}">
                <a16:creationId xmlns:a16="http://schemas.microsoft.com/office/drawing/2014/main" id="{3929FDE8-8603-494D-94FC-EA2553239446}"/>
              </a:ext>
            </a:extLst>
          </p:cNvPr>
          <p:cNvSpPr/>
          <p:nvPr/>
        </p:nvSpPr>
        <p:spPr>
          <a:xfrm>
            <a:off x="7059956" y="1164389"/>
            <a:ext cx="4892361" cy="954107"/>
          </a:xfrm>
          <a:prstGeom prst="rect">
            <a:avLst/>
          </a:prstGeom>
        </p:spPr>
        <p:txBody>
          <a:bodyPr wrap="square">
            <a:spAutoFit/>
          </a:bodyPr>
          <a:lstStyle/>
          <a:p>
            <a:pPr algn="l"/>
            <a:r>
              <a:rPr lang="es-CO" sz="1400" b="1" dirty="0">
                <a:latin typeface="Montserrat" panose="00000500000000000000" pitchFamily="50" charset="0"/>
              </a:rPr>
              <a:t>Eco TE</a:t>
            </a:r>
            <a:r>
              <a:rPr lang="es-CO" sz="1400" dirty="0">
                <a:latin typeface="Montserrat" panose="00000500000000000000" pitchFamily="50" charset="0"/>
              </a:rPr>
              <a:t> inicial/suplementario.</a:t>
            </a:r>
          </a:p>
          <a:p>
            <a:pPr algn="l"/>
            <a:r>
              <a:rPr lang="es-CO" sz="1400" dirty="0">
                <a:latin typeface="Montserrat" panose="00000500000000000000" pitchFamily="50" charset="0"/>
              </a:rPr>
              <a:t>	Bacteriemia por S. </a:t>
            </a:r>
            <a:r>
              <a:rPr lang="es-CO" sz="1400" dirty="0" err="1">
                <a:latin typeface="Montserrat" panose="00000500000000000000" pitchFamily="50" charset="0"/>
              </a:rPr>
              <a:t>aureus</a:t>
            </a:r>
            <a:r>
              <a:rPr lang="es-CO" sz="1400" dirty="0">
                <a:latin typeface="Montserrat" panose="00000500000000000000" pitchFamily="50" charset="0"/>
              </a:rPr>
              <a:t>.</a:t>
            </a:r>
          </a:p>
          <a:p>
            <a:pPr algn="l"/>
            <a:r>
              <a:rPr lang="es-CO" sz="1400" dirty="0">
                <a:latin typeface="Montserrat" panose="00000500000000000000" pitchFamily="50" charset="0"/>
              </a:rPr>
              <a:t>	Válvulas protésicas.</a:t>
            </a:r>
          </a:p>
          <a:p>
            <a:pPr algn="l"/>
            <a:r>
              <a:rPr lang="es-CO" sz="1400" dirty="0">
                <a:latin typeface="Montserrat" panose="00000500000000000000" pitchFamily="50" charset="0"/>
              </a:rPr>
              <a:t>	Dispositivos </a:t>
            </a:r>
            <a:r>
              <a:rPr lang="es-CO" sz="1400" dirty="0" err="1">
                <a:latin typeface="Montserrat" panose="00000500000000000000" pitchFamily="50" charset="0"/>
              </a:rPr>
              <a:t>intracardíacos</a:t>
            </a:r>
            <a:r>
              <a:rPr lang="es-CO" sz="1400" dirty="0">
                <a:latin typeface="Montserrat" panose="00000500000000000000" pitchFamily="50" charset="0"/>
              </a:rPr>
              <a:t>.</a:t>
            </a:r>
          </a:p>
        </p:txBody>
      </p:sp>
      <p:sp>
        <p:nvSpPr>
          <p:cNvPr id="10" name="Rectángulo 9">
            <a:extLst>
              <a:ext uri="{FF2B5EF4-FFF2-40B4-BE49-F238E27FC236}">
                <a16:creationId xmlns:a16="http://schemas.microsoft.com/office/drawing/2014/main" id="{16B89D8C-0DF5-49F0-A6B6-9E3C9814BC43}"/>
              </a:ext>
            </a:extLst>
          </p:cNvPr>
          <p:cNvSpPr/>
          <p:nvPr/>
        </p:nvSpPr>
        <p:spPr>
          <a:xfrm>
            <a:off x="8925117" y="6301899"/>
            <a:ext cx="2890535" cy="200055"/>
          </a:xfrm>
          <a:prstGeom prst="rect">
            <a:avLst/>
          </a:prstGeom>
        </p:spPr>
        <p:txBody>
          <a:bodyPr wrap="none">
            <a:spAutoFit/>
          </a:bodyPr>
          <a:lstStyle/>
          <a:p>
            <a:r>
              <a:rPr lang="es-CO" sz="700" dirty="0">
                <a:latin typeface="Montserrat" panose="00000500000000000000" pitchFamily="50" charset="0"/>
              </a:rPr>
              <a:t>Mayo </a:t>
            </a:r>
            <a:r>
              <a:rPr lang="es-CO" sz="700" dirty="0" err="1">
                <a:latin typeface="Montserrat" panose="00000500000000000000" pitchFamily="50" charset="0"/>
              </a:rPr>
              <a:t>Clinic</a:t>
            </a:r>
            <a:r>
              <a:rPr lang="es-CO" sz="700" dirty="0">
                <a:latin typeface="Montserrat" panose="00000500000000000000" pitchFamily="50" charset="0"/>
              </a:rPr>
              <a:t> 2020; https://doi.org/10.1016/j.mayocp.2019.12.008</a:t>
            </a:r>
          </a:p>
        </p:txBody>
      </p:sp>
      <p:sp>
        <p:nvSpPr>
          <p:cNvPr id="3" name="Rounded Rectangle 2">
            <a:extLst>
              <a:ext uri="{FF2B5EF4-FFF2-40B4-BE49-F238E27FC236}">
                <a16:creationId xmlns:a16="http://schemas.microsoft.com/office/drawing/2014/main" id="{589F8C1F-131E-5D4F-BEEB-55513D6C754C}"/>
              </a:ext>
            </a:extLst>
          </p:cNvPr>
          <p:cNvSpPr/>
          <p:nvPr/>
        </p:nvSpPr>
        <p:spPr>
          <a:xfrm>
            <a:off x="1427045" y="1658778"/>
            <a:ext cx="4256690" cy="878546"/>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Montserrat" panose="00000500000000000000" pitchFamily="50" charset="0"/>
              </a:rPr>
              <a:t>Revaluación alto riesgo progresión</a:t>
            </a:r>
          </a:p>
          <a:p>
            <a:pPr algn="ctr"/>
            <a:r>
              <a:rPr lang="es-CO" sz="1200" b="1" dirty="0">
                <a:latin typeface="Montserrat" panose="00000500000000000000" pitchFamily="50" charset="0"/>
              </a:rPr>
              <a:t>Cambio estado clínico</a:t>
            </a:r>
          </a:p>
        </p:txBody>
      </p:sp>
    </p:spTree>
    <p:extLst>
      <p:ext uri="{BB962C8B-B14F-4D97-AF65-F5344CB8AC3E}">
        <p14:creationId xmlns:p14="http://schemas.microsoft.com/office/powerpoint/2010/main" val="25738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6D1A0-D698-40C3-8D29-2FA7BD1273DE}"/>
              </a:ext>
            </a:extLst>
          </p:cNvPr>
          <p:cNvSpPr>
            <a:spLocks noGrp="1"/>
          </p:cNvSpPr>
          <p:nvPr>
            <p:ph type="title"/>
          </p:nvPr>
        </p:nvSpPr>
        <p:spPr>
          <a:xfrm>
            <a:off x="661489" y="53707"/>
            <a:ext cx="10515600" cy="1325563"/>
          </a:xfrm>
        </p:spPr>
        <p:txBody>
          <a:bodyPr/>
          <a:lstStyle/>
          <a:p>
            <a:r>
              <a:rPr lang="es-CO" b="1" dirty="0"/>
              <a:t>Ecocardiograma</a:t>
            </a:r>
          </a:p>
        </p:txBody>
      </p:sp>
      <p:sp>
        <p:nvSpPr>
          <p:cNvPr id="5" name="Marcador de contenido 4">
            <a:extLst>
              <a:ext uri="{FF2B5EF4-FFF2-40B4-BE49-F238E27FC236}">
                <a16:creationId xmlns:a16="http://schemas.microsoft.com/office/drawing/2014/main" id="{2FA29BD4-AF97-47D1-A13E-9ACBE76DD295}"/>
              </a:ext>
            </a:extLst>
          </p:cNvPr>
          <p:cNvSpPr>
            <a:spLocks noGrp="1"/>
          </p:cNvSpPr>
          <p:nvPr>
            <p:ph idx="1"/>
          </p:nvPr>
        </p:nvSpPr>
        <p:spPr>
          <a:xfrm>
            <a:off x="4925060" y="1416049"/>
            <a:ext cx="6748780" cy="4025902"/>
          </a:xfrm>
        </p:spPr>
        <p:txBody>
          <a:bodyPr anchor="ctr">
            <a:normAutofit/>
          </a:bodyPr>
          <a:lstStyle/>
          <a:p>
            <a:r>
              <a:rPr lang="es-ES" sz="2000" dirty="0"/>
              <a:t>Técnica de elección para el diagnóstico de EI y juega un papel fundamental en el monitoreo de estos pacientes.</a:t>
            </a:r>
          </a:p>
          <a:p>
            <a:r>
              <a:rPr lang="es-ES" sz="2000" dirty="0"/>
              <a:t>Tres hallazgos ecocardiográficos son criterios mayores para el diagnóstico de EI: vegetaciones, abscesos o pseudoaneurismas o dehiscencia nueva de una válvula protésica.</a:t>
            </a:r>
          </a:p>
          <a:p>
            <a:r>
              <a:rPr lang="es-CO" sz="2000" dirty="0"/>
              <a:t>Falsos positivos -&gt; Excrecencias de Lambl, prolapso de cúspide, rotura de cuerda, fibroelastoma de valva, valvulopatía degenerativa o mixomatosa.</a:t>
            </a:r>
          </a:p>
        </p:txBody>
      </p:sp>
      <p:sp>
        <p:nvSpPr>
          <p:cNvPr id="6" name="Rectángulo 5">
            <a:extLst>
              <a:ext uri="{FF2B5EF4-FFF2-40B4-BE49-F238E27FC236}">
                <a16:creationId xmlns:a16="http://schemas.microsoft.com/office/drawing/2014/main" id="{03A0DCC2-CCB9-4260-8D6C-F94DE75956AC}"/>
              </a:ext>
            </a:extLst>
          </p:cNvPr>
          <p:cNvSpPr/>
          <p:nvPr/>
        </p:nvSpPr>
        <p:spPr>
          <a:xfrm>
            <a:off x="1089660" y="6550223"/>
            <a:ext cx="11338560" cy="307777"/>
          </a:xfrm>
          <a:prstGeom prst="rect">
            <a:avLst/>
          </a:prstGeom>
        </p:spPr>
        <p:txBody>
          <a:bodyPr wrap="square">
            <a:spAutoFit/>
          </a:bodyPr>
          <a:lstStyle/>
          <a:p>
            <a:r>
              <a:rPr lang="es-CO" sz="1400" dirty="0" err="1"/>
              <a:t>Holland</a:t>
            </a:r>
            <a:r>
              <a:rPr lang="es-CO" sz="1400" dirty="0"/>
              <a:t> TL, et al. Endocarditis and Intravascular </a:t>
            </a:r>
            <a:r>
              <a:rPr lang="es-CO" sz="1400" dirty="0" err="1"/>
              <a:t>Infections</a:t>
            </a:r>
            <a:r>
              <a:rPr lang="es-CO" sz="1400" dirty="0"/>
              <a:t>. </a:t>
            </a:r>
            <a:r>
              <a:rPr lang="es-CO" sz="1400" dirty="0" err="1"/>
              <a:t>Mandell</a:t>
            </a:r>
            <a:r>
              <a:rPr lang="es-CO" sz="1400" dirty="0"/>
              <a:t>, Douglas, and </a:t>
            </a:r>
            <a:r>
              <a:rPr lang="es-CO" sz="1400" dirty="0" err="1"/>
              <a:t>Bennett's</a:t>
            </a:r>
            <a:r>
              <a:rPr lang="es-CO" sz="1400" dirty="0"/>
              <a:t> </a:t>
            </a:r>
            <a:r>
              <a:rPr lang="es-CO" sz="1400" dirty="0" err="1"/>
              <a:t>Principles</a:t>
            </a:r>
            <a:r>
              <a:rPr lang="es-CO" sz="1400" dirty="0"/>
              <a:t> and </a:t>
            </a:r>
            <a:r>
              <a:rPr lang="es-CO" sz="1400" dirty="0" err="1"/>
              <a:t>Practice</a:t>
            </a:r>
            <a:r>
              <a:rPr lang="es-CO" sz="1400" dirty="0"/>
              <a:t> </a:t>
            </a:r>
            <a:r>
              <a:rPr lang="es-CO" sz="1400" dirty="0" err="1"/>
              <a:t>of</a:t>
            </a:r>
            <a:r>
              <a:rPr lang="es-CO" sz="1400" dirty="0"/>
              <a:t> </a:t>
            </a:r>
            <a:r>
              <a:rPr lang="es-CO" sz="1400" dirty="0" err="1"/>
              <a:t>Infectious</a:t>
            </a:r>
            <a:r>
              <a:rPr lang="es-CO" sz="1400" dirty="0"/>
              <a:t> </a:t>
            </a:r>
            <a:r>
              <a:rPr lang="es-CO" sz="1400" dirty="0" err="1"/>
              <a:t>Diseases</a:t>
            </a:r>
            <a:r>
              <a:rPr lang="es-CO" sz="1400" dirty="0"/>
              <a:t> (</a:t>
            </a:r>
            <a:r>
              <a:rPr lang="es-CO" sz="1400" dirty="0" err="1"/>
              <a:t>Ninth</a:t>
            </a:r>
            <a:r>
              <a:rPr lang="es-CO" sz="1400" dirty="0"/>
              <a:t> </a:t>
            </a:r>
            <a:r>
              <a:rPr lang="es-CO" sz="1400" dirty="0" err="1"/>
              <a:t>Edition</a:t>
            </a:r>
            <a:r>
              <a:rPr lang="es-CO" sz="1400" dirty="0"/>
              <a:t>)</a:t>
            </a:r>
          </a:p>
        </p:txBody>
      </p:sp>
      <p:sp>
        <p:nvSpPr>
          <p:cNvPr id="7" name="Rectángulo 6">
            <a:extLst>
              <a:ext uri="{FF2B5EF4-FFF2-40B4-BE49-F238E27FC236}">
                <a16:creationId xmlns:a16="http://schemas.microsoft.com/office/drawing/2014/main" id="{A9DE2B0D-0E18-4E8B-88FB-CBEC74D4DA5E}"/>
              </a:ext>
            </a:extLst>
          </p:cNvPr>
          <p:cNvSpPr/>
          <p:nvPr/>
        </p:nvSpPr>
        <p:spPr>
          <a:xfrm>
            <a:off x="6112329" y="6354276"/>
            <a:ext cx="6096000" cy="307777"/>
          </a:xfrm>
          <a:prstGeom prst="rect">
            <a:avLst/>
          </a:prstGeom>
        </p:spPr>
        <p:txBody>
          <a:bodyPr>
            <a:spAutoFit/>
          </a:bodyPr>
          <a:lstStyle/>
          <a:p>
            <a:pPr algn="r"/>
            <a:r>
              <a:rPr lang="es-CO" sz="1400" dirty="0"/>
              <a:t>Habib G, et al. </a:t>
            </a:r>
            <a:r>
              <a:rPr lang="es-CO" sz="1400" dirty="0" err="1"/>
              <a:t>Eur</a:t>
            </a:r>
            <a:r>
              <a:rPr lang="es-CO" sz="1400" dirty="0"/>
              <a:t> Heart J. 2015;36(44):3075-3128</a:t>
            </a:r>
          </a:p>
        </p:txBody>
      </p:sp>
    </p:spTree>
    <p:extLst>
      <p:ext uri="{BB962C8B-B14F-4D97-AF65-F5344CB8AC3E}">
        <p14:creationId xmlns:p14="http://schemas.microsoft.com/office/powerpoint/2010/main" val="100276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33BFD9F-0BFD-4415-ABD4-7B95A9108C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82720" y="921930"/>
            <a:ext cx="8011160" cy="5014139"/>
          </a:xfrm>
          <a:prstGeom prst="rect">
            <a:avLst/>
          </a:prstGeom>
        </p:spPr>
      </p:pic>
      <p:sp>
        <p:nvSpPr>
          <p:cNvPr id="4" name="Rectángulo 3">
            <a:extLst>
              <a:ext uri="{FF2B5EF4-FFF2-40B4-BE49-F238E27FC236}">
                <a16:creationId xmlns:a16="http://schemas.microsoft.com/office/drawing/2014/main" id="{76CB8D7E-7DBB-4C95-B5E0-99D0A0D8261E}"/>
              </a:ext>
            </a:extLst>
          </p:cNvPr>
          <p:cNvSpPr/>
          <p:nvPr/>
        </p:nvSpPr>
        <p:spPr>
          <a:xfrm>
            <a:off x="5897880" y="6400002"/>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487809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9ACF9-E47B-4930-83E8-430A9CD72C56}"/>
              </a:ext>
            </a:extLst>
          </p:cNvPr>
          <p:cNvSpPr>
            <a:spLocks noGrp="1"/>
          </p:cNvSpPr>
          <p:nvPr>
            <p:ph type="title"/>
          </p:nvPr>
        </p:nvSpPr>
        <p:spPr>
          <a:xfrm>
            <a:off x="594360" y="148854"/>
            <a:ext cx="10515600" cy="1325563"/>
          </a:xfrm>
        </p:spPr>
        <p:txBody>
          <a:bodyPr/>
          <a:lstStyle/>
          <a:p>
            <a:r>
              <a:rPr lang="es-CO" b="1" dirty="0"/>
              <a:t>Diagnóstico</a:t>
            </a:r>
          </a:p>
        </p:txBody>
      </p:sp>
      <p:graphicFrame>
        <p:nvGraphicFramePr>
          <p:cNvPr id="4" name="Marcador de contenido 3">
            <a:extLst>
              <a:ext uri="{FF2B5EF4-FFF2-40B4-BE49-F238E27FC236}">
                <a16:creationId xmlns:a16="http://schemas.microsoft.com/office/drawing/2014/main" id="{45D05D44-71F4-4CE0-89FB-5E49590F3B22}"/>
              </a:ext>
            </a:extLst>
          </p:cNvPr>
          <p:cNvGraphicFramePr>
            <a:graphicFrameLocks noGrp="1"/>
          </p:cNvGraphicFramePr>
          <p:nvPr>
            <p:ph idx="1"/>
            <p:extLst>
              <p:ext uri="{D42A27DB-BD31-4B8C-83A1-F6EECF244321}">
                <p14:modId xmlns:p14="http://schemas.microsoft.com/office/powerpoint/2010/main" val="916267038"/>
              </p:ext>
            </p:extLst>
          </p:nvPr>
        </p:nvGraphicFramePr>
        <p:xfrm>
          <a:off x="4683760" y="1637987"/>
          <a:ext cx="6959600" cy="340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C2775A49-2433-4ABE-8A24-C98E121D6A7C}"/>
              </a:ext>
            </a:extLst>
          </p:cNvPr>
          <p:cNvSpPr/>
          <p:nvPr/>
        </p:nvSpPr>
        <p:spPr>
          <a:xfrm>
            <a:off x="5852160" y="6089703"/>
            <a:ext cx="6096000" cy="230832"/>
          </a:xfrm>
          <a:prstGeom prst="rect">
            <a:avLst/>
          </a:prstGeom>
        </p:spPr>
        <p:txBody>
          <a:bodyPr>
            <a:spAutoFit/>
          </a:bodyPr>
          <a:lstStyle/>
          <a:p>
            <a:pPr algn="r"/>
            <a:r>
              <a:rPr lang="en-US" sz="900" dirty="0">
                <a:latin typeface="Montserrat" panose="00000500000000000000" pitchFamily="50" charset="0"/>
              </a:rPr>
              <a:t>Cahill TJ, et al. Lancet. 2016;387(10021):882-93</a:t>
            </a:r>
            <a:endParaRPr lang="es-CO" sz="900" dirty="0">
              <a:latin typeface="Montserrat" panose="00000500000000000000" pitchFamily="50" charset="0"/>
            </a:endParaRPr>
          </a:p>
        </p:txBody>
      </p:sp>
      <p:sp>
        <p:nvSpPr>
          <p:cNvPr id="7" name="Rectángulo 6">
            <a:extLst>
              <a:ext uri="{FF2B5EF4-FFF2-40B4-BE49-F238E27FC236}">
                <a16:creationId xmlns:a16="http://schemas.microsoft.com/office/drawing/2014/main" id="{4385ED16-10BD-4D23-8950-8E35EE985923}"/>
              </a:ext>
            </a:extLst>
          </p:cNvPr>
          <p:cNvSpPr/>
          <p:nvPr/>
        </p:nvSpPr>
        <p:spPr>
          <a:xfrm>
            <a:off x="5884817" y="6320535"/>
            <a:ext cx="6096000" cy="215444"/>
          </a:xfrm>
          <a:prstGeom prst="rect">
            <a:avLst/>
          </a:prstGeom>
        </p:spPr>
        <p:txBody>
          <a:bodyPr>
            <a:spAutoFit/>
          </a:bodyPr>
          <a:lstStyle/>
          <a:p>
            <a:pPr algn="r"/>
            <a:r>
              <a:rPr lang="es-CO" sz="800" dirty="0">
                <a:latin typeface="Montserrat" panose="00000500000000000000" pitchFamily="50" charset="0"/>
              </a:rPr>
              <a:t>Habib G, et al. </a:t>
            </a:r>
            <a:r>
              <a:rPr lang="es-CO" sz="800" dirty="0" err="1">
                <a:latin typeface="Montserrat" panose="00000500000000000000" pitchFamily="50" charset="0"/>
              </a:rPr>
              <a:t>Eur</a:t>
            </a:r>
            <a:r>
              <a:rPr lang="es-CO" sz="800" dirty="0">
                <a:latin typeface="Montserrat" panose="00000500000000000000" pitchFamily="50" charset="0"/>
              </a:rPr>
              <a:t> Heart J. 2015;36(44):3075-3128</a:t>
            </a:r>
          </a:p>
        </p:txBody>
      </p:sp>
    </p:spTree>
    <p:extLst>
      <p:ext uri="{BB962C8B-B14F-4D97-AF65-F5344CB8AC3E}">
        <p14:creationId xmlns:p14="http://schemas.microsoft.com/office/powerpoint/2010/main" val="314223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FC7C56-0ABE-46D0-BB16-88BB778721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1059" y="583065"/>
            <a:ext cx="7227207" cy="5143624"/>
          </a:xfrm>
          <a:prstGeom prst="rect">
            <a:avLst/>
          </a:prstGeom>
          <a:ln>
            <a:solidFill>
              <a:schemeClr val="tx2"/>
            </a:solidFill>
          </a:ln>
        </p:spPr>
      </p:pic>
      <p:sp>
        <p:nvSpPr>
          <p:cNvPr id="5" name="Rectángulo 4">
            <a:extLst>
              <a:ext uri="{FF2B5EF4-FFF2-40B4-BE49-F238E27FC236}">
                <a16:creationId xmlns:a16="http://schemas.microsoft.com/office/drawing/2014/main" id="{BCC09C21-1550-4493-A135-B5AADD22C9E9}"/>
              </a:ext>
            </a:extLst>
          </p:cNvPr>
          <p:cNvSpPr/>
          <p:nvPr/>
        </p:nvSpPr>
        <p:spPr>
          <a:xfrm>
            <a:off x="559706" y="6318720"/>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377898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1DC764-BFB9-421D-BAD2-B4C3D693BC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7600" y="555699"/>
            <a:ext cx="5920918" cy="5416184"/>
          </a:xfrm>
          <a:prstGeom prst="rect">
            <a:avLst/>
          </a:prstGeom>
          <a:ln>
            <a:solidFill>
              <a:schemeClr val="accent3"/>
            </a:solidFill>
          </a:ln>
        </p:spPr>
      </p:pic>
      <p:pic>
        <p:nvPicPr>
          <p:cNvPr id="3" name="Imagen 2">
            <a:extLst>
              <a:ext uri="{FF2B5EF4-FFF2-40B4-BE49-F238E27FC236}">
                <a16:creationId xmlns:a16="http://schemas.microsoft.com/office/drawing/2014/main" id="{BAB0EEC7-88E1-4C3A-8B4A-CEF54BD97F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382" y="555699"/>
            <a:ext cx="5699617" cy="2522781"/>
          </a:xfrm>
          <a:prstGeom prst="rect">
            <a:avLst/>
          </a:prstGeom>
          <a:ln>
            <a:solidFill>
              <a:schemeClr val="accent3"/>
            </a:solidFill>
          </a:ln>
        </p:spPr>
      </p:pic>
      <p:sp>
        <p:nvSpPr>
          <p:cNvPr id="5" name="Rectángulo 4">
            <a:extLst>
              <a:ext uri="{FF2B5EF4-FFF2-40B4-BE49-F238E27FC236}">
                <a16:creationId xmlns:a16="http://schemas.microsoft.com/office/drawing/2014/main" id="{9CBBBB84-265F-4DC7-B39B-43CA5CADF328}"/>
              </a:ext>
            </a:extLst>
          </p:cNvPr>
          <p:cNvSpPr/>
          <p:nvPr/>
        </p:nvSpPr>
        <p:spPr>
          <a:xfrm>
            <a:off x="1089660" y="6550223"/>
            <a:ext cx="11338560" cy="307777"/>
          </a:xfrm>
          <a:prstGeom prst="rect">
            <a:avLst/>
          </a:prstGeom>
        </p:spPr>
        <p:txBody>
          <a:bodyPr wrap="square">
            <a:spAutoFit/>
          </a:bodyPr>
          <a:lstStyle/>
          <a:p>
            <a:r>
              <a:rPr lang="es-CO" sz="1400" dirty="0" err="1"/>
              <a:t>Holland</a:t>
            </a:r>
            <a:r>
              <a:rPr lang="es-CO" sz="1400" dirty="0"/>
              <a:t> TL, et al. Endocarditis and Intravascular </a:t>
            </a:r>
            <a:r>
              <a:rPr lang="es-CO" sz="1400" dirty="0" err="1"/>
              <a:t>Infections</a:t>
            </a:r>
            <a:r>
              <a:rPr lang="es-CO" sz="1400" dirty="0"/>
              <a:t>. </a:t>
            </a:r>
            <a:r>
              <a:rPr lang="es-CO" sz="1400" dirty="0" err="1"/>
              <a:t>Mandell</a:t>
            </a:r>
            <a:r>
              <a:rPr lang="es-CO" sz="1400" dirty="0"/>
              <a:t>, Douglas, and </a:t>
            </a:r>
            <a:r>
              <a:rPr lang="es-CO" sz="1400" dirty="0" err="1"/>
              <a:t>Bennett's</a:t>
            </a:r>
            <a:r>
              <a:rPr lang="es-CO" sz="1400" dirty="0"/>
              <a:t> </a:t>
            </a:r>
            <a:r>
              <a:rPr lang="es-CO" sz="1400" dirty="0" err="1"/>
              <a:t>Principles</a:t>
            </a:r>
            <a:r>
              <a:rPr lang="es-CO" sz="1400" dirty="0"/>
              <a:t> and </a:t>
            </a:r>
            <a:r>
              <a:rPr lang="es-CO" sz="1400" dirty="0" err="1"/>
              <a:t>Practice</a:t>
            </a:r>
            <a:r>
              <a:rPr lang="es-CO" sz="1400" dirty="0"/>
              <a:t> </a:t>
            </a:r>
            <a:r>
              <a:rPr lang="es-CO" sz="1400" dirty="0" err="1"/>
              <a:t>of</a:t>
            </a:r>
            <a:r>
              <a:rPr lang="es-CO" sz="1400" dirty="0"/>
              <a:t> </a:t>
            </a:r>
            <a:r>
              <a:rPr lang="es-CO" sz="1400" dirty="0" err="1"/>
              <a:t>Infectious</a:t>
            </a:r>
            <a:r>
              <a:rPr lang="es-CO" sz="1400" dirty="0"/>
              <a:t> </a:t>
            </a:r>
            <a:r>
              <a:rPr lang="es-CO" sz="1400" dirty="0" err="1"/>
              <a:t>Diseases</a:t>
            </a:r>
            <a:r>
              <a:rPr lang="es-CO" sz="1400" dirty="0"/>
              <a:t> (</a:t>
            </a:r>
            <a:r>
              <a:rPr lang="es-CO" sz="1400" dirty="0" err="1"/>
              <a:t>Ninth</a:t>
            </a:r>
            <a:r>
              <a:rPr lang="es-CO" sz="1400" dirty="0"/>
              <a:t> </a:t>
            </a:r>
            <a:r>
              <a:rPr lang="es-CO" sz="1400" dirty="0" err="1"/>
              <a:t>Edition</a:t>
            </a:r>
            <a:r>
              <a:rPr lang="es-CO" sz="1400" dirty="0"/>
              <a:t>)</a:t>
            </a:r>
          </a:p>
        </p:txBody>
      </p:sp>
    </p:spTree>
    <p:extLst>
      <p:ext uri="{BB962C8B-B14F-4D97-AF65-F5344CB8AC3E}">
        <p14:creationId xmlns:p14="http://schemas.microsoft.com/office/powerpoint/2010/main" val="1666806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C0DA2A4-0F7F-42E1-A3F1-D29DD221DB8F}"/>
              </a:ext>
            </a:extLst>
          </p:cNvPr>
          <p:cNvSpPr/>
          <p:nvPr/>
        </p:nvSpPr>
        <p:spPr>
          <a:xfrm>
            <a:off x="5636225" y="6340855"/>
            <a:ext cx="6096000" cy="215444"/>
          </a:xfrm>
          <a:prstGeom prst="rect">
            <a:avLst/>
          </a:prstGeom>
        </p:spPr>
        <p:txBody>
          <a:bodyPr>
            <a:spAutoFit/>
          </a:bodyPr>
          <a:lstStyle/>
          <a:p>
            <a:pPr algn="r"/>
            <a:r>
              <a:rPr lang="es-CO" sz="800" dirty="0">
                <a:latin typeface="Montserrat" panose="00000500000000000000" pitchFamily="50" charset="0"/>
              </a:rPr>
              <a:t>Habib G, et al. </a:t>
            </a:r>
            <a:r>
              <a:rPr lang="es-CO" sz="800" dirty="0" err="1">
                <a:latin typeface="Montserrat" panose="00000500000000000000" pitchFamily="50" charset="0"/>
              </a:rPr>
              <a:t>Eur</a:t>
            </a:r>
            <a:r>
              <a:rPr lang="es-CO" sz="800" dirty="0">
                <a:latin typeface="Montserrat" panose="00000500000000000000" pitchFamily="50" charset="0"/>
              </a:rPr>
              <a:t> Heart J. 2015;36(44):3075-3128</a:t>
            </a:r>
          </a:p>
        </p:txBody>
      </p:sp>
      <p:pic>
        <p:nvPicPr>
          <p:cNvPr id="3" name="Imagen 2">
            <a:extLst>
              <a:ext uri="{FF2B5EF4-FFF2-40B4-BE49-F238E27FC236}">
                <a16:creationId xmlns:a16="http://schemas.microsoft.com/office/drawing/2014/main" id="{FDF82114-70AE-4D83-872A-70D63E8444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96513" y="1011088"/>
            <a:ext cx="6535712" cy="4835824"/>
          </a:xfrm>
          <a:prstGeom prst="rect">
            <a:avLst/>
          </a:prstGeom>
        </p:spPr>
      </p:pic>
    </p:spTree>
    <p:extLst>
      <p:ext uri="{BB962C8B-B14F-4D97-AF65-F5344CB8AC3E}">
        <p14:creationId xmlns:p14="http://schemas.microsoft.com/office/powerpoint/2010/main" val="3190147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A8195C-2393-4C54-B4C6-977EC0BD322F}"/>
              </a:ext>
            </a:extLst>
          </p:cNvPr>
          <p:cNvSpPr>
            <a:spLocks noGrp="1"/>
          </p:cNvSpPr>
          <p:nvPr>
            <p:ph type="title"/>
          </p:nvPr>
        </p:nvSpPr>
        <p:spPr>
          <a:xfrm>
            <a:off x="472440" y="137910"/>
            <a:ext cx="10515600" cy="1325563"/>
          </a:xfrm>
        </p:spPr>
        <p:txBody>
          <a:bodyPr>
            <a:normAutofit/>
          </a:bodyPr>
          <a:lstStyle/>
          <a:p>
            <a:r>
              <a:rPr lang="es-CO" sz="4000" b="1" dirty="0"/>
              <a:t>Endocarditis cultivos negativos</a:t>
            </a:r>
          </a:p>
        </p:txBody>
      </p:sp>
      <p:sp>
        <p:nvSpPr>
          <p:cNvPr id="3" name="Marcador de contenido 2">
            <a:extLst>
              <a:ext uri="{FF2B5EF4-FFF2-40B4-BE49-F238E27FC236}">
                <a16:creationId xmlns:a16="http://schemas.microsoft.com/office/drawing/2014/main" id="{F23C2581-2E72-445D-8A59-E978712B4FC1}"/>
              </a:ext>
            </a:extLst>
          </p:cNvPr>
          <p:cNvSpPr>
            <a:spLocks noGrp="1"/>
          </p:cNvSpPr>
          <p:nvPr>
            <p:ph idx="1"/>
          </p:nvPr>
        </p:nvSpPr>
        <p:spPr>
          <a:xfrm>
            <a:off x="5016500" y="1425368"/>
            <a:ext cx="6438900" cy="4629991"/>
          </a:xfrm>
        </p:spPr>
        <p:txBody>
          <a:bodyPr>
            <a:normAutofit/>
          </a:bodyPr>
          <a:lstStyle/>
          <a:p>
            <a:pPr marL="0" indent="0" algn="ctr">
              <a:buNone/>
            </a:pPr>
            <a:r>
              <a:rPr lang="es-CO" sz="2000" dirty="0"/>
              <a:t>Hemocultivos negativos pueden ocurrir por:</a:t>
            </a:r>
          </a:p>
          <a:p>
            <a:r>
              <a:rPr lang="es-CO" sz="2000" dirty="0"/>
              <a:t>EI lado derecho subaguda.</a:t>
            </a:r>
          </a:p>
          <a:p>
            <a:r>
              <a:rPr lang="es-CO" sz="2000" dirty="0"/>
              <a:t>Cultivos tomados hacia el final del curso crónico.</a:t>
            </a:r>
          </a:p>
          <a:p>
            <a:r>
              <a:rPr lang="es-CO" sz="2000" dirty="0"/>
              <a:t>Uremia asociada a un curso crónico.</a:t>
            </a:r>
          </a:p>
          <a:p>
            <a:r>
              <a:rPr lang="es-CO" sz="2000" dirty="0"/>
              <a:t>IE mural (defectos ventriculares septales, post-IAM, o infección relacionada con cables de marcapasos).</a:t>
            </a:r>
          </a:p>
          <a:p>
            <a:r>
              <a:rPr lang="es-CO" sz="2000" dirty="0"/>
              <a:t>Crecimiento lento de organismos fastidiosos.</a:t>
            </a:r>
          </a:p>
          <a:p>
            <a:r>
              <a:rPr lang="es-CO" sz="2000" dirty="0"/>
              <a:t>Uso previo de antibióticos.</a:t>
            </a:r>
          </a:p>
          <a:p>
            <a:r>
              <a:rPr lang="es-CO" sz="2000" dirty="0"/>
              <a:t>IE fúngica.</a:t>
            </a:r>
          </a:p>
          <a:p>
            <a:r>
              <a:rPr lang="es-CO" sz="2000" dirty="0"/>
              <a:t>IE causas por microorganismos intracelulares obligados.</a:t>
            </a:r>
          </a:p>
          <a:p>
            <a:r>
              <a:rPr lang="es-CO" sz="2000" dirty="0"/>
              <a:t>Endocarditis no infecciosa.</a:t>
            </a:r>
          </a:p>
        </p:txBody>
      </p:sp>
      <p:sp>
        <p:nvSpPr>
          <p:cNvPr id="4" name="Rectángulo 3">
            <a:extLst>
              <a:ext uri="{FF2B5EF4-FFF2-40B4-BE49-F238E27FC236}">
                <a16:creationId xmlns:a16="http://schemas.microsoft.com/office/drawing/2014/main" id="{B038AB26-1CF3-4E16-B590-6F113E4F9990}"/>
              </a:ext>
            </a:extLst>
          </p:cNvPr>
          <p:cNvSpPr/>
          <p:nvPr/>
        </p:nvSpPr>
        <p:spPr>
          <a:xfrm>
            <a:off x="581660" y="634702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419729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AF349-17DD-40C7-92DB-29070C4A3961}"/>
              </a:ext>
            </a:extLst>
          </p:cNvPr>
          <p:cNvSpPr>
            <a:spLocks noGrp="1"/>
          </p:cNvSpPr>
          <p:nvPr>
            <p:ph type="title"/>
          </p:nvPr>
        </p:nvSpPr>
        <p:spPr>
          <a:xfrm>
            <a:off x="645160" y="52782"/>
            <a:ext cx="10515600" cy="1325563"/>
          </a:xfrm>
        </p:spPr>
        <p:txBody>
          <a:bodyPr/>
          <a:lstStyle/>
          <a:p>
            <a:r>
              <a:rPr lang="es-CO" b="1" dirty="0"/>
              <a:t>Epidemiología</a:t>
            </a:r>
          </a:p>
        </p:txBody>
      </p:sp>
      <p:sp>
        <p:nvSpPr>
          <p:cNvPr id="29" name="Marcador de contenido 28">
            <a:extLst>
              <a:ext uri="{FF2B5EF4-FFF2-40B4-BE49-F238E27FC236}">
                <a16:creationId xmlns:a16="http://schemas.microsoft.com/office/drawing/2014/main" id="{7D148FC5-B6CE-4237-AD35-2CF5CE71409A}"/>
              </a:ext>
            </a:extLst>
          </p:cNvPr>
          <p:cNvSpPr>
            <a:spLocks noGrp="1"/>
          </p:cNvSpPr>
          <p:nvPr>
            <p:ph idx="1"/>
          </p:nvPr>
        </p:nvSpPr>
        <p:spPr>
          <a:xfrm>
            <a:off x="4787900" y="1027022"/>
            <a:ext cx="6855460" cy="4803956"/>
          </a:xfrm>
        </p:spPr>
        <p:txBody>
          <a:bodyPr anchor="ctr">
            <a:normAutofit/>
          </a:bodyPr>
          <a:lstStyle/>
          <a:p>
            <a:r>
              <a:rPr lang="es-ES" sz="2400" dirty="0"/>
              <a:t>Incidencia 1.5 - 11.6 casos/100.000 personas.</a:t>
            </a:r>
          </a:p>
          <a:p>
            <a:r>
              <a:rPr lang="es-ES" sz="2400" dirty="0"/>
              <a:t>Mortalidad 25%.</a:t>
            </a:r>
          </a:p>
          <a:p>
            <a:r>
              <a:rPr lang="es-ES" sz="2400" dirty="0"/>
              <a:t>Edad que viene en incremento:</a:t>
            </a:r>
          </a:p>
          <a:p>
            <a:pPr lvl="1"/>
            <a:r>
              <a:rPr lang="es-ES" sz="2000" dirty="0"/>
              <a:t>1926: 30 años - 1943: 39 años - Actualmente la mitad de los pacientes son &gt;50 años.</a:t>
            </a:r>
          </a:p>
          <a:p>
            <a:pPr lvl="1"/>
            <a:r>
              <a:rPr lang="es-ES" sz="2000" dirty="0"/>
              <a:t>Disminución incidencia enfermedad reumática - Incremento enfermedades degenerativas y recambios valvulares.</a:t>
            </a:r>
          </a:p>
          <a:p>
            <a:pPr lvl="1"/>
            <a:r>
              <a:rPr lang="es-ES" sz="2000" dirty="0"/>
              <a:t>Personas con enfermedad reumática o congénita cardíaca viven por más tiempo.</a:t>
            </a:r>
          </a:p>
          <a:p>
            <a:r>
              <a:rPr lang="es-ES" sz="2400" dirty="0"/>
              <a:t>Hombres más afectados (1.7:1).</a:t>
            </a:r>
            <a:endParaRPr lang="es-CO" sz="2400" dirty="0"/>
          </a:p>
        </p:txBody>
      </p:sp>
      <p:sp>
        <p:nvSpPr>
          <p:cNvPr id="26" name="Rectángulo 25">
            <a:extLst>
              <a:ext uri="{FF2B5EF4-FFF2-40B4-BE49-F238E27FC236}">
                <a16:creationId xmlns:a16="http://schemas.microsoft.com/office/drawing/2014/main" id="{32FD7C3E-F4C5-44C8-B916-4D1D5735BAC3}"/>
              </a:ext>
            </a:extLst>
          </p:cNvPr>
          <p:cNvSpPr/>
          <p:nvPr/>
        </p:nvSpPr>
        <p:spPr>
          <a:xfrm>
            <a:off x="548640" y="6334771"/>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
        <p:nvSpPr>
          <p:cNvPr id="28" name="Rectángulo 27">
            <a:extLst>
              <a:ext uri="{FF2B5EF4-FFF2-40B4-BE49-F238E27FC236}">
                <a16:creationId xmlns:a16="http://schemas.microsoft.com/office/drawing/2014/main" id="{A3A84DF0-0DEB-49AF-AE65-894321065861}"/>
              </a:ext>
            </a:extLst>
          </p:cNvPr>
          <p:cNvSpPr/>
          <p:nvPr/>
        </p:nvSpPr>
        <p:spPr>
          <a:xfrm>
            <a:off x="5791200" y="6119327"/>
            <a:ext cx="6096000" cy="200055"/>
          </a:xfrm>
          <a:prstGeom prst="rect">
            <a:avLst/>
          </a:prstGeom>
        </p:spPr>
        <p:txBody>
          <a:bodyPr>
            <a:spAutoFit/>
          </a:bodyPr>
          <a:lstStyle/>
          <a:p>
            <a:pPr algn="r"/>
            <a:r>
              <a:rPr lang="es-CO" sz="700" dirty="0">
                <a:latin typeface="Montserrat" panose="00000500000000000000" pitchFamily="50" charset="0"/>
              </a:rPr>
              <a:t> </a:t>
            </a:r>
            <a:r>
              <a:rPr lang="es-CO" sz="700" dirty="0" err="1">
                <a:latin typeface="Montserrat" panose="00000500000000000000" pitchFamily="50" charset="0"/>
              </a:rPr>
              <a:t>Holland</a:t>
            </a:r>
            <a:r>
              <a:rPr lang="es-CO" sz="700" dirty="0">
                <a:latin typeface="Montserrat" panose="00000500000000000000" pitchFamily="50" charset="0"/>
              </a:rPr>
              <a:t> TL, et al. </a:t>
            </a:r>
            <a:r>
              <a:rPr lang="es-CO" sz="700" dirty="0" err="1">
                <a:latin typeface="Montserrat" panose="00000500000000000000" pitchFamily="50" charset="0"/>
              </a:rPr>
              <a:t>Nat</a:t>
            </a:r>
            <a:r>
              <a:rPr lang="es-CO" sz="700" dirty="0">
                <a:latin typeface="Montserrat" panose="00000500000000000000" pitchFamily="50" charset="0"/>
              </a:rPr>
              <a:t> </a:t>
            </a:r>
            <a:r>
              <a:rPr lang="es-CO" sz="700" dirty="0" err="1">
                <a:latin typeface="Montserrat" panose="00000500000000000000" pitchFamily="50" charset="0"/>
              </a:rPr>
              <a:t>Rev</a:t>
            </a:r>
            <a:r>
              <a:rPr lang="es-CO" sz="700" dirty="0">
                <a:latin typeface="Montserrat" panose="00000500000000000000" pitchFamily="50" charset="0"/>
              </a:rPr>
              <a:t> </a:t>
            </a:r>
            <a:r>
              <a:rPr lang="es-CO" sz="700" dirty="0" err="1">
                <a:latin typeface="Montserrat" panose="00000500000000000000" pitchFamily="50" charset="0"/>
              </a:rPr>
              <a:t>Dis</a:t>
            </a:r>
            <a:r>
              <a:rPr lang="es-CO" sz="700" dirty="0">
                <a:latin typeface="Montserrat" panose="00000500000000000000" pitchFamily="50" charset="0"/>
              </a:rPr>
              <a:t> </a:t>
            </a:r>
            <a:r>
              <a:rPr lang="es-CO" sz="700" dirty="0" err="1">
                <a:latin typeface="Montserrat" panose="00000500000000000000" pitchFamily="50" charset="0"/>
              </a:rPr>
              <a:t>Primers</a:t>
            </a:r>
            <a:r>
              <a:rPr lang="es-CO" sz="700" dirty="0">
                <a:latin typeface="Montserrat" panose="00000500000000000000" pitchFamily="50" charset="0"/>
              </a:rPr>
              <a:t>. 2016;2:16059</a:t>
            </a:r>
          </a:p>
        </p:txBody>
      </p:sp>
      <p:sp>
        <p:nvSpPr>
          <p:cNvPr id="32" name="Rectángulo 31">
            <a:extLst>
              <a:ext uri="{FF2B5EF4-FFF2-40B4-BE49-F238E27FC236}">
                <a16:creationId xmlns:a16="http://schemas.microsoft.com/office/drawing/2014/main" id="{11720D4A-F990-457B-A31A-5D8C657F4347}"/>
              </a:ext>
            </a:extLst>
          </p:cNvPr>
          <p:cNvSpPr/>
          <p:nvPr/>
        </p:nvSpPr>
        <p:spPr>
          <a:xfrm>
            <a:off x="5791200" y="5906136"/>
            <a:ext cx="6096000" cy="200055"/>
          </a:xfrm>
          <a:prstGeom prst="rect">
            <a:avLst/>
          </a:prstGeom>
        </p:spPr>
        <p:txBody>
          <a:bodyPr>
            <a:spAutoFit/>
          </a:bodyPr>
          <a:lstStyle/>
          <a:p>
            <a:pPr algn="r"/>
            <a:r>
              <a:rPr lang="en-US" sz="700" dirty="0">
                <a:latin typeface="Montserrat" panose="00000500000000000000" pitchFamily="50" charset="0"/>
              </a:rPr>
              <a:t>Cahill TJ, et al. Lancet. 2016;387(10021):882-93</a:t>
            </a:r>
            <a:endParaRPr lang="es-CO" sz="700" dirty="0">
              <a:latin typeface="Montserrat" panose="00000500000000000000" pitchFamily="50" charset="0"/>
            </a:endParaRPr>
          </a:p>
        </p:txBody>
      </p:sp>
    </p:spTree>
    <p:extLst>
      <p:ext uri="{BB962C8B-B14F-4D97-AF65-F5344CB8AC3E}">
        <p14:creationId xmlns:p14="http://schemas.microsoft.com/office/powerpoint/2010/main" val="2797302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31B41E-2AFA-4347-A77A-A2CD612E02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6746" y="930431"/>
            <a:ext cx="7275227" cy="4997138"/>
          </a:xfrm>
          <a:prstGeom prst="rect">
            <a:avLst/>
          </a:prstGeom>
          <a:ln>
            <a:solidFill>
              <a:schemeClr val="accent3"/>
            </a:solidFill>
          </a:ln>
        </p:spPr>
      </p:pic>
      <p:sp>
        <p:nvSpPr>
          <p:cNvPr id="3" name="Rectángulo 2">
            <a:extLst>
              <a:ext uri="{FF2B5EF4-FFF2-40B4-BE49-F238E27FC236}">
                <a16:creationId xmlns:a16="http://schemas.microsoft.com/office/drawing/2014/main" id="{57541D43-D62E-4799-8E4C-7F796B6492BC}"/>
              </a:ext>
            </a:extLst>
          </p:cNvPr>
          <p:cNvSpPr/>
          <p:nvPr/>
        </p:nvSpPr>
        <p:spPr>
          <a:xfrm>
            <a:off x="513413" y="627590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716951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F561BD-4F1C-4676-86DA-2595054D06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74230" y="1036716"/>
            <a:ext cx="6430780" cy="4784568"/>
          </a:xfrm>
          <a:prstGeom prst="rect">
            <a:avLst/>
          </a:prstGeom>
          <a:ln>
            <a:solidFill>
              <a:schemeClr val="accent3"/>
            </a:solidFill>
          </a:ln>
        </p:spPr>
      </p:pic>
      <p:sp>
        <p:nvSpPr>
          <p:cNvPr id="3" name="Rectángulo 2">
            <a:extLst>
              <a:ext uri="{FF2B5EF4-FFF2-40B4-BE49-F238E27FC236}">
                <a16:creationId xmlns:a16="http://schemas.microsoft.com/office/drawing/2014/main" id="{31F7B0C7-A2E0-436C-BF8E-A74C593EC26B}"/>
              </a:ext>
            </a:extLst>
          </p:cNvPr>
          <p:cNvSpPr/>
          <p:nvPr/>
        </p:nvSpPr>
        <p:spPr>
          <a:xfrm>
            <a:off x="426720" y="625558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Tree>
    <p:extLst>
      <p:ext uri="{BB962C8B-B14F-4D97-AF65-F5344CB8AC3E}">
        <p14:creationId xmlns:p14="http://schemas.microsoft.com/office/powerpoint/2010/main" val="1511373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BD547-13D2-4E87-A54C-29A607991B82}"/>
              </a:ext>
            </a:extLst>
          </p:cNvPr>
          <p:cNvSpPr>
            <a:spLocks noGrp="1"/>
          </p:cNvSpPr>
          <p:nvPr>
            <p:ph type="title"/>
          </p:nvPr>
        </p:nvSpPr>
        <p:spPr>
          <a:xfrm>
            <a:off x="685800" y="145526"/>
            <a:ext cx="10515600" cy="1325563"/>
          </a:xfrm>
        </p:spPr>
        <p:txBody>
          <a:bodyPr/>
          <a:lstStyle/>
          <a:p>
            <a:r>
              <a:rPr lang="es-CO" b="1" dirty="0"/>
              <a:t>Tratamiento</a:t>
            </a:r>
          </a:p>
        </p:txBody>
      </p:sp>
      <p:sp>
        <p:nvSpPr>
          <p:cNvPr id="3" name="Marcador de contenido 2">
            <a:extLst>
              <a:ext uri="{FF2B5EF4-FFF2-40B4-BE49-F238E27FC236}">
                <a16:creationId xmlns:a16="http://schemas.microsoft.com/office/drawing/2014/main" id="{E2EAF6BB-0481-4E10-A048-A7D92A9D0805}"/>
              </a:ext>
            </a:extLst>
          </p:cNvPr>
          <p:cNvSpPr>
            <a:spLocks noGrp="1"/>
          </p:cNvSpPr>
          <p:nvPr>
            <p:ph idx="1"/>
          </p:nvPr>
        </p:nvSpPr>
        <p:spPr>
          <a:xfrm>
            <a:off x="4368800" y="1419856"/>
            <a:ext cx="7137400" cy="4259584"/>
          </a:xfrm>
        </p:spPr>
        <p:txBody>
          <a:bodyPr anchor="ctr">
            <a:normAutofit/>
          </a:bodyPr>
          <a:lstStyle/>
          <a:p>
            <a:r>
              <a:rPr lang="es-ES" dirty="0"/>
              <a:t>A pesar de que los microorganismos muestren susceptibilidad in vitro, la infección puede tomar semanas en erradicarse y las recaídas son frecuentes.</a:t>
            </a:r>
          </a:p>
          <a:p>
            <a:pPr lvl="1"/>
            <a:r>
              <a:rPr lang="es-ES" dirty="0"/>
              <a:t>La infección existe en un área de defensas insuficientes y los microorganismos están inmersos en una red de fibrina.</a:t>
            </a:r>
          </a:p>
          <a:p>
            <a:pPr lvl="1"/>
            <a:r>
              <a:rPr lang="es-ES" dirty="0"/>
              <a:t>Las bacterias en las vegetaciones alcanzan concentraciones muy altas (10</a:t>
            </a:r>
            <a:r>
              <a:rPr lang="es-ES" baseline="30000" dirty="0"/>
              <a:t>9</a:t>
            </a:r>
            <a:r>
              <a:rPr lang="es-ES" dirty="0"/>
              <a:t> - 10</a:t>
            </a:r>
            <a:r>
              <a:rPr lang="es-ES" baseline="30000" dirty="0"/>
              <a:t>11</a:t>
            </a:r>
            <a:r>
              <a:rPr lang="es-ES" dirty="0"/>
              <a:t> CFU/g).</a:t>
            </a:r>
          </a:p>
          <a:p>
            <a:pPr lvl="1"/>
            <a:r>
              <a:rPr lang="es-ES" dirty="0"/>
              <a:t>Bajas tasas de crecimiento - </a:t>
            </a:r>
            <a:r>
              <a:rPr lang="es-ES" dirty="0" err="1"/>
              <a:t>Biofilms</a:t>
            </a:r>
            <a:r>
              <a:rPr lang="es-ES" dirty="0"/>
              <a:t>.</a:t>
            </a:r>
            <a:endParaRPr lang="es-CO" dirty="0"/>
          </a:p>
        </p:txBody>
      </p:sp>
      <p:sp>
        <p:nvSpPr>
          <p:cNvPr id="4" name="Rectángulo 3">
            <a:extLst>
              <a:ext uri="{FF2B5EF4-FFF2-40B4-BE49-F238E27FC236}">
                <a16:creationId xmlns:a16="http://schemas.microsoft.com/office/drawing/2014/main" id="{14E383C0-43A1-456F-9AFA-062602D258D5}"/>
              </a:ext>
            </a:extLst>
          </p:cNvPr>
          <p:cNvSpPr/>
          <p:nvPr/>
        </p:nvSpPr>
        <p:spPr>
          <a:xfrm>
            <a:off x="530860" y="6357183"/>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
        <p:nvSpPr>
          <p:cNvPr id="6" name="Rectángulo 5">
            <a:extLst>
              <a:ext uri="{FF2B5EF4-FFF2-40B4-BE49-F238E27FC236}">
                <a16:creationId xmlns:a16="http://schemas.microsoft.com/office/drawing/2014/main" id="{FE3412E6-566E-4892-A38D-1E07C68A051A}"/>
              </a:ext>
            </a:extLst>
          </p:cNvPr>
          <p:cNvSpPr/>
          <p:nvPr/>
        </p:nvSpPr>
        <p:spPr>
          <a:xfrm>
            <a:off x="9517494" y="6157128"/>
            <a:ext cx="2351926" cy="200055"/>
          </a:xfrm>
          <a:prstGeom prst="rect">
            <a:avLst/>
          </a:prstGeom>
        </p:spPr>
        <p:txBody>
          <a:bodyPr wrap="none">
            <a:spAutoFit/>
          </a:bodyPr>
          <a:lstStyle/>
          <a:p>
            <a:pPr algn="r"/>
            <a:r>
              <a:rPr lang="es-CO" sz="700" dirty="0" err="1">
                <a:latin typeface="Montserrat" panose="00000500000000000000" pitchFamily="50" charset="0"/>
              </a:rPr>
              <a:t>Baddour</a:t>
            </a:r>
            <a:r>
              <a:rPr lang="es-CO" sz="700" dirty="0">
                <a:latin typeface="Montserrat" panose="00000500000000000000" pitchFamily="50" charset="0"/>
              </a:rPr>
              <a:t> LM, et al. </a:t>
            </a:r>
            <a:r>
              <a:rPr lang="es-CO" sz="700" dirty="0" err="1">
                <a:latin typeface="Montserrat" panose="00000500000000000000" pitchFamily="50" charset="0"/>
              </a:rPr>
              <a:t>Circulation</a:t>
            </a:r>
            <a:r>
              <a:rPr lang="es-CO" sz="700" dirty="0">
                <a:latin typeface="Montserrat" panose="00000500000000000000" pitchFamily="50" charset="0"/>
              </a:rPr>
              <a:t>. 2015;132:1435-1486</a:t>
            </a:r>
          </a:p>
        </p:txBody>
      </p:sp>
    </p:spTree>
    <p:extLst>
      <p:ext uri="{BB962C8B-B14F-4D97-AF65-F5344CB8AC3E}">
        <p14:creationId xmlns:p14="http://schemas.microsoft.com/office/powerpoint/2010/main" val="4136519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643116C0-F746-4112-B0F4-A4E1691B64DB}"/>
              </a:ext>
            </a:extLst>
          </p:cNvPr>
          <p:cNvGrpSpPr/>
          <p:nvPr/>
        </p:nvGrpSpPr>
        <p:grpSpPr>
          <a:xfrm>
            <a:off x="3714984" y="179816"/>
            <a:ext cx="8309625" cy="4777229"/>
            <a:chOff x="2146844" y="737698"/>
            <a:chExt cx="9814219" cy="5389310"/>
          </a:xfrm>
        </p:grpSpPr>
        <p:pic>
          <p:nvPicPr>
            <p:cNvPr id="3" name="Imagen 2">
              <a:extLst>
                <a:ext uri="{FF2B5EF4-FFF2-40B4-BE49-F238E27FC236}">
                  <a16:creationId xmlns:a16="http://schemas.microsoft.com/office/drawing/2014/main" id="{D579A9DF-FDC1-483E-9585-78836A9AEE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6844" y="1334125"/>
              <a:ext cx="9710230" cy="4792883"/>
            </a:xfrm>
            <a:prstGeom prst="rect">
              <a:avLst/>
            </a:prstGeom>
            <a:ln>
              <a:solidFill>
                <a:schemeClr val="accent1"/>
              </a:solidFill>
            </a:ln>
          </p:spPr>
        </p:pic>
        <p:sp>
          <p:nvSpPr>
            <p:cNvPr id="4" name="CuadroTexto 3">
              <a:extLst>
                <a:ext uri="{FF2B5EF4-FFF2-40B4-BE49-F238E27FC236}">
                  <a16:creationId xmlns:a16="http://schemas.microsoft.com/office/drawing/2014/main" id="{07EF221E-9938-4133-A03D-1DE51B4A841E}"/>
                </a:ext>
              </a:extLst>
            </p:cNvPr>
            <p:cNvSpPr txBox="1"/>
            <p:nvPr/>
          </p:nvSpPr>
          <p:spPr>
            <a:xfrm>
              <a:off x="2477163" y="737698"/>
              <a:ext cx="9483900" cy="451374"/>
            </a:xfrm>
            <a:prstGeom prst="rect">
              <a:avLst/>
            </a:prstGeom>
            <a:noFill/>
          </p:spPr>
          <p:txBody>
            <a:bodyPr wrap="square" rtlCol="0">
              <a:spAutoFit/>
            </a:bodyPr>
            <a:lstStyle/>
            <a:p>
              <a:pPr algn="ctr"/>
              <a:r>
                <a:rPr lang="es-CO" sz="2000" dirty="0">
                  <a:solidFill>
                    <a:srgbClr val="152B48"/>
                  </a:solidFill>
                  <a:latin typeface="Montserrat" panose="00000500000000000000" pitchFamily="50" charset="0"/>
                </a:rPr>
                <a:t>Estreptococos sensibles a penicilina: MIC ≤0.12 </a:t>
              </a:r>
              <a:r>
                <a:rPr lang="el-GR" sz="2000" dirty="0">
                  <a:solidFill>
                    <a:srgbClr val="152B48"/>
                  </a:solidFill>
                </a:rPr>
                <a:t>μ</a:t>
              </a:r>
              <a:r>
                <a:rPr lang="es-CO" sz="2000" dirty="0">
                  <a:solidFill>
                    <a:srgbClr val="152B48"/>
                  </a:solidFill>
                  <a:latin typeface="Montserrat" panose="00000500000000000000" pitchFamily="50" charset="0"/>
                </a:rPr>
                <a:t>g/</a:t>
              </a:r>
              <a:r>
                <a:rPr lang="es-CO" sz="2000" dirty="0" err="1">
                  <a:solidFill>
                    <a:srgbClr val="152B48"/>
                  </a:solidFill>
                  <a:latin typeface="Montserrat" panose="00000500000000000000" pitchFamily="50" charset="0"/>
                </a:rPr>
                <a:t>mL</a:t>
              </a:r>
              <a:r>
                <a:rPr lang="es-CO" sz="2000" dirty="0">
                  <a:solidFill>
                    <a:srgbClr val="152B48"/>
                  </a:solidFill>
                  <a:latin typeface="Montserrat" panose="00000500000000000000" pitchFamily="50" charset="0"/>
                </a:rPr>
                <a:t>)</a:t>
              </a:r>
            </a:p>
          </p:txBody>
        </p:sp>
      </p:grpSp>
      <p:sp>
        <p:nvSpPr>
          <p:cNvPr id="6" name="Rectángulo 5">
            <a:extLst>
              <a:ext uri="{FF2B5EF4-FFF2-40B4-BE49-F238E27FC236}">
                <a16:creationId xmlns:a16="http://schemas.microsoft.com/office/drawing/2014/main" id="{94A027DE-9498-4E9C-A42D-2D4DF99FE332}"/>
              </a:ext>
            </a:extLst>
          </p:cNvPr>
          <p:cNvSpPr/>
          <p:nvPr/>
        </p:nvSpPr>
        <p:spPr>
          <a:xfrm>
            <a:off x="9672683" y="6291907"/>
            <a:ext cx="2351926" cy="200055"/>
          </a:xfrm>
          <a:prstGeom prst="rect">
            <a:avLst/>
          </a:prstGeom>
        </p:spPr>
        <p:txBody>
          <a:bodyPr wrap="none">
            <a:spAutoFit/>
          </a:bodyPr>
          <a:lstStyle/>
          <a:p>
            <a:pPr algn="r"/>
            <a:r>
              <a:rPr lang="es-CO" sz="700" dirty="0" err="1">
                <a:latin typeface="Montserrat" panose="00000500000000000000" pitchFamily="50" charset="0"/>
              </a:rPr>
              <a:t>Baddour</a:t>
            </a:r>
            <a:r>
              <a:rPr lang="es-CO" sz="700" dirty="0">
                <a:latin typeface="Montserrat" panose="00000500000000000000" pitchFamily="50" charset="0"/>
              </a:rPr>
              <a:t> LM, et al. </a:t>
            </a:r>
            <a:r>
              <a:rPr lang="es-CO" sz="700" dirty="0" err="1">
                <a:latin typeface="Montserrat" panose="00000500000000000000" pitchFamily="50" charset="0"/>
              </a:rPr>
              <a:t>Circulation</a:t>
            </a:r>
            <a:r>
              <a:rPr lang="es-CO" sz="700" dirty="0">
                <a:latin typeface="Montserrat" panose="00000500000000000000" pitchFamily="50" charset="0"/>
              </a:rPr>
              <a:t>. 2015;132:1435-1486</a:t>
            </a:r>
          </a:p>
        </p:txBody>
      </p:sp>
    </p:spTree>
    <p:extLst>
      <p:ext uri="{BB962C8B-B14F-4D97-AF65-F5344CB8AC3E}">
        <p14:creationId xmlns:p14="http://schemas.microsoft.com/office/powerpoint/2010/main" val="71762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B5A21E6A-C7E5-4BB7-999A-20EDDDA73777}"/>
              </a:ext>
            </a:extLst>
          </p:cNvPr>
          <p:cNvGrpSpPr/>
          <p:nvPr/>
        </p:nvGrpSpPr>
        <p:grpSpPr>
          <a:xfrm>
            <a:off x="3107831" y="311943"/>
            <a:ext cx="9210002" cy="4171598"/>
            <a:chOff x="2035344" y="1584529"/>
            <a:chExt cx="9516256" cy="3290757"/>
          </a:xfrm>
        </p:grpSpPr>
        <p:pic>
          <p:nvPicPr>
            <p:cNvPr id="2" name="Imagen 1">
              <a:extLst>
                <a:ext uri="{FF2B5EF4-FFF2-40B4-BE49-F238E27FC236}">
                  <a16:creationId xmlns:a16="http://schemas.microsoft.com/office/drawing/2014/main" id="{880DEE02-AE00-43B8-A8A4-50BB4744AA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08914" y="2009123"/>
              <a:ext cx="8675262" cy="2866163"/>
            </a:xfrm>
            <a:prstGeom prst="rect">
              <a:avLst/>
            </a:prstGeom>
            <a:ln>
              <a:solidFill>
                <a:schemeClr val="accent2"/>
              </a:solidFill>
            </a:ln>
          </p:spPr>
        </p:pic>
        <p:sp>
          <p:nvSpPr>
            <p:cNvPr id="3" name="Rectángulo 2">
              <a:extLst>
                <a:ext uri="{FF2B5EF4-FFF2-40B4-BE49-F238E27FC236}">
                  <a16:creationId xmlns:a16="http://schemas.microsoft.com/office/drawing/2014/main" id="{F7521E62-0452-4173-A974-AABB1DF72A2F}"/>
                </a:ext>
              </a:extLst>
            </p:cNvPr>
            <p:cNvSpPr/>
            <p:nvPr/>
          </p:nvSpPr>
          <p:spPr>
            <a:xfrm>
              <a:off x="2035344" y="1584529"/>
              <a:ext cx="9516256" cy="291347"/>
            </a:xfrm>
            <a:prstGeom prst="rect">
              <a:avLst/>
            </a:prstGeom>
          </p:spPr>
          <p:txBody>
            <a:bodyPr wrap="square" anchor="ctr">
              <a:spAutoFit/>
            </a:bodyPr>
            <a:lstStyle/>
            <a:p>
              <a:pPr algn="ctr"/>
              <a:r>
                <a:rPr lang="es-CO" dirty="0">
                  <a:solidFill>
                    <a:srgbClr val="152B48"/>
                  </a:solidFill>
                  <a:latin typeface="Montserrat" panose="00000500000000000000" pitchFamily="50" charset="0"/>
                </a:rPr>
                <a:t>Estreptococos resistencia relativa a penicilina: MIC &gt;0.12–&lt;0.5 μg/</a:t>
              </a:r>
              <a:r>
                <a:rPr lang="es-CO" dirty="0" err="1">
                  <a:solidFill>
                    <a:srgbClr val="152B48"/>
                  </a:solidFill>
                  <a:latin typeface="Montserrat" panose="00000500000000000000" pitchFamily="50" charset="0"/>
                </a:rPr>
                <a:t>mL</a:t>
              </a:r>
              <a:r>
                <a:rPr lang="es-CO" dirty="0">
                  <a:solidFill>
                    <a:srgbClr val="152B48"/>
                  </a:solidFill>
                  <a:latin typeface="Montserrat" panose="00000500000000000000" pitchFamily="50" charset="0"/>
                </a:rPr>
                <a:t>)</a:t>
              </a:r>
            </a:p>
          </p:txBody>
        </p:sp>
      </p:grpSp>
      <p:sp>
        <p:nvSpPr>
          <p:cNvPr id="5" name="Rectángulo 4">
            <a:extLst>
              <a:ext uri="{FF2B5EF4-FFF2-40B4-BE49-F238E27FC236}">
                <a16:creationId xmlns:a16="http://schemas.microsoft.com/office/drawing/2014/main" id="{ED642FE1-B3AC-4FB4-920D-D66DB34C9736}"/>
              </a:ext>
            </a:extLst>
          </p:cNvPr>
          <p:cNvSpPr/>
          <p:nvPr/>
        </p:nvSpPr>
        <p:spPr>
          <a:xfrm>
            <a:off x="9610307" y="6359179"/>
            <a:ext cx="2351926" cy="200055"/>
          </a:xfrm>
          <a:prstGeom prst="rect">
            <a:avLst/>
          </a:prstGeom>
        </p:spPr>
        <p:txBody>
          <a:bodyPr wrap="none">
            <a:spAutoFit/>
          </a:bodyPr>
          <a:lstStyle/>
          <a:p>
            <a:pPr algn="r"/>
            <a:r>
              <a:rPr lang="es-CO" sz="700" dirty="0" err="1">
                <a:latin typeface="Montserrat" panose="00000500000000000000" pitchFamily="50" charset="0"/>
              </a:rPr>
              <a:t>Baddour</a:t>
            </a:r>
            <a:r>
              <a:rPr lang="es-CO" sz="700" dirty="0">
                <a:latin typeface="Montserrat" panose="00000500000000000000" pitchFamily="50" charset="0"/>
              </a:rPr>
              <a:t> LM, et al. </a:t>
            </a:r>
            <a:r>
              <a:rPr lang="es-CO" sz="700" dirty="0" err="1">
                <a:latin typeface="Montserrat" panose="00000500000000000000" pitchFamily="50" charset="0"/>
              </a:rPr>
              <a:t>Circulation</a:t>
            </a:r>
            <a:r>
              <a:rPr lang="es-CO" sz="700" dirty="0">
                <a:latin typeface="Montserrat" panose="00000500000000000000" pitchFamily="50" charset="0"/>
              </a:rPr>
              <a:t>. 2015;132:1435-1486</a:t>
            </a:r>
          </a:p>
        </p:txBody>
      </p:sp>
    </p:spTree>
    <p:extLst>
      <p:ext uri="{BB962C8B-B14F-4D97-AF65-F5344CB8AC3E}">
        <p14:creationId xmlns:p14="http://schemas.microsoft.com/office/powerpoint/2010/main" val="213120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2A644C-19EF-41BE-8689-BE7305BF7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42080" y="1142808"/>
            <a:ext cx="8062292" cy="4572383"/>
          </a:xfrm>
          <a:prstGeom prst="rect">
            <a:avLst/>
          </a:prstGeom>
          <a:ln>
            <a:solidFill>
              <a:schemeClr val="accent1"/>
            </a:solidFill>
          </a:ln>
        </p:spPr>
      </p:pic>
      <p:sp>
        <p:nvSpPr>
          <p:cNvPr id="3" name="CuadroTexto 2">
            <a:extLst>
              <a:ext uri="{FF2B5EF4-FFF2-40B4-BE49-F238E27FC236}">
                <a16:creationId xmlns:a16="http://schemas.microsoft.com/office/drawing/2014/main" id="{4D4EE790-B3A6-4318-A532-F0F44BF71C53}"/>
              </a:ext>
            </a:extLst>
          </p:cNvPr>
          <p:cNvSpPr txBox="1"/>
          <p:nvPr/>
        </p:nvSpPr>
        <p:spPr>
          <a:xfrm>
            <a:off x="3356255" y="537614"/>
            <a:ext cx="9233941" cy="369332"/>
          </a:xfrm>
          <a:prstGeom prst="rect">
            <a:avLst/>
          </a:prstGeom>
          <a:noFill/>
        </p:spPr>
        <p:txBody>
          <a:bodyPr wrap="square" rtlCol="0">
            <a:spAutoFit/>
          </a:bodyPr>
          <a:lstStyle/>
          <a:p>
            <a:pPr algn="ctr"/>
            <a:r>
              <a:rPr lang="es-CO" dirty="0">
                <a:solidFill>
                  <a:srgbClr val="152B48"/>
                </a:solidFill>
                <a:latin typeface="Montserrat" panose="00000500000000000000" pitchFamily="50" charset="0"/>
              </a:rPr>
              <a:t>Enterococos sensibles a penicilinas (MIC ≤8 mg/L) y aminoglucósidos</a:t>
            </a:r>
          </a:p>
        </p:txBody>
      </p:sp>
      <p:sp>
        <p:nvSpPr>
          <p:cNvPr id="4" name="Rectángulo 3">
            <a:extLst>
              <a:ext uri="{FF2B5EF4-FFF2-40B4-BE49-F238E27FC236}">
                <a16:creationId xmlns:a16="http://schemas.microsoft.com/office/drawing/2014/main" id="{3C26B11F-1474-4D4D-B233-D9A11288D05F}"/>
              </a:ext>
            </a:extLst>
          </p:cNvPr>
          <p:cNvSpPr/>
          <p:nvPr/>
        </p:nvSpPr>
        <p:spPr>
          <a:xfrm>
            <a:off x="5908372" y="6391655"/>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1419901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406A4A-1C1E-4930-AACD-F6DF255F7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38948" y="804739"/>
            <a:ext cx="8184584" cy="4173661"/>
          </a:xfrm>
          <a:prstGeom prst="rect">
            <a:avLst/>
          </a:prstGeom>
          <a:ln>
            <a:solidFill>
              <a:schemeClr val="accent1"/>
            </a:solidFill>
          </a:ln>
        </p:spPr>
      </p:pic>
      <p:sp>
        <p:nvSpPr>
          <p:cNvPr id="3" name="CuadroTexto 2">
            <a:extLst>
              <a:ext uri="{FF2B5EF4-FFF2-40B4-BE49-F238E27FC236}">
                <a16:creationId xmlns:a16="http://schemas.microsoft.com/office/drawing/2014/main" id="{01064F1A-21A0-4370-8B1B-3AD3064A1EEC}"/>
              </a:ext>
            </a:extLst>
          </p:cNvPr>
          <p:cNvSpPr txBox="1"/>
          <p:nvPr/>
        </p:nvSpPr>
        <p:spPr>
          <a:xfrm>
            <a:off x="5237263" y="200834"/>
            <a:ext cx="5990896" cy="461665"/>
          </a:xfrm>
          <a:prstGeom prst="rect">
            <a:avLst/>
          </a:prstGeom>
          <a:noFill/>
        </p:spPr>
        <p:txBody>
          <a:bodyPr wrap="square" rtlCol="0">
            <a:spAutoFit/>
          </a:bodyPr>
          <a:lstStyle/>
          <a:p>
            <a:pPr algn="ctr"/>
            <a:r>
              <a:rPr lang="es-CO" sz="2400" dirty="0">
                <a:solidFill>
                  <a:srgbClr val="152B48"/>
                </a:solidFill>
                <a:latin typeface="Montserrat" panose="00000500000000000000" pitchFamily="50" charset="0"/>
              </a:rPr>
              <a:t>Estafilococos</a:t>
            </a:r>
          </a:p>
        </p:txBody>
      </p:sp>
      <p:sp>
        <p:nvSpPr>
          <p:cNvPr id="4" name="Rectángulo 3">
            <a:extLst>
              <a:ext uri="{FF2B5EF4-FFF2-40B4-BE49-F238E27FC236}">
                <a16:creationId xmlns:a16="http://schemas.microsoft.com/office/drawing/2014/main" id="{BE055F91-5F40-40D3-9FC9-1E0642975224}"/>
              </a:ext>
            </a:extLst>
          </p:cNvPr>
          <p:cNvSpPr/>
          <p:nvPr/>
        </p:nvSpPr>
        <p:spPr>
          <a:xfrm>
            <a:off x="9671606" y="6370170"/>
            <a:ext cx="2351926" cy="200055"/>
          </a:xfrm>
          <a:prstGeom prst="rect">
            <a:avLst/>
          </a:prstGeom>
        </p:spPr>
        <p:txBody>
          <a:bodyPr wrap="none">
            <a:spAutoFit/>
          </a:bodyPr>
          <a:lstStyle/>
          <a:p>
            <a:pPr algn="r"/>
            <a:r>
              <a:rPr lang="es-CO" sz="700" dirty="0" err="1">
                <a:latin typeface="Montserrat" panose="00000500000000000000" pitchFamily="50" charset="0"/>
              </a:rPr>
              <a:t>Baddour</a:t>
            </a:r>
            <a:r>
              <a:rPr lang="es-CO" sz="700" dirty="0">
                <a:latin typeface="Montserrat" panose="00000500000000000000" pitchFamily="50" charset="0"/>
              </a:rPr>
              <a:t> LM, et al. </a:t>
            </a:r>
            <a:r>
              <a:rPr lang="es-CO" sz="700" dirty="0" err="1">
                <a:latin typeface="Montserrat" panose="00000500000000000000" pitchFamily="50" charset="0"/>
              </a:rPr>
              <a:t>Circulation</a:t>
            </a:r>
            <a:r>
              <a:rPr lang="es-CO" sz="700" dirty="0">
                <a:latin typeface="Montserrat" panose="00000500000000000000" pitchFamily="50" charset="0"/>
              </a:rPr>
              <a:t>. 2015;132:1435-1486</a:t>
            </a:r>
          </a:p>
        </p:txBody>
      </p:sp>
    </p:spTree>
    <p:extLst>
      <p:ext uri="{BB962C8B-B14F-4D97-AF65-F5344CB8AC3E}">
        <p14:creationId xmlns:p14="http://schemas.microsoft.com/office/powerpoint/2010/main" val="3752709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A2A6EC5-BEA0-455E-94E9-F69357FF4E4C}"/>
              </a:ext>
            </a:extLst>
          </p:cNvPr>
          <p:cNvGrpSpPr/>
          <p:nvPr/>
        </p:nvGrpSpPr>
        <p:grpSpPr>
          <a:xfrm>
            <a:off x="4145280" y="418407"/>
            <a:ext cx="7864724" cy="4090786"/>
            <a:chOff x="1832647" y="473961"/>
            <a:chExt cx="10203904" cy="4090786"/>
          </a:xfrm>
        </p:grpSpPr>
        <p:pic>
          <p:nvPicPr>
            <p:cNvPr id="2" name="Imagen 1">
              <a:extLst>
                <a:ext uri="{FF2B5EF4-FFF2-40B4-BE49-F238E27FC236}">
                  <a16:creationId xmlns:a16="http://schemas.microsoft.com/office/drawing/2014/main" id="{B11DE1B8-FFD6-4C46-B941-A925B960FF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32647" y="1052787"/>
              <a:ext cx="10203904" cy="3511960"/>
            </a:xfrm>
            <a:prstGeom prst="rect">
              <a:avLst/>
            </a:prstGeom>
            <a:ln>
              <a:solidFill>
                <a:schemeClr val="accent1"/>
              </a:solidFill>
            </a:ln>
          </p:spPr>
        </p:pic>
        <p:sp>
          <p:nvSpPr>
            <p:cNvPr id="3" name="CuadroTexto 2">
              <a:extLst>
                <a:ext uri="{FF2B5EF4-FFF2-40B4-BE49-F238E27FC236}">
                  <a16:creationId xmlns:a16="http://schemas.microsoft.com/office/drawing/2014/main" id="{D5F8ADDF-27CB-45FA-8065-12EC079DC561}"/>
                </a:ext>
              </a:extLst>
            </p:cNvPr>
            <p:cNvSpPr txBox="1"/>
            <p:nvPr/>
          </p:nvSpPr>
          <p:spPr>
            <a:xfrm>
              <a:off x="3819995" y="473961"/>
              <a:ext cx="6763407" cy="461665"/>
            </a:xfrm>
            <a:prstGeom prst="rect">
              <a:avLst/>
            </a:prstGeom>
            <a:noFill/>
          </p:spPr>
          <p:txBody>
            <a:bodyPr wrap="square" rtlCol="0">
              <a:spAutoFit/>
            </a:bodyPr>
            <a:lstStyle/>
            <a:p>
              <a:pPr algn="ctr"/>
              <a:r>
                <a:rPr lang="es-CO" sz="2400" dirty="0">
                  <a:latin typeface="Montserrat" panose="00000500000000000000" pitchFamily="50" charset="0"/>
                </a:rPr>
                <a:t>Grupo HACEK</a:t>
              </a:r>
            </a:p>
          </p:txBody>
        </p:sp>
      </p:grpSp>
      <p:sp>
        <p:nvSpPr>
          <p:cNvPr id="5" name="Rectángulo 4">
            <a:extLst>
              <a:ext uri="{FF2B5EF4-FFF2-40B4-BE49-F238E27FC236}">
                <a16:creationId xmlns:a16="http://schemas.microsoft.com/office/drawing/2014/main" id="{B65CB544-2C18-49B9-91BF-3EBB769F09E8}"/>
              </a:ext>
            </a:extLst>
          </p:cNvPr>
          <p:cNvSpPr/>
          <p:nvPr/>
        </p:nvSpPr>
        <p:spPr>
          <a:xfrm>
            <a:off x="9472231" y="6339565"/>
            <a:ext cx="2351926" cy="200055"/>
          </a:xfrm>
          <a:prstGeom prst="rect">
            <a:avLst/>
          </a:prstGeom>
        </p:spPr>
        <p:txBody>
          <a:bodyPr wrap="none">
            <a:spAutoFit/>
          </a:bodyPr>
          <a:lstStyle/>
          <a:p>
            <a:pPr algn="r"/>
            <a:r>
              <a:rPr lang="es-CO" sz="700" dirty="0" err="1">
                <a:latin typeface="Montserrat" panose="00000500000000000000" pitchFamily="50" charset="0"/>
              </a:rPr>
              <a:t>Baddour</a:t>
            </a:r>
            <a:r>
              <a:rPr lang="es-CO" sz="700" dirty="0">
                <a:latin typeface="Montserrat" panose="00000500000000000000" pitchFamily="50" charset="0"/>
              </a:rPr>
              <a:t> LM, et al. </a:t>
            </a:r>
            <a:r>
              <a:rPr lang="es-CO" sz="700" dirty="0" err="1">
                <a:latin typeface="Montserrat" panose="00000500000000000000" pitchFamily="50" charset="0"/>
              </a:rPr>
              <a:t>Circulation</a:t>
            </a:r>
            <a:r>
              <a:rPr lang="es-CO" sz="700" dirty="0">
                <a:latin typeface="Montserrat" panose="00000500000000000000" pitchFamily="50" charset="0"/>
              </a:rPr>
              <a:t>. 2015;132:1435-1486</a:t>
            </a:r>
          </a:p>
        </p:txBody>
      </p:sp>
    </p:spTree>
    <p:extLst>
      <p:ext uri="{BB962C8B-B14F-4D97-AF65-F5344CB8AC3E}">
        <p14:creationId xmlns:p14="http://schemas.microsoft.com/office/powerpoint/2010/main" val="1865143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5B09D6-5CC0-4787-93D3-D0E162E581BE}"/>
              </a:ext>
            </a:extLst>
          </p:cNvPr>
          <p:cNvSpPr>
            <a:spLocks noGrp="1"/>
          </p:cNvSpPr>
          <p:nvPr>
            <p:ph idx="1"/>
          </p:nvPr>
        </p:nvSpPr>
        <p:spPr>
          <a:xfrm>
            <a:off x="4499865" y="481171"/>
            <a:ext cx="7645400" cy="5310684"/>
          </a:xfrm>
        </p:spPr>
        <p:txBody>
          <a:bodyPr anchor="ctr">
            <a:normAutofit/>
          </a:bodyPr>
          <a:lstStyle/>
          <a:p>
            <a:r>
              <a:rPr lang="es-CO" sz="2400" dirty="0"/>
              <a:t>Hongos:</a:t>
            </a:r>
          </a:p>
          <a:p>
            <a:r>
              <a:rPr lang="es-ES" sz="2400" dirty="0"/>
              <a:t>Anfotericina por 1-2 semanas seguido de cirugía. Posterior a la cirugía, el tratamiento antifúngico debe ser administrado por 6-8 semanas.</a:t>
            </a:r>
          </a:p>
          <a:p>
            <a:r>
              <a:rPr lang="es-ES" sz="2400" dirty="0"/>
              <a:t>Combinación flucitosina opción para el tratamiento de </a:t>
            </a:r>
            <a:r>
              <a:rPr lang="es-ES" sz="2400" i="1" dirty="0" err="1"/>
              <a:t>Candida</a:t>
            </a:r>
            <a:r>
              <a:rPr lang="es-ES" sz="2400" i="1" dirty="0"/>
              <a:t> </a:t>
            </a:r>
            <a:r>
              <a:rPr lang="es-ES" sz="2400" i="1" dirty="0" err="1"/>
              <a:t>spp</a:t>
            </a:r>
            <a:r>
              <a:rPr lang="es-ES" sz="2400" i="1" dirty="0"/>
              <a:t> </a:t>
            </a:r>
            <a:r>
              <a:rPr lang="es-ES" sz="2400" dirty="0"/>
              <a:t>o </a:t>
            </a:r>
            <a:r>
              <a:rPr lang="es-ES" sz="2400" i="1" dirty="0" err="1"/>
              <a:t>Cryptococcus</a:t>
            </a:r>
            <a:r>
              <a:rPr lang="es-ES" sz="2400" i="1" dirty="0"/>
              <a:t> </a:t>
            </a:r>
            <a:r>
              <a:rPr lang="es-ES" sz="2400" i="1" dirty="0" err="1"/>
              <a:t>neoformans</a:t>
            </a:r>
            <a:r>
              <a:rPr lang="es-ES" sz="2400" dirty="0"/>
              <a:t>.</a:t>
            </a:r>
          </a:p>
          <a:p>
            <a:r>
              <a:rPr lang="es-ES" sz="2400" dirty="0"/>
              <a:t>Aspergillus: Itraconazol - Voriconazol.</a:t>
            </a:r>
          </a:p>
          <a:p>
            <a:r>
              <a:rPr lang="es-ES" sz="2400" dirty="0"/>
              <a:t>Equinocandinas.</a:t>
            </a:r>
          </a:p>
          <a:p>
            <a:r>
              <a:rPr lang="es-ES" sz="2400" dirty="0"/>
              <a:t>Se recomienda terapia supresora posteriormente.</a:t>
            </a:r>
            <a:endParaRPr lang="es-CO" sz="2400" dirty="0"/>
          </a:p>
        </p:txBody>
      </p:sp>
      <p:sp>
        <p:nvSpPr>
          <p:cNvPr id="4" name="Rectángulo 3">
            <a:extLst>
              <a:ext uri="{FF2B5EF4-FFF2-40B4-BE49-F238E27FC236}">
                <a16:creationId xmlns:a16="http://schemas.microsoft.com/office/drawing/2014/main" id="{482002E2-E81B-41DF-AB1F-96914908015B}"/>
              </a:ext>
            </a:extLst>
          </p:cNvPr>
          <p:cNvSpPr/>
          <p:nvPr/>
        </p:nvSpPr>
        <p:spPr>
          <a:xfrm>
            <a:off x="430785" y="6376982"/>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
        <p:nvSpPr>
          <p:cNvPr id="5" name="Rectángulo 4">
            <a:extLst>
              <a:ext uri="{FF2B5EF4-FFF2-40B4-BE49-F238E27FC236}">
                <a16:creationId xmlns:a16="http://schemas.microsoft.com/office/drawing/2014/main" id="{EC1C8ECD-7714-4317-AD0F-66099389DF35}"/>
              </a:ext>
            </a:extLst>
          </p:cNvPr>
          <p:cNvSpPr/>
          <p:nvPr/>
        </p:nvSpPr>
        <p:spPr>
          <a:xfrm>
            <a:off x="9417419" y="6169651"/>
            <a:ext cx="2351926" cy="200055"/>
          </a:xfrm>
          <a:prstGeom prst="rect">
            <a:avLst/>
          </a:prstGeom>
        </p:spPr>
        <p:txBody>
          <a:bodyPr wrap="none">
            <a:spAutoFit/>
          </a:bodyPr>
          <a:lstStyle/>
          <a:p>
            <a:pPr algn="r"/>
            <a:r>
              <a:rPr lang="es-CO" sz="700" dirty="0" err="1">
                <a:latin typeface="Montserrat" panose="00000500000000000000" pitchFamily="50" charset="0"/>
              </a:rPr>
              <a:t>Baddour</a:t>
            </a:r>
            <a:r>
              <a:rPr lang="es-CO" sz="700" dirty="0">
                <a:latin typeface="Montserrat" panose="00000500000000000000" pitchFamily="50" charset="0"/>
              </a:rPr>
              <a:t> LM, et al. </a:t>
            </a:r>
            <a:r>
              <a:rPr lang="es-CO" sz="700" dirty="0" err="1">
                <a:latin typeface="Montserrat" panose="00000500000000000000" pitchFamily="50" charset="0"/>
              </a:rPr>
              <a:t>Circulation</a:t>
            </a:r>
            <a:r>
              <a:rPr lang="es-CO" sz="700" dirty="0">
                <a:latin typeface="Montserrat" panose="00000500000000000000" pitchFamily="50" charset="0"/>
              </a:rPr>
              <a:t>. 2015;132:1435-1486</a:t>
            </a:r>
          </a:p>
        </p:txBody>
      </p:sp>
      <p:sp>
        <p:nvSpPr>
          <p:cNvPr id="6" name="Rectángulo 5">
            <a:extLst>
              <a:ext uri="{FF2B5EF4-FFF2-40B4-BE49-F238E27FC236}">
                <a16:creationId xmlns:a16="http://schemas.microsoft.com/office/drawing/2014/main" id="{0E7225F2-A8E5-424A-A6B7-31A7AEA18CC3}"/>
              </a:ext>
            </a:extLst>
          </p:cNvPr>
          <p:cNvSpPr/>
          <p:nvPr/>
        </p:nvSpPr>
        <p:spPr>
          <a:xfrm>
            <a:off x="5673345" y="5989041"/>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1485022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EAFC1A-BCE1-4D47-9C07-729A3AB7F1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46112" y="153711"/>
            <a:ext cx="8313808" cy="4662130"/>
          </a:xfrm>
          <a:prstGeom prst="rect">
            <a:avLst/>
          </a:prstGeom>
          <a:ln>
            <a:solidFill>
              <a:schemeClr val="accent3"/>
            </a:solidFill>
          </a:ln>
        </p:spPr>
      </p:pic>
      <p:sp>
        <p:nvSpPr>
          <p:cNvPr id="3" name="Rectángulo 2">
            <a:extLst>
              <a:ext uri="{FF2B5EF4-FFF2-40B4-BE49-F238E27FC236}">
                <a16:creationId xmlns:a16="http://schemas.microsoft.com/office/drawing/2014/main" id="{554C6A72-2465-4617-AF06-25995003DD57}"/>
              </a:ext>
            </a:extLst>
          </p:cNvPr>
          <p:cNvSpPr/>
          <p:nvPr/>
        </p:nvSpPr>
        <p:spPr>
          <a:xfrm>
            <a:off x="5797369" y="6314929"/>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252987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F9C25-AA42-4714-A352-AD5F4A104FD0}"/>
              </a:ext>
            </a:extLst>
          </p:cNvPr>
          <p:cNvSpPr>
            <a:spLocks noGrp="1"/>
          </p:cNvSpPr>
          <p:nvPr>
            <p:ph type="title"/>
          </p:nvPr>
        </p:nvSpPr>
        <p:spPr>
          <a:xfrm>
            <a:off x="518160" y="113472"/>
            <a:ext cx="10515600" cy="1325563"/>
          </a:xfrm>
        </p:spPr>
        <p:txBody>
          <a:bodyPr>
            <a:normAutofit/>
          </a:bodyPr>
          <a:lstStyle/>
          <a:p>
            <a:r>
              <a:rPr lang="es-CO" sz="3600" b="1" dirty="0"/>
              <a:t>Factores de riesgo</a:t>
            </a:r>
          </a:p>
        </p:txBody>
      </p:sp>
      <p:sp>
        <p:nvSpPr>
          <p:cNvPr id="3" name="Marcador de contenido 2">
            <a:extLst>
              <a:ext uri="{FF2B5EF4-FFF2-40B4-BE49-F238E27FC236}">
                <a16:creationId xmlns:a16="http://schemas.microsoft.com/office/drawing/2014/main" id="{03152ABD-3A25-4DBE-A267-47C751F37504}"/>
              </a:ext>
            </a:extLst>
          </p:cNvPr>
          <p:cNvSpPr>
            <a:spLocks noGrp="1"/>
          </p:cNvSpPr>
          <p:nvPr>
            <p:ph idx="1"/>
          </p:nvPr>
        </p:nvSpPr>
        <p:spPr>
          <a:xfrm>
            <a:off x="5638800" y="2437616"/>
            <a:ext cx="6360160" cy="4667250"/>
          </a:xfrm>
        </p:spPr>
        <p:txBody>
          <a:bodyPr anchor="ctr">
            <a:normAutofit/>
          </a:bodyPr>
          <a:lstStyle/>
          <a:p>
            <a:r>
              <a:rPr lang="es-ES" sz="2000" dirty="0"/>
              <a:t>Cualquier enfermedad cardíaca estructural puede predisponer a EI, especialmente defectos que resultan en turbulencia del flujo sanguíneo.</a:t>
            </a:r>
          </a:p>
          <a:p>
            <a:r>
              <a:rPr lang="es-ES" sz="2000" dirty="0"/>
              <a:t>50% de las EI se desarrolla en pacientes sin antecedente conocido de enfermedad valvular.</a:t>
            </a:r>
            <a:endParaRPr lang="es-CO" sz="2000" dirty="0"/>
          </a:p>
        </p:txBody>
      </p:sp>
      <p:pic>
        <p:nvPicPr>
          <p:cNvPr id="4" name="Imagen 3">
            <a:extLst>
              <a:ext uri="{FF2B5EF4-FFF2-40B4-BE49-F238E27FC236}">
                <a16:creationId xmlns:a16="http://schemas.microsoft.com/office/drawing/2014/main" id="{20C3D333-F62B-4B6C-87A5-1472978B55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5923" y="313527"/>
            <a:ext cx="4341754" cy="3115473"/>
          </a:xfrm>
          <a:prstGeom prst="rect">
            <a:avLst/>
          </a:prstGeom>
        </p:spPr>
      </p:pic>
      <p:sp>
        <p:nvSpPr>
          <p:cNvPr id="5" name="Rectángulo 4">
            <a:extLst>
              <a:ext uri="{FF2B5EF4-FFF2-40B4-BE49-F238E27FC236}">
                <a16:creationId xmlns:a16="http://schemas.microsoft.com/office/drawing/2014/main" id="{5F89FBC5-2D4B-435A-9519-2CC047DEE43B}"/>
              </a:ext>
            </a:extLst>
          </p:cNvPr>
          <p:cNvSpPr/>
          <p:nvPr/>
        </p:nvSpPr>
        <p:spPr>
          <a:xfrm>
            <a:off x="518160" y="6313537"/>
            <a:ext cx="11338560" cy="200055"/>
          </a:xfrm>
          <a:prstGeom prst="rect">
            <a:avLst/>
          </a:prstGeom>
        </p:spPr>
        <p:txBody>
          <a:bodyPr wrap="square">
            <a:spAutoFit/>
          </a:bodyPr>
          <a:lstStyle/>
          <a:p>
            <a:pPr algn="r"/>
            <a:r>
              <a:rPr lang="es-CO" sz="700" dirty="0" err="1">
                <a:latin typeface="Montserrat" panose="00000500000000000000" pitchFamily="50" charset="0"/>
              </a:rPr>
              <a:t>Holland</a:t>
            </a:r>
            <a:r>
              <a:rPr lang="es-CO" sz="700" dirty="0">
                <a:latin typeface="Montserrat" panose="00000500000000000000" pitchFamily="50" charset="0"/>
              </a:rPr>
              <a:t> TL, et al. Endocarditis and Intravascular </a:t>
            </a:r>
            <a:r>
              <a:rPr lang="es-CO" sz="700" dirty="0" err="1">
                <a:latin typeface="Montserrat" panose="00000500000000000000" pitchFamily="50" charset="0"/>
              </a:rPr>
              <a:t>Infections</a:t>
            </a:r>
            <a:r>
              <a:rPr lang="es-CO" sz="700" dirty="0">
                <a:latin typeface="Montserrat" panose="00000500000000000000" pitchFamily="50" charset="0"/>
              </a:rPr>
              <a:t>. </a:t>
            </a:r>
            <a:r>
              <a:rPr lang="es-CO" sz="700" dirty="0" err="1">
                <a:latin typeface="Montserrat" panose="00000500000000000000" pitchFamily="50" charset="0"/>
              </a:rPr>
              <a:t>Mandell</a:t>
            </a:r>
            <a:r>
              <a:rPr lang="es-CO" sz="700" dirty="0">
                <a:latin typeface="Montserrat" panose="00000500000000000000" pitchFamily="50" charset="0"/>
              </a:rPr>
              <a:t>, Douglas, and </a:t>
            </a:r>
            <a:r>
              <a:rPr lang="es-CO" sz="700" dirty="0" err="1">
                <a:latin typeface="Montserrat" panose="00000500000000000000" pitchFamily="50" charset="0"/>
              </a:rPr>
              <a:t>Bennett's</a:t>
            </a:r>
            <a:r>
              <a:rPr lang="es-CO" sz="700" dirty="0">
                <a:latin typeface="Montserrat" panose="00000500000000000000" pitchFamily="50" charset="0"/>
              </a:rPr>
              <a:t> </a:t>
            </a:r>
            <a:r>
              <a:rPr lang="es-CO" sz="700" dirty="0" err="1">
                <a:latin typeface="Montserrat" panose="00000500000000000000" pitchFamily="50" charset="0"/>
              </a:rPr>
              <a:t>Principles</a:t>
            </a:r>
            <a:r>
              <a:rPr lang="es-CO" sz="700" dirty="0">
                <a:latin typeface="Montserrat" panose="00000500000000000000" pitchFamily="50" charset="0"/>
              </a:rPr>
              <a:t> and </a:t>
            </a:r>
            <a:r>
              <a:rPr lang="es-CO" sz="700" dirty="0" err="1">
                <a:latin typeface="Montserrat" panose="00000500000000000000" pitchFamily="50" charset="0"/>
              </a:rPr>
              <a:t>Practice</a:t>
            </a:r>
            <a:r>
              <a:rPr lang="es-CO" sz="700" dirty="0">
                <a:latin typeface="Montserrat" panose="00000500000000000000" pitchFamily="50" charset="0"/>
              </a:rPr>
              <a:t> </a:t>
            </a:r>
            <a:r>
              <a:rPr lang="es-CO" sz="700" dirty="0" err="1">
                <a:latin typeface="Montserrat" panose="00000500000000000000" pitchFamily="50" charset="0"/>
              </a:rPr>
              <a:t>of</a:t>
            </a:r>
            <a:r>
              <a:rPr lang="es-CO" sz="700" dirty="0">
                <a:latin typeface="Montserrat" panose="00000500000000000000" pitchFamily="50" charset="0"/>
              </a:rPr>
              <a:t> </a:t>
            </a:r>
            <a:r>
              <a:rPr lang="es-CO" sz="700" dirty="0" err="1">
                <a:latin typeface="Montserrat" panose="00000500000000000000" pitchFamily="50" charset="0"/>
              </a:rPr>
              <a:t>Infectious</a:t>
            </a:r>
            <a:r>
              <a:rPr lang="es-CO" sz="700" dirty="0">
                <a:latin typeface="Montserrat" panose="00000500000000000000" pitchFamily="50" charset="0"/>
              </a:rPr>
              <a:t> </a:t>
            </a:r>
            <a:r>
              <a:rPr lang="es-CO" sz="700" dirty="0" err="1">
                <a:latin typeface="Montserrat" panose="00000500000000000000" pitchFamily="50" charset="0"/>
              </a:rPr>
              <a:t>Diseases</a:t>
            </a:r>
            <a:r>
              <a:rPr lang="es-CO" sz="700" dirty="0">
                <a:latin typeface="Montserrat" panose="00000500000000000000" pitchFamily="50" charset="0"/>
              </a:rPr>
              <a:t> (</a:t>
            </a:r>
            <a:r>
              <a:rPr lang="es-CO" sz="700" dirty="0" err="1">
                <a:latin typeface="Montserrat" panose="00000500000000000000" pitchFamily="50" charset="0"/>
              </a:rPr>
              <a:t>Ninth</a:t>
            </a:r>
            <a:r>
              <a:rPr lang="es-CO" sz="700" dirty="0">
                <a:latin typeface="Montserrat" panose="00000500000000000000" pitchFamily="50" charset="0"/>
              </a:rPr>
              <a:t> </a:t>
            </a:r>
            <a:r>
              <a:rPr lang="es-CO" sz="700" dirty="0" err="1">
                <a:latin typeface="Montserrat" panose="00000500000000000000" pitchFamily="50" charset="0"/>
              </a:rPr>
              <a:t>Edition</a:t>
            </a:r>
            <a:r>
              <a:rPr lang="es-CO" sz="700" dirty="0">
                <a:latin typeface="Montserrat" panose="00000500000000000000" pitchFamily="50" charset="0"/>
              </a:rPr>
              <a:t>)</a:t>
            </a:r>
          </a:p>
        </p:txBody>
      </p:sp>
      <p:sp>
        <p:nvSpPr>
          <p:cNvPr id="6" name="Rectángulo 5">
            <a:extLst>
              <a:ext uri="{FF2B5EF4-FFF2-40B4-BE49-F238E27FC236}">
                <a16:creationId xmlns:a16="http://schemas.microsoft.com/office/drawing/2014/main" id="{092A4925-1670-480D-8230-96AA7BFD58DF}"/>
              </a:ext>
            </a:extLst>
          </p:cNvPr>
          <p:cNvSpPr/>
          <p:nvPr/>
        </p:nvSpPr>
        <p:spPr>
          <a:xfrm>
            <a:off x="5638800" y="6113482"/>
            <a:ext cx="6096000" cy="200055"/>
          </a:xfrm>
          <a:prstGeom prst="rect">
            <a:avLst/>
          </a:prstGeom>
        </p:spPr>
        <p:txBody>
          <a:bodyPr>
            <a:spAutoFit/>
          </a:bodyPr>
          <a:lstStyle/>
          <a:p>
            <a:pPr algn="r"/>
            <a:r>
              <a:rPr lang="en-US" sz="700" dirty="0">
                <a:latin typeface="Montserrat" panose="00000500000000000000" pitchFamily="50" charset="0"/>
              </a:rPr>
              <a:t>Cahill TJ, et al. Lancet. 2016;387(10021):882-93</a:t>
            </a:r>
            <a:endParaRPr lang="es-CO" sz="700" dirty="0">
              <a:latin typeface="Montserrat" panose="00000500000000000000" pitchFamily="50" charset="0"/>
            </a:endParaRPr>
          </a:p>
        </p:txBody>
      </p:sp>
    </p:spTree>
    <p:extLst>
      <p:ext uri="{BB962C8B-B14F-4D97-AF65-F5344CB8AC3E}">
        <p14:creationId xmlns:p14="http://schemas.microsoft.com/office/powerpoint/2010/main" val="1837324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8F6656-A9DB-44F8-9C7E-4539A49DAB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3519" y="835221"/>
            <a:ext cx="9517463" cy="3074278"/>
          </a:xfrm>
          <a:prstGeom prst="rect">
            <a:avLst/>
          </a:prstGeom>
          <a:ln>
            <a:solidFill>
              <a:schemeClr val="accent2"/>
            </a:solidFill>
          </a:ln>
        </p:spPr>
      </p:pic>
      <p:sp>
        <p:nvSpPr>
          <p:cNvPr id="3" name="CuadroTexto 2">
            <a:extLst>
              <a:ext uri="{FF2B5EF4-FFF2-40B4-BE49-F238E27FC236}">
                <a16:creationId xmlns:a16="http://schemas.microsoft.com/office/drawing/2014/main" id="{F2FC85D4-64B3-4031-8808-45972E355AF6}"/>
              </a:ext>
            </a:extLst>
          </p:cNvPr>
          <p:cNvSpPr txBox="1"/>
          <p:nvPr/>
        </p:nvSpPr>
        <p:spPr>
          <a:xfrm>
            <a:off x="3548463" y="187449"/>
            <a:ext cx="5407573" cy="461665"/>
          </a:xfrm>
          <a:prstGeom prst="rect">
            <a:avLst/>
          </a:prstGeom>
          <a:noFill/>
        </p:spPr>
        <p:txBody>
          <a:bodyPr wrap="square" rtlCol="0">
            <a:spAutoFit/>
          </a:bodyPr>
          <a:lstStyle/>
          <a:p>
            <a:pPr algn="ctr"/>
            <a:r>
              <a:rPr lang="es-CO" sz="2400" dirty="0">
                <a:solidFill>
                  <a:srgbClr val="152B48"/>
                </a:solidFill>
                <a:latin typeface="Montserrat" panose="00000500000000000000" pitchFamily="50" charset="0"/>
              </a:rPr>
              <a:t>Tratamiento empírico</a:t>
            </a:r>
          </a:p>
        </p:txBody>
      </p:sp>
      <p:sp>
        <p:nvSpPr>
          <p:cNvPr id="4" name="Rectángulo 3">
            <a:extLst>
              <a:ext uri="{FF2B5EF4-FFF2-40B4-BE49-F238E27FC236}">
                <a16:creationId xmlns:a16="http://schemas.microsoft.com/office/drawing/2014/main" id="{01C18A27-DE8D-4E64-A524-5278EF232522}"/>
              </a:ext>
            </a:extLst>
          </p:cNvPr>
          <p:cNvSpPr/>
          <p:nvPr/>
        </p:nvSpPr>
        <p:spPr>
          <a:xfrm>
            <a:off x="5791763" y="6360123"/>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2363831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56929-C96C-4C5F-8436-8DE753B2A205}"/>
              </a:ext>
            </a:extLst>
          </p:cNvPr>
          <p:cNvSpPr>
            <a:spLocks noGrp="1"/>
          </p:cNvSpPr>
          <p:nvPr>
            <p:ph type="title"/>
          </p:nvPr>
        </p:nvSpPr>
        <p:spPr>
          <a:xfrm>
            <a:off x="584200" y="0"/>
            <a:ext cx="10515600" cy="1325563"/>
          </a:xfrm>
        </p:spPr>
        <p:txBody>
          <a:bodyPr>
            <a:normAutofit/>
          </a:bodyPr>
          <a:lstStyle/>
          <a:p>
            <a:r>
              <a:rPr lang="es-CO" sz="3600" b="1" dirty="0"/>
              <a:t>Indicaciones manejo quirúrgico</a:t>
            </a:r>
          </a:p>
        </p:txBody>
      </p:sp>
      <p:pic>
        <p:nvPicPr>
          <p:cNvPr id="4" name="Imagen 3">
            <a:extLst>
              <a:ext uri="{FF2B5EF4-FFF2-40B4-BE49-F238E27FC236}">
                <a16:creationId xmlns:a16="http://schemas.microsoft.com/office/drawing/2014/main" id="{86A769E8-C5FD-447C-91DD-DC94303264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7080" y="1137372"/>
            <a:ext cx="8928864" cy="2479588"/>
          </a:xfrm>
          <a:prstGeom prst="rect">
            <a:avLst/>
          </a:prstGeom>
          <a:ln>
            <a:solidFill>
              <a:schemeClr val="accent1"/>
            </a:solidFill>
          </a:ln>
        </p:spPr>
      </p:pic>
      <p:sp>
        <p:nvSpPr>
          <p:cNvPr id="5" name="Rectángulo 4">
            <a:extLst>
              <a:ext uri="{FF2B5EF4-FFF2-40B4-BE49-F238E27FC236}">
                <a16:creationId xmlns:a16="http://schemas.microsoft.com/office/drawing/2014/main" id="{F51CF7A0-A9B9-4980-8FCA-5E7C3E5824DB}"/>
              </a:ext>
            </a:extLst>
          </p:cNvPr>
          <p:cNvSpPr/>
          <p:nvPr/>
        </p:nvSpPr>
        <p:spPr>
          <a:xfrm>
            <a:off x="5764785" y="6377503"/>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413938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880002-86AF-4808-9B2C-CB80495367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59200" y="215395"/>
            <a:ext cx="8265860" cy="4774529"/>
          </a:xfrm>
          <a:prstGeom prst="rect">
            <a:avLst/>
          </a:prstGeom>
          <a:ln>
            <a:solidFill>
              <a:schemeClr val="accent1"/>
            </a:solidFill>
          </a:ln>
        </p:spPr>
      </p:pic>
      <p:sp>
        <p:nvSpPr>
          <p:cNvPr id="3" name="Rectángulo 2">
            <a:extLst>
              <a:ext uri="{FF2B5EF4-FFF2-40B4-BE49-F238E27FC236}">
                <a16:creationId xmlns:a16="http://schemas.microsoft.com/office/drawing/2014/main" id="{E9975607-6A19-4C60-97BF-E5CA5FE84DD0}"/>
              </a:ext>
            </a:extLst>
          </p:cNvPr>
          <p:cNvSpPr/>
          <p:nvPr/>
        </p:nvSpPr>
        <p:spPr>
          <a:xfrm>
            <a:off x="6049265" y="6549657"/>
            <a:ext cx="6096000" cy="307777"/>
          </a:xfrm>
          <a:prstGeom prst="rect">
            <a:avLst/>
          </a:prstGeom>
        </p:spPr>
        <p:txBody>
          <a:bodyPr>
            <a:spAutoFit/>
          </a:bodyPr>
          <a:lstStyle/>
          <a:p>
            <a:pPr algn="r"/>
            <a:r>
              <a:rPr lang="es-CO" sz="1400" dirty="0"/>
              <a:t>Habib G, et al. </a:t>
            </a:r>
            <a:r>
              <a:rPr lang="es-CO" sz="1400" dirty="0" err="1"/>
              <a:t>Eur</a:t>
            </a:r>
            <a:r>
              <a:rPr lang="es-CO" sz="1400" dirty="0"/>
              <a:t> Heart J. 2015;36(44):3075-3128</a:t>
            </a:r>
          </a:p>
        </p:txBody>
      </p:sp>
    </p:spTree>
    <p:extLst>
      <p:ext uri="{BB962C8B-B14F-4D97-AF65-F5344CB8AC3E}">
        <p14:creationId xmlns:p14="http://schemas.microsoft.com/office/powerpoint/2010/main" val="2471882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696109-7E59-4098-BFB4-BFD8E15A16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20087" y="245153"/>
            <a:ext cx="8751825" cy="3657945"/>
          </a:xfrm>
          <a:prstGeom prst="rect">
            <a:avLst/>
          </a:prstGeom>
        </p:spPr>
      </p:pic>
      <p:sp>
        <p:nvSpPr>
          <p:cNvPr id="3" name="Rectángulo 2">
            <a:extLst>
              <a:ext uri="{FF2B5EF4-FFF2-40B4-BE49-F238E27FC236}">
                <a16:creationId xmlns:a16="http://schemas.microsoft.com/office/drawing/2014/main" id="{481E8BC5-DF0E-42FC-9E5F-E8AF00DBE4C9}"/>
              </a:ext>
            </a:extLst>
          </p:cNvPr>
          <p:cNvSpPr/>
          <p:nvPr/>
        </p:nvSpPr>
        <p:spPr>
          <a:xfrm>
            <a:off x="5754625" y="6412792"/>
            <a:ext cx="6096000" cy="200055"/>
          </a:xfrm>
          <a:prstGeom prst="rect">
            <a:avLst/>
          </a:prstGeom>
        </p:spPr>
        <p:txBody>
          <a:bodyPr>
            <a:spAutoFit/>
          </a:bodyPr>
          <a:lstStyle/>
          <a:p>
            <a:pPr algn="r"/>
            <a:r>
              <a:rPr lang="es-CO" sz="700" dirty="0">
                <a:latin typeface="Montserrat" panose="00000500000000000000" pitchFamily="50" charset="0"/>
              </a:rPr>
              <a:t>Habib G, et al. </a:t>
            </a:r>
            <a:r>
              <a:rPr lang="es-CO" sz="700" dirty="0" err="1">
                <a:latin typeface="Montserrat" panose="00000500000000000000" pitchFamily="50" charset="0"/>
              </a:rPr>
              <a:t>Eur</a:t>
            </a:r>
            <a:r>
              <a:rPr lang="es-CO" sz="700" dirty="0">
                <a:latin typeface="Montserrat" panose="00000500000000000000" pitchFamily="50" charset="0"/>
              </a:rPr>
              <a:t> Heart J. 2015;36(44):3075-3128</a:t>
            </a:r>
          </a:p>
        </p:txBody>
      </p:sp>
    </p:spTree>
    <p:extLst>
      <p:ext uri="{BB962C8B-B14F-4D97-AF65-F5344CB8AC3E}">
        <p14:creationId xmlns:p14="http://schemas.microsoft.com/office/powerpoint/2010/main" val="206378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AF3DA-9C11-44BA-978B-433FFFEC4225}"/>
              </a:ext>
            </a:extLst>
          </p:cNvPr>
          <p:cNvSpPr>
            <a:spLocks noGrp="1"/>
          </p:cNvSpPr>
          <p:nvPr>
            <p:ph type="title"/>
          </p:nvPr>
        </p:nvSpPr>
        <p:spPr>
          <a:xfrm>
            <a:off x="838200" y="1869440"/>
            <a:ext cx="10515600" cy="1152486"/>
          </a:xfrm>
        </p:spPr>
        <p:txBody>
          <a:bodyPr/>
          <a:lstStyle/>
          <a:p>
            <a:pPr algn="ctr"/>
            <a:r>
              <a:rPr lang="es-CO" b="1" dirty="0"/>
              <a:t>Muchas gracias</a:t>
            </a:r>
          </a:p>
        </p:txBody>
      </p:sp>
    </p:spTree>
    <p:extLst>
      <p:ext uri="{BB962C8B-B14F-4D97-AF65-F5344CB8AC3E}">
        <p14:creationId xmlns:p14="http://schemas.microsoft.com/office/powerpoint/2010/main" val="381799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BD93A-D12E-4B18-9E58-43DC1C7EC088}"/>
              </a:ext>
            </a:extLst>
          </p:cNvPr>
          <p:cNvSpPr>
            <a:spLocks noGrp="1"/>
          </p:cNvSpPr>
          <p:nvPr>
            <p:ph type="title"/>
          </p:nvPr>
        </p:nvSpPr>
        <p:spPr>
          <a:xfrm>
            <a:off x="482234" y="7905"/>
            <a:ext cx="8911687" cy="1280890"/>
          </a:xfrm>
        </p:spPr>
        <p:txBody>
          <a:bodyPr>
            <a:normAutofit/>
          </a:bodyPr>
          <a:lstStyle/>
          <a:p>
            <a:r>
              <a:rPr lang="es-ES" sz="3600" b="1" dirty="0"/>
              <a:t>Factores de riesgo</a:t>
            </a:r>
            <a:endParaRPr lang="es-CO" sz="3600" b="1" dirty="0"/>
          </a:p>
        </p:txBody>
      </p:sp>
      <p:sp>
        <p:nvSpPr>
          <p:cNvPr id="3" name="Marcador de contenido 2">
            <a:extLst>
              <a:ext uri="{FF2B5EF4-FFF2-40B4-BE49-F238E27FC236}">
                <a16:creationId xmlns:a16="http://schemas.microsoft.com/office/drawing/2014/main" id="{B85714A0-31ED-43F9-8F4C-DC6C9CC21412}"/>
              </a:ext>
            </a:extLst>
          </p:cNvPr>
          <p:cNvSpPr>
            <a:spLocks noGrp="1"/>
          </p:cNvSpPr>
          <p:nvPr>
            <p:ph idx="1"/>
          </p:nvPr>
        </p:nvSpPr>
        <p:spPr>
          <a:xfrm>
            <a:off x="482234" y="1122680"/>
            <a:ext cx="5251450" cy="2552700"/>
          </a:xfrm>
        </p:spPr>
        <p:txBody>
          <a:bodyPr>
            <a:normAutofit fontScale="62500" lnSpcReduction="20000"/>
          </a:bodyPr>
          <a:lstStyle/>
          <a:p>
            <a:pPr>
              <a:spcBef>
                <a:spcPts val="600"/>
              </a:spcBef>
            </a:pPr>
            <a:r>
              <a:rPr lang="es-ES" dirty="0"/>
              <a:t>Usuarios de drogas IV.</a:t>
            </a:r>
          </a:p>
          <a:p>
            <a:pPr>
              <a:spcBef>
                <a:spcPts val="600"/>
              </a:spcBef>
            </a:pPr>
            <a:r>
              <a:rPr lang="es-ES" dirty="0"/>
              <a:t>Enfermedad valvular degenerativa.</a:t>
            </a:r>
          </a:p>
          <a:p>
            <a:pPr>
              <a:spcBef>
                <a:spcPts val="600"/>
              </a:spcBef>
            </a:pPr>
            <a:r>
              <a:rPr lang="es-ES" dirty="0"/>
              <a:t>Prótesis valvulares.</a:t>
            </a:r>
          </a:p>
          <a:p>
            <a:pPr>
              <a:spcBef>
                <a:spcPts val="600"/>
              </a:spcBef>
            </a:pPr>
            <a:r>
              <a:rPr lang="es-ES" dirty="0"/>
              <a:t>Catéter</a:t>
            </a:r>
            <a:r>
              <a:rPr lang="es-CO" dirty="0"/>
              <a:t>es.</a:t>
            </a:r>
          </a:p>
          <a:p>
            <a:pPr>
              <a:spcBef>
                <a:spcPts val="600"/>
              </a:spcBef>
            </a:pPr>
            <a:r>
              <a:rPr lang="es-ES" dirty="0"/>
              <a:t>D</a:t>
            </a:r>
            <a:r>
              <a:rPr lang="es-CO" dirty="0" err="1"/>
              <a:t>ispositivos</a:t>
            </a:r>
            <a:r>
              <a:rPr lang="es-CO" dirty="0"/>
              <a:t> </a:t>
            </a:r>
            <a:r>
              <a:rPr lang="es-CO" dirty="0" err="1"/>
              <a:t>intracardíacos</a:t>
            </a:r>
            <a:r>
              <a:rPr lang="es-CO" dirty="0"/>
              <a:t>.</a:t>
            </a:r>
          </a:p>
          <a:p>
            <a:pPr>
              <a:spcBef>
                <a:spcPts val="600"/>
              </a:spcBef>
            </a:pPr>
            <a:r>
              <a:rPr lang="es-ES" dirty="0"/>
              <a:t>D</a:t>
            </a:r>
            <a:r>
              <a:rPr lang="es-CO" dirty="0" err="1"/>
              <a:t>iabetes</a:t>
            </a:r>
            <a:r>
              <a:rPr lang="es-CO" dirty="0"/>
              <a:t>.</a:t>
            </a:r>
          </a:p>
          <a:p>
            <a:pPr>
              <a:spcBef>
                <a:spcPts val="600"/>
              </a:spcBef>
            </a:pPr>
            <a:r>
              <a:rPr lang="es-ES" dirty="0"/>
              <a:t>Inmunosupresión.</a:t>
            </a:r>
          </a:p>
          <a:p>
            <a:pPr>
              <a:spcBef>
                <a:spcPts val="600"/>
              </a:spcBef>
            </a:pPr>
            <a:r>
              <a:rPr lang="es-ES" dirty="0"/>
              <a:t>Enfermedad cardíaca congénita.</a:t>
            </a:r>
          </a:p>
          <a:p>
            <a:pPr>
              <a:spcBef>
                <a:spcPts val="600"/>
              </a:spcBef>
            </a:pPr>
            <a:r>
              <a:rPr lang="es-ES" dirty="0"/>
              <a:t>Enfermedad cardíaca reumática.</a:t>
            </a:r>
          </a:p>
        </p:txBody>
      </p:sp>
      <p:sp>
        <p:nvSpPr>
          <p:cNvPr id="4" name="Rectángulo 3">
            <a:extLst>
              <a:ext uri="{FF2B5EF4-FFF2-40B4-BE49-F238E27FC236}">
                <a16:creationId xmlns:a16="http://schemas.microsoft.com/office/drawing/2014/main" id="{F8F085B4-A991-4D99-8DCF-9C52DAA0F553}"/>
              </a:ext>
            </a:extLst>
          </p:cNvPr>
          <p:cNvSpPr/>
          <p:nvPr/>
        </p:nvSpPr>
        <p:spPr>
          <a:xfrm>
            <a:off x="8034566" y="5994206"/>
            <a:ext cx="3272050" cy="215444"/>
          </a:xfrm>
          <a:prstGeom prst="rect">
            <a:avLst/>
          </a:prstGeom>
        </p:spPr>
        <p:txBody>
          <a:bodyPr wrap="none">
            <a:spAutoFit/>
          </a:bodyPr>
          <a:lstStyle/>
          <a:p>
            <a:pPr algn="r"/>
            <a:r>
              <a:rPr lang="es-CO" sz="800" dirty="0">
                <a:latin typeface="Montserrat" panose="00000500000000000000" pitchFamily="50" charset="0"/>
              </a:rPr>
              <a:t>Mayo </a:t>
            </a:r>
            <a:r>
              <a:rPr lang="es-CO" sz="800" dirty="0" err="1">
                <a:latin typeface="Montserrat" panose="00000500000000000000" pitchFamily="50" charset="0"/>
              </a:rPr>
              <a:t>Clinic</a:t>
            </a:r>
            <a:r>
              <a:rPr lang="es-CO" sz="800" dirty="0">
                <a:latin typeface="Montserrat" panose="00000500000000000000" pitchFamily="50" charset="0"/>
              </a:rPr>
              <a:t> 2020; https://doi.org/10.1016/j.mayocp.2019.12.008</a:t>
            </a:r>
          </a:p>
        </p:txBody>
      </p:sp>
      <p:pic>
        <p:nvPicPr>
          <p:cNvPr id="5" name="Imagen 4">
            <a:extLst>
              <a:ext uri="{FF2B5EF4-FFF2-40B4-BE49-F238E27FC236}">
                <a16:creationId xmlns:a16="http://schemas.microsoft.com/office/drawing/2014/main" id="{D04E85E9-D0BB-4CB6-ABF0-BECB234A467E}"/>
              </a:ext>
            </a:extLst>
          </p:cNvPr>
          <p:cNvPicPr>
            <a:picLocks noChangeAspect="1"/>
          </p:cNvPicPr>
          <p:nvPr/>
        </p:nvPicPr>
        <p:blipFill>
          <a:blip r:embed="rId2"/>
          <a:stretch>
            <a:fillRect/>
          </a:stretch>
        </p:blipFill>
        <p:spPr>
          <a:xfrm>
            <a:off x="6098948" y="398068"/>
            <a:ext cx="5396139" cy="5128972"/>
          </a:xfrm>
          <a:prstGeom prst="rect">
            <a:avLst/>
          </a:prstGeom>
        </p:spPr>
      </p:pic>
      <p:sp>
        <p:nvSpPr>
          <p:cNvPr id="6" name="Rectángulo 5">
            <a:extLst>
              <a:ext uri="{FF2B5EF4-FFF2-40B4-BE49-F238E27FC236}">
                <a16:creationId xmlns:a16="http://schemas.microsoft.com/office/drawing/2014/main" id="{57C4466B-B66A-4064-9FCE-465675B81BE2}"/>
              </a:ext>
            </a:extLst>
          </p:cNvPr>
          <p:cNvSpPr/>
          <p:nvPr/>
        </p:nvSpPr>
        <p:spPr>
          <a:xfrm>
            <a:off x="9201553" y="6244488"/>
            <a:ext cx="2105063" cy="215444"/>
          </a:xfrm>
          <a:prstGeom prst="rect">
            <a:avLst/>
          </a:prstGeom>
        </p:spPr>
        <p:txBody>
          <a:bodyPr wrap="none">
            <a:spAutoFit/>
          </a:bodyPr>
          <a:lstStyle/>
          <a:p>
            <a:pPr algn="r"/>
            <a:r>
              <a:rPr lang="es-CO" sz="800" dirty="0">
                <a:latin typeface="Montserrat" panose="00000500000000000000" pitchFamily="50" charset="0"/>
              </a:rPr>
              <a:t>Wang A. et al; JAMA. 2018;320(1):72-83</a:t>
            </a:r>
          </a:p>
        </p:txBody>
      </p:sp>
    </p:spTree>
    <p:extLst>
      <p:ext uri="{BB962C8B-B14F-4D97-AF65-F5344CB8AC3E}">
        <p14:creationId xmlns:p14="http://schemas.microsoft.com/office/powerpoint/2010/main" val="420460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64735CB-1DE0-4259-A904-97C7DC135E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5689" y="410821"/>
            <a:ext cx="6548284" cy="1221320"/>
          </a:xfrm>
          <a:prstGeom prst="rect">
            <a:avLst/>
          </a:prstGeom>
          <a:ln>
            <a:solidFill>
              <a:schemeClr val="accent1"/>
            </a:solidFill>
          </a:ln>
        </p:spPr>
      </p:pic>
      <p:pic>
        <p:nvPicPr>
          <p:cNvPr id="5" name="Imagen 4">
            <a:extLst>
              <a:ext uri="{FF2B5EF4-FFF2-40B4-BE49-F238E27FC236}">
                <a16:creationId xmlns:a16="http://schemas.microsoft.com/office/drawing/2014/main" id="{D74D7A84-AED3-44D4-81BE-068295DB59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1571" y="1922795"/>
            <a:ext cx="7700499" cy="4044102"/>
          </a:xfrm>
          <a:prstGeom prst="rect">
            <a:avLst/>
          </a:prstGeom>
        </p:spPr>
      </p:pic>
      <p:sp>
        <p:nvSpPr>
          <p:cNvPr id="6" name="Rectángulo 5">
            <a:extLst>
              <a:ext uri="{FF2B5EF4-FFF2-40B4-BE49-F238E27FC236}">
                <a16:creationId xmlns:a16="http://schemas.microsoft.com/office/drawing/2014/main" id="{793D8B6E-B1C3-4C6B-A14D-964D2B1FC167}"/>
              </a:ext>
            </a:extLst>
          </p:cNvPr>
          <p:cNvSpPr/>
          <p:nvPr/>
        </p:nvSpPr>
        <p:spPr>
          <a:xfrm>
            <a:off x="7325524" y="294555"/>
            <a:ext cx="4320787" cy="1323439"/>
          </a:xfrm>
          <a:prstGeom prst="rect">
            <a:avLst/>
          </a:prstGeom>
        </p:spPr>
        <p:txBody>
          <a:bodyPr wrap="square">
            <a:spAutoFit/>
          </a:bodyPr>
          <a:lstStyle/>
          <a:p>
            <a:r>
              <a:rPr lang="es-CO" sz="2000" dirty="0">
                <a:latin typeface="Montserrat" panose="00000500000000000000" pitchFamily="50" charset="0"/>
              </a:rPr>
              <a:t>Cohorte prospectiva de 2781 adultos con EI definitiva que fueron admitidos a 58 hospitales en 25 países.</a:t>
            </a:r>
          </a:p>
        </p:txBody>
      </p:sp>
      <p:sp>
        <p:nvSpPr>
          <p:cNvPr id="8" name="Rectángulo 7">
            <a:extLst>
              <a:ext uri="{FF2B5EF4-FFF2-40B4-BE49-F238E27FC236}">
                <a16:creationId xmlns:a16="http://schemas.microsoft.com/office/drawing/2014/main" id="{D5C7670A-47EC-4251-A1A7-4FD9A79FA815}"/>
              </a:ext>
            </a:extLst>
          </p:cNvPr>
          <p:cNvSpPr/>
          <p:nvPr/>
        </p:nvSpPr>
        <p:spPr>
          <a:xfrm>
            <a:off x="5916070" y="6432640"/>
            <a:ext cx="6096000" cy="261610"/>
          </a:xfrm>
          <a:prstGeom prst="rect">
            <a:avLst/>
          </a:prstGeom>
        </p:spPr>
        <p:txBody>
          <a:bodyPr>
            <a:spAutoFit/>
          </a:bodyPr>
          <a:lstStyle/>
          <a:p>
            <a:pPr algn="r"/>
            <a:r>
              <a:rPr lang="es-CO" sz="1050" dirty="0">
                <a:latin typeface="Montserrat" panose="00000500000000000000" pitchFamily="50" charset="0"/>
              </a:rPr>
              <a:t>Murdoch DR, et al. </a:t>
            </a:r>
            <a:r>
              <a:rPr lang="es-CO" sz="1050" dirty="0" err="1">
                <a:latin typeface="Montserrat" panose="00000500000000000000" pitchFamily="50" charset="0"/>
              </a:rPr>
              <a:t>Arch</a:t>
            </a:r>
            <a:r>
              <a:rPr lang="es-CO" sz="1050" dirty="0">
                <a:latin typeface="Montserrat" panose="00000500000000000000" pitchFamily="50" charset="0"/>
              </a:rPr>
              <a:t> </a:t>
            </a:r>
            <a:r>
              <a:rPr lang="es-CO" sz="1050" dirty="0" err="1">
                <a:latin typeface="Montserrat" panose="00000500000000000000" pitchFamily="50" charset="0"/>
              </a:rPr>
              <a:t>Intern</a:t>
            </a:r>
            <a:r>
              <a:rPr lang="es-CO" sz="1050" dirty="0">
                <a:latin typeface="Montserrat" panose="00000500000000000000" pitchFamily="50" charset="0"/>
              </a:rPr>
              <a:t> </a:t>
            </a:r>
            <a:r>
              <a:rPr lang="es-CO" sz="1050" dirty="0" err="1">
                <a:latin typeface="Montserrat" panose="00000500000000000000" pitchFamily="50" charset="0"/>
              </a:rPr>
              <a:t>Med</a:t>
            </a:r>
            <a:r>
              <a:rPr lang="es-CO" sz="1050" dirty="0">
                <a:latin typeface="Montserrat" panose="00000500000000000000" pitchFamily="50" charset="0"/>
              </a:rPr>
              <a:t>. 2009;169(5):463-73</a:t>
            </a:r>
          </a:p>
        </p:txBody>
      </p:sp>
    </p:spTree>
    <p:extLst>
      <p:ext uri="{BB962C8B-B14F-4D97-AF65-F5344CB8AC3E}">
        <p14:creationId xmlns:p14="http://schemas.microsoft.com/office/powerpoint/2010/main" val="364482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51431-37DD-42E4-A611-76A1BC696F0C}"/>
              </a:ext>
            </a:extLst>
          </p:cNvPr>
          <p:cNvSpPr>
            <a:spLocks noGrp="1"/>
          </p:cNvSpPr>
          <p:nvPr>
            <p:ph type="title"/>
          </p:nvPr>
        </p:nvSpPr>
        <p:spPr>
          <a:xfrm>
            <a:off x="1640156" y="-117971"/>
            <a:ext cx="8911687" cy="1280890"/>
          </a:xfrm>
        </p:spPr>
        <p:txBody>
          <a:bodyPr>
            <a:normAutofit/>
          </a:bodyPr>
          <a:lstStyle/>
          <a:p>
            <a:pPr algn="ctr"/>
            <a:r>
              <a:rPr lang="es-ES" sz="3200" b="1" dirty="0"/>
              <a:t>Microbiología</a:t>
            </a:r>
            <a:endParaRPr lang="es-CO" sz="3200" b="1" dirty="0"/>
          </a:p>
        </p:txBody>
      </p:sp>
      <p:sp>
        <p:nvSpPr>
          <p:cNvPr id="4" name="Rectángulo 3">
            <a:extLst>
              <a:ext uri="{FF2B5EF4-FFF2-40B4-BE49-F238E27FC236}">
                <a16:creationId xmlns:a16="http://schemas.microsoft.com/office/drawing/2014/main" id="{B80C8961-AAA4-48D3-965C-975F3C2959B6}"/>
              </a:ext>
            </a:extLst>
          </p:cNvPr>
          <p:cNvSpPr/>
          <p:nvPr/>
        </p:nvSpPr>
        <p:spPr>
          <a:xfrm>
            <a:off x="2050594" y="1162919"/>
            <a:ext cx="9856788" cy="3108543"/>
          </a:xfrm>
          <a:prstGeom prst="rect">
            <a:avLst/>
          </a:prstGeom>
        </p:spPr>
        <p:txBody>
          <a:bodyPr wrap="square">
            <a:spAutoFit/>
          </a:bodyPr>
          <a:lstStyle/>
          <a:p>
            <a:pPr algn="l"/>
            <a:r>
              <a:rPr lang="es-CO" sz="1400" i="1" dirty="0">
                <a:solidFill>
                  <a:srgbClr val="152B48"/>
                </a:solidFill>
                <a:latin typeface="Montserrat" panose="00000500000000000000" pitchFamily="50" charset="0"/>
              </a:rPr>
              <a:t>S. </a:t>
            </a:r>
            <a:r>
              <a:rPr lang="es-CO" sz="1400" i="1" dirty="0" err="1">
                <a:solidFill>
                  <a:srgbClr val="152B48"/>
                </a:solidFill>
                <a:latin typeface="Montserrat" panose="00000500000000000000" pitchFamily="50" charset="0"/>
              </a:rPr>
              <a:t>aureus</a:t>
            </a:r>
            <a:r>
              <a:rPr lang="es-CO" sz="1400" b="1" i="1" dirty="0">
                <a:solidFill>
                  <a:srgbClr val="152B48"/>
                </a:solidFill>
                <a:latin typeface="Montserrat" panose="00000500000000000000" pitchFamily="50" charset="0"/>
              </a:rPr>
              <a:t>: </a:t>
            </a:r>
            <a:r>
              <a:rPr lang="es-CO" sz="1400" b="1" dirty="0">
                <a:solidFill>
                  <a:srgbClr val="152B48"/>
                </a:solidFill>
                <a:latin typeface="Montserrat" panose="00000500000000000000" pitchFamily="50" charset="0"/>
              </a:rPr>
              <a:t>31%</a:t>
            </a:r>
          </a:p>
          <a:p>
            <a:pPr algn="l"/>
            <a:r>
              <a:rPr lang="es-CO" sz="1400" dirty="0" err="1">
                <a:solidFill>
                  <a:srgbClr val="152B48"/>
                </a:solidFill>
                <a:latin typeface="Montserrat" panose="00000500000000000000" pitchFamily="50" charset="0"/>
              </a:rPr>
              <a:t>Streptococcus</a:t>
            </a:r>
            <a:r>
              <a:rPr lang="es-CO" sz="1400" dirty="0">
                <a:solidFill>
                  <a:srgbClr val="152B48"/>
                </a:solidFill>
                <a:latin typeface="Montserrat" panose="00000500000000000000" pitchFamily="50" charset="0"/>
              </a:rPr>
              <a:t> </a:t>
            </a:r>
            <a:r>
              <a:rPr lang="es-CO" sz="1400" dirty="0" err="1">
                <a:solidFill>
                  <a:srgbClr val="152B48"/>
                </a:solidFill>
                <a:latin typeface="Montserrat" panose="00000500000000000000" pitchFamily="50" charset="0"/>
              </a:rPr>
              <a:t>viridans</a:t>
            </a:r>
            <a:r>
              <a:rPr lang="es-CO" sz="1400" dirty="0">
                <a:solidFill>
                  <a:srgbClr val="152B48"/>
                </a:solidFill>
                <a:latin typeface="Montserrat" panose="00000500000000000000" pitchFamily="50" charset="0"/>
              </a:rPr>
              <a:t>: </a:t>
            </a:r>
            <a:r>
              <a:rPr lang="es-CO" sz="1400" b="1" dirty="0">
                <a:solidFill>
                  <a:srgbClr val="152B48"/>
                </a:solidFill>
                <a:latin typeface="Montserrat" panose="00000500000000000000" pitchFamily="50" charset="0"/>
              </a:rPr>
              <a:t>26% </a:t>
            </a:r>
          </a:p>
          <a:p>
            <a:pPr algn="l"/>
            <a:r>
              <a:rPr lang="es-CO" sz="1400" dirty="0" err="1">
                <a:solidFill>
                  <a:srgbClr val="152B48"/>
                </a:solidFill>
                <a:latin typeface="Montserrat" panose="00000500000000000000" pitchFamily="50" charset="0"/>
              </a:rPr>
              <a:t>Enterococcus</a:t>
            </a:r>
            <a:r>
              <a:rPr lang="es-CO" sz="1400" dirty="0">
                <a:solidFill>
                  <a:srgbClr val="152B48"/>
                </a:solidFill>
                <a:latin typeface="Montserrat" panose="00000500000000000000" pitchFamily="50" charset="0"/>
              </a:rPr>
              <a:t>: </a:t>
            </a:r>
            <a:r>
              <a:rPr lang="es-CO" sz="1400" b="1" dirty="0">
                <a:solidFill>
                  <a:srgbClr val="152B48"/>
                </a:solidFill>
                <a:latin typeface="Montserrat" panose="00000500000000000000" pitchFamily="50" charset="0"/>
              </a:rPr>
              <a:t>17%</a:t>
            </a:r>
          </a:p>
          <a:p>
            <a:pPr algn="l"/>
            <a:endParaRPr lang="es-CO" sz="1400" dirty="0">
              <a:solidFill>
                <a:srgbClr val="152B48"/>
              </a:solidFill>
              <a:latin typeface="Montserrat" panose="00000500000000000000" pitchFamily="50" charset="0"/>
            </a:endParaRPr>
          </a:p>
          <a:p>
            <a:pPr algn="l"/>
            <a:endParaRPr lang="es-CO" sz="1400" dirty="0">
              <a:solidFill>
                <a:srgbClr val="152B48"/>
              </a:solidFill>
              <a:latin typeface="Montserrat" panose="00000500000000000000" pitchFamily="50" charset="0"/>
            </a:endParaRPr>
          </a:p>
          <a:p>
            <a:pPr algn="l"/>
            <a:r>
              <a:rPr lang="es-CO" sz="1400" dirty="0" err="1">
                <a:solidFill>
                  <a:srgbClr val="152B48"/>
                </a:solidFill>
                <a:latin typeface="Montserrat" panose="00000500000000000000" pitchFamily="50" charset="0"/>
              </a:rPr>
              <a:t>Streptococcus</a:t>
            </a:r>
            <a:r>
              <a:rPr lang="es-CO" sz="1400" dirty="0">
                <a:solidFill>
                  <a:srgbClr val="152B48"/>
                </a:solidFill>
                <a:latin typeface="Montserrat" panose="00000500000000000000" pitchFamily="50" charset="0"/>
              </a:rPr>
              <a:t> </a:t>
            </a:r>
            <a:r>
              <a:rPr lang="es-CO" sz="1400" dirty="0" err="1">
                <a:solidFill>
                  <a:srgbClr val="152B48"/>
                </a:solidFill>
                <a:latin typeface="Montserrat" panose="00000500000000000000" pitchFamily="50" charset="0"/>
              </a:rPr>
              <a:t>gallolyticus</a:t>
            </a:r>
            <a:r>
              <a:rPr lang="es-CO" sz="1400" dirty="0">
                <a:solidFill>
                  <a:srgbClr val="152B48"/>
                </a:solidFill>
                <a:latin typeface="Montserrat" panose="00000500000000000000" pitchFamily="50" charset="0"/>
              </a:rPr>
              <a:t> (</a:t>
            </a:r>
            <a:r>
              <a:rPr lang="es-CO" sz="1400" dirty="0" err="1">
                <a:solidFill>
                  <a:srgbClr val="152B48"/>
                </a:solidFill>
                <a:latin typeface="Montserrat" panose="00000500000000000000" pitchFamily="50" charset="0"/>
              </a:rPr>
              <a:t>bovis</a:t>
            </a:r>
            <a:r>
              <a:rPr lang="es-CO" sz="1400" dirty="0">
                <a:solidFill>
                  <a:srgbClr val="152B48"/>
                </a:solidFill>
                <a:latin typeface="Montserrat" panose="00000500000000000000" pitchFamily="50" charset="0"/>
              </a:rPr>
              <a:t>):</a:t>
            </a:r>
          </a:p>
          <a:p>
            <a:pPr algn="l"/>
            <a:r>
              <a:rPr lang="es-CO" sz="1400" dirty="0">
                <a:solidFill>
                  <a:srgbClr val="152B48"/>
                </a:solidFill>
                <a:latin typeface="Montserrat" panose="00000500000000000000" pitchFamily="50" charset="0"/>
              </a:rPr>
              <a:t>	- Más común Europa y Norte América.</a:t>
            </a:r>
          </a:p>
          <a:p>
            <a:pPr algn="l"/>
            <a:r>
              <a:rPr lang="es-ES" sz="1400" dirty="0">
                <a:solidFill>
                  <a:srgbClr val="152B48"/>
                </a:solidFill>
                <a:latin typeface="Montserrat" panose="00000500000000000000" pitchFamily="50" charset="0"/>
              </a:rPr>
              <a:t>	- </a:t>
            </a:r>
            <a:r>
              <a:rPr lang="es-CO" sz="1400" dirty="0">
                <a:solidFill>
                  <a:srgbClr val="152B48"/>
                </a:solidFill>
                <a:latin typeface="Montserrat" panose="00000500000000000000" pitchFamily="50" charset="0"/>
              </a:rPr>
              <a:t>Ca colón.</a:t>
            </a:r>
          </a:p>
          <a:p>
            <a:pPr algn="l"/>
            <a:endParaRPr lang="es-ES" sz="1400" dirty="0">
              <a:solidFill>
                <a:srgbClr val="152B48"/>
              </a:solidFill>
              <a:latin typeface="Montserrat" panose="00000500000000000000" pitchFamily="50" charset="0"/>
            </a:endParaRPr>
          </a:p>
          <a:p>
            <a:pPr algn="l"/>
            <a:r>
              <a:rPr lang="es-CO" sz="1400" dirty="0">
                <a:solidFill>
                  <a:srgbClr val="152B48"/>
                </a:solidFill>
                <a:latin typeface="Montserrat" panose="00000500000000000000" pitchFamily="50" charset="0"/>
              </a:rPr>
              <a:t>S. Coagulasa negativos: </a:t>
            </a:r>
            <a:r>
              <a:rPr lang="es-CO" sz="1400" dirty="0" err="1">
                <a:solidFill>
                  <a:srgbClr val="152B48"/>
                </a:solidFill>
                <a:latin typeface="Montserrat" panose="00000500000000000000" pitchFamily="50" charset="0"/>
              </a:rPr>
              <a:t>epidermidis</a:t>
            </a:r>
            <a:r>
              <a:rPr lang="es-CO" sz="1400" dirty="0">
                <a:solidFill>
                  <a:srgbClr val="152B48"/>
                </a:solidFill>
                <a:latin typeface="Montserrat" panose="00000500000000000000" pitchFamily="50" charset="0"/>
              </a:rPr>
              <a:t>, </a:t>
            </a:r>
            <a:r>
              <a:rPr lang="es-CO" sz="1400" dirty="0" err="1">
                <a:solidFill>
                  <a:srgbClr val="152B48"/>
                </a:solidFill>
                <a:latin typeface="Montserrat" panose="00000500000000000000" pitchFamily="50" charset="0"/>
              </a:rPr>
              <a:t>lugdunensis</a:t>
            </a:r>
            <a:r>
              <a:rPr lang="es-CO" sz="1400" dirty="0">
                <a:solidFill>
                  <a:srgbClr val="152B48"/>
                </a:solidFill>
                <a:latin typeface="Montserrat" panose="00000500000000000000" pitchFamily="50" charset="0"/>
              </a:rPr>
              <a:t> y </a:t>
            </a:r>
            <a:r>
              <a:rPr lang="es-CO" sz="1400" dirty="0" err="1">
                <a:solidFill>
                  <a:srgbClr val="152B48"/>
                </a:solidFill>
                <a:latin typeface="Montserrat" panose="00000500000000000000" pitchFamily="50" charset="0"/>
              </a:rPr>
              <a:t>capitis</a:t>
            </a:r>
            <a:r>
              <a:rPr lang="es-CO" sz="1400" dirty="0">
                <a:solidFill>
                  <a:srgbClr val="152B48"/>
                </a:solidFill>
                <a:latin typeface="Montserrat" panose="00000500000000000000" pitchFamily="50" charset="0"/>
              </a:rPr>
              <a:t>:</a:t>
            </a:r>
          </a:p>
          <a:p>
            <a:pPr algn="l"/>
            <a:r>
              <a:rPr lang="es-CO" sz="1400" dirty="0">
                <a:solidFill>
                  <a:srgbClr val="152B48"/>
                </a:solidFill>
                <a:latin typeface="Montserrat" panose="00000500000000000000" pitchFamily="50" charset="0"/>
              </a:rPr>
              <a:t>	- </a:t>
            </a:r>
            <a:r>
              <a:rPr lang="es-ES" sz="1400" dirty="0">
                <a:solidFill>
                  <a:srgbClr val="152B48"/>
                </a:solidFill>
                <a:latin typeface="Montserrat" panose="00000500000000000000" pitchFamily="50" charset="0"/>
              </a:rPr>
              <a:t>Colonizan líneas IV y dispositivos.</a:t>
            </a:r>
          </a:p>
          <a:p>
            <a:pPr algn="l"/>
            <a:r>
              <a:rPr lang="es-ES" sz="1400" dirty="0">
                <a:solidFill>
                  <a:srgbClr val="152B48"/>
                </a:solidFill>
                <a:latin typeface="Montserrat" panose="00000500000000000000" pitchFamily="50" charset="0"/>
              </a:rPr>
              <a:t>	- Más aislados en EI temprana de válvula protésica. </a:t>
            </a:r>
          </a:p>
          <a:p>
            <a:pPr algn="l"/>
            <a:r>
              <a:rPr lang="es-ES" sz="1400" dirty="0">
                <a:solidFill>
                  <a:srgbClr val="152B48"/>
                </a:solidFill>
                <a:latin typeface="Montserrat" panose="00000500000000000000" pitchFamily="50" charset="0"/>
              </a:rPr>
              <a:t>	- Producen “</a:t>
            </a:r>
            <a:r>
              <a:rPr lang="es-ES" sz="1400" dirty="0" err="1">
                <a:solidFill>
                  <a:srgbClr val="152B48"/>
                </a:solidFill>
                <a:latin typeface="Montserrat" panose="00000500000000000000" pitchFamily="50" charset="0"/>
              </a:rPr>
              <a:t>biofilm</a:t>
            </a:r>
            <a:r>
              <a:rPr lang="es-ES" sz="1400" dirty="0">
                <a:solidFill>
                  <a:srgbClr val="152B48"/>
                </a:solidFill>
                <a:latin typeface="Montserrat" panose="00000500000000000000" pitchFamily="50" charset="0"/>
              </a:rPr>
              <a:t>”, formación de abscesos y son </a:t>
            </a:r>
            <a:r>
              <a:rPr lang="es-ES" sz="1400" dirty="0" err="1">
                <a:solidFill>
                  <a:srgbClr val="152B48"/>
                </a:solidFill>
                <a:latin typeface="Montserrat" panose="00000500000000000000" pitchFamily="50" charset="0"/>
              </a:rPr>
              <a:t>multi-resistentes</a:t>
            </a:r>
            <a:r>
              <a:rPr lang="es-ES" sz="1400" dirty="0">
                <a:solidFill>
                  <a:srgbClr val="152B48"/>
                </a:solidFill>
                <a:latin typeface="Montserrat" panose="00000500000000000000" pitchFamily="50" charset="0"/>
              </a:rPr>
              <a:t>. </a:t>
            </a:r>
            <a:endParaRPr lang="es-CO" sz="1400" dirty="0">
              <a:solidFill>
                <a:srgbClr val="152B48"/>
              </a:solidFill>
              <a:latin typeface="Montserrat" panose="00000500000000000000" pitchFamily="50" charset="0"/>
            </a:endParaRPr>
          </a:p>
          <a:p>
            <a:pPr algn="l"/>
            <a:endParaRPr lang="es-CO" sz="1400" dirty="0">
              <a:solidFill>
                <a:srgbClr val="152B48"/>
              </a:solidFill>
              <a:latin typeface="Montserrat" panose="00000500000000000000" pitchFamily="50" charset="0"/>
            </a:endParaRPr>
          </a:p>
        </p:txBody>
      </p:sp>
      <p:sp>
        <p:nvSpPr>
          <p:cNvPr id="8" name="Rectángulo 7">
            <a:extLst>
              <a:ext uri="{FF2B5EF4-FFF2-40B4-BE49-F238E27FC236}">
                <a16:creationId xmlns:a16="http://schemas.microsoft.com/office/drawing/2014/main" id="{D997413C-2777-4ADA-9924-AFC6070B61C3}"/>
              </a:ext>
            </a:extLst>
          </p:cNvPr>
          <p:cNvSpPr/>
          <p:nvPr/>
        </p:nvSpPr>
        <p:spPr>
          <a:xfrm>
            <a:off x="9455846" y="6388436"/>
            <a:ext cx="2499402" cy="184666"/>
          </a:xfrm>
          <a:prstGeom prst="rect">
            <a:avLst/>
          </a:prstGeom>
        </p:spPr>
        <p:txBody>
          <a:bodyPr wrap="none">
            <a:spAutoFit/>
          </a:bodyPr>
          <a:lstStyle/>
          <a:p>
            <a:r>
              <a:rPr lang="es-CO" sz="600" dirty="0">
                <a:latin typeface="Montserrat" panose="00000500000000000000" pitchFamily="50" charset="0"/>
              </a:rPr>
              <a:t>Mayo </a:t>
            </a:r>
            <a:r>
              <a:rPr lang="es-CO" sz="600" dirty="0" err="1">
                <a:latin typeface="Montserrat" panose="00000500000000000000" pitchFamily="50" charset="0"/>
              </a:rPr>
              <a:t>Clinic</a:t>
            </a:r>
            <a:r>
              <a:rPr lang="es-CO" sz="600" dirty="0">
                <a:latin typeface="Montserrat" panose="00000500000000000000" pitchFamily="50" charset="0"/>
              </a:rPr>
              <a:t> 2020; https://doi.org/10.1016/j.mayocp.2019.12.008</a:t>
            </a:r>
          </a:p>
        </p:txBody>
      </p:sp>
      <p:sp>
        <p:nvSpPr>
          <p:cNvPr id="9" name="Rectángulo 8">
            <a:extLst>
              <a:ext uri="{FF2B5EF4-FFF2-40B4-BE49-F238E27FC236}">
                <a16:creationId xmlns:a16="http://schemas.microsoft.com/office/drawing/2014/main" id="{BC0D39DF-EC39-45A8-92E9-1CBE8502A812}"/>
              </a:ext>
            </a:extLst>
          </p:cNvPr>
          <p:cNvSpPr/>
          <p:nvPr/>
        </p:nvSpPr>
        <p:spPr>
          <a:xfrm>
            <a:off x="3189703" y="762809"/>
            <a:ext cx="4246675" cy="338554"/>
          </a:xfrm>
          <a:prstGeom prst="rect">
            <a:avLst/>
          </a:prstGeom>
          <a:ln w="76200">
            <a:noFill/>
          </a:ln>
        </p:spPr>
        <p:txBody>
          <a:bodyPr wrap="none">
            <a:spAutoFit/>
          </a:bodyPr>
          <a:lstStyle/>
          <a:p>
            <a:r>
              <a:rPr lang="es-CO" sz="1600" b="1" u="sng" dirty="0">
                <a:solidFill>
                  <a:srgbClr val="152B48"/>
                </a:solidFill>
                <a:latin typeface="Montserrat" panose="00000500000000000000" pitchFamily="50" charset="0"/>
              </a:rPr>
              <a:t>80 - 90% </a:t>
            </a:r>
            <a:r>
              <a:rPr lang="es-CO" sz="1600" u="sng" dirty="0">
                <a:solidFill>
                  <a:srgbClr val="152B48"/>
                </a:solidFill>
                <a:latin typeface="Montserrat" panose="00000500000000000000" pitchFamily="50" charset="0"/>
              </a:rPr>
              <a:t>son por cocos gram positivos: </a:t>
            </a:r>
          </a:p>
        </p:txBody>
      </p:sp>
      <p:sp>
        <p:nvSpPr>
          <p:cNvPr id="11" name="Rectángulo 10">
            <a:extLst>
              <a:ext uri="{FF2B5EF4-FFF2-40B4-BE49-F238E27FC236}">
                <a16:creationId xmlns:a16="http://schemas.microsoft.com/office/drawing/2014/main" id="{8CE04DA3-FDA5-4DE3-937E-7639B6979BC6}"/>
              </a:ext>
            </a:extLst>
          </p:cNvPr>
          <p:cNvSpPr/>
          <p:nvPr/>
        </p:nvSpPr>
        <p:spPr>
          <a:xfrm>
            <a:off x="5215170" y="1674367"/>
            <a:ext cx="5682253" cy="738664"/>
          </a:xfrm>
          <a:prstGeom prst="rect">
            <a:avLst/>
          </a:prstGeom>
          <a:ln>
            <a:solidFill>
              <a:srgbClr val="0070C0"/>
            </a:solidFill>
          </a:ln>
        </p:spPr>
        <p:txBody>
          <a:bodyPr wrap="square">
            <a:spAutoFit/>
          </a:bodyPr>
          <a:lstStyle/>
          <a:p>
            <a:pPr algn="l"/>
            <a:r>
              <a:rPr lang="es-CO" sz="1400" dirty="0">
                <a:solidFill>
                  <a:srgbClr val="152B48"/>
                </a:solidFill>
                <a:latin typeface="Montserrat" panose="00000500000000000000" pitchFamily="50" charset="0"/>
              </a:rPr>
              <a:t>S. Viridans: mutans, salivarius, anginosus, mitis y sanguinis: </a:t>
            </a:r>
          </a:p>
          <a:p>
            <a:pPr marL="285750" indent="-285750">
              <a:buFont typeface="Arial" panose="020B0604020202020204" pitchFamily="34" charset="0"/>
              <a:buChar char="•"/>
            </a:pPr>
            <a:r>
              <a:rPr lang="es-CO" sz="1400" dirty="0">
                <a:solidFill>
                  <a:srgbClr val="152B48"/>
                </a:solidFill>
                <a:latin typeface="Montserrat" panose="00000500000000000000" pitchFamily="50" charset="0"/>
              </a:rPr>
              <a:t>Más común en países de bajos recursos.</a:t>
            </a:r>
          </a:p>
          <a:p>
            <a:pPr marL="285750" indent="-285750">
              <a:buFont typeface="Arial" panose="020B0604020202020204" pitchFamily="34" charset="0"/>
              <a:buChar char="•"/>
            </a:pPr>
            <a:r>
              <a:rPr lang="es-CO" sz="1400" dirty="0">
                <a:solidFill>
                  <a:srgbClr val="152B48"/>
                </a:solidFill>
                <a:latin typeface="Montserrat" panose="00000500000000000000" pitchFamily="50" charset="0"/>
              </a:rPr>
              <a:t>Comensales de cavidad oral, TGI y TGU.</a:t>
            </a:r>
          </a:p>
        </p:txBody>
      </p:sp>
      <p:cxnSp>
        <p:nvCxnSpPr>
          <p:cNvPr id="15" name="Conector recto de flecha 14">
            <a:extLst>
              <a:ext uri="{FF2B5EF4-FFF2-40B4-BE49-F238E27FC236}">
                <a16:creationId xmlns:a16="http://schemas.microsoft.com/office/drawing/2014/main" id="{D7BAED8D-5847-4DC8-A23F-C4CB895983C9}"/>
              </a:ext>
            </a:extLst>
          </p:cNvPr>
          <p:cNvCxnSpPr>
            <a:cxnSpLocks/>
          </p:cNvCxnSpPr>
          <p:nvPr/>
        </p:nvCxnSpPr>
        <p:spPr>
          <a:xfrm>
            <a:off x="3490340" y="2138014"/>
            <a:ext cx="1272939" cy="0"/>
          </a:xfrm>
          <a:prstGeom prst="straightConnector1">
            <a:avLst/>
          </a:prstGeom>
          <a:noFill/>
          <a:ln w="76200" cap="flat">
            <a:solidFill>
              <a:srgbClr val="0070C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6" name="CuadroTexto 15">
            <a:extLst>
              <a:ext uri="{FF2B5EF4-FFF2-40B4-BE49-F238E27FC236}">
                <a16:creationId xmlns:a16="http://schemas.microsoft.com/office/drawing/2014/main" id="{99F28A9C-D575-4D94-84B1-F3AE791342BA}"/>
              </a:ext>
            </a:extLst>
          </p:cNvPr>
          <p:cNvSpPr txBox="1"/>
          <p:nvPr/>
        </p:nvSpPr>
        <p:spPr>
          <a:xfrm>
            <a:off x="10009105" y="6179160"/>
            <a:ext cx="1898277" cy="184666"/>
          </a:xfrm>
          <a:prstGeom prst="rect">
            <a:avLst/>
          </a:prstGeom>
          <a:noFill/>
        </p:spPr>
        <p:txBody>
          <a:bodyPr wrap="none" rtlCol="0">
            <a:spAutoFit/>
          </a:bodyPr>
          <a:lstStyle/>
          <a:p>
            <a:r>
              <a:rPr lang="es-ES" sz="600" dirty="0" err="1">
                <a:latin typeface="Montserrat" panose="00000500000000000000" pitchFamily="50" charset="0"/>
              </a:rPr>
              <a:t>Cahill</a:t>
            </a:r>
            <a:r>
              <a:rPr lang="es-ES" sz="600" dirty="0">
                <a:latin typeface="Montserrat" panose="00000500000000000000" pitchFamily="50" charset="0"/>
              </a:rPr>
              <a:t> T. et al; Lancet. 2016;387(10021):882–93. </a:t>
            </a:r>
          </a:p>
        </p:txBody>
      </p:sp>
    </p:spTree>
    <p:extLst>
      <p:ext uri="{BB962C8B-B14F-4D97-AF65-F5344CB8AC3E}">
        <p14:creationId xmlns:p14="http://schemas.microsoft.com/office/powerpoint/2010/main" val="361407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DFF66-FEDA-4972-9507-BC62065C83D1}"/>
              </a:ext>
            </a:extLst>
          </p:cNvPr>
          <p:cNvSpPr>
            <a:spLocks noGrp="1"/>
          </p:cNvSpPr>
          <p:nvPr>
            <p:ph type="title"/>
          </p:nvPr>
        </p:nvSpPr>
        <p:spPr>
          <a:xfrm>
            <a:off x="-1817590" y="233401"/>
            <a:ext cx="8911687" cy="1280890"/>
          </a:xfrm>
        </p:spPr>
        <p:txBody>
          <a:bodyPr/>
          <a:lstStyle/>
          <a:p>
            <a:pPr algn="ctr"/>
            <a:r>
              <a:rPr lang="es-ES" b="1" dirty="0"/>
              <a:t>Microbiología</a:t>
            </a:r>
            <a:endParaRPr lang="es-CO" b="1" dirty="0"/>
          </a:p>
        </p:txBody>
      </p:sp>
      <p:sp>
        <p:nvSpPr>
          <p:cNvPr id="4" name="Rectángulo 3">
            <a:extLst>
              <a:ext uri="{FF2B5EF4-FFF2-40B4-BE49-F238E27FC236}">
                <a16:creationId xmlns:a16="http://schemas.microsoft.com/office/drawing/2014/main" id="{D2BF4674-5D26-4C5A-892D-AE1EF4E0CA40}"/>
              </a:ext>
            </a:extLst>
          </p:cNvPr>
          <p:cNvSpPr/>
          <p:nvPr/>
        </p:nvSpPr>
        <p:spPr>
          <a:xfrm>
            <a:off x="5616405" y="894252"/>
            <a:ext cx="5737860" cy="4524315"/>
          </a:xfrm>
          <a:prstGeom prst="rect">
            <a:avLst/>
          </a:prstGeom>
        </p:spPr>
        <p:txBody>
          <a:bodyPr wrap="square">
            <a:spAutoFit/>
          </a:bodyPr>
          <a:lstStyle/>
          <a:p>
            <a:r>
              <a:rPr lang="es-CO" b="1" dirty="0">
                <a:solidFill>
                  <a:srgbClr val="152B48"/>
                </a:solidFill>
                <a:latin typeface="Montserrat" panose="00000500000000000000" pitchFamily="50" charset="0"/>
              </a:rPr>
              <a:t>HACEK:  1.5 - 3%</a:t>
            </a:r>
            <a:endParaRPr lang="es-CO" dirty="0">
              <a:solidFill>
                <a:srgbClr val="152B48"/>
              </a:solidFill>
              <a:latin typeface="Montserrat" panose="00000500000000000000" pitchFamily="50" charset="0"/>
            </a:endParaRPr>
          </a:p>
          <a:p>
            <a:r>
              <a:rPr lang="es-CO" dirty="0">
                <a:solidFill>
                  <a:srgbClr val="152B48"/>
                </a:solidFill>
                <a:latin typeface="Montserrat" panose="00000500000000000000" pitchFamily="50" charset="0"/>
              </a:rPr>
              <a:t>	</a:t>
            </a:r>
            <a:r>
              <a:rPr lang="es-CO" i="1" dirty="0">
                <a:solidFill>
                  <a:srgbClr val="152B48"/>
                </a:solidFill>
                <a:latin typeface="Montserrat" panose="00000500000000000000" pitchFamily="50" charset="0"/>
              </a:rPr>
              <a:t>- Haemophilus spp., Aggregatibacter spp., Cardiobacterium hominis, Eikenella corrodens y Kingella spp.</a:t>
            </a:r>
          </a:p>
          <a:p>
            <a:pPr algn="l"/>
            <a:endParaRPr lang="es-CO" b="1" dirty="0">
              <a:solidFill>
                <a:srgbClr val="152B48"/>
              </a:solidFill>
              <a:latin typeface="Montserrat" panose="00000500000000000000" pitchFamily="50" charset="0"/>
            </a:endParaRPr>
          </a:p>
          <a:p>
            <a:pPr algn="l"/>
            <a:r>
              <a:rPr lang="es-CO" b="1" dirty="0">
                <a:solidFill>
                  <a:srgbClr val="152B48"/>
                </a:solidFill>
                <a:latin typeface="Montserrat" panose="00000500000000000000" pitchFamily="50" charset="0"/>
              </a:rPr>
              <a:t>Zoonosis:</a:t>
            </a:r>
          </a:p>
          <a:p>
            <a:pPr algn="l"/>
            <a:r>
              <a:rPr lang="es-CO" dirty="0">
                <a:solidFill>
                  <a:srgbClr val="152B48"/>
                </a:solidFill>
                <a:latin typeface="Montserrat" panose="00000500000000000000" pitchFamily="50" charset="0"/>
              </a:rPr>
              <a:t>	- </a:t>
            </a:r>
            <a:r>
              <a:rPr lang="es-CO" dirty="0" err="1">
                <a:solidFill>
                  <a:srgbClr val="152B48"/>
                </a:solidFill>
                <a:latin typeface="Montserrat" panose="00000500000000000000" pitchFamily="50" charset="0"/>
              </a:rPr>
              <a:t>Coxiella</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burnetii</a:t>
            </a:r>
            <a:r>
              <a:rPr lang="es-CO" dirty="0">
                <a:solidFill>
                  <a:srgbClr val="152B48"/>
                </a:solidFill>
                <a:latin typeface="Montserrat" panose="00000500000000000000" pitchFamily="50" charset="0"/>
              </a:rPr>
              <a:t> y </a:t>
            </a:r>
            <a:r>
              <a:rPr lang="es-CO" dirty="0" err="1">
                <a:solidFill>
                  <a:srgbClr val="152B48"/>
                </a:solidFill>
                <a:latin typeface="Montserrat" panose="00000500000000000000" pitchFamily="50" charset="0"/>
              </a:rPr>
              <a:t>Brucella</a:t>
            </a:r>
            <a:r>
              <a:rPr lang="es-CO" dirty="0">
                <a:solidFill>
                  <a:srgbClr val="152B48"/>
                </a:solidFill>
                <a:latin typeface="Montserrat" panose="00000500000000000000" pitchFamily="50" charset="0"/>
              </a:rPr>
              <a:t> (ganado).</a:t>
            </a:r>
          </a:p>
          <a:p>
            <a:pPr algn="l"/>
            <a:r>
              <a:rPr lang="es-CO" dirty="0">
                <a:solidFill>
                  <a:srgbClr val="152B48"/>
                </a:solidFill>
                <a:latin typeface="Montserrat" panose="00000500000000000000" pitchFamily="50" charset="0"/>
              </a:rPr>
              <a:t>	- </a:t>
            </a:r>
            <a:r>
              <a:rPr lang="es-CO" dirty="0" err="1">
                <a:solidFill>
                  <a:srgbClr val="152B48"/>
                </a:solidFill>
                <a:latin typeface="Montserrat" panose="00000500000000000000" pitchFamily="50" charset="0"/>
              </a:rPr>
              <a:t>Bartonella</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henselae</a:t>
            </a:r>
            <a:r>
              <a:rPr lang="es-CO" dirty="0">
                <a:solidFill>
                  <a:srgbClr val="152B48"/>
                </a:solidFill>
                <a:latin typeface="Montserrat" panose="00000500000000000000" pitchFamily="50" charset="0"/>
              </a:rPr>
              <a:t> (gatos).</a:t>
            </a:r>
          </a:p>
          <a:p>
            <a:pPr algn="l"/>
            <a:r>
              <a:rPr lang="es-CO" dirty="0">
                <a:solidFill>
                  <a:srgbClr val="152B48"/>
                </a:solidFill>
                <a:latin typeface="Montserrat" panose="00000500000000000000" pitchFamily="50" charset="0"/>
              </a:rPr>
              <a:t>	- Chlamydia </a:t>
            </a:r>
            <a:r>
              <a:rPr lang="es-CO" dirty="0" err="1">
                <a:solidFill>
                  <a:srgbClr val="152B48"/>
                </a:solidFill>
                <a:latin typeface="Montserrat" panose="00000500000000000000" pitchFamily="50" charset="0"/>
              </a:rPr>
              <a:t>psittaci</a:t>
            </a:r>
            <a:r>
              <a:rPr lang="es-CO" dirty="0">
                <a:solidFill>
                  <a:srgbClr val="152B48"/>
                </a:solidFill>
                <a:latin typeface="Montserrat" panose="00000500000000000000" pitchFamily="50" charset="0"/>
              </a:rPr>
              <a:t> (loros, palomas).</a:t>
            </a:r>
          </a:p>
          <a:p>
            <a:pPr algn="l"/>
            <a:endParaRPr lang="es-CO" dirty="0">
              <a:solidFill>
                <a:srgbClr val="152B48"/>
              </a:solidFill>
              <a:latin typeface="Montserrat" panose="00000500000000000000" pitchFamily="50" charset="0"/>
            </a:endParaRPr>
          </a:p>
          <a:p>
            <a:pPr algn="l"/>
            <a:r>
              <a:rPr lang="es-CO" b="1" dirty="0">
                <a:solidFill>
                  <a:srgbClr val="152B48"/>
                </a:solidFill>
                <a:latin typeface="Montserrat" panose="00000500000000000000" pitchFamily="50" charset="0"/>
              </a:rPr>
              <a:t>Gram negativos: </a:t>
            </a:r>
          </a:p>
          <a:p>
            <a:pPr algn="l"/>
            <a:r>
              <a:rPr lang="es-CO" dirty="0">
                <a:solidFill>
                  <a:srgbClr val="152B48"/>
                </a:solidFill>
                <a:latin typeface="Montserrat" panose="00000500000000000000" pitchFamily="50" charset="0"/>
              </a:rPr>
              <a:t>	- </a:t>
            </a:r>
            <a:r>
              <a:rPr lang="es-CO" dirty="0" err="1">
                <a:solidFill>
                  <a:srgbClr val="152B48"/>
                </a:solidFill>
                <a:latin typeface="Montserrat" panose="00000500000000000000" pitchFamily="50" charset="0"/>
              </a:rPr>
              <a:t>Acinetobacter</a:t>
            </a:r>
            <a:r>
              <a:rPr lang="es-CO" dirty="0">
                <a:solidFill>
                  <a:srgbClr val="152B48"/>
                </a:solidFill>
                <a:latin typeface="Montserrat" panose="00000500000000000000" pitchFamily="50" charset="0"/>
              </a:rPr>
              <a:t>, P. </a:t>
            </a:r>
            <a:r>
              <a:rPr lang="es-CO" dirty="0" err="1">
                <a:solidFill>
                  <a:srgbClr val="152B48"/>
                </a:solidFill>
                <a:latin typeface="Montserrat" panose="00000500000000000000" pitchFamily="50" charset="0"/>
              </a:rPr>
              <a:t>Aeruginosa</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Legionella</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Mycoplasma</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Tropheryma</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whippelii</a:t>
            </a:r>
            <a:r>
              <a:rPr lang="es-CO" dirty="0">
                <a:solidFill>
                  <a:srgbClr val="152B48"/>
                </a:solidFill>
                <a:latin typeface="Montserrat" panose="00000500000000000000" pitchFamily="50" charset="0"/>
              </a:rPr>
              <a:t>.</a:t>
            </a:r>
          </a:p>
          <a:p>
            <a:pPr algn="l"/>
            <a:endParaRPr lang="es-CO" dirty="0">
              <a:solidFill>
                <a:srgbClr val="152B48"/>
              </a:solidFill>
              <a:latin typeface="Montserrat" panose="00000500000000000000" pitchFamily="50" charset="0"/>
            </a:endParaRPr>
          </a:p>
          <a:p>
            <a:pPr algn="l"/>
            <a:r>
              <a:rPr lang="es-CO" b="1" dirty="0">
                <a:solidFill>
                  <a:srgbClr val="152B48"/>
                </a:solidFill>
                <a:latin typeface="Montserrat" panose="00000500000000000000" pitchFamily="50" charset="0"/>
              </a:rPr>
              <a:t>Hongos</a:t>
            </a:r>
            <a:r>
              <a:rPr lang="es-CO" dirty="0">
                <a:solidFill>
                  <a:srgbClr val="152B48"/>
                </a:solidFill>
                <a:latin typeface="Montserrat" panose="00000500000000000000" pitchFamily="50" charset="0"/>
              </a:rPr>
              <a:t>: </a:t>
            </a:r>
          </a:p>
          <a:p>
            <a:pPr algn="l"/>
            <a:r>
              <a:rPr lang="es-CO" dirty="0">
                <a:solidFill>
                  <a:srgbClr val="152B48"/>
                </a:solidFill>
                <a:latin typeface="Montserrat" panose="00000500000000000000" pitchFamily="50" charset="0"/>
              </a:rPr>
              <a:t>	- Cándida, Aspergillus.</a:t>
            </a:r>
          </a:p>
        </p:txBody>
      </p:sp>
      <p:sp>
        <p:nvSpPr>
          <p:cNvPr id="5" name="Rectángulo 4">
            <a:extLst>
              <a:ext uri="{FF2B5EF4-FFF2-40B4-BE49-F238E27FC236}">
                <a16:creationId xmlns:a16="http://schemas.microsoft.com/office/drawing/2014/main" id="{E133EB14-77E0-40E7-822E-22B411B77FE9}"/>
              </a:ext>
            </a:extLst>
          </p:cNvPr>
          <p:cNvSpPr/>
          <p:nvPr/>
        </p:nvSpPr>
        <p:spPr>
          <a:xfrm>
            <a:off x="7315912" y="6301552"/>
            <a:ext cx="4617098" cy="292388"/>
          </a:xfrm>
          <a:prstGeom prst="rect">
            <a:avLst/>
          </a:prstGeom>
        </p:spPr>
        <p:txBody>
          <a:bodyPr wrap="none">
            <a:spAutoFit/>
          </a:bodyPr>
          <a:lstStyle/>
          <a:p>
            <a:r>
              <a:rPr lang="es-CO" sz="1300" dirty="0"/>
              <a:t>Mayo </a:t>
            </a:r>
            <a:r>
              <a:rPr lang="es-CO" sz="1300" dirty="0" err="1"/>
              <a:t>Clinic</a:t>
            </a:r>
            <a:r>
              <a:rPr lang="es-CO" sz="1300" dirty="0"/>
              <a:t> 2020; https://doi.org/10.1016/j.mayocp.2019.12.008</a:t>
            </a:r>
          </a:p>
        </p:txBody>
      </p:sp>
      <p:sp>
        <p:nvSpPr>
          <p:cNvPr id="6" name="CuadroTexto 5">
            <a:extLst>
              <a:ext uri="{FF2B5EF4-FFF2-40B4-BE49-F238E27FC236}">
                <a16:creationId xmlns:a16="http://schemas.microsoft.com/office/drawing/2014/main" id="{B56E7ADE-E914-4050-8D0D-E1F827B17D24}"/>
              </a:ext>
            </a:extLst>
          </p:cNvPr>
          <p:cNvSpPr txBox="1"/>
          <p:nvPr/>
        </p:nvSpPr>
        <p:spPr>
          <a:xfrm>
            <a:off x="8485335" y="6079418"/>
            <a:ext cx="3447675" cy="292388"/>
          </a:xfrm>
          <a:prstGeom prst="rect">
            <a:avLst/>
          </a:prstGeom>
          <a:noFill/>
        </p:spPr>
        <p:txBody>
          <a:bodyPr wrap="none" rtlCol="0">
            <a:spAutoFit/>
          </a:bodyPr>
          <a:lstStyle/>
          <a:p>
            <a:r>
              <a:rPr lang="es-ES" sz="1300" dirty="0" err="1"/>
              <a:t>Cahill</a:t>
            </a:r>
            <a:r>
              <a:rPr lang="es-ES" sz="1300" dirty="0"/>
              <a:t> T. et al; Lancet. 2016;387(10021):882–93. </a:t>
            </a:r>
          </a:p>
        </p:txBody>
      </p:sp>
    </p:spTree>
    <p:extLst>
      <p:ext uri="{BB962C8B-B14F-4D97-AF65-F5344CB8AC3E}">
        <p14:creationId xmlns:p14="http://schemas.microsoft.com/office/powerpoint/2010/main" val="32280506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1598</TotalTime>
  <Words>3814</Words>
  <Application>Microsoft Office PowerPoint</Application>
  <PresentationFormat>Panorámica</PresentationFormat>
  <Paragraphs>345</Paragraphs>
  <Slides>54</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Arial</vt:lpstr>
      <vt:lpstr>Calibri</vt:lpstr>
      <vt:lpstr>Helvetica Light</vt:lpstr>
      <vt:lpstr>Montserrat</vt:lpstr>
      <vt:lpstr>Palatino</vt:lpstr>
      <vt:lpstr>Tema de Office</vt:lpstr>
      <vt:lpstr>Endocarditis infecciosa</vt:lpstr>
      <vt:lpstr>Definición</vt:lpstr>
      <vt:lpstr>Presentación de PowerPoint</vt:lpstr>
      <vt:lpstr>Epidemiología</vt:lpstr>
      <vt:lpstr>Factores de riesgo</vt:lpstr>
      <vt:lpstr>Factores de riesgo</vt:lpstr>
      <vt:lpstr>Presentación de PowerPoint</vt:lpstr>
      <vt:lpstr>Microbiología</vt:lpstr>
      <vt:lpstr>Microbiología</vt:lpstr>
      <vt:lpstr>Presentación de PowerPoint</vt:lpstr>
      <vt:lpstr>Presentación de PowerPoint</vt:lpstr>
      <vt:lpstr>Fisiopatología</vt:lpstr>
      <vt:lpstr>Fisiopatología</vt:lpstr>
      <vt:lpstr>Presentación de PowerPoint</vt:lpstr>
      <vt:lpstr>Presentación</vt:lpstr>
      <vt:lpstr>Manifestaciones clínicas</vt:lpstr>
      <vt:lpstr>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Hallazgos de laboratorio</vt:lpstr>
      <vt:lpstr>Paraclínicos</vt:lpstr>
      <vt:lpstr>Presentación de PowerPoint</vt:lpstr>
      <vt:lpstr>Hemocultivos</vt:lpstr>
      <vt:lpstr>Presentación de PowerPoint</vt:lpstr>
      <vt:lpstr>Presentación de PowerPoint</vt:lpstr>
      <vt:lpstr>Imágenes</vt:lpstr>
      <vt:lpstr>Ecocardiograma</vt:lpstr>
      <vt:lpstr>Presentación de PowerPoint</vt:lpstr>
      <vt:lpstr>Diagnóstico</vt:lpstr>
      <vt:lpstr>Presentación de PowerPoint</vt:lpstr>
      <vt:lpstr>Presentación de PowerPoint</vt:lpstr>
      <vt:lpstr>Presentación de PowerPoint</vt:lpstr>
      <vt:lpstr>Endocarditis cultivos negativos</vt:lpstr>
      <vt:lpstr>Presentación de PowerPoint</vt:lpstr>
      <vt:lpstr>Presentación de PowerPoint</vt:lpstr>
      <vt:lpstr>Tratamiento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Indicaciones manejo quirúrgico</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User</cp:lastModifiedBy>
  <cp:revision>61</cp:revision>
  <dcterms:created xsi:type="dcterms:W3CDTF">2020-11-06T17:03:47Z</dcterms:created>
  <dcterms:modified xsi:type="dcterms:W3CDTF">2021-04-29T20:01:29Z</dcterms:modified>
</cp:coreProperties>
</file>