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259" r:id="rId3"/>
    <p:sldId id="265" r:id="rId4"/>
    <p:sldId id="260" r:id="rId5"/>
    <p:sldId id="262" r:id="rId6"/>
    <p:sldId id="263" r:id="rId7"/>
    <p:sldId id="264" r:id="rId8"/>
    <p:sldId id="266" r:id="rId9"/>
    <p:sldId id="267" r:id="rId10"/>
    <p:sldId id="268" r:id="rId11"/>
    <p:sldId id="269" r:id="rId12"/>
    <p:sldId id="270" r:id="rId13"/>
    <p:sldId id="271" r:id="rId14"/>
    <p:sldId id="274" r:id="rId15"/>
    <p:sldId id="272" r:id="rId16"/>
    <p:sldId id="273" r:id="rId17"/>
    <p:sldId id="275" r:id="rId18"/>
    <p:sldId id="276" r:id="rId19"/>
    <p:sldId id="277" r:id="rId20"/>
    <p:sldId id="278" r:id="rId21"/>
    <p:sldId id="279" r:id="rId22"/>
    <p:sldId id="280" r:id="rId23"/>
    <p:sldId id="281"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6A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6" autoAdjust="0"/>
    <p:restoredTop sz="93842" autoAdjust="0"/>
  </p:normalViewPr>
  <p:slideViewPr>
    <p:cSldViewPr snapToGrid="0">
      <p:cViewPr varScale="1">
        <p:scale>
          <a:sx n="64" d="100"/>
          <a:sy n="64"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81D9F-04E4-4DEF-B8E6-A116BD1CE5A6}"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s-CO"/>
        </a:p>
      </dgm:t>
    </dgm:pt>
    <dgm:pt modelId="{07D38D95-6BD4-4E5C-907A-AC7A620BF718}">
      <dgm:prSet phldrT="[Texto]"/>
      <dgm:spPr/>
      <dgm:t>
        <a:bodyPr/>
        <a:lstStyle/>
        <a:p>
          <a:r>
            <a:rPr lang="es-MX" dirty="0">
              <a:latin typeface="Montserrat" panose="00000500000000000000" pitchFamily="50" charset="0"/>
            </a:rPr>
            <a:t>Inmovilización  blanda o </a:t>
          </a:r>
          <a:r>
            <a:rPr lang="es-MX" dirty="0" err="1">
              <a:latin typeface="Montserrat" panose="00000500000000000000" pitchFamily="50" charset="0"/>
            </a:rPr>
            <a:t>brace</a:t>
          </a:r>
          <a:endParaRPr lang="es-CO" dirty="0">
            <a:latin typeface="Montserrat" panose="00000500000000000000" pitchFamily="50" charset="0"/>
          </a:endParaRPr>
        </a:p>
      </dgm:t>
    </dgm:pt>
    <dgm:pt modelId="{14A5B520-C2BB-4379-AD1F-F00B61F854B7}" type="parTrans" cxnId="{36C404C6-666E-423B-9D06-51A6207AC7D2}">
      <dgm:prSet/>
      <dgm:spPr/>
      <dgm:t>
        <a:bodyPr/>
        <a:lstStyle/>
        <a:p>
          <a:endParaRPr lang="es-CO">
            <a:latin typeface="Montserrat" panose="00000500000000000000" pitchFamily="50" charset="0"/>
          </a:endParaRPr>
        </a:p>
      </dgm:t>
    </dgm:pt>
    <dgm:pt modelId="{7AB21E00-6D6B-4BB8-A31B-749598E89338}" type="sibTrans" cxnId="{36C404C6-666E-423B-9D06-51A6207AC7D2}">
      <dgm:prSet/>
      <dgm:spPr/>
      <dgm:t>
        <a:bodyPr/>
        <a:lstStyle/>
        <a:p>
          <a:endParaRPr lang="es-CO">
            <a:latin typeface="Montserrat" panose="00000500000000000000" pitchFamily="50" charset="0"/>
          </a:endParaRPr>
        </a:p>
      </dgm:t>
    </dgm:pt>
    <dgm:pt modelId="{A067051A-3335-481D-89EB-CF0EBA2FCA30}">
      <dgm:prSet phldrT="[Texto]"/>
      <dgm:spPr/>
      <dgm:t>
        <a:bodyPr/>
        <a:lstStyle/>
        <a:p>
          <a:r>
            <a:rPr lang="es-MX" dirty="0">
              <a:latin typeface="Montserrat" panose="00000500000000000000" pitchFamily="50" charset="0"/>
            </a:rPr>
            <a:t>Rehabilitación</a:t>
          </a:r>
          <a:endParaRPr lang="es-CO" dirty="0">
            <a:latin typeface="Montserrat" panose="00000500000000000000" pitchFamily="50" charset="0"/>
          </a:endParaRPr>
        </a:p>
      </dgm:t>
    </dgm:pt>
    <dgm:pt modelId="{FDB1C561-3640-47D3-AA63-A4F789823480}" type="parTrans" cxnId="{888E5FBA-6139-4C37-AC67-EC071A5C0233}">
      <dgm:prSet/>
      <dgm:spPr/>
      <dgm:t>
        <a:bodyPr/>
        <a:lstStyle/>
        <a:p>
          <a:endParaRPr lang="es-CO">
            <a:latin typeface="Montserrat" panose="00000500000000000000" pitchFamily="50" charset="0"/>
          </a:endParaRPr>
        </a:p>
      </dgm:t>
    </dgm:pt>
    <dgm:pt modelId="{920BCD3A-F268-437D-B64B-58141ACF19CD}" type="sibTrans" cxnId="{888E5FBA-6139-4C37-AC67-EC071A5C0233}">
      <dgm:prSet/>
      <dgm:spPr/>
      <dgm:t>
        <a:bodyPr/>
        <a:lstStyle/>
        <a:p>
          <a:endParaRPr lang="es-CO">
            <a:latin typeface="Montserrat" panose="00000500000000000000" pitchFamily="50" charset="0"/>
          </a:endParaRPr>
        </a:p>
      </dgm:t>
    </dgm:pt>
    <dgm:pt modelId="{6CC135FF-A1CE-43FA-AD2B-197F29AB2AC9}">
      <dgm:prSet phldrT="[Texto]"/>
      <dgm:spPr/>
      <dgm:t>
        <a:bodyPr/>
        <a:lstStyle/>
        <a:p>
          <a:r>
            <a:rPr lang="es-MX" dirty="0">
              <a:latin typeface="Montserrat" panose="00000500000000000000" pitchFamily="50" charset="0"/>
            </a:rPr>
            <a:t>Cirugía</a:t>
          </a:r>
          <a:endParaRPr lang="es-CO" dirty="0">
            <a:latin typeface="Montserrat" panose="00000500000000000000" pitchFamily="50" charset="0"/>
          </a:endParaRPr>
        </a:p>
      </dgm:t>
    </dgm:pt>
    <dgm:pt modelId="{21750AD8-3927-49A3-B96C-B1881E80D8EB}" type="parTrans" cxnId="{47A3E71D-1457-4135-B0D1-630EC9F53C61}">
      <dgm:prSet/>
      <dgm:spPr/>
      <dgm:t>
        <a:bodyPr/>
        <a:lstStyle/>
        <a:p>
          <a:endParaRPr lang="es-CO">
            <a:latin typeface="Montserrat" panose="00000500000000000000" pitchFamily="50" charset="0"/>
          </a:endParaRPr>
        </a:p>
      </dgm:t>
    </dgm:pt>
    <dgm:pt modelId="{7AB81160-CF62-4A80-A698-3A08F11D4E9C}" type="sibTrans" cxnId="{47A3E71D-1457-4135-B0D1-630EC9F53C61}">
      <dgm:prSet/>
      <dgm:spPr/>
      <dgm:t>
        <a:bodyPr/>
        <a:lstStyle/>
        <a:p>
          <a:endParaRPr lang="es-CO">
            <a:latin typeface="Montserrat" panose="00000500000000000000" pitchFamily="50" charset="0"/>
          </a:endParaRPr>
        </a:p>
      </dgm:t>
    </dgm:pt>
    <dgm:pt modelId="{55AC39F6-6397-46D1-BB74-2074641CB36A}">
      <dgm:prSet/>
      <dgm:spPr/>
      <dgm:t>
        <a:bodyPr/>
        <a:lstStyle/>
        <a:p>
          <a:r>
            <a:rPr lang="es-CO" dirty="0">
              <a:latin typeface="Montserrat" panose="00000500000000000000" pitchFamily="50" charset="0"/>
            </a:rPr>
            <a:t>Medidas locales</a:t>
          </a:r>
        </a:p>
      </dgm:t>
    </dgm:pt>
    <dgm:pt modelId="{E04B6E82-FFC0-4025-A406-1E0A68633D41}" type="parTrans" cxnId="{B1A97E1E-0DE5-40FB-BEEF-F7D18EC1F8D3}">
      <dgm:prSet/>
      <dgm:spPr/>
      <dgm:t>
        <a:bodyPr/>
        <a:lstStyle/>
        <a:p>
          <a:endParaRPr lang="es-CO">
            <a:latin typeface="Montserrat" panose="00000500000000000000" pitchFamily="50" charset="0"/>
          </a:endParaRPr>
        </a:p>
      </dgm:t>
    </dgm:pt>
    <dgm:pt modelId="{17B303ED-DEF4-405E-BE06-F97FC2169E67}" type="sibTrans" cxnId="{B1A97E1E-0DE5-40FB-BEEF-F7D18EC1F8D3}">
      <dgm:prSet/>
      <dgm:spPr/>
      <dgm:t>
        <a:bodyPr/>
        <a:lstStyle/>
        <a:p>
          <a:endParaRPr lang="es-CO">
            <a:latin typeface="Montserrat" panose="00000500000000000000" pitchFamily="50" charset="0"/>
          </a:endParaRPr>
        </a:p>
      </dgm:t>
    </dgm:pt>
    <dgm:pt modelId="{DDE0DE0C-4D51-49B3-9F70-8E43271CB97F}">
      <dgm:prSet/>
      <dgm:spPr/>
      <dgm:t>
        <a:bodyPr/>
        <a:lstStyle/>
        <a:p>
          <a:r>
            <a:rPr lang="es-CO" dirty="0">
              <a:latin typeface="Montserrat" panose="00000500000000000000" pitchFamily="50" charset="0"/>
            </a:rPr>
            <a:t>Analgesia</a:t>
          </a:r>
        </a:p>
      </dgm:t>
    </dgm:pt>
    <dgm:pt modelId="{44F4DAE4-7846-4DF1-BF74-3F62AB5C4268}" type="parTrans" cxnId="{4AE4053C-1A29-4F21-989C-C19E3F0B544D}">
      <dgm:prSet/>
      <dgm:spPr/>
      <dgm:t>
        <a:bodyPr/>
        <a:lstStyle/>
        <a:p>
          <a:endParaRPr lang="es-CO">
            <a:latin typeface="Montserrat" panose="00000500000000000000" pitchFamily="50" charset="0"/>
          </a:endParaRPr>
        </a:p>
      </dgm:t>
    </dgm:pt>
    <dgm:pt modelId="{766A4BFF-DD48-4A1E-A08C-8BC76FB4B882}" type="sibTrans" cxnId="{4AE4053C-1A29-4F21-989C-C19E3F0B544D}">
      <dgm:prSet/>
      <dgm:spPr/>
      <dgm:t>
        <a:bodyPr/>
        <a:lstStyle/>
        <a:p>
          <a:endParaRPr lang="es-CO">
            <a:latin typeface="Montserrat" panose="00000500000000000000" pitchFamily="50" charset="0"/>
          </a:endParaRPr>
        </a:p>
      </dgm:t>
    </dgm:pt>
    <dgm:pt modelId="{42FA3BEE-9EA5-497D-A3C6-80EBFA57B847}" type="pres">
      <dgm:prSet presAssocID="{F0C81D9F-04E4-4DEF-B8E6-A116BD1CE5A6}" presName="diagram" presStyleCnt="0">
        <dgm:presLayoutVars>
          <dgm:dir/>
          <dgm:resizeHandles val="exact"/>
        </dgm:presLayoutVars>
      </dgm:prSet>
      <dgm:spPr/>
    </dgm:pt>
    <dgm:pt modelId="{70106A76-82A9-4A3B-9029-15DCAC671871}" type="pres">
      <dgm:prSet presAssocID="{07D38D95-6BD4-4E5C-907A-AC7A620BF718}" presName="node" presStyleLbl="node1" presStyleIdx="0" presStyleCnt="5">
        <dgm:presLayoutVars>
          <dgm:bulletEnabled val="1"/>
        </dgm:presLayoutVars>
      </dgm:prSet>
      <dgm:spPr/>
    </dgm:pt>
    <dgm:pt modelId="{2FACC549-7CE0-47C3-9349-1A9186253037}" type="pres">
      <dgm:prSet presAssocID="{7AB21E00-6D6B-4BB8-A31B-749598E89338}" presName="sibTrans" presStyleCnt="0"/>
      <dgm:spPr/>
    </dgm:pt>
    <dgm:pt modelId="{59B651DF-E70F-4950-A48B-D0A28AE100F7}" type="pres">
      <dgm:prSet presAssocID="{55AC39F6-6397-46D1-BB74-2074641CB36A}" presName="node" presStyleLbl="node1" presStyleIdx="1" presStyleCnt="5">
        <dgm:presLayoutVars>
          <dgm:bulletEnabled val="1"/>
        </dgm:presLayoutVars>
      </dgm:prSet>
      <dgm:spPr/>
    </dgm:pt>
    <dgm:pt modelId="{CE20EB41-0130-4B1D-BA6B-FCA504A4FB3D}" type="pres">
      <dgm:prSet presAssocID="{17B303ED-DEF4-405E-BE06-F97FC2169E67}" presName="sibTrans" presStyleCnt="0"/>
      <dgm:spPr/>
    </dgm:pt>
    <dgm:pt modelId="{FC17FC92-19AB-4D2C-BDF1-2911C68F31B2}" type="pres">
      <dgm:prSet presAssocID="{DDE0DE0C-4D51-49B3-9F70-8E43271CB97F}" presName="node" presStyleLbl="node1" presStyleIdx="2" presStyleCnt="5">
        <dgm:presLayoutVars>
          <dgm:bulletEnabled val="1"/>
        </dgm:presLayoutVars>
      </dgm:prSet>
      <dgm:spPr/>
    </dgm:pt>
    <dgm:pt modelId="{260D180F-9FA0-4FCE-AE5A-53F52B216B13}" type="pres">
      <dgm:prSet presAssocID="{766A4BFF-DD48-4A1E-A08C-8BC76FB4B882}" presName="sibTrans" presStyleCnt="0"/>
      <dgm:spPr/>
    </dgm:pt>
    <dgm:pt modelId="{7106F11F-D37A-4DC1-8240-B62C9D398E78}" type="pres">
      <dgm:prSet presAssocID="{A067051A-3335-481D-89EB-CF0EBA2FCA30}" presName="node" presStyleLbl="node1" presStyleIdx="3" presStyleCnt="5">
        <dgm:presLayoutVars>
          <dgm:bulletEnabled val="1"/>
        </dgm:presLayoutVars>
      </dgm:prSet>
      <dgm:spPr/>
    </dgm:pt>
    <dgm:pt modelId="{8F91CF37-A696-4CD8-996A-2BF586497593}" type="pres">
      <dgm:prSet presAssocID="{920BCD3A-F268-437D-B64B-58141ACF19CD}" presName="sibTrans" presStyleCnt="0"/>
      <dgm:spPr/>
    </dgm:pt>
    <dgm:pt modelId="{32B6E21E-C94F-4014-96E2-77EFB063BCB8}" type="pres">
      <dgm:prSet presAssocID="{6CC135FF-A1CE-43FA-AD2B-197F29AB2AC9}" presName="node" presStyleLbl="node1" presStyleIdx="4" presStyleCnt="5">
        <dgm:presLayoutVars>
          <dgm:bulletEnabled val="1"/>
        </dgm:presLayoutVars>
      </dgm:prSet>
      <dgm:spPr/>
    </dgm:pt>
  </dgm:ptLst>
  <dgm:cxnLst>
    <dgm:cxn modelId="{D5162D1A-10F6-440E-8B74-F44995FD9272}" type="presOf" srcId="{6CC135FF-A1CE-43FA-AD2B-197F29AB2AC9}" destId="{32B6E21E-C94F-4014-96E2-77EFB063BCB8}" srcOrd="0" destOrd="0" presId="urn:microsoft.com/office/officeart/2005/8/layout/default"/>
    <dgm:cxn modelId="{47A3E71D-1457-4135-B0D1-630EC9F53C61}" srcId="{F0C81D9F-04E4-4DEF-B8E6-A116BD1CE5A6}" destId="{6CC135FF-A1CE-43FA-AD2B-197F29AB2AC9}" srcOrd="4" destOrd="0" parTransId="{21750AD8-3927-49A3-B96C-B1881E80D8EB}" sibTransId="{7AB81160-CF62-4A80-A698-3A08F11D4E9C}"/>
    <dgm:cxn modelId="{B1A97E1E-0DE5-40FB-BEEF-F7D18EC1F8D3}" srcId="{F0C81D9F-04E4-4DEF-B8E6-A116BD1CE5A6}" destId="{55AC39F6-6397-46D1-BB74-2074641CB36A}" srcOrd="1" destOrd="0" parTransId="{E04B6E82-FFC0-4025-A406-1E0A68633D41}" sibTransId="{17B303ED-DEF4-405E-BE06-F97FC2169E67}"/>
    <dgm:cxn modelId="{4AE4053C-1A29-4F21-989C-C19E3F0B544D}" srcId="{F0C81D9F-04E4-4DEF-B8E6-A116BD1CE5A6}" destId="{DDE0DE0C-4D51-49B3-9F70-8E43271CB97F}" srcOrd="2" destOrd="0" parTransId="{44F4DAE4-7846-4DF1-BF74-3F62AB5C4268}" sibTransId="{766A4BFF-DD48-4A1E-A08C-8BC76FB4B882}"/>
    <dgm:cxn modelId="{55A7E14A-2812-4698-A8F0-BC68A5F76FC2}" type="presOf" srcId="{F0C81D9F-04E4-4DEF-B8E6-A116BD1CE5A6}" destId="{42FA3BEE-9EA5-497D-A3C6-80EBFA57B847}" srcOrd="0" destOrd="0" presId="urn:microsoft.com/office/officeart/2005/8/layout/default"/>
    <dgm:cxn modelId="{4085AF7D-E01B-4E6D-A7F3-F455FBEDEB80}" type="presOf" srcId="{DDE0DE0C-4D51-49B3-9F70-8E43271CB97F}" destId="{FC17FC92-19AB-4D2C-BDF1-2911C68F31B2}" srcOrd="0" destOrd="0" presId="urn:microsoft.com/office/officeart/2005/8/layout/default"/>
    <dgm:cxn modelId="{99002089-FD1F-44DB-BE78-7BE1CD6F3737}" type="presOf" srcId="{55AC39F6-6397-46D1-BB74-2074641CB36A}" destId="{59B651DF-E70F-4950-A48B-D0A28AE100F7}" srcOrd="0" destOrd="0" presId="urn:microsoft.com/office/officeart/2005/8/layout/default"/>
    <dgm:cxn modelId="{5740418C-2CE6-4095-8B07-7B62F9187470}" type="presOf" srcId="{07D38D95-6BD4-4E5C-907A-AC7A620BF718}" destId="{70106A76-82A9-4A3B-9029-15DCAC671871}" srcOrd="0" destOrd="0" presId="urn:microsoft.com/office/officeart/2005/8/layout/default"/>
    <dgm:cxn modelId="{47FB65A3-286E-4E7B-8B3E-310BB5EE858E}" type="presOf" srcId="{A067051A-3335-481D-89EB-CF0EBA2FCA30}" destId="{7106F11F-D37A-4DC1-8240-B62C9D398E78}" srcOrd="0" destOrd="0" presId="urn:microsoft.com/office/officeart/2005/8/layout/default"/>
    <dgm:cxn modelId="{888E5FBA-6139-4C37-AC67-EC071A5C0233}" srcId="{F0C81D9F-04E4-4DEF-B8E6-A116BD1CE5A6}" destId="{A067051A-3335-481D-89EB-CF0EBA2FCA30}" srcOrd="3" destOrd="0" parTransId="{FDB1C561-3640-47D3-AA63-A4F789823480}" sibTransId="{920BCD3A-F268-437D-B64B-58141ACF19CD}"/>
    <dgm:cxn modelId="{36C404C6-666E-423B-9D06-51A6207AC7D2}" srcId="{F0C81D9F-04E4-4DEF-B8E6-A116BD1CE5A6}" destId="{07D38D95-6BD4-4E5C-907A-AC7A620BF718}" srcOrd="0" destOrd="0" parTransId="{14A5B520-C2BB-4379-AD1F-F00B61F854B7}" sibTransId="{7AB21E00-6D6B-4BB8-A31B-749598E89338}"/>
    <dgm:cxn modelId="{8722D52D-8768-4E99-B9BD-8AA948A10B04}" type="presParOf" srcId="{42FA3BEE-9EA5-497D-A3C6-80EBFA57B847}" destId="{70106A76-82A9-4A3B-9029-15DCAC671871}" srcOrd="0" destOrd="0" presId="urn:microsoft.com/office/officeart/2005/8/layout/default"/>
    <dgm:cxn modelId="{79677473-8B76-4BC8-8F06-C3517CBA2172}" type="presParOf" srcId="{42FA3BEE-9EA5-497D-A3C6-80EBFA57B847}" destId="{2FACC549-7CE0-47C3-9349-1A9186253037}" srcOrd="1" destOrd="0" presId="urn:microsoft.com/office/officeart/2005/8/layout/default"/>
    <dgm:cxn modelId="{4E059ACC-14D8-420D-83F0-88F5DF082FE0}" type="presParOf" srcId="{42FA3BEE-9EA5-497D-A3C6-80EBFA57B847}" destId="{59B651DF-E70F-4950-A48B-D0A28AE100F7}" srcOrd="2" destOrd="0" presId="urn:microsoft.com/office/officeart/2005/8/layout/default"/>
    <dgm:cxn modelId="{40CE1155-6CE8-46D5-BD77-931E0426077E}" type="presParOf" srcId="{42FA3BEE-9EA5-497D-A3C6-80EBFA57B847}" destId="{CE20EB41-0130-4B1D-BA6B-FCA504A4FB3D}" srcOrd="3" destOrd="0" presId="urn:microsoft.com/office/officeart/2005/8/layout/default"/>
    <dgm:cxn modelId="{6BE44012-D8A8-40A6-B61F-82ED136EF8E9}" type="presParOf" srcId="{42FA3BEE-9EA5-497D-A3C6-80EBFA57B847}" destId="{FC17FC92-19AB-4D2C-BDF1-2911C68F31B2}" srcOrd="4" destOrd="0" presId="urn:microsoft.com/office/officeart/2005/8/layout/default"/>
    <dgm:cxn modelId="{19AFEF4C-CA04-40D1-8148-3E451FFCDB49}" type="presParOf" srcId="{42FA3BEE-9EA5-497D-A3C6-80EBFA57B847}" destId="{260D180F-9FA0-4FCE-AE5A-53F52B216B13}" srcOrd="5" destOrd="0" presId="urn:microsoft.com/office/officeart/2005/8/layout/default"/>
    <dgm:cxn modelId="{954A29EA-C537-41F5-A4AD-DDDB3CEE7095}" type="presParOf" srcId="{42FA3BEE-9EA5-497D-A3C6-80EBFA57B847}" destId="{7106F11F-D37A-4DC1-8240-B62C9D398E78}" srcOrd="6" destOrd="0" presId="urn:microsoft.com/office/officeart/2005/8/layout/default"/>
    <dgm:cxn modelId="{52C1E718-A215-4F01-8BC0-902C17672A28}" type="presParOf" srcId="{42FA3BEE-9EA5-497D-A3C6-80EBFA57B847}" destId="{8F91CF37-A696-4CD8-996A-2BF586497593}" srcOrd="7" destOrd="0" presId="urn:microsoft.com/office/officeart/2005/8/layout/default"/>
    <dgm:cxn modelId="{B2503FF4-FEF2-43BA-98BD-15496BCFFBAB}" type="presParOf" srcId="{42FA3BEE-9EA5-497D-A3C6-80EBFA57B847}" destId="{32B6E21E-C94F-4014-96E2-77EFB063BCB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C49D1-76EC-49E5-8FDB-E8F73AB48E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FDAD6BF9-5348-4AE2-BF21-A40DFB188299}">
      <dgm:prSet phldrT="[Texto]"/>
      <dgm:spPr/>
      <dgm:t>
        <a:bodyPr/>
        <a:lstStyle/>
        <a:p>
          <a:r>
            <a:rPr lang="es-MX" b="1" dirty="0">
              <a:latin typeface="Montserrat" panose="00000500000000000000" pitchFamily="50" charset="0"/>
            </a:rPr>
            <a:t>Tratamiento</a:t>
          </a:r>
          <a:endParaRPr lang="es-CO" b="1" dirty="0">
            <a:latin typeface="Montserrat" panose="00000500000000000000" pitchFamily="50" charset="0"/>
          </a:endParaRPr>
        </a:p>
      </dgm:t>
    </dgm:pt>
    <dgm:pt modelId="{FBA09F25-12CD-434D-9108-8D2CA3336F02}" type="parTrans" cxnId="{E9CBFBCF-F0BA-4080-8F1E-032C2DD2AE82}">
      <dgm:prSet/>
      <dgm:spPr/>
      <dgm:t>
        <a:bodyPr/>
        <a:lstStyle/>
        <a:p>
          <a:endParaRPr lang="es-CO">
            <a:latin typeface="Montserrat" panose="00000500000000000000" pitchFamily="50" charset="0"/>
          </a:endParaRPr>
        </a:p>
      </dgm:t>
    </dgm:pt>
    <dgm:pt modelId="{8A7AE3AA-5BAD-4C23-9926-BA0FB7F89877}" type="sibTrans" cxnId="{E9CBFBCF-F0BA-4080-8F1E-032C2DD2AE82}">
      <dgm:prSet/>
      <dgm:spPr/>
      <dgm:t>
        <a:bodyPr/>
        <a:lstStyle/>
        <a:p>
          <a:endParaRPr lang="es-CO">
            <a:latin typeface="Montserrat" panose="00000500000000000000" pitchFamily="50" charset="0"/>
          </a:endParaRPr>
        </a:p>
      </dgm:t>
    </dgm:pt>
    <dgm:pt modelId="{9DDA63F8-1CE3-4F19-BD3A-E33FB97029BD}">
      <dgm:prSet phldrT="[Texto]"/>
      <dgm:spPr/>
      <dgm:t>
        <a:bodyPr/>
        <a:lstStyle/>
        <a:p>
          <a:pPr>
            <a:buFont typeface="+mj-lt"/>
            <a:buNone/>
          </a:pPr>
          <a:r>
            <a:rPr lang="es-MX" dirty="0">
              <a:latin typeface="Montserrat" panose="00000500000000000000" pitchFamily="50" charset="0"/>
            </a:rPr>
            <a:t>Reducción precoz.</a:t>
          </a:r>
          <a:endParaRPr lang="es-CO" dirty="0">
            <a:latin typeface="Montserrat" panose="00000500000000000000" pitchFamily="50" charset="0"/>
          </a:endParaRPr>
        </a:p>
      </dgm:t>
    </dgm:pt>
    <dgm:pt modelId="{D47C977F-B9EC-4E29-B954-E22FCE10F2E5}" type="parTrans" cxnId="{6DD0A209-9AB9-48EF-AAC3-F907731E7DC9}">
      <dgm:prSet/>
      <dgm:spPr/>
      <dgm:t>
        <a:bodyPr/>
        <a:lstStyle/>
        <a:p>
          <a:endParaRPr lang="es-CO">
            <a:latin typeface="Montserrat" panose="00000500000000000000" pitchFamily="50" charset="0"/>
          </a:endParaRPr>
        </a:p>
      </dgm:t>
    </dgm:pt>
    <dgm:pt modelId="{1AD24C4B-818D-4DCA-B5DA-EAAE27598B7A}" type="sibTrans" cxnId="{6DD0A209-9AB9-48EF-AAC3-F907731E7DC9}">
      <dgm:prSet/>
      <dgm:spPr/>
      <dgm:t>
        <a:bodyPr/>
        <a:lstStyle/>
        <a:p>
          <a:endParaRPr lang="es-CO">
            <a:latin typeface="Montserrat" panose="00000500000000000000" pitchFamily="50" charset="0"/>
          </a:endParaRPr>
        </a:p>
      </dgm:t>
    </dgm:pt>
    <dgm:pt modelId="{82C03D27-D3EC-4D6D-BF3A-D002E36A190C}">
      <dgm:prSet/>
      <dgm:spPr/>
      <dgm:t>
        <a:bodyPr/>
        <a:lstStyle/>
        <a:p>
          <a:pPr>
            <a:buFont typeface="+mj-lt"/>
            <a:buNone/>
          </a:pPr>
          <a:r>
            <a:rPr lang="es-MX" dirty="0">
              <a:latin typeface="Montserrat" panose="00000500000000000000" pitchFamily="50" charset="0"/>
            </a:rPr>
            <a:t>Inmovilización.</a:t>
          </a:r>
        </a:p>
      </dgm:t>
    </dgm:pt>
    <dgm:pt modelId="{93E8571F-CD5A-4349-8658-D1B9571A7677}" type="parTrans" cxnId="{D707C599-BB0D-42FC-AFBA-C2FB83A6518C}">
      <dgm:prSet/>
      <dgm:spPr/>
      <dgm:t>
        <a:bodyPr/>
        <a:lstStyle/>
        <a:p>
          <a:endParaRPr lang="es-CO">
            <a:latin typeface="Montserrat" panose="00000500000000000000" pitchFamily="50" charset="0"/>
          </a:endParaRPr>
        </a:p>
      </dgm:t>
    </dgm:pt>
    <dgm:pt modelId="{9C4DC72C-99B1-43B6-AA41-E53A6C3ADE4F}" type="sibTrans" cxnId="{D707C599-BB0D-42FC-AFBA-C2FB83A6518C}">
      <dgm:prSet/>
      <dgm:spPr/>
      <dgm:t>
        <a:bodyPr/>
        <a:lstStyle/>
        <a:p>
          <a:endParaRPr lang="es-CO">
            <a:latin typeface="Montserrat" panose="00000500000000000000" pitchFamily="50" charset="0"/>
          </a:endParaRPr>
        </a:p>
      </dgm:t>
    </dgm:pt>
    <dgm:pt modelId="{6100E5F2-1C72-476E-B27A-0E1D830C0F54}">
      <dgm:prSet/>
      <dgm:spPr/>
      <dgm:t>
        <a:bodyPr/>
        <a:lstStyle/>
        <a:p>
          <a:pPr>
            <a:buFont typeface="+mj-lt"/>
            <a:buNone/>
          </a:pPr>
          <a:r>
            <a:rPr lang="es-MX" dirty="0" err="1">
              <a:latin typeface="Montserrat" panose="00000500000000000000" pitchFamily="50" charset="0"/>
            </a:rPr>
            <a:t>Rx</a:t>
          </a:r>
          <a:r>
            <a:rPr lang="es-MX" dirty="0">
              <a:latin typeface="Montserrat" panose="00000500000000000000" pitchFamily="50" charset="0"/>
            </a:rPr>
            <a:t> control. </a:t>
          </a:r>
        </a:p>
      </dgm:t>
    </dgm:pt>
    <dgm:pt modelId="{4A70B835-FABE-45E7-9AB1-8A232F748050}" type="parTrans" cxnId="{3D3C366F-2D58-4F93-A3D3-BC6508400450}">
      <dgm:prSet/>
      <dgm:spPr/>
      <dgm:t>
        <a:bodyPr/>
        <a:lstStyle/>
        <a:p>
          <a:endParaRPr lang="es-CO">
            <a:latin typeface="Montserrat" panose="00000500000000000000" pitchFamily="50" charset="0"/>
          </a:endParaRPr>
        </a:p>
      </dgm:t>
    </dgm:pt>
    <dgm:pt modelId="{36800748-CB67-404C-805A-5AFDBA79FE65}" type="sibTrans" cxnId="{3D3C366F-2D58-4F93-A3D3-BC6508400450}">
      <dgm:prSet/>
      <dgm:spPr/>
      <dgm:t>
        <a:bodyPr/>
        <a:lstStyle/>
        <a:p>
          <a:endParaRPr lang="es-CO">
            <a:latin typeface="Montserrat" panose="00000500000000000000" pitchFamily="50" charset="0"/>
          </a:endParaRPr>
        </a:p>
      </dgm:t>
    </dgm:pt>
    <dgm:pt modelId="{AC0135A8-40E1-417B-8150-4D6092C2E1CF}">
      <dgm:prSet/>
      <dgm:spPr/>
      <dgm:t>
        <a:bodyPr/>
        <a:lstStyle/>
        <a:p>
          <a:pPr>
            <a:buFont typeface="+mj-lt"/>
            <a:buNone/>
          </a:pPr>
          <a:r>
            <a:rPr lang="es-MX" dirty="0">
              <a:latin typeface="Montserrat" panose="00000500000000000000" pitchFamily="50" charset="0"/>
            </a:rPr>
            <a:t>Evaluar estabilidad y lesiones asociadas.</a:t>
          </a:r>
        </a:p>
      </dgm:t>
    </dgm:pt>
    <dgm:pt modelId="{E328C8FC-66EB-456C-8ACB-64D624DBD472}" type="parTrans" cxnId="{FE1DA008-3E5F-4CAD-85D2-9B43EE38BE00}">
      <dgm:prSet/>
      <dgm:spPr/>
      <dgm:t>
        <a:bodyPr/>
        <a:lstStyle/>
        <a:p>
          <a:endParaRPr lang="es-CO">
            <a:latin typeface="Montserrat" panose="00000500000000000000" pitchFamily="50" charset="0"/>
          </a:endParaRPr>
        </a:p>
      </dgm:t>
    </dgm:pt>
    <dgm:pt modelId="{D34CBCCA-1D02-4B50-AE65-43976A12A2A3}" type="sibTrans" cxnId="{FE1DA008-3E5F-4CAD-85D2-9B43EE38BE00}">
      <dgm:prSet/>
      <dgm:spPr/>
      <dgm:t>
        <a:bodyPr/>
        <a:lstStyle/>
        <a:p>
          <a:endParaRPr lang="es-CO">
            <a:latin typeface="Montserrat" panose="00000500000000000000" pitchFamily="50" charset="0"/>
          </a:endParaRPr>
        </a:p>
      </dgm:t>
    </dgm:pt>
    <dgm:pt modelId="{8EF00CD6-38E0-48F9-8F29-F64D8C8686AF}">
      <dgm:prSet/>
      <dgm:spPr/>
      <dgm:t>
        <a:bodyPr/>
        <a:lstStyle/>
        <a:p>
          <a:pPr>
            <a:buFont typeface="+mj-lt"/>
            <a:buNone/>
          </a:pPr>
          <a:r>
            <a:rPr lang="es-MX" dirty="0">
              <a:latin typeface="Montserrat" panose="00000500000000000000" pitchFamily="50" charset="0"/>
            </a:rPr>
            <a:t>Intervenciones adicionales.</a:t>
          </a:r>
        </a:p>
      </dgm:t>
    </dgm:pt>
    <dgm:pt modelId="{A69CD6C7-0341-4EAB-A781-7B59E417D06A}" type="parTrans" cxnId="{AE6A9735-7D3E-4070-AA05-200DB0277F18}">
      <dgm:prSet/>
      <dgm:spPr/>
      <dgm:t>
        <a:bodyPr/>
        <a:lstStyle/>
        <a:p>
          <a:endParaRPr lang="es-CO">
            <a:latin typeface="Montserrat" panose="00000500000000000000" pitchFamily="50" charset="0"/>
          </a:endParaRPr>
        </a:p>
      </dgm:t>
    </dgm:pt>
    <dgm:pt modelId="{854A1470-C408-4700-975B-86227A91DE28}" type="sibTrans" cxnId="{AE6A9735-7D3E-4070-AA05-200DB0277F18}">
      <dgm:prSet/>
      <dgm:spPr/>
      <dgm:t>
        <a:bodyPr/>
        <a:lstStyle/>
        <a:p>
          <a:endParaRPr lang="es-CO">
            <a:latin typeface="Montserrat" panose="00000500000000000000" pitchFamily="50" charset="0"/>
          </a:endParaRPr>
        </a:p>
      </dgm:t>
    </dgm:pt>
    <dgm:pt modelId="{01B15996-152D-441D-8526-1C39A364D854}" type="pres">
      <dgm:prSet presAssocID="{715C49D1-76EC-49E5-8FDB-E8F73AB48E07}" presName="vert0" presStyleCnt="0">
        <dgm:presLayoutVars>
          <dgm:dir/>
          <dgm:animOne val="branch"/>
          <dgm:animLvl val="lvl"/>
        </dgm:presLayoutVars>
      </dgm:prSet>
      <dgm:spPr/>
    </dgm:pt>
    <dgm:pt modelId="{69962E06-4FDC-4E19-8DCB-6653811BE716}" type="pres">
      <dgm:prSet presAssocID="{FDAD6BF9-5348-4AE2-BF21-A40DFB188299}" presName="thickLine" presStyleLbl="alignNode1" presStyleIdx="0" presStyleCnt="1"/>
      <dgm:spPr/>
    </dgm:pt>
    <dgm:pt modelId="{1EFC8D74-9345-45E9-9579-2AAD9A004EC7}" type="pres">
      <dgm:prSet presAssocID="{FDAD6BF9-5348-4AE2-BF21-A40DFB188299}" presName="horz1" presStyleCnt="0"/>
      <dgm:spPr/>
    </dgm:pt>
    <dgm:pt modelId="{789AACA9-05DF-4157-940A-1D954B3F713C}" type="pres">
      <dgm:prSet presAssocID="{FDAD6BF9-5348-4AE2-BF21-A40DFB188299}" presName="tx1" presStyleLbl="revTx" presStyleIdx="0" presStyleCnt="6" custAng="16200000" custScaleX="187392" custScaleY="29224" custLinFactNeighborX="-13567" custLinFactNeighborY="24503"/>
      <dgm:spPr/>
    </dgm:pt>
    <dgm:pt modelId="{5DEA9B0F-8309-42C5-BD70-151DA439C30E}" type="pres">
      <dgm:prSet presAssocID="{FDAD6BF9-5348-4AE2-BF21-A40DFB188299}" presName="vert1" presStyleCnt="0"/>
      <dgm:spPr/>
    </dgm:pt>
    <dgm:pt modelId="{5151373C-631E-455F-AAC4-869EA6C97E85}" type="pres">
      <dgm:prSet presAssocID="{9DDA63F8-1CE3-4F19-BD3A-E33FB97029BD}" presName="vertSpace2a" presStyleCnt="0"/>
      <dgm:spPr/>
    </dgm:pt>
    <dgm:pt modelId="{331914C4-D8AC-4CA5-8833-7C058B8B5953}" type="pres">
      <dgm:prSet presAssocID="{9DDA63F8-1CE3-4F19-BD3A-E33FB97029BD}" presName="horz2" presStyleCnt="0"/>
      <dgm:spPr/>
    </dgm:pt>
    <dgm:pt modelId="{BBCD4E40-2B09-473F-AA30-9C99AFE29C36}" type="pres">
      <dgm:prSet presAssocID="{9DDA63F8-1CE3-4F19-BD3A-E33FB97029BD}" presName="horzSpace2" presStyleCnt="0"/>
      <dgm:spPr/>
    </dgm:pt>
    <dgm:pt modelId="{4D7762AD-136F-49AF-8D06-09B55A4119C7}" type="pres">
      <dgm:prSet presAssocID="{9DDA63F8-1CE3-4F19-BD3A-E33FB97029BD}" presName="tx2" presStyleLbl="revTx" presStyleIdx="1" presStyleCnt="6"/>
      <dgm:spPr/>
    </dgm:pt>
    <dgm:pt modelId="{390515BE-10B3-408D-8893-4A9E4F19C2FA}" type="pres">
      <dgm:prSet presAssocID="{9DDA63F8-1CE3-4F19-BD3A-E33FB97029BD}" presName="vert2" presStyleCnt="0"/>
      <dgm:spPr/>
    </dgm:pt>
    <dgm:pt modelId="{A3E1D803-97F1-44C2-AF88-3DE0ECC27E2C}" type="pres">
      <dgm:prSet presAssocID="{9DDA63F8-1CE3-4F19-BD3A-E33FB97029BD}" presName="thinLine2b" presStyleLbl="callout" presStyleIdx="0" presStyleCnt="5"/>
      <dgm:spPr/>
    </dgm:pt>
    <dgm:pt modelId="{5AC7AD98-786E-4467-98AE-89C494BEC8D7}" type="pres">
      <dgm:prSet presAssocID="{9DDA63F8-1CE3-4F19-BD3A-E33FB97029BD}" presName="vertSpace2b" presStyleCnt="0"/>
      <dgm:spPr/>
    </dgm:pt>
    <dgm:pt modelId="{9E61F08D-8A6D-43D1-85F8-7ACED2AB5BFE}" type="pres">
      <dgm:prSet presAssocID="{82C03D27-D3EC-4D6D-BF3A-D002E36A190C}" presName="horz2" presStyleCnt="0"/>
      <dgm:spPr/>
    </dgm:pt>
    <dgm:pt modelId="{CEB0803E-F506-48AD-937D-3B784DC37C6E}" type="pres">
      <dgm:prSet presAssocID="{82C03D27-D3EC-4D6D-BF3A-D002E36A190C}" presName="horzSpace2" presStyleCnt="0"/>
      <dgm:spPr/>
    </dgm:pt>
    <dgm:pt modelId="{FCE98714-7CFB-4098-853E-2AEB4BB2E454}" type="pres">
      <dgm:prSet presAssocID="{82C03D27-D3EC-4D6D-BF3A-D002E36A190C}" presName="tx2" presStyleLbl="revTx" presStyleIdx="2" presStyleCnt="6"/>
      <dgm:spPr/>
    </dgm:pt>
    <dgm:pt modelId="{FF177773-3ABB-4E56-9D1C-139E588791FA}" type="pres">
      <dgm:prSet presAssocID="{82C03D27-D3EC-4D6D-BF3A-D002E36A190C}" presName="vert2" presStyleCnt="0"/>
      <dgm:spPr/>
    </dgm:pt>
    <dgm:pt modelId="{3C31CA9E-A44B-4590-894F-E517FC3347CF}" type="pres">
      <dgm:prSet presAssocID="{82C03D27-D3EC-4D6D-BF3A-D002E36A190C}" presName="thinLine2b" presStyleLbl="callout" presStyleIdx="1" presStyleCnt="5"/>
      <dgm:spPr/>
    </dgm:pt>
    <dgm:pt modelId="{A4FCFC5A-E906-47A8-89C8-3A9E833D3786}" type="pres">
      <dgm:prSet presAssocID="{82C03D27-D3EC-4D6D-BF3A-D002E36A190C}" presName="vertSpace2b" presStyleCnt="0"/>
      <dgm:spPr/>
    </dgm:pt>
    <dgm:pt modelId="{A2B43551-B9D0-4901-9D41-606EE35351CB}" type="pres">
      <dgm:prSet presAssocID="{6100E5F2-1C72-476E-B27A-0E1D830C0F54}" presName="horz2" presStyleCnt="0"/>
      <dgm:spPr/>
    </dgm:pt>
    <dgm:pt modelId="{9C7AC771-4842-416A-B485-E9B3D205C155}" type="pres">
      <dgm:prSet presAssocID="{6100E5F2-1C72-476E-B27A-0E1D830C0F54}" presName="horzSpace2" presStyleCnt="0"/>
      <dgm:spPr/>
    </dgm:pt>
    <dgm:pt modelId="{DFC36D2B-B843-4D3A-90CF-3CBB50CA77F0}" type="pres">
      <dgm:prSet presAssocID="{6100E5F2-1C72-476E-B27A-0E1D830C0F54}" presName="tx2" presStyleLbl="revTx" presStyleIdx="3" presStyleCnt="6"/>
      <dgm:spPr/>
    </dgm:pt>
    <dgm:pt modelId="{D988CA19-C746-4A4E-B2EA-AA5B199C58EB}" type="pres">
      <dgm:prSet presAssocID="{6100E5F2-1C72-476E-B27A-0E1D830C0F54}" presName="vert2" presStyleCnt="0"/>
      <dgm:spPr/>
    </dgm:pt>
    <dgm:pt modelId="{FD2EC85E-3763-41FE-8D74-576A4E42CA43}" type="pres">
      <dgm:prSet presAssocID="{6100E5F2-1C72-476E-B27A-0E1D830C0F54}" presName="thinLine2b" presStyleLbl="callout" presStyleIdx="2" presStyleCnt="5"/>
      <dgm:spPr/>
    </dgm:pt>
    <dgm:pt modelId="{42FD1FAB-6F1E-4421-9B0E-ACFF321FC940}" type="pres">
      <dgm:prSet presAssocID="{6100E5F2-1C72-476E-B27A-0E1D830C0F54}" presName="vertSpace2b" presStyleCnt="0"/>
      <dgm:spPr/>
    </dgm:pt>
    <dgm:pt modelId="{303AB5E9-977B-40BB-8684-015C2B95640C}" type="pres">
      <dgm:prSet presAssocID="{AC0135A8-40E1-417B-8150-4D6092C2E1CF}" presName="horz2" presStyleCnt="0"/>
      <dgm:spPr/>
    </dgm:pt>
    <dgm:pt modelId="{0A3D0336-72D2-4722-BA39-4B9E0404C3F8}" type="pres">
      <dgm:prSet presAssocID="{AC0135A8-40E1-417B-8150-4D6092C2E1CF}" presName="horzSpace2" presStyleCnt="0"/>
      <dgm:spPr/>
    </dgm:pt>
    <dgm:pt modelId="{3B0529FE-896A-415D-8AD0-4D361F7C5918}" type="pres">
      <dgm:prSet presAssocID="{AC0135A8-40E1-417B-8150-4D6092C2E1CF}" presName="tx2" presStyleLbl="revTx" presStyleIdx="4" presStyleCnt="6"/>
      <dgm:spPr/>
    </dgm:pt>
    <dgm:pt modelId="{372969DB-9B64-4099-925F-A2FCCFE867B7}" type="pres">
      <dgm:prSet presAssocID="{AC0135A8-40E1-417B-8150-4D6092C2E1CF}" presName="vert2" presStyleCnt="0"/>
      <dgm:spPr/>
    </dgm:pt>
    <dgm:pt modelId="{915C8D34-C043-486A-A1EF-5BD1C9FC385B}" type="pres">
      <dgm:prSet presAssocID="{AC0135A8-40E1-417B-8150-4D6092C2E1CF}" presName="thinLine2b" presStyleLbl="callout" presStyleIdx="3" presStyleCnt="5"/>
      <dgm:spPr/>
    </dgm:pt>
    <dgm:pt modelId="{4FBCAF1A-ABA1-421C-AABF-636CD77A34E4}" type="pres">
      <dgm:prSet presAssocID="{AC0135A8-40E1-417B-8150-4D6092C2E1CF}" presName="vertSpace2b" presStyleCnt="0"/>
      <dgm:spPr/>
    </dgm:pt>
    <dgm:pt modelId="{27581C49-4F63-4149-905E-9F07E6C51DE3}" type="pres">
      <dgm:prSet presAssocID="{8EF00CD6-38E0-48F9-8F29-F64D8C8686AF}" presName="horz2" presStyleCnt="0"/>
      <dgm:spPr/>
    </dgm:pt>
    <dgm:pt modelId="{D4ABA13A-888A-45DC-8112-4480F8632F90}" type="pres">
      <dgm:prSet presAssocID="{8EF00CD6-38E0-48F9-8F29-F64D8C8686AF}" presName="horzSpace2" presStyleCnt="0"/>
      <dgm:spPr/>
    </dgm:pt>
    <dgm:pt modelId="{608E897C-9D6C-413B-9BA7-74A1D810B302}" type="pres">
      <dgm:prSet presAssocID="{8EF00CD6-38E0-48F9-8F29-F64D8C8686AF}" presName="tx2" presStyleLbl="revTx" presStyleIdx="5" presStyleCnt="6"/>
      <dgm:spPr/>
    </dgm:pt>
    <dgm:pt modelId="{F4F5AB35-F733-4787-A27F-07C1A658AB98}" type="pres">
      <dgm:prSet presAssocID="{8EF00CD6-38E0-48F9-8F29-F64D8C8686AF}" presName="vert2" presStyleCnt="0"/>
      <dgm:spPr/>
    </dgm:pt>
    <dgm:pt modelId="{19116350-B774-42EC-87C5-29CD30CEB1D5}" type="pres">
      <dgm:prSet presAssocID="{8EF00CD6-38E0-48F9-8F29-F64D8C8686AF}" presName="thinLine2b" presStyleLbl="callout" presStyleIdx="4" presStyleCnt="5"/>
      <dgm:spPr/>
    </dgm:pt>
    <dgm:pt modelId="{3911BF02-AD77-4EE1-859A-F1E3B40F92A5}" type="pres">
      <dgm:prSet presAssocID="{8EF00CD6-38E0-48F9-8F29-F64D8C8686AF}" presName="vertSpace2b" presStyleCnt="0"/>
      <dgm:spPr/>
    </dgm:pt>
  </dgm:ptLst>
  <dgm:cxnLst>
    <dgm:cxn modelId="{47631706-FE5B-4066-A0A3-358354C923CB}" type="presOf" srcId="{9DDA63F8-1CE3-4F19-BD3A-E33FB97029BD}" destId="{4D7762AD-136F-49AF-8D06-09B55A4119C7}" srcOrd="0" destOrd="0" presId="urn:microsoft.com/office/officeart/2008/layout/LinedList"/>
    <dgm:cxn modelId="{FE1DA008-3E5F-4CAD-85D2-9B43EE38BE00}" srcId="{FDAD6BF9-5348-4AE2-BF21-A40DFB188299}" destId="{AC0135A8-40E1-417B-8150-4D6092C2E1CF}" srcOrd="3" destOrd="0" parTransId="{E328C8FC-66EB-456C-8ACB-64D624DBD472}" sibTransId="{D34CBCCA-1D02-4B50-AE65-43976A12A2A3}"/>
    <dgm:cxn modelId="{6DD0A209-9AB9-48EF-AAC3-F907731E7DC9}" srcId="{FDAD6BF9-5348-4AE2-BF21-A40DFB188299}" destId="{9DDA63F8-1CE3-4F19-BD3A-E33FB97029BD}" srcOrd="0" destOrd="0" parTransId="{D47C977F-B9EC-4E29-B954-E22FCE10F2E5}" sibTransId="{1AD24C4B-818D-4DCA-B5DA-EAAE27598B7A}"/>
    <dgm:cxn modelId="{F7A9711A-6E79-4BFF-9F51-C2C00273B3F4}" type="presOf" srcId="{8EF00CD6-38E0-48F9-8F29-F64D8C8686AF}" destId="{608E897C-9D6C-413B-9BA7-74A1D810B302}" srcOrd="0" destOrd="0" presId="urn:microsoft.com/office/officeart/2008/layout/LinedList"/>
    <dgm:cxn modelId="{A119531C-4865-4362-9A7B-1FE46F487E9A}" type="presOf" srcId="{FDAD6BF9-5348-4AE2-BF21-A40DFB188299}" destId="{789AACA9-05DF-4157-940A-1D954B3F713C}" srcOrd="0" destOrd="0" presId="urn:microsoft.com/office/officeart/2008/layout/LinedList"/>
    <dgm:cxn modelId="{7B97F01F-4CD0-42B4-B82B-EE5F418327F6}" type="presOf" srcId="{82C03D27-D3EC-4D6D-BF3A-D002E36A190C}" destId="{FCE98714-7CFB-4098-853E-2AEB4BB2E454}" srcOrd="0" destOrd="0" presId="urn:microsoft.com/office/officeart/2008/layout/LinedList"/>
    <dgm:cxn modelId="{AE6A9735-7D3E-4070-AA05-200DB0277F18}" srcId="{FDAD6BF9-5348-4AE2-BF21-A40DFB188299}" destId="{8EF00CD6-38E0-48F9-8F29-F64D8C8686AF}" srcOrd="4" destOrd="0" parTransId="{A69CD6C7-0341-4EAB-A781-7B59E417D06A}" sibTransId="{854A1470-C408-4700-975B-86227A91DE28}"/>
    <dgm:cxn modelId="{3D3C366F-2D58-4F93-A3D3-BC6508400450}" srcId="{FDAD6BF9-5348-4AE2-BF21-A40DFB188299}" destId="{6100E5F2-1C72-476E-B27A-0E1D830C0F54}" srcOrd="2" destOrd="0" parTransId="{4A70B835-FABE-45E7-9AB1-8A232F748050}" sibTransId="{36800748-CB67-404C-805A-5AFDBA79FE65}"/>
    <dgm:cxn modelId="{F82A1754-D228-42E6-93AF-DB3A4AC8A0FC}" type="presOf" srcId="{6100E5F2-1C72-476E-B27A-0E1D830C0F54}" destId="{DFC36D2B-B843-4D3A-90CF-3CBB50CA77F0}" srcOrd="0" destOrd="0" presId="urn:microsoft.com/office/officeart/2008/layout/LinedList"/>
    <dgm:cxn modelId="{D0F1B858-A01C-4712-AC2A-024379F286F4}" type="presOf" srcId="{AC0135A8-40E1-417B-8150-4D6092C2E1CF}" destId="{3B0529FE-896A-415D-8AD0-4D361F7C5918}" srcOrd="0" destOrd="0" presId="urn:microsoft.com/office/officeart/2008/layout/LinedList"/>
    <dgm:cxn modelId="{F5F8F87B-88B7-4FB1-87E5-87C21CF8F62C}" type="presOf" srcId="{715C49D1-76EC-49E5-8FDB-E8F73AB48E07}" destId="{01B15996-152D-441D-8526-1C39A364D854}" srcOrd="0" destOrd="0" presId="urn:microsoft.com/office/officeart/2008/layout/LinedList"/>
    <dgm:cxn modelId="{D707C599-BB0D-42FC-AFBA-C2FB83A6518C}" srcId="{FDAD6BF9-5348-4AE2-BF21-A40DFB188299}" destId="{82C03D27-D3EC-4D6D-BF3A-D002E36A190C}" srcOrd="1" destOrd="0" parTransId="{93E8571F-CD5A-4349-8658-D1B9571A7677}" sibTransId="{9C4DC72C-99B1-43B6-AA41-E53A6C3ADE4F}"/>
    <dgm:cxn modelId="{E9CBFBCF-F0BA-4080-8F1E-032C2DD2AE82}" srcId="{715C49D1-76EC-49E5-8FDB-E8F73AB48E07}" destId="{FDAD6BF9-5348-4AE2-BF21-A40DFB188299}" srcOrd="0" destOrd="0" parTransId="{FBA09F25-12CD-434D-9108-8D2CA3336F02}" sibTransId="{8A7AE3AA-5BAD-4C23-9926-BA0FB7F89877}"/>
    <dgm:cxn modelId="{2F51ADB5-635F-4150-8442-609431297791}" type="presParOf" srcId="{01B15996-152D-441D-8526-1C39A364D854}" destId="{69962E06-4FDC-4E19-8DCB-6653811BE716}" srcOrd="0" destOrd="0" presId="urn:microsoft.com/office/officeart/2008/layout/LinedList"/>
    <dgm:cxn modelId="{619CD53B-10B3-4386-AD76-B62F00B808C7}" type="presParOf" srcId="{01B15996-152D-441D-8526-1C39A364D854}" destId="{1EFC8D74-9345-45E9-9579-2AAD9A004EC7}" srcOrd="1" destOrd="0" presId="urn:microsoft.com/office/officeart/2008/layout/LinedList"/>
    <dgm:cxn modelId="{4F0BDF39-992B-48E4-A752-8CE199D1F444}" type="presParOf" srcId="{1EFC8D74-9345-45E9-9579-2AAD9A004EC7}" destId="{789AACA9-05DF-4157-940A-1D954B3F713C}" srcOrd="0" destOrd="0" presId="urn:microsoft.com/office/officeart/2008/layout/LinedList"/>
    <dgm:cxn modelId="{BAFD787F-EF3F-474F-A140-AB473E135AB0}" type="presParOf" srcId="{1EFC8D74-9345-45E9-9579-2AAD9A004EC7}" destId="{5DEA9B0F-8309-42C5-BD70-151DA439C30E}" srcOrd="1" destOrd="0" presId="urn:microsoft.com/office/officeart/2008/layout/LinedList"/>
    <dgm:cxn modelId="{319E079D-6C35-46D6-9C41-D973171501E4}" type="presParOf" srcId="{5DEA9B0F-8309-42C5-BD70-151DA439C30E}" destId="{5151373C-631E-455F-AAC4-869EA6C97E85}" srcOrd="0" destOrd="0" presId="urn:microsoft.com/office/officeart/2008/layout/LinedList"/>
    <dgm:cxn modelId="{5AD824DA-2FE2-4226-8949-66CE8BC108FE}" type="presParOf" srcId="{5DEA9B0F-8309-42C5-BD70-151DA439C30E}" destId="{331914C4-D8AC-4CA5-8833-7C058B8B5953}" srcOrd="1" destOrd="0" presId="urn:microsoft.com/office/officeart/2008/layout/LinedList"/>
    <dgm:cxn modelId="{006C2912-4421-4A27-BE5C-7B27972FB79B}" type="presParOf" srcId="{331914C4-D8AC-4CA5-8833-7C058B8B5953}" destId="{BBCD4E40-2B09-473F-AA30-9C99AFE29C36}" srcOrd="0" destOrd="0" presId="urn:microsoft.com/office/officeart/2008/layout/LinedList"/>
    <dgm:cxn modelId="{019F8843-EC14-46EF-A8AE-8EC31491B273}" type="presParOf" srcId="{331914C4-D8AC-4CA5-8833-7C058B8B5953}" destId="{4D7762AD-136F-49AF-8D06-09B55A4119C7}" srcOrd="1" destOrd="0" presId="urn:microsoft.com/office/officeart/2008/layout/LinedList"/>
    <dgm:cxn modelId="{9F83CA2E-CCCC-43B4-A01F-77023937B5CC}" type="presParOf" srcId="{331914C4-D8AC-4CA5-8833-7C058B8B5953}" destId="{390515BE-10B3-408D-8893-4A9E4F19C2FA}" srcOrd="2" destOrd="0" presId="urn:microsoft.com/office/officeart/2008/layout/LinedList"/>
    <dgm:cxn modelId="{B2BFEF34-D40D-4953-81B2-B395EA99E736}" type="presParOf" srcId="{5DEA9B0F-8309-42C5-BD70-151DA439C30E}" destId="{A3E1D803-97F1-44C2-AF88-3DE0ECC27E2C}" srcOrd="2" destOrd="0" presId="urn:microsoft.com/office/officeart/2008/layout/LinedList"/>
    <dgm:cxn modelId="{DFB928BC-D4A4-4A16-8DB2-0E2B30FF415D}" type="presParOf" srcId="{5DEA9B0F-8309-42C5-BD70-151DA439C30E}" destId="{5AC7AD98-786E-4467-98AE-89C494BEC8D7}" srcOrd="3" destOrd="0" presId="urn:microsoft.com/office/officeart/2008/layout/LinedList"/>
    <dgm:cxn modelId="{EBA6835F-F167-4930-ADA7-1F90999EE454}" type="presParOf" srcId="{5DEA9B0F-8309-42C5-BD70-151DA439C30E}" destId="{9E61F08D-8A6D-43D1-85F8-7ACED2AB5BFE}" srcOrd="4" destOrd="0" presId="urn:microsoft.com/office/officeart/2008/layout/LinedList"/>
    <dgm:cxn modelId="{10E6DD64-197C-4F92-8757-D8E9C88E44EF}" type="presParOf" srcId="{9E61F08D-8A6D-43D1-85F8-7ACED2AB5BFE}" destId="{CEB0803E-F506-48AD-937D-3B784DC37C6E}" srcOrd="0" destOrd="0" presId="urn:microsoft.com/office/officeart/2008/layout/LinedList"/>
    <dgm:cxn modelId="{3FBCAA8D-6A8A-4293-8D1C-A2CEA612364F}" type="presParOf" srcId="{9E61F08D-8A6D-43D1-85F8-7ACED2AB5BFE}" destId="{FCE98714-7CFB-4098-853E-2AEB4BB2E454}" srcOrd="1" destOrd="0" presId="urn:microsoft.com/office/officeart/2008/layout/LinedList"/>
    <dgm:cxn modelId="{EF623E75-A09C-4A28-AC39-562B6095EC19}" type="presParOf" srcId="{9E61F08D-8A6D-43D1-85F8-7ACED2AB5BFE}" destId="{FF177773-3ABB-4E56-9D1C-139E588791FA}" srcOrd="2" destOrd="0" presId="urn:microsoft.com/office/officeart/2008/layout/LinedList"/>
    <dgm:cxn modelId="{40AABD13-3FFD-4728-BEB4-52C073C49737}" type="presParOf" srcId="{5DEA9B0F-8309-42C5-BD70-151DA439C30E}" destId="{3C31CA9E-A44B-4590-894F-E517FC3347CF}" srcOrd="5" destOrd="0" presId="urn:microsoft.com/office/officeart/2008/layout/LinedList"/>
    <dgm:cxn modelId="{A8F94CF6-F644-4BB6-8381-E14E0F234E08}" type="presParOf" srcId="{5DEA9B0F-8309-42C5-BD70-151DA439C30E}" destId="{A4FCFC5A-E906-47A8-89C8-3A9E833D3786}" srcOrd="6" destOrd="0" presId="urn:microsoft.com/office/officeart/2008/layout/LinedList"/>
    <dgm:cxn modelId="{A77B3FFD-2C56-4A2B-9325-68EA3F81BF96}" type="presParOf" srcId="{5DEA9B0F-8309-42C5-BD70-151DA439C30E}" destId="{A2B43551-B9D0-4901-9D41-606EE35351CB}" srcOrd="7" destOrd="0" presId="urn:microsoft.com/office/officeart/2008/layout/LinedList"/>
    <dgm:cxn modelId="{E6A4D289-594F-411D-A9C8-5366DB22F47F}" type="presParOf" srcId="{A2B43551-B9D0-4901-9D41-606EE35351CB}" destId="{9C7AC771-4842-416A-B485-E9B3D205C155}" srcOrd="0" destOrd="0" presId="urn:microsoft.com/office/officeart/2008/layout/LinedList"/>
    <dgm:cxn modelId="{FA9104FE-11E3-4B09-A0B6-39D99573AEC0}" type="presParOf" srcId="{A2B43551-B9D0-4901-9D41-606EE35351CB}" destId="{DFC36D2B-B843-4D3A-90CF-3CBB50CA77F0}" srcOrd="1" destOrd="0" presId="urn:microsoft.com/office/officeart/2008/layout/LinedList"/>
    <dgm:cxn modelId="{4474A072-E218-416B-A525-202A2AC08D3F}" type="presParOf" srcId="{A2B43551-B9D0-4901-9D41-606EE35351CB}" destId="{D988CA19-C746-4A4E-B2EA-AA5B199C58EB}" srcOrd="2" destOrd="0" presId="urn:microsoft.com/office/officeart/2008/layout/LinedList"/>
    <dgm:cxn modelId="{2B0E19E9-E398-48D2-AC30-94E12EF9B3A7}" type="presParOf" srcId="{5DEA9B0F-8309-42C5-BD70-151DA439C30E}" destId="{FD2EC85E-3763-41FE-8D74-576A4E42CA43}" srcOrd="8" destOrd="0" presId="urn:microsoft.com/office/officeart/2008/layout/LinedList"/>
    <dgm:cxn modelId="{D084E6A5-8DE8-47E7-8100-B5A68F779DBD}" type="presParOf" srcId="{5DEA9B0F-8309-42C5-BD70-151DA439C30E}" destId="{42FD1FAB-6F1E-4421-9B0E-ACFF321FC940}" srcOrd="9" destOrd="0" presId="urn:microsoft.com/office/officeart/2008/layout/LinedList"/>
    <dgm:cxn modelId="{74E22CDE-7120-4EDF-B853-BF4D0F22879B}" type="presParOf" srcId="{5DEA9B0F-8309-42C5-BD70-151DA439C30E}" destId="{303AB5E9-977B-40BB-8684-015C2B95640C}" srcOrd="10" destOrd="0" presId="urn:microsoft.com/office/officeart/2008/layout/LinedList"/>
    <dgm:cxn modelId="{76EA3972-F1E9-482D-8968-D2F5F0AEFC80}" type="presParOf" srcId="{303AB5E9-977B-40BB-8684-015C2B95640C}" destId="{0A3D0336-72D2-4722-BA39-4B9E0404C3F8}" srcOrd="0" destOrd="0" presId="urn:microsoft.com/office/officeart/2008/layout/LinedList"/>
    <dgm:cxn modelId="{8779E8A8-1BFC-41AC-931E-6F69EE148C32}" type="presParOf" srcId="{303AB5E9-977B-40BB-8684-015C2B95640C}" destId="{3B0529FE-896A-415D-8AD0-4D361F7C5918}" srcOrd="1" destOrd="0" presId="urn:microsoft.com/office/officeart/2008/layout/LinedList"/>
    <dgm:cxn modelId="{1A300AA9-4240-49C1-B95C-06B521C1DFEE}" type="presParOf" srcId="{303AB5E9-977B-40BB-8684-015C2B95640C}" destId="{372969DB-9B64-4099-925F-A2FCCFE867B7}" srcOrd="2" destOrd="0" presId="urn:microsoft.com/office/officeart/2008/layout/LinedList"/>
    <dgm:cxn modelId="{8E73CDFB-1B37-49CD-B07C-F4BB25FB7451}" type="presParOf" srcId="{5DEA9B0F-8309-42C5-BD70-151DA439C30E}" destId="{915C8D34-C043-486A-A1EF-5BD1C9FC385B}" srcOrd="11" destOrd="0" presId="urn:microsoft.com/office/officeart/2008/layout/LinedList"/>
    <dgm:cxn modelId="{6218CC84-D01B-4910-9784-6C82EC3BDE4C}" type="presParOf" srcId="{5DEA9B0F-8309-42C5-BD70-151DA439C30E}" destId="{4FBCAF1A-ABA1-421C-AABF-636CD77A34E4}" srcOrd="12" destOrd="0" presId="urn:microsoft.com/office/officeart/2008/layout/LinedList"/>
    <dgm:cxn modelId="{3D29CA7C-026B-476F-B84B-0B3153870DE5}" type="presParOf" srcId="{5DEA9B0F-8309-42C5-BD70-151DA439C30E}" destId="{27581C49-4F63-4149-905E-9F07E6C51DE3}" srcOrd="13" destOrd="0" presId="urn:microsoft.com/office/officeart/2008/layout/LinedList"/>
    <dgm:cxn modelId="{3E42C70B-5E63-4A22-8FBD-61E7474A680F}" type="presParOf" srcId="{27581C49-4F63-4149-905E-9F07E6C51DE3}" destId="{D4ABA13A-888A-45DC-8112-4480F8632F90}" srcOrd="0" destOrd="0" presId="urn:microsoft.com/office/officeart/2008/layout/LinedList"/>
    <dgm:cxn modelId="{9B41738F-2474-4853-8762-84139A137DB5}" type="presParOf" srcId="{27581C49-4F63-4149-905E-9F07E6C51DE3}" destId="{608E897C-9D6C-413B-9BA7-74A1D810B302}" srcOrd="1" destOrd="0" presId="urn:microsoft.com/office/officeart/2008/layout/LinedList"/>
    <dgm:cxn modelId="{0AE58CF9-67FC-4181-ABFF-8484217E544E}" type="presParOf" srcId="{27581C49-4F63-4149-905E-9F07E6C51DE3}" destId="{F4F5AB35-F733-4787-A27F-07C1A658AB98}" srcOrd="2" destOrd="0" presId="urn:microsoft.com/office/officeart/2008/layout/LinedList"/>
    <dgm:cxn modelId="{48019EE9-D7E4-470E-9C2D-E514865313A1}" type="presParOf" srcId="{5DEA9B0F-8309-42C5-BD70-151DA439C30E}" destId="{19116350-B774-42EC-87C5-29CD30CEB1D5}" srcOrd="14" destOrd="0" presId="urn:microsoft.com/office/officeart/2008/layout/LinedList"/>
    <dgm:cxn modelId="{A41FC60A-C730-4ADA-B0F0-5D730FA2404B}" type="presParOf" srcId="{5DEA9B0F-8309-42C5-BD70-151DA439C30E}" destId="{3911BF02-AD77-4EE1-859A-F1E3B40F92A5}"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60678-AC38-40FC-94C5-C93815154ABD}" type="doc">
      <dgm:prSet loTypeId="urn:microsoft.com/office/officeart/2008/layout/LinedList" loCatId="list" qsTypeId="urn:microsoft.com/office/officeart/2005/8/quickstyle/3d1" qsCatId="3D" csTypeId="urn:microsoft.com/office/officeart/2005/8/colors/colorful5" csCatId="colorful" phldr="1"/>
      <dgm:spPr/>
      <dgm:t>
        <a:bodyPr/>
        <a:lstStyle/>
        <a:p>
          <a:endParaRPr lang="es-CO"/>
        </a:p>
      </dgm:t>
    </dgm:pt>
    <dgm:pt modelId="{20D4CAE6-33C9-48B9-999A-8F5418321A22}">
      <dgm:prSet phldrT="[Texto]" custT="1"/>
      <dgm:spPr/>
      <dgm:t>
        <a:bodyPr/>
        <a:lstStyle/>
        <a:p>
          <a:pPr algn="ctr"/>
          <a:r>
            <a:rPr lang="es-MX" sz="3600" dirty="0">
              <a:solidFill>
                <a:srgbClr val="152B48"/>
              </a:solidFill>
              <a:latin typeface="Montserrat" panose="00000500000000000000" pitchFamily="50" charset="0"/>
            </a:rPr>
            <a:t>Emergencia quirúrgica</a:t>
          </a:r>
          <a:endParaRPr lang="es-CO" sz="3600" dirty="0">
            <a:solidFill>
              <a:srgbClr val="152B48"/>
            </a:solidFill>
            <a:latin typeface="Montserrat" panose="00000500000000000000" pitchFamily="50" charset="0"/>
          </a:endParaRPr>
        </a:p>
      </dgm:t>
    </dgm:pt>
    <dgm:pt modelId="{27901A9E-E11E-466D-A1AA-4C4F8D7647C1}" type="parTrans" cxnId="{0A38665D-1B6D-4DD7-B62A-89DD18919999}">
      <dgm:prSet/>
      <dgm:spPr/>
      <dgm:t>
        <a:bodyPr/>
        <a:lstStyle/>
        <a:p>
          <a:endParaRPr lang="es-CO">
            <a:solidFill>
              <a:srgbClr val="152B48"/>
            </a:solidFill>
            <a:latin typeface="Montserrat" panose="00000500000000000000" pitchFamily="50" charset="0"/>
          </a:endParaRPr>
        </a:p>
      </dgm:t>
    </dgm:pt>
    <dgm:pt modelId="{17132008-6993-4E44-868F-9479B7F6DD01}" type="sibTrans" cxnId="{0A38665D-1B6D-4DD7-B62A-89DD18919999}">
      <dgm:prSet/>
      <dgm:spPr/>
      <dgm:t>
        <a:bodyPr/>
        <a:lstStyle/>
        <a:p>
          <a:endParaRPr lang="es-CO">
            <a:solidFill>
              <a:srgbClr val="152B48"/>
            </a:solidFill>
            <a:latin typeface="Montserrat" panose="00000500000000000000" pitchFamily="50" charset="0"/>
          </a:endParaRPr>
        </a:p>
      </dgm:t>
    </dgm:pt>
    <dgm:pt modelId="{22491EAE-089F-4649-96C8-7AE3B9BF1512}">
      <dgm:prSet phldrT="[Texto]"/>
      <dgm:spPr/>
      <dgm:t>
        <a:bodyPr/>
        <a:lstStyle/>
        <a:p>
          <a:r>
            <a:rPr lang="es-MX" dirty="0">
              <a:solidFill>
                <a:srgbClr val="152B48"/>
              </a:solidFill>
              <a:latin typeface="Montserrat" panose="00000500000000000000" pitchFamily="50" charset="0"/>
            </a:rPr>
            <a:t>Signos de certeza de lesión vascular.</a:t>
          </a:r>
          <a:endParaRPr lang="es-CO" dirty="0">
            <a:solidFill>
              <a:srgbClr val="152B48"/>
            </a:solidFill>
            <a:latin typeface="Montserrat" panose="00000500000000000000" pitchFamily="50" charset="0"/>
          </a:endParaRPr>
        </a:p>
      </dgm:t>
    </dgm:pt>
    <dgm:pt modelId="{85C00D1D-E937-4BF6-B992-BA214F83AFF0}" type="parTrans" cxnId="{8D4FDA81-287C-4FF3-A45B-00FB4EEDCC21}">
      <dgm:prSet/>
      <dgm:spPr/>
      <dgm:t>
        <a:bodyPr/>
        <a:lstStyle/>
        <a:p>
          <a:endParaRPr lang="es-CO">
            <a:solidFill>
              <a:srgbClr val="152B48"/>
            </a:solidFill>
            <a:latin typeface="Montserrat" panose="00000500000000000000" pitchFamily="50" charset="0"/>
          </a:endParaRPr>
        </a:p>
      </dgm:t>
    </dgm:pt>
    <dgm:pt modelId="{C2778C10-5D71-4B84-B34A-C220A2E82C93}" type="sibTrans" cxnId="{8D4FDA81-287C-4FF3-A45B-00FB4EEDCC21}">
      <dgm:prSet/>
      <dgm:spPr/>
      <dgm:t>
        <a:bodyPr/>
        <a:lstStyle/>
        <a:p>
          <a:endParaRPr lang="es-CO">
            <a:solidFill>
              <a:srgbClr val="152B48"/>
            </a:solidFill>
            <a:latin typeface="Montserrat" panose="00000500000000000000" pitchFamily="50" charset="0"/>
          </a:endParaRPr>
        </a:p>
      </dgm:t>
    </dgm:pt>
    <dgm:pt modelId="{ADB74FF1-D818-482E-B944-8145498BEB34}">
      <dgm:prSet/>
      <dgm:spPr/>
      <dgm:t>
        <a:bodyPr/>
        <a:lstStyle/>
        <a:p>
          <a:r>
            <a:rPr lang="es-MX" dirty="0">
              <a:solidFill>
                <a:srgbClr val="152B48"/>
              </a:solidFill>
              <a:latin typeface="Montserrat" panose="00000500000000000000" pitchFamily="50" charset="0"/>
            </a:rPr>
            <a:t>Luxación abierta.</a:t>
          </a:r>
        </a:p>
      </dgm:t>
    </dgm:pt>
    <dgm:pt modelId="{301C0B93-53B2-4993-91A5-B2AF8ED1DECA}" type="parTrans" cxnId="{B6EFB14A-1B24-4EFE-8310-2EC601165C31}">
      <dgm:prSet/>
      <dgm:spPr/>
      <dgm:t>
        <a:bodyPr/>
        <a:lstStyle/>
        <a:p>
          <a:endParaRPr lang="es-CO">
            <a:solidFill>
              <a:srgbClr val="152B48"/>
            </a:solidFill>
            <a:latin typeface="Montserrat" panose="00000500000000000000" pitchFamily="50" charset="0"/>
          </a:endParaRPr>
        </a:p>
      </dgm:t>
    </dgm:pt>
    <dgm:pt modelId="{0BC6BD50-86A0-425F-B914-B468EE4D54D3}" type="sibTrans" cxnId="{B6EFB14A-1B24-4EFE-8310-2EC601165C31}">
      <dgm:prSet/>
      <dgm:spPr/>
      <dgm:t>
        <a:bodyPr/>
        <a:lstStyle/>
        <a:p>
          <a:endParaRPr lang="es-CO">
            <a:solidFill>
              <a:srgbClr val="152B48"/>
            </a:solidFill>
            <a:latin typeface="Montserrat" panose="00000500000000000000" pitchFamily="50" charset="0"/>
          </a:endParaRPr>
        </a:p>
      </dgm:t>
    </dgm:pt>
    <dgm:pt modelId="{54F37176-1DB2-4EAF-8BF8-763E9C6789BC}">
      <dgm:prSet/>
      <dgm:spPr/>
      <dgm:t>
        <a:bodyPr/>
        <a:lstStyle/>
        <a:p>
          <a:r>
            <a:rPr lang="es-MX" dirty="0">
              <a:solidFill>
                <a:srgbClr val="152B48"/>
              </a:solidFill>
              <a:latin typeface="Montserrat" panose="00000500000000000000" pitchFamily="50" charset="0"/>
            </a:rPr>
            <a:t>Luxación irreductible.</a:t>
          </a:r>
        </a:p>
      </dgm:t>
    </dgm:pt>
    <dgm:pt modelId="{A617C79C-74F3-4C06-8969-C34970F44967}" type="parTrans" cxnId="{917A0147-1D57-48A9-B7AC-D32CBD3B5F0E}">
      <dgm:prSet/>
      <dgm:spPr/>
      <dgm:t>
        <a:bodyPr/>
        <a:lstStyle/>
        <a:p>
          <a:endParaRPr lang="es-CO">
            <a:solidFill>
              <a:srgbClr val="152B48"/>
            </a:solidFill>
            <a:latin typeface="Montserrat" panose="00000500000000000000" pitchFamily="50" charset="0"/>
          </a:endParaRPr>
        </a:p>
      </dgm:t>
    </dgm:pt>
    <dgm:pt modelId="{406CA419-9EF5-4A40-8B1C-5D59BEF84C10}" type="sibTrans" cxnId="{917A0147-1D57-48A9-B7AC-D32CBD3B5F0E}">
      <dgm:prSet/>
      <dgm:spPr/>
      <dgm:t>
        <a:bodyPr/>
        <a:lstStyle/>
        <a:p>
          <a:endParaRPr lang="es-CO">
            <a:solidFill>
              <a:srgbClr val="152B48"/>
            </a:solidFill>
            <a:latin typeface="Montserrat" panose="00000500000000000000" pitchFamily="50" charset="0"/>
          </a:endParaRPr>
        </a:p>
      </dgm:t>
    </dgm:pt>
    <dgm:pt modelId="{91CD1F24-1D01-4B0E-9EA6-5446700DBB81}">
      <dgm:prSet/>
      <dgm:spPr/>
      <dgm:t>
        <a:bodyPr/>
        <a:lstStyle/>
        <a:p>
          <a:r>
            <a:rPr lang="es-MX" dirty="0">
              <a:solidFill>
                <a:srgbClr val="152B48"/>
              </a:solidFill>
              <a:latin typeface="Montserrat" panose="00000500000000000000" pitchFamily="50" charset="0"/>
            </a:rPr>
            <a:t>Síndrome compartimental.</a:t>
          </a:r>
        </a:p>
      </dgm:t>
    </dgm:pt>
    <dgm:pt modelId="{517D34EB-48AE-401A-8668-955AB28E5BFB}" type="parTrans" cxnId="{8449E99C-6661-4289-9F80-80210A88F7CB}">
      <dgm:prSet/>
      <dgm:spPr/>
      <dgm:t>
        <a:bodyPr/>
        <a:lstStyle/>
        <a:p>
          <a:endParaRPr lang="es-CO">
            <a:solidFill>
              <a:srgbClr val="152B48"/>
            </a:solidFill>
            <a:latin typeface="Montserrat" panose="00000500000000000000" pitchFamily="50" charset="0"/>
          </a:endParaRPr>
        </a:p>
      </dgm:t>
    </dgm:pt>
    <dgm:pt modelId="{D0371154-968D-4866-8219-C44319FB539F}" type="sibTrans" cxnId="{8449E99C-6661-4289-9F80-80210A88F7CB}">
      <dgm:prSet/>
      <dgm:spPr/>
      <dgm:t>
        <a:bodyPr/>
        <a:lstStyle/>
        <a:p>
          <a:endParaRPr lang="es-CO">
            <a:solidFill>
              <a:srgbClr val="152B48"/>
            </a:solidFill>
            <a:latin typeface="Montserrat" panose="00000500000000000000" pitchFamily="50" charset="0"/>
          </a:endParaRPr>
        </a:p>
      </dgm:t>
    </dgm:pt>
    <dgm:pt modelId="{9D5BEB32-B62A-404E-AA08-51937A84091E}" type="pres">
      <dgm:prSet presAssocID="{BF360678-AC38-40FC-94C5-C93815154ABD}" presName="vert0" presStyleCnt="0">
        <dgm:presLayoutVars>
          <dgm:dir/>
          <dgm:animOne val="branch"/>
          <dgm:animLvl val="lvl"/>
        </dgm:presLayoutVars>
      </dgm:prSet>
      <dgm:spPr/>
    </dgm:pt>
    <dgm:pt modelId="{D2E44CDC-5C81-489A-B03D-3ED17541CA1C}" type="pres">
      <dgm:prSet presAssocID="{20D4CAE6-33C9-48B9-999A-8F5418321A22}" presName="thickLine" presStyleLbl="alignNode1" presStyleIdx="0" presStyleCnt="1"/>
      <dgm:spPr/>
    </dgm:pt>
    <dgm:pt modelId="{35130374-5F77-4468-BE25-4CA81C500878}" type="pres">
      <dgm:prSet presAssocID="{20D4CAE6-33C9-48B9-999A-8F5418321A22}" presName="horz1" presStyleCnt="0"/>
      <dgm:spPr/>
    </dgm:pt>
    <dgm:pt modelId="{40C87603-DDAD-470E-BE9B-8C7D5B99A930}" type="pres">
      <dgm:prSet presAssocID="{20D4CAE6-33C9-48B9-999A-8F5418321A22}" presName="tx1" presStyleLbl="revTx" presStyleIdx="0" presStyleCnt="5" custAng="0" custScaleX="301935" custScaleY="20740" custLinFactNeighborY="35130"/>
      <dgm:spPr/>
    </dgm:pt>
    <dgm:pt modelId="{1F802260-5532-45B0-9F7C-158629D311AD}" type="pres">
      <dgm:prSet presAssocID="{20D4CAE6-33C9-48B9-999A-8F5418321A22}" presName="vert1" presStyleCnt="0"/>
      <dgm:spPr/>
    </dgm:pt>
    <dgm:pt modelId="{A295A171-8169-4DD4-BA5F-83C2AEE244B2}" type="pres">
      <dgm:prSet presAssocID="{22491EAE-089F-4649-96C8-7AE3B9BF1512}" presName="vertSpace2a" presStyleCnt="0"/>
      <dgm:spPr/>
    </dgm:pt>
    <dgm:pt modelId="{1D1CF1F0-CDE4-439F-BE4E-39137148CD1F}" type="pres">
      <dgm:prSet presAssocID="{22491EAE-089F-4649-96C8-7AE3B9BF1512}" presName="horz2" presStyleCnt="0"/>
      <dgm:spPr/>
    </dgm:pt>
    <dgm:pt modelId="{C98BC941-9104-4DE8-BC3B-046CC38F284B}" type="pres">
      <dgm:prSet presAssocID="{22491EAE-089F-4649-96C8-7AE3B9BF1512}" presName="horzSpace2" presStyleCnt="0"/>
      <dgm:spPr/>
    </dgm:pt>
    <dgm:pt modelId="{1CBFEDD4-1E72-429A-8C4C-45187A70A605}" type="pres">
      <dgm:prSet presAssocID="{22491EAE-089F-4649-96C8-7AE3B9BF1512}" presName="tx2" presStyleLbl="revTx" presStyleIdx="1" presStyleCnt="5"/>
      <dgm:spPr/>
    </dgm:pt>
    <dgm:pt modelId="{53C50C48-BE88-49AA-8D01-49647ABA8C0D}" type="pres">
      <dgm:prSet presAssocID="{22491EAE-089F-4649-96C8-7AE3B9BF1512}" presName="vert2" presStyleCnt="0"/>
      <dgm:spPr/>
    </dgm:pt>
    <dgm:pt modelId="{CFE19839-A07C-40E9-9CC4-648E13F0DDAF}" type="pres">
      <dgm:prSet presAssocID="{22491EAE-089F-4649-96C8-7AE3B9BF1512}" presName="thinLine2b" presStyleLbl="callout" presStyleIdx="0" presStyleCnt="4"/>
      <dgm:spPr/>
    </dgm:pt>
    <dgm:pt modelId="{D035686F-5EA8-443F-81D0-EDF0361F1B13}" type="pres">
      <dgm:prSet presAssocID="{22491EAE-089F-4649-96C8-7AE3B9BF1512}" presName="vertSpace2b" presStyleCnt="0"/>
      <dgm:spPr/>
    </dgm:pt>
    <dgm:pt modelId="{49515961-1584-4791-ABD0-9C11E1B60579}" type="pres">
      <dgm:prSet presAssocID="{ADB74FF1-D818-482E-B944-8145498BEB34}" presName="horz2" presStyleCnt="0"/>
      <dgm:spPr/>
    </dgm:pt>
    <dgm:pt modelId="{58A022CD-FD1A-4B9A-A98B-DCBC3FCC5C22}" type="pres">
      <dgm:prSet presAssocID="{ADB74FF1-D818-482E-B944-8145498BEB34}" presName="horzSpace2" presStyleCnt="0"/>
      <dgm:spPr/>
    </dgm:pt>
    <dgm:pt modelId="{23C8A91D-F26F-453E-B3A1-834AF66F2C1A}" type="pres">
      <dgm:prSet presAssocID="{ADB74FF1-D818-482E-B944-8145498BEB34}" presName="tx2" presStyleLbl="revTx" presStyleIdx="2" presStyleCnt="5"/>
      <dgm:spPr/>
    </dgm:pt>
    <dgm:pt modelId="{7FF127FA-DF5D-4303-BD1C-ADC49DEDF7FF}" type="pres">
      <dgm:prSet presAssocID="{ADB74FF1-D818-482E-B944-8145498BEB34}" presName="vert2" presStyleCnt="0"/>
      <dgm:spPr/>
    </dgm:pt>
    <dgm:pt modelId="{2F52F591-AC0C-404B-A30D-CB5D6FC11E56}" type="pres">
      <dgm:prSet presAssocID="{ADB74FF1-D818-482E-B944-8145498BEB34}" presName="thinLine2b" presStyleLbl="callout" presStyleIdx="1" presStyleCnt="4"/>
      <dgm:spPr/>
    </dgm:pt>
    <dgm:pt modelId="{7B2C2807-200E-4D9D-83E3-442F5580B162}" type="pres">
      <dgm:prSet presAssocID="{ADB74FF1-D818-482E-B944-8145498BEB34}" presName="vertSpace2b" presStyleCnt="0"/>
      <dgm:spPr/>
    </dgm:pt>
    <dgm:pt modelId="{228BE0EA-9284-4980-AE26-8E3F61BEA59D}" type="pres">
      <dgm:prSet presAssocID="{54F37176-1DB2-4EAF-8BF8-763E9C6789BC}" presName="horz2" presStyleCnt="0"/>
      <dgm:spPr/>
    </dgm:pt>
    <dgm:pt modelId="{78515EBF-F0D6-40ED-BDDB-FA2CBD629FD5}" type="pres">
      <dgm:prSet presAssocID="{54F37176-1DB2-4EAF-8BF8-763E9C6789BC}" presName="horzSpace2" presStyleCnt="0"/>
      <dgm:spPr/>
    </dgm:pt>
    <dgm:pt modelId="{95E30CE0-F989-4791-82A7-AAC36029DFB5}" type="pres">
      <dgm:prSet presAssocID="{54F37176-1DB2-4EAF-8BF8-763E9C6789BC}" presName="tx2" presStyleLbl="revTx" presStyleIdx="3" presStyleCnt="5"/>
      <dgm:spPr/>
    </dgm:pt>
    <dgm:pt modelId="{5870F6C2-2A4D-4FC5-85A5-480DDCA28DA2}" type="pres">
      <dgm:prSet presAssocID="{54F37176-1DB2-4EAF-8BF8-763E9C6789BC}" presName="vert2" presStyleCnt="0"/>
      <dgm:spPr/>
    </dgm:pt>
    <dgm:pt modelId="{F484D8C5-1B83-4887-833F-86C33ED75488}" type="pres">
      <dgm:prSet presAssocID="{54F37176-1DB2-4EAF-8BF8-763E9C6789BC}" presName="thinLine2b" presStyleLbl="callout" presStyleIdx="2" presStyleCnt="4"/>
      <dgm:spPr/>
    </dgm:pt>
    <dgm:pt modelId="{A7FA6CAF-037D-4937-9AAB-79444497B841}" type="pres">
      <dgm:prSet presAssocID="{54F37176-1DB2-4EAF-8BF8-763E9C6789BC}" presName="vertSpace2b" presStyleCnt="0"/>
      <dgm:spPr/>
    </dgm:pt>
    <dgm:pt modelId="{10E65434-E6E4-402A-82F3-9EE38BC8637A}" type="pres">
      <dgm:prSet presAssocID="{91CD1F24-1D01-4B0E-9EA6-5446700DBB81}" presName="horz2" presStyleCnt="0"/>
      <dgm:spPr/>
    </dgm:pt>
    <dgm:pt modelId="{177CABE8-6EA2-4D7E-B3EE-B2AC54761338}" type="pres">
      <dgm:prSet presAssocID="{91CD1F24-1D01-4B0E-9EA6-5446700DBB81}" presName="horzSpace2" presStyleCnt="0"/>
      <dgm:spPr/>
    </dgm:pt>
    <dgm:pt modelId="{CA779277-7833-4ED2-A315-BE34327A3D2F}" type="pres">
      <dgm:prSet presAssocID="{91CD1F24-1D01-4B0E-9EA6-5446700DBB81}" presName="tx2" presStyleLbl="revTx" presStyleIdx="4" presStyleCnt="5"/>
      <dgm:spPr/>
    </dgm:pt>
    <dgm:pt modelId="{3168B9D6-6604-4B43-A26E-66E6F62E8E20}" type="pres">
      <dgm:prSet presAssocID="{91CD1F24-1D01-4B0E-9EA6-5446700DBB81}" presName="vert2" presStyleCnt="0"/>
      <dgm:spPr/>
    </dgm:pt>
    <dgm:pt modelId="{92275145-5773-4353-A0AA-966AEF32138B}" type="pres">
      <dgm:prSet presAssocID="{91CD1F24-1D01-4B0E-9EA6-5446700DBB81}" presName="thinLine2b" presStyleLbl="callout" presStyleIdx="3" presStyleCnt="4"/>
      <dgm:spPr/>
    </dgm:pt>
    <dgm:pt modelId="{3ADEFF6C-4A6D-42B9-9950-AA8A504B97C1}" type="pres">
      <dgm:prSet presAssocID="{91CD1F24-1D01-4B0E-9EA6-5446700DBB81}" presName="vertSpace2b" presStyleCnt="0"/>
      <dgm:spPr/>
    </dgm:pt>
  </dgm:ptLst>
  <dgm:cxnLst>
    <dgm:cxn modelId="{497F5E0B-3029-492E-95A3-62029BF1CC55}" type="presOf" srcId="{ADB74FF1-D818-482E-B944-8145498BEB34}" destId="{23C8A91D-F26F-453E-B3A1-834AF66F2C1A}" srcOrd="0" destOrd="0" presId="urn:microsoft.com/office/officeart/2008/layout/LinedList"/>
    <dgm:cxn modelId="{0A38665D-1B6D-4DD7-B62A-89DD18919999}" srcId="{BF360678-AC38-40FC-94C5-C93815154ABD}" destId="{20D4CAE6-33C9-48B9-999A-8F5418321A22}" srcOrd="0" destOrd="0" parTransId="{27901A9E-E11E-466D-A1AA-4C4F8D7647C1}" sibTransId="{17132008-6993-4E44-868F-9479B7F6DD01}"/>
    <dgm:cxn modelId="{01EACA65-4F1E-4461-803F-F7E640DCDF5D}" type="presOf" srcId="{22491EAE-089F-4649-96C8-7AE3B9BF1512}" destId="{1CBFEDD4-1E72-429A-8C4C-45187A70A605}" srcOrd="0" destOrd="0" presId="urn:microsoft.com/office/officeart/2008/layout/LinedList"/>
    <dgm:cxn modelId="{917A0147-1D57-48A9-B7AC-D32CBD3B5F0E}" srcId="{20D4CAE6-33C9-48B9-999A-8F5418321A22}" destId="{54F37176-1DB2-4EAF-8BF8-763E9C6789BC}" srcOrd="2" destOrd="0" parTransId="{A617C79C-74F3-4C06-8969-C34970F44967}" sibTransId="{406CA419-9EF5-4A40-8B1C-5D59BEF84C10}"/>
    <dgm:cxn modelId="{B6EFB14A-1B24-4EFE-8310-2EC601165C31}" srcId="{20D4CAE6-33C9-48B9-999A-8F5418321A22}" destId="{ADB74FF1-D818-482E-B944-8145498BEB34}" srcOrd="1" destOrd="0" parTransId="{301C0B93-53B2-4993-91A5-B2AF8ED1DECA}" sibTransId="{0BC6BD50-86A0-425F-B914-B468EE4D54D3}"/>
    <dgm:cxn modelId="{19DD7B5A-30AF-4DA3-9586-63F69347B421}" type="presOf" srcId="{BF360678-AC38-40FC-94C5-C93815154ABD}" destId="{9D5BEB32-B62A-404E-AA08-51937A84091E}" srcOrd="0" destOrd="0" presId="urn:microsoft.com/office/officeart/2008/layout/LinedList"/>
    <dgm:cxn modelId="{8D4FDA81-287C-4FF3-A45B-00FB4EEDCC21}" srcId="{20D4CAE6-33C9-48B9-999A-8F5418321A22}" destId="{22491EAE-089F-4649-96C8-7AE3B9BF1512}" srcOrd="0" destOrd="0" parTransId="{85C00D1D-E937-4BF6-B992-BA214F83AFF0}" sibTransId="{C2778C10-5D71-4B84-B34A-C220A2E82C93}"/>
    <dgm:cxn modelId="{DA7FA28D-9748-4CEB-949B-04D54B0D355E}" type="presOf" srcId="{20D4CAE6-33C9-48B9-999A-8F5418321A22}" destId="{40C87603-DDAD-470E-BE9B-8C7D5B99A930}" srcOrd="0" destOrd="0" presId="urn:microsoft.com/office/officeart/2008/layout/LinedList"/>
    <dgm:cxn modelId="{74160194-BF64-4C22-821E-D5CCC4C5FB0E}" type="presOf" srcId="{91CD1F24-1D01-4B0E-9EA6-5446700DBB81}" destId="{CA779277-7833-4ED2-A315-BE34327A3D2F}" srcOrd="0" destOrd="0" presId="urn:microsoft.com/office/officeart/2008/layout/LinedList"/>
    <dgm:cxn modelId="{8449E99C-6661-4289-9F80-80210A88F7CB}" srcId="{20D4CAE6-33C9-48B9-999A-8F5418321A22}" destId="{91CD1F24-1D01-4B0E-9EA6-5446700DBB81}" srcOrd="3" destOrd="0" parTransId="{517D34EB-48AE-401A-8668-955AB28E5BFB}" sibTransId="{D0371154-968D-4866-8219-C44319FB539F}"/>
    <dgm:cxn modelId="{A68EF4AF-B300-407F-AFD1-70255564F7C3}" type="presOf" srcId="{54F37176-1DB2-4EAF-8BF8-763E9C6789BC}" destId="{95E30CE0-F989-4791-82A7-AAC36029DFB5}" srcOrd="0" destOrd="0" presId="urn:microsoft.com/office/officeart/2008/layout/LinedList"/>
    <dgm:cxn modelId="{3E099B9B-775A-4DFB-8CAE-AB6843245F53}" type="presParOf" srcId="{9D5BEB32-B62A-404E-AA08-51937A84091E}" destId="{D2E44CDC-5C81-489A-B03D-3ED17541CA1C}" srcOrd="0" destOrd="0" presId="urn:microsoft.com/office/officeart/2008/layout/LinedList"/>
    <dgm:cxn modelId="{3322C990-9E9F-4196-91F2-EE35B2F8108D}" type="presParOf" srcId="{9D5BEB32-B62A-404E-AA08-51937A84091E}" destId="{35130374-5F77-4468-BE25-4CA81C500878}" srcOrd="1" destOrd="0" presId="urn:microsoft.com/office/officeart/2008/layout/LinedList"/>
    <dgm:cxn modelId="{A29F3F79-487F-4F97-8E93-385ED3EA0F36}" type="presParOf" srcId="{35130374-5F77-4468-BE25-4CA81C500878}" destId="{40C87603-DDAD-470E-BE9B-8C7D5B99A930}" srcOrd="0" destOrd="0" presId="urn:microsoft.com/office/officeart/2008/layout/LinedList"/>
    <dgm:cxn modelId="{58612CBB-825F-4954-BAD5-355D6B3F2CE2}" type="presParOf" srcId="{35130374-5F77-4468-BE25-4CA81C500878}" destId="{1F802260-5532-45B0-9F7C-158629D311AD}" srcOrd="1" destOrd="0" presId="urn:microsoft.com/office/officeart/2008/layout/LinedList"/>
    <dgm:cxn modelId="{18B646F8-9521-4961-AE32-5CE3D445A4B2}" type="presParOf" srcId="{1F802260-5532-45B0-9F7C-158629D311AD}" destId="{A295A171-8169-4DD4-BA5F-83C2AEE244B2}" srcOrd="0" destOrd="0" presId="urn:microsoft.com/office/officeart/2008/layout/LinedList"/>
    <dgm:cxn modelId="{13F0828F-1A5C-4BDA-816E-EAEB09BC1787}" type="presParOf" srcId="{1F802260-5532-45B0-9F7C-158629D311AD}" destId="{1D1CF1F0-CDE4-439F-BE4E-39137148CD1F}" srcOrd="1" destOrd="0" presId="urn:microsoft.com/office/officeart/2008/layout/LinedList"/>
    <dgm:cxn modelId="{4BA48A17-A865-43EA-958C-50933EE37F90}" type="presParOf" srcId="{1D1CF1F0-CDE4-439F-BE4E-39137148CD1F}" destId="{C98BC941-9104-4DE8-BC3B-046CC38F284B}" srcOrd="0" destOrd="0" presId="urn:microsoft.com/office/officeart/2008/layout/LinedList"/>
    <dgm:cxn modelId="{BD1E1904-58DD-4CE3-BE9B-AC7DA27F7677}" type="presParOf" srcId="{1D1CF1F0-CDE4-439F-BE4E-39137148CD1F}" destId="{1CBFEDD4-1E72-429A-8C4C-45187A70A605}" srcOrd="1" destOrd="0" presId="urn:microsoft.com/office/officeart/2008/layout/LinedList"/>
    <dgm:cxn modelId="{0DFD37B2-3DCE-4334-B3A8-BAC60786B491}" type="presParOf" srcId="{1D1CF1F0-CDE4-439F-BE4E-39137148CD1F}" destId="{53C50C48-BE88-49AA-8D01-49647ABA8C0D}" srcOrd="2" destOrd="0" presId="urn:microsoft.com/office/officeart/2008/layout/LinedList"/>
    <dgm:cxn modelId="{755BEBA8-E25C-4875-97C6-9ED0882D20C8}" type="presParOf" srcId="{1F802260-5532-45B0-9F7C-158629D311AD}" destId="{CFE19839-A07C-40E9-9CC4-648E13F0DDAF}" srcOrd="2" destOrd="0" presId="urn:microsoft.com/office/officeart/2008/layout/LinedList"/>
    <dgm:cxn modelId="{BF013EE9-D0E0-4DC8-BB9D-EBF7CFC22D23}" type="presParOf" srcId="{1F802260-5532-45B0-9F7C-158629D311AD}" destId="{D035686F-5EA8-443F-81D0-EDF0361F1B13}" srcOrd="3" destOrd="0" presId="urn:microsoft.com/office/officeart/2008/layout/LinedList"/>
    <dgm:cxn modelId="{6DA1AF50-A4E3-47A1-887D-D9ABA50A9AB7}" type="presParOf" srcId="{1F802260-5532-45B0-9F7C-158629D311AD}" destId="{49515961-1584-4791-ABD0-9C11E1B60579}" srcOrd="4" destOrd="0" presId="urn:microsoft.com/office/officeart/2008/layout/LinedList"/>
    <dgm:cxn modelId="{4600E311-A604-4CCD-8B2C-2FC0BF1E826B}" type="presParOf" srcId="{49515961-1584-4791-ABD0-9C11E1B60579}" destId="{58A022CD-FD1A-4B9A-A98B-DCBC3FCC5C22}" srcOrd="0" destOrd="0" presId="urn:microsoft.com/office/officeart/2008/layout/LinedList"/>
    <dgm:cxn modelId="{87FCAC56-C80F-4EDD-A461-D5162666F126}" type="presParOf" srcId="{49515961-1584-4791-ABD0-9C11E1B60579}" destId="{23C8A91D-F26F-453E-B3A1-834AF66F2C1A}" srcOrd="1" destOrd="0" presId="urn:microsoft.com/office/officeart/2008/layout/LinedList"/>
    <dgm:cxn modelId="{75819F14-F4C1-48C1-B347-C497F8BBC734}" type="presParOf" srcId="{49515961-1584-4791-ABD0-9C11E1B60579}" destId="{7FF127FA-DF5D-4303-BD1C-ADC49DEDF7FF}" srcOrd="2" destOrd="0" presId="urn:microsoft.com/office/officeart/2008/layout/LinedList"/>
    <dgm:cxn modelId="{3C49FCF1-C713-4D24-8A50-A85210476F5B}" type="presParOf" srcId="{1F802260-5532-45B0-9F7C-158629D311AD}" destId="{2F52F591-AC0C-404B-A30D-CB5D6FC11E56}" srcOrd="5" destOrd="0" presId="urn:microsoft.com/office/officeart/2008/layout/LinedList"/>
    <dgm:cxn modelId="{22802159-C977-493A-8810-A908D0EEA6DC}" type="presParOf" srcId="{1F802260-5532-45B0-9F7C-158629D311AD}" destId="{7B2C2807-200E-4D9D-83E3-442F5580B162}" srcOrd="6" destOrd="0" presId="urn:microsoft.com/office/officeart/2008/layout/LinedList"/>
    <dgm:cxn modelId="{D2F528C2-19EE-43BB-B899-583DAF08A0FF}" type="presParOf" srcId="{1F802260-5532-45B0-9F7C-158629D311AD}" destId="{228BE0EA-9284-4980-AE26-8E3F61BEA59D}" srcOrd="7" destOrd="0" presId="urn:microsoft.com/office/officeart/2008/layout/LinedList"/>
    <dgm:cxn modelId="{EF29B2CA-3BB6-4864-B0A9-D1975CECDF59}" type="presParOf" srcId="{228BE0EA-9284-4980-AE26-8E3F61BEA59D}" destId="{78515EBF-F0D6-40ED-BDDB-FA2CBD629FD5}" srcOrd="0" destOrd="0" presId="urn:microsoft.com/office/officeart/2008/layout/LinedList"/>
    <dgm:cxn modelId="{4541D033-FCA9-4ACF-B9E1-83B304348CE0}" type="presParOf" srcId="{228BE0EA-9284-4980-AE26-8E3F61BEA59D}" destId="{95E30CE0-F989-4791-82A7-AAC36029DFB5}" srcOrd="1" destOrd="0" presId="urn:microsoft.com/office/officeart/2008/layout/LinedList"/>
    <dgm:cxn modelId="{D32C3B6F-42BF-4D64-A25D-D12AD971DB78}" type="presParOf" srcId="{228BE0EA-9284-4980-AE26-8E3F61BEA59D}" destId="{5870F6C2-2A4D-4FC5-85A5-480DDCA28DA2}" srcOrd="2" destOrd="0" presId="urn:microsoft.com/office/officeart/2008/layout/LinedList"/>
    <dgm:cxn modelId="{0C31BDC7-9B54-4426-BD8A-46678DC20220}" type="presParOf" srcId="{1F802260-5532-45B0-9F7C-158629D311AD}" destId="{F484D8C5-1B83-4887-833F-86C33ED75488}" srcOrd="8" destOrd="0" presId="urn:microsoft.com/office/officeart/2008/layout/LinedList"/>
    <dgm:cxn modelId="{0FD7E7DA-1716-48AD-B6AF-19F2A00DBAC4}" type="presParOf" srcId="{1F802260-5532-45B0-9F7C-158629D311AD}" destId="{A7FA6CAF-037D-4937-9AAB-79444497B841}" srcOrd="9" destOrd="0" presId="urn:microsoft.com/office/officeart/2008/layout/LinedList"/>
    <dgm:cxn modelId="{98085E52-14C4-4891-883C-07B7B019BA82}" type="presParOf" srcId="{1F802260-5532-45B0-9F7C-158629D311AD}" destId="{10E65434-E6E4-402A-82F3-9EE38BC8637A}" srcOrd="10" destOrd="0" presId="urn:microsoft.com/office/officeart/2008/layout/LinedList"/>
    <dgm:cxn modelId="{00BE4E66-5298-4AEE-BA36-8EA622FEF68B}" type="presParOf" srcId="{10E65434-E6E4-402A-82F3-9EE38BC8637A}" destId="{177CABE8-6EA2-4D7E-B3EE-B2AC54761338}" srcOrd="0" destOrd="0" presId="urn:microsoft.com/office/officeart/2008/layout/LinedList"/>
    <dgm:cxn modelId="{05F9FE33-B3EF-4A63-9773-19C73C158A9A}" type="presParOf" srcId="{10E65434-E6E4-402A-82F3-9EE38BC8637A}" destId="{CA779277-7833-4ED2-A315-BE34327A3D2F}" srcOrd="1" destOrd="0" presId="urn:microsoft.com/office/officeart/2008/layout/LinedList"/>
    <dgm:cxn modelId="{3F1A9141-4171-40D8-B322-B1C14DF196AC}" type="presParOf" srcId="{10E65434-E6E4-402A-82F3-9EE38BC8637A}" destId="{3168B9D6-6604-4B43-A26E-66E6F62E8E20}" srcOrd="2" destOrd="0" presId="urn:microsoft.com/office/officeart/2008/layout/LinedList"/>
    <dgm:cxn modelId="{20293FF9-329E-4ABE-AB98-64A2D652847F}" type="presParOf" srcId="{1F802260-5532-45B0-9F7C-158629D311AD}" destId="{92275145-5773-4353-A0AA-966AEF32138B}" srcOrd="11" destOrd="0" presId="urn:microsoft.com/office/officeart/2008/layout/LinedList"/>
    <dgm:cxn modelId="{82B27266-E36A-4B53-A9A7-B545A33D41A6}" type="presParOf" srcId="{1F802260-5532-45B0-9F7C-158629D311AD}" destId="{3ADEFF6C-4A6D-42B9-9950-AA8A504B97C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06A76-82A9-4A3B-9029-15DCAC671871}">
      <dsp:nvSpPr>
        <dsp:cNvPr id="0" name=""/>
        <dsp:cNvSpPr/>
      </dsp:nvSpPr>
      <dsp:spPr>
        <a:xfrm>
          <a:off x="268947" y="1559"/>
          <a:ext cx="2211288" cy="13267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Montserrat" panose="00000500000000000000" pitchFamily="50" charset="0"/>
            </a:rPr>
            <a:t>Inmovilización  blanda o </a:t>
          </a:r>
          <a:r>
            <a:rPr lang="es-MX" sz="2600" kern="1200" dirty="0" err="1">
              <a:latin typeface="Montserrat" panose="00000500000000000000" pitchFamily="50" charset="0"/>
            </a:rPr>
            <a:t>brace</a:t>
          </a:r>
          <a:endParaRPr lang="es-CO" sz="2600" kern="1200" dirty="0">
            <a:latin typeface="Montserrat" panose="00000500000000000000" pitchFamily="50" charset="0"/>
          </a:endParaRPr>
        </a:p>
      </dsp:txBody>
      <dsp:txXfrm>
        <a:off x="268947" y="1559"/>
        <a:ext cx="2211288" cy="1326772"/>
      </dsp:txXfrm>
    </dsp:sp>
    <dsp:sp modelId="{59B651DF-E70F-4950-A48B-D0A28AE100F7}">
      <dsp:nvSpPr>
        <dsp:cNvPr id="0" name=""/>
        <dsp:cNvSpPr/>
      </dsp:nvSpPr>
      <dsp:spPr>
        <a:xfrm>
          <a:off x="2701364" y="1559"/>
          <a:ext cx="2211288" cy="1326772"/>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O" sz="2600" kern="1200" dirty="0">
              <a:latin typeface="Montserrat" panose="00000500000000000000" pitchFamily="50" charset="0"/>
            </a:rPr>
            <a:t>Medidas locales</a:t>
          </a:r>
        </a:p>
      </dsp:txBody>
      <dsp:txXfrm>
        <a:off x="2701364" y="1559"/>
        <a:ext cx="2211288" cy="1326772"/>
      </dsp:txXfrm>
    </dsp:sp>
    <dsp:sp modelId="{FC17FC92-19AB-4D2C-BDF1-2911C68F31B2}">
      <dsp:nvSpPr>
        <dsp:cNvPr id="0" name=""/>
        <dsp:cNvSpPr/>
      </dsp:nvSpPr>
      <dsp:spPr>
        <a:xfrm>
          <a:off x="268947" y="1549461"/>
          <a:ext cx="2211288" cy="1326772"/>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CO" sz="2600" kern="1200" dirty="0">
              <a:latin typeface="Montserrat" panose="00000500000000000000" pitchFamily="50" charset="0"/>
            </a:rPr>
            <a:t>Analgesia</a:t>
          </a:r>
        </a:p>
      </dsp:txBody>
      <dsp:txXfrm>
        <a:off x="268947" y="1549461"/>
        <a:ext cx="2211288" cy="1326772"/>
      </dsp:txXfrm>
    </dsp:sp>
    <dsp:sp modelId="{7106F11F-D37A-4DC1-8240-B62C9D398E78}">
      <dsp:nvSpPr>
        <dsp:cNvPr id="0" name=""/>
        <dsp:cNvSpPr/>
      </dsp:nvSpPr>
      <dsp:spPr>
        <a:xfrm>
          <a:off x="2701364" y="1549461"/>
          <a:ext cx="2211288" cy="1326772"/>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Montserrat" panose="00000500000000000000" pitchFamily="50" charset="0"/>
            </a:rPr>
            <a:t>Rehabilitación</a:t>
          </a:r>
          <a:endParaRPr lang="es-CO" sz="2600" kern="1200" dirty="0">
            <a:latin typeface="Montserrat" panose="00000500000000000000" pitchFamily="50" charset="0"/>
          </a:endParaRPr>
        </a:p>
      </dsp:txBody>
      <dsp:txXfrm>
        <a:off x="2701364" y="1549461"/>
        <a:ext cx="2211288" cy="1326772"/>
      </dsp:txXfrm>
    </dsp:sp>
    <dsp:sp modelId="{32B6E21E-C94F-4014-96E2-77EFB063BCB8}">
      <dsp:nvSpPr>
        <dsp:cNvPr id="0" name=""/>
        <dsp:cNvSpPr/>
      </dsp:nvSpPr>
      <dsp:spPr>
        <a:xfrm>
          <a:off x="1485155" y="3097363"/>
          <a:ext cx="2211288" cy="132677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latin typeface="Montserrat" panose="00000500000000000000" pitchFamily="50" charset="0"/>
            </a:rPr>
            <a:t>Cirugía</a:t>
          </a:r>
          <a:endParaRPr lang="es-CO" sz="2600" kern="1200" dirty="0">
            <a:latin typeface="Montserrat" panose="00000500000000000000" pitchFamily="50" charset="0"/>
          </a:endParaRPr>
        </a:p>
      </dsp:txBody>
      <dsp:txXfrm>
        <a:off x="1485155" y="3097363"/>
        <a:ext cx="2211288" cy="1326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62E06-4FDC-4E19-8DCB-6653811BE716}">
      <dsp:nvSpPr>
        <dsp:cNvPr id="0" name=""/>
        <dsp:cNvSpPr/>
      </dsp:nvSpPr>
      <dsp:spPr>
        <a:xfrm>
          <a:off x="0" y="2164"/>
          <a:ext cx="97292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AACA9-05DF-4157-940A-1D954B3F713C}">
      <dsp:nvSpPr>
        <dsp:cNvPr id="0" name=""/>
        <dsp:cNvSpPr/>
      </dsp:nvSpPr>
      <dsp:spPr>
        <a:xfrm rot="16200000">
          <a:off x="-898193" y="989735"/>
          <a:ext cx="3101537" cy="1177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s-MX" sz="4300" b="1" kern="1200" dirty="0">
              <a:latin typeface="Montserrat" panose="00000500000000000000" pitchFamily="50" charset="0"/>
            </a:rPr>
            <a:t>Tratamiento</a:t>
          </a:r>
          <a:endParaRPr lang="es-CO" sz="4300" b="1" kern="1200" dirty="0">
            <a:latin typeface="Montserrat" panose="00000500000000000000" pitchFamily="50" charset="0"/>
          </a:endParaRPr>
        </a:p>
      </dsp:txBody>
      <dsp:txXfrm>
        <a:off x="-898193" y="989735"/>
        <a:ext cx="3101537" cy="1177846"/>
      </dsp:txXfrm>
    </dsp:sp>
    <dsp:sp modelId="{4D7762AD-136F-49AF-8D06-09B55A4119C7}">
      <dsp:nvSpPr>
        <dsp:cNvPr id="0" name=""/>
        <dsp:cNvSpPr/>
      </dsp:nvSpPr>
      <dsp:spPr>
        <a:xfrm>
          <a:off x="3225670" y="40146"/>
          <a:ext cx="6496294" cy="75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 typeface="+mj-lt"/>
            <a:buNone/>
          </a:pPr>
          <a:r>
            <a:rPr lang="es-MX" sz="3000" kern="1200" dirty="0">
              <a:latin typeface="Montserrat" panose="00000500000000000000" pitchFamily="50" charset="0"/>
            </a:rPr>
            <a:t>Reducción precoz.</a:t>
          </a:r>
          <a:endParaRPr lang="es-CO" sz="3000" kern="1200" dirty="0">
            <a:latin typeface="Montserrat" panose="00000500000000000000" pitchFamily="50" charset="0"/>
          </a:endParaRPr>
        </a:p>
      </dsp:txBody>
      <dsp:txXfrm>
        <a:off x="3225670" y="40146"/>
        <a:ext cx="6496294" cy="759637"/>
      </dsp:txXfrm>
    </dsp:sp>
    <dsp:sp modelId="{A3E1D803-97F1-44C2-AF88-3DE0ECC27E2C}">
      <dsp:nvSpPr>
        <dsp:cNvPr id="0" name=""/>
        <dsp:cNvSpPr/>
      </dsp:nvSpPr>
      <dsp:spPr>
        <a:xfrm>
          <a:off x="3101537" y="799784"/>
          <a:ext cx="66204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98714-7CFB-4098-853E-2AEB4BB2E454}">
      <dsp:nvSpPr>
        <dsp:cNvPr id="0" name=""/>
        <dsp:cNvSpPr/>
      </dsp:nvSpPr>
      <dsp:spPr>
        <a:xfrm>
          <a:off x="3225670" y="837765"/>
          <a:ext cx="6496294" cy="75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 typeface="+mj-lt"/>
            <a:buNone/>
          </a:pPr>
          <a:r>
            <a:rPr lang="es-MX" sz="3000" kern="1200" dirty="0">
              <a:latin typeface="Montserrat" panose="00000500000000000000" pitchFamily="50" charset="0"/>
            </a:rPr>
            <a:t>Inmovilización.</a:t>
          </a:r>
        </a:p>
      </dsp:txBody>
      <dsp:txXfrm>
        <a:off x="3225670" y="837765"/>
        <a:ext cx="6496294" cy="759637"/>
      </dsp:txXfrm>
    </dsp:sp>
    <dsp:sp modelId="{3C31CA9E-A44B-4590-894F-E517FC3347CF}">
      <dsp:nvSpPr>
        <dsp:cNvPr id="0" name=""/>
        <dsp:cNvSpPr/>
      </dsp:nvSpPr>
      <dsp:spPr>
        <a:xfrm>
          <a:off x="3101537" y="1597403"/>
          <a:ext cx="66204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C36D2B-B843-4D3A-90CF-3CBB50CA77F0}">
      <dsp:nvSpPr>
        <dsp:cNvPr id="0" name=""/>
        <dsp:cNvSpPr/>
      </dsp:nvSpPr>
      <dsp:spPr>
        <a:xfrm>
          <a:off x="3225670" y="1635385"/>
          <a:ext cx="6496294" cy="75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 typeface="+mj-lt"/>
            <a:buNone/>
          </a:pPr>
          <a:r>
            <a:rPr lang="es-MX" sz="3000" kern="1200" dirty="0" err="1">
              <a:latin typeface="Montserrat" panose="00000500000000000000" pitchFamily="50" charset="0"/>
            </a:rPr>
            <a:t>Rx</a:t>
          </a:r>
          <a:r>
            <a:rPr lang="es-MX" sz="3000" kern="1200" dirty="0">
              <a:latin typeface="Montserrat" panose="00000500000000000000" pitchFamily="50" charset="0"/>
            </a:rPr>
            <a:t> control. </a:t>
          </a:r>
        </a:p>
      </dsp:txBody>
      <dsp:txXfrm>
        <a:off x="3225670" y="1635385"/>
        <a:ext cx="6496294" cy="759637"/>
      </dsp:txXfrm>
    </dsp:sp>
    <dsp:sp modelId="{FD2EC85E-3763-41FE-8D74-576A4E42CA43}">
      <dsp:nvSpPr>
        <dsp:cNvPr id="0" name=""/>
        <dsp:cNvSpPr/>
      </dsp:nvSpPr>
      <dsp:spPr>
        <a:xfrm>
          <a:off x="3101537" y="2395022"/>
          <a:ext cx="66204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0529FE-896A-415D-8AD0-4D361F7C5918}">
      <dsp:nvSpPr>
        <dsp:cNvPr id="0" name=""/>
        <dsp:cNvSpPr/>
      </dsp:nvSpPr>
      <dsp:spPr>
        <a:xfrm>
          <a:off x="3225670" y="2433004"/>
          <a:ext cx="6496294" cy="75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 typeface="+mj-lt"/>
            <a:buNone/>
          </a:pPr>
          <a:r>
            <a:rPr lang="es-MX" sz="3000" kern="1200" dirty="0">
              <a:latin typeface="Montserrat" panose="00000500000000000000" pitchFamily="50" charset="0"/>
            </a:rPr>
            <a:t>Evaluar estabilidad y lesiones asociadas.</a:t>
          </a:r>
        </a:p>
      </dsp:txBody>
      <dsp:txXfrm>
        <a:off x="3225670" y="2433004"/>
        <a:ext cx="6496294" cy="759637"/>
      </dsp:txXfrm>
    </dsp:sp>
    <dsp:sp modelId="{915C8D34-C043-486A-A1EF-5BD1C9FC385B}">
      <dsp:nvSpPr>
        <dsp:cNvPr id="0" name=""/>
        <dsp:cNvSpPr/>
      </dsp:nvSpPr>
      <dsp:spPr>
        <a:xfrm>
          <a:off x="3101537" y="3192642"/>
          <a:ext cx="66204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E897C-9D6C-413B-9BA7-74A1D810B302}">
      <dsp:nvSpPr>
        <dsp:cNvPr id="0" name=""/>
        <dsp:cNvSpPr/>
      </dsp:nvSpPr>
      <dsp:spPr>
        <a:xfrm>
          <a:off x="3225670" y="3230623"/>
          <a:ext cx="6496294" cy="75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Font typeface="+mj-lt"/>
            <a:buNone/>
          </a:pPr>
          <a:r>
            <a:rPr lang="es-MX" sz="3000" kern="1200" dirty="0">
              <a:latin typeface="Montserrat" panose="00000500000000000000" pitchFamily="50" charset="0"/>
            </a:rPr>
            <a:t>Intervenciones adicionales.</a:t>
          </a:r>
        </a:p>
      </dsp:txBody>
      <dsp:txXfrm>
        <a:off x="3225670" y="3230623"/>
        <a:ext cx="6496294" cy="759637"/>
      </dsp:txXfrm>
    </dsp:sp>
    <dsp:sp modelId="{19116350-B774-42EC-87C5-29CD30CEB1D5}">
      <dsp:nvSpPr>
        <dsp:cNvPr id="0" name=""/>
        <dsp:cNvSpPr/>
      </dsp:nvSpPr>
      <dsp:spPr>
        <a:xfrm>
          <a:off x="3101537" y="3990261"/>
          <a:ext cx="66204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44CDC-5C81-489A-B03D-3ED17541CA1C}">
      <dsp:nvSpPr>
        <dsp:cNvPr id="0" name=""/>
        <dsp:cNvSpPr/>
      </dsp:nvSpPr>
      <dsp:spPr>
        <a:xfrm>
          <a:off x="0" y="4104"/>
          <a:ext cx="7165789"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0C87603-DDAD-470E-BE9B-8C7D5B99A930}">
      <dsp:nvSpPr>
        <dsp:cNvPr id="0" name=""/>
        <dsp:cNvSpPr/>
      </dsp:nvSpPr>
      <dsp:spPr>
        <a:xfrm>
          <a:off x="0" y="1632572"/>
          <a:ext cx="3080598" cy="96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ctr" defTabSz="1600200">
            <a:lnSpc>
              <a:spcPct val="90000"/>
            </a:lnSpc>
            <a:spcBef>
              <a:spcPct val="0"/>
            </a:spcBef>
            <a:spcAft>
              <a:spcPct val="35000"/>
            </a:spcAft>
            <a:buNone/>
          </a:pPr>
          <a:r>
            <a:rPr lang="es-MX" sz="3600" kern="1200" dirty="0">
              <a:solidFill>
                <a:srgbClr val="152B48"/>
              </a:solidFill>
              <a:latin typeface="Montserrat" panose="00000500000000000000" pitchFamily="50" charset="0"/>
            </a:rPr>
            <a:t>Emergencia quirúrgica</a:t>
          </a:r>
          <a:endParaRPr lang="es-CO" sz="3600" kern="1200" dirty="0">
            <a:solidFill>
              <a:srgbClr val="152B48"/>
            </a:solidFill>
            <a:latin typeface="Montserrat" panose="00000500000000000000" pitchFamily="50" charset="0"/>
          </a:endParaRPr>
        </a:p>
      </dsp:txBody>
      <dsp:txXfrm>
        <a:off x="0" y="1632572"/>
        <a:ext cx="3080598" cy="961412"/>
      </dsp:txXfrm>
    </dsp:sp>
    <dsp:sp modelId="{1CBFEDD4-1E72-429A-8C4C-45187A70A605}">
      <dsp:nvSpPr>
        <dsp:cNvPr id="0" name=""/>
        <dsp:cNvSpPr/>
      </dsp:nvSpPr>
      <dsp:spPr>
        <a:xfrm>
          <a:off x="3157119" y="58597"/>
          <a:ext cx="4004619" cy="108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MX" sz="3000" kern="1200" dirty="0">
              <a:solidFill>
                <a:srgbClr val="152B48"/>
              </a:solidFill>
              <a:latin typeface="Montserrat" panose="00000500000000000000" pitchFamily="50" charset="0"/>
            </a:rPr>
            <a:t>Signos de certeza de lesión vascular.</a:t>
          </a:r>
          <a:endParaRPr lang="es-CO" sz="3000" kern="1200" dirty="0">
            <a:solidFill>
              <a:srgbClr val="152B48"/>
            </a:solidFill>
            <a:latin typeface="Montserrat" panose="00000500000000000000" pitchFamily="50" charset="0"/>
          </a:endParaRPr>
        </a:p>
      </dsp:txBody>
      <dsp:txXfrm>
        <a:off x="3157119" y="58597"/>
        <a:ext cx="4004619" cy="1089851"/>
      </dsp:txXfrm>
    </dsp:sp>
    <dsp:sp modelId="{CFE19839-A07C-40E9-9CC4-648E13F0DDAF}">
      <dsp:nvSpPr>
        <dsp:cNvPr id="0" name=""/>
        <dsp:cNvSpPr/>
      </dsp:nvSpPr>
      <dsp:spPr>
        <a:xfrm>
          <a:off x="3080598" y="1148448"/>
          <a:ext cx="408114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23C8A91D-F26F-453E-B3A1-834AF66F2C1A}">
      <dsp:nvSpPr>
        <dsp:cNvPr id="0" name=""/>
        <dsp:cNvSpPr/>
      </dsp:nvSpPr>
      <dsp:spPr>
        <a:xfrm>
          <a:off x="3157119" y="1202941"/>
          <a:ext cx="4004619" cy="108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MX" sz="3000" kern="1200" dirty="0">
              <a:solidFill>
                <a:srgbClr val="152B48"/>
              </a:solidFill>
              <a:latin typeface="Montserrat" panose="00000500000000000000" pitchFamily="50" charset="0"/>
            </a:rPr>
            <a:t>Luxación abierta.</a:t>
          </a:r>
        </a:p>
      </dsp:txBody>
      <dsp:txXfrm>
        <a:off x="3157119" y="1202941"/>
        <a:ext cx="4004619" cy="1089851"/>
      </dsp:txXfrm>
    </dsp:sp>
    <dsp:sp modelId="{2F52F591-AC0C-404B-A30D-CB5D6FC11E56}">
      <dsp:nvSpPr>
        <dsp:cNvPr id="0" name=""/>
        <dsp:cNvSpPr/>
      </dsp:nvSpPr>
      <dsp:spPr>
        <a:xfrm>
          <a:off x="3080598" y="2292793"/>
          <a:ext cx="408114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95E30CE0-F989-4791-82A7-AAC36029DFB5}">
      <dsp:nvSpPr>
        <dsp:cNvPr id="0" name=""/>
        <dsp:cNvSpPr/>
      </dsp:nvSpPr>
      <dsp:spPr>
        <a:xfrm>
          <a:off x="3157119" y="2347285"/>
          <a:ext cx="4004619" cy="108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MX" sz="3000" kern="1200" dirty="0">
              <a:solidFill>
                <a:srgbClr val="152B48"/>
              </a:solidFill>
              <a:latin typeface="Montserrat" panose="00000500000000000000" pitchFamily="50" charset="0"/>
            </a:rPr>
            <a:t>Luxación irreductible.</a:t>
          </a:r>
        </a:p>
      </dsp:txBody>
      <dsp:txXfrm>
        <a:off x="3157119" y="2347285"/>
        <a:ext cx="4004619" cy="1089851"/>
      </dsp:txXfrm>
    </dsp:sp>
    <dsp:sp modelId="{F484D8C5-1B83-4887-833F-86C33ED75488}">
      <dsp:nvSpPr>
        <dsp:cNvPr id="0" name=""/>
        <dsp:cNvSpPr/>
      </dsp:nvSpPr>
      <dsp:spPr>
        <a:xfrm>
          <a:off x="3080598" y="3437137"/>
          <a:ext cx="408114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CA779277-7833-4ED2-A315-BE34327A3D2F}">
      <dsp:nvSpPr>
        <dsp:cNvPr id="0" name=""/>
        <dsp:cNvSpPr/>
      </dsp:nvSpPr>
      <dsp:spPr>
        <a:xfrm>
          <a:off x="3157119" y="3491630"/>
          <a:ext cx="4004619" cy="108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MX" sz="3000" kern="1200" dirty="0">
              <a:solidFill>
                <a:srgbClr val="152B48"/>
              </a:solidFill>
              <a:latin typeface="Montserrat" panose="00000500000000000000" pitchFamily="50" charset="0"/>
            </a:rPr>
            <a:t>Síndrome compartimental.</a:t>
          </a:r>
        </a:p>
      </dsp:txBody>
      <dsp:txXfrm>
        <a:off x="3157119" y="3491630"/>
        <a:ext cx="4004619" cy="1089851"/>
      </dsp:txXfrm>
    </dsp:sp>
    <dsp:sp modelId="{92275145-5773-4353-A0AA-966AEF32138B}">
      <dsp:nvSpPr>
        <dsp:cNvPr id="0" name=""/>
        <dsp:cNvSpPr/>
      </dsp:nvSpPr>
      <dsp:spPr>
        <a:xfrm>
          <a:off x="3080598" y="4581481"/>
          <a:ext cx="408114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9A51C-0FDA-4BEE-AA45-C9975731AEA9}" type="datetimeFigureOut">
              <a:rPr lang="es-CO" smtClean="0"/>
              <a:t>26/11/2020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A222B-C471-4018-BE6D-A64766153FA9}" type="slidenum">
              <a:rPr lang="es-CO" smtClean="0"/>
              <a:t>‹Nº›</a:t>
            </a:fld>
            <a:endParaRPr lang="es-CO"/>
          </a:p>
        </p:txBody>
      </p:sp>
    </p:spTree>
    <p:extLst>
      <p:ext uri="{BB962C8B-B14F-4D97-AF65-F5344CB8AC3E}">
        <p14:creationId xmlns:p14="http://schemas.microsoft.com/office/powerpoint/2010/main" val="416218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 se pierde la relación articular una vez cesa el trauma.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2</a:t>
            </a:fld>
            <a:endParaRPr lang="es-CO"/>
          </a:p>
        </p:txBody>
      </p:sp>
    </p:spTree>
    <p:extLst>
      <p:ext uri="{BB962C8B-B14F-4D97-AF65-F5344CB8AC3E}">
        <p14:creationId xmlns:p14="http://schemas.microsoft.com/office/powerpoint/2010/main" val="43489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Laterla</a:t>
            </a:r>
            <a:endParaRPr lang="es-MX" dirty="0"/>
          </a:p>
          <a:p>
            <a:r>
              <a:rPr lang="es-MX" dirty="0"/>
              <a:t>Inversión forzada (Dando un paso o bajando un escalón) que genera una distensión anterolateral. Primero se afecta el </a:t>
            </a:r>
            <a:r>
              <a:rPr lang="es-MX" dirty="0" err="1"/>
              <a:t>fibulotalar</a:t>
            </a:r>
            <a:r>
              <a:rPr lang="es-MX" dirty="0"/>
              <a:t> anterior y el cervical. En esguinces más graves se afecta el </a:t>
            </a:r>
            <a:r>
              <a:rPr lang="es-MX" dirty="0" err="1"/>
              <a:t>fibulocalcáneo</a:t>
            </a:r>
            <a:r>
              <a:rPr lang="es-MX" dirty="0"/>
              <a:t>. </a:t>
            </a:r>
          </a:p>
          <a:p>
            <a:r>
              <a:rPr lang="es-MX" dirty="0"/>
              <a:t>Mediales</a:t>
            </a:r>
          </a:p>
          <a:p>
            <a:r>
              <a:rPr lang="es-MX" dirty="0"/>
              <a:t>Eversión forzada (Traumas deportivos) hay una lesión de deltoideo en su porción superficial, principalmente del calcáneo navicular y lesiones del tendón </a:t>
            </a:r>
            <a:r>
              <a:rPr lang="es-MX" dirty="0" err="1"/>
              <a:t>deltibial</a:t>
            </a:r>
            <a:r>
              <a:rPr lang="es-MX" dirty="0"/>
              <a:t> posterior. Traumas en valgo puro, muy raros, generalmente general lesiones completas del deltoideo y fracturas laterales del talo. </a:t>
            </a:r>
          </a:p>
          <a:p>
            <a:r>
              <a:rPr lang="es-MX" dirty="0"/>
              <a:t>Sindesmosis: Trauma rotacional. Con una rotación externa forzada del pie o una rotación interna de la pierna con el pie apoyado. </a:t>
            </a:r>
            <a:endParaRPr lang="es-CO" dirty="0"/>
          </a:p>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12</a:t>
            </a:fld>
            <a:endParaRPr lang="es-CO"/>
          </a:p>
        </p:txBody>
      </p:sp>
    </p:spTree>
    <p:extLst>
      <p:ext uri="{BB962C8B-B14F-4D97-AF65-F5344CB8AC3E}">
        <p14:creationId xmlns:p14="http://schemas.microsoft.com/office/powerpoint/2010/main" val="384791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edema de rápida aparición (&gt;4cm de perímetro con respecto al contralateral), la sensación de crujido y la imposibilidad para el apoyo, </a:t>
            </a:r>
            <a:r>
              <a:rPr lang="es-CO" dirty="0" err="1"/>
              <a:t>sn</a:t>
            </a:r>
            <a:r>
              <a:rPr lang="es-CO" dirty="0"/>
              <a:t> signos de gravedad o mayor compromiso.  El dolor no tiene relación con la gravedad. </a:t>
            </a:r>
          </a:p>
          <a:p>
            <a:r>
              <a:rPr lang="es-CO" dirty="0"/>
              <a:t>Cajón anterior: Evaluar integridad de </a:t>
            </a:r>
            <a:r>
              <a:rPr lang="es-CO" dirty="0" err="1"/>
              <a:t>fibulotalar</a:t>
            </a:r>
            <a:r>
              <a:rPr lang="es-CO" dirty="0"/>
              <a:t> anterior. 30 de </a:t>
            </a:r>
            <a:r>
              <a:rPr lang="es-CO" dirty="0" err="1"/>
              <a:t>plantiflexión</a:t>
            </a:r>
            <a:r>
              <a:rPr lang="es-CO" dirty="0"/>
              <a:t> y fuerza anterior desde el calcáneo. Si hay una subluxación talar es positivo. Si se hace un hoyuelo, habla de ruptura completa. </a:t>
            </a:r>
          </a:p>
          <a:p>
            <a:r>
              <a:rPr lang="es-CO" dirty="0" err="1"/>
              <a:t>Sqz</a:t>
            </a:r>
            <a:r>
              <a:rPr lang="es-CO" dirty="0"/>
              <a:t> (test de presión): Presión en la perna en la parte proximal. Si hay dolor se considera </a:t>
            </a:r>
            <a:r>
              <a:rPr lang="es-CO" dirty="0" err="1"/>
              <a:t>pobable</a:t>
            </a:r>
            <a:r>
              <a:rPr lang="es-CO" dirty="0"/>
              <a:t> la lesión de la sindesmosis. </a:t>
            </a:r>
          </a:p>
          <a:p>
            <a:r>
              <a:rPr lang="es-CO" dirty="0"/>
              <a:t>Pobre correlación clínica con los test de estrés</a:t>
            </a:r>
          </a:p>
        </p:txBody>
      </p:sp>
      <p:sp>
        <p:nvSpPr>
          <p:cNvPr id="4" name="Marcador de número de diapositiva 3"/>
          <p:cNvSpPr>
            <a:spLocks noGrp="1"/>
          </p:cNvSpPr>
          <p:nvPr>
            <p:ph type="sldNum" sz="quarter" idx="5"/>
          </p:nvPr>
        </p:nvSpPr>
        <p:spPr/>
        <p:txBody>
          <a:bodyPr/>
          <a:lstStyle/>
          <a:p>
            <a:fld id="{E0AA222B-C471-4018-BE6D-A64766153FA9}" type="slidenum">
              <a:rPr lang="es-CO" smtClean="0"/>
              <a:t>13</a:t>
            </a:fld>
            <a:endParaRPr lang="es-CO"/>
          </a:p>
        </p:txBody>
      </p:sp>
    </p:spTree>
    <p:extLst>
      <p:ext uri="{BB962C8B-B14F-4D97-AF65-F5344CB8AC3E}">
        <p14:creationId xmlns:p14="http://schemas.microsoft.com/office/powerpoint/2010/main" val="33645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RICE </a:t>
            </a:r>
            <a:r>
              <a:rPr lang="es-CO" dirty="0"/>
              <a:t>Ampliamente conocido y utilizado. 2 Revisiones </a:t>
            </a:r>
            <a:r>
              <a:rPr lang="es-CO" dirty="0" err="1"/>
              <a:t>sitemáticas</a:t>
            </a:r>
            <a:r>
              <a:rPr lang="es-CO" dirty="0"/>
              <a:t>. </a:t>
            </a:r>
            <a:r>
              <a:rPr lang="es-CO" dirty="0" err="1"/>
              <a:t>Crioterpia</a:t>
            </a:r>
            <a:r>
              <a:rPr lang="es-CO" dirty="0"/>
              <a:t> no tiene evidencia, se ha visto que mejora la tolerancia al inicio de la terapia. </a:t>
            </a:r>
          </a:p>
          <a:p>
            <a:r>
              <a:rPr lang="es-CO" dirty="0"/>
              <a:t>Reposo: Ya se sabe que tienen mejor recuperación la movilización temprana. </a:t>
            </a:r>
          </a:p>
          <a:p>
            <a:r>
              <a:rPr lang="es-CO" dirty="0"/>
              <a:t>No inmovilizar, menos rígido. </a:t>
            </a:r>
          </a:p>
          <a:p>
            <a:r>
              <a:rPr lang="es-CO" dirty="0"/>
              <a:t>Soporte </a:t>
            </a:r>
            <a:r>
              <a:rPr lang="es-CO" dirty="0" err="1"/>
              <a:t>funiconal</a:t>
            </a:r>
            <a:r>
              <a:rPr lang="es-CO" dirty="0"/>
              <a:t> con </a:t>
            </a:r>
            <a:r>
              <a:rPr lang="es-CO" dirty="0" err="1"/>
              <a:t>brace</a:t>
            </a:r>
            <a:r>
              <a:rPr lang="es-CO" dirty="0"/>
              <a:t> que permite </a:t>
            </a:r>
            <a:r>
              <a:rPr lang="es-CO" dirty="0" err="1"/>
              <a:t>movilidd</a:t>
            </a:r>
            <a:r>
              <a:rPr lang="es-CO" dirty="0"/>
              <a:t> articular.</a:t>
            </a:r>
          </a:p>
          <a:p>
            <a:pPr marL="0" indent="0">
              <a:buNone/>
            </a:pPr>
            <a:r>
              <a:rPr lang="es-CO" dirty="0" err="1"/>
              <a:t>Cx</a:t>
            </a:r>
            <a:r>
              <a:rPr lang="es-CO" dirty="0"/>
              <a:t>. </a:t>
            </a:r>
            <a:r>
              <a:rPr lang="es-MX" dirty="0"/>
              <a:t>No está indicada de rutina en lesión aguda: Tratamiento conservador falló. Inestabilidad crónica</a:t>
            </a:r>
          </a:p>
          <a:p>
            <a:pPr marL="0" indent="0">
              <a:buNone/>
            </a:pPr>
            <a:r>
              <a:rPr lang="es-MX" dirty="0"/>
              <a:t>Aguda. Fracturas asociadas. Considerar en deportistas de alto rendimiento.  Signos de inestabilidad en imágenes. Compromiso de la sindesmosis</a:t>
            </a:r>
          </a:p>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15</a:t>
            </a:fld>
            <a:endParaRPr lang="es-CO"/>
          </a:p>
        </p:txBody>
      </p:sp>
    </p:spTree>
    <p:extLst>
      <p:ext uri="{BB962C8B-B14F-4D97-AF65-F5344CB8AC3E}">
        <p14:creationId xmlns:p14="http://schemas.microsoft.com/office/powerpoint/2010/main" val="12787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LCA: Parte anterior Cresta intercondílea a parte interna e </a:t>
            </a:r>
            <a:r>
              <a:rPr lang="es-MX" dirty="0" err="1"/>
              <a:t>condilo</a:t>
            </a:r>
            <a:r>
              <a:rPr lang="es-MX" dirty="0"/>
              <a:t> lateral. </a:t>
            </a:r>
          </a:p>
          <a:p>
            <a:r>
              <a:rPr lang="es-MX" dirty="0"/>
              <a:t>LCP: Parte posterior de la región intercondílea a cara interna de </a:t>
            </a:r>
            <a:r>
              <a:rPr lang="es-MX" dirty="0" err="1"/>
              <a:t>condilo</a:t>
            </a:r>
            <a:r>
              <a:rPr lang="es-MX" dirty="0"/>
              <a:t> medial</a:t>
            </a:r>
          </a:p>
        </p:txBody>
      </p:sp>
      <p:sp>
        <p:nvSpPr>
          <p:cNvPr id="4" name="Marcador de número de diapositiva 3"/>
          <p:cNvSpPr>
            <a:spLocks noGrp="1"/>
          </p:cNvSpPr>
          <p:nvPr>
            <p:ph type="sldNum" sz="quarter" idx="5"/>
          </p:nvPr>
        </p:nvSpPr>
        <p:spPr/>
        <p:txBody>
          <a:bodyPr/>
          <a:lstStyle/>
          <a:p>
            <a:fld id="{E0AA222B-C471-4018-BE6D-A64766153FA9}" type="slidenum">
              <a:rPr lang="es-CO" smtClean="0"/>
              <a:t>16</a:t>
            </a:fld>
            <a:endParaRPr lang="es-CO"/>
          </a:p>
        </p:txBody>
      </p:sp>
    </p:spTree>
    <p:extLst>
      <p:ext uri="{BB962C8B-B14F-4D97-AF65-F5344CB8AC3E}">
        <p14:creationId xmlns:p14="http://schemas.microsoft.com/office/powerpoint/2010/main" val="289923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Tirada </a:t>
            </a:r>
            <a:r>
              <a:rPr lang="es-CO" b="0" i="0" dirty="0" err="1">
                <a:solidFill>
                  <a:srgbClr val="505050"/>
                </a:solidFill>
                <a:effectLst/>
                <a:latin typeface="Georgia" panose="02040502050405020303" pitchFamily="18" charset="0"/>
              </a:rPr>
              <a:t>anteromedial</a:t>
            </a:r>
            <a:r>
              <a:rPr lang="es-CO" b="0" i="0" dirty="0">
                <a:solidFill>
                  <a:srgbClr val="505050"/>
                </a:solidFill>
                <a:effectLst/>
                <a:latin typeface="Georgia" panose="02040502050405020303" pitchFamily="18" charset="0"/>
              </a:rPr>
              <a:t> desgraciada de Don </a:t>
            </a:r>
            <a:r>
              <a:rPr lang="es-CO" b="0" i="0" dirty="0" err="1">
                <a:solidFill>
                  <a:srgbClr val="505050"/>
                </a:solidFill>
                <a:effectLst/>
                <a:latin typeface="Georgia" panose="02040502050405020303" pitchFamily="18" charset="0"/>
              </a:rPr>
              <a:t>O’Donoghue</a:t>
            </a:r>
            <a:r>
              <a:rPr lang="es-MX" b="0" i="0" dirty="0">
                <a:solidFill>
                  <a:srgbClr val="505050"/>
                </a:solidFill>
                <a:effectLst/>
                <a:latin typeface="Georgia" panose="02040502050405020303" pitchFamily="18" charset="0"/>
              </a:rPr>
              <a:t>traumatismo en valgo, flexión y rotación externa: VALFE. Puede tratarse de un movimiento exagerado (esquí) o de un golpe contra resistencia sobre el pie («placaje» en el rugby). Se observan lesiones del LCA, del plano ligamentoso medial y del menisco lateral por aplastamiento o tracción del cuerno posterior del menisco lateral.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17</a:t>
            </a:fld>
            <a:endParaRPr lang="es-CO"/>
          </a:p>
        </p:txBody>
      </p:sp>
    </p:spTree>
    <p:extLst>
      <p:ext uri="{BB962C8B-B14F-4D97-AF65-F5344CB8AC3E}">
        <p14:creationId xmlns:p14="http://schemas.microsoft.com/office/powerpoint/2010/main" val="87698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limitación inmediata hala de fractura o lesión del pivote central. La sensación de chasquido </a:t>
            </a:r>
            <a:r>
              <a:rPr lang="es-MX" dirty="0" err="1"/>
              <a:t>habl</a:t>
            </a:r>
            <a:r>
              <a:rPr lang="es-MX" dirty="0"/>
              <a:t> de ruptura </a:t>
            </a:r>
            <a:r>
              <a:rPr lang="es-MX" dirty="0" err="1"/>
              <a:t>ligamentaria</a:t>
            </a:r>
            <a:r>
              <a:rPr lang="es-MX" dirty="0"/>
              <a:t>. EL derrame articular inmediato hace necesario descartar </a:t>
            </a:r>
            <a:r>
              <a:rPr lang="es-MX" dirty="0" err="1"/>
              <a:t>frsactura</a:t>
            </a:r>
            <a:r>
              <a:rPr lang="es-MX" dirty="0"/>
              <a:t> o lesión de pivote central. LA sensación de inestabilidad habla mas de lesión lateral. </a:t>
            </a:r>
          </a:p>
          <a:p>
            <a:r>
              <a:rPr lang="es-MX" dirty="0"/>
              <a:t>Lachman (20° de flexión. Para abrupta habla de integridad con </a:t>
            </a:r>
            <a:r>
              <a:rPr lang="es-MX" dirty="0" err="1"/>
              <a:t>lesion</a:t>
            </a:r>
            <a:r>
              <a:rPr lang="es-MX" dirty="0"/>
              <a:t> parcial), estrés en valgo, en varo y cajón </a:t>
            </a:r>
            <a:r>
              <a:rPr lang="es-MX" dirty="0" err="1"/>
              <a:t>ant</a:t>
            </a:r>
            <a:r>
              <a:rPr lang="es-MX" dirty="0"/>
              <a:t> y posterior. </a:t>
            </a:r>
          </a:p>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18</a:t>
            </a:fld>
            <a:endParaRPr lang="es-CO"/>
          </a:p>
        </p:txBody>
      </p:sp>
    </p:spTree>
    <p:extLst>
      <p:ext uri="{BB962C8B-B14F-4D97-AF65-F5344CB8AC3E}">
        <p14:creationId xmlns:p14="http://schemas.microsoft.com/office/powerpoint/2010/main" val="157303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Se indican proyecciones anteroposterior, lateral estricta y axial de la rótula. Se busca una avulsión de la superficie ósea </a:t>
            </a:r>
            <a:r>
              <a:rPr lang="es-MX" b="0" i="0" dirty="0" err="1">
                <a:solidFill>
                  <a:srgbClr val="505050"/>
                </a:solidFill>
                <a:effectLst/>
                <a:latin typeface="Georgia" panose="02040502050405020303" pitchFamily="18" charset="0"/>
              </a:rPr>
              <a:t>preespinal</a:t>
            </a:r>
            <a:r>
              <a:rPr lang="es-MX" b="0" i="0" dirty="0">
                <a:solidFill>
                  <a:srgbClr val="505050"/>
                </a:solidFill>
                <a:effectLst/>
                <a:latin typeface="Georgia" panose="02040502050405020303" pitchFamily="18" charset="0"/>
              </a:rPr>
              <a:t> (LCA) (vista de las escotaduras si es necesario) o de la espina tibial posterior (LCP), una fractura de </a:t>
            </a:r>
            <a:r>
              <a:rPr lang="es-MX" b="0" i="0" dirty="0" err="1">
                <a:solidFill>
                  <a:srgbClr val="505050"/>
                </a:solidFill>
                <a:effectLst/>
                <a:latin typeface="Georgia" panose="02040502050405020303" pitchFamily="18" charset="0"/>
              </a:rPr>
              <a:t>Segond</a:t>
            </a:r>
            <a:r>
              <a:rPr lang="es-MX" b="0" i="0" dirty="0">
                <a:solidFill>
                  <a:srgbClr val="505050"/>
                </a:solidFill>
                <a:effectLst/>
                <a:latin typeface="Georgia" panose="02040502050405020303" pitchFamily="18" charset="0"/>
              </a:rPr>
              <a:t> (arrancamiento capsular lateral) o un arrancamiento óseo de la inserción de los ligamentos colaterales. Una remodelación de las espinas tibiales orienta hacia una lesión ligamentosa del pivote central de larga data. También se busca una fractura femoral o tibial y un bostezo de la interlínea femorotibial medial o lateral, indicio de una lesión ligamentosa medial o lateral</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19</a:t>
            </a:fld>
            <a:endParaRPr lang="es-CO"/>
          </a:p>
        </p:txBody>
      </p:sp>
    </p:spTree>
    <p:extLst>
      <p:ext uri="{BB962C8B-B14F-4D97-AF65-F5344CB8AC3E}">
        <p14:creationId xmlns:p14="http://schemas.microsoft.com/office/powerpoint/2010/main" val="3419834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limitación inmediata hala de fractura o lesión del pivote central. La sensación de chasquido </a:t>
            </a:r>
            <a:r>
              <a:rPr lang="es-MX" dirty="0" err="1"/>
              <a:t>habl</a:t>
            </a:r>
            <a:r>
              <a:rPr lang="es-MX" dirty="0"/>
              <a:t> de ruptura </a:t>
            </a:r>
            <a:r>
              <a:rPr lang="es-MX" dirty="0" err="1"/>
              <a:t>ligamentaria</a:t>
            </a:r>
            <a:r>
              <a:rPr lang="es-MX" dirty="0"/>
              <a:t>. EL derrame articular inmediato hace necesario descartar </a:t>
            </a:r>
            <a:r>
              <a:rPr lang="es-MX" dirty="0" err="1"/>
              <a:t>frsactura</a:t>
            </a:r>
            <a:r>
              <a:rPr lang="es-MX" dirty="0"/>
              <a:t> o lesión de pivote central. LA sensación de inestabilidad habla mas de lesión lateral. </a:t>
            </a:r>
          </a:p>
          <a:p>
            <a:r>
              <a:rPr lang="es-MX" dirty="0"/>
              <a:t>Lachman (20° de flexión. Para abrupta habla de integridad con </a:t>
            </a:r>
            <a:r>
              <a:rPr lang="es-MX" dirty="0" err="1"/>
              <a:t>lesion</a:t>
            </a:r>
            <a:r>
              <a:rPr lang="es-MX" dirty="0"/>
              <a:t> parcial), estrés en valgo, en varo y cajón </a:t>
            </a:r>
            <a:r>
              <a:rPr lang="es-MX" dirty="0" err="1"/>
              <a:t>ant</a:t>
            </a:r>
            <a:r>
              <a:rPr lang="es-MX" dirty="0"/>
              <a:t> y posterior. </a:t>
            </a:r>
          </a:p>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20</a:t>
            </a:fld>
            <a:endParaRPr lang="es-CO"/>
          </a:p>
        </p:txBody>
      </p:sp>
    </p:spTree>
    <p:extLst>
      <p:ext uri="{BB962C8B-B14F-4D97-AF65-F5344CB8AC3E}">
        <p14:creationId xmlns:p14="http://schemas.microsoft.com/office/powerpoint/2010/main" val="2311310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Mantener la rodilla quieta (inmovilizada). Aplicar hielo en la rodilla. Esto ayuda con el dolor y la hinchazón. Mantener la rodilla levantada (elevada) por encima del nivel de su corazón cuando está descansando. Esto ayuda con el dolor y la hinchazón. Tomando medicamentos para el dolor. Ejercicios para prevenir o limitar la debilidad o rigidez permanente de la rodilla. Rehabilitación fundamental, con inicio de propioceptivos e isométricos y luego fortalecimiento. </a:t>
            </a:r>
          </a:p>
          <a:p>
            <a:r>
              <a:rPr lang="es-ES" dirty="0"/>
              <a:t>Cirugía dependiendo d </a:t>
            </a:r>
            <a:r>
              <a:rPr lang="es-ES" dirty="0" err="1"/>
              <a:t>ela</a:t>
            </a:r>
            <a:r>
              <a:rPr lang="es-ES" dirty="0"/>
              <a:t> lesión.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21</a:t>
            </a:fld>
            <a:endParaRPr lang="es-CO"/>
          </a:p>
        </p:txBody>
      </p:sp>
    </p:spTree>
    <p:extLst>
      <p:ext uri="{BB962C8B-B14F-4D97-AF65-F5344CB8AC3E}">
        <p14:creationId xmlns:p14="http://schemas.microsoft.com/office/powerpoint/2010/main" val="3177774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El miembro superior es mucho más susceptible a las luxaciones, ya que son articulaciones no de carga en las que la movilidad prima sobre la estabilidad. La glenohumeral es la que se luxa con mayor frecuencia, con una incidencia de 24/100.000. La segunda gran articulación que más se luxa es el codo, con una incidencia de 5,1/100.000, y muy ligada a traumas deportivos.</a:t>
            </a:r>
          </a:p>
          <a:p>
            <a:r>
              <a:rPr lang="es-MX" b="0" i="0" dirty="0">
                <a:solidFill>
                  <a:srgbClr val="505050"/>
                </a:solidFill>
                <a:effectLst/>
                <a:latin typeface="Georgia" panose="02040502050405020303" pitchFamily="18" charset="0"/>
              </a:rPr>
              <a:t>En el miembro inferior, las luxaciones son mucho menos frecuentes, ya que la estabilidad de las articulaciones es muy elevada y se precisa de traumatismo de alta .energía para generar una luxación. Esta situación hace que, a pesar de ser menos frecuente, las lesiones asociadas y, por tanto, su gravedad sean mucho mayores.</a:t>
            </a:r>
          </a:p>
          <a:p>
            <a:r>
              <a:rPr lang="es-MX" b="0" i="0" dirty="0">
                <a:solidFill>
                  <a:srgbClr val="505050"/>
                </a:solidFill>
                <a:effectLst/>
                <a:latin typeface="Georgia" panose="02040502050405020303" pitchFamily="18" charset="0"/>
              </a:rPr>
              <a:t>Un apartado especial en las luxaciones del miembro inferior es la luxación de la rótula, cuya incidencia es de 7/100.000. Alto riesgo de recidiva</a:t>
            </a:r>
          </a:p>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24</a:t>
            </a:fld>
            <a:endParaRPr lang="es-CO"/>
          </a:p>
        </p:txBody>
      </p:sp>
    </p:spTree>
    <p:extLst>
      <p:ext uri="{BB962C8B-B14F-4D97-AF65-F5344CB8AC3E}">
        <p14:creationId xmlns:p14="http://schemas.microsoft.com/office/powerpoint/2010/main" val="333316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Los ligamentos son estructuras cuya función fundamental es conferir estabilidad estática a las articulaciones con las que se relaciona. Otra función muy importante es de propiocepción, es decir, los ligamentos son auténticos órganos sensitivos con importantes relaciones sinérgicas con la musculatura periarticular</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3</a:t>
            </a:fld>
            <a:endParaRPr lang="es-CO"/>
          </a:p>
        </p:txBody>
      </p:sp>
    </p:spTree>
    <p:extLst>
      <p:ext uri="{BB962C8B-B14F-4D97-AF65-F5344CB8AC3E}">
        <p14:creationId xmlns:p14="http://schemas.microsoft.com/office/powerpoint/2010/main" val="1485077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rotura completa de las estructuras ligamentosas y trae consigo una contusión articular muy importante; por ello, todo lo explicado en los apartados anteriores es aplicable también a este tipo de traumatismos articulares. Este período inflamatorio inicial se puede ver alterado por la presencia de procesos isquémicos causados por la interrupción temporal del flujo sanguíneo, lo que va a agravar la lesión traumática inicial pudiendo producir necrosis del tejido óseo.</a:t>
            </a:r>
          </a:p>
          <a:p>
            <a:r>
              <a:rPr lang="es-MX" b="0" i="0" dirty="0">
                <a:solidFill>
                  <a:srgbClr val="505050"/>
                </a:solidFill>
                <a:effectLst/>
                <a:latin typeface="Georgia" panose="02040502050405020303" pitchFamily="18" charset="0"/>
              </a:rPr>
              <a:t>Alto riesgo de inestabilidad</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25</a:t>
            </a:fld>
            <a:endParaRPr lang="es-CO"/>
          </a:p>
        </p:txBody>
      </p:sp>
    </p:spTree>
    <p:extLst>
      <p:ext uri="{BB962C8B-B14F-4D97-AF65-F5344CB8AC3E}">
        <p14:creationId xmlns:p14="http://schemas.microsoft.com/office/powerpoint/2010/main" val="3857848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err="1"/>
              <a:t>Rx</a:t>
            </a:r>
            <a:r>
              <a:rPr lang="es-MX" dirty="0"/>
              <a:t>. Siempre 2 proyecciones.  Siempre antes de intentar cualquier maniobra</a:t>
            </a:r>
          </a:p>
          <a:p>
            <a:r>
              <a:rPr lang="es-MX" dirty="0"/>
              <a:t>Estado neurovascular.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26</a:t>
            </a:fld>
            <a:endParaRPr lang="es-CO"/>
          </a:p>
        </p:txBody>
      </p:sp>
    </p:spTree>
    <p:extLst>
      <p:ext uri="{BB962C8B-B14F-4D97-AF65-F5344CB8AC3E}">
        <p14:creationId xmlns:p14="http://schemas.microsoft.com/office/powerpoint/2010/main" val="1806515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Evaluar estabilidad. Fracturas, </a:t>
            </a:r>
            <a:r>
              <a:rPr lang="es-MX" dirty="0" err="1"/>
              <a:t>rluxacion</a:t>
            </a:r>
            <a:r>
              <a:rPr lang="es-MX" dirty="0"/>
              <a:t>, lesiones vascular o nerviosa. Requerimiento de </a:t>
            </a:r>
            <a:r>
              <a:rPr lang="es-MX" dirty="0" err="1"/>
              <a:t>cx</a:t>
            </a:r>
            <a:r>
              <a:rPr lang="es-MX" dirty="0"/>
              <a:t>.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27</a:t>
            </a:fld>
            <a:endParaRPr lang="es-CO"/>
          </a:p>
        </p:txBody>
      </p:sp>
    </p:spTree>
    <p:extLst>
      <p:ext uri="{BB962C8B-B14F-4D97-AF65-F5344CB8AC3E}">
        <p14:creationId xmlns:p14="http://schemas.microsoft.com/office/powerpoint/2010/main" val="2762263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Kocher: Codo a 90 con RE y </a:t>
            </a:r>
            <a:r>
              <a:rPr lang="es-MX" dirty="0" err="1"/>
              <a:t>luedo</a:t>
            </a:r>
            <a:r>
              <a:rPr lang="es-MX" dirty="0"/>
              <a:t> </a:t>
            </a:r>
            <a:r>
              <a:rPr lang="es-MX" dirty="0" err="1"/>
              <a:t>aduccion</a:t>
            </a:r>
            <a:r>
              <a:rPr lang="es-MX" dirty="0"/>
              <a:t>.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30</a:t>
            </a:fld>
            <a:endParaRPr lang="es-CO"/>
          </a:p>
        </p:txBody>
      </p:sp>
    </p:spTree>
    <p:extLst>
      <p:ext uri="{BB962C8B-B14F-4D97-AF65-F5344CB8AC3E}">
        <p14:creationId xmlns:p14="http://schemas.microsoft.com/office/powerpoint/2010/main" val="2913175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Lesiones irreductibles. </a:t>
            </a:r>
            <a:r>
              <a:rPr lang="es-MX" dirty="0" err="1"/>
              <a:t>Luxofracturas</a:t>
            </a:r>
            <a:r>
              <a:rPr lang="es-MX" dirty="0"/>
              <a:t>. </a:t>
            </a:r>
          </a:p>
          <a:p>
            <a:r>
              <a:rPr lang="es-MX" dirty="0"/>
              <a:t>Tener en cuenta las lesiones asociadas que hablan de inestabilidad.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31</a:t>
            </a:fld>
            <a:endParaRPr lang="es-CO"/>
          </a:p>
        </p:txBody>
      </p:sp>
    </p:spTree>
    <p:extLst>
      <p:ext uri="{BB962C8B-B14F-4D97-AF65-F5344CB8AC3E}">
        <p14:creationId xmlns:p14="http://schemas.microsoft.com/office/powerpoint/2010/main" val="348256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Hay que intentar reducir.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34</a:t>
            </a:fld>
            <a:endParaRPr lang="es-CO"/>
          </a:p>
        </p:txBody>
      </p:sp>
    </p:spTree>
    <p:extLst>
      <p:ext uri="{BB962C8B-B14F-4D97-AF65-F5344CB8AC3E}">
        <p14:creationId xmlns:p14="http://schemas.microsoft.com/office/powerpoint/2010/main" val="2748718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más común es posterior. Trauma de alta energía, en flexión contra la rodilla. </a:t>
            </a:r>
          </a:p>
          <a:p>
            <a:r>
              <a:rPr lang="es-MX" dirty="0"/>
              <a:t>AP de pelvis y </a:t>
            </a:r>
            <a:r>
              <a:rPr lang="es-MX" dirty="0" err="1"/>
              <a:t>lat</a:t>
            </a:r>
            <a:r>
              <a:rPr lang="es-MX" dirty="0"/>
              <a:t> de cadera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35</a:t>
            </a:fld>
            <a:endParaRPr lang="es-CO"/>
          </a:p>
        </p:txBody>
      </p:sp>
    </p:spTree>
    <p:extLst>
      <p:ext uri="{BB962C8B-B14F-4D97-AF65-F5344CB8AC3E}">
        <p14:creationId xmlns:p14="http://schemas.microsoft.com/office/powerpoint/2010/main" val="131088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Estabilidad. Si requiere reducción abierta o tracción. TAC control para descartar fracturas, fragmento intraarticulares. </a:t>
            </a:r>
          </a:p>
          <a:p>
            <a:r>
              <a:rPr lang="es-MX" dirty="0"/>
              <a:t>Apoyo en 4 semanas.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36</a:t>
            </a:fld>
            <a:endParaRPr lang="es-CO"/>
          </a:p>
        </p:txBody>
      </p:sp>
    </p:spTree>
    <p:extLst>
      <p:ext uri="{BB962C8B-B14F-4D97-AF65-F5344CB8AC3E}">
        <p14:creationId xmlns:p14="http://schemas.microsoft.com/office/powerpoint/2010/main" val="897000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37</a:t>
            </a:fld>
            <a:endParaRPr lang="es-CO"/>
          </a:p>
        </p:txBody>
      </p:sp>
    </p:spTree>
    <p:extLst>
      <p:ext uri="{BB962C8B-B14F-4D97-AF65-F5344CB8AC3E}">
        <p14:creationId xmlns:p14="http://schemas.microsoft.com/office/powerpoint/2010/main" val="4131696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Baja energía en obesos o ancianos. Es una verdadera emergencia, muchas se reducen en el sitio y hay </a:t>
            </a:r>
            <a:r>
              <a:rPr lang="es-MX" dirty="0" err="1"/>
              <a:t>qye</a:t>
            </a:r>
            <a:r>
              <a:rPr lang="es-MX" dirty="0"/>
              <a:t> tener un alto índice de sospecha. Derrame articular importante e inestabilidad multidireccional. </a:t>
            </a:r>
          </a:p>
          <a:p>
            <a:r>
              <a:rPr lang="es-MX" dirty="0"/>
              <a:t>Umbilicación signos de irreductibilidad. </a:t>
            </a:r>
          </a:p>
          <a:p>
            <a:r>
              <a:rPr lang="es-MX" dirty="0"/>
              <a:t>La lesión posterior es la más asociada con lesión vascular. </a:t>
            </a:r>
            <a:r>
              <a:rPr lang="es-MX" sz="1800" b="0" i="0" u="none" strike="noStrike" dirty="0">
                <a:solidFill>
                  <a:srgbClr val="132C48"/>
                </a:solidFill>
                <a:effectLst/>
                <a:latin typeface="Montserrat" panose="00000500000000000000"/>
              </a:rPr>
              <a:t>Tasa de lesiones asociadas cercana al 50%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38</a:t>
            </a:fld>
            <a:endParaRPr lang="es-CO"/>
          </a:p>
        </p:txBody>
      </p:sp>
    </p:spTree>
    <p:extLst>
      <p:ext uri="{BB962C8B-B14F-4D97-AF65-F5344CB8AC3E}">
        <p14:creationId xmlns:p14="http://schemas.microsoft.com/office/powerpoint/2010/main" val="120697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Se trata de la lesión deportiva más frecuente, de tal manera que los esguinces únicamente del tobillo suponen el 20% de todas las lesiones deportivas. Sin duda, el tobillo es la articulación más frecuentemente afectada por este tipo de traumatismos, de manera que el 53% de todas las lesiones en jugadores de baloncesto y el 29% en jugadores de fútbol son esguinces del tobillo.  La segunda articulación más afectada es la rodilla, con el ligamento interno como el más afectado, sobre todo, en deportes como el esquí, fútbol y </a:t>
            </a:r>
            <a:r>
              <a:rPr lang="es-MX" b="0" i="1" dirty="0">
                <a:solidFill>
                  <a:srgbClr val="505050"/>
                </a:solidFill>
                <a:effectLst/>
                <a:latin typeface="Georgia" panose="02040502050405020303" pitchFamily="18" charset="0"/>
              </a:rPr>
              <a:t>rugby-</a:t>
            </a:r>
          </a:p>
          <a:p>
            <a:r>
              <a:rPr lang="es-MX" b="0" i="0" dirty="0">
                <a:solidFill>
                  <a:srgbClr val="505050"/>
                </a:solidFill>
                <a:effectLst/>
                <a:latin typeface="Georgia" panose="02040502050405020303" pitchFamily="18" charset="0"/>
              </a:rPr>
              <a:t>En cuanto a su distribución por sexo, la mujer presenta una mayor incidencia de lesiones ligamentosas en igualdad de actividad física. Esta circunstancia se ha visto en articulaciones como el tobillo; pero donde es muy llamativo es en la rodilla, con una incidencia de lesión del LCA en mujeres hasta ocho veces mayor que en los varones. </a:t>
            </a:r>
            <a:r>
              <a:rPr lang="es-MX" baseline="30000" dirty="0">
                <a:effectLst/>
              </a:rPr>
              <a:t>23</a:t>
            </a:r>
            <a:r>
              <a:rPr lang="es-MX" b="0" i="0" dirty="0">
                <a:solidFill>
                  <a:srgbClr val="505050"/>
                </a:solidFill>
                <a:effectLst/>
                <a:latin typeface="Georgia" panose="02040502050405020303" pitchFamily="18" charset="0"/>
              </a:rPr>
              <a:t> Los factores que se cree que están implicados para explicar esta diferencia abarcan desde factores anatómicos, biomecánicos e incluso hormonales.</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4</a:t>
            </a:fld>
            <a:endParaRPr lang="es-CO"/>
          </a:p>
        </p:txBody>
      </p:sp>
    </p:spTree>
    <p:extLst>
      <p:ext uri="{BB962C8B-B14F-4D97-AF65-F5344CB8AC3E}">
        <p14:creationId xmlns:p14="http://schemas.microsoft.com/office/powerpoint/2010/main" val="4230114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Muy raro que sean solo luxaciones. Se van a posterior y lateral. </a:t>
            </a:r>
          </a:p>
          <a:p>
            <a:r>
              <a:rPr lang="es-MX" dirty="0"/>
              <a:t>Alto índice de lesiones abiertas o riesgo de necrosis de la piel.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41</a:t>
            </a:fld>
            <a:endParaRPr lang="es-CO"/>
          </a:p>
        </p:txBody>
      </p:sp>
    </p:spTree>
    <p:extLst>
      <p:ext uri="{BB962C8B-B14F-4D97-AF65-F5344CB8AC3E}">
        <p14:creationId xmlns:p14="http://schemas.microsoft.com/office/powerpoint/2010/main" val="314085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Ante una rotura total o parcial, los ligamentos, al igual que los tendones, van a reparar el defecto con un tejido cicatricial cuyas propiedades mecánicas serán inferiores a las del tejido original. El proceso reparador ha sido dividido en tres fases: inflamación, proliferación/regeneración y remodelación.</a:t>
            </a:r>
          </a:p>
          <a:p>
            <a:pPr algn="l"/>
            <a:r>
              <a:rPr lang="es-MX" b="0" i="0" dirty="0">
                <a:solidFill>
                  <a:srgbClr val="505050"/>
                </a:solidFill>
                <a:effectLst/>
                <a:latin typeface="Georgia" panose="02040502050405020303" pitchFamily="18" charset="0"/>
              </a:rPr>
              <a:t>En la primera fase, se produce la degeneración del tejido debida a la liberación de proteasas secundaria a la lesión del estroma. Durante este mismo período, se produce el reclutamiento de neutrófilos y macrófagos que van a fagocitar los restos de tejidos, induciendo la actividad inflamatoria, se secretan factores de crecimiento que contribuyen a la regeneración tisular y factores de crecimiento (IL-1, IL-6, IL-8, factor de crecimiento similar a la insulina 1 [IGF-1]), responsables de la reparación ligamentosa. Esta fase inicial finaliza con la formación de un tejido cicatricial inicial rico en colágeno de tipo III y su duración aproximada es de 10 días.</a:t>
            </a:r>
          </a:p>
          <a:p>
            <a:pPr algn="l"/>
            <a:r>
              <a:rPr lang="es-MX" b="0" i="0" dirty="0">
                <a:solidFill>
                  <a:srgbClr val="505050"/>
                </a:solidFill>
                <a:effectLst/>
                <a:latin typeface="Georgia" panose="02040502050405020303" pitchFamily="18" charset="0"/>
              </a:rPr>
              <a:t>La fase reparadora puede durar varias semanas y, en ella, el tejido cicatricial se hace menos celular y la proporción de colágeno de tipo I se incrementa y aumenta la resistencia del tejido cicatricial.</a:t>
            </a:r>
          </a:p>
          <a:p>
            <a:pPr algn="l"/>
            <a:r>
              <a:rPr lang="es-MX" b="0" i="0" dirty="0">
                <a:solidFill>
                  <a:srgbClr val="505050"/>
                </a:solidFill>
                <a:effectLst/>
                <a:latin typeface="Georgia" panose="02040502050405020303" pitchFamily="18" charset="0"/>
              </a:rPr>
              <a:t>La última fase de remodelación puede durar meses o incluso 1 año y, en ella, desaparecen aquellas fibras poco eficientes y quedan únicamente aquellas mecánicamente más competentes para la solicitud mecánica a la que sea sometido el ligamento</a:t>
            </a:r>
          </a:p>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5</a:t>
            </a:fld>
            <a:endParaRPr lang="es-CO"/>
          </a:p>
        </p:txBody>
      </p:sp>
    </p:spTree>
    <p:extLst>
      <p:ext uri="{BB962C8B-B14F-4D97-AF65-F5344CB8AC3E}">
        <p14:creationId xmlns:p14="http://schemas.microsoft.com/office/powerpoint/2010/main" val="2095871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Char char="•"/>
            </a:pPr>
            <a:r>
              <a:rPr lang="es-MX" b="0" i="0" dirty="0">
                <a:solidFill>
                  <a:srgbClr val="505050"/>
                </a:solidFill>
                <a:effectLst/>
                <a:latin typeface="Georgia" panose="02040502050405020303" pitchFamily="18" charset="0"/>
              </a:rPr>
              <a:t>• </a:t>
            </a:r>
            <a:r>
              <a:rPr lang="es-MX" b="0" i="1" dirty="0">
                <a:solidFill>
                  <a:srgbClr val="505050"/>
                </a:solidFill>
                <a:effectLst/>
                <a:latin typeface="Georgia" panose="02040502050405020303" pitchFamily="18" charset="0"/>
              </a:rPr>
              <a:t>Grado I: </a:t>
            </a:r>
            <a:r>
              <a:rPr lang="es-MX" b="0" i="0" dirty="0">
                <a:solidFill>
                  <a:srgbClr val="505050"/>
                </a:solidFill>
                <a:effectLst/>
                <a:latin typeface="Georgia" panose="02040502050405020303" pitchFamily="18" charset="0"/>
              </a:rPr>
              <a:t>implica una distensión ligamentosa con microrroturas, pero tanto macroscópicamente como funcionalmente el ligamento se encuentra intacto.</a:t>
            </a:r>
          </a:p>
          <a:p>
            <a:pPr algn="l">
              <a:buFont typeface="Arial" panose="020B0604020202020204" pitchFamily="34" charset="0"/>
              <a:buChar char="•"/>
            </a:pPr>
            <a:r>
              <a:rPr lang="es-MX" b="0" i="0" dirty="0">
                <a:solidFill>
                  <a:srgbClr val="505050"/>
                </a:solidFill>
                <a:effectLst/>
                <a:latin typeface="Georgia" panose="02040502050405020303" pitchFamily="18" charset="0"/>
              </a:rPr>
              <a:t>• </a:t>
            </a:r>
            <a:r>
              <a:rPr lang="es-MX" b="0" i="1" dirty="0">
                <a:solidFill>
                  <a:srgbClr val="505050"/>
                </a:solidFill>
                <a:effectLst/>
                <a:latin typeface="Georgia" panose="02040502050405020303" pitchFamily="18" charset="0"/>
              </a:rPr>
              <a:t>Grado II: </a:t>
            </a:r>
            <a:r>
              <a:rPr lang="es-MX" b="0" i="0" dirty="0">
                <a:solidFill>
                  <a:srgbClr val="505050"/>
                </a:solidFill>
                <a:effectLst/>
                <a:latin typeface="Georgia" panose="02040502050405020303" pitchFamily="18" charset="0"/>
              </a:rPr>
              <a:t>implica una rotura ligamentosa más extensa con hematomas visibles, pero se mantiene la continuidad macroscópica del ligamento. Funcionalmente, se aprecia una disminución de la resistencia a la distracción, pero aún se mantiene la función.</a:t>
            </a:r>
          </a:p>
          <a:p>
            <a:pPr algn="l">
              <a:buFont typeface="Arial" panose="020B0604020202020204" pitchFamily="34" charset="0"/>
              <a:buChar char="•"/>
            </a:pPr>
            <a:r>
              <a:rPr lang="es-MX" b="0" i="0" dirty="0">
                <a:solidFill>
                  <a:srgbClr val="505050"/>
                </a:solidFill>
                <a:effectLst/>
                <a:latin typeface="Georgia" panose="02040502050405020303" pitchFamily="18" charset="0"/>
              </a:rPr>
              <a:t>• </a:t>
            </a:r>
            <a:r>
              <a:rPr lang="es-MX" b="0" i="1" dirty="0">
                <a:solidFill>
                  <a:srgbClr val="505050"/>
                </a:solidFill>
                <a:effectLst/>
                <a:latin typeface="Georgia" panose="02040502050405020303" pitchFamily="18" charset="0"/>
              </a:rPr>
              <a:t>Grado III: </a:t>
            </a:r>
            <a:r>
              <a:rPr lang="es-MX" b="0" i="0" dirty="0">
                <a:solidFill>
                  <a:srgbClr val="505050"/>
                </a:solidFill>
                <a:effectLst/>
                <a:latin typeface="Georgia" panose="02040502050405020303" pitchFamily="18" charset="0"/>
              </a:rPr>
              <a:t>implica una rotura completa del ligamento con interrupción macroscópica. Funcionalmente, se aprecia ausencia total de estabilidad.</a:t>
            </a:r>
          </a:p>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6</a:t>
            </a:fld>
            <a:endParaRPr lang="es-CO"/>
          </a:p>
        </p:txBody>
      </p:sp>
    </p:spTree>
    <p:extLst>
      <p:ext uri="{BB962C8B-B14F-4D97-AF65-F5344CB8AC3E}">
        <p14:creationId xmlns:p14="http://schemas.microsoft.com/office/powerpoint/2010/main" val="427758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dolor, inflamación, calor, hematoma o derrame articular</a:t>
            </a:r>
          </a:p>
          <a:p>
            <a:r>
              <a:rPr lang="es-MX" b="0" i="0" dirty="0">
                <a:solidFill>
                  <a:srgbClr val="505050"/>
                </a:solidFill>
                <a:effectLst/>
                <a:latin typeface="Georgia" panose="02040502050405020303" pitchFamily="18" charset="0"/>
              </a:rPr>
              <a:t>En este grupo se incluyen las inestabilidades articulares y la impotencia articular. La estabilidad articular puede ser difícil de explorar en la fase aguda, ya que el paciente suele contraer la musculatura como método de defensa.</a:t>
            </a:r>
          </a:p>
          <a:p>
            <a:r>
              <a:rPr lang="es-MX" b="0" i="0" dirty="0" err="1">
                <a:solidFill>
                  <a:srgbClr val="505050"/>
                </a:solidFill>
                <a:effectLst/>
                <a:latin typeface="Georgia" panose="02040502050405020303" pitchFamily="18" charset="0"/>
              </a:rPr>
              <a:t>Cx</a:t>
            </a:r>
            <a:r>
              <a:rPr lang="es-MX" b="0" i="0" dirty="0">
                <a:solidFill>
                  <a:srgbClr val="505050"/>
                </a:solidFill>
                <a:effectLst/>
                <a:latin typeface="Georgia" panose="02040502050405020303" pitchFamily="18" charset="0"/>
              </a:rPr>
              <a:t> Esta opción de tratamiento es casi exclusiva de los esguinces de grado III, y la decisión quirúrgica va a venir determinada por el tipo de ligamento lesionado y la presencia de lesiones asociadas. </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7</a:t>
            </a:fld>
            <a:endParaRPr lang="es-CO"/>
          </a:p>
        </p:txBody>
      </p:sp>
    </p:spTree>
    <p:extLst>
      <p:ext uri="{BB962C8B-B14F-4D97-AF65-F5344CB8AC3E}">
        <p14:creationId xmlns:p14="http://schemas.microsoft.com/office/powerpoint/2010/main" val="240082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1" dirty="0">
                <a:solidFill>
                  <a:srgbClr val="505050"/>
                </a:solidFill>
                <a:effectLst/>
                <a:latin typeface="Georgia" panose="02040502050405020303" pitchFamily="18" charset="0"/>
              </a:rPr>
              <a:t>Radiografía: </a:t>
            </a:r>
            <a:r>
              <a:rPr lang="es-MX" b="0" i="0" dirty="0">
                <a:solidFill>
                  <a:srgbClr val="505050"/>
                </a:solidFill>
                <a:effectLst/>
                <a:latin typeface="Georgia" panose="02040502050405020303" pitchFamily="18" charset="0"/>
              </a:rPr>
              <a:t>su objetivo es descartar fracturas óseas. En ocasiones, aparecen lesiones óseas patognomónicas de lesiones ligamentosas, como la fractura de </a:t>
            </a:r>
            <a:r>
              <a:rPr lang="es-MX" b="0" i="0" dirty="0" err="1">
                <a:solidFill>
                  <a:srgbClr val="505050"/>
                </a:solidFill>
                <a:effectLst/>
                <a:latin typeface="Georgia" panose="02040502050405020303" pitchFamily="18" charset="0"/>
              </a:rPr>
              <a:t>Segond</a:t>
            </a:r>
            <a:r>
              <a:rPr lang="es-MX" b="0" i="0" dirty="0">
                <a:solidFill>
                  <a:srgbClr val="505050"/>
                </a:solidFill>
                <a:effectLst/>
                <a:latin typeface="Georgia" panose="02040502050405020303" pitchFamily="18" charset="0"/>
              </a:rPr>
              <a:t> en la lesión del LCA. También puede detectar modificaciones en las relaciones normales entre huesos, poniendo de manifiesto insuficiencias ligamentosas. </a:t>
            </a:r>
            <a:r>
              <a:rPr lang="es-MX" b="0" i="0" dirty="0" err="1">
                <a:solidFill>
                  <a:srgbClr val="505050"/>
                </a:solidFill>
                <a:effectLst/>
                <a:latin typeface="Georgia" panose="02040502050405020303" pitchFamily="18" charset="0"/>
              </a:rPr>
              <a:t>Fx</a:t>
            </a:r>
            <a:r>
              <a:rPr lang="es-MX" b="0" i="0" dirty="0">
                <a:solidFill>
                  <a:srgbClr val="505050"/>
                </a:solidFill>
                <a:effectLst/>
                <a:latin typeface="Georgia" panose="02040502050405020303" pitchFamily="18" charset="0"/>
              </a:rPr>
              <a:t> avulsivas.</a:t>
            </a:r>
          </a:p>
          <a:p>
            <a:r>
              <a:rPr lang="es-MX" b="0" i="1" dirty="0">
                <a:solidFill>
                  <a:srgbClr val="505050"/>
                </a:solidFill>
                <a:effectLst/>
                <a:latin typeface="Georgia" panose="02040502050405020303" pitchFamily="18" charset="0"/>
              </a:rPr>
              <a:t>Radiografía de estrés: </a:t>
            </a:r>
            <a:r>
              <a:rPr lang="es-MX" b="0" i="0" dirty="0">
                <a:solidFill>
                  <a:srgbClr val="505050"/>
                </a:solidFill>
                <a:effectLst/>
                <a:latin typeface="Georgia" panose="02040502050405020303" pitchFamily="18" charset="0"/>
              </a:rPr>
              <a:t>consiste en aplicar la misma fuerza deformante mientras se realiza una radiografía para intentar poner de manifiesto una inestabilidad articular por insuficiencia ligamentosa.</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8</a:t>
            </a:fld>
            <a:endParaRPr lang="es-CO"/>
          </a:p>
        </p:txBody>
      </p:sp>
    </p:spTree>
    <p:extLst>
      <p:ext uri="{BB962C8B-B14F-4D97-AF65-F5344CB8AC3E}">
        <p14:creationId xmlns:p14="http://schemas.microsoft.com/office/powerpoint/2010/main" val="349598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505050"/>
                </a:solidFill>
                <a:effectLst/>
                <a:latin typeface="Georgia" panose="02040502050405020303" pitchFamily="18" charset="0"/>
              </a:rPr>
              <a:t>Crioterapia y compresión. AINES con evidencia soportada. </a:t>
            </a:r>
          </a:p>
          <a:p>
            <a:r>
              <a:rPr lang="es-MX" b="0" i="0" dirty="0">
                <a:solidFill>
                  <a:srgbClr val="505050"/>
                </a:solidFill>
                <a:effectLst/>
                <a:latin typeface="Georgia" panose="02040502050405020303" pitchFamily="18" charset="0"/>
              </a:rPr>
              <a:t>La recomendación del reposo se ha puesto muchas veces en duda en contraposición a la movilización precoz;  sin embargo, hay estudios clínicos que apoyan una inmovilización precoz durante un corto período de tiempo al mostrar una mejor recuperación en comparación con pacientes sometidos a movilización inicial con vendaje. Pero siempre hay que tener en cuenta que esta inmovilización nunca ha de ser superior a los 7 días para evitar su efecto deletéreo. </a:t>
            </a:r>
          </a:p>
          <a:p>
            <a:r>
              <a:rPr lang="es-MX" b="0" i="0" dirty="0">
                <a:solidFill>
                  <a:srgbClr val="505050"/>
                </a:solidFill>
                <a:effectLst/>
                <a:latin typeface="Georgia" panose="02040502050405020303" pitchFamily="18" charset="0"/>
              </a:rPr>
              <a:t>Rehabilitación enfocada en el equilibrio y ejercicios propioceptivos. Otros ligamentos tienen peculiaridades anatómicas que impiden una cicatrización adecuada, como puede suceder con el ligamento colateral cubital del primer dedo y la interposición de la aponeurosis del aductor del primer dedo.</a:t>
            </a:r>
          </a:p>
          <a:p>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9</a:t>
            </a:fld>
            <a:endParaRPr lang="es-CO"/>
          </a:p>
        </p:txBody>
      </p:sp>
    </p:spTree>
    <p:extLst>
      <p:ext uri="{BB962C8B-B14F-4D97-AF65-F5344CB8AC3E}">
        <p14:creationId xmlns:p14="http://schemas.microsoft.com/office/powerpoint/2010/main" val="97512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Ligamento colateral lateral. </a:t>
            </a:r>
          </a:p>
          <a:p>
            <a:r>
              <a:rPr lang="es-MX" dirty="0"/>
              <a:t>- Ligamento </a:t>
            </a:r>
            <a:r>
              <a:rPr lang="es-MX" dirty="0" err="1"/>
              <a:t>fibulartalar</a:t>
            </a:r>
            <a:r>
              <a:rPr lang="es-MX" dirty="0"/>
              <a:t> anterior. Ancho y plano, borde anterior del maléolo. </a:t>
            </a:r>
          </a:p>
          <a:p>
            <a:r>
              <a:rPr lang="es-MX" dirty="0"/>
              <a:t>- Ligamentos </a:t>
            </a:r>
            <a:r>
              <a:rPr lang="es-MX" dirty="0" err="1"/>
              <a:t>fibulocalcáneo</a:t>
            </a:r>
            <a:r>
              <a:rPr lang="es-MX" dirty="0"/>
              <a:t>. Más denso, perpendicular a  la </a:t>
            </a:r>
            <a:r>
              <a:rPr lang="es-MX" dirty="0" err="1"/>
              <a:t>articualción</a:t>
            </a:r>
            <a:r>
              <a:rPr lang="es-MX" dirty="0"/>
              <a:t> </a:t>
            </a:r>
            <a:r>
              <a:rPr lang="es-MX" dirty="0" err="1"/>
              <a:t>subtalar</a:t>
            </a:r>
            <a:r>
              <a:rPr lang="es-MX" dirty="0"/>
              <a:t>. Forman un ángulo de 120° entre ellos dos. </a:t>
            </a:r>
          </a:p>
          <a:p>
            <a:r>
              <a:rPr lang="es-MX" dirty="0"/>
              <a:t>- Ligamento </a:t>
            </a:r>
            <a:r>
              <a:rPr lang="es-MX" dirty="0" err="1"/>
              <a:t>fibulotalar</a:t>
            </a:r>
            <a:r>
              <a:rPr lang="es-MX" dirty="0"/>
              <a:t> posterior. posterior en el maléolo a tuberosidad posterolateral del talo. Se lesiona poco. </a:t>
            </a:r>
          </a:p>
          <a:p>
            <a:r>
              <a:rPr lang="es-MX" dirty="0"/>
              <a:t>Medial </a:t>
            </a:r>
          </a:p>
          <a:p>
            <a:r>
              <a:rPr lang="es-MX" dirty="0" err="1"/>
              <a:t>Coletal</a:t>
            </a:r>
            <a:r>
              <a:rPr lang="es-MX" dirty="0"/>
              <a:t> - 2 planos deltoideo</a:t>
            </a:r>
          </a:p>
          <a:p>
            <a:r>
              <a:rPr lang="es-MX" dirty="0"/>
              <a:t>- Profundo: ligamentos </a:t>
            </a:r>
            <a:r>
              <a:rPr lang="es-MX" dirty="0" err="1"/>
              <a:t>tibiotalares</a:t>
            </a:r>
            <a:r>
              <a:rPr lang="es-MX" dirty="0"/>
              <a:t> anterior y </a:t>
            </a:r>
            <a:r>
              <a:rPr lang="es-MX" dirty="0" err="1"/>
              <a:t>psoterior</a:t>
            </a:r>
            <a:r>
              <a:rPr lang="es-MX" dirty="0"/>
              <a:t>. cortos. </a:t>
            </a:r>
          </a:p>
          <a:p>
            <a:r>
              <a:rPr lang="es-MX" dirty="0"/>
              <a:t>- Superficial:  3 haces que forman un puente. </a:t>
            </a:r>
            <a:r>
              <a:rPr lang="es-MX" dirty="0" err="1"/>
              <a:t>Lig</a:t>
            </a:r>
            <a:r>
              <a:rPr lang="es-MX" dirty="0"/>
              <a:t> </a:t>
            </a:r>
            <a:r>
              <a:rPr lang="es-MX" dirty="0" err="1"/>
              <a:t>tibionavicular</a:t>
            </a:r>
            <a:r>
              <a:rPr lang="es-MX" dirty="0"/>
              <a:t>, ligamento </a:t>
            </a:r>
            <a:r>
              <a:rPr lang="es-MX" dirty="0" err="1"/>
              <a:t>spring</a:t>
            </a:r>
            <a:r>
              <a:rPr lang="es-MX" dirty="0"/>
              <a:t> y ligamento </a:t>
            </a:r>
            <a:r>
              <a:rPr lang="es-MX" dirty="0" err="1"/>
              <a:t>tibiocalcáneo</a:t>
            </a:r>
            <a:r>
              <a:rPr lang="es-MX" dirty="0"/>
              <a:t>. </a:t>
            </a:r>
          </a:p>
          <a:p>
            <a:r>
              <a:rPr lang="es-MX" dirty="0"/>
              <a:t>Alto - Sindesmosis. </a:t>
            </a:r>
          </a:p>
          <a:p>
            <a:r>
              <a:rPr lang="es-MX" dirty="0"/>
              <a:t>- </a:t>
            </a:r>
            <a:r>
              <a:rPr lang="es-MX" dirty="0" err="1"/>
              <a:t>Lig</a:t>
            </a:r>
            <a:r>
              <a:rPr lang="es-MX" dirty="0"/>
              <a:t> </a:t>
            </a:r>
            <a:r>
              <a:rPr lang="es-MX" dirty="0" err="1"/>
              <a:t>intertibiofibular</a:t>
            </a:r>
            <a:r>
              <a:rPr lang="es-MX" dirty="0"/>
              <a:t> anterior. oblicuo.</a:t>
            </a:r>
          </a:p>
          <a:p>
            <a:r>
              <a:rPr lang="es-MX" dirty="0"/>
              <a:t>- </a:t>
            </a:r>
            <a:r>
              <a:rPr lang="es-MX" dirty="0" err="1"/>
              <a:t>Lig</a:t>
            </a:r>
            <a:r>
              <a:rPr lang="es-MX" dirty="0"/>
              <a:t> </a:t>
            </a:r>
            <a:r>
              <a:rPr lang="es-MX" dirty="0" err="1"/>
              <a:t>intertibiofibular</a:t>
            </a:r>
            <a:r>
              <a:rPr lang="es-MX" dirty="0"/>
              <a:t> posterior, muy grueso y resistente. Oblicuo, va de proximal a distal con inserción en abanico en la tibia. </a:t>
            </a:r>
          </a:p>
          <a:p>
            <a:pPr marL="171450" indent="-171450">
              <a:buFontTx/>
              <a:buChar char="-"/>
            </a:pPr>
            <a:r>
              <a:rPr lang="es-MX" dirty="0" err="1"/>
              <a:t>Memebrana</a:t>
            </a:r>
            <a:r>
              <a:rPr lang="es-MX" dirty="0"/>
              <a:t> interósea:</a:t>
            </a:r>
            <a:endParaRPr lang="es-CO" dirty="0"/>
          </a:p>
        </p:txBody>
      </p:sp>
      <p:sp>
        <p:nvSpPr>
          <p:cNvPr id="4" name="Marcador de número de diapositiva 3"/>
          <p:cNvSpPr>
            <a:spLocks noGrp="1"/>
          </p:cNvSpPr>
          <p:nvPr>
            <p:ph type="sldNum" sz="quarter" idx="5"/>
          </p:nvPr>
        </p:nvSpPr>
        <p:spPr/>
        <p:txBody>
          <a:bodyPr/>
          <a:lstStyle/>
          <a:p>
            <a:fld id="{E0AA222B-C471-4018-BE6D-A64766153FA9}" type="slidenum">
              <a:rPr lang="es-CO" smtClean="0"/>
              <a:t>11</a:t>
            </a:fld>
            <a:endParaRPr lang="es-CO"/>
          </a:p>
        </p:txBody>
      </p:sp>
    </p:spTree>
    <p:extLst>
      <p:ext uri="{BB962C8B-B14F-4D97-AF65-F5344CB8AC3E}">
        <p14:creationId xmlns:p14="http://schemas.microsoft.com/office/powerpoint/2010/main" val="88150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2B54D6F-7D12-4BF0-B2E3-243D4250BD67}"/>
              </a:ext>
            </a:extLst>
          </p:cNvPr>
          <p:cNvSpPr>
            <a:spLocks noGrp="1"/>
          </p:cNvSpPr>
          <p:nvPr>
            <p:ph type="ctrTitle"/>
          </p:nvPr>
        </p:nvSpPr>
        <p:spPr>
          <a:xfrm>
            <a:off x="1524000" y="914972"/>
            <a:ext cx="9144000" cy="1655762"/>
          </a:xfrm>
        </p:spPr>
        <p:txBody>
          <a:bodyPr>
            <a:normAutofit/>
          </a:bodyPr>
          <a:lstStyle/>
          <a:p>
            <a:r>
              <a:rPr lang="es-MX" b="1" dirty="0"/>
              <a:t>Esguinces y luxaciones</a:t>
            </a:r>
            <a:endParaRPr lang="es-CO" b="1" dirty="0"/>
          </a:p>
        </p:txBody>
      </p:sp>
      <p:sp>
        <p:nvSpPr>
          <p:cNvPr id="5" name="Subtítulo 4">
            <a:extLst>
              <a:ext uri="{FF2B5EF4-FFF2-40B4-BE49-F238E27FC236}">
                <a16:creationId xmlns:a16="http://schemas.microsoft.com/office/drawing/2014/main" id="{FBB48F58-D775-4BE7-8387-97CB5EB1DF44}"/>
              </a:ext>
            </a:extLst>
          </p:cNvPr>
          <p:cNvSpPr>
            <a:spLocks noGrp="1"/>
          </p:cNvSpPr>
          <p:nvPr>
            <p:ph type="subTitle" idx="1"/>
          </p:nvPr>
        </p:nvSpPr>
        <p:spPr>
          <a:xfrm>
            <a:off x="1524000" y="2771794"/>
            <a:ext cx="9144000" cy="1217110"/>
          </a:xfrm>
        </p:spPr>
        <p:txBody>
          <a:bodyPr>
            <a:normAutofit fontScale="92500" lnSpcReduction="10000"/>
          </a:bodyPr>
          <a:lstStyle/>
          <a:p>
            <a:r>
              <a:rPr lang="es-MX" dirty="0"/>
              <a:t>Luisa Fernanda Gaviria Gómez</a:t>
            </a:r>
          </a:p>
          <a:p>
            <a:r>
              <a:rPr lang="es-MX" dirty="0"/>
              <a:t>Residente de Ortopedia y Traumatología</a:t>
            </a:r>
          </a:p>
          <a:p>
            <a:r>
              <a:rPr lang="es-MX" dirty="0"/>
              <a:t>Universidad de Antioquia</a:t>
            </a:r>
            <a:endParaRPr lang="es-CO" dirty="0"/>
          </a:p>
        </p:txBody>
      </p:sp>
    </p:spTree>
    <p:extLst>
      <p:ext uri="{BB962C8B-B14F-4D97-AF65-F5344CB8AC3E}">
        <p14:creationId xmlns:p14="http://schemas.microsoft.com/office/powerpoint/2010/main" val="101255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22A7014-5545-4625-AAC9-28009544CEF5}"/>
              </a:ext>
            </a:extLst>
          </p:cNvPr>
          <p:cNvSpPr>
            <a:spLocks noGrp="1"/>
          </p:cNvSpPr>
          <p:nvPr>
            <p:ph type="title"/>
          </p:nvPr>
        </p:nvSpPr>
        <p:spPr>
          <a:xfrm>
            <a:off x="838200" y="300543"/>
            <a:ext cx="10515600" cy="2852737"/>
          </a:xfrm>
        </p:spPr>
        <p:txBody>
          <a:bodyPr/>
          <a:lstStyle/>
          <a:p>
            <a:pPr algn="ctr"/>
            <a:r>
              <a:rPr lang="es-MX" b="1" dirty="0"/>
              <a:t>Lesiones específicas</a:t>
            </a:r>
            <a:endParaRPr lang="es-CO" b="1" dirty="0"/>
          </a:p>
        </p:txBody>
      </p:sp>
    </p:spTree>
    <p:extLst>
      <p:ext uri="{BB962C8B-B14F-4D97-AF65-F5344CB8AC3E}">
        <p14:creationId xmlns:p14="http://schemas.microsoft.com/office/powerpoint/2010/main" val="160602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284C7A5-B565-4C46-85BD-DFE0087685B0}"/>
              </a:ext>
            </a:extLst>
          </p:cNvPr>
          <p:cNvSpPr>
            <a:spLocks noGrp="1"/>
          </p:cNvSpPr>
          <p:nvPr>
            <p:ph type="title"/>
          </p:nvPr>
        </p:nvSpPr>
        <p:spPr>
          <a:xfrm>
            <a:off x="635449" y="1008922"/>
            <a:ext cx="10515600" cy="747238"/>
          </a:xfrm>
        </p:spPr>
        <p:txBody>
          <a:bodyPr/>
          <a:lstStyle/>
          <a:p>
            <a:r>
              <a:rPr lang="es-MX" b="1" dirty="0"/>
              <a:t>Tobillo</a:t>
            </a:r>
            <a:endParaRPr lang="es-CO" b="1" dirty="0"/>
          </a:p>
        </p:txBody>
      </p:sp>
      <p:sp>
        <p:nvSpPr>
          <p:cNvPr id="8" name="Marcador de contenido 7">
            <a:extLst>
              <a:ext uri="{FF2B5EF4-FFF2-40B4-BE49-F238E27FC236}">
                <a16:creationId xmlns:a16="http://schemas.microsoft.com/office/drawing/2014/main" id="{CD8BA9D4-6AED-41F7-910B-1E5A5510979E}"/>
              </a:ext>
            </a:extLst>
          </p:cNvPr>
          <p:cNvSpPr>
            <a:spLocks noGrp="1"/>
          </p:cNvSpPr>
          <p:nvPr>
            <p:ph sz="half" idx="1"/>
          </p:nvPr>
        </p:nvSpPr>
        <p:spPr>
          <a:xfrm>
            <a:off x="711649" y="1999331"/>
            <a:ext cx="5181600" cy="1378009"/>
          </a:xfrm>
        </p:spPr>
        <p:txBody>
          <a:bodyPr/>
          <a:lstStyle/>
          <a:p>
            <a:r>
              <a:rPr lang="es-MX" dirty="0"/>
              <a:t>Anatomía.</a:t>
            </a:r>
            <a:endParaRPr lang="es-CO" dirty="0"/>
          </a:p>
        </p:txBody>
      </p:sp>
      <p:pic>
        <p:nvPicPr>
          <p:cNvPr id="12" name="Marcador de contenido 11">
            <a:extLst>
              <a:ext uri="{FF2B5EF4-FFF2-40B4-BE49-F238E27FC236}">
                <a16:creationId xmlns:a16="http://schemas.microsoft.com/office/drawing/2014/main" id="{04B979B1-78A7-46A4-AD9B-6A0438E40D5A}"/>
              </a:ext>
            </a:extLst>
          </p:cNvPr>
          <p:cNvPicPr>
            <a:picLocks noGrp="1" noChangeAspect="1"/>
          </p:cNvPicPr>
          <p:nvPr>
            <p:ph sz="half" idx="2"/>
          </p:nvPr>
        </p:nvPicPr>
        <p:blipFill rotWithShape="1">
          <a:blip r:embed="rId3"/>
          <a:srcRect l="30900" t="22736" r="30799" b="16250"/>
          <a:stretch/>
        </p:blipFill>
        <p:spPr>
          <a:xfrm>
            <a:off x="6014893" y="1233370"/>
            <a:ext cx="5018332" cy="4494582"/>
          </a:xfrm>
          <a:prstGeom prst="rect">
            <a:avLst/>
          </a:prstGeom>
        </p:spPr>
      </p:pic>
    </p:spTree>
    <p:extLst>
      <p:ext uri="{BB962C8B-B14F-4D97-AF65-F5344CB8AC3E}">
        <p14:creationId xmlns:p14="http://schemas.microsoft.com/office/powerpoint/2010/main" val="167525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696942-8B11-4AE4-87C2-A2387E70CE11}"/>
              </a:ext>
            </a:extLst>
          </p:cNvPr>
          <p:cNvSpPr>
            <a:spLocks noGrp="1"/>
          </p:cNvSpPr>
          <p:nvPr>
            <p:ph type="title"/>
          </p:nvPr>
        </p:nvSpPr>
        <p:spPr/>
        <p:txBody>
          <a:bodyPr/>
          <a:lstStyle/>
          <a:p>
            <a:r>
              <a:rPr lang="es-MX" b="1" dirty="0"/>
              <a:t>Mecanismo</a:t>
            </a:r>
            <a:endParaRPr lang="es-CO" b="1" dirty="0"/>
          </a:p>
        </p:txBody>
      </p:sp>
      <p:pic>
        <p:nvPicPr>
          <p:cNvPr id="6" name="Picture 2" descr="Resultado de imagen de esguince de tobillo superior">
            <a:extLst>
              <a:ext uri="{FF2B5EF4-FFF2-40B4-BE49-F238E27FC236}">
                <a16:creationId xmlns:a16="http://schemas.microsoft.com/office/drawing/2014/main" id="{F088756A-77FC-4F7A-9B82-BCCC8E9A841D}"/>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407" t="64057" r="407"/>
          <a:stretch/>
        </p:blipFill>
        <p:spPr bwMode="auto">
          <a:xfrm>
            <a:off x="1350029" y="1540053"/>
            <a:ext cx="3455434" cy="18593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de esguince de tobillo superior">
            <a:extLst>
              <a:ext uri="{FF2B5EF4-FFF2-40B4-BE49-F238E27FC236}">
                <a16:creationId xmlns:a16="http://schemas.microsoft.com/office/drawing/2014/main" id="{FAE1AE04-B669-498C-82EC-1714D8C3BE5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36488"/>
          <a:stretch/>
        </p:blipFill>
        <p:spPr bwMode="auto">
          <a:xfrm>
            <a:off x="6229036" y="1058862"/>
            <a:ext cx="4259199" cy="40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DF720-133A-404E-9068-00B97980E70D}"/>
              </a:ext>
            </a:extLst>
          </p:cNvPr>
          <p:cNvSpPr>
            <a:spLocks noGrp="1"/>
          </p:cNvSpPr>
          <p:nvPr>
            <p:ph type="title"/>
          </p:nvPr>
        </p:nvSpPr>
        <p:spPr/>
        <p:txBody>
          <a:bodyPr/>
          <a:lstStyle/>
          <a:p>
            <a:r>
              <a:rPr lang="es-MX" b="1" dirty="0"/>
              <a:t>Evaluación </a:t>
            </a:r>
            <a:endParaRPr lang="es-CO" b="1" dirty="0"/>
          </a:p>
        </p:txBody>
      </p:sp>
      <p:sp>
        <p:nvSpPr>
          <p:cNvPr id="3" name="Marcador de contenido 2">
            <a:extLst>
              <a:ext uri="{FF2B5EF4-FFF2-40B4-BE49-F238E27FC236}">
                <a16:creationId xmlns:a16="http://schemas.microsoft.com/office/drawing/2014/main" id="{A03DE01E-8354-4E61-B961-40D9F4D1F25E}"/>
              </a:ext>
            </a:extLst>
          </p:cNvPr>
          <p:cNvSpPr>
            <a:spLocks noGrp="1"/>
          </p:cNvSpPr>
          <p:nvPr>
            <p:ph sz="half" idx="1"/>
          </p:nvPr>
        </p:nvSpPr>
        <p:spPr>
          <a:xfrm>
            <a:off x="738547" y="1285624"/>
            <a:ext cx="5181600" cy="3987538"/>
          </a:xfrm>
        </p:spPr>
        <p:txBody>
          <a:bodyPr/>
          <a:lstStyle/>
          <a:p>
            <a:pPr marL="0" indent="0">
              <a:buNone/>
            </a:pPr>
            <a:r>
              <a:rPr lang="es-MX" dirty="0"/>
              <a:t>Edema – equimosis.</a:t>
            </a:r>
          </a:p>
          <a:p>
            <a:pPr marL="0" indent="0">
              <a:buNone/>
            </a:pPr>
            <a:r>
              <a:rPr lang="es-MX" dirty="0"/>
              <a:t>Imposibilidad para el apoyo.</a:t>
            </a:r>
          </a:p>
          <a:p>
            <a:pPr marL="0" indent="0">
              <a:buNone/>
            </a:pPr>
            <a:r>
              <a:rPr lang="es-MX" dirty="0"/>
              <a:t>Sensación de chasquido – dolor violento.</a:t>
            </a:r>
          </a:p>
          <a:p>
            <a:pPr marL="0" indent="0">
              <a:buNone/>
            </a:pPr>
            <a:r>
              <a:rPr lang="es-MX" dirty="0"/>
              <a:t>*Ottawa.</a:t>
            </a:r>
            <a:endParaRPr lang="es-CO" dirty="0"/>
          </a:p>
        </p:txBody>
      </p:sp>
      <p:pic>
        <p:nvPicPr>
          <p:cNvPr id="12" name="Marcador de contenido 11" descr="Captura de pantalla de un celular&#10;&#10;Descripción generada automáticamente">
            <a:extLst>
              <a:ext uri="{FF2B5EF4-FFF2-40B4-BE49-F238E27FC236}">
                <a16:creationId xmlns:a16="http://schemas.microsoft.com/office/drawing/2014/main" id="{381C1FC2-BE26-42F5-901B-855CBEE6CF57}"/>
              </a:ext>
            </a:extLst>
          </p:cNvPr>
          <p:cNvPicPr>
            <a:picLocks noGrp="1" noChangeAspect="1"/>
          </p:cNvPicPr>
          <p:nvPr>
            <p:ph sz="half" idx="2"/>
          </p:nvPr>
        </p:nvPicPr>
        <p:blipFill rotWithShape="1">
          <a:blip r:embed="rId3"/>
          <a:srcRect l="33670" t="17572" r="29308" b="55693"/>
          <a:stretch/>
        </p:blipFill>
        <p:spPr>
          <a:xfrm>
            <a:off x="5124261" y="538386"/>
            <a:ext cx="4816988" cy="1955697"/>
          </a:xfrm>
          <a:prstGeom prst="rect">
            <a:avLst/>
          </a:prstGeom>
        </p:spPr>
      </p:pic>
      <p:pic>
        <p:nvPicPr>
          <p:cNvPr id="14" name="Imagen 13" descr="Imagen que contiene mapa, texto&#10;&#10;Descripción generada automáticamente">
            <a:extLst>
              <a:ext uri="{FF2B5EF4-FFF2-40B4-BE49-F238E27FC236}">
                <a16:creationId xmlns:a16="http://schemas.microsoft.com/office/drawing/2014/main" id="{31B576F5-5F42-4D2D-9D48-9F983ED2F8E9}"/>
              </a:ext>
            </a:extLst>
          </p:cNvPr>
          <p:cNvPicPr>
            <a:picLocks noChangeAspect="1"/>
          </p:cNvPicPr>
          <p:nvPr/>
        </p:nvPicPr>
        <p:blipFill rotWithShape="1">
          <a:blip r:embed="rId4"/>
          <a:srcRect l="48842" t="17897" r="25473" b="16032"/>
          <a:stretch/>
        </p:blipFill>
        <p:spPr>
          <a:xfrm>
            <a:off x="9618699" y="309076"/>
            <a:ext cx="2117464" cy="3063874"/>
          </a:xfrm>
          <a:prstGeom prst="rect">
            <a:avLst/>
          </a:prstGeom>
        </p:spPr>
      </p:pic>
      <p:pic>
        <p:nvPicPr>
          <p:cNvPr id="6148" name="Picture 4" descr="REGLAS DE OTTAWA">
            <a:extLst>
              <a:ext uri="{FF2B5EF4-FFF2-40B4-BE49-F238E27FC236}">
                <a16:creationId xmlns:a16="http://schemas.microsoft.com/office/drawing/2014/main" id="{3A857FB0-CF8B-4EA6-AC43-29BA6E803F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9190"/>
          <a:stretch/>
        </p:blipFill>
        <p:spPr bwMode="auto">
          <a:xfrm>
            <a:off x="5004863" y="3859830"/>
            <a:ext cx="6851043" cy="213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0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BB586-84A3-408B-AD4B-58E1EAB915E2}"/>
              </a:ext>
            </a:extLst>
          </p:cNvPr>
          <p:cNvSpPr>
            <a:spLocks noGrp="1"/>
          </p:cNvSpPr>
          <p:nvPr>
            <p:ph type="title"/>
          </p:nvPr>
        </p:nvSpPr>
        <p:spPr>
          <a:xfrm>
            <a:off x="838200" y="242838"/>
            <a:ext cx="10515600" cy="747238"/>
          </a:xfrm>
        </p:spPr>
        <p:txBody>
          <a:bodyPr>
            <a:normAutofit/>
          </a:bodyPr>
          <a:lstStyle/>
          <a:p>
            <a:r>
              <a:rPr lang="es-MX" sz="4000" b="1" dirty="0"/>
              <a:t>Radiografía</a:t>
            </a:r>
            <a:endParaRPr lang="es-CO" sz="4000" b="1" dirty="0"/>
          </a:p>
        </p:txBody>
      </p:sp>
      <p:pic>
        <p:nvPicPr>
          <p:cNvPr id="5" name="Picture 2" descr="Fractura de peroné (plazos) – Un lugar para conspirar">
            <a:extLst>
              <a:ext uri="{FF2B5EF4-FFF2-40B4-BE49-F238E27FC236}">
                <a16:creationId xmlns:a16="http://schemas.microsoft.com/office/drawing/2014/main" id="{43BCB651-FE29-40C1-AE18-CD0C8A8A158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49680" y="881112"/>
            <a:ext cx="2453315" cy="29947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ultado de imagen de fractura avulsion quinto metatarsiano">
            <a:extLst>
              <a:ext uri="{FF2B5EF4-FFF2-40B4-BE49-F238E27FC236}">
                <a16:creationId xmlns:a16="http://schemas.microsoft.com/office/drawing/2014/main" id="{83C794D2-2761-457F-8AE7-DB138157AA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494" b="14510"/>
          <a:stretch/>
        </p:blipFill>
        <p:spPr bwMode="auto">
          <a:xfrm flipH="1">
            <a:off x="8002995" y="1099040"/>
            <a:ext cx="3666490" cy="27768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sultado de imagen de Fractura de maleólo medial">
            <a:extLst>
              <a:ext uri="{FF2B5EF4-FFF2-40B4-BE49-F238E27FC236}">
                <a16:creationId xmlns:a16="http://schemas.microsoft.com/office/drawing/2014/main" id="{1F6E0197-54D8-435F-BD02-33196662AA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97" t="40625" b="7859"/>
          <a:stretch/>
        </p:blipFill>
        <p:spPr bwMode="auto">
          <a:xfrm>
            <a:off x="1328018" y="1099040"/>
            <a:ext cx="3229583" cy="25983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Resultado de imagen de maisonneuve fractura">
            <a:extLst>
              <a:ext uri="{FF2B5EF4-FFF2-40B4-BE49-F238E27FC236}">
                <a16:creationId xmlns:a16="http://schemas.microsoft.com/office/drawing/2014/main" id="{DF254B9B-104E-4023-AFD5-713D1673A0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20" t="37112" r="13955"/>
          <a:stretch/>
        </p:blipFill>
        <p:spPr bwMode="auto">
          <a:xfrm>
            <a:off x="6574971" y="4093810"/>
            <a:ext cx="4050154" cy="226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3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C3BBBC-4324-4C1F-B932-A8ACFEB4EB6D}"/>
              </a:ext>
            </a:extLst>
          </p:cNvPr>
          <p:cNvSpPr>
            <a:spLocks noGrp="1"/>
          </p:cNvSpPr>
          <p:nvPr>
            <p:ph type="title"/>
          </p:nvPr>
        </p:nvSpPr>
        <p:spPr>
          <a:xfrm>
            <a:off x="5797731" y="3863444"/>
            <a:ext cx="4504944" cy="747238"/>
          </a:xfrm>
        </p:spPr>
        <p:txBody>
          <a:bodyPr/>
          <a:lstStyle/>
          <a:p>
            <a:r>
              <a:rPr lang="es-MX" b="1" dirty="0"/>
              <a:t>Tratamiento</a:t>
            </a:r>
            <a:endParaRPr lang="es-CO" b="1" dirty="0"/>
          </a:p>
        </p:txBody>
      </p:sp>
      <p:sp>
        <p:nvSpPr>
          <p:cNvPr id="3" name="Marcador de contenido 2">
            <a:extLst>
              <a:ext uri="{FF2B5EF4-FFF2-40B4-BE49-F238E27FC236}">
                <a16:creationId xmlns:a16="http://schemas.microsoft.com/office/drawing/2014/main" id="{4331CE35-4A2D-45A8-8C17-940A55E58A43}"/>
              </a:ext>
            </a:extLst>
          </p:cNvPr>
          <p:cNvSpPr>
            <a:spLocks noGrp="1"/>
          </p:cNvSpPr>
          <p:nvPr>
            <p:ph sz="half" idx="1"/>
          </p:nvPr>
        </p:nvSpPr>
        <p:spPr>
          <a:xfrm>
            <a:off x="5797731" y="4610682"/>
            <a:ext cx="5181600" cy="1655319"/>
          </a:xfrm>
        </p:spPr>
        <p:txBody>
          <a:bodyPr>
            <a:noAutofit/>
          </a:bodyPr>
          <a:lstStyle/>
          <a:p>
            <a:pPr marL="0" indent="0">
              <a:buNone/>
            </a:pPr>
            <a:r>
              <a:rPr lang="es-MX" dirty="0"/>
              <a:t>No se recomienda: </a:t>
            </a:r>
          </a:p>
          <a:p>
            <a:r>
              <a:rPr lang="es-MX" dirty="0"/>
              <a:t>RICE.</a:t>
            </a:r>
          </a:p>
          <a:p>
            <a:r>
              <a:rPr lang="es-MX" dirty="0"/>
              <a:t>Inmovilizar.</a:t>
            </a:r>
          </a:p>
        </p:txBody>
      </p:sp>
      <p:graphicFrame>
        <p:nvGraphicFramePr>
          <p:cNvPr id="17" name="Tabla 7">
            <a:extLst>
              <a:ext uri="{FF2B5EF4-FFF2-40B4-BE49-F238E27FC236}">
                <a16:creationId xmlns:a16="http://schemas.microsoft.com/office/drawing/2014/main" id="{811ECCE6-4669-41A5-980A-185625DE147C}"/>
              </a:ext>
            </a:extLst>
          </p:cNvPr>
          <p:cNvGraphicFramePr>
            <a:graphicFrameLocks/>
          </p:cNvGraphicFramePr>
          <p:nvPr>
            <p:extLst>
              <p:ext uri="{D42A27DB-BD31-4B8C-83A1-F6EECF244321}">
                <p14:modId xmlns:p14="http://schemas.microsoft.com/office/powerpoint/2010/main" val="2896852139"/>
              </p:ext>
            </p:extLst>
          </p:nvPr>
        </p:nvGraphicFramePr>
        <p:xfrm>
          <a:off x="603067" y="432612"/>
          <a:ext cx="11251475" cy="2660649"/>
        </p:xfrm>
        <a:graphic>
          <a:graphicData uri="http://schemas.openxmlformats.org/drawingml/2006/table">
            <a:tbl>
              <a:tblPr firstRow="1" bandRow="1">
                <a:tableStyleId>{21E4AEA4-8DFA-4A89-87EB-49C32662AFE0}</a:tableStyleId>
              </a:tblPr>
              <a:tblGrid>
                <a:gridCol w="2862566">
                  <a:extLst>
                    <a:ext uri="{9D8B030D-6E8A-4147-A177-3AD203B41FA5}">
                      <a16:colId xmlns:a16="http://schemas.microsoft.com/office/drawing/2014/main" val="1171368812"/>
                    </a:ext>
                  </a:extLst>
                </a:gridCol>
                <a:gridCol w="3001719">
                  <a:extLst>
                    <a:ext uri="{9D8B030D-6E8A-4147-A177-3AD203B41FA5}">
                      <a16:colId xmlns:a16="http://schemas.microsoft.com/office/drawing/2014/main" val="560614707"/>
                    </a:ext>
                  </a:extLst>
                </a:gridCol>
                <a:gridCol w="2822808">
                  <a:extLst>
                    <a:ext uri="{9D8B030D-6E8A-4147-A177-3AD203B41FA5}">
                      <a16:colId xmlns:a16="http://schemas.microsoft.com/office/drawing/2014/main" val="1879331280"/>
                    </a:ext>
                  </a:extLst>
                </a:gridCol>
                <a:gridCol w="2564382">
                  <a:extLst>
                    <a:ext uri="{9D8B030D-6E8A-4147-A177-3AD203B41FA5}">
                      <a16:colId xmlns:a16="http://schemas.microsoft.com/office/drawing/2014/main" val="141263537"/>
                    </a:ext>
                  </a:extLst>
                </a:gridCol>
              </a:tblGrid>
              <a:tr h="380838">
                <a:tc>
                  <a:txBody>
                    <a:bodyPr/>
                    <a:lstStyle/>
                    <a:p>
                      <a:r>
                        <a:rPr lang="es-CO" sz="1600" dirty="0">
                          <a:latin typeface="Montserrat" panose="00000500000000000000" pitchFamily="50" charset="0"/>
                        </a:rPr>
                        <a:t>INTERVENCIÓN</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GRADO I</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GRADO II</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GRADO III</a:t>
                      </a:r>
                      <a:endParaRPr lang="es-CO" sz="1600" b="1" dirty="0">
                        <a:latin typeface="Montserrat" panose="00000500000000000000" pitchFamily="50" charset="0"/>
                      </a:endParaRPr>
                    </a:p>
                  </a:txBody>
                  <a:tcPr/>
                </a:tc>
                <a:extLst>
                  <a:ext uri="{0D108BD9-81ED-4DB2-BD59-A6C34878D82A}">
                    <a16:rowId xmlns:a16="http://schemas.microsoft.com/office/drawing/2014/main" val="669830910"/>
                  </a:ext>
                </a:extLst>
              </a:tr>
              <a:tr h="380838">
                <a:tc>
                  <a:txBody>
                    <a:bodyPr/>
                    <a:lstStyle/>
                    <a:p>
                      <a:r>
                        <a:rPr lang="es-CO" sz="1600" dirty="0">
                          <a:latin typeface="Montserrat" panose="00000500000000000000" pitchFamily="50" charset="0"/>
                        </a:rPr>
                        <a:t>DOLOR</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AINES</a:t>
                      </a:r>
                    </a:p>
                  </a:txBody>
                  <a:tcPr/>
                </a:tc>
                <a:tc>
                  <a:txBody>
                    <a:bodyPr/>
                    <a:lstStyle/>
                    <a:p>
                      <a:pPr algn="ctr"/>
                      <a:r>
                        <a:rPr lang="es-CO" sz="1600" dirty="0">
                          <a:latin typeface="Montserrat" panose="00000500000000000000" pitchFamily="50" charset="0"/>
                        </a:rPr>
                        <a:t>AINES</a:t>
                      </a:r>
                    </a:p>
                  </a:txBody>
                  <a:tcPr/>
                </a:tc>
                <a:tc>
                  <a:txBody>
                    <a:bodyPr/>
                    <a:lstStyle/>
                    <a:p>
                      <a:pPr algn="ctr"/>
                      <a:r>
                        <a:rPr lang="es-CO" sz="1600" dirty="0">
                          <a:latin typeface="Montserrat" panose="00000500000000000000" pitchFamily="50" charset="0"/>
                        </a:rPr>
                        <a:t>AINES</a:t>
                      </a:r>
                    </a:p>
                  </a:txBody>
                  <a:tcPr/>
                </a:tc>
                <a:extLst>
                  <a:ext uri="{0D108BD9-81ED-4DB2-BD59-A6C34878D82A}">
                    <a16:rowId xmlns:a16="http://schemas.microsoft.com/office/drawing/2014/main" val="2514578877"/>
                  </a:ext>
                </a:extLst>
              </a:tr>
              <a:tr h="380838">
                <a:tc>
                  <a:txBody>
                    <a:bodyPr/>
                    <a:lstStyle/>
                    <a:p>
                      <a:r>
                        <a:rPr lang="es-CO" sz="1600" dirty="0">
                          <a:latin typeface="Montserrat" panose="00000500000000000000" pitchFamily="50" charset="0"/>
                        </a:rPr>
                        <a:t>INMOVILIZACIÓN</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NO</a:t>
                      </a:r>
                    </a:p>
                  </a:txBody>
                  <a:tcPr/>
                </a:tc>
                <a:tc>
                  <a:txBody>
                    <a:bodyPr/>
                    <a:lstStyle/>
                    <a:p>
                      <a:pPr algn="ctr"/>
                      <a:r>
                        <a:rPr lang="es-CO" sz="1600" dirty="0">
                          <a:latin typeface="Montserrat" panose="00000500000000000000" pitchFamily="50" charset="0"/>
                        </a:rPr>
                        <a:t>CORTA</a:t>
                      </a:r>
                    </a:p>
                  </a:txBody>
                  <a:tcPr/>
                </a:tc>
                <a:tc>
                  <a:txBody>
                    <a:bodyPr/>
                    <a:lstStyle/>
                    <a:p>
                      <a:pPr algn="ctr"/>
                      <a:r>
                        <a:rPr lang="es-CO" sz="1600" dirty="0">
                          <a:latin typeface="Montserrat" panose="00000500000000000000" pitchFamily="50" charset="0"/>
                        </a:rPr>
                        <a:t>CORTA</a:t>
                      </a:r>
                    </a:p>
                  </a:txBody>
                  <a:tcPr/>
                </a:tc>
                <a:extLst>
                  <a:ext uri="{0D108BD9-81ED-4DB2-BD59-A6C34878D82A}">
                    <a16:rowId xmlns:a16="http://schemas.microsoft.com/office/drawing/2014/main" val="2781552732"/>
                  </a:ext>
                </a:extLst>
              </a:tr>
              <a:tr h="380838">
                <a:tc>
                  <a:txBody>
                    <a:bodyPr/>
                    <a:lstStyle/>
                    <a:p>
                      <a:r>
                        <a:rPr lang="es-CO" sz="1600" dirty="0">
                          <a:latin typeface="Montserrat" panose="00000500000000000000" pitchFamily="50" charset="0"/>
                        </a:rPr>
                        <a:t>SOPORTE FUNCIONAL</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NO</a:t>
                      </a:r>
                    </a:p>
                  </a:txBody>
                  <a:tcPr/>
                </a:tc>
                <a:tc>
                  <a:txBody>
                    <a:bodyPr/>
                    <a:lstStyle/>
                    <a:p>
                      <a:pPr algn="ctr"/>
                      <a:r>
                        <a:rPr lang="es-CO" sz="1600" dirty="0">
                          <a:latin typeface="Montserrat" panose="00000500000000000000" pitchFamily="50" charset="0"/>
                        </a:rPr>
                        <a:t>SIEMPRE</a:t>
                      </a:r>
                    </a:p>
                  </a:txBody>
                  <a:tcPr/>
                </a:tc>
                <a:tc>
                  <a:txBody>
                    <a:bodyPr/>
                    <a:lstStyle/>
                    <a:p>
                      <a:pPr algn="ctr"/>
                      <a:r>
                        <a:rPr lang="es-CO" sz="1600" dirty="0">
                          <a:latin typeface="Montserrat" panose="00000500000000000000" pitchFamily="50" charset="0"/>
                        </a:rPr>
                        <a:t>SIEMPRE</a:t>
                      </a:r>
                    </a:p>
                  </a:txBody>
                  <a:tcPr/>
                </a:tc>
                <a:extLst>
                  <a:ext uri="{0D108BD9-81ED-4DB2-BD59-A6C34878D82A}">
                    <a16:rowId xmlns:a16="http://schemas.microsoft.com/office/drawing/2014/main" val="2519065585"/>
                  </a:ext>
                </a:extLst>
              </a:tr>
              <a:tr h="380838">
                <a:tc>
                  <a:txBody>
                    <a:bodyPr/>
                    <a:lstStyle/>
                    <a:p>
                      <a:r>
                        <a:rPr lang="es-CO" sz="1600" dirty="0">
                          <a:latin typeface="Montserrat" panose="00000500000000000000" pitchFamily="50" charset="0"/>
                        </a:rPr>
                        <a:t>MOVILIZACIÓN ARTICULAR</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INMEDIATA</a:t>
                      </a:r>
                    </a:p>
                  </a:txBody>
                  <a:tcPr/>
                </a:tc>
                <a:tc>
                  <a:txBody>
                    <a:bodyPr/>
                    <a:lstStyle/>
                    <a:p>
                      <a:pPr algn="ctr"/>
                      <a:r>
                        <a:rPr lang="es-CO" sz="1600" dirty="0">
                          <a:latin typeface="Montserrat" panose="00000500000000000000" pitchFamily="50" charset="0"/>
                        </a:rPr>
                        <a:t>TEMPRANA</a:t>
                      </a:r>
                    </a:p>
                  </a:txBody>
                  <a:tcPr/>
                </a:tc>
                <a:tc>
                  <a:txBody>
                    <a:bodyPr/>
                    <a:lstStyle/>
                    <a:p>
                      <a:pPr algn="ctr"/>
                      <a:r>
                        <a:rPr lang="es-CO" sz="1600" dirty="0">
                          <a:latin typeface="Montserrat" panose="00000500000000000000" pitchFamily="50" charset="0"/>
                        </a:rPr>
                        <a:t>TEMPRANA</a:t>
                      </a:r>
                    </a:p>
                  </a:txBody>
                  <a:tcPr/>
                </a:tc>
                <a:extLst>
                  <a:ext uri="{0D108BD9-81ED-4DB2-BD59-A6C34878D82A}">
                    <a16:rowId xmlns:a16="http://schemas.microsoft.com/office/drawing/2014/main" val="2057603892"/>
                  </a:ext>
                </a:extLst>
              </a:tr>
              <a:tr h="380838">
                <a:tc>
                  <a:txBody>
                    <a:bodyPr/>
                    <a:lstStyle/>
                    <a:p>
                      <a:r>
                        <a:rPr lang="es-CO" sz="1600" dirty="0">
                          <a:latin typeface="Montserrat" panose="00000500000000000000" pitchFamily="50" charset="0"/>
                        </a:rPr>
                        <a:t>TERAPIA FÍSICA</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SÍ - ACTIVIDADES NORMALES</a:t>
                      </a:r>
                    </a:p>
                  </a:txBody>
                  <a:tcPr/>
                </a:tc>
                <a:tc>
                  <a:txBody>
                    <a:bodyPr/>
                    <a:lstStyle/>
                    <a:p>
                      <a:pPr algn="ctr"/>
                      <a:r>
                        <a:rPr lang="es-CO" sz="1600" dirty="0">
                          <a:latin typeface="Montserrat" panose="00000500000000000000" pitchFamily="50" charset="0"/>
                        </a:rPr>
                        <a:t>SÍ</a:t>
                      </a:r>
                    </a:p>
                  </a:txBody>
                  <a:tcPr/>
                </a:tc>
                <a:tc>
                  <a:txBody>
                    <a:bodyPr/>
                    <a:lstStyle/>
                    <a:p>
                      <a:pPr algn="ctr"/>
                      <a:r>
                        <a:rPr lang="es-CO" sz="1600" dirty="0">
                          <a:latin typeface="Montserrat" panose="00000500000000000000" pitchFamily="50" charset="0"/>
                        </a:rPr>
                        <a:t>SÍ</a:t>
                      </a:r>
                    </a:p>
                  </a:txBody>
                  <a:tcPr/>
                </a:tc>
                <a:extLst>
                  <a:ext uri="{0D108BD9-81ED-4DB2-BD59-A6C34878D82A}">
                    <a16:rowId xmlns:a16="http://schemas.microsoft.com/office/drawing/2014/main" val="300447216"/>
                  </a:ext>
                </a:extLst>
              </a:tr>
              <a:tr h="375621">
                <a:tc>
                  <a:txBody>
                    <a:bodyPr/>
                    <a:lstStyle/>
                    <a:p>
                      <a:r>
                        <a:rPr lang="es-CO" sz="1600" dirty="0">
                          <a:latin typeface="Montserrat" panose="00000500000000000000" pitchFamily="50" charset="0"/>
                        </a:rPr>
                        <a:t>CIRUGÍA</a:t>
                      </a:r>
                      <a:endParaRPr lang="es-CO" sz="1600" b="1" dirty="0">
                        <a:latin typeface="Montserrat" panose="00000500000000000000" pitchFamily="50" charset="0"/>
                      </a:endParaRPr>
                    </a:p>
                  </a:txBody>
                  <a:tcPr/>
                </a:tc>
                <a:tc>
                  <a:txBody>
                    <a:bodyPr/>
                    <a:lstStyle/>
                    <a:p>
                      <a:pPr algn="ctr"/>
                      <a:r>
                        <a:rPr lang="es-CO" sz="1600" dirty="0">
                          <a:latin typeface="Montserrat" panose="00000500000000000000" pitchFamily="50" charset="0"/>
                        </a:rPr>
                        <a:t>NO</a:t>
                      </a:r>
                    </a:p>
                  </a:txBody>
                  <a:tcPr/>
                </a:tc>
                <a:tc>
                  <a:txBody>
                    <a:bodyPr/>
                    <a:lstStyle/>
                    <a:p>
                      <a:pPr algn="ctr"/>
                      <a:r>
                        <a:rPr lang="es-CO" sz="1600" dirty="0">
                          <a:latin typeface="Montserrat" panose="00000500000000000000" pitchFamily="50" charset="0"/>
                        </a:rPr>
                        <a:t>NO</a:t>
                      </a:r>
                    </a:p>
                  </a:txBody>
                  <a:tcPr/>
                </a:tc>
                <a:tc>
                  <a:txBody>
                    <a:bodyPr/>
                    <a:lstStyle/>
                    <a:p>
                      <a:pPr algn="ctr"/>
                      <a:r>
                        <a:rPr lang="es-CO" sz="1600" dirty="0">
                          <a:latin typeface="Montserrat" panose="00000500000000000000" pitchFamily="50" charset="0"/>
                        </a:rPr>
                        <a:t>CONSIDERAR</a:t>
                      </a:r>
                    </a:p>
                  </a:txBody>
                  <a:tcPr/>
                </a:tc>
                <a:extLst>
                  <a:ext uri="{0D108BD9-81ED-4DB2-BD59-A6C34878D82A}">
                    <a16:rowId xmlns:a16="http://schemas.microsoft.com/office/drawing/2014/main" val="2344377782"/>
                  </a:ext>
                </a:extLst>
              </a:tr>
            </a:tbl>
          </a:graphicData>
        </a:graphic>
      </p:graphicFrame>
    </p:spTree>
    <p:extLst>
      <p:ext uri="{BB962C8B-B14F-4D97-AF65-F5344CB8AC3E}">
        <p14:creationId xmlns:p14="http://schemas.microsoft.com/office/powerpoint/2010/main" val="211549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27AB0A-E28D-4E0B-89BF-E89BC4BFF655}"/>
              </a:ext>
            </a:extLst>
          </p:cNvPr>
          <p:cNvSpPr>
            <a:spLocks noGrp="1"/>
          </p:cNvSpPr>
          <p:nvPr>
            <p:ph type="title"/>
          </p:nvPr>
        </p:nvSpPr>
        <p:spPr>
          <a:xfrm>
            <a:off x="762000" y="782750"/>
            <a:ext cx="10515600" cy="747238"/>
          </a:xfrm>
        </p:spPr>
        <p:txBody>
          <a:bodyPr/>
          <a:lstStyle/>
          <a:p>
            <a:r>
              <a:rPr lang="es-MX" b="1" dirty="0"/>
              <a:t>Rodilla</a:t>
            </a:r>
            <a:endParaRPr lang="es-CO" b="1" dirty="0"/>
          </a:p>
        </p:txBody>
      </p:sp>
      <p:sp>
        <p:nvSpPr>
          <p:cNvPr id="3" name="Marcador de contenido 2">
            <a:extLst>
              <a:ext uri="{FF2B5EF4-FFF2-40B4-BE49-F238E27FC236}">
                <a16:creationId xmlns:a16="http://schemas.microsoft.com/office/drawing/2014/main" id="{C141CA21-0403-472A-9EF9-C9E2E42F9793}"/>
              </a:ext>
            </a:extLst>
          </p:cNvPr>
          <p:cNvSpPr>
            <a:spLocks noGrp="1"/>
          </p:cNvSpPr>
          <p:nvPr>
            <p:ph sz="half" idx="1"/>
          </p:nvPr>
        </p:nvSpPr>
        <p:spPr>
          <a:xfrm>
            <a:off x="762000" y="1703519"/>
            <a:ext cx="5181600" cy="1725481"/>
          </a:xfrm>
        </p:spPr>
        <p:txBody>
          <a:bodyPr/>
          <a:lstStyle/>
          <a:p>
            <a:pPr marL="0" indent="0">
              <a:buNone/>
            </a:pPr>
            <a:r>
              <a:rPr lang="es-MX" dirty="0"/>
              <a:t>Anatomía </a:t>
            </a:r>
            <a:endParaRPr lang="es-CO" dirty="0"/>
          </a:p>
        </p:txBody>
      </p:sp>
      <p:pic>
        <p:nvPicPr>
          <p:cNvPr id="8194" name="Picture 2" descr="Lesión de Ligamentos Colaterales en la Rodilla">
            <a:extLst>
              <a:ext uri="{FF2B5EF4-FFF2-40B4-BE49-F238E27FC236}">
                <a16:creationId xmlns:a16="http://schemas.microsoft.com/office/drawing/2014/main" id="{2E1F5A70-962A-4CD9-8854-8CA32A6E51C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22449"/>
          <a:stretch/>
        </p:blipFill>
        <p:spPr bwMode="auto">
          <a:xfrm>
            <a:off x="6019800" y="1156369"/>
            <a:ext cx="4934712" cy="496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8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C5B55-7378-4364-9805-01FB0678B808}"/>
              </a:ext>
            </a:extLst>
          </p:cNvPr>
          <p:cNvSpPr>
            <a:spLocks noGrp="1"/>
          </p:cNvSpPr>
          <p:nvPr>
            <p:ph type="title"/>
          </p:nvPr>
        </p:nvSpPr>
        <p:spPr>
          <a:xfrm>
            <a:off x="521152" y="646719"/>
            <a:ext cx="10515600" cy="747238"/>
          </a:xfrm>
        </p:spPr>
        <p:txBody>
          <a:bodyPr/>
          <a:lstStyle/>
          <a:p>
            <a:r>
              <a:rPr lang="es-MX" b="1" dirty="0"/>
              <a:t>Mecanismo </a:t>
            </a:r>
            <a:endParaRPr lang="es-CO" b="1" dirty="0"/>
          </a:p>
        </p:txBody>
      </p:sp>
      <p:sp>
        <p:nvSpPr>
          <p:cNvPr id="3" name="Marcador de contenido 2">
            <a:extLst>
              <a:ext uri="{FF2B5EF4-FFF2-40B4-BE49-F238E27FC236}">
                <a16:creationId xmlns:a16="http://schemas.microsoft.com/office/drawing/2014/main" id="{8D33CD42-6FA6-4E9B-80E9-C92D2899ADDD}"/>
              </a:ext>
            </a:extLst>
          </p:cNvPr>
          <p:cNvSpPr>
            <a:spLocks noGrp="1"/>
          </p:cNvSpPr>
          <p:nvPr>
            <p:ph sz="half" idx="1"/>
          </p:nvPr>
        </p:nvSpPr>
        <p:spPr>
          <a:xfrm>
            <a:off x="412225" y="1627631"/>
            <a:ext cx="4257429" cy="1801369"/>
          </a:xfrm>
        </p:spPr>
        <p:txBody>
          <a:bodyPr>
            <a:normAutofit lnSpcReduction="10000"/>
          </a:bodyPr>
          <a:lstStyle/>
          <a:p>
            <a:r>
              <a:rPr lang="es-MX" dirty="0"/>
              <a:t>Trauma directo – LCP.</a:t>
            </a:r>
          </a:p>
          <a:p>
            <a:r>
              <a:rPr lang="es-MX" dirty="0"/>
              <a:t>Varo o valgo – colaterales.</a:t>
            </a:r>
          </a:p>
          <a:p>
            <a:r>
              <a:rPr lang="es-MX" dirty="0"/>
              <a:t>Rotacional o hiperextensión – LCA.</a:t>
            </a:r>
            <a:endParaRPr lang="es-CO" dirty="0"/>
          </a:p>
        </p:txBody>
      </p:sp>
      <p:pic>
        <p:nvPicPr>
          <p:cNvPr id="9218" name="Picture 2" descr="▷ Lesión de menisco de la rodilla: propuesta práctica【2020】">
            <a:extLst>
              <a:ext uri="{FF2B5EF4-FFF2-40B4-BE49-F238E27FC236}">
                <a16:creationId xmlns:a16="http://schemas.microsoft.com/office/drawing/2014/main" id="{C9104258-65F9-4C9B-9F11-D9079E2EF2B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9291" t="2527" r="64688" b="56546"/>
          <a:stretch/>
        </p:blipFill>
        <p:spPr bwMode="auto">
          <a:xfrm>
            <a:off x="6522548" y="659235"/>
            <a:ext cx="892604" cy="26804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revención y recuperación funcional de rotura del ligamento cruzado  anterior de un futbolista | Alto Rendimiento">
            <a:extLst>
              <a:ext uri="{FF2B5EF4-FFF2-40B4-BE49-F238E27FC236}">
                <a16:creationId xmlns:a16="http://schemas.microsoft.com/office/drawing/2014/main" id="{6C69230C-3B04-4DC0-B1B6-4AF8E46719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26" r="55657"/>
          <a:stretch/>
        </p:blipFill>
        <p:spPr bwMode="auto">
          <a:xfrm>
            <a:off x="4827197" y="825695"/>
            <a:ext cx="1903510" cy="26033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 Lesión de menisco de la rodilla: propuesta práctica【2020】">
            <a:extLst>
              <a:ext uri="{FF2B5EF4-FFF2-40B4-BE49-F238E27FC236}">
                <a16:creationId xmlns:a16="http://schemas.microsoft.com/office/drawing/2014/main" id="{87715870-1A68-4333-A410-7089AF78DB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20" t="2780" r="25742" b="53173"/>
          <a:stretch/>
        </p:blipFill>
        <p:spPr bwMode="auto">
          <a:xfrm>
            <a:off x="7666552" y="736598"/>
            <a:ext cx="1011422" cy="26334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 Lesión de menisco de la rodilla: propuesta práctica【2020】">
            <a:extLst>
              <a:ext uri="{FF2B5EF4-FFF2-40B4-BE49-F238E27FC236}">
                <a16:creationId xmlns:a16="http://schemas.microsoft.com/office/drawing/2014/main" id="{2FBE0988-B310-41E1-9586-8D70626FB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93" t="60619" r="68204" b="3948"/>
          <a:stretch/>
        </p:blipFill>
        <p:spPr bwMode="auto">
          <a:xfrm>
            <a:off x="8677974" y="651713"/>
            <a:ext cx="1179990" cy="25697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 Lesión de menisco de la rodilla: propuesta práctica【2020】">
            <a:extLst>
              <a:ext uri="{FF2B5EF4-FFF2-40B4-BE49-F238E27FC236}">
                <a16:creationId xmlns:a16="http://schemas.microsoft.com/office/drawing/2014/main" id="{12115935-A47A-4345-BEC8-A80986CFF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851" t="65354" r="23268" b="-787"/>
          <a:stretch/>
        </p:blipFill>
        <p:spPr bwMode="auto">
          <a:xfrm>
            <a:off x="10261226" y="1001198"/>
            <a:ext cx="1092574" cy="228174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Fisioterapia: Rodilla lesión de ligamento cruzado anterior">
            <a:extLst>
              <a:ext uri="{FF2B5EF4-FFF2-40B4-BE49-F238E27FC236}">
                <a16:creationId xmlns:a16="http://schemas.microsoft.com/office/drawing/2014/main" id="{603A3EAD-B0DA-4C26-83CE-D29E6B7D87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737"/>
          <a:stretch/>
        </p:blipFill>
        <p:spPr bwMode="auto">
          <a:xfrm>
            <a:off x="5877610" y="3729426"/>
            <a:ext cx="4723344" cy="228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14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F1B4A-CDAA-4D50-AD91-4D733A2DC54E}"/>
              </a:ext>
            </a:extLst>
          </p:cNvPr>
          <p:cNvSpPr>
            <a:spLocks noGrp="1"/>
          </p:cNvSpPr>
          <p:nvPr>
            <p:ph type="title"/>
          </p:nvPr>
        </p:nvSpPr>
        <p:spPr/>
        <p:txBody>
          <a:bodyPr/>
          <a:lstStyle/>
          <a:p>
            <a:r>
              <a:rPr lang="es-MX" b="1" dirty="0"/>
              <a:t>Evaluación</a:t>
            </a:r>
            <a:endParaRPr lang="es-CO" b="1" dirty="0"/>
          </a:p>
        </p:txBody>
      </p:sp>
      <p:sp>
        <p:nvSpPr>
          <p:cNvPr id="3" name="Marcador de contenido 2">
            <a:extLst>
              <a:ext uri="{FF2B5EF4-FFF2-40B4-BE49-F238E27FC236}">
                <a16:creationId xmlns:a16="http://schemas.microsoft.com/office/drawing/2014/main" id="{1C250E8D-DBFF-4A21-8CB0-FD42536DD120}"/>
              </a:ext>
            </a:extLst>
          </p:cNvPr>
          <p:cNvSpPr>
            <a:spLocks noGrp="1"/>
          </p:cNvSpPr>
          <p:nvPr>
            <p:ph sz="half" idx="1"/>
          </p:nvPr>
        </p:nvSpPr>
        <p:spPr>
          <a:xfrm>
            <a:off x="838200" y="1310327"/>
            <a:ext cx="5181600" cy="2118673"/>
          </a:xfrm>
        </p:spPr>
        <p:txBody>
          <a:bodyPr>
            <a:normAutofit/>
          </a:bodyPr>
          <a:lstStyle/>
          <a:p>
            <a:r>
              <a:rPr lang="es-MX" sz="2400" dirty="0"/>
              <a:t>Dolor – limitación inmediata.</a:t>
            </a:r>
          </a:p>
          <a:p>
            <a:r>
              <a:rPr lang="es-MX" sz="2400" dirty="0"/>
              <a:t>Sensación de chasquido.</a:t>
            </a:r>
          </a:p>
          <a:p>
            <a:r>
              <a:rPr lang="es-MX" sz="2400" dirty="0"/>
              <a:t>Edema – derrame articular.</a:t>
            </a:r>
          </a:p>
          <a:p>
            <a:r>
              <a:rPr lang="es-CO" sz="2400" dirty="0"/>
              <a:t>Sensación de inestabilidad.</a:t>
            </a:r>
          </a:p>
        </p:txBody>
      </p:sp>
      <p:pic>
        <p:nvPicPr>
          <p:cNvPr id="8" name="Marcador de contenido 7">
            <a:extLst>
              <a:ext uri="{FF2B5EF4-FFF2-40B4-BE49-F238E27FC236}">
                <a16:creationId xmlns:a16="http://schemas.microsoft.com/office/drawing/2014/main" id="{CAFE4D94-A182-427C-AB7A-7F96A4F3D299}"/>
              </a:ext>
            </a:extLst>
          </p:cNvPr>
          <p:cNvPicPr>
            <a:picLocks noGrp="1" noChangeAspect="1"/>
          </p:cNvPicPr>
          <p:nvPr>
            <p:ph sz="half" idx="2"/>
          </p:nvPr>
        </p:nvPicPr>
        <p:blipFill>
          <a:blip r:embed="rId3"/>
          <a:stretch>
            <a:fillRect/>
          </a:stretch>
        </p:blipFill>
        <p:spPr>
          <a:xfrm>
            <a:off x="6119812" y="972662"/>
            <a:ext cx="2695575" cy="1600200"/>
          </a:xfrm>
          <a:prstGeom prst="rect">
            <a:avLst/>
          </a:prstGeom>
        </p:spPr>
      </p:pic>
      <p:pic>
        <p:nvPicPr>
          <p:cNvPr id="12" name="Imagen 11">
            <a:extLst>
              <a:ext uri="{FF2B5EF4-FFF2-40B4-BE49-F238E27FC236}">
                <a16:creationId xmlns:a16="http://schemas.microsoft.com/office/drawing/2014/main" id="{98F08332-3CFC-45A1-8598-5D892275D095}"/>
              </a:ext>
            </a:extLst>
          </p:cNvPr>
          <p:cNvPicPr>
            <a:picLocks noChangeAspect="1"/>
          </p:cNvPicPr>
          <p:nvPr/>
        </p:nvPicPr>
        <p:blipFill>
          <a:blip r:embed="rId4"/>
          <a:stretch>
            <a:fillRect/>
          </a:stretch>
        </p:blipFill>
        <p:spPr>
          <a:xfrm>
            <a:off x="6105525" y="2566351"/>
            <a:ext cx="2686050" cy="1914525"/>
          </a:xfrm>
          <a:prstGeom prst="rect">
            <a:avLst/>
          </a:prstGeom>
        </p:spPr>
      </p:pic>
      <p:pic>
        <p:nvPicPr>
          <p:cNvPr id="14" name="Imagen 13">
            <a:extLst>
              <a:ext uri="{FF2B5EF4-FFF2-40B4-BE49-F238E27FC236}">
                <a16:creationId xmlns:a16="http://schemas.microsoft.com/office/drawing/2014/main" id="{136A4226-B795-4CF4-A871-12755D254856}"/>
              </a:ext>
            </a:extLst>
          </p:cNvPr>
          <p:cNvPicPr>
            <a:picLocks noChangeAspect="1"/>
          </p:cNvPicPr>
          <p:nvPr/>
        </p:nvPicPr>
        <p:blipFill>
          <a:blip r:embed="rId5"/>
          <a:stretch>
            <a:fillRect/>
          </a:stretch>
        </p:blipFill>
        <p:spPr>
          <a:xfrm>
            <a:off x="6096000" y="4467414"/>
            <a:ext cx="2695575" cy="1600200"/>
          </a:xfrm>
          <a:prstGeom prst="rect">
            <a:avLst/>
          </a:prstGeom>
        </p:spPr>
      </p:pic>
      <p:pic>
        <p:nvPicPr>
          <p:cNvPr id="16" name="Imagen 15">
            <a:extLst>
              <a:ext uri="{FF2B5EF4-FFF2-40B4-BE49-F238E27FC236}">
                <a16:creationId xmlns:a16="http://schemas.microsoft.com/office/drawing/2014/main" id="{2A08E165-A508-46E8-8D12-C5ADDDD4F980}"/>
              </a:ext>
            </a:extLst>
          </p:cNvPr>
          <p:cNvPicPr>
            <a:picLocks noChangeAspect="1"/>
          </p:cNvPicPr>
          <p:nvPr/>
        </p:nvPicPr>
        <p:blipFill>
          <a:blip r:embed="rId6"/>
          <a:stretch>
            <a:fillRect/>
          </a:stretch>
        </p:blipFill>
        <p:spPr>
          <a:xfrm>
            <a:off x="9027413" y="1295400"/>
            <a:ext cx="3038475" cy="2133600"/>
          </a:xfrm>
          <a:prstGeom prst="rect">
            <a:avLst/>
          </a:prstGeom>
        </p:spPr>
      </p:pic>
      <p:pic>
        <p:nvPicPr>
          <p:cNvPr id="10252" name="Picture 12" descr="EXAMEN DE LA RODILLA: MANIOBRAS">
            <a:extLst>
              <a:ext uri="{FF2B5EF4-FFF2-40B4-BE49-F238E27FC236}">
                <a16:creationId xmlns:a16="http://schemas.microsoft.com/office/drawing/2014/main" id="{8FB5237C-9C7B-4C9D-AD53-0EE2B83ECD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27413" y="3429000"/>
            <a:ext cx="30670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65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DFECF2-1050-45E5-A225-84EBD99BF95C}"/>
              </a:ext>
            </a:extLst>
          </p:cNvPr>
          <p:cNvSpPr>
            <a:spLocks noGrp="1"/>
          </p:cNvSpPr>
          <p:nvPr>
            <p:ph type="title"/>
          </p:nvPr>
        </p:nvSpPr>
        <p:spPr>
          <a:xfrm>
            <a:off x="660546" y="763604"/>
            <a:ext cx="10515600" cy="747238"/>
          </a:xfrm>
        </p:spPr>
        <p:txBody>
          <a:bodyPr/>
          <a:lstStyle/>
          <a:p>
            <a:r>
              <a:rPr lang="es-MX" b="1" dirty="0"/>
              <a:t>Imágenes</a:t>
            </a:r>
            <a:endParaRPr lang="es-CO" b="1" dirty="0"/>
          </a:p>
        </p:txBody>
      </p:sp>
      <p:sp>
        <p:nvSpPr>
          <p:cNvPr id="3" name="Marcador de contenido 2">
            <a:extLst>
              <a:ext uri="{FF2B5EF4-FFF2-40B4-BE49-F238E27FC236}">
                <a16:creationId xmlns:a16="http://schemas.microsoft.com/office/drawing/2014/main" id="{D3BA394D-5BFD-4224-B133-5EEE618E265B}"/>
              </a:ext>
            </a:extLst>
          </p:cNvPr>
          <p:cNvSpPr>
            <a:spLocks noGrp="1"/>
          </p:cNvSpPr>
          <p:nvPr>
            <p:ph sz="half" idx="1"/>
          </p:nvPr>
        </p:nvSpPr>
        <p:spPr>
          <a:xfrm>
            <a:off x="551689" y="1657799"/>
            <a:ext cx="5181600" cy="3987538"/>
          </a:xfrm>
        </p:spPr>
        <p:txBody>
          <a:bodyPr/>
          <a:lstStyle/>
          <a:p>
            <a:r>
              <a:rPr lang="es-MX" dirty="0" err="1"/>
              <a:t>Rx</a:t>
            </a:r>
            <a:r>
              <a:rPr lang="es-MX" dirty="0"/>
              <a:t>: descartar fracturas. Lesiones asociadas. </a:t>
            </a:r>
          </a:p>
          <a:p>
            <a:r>
              <a:rPr lang="es-MX" dirty="0"/>
              <a:t>RMN: evaluación completa.</a:t>
            </a:r>
            <a:endParaRPr lang="es-CO" dirty="0"/>
          </a:p>
        </p:txBody>
      </p:sp>
      <p:pic>
        <p:nvPicPr>
          <p:cNvPr id="6" name="Marcador de contenido 5">
            <a:extLst>
              <a:ext uri="{FF2B5EF4-FFF2-40B4-BE49-F238E27FC236}">
                <a16:creationId xmlns:a16="http://schemas.microsoft.com/office/drawing/2014/main" id="{07BFD822-50AF-4E58-8174-46F14F115E90}"/>
              </a:ext>
            </a:extLst>
          </p:cNvPr>
          <p:cNvPicPr>
            <a:picLocks noGrp="1" noChangeAspect="1"/>
          </p:cNvPicPr>
          <p:nvPr>
            <p:ph sz="half" idx="2"/>
          </p:nvPr>
        </p:nvPicPr>
        <p:blipFill rotWithShape="1">
          <a:blip r:embed="rId3"/>
          <a:srcRect b="13309"/>
          <a:stretch/>
        </p:blipFill>
        <p:spPr>
          <a:xfrm>
            <a:off x="6273655" y="802972"/>
            <a:ext cx="2612136" cy="2429847"/>
          </a:xfrm>
          <a:prstGeom prst="rect">
            <a:avLst/>
          </a:prstGeom>
        </p:spPr>
      </p:pic>
      <p:pic>
        <p:nvPicPr>
          <p:cNvPr id="11268" name="Picture 4" descr="Documento sin título">
            <a:extLst>
              <a:ext uri="{FF2B5EF4-FFF2-40B4-BE49-F238E27FC236}">
                <a16:creationId xmlns:a16="http://schemas.microsoft.com/office/drawing/2014/main" id="{EED51669-C4BA-4B23-8129-DBF1EA4E6D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75" r="61251"/>
          <a:stretch/>
        </p:blipFill>
        <p:spPr bwMode="auto">
          <a:xfrm>
            <a:off x="8994647" y="802973"/>
            <a:ext cx="2859381" cy="242984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Una lesión de ligamento cruzado anterior diagnostico y tratamiento,  Resonancia magnética, Rayos x, Radiología. | Ligamento cruzado anterior,  Radiología, Rayos x">
            <a:extLst>
              <a:ext uri="{FF2B5EF4-FFF2-40B4-BE49-F238E27FC236}">
                <a16:creationId xmlns:a16="http://schemas.microsoft.com/office/drawing/2014/main" id="{80740FA2-7772-4554-A963-719F2DD2A1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106" y="3526734"/>
            <a:ext cx="3423082" cy="281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guince de tobillo - ¡Cómo actuar ante el esguince de tobillo!">
            <a:extLst>
              <a:ext uri="{FF2B5EF4-FFF2-40B4-BE49-F238E27FC236}">
                <a16:creationId xmlns:a16="http://schemas.microsoft.com/office/drawing/2014/main" id="{BB5FCFF6-352C-425B-A15C-5736B63033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63" b="11565"/>
          <a:stretch/>
        </p:blipFill>
        <p:spPr bwMode="auto">
          <a:xfrm>
            <a:off x="7179733" y="3959980"/>
            <a:ext cx="3123008" cy="20828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EEA4DD9-140E-416F-804D-BFE9FB4B47E9}"/>
              </a:ext>
            </a:extLst>
          </p:cNvPr>
          <p:cNvSpPr>
            <a:spLocks noGrp="1"/>
          </p:cNvSpPr>
          <p:nvPr>
            <p:ph type="title"/>
          </p:nvPr>
        </p:nvSpPr>
        <p:spPr/>
        <p:txBody>
          <a:bodyPr/>
          <a:lstStyle/>
          <a:p>
            <a:pPr algn="ctr"/>
            <a:r>
              <a:rPr lang="es-MX" b="1" dirty="0"/>
              <a:t>Esguince</a:t>
            </a:r>
            <a:endParaRPr lang="es-CO" b="1" dirty="0"/>
          </a:p>
        </p:txBody>
      </p:sp>
      <p:sp>
        <p:nvSpPr>
          <p:cNvPr id="3" name="Marcador de contenido 2">
            <a:extLst>
              <a:ext uri="{FF2B5EF4-FFF2-40B4-BE49-F238E27FC236}">
                <a16:creationId xmlns:a16="http://schemas.microsoft.com/office/drawing/2014/main" id="{E98B660E-34DE-4EC8-978F-AD7CDDBBE5C6}"/>
              </a:ext>
            </a:extLst>
          </p:cNvPr>
          <p:cNvSpPr>
            <a:spLocks noGrp="1"/>
          </p:cNvSpPr>
          <p:nvPr>
            <p:ph idx="1"/>
          </p:nvPr>
        </p:nvSpPr>
        <p:spPr>
          <a:xfrm>
            <a:off x="1507671" y="1599833"/>
            <a:ext cx="9176657" cy="3142301"/>
          </a:xfrm>
        </p:spPr>
        <p:txBody>
          <a:bodyPr/>
          <a:lstStyle/>
          <a:p>
            <a:pPr marL="0" indent="0" algn="ctr">
              <a:buNone/>
            </a:pPr>
            <a:r>
              <a:rPr lang="es-MX" dirty="0"/>
              <a:t>Lesión de los ligamentos de una articulación que se produce por una distracción excesiva de los diferentes huesos que la componen, sin perder las relaciones articulares.</a:t>
            </a:r>
            <a:endParaRPr lang="es-CO" dirty="0"/>
          </a:p>
        </p:txBody>
      </p:sp>
    </p:spTree>
    <p:extLst>
      <p:ext uri="{BB962C8B-B14F-4D97-AF65-F5344CB8AC3E}">
        <p14:creationId xmlns:p14="http://schemas.microsoft.com/office/powerpoint/2010/main" val="2290872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2F1B4A-CDAA-4D50-AD91-4D733A2DC54E}"/>
              </a:ext>
            </a:extLst>
          </p:cNvPr>
          <p:cNvSpPr>
            <a:spLocks noGrp="1"/>
          </p:cNvSpPr>
          <p:nvPr>
            <p:ph type="title"/>
          </p:nvPr>
        </p:nvSpPr>
        <p:spPr>
          <a:xfrm>
            <a:off x="720281" y="409942"/>
            <a:ext cx="10515600" cy="747238"/>
          </a:xfrm>
        </p:spPr>
        <p:txBody>
          <a:bodyPr/>
          <a:lstStyle/>
          <a:p>
            <a:r>
              <a:rPr lang="es-MX" b="1" dirty="0"/>
              <a:t>Evaluación</a:t>
            </a:r>
            <a:endParaRPr lang="es-CO" b="1" dirty="0"/>
          </a:p>
        </p:txBody>
      </p:sp>
      <p:sp>
        <p:nvSpPr>
          <p:cNvPr id="3" name="Marcador de contenido 2">
            <a:extLst>
              <a:ext uri="{FF2B5EF4-FFF2-40B4-BE49-F238E27FC236}">
                <a16:creationId xmlns:a16="http://schemas.microsoft.com/office/drawing/2014/main" id="{1C250E8D-DBFF-4A21-8CB0-FD42536DD120}"/>
              </a:ext>
            </a:extLst>
          </p:cNvPr>
          <p:cNvSpPr>
            <a:spLocks noGrp="1"/>
          </p:cNvSpPr>
          <p:nvPr>
            <p:ph sz="half" idx="1"/>
          </p:nvPr>
        </p:nvSpPr>
        <p:spPr>
          <a:xfrm>
            <a:off x="720281" y="1112364"/>
            <a:ext cx="5181600" cy="3987538"/>
          </a:xfrm>
        </p:spPr>
        <p:txBody>
          <a:bodyPr/>
          <a:lstStyle/>
          <a:p>
            <a:r>
              <a:rPr lang="es-MX" dirty="0"/>
              <a:t>Dolor – limitación inmediata.</a:t>
            </a:r>
          </a:p>
          <a:p>
            <a:r>
              <a:rPr lang="es-MX" dirty="0"/>
              <a:t>Sensación de chasquido.</a:t>
            </a:r>
          </a:p>
          <a:p>
            <a:r>
              <a:rPr lang="es-MX" dirty="0"/>
              <a:t>Edema – derrame articular.</a:t>
            </a:r>
          </a:p>
          <a:p>
            <a:r>
              <a:rPr lang="es-CO" dirty="0"/>
              <a:t>Sensación de inestabilidad.</a:t>
            </a:r>
          </a:p>
        </p:txBody>
      </p:sp>
      <p:pic>
        <p:nvPicPr>
          <p:cNvPr id="8" name="Marcador de contenido 7">
            <a:extLst>
              <a:ext uri="{FF2B5EF4-FFF2-40B4-BE49-F238E27FC236}">
                <a16:creationId xmlns:a16="http://schemas.microsoft.com/office/drawing/2014/main" id="{CAFE4D94-A182-427C-AB7A-7F96A4F3D299}"/>
              </a:ext>
            </a:extLst>
          </p:cNvPr>
          <p:cNvPicPr>
            <a:picLocks noGrp="1" noChangeAspect="1"/>
          </p:cNvPicPr>
          <p:nvPr>
            <p:ph sz="half" idx="2"/>
          </p:nvPr>
        </p:nvPicPr>
        <p:blipFill>
          <a:blip r:embed="rId3"/>
          <a:stretch>
            <a:fillRect/>
          </a:stretch>
        </p:blipFill>
        <p:spPr>
          <a:xfrm>
            <a:off x="6043612" y="887641"/>
            <a:ext cx="2695575" cy="1600200"/>
          </a:xfrm>
          <a:prstGeom prst="rect">
            <a:avLst/>
          </a:prstGeom>
        </p:spPr>
      </p:pic>
      <p:pic>
        <p:nvPicPr>
          <p:cNvPr id="12" name="Imagen 11">
            <a:extLst>
              <a:ext uri="{FF2B5EF4-FFF2-40B4-BE49-F238E27FC236}">
                <a16:creationId xmlns:a16="http://schemas.microsoft.com/office/drawing/2014/main" id="{98F08332-3CFC-45A1-8598-5D892275D095}"/>
              </a:ext>
            </a:extLst>
          </p:cNvPr>
          <p:cNvPicPr>
            <a:picLocks noChangeAspect="1"/>
          </p:cNvPicPr>
          <p:nvPr/>
        </p:nvPicPr>
        <p:blipFill>
          <a:blip r:embed="rId4"/>
          <a:stretch>
            <a:fillRect/>
          </a:stretch>
        </p:blipFill>
        <p:spPr>
          <a:xfrm>
            <a:off x="6029325" y="2481330"/>
            <a:ext cx="2686050" cy="1914525"/>
          </a:xfrm>
          <a:prstGeom prst="rect">
            <a:avLst/>
          </a:prstGeom>
        </p:spPr>
      </p:pic>
      <p:pic>
        <p:nvPicPr>
          <p:cNvPr id="14" name="Imagen 13">
            <a:extLst>
              <a:ext uri="{FF2B5EF4-FFF2-40B4-BE49-F238E27FC236}">
                <a16:creationId xmlns:a16="http://schemas.microsoft.com/office/drawing/2014/main" id="{136A4226-B795-4CF4-A871-12755D254856}"/>
              </a:ext>
            </a:extLst>
          </p:cNvPr>
          <p:cNvPicPr>
            <a:picLocks noChangeAspect="1"/>
          </p:cNvPicPr>
          <p:nvPr/>
        </p:nvPicPr>
        <p:blipFill>
          <a:blip r:embed="rId5"/>
          <a:stretch>
            <a:fillRect/>
          </a:stretch>
        </p:blipFill>
        <p:spPr>
          <a:xfrm>
            <a:off x="6019800" y="4382393"/>
            <a:ext cx="2695575" cy="1600200"/>
          </a:xfrm>
          <a:prstGeom prst="rect">
            <a:avLst/>
          </a:prstGeom>
        </p:spPr>
      </p:pic>
      <p:pic>
        <p:nvPicPr>
          <p:cNvPr id="16" name="Imagen 15">
            <a:extLst>
              <a:ext uri="{FF2B5EF4-FFF2-40B4-BE49-F238E27FC236}">
                <a16:creationId xmlns:a16="http://schemas.microsoft.com/office/drawing/2014/main" id="{2A08E165-A508-46E8-8D12-C5ADDDD4F980}"/>
              </a:ext>
            </a:extLst>
          </p:cNvPr>
          <p:cNvPicPr>
            <a:picLocks noChangeAspect="1"/>
          </p:cNvPicPr>
          <p:nvPr/>
        </p:nvPicPr>
        <p:blipFill>
          <a:blip r:embed="rId6"/>
          <a:stretch>
            <a:fillRect/>
          </a:stretch>
        </p:blipFill>
        <p:spPr>
          <a:xfrm>
            <a:off x="8951213" y="1210379"/>
            <a:ext cx="3038475" cy="2133600"/>
          </a:xfrm>
          <a:prstGeom prst="rect">
            <a:avLst/>
          </a:prstGeom>
        </p:spPr>
      </p:pic>
      <p:pic>
        <p:nvPicPr>
          <p:cNvPr id="10252" name="Picture 12" descr="EXAMEN DE LA RODILLA: MANIOBRAS">
            <a:extLst>
              <a:ext uri="{FF2B5EF4-FFF2-40B4-BE49-F238E27FC236}">
                <a16:creationId xmlns:a16="http://schemas.microsoft.com/office/drawing/2014/main" id="{8FB5237C-9C7B-4C9D-AD53-0EE2B83ECD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1213" y="3343979"/>
            <a:ext cx="30670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618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6AB54-675E-4A22-91BE-49174BD64D3E}"/>
              </a:ext>
            </a:extLst>
          </p:cNvPr>
          <p:cNvSpPr>
            <a:spLocks noGrp="1"/>
          </p:cNvSpPr>
          <p:nvPr>
            <p:ph type="title"/>
          </p:nvPr>
        </p:nvSpPr>
        <p:spPr>
          <a:xfrm>
            <a:off x="838200" y="440501"/>
            <a:ext cx="10515600" cy="747238"/>
          </a:xfrm>
        </p:spPr>
        <p:txBody>
          <a:bodyPr/>
          <a:lstStyle/>
          <a:p>
            <a:r>
              <a:rPr lang="es-MX" b="1" dirty="0"/>
              <a:t>Tratamiento </a:t>
            </a:r>
            <a:endParaRPr lang="es-CO" b="1" dirty="0"/>
          </a:p>
        </p:txBody>
      </p:sp>
      <p:graphicFrame>
        <p:nvGraphicFramePr>
          <p:cNvPr id="5" name="Marcador de contenido 4">
            <a:extLst>
              <a:ext uri="{FF2B5EF4-FFF2-40B4-BE49-F238E27FC236}">
                <a16:creationId xmlns:a16="http://schemas.microsoft.com/office/drawing/2014/main" id="{CDD7606F-A74D-459A-BC2F-13795499FD63}"/>
              </a:ext>
            </a:extLst>
          </p:cNvPr>
          <p:cNvGraphicFramePr>
            <a:graphicFrameLocks noGrp="1"/>
          </p:cNvGraphicFramePr>
          <p:nvPr>
            <p:ph sz="half" idx="2"/>
            <p:extLst>
              <p:ext uri="{D42A27DB-BD31-4B8C-83A1-F6EECF244321}">
                <p14:modId xmlns:p14="http://schemas.microsoft.com/office/powerpoint/2010/main" val="101914040"/>
              </p:ext>
            </p:extLst>
          </p:nvPr>
        </p:nvGraphicFramePr>
        <p:xfrm>
          <a:off x="6172200" y="1355489"/>
          <a:ext cx="5181600" cy="442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90" name="Picture 2" descr="1. Definición 2. Objetivos 3. Información al paciente/familia/acompañante  4. Personas Necesarias 5. Material Necesario 6. Des">
            <a:extLst>
              <a:ext uri="{FF2B5EF4-FFF2-40B4-BE49-F238E27FC236}">
                <a16:creationId xmlns:a16="http://schemas.microsoft.com/office/drawing/2014/main" id="{11628482-BF96-40F4-8CD9-C49800F2EC87}"/>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545021" y="1568325"/>
            <a:ext cx="5192646" cy="148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06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DD39DA0-0756-4D8B-8B8F-4923C6264169}"/>
              </a:ext>
            </a:extLst>
          </p:cNvPr>
          <p:cNvSpPr>
            <a:spLocks noGrp="1"/>
          </p:cNvSpPr>
          <p:nvPr>
            <p:ph type="title"/>
          </p:nvPr>
        </p:nvSpPr>
        <p:spPr>
          <a:xfrm>
            <a:off x="1290701" y="398514"/>
            <a:ext cx="9610598" cy="2852737"/>
          </a:xfrm>
        </p:spPr>
        <p:txBody>
          <a:bodyPr/>
          <a:lstStyle/>
          <a:p>
            <a:pPr algn="ctr"/>
            <a:r>
              <a:rPr lang="es-MX" b="1" dirty="0"/>
              <a:t>Luxaciones</a:t>
            </a:r>
            <a:endParaRPr lang="es-CO" b="1" dirty="0"/>
          </a:p>
        </p:txBody>
      </p:sp>
    </p:spTree>
    <p:extLst>
      <p:ext uri="{BB962C8B-B14F-4D97-AF65-F5344CB8AC3E}">
        <p14:creationId xmlns:p14="http://schemas.microsoft.com/office/powerpoint/2010/main" val="14889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892AA75-67DD-4D9F-B03D-975C2D3B82F8}"/>
              </a:ext>
            </a:extLst>
          </p:cNvPr>
          <p:cNvSpPr>
            <a:spLocks noGrp="1"/>
          </p:cNvSpPr>
          <p:nvPr>
            <p:ph type="title"/>
          </p:nvPr>
        </p:nvSpPr>
        <p:spPr/>
        <p:txBody>
          <a:bodyPr/>
          <a:lstStyle/>
          <a:p>
            <a:pPr algn="ctr"/>
            <a:r>
              <a:rPr lang="es-MX" b="1" dirty="0"/>
              <a:t>Luxación</a:t>
            </a:r>
            <a:endParaRPr lang="es-CO" b="1" dirty="0"/>
          </a:p>
        </p:txBody>
      </p:sp>
      <p:sp>
        <p:nvSpPr>
          <p:cNvPr id="5" name="Marcador de contenido 4">
            <a:extLst>
              <a:ext uri="{FF2B5EF4-FFF2-40B4-BE49-F238E27FC236}">
                <a16:creationId xmlns:a16="http://schemas.microsoft.com/office/drawing/2014/main" id="{E41D91DE-13A6-4954-9425-19596E8C6F70}"/>
              </a:ext>
            </a:extLst>
          </p:cNvPr>
          <p:cNvSpPr>
            <a:spLocks noGrp="1"/>
          </p:cNvSpPr>
          <p:nvPr>
            <p:ph idx="1"/>
          </p:nvPr>
        </p:nvSpPr>
        <p:spPr>
          <a:xfrm>
            <a:off x="838200" y="1813239"/>
            <a:ext cx="10515600" cy="3142301"/>
          </a:xfrm>
        </p:spPr>
        <p:txBody>
          <a:bodyPr/>
          <a:lstStyle/>
          <a:p>
            <a:pPr marL="0" indent="0" algn="ctr">
              <a:buNone/>
            </a:pPr>
            <a:r>
              <a:rPr lang="es-MX" dirty="0"/>
              <a:t>Pérdida permanente de la relación entre los huesos que componen una articulación secundaria a un traumatismo articular. Esta situación implica una disrupción completa de las estructuras </a:t>
            </a:r>
            <a:r>
              <a:rPr lang="es-MX" dirty="0" err="1"/>
              <a:t>capsuloligamentarias</a:t>
            </a:r>
            <a:r>
              <a:rPr lang="es-MX" dirty="0"/>
              <a:t>.</a:t>
            </a:r>
            <a:endParaRPr lang="es-CO" dirty="0"/>
          </a:p>
        </p:txBody>
      </p:sp>
    </p:spTree>
    <p:extLst>
      <p:ext uri="{BB962C8B-B14F-4D97-AF65-F5344CB8AC3E}">
        <p14:creationId xmlns:p14="http://schemas.microsoft.com/office/powerpoint/2010/main" val="394180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E2C24-0106-4E4C-B372-8AFC633097DA}"/>
              </a:ext>
            </a:extLst>
          </p:cNvPr>
          <p:cNvSpPr>
            <a:spLocks noGrp="1"/>
          </p:cNvSpPr>
          <p:nvPr>
            <p:ph type="title"/>
          </p:nvPr>
        </p:nvSpPr>
        <p:spPr/>
        <p:txBody>
          <a:bodyPr/>
          <a:lstStyle/>
          <a:p>
            <a:r>
              <a:rPr lang="es-MX" b="1" dirty="0"/>
              <a:t>Epidemiología</a:t>
            </a:r>
            <a:endParaRPr lang="es-CO" b="1" dirty="0"/>
          </a:p>
        </p:txBody>
      </p:sp>
      <p:pic>
        <p:nvPicPr>
          <p:cNvPr id="6" name="Marcador de contenido 5" descr="Aspiración">
            <a:extLst>
              <a:ext uri="{FF2B5EF4-FFF2-40B4-BE49-F238E27FC236}">
                <a16:creationId xmlns:a16="http://schemas.microsoft.com/office/drawing/2014/main" id="{5C8478E7-AC89-4D77-B8B0-C2181CF68767}"/>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785" y="1387923"/>
            <a:ext cx="2219256" cy="2219256"/>
          </a:xfrm>
        </p:spPr>
      </p:pic>
      <p:sp>
        <p:nvSpPr>
          <p:cNvPr id="4" name="Marcador de contenido 3">
            <a:extLst>
              <a:ext uri="{FF2B5EF4-FFF2-40B4-BE49-F238E27FC236}">
                <a16:creationId xmlns:a16="http://schemas.microsoft.com/office/drawing/2014/main" id="{6ADC5690-F3A5-4EA9-BECD-4EAED5978808}"/>
              </a:ext>
            </a:extLst>
          </p:cNvPr>
          <p:cNvSpPr>
            <a:spLocks noGrp="1"/>
          </p:cNvSpPr>
          <p:nvPr>
            <p:ph sz="half" idx="2"/>
          </p:nvPr>
        </p:nvSpPr>
        <p:spPr>
          <a:xfrm>
            <a:off x="5821680" y="1700496"/>
            <a:ext cx="5532120" cy="3987538"/>
          </a:xfrm>
        </p:spPr>
        <p:txBody>
          <a:bodyPr>
            <a:normAutofit fontScale="92500" lnSpcReduction="20000"/>
          </a:bodyPr>
          <a:lstStyle/>
          <a:p>
            <a:r>
              <a:rPr lang="es-MX" sz="3200" dirty="0"/>
              <a:t>Miembro superior más susceptible. </a:t>
            </a:r>
          </a:p>
          <a:p>
            <a:r>
              <a:rPr lang="es-MX" sz="3200" dirty="0"/>
              <a:t>La luxación de hombro es la más común de lejos. </a:t>
            </a:r>
          </a:p>
          <a:p>
            <a:r>
              <a:rPr lang="es-MX" sz="3200" dirty="0"/>
              <a:t>Luxaciones en miembros inferiores se asocian a alta energía.</a:t>
            </a:r>
          </a:p>
          <a:p>
            <a:r>
              <a:rPr lang="es-MX" sz="3200" dirty="0"/>
              <a:t>Luxación de patela, trauma deportivo. Alto riesgo de recidiva.</a:t>
            </a:r>
            <a:endParaRPr lang="es-CO" sz="3200" dirty="0"/>
          </a:p>
        </p:txBody>
      </p:sp>
    </p:spTree>
    <p:extLst>
      <p:ext uri="{BB962C8B-B14F-4D97-AF65-F5344CB8AC3E}">
        <p14:creationId xmlns:p14="http://schemas.microsoft.com/office/powerpoint/2010/main" val="418477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B6D7-79D2-4E59-B736-F21B2BBB1CAB}"/>
              </a:ext>
            </a:extLst>
          </p:cNvPr>
          <p:cNvSpPr>
            <a:spLocks noGrp="1"/>
          </p:cNvSpPr>
          <p:nvPr>
            <p:ph type="title"/>
          </p:nvPr>
        </p:nvSpPr>
        <p:spPr>
          <a:xfrm>
            <a:off x="594360" y="513360"/>
            <a:ext cx="10515600" cy="747238"/>
          </a:xfrm>
        </p:spPr>
        <p:txBody>
          <a:bodyPr/>
          <a:lstStyle/>
          <a:p>
            <a:r>
              <a:rPr lang="es-MX" b="1" dirty="0"/>
              <a:t>Patogenia </a:t>
            </a:r>
            <a:endParaRPr lang="es-CO" b="1" dirty="0"/>
          </a:p>
        </p:txBody>
      </p:sp>
      <p:sp>
        <p:nvSpPr>
          <p:cNvPr id="4" name="Marcador de contenido 3">
            <a:extLst>
              <a:ext uri="{FF2B5EF4-FFF2-40B4-BE49-F238E27FC236}">
                <a16:creationId xmlns:a16="http://schemas.microsoft.com/office/drawing/2014/main" id="{6E550005-E523-4A50-9BAD-FF639753E9F2}"/>
              </a:ext>
            </a:extLst>
          </p:cNvPr>
          <p:cNvSpPr>
            <a:spLocks noGrp="1"/>
          </p:cNvSpPr>
          <p:nvPr>
            <p:ph sz="half" idx="2"/>
          </p:nvPr>
        </p:nvSpPr>
        <p:spPr>
          <a:xfrm>
            <a:off x="594360" y="1502351"/>
            <a:ext cx="6665976" cy="1926649"/>
          </a:xfrm>
        </p:spPr>
        <p:txBody>
          <a:bodyPr/>
          <a:lstStyle/>
          <a:p>
            <a:r>
              <a:rPr lang="es-MX" dirty="0"/>
              <a:t>Ruptura completa de estructuras que implica isquemia.</a:t>
            </a:r>
          </a:p>
          <a:p>
            <a:pPr>
              <a:buFont typeface="Wingdings" panose="05000000000000000000" pitchFamily="2" charset="2"/>
              <a:buChar char="à"/>
            </a:pPr>
            <a:r>
              <a:rPr lang="es-MX" dirty="0">
                <a:sym typeface="Wingdings" panose="05000000000000000000" pitchFamily="2" charset="2"/>
              </a:rPr>
              <a:t>¡Es una URGENCIA!</a:t>
            </a:r>
          </a:p>
          <a:p>
            <a:pPr>
              <a:buFont typeface="Wingdings" panose="05000000000000000000" pitchFamily="2" charset="2"/>
              <a:buChar char="à"/>
            </a:pPr>
            <a:r>
              <a:rPr lang="es-MX" dirty="0">
                <a:sym typeface="Wingdings" panose="05000000000000000000" pitchFamily="2" charset="2"/>
              </a:rPr>
              <a:t>Alto riesgo de recidiva.</a:t>
            </a:r>
          </a:p>
          <a:p>
            <a:pPr>
              <a:buFont typeface="Wingdings" panose="05000000000000000000" pitchFamily="2" charset="2"/>
              <a:buChar char="à"/>
            </a:pPr>
            <a:endParaRPr lang="es-CO" dirty="0"/>
          </a:p>
        </p:txBody>
      </p:sp>
      <p:pic>
        <p:nvPicPr>
          <p:cNvPr id="14338" name="Picture 2" descr="Luxaciones - Centro de Fisioterapia y Recuperación en Santander">
            <a:extLst>
              <a:ext uri="{FF2B5EF4-FFF2-40B4-BE49-F238E27FC236}">
                <a16:creationId xmlns:a16="http://schemas.microsoft.com/office/drawing/2014/main" id="{3095463D-2998-4475-819C-6F8311B395A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260336" y="1609602"/>
            <a:ext cx="3417279"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93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9CDD5-4299-472B-AD93-0F70A350AB23}"/>
              </a:ext>
            </a:extLst>
          </p:cNvPr>
          <p:cNvSpPr>
            <a:spLocks noGrp="1"/>
          </p:cNvSpPr>
          <p:nvPr>
            <p:ph type="title"/>
          </p:nvPr>
        </p:nvSpPr>
        <p:spPr/>
        <p:txBody>
          <a:bodyPr/>
          <a:lstStyle/>
          <a:p>
            <a:r>
              <a:rPr lang="es-MX" b="1" dirty="0"/>
              <a:t>Diagnóstico</a:t>
            </a:r>
            <a:endParaRPr lang="es-CO" b="1" dirty="0"/>
          </a:p>
        </p:txBody>
      </p:sp>
      <p:sp>
        <p:nvSpPr>
          <p:cNvPr id="3" name="Marcador de contenido 2">
            <a:extLst>
              <a:ext uri="{FF2B5EF4-FFF2-40B4-BE49-F238E27FC236}">
                <a16:creationId xmlns:a16="http://schemas.microsoft.com/office/drawing/2014/main" id="{2F2ED0C9-683D-41E2-BDB0-DCC2E4D3C8DA}"/>
              </a:ext>
            </a:extLst>
          </p:cNvPr>
          <p:cNvSpPr>
            <a:spLocks noGrp="1"/>
          </p:cNvSpPr>
          <p:nvPr>
            <p:ph sz="half" idx="1"/>
          </p:nvPr>
        </p:nvSpPr>
        <p:spPr>
          <a:xfrm>
            <a:off x="429768" y="1429431"/>
            <a:ext cx="4773167" cy="2630940"/>
          </a:xfrm>
        </p:spPr>
        <p:txBody>
          <a:bodyPr>
            <a:normAutofit/>
          </a:bodyPr>
          <a:lstStyle/>
          <a:p>
            <a:r>
              <a:rPr lang="es-MX" sz="2400" dirty="0"/>
              <a:t>Dolor agudo.</a:t>
            </a:r>
          </a:p>
          <a:p>
            <a:r>
              <a:rPr lang="es-MX" sz="2400" dirty="0"/>
              <a:t>Deformidad.</a:t>
            </a:r>
          </a:p>
          <a:p>
            <a:r>
              <a:rPr lang="es-MX" sz="2400" dirty="0"/>
              <a:t>Limitación grave.</a:t>
            </a:r>
          </a:p>
          <a:p>
            <a:pPr marL="0" indent="0" algn="ctr">
              <a:buNone/>
            </a:pPr>
            <a:r>
              <a:rPr lang="es-MX" sz="2400" b="1" dirty="0"/>
              <a:t>¡EVALUACIÓN NEUROLÓGICA Y VASCULAR!</a:t>
            </a:r>
            <a:endParaRPr lang="es-CO" sz="2400" b="1" dirty="0"/>
          </a:p>
        </p:txBody>
      </p:sp>
      <p:pic>
        <p:nvPicPr>
          <p:cNvPr id="6" name="Marcador de contenido 5">
            <a:extLst>
              <a:ext uri="{FF2B5EF4-FFF2-40B4-BE49-F238E27FC236}">
                <a16:creationId xmlns:a16="http://schemas.microsoft.com/office/drawing/2014/main" id="{37EAC6E8-E5D8-4D38-B26B-095FA4975656}"/>
              </a:ext>
            </a:extLst>
          </p:cNvPr>
          <p:cNvPicPr>
            <a:picLocks noGrp="1" noChangeAspect="1"/>
          </p:cNvPicPr>
          <p:nvPr>
            <p:ph sz="half" idx="2"/>
          </p:nvPr>
        </p:nvPicPr>
        <p:blipFill rotWithShape="1">
          <a:blip r:embed="rId3"/>
          <a:srcRect b="4979"/>
          <a:stretch/>
        </p:blipFill>
        <p:spPr>
          <a:xfrm>
            <a:off x="5202935" y="1270897"/>
            <a:ext cx="6702655" cy="4128949"/>
          </a:xfrm>
          <a:prstGeom prst="rect">
            <a:avLst/>
          </a:prstGeom>
        </p:spPr>
      </p:pic>
    </p:spTree>
    <p:extLst>
      <p:ext uri="{BB962C8B-B14F-4D97-AF65-F5344CB8AC3E}">
        <p14:creationId xmlns:p14="http://schemas.microsoft.com/office/powerpoint/2010/main" val="125306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DCFD3DA5-89BF-441F-97AD-643ABBD17EA7}"/>
              </a:ext>
            </a:extLst>
          </p:cNvPr>
          <p:cNvGraphicFramePr>
            <a:graphicFrameLocks noGrp="1"/>
          </p:cNvGraphicFramePr>
          <p:nvPr>
            <p:ph sz="half" idx="1"/>
            <p:extLst>
              <p:ext uri="{D42A27DB-BD31-4B8C-83A1-F6EECF244321}">
                <p14:modId xmlns:p14="http://schemas.microsoft.com/office/powerpoint/2010/main" val="2996865432"/>
              </p:ext>
            </p:extLst>
          </p:nvPr>
        </p:nvGraphicFramePr>
        <p:xfrm>
          <a:off x="1231392" y="438831"/>
          <a:ext cx="9729216" cy="4030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29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6B01975-2B6D-4ED5-A297-81EDB9F829C1}"/>
              </a:ext>
            </a:extLst>
          </p:cNvPr>
          <p:cNvSpPr>
            <a:spLocks noGrp="1"/>
          </p:cNvSpPr>
          <p:nvPr>
            <p:ph type="title"/>
          </p:nvPr>
        </p:nvSpPr>
        <p:spPr>
          <a:xfrm>
            <a:off x="838200" y="576263"/>
            <a:ext cx="10515600" cy="2852737"/>
          </a:xfrm>
        </p:spPr>
        <p:txBody>
          <a:bodyPr/>
          <a:lstStyle/>
          <a:p>
            <a:pPr algn="ctr"/>
            <a:r>
              <a:rPr lang="es-MX" b="1" dirty="0"/>
              <a:t>Lesiones específicas</a:t>
            </a:r>
            <a:endParaRPr lang="es-CO" b="1" dirty="0"/>
          </a:p>
        </p:txBody>
      </p:sp>
    </p:spTree>
    <p:extLst>
      <p:ext uri="{BB962C8B-B14F-4D97-AF65-F5344CB8AC3E}">
        <p14:creationId xmlns:p14="http://schemas.microsoft.com/office/powerpoint/2010/main" val="2015806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B8F8115-5D21-48F6-981E-9B2515DFB92B}"/>
              </a:ext>
            </a:extLst>
          </p:cNvPr>
          <p:cNvSpPr>
            <a:spLocks noGrp="1"/>
          </p:cNvSpPr>
          <p:nvPr>
            <p:ph type="title"/>
          </p:nvPr>
        </p:nvSpPr>
        <p:spPr/>
        <p:txBody>
          <a:bodyPr/>
          <a:lstStyle/>
          <a:p>
            <a:r>
              <a:rPr lang="es-MX" b="1" dirty="0"/>
              <a:t>Hombro</a:t>
            </a:r>
            <a:endParaRPr lang="es-CO" b="1" dirty="0"/>
          </a:p>
        </p:txBody>
      </p:sp>
      <p:sp>
        <p:nvSpPr>
          <p:cNvPr id="7" name="Marcador de contenido 6">
            <a:extLst>
              <a:ext uri="{FF2B5EF4-FFF2-40B4-BE49-F238E27FC236}">
                <a16:creationId xmlns:a16="http://schemas.microsoft.com/office/drawing/2014/main" id="{6A834FA9-5B08-44D4-9995-6C1F1B693773}"/>
              </a:ext>
            </a:extLst>
          </p:cNvPr>
          <p:cNvSpPr>
            <a:spLocks noGrp="1"/>
          </p:cNvSpPr>
          <p:nvPr>
            <p:ph sz="half" idx="1"/>
          </p:nvPr>
        </p:nvSpPr>
        <p:spPr>
          <a:xfrm>
            <a:off x="838200" y="1310327"/>
            <a:ext cx="5181600" cy="2275555"/>
          </a:xfrm>
        </p:spPr>
        <p:txBody>
          <a:bodyPr/>
          <a:lstStyle/>
          <a:p>
            <a:r>
              <a:rPr lang="es-MX" dirty="0"/>
              <a:t>Anterior 90%.</a:t>
            </a:r>
          </a:p>
          <a:p>
            <a:r>
              <a:rPr lang="es-MX" dirty="0"/>
              <a:t>Posterior en electrocución o convulsión.</a:t>
            </a:r>
          </a:p>
          <a:p>
            <a:r>
              <a:rPr lang="es-MX" dirty="0"/>
              <a:t>Signo de la </a:t>
            </a:r>
            <a:r>
              <a:rPr lang="es-MX" dirty="0" err="1"/>
              <a:t>charratera</a:t>
            </a:r>
            <a:r>
              <a:rPr lang="es-MX" dirty="0"/>
              <a:t>. </a:t>
            </a:r>
            <a:endParaRPr lang="es-CO" dirty="0"/>
          </a:p>
        </p:txBody>
      </p:sp>
      <p:pic>
        <p:nvPicPr>
          <p:cNvPr id="16386" name="Picture 2" descr="Luxación escápulo-humeral - Wikipedia, la enciclopedia libre">
            <a:extLst>
              <a:ext uri="{FF2B5EF4-FFF2-40B4-BE49-F238E27FC236}">
                <a16:creationId xmlns:a16="http://schemas.microsoft.com/office/drawing/2014/main" id="{6AA6F631-CD00-4421-8998-125FA820EF6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3588"/>
          <a:stretch/>
        </p:blipFill>
        <p:spPr bwMode="auto">
          <a:xfrm>
            <a:off x="6096000" y="670767"/>
            <a:ext cx="5178960" cy="291511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Luxación glenohumeral posterior aguda con gran inestabilidad. Tratamiento  mediante cirugía artroscópica | FONDOSCIENCE">
            <a:extLst>
              <a:ext uri="{FF2B5EF4-FFF2-40B4-BE49-F238E27FC236}">
                <a16:creationId xmlns:a16="http://schemas.microsoft.com/office/drawing/2014/main" id="{D59BB087-0A03-48CA-9F28-79CD452801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95" b="14351"/>
          <a:stretch/>
        </p:blipFill>
        <p:spPr bwMode="auto">
          <a:xfrm>
            <a:off x="5599380" y="3810842"/>
            <a:ext cx="6172200" cy="227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6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62EC4-97DA-4E63-A746-FF11CFCAF038}"/>
              </a:ext>
            </a:extLst>
          </p:cNvPr>
          <p:cNvSpPr>
            <a:spLocks noGrp="1"/>
          </p:cNvSpPr>
          <p:nvPr>
            <p:ph type="title"/>
          </p:nvPr>
        </p:nvSpPr>
        <p:spPr/>
        <p:txBody>
          <a:bodyPr/>
          <a:lstStyle/>
          <a:p>
            <a:r>
              <a:rPr lang="es-MX" dirty="0"/>
              <a:t>Ligamento - Función</a:t>
            </a:r>
            <a:endParaRPr lang="es-CO" dirty="0"/>
          </a:p>
        </p:txBody>
      </p:sp>
      <p:sp>
        <p:nvSpPr>
          <p:cNvPr id="3" name="Marcador de contenido 2">
            <a:extLst>
              <a:ext uri="{FF2B5EF4-FFF2-40B4-BE49-F238E27FC236}">
                <a16:creationId xmlns:a16="http://schemas.microsoft.com/office/drawing/2014/main" id="{4BDFBD9C-500E-4D0E-B4B0-027DECA01D64}"/>
              </a:ext>
            </a:extLst>
          </p:cNvPr>
          <p:cNvSpPr>
            <a:spLocks noGrp="1"/>
          </p:cNvSpPr>
          <p:nvPr>
            <p:ph idx="1"/>
          </p:nvPr>
        </p:nvSpPr>
        <p:spPr>
          <a:xfrm>
            <a:off x="5438274" y="1948176"/>
            <a:ext cx="5915526" cy="3142301"/>
          </a:xfrm>
        </p:spPr>
        <p:txBody>
          <a:bodyPr/>
          <a:lstStyle/>
          <a:p>
            <a:r>
              <a:rPr lang="es-MX" dirty="0"/>
              <a:t>Estabilidad estática. </a:t>
            </a:r>
          </a:p>
          <a:p>
            <a:r>
              <a:rPr lang="es-MX" dirty="0"/>
              <a:t>Propiocepción.</a:t>
            </a:r>
          </a:p>
          <a:p>
            <a:r>
              <a:rPr lang="es-MX" dirty="0"/>
              <a:t>Sinergismo.</a:t>
            </a:r>
            <a:endParaRPr lang="es-CO" dirty="0"/>
          </a:p>
        </p:txBody>
      </p:sp>
    </p:spTree>
    <p:extLst>
      <p:ext uri="{BB962C8B-B14F-4D97-AF65-F5344CB8AC3E}">
        <p14:creationId xmlns:p14="http://schemas.microsoft.com/office/powerpoint/2010/main" val="2026024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DD0A4-6BE4-491B-8839-8784EF8BA222}"/>
              </a:ext>
            </a:extLst>
          </p:cNvPr>
          <p:cNvSpPr>
            <a:spLocks noGrp="1"/>
          </p:cNvSpPr>
          <p:nvPr>
            <p:ph type="title"/>
          </p:nvPr>
        </p:nvSpPr>
        <p:spPr>
          <a:xfrm>
            <a:off x="569259" y="467058"/>
            <a:ext cx="10515600" cy="747238"/>
          </a:xfrm>
        </p:spPr>
        <p:txBody>
          <a:bodyPr/>
          <a:lstStyle/>
          <a:p>
            <a:r>
              <a:rPr lang="es-MX" b="1" dirty="0"/>
              <a:t>Manejo </a:t>
            </a:r>
            <a:endParaRPr lang="es-CO" b="1" dirty="0"/>
          </a:p>
        </p:txBody>
      </p:sp>
      <p:pic>
        <p:nvPicPr>
          <p:cNvPr id="17410" name="Picture 2" descr="Luxación de hombro">
            <a:extLst>
              <a:ext uri="{FF2B5EF4-FFF2-40B4-BE49-F238E27FC236}">
                <a16:creationId xmlns:a16="http://schemas.microsoft.com/office/drawing/2014/main" id="{CA537926-865A-4490-8DEE-E0E039E4C21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2163" t="24995" r="20847"/>
          <a:stretch/>
        </p:blipFill>
        <p:spPr bwMode="auto">
          <a:xfrm>
            <a:off x="4316520" y="1050176"/>
            <a:ext cx="2384613" cy="497538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3C2B9F85-7CE5-4A4B-BABF-E8123F3EF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5873" y="1856264"/>
            <a:ext cx="2711955" cy="329787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7179D2DC-EF7A-4116-B615-EAA79097AEEA}"/>
              </a:ext>
            </a:extLst>
          </p:cNvPr>
          <p:cNvPicPr>
            <a:picLocks noGrp="1" noChangeAspect="1" noChangeArrowheads="1"/>
          </p:cNvPicPr>
          <p:nvPr>
            <p:ph sz="half" idx="1"/>
          </p:nvPr>
        </p:nvPicPr>
        <p:blipFill rotWithShape="1">
          <a:blip r:embed="rId5">
            <a:extLst>
              <a:ext uri="{28A0092B-C50C-407E-A947-70E740481C1C}">
                <a14:useLocalDpi xmlns:a14="http://schemas.microsoft.com/office/drawing/2010/main" val="0"/>
              </a:ext>
            </a:extLst>
          </a:blip>
          <a:srcRect b="31102"/>
          <a:stretch/>
        </p:blipFill>
        <p:spPr bwMode="auto">
          <a:xfrm>
            <a:off x="6695051" y="2325684"/>
            <a:ext cx="2616905" cy="2359032"/>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a:extLst>
              <a:ext uri="{FF2B5EF4-FFF2-40B4-BE49-F238E27FC236}">
                <a16:creationId xmlns:a16="http://schemas.microsoft.com/office/drawing/2014/main" id="{DAE16059-44FE-415F-81F0-3C5D058527D9}"/>
              </a:ext>
            </a:extLst>
          </p:cNvPr>
          <p:cNvSpPr txBox="1">
            <a:spLocks/>
          </p:cNvSpPr>
          <p:nvPr/>
        </p:nvSpPr>
        <p:spPr>
          <a:xfrm>
            <a:off x="569259" y="1266762"/>
            <a:ext cx="4373480" cy="19050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Inmovilización:</a:t>
            </a:r>
          </a:p>
          <a:p>
            <a:pPr marL="0" indent="0">
              <a:buNone/>
            </a:pPr>
            <a:r>
              <a:rPr lang="es-MX" dirty="0"/>
              <a:t>Cabestrillo 3 semanas.</a:t>
            </a:r>
          </a:p>
          <a:p>
            <a:pPr marL="0" indent="0">
              <a:buNone/>
            </a:pPr>
            <a:r>
              <a:rPr lang="es-MX" dirty="0"/>
              <a:t>Iniciar rehabilitación.</a:t>
            </a:r>
          </a:p>
        </p:txBody>
      </p:sp>
    </p:spTree>
    <p:extLst>
      <p:ext uri="{BB962C8B-B14F-4D97-AF65-F5344CB8AC3E}">
        <p14:creationId xmlns:p14="http://schemas.microsoft.com/office/powerpoint/2010/main" val="3139002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ACC50-1BCB-45BB-A387-43E574885910}"/>
              </a:ext>
            </a:extLst>
          </p:cNvPr>
          <p:cNvSpPr>
            <a:spLocks noGrp="1"/>
          </p:cNvSpPr>
          <p:nvPr>
            <p:ph type="title"/>
          </p:nvPr>
        </p:nvSpPr>
        <p:spPr>
          <a:xfrm>
            <a:off x="569259" y="438478"/>
            <a:ext cx="10515600" cy="747238"/>
          </a:xfrm>
        </p:spPr>
        <p:txBody>
          <a:bodyPr>
            <a:normAutofit/>
          </a:bodyPr>
          <a:lstStyle/>
          <a:p>
            <a:r>
              <a:rPr lang="es-MX" sz="3600" b="1" dirty="0"/>
              <a:t>Lesiones asociadas</a:t>
            </a:r>
            <a:endParaRPr lang="es-CO" sz="3600" b="1" dirty="0"/>
          </a:p>
        </p:txBody>
      </p:sp>
      <p:sp>
        <p:nvSpPr>
          <p:cNvPr id="3" name="Marcador de contenido 2">
            <a:extLst>
              <a:ext uri="{FF2B5EF4-FFF2-40B4-BE49-F238E27FC236}">
                <a16:creationId xmlns:a16="http://schemas.microsoft.com/office/drawing/2014/main" id="{8F4072BC-D59A-45F6-8652-32438CADEE43}"/>
              </a:ext>
            </a:extLst>
          </p:cNvPr>
          <p:cNvSpPr>
            <a:spLocks noGrp="1"/>
          </p:cNvSpPr>
          <p:nvPr>
            <p:ph sz="half" idx="1"/>
          </p:nvPr>
        </p:nvSpPr>
        <p:spPr>
          <a:xfrm>
            <a:off x="569259" y="1411467"/>
            <a:ext cx="4373480" cy="1905001"/>
          </a:xfrm>
        </p:spPr>
        <p:txBody>
          <a:bodyPr/>
          <a:lstStyle/>
          <a:p>
            <a:r>
              <a:rPr lang="es-MX" dirty="0"/>
              <a:t>Fracturas de húmero proximal.</a:t>
            </a:r>
          </a:p>
          <a:p>
            <a:r>
              <a:rPr lang="es-MX" dirty="0"/>
              <a:t>Inestabilidad crónica.</a:t>
            </a:r>
          </a:p>
        </p:txBody>
      </p:sp>
      <p:pic>
        <p:nvPicPr>
          <p:cNvPr id="18434" name="Picture 2" descr="Radiografía de hombro, de frente, que muestra una luxofractura del... |  Download Scientific Diagram">
            <a:extLst>
              <a:ext uri="{FF2B5EF4-FFF2-40B4-BE49-F238E27FC236}">
                <a16:creationId xmlns:a16="http://schemas.microsoft.com/office/drawing/2014/main" id="{F39F1EBE-666F-4CA1-B924-339DB4778E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067"/>
          <a:stretch/>
        </p:blipFill>
        <p:spPr bwMode="auto">
          <a:xfrm>
            <a:off x="8877405" y="2084854"/>
            <a:ext cx="3314595" cy="2688291"/>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479488CC-404E-4A45-AC34-9349731BF1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629"/>
          <a:stretch/>
        </p:blipFill>
        <p:spPr bwMode="auto">
          <a:xfrm>
            <a:off x="4942739" y="1633351"/>
            <a:ext cx="3934666" cy="377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995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B89A1-4104-4440-8532-B27C01A5C7E1}"/>
              </a:ext>
            </a:extLst>
          </p:cNvPr>
          <p:cNvSpPr>
            <a:spLocks noGrp="1"/>
          </p:cNvSpPr>
          <p:nvPr>
            <p:ph type="title"/>
          </p:nvPr>
        </p:nvSpPr>
        <p:spPr/>
        <p:txBody>
          <a:bodyPr/>
          <a:lstStyle/>
          <a:p>
            <a:r>
              <a:rPr lang="es-MX" b="1" dirty="0"/>
              <a:t>Codo</a:t>
            </a:r>
            <a:endParaRPr lang="es-CO" b="1" dirty="0"/>
          </a:p>
        </p:txBody>
      </p:sp>
      <p:sp>
        <p:nvSpPr>
          <p:cNvPr id="3" name="Marcador de contenido 2">
            <a:extLst>
              <a:ext uri="{FF2B5EF4-FFF2-40B4-BE49-F238E27FC236}">
                <a16:creationId xmlns:a16="http://schemas.microsoft.com/office/drawing/2014/main" id="{0E0DC264-7C7C-4E74-B27A-16ABFE8E77C3}"/>
              </a:ext>
            </a:extLst>
          </p:cNvPr>
          <p:cNvSpPr>
            <a:spLocks noGrp="1"/>
          </p:cNvSpPr>
          <p:nvPr>
            <p:ph sz="half" idx="1"/>
          </p:nvPr>
        </p:nvSpPr>
        <p:spPr>
          <a:xfrm>
            <a:off x="838200" y="1349188"/>
            <a:ext cx="3464859" cy="2079812"/>
          </a:xfrm>
        </p:spPr>
        <p:txBody>
          <a:bodyPr/>
          <a:lstStyle/>
          <a:p>
            <a:r>
              <a:rPr lang="es-MX" dirty="0"/>
              <a:t>Posterior pura es la más frecuente. </a:t>
            </a:r>
            <a:endParaRPr lang="es-CO" dirty="0"/>
          </a:p>
        </p:txBody>
      </p:sp>
      <p:pic>
        <p:nvPicPr>
          <p:cNvPr id="19458" name="Picture 2" descr="Tratamiento quirúrgico de las luxaciones del codo asociadas a fractura de  la cabeza radial y de la coronoides: cómo resolver la &quot;tríada terrible&quot; del  codo | Técnicas Quirúrgicas en Ortopedia y Traumatología">
            <a:extLst>
              <a:ext uri="{FF2B5EF4-FFF2-40B4-BE49-F238E27FC236}">
                <a16:creationId xmlns:a16="http://schemas.microsoft.com/office/drawing/2014/main" id="{794BAA84-46B7-428E-94C9-0DB0C9BB926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30911" y="123127"/>
            <a:ext cx="3824463" cy="39878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Radiografía del codo, frente y perfil. Luxación | Coditos, Radiografia,  Salud">
            <a:extLst>
              <a:ext uri="{FF2B5EF4-FFF2-40B4-BE49-F238E27FC236}">
                <a16:creationId xmlns:a16="http://schemas.microsoft.com/office/drawing/2014/main" id="{58183DBC-3C2C-4318-818A-4BC4C033D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2196579"/>
            <a:ext cx="40005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243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B5ACF-C3AE-422D-9930-5E9D8B48FA20}"/>
              </a:ext>
            </a:extLst>
          </p:cNvPr>
          <p:cNvSpPr>
            <a:spLocks noGrp="1"/>
          </p:cNvSpPr>
          <p:nvPr>
            <p:ph type="title"/>
          </p:nvPr>
        </p:nvSpPr>
        <p:spPr>
          <a:xfrm>
            <a:off x="642257" y="693822"/>
            <a:ext cx="10515600" cy="747238"/>
          </a:xfrm>
        </p:spPr>
        <p:txBody>
          <a:bodyPr/>
          <a:lstStyle/>
          <a:p>
            <a:r>
              <a:rPr lang="es-MX" b="1" dirty="0"/>
              <a:t>Manejo</a:t>
            </a:r>
            <a:endParaRPr lang="es-CO" b="1" dirty="0"/>
          </a:p>
        </p:txBody>
      </p:sp>
      <p:sp>
        <p:nvSpPr>
          <p:cNvPr id="3" name="Marcador de contenido 2">
            <a:extLst>
              <a:ext uri="{FF2B5EF4-FFF2-40B4-BE49-F238E27FC236}">
                <a16:creationId xmlns:a16="http://schemas.microsoft.com/office/drawing/2014/main" id="{961E47CE-2FAA-40F5-8D6A-446B4FBFF4E3}"/>
              </a:ext>
            </a:extLst>
          </p:cNvPr>
          <p:cNvSpPr>
            <a:spLocks noGrp="1"/>
          </p:cNvSpPr>
          <p:nvPr>
            <p:ph sz="half" idx="1"/>
          </p:nvPr>
        </p:nvSpPr>
        <p:spPr>
          <a:xfrm>
            <a:off x="642257" y="1461888"/>
            <a:ext cx="5181600" cy="3738006"/>
          </a:xfrm>
        </p:spPr>
        <p:txBody>
          <a:bodyPr/>
          <a:lstStyle/>
          <a:p>
            <a:r>
              <a:rPr lang="es-MX" dirty="0"/>
              <a:t>Cabestrillo 2 semanas:</a:t>
            </a:r>
          </a:p>
          <a:p>
            <a:pPr marL="0" indent="0">
              <a:buNone/>
            </a:pPr>
            <a:r>
              <a:rPr lang="es-MX" dirty="0"/>
              <a:t>Iniciar precozmente arcos de movilidad.</a:t>
            </a:r>
            <a:endParaRPr lang="es-CO" dirty="0"/>
          </a:p>
        </p:txBody>
      </p:sp>
      <p:pic>
        <p:nvPicPr>
          <p:cNvPr id="20482" name="Picture 2" descr="Luxacion de codo">
            <a:extLst>
              <a:ext uri="{FF2B5EF4-FFF2-40B4-BE49-F238E27FC236}">
                <a16:creationId xmlns:a16="http://schemas.microsoft.com/office/drawing/2014/main" id="{B39DE9DF-691B-4B21-91E6-232FF4E8BBA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450" t="8821" r="5969" b="27972"/>
          <a:stretch/>
        </p:blipFill>
        <p:spPr bwMode="auto">
          <a:xfrm>
            <a:off x="5586184" y="1833282"/>
            <a:ext cx="5963559" cy="319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1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93C57-F16A-4071-9F5E-845567ECCEE5}"/>
              </a:ext>
            </a:extLst>
          </p:cNvPr>
          <p:cNvSpPr>
            <a:spLocks noGrp="1"/>
          </p:cNvSpPr>
          <p:nvPr>
            <p:ph type="title"/>
          </p:nvPr>
        </p:nvSpPr>
        <p:spPr>
          <a:xfrm>
            <a:off x="598715" y="430440"/>
            <a:ext cx="10515600" cy="747238"/>
          </a:xfrm>
        </p:spPr>
        <p:txBody>
          <a:bodyPr/>
          <a:lstStyle/>
          <a:p>
            <a:r>
              <a:rPr lang="es-MX" b="1" dirty="0"/>
              <a:t>Lesiones asociadas</a:t>
            </a:r>
            <a:endParaRPr lang="es-CO" b="1" dirty="0"/>
          </a:p>
        </p:txBody>
      </p:sp>
      <p:sp>
        <p:nvSpPr>
          <p:cNvPr id="3" name="Marcador de contenido 2">
            <a:extLst>
              <a:ext uri="{FF2B5EF4-FFF2-40B4-BE49-F238E27FC236}">
                <a16:creationId xmlns:a16="http://schemas.microsoft.com/office/drawing/2014/main" id="{CFB47A15-1A7A-4C98-921E-6EA83063C799}"/>
              </a:ext>
            </a:extLst>
          </p:cNvPr>
          <p:cNvSpPr>
            <a:spLocks noGrp="1"/>
          </p:cNvSpPr>
          <p:nvPr>
            <p:ph sz="half" idx="1"/>
          </p:nvPr>
        </p:nvSpPr>
        <p:spPr>
          <a:xfrm>
            <a:off x="598715" y="1328044"/>
            <a:ext cx="5181600" cy="3881441"/>
          </a:xfrm>
        </p:spPr>
        <p:txBody>
          <a:bodyPr/>
          <a:lstStyle/>
          <a:p>
            <a:r>
              <a:rPr lang="es-MX" dirty="0"/>
              <a:t>Fracturas y lesiones </a:t>
            </a:r>
            <a:r>
              <a:rPr lang="es-MX" dirty="0" err="1"/>
              <a:t>capsuloligamentarias</a:t>
            </a:r>
            <a:r>
              <a:rPr lang="es-MX" dirty="0"/>
              <a:t>.</a:t>
            </a:r>
          </a:p>
          <a:p>
            <a:pPr marL="0" indent="0">
              <a:buNone/>
            </a:pPr>
            <a:r>
              <a:rPr lang="es-MX" dirty="0">
                <a:sym typeface="Wingdings" panose="05000000000000000000" pitchFamily="2" charset="2"/>
              </a:rPr>
              <a:t> Tríada terrible.</a:t>
            </a:r>
            <a:endParaRPr lang="es-CO" dirty="0"/>
          </a:p>
        </p:txBody>
      </p:sp>
      <p:pic>
        <p:nvPicPr>
          <p:cNvPr id="21506" name="Picture 2" descr="Fractura-luxación del complejo distal del codo, ¿es la tétrada terrible una  nueva entidad? - ScienceDirect">
            <a:extLst>
              <a:ext uri="{FF2B5EF4-FFF2-40B4-BE49-F238E27FC236}">
                <a16:creationId xmlns:a16="http://schemas.microsoft.com/office/drawing/2014/main" id="{332A70F6-4F3F-4CA1-BBE3-A0EB38D8B0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73271" y="1837573"/>
            <a:ext cx="5580529" cy="345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72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DFCEA-E7A1-4250-86E5-3E928D84A5B3}"/>
              </a:ext>
            </a:extLst>
          </p:cNvPr>
          <p:cNvSpPr>
            <a:spLocks noGrp="1"/>
          </p:cNvSpPr>
          <p:nvPr>
            <p:ph type="title"/>
          </p:nvPr>
        </p:nvSpPr>
        <p:spPr/>
        <p:txBody>
          <a:bodyPr/>
          <a:lstStyle/>
          <a:p>
            <a:r>
              <a:rPr lang="es-MX" dirty="0"/>
              <a:t>Cadera</a:t>
            </a:r>
            <a:endParaRPr lang="es-CO" dirty="0"/>
          </a:p>
        </p:txBody>
      </p:sp>
      <p:pic>
        <p:nvPicPr>
          <p:cNvPr id="22530" name="Picture 2">
            <a:extLst>
              <a:ext uri="{FF2B5EF4-FFF2-40B4-BE49-F238E27FC236}">
                <a16:creationId xmlns:a16="http://schemas.microsoft.com/office/drawing/2014/main" id="{A952879C-D819-46DD-A4AE-92FDF7F7519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9498" t="26839"/>
          <a:stretch/>
        </p:blipFill>
        <p:spPr bwMode="auto">
          <a:xfrm>
            <a:off x="838200" y="1112365"/>
            <a:ext cx="2765612" cy="231663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a:extLst>
              <a:ext uri="{FF2B5EF4-FFF2-40B4-BE49-F238E27FC236}">
                <a16:creationId xmlns:a16="http://schemas.microsoft.com/office/drawing/2014/main" id="{69CDBACD-17D6-434A-A795-5B8A751FD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812" y="1112364"/>
            <a:ext cx="3376333" cy="230204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a:extLst>
              <a:ext uri="{FF2B5EF4-FFF2-40B4-BE49-F238E27FC236}">
                <a16:creationId xmlns:a16="http://schemas.microsoft.com/office/drawing/2014/main" id="{31482358-8FDB-4845-BE26-21174B6E7A19}"/>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b="11709"/>
          <a:stretch/>
        </p:blipFill>
        <p:spPr bwMode="auto">
          <a:xfrm>
            <a:off x="8078882" y="703880"/>
            <a:ext cx="3333750" cy="269952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FRACTURA – LUXACIÓN DE CADERA EN PACIENTE JOVEN TRAS TRAUMATISMO DE BAJA  ENERGÍA | SOMACOT - Sociedad Matritense de Cirugía Ortopédica y  Traumatología">
            <a:extLst>
              <a:ext uri="{FF2B5EF4-FFF2-40B4-BE49-F238E27FC236}">
                <a16:creationId xmlns:a16="http://schemas.microsoft.com/office/drawing/2014/main" id="{44B9C7FC-A3D6-4D48-A95E-89074A3F37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0145" y="3309887"/>
            <a:ext cx="5094195" cy="243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498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5EEC2-A72E-4AF1-B0CC-B59A21DAE32B}"/>
              </a:ext>
            </a:extLst>
          </p:cNvPr>
          <p:cNvSpPr>
            <a:spLocks noGrp="1"/>
          </p:cNvSpPr>
          <p:nvPr>
            <p:ph type="title"/>
          </p:nvPr>
        </p:nvSpPr>
        <p:spPr>
          <a:xfrm>
            <a:off x="567419" y="637181"/>
            <a:ext cx="10515600" cy="747238"/>
          </a:xfrm>
        </p:spPr>
        <p:txBody>
          <a:bodyPr/>
          <a:lstStyle/>
          <a:p>
            <a:r>
              <a:rPr lang="es-MX" b="1" dirty="0"/>
              <a:t>Manejo </a:t>
            </a:r>
            <a:endParaRPr lang="es-CO" b="1" dirty="0"/>
          </a:p>
        </p:txBody>
      </p:sp>
      <p:sp>
        <p:nvSpPr>
          <p:cNvPr id="3" name="Marcador de contenido 2">
            <a:extLst>
              <a:ext uri="{FF2B5EF4-FFF2-40B4-BE49-F238E27FC236}">
                <a16:creationId xmlns:a16="http://schemas.microsoft.com/office/drawing/2014/main" id="{6A31B523-96A7-432C-82F5-F1290B80278F}"/>
              </a:ext>
            </a:extLst>
          </p:cNvPr>
          <p:cNvSpPr>
            <a:spLocks noGrp="1"/>
          </p:cNvSpPr>
          <p:nvPr>
            <p:ph sz="half" idx="1"/>
          </p:nvPr>
        </p:nvSpPr>
        <p:spPr>
          <a:xfrm>
            <a:off x="567419" y="1498699"/>
            <a:ext cx="5181600" cy="1731453"/>
          </a:xfrm>
        </p:spPr>
        <p:txBody>
          <a:bodyPr>
            <a:normAutofit/>
          </a:bodyPr>
          <a:lstStyle/>
          <a:p>
            <a:r>
              <a:rPr lang="es-MX" sz="2400" dirty="0"/>
              <a:t>Evaluar estabilidad. </a:t>
            </a:r>
          </a:p>
          <a:p>
            <a:r>
              <a:rPr lang="es-MX" sz="2400" dirty="0"/>
              <a:t>TAC control siempre.</a:t>
            </a:r>
          </a:p>
          <a:p>
            <a:r>
              <a:rPr lang="es-MX" sz="2400" dirty="0"/>
              <a:t>Apoyo en 4 – 6 semanas.</a:t>
            </a:r>
          </a:p>
          <a:p>
            <a:endParaRPr lang="es-CO" sz="2400" dirty="0"/>
          </a:p>
        </p:txBody>
      </p:sp>
      <p:pic>
        <p:nvPicPr>
          <p:cNvPr id="23554" name="Picture 2">
            <a:extLst>
              <a:ext uri="{FF2B5EF4-FFF2-40B4-BE49-F238E27FC236}">
                <a16:creationId xmlns:a16="http://schemas.microsoft.com/office/drawing/2014/main" id="{24A24268-5F48-4BD7-BF45-D2C923AC1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931" y="1639476"/>
            <a:ext cx="33051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a:extLst>
              <a:ext uri="{FF2B5EF4-FFF2-40B4-BE49-F238E27FC236}">
                <a16:creationId xmlns:a16="http://schemas.microsoft.com/office/drawing/2014/main" id="{08F26EA8-6E32-4674-B47E-3438DAD3A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677" y="3504520"/>
            <a:ext cx="3527684" cy="1876558"/>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a:extLst>
              <a:ext uri="{FF2B5EF4-FFF2-40B4-BE49-F238E27FC236}">
                <a16:creationId xmlns:a16="http://schemas.microsoft.com/office/drawing/2014/main" id="{3F0A696E-6416-49B7-A57C-5DCE035171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7635" y="1391826"/>
            <a:ext cx="3057525" cy="1838326"/>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a:extLst>
              <a:ext uri="{FF2B5EF4-FFF2-40B4-BE49-F238E27FC236}">
                <a16:creationId xmlns:a16="http://schemas.microsoft.com/office/drawing/2014/main" id="{8557EB2C-3ABD-40E9-97B8-D0762E3908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7635" y="3841122"/>
            <a:ext cx="3228975" cy="151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76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D6EE2-FF0C-45DE-8DBA-DE3A7C0D678D}"/>
              </a:ext>
            </a:extLst>
          </p:cNvPr>
          <p:cNvSpPr>
            <a:spLocks noGrp="1"/>
          </p:cNvSpPr>
          <p:nvPr>
            <p:ph type="title"/>
          </p:nvPr>
        </p:nvSpPr>
        <p:spPr/>
        <p:txBody>
          <a:bodyPr/>
          <a:lstStyle/>
          <a:p>
            <a:r>
              <a:rPr lang="es-MX" b="1" dirty="0"/>
              <a:t>Lesiones asociadas</a:t>
            </a:r>
            <a:endParaRPr lang="es-CO" b="1" dirty="0"/>
          </a:p>
        </p:txBody>
      </p:sp>
      <p:sp>
        <p:nvSpPr>
          <p:cNvPr id="3" name="Marcador de contenido 2">
            <a:extLst>
              <a:ext uri="{FF2B5EF4-FFF2-40B4-BE49-F238E27FC236}">
                <a16:creationId xmlns:a16="http://schemas.microsoft.com/office/drawing/2014/main" id="{B2564063-A75C-48A7-BC69-B6E6BA5400D2}"/>
              </a:ext>
            </a:extLst>
          </p:cNvPr>
          <p:cNvSpPr>
            <a:spLocks noGrp="1"/>
          </p:cNvSpPr>
          <p:nvPr>
            <p:ph sz="half" idx="1"/>
          </p:nvPr>
        </p:nvSpPr>
        <p:spPr>
          <a:xfrm>
            <a:off x="838200" y="1310327"/>
            <a:ext cx="5181600" cy="3889202"/>
          </a:xfrm>
        </p:spPr>
        <p:txBody>
          <a:bodyPr/>
          <a:lstStyle/>
          <a:p>
            <a:r>
              <a:rPr lang="es-MX" dirty="0"/>
              <a:t>Acetábulo.</a:t>
            </a:r>
          </a:p>
          <a:p>
            <a:r>
              <a:rPr lang="es-MX" dirty="0"/>
              <a:t>Ciático.</a:t>
            </a:r>
          </a:p>
          <a:p>
            <a:r>
              <a:rPr lang="es-MX" dirty="0"/>
              <a:t>Fracturas intracapsulares.</a:t>
            </a:r>
            <a:endParaRPr lang="es-CO" dirty="0"/>
          </a:p>
        </p:txBody>
      </p:sp>
      <p:pic>
        <p:nvPicPr>
          <p:cNvPr id="24578" name="Picture 2">
            <a:extLst>
              <a:ext uri="{FF2B5EF4-FFF2-40B4-BE49-F238E27FC236}">
                <a16:creationId xmlns:a16="http://schemas.microsoft.com/office/drawing/2014/main" id="{E178C5C4-96B7-49C0-B59B-5DA740B54AE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0598"/>
          <a:stretch/>
        </p:blipFill>
        <p:spPr bwMode="auto">
          <a:xfrm>
            <a:off x="7614878" y="1081730"/>
            <a:ext cx="3406587" cy="4694539"/>
          </a:xfrm>
          <a:prstGeom prst="rect">
            <a:avLst/>
          </a:prstGeom>
          <a:noFill/>
          <a:extLst>
            <a:ext uri="{909E8E84-426E-40DD-AFC4-6F175D3DCCD1}">
              <a14:hiddenFill xmlns:a14="http://schemas.microsoft.com/office/drawing/2010/main">
                <a:solidFill>
                  <a:srgbClr val="FFFFFF"/>
                </a:solidFill>
              </a14:hiddenFill>
            </a:ext>
          </a:extLst>
        </p:spPr>
      </p:pic>
      <p:sp>
        <p:nvSpPr>
          <p:cNvPr id="12" name="Elipse 11">
            <a:extLst>
              <a:ext uri="{FF2B5EF4-FFF2-40B4-BE49-F238E27FC236}">
                <a16:creationId xmlns:a16="http://schemas.microsoft.com/office/drawing/2014/main" id="{0A1162EF-46E4-4BEF-968B-9B42B177A8C0}"/>
              </a:ext>
            </a:extLst>
          </p:cNvPr>
          <p:cNvSpPr/>
          <p:nvPr/>
        </p:nvSpPr>
        <p:spPr>
          <a:xfrm>
            <a:off x="8314125" y="2603503"/>
            <a:ext cx="717177" cy="6081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Elipse 13">
            <a:extLst>
              <a:ext uri="{FF2B5EF4-FFF2-40B4-BE49-F238E27FC236}">
                <a16:creationId xmlns:a16="http://schemas.microsoft.com/office/drawing/2014/main" id="{5EE9CB57-EB80-4301-BE4D-97B704BCD3CF}"/>
              </a:ext>
            </a:extLst>
          </p:cNvPr>
          <p:cNvSpPr/>
          <p:nvPr/>
        </p:nvSpPr>
        <p:spPr>
          <a:xfrm>
            <a:off x="9667795" y="2299443"/>
            <a:ext cx="717177" cy="6081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Elipse 15">
            <a:extLst>
              <a:ext uri="{FF2B5EF4-FFF2-40B4-BE49-F238E27FC236}">
                <a16:creationId xmlns:a16="http://schemas.microsoft.com/office/drawing/2014/main" id="{1B42F109-7AE7-41BF-A5B8-DECE46EE91FF}"/>
              </a:ext>
            </a:extLst>
          </p:cNvPr>
          <p:cNvSpPr/>
          <p:nvPr/>
        </p:nvSpPr>
        <p:spPr>
          <a:xfrm>
            <a:off x="8130347" y="2066361"/>
            <a:ext cx="717177" cy="60812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777549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F8C68-C377-4733-92E0-7A30A0D2C33D}"/>
              </a:ext>
            </a:extLst>
          </p:cNvPr>
          <p:cNvSpPr>
            <a:spLocks noGrp="1"/>
          </p:cNvSpPr>
          <p:nvPr>
            <p:ph type="title"/>
          </p:nvPr>
        </p:nvSpPr>
        <p:spPr>
          <a:xfrm>
            <a:off x="627183" y="329493"/>
            <a:ext cx="10515600" cy="747238"/>
          </a:xfrm>
        </p:spPr>
        <p:txBody>
          <a:bodyPr/>
          <a:lstStyle/>
          <a:p>
            <a:r>
              <a:rPr lang="es-MX" b="1"/>
              <a:t>Rodilla</a:t>
            </a:r>
            <a:endParaRPr lang="es-CO" b="1" dirty="0"/>
          </a:p>
        </p:txBody>
      </p:sp>
      <p:sp>
        <p:nvSpPr>
          <p:cNvPr id="3" name="Marcador de contenido 2">
            <a:extLst>
              <a:ext uri="{FF2B5EF4-FFF2-40B4-BE49-F238E27FC236}">
                <a16:creationId xmlns:a16="http://schemas.microsoft.com/office/drawing/2014/main" id="{3489A4EF-6324-447E-B9AA-0D81F3927154}"/>
              </a:ext>
            </a:extLst>
          </p:cNvPr>
          <p:cNvSpPr>
            <a:spLocks noGrp="1"/>
          </p:cNvSpPr>
          <p:nvPr>
            <p:ph sz="half" idx="1"/>
          </p:nvPr>
        </p:nvSpPr>
        <p:spPr>
          <a:xfrm>
            <a:off x="619214" y="1194062"/>
            <a:ext cx="4200269" cy="3987538"/>
          </a:xfrm>
        </p:spPr>
        <p:txBody>
          <a:bodyPr>
            <a:normAutofit/>
          </a:bodyPr>
          <a:lstStyle/>
          <a:p>
            <a:r>
              <a:rPr lang="es-MX" sz="2400" dirty="0"/>
              <a:t>Daño de al menos 2 de los 4 ligamentos principales.</a:t>
            </a:r>
          </a:p>
          <a:p>
            <a:r>
              <a:rPr lang="es-MX" sz="2400" dirty="0"/>
              <a:t>Alta energía.</a:t>
            </a:r>
          </a:p>
          <a:p>
            <a:r>
              <a:rPr lang="es-MX" sz="2400" dirty="0"/>
              <a:t>Sospecha alta.</a:t>
            </a:r>
            <a:endParaRPr lang="es-CO" sz="2400" dirty="0"/>
          </a:p>
        </p:txBody>
      </p:sp>
      <p:pic>
        <p:nvPicPr>
          <p:cNvPr id="25602" name="Picture 2">
            <a:extLst>
              <a:ext uri="{FF2B5EF4-FFF2-40B4-BE49-F238E27FC236}">
                <a16:creationId xmlns:a16="http://schemas.microsoft.com/office/drawing/2014/main" id="{B0B8C66C-4450-4D05-A0B0-5C6E63DD1D5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8106"/>
          <a:stretch/>
        </p:blipFill>
        <p:spPr bwMode="auto">
          <a:xfrm>
            <a:off x="5044271" y="703112"/>
            <a:ext cx="6520546" cy="3063874"/>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a:extLst>
              <a:ext uri="{FF2B5EF4-FFF2-40B4-BE49-F238E27FC236}">
                <a16:creationId xmlns:a16="http://schemas.microsoft.com/office/drawing/2014/main" id="{413A6C78-A077-4CDA-8374-2A73B26E9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2543" y="3766986"/>
            <a:ext cx="1860108" cy="2053669"/>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a:extLst>
              <a:ext uri="{FF2B5EF4-FFF2-40B4-BE49-F238E27FC236}">
                <a16:creationId xmlns:a16="http://schemas.microsoft.com/office/drawing/2014/main" id="{DCAA6903-940A-4D77-A273-CD2DAD9EDB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751"/>
          <a:stretch/>
        </p:blipFill>
        <p:spPr bwMode="auto">
          <a:xfrm>
            <a:off x="4672946" y="3766986"/>
            <a:ext cx="2981632" cy="2053669"/>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Luxación Irreductible Posterolateral de Rodilla. Presentación de un Caso -  Revista de Artroscopía">
            <a:extLst>
              <a:ext uri="{FF2B5EF4-FFF2-40B4-BE49-F238E27FC236}">
                <a16:creationId xmlns:a16="http://schemas.microsoft.com/office/drawing/2014/main" id="{52812DEE-42DD-4009-9283-18F9756C31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2651" y="3766986"/>
            <a:ext cx="2467058" cy="205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400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19E01-5473-4BC0-A129-17D7A916001A}"/>
              </a:ext>
            </a:extLst>
          </p:cNvPr>
          <p:cNvSpPr>
            <a:spLocks noGrp="1"/>
          </p:cNvSpPr>
          <p:nvPr>
            <p:ph type="title"/>
          </p:nvPr>
        </p:nvSpPr>
        <p:spPr/>
        <p:txBody>
          <a:bodyPr/>
          <a:lstStyle/>
          <a:p>
            <a:r>
              <a:rPr lang="es-MX" b="1" dirty="0"/>
              <a:t>Manejo </a:t>
            </a:r>
            <a:endParaRPr lang="es-CO" b="1" dirty="0"/>
          </a:p>
        </p:txBody>
      </p:sp>
      <p:sp>
        <p:nvSpPr>
          <p:cNvPr id="3" name="Marcador de contenido 2">
            <a:extLst>
              <a:ext uri="{FF2B5EF4-FFF2-40B4-BE49-F238E27FC236}">
                <a16:creationId xmlns:a16="http://schemas.microsoft.com/office/drawing/2014/main" id="{B8B951FC-FD0A-45F8-8A32-C57B86641D9B}"/>
              </a:ext>
            </a:extLst>
          </p:cNvPr>
          <p:cNvSpPr>
            <a:spLocks noGrp="1"/>
          </p:cNvSpPr>
          <p:nvPr>
            <p:ph sz="half" idx="1"/>
          </p:nvPr>
        </p:nvSpPr>
        <p:spPr>
          <a:xfrm>
            <a:off x="685800" y="1308846"/>
            <a:ext cx="3653118" cy="3773865"/>
          </a:xfrm>
        </p:spPr>
        <p:txBody>
          <a:bodyPr/>
          <a:lstStyle/>
          <a:p>
            <a:r>
              <a:rPr lang="es-MX" dirty="0"/>
              <a:t>Reducción.</a:t>
            </a:r>
          </a:p>
          <a:p>
            <a:r>
              <a:rPr lang="es-MX" dirty="0"/>
              <a:t>Estabilización. </a:t>
            </a:r>
          </a:p>
          <a:p>
            <a:pPr marL="0" indent="0">
              <a:buNone/>
            </a:pPr>
            <a:r>
              <a:rPr lang="es-CO" dirty="0">
                <a:sym typeface="Wingdings" panose="05000000000000000000" pitchFamily="2" charset="2"/>
              </a:rPr>
              <a:t> Férula – fijación externa.</a:t>
            </a:r>
            <a:endParaRPr lang="es-CO" dirty="0"/>
          </a:p>
        </p:txBody>
      </p:sp>
      <p:graphicFrame>
        <p:nvGraphicFramePr>
          <p:cNvPr id="9" name="Diagrama 8">
            <a:extLst>
              <a:ext uri="{FF2B5EF4-FFF2-40B4-BE49-F238E27FC236}">
                <a16:creationId xmlns:a16="http://schemas.microsoft.com/office/drawing/2014/main" id="{412436B6-0204-4A39-A7B6-A5FE002ABECA}"/>
              </a:ext>
            </a:extLst>
          </p:cNvPr>
          <p:cNvGraphicFramePr/>
          <p:nvPr>
            <p:extLst>
              <p:ext uri="{D42A27DB-BD31-4B8C-83A1-F6EECF244321}">
                <p14:modId xmlns:p14="http://schemas.microsoft.com/office/powerpoint/2010/main" val="2908655789"/>
              </p:ext>
            </p:extLst>
          </p:nvPr>
        </p:nvGraphicFramePr>
        <p:xfrm>
          <a:off x="4680540" y="1112364"/>
          <a:ext cx="7165789" cy="4640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64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618873-B135-4D0A-B860-C391FBE1A030}"/>
              </a:ext>
            </a:extLst>
          </p:cNvPr>
          <p:cNvSpPr>
            <a:spLocks noGrp="1"/>
          </p:cNvSpPr>
          <p:nvPr>
            <p:ph type="title"/>
          </p:nvPr>
        </p:nvSpPr>
        <p:spPr/>
        <p:txBody>
          <a:bodyPr/>
          <a:lstStyle/>
          <a:p>
            <a:pPr algn="ctr"/>
            <a:r>
              <a:rPr lang="es-MX" b="1" dirty="0"/>
              <a:t>Epidemiología</a:t>
            </a:r>
            <a:endParaRPr lang="es-CO" b="1" dirty="0"/>
          </a:p>
        </p:txBody>
      </p:sp>
      <p:sp>
        <p:nvSpPr>
          <p:cNvPr id="3" name="Marcador de contenido 2">
            <a:extLst>
              <a:ext uri="{FF2B5EF4-FFF2-40B4-BE49-F238E27FC236}">
                <a16:creationId xmlns:a16="http://schemas.microsoft.com/office/drawing/2014/main" id="{49AD27C4-CAE3-4C4D-91C7-26BBC4936869}"/>
              </a:ext>
            </a:extLst>
          </p:cNvPr>
          <p:cNvSpPr>
            <a:spLocks noGrp="1"/>
          </p:cNvSpPr>
          <p:nvPr>
            <p:ph idx="1"/>
          </p:nvPr>
        </p:nvSpPr>
        <p:spPr>
          <a:xfrm>
            <a:off x="5113866" y="2005487"/>
            <a:ext cx="6239933" cy="3084990"/>
          </a:xfrm>
        </p:spPr>
        <p:txBody>
          <a:bodyPr>
            <a:normAutofit/>
          </a:bodyPr>
          <a:lstStyle/>
          <a:p>
            <a:r>
              <a:rPr lang="es-MX" dirty="0"/>
              <a:t>Lesión deportiva más frecuente – 20%.</a:t>
            </a:r>
          </a:p>
          <a:p>
            <a:r>
              <a:rPr lang="es-CO" dirty="0"/>
              <a:t>El tobillo es el más afectado seguido de la rodilla.</a:t>
            </a:r>
          </a:p>
          <a:p>
            <a:r>
              <a:rPr lang="es-MX" dirty="0"/>
              <a:t>Más frecuente en hombres por mayor exposición. En igualdad de actividad, se lesionan más las mujeres. </a:t>
            </a:r>
          </a:p>
        </p:txBody>
      </p:sp>
      <p:pic>
        <p:nvPicPr>
          <p:cNvPr id="7" name="Gráfico 6" descr="Fútbol">
            <a:extLst>
              <a:ext uri="{FF2B5EF4-FFF2-40B4-BE49-F238E27FC236}">
                <a16:creationId xmlns:a16="http://schemas.microsoft.com/office/drawing/2014/main" id="{ECD08B0A-AF45-45C3-837B-23D352752A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5760" y="1259560"/>
            <a:ext cx="2169440" cy="2169440"/>
          </a:xfrm>
          <a:prstGeom prst="rect">
            <a:avLst/>
          </a:prstGeom>
        </p:spPr>
      </p:pic>
    </p:spTree>
    <p:extLst>
      <p:ext uri="{BB962C8B-B14F-4D97-AF65-F5344CB8AC3E}">
        <p14:creationId xmlns:p14="http://schemas.microsoft.com/office/powerpoint/2010/main" val="3102583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19E01-5473-4BC0-A129-17D7A916001A}"/>
              </a:ext>
            </a:extLst>
          </p:cNvPr>
          <p:cNvSpPr>
            <a:spLocks noGrp="1"/>
          </p:cNvSpPr>
          <p:nvPr>
            <p:ph type="title"/>
          </p:nvPr>
        </p:nvSpPr>
        <p:spPr>
          <a:xfrm>
            <a:off x="5558117" y="598107"/>
            <a:ext cx="6633883" cy="747238"/>
          </a:xfrm>
        </p:spPr>
        <p:txBody>
          <a:bodyPr>
            <a:noAutofit/>
          </a:bodyPr>
          <a:lstStyle/>
          <a:p>
            <a:r>
              <a:rPr lang="es-MX" sz="4800" b="1" dirty="0"/>
              <a:t>Lesión vascular</a:t>
            </a:r>
            <a:endParaRPr lang="es-CO" sz="4800" b="1" dirty="0"/>
          </a:p>
        </p:txBody>
      </p:sp>
      <p:pic>
        <p:nvPicPr>
          <p:cNvPr id="5" name="Picture 2">
            <a:extLst>
              <a:ext uri="{FF2B5EF4-FFF2-40B4-BE49-F238E27FC236}">
                <a16:creationId xmlns:a16="http://schemas.microsoft.com/office/drawing/2014/main" id="{9D59DF15-89D5-4A06-9049-6CC408EFD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614" y="284150"/>
            <a:ext cx="2918489" cy="3341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3644ED18-2A36-49E0-A55A-4A3810208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226" y="1573339"/>
            <a:ext cx="6731875" cy="334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52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96B33-2A42-48EF-8303-357FFA092F0A}"/>
              </a:ext>
            </a:extLst>
          </p:cNvPr>
          <p:cNvSpPr>
            <a:spLocks noGrp="1"/>
          </p:cNvSpPr>
          <p:nvPr>
            <p:ph type="title"/>
          </p:nvPr>
        </p:nvSpPr>
        <p:spPr/>
        <p:txBody>
          <a:bodyPr/>
          <a:lstStyle/>
          <a:p>
            <a:r>
              <a:rPr lang="es-MX" b="1" dirty="0"/>
              <a:t>Tobillo</a:t>
            </a:r>
            <a:endParaRPr lang="es-CO" b="1" dirty="0"/>
          </a:p>
        </p:txBody>
      </p:sp>
      <p:sp>
        <p:nvSpPr>
          <p:cNvPr id="3" name="Marcador de contenido 2">
            <a:extLst>
              <a:ext uri="{FF2B5EF4-FFF2-40B4-BE49-F238E27FC236}">
                <a16:creationId xmlns:a16="http://schemas.microsoft.com/office/drawing/2014/main" id="{922C497E-A55B-4A49-A352-48A09D82B07A}"/>
              </a:ext>
            </a:extLst>
          </p:cNvPr>
          <p:cNvSpPr>
            <a:spLocks noGrp="1"/>
          </p:cNvSpPr>
          <p:nvPr>
            <p:ph sz="half" idx="1"/>
          </p:nvPr>
        </p:nvSpPr>
        <p:spPr/>
        <p:txBody>
          <a:bodyPr/>
          <a:lstStyle/>
          <a:p>
            <a:r>
              <a:rPr lang="es-MX" dirty="0"/>
              <a:t>Casi siempre son </a:t>
            </a:r>
            <a:r>
              <a:rPr lang="es-MX" dirty="0" err="1"/>
              <a:t>luxofracturas</a:t>
            </a:r>
            <a:r>
              <a:rPr lang="es-MX" dirty="0"/>
              <a:t>.</a:t>
            </a:r>
          </a:p>
          <a:p>
            <a:r>
              <a:rPr lang="es-MX" dirty="0"/>
              <a:t>Traumas rotacionales.</a:t>
            </a:r>
          </a:p>
          <a:p>
            <a:r>
              <a:rPr lang="es-MX" dirty="0"/>
              <a:t>Poco cubrimiento de tejido blando.</a:t>
            </a:r>
            <a:endParaRPr lang="es-CO" dirty="0"/>
          </a:p>
        </p:txBody>
      </p:sp>
      <p:pic>
        <p:nvPicPr>
          <p:cNvPr id="27650" name="Picture 2">
            <a:extLst>
              <a:ext uri="{FF2B5EF4-FFF2-40B4-BE49-F238E27FC236}">
                <a16:creationId xmlns:a16="http://schemas.microsoft.com/office/drawing/2014/main" id="{463A933A-9CA6-4820-9992-BA21524E724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61667" y="3520772"/>
            <a:ext cx="343852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Artroscopía del tobillo en el tratamiento de la fractura de Bosworth">
            <a:extLst>
              <a:ext uri="{FF2B5EF4-FFF2-40B4-BE49-F238E27FC236}">
                <a16:creationId xmlns:a16="http://schemas.microsoft.com/office/drawing/2014/main" id="{616784D3-323B-4CD8-8A99-D02EF857E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841" y="1011767"/>
            <a:ext cx="444817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109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EDC38-46BC-43C4-8D62-375B0DD197D9}"/>
              </a:ext>
            </a:extLst>
          </p:cNvPr>
          <p:cNvSpPr>
            <a:spLocks noGrp="1"/>
          </p:cNvSpPr>
          <p:nvPr>
            <p:ph type="title"/>
          </p:nvPr>
        </p:nvSpPr>
        <p:spPr/>
        <p:txBody>
          <a:bodyPr/>
          <a:lstStyle/>
          <a:p>
            <a:r>
              <a:rPr lang="es-MX" b="1" dirty="0"/>
              <a:t>Manejo</a:t>
            </a:r>
            <a:endParaRPr lang="es-CO" b="1" dirty="0"/>
          </a:p>
        </p:txBody>
      </p:sp>
      <p:sp>
        <p:nvSpPr>
          <p:cNvPr id="3" name="Marcador de contenido 2">
            <a:extLst>
              <a:ext uri="{FF2B5EF4-FFF2-40B4-BE49-F238E27FC236}">
                <a16:creationId xmlns:a16="http://schemas.microsoft.com/office/drawing/2014/main" id="{D38CE065-DEE7-4E6E-B440-E474FCF96C0B}"/>
              </a:ext>
            </a:extLst>
          </p:cNvPr>
          <p:cNvSpPr>
            <a:spLocks noGrp="1"/>
          </p:cNvSpPr>
          <p:nvPr>
            <p:ph sz="half" idx="1"/>
          </p:nvPr>
        </p:nvSpPr>
        <p:spPr/>
        <p:txBody>
          <a:bodyPr/>
          <a:lstStyle/>
          <a:p>
            <a:r>
              <a:rPr lang="es-MX" dirty="0"/>
              <a:t>Fácil reducción.</a:t>
            </a:r>
          </a:p>
          <a:p>
            <a:r>
              <a:rPr lang="es-MX" dirty="0"/>
              <a:t>Inmovilización con férula en U y </a:t>
            </a:r>
            <a:r>
              <a:rPr lang="es-MX" dirty="0" err="1"/>
              <a:t>suropédica</a:t>
            </a:r>
            <a:r>
              <a:rPr lang="es-MX" dirty="0"/>
              <a:t>.</a:t>
            </a:r>
          </a:p>
          <a:p>
            <a:r>
              <a:rPr lang="es-MX" dirty="0"/>
              <a:t>Requiere </a:t>
            </a:r>
            <a:r>
              <a:rPr lang="es-MX" dirty="0" err="1"/>
              <a:t>cx</a:t>
            </a:r>
            <a:r>
              <a:rPr lang="es-MX" dirty="0"/>
              <a:t>.</a:t>
            </a:r>
            <a:endParaRPr lang="es-CO" dirty="0"/>
          </a:p>
        </p:txBody>
      </p:sp>
      <p:pic>
        <p:nvPicPr>
          <p:cNvPr id="28674" name="Picture 2" descr="Reducción de una luxación de tobillo. - YouTube">
            <a:extLst>
              <a:ext uri="{FF2B5EF4-FFF2-40B4-BE49-F238E27FC236}">
                <a16:creationId xmlns:a16="http://schemas.microsoft.com/office/drawing/2014/main" id="{A0A15B16-C563-47A1-BE5E-099A37850C4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510" r="20882"/>
          <a:stretch/>
        </p:blipFill>
        <p:spPr bwMode="auto">
          <a:xfrm>
            <a:off x="6738257" y="1015165"/>
            <a:ext cx="3836894" cy="482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60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8CFA1DA-F31F-4DF8-B662-82636FE22C2D}"/>
              </a:ext>
            </a:extLst>
          </p:cNvPr>
          <p:cNvSpPr>
            <a:spLocks noGrp="1"/>
          </p:cNvSpPr>
          <p:nvPr>
            <p:ph type="title"/>
          </p:nvPr>
        </p:nvSpPr>
        <p:spPr>
          <a:xfrm>
            <a:off x="838200" y="2103437"/>
            <a:ext cx="10515600" cy="1325563"/>
          </a:xfrm>
        </p:spPr>
        <p:txBody>
          <a:bodyPr/>
          <a:lstStyle/>
          <a:p>
            <a:pPr algn="ctr"/>
            <a:r>
              <a:rPr lang="es-MX" b="1" dirty="0"/>
              <a:t>GRACIAS</a:t>
            </a:r>
            <a:endParaRPr lang="es-CO" b="1" dirty="0"/>
          </a:p>
        </p:txBody>
      </p:sp>
    </p:spTree>
    <p:extLst>
      <p:ext uri="{BB962C8B-B14F-4D97-AF65-F5344CB8AC3E}">
        <p14:creationId xmlns:p14="http://schemas.microsoft.com/office/powerpoint/2010/main" val="169289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0AE967-FBD2-4690-9432-7F74E6BA5028}"/>
              </a:ext>
            </a:extLst>
          </p:cNvPr>
          <p:cNvSpPr>
            <a:spLocks noGrp="1"/>
          </p:cNvSpPr>
          <p:nvPr>
            <p:ph type="title"/>
          </p:nvPr>
        </p:nvSpPr>
        <p:spPr>
          <a:xfrm>
            <a:off x="389466" y="646522"/>
            <a:ext cx="10515600" cy="1325563"/>
          </a:xfrm>
        </p:spPr>
        <p:txBody>
          <a:bodyPr/>
          <a:lstStyle/>
          <a:p>
            <a:r>
              <a:rPr lang="es-MX" b="1" dirty="0"/>
              <a:t>Fisiopatología</a:t>
            </a:r>
            <a:endParaRPr lang="es-CO" b="1" dirty="0"/>
          </a:p>
        </p:txBody>
      </p:sp>
      <p:sp>
        <p:nvSpPr>
          <p:cNvPr id="3" name="Marcador de contenido 2">
            <a:extLst>
              <a:ext uri="{FF2B5EF4-FFF2-40B4-BE49-F238E27FC236}">
                <a16:creationId xmlns:a16="http://schemas.microsoft.com/office/drawing/2014/main" id="{729D986B-4AB5-4455-8068-9D5694640D12}"/>
              </a:ext>
            </a:extLst>
          </p:cNvPr>
          <p:cNvSpPr>
            <a:spLocks noGrp="1"/>
          </p:cNvSpPr>
          <p:nvPr>
            <p:ph idx="1"/>
          </p:nvPr>
        </p:nvSpPr>
        <p:spPr>
          <a:xfrm>
            <a:off x="389466" y="1972085"/>
            <a:ext cx="4876801" cy="1827429"/>
          </a:xfrm>
        </p:spPr>
        <p:txBody>
          <a:bodyPr/>
          <a:lstStyle/>
          <a:p>
            <a:r>
              <a:rPr lang="es-MX" dirty="0"/>
              <a:t>Reparación cicatricial con propiedades mecánicas inferiores. </a:t>
            </a:r>
            <a:endParaRPr lang="es-CO" dirty="0"/>
          </a:p>
        </p:txBody>
      </p:sp>
      <p:pic>
        <p:nvPicPr>
          <p:cNvPr id="7" name="Imagen 6">
            <a:extLst>
              <a:ext uri="{FF2B5EF4-FFF2-40B4-BE49-F238E27FC236}">
                <a16:creationId xmlns:a16="http://schemas.microsoft.com/office/drawing/2014/main" id="{0BB6A96B-6440-4052-A810-38C09D57D498}"/>
              </a:ext>
            </a:extLst>
          </p:cNvPr>
          <p:cNvPicPr>
            <a:picLocks noChangeAspect="1"/>
          </p:cNvPicPr>
          <p:nvPr/>
        </p:nvPicPr>
        <p:blipFill>
          <a:blip r:embed="rId3"/>
          <a:stretch>
            <a:fillRect/>
          </a:stretch>
        </p:blipFill>
        <p:spPr>
          <a:xfrm>
            <a:off x="5422615" y="1054413"/>
            <a:ext cx="5904753" cy="3754653"/>
          </a:xfrm>
          <a:prstGeom prst="rect">
            <a:avLst/>
          </a:prstGeom>
        </p:spPr>
      </p:pic>
    </p:spTree>
    <p:extLst>
      <p:ext uri="{BB962C8B-B14F-4D97-AF65-F5344CB8AC3E}">
        <p14:creationId xmlns:p14="http://schemas.microsoft.com/office/powerpoint/2010/main" val="276424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1832B-F7EC-4390-8530-92673542B10C}"/>
              </a:ext>
            </a:extLst>
          </p:cNvPr>
          <p:cNvSpPr>
            <a:spLocks noGrp="1"/>
          </p:cNvSpPr>
          <p:nvPr>
            <p:ph type="title"/>
          </p:nvPr>
        </p:nvSpPr>
        <p:spPr>
          <a:xfrm>
            <a:off x="866274" y="1285394"/>
            <a:ext cx="10262936" cy="1325563"/>
          </a:xfrm>
        </p:spPr>
        <p:txBody>
          <a:bodyPr/>
          <a:lstStyle/>
          <a:p>
            <a:r>
              <a:rPr lang="es-MX" b="1" dirty="0"/>
              <a:t>Clasificación</a:t>
            </a:r>
            <a:endParaRPr lang="es-CO" b="1" dirty="0"/>
          </a:p>
        </p:txBody>
      </p:sp>
      <p:pic>
        <p:nvPicPr>
          <p:cNvPr id="3074" name="Picture 2" descr="Sabes qué es un esguince de tobillo y cuales son sus grados, según la  importancia de la lesión? | FisioOnline">
            <a:extLst>
              <a:ext uri="{FF2B5EF4-FFF2-40B4-BE49-F238E27FC236}">
                <a16:creationId xmlns:a16="http://schemas.microsoft.com/office/drawing/2014/main" id="{292CE412-A8E2-4DEA-98A0-3530FA0DF20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417" t="17480" r="12809" b="52622"/>
          <a:stretch/>
        </p:blipFill>
        <p:spPr bwMode="auto">
          <a:xfrm>
            <a:off x="4989093" y="1179888"/>
            <a:ext cx="6952300" cy="283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03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6BA5-03BF-4AD9-B35A-E9ECC78D4D19}"/>
              </a:ext>
            </a:extLst>
          </p:cNvPr>
          <p:cNvSpPr>
            <a:spLocks noGrp="1"/>
          </p:cNvSpPr>
          <p:nvPr>
            <p:ph type="title"/>
          </p:nvPr>
        </p:nvSpPr>
        <p:spPr>
          <a:xfrm>
            <a:off x="762000" y="738744"/>
            <a:ext cx="10515600" cy="747238"/>
          </a:xfrm>
        </p:spPr>
        <p:txBody>
          <a:bodyPr/>
          <a:lstStyle/>
          <a:p>
            <a:r>
              <a:rPr lang="es-MX" b="1" dirty="0"/>
              <a:t>Evaluación </a:t>
            </a:r>
            <a:endParaRPr lang="es-CO" b="1" dirty="0"/>
          </a:p>
        </p:txBody>
      </p:sp>
      <p:sp>
        <p:nvSpPr>
          <p:cNvPr id="4" name="Marcador de contenido 3">
            <a:extLst>
              <a:ext uri="{FF2B5EF4-FFF2-40B4-BE49-F238E27FC236}">
                <a16:creationId xmlns:a16="http://schemas.microsoft.com/office/drawing/2014/main" id="{F0F79C61-773C-4450-840A-BE0ABBF5EC7E}"/>
              </a:ext>
            </a:extLst>
          </p:cNvPr>
          <p:cNvSpPr>
            <a:spLocks noGrp="1"/>
          </p:cNvSpPr>
          <p:nvPr>
            <p:ph sz="half" idx="1"/>
          </p:nvPr>
        </p:nvSpPr>
        <p:spPr>
          <a:xfrm>
            <a:off x="838200" y="1835755"/>
            <a:ext cx="5181600" cy="1304536"/>
          </a:xfrm>
        </p:spPr>
        <p:txBody>
          <a:bodyPr/>
          <a:lstStyle/>
          <a:p>
            <a:pPr marL="0" indent="0">
              <a:buNone/>
            </a:pPr>
            <a:r>
              <a:rPr lang="es-MX" dirty="0"/>
              <a:t>Clínica </a:t>
            </a:r>
          </a:p>
          <a:p>
            <a:pPr marL="0" indent="0">
              <a:buNone/>
            </a:pPr>
            <a:r>
              <a:rPr lang="es-MX" dirty="0"/>
              <a:t>* Variable</a:t>
            </a:r>
            <a:endParaRPr lang="es-CO" dirty="0"/>
          </a:p>
        </p:txBody>
      </p:sp>
      <p:sp>
        <p:nvSpPr>
          <p:cNvPr id="5" name="Marcador de contenido 4">
            <a:extLst>
              <a:ext uri="{FF2B5EF4-FFF2-40B4-BE49-F238E27FC236}">
                <a16:creationId xmlns:a16="http://schemas.microsoft.com/office/drawing/2014/main" id="{EE8B8138-FC4D-4860-B1B9-1C8A11899624}"/>
              </a:ext>
            </a:extLst>
          </p:cNvPr>
          <p:cNvSpPr>
            <a:spLocks noGrp="1"/>
          </p:cNvSpPr>
          <p:nvPr>
            <p:ph sz="half" idx="2"/>
          </p:nvPr>
        </p:nvSpPr>
        <p:spPr/>
        <p:txBody>
          <a:bodyPr/>
          <a:lstStyle/>
          <a:p>
            <a:r>
              <a:rPr lang="es-MX" dirty="0"/>
              <a:t>Dolor.</a:t>
            </a:r>
          </a:p>
          <a:p>
            <a:r>
              <a:rPr lang="es-MX" dirty="0"/>
              <a:t>Edema – equimosis.</a:t>
            </a:r>
          </a:p>
          <a:p>
            <a:r>
              <a:rPr lang="es-MX" dirty="0"/>
              <a:t>Derrame articular.</a:t>
            </a:r>
          </a:p>
          <a:p>
            <a:r>
              <a:rPr lang="es-CO" dirty="0"/>
              <a:t>Limitación funcional.</a:t>
            </a:r>
          </a:p>
          <a:p>
            <a:r>
              <a:rPr lang="es-CO" dirty="0"/>
              <a:t>Sensación de inestabilidad*.</a:t>
            </a:r>
          </a:p>
        </p:txBody>
      </p:sp>
    </p:spTree>
    <p:extLst>
      <p:ext uri="{BB962C8B-B14F-4D97-AF65-F5344CB8AC3E}">
        <p14:creationId xmlns:p14="http://schemas.microsoft.com/office/powerpoint/2010/main" val="237570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6BA5-03BF-4AD9-B35A-E9ECC78D4D19}"/>
              </a:ext>
            </a:extLst>
          </p:cNvPr>
          <p:cNvSpPr>
            <a:spLocks noGrp="1"/>
          </p:cNvSpPr>
          <p:nvPr>
            <p:ph type="title"/>
          </p:nvPr>
        </p:nvSpPr>
        <p:spPr>
          <a:xfrm>
            <a:off x="838199" y="738727"/>
            <a:ext cx="10515600" cy="747238"/>
          </a:xfrm>
        </p:spPr>
        <p:txBody>
          <a:bodyPr/>
          <a:lstStyle/>
          <a:p>
            <a:r>
              <a:rPr lang="es-MX" b="1" dirty="0"/>
              <a:t>Evaluación </a:t>
            </a:r>
            <a:endParaRPr lang="es-CO" b="1" dirty="0"/>
          </a:p>
        </p:txBody>
      </p:sp>
      <p:sp>
        <p:nvSpPr>
          <p:cNvPr id="4" name="Marcador de contenido 3">
            <a:extLst>
              <a:ext uri="{FF2B5EF4-FFF2-40B4-BE49-F238E27FC236}">
                <a16:creationId xmlns:a16="http://schemas.microsoft.com/office/drawing/2014/main" id="{F0F79C61-773C-4450-840A-BE0ABBF5EC7E}"/>
              </a:ext>
            </a:extLst>
          </p:cNvPr>
          <p:cNvSpPr>
            <a:spLocks noGrp="1"/>
          </p:cNvSpPr>
          <p:nvPr>
            <p:ph sz="half" idx="1"/>
          </p:nvPr>
        </p:nvSpPr>
        <p:spPr>
          <a:xfrm>
            <a:off x="838199" y="1611117"/>
            <a:ext cx="5181600" cy="1304536"/>
          </a:xfrm>
        </p:spPr>
        <p:txBody>
          <a:bodyPr>
            <a:normAutofit fontScale="92500" lnSpcReduction="10000"/>
          </a:bodyPr>
          <a:lstStyle/>
          <a:p>
            <a:pPr marL="0" indent="0">
              <a:buNone/>
            </a:pPr>
            <a:r>
              <a:rPr lang="es-MX" dirty="0"/>
              <a:t>Radiológica</a:t>
            </a:r>
          </a:p>
          <a:p>
            <a:r>
              <a:rPr lang="es-MX" dirty="0"/>
              <a:t>NO es mandatorio.</a:t>
            </a:r>
          </a:p>
          <a:p>
            <a:r>
              <a:rPr lang="es-MX" dirty="0"/>
              <a:t>Estrés – carga.</a:t>
            </a:r>
            <a:endParaRPr lang="es-CO" dirty="0"/>
          </a:p>
        </p:txBody>
      </p:sp>
      <p:pic>
        <p:nvPicPr>
          <p:cNvPr id="6" name="Marcador de contenido 5">
            <a:extLst>
              <a:ext uri="{FF2B5EF4-FFF2-40B4-BE49-F238E27FC236}">
                <a16:creationId xmlns:a16="http://schemas.microsoft.com/office/drawing/2014/main" id="{B29B88EC-3964-4C95-A9CA-C546DB56A11A}"/>
              </a:ext>
            </a:extLst>
          </p:cNvPr>
          <p:cNvPicPr>
            <a:picLocks noGrp="1" noChangeAspect="1"/>
          </p:cNvPicPr>
          <p:nvPr>
            <p:ph sz="half" idx="2"/>
          </p:nvPr>
        </p:nvPicPr>
        <p:blipFill rotWithShape="1">
          <a:blip r:embed="rId3"/>
          <a:srcRect b="11594"/>
          <a:stretch/>
        </p:blipFill>
        <p:spPr>
          <a:xfrm>
            <a:off x="6019799" y="738745"/>
            <a:ext cx="5181600" cy="2666832"/>
          </a:xfrm>
          <a:prstGeom prst="rect">
            <a:avLst/>
          </a:prstGeom>
        </p:spPr>
      </p:pic>
      <p:pic>
        <p:nvPicPr>
          <p:cNvPr id="4100" name="Picture 4" descr="RX STRESS POR GRAVEDAD PARA EL DIAGNOSTICO DE LA RUPTURA AGUDA O CRONICA DE  LOS LIGAMENTOS DEL TOBILLO.">
            <a:extLst>
              <a:ext uri="{FF2B5EF4-FFF2-40B4-BE49-F238E27FC236}">
                <a16:creationId xmlns:a16="http://schemas.microsoft.com/office/drawing/2014/main" id="{C3DC7AC4-5F20-46F2-A1EB-E76BA14305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414" t="9195" r="6376" b="4969"/>
          <a:stretch/>
        </p:blipFill>
        <p:spPr bwMode="auto">
          <a:xfrm>
            <a:off x="7656094" y="3655882"/>
            <a:ext cx="1909011" cy="259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8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4A2AE-928A-411E-B519-4F69947FC759}"/>
              </a:ext>
            </a:extLst>
          </p:cNvPr>
          <p:cNvSpPr>
            <a:spLocks noGrp="1"/>
          </p:cNvSpPr>
          <p:nvPr>
            <p:ph type="title"/>
          </p:nvPr>
        </p:nvSpPr>
        <p:spPr>
          <a:xfrm>
            <a:off x="838200" y="645542"/>
            <a:ext cx="10515600" cy="747238"/>
          </a:xfrm>
        </p:spPr>
        <p:txBody>
          <a:bodyPr/>
          <a:lstStyle/>
          <a:p>
            <a:r>
              <a:rPr lang="es-MX" b="1" dirty="0"/>
              <a:t>Tratamiento </a:t>
            </a:r>
            <a:endParaRPr lang="es-CO" b="1" dirty="0"/>
          </a:p>
        </p:txBody>
      </p:sp>
      <p:sp>
        <p:nvSpPr>
          <p:cNvPr id="3" name="Marcador de contenido 2">
            <a:extLst>
              <a:ext uri="{FF2B5EF4-FFF2-40B4-BE49-F238E27FC236}">
                <a16:creationId xmlns:a16="http://schemas.microsoft.com/office/drawing/2014/main" id="{D2A2DDEC-A06F-4761-80E3-58D5161630CE}"/>
              </a:ext>
            </a:extLst>
          </p:cNvPr>
          <p:cNvSpPr>
            <a:spLocks noGrp="1"/>
          </p:cNvSpPr>
          <p:nvPr>
            <p:ph sz="half" idx="1"/>
          </p:nvPr>
        </p:nvSpPr>
        <p:spPr>
          <a:xfrm>
            <a:off x="838200" y="2066543"/>
            <a:ext cx="5181600" cy="3398677"/>
          </a:xfrm>
        </p:spPr>
        <p:txBody>
          <a:bodyPr/>
          <a:lstStyle/>
          <a:p>
            <a:pPr marL="0" indent="0">
              <a:buNone/>
            </a:pPr>
            <a:r>
              <a:rPr lang="es-MX" dirty="0"/>
              <a:t>Puede variar según la región afectada.</a:t>
            </a:r>
            <a:endParaRPr lang="es-CO" dirty="0"/>
          </a:p>
        </p:txBody>
      </p:sp>
      <p:sp>
        <p:nvSpPr>
          <p:cNvPr id="4" name="Marcador de contenido 3">
            <a:extLst>
              <a:ext uri="{FF2B5EF4-FFF2-40B4-BE49-F238E27FC236}">
                <a16:creationId xmlns:a16="http://schemas.microsoft.com/office/drawing/2014/main" id="{1FC97C2C-58AB-4458-B82E-50B91D3827A0}"/>
              </a:ext>
            </a:extLst>
          </p:cNvPr>
          <p:cNvSpPr>
            <a:spLocks noGrp="1"/>
          </p:cNvSpPr>
          <p:nvPr>
            <p:ph sz="half" idx="2"/>
          </p:nvPr>
        </p:nvSpPr>
        <p:spPr>
          <a:xfrm>
            <a:off x="6172200" y="1282213"/>
            <a:ext cx="5181600" cy="4015652"/>
          </a:xfrm>
        </p:spPr>
        <p:txBody>
          <a:bodyPr/>
          <a:lstStyle/>
          <a:p>
            <a:r>
              <a:rPr lang="es-MX" dirty="0"/>
              <a:t>Analgésicos – AINES.</a:t>
            </a:r>
          </a:p>
          <a:p>
            <a:r>
              <a:rPr lang="es-MX" dirty="0"/>
              <a:t>Medidas locales.</a:t>
            </a:r>
          </a:p>
          <a:p>
            <a:pPr marL="0" indent="0">
              <a:buNone/>
            </a:pPr>
            <a:endParaRPr lang="es-MX" dirty="0"/>
          </a:p>
          <a:p>
            <a:r>
              <a:rPr lang="es-MX" b="1" dirty="0"/>
              <a:t>Inmovilización y reposo relativo.</a:t>
            </a:r>
            <a:endParaRPr lang="es-MX" dirty="0"/>
          </a:p>
          <a:p>
            <a:r>
              <a:rPr lang="es-MX" dirty="0"/>
              <a:t>Rehabilitación – propiocepción.</a:t>
            </a:r>
          </a:p>
          <a:p>
            <a:r>
              <a:rPr lang="es-MX" dirty="0"/>
              <a:t>Cirugía – inestabilidad.</a:t>
            </a:r>
            <a:endParaRPr lang="es-CO" dirty="0"/>
          </a:p>
        </p:txBody>
      </p:sp>
    </p:spTree>
    <p:extLst>
      <p:ext uri="{BB962C8B-B14F-4D97-AF65-F5344CB8AC3E}">
        <p14:creationId xmlns:p14="http://schemas.microsoft.com/office/powerpoint/2010/main" val="29018867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676</TotalTime>
  <Words>2834</Words>
  <Application>Microsoft Office PowerPoint</Application>
  <PresentationFormat>Panorámica</PresentationFormat>
  <Paragraphs>286</Paragraphs>
  <Slides>43</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Calibri</vt:lpstr>
      <vt:lpstr>Georgia</vt:lpstr>
      <vt:lpstr>Montserrat</vt:lpstr>
      <vt:lpstr>Wingdings</vt:lpstr>
      <vt:lpstr>Tema de Office</vt:lpstr>
      <vt:lpstr>Esguinces y luxaciones</vt:lpstr>
      <vt:lpstr>Esguince</vt:lpstr>
      <vt:lpstr>Ligamento - Función</vt:lpstr>
      <vt:lpstr>Epidemiología</vt:lpstr>
      <vt:lpstr>Fisiopatología</vt:lpstr>
      <vt:lpstr>Clasificación</vt:lpstr>
      <vt:lpstr>Evaluación </vt:lpstr>
      <vt:lpstr>Evaluación </vt:lpstr>
      <vt:lpstr>Tratamiento </vt:lpstr>
      <vt:lpstr>Lesiones específicas</vt:lpstr>
      <vt:lpstr>Tobillo</vt:lpstr>
      <vt:lpstr>Mecanismo</vt:lpstr>
      <vt:lpstr>Evaluación </vt:lpstr>
      <vt:lpstr>Radiografía</vt:lpstr>
      <vt:lpstr>Tratamiento</vt:lpstr>
      <vt:lpstr>Rodilla</vt:lpstr>
      <vt:lpstr>Mecanismo </vt:lpstr>
      <vt:lpstr>Evaluación</vt:lpstr>
      <vt:lpstr>Imágenes</vt:lpstr>
      <vt:lpstr>Evaluación</vt:lpstr>
      <vt:lpstr>Tratamiento </vt:lpstr>
      <vt:lpstr>Luxaciones</vt:lpstr>
      <vt:lpstr>Luxación</vt:lpstr>
      <vt:lpstr>Epidemiología</vt:lpstr>
      <vt:lpstr>Patogenia </vt:lpstr>
      <vt:lpstr>Diagnóstico</vt:lpstr>
      <vt:lpstr>Presentación de PowerPoint</vt:lpstr>
      <vt:lpstr>Lesiones específicas</vt:lpstr>
      <vt:lpstr>Hombro</vt:lpstr>
      <vt:lpstr>Manejo </vt:lpstr>
      <vt:lpstr>Lesiones asociadas</vt:lpstr>
      <vt:lpstr>Codo</vt:lpstr>
      <vt:lpstr>Manejo</vt:lpstr>
      <vt:lpstr>Lesiones asociadas</vt:lpstr>
      <vt:lpstr>Cadera</vt:lpstr>
      <vt:lpstr>Manejo </vt:lpstr>
      <vt:lpstr>Lesiones asociadas</vt:lpstr>
      <vt:lpstr>Rodilla</vt:lpstr>
      <vt:lpstr>Manejo </vt:lpstr>
      <vt:lpstr>Lesión vascular</vt:lpstr>
      <vt:lpstr>Tobillo</vt:lpstr>
      <vt:lpstr>Manejo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Comunicaciones</cp:lastModifiedBy>
  <cp:revision>93</cp:revision>
  <dcterms:created xsi:type="dcterms:W3CDTF">2020-11-06T17:03:47Z</dcterms:created>
  <dcterms:modified xsi:type="dcterms:W3CDTF">2020-11-26T17:58:06Z</dcterms:modified>
</cp:coreProperties>
</file>