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144000" cy="5143500" type="screen16x9"/>
  <p:notesSz cx="6858000" cy="9144000"/>
  <p:embeddedFontLst>
    <p:embeddedFont>
      <p:font typeface="Calibri" panose="020F0502020204030204" pitchFamily="34" charset="0"/>
      <p:regular r:id="rId70"/>
      <p:bold r:id="rId71"/>
      <p:italic r:id="rId72"/>
      <p:boldItalic r:id="rId73"/>
    </p:embeddedFont>
    <p:embeddedFont>
      <p:font typeface="Montserrat" panose="00000500000000000000" pitchFamily="50" charset="0"/>
      <p:regular r:id="rId74"/>
      <p:bold r:id="rId75"/>
      <p:italic r:id="rId76"/>
      <p:boldItalic r:id="rId77"/>
    </p:embeddedFont>
    <p:embeddedFont>
      <p:font typeface="Montserrat Light" panose="00000400000000000000" pitchFamily="50" charset="0"/>
      <p:regular r:id="rId78"/>
      <p:bold r:id="rId79"/>
      <p:italic r:id="rId80"/>
      <p:boldItalic r:id="rId81"/>
    </p:embeddedFont>
    <p:embeddedFont>
      <p:font typeface="Proxima Nova" panose="020B060402020202020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2B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e10377f1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e10377f1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e10377f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e10377f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e10377f1b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e10377f1b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e10377f1b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e10377f1b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femoral head fracture: 75-100%</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basicervical fracture: 50%</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cervicotrochanteric fracture: 25%</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hip dislocation: 2-40% (2-10% if reduced within 6 hours of injury)</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intertrochanteric fracture: rare</a:t>
            </a:r>
            <a:endParaRPr sz="1200">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7e10377f1b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7e10377f1b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e10377f1b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e10377f1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7e10377f1b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7e10377f1b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e10377f1b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e10377f1b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e10377f1b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7e10377f1b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b0ca8bd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b0ca8bd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e10377f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e10377f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e10377f1b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7e10377f1b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7e10377f1b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7e10377f1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e10377f1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e10377f1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e10377f1b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e10377f1b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e10377f1b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7e10377f1b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7e10377f1b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7e10377f1b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7e10377f1b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7e10377f1b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de-CH" sz="1200">
                <a:solidFill>
                  <a:schemeClr val="dk1"/>
                </a:solidFill>
                <a:highlight>
                  <a:srgbClr val="FFFFFF"/>
                </a:highlight>
              </a:rPr>
              <a:t>two theories regarding the causes of fat embolism include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rgbClr val="0000CC"/>
                </a:solidFill>
                <a:highlight>
                  <a:srgbClr val="FFFFFF"/>
                </a:highlight>
              </a:rPr>
              <a:t>mechanical theory</a:t>
            </a:r>
            <a:endParaRPr sz="1200">
              <a:solidFill>
                <a:srgbClr val="0000CC"/>
              </a:solidFill>
              <a:highlight>
                <a:srgbClr val="FFFFFF"/>
              </a:highlight>
            </a:endParaRPr>
          </a:p>
          <a:p>
            <a:pPr marL="914400" lvl="1"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embolism is caused by droplets of bone marrow fat released into venous system</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rgbClr val="0000CC"/>
                </a:solidFill>
                <a:highlight>
                  <a:srgbClr val="FFFFFF"/>
                </a:highlight>
              </a:rPr>
              <a:t>metabolic theory</a:t>
            </a:r>
            <a:endParaRPr sz="1200">
              <a:solidFill>
                <a:srgbClr val="0000CC"/>
              </a:solidFill>
              <a:highlight>
                <a:srgbClr val="FFFFFF"/>
              </a:highlight>
            </a:endParaRPr>
          </a:p>
          <a:p>
            <a:pPr marL="914400" lvl="1"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stress from trauma causes changes in chylomicrons which result in formation of fat emboli</a:t>
            </a:r>
            <a:endParaRPr sz="1200">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87403c533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87403c533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7e10377f1b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7e10377f1b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e10377f1b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e10377f1b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e10377f1b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e10377f1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787403c533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787403c533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787403c533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787403c533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787403c533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787403c533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787403c533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787403c533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7e10377f1b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7e10377f1b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7e10377f1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7e10377f1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7e10377f1b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7e10377f1b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7e10377f1b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7e10377f1b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7e10377f1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7e10377f1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7e10377f1b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7e10377f1b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e10377f1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e10377f1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7e10377f1b_0_2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7e10377f1b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7e10377f1b_0_1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7e10377f1b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7e10377f1b_0_29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7e10377f1b_0_2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e10377f1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7e10377f1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7e10377f1b_0_3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7e10377f1b_0_3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e10377f1b_0_38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e10377f1b_0_3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e10377f1b_0_4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e10377f1b_0_4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a:t>ROTACION SEPARADA LA INTERNA Y LA EXTERNA</a:t>
            </a:r>
            <a:endParaRPr/>
          </a:p>
          <a:p>
            <a:pPr marL="0" lvl="0" indent="0" algn="l" rtl="0">
              <a:spcBef>
                <a:spcPts val="0"/>
              </a:spcBef>
              <a:spcAft>
                <a:spcPts val="0"/>
              </a:spcAft>
              <a:buNone/>
            </a:pPr>
            <a:r>
              <a:rPr lang="de-CH"/>
              <a:t>Poner una imagen con los requisitos de alineación</a:t>
            </a:r>
            <a:endParaRPr/>
          </a:p>
          <a:p>
            <a:pPr marL="0" lvl="0" indent="0" algn="l" rtl="0">
              <a:spcBef>
                <a:spcPts val="0"/>
              </a:spcBef>
              <a:spcAft>
                <a:spcPts val="0"/>
              </a:spcAft>
              <a:buNone/>
            </a:pPr>
            <a:r>
              <a:rPr lang="de-CH"/>
              <a:t>Adicionalmetne pòner que el cirujano debe saber la tencia de yesos y el paciente debe estar comprometido con ello</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7e10377f1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7e10377f1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7e10377f1b_0_47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7e10377f1b_0_4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de-CH" sz="1200">
                <a:solidFill>
                  <a:schemeClr val="dk1"/>
                </a:solidFill>
                <a:latin typeface="Calibri"/>
                <a:ea typeface="Calibri"/>
                <a:cs typeface="Calibri"/>
                <a:sym typeface="Calibri"/>
              </a:rPr>
              <a:t>The AITFL arises from a prominence of the anterolateral tibia known as the tubercle of Chaput (which may be avulsed, typically in children’s ankle injuries), and inserts onto an equivalent prominence on the fibula: The tubercle of Wagstaffe. The PITFL arises from Volk- mann’s tubercle of the posterior malleolus. It is extremely strong and in trimalleolar fractures the fragment usually remains solidly attached to the fibula via this ligament.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de-CH" sz="1200">
                <a:solidFill>
                  <a:schemeClr val="dk1"/>
                </a:solidFill>
                <a:latin typeface="Calibri"/>
                <a:ea typeface="Calibri"/>
                <a:cs typeface="Calibri"/>
                <a:sym typeface="Calibri"/>
              </a:rPr>
              <a:t>Ramsey and Hamilton’s309 famous study reported a decrease in contact area of 42% after just 1 mm of lateral talar displacemen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de-CH" sz="1200">
                <a:solidFill>
                  <a:schemeClr val="dk1"/>
                </a:solidFill>
                <a:latin typeface="Calibri"/>
                <a:ea typeface="Calibri"/>
                <a:cs typeface="Calibri"/>
                <a:sym typeface="Calibri"/>
              </a:rPr>
              <a:t>deltoid (medial collateral) ligament has two components. The superficial deltoid ligament arises from the anterior colliculus of the malleolus and extends in a broad fan shape to insert into the talus, navicular, and the sustentaculum of the calcaneus.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de-CH" sz="1200">
                <a:solidFill>
                  <a:schemeClr val="dk1"/>
                </a:solidFill>
                <a:latin typeface="Calibri"/>
                <a:ea typeface="Calibri"/>
                <a:cs typeface="Calibri"/>
                <a:sym typeface="Calibri"/>
              </a:rPr>
              <a:t>The deep deltoid ligament is intra- articular and extends from the posterior colliculus (and inter- collicular groove) of the malleolus to the dome of the talus. It is the deep component that is important in restraining the talus against lateral displacement and rotation,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de-CH" sz="1200">
                <a:solidFill>
                  <a:schemeClr val="dk1"/>
                </a:solidFill>
                <a:latin typeface="Calibri"/>
                <a:ea typeface="Calibri"/>
                <a:cs typeface="Calibri"/>
                <a:sym typeface="Calibri"/>
              </a:rPr>
              <a:t>The lateral collateral ligamen- tous complex, he anterior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de-CH" sz="1200">
                <a:solidFill>
                  <a:schemeClr val="dk1"/>
                </a:solidFill>
                <a:latin typeface="Calibri"/>
                <a:ea typeface="Calibri"/>
                <a:cs typeface="Calibri"/>
                <a:sym typeface="Calibri"/>
              </a:rPr>
              <a:t>talofibular ligament (ATFL) is the weakest of these and is com- monly injured in ankle sprains. The posterior talofibular liga- ment (PTFL) extends backward from the tip of the fibula, and between these two the fibulocalcaneal ligament (FCL) passes vertically down to an insertion on the lateral aspect of the calca- neus.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de-CH" sz="1200">
                <a:solidFill>
                  <a:schemeClr val="dk1"/>
                </a:solidFill>
                <a:latin typeface="Calibri"/>
                <a:ea typeface="Calibri"/>
                <a:cs typeface="Calibri"/>
                <a:sym typeface="Calibri"/>
              </a:rPr>
              <a:t>The interosseous ligament lies deep to the anterior inferior tibiofibular ligament. It provides the main lateral ligamentous restraint to proximal mi-</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de-CH" sz="1200">
                <a:solidFill>
                  <a:schemeClr val="dk1"/>
                </a:solidFill>
                <a:latin typeface="Calibri"/>
                <a:ea typeface="Calibri"/>
                <a:cs typeface="Calibri"/>
                <a:sym typeface="Calibri"/>
              </a:rPr>
              <a:t>gration of the talus and represents the thickened portion of the distal interosseous membrane.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de-CH" sz="1200">
                <a:solidFill>
                  <a:schemeClr val="dk1"/>
                </a:solidFill>
                <a:latin typeface="Calibri"/>
                <a:ea typeface="Calibri"/>
                <a:cs typeface="Calibri"/>
                <a:sym typeface="Calibri"/>
              </a:rPr>
              <a:t>The fibrocartilaginous inferior transverse ligament forms the inferior portion of the posterior inferio tibiofibular ligament.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7e10377f1b_0_4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7e10377f1b_0_49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CH" sz="1200" b="0" i="0" u="none" strike="noStrike" cap="none">
                <a:solidFill>
                  <a:schemeClr val="dk1"/>
                </a:solidFill>
                <a:latin typeface="Calibri"/>
                <a:ea typeface="Calibri"/>
                <a:cs typeface="Calibri"/>
                <a:sym typeface="Calibri"/>
              </a:rPr>
              <a:t>deltoid (medial collateral) ligament has two components. The superficial deltoid ligament arises from the anterior colliculus of the malleolus and extends in a broad fan shape to insert into the talus, navicular, and the sustentaculum of the calcaneus. the deep deltoid consists of two parts: the anterior and posterior talotibial ligaments (ATTL and PTTL). The posterior component is the stronger of the two: tight when the foot is plantigrade, and</a:t>
            </a:r>
            <a:endParaRPr/>
          </a:p>
          <a:p>
            <a:pPr marL="0" marR="0" lvl="0" indent="0" algn="l" rtl="0">
              <a:lnSpc>
                <a:spcPct val="100000"/>
              </a:lnSpc>
              <a:spcBef>
                <a:spcPts val="0"/>
              </a:spcBef>
              <a:spcAft>
                <a:spcPts val="0"/>
              </a:spcAft>
              <a:buClr>
                <a:schemeClr val="dk1"/>
              </a:buClr>
              <a:buSzPts val="1200"/>
              <a:buFont typeface="Calibri"/>
              <a:buNone/>
            </a:pPr>
            <a:r>
              <a:rPr lang="de-CH" sz="1200" b="0" i="0" u="none" strike="noStrike" cap="none">
                <a:solidFill>
                  <a:schemeClr val="dk1"/>
                </a:solidFill>
                <a:latin typeface="Calibri"/>
                <a:ea typeface="Calibri"/>
                <a:cs typeface="Calibri"/>
                <a:sym typeface="Calibri"/>
              </a:rPr>
              <a:t>loose with the foot plantar-flexed.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e-CH" sz="1200" b="0" i="0" u="none" strike="noStrike" cap="none">
                <a:solidFill>
                  <a:schemeClr val="dk1"/>
                </a:solidFill>
                <a:latin typeface="Calibri"/>
                <a:ea typeface="Calibri"/>
                <a:cs typeface="Calibri"/>
                <a:sym typeface="Calibri"/>
              </a:rPr>
              <a:t>The deep deltoid ligament is intra- articular and extends from the posterior colliculus (and inter- collicular groove) of the malleolus to the dome of the talus. It is the deep component that is important in restraining the talus against lateral displacement and rotation,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The lateral collateral ligamen- tous complex, he anterior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talofibular ligament (ATFL) is the weakest of these and is com- monly injured in ankle sprains. The posterior talofibular liga- ment (PTFL) extends backward from the tip of the fibula, and between these two the fibulocalcaneal ligament (FCL) passes vertically down to an insertion on the lateral aspect of the calca- neus.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e-CH" sz="1200" b="0" i="0" u="none" strike="noStrike" cap="none">
                <a:solidFill>
                  <a:schemeClr val="dk1"/>
                </a:solidFill>
                <a:latin typeface="Calibri"/>
                <a:ea typeface="Calibri"/>
                <a:cs typeface="Calibri"/>
                <a:sym typeface="Calibri"/>
              </a:rPr>
              <a:t>three important static stabilizers: The medial and lateral osteoligamentous com- plexes and the syndesmosis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1" name="Google Shape;641;g7e10377f1b_0_49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CH"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e10377f1b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e10377f1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7e10377f1b_0_4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7e10377f1b_0_4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7e10377f1b_0_5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7e10377f1b_0_5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7e10377f1b_0_5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7e10377f1b_0_58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CH" sz="1200" b="0" i="0" u="none" strike="noStrike" cap="none">
                <a:solidFill>
                  <a:schemeClr val="dk1"/>
                </a:solidFill>
                <a:latin typeface="Calibri"/>
                <a:ea typeface="Calibri"/>
                <a:cs typeface="Calibri"/>
                <a:sym typeface="Calibri"/>
              </a:rPr>
              <a:t>No olvidar Lesion de Maissoneuve: Tenderness of the proximal fibula should be investigated with a full-length radiograph of the leg </a:t>
            </a:r>
            <a:endParaRPr/>
          </a:p>
          <a:p>
            <a:pPr marL="0" marR="0" lvl="0" indent="0" algn="l" rtl="0">
              <a:lnSpc>
                <a:spcPct val="100000"/>
              </a:lnSpc>
              <a:spcBef>
                <a:spcPts val="0"/>
              </a:spcBef>
              <a:spcAft>
                <a:spcPts val="0"/>
              </a:spcAft>
              <a:buClr>
                <a:schemeClr val="dk1"/>
              </a:buClr>
              <a:buSzPts val="1200"/>
              <a:buFont typeface="Calibri"/>
              <a:buNone/>
            </a:pPr>
            <a:r>
              <a:rPr lang="de-CH" sz="1200" b="0" i="0" u="none" strike="noStrike" cap="none">
                <a:solidFill>
                  <a:schemeClr val="dk1"/>
                </a:solidFill>
                <a:latin typeface="Calibri"/>
                <a:ea typeface="Calibri"/>
                <a:cs typeface="Calibri"/>
                <a:sym typeface="Calibri"/>
              </a:rPr>
              <a:t>A mortise view of the ankle taken in 15 degrees of internal rotation is also extremely helpful in assessing the lateral aspect of the ankle which is often poorly seen on the AP view because of the frustral shape of the talus and consequent overlap of the tibia, fibula, and talus </a:t>
            </a:r>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Las medidas pueden ser muy cambiantes y no hay un valor fijo: Pneumaticos et al.298 </a:t>
            </a:r>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have demonstrated that, for example, the size of the medial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clear space more than doubles depending upon the rotational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position of the limb, whilst other authors have found a sig-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nificant increase in medial clear space with ankle plantar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flexion.1 </a:t>
            </a:r>
            <a:endParaRPr/>
          </a:p>
          <a:p>
            <a:pPr marL="0" marR="0" lvl="0" indent="0" algn="l" rtl="0">
              <a:spcBef>
                <a:spcPts val="0"/>
              </a:spcBef>
              <a:spcAft>
                <a:spcPts val="0"/>
              </a:spcAft>
              <a:buNone/>
            </a:pPr>
            <a:r>
              <a:rPr lang="de-CH" sz="1200" b="0" i="0" u="none" strike="noStrike" cap="none">
                <a:solidFill>
                  <a:schemeClr val="dk1"/>
                </a:solidFill>
                <a:latin typeface="Calibri"/>
                <a:ea typeface="Calibri"/>
                <a:cs typeface="Calibri"/>
                <a:sym typeface="Calibri"/>
              </a:rPr>
              <a:t>it has also been reported that there is no actual correlation between syndesmotic injury and tibiofibular clear space or overlap measurements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e-CH" sz="1200" b="0" i="0" u="none" strike="noStrike" cap="none">
                <a:solidFill>
                  <a:schemeClr val="dk1"/>
                </a:solidFill>
                <a:latin typeface="Calibri"/>
                <a:ea typeface="Calibri"/>
                <a:cs typeface="Calibri"/>
                <a:sym typeface="Calibri"/>
              </a:rPr>
              <a:t>talocrural angle is not 100% reliable for estimating restoration of fibular length</a:t>
            </a:r>
            <a:endParaRPr sz="1200" b="0" i="0" u="none" strike="noStrike" cap="none">
              <a:solidFill>
                <a:schemeClr val="dk1"/>
              </a:solidFill>
              <a:latin typeface="Calibri"/>
              <a:ea typeface="Calibri"/>
              <a:cs typeface="Calibri"/>
              <a:sym typeface="Calibri"/>
            </a:endParaRPr>
          </a:p>
        </p:txBody>
      </p:sp>
      <p:sp>
        <p:nvSpPr>
          <p:cNvPr id="678" name="Google Shape;678;g7e10377f1b_0_58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CH"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7e10377f1b_0_6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7e10377f1b_0_6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7e10377f1b_0_6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7e10377f1b_0_6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e10377f1b_0_6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e10377f1b_0_6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7e10377f1b_0_6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7e10377f1b_0_6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7e10377f1b_0_6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7e10377f1b_0_6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e10377f1b_0_7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e10377f1b_0_7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7e10377f1b_0_7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7e10377f1b_0_7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e10377f1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e10377f1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7e10377f1b_0_7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7e10377f1b_0_7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7e10377f1b_0_75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7e10377f1b_0_7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7e10377f1b_0_7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7e10377f1b_0_7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7e10377f1b_0_7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7e10377f1b_0_7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7e10377f1b_0_7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7e10377f1b_0_7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7e10377f1b_0_7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7e10377f1b_0_7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7e10377f1b_0_7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7e10377f1b_0_7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787403c533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787403c533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e10377f1b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e10377f1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e10377f1b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e10377f1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de-CH" sz="1200">
                <a:solidFill>
                  <a:schemeClr val="dk1"/>
                </a:solidFill>
                <a:highlight>
                  <a:srgbClr val="FFFFFF"/>
                </a:highlight>
              </a:rPr>
              <a:t>indications for retrograde urethrocystogram include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blood at meatus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high riding or excessively mobile prostate</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hematuria</a:t>
            </a:r>
            <a:endParaRPr sz="1200">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e10377f1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e10377f1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centered over greater trochanters to effect indirect reduction</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do not place over iliac crest/abdomen</a:t>
            </a:r>
            <a:endParaRPr sz="1200">
              <a:solidFill>
                <a:schemeClr val="dk1"/>
              </a:solidFill>
              <a:highlight>
                <a:srgbClr val="FFFFFF"/>
              </a:highlight>
            </a:endParaRPr>
          </a:p>
          <a:p>
            <a:pPr marL="914400" lvl="1"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ineffective and precludes assessment of abdomen</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may augment with internal rotation of lower extremities and taping at ankles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transition to alternative fixation as soon as possible </a:t>
            </a:r>
            <a:endParaRPr sz="1200">
              <a:solidFill>
                <a:schemeClr val="dk1"/>
              </a:solidFill>
              <a:highlight>
                <a:srgbClr val="FFFFFF"/>
              </a:highlight>
            </a:endParaRPr>
          </a:p>
          <a:p>
            <a:pPr marL="914400" lvl="1"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prolonged pressure from binder or sheet may cause skin necrosis</a:t>
            </a:r>
            <a:endParaRPr sz="120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de-CH" sz="1200">
                <a:solidFill>
                  <a:schemeClr val="dk1"/>
                </a:solidFill>
                <a:highlight>
                  <a:srgbClr val="FFFFFF"/>
                </a:highlight>
              </a:rPr>
              <a:t>working portals may be cut in sheet to place percutaneous fixation</a:t>
            </a:r>
            <a:endParaRPr sz="1200">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00AAA7"/>
              </a:buClr>
              <a:buSzPts val="4500"/>
              <a:buFont typeface="Montserrat"/>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 name="Google Shape;13;p2"/>
          <p:cNvSpPr txBox="1">
            <a:spLocks noGrp="1"/>
          </p:cNvSpPr>
          <p:nvPr>
            <p:ph type="subTitle" idx="1"/>
          </p:nvPr>
        </p:nvSpPr>
        <p:spPr>
          <a:xfrm>
            <a:off x="3028950" y="2701528"/>
            <a:ext cx="49722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rgbClr val="152B48"/>
              </a:buClr>
              <a:buSzPts val="1800"/>
              <a:buNone/>
              <a:defRPr sz="1800"/>
            </a:lvl1pPr>
            <a:lvl2pPr lvl="1" algn="ctr" rtl="0">
              <a:lnSpc>
                <a:spcPct val="90000"/>
              </a:lnSpc>
              <a:spcBef>
                <a:spcPts val="400"/>
              </a:spcBef>
              <a:spcAft>
                <a:spcPts val="0"/>
              </a:spcAft>
              <a:buClr>
                <a:srgbClr val="152B48"/>
              </a:buClr>
              <a:buSzPts val="1500"/>
              <a:buNone/>
              <a:defRPr sz="1500"/>
            </a:lvl2pPr>
            <a:lvl3pPr lvl="2" algn="ctr" rtl="0">
              <a:lnSpc>
                <a:spcPct val="90000"/>
              </a:lnSpc>
              <a:spcBef>
                <a:spcPts val="400"/>
              </a:spcBef>
              <a:spcAft>
                <a:spcPts val="0"/>
              </a:spcAft>
              <a:buClr>
                <a:srgbClr val="152B48"/>
              </a:buClr>
              <a:buSzPts val="1400"/>
              <a:buNone/>
              <a:defRPr sz="1400"/>
            </a:lvl3pPr>
            <a:lvl4pPr lvl="3" algn="ctr" rtl="0">
              <a:lnSpc>
                <a:spcPct val="90000"/>
              </a:lnSpc>
              <a:spcBef>
                <a:spcPts val="400"/>
              </a:spcBef>
              <a:spcAft>
                <a:spcPts val="0"/>
              </a:spcAft>
              <a:buClr>
                <a:srgbClr val="152B48"/>
              </a:buClr>
              <a:buSzPts val="1200"/>
              <a:buNone/>
              <a:defRPr sz="1200"/>
            </a:lvl4pPr>
            <a:lvl5pPr lvl="4" algn="ctr" rtl="0">
              <a:lnSpc>
                <a:spcPct val="90000"/>
              </a:lnSpc>
              <a:spcBef>
                <a:spcPts val="400"/>
              </a:spcBef>
              <a:spcAft>
                <a:spcPts val="0"/>
              </a:spcAft>
              <a:buClr>
                <a:srgbClr val="152B48"/>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4" name="Google Shape;14;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 name="Google Shape;15;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 name="Google Shape;16;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0AA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8" name="Google Shape;68;p11"/>
          <p:cNvSpPr txBox="1">
            <a:spLocks noGrp="1"/>
          </p:cNvSpPr>
          <p:nvPr>
            <p:ph type="body" idx="1"/>
          </p:nvPr>
        </p:nvSpPr>
        <p:spPr>
          <a:xfrm rot="5400000">
            <a:off x="4136459" y="430669"/>
            <a:ext cx="3398100" cy="5275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rgbClr val="152B48"/>
              </a:buClr>
              <a:buSzPts val="1400"/>
              <a:buChar char="•"/>
              <a:defRPr/>
            </a:lvl1pPr>
            <a:lvl2pPr marL="914400" lvl="1" indent="-317500" algn="l" rtl="0">
              <a:lnSpc>
                <a:spcPct val="90000"/>
              </a:lnSpc>
              <a:spcBef>
                <a:spcPts val="400"/>
              </a:spcBef>
              <a:spcAft>
                <a:spcPts val="0"/>
              </a:spcAft>
              <a:buClr>
                <a:srgbClr val="152B48"/>
              </a:buClr>
              <a:buSzPts val="1400"/>
              <a:buChar char="•"/>
              <a:defRPr/>
            </a:lvl2pPr>
            <a:lvl3pPr marL="1371600" lvl="2" indent="-317500" algn="l" rtl="0">
              <a:lnSpc>
                <a:spcPct val="90000"/>
              </a:lnSpc>
              <a:spcBef>
                <a:spcPts val="400"/>
              </a:spcBef>
              <a:spcAft>
                <a:spcPts val="0"/>
              </a:spcAft>
              <a:buClr>
                <a:srgbClr val="152B48"/>
              </a:buClr>
              <a:buSzPts val="1400"/>
              <a:buChar char="•"/>
              <a:defRPr/>
            </a:lvl3pPr>
            <a:lvl4pPr marL="1828800" lvl="3" indent="-317500" algn="l" rtl="0">
              <a:lnSpc>
                <a:spcPct val="90000"/>
              </a:lnSpc>
              <a:spcBef>
                <a:spcPts val="400"/>
              </a:spcBef>
              <a:spcAft>
                <a:spcPts val="0"/>
              </a:spcAft>
              <a:buClr>
                <a:srgbClr val="152B48"/>
              </a:buClr>
              <a:buSzPts val="1400"/>
              <a:buChar char="•"/>
              <a:defRPr/>
            </a:lvl4pPr>
            <a:lvl5pPr marL="2286000" lvl="4" indent="-317500" algn="l" rtl="0">
              <a:lnSpc>
                <a:spcPct val="90000"/>
              </a:lnSpc>
              <a:spcBef>
                <a:spcPts val="400"/>
              </a:spcBef>
              <a:spcAft>
                <a:spcPts val="0"/>
              </a:spcAft>
              <a:buClr>
                <a:srgbClr val="152B48"/>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9" name="Google Shape;69;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p:cSld name="Título vertical y texto">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0AA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4" name="Google Shape;74;p12"/>
          <p:cNvSpPr txBox="1">
            <a:spLocks noGrp="1"/>
          </p:cNvSpPr>
          <p:nvPr>
            <p:ph type="body" idx="1"/>
          </p:nvPr>
        </p:nvSpPr>
        <p:spPr>
          <a:xfrm rot="5400000">
            <a:off x="2706824" y="910294"/>
            <a:ext cx="4359000" cy="30861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rgbClr val="152B48"/>
              </a:buClr>
              <a:buSzPts val="1400"/>
              <a:buChar char="•"/>
              <a:defRPr/>
            </a:lvl1pPr>
            <a:lvl2pPr marL="914400" lvl="1" indent="-317500" algn="l" rtl="0">
              <a:lnSpc>
                <a:spcPct val="90000"/>
              </a:lnSpc>
              <a:spcBef>
                <a:spcPts val="400"/>
              </a:spcBef>
              <a:spcAft>
                <a:spcPts val="0"/>
              </a:spcAft>
              <a:buClr>
                <a:srgbClr val="152B48"/>
              </a:buClr>
              <a:buSzPts val="1400"/>
              <a:buChar char="•"/>
              <a:defRPr/>
            </a:lvl2pPr>
            <a:lvl3pPr marL="1371600" lvl="2" indent="-317500" algn="l" rtl="0">
              <a:lnSpc>
                <a:spcPct val="90000"/>
              </a:lnSpc>
              <a:spcBef>
                <a:spcPts val="400"/>
              </a:spcBef>
              <a:spcAft>
                <a:spcPts val="0"/>
              </a:spcAft>
              <a:buClr>
                <a:srgbClr val="152B48"/>
              </a:buClr>
              <a:buSzPts val="1400"/>
              <a:buChar char="•"/>
              <a:defRPr/>
            </a:lvl3pPr>
            <a:lvl4pPr marL="1828800" lvl="3" indent="-317500" algn="l" rtl="0">
              <a:lnSpc>
                <a:spcPct val="90000"/>
              </a:lnSpc>
              <a:spcBef>
                <a:spcPts val="400"/>
              </a:spcBef>
              <a:spcAft>
                <a:spcPts val="0"/>
              </a:spcAft>
              <a:buClr>
                <a:srgbClr val="152B48"/>
              </a:buClr>
              <a:buSzPts val="1400"/>
              <a:buChar char="•"/>
              <a:defRPr/>
            </a:lvl4pPr>
            <a:lvl5pPr marL="2286000" lvl="4" indent="-317500" algn="l" rtl="0">
              <a:lnSpc>
                <a:spcPct val="90000"/>
              </a:lnSpc>
              <a:spcBef>
                <a:spcPts val="400"/>
              </a:spcBef>
              <a:spcAft>
                <a:spcPts val="0"/>
              </a:spcAft>
              <a:buClr>
                <a:srgbClr val="152B48"/>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5" name="Google Shape;75;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
        <p:nvSpPr>
          <p:cNvPr id="78" name="Google Shape;78;p12"/>
          <p:cNvSpPr txBox="1">
            <a:spLocks noGrp="1"/>
          </p:cNvSpPr>
          <p:nvPr>
            <p:ph type="body" idx="2"/>
          </p:nvPr>
        </p:nvSpPr>
        <p:spPr>
          <a:xfrm rot="5400000">
            <a:off x="408974" y="122044"/>
            <a:ext cx="2782500" cy="30861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rgbClr val="152B48"/>
              </a:buClr>
              <a:buSzPts val="1400"/>
              <a:buChar char="•"/>
              <a:defRPr/>
            </a:lvl1pPr>
            <a:lvl2pPr marL="914400" lvl="1" indent="-317500" algn="l" rtl="0">
              <a:lnSpc>
                <a:spcPct val="90000"/>
              </a:lnSpc>
              <a:spcBef>
                <a:spcPts val="400"/>
              </a:spcBef>
              <a:spcAft>
                <a:spcPts val="0"/>
              </a:spcAft>
              <a:buClr>
                <a:srgbClr val="152B48"/>
              </a:buClr>
              <a:buSzPts val="1400"/>
              <a:buChar char="•"/>
              <a:defRPr/>
            </a:lvl2pPr>
            <a:lvl3pPr marL="1371600" lvl="2" indent="-317500" algn="l" rtl="0">
              <a:lnSpc>
                <a:spcPct val="90000"/>
              </a:lnSpc>
              <a:spcBef>
                <a:spcPts val="400"/>
              </a:spcBef>
              <a:spcAft>
                <a:spcPts val="0"/>
              </a:spcAft>
              <a:buClr>
                <a:srgbClr val="152B48"/>
              </a:buClr>
              <a:buSzPts val="1400"/>
              <a:buChar char="•"/>
              <a:defRPr/>
            </a:lvl3pPr>
            <a:lvl4pPr marL="1828800" lvl="3" indent="-317500" algn="l" rtl="0">
              <a:lnSpc>
                <a:spcPct val="90000"/>
              </a:lnSpc>
              <a:spcBef>
                <a:spcPts val="400"/>
              </a:spcBef>
              <a:spcAft>
                <a:spcPts val="0"/>
              </a:spcAft>
              <a:buClr>
                <a:srgbClr val="152B48"/>
              </a:buClr>
              <a:buSzPts val="1400"/>
              <a:buChar char="•"/>
              <a:defRPr/>
            </a:lvl4pPr>
            <a:lvl5pPr marL="2286000" lvl="4" indent="-317500" algn="l" rtl="0">
              <a:lnSpc>
                <a:spcPct val="90000"/>
              </a:lnSpc>
              <a:spcBef>
                <a:spcPts val="400"/>
              </a:spcBef>
              <a:spcAft>
                <a:spcPts val="0"/>
              </a:spcAft>
              <a:buClr>
                <a:srgbClr val="152B48"/>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p:cSld name="AUTOLAYOUT">
    <p:bg>
      <p:bgPr>
        <a:solidFill>
          <a:srgbClr val="FFFFFF"/>
        </a:solidFill>
        <a:effectLst/>
      </p:bgPr>
    </p:bg>
    <p:spTree>
      <p:nvGrpSpPr>
        <p:cNvPr id="1" name="Shape 79"/>
        <p:cNvGrpSpPr/>
        <p:nvPr/>
      </p:nvGrpSpPr>
      <p:grpSpPr>
        <a:xfrm>
          <a:off x="0" y="0"/>
          <a:ext cx="0" cy="0"/>
          <a:chOff x="0" y="0"/>
          <a:chExt cx="0" cy="0"/>
        </a:xfrm>
      </p:grpSpPr>
      <p:sp>
        <p:nvSpPr>
          <p:cNvPr id="80" name="Google Shape;80;p13"/>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82" name="Google Shape;82;p13"/>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84" name="Google Shape;84;p1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1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23850" rtl="0">
              <a:spcBef>
                <a:spcPts val="800"/>
              </a:spcBef>
              <a:spcAft>
                <a:spcPts val="0"/>
              </a:spcAft>
              <a:buSzPts val="1500"/>
              <a:buChar char="•"/>
              <a:defRPr/>
            </a:lvl1pPr>
            <a:lvl2pPr marL="914400" lvl="1" indent="-323850" rtl="0">
              <a:spcBef>
                <a:spcPts val="400"/>
              </a:spcBef>
              <a:spcAft>
                <a:spcPts val="0"/>
              </a:spcAft>
              <a:buSzPts val="1500"/>
              <a:buChar char="•"/>
              <a:defRPr/>
            </a:lvl2pPr>
            <a:lvl3pPr marL="1371600" lvl="2" indent="-323850" rtl="0">
              <a:spcBef>
                <a:spcPts val="400"/>
              </a:spcBef>
              <a:spcAft>
                <a:spcPts val="0"/>
              </a:spcAft>
              <a:buSzPts val="1500"/>
              <a:buChar char="•"/>
              <a:defRPr/>
            </a:lvl3pPr>
            <a:lvl4pPr marL="1828800" lvl="3" indent="-323850" rtl="0">
              <a:spcBef>
                <a:spcPts val="400"/>
              </a:spcBef>
              <a:spcAft>
                <a:spcPts val="0"/>
              </a:spcAft>
              <a:buSzPts val="1500"/>
              <a:buChar char="•"/>
              <a:defRPr/>
            </a:lvl4pPr>
            <a:lvl5pPr marL="2286000" lvl="4" indent="-323850" rtl="0">
              <a:spcBef>
                <a:spcPts val="400"/>
              </a:spcBef>
              <a:spcAft>
                <a:spcPts val="0"/>
              </a:spcAft>
              <a:buSzPts val="15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87" name="Google Shape;87;p1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eño personalizado 2">
  <p:cSld name="AUTOLAYOUT_6">
    <p:bg>
      <p:bgPr>
        <a:solidFill>
          <a:srgbClr val="FFFFFF"/>
        </a:solidFill>
        <a:effectLst/>
      </p:bgPr>
    </p:bg>
    <p:spTree>
      <p:nvGrpSpPr>
        <p:cNvPr id="1" name="Shape 88"/>
        <p:cNvGrpSpPr/>
        <p:nvPr/>
      </p:nvGrpSpPr>
      <p:grpSpPr>
        <a:xfrm>
          <a:off x="0" y="0"/>
          <a:ext cx="0" cy="0"/>
          <a:chOff x="0" y="0"/>
          <a:chExt cx="0" cy="0"/>
        </a:xfrm>
      </p:grpSpPr>
      <p:sp>
        <p:nvSpPr>
          <p:cNvPr id="89" name="Google Shape;89;p15"/>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91" name="Google Shape;91;p15"/>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eño personalizado 4">
  <p:cSld name="AUTOLAYOUT_5">
    <p:bg>
      <p:bgPr>
        <a:solidFill>
          <a:srgbClr val="FFFFFF"/>
        </a:solidFill>
        <a:effectLst/>
      </p:bgPr>
    </p:bg>
    <p:spTree>
      <p:nvGrpSpPr>
        <p:cNvPr id="1" name="Shape 92"/>
        <p:cNvGrpSpPr/>
        <p:nvPr/>
      </p:nvGrpSpPr>
      <p:grpSpPr>
        <a:xfrm>
          <a:off x="0" y="0"/>
          <a:ext cx="0" cy="0"/>
          <a:chOff x="0" y="0"/>
          <a:chExt cx="0" cy="0"/>
        </a:xfrm>
      </p:grpSpPr>
      <p:sp>
        <p:nvSpPr>
          <p:cNvPr id="93" name="Google Shape;93;p16"/>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95" name="Google Shape;95;p16"/>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seño personalizado 1">
  <p:cSld name="AUTOLAYOUT_1">
    <p:bg>
      <p:bgPr>
        <a:solidFill>
          <a:srgbClr val="FFFFFF"/>
        </a:solidFill>
        <a:effectLst/>
      </p:bgPr>
    </p:bg>
    <p:spTree>
      <p:nvGrpSpPr>
        <p:cNvPr id="1" name="Shape 96"/>
        <p:cNvGrpSpPr/>
        <p:nvPr/>
      </p:nvGrpSpPr>
      <p:grpSpPr>
        <a:xfrm>
          <a:off x="0" y="0"/>
          <a:ext cx="0" cy="0"/>
          <a:chOff x="0" y="0"/>
          <a:chExt cx="0" cy="0"/>
        </a:xfrm>
      </p:grpSpPr>
      <p:sp>
        <p:nvSpPr>
          <p:cNvPr id="97" name="Google Shape;97;p17"/>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99" name="Google Shape;99;p17"/>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eño personalizado 3">
  <p:cSld name="AUTOLAYOUT_3">
    <p:bg>
      <p:bgPr>
        <a:solidFill>
          <a:srgbClr val="FFFFFF"/>
        </a:solidFill>
        <a:effectLst/>
      </p:bgPr>
    </p:bg>
    <p:spTree>
      <p:nvGrpSpPr>
        <p:cNvPr id="1" name="Shape 100"/>
        <p:cNvGrpSpPr/>
        <p:nvPr/>
      </p:nvGrpSpPr>
      <p:grpSpPr>
        <a:xfrm>
          <a:off x="0" y="0"/>
          <a:ext cx="0" cy="0"/>
          <a:chOff x="0" y="0"/>
          <a:chExt cx="0" cy="0"/>
        </a:xfrm>
      </p:grpSpPr>
      <p:sp>
        <p:nvSpPr>
          <p:cNvPr id="101" name="Google Shape;101;p18"/>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03" name="Google Shape;103;p18"/>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5">
  <p:cSld name="AUTOLAYOUT_7">
    <p:bg>
      <p:bgPr>
        <a:solidFill>
          <a:srgbClr val="FFFFFF"/>
        </a:solidFill>
        <a:effectLst/>
      </p:bgPr>
    </p:bg>
    <p:spTree>
      <p:nvGrpSpPr>
        <p:cNvPr id="1" name="Shape 104"/>
        <p:cNvGrpSpPr/>
        <p:nvPr/>
      </p:nvGrpSpPr>
      <p:grpSpPr>
        <a:xfrm>
          <a:off x="0" y="0"/>
          <a:ext cx="0" cy="0"/>
          <a:chOff x="0" y="0"/>
          <a:chExt cx="0" cy="0"/>
        </a:xfrm>
      </p:grpSpPr>
      <p:sp>
        <p:nvSpPr>
          <p:cNvPr id="105" name="Google Shape;105;p19"/>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07" name="Google Shape;107;p19"/>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seño personalizado 6">
  <p:cSld name="AUTOLAYOUT_8">
    <p:bg>
      <p:bgPr>
        <a:solidFill>
          <a:srgbClr val="FFFFFF"/>
        </a:solidFill>
        <a:effectLst/>
      </p:bgPr>
    </p:bg>
    <p:spTree>
      <p:nvGrpSpPr>
        <p:cNvPr id="1" name="Shape 108"/>
        <p:cNvGrpSpPr/>
        <p:nvPr/>
      </p:nvGrpSpPr>
      <p:grpSpPr>
        <a:xfrm>
          <a:off x="0" y="0"/>
          <a:ext cx="0" cy="0"/>
          <a:chOff x="0" y="0"/>
          <a:chExt cx="0" cy="0"/>
        </a:xfrm>
      </p:grpSpPr>
      <p:sp>
        <p:nvSpPr>
          <p:cNvPr id="109" name="Google Shape;109;p20"/>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0"/>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11" name="Google Shape;111;p20"/>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0AA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514351" y="1369219"/>
            <a:ext cx="8001000" cy="15678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Clr>
                <a:srgbClr val="152B48"/>
              </a:buClr>
              <a:buSzPts val="1500"/>
              <a:buChar char="•"/>
              <a:defRPr sz="1500"/>
            </a:lvl1pPr>
            <a:lvl2pPr marL="914400" lvl="1" indent="-323850" algn="l" rtl="0">
              <a:lnSpc>
                <a:spcPct val="90000"/>
              </a:lnSpc>
              <a:spcBef>
                <a:spcPts val="400"/>
              </a:spcBef>
              <a:spcAft>
                <a:spcPts val="0"/>
              </a:spcAft>
              <a:buClr>
                <a:srgbClr val="152B48"/>
              </a:buClr>
              <a:buSzPts val="1500"/>
              <a:buChar char="•"/>
              <a:defRPr sz="1500"/>
            </a:lvl2pPr>
            <a:lvl3pPr marL="1371600" lvl="2" indent="-323850" algn="l" rtl="0">
              <a:lnSpc>
                <a:spcPct val="90000"/>
              </a:lnSpc>
              <a:spcBef>
                <a:spcPts val="400"/>
              </a:spcBef>
              <a:spcAft>
                <a:spcPts val="0"/>
              </a:spcAft>
              <a:buClr>
                <a:srgbClr val="152B48"/>
              </a:buClr>
              <a:buSzPts val="1500"/>
              <a:buChar char="•"/>
              <a:defRPr sz="1500"/>
            </a:lvl3pPr>
            <a:lvl4pPr marL="1828800" lvl="3" indent="-323850" algn="l" rtl="0">
              <a:lnSpc>
                <a:spcPct val="90000"/>
              </a:lnSpc>
              <a:spcBef>
                <a:spcPts val="400"/>
              </a:spcBef>
              <a:spcAft>
                <a:spcPts val="0"/>
              </a:spcAft>
              <a:buClr>
                <a:srgbClr val="152B48"/>
              </a:buClr>
              <a:buSzPts val="1500"/>
              <a:buChar char="•"/>
              <a:defRPr sz="1500"/>
            </a:lvl4pPr>
            <a:lvl5pPr marL="2286000" lvl="4" indent="-323850" algn="l" rtl="0">
              <a:lnSpc>
                <a:spcPct val="90000"/>
              </a:lnSpc>
              <a:spcBef>
                <a:spcPts val="400"/>
              </a:spcBef>
              <a:spcAft>
                <a:spcPts val="0"/>
              </a:spcAft>
              <a:buClr>
                <a:srgbClr val="152B48"/>
              </a:buClr>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 name="Google Shape;20;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 name="Google Shape;21;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
        <p:nvSpPr>
          <p:cNvPr id="23" name="Google Shape;23;p3"/>
          <p:cNvSpPr txBox="1">
            <a:spLocks noGrp="1"/>
          </p:cNvSpPr>
          <p:nvPr>
            <p:ph type="body" idx="2"/>
          </p:nvPr>
        </p:nvSpPr>
        <p:spPr>
          <a:xfrm>
            <a:off x="3502240" y="2937013"/>
            <a:ext cx="5013000" cy="18099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rgbClr val="152B48"/>
              </a:buClr>
              <a:buSzPts val="1400"/>
              <a:buChar char="•"/>
              <a:defRPr/>
            </a:lvl1pPr>
            <a:lvl2pPr marL="914400" lvl="1" indent="-317500" algn="l" rtl="0">
              <a:lnSpc>
                <a:spcPct val="90000"/>
              </a:lnSpc>
              <a:spcBef>
                <a:spcPts val="400"/>
              </a:spcBef>
              <a:spcAft>
                <a:spcPts val="0"/>
              </a:spcAft>
              <a:buClr>
                <a:srgbClr val="152B48"/>
              </a:buClr>
              <a:buSzPts val="1400"/>
              <a:buChar char="•"/>
              <a:defRPr/>
            </a:lvl2pPr>
            <a:lvl3pPr marL="1371600" lvl="2" indent="-317500" algn="l" rtl="0">
              <a:lnSpc>
                <a:spcPct val="90000"/>
              </a:lnSpc>
              <a:spcBef>
                <a:spcPts val="400"/>
              </a:spcBef>
              <a:spcAft>
                <a:spcPts val="0"/>
              </a:spcAft>
              <a:buClr>
                <a:srgbClr val="152B48"/>
              </a:buClr>
              <a:buSzPts val="1400"/>
              <a:buChar char="•"/>
              <a:defRPr/>
            </a:lvl3pPr>
            <a:lvl4pPr marL="1828800" lvl="3" indent="-317500" algn="l" rtl="0">
              <a:lnSpc>
                <a:spcPct val="90000"/>
              </a:lnSpc>
              <a:spcBef>
                <a:spcPts val="400"/>
              </a:spcBef>
              <a:spcAft>
                <a:spcPts val="0"/>
              </a:spcAft>
              <a:buClr>
                <a:srgbClr val="152B48"/>
              </a:buClr>
              <a:buSzPts val="1400"/>
              <a:buChar char="•"/>
              <a:defRPr/>
            </a:lvl4pPr>
            <a:lvl5pPr marL="2286000" lvl="4" indent="-317500" algn="l" rtl="0">
              <a:lnSpc>
                <a:spcPct val="90000"/>
              </a:lnSpc>
              <a:spcBef>
                <a:spcPts val="400"/>
              </a:spcBef>
              <a:spcAft>
                <a:spcPts val="0"/>
              </a:spcAft>
              <a:buClr>
                <a:srgbClr val="152B48"/>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objetos 1" type="obj">
  <p:cSld name="OBJEC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1225867"/>
            <a:ext cx="4935000" cy="736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6B0AA"/>
              </a:buClr>
              <a:buSzPts val="2400"/>
              <a:buFont typeface="Montserrat"/>
              <a:buNone/>
              <a:defRPr sz="2400" b="1" i="0" u="none" strike="noStrike" cap="none">
                <a:solidFill>
                  <a:srgbClr val="06B0AA"/>
                </a:solidFill>
                <a:latin typeface="Montserrat"/>
                <a:ea typeface="Montserrat"/>
                <a:cs typeface="Montserrat"/>
                <a:sym typeface="Montserra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4" name="Google Shape;114;p21"/>
          <p:cNvSpPr txBox="1">
            <a:spLocks noGrp="1"/>
          </p:cNvSpPr>
          <p:nvPr>
            <p:ph type="body" idx="1"/>
          </p:nvPr>
        </p:nvSpPr>
        <p:spPr>
          <a:xfrm>
            <a:off x="628650" y="2031682"/>
            <a:ext cx="4935000" cy="26010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132C48"/>
              </a:buClr>
              <a:buSzPts val="2100"/>
              <a:buFont typeface="Arial"/>
              <a:buChar char="•"/>
              <a:defRPr sz="2100" b="0" i="0" u="none" strike="noStrike" cap="none">
                <a:solidFill>
                  <a:srgbClr val="132C48"/>
                </a:solidFill>
                <a:latin typeface="Montserrat"/>
                <a:ea typeface="Montserrat"/>
                <a:cs typeface="Montserrat"/>
                <a:sym typeface="Montserrat"/>
              </a:defRPr>
            </a:lvl1pPr>
            <a:lvl2pPr marL="914400" marR="0" lvl="1" indent="-342900" algn="l" rtl="0">
              <a:lnSpc>
                <a:spcPct val="90000"/>
              </a:lnSpc>
              <a:spcBef>
                <a:spcPts val="400"/>
              </a:spcBef>
              <a:spcAft>
                <a:spcPts val="0"/>
              </a:spcAft>
              <a:buClr>
                <a:srgbClr val="132C48"/>
              </a:buClr>
              <a:buSzPts val="1800"/>
              <a:buFont typeface="Arial"/>
              <a:buChar char="•"/>
              <a:defRPr sz="1800" b="0" i="0" u="none" strike="noStrike" cap="none">
                <a:solidFill>
                  <a:srgbClr val="132C48"/>
                </a:solidFill>
                <a:latin typeface="Montserrat"/>
                <a:ea typeface="Montserrat"/>
                <a:cs typeface="Montserrat"/>
                <a:sym typeface="Montserrat"/>
              </a:defRPr>
            </a:lvl2pPr>
            <a:lvl3pPr marL="1371600" marR="0" lvl="2" indent="-323850" algn="l" rtl="0">
              <a:lnSpc>
                <a:spcPct val="90000"/>
              </a:lnSpc>
              <a:spcBef>
                <a:spcPts val="400"/>
              </a:spcBef>
              <a:spcAft>
                <a:spcPts val="0"/>
              </a:spcAft>
              <a:buClr>
                <a:srgbClr val="132C48"/>
              </a:buClr>
              <a:buSzPts val="1500"/>
              <a:buFont typeface="Arial"/>
              <a:buChar char="•"/>
              <a:defRPr sz="1500" b="0" i="0" u="none" strike="noStrike" cap="none">
                <a:solidFill>
                  <a:srgbClr val="132C48"/>
                </a:solidFill>
                <a:latin typeface="Montserrat"/>
                <a:ea typeface="Montserrat"/>
                <a:cs typeface="Montserrat"/>
                <a:sym typeface="Montserrat"/>
              </a:defRPr>
            </a:lvl3pPr>
            <a:lvl4pPr marL="1828800" marR="0" lvl="3" indent="-317500" algn="l" rtl="0">
              <a:lnSpc>
                <a:spcPct val="90000"/>
              </a:lnSpc>
              <a:spcBef>
                <a:spcPts val="400"/>
              </a:spcBef>
              <a:spcAft>
                <a:spcPts val="0"/>
              </a:spcAft>
              <a:buClr>
                <a:srgbClr val="132C48"/>
              </a:buClr>
              <a:buSzPts val="1400"/>
              <a:buFont typeface="Arial"/>
              <a:buChar char="•"/>
              <a:defRPr sz="1400" b="0" i="0" u="none" strike="noStrike" cap="none">
                <a:solidFill>
                  <a:srgbClr val="132C48"/>
                </a:solidFill>
                <a:latin typeface="Montserrat"/>
                <a:ea typeface="Montserrat"/>
                <a:cs typeface="Montserrat"/>
                <a:sym typeface="Montserrat"/>
              </a:defRPr>
            </a:lvl4pPr>
            <a:lvl5pPr marL="2286000" marR="0" lvl="4" indent="-317500" algn="l" rtl="0">
              <a:lnSpc>
                <a:spcPct val="90000"/>
              </a:lnSpc>
              <a:spcBef>
                <a:spcPts val="400"/>
              </a:spcBef>
              <a:spcAft>
                <a:spcPts val="0"/>
              </a:spcAft>
              <a:buClr>
                <a:srgbClr val="132C48"/>
              </a:buClr>
              <a:buSzPts val="1400"/>
              <a:buFont typeface="Arial"/>
              <a:buChar char="•"/>
              <a:defRPr sz="1400" b="0" i="0" u="none" strike="noStrike" cap="none">
                <a:solidFill>
                  <a:srgbClr val="132C48"/>
                </a:solidFill>
                <a:latin typeface="Montserrat"/>
                <a:ea typeface="Montserrat"/>
                <a:cs typeface="Montserrat"/>
                <a:sym typeface="Montserra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seño personalizado 7">
  <p:cSld name="AUTOLAYOUT_9">
    <p:bg>
      <p:bgPr>
        <a:solidFill>
          <a:srgbClr val="FFFFFF"/>
        </a:solidFill>
        <a:effectLst/>
      </p:bgPr>
    </p:bg>
    <p:spTree>
      <p:nvGrpSpPr>
        <p:cNvPr id="1" name="Shape 115"/>
        <p:cNvGrpSpPr/>
        <p:nvPr/>
      </p:nvGrpSpPr>
      <p:grpSpPr>
        <a:xfrm>
          <a:off x="0" y="0"/>
          <a:ext cx="0" cy="0"/>
          <a:chOff x="0" y="0"/>
          <a:chExt cx="0" cy="0"/>
        </a:xfrm>
      </p:grpSpPr>
      <p:sp>
        <p:nvSpPr>
          <p:cNvPr id="116" name="Google Shape;116;p22"/>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2"/>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18" name="Google Shape;118;p22"/>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seño personalizado 8">
  <p:cSld name="AUTOLAYOUT_10">
    <p:bg>
      <p:bgPr>
        <a:solidFill>
          <a:srgbClr val="FFFFFF"/>
        </a:solidFill>
        <a:effectLst/>
      </p:bgPr>
    </p:bg>
    <p:spTree>
      <p:nvGrpSpPr>
        <p:cNvPr id="1" name="Shape 119"/>
        <p:cNvGrpSpPr/>
        <p:nvPr/>
      </p:nvGrpSpPr>
      <p:grpSpPr>
        <a:xfrm>
          <a:off x="0" y="0"/>
          <a:ext cx="0" cy="0"/>
          <a:chOff x="0" y="0"/>
          <a:chExt cx="0" cy="0"/>
        </a:xfrm>
      </p:grpSpPr>
      <p:sp>
        <p:nvSpPr>
          <p:cNvPr id="120" name="Google Shape;120;p23"/>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3"/>
          <p:cNvSpPr txBox="1">
            <a:spLocks noGrp="1"/>
          </p:cNvSpPr>
          <p:nvPr>
            <p:ph type="ctrTitle"/>
          </p:nvPr>
        </p:nvSpPr>
        <p:spPr>
          <a:xfrm>
            <a:off x="1837575" y="1251525"/>
            <a:ext cx="5445900" cy="2640600"/>
          </a:xfrm>
          <a:prstGeom prst="rect">
            <a:avLst/>
          </a:prstGeom>
          <a:noFill/>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22" name="Google Shape;122;p23"/>
          <p:cNvSpPr txBox="1">
            <a:spLocks noGrp="1"/>
          </p:cNvSpPr>
          <p:nvPr>
            <p:ph type="sldNum" idx="12"/>
          </p:nvPr>
        </p:nvSpPr>
        <p:spPr>
          <a:xfrm>
            <a:off x="8472458" y="4663217"/>
            <a:ext cx="548700" cy="393600"/>
          </a:xfrm>
          <a:prstGeom prst="rect">
            <a:avLst/>
          </a:prstGeom>
          <a:noFill/>
        </p:spPr>
        <p:txBody>
          <a:bodyPr spcFirstLastPara="1" wrap="square" lIns="68575" tIns="34275" rIns="68575" bIns="3427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623888" y="1282304"/>
            <a:ext cx="7886700" cy="1468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AAA7"/>
              </a:buClr>
              <a:buSzPts val="4500"/>
              <a:buFont typeface="Montserrat"/>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 name="Google Shape;26;p4"/>
          <p:cNvSpPr txBox="1">
            <a:spLocks noGrp="1"/>
          </p:cNvSpPr>
          <p:nvPr>
            <p:ph type="body" idx="1"/>
          </p:nvPr>
        </p:nvSpPr>
        <p:spPr>
          <a:xfrm>
            <a:off x="3235187" y="2756297"/>
            <a:ext cx="52803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152B48"/>
              </a:buClr>
              <a:buSzPts val="1800"/>
              <a:buNone/>
              <a:defRPr sz="1800">
                <a:solidFill>
                  <a:srgbClr val="152B4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7" name="Google Shape;27;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 name="Google Shape;28;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 name="Google Shape;29;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0AA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2" name="Google Shape;32;p5"/>
          <p:cNvSpPr txBox="1">
            <a:spLocks noGrp="1"/>
          </p:cNvSpPr>
          <p:nvPr>
            <p:ph type="body" idx="1"/>
          </p:nvPr>
        </p:nvSpPr>
        <p:spPr>
          <a:xfrm>
            <a:off x="3443909" y="1369219"/>
            <a:ext cx="5071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rgbClr val="152B48"/>
              </a:buClr>
              <a:buSzPts val="1400"/>
              <a:buChar char="•"/>
              <a:defRPr/>
            </a:lvl1pPr>
            <a:lvl2pPr marL="914400" lvl="1" indent="-317500" algn="l" rtl="0">
              <a:lnSpc>
                <a:spcPct val="90000"/>
              </a:lnSpc>
              <a:spcBef>
                <a:spcPts val="400"/>
              </a:spcBef>
              <a:spcAft>
                <a:spcPts val="0"/>
              </a:spcAft>
              <a:buClr>
                <a:srgbClr val="152B48"/>
              </a:buClr>
              <a:buSzPts val="1400"/>
              <a:buChar char="•"/>
              <a:defRPr/>
            </a:lvl2pPr>
            <a:lvl3pPr marL="1371600" lvl="2" indent="-317500" algn="l" rtl="0">
              <a:lnSpc>
                <a:spcPct val="90000"/>
              </a:lnSpc>
              <a:spcBef>
                <a:spcPts val="400"/>
              </a:spcBef>
              <a:spcAft>
                <a:spcPts val="0"/>
              </a:spcAft>
              <a:buClr>
                <a:srgbClr val="152B48"/>
              </a:buClr>
              <a:buSzPts val="1400"/>
              <a:buChar char="•"/>
              <a:defRPr/>
            </a:lvl3pPr>
            <a:lvl4pPr marL="1828800" lvl="3" indent="-317500" algn="l" rtl="0">
              <a:lnSpc>
                <a:spcPct val="90000"/>
              </a:lnSpc>
              <a:spcBef>
                <a:spcPts val="400"/>
              </a:spcBef>
              <a:spcAft>
                <a:spcPts val="0"/>
              </a:spcAft>
              <a:buClr>
                <a:srgbClr val="152B48"/>
              </a:buClr>
              <a:buSzPts val="1400"/>
              <a:buChar char="•"/>
              <a:defRPr/>
            </a:lvl4pPr>
            <a:lvl5pPr marL="2286000" lvl="4" indent="-317500" algn="l" rtl="0">
              <a:lnSpc>
                <a:spcPct val="90000"/>
              </a:lnSpc>
              <a:spcBef>
                <a:spcPts val="400"/>
              </a:spcBef>
              <a:spcAft>
                <a:spcPts val="0"/>
              </a:spcAft>
              <a:buClr>
                <a:srgbClr val="152B48"/>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 name="Google Shape;33;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 name="Google Shape;34;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 name="Google Shape;35;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0AA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 name="Google Shape;38;p6"/>
          <p:cNvSpPr txBox="1">
            <a:spLocks noGrp="1"/>
          </p:cNvSpPr>
          <p:nvPr>
            <p:ph type="body" idx="1"/>
          </p:nvPr>
        </p:nvSpPr>
        <p:spPr>
          <a:xfrm>
            <a:off x="3421546" y="1260872"/>
            <a:ext cx="50949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rgbClr val="152B48"/>
              </a:buClr>
              <a:buSzPts val="2100"/>
              <a:buNone/>
              <a:defRPr sz="2100" b="1"/>
            </a:lvl1pPr>
            <a:lvl2pPr marL="914400" lvl="1" indent="-228600" algn="l" rtl="0">
              <a:lnSpc>
                <a:spcPct val="90000"/>
              </a:lnSpc>
              <a:spcBef>
                <a:spcPts val="400"/>
              </a:spcBef>
              <a:spcAft>
                <a:spcPts val="0"/>
              </a:spcAft>
              <a:buClr>
                <a:srgbClr val="152B48"/>
              </a:buClr>
              <a:buSzPts val="1500"/>
              <a:buNone/>
              <a:defRPr sz="1500" b="1"/>
            </a:lvl2pPr>
            <a:lvl3pPr marL="1371600" lvl="2" indent="-228600" algn="l" rtl="0">
              <a:lnSpc>
                <a:spcPct val="90000"/>
              </a:lnSpc>
              <a:spcBef>
                <a:spcPts val="400"/>
              </a:spcBef>
              <a:spcAft>
                <a:spcPts val="0"/>
              </a:spcAft>
              <a:buClr>
                <a:srgbClr val="152B48"/>
              </a:buClr>
              <a:buSzPts val="1400"/>
              <a:buNone/>
              <a:defRPr sz="1400" b="1"/>
            </a:lvl3pPr>
            <a:lvl4pPr marL="1828800" lvl="3" indent="-228600" algn="l" rtl="0">
              <a:lnSpc>
                <a:spcPct val="90000"/>
              </a:lnSpc>
              <a:spcBef>
                <a:spcPts val="400"/>
              </a:spcBef>
              <a:spcAft>
                <a:spcPts val="0"/>
              </a:spcAft>
              <a:buClr>
                <a:srgbClr val="152B48"/>
              </a:buClr>
              <a:buSzPts val="1200"/>
              <a:buNone/>
              <a:defRPr sz="1200" b="1"/>
            </a:lvl4pPr>
            <a:lvl5pPr marL="2286000" lvl="4" indent="-228600" algn="l" rtl="0">
              <a:lnSpc>
                <a:spcPct val="90000"/>
              </a:lnSpc>
              <a:spcBef>
                <a:spcPts val="400"/>
              </a:spcBef>
              <a:spcAft>
                <a:spcPts val="0"/>
              </a:spcAft>
              <a:buClr>
                <a:srgbClr val="152B48"/>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9" name="Google Shape;39;p6"/>
          <p:cNvSpPr txBox="1">
            <a:spLocks noGrp="1"/>
          </p:cNvSpPr>
          <p:nvPr>
            <p:ph type="body" idx="2"/>
          </p:nvPr>
        </p:nvSpPr>
        <p:spPr>
          <a:xfrm>
            <a:off x="3421546" y="1878806"/>
            <a:ext cx="50949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rgbClr val="152B48"/>
              </a:buClr>
              <a:buSzPts val="1400"/>
              <a:buChar char="•"/>
              <a:defRPr/>
            </a:lvl1pPr>
            <a:lvl2pPr marL="914400" lvl="1" indent="-317500" algn="l" rtl="0">
              <a:lnSpc>
                <a:spcPct val="90000"/>
              </a:lnSpc>
              <a:spcBef>
                <a:spcPts val="400"/>
              </a:spcBef>
              <a:spcAft>
                <a:spcPts val="0"/>
              </a:spcAft>
              <a:buClr>
                <a:srgbClr val="152B48"/>
              </a:buClr>
              <a:buSzPts val="1400"/>
              <a:buChar char="•"/>
              <a:defRPr/>
            </a:lvl2pPr>
            <a:lvl3pPr marL="1371600" lvl="2" indent="-317500" algn="l" rtl="0">
              <a:lnSpc>
                <a:spcPct val="90000"/>
              </a:lnSpc>
              <a:spcBef>
                <a:spcPts val="400"/>
              </a:spcBef>
              <a:spcAft>
                <a:spcPts val="0"/>
              </a:spcAft>
              <a:buClr>
                <a:srgbClr val="152B48"/>
              </a:buClr>
              <a:buSzPts val="1400"/>
              <a:buChar char="•"/>
              <a:defRPr/>
            </a:lvl3pPr>
            <a:lvl4pPr marL="1828800" lvl="3" indent="-317500" algn="l" rtl="0">
              <a:lnSpc>
                <a:spcPct val="90000"/>
              </a:lnSpc>
              <a:spcBef>
                <a:spcPts val="400"/>
              </a:spcBef>
              <a:spcAft>
                <a:spcPts val="0"/>
              </a:spcAft>
              <a:buClr>
                <a:srgbClr val="152B48"/>
              </a:buClr>
              <a:buSzPts val="1400"/>
              <a:buChar char="•"/>
              <a:defRPr/>
            </a:lvl4pPr>
            <a:lvl5pPr marL="2286000" lvl="4" indent="-317500" algn="l" rtl="0">
              <a:lnSpc>
                <a:spcPct val="90000"/>
              </a:lnSpc>
              <a:spcBef>
                <a:spcPts val="400"/>
              </a:spcBef>
              <a:spcAft>
                <a:spcPts val="0"/>
              </a:spcAft>
              <a:buClr>
                <a:srgbClr val="152B48"/>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 name="Google Shape;40;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 name="Google Shape;41;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 name="Google Shape;42;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0AA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 name="Google Shape;45;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 name="Google Shape;46;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 name="Google Shape;47;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8"/>
        <p:cNvGrpSpPr/>
        <p:nvPr/>
      </p:nvGrpSpPr>
      <p:grpSpPr>
        <a:xfrm>
          <a:off x="0" y="0"/>
          <a:ext cx="0" cy="0"/>
          <a:chOff x="0" y="0"/>
          <a:chExt cx="0" cy="0"/>
        </a:xfrm>
      </p:grpSpPr>
      <p:sp>
        <p:nvSpPr>
          <p:cNvPr id="49" name="Google Shape;49;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 name="Google Shape;50;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 name="Google Shape;51;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629841" y="342900"/>
            <a:ext cx="2949300" cy="1371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AAA7"/>
              </a:buClr>
              <a:buSzPts val="2400"/>
              <a:buFont typeface="Montserrat"/>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 name="Google Shape;54;p9"/>
          <p:cNvSpPr txBox="1">
            <a:spLocks noGrp="1"/>
          </p:cNvSpPr>
          <p:nvPr>
            <p:ph type="body" idx="1"/>
          </p:nvPr>
        </p:nvSpPr>
        <p:spPr>
          <a:xfrm>
            <a:off x="3739002" y="823291"/>
            <a:ext cx="47520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rgbClr val="152B48"/>
              </a:buClr>
              <a:buSzPts val="2400"/>
              <a:buChar char="•"/>
              <a:defRPr sz="2400"/>
            </a:lvl1pPr>
            <a:lvl2pPr marL="914400" lvl="1" indent="-361950" algn="l" rtl="0">
              <a:lnSpc>
                <a:spcPct val="90000"/>
              </a:lnSpc>
              <a:spcBef>
                <a:spcPts val="400"/>
              </a:spcBef>
              <a:spcAft>
                <a:spcPts val="0"/>
              </a:spcAft>
              <a:buClr>
                <a:srgbClr val="152B48"/>
              </a:buClr>
              <a:buSzPts val="2100"/>
              <a:buChar char="•"/>
              <a:defRPr sz="2100"/>
            </a:lvl2pPr>
            <a:lvl3pPr marL="1371600" lvl="2" indent="-342900" algn="l" rtl="0">
              <a:lnSpc>
                <a:spcPct val="90000"/>
              </a:lnSpc>
              <a:spcBef>
                <a:spcPts val="400"/>
              </a:spcBef>
              <a:spcAft>
                <a:spcPts val="0"/>
              </a:spcAft>
              <a:buClr>
                <a:srgbClr val="152B48"/>
              </a:buClr>
              <a:buSzPts val="1800"/>
              <a:buChar char="•"/>
              <a:defRPr sz="1800"/>
            </a:lvl3pPr>
            <a:lvl4pPr marL="1828800" lvl="3" indent="-323850" algn="l" rtl="0">
              <a:lnSpc>
                <a:spcPct val="90000"/>
              </a:lnSpc>
              <a:spcBef>
                <a:spcPts val="400"/>
              </a:spcBef>
              <a:spcAft>
                <a:spcPts val="0"/>
              </a:spcAft>
              <a:buClr>
                <a:srgbClr val="152B48"/>
              </a:buClr>
              <a:buSzPts val="1500"/>
              <a:buChar char="•"/>
              <a:defRPr sz="1500"/>
            </a:lvl4pPr>
            <a:lvl5pPr marL="2286000" lvl="4" indent="-323850" algn="l" rtl="0">
              <a:lnSpc>
                <a:spcPct val="90000"/>
              </a:lnSpc>
              <a:spcBef>
                <a:spcPts val="400"/>
              </a:spcBef>
              <a:spcAft>
                <a:spcPts val="0"/>
              </a:spcAft>
              <a:buClr>
                <a:srgbClr val="152B48"/>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5" name="Google Shape;55;p9"/>
          <p:cNvSpPr txBox="1">
            <a:spLocks noGrp="1"/>
          </p:cNvSpPr>
          <p:nvPr>
            <p:ph type="body" idx="2"/>
          </p:nvPr>
        </p:nvSpPr>
        <p:spPr>
          <a:xfrm>
            <a:off x="628650" y="1697831"/>
            <a:ext cx="2949300" cy="1543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152B48"/>
              </a:buClr>
              <a:buSzPts val="1200"/>
              <a:buNone/>
              <a:defRPr sz="1200"/>
            </a:lvl1pPr>
            <a:lvl2pPr marL="914400" lvl="1" indent="-228600" algn="l" rtl="0">
              <a:lnSpc>
                <a:spcPct val="90000"/>
              </a:lnSpc>
              <a:spcBef>
                <a:spcPts val="400"/>
              </a:spcBef>
              <a:spcAft>
                <a:spcPts val="0"/>
              </a:spcAft>
              <a:buClr>
                <a:srgbClr val="152B48"/>
              </a:buClr>
              <a:buSzPts val="1100"/>
              <a:buNone/>
              <a:defRPr sz="1100"/>
            </a:lvl2pPr>
            <a:lvl3pPr marL="1371600" lvl="2" indent="-228600" algn="l" rtl="0">
              <a:lnSpc>
                <a:spcPct val="90000"/>
              </a:lnSpc>
              <a:spcBef>
                <a:spcPts val="400"/>
              </a:spcBef>
              <a:spcAft>
                <a:spcPts val="0"/>
              </a:spcAft>
              <a:buClr>
                <a:srgbClr val="152B48"/>
              </a:buClr>
              <a:buSzPts val="900"/>
              <a:buNone/>
              <a:defRPr sz="900"/>
            </a:lvl3pPr>
            <a:lvl4pPr marL="1828800" lvl="3" indent="-228600" algn="l" rtl="0">
              <a:lnSpc>
                <a:spcPct val="90000"/>
              </a:lnSpc>
              <a:spcBef>
                <a:spcPts val="400"/>
              </a:spcBef>
              <a:spcAft>
                <a:spcPts val="0"/>
              </a:spcAft>
              <a:buClr>
                <a:srgbClr val="152B48"/>
              </a:buClr>
              <a:buSzPts val="800"/>
              <a:buNone/>
              <a:defRPr sz="800"/>
            </a:lvl4pPr>
            <a:lvl5pPr marL="2286000" lvl="4" indent="-228600" algn="l" rtl="0">
              <a:lnSpc>
                <a:spcPct val="90000"/>
              </a:lnSpc>
              <a:spcBef>
                <a:spcPts val="400"/>
              </a:spcBef>
              <a:spcAft>
                <a:spcPts val="0"/>
              </a:spcAft>
              <a:buClr>
                <a:srgbClr val="152B48"/>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6" name="Google Shape;56;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 name="Google Shape;57;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 name="Google Shape;58;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29841" y="342899"/>
            <a:ext cx="2949300" cy="1453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00AAA7"/>
              </a:buClr>
              <a:buSzPts val="2400"/>
              <a:buFont typeface="Montserrat"/>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 name="Google Shape;61;p10"/>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152B48"/>
              </a:buClr>
              <a:buSzPts val="2400"/>
              <a:buFont typeface="Arial"/>
              <a:buNone/>
              <a:defRPr sz="2400" b="0" i="0" u="none" strike="noStrike" cap="none">
                <a:solidFill>
                  <a:srgbClr val="152B48"/>
                </a:solidFill>
                <a:latin typeface="Montserrat"/>
                <a:ea typeface="Montserrat"/>
                <a:cs typeface="Montserrat"/>
                <a:sym typeface="Montserrat"/>
              </a:defRPr>
            </a:lvl1pPr>
            <a:lvl2pPr marR="0" lvl="1" algn="l" rtl="0">
              <a:lnSpc>
                <a:spcPct val="90000"/>
              </a:lnSpc>
              <a:spcBef>
                <a:spcPts val="400"/>
              </a:spcBef>
              <a:spcAft>
                <a:spcPts val="0"/>
              </a:spcAft>
              <a:buClr>
                <a:srgbClr val="152B48"/>
              </a:buClr>
              <a:buSzPts val="2100"/>
              <a:buFont typeface="Arial"/>
              <a:buNone/>
              <a:defRPr sz="2100" b="0" i="0" u="none" strike="noStrike" cap="none">
                <a:solidFill>
                  <a:srgbClr val="152B48"/>
                </a:solidFill>
                <a:latin typeface="Montserrat"/>
                <a:ea typeface="Montserrat"/>
                <a:cs typeface="Montserrat"/>
                <a:sym typeface="Montserrat"/>
              </a:defRPr>
            </a:lvl2pPr>
            <a:lvl3pPr marR="0" lvl="2" algn="l" rtl="0">
              <a:lnSpc>
                <a:spcPct val="90000"/>
              </a:lnSpc>
              <a:spcBef>
                <a:spcPts val="400"/>
              </a:spcBef>
              <a:spcAft>
                <a:spcPts val="0"/>
              </a:spcAft>
              <a:buClr>
                <a:srgbClr val="152B48"/>
              </a:buClr>
              <a:buSzPts val="1800"/>
              <a:buFont typeface="Arial"/>
              <a:buNone/>
              <a:defRPr sz="1800" b="0" i="0" u="none" strike="noStrike" cap="none">
                <a:solidFill>
                  <a:srgbClr val="152B48"/>
                </a:solidFill>
                <a:latin typeface="Montserrat"/>
                <a:ea typeface="Montserrat"/>
                <a:cs typeface="Montserrat"/>
                <a:sym typeface="Montserrat"/>
              </a:defRPr>
            </a:lvl3pPr>
            <a:lvl4pPr marR="0" lvl="3" algn="l" rtl="0">
              <a:lnSpc>
                <a:spcPct val="90000"/>
              </a:lnSpc>
              <a:spcBef>
                <a:spcPts val="400"/>
              </a:spcBef>
              <a:spcAft>
                <a:spcPts val="0"/>
              </a:spcAft>
              <a:buClr>
                <a:srgbClr val="152B48"/>
              </a:buClr>
              <a:buSzPts val="1500"/>
              <a:buFont typeface="Arial"/>
              <a:buNone/>
              <a:defRPr sz="1500" b="0" i="0" u="none" strike="noStrike" cap="none">
                <a:solidFill>
                  <a:srgbClr val="152B48"/>
                </a:solidFill>
                <a:latin typeface="Montserrat"/>
                <a:ea typeface="Montserrat"/>
                <a:cs typeface="Montserrat"/>
                <a:sym typeface="Montserrat"/>
              </a:defRPr>
            </a:lvl4pPr>
            <a:lvl5pPr marR="0" lvl="4" algn="l" rtl="0">
              <a:lnSpc>
                <a:spcPct val="90000"/>
              </a:lnSpc>
              <a:spcBef>
                <a:spcPts val="400"/>
              </a:spcBef>
              <a:spcAft>
                <a:spcPts val="0"/>
              </a:spcAft>
              <a:buClr>
                <a:srgbClr val="152B48"/>
              </a:buClr>
              <a:buSzPts val="1500"/>
              <a:buFont typeface="Arial"/>
              <a:buNone/>
              <a:defRPr sz="1500" b="0" i="0" u="none" strike="noStrike" cap="none">
                <a:solidFill>
                  <a:srgbClr val="152B48"/>
                </a:solidFill>
                <a:latin typeface="Montserrat"/>
                <a:ea typeface="Montserrat"/>
                <a:cs typeface="Montserrat"/>
                <a:sym typeface="Montserrat"/>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2" name="Google Shape;62;p10"/>
          <p:cNvSpPr txBox="1">
            <a:spLocks noGrp="1"/>
          </p:cNvSpPr>
          <p:nvPr>
            <p:ph type="body" idx="1"/>
          </p:nvPr>
        </p:nvSpPr>
        <p:spPr>
          <a:xfrm>
            <a:off x="627459" y="1796496"/>
            <a:ext cx="2949300" cy="1453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152B48"/>
              </a:buClr>
              <a:buSzPts val="1200"/>
              <a:buNone/>
              <a:defRPr sz="1200"/>
            </a:lvl1pPr>
            <a:lvl2pPr marL="914400" lvl="1" indent="-228600" algn="l" rtl="0">
              <a:lnSpc>
                <a:spcPct val="90000"/>
              </a:lnSpc>
              <a:spcBef>
                <a:spcPts val="400"/>
              </a:spcBef>
              <a:spcAft>
                <a:spcPts val="0"/>
              </a:spcAft>
              <a:buClr>
                <a:srgbClr val="152B48"/>
              </a:buClr>
              <a:buSzPts val="1100"/>
              <a:buNone/>
              <a:defRPr sz="1100"/>
            </a:lvl2pPr>
            <a:lvl3pPr marL="1371600" lvl="2" indent="-228600" algn="l" rtl="0">
              <a:lnSpc>
                <a:spcPct val="90000"/>
              </a:lnSpc>
              <a:spcBef>
                <a:spcPts val="400"/>
              </a:spcBef>
              <a:spcAft>
                <a:spcPts val="0"/>
              </a:spcAft>
              <a:buClr>
                <a:srgbClr val="152B48"/>
              </a:buClr>
              <a:buSzPts val="900"/>
              <a:buNone/>
              <a:defRPr sz="900"/>
            </a:lvl3pPr>
            <a:lvl4pPr marL="1828800" lvl="3" indent="-228600" algn="l" rtl="0">
              <a:lnSpc>
                <a:spcPct val="90000"/>
              </a:lnSpc>
              <a:spcBef>
                <a:spcPts val="400"/>
              </a:spcBef>
              <a:spcAft>
                <a:spcPts val="0"/>
              </a:spcAft>
              <a:buClr>
                <a:srgbClr val="152B48"/>
              </a:buClr>
              <a:buSzPts val="800"/>
              <a:buNone/>
              <a:defRPr sz="800"/>
            </a:lvl4pPr>
            <a:lvl5pPr marL="2286000" lvl="4" indent="-228600" algn="l" rtl="0">
              <a:lnSpc>
                <a:spcPct val="90000"/>
              </a:lnSpc>
              <a:spcBef>
                <a:spcPts val="400"/>
              </a:spcBef>
              <a:spcAft>
                <a:spcPts val="0"/>
              </a:spcAft>
              <a:buClr>
                <a:srgbClr val="152B48"/>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3" name="Google Shape;63;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de-CH"/>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00AAA7"/>
              </a:buClr>
              <a:buSzPts val="3300"/>
              <a:buFont typeface="Montserrat"/>
              <a:buNone/>
              <a:defRPr sz="3300" b="1" i="0" u="none" strike="noStrike" cap="none">
                <a:solidFill>
                  <a:srgbClr val="00AAA7"/>
                </a:solidFill>
                <a:latin typeface="Montserrat"/>
                <a:ea typeface="Montserrat"/>
                <a:cs typeface="Montserrat"/>
                <a:sym typeface="Montserra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3197916" y="1369219"/>
            <a:ext cx="5275200" cy="339810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90000"/>
              </a:lnSpc>
              <a:spcBef>
                <a:spcPts val="800"/>
              </a:spcBef>
              <a:spcAft>
                <a:spcPts val="0"/>
              </a:spcAft>
              <a:buClr>
                <a:srgbClr val="152B48"/>
              </a:buClr>
              <a:buSzPts val="1500"/>
              <a:buFont typeface="Arial"/>
              <a:buChar char="•"/>
              <a:defRPr sz="1500" b="0" i="0" u="none" strike="noStrike" cap="none">
                <a:solidFill>
                  <a:srgbClr val="152B48"/>
                </a:solidFill>
                <a:latin typeface="Montserrat"/>
                <a:ea typeface="Montserrat"/>
                <a:cs typeface="Montserrat"/>
                <a:sym typeface="Montserrat"/>
              </a:defRPr>
            </a:lvl1pPr>
            <a:lvl2pPr marL="914400" marR="0" lvl="1" indent="-323850" algn="l" rtl="0">
              <a:lnSpc>
                <a:spcPct val="90000"/>
              </a:lnSpc>
              <a:spcBef>
                <a:spcPts val="400"/>
              </a:spcBef>
              <a:spcAft>
                <a:spcPts val="0"/>
              </a:spcAft>
              <a:buClr>
                <a:srgbClr val="152B48"/>
              </a:buClr>
              <a:buSzPts val="1500"/>
              <a:buFont typeface="Arial"/>
              <a:buChar char="•"/>
              <a:defRPr sz="1500" b="0" i="0" u="none" strike="noStrike" cap="none">
                <a:solidFill>
                  <a:srgbClr val="152B48"/>
                </a:solidFill>
                <a:latin typeface="Montserrat"/>
                <a:ea typeface="Montserrat"/>
                <a:cs typeface="Montserrat"/>
                <a:sym typeface="Montserrat"/>
              </a:defRPr>
            </a:lvl2pPr>
            <a:lvl3pPr marL="1371600" marR="0" lvl="2" indent="-323850" algn="l" rtl="0">
              <a:lnSpc>
                <a:spcPct val="90000"/>
              </a:lnSpc>
              <a:spcBef>
                <a:spcPts val="400"/>
              </a:spcBef>
              <a:spcAft>
                <a:spcPts val="0"/>
              </a:spcAft>
              <a:buClr>
                <a:srgbClr val="152B48"/>
              </a:buClr>
              <a:buSzPts val="1500"/>
              <a:buFont typeface="Arial"/>
              <a:buChar char="•"/>
              <a:defRPr sz="1500" b="0" i="0" u="none" strike="noStrike" cap="none">
                <a:solidFill>
                  <a:srgbClr val="152B48"/>
                </a:solidFill>
                <a:latin typeface="Montserrat"/>
                <a:ea typeface="Montserrat"/>
                <a:cs typeface="Montserrat"/>
                <a:sym typeface="Montserrat"/>
              </a:defRPr>
            </a:lvl3pPr>
            <a:lvl4pPr marL="1828800" marR="0" lvl="3" indent="-323850" algn="l" rtl="0">
              <a:lnSpc>
                <a:spcPct val="90000"/>
              </a:lnSpc>
              <a:spcBef>
                <a:spcPts val="400"/>
              </a:spcBef>
              <a:spcAft>
                <a:spcPts val="0"/>
              </a:spcAft>
              <a:buClr>
                <a:srgbClr val="152B48"/>
              </a:buClr>
              <a:buSzPts val="1500"/>
              <a:buFont typeface="Arial"/>
              <a:buChar char="•"/>
              <a:defRPr sz="1500" b="0" i="0" u="none" strike="noStrike" cap="none">
                <a:solidFill>
                  <a:srgbClr val="152B48"/>
                </a:solidFill>
                <a:latin typeface="Montserrat"/>
                <a:ea typeface="Montserrat"/>
                <a:cs typeface="Montserrat"/>
                <a:sym typeface="Montserrat"/>
              </a:defRPr>
            </a:lvl4pPr>
            <a:lvl5pPr marL="2286000" marR="0" lvl="4" indent="-323850" algn="l" rtl="0">
              <a:lnSpc>
                <a:spcPct val="90000"/>
              </a:lnSpc>
              <a:spcBef>
                <a:spcPts val="400"/>
              </a:spcBef>
              <a:spcAft>
                <a:spcPts val="0"/>
              </a:spcAft>
              <a:buClr>
                <a:srgbClr val="152B48"/>
              </a:buClr>
              <a:buSzPts val="1500"/>
              <a:buFont typeface="Arial"/>
              <a:buChar char="•"/>
              <a:defRPr sz="1500" b="0" i="0" u="none" strike="noStrike" cap="none">
                <a:solidFill>
                  <a:srgbClr val="152B48"/>
                </a:solidFill>
                <a:latin typeface="Montserrat"/>
                <a:ea typeface="Montserrat"/>
                <a:cs typeface="Montserrat"/>
                <a:sym typeface="Montserra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CH"/>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8.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94.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ctrTitle"/>
          </p:nvPr>
        </p:nvSpPr>
        <p:spPr>
          <a:xfrm>
            <a:off x="371850" y="0"/>
            <a:ext cx="8400300" cy="16611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de-CH" sz="4000" dirty="0"/>
              <a:t>Fracturas de miembro inferior</a:t>
            </a:r>
            <a:endParaRPr sz="4000" dirty="0"/>
          </a:p>
        </p:txBody>
      </p:sp>
      <p:sp>
        <p:nvSpPr>
          <p:cNvPr id="128" name="Google Shape;128;p24"/>
          <p:cNvSpPr txBox="1">
            <a:spLocks noGrp="1"/>
          </p:cNvSpPr>
          <p:nvPr>
            <p:ph type="subTitle" idx="1"/>
          </p:nvPr>
        </p:nvSpPr>
        <p:spPr>
          <a:xfrm>
            <a:off x="882425" y="1612900"/>
            <a:ext cx="7521600" cy="5148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de-CH" sz="3000" b="1"/>
              <a:t>Claves en el enfoque y manejo inicial </a:t>
            </a:r>
            <a:endParaRPr sz="3000" b="1"/>
          </a:p>
        </p:txBody>
      </p:sp>
      <p:sp>
        <p:nvSpPr>
          <p:cNvPr id="129" name="Google Shape;129;p24"/>
          <p:cNvSpPr txBox="1">
            <a:spLocks noGrp="1"/>
          </p:cNvSpPr>
          <p:nvPr>
            <p:ph type="subTitle" idx="1"/>
          </p:nvPr>
        </p:nvSpPr>
        <p:spPr>
          <a:xfrm>
            <a:off x="1143000" y="2330153"/>
            <a:ext cx="6858000" cy="11388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de-CH" sz="1400"/>
              <a:t>Sergio Andrés Arroyave Rivera</a:t>
            </a:r>
            <a:endParaRPr sz="1400"/>
          </a:p>
          <a:p>
            <a:pPr marL="0" lvl="0" indent="0" algn="ctr" rtl="0">
              <a:spcBef>
                <a:spcPts val="800"/>
              </a:spcBef>
              <a:spcAft>
                <a:spcPts val="0"/>
              </a:spcAft>
              <a:buNone/>
            </a:pPr>
            <a:r>
              <a:rPr lang="de-CH" sz="1400"/>
              <a:t>Residente Ortopedia y Traumatología</a:t>
            </a:r>
            <a:endParaRPr sz="1400"/>
          </a:p>
          <a:p>
            <a:pPr marL="0" lvl="0" indent="0" algn="ctr" rtl="0">
              <a:spcBef>
                <a:spcPts val="800"/>
              </a:spcBef>
              <a:spcAft>
                <a:spcPts val="0"/>
              </a:spcAft>
              <a:buNone/>
            </a:pPr>
            <a:r>
              <a:rPr lang="de-CH" sz="1400"/>
              <a:t>Universidad de Antioquia</a:t>
            </a:r>
            <a:endParaRPr sz="1400"/>
          </a:p>
        </p:txBody>
      </p:sp>
      <p:sp>
        <p:nvSpPr>
          <p:cNvPr id="2" name="Oval 1">
            <a:extLst>
              <a:ext uri="{FF2B5EF4-FFF2-40B4-BE49-F238E27FC236}">
                <a16:creationId xmlns:a16="http://schemas.microsoft.com/office/drawing/2014/main" id="{A9F60C6F-AC9D-4C2E-904E-A72DD0F10E2E}"/>
              </a:ext>
            </a:extLst>
          </p:cNvPr>
          <p:cNvSpPr/>
          <p:nvPr/>
        </p:nvSpPr>
        <p:spPr>
          <a:xfrm>
            <a:off x="8237220" y="441960"/>
            <a:ext cx="31242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3"/>
          <p:cNvPicPr preferRelativeResize="0"/>
          <p:nvPr/>
        </p:nvPicPr>
        <p:blipFill rotWithShape="1">
          <a:blip r:embed="rId3">
            <a:alphaModFix/>
          </a:blip>
          <a:srcRect t="23745"/>
          <a:stretch/>
        </p:blipFill>
        <p:spPr>
          <a:xfrm>
            <a:off x="1242975" y="118450"/>
            <a:ext cx="7595091" cy="3023950"/>
          </a:xfrm>
          <a:prstGeom prst="rect">
            <a:avLst/>
          </a:prstGeom>
          <a:noFill/>
          <a:ln>
            <a:noFill/>
          </a:ln>
        </p:spPr>
      </p:pic>
      <p:sp>
        <p:nvSpPr>
          <p:cNvPr id="234" name="Google Shape;234;p33"/>
          <p:cNvSpPr/>
          <p:nvPr/>
        </p:nvSpPr>
        <p:spPr>
          <a:xfrm>
            <a:off x="3772928" y="472903"/>
            <a:ext cx="2697000" cy="44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p:cNvSpPr/>
          <p:nvPr/>
        </p:nvSpPr>
        <p:spPr>
          <a:xfrm>
            <a:off x="4811127" y="914436"/>
            <a:ext cx="596700" cy="44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6" name="Google Shape;236;p33"/>
          <p:cNvSpPr/>
          <p:nvPr/>
        </p:nvSpPr>
        <p:spPr>
          <a:xfrm>
            <a:off x="1684527" y="1016435"/>
            <a:ext cx="3126600" cy="1295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7" name="Google Shape;237;p33"/>
          <p:cNvSpPr/>
          <p:nvPr/>
        </p:nvSpPr>
        <p:spPr>
          <a:xfrm>
            <a:off x="1684527" y="2311662"/>
            <a:ext cx="2697000" cy="726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8" name="Google Shape;238;p33"/>
          <p:cNvSpPr/>
          <p:nvPr/>
        </p:nvSpPr>
        <p:spPr>
          <a:xfrm>
            <a:off x="4381432" y="2413662"/>
            <a:ext cx="1169700" cy="726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9" name="Google Shape;239;p33"/>
          <p:cNvSpPr/>
          <p:nvPr/>
        </p:nvSpPr>
        <p:spPr>
          <a:xfrm>
            <a:off x="5408024" y="1016435"/>
            <a:ext cx="2923500" cy="630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0" name="Google Shape;240;p33"/>
          <p:cNvSpPr/>
          <p:nvPr/>
        </p:nvSpPr>
        <p:spPr>
          <a:xfrm rot="-1520876">
            <a:off x="5146038" y="1834337"/>
            <a:ext cx="1856981" cy="31834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1" name="Google Shape;241;p33"/>
          <p:cNvSpPr/>
          <p:nvPr/>
        </p:nvSpPr>
        <p:spPr>
          <a:xfrm rot="-327462">
            <a:off x="5470669" y="2720282"/>
            <a:ext cx="1548721" cy="33109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2" name="Google Shape;242;p33"/>
          <p:cNvSpPr/>
          <p:nvPr/>
        </p:nvSpPr>
        <p:spPr>
          <a:xfrm rot="-1350">
            <a:off x="5324277" y="2254472"/>
            <a:ext cx="1527600" cy="27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3" name="Google Shape;243;p33"/>
          <p:cNvSpPr/>
          <p:nvPr/>
        </p:nvSpPr>
        <p:spPr>
          <a:xfrm rot="-1537">
            <a:off x="6989587" y="1576812"/>
            <a:ext cx="1341900" cy="63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4" name="Google Shape;244;p33"/>
          <p:cNvSpPr/>
          <p:nvPr/>
        </p:nvSpPr>
        <p:spPr>
          <a:xfrm rot="-1631">
            <a:off x="6851685" y="2067891"/>
            <a:ext cx="1264500" cy="54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5" name="Google Shape;245;p33"/>
          <p:cNvSpPr/>
          <p:nvPr/>
        </p:nvSpPr>
        <p:spPr>
          <a:xfrm rot="-1728">
            <a:off x="8243682" y="2413970"/>
            <a:ext cx="596700" cy="726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6" name="Google Shape;246;p33"/>
          <p:cNvSpPr txBox="1">
            <a:spLocks noGrp="1"/>
          </p:cNvSpPr>
          <p:nvPr>
            <p:ph type="title"/>
          </p:nvPr>
        </p:nvSpPr>
        <p:spPr>
          <a:xfrm>
            <a:off x="5928275" y="4124625"/>
            <a:ext cx="25440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Algoritmo</a:t>
            </a:r>
            <a:endParaRPr sz="3200" b="1" dirty="0">
              <a:solidFill>
                <a:srgbClr val="06B0AA"/>
              </a:solidFill>
              <a:latin typeface="Montserrat"/>
              <a:ea typeface="Montserrat"/>
              <a:cs typeface="Montserrat"/>
              <a:sym typeface="Montserrat"/>
            </a:endParaRPr>
          </a:p>
        </p:txBody>
      </p:sp>
      <p:sp>
        <p:nvSpPr>
          <p:cNvPr id="2" name="Oval 1">
            <a:extLst>
              <a:ext uri="{FF2B5EF4-FFF2-40B4-BE49-F238E27FC236}">
                <a16:creationId xmlns:a16="http://schemas.microsoft.com/office/drawing/2014/main" id="{4F5E9B5D-BC57-4179-BDA8-6FD2C7EEC0DF}"/>
              </a:ext>
            </a:extLst>
          </p:cNvPr>
          <p:cNvSpPr/>
          <p:nvPr/>
        </p:nvSpPr>
        <p:spPr>
          <a:xfrm>
            <a:off x="7962900" y="2067591"/>
            <a:ext cx="573301" cy="579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2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2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2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2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2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000"/>
                                          </p:stCondLst>
                                        </p:cTn>
                                        <p:tgtEl>
                                          <p:spTgt spid="2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000"/>
                                          </p:stCondLst>
                                        </p:cTn>
                                        <p:tgtEl>
                                          <p:spTgt spid="2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000"/>
                                          </p:stCondLst>
                                        </p:cTn>
                                        <p:tgtEl>
                                          <p:spTgt spid="2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000"/>
                                          </p:stCondLst>
                                        </p:cTn>
                                        <p:tgtEl>
                                          <p:spTgt spid="2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000"/>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4"/>
          <p:cNvPicPr preferRelativeResize="0"/>
          <p:nvPr/>
        </p:nvPicPr>
        <p:blipFill rotWithShape="1">
          <a:blip r:embed="rId3">
            <a:alphaModFix amt="50000"/>
          </a:blip>
          <a:srcRect t="25554" b="25554"/>
          <a:stretch/>
        </p:blipFill>
        <p:spPr>
          <a:xfrm>
            <a:off x="0" y="0"/>
            <a:ext cx="9144005" cy="5143497"/>
          </a:xfrm>
          <a:prstGeom prst="rect">
            <a:avLst/>
          </a:prstGeom>
          <a:noFill/>
          <a:ln>
            <a:noFill/>
          </a:ln>
        </p:spPr>
      </p:pic>
      <p:sp>
        <p:nvSpPr>
          <p:cNvPr id="252" name="Google Shape;252;p34"/>
          <p:cNvSpPr txBox="1">
            <a:spLocks noGrp="1"/>
          </p:cNvSpPr>
          <p:nvPr>
            <p:ph type="ctrTitle"/>
          </p:nvPr>
        </p:nvSpPr>
        <p:spPr>
          <a:xfrm>
            <a:off x="1899780" y="725745"/>
            <a:ext cx="5445900"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sz="3600" dirty="0"/>
              <a:t>Fracturas de cadera</a:t>
            </a:r>
            <a:endParaRPr sz="3600" dirty="0"/>
          </a:p>
        </p:txBody>
      </p:sp>
      <p:sp>
        <p:nvSpPr>
          <p:cNvPr id="2" name="Oval 1">
            <a:extLst>
              <a:ext uri="{FF2B5EF4-FFF2-40B4-BE49-F238E27FC236}">
                <a16:creationId xmlns:a16="http://schemas.microsoft.com/office/drawing/2014/main" id="{7D17ED18-A006-4606-A5A1-793414C3829E}"/>
              </a:ext>
            </a:extLst>
          </p:cNvPr>
          <p:cNvSpPr/>
          <p:nvPr/>
        </p:nvSpPr>
        <p:spPr>
          <a:xfrm>
            <a:off x="7086600" y="861060"/>
            <a:ext cx="518160" cy="4648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5"/>
          <p:cNvPicPr preferRelativeResize="0"/>
          <p:nvPr/>
        </p:nvPicPr>
        <p:blipFill rotWithShape="1">
          <a:blip r:embed="rId3">
            <a:alphaModFix/>
          </a:blip>
          <a:srcRect/>
          <a:stretch/>
        </p:blipFill>
        <p:spPr>
          <a:xfrm>
            <a:off x="4706350" y="901075"/>
            <a:ext cx="4359725" cy="3919200"/>
          </a:xfrm>
          <a:prstGeom prst="rect">
            <a:avLst/>
          </a:prstGeom>
          <a:noFill/>
          <a:ln>
            <a:noFill/>
          </a:ln>
        </p:spPr>
      </p:pic>
      <p:sp>
        <p:nvSpPr>
          <p:cNvPr id="258" name="Google Shape;258;p35"/>
          <p:cNvSpPr/>
          <p:nvPr/>
        </p:nvSpPr>
        <p:spPr>
          <a:xfrm rot="-2125913">
            <a:off x="5835009" y="1849650"/>
            <a:ext cx="1511036" cy="48831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5"/>
          <p:cNvSpPr/>
          <p:nvPr/>
        </p:nvSpPr>
        <p:spPr>
          <a:xfrm rot="-5399520">
            <a:off x="4691925" y="3150176"/>
            <a:ext cx="2147700" cy="488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5"/>
          <p:cNvSpPr/>
          <p:nvPr/>
        </p:nvSpPr>
        <p:spPr>
          <a:xfrm>
            <a:off x="6792763" y="3103350"/>
            <a:ext cx="186900" cy="201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5"/>
          <p:cNvSpPr txBox="1"/>
          <p:nvPr/>
        </p:nvSpPr>
        <p:spPr>
          <a:xfrm>
            <a:off x="6979675" y="2995450"/>
            <a:ext cx="17097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CH" sz="1500" b="1"/>
              <a:t>Cabeza femoral</a:t>
            </a:r>
            <a:endParaRPr sz="1500" b="1"/>
          </a:p>
        </p:txBody>
      </p:sp>
      <p:sp>
        <p:nvSpPr>
          <p:cNvPr id="262" name="Google Shape;262;p35"/>
          <p:cNvSpPr txBox="1"/>
          <p:nvPr/>
        </p:nvSpPr>
        <p:spPr>
          <a:xfrm>
            <a:off x="5521425" y="467525"/>
            <a:ext cx="3158100" cy="572700"/>
          </a:xfrm>
          <a:prstGeom prst="rect">
            <a:avLst/>
          </a:prstGeom>
          <a:noFill/>
          <a:ln w="3810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Intracapsulares</a:t>
            </a:r>
            <a:endParaRPr sz="2200" b="1">
              <a:latin typeface="Montserrat"/>
              <a:ea typeface="Montserrat"/>
              <a:cs typeface="Montserrat"/>
              <a:sym typeface="Montserrat"/>
            </a:endParaRPr>
          </a:p>
        </p:txBody>
      </p:sp>
      <p:sp>
        <p:nvSpPr>
          <p:cNvPr id="263" name="Google Shape;263;p35"/>
          <p:cNvSpPr txBox="1"/>
          <p:nvPr/>
        </p:nvSpPr>
        <p:spPr>
          <a:xfrm>
            <a:off x="910900" y="1596750"/>
            <a:ext cx="2712900" cy="572700"/>
          </a:xfrm>
          <a:prstGeom prst="rect">
            <a:avLst/>
          </a:prstGeom>
          <a:noFill/>
          <a:ln w="3810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Extracapsulares</a:t>
            </a:r>
            <a:endParaRPr sz="2200" b="1">
              <a:latin typeface="Montserrat"/>
              <a:ea typeface="Montserrat"/>
              <a:cs typeface="Montserrat"/>
              <a:sym typeface="Montserrat"/>
            </a:endParaRPr>
          </a:p>
        </p:txBody>
      </p:sp>
      <p:cxnSp>
        <p:nvCxnSpPr>
          <p:cNvPr id="264" name="Google Shape;264;p35"/>
          <p:cNvCxnSpPr>
            <a:stCxn id="259" idx="0"/>
            <a:endCxn id="265" idx="3"/>
          </p:cNvCxnSpPr>
          <p:nvPr/>
        </p:nvCxnSpPr>
        <p:spPr>
          <a:xfrm rot="10800000">
            <a:off x="2971425" y="1084226"/>
            <a:ext cx="2794500" cy="1236300"/>
          </a:xfrm>
          <a:prstGeom prst="straightConnector1">
            <a:avLst/>
          </a:prstGeom>
          <a:noFill/>
          <a:ln w="28575" cap="flat" cmpd="sng">
            <a:solidFill>
              <a:srgbClr val="6AA84F"/>
            </a:solidFill>
            <a:prstDash val="solid"/>
            <a:round/>
            <a:headEnd type="none" w="med" len="med"/>
            <a:tailEnd type="triangle" w="med" len="med"/>
          </a:ln>
        </p:spPr>
      </p:cxnSp>
      <p:sp>
        <p:nvSpPr>
          <p:cNvPr id="265" name="Google Shape;265;p35"/>
          <p:cNvSpPr txBox="1"/>
          <p:nvPr/>
        </p:nvSpPr>
        <p:spPr>
          <a:xfrm>
            <a:off x="1563400" y="901075"/>
            <a:ext cx="14079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CH" sz="1500" b="1">
                <a:latin typeface="Montserrat"/>
                <a:ea typeface="Montserrat"/>
                <a:cs typeface="Montserrat"/>
                <a:sym typeface="Montserrat"/>
              </a:rPr>
              <a:t>Basicervical</a:t>
            </a:r>
            <a:endParaRPr sz="1500" b="1">
              <a:latin typeface="Montserrat"/>
              <a:ea typeface="Montserrat"/>
              <a:cs typeface="Montserrat"/>
              <a:sym typeface="Montserrat"/>
            </a:endParaRPr>
          </a:p>
        </p:txBody>
      </p:sp>
      <p:cxnSp>
        <p:nvCxnSpPr>
          <p:cNvPr id="266" name="Google Shape;266;p35"/>
          <p:cNvCxnSpPr>
            <a:stCxn id="265" idx="2"/>
            <a:endCxn id="263" idx="0"/>
          </p:cNvCxnSpPr>
          <p:nvPr/>
        </p:nvCxnSpPr>
        <p:spPr>
          <a:xfrm>
            <a:off x="2267350" y="1267675"/>
            <a:ext cx="0" cy="329100"/>
          </a:xfrm>
          <a:prstGeom prst="straightConnector1">
            <a:avLst/>
          </a:prstGeom>
          <a:noFill/>
          <a:ln w="28575" cap="flat" cmpd="sng">
            <a:solidFill>
              <a:schemeClr val="dk2"/>
            </a:solidFill>
            <a:prstDash val="solid"/>
            <a:round/>
            <a:headEnd type="none" w="med" len="med"/>
            <a:tailEnd type="triangle" w="med" len="med"/>
          </a:ln>
        </p:spPr>
      </p:cxnSp>
      <p:sp>
        <p:nvSpPr>
          <p:cNvPr id="267" name="Google Shape;267;p35"/>
          <p:cNvSpPr/>
          <p:nvPr/>
        </p:nvSpPr>
        <p:spPr>
          <a:xfrm>
            <a:off x="5629225" y="2055679"/>
            <a:ext cx="689625" cy="868975"/>
          </a:xfrm>
          <a:custGeom>
            <a:avLst/>
            <a:gdLst/>
            <a:ahLst/>
            <a:cxnLst/>
            <a:rect l="l" t="t" r="r" b="b"/>
            <a:pathLst>
              <a:path w="27585" h="34759" extrusionOk="0">
                <a:moveTo>
                  <a:pt x="0" y="852"/>
                </a:moveTo>
                <a:cubicBezTo>
                  <a:pt x="1916" y="852"/>
                  <a:pt x="5141" y="-965"/>
                  <a:pt x="5747" y="852"/>
                </a:cubicBezTo>
                <a:cubicBezTo>
                  <a:pt x="6484" y="3063"/>
                  <a:pt x="3860" y="5537"/>
                  <a:pt x="4597" y="7748"/>
                </a:cubicBezTo>
                <a:cubicBezTo>
                  <a:pt x="5410" y="10186"/>
                  <a:pt x="10681" y="8758"/>
                  <a:pt x="11494" y="11196"/>
                </a:cubicBezTo>
                <a:cubicBezTo>
                  <a:pt x="12091" y="12986"/>
                  <a:pt x="9195" y="14482"/>
                  <a:pt x="9195" y="16369"/>
                </a:cubicBezTo>
                <a:cubicBezTo>
                  <a:pt x="9195" y="18323"/>
                  <a:pt x="13089" y="16900"/>
                  <a:pt x="14942" y="17518"/>
                </a:cubicBezTo>
                <a:cubicBezTo>
                  <a:pt x="16588" y="18067"/>
                  <a:pt x="14290" y="21463"/>
                  <a:pt x="15517" y="22690"/>
                </a:cubicBezTo>
                <a:cubicBezTo>
                  <a:pt x="16475" y="23648"/>
                  <a:pt x="19111" y="21980"/>
                  <a:pt x="19539" y="23265"/>
                </a:cubicBezTo>
                <a:cubicBezTo>
                  <a:pt x="20144" y="25083"/>
                  <a:pt x="18933" y="27195"/>
                  <a:pt x="19539" y="29012"/>
                </a:cubicBezTo>
                <a:cubicBezTo>
                  <a:pt x="20088" y="30658"/>
                  <a:pt x="23485" y="27210"/>
                  <a:pt x="24712" y="28437"/>
                </a:cubicBezTo>
                <a:cubicBezTo>
                  <a:pt x="26349" y="30074"/>
                  <a:pt x="27585" y="32444"/>
                  <a:pt x="27585" y="34759"/>
                </a:cubicBezTo>
              </a:path>
            </a:pathLst>
          </a:custGeom>
          <a:noFill/>
          <a:ln w="76200" cap="flat" cmpd="sng">
            <a:solidFill>
              <a:schemeClr val="accent6"/>
            </a:solidFill>
            <a:prstDash val="solid"/>
            <a:round/>
            <a:headEnd type="none" w="med" len="med"/>
            <a:tailEnd type="none" w="med" len="med"/>
          </a:ln>
        </p:spPr>
      </p:sp>
      <p:sp>
        <p:nvSpPr>
          <p:cNvPr id="268" name="Google Shape;268;p35"/>
          <p:cNvSpPr txBox="1">
            <a:spLocks noGrp="1"/>
          </p:cNvSpPr>
          <p:nvPr>
            <p:ph type="title"/>
          </p:nvPr>
        </p:nvSpPr>
        <p:spPr>
          <a:xfrm>
            <a:off x="765125" y="219475"/>
            <a:ext cx="35526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Localización</a:t>
            </a:r>
            <a:endParaRPr sz="3200" b="1">
              <a:solidFill>
                <a:srgbClr val="06B0AA"/>
              </a:solidFill>
              <a:latin typeface="Montserrat"/>
              <a:ea typeface="Montserrat"/>
              <a:cs typeface="Montserrat"/>
              <a:sym typeface="Montserrat"/>
            </a:endParaRPr>
          </a:p>
        </p:txBody>
      </p:sp>
      <p:cxnSp>
        <p:nvCxnSpPr>
          <p:cNvPr id="269" name="Google Shape;269;p35"/>
          <p:cNvCxnSpPr>
            <a:endCxn id="263" idx="3"/>
          </p:cNvCxnSpPr>
          <p:nvPr/>
        </p:nvCxnSpPr>
        <p:spPr>
          <a:xfrm rot="10800000">
            <a:off x="3623800" y="1883100"/>
            <a:ext cx="1280700" cy="547500"/>
          </a:xfrm>
          <a:prstGeom prst="straightConnector1">
            <a:avLst/>
          </a:prstGeom>
          <a:noFill/>
          <a:ln w="28575" cap="flat" cmpd="sng">
            <a:solidFill>
              <a:srgbClr val="E06666"/>
            </a:solidFill>
            <a:prstDash val="solid"/>
            <a:round/>
            <a:headEnd type="none" w="med" len="med"/>
            <a:tailEnd type="triangle" w="med" len="med"/>
          </a:ln>
        </p:spPr>
      </p:cxnSp>
      <p:cxnSp>
        <p:nvCxnSpPr>
          <p:cNvPr id="270" name="Google Shape;270;p35"/>
          <p:cNvCxnSpPr/>
          <p:nvPr/>
        </p:nvCxnSpPr>
        <p:spPr>
          <a:xfrm rot="10800000">
            <a:off x="3623825" y="2024175"/>
            <a:ext cx="1764900" cy="1640700"/>
          </a:xfrm>
          <a:prstGeom prst="straightConnector1">
            <a:avLst/>
          </a:prstGeom>
          <a:noFill/>
          <a:ln w="28575" cap="flat" cmpd="sng">
            <a:solidFill>
              <a:srgbClr val="FFE599"/>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1000"/>
                                        <p:tgtEl>
                                          <p:spTgt spid="2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fade">
                                      <p:cBhvr>
                                        <p:cTn id="15" dur="1000"/>
                                        <p:tgtEl>
                                          <p:spTgt spid="263"/>
                                        </p:tgtEl>
                                      </p:cBhvr>
                                    </p:animEffect>
                                  </p:childTnLst>
                                </p:cTn>
                              </p:par>
                              <p:par>
                                <p:cTn id="16" presetID="10" presetClass="entr" presetSubtype="0" fill="hold" nodeType="withEffect">
                                  <p:stCondLst>
                                    <p:cond delay="0"/>
                                  </p:stCondLst>
                                  <p:childTnLst>
                                    <p:set>
                                      <p:cBhvr>
                                        <p:cTn id="17" dur="1" fill="hold">
                                          <p:stCondLst>
                                            <p:cond delay="0"/>
                                          </p:stCondLst>
                                        </p:cTn>
                                        <p:tgtEl>
                                          <p:spTgt spid="264"/>
                                        </p:tgtEl>
                                        <p:attrNameLst>
                                          <p:attrName>style.visibility</p:attrName>
                                        </p:attrNameLst>
                                      </p:cBhvr>
                                      <p:to>
                                        <p:strVal val="visible"/>
                                      </p:to>
                                    </p:set>
                                    <p:animEffect transition="in" filter="fade">
                                      <p:cBhvr>
                                        <p:cTn id="18" dur="1000"/>
                                        <p:tgtEl>
                                          <p:spTgt spid="264"/>
                                        </p:tgtEl>
                                      </p:cBhvr>
                                    </p:animEffect>
                                  </p:childTnLst>
                                </p:cTn>
                              </p:par>
                              <p:par>
                                <p:cTn id="19" presetID="10" presetClass="entr" presetSubtype="0" fill="hold" nodeType="withEffect">
                                  <p:stCondLst>
                                    <p:cond delay="0"/>
                                  </p:stCondLst>
                                  <p:childTnLst>
                                    <p:set>
                                      <p:cBhvr>
                                        <p:cTn id="20" dur="1" fill="hold">
                                          <p:stCondLst>
                                            <p:cond delay="0"/>
                                          </p:stCondLst>
                                        </p:cTn>
                                        <p:tgtEl>
                                          <p:spTgt spid="265"/>
                                        </p:tgtEl>
                                        <p:attrNameLst>
                                          <p:attrName>style.visibility</p:attrName>
                                        </p:attrNameLst>
                                      </p:cBhvr>
                                      <p:to>
                                        <p:strVal val="visible"/>
                                      </p:to>
                                    </p:set>
                                    <p:animEffect transition="in" filter="fade">
                                      <p:cBhvr>
                                        <p:cTn id="21" dur="1000"/>
                                        <p:tgtEl>
                                          <p:spTgt spid="265"/>
                                        </p:tgtEl>
                                      </p:cBhvr>
                                    </p:animEffect>
                                  </p:childTnLst>
                                </p:cTn>
                              </p:par>
                              <p:par>
                                <p:cTn id="22" presetID="10"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childTnLst>
                                </p:cTn>
                              </p:par>
                              <p:par>
                                <p:cTn id="25" presetID="10" presetClass="entr" presetSubtype="0" fill="hold" nodeType="withEffect">
                                  <p:stCondLst>
                                    <p:cond delay="0"/>
                                  </p:stCondLst>
                                  <p:childTnLst>
                                    <p:set>
                                      <p:cBhvr>
                                        <p:cTn id="26" dur="1" fill="hold">
                                          <p:stCondLst>
                                            <p:cond delay="0"/>
                                          </p:stCondLst>
                                        </p:cTn>
                                        <p:tgtEl>
                                          <p:spTgt spid="266"/>
                                        </p:tgtEl>
                                        <p:attrNameLst>
                                          <p:attrName>style.visibility</p:attrName>
                                        </p:attrNameLst>
                                      </p:cBhvr>
                                      <p:to>
                                        <p:strVal val="visible"/>
                                      </p:to>
                                    </p:set>
                                    <p:animEffect transition="in" filter="fade">
                                      <p:cBhvr>
                                        <p:cTn id="27" dur="1000"/>
                                        <p:tgtEl>
                                          <p:spTgt spid="266"/>
                                        </p:tgtEl>
                                      </p:cBhvr>
                                    </p:animEffect>
                                  </p:childTnLst>
                                </p:cTn>
                              </p:par>
                              <p:par>
                                <p:cTn id="28" presetID="10" presetClass="entr" presetSubtype="0" fill="hold" nodeType="withEffect">
                                  <p:stCondLst>
                                    <p:cond delay="0"/>
                                  </p:stCondLst>
                                  <p:childTnLst>
                                    <p:set>
                                      <p:cBhvr>
                                        <p:cTn id="29" dur="1" fill="hold">
                                          <p:stCondLst>
                                            <p:cond delay="0"/>
                                          </p:stCondLst>
                                        </p:cTn>
                                        <p:tgtEl>
                                          <p:spTgt spid="259"/>
                                        </p:tgtEl>
                                        <p:attrNameLst>
                                          <p:attrName>style.visibility</p:attrName>
                                        </p:attrNameLst>
                                      </p:cBhvr>
                                      <p:to>
                                        <p:strVal val="visible"/>
                                      </p:to>
                                    </p:set>
                                    <p:animEffect transition="in" filter="fade">
                                      <p:cBhvr>
                                        <p:cTn id="30"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6"/>
          <p:cNvPicPr preferRelativeResize="0"/>
          <p:nvPr/>
        </p:nvPicPr>
        <p:blipFill rotWithShape="1">
          <a:blip r:embed="rId3">
            <a:alphaModFix/>
          </a:blip>
          <a:srcRect l="-1272" r="12265"/>
          <a:stretch/>
        </p:blipFill>
        <p:spPr>
          <a:xfrm>
            <a:off x="4059650" y="1434150"/>
            <a:ext cx="5070901" cy="3372425"/>
          </a:xfrm>
          <a:prstGeom prst="rect">
            <a:avLst/>
          </a:prstGeom>
          <a:noFill/>
          <a:ln>
            <a:noFill/>
          </a:ln>
        </p:spPr>
      </p:pic>
      <p:sp>
        <p:nvSpPr>
          <p:cNvPr id="276" name="Google Shape;276;p36"/>
          <p:cNvSpPr/>
          <p:nvPr/>
        </p:nvSpPr>
        <p:spPr>
          <a:xfrm>
            <a:off x="4108075" y="3131875"/>
            <a:ext cx="2665500" cy="3441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6"/>
          <p:cNvSpPr txBox="1"/>
          <p:nvPr/>
        </p:nvSpPr>
        <p:spPr>
          <a:xfrm>
            <a:off x="565225" y="320250"/>
            <a:ext cx="3825300" cy="815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solidFill>
                  <a:srgbClr val="152B48"/>
                </a:solidFill>
                <a:latin typeface="Montserrat"/>
                <a:ea typeface="Montserrat"/>
                <a:cs typeface="Montserrat"/>
                <a:sym typeface="Montserrat"/>
              </a:rPr>
              <a:t>Más</a:t>
            </a:r>
            <a:r>
              <a:rPr lang="de-CH" sz="2200" b="1">
                <a:solidFill>
                  <a:srgbClr val="152B48"/>
                </a:solidFill>
                <a:latin typeface="Montserrat"/>
                <a:ea typeface="Montserrat"/>
                <a:cs typeface="Montserrat"/>
                <a:sym typeface="Montserrat"/>
              </a:rPr>
              <a:t> proximal...más riesgo de NAV</a:t>
            </a:r>
            <a:endParaRPr sz="2200" b="1">
              <a:solidFill>
                <a:srgbClr val="152B48"/>
              </a:solidFill>
              <a:latin typeface="Montserrat"/>
              <a:ea typeface="Montserrat"/>
              <a:cs typeface="Montserrat"/>
              <a:sym typeface="Montserrat"/>
            </a:endParaRPr>
          </a:p>
        </p:txBody>
      </p:sp>
      <p:sp>
        <p:nvSpPr>
          <p:cNvPr id="278" name="Google Shape;278;p36"/>
          <p:cNvSpPr txBox="1"/>
          <p:nvPr/>
        </p:nvSpPr>
        <p:spPr>
          <a:xfrm>
            <a:off x="805350" y="1252225"/>
            <a:ext cx="3441900" cy="15087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de-CH" sz="1600" dirty="0">
                <a:solidFill>
                  <a:srgbClr val="152B48"/>
                </a:solidFill>
                <a:latin typeface="Montserrat"/>
                <a:ea typeface="Montserrat"/>
                <a:cs typeface="Montserrat"/>
                <a:sym typeface="Montserrat"/>
              </a:rPr>
              <a:t>Cabeza femoral: </a:t>
            </a:r>
            <a:r>
              <a:rPr lang="de-CH" sz="1600" b="1" dirty="0">
                <a:solidFill>
                  <a:srgbClr val="152B48"/>
                </a:solidFill>
                <a:latin typeface="Montserrat"/>
                <a:ea typeface="Montserrat"/>
                <a:cs typeface="Montserrat"/>
                <a:sym typeface="Montserrat"/>
              </a:rPr>
              <a:t>75-100%</a:t>
            </a:r>
            <a:endParaRPr sz="1600" b="1" dirty="0">
              <a:solidFill>
                <a:srgbClr val="152B48"/>
              </a:solidFill>
              <a:latin typeface="Montserrat"/>
              <a:ea typeface="Montserrat"/>
              <a:cs typeface="Montserrat"/>
              <a:sym typeface="Montserrat"/>
            </a:endParaRPr>
          </a:p>
          <a:p>
            <a:pPr marL="457200" lvl="0" indent="-330200" algn="l" rtl="0">
              <a:spcBef>
                <a:spcPts val="0"/>
              </a:spcBef>
              <a:spcAft>
                <a:spcPts val="0"/>
              </a:spcAft>
              <a:buSzPts val="1600"/>
              <a:buChar char="●"/>
            </a:pPr>
            <a:r>
              <a:rPr lang="de-CH" sz="1600" dirty="0">
                <a:solidFill>
                  <a:srgbClr val="152B48"/>
                </a:solidFill>
                <a:latin typeface="Montserrat"/>
                <a:ea typeface="Montserrat"/>
                <a:cs typeface="Montserrat"/>
                <a:sym typeface="Montserrat"/>
              </a:rPr>
              <a:t>Transcervical: </a:t>
            </a:r>
            <a:r>
              <a:rPr lang="de-CH" sz="1600" b="1" dirty="0">
                <a:solidFill>
                  <a:srgbClr val="152B48"/>
                </a:solidFill>
                <a:latin typeface="Montserrat"/>
                <a:ea typeface="Montserrat"/>
                <a:cs typeface="Montserrat"/>
                <a:sym typeface="Montserrat"/>
              </a:rPr>
              <a:t>50%</a:t>
            </a:r>
            <a:endParaRPr sz="1600" b="1" dirty="0">
              <a:solidFill>
                <a:srgbClr val="152B48"/>
              </a:solidFill>
              <a:latin typeface="Montserrat"/>
              <a:ea typeface="Montserrat"/>
              <a:cs typeface="Montserrat"/>
              <a:sym typeface="Montserrat"/>
            </a:endParaRPr>
          </a:p>
          <a:p>
            <a:pPr marL="457200" lvl="0" indent="-330200" algn="l" rtl="0">
              <a:spcBef>
                <a:spcPts val="0"/>
              </a:spcBef>
              <a:spcAft>
                <a:spcPts val="0"/>
              </a:spcAft>
              <a:buSzPts val="1600"/>
              <a:buChar char="●"/>
            </a:pPr>
            <a:r>
              <a:rPr lang="de-CH" sz="1600" dirty="0">
                <a:solidFill>
                  <a:srgbClr val="152B48"/>
                </a:solidFill>
                <a:latin typeface="Montserrat"/>
                <a:ea typeface="Montserrat"/>
                <a:cs typeface="Montserrat"/>
                <a:sym typeface="Montserrat"/>
              </a:rPr>
              <a:t>Basicervical </a:t>
            </a:r>
            <a:r>
              <a:rPr lang="de-CH" sz="1600" b="1" dirty="0">
                <a:solidFill>
                  <a:srgbClr val="152B48"/>
                </a:solidFill>
                <a:latin typeface="Montserrat"/>
                <a:ea typeface="Montserrat"/>
                <a:cs typeface="Montserrat"/>
                <a:sym typeface="Montserrat"/>
              </a:rPr>
              <a:t>&lt;25%</a:t>
            </a:r>
            <a:endParaRPr sz="1600" b="1" dirty="0">
              <a:solidFill>
                <a:srgbClr val="152B48"/>
              </a:solidFill>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de-CH" sz="1600" dirty="0">
                <a:solidFill>
                  <a:srgbClr val="152B48"/>
                </a:solidFill>
                <a:latin typeface="Montserrat"/>
                <a:ea typeface="Montserrat"/>
                <a:cs typeface="Montserrat"/>
                <a:sym typeface="Montserrat"/>
              </a:rPr>
              <a:t>Intertrocantérica muy raro</a:t>
            </a:r>
            <a:endParaRPr sz="1600" dirty="0">
              <a:solidFill>
                <a:srgbClr val="152B48"/>
              </a:solidFill>
              <a:latin typeface="Montserrat"/>
              <a:ea typeface="Montserrat"/>
              <a:cs typeface="Montserrat"/>
              <a:sym typeface="Montserrat"/>
            </a:endParaRPr>
          </a:p>
        </p:txBody>
      </p:sp>
      <p:sp>
        <p:nvSpPr>
          <p:cNvPr id="279" name="Google Shape;279;p36"/>
          <p:cNvSpPr txBox="1">
            <a:spLocks noGrp="1"/>
          </p:cNvSpPr>
          <p:nvPr>
            <p:ph type="title"/>
          </p:nvPr>
        </p:nvSpPr>
        <p:spPr>
          <a:xfrm>
            <a:off x="4729225" y="320250"/>
            <a:ext cx="40905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Riesgo inherente</a:t>
            </a:r>
            <a:endParaRPr sz="3200" b="1" dirty="0">
              <a:solidFill>
                <a:srgbClr val="06B0AA"/>
              </a:solidFill>
              <a:latin typeface="Montserrat"/>
              <a:ea typeface="Montserrat"/>
              <a:cs typeface="Montserrat"/>
              <a:sym typeface="Montserrat"/>
            </a:endParaRPr>
          </a:p>
        </p:txBody>
      </p:sp>
      <p:sp>
        <p:nvSpPr>
          <p:cNvPr id="280" name="Google Shape;280;p36"/>
          <p:cNvSpPr/>
          <p:nvPr/>
        </p:nvSpPr>
        <p:spPr>
          <a:xfrm>
            <a:off x="2393475" y="1111300"/>
            <a:ext cx="266100" cy="2058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FD2719AA-91DE-4419-BABA-BB083F2288B4}"/>
              </a:ext>
            </a:extLst>
          </p:cNvPr>
          <p:cNvSpPr/>
          <p:nvPr/>
        </p:nvSpPr>
        <p:spPr>
          <a:xfrm>
            <a:off x="8397240" y="998220"/>
            <a:ext cx="518160" cy="435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1000"/>
                                        <p:tgtEl>
                                          <p:spTgt spid="277"/>
                                        </p:tgtEl>
                                      </p:cBhvr>
                                    </p:animEffect>
                                  </p:childTnLst>
                                </p:cTn>
                              </p:par>
                              <p:par>
                                <p:cTn id="13" presetID="10" presetClass="entr" presetSubtype="0" fill="hold" nodeType="withEffect">
                                  <p:stCondLst>
                                    <p:cond delay="0"/>
                                  </p:stCondLst>
                                  <p:childTnLst>
                                    <p:set>
                                      <p:cBhvr>
                                        <p:cTn id="14" dur="1" fill="hold">
                                          <p:stCondLst>
                                            <p:cond delay="0"/>
                                          </p:stCondLst>
                                        </p:cTn>
                                        <p:tgtEl>
                                          <p:spTgt spid="278"/>
                                        </p:tgtEl>
                                        <p:attrNameLst>
                                          <p:attrName>style.visibility</p:attrName>
                                        </p:attrNameLst>
                                      </p:cBhvr>
                                      <p:to>
                                        <p:strVal val="visible"/>
                                      </p:to>
                                    </p:set>
                                    <p:animEffect transition="in" filter="fade">
                                      <p:cBhvr>
                                        <p:cTn id="15"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7"/>
          <p:cNvPicPr preferRelativeResize="0"/>
          <p:nvPr/>
        </p:nvPicPr>
        <p:blipFill rotWithShape="1">
          <a:blip r:embed="rId3">
            <a:alphaModFix/>
          </a:blip>
          <a:srcRect r="11426" b="17877"/>
          <a:stretch/>
        </p:blipFill>
        <p:spPr>
          <a:xfrm>
            <a:off x="4680825" y="1206025"/>
            <a:ext cx="3945350" cy="3342325"/>
          </a:xfrm>
          <a:prstGeom prst="rect">
            <a:avLst/>
          </a:prstGeom>
          <a:noFill/>
          <a:ln>
            <a:noFill/>
          </a:ln>
        </p:spPr>
      </p:pic>
      <p:sp>
        <p:nvSpPr>
          <p:cNvPr id="286" name="Google Shape;286;p37"/>
          <p:cNvSpPr/>
          <p:nvPr/>
        </p:nvSpPr>
        <p:spPr>
          <a:xfrm>
            <a:off x="6982605" y="2678858"/>
            <a:ext cx="1179300" cy="7728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7"/>
          <p:cNvSpPr/>
          <p:nvPr/>
        </p:nvSpPr>
        <p:spPr>
          <a:xfrm rot="-468323">
            <a:off x="6518814" y="2294917"/>
            <a:ext cx="269497" cy="1164232"/>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7"/>
          <p:cNvSpPr txBox="1">
            <a:spLocks noGrp="1"/>
          </p:cNvSpPr>
          <p:nvPr>
            <p:ph type="title"/>
          </p:nvPr>
        </p:nvSpPr>
        <p:spPr>
          <a:xfrm>
            <a:off x="4480450" y="251555"/>
            <a:ext cx="541793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2800" dirty="0">
                <a:solidFill>
                  <a:srgbClr val="06B0AA"/>
                </a:solidFill>
              </a:rPr>
              <a:t>Clínica muy sugestiva</a:t>
            </a:r>
            <a:endParaRPr sz="2800" b="1" dirty="0">
              <a:solidFill>
                <a:srgbClr val="06B0AA"/>
              </a:solidFill>
              <a:latin typeface="Montserrat"/>
              <a:ea typeface="Montserrat"/>
              <a:cs typeface="Montserrat"/>
              <a:sym typeface="Montserrat"/>
            </a:endParaRPr>
          </a:p>
        </p:txBody>
      </p:sp>
      <p:sp>
        <p:nvSpPr>
          <p:cNvPr id="289" name="Google Shape;289;p37"/>
          <p:cNvSpPr txBox="1"/>
          <p:nvPr/>
        </p:nvSpPr>
        <p:spPr>
          <a:xfrm>
            <a:off x="603075" y="752900"/>
            <a:ext cx="1528200" cy="8307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700">
                <a:latin typeface="Montserrat"/>
                <a:ea typeface="Montserrat"/>
                <a:cs typeface="Montserrat"/>
                <a:sym typeface="Montserrat"/>
              </a:rPr>
              <a:t>Rotación externa</a:t>
            </a:r>
            <a:endParaRPr sz="1700">
              <a:latin typeface="Montserrat"/>
              <a:ea typeface="Montserrat"/>
              <a:cs typeface="Montserrat"/>
              <a:sym typeface="Montserrat"/>
            </a:endParaRPr>
          </a:p>
        </p:txBody>
      </p:sp>
      <p:sp>
        <p:nvSpPr>
          <p:cNvPr id="290" name="Google Shape;290;p37"/>
          <p:cNvSpPr txBox="1"/>
          <p:nvPr/>
        </p:nvSpPr>
        <p:spPr>
          <a:xfrm>
            <a:off x="2583825" y="752900"/>
            <a:ext cx="1528200" cy="8307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700">
                <a:latin typeface="Montserrat"/>
                <a:ea typeface="Montserrat"/>
                <a:cs typeface="Montserrat"/>
                <a:sym typeface="Montserrat"/>
              </a:rPr>
              <a:t>Acortado</a:t>
            </a:r>
            <a:endParaRPr sz="1700">
              <a:latin typeface="Montserrat"/>
              <a:ea typeface="Montserrat"/>
              <a:cs typeface="Montserrat"/>
              <a:sym typeface="Montserrat"/>
            </a:endParaRPr>
          </a:p>
        </p:txBody>
      </p:sp>
      <p:sp>
        <p:nvSpPr>
          <p:cNvPr id="291" name="Google Shape;291;p37"/>
          <p:cNvSpPr txBox="1"/>
          <p:nvPr/>
        </p:nvSpPr>
        <p:spPr>
          <a:xfrm>
            <a:off x="603075" y="1741038"/>
            <a:ext cx="1528200" cy="8307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700">
                <a:latin typeface="Montserrat"/>
                <a:ea typeface="Montserrat"/>
                <a:cs typeface="Montserrat"/>
                <a:sym typeface="Montserrat"/>
              </a:rPr>
              <a:t>Abducido</a:t>
            </a:r>
            <a:endParaRPr sz="1700">
              <a:latin typeface="Montserrat"/>
              <a:ea typeface="Montserrat"/>
              <a:cs typeface="Montserrat"/>
              <a:sym typeface="Montserrat"/>
            </a:endParaRPr>
          </a:p>
        </p:txBody>
      </p:sp>
      <p:sp>
        <p:nvSpPr>
          <p:cNvPr id="292" name="Google Shape;292;p37"/>
          <p:cNvSpPr txBox="1"/>
          <p:nvPr/>
        </p:nvSpPr>
        <p:spPr>
          <a:xfrm>
            <a:off x="2583825" y="1741038"/>
            <a:ext cx="1528200" cy="8307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700" b="1" dirty="0">
                <a:latin typeface="Montserrat"/>
                <a:ea typeface="Montserrat"/>
                <a:cs typeface="Montserrat"/>
                <a:sym typeface="Montserrat"/>
              </a:rPr>
              <a:t>Sin apoyo</a:t>
            </a:r>
            <a:endParaRPr sz="1700" b="1" dirty="0">
              <a:latin typeface="Montserrat"/>
              <a:ea typeface="Montserrat"/>
              <a:cs typeface="Montserrat"/>
              <a:sym typeface="Montserrat"/>
            </a:endParaRPr>
          </a:p>
        </p:txBody>
      </p:sp>
      <p:sp>
        <p:nvSpPr>
          <p:cNvPr id="2" name="Oval 1">
            <a:extLst>
              <a:ext uri="{FF2B5EF4-FFF2-40B4-BE49-F238E27FC236}">
                <a16:creationId xmlns:a16="http://schemas.microsoft.com/office/drawing/2014/main" id="{E3829776-71D0-4B05-9E12-B866B150F70B}"/>
              </a:ext>
            </a:extLst>
          </p:cNvPr>
          <p:cNvSpPr/>
          <p:nvPr/>
        </p:nvSpPr>
        <p:spPr>
          <a:xfrm>
            <a:off x="8465820" y="692821"/>
            <a:ext cx="533400" cy="495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8"/>
          <p:cNvSpPr txBox="1"/>
          <p:nvPr/>
        </p:nvSpPr>
        <p:spPr>
          <a:xfrm>
            <a:off x="702000" y="401875"/>
            <a:ext cx="3870000" cy="748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a:latin typeface="Montserrat"/>
                <a:ea typeface="Montserrat"/>
                <a:cs typeface="Montserrat"/>
                <a:sym typeface="Montserrat"/>
              </a:rPr>
              <a:t>Asociadas a luxación y fracturas de acetábulo</a:t>
            </a:r>
            <a:endParaRPr sz="1800">
              <a:latin typeface="Montserrat"/>
              <a:ea typeface="Montserrat"/>
              <a:cs typeface="Montserrat"/>
              <a:sym typeface="Montserrat"/>
            </a:endParaRPr>
          </a:p>
        </p:txBody>
      </p:sp>
      <p:sp>
        <p:nvSpPr>
          <p:cNvPr id="298" name="Google Shape;298;p38"/>
          <p:cNvSpPr txBox="1"/>
          <p:nvPr/>
        </p:nvSpPr>
        <p:spPr>
          <a:xfrm>
            <a:off x="702000" y="1333100"/>
            <a:ext cx="3870000" cy="487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a:latin typeface="Montserrat"/>
                <a:ea typeface="Montserrat"/>
                <a:cs typeface="Montserrat"/>
                <a:sym typeface="Montserrat"/>
              </a:rPr>
              <a:t>Jóvenes</a:t>
            </a:r>
            <a:endParaRPr sz="1800">
              <a:latin typeface="Montserrat"/>
              <a:ea typeface="Montserrat"/>
              <a:cs typeface="Montserrat"/>
              <a:sym typeface="Montserrat"/>
            </a:endParaRPr>
          </a:p>
        </p:txBody>
      </p:sp>
      <p:sp>
        <p:nvSpPr>
          <p:cNvPr id="299" name="Google Shape;299;p38"/>
          <p:cNvSpPr txBox="1"/>
          <p:nvPr/>
        </p:nvSpPr>
        <p:spPr>
          <a:xfrm>
            <a:off x="702000" y="2051775"/>
            <a:ext cx="3870000" cy="487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a:latin typeface="Montserrat"/>
                <a:ea typeface="Montserrat"/>
                <a:cs typeface="Montserrat"/>
                <a:sym typeface="Montserrat"/>
              </a:rPr>
              <a:t>Trauma de alta energía</a:t>
            </a:r>
            <a:endParaRPr sz="1800">
              <a:latin typeface="Montserrat"/>
              <a:ea typeface="Montserrat"/>
              <a:cs typeface="Montserrat"/>
              <a:sym typeface="Montserrat"/>
            </a:endParaRPr>
          </a:p>
        </p:txBody>
      </p:sp>
      <p:pic>
        <p:nvPicPr>
          <p:cNvPr id="300" name="Google Shape;300;p38"/>
          <p:cNvPicPr preferRelativeResize="0"/>
          <p:nvPr/>
        </p:nvPicPr>
        <p:blipFill rotWithShape="1">
          <a:blip r:embed="rId3">
            <a:alphaModFix/>
          </a:blip>
          <a:srcRect l="17623" r="17538"/>
          <a:stretch/>
        </p:blipFill>
        <p:spPr>
          <a:xfrm>
            <a:off x="5443700" y="1450025"/>
            <a:ext cx="2826379" cy="3269325"/>
          </a:xfrm>
          <a:prstGeom prst="rect">
            <a:avLst/>
          </a:prstGeom>
          <a:noFill/>
          <a:ln>
            <a:noFill/>
          </a:ln>
        </p:spPr>
      </p:pic>
      <p:sp>
        <p:nvSpPr>
          <p:cNvPr id="301" name="Google Shape;301;p38"/>
          <p:cNvSpPr txBox="1">
            <a:spLocks noGrp="1"/>
          </p:cNvSpPr>
          <p:nvPr>
            <p:ph type="title"/>
          </p:nvPr>
        </p:nvSpPr>
        <p:spPr>
          <a:xfrm>
            <a:off x="5031800" y="395875"/>
            <a:ext cx="4139700" cy="8121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a:solidFill>
                  <a:srgbClr val="06B0AA"/>
                </a:solidFill>
              </a:rPr>
              <a:t>Fracturas de cabeza femoral</a:t>
            </a:r>
            <a:endParaRPr sz="3200" b="1">
              <a:solidFill>
                <a:srgbClr val="06B0AA"/>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9"/>
          <p:cNvPicPr preferRelativeResize="0"/>
          <p:nvPr/>
        </p:nvPicPr>
        <p:blipFill>
          <a:blip r:embed="rId3">
            <a:alphaModFix/>
          </a:blip>
          <a:stretch>
            <a:fillRect/>
          </a:stretch>
        </p:blipFill>
        <p:spPr>
          <a:xfrm>
            <a:off x="3668785" y="179526"/>
            <a:ext cx="5193641" cy="3882625"/>
          </a:xfrm>
          <a:prstGeom prst="rect">
            <a:avLst/>
          </a:prstGeom>
          <a:noFill/>
          <a:ln>
            <a:noFill/>
          </a:ln>
        </p:spPr>
      </p:pic>
      <p:sp>
        <p:nvSpPr>
          <p:cNvPr id="307" name="Google Shape;307;p39"/>
          <p:cNvSpPr txBox="1"/>
          <p:nvPr/>
        </p:nvSpPr>
        <p:spPr>
          <a:xfrm>
            <a:off x="878600" y="263900"/>
            <a:ext cx="2172000" cy="6900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600" b="1">
                <a:latin typeface="Montserrat"/>
                <a:ea typeface="Montserrat"/>
                <a:cs typeface="Montserrat"/>
                <a:sym typeface="Montserrat"/>
              </a:rPr>
              <a:t>Infrafoveal </a:t>
            </a:r>
            <a:r>
              <a:rPr lang="de-CH" sz="1600">
                <a:latin typeface="Montserrat"/>
                <a:ea typeface="Montserrat"/>
                <a:cs typeface="Montserrat"/>
                <a:sym typeface="Montserrat"/>
              </a:rPr>
              <a:t>(en zona de </a:t>
            </a:r>
            <a:r>
              <a:rPr lang="de-CH" sz="1600" b="1">
                <a:latin typeface="Montserrat"/>
                <a:ea typeface="Montserrat"/>
                <a:cs typeface="Montserrat"/>
                <a:sym typeface="Montserrat"/>
              </a:rPr>
              <a:t>no apoyo)</a:t>
            </a:r>
            <a:endParaRPr sz="1600" b="1">
              <a:latin typeface="Montserrat"/>
              <a:ea typeface="Montserrat"/>
              <a:cs typeface="Montserrat"/>
              <a:sym typeface="Montserrat"/>
            </a:endParaRPr>
          </a:p>
        </p:txBody>
      </p:sp>
      <p:sp>
        <p:nvSpPr>
          <p:cNvPr id="308" name="Google Shape;308;p39"/>
          <p:cNvSpPr txBox="1"/>
          <p:nvPr/>
        </p:nvSpPr>
        <p:spPr>
          <a:xfrm>
            <a:off x="7222325" y="490425"/>
            <a:ext cx="1873800" cy="851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b="1">
                <a:latin typeface="Montserrat"/>
                <a:ea typeface="Montserrat"/>
                <a:cs typeface="Montserrat"/>
                <a:sym typeface="Montserrat"/>
              </a:rPr>
              <a:t>Suprafoveal </a:t>
            </a:r>
            <a:r>
              <a:rPr lang="de-CH" sz="1600">
                <a:latin typeface="Montserrat"/>
                <a:ea typeface="Montserrat"/>
                <a:cs typeface="Montserrat"/>
                <a:sym typeface="Montserrat"/>
              </a:rPr>
              <a:t>(en zona de apoyo)</a:t>
            </a:r>
            <a:endParaRPr sz="1600">
              <a:latin typeface="Montserrat"/>
              <a:ea typeface="Montserrat"/>
              <a:cs typeface="Montserrat"/>
              <a:sym typeface="Montserrat"/>
            </a:endParaRPr>
          </a:p>
        </p:txBody>
      </p:sp>
      <p:sp>
        <p:nvSpPr>
          <p:cNvPr id="309" name="Google Shape;309;p39"/>
          <p:cNvSpPr txBox="1"/>
          <p:nvPr/>
        </p:nvSpPr>
        <p:spPr>
          <a:xfrm>
            <a:off x="3531850" y="4198925"/>
            <a:ext cx="3084600" cy="470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600" b="1">
                <a:latin typeface="Montserrat"/>
                <a:ea typeface="Montserrat"/>
                <a:cs typeface="Montserrat"/>
                <a:sym typeface="Montserrat"/>
              </a:rPr>
              <a:t>I ó II + transcervical</a:t>
            </a:r>
            <a:endParaRPr sz="1600" b="1">
              <a:latin typeface="Montserrat"/>
              <a:ea typeface="Montserrat"/>
              <a:cs typeface="Montserrat"/>
              <a:sym typeface="Montserrat"/>
            </a:endParaRPr>
          </a:p>
        </p:txBody>
      </p:sp>
      <p:sp>
        <p:nvSpPr>
          <p:cNvPr id="310" name="Google Shape;310;p39"/>
          <p:cNvSpPr txBox="1"/>
          <p:nvPr/>
        </p:nvSpPr>
        <p:spPr>
          <a:xfrm>
            <a:off x="7024300" y="4224475"/>
            <a:ext cx="1950000" cy="470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600" b="1">
                <a:latin typeface="Montserrat"/>
                <a:ea typeface="Montserrat"/>
                <a:cs typeface="Montserrat"/>
                <a:sym typeface="Montserrat"/>
              </a:rPr>
              <a:t>I ó II + luxación</a:t>
            </a:r>
            <a:endParaRPr sz="1600" b="1">
              <a:latin typeface="Montserrat"/>
              <a:ea typeface="Montserrat"/>
              <a:cs typeface="Montserrat"/>
              <a:sym typeface="Montserrat"/>
            </a:endParaRPr>
          </a:p>
        </p:txBody>
      </p:sp>
      <p:sp>
        <p:nvSpPr>
          <p:cNvPr id="311" name="Google Shape;311;p39"/>
          <p:cNvSpPr/>
          <p:nvPr/>
        </p:nvSpPr>
        <p:spPr>
          <a:xfrm>
            <a:off x="5298850" y="179525"/>
            <a:ext cx="1800300" cy="20649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a:off x="3531850" y="2244425"/>
            <a:ext cx="3567300" cy="19197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9"/>
          <p:cNvSpPr/>
          <p:nvPr/>
        </p:nvSpPr>
        <p:spPr>
          <a:xfrm>
            <a:off x="5492050" y="1834488"/>
            <a:ext cx="15471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CH" sz="2400" b="1" dirty="0">
                <a:latin typeface="Montserrat"/>
                <a:ea typeface="Montserrat"/>
                <a:cs typeface="Montserrat"/>
                <a:sym typeface="Montserrat"/>
              </a:rPr>
              <a:t>Cirugía</a:t>
            </a:r>
            <a:endParaRPr sz="2400" b="1" dirty="0">
              <a:latin typeface="Montserrat"/>
              <a:ea typeface="Montserrat"/>
              <a:cs typeface="Montserrat"/>
              <a:sym typeface="Montserrat"/>
            </a:endParaRPr>
          </a:p>
        </p:txBody>
      </p:sp>
      <p:sp>
        <p:nvSpPr>
          <p:cNvPr id="314" name="Google Shape;314;p39"/>
          <p:cNvSpPr/>
          <p:nvPr/>
        </p:nvSpPr>
        <p:spPr>
          <a:xfrm>
            <a:off x="3531850" y="179525"/>
            <a:ext cx="1767000" cy="2064900"/>
          </a:xfrm>
          <a:prstGeom prst="rect">
            <a:avLst/>
          </a:prstGeom>
          <a:solidFill>
            <a:srgbClr val="132C48">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txBox="1"/>
          <p:nvPr/>
        </p:nvSpPr>
        <p:spPr>
          <a:xfrm>
            <a:off x="482750" y="1341825"/>
            <a:ext cx="2963700" cy="69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CH">
                <a:latin typeface="Montserrat"/>
                <a:ea typeface="Montserrat"/>
                <a:cs typeface="Montserrat"/>
                <a:sym typeface="Montserrat"/>
              </a:rPr>
              <a:t>Cirugía si fragmento mayor de 1 cm y desplazado</a:t>
            </a:r>
            <a:endParaRPr>
              <a:latin typeface="Montserrat"/>
              <a:ea typeface="Montserrat"/>
              <a:cs typeface="Montserrat"/>
              <a:sym typeface="Montserrat"/>
            </a:endParaRPr>
          </a:p>
        </p:txBody>
      </p:sp>
      <p:sp>
        <p:nvSpPr>
          <p:cNvPr id="316" name="Google Shape;316;p39"/>
          <p:cNvSpPr/>
          <p:nvPr/>
        </p:nvSpPr>
        <p:spPr>
          <a:xfrm>
            <a:off x="7099150" y="1580350"/>
            <a:ext cx="1800300" cy="25836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7" name="Google Shape;317;p39"/>
          <p:cNvCxnSpPr>
            <a:stCxn id="307" idx="2"/>
            <a:endCxn id="315" idx="0"/>
          </p:cNvCxnSpPr>
          <p:nvPr/>
        </p:nvCxnSpPr>
        <p:spPr>
          <a:xfrm>
            <a:off x="1964600" y="953900"/>
            <a:ext cx="0" cy="387900"/>
          </a:xfrm>
          <a:prstGeom prst="straightConnector1">
            <a:avLst/>
          </a:prstGeom>
          <a:noFill/>
          <a:ln w="9525" cap="flat" cmpd="sng">
            <a:solidFill>
              <a:schemeClr val="dk2"/>
            </a:solidFill>
            <a:prstDash val="solid"/>
            <a:round/>
            <a:headEnd type="none" w="med" len="med"/>
            <a:tailEnd type="triangle" w="med" len="med"/>
          </a:ln>
        </p:spPr>
      </p:cxnSp>
      <p:sp>
        <p:nvSpPr>
          <p:cNvPr id="2" name="Oval 1">
            <a:extLst>
              <a:ext uri="{FF2B5EF4-FFF2-40B4-BE49-F238E27FC236}">
                <a16:creationId xmlns:a16="http://schemas.microsoft.com/office/drawing/2014/main" id="{A0B6ADDD-D65F-413D-8471-C2E8D3083209}"/>
              </a:ext>
            </a:extLst>
          </p:cNvPr>
          <p:cNvSpPr/>
          <p:nvPr/>
        </p:nvSpPr>
        <p:spPr>
          <a:xfrm>
            <a:off x="8473440" y="263900"/>
            <a:ext cx="500860" cy="482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childTnLst>
                                </p:cTn>
                              </p:par>
                              <p:par>
                                <p:cTn id="8" presetID="10" presetClass="entr" presetSubtype="0" fill="hold" nodeType="withEffect">
                                  <p:stCondLst>
                                    <p:cond delay="0"/>
                                  </p:stCondLst>
                                  <p:childTnLst>
                                    <p:set>
                                      <p:cBhvr>
                                        <p:cTn id="9" dur="1" fill="hold">
                                          <p:stCondLst>
                                            <p:cond delay="0"/>
                                          </p:stCondLst>
                                        </p:cTn>
                                        <p:tgtEl>
                                          <p:spTgt spid="314"/>
                                        </p:tgtEl>
                                        <p:attrNameLst>
                                          <p:attrName>style.visibility</p:attrName>
                                        </p:attrNameLst>
                                      </p:cBhvr>
                                      <p:to>
                                        <p:strVal val="visible"/>
                                      </p:to>
                                    </p:set>
                                    <p:animEffect transition="in" filter="fade">
                                      <p:cBhvr>
                                        <p:cTn id="10" dur="1000"/>
                                        <p:tgtEl>
                                          <p:spTgt spid="314"/>
                                        </p:tgtEl>
                                      </p:cBhvr>
                                    </p:animEffect>
                                  </p:childTnLst>
                                </p:cTn>
                              </p:par>
                              <p:par>
                                <p:cTn id="11" presetID="10" presetClass="entr" presetSubtype="0" fill="hold" nodeType="withEffect">
                                  <p:stCondLst>
                                    <p:cond delay="0"/>
                                  </p:stCondLst>
                                  <p:childTnLst>
                                    <p:set>
                                      <p:cBhvr>
                                        <p:cTn id="12" dur="1" fill="hold">
                                          <p:stCondLst>
                                            <p:cond delay="0"/>
                                          </p:stCondLst>
                                        </p:cTn>
                                        <p:tgtEl>
                                          <p:spTgt spid="315"/>
                                        </p:tgtEl>
                                        <p:attrNameLst>
                                          <p:attrName>style.visibility</p:attrName>
                                        </p:attrNameLst>
                                      </p:cBhvr>
                                      <p:to>
                                        <p:strVal val="visible"/>
                                      </p:to>
                                    </p:set>
                                    <p:animEffect transition="in" filter="fade">
                                      <p:cBhvr>
                                        <p:cTn id="13" dur="1000"/>
                                        <p:tgtEl>
                                          <p:spTgt spid="3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8"/>
                                        </p:tgtEl>
                                        <p:attrNameLst>
                                          <p:attrName>style.visibility</p:attrName>
                                        </p:attrNameLst>
                                      </p:cBhvr>
                                      <p:to>
                                        <p:strVal val="visible"/>
                                      </p:to>
                                    </p:set>
                                    <p:animEffect transition="in" filter="fade">
                                      <p:cBhvr>
                                        <p:cTn id="18" dur="1000"/>
                                        <p:tgtEl>
                                          <p:spTgt spid="30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1"/>
                                        </p:tgtEl>
                                        <p:attrNameLst>
                                          <p:attrName>style.visibility</p:attrName>
                                        </p:attrNameLst>
                                      </p:cBhvr>
                                      <p:to>
                                        <p:strVal val="visible"/>
                                      </p:to>
                                    </p:set>
                                    <p:animEffect transition="in" filter="fade">
                                      <p:cBhvr>
                                        <p:cTn id="23" dur="1000"/>
                                        <p:tgtEl>
                                          <p:spTgt spid="311"/>
                                        </p:tgtEl>
                                      </p:cBhvr>
                                    </p:animEffect>
                                  </p:childTnLst>
                                </p:cTn>
                              </p:par>
                              <p:par>
                                <p:cTn id="24" presetID="10" presetClass="entr" presetSubtype="0" fill="hold" nodeType="withEffect">
                                  <p:stCondLst>
                                    <p:cond delay="0"/>
                                  </p:stCondLst>
                                  <p:childTnLst>
                                    <p:set>
                                      <p:cBhvr>
                                        <p:cTn id="25" dur="1" fill="hold">
                                          <p:stCondLst>
                                            <p:cond delay="0"/>
                                          </p:stCondLst>
                                        </p:cTn>
                                        <p:tgtEl>
                                          <p:spTgt spid="312"/>
                                        </p:tgtEl>
                                        <p:attrNameLst>
                                          <p:attrName>style.visibility</p:attrName>
                                        </p:attrNameLst>
                                      </p:cBhvr>
                                      <p:to>
                                        <p:strVal val="visible"/>
                                      </p:to>
                                    </p:set>
                                    <p:animEffect transition="in" filter="fade">
                                      <p:cBhvr>
                                        <p:cTn id="26" dur="1000"/>
                                        <p:tgtEl>
                                          <p:spTgt spid="312"/>
                                        </p:tgtEl>
                                      </p:cBhvr>
                                    </p:animEffect>
                                  </p:childTnLst>
                                </p:cTn>
                              </p:par>
                              <p:par>
                                <p:cTn id="27" presetID="10" presetClass="entr" presetSubtype="0" fill="hold" nodeType="withEffect">
                                  <p:stCondLst>
                                    <p:cond delay="0"/>
                                  </p:stCondLst>
                                  <p:childTnLst>
                                    <p:set>
                                      <p:cBhvr>
                                        <p:cTn id="28" dur="1" fill="hold">
                                          <p:stCondLst>
                                            <p:cond delay="0"/>
                                          </p:stCondLst>
                                        </p:cTn>
                                        <p:tgtEl>
                                          <p:spTgt spid="313"/>
                                        </p:tgtEl>
                                        <p:attrNameLst>
                                          <p:attrName>style.visibility</p:attrName>
                                        </p:attrNameLst>
                                      </p:cBhvr>
                                      <p:to>
                                        <p:strVal val="visible"/>
                                      </p:to>
                                    </p:set>
                                    <p:animEffect transition="in" filter="fade">
                                      <p:cBhvr>
                                        <p:cTn id="29"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0"/>
          <p:cNvSpPr txBox="1"/>
          <p:nvPr/>
        </p:nvSpPr>
        <p:spPr>
          <a:xfrm>
            <a:off x="559625" y="382150"/>
            <a:ext cx="3650100" cy="538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latin typeface="Montserrat"/>
                <a:ea typeface="Montserrat"/>
                <a:cs typeface="Montserrat"/>
                <a:sym typeface="Montserrat"/>
              </a:rPr>
              <a:t>Distribución bimodal</a:t>
            </a:r>
            <a:endParaRPr sz="2200">
              <a:latin typeface="Montserrat"/>
              <a:ea typeface="Montserrat"/>
              <a:cs typeface="Montserrat"/>
              <a:sym typeface="Montserrat"/>
            </a:endParaRPr>
          </a:p>
        </p:txBody>
      </p:sp>
      <p:sp>
        <p:nvSpPr>
          <p:cNvPr id="323" name="Google Shape;323;p40"/>
          <p:cNvSpPr txBox="1"/>
          <p:nvPr/>
        </p:nvSpPr>
        <p:spPr>
          <a:xfrm>
            <a:off x="559625" y="1121552"/>
            <a:ext cx="3650100" cy="538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latin typeface="Montserrat"/>
                <a:ea typeface="Montserrat"/>
                <a:cs typeface="Montserrat"/>
                <a:sym typeface="Montserrat"/>
              </a:rPr>
              <a:t>M&gt;H</a:t>
            </a:r>
            <a:endParaRPr sz="2200">
              <a:latin typeface="Montserrat"/>
              <a:ea typeface="Montserrat"/>
              <a:cs typeface="Montserrat"/>
              <a:sym typeface="Montserrat"/>
            </a:endParaRPr>
          </a:p>
        </p:txBody>
      </p:sp>
      <p:sp>
        <p:nvSpPr>
          <p:cNvPr id="324" name="Google Shape;324;p40"/>
          <p:cNvSpPr txBox="1"/>
          <p:nvPr/>
        </p:nvSpPr>
        <p:spPr>
          <a:xfrm>
            <a:off x="559625" y="1860953"/>
            <a:ext cx="3650100" cy="8268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Mortalidad 25%</a:t>
            </a:r>
            <a:r>
              <a:rPr lang="de-CH" sz="2200">
                <a:latin typeface="Montserrat"/>
                <a:ea typeface="Montserrat"/>
                <a:cs typeface="Montserrat"/>
                <a:sym typeface="Montserrat"/>
              </a:rPr>
              <a:t> al año en ancianos</a:t>
            </a:r>
            <a:endParaRPr sz="2200">
              <a:latin typeface="Montserrat"/>
              <a:ea typeface="Montserrat"/>
              <a:cs typeface="Montserrat"/>
              <a:sym typeface="Montserrat"/>
            </a:endParaRPr>
          </a:p>
        </p:txBody>
      </p:sp>
      <p:pic>
        <p:nvPicPr>
          <p:cNvPr id="325" name="Google Shape;325;p40"/>
          <p:cNvPicPr preferRelativeResize="0"/>
          <p:nvPr/>
        </p:nvPicPr>
        <p:blipFill rotWithShape="1">
          <a:blip r:embed="rId3">
            <a:alphaModFix/>
          </a:blip>
          <a:srcRect l="7338"/>
          <a:stretch/>
        </p:blipFill>
        <p:spPr>
          <a:xfrm>
            <a:off x="4572000" y="611825"/>
            <a:ext cx="4572000" cy="4120075"/>
          </a:xfrm>
          <a:prstGeom prst="rect">
            <a:avLst/>
          </a:prstGeom>
          <a:noFill/>
          <a:ln>
            <a:noFill/>
          </a:ln>
        </p:spPr>
      </p:pic>
      <p:sp>
        <p:nvSpPr>
          <p:cNvPr id="326" name="Google Shape;326;p40"/>
          <p:cNvSpPr txBox="1">
            <a:spLocks noGrp="1"/>
          </p:cNvSpPr>
          <p:nvPr>
            <p:ph type="title"/>
          </p:nvPr>
        </p:nvSpPr>
        <p:spPr>
          <a:xfrm>
            <a:off x="5204700" y="212650"/>
            <a:ext cx="33066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a:solidFill>
                  <a:srgbClr val="06B0AA"/>
                </a:solidFill>
              </a:rPr>
              <a:t>Transcervical</a:t>
            </a:r>
            <a:endParaRPr sz="3200" b="1">
              <a:solidFill>
                <a:srgbClr val="06B0AA"/>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4"/>
                                        </p:tgtEl>
                                        <p:attrNameLst>
                                          <p:attrName>style.visibility</p:attrName>
                                        </p:attrNameLst>
                                      </p:cBhvr>
                                      <p:to>
                                        <p:strVal val="visible"/>
                                      </p:to>
                                    </p:set>
                                    <p:animEffect transition="in" filter="fade">
                                      <p:cBhvr>
                                        <p:cTn id="11"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1"/>
          <p:cNvPicPr preferRelativeResize="0"/>
          <p:nvPr/>
        </p:nvPicPr>
        <p:blipFill rotWithShape="1">
          <a:blip r:embed="rId3">
            <a:alphaModFix/>
          </a:blip>
          <a:srcRect b="1700"/>
          <a:stretch/>
        </p:blipFill>
        <p:spPr>
          <a:xfrm>
            <a:off x="873575" y="101900"/>
            <a:ext cx="3516825" cy="2647425"/>
          </a:xfrm>
          <a:prstGeom prst="rect">
            <a:avLst/>
          </a:prstGeom>
          <a:noFill/>
          <a:ln>
            <a:noFill/>
          </a:ln>
        </p:spPr>
      </p:pic>
      <p:pic>
        <p:nvPicPr>
          <p:cNvPr id="332" name="Google Shape;332;p41"/>
          <p:cNvPicPr preferRelativeResize="0"/>
          <p:nvPr/>
        </p:nvPicPr>
        <p:blipFill rotWithShape="1">
          <a:blip r:embed="rId4">
            <a:alphaModFix/>
          </a:blip>
          <a:srcRect t="13985" b="10945"/>
          <a:stretch/>
        </p:blipFill>
        <p:spPr>
          <a:xfrm>
            <a:off x="4313375" y="101900"/>
            <a:ext cx="4622899" cy="3476375"/>
          </a:xfrm>
          <a:prstGeom prst="rect">
            <a:avLst/>
          </a:prstGeom>
          <a:noFill/>
          <a:ln>
            <a:noFill/>
          </a:ln>
        </p:spPr>
      </p:pic>
      <p:pic>
        <p:nvPicPr>
          <p:cNvPr id="333" name="Google Shape;333;p41"/>
          <p:cNvPicPr preferRelativeResize="0"/>
          <p:nvPr/>
        </p:nvPicPr>
        <p:blipFill rotWithShape="1">
          <a:blip r:embed="rId5">
            <a:alphaModFix/>
          </a:blip>
          <a:srcRect t="10089" b="10089"/>
          <a:stretch/>
        </p:blipFill>
        <p:spPr>
          <a:xfrm>
            <a:off x="4450775" y="101900"/>
            <a:ext cx="4348100" cy="3476375"/>
          </a:xfrm>
          <a:prstGeom prst="rect">
            <a:avLst/>
          </a:prstGeom>
          <a:noFill/>
          <a:ln>
            <a:noFill/>
          </a:ln>
        </p:spPr>
      </p:pic>
      <p:sp>
        <p:nvSpPr>
          <p:cNvPr id="334" name="Google Shape;334;p41"/>
          <p:cNvSpPr txBox="1"/>
          <p:nvPr/>
        </p:nvSpPr>
        <p:spPr>
          <a:xfrm>
            <a:off x="4973650" y="2868900"/>
            <a:ext cx="3439800" cy="5727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b="1">
                <a:latin typeface="Montserrat"/>
                <a:ea typeface="Montserrat"/>
                <a:cs typeface="Montserrat"/>
                <a:sym typeface="Montserrat"/>
              </a:rPr>
              <a:t>RMN examen de elección </a:t>
            </a:r>
            <a:endParaRPr sz="1800">
              <a:latin typeface="Montserrat"/>
              <a:ea typeface="Montserrat"/>
              <a:cs typeface="Montserrat"/>
              <a:sym typeface="Montserrat"/>
            </a:endParaRPr>
          </a:p>
        </p:txBody>
      </p:sp>
      <p:sp>
        <p:nvSpPr>
          <p:cNvPr id="335" name="Google Shape;335;p41"/>
          <p:cNvSpPr txBox="1">
            <a:spLocks noGrp="1"/>
          </p:cNvSpPr>
          <p:nvPr>
            <p:ph type="title"/>
          </p:nvPr>
        </p:nvSpPr>
        <p:spPr>
          <a:xfrm>
            <a:off x="4641917" y="3845520"/>
            <a:ext cx="4103265" cy="8874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dirty="0">
                <a:solidFill>
                  <a:srgbClr val="06B0AA"/>
                </a:solidFill>
                <a:latin typeface="Montserrat"/>
                <a:ea typeface="Montserrat"/>
                <a:cs typeface="Montserrat"/>
                <a:sym typeface="Montserrat"/>
              </a:rPr>
              <a:t>Fracturas ocultas</a:t>
            </a:r>
            <a:endParaRPr sz="3200" b="1" dirty="0">
              <a:solidFill>
                <a:srgbClr val="06B0AA"/>
              </a:solidFill>
              <a:latin typeface="Montserrat"/>
              <a:ea typeface="Montserrat"/>
              <a:cs typeface="Montserrat"/>
              <a:sym typeface="Montserrat"/>
            </a:endParaRPr>
          </a:p>
        </p:txBody>
      </p:sp>
      <p:sp>
        <p:nvSpPr>
          <p:cNvPr id="2" name="Oval 1">
            <a:extLst>
              <a:ext uri="{FF2B5EF4-FFF2-40B4-BE49-F238E27FC236}">
                <a16:creationId xmlns:a16="http://schemas.microsoft.com/office/drawing/2014/main" id="{8F2E6D4B-0700-46D5-B93E-C2C14E7C45C7}"/>
              </a:ext>
            </a:extLst>
          </p:cNvPr>
          <p:cNvSpPr/>
          <p:nvPr/>
        </p:nvSpPr>
        <p:spPr>
          <a:xfrm>
            <a:off x="8542020" y="3787140"/>
            <a:ext cx="510540" cy="48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par>
                                <p:cTn id="8" presetID="10" presetClass="entr" presetSubtype="0" fill="hold" nodeType="withEffect">
                                  <p:stCondLst>
                                    <p:cond delay="0"/>
                                  </p:stCondLst>
                                  <p:childTnLst>
                                    <p:set>
                                      <p:cBhvr>
                                        <p:cTn id="9" dur="1" fill="hold">
                                          <p:stCondLst>
                                            <p:cond delay="0"/>
                                          </p:stCondLst>
                                        </p:cTn>
                                        <p:tgtEl>
                                          <p:spTgt spid="334"/>
                                        </p:tgtEl>
                                        <p:attrNameLst>
                                          <p:attrName>style.visibility</p:attrName>
                                        </p:attrNameLst>
                                      </p:cBhvr>
                                      <p:to>
                                        <p:strVal val="visible"/>
                                      </p:to>
                                    </p:set>
                                    <p:animEffect transition="in" filter="fade">
                                      <p:cBhvr>
                                        <p:cTn id="10" dur="1000"/>
                                        <p:tgtEl>
                                          <p:spTgt spid="3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fade">
                                      <p:cBhvr>
                                        <p:cTn id="15"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2"/>
          <p:cNvSpPr txBox="1"/>
          <p:nvPr/>
        </p:nvSpPr>
        <p:spPr>
          <a:xfrm>
            <a:off x="764325" y="545225"/>
            <a:ext cx="5074800" cy="5727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a:latin typeface="Montserrat"/>
                <a:ea typeface="Montserrat"/>
                <a:cs typeface="Montserrat"/>
                <a:sym typeface="Montserrat"/>
              </a:rPr>
              <a:t>Todas son inestables...</a:t>
            </a:r>
            <a:r>
              <a:rPr lang="de-CH" sz="1600" b="1">
                <a:latin typeface="Montserrat"/>
                <a:ea typeface="Montserrat"/>
                <a:cs typeface="Montserrat"/>
                <a:sym typeface="Montserrat"/>
              </a:rPr>
              <a:t>Todas se operan</a:t>
            </a:r>
            <a:endParaRPr sz="1600" b="1">
              <a:latin typeface="Montserrat"/>
              <a:ea typeface="Montserrat"/>
              <a:cs typeface="Montserrat"/>
              <a:sym typeface="Montserrat"/>
            </a:endParaRPr>
          </a:p>
        </p:txBody>
      </p:sp>
      <p:sp>
        <p:nvSpPr>
          <p:cNvPr id="341" name="Google Shape;341;p42"/>
          <p:cNvSpPr txBox="1"/>
          <p:nvPr/>
        </p:nvSpPr>
        <p:spPr>
          <a:xfrm>
            <a:off x="1062741" y="1351216"/>
            <a:ext cx="1387500" cy="3993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300" b="1">
                <a:latin typeface="Montserrat"/>
                <a:ea typeface="Montserrat"/>
                <a:cs typeface="Montserrat"/>
                <a:sym typeface="Montserrat"/>
              </a:rPr>
              <a:t>&lt;65 años</a:t>
            </a:r>
            <a:endParaRPr sz="1300" b="1">
              <a:latin typeface="Montserrat"/>
              <a:ea typeface="Montserrat"/>
              <a:cs typeface="Montserrat"/>
              <a:sym typeface="Montserrat"/>
            </a:endParaRPr>
          </a:p>
        </p:txBody>
      </p:sp>
      <p:sp>
        <p:nvSpPr>
          <p:cNvPr id="342" name="Google Shape;342;p42"/>
          <p:cNvSpPr txBox="1"/>
          <p:nvPr/>
        </p:nvSpPr>
        <p:spPr>
          <a:xfrm>
            <a:off x="4238337" y="1351216"/>
            <a:ext cx="1387500" cy="3993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300" b="1">
                <a:latin typeface="Montserrat"/>
                <a:ea typeface="Montserrat"/>
                <a:cs typeface="Montserrat"/>
                <a:sym typeface="Montserrat"/>
              </a:rPr>
              <a:t>&gt;65 años</a:t>
            </a:r>
            <a:endParaRPr sz="1300" b="1">
              <a:latin typeface="Montserrat"/>
              <a:ea typeface="Montserrat"/>
              <a:cs typeface="Montserrat"/>
              <a:sym typeface="Montserrat"/>
            </a:endParaRPr>
          </a:p>
        </p:txBody>
      </p:sp>
      <p:sp>
        <p:nvSpPr>
          <p:cNvPr id="343" name="Google Shape;343;p42"/>
          <p:cNvSpPr/>
          <p:nvPr/>
        </p:nvSpPr>
        <p:spPr>
          <a:xfrm>
            <a:off x="1669079" y="1797166"/>
            <a:ext cx="174300" cy="287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
              <a:latin typeface="Montserrat"/>
              <a:ea typeface="Montserrat"/>
              <a:cs typeface="Montserrat"/>
              <a:sym typeface="Montserrat"/>
            </a:endParaRPr>
          </a:p>
        </p:txBody>
      </p:sp>
      <p:sp>
        <p:nvSpPr>
          <p:cNvPr id="344" name="Google Shape;344;p42"/>
          <p:cNvSpPr/>
          <p:nvPr/>
        </p:nvSpPr>
        <p:spPr>
          <a:xfrm>
            <a:off x="4844674" y="1790991"/>
            <a:ext cx="174300" cy="3399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
              <a:latin typeface="Montserrat"/>
              <a:ea typeface="Montserrat"/>
              <a:cs typeface="Montserrat"/>
              <a:sym typeface="Montserrat"/>
            </a:endParaRPr>
          </a:p>
        </p:txBody>
      </p:sp>
      <p:sp>
        <p:nvSpPr>
          <p:cNvPr id="345" name="Google Shape;345;p42"/>
          <p:cNvSpPr txBox="1"/>
          <p:nvPr/>
        </p:nvSpPr>
        <p:spPr>
          <a:xfrm>
            <a:off x="620200" y="2240638"/>
            <a:ext cx="2272200" cy="33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1300">
                <a:latin typeface="Montserrat"/>
                <a:ea typeface="Montserrat"/>
                <a:cs typeface="Montserrat"/>
                <a:sym typeface="Montserrat"/>
              </a:rPr>
              <a:t>Osteosíntesis</a:t>
            </a:r>
            <a:endParaRPr sz="1300">
              <a:latin typeface="Montserrat"/>
              <a:ea typeface="Montserrat"/>
              <a:cs typeface="Montserrat"/>
              <a:sym typeface="Montserrat"/>
            </a:endParaRPr>
          </a:p>
        </p:txBody>
      </p:sp>
      <p:sp>
        <p:nvSpPr>
          <p:cNvPr id="346" name="Google Shape;346;p42"/>
          <p:cNvSpPr txBox="1"/>
          <p:nvPr/>
        </p:nvSpPr>
        <p:spPr>
          <a:xfrm>
            <a:off x="3573431" y="2240638"/>
            <a:ext cx="2717100" cy="339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300">
                <a:latin typeface="Montserrat"/>
                <a:ea typeface="Montserrat"/>
                <a:cs typeface="Montserrat"/>
                <a:sym typeface="Montserrat"/>
              </a:rPr>
              <a:t>Prótesis de cadera</a:t>
            </a:r>
            <a:endParaRPr sz="1300">
              <a:latin typeface="Montserrat"/>
              <a:ea typeface="Montserrat"/>
              <a:cs typeface="Montserrat"/>
              <a:sym typeface="Montserrat"/>
            </a:endParaRPr>
          </a:p>
        </p:txBody>
      </p:sp>
      <p:sp>
        <p:nvSpPr>
          <p:cNvPr id="347" name="Google Shape;347;p42"/>
          <p:cNvSpPr txBox="1">
            <a:spLocks noGrp="1"/>
          </p:cNvSpPr>
          <p:nvPr>
            <p:ph type="title"/>
          </p:nvPr>
        </p:nvSpPr>
        <p:spPr>
          <a:xfrm>
            <a:off x="5540100" y="4280750"/>
            <a:ext cx="31230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Tratamiento</a:t>
            </a:r>
            <a:endParaRPr sz="3200" b="1" dirty="0">
              <a:solidFill>
                <a:srgbClr val="06B0AA"/>
              </a:solidFill>
              <a:latin typeface="Montserrat"/>
              <a:ea typeface="Montserrat"/>
              <a:cs typeface="Montserrat"/>
              <a:sym typeface="Montserrat"/>
            </a:endParaRPr>
          </a:p>
        </p:txBody>
      </p:sp>
      <p:cxnSp>
        <p:nvCxnSpPr>
          <p:cNvPr id="348" name="Google Shape;348;p42"/>
          <p:cNvCxnSpPr>
            <a:stCxn id="340" idx="2"/>
          </p:cNvCxnSpPr>
          <p:nvPr/>
        </p:nvCxnSpPr>
        <p:spPr>
          <a:xfrm flipH="1">
            <a:off x="2042625" y="1117925"/>
            <a:ext cx="1259100" cy="211200"/>
          </a:xfrm>
          <a:prstGeom prst="straightConnector1">
            <a:avLst/>
          </a:prstGeom>
          <a:noFill/>
          <a:ln w="9525" cap="flat" cmpd="sng">
            <a:solidFill>
              <a:schemeClr val="dk2"/>
            </a:solidFill>
            <a:prstDash val="solid"/>
            <a:round/>
            <a:headEnd type="none" w="med" len="med"/>
            <a:tailEnd type="triangle" w="med" len="med"/>
          </a:ln>
        </p:spPr>
      </p:cxnSp>
      <p:cxnSp>
        <p:nvCxnSpPr>
          <p:cNvPr id="349" name="Google Shape;349;p42"/>
          <p:cNvCxnSpPr>
            <a:stCxn id="340" idx="2"/>
            <a:endCxn id="342" idx="0"/>
          </p:cNvCxnSpPr>
          <p:nvPr/>
        </p:nvCxnSpPr>
        <p:spPr>
          <a:xfrm>
            <a:off x="3301725" y="1117925"/>
            <a:ext cx="1630500" cy="233400"/>
          </a:xfrm>
          <a:prstGeom prst="straightConnector1">
            <a:avLst/>
          </a:prstGeom>
          <a:noFill/>
          <a:ln w="9525" cap="flat" cmpd="sng">
            <a:solidFill>
              <a:schemeClr val="dk2"/>
            </a:solidFill>
            <a:prstDash val="solid"/>
            <a:round/>
            <a:headEnd type="none" w="med" len="med"/>
            <a:tailEnd type="triangle" w="med" len="med"/>
          </a:ln>
        </p:spPr>
      </p:cxnSp>
      <p:pic>
        <p:nvPicPr>
          <p:cNvPr id="350" name="Google Shape;350;p42"/>
          <p:cNvPicPr preferRelativeResize="0"/>
          <p:nvPr/>
        </p:nvPicPr>
        <p:blipFill rotWithShape="1">
          <a:blip r:embed="rId3">
            <a:alphaModFix/>
          </a:blip>
          <a:srcRect t="6440" b="20116"/>
          <a:stretch/>
        </p:blipFill>
        <p:spPr>
          <a:xfrm>
            <a:off x="6373025" y="168948"/>
            <a:ext cx="1804450" cy="1830600"/>
          </a:xfrm>
          <a:prstGeom prst="rect">
            <a:avLst/>
          </a:prstGeom>
          <a:noFill/>
          <a:ln>
            <a:noFill/>
          </a:ln>
        </p:spPr>
      </p:pic>
      <p:pic>
        <p:nvPicPr>
          <p:cNvPr id="351" name="Google Shape;351;p42"/>
          <p:cNvPicPr preferRelativeResize="0"/>
          <p:nvPr/>
        </p:nvPicPr>
        <p:blipFill rotWithShape="1">
          <a:blip r:embed="rId4">
            <a:alphaModFix/>
          </a:blip>
          <a:srcRect l="58132" t="18724" b="24364"/>
          <a:stretch/>
        </p:blipFill>
        <p:spPr>
          <a:xfrm>
            <a:off x="6373025" y="1999550"/>
            <a:ext cx="1804450" cy="2040101"/>
          </a:xfrm>
          <a:prstGeom prst="rect">
            <a:avLst/>
          </a:prstGeom>
          <a:noFill/>
          <a:ln>
            <a:noFill/>
          </a:ln>
        </p:spPr>
      </p:pic>
      <p:sp>
        <p:nvSpPr>
          <p:cNvPr id="2" name="Oval 1">
            <a:extLst>
              <a:ext uri="{FF2B5EF4-FFF2-40B4-BE49-F238E27FC236}">
                <a16:creationId xmlns:a16="http://schemas.microsoft.com/office/drawing/2014/main" id="{C214EE38-ACBE-4AAB-AFE3-2F3CD426CA42}"/>
              </a:ext>
            </a:extLst>
          </p:cNvPr>
          <p:cNvSpPr/>
          <p:nvPr/>
        </p:nvSpPr>
        <p:spPr>
          <a:xfrm>
            <a:off x="8503920" y="3009900"/>
            <a:ext cx="419100" cy="495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par>
                                <p:cTn id="8" presetID="10" presetClass="entr" presetSubtype="0" fill="hold"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fade">
                                      <p:cBhvr>
                                        <p:cTn id="10" dur="1000"/>
                                        <p:tgtEl>
                                          <p:spTgt spid="343"/>
                                        </p:tgtEl>
                                      </p:cBhvr>
                                    </p:animEffect>
                                  </p:childTnLst>
                                </p:cTn>
                              </p:par>
                              <p:par>
                                <p:cTn id="11" presetID="10"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1000"/>
                                        <p:tgtEl>
                                          <p:spTgt spid="3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2"/>
                                        </p:tgtEl>
                                        <p:attrNameLst>
                                          <p:attrName>style.visibility</p:attrName>
                                        </p:attrNameLst>
                                      </p:cBhvr>
                                      <p:to>
                                        <p:strVal val="visible"/>
                                      </p:to>
                                    </p:set>
                                    <p:animEffect transition="in" filter="fade">
                                      <p:cBhvr>
                                        <p:cTn id="18" dur="1000"/>
                                        <p:tgtEl>
                                          <p:spTgt spid="342"/>
                                        </p:tgtEl>
                                      </p:cBhvr>
                                    </p:animEffect>
                                  </p:childTnLst>
                                </p:cTn>
                              </p:par>
                              <p:par>
                                <p:cTn id="19" presetID="10" presetClass="entr" presetSubtype="0" fill="hold" nodeType="withEffect">
                                  <p:stCondLst>
                                    <p:cond delay="0"/>
                                  </p:stCondLst>
                                  <p:childTnLst>
                                    <p:set>
                                      <p:cBhvr>
                                        <p:cTn id="20" dur="1" fill="hold">
                                          <p:stCondLst>
                                            <p:cond delay="0"/>
                                          </p:stCondLst>
                                        </p:cTn>
                                        <p:tgtEl>
                                          <p:spTgt spid="344"/>
                                        </p:tgtEl>
                                        <p:attrNameLst>
                                          <p:attrName>style.visibility</p:attrName>
                                        </p:attrNameLst>
                                      </p:cBhvr>
                                      <p:to>
                                        <p:strVal val="visible"/>
                                      </p:to>
                                    </p:set>
                                    <p:animEffect transition="in" filter="fade">
                                      <p:cBhvr>
                                        <p:cTn id="21" dur="1000"/>
                                        <p:tgtEl>
                                          <p:spTgt spid="344"/>
                                        </p:tgtEl>
                                      </p:cBhvr>
                                    </p:animEffect>
                                  </p:childTnLst>
                                </p:cTn>
                              </p:par>
                              <p:par>
                                <p:cTn id="22" presetID="10" presetClass="entr" presetSubtype="0" fill="hold" nodeType="withEffect">
                                  <p:stCondLst>
                                    <p:cond delay="0"/>
                                  </p:stCondLst>
                                  <p:childTnLst>
                                    <p:set>
                                      <p:cBhvr>
                                        <p:cTn id="23" dur="1" fill="hold">
                                          <p:stCondLst>
                                            <p:cond delay="0"/>
                                          </p:stCondLst>
                                        </p:cTn>
                                        <p:tgtEl>
                                          <p:spTgt spid="346"/>
                                        </p:tgtEl>
                                        <p:attrNameLst>
                                          <p:attrName>style.visibility</p:attrName>
                                        </p:attrNameLst>
                                      </p:cBhvr>
                                      <p:to>
                                        <p:strVal val="visible"/>
                                      </p:to>
                                    </p:set>
                                    <p:animEffect transition="in" filter="fade">
                                      <p:cBhvr>
                                        <p:cTn id="24"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5"/>
          <p:cNvPicPr preferRelativeResize="0"/>
          <p:nvPr/>
        </p:nvPicPr>
        <p:blipFill rotWithShape="1">
          <a:blip r:embed="rId3">
            <a:alphaModFix amt="50000"/>
          </a:blip>
          <a:srcRect t="21875" b="21875"/>
          <a:stretch/>
        </p:blipFill>
        <p:spPr>
          <a:xfrm>
            <a:off x="0" y="0"/>
            <a:ext cx="9144004" cy="5143497"/>
          </a:xfrm>
          <a:prstGeom prst="rect">
            <a:avLst/>
          </a:prstGeom>
          <a:noFill/>
          <a:ln>
            <a:noFill/>
          </a:ln>
        </p:spPr>
      </p:pic>
      <p:sp>
        <p:nvSpPr>
          <p:cNvPr id="135" name="Google Shape;135;p25"/>
          <p:cNvSpPr txBox="1">
            <a:spLocks noGrp="1"/>
          </p:cNvSpPr>
          <p:nvPr>
            <p:ph type="ctrTitle"/>
          </p:nvPr>
        </p:nvSpPr>
        <p:spPr>
          <a:xfrm>
            <a:off x="1600777" y="725745"/>
            <a:ext cx="5942445"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dirty="0"/>
              <a:t>Fracturas de pelvis...</a:t>
            </a:r>
            <a:endParaRPr dirty="0"/>
          </a:p>
        </p:txBody>
      </p:sp>
      <p:sp>
        <p:nvSpPr>
          <p:cNvPr id="2" name="Oval 1">
            <a:extLst>
              <a:ext uri="{FF2B5EF4-FFF2-40B4-BE49-F238E27FC236}">
                <a16:creationId xmlns:a16="http://schemas.microsoft.com/office/drawing/2014/main" id="{6CAFC97C-B3E9-4B98-A9A6-4AFD7A6BBEBE}"/>
              </a:ext>
            </a:extLst>
          </p:cNvPr>
          <p:cNvSpPr/>
          <p:nvPr/>
        </p:nvSpPr>
        <p:spPr>
          <a:xfrm>
            <a:off x="8328660" y="297180"/>
            <a:ext cx="403860" cy="373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3"/>
          <p:cNvSpPr txBox="1"/>
          <p:nvPr/>
        </p:nvSpPr>
        <p:spPr>
          <a:xfrm>
            <a:off x="792025" y="370725"/>
            <a:ext cx="3247800" cy="487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300" b="1">
                <a:latin typeface="Montserrat"/>
                <a:ea typeface="Montserrat"/>
                <a:cs typeface="Montserrat"/>
                <a:sym typeface="Montserrat"/>
              </a:rPr>
              <a:t>Ancianos</a:t>
            </a:r>
            <a:endParaRPr sz="2300" b="1">
              <a:latin typeface="Montserrat"/>
              <a:ea typeface="Montserrat"/>
              <a:cs typeface="Montserrat"/>
              <a:sym typeface="Montserrat"/>
            </a:endParaRPr>
          </a:p>
        </p:txBody>
      </p:sp>
      <p:sp>
        <p:nvSpPr>
          <p:cNvPr id="357" name="Google Shape;357;p43"/>
          <p:cNvSpPr txBox="1"/>
          <p:nvPr/>
        </p:nvSpPr>
        <p:spPr>
          <a:xfrm>
            <a:off x="792025" y="1069100"/>
            <a:ext cx="3247800" cy="487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300">
                <a:latin typeface="Montserrat"/>
                <a:ea typeface="Montserrat"/>
                <a:cs typeface="Montserrat"/>
                <a:sym typeface="Montserrat"/>
              </a:rPr>
              <a:t>M&gt;H</a:t>
            </a:r>
            <a:endParaRPr sz="2300">
              <a:latin typeface="Montserrat"/>
              <a:ea typeface="Montserrat"/>
              <a:cs typeface="Montserrat"/>
              <a:sym typeface="Montserrat"/>
            </a:endParaRPr>
          </a:p>
        </p:txBody>
      </p:sp>
      <p:sp>
        <p:nvSpPr>
          <p:cNvPr id="358" name="Google Shape;358;p43"/>
          <p:cNvSpPr txBox="1"/>
          <p:nvPr/>
        </p:nvSpPr>
        <p:spPr>
          <a:xfrm>
            <a:off x="792025" y="1767475"/>
            <a:ext cx="3247800" cy="748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300" b="1">
                <a:latin typeface="Montserrat"/>
                <a:ea typeface="Montserrat"/>
                <a:cs typeface="Montserrat"/>
                <a:sym typeface="Montserrat"/>
              </a:rPr>
              <a:t>Mortalidad 30%</a:t>
            </a:r>
            <a:r>
              <a:rPr lang="de-CH" sz="2300">
                <a:latin typeface="Montserrat"/>
                <a:ea typeface="Montserrat"/>
                <a:cs typeface="Montserrat"/>
                <a:sym typeface="Montserrat"/>
              </a:rPr>
              <a:t> al año </a:t>
            </a:r>
            <a:endParaRPr sz="2300">
              <a:latin typeface="Montserrat"/>
              <a:ea typeface="Montserrat"/>
              <a:cs typeface="Montserrat"/>
              <a:sym typeface="Montserrat"/>
            </a:endParaRPr>
          </a:p>
        </p:txBody>
      </p:sp>
      <p:sp>
        <p:nvSpPr>
          <p:cNvPr id="359" name="Google Shape;359;p43"/>
          <p:cNvSpPr txBox="1"/>
          <p:nvPr/>
        </p:nvSpPr>
        <p:spPr>
          <a:xfrm>
            <a:off x="5999850" y="1855375"/>
            <a:ext cx="2115600" cy="5727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Montserrat"/>
                <a:ea typeface="Montserrat"/>
                <a:cs typeface="Montserrat"/>
                <a:sym typeface="Montserrat"/>
              </a:rPr>
              <a:t>Alto riesgo</a:t>
            </a:r>
            <a:endParaRPr sz="2400" b="1">
              <a:latin typeface="Montserrat"/>
              <a:ea typeface="Montserrat"/>
              <a:cs typeface="Montserrat"/>
              <a:sym typeface="Montserrat"/>
            </a:endParaRPr>
          </a:p>
        </p:txBody>
      </p:sp>
      <p:sp>
        <p:nvSpPr>
          <p:cNvPr id="360" name="Google Shape;360;p43"/>
          <p:cNvSpPr txBox="1"/>
          <p:nvPr/>
        </p:nvSpPr>
        <p:spPr>
          <a:xfrm>
            <a:off x="5298150" y="3154575"/>
            <a:ext cx="3519000" cy="160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a:latin typeface="Montserrat"/>
                <a:ea typeface="Montserrat"/>
                <a:cs typeface="Montserrat"/>
                <a:sym typeface="Montserrat"/>
              </a:rPr>
              <a:t>&gt;</a:t>
            </a:r>
            <a:r>
              <a:rPr lang="de-CH" sz="2400" b="1">
                <a:latin typeface="Montserrat"/>
                <a:ea typeface="Montserrat"/>
                <a:cs typeface="Montserrat"/>
                <a:sym typeface="Montserrat"/>
              </a:rPr>
              <a:t>2 días</a:t>
            </a:r>
            <a:r>
              <a:rPr lang="de-CH" sz="2400">
                <a:latin typeface="Montserrat"/>
                <a:ea typeface="Montserrat"/>
                <a:cs typeface="Montserrat"/>
                <a:sym typeface="Montserrat"/>
              </a:rPr>
              <a:t> para operar</a:t>
            </a:r>
            <a:endParaRPr sz="2400">
              <a:latin typeface="Montserrat"/>
              <a:ea typeface="Montserrat"/>
              <a:cs typeface="Montserrat"/>
              <a:sym typeface="Montserrat"/>
            </a:endParaRPr>
          </a:p>
          <a:p>
            <a:pPr marL="0" lvl="0" indent="0" algn="ctr" rtl="0">
              <a:spcBef>
                <a:spcPts val="0"/>
              </a:spcBef>
              <a:spcAft>
                <a:spcPts val="0"/>
              </a:spcAft>
              <a:buNone/>
            </a:pPr>
            <a:r>
              <a:rPr lang="de-CH" sz="2400">
                <a:latin typeface="Montserrat"/>
                <a:ea typeface="Montserrat"/>
                <a:cs typeface="Montserrat"/>
                <a:sym typeface="Montserrat"/>
              </a:rPr>
              <a:t>&gt;85 años</a:t>
            </a:r>
            <a:endParaRPr sz="2400">
              <a:latin typeface="Montserrat"/>
              <a:ea typeface="Montserrat"/>
              <a:cs typeface="Montserrat"/>
              <a:sym typeface="Montserrat"/>
            </a:endParaRPr>
          </a:p>
          <a:p>
            <a:pPr marL="0" lvl="0" indent="0" algn="ctr" rtl="0">
              <a:spcBef>
                <a:spcPts val="0"/>
              </a:spcBef>
              <a:spcAft>
                <a:spcPts val="0"/>
              </a:spcAft>
              <a:buNone/>
            </a:pPr>
            <a:r>
              <a:rPr lang="de-CH" sz="2400">
                <a:latin typeface="Montserrat"/>
                <a:ea typeface="Montserrat"/>
                <a:cs typeface="Montserrat"/>
                <a:sym typeface="Montserrat"/>
              </a:rPr>
              <a:t>ASA III-IV</a:t>
            </a:r>
            <a:endParaRPr sz="2400">
              <a:latin typeface="Montserrat"/>
              <a:ea typeface="Montserrat"/>
              <a:cs typeface="Montserrat"/>
              <a:sym typeface="Montserrat"/>
            </a:endParaRPr>
          </a:p>
          <a:p>
            <a:pPr marL="0" lvl="0" indent="0" algn="ctr" rtl="0">
              <a:spcBef>
                <a:spcPts val="0"/>
              </a:spcBef>
              <a:spcAft>
                <a:spcPts val="0"/>
              </a:spcAft>
              <a:buNone/>
            </a:pPr>
            <a:r>
              <a:rPr lang="de-CH" sz="2400">
                <a:latin typeface="Montserrat"/>
                <a:ea typeface="Montserrat"/>
                <a:cs typeface="Montserrat"/>
                <a:sym typeface="Montserrat"/>
              </a:rPr>
              <a:t>H&gt;M</a:t>
            </a:r>
            <a:endParaRPr sz="2400">
              <a:latin typeface="Montserrat"/>
              <a:ea typeface="Montserrat"/>
              <a:cs typeface="Montserrat"/>
              <a:sym typeface="Montserrat"/>
            </a:endParaRPr>
          </a:p>
          <a:p>
            <a:pPr marL="0" lvl="0" indent="0" algn="ctr" rtl="0">
              <a:spcBef>
                <a:spcPts val="0"/>
              </a:spcBef>
              <a:spcAft>
                <a:spcPts val="0"/>
              </a:spcAft>
              <a:buNone/>
            </a:pPr>
            <a:endParaRPr sz="2400">
              <a:latin typeface="Montserrat"/>
              <a:ea typeface="Montserrat"/>
              <a:cs typeface="Montserrat"/>
              <a:sym typeface="Montserrat"/>
            </a:endParaRPr>
          </a:p>
        </p:txBody>
      </p:sp>
      <p:sp>
        <p:nvSpPr>
          <p:cNvPr id="361" name="Google Shape;361;p43"/>
          <p:cNvSpPr txBox="1">
            <a:spLocks noGrp="1"/>
          </p:cNvSpPr>
          <p:nvPr>
            <p:ph type="title"/>
          </p:nvPr>
        </p:nvSpPr>
        <p:spPr>
          <a:xfrm>
            <a:off x="4838175" y="281775"/>
            <a:ext cx="4172700" cy="12828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Intertrocantéricas y basicervicales</a:t>
            </a:r>
            <a:endParaRPr sz="3200" b="1">
              <a:solidFill>
                <a:srgbClr val="06B0AA"/>
              </a:solidFill>
              <a:latin typeface="Montserrat"/>
              <a:ea typeface="Montserrat"/>
              <a:cs typeface="Montserrat"/>
              <a:sym typeface="Montserrat"/>
            </a:endParaRPr>
          </a:p>
        </p:txBody>
      </p:sp>
      <p:sp>
        <p:nvSpPr>
          <p:cNvPr id="362" name="Google Shape;362;p43"/>
          <p:cNvSpPr/>
          <p:nvPr/>
        </p:nvSpPr>
        <p:spPr>
          <a:xfrm>
            <a:off x="6755100" y="2571750"/>
            <a:ext cx="605100" cy="4875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 name="Google Shape;363;p43"/>
          <p:cNvCxnSpPr>
            <a:stCxn id="358" idx="3"/>
            <a:endCxn id="359" idx="1"/>
          </p:cNvCxnSpPr>
          <p:nvPr/>
        </p:nvCxnSpPr>
        <p:spPr>
          <a:xfrm>
            <a:off x="4039825" y="2141725"/>
            <a:ext cx="19599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par>
                                <p:cTn id="8" presetID="10" presetClass="entr" presetSubtype="0" fill="hold" nodeType="withEffect">
                                  <p:stCondLst>
                                    <p:cond delay="0"/>
                                  </p:stCondLst>
                                  <p:childTnLst>
                                    <p:set>
                                      <p:cBhvr>
                                        <p:cTn id="9" dur="1" fill="hold">
                                          <p:stCondLst>
                                            <p:cond delay="0"/>
                                          </p:stCondLst>
                                        </p:cTn>
                                        <p:tgtEl>
                                          <p:spTgt spid="360"/>
                                        </p:tgtEl>
                                        <p:attrNameLst>
                                          <p:attrName>style.visibility</p:attrName>
                                        </p:attrNameLst>
                                      </p:cBhvr>
                                      <p:to>
                                        <p:strVal val="visible"/>
                                      </p:to>
                                    </p:set>
                                    <p:animEffect transition="in" filter="fade">
                                      <p:cBhvr>
                                        <p:cTn id="10"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4"/>
          <p:cNvPicPr preferRelativeResize="0"/>
          <p:nvPr/>
        </p:nvPicPr>
        <p:blipFill rotWithShape="1">
          <a:blip r:embed="rId3">
            <a:alphaModFix/>
          </a:blip>
          <a:srcRect r="7851" b="8265"/>
          <a:stretch/>
        </p:blipFill>
        <p:spPr>
          <a:xfrm>
            <a:off x="698075" y="629700"/>
            <a:ext cx="1972821" cy="1382150"/>
          </a:xfrm>
          <a:prstGeom prst="rect">
            <a:avLst/>
          </a:prstGeom>
          <a:noFill/>
          <a:ln>
            <a:noFill/>
          </a:ln>
        </p:spPr>
      </p:pic>
      <p:pic>
        <p:nvPicPr>
          <p:cNvPr id="369" name="Google Shape;369;p44"/>
          <p:cNvPicPr preferRelativeResize="0"/>
          <p:nvPr/>
        </p:nvPicPr>
        <p:blipFill rotWithShape="1">
          <a:blip r:embed="rId4">
            <a:alphaModFix/>
          </a:blip>
          <a:srcRect l="11798" r="14602"/>
          <a:stretch/>
        </p:blipFill>
        <p:spPr>
          <a:xfrm>
            <a:off x="2452975" y="629700"/>
            <a:ext cx="1646325" cy="1382150"/>
          </a:xfrm>
          <a:prstGeom prst="rect">
            <a:avLst/>
          </a:prstGeom>
          <a:noFill/>
          <a:ln>
            <a:noFill/>
          </a:ln>
        </p:spPr>
      </p:pic>
      <p:pic>
        <p:nvPicPr>
          <p:cNvPr id="370" name="Google Shape;370;p44"/>
          <p:cNvPicPr preferRelativeResize="0"/>
          <p:nvPr/>
        </p:nvPicPr>
        <p:blipFill rotWithShape="1">
          <a:blip r:embed="rId5">
            <a:alphaModFix/>
          </a:blip>
          <a:srcRect l="23400"/>
          <a:stretch/>
        </p:blipFill>
        <p:spPr>
          <a:xfrm rot="5400000">
            <a:off x="3960875" y="771500"/>
            <a:ext cx="1378775" cy="1101924"/>
          </a:xfrm>
          <a:prstGeom prst="rect">
            <a:avLst/>
          </a:prstGeom>
          <a:noFill/>
          <a:ln>
            <a:noFill/>
          </a:ln>
        </p:spPr>
      </p:pic>
      <p:sp>
        <p:nvSpPr>
          <p:cNvPr id="371" name="Google Shape;371;p44"/>
          <p:cNvSpPr txBox="1">
            <a:spLocks noGrp="1"/>
          </p:cNvSpPr>
          <p:nvPr>
            <p:ph type="title"/>
          </p:nvPr>
        </p:nvSpPr>
        <p:spPr>
          <a:xfrm>
            <a:off x="5776838" y="633075"/>
            <a:ext cx="2794800" cy="9576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2800">
                <a:solidFill>
                  <a:srgbClr val="06B0AA"/>
                </a:solidFill>
              </a:rPr>
              <a:t>¿Causa de la mortalidad?</a:t>
            </a:r>
            <a:endParaRPr sz="2800" b="1" dirty="0">
              <a:solidFill>
                <a:srgbClr val="06B0AA"/>
              </a:solidFill>
              <a:latin typeface="Montserrat"/>
              <a:ea typeface="Montserrat"/>
              <a:cs typeface="Montserrat"/>
              <a:sym typeface="Montserrat"/>
            </a:endParaRPr>
          </a:p>
        </p:txBody>
      </p:sp>
      <p:sp>
        <p:nvSpPr>
          <p:cNvPr id="372" name="Google Shape;372;p44"/>
          <p:cNvSpPr txBox="1"/>
          <p:nvPr/>
        </p:nvSpPr>
        <p:spPr>
          <a:xfrm>
            <a:off x="698075" y="2167350"/>
            <a:ext cx="16176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Neumonía</a:t>
            </a:r>
            <a:endParaRPr>
              <a:latin typeface="Montserrat"/>
              <a:ea typeface="Montserrat"/>
              <a:cs typeface="Montserrat"/>
              <a:sym typeface="Montserrat"/>
            </a:endParaRPr>
          </a:p>
        </p:txBody>
      </p:sp>
      <p:sp>
        <p:nvSpPr>
          <p:cNvPr id="373" name="Google Shape;373;p44"/>
          <p:cNvSpPr txBox="1"/>
          <p:nvPr/>
        </p:nvSpPr>
        <p:spPr>
          <a:xfrm>
            <a:off x="2553925" y="2167350"/>
            <a:ext cx="13314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ITU</a:t>
            </a:r>
            <a:endParaRPr>
              <a:latin typeface="Montserrat"/>
              <a:ea typeface="Montserrat"/>
              <a:cs typeface="Montserrat"/>
              <a:sym typeface="Montserrat"/>
            </a:endParaRPr>
          </a:p>
        </p:txBody>
      </p:sp>
      <p:sp>
        <p:nvSpPr>
          <p:cNvPr id="374" name="Google Shape;374;p44"/>
          <p:cNvSpPr txBox="1"/>
          <p:nvPr/>
        </p:nvSpPr>
        <p:spPr>
          <a:xfrm>
            <a:off x="3984550" y="2167350"/>
            <a:ext cx="13314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TVP/TEP</a:t>
            </a:r>
            <a:endParaRPr>
              <a:latin typeface="Montserrat"/>
              <a:ea typeface="Montserrat"/>
              <a:cs typeface="Montserrat"/>
              <a:sym typeface="Montserrat"/>
            </a:endParaRPr>
          </a:p>
        </p:txBody>
      </p:sp>
      <p:pic>
        <p:nvPicPr>
          <p:cNvPr id="375" name="Google Shape;375;p44"/>
          <p:cNvPicPr preferRelativeResize="0"/>
          <p:nvPr/>
        </p:nvPicPr>
        <p:blipFill rotWithShape="1">
          <a:blip r:embed="rId6">
            <a:alphaModFix/>
          </a:blip>
          <a:srcRect r="20678"/>
          <a:stretch/>
        </p:blipFill>
        <p:spPr>
          <a:xfrm>
            <a:off x="5776838" y="1776025"/>
            <a:ext cx="2794775" cy="3033600"/>
          </a:xfrm>
          <a:prstGeom prst="rect">
            <a:avLst/>
          </a:prstGeom>
          <a:noFill/>
          <a:ln>
            <a:noFill/>
          </a:ln>
        </p:spPr>
      </p:pic>
      <p:pic>
        <p:nvPicPr>
          <p:cNvPr id="376" name="Google Shape;376;p44"/>
          <p:cNvPicPr preferRelativeResize="0"/>
          <p:nvPr/>
        </p:nvPicPr>
        <p:blipFill rotWithShape="1">
          <a:blip r:embed="rId7">
            <a:alphaModFix/>
          </a:blip>
          <a:srcRect t="11846" r="1516" b="14569"/>
          <a:stretch/>
        </p:blipFill>
        <p:spPr>
          <a:xfrm rot="-3067345">
            <a:off x="7012715" y="2345258"/>
            <a:ext cx="1212519" cy="452990"/>
          </a:xfrm>
          <a:prstGeom prst="rect">
            <a:avLst/>
          </a:prstGeom>
          <a:noFill/>
          <a:ln>
            <a:noFill/>
          </a:ln>
        </p:spPr>
      </p:pic>
      <p:sp>
        <p:nvSpPr>
          <p:cNvPr id="2" name="Oval 1">
            <a:extLst>
              <a:ext uri="{FF2B5EF4-FFF2-40B4-BE49-F238E27FC236}">
                <a16:creationId xmlns:a16="http://schemas.microsoft.com/office/drawing/2014/main" id="{9F30E9E4-322F-4AE8-AB21-92256F6A8B74}"/>
              </a:ext>
            </a:extLst>
          </p:cNvPr>
          <p:cNvSpPr/>
          <p:nvPr/>
        </p:nvSpPr>
        <p:spPr>
          <a:xfrm>
            <a:off x="8445925" y="333875"/>
            <a:ext cx="515195" cy="519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2500"/>
                                        <p:tgtEl>
                                          <p:spTgt spid="369"/>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370"/>
                                        </p:tgtEl>
                                        <p:attrNameLst>
                                          <p:attrName>style.visibility</p:attrName>
                                        </p:attrNameLst>
                                      </p:cBhvr>
                                      <p:to>
                                        <p:strVal val="visible"/>
                                      </p:to>
                                    </p:set>
                                    <p:animEffect transition="in" filter="fade">
                                      <p:cBhvr>
                                        <p:cTn id="11"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5"/>
          <p:cNvPicPr preferRelativeResize="0"/>
          <p:nvPr/>
        </p:nvPicPr>
        <p:blipFill rotWithShape="1">
          <a:blip r:embed="rId3">
            <a:alphaModFix amt="50000"/>
          </a:blip>
          <a:srcRect t="21875" b="21875"/>
          <a:stretch/>
        </p:blipFill>
        <p:spPr>
          <a:xfrm>
            <a:off x="0" y="0"/>
            <a:ext cx="9144005" cy="5143496"/>
          </a:xfrm>
          <a:prstGeom prst="rect">
            <a:avLst/>
          </a:prstGeom>
          <a:noFill/>
          <a:ln>
            <a:noFill/>
          </a:ln>
        </p:spPr>
      </p:pic>
      <p:sp>
        <p:nvSpPr>
          <p:cNvPr id="382" name="Google Shape;382;p45"/>
          <p:cNvSpPr txBox="1">
            <a:spLocks noGrp="1"/>
          </p:cNvSpPr>
          <p:nvPr>
            <p:ph type="ctrTitle"/>
          </p:nvPr>
        </p:nvSpPr>
        <p:spPr>
          <a:xfrm>
            <a:off x="1837575" y="1251525"/>
            <a:ext cx="5445900"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dirty="0"/>
              <a:t>Fractura de diáfisis de fémur</a:t>
            </a:r>
            <a:endParaRPr dirty="0"/>
          </a:p>
        </p:txBody>
      </p:sp>
      <p:sp>
        <p:nvSpPr>
          <p:cNvPr id="2" name="Oval 1">
            <a:extLst>
              <a:ext uri="{FF2B5EF4-FFF2-40B4-BE49-F238E27FC236}">
                <a16:creationId xmlns:a16="http://schemas.microsoft.com/office/drawing/2014/main" id="{EE54A581-2AD4-4212-82B1-B8797CB77DCC}"/>
              </a:ext>
            </a:extLst>
          </p:cNvPr>
          <p:cNvSpPr/>
          <p:nvPr/>
        </p:nvSpPr>
        <p:spPr>
          <a:xfrm>
            <a:off x="8290560" y="594360"/>
            <a:ext cx="548640" cy="518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p:nvPr/>
        </p:nvSpPr>
        <p:spPr>
          <a:xfrm>
            <a:off x="854400" y="576025"/>
            <a:ext cx="3870000" cy="487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Alta energía</a:t>
            </a:r>
            <a:endParaRPr sz="2300">
              <a:latin typeface="Montserrat"/>
              <a:ea typeface="Montserrat"/>
              <a:cs typeface="Montserrat"/>
              <a:sym typeface="Montserrat"/>
            </a:endParaRPr>
          </a:p>
        </p:txBody>
      </p:sp>
      <p:sp>
        <p:nvSpPr>
          <p:cNvPr id="388" name="Google Shape;388;p46"/>
          <p:cNvSpPr txBox="1"/>
          <p:nvPr/>
        </p:nvSpPr>
        <p:spPr>
          <a:xfrm>
            <a:off x="854400" y="1340450"/>
            <a:ext cx="3870000" cy="487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Jóvenes</a:t>
            </a:r>
            <a:endParaRPr sz="2300">
              <a:latin typeface="Montserrat"/>
              <a:ea typeface="Montserrat"/>
              <a:cs typeface="Montserrat"/>
              <a:sym typeface="Montserrat"/>
            </a:endParaRPr>
          </a:p>
        </p:txBody>
      </p:sp>
      <p:sp>
        <p:nvSpPr>
          <p:cNvPr id="389" name="Google Shape;389;p46"/>
          <p:cNvSpPr txBox="1"/>
          <p:nvPr/>
        </p:nvSpPr>
        <p:spPr>
          <a:xfrm>
            <a:off x="854400" y="2104875"/>
            <a:ext cx="3870000" cy="487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Asociado a </a:t>
            </a:r>
            <a:r>
              <a:rPr lang="de-CH" sz="2300" b="1">
                <a:latin typeface="Montserrat"/>
                <a:ea typeface="Montserrat"/>
                <a:cs typeface="Montserrat"/>
                <a:sym typeface="Montserrat"/>
              </a:rPr>
              <a:t>politrauma</a:t>
            </a:r>
            <a:endParaRPr sz="2300" b="1">
              <a:latin typeface="Montserrat"/>
              <a:ea typeface="Montserrat"/>
              <a:cs typeface="Montserrat"/>
              <a:sym typeface="Montserrat"/>
            </a:endParaRPr>
          </a:p>
        </p:txBody>
      </p:sp>
      <p:pic>
        <p:nvPicPr>
          <p:cNvPr id="390" name="Google Shape;390;p46"/>
          <p:cNvPicPr preferRelativeResize="0"/>
          <p:nvPr/>
        </p:nvPicPr>
        <p:blipFill rotWithShape="1">
          <a:blip r:embed="rId3">
            <a:alphaModFix/>
          </a:blip>
          <a:srcRect l="26432" t="2493" b="9694"/>
          <a:stretch/>
        </p:blipFill>
        <p:spPr>
          <a:xfrm>
            <a:off x="5904125" y="1483525"/>
            <a:ext cx="2476750" cy="3246349"/>
          </a:xfrm>
          <a:prstGeom prst="rect">
            <a:avLst/>
          </a:prstGeom>
          <a:noFill/>
          <a:ln>
            <a:noFill/>
          </a:ln>
        </p:spPr>
      </p:pic>
      <p:sp>
        <p:nvSpPr>
          <p:cNvPr id="391" name="Google Shape;391;p46"/>
          <p:cNvSpPr txBox="1">
            <a:spLocks noGrp="1"/>
          </p:cNvSpPr>
          <p:nvPr>
            <p:ph type="title"/>
          </p:nvPr>
        </p:nvSpPr>
        <p:spPr>
          <a:xfrm>
            <a:off x="5588950" y="335300"/>
            <a:ext cx="3107100" cy="8364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dirty="0">
                <a:solidFill>
                  <a:srgbClr val="06B0AA"/>
                </a:solidFill>
                <a:latin typeface="Montserrat"/>
                <a:ea typeface="Montserrat"/>
                <a:cs typeface="Montserrat"/>
                <a:sym typeface="Montserrat"/>
              </a:rPr>
              <a:t>Datos generales</a:t>
            </a:r>
            <a:endParaRPr sz="3200" b="1" dirty="0">
              <a:solidFill>
                <a:srgbClr val="06B0AA"/>
              </a:solidFill>
              <a:latin typeface="Montserrat"/>
              <a:ea typeface="Montserrat"/>
              <a:cs typeface="Montserrat"/>
              <a:sym typeface="Montserrat"/>
            </a:endParaRPr>
          </a:p>
        </p:txBody>
      </p:sp>
      <p:sp>
        <p:nvSpPr>
          <p:cNvPr id="2" name="Oval 1">
            <a:extLst>
              <a:ext uri="{FF2B5EF4-FFF2-40B4-BE49-F238E27FC236}">
                <a16:creationId xmlns:a16="http://schemas.microsoft.com/office/drawing/2014/main" id="{55C91F6F-1894-4D64-94B3-FBD6107ABFD9}"/>
              </a:ext>
            </a:extLst>
          </p:cNvPr>
          <p:cNvSpPr/>
          <p:nvPr/>
        </p:nvSpPr>
        <p:spPr>
          <a:xfrm>
            <a:off x="7970520" y="350520"/>
            <a:ext cx="495300" cy="487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7"/>
          <p:cNvPicPr preferRelativeResize="0"/>
          <p:nvPr/>
        </p:nvPicPr>
        <p:blipFill rotWithShape="1">
          <a:blip r:embed="rId3">
            <a:alphaModFix/>
          </a:blip>
          <a:srcRect t="12694"/>
          <a:stretch/>
        </p:blipFill>
        <p:spPr>
          <a:xfrm>
            <a:off x="1159550" y="324575"/>
            <a:ext cx="6824876" cy="2614125"/>
          </a:xfrm>
          <a:prstGeom prst="rect">
            <a:avLst/>
          </a:prstGeom>
          <a:noFill/>
          <a:ln>
            <a:noFill/>
          </a:ln>
        </p:spPr>
      </p:pic>
      <p:sp>
        <p:nvSpPr>
          <p:cNvPr id="397" name="Google Shape;397;p47"/>
          <p:cNvSpPr txBox="1">
            <a:spLocks noGrp="1"/>
          </p:cNvSpPr>
          <p:nvPr>
            <p:ph type="title"/>
          </p:nvPr>
        </p:nvSpPr>
        <p:spPr>
          <a:xfrm>
            <a:off x="5094400" y="3651375"/>
            <a:ext cx="3395400" cy="8364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Clasificación de Winquist</a:t>
            </a:r>
            <a:endParaRPr sz="3200" b="1" dirty="0">
              <a:solidFill>
                <a:srgbClr val="06B0AA"/>
              </a:solidFill>
              <a:latin typeface="Montserrat"/>
              <a:ea typeface="Montserrat"/>
              <a:cs typeface="Montserrat"/>
              <a:sym typeface="Montserrat"/>
            </a:endParaRPr>
          </a:p>
        </p:txBody>
      </p:sp>
      <p:sp>
        <p:nvSpPr>
          <p:cNvPr id="398" name="Google Shape;398;p47"/>
          <p:cNvSpPr txBox="1"/>
          <p:nvPr/>
        </p:nvSpPr>
        <p:spPr>
          <a:xfrm>
            <a:off x="964300" y="2680675"/>
            <a:ext cx="1344300" cy="3066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000">
                <a:latin typeface="Montserrat"/>
                <a:ea typeface="Montserrat"/>
                <a:cs typeface="Montserrat"/>
                <a:sym typeface="Montserrat"/>
              </a:rPr>
              <a:t>Sin conminución</a:t>
            </a:r>
            <a:endParaRPr sz="1000">
              <a:latin typeface="Montserrat"/>
              <a:ea typeface="Montserrat"/>
              <a:cs typeface="Montserrat"/>
              <a:sym typeface="Montserrat"/>
            </a:endParaRPr>
          </a:p>
        </p:txBody>
      </p:sp>
      <p:sp>
        <p:nvSpPr>
          <p:cNvPr id="399" name="Google Shape;399;p47"/>
          <p:cNvSpPr txBox="1"/>
          <p:nvPr/>
        </p:nvSpPr>
        <p:spPr>
          <a:xfrm>
            <a:off x="2308600" y="2680675"/>
            <a:ext cx="1392900" cy="3066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000">
                <a:latin typeface="Montserrat"/>
                <a:ea typeface="Montserrat"/>
                <a:cs typeface="Montserrat"/>
                <a:sym typeface="Montserrat"/>
              </a:rPr>
              <a:t>&lt;25% conminución</a:t>
            </a:r>
            <a:endParaRPr sz="1000">
              <a:latin typeface="Montserrat"/>
              <a:ea typeface="Montserrat"/>
              <a:cs typeface="Montserrat"/>
              <a:sym typeface="Montserrat"/>
            </a:endParaRPr>
          </a:p>
        </p:txBody>
      </p:sp>
      <p:sp>
        <p:nvSpPr>
          <p:cNvPr id="400" name="Google Shape;400;p47"/>
          <p:cNvSpPr txBox="1"/>
          <p:nvPr/>
        </p:nvSpPr>
        <p:spPr>
          <a:xfrm>
            <a:off x="3701500" y="2680675"/>
            <a:ext cx="1392900" cy="3066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000">
                <a:latin typeface="Montserrat"/>
                <a:ea typeface="Montserrat"/>
                <a:cs typeface="Montserrat"/>
                <a:sym typeface="Montserrat"/>
              </a:rPr>
              <a:t>25%-50%</a:t>
            </a:r>
            <a:endParaRPr sz="1000">
              <a:latin typeface="Montserrat"/>
              <a:ea typeface="Montserrat"/>
              <a:cs typeface="Montserrat"/>
              <a:sym typeface="Montserrat"/>
            </a:endParaRPr>
          </a:p>
        </p:txBody>
      </p:sp>
      <p:sp>
        <p:nvSpPr>
          <p:cNvPr id="401" name="Google Shape;401;p47"/>
          <p:cNvSpPr txBox="1"/>
          <p:nvPr/>
        </p:nvSpPr>
        <p:spPr>
          <a:xfrm>
            <a:off x="5094400" y="2680675"/>
            <a:ext cx="1450200" cy="3066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000">
                <a:latin typeface="Montserrat"/>
                <a:ea typeface="Montserrat"/>
                <a:cs typeface="Montserrat"/>
                <a:sym typeface="Montserrat"/>
              </a:rPr>
              <a:t>&gt;50% conminución</a:t>
            </a:r>
            <a:endParaRPr sz="1000">
              <a:latin typeface="Montserrat"/>
              <a:ea typeface="Montserrat"/>
              <a:cs typeface="Montserrat"/>
              <a:sym typeface="Montserrat"/>
            </a:endParaRPr>
          </a:p>
        </p:txBody>
      </p:sp>
      <p:sp>
        <p:nvSpPr>
          <p:cNvPr id="402" name="Google Shape;402;p47"/>
          <p:cNvSpPr txBox="1"/>
          <p:nvPr/>
        </p:nvSpPr>
        <p:spPr>
          <a:xfrm>
            <a:off x="6614375" y="2680675"/>
            <a:ext cx="1450200" cy="3066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000">
                <a:latin typeface="Montserrat"/>
                <a:ea typeface="Montserrat"/>
                <a:cs typeface="Montserrat"/>
                <a:sym typeface="Montserrat"/>
              </a:rPr>
              <a:t>Segmentaria</a:t>
            </a:r>
            <a:endParaRPr sz="1000">
              <a:latin typeface="Montserrat"/>
              <a:ea typeface="Montserrat"/>
              <a:cs typeface="Montserrat"/>
              <a:sym typeface="Montserrat"/>
            </a:endParaRPr>
          </a:p>
        </p:txBody>
      </p:sp>
      <p:sp>
        <p:nvSpPr>
          <p:cNvPr id="2" name="Oval 1">
            <a:extLst>
              <a:ext uri="{FF2B5EF4-FFF2-40B4-BE49-F238E27FC236}">
                <a16:creationId xmlns:a16="http://schemas.microsoft.com/office/drawing/2014/main" id="{907EF7D3-7A4B-4A0F-B6FC-25AF4BF13364}"/>
              </a:ext>
            </a:extLst>
          </p:cNvPr>
          <p:cNvSpPr/>
          <p:nvPr/>
        </p:nvSpPr>
        <p:spPr>
          <a:xfrm>
            <a:off x="7924800" y="815340"/>
            <a:ext cx="647700" cy="586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8"/>
          <p:cNvPicPr preferRelativeResize="0"/>
          <p:nvPr/>
        </p:nvPicPr>
        <p:blipFill rotWithShape="1">
          <a:blip r:embed="rId3">
            <a:alphaModFix/>
          </a:blip>
          <a:srcRect l="26154" t="1750" r="30749" b="2582"/>
          <a:stretch/>
        </p:blipFill>
        <p:spPr>
          <a:xfrm>
            <a:off x="4153200" y="1572526"/>
            <a:ext cx="1428842" cy="3210599"/>
          </a:xfrm>
          <a:prstGeom prst="rect">
            <a:avLst/>
          </a:prstGeom>
          <a:noFill/>
          <a:ln>
            <a:noFill/>
          </a:ln>
        </p:spPr>
      </p:pic>
      <p:pic>
        <p:nvPicPr>
          <p:cNvPr id="408" name="Google Shape;408;p48"/>
          <p:cNvPicPr preferRelativeResize="0"/>
          <p:nvPr/>
        </p:nvPicPr>
        <p:blipFill rotWithShape="1">
          <a:blip r:embed="rId4">
            <a:alphaModFix/>
          </a:blip>
          <a:srcRect l="34022" r="17116" b="6838"/>
          <a:stretch/>
        </p:blipFill>
        <p:spPr>
          <a:xfrm>
            <a:off x="5491603" y="1572525"/>
            <a:ext cx="1603078" cy="3210599"/>
          </a:xfrm>
          <a:prstGeom prst="rect">
            <a:avLst/>
          </a:prstGeom>
          <a:noFill/>
          <a:ln>
            <a:noFill/>
          </a:ln>
        </p:spPr>
      </p:pic>
      <p:pic>
        <p:nvPicPr>
          <p:cNvPr id="409" name="Google Shape;409;p48"/>
          <p:cNvPicPr preferRelativeResize="0"/>
          <p:nvPr/>
        </p:nvPicPr>
        <p:blipFill rotWithShape="1">
          <a:blip r:embed="rId5">
            <a:alphaModFix/>
          </a:blip>
          <a:srcRect r="29022"/>
          <a:stretch/>
        </p:blipFill>
        <p:spPr>
          <a:xfrm>
            <a:off x="6931623" y="1572525"/>
            <a:ext cx="2118151" cy="3210600"/>
          </a:xfrm>
          <a:prstGeom prst="rect">
            <a:avLst/>
          </a:prstGeom>
          <a:noFill/>
          <a:ln>
            <a:noFill/>
          </a:ln>
        </p:spPr>
      </p:pic>
      <p:sp>
        <p:nvSpPr>
          <p:cNvPr id="410" name="Google Shape;410;p48"/>
          <p:cNvSpPr txBox="1"/>
          <p:nvPr/>
        </p:nvSpPr>
        <p:spPr>
          <a:xfrm>
            <a:off x="403344" y="395873"/>
            <a:ext cx="4046400" cy="7731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7% </a:t>
            </a:r>
            <a:r>
              <a:rPr lang="de-CH" sz="2200">
                <a:latin typeface="Montserrat"/>
                <a:ea typeface="Montserrat"/>
                <a:cs typeface="Montserrat"/>
                <a:sym typeface="Montserrat"/>
              </a:rPr>
              <a:t>tienen fractura de </a:t>
            </a:r>
            <a:r>
              <a:rPr lang="de-CH" sz="2200" b="1">
                <a:latin typeface="Montserrat"/>
                <a:ea typeface="Montserrat"/>
                <a:cs typeface="Montserrat"/>
                <a:sym typeface="Montserrat"/>
              </a:rPr>
              <a:t>cadera ipsilateral</a:t>
            </a:r>
            <a:endParaRPr sz="2200">
              <a:latin typeface="Montserrat"/>
              <a:ea typeface="Montserrat"/>
              <a:cs typeface="Montserrat"/>
              <a:sym typeface="Montserrat"/>
            </a:endParaRPr>
          </a:p>
        </p:txBody>
      </p:sp>
      <p:sp>
        <p:nvSpPr>
          <p:cNvPr id="411" name="Google Shape;411;p48"/>
          <p:cNvSpPr txBox="1"/>
          <p:nvPr/>
        </p:nvSpPr>
        <p:spPr>
          <a:xfrm>
            <a:off x="1042650" y="1656477"/>
            <a:ext cx="2767800" cy="672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Siempre AP de pelvis</a:t>
            </a:r>
            <a:endParaRPr sz="2200" b="1">
              <a:latin typeface="Montserrat"/>
              <a:ea typeface="Montserrat"/>
              <a:cs typeface="Montserrat"/>
              <a:sym typeface="Montserrat"/>
            </a:endParaRPr>
          </a:p>
        </p:txBody>
      </p:sp>
      <p:sp>
        <p:nvSpPr>
          <p:cNvPr id="412" name="Google Shape;412;p48"/>
          <p:cNvSpPr txBox="1">
            <a:spLocks noGrp="1"/>
          </p:cNvSpPr>
          <p:nvPr>
            <p:ph type="title"/>
          </p:nvPr>
        </p:nvSpPr>
        <p:spPr>
          <a:xfrm>
            <a:off x="5415450" y="279475"/>
            <a:ext cx="3005100" cy="10059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Lesiones asociadas</a:t>
            </a:r>
            <a:endParaRPr sz="3200" b="1">
              <a:solidFill>
                <a:srgbClr val="06B0AA"/>
              </a:solidFill>
              <a:latin typeface="Montserrat"/>
              <a:ea typeface="Montserrat"/>
              <a:cs typeface="Montserrat"/>
              <a:sym typeface="Montserrat"/>
            </a:endParaRPr>
          </a:p>
        </p:txBody>
      </p:sp>
      <p:sp>
        <p:nvSpPr>
          <p:cNvPr id="413" name="Google Shape;413;p48"/>
          <p:cNvSpPr/>
          <p:nvPr/>
        </p:nvSpPr>
        <p:spPr>
          <a:xfrm>
            <a:off x="2124000" y="1168975"/>
            <a:ext cx="605100" cy="4875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 name="Google Shape;414;p48"/>
          <p:cNvPicPr preferRelativeResize="0"/>
          <p:nvPr/>
        </p:nvPicPr>
        <p:blipFill rotWithShape="1">
          <a:blip r:embed="rId6">
            <a:alphaModFix/>
          </a:blip>
          <a:srcRect t="11846" r="1516" b="14569"/>
          <a:stretch/>
        </p:blipFill>
        <p:spPr>
          <a:xfrm rot="-3067345">
            <a:off x="7980890" y="3422908"/>
            <a:ext cx="1212519" cy="452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fade">
                                      <p:cBhvr>
                                        <p:cTn id="12" dur="1000"/>
                                        <p:tgtEl>
                                          <p:spTgt spid="410"/>
                                        </p:tgtEl>
                                      </p:cBhvr>
                                    </p:animEffect>
                                  </p:childTnLst>
                                </p:cTn>
                              </p:par>
                              <p:par>
                                <p:cTn id="13" presetID="10" presetClass="entr" presetSubtype="0" fill="hold" nodeType="withEffect">
                                  <p:stCondLst>
                                    <p:cond delay="0"/>
                                  </p:stCondLst>
                                  <p:childTnLst>
                                    <p:set>
                                      <p:cBhvr>
                                        <p:cTn id="14" dur="1" fill="hold">
                                          <p:stCondLst>
                                            <p:cond delay="0"/>
                                          </p:stCondLst>
                                        </p:cTn>
                                        <p:tgtEl>
                                          <p:spTgt spid="411"/>
                                        </p:tgtEl>
                                        <p:attrNameLst>
                                          <p:attrName>style.visibility</p:attrName>
                                        </p:attrNameLst>
                                      </p:cBhvr>
                                      <p:to>
                                        <p:strVal val="visible"/>
                                      </p:to>
                                    </p:set>
                                    <p:animEffect transition="in" filter="fade">
                                      <p:cBhvr>
                                        <p:cTn id="15"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p:nvPr/>
        </p:nvSpPr>
        <p:spPr>
          <a:xfrm>
            <a:off x="649950" y="1110775"/>
            <a:ext cx="3358800" cy="5727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Sangrado</a:t>
            </a:r>
            <a:endParaRPr sz="2200" b="1">
              <a:latin typeface="Montserrat"/>
              <a:ea typeface="Montserrat"/>
              <a:cs typeface="Montserrat"/>
              <a:sym typeface="Montserrat"/>
            </a:endParaRPr>
          </a:p>
        </p:txBody>
      </p:sp>
      <p:sp>
        <p:nvSpPr>
          <p:cNvPr id="420" name="Google Shape;420;p49"/>
          <p:cNvSpPr txBox="1"/>
          <p:nvPr/>
        </p:nvSpPr>
        <p:spPr>
          <a:xfrm>
            <a:off x="5863350" y="1153375"/>
            <a:ext cx="2968500" cy="4875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latin typeface="Montserrat"/>
                <a:ea typeface="Montserrat"/>
                <a:cs typeface="Montserrat"/>
                <a:sym typeface="Montserrat"/>
              </a:rPr>
              <a:t>1000-1500 cc</a:t>
            </a:r>
            <a:endParaRPr sz="2200">
              <a:latin typeface="Montserrat"/>
              <a:ea typeface="Montserrat"/>
              <a:cs typeface="Montserrat"/>
              <a:sym typeface="Montserrat"/>
            </a:endParaRPr>
          </a:p>
        </p:txBody>
      </p:sp>
      <p:sp>
        <p:nvSpPr>
          <p:cNvPr id="421" name="Google Shape;421;p49"/>
          <p:cNvSpPr txBox="1"/>
          <p:nvPr/>
        </p:nvSpPr>
        <p:spPr>
          <a:xfrm>
            <a:off x="649950" y="1895100"/>
            <a:ext cx="3358800" cy="9087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Sindrome de embolia grasa</a:t>
            </a:r>
            <a:endParaRPr sz="2200" b="1">
              <a:latin typeface="Montserrat"/>
              <a:ea typeface="Montserrat"/>
              <a:cs typeface="Montserrat"/>
              <a:sym typeface="Montserrat"/>
            </a:endParaRPr>
          </a:p>
        </p:txBody>
      </p:sp>
      <p:sp>
        <p:nvSpPr>
          <p:cNvPr id="422" name="Google Shape;422;p49"/>
          <p:cNvSpPr txBox="1"/>
          <p:nvPr/>
        </p:nvSpPr>
        <p:spPr>
          <a:xfrm>
            <a:off x="5863350" y="2041100"/>
            <a:ext cx="2968500" cy="20838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6%-7%</a:t>
            </a:r>
            <a:endParaRPr sz="2200" b="1">
              <a:latin typeface="Montserrat"/>
              <a:ea typeface="Montserrat"/>
              <a:cs typeface="Montserrat"/>
              <a:sym typeface="Montserrat"/>
            </a:endParaRPr>
          </a:p>
          <a:p>
            <a:pPr marL="0" lvl="0" indent="0" algn="ctr" rtl="0">
              <a:spcBef>
                <a:spcPts val="0"/>
              </a:spcBef>
              <a:spcAft>
                <a:spcPts val="0"/>
              </a:spcAft>
              <a:buNone/>
            </a:pPr>
            <a:r>
              <a:rPr lang="de-CH" sz="2200">
                <a:latin typeface="Montserrat"/>
                <a:ea typeface="Montserrat"/>
                <a:cs typeface="Montserrat"/>
                <a:sym typeface="Montserrat"/>
              </a:rPr>
              <a:t>Se duplica el riesgo en politrauma</a:t>
            </a:r>
            <a:endParaRPr sz="2200">
              <a:latin typeface="Montserrat"/>
              <a:ea typeface="Montserrat"/>
              <a:cs typeface="Montserrat"/>
              <a:sym typeface="Montserrat"/>
            </a:endParaRPr>
          </a:p>
          <a:p>
            <a:pPr marL="0" lvl="0" indent="0" algn="ctr" rtl="0">
              <a:spcBef>
                <a:spcPts val="0"/>
              </a:spcBef>
              <a:spcAft>
                <a:spcPts val="0"/>
              </a:spcAft>
              <a:buNone/>
            </a:pPr>
            <a:r>
              <a:rPr lang="de-CH" sz="2200" b="1">
                <a:latin typeface="Montserrat"/>
                <a:ea typeface="Montserrat"/>
                <a:cs typeface="Montserrat"/>
                <a:sym typeface="Montserrat"/>
              </a:rPr>
              <a:t>15% mortalidad</a:t>
            </a:r>
            <a:endParaRPr sz="2200">
              <a:latin typeface="Montserrat"/>
              <a:ea typeface="Montserrat"/>
              <a:cs typeface="Montserrat"/>
              <a:sym typeface="Montserrat"/>
            </a:endParaRPr>
          </a:p>
        </p:txBody>
      </p:sp>
      <p:sp>
        <p:nvSpPr>
          <p:cNvPr id="423" name="Google Shape;423;p49"/>
          <p:cNvSpPr txBox="1">
            <a:spLocks noGrp="1"/>
          </p:cNvSpPr>
          <p:nvPr>
            <p:ph type="title"/>
          </p:nvPr>
        </p:nvSpPr>
        <p:spPr>
          <a:xfrm>
            <a:off x="1062225" y="279475"/>
            <a:ext cx="7358400" cy="686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Lesiones asociadas</a:t>
            </a:r>
            <a:endParaRPr sz="3200" b="1">
              <a:solidFill>
                <a:srgbClr val="06B0AA"/>
              </a:solidFill>
              <a:latin typeface="Montserrat"/>
              <a:ea typeface="Montserrat"/>
              <a:cs typeface="Montserrat"/>
              <a:sym typeface="Montserrat"/>
            </a:endParaRPr>
          </a:p>
        </p:txBody>
      </p:sp>
      <p:sp>
        <p:nvSpPr>
          <p:cNvPr id="424" name="Google Shape;424;p49"/>
          <p:cNvSpPr/>
          <p:nvPr/>
        </p:nvSpPr>
        <p:spPr>
          <a:xfrm rot="-5400000">
            <a:off x="4614750" y="564925"/>
            <a:ext cx="452400" cy="16644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9"/>
          <p:cNvSpPr/>
          <p:nvPr/>
        </p:nvSpPr>
        <p:spPr>
          <a:xfrm rot="-5400000">
            <a:off x="4614750" y="1517250"/>
            <a:ext cx="452400" cy="16644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Effect transition="in" filter="fade">
                                      <p:cBhvr>
                                        <p:cTn id="12" dur="10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de-CH" sz="3200">
                <a:solidFill>
                  <a:srgbClr val="06B0AA"/>
                </a:solidFill>
              </a:rPr>
              <a:t>Sindrome embolia grasa</a:t>
            </a:r>
            <a:endParaRPr/>
          </a:p>
        </p:txBody>
      </p:sp>
      <p:pic>
        <p:nvPicPr>
          <p:cNvPr id="431" name="Google Shape;431;p50"/>
          <p:cNvPicPr preferRelativeResize="0"/>
          <p:nvPr/>
        </p:nvPicPr>
        <p:blipFill>
          <a:blip r:embed="rId3">
            <a:alphaModFix/>
          </a:blip>
          <a:stretch>
            <a:fillRect/>
          </a:stretch>
        </p:blipFill>
        <p:spPr>
          <a:xfrm>
            <a:off x="4876425" y="1359944"/>
            <a:ext cx="3711532" cy="3570656"/>
          </a:xfrm>
          <a:prstGeom prst="rect">
            <a:avLst/>
          </a:prstGeom>
          <a:noFill/>
          <a:ln>
            <a:noFill/>
          </a:ln>
        </p:spPr>
      </p:pic>
      <p:pic>
        <p:nvPicPr>
          <p:cNvPr id="432" name="Google Shape;432;p50"/>
          <p:cNvPicPr preferRelativeResize="0"/>
          <p:nvPr/>
        </p:nvPicPr>
        <p:blipFill rotWithShape="1">
          <a:blip r:embed="rId4">
            <a:alphaModFix/>
          </a:blip>
          <a:srcRect l="22376" t="15597" r="31892"/>
          <a:stretch/>
        </p:blipFill>
        <p:spPr>
          <a:xfrm>
            <a:off x="735425" y="1268050"/>
            <a:ext cx="2057400" cy="1993425"/>
          </a:xfrm>
          <a:prstGeom prst="rect">
            <a:avLst/>
          </a:prstGeom>
          <a:noFill/>
          <a:ln>
            <a:noFill/>
          </a:ln>
        </p:spPr>
      </p:pic>
      <p:sp>
        <p:nvSpPr>
          <p:cNvPr id="433" name="Google Shape;433;p50"/>
          <p:cNvSpPr txBox="1"/>
          <p:nvPr/>
        </p:nvSpPr>
        <p:spPr>
          <a:xfrm>
            <a:off x="2805925" y="1767663"/>
            <a:ext cx="2057400" cy="9942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latin typeface="Montserrat"/>
                <a:ea typeface="Montserrat"/>
                <a:cs typeface="Montserrat"/>
                <a:sym typeface="Montserrat"/>
              </a:rPr>
              <a:t>Teoría bioquímica</a:t>
            </a:r>
            <a:endParaRPr sz="2200">
              <a:latin typeface="Montserrat"/>
              <a:ea typeface="Montserrat"/>
              <a:cs typeface="Montserrat"/>
              <a:sym typeface="Montserrat"/>
            </a:endParaRPr>
          </a:p>
        </p:txBody>
      </p:sp>
      <p:sp>
        <p:nvSpPr>
          <p:cNvPr id="434" name="Google Shape;434;p50"/>
          <p:cNvSpPr txBox="1"/>
          <p:nvPr/>
        </p:nvSpPr>
        <p:spPr>
          <a:xfrm>
            <a:off x="6457950" y="1767663"/>
            <a:ext cx="2057400" cy="9942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latin typeface="Montserrat"/>
                <a:ea typeface="Montserrat"/>
                <a:cs typeface="Montserrat"/>
                <a:sym typeface="Montserrat"/>
              </a:rPr>
              <a:t>Teoría mecánica</a:t>
            </a:r>
            <a:endParaRPr sz="220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51"/>
          <p:cNvPicPr preferRelativeResize="0"/>
          <p:nvPr/>
        </p:nvPicPr>
        <p:blipFill>
          <a:blip r:embed="rId3">
            <a:alphaModFix/>
          </a:blip>
          <a:stretch>
            <a:fillRect/>
          </a:stretch>
        </p:blipFill>
        <p:spPr>
          <a:xfrm>
            <a:off x="4087838" y="1456575"/>
            <a:ext cx="4870325" cy="2887300"/>
          </a:xfrm>
          <a:prstGeom prst="rect">
            <a:avLst/>
          </a:prstGeom>
          <a:noFill/>
          <a:ln>
            <a:noFill/>
          </a:ln>
        </p:spPr>
      </p:pic>
      <p:sp>
        <p:nvSpPr>
          <p:cNvPr id="440" name="Google Shape;440;p51"/>
          <p:cNvSpPr txBox="1"/>
          <p:nvPr/>
        </p:nvSpPr>
        <p:spPr>
          <a:xfrm>
            <a:off x="4087900" y="300975"/>
            <a:ext cx="4870200" cy="10437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200" b="1">
                <a:latin typeface="Montserrat"/>
                <a:ea typeface="Montserrat"/>
                <a:cs typeface="Montserrat"/>
                <a:sym typeface="Montserrat"/>
              </a:rPr>
              <a:t>2 criterios mayores</a:t>
            </a:r>
            <a:endParaRPr sz="2200" b="1">
              <a:latin typeface="Montserrat"/>
              <a:ea typeface="Montserrat"/>
              <a:cs typeface="Montserrat"/>
              <a:sym typeface="Montserrat"/>
            </a:endParaRPr>
          </a:p>
          <a:p>
            <a:pPr marL="0" marR="0" lvl="0" indent="0" algn="ctr" rtl="0">
              <a:lnSpc>
                <a:spcPct val="100000"/>
              </a:lnSpc>
              <a:spcBef>
                <a:spcPts val="0"/>
              </a:spcBef>
              <a:spcAft>
                <a:spcPts val="0"/>
              </a:spcAft>
              <a:buNone/>
            </a:pPr>
            <a:r>
              <a:rPr lang="de-CH" sz="2200" b="1">
                <a:latin typeface="Montserrat"/>
                <a:ea typeface="Montserrat"/>
                <a:cs typeface="Montserrat"/>
                <a:sym typeface="Montserrat"/>
              </a:rPr>
              <a:t>1 criterio mayor + 4 menores</a:t>
            </a:r>
            <a:endParaRPr sz="2200" b="1">
              <a:latin typeface="Montserrat"/>
              <a:ea typeface="Montserrat"/>
              <a:cs typeface="Montserrat"/>
              <a:sym typeface="Montserrat"/>
            </a:endParaRPr>
          </a:p>
        </p:txBody>
      </p:sp>
      <p:pic>
        <p:nvPicPr>
          <p:cNvPr id="441" name="Google Shape;441;p51"/>
          <p:cNvPicPr preferRelativeResize="0"/>
          <p:nvPr/>
        </p:nvPicPr>
        <p:blipFill>
          <a:blip r:embed="rId4">
            <a:alphaModFix/>
          </a:blip>
          <a:stretch>
            <a:fillRect/>
          </a:stretch>
        </p:blipFill>
        <p:spPr>
          <a:xfrm>
            <a:off x="372800" y="453775"/>
            <a:ext cx="1699700" cy="1274775"/>
          </a:xfrm>
          <a:prstGeom prst="rect">
            <a:avLst/>
          </a:prstGeom>
          <a:noFill/>
          <a:ln>
            <a:noFill/>
          </a:ln>
        </p:spPr>
      </p:pic>
      <p:pic>
        <p:nvPicPr>
          <p:cNvPr id="442" name="Google Shape;442;p51"/>
          <p:cNvPicPr preferRelativeResize="0"/>
          <p:nvPr/>
        </p:nvPicPr>
        <p:blipFill rotWithShape="1">
          <a:blip r:embed="rId5">
            <a:alphaModFix/>
          </a:blip>
          <a:srcRect r="22172" b="10418"/>
          <a:stretch/>
        </p:blipFill>
        <p:spPr>
          <a:xfrm>
            <a:off x="2072500" y="453775"/>
            <a:ext cx="1829423" cy="1274775"/>
          </a:xfrm>
          <a:prstGeom prst="rect">
            <a:avLst/>
          </a:prstGeom>
          <a:noFill/>
          <a:ln>
            <a:noFill/>
          </a:ln>
        </p:spPr>
      </p:pic>
      <p:sp>
        <p:nvSpPr>
          <p:cNvPr id="443" name="Google Shape;443;p51"/>
          <p:cNvSpPr txBox="1">
            <a:spLocks noGrp="1"/>
          </p:cNvSpPr>
          <p:nvPr>
            <p:ph type="title"/>
          </p:nvPr>
        </p:nvSpPr>
        <p:spPr>
          <a:xfrm>
            <a:off x="3781900" y="4343875"/>
            <a:ext cx="54822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a:solidFill>
                  <a:srgbClr val="06B0AA"/>
                </a:solidFill>
              </a:rPr>
              <a:t>Sindrome embolia grasa</a:t>
            </a:r>
            <a:endParaRPr sz="3200">
              <a:solidFill>
                <a:srgbClr val="06B0A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childTnLst>
                                </p:cTn>
                              </p:par>
                              <p:par>
                                <p:cTn id="8" presetID="10" presetClass="entr" presetSubtype="0" fill="hold" nodeType="withEffect">
                                  <p:stCondLst>
                                    <p:cond delay="0"/>
                                  </p:stCondLst>
                                  <p:childTnLst>
                                    <p:set>
                                      <p:cBhvr>
                                        <p:cTn id="9" dur="1" fill="hold">
                                          <p:stCondLst>
                                            <p:cond delay="0"/>
                                          </p:stCondLst>
                                        </p:cTn>
                                        <p:tgtEl>
                                          <p:spTgt spid="442"/>
                                        </p:tgtEl>
                                        <p:attrNameLst>
                                          <p:attrName>style.visibility</p:attrName>
                                        </p:attrNameLst>
                                      </p:cBhvr>
                                      <p:to>
                                        <p:strVal val="visible"/>
                                      </p:to>
                                    </p:set>
                                    <p:animEffect transition="in" filter="fade">
                                      <p:cBhvr>
                                        <p:cTn id="10" dur="1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2"/>
          <p:cNvSpPr txBox="1"/>
          <p:nvPr/>
        </p:nvSpPr>
        <p:spPr>
          <a:xfrm>
            <a:off x="961000" y="565625"/>
            <a:ext cx="3358800" cy="6639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Sindrome agudo</a:t>
            </a:r>
            <a:endParaRPr sz="2200" b="1">
              <a:latin typeface="Montserrat"/>
              <a:ea typeface="Montserrat"/>
              <a:cs typeface="Montserrat"/>
              <a:sym typeface="Montserrat"/>
            </a:endParaRPr>
          </a:p>
        </p:txBody>
      </p:sp>
      <p:sp>
        <p:nvSpPr>
          <p:cNvPr id="449" name="Google Shape;449;p52"/>
          <p:cNvSpPr txBox="1"/>
          <p:nvPr/>
        </p:nvSpPr>
        <p:spPr>
          <a:xfrm>
            <a:off x="5046325" y="565625"/>
            <a:ext cx="3743100" cy="6639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200" b="1">
                <a:latin typeface="Montserrat"/>
                <a:ea typeface="Montserrat"/>
                <a:cs typeface="Montserrat"/>
                <a:sym typeface="Montserrat"/>
              </a:rPr>
              <a:t>Única medida preventiva</a:t>
            </a:r>
            <a:endParaRPr sz="2200" b="1">
              <a:latin typeface="Montserrat"/>
              <a:ea typeface="Montserrat"/>
              <a:cs typeface="Montserrat"/>
              <a:sym typeface="Montserrat"/>
            </a:endParaRPr>
          </a:p>
        </p:txBody>
      </p:sp>
      <p:sp>
        <p:nvSpPr>
          <p:cNvPr id="450" name="Google Shape;450;p52"/>
          <p:cNvSpPr txBox="1"/>
          <p:nvPr/>
        </p:nvSpPr>
        <p:spPr>
          <a:xfrm>
            <a:off x="1053800" y="2037925"/>
            <a:ext cx="3124800" cy="75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latin typeface="Montserrat"/>
                <a:ea typeface="Montserrat"/>
                <a:cs typeface="Montserrat"/>
                <a:sym typeface="Montserrat"/>
              </a:rPr>
              <a:t>Ventilación mecánica con PEEP</a:t>
            </a:r>
            <a:endParaRPr sz="2200">
              <a:latin typeface="Montserrat"/>
              <a:ea typeface="Montserrat"/>
              <a:cs typeface="Montserrat"/>
              <a:sym typeface="Montserrat"/>
            </a:endParaRPr>
          </a:p>
        </p:txBody>
      </p:sp>
      <p:sp>
        <p:nvSpPr>
          <p:cNvPr id="451" name="Google Shape;451;p52"/>
          <p:cNvSpPr txBox="1"/>
          <p:nvPr/>
        </p:nvSpPr>
        <p:spPr>
          <a:xfrm>
            <a:off x="5270775" y="2037925"/>
            <a:ext cx="3124800" cy="75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latin typeface="Montserrat"/>
                <a:ea typeface="Montserrat"/>
                <a:cs typeface="Montserrat"/>
                <a:sym typeface="Montserrat"/>
              </a:rPr>
              <a:t>Fijación temprana (&lt;24-36 hs)</a:t>
            </a:r>
            <a:endParaRPr sz="2200">
              <a:latin typeface="Montserrat"/>
              <a:ea typeface="Montserrat"/>
              <a:cs typeface="Montserrat"/>
              <a:sym typeface="Montserrat"/>
            </a:endParaRPr>
          </a:p>
        </p:txBody>
      </p:sp>
      <p:sp>
        <p:nvSpPr>
          <p:cNvPr id="452" name="Google Shape;452;p52"/>
          <p:cNvSpPr/>
          <p:nvPr/>
        </p:nvSpPr>
        <p:spPr>
          <a:xfrm>
            <a:off x="2414200" y="1229525"/>
            <a:ext cx="452400" cy="9123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2"/>
          <p:cNvSpPr/>
          <p:nvPr/>
        </p:nvSpPr>
        <p:spPr>
          <a:xfrm>
            <a:off x="6691675" y="1229525"/>
            <a:ext cx="452400" cy="9123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2"/>
          <p:cNvSpPr txBox="1">
            <a:spLocks noGrp="1"/>
          </p:cNvSpPr>
          <p:nvPr>
            <p:ph type="title"/>
          </p:nvPr>
        </p:nvSpPr>
        <p:spPr>
          <a:xfrm>
            <a:off x="5273125" y="4186550"/>
            <a:ext cx="32895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Tratamiento</a:t>
            </a:r>
            <a:endParaRPr sz="3200" dirty="0">
              <a:solidFill>
                <a:srgbClr val="06B0AA"/>
              </a:solidFill>
            </a:endParaRPr>
          </a:p>
        </p:txBody>
      </p:sp>
      <p:sp>
        <p:nvSpPr>
          <p:cNvPr id="2" name="Oval 1">
            <a:extLst>
              <a:ext uri="{FF2B5EF4-FFF2-40B4-BE49-F238E27FC236}">
                <a16:creationId xmlns:a16="http://schemas.microsoft.com/office/drawing/2014/main" id="{1DF44C7A-E42F-4A81-8B96-564117D23FDD}"/>
              </a:ext>
            </a:extLst>
          </p:cNvPr>
          <p:cNvSpPr/>
          <p:nvPr/>
        </p:nvSpPr>
        <p:spPr>
          <a:xfrm>
            <a:off x="8450580" y="2712720"/>
            <a:ext cx="502920" cy="579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10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par>
                                <p:cTn id="13" presetID="10" presetClass="entr" presetSubtype="0" fill="hold" nodeType="withEffect">
                                  <p:stCondLst>
                                    <p:cond delay="0"/>
                                  </p:stCondLst>
                                  <p:childTnLst>
                                    <p:set>
                                      <p:cBhvr>
                                        <p:cTn id="14" dur="1" fill="hold">
                                          <p:stCondLst>
                                            <p:cond delay="0"/>
                                          </p:stCondLst>
                                        </p:cTn>
                                        <p:tgtEl>
                                          <p:spTgt spid="451"/>
                                        </p:tgtEl>
                                        <p:attrNameLst>
                                          <p:attrName>style.visibility</p:attrName>
                                        </p:attrNameLst>
                                      </p:cBhvr>
                                      <p:to>
                                        <p:strVal val="visible"/>
                                      </p:to>
                                    </p:set>
                                    <p:animEffect transition="in" filter="fade">
                                      <p:cBhvr>
                                        <p:cTn id="15"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p:nvPr/>
        </p:nvSpPr>
        <p:spPr>
          <a:xfrm>
            <a:off x="600450" y="1552350"/>
            <a:ext cx="4194600" cy="4929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000">
                <a:latin typeface="Montserrat"/>
                <a:ea typeface="Montserrat"/>
                <a:cs typeface="Montserrat"/>
                <a:sym typeface="Montserrat"/>
              </a:rPr>
              <a:t>Primera causa de muerte</a:t>
            </a:r>
            <a:endParaRPr sz="2000">
              <a:latin typeface="Montserrat"/>
              <a:ea typeface="Montserrat"/>
              <a:cs typeface="Montserrat"/>
              <a:sym typeface="Montserrat"/>
            </a:endParaRPr>
          </a:p>
        </p:txBody>
      </p:sp>
      <p:sp>
        <p:nvSpPr>
          <p:cNvPr id="141" name="Google Shape;141;p26"/>
          <p:cNvSpPr txBox="1"/>
          <p:nvPr/>
        </p:nvSpPr>
        <p:spPr>
          <a:xfrm>
            <a:off x="600450" y="942350"/>
            <a:ext cx="4194600" cy="4929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000">
                <a:latin typeface="Montserrat"/>
                <a:ea typeface="Montserrat"/>
                <a:cs typeface="Montserrat"/>
                <a:sym typeface="Montserrat"/>
              </a:rPr>
              <a:t>Mortalidad hasta el 15%</a:t>
            </a:r>
            <a:endParaRPr sz="2000">
              <a:latin typeface="Montserrat"/>
              <a:ea typeface="Montserrat"/>
              <a:cs typeface="Montserrat"/>
              <a:sym typeface="Montserrat"/>
            </a:endParaRPr>
          </a:p>
        </p:txBody>
      </p:sp>
      <p:sp>
        <p:nvSpPr>
          <p:cNvPr id="142" name="Google Shape;142;p26"/>
          <p:cNvSpPr txBox="1"/>
          <p:nvPr/>
        </p:nvSpPr>
        <p:spPr>
          <a:xfrm>
            <a:off x="600450" y="2162350"/>
            <a:ext cx="4194600" cy="4929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000">
                <a:latin typeface="Montserrat"/>
                <a:ea typeface="Montserrat"/>
                <a:cs typeface="Montserrat"/>
                <a:sym typeface="Montserrat"/>
              </a:rPr>
              <a:t>Traumas de alta energía</a:t>
            </a:r>
            <a:endParaRPr sz="2000">
              <a:latin typeface="Montserrat"/>
              <a:ea typeface="Montserrat"/>
              <a:cs typeface="Montserrat"/>
              <a:sym typeface="Montserrat"/>
            </a:endParaRPr>
          </a:p>
        </p:txBody>
      </p:sp>
      <p:sp>
        <p:nvSpPr>
          <p:cNvPr id="143" name="Google Shape;143;p26"/>
          <p:cNvSpPr txBox="1"/>
          <p:nvPr/>
        </p:nvSpPr>
        <p:spPr>
          <a:xfrm>
            <a:off x="5925025" y="1512438"/>
            <a:ext cx="2480400" cy="5727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400">
                <a:latin typeface="Montserrat"/>
                <a:ea typeface="Montserrat"/>
                <a:cs typeface="Montserrat"/>
                <a:sym typeface="Montserrat"/>
              </a:rPr>
              <a:t>Hemorragia</a:t>
            </a:r>
            <a:endParaRPr sz="2400">
              <a:latin typeface="Montserrat"/>
              <a:ea typeface="Montserrat"/>
              <a:cs typeface="Montserrat"/>
              <a:sym typeface="Montserrat"/>
            </a:endParaRPr>
          </a:p>
        </p:txBody>
      </p:sp>
      <p:pic>
        <p:nvPicPr>
          <p:cNvPr id="144" name="Google Shape;144;p26"/>
          <p:cNvPicPr preferRelativeResize="0"/>
          <p:nvPr/>
        </p:nvPicPr>
        <p:blipFill>
          <a:blip r:embed="rId3">
            <a:alphaModFix/>
          </a:blip>
          <a:stretch>
            <a:fillRect/>
          </a:stretch>
        </p:blipFill>
        <p:spPr>
          <a:xfrm>
            <a:off x="5421225" y="2381818"/>
            <a:ext cx="3316500" cy="2144670"/>
          </a:xfrm>
          <a:prstGeom prst="rect">
            <a:avLst/>
          </a:prstGeom>
          <a:noFill/>
          <a:ln>
            <a:noFill/>
          </a:ln>
        </p:spPr>
      </p:pic>
      <p:sp>
        <p:nvSpPr>
          <p:cNvPr id="145" name="Google Shape;145;p26"/>
          <p:cNvSpPr txBox="1"/>
          <p:nvPr/>
        </p:nvSpPr>
        <p:spPr>
          <a:xfrm>
            <a:off x="5758925" y="2294225"/>
            <a:ext cx="1015500" cy="5727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de-CH" sz="2400">
                <a:solidFill>
                  <a:srgbClr val="FFFFFF"/>
                </a:solidFill>
                <a:latin typeface="Calibri"/>
                <a:ea typeface="Calibri"/>
                <a:cs typeface="Calibri"/>
                <a:sym typeface="Calibri"/>
              </a:rPr>
              <a:t>85%</a:t>
            </a:r>
            <a:endParaRPr sz="2400" b="1">
              <a:solidFill>
                <a:srgbClr val="FFFFFF"/>
              </a:solidFill>
              <a:latin typeface="Calibri"/>
              <a:ea typeface="Calibri"/>
              <a:cs typeface="Calibri"/>
              <a:sym typeface="Calibri"/>
            </a:endParaRPr>
          </a:p>
        </p:txBody>
      </p:sp>
      <p:sp>
        <p:nvSpPr>
          <p:cNvPr id="146" name="Google Shape;146;p26"/>
          <p:cNvSpPr txBox="1"/>
          <p:nvPr/>
        </p:nvSpPr>
        <p:spPr>
          <a:xfrm>
            <a:off x="7389925" y="2294225"/>
            <a:ext cx="1015500" cy="572700"/>
          </a:xfrm>
          <a:prstGeom prst="rect">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a:solidFill>
                  <a:srgbClr val="FFFFFF"/>
                </a:solidFill>
                <a:latin typeface="Calibri"/>
                <a:ea typeface="Calibri"/>
                <a:cs typeface="Calibri"/>
                <a:sym typeface="Calibri"/>
              </a:rPr>
              <a:t>15%</a:t>
            </a:r>
            <a:endParaRPr sz="2400" b="1">
              <a:solidFill>
                <a:srgbClr val="FFFFFF"/>
              </a:solidFill>
              <a:latin typeface="Calibri"/>
              <a:ea typeface="Calibri"/>
              <a:cs typeface="Calibri"/>
              <a:sym typeface="Calibri"/>
            </a:endParaRPr>
          </a:p>
        </p:txBody>
      </p:sp>
      <p:cxnSp>
        <p:nvCxnSpPr>
          <p:cNvPr id="147" name="Google Shape;147;p26"/>
          <p:cNvCxnSpPr>
            <a:stCxn id="140" idx="3"/>
            <a:endCxn id="143" idx="1"/>
          </p:cNvCxnSpPr>
          <p:nvPr/>
        </p:nvCxnSpPr>
        <p:spPr>
          <a:xfrm>
            <a:off x="4795050" y="1798800"/>
            <a:ext cx="1130100" cy="0"/>
          </a:xfrm>
          <a:prstGeom prst="straightConnector1">
            <a:avLst/>
          </a:prstGeom>
          <a:noFill/>
          <a:ln w="9525" cap="flat" cmpd="sng">
            <a:solidFill>
              <a:schemeClr val="dk2"/>
            </a:solidFill>
            <a:prstDash val="solid"/>
            <a:round/>
            <a:headEnd type="none" w="med" len="med"/>
            <a:tailEnd type="triangle" w="med" len="med"/>
          </a:ln>
        </p:spPr>
      </p:cxnSp>
      <p:sp>
        <p:nvSpPr>
          <p:cNvPr id="148" name="Google Shape;148;p26"/>
          <p:cNvSpPr txBox="1">
            <a:spLocks noGrp="1"/>
          </p:cNvSpPr>
          <p:nvPr>
            <p:ph type="title"/>
          </p:nvPr>
        </p:nvSpPr>
        <p:spPr>
          <a:xfrm>
            <a:off x="424200" y="205850"/>
            <a:ext cx="7548300" cy="736500"/>
          </a:xfrm>
          <a:prstGeom prst="rect">
            <a:avLst/>
          </a:prstGeom>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de-CH" sz="3200" b="1">
                <a:solidFill>
                  <a:srgbClr val="06B0AA"/>
                </a:solidFill>
                <a:latin typeface="Montserrat"/>
                <a:ea typeface="Montserrat"/>
                <a:cs typeface="Montserrat"/>
                <a:sym typeface="Montserrat"/>
              </a:rPr>
              <a:t>¿Por qué son importantes?</a:t>
            </a:r>
            <a:endParaRPr sz="3200" b="1">
              <a:solidFill>
                <a:srgbClr val="06B0AA"/>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childTnLst>
                                </p:cTn>
                              </p:par>
                              <p:par>
                                <p:cTn id="14" presetID="10" presetClass="entr" presetSubtype="0" fill="hold"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fade">
                                      <p:cBhvr>
                                        <p:cTn id="16" dur="1000"/>
                                        <p:tgtEl>
                                          <p:spTgt spid="146"/>
                                        </p:tgtEl>
                                      </p:cBhvr>
                                    </p:animEffect>
                                  </p:childTnLst>
                                </p:cTn>
                              </p:par>
                              <p:par>
                                <p:cTn id="17" presetID="10"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animEffect transition="in" filter="fade">
                                      <p:cBhvr>
                                        <p:cTn id="19"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53"/>
          <p:cNvPicPr preferRelativeResize="0"/>
          <p:nvPr/>
        </p:nvPicPr>
        <p:blipFill>
          <a:blip r:embed="rId3">
            <a:alphaModFix/>
          </a:blip>
          <a:stretch>
            <a:fillRect/>
          </a:stretch>
        </p:blipFill>
        <p:spPr>
          <a:xfrm>
            <a:off x="511718" y="90129"/>
            <a:ext cx="4865175" cy="1184175"/>
          </a:xfrm>
          <a:prstGeom prst="rect">
            <a:avLst/>
          </a:prstGeom>
          <a:noFill/>
          <a:ln>
            <a:noFill/>
          </a:ln>
        </p:spPr>
      </p:pic>
      <p:sp>
        <p:nvSpPr>
          <p:cNvPr id="460" name="Google Shape;460;p53"/>
          <p:cNvSpPr txBox="1"/>
          <p:nvPr/>
        </p:nvSpPr>
        <p:spPr>
          <a:xfrm>
            <a:off x="835050" y="1387650"/>
            <a:ext cx="3930600" cy="1184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dirty="0">
                <a:latin typeface="Montserrat"/>
                <a:ea typeface="Montserrat"/>
                <a:cs typeface="Montserrat"/>
                <a:sym typeface="Montserrat"/>
              </a:rPr>
              <a:t>Manejo definitivo siempre es quirúrgico</a:t>
            </a:r>
            <a:endParaRPr sz="2400" b="1" dirty="0">
              <a:latin typeface="Montserrat"/>
              <a:ea typeface="Montserrat"/>
              <a:cs typeface="Montserrat"/>
              <a:sym typeface="Montserrat"/>
            </a:endParaRPr>
          </a:p>
        </p:txBody>
      </p:sp>
      <p:sp>
        <p:nvSpPr>
          <p:cNvPr id="461" name="Google Shape;461;p53"/>
          <p:cNvSpPr txBox="1">
            <a:spLocks noGrp="1"/>
          </p:cNvSpPr>
          <p:nvPr>
            <p:ph type="title"/>
          </p:nvPr>
        </p:nvSpPr>
        <p:spPr>
          <a:xfrm>
            <a:off x="5894125" y="468500"/>
            <a:ext cx="2471700" cy="6792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Manejo</a:t>
            </a:r>
            <a:endParaRPr sz="3200" dirty="0">
              <a:solidFill>
                <a:srgbClr val="06B0AA"/>
              </a:solidFill>
            </a:endParaRPr>
          </a:p>
        </p:txBody>
      </p:sp>
      <p:sp>
        <p:nvSpPr>
          <p:cNvPr id="462" name="Google Shape;462;p53"/>
          <p:cNvSpPr txBox="1"/>
          <p:nvPr/>
        </p:nvSpPr>
        <p:spPr>
          <a:xfrm>
            <a:off x="5483425" y="1735950"/>
            <a:ext cx="2882400" cy="48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Excepciones</a:t>
            </a:r>
            <a:endParaRPr sz="2300">
              <a:latin typeface="Montserrat"/>
              <a:ea typeface="Montserrat"/>
              <a:cs typeface="Montserrat"/>
              <a:sym typeface="Montserrat"/>
            </a:endParaRPr>
          </a:p>
        </p:txBody>
      </p:sp>
      <p:sp>
        <p:nvSpPr>
          <p:cNvPr id="463" name="Google Shape;463;p53"/>
          <p:cNvSpPr txBox="1"/>
          <p:nvPr/>
        </p:nvSpPr>
        <p:spPr>
          <a:xfrm>
            <a:off x="5483425" y="2571750"/>
            <a:ext cx="2882400" cy="1750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000" b="1">
                <a:latin typeface="Montserrat"/>
                <a:ea typeface="Montserrat"/>
                <a:cs typeface="Montserrat"/>
                <a:sym typeface="Montserrat"/>
              </a:rPr>
              <a:t>Muy alto riesgo </a:t>
            </a:r>
            <a:r>
              <a:rPr lang="de-CH" sz="2000">
                <a:latin typeface="Montserrat"/>
                <a:ea typeface="Montserrat"/>
                <a:cs typeface="Montserrat"/>
                <a:sym typeface="Montserrat"/>
              </a:rPr>
              <a:t>quirúrgico</a:t>
            </a:r>
            <a:endParaRPr sz="2000">
              <a:latin typeface="Montserrat"/>
              <a:ea typeface="Montserrat"/>
              <a:cs typeface="Montserrat"/>
              <a:sym typeface="Montserrat"/>
            </a:endParaRPr>
          </a:p>
          <a:p>
            <a:pPr marL="0" marR="0" lvl="0" indent="0" algn="ctr" rtl="0">
              <a:lnSpc>
                <a:spcPct val="100000"/>
              </a:lnSpc>
              <a:spcBef>
                <a:spcPts val="0"/>
              </a:spcBef>
              <a:spcAft>
                <a:spcPts val="0"/>
              </a:spcAft>
              <a:buNone/>
            </a:pPr>
            <a:endParaRPr sz="2000">
              <a:latin typeface="Montserrat"/>
              <a:ea typeface="Montserrat"/>
              <a:cs typeface="Montserrat"/>
              <a:sym typeface="Montserrat"/>
            </a:endParaRPr>
          </a:p>
          <a:p>
            <a:pPr marL="0" marR="0" lvl="0" indent="0" algn="ctr" rtl="0">
              <a:lnSpc>
                <a:spcPct val="100000"/>
              </a:lnSpc>
              <a:spcBef>
                <a:spcPts val="0"/>
              </a:spcBef>
              <a:spcAft>
                <a:spcPts val="0"/>
              </a:spcAft>
              <a:buNone/>
            </a:pPr>
            <a:r>
              <a:rPr lang="de-CH" sz="2000">
                <a:latin typeface="Montserrat"/>
                <a:ea typeface="Montserrat"/>
                <a:cs typeface="Montserrat"/>
                <a:sym typeface="Montserrat"/>
              </a:rPr>
              <a:t>Niños: Hasta los</a:t>
            </a:r>
            <a:r>
              <a:rPr lang="de-CH" sz="2000" b="1">
                <a:latin typeface="Montserrat"/>
                <a:ea typeface="Montserrat"/>
                <a:cs typeface="Montserrat"/>
                <a:sym typeface="Montserrat"/>
              </a:rPr>
              <a:t> 5 años</a:t>
            </a:r>
            <a:endParaRPr sz="2000" b="1">
              <a:latin typeface="Montserrat"/>
              <a:ea typeface="Montserrat"/>
              <a:cs typeface="Montserrat"/>
              <a:sym typeface="Montserrat"/>
            </a:endParaRPr>
          </a:p>
        </p:txBody>
      </p:sp>
      <p:cxnSp>
        <p:nvCxnSpPr>
          <p:cNvPr id="464" name="Google Shape;464;p53"/>
          <p:cNvCxnSpPr>
            <a:stCxn id="460" idx="3"/>
            <a:endCxn id="462" idx="1"/>
          </p:cNvCxnSpPr>
          <p:nvPr/>
        </p:nvCxnSpPr>
        <p:spPr>
          <a:xfrm>
            <a:off x="4765650" y="1979700"/>
            <a:ext cx="717900" cy="0"/>
          </a:xfrm>
          <a:prstGeom prst="straightConnector1">
            <a:avLst/>
          </a:prstGeom>
          <a:noFill/>
          <a:ln w="9525" cap="flat" cmpd="sng">
            <a:solidFill>
              <a:schemeClr val="dk2"/>
            </a:solidFill>
            <a:prstDash val="solid"/>
            <a:round/>
            <a:headEnd type="none" w="med" len="med"/>
            <a:tailEnd type="triangle" w="med" len="med"/>
          </a:ln>
        </p:spPr>
      </p:cxnSp>
      <p:sp>
        <p:nvSpPr>
          <p:cNvPr id="465" name="Google Shape;465;p53"/>
          <p:cNvSpPr/>
          <p:nvPr/>
        </p:nvSpPr>
        <p:spPr>
          <a:xfrm>
            <a:off x="6622075" y="2223450"/>
            <a:ext cx="605100" cy="4875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92E55207-F572-4E70-B4DB-042B34CF0E71}"/>
              </a:ext>
            </a:extLst>
          </p:cNvPr>
          <p:cNvSpPr/>
          <p:nvPr/>
        </p:nvSpPr>
        <p:spPr>
          <a:xfrm>
            <a:off x="8465820" y="1668780"/>
            <a:ext cx="297180" cy="310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4"/>
          <p:cNvPicPr preferRelativeResize="0"/>
          <p:nvPr/>
        </p:nvPicPr>
        <p:blipFill rotWithShape="1">
          <a:blip r:embed="rId3">
            <a:alphaModFix/>
          </a:blip>
          <a:srcRect l="22668" t="8652" r="25893" b="8311"/>
          <a:stretch/>
        </p:blipFill>
        <p:spPr>
          <a:xfrm>
            <a:off x="5841013" y="1155675"/>
            <a:ext cx="2472028" cy="3771022"/>
          </a:xfrm>
          <a:prstGeom prst="rect">
            <a:avLst/>
          </a:prstGeom>
          <a:noFill/>
          <a:ln>
            <a:noFill/>
          </a:ln>
        </p:spPr>
      </p:pic>
      <p:pic>
        <p:nvPicPr>
          <p:cNvPr id="471" name="Google Shape;471;p54"/>
          <p:cNvPicPr preferRelativeResize="0"/>
          <p:nvPr/>
        </p:nvPicPr>
        <p:blipFill>
          <a:blip r:embed="rId4">
            <a:alphaModFix amt="84000"/>
          </a:blip>
          <a:stretch>
            <a:fillRect/>
          </a:stretch>
        </p:blipFill>
        <p:spPr>
          <a:xfrm>
            <a:off x="6199642" y="3026830"/>
            <a:ext cx="1754769" cy="1660968"/>
          </a:xfrm>
          <a:prstGeom prst="rect">
            <a:avLst/>
          </a:prstGeom>
          <a:noFill/>
          <a:ln>
            <a:noFill/>
          </a:ln>
        </p:spPr>
      </p:pic>
      <p:pic>
        <p:nvPicPr>
          <p:cNvPr id="472" name="Google Shape;472;p54"/>
          <p:cNvPicPr preferRelativeResize="0"/>
          <p:nvPr/>
        </p:nvPicPr>
        <p:blipFill>
          <a:blip r:embed="rId5">
            <a:alphaModFix/>
          </a:blip>
          <a:stretch>
            <a:fillRect/>
          </a:stretch>
        </p:blipFill>
        <p:spPr>
          <a:xfrm>
            <a:off x="511718" y="90129"/>
            <a:ext cx="4865175" cy="1184175"/>
          </a:xfrm>
          <a:prstGeom prst="rect">
            <a:avLst/>
          </a:prstGeom>
          <a:noFill/>
          <a:ln>
            <a:noFill/>
          </a:ln>
        </p:spPr>
      </p:pic>
      <p:sp>
        <p:nvSpPr>
          <p:cNvPr id="473" name="Google Shape;473;p54"/>
          <p:cNvSpPr txBox="1"/>
          <p:nvPr/>
        </p:nvSpPr>
        <p:spPr>
          <a:xfrm>
            <a:off x="835050" y="1387650"/>
            <a:ext cx="3930600" cy="1184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dirty="0">
                <a:latin typeface="Montserrat"/>
                <a:ea typeface="Montserrat"/>
                <a:cs typeface="Montserrat"/>
                <a:sym typeface="Montserrat"/>
              </a:rPr>
              <a:t>Manejo definitivo siempre es quirúrgico</a:t>
            </a:r>
            <a:endParaRPr sz="2400" b="1" dirty="0">
              <a:latin typeface="Montserrat"/>
              <a:ea typeface="Montserrat"/>
              <a:cs typeface="Montserrat"/>
              <a:sym typeface="Montserrat"/>
            </a:endParaRPr>
          </a:p>
        </p:txBody>
      </p:sp>
      <p:sp>
        <p:nvSpPr>
          <p:cNvPr id="474" name="Google Shape;474;p54"/>
          <p:cNvSpPr txBox="1">
            <a:spLocks noGrp="1"/>
          </p:cNvSpPr>
          <p:nvPr>
            <p:ph type="title"/>
          </p:nvPr>
        </p:nvSpPr>
        <p:spPr>
          <a:xfrm>
            <a:off x="5894125" y="468500"/>
            <a:ext cx="2471700" cy="6792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Manejo</a:t>
            </a:r>
            <a:endParaRPr sz="3200" dirty="0">
              <a:solidFill>
                <a:srgbClr val="06B0AA"/>
              </a:solidFill>
            </a:endParaRPr>
          </a:p>
        </p:txBody>
      </p:sp>
      <p:sp>
        <p:nvSpPr>
          <p:cNvPr id="2" name="Oval 1">
            <a:extLst>
              <a:ext uri="{FF2B5EF4-FFF2-40B4-BE49-F238E27FC236}">
                <a16:creationId xmlns:a16="http://schemas.microsoft.com/office/drawing/2014/main" id="{327B8CCB-56AB-4EFA-812D-299343B4B7F8}"/>
              </a:ext>
            </a:extLst>
          </p:cNvPr>
          <p:cNvSpPr/>
          <p:nvPr/>
        </p:nvSpPr>
        <p:spPr>
          <a:xfrm>
            <a:off x="8442960" y="1387650"/>
            <a:ext cx="594360" cy="555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10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5"/>
          <p:cNvSpPr txBox="1">
            <a:spLocks noGrp="1"/>
          </p:cNvSpPr>
          <p:nvPr>
            <p:ph type="title"/>
          </p:nvPr>
        </p:nvSpPr>
        <p:spPr>
          <a:xfrm>
            <a:off x="3961950" y="3770650"/>
            <a:ext cx="5182050" cy="9090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“Timing” de la cirugía</a:t>
            </a:r>
            <a:endParaRPr sz="3200" dirty="0">
              <a:solidFill>
                <a:srgbClr val="06B0AA"/>
              </a:solidFill>
            </a:endParaRPr>
          </a:p>
        </p:txBody>
      </p:sp>
      <p:sp>
        <p:nvSpPr>
          <p:cNvPr id="480" name="Google Shape;480;p55"/>
          <p:cNvSpPr txBox="1"/>
          <p:nvPr/>
        </p:nvSpPr>
        <p:spPr>
          <a:xfrm>
            <a:off x="1042650" y="382900"/>
            <a:ext cx="3311400" cy="704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Cuidado “apropiado temprano”</a:t>
            </a:r>
            <a:endParaRPr sz="2200" b="1">
              <a:latin typeface="Montserrat"/>
              <a:ea typeface="Montserrat"/>
              <a:cs typeface="Montserrat"/>
              <a:sym typeface="Montserrat"/>
            </a:endParaRPr>
          </a:p>
        </p:txBody>
      </p:sp>
      <p:sp>
        <p:nvSpPr>
          <p:cNvPr id="481" name="Google Shape;481;p55"/>
          <p:cNvSpPr txBox="1"/>
          <p:nvPr/>
        </p:nvSpPr>
        <p:spPr>
          <a:xfrm>
            <a:off x="5206500" y="382900"/>
            <a:ext cx="3311400" cy="704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b="1">
                <a:latin typeface="Montserrat"/>
                <a:ea typeface="Montserrat"/>
                <a:cs typeface="Montserrat"/>
                <a:sym typeface="Montserrat"/>
              </a:rPr>
              <a:t>Fijación “control daño”</a:t>
            </a:r>
            <a:endParaRPr sz="2200" b="1">
              <a:latin typeface="Montserrat"/>
              <a:ea typeface="Montserrat"/>
              <a:cs typeface="Montserrat"/>
              <a:sym typeface="Montserrat"/>
            </a:endParaRPr>
          </a:p>
        </p:txBody>
      </p:sp>
      <p:sp>
        <p:nvSpPr>
          <p:cNvPr id="482" name="Google Shape;482;p55"/>
          <p:cNvSpPr txBox="1"/>
          <p:nvPr/>
        </p:nvSpPr>
        <p:spPr>
          <a:xfrm>
            <a:off x="1257150" y="1087000"/>
            <a:ext cx="2882400" cy="48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600">
                <a:latin typeface="Montserrat"/>
                <a:ea typeface="Montserrat"/>
                <a:cs typeface="Montserrat"/>
                <a:sym typeface="Montserrat"/>
              </a:rPr>
              <a:t>Osteosíntesis en &lt;24 hs</a:t>
            </a:r>
            <a:endParaRPr sz="1600">
              <a:latin typeface="Montserrat"/>
              <a:ea typeface="Montserrat"/>
              <a:cs typeface="Montserrat"/>
              <a:sym typeface="Montserrat"/>
            </a:endParaRPr>
          </a:p>
        </p:txBody>
      </p:sp>
      <p:sp>
        <p:nvSpPr>
          <p:cNvPr id="483" name="Google Shape;483;p55"/>
          <p:cNvSpPr txBox="1"/>
          <p:nvPr/>
        </p:nvSpPr>
        <p:spPr>
          <a:xfrm>
            <a:off x="5206500" y="1087000"/>
            <a:ext cx="3311400" cy="48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600">
                <a:latin typeface="Montserrat"/>
                <a:ea typeface="Montserrat"/>
                <a:cs typeface="Montserrat"/>
                <a:sym typeface="Montserrat"/>
              </a:rPr>
              <a:t>Fijador externo y OS diferida</a:t>
            </a:r>
            <a:endParaRPr sz="1600">
              <a:latin typeface="Montserrat"/>
              <a:ea typeface="Montserrat"/>
              <a:cs typeface="Montserrat"/>
              <a:sym typeface="Montserrat"/>
            </a:endParaRPr>
          </a:p>
        </p:txBody>
      </p:sp>
      <p:sp>
        <p:nvSpPr>
          <p:cNvPr id="484" name="Google Shape;484;p55"/>
          <p:cNvSpPr txBox="1"/>
          <p:nvPr/>
        </p:nvSpPr>
        <p:spPr>
          <a:xfrm>
            <a:off x="578300" y="1635000"/>
            <a:ext cx="13089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Lactato&lt;2.0</a:t>
            </a:r>
            <a:endParaRPr>
              <a:latin typeface="Montserrat"/>
              <a:ea typeface="Montserrat"/>
              <a:cs typeface="Montserrat"/>
              <a:sym typeface="Montserrat"/>
            </a:endParaRPr>
          </a:p>
        </p:txBody>
      </p:sp>
      <p:sp>
        <p:nvSpPr>
          <p:cNvPr id="485" name="Google Shape;485;p55"/>
          <p:cNvSpPr txBox="1"/>
          <p:nvPr/>
        </p:nvSpPr>
        <p:spPr>
          <a:xfrm>
            <a:off x="2009775" y="1635000"/>
            <a:ext cx="10788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BE &gt;-5.5</a:t>
            </a:r>
            <a:endParaRPr>
              <a:latin typeface="Montserrat"/>
              <a:ea typeface="Montserrat"/>
              <a:cs typeface="Montserrat"/>
              <a:sym typeface="Montserrat"/>
            </a:endParaRPr>
          </a:p>
        </p:txBody>
      </p:sp>
      <p:sp>
        <p:nvSpPr>
          <p:cNvPr id="486" name="Google Shape;486;p55"/>
          <p:cNvSpPr txBox="1"/>
          <p:nvPr/>
        </p:nvSpPr>
        <p:spPr>
          <a:xfrm>
            <a:off x="3204575" y="1635000"/>
            <a:ext cx="13089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ph&gt;7.25</a:t>
            </a:r>
            <a:endParaRPr>
              <a:latin typeface="Montserrat"/>
              <a:ea typeface="Montserrat"/>
              <a:cs typeface="Montserrat"/>
              <a:sym typeface="Montserrat"/>
            </a:endParaRPr>
          </a:p>
        </p:txBody>
      </p:sp>
      <p:sp>
        <p:nvSpPr>
          <p:cNvPr id="487" name="Google Shape;487;p55"/>
          <p:cNvSpPr txBox="1"/>
          <p:nvPr/>
        </p:nvSpPr>
        <p:spPr>
          <a:xfrm>
            <a:off x="5206500" y="1635000"/>
            <a:ext cx="3311400" cy="17637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Glasgow&lt;9 (AIS 3 o +)</a:t>
            </a:r>
            <a:endParaRPr>
              <a:latin typeface="Montserrat"/>
              <a:ea typeface="Montserrat"/>
              <a:cs typeface="Montserrat"/>
              <a:sym typeface="Montserrat"/>
            </a:endParaRPr>
          </a:p>
          <a:p>
            <a:pPr marL="0" lvl="0" indent="0" algn="ctr" rtl="0">
              <a:spcBef>
                <a:spcPts val="0"/>
              </a:spcBef>
              <a:spcAft>
                <a:spcPts val="0"/>
              </a:spcAft>
              <a:buNone/>
            </a:pPr>
            <a:r>
              <a:rPr lang="de-CH">
                <a:latin typeface="Montserrat"/>
                <a:ea typeface="Montserrat"/>
                <a:cs typeface="Montserrat"/>
                <a:sym typeface="Montserrat"/>
              </a:rPr>
              <a:t>ISS&gt;20 + trauma cerrado tórax</a:t>
            </a:r>
            <a:endParaRPr>
              <a:latin typeface="Montserrat"/>
              <a:ea typeface="Montserrat"/>
              <a:cs typeface="Montserrat"/>
              <a:sym typeface="Montserrat"/>
            </a:endParaRPr>
          </a:p>
          <a:p>
            <a:pPr marL="0" lvl="0" indent="0" algn="ctr" rtl="0">
              <a:spcBef>
                <a:spcPts val="0"/>
              </a:spcBef>
              <a:spcAft>
                <a:spcPts val="0"/>
              </a:spcAft>
              <a:buNone/>
            </a:pPr>
            <a:r>
              <a:rPr lang="de-CH">
                <a:latin typeface="Montserrat"/>
                <a:ea typeface="Montserrat"/>
                <a:cs typeface="Montserrat"/>
                <a:sym typeface="Montserrat"/>
              </a:rPr>
              <a:t>ISS&gt;40 sin trauma tórax</a:t>
            </a:r>
            <a:endParaRPr>
              <a:latin typeface="Montserrat"/>
              <a:ea typeface="Montserrat"/>
              <a:cs typeface="Montserrat"/>
              <a:sym typeface="Montserrat"/>
            </a:endParaRPr>
          </a:p>
          <a:p>
            <a:pPr marL="0" lvl="0" indent="0" algn="ctr" rtl="0">
              <a:spcBef>
                <a:spcPts val="0"/>
              </a:spcBef>
              <a:spcAft>
                <a:spcPts val="0"/>
              </a:spcAft>
              <a:buNone/>
            </a:pPr>
            <a:r>
              <a:rPr lang="de-CH">
                <a:latin typeface="Montserrat"/>
                <a:ea typeface="Montserrat"/>
                <a:cs typeface="Montserrat"/>
                <a:sym typeface="Montserrat"/>
              </a:rPr>
              <a:t>Fractura fémur bilateral</a:t>
            </a:r>
            <a:endParaRPr>
              <a:latin typeface="Montserrat"/>
              <a:ea typeface="Montserrat"/>
              <a:cs typeface="Montserrat"/>
              <a:sym typeface="Montserrat"/>
            </a:endParaRPr>
          </a:p>
          <a:p>
            <a:pPr marL="0" lvl="0" indent="0" algn="ctr" rtl="0">
              <a:spcBef>
                <a:spcPts val="0"/>
              </a:spcBef>
              <a:spcAft>
                <a:spcPts val="0"/>
              </a:spcAft>
              <a:buNone/>
            </a:pPr>
            <a:r>
              <a:rPr lang="de-CH">
                <a:latin typeface="Montserrat"/>
                <a:ea typeface="Montserrat"/>
                <a:cs typeface="Montserrat"/>
                <a:sym typeface="Montserrat"/>
              </a:rPr>
              <a:t>Herida muy contaminada, lesión tejidos blandos</a:t>
            </a:r>
            <a:endParaRPr>
              <a:latin typeface="Montserrat"/>
              <a:ea typeface="Montserrat"/>
              <a:cs typeface="Montserrat"/>
              <a:sym typeface="Montserrat"/>
            </a:endParaRPr>
          </a:p>
          <a:p>
            <a:pPr marL="0" lvl="0" indent="0" algn="ctr" rtl="0">
              <a:spcBef>
                <a:spcPts val="0"/>
              </a:spcBef>
              <a:spcAft>
                <a:spcPts val="0"/>
              </a:spcAft>
              <a:buNone/>
            </a:pPr>
            <a:r>
              <a:rPr lang="de-CH">
                <a:latin typeface="Montserrat"/>
                <a:ea typeface="Montserrat"/>
                <a:cs typeface="Montserrat"/>
                <a:sym typeface="Montserrat"/>
              </a:rPr>
              <a:t>Contusiones pulmonares</a:t>
            </a:r>
            <a:endParaRPr>
              <a:latin typeface="Montserrat"/>
              <a:ea typeface="Montserrat"/>
              <a:cs typeface="Montserrat"/>
              <a:sym typeface="Montserrat"/>
            </a:endParaRPr>
          </a:p>
        </p:txBody>
      </p:sp>
      <p:sp>
        <p:nvSpPr>
          <p:cNvPr id="2" name="Oval 1">
            <a:extLst>
              <a:ext uri="{FF2B5EF4-FFF2-40B4-BE49-F238E27FC236}">
                <a16:creationId xmlns:a16="http://schemas.microsoft.com/office/drawing/2014/main" id="{4EF1D06A-811D-45BA-915A-E4F3D8FB050B}"/>
              </a:ext>
            </a:extLst>
          </p:cNvPr>
          <p:cNvSpPr/>
          <p:nvPr/>
        </p:nvSpPr>
        <p:spPr>
          <a:xfrm>
            <a:off x="8351520" y="1330750"/>
            <a:ext cx="533400" cy="487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6"/>
          <p:cNvSpPr txBox="1">
            <a:spLocks noGrp="1"/>
          </p:cNvSpPr>
          <p:nvPr>
            <p:ph type="title"/>
          </p:nvPr>
        </p:nvSpPr>
        <p:spPr>
          <a:xfrm>
            <a:off x="4160520" y="3701625"/>
            <a:ext cx="4838805" cy="9090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Opciones de fijación</a:t>
            </a:r>
            <a:endParaRPr sz="3200" dirty="0">
              <a:solidFill>
                <a:srgbClr val="06B0AA"/>
              </a:solidFill>
            </a:endParaRPr>
          </a:p>
        </p:txBody>
      </p:sp>
      <p:pic>
        <p:nvPicPr>
          <p:cNvPr id="493" name="Google Shape;493;p56"/>
          <p:cNvPicPr preferRelativeResize="0"/>
          <p:nvPr/>
        </p:nvPicPr>
        <p:blipFill rotWithShape="1">
          <a:blip r:embed="rId3">
            <a:alphaModFix/>
          </a:blip>
          <a:srcRect l="27158" t="45476" r="55466" b="-24347"/>
          <a:stretch/>
        </p:blipFill>
        <p:spPr>
          <a:xfrm>
            <a:off x="868600" y="251516"/>
            <a:ext cx="1137624" cy="2614610"/>
          </a:xfrm>
          <a:prstGeom prst="rect">
            <a:avLst/>
          </a:prstGeom>
          <a:noFill/>
          <a:ln>
            <a:noFill/>
          </a:ln>
        </p:spPr>
      </p:pic>
      <p:pic>
        <p:nvPicPr>
          <p:cNvPr id="494" name="Google Shape;494;p56"/>
          <p:cNvPicPr preferRelativeResize="0"/>
          <p:nvPr/>
        </p:nvPicPr>
        <p:blipFill>
          <a:blip r:embed="rId4">
            <a:alphaModFix/>
          </a:blip>
          <a:stretch>
            <a:fillRect/>
          </a:stretch>
        </p:blipFill>
        <p:spPr>
          <a:xfrm>
            <a:off x="3492859" y="246925"/>
            <a:ext cx="2158287" cy="2614611"/>
          </a:xfrm>
          <a:prstGeom prst="rect">
            <a:avLst/>
          </a:prstGeom>
          <a:noFill/>
          <a:ln>
            <a:noFill/>
          </a:ln>
        </p:spPr>
      </p:pic>
      <p:pic>
        <p:nvPicPr>
          <p:cNvPr id="495" name="Google Shape;495;p56"/>
          <p:cNvPicPr preferRelativeResize="0"/>
          <p:nvPr/>
        </p:nvPicPr>
        <p:blipFill rotWithShape="1">
          <a:blip r:embed="rId3">
            <a:alphaModFix/>
          </a:blip>
          <a:srcRect l="64536" t="-6835" r="22856" b="24279"/>
          <a:stretch/>
        </p:blipFill>
        <p:spPr>
          <a:xfrm>
            <a:off x="2006225" y="251516"/>
            <a:ext cx="788588" cy="2614610"/>
          </a:xfrm>
          <a:prstGeom prst="rect">
            <a:avLst/>
          </a:prstGeom>
          <a:noFill/>
          <a:ln>
            <a:noFill/>
          </a:ln>
        </p:spPr>
      </p:pic>
      <p:pic>
        <p:nvPicPr>
          <p:cNvPr id="496" name="Google Shape;496;p56"/>
          <p:cNvPicPr preferRelativeResize="0"/>
          <p:nvPr/>
        </p:nvPicPr>
        <p:blipFill rotWithShape="1">
          <a:blip r:embed="rId5">
            <a:alphaModFix/>
          </a:blip>
          <a:srcRect l="16091" r="19154"/>
          <a:stretch/>
        </p:blipFill>
        <p:spPr>
          <a:xfrm>
            <a:off x="6290425" y="246925"/>
            <a:ext cx="2057250" cy="2614610"/>
          </a:xfrm>
          <a:prstGeom prst="rect">
            <a:avLst/>
          </a:prstGeom>
          <a:noFill/>
          <a:ln>
            <a:noFill/>
          </a:ln>
        </p:spPr>
      </p:pic>
      <p:sp>
        <p:nvSpPr>
          <p:cNvPr id="497" name="Google Shape;497;p56"/>
          <p:cNvSpPr txBox="1"/>
          <p:nvPr/>
        </p:nvSpPr>
        <p:spPr>
          <a:xfrm>
            <a:off x="894925" y="1372216"/>
            <a:ext cx="1899900" cy="3639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Gold estándar</a:t>
            </a:r>
            <a:endParaRPr>
              <a:latin typeface="Montserrat"/>
              <a:ea typeface="Montserrat"/>
              <a:cs typeface="Montserrat"/>
              <a:sym typeface="Montserrat"/>
            </a:endParaRPr>
          </a:p>
        </p:txBody>
      </p:sp>
      <p:sp>
        <p:nvSpPr>
          <p:cNvPr id="498" name="Google Shape;498;p56"/>
          <p:cNvSpPr txBox="1"/>
          <p:nvPr/>
        </p:nvSpPr>
        <p:spPr>
          <a:xfrm>
            <a:off x="3622050" y="2402729"/>
            <a:ext cx="1899900" cy="3639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Clavo retrógrado</a:t>
            </a:r>
            <a:endParaRPr>
              <a:latin typeface="Montserrat"/>
              <a:ea typeface="Montserrat"/>
              <a:cs typeface="Montserrat"/>
              <a:sym typeface="Montserrat"/>
            </a:endParaRPr>
          </a:p>
        </p:txBody>
      </p:sp>
      <p:sp>
        <p:nvSpPr>
          <p:cNvPr id="499" name="Google Shape;499;p56"/>
          <p:cNvSpPr txBox="1"/>
          <p:nvPr/>
        </p:nvSpPr>
        <p:spPr>
          <a:xfrm>
            <a:off x="6349175" y="295703"/>
            <a:ext cx="1899900" cy="3639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Fijación externa</a:t>
            </a:r>
            <a:endParaRPr>
              <a:latin typeface="Montserrat"/>
              <a:ea typeface="Montserrat"/>
              <a:cs typeface="Montserrat"/>
              <a:sym typeface="Montserrat"/>
            </a:endParaRPr>
          </a:p>
        </p:txBody>
      </p:sp>
      <p:sp>
        <p:nvSpPr>
          <p:cNvPr id="2" name="Oval 1">
            <a:extLst>
              <a:ext uri="{FF2B5EF4-FFF2-40B4-BE49-F238E27FC236}">
                <a16:creationId xmlns:a16="http://schemas.microsoft.com/office/drawing/2014/main" id="{CBE4F9D7-F06D-44AA-862D-27D733A52EC1}"/>
              </a:ext>
            </a:extLst>
          </p:cNvPr>
          <p:cNvSpPr/>
          <p:nvPr/>
        </p:nvSpPr>
        <p:spPr>
          <a:xfrm>
            <a:off x="8473440" y="2359583"/>
            <a:ext cx="388620" cy="673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57"/>
          <p:cNvPicPr preferRelativeResize="0"/>
          <p:nvPr/>
        </p:nvPicPr>
        <p:blipFill rotWithShape="1">
          <a:blip r:embed="rId3">
            <a:alphaModFix amt="50000"/>
          </a:blip>
          <a:srcRect t="21875" b="21875"/>
          <a:stretch/>
        </p:blipFill>
        <p:spPr>
          <a:xfrm>
            <a:off x="0" y="0"/>
            <a:ext cx="9144004" cy="5143497"/>
          </a:xfrm>
          <a:prstGeom prst="rect">
            <a:avLst/>
          </a:prstGeom>
          <a:noFill/>
          <a:ln>
            <a:noFill/>
          </a:ln>
        </p:spPr>
      </p:pic>
      <p:sp>
        <p:nvSpPr>
          <p:cNvPr id="505" name="Google Shape;505;p57"/>
          <p:cNvSpPr txBox="1">
            <a:spLocks noGrp="1"/>
          </p:cNvSpPr>
          <p:nvPr>
            <p:ph type="ctrTitle"/>
          </p:nvPr>
        </p:nvSpPr>
        <p:spPr>
          <a:xfrm>
            <a:off x="1055992" y="1083885"/>
            <a:ext cx="7032015"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dirty="0"/>
              <a:t>Fracturas de fémur distal</a:t>
            </a:r>
            <a:endParaRPr dirty="0"/>
          </a:p>
          <a:p>
            <a:pPr marL="0" lvl="0" indent="0" algn="ctr" rtl="0">
              <a:spcBef>
                <a:spcPts val="0"/>
              </a:spcBef>
              <a:spcAft>
                <a:spcPts val="0"/>
              </a:spcAft>
              <a:buNone/>
            </a:pPr>
            <a:endParaRPr dirty="0"/>
          </a:p>
        </p:txBody>
      </p:sp>
      <p:sp>
        <p:nvSpPr>
          <p:cNvPr id="2" name="Oval 1">
            <a:extLst>
              <a:ext uri="{FF2B5EF4-FFF2-40B4-BE49-F238E27FC236}">
                <a16:creationId xmlns:a16="http://schemas.microsoft.com/office/drawing/2014/main" id="{971C71C8-436B-46BB-9D22-6B9B3B0983BE}"/>
              </a:ext>
            </a:extLst>
          </p:cNvPr>
          <p:cNvSpPr/>
          <p:nvPr/>
        </p:nvSpPr>
        <p:spPr>
          <a:xfrm>
            <a:off x="8001000" y="548640"/>
            <a:ext cx="716280" cy="800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8"/>
          <p:cNvSpPr txBox="1"/>
          <p:nvPr/>
        </p:nvSpPr>
        <p:spPr>
          <a:xfrm>
            <a:off x="644225" y="297400"/>
            <a:ext cx="3870000" cy="15672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Alta energía: hombres jóvenes</a:t>
            </a:r>
            <a:endParaRPr sz="2300">
              <a:latin typeface="Montserrat"/>
              <a:ea typeface="Montserrat"/>
              <a:cs typeface="Montserrat"/>
              <a:sym typeface="Montserrat"/>
            </a:endParaRPr>
          </a:p>
          <a:p>
            <a:pPr marL="0" marR="0" lvl="0" indent="0" algn="ctr" rtl="0">
              <a:lnSpc>
                <a:spcPct val="100000"/>
              </a:lnSpc>
              <a:spcBef>
                <a:spcPts val="0"/>
              </a:spcBef>
              <a:spcAft>
                <a:spcPts val="0"/>
              </a:spcAft>
              <a:buNone/>
            </a:pPr>
            <a:r>
              <a:rPr lang="de-CH" sz="2300">
                <a:latin typeface="Montserrat"/>
                <a:ea typeface="Montserrat"/>
                <a:cs typeface="Montserrat"/>
                <a:sym typeface="Montserrat"/>
              </a:rPr>
              <a:t>Baja energía: Mujeres ancianas</a:t>
            </a:r>
            <a:endParaRPr sz="2300">
              <a:latin typeface="Montserrat"/>
              <a:ea typeface="Montserrat"/>
              <a:cs typeface="Montserrat"/>
              <a:sym typeface="Montserrat"/>
            </a:endParaRPr>
          </a:p>
        </p:txBody>
      </p:sp>
      <p:sp>
        <p:nvSpPr>
          <p:cNvPr id="511" name="Google Shape;511;p58"/>
          <p:cNvSpPr txBox="1"/>
          <p:nvPr/>
        </p:nvSpPr>
        <p:spPr>
          <a:xfrm>
            <a:off x="644225" y="2146500"/>
            <a:ext cx="3870000" cy="850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Muchas fuerzas deformantes</a:t>
            </a:r>
            <a:endParaRPr sz="2300">
              <a:latin typeface="Montserrat"/>
              <a:ea typeface="Montserrat"/>
              <a:cs typeface="Montserrat"/>
              <a:sym typeface="Montserrat"/>
            </a:endParaRPr>
          </a:p>
        </p:txBody>
      </p:sp>
      <p:pic>
        <p:nvPicPr>
          <p:cNvPr id="512" name="Google Shape;512;p58"/>
          <p:cNvPicPr preferRelativeResize="0"/>
          <p:nvPr/>
        </p:nvPicPr>
        <p:blipFill rotWithShape="1">
          <a:blip r:embed="rId3">
            <a:alphaModFix/>
          </a:blip>
          <a:srcRect l="74530" b="43525"/>
          <a:stretch/>
        </p:blipFill>
        <p:spPr>
          <a:xfrm>
            <a:off x="5228975" y="1531850"/>
            <a:ext cx="2576700" cy="2912650"/>
          </a:xfrm>
          <a:prstGeom prst="rect">
            <a:avLst/>
          </a:prstGeom>
          <a:noFill/>
          <a:ln>
            <a:noFill/>
          </a:ln>
        </p:spPr>
      </p:pic>
      <p:sp>
        <p:nvSpPr>
          <p:cNvPr id="513" name="Google Shape;513;p58"/>
          <p:cNvSpPr/>
          <p:nvPr/>
        </p:nvSpPr>
        <p:spPr>
          <a:xfrm>
            <a:off x="5642075" y="2293275"/>
            <a:ext cx="2073300" cy="1796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8"/>
          <p:cNvSpPr txBox="1">
            <a:spLocks noGrp="1"/>
          </p:cNvSpPr>
          <p:nvPr>
            <p:ph type="title"/>
          </p:nvPr>
        </p:nvSpPr>
        <p:spPr>
          <a:xfrm>
            <a:off x="5010900" y="480600"/>
            <a:ext cx="38700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Datos generales</a:t>
            </a:r>
            <a:endParaRPr sz="3200" dirty="0">
              <a:solidFill>
                <a:srgbClr val="06B0AA"/>
              </a:solidFill>
            </a:endParaRPr>
          </a:p>
        </p:txBody>
      </p:sp>
      <p:pic>
        <p:nvPicPr>
          <p:cNvPr id="515" name="Google Shape;515;p58"/>
          <p:cNvPicPr preferRelativeResize="0"/>
          <p:nvPr/>
        </p:nvPicPr>
        <p:blipFill>
          <a:blip r:embed="rId4">
            <a:alphaModFix/>
          </a:blip>
          <a:stretch>
            <a:fillRect/>
          </a:stretch>
        </p:blipFill>
        <p:spPr>
          <a:xfrm>
            <a:off x="4641450" y="1531850"/>
            <a:ext cx="4074540" cy="2912650"/>
          </a:xfrm>
          <a:prstGeom prst="rect">
            <a:avLst/>
          </a:prstGeom>
          <a:noFill/>
          <a:ln>
            <a:noFill/>
          </a:ln>
        </p:spPr>
      </p:pic>
      <p:sp>
        <p:nvSpPr>
          <p:cNvPr id="2" name="Oval 1">
            <a:extLst>
              <a:ext uri="{FF2B5EF4-FFF2-40B4-BE49-F238E27FC236}">
                <a16:creationId xmlns:a16="http://schemas.microsoft.com/office/drawing/2014/main" id="{51B66A56-D5FC-408F-AF52-5D461CB81B83}"/>
              </a:ext>
            </a:extLst>
          </p:cNvPr>
          <p:cNvSpPr/>
          <p:nvPr/>
        </p:nvSpPr>
        <p:spPr>
          <a:xfrm>
            <a:off x="7932420" y="1280160"/>
            <a:ext cx="910795" cy="792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animEffect transition="in" filter="fade">
                                      <p:cBhvr>
                                        <p:cTn id="7" dur="1000"/>
                                        <p:tgtEl>
                                          <p:spTgt spid="5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15"/>
                                        </p:tgtEl>
                                        <p:attrNameLst>
                                          <p:attrName>style.visibility</p:attrName>
                                        </p:attrNameLst>
                                      </p:cBhvr>
                                      <p:to>
                                        <p:strVal val="visible"/>
                                      </p:to>
                                    </p:set>
                                    <p:animEffect transition="in" filter="fade">
                                      <p:cBhvr>
                                        <p:cTn id="11" dur="3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9"/>
          <p:cNvSpPr txBox="1">
            <a:spLocks noGrp="1"/>
          </p:cNvSpPr>
          <p:nvPr>
            <p:ph type="body" idx="1"/>
          </p:nvPr>
        </p:nvSpPr>
        <p:spPr>
          <a:xfrm>
            <a:off x="503375" y="194625"/>
            <a:ext cx="4260300" cy="2659500"/>
          </a:xfrm>
          <a:prstGeom prst="rect">
            <a:avLst/>
          </a:prstGeom>
        </p:spPr>
        <p:txBody>
          <a:bodyPr spcFirstLastPara="1" wrap="square" lIns="68575" tIns="34275" rIns="68575" bIns="34275" anchor="t" anchorCtr="0">
            <a:noAutofit/>
          </a:bodyPr>
          <a:lstStyle/>
          <a:p>
            <a:pPr marL="457200" lvl="0" indent="-368300" algn="l" rtl="0">
              <a:spcBef>
                <a:spcPts val="800"/>
              </a:spcBef>
              <a:spcAft>
                <a:spcPts val="0"/>
              </a:spcAft>
              <a:buSzPts val="2200"/>
              <a:buFont typeface="Montserrat"/>
              <a:buChar char="•"/>
            </a:pPr>
            <a:r>
              <a:rPr lang="de-CH" sz="2200">
                <a:latin typeface="Montserrat"/>
                <a:ea typeface="Montserrat"/>
                <a:cs typeface="Montserrat"/>
                <a:sym typeface="Montserrat"/>
              </a:rPr>
              <a:t>Conminución articular: </a:t>
            </a:r>
            <a:endParaRPr sz="2200">
              <a:latin typeface="Montserrat"/>
              <a:ea typeface="Montserrat"/>
              <a:cs typeface="Montserrat"/>
              <a:sym typeface="Montserrat"/>
            </a:endParaRPr>
          </a:p>
          <a:p>
            <a:pPr marL="914400" lvl="1" indent="-342900" algn="l" rtl="0">
              <a:spcBef>
                <a:spcPts val="0"/>
              </a:spcBef>
              <a:spcAft>
                <a:spcPts val="0"/>
              </a:spcAft>
              <a:buSzPts val="1800"/>
              <a:buChar char="•"/>
            </a:pPr>
            <a:r>
              <a:rPr lang="de-CH" sz="1800">
                <a:latin typeface="Montserrat"/>
                <a:ea typeface="Montserrat"/>
                <a:cs typeface="Montserrat"/>
                <a:sym typeface="Montserrat"/>
              </a:rPr>
              <a:t>Descartar </a:t>
            </a:r>
            <a:r>
              <a:rPr lang="de-CH" sz="1800" b="1">
                <a:latin typeface="Montserrat"/>
                <a:ea typeface="Montserrat"/>
                <a:cs typeface="Montserrat"/>
                <a:sym typeface="Montserrat"/>
              </a:rPr>
              <a:t>Hoffa</a:t>
            </a:r>
            <a:endParaRPr sz="1800" b="1">
              <a:latin typeface="Montserrat"/>
              <a:ea typeface="Montserrat"/>
              <a:cs typeface="Montserrat"/>
              <a:sym typeface="Montserrat"/>
            </a:endParaRPr>
          </a:p>
          <a:p>
            <a:pPr marL="914400" lvl="1" indent="-342900" algn="l" rtl="0">
              <a:spcBef>
                <a:spcPts val="0"/>
              </a:spcBef>
              <a:spcAft>
                <a:spcPts val="0"/>
              </a:spcAft>
              <a:buSzPts val="1800"/>
              <a:buChar char="•"/>
            </a:pPr>
            <a:r>
              <a:rPr lang="de-CH" sz="1800">
                <a:latin typeface="Montserrat"/>
                <a:ea typeface="Montserrat"/>
                <a:cs typeface="Montserrat"/>
                <a:sym typeface="Montserrat"/>
              </a:rPr>
              <a:t>Siempre solicitar </a:t>
            </a:r>
            <a:r>
              <a:rPr lang="de-CH" sz="1800" b="1">
                <a:latin typeface="Montserrat"/>
                <a:ea typeface="Montserrat"/>
                <a:cs typeface="Montserrat"/>
                <a:sym typeface="Montserrat"/>
              </a:rPr>
              <a:t>TAC simple</a:t>
            </a:r>
            <a:endParaRPr sz="1800" b="1">
              <a:latin typeface="Montserrat"/>
              <a:ea typeface="Montserrat"/>
              <a:cs typeface="Montserrat"/>
              <a:sym typeface="Montserrat"/>
            </a:endParaRPr>
          </a:p>
          <a:p>
            <a:pPr marL="457200" lvl="0" indent="-368300" algn="l" rtl="0">
              <a:spcBef>
                <a:spcPts val="0"/>
              </a:spcBef>
              <a:spcAft>
                <a:spcPts val="0"/>
              </a:spcAft>
              <a:buSzPts val="2200"/>
              <a:buFont typeface="Montserrat"/>
              <a:buChar char="•"/>
            </a:pPr>
            <a:r>
              <a:rPr lang="de-CH" sz="2200">
                <a:latin typeface="Montserrat"/>
                <a:ea typeface="Montserrat"/>
                <a:cs typeface="Montserrat"/>
                <a:sym typeface="Montserrat"/>
              </a:rPr>
              <a:t>Férula muslopédica</a:t>
            </a:r>
            <a:endParaRPr sz="2200">
              <a:latin typeface="Montserrat"/>
              <a:ea typeface="Montserrat"/>
              <a:cs typeface="Montserrat"/>
              <a:sym typeface="Montserrat"/>
            </a:endParaRPr>
          </a:p>
          <a:p>
            <a:pPr marL="457200" lvl="0" indent="-368300" algn="l" rtl="0">
              <a:spcBef>
                <a:spcPts val="0"/>
              </a:spcBef>
              <a:spcAft>
                <a:spcPts val="0"/>
              </a:spcAft>
              <a:buSzPts val="2200"/>
              <a:buFont typeface="Montserrat"/>
              <a:buChar char="•"/>
            </a:pPr>
            <a:r>
              <a:rPr lang="de-CH" sz="2200">
                <a:latin typeface="Montserrat"/>
                <a:ea typeface="Montserrat"/>
                <a:cs typeface="Montserrat"/>
                <a:sym typeface="Montserrat"/>
              </a:rPr>
              <a:t>Mayoría manejo quirúrgico</a:t>
            </a:r>
            <a:endParaRPr sz="22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de-CH" sz="1800">
                <a:latin typeface="Montserrat"/>
                <a:ea typeface="Montserrat"/>
                <a:cs typeface="Montserrat"/>
                <a:sym typeface="Montserrat"/>
              </a:rPr>
              <a:t>Excepto comorbilidades graves</a:t>
            </a:r>
            <a:endParaRPr sz="1800">
              <a:latin typeface="Montserrat"/>
              <a:ea typeface="Montserrat"/>
              <a:cs typeface="Montserrat"/>
              <a:sym typeface="Montserrat"/>
            </a:endParaRPr>
          </a:p>
          <a:p>
            <a:pPr marL="0" lvl="0" indent="0" algn="l" rtl="0">
              <a:spcBef>
                <a:spcPts val="800"/>
              </a:spcBef>
              <a:spcAft>
                <a:spcPts val="0"/>
              </a:spcAft>
              <a:buNone/>
            </a:pPr>
            <a:endParaRPr sz="1300">
              <a:latin typeface="Montserrat"/>
              <a:ea typeface="Montserrat"/>
              <a:cs typeface="Montserrat"/>
              <a:sym typeface="Montserrat"/>
            </a:endParaRPr>
          </a:p>
        </p:txBody>
      </p:sp>
      <p:pic>
        <p:nvPicPr>
          <p:cNvPr id="521" name="Google Shape;521;p59"/>
          <p:cNvPicPr preferRelativeResize="0"/>
          <p:nvPr/>
        </p:nvPicPr>
        <p:blipFill rotWithShape="1">
          <a:blip r:embed="rId3">
            <a:alphaModFix/>
          </a:blip>
          <a:srcRect t="24969"/>
          <a:stretch/>
        </p:blipFill>
        <p:spPr>
          <a:xfrm>
            <a:off x="4826875" y="1556150"/>
            <a:ext cx="2306302" cy="3012723"/>
          </a:xfrm>
          <a:prstGeom prst="rect">
            <a:avLst/>
          </a:prstGeom>
          <a:noFill/>
          <a:ln>
            <a:noFill/>
          </a:ln>
        </p:spPr>
      </p:pic>
      <p:pic>
        <p:nvPicPr>
          <p:cNvPr id="522" name="Google Shape;522;p59"/>
          <p:cNvPicPr preferRelativeResize="0"/>
          <p:nvPr/>
        </p:nvPicPr>
        <p:blipFill rotWithShape="1">
          <a:blip r:embed="rId4">
            <a:alphaModFix/>
          </a:blip>
          <a:srcRect l="23256" t="8685" r="21619" b="8989"/>
          <a:stretch/>
        </p:blipFill>
        <p:spPr>
          <a:xfrm>
            <a:off x="7029163" y="1556150"/>
            <a:ext cx="1969325" cy="3012724"/>
          </a:xfrm>
          <a:prstGeom prst="rect">
            <a:avLst/>
          </a:prstGeom>
          <a:noFill/>
          <a:ln>
            <a:noFill/>
          </a:ln>
        </p:spPr>
      </p:pic>
      <p:sp>
        <p:nvSpPr>
          <p:cNvPr id="523" name="Google Shape;523;p59"/>
          <p:cNvSpPr txBox="1">
            <a:spLocks noGrp="1"/>
          </p:cNvSpPr>
          <p:nvPr>
            <p:ph type="title"/>
          </p:nvPr>
        </p:nvSpPr>
        <p:spPr>
          <a:xfrm>
            <a:off x="4995475" y="395875"/>
            <a:ext cx="4176000" cy="10542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dirty="0">
                <a:solidFill>
                  <a:srgbClr val="06B0AA"/>
                </a:solidFill>
                <a:latin typeface="Montserrat"/>
                <a:ea typeface="Montserrat"/>
                <a:cs typeface="Montserrat"/>
                <a:sym typeface="Montserrat"/>
              </a:rPr>
              <a:t>Enfoque</a:t>
            </a:r>
            <a:endParaRPr sz="3200" b="1" dirty="0">
              <a:solidFill>
                <a:srgbClr val="06B0AA"/>
              </a:solidFill>
              <a:latin typeface="Montserrat"/>
              <a:ea typeface="Montserrat"/>
              <a:cs typeface="Montserrat"/>
              <a:sym typeface="Montserrat"/>
            </a:endParaRPr>
          </a:p>
        </p:txBody>
      </p:sp>
      <p:pic>
        <p:nvPicPr>
          <p:cNvPr id="524" name="Google Shape;524;p59"/>
          <p:cNvPicPr preferRelativeResize="0"/>
          <p:nvPr/>
        </p:nvPicPr>
        <p:blipFill rotWithShape="1">
          <a:blip r:embed="rId5">
            <a:alphaModFix/>
          </a:blip>
          <a:srcRect t="11846" r="1516" b="14569"/>
          <a:stretch/>
        </p:blipFill>
        <p:spPr>
          <a:xfrm rot="-3067336">
            <a:off x="7911586" y="1788668"/>
            <a:ext cx="1064703" cy="452990"/>
          </a:xfrm>
          <a:prstGeom prst="rect">
            <a:avLst/>
          </a:prstGeom>
          <a:noFill/>
          <a:ln>
            <a:noFill/>
          </a:ln>
        </p:spPr>
      </p:pic>
      <p:sp>
        <p:nvSpPr>
          <p:cNvPr id="2" name="Oval 1">
            <a:extLst>
              <a:ext uri="{FF2B5EF4-FFF2-40B4-BE49-F238E27FC236}">
                <a16:creationId xmlns:a16="http://schemas.microsoft.com/office/drawing/2014/main" id="{4F7C833B-60C4-47CD-BB85-AD44FB7AA511}"/>
              </a:ext>
            </a:extLst>
          </p:cNvPr>
          <p:cNvSpPr/>
          <p:nvPr/>
        </p:nvSpPr>
        <p:spPr>
          <a:xfrm>
            <a:off x="7726680" y="487680"/>
            <a:ext cx="518160" cy="4800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1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0"/>
          <p:cNvPicPr preferRelativeResize="0"/>
          <p:nvPr/>
        </p:nvPicPr>
        <p:blipFill rotWithShape="1">
          <a:blip r:embed="rId3">
            <a:alphaModFix/>
          </a:blip>
          <a:srcRect l="12461" r="10662"/>
          <a:stretch/>
        </p:blipFill>
        <p:spPr>
          <a:xfrm>
            <a:off x="3744225" y="1491600"/>
            <a:ext cx="5167949" cy="3202000"/>
          </a:xfrm>
          <a:prstGeom prst="rect">
            <a:avLst/>
          </a:prstGeom>
          <a:noFill/>
          <a:ln>
            <a:noFill/>
          </a:ln>
        </p:spPr>
      </p:pic>
      <p:sp>
        <p:nvSpPr>
          <p:cNvPr id="530" name="Google Shape;530;p60"/>
          <p:cNvSpPr txBox="1"/>
          <p:nvPr/>
        </p:nvSpPr>
        <p:spPr>
          <a:xfrm>
            <a:off x="746950" y="238825"/>
            <a:ext cx="2533200" cy="7566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Montserrat"/>
                <a:ea typeface="Montserrat"/>
                <a:cs typeface="Montserrat"/>
                <a:sym typeface="Montserrat"/>
              </a:rPr>
              <a:t>Lesión poplítea</a:t>
            </a:r>
            <a:endParaRPr sz="2400" b="1">
              <a:latin typeface="Montserrat"/>
              <a:ea typeface="Montserrat"/>
              <a:cs typeface="Montserrat"/>
              <a:sym typeface="Montserrat"/>
            </a:endParaRPr>
          </a:p>
        </p:txBody>
      </p:sp>
      <p:sp>
        <p:nvSpPr>
          <p:cNvPr id="531" name="Google Shape;531;p60"/>
          <p:cNvSpPr txBox="1"/>
          <p:nvPr/>
        </p:nvSpPr>
        <p:spPr>
          <a:xfrm>
            <a:off x="1645750" y="1907725"/>
            <a:ext cx="735600" cy="75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3000">
                <a:latin typeface="Montserrat"/>
                <a:ea typeface="Montserrat"/>
                <a:cs typeface="Montserrat"/>
                <a:sym typeface="Montserrat"/>
              </a:rPr>
              <a:t>3%</a:t>
            </a:r>
            <a:endParaRPr sz="3000">
              <a:latin typeface="Montserrat"/>
              <a:ea typeface="Montserrat"/>
              <a:cs typeface="Montserrat"/>
              <a:sym typeface="Montserrat"/>
            </a:endParaRPr>
          </a:p>
        </p:txBody>
      </p:sp>
      <p:sp>
        <p:nvSpPr>
          <p:cNvPr id="532" name="Google Shape;532;p60"/>
          <p:cNvSpPr txBox="1">
            <a:spLocks noGrp="1"/>
          </p:cNvSpPr>
          <p:nvPr>
            <p:ph type="title"/>
          </p:nvPr>
        </p:nvSpPr>
        <p:spPr>
          <a:xfrm>
            <a:off x="4468950" y="395875"/>
            <a:ext cx="43635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Lesiones asociadas</a:t>
            </a:r>
            <a:endParaRPr sz="3200" b="1">
              <a:solidFill>
                <a:srgbClr val="06B0AA"/>
              </a:solidFill>
              <a:latin typeface="Montserrat"/>
              <a:ea typeface="Montserrat"/>
              <a:cs typeface="Montserrat"/>
              <a:sym typeface="Montserrat"/>
            </a:endParaRPr>
          </a:p>
        </p:txBody>
      </p:sp>
      <p:sp>
        <p:nvSpPr>
          <p:cNvPr id="533" name="Google Shape;533;p60"/>
          <p:cNvSpPr/>
          <p:nvPr/>
        </p:nvSpPr>
        <p:spPr>
          <a:xfrm>
            <a:off x="1787350" y="995425"/>
            <a:ext cx="452400" cy="9123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61"/>
          <p:cNvPicPr preferRelativeResize="0"/>
          <p:nvPr/>
        </p:nvPicPr>
        <p:blipFill rotWithShape="1">
          <a:blip r:embed="rId3">
            <a:alphaModFix amt="50000"/>
          </a:blip>
          <a:srcRect t="32810" b="32810"/>
          <a:stretch/>
        </p:blipFill>
        <p:spPr>
          <a:xfrm>
            <a:off x="0" y="0"/>
            <a:ext cx="9144004" cy="5143498"/>
          </a:xfrm>
          <a:prstGeom prst="rect">
            <a:avLst/>
          </a:prstGeom>
          <a:noFill/>
          <a:ln>
            <a:noFill/>
          </a:ln>
        </p:spPr>
      </p:pic>
      <p:sp>
        <p:nvSpPr>
          <p:cNvPr id="539" name="Google Shape;539;p61"/>
          <p:cNvSpPr txBox="1">
            <a:spLocks noGrp="1"/>
          </p:cNvSpPr>
          <p:nvPr>
            <p:ph type="ctrTitle"/>
          </p:nvPr>
        </p:nvSpPr>
        <p:spPr>
          <a:xfrm>
            <a:off x="1849050" y="641925"/>
            <a:ext cx="5445900"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dirty="0"/>
              <a:t>Fracturas de platillos tibiales</a:t>
            </a:r>
            <a:endParaRPr dirty="0"/>
          </a:p>
        </p:txBody>
      </p:sp>
      <p:sp>
        <p:nvSpPr>
          <p:cNvPr id="2" name="Oval 1">
            <a:extLst>
              <a:ext uri="{FF2B5EF4-FFF2-40B4-BE49-F238E27FC236}">
                <a16:creationId xmlns:a16="http://schemas.microsoft.com/office/drawing/2014/main" id="{A8F6CE81-DE6C-4123-9C4F-1E5166CD177C}"/>
              </a:ext>
            </a:extLst>
          </p:cNvPr>
          <p:cNvSpPr/>
          <p:nvPr/>
        </p:nvSpPr>
        <p:spPr>
          <a:xfrm>
            <a:off x="7627620" y="807720"/>
            <a:ext cx="739140" cy="624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2"/>
          <p:cNvSpPr txBox="1"/>
          <p:nvPr/>
        </p:nvSpPr>
        <p:spPr>
          <a:xfrm>
            <a:off x="847500" y="256175"/>
            <a:ext cx="4136700" cy="5925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Usualmente alta energía</a:t>
            </a:r>
            <a:endParaRPr sz="2300">
              <a:latin typeface="Montserrat"/>
              <a:ea typeface="Montserrat"/>
              <a:cs typeface="Montserrat"/>
              <a:sym typeface="Montserrat"/>
            </a:endParaRPr>
          </a:p>
        </p:txBody>
      </p:sp>
      <p:sp>
        <p:nvSpPr>
          <p:cNvPr id="545" name="Google Shape;545;p62"/>
          <p:cNvSpPr txBox="1"/>
          <p:nvPr/>
        </p:nvSpPr>
        <p:spPr>
          <a:xfrm>
            <a:off x="847500" y="1065542"/>
            <a:ext cx="4136700" cy="8079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Platillo lateral&gt;bicondilar&gt;medial</a:t>
            </a:r>
            <a:endParaRPr sz="2300">
              <a:latin typeface="Montserrat"/>
              <a:ea typeface="Montserrat"/>
              <a:cs typeface="Montserrat"/>
              <a:sym typeface="Montserrat"/>
            </a:endParaRPr>
          </a:p>
        </p:txBody>
      </p:sp>
      <p:sp>
        <p:nvSpPr>
          <p:cNvPr id="546" name="Google Shape;546;p62"/>
          <p:cNvSpPr txBox="1"/>
          <p:nvPr/>
        </p:nvSpPr>
        <p:spPr>
          <a:xfrm>
            <a:off x="847500" y="2090331"/>
            <a:ext cx="4136700" cy="5043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300">
                <a:latin typeface="Montserrat"/>
                <a:ea typeface="Montserrat"/>
                <a:cs typeface="Montserrat"/>
                <a:sym typeface="Montserrat"/>
              </a:rPr>
              <a:t>Distribución bimodal</a:t>
            </a:r>
            <a:endParaRPr sz="2300">
              <a:latin typeface="Montserrat"/>
              <a:ea typeface="Montserrat"/>
              <a:cs typeface="Montserrat"/>
              <a:sym typeface="Montserrat"/>
            </a:endParaRPr>
          </a:p>
        </p:txBody>
      </p:sp>
      <p:pic>
        <p:nvPicPr>
          <p:cNvPr id="547" name="Google Shape;547;p62"/>
          <p:cNvPicPr preferRelativeResize="0"/>
          <p:nvPr/>
        </p:nvPicPr>
        <p:blipFill rotWithShape="1">
          <a:blip r:embed="rId3">
            <a:alphaModFix/>
          </a:blip>
          <a:srcRect t="16029"/>
          <a:stretch/>
        </p:blipFill>
        <p:spPr>
          <a:xfrm>
            <a:off x="5539775" y="1065547"/>
            <a:ext cx="3304250" cy="3705000"/>
          </a:xfrm>
          <a:prstGeom prst="rect">
            <a:avLst/>
          </a:prstGeom>
          <a:noFill/>
          <a:ln>
            <a:noFill/>
          </a:ln>
        </p:spPr>
      </p:pic>
      <p:sp>
        <p:nvSpPr>
          <p:cNvPr id="548" name="Google Shape;548;p62"/>
          <p:cNvSpPr txBox="1">
            <a:spLocks noGrp="1"/>
          </p:cNvSpPr>
          <p:nvPr>
            <p:ph type="title"/>
          </p:nvPr>
        </p:nvSpPr>
        <p:spPr>
          <a:xfrm>
            <a:off x="5319000" y="248128"/>
            <a:ext cx="38250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dirty="0">
                <a:solidFill>
                  <a:srgbClr val="06B0AA"/>
                </a:solidFill>
                <a:latin typeface="Montserrat"/>
                <a:ea typeface="Montserrat"/>
                <a:cs typeface="Montserrat"/>
                <a:sym typeface="Montserrat"/>
              </a:rPr>
              <a:t>Datos generales</a:t>
            </a:r>
            <a:endParaRPr sz="3200" b="1" dirty="0">
              <a:solidFill>
                <a:srgbClr val="06B0AA"/>
              </a:solidFill>
              <a:latin typeface="Montserrat"/>
              <a:ea typeface="Montserrat"/>
              <a:cs typeface="Montserrat"/>
              <a:sym typeface="Montserrat"/>
            </a:endParaRPr>
          </a:p>
        </p:txBody>
      </p:sp>
      <p:sp>
        <p:nvSpPr>
          <p:cNvPr id="2" name="Oval 1">
            <a:extLst>
              <a:ext uri="{FF2B5EF4-FFF2-40B4-BE49-F238E27FC236}">
                <a16:creationId xmlns:a16="http://schemas.microsoft.com/office/drawing/2014/main" id="{9A4F880E-BC12-4596-91BD-E00375633982}"/>
              </a:ext>
            </a:extLst>
          </p:cNvPr>
          <p:cNvSpPr/>
          <p:nvPr/>
        </p:nvSpPr>
        <p:spPr>
          <a:xfrm>
            <a:off x="8138160" y="848675"/>
            <a:ext cx="792480" cy="807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7"/>
          <p:cNvPicPr preferRelativeResize="0"/>
          <p:nvPr/>
        </p:nvPicPr>
        <p:blipFill>
          <a:blip r:embed="rId3">
            <a:alphaModFix/>
          </a:blip>
          <a:stretch>
            <a:fillRect/>
          </a:stretch>
        </p:blipFill>
        <p:spPr>
          <a:xfrm>
            <a:off x="968000" y="91985"/>
            <a:ext cx="2914075" cy="2616816"/>
          </a:xfrm>
          <a:prstGeom prst="rect">
            <a:avLst/>
          </a:prstGeom>
          <a:noFill/>
          <a:ln>
            <a:noFill/>
          </a:ln>
        </p:spPr>
      </p:pic>
      <p:pic>
        <p:nvPicPr>
          <p:cNvPr id="154" name="Google Shape;154;p27"/>
          <p:cNvPicPr preferRelativeResize="0"/>
          <p:nvPr/>
        </p:nvPicPr>
        <p:blipFill>
          <a:blip r:embed="rId4">
            <a:alphaModFix/>
          </a:blip>
          <a:stretch>
            <a:fillRect/>
          </a:stretch>
        </p:blipFill>
        <p:spPr>
          <a:xfrm>
            <a:off x="4587518" y="1234975"/>
            <a:ext cx="3865319" cy="2732042"/>
          </a:xfrm>
          <a:prstGeom prst="rect">
            <a:avLst/>
          </a:prstGeom>
          <a:noFill/>
          <a:ln>
            <a:noFill/>
          </a:ln>
        </p:spPr>
      </p:pic>
      <p:sp>
        <p:nvSpPr>
          <p:cNvPr id="155" name="Google Shape;155;p27"/>
          <p:cNvSpPr/>
          <p:nvPr/>
        </p:nvSpPr>
        <p:spPr>
          <a:xfrm>
            <a:off x="7087018" y="2034111"/>
            <a:ext cx="1365600" cy="4482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50" charset="0"/>
            </a:endParaRPr>
          </a:p>
        </p:txBody>
      </p:sp>
      <p:sp>
        <p:nvSpPr>
          <p:cNvPr id="156" name="Google Shape;156;p27"/>
          <p:cNvSpPr txBox="1"/>
          <p:nvPr/>
        </p:nvSpPr>
        <p:spPr>
          <a:xfrm>
            <a:off x="901491" y="2675000"/>
            <a:ext cx="3047100" cy="2898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a:solidFill>
                  <a:srgbClr val="132C48"/>
                </a:solidFill>
                <a:latin typeface="Proxima Nova"/>
                <a:ea typeface="Proxima Nova"/>
                <a:cs typeface="Proxima Nova"/>
                <a:sym typeface="Proxima Nova"/>
              </a:rPr>
              <a:t>Estabilidad rotacional</a:t>
            </a:r>
            <a:endParaRPr sz="1800">
              <a:solidFill>
                <a:srgbClr val="132C48"/>
              </a:solidFill>
              <a:latin typeface="Proxima Nova"/>
              <a:ea typeface="Proxima Nova"/>
              <a:cs typeface="Proxima Nova"/>
              <a:sym typeface="Proxima Nova"/>
            </a:endParaRPr>
          </a:p>
        </p:txBody>
      </p:sp>
      <p:sp>
        <p:nvSpPr>
          <p:cNvPr id="157" name="Google Shape;157;p27"/>
          <p:cNvSpPr txBox="1"/>
          <p:nvPr/>
        </p:nvSpPr>
        <p:spPr>
          <a:xfrm>
            <a:off x="5625625" y="4284575"/>
            <a:ext cx="2827200" cy="336000"/>
          </a:xfrm>
          <a:prstGeom prst="rect">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800" dirty="0">
                <a:solidFill>
                  <a:srgbClr val="132C48"/>
                </a:solidFill>
                <a:latin typeface="Proxima Nova"/>
                <a:ea typeface="Proxima Nova"/>
                <a:cs typeface="Proxima Nova"/>
                <a:sym typeface="Proxima Nova"/>
              </a:rPr>
              <a:t>Estabilidad vertical</a:t>
            </a:r>
            <a:endParaRPr sz="1800" dirty="0">
              <a:solidFill>
                <a:srgbClr val="132C48"/>
              </a:solidFill>
              <a:latin typeface="Proxima Nova"/>
              <a:ea typeface="Proxima Nova"/>
              <a:cs typeface="Proxima Nova"/>
              <a:sym typeface="Proxima Nova"/>
            </a:endParaRPr>
          </a:p>
        </p:txBody>
      </p:sp>
      <p:sp>
        <p:nvSpPr>
          <p:cNvPr id="158" name="Google Shape;158;p27"/>
          <p:cNvSpPr txBox="1"/>
          <p:nvPr/>
        </p:nvSpPr>
        <p:spPr>
          <a:xfrm>
            <a:off x="7049149" y="2516603"/>
            <a:ext cx="1491300" cy="4482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b="1" dirty="0">
                <a:solidFill>
                  <a:srgbClr val="152B48"/>
                </a:solidFill>
                <a:latin typeface="Calibri"/>
                <a:ea typeface="Calibri"/>
                <a:cs typeface="Calibri"/>
                <a:sym typeface="Calibri"/>
              </a:rPr>
              <a:t>¡Más fuertes!</a:t>
            </a:r>
            <a:endParaRPr sz="1800" b="1" dirty="0">
              <a:solidFill>
                <a:srgbClr val="152B48"/>
              </a:solidFill>
              <a:latin typeface="Calibri"/>
              <a:ea typeface="Calibri"/>
              <a:cs typeface="Calibri"/>
              <a:sym typeface="Calibri"/>
            </a:endParaRPr>
          </a:p>
        </p:txBody>
      </p:sp>
      <p:sp>
        <p:nvSpPr>
          <p:cNvPr id="159" name="Google Shape;159;p27"/>
          <p:cNvSpPr/>
          <p:nvPr/>
        </p:nvSpPr>
        <p:spPr>
          <a:xfrm>
            <a:off x="1211098" y="91975"/>
            <a:ext cx="996600" cy="369000"/>
          </a:xfrm>
          <a:prstGeom prst="rect">
            <a:avLst/>
          </a:prstGeom>
          <a:solidFill>
            <a:srgbClr val="A71F00">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50" charset="0"/>
            </a:endParaRPr>
          </a:p>
        </p:txBody>
      </p:sp>
      <p:sp>
        <p:nvSpPr>
          <p:cNvPr id="160" name="Google Shape;160;p27"/>
          <p:cNvSpPr/>
          <p:nvPr/>
        </p:nvSpPr>
        <p:spPr>
          <a:xfrm>
            <a:off x="1808002" y="2448443"/>
            <a:ext cx="996600" cy="152100"/>
          </a:xfrm>
          <a:prstGeom prst="rect">
            <a:avLst/>
          </a:prstGeom>
          <a:solidFill>
            <a:srgbClr val="A71F00">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50" charset="0"/>
            </a:endParaRPr>
          </a:p>
        </p:txBody>
      </p:sp>
      <p:sp>
        <p:nvSpPr>
          <p:cNvPr id="161" name="Google Shape;161;p27"/>
          <p:cNvSpPr txBox="1">
            <a:spLocks noGrp="1"/>
          </p:cNvSpPr>
          <p:nvPr>
            <p:ph type="title"/>
          </p:nvPr>
        </p:nvSpPr>
        <p:spPr>
          <a:xfrm>
            <a:off x="4045350" y="158414"/>
            <a:ext cx="5987750" cy="944400"/>
          </a:xfrm>
          <a:prstGeom prst="rect">
            <a:avLst/>
          </a:prstGeom>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de-CH" sz="2800" dirty="0">
                <a:solidFill>
                  <a:srgbClr val="06B0AA"/>
                </a:solidFill>
              </a:rPr>
              <a:t>Intrínsecamente estable</a:t>
            </a:r>
            <a:endParaRPr sz="2800" b="1" dirty="0">
              <a:solidFill>
                <a:srgbClr val="06B0AA"/>
              </a:solidFill>
              <a:latin typeface="Montserrat"/>
              <a:ea typeface="Montserrat"/>
              <a:cs typeface="Montserrat"/>
              <a:sym typeface="Montserrat"/>
            </a:endParaRPr>
          </a:p>
        </p:txBody>
      </p:sp>
      <p:sp>
        <p:nvSpPr>
          <p:cNvPr id="2" name="Oval 1">
            <a:extLst>
              <a:ext uri="{FF2B5EF4-FFF2-40B4-BE49-F238E27FC236}">
                <a16:creationId xmlns:a16="http://schemas.microsoft.com/office/drawing/2014/main" id="{20A940F4-20D9-4D8E-A864-A94F25BAA595}"/>
              </a:ext>
            </a:extLst>
          </p:cNvPr>
          <p:cNvSpPr/>
          <p:nvPr/>
        </p:nvSpPr>
        <p:spPr>
          <a:xfrm>
            <a:off x="8452618" y="1010875"/>
            <a:ext cx="441960" cy="44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fade">
                                      <p:cBhvr>
                                        <p:cTn id="10" dur="1000"/>
                                        <p:tgtEl>
                                          <p:spTgt spid="155"/>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fade">
                                      <p:cBhvr>
                                        <p:cTn id="16"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63"/>
          <p:cNvPicPr preferRelativeResize="0"/>
          <p:nvPr/>
        </p:nvPicPr>
        <p:blipFill rotWithShape="1">
          <a:blip r:embed="rId3">
            <a:alphaModFix/>
          </a:blip>
          <a:srcRect r="48883"/>
          <a:stretch/>
        </p:blipFill>
        <p:spPr>
          <a:xfrm>
            <a:off x="2600708" y="117500"/>
            <a:ext cx="4534372" cy="1519535"/>
          </a:xfrm>
          <a:prstGeom prst="rect">
            <a:avLst/>
          </a:prstGeom>
          <a:noFill/>
          <a:ln>
            <a:noFill/>
          </a:ln>
        </p:spPr>
      </p:pic>
      <p:pic>
        <p:nvPicPr>
          <p:cNvPr id="554" name="Google Shape;554;p63"/>
          <p:cNvPicPr preferRelativeResize="0"/>
          <p:nvPr/>
        </p:nvPicPr>
        <p:blipFill rotWithShape="1">
          <a:blip r:embed="rId3">
            <a:alphaModFix/>
          </a:blip>
          <a:srcRect l="48883" b="17742"/>
          <a:stretch/>
        </p:blipFill>
        <p:spPr>
          <a:xfrm>
            <a:off x="2600720" y="1682328"/>
            <a:ext cx="4338046" cy="1195781"/>
          </a:xfrm>
          <a:prstGeom prst="rect">
            <a:avLst/>
          </a:prstGeom>
          <a:noFill/>
          <a:ln>
            <a:noFill/>
          </a:ln>
        </p:spPr>
      </p:pic>
      <p:sp>
        <p:nvSpPr>
          <p:cNvPr id="555" name="Google Shape;555;p63"/>
          <p:cNvSpPr/>
          <p:nvPr/>
        </p:nvSpPr>
        <p:spPr>
          <a:xfrm>
            <a:off x="2600720" y="1637047"/>
            <a:ext cx="1412400" cy="12411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3"/>
          <p:cNvSpPr/>
          <p:nvPr/>
        </p:nvSpPr>
        <p:spPr>
          <a:xfrm>
            <a:off x="5610828" y="1637046"/>
            <a:ext cx="1412400" cy="12411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3"/>
          <p:cNvSpPr/>
          <p:nvPr/>
        </p:nvSpPr>
        <p:spPr>
          <a:xfrm>
            <a:off x="7443718" y="751713"/>
            <a:ext cx="1412400" cy="11361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Montserrat"/>
                <a:ea typeface="Montserrat"/>
                <a:cs typeface="Montserrat"/>
                <a:sym typeface="Montserrat"/>
              </a:rPr>
              <a:t>Muy alta energía</a:t>
            </a:r>
            <a:endParaRPr sz="2400" b="1">
              <a:latin typeface="Montserrat"/>
              <a:ea typeface="Montserrat"/>
              <a:cs typeface="Montserrat"/>
              <a:sym typeface="Montserrat"/>
            </a:endParaRPr>
          </a:p>
        </p:txBody>
      </p:sp>
      <p:sp>
        <p:nvSpPr>
          <p:cNvPr id="558" name="Google Shape;558;p63"/>
          <p:cNvSpPr txBox="1"/>
          <p:nvPr/>
        </p:nvSpPr>
        <p:spPr>
          <a:xfrm>
            <a:off x="336075" y="1707050"/>
            <a:ext cx="1913400" cy="7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CH" sz="1800">
                <a:latin typeface="Montserrat"/>
                <a:ea typeface="Montserrat"/>
                <a:cs typeface="Montserrat"/>
                <a:sym typeface="Montserrat"/>
              </a:rPr>
              <a:t>Equivalente a luxación de rodilla</a:t>
            </a:r>
            <a:endParaRPr sz="1800">
              <a:latin typeface="Montserrat"/>
              <a:ea typeface="Montserrat"/>
              <a:cs typeface="Montserrat"/>
              <a:sym typeface="Montserrat"/>
            </a:endParaRPr>
          </a:p>
        </p:txBody>
      </p:sp>
      <p:sp>
        <p:nvSpPr>
          <p:cNvPr id="559" name="Google Shape;559;p63"/>
          <p:cNvSpPr txBox="1">
            <a:spLocks noGrp="1"/>
          </p:cNvSpPr>
          <p:nvPr>
            <p:ph type="title"/>
          </p:nvPr>
        </p:nvSpPr>
        <p:spPr>
          <a:xfrm>
            <a:off x="5334350" y="4002375"/>
            <a:ext cx="35709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Clasificación Shatzker</a:t>
            </a:r>
            <a:endParaRPr sz="3200" b="1">
              <a:solidFill>
                <a:srgbClr val="06B0AA"/>
              </a:solidFill>
              <a:latin typeface="Montserrat"/>
              <a:ea typeface="Montserrat"/>
              <a:cs typeface="Montserrat"/>
              <a:sym typeface="Montserrat"/>
            </a:endParaRPr>
          </a:p>
        </p:txBody>
      </p:sp>
      <p:sp>
        <p:nvSpPr>
          <p:cNvPr id="560" name="Google Shape;560;p63"/>
          <p:cNvSpPr/>
          <p:nvPr/>
        </p:nvSpPr>
        <p:spPr>
          <a:xfrm rot="5400000">
            <a:off x="2089650" y="1972750"/>
            <a:ext cx="452400" cy="5697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fade">
                                      <p:cBhvr>
                                        <p:cTn id="7" dur="1000"/>
                                        <p:tgtEl>
                                          <p:spTgt spid="556"/>
                                        </p:tgtEl>
                                      </p:cBhvr>
                                    </p:animEffect>
                                  </p:childTnLst>
                                </p:cTn>
                              </p:par>
                              <p:par>
                                <p:cTn id="8" presetID="10" presetClass="entr" presetSubtype="0" fill="hold" nodeType="withEffect">
                                  <p:stCondLst>
                                    <p:cond delay="0"/>
                                  </p:stCondLst>
                                  <p:childTnLst>
                                    <p:set>
                                      <p:cBhvr>
                                        <p:cTn id="9" dur="1" fill="hold">
                                          <p:stCondLst>
                                            <p:cond delay="0"/>
                                          </p:stCondLst>
                                        </p:cTn>
                                        <p:tgtEl>
                                          <p:spTgt spid="557"/>
                                        </p:tgtEl>
                                        <p:attrNameLst>
                                          <p:attrName>style.visibility</p:attrName>
                                        </p:attrNameLst>
                                      </p:cBhvr>
                                      <p:to>
                                        <p:strVal val="visible"/>
                                      </p:to>
                                    </p:set>
                                    <p:animEffect transition="in" filter="fade">
                                      <p:cBhvr>
                                        <p:cTn id="10" dur="1000"/>
                                        <p:tgtEl>
                                          <p:spTgt spid="557"/>
                                        </p:tgtEl>
                                      </p:cBhvr>
                                    </p:animEffect>
                                  </p:childTnLst>
                                </p:cTn>
                              </p:par>
                              <p:par>
                                <p:cTn id="11" presetID="10" presetClass="entr" presetSubtype="0" fill="hold" nodeType="withEffect">
                                  <p:stCondLst>
                                    <p:cond delay="0"/>
                                  </p:stCondLst>
                                  <p:childTnLst>
                                    <p:set>
                                      <p:cBhvr>
                                        <p:cTn id="12" dur="1" fill="hold">
                                          <p:stCondLst>
                                            <p:cond delay="0"/>
                                          </p:stCondLst>
                                        </p:cTn>
                                        <p:tgtEl>
                                          <p:spTgt spid="555"/>
                                        </p:tgtEl>
                                        <p:attrNameLst>
                                          <p:attrName>style.visibility</p:attrName>
                                        </p:attrNameLst>
                                      </p:cBhvr>
                                      <p:to>
                                        <p:strVal val="visible"/>
                                      </p:to>
                                    </p:set>
                                    <p:animEffect transition="in" filter="fade">
                                      <p:cBhvr>
                                        <p:cTn id="13" dur="1000"/>
                                        <p:tgtEl>
                                          <p:spTgt spid="555"/>
                                        </p:tgtEl>
                                      </p:cBhvr>
                                    </p:animEffect>
                                  </p:childTnLst>
                                </p:cTn>
                              </p:par>
                              <p:par>
                                <p:cTn id="14" presetID="10" presetClass="entr" presetSubtype="0" fill="hold" nodeType="withEffect">
                                  <p:stCondLst>
                                    <p:cond delay="0"/>
                                  </p:stCondLst>
                                  <p:childTnLst>
                                    <p:set>
                                      <p:cBhvr>
                                        <p:cTn id="15" dur="1" fill="hold">
                                          <p:stCondLst>
                                            <p:cond delay="0"/>
                                          </p:stCondLst>
                                        </p:cTn>
                                        <p:tgtEl>
                                          <p:spTgt spid="558"/>
                                        </p:tgtEl>
                                        <p:attrNameLst>
                                          <p:attrName>style.visibility</p:attrName>
                                        </p:attrNameLst>
                                      </p:cBhvr>
                                      <p:to>
                                        <p:strVal val="visible"/>
                                      </p:to>
                                    </p:set>
                                    <p:animEffect transition="in" filter="fade">
                                      <p:cBhvr>
                                        <p:cTn id="16" dur="10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64"/>
          <p:cNvPicPr preferRelativeResize="0"/>
          <p:nvPr/>
        </p:nvPicPr>
        <p:blipFill>
          <a:blip r:embed="rId3">
            <a:alphaModFix/>
          </a:blip>
          <a:stretch>
            <a:fillRect/>
          </a:stretch>
        </p:blipFill>
        <p:spPr>
          <a:xfrm>
            <a:off x="2141344" y="142308"/>
            <a:ext cx="5304844" cy="3280542"/>
          </a:xfrm>
          <a:prstGeom prst="rect">
            <a:avLst/>
          </a:prstGeom>
          <a:noFill/>
          <a:ln>
            <a:noFill/>
          </a:ln>
        </p:spPr>
      </p:pic>
      <p:sp>
        <p:nvSpPr>
          <p:cNvPr id="566" name="Google Shape;566;p64"/>
          <p:cNvSpPr/>
          <p:nvPr/>
        </p:nvSpPr>
        <p:spPr>
          <a:xfrm>
            <a:off x="6128184" y="2378805"/>
            <a:ext cx="1422000" cy="5352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4"/>
          <p:cNvSpPr txBox="1"/>
          <p:nvPr/>
        </p:nvSpPr>
        <p:spPr>
          <a:xfrm>
            <a:off x="7446200" y="2140530"/>
            <a:ext cx="1422000" cy="10116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a:latin typeface="Montserrat"/>
                <a:ea typeface="Montserrat"/>
                <a:cs typeface="Montserrat"/>
                <a:sym typeface="Montserrat"/>
              </a:rPr>
              <a:t>Depresión art. &gt;10 mm</a:t>
            </a:r>
            <a:endParaRPr sz="1600">
              <a:latin typeface="Montserrat"/>
              <a:ea typeface="Montserrat"/>
              <a:cs typeface="Montserrat"/>
              <a:sym typeface="Montserrat"/>
            </a:endParaRPr>
          </a:p>
          <a:p>
            <a:pPr marL="0" lvl="0" indent="0" algn="ctr" rtl="0">
              <a:spcBef>
                <a:spcPts val="0"/>
              </a:spcBef>
              <a:spcAft>
                <a:spcPts val="0"/>
              </a:spcAft>
              <a:buNone/>
            </a:pPr>
            <a:r>
              <a:rPr lang="de-CH" sz="1600">
                <a:latin typeface="Montserrat"/>
                <a:ea typeface="Montserrat"/>
                <a:cs typeface="Montserrat"/>
                <a:sym typeface="Montserrat"/>
              </a:rPr>
              <a:t>Shatzker II</a:t>
            </a:r>
            <a:endParaRPr sz="1600">
              <a:latin typeface="Montserrat"/>
              <a:ea typeface="Montserrat"/>
              <a:cs typeface="Montserrat"/>
              <a:sym typeface="Montserrat"/>
            </a:endParaRPr>
          </a:p>
        </p:txBody>
      </p:sp>
      <p:sp>
        <p:nvSpPr>
          <p:cNvPr id="568" name="Google Shape;568;p64"/>
          <p:cNvSpPr txBox="1"/>
          <p:nvPr/>
        </p:nvSpPr>
        <p:spPr>
          <a:xfrm>
            <a:off x="3497825" y="778650"/>
            <a:ext cx="2005800" cy="8139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b="1">
                <a:latin typeface="Montserrat"/>
                <a:ea typeface="Montserrat"/>
                <a:cs typeface="Montserrat"/>
                <a:sym typeface="Montserrat"/>
              </a:rPr>
              <a:t>25%</a:t>
            </a:r>
            <a:endParaRPr sz="1600" b="1">
              <a:latin typeface="Montserrat"/>
              <a:ea typeface="Montserrat"/>
              <a:cs typeface="Montserrat"/>
              <a:sym typeface="Montserrat"/>
            </a:endParaRPr>
          </a:p>
          <a:p>
            <a:pPr marL="0" lvl="0" indent="0" algn="l" rtl="0">
              <a:spcBef>
                <a:spcPts val="0"/>
              </a:spcBef>
              <a:spcAft>
                <a:spcPts val="0"/>
              </a:spcAft>
              <a:buNone/>
            </a:pPr>
            <a:r>
              <a:rPr lang="de-CH" sz="1600">
                <a:latin typeface="Montserrat"/>
                <a:ea typeface="Montserrat"/>
                <a:cs typeface="Montserrat"/>
                <a:sym typeface="Montserrat"/>
              </a:rPr>
              <a:t>Shatzker IV y VI</a:t>
            </a:r>
            <a:endParaRPr sz="1600">
              <a:latin typeface="Montserrat"/>
              <a:ea typeface="Montserrat"/>
              <a:cs typeface="Montserrat"/>
              <a:sym typeface="Montserrat"/>
            </a:endParaRPr>
          </a:p>
        </p:txBody>
      </p:sp>
      <p:sp>
        <p:nvSpPr>
          <p:cNvPr id="569" name="Google Shape;569;p64"/>
          <p:cNvSpPr/>
          <p:nvPr/>
        </p:nvSpPr>
        <p:spPr>
          <a:xfrm>
            <a:off x="1898798" y="409924"/>
            <a:ext cx="1422000" cy="5352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4"/>
          <p:cNvSpPr txBox="1"/>
          <p:nvPr/>
        </p:nvSpPr>
        <p:spPr>
          <a:xfrm>
            <a:off x="566025" y="409925"/>
            <a:ext cx="1575300" cy="5352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de-CH" sz="1600">
                <a:latin typeface="Montserrat"/>
                <a:ea typeface="Montserrat"/>
                <a:cs typeface="Montserrat"/>
                <a:sym typeface="Montserrat"/>
              </a:rPr>
              <a:t>Shatzker IV</a:t>
            </a:r>
            <a:endParaRPr sz="1600">
              <a:latin typeface="Montserrat"/>
              <a:ea typeface="Montserrat"/>
              <a:cs typeface="Montserrat"/>
              <a:sym typeface="Montserrat"/>
            </a:endParaRPr>
          </a:p>
        </p:txBody>
      </p:sp>
      <p:sp>
        <p:nvSpPr>
          <p:cNvPr id="571" name="Google Shape;571;p64"/>
          <p:cNvSpPr/>
          <p:nvPr/>
        </p:nvSpPr>
        <p:spPr>
          <a:xfrm>
            <a:off x="3497825" y="60500"/>
            <a:ext cx="658800" cy="5352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4"/>
          <p:cNvSpPr txBox="1">
            <a:spLocks noGrp="1"/>
          </p:cNvSpPr>
          <p:nvPr>
            <p:ph type="title"/>
          </p:nvPr>
        </p:nvSpPr>
        <p:spPr>
          <a:xfrm>
            <a:off x="4984675" y="4050775"/>
            <a:ext cx="35325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Lesiones asociadas</a:t>
            </a:r>
            <a:endParaRPr sz="3200" b="1">
              <a:solidFill>
                <a:srgbClr val="06B0AA"/>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childTnLst>
                                </p:cTn>
                              </p:par>
                              <p:par>
                                <p:cTn id="8" presetID="10" presetClass="entr" presetSubtype="0" fill="hold" nodeType="withEffect">
                                  <p:stCondLst>
                                    <p:cond delay="0"/>
                                  </p:stCondLst>
                                  <p:childTnLst>
                                    <p:set>
                                      <p:cBhvr>
                                        <p:cTn id="9" dur="1" fill="hold">
                                          <p:stCondLst>
                                            <p:cond delay="0"/>
                                          </p:stCondLst>
                                        </p:cTn>
                                        <p:tgtEl>
                                          <p:spTgt spid="571"/>
                                        </p:tgtEl>
                                        <p:attrNameLst>
                                          <p:attrName>style.visibility</p:attrName>
                                        </p:attrNameLst>
                                      </p:cBhvr>
                                      <p:to>
                                        <p:strVal val="visible"/>
                                      </p:to>
                                    </p:set>
                                    <p:animEffect transition="in" filter="fade">
                                      <p:cBhvr>
                                        <p:cTn id="10" dur="1000"/>
                                        <p:tgtEl>
                                          <p:spTgt spid="5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9"/>
                                        </p:tgtEl>
                                        <p:attrNameLst>
                                          <p:attrName>style.visibility</p:attrName>
                                        </p:attrNameLst>
                                      </p:cBhvr>
                                      <p:to>
                                        <p:strVal val="visible"/>
                                      </p:to>
                                    </p:set>
                                    <p:animEffect transition="in" filter="fade">
                                      <p:cBhvr>
                                        <p:cTn id="15" dur="1000"/>
                                        <p:tgtEl>
                                          <p:spTgt spid="569"/>
                                        </p:tgtEl>
                                      </p:cBhvr>
                                    </p:animEffect>
                                  </p:childTnLst>
                                </p:cTn>
                              </p:par>
                              <p:par>
                                <p:cTn id="16" presetID="10" presetClass="entr" presetSubtype="0" fill="hold" nodeType="withEffect">
                                  <p:stCondLst>
                                    <p:cond delay="0"/>
                                  </p:stCondLst>
                                  <p:childTnLst>
                                    <p:set>
                                      <p:cBhvr>
                                        <p:cTn id="17" dur="1" fill="hold">
                                          <p:stCondLst>
                                            <p:cond delay="0"/>
                                          </p:stCondLst>
                                        </p:cTn>
                                        <p:tgtEl>
                                          <p:spTgt spid="570"/>
                                        </p:tgtEl>
                                        <p:attrNameLst>
                                          <p:attrName>style.visibility</p:attrName>
                                        </p:attrNameLst>
                                      </p:cBhvr>
                                      <p:to>
                                        <p:strVal val="visible"/>
                                      </p:to>
                                    </p:set>
                                    <p:animEffect transition="in" filter="fade">
                                      <p:cBhvr>
                                        <p:cTn id="18" dur="1000"/>
                                        <p:tgtEl>
                                          <p:spTgt spid="5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6"/>
                                        </p:tgtEl>
                                        <p:attrNameLst>
                                          <p:attrName>style.visibility</p:attrName>
                                        </p:attrNameLst>
                                      </p:cBhvr>
                                      <p:to>
                                        <p:strVal val="visible"/>
                                      </p:to>
                                    </p:set>
                                    <p:animEffect transition="in" filter="fade">
                                      <p:cBhvr>
                                        <p:cTn id="23" dur="1000"/>
                                        <p:tgtEl>
                                          <p:spTgt spid="566"/>
                                        </p:tgtEl>
                                      </p:cBhvr>
                                    </p:animEffect>
                                  </p:childTnLst>
                                </p:cTn>
                              </p:par>
                              <p:par>
                                <p:cTn id="24" presetID="10" presetClass="entr" presetSubtype="0" fill="hold" nodeType="withEffect">
                                  <p:stCondLst>
                                    <p:cond delay="0"/>
                                  </p:stCondLst>
                                  <p:childTnLst>
                                    <p:set>
                                      <p:cBhvr>
                                        <p:cTn id="25" dur="1" fill="hold">
                                          <p:stCondLst>
                                            <p:cond delay="0"/>
                                          </p:stCondLst>
                                        </p:cTn>
                                        <p:tgtEl>
                                          <p:spTgt spid="567"/>
                                        </p:tgtEl>
                                        <p:attrNameLst>
                                          <p:attrName>style.visibility</p:attrName>
                                        </p:attrNameLst>
                                      </p:cBhvr>
                                      <p:to>
                                        <p:strVal val="visible"/>
                                      </p:to>
                                    </p:set>
                                    <p:animEffect transition="in" filter="fade">
                                      <p:cBhvr>
                                        <p:cTn id="26" dur="1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5"/>
          <p:cNvSpPr txBox="1">
            <a:spLocks noGrp="1"/>
          </p:cNvSpPr>
          <p:nvPr>
            <p:ph type="body" idx="1"/>
          </p:nvPr>
        </p:nvSpPr>
        <p:spPr>
          <a:xfrm>
            <a:off x="924900" y="74925"/>
            <a:ext cx="4167300" cy="2883000"/>
          </a:xfrm>
          <a:prstGeom prst="rect">
            <a:avLst/>
          </a:prstGeom>
        </p:spPr>
        <p:txBody>
          <a:bodyPr spcFirstLastPara="1" wrap="square" lIns="68575" tIns="34275" rIns="68575" bIns="34275" anchor="ctr" anchorCtr="0">
            <a:noAutofit/>
          </a:bodyPr>
          <a:lstStyle/>
          <a:p>
            <a:pPr marL="0" marR="0" lvl="0" indent="0" algn="l" rtl="0">
              <a:lnSpc>
                <a:spcPct val="90000"/>
              </a:lnSpc>
              <a:spcBef>
                <a:spcPts val="800"/>
              </a:spcBef>
              <a:spcAft>
                <a:spcPts val="0"/>
              </a:spcAft>
              <a:buNone/>
            </a:pPr>
            <a:r>
              <a:rPr lang="de-CH" sz="1900">
                <a:solidFill>
                  <a:srgbClr val="132C48"/>
                </a:solidFill>
                <a:latin typeface="Montserrat"/>
                <a:ea typeface="Montserrat"/>
                <a:cs typeface="Montserrat"/>
                <a:sym typeface="Montserrat"/>
              </a:rPr>
              <a:t>Idealmente siempre</a:t>
            </a:r>
            <a:r>
              <a:rPr lang="de-CH" sz="1900" b="1">
                <a:solidFill>
                  <a:srgbClr val="132C48"/>
                </a:solidFill>
                <a:latin typeface="Montserrat"/>
                <a:ea typeface="Montserrat"/>
                <a:cs typeface="Montserrat"/>
                <a:sym typeface="Montserrat"/>
              </a:rPr>
              <a:t> TAC simple</a:t>
            </a:r>
            <a:endParaRPr sz="1900" b="1">
              <a:solidFill>
                <a:srgbClr val="132C48"/>
              </a:solidFill>
              <a:latin typeface="Montserrat"/>
              <a:ea typeface="Montserrat"/>
              <a:cs typeface="Montserrat"/>
              <a:sym typeface="Montserrat"/>
            </a:endParaRPr>
          </a:p>
          <a:p>
            <a:pPr marL="0" marR="0" lvl="0" indent="0" algn="l" rtl="0">
              <a:lnSpc>
                <a:spcPct val="90000"/>
              </a:lnSpc>
              <a:spcBef>
                <a:spcPts val="800"/>
              </a:spcBef>
              <a:spcAft>
                <a:spcPts val="0"/>
              </a:spcAft>
              <a:buNone/>
            </a:pPr>
            <a:r>
              <a:rPr lang="de-CH" sz="1900">
                <a:solidFill>
                  <a:srgbClr val="132C48"/>
                </a:solidFill>
                <a:latin typeface="Montserrat"/>
                <a:ea typeface="Montserrat"/>
                <a:cs typeface="Montserrat"/>
                <a:sym typeface="Montserrat"/>
              </a:rPr>
              <a:t>Indicaciones de cirugía: </a:t>
            </a:r>
            <a:endParaRPr sz="1900">
              <a:solidFill>
                <a:srgbClr val="132C48"/>
              </a:solidFill>
              <a:latin typeface="Montserrat"/>
              <a:ea typeface="Montserrat"/>
              <a:cs typeface="Montserrat"/>
              <a:sym typeface="Montserrat"/>
            </a:endParaRPr>
          </a:p>
          <a:p>
            <a:pPr marL="457200" marR="0" lvl="0" indent="-349250" algn="l" rtl="0">
              <a:lnSpc>
                <a:spcPct val="90000"/>
              </a:lnSpc>
              <a:spcBef>
                <a:spcPts val="800"/>
              </a:spcBef>
              <a:spcAft>
                <a:spcPts val="0"/>
              </a:spcAft>
              <a:buClr>
                <a:srgbClr val="132C48"/>
              </a:buClr>
              <a:buSzPts val="1900"/>
              <a:buFont typeface="Montserrat"/>
              <a:buChar char="•"/>
            </a:pPr>
            <a:r>
              <a:rPr lang="de-CH" sz="1900">
                <a:solidFill>
                  <a:srgbClr val="132C48"/>
                </a:solidFill>
                <a:latin typeface="Montserrat"/>
                <a:ea typeface="Montserrat"/>
                <a:cs typeface="Montserrat"/>
                <a:sym typeface="Montserrat"/>
              </a:rPr>
              <a:t>Fracturas bicondilares</a:t>
            </a:r>
            <a:endParaRPr sz="1900">
              <a:solidFill>
                <a:srgbClr val="132C48"/>
              </a:solidFill>
              <a:latin typeface="Montserrat"/>
              <a:ea typeface="Montserrat"/>
              <a:cs typeface="Montserrat"/>
              <a:sym typeface="Montserrat"/>
            </a:endParaRPr>
          </a:p>
          <a:p>
            <a:pPr marL="457200" marR="0" lvl="0" indent="-349250" algn="l" rtl="0">
              <a:lnSpc>
                <a:spcPct val="90000"/>
              </a:lnSpc>
              <a:spcBef>
                <a:spcPts val="800"/>
              </a:spcBef>
              <a:spcAft>
                <a:spcPts val="0"/>
              </a:spcAft>
              <a:buClr>
                <a:srgbClr val="132C48"/>
              </a:buClr>
              <a:buSzPts val="1900"/>
              <a:buFont typeface="Montserrat"/>
              <a:buChar char="•"/>
            </a:pPr>
            <a:r>
              <a:rPr lang="de-CH" sz="1900">
                <a:solidFill>
                  <a:srgbClr val="132C48"/>
                </a:solidFill>
                <a:latin typeface="Montserrat"/>
                <a:ea typeface="Montserrat"/>
                <a:cs typeface="Montserrat"/>
                <a:sym typeface="Montserrat"/>
              </a:rPr>
              <a:t>Platillo medial</a:t>
            </a:r>
            <a:endParaRPr sz="1900">
              <a:solidFill>
                <a:srgbClr val="132C48"/>
              </a:solidFill>
              <a:latin typeface="Montserrat"/>
              <a:ea typeface="Montserrat"/>
              <a:cs typeface="Montserrat"/>
              <a:sym typeface="Montserrat"/>
            </a:endParaRPr>
          </a:p>
          <a:p>
            <a:pPr marL="457200" marR="0" lvl="0" indent="-349250" algn="l" rtl="0">
              <a:lnSpc>
                <a:spcPct val="90000"/>
              </a:lnSpc>
              <a:spcBef>
                <a:spcPts val="800"/>
              </a:spcBef>
              <a:spcAft>
                <a:spcPts val="0"/>
              </a:spcAft>
              <a:buClr>
                <a:srgbClr val="132C48"/>
              </a:buClr>
              <a:buSzPts val="1900"/>
              <a:buFont typeface="Montserrat"/>
              <a:buChar char="•"/>
            </a:pPr>
            <a:r>
              <a:rPr lang="de-CH" sz="1900">
                <a:solidFill>
                  <a:srgbClr val="132C48"/>
                </a:solidFill>
                <a:latin typeface="Montserrat"/>
                <a:ea typeface="Montserrat"/>
                <a:cs typeface="Montserrat"/>
                <a:sym typeface="Montserrat"/>
              </a:rPr>
              <a:t>Brecha &gt; 4 mm</a:t>
            </a:r>
            <a:endParaRPr sz="1900">
              <a:solidFill>
                <a:srgbClr val="132C48"/>
              </a:solidFill>
              <a:latin typeface="Montserrat"/>
              <a:ea typeface="Montserrat"/>
              <a:cs typeface="Montserrat"/>
              <a:sym typeface="Montserrat"/>
            </a:endParaRPr>
          </a:p>
          <a:p>
            <a:pPr marL="457200" marR="0" lvl="0" indent="-349250" algn="l" rtl="0">
              <a:lnSpc>
                <a:spcPct val="90000"/>
              </a:lnSpc>
              <a:spcBef>
                <a:spcPts val="800"/>
              </a:spcBef>
              <a:spcAft>
                <a:spcPts val="0"/>
              </a:spcAft>
              <a:buClr>
                <a:srgbClr val="132C48"/>
              </a:buClr>
              <a:buSzPts val="1900"/>
              <a:buFont typeface="Montserrat"/>
              <a:buChar char="•"/>
            </a:pPr>
            <a:r>
              <a:rPr lang="de-CH" sz="1900">
                <a:solidFill>
                  <a:srgbClr val="132C48"/>
                </a:solidFill>
                <a:latin typeface="Montserrat"/>
                <a:ea typeface="Montserrat"/>
                <a:cs typeface="Montserrat"/>
                <a:sym typeface="Montserrat"/>
              </a:rPr>
              <a:t>Escalón &gt; 2 mm</a:t>
            </a:r>
            <a:endParaRPr sz="1900">
              <a:solidFill>
                <a:srgbClr val="132C48"/>
              </a:solidFill>
              <a:latin typeface="Montserrat"/>
              <a:ea typeface="Montserrat"/>
              <a:cs typeface="Montserrat"/>
              <a:sym typeface="Montserrat"/>
            </a:endParaRPr>
          </a:p>
          <a:p>
            <a:pPr marL="0" marR="0" lvl="0" indent="0" algn="l" rtl="0">
              <a:lnSpc>
                <a:spcPct val="90000"/>
              </a:lnSpc>
              <a:spcBef>
                <a:spcPts val="800"/>
              </a:spcBef>
              <a:spcAft>
                <a:spcPts val="0"/>
              </a:spcAft>
              <a:buNone/>
            </a:pPr>
            <a:endParaRPr sz="1900">
              <a:solidFill>
                <a:srgbClr val="132C48"/>
              </a:solidFill>
              <a:latin typeface="Montserrat"/>
              <a:ea typeface="Montserrat"/>
              <a:cs typeface="Montserrat"/>
              <a:sym typeface="Montserrat"/>
            </a:endParaRPr>
          </a:p>
        </p:txBody>
      </p:sp>
      <p:pic>
        <p:nvPicPr>
          <p:cNvPr id="578" name="Google Shape;578;p65"/>
          <p:cNvPicPr preferRelativeResize="0"/>
          <p:nvPr/>
        </p:nvPicPr>
        <p:blipFill rotWithShape="1">
          <a:blip r:embed="rId3">
            <a:alphaModFix/>
          </a:blip>
          <a:srcRect t="13656" b="10894"/>
          <a:stretch/>
        </p:blipFill>
        <p:spPr>
          <a:xfrm>
            <a:off x="5208843" y="1367950"/>
            <a:ext cx="3363070" cy="3405775"/>
          </a:xfrm>
          <a:prstGeom prst="rect">
            <a:avLst/>
          </a:prstGeom>
          <a:noFill/>
          <a:ln>
            <a:noFill/>
          </a:ln>
        </p:spPr>
      </p:pic>
      <p:sp>
        <p:nvSpPr>
          <p:cNvPr id="579" name="Google Shape;579;p65"/>
          <p:cNvSpPr txBox="1">
            <a:spLocks noGrp="1"/>
          </p:cNvSpPr>
          <p:nvPr>
            <p:ph type="title"/>
          </p:nvPr>
        </p:nvSpPr>
        <p:spPr>
          <a:xfrm>
            <a:off x="5732813" y="444275"/>
            <a:ext cx="23151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Manejo</a:t>
            </a:r>
            <a:endParaRPr sz="3200" b="1">
              <a:solidFill>
                <a:srgbClr val="06B0AA"/>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66"/>
          <p:cNvPicPr preferRelativeResize="0"/>
          <p:nvPr/>
        </p:nvPicPr>
        <p:blipFill rotWithShape="1">
          <a:blip r:embed="rId3">
            <a:alphaModFix amt="50000"/>
          </a:blip>
          <a:srcRect t="21965" b="21971"/>
          <a:stretch/>
        </p:blipFill>
        <p:spPr>
          <a:xfrm>
            <a:off x="0" y="0"/>
            <a:ext cx="9144004" cy="5143496"/>
          </a:xfrm>
          <a:prstGeom prst="rect">
            <a:avLst/>
          </a:prstGeom>
          <a:noFill/>
          <a:ln>
            <a:noFill/>
          </a:ln>
        </p:spPr>
      </p:pic>
      <p:sp>
        <p:nvSpPr>
          <p:cNvPr id="585" name="Google Shape;585;p66"/>
          <p:cNvSpPr txBox="1">
            <a:spLocks noGrp="1"/>
          </p:cNvSpPr>
          <p:nvPr>
            <p:ph type="ctrTitle"/>
          </p:nvPr>
        </p:nvSpPr>
        <p:spPr>
          <a:xfrm>
            <a:off x="1433182" y="847665"/>
            <a:ext cx="6277635"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dirty="0"/>
              <a:t>Fracturas diafisis tibial</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7"/>
          <p:cNvSpPr txBox="1">
            <a:spLocks noGrp="1"/>
          </p:cNvSpPr>
          <p:nvPr>
            <p:ph type="body" idx="1"/>
          </p:nvPr>
        </p:nvSpPr>
        <p:spPr>
          <a:xfrm>
            <a:off x="567950" y="145225"/>
            <a:ext cx="4730100" cy="3229200"/>
          </a:xfrm>
          <a:prstGeom prst="rect">
            <a:avLst/>
          </a:prstGeom>
        </p:spPr>
        <p:txBody>
          <a:bodyPr spcFirstLastPara="1" wrap="square" lIns="68575" tIns="34275" rIns="68575" bIns="34275" anchor="t" anchorCtr="0">
            <a:noAutofit/>
          </a:bodyPr>
          <a:lstStyle/>
          <a:p>
            <a:pPr marL="457200" lvl="0" indent="-374650" algn="l" rtl="0">
              <a:spcBef>
                <a:spcPts val="800"/>
              </a:spcBef>
              <a:spcAft>
                <a:spcPts val="0"/>
              </a:spcAft>
              <a:buSzPts val="2300"/>
              <a:buFont typeface="Montserrat"/>
              <a:buChar char="•"/>
            </a:pPr>
            <a:r>
              <a:rPr lang="de-CH" sz="2300">
                <a:latin typeface="Montserrat"/>
                <a:ea typeface="Montserrat"/>
                <a:cs typeface="Montserrat"/>
                <a:sym typeface="Montserrat"/>
              </a:rPr>
              <a:t>La más común de huesos largos</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de-CH" sz="2300" b="1">
                <a:latin typeface="Montserrat"/>
                <a:ea typeface="Montserrat"/>
                <a:cs typeface="Montserrat"/>
                <a:sym typeface="Montserrat"/>
              </a:rPr>
              <a:t>Patrón de alta energía (inestabilidad)</a:t>
            </a:r>
            <a:endParaRPr sz="2300" b="1">
              <a:latin typeface="Montserrat"/>
              <a:ea typeface="Montserrat"/>
              <a:cs typeface="Montserrat"/>
              <a:sym typeface="Montserrat"/>
            </a:endParaRPr>
          </a:p>
          <a:p>
            <a:pPr marL="914400" lvl="1" indent="-349250" algn="l" rtl="0">
              <a:spcBef>
                <a:spcPts val="0"/>
              </a:spcBef>
              <a:spcAft>
                <a:spcPts val="0"/>
              </a:spcAft>
              <a:buSzPts val="1900"/>
              <a:buFont typeface="Montserrat"/>
              <a:buChar char="•"/>
            </a:pPr>
            <a:r>
              <a:rPr lang="de-CH" sz="1900">
                <a:latin typeface="Montserrat"/>
                <a:ea typeface="Montserrat"/>
                <a:cs typeface="Montserrat"/>
                <a:sym typeface="Montserrat"/>
              </a:rPr>
              <a:t>Fractura peroné al mismo nivel</a:t>
            </a:r>
            <a:endParaRPr sz="1900">
              <a:latin typeface="Montserrat"/>
              <a:ea typeface="Montserrat"/>
              <a:cs typeface="Montserrat"/>
              <a:sym typeface="Montserrat"/>
            </a:endParaRPr>
          </a:p>
          <a:p>
            <a:pPr marL="914400" lvl="1" indent="-349250" algn="l" rtl="0">
              <a:spcBef>
                <a:spcPts val="0"/>
              </a:spcBef>
              <a:spcAft>
                <a:spcPts val="0"/>
              </a:spcAft>
              <a:buSzPts val="1900"/>
              <a:buFont typeface="Montserrat"/>
              <a:buChar char="•"/>
            </a:pPr>
            <a:r>
              <a:rPr lang="de-CH" sz="1900">
                <a:latin typeface="Montserrat"/>
                <a:ea typeface="Montserrat"/>
                <a:cs typeface="Montserrat"/>
                <a:sym typeface="Montserrat"/>
              </a:rPr>
              <a:t>Lesión de tejidos blandos (Tscherne I-II)</a:t>
            </a:r>
            <a:endParaRPr sz="1900">
              <a:latin typeface="Montserrat"/>
              <a:ea typeface="Montserrat"/>
              <a:cs typeface="Montserrat"/>
              <a:sym typeface="Montserrat"/>
            </a:endParaRPr>
          </a:p>
          <a:p>
            <a:pPr marL="914400" lvl="1" indent="-349250" algn="l" rtl="0">
              <a:spcBef>
                <a:spcPts val="0"/>
              </a:spcBef>
              <a:spcAft>
                <a:spcPts val="0"/>
              </a:spcAft>
              <a:buSzPts val="1900"/>
              <a:buFont typeface="Montserrat"/>
              <a:buChar char="•"/>
            </a:pPr>
            <a:r>
              <a:rPr lang="de-CH" sz="1900">
                <a:latin typeface="Montserrat"/>
                <a:ea typeface="Montserrat"/>
                <a:cs typeface="Montserrat"/>
                <a:sym typeface="Montserrat"/>
              </a:rPr>
              <a:t>Trazo complejo</a:t>
            </a:r>
            <a:endParaRPr sz="1900">
              <a:latin typeface="Montserrat"/>
              <a:ea typeface="Montserrat"/>
              <a:cs typeface="Montserrat"/>
              <a:sym typeface="Montserrat"/>
            </a:endParaRPr>
          </a:p>
        </p:txBody>
      </p:sp>
      <p:pic>
        <p:nvPicPr>
          <p:cNvPr id="591" name="Google Shape;591;p67"/>
          <p:cNvPicPr preferRelativeResize="0"/>
          <p:nvPr/>
        </p:nvPicPr>
        <p:blipFill rotWithShape="1">
          <a:blip r:embed="rId3">
            <a:alphaModFix/>
          </a:blip>
          <a:srcRect t="7835" b="15571"/>
          <a:stretch/>
        </p:blipFill>
        <p:spPr>
          <a:xfrm>
            <a:off x="6095650" y="1230898"/>
            <a:ext cx="2061175" cy="3416400"/>
          </a:xfrm>
          <a:prstGeom prst="rect">
            <a:avLst/>
          </a:prstGeom>
          <a:noFill/>
          <a:ln>
            <a:noFill/>
          </a:ln>
        </p:spPr>
      </p:pic>
      <p:sp>
        <p:nvSpPr>
          <p:cNvPr id="592" name="Google Shape;592;p67"/>
          <p:cNvSpPr txBox="1">
            <a:spLocks noGrp="1"/>
          </p:cNvSpPr>
          <p:nvPr>
            <p:ph type="title"/>
          </p:nvPr>
        </p:nvSpPr>
        <p:spPr>
          <a:xfrm>
            <a:off x="5298050" y="395875"/>
            <a:ext cx="38733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dirty="0">
                <a:solidFill>
                  <a:srgbClr val="06B0AA"/>
                </a:solidFill>
                <a:latin typeface="Montserrat"/>
                <a:ea typeface="Montserrat"/>
                <a:cs typeface="Montserrat"/>
                <a:sym typeface="Montserrat"/>
              </a:rPr>
              <a:t>Datos generales</a:t>
            </a:r>
            <a:endParaRPr sz="3200" b="1" dirty="0">
              <a:solidFill>
                <a:srgbClr val="06B0AA"/>
              </a:solidFill>
              <a:latin typeface="Montserrat"/>
              <a:ea typeface="Montserrat"/>
              <a:cs typeface="Montserrat"/>
              <a:sym typeface="Montserrat"/>
            </a:endParaRPr>
          </a:p>
        </p:txBody>
      </p:sp>
      <p:sp>
        <p:nvSpPr>
          <p:cNvPr id="2" name="Oval 1">
            <a:extLst>
              <a:ext uri="{FF2B5EF4-FFF2-40B4-BE49-F238E27FC236}">
                <a16:creationId xmlns:a16="http://schemas.microsoft.com/office/drawing/2014/main" id="{9826D125-EF83-4AC4-91DA-EC188CFC9069}"/>
              </a:ext>
            </a:extLst>
          </p:cNvPr>
          <p:cNvSpPr/>
          <p:nvPr/>
        </p:nvSpPr>
        <p:spPr>
          <a:xfrm>
            <a:off x="7978140" y="1097280"/>
            <a:ext cx="597910" cy="563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68"/>
          <p:cNvPicPr preferRelativeResize="0"/>
          <p:nvPr/>
        </p:nvPicPr>
        <p:blipFill rotWithShape="1">
          <a:blip r:embed="rId3">
            <a:alphaModFix/>
          </a:blip>
          <a:srcRect r="76490" b="21290"/>
          <a:stretch/>
        </p:blipFill>
        <p:spPr>
          <a:xfrm>
            <a:off x="4818725" y="1177950"/>
            <a:ext cx="1012656" cy="3551150"/>
          </a:xfrm>
          <a:prstGeom prst="rect">
            <a:avLst/>
          </a:prstGeom>
          <a:noFill/>
          <a:ln>
            <a:noFill/>
          </a:ln>
        </p:spPr>
      </p:pic>
      <p:pic>
        <p:nvPicPr>
          <p:cNvPr id="598" name="Google Shape;598;p68"/>
          <p:cNvPicPr preferRelativeResize="0"/>
          <p:nvPr/>
        </p:nvPicPr>
        <p:blipFill>
          <a:blip r:embed="rId4">
            <a:alphaModFix/>
          </a:blip>
          <a:stretch>
            <a:fillRect/>
          </a:stretch>
        </p:blipFill>
        <p:spPr>
          <a:xfrm>
            <a:off x="527000" y="182950"/>
            <a:ext cx="3137225" cy="2926625"/>
          </a:xfrm>
          <a:prstGeom prst="rect">
            <a:avLst/>
          </a:prstGeom>
          <a:noFill/>
          <a:ln>
            <a:noFill/>
          </a:ln>
        </p:spPr>
      </p:pic>
      <p:pic>
        <p:nvPicPr>
          <p:cNvPr id="599" name="Google Shape;599;p68"/>
          <p:cNvPicPr preferRelativeResize="0"/>
          <p:nvPr/>
        </p:nvPicPr>
        <p:blipFill>
          <a:blip r:embed="rId5">
            <a:alphaModFix/>
          </a:blip>
          <a:stretch>
            <a:fillRect/>
          </a:stretch>
        </p:blipFill>
        <p:spPr>
          <a:xfrm rot="-5400000">
            <a:off x="5670688" y="1576288"/>
            <a:ext cx="3400599" cy="2754475"/>
          </a:xfrm>
          <a:prstGeom prst="rect">
            <a:avLst/>
          </a:prstGeom>
          <a:noFill/>
          <a:ln>
            <a:noFill/>
          </a:ln>
        </p:spPr>
      </p:pic>
      <p:sp>
        <p:nvSpPr>
          <p:cNvPr id="600" name="Google Shape;600;p68"/>
          <p:cNvSpPr txBox="1"/>
          <p:nvPr/>
        </p:nvSpPr>
        <p:spPr>
          <a:xfrm>
            <a:off x="4665275" y="2809650"/>
            <a:ext cx="1166100" cy="770100"/>
          </a:xfrm>
          <a:prstGeom prst="rect">
            <a:avLst/>
          </a:prstGeom>
          <a:solidFill>
            <a:srgbClr val="FFFFFF"/>
          </a:solid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de-CH" sz="1800">
                <a:latin typeface="Montserrat"/>
                <a:ea typeface="Montserrat"/>
                <a:cs typeface="Montserrat"/>
                <a:sym typeface="Montserrat"/>
              </a:rPr>
              <a:t>Rodilla flotante</a:t>
            </a:r>
            <a:endParaRPr sz="1800">
              <a:latin typeface="Montserrat"/>
              <a:ea typeface="Montserrat"/>
              <a:cs typeface="Montserrat"/>
              <a:sym typeface="Montserrat"/>
            </a:endParaRPr>
          </a:p>
        </p:txBody>
      </p:sp>
      <p:sp>
        <p:nvSpPr>
          <p:cNvPr id="601" name="Google Shape;601;p68"/>
          <p:cNvSpPr txBox="1"/>
          <p:nvPr/>
        </p:nvSpPr>
        <p:spPr>
          <a:xfrm>
            <a:off x="577313" y="2466775"/>
            <a:ext cx="3036600" cy="668700"/>
          </a:xfrm>
          <a:prstGeom prst="rect">
            <a:avLst/>
          </a:prstGeom>
          <a:solidFill>
            <a:srgbClr val="FFFFFF"/>
          </a:solid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de-CH" sz="1800">
                <a:latin typeface="Montserrat"/>
                <a:ea typeface="Montserrat"/>
                <a:cs typeface="Montserrat"/>
                <a:sym typeface="Montserrat"/>
              </a:rPr>
              <a:t>Espiral en tercio distal + </a:t>
            </a:r>
            <a:r>
              <a:rPr lang="de-CH" sz="1800" b="1">
                <a:latin typeface="Montserrat"/>
                <a:ea typeface="Montserrat"/>
                <a:cs typeface="Montserrat"/>
                <a:sym typeface="Montserrat"/>
              </a:rPr>
              <a:t>maleolo posterior: 37%</a:t>
            </a:r>
            <a:endParaRPr sz="1800" b="1">
              <a:latin typeface="Montserrat"/>
              <a:ea typeface="Montserrat"/>
              <a:cs typeface="Montserrat"/>
              <a:sym typeface="Montserrat"/>
            </a:endParaRPr>
          </a:p>
        </p:txBody>
      </p:sp>
      <p:sp>
        <p:nvSpPr>
          <p:cNvPr id="602" name="Google Shape;602;p68"/>
          <p:cNvSpPr txBox="1"/>
          <p:nvPr/>
        </p:nvSpPr>
        <p:spPr>
          <a:xfrm>
            <a:off x="5947488" y="3419525"/>
            <a:ext cx="2847000" cy="835500"/>
          </a:xfrm>
          <a:prstGeom prst="rect">
            <a:avLst/>
          </a:prstGeom>
          <a:solidFill>
            <a:srgbClr val="FFFFFF"/>
          </a:solid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de-CH" sz="1800" b="1">
                <a:latin typeface="Montserrat"/>
                <a:ea typeface="Montserrat"/>
                <a:cs typeface="Montserrat"/>
                <a:sym typeface="Montserrat"/>
              </a:rPr>
              <a:t>Lugar + frecuente de sd compartimental</a:t>
            </a:r>
            <a:endParaRPr sz="1800" b="1">
              <a:latin typeface="Montserrat"/>
              <a:ea typeface="Montserrat"/>
              <a:cs typeface="Montserrat"/>
              <a:sym typeface="Montserrat"/>
            </a:endParaRPr>
          </a:p>
        </p:txBody>
      </p:sp>
      <p:sp>
        <p:nvSpPr>
          <p:cNvPr id="603" name="Google Shape;603;p68"/>
          <p:cNvSpPr txBox="1"/>
          <p:nvPr/>
        </p:nvSpPr>
        <p:spPr>
          <a:xfrm>
            <a:off x="7137225" y="1452775"/>
            <a:ext cx="795300" cy="5727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Montserrat"/>
                <a:ea typeface="Montserrat"/>
                <a:cs typeface="Montserrat"/>
                <a:sym typeface="Montserrat"/>
              </a:rPr>
              <a:t>9%</a:t>
            </a:r>
            <a:endParaRPr sz="2400" b="1">
              <a:latin typeface="Montserrat"/>
              <a:ea typeface="Montserrat"/>
              <a:cs typeface="Montserrat"/>
              <a:sym typeface="Montserrat"/>
            </a:endParaRPr>
          </a:p>
        </p:txBody>
      </p:sp>
      <p:sp>
        <p:nvSpPr>
          <p:cNvPr id="604" name="Google Shape;604;p68"/>
          <p:cNvSpPr txBox="1">
            <a:spLocks noGrp="1"/>
          </p:cNvSpPr>
          <p:nvPr>
            <p:ph type="title"/>
          </p:nvPr>
        </p:nvSpPr>
        <p:spPr>
          <a:xfrm>
            <a:off x="4196725" y="107550"/>
            <a:ext cx="4339800" cy="10704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Lesiones asociadas</a:t>
            </a:r>
            <a:endParaRPr sz="3200" b="1">
              <a:solidFill>
                <a:srgbClr val="06B0AA"/>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animEffect transition="in" filter="fade">
                                      <p:cBhvr>
                                        <p:cTn id="7" dur="1000"/>
                                        <p:tgtEl>
                                          <p:spTgt spid="6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8"/>
                                        </p:tgtEl>
                                        <p:attrNameLst>
                                          <p:attrName>style.visibility</p:attrName>
                                        </p:attrNameLst>
                                      </p:cBhvr>
                                      <p:to>
                                        <p:strVal val="visible"/>
                                      </p:to>
                                    </p:set>
                                    <p:animEffect transition="in" filter="fade">
                                      <p:cBhvr>
                                        <p:cTn id="12" dur="1000"/>
                                        <p:tgtEl>
                                          <p:spTgt spid="59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01"/>
                                        </p:tgtEl>
                                        <p:attrNameLst>
                                          <p:attrName>style.visibility</p:attrName>
                                        </p:attrNameLst>
                                      </p:cBhvr>
                                      <p:to>
                                        <p:strVal val="visible"/>
                                      </p:to>
                                    </p:set>
                                    <p:animEffect transition="in" filter="fade">
                                      <p:cBhvr>
                                        <p:cTn id="16" dur="1000"/>
                                        <p:tgtEl>
                                          <p:spTgt spid="6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99"/>
                                        </p:tgtEl>
                                        <p:attrNameLst>
                                          <p:attrName>style.visibility</p:attrName>
                                        </p:attrNameLst>
                                      </p:cBhvr>
                                      <p:to>
                                        <p:strVal val="visible"/>
                                      </p:to>
                                    </p:set>
                                    <p:animEffect transition="in" filter="fade">
                                      <p:cBhvr>
                                        <p:cTn id="21" dur="1000"/>
                                        <p:tgtEl>
                                          <p:spTgt spid="599"/>
                                        </p:tgtEl>
                                      </p:cBhvr>
                                    </p:animEffect>
                                  </p:childTnLst>
                                </p:cTn>
                              </p:par>
                              <p:par>
                                <p:cTn id="22" presetID="10" presetClass="entr" presetSubtype="0" fill="hold" nodeType="withEffect">
                                  <p:stCondLst>
                                    <p:cond delay="0"/>
                                  </p:stCondLst>
                                  <p:childTnLst>
                                    <p:set>
                                      <p:cBhvr>
                                        <p:cTn id="23" dur="1" fill="hold">
                                          <p:stCondLst>
                                            <p:cond delay="0"/>
                                          </p:stCondLst>
                                        </p:cTn>
                                        <p:tgtEl>
                                          <p:spTgt spid="603"/>
                                        </p:tgtEl>
                                        <p:attrNameLst>
                                          <p:attrName>style.visibility</p:attrName>
                                        </p:attrNameLst>
                                      </p:cBhvr>
                                      <p:to>
                                        <p:strVal val="visible"/>
                                      </p:to>
                                    </p:set>
                                    <p:animEffect transition="in" filter="fade">
                                      <p:cBhvr>
                                        <p:cTn id="24" dur="1000"/>
                                        <p:tgtEl>
                                          <p:spTgt spid="60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02"/>
                                        </p:tgtEl>
                                        <p:attrNameLst>
                                          <p:attrName>style.visibility</p:attrName>
                                        </p:attrNameLst>
                                      </p:cBhvr>
                                      <p:to>
                                        <p:strVal val="visible"/>
                                      </p:to>
                                    </p:set>
                                    <p:animEffect transition="in" filter="fade">
                                      <p:cBhvr>
                                        <p:cTn id="29" dur="1000"/>
                                        <p:tgtEl>
                                          <p:spTgt spid="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69"/>
          <p:cNvPicPr preferRelativeResize="0"/>
          <p:nvPr/>
        </p:nvPicPr>
        <p:blipFill rotWithShape="1">
          <a:blip r:embed="rId3">
            <a:alphaModFix/>
          </a:blip>
          <a:srcRect t="14346" b="14666"/>
          <a:stretch/>
        </p:blipFill>
        <p:spPr>
          <a:xfrm>
            <a:off x="4864325" y="1211075"/>
            <a:ext cx="1957069" cy="3200027"/>
          </a:xfrm>
          <a:prstGeom prst="rect">
            <a:avLst/>
          </a:prstGeom>
          <a:noFill/>
          <a:ln>
            <a:noFill/>
          </a:ln>
        </p:spPr>
      </p:pic>
      <p:pic>
        <p:nvPicPr>
          <p:cNvPr id="610" name="Google Shape;610;p69"/>
          <p:cNvPicPr preferRelativeResize="0"/>
          <p:nvPr/>
        </p:nvPicPr>
        <p:blipFill rotWithShape="1">
          <a:blip r:embed="rId4">
            <a:alphaModFix/>
          </a:blip>
          <a:srcRect t="11142" b="14474"/>
          <a:stretch/>
        </p:blipFill>
        <p:spPr>
          <a:xfrm>
            <a:off x="6821394" y="1211076"/>
            <a:ext cx="2092593" cy="3200031"/>
          </a:xfrm>
          <a:prstGeom prst="rect">
            <a:avLst/>
          </a:prstGeom>
          <a:noFill/>
          <a:ln>
            <a:noFill/>
          </a:ln>
        </p:spPr>
      </p:pic>
      <p:sp>
        <p:nvSpPr>
          <p:cNvPr id="611" name="Google Shape;611;p69"/>
          <p:cNvSpPr txBox="1"/>
          <p:nvPr/>
        </p:nvSpPr>
        <p:spPr>
          <a:xfrm>
            <a:off x="1355500" y="1074850"/>
            <a:ext cx="2116200" cy="1100700"/>
          </a:xfrm>
          <a:prstGeom prst="rect">
            <a:avLst/>
          </a:prstGeom>
          <a:noFill/>
          <a:ln w="2857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800" b="1">
                <a:latin typeface="Montserrat"/>
                <a:ea typeface="Montserrat"/>
                <a:cs typeface="Montserrat"/>
                <a:sym typeface="Montserrat"/>
              </a:rPr>
              <a:t>Rotación</a:t>
            </a:r>
            <a:endParaRPr sz="1800" b="1">
              <a:latin typeface="Montserrat"/>
              <a:ea typeface="Montserrat"/>
              <a:cs typeface="Montserrat"/>
              <a:sym typeface="Montserrat"/>
            </a:endParaRPr>
          </a:p>
          <a:p>
            <a:pPr marL="0" marR="0" lvl="0" indent="0" algn="ctr" rtl="0">
              <a:lnSpc>
                <a:spcPct val="100000"/>
              </a:lnSpc>
              <a:spcBef>
                <a:spcPts val="0"/>
              </a:spcBef>
              <a:spcAft>
                <a:spcPts val="0"/>
              </a:spcAft>
              <a:buNone/>
            </a:pPr>
            <a:r>
              <a:rPr lang="de-CH" sz="1800">
                <a:latin typeface="Montserrat"/>
                <a:ea typeface="Montserrat"/>
                <a:cs typeface="Montserrat"/>
                <a:sym typeface="Montserrat"/>
              </a:rPr>
              <a:t>Interna≈ </a:t>
            </a:r>
            <a:r>
              <a:rPr lang="de-CH" sz="1800" b="1">
                <a:latin typeface="Montserrat"/>
                <a:ea typeface="Montserrat"/>
                <a:cs typeface="Montserrat"/>
                <a:sym typeface="Montserrat"/>
              </a:rPr>
              <a:t>0º</a:t>
            </a:r>
            <a:endParaRPr sz="1800" b="1">
              <a:latin typeface="Montserrat"/>
              <a:ea typeface="Montserrat"/>
              <a:cs typeface="Montserrat"/>
              <a:sym typeface="Montserrat"/>
            </a:endParaRPr>
          </a:p>
          <a:p>
            <a:pPr marL="0" marR="0" lvl="0" indent="0" algn="ctr" rtl="0">
              <a:lnSpc>
                <a:spcPct val="100000"/>
              </a:lnSpc>
              <a:spcBef>
                <a:spcPts val="0"/>
              </a:spcBef>
              <a:spcAft>
                <a:spcPts val="0"/>
              </a:spcAft>
              <a:buNone/>
            </a:pPr>
            <a:r>
              <a:rPr lang="de-CH" sz="1800">
                <a:latin typeface="Montserrat"/>
                <a:ea typeface="Montserrat"/>
                <a:cs typeface="Montserrat"/>
                <a:sym typeface="Montserrat"/>
              </a:rPr>
              <a:t>Externa</a:t>
            </a:r>
            <a:r>
              <a:rPr lang="de-CH" sz="1800" b="1">
                <a:latin typeface="Montserrat"/>
                <a:ea typeface="Montserrat"/>
                <a:cs typeface="Montserrat"/>
                <a:sym typeface="Montserrat"/>
              </a:rPr>
              <a:t>&lt;10º</a:t>
            </a:r>
            <a:endParaRPr sz="1800" b="1">
              <a:latin typeface="Montserrat"/>
              <a:ea typeface="Montserrat"/>
              <a:cs typeface="Montserrat"/>
              <a:sym typeface="Montserrat"/>
            </a:endParaRPr>
          </a:p>
        </p:txBody>
      </p:sp>
      <p:sp>
        <p:nvSpPr>
          <p:cNvPr id="612" name="Google Shape;612;p69"/>
          <p:cNvSpPr txBox="1"/>
          <p:nvPr/>
        </p:nvSpPr>
        <p:spPr>
          <a:xfrm>
            <a:off x="2754000" y="349450"/>
            <a:ext cx="1605000" cy="553200"/>
          </a:xfrm>
          <a:prstGeom prst="rect">
            <a:avLst/>
          </a:prstGeom>
          <a:noFill/>
          <a:ln w="2857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800">
                <a:latin typeface="Montserrat"/>
                <a:ea typeface="Montserrat"/>
                <a:cs typeface="Montserrat"/>
                <a:sym typeface="Montserrat"/>
              </a:rPr>
              <a:t>Coronal </a:t>
            </a:r>
            <a:r>
              <a:rPr lang="de-CH" sz="1800" b="1">
                <a:latin typeface="Montserrat"/>
                <a:ea typeface="Montserrat"/>
                <a:cs typeface="Montserrat"/>
                <a:sym typeface="Montserrat"/>
              </a:rPr>
              <a:t>&lt;5º</a:t>
            </a:r>
            <a:endParaRPr sz="1800" b="1">
              <a:latin typeface="Montserrat"/>
              <a:ea typeface="Montserrat"/>
              <a:cs typeface="Montserrat"/>
              <a:sym typeface="Montserrat"/>
            </a:endParaRPr>
          </a:p>
        </p:txBody>
      </p:sp>
      <p:sp>
        <p:nvSpPr>
          <p:cNvPr id="613" name="Google Shape;613;p69"/>
          <p:cNvSpPr txBox="1"/>
          <p:nvPr/>
        </p:nvSpPr>
        <p:spPr>
          <a:xfrm>
            <a:off x="573075" y="349450"/>
            <a:ext cx="1605000" cy="553200"/>
          </a:xfrm>
          <a:prstGeom prst="rect">
            <a:avLst/>
          </a:prstGeom>
          <a:noFill/>
          <a:ln w="2857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800">
                <a:latin typeface="Montserrat"/>
                <a:ea typeface="Montserrat"/>
                <a:cs typeface="Montserrat"/>
                <a:sym typeface="Montserrat"/>
              </a:rPr>
              <a:t>Sagital </a:t>
            </a:r>
            <a:r>
              <a:rPr lang="de-CH" sz="1800" b="1">
                <a:latin typeface="Montserrat"/>
                <a:ea typeface="Montserrat"/>
                <a:cs typeface="Montserrat"/>
                <a:sym typeface="Montserrat"/>
              </a:rPr>
              <a:t>&lt;10º</a:t>
            </a:r>
            <a:endParaRPr sz="1800" b="1">
              <a:latin typeface="Montserrat"/>
              <a:ea typeface="Montserrat"/>
              <a:cs typeface="Montserrat"/>
              <a:sym typeface="Montserrat"/>
            </a:endParaRPr>
          </a:p>
        </p:txBody>
      </p:sp>
      <p:sp>
        <p:nvSpPr>
          <p:cNvPr id="614" name="Google Shape;614;p69"/>
          <p:cNvSpPr txBox="1"/>
          <p:nvPr/>
        </p:nvSpPr>
        <p:spPr>
          <a:xfrm>
            <a:off x="2939275" y="2347750"/>
            <a:ext cx="1438800" cy="644700"/>
          </a:xfrm>
          <a:prstGeom prst="rect">
            <a:avLst/>
          </a:prstGeom>
          <a:noFill/>
          <a:ln w="2857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800">
                <a:latin typeface="Montserrat"/>
                <a:ea typeface="Montserrat"/>
                <a:cs typeface="Montserrat"/>
                <a:sym typeface="Montserrat"/>
              </a:rPr>
              <a:t>Aposición</a:t>
            </a:r>
            <a:r>
              <a:rPr lang="de-CH" sz="1800" b="1">
                <a:latin typeface="Montserrat"/>
                <a:ea typeface="Montserrat"/>
                <a:cs typeface="Montserrat"/>
                <a:sym typeface="Montserrat"/>
              </a:rPr>
              <a:t>&gt;50%</a:t>
            </a:r>
            <a:endParaRPr sz="1800" b="1">
              <a:latin typeface="Montserrat"/>
              <a:ea typeface="Montserrat"/>
              <a:cs typeface="Montserrat"/>
              <a:sym typeface="Montserrat"/>
            </a:endParaRPr>
          </a:p>
        </p:txBody>
      </p:sp>
      <p:sp>
        <p:nvSpPr>
          <p:cNvPr id="615" name="Google Shape;615;p69"/>
          <p:cNvSpPr txBox="1"/>
          <p:nvPr/>
        </p:nvSpPr>
        <p:spPr>
          <a:xfrm>
            <a:off x="573075" y="2347750"/>
            <a:ext cx="2301000" cy="644700"/>
          </a:xfrm>
          <a:prstGeom prst="rect">
            <a:avLst/>
          </a:prstGeom>
          <a:noFill/>
          <a:ln w="2857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800">
                <a:latin typeface="Montserrat"/>
                <a:ea typeface="Montserrat"/>
                <a:cs typeface="Montserrat"/>
                <a:sym typeface="Montserrat"/>
              </a:rPr>
              <a:t>Acortamiento</a:t>
            </a:r>
            <a:r>
              <a:rPr lang="de-CH" sz="1800" b="1">
                <a:latin typeface="Montserrat"/>
                <a:ea typeface="Montserrat"/>
                <a:cs typeface="Montserrat"/>
                <a:sym typeface="Montserrat"/>
              </a:rPr>
              <a:t>&lt;12 mm</a:t>
            </a:r>
            <a:endParaRPr sz="1800" b="1">
              <a:latin typeface="Montserrat"/>
              <a:ea typeface="Montserrat"/>
              <a:cs typeface="Montserrat"/>
              <a:sym typeface="Montserrat"/>
            </a:endParaRPr>
          </a:p>
        </p:txBody>
      </p:sp>
      <p:cxnSp>
        <p:nvCxnSpPr>
          <p:cNvPr id="616" name="Google Shape;616;p69"/>
          <p:cNvCxnSpPr>
            <a:stCxn id="609" idx="0"/>
          </p:cNvCxnSpPr>
          <p:nvPr/>
        </p:nvCxnSpPr>
        <p:spPr>
          <a:xfrm>
            <a:off x="5842859" y="1211075"/>
            <a:ext cx="77100" cy="2709900"/>
          </a:xfrm>
          <a:prstGeom prst="straightConnector1">
            <a:avLst/>
          </a:prstGeom>
          <a:noFill/>
          <a:ln w="28575" cap="flat" cmpd="sng">
            <a:solidFill>
              <a:srgbClr val="CC0000"/>
            </a:solidFill>
            <a:prstDash val="solid"/>
            <a:round/>
            <a:headEnd type="none" w="med" len="med"/>
            <a:tailEnd type="none" w="med" len="med"/>
          </a:ln>
        </p:spPr>
      </p:cxnSp>
      <p:cxnSp>
        <p:nvCxnSpPr>
          <p:cNvPr id="617" name="Google Shape;617;p69"/>
          <p:cNvCxnSpPr/>
          <p:nvPr/>
        </p:nvCxnSpPr>
        <p:spPr>
          <a:xfrm>
            <a:off x="5850878" y="2110000"/>
            <a:ext cx="165900" cy="2525100"/>
          </a:xfrm>
          <a:prstGeom prst="straightConnector1">
            <a:avLst/>
          </a:prstGeom>
          <a:noFill/>
          <a:ln w="28575" cap="flat" cmpd="sng">
            <a:solidFill>
              <a:srgbClr val="CC0000"/>
            </a:solidFill>
            <a:prstDash val="solid"/>
            <a:round/>
            <a:headEnd type="none" w="med" len="med"/>
            <a:tailEnd type="none" w="med" len="med"/>
          </a:ln>
        </p:spPr>
      </p:cxnSp>
      <p:sp>
        <p:nvSpPr>
          <p:cNvPr id="618" name="Google Shape;618;p69"/>
          <p:cNvSpPr/>
          <p:nvPr/>
        </p:nvSpPr>
        <p:spPr>
          <a:xfrm rot="-235363">
            <a:off x="5833029" y="3100593"/>
            <a:ext cx="210493" cy="427806"/>
          </a:xfrm>
          <a:prstGeom prst="rect">
            <a:avLst/>
          </a:prstGeom>
          <a:solidFill>
            <a:srgbClr val="1A9988">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9" name="Google Shape;619;p69"/>
          <p:cNvCxnSpPr/>
          <p:nvPr/>
        </p:nvCxnSpPr>
        <p:spPr>
          <a:xfrm>
            <a:off x="5728354" y="3362292"/>
            <a:ext cx="0" cy="132300"/>
          </a:xfrm>
          <a:prstGeom prst="straightConnector1">
            <a:avLst/>
          </a:prstGeom>
          <a:noFill/>
          <a:ln w="38100" cap="flat" cmpd="sng">
            <a:solidFill>
              <a:srgbClr val="0000FF"/>
            </a:solidFill>
            <a:prstDash val="solid"/>
            <a:round/>
            <a:headEnd type="none" w="med" len="med"/>
            <a:tailEnd type="none" w="med" len="med"/>
          </a:ln>
        </p:spPr>
      </p:cxnSp>
      <p:cxnSp>
        <p:nvCxnSpPr>
          <p:cNvPr id="620" name="Google Shape;620;p69"/>
          <p:cNvCxnSpPr/>
          <p:nvPr/>
        </p:nvCxnSpPr>
        <p:spPr>
          <a:xfrm flipH="1">
            <a:off x="7719531" y="1298647"/>
            <a:ext cx="633900" cy="2516700"/>
          </a:xfrm>
          <a:prstGeom prst="straightConnector1">
            <a:avLst/>
          </a:prstGeom>
          <a:noFill/>
          <a:ln w="28575" cap="flat" cmpd="sng">
            <a:solidFill>
              <a:srgbClr val="CC0000"/>
            </a:solidFill>
            <a:prstDash val="solid"/>
            <a:round/>
            <a:headEnd type="none" w="med" len="med"/>
            <a:tailEnd type="none" w="med" len="med"/>
          </a:ln>
        </p:spPr>
      </p:cxnSp>
      <p:cxnSp>
        <p:nvCxnSpPr>
          <p:cNvPr id="621" name="Google Shape;621;p69"/>
          <p:cNvCxnSpPr/>
          <p:nvPr/>
        </p:nvCxnSpPr>
        <p:spPr>
          <a:xfrm flipH="1">
            <a:off x="7733469" y="2652004"/>
            <a:ext cx="193800" cy="1983000"/>
          </a:xfrm>
          <a:prstGeom prst="straightConnector1">
            <a:avLst/>
          </a:prstGeom>
          <a:noFill/>
          <a:ln w="28575" cap="flat" cmpd="sng">
            <a:solidFill>
              <a:srgbClr val="CC0000"/>
            </a:solidFill>
            <a:prstDash val="solid"/>
            <a:round/>
            <a:headEnd type="none" w="med" len="med"/>
            <a:tailEnd type="none" w="med" len="med"/>
          </a:ln>
        </p:spPr>
      </p:cxnSp>
      <p:sp>
        <p:nvSpPr>
          <p:cNvPr id="622" name="Google Shape;622;p69"/>
          <p:cNvSpPr/>
          <p:nvPr/>
        </p:nvSpPr>
        <p:spPr>
          <a:xfrm>
            <a:off x="7550771" y="4018630"/>
            <a:ext cx="633900" cy="386700"/>
          </a:xfrm>
          <a:prstGeom prst="curvedLeftArrow">
            <a:avLst>
              <a:gd name="adj1" fmla="val 25000"/>
              <a:gd name="adj2" fmla="val 50000"/>
              <a:gd name="adj3" fmla="val 25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9"/>
          <p:cNvSpPr txBox="1">
            <a:spLocks noGrp="1"/>
          </p:cNvSpPr>
          <p:nvPr>
            <p:ph type="title"/>
          </p:nvPr>
        </p:nvSpPr>
        <p:spPr>
          <a:xfrm>
            <a:off x="4934925" y="127750"/>
            <a:ext cx="39789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dirty="0">
                <a:solidFill>
                  <a:srgbClr val="06B0AA"/>
                </a:solidFill>
              </a:rPr>
              <a:t>C</a:t>
            </a:r>
            <a:r>
              <a:rPr lang="de-CH" sz="3200" b="1" dirty="0">
                <a:solidFill>
                  <a:srgbClr val="06B0AA"/>
                </a:solidFill>
                <a:latin typeface="Montserrat"/>
                <a:ea typeface="Montserrat"/>
                <a:cs typeface="Montserrat"/>
                <a:sym typeface="Montserrat"/>
              </a:rPr>
              <a:t>onservador si:</a:t>
            </a:r>
            <a:endParaRPr sz="3200" b="1" dirty="0">
              <a:solidFill>
                <a:srgbClr val="06B0AA"/>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1000"/>
                                        <p:tgtEl>
                                          <p:spTgt spid="616"/>
                                        </p:tgtEl>
                                      </p:cBhvr>
                                    </p:animEffect>
                                  </p:childTnLst>
                                </p:cTn>
                              </p:par>
                              <p:par>
                                <p:cTn id="8" presetID="10" presetClass="entr" presetSubtype="0" fill="hold" nodeType="withEffect">
                                  <p:stCondLst>
                                    <p:cond delay="0"/>
                                  </p:stCondLst>
                                  <p:childTnLst>
                                    <p:set>
                                      <p:cBhvr>
                                        <p:cTn id="9" dur="1" fill="hold">
                                          <p:stCondLst>
                                            <p:cond delay="0"/>
                                          </p:stCondLst>
                                        </p:cTn>
                                        <p:tgtEl>
                                          <p:spTgt spid="617"/>
                                        </p:tgtEl>
                                        <p:attrNameLst>
                                          <p:attrName>style.visibility</p:attrName>
                                        </p:attrNameLst>
                                      </p:cBhvr>
                                      <p:to>
                                        <p:strVal val="visible"/>
                                      </p:to>
                                    </p:set>
                                    <p:animEffect transition="in" filter="fade">
                                      <p:cBhvr>
                                        <p:cTn id="10" dur="1000"/>
                                        <p:tgtEl>
                                          <p:spTgt spid="617"/>
                                        </p:tgtEl>
                                      </p:cBhvr>
                                    </p:animEffect>
                                  </p:childTnLst>
                                </p:cTn>
                              </p:par>
                              <p:par>
                                <p:cTn id="11" presetID="10" presetClass="entr" presetSubtype="0" fill="hold" nodeType="withEffect">
                                  <p:stCondLst>
                                    <p:cond delay="0"/>
                                  </p:stCondLst>
                                  <p:childTnLst>
                                    <p:set>
                                      <p:cBhvr>
                                        <p:cTn id="12" dur="1" fill="hold">
                                          <p:stCondLst>
                                            <p:cond delay="0"/>
                                          </p:stCondLst>
                                        </p:cTn>
                                        <p:tgtEl>
                                          <p:spTgt spid="612"/>
                                        </p:tgtEl>
                                        <p:attrNameLst>
                                          <p:attrName>style.visibility</p:attrName>
                                        </p:attrNameLst>
                                      </p:cBhvr>
                                      <p:to>
                                        <p:strVal val="visible"/>
                                      </p:to>
                                    </p:set>
                                    <p:animEffect transition="in" filter="fade">
                                      <p:cBhvr>
                                        <p:cTn id="13" dur="1000"/>
                                        <p:tgtEl>
                                          <p:spTgt spid="6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9"/>
                                        </p:tgtEl>
                                        <p:attrNameLst>
                                          <p:attrName>style.visibility</p:attrName>
                                        </p:attrNameLst>
                                      </p:cBhvr>
                                      <p:to>
                                        <p:strVal val="visible"/>
                                      </p:to>
                                    </p:set>
                                    <p:animEffect transition="in" filter="fade">
                                      <p:cBhvr>
                                        <p:cTn id="18" dur="1000"/>
                                        <p:tgtEl>
                                          <p:spTgt spid="619"/>
                                        </p:tgtEl>
                                      </p:cBhvr>
                                    </p:animEffect>
                                  </p:childTnLst>
                                </p:cTn>
                              </p:par>
                              <p:par>
                                <p:cTn id="19" presetID="10" presetClass="entr" presetSubtype="0" fill="hold" nodeType="withEffect">
                                  <p:stCondLst>
                                    <p:cond delay="0"/>
                                  </p:stCondLst>
                                  <p:childTnLst>
                                    <p:set>
                                      <p:cBhvr>
                                        <p:cTn id="20" dur="1" fill="hold">
                                          <p:stCondLst>
                                            <p:cond delay="0"/>
                                          </p:stCondLst>
                                        </p:cTn>
                                        <p:tgtEl>
                                          <p:spTgt spid="615"/>
                                        </p:tgtEl>
                                        <p:attrNameLst>
                                          <p:attrName>style.visibility</p:attrName>
                                        </p:attrNameLst>
                                      </p:cBhvr>
                                      <p:to>
                                        <p:strVal val="visible"/>
                                      </p:to>
                                    </p:set>
                                    <p:animEffect transition="in" filter="fade">
                                      <p:cBhvr>
                                        <p:cTn id="21" dur="1000"/>
                                        <p:tgtEl>
                                          <p:spTgt spid="6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8"/>
                                        </p:tgtEl>
                                        <p:attrNameLst>
                                          <p:attrName>style.visibility</p:attrName>
                                        </p:attrNameLst>
                                      </p:cBhvr>
                                      <p:to>
                                        <p:strVal val="visible"/>
                                      </p:to>
                                    </p:set>
                                    <p:animEffect transition="in" filter="fade">
                                      <p:cBhvr>
                                        <p:cTn id="26" dur="1000"/>
                                        <p:tgtEl>
                                          <p:spTgt spid="618"/>
                                        </p:tgtEl>
                                      </p:cBhvr>
                                    </p:animEffect>
                                  </p:childTnLst>
                                </p:cTn>
                              </p:par>
                              <p:par>
                                <p:cTn id="27" presetID="10" presetClass="entr" presetSubtype="0" fill="hold" nodeType="withEffect">
                                  <p:stCondLst>
                                    <p:cond delay="0"/>
                                  </p:stCondLst>
                                  <p:childTnLst>
                                    <p:set>
                                      <p:cBhvr>
                                        <p:cTn id="28" dur="1" fill="hold">
                                          <p:stCondLst>
                                            <p:cond delay="0"/>
                                          </p:stCondLst>
                                        </p:cTn>
                                        <p:tgtEl>
                                          <p:spTgt spid="614"/>
                                        </p:tgtEl>
                                        <p:attrNameLst>
                                          <p:attrName>style.visibility</p:attrName>
                                        </p:attrNameLst>
                                      </p:cBhvr>
                                      <p:to>
                                        <p:strVal val="visible"/>
                                      </p:to>
                                    </p:set>
                                    <p:animEffect transition="in" filter="fade">
                                      <p:cBhvr>
                                        <p:cTn id="29" dur="1000"/>
                                        <p:tgtEl>
                                          <p:spTgt spid="6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20"/>
                                        </p:tgtEl>
                                        <p:attrNameLst>
                                          <p:attrName>style.visibility</p:attrName>
                                        </p:attrNameLst>
                                      </p:cBhvr>
                                      <p:to>
                                        <p:strVal val="visible"/>
                                      </p:to>
                                    </p:set>
                                    <p:animEffect transition="in" filter="fade">
                                      <p:cBhvr>
                                        <p:cTn id="34" dur="1000"/>
                                        <p:tgtEl>
                                          <p:spTgt spid="620"/>
                                        </p:tgtEl>
                                      </p:cBhvr>
                                    </p:animEffect>
                                  </p:childTnLst>
                                </p:cTn>
                              </p:par>
                              <p:par>
                                <p:cTn id="35" presetID="10" presetClass="entr" presetSubtype="0" fill="hold" nodeType="withEffect">
                                  <p:stCondLst>
                                    <p:cond delay="0"/>
                                  </p:stCondLst>
                                  <p:childTnLst>
                                    <p:set>
                                      <p:cBhvr>
                                        <p:cTn id="36" dur="1" fill="hold">
                                          <p:stCondLst>
                                            <p:cond delay="0"/>
                                          </p:stCondLst>
                                        </p:cTn>
                                        <p:tgtEl>
                                          <p:spTgt spid="621"/>
                                        </p:tgtEl>
                                        <p:attrNameLst>
                                          <p:attrName>style.visibility</p:attrName>
                                        </p:attrNameLst>
                                      </p:cBhvr>
                                      <p:to>
                                        <p:strVal val="visible"/>
                                      </p:to>
                                    </p:set>
                                    <p:animEffect transition="in" filter="fade">
                                      <p:cBhvr>
                                        <p:cTn id="37" dur="1000"/>
                                        <p:tgtEl>
                                          <p:spTgt spid="621"/>
                                        </p:tgtEl>
                                      </p:cBhvr>
                                    </p:animEffect>
                                  </p:childTnLst>
                                </p:cTn>
                              </p:par>
                              <p:par>
                                <p:cTn id="38" presetID="10" presetClass="entr" presetSubtype="0" fill="hold" nodeType="withEffect">
                                  <p:stCondLst>
                                    <p:cond delay="0"/>
                                  </p:stCondLst>
                                  <p:childTnLst>
                                    <p:set>
                                      <p:cBhvr>
                                        <p:cTn id="39" dur="1" fill="hold">
                                          <p:stCondLst>
                                            <p:cond delay="0"/>
                                          </p:stCondLst>
                                        </p:cTn>
                                        <p:tgtEl>
                                          <p:spTgt spid="613"/>
                                        </p:tgtEl>
                                        <p:attrNameLst>
                                          <p:attrName>style.visibility</p:attrName>
                                        </p:attrNameLst>
                                      </p:cBhvr>
                                      <p:to>
                                        <p:strVal val="visible"/>
                                      </p:to>
                                    </p:set>
                                    <p:animEffect transition="in" filter="fade">
                                      <p:cBhvr>
                                        <p:cTn id="40" dur="1000"/>
                                        <p:tgtEl>
                                          <p:spTgt spid="6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22"/>
                                        </p:tgtEl>
                                        <p:attrNameLst>
                                          <p:attrName>style.visibility</p:attrName>
                                        </p:attrNameLst>
                                      </p:cBhvr>
                                      <p:to>
                                        <p:strVal val="visible"/>
                                      </p:to>
                                    </p:set>
                                    <p:animEffect transition="in" filter="fade">
                                      <p:cBhvr>
                                        <p:cTn id="45" dur="1000"/>
                                        <p:tgtEl>
                                          <p:spTgt spid="622"/>
                                        </p:tgtEl>
                                      </p:cBhvr>
                                    </p:animEffect>
                                  </p:childTnLst>
                                </p:cTn>
                              </p:par>
                              <p:par>
                                <p:cTn id="46" presetID="10" presetClass="entr" presetSubtype="0" fill="hold" nodeType="withEffect">
                                  <p:stCondLst>
                                    <p:cond delay="0"/>
                                  </p:stCondLst>
                                  <p:childTnLst>
                                    <p:set>
                                      <p:cBhvr>
                                        <p:cTn id="47" dur="1" fill="hold">
                                          <p:stCondLst>
                                            <p:cond delay="0"/>
                                          </p:stCondLst>
                                        </p:cTn>
                                        <p:tgtEl>
                                          <p:spTgt spid="611"/>
                                        </p:tgtEl>
                                        <p:attrNameLst>
                                          <p:attrName>style.visibility</p:attrName>
                                        </p:attrNameLst>
                                      </p:cBhvr>
                                      <p:to>
                                        <p:strVal val="visible"/>
                                      </p:to>
                                    </p:set>
                                    <p:animEffect transition="in" filter="fade">
                                      <p:cBhvr>
                                        <p:cTn id="48" dur="10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70"/>
          <p:cNvPicPr preferRelativeResize="0"/>
          <p:nvPr/>
        </p:nvPicPr>
        <p:blipFill rotWithShape="1">
          <a:blip r:embed="rId3">
            <a:alphaModFix amt="50000"/>
          </a:blip>
          <a:srcRect t="9819" b="9819"/>
          <a:stretch/>
        </p:blipFill>
        <p:spPr>
          <a:xfrm>
            <a:off x="0" y="0"/>
            <a:ext cx="9144005" cy="5143497"/>
          </a:xfrm>
          <a:prstGeom prst="rect">
            <a:avLst/>
          </a:prstGeom>
          <a:noFill/>
          <a:ln>
            <a:noFill/>
          </a:ln>
        </p:spPr>
      </p:pic>
      <p:sp>
        <p:nvSpPr>
          <p:cNvPr id="629" name="Google Shape;629;p70"/>
          <p:cNvSpPr txBox="1">
            <a:spLocks noGrp="1"/>
          </p:cNvSpPr>
          <p:nvPr>
            <p:ph type="ctrTitle"/>
          </p:nvPr>
        </p:nvSpPr>
        <p:spPr>
          <a:xfrm>
            <a:off x="1849050" y="779085"/>
            <a:ext cx="5445900"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dirty="0"/>
              <a:t>Fracturas de tobillo</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71" descr="Captura de pantalla 2018-10-09 a las 9.43.43 p.m..png"/>
          <p:cNvPicPr preferRelativeResize="0"/>
          <p:nvPr/>
        </p:nvPicPr>
        <p:blipFill rotWithShape="1">
          <a:blip r:embed="rId3">
            <a:alphaModFix/>
          </a:blip>
          <a:srcRect r="704"/>
          <a:stretch/>
        </p:blipFill>
        <p:spPr>
          <a:xfrm>
            <a:off x="685375" y="172250"/>
            <a:ext cx="7987875" cy="2981250"/>
          </a:xfrm>
          <a:prstGeom prst="rect">
            <a:avLst/>
          </a:prstGeom>
          <a:noFill/>
          <a:ln>
            <a:noFill/>
          </a:ln>
        </p:spPr>
      </p:pic>
      <p:sp>
        <p:nvSpPr>
          <p:cNvPr id="635" name="Google Shape;635;p71"/>
          <p:cNvSpPr/>
          <p:nvPr/>
        </p:nvSpPr>
        <p:spPr>
          <a:xfrm>
            <a:off x="3874143" y="1478928"/>
            <a:ext cx="661200" cy="2949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1"/>
          <p:cNvSpPr/>
          <p:nvPr/>
        </p:nvSpPr>
        <p:spPr>
          <a:xfrm>
            <a:off x="4622238" y="1588914"/>
            <a:ext cx="661200" cy="2949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txBox="1">
            <a:spLocks noGrp="1"/>
          </p:cNvSpPr>
          <p:nvPr>
            <p:ph type="title"/>
          </p:nvPr>
        </p:nvSpPr>
        <p:spPr>
          <a:xfrm>
            <a:off x="5201225" y="3640675"/>
            <a:ext cx="3171300" cy="8496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Aspectos anatómicos </a:t>
            </a:r>
            <a:endParaRPr sz="3200" b="1">
              <a:solidFill>
                <a:srgbClr val="06B0AA"/>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72" descr="Captura de pantalla 2018-10-09 a las 9.55.24 p.m..png"/>
          <p:cNvPicPr preferRelativeResize="0"/>
          <p:nvPr/>
        </p:nvPicPr>
        <p:blipFill rotWithShape="1">
          <a:blip r:embed="rId3">
            <a:alphaModFix/>
          </a:blip>
          <a:srcRect/>
          <a:stretch/>
        </p:blipFill>
        <p:spPr>
          <a:xfrm>
            <a:off x="1103315" y="128075"/>
            <a:ext cx="5784738" cy="2738050"/>
          </a:xfrm>
          <a:prstGeom prst="rect">
            <a:avLst/>
          </a:prstGeom>
          <a:noFill/>
          <a:ln>
            <a:noFill/>
          </a:ln>
        </p:spPr>
      </p:pic>
      <p:pic>
        <p:nvPicPr>
          <p:cNvPr id="644" name="Google Shape;644;p72" descr="Captura de pantalla 2018-10-09 a las 9.56.28 p.m..png"/>
          <p:cNvPicPr preferRelativeResize="0"/>
          <p:nvPr/>
        </p:nvPicPr>
        <p:blipFill rotWithShape="1">
          <a:blip r:embed="rId4">
            <a:alphaModFix/>
          </a:blip>
          <a:srcRect/>
          <a:stretch/>
        </p:blipFill>
        <p:spPr>
          <a:xfrm>
            <a:off x="4127967" y="142209"/>
            <a:ext cx="4244558" cy="2709781"/>
          </a:xfrm>
          <a:prstGeom prst="rect">
            <a:avLst/>
          </a:prstGeom>
          <a:noFill/>
          <a:ln>
            <a:noFill/>
          </a:ln>
        </p:spPr>
      </p:pic>
      <p:sp>
        <p:nvSpPr>
          <p:cNvPr id="645" name="Google Shape;645;p72"/>
          <p:cNvSpPr txBox="1">
            <a:spLocks noGrp="1"/>
          </p:cNvSpPr>
          <p:nvPr>
            <p:ph type="title"/>
          </p:nvPr>
        </p:nvSpPr>
        <p:spPr>
          <a:xfrm>
            <a:off x="5353625" y="3640675"/>
            <a:ext cx="3171300" cy="849600"/>
          </a:xfrm>
          <a:prstGeom prst="rect">
            <a:avLst/>
          </a:prstGeom>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Aspectos anatómicos </a:t>
            </a:r>
            <a:endParaRPr sz="3200" b="1">
              <a:solidFill>
                <a:srgbClr val="06B0AA"/>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b="13621"/>
          <a:stretch/>
        </p:blipFill>
        <p:spPr>
          <a:xfrm>
            <a:off x="4474725" y="648325"/>
            <a:ext cx="4595450" cy="3389750"/>
          </a:xfrm>
          <a:prstGeom prst="rect">
            <a:avLst/>
          </a:prstGeom>
          <a:noFill/>
          <a:ln>
            <a:noFill/>
          </a:ln>
        </p:spPr>
      </p:pic>
      <p:pic>
        <p:nvPicPr>
          <p:cNvPr id="167" name="Google Shape;167;p28"/>
          <p:cNvPicPr preferRelativeResize="0"/>
          <p:nvPr/>
        </p:nvPicPr>
        <p:blipFill>
          <a:blip r:embed="rId4">
            <a:alphaModFix/>
          </a:blip>
          <a:stretch>
            <a:fillRect/>
          </a:stretch>
        </p:blipFill>
        <p:spPr>
          <a:xfrm>
            <a:off x="5864464" y="1451225"/>
            <a:ext cx="1968118" cy="2318374"/>
          </a:xfrm>
          <a:prstGeom prst="rect">
            <a:avLst/>
          </a:prstGeom>
          <a:noFill/>
          <a:ln>
            <a:noFill/>
          </a:ln>
        </p:spPr>
      </p:pic>
      <p:sp>
        <p:nvSpPr>
          <p:cNvPr id="168" name="Google Shape;168;p28"/>
          <p:cNvSpPr txBox="1"/>
          <p:nvPr/>
        </p:nvSpPr>
        <p:spPr>
          <a:xfrm>
            <a:off x="1113450" y="304325"/>
            <a:ext cx="2632800" cy="895800"/>
          </a:xfrm>
          <a:prstGeom prst="rect">
            <a:avLst/>
          </a:prstGeom>
          <a:solidFill>
            <a:srgbClr val="FFFFFF"/>
          </a:solidFill>
          <a:ln w="19050" cap="flat" cmpd="sng">
            <a:solidFill>
              <a:srgbClr val="06B0AA"/>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solidFill>
                  <a:srgbClr val="06B0AA"/>
                </a:solidFill>
                <a:latin typeface="Montserrat"/>
                <a:ea typeface="Montserrat"/>
                <a:cs typeface="Montserrat"/>
                <a:sym typeface="Montserrat"/>
              </a:rPr>
              <a:t>Fractura del anillo pélvico</a:t>
            </a:r>
            <a:endParaRPr sz="2400" b="1">
              <a:solidFill>
                <a:srgbClr val="06B0AA"/>
              </a:solidFill>
              <a:latin typeface="Montserrat"/>
              <a:ea typeface="Montserrat"/>
              <a:cs typeface="Montserrat"/>
              <a:sym typeface="Montserrat"/>
            </a:endParaRPr>
          </a:p>
        </p:txBody>
      </p:sp>
      <p:sp>
        <p:nvSpPr>
          <p:cNvPr id="169" name="Google Shape;169;p28"/>
          <p:cNvSpPr txBox="1"/>
          <p:nvPr/>
        </p:nvSpPr>
        <p:spPr>
          <a:xfrm>
            <a:off x="517650" y="1672050"/>
            <a:ext cx="3824400" cy="899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a:solidFill>
                  <a:srgbClr val="132C48"/>
                </a:solidFill>
                <a:latin typeface="Montserrat"/>
                <a:ea typeface="Montserrat"/>
                <a:cs typeface="Montserrat"/>
                <a:sym typeface="Montserrat"/>
              </a:rPr>
              <a:t>Disrupción en al menos </a:t>
            </a:r>
            <a:r>
              <a:rPr lang="de-CH" sz="2200" b="1">
                <a:solidFill>
                  <a:srgbClr val="132C48"/>
                </a:solidFill>
                <a:latin typeface="Montserrat"/>
                <a:ea typeface="Montserrat"/>
                <a:cs typeface="Montserrat"/>
                <a:sym typeface="Montserrat"/>
              </a:rPr>
              <a:t>2 puntos </a:t>
            </a:r>
            <a:r>
              <a:rPr lang="de-CH" sz="2200">
                <a:solidFill>
                  <a:srgbClr val="132C48"/>
                </a:solidFill>
                <a:latin typeface="Montserrat"/>
                <a:ea typeface="Montserrat"/>
                <a:cs typeface="Montserrat"/>
                <a:sym typeface="Montserrat"/>
              </a:rPr>
              <a:t> del anillo</a:t>
            </a:r>
            <a:endParaRPr sz="2200">
              <a:solidFill>
                <a:srgbClr val="132C48"/>
              </a:solidFill>
              <a:latin typeface="Montserrat"/>
              <a:ea typeface="Montserrat"/>
              <a:cs typeface="Montserrat"/>
              <a:sym typeface="Montserrat"/>
            </a:endParaRPr>
          </a:p>
        </p:txBody>
      </p:sp>
      <p:cxnSp>
        <p:nvCxnSpPr>
          <p:cNvPr id="170" name="Google Shape;170;p28"/>
          <p:cNvCxnSpPr>
            <a:stCxn id="168" idx="2"/>
            <a:endCxn id="169" idx="0"/>
          </p:cNvCxnSpPr>
          <p:nvPr/>
        </p:nvCxnSpPr>
        <p:spPr>
          <a:xfrm>
            <a:off x="2429850" y="1200125"/>
            <a:ext cx="0" cy="471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73"/>
          <p:cNvPicPr preferRelativeResize="0"/>
          <p:nvPr/>
        </p:nvPicPr>
        <p:blipFill rotWithShape="1">
          <a:blip r:embed="rId3">
            <a:alphaModFix/>
          </a:blip>
          <a:srcRect t="2741" r="44570" b="2741"/>
          <a:stretch/>
        </p:blipFill>
        <p:spPr>
          <a:xfrm>
            <a:off x="6621005" y="141496"/>
            <a:ext cx="1412778" cy="2727616"/>
          </a:xfrm>
          <a:prstGeom prst="rect">
            <a:avLst/>
          </a:prstGeom>
          <a:noFill/>
          <a:ln>
            <a:noFill/>
          </a:ln>
        </p:spPr>
      </p:pic>
      <p:sp>
        <p:nvSpPr>
          <p:cNvPr id="651" name="Google Shape;651;p73"/>
          <p:cNvSpPr/>
          <p:nvPr/>
        </p:nvSpPr>
        <p:spPr>
          <a:xfrm>
            <a:off x="7299072" y="492424"/>
            <a:ext cx="635400" cy="696600"/>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2" name="Google Shape;652;p73"/>
          <p:cNvPicPr preferRelativeResize="0"/>
          <p:nvPr/>
        </p:nvPicPr>
        <p:blipFill rotWithShape="1">
          <a:blip r:embed="rId4">
            <a:alphaModFix/>
          </a:blip>
          <a:srcRect l="28746" r="21665" b="6059"/>
          <a:stretch/>
        </p:blipFill>
        <p:spPr>
          <a:xfrm>
            <a:off x="678675" y="141495"/>
            <a:ext cx="1658478" cy="2727625"/>
          </a:xfrm>
          <a:prstGeom prst="rect">
            <a:avLst/>
          </a:prstGeom>
          <a:noFill/>
          <a:ln>
            <a:noFill/>
          </a:ln>
        </p:spPr>
      </p:pic>
      <p:pic>
        <p:nvPicPr>
          <p:cNvPr id="653" name="Google Shape;653;p73"/>
          <p:cNvPicPr preferRelativeResize="0"/>
          <p:nvPr/>
        </p:nvPicPr>
        <p:blipFill rotWithShape="1">
          <a:blip r:embed="rId5">
            <a:alphaModFix/>
          </a:blip>
          <a:srcRect l="15717" r="25393" b="6059"/>
          <a:stretch/>
        </p:blipFill>
        <p:spPr>
          <a:xfrm>
            <a:off x="2447613" y="141495"/>
            <a:ext cx="1859972" cy="2727627"/>
          </a:xfrm>
          <a:prstGeom prst="rect">
            <a:avLst/>
          </a:prstGeom>
          <a:noFill/>
          <a:ln>
            <a:noFill/>
          </a:ln>
        </p:spPr>
      </p:pic>
      <p:pic>
        <p:nvPicPr>
          <p:cNvPr id="654" name="Google Shape;654;p73"/>
          <p:cNvPicPr preferRelativeResize="0"/>
          <p:nvPr/>
        </p:nvPicPr>
        <p:blipFill rotWithShape="1">
          <a:blip r:embed="rId6">
            <a:alphaModFix/>
          </a:blip>
          <a:srcRect l="20184" r="19257"/>
          <a:stretch/>
        </p:blipFill>
        <p:spPr>
          <a:xfrm>
            <a:off x="4418045" y="141495"/>
            <a:ext cx="2092489" cy="2727626"/>
          </a:xfrm>
          <a:prstGeom prst="rect">
            <a:avLst/>
          </a:prstGeom>
          <a:noFill/>
          <a:ln>
            <a:noFill/>
          </a:ln>
        </p:spPr>
      </p:pic>
      <p:sp>
        <p:nvSpPr>
          <p:cNvPr id="655" name="Google Shape;655;p73"/>
          <p:cNvSpPr txBox="1"/>
          <p:nvPr/>
        </p:nvSpPr>
        <p:spPr>
          <a:xfrm>
            <a:off x="2583326" y="2148033"/>
            <a:ext cx="1588546" cy="661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b="1" dirty="0">
                <a:latin typeface="Montserrat"/>
                <a:ea typeface="Montserrat"/>
                <a:cs typeface="Montserrat"/>
                <a:sym typeface="Montserrat"/>
              </a:rPr>
              <a:t>Despeja la sindesmosis</a:t>
            </a:r>
            <a:endParaRPr sz="1600" dirty="0">
              <a:latin typeface="Montserrat"/>
              <a:ea typeface="Montserrat"/>
              <a:cs typeface="Montserrat"/>
              <a:sym typeface="Montserrat"/>
            </a:endParaRPr>
          </a:p>
        </p:txBody>
      </p:sp>
      <p:sp>
        <p:nvSpPr>
          <p:cNvPr id="656" name="Google Shape;656;p73"/>
          <p:cNvSpPr txBox="1"/>
          <p:nvPr/>
        </p:nvSpPr>
        <p:spPr>
          <a:xfrm>
            <a:off x="6621000" y="1262000"/>
            <a:ext cx="2315100" cy="9900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a:latin typeface="Montserrat"/>
                <a:ea typeface="Montserrat"/>
                <a:cs typeface="Montserrat"/>
                <a:sym typeface="Montserrat"/>
              </a:rPr>
              <a:t>Lesion sindesmal sin fractura, siempre Rx de pierna</a:t>
            </a:r>
            <a:endParaRPr sz="1600">
              <a:latin typeface="Montserrat"/>
              <a:ea typeface="Montserrat"/>
              <a:cs typeface="Montserrat"/>
              <a:sym typeface="Montserrat"/>
            </a:endParaRPr>
          </a:p>
        </p:txBody>
      </p:sp>
      <p:sp>
        <p:nvSpPr>
          <p:cNvPr id="657" name="Google Shape;657;p73"/>
          <p:cNvSpPr txBox="1"/>
          <p:nvPr/>
        </p:nvSpPr>
        <p:spPr>
          <a:xfrm>
            <a:off x="6848556" y="3183507"/>
            <a:ext cx="1860000" cy="6618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b="1">
                <a:latin typeface="Montserrat"/>
                <a:ea typeface="Montserrat"/>
                <a:cs typeface="Montserrat"/>
                <a:sym typeface="Montserrat"/>
              </a:rPr>
              <a:t>Lesión de Maissoneuve</a:t>
            </a:r>
            <a:endParaRPr sz="1600">
              <a:latin typeface="Montserrat"/>
              <a:ea typeface="Montserrat"/>
              <a:cs typeface="Montserrat"/>
              <a:sym typeface="Montserrat"/>
            </a:endParaRPr>
          </a:p>
        </p:txBody>
      </p:sp>
      <p:sp>
        <p:nvSpPr>
          <p:cNvPr id="658" name="Google Shape;658;p73"/>
          <p:cNvSpPr txBox="1"/>
          <p:nvPr/>
        </p:nvSpPr>
        <p:spPr>
          <a:xfrm>
            <a:off x="1027173" y="193628"/>
            <a:ext cx="961500" cy="5046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1600" b="1">
                <a:latin typeface="Montserrat"/>
                <a:ea typeface="Montserrat"/>
                <a:cs typeface="Montserrat"/>
                <a:sym typeface="Montserrat"/>
              </a:rPr>
              <a:t>AP</a:t>
            </a:r>
            <a:endParaRPr sz="1600" b="1">
              <a:latin typeface="Montserrat"/>
              <a:ea typeface="Montserrat"/>
              <a:cs typeface="Montserrat"/>
              <a:sym typeface="Montserrat"/>
            </a:endParaRPr>
          </a:p>
        </p:txBody>
      </p:sp>
      <p:sp>
        <p:nvSpPr>
          <p:cNvPr id="659" name="Google Shape;659;p73"/>
          <p:cNvSpPr txBox="1"/>
          <p:nvPr/>
        </p:nvSpPr>
        <p:spPr>
          <a:xfrm>
            <a:off x="2817362" y="193625"/>
            <a:ext cx="1120500" cy="7998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600" b="1">
                <a:latin typeface="Montserrat"/>
                <a:ea typeface="Montserrat"/>
                <a:cs typeface="Montserrat"/>
                <a:sym typeface="Montserrat"/>
              </a:rPr>
              <a:t>Mortaja</a:t>
            </a:r>
            <a:endParaRPr sz="1600" b="1">
              <a:latin typeface="Montserrat"/>
              <a:ea typeface="Montserrat"/>
              <a:cs typeface="Montserrat"/>
              <a:sym typeface="Montserrat"/>
            </a:endParaRPr>
          </a:p>
          <a:p>
            <a:pPr marL="0" marR="0" lvl="0" indent="0" algn="ctr" rtl="0">
              <a:lnSpc>
                <a:spcPct val="100000"/>
              </a:lnSpc>
              <a:spcBef>
                <a:spcPts val="0"/>
              </a:spcBef>
              <a:spcAft>
                <a:spcPts val="0"/>
              </a:spcAft>
              <a:buNone/>
            </a:pPr>
            <a:r>
              <a:rPr lang="de-CH" sz="1600">
                <a:latin typeface="Montserrat"/>
                <a:ea typeface="Montserrat"/>
                <a:cs typeface="Montserrat"/>
                <a:sym typeface="Montserrat"/>
              </a:rPr>
              <a:t>15º rot interna</a:t>
            </a:r>
            <a:endParaRPr sz="1600">
              <a:latin typeface="Montserrat"/>
              <a:ea typeface="Montserrat"/>
              <a:cs typeface="Montserrat"/>
              <a:sym typeface="Montserrat"/>
            </a:endParaRPr>
          </a:p>
        </p:txBody>
      </p:sp>
      <p:sp>
        <p:nvSpPr>
          <p:cNvPr id="660" name="Google Shape;660;p73"/>
          <p:cNvSpPr txBox="1"/>
          <p:nvPr/>
        </p:nvSpPr>
        <p:spPr>
          <a:xfrm>
            <a:off x="4873591" y="193628"/>
            <a:ext cx="1181400" cy="5046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600" b="1">
                <a:latin typeface="Montserrat"/>
                <a:ea typeface="Montserrat"/>
                <a:cs typeface="Montserrat"/>
                <a:sym typeface="Montserrat"/>
              </a:rPr>
              <a:t>Lateral</a:t>
            </a:r>
            <a:endParaRPr sz="1600" b="1">
              <a:latin typeface="Montserrat"/>
              <a:ea typeface="Montserrat"/>
              <a:cs typeface="Montserrat"/>
              <a:sym typeface="Montserrat"/>
            </a:endParaRPr>
          </a:p>
        </p:txBody>
      </p:sp>
      <p:sp>
        <p:nvSpPr>
          <p:cNvPr id="661" name="Google Shape;661;p73"/>
          <p:cNvSpPr txBox="1">
            <a:spLocks noGrp="1"/>
          </p:cNvSpPr>
          <p:nvPr>
            <p:ph type="title"/>
          </p:nvPr>
        </p:nvSpPr>
        <p:spPr>
          <a:xfrm>
            <a:off x="5878950" y="4159700"/>
            <a:ext cx="2903100" cy="5727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de-CH" sz="3200" b="1">
                <a:solidFill>
                  <a:srgbClr val="06B0AA"/>
                </a:solidFill>
                <a:latin typeface="Montserrat"/>
                <a:ea typeface="Montserrat"/>
                <a:cs typeface="Montserrat"/>
                <a:sym typeface="Montserrat"/>
              </a:rPr>
              <a:t>Radiología</a:t>
            </a:r>
            <a:endParaRPr sz="3200" b="1">
              <a:solidFill>
                <a:srgbClr val="06B0AA"/>
              </a:solidFill>
              <a:latin typeface="Montserrat"/>
              <a:ea typeface="Montserrat"/>
              <a:cs typeface="Montserrat"/>
              <a:sym typeface="Montserrat"/>
            </a:endParaRPr>
          </a:p>
        </p:txBody>
      </p:sp>
      <p:sp>
        <p:nvSpPr>
          <p:cNvPr id="662" name="Google Shape;662;p73"/>
          <p:cNvSpPr/>
          <p:nvPr/>
        </p:nvSpPr>
        <p:spPr>
          <a:xfrm>
            <a:off x="8144250" y="2271200"/>
            <a:ext cx="452400" cy="9123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0B63E974-75F1-4C6A-8E1F-ACF4B1F4A2B4}"/>
              </a:ext>
            </a:extLst>
          </p:cNvPr>
          <p:cNvSpPr/>
          <p:nvPr/>
        </p:nvSpPr>
        <p:spPr>
          <a:xfrm>
            <a:off x="8370450" y="297180"/>
            <a:ext cx="674490" cy="696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53"/>
                                        </p:tgtEl>
                                        <p:attrNameLst>
                                          <p:attrName>style.visibility</p:attrName>
                                        </p:attrNameLst>
                                      </p:cBhvr>
                                      <p:to>
                                        <p:strVal val="visible"/>
                                      </p:to>
                                    </p:set>
                                    <p:animEffect transition="in" filter="fade">
                                      <p:cBhvr>
                                        <p:cTn id="10" dur="1000"/>
                                        <p:tgtEl>
                                          <p:spTgt spid="65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55"/>
                                        </p:tgtEl>
                                        <p:attrNameLst>
                                          <p:attrName>style.visibility</p:attrName>
                                        </p:attrNameLst>
                                      </p:cBhvr>
                                      <p:to>
                                        <p:strVal val="visible"/>
                                      </p:to>
                                    </p:set>
                                    <p:animEffect transition="in" filter="fade">
                                      <p:cBhvr>
                                        <p:cTn id="14" dur="1000"/>
                                        <p:tgtEl>
                                          <p:spTgt spid="65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0"/>
                                        </p:tgtEl>
                                        <p:attrNameLst>
                                          <p:attrName>style.visibility</p:attrName>
                                        </p:attrNameLst>
                                      </p:cBhvr>
                                      <p:to>
                                        <p:strVal val="visible"/>
                                      </p:to>
                                    </p:set>
                                    <p:animEffect transition="in" filter="fade">
                                      <p:cBhvr>
                                        <p:cTn id="19" dur="1000"/>
                                        <p:tgtEl>
                                          <p:spTgt spid="660"/>
                                        </p:tgtEl>
                                      </p:cBhvr>
                                    </p:animEffect>
                                  </p:childTnLst>
                                </p:cTn>
                              </p:par>
                              <p:par>
                                <p:cTn id="20" presetID="10" presetClass="entr" presetSubtype="0" fill="hold" nodeType="withEffect">
                                  <p:stCondLst>
                                    <p:cond delay="0"/>
                                  </p:stCondLst>
                                  <p:childTnLst>
                                    <p:set>
                                      <p:cBhvr>
                                        <p:cTn id="21" dur="1" fill="hold">
                                          <p:stCondLst>
                                            <p:cond delay="0"/>
                                          </p:stCondLst>
                                        </p:cTn>
                                        <p:tgtEl>
                                          <p:spTgt spid="654"/>
                                        </p:tgtEl>
                                        <p:attrNameLst>
                                          <p:attrName>style.visibility</p:attrName>
                                        </p:attrNameLst>
                                      </p:cBhvr>
                                      <p:to>
                                        <p:strVal val="visible"/>
                                      </p:to>
                                    </p:set>
                                    <p:animEffect transition="in" filter="fade">
                                      <p:cBhvr>
                                        <p:cTn id="22" dur="1000"/>
                                        <p:tgtEl>
                                          <p:spTgt spid="6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0"/>
                                        </p:tgtEl>
                                        <p:attrNameLst>
                                          <p:attrName>style.visibility</p:attrName>
                                        </p:attrNameLst>
                                      </p:cBhvr>
                                      <p:to>
                                        <p:strVal val="visible"/>
                                      </p:to>
                                    </p:set>
                                    <p:animEffect transition="in" filter="fade">
                                      <p:cBhvr>
                                        <p:cTn id="27" dur="1000"/>
                                        <p:tgtEl>
                                          <p:spTgt spid="650"/>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651"/>
                                        </p:tgtEl>
                                        <p:attrNameLst>
                                          <p:attrName>style.visibility</p:attrName>
                                        </p:attrNameLst>
                                      </p:cBhvr>
                                      <p:to>
                                        <p:strVal val="visible"/>
                                      </p:to>
                                    </p:set>
                                    <p:animEffect transition="in" filter="fade">
                                      <p:cBhvr>
                                        <p:cTn id="31" dur="1000"/>
                                        <p:tgtEl>
                                          <p:spTgt spid="6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56"/>
                                        </p:tgtEl>
                                        <p:attrNameLst>
                                          <p:attrName>style.visibility</p:attrName>
                                        </p:attrNameLst>
                                      </p:cBhvr>
                                      <p:to>
                                        <p:strVal val="visible"/>
                                      </p:to>
                                    </p:set>
                                    <p:animEffect transition="in" filter="fade">
                                      <p:cBhvr>
                                        <p:cTn id="36" dur="1000"/>
                                        <p:tgtEl>
                                          <p:spTgt spid="656"/>
                                        </p:tgtEl>
                                      </p:cBhvr>
                                    </p:animEffect>
                                  </p:childTnLst>
                                </p:cTn>
                              </p:par>
                              <p:par>
                                <p:cTn id="37" presetID="10" presetClass="entr" presetSubtype="0" fill="hold" nodeType="withEffect">
                                  <p:stCondLst>
                                    <p:cond delay="0"/>
                                  </p:stCondLst>
                                  <p:childTnLst>
                                    <p:set>
                                      <p:cBhvr>
                                        <p:cTn id="38" dur="1" fill="hold">
                                          <p:stCondLst>
                                            <p:cond delay="0"/>
                                          </p:stCondLst>
                                        </p:cTn>
                                        <p:tgtEl>
                                          <p:spTgt spid="657"/>
                                        </p:tgtEl>
                                        <p:attrNameLst>
                                          <p:attrName>style.visibility</p:attrName>
                                        </p:attrNameLst>
                                      </p:cBhvr>
                                      <p:to>
                                        <p:strVal val="visible"/>
                                      </p:to>
                                    </p:set>
                                    <p:animEffect transition="in" filter="fade">
                                      <p:cBhvr>
                                        <p:cTn id="39" dur="1000"/>
                                        <p:tgtEl>
                                          <p:spTgt spid="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74"/>
          <p:cNvPicPr preferRelativeResize="0"/>
          <p:nvPr/>
        </p:nvPicPr>
        <p:blipFill>
          <a:blip r:embed="rId3">
            <a:alphaModFix/>
          </a:blip>
          <a:stretch>
            <a:fillRect/>
          </a:stretch>
        </p:blipFill>
        <p:spPr>
          <a:xfrm>
            <a:off x="1865752" y="405983"/>
            <a:ext cx="1962666" cy="2217600"/>
          </a:xfrm>
          <a:prstGeom prst="rect">
            <a:avLst/>
          </a:prstGeom>
          <a:noFill/>
          <a:ln>
            <a:noFill/>
          </a:ln>
        </p:spPr>
      </p:pic>
      <p:sp>
        <p:nvSpPr>
          <p:cNvPr id="668" name="Google Shape;668;p74"/>
          <p:cNvSpPr/>
          <p:nvPr/>
        </p:nvSpPr>
        <p:spPr>
          <a:xfrm rot="2404106">
            <a:off x="2953429" y="770796"/>
            <a:ext cx="703276" cy="20972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9" name="Google Shape;669;p74"/>
          <p:cNvPicPr preferRelativeResize="0"/>
          <p:nvPr/>
        </p:nvPicPr>
        <p:blipFill rotWithShape="1">
          <a:blip r:embed="rId4">
            <a:alphaModFix/>
          </a:blip>
          <a:srcRect l="47179" r="7434" b="21777"/>
          <a:stretch/>
        </p:blipFill>
        <p:spPr>
          <a:xfrm>
            <a:off x="5767047" y="378424"/>
            <a:ext cx="1797376" cy="2196874"/>
          </a:xfrm>
          <a:prstGeom prst="rect">
            <a:avLst/>
          </a:prstGeom>
          <a:noFill/>
          <a:ln>
            <a:noFill/>
          </a:ln>
        </p:spPr>
      </p:pic>
      <p:sp>
        <p:nvSpPr>
          <p:cNvPr id="670" name="Google Shape;670;p74"/>
          <p:cNvSpPr txBox="1"/>
          <p:nvPr/>
        </p:nvSpPr>
        <p:spPr>
          <a:xfrm>
            <a:off x="1761688" y="405975"/>
            <a:ext cx="2170800" cy="5877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a:latin typeface="Montserrat"/>
                <a:ea typeface="Montserrat"/>
                <a:cs typeface="Montserrat"/>
                <a:sym typeface="Montserrat"/>
              </a:rPr>
              <a:t>Pierna colgante</a:t>
            </a:r>
            <a:endParaRPr sz="1800">
              <a:latin typeface="Montserrat"/>
              <a:ea typeface="Montserrat"/>
              <a:cs typeface="Montserrat"/>
              <a:sym typeface="Montserrat"/>
            </a:endParaRPr>
          </a:p>
        </p:txBody>
      </p:sp>
      <p:sp>
        <p:nvSpPr>
          <p:cNvPr id="671" name="Google Shape;671;p74"/>
          <p:cNvSpPr txBox="1"/>
          <p:nvPr/>
        </p:nvSpPr>
        <p:spPr>
          <a:xfrm>
            <a:off x="5301400" y="405975"/>
            <a:ext cx="2868300" cy="5877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1800">
                <a:latin typeface="Montserrat"/>
                <a:ea typeface="Montserrat"/>
                <a:cs typeface="Montserrat"/>
                <a:sym typeface="Montserrat"/>
              </a:rPr>
              <a:t>Estrés en rotación externa</a:t>
            </a:r>
            <a:endParaRPr sz="1800">
              <a:latin typeface="Montserrat"/>
              <a:ea typeface="Montserrat"/>
              <a:cs typeface="Montserrat"/>
              <a:sym typeface="Montserrat"/>
            </a:endParaRPr>
          </a:p>
        </p:txBody>
      </p:sp>
      <p:sp>
        <p:nvSpPr>
          <p:cNvPr id="672" name="Google Shape;672;p74"/>
          <p:cNvSpPr txBox="1"/>
          <p:nvPr/>
        </p:nvSpPr>
        <p:spPr>
          <a:xfrm>
            <a:off x="1606175" y="2112027"/>
            <a:ext cx="2481600" cy="5877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000" b="1">
                <a:latin typeface="Montserrat"/>
                <a:ea typeface="Montserrat"/>
                <a:cs typeface="Montserrat"/>
                <a:sym typeface="Montserrat"/>
              </a:rPr>
              <a:t>Integridad del lig deltoideo</a:t>
            </a:r>
            <a:endParaRPr sz="2000" b="1">
              <a:latin typeface="Montserrat"/>
              <a:ea typeface="Montserrat"/>
              <a:cs typeface="Montserrat"/>
              <a:sym typeface="Montserrat"/>
            </a:endParaRPr>
          </a:p>
        </p:txBody>
      </p:sp>
      <p:sp>
        <p:nvSpPr>
          <p:cNvPr id="673" name="Google Shape;673;p74"/>
          <p:cNvSpPr txBox="1"/>
          <p:nvPr/>
        </p:nvSpPr>
        <p:spPr>
          <a:xfrm>
            <a:off x="5301400" y="2117525"/>
            <a:ext cx="2868300" cy="5823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000" b="1">
                <a:latin typeface="Montserrat"/>
                <a:ea typeface="Montserrat"/>
                <a:cs typeface="Montserrat"/>
                <a:sym typeface="Montserrat"/>
              </a:rPr>
              <a:t>Integridad sindesmosis</a:t>
            </a:r>
            <a:endParaRPr sz="2000" b="1">
              <a:latin typeface="Montserrat"/>
              <a:ea typeface="Montserrat"/>
              <a:cs typeface="Montserrat"/>
              <a:sym typeface="Montserrat"/>
            </a:endParaRPr>
          </a:p>
        </p:txBody>
      </p:sp>
      <p:sp>
        <p:nvSpPr>
          <p:cNvPr id="674" name="Google Shape;674;p74"/>
          <p:cNvSpPr txBox="1">
            <a:spLocks noGrp="1"/>
          </p:cNvSpPr>
          <p:nvPr>
            <p:ph type="title"/>
          </p:nvPr>
        </p:nvSpPr>
        <p:spPr>
          <a:xfrm>
            <a:off x="4869188" y="3751400"/>
            <a:ext cx="3593100" cy="64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de-CH" sz="3200" b="1">
                <a:solidFill>
                  <a:srgbClr val="06B0AA"/>
                </a:solidFill>
              </a:rPr>
              <a:t>Otras proyecciones</a:t>
            </a:r>
            <a:endParaRPr sz="3200" b="1">
              <a:solidFill>
                <a:srgbClr val="06B0A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fade">
                                      <p:cBhvr>
                                        <p:cTn id="7" dur="1000"/>
                                        <p:tgtEl>
                                          <p:spTgt spid="668"/>
                                        </p:tgtEl>
                                      </p:cBhvr>
                                    </p:animEffect>
                                  </p:childTnLst>
                                </p:cTn>
                              </p:par>
                              <p:par>
                                <p:cTn id="8" presetID="10" presetClass="entr" presetSubtype="0" fill="hold" nodeType="withEffect">
                                  <p:stCondLst>
                                    <p:cond delay="0"/>
                                  </p:stCondLst>
                                  <p:childTnLst>
                                    <p:set>
                                      <p:cBhvr>
                                        <p:cTn id="9" dur="1" fill="hold">
                                          <p:stCondLst>
                                            <p:cond delay="0"/>
                                          </p:stCondLst>
                                        </p:cTn>
                                        <p:tgtEl>
                                          <p:spTgt spid="672"/>
                                        </p:tgtEl>
                                        <p:attrNameLst>
                                          <p:attrName>style.visibility</p:attrName>
                                        </p:attrNameLst>
                                      </p:cBhvr>
                                      <p:to>
                                        <p:strVal val="visible"/>
                                      </p:to>
                                    </p:set>
                                    <p:animEffect transition="in" filter="fade">
                                      <p:cBhvr>
                                        <p:cTn id="10" dur="1000"/>
                                        <p:tgtEl>
                                          <p:spTgt spid="6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9"/>
                                        </p:tgtEl>
                                        <p:attrNameLst>
                                          <p:attrName>style.visibility</p:attrName>
                                        </p:attrNameLst>
                                      </p:cBhvr>
                                      <p:to>
                                        <p:strVal val="visible"/>
                                      </p:to>
                                    </p:set>
                                    <p:animEffect transition="in" filter="fade">
                                      <p:cBhvr>
                                        <p:cTn id="15" dur="1000"/>
                                        <p:tgtEl>
                                          <p:spTgt spid="669"/>
                                        </p:tgtEl>
                                      </p:cBhvr>
                                    </p:animEffect>
                                  </p:childTnLst>
                                </p:cTn>
                              </p:par>
                              <p:par>
                                <p:cTn id="16" presetID="10" presetClass="entr" presetSubtype="0" fill="hold" nodeType="withEffect">
                                  <p:stCondLst>
                                    <p:cond delay="0"/>
                                  </p:stCondLst>
                                  <p:childTnLst>
                                    <p:set>
                                      <p:cBhvr>
                                        <p:cTn id="17" dur="1" fill="hold">
                                          <p:stCondLst>
                                            <p:cond delay="0"/>
                                          </p:stCondLst>
                                        </p:cTn>
                                        <p:tgtEl>
                                          <p:spTgt spid="671"/>
                                        </p:tgtEl>
                                        <p:attrNameLst>
                                          <p:attrName>style.visibility</p:attrName>
                                        </p:attrNameLst>
                                      </p:cBhvr>
                                      <p:to>
                                        <p:strVal val="visible"/>
                                      </p:to>
                                    </p:set>
                                    <p:animEffect transition="in" filter="fade">
                                      <p:cBhvr>
                                        <p:cTn id="18" dur="1000"/>
                                        <p:tgtEl>
                                          <p:spTgt spid="6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73"/>
                                        </p:tgtEl>
                                        <p:attrNameLst>
                                          <p:attrName>style.visibility</p:attrName>
                                        </p:attrNameLst>
                                      </p:cBhvr>
                                      <p:to>
                                        <p:strVal val="visible"/>
                                      </p:to>
                                    </p:set>
                                    <p:animEffect transition="in" filter="fade">
                                      <p:cBhvr>
                                        <p:cTn id="23" dur="1000"/>
                                        <p:tgtEl>
                                          <p:spTgt spid="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5"/>
          <p:cNvSpPr txBox="1">
            <a:spLocks noGrp="1"/>
          </p:cNvSpPr>
          <p:nvPr>
            <p:ph type="title"/>
          </p:nvPr>
        </p:nvSpPr>
        <p:spPr>
          <a:xfrm>
            <a:off x="5166150" y="3727175"/>
            <a:ext cx="3181800" cy="642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de-CH" sz="3200" dirty="0">
                <a:latin typeface="Montserrat" panose="00000500000000000000" pitchFamily="50" charset="0"/>
                <a:ea typeface="Arial"/>
                <a:cs typeface="Arial"/>
                <a:sym typeface="Arial"/>
              </a:rPr>
              <a:t>Análisis radiológico</a:t>
            </a:r>
            <a:endParaRPr sz="3200" dirty="0">
              <a:latin typeface="Montserrat" panose="00000500000000000000" pitchFamily="50" charset="0"/>
            </a:endParaRPr>
          </a:p>
        </p:txBody>
      </p:sp>
      <p:pic>
        <p:nvPicPr>
          <p:cNvPr id="681" name="Google Shape;681;p75" descr="Captura de pantalla 2018-10-15 a las 8.48.24 p.m..png"/>
          <p:cNvPicPr preferRelativeResize="0"/>
          <p:nvPr/>
        </p:nvPicPr>
        <p:blipFill rotWithShape="1">
          <a:blip r:embed="rId3">
            <a:alphaModFix/>
          </a:blip>
          <a:srcRect t="10249"/>
          <a:stretch/>
        </p:blipFill>
        <p:spPr>
          <a:xfrm>
            <a:off x="1325338" y="0"/>
            <a:ext cx="6493325" cy="2773678"/>
          </a:xfrm>
          <a:prstGeom prst="rect">
            <a:avLst/>
          </a:prstGeom>
          <a:noFill/>
          <a:ln>
            <a:noFill/>
          </a:ln>
        </p:spPr>
      </p:pic>
      <p:sp>
        <p:nvSpPr>
          <p:cNvPr id="682" name="Google Shape;682;p75"/>
          <p:cNvSpPr txBox="1"/>
          <p:nvPr/>
        </p:nvSpPr>
        <p:spPr>
          <a:xfrm>
            <a:off x="2624988" y="1366775"/>
            <a:ext cx="874500" cy="401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CH">
                <a:latin typeface="Montserrat"/>
                <a:ea typeface="Montserrat"/>
                <a:cs typeface="Montserrat"/>
                <a:sym typeface="Montserrat"/>
              </a:rPr>
              <a:t>&gt;5 mm</a:t>
            </a:r>
            <a:endParaRPr>
              <a:latin typeface="Montserrat"/>
              <a:ea typeface="Montserrat"/>
              <a:cs typeface="Montserrat"/>
              <a:sym typeface="Montserrat"/>
            </a:endParaRPr>
          </a:p>
        </p:txBody>
      </p:sp>
      <p:sp>
        <p:nvSpPr>
          <p:cNvPr id="683" name="Google Shape;683;p75"/>
          <p:cNvSpPr txBox="1"/>
          <p:nvPr/>
        </p:nvSpPr>
        <p:spPr>
          <a:xfrm>
            <a:off x="3638988" y="1976100"/>
            <a:ext cx="10485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CH">
                <a:latin typeface="Montserrat"/>
                <a:ea typeface="Montserrat"/>
                <a:cs typeface="Montserrat"/>
                <a:sym typeface="Montserrat"/>
              </a:rPr>
              <a:t>&lt;4 mm</a:t>
            </a:r>
            <a:endParaRPr>
              <a:latin typeface="Montserrat"/>
              <a:ea typeface="Montserrat"/>
              <a:cs typeface="Montserrat"/>
              <a:sym typeface="Montserrat"/>
            </a:endParaRPr>
          </a:p>
        </p:txBody>
      </p:sp>
      <p:sp>
        <p:nvSpPr>
          <p:cNvPr id="684" name="Google Shape;684;p75"/>
          <p:cNvSpPr txBox="1"/>
          <p:nvPr/>
        </p:nvSpPr>
        <p:spPr>
          <a:xfrm>
            <a:off x="4375088" y="2472175"/>
            <a:ext cx="1048500" cy="401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CH" b="1">
                <a:latin typeface="Montserrat"/>
                <a:ea typeface="Montserrat"/>
                <a:cs typeface="Montserrat"/>
                <a:sym typeface="Montserrat"/>
              </a:rPr>
              <a:t>82º</a:t>
            </a:r>
            <a:r>
              <a:rPr lang="de-CH">
                <a:latin typeface="Montserrat"/>
                <a:ea typeface="Montserrat"/>
                <a:cs typeface="Montserrat"/>
                <a:sym typeface="Montserrat"/>
              </a:rPr>
              <a:t> +/- 2</a:t>
            </a:r>
            <a:endParaRPr>
              <a:latin typeface="Montserrat"/>
              <a:ea typeface="Montserrat"/>
              <a:cs typeface="Montserrat"/>
              <a:sym typeface="Montserrat"/>
            </a:endParaRPr>
          </a:p>
        </p:txBody>
      </p:sp>
      <p:sp>
        <p:nvSpPr>
          <p:cNvPr id="2" name="Oval 1">
            <a:extLst>
              <a:ext uri="{FF2B5EF4-FFF2-40B4-BE49-F238E27FC236}">
                <a16:creationId xmlns:a16="http://schemas.microsoft.com/office/drawing/2014/main" id="{D32B50D8-5B81-4710-8777-E8BF51CC5523}"/>
              </a:ext>
            </a:extLst>
          </p:cNvPr>
          <p:cNvSpPr/>
          <p:nvPr/>
        </p:nvSpPr>
        <p:spPr>
          <a:xfrm>
            <a:off x="8473440" y="723900"/>
            <a:ext cx="510540" cy="89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76"/>
          <p:cNvSpPr txBox="1">
            <a:spLocks noGrp="1"/>
          </p:cNvSpPr>
          <p:nvPr>
            <p:ph type="title"/>
          </p:nvPr>
        </p:nvSpPr>
        <p:spPr>
          <a:xfrm>
            <a:off x="5285950" y="4087225"/>
            <a:ext cx="3119700" cy="755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dirty="0"/>
              <a:t>Se operan...</a:t>
            </a:r>
            <a:endParaRPr sz="3200" dirty="0"/>
          </a:p>
        </p:txBody>
      </p:sp>
      <p:sp>
        <p:nvSpPr>
          <p:cNvPr id="690" name="Google Shape;690;p76"/>
          <p:cNvSpPr txBox="1">
            <a:spLocks noGrp="1"/>
          </p:cNvSpPr>
          <p:nvPr>
            <p:ph type="body" idx="1"/>
          </p:nvPr>
        </p:nvSpPr>
        <p:spPr>
          <a:xfrm>
            <a:off x="568200" y="276825"/>
            <a:ext cx="4003800" cy="2673900"/>
          </a:xfrm>
          <a:prstGeom prst="rect">
            <a:avLst/>
          </a:prstGeom>
        </p:spPr>
        <p:txBody>
          <a:bodyPr spcFirstLastPara="1" wrap="square" lIns="68575" tIns="34275" rIns="68575" bIns="34275" anchor="t" anchorCtr="0">
            <a:noAutofit/>
          </a:bodyPr>
          <a:lstStyle/>
          <a:p>
            <a:pPr marL="457200" lvl="0" indent="-330200" algn="l" rtl="0">
              <a:lnSpc>
                <a:spcPct val="150000"/>
              </a:lnSpc>
              <a:spcBef>
                <a:spcPts val="800"/>
              </a:spcBef>
              <a:spcAft>
                <a:spcPts val="0"/>
              </a:spcAft>
              <a:buSzPts val="1600"/>
              <a:buChar char="•"/>
            </a:pPr>
            <a:r>
              <a:rPr lang="de-CH" sz="1600" b="1"/>
              <a:t>Bi o tri</a:t>
            </a:r>
            <a:r>
              <a:rPr lang="de-CH" sz="1600"/>
              <a:t>maleolares</a:t>
            </a:r>
            <a:endParaRPr sz="1600"/>
          </a:p>
          <a:p>
            <a:pPr marL="457200" lvl="0" indent="-330200" algn="l" rtl="0">
              <a:lnSpc>
                <a:spcPct val="150000"/>
              </a:lnSpc>
              <a:spcBef>
                <a:spcPts val="0"/>
              </a:spcBef>
              <a:spcAft>
                <a:spcPts val="0"/>
              </a:spcAft>
              <a:buSzPts val="1600"/>
              <a:buChar char="•"/>
            </a:pPr>
            <a:r>
              <a:rPr lang="de-CH" sz="1600"/>
              <a:t>Maléolo lateral con prueba de estrés positiva</a:t>
            </a:r>
            <a:endParaRPr sz="1600"/>
          </a:p>
          <a:p>
            <a:pPr marL="457200" lvl="0" indent="-330200" algn="l" rtl="0">
              <a:lnSpc>
                <a:spcPct val="150000"/>
              </a:lnSpc>
              <a:spcBef>
                <a:spcPts val="0"/>
              </a:spcBef>
              <a:spcAft>
                <a:spcPts val="0"/>
              </a:spcAft>
              <a:buSzPts val="1600"/>
              <a:buChar char="•"/>
            </a:pPr>
            <a:r>
              <a:rPr lang="de-CH" sz="1600"/>
              <a:t>Maléolo posterior </a:t>
            </a:r>
            <a:r>
              <a:rPr lang="de-CH" sz="1600" b="1"/>
              <a:t>&gt;25% superficie articular</a:t>
            </a:r>
            <a:endParaRPr sz="1600" b="1"/>
          </a:p>
          <a:p>
            <a:pPr marL="457200" lvl="0" indent="-330200" algn="l" rtl="0">
              <a:lnSpc>
                <a:spcPct val="150000"/>
              </a:lnSpc>
              <a:spcBef>
                <a:spcPts val="0"/>
              </a:spcBef>
              <a:spcAft>
                <a:spcPts val="0"/>
              </a:spcAft>
              <a:buSzPts val="1600"/>
              <a:buChar char="•"/>
            </a:pPr>
            <a:r>
              <a:rPr lang="de-CH" sz="1600"/>
              <a:t>Unimaleolares con desplazamientos </a:t>
            </a:r>
            <a:r>
              <a:rPr lang="de-CH" sz="1600" b="1"/>
              <a:t>&gt; 2 mm</a:t>
            </a:r>
            <a:endParaRPr sz="1600" b="1"/>
          </a:p>
        </p:txBody>
      </p:sp>
      <p:pic>
        <p:nvPicPr>
          <p:cNvPr id="691" name="Google Shape;691;p76"/>
          <p:cNvPicPr preferRelativeResize="0"/>
          <p:nvPr/>
        </p:nvPicPr>
        <p:blipFill>
          <a:blip r:embed="rId3">
            <a:alphaModFix/>
          </a:blip>
          <a:stretch>
            <a:fillRect/>
          </a:stretch>
        </p:blipFill>
        <p:spPr>
          <a:xfrm>
            <a:off x="4679763" y="536650"/>
            <a:ext cx="4332077" cy="2468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77"/>
          <p:cNvPicPr preferRelativeResize="0"/>
          <p:nvPr/>
        </p:nvPicPr>
        <p:blipFill rotWithShape="1">
          <a:blip r:embed="rId3">
            <a:alphaModFix amt="50000"/>
          </a:blip>
          <a:srcRect t="11679" b="11686"/>
          <a:stretch/>
        </p:blipFill>
        <p:spPr>
          <a:xfrm>
            <a:off x="0" y="0"/>
            <a:ext cx="9144005" cy="5143497"/>
          </a:xfrm>
          <a:prstGeom prst="rect">
            <a:avLst/>
          </a:prstGeom>
          <a:noFill/>
          <a:ln>
            <a:noFill/>
          </a:ln>
        </p:spPr>
      </p:pic>
      <p:sp>
        <p:nvSpPr>
          <p:cNvPr id="697" name="Google Shape;697;p77"/>
          <p:cNvSpPr txBox="1">
            <a:spLocks noGrp="1"/>
          </p:cNvSpPr>
          <p:nvPr>
            <p:ph type="ctrTitle"/>
          </p:nvPr>
        </p:nvSpPr>
        <p:spPr>
          <a:xfrm>
            <a:off x="1837575" y="1251525"/>
            <a:ext cx="5445900"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a:t>Fracturas de calcáneo...</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8"/>
          <p:cNvSpPr txBox="1">
            <a:spLocks noGrp="1"/>
          </p:cNvSpPr>
          <p:nvPr>
            <p:ph type="title"/>
          </p:nvPr>
        </p:nvSpPr>
        <p:spPr>
          <a:xfrm>
            <a:off x="5691050" y="525900"/>
            <a:ext cx="3180300" cy="1043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dirty="0"/>
              <a:t>Aspectos generales</a:t>
            </a:r>
            <a:endParaRPr sz="3200" dirty="0"/>
          </a:p>
        </p:txBody>
      </p:sp>
      <p:sp>
        <p:nvSpPr>
          <p:cNvPr id="703" name="Google Shape;703;p78"/>
          <p:cNvSpPr txBox="1">
            <a:spLocks noGrp="1"/>
          </p:cNvSpPr>
          <p:nvPr>
            <p:ph type="body" idx="1"/>
          </p:nvPr>
        </p:nvSpPr>
        <p:spPr>
          <a:xfrm>
            <a:off x="543925" y="131607"/>
            <a:ext cx="4935000" cy="2601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de-CH"/>
              <a:t>Fractura </a:t>
            </a:r>
            <a:r>
              <a:rPr lang="de-CH" b="1"/>
              <a:t>más frecuente del tarso</a:t>
            </a:r>
            <a:endParaRPr b="1"/>
          </a:p>
          <a:p>
            <a:pPr marL="0" lvl="0" indent="0" algn="l" rtl="0">
              <a:spcBef>
                <a:spcPts val="800"/>
              </a:spcBef>
              <a:spcAft>
                <a:spcPts val="0"/>
              </a:spcAft>
              <a:buNone/>
            </a:pPr>
            <a:r>
              <a:rPr lang="de-CH" b="1"/>
              <a:t>Trauma axial</a:t>
            </a:r>
            <a:endParaRPr b="1"/>
          </a:p>
          <a:p>
            <a:pPr marL="0" lvl="0" indent="0" algn="l" rtl="0">
              <a:spcBef>
                <a:spcPts val="800"/>
              </a:spcBef>
              <a:spcAft>
                <a:spcPts val="0"/>
              </a:spcAft>
              <a:buNone/>
            </a:pPr>
            <a:r>
              <a:rPr lang="de-CH"/>
              <a:t>Lesiones asociadas: </a:t>
            </a:r>
            <a:endParaRPr/>
          </a:p>
          <a:p>
            <a:pPr marL="0" lvl="0" indent="0" algn="l" rtl="0">
              <a:spcBef>
                <a:spcPts val="800"/>
              </a:spcBef>
              <a:spcAft>
                <a:spcPts val="0"/>
              </a:spcAft>
              <a:buNone/>
            </a:pPr>
            <a:r>
              <a:rPr lang="de-CH"/>
              <a:t>	Fracturas </a:t>
            </a:r>
            <a:r>
              <a:rPr lang="de-CH" b="1"/>
              <a:t>columna lumbar 10%</a:t>
            </a:r>
            <a:endParaRPr b="1"/>
          </a:p>
          <a:p>
            <a:pPr marL="0" lvl="0" indent="0" algn="l" rtl="0">
              <a:spcBef>
                <a:spcPts val="800"/>
              </a:spcBef>
              <a:spcAft>
                <a:spcPts val="0"/>
              </a:spcAft>
              <a:buNone/>
            </a:pPr>
            <a:r>
              <a:rPr lang="de-CH" b="1"/>
              <a:t>	</a:t>
            </a:r>
            <a:r>
              <a:rPr lang="de-CH"/>
              <a:t>Calcáneo contralateral 10%</a:t>
            </a:r>
            <a:endParaRPr/>
          </a:p>
          <a:p>
            <a:pPr marL="0" lvl="0" indent="0" algn="l" rtl="0">
              <a:spcBef>
                <a:spcPts val="800"/>
              </a:spcBef>
              <a:spcAft>
                <a:spcPts val="0"/>
              </a:spcAft>
              <a:buNone/>
            </a:pPr>
            <a:endParaRPr/>
          </a:p>
        </p:txBody>
      </p:sp>
      <p:pic>
        <p:nvPicPr>
          <p:cNvPr id="704" name="Google Shape;704;p78"/>
          <p:cNvPicPr preferRelativeResize="0"/>
          <p:nvPr/>
        </p:nvPicPr>
        <p:blipFill>
          <a:blip r:embed="rId3">
            <a:alphaModFix/>
          </a:blip>
          <a:stretch>
            <a:fillRect/>
          </a:stretch>
        </p:blipFill>
        <p:spPr>
          <a:xfrm>
            <a:off x="5643425" y="2138425"/>
            <a:ext cx="3275550" cy="2827892"/>
          </a:xfrm>
          <a:prstGeom prst="rect">
            <a:avLst/>
          </a:prstGeom>
          <a:noFill/>
          <a:ln>
            <a:noFill/>
          </a:ln>
        </p:spPr>
      </p:pic>
      <p:sp>
        <p:nvSpPr>
          <p:cNvPr id="2" name="Oval 1">
            <a:extLst>
              <a:ext uri="{FF2B5EF4-FFF2-40B4-BE49-F238E27FC236}">
                <a16:creationId xmlns:a16="http://schemas.microsoft.com/office/drawing/2014/main" id="{95503E90-E197-4E80-B7FA-C4026F717934}"/>
              </a:ext>
            </a:extLst>
          </p:cNvPr>
          <p:cNvSpPr/>
          <p:nvPr/>
        </p:nvSpPr>
        <p:spPr>
          <a:xfrm>
            <a:off x="7871460" y="1813560"/>
            <a:ext cx="728615" cy="624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9"/>
          <p:cNvSpPr txBox="1">
            <a:spLocks noGrp="1"/>
          </p:cNvSpPr>
          <p:nvPr>
            <p:ph type="title"/>
          </p:nvPr>
        </p:nvSpPr>
        <p:spPr>
          <a:xfrm>
            <a:off x="5285950" y="252450"/>
            <a:ext cx="2565600" cy="6168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a:t>Radiología</a:t>
            </a:r>
            <a:endParaRPr sz="3200"/>
          </a:p>
        </p:txBody>
      </p:sp>
      <p:pic>
        <p:nvPicPr>
          <p:cNvPr id="710" name="Google Shape;710;p79"/>
          <p:cNvPicPr preferRelativeResize="0"/>
          <p:nvPr/>
        </p:nvPicPr>
        <p:blipFill>
          <a:blip r:embed="rId3">
            <a:alphaModFix/>
          </a:blip>
          <a:stretch>
            <a:fillRect/>
          </a:stretch>
        </p:blipFill>
        <p:spPr>
          <a:xfrm>
            <a:off x="4866525" y="1086500"/>
            <a:ext cx="3723375" cy="3679700"/>
          </a:xfrm>
          <a:prstGeom prst="rect">
            <a:avLst/>
          </a:prstGeom>
          <a:noFill/>
          <a:ln>
            <a:noFill/>
          </a:ln>
        </p:spPr>
      </p:pic>
      <p:sp>
        <p:nvSpPr>
          <p:cNvPr id="711" name="Google Shape;711;p79"/>
          <p:cNvSpPr txBox="1"/>
          <p:nvPr/>
        </p:nvSpPr>
        <p:spPr>
          <a:xfrm>
            <a:off x="5167525" y="4254247"/>
            <a:ext cx="3121500" cy="390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CH" sz="1800" b="1">
                <a:latin typeface="Montserrat"/>
                <a:ea typeface="Montserrat"/>
                <a:cs typeface="Montserrat"/>
                <a:sym typeface="Montserrat"/>
              </a:rPr>
              <a:t>Bohler &lt;20º</a:t>
            </a:r>
            <a:r>
              <a:rPr lang="de-CH" sz="1800">
                <a:latin typeface="Montserrat"/>
                <a:ea typeface="Montserrat"/>
                <a:cs typeface="Montserrat"/>
                <a:sym typeface="Montserrat"/>
              </a:rPr>
              <a:t> (20-40º)</a:t>
            </a:r>
            <a:endParaRPr sz="1800">
              <a:latin typeface="Montserrat"/>
              <a:ea typeface="Montserrat"/>
              <a:cs typeface="Montserrat"/>
              <a:sym typeface="Montserrat"/>
            </a:endParaRPr>
          </a:p>
        </p:txBody>
      </p:sp>
      <p:pic>
        <p:nvPicPr>
          <p:cNvPr id="712" name="Google Shape;712;p79"/>
          <p:cNvPicPr preferRelativeResize="0"/>
          <p:nvPr/>
        </p:nvPicPr>
        <p:blipFill rotWithShape="1">
          <a:blip r:embed="rId4">
            <a:alphaModFix/>
          </a:blip>
          <a:srcRect t="16527" b="12049"/>
          <a:stretch/>
        </p:blipFill>
        <p:spPr>
          <a:xfrm>
            <a:off x="836813" y="157325"/>
            <a:ext cx="3432767" cy="2827226"/>
          </a:xfrm>
          <a:prstGeom prst="rect">
            <a:avLst/>
          </a:prstGeom>
          <a:noFill/>
          <a:ln>
            <a:noFill/>
          </a:ln>
        </p:spPr>
      </p:pic>
      <p:sp>
        <p:nvSpPr>
          <p:cNvPr id="713" name="Google Shape;713;p79"/>
          <p:cNvSpPr txBox="1"/>
          <p:nvPr/>
        </p:nvSpPr>
        <p:spPr>
          <a:xfrm>
            <a:off x="1050600" y="2320150"/>
            <a:ext cx="3143100" cy="390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CH" sz="1800" b="1">
                <a:latin typeface="Montserrat"/>
                <a:ea typeface="Montserrat"/>
                <a:cs typeface="Montserrat"/>
                <a:sym typeface="Montserrat"/>
              </a:rPr>
              <a:t>Gissane &lt;120º</a:t>
            </a:r>
            <a:r>
              <a:rPr lang="de-CH" sz="1800">
                <a:latin typeface="Montserrat"/>
                <a:ea typeface="Montserrat"/>
                <a:cs typeface="Montserrat"/>
                <a:sym typeface="Montserrat"/>
              </a:rPr>
              <a:t> (120-140º)</a:t>
            </a:r>
            <a:endParaRPr sz="1800">
              <a:latin typeface="Montserrat"/>
              <a:ea typeface="Montserrat"/>
              <a:cs typeface="Montserrat"/>
              <a:sym typeface="Montserrat"/>
            </a:endParaRPr>
          </a:p>
        </p:txBody>
      </p:sp>
      <p:sp>
        <p:nvSpPr>
          <p:cNvPr id="2" name="Oval 1">
            <a:extLst>
              <a:ext uri="{FF2B5EF4-FFF2-40B4-BE49-F238E27FC236}">
                <a16:creationId xmlns:a16="http://schemas.microsoft.com/office/drawing/2014/main" id="{56A03141-48E8-48FF-9EC3-412E8A763A86}"/>
              </a:ext>
            </a:extLst>
          </p:cNvPr>
          <p:cNvSpPr/>
          <p:nvPr/>
        </p:nvSpPr>
        <p:spPr>
          <a:xfrm>
            <a:off x="7924800" y="373380"/>
            <a:ext cx="762000" cy="592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0"/>
          <p:cNvSpPr txBox="1">
            <a:spLocks noGrp="1"/>
          </p:cNvSpPr>
          <p:nvPr>
            <p:ph type="title"/>
          </p:nvPr>
        </p:nvSpPr>
        <p:spPr>
          <a:xfrm>
            <a:off x="5031800" y="506625"/>
            <a:ext cx="2807700" cy="689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a:t>Radiología</a:t>
            </a:r>
            <a:endParaRPr sz="3200"/>
          </a:p>
        </p:txBody>
      </p:sp>
      <p:sp>
        <p:nvSpPr>
          <p:cNvPr id="719" name="Google Shape;719;p80"/>
          <p:cNvSpPr txBox="1"/>
          <p:nvPr/>
        </p:nvSpPr>
        <p:spPr>
          <a:xfrm>
            <a:off x="1095000" y="252450"/>
            <a:ext cx="1964100" cy="5925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CH" sz="2100" b="1">
                <a:latin typeface="Montserrat"/>
                <a:ea typeface="Montserrat"/>
                <a:cs typeface="Montserrat"/>
                <a:sym typeface="Montserrat"/>
              </a:rPr>
              <a:t>TAC simple </a:t>
            </a:r>
            <a:endParaRPr sz="2100">
              <a:latin typeface="Montserrat"/>
              <a:ea typeface="Montserrat"/>
              <a:cs typeface="Montserrat"/>
              <a:sym typeface="Montserrat"/>
            </a:endParaRPr>
          </a:p>
        </p:txBody>
      </p:sp>
      <p:sp>
        <p:nvSpPr>
          <p:cNvPr id="720" name="Google Shape;720;p80"/>
          <p:cNvSpPr txBox="1"/>
          <p:nvPr/>
        </p:nvSpPr>
        <p:spPr>
          <a:xfrm>
            <a:off x="902048" y="1757250"/>
            <a:ext cx="2223000" cy="410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CH" sz="1800" b="1">
                <a:latin typeface="Montserrat"/>
                <a:ea typeface="Montserrat"/>
                <a:cs typeface="Montserrat"/>
                <a:sym typeface="Montserrat"/>
              </a:rPr>
              <a:t>“Estándar de oro”</a:t>
            </a:r>
            <a:endParaRPr sz="1800">
              <a:latin typeface="Montserrat"/>
              <a:ea typeface="Montserrat"/>
              <a:cs typeface="Montserrat"/>
              <a:sym typeface="Montserrat"/>
            </a:endParaRPr>
          </a:p>
        </p:txBody>
      </p:sp>
      <p:pic>
        <p:nvPicPr>
          <p:cNvPr id="721" name="Google Shape;721;p80"/>
          <p:cNvPicPr preferRelativeResize="0"/>
          <p:nvPr/>
        </p:nvPicPr>
        <p:blipFill>
          <a:blip r:embed="rId3">
            <a:alphaModFix/>
          </a:blip>
          <a:stretch>
            <a:fillRect/>
          </a:stretch>
        </p:blipFill>
        <p:spPr>
          <a:xfrm>
            <a:off x="3566000" y="1548808"/>
            <a:ext cx="3103197" cy="2889416"/>
          </a:xfrm>
          <a:prstGeom prst="rect">
            <a:avLst/>
          </a:prstGeom>
          <a:noFill/>
          <a:ln>
            <a:noFill/>
          </a:ln>
        </p:spPr>
      </p:pic>
      <p:pic>
        <p:nvPicPr>
          <p:cNvPr id="722" name="Google Shape;722;p80"/>
          <p:cNvPicPr preferRelativeResize="0"/>
          <p:nvPr/>
        </p:nvPicPr>
        <p:blipFill rotWithShape="1">
          <a:blip r:embed="rId4">
            <a:alphaModFix/>
          </a:blip>
          <a:srcRect r="14515"/>
          <a:stretch/>
        </p:blipFill>
        <p:spPr>
          <a:xfrm>
            <a:off x="6324425" y="1548800"/>
            <a:ext cx="2652725" cy="2889425"/>
          </a:xfrm>
          <a:prstGeom prst="rect">
            <a:avLst/>
          </a:prstGeom>
          <a:noFill/>
          <a:ln>
            <a:noFill/>
          </a:ln>
        </p:spPr>
      </p:pic>
      <p:sp>
        <p:nvSpPr>
          <p:cNvPr id="723" name="Google Shape;723;p80"/>
          <p:cNvSpPr/>
          <p:nvPr/>
        </p:nvSpPr>
        <p:spPr>
          <a:xfrm>
            <a:off x="1787350" y="844950"/>
            <a:ext cx="452400" cy="9123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2CD61BC2-33DD-4A1B-A3FD-430A35086C67}"/>
              </a:ext>
            </a:extLst>
          </p:cNvPr>
          <p:cNvSpPr/>
          <p:nvPr/>
        </p:nvSpPr>
        <p:spPr>
          <a:xfrm>
            <a:off x="7909560" y="506625"/>
            <a:ext cx="685800" cy="68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81"/>
          <p:cNvSpPr txBox="1">
            <a:spLocks noGrp="1"/>
          </p:cNvSpPr>
          <p:nvPr>
            <p:ph type="title"/>
          </p:nvPr>
        </p:nvSpPr>
        <p:spPr>
          <a:xfrm>
            <a:off x="6039900" y="643880"/>
            <a:ext cx="2765900" cy="755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dirty="0"/>
              <a:t>¿Cuándo se  operan?</a:t>
            </a:r>
            <a:endParaRPr sz="3200" dirty="0"/>
          </a:p>
        </p:txBody>
      </p:sp>
      <p:sp>
        <p:nvSpPr>
          <p:cNvPr id="729" name="Google Shape;729;p81"/>
          <p:cNvSpPr txBox="1">
            <a:spLocks noGrp="1"/>
          </p:cNvSpPr>
          <p:nvPr>
            <p:ph type="body" idx="1"/>
          </p:nvPr>
        </p:nvSpPr>
        <p:spPr>
          <a:xfrm>
            <a:off x="338200" y="204225"/>
            <a:ext cx="6049200" cy="2601000"/>
          </a:xfrm>
          <a:prstGeom prst="rect">
            <a:avLst/>
          </a:prstGeom>
        </p:spPr>
        <p:txBody>
          <a:bodyPr spcFirstLastPara="1" wrap="square" lIns="68575" tIns="34275" rIns="68575" bIns="34275" anchor="t" anchorCtr="0">
            <a:noAutofit/>
          </a:bodyPr>
          <a:lstStyle/>
          <a:p>
            <a:pPr marL="457200" lvl="0" indent="-361950" algn="l" rtl="0">
              <a:lnSpc>
                <a:spcPct val="150000"/>
              </a:lnSpc>
              <a:spcBef>
                <a:spcPts val="800"/>
              </a:spcBef>
              <a:spcAft>
                <a:spcPts val="0"/>
              </a:spcAft>
              <a:buSzPts val="2100"/>
              <a:buChar char="•"/>
            </a:pPr>
            <a:r>
              <a:rPr lang="de-CH"/>
              <a:t>Colapso de Bohler y Gissane</a:t>
            </a:r>
            <a:endParaRPr/>
          </a:p>
          <a:p>
            <a:pPr marL="457200" lvl="0" indent="-361950" algn="l" rtl="0">
              <a:lnSpc>
                <a:spcPct val="150000"/>
              </a:lnSpc>
              <a:spcBef>
                <a:spcPts val="0"/>
              </a:spcBef>
              <a:spcAft>
                <a:spcPts val="0"/>
              </a:spcAft>
              <a:buSzPts val="2100"/>
              <a:buChar char="•"/>
            </a:pPr>
            <a:r>
              <a:rPr lang="de-CH"/>
              <a:t>Articulares con escalones &gt;2 mm</a:t>
            </a:r>
            <a:endParaRPr/>
          </a:p>
          <a:p>
            <a:pPr marL="457200" lvl="0" indent="-361950" algn="l" rtl="0">
              <a:lnSpc>
                <a:spcPct val="150000"/>
              </a:lnSpc>
              <a:spcBef>
                <a:spcPts val="0"/>
              </a:spcBef>
              <a:spcAft>
                <a:spcPts val="0"/>
              </a:spcAft>
              <a:buSzPts val="2100"/>
              <a:buChar char="•"/>
            </a:pPr>
            <a:r>
              <a:rPr lang="de-CH"/>
              <a:t>Extraarticulares &gt;1 cm (tuberosidad)</a:t>
            </a:r>
            <a:endParaRPr/>
          </a:p>
          <a:p>
            <a:pPr marL="457200" lvl="0" indent="-361950" algn="l" rtl="0">
              <a:lnSpc>
                <a:spcPct val="150000"/>
              </a:lnSpc>
              <a:spcBef>
                <a:spcPts val="0"/>
              </a:spcBef>
              <a:spcAft>
                <a:spcPts val="0"/>
              </a:spcAft>
              <a:buSzPts val="2100"/>
              <a:buChar char="•"/>
            </a:pPr>
            <a:r>
              <a:rPr lang="de-CH"/>
              <a:t>Compromiso calcáneo cuboideo &gt;25% </a:t>
            </a:r>
            <a:endParaRPr/>
          </a:p>
        </p:txBody>
      </p:sp>
      <p:pic>
        <p:nvPicPr>
          <p:cNvPr id="730" name="Google Shape;730;p81"/>
          <p:cNvPicPr preferRelativeResize="0"/>
          <p:nvPr/>
        </p:nvPicPr>
        <p:blipFill rotWithShape="1">
          <a:blip r:embed="rId3">
            <a:alphaModFix/>
          </a:blip>
          <a:srcRect t="6950"/>
          <a:stretch/>
        </p:blipFill>
        <p:spPr>
          <a:xfrm>
            <a:off x="4978650" y="2395075"/>
            <a:ext cx="4020125" cy="2601000"/>
          </a:xfrm>
          <a:prstGeom prst="rect">
            <a:avLst/>
          </a:prstGeom>
          <a:noFill/>
          <a:ln>
            <a:noFill/>
          </a:ln>
        </p:spPr>
      </p:pic>
      <p:sp>
        <p:nvSpPr>
          <p:cNvPr id="2" name="Oval 1">
            <a:extLst>
              <a:ext uri="{FF2B5EF4-FFF2-40B4-BE49-F238E27FC236}">
                <a16:creationId xmlns:a16="http://schemas.microsoft.com/office/drawing/2014/main" id="{8ACB1B01-48DC-4409-9930-31C0BEA83674}"/>
              </a:ext>
            </a:extLst>
          </p:cNvPr>
          <p:cNvSpPr/>
          <p:nvPr/>
        </p:nvSpPr>
        <p:spPr>
          <a:xfrm>
            <a:off x="7901940" y="1504725"/>
            <a:ext cx="807720" cy="75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82"/>
          <p:cNvPicPr preferRelativeResize="0"/>
          <p:nvPr/>
        </p:nvPicPr>
        <p:blipFill rotWithShape="1">
          <a:blip r:embed="rId3">
            <a:alphaModFix amt="50000"/>
          </a:blip>
          <a:srcRect t="14053" b="14060"/>
          <a:stretch/>
        </p:blipFill>
        <p:spPr>
          <a:xfrm>
            <a:off x="0" y="0"/>
            <a:ext cx="9144004" cy="5143497"/>
          </a:xfrm>
          <a:prstGeom prst="rect">
            <a:avLst/>
          </a:prstGeom>
          <a:noFill/>
          <a:ln>
            <a:noFill/>
          </a:ln>
        </p:spPr>
      </p:pic>
      <p:sp>
        <p:nvSpPr>
          <p:cNvPr id="736" name="Google Shape;736;p82"/>
          <p:cNvSpPr txBox="1">
            <a:spLocks noGrp="1"/>
          </p:cNvSpPr>
          <p:nvPr>
            <p:ph type="ctrTitle"/>
          </p:nvPr>
        </p:nvSpPr>
        <p:spPr>
          <a:xfrm>
            <a:off x="1139767" y="779085"/>
            <a:ext cx="6864465" cy="264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de-CH" dirty="0"/>
              <a:t>Otras fracturas del tarso</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p:nvPr/>
        </p:nvSpPr>
        <p:spPr>
          <a:xfrm>
            <a:off x="3790425" y="3447175"/>
            <a:ext cx="2422800" cy="809400"/>
          </a:xfrm>
          <a:prstGeom prst="rect">
            <a:avLst/>
          </a:prstGeom>
          <a:solidFill>
            <a:srgbClr val="00AA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100">
                <a:latin typeface="Montserrat"/>
                <a:ea typeface="Montserrat"/>
                <a:cs typeface="Montserrat"/>
                <a:sym typeface="Montserrat"/>
              </a:rPr>
              <a:t>Inestabilidad hemodinámica</a:t>
            </a:r>
            <a:endParaRPr sz="2100">
              <a:latin typeface="Montserrat"/>
              <a:ea typeface="Montserrat"/>
              <a:cs typeface="Montserrat"/>
              <a:sym typeface="Montserrat"/>
            </a:endParaRPr>
          </a:p>
        </p:txBody>
      </p:sp>
      <p:sp>
        <p:nvSpPr>
          <p:cNvPr id="176" name="Google Shape;176;p29"/>
          <p:cNvSpPr txBox="1"/>
          <p:nvPr/>
        </p:nvSpPr>
        <p:spPr>
          <a:xfrm>
            <a:off x="6668075" y="3447175"/>
            <a:ext cx="2159700" cy="809400"/>
          </a:xfrm>
          <a:prstGeom prst="rect">
            <a:avLst/>
          </a:prstGeom>
          <a:solidFill>
            <a:srgbClr val="06B0A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100" b="1">
                <a:latin typeface="Montserrat"/>
                <a:ea typeface="Montserrat"/>
                <a:cs typeface="Montserrat"/>
                <a:sym typeface="Montserrat"/>
              </a:rPr>
              <a:t>Inestabilidad pélvica</a:t>
            </a:r>
            <a:endParaRPr sz="2100" b="1">
              <a:latin typeface="Montserrat"/>
              <a:ea typeface="Montserrat"/>
              <a:cs typeface="Montserrat"/>
              <a:sym typeface="Montserrat"/>
            </a:endParaRPr>
          </a:p>
        </p:txBody>
      </p:sp>
      <p:sp>
        <p:nvSpPr>
          <p:cNvPr id="177" name="Google Shape;177;p29"/>
          <p:cNvSpPr/>
          <p:nvPr/>
        </p:nvSpPr>
        <p:spPr>
          <a:xfrm>
            <a:off x="6009000" y="3476875"/>
            <a:ext cx="922800" cy="750000"/>
          </a:xfrm>
          <a:prstGeom prst="mathNotEqual">
            <a:avLst>
              <a:gd name="adj1" fmla="val 23520"/>
              <a:gd name="adj2" fmla="val 6600000"/>
              <a:gd name="adj3" fmla="val 11760"/>
            </a:avLst>
          </a:prstGeom>
          <a:solidFill>
            <a:srgbClr val="1F4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29"/>
          <p:cNvPicPr preferRelativeResize="0"/>
          <p:nvPr/>
        </p:nvPicPr>
        <p:blipFill rotWithShape="1">
          <a:blip r:embed="rId3">
            <a:alphaModFix/>
          </a:blip>
          <a:srcRect b="17614"/>
          <a:stretch/>
        </p:blipFill>
        <p:spPr>
          <a:xfrm>
            <a:off x="304800" y="104850"/>
            <a:ext cx="8839199" cy="2134900"/>
          </a:xfrm>
          <a:prstGeom prst="rect">
            <a:avLst/>
          </a:prstGeom>
          <a:noFill/>
          <a:ln>
            <a:noFill/>
          </a:ln>
        </p:spPr>
      </p:pic>
      <p:sp>
        <p:nvSpPr>
          <p:cNvPr id="179" name="Google Shape;179;p29"/>
          <p:cNvSpPr txBox="1"/>
          <p:nvPr/>
        </p:nvSpPr>
        <p:spPr>
          <a:xfrm>
            <a:off x="1114625" y="2297425"/>
            <a:ext cx="16176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CH" sz="2400">
                <a:latin typeface="Montserrat"/>
                <a:ea typeface="Montserrat"/>
                <a:cs typeface="Montserrat"/>
                <a:sym typeface="Montserrat"/>
              </a:rPr>
              <a:t>Estable</a:t>
            </a:r>
            <a:endParaRPr sz="2400">
              <a:latin typeface="Montserrat"/>
              <a:ea typeface="Montserrat"/>
              <a:cs typeface="Montserrat"/>
              <a:sym typeface="Montserrat"/>
            </a:endParaRPr>
          </a:p>
        </p:txBody>
      </p:sp>
      <p:sp>
        <p:nvSpPr>
          <p:cNvPr id="180" name="Google Shape;180;p29"/>
          <p:cNvSpPr txBox="1"/>
          <p:nvPr/>
        </p:nvSpPr>
        <p:spPr>
          <a:xfrm>
            <a:off x="5573925" y="2297425"/>
            <a:ext cx="16176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a:latin typeface="Montserrat"/>
                <a:ea typeface="Montserrat"/>
                <a:cs typeface="Montserrat"/>
                <a:sym typeface="Montserrat"/>
              </a:rPr>
              <a:t>Inestable</a:t>
            </a:r>
            <a:endParaRPr sz="2400">
              <a:latin typeface="Montserrat"/>
              <a:ea typeface="Montserrat"/>
              <a:cs typeface="Montserrat"/>
              <a:sym typeface="Montserrat"/>
            </a:endParaRPr>
          </a:p>
        </p:txBody>
      </p:sp>
      <p:sp>
        <p:nvSpPr>
          <p:cNvPr id="181" name="Google Shape;181;p29"/>
          <p:cNvSpPr/>
          <p:nvPr/>
        </p:nvSpPr>
        <p:spPr>
          <a:xfrm>
            <a:off x="838325" y="304225"/>
            <a:ext cx="2422800" cy="1854300"/>
          </a:xfrm>
          <a:prstGeom prst="rect">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3502700" y="304200"/>
            <a:ext cx="5344500" cy="1854300"/>
          </a:xfrm>
          <a:prstGeom prst="rect">
            <a:avLst/>
          </a:prstGeom>
          <a:solidFill>
            <a:srgbClr val="A71F00">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txBox="1"/>
          <p:nvPr/>
        </p:nvSpPr>
        <p:spPr>
          <a:xfrm>
            <a:off x="3584250" y="914275"/>
            <a:ext cx="2159700" cy="10977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dirty="0">
                <a:solidFill>
                  <a:srgbClr val="152B48"/>
                </a:solidFill>
                <a:latin typeface="Montserrat"/>
                <a:ea typeface="Montserrat"/>
                <a:cs typeface="Montserrat"/>
                <a:sym typeface="Montserrat"/>
              </a:rPr>
              <a:t>Fronda pélvica</a:t>
            </a:r>
            <a:endParaRPr sz="2400" b="1" dirty="0">
              <a:solidFill>
                <a:srgbClr val="152B48"/>
              </a:solidFill>
              <a:latin typeface="Montserrat"/>
              <a:ea typeface="Montserrat"/>
              <a:cs typeface="Montserrat"/>
              <a:sym typeface="Montserrat"/>
            </a:endParaRPr>
          </a:p>
          <a:p>
            <a:pPr marL="0" lvl="0" indent="0" algn="ctr" rtl="0">
              <a:spcBef>
                <a:spcPts val="0"/>
              </a:spcBef>
              <a:spcAft>
                <a:spcPts val="0"/>
              </a:spcAft>
              <a:buNone/>
            </a:pPr>
            <a:r>
              <a:rPr lang="de-CH" sz="1800" dirty="0">
                <a:solidFill>
                  <a:srgbClr val="152B48"/>
                </a:solidFill>
                <a:latin typeface="Montserrat"/>
                <a:ea typeface="Montserrat"/>
                <a:cs typeface="Montserrat"/>
                <a:sym typeface="Montserrat"/>
              </a:rPr>
              <a:t>Libro abierto</a:t>
            </a:r>
            <a:endParaRPr sz="1800" dirty="0">
              <a:solidFill>
                <a:srgbClr val="152B48"/>
              </a:solidFill>
              <a:latin typeface="Montserrat"/>
              <a:ea typeface="Montserrat"/>
              <a:cs typeface="Montserrat"/>
              <a:sym typeface="Montserrat"/>
            </a:endParaRPr>
          </a:p>
        </p:txBody>
      </p:sp>
      <p:sp>
        <p:nvSpPr>
          <p:cNvPr id="184" name="Google Shape;184;p29"/>
          <p:cNvSpPr txBox="1"/>
          <p:nvPr/>
        </p:nvSpPr>
        <p:spPr>
          <a:xfrm>
            <a:off x="6213225" y="914275"/>
            <a:ext cx="2159700" cy="10977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dirty="0">
                <a:solidFill>
                  <a:srgbClr val="152B48"/>
                </a:solidFill>
                <a:latin typeface="Montserrat"/>
                <a:ea typeface="Montserrat"/>
                <a:cs typeface="Montserrat"/>
                <a:sym typeface="Montserrat"/>
              </a:rPr>
              <a:t>Fronda pélvica</a:t>
            </a:r>
            <a:endParaRPr sz="2400" b="1" dirty="0">
              <a:solidFill>
                <a:srgbClr val="152B48"/>
              </a:solidFill>
              <a:latin typeface="Montserrat"/>
              <a:ea typeface="Montserrat"/>
              <a:cs typeface="Montserrat"/>
              <a:sym typeface="Montserrat"/>
            </a:endParaRPr>
          </a:p>
          <a:p>
            <a:pPr marL="0" lvl="0" indent="0" algn="ctr" rtl="0">
              <a:spcBef>
                <a:spcPts val="0"/>
              </a:spcBef>
              <a:spcAft>
                <a:spcPts val="0"/>
              </a:spcAft>
              <a:buNone/>
            </a:pPr>
            <a:r>
              <a:rPr lang="de-CH" sz="1800" u="sng" dirty="0">
                <a:solidFill>
                  <a:srgbClr val="152B48"/>
                </a:solidFill>
                <a:latin typeface="Montserrat"/>
                <a:ea typeface="Montserrat"/>
                <a:cs typeface="Montserrat"/>
                <a:sym typeface="Montserrat"/>
              </a:rPr>
              <a:t>¡Siempre!</a:t>
            </a:r>
            <a:endParaRPr sz="1800" u="sng" dirty="0">
              <a:solidFill>
                <a:srgbClr val="152B48"/>
              </a:solidFill>
              <a:latin typeface="Montserrat"/>
              <a:ea typeface="Montserrat"/>
              <a:cs typeface="Montserrat"/>
              <a:sym typeface="Montserrat"/>
            </a:endParaRPr>
          </a:p>
        </p:txBody>
      </p:sp>
      <p:sp>
        <p:nvSpPr>
          <p:cNvPr id="2" name="Oval 1">
            <a:extLst>
              <a:ext uri="{FF2B5EF4-FFF2-40B4-BE49-F238E27FC236}">
                <a16:creationId xmlns:a16="http://schemas.microsoft.com/office/drawing/2014/main" id="{E5D25075-2F9B-4000-AC63-F6B33AB919BB}"/>
              </a:ext>
            </a:extLst>
          </p:cNvPr>
          <p:cNvSpPr/>
          <p:nvPr/>
        </p:nvSpPr>
        <p:spPr>
          <a:xfrm>
            <a:off x="8061960" y="2571750"/>
            <a:ext cx="510540" cy="491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1000"/>
                                        <p:tgtEl>
                                          <p:spTgt spid="1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1000"/>
                                        <p:tgtEl>
                                          <p:spTgt spid="182"/>
                                        </p:tgtEl>
                                      </p:cBhvr>
                                    </p:animEffect>
                                  </p:childTnLst>
                                </p:cTn>
                              </p:par>
                              <p:par>
                                <p:cTn id="16" presetID="10" presetClass="entr" presetSubtype="0" fill="hold" nodeType="withEffect">
                                  <p:stCondLst>
                                    <p:cond delay="0"/>
                                  </p:stCondLst>
                                  <p:childTnLst>
                                    <p:set>
                                      <p:cBhvr>
                                        <p:cTn id="17" dur="1" fill="hold">
                                          <p:stCondLst>
                                            <p:cond delay="0"/>
                                          </p:stCondLst>
                                        </p:cTn>
                                        <p:tgtEl>
                                          <p:spTgt spid="180"/>
                                        </p:tgtEl>
                                        <p:attrNameLst>
                                          <p:attrName>style.visibility</p:attrName>
                                        </p:attrNameLst>
                                      </p:cBhvr>
                                      <p:to>
                                        <p:strVal val="visible"/>
                                      </p:to>
                                    </p:set>
                                    <p:animEffect transition="in" filter="fade">
                                      <p:cBhvr>
                                        <p:cTn id="18" dur="1000"/>
                                        <p:tgtEl>
                                          <p:spTgt spid="1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3"/>
                                        </p:tgtEl>
                                        <p:attrNameLst>
                                          <p:attrName>style.visibility</p:attrName>
                                        </p:attrNameLst>
                                      </p:cBhvr>
                                      <p:to>
                                        <p:strVal val="visible"/>
                                      </p:to>
                                    </p:set>
                                    <p:animEffect transition="in" filter="fade">
                                      <p:cBhvr>
                                        <p:cTn id="23" dur="1000"/>
                                        <p:tgtEl>
                                          <p:spTgt spid="18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
                                        </p:tgtEl>
                                        <p:attrNameLst>
                                          <p:attrName>style.visibility</p:attrName>
                                        </p:attrNameLst>
                                      </p:cBhvr>
                                      <p:to>
                                        <p:strVal val="visible"/>
                                      </p:to>
                                    </p:set>
                                    <p:animEffect transition="in" filter="fade">
                                      <p:cBhvr>
                                        <p:cTn id="28"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3"/>
          <p:cNvSpPr txBox="1">
            <a:spLocks noGrp="1"/>
          </p:cNvSpPr>
          <p:nvPr>
            <p:ph type="title"/>
          </p:nvPr>
        </p:nvSpPr>
        <p:spPr>
          <a:xfrm>
            <a:off x="4930140" y="698475"/>
            <a:ext cx="4117135" cy="755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dirty="0"/>
              <a:t>Fracturas del talo</a:t>
            </a:r>
            <a:endParaRPr sz="3200" dirty="0"/>
          </a:p>
        </p:txBody>
      </p:sp>
      <p:sp>
        <p:nvSpPr>
          <p:cNvPr id="742" name="Google Shape;742;p83"/>
          <p:cNvSpPr txBox="1">
            <a:spLocks noGrp="1"/>
          </p:cNvSpPr>
          <p:nvPr>
            <p:ph type="body" idx="1"/>
          </p:nvPr>
        </p:nvSpPr>
        <p:spPr>
          <a:xfrm>
            <a:off x="534675" y="228975"/>
            <a:ext cx="4486500" cy="2601000"/>
          </a:xfrm>
          <a:prstGeom prst="rect">
            <a:avLst/>
          </a:prstGeom>
        </p:spPr>
        <p:txBody>
          <a:bodyPr spcFirstLastPara="1" wrap="square" lIns="68575" tIns="34275" rIns="68575" bIns="34275" anchor="t" anchorCtr="0">
            <a:noAutofit/>
          </a:bodyPr>
          <a:lstStyle/>
          <a:p>
            <a:pPr marL="0" lvl="0" indent="0" algn="l" rtl="0">
              <a:lnSpc>
                <a:spcPct val="150000"/>
              </a:lnSpc>
              <a:spcBef>
                <a:spcPts val="800"/>
              </a:spcBef>
              <a:spcAft>
                <a:spcPts val="0"/>
              </a:spcAft>
              <a:buNone/>
            </a:pPr>
            <a:r>
              <a:rPr lang="de-CH" dirty="0"/>
              <a:t>Segunda más común</a:t>
            </a:r>
            <a:endParaRPr dirty="0"/>
          </a:p>
          <a:p>
            <a:pPr marL="0" lvl="0" indent="0" algn="l" rtl="0">
              <a:lnSpc>
                <a:spcPct val="150000"/>
              </a:lnSpc>
              <a:spcBef>
                <a:spcPts val="800"/>
              </a:spcBef>
              <a:spcAft>
                <a:spcPts val="0"/>
              </a:spcAft>
              <a:buNone/>
            </a:pPr>
            <a:r>
              <a:rPr lang="de-CH" dirty="0"/>
              <a:t>Peligro: Fractura del </a:t>
            </a:r>
            <a:r>
              <a:rPr lang="de-CH" b="1" dirty="0"/>
              <a:t>cuello</a:t>
            </a:r>
            <a:endParaRPr b="1" dirty="0"/>
          </a:p>
          <a:p>
            <a:pPr marL="0" lvl="0" indent="0" algn="l" rtl="0">
              <a:lnSpc>
                <a:spcPct val="150000"/>
              </a:lnSpc>
              <a:spcBef>
                <a:spcPts val="800"/>
              </a:spcBef>
              <a:spcAft>
                <a:spcPts val="0"/>
              </a:spcAft>
              <a:buNone/>
            </a:pPr>
            <a:r>
              <a:rPr lang="de-CH" b="1" dirty="0"/>
              <a:t>	Necrosis avascular  </a:t>
            </a:r>
            <a:r>
              <a:rPr lang="de-CH" dirty="0"/>
              <a:t>(30%)</a:t>
            </a:r>
            <a:endParaRPr dirty="0"/>
          </a:p>
          <a:p>
            <a:pPr marL="0" lvl="0" indent="0" algn="l" rtl="0">
              <a:lnSpc>
                <a:spcPct val="150000"/>
              </a:lnSpc>
              <a:spcBef>
                <a:spcPts val="800"/>
              </a:spcBef>
              <a:spcAft>
                <a:spcPts val="0"/>
              </a:spcAft>
              <a:buNone/>
            </a:pPr>
            <a:r>
              <a:rPr lang="de-CH" dirty="0"/>
              <a:t>Alta energía</a:t>
            </a:r>
            <a:endParaRPr dirty="0"/>
          </a:p>
        </p:txBody>
      </p:sp>
      <p:pic>
        <p:nvPicPr>
          <p:cNvPr id="743" name="Google Shape;743;p83"/>
          <p:cNvPicPr preferRelativeResize="0"/>
          <p:nvPr/>
        </p:nvPicPr>
        <p:blipFill>
          <a:blip r:embed="rId3">
            <a:alphaModFix/>
          </a:blip>
          <a:stretch>
            <a:fillRect/>
          </a:stretch>
        </p:blipFill>
        <p:spPr>
          <a:xfrm>
            <a:off x="5506650" y="2055150"/>
            <a:ext cx="3344150" cy="2601000"/>
          </a:xfrm>
          <a:prstGeom prst="rect">
            <a:avLst/>
          </a:prstGeom>
          <a:noFill/>
          <a:ln>
            <a:noFill/>
          </a:ln>
        </p:spPr>
      </p:pic>
      <p:pic>
        <p:nvPicPr>
          <p:cNvPr id="744" name="Google Shape;744;p83"/>
          <p:cNvPicPr preferRelativeResize="0"/>
          <p:nvPr/>
        </p:nvPicPr>
        <p:blipFill rotWithShape="1">
          <a:blip r:embed="rId4">
            <a:alphaModFix/>
          </a:blip>
          <a:srcRect t="34110" r="42502"/>
          <a:stretch/>
        </p:blipFill>
        <p:spPr>
          <a:xfrm>
            <a:off x="5191975" y="2007425"/>
            <a:ext cx="3529583" cy="2696425"/>
          </a:xfrm>
          <a:prstGeom prst="rect">
            <a:avLst/>
          </a:prstGeom>
          <a:noFill/>
          <a:ln>
            <a:noFill/>
          </a:ln>
        </p:spPr>
      </p:pic>
      <p:sp>
        <p:nvSpPr>
          <p:cNvPr id="2" name="Oval 1">
            <a:extLst>
              <a:ext uri="{FF2B5EF4-FFF2-40B4-BE49-F238E27FC236}">
                <a16:creationId xmlns:a16="http://schemas.microsoft.com/office/drawing/2014/main" id="{8089544D-0DD5-4279-9D0C-796B50226928}"/>
              </a:ext>
            </a:extLst>
          </p:cNvPr>
          <p:cNvSpPr/>
          <p:nvPr/>
        </p:nvSpPr>
        <p:spPr>
          <a:xfrm>
            <a:off x="7818120" y="1264920"/>
            <a:ext cx="1032680" cy="6948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84"/>
          <p:cNvSpPr txBox="1">
            <a:spLocks noGrp="1"/>
          </p:cNvSpPr>
          <p:nvPr>
            <p:ph type="title"/>
          </p:nvPr>
        </p:nvSpPr>
        <p:spPr>
          <a:xfrm>
            <a:off x="5720550" y="4159725"/>
            <a:ext cx="2374200" cy="755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a:t>Necrosis avascular</a:t>
            </a:r>
            <a:endParaRPr sz="3200"/>
          </a:p>
        </p:txBody>
      </p:sp>
      <p:pic>
        <p:nvPicPr>
          <p:cNvPr id="750" name="Google Shape;750;p84"/>
          <p:cNvPicPr preferRelativeResize="0"/>
          <p:nvPr/>
        </p:nvPicPr>
        <p:blipFill>
          <a:blip r:embed="rId3">
            <a:alphaModFix/>
          </a:blip>
          <a:stretch>
            <a:fillRect/>
          </a:stretch>
        </p:blipFill>
        <p:spPr>
          <a:xfrm>
            <a:off x="5021700" y="527975"/>
            <a:ext cx="3771900" cy="3086100"/>
          </a:xfrm>
          <a:prstGeom prst="rect">
            <a:avLst/>
          </a:prstGeom>
          <a:noFill/>
          <a:ln>
            <a:noFill/>
          </a:ln>
        </p:spPr>
      </p:pic>
      <p:sp>
        <p:nvSpPr>
          <p:cNvPr id="751" name="Google Shape;751;p84"/>
          <p:cNvSpPr txBox="1">
            <a:spLocks noGrp="1"/>
          </p:cNvSpPr>
          <p:nvPr>
            <p:ph type="body" idx="1"/>
          </p:nvPr>
        </p:nvSpPr>
        <p:spPr>
          <a:xfrm>
            <a:off x="971550" y="527975"/>
            <a:ext cx="3406800" cy="668400"/>
          </a:xfrm>
          <a:prstGeom prst="rect">
            <a:avLst/>
          </a:prstGeom>
          <a:solidFill>
            <a:srgbClr val="CCCCCC"/>
          </a:solidFill>
        </p:spPr>
        <p:txBody>
          <a:bodyPr spcFirstLastPara="1" wrap="square" lIns="68575" tIns="34275" rIns="68575" bIns="34275" anchor="t" anchorCtr="0">
            <a:noAutofit/>
          </a:bodyPr>
          <a:lstStyle/>
          <a:p>
            <a:pPr marL="0" lvl="0" indent="0" algn="ctr" rtl="0">
              <a:lnSpc>
                <a:spcPct val="150000"/>
              </a:lnSpc>
              <a:spcBef>
                <a:spcPts val="800"/>
              </a:spcBef>
              <a:spcAft>
                <a:spcPts val="0"/>
              </a:spcAft>
              <a:buNone/>
            </a:pPr>
            <a:r>
              <a:rPr lang="de-CH"/>
              <a:t>Signo de Hawkins</a:t>
            </a:r>
            <a:endParaRPr b="1"/>
          </a:p>
        </p:txBody>
      </p:sp>
      <p:sp>
        <p:nvSpPr>
          <p:cNvPr id="752" name="Google Shape;752;p84"/>
          <p:cNvSpPr txBox="1"/>
          <p:nvPr/>
        </p:nvSpPr>
        <p:spPr>
          <a:xfrm>
            <a:off x="1290525" y="2366550"/>
            <a:ext cx="2607900" cy="410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CH" sz="2000" b="1">
                <a:latin typeface="Montserrat"/>
                <a:ea typeface="Montserrat"/>
                <a:cs typeface="Montserrat"/>
                <a:sym typeface="Montserrat"/>
              </a:rPr>
              <a:t>Revascularización</a:t>
            </a:r>
            <a:endParaRPr sz="2000">
              <a:latin typeface="Montserrat"/>
              <a:ea typeface="Montserrat"/>
              <a:cs typeface="Montserrat"/>
              <a:sym typeface="Montserrat"/>
            </a:endParaRPr>
          </a:p>
        </p:txBody>
      </p:sp>
      <p:sp>
        <p:nvSpPr>
          <p:cNvPr id="753" name="Google Shape;753;p84"/>
          <p:cNvSpPr/>
          <p:nvPr/>
        </p:nvSpPr>
        <p:spPr>
          <a:xfrm>
            <a:off x="2368275" y="1606775"/>
            <a:ext cx="452400" cy="668400"/>
          </a:xfrm>
          <a:prstGeom prst="downArrow">
            <a:avLst>
              <a:gd name="adj1" fmla="val 50000"/>
              <a:gd name="adj2" fmla="val 50000"/>
            </a:avLst>
          </a:prstGeom>
          <a:solidFill>
            <a:srgbClr val="06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4"/>
          <p:cNvSpPr txBox="1"/>
          <p:nvPr/>
        </p:nvSpPr>
        <p:spPr>
          <a:xfrm>
            <a:off x="1487850" y="1196375"/>
            <a:ext cx="2374200" cy="4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CH" sz="1800">
                <a:latin typeface="Montserrat"/>
                <a:ea typeface="Montserrat"/>
                <a:cs typeface="Montserrat"/>
                <a:sym typeface="Montserrat"/>
              </a:rPr>
              <a:t>Buena pronóstico</a:t>
            </a:r>
            <a:endParaRPr sz="1800">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5"/>
          <p:cNvSpPr txBox="1">
            <a:spLocks noGrp="1"/>
          </p:cNvSpPr>
          <p:nvPr>
            <p:ph type="title"/>
          </p:nvPr>
        </p:nvSpPr>
        <p:spPr>
          <a:xfrm>
            <a:off x="5298050" y="323325"/>
            <a:ext cx="3059400" cy="755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dirty="0"/>
              <a:t>Lesión de Lisfranc</a:t>
            </a:r>
            <a:endParaRPr sz="3200" dirty="0"/>
          </a:p>
        </p:txBody>
      </p:sp>
      <p:pic>
        <p:nvPicPr>
          <p:cNvPr id="760" name="Google Shape;760;p85"/>
          <p:cNvPicPr preferRelativeResize="0"/>
          <p:nvPr/>
        </p:nvPicPr>
        <p:blipFill>
          <a:blip r:embed="rId3">
            <a:alphaModFix/>
          </a:blip>
          <a:stretch>
            <a:fillRect/>
          </a:stretch>
        </p:blipFill>
        <p:spPr>
          <a:xfrm>
            <a:off x="4800600" y="1588950"/>
            <a:ext cx="3781425" cy="2981325"/>
          </a:xfrm>
          <a:prstGeom prst="rect">
            <a:avLst/>
          </a:prstGeom>
          <a:noFill/>
          <a:ln>
            <a:noFill/>
          </a:ln>
        </p:spPr>
      </p:pic>
      <p:sp>
        <p:nvSpPr>
          <p:cNvPr id="761" name="Google Shape;761;p85"/>
          <p:cNvSpPr txBox="1">
            <a:spLocks noGrp="1"/>
          </p:cNvSpPr>
          <p:nvPr>
            <p:ph type="body" idx="1"/>
          </p:nvPr>
        </p:nvSpPr>
        <p:spPr>
          <a:xfrm>
            <a:off x="500600" y="168475"/>
            <a:ext cx="4486500" cy="2601000"/>
          </a:xfrm>
          <a:prstGeom prst="rect">
            <a:avLst/>
          </a:prstGeom>
        </p:spPr>
        <p:txBody>
          <a:bodyPr spcFirstLastPara="1" wrap="square" lIns="68575" tIns="34275" rIns="68575" bIns="34275" anchor="t" anchorCtr="0">
            <a:noAutofit/>
          </a:bodyPr>
          <a:lstStyle/>
          <a:p>
            <a:pPr marL="0" lvl="0" indent="0" algn="l" rtl="0">
              <a:lnSpc>
                <a:spcPct val="150000"/>
              </a:lnSpc>
              <a:spcBef>
                <a:spcPts val="800"/>
              </a:spcBef>
              <a:spcAft>
                <a:spcPts val="0"/>
              </a:spcAft>
              <a:buNone/>
            </a:pPr>
            <a:r>
              <a:rPr lang="de-CH"/>
              <a:t>Trauma alta energía</a:t>
            </a:r>
            <a:endParaRPr/>
          </a:p>
          <a:p>
            <a:pPr marL="0" lvl="0" indent="0" algn="l" rtl="0">
              <a:lnSpc>
                <a:spcPct val="150000"/>
              </a:lnSpc>
              <a:spcBef>
                <a:spcPts val="800"/>
              </a:spcBef>
              <a:spcAft>
                <a:spcPts val="0"/>
              </a:spcAft>
              <a:buNone/>
            </a:pPr>
            <a:r>
              <a:rPr lang="de-CH"/>
              <a:t>Disociación </a:t>
            </a:r>
            <a:r>
              <a:rPr lang="de-CH" b="1"/>
              <a:t>tarso(cuñas)-MTT</a:t>
            </a:r>
            <a:endParaRPr b="1"/>
          </a:p>
          <a:p>
            <a:pPr marL="0" lvl="0" indent="0" algn="l" rtl="0">
              <a:lnSpc>
                <a:spcPct val="150000"/>
              </a:lnSpc>
              <a:spcBef>
                <a:spcPts val="800"/>
              </a:spcBef>
              <a:spcAft>
                <a:spcPts val="0"/>
              </a:spcAft>
              <a:buNone/>
            </a:pPr>
            <a:r>
              <a:rPr lang="de-CH"/>
              <a:t>Alto índice de sospecha</a:t>
            </a:r>
            <a:endParaRPr/>
          </a:p>
          <a:p>
            <a:pPr marL="0" lvl="0" indent="0" algn="l" rtl="0">
              <a:lnSpc>
                <a:spcPct val="150000"/>
              </a:lnSpc>
              <a:spcBef>
                <a:spcPts val="800"/>
              </a:spcBef>
              <a:spcAft>
                <a:spcPts val="0"/>
              </a:spcAft>
              <a:buNone/>
            </a:pPr>
            <a:r>
              <a:rPr lang="de-CH"/>
              <a:t>	</a:t>
            </a:r>
            <a:r>
              <a:rPr lang="de-CH" b="1"/>
              <a:t>Muy olvidadas</a:t>
            </a:r>
            <a:endParaRPr b="1"/>
          </a:p>
          <a:p>
            <a:pPr marL="0" lvl="0" indent="0" algn="l" rtl="0">
              <a:lnSpc>
                <a:spcPct val="150000"/>
              </a:lnSpc>
              <a:spcBef>
                <a:spcPts val="800"/>
              </a:spcBef>
              <a:spcAft>
                <a:spcPts val="0"/>
              </a:spcAft>
              <a:buNone/>
            </a:pPr>
            <a:endParaRPr/>
          </a:p>
        </p:txBody>
      </p:sp>
      <p:pic>
        <p:nvPicPr>
          <p:cNvPr id="762" name="Google Shape;762;p85"/>
          <p:cNvPicPr preferRelativeResize="0"/>
          <p:nvPr/>
        </p:nvPicPr>
        <p:blipFill>
          <a:blip r:embed="rId4">
            <a:alphaModFix/>
          </a:blip>
          <a:stretch>
            <a:fillRect/>
          </a:stretch>
        </p:blipFill>
        <p:spPr>
          <a:xfrm>
            <a:off x="5414963" y="1436550"/>
            <a:ext cx="2552700" cy="3505200"/>
          </a:xfrm>
          <a:prstGeom prst="rect">
            <a:avLst/>
          </a:prstGeom>
          <a:noFill/>
          <a:ln>
            <a:noFill/>
          </a:ln>
        </p:spPr>
      </p:pic>
      <p:sp>
        <p:nvSpPr>
          <p:cNvPr id="2" name="Oval 1">
            <a:extLst>
              <a:ext uri="{FF2B5EF4-FFF2-40B4-BE49-F238E27FC236}">
                <a16:creationId xmlns:a16="http://schemas.microsoft.com/office/drawing/2014/main" id="{53D50C59-AFD2-4345-8B2B-0EA3522FBC0B}"/>
              </a:ext>
            </a:extLst>
          </p:cNvPr>
          <p:cNvSpPr/>
          <p:nvPr/>
        </p:nvSpPr>
        <p:spPr>
          <a:xfrm>
            <a:off x="8153400" y="464820"/>
            <a:ext cx="693420" cy="752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760"/>
                                        </p:tgtEl>
                                        <p:attrNameLst>
                                          <p:attrName>style.visibility</p:attrName>
                                        </p:attrNameLst>
                                      </p:cBhvr>
                                      <p:to>
                                        <p:strVal val="hidden"/>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762"/>
                                        </p:tgtEl>
                                        <p:attrNameLst>
                                          <p:attrName>style.visibility</p:attrName>
                                        </p:attrNameLst>
                                      </p:cBhvr>
                                      <p:to>
                                        <p:strVal val="visible"/>
                                      </p:to>
                                    </p:set>
                                    <p:animEffect transition="in" filter="fade">
                                      <p:cBhvr>
                                        <p:cTn id="10"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6"/>
          <p:cNvSpPr txBox="1">
            <a:spLocks noGrp="1"/>
          </p:cNvSpPr>
          <p:nvPr>
            <p:ph type="title"/>
          </p:nvPr>
        </p:nvSpPr>
        <p:spPr>
          <a:xfrm>
            <a:off x="5225425" y="299075"/>
            <a:ext cx="3462000" cy="755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dirty="0"/>
              <a:t>Anatomía</a:t>
            </a:r>
            <a:endParaRPr sz="3200" dirty="0"/>
          </a:p>
        </p:txBody>
      </p:sp>
      <p:sp>
        <p:nvSpPr>
          <p:cNvPr id="768" name="Google Shape;768;p86"/>
          <p:cNvSpPr txBox="1">
            <a:spLocks noGrp="1"/>
          </p:cNvSpPr>
          <p:nvPr>
            <p:ph type="body" idx="1"/>
          </p:nvPr>
        </p:nvSpPr>
        <p:spPr>
          <a:xfrm>
            <a:off x="837475" y="779925"/>
            <a:ext cx="3389700" cy="755100"/>
          </a:xfrm>
          <a:prstGeom prst="rect">
            <a:avLst/>
          </a:prstGeom>
          <a:solidFill>
            <a:srgbClr val="CCCCCC"/>
          </a:solidFill>
        </p:spPr>
        <p:txBody>
          <a:bodyPr spcFirstLastPara="1" wrap="square" lIns="68575" tIns="34275" rIns="68575" bIns="34275" anchor="t" anchorCtr="0">
            <a:noAutofit/>
          </a:bodyPr>
          <a:lstStyle/>
          <a:p>
            <a:pPr marL="0" lvl="0" indent="0" algn="ctr" rtl="0">
              <a:lnSpc>
                <a:spcPct val="150000"/>
              </a:lnSpc>
              <a:spcBef>
                <a:spcPts val="800"/>
              </a:spcBef>
              <a:spcAft>
                <a:spcPts val="0"/>
              </a:spcAft>
              <a:buNone/>
            </a:pPr>
            <a:r>
              <a:rPr lang="de-CH"/>
              <a:t>Complejo de Lisfranc </a:t>
            </a:r>
            <a:endParaRPr b="1"/>
          </a:p>
          <a:p>
            <a:pPr marL="0" lvl="0" indent="0" algn="ctr" rtl="0">
              <a:lnSpc>
                <a:spcPct val="150000"/>
              </a:lnSpc>
              <a:spcBef>
                <a:spcPts val="800"/>
              </a:spcBef>
              <a:spcAft>
                <a:spcPts val="0"/>
              </a:spcAft>
              <a:buNone/>
            </a:pPr>
            <a:endParaRPr/>
          </a:p>
        </p:txBody>
      </p:sp>
      <p:pic>
        <p:nvPicPr>
          <p:cNvPr id="769" name="Google Shape;769;p86"/>
          <p:cNvPicPr preferRelativeResize="0"/>
          <p:nvPr/>
        </p:nvPicPr>
        <p:blipFill rotWithShape="1">
          <a:blip r:embed="rId3">
            <a:alphaModFix/>
          </a:blip>
          <a:srcRect b="4798"/>
          <a:stretch/>
        </p:blipFill>
        <p:spPr>
          <a:xfrm>
            <a:off x="5124800" y="1442750"/>
            <a:ext cx="3042150" cy="3489525"/>
          </a:xfrm>
          <a:prstGeom prst="rect">
            <a:avLst/>
          </a:prstGeom>
          <a:noFill/>
          <a:ln>
            <a:noFill/>
          </a:ln>
        </p:spPr>
      </p:pic>
      <p:sp>
        <p:nvSpPr>
          <p:cNvPr id="770" name="Google Shape;770;p86"/>
          <p:cNvSpPr/>
          <p:nvPr/>
        </p:nvSpPr>
        <p:spPr>
          <a:xfrm>
            <a:off x="7094625" y="1442750"/>
            <a:ext cx="1452900" cy="569700"/>
          </a:xfrm>
          <a:prstGeom prst="roundRect">
            <a:avLst>
              <a:gd name="adj" fmla="val 16667"/>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6"/>
          <p:cNvSpPr/>
          <p:nvPr/>
        </p:nvSpPr>
        <p:spPr>
          <a:xfrm rot="714850">
            <a:off x="5754325" y="3423518"/>
            <a:ext cx="1110216" cy="430165"/>
          </a:xfrm>
          <a:prstGeom prst="roundRect">
            <a:avLst>
              <a:gd name="adj" fmla="val 16667"/>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6"/>
          <p:cNvSpPr/>
          <p:nvPr/>
        </p:nvSpPr>
        <p:spPr>
          <a:xfrm>
            <a:off x="4980950" y="1880965"/>
            <a:ext cx="1110300" cy="908700"/>
          </a:xfrm>
          <a:prstGeom prst="roundRect">
            <a:avLst>
              <a:gd name="adj" fmla="val 16667"/>
            </a:avLst>
          </a:prstGeom>
          <a:solidFill>
            <a:srgbClr val="A79800">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3" name="Google Shape;773;p86"/>
          <p:cNvCxnSpPr>
            <a:stCxn id="772" idx="1"/>
            <a:endCxn id="768" idx="2"/>
          </p:cNvCxnSpPr>
          <p:nvPr/>
        </p:nvCxnSpPr>
        <p:spPr>
          <a:xfrm rot="10800000">
            <a:off x="2532350" y="1534915"/>
            <a:ext cx="2448600" cy="800400"/>
          </a:xfrm>
          <a:prstGeom prst="straightConnector1">
            <a:avLst/>
          </a:prstGeom>
          <a:noFill/>
          <a:ln w="9525" cap="flat" cmpd="sng">
            <a:solidFill>
              <a:schemeClr val="dk2"/>
            </a:solidFill>
            <a:prstDash val="solid"/>
            <a:round/>
            <a:headEnd type="none" w="med" len="med"/>
            <a:tailEnd type="triangle" w="med" len="med"/>
          </a:ln>
        </p:spPr>
      </p:cxnSp>
      <p:cxnSp>
        <p:nvCxnSpPr>
          <p:cNvPr id="774" name="Google Shape;774;p86"/>
          <p:cNvCxnSpPr>
            <a:stCxn id="770" idx="1"/>
            <a:endCxn id="768" idx="3"/>
          </p:cNvCxnSpPr>
          <p:nvPr/>
        </p:nvCxnSpPr>
        <p:spPr>
          <a:xfrm rot="10800000">
            <a:off x="4227225" y="1157600"/>
            <a:ext cx="2867400" cy="570000"/>
          </a:xfrm>
          <a:prstGeom prst="straightConnector1">
            <a:avLst/>
          </a:prstGeom>
          <a:noFill/>
          <a:ln w="9525" cap="flat" cmpd="sng">
            <a:solidFill>
              <a:schemeClr val="dk2"/>
            </a:solidFill>
            <a:prstDash val="solid"/>
            <a:round/>
            <a:headEnd type="none" w="med" len="med"/>
            <a:tailEnd type="triangle" w="med" len="med"/>
          </a:ln>
        </p:spPr>
      </p:cxnSp>
      <p:sp>
        <p:nvSpPr>
          <p:cNvPr id="2" name="Oval 1">
            <a:extLst>
              <a:ext uri="{FF2B5EF4-FFF2-40B4-BE49-F238E27FC236}">
                <a16:creationId xmlns:a16="http://schemas.microsoft.com/office/drawing/2014/main" id="{61B6542E-5A46-4A48-9139-9276FA1E97CA}"/>
              </a:ext>
            </a:extLst>
          </p:cNvPr>
          <p:cNvSpPr/>
          <p:nvPr/>
        </p:nvSpPr>
        <p:spPr>
          <a:xfrm>
            <a:off x="8107680" y="579120"/>
            <a:ext cx="601980" cy="4648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fade">
                                      <p:cBhvr>
                                        <p:cTn id="7" dur="1000"/>
                                        <p:tgtEl>
                                          <p:spTgt spid="768"/>
                                        </p:tgtEl>
                                      </p:cBhvr>
                                    </p:animEffect>
                                  </p:childTnLst>
                                </p:cTn>
                              </p:par>
                              <p:par>
                                <p:cTn id="8" presetID="10" presetClass="entr" presetSubtype="0" fill="hold" nodeType="withEffect">
                                  <p:stCondLst>
                                    <p:cond delay="0"/>
                                  </p:stCondLst>
                                  <p:childTnLst>
                                    <p:set>
                                      <p:cBhvr>
                                        <p:cTn id="9" dur="1" fill="hold">
                                          <p:stCondLst>
                                            <p:cond delay="0"/>
                                          </p:stCondLst>
                                        </p:cTn>
                                        <p:tgtEl>
                                          <p:spTgt spid="770"/>
                                        </p:tgtEl>
                                        <p:attrNameLst>
                                          <p:attrName>style.visibility</p:attrName>
                                        </p:attrNameLst>
                                      </p:cBhvr>
                                      <p:to>
                                        <p:strVal val="visible"/>
                                      </p:to>
                                    </p:set>
                                    <p:animEffect transition="in" filter="fade">
                                      <p:cBhvr>
                                        <p:cTn id="10" dur="1000"/>
                                        <p:tgtEl>
                                          <p:spTgt spid="770"/>
                                        </p:tgtEl>
                                      </p:cBhvr>
                                    </p:animEffect>
                                  </p:childTnLst>
                                </p:cTn>
                              </p:par>
                              <p:par>
                                <p:cTn id="11" presetID="10" presetClass="entr" presetSubtype="0" fill="hold" nodeType="withEffect">
                                  <p:stCondLst>
                                    <p:cond delay="0"/>
                                  </p:stCondLst>
                                  <p:childTnLst>
                                    <p:set>
                                      <p:cBhvr>
                                        <p:cTn id="12" dur="1" fill="hold">
                                          <p:stCondLst>
                                            <p:cond delay="0"/>
                                          </p:stCondLst>
                                        </p:cTn>
                                        <p:tgtEl>
                                          <p:spTgt spid="771"/>
                                        </p:tgtEl>
                                        <p:attrNameLst>
                                          <p:attrName>style.visibility</p:attrName>
                                        </p:attrNameLst>
                                      </p:cBhvr>
                                      <p:to>
                                        <p:strVal val="visible"/>
                                      </p:to>
                                    </p:set>
                                    <p:animEffect transition="in" filter="fade">
                                      <p:cBhvr>
                                        <p:cTn id="13" dur="10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7"/>
          <p:cNvSpPr txBox="1">
            <a:spLocks noGrp="1"/>
          </p:cNvSpPr>
          <p:nvPr>
            <p:ph type="title"/>
          </p:nvPr>
        </p:nvSpPr>
        <p:spPr>
          <a:xfrm>
            <a:off x="6012124" y="218875"/>
            <a:ext cx="3063295" cy="736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dirty="0"/>
              <a:t>Diagnóstico</a:t>
            </a:r>
            <a:endParaRPr sz="3200" dirty="0"/>
          </a:p>
        </p:txBody>
      </p:sp>
      <p:pic>
        <p:nvPicPr>
          <p:cNvPr id="780" name="Google Shape;780;p87"/>
          <p:cNvPicPr preferRelativeResize="0"/>
          <p:nvPr/>
        </p:nvPicPr>
        <p:blipFill>
          <a:blip r:embed="rId3">
            <a:alphaModFix/>
          </a:blip>
          <a:stretch>
            <a:fillRect/>
          </a:stretch>
        </p:blipFill>
        <p:spPr>
          <a:xfrm>
            <a:off x="927375" y="605100"/>
            <a:ext cx="2174081" cy="2213710"/>
          </a:xfrm>
          <a:prstGeom prst="rect">
            <a:avLst/>
          </a:prstGeom>
          <a:noFill/>
          <a:ln>
            <a:noFill/>
          </a:ln>
        </p:spPr>
      </p:pic>
      <p:pic>
        <p:nvPicPr>
          <p:cNvPr id="781" name="Google Shape;781;p87"/>
          <p:cNvPicPr preferRelativeResize="0"/>
          <p:nvPr/>
        </p:nvPicPr>
        <p:blipFill>
          <a:blip r:embed="rId4">
            <a:alphaModFix/>
          </a:blip>
          <a:stretch>
            <a:fillRect/>
          </a:stretch>
        </p:blipFill>
        <p:spPr>
          <a:xfrm>
            <a:off x="6399209" y="1087075"/>
            <a:ext cx="1894932" cy="3620925"/>
          </a:xfrm>
          <a:prstGeom prst="rect">
            <a:avLst/>
          </a:prstGeom>
          <a:noFill/>
          <a:ln>
            <a:noFill/>
          </a:ln>
        </p:spPr>
      </p:pic>
      <p:sp>
        <p:nvSpPr>
          <p:cNvPr id="782" name="Google Shape;782;p87"/>
          <p:cNvSpPr txBox="1">
            <a:spLocks noGrp="1"/>
          </p:cNvSpPr>
          <p:nvPr>
            <p:ph type="body" idx="1"/>
          </p:nvPr>
        </p:nvSpPr>
        <p:spPr>
          <a:xfrm>
            <a:off x="6012075" y="3764080"/>
            <a:ext cx="2669100" cy="710100"/>
          </a:xfrm>
          <a:prstGeom prst="rect">
            <a:avLst/>
          </a:prstGeom>
          <a:solidFill>
            <a:srgbClr val="FFFFFF"/>
          </a:solidFill>
        </p:spPr>
        <p:txBody>
          <a:bodyPr spcFirstLastPara="1" wrap="square" lIns="68575" tIns="34275" rIns="68575" bIns="34275" anchor="t" anchorCtr="0">
            <a:noAutofit/>
          </a:bodyPr>
          <a:lstStyle/>
          <a:p>
            <a:pPr marL="0" lvl="0" indent="0" algn="l" rtl="0">
              <a:lnSpc>
                <a:spcPct val="150000"/>
              </a:lnSpc>
              <a:spcBef>
                <a:spcPts val="800"/>
              </a:spcBef>
              <a:spcAft>
                <a:spcPts val="0"/>
              </a:spcAft>
              <a:buNone/>
            </a:pPr>
            <a:r>
              <a:rPr lang="de-CH" dirty="0"/>
              <a:t>Alta sospecha</a:t>
            </a:r>
            <a:endParaRPr b="1" dirty="0"/>
          </a:p>
        </p:txBody>
      </p:sp>
      <p:sp>
        <p:nvSpPr>
          <p:cNvPr id="783" name="Google Shape;783;p87"/>
          <p:cNvSpPr txBox="1">
            <a:spLocks noGrp="1"/>
          </p:cNvSpPr>
          <p:nvPr>
            <p:ph type="body" idx="1"/>
          </p:nvPr>
        </p:nvSpPr>
        <p:spPr>
          <a:xfrm>
            <a:off x="1067763" y="184075"/>
            <a:ext cx="1893300" cy="806100"/>
          </a:xfrm>
          <a:prstGeom prst="rect">
            <a:avLst/>
          </a:prstGeom>
          <a:solidFill>
            <a:srgbClr val="FFFFFF"/>
          </a:solidFill>
          <a:ln w="9525" cap="flat" cmpd="sng">
            <a:solidFill>
              <a:srgbClr val="000000"/>
            </a:solidFill>
            <a:prstDash val="dot"/>
            <a:round/>
            <a:headEnd type="none" w="sm" len="sm"/>
            <a:tailEnd type="none" w="sm" len="sm"/>
          </a:ln>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de-CH" sz="1800"/>
              <a:t>Rx con apoyo</a:t>
            </a:r>
            <a:endParaRPr sz="1800"/>
          </a:p>
          <a:p>
            <a:pPr marL="0" lvl="0" indent="0" algn="ctr" rtl="0">
              <a:lnSpc>
                <a:spcPct val="100000"/>
              </a:lnSpc>
              <a:spcBef>
                <a:spcPts val="800"/>
              </a:spcBef>
              <a:spcAft>
                <a:spcPts val="0"/>
              </a:spcAft>
              <a:buNone/>
            </a:pPr>
            <a:r>
              <a:rPr lang="de-CH" sz="1800" b="1"/>
              <a:t>&gt;2 mm es dx</a:t>
            </a:r>
            <a:endParaRPr sz="1800" b="1"/>
          </a:p>
        </p:txBody>
      </p:sp>
      <p:pic>
        <p:nvPicPr>
          <p:cNvPr id="784" name="Google Shape;784;p87"/>
          <p:cNvPicPr preferRelativeResize="0"/>
          <p:nvPr/>
        </p:nvPicPr>
        <p:blipFill rotWithShape="1">
          <a:blip r:embed="rId5">
            <a:alphaModFix/>
          </a:blip>
          <a:srcRect l="12732"/>
          <a:stretch/>
        </p:blipFill>
        <p:spPr>
          <a:xfrm>
            <a:off x="3101457" y="605100"/>
            <a:ext cx="2474943" cy="2213710"/>
          </a:xfrm>
          <a:prstGeom prst="rect">
            <a:avLst/>
          </a:prstGeom>
          <a:noFill/>
          <a:ln>
            <a:noFill/>
          </a:ln>
        </p:spPr>
      </p:pic>
      <p:pic>
        <p:nvPicPr>
          <p:cNvPr id="785" name="Google Shape;785;p87"/>
          <p:cNvPicPr preferRelativeResize="0"/>
          <p:nvPr/>
        </p:nvPicPr>
        <p:blipFill rotWithShape="1">
          <a:blip r:embed="rId6">
            <a:alphaModFix/>
          </a:blip>
          <a:srcRect t="11846" r="1516" b="14569"/>
          <a:stretch/>
        </p:blipFill>
        <p:spPr>
          <a:xfrm rot="-3067345">
            <a:off x="7000615" y="1978183"/>
            <a:ext cx="1212519" cy="452990"/>
          </a:xfrm>
          <a:prstGeom prst="rect">
            <a:avLst/>
          </a:prstGeom>
          <a:noFill/>
          <a:ln>
            <a:noFill/>
          </a:ln>
        </p:spPr>
      </p:pic>
      <p:sp>
        <p:nvSpPr>
          <p:cNvPr id="2" name="Oval 1">
            <a:extLst>
              <a:ext uri="{FF2B5EF4-FFF2-40B4-BE49-F238E27FC236}">
                <a16:creationId xmlns:a16="http://schemas.microsoft.com/office/drawing/2014/main" id="{24043590-67FD-48C8-A57A-2010C124F8DE}"/>
              </a:ext>
            </a:extLst>
          </p:cNvPr>
          <p:cNvSpPr/>
          <p:nvPr/>
        </p:nvSpPr>
        <p:spPr>
          <a:xfrm>
            <a:off x="8163723" y="1310640"/>
            <a:ext cx="517452" cy="5900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10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88"/>
          <p:cNvSpPr txBox="1">
            <a:spLocks noGrp="1"/>
          </p:cNvSpPr>
          <p:nvPr>
            <p:ph type="title"/>
          </p:nvPr>
        </p:nvSpPr>
        <p:spPr>
          <a:xfrm>
            <a:off x="5235500" y="3286575"/>
            <a:ext cx="3569700" cy="1443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a:t>Fracturas de metatarsianos y dedos</a:t>
            </a:r>
            <a:endParaRPr sz="3200"/>
          </a:p>
        </p:txBody>
      </p:sp>
      <p:sp>
        <p:nvSpPr>
          <p:cNvPr id="791" name="Google Shape;791;p88"/>
          <p:cNvSpPr txBox="1">
            <a:spLocks noGrp="1"/>
          </p:cNvSpPr>
          <p:nvPr>
            <p:ph type="body" idx="1"/>
          </p:nvPr>
        </p:nvSpPr>
        <p:spPr>
          <a:xfrm>
            <a:off x="451800" y="368309"/>
            <a:ext cx="1897500" cy="552600"/>
          </a:xfrm>
          <a:prstGeom prst="rect">
            <a:avLst/>
          </a:prstGeom>
          <a:solidFill>
            <a:srgbClr val="1A9988">
              <a:alpha val="26150"/>
            </a:srgbClr>
          </a:solidFill>
          <a:ln>
            <a:noFill/>
          </a:ln>
        </p:spPr>
        <p:txBody>
          <a:bodyPr spcFirstLastPara="1" wrap="square" lIns="68575" tIns="34275" rIns="68575" bIns="34275" anchor="t" anchorCtr="0">
            <a:noAutofit/>
          </a:bodyPr>
          <a:lstStyle/>
          <a:p>
            <a:pPr marL="0" lvl="0" indent="0" algn="l" rtl="0">
              <a:lnSpc>
                <a:spcPct val="150000"/>
              </a:lnSpc>
              <a:spcBef>
                <a:spcPts val="800"/>
              </a:spcBef>
              <a:spcAft>
                <a:spcPts val="0"/>
              </a:spcAft>
              <a:buNone/>
            </a:pPr>
            <a:r>
              <a:rPr lang="de-CH" sz="1800"/>
              <a:t>Raro aisladas</a:t>
            </a:r>
            <a:endParaRPr sz="1800" b="1"/>
          </a:p>
        </p:txBody>
      </p:sp>
      <p:sp>
        <p:nvSpPr>
          <p:cNvPr id="792" name="Google Shape;792;p88"/>
          <p:cNvSpPr txBox="1">
            <a:spLocks noGrp="1"/>
          </p:cNvSpPr>
          <p:nvPr>
            <p:ph type="body" idx="1"/>
          </p:nvPr>
        </p:nvSpPr>
        <p:spPr>
          <a:xfrm>
            <a:off x="554400" y="1828553"/>
            <a:ext cx="1692300" cy="928800"/>
          </a:xfrm>
          <a:prstGeom prst="rect">
            <a:avLst/>
          </a:prstGeom>
          <a:solidFill>
            <a:srgbClr val="EFEFEF"/>
          </a:solidFill>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de-CH" sz="1800"/>
              <a:t>Fractura más común</a:t>
            </a:r>
            <a:endParaRPr sz="1800" b="1"/>
          </a:p>
        </p:txBody>
      </p:sp>
      <p:pic>
        <p:nvPicPr>
          <p:cNvPr id="793" name="Google Shape;793;p88"/>
          <p:cNvPicPr preferRelativeResize="0"/>
          <p:nvPr/>
        </p:nvPicPr>
        <p:blipFill rotWithShape="1">
          <a:blip r:embed="rId3">
            <a:alphaModFix/>
          </a:blip>
          <a:srcRect t="28110" b="2685"/>
          <a:stretch/>
        </p:blipFill>
        <p:spPr>
          <a:xfrm>
            <a:off x="2540726" y="133126"/>
            <a:ext cx="3139958" cy="2587518"/>
          </a:xfrm>
          <a:prstGeom prst="rect">
            <a:avLst/>
          </a:prstGeom>
          <a:noFill/>
          <a:ln>
            <a:noFill/>
          </a:ln>
        </p:spPr>
      </p:pic>
      <p:sp>
        <p:nvSpPr>
          <p:cNvPr id="794" name="Google Shape;794;p88"/>
          <p:cNvSpPr/>
          <p:nvPr/>
        </p:nvSpPr>
        <p:spPr>
          <a:xfrm rot="-1079903">
            <a:off x="3217932" y="700122"/>
            <a:ext cx="1344703" cy="478985"/>
          </a:xfrm>
          <a:prstGeom prst="roundRect">
            <a:avLst>
              <a:gd name="adj" fmla="val 16667"/>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8"/>
          <p:cNvSpPr/>
          <p:nvPr/>
        </p:nvSpPr>
        <p:spPr>
          <a:xfrm>
            <a:off x="2367006" y="485588"/>
            <a:ext cx="1322700" cy="318000"/>
          </a:xfrm>
          <a:prstGeom prst="leftArrow">
            <a:avLst>
              <a:gd name="adj1" fmla="val 50000"/>
              <a:gd name="adj2" fmla="val 50000"/>
            </a:avLst>
          </a:prstGeom>
          <a:solidFill>
            <a:srgbClr val="0097A7">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8"/>
          <p:cNvSpPr/>
          <p:nvPr/>
        </p:nvSpPr>
        <p:spPr>
          <a:xfrm>
            <a:off x="2193309" y="2157520"/>
            <a:ext cx="988800" cy="2709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8"/>
          <p:cNvSpPr/>
          <p:nvPr/>
        </p:nvSpPr>
        <p:spPr>
          <a:xfrm>
            <a:off x="4985920" y="1828553"/>
            <a:ext cx="1803900" cy="482700"/>
          </a:xfrm>
          <a:prstGeom prst="rightArrow">
            <a:avLst>
              <a:gd name="adj1" fmla="val 50000"/>
              <a:gd name="adj2" fmla="val 50000"/>
            </a:avLst>
          </a:prstGeom>
          <a:solidFill>
            <a:srgbClr val="A71F00">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8"/>
          <p:cNvSpPr txBox="1">
            <a:spLocks noGrp="1"/>
          </p:cNvSpPr>
          <p:nvPr>
            <p:ph type="body" idx="1"/>
          </p:nvPr>
        </p:nvSpPr>
        <p:spPr>
          <a:xfrm>
            <a:off x="6789837" y="1698640"/>
            <a:ext cx="1692300" cy="742500"/>
          </a:xfrm>
          <a:prstGeom prst="rect">
            <a:avLst/>
          </a:prstGeom>
          <a:solidFill>
            <a:srgbClr val="FFFFFF"/>
          </a:solidFill>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de-CH" sz="1800"/>
              <a:t>30% de la carga</a:t>
            </a:r>
            <a:endParaRPr sz="1800" b="1"/>
          </a:p>
        </p:txBody>
      </p:sp>
      <p:sp>
        <p:nvSpPr>
          <p:cNvPr id="799" name="Google Shape;799;p88"/>
          <p:cNvSpPr/>
          <p:nvPr/>
        </p:nvSpPr>
        <p:spPr>
          <a:xfrm>
            <a:off x="4331215" y="1062821"/>
            <a:ext cx="2204700" cy="388200"/>
          </a:xfrm>
          <a:prstGeom prst="rightArrow">
            <a:avLst>
              <a:gd name="adj1" fmla="val 50000"/>
              <a:gd name="adj2" fmla="val 50000"/>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8"/>
          <p:cNvSpPr txBox="1">
            <a:spLocks noGrp="1"/>
          </p:cNvSpPr>
          <p:nvPr>
            <p:ph type="body" idx="1"/>
          </p:nvPr>
        </p:nvSpPr>
        <p:spPr>
          <a:xfrm>
            <a:off x="6592539" y="885677"/>
            <a:ext cx="1692300" cy="742500"/>
          </a:xfrm>
          <a:prstGeom prst="rect">
            <a:avLst/>
          </a:prstGeom>
          <a:solidFill>
            <a:srgbClr val="3C78D8"/>
          </a:solidFill>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de-CH" sz="1800"/>
              <a:t>Fractura por “estrés”</a:t>
            </a:r>
            <a:endParaRPr sz="1800" b="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89"/>
          <p:cNvSpPr txBox="1">
            <a:spLocks noGrp="1"/>
          </p:cNvSpPr>
          <p:nvPr>
            <p:ph type="title"/>
          </p:nvPr>
        </p:nvSpPr>
        <p:spPr>
          <a:xfrm>
            <a:off x="5164925" y="3725400"/>
            <a:ext cx="3204600" cy="1089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de-CH" sz="3200"/>
              <a:t>Metatarsianos</a:t>
            </a:r>
            <a:endParaRPr sz="3200"/>
          </a:p>
          <a:p>
            <a:pPr marL="0" lvl="0" indent="0" algn="l" rtl="0">
              <a:spcBef>
                <a:spcPts val="0"/>
              </a:spcBef>
              <a:spcAft>
                <a:spcPts val="0"/>
              </a:spcAft>
              <a:buNone/>
            </a:pPr>
            <a:r>
              <a:rPr lang="de-CH" sz="3200"/>
              <a:t>Se operan...</a:t>
            </a:r>
            <a:endParaRPr sz="3200"/>
          </a:p>
        </p:txBody>
      </p:sp>
      <p:sp>
        <p:nvSpPr>
          <p:cNvPr id="806" name="Google Shape;806;p89"/>
          <p:cNvSpPr txBox="1">
            <a:spLocks noGrp="1"/>
          </p:cNvSpPr>
          <p:nvPr>
            <p:ph type="body" idx="1"/>
          </p:nvPr>
        </p:nvSpPr>
        <p:spPr>
          <a:xfrm>
            <a:off x="442475" y="427200"/>
            <a:ext cx="4456200" cy="2051700"/>
          </a:xfrm>
          <a:prstGeom prst="rect">
            <a:avLst/>
          </a:prstGeom>
        </p:spPr>
        <p:txBody>
          <a:bodyPr spcFirstLastPara="1" wrap="square" lIns="68575" tIns="34275" rIns="68575" bIns="34275" anchor="t" anchorCtr="0">
            <a:noAutofit/>
          </a:bodyPr>
          <a:lstStyle/>
          <a:p>
            <a:pPr marL="457200" lvl="0" indent="-355600" algn="l" rtl="0">
              <a:lnSpc>
                <a:spcPct val="150000"/>
              </a:lnSpc>
              <a:spcBef>
                <a:spcPts val="800"/>
              </a:spcBef>
              <a:spcAft>
                <a:spcPts val="0"/>
              </a:spcAft>
              <a:buSzPts val="2000"/>
              <a:buChar char="•"/>
            </a:pPr>
            <a:r>
              <a:rPr lang="de-CH" sz="2000"/>
              <a:t>Desplazamiento mínimo del 1º</a:t>
            </a:r>
            <a:endParaRPr sz="2000"/>
          </a:p>
          <a:p>
            <a:pPr marL="457200" lvl="0" indent="-355600" algn="l" rtl="0">
              <a:lnSpc>
                <a:spcPct val="150000"/>
              </a:lnSpc>
              <a:spcBef>
                <a:spcPts val="0"/>
              </a:spcBef>
              <a:spcAft>
                <a:spcPts val="0"/>
              </a:spcAft>
              <a:buSzPts val="2000"/>
              <a:buChar char="•"/>
            </a:pPr>
            <a:r>
              <a:rPr lang="de-CH" sz="2000"/>
              <a:t>2 al 5º, desplazamientos &gt;4 mm y angulaciones &gt;10º</a:t>
            </a:r>
            <a:endParaRPr sz="2000"/>
          </a:p>
          <a:p>
            <a:pPr marL="457200" lvl="0" indent="-355600" algn="l" rtl="0">
              <a:lnSpc>
                <a:spcPct val="150000"/>
              </a:lnSpc>
              <a:spcBef>
                <a:spcPts val="0"/>
              </a:spcBef>
              <a:spcAft>
                <a:spcPts val="0"/>
              </a:spcAft>
              <a:buSzPts val="2000"/>
              <a:buChar char="•"/>
            </a:pPr>
            <a:r>
              <a:rPr lang="de-CH" sz="2000"/>
              <a:t>Múltiples fracturas</a:t>
            </a:r>
            <a:endParaRPr sz="2000"/>
          </a:p>
        </p:txBody>
      </p:sp>
      <p:pic>
        <p:nvPicPr>
          <p:cNvPr id="807" name="Google Shape;807;p89"/>
          <p:cNvPicPr preferRelativeResize="0"/>
          <p:nvPr/>
        </p:nvPicPr>
        <p:blipFill>
          <a:blip r:embed="rId3">
            <a:alphaModFix/>
          </a:blip>
          <a:stretch>
            <a:fillRect/>
          </a:stretch>
        </p:blipFill>
        <p:spPr>
          <a:xfrm>
            <a:off x="5053850" y="427200"/>
            <a:ext cx="3739451" cy="2768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0"/>
          <p:cNvSpPr txBox="1">
            <a:spLocks noGrp="1"/>
          </p:cNvSpPr>
          <p:nvPr>
            <p:ph type="ctrTitle"/>
          </p:nvPr>
        </p:nvSpPr>
        <p:spPr>
          <a:xfrm>
            <a:off x="1143000" y="723897"/>
            <a:ext cx="6858000" cy="17907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de-CH" sz="6800" dirty="0"/>
              <a:t>¡Gracias!</a:t>
            </a:r>
            <a:endParaRPr sz="6800" dirty="0"/>
          </a:p>
        </p:txBody>
      </p:sp>
      <p:sp>
        <p:nvSpPr>
          <p:cNvPr id="2" name="Oval 1">
            <a:extLst>
              <a:ext uri="{FF2B5EF4-FFF2-40B4-BE49-F238E27FC236}">
                <a16:creationId xmlns:a16="http://schemas.microsoft.com/office/drawing/2014/main" id="{3D83669B-2766-42C9-BBBB-510E6018B45C}"/>
              </a:ext>
            </a:extLst>
          </p:cNvPr>
          <p:cNvSpPr/>
          <p:nvPr/>
        </p:nvSpPr>
        <p:spPr>
          <a:xfrm>
            <a:off x="8313420" y="472440"/>
            <a:ext cx="647700" cy="586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body" idx="1"/>
          </p:nvPr>
        </p:nvSpPr>
        <p:spPr>
          <a:xfrm>
            <a:off x="394500" y="385150"/>
            <a:ext cx="3935400" cy="1887900"/>
          </a:xfrm>
          <a:prstGeom prst="rect">
            <a:avLst/>
          </a:prstGeom>
        </p:spPr>
        <p:txBody>
          <a:bodyPr spcFirstLastPara="1" wrap="square" lIns="68575" tIns="34275" rIns="68575" bIns="34275" anchor="ctr" anchorCtr="0">
            <a:noAutofit/>
          </a:bodyPr>
          <a:lstStyle/>
          <a:p>
            <a:pPr marL="457200" lvl="0" indent="-342900" algn="l" rtl="0">
              <a:spcBef>
                <a:spcPts val="800"/>
              </a:spcBef>
              <a:spcAft>
                <a:spcPts val="0"/>
              </a:spcAft>
              <a:buSzPts val="1800"/>
              <a:buChar char="•"/>
            </a:pPr>
            <a:r>
              <a:rPr lang="de-CH" sz="1800" b="1" dirty="0"/>
              <a:t>¡No realizar maniobras de forma repetitiva!</a:t>
            </a:r>
            <a:endParaRPr sz="1800" b="1" dirty="0"/>
          </a:p>
          <a:p>
            <a:pPr marL="457200" lvl="0" indent="-342900" algn="l" rtl="0">
              <a:spcBef>
                <a:spcPts val="0"/>
              </a:spcBef>
              <a:spcAft>
                <a:spcPts val="0"/>
              </a:spcAft>
              <a:buSzPts val="1800"/>
              <a:buFont typeface="Montserrat Light"/>
              <a:buChar char="•"/>
            </a:pPr>
            <a:r>
              <a:rPr lang="de-CH" sz="1800" dirty="0">
                <a:latin typeface="Montserrat Light"/>
                <a:ea typeface="Montserrat Light"/>
                <a:cs typeface="Montserrat Light"/>
                <a:sym typeface="Montserrat Light"/>
              </a:rPr>
              <a:t>Siempre </a:t>
            </a:r>
            <a:r>
              <a:rPr lang="de-CH" sz="1800" b="1" dirty="0"/>
              <a:t>tacto</a:t>
            </a:r>
            <a:r>
              <a:rPr lang="de-CH" sz="1800" dirty="0">
                <a:latin typeface="Montserrat Light"/>
                <a:ea typeface="Montserrat Light"/>
                <a:cs typeface="Montserrat Light"/>
                <a:sym typeface="Montserrat Light"/>
              </a:rPr>
              <a:t> rectal y vaginal.</a:t>
            </a:r>
            <a:endParaRPr sz="1800" dirty="0">
              <a:latin typeface="Montserrat Light"/>
              <a:ea typeface="Montserrat Light"/>
              <a:cs typeface="Montserrat Light"/>
              <a:sym typeface="Montserrat Light"/>
            </a:endParaRPr>
          </a:p>
          <a:p>
            <a:pPr marL="457200" lvl="0" indent="-342900" algn="l" rtl="0">
              <a:spcBef>
                <a:spcPts val="0"/>
              </a:spcBef>
              <a:spcAft>
                <a:spcPts val="0"/>
              </a:spcAft>
              <a:buSzPts val="1800"/>
              <a:buFont typeface="Montserrat Light"/>
              <a:buChar char="•"/>
            </a:pPr>
            <a:r>
              <a:rPr lang="de-CH" sz="1800" dirty="0">
                <a:latin typeface="Montserrat Light"/>
                <a:ea typeface="Montserrat Light"/>
                <a:cs typeface="Montserrat Light"/>
                <a:sym typeface="Montserrat Light"/>
              </a:rPr>
              <a:t>Signos de desgarro uretral</a:t>
            </a:r>
            <a:endParaRPr sz="1800" dirty="0">
              <a:latin typeface="Montserrat Light"/>
              <a:ea typeface="Montserrat Light"/>
              <a:cs typeface="Montserrat Light"/>
              <a:sym typeface="Montserrat Light"/>
            </a:endParaRPr>
          </a:p>
          <a:p>
            <a:pPr marL="914400" lvl="1" indent="-342900" algn="l" rtl="0">
              <a:spcBef>
                <a:spcPts val="0"/>
              </a:spcBef>
              <a:spcAft>
                <a:spcPts val="0"/>
              </a:spcAft>
              <a:buSzPts val="1800"/>
              <a:buFont typeface="Montserrat Light"/>
              <a:buChar char="•"/>
            </a:pPr>
            <a:r>
              <a:rPr lang="de-CH" sz="1800" dirty="0">
                <a:latin typeface="Montserrat Light"/>
                <a:ea typeface="Montserrat Light"/>
                <a:cs typeface="Montserrat Light"/>
                <a:sym typeface="Montserrat Light"/>
              </a:rPr>
              <a:t>Ojo con sonda vesical</a:t>
            </a:r>
            <a:endParaRPr sz="1800" dirty="0">
              <a:latin typeface="Montserrat Light"/>
              <a:ea typeface="Montserrat Light"/>
              <a:cs typeface="Montserrat Light"/>
              <a:sym typeface="Montserrat Light"/>
            </a:endParaRPr>
          </a:p>
          <a:p>
            <a:pPr marL="457200" lvl="0" indent="-342900" algn="l" rtl="0">
              <a:spcBef>
                <a:spcPts val="0"/>
              </a:spcBef>
              <a:spcAft>
                <a:spcPts val="0"/>
              </a:spcAft>
              <a:buSzPts val="1800"/>
              <a:buFont typeface="Montserrat Light"/>
              <a:buChar char="•"/>
            </a:pPr>
            <a:r>
              <a:rPr lang="de-CH" sz="1800" dirty="0">
                <a:latin typeface="Montserrat Light"/>
                <a:ea typeface="Montserrat Light"/>
                <a:cs typeface="Montserrat Light"/>
                <a:sym typeface="Montserrat Light"/>
              </a:rPr>
              <a:t>Estado neurovascular</a:t>
            </a:r>
            <a:endParaRPr sz="1800" dirty="0">
              <a:latin typeface="Montserrat Light"/>
              <a:ea typeface="Montserrat Light"/>
              <a:cs typeface="Montserrat Light"/>
              <a:sym typeface="Montserrat Light"/>
            </a:endParaRPr>
          </a:p>
          <a:p>
            <a:pPr marL="914400" lvl="1" indent="-342900" algn="l" rtl="0">
              <a:spcBef>
                <a:spcPts val="0"/>
              </a:spcBef>
              <a:spcAft>
                <a:spcPts val="0"/>
              </a:spcAft>
              <a:buSzPts val="1800"/>
              <a:buFont typeface="Montserrat Light"/>
              <a:buChar char="•"/>
            </a:pPr>
            <a:r>
              <a:rPr lang="de-CH" sz="1800" dirty="0">
                <a:latin typeface="Montserrat Light"/>
                <a:ea typeface="Montserrat Light"/>
                <a:cs typeface="Montserrat Light"/>
                <a:sym typeface="Montserrat Light"/>
              </a:rPr>
              <a:t>ITBrazo</a:t>
            </a:r>
            <a:endParaRPr sz="1800" dirty="0">
              <a:latin typeface="Montserrat Light"/>
              <a:ea typeface="Montserrat Light"/>
              <a:cs typeface="Montserrat Light"/>
              <a:sym typeface="Montserrat Light"/>
            </a:endParaRPr>
          </a:p>
        </p:txBody>
      </p:sp>
      <p:pic>
        <p:nvPicPr>
          <p:cNvPr id="190" name="Google Shape;190;p30"/>
          <p:cNvPicPr preferRelativeResize="0"/>
          <p:nvPr/>
        </p:nvPicPr>
        <p:blipFill rotWithShape="1">
          <a:blip r:embed="rId3">
            <a:alphaModFix/>
          </a:blip>
          <a:srcRect t="16842" b="16348"/>
          <a:stretch/>
        </p:blipFill>
        <p:spPr>
          <a:xfrm>
            <a:off x="5120200" y="1804059"/>
            <a:ext cx="3064200" cy="2961691"/>
          </a:xfrm>
          <a:prstGeom prst="rect">
            <a:avLst/>
          </a:prstGeom>
          <a:noFill/>
          <a:ln>
            <a:noFill/>
          </a:ln>
        </p:spPr>
      </p:pic>
      <p:sp>
        <p:nvSpPr>
          <p:cNvPr id="191" name="Google Shape;191;p30"/>
          <p:cNvSpPr txBox="1"/>
          <p:nvPr/>
        </p:nvSpPr>
        <p:spPr>
          <a:xfrm>
            <a:off x="5120188" y="911038"/>
            <a:ext cx="3064200" cy="837000"/>
          </a:xfrm>
          <a:prstGeom prst="rect">
            <a:avLst/>
          </a:prstGeom>
          <a:solidFill>
            <a:srgbClr val="0097A7">
              <a:alpha val="37500"/>
            </a:srgbClr>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1800">
                <a:latin typeface="Montserrat"/>
                <a:ea typeface="Montserrat"/>
                <a:cs typeface="Montserrat"/>
                <a:sym typeface="Montserrat"/>
              </a:rPr>
              <a:t>Fractura abierta a cavidad (rectal, vaginal) mortalidad </a:t>
            </a:r>
            <a:r>
              <a:rPr lang="de-CH" sz="1800" b="1">
                <a:latin typeface="Montserrat"/>
                <a:ea typeface="Montserrat"/>
                <a:cs typeface="Montserrat"/>
                <a:sym typeface="Montserrat"/>
              </a:rPr>
              <a:t>50%</a:t>
            </a:r>
            <a:endParaRPr sz="1800" b="1">
              <a:latin typeface="Montserrat"/>
              <a:ea typeface="Montserrat"/>
              <a:cs typeface="Montserrat"/>
              <a:sym typeface="Montserrat"/>
            </a:endParaRPr>
          </a:p>
        </p:txBody>
      </p:sp>
      <p:sp>
        <p:nvSpPr>
          <p:cNvPr id="192" name="Google Shape;192;p30"/>
          <p:cNvSpPr txBox="1">
            <a:spLocks noGrp="1"/>
          </p:cNvSpPr>
          <p:nvPr>
            <p:ph type="title"/>
          </p:nvPr>
        </p:nvSpPr>
        <p:spPr>
          <a:xfrm>
            <a:off x="4648200" y="147325"/>
            <a:ext cx="4440000" cy="707700"/>
          </a:xfrm>
          <a:prstGeom prst="rect">
            <a:avLst/>
          </a:prstGeom>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de-CH" sz="3200">
                <a:solidFill>
                  <a:srgbClr val="06B0AA"/>
                </a:solidFill>
              </a:rPr>
              <a:t>Evaluación clínica</a:t>
            </a:r>
            <a:endParaRPr sz="3200">
              <a:solidFill>
                <a:srgbClr val="06B0AA"/>
              </a:solidFill>
            </a:endParaRPr>
          </a:p>
        </p:txBody>
      </p:sp>
      <p:cxnSp>
        <p:nvCxnSpPr>
          <p:cNvPr id="193" name="Google Shape;193;p30"/>
          <p:cNvCxnSpPr>
            <a:stCxn id="189" idx="3"/>
            <a:endCxn id="191" idx="1"/>
          </p:cNvCxnSpPr>
          <p:nvPr/>
        </p:nvCxnSpPr>
        <p:spPr>
          <a:xfrm>
            <a:off x="4329900" y="1329100"/>
            <a:ext cx="790200" cy="300"/>
          </a:xfrm>
          <a:prstGeom prst="straightConnector1">
            <a:avLst/>
          </a:prstGeom>
          <a:noFill/>
          <a:ln w="9525" cap="flat" cmpd="sng">
            <a:solidFill>
              <a:schemeClr val="dk2"/>
            </a:solidFill>
            <a:prstDash val="solid"/>
            <a:round/>
            <a:headEnd type="none" w="med" len="med"/>
            <a:tailEnd type="triangle" w="med" len="med"/>
          </a:ln>
        </p:spPr>
      </p:cxnSp>
      <p:sp>
        <p:nvSpPr>
          <p:cNvPr id="194" name="Google Shape;194;p30"/>
          <p:cNvSpPr/>
          <p:nvPr/>
        </p:nvSpPr>
        <p:spPr>
          <a:xfrm>
            <a:off x="6520375" y="3338125"/>
            <a:ext cx="790200" cy="484200"/>
          </a:xfrm>
          <a:prstGeom prst="roundRect">
            <a:avLst>
              <a:gd name="adj" fmla="val 16667"/>
            </a:avLst>
          </a:prstGeom>
          <a:solidFill>
            <a:srgbClr val="13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DBAC49AD-A15E-4761-AF86-C9C318E74E19}"/>
              </a:ext>
            </a:extLst>
          </p:cNvPr>
          <p:cNvSpPr/>
          <p:nvPr/>
        </p:nvSpPr>
        <p:spPr>
          <a:xfrm>
            <a:off x="3878580" y="2571750"/>
            <a:ext cx="693420" cy="644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944100" y="519300"/>
            <a:ext cx="3180000" cy="1015500"/>
          </a:xfrm>
          <a:prstGeom prst="rect">
            <a:avLst/>
          </a:prstGeom>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de-CH" sz="3200" dirty="0">
                <a:solidFill>
                  <a:srgbClr val="06B0AA"/>
                </a:solidFill>
              </a:rPr>
              <a:t>Lesiones asociadas</a:t>
            </a:r>
            <a:endParaRPr sz="3200" dirty="0">
              <a:solidFill>
                <a:srgbClr val="06B0AA"/>
              </a:solidFill>
            </a:endParaRPr>
          </a:p>
        </p:txBody>
      </p:sp>
      <p:pic>
        <p:nvPicPr>
          <p:cNvPr id="200" name="Google Shape;200;p31"/>
          <p:cNvPicPr preferRelativeResize="0"/>
          <p:nvPr/>
        </p:nvPicPr>
        <p:blipFill>
          <a:blip r:embed="rId3">
            <a:alphaModFix/>
          </a:blip>
          <a:stretch>
            <a:fillRect/>
          </a:stretch>
        </p:blipFill>
        <p:spPr>
          <a:xfrm>
            <a:off x="3676400" y="447325"/>
            <a:ext cx="4696176" cy="4696176"/>
          </a:xfrm>
          <a:prstGeom prst="rect">
            <a:avLst/>
          </a:prstGeom>
          <a:noFill/>
          <a:ln>
            <a:noFill/>
          </a:ln>
        </p:spPr>
      </p:pic>
      <p:sp>
        <p:nvSpPr>
          <p:cNvPr id="201" name="Google Shape;201;p31"/>
          <p:cNvSpPr txBox="1"/>
          <p:nvPr/>
        </p:nvSpPr>
        <p:spPr>
          <a:xfrm>
            <a:off x="7337000" y="666750"/>
            <a:ext cx="795300" cy="5727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solidFill>
                  <a:srgbClr val="152B48"/>
                </a:solidFill>
                <a:latin typeface="Calibri"/>
                <a:ea typeface="Calibri"/>
                <a:cs typeface="Calibri"/>
                <a:sym typeface="Calibri"/>
              </a:rPr>
              <a:t>40%</a:t>
            </a:r>
            <a:endParaRPr sz="2400" b="1">
              <a:solidFill>
                <a:srgbClr val="152B48"/>
              </a:solidFill>
              <a:latin typeface="Calibri"/>
              <a:ea typeface="Calibri"/>
              <a:cs typeface="Calibri"/>
              <a:sym typeface="Calibri"/>
            </a:endParaRPr>
          </a:p>
        </p:txBody>
      </p:sp>
      <p:sp>
        <p:nvSpPr>
          <p:cNvPr id="202" name="Google Shape;202;p31"/>
          <p:cNvSpPr txBox="1"/>
          <p:nvPr/>
        </p:nvSpPr>
        <p:spPr>
          <a:xfrm>
            <a:off x="5626838" y="2737125"/>
            <a:ext cx="795300" cy="572700"/>
          </a:xfrm>
          <a:prstGeom prst="rect">
            <a:avLst/>
          </a:prstGeom>
          <a:solidFill>
            <a:srgbClr val="8E7CC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Calibri"/>
                <a:ea typeface="Calibri"/>
                <a:cs typeface="Calibri"/>
                <a:sym typeface="Calibri"/>
              </a:rPr>
              <a:t>40%</a:t>
            </a:r>
            <a:endParaRPr sz="2400" b="1">
              <a:latin typeface="Calibri"/>
              <a:ea typeface="Calibri"/>
              <a:cs typeface="Calibri"/>
              <a:sym typeface="Calibri"/>
            </a:endParaRPr>
          </a:p>
        </p:txBody>
      </p:sp>
      <p:sp>
        <p:nvSpPr>
          <p:cNvPr id="203" name="Google Shape;203;p31"/>
          <p:cNvSpPr txBox="1"/>
          <p:nvPr/>
        </p:nvSpPr>
        <p:spPr>
          <a:xfrm>
            <a:off x="5626825" y="3976350"/>
            <a:ext cx="795300" cy="572700"/>
          </a:xfrm>
          <a:prstGeom prst="rect">
            <a:avLst/>
          </a:prstGeom>
          <a:solidFill>
            <a:srgbClr val="E06666"/>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Calibri"/>
                <a:ea typeface="Calibri"/>
                <a:cs typeface="Calibri"/>
                <a:sym typeface="Calibri"/>
              </a:rPr>
              <a:t>14%</a:t>
            </a:r>
            <a:endParaRPr sz="2400" b="1">
              <a:latin typeface="Calibri"/>
              <a:ea typeface="Calibri"/>
              <a:cs typeface="Calibri"/>
              <a:sym typeface="Calibri"/>
            </a:endParaRPr>
          </a:p>
        </p:txBody>
      </p:sp>
      <p:sp>
        <p:nvSpPr>
          <p:cNvPr id="204" name="Google Shape;204;p31"/>
          <p:cNvSpPr txBox="1"/>
          <p:nvPr/>
        </p:nvSpPr>
        <p:spPr>
          <a:xfrm>
            <a:off x="3243175" y="2164425"/>
            <a:ext cx="795300" cy="572700"/>
          </a:xfrm>
          <a:prstGeom prst="rect">
            <a:avLst/>
          </a:prstGeom>
          <a:solidFill>
            <a:srgbClr val="E6B8A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Calibri"/>
                <a:ea typeface="Calibri"/>
                <a:cs typeface="Calibri"/>
                <a:sym typeface="Calibri"/>
              </a:rPr>
              <a:t>50%</a:t>
            </a:r>
            <a:endParaRPr sz="2400" b="1">
              <a:latin typeface="Calibri"/>
              <a:ea typeface="Calibri"/>
              <a:cs typeface="Calibri"/>
              <a:sym typeface="Calibri"/>
            </a:endParaRPr>
          </a:p>
        </p:txBody>
      </p:sp>
      <p:sp>
        <p:nvSpPr>
          <p:cNvPr id="205" name="Google Shape;205;p31"/>
          <p:cNvSpPr txBox="1"/>
          <p:nvPr/>
        </p:nvSpPr>
        <p:spPr>
          <a:xfrm>
            <a:off x="5690750" y="1790800"/>
            <a:ext cx="795300" cy="572700"/>
          </a:xfrm>
          <a:prstGeom prst="rect">
            <a:avLst/>
          </a:prstGeom>
          <a:solidFill>
            <a:srgbClr val="CC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a:latin typeface="Calibri"/>
                <a:ea typeface="Calibri"/>
                <a:cs typeface="Calibri"/>
                <a:sym typeface="Calibri"/>
              </a:rPr>
              <a:t>63%</a:t>
            </a:r>
            <a:endParaRPr sz="2400" b="1">
              <a:latin typeface="Calibri"/>
              <a:ea typeface="Calibri"/>
              <a:cs typeface="Calibri"/>
              <a:sym typeface="Calibri"/>
            </a:endParaRPr>
          </a:p>
        </p:txBody>
      </p:sp>
      <p:sp>
        <p:nvSpPr>
          <p:cNvPr id="206" name="Google Shape;206;p31"/>
          <p:cNvSpPr txBox="1"/>
          <p:nvPr/>
        </p:nvSpPr>
        <p:spPr>
          <a:xfrm>
            <a:off x="7464125" y="1691150"/>
            <a:ext cx="795300" cy="572700"/>
          </a:xfrm>
          <a:prstGeom prst="rect">
            <a:avLst/>
          </a:prstGeom>
          <a:solidFill>
            <a:srgbClr val="D9D9D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sz="2400" b="1" dirty="0">
                <a:solidFill>
                  <a:srgbClr val="152B48"/>
                </a:solidFill>
                <a:latin typeface="Calibri"/>
                <a:ea typeface="Calibri"/>
                <a:cs typeface="Calibri"/>
                <a:sym typeface="Calibri"/>
              </a:rPr>
              <a:t>25%</a:t>
            </a:r>
            <a:endParaRPr sz="2400" b="1" dirty="0">
              <a:solidFill>
                <a:srgbClr val="152B48"/>
              </a:solidFill>
              <a:latin typeface="Calibri"/>
              <a:ea typeface="Calibri"/>
              <a:cs typeface="Calibri"/>
              <a:sym typeface="Calibri"/>
            </a:endParaRPr>
          </a:p>
        </p:txBody>
      </p:sp>
      <p:cxnSp>
        <p:nvCxnSpPr>
          <p:cNvPr id="207" name="Google Shape;207;p31"/>
          <p:cNvCxnSpPr>
            <a:endCxn id="201" idx="1"/>
          </p:cNvCxnSpPr>
          <p:nvPr/>
        </p:nvCxnSpPr>
        <p:spPr>
          <a:xfrm>
            <a:off x="6274700" y="877500"/>
            <a:ext cx="1062300" cy="75600"/>
          </a:xfrm>
          <a:prstGeom prst="straightConnector1">
            <a:avLst/>
          </a:prstGeom>
          <a:noFill/>
          <a:ln w="9525" cap="flat" cmpd="sng">
            <a:solidFill>
              <a:schemeClr val="dk2"/>
            </a:solidFill>
            <a:prstDash val="solid"/>
            <a:round/>
            <a:headEnd type="none" w="med" len="med"/>
            <a:tailEnd type="triangle" w="med" len="med"/>
          </a:ln>
        </p:spPr>
      </p:cxnSp>
      <p:cxnSp>
        <p:nvCxnSpPr>
          <p:cNvPr id="208" name="Google Shape;208;p31"/>
          <p:cNvCxnSpPr>
            <a:endCxn id="204" idx="3"/>
          </p:cNvCxnSpPr>
          <p:nvPr/>
        </p:nvCxnSpPr>
        <p:spPr>
          <a:xfrm rot="10800000">
            <a:off x="4038475" y="2450775"/>
            <a:ext cx="1124100" cy="95100"/>
          </a:xfrm>
          <a:prstGeom prst="straightConnector1">
            <a:avLst/>
          </a:prstGeom>
          <a:noFill/>
          <a:ln w="9525" cap="flat" cmpd="sng">
            <a:solidFill>
              <a:schemeClr val="dk2"/>
            </a:solidFill>
            <a:prstDash val="solid"/>
            <a:round/>
            <a:headEnd type="none" w="med" len="med"/>
            <a:tailEnd type="triangle" w="med" len="med"/>
          </a:ln>
        </p:spPr>
      </p:cxnSp>
      <p:cxnSp>
        <p:nvCxnSpPr>
          <p:cNvPr id="209" name="Google Shape;209;p31"/>
          <p:cNvCxnSpPr>
            <a:endCxn id="206" idx="1"/>
          </p:cNvCxnSpPr>
          <p:nvPr/>
        </p:nvCxnSpPr>
        <p:spPr>
          <a:xfrm>
            <a:off x="6199025" y="1471700"/>
            <a:ext cx="1265100" cy="505800"/>
          </a:xfrm>
          <a:prstGeom prst="straightConnector1">
            <a:avLst/>
          </a:prstGeom>
          <a:noFill/>
          <a:ln w="9525" cap="flat" cmpd="sng">
            <a:solidFill>
              <a:schemeClr val="dk2"/>
            </a:solidFill>
            <a:prstDash val="solid"/>
            <a:round/>
            <a:headEnd type="none" w="med" len="med"/>
            <a:tailEnd type="triangle" w="med" len="med"/>
          </a:ln>
        </p:spPr>
      </p:cxnSp>
      <p:sp>
        <p:nvSpPr>
          <p:cNvPr id="210" name="Google Shape;210;p31"/>
          <p:cNvSpPr txBox="1"/>
          <p:nvPr/>
        </p:nvSpPr>
        <p:spPr>
          <a:xfrm>
            <a:off x="2777450" y="1691150"/>
            <a:ext cx="2106000" cy="397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100">
                <a:latin typeface="Montserrat"/>
                <a:ea typeface="Montserrat"/>
                <a:cs typeface="Montserrat"/>
                <a:sym typeface="Montserrat"/>
              </a:rPr>
              <a:t>Huesos largos</a:t>
            </a:r>
            <a:endParaRPr sz="2100">
              <a:latin typeface="Montserrat"/>
              <a:ea typeface="Montserrat"/>
              <a:cs typeface="Montserrat"/>
              <a:sym typeface="Montserrat"/>
            </a:endParaRPr>
          </a:p>
        </p:txBody>
      </p:sp>
      <p:sp>
        <p:nvSpPr>
          <p:cNvPr id="211" name="Google Shape;211;p31"/>
          <p:cNvSpPr txBox="1"/>
          <p:nvPr/>
        </p:nvSpPr>
        <p:spPr>
          <a:xfrm>
            <a:off x="7201950" y="2299575"/>
            <a:ext cx="1530000" cy="397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100">
                <a:latin typeface="Montserrat"/>
                <a:ea typeface="Montserrat"/>
                <a:cs typeface="Montserrat"/>
                <a:sym typeface="Montserrat"/>
              </a:rPr>
              <a:t>Columna</a:t>
            </a:r>
            <a:endParaRPr sz="2100">
              <a:latin typeface="Montserrat"/>
              <a:ea typeface="Montserrat"/>
              <a:cs typeface="Montserrat"/>
              <a:sym typeface="Montserrat"/>
            </a:endParaRPr>
          </a:p>
        </p:txBody>
      </p:sp>
      <p:cxnSp>
        <p:nvCxnSpPr>
          <p:cNvPr id="212" name="Google Shape;212;p31"/>
          <p:cNvCxnSpPr>
            <a:stCxn id="203" idx="3"/>
            <a:endCxn id="213" idx="1"/>
          </p:cNvCxnSpPr>
          <p:nvPr/>
        </p:nvCxnSpPr>
        <p:spPr>
          <a:xfrm>
            <a:off x="6422125" y="4262700"/>
            <a:ext cx="675300" cy="16800"/>
          </a:xfrm>
          <a:prstGeom prst="straightConnector1">
            <a:avLst/>
          </a:prstGeom>
          <a:noFill/>
          <a:ln w="9525" cap="flat" cmpd="sng">
            <a:solidFill>
              <a:schemeClr val="dk2"/>
            </a:solidFill>
            <a:prstDash val="solid"/>
            <a:round/>
            <a:headEnd type="none" w="med" len="med"/>
            <a:tailEnd type="triangle" w="med" len="med"/>
          </a:ln>
        </p:spPr>
      </p:cxnSp>
      <p:sp>
        <p:nvSpPr>
          <p:cNvPr id="213" name="Google Shape;213;p31"/>
          <p:cNvSpPr txBox="1"/>
          <p:nvPr/>
        </p:nvSpPr>
        <p:spPr>
          <a:xfrm>
            <a:off x="7097425" y="3926400"/>
            <a:ext cx="1857600" cy="705900"/>
          </a:xfrm>
          <a:prstGeom prst="rect">
            <a:avLst/>
          </a:prstGeom>
          <a:noFill/>
          <a:ln w="3810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Uretrocistrografía retrógrada</a:t>
            </a:r>
            <a:endParaRPr b="1">
              <a:latin typeface="Montserrat"/>
              <a:ea typeface="Montserrat"/>
              <a:cs typeface="Montserrat"/>
              <a:sym typeface="Montserrat"/>
            </a:endParaRPr>
          </a:p>
        </p:txBody>
      </p:sp>
      <p:sp>
        <p:nvSpPr>
          <p:cNvPr id="2" name="Oval 1">
            <a:extLst>
              <a:ext uri="{FF2B5EF4-FFF2-40B4-BE49-F238E27FC236}">
                <a16:creationId xmlns:a16="http://schemas.microsoft.com/office/drawing/2014/main" id="{A554DDCD-BAC1-454F-B60F-D7CB968B8778}"/>
              </a:ext>
            </a:extLst>
          </p:cNvPr>
          <p:cNvSpPr/>
          <p:nvPr/>
        </p:nvSpPr>
        <p:spPr>
          <a:xfrm>
            <a:off x="4488180" y="447325"/>
            <a:ext cx="395270" cy="505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body" idx="1"/>
          </p:nvPr>
        </p:nvSpPr>
        <p:spPr>
          <a:xfrm>
            <a:off x="311725" y="701350"/>
            <a:ext cx="4743300" cy="2689500"/>
          </a:xfrm>
          <a:prstGeom prst="rect">
            <a:avLst/>
          </a:prstGeom>
        </p:spPr>
        <p:txBody>
          <a:bodyPr spcFirstLastPara="1" wrap="square" lIns="68575" tIns="34275" rIns="68575" bIns="34275" anchor="t" anchorCtr="0">
            <a:noAutofit/>
          </a:bodyPr>
          <a:lstStyle/>
          <a:p>
            <a:pPr marL="457200" lvl="0" indent="-330200" algn="l" rtl="0">
              <a:spcBef>
                <a:spcPts val="800"/>
              </a:spcBef>
              <a:spcAft>
                <a:spcPts val="0"/>
              </a:spcAft>
              <a:buSzPts val="1600"/>
              <a:buChar char="•"/>
            </a:pPr>
            <a:r>
              <a:rPr lang="de-CH" sz="1600" b="1">
                <a:latin typeface="Montserrat"/>
                <a:ea typeface="Montserrat"/>
                <a:cs typeface="Montserrat"/>
                <a:sym typeface="Montserrat"/>
              </a:rPr>
              <a:t>Fronda pélvica</a:t>
            </a:r>
            <a:r>
              <a:rPr lang="de-CH" sz="1600">
                <a:latin typeface="Montserrat"/>
                <a:ea typeface="Montserrat"/>
                <a:cs typeface="Montserrat"/>
                <a:sym typeface="Montserrat"/>
              </a:rPr>
              <a:t> si lo requiere</a:t>
            </a:r>
            <a:endParaRPr sz="1600">
              <a:latin typeface="Montserrat"/>
              <a:ea typeface="Montserrat"/>
              <a:cs typeface="Montserrat"/>
              <a:sym typeface="Montserrat"/>
            </a:endParaRPr>
          </a:p>
          <a:p>
            <a:pPr marL="914400" lvl="1" indent="-330200" algn="l" rtl="0">
              <a:spcBef>
                <a:spcPts val="0"/>
              </a:spcBef>
              <a:spcAft>
                <a:spcPts val="0"/>
              </a:spcAft>
              <a:buSzPts val="1600"/>
              <a:buFont typeface="Montserrat"/>
              <a:buChar char="•"/>
            </a:pPr>
            <a:r>
              <a:rPr lang="de-CH" sz="1600"/>
              <a:t>L</a:t>
            </a:r>
            <a:r>
              <a:rPr lang="de-CH" sz="1600">
                <a:latin typeface="Montserrat"/>
                <a:ea typeface="Montserrat"/>
                <a:cs typeface="Montserrat"/>
                <a:sym typeface="Montserrat"/>
              </a:rPr>
              <a:t>ibro abierto</a:t>
            </a:r>
            <a:r>
              <a:rPr lang="de-CH" sz="1600"/>
              <a:t>,</a:t>
            </a:r>
            <a:r>
              <a:rPr lang="de-CH" sz="1600">
                <a:latin typeface="Montserrat"/>
                <a:ea typeface="Montserrat"/>
                <a:cs typeface="Montserrat"/>
                <a:sym typeface="Montserrat"/>
              </a:rPr>
              <a:t>inestables verticales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de-CH" sz="1600">
                <a:latin typeface="Montserrat"/>
                <a:ea typeface="Montserrat"/>
                <a:cs typeface="Montserrat"/>
                <a:sym typeface="Montserrat"/>
              </a:rPr>
              <a:t>Tranexámico</a:t>
            </a:r>
            <a:endParaRPr sz="1600" b="1"/>
          </a:p>
          <a:p>
            <a:pPr marL="457200" lvl="0" indent="-330200" algn="l" rtl="0">
              <a:spcBef>
                <a:spcPts val="0"/>
              </a:spcBef>
              <a:spcAft>
                <a:spcPts val="0"/>
              </a:spcAft>
              <a:buSzPts val="1600"/>
              <a:buChar char="•"/>
            </a:pPr>
            <a:r>
              <a:rPr lang="de-CH" sz="1600"/>
              <a:t>Imágenes (</a:t>
            </a:r>
            <a:r>
              <a:rPr lang="de-CH" sz="1600" b="1"/>
              <a:t>Rx </a:t>
            </a:r>
            <a:r>
              <a:rPr lang="de-CH" sz="1600"/>
              <a:t>siempre es el examen inicial)</a:t>
            </a:r>
            <a:endParaRPr sz="1600"/>
          </a:p>
          <a:p>
            <a:pPr marL="520700" lvl="1" indent="-177800" algn="l" rtl="0">
              <a:spcBef>
                <a:spcPts val="0"/>
              </a:spcBef>
              <a:spcAft>
                <a:spcPts val="0"/>
              </a:spcAft>
              <a:buSzPts val="1600"/>
              <a:buFont typeface="Montserrat"/>
              <a:buChar char="•"/>
            </a:pPr>
            <a:r>
              <a:rPr lang="de-CH" sz="1600"/>
              <a:t>TAC inicial: Falso negativo</a:t>
            </a:r>
            <a:endParaRPr sz="1600"/>
          </a:p>
          <a:p>
            <a:pPr marL="457200" lvl="0" indent="-330200" algn="l" rtl="0">
              <a:spcBef>
                <a:spcPts val="0"/>
              </a:spcBef>
              <a:spcAft>
                <a:spcPts val="0"/>
              </a:spcAft>
              <a:buSzPts val="1600"/>
              <a:buChar char="•"/>
            </a:pPr>
            <a:r>
              <a:rPr lang="de-CH" sz="1600"/>
              <a:t>Reanimación </a:t>
            </a:r>
            <a:r>
              <a:rPr lang="de-CH" sz="1600" b="1"/>
              <a:t>control daños</a:t>
            </a:r>
            <a:endParaRPr sz="1600"/>
          </a:p>
          <a:p>
            <a:pPr marL="0" lvl="0" indent="0" algn="l" rtl="0">
              <a:spcBef>
                <a:spcPts val="800"/>
              </a:spcBef>
              <a:spcAft>
                <a:spcPts val="0"/>
              </a:spcAft>
              <a:buNone/>
            </a:pPr>
            <a:endParaRPr sz="1600">
              <a:latin typeface="Montserrat"/>
              <a:ea typeface="Montserrat"/>
              <a:cs typeface="Montserrat"/>
              <a:sym typeface="Montserrat"/>
            </a:endParaRPr>
          </a:p>
        </p:txBody>
      </p:sp>
      <p:pic>
        <p:nvPicPr>
          <p:cNvPr id="219" name="Google Shape;219;p32"/>
          <p:cNvPicPr preferRelativeResize="0"/>
          <p:nvPr/>
        </p:nvPicPr>
        <p:blipFill>
          <a:blip r:embed="rId3">
            <a:alphaModFix/>
          </a:blip>
          <a:stretch>
            <a:fillRect/>
          </a:stretch>
        </p:blipFill>
        <p:spPr>
          <a:xfrm>
            <a:off x="706042" y="87462"/>
            <a:ext cx="2835300" cy="690100"/>
          </a:xfrm>
          <a:prstGeom prst="rect">
            <a:avLst/>
          </a:prstGeom>
          <a:noFill/>
          <a:ln>
            <a:noFill/>
          </a:ln>
        </p:spPr>
      </p:pic>
      <p:pic>
        <p:nvPicPr>
          <p:cNvPr id="220" name="Google Shape;220;p32"/>
          <p:cNvPicPr preferRelativeResize="0"/>
          <p:nvPr/>
        </p:nvPicPr>
        <p:blipFill rotWithShape="1">
          <a:blip r:embed="rId4">
            <a:alphaModFix/>
          </a:blip>
          <a:srcRect t="10770" r="4205"/>
          <a:stretch/>
        </p:blipFill>
        <p:spPr>
          <a:xfrm>
            <a:off x="5055000" y="239850"/>
            <a:ext cx="3624899" cy="2331900"/>
          </a:xfrm>
          <a:prstGeom prst="rect">
            <a:avLst/>
          </a:prstGeom>
          <a:noFill/>
          <a:ln>
            <a:noFill/>
          </a:ln>
        </p:spPr>
      </p:pic>
      <p:pic>
        <p:nvPicPr>
          <p:cNvPr id="221" name="Google Shape;221;p32"/>
          <p:cNvPicPr preferRelativeResize="0"/>
          <p:nvPr/>
        </p:nvPicPr>
        <p:blipFill>
          <a:blip r:embed="rId5">
            <a:alphaModFix/>
          </a:blip>
          <a:stretch>
            <a:fillRect/>
          </a:stretch>
        </p:blipFill>
        <p:spPr>
          <a:xfrm>
            <a:off x="5055000" y="1846404"/>
            <a:ext cx="3624901" cy="3297096"/>
          </a:xfrm>
          <a:prstGeom prst="rect">
            <a:avLst/>
          </a:prstGeom>
          <a:noFill/>
          <a:ln>
            <a:noFill/>
          </a:ln>
        </p:spPr>
      </p:pic>
      <p:pic>
        <p:nvPicPr>
          <p:cNvPr id="222" name="Google Shape;222;p32"/>
          <p:cNvPicPr preferRelativeResize="0"/>
          <p:nvPr/>
        </p:nvPicPr>
        <p:blipFill>
          <a:blip r:embed="rId6">
            <a:alphaModFix amt="84000"/>
          </a:blip>
          <a:stretch>
            <a:fillRect/>
          </a:stretch>
        </p:blipFill>
        <p:spPr>
          <a:xfrm>
            <a:off x="6214850" y="239850"/>
            <a:ext cx="1606550" cy="1606550"/>
          </a:xfrm>
          <a:prstGeom prst="rect">
            <a:avLst/>
          </a:prstGeom>
          <a:noFill/>
          <a:ln>
            <a:noFill/>
          </a:ln>
        </p:spPr>
      </p:pic>
      <p:pic>
        <p:nvPicPr>
          <p:cNvPr id="223" name="Google Shape;223;p32"/>
          <p:cNvPicPr preferRelativeResize="0"/>
          <p:nvPr/>
        </p:nvPicPr>
        <p:blipFill>
          <a:blip r:embed="rId7">
            <a:alphaModFix amt="71000"/>
          </a:blip>
          <a:stretch>
            <a:fillRect/>
          </a:stretch>
        </p:blipFill>
        <p:spPr>
          <a:xfrm>
            <a:off x="6177575" y="2077873"/>
            <a:ext cx="1681100" cy="1714714"/>
          </a:xfrm>
          <a:prstGeom prst="rect">
            <a:avLst/>
          </a:prstGeom>
          <a:noFill/>
          <a:ln>
            <a:noFill/>
          </a:ln>
        </p:spPr>
      </p:pic>
      <p:sp>
        <p:nvSpPr>
          <p:cNvPr id="224" name="Google Shape;224;p32"/>
          <p:cNvSpPr/>
          <p:nvPr/>
        </p:nvSpPr>
        <p:spPr>
          <a:xfrm>
            <a:off x="5162388" y="2077875"/>
            <a:ext cx="907800" cy="15417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txBox="1"/>
          <p:nvPr/>
        </p:nvSpPr>
        <p:spPr>
          <a:xfrm>
            <a:off x="5799525" y="4024050"/>
            <a:ext cx="2437200" cy="690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CH" sz="2200" dirty="0">
                <a:solidFill>
                  <a:srgbClr val="152B48"/>
                </a:solidFill>
                <a:latin typeface="Montserrat"/>
                <a:ea typeface="Montserrat"/>
                <a:cs typeface="Montserrat"/>
                <a:sym typeface="Montserrat"/>
              </a:rPr>
              <a:t>Máximo </a:t>
            </a:r>
            <a:r>
              <a:rPr lang="de-CH" sz="2200" b="1" dirty="0">
                <a:solidFill>
                  <a:srgbClr val="152B48"/>
                </a:solidFill>
                <a:latin typeface="Montserrat"/>
                <a:ea typeface="Montserrat"/>
                <a:cs typeface="Montserrat"/>
                <a:sym typeface="Montserrat"/>
              </a:rPr>
              <a:t>24-48 horas</a:t>
            </a:r>
            <a:endParaRPr sz="2200" b="1" dirty="0">
              <a:solidFill>
                <a:srgbClr val="152B48"/>
              </a:solidFill>
              <a:latin typeface="Montserrat"/>
              <a:ea typeface="Montserrat"/>
              <a:cs typeface="Montserrat"/>
              <a:sym typeface="Montserrat"/>
            </a:endParaRPr>
          </a:p>
        </p:txBody>
      </p:sp>
      <p:sp>
        <p:nvSpPr>
          <p:cNvPr id="226" name="Google Shape;226;p32"/>
          <p:cNvSpPr txBox="1"/>
          <p:nvPr/>
        </p:nvSpPr>
        <p:spPr>
          <a:xfrm>
            <a:off x="418000" y="2495550"/>
            <a:ext cx="16176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Hemoderivados tempranos</a:t>
            </a:r>
            <a:endParaRPr>
              <a:latin typeface="Montserrat"/>
              <a:ea typeface="Montserrat"/>
              <a:cs typeface="Montserrat"/>
              <a:sym typeface="Montserrat"/>
            </a:endParaRPr>
          </a:p>
        </p:txBody>
      </p:sp>
      <p:sp>
        <p:nvSpPr>
          <p:cNvPr id="227" name="Google Shape;227;p32"/>
          <p:cNvSpPr txBox="1"/>
          <p:nvPr/>
        </p:nvSpPr>
        <p:spPr>
          <a:xfrm>
            <a:off x="2143700" y="2495550"/>
            <a:ext cx="13314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Estado hipotensivo</a:t>
            </a:r>
            <a:endParaRPr>
              <a:latin typeface="Montserrat"/>
              <a:ea typeface="Montserrat"/>
              <a:cs typeface="Montserrat"/>
              <a:sym typeface="Montserrat"/>
            </a:endParaRPr>
          </a:p>
        </p:txBody>
      </p:sp>
      <p:sp>
        <p:nvSpPr>
          <p:cNvPr id="228" name="Google Shape;228;p32"/>
          <p:cNvSpPr txBox="1"/>
          <p:nvPr/>
        </p:nvSpPr>
        <p:spPr>
          <a:xfrm>
            <a:off x="3617338" y="2495550"/>
            <a:ext cx="1331400" cy="404400"/>
          </a:xfrm>
          <a:prstGeom prst="rect">
            <a:avLst/>
          </a:prstGeom>
          <a:solidFill>
            <a:srgbClr val="FFFFFF"/>
          </a:solid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CH">
                <a:latin typeface="Montserrat"/>
                <a:ea typeface="Montserrat"/>
                <a:cs typeface="Montserrat"/>
                <a:sym typeface="Montserrat"/>
              </a:rPr>
              <a:t>Prevenir triada letal</a:t>
            </a:r>
            <a:endParaRPr>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1000"/>
                                        <p:tgtEl>
                                          <p:spTgt spid="223"/>
                                        </p:tgtEl>
                                      </p:cBhvr>
                                    </p:animEffect>
                                  </p:childTnLst>
                                </p:cTn>
                              </p:par>
                              <p:par>
                                <p:cTn id="13" presetID="10" presetClass="entr" presetSubtype="0" fill="hold" nodeType="withEffect">
                                  <p:stCondLst>
                                    <p:cond delay="0"/>
                                  </p:stCondLst>
                                  <p:childTnLst>
                                    <p:set>
                                      <p:cBhvr>
                                        <p:cTn id="14" dur="1" fill="hold">
                                          <p:stCondLst>
                                            <p:cond delay="0"/>
                                          </p:stCondLst>
                                        </p:cTn>
                                        <p:tgtEl>
                                          <p:spTgt spid="225"/>
                                        </p:tgtEl>
                                        <p:attrNameLst>
                                          <p:attrName>style.visibility</p:attrName>
                                        </p:attrNameLst>
                                      </p:cBhvr>
                                      <p:to>
                                        <p:strVal val="visible"/>
                                      </p:to>
                                    </p:set>
                                    <p:animEffect transition="in" filter="fade">
                                      <p:cBhvr>
                                        <p:cTn id="15"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1901</Words>
  <Application>Microsoft Office PowerPoint</Application>
  <PresentationFormat>On-screen Show (16:9)</PresentationFormat>
  <Paragraphs>359</Paragraphs>
  <Slides>67</Slides>
  <Notes>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Montserrat</vt:lpstr>
      <vt:lpstr>Proxima Nova</vt:lpstr>
      <vt:lpstr>Arial</vt:lpstr>
      <vt:lpstr>Montserrat Light</vt:lpstr>
      <vt:lpstr>Calibri</vt:lpstr>
      <vt:lpstr>Tema de Office</vt:lpstr>
      <vt:lpstr>Fracturas de miembro inferior</vt:lpstr>
      <vt:lpstr>Fracturas de pelvis...</vt:lpstr>
      <vt:lpstr>¿Por qué son importantes?</vt:lpstr>
      <vt:lpstr>Intrínsecamente estable</vt:lpstr>
      <vt:lpstr>PowerPoint Presentation</vt:lpstr>
      <vt:lpstr>PowerPoint Presentation</vt:lpstr>
      <vt:lpstr>Evaluación clínica</vt:lpstr>
      <vt:lpstr>Lesiones asociadas</vt:lpstr>
      <vt:lpstr>PowerPoint Presentation</vt:lpstr>
      <vt:lpstr>Algoritmo</vt:lpstr>
      <vt:lpstr>Fracturas de cadera</vt:lpstr>
      <vt:lpstr>Localización</vt:lpstr>
      <vt:lpstr>Riesgo inherente</vt:lpstr>
      <vt:lpstr>Clínica muy sugestiva</vt:lpstr>
      <vt:lpstr>Fracturas de cabeza femoral</vt:lpstr>
      <vt:lpstr>PowerPoint Presentation</vt:lpstr>
      <vt:lpstr>Transcervical</vt:lpstr>
      <vt:lpstr>Fracturas ocultas</vt:lpstr>
      <vt:lpstr>Tratamiento</vt:lpstr>
      <vt:lpstr>Intertrocantéricas y basicervicales</vt:lpstr>
      <vt:lpstr>¿Causa de la mortalidad?</vt:lpstr>
      <vt:lpstr>Fractura de diáfisis de fémur</vt:lpstr>
      <vt:lpstr>Datos generales</vt:lpstr>
      <vt:lpstr>Clasificación de Winquist</vt:lpstr>
      <vt:lpstr>Lesiones asociadas</vt:lpstr>
      <vt:lpstr>Lesiones asociadas</vt:lpstr>
      <vt:lpstr>Sindrome embolia grasa</vt:lpstr>
      <vt:lpstr>Sindrome embolia grasa</vt:lpstr>
      <vt:lpstr>Tratamiento</vt:lpstr>
      <vt:lpstr>Manejo</vt:lpstr>
      <vt:lpstr>Manejo</vt:lpstr>
      <vt:lpstr>“Timing” de la cirugía</vt:lpstr>
      <vt:lpstr>Opciones de fijación</vt:lpstr>
      <vt:lpstr>Fracturas de fémur distal </vt:lpstr>
      <vt:lpstr>Datos generales</vt:lpstr>
      <vt:lpstr>Enfoque</vt:lpstr>
      <vt:lpstr>Lesiones asociadas</vt:lpstr>
      <vt:lpstr>Fracturas de platillos tibiales</vt:lpstr>
      <vt:lpstr>Datos generales</vt:lpstr>
      <vt:lpstr>Clasificación Shatzker</vt:lpstr>
      <vt:lpstr>Lesiones asociadas</vt:lpstr>
      <vt:lpstr>Manejo</vt:lpstr>
      <vt:lpstr>Fracturas diafisis tibial</vt:lpstr>
      <vt:lpstr>Datos generales</vt:lpstr>
      <vt:lpstr>Lesiones asociadas</vt:lpstr>
      <vt:lpstr>Conservador si:</vt:lpstr>
      <vt:lpstr>Fracturas de tobillo</vt:lpstr>
      <vt:lpstr>Aspectos anatómicos </vt:lpstr>
      <vt:lpstr>Aspectos anatómicos </vt:lpstr>
      <vt:lpstr>Radiología</vt:lpstr>
      <vt:lpstr>Otras proyecciones</vt:lpstr>
      <vt:lpstr>Análisis radiológico</vt:lpstr>
      <vt:lpstr>Se operan...</vt:lpstr>
      <vt:lpstr>Fracturas de calcáneo...</vt:lpstr>
      <vt:lpstr>Aspectos generales</vt:lpstr>
      <vt:lpstr>Radiología</vt:lpstr>
      <vt:lpstr>Radiología</vt:lpstr>
      <vt:lpstr>¿Cuándo se  operan?</vt:lpstr>
      <vt:lpstr>Otras fracturas del tarso</vt:lpstr>
      <vt:lpstr>Fracturas del talo</vt:lpstr>
      <vt:lpstr>Necrosis avascular</vt:lpstr>
      <vt:lpstr>Lesión de Lisfranc</vt:lpstr>
      <vt:lpstr>Anatomía</vt:lpstr>
      <vt:lpstr>Diagnóstico</vt:lpstr>
      <vt:lpstr>Fracturas de metatarsianos y dedos</vt:lpstr>
      <vt:lpstr>Metatarsianos Se operan...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Fracturas de miembro inferior</dc:title>
  <cp:lastModifiedBy>ana.cardonaga@outlook.es</cp:lastModifiedBy>
  <cp:revision>5</cp:revision>
  <dcterms:modified xsi:type="dcterms:W3CDTF">2021-01-05T16:04:07Z</dcterms:modified>
</cp:coreProperties>
</file>