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1" r:id="rId4"/>
    <p:sldId id="272" r:id="rId5"/>
    <p:sldId id="276" r:id="rId6"/>
    <p:sldId id="275" r:id="rId7"/>
    <p:sldId id="282" r:id="rId8"/>
    <p:sldId id="277" r:id="rId9"/>
    <p:sldId id="278" r:id="rId10"/>
    <p:sldId id="259" r:id="rId11"/>
    <p:sldId id="279" r:id="rId12"/>
    <p:sldId id="280" r:id="rId13"/>
    <p:sldId id="264" r:id="rId14"/>
    <p:sldId id="261" r:id="rId15"/>
    <p:sldId id="281" r:id="rId16"/>
    <p:sldId id="262" r:id="rId17"/>
    <p:sldId id="268" r:id="rId18"/>
    <p:sldId id="270" r:id="rId19"/>
    <p:sldId id="273" r:id="rId20"/>
    <p:sldId id="263" r:id="rId2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009B7-0F5E-A041-8FCD-B18B0132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D4314C-D21E-1145-85DE-2723F7262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ADEF50-D28D-A649-A40D-8B7BF103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05D43D-E405-C149-A6E2-2F31D0D4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EC9B7F-43CA-2446-BF58-83144F24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5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5400" dirty="0"/>
              <a:t>MANEJO GENERAL DEL PACIENTE INTOXICADO</a:t>
            </a: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A505D-4D25-154D-97E5-AF4681A8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0"/>
            <a:ext cx="10515600" cy="1325563"/>
          </a:xfrm>
        </p:spPr>
        <p:txBody>
          <a:bodyPr/>
          <a:lstStyle/>
          <a:p>
            <a:r>
              <a:rPr lang="es-CO" dirty="0"/>
              <a:t>Inducción del vómito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5965B0-2534-2146-BC7D-AD109371E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448" y="1157846"/>
            <a:ext cx="10110039" cy="17478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No está indicado.</a:t>
            </a:r>
          </a:p>
          <a:p>
            <a:pPr>
              <a:lnSpc>
                <a:spcPct val="150000"/>
              </a:lnSpc>
            </a:pPr>
            <a:r>
              <a:rPr lang="es-CO" sz="2800" dirty="0"/>
              <a:t>Retrasa otros procedimientos (carbón activado).</a:t>
            </a:r>
          </a:p>
        </p:txBody>
      </p:sp>
      <p:pic>
        <p:nvPicPr>
          <p:cNvPr id="1026" name="Picture 2" descr="3 formas de inducir el vómito - wikiHow">
            <a:extLst>
              <a:ext uri="{FF2B5EF4-FFF2-40B4-BE49-F238E27FC236}">
                <a16:creationId xmlns:a16="http://schemas.microsoft.com/office/drawing/2014/main" id="{8F03FD9B-5AB5-2442-9450-00902CA3E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440" y="3268743"/>
            <a:ext cx="4319954" cy="323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90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391DB-E78F-004F-8BFF-983C1F80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6" y="156845"/>
            <a:ext cx="10515600" cy="1325563"/>
          </a:xfrm>
        </p:spPr>
        <p:txBody>
          <a:bodyPr/>
          <a:lstStyle/>
          <a:p>
            <a:r>
              <a:rPr lang="es-CO" dirty="0"/>
              <a:t>Lavado gástrico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30FB84-2337-3C40-BE2C-AC70C455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2228"/>
            <a:ext cx="8229600" cy="174818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s-CO" sz="2800" dirty="0"/>
              <a:t>Mercurio y fluorhídrico.</a:t>
            </a:r>
          </a:p>
          <a:p>
            <a:pPr>
              <a:lnSpc>
                <a:spcPct val="150000"/>
              </a:lnSpc>
            </a:pPr>
            <a:r>
              <a:rPr lang="es-CO" sz="2800" dirty="0"/>
              <a:t>En general no se recomienda.</a:t>
            </a:r>
          </a:p>
          <a:p>
            <a:pPr>
              <a:lnSpc>
                <a:spcPct val="150000"/>
              </a:lnSpc>
            </a:pPr>
            <a:r>
              <a:rPr lang="es-CO" sz="2800" dirty="0"/>
              <a:t>Reacción vagal.</a:t>
            </a:r>
          </a:p>
        </p:txBody>
      </p:sp>
      <p:pic>
        <p:nvPicPr>
          <p:cNvPr id="2050" name="Picture 2" descr="Pin en Salud">
            <a:extLst>
              <a:ext uri="{FF2B5EF4-FFF2-40B4-BE49-F238E27FC236}">
                <a16:creationId xmlns:a16="http://schemas.microsoft.com/office/drawing/2014/main" id="{877CF7D2-5EF6-9E4E-BAAE-98E1BC351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885" y="3687592"/>
            <a:ext cx="6617370" cy="250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02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82053-C6F9-154B-9D4B-74CB6D23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78" y="112877"/>
            <a:ext cx="10515600" cy="1325563"/>
          </a:xfrm>
        </p:spPr>
        <p:txBody>
          <a:bodyPr/>
          <a:lstStyle/>
          <a:p>
            <a:r>
              <a:rPr lang="es-CO" dirty="0"/>
              <a:t>Carbón activado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E4F-2017-B64E-8C95-589B8806A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742" y="1355036"/>
            <a:ext cx="10001736" cy="20342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No usar de rutina.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Administrar si la ingesta fue hace menos de 1 hora.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O en aquellas que tienen evidencia.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dirty="0"/>
              <a:t>O en toxicidad grave.</a:t>
            </a: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dirty="0"/>
          </a:p>
          <a:p>
            <a:pPr>
              <a:lnSpc>
                <a:spcPct val="100000"/>
              </a:lnSpc>
              <a:buClr>
                <a:srgbClr val="152B48"/>
              </a:buClr>
            </a:pP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25DCB62-B402-B542-8FDB-6C7F68F5C7C1}"/>
              </a:ext>
            </a:extLst>
          </p:cNvPr>
          <p:cNvSpPr txBox="1"/>
          <p:nvPr/>
        </p:nvSpPr>
        <p:spPr>
          <a:xfrm>
            <a:off x="4868436" y="3160858"/>
            <a:ext cx="7116417" cy="373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Paciente con control de vía aérea.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Sustancias potencialmente adsorbibles.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Dosis 1 g/Kg/dosis: solución al 25% revolver un minuto.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Dosis repetidas: considerar catártico para evitar íleo.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Carbamazepina, dapsona, fenobarbital, teofilina, quinina.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CO" sz="20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4931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7DF73-8068-2944-ABDF-470258AF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113333"/>
            <a:ext cx="10515600" cy="1325563"/>
          </a:xfrm>
        </p:spPr>
        <p:txBody>
          <a:bodyPr/>
          <a:lstStyle/>
          <a:p>
            <a:r>
              <a:rPr lang="es-CO" dirty="0"/>
              <a:t>Administrar si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B2A06C-563C-DF4B-ACA5-7897896C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668" y="1507647"/>
            <a:ext cx="6636254" cy="4530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Paciente asintomático y consumo hace menos de 1 hora.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Sustancias potencialmente tóxicas.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Medicamentos liberación retardada.</a:t>
            </a:r>
          </a:p>
        </p:txBody>
      </p:sp>
    </p:spTree>
    <p:extLst>
      <p:ext uri="{BB962C8B-B14F-4D97-AF65-F5344CB8AC3E}">
        <p14:creationId xmlns:p14="http://schemas.microsoft.com/office/powerpoint/2010/main" val="401162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07D56-ED7B-E44D-BB78-57760B270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100081"/>
            <a:ext cx="10515600" cy="1325563"/>
          </a:xfrm>
        </p:spPr>
        <p:txBody>
          <a:bodyPr/>
          <a:lstStyle/>
          <a:p>
            <a:r>
              <a:rPr lang="es-CO" dirty="0"/>
              <a:t>Contraindicaciones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D13C12-A64E-B94B-85D4-43E5A4733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946" y="1028079"/>
            <a:ext cx="7033590" cy="453072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>
                <a:srgbClr val="152B48"/>
              </a:buClr>
            </a:pPr>
            <a:r>
              <a:rPr lang="es-CO" sz="2400" dirty="0"/>
              <a:t>Vía aérea no protegida y alteración del estado neurológico.</a:t>
            </a:r>
          </a:p>
          <a:p>
            <a:pPr>
              <a:lnSpc>
                <a:spcPct val="170000"/>
              </a:lnSpc>
              <a:buClr>
                <a:srgbClr val="152B48"/>
              </a:buClr>
            </a:pPr>
            <a:r>
              <a:rPr lang="es-CO" sz="2400" dirty="0"/>
              <a:t>Ingesta de hidrocarburos.</a:t>
            </a:r>
          </a:p>
          <a:p>
            <a:pPr>
              <a:lnSpc>
                <a:spcPct val="170000"/>
              </a:lnSpc>
              <a:buClr>
                <a:srgbClr val="152B48"/>
              </a:buClr>
            </a:pPr>
            <a:r>
              <a:rPr lang="es-CO" sz="2400" dirty="0"/>
              <a:t>Riesgo de perforación TGI (cáusticos).</a:t>
            </a:r>
          </a:p>
          <a:p>
            <a:pPr>
              <a:lnSpc>
                <a:spcPct val="170000"/>
              </a:lnSpc>
              <a:buClr>
                <a:srgbClr val="152B48"/>
              </a:buClr>
            </a:pPr>
            <a:r>
              <a:rPr lang="es-CO" sz="2400" dirty="0"/>
              <a:t>Obstrucción.</a:t>
            </a:r>
          </a:p>
          <a:p>
            <a:pPr>
              <a:lnSpc>
                <a:spcPct val="170000"/>
              </a:lnSpc>
              <a:buClr>
                <a:srgbClr val="152B48"/>
              </a:buClr>
            </a:pPr>
            <a:r>
              <a:rPr lang="es-CO" sz="2400" dirty="0"/>
              <a:t>Si requiere endoscopia.</a:t>
            </a:r>
          </a:p>
          <a:p>
            <a:pPr>
              <a:lnSpc>
                <a:spcPct val="170000"/>
              </a:lnSpc>
              <a:buClr>
                <a:srgbClr val="152B48"/>
              </a:buClr>
            </a:pPr>
            <a:r>
              <a:rPr lang="es-CO" sz="2400" dirty="0"/>
              <a:t>Metales, electrolitos, alcoholes no son adsorbidos por el CA.</a:t>
            </a:r>
          </a:p>
        </p:txBody>
      </p:sp>
    </p:spTree>
    <p:extLst>
      <p:ext uri="{BB962C8B-B14F-4D97-AF65-F5344CB8AC3E}">
        <p14:creationId xmlns:p14="http://schemas.microsoft.com/office/powerpoint/2010/main" val="344169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C4E93-8A29-5D4B-B875-7EA03DB4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30" y="0"/>
            <a:ext cx="10515600" cy="1325563"/>
          </a:xfrm>
        </p:spPr>
        <p:txBody>
          <a:bodyPr/>
          <a:lstStyle/>
          <a:p>
            <a:r>
              <a:rPr lang="es-CO" dirty="0"/>
              <a:t>Irrigación intestinal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A53590-EF0B-2C44-A4CC-56699A863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1" y="1613590"/>
            <a:ext cx="7033590" cy="4530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En fármacos de liberación sostenida que no se unen al CA.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PEG en 1 L de H2O: cada hora hasta que las heces sean claras.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Niños 9 meses a 6 años: 500 cc /hora.</a:t>
            </a:r>
          </a:p>
        </p:txBody>
      </p:sp>
    </p:spTree>
    <p:extLst>
      <p:ext uri="{BB962C8B-B14F-4D97-AF65-F5344CB8AC3E}">
        <p14:creationId xmlns:p14="http://schemas.microsoft.com/office/powerpoint/2010/main" val="1063094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874BB-4335-BD4F-91EC-F0F301AD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1" y="0"/>
            <a:ext cx="10515600" cy="1325563"/>
          </a:xfrm>
        </p:spPr>
        <p:txBody>
          <a:bodyPr/>
          <a:lstStyle/>
          <a:p>
            <a:r>
              <a:rPr lang="es-CO" dirty="0"/>
              <a:t>Lavado ocular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867B5C-2D71-104F-BBCC-9152C7CF9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184" y="1507647"/>
            <a:ext cx="7033590" cy="4530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Más de 20 minutos.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Aplicar anestesia (procainamida).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500-1000 cc SSN 9%.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Medir pH cada 15 min (6,5-8).</a:t>
            </a:r>
          </a:p>
        </p:txBody>
      </p:sp>
    </p:spTree>
    <p:extLst>
      <p:ext uri="{BB962C8B-B14F-4D97-AF65-F5344CB8AC3E}">
        <p14:creationId xmlns:p14="http://schemas.microsoft.com/office/powerpoint/2010/main" val="117828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3FEEF-181A-D340-9E4C-134BEAA4C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79" y="0"/>
            <a:ext cx="10515600" cy="1325563"/>
          </a:xfrm>
        </p:spPr>
        <p:txBody>
          <a:bodyPr/>
          <a:lstStyle/>
          <a:p>
            <a:r>
              <a:rPr lang="es-CO" dirty="0"/>
              <a:t>Descontaminación cutánea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28A201-8F7F-7243-BF60-25C99222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453" y="1216646"/>
            <a:ext cx="7033590" cy="536968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Examinar con guantes, gafas , delantal.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No usar neutralizantes ni cremas (reacciones exotérmicas).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No usar agua en: Mg, Zc, U, S, Ti.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Fenol: lavar con PEG.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Evitar exposiciones sevundarias.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Lavar el pelo.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Remover toda la ropa.</a:t>
            </a:r>
          </a:p>
          <a:p>
            <a:pPr>
              <a:lnSpc>
                <a:spcPct val="160000"/>
              </a:lnSpc>
              <a:buClr>
                <a:srgbClr val="152B48"/>
              </a:buClr>
            </a:pPr>
            <a:r>
              <a:rPr lang="es-CO" dirty="0"/>
              <a:t>Evitar uso de cremas y ungüentos.</a:t>
            </a:r>
          </a:p>
        </p:txBody>
      </p:sp>
    </p:spTree>
    <p:extLst>
      <p:ext uri="{BB962C8B-B14F-4D97-AF65-F5344CB8AC3E}">
        <p14:creationId xmlns:p14="http://schemas.microsoft.com/office/powerpoint/2010/main" val="421628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00450-3FAA-C54C-BFBD-BB3C11C7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77" y="141068"/>
            <a:ext cx="6536470" cy="971550"/>
          </a:xfrm>
        </p:spPr>
        <p:txBody>
          <a:bodyPr>
            <a:normAutofit/>
          </a:bodyPr>
          <a:lstStyle/>
          <a:p>
            <a:r>
              <a:rPr lang="es-CO" dirty="0"/>
              <a:t>Manipulación del pH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DBC01-F764-A244-B7A6-6AA842DB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096" y="1289603"/>
            <a:ext cx="7047373" cy="5259607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Nunca se acidifica la orina.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Alcalinización de orina: Salicilatos, fenobarbital, 2,4 diclorofenoxiacético.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Riesgo de alcalemia, hipocalcemia, tetania.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No realizar en: FCC, edema cerebral, SIADH.</a:t>
            </a:r>
          </a:p>
        </p:txBody>
      </p:sp>
    </p:spTree>
    <p:extLst>
      <p:ext uri="{BB962C8B-B14F-4D97-AF65-F5344CB8AC3E}">
        <p14:creationId xmlns:p14="http://schemas.microsoft.com/office/powerpoint/2010/main" val="3781899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09913-7B02-6043-AAFA-7E44E04E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5" y="0"/>
            <a:ext cx="10515600" cy="1325563"/>
          </a:xfrm>
        </p:spPr>
        <p:txBody>
          <a:bodyPr/>
          <a:lstStyle/>
          <a:p>
            <a:r>
              <a:rPr lang="es-CO" dirty="0"/>
              <a:t>Bicarbonato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BECAD-1F82-B446-98BB-6E95A14E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2" y="1325563"/>
            <a:ext cx="6758608" cy="4530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1-2 mEq/Kg bolo.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Continuar con: 75 mEq en 425cc/h20 destilada a 3 cc hora.</a:t>
            </a:r>
          </a:p>
          <a:p>
            <a:pPr>
              <a:lnSpc>
                <a:spcPct val="150000"/>
              </a:lnSpc>
              <a:buClr>
                <a:srgbClr val="152B48"/>
              </a:buClr>
            </a:pPr>
            <a:r>
              <a:rPr lang="es-CO" sz="2800" dirty="0"/>
              <a:t>Mantener pH urinario 7,5-8 y sanguíneo no mayor de 7,5.</a:t>
            </a:r>
          </a:p>
        </p:txBody>
      </p:sp>
    </p:spTree>
    <p:extLst>
      <p:ext uri="{BB962C8B-B14F-4D97-AF65-F5344CB8AC3E}">
        <p14:creationId xmlns:p14="http://schemas.microsoft.com/office/powerpoint/2010/main" val="62968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35DA7-02BE-0447-A48D-6F709622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74" y="0"/>
            <a:ext cx="10515600" cy="1325563"/>
          </a:xfrm>
        </p:spPr>
        <p:txBody>
          <a:bodyPr/>
          <a:lstStyle/>
          <a:p>
            <a:r>
              <a:rPr lang="es-CO" dirty="0"/>
              <a:t>Epidemiología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7E4FB-BE6A-EF4E-AE27-FA3596FA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1226153"/>
            <a:ext cx="8892209" cy="20896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>
                <a:solidFill>
                  <a:srgbClr val="00AAA7"/>
                </a:solidFill>
              </a:rPr>
              <a:t>INS desde 3 marzo 2020- 15 junio 2020: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Sustancias psicoactivas: 2.396 casos (29,8%).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Medicamentos: 1.925 casos (23,9%).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Plaguicidas: 1.648 casos (20,5%).</a:t>
            </a:r>
          </a:p>
          <a:p>
            <a:pPr>
              <a:lnSpc>
                <a:spcPct val="100000"/>
              </a:lnSpc>
            </a:pPr>
            <a:endParaRPr lang="es-CO" sz="2400" dirty="0"/>
          </a:p>
          <a:p>
            <a:pPr>
              <a:lnSpc>
                <a:spcPct val="100000"/>
              </a:lnSpc>
            </a:pP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F484A6-1D0A-0F4B-878A-84A1743DCE54}"/>
              </a:ext>
            </a:extLst>
          </p:cNvPr>
          <p:cNvSpPr/>
          <p:nvPr/>
        </p:nvSpPr>
        <p:spPr>
          <a:xfrm>
            <a:off x="5858932" y="6316229"/>
            <a:ext cx="633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https://www.ins.gov.co/Noticias/Paginas/Crecen-intoxicaciones-por-el-uso-de-sustancias-de-aseo-y-desinfección-para-el-supuesto-manejo-de-Covid-19.aspx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FE18C50-696F-6E46-9E87-976AB5044025}"/>
              </a:ext>
            </a:extLst>
          </p:cNvPr>
          <p:cNvSpPr txBox="1"/>
          <p:nvPr/>
        </p:nvSpPr>
        <p:spPr>
          <a:xfrm>
            <a:off x="4841932" y="3315408"/>
            <a:ext cx="73500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Otras sustancias químicas: 1.411 casos (17,5%).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Solventes: 377 casos (4,7%).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Gases: 182 casos (2,3%).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Metanol: 82 casos (1,0%)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Metales: 19 casos (0,2%).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4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87318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7628F-ED3D-9846-AA0A-A491748C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273" y="2103437"/>
            <a:ext cx="3831454" cy="1325563"/>
          </a:xfrm>
        </p:spPr>
        <p:txBody>
          <a:bodyPr>
            <a:normAutofit/>
          </a:bodyPr>
          <a:lstStyle/>
          <a:p>
            <a:r>
              <a:rPr lang="es-CO" sz="5400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91608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8DCA8-3BFD-284C-AF58-9170E395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313704"/>
            <a:ext cx="8286422" cy="1235765"/>
          </a:xfrm>
        </p:spPr>
        <p:txBody>
          <a:bodyPr>
            <a:normAutofit/>
          </a:bodyPr>
          <a:lstStyle/>
          <a:p>
            <a:r>
              <a:rPr lang="es-CO" dirty="0"/>
              <a:t>Características del cuadro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B462DF-0457-4D40-86A4-1EFF5BAA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487" y="785813"/>
            <a:ext cx="6838610" cy="529967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Inicio súbito: diarrea, arritmias, vía aérea comprometida, convulsiones.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endParaRPr lang="es-CO" sz="2400" dirty="0"/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Antecedentes: polifarmacia, tno psiquiátrico, intentos suicidas previos.</a:t>
            </a:r>
          </a:p>
          <a:p>
            <a:pPr>
              <a:lnSpc>
                <a:spcPct val="100000"/>
              </a:lnSpc>
              <a:buClr>
                <a:srgbClr val="152B48"/>
              </a:buClr>
            </a:pPr>
            <a:endParaRPr lang="es-CO" sz="2400" dirty="0"/>
          </a:p>
          <a:p>
            <a:pPr>
              <a:lnSpc>
                <a:spcPct val="100000"/>
              </a:lnSpc>
              <a:buClr>
                <a:srgbClr val="152B48"/>
              </a:buClr>
            </a:pPr>
            <a:r>
              <a:rPr lang="es-CO" sz="2400" dirty="0"/>
              <a:t>Hallazgos clínicos: toxíndrome, quemaduras en mucosas, salpicaduras.</a:t>
            </a:r>
          </a:p>
        </p:txBody>
      </p:sp>
    </p:spTree>
    <p:extLst>
      <p:ext uri="{BB962C8B-B14F-4D97-AF65-F5344CB8AC3E}">
        <p14:creationId xmlns:p14="http://schemas.microsoft.com/office/powerpoint/2010/main" val="33559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F103E-2E75-EB40-90D1-4EC72DAB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53" y="0"/>
            <a:ext cx="7103430" cy="1428667"/>
          </a:xfrm>
        </p:spPr>
        <p:txBody>
          <a:bodyPr>
            <a:normAutofit/>
          </a:bodyPr>
          <a:lstStyle/>
          <a:p>
            <a:r>
              <a:rPr lang="es-CO" dirty="0"/>
              <a:t>Abordaje inicial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F0FFAB-859F-CF40-BBA0-6F7C413F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88" y="1652464"/>
            <a:ext cx="6709677" cy="463081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CO" sz="2800" dirty="0"/>
              <a:t>Asegurar vía aérea, prevenir aspiración.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CO" sz="2800" dirty="0"/>
              <a:t>Corregir acidemia.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CO" sz="2800" dirty="0"/>
              <a:t>Circulación.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CO" sz="2800" dirty="0"/>
              <a:t>Déficit neurológico.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CO" sz="2800" dirty="0"/>
              <a:t>Ver si hay parches trasdérmicos, picaduras, salpicaduras, heridas.</a:t>
            </a:r>
          </a:p>
          <a:p>
            <a:pPr>
              <a:lnSpc>
                <a:spcPct val="150000"/>
              </a:lnSpc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5533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78BF5-9EF5-4C47-9FBB-980FA6CF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13" y="-163531"/>
            <a:ext cx="11095150" cy="2101850"/>
          </a:xfrm>
        </p:spPr>
        <p:txBody>
          <a:bodyPr>
            <a:normAutofit/>
          </a:bodyPr>
          <a:lstStyle/>
          <a:p>
            <a:r>
              <a:rPr lang="es-CO" dirty="0"/>
              <a:t>No dar ningún cóctel o combo intoxicado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00DB42-4E28-0443-86A6-207A1BA9F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637" y="1422475"/>
            <a:ext cx="4953231" cy="2101850"/>
          </a:xfrm>
        </p:spPr>
        <p:txBody>
          <a:bodyPr anchor="ctr">
            <a:noAutofit/>
          </a:bodyPr>
          <a:lstStyle/>
          <a:p>
            <a:pPr marL="0" indent="0">
              <a:buClr>
                <a:srgbClr val="152B48"/>
              </a:buClr>
              <a:buNone/>
            </a:pPr>
            <a:r>
              <a:rPr lang="es-CO" sz="2400" b="1" dirty="0"/>
              <a:t>1970:</a:t>
            </a:r>
          </a:p>
          <a:p>
            <a:pPr>
              <a:buClr>
                <a:srgbClr val="152B48"/>
              </a:buClr>
            </a:pPr>
            <a:r>
              <a:rPr lang="es-CO" sz="2200" dirty="0"/>
              <a:t>50 cc DAD.</a:t>
            </a:r>
          </a:p>
          <a:p>
            <a:pPr>
              <a:buClr>
                <a:srgbClr val="152B48"/>
              </a:buClr>
            </a:pPr>
            <a:r>
              <a:rPr lang="es-CO" sz="2200" dirty="0"/>
              <a:t>100 mg tiamina.</a:t>
            </a:r>
          </a:p>
          <a:p>
            <a:pPr>
              <a:buClr>
                <a:srgbClr val="152B48"/>
              </a:buClr>
            </a:pPr>
            <a:r>
              <a:rPr lang="es-CO" sz="2200" dirty="0"/>
              <a:t>2 mg naloxona 02 AL 100%.</a:t>
            </a:r>
          </a:p>
          <a:p>
            <a:pPr>
              <a:buClr>
                <a:srgbClr val="152B48"/>
              </a:buClr>
            </a:pPr>
            <a:r>
              <a:rPr lang="es-CO" sz="2200" dirty="0"/>
              <a:t>Jarabe de ipecacuana.</a:t>
            </a:r>
          </a:p>
        </p:txBody>
      </p:sp>
      <p:pic>
        <p:nvPicPr>
          <p:cNvPr id="1026" name="Picture 2" descr="20 cócteles con ginebra sin tónica">
            <a:extLst>
              <a:ext uri="{FF2B5EF4-FFF2-40B4-BE49-F238E27FC236}">
                <a16:creationId xmlns:a16="http://schemas.microsoft.com/office/drawing/2014/main" id="{896DE197-FAEA-DF40-A42B-0C7BC22EA6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" r="-1" b="-1"/>
          <a:stretch/>
        </p:blipFill>
        <p:spPr bwMode="auto">
          <a:xfrm>
            <a:off x="5524637" y="3924325"/>
            <a:ext cx="3243263" cy="197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tos de stock de Prohibido, imágenes sin royalties de Prohibido |  Depositphotos®">
            <a:extLst>
              <a:ext uri="{FF2B5EF4-FFF2-40B4-BE49-F238E27FC236}">
                <a16:creationId xmlns:a16="http://schemas.microsoft.com/office/drawing/2014/main" id="{4DCF284E-7ABD-B046-BC0E-B9F74BB291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9"/>
          <a:stretch/>
        </p:blipFill>
        <p:spPr bwMode="auto">
          <a:xfrm>
            <a:off x="8628715" y="3495260"/>
            <a:ext cx="2680202" cy="328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7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A3EEB-02B8-994E-ACFD-FFBB4B38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166342"/>
            <a:ext cx="3084443" cy="1325563"/>
          </a:xfrm>
        </p:spPr>
        <p:txBody>
          <a:bodyPr>
            <a:normAutofit/>
          </a:bodyPr>
          <a:lstStyle/>
          <a:p>
            <a:r>
              <a:rPr lang="es-CO" dirty="0"/>
              <a:t>Ingreso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9A84CF-081E-6946-8C1E-1DF9559D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285" y="524323"/>
            <a:ext cx="6405766" cy="4530725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ABCDE.</a:t>
            </a:r>
          </a:p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Monitorizar al paciente.</a:t>
            </a:r>
          </a:p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Solicitar EKG.</a:t>
            </a:r>
          </a:p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Glucometría.</a:t>
            </a:r>
          </a:p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HC completa: antecedentes de consumo.</a:t>
            </a:r>
          </a:p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Evaluar toxíndrome: pupilas, aliento, olores.</a:t>
            </a:r>
          </a:p>
          <a:p>
            <a:pPr algn="just">
              <a:lnSpc>
                <a:spcPct val="170000"/>
              </a:lnSpc>
              <a:buClr>
                <a:srgbClr val="152B48"/>
              </a:buClr>
            </a:pPr>
            <a:r>
              <a:rPr lang="es-CO" sz="2200" dirty="0"/>
              <a:t>Según causa: gases arteriales, electrolitos, función renal, hemograma, etc.</a:t>
            </a:r>
          </a:p>
        </p:txBody>
      </p:sp>
    </p:spTree>
    <p:extLst>
      <p:ext uri="{BB962C8B-B14F-4D97-AF65-F5344CB8AC3E}">
        <p14:creationId xmlns:p14="http://schemas.microsoft.com/office/powerpoint/2010/main" val="343779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3AB40-3BB5-6346-807C-57ACB79C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2" y="166342"/>
            <a:ext cx="10515600" cy="1325563"/>
          </a:xfrm>
        </p:spPr>
        <p:txBody>
          <a:bodyPr/>
          <a:lstStyle/>
          <a:p>
            <a:r>
              <a:rPr lang="es-CO" dirty="0"/>
              <a:t>Examen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ECBC99-74FE-494B-86C9-B8C22325D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017" y="930553"/>
            <a:ext cx="6904384" cy="45307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CO" sz="2200" dirty="0"/>
              <a:t>Estado neurológico: hipoglicemia, toxinas, trauma, abstinencia.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Pupilas: diferencia opioides del anticolinégico, adrenérgico.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Respiratorio: edema pulmonar, broncoaspiración.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Cardiaco: arritmias, </a:t>
            </a:r>
            <a:r>
              <a:rPr lang="es-CO" sz="2200" b="1" dirty="0"/>
              <a:t>EKG.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TGI: sonidos intestinales.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Piel: autolesiones, coloración (cianótica, rojo, piloerección).</a:t>
            </a:r>
          </a:p>
        </p:txBody>
      </p:sp>
    </p:spTree>
    <p:extLst>
      <p:ext uri="{BB962C8B-B14F-4D97-AF65-F5344CB8AC3E}">
        <p14:creationId xmlns:p14="http://schemas.microsoft.com/office/powerpoint/2010/main" val="300245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9249D-6B42-7C47-9847-DD5BBF03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94" y="0"/>
            <a:ext cx="3141430" cy="1627940"/>
          </a:xfrm>
        </p:spPr>
        <p:txBody>
          <a:bodyPr>
            <a:normAutofit/>
          </a:bodyPr>
          <a:lstStyle/>
          <a:p>
            <a:r>
              <a:rPr lang="es-CO" dirty="0"/>
              <a:t>Indagar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F13E1A-DAA4-F540-BF17-CCB0B137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22" y="1509223"/>
            <a:ext cx="6702818" cy="4180542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s-CO" sz="2200" dirty="0"/>
              <a:t>Sustancia (si no es conocido no descartar acetaminofén).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Cantidad ingerida.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Hace cuánto tiempo, medidas descontaminación.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Vía de exposición.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Tratamientos prehospitalarios o manejos caseros.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TEC.</a:t>
            </a:r>
          </a:p>
          <a:p>
            <a:pPr>
              <a:lnSpc>
                <a:spcPct val="150000"/>
              </a:lnSpc>
            </a:pPr>
            <a:r>
              <a:rPr lang="es-CO" sz="2200" dirty="0"/>
              <a:t>Recordar: diligenciar ficha de notificación.</a:t>
            </a:r>
          </a:p>
        </p:txBody>
      </p:sp>
    </p:spTree>
    <p:extLst>
      <p:ext uri="{BB962C8B-B14F-4D97-AF65-F5344CB8AC3E}">
        <p14:creationId xmlns:p14="http://schemas.microsoft.com/office/powerpoint/2010/main" val="176298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E56F1-2A6E-A04A-A399-367AA278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265"/>
            <a:ext cx="10515600" cy="2172745"/>
          </a:xfrm>
        </p:spPr>
        <p:txBody>
          <a:bodyPr>
            <a:normAutofit/>
          </a:bodyPr>
          <a:lstStyle/>
          <a:p>
            <a:pPr algn="ctr"/>
            <a:r>
              <a:rPr lang="es-CO" sz="4800" dirty="0"/>
              <a:t>Medidas de </a:t>
            </a:r>
            <a:br>
              <a:rPr lang="es-CO" sz="4800" dirty="0"/>
            </a:br>
            <a:r>
              <a:rPr lang="es-CO" sz="4800" dirty="0"/>
              <a:t>descontaminación</a:t>
            </a:r>
          </a:p>
        </p:txBody>
      </p:sp>
    </p:spTree>
    <p:extLst>
      <p:ext uri="{BB962C8B-B14F-4D97-AF65-F5344CB8AC3E}">
        <p14:creationId xmlns:p14="http://schemas.microsoft.com/office/powerpoint/2010/main" val="3895938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383</TotalTime>
  <Words>690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Montserrat</vt:lpstr>
      <vt:lpstr>Tema de Office</vt:lpstr>
      <vt:lpstr>MANEJO GENERAL DEL PACIENTE INTOXICADO</vt:lpstr>
      <vt:lpstr>Epidemiología</vt:lpstr>
      <vt:lpstr>Características del cuadro</vt:lpstr>
      <vt:lpstr>Abordaje inicial</vt:lpstr>
      <vt:lpstr>No dar ningún cóctel o combo intoxicado</vt:lpstr>
      <vt:lpstr>Ingreso</vt:lpstr>
      <vt:lpstr>Examen físico</vt:lpstr>
      <vt:lpstr>Indagar </vt:lpstr>
      <vt:lpstr>Medidas de  descontaminación</vt:lpstr>
      <vt:lpstr>Inducción del vómito</vt:lpstr>
      <vt:lpstr>Lavado gástrico</vt:lpstr>
      <vt:lpstr>Carbón activado</vt:lpstr>
      <vt:lpstr>Administrar si</vt:lpstr>
      <vt:lpstr>Contraindicaciones</vt:lpstr>
      <vt:lpstr>Irrigación intestinal</vt:lpstr>
      <vt:lpstr>Lavado ocular</vt:lpstr>
      <vt:lpstr>Descontaminación cutánea</vt:lpstr>
      <vt:lpstr>Manipulación del pH</vt:lpstr>
      <vt:lpstr>Bicarbonato 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ana.cardonaga@outlook.es</cp:lastModifiedBy>
  <cp:revision>25</cp:revision>
  <dcterms:created xsi:type="dcterms:W3CDTF">2020-11-12T02:46:13Z</dcterms:created>
  <dcterms:modified xsi:type="dcterms:W3CDTF">2020-12-05T16:09:24Z</dcterms:modified>
</cp:coreProperties>
</file>