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9" r:id="rId10"/>
    <p:sldId id="267" r:id="rId11"/>
    <p:sldId id="266" r:id="rId12"/>
    <p:sldId id="268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A7"/>
    <a:srgbClr val="152B48"/>
    <a:srgbClr val="14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365" autoAdjust="0"/>
  </p:normalViewPr>
  <p:slideViewPr>
    <p:cSldViewPr snapToGrid="0" showGuides="1">
      <p:cViewPr varScale="1">
        <p:scale>
          <a:sx n="63" d="100"/>
          <a:sy n="63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5/12/2020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252" y="573723"/>
            <a:ext cx="9144000" cy="950277"/>
          </a:xfrm>
        </p:spPr>
        <p:txBody>
          <a:bodyPr>
            <a:normAutofit/>
          </a:bodyPr>
          <a:lstStyle/>
          <a:p>
            <a:r>
              <a:rPr lang="es-CO" sz="4000" dirty="0"/>
              <a:t>INTOXICACIÓN POR PARAQUAT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1773238"/>
            <a:ext cx="6629400" cy="1655762"/>
          </a:xfrm>
        </p:spPr>
        <p:txBody>
          <a:bodyPr>
            <a:normAutofit/>
          </a:bodyPr>
          <a:lstStyle/>
          <a:p>
            <a:pPr algn="r"/>
            <a:r>
              <a:rPr lang="es-CO" sz="2800" dirty="0"/>
              <a:t>Ingrid Tatiana Castaño Hernández</a:t>
            </a:r>
          </a:p>
          <a:p>
            <a:pPr algn="r"/>
            <a:r>
              <a:rPr lang="es-CO" sz="2800" dirty="0"/>
              <a:t>Residente de toxicología clínica</a:t>
            </a: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023" y="843842"/>
            <a:ext cx="5115097" cy="20903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Radiografía de tórax (infiltrados y opacidades).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Endoscopia digestiva superior (primeras 24 horas post ingesta).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Función renal.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Función hepática.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>
          <a:xfrm>
            <a:off x="6766559" y="682365"/>
            <a:ext cx="5020888" cy="2413346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Hemoleucograma (leucocitosis).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Ionograma (hipocalemia).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Ph y gases arteriales (acidosis metabólica e hipoxemia).</a:t>
            </a:r>
          </a:p>
          <a:p>
            <a:pPr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400" dirty="0">
                <a:solidFill>
                  <a:srgbClr val="142B48"/>
                </a:solidFill>
              </a:rPr>
              <a:t>Espirometría (2 a 6 semanas posterior).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5203767" y="5955248"/>
            <a:ext cx="68108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b="0" i="0" u="none" strike="noStrike" dirty="0">
                <a:solidFill>
                  <a:srgbClr val="142B48"/>
                </a:solidFill>
                <a:effectLst/>
                <a:latin typeface="Montserrat" pitchFamily="2" charset="77"/>
              </a:rPr>
              <a:t>Angulo NY. Intoxicación por </a:t>
            </a:r>
            <a:r>
              <a:rPr lang="es-CO" sz="1200" b="0" i="0" u="none" strike="noStrike" dirty="0" err="1">
                <a:solidFill>
                  <a:srgbClr val="142B48"/>
                </a:solidFill>
                <a:effectLst/>
                <a:latin typeface="Montserrat" pitchFamily="2" charset="77"/>
              </a:rPr>
              <a:t>paraquat</a:t>
            </a:r>
            <a:r>
              <a:rPr lang="es-CO" sz="1200" b="0" i="0" u="none" strike="noStrike" dirty="0">
                <a:solidFill>
                  <a:srgbClr val="142B48"/>
                </a:solidFill>
                <a:effectLst/>
                <a:latin typeface="Montserrat" pitchFamily="2" charset="77"/>
              </a:rPr>
              <a:t>. En: Peña LM, Arroyave CL, </a:t>
            </a:r>
            <a:r>
              <a:rPr lang="es-CO" sz="1200" b="0" i="0" u="none" strike="noStrike" dirty="0" err="1">
                <a:solidFill>
                  <a:srgbClr val="142B48"/>
                </a:solidFill>
                <a:effectLst/>
                <a:latin typeface="Montserrat" pitchFamily="2" charset="77"/>
              </a:rPr>
              <a:t>Aristizabal</a:t>
            </a:r>
            <a:r>
              <a:rPr lang="es-CO" sz="1200" b="0" i="0" u="none" strike="noStrike" dirty="0">
                <a:solidFill>
                  <a:srgbClr val="142B48"/>
                </a:solidFill>
                <a:effectLst/>
                <a:latin typeface="Montserrat" pitchFamily="2" charset="77"/>
              </a:rPr>
              <a:t> JJ, Gómez UE, </a:t>
            </a:r>
            <a:r>
              <a:rPr lang="es-CO" sz="1200" b="0" i="0" u="none" strike="noStrike" dirty="0" err="1">
                <a:solidFill>
                  <a:srgbClr val="142B48"/>
                </a:solidFill>
                <a:effectLst/>
                <a:latin typeface="Montserrat" pitchFamily="2" charset="77"/>
              </a:rPr>
              <a:t>editors</a:t>
            </a:r>
            <a:r>
              <a:rPr lang="es-CO" sz="1200" b="0" i="0" u="none" strike="noStrike" dirty="0">
                <a:solidFill>
                  <a:srgbClr val="142B48"/>
                </a:solidFill>
                <a:effectLst/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269962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495" y="0"/>
            <a:ext cx="10515600" cy="1325563"/>
          </a:xfrm>
        </p:spPr>
        <p:txBody>
          <a:bodyPr/>
          <a:lstStyle/>
          <a:p>
            <a:r>
              <a:rPr lang="es-CO" dirty="0"/>
              <a:t>Diagnóstico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13164" y="1825625"/>
            <a:ext cx="4854632" cy="2090392"/>
          </a:xfrm>
        </p:spPr>
        <p:txBody>
          <a:bodyPr>
            <a:normAutofit/>
          </a:bodyPr>
          <a:lstStyle/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rgbClr val="142B48"/>
                </a:solidFill>
              </a:rPr>
              <a:t>Prueba ditionina.</a:t>
            </a:r>
          </a:p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rgbClr val="142B48"/>
                </a:solidFill>
              </a:rPr>
              <a:t>Pruebas cuantitativas.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805439" y="1023879"/>
            <a:ext cx="4437225" cy="4262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ángulo 5"/>
          <p:cNvSpPr/>
          <p:nvPr/>
        </p:nvSpPr>
        <p:spPr>
          <a:xfrm>
            <a:off x="5743295" y="606490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Angulo NY. Intoxicación por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paraquat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. En: Peña LM, Arroyave CL,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Aristizabal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 JJ, Gómez UE,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editors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1688043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316" y="41565"/>
            <a:ext cx="10515600" cy="1325563"/>
          </a:xfrm>
        </p:spPr>
        <p:txBody>
          <a:bodyPr/>
          <a:lstStyle/>
          <a:p>
            <a:r>
              <a:rPr lang="es-CO" dirty="0"/>
              <a:t>Pronóstico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5772" y="1653775"/>
            <a:ext cx="5404657" cy="2090392"/>
          </a:xfrm>
        </p:spPr>
        <p:txBody>
          <a:bodyPr>
            <a:normAutofit/>
          </a:bodyPr>
          <a:lstStyle/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chemeClr val="tx1"/>
                </a:solidFill>
              </a:rPr>
              <a:t>Cantidad de tóxico.</a:t>
            </a:r>
          </a:p>
          <a:p>
            <a:pPr algn="just"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chemeClr val="tx1"/>
                </a:solidFill>
              </a:rPr>
              <a:t>Mucosas sin daños.</a:t>
            </a:r>
          </a:p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chemeClr val="tx1"/>
                </a:solidFill>
              </a:rPr>
              <a:t>Presencia de alimentos.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>
          <a:xfrm>
            <a:off x="6858001" y="1653775"/>
            <a:ext cx="4803371" cy="2413346"/>
          </a:xfrm>
        </p:spPr>
        <p:txBody>
          <a:bodyPr>
            <a:normAutofit/>
          </a:bodyPr>
          <a:lstStyle/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rgbClr val="142B48"/>
                </a:solidFill>
              </a:rPr>
              <a:t>Inicio del tratamiento.</a:t>
            </a:r>
          </a:p>
          <a:p>
            <a:pPr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sz="2800" dirty="0">
                <a:solidFill>
                  <a:srgbClr val="142B48"/>
                </a:solidFill>
              </a:rPr>
              <a:t>Enfermedades de base.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565372" y="603121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+mj-lt"/>
              <a:buAutoNum type="arabicPeriod"/>
            </a:pP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Angulo NY. Intoxicación por </a:t>
            </a:r>
            <a:r>
              <a:rPr lang="es-CO" sz="1200" dirty="0" err="1">
                <a:solidFill>
                  <a:srgbClr val="142B48"/>
                </a:solidFill>
                <a:latin typeface="Montserrat" pitchFamily="2" charset="77"/>
              </a:rPr>
              <a:t>paraquat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. En: Peña LM, Arroyave CL, Aristizábal JJ, Gómez UE, editors.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1913941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5815" y="0"/>
            <a:ext cx="10515600" cy="1325563"/>
          </a:xfrm>
        </p:spPr>
        <p:txBody>
          <a:bodyPr/>
          <a:lstStyle/>
          <a:p>
            <a:r>
              <a:rPr lang="es-CO" dirty="0"/>
              <a:t>Tratamiento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9174" y="1150619"/>
            <a:ext cx="11218025" cy="2090392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Clr>
                <a:srgbClr val="00AAA7"/>
              </a:buClr>
              <a:buFont typeface="+mj-lt"/>
              <a:buAutoNum type="arabicPeriod"/>
            </a:pPr>
            <a:r>
              <a:rPr lang="es-CO" dirty="0">
                <a:solidFill>
                  <a:srgbClr val="142B48"/>
                </a:solidFill>
              </a:rPr>
              <a:t>ABCDE.</a:t>
            </a:r>
          </a:p>
          <a:p>
            <a:pPr marL="457200" indent="-457200">
              <a:lnSpc>
                <a:spcPct val="100000"/>
              </a:lnSpc>
              <a:buClr>
                <a:srgbClr val="00AAA7"/>
              </a:buClr>
              <a:buFont typeface="+mj-lt"/>
              <a:buAutoNum type="arabicPeriod"/>
            </a:pPr>
            <a:r>
              <a:rPr lang="es-CO" dirty="0">
                <a:solidFill>
                  <a:srgbClr val="142B48"/>
                </a:solidFill>
              </a:rPr>
              <a:t>Control de gasto urinario.</a:t>
            </a:r>
          </a:p>
          <a:p>
            <a:pPr marL="457200" indent="-457200">
              <a:lnSpc>
                <a:spcPct val="100000"/>
              </a:lnSpc>
              <a:buClr>
                <a:srgbClr val="00AAA7"/>
              </a:buClr>
              <a:buFont typeface="+mj-lt"/>
              <a:buAutoNum type="arabicPeriod"/>
            </a:pPr>
            <a:r>
              <a:rPr lang="es-CO" dirty="0">
                <a:solidFill>
                  <a:srgbClr val="142B48"/>
                </a:solidFill>
              </a:rPr>
              <a:t>Nada vía oral por las primeras 24 horas.</a:t>
            </a:r>
          </a:p>
          <a:p>
            <a:pPr marL="457200" indent="-457200">
              <a:lnSpc>
                <a:spcPct val="100000"/>
              </a:lnSpc>
              <a:buClr>
                <a:srgbClr val="00AAA7"/>
              </a:buClr>
              <a:buFont typeface="+mj-lt"/>
              <a:buAutoNum type="arabicPeriod"/>
            </a:pPr>
            <a:r>
              <a:rPr lang="es-CO" dirty="0">
                <a:solidFill>
                  <a:srgbClr val="142B48"/>
                </a:solidFill>
              </a:rPr>
              <a:t>Evitar oxigeno suplementario, excepto en caso de  hipoxemia severa  PaO2 &lt; 40  mmHg.</a:t>
            </a:r>
          </a:p>
          <a:p>
            <a:pPr marL="457200" indent="-457200">
              <a:lnSpc>
                <a:spcPct val="100000"/>
              </a:lnSpc>
              <a:buClr>
                <a:srgbClr val="00AAA7"/>
              </a:buClr>
              <a:buFont typeface="+mj-lt"/>
              <a:buAutoNum type="arabicPeriod"/>
            </a:pPr>
            <a:r>
              <a:rPr lang="es-CO" dirty="0">
                <a:solidFill>
                  <a:srgbClr val="142B48"/>
                </a:solidFill>
              </a:rPr>
              <a:t>EDS &lt; 48 hras o &gt; 1-2 sem.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3"/>
          </p:nvPr>
        </p:nvSpPr>
        <p:spPr>
          <a:xfrm>
            <a:off x="5395295" y="3773010"/>
            <a:ext cx="6491904" cy="20903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O" sz="2400" dirty="0">
                <a:solidFill>
                  <a:srgbClr val="00AAA7"/>
                </a:solidFill>
                <a:effectLst>
                  <a:outerShdw dist="38100" sx="1000" sy="1000" algn="tl">
                    <a:srgbClr val="000000"/>
                  </a:outerShdw>
                </a:effectLst>
              </a:rPr>
              <a:t>Pilares del tratamiento: limitar la exposición, prevenir la absorción gastrointestinal y tratamiento farmacológico para aumentar eliminación y evitar el daño.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764582" y="5925166"/>
            <a:ext cx="73110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Minsalud.gov.co. 2017. </a:t>
            </a:r>
            <a:r>
              <a:rPr lang="es-ES" sz="1200" i="1" dirty="0">
                <a:solidFill>
                  <a:srgbClr val="152B48"/>
                </a:solidFill>
                <a:latin typeface="Montserrat" pitchFamily="2" charset="77"/>
              </a:rPr>
              <a:t>Guía Para El Manejo De Emergencias Toxicológicas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 [online]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Available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at: &lt;https://www.minsalud.gov.co/sites/rid/Lists/BibliotecaDigital/RIDE/DE/GT/guias-manejo-emergencias-toxicologicas-outpout.pdf&gt; [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Accessed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26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September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2020].</a:t>
            </a:r>
            <a:endParaRPr lang="es-CO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3322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519781"/>
              </p:ext>
            </p:extLst>
          </p:nvPr>
        </p:nvGraphicFramePr>
        <p:xfrm>
          <a:off x="1799242" y="400594"/>
          <a:ext cx="9456189" cy="33724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5287">
                  <a:extLst>
                    <a:ext uri="{9D8B030D-6E8A-4147-A177-3AD203B41FA5}">
                      <a16:colId xmlns:a16="http://schemas.microsoft.com/office/drawing/2014/main" val="450348094"/>
                    </a:ext>
                  </a:extLst>
                </a:gridCol>
                <a:gridCol w="6430902">
                  <a:extLst>
                    <a:ext uri="{9D8B030D-6E8A-4147-A177-3AD203B41FA5}">
                      <a16:colId xmlns:a16="http://schemas.microsoft.com/office/drawing/2014/main" val="2949582198"/>
                    </a:ext>
                  </a:extLst>
                </a:gridCol>
              </a:tblGrid>
              <a:tr h="708182">
                <a:tc>
                  <a:txBody>
                    <a:bodyPr/>
                    <a:lstStyle/>
                    <a:p>
                      <a:pPr algn="l"/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1. Limitar exposición: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Quitar la ropa.</a:t>
                      </a:r>
                    </a:p>
                    <a:p>
                      <a:pPr algn="l"/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Lavado</a:t>
                      </a:r>
                      <a:r>
                        <a:rPr lang="es-CO" sz="20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extenso.</a:t>
                      </a:r>
                      <a:endParaRPr lang="es-CO" sz="20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45580757"/>
                  </a:ext>
                </a:extLst>
              </a:tr>
              <a:tr h="1048794">
                <a:tc>
                  <a:txBody>
                    <a:bodyPr/>
                    <a:lstStyle/>
                    <a:p>
                      <a:pPr algn="l"/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2.  Prevenir absorción gastrointestinal.</a:t>
                      </a:r>
                    </a:p>
                    <a:p>
                      <a:pPr algn="l"/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Neutralización electroquímica: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Tierra fuller.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Carbón activado 1 gr/Kg.          </a:t>
                      </a:r>
                      <a:r>
                        <a:rPr lang="es-CO" sz="20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Arcilla de jardín.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7444294"/>
                  </a:ext>
                </a:extLst>
              </a:tr>
              <a:tr h="1048794">
                <a:tc>
                  <a:txBody>
                    <a:bodyPr/>
                    <a:lstStyle/>
                    <a:p>
                      <a:pPr algn="l"/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3.</a:t>
                      </a:r>
                      <a:r>
                        <a:rPr lang="es-CO" sz="20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</a:t>
                      </a:r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Aumentar eliminación: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s-ES" sz="2000" dirty="0" err="1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Hemoperfusión</a:t>
                      </a:r>
                      <a:r>
                        <a:rPr lang="es-ES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con  carbón activado (HCA).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s-ES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Hemodiálisis.</a:t>
                      </a:r>
                      <a:endParaRPr lang="es-CO" sz="20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es-CO" sz="20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No ayuda a sobrevida.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8603936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4736157" y="5956672"/>
            <a:ext cx="7251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Minsalud.gov.co. 2017. </a:t>
            </a:r>
            <a:r>
              <a:rPr lang="es-ES" sz="1200" i="1" dirty="0">
                <a:solidFill>
                  <a:srgbClr val="152B48"/>
                </a:solidFill>
                <a:latin typeface="Montserrat" pitchFamily="2" charset="77"/>
              </a:rPr>
              <a:t>Guía Para El Manejo De Emergencias Toxicológicas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 [online]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Available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at: &lt;https://www.minsalud.gov.co/sites/rid/Lists/BibliotecaDigital/RIDE/DE/GT/guias-manejo-emergencias-toxicologicas-outpout.pdf&gt; [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Accessed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26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September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2020].</a:t>
            </a:r>
            <a:endParaRPr lang="es-CO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2861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1328" y="515389"/>
            <a:ext cx="10667997" cy="2920538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dirty="0"/>
              <a:t> N-acetilcisteina IV: 150 mg/kg en 15 min, seguido 50 mg/kg por 4 horas en infusión continua. Luego 100mg/kg durante 16 horas. Luego 600 mg/vo cada 6 horas por 10 días. </a:t>
            </a:r>
          </a:p>
          <a:p>
            <a:pPr marL="285750" indent="-285750"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dirty="0"/>
              <a:t>B-bloqueador: Propanolol 40 mg cada 6 horas por 20 días.</a:t>
            </a:r>
          </a:p>
          <a:p>
            <a:pPr marL="285750" indent="-285750"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CO" dirty="0"/>
              <a:t>Vitamina E 400 UI cada 12 horas/VO por 20 días.</a:t>
            </a:r>
          </a:p>
          <a:p>
            <a:pPr marL="285750" indent="-285750"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r>
              <a:rPr lang="es-ES" dirty="0" err="1"/>
              <a:t>Metilprednisolona</a:t>
            </a:r>
            <a:r>
              <a:rPr lang="es-ES" dirty="0"/>
              <a:t>: 15 mg/kg en 200 </a:t>
            </a:r>
            <a:r>
              <a:rPr lang="es-ES" dirty="0" err="1"/>
              <a:t>mL</a:t>
            </a:r>
            <a:r>
              <a:rPr lang="es-ES" dirty="0"/>
              <a:t> de DAD 5% para pasar cada 24 horas por dos dosis; puede repetirse hasta una tercera dosis, continuando </a:t>
            </a:r>
            <a:r>
              <a:rPr lang="es-ES" dirty="0" err="1"/>
              <a:t>dexametasona</a:t>
            </a:r>
            <a:r>
              <a:rPr lang="es-ES" dirty="0"/>
              <a:t> 5 mg IV cada 6 horas.</a:t>
            </a:r>
            <a:endParaRPr lang="es-CO" dirty="0"/>
          </a:p>
          <a:p>
            <a:pPr marL="285750" indent="-285750">
              <a:lnSpc>
                <a:spcPct val="100000"/>
              </a:lnSpc>
              <a:buClr>
                <a:srgbClr val="00AAA7"/>
              </a:buClr>
              <a:buFont typeface="Wingdings" panose="05000000000000000000" pitchFamily="2" charset="2"/>
              <a:buChar char="ü"/>
            </a:pP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4664113" y="6007572"/>
            <a:ext cx="7339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Minsalud.gov.co. 2017. </a:t>
            </a:r>
            <a:r>
              <a:rPr lang="es-ES" sz="1200" i="1" dirty="0">
                <a:solidFill>
                  <a:srgbClr val="152B48"/>
                </a:solidFill>
                <a:latin typeface="Montserrat" pitchFamily="2" charset="77"/>
              </a:rPr>
              <a:t>Guía Para El Manejo De Emergencias Toxicológicas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 [online]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Available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at: &lt;https://www.minsalud.gov.co/sites/rid/Lists/BibliotecaDigital/RIDE/DE/GT/guias-manejo-emergencias-toxicologicas-outpout.pdf&gt; [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Accessed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26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September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2020].</a:t>
            </a:r>
            <a:endParaRPr lang="es-CO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65701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49037" y="1235075"/>
            <a:ext cx="10667997" cy="2090392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s-CO" sz="4400" b="1" dirty="0">
                <a:solidFill>
                  <a:srgbClr val="00AAA7"/>
                </a:solidFill>
              </a:rPr>
              <a:t>“El genio se hace con un 1% de talento y un 99% de talento.”</a:t>
            </a:r>
          </a:p>
          <a:p>
            <a:pPr marL="0" indent="0" algn="r">
              <a:lnSpc>
                <a:spcPct val="100000"/>
              </a:lnSpc>
              <a:buNone/>
            </a:pPr>
            <a:r>
              <a:rPr lang="es-CO" sz="4400" b="1" dirty="0">
                <a:solidFill>
                  <a:srgbClr val="00AAA7"/>
                </a:solidFill>
              </a:rPr>
              <a:t>A. Einstein</a:t>
            </a:r>
          </a:p>
        </p:txBody>
      </p:sp>
    </p:spTree>
    <p:extLst>
      <p:ext uri="{BB962C8B-B14F-4D97-AF65-F5344CB8AC3E}">
        <p14:creationId xmlns:p14="http://schemas.microsoft.com/office/powerpoint/2010/main" val="2357698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CO" dirty="0"/>
            </a:br>
            <a:br>
              <a:rPr lang="es-CO" dirty="0"/>
            </a:b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353165"/>
            <a:ext cx="10906125" cy="2675046"/>
          </a:xfrm>
        </p:spPr>
        <p:txBody>
          <a:bodyPr>
            <a:no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r>
              <a:rPr lang="es-CO" sz="2400" dirty="0"/>
              <a:t>Herbicida bipiridílico no selectivo, viológeno, polar, bicatiónico, ph ácido, altamente hidrosoluble, líquido.</a:t>
            </a:r>
          </a:p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r>
              <a:rPr lang="es-CO" sz="2400" dirty="0"/>
              <a:t>No se lixivia (no se mueve de las capas del suelo), no volátil, cáustico.</a:t>
            </a:r>
          </a:p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r>
              <a:rPr lang="es-CO" sz="2400" dirty="0"/>
              <a:t>Exposición letal: 50 mg/Kg ( 10-15 ml ).</a:t>
            </a:r>
          </a:p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r>
              <a:rPr lang="es-CO" sz="2400" dirty="0"/>
              <a:t>Paraquat: Gramafin, Gramoxone, Gramuron, Pillarxone, Proxone. </a:t>
            </a:r>
          </a:p>
          <a:p>
            <a:pPr marL="0" indent="0" algn="just">
              <a:lnSpc>
                <a:spcPct val="150000"/>
              </a:lnSpc>
              <a:buClr>
                <a:srgbClr val="00AAA7"/>
              </a:buClr>
              <a:buNone/>
            </a:pPr>
            <a:endParaRPr lang="es-CO" sz="2400" dirty="0"/>
          </a:p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endParaRPr lang="es-CO" sz="2400" dirty="0"/>
          </a:p>
          <a:p>
            <a:pPr marL="285750" indent="-285750" algn="just">
              <a:lnSpc>
                <a:spcPct val="150000"/>
              </a:lnSpc>
              <a:buClr>
                <a:srgbClr val="00AAA7"/>
              </a:buClr>
            </a:pPr>
            <a:endParaRPr lang="es-CO" sz="2400" dirty="0"/>
          </a:p>
          <a:p>
            <a:pPr marL="0" indent="0" algn="just">
              <a:lnSpc>
                <a:spcPct val="150000"/>
              </a:lnSpc>
              <a:buClr>
                <a:srgbClr val="00AAA7"/>
              </a:buClr>
              <a:buNone/>
            </a:pPr>
            <a:endParaRPr lang="es-CO" sz="2400" dirty="0"/>
          </a:p>
        </p:txBody>
      </p:sp>
      <p:pic>
        <p:nvPicPr>
          <p:cNvPr id="5" name="Marcador de contenido 3"/>
          <p:cNvPicPr>
            <a:picLocks noChangeAspect="1"/>
          </p:cNvPicPr>
          <p:nvPr/>
        </p:nvPicPr>
        <p:blipFill rotWithShape="1">
          <a:blip r:embed="rId2"/>
          <a:srcRect r="41128"/>
          <a:stretch/>
        </p:blipFill>
        <p:spPr>
          <a:xfrm>
            <a:off x="6096000" y="4059838"/>
            <a:ext cx="4483827" cy="232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8827571"/>
              </p:ext>
            </p:extLst>
          </p:nvPr>
        </p:nvGraphicFramePr>
        <p:xfrm>
          <a:off x="942976" y="314328"/>
          <a:ext cx="10715624" cy="347297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3501">
                  <a:extLst>
                    <a:ext uri="{9D8B030D-6E8A-4147-A177-3AD203B41FA5}">
                      <a16:colId xmlns:a16="http://schemas.microsoft.com/office/drawing/2014/main" val="3141030256"/>
                    </a:ext>
                  </a:extLst>
                </a:gridCol>
                <a:gridCol w="2413472">
                  <a:extLst>
                    <a:ext uri="{9D8B030D-6E8A-4147-A177-3AD203B41FA5}">
                      <a16:colId xmlns:a16="http://schemas.microsoft.com/office/drawing/2014/main" val="2465241051"/>
                    </a:ext>
                  </a:extLst>
                </a:gridCol>
                <a:gridCol w="2914791">
                  <a:extLst>
                    <a:ext uri="{9D8B030D-6E8A-4147-A177-3AD203B41FA5}">
                      <a16:colId xmlns:a16="http://schemas.microsoft.com/office/drawing/2014/main" val="3235928873"/>
                    </a:ext>
                  </a:extLst>
                </a:gridCol>
                <a:gridCol w="2763860">
                  <a:extLst>
                    <a:ext uri="{9D8B030D-6E8A-4147-A177-3AD203B41FA5}">
                      <a16:colId xmlns:a16="http://schemas.microsoft.com/office/drawing/2014/main" val="1518846557"/>
                    </a:ext>
                  </a:extLst>
                </a:gridCol>
              </a:tblGrid>
              <a:tr h="354081">
                <a:tc>
                  <a:txBody>
                    <a:bodyPr/>
                    <a:lstStyle/>
                    <a:p>
                      <a:pPr algn="ctr">
                        <a:buClr>
                          <a:srgbClr val="00AAA7"/>
                        </a:buClr>
                      </a:pPr>
                      <a:r>
                        <a:rPr lang="es-CO" sz="1600" dirty="0">
                          <a:latin typeface="Montserrat" panose="02000505000000020004"/>
                        </a:rPr>
                        <a:t>ABSORCIÓN</a:t>
                      </a:r>
                      <a:endParaRPr lang="es-CO" sz="1600" b="0" dirty="0">
                        <a:latin typeface="Montserrat" panose="02000505000000020004"/>
                      </a:endParaRPr>
                    </a:p>
                  </a:txBody>
                  <a:tcPr anchor="ctr">
                    <a:solidFill>
                      <a:srgbClr val="142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AAA7"/>
                        </a:buClr>
                      </a:pPr>
                      <a:r>
                        <a:rPr lang="es-CO" sz="1600" dirty="0">
                          <a:latin typeface="Montserrat" panose="02000505000000020004"/>
                        </a:rPr>
                        <a:t>DISTRIBUCIÓN</a:t>
                      </a:r>
                    </a:p>
                  </a:txBody>
                  <a:tcPr anchor="ctr">
                    <a:solidFill>
                      <a:srgbClr val="142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AAA7"/>
                        </a:buClr>
                      </a:pPr>
                      <a:r>
                        <a:rPr lang="es-CO" sz="1600" dirty="0">
                          <a:latin typeface="Montserrat" panose="02000505000000020004"/>
                        </a:rPr>
                        <a:t>BIOTRANSFORMACIÓN</a:t>
                      </a:r>
                    </a:p>
                  </a:txBody>
                  <a:tcPr anchor="ctr">
                    <a:solidFill>
                      <a:srgbClr val="142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AAA7"/>
                        </a:buClr>
                      </a:pPr>
                      <a:r>
                        <a:rPr lang="es-CO" sz="1600" dirty="0">
                          <a:latin typeface="Montserrat" panose="02000505000000020004"/>
                        </a:rPr>
                        <a:t>ELIMINACIÓN</a:t>
                      </a:r>
                    </a:p>
                  </a:txBody>
                  <a:tcPr anchor="ctr">
                    <a:solidFill>
                      <a:srgbClr val="14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284813"/>
                  </a:ext>
                </a:extLst>
              </a:tr>
              <a:tr h="3118892">
                <a:tc>
                  <a:txBody>
                    <a:bodyPr/>
                    <a:lstStyle/>
                    <a:p>
                      <a:pPr marL="285750" indent="-285750" algn="l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Oral  de forma incompleta (&lt; 30%): ocurre predominantemente en el intestino delgado, disminuye ante la presencia de alimentos.</a:t>
                      </a:r>
                    </a:p>
                    <a:p>
                      <a:pPr marL="285750" indent="-285750" algn="l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endParaRPr lang="es-CO" sz="14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 algn="l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Piel intacta absorbe (&lt;0,5%).</a:t>
                      </a:r>
                    </a:p>
                    <a:p>
                      <a:pPr marL="285750" indent="-285750" algn="l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endParaRPr lang="es-CO" sz="14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 algn="l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Inhalatoria: no provoca irritación de mucosas. </a:t>
                      </a:r>
                      <a:endParaRPr lang="es-CO" sz="1400" b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Volumen</a:t>
                      </a: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de distribución: 1.2-1.6 L/kg.</a:t>
                      </a: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endParaRPr lang="es-CO" sz="14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Pico plasmático 2-4 horas postingesta. .</a:t>
                      </a: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endParaRPr lang="es-CO" sz="14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Vida media: 80 horas.</a:t>
                      </a: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endParaRPr lang="es-CO" sz="14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>
                        <a:buClr>
                          <a:srgbClr val="00AAA7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Pulmón seis veces más en neumocitos I y II por sistema de transportador activo de poliaminas.</a:t>
                      </a:r>
                      <a:endParaRPr lang="es-CO" sz="1400" b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00AAA7"/>
                        </a:buClr>
                      </a:pPr>
                      <a:r>
                        <a:rPr lang="es-CO" sz="14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Solo una pequeña fracción sufre proceso de metabolismo. </a:t>
                      </a:r>
                      <a:endParaRPr lang="es-CO" sz="1400" b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Clr>
                          <a:srgbClr val="00AAA7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s-CO" sz="14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90% renal como compuesto original, 12-24 horas. </a:t>
                      </a:r>
                    </a:p>
                    <a:p>
                      <a:pPr marL="0" indent="0">
                        <a:buClr>
                          <a:srgbClr val="00AAA7"/>
                        </a:buClr>
                        <a:buFont typeface="Arial" panose="020B0604020202020204" pitchFamily="34" charset="0"/>
                        <a:buNone/>
                      </a:pPr>
                      <a:endParaRPr lang="es-CO" sz="1400" b="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107472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249858" y="5897341"/>
            <a:ext cx="6662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Goldfrank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L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Goldfrank’s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toxicologic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emergencies. In: </a:t>
            </a:r>
            <a:r>
              <a:rPr lang="en-US" sz="1200" dirty="0" err="1">
                <a:solidFill>
                  <a:srgbClr val="142B48"/>
                </a:solidFill>
                <a:latin typeface="Montserrat" pitchFamily="2" charset="77"/>
              </a:rPr>
              <a:t>DeRoos</a:t>
            </a:r>
            <a:r>
              <a:rPr lang="en-US" sz="1200" dirty="0">
                <a:solidFill>
                  <a:srgbClr val="142B48"/>
                </a:solidFill>
                <a:latin typeface="Montserrat" pitchFamily="2" charset="77"/>
              </a:rPr>
              <a:t> F, editor. herbicides. 8th edition. New York: McGraw-Hill; 2002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; p.1541-1546</a:t>
            </a:r>
          </a:p>
          <a:p>
            <a:pPr algn="just"/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119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4838" y="149630"/>
            <a:ext cx="10515600" cy="1325563"/>
          </a:xfrm>
        </p:spPr>
        <p:txBody>
          <a:bodyPr/>
          <a:lstStyle/>
          <a:p>
            <a:r>
              <a:rPr lang="es-CO" dirty="0"/>
              <a:t>Fisiopatología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9363" y="559952"/>
            <a:ext cx="4003666" cy="573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39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7812117"/>
              </p:ext>
            </p:extLst>
          </p:nvPr>
        </p:nvGraphicFramePr>
        <p:xfrm>
          <a:off x="1259825" y="189530"/>
          <a:ext cx="10018712" cy="35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43066">
                  <a:extLst>
                    <a:ext uri="{9D8B030D-6E8A-4147-A177-3AD203B41FA5}">
                      <a16:colId xmlns:a16="http://schemas.microsoft.com/office/drawing/2014/main" val="1073745402"/>
                    </a:ext>
                  </a:extLst>
                </a:gridCol>
                <a:gridCol w="5075646">
                  <a:extLst>
                    <a:ext uri="{9D8B030D-6E8A-4147-A177-3AD203B41FA5}">
                      <a16:colId xmlns:a16="http://schemas.microsoft.com/office/drawing/2014/main" val="3485081327"/>
                    </a:ext>
                  </a:extLst>
                </a:gridCol>
              </a:tblGrid>
              <a:tr h="474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rgbClr val="00AAA7"/>
                        </a:buClr>
                      </a:pPr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ANTES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buClr>
                          <a:srgbClr val="00AAA7"/>
                        </a:buClr>
                      </a:pPr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ACTUAL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451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None/>
                      </a:pPr>
                      <a:r>
                        <a:rPr lang="es-CO" sz="1800" b="1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Fase Destructiva:</a:t>
                      </a:r>
                    </a:p>
                    <a:p>
                      <a:pPr marL="0" indent="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None/>
                      </a:pPr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-    Destrucción neumocito</a:t>
                      </a: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I y  neumocito II.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Compromete Oxigeno y producción de surfactante.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Daño capilar.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endParaRPr lang="es-CO" sz="1800" baseline="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None/>
                      </a:pPr>
                      <a:r>
                        <a:rPr lang="es-CO" sz="1800" b="1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Fase Proliferativa: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Infiltrado inflamatorio.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Alveolitis.</a:t>
                      </a:r>
                    </a:p>
                    <a:p>
                      <a:pPr marL="285750" indent="-285750" algn="just">
                        <a:lnSpc>
                          <a:spcPct val="10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Fibrosis Pulmonar.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ES" sz="1800" dirty="0" err="1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Microangiopatía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</a:t>
                      </a:r>
                      <a:r>
                        <a:rPr lang="es-ES" sz="1800" dirty="0" err="1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trombótica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.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Oxido</a:t>
                      </a: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Nítrico +  Anión peróxido=  Peroxinitrito.</a:t>
                      </a: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Factor 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von </a:t>
                      </a:r>
                      <a:r>
                        <a:rPr lang="es-ES" sz="1800" dirty="0" err="1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Willebrand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+</a:t>
                      </a:r>
                      <a:r>
                        <a:rPr lang="es-ES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plaquetas= 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trombosis vascular.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  <a:p>
                      <a:pPr marL="285750" indent="-285750" algn="just">
                        <a:lnSpc>
                          <a:spcPct val="150000"/>
                        </a:lnSpc>
                        <a:buClr>
                          <a:srgbClr val="00AAA7"/>
                        </a:buClr>
                        <a:buFontTx/>
                        <a:buChar char="-"/>
                      </a:pP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Afectación de unión endotelial  por </a:t>
                      </a:r>
                      <a:r>
                        <a:rPr lang="es-ES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PECAM-1 o CD31.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352160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5115186" y="5652990"/>
            <a:ext cx="6813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Daisley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Jr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, H.,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Rampersad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, A.,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Acco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, O., &amp;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Meyers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, D. (2018).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Paraquat-induced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Thrombotic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Microangiopathy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: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The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Pathophysiology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in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Hyperacute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Paraquat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Poisoning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Deaths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. </a:t>
            </a:r>
            <a:r>
              <a:rPr lang="es-CO" sz="1200" i="1" dirty="0">
                <a:solidFill>
                  <a:srgbClr val="152B48"/>
                </a:solidFill>
                <a:latin typeface="Montserrat" panose="02000505000000020004"/>
              </a:rPr>
              <a:t>West </a:t>
            </a:r>
            <a:r>
              <a:rPr lang="es-CO" sz="1200" i="1" dirty="0" err="1">
                <a:solidFill>
                  <a:srgbClr val="152B48"/>
                </a:solidFill>
                <a:latin typeface="Montserrat" panose="02000505000000020004"/>
              </a:rPr>
              <a:t>Indian</a:t>
            </a:r>
            <a:r>
              <a:rPr lang="es-CO" sz="1200" i="1" dirty="0">
                <a:solidFill>
                  <a:srgbClr val="152B48"/>
                </a:solidFill>
                <a:latin typeface="Montserrat" panose="02000505000000020004"/>
              </a:rPr>
              <a:t> Medical </a:t>
            </a:r>
            <a:r>
              <a:rPr lang="es-CO" sz="1200" i="1" dirty="0" err="1">
                <a:solidFill>
                  <a:srgbClr val="152B48"/>
                </a:solidFill>
                <a:latin typeface="Montserrat" panose="02000505000000020004"/>
              </a:rPr>
              <a:t>Journal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, (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Vol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67,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Issue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 4: 2018), 312-316. </a:t>
            </a:r>
            <a:r>
              <a:rPr lang="es-CO" sz="1200" dirty="0" err="1">
                <a:solidFill>
                  <a:srgbClr val="152B48"/>
                </a:solidFill>
                <a:latin typeface="Montserrat" panose="02000505000000020004"/>
              </a:rPr>
              <a:t>doi</a:t>
            </a:r>
            <a:r>
              <a:rPr lang="es-CO" sz="1200" dirty="0">
                <a:solidFill>
                  <a:srgbClr val="152B48"/>
                </a:solidFill>
                <a:latin typeface="Montserrat" panose="02000505000000020004"/>
              </a:rPr>
              <a:t>: 10.7727/wimj.2018.141</a:t>
            </a:r>
          </a:p>
        </p:txBody>
      </p:sp>
    </p:spTree>
    <p:extLst>
      <p:ext uri="{BB962C8B-B14F-4D97-AF65-F5344CB8AC3E}">
        <p14:creationId xmlns:p14="http://schemas.microsoft.com/office/powerpoint/2010/main" val="342624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514795"/>
              </p:ext>
            </p:extLst>
          </p:nvPr>
        </p:nvGraphicFramePr>
        <p:xfrm>
          <a:off x="1321620" y="405868"/>
          <a:ext cx="10018712" cy="30231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6227">
                  <a:extLst>
                    <a:ext uri="{9D8B030D-6E8A-4147-A177-3AD203B41FA5}">
                      <a16:colId xmlns:a16="http://schemas.microsoft.com/office/drawing/2014/main" val="2670385621"/>
                    </a:ext>
                  </a:extLst>
                </a:gridCol>
                <a:gridCol w="7782485">
                  <a:extLst>
                    <a:ext uri="{9D8B030D-6E8A-4147-A177-3AD203B41FA5}">
                      <a16:colId xmlns:a16="http://schemas.microsoft.com/office/drawing/2014/main" val="1128717096"/>
                    </a:ext>
                  </a:extLst>
                </a:gridCol>
              </a:tblGrid>
              <a:tr h="940530">
                <a:tc>
                  <a:txBody>
                    <a:bodyPr/>
                    <a:lstStyle/>
                    <a:p>
                      <a:pPr algn="l"/>
                      <a:endParaRPr lang="es-CO" sz="1800" b="1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Fase</a:t>
                      </a:r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I </a:t>
                      </a:r>
                    </a:p>
                    <a:p>
                      <a:pPr algn="l"/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gastrointestinal: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Primeras 24 horas. Síntomas locales</a:t>
                      </a: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: náuseas, vómito, dolor  orofaríngeo, esofágico, abdominal y epigastralgia. Por su acción corrosiva. 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0677585"/>
                  </a:ext>
                </a:extLst>
              </a:tr>
              <a:tr h="1041301">
                <a:tc>
                  <a:txBody>
                    <a:bodyPr/>
                    <a:lstStyle/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Fase</a:t>
                      </a:r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II</a:t>
                      </a:r>
                    </a:p>
                    <a:p>
                      <a:pPr algn="l"/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Hepato-renal: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2do-5to día. Falla multiorgánica,</a:t>
                      </a:r>
                      <a:r>
                        <a:rPr lang="es-CO" sz="18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aumento enzimas hepáticas, necrosis centrolobulillar hepática y colestasis, necrosis tubular renal aguda nefrotóxica (Cr. elevada y potasio bajo), arritmias. </a:t>
                      </a:r>
                      <a:endParaRPr lang="es-CO" sz="18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247598"/>
                  </a:ext>
                </a:extLst>
              </a:tr>
              <a:tr h="1041301">
                <a:tc>
                  <a:txBody>
                    <a:bodyPr/>
                    <a:lstStyle/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Fase</a:t>
                      </a:r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III</a:t>
                      </a:r>
                    </a:p>
                    <a:p>
                      <a:pPr algn="l"/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Pulmonar: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5ta y 2da semana. Fibrosis pulmonar que puede evolucionar a falla respiratoria y muerte, o quedar con secuelas  de tipo restrictivas.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96304"/>
                  </a:ext>
                </a:extLst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20641" y="6021245"/>
            <a:ext cx="6822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Angulo NY. Intoxicación por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paraquat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En: Peña LM, Arroyave CL,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Aristizabal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 JJ, Gómez UE,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editors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3126327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7748046"/>
              </p:ext>
            </p:extLst>
          </p:nvPr>
        </p:nvGraphicFramePr>
        <p:xfrm>
          <a:off x="1161011" y="723747"/>
          <a:ext cx="10526684" cy="23590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40064">
                  <a:extLst>
                    <a:ext uri="{9D8B030D-6E8A-4147-A177-3AD203B41FA5}">
                      <a16:colId xmlns:a16="http://schemas.microsoft.com/office/drawing/2014/main" val="1879663282"/>
                    </a:ext>
                  </a:extLst>
                </a:gridCol>
                <a:gridCol w="7886620">
                  <a:extLst>
                    <a:ext uri="{9D8B030D-6E8A-4147-A177-3AD203B41FA5}">
                      <a16:colId xmlns:a16="http://schemas.microsoft.com/office/drawing/2014/main" val="3308753251"/>
                    </a:ext>
                  </a:extLst>
                </a:gridCol>
              </a:tblGrid>
              <a:tr h="815124">
                <a:tc>
                  <a:txBody>
                    <a:bodyPr/>
                    <a:lstStyle/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OJOS: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latin typeface="Montserrat" panose="02000505000000020004"/>
                        </a:rPr>
                        <a:t>Conjuntivitis,</a:t>
                      </a:r>
                      <a:r>
                        <a:rPr lang="es-CO" sz="1800" baseline="0" dirty="0">
                          <a:latin typeface="Montserrat" panose="02000505000000020004"/>
                        </a:rPr>
                        <a:t> úlceras corneales a las 12 -24 horas, uveítis anterior, secuelas como opacidades corneales.</a:t>
                      </a:r>
                      <a:endParaRPr lang="es-CO" sz="1800" b="0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110679"/>
                  </a:ext>
                </a:extLst>
              </a:tr>
              <a:tr h="519156">
                <a:tc>
                  <a:txBody>
                    <a:bodyPr/>
                    <a:lstStyle/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PIEL: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latin typeface="Montserrat" panose="02000505000000020004"/>
                        </a:rPr>
                        <a:t>Irritación,</a:t>
                      </a:r>
                      <a:r>
                        <a:rPr lang="es-CO" sz="1800" baseline="0" dirty="0">
                          <a:latin typeface="Montserrat" panose="02000505000000020004"/>
                        </a:rPr>
                        <a:t> úlceras, eritema, hiperqueratosis, ampollas.</a:t>
                      </a:r>
                      <a:endParaRPr lang="es-CO" sz="1800" b="0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9762689"/>
                  </a:ext>
                </a:extLst>
              </a:tr>
              <a:tr h="1024761">
                <a:tc>
                  <a:txBody>
                    <a:bodyPr/>
                    <a:lstStyle/>
                    <a:p>
                      <a:pPr algn="l"/>
                      <a:r>
                        <a:rPr lang="es-CO" sz="18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VÍAS</a:t>
                      </a:r>
                      <a:r>
                        <a:rPr lang="es-CO" sz="1800" b="1" baseline="0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RESPIRATORIAS:</a:t>
                      </a:r>
                      <a:endParaRPr lang="es-CO" sz="1800" b="1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800" dirty="0">
                          <a:latin typeface="Montserrat" panose="02000505000000020004"/>
                        </a:rPr>
                        <a:t>Estomatitis, </a:t>
                      </a:r>
                      <a:r>
                        <a:rPr lang="es-CO" sz="1800" dirty="0" err="1">
                          <a:latin typeface="Montserrat" panose="02000505000000020004"/>
                        </a:rPr>
                        <a:t>odinofagia</a:t>
                      </a:r>
                      <a:r>
                        <a:rPr lang="es-CO" sz="1800" baseline="0" dirty="0">
                          <a:latin typeface="Montserrat" panose="02000505000000020004"/>
                        </a:rPr>
                        <a:t> o tos. </a:t>
                      </a:r>
                      <a:endParaRPr lang="es-CO" sz="1800" b="0" dirty="0">
                        <a:solidFill>
                          <a:schemeClr val="bg1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8127769"/>
                  </a:ext>
                </a:extLst>
              </a:tr>
            </a:tbl>
          </a:graphicData>
        </a:graphic>
      </p:graphicFrame>
      <p:pic>
        <p:nvPicPr>
          <p:cNvPr id="6" name="Marcador de contenido 5"/>
          <p:cNvPicPr>
            <a:picLocks noGrp="1" noChangeAspect="1"/>
          </p:cNvPicPr>
          <p:nvPr>
            <p:ph idx="13"/>
          </p:nvPr>
        </p:nvPicPr>
        <p:blipFill rotWithShape="1">
          <a:blip r:embed="rId2"/>
          <a:srcRect l="6561" r="4514"/>
          <a:stretch/>
        </p:blipFill>
        <p:spPr>
          <a:xfrm>
            <a:off x="6568823" y="3423456"/>
            <a:ext cx="3472952" cy="241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ángulo 6"/>
          <p:cNvSpPr/>
          <p:nvPr/>
        </p:nvSpPr>
        <p:spPr>
          <a:xfrm>
            <a:off x="5137265" y="6144413"/>
            <a:ext cx="6888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Angulo NY. Intoxicación por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paraquat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En: Peña LM, Arroyave CL,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Aristizabal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 JJ, Gómez UE,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editors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384421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12860"/>
              </p:ext>
            </p:extLst>
          </p:nvPr>
        </p:nvGraphicFramePr>
        <p:xfrm>
          <a:off x="977453" y="107790"/>
          <a:ext cx="10854327" cy="36652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8386">
                  <a:extLst>
                    <a:ext uri="{9D8B030D-6E8A-4147-A177-3AD203B41FA5}">
                      <a16:colId xmlns:a16="http://schemas.microsoft.com/office/drawing/2014/main" val="3671014317"/>
                    </a:ext>
                  </a:extLst>
                </a:gridCol>
                <a:gridCol w="7755941">
                  <a:extLst>
                    <a:ext uri="{9D8B030D-6E8A-4147-A177-3AD203B41FA5}">
                      <a16:colId xmlns:a16="http://schemas.microsoft.com/office/drawing/2014/main" val="1171230655"/>
                    </a:ext>
                  </a:extLst>
                </a:gridCol>
              </a:tblGrid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 GASTROINTESTINAL: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Náuseas, vómito, diarrea, disfagia, odinofagia, dolor retroesternal, epigastralgia, úlceras en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mucosa, “lengua de Paraquat”, disfonía, perforación esofágica, necrosis centrolobulillar, aumento transaminasas. 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83730703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RENAL: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Oliguria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, proteinuria, hematuria, necrosis tubular aguda.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869576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PULMONAR: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Tos,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hemoptisis fibrosis pulmonar, cianosis.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523429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CARDIOVASCULAR: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Arritmias, taquicardia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</a:t>
                      </a:r>
                      <a:r>
                        <a:rPr lang="es-CO" sz="1600" baseline="0" dirty="0" err="1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sinusal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, paro cardiogénico, miocarditis tóxica.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0842190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NEUROLÓGICO: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Coma, convulsiones.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9496129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ENDOCRINO: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Post</a:t>
                      </a:r>
                      <a:r>
                        <a:rPr lang="es-CO" sz="1600" baseline="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 mortem, aparece necrosis en suprarrenales.</a:t>
                      </a:r>
                      <a:endParaRPr lang="es-CO" sz="1600" dirty="0">
                        <a:solidFill>
                          <a:srgbClr val="152B48"/>
                        </a:solidFill>
                        <a:latin typeface="Montserrat" panose="02000505000000020004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033710"/>
                  </a:ext>
                </a:extLst>
              </a:tr>
              <a:tr h="473710">
                <a:tc>
                  <a:txBody>
                    <a:bodyPr/>
                    <a:lstStyle/>
                    <a:p>
                      <a:pPr algn="l"/>
                      <a:r>
                        <a:rPr lang="es-CO" sz="1600" b="1" dirty="0">
                          <a:solidFill>
                            <a:schemeClr val="bg1"/>
                          </a:solidFill>
                          <a:latin typeface="Montserrat" panose="02000505000000020004"/>
                        </a:rPr>
                        <a:t>OTROS: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rgbClr val="152B48"/>
                          </a:solidFill>
                          <a:latin typeface="Montserrat" panose="02000505000000020004"/>
                        </a:rPr>
                        <a:t>Leucocitosis, mionecrosis.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5921634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5087388" y="5923167"/>
            <a:ext cx="68962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Angulo NY. Intoxicación por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paraquat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En: Peña LM, Arroyave CL,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Aristizabal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 JJ, Gómez UE,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editors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29400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8567" y="0"/>
            <a:ext cx="9090435" cy="3920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ángulo 5"/>
          <p:cNvSpPr/>
          <p:nvPr/>
        </p:nvSpPr>
        <p:spPr>
          <a:xfrm>
            <a:off x="4887882" y="6003820"/>
            <a:ext cx="6910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Angulo NY. Intoxicación por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paraquat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En: Peña LM, Arroyave CL,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Aristizabal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 JJ, Gómez UE, </a:t>
            </a:r>
            <a:r>
              <a:rPr lang="es-CO" sz="1200" b="0" i="0" u="none" strike="noStrike" dirty="0" err="1">
                <a:solidFill>
                  <a:srgbClr val="152B48"/>
                </a:solidFill>
                <a:effectLst/>
                <a:latin typeface="Montserrat" pitchFamily="2" charset="77"/>
              </a:rPr>
              <a:t>editors</a:t>
            </a:r>
            <a:r>
              <a:rPr lang="es-CO" sz="1200" b="0" i="0" u="none" strike="noStrike" dirty="0">
                <a:solidFill>
                  <a:srgbClr val="152B48"/>
                </a:solidFill>
                <a:effectLst/>
                <a:latin typeface="Montserrat" pitchFamily="2" charset="77"/>
              </a:rPr>
              <a:t>. Toxicología Clínica. 1st ed. Medellín: CIB; 2010. p. 135–46.</a:t>
            </a:r>
          </a:p>
        </p:txBody>
      </p:sp>
    </p:spTree>
    <p:extLst>
      <p:ext uri="{BB962C8B-B14F-4D97-AF65-F5344CB8AC3E}">
        <p14:creationId xmlns:p14="http://schemas.microsoft.com/office/powerpoint/2010/main" val="2615733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827</TotalTime>
  <Words>1316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Montserrat</vt:lpstr>
      <vt:lpstr>Wingdings</vt:lpstr>
      <vt:lpstr>Tema de Office</vt:lpstr>
      <vt:lpstr>INTOXICACIÓN POR PARAQUAT</vt:lpstr>
      <vt:lpstr>  </vt:lpstr>
      <vt:lpstr>PowerPoint Presentation</vt:lpstr>
      <vt:lpstr>Fisiopatología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Diagnóstico</vt:lpstr>
      <vt:lpstr>Pronóstico</vt:lpstr>
      <vt:lpstr>Tratamiento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31</cp:revision>
  <dcterms:created xsi:type="dcterms:W3CDTF">2020-11-12T02:46:13Z</dcterms:created>
  <dcterms:modified xsi:type="dcterms:W3CDTF">2020-12-05T16:06:38Z</dcterms:modified>
</cp:coreProperties>
</file>