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287" r:id="rId4"/>
    <p:sldId id="260" r:id="rId5"/>
    <p:sldId id="262" r:id="rId6"/>
    <p:sldId id="263" r:id="rId7"/>
    <p:sldId id="265" r:id="rId8"/>
    <p:sldId id="264" r:id="rId9"/>
    <p:sldId id="266" r:id="rId10"/>
    <p:sldId id="267" r:id="rId11"/>
    <p:sldId id="268" r:id="rId12"/>
    <p:sldId id="269" r:id="rId13"/>
    <p:sldId id="270" r:id="rId14"/>
    <p:sldId id="274" r:id="rId15"/>
    <p:sldId id="271" r:id="rId16"/>
    <p:sldId id="272" r:id="rId17"/>
    <p:sldId id="273" r:id="rId18"/>
    <p:sldId id="276" r:id="rId19"/>
    <p:sldId id="275" r:id="rId20"/>
    <p:sldId id="277" r:id="rId21"/>
    <p:sldId id="278" r:id="rId22"/>
    <p:sldId id="279" r:id="rId23"/>
    <p:sldId id="280" r:id="rId24"/>
    <p:sldId id="285" r:id="rId25"/>
    <p:sldId id="281" r:id="rId26"/>
    <p:sldId id="284" r:id="rId27"/>
    <p:sldId id="283" r:id="rId28"/>
    <p:sldId id="289" r:id="rId29"/>
    <p:sldId id="288"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3574" autoAdjust="0"/>
  </p:normalViewPr>
  <p:slideViewPr>
    <p:cSldViewPr snapToGrid="0">
      <p:cViewPr varScale="1">
        <p:scale>
          <a:sx n="68" d="100"/>
          <a:sy n="68"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E5589-EF97-43A4-86CF-7AAC60BD7E30}"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s-CO"/>
        </a:p>
      </dgm:t>
    </dgm:pt>
    <dgm:pt modelId="{26A6ECBD-A98E-4B75-B379-4400C3D20CB0}">
      <dgm:prSet phldrT="[Texto]"/>
      <dgm:spPr/>
      <dgm:t>
        <a:bodyPr/>
        <a:lstStyle/>
        <a:p>
          <a:r>
            <a:rPr lang="es-ES" dirty="0">
              <a:latin typeface="Montserrat" panose="00000500000000000000" pitchFamily="50" charset="0"/>
            </a:rPr>
            <a:t>IDSA 1 (leve) </a:t>
          </a:r>
          <a:endParaRPr lang="es-CO" dirty="0">
            <a:latin typeface="Montserrat" panose="00000500000000000000" pitchFamily="50" charset="0"/>
          </a:endParaRPr>
        </a:p>
      </dgm:t>
    </dgm:pt>
    <dgm:pt modelId="{FCB2E9DC-F279-4A34-8E28-5EFD5D2DF290}" type="parTrans" cxnId="{D14B4033-DBE5-4C68-A3B0-8EDC0890EDCE}">
      <dgm:prSet/>
      <dgm:spPr/>
      <dgm:t>
        <a:bodyPr/>
        <a:lstStyle/>
        <a:p>
          <a:endParaRPr lang="es-CO">
            <a:latin typeface="Montserrat" panose="00000500000000000000" pitchFamily="50" charset="0"/>
          </a:endParaRPr>
        </a:p>
      </dgm:t>
    </dgm:pt>
    <dgm:pt modelId="{994D57F2-14B6-4212-9DF2-6D59C4E9F66A}" type="sibTrans" cxnId="{D14B4033-DBE5-4C68-A3B0-8EDC0890EDCE}">
      <dgm:prSet/>
      <dgm:spPr/>
      <dgm:t>
        <a:bodyPr/>
        <a:lstStyle/>
        <a:p>
          <a:endParaRPr lang="es-CO">
            <a:latin typeface="Montserrat" panose="00000500000000000000" pitchFamily="50" charset="0"/>
          </a:endParaRPr>
        </a:p>
      </dgm:t>
    </dgm:pt>
    <dgm:pt modelId="{C52AE1E0-4223-4B80-9648-85E6AF494EBD}">
      <dgm:prSet phldrT="[Texto]"/>
      <dgm:spPr/>
      <dgm:t>
        <a:bodyPr/>
        <a:lstStyle/>
        <a:p>
          <a:r>
            <a:rPr lang="es-ES" dirty="0">
              <a:latin typeface="Montserrat" panose="00000500000000000000" pitchFamily="50" charset="0"/>
            </a:rPr>
            <a:t>Secreción purulenta: clindamicina o TMS</a:t>
          </a:r>
          <a:endParaRPr lang="es-CO" dirty="0">
            <a:latin typeface="Montserrat" panose="00000500000000000000" pitchFamily="50" charset="0"/>
          </a:endParaRPr>
        </a:p>
      </dgm:t>
    </dgm:pt>
    <dgm:pt modelId="{844812A5-B1D7-4132-8158-01833CDB00ED}" type="parTrans" cxnId="{092ACFB8-DA07-4BB9-8756-25D86EDEC129}">
      <dgm:prSet/>
      <dgm:spPr/>
      <dgm:t>
        <a:bodyPr/>
        <a:lstStyle/>
        <a:p>
          <a:endParaRPr lang="es-CO">
            <a:latin typeface="Montserrat" panose="00000500000000000000" pitchFamily="50" charset="0"/>
          </a:endParaRPr>
        </a:p>
      </dgm:t>
    </dgm:pt>
    <dgm:pt modelId="{8D08278C-A853-4B0E-9EB3-ACE309D54089}" type="sibTrans" cxnId="{092ACFB8-DA07-4BB9-8756-25D86EDEC129}">
      <dgm:prSet/>
      <dgm:spPr/>
      <dgm:t>
        <a:bodyPr/>
        <a:lstStyle/>
        <a:p>
          <a:endParaRPr lang="es-CO">
            <a:latin typeface="Montserrat" panose="00000500000000000000" pitchFamily="50" charset="0"/>
          </a:endParaRPr>
        </a:p>
      </dgm:t>
    </dgm:pt>
    <dgm:pt modelId="{8BAA2FED-001F-4267-ABDD-1C8C79EB265D}">
      <dgm:prSet phldrT="[Texto]"/>
      <dgm:spPr/>
      <dgm:t>
        <a:bodyPr/>
        <a:lstStyle/>
        <a:p>
          <a:pPr>
            <a:buFont typeface="Calibri" panose="020F0502020204030204" pitchFamily="34" charset="0"/>
            <a:buChar char="-"/>
          </a:pPr>
          <a:r>
            <a:rPr lang="es-ES" dirty="0">
              <a:latin typeface="Montserrat" panose="00000500000000000000" pitchFamily="50" charset="0"/>
            </a:rPr>
            <a:t>No secreción purulenta: cefalexina o clindamicina </a:t>
          </a:r>
          <a:endParaRPr lang="es-CO" dirty="0">
            <a:latin typeface="Montserrat" panose="00000500000000000000" pitchFamily="50" charset="0"/>
          </a:endParaRPr>
        </a:p>
      </dgm:t>
    </dgm:pt>
    <dgm:pt modelId="{73532B24-22D1-482B-84A1-B264517C4E19}" type="parTrans" cxnId="{16EAD9E0-0E09-4CF9-B302-8AC54E47C06A}">
      <dgm:prSet/>
      <dgm:spPr/>
      <dgm:t>
        <a:bodyPr/>
        <a:lstStyle/>
        <a:p>
          <a:endParaRPr lang="es-CO">
            <a:latin typeface="Montserrat" panose="00000500000000000000" pitchFamily="50" charset="0"/>
          </a:endParaRPr>
        </a:p>
      </dgm:t>
    </dgm:pt>
    <dgm:pt modelId="{D5E9AEAF-8896-4486-A412-613E0E41D9DD}" type="sibTrans" cxnId="{16EAD9E0-0E09-4CF9-B302-8AC54E47C06A}">
      <dgm:prSet/>
      <dgm:spPr/>
      <dgm:t>
        <a:bodyPr/>
        <a:lstStyle/>
        <a:p>
          <a:endParaRPr lang="es-CO">
            <a:latin typeface="Montserrat" panose="00000500000000000000" pitchFamily="50" charset="0"/>
          </a:endParaRPr>
        </a:p>
      </dgm:t>
    </dgm:pt>
    <dgm:pt modelId="{19B0AF1A-A413-4225-9454-79A563A9216E}">
      <dgm:prSet phldrT="[Texto]"/>
      <dgm:spPr/>
      <dgm:t>
        <a:bodyPr/>
        <a:lstStyle/>
        <a:p>
          <a:r>
            <a:rPr lang="es-ES" dirty="0">
              <a:latin typeface="Montserrat" panose="00000500000000000000" pitchFamily="50" charset="0"/>
            </a:rPr>
            <a:t>IDSA 2 (moderado)</a:t>
          </a:r>
          <a:endParaRPr lang="es-CO" dirty="0">
            <a:latin typeface="Montserrat" panose="00000500000000000000" pitchFamily="50" charset="0"/>
          </a:endParaRPr>
        </a:p>
      </dgm:t>
    </dgm:pt>
    <dgm:pt modelId="{0BFE2B92-1777-4F4C-AB15-54226294E9ED}" type="parTrans" cxnId="{FDC6CA66-C276-4070-8C06-98FD09B3CDA9}">
      <dgm:prSet/>
      <dgm:spPr/>
      <dgm:t>
        <a:bodyPr/>
        <a:lstStyle/>
        <a:p>
          <a:endParaRPr lang="es-CO">
            <a:latin typeface="Montserrat" panose="00000500000000000000" pitchFamily="50" charset="0"/>
          </a:endParaRPr>
        </a:p>
      </dgm:t>
    </dgm:pt>
    <dgm:pt modelId="{DB1FCB87-8CE4-40F3-9BD8-5BE6741DCF33}" type="sibTrans" cxnId="{FDC6CA66-C276-4070-8C06-98FD09B3CDA9}">
      <dgm:prSet/>
      <dgm:spPr/>
      <dgm:t>
        <a:bodyPr/>
        <a:lstStyle/>
        <a:p>
          <a:endParaRPr lang="es-CO">
            <a:latin typeface="Montserrat" panose="00000500000000000000" pitchFamily="50" charset="0"/>
          </a:endParaRPr>
        </a:p>
      </dgm:t>
    </dgm:pt>
    <dgm:pt modelId="{A3CEF66C-B434-4233-AE34-E827FCC2FA5B}">
      <dgm:prSet phldrT="[Texto]"/>
      <dgm:spPr/>
      <dgm:t>
        <a:bodyPr/>
        <a:lstStyle/>
        <a:p>
          <a:r>
            <a:rPr lang="es-MX" dirty="0">
              <a:latin typeface="Montserrat" panose="00000500000000000000" pitchFamily="50" charset="0"/>
            </a:rPr>
            <a:t>Sin FR de resistencia: a</a:t>
          </a:r>
          <a:r>
            <a:rPr lang="es-ES" dirty="0" err="1">
              <a:latin typeface="Montserrat" panose="00000500000000000000" pitchFamily="50" charset="0"/>
            </a:rPr>
            <a:t>mpicilina</a:t>
          </a:r>
          <a:r>
            <a:rPr lang="es-ES" dirty="0">
              <a:latin typeface="Montserrat" panose="00000500000000000000" pitchFamily="50" charset="0"/>
            </a:rPr>
            <a:t>/sulbactam</a:t>
          </a:r>
          <a:endParaRPr lang="es-CO" dirty="0">
            <a:latin typeface="Montserrat" panose="00000500000000000000" pitchFamily="50" charset="0"/>
          </a:endParaRPr>
        </a:p>
      </dgm:t>
    </dgm:pt>
    <dgm:pt modelId="{C631EEAA-FF63-4EEA-ACC7-F5DF04FAADA4}" type="parTrans" cxnId="{3BD3EAC6-1081-4A20-B1C3-C98AE9E8F37F}">
      <dgm:prSet/>
      <dgm:spPr/>
      <dgm:t>
        <a:bodyPr/>
        <a:lstStyle/>
        <a:p>
          <a:endParaRPr lang="es-CO">
            <a:latin typeface="Montserrat" panose="00000500000000000000" pitchFamily="50" charset="0"/>
          </a:endParaRPr>
        </a:p>
      </dgm:t>
    </dgm:pt>
    <dgm:pt modelId="{96CCA218-0D26-491D-9D77-8FDFFE1B33F4}" type="sibTrans" cxnId="{3BD3EAC6-1081-4A20-B1C3-C98AE9E8F37F}">
      <dgm:prSet/>
      <dgm:spPr/>
      <dgm:t>
        <a:bodyPr/>
        <a:lstStyle/>
        <a:p>
          <a:endParaRPr lang="es-CO">
            <a:latin typeface="Montserrat" panose="00000500000000000000" pitchFamily="50" charset="0"/>
          </a:endParaRPr>
        </a:p>
      </dgm:t>
    </dgm:pt>
    <dgm:pt modelId="{A05521F5-2FFE-4E33-85F5-0B9D1373D9FE}">
      <dgm:prSet phldrT="[Texto]"/>
      <dgm:spPr/>
      <dgm:t>
        <a:bodyPr/>
        <a:lstStyle/>
        <a:p>
          <a:r>
            <a:rPr lang="es-MX" dirty="0">
              <a:latin typeface="Montserrat" panose="00000500000000000000" pitchFamily="50" charset="0"/>
            </a:rPr>
            <a:t>Con FR de resistencia: e</a:t>
          </a:r>
          <a:r>
            <a:rPr lang="es-ES" dirty="0" err="1">
              <a:latin typeface="Montserrat" panose="00000500000000000000" pitchFamily="50" charset="0"/>
            </a:rPr>
            <a:t>rtapenem</a:t>
          </a:r>
          <a:r>
            <a:rPr lang="es-ES" dirty="0">
              <a:latin typeface="Montserrat" panose="00000500000000000000" pitchFamily="50" charset="0"/>
            </a:rPr>
            <a:t> + vancomicina o </a:t>
          </a:r>
          <a:r>
            <a:rPr lang="es-ES" dirty="0" err="1">
              <a:latin typeface="Montserrat" panose="00000500000000000000" pitchFamily="50" charset="0"/>
            </a:rPr>
            <a:t>linezolid</a:t>
          </a:r>
          <a:endParaRPr lang="es-CO" dirty="0">
            <a:latin typeface="Montserrat" panose="00000500000000000000" pitchFamily="50" charset="0"/>
          </a:endParaRPr>
        </a:p>
      </dgm:t>
    </dgm:pt>
    <dgm:pt modelId="{B87FC901-3BBB-44D8-A5D1-1F974E3ABBF3}" type="parTrans" cxnId="{14C4E675-7359-4482-941C-D96E242B2B2F}">
      <dgm:prSet/>
      <dgm:spPr/>
      <dgm:t>
        <a:bodyPr/>
        <a:lstStyle/>
        <a:p>
          <a:endParaRPr lang="es-CO">
            <a:latin typeface="Montserrat" panose="00000500000000000000" pitchFamily="50" charset="0"/>
          </a:endParaRPr>
        </a:p>
      </dgm:t>
    </dgm:pt>
    <dgm:pt modelId="{A8B1D2C9-6B8E-49E7-BAF3-8A0F74A622AD}" type="sibTrans" cxnId="{14C4E675-7359-4482-941C-D96E242B2B2F}">
      <dgm:prSet/>
      <dgm:spPr/>
      <dgm:t>
        <a:bodyPr/>
        <a:lstStyle/>
        <a:p>
          <a:endParaRPr lang="es-CO">
            <a:latin typeface="Montserrat" panose="00000500000000000000" pitchFamily="50" charset="0"/>
          </a:endParaRPr>
        </a:p>
      </dgm:t>
    </dgm:pt>
    <dgm:pt modelId="{06D66986-2C56-4F0A-84DE-03B436178EE2}">
      <dgm:prSet phldrT="[Texto]"/>
      <dgm:spPr/>
      <dgm:t>
        <a:bodyPr/>
        <a:lstStyle/>
        <a:p>
          <a:r>
            <a:rPr lang="es-ES" dirty="0">
              <a:latin typeface="Montserrat" panose="00000500000000000000" pitchFamily="50" charset="0"/>
            </a:rPr>
            <a:t>IDSA 3 (severo)</a:t>
          </a:r>
          <a:endParaRPr lang="es-CO" dirty="0">
            <a:latin typeface="Montserrat" panose="00000500000000000000" pitchFamily="50" charset="0"/>
          </a:endParaRPr>
        </a:p>
      </dgm:t>
    </dgm:pt>
    <dgm:pt modelId="{9C92230D-D499-46B3-9535-1809FE0BB0BD}" type="parTrans" cxnId="{4B3D9551-1F1A-423B-BEF4-655925CFA7FD}">
      <dgm:prSet/>
      <dgm:spPr/>
      <dgm:t>
        <a:bodyPr/>
        <a:lstStyle/>
        <a:p>
          <a:endParaRPr lang="es-CO">
            <a:latin typeface="Montserrat" panose="00000500000000000000" pitchFamily="50" charset="0"/>
          </a:endParaRPr>
        </a:p>
      </dgm:t>
    </dgm:pt>
    <dgm:pt modelId="{CA8B72A5-8984-4BA0-A1AE-E22B4ED729B6}" type="sibTrans" cxnId="{4B3D9551-1F1A-423B-BEF4-655925CFA7FD}">
      <dgm:prSet/>
      <dgm:spPr/>
      <dgm:t>
        <a:bodyPr/>
        <a:lstStyle/>
        <a:p>
          <a:endParaRPr lang="es-CO">
            <a:latin typeface="Montserrat" panose="00000500000000000000" pitchFamily="50" charset="0"/>
          </a:endParaRPr>
        </a:p>
      </dgm:t>
    </dgm:pt>
    <dgm:pt modelId="{D650DBEC-C81D-4A7B-8C20-76ED4C15C6FF}">
      <dgm:prSet phldrT="[Texto]"/>
      <dgm:spPr/>
      <dgm:t>
        <a:bodyPr/>
        <a:lstStyle/>
        <a:p>
          <a:pPr>
            <a:buFont typeface="Calibri" panose="020F0502020204030204" pitchFamily="34" charset="0"/>
            <a:buChar char="-"/>
          </a:pPr>
          <a:r>
            <a:rPr lang="es-ES" dirty="0">
              <a:latin typeface="Montserrat" panose="00000500000000000000" pitchFamily="50" charset="0"/>
            </a:rPr>
            <a:t>Sin FR: </a:t>
          </a:r>
          <a:r>
            <a:rPr lang="es-ES" dirty="0" err="1">
              <a:latin typeface="Montserrat" panose="00000500000000000000" pitchFamily="50" charset="0"/>
            </a:rPr>
            <a:t>piptazo</a:t>
          </a:r>
          <a:r>
            <a:rPr lang="es-ES" dirty="0">
              <a:latin typeface="Montserrat" panose="00000500000000000000" pitchFamily="50" charset="0"/>
            </a:rPr>
            <a:t> + vancomicina o </a:t>
          </a:r>
          <a:r>
            <a:rPr lang="es-ES" dirty="0" err="1">
              <a:latin typeface="Montserrat" panose="00000500000000000000" pitchFamily="50" charset="0"/>
            </a:rPr>
            <a:t>linezolid</a:t>
          </a:r>
          <a:endParaRPr lang="es-CO" dirty="0">
            <a:latin typeface="Montserrat" panose="00000500000000000000" pitchFamily="50" charset="0"/>
          </a:endParaRPr>
        </a:p>
      </dgm:t>
    </dgm:pt>
    <dgm:pt modelId="{DAF2B3C8-DC7F-4E0C-8341-56159C17778C}" type="parTrans" cxnId="{56727877-B07A-4DEF-A7B5-F5CC8767047F}">
      <dgm:prSet/>
      <dgm:spPr/>
      <dgm:t>
        <a:bodyPr/>
        <a:lstStyle/>
        <a:p>
          <a:endParaRPr lang="es-CO">
            <a:latin typeface="Montserrat" panose="00000500000000000000" pitchFamily="50" charset="0"/>
          </a:endParaRPr>
        </a:p>
      </dgm:t>
    </dgm:pt>
    <dgm:pt modelId="{AA46648E-2E35-4B3C-BCF1-EF67FBBA1810}" type="sibTrans" cxnId="{56727877-B07A-4DEF-A7B5-F5CC8767047F}">
      <dgm:prSet/>
      <dgm:spPr/>
      <dgm:t>
        <a:bodyPr/>
        <a:lstStyle/>
        <a:p>
          <a:endParaRPr lang="es-CO">
            <a:latin typeface="Montserrat" panose="00000500000000000000" pitchFamily="50" charset="0"/>
          </a:endParaRPr>
        </a:p>
      </dgm:t>
    </dgm:pt>
    <dgm:pt modelId="{22678735-97D3-4CEC-8BF1-7FB5F4139582}">
      <dgm:prSet phldrT="[Texto]"/>
      <dgm:spPr/>
      <dgm:t>
        <a:bodyPr/>
        <a:lstStyle/>
        <a:p>
          <a:r>
            <a:rPr lang="es-ES" dirty="0">
              <a:latin typeface="Montserrat" panose="00000500000000000000" pitchFamily="50" charset="0"/>
            </a:rPr>
            <a:t>Con FR: meropenem + vancomicina o </a:t>
          </a:r>
          <a:r>
            <a:rPr lang="es-ES" dirty="0" err="1">
              <a:latin typeface="Montserrat" panose="00000500000000000000" pitchFamily="50" charset="0"/>
            </a:rPr>
            <a:t>linezolid</a:t>
          </a:r>
          <a:endParaRPr lang="es-CO" dirty="0">
            <a:latin typeface="Montserrat" panose="00000500000000000000" pitchFamily="50" charset="0"/>
          </a:endParaRPr>
        </a:p>
      </dgm:t>
    </dgm:pt>
    <dgm:pt modelId="{C1FE850A-F486-4BA7-9A63-AC420CED10C9}" type="parTrans" cxnId="{D036058B-43E7-4C53-AA17-898F1F1A7F9E}">
      <dgm:prSet/>
      <dgm:spPr/>
      <dgm:t>
        <a:bodyPr/>
        <a:lstStyle/>
        <a:p>
          <a:endParaRPr lang="es-CO">
            <a:latin typeface="Montserrat" panose="00000500000000000000" pitchFamily="50" charset="0"/>
          </a:endParaRPr>
        </a:p>
      </dgm:t>
    </dgm:pt>
    <dgm:pt modelId="{F0C5182F-AAD8-425A-9084-E94814554FDB}" type="sibTrans" cxnId="{D036058B-43E7-4C53-AA17-898F1F1A7F9E}">
      <dgm:prSet/>
      <dgm:spPr/>
      <dgm:t>
        <a:bodyPr/>
        <a:lstStyle/>
        <a:p>
          <a:endParaRPr lang="es-CO">
            <a:latin typeface="Montserrat" panose="00000500000000000000" pitchFamily="50" charset="0"/>
          </a:endParaRPr>
        </a:p>
      </dgm:t>
    </dgm:pt>
    <dgm:pt modelId="{1E3AE622-3702-4282-B40D-4EF29538CCBB}" type="pres">
      <dgm:prSet presAssocID="{D81E5589-EF97-43A4-86CF-7AAC60BD7E30}" presName="diagram" presStyleCnt="0">
        <dgm:presLayoutVars>
          <dgm:chPref val="1"/>
          <dgm:dir/>
          <dgm:animOne val="branch"/>
          <dgm:animLvl val="lvl"/>
          <dgm:resizeHandles/>
        </dgm:presLayoutVars>
      </dgm:prSet>
      <dgm:spPr/>
    </dgm:pt>
    <dgm:pt modelId="{A9474D7A-F8CF-4132-814B-C0B6F955CC8B}" type="pres">
      <dgm:prSet presAssocID="{26A6ECBD-A98E-4B75-B379-4400C3D20CB0}" presName="root" presStyleCnt="0"/>
      <dgm:spPr/>
    </dgm:pt>
    <dgm:pt modelId="{E9DF47EC-3180-4656-8B46-94EEEDB83B83}" type="pres">
      <dgm:prSet presAssocID="{26A6ECBD-A98E-4B75-B379-4400C3D20CB0}" presName="rootComposite" presStyleCnt="0"/>
      <dgm:spPr/>
    </dgm:pt>
    <dgm:pt modelId="{E4F912F4-D6E9-4B29-A707-CB5FFC56190D}" type="pres">
      <dgm:prSet presAssocID="{26A6ECBD-A98E-4B75-B379-4400C3D20CB0}" presName="rootText" presStyleLbl="node1" presStyleIdx="0" presStyleCnt="3"/>
      <dgm:spPr/>
    </dgm:pt>
    <dgm:pt modelId="{6324D6C9-9F42-4548-8EF1-9E584319E7BE}" type="pres">
      <dgm:prSet presAssocID="{26A6ECBD-A98E-4B75-B379-4400C3D20CB0}" presName="rootConnector" presStyleLbl="node1" presStyleIdx="0" presStyleCnt="3"/>
      <dgm:spPr/>
    </dgm:pt>
    <dgm:pt modelId="{EB2A6A37-0F84-4FD5-B453-EFBDD2FFA064}" type="pres">
      <dgm:prSet presAssocID="{26A6ECBD-A98E-4B75-B379-4400C3D20CB0}" presName="childShape" presStyleCnt="0"/>
      <dgm:spPr/>
    </dgm:pt>
    <dgm:pt modelId="{428E2C60-2AD4-44E8-A52F-8BD4FFF4EB8A}" type="pres">
      <dgm:prSet presAssocID="{844812A5-B1D7-4132-8158-01833CDB00ED}" presName="Name13" presStyleLbl="parChTrans1D2" presStyleIdx="0" presStyleCnt="6"/>
      <dgm:spPr/>
    </dgm:pt>
    <dgm:pt modelId="{095A5BFF-C806-4719-9869-4617FF329506}" type="pres">
      <dgm:prSet presAssocID="{C52AE1E0-4223-4B80-9648-85E6AF494EBD}" presName="childText" presStyleLbl="bgAcc1" presStyleIdx="0" presStyleCnt="6">
        <dgm:presLayoutVars>
          <dgm:bulletEnabled val="1"/>
        </dgm:presLayoutVars>
      </dgm:prSet>
      <dgm:spPr/>
    </dgm:pt>
    <dgm:pt modelId="{F677C289-4D91-4177-A5B4-BFA9A73E9746}" type="pres">
      <dgm:prSet presAssocID="{73532B24-22D1-482B-84A1-B264517C4E19}" presName="Name13" presStyleLbl="parChTrans1D2" presStyleIdx="1" presStyleCnt="6"/>
      <dgm:spPr/>
    </dgm:pt>
    <dgm:pt modelId="{FAE43971-AE7C-499F-82A2-2BA3AC64ADE7}" type="pres">
      <dgm:prSet presAssocID="{8BAA2FED-001F-4267-ABDD-1C8C79EB265D}" presName="childText" presStyleLbl="bgAcc1" presStyleIdx="1" presStyleCnt="6">
        <dgm:presLayoutVars>
          <dgm:bulletEnabled val="1"/>
        </dgm:presLayoutVars>
      </dgm:prSet>
      <dgm:spPr/>
    </dgm:pt>
    <dgm:pt modelId="{5DDC23AC-470F-46CE-B703-0213AEDA44E4}" type="pres">
      <dgm:prSet presAssocID="{19B0AF1A-A413-4225-9454-79A563A9216E}" presName="root" presStyleCnt="0"/>
      <dgm:spPr/>
    </dgm:pt>
    <dgm:pt modelId="{3ECF557C-23E5-4CF5-BF2F-6C82B71D662A}" type="pres">
      <dgm:prSet presAssocID="{19B0AF1A-A413-4225-9454-79A563A9216E}" presName="rootComposite" presStyleCnt="0"/>
      <dgm:spPr/>
    </dgm:pt>
    <dgm:pt modelId="{56EF1506-BD41-4628-AEF2-49356F099932}" type="pres">
      <dgm:prSet presAssocID="{19B0AF1A-A413-4225-9454-79A563A9216E}" presName="rootText" presStyleLbl="node1" presStyleIdx="1" presStyleCnt="3"/>
      <dgm:spPr/>
    </dgm:pt>
    <dgm:pt modelId="{69FF9B7F-D9FA-4E0E-9B94-1185F5CE3F94}" type="pres">
      <dgm:prSet presAssocID="{19B0AF1A-A413-4225-9454-79A563A9216E}" presName="rootConnector" presStyleLbl="node1" presStyleIdx="1" presStyleCnt="3"/>
      <dgm:spPr/>
    </dgm:pt>
    <dgm:pt modelId="{1C5919C0-F8E4-404E-8FF2-694CC58A5953}" type="pres">
      <dgm:prSet presAssocID="{19B0AF1A-A413-4225-9454-79A563A9216E}" presName="childShape" presStyleCnt="0"/>
      <dgm:spPr/>
    </dgm:pt>
    <dgm:pt modelId="{57E6245F-F50C-41E9-9253-9377A4D51556}" type="pres">
      <dgm:prSet presAssocID="{C631EEAA-FF63-4EEA-ACC7-F5DF04FAADA4}" presName="Name13" presStyleLbl="parChTrans1D2" presStyleIdx="2" presStyleCnt="6"/>
      <dgm:spPr/>
    </dgm:pt>
    <dgm:pt modelId="{2D7BE7D7-6C7D-4834-8E8E-E685B741F6AC}" type="pres">
      <dgm:prSet presAssocID="{A3CEF66C-B434-4233-AE34-E827FCC2FA5B}" presName="childText" presStyleLbl="bgAcc1" presStyleIdx="2" presStyleCnt="6">
        <dgm:presLayoutVars>
          <dgm:bulletEnabled val="1"/>
        </dgm:presLayoutVars>
      </dgm:prSet>
      <dgm:spPr/>
    </dgm:pt>
    <dgm:pt modelId="{46055D03-1018-4A0D-B4F4-821BF7DC2710}" type="pres">
      <dgm:prSet presAssocID="{B87FC901-3BBB-44D8-A5D1-1F974E3ABBF3}" presName="Name13" presStyleLbl="parChTrans1D2" presStyleIdx="3" presStyleCnt="6"/>
      <dgm:spPr/>
    </dgm:pt>
    <dgm:pt modelId="{3C58C0B0-2782-4384-85CF-3AB8F97625F1}" type="pres">
      <dgm:prSet presAssocID="{A05521F5-2FFE-4E33-85F5-0B9D1373D9FE}" presName="childText" presStyleLbl="bgAcc1" presStyleIdx="3" presStyleCnt="6">
        <dgm:presLayoutVars>
          <dgm:bulletEnabled val="1"/>
        </dgm:presLayoutVars>
      </dgm:prSet>
      <dgm:spPr/>
    </dgm:pt>
    <dgm:pt modelId="{542F115F-11A6-4C82-88D8-FEFFC862B108}" type="pres">
      <dgm:prSet presAssocID="{06D66986-2C56-4F0A-84DE-03B436178EE2}" presName="root" presStyleCnt="0"/>
      <dgm:spPr/>
    </dgm:pt>
    <dgm:pt modelId="{460066D3-7C6F-4BE6-AEE0-B4D6AC8A4CCB}" type="pres">
      <dgm:prSet presAssocID="{06D66986-2C56-4F0A-84DE-03B436178EE2}" presName="rootComposite" presStyleCnt="0"/>
      <dgm:spPr/>
    </dgm:pt>
    <dgm:pt modelId="{F740D008-4840-434B-98E0-99E5C5BFFB1A}" type="pres">
      <dgm:prSet presAssocID="{06D66986-2C56-4F0A-84DE-03B436178EE2}" presName="rootText" presStyleLbl="node1" presStyleIdx="2" presStyleCnt="3"/>
      <dgm:spPr/>
    </dgm:pt>
    <dgm:pt modelId="{E84FD12C-B025-4566-B57C-BFEDBC2F28FC}" type="pres">
      <dgm:prSet presAssocID="{06D66986-2C56-4F0A-84DE-03B436178EE2}" presName="rootConnector" presStyleLbl="node1" presStyleIdx="2" presStyleCnt="3"/>
      <dgm:spPr/>
    </dgm:pt>
    <dgm:pt modelId="{F5C97BB4-A584-46CC-9A01-6443294E7D34}" type="pres">
      <dgm:prSet presAssocID="{06D66986-2C56-4F0A-84DE-03B436178EE2}" presName="childShape" presStyleCnt="0"/>
      <dgm:spPr/>
    </dgm:pt>
    <dgm:pt modelId="{09E99350-6D2C-4F1E-A6F9-47174F46E339}" type="pres">
      <dgm:prSet presAssocID="{DAF2B3C8-DC7F-4E0C-8341-56159C17778C}" presName="Name13" presStyleLbl="parChTrans1D2" presStyleIdx="4" presStyleCnt="6"/>
      <dgm:spPr/>
    </dgm:pt>
    <dgm:pt modelId="{087FBD82-CF63-479E-A188-B6E6F146C172}" type="pres">
      <dgm:prSet presAssocID="{D650DBEC-C81D-4A7B-8C20-76ED4C15C6FF}" presName="childText" presStyleLbl="bgAcc1" presStyleIdx="4" presStyleCnt="6">
        <dgm:presLayoutVars>
          <dgm:bulletEnabled val="1"/>
        </dgm:presLayoutVars>
      </dgm:prSet>
      <dgm:spPr/>
    </dgm:pt>
    <dgm:pt modelId="{E8FDF64A-5AE2-4EDA-8978-D8D670AD99C2}" type="pres">
      <dgm:prSet presAssocID="{C1FE850A-F486-4BA7-9A63-AC420CED10C9}" presName="Name13" presStyleLbl="parChTrans1D2" presStyleIdx="5" presStyleCnt="6"/>
      <dgm:spPr/>
    </dgm:pt>
    <dgm:pt modelId="{F0D41C61-5AAF-467A-92BA-C4759AB36393}" type="pres">
      <dgm:prSet presAssocID="{22678735-97D3-4CEC-8BF1-7FB5F4139582}" presName="childText" presStyleLbl="bgAcc1" presStyleIdx="5" presStyleCnt="6">
        <dgm:presLayoutVars>
          <dgm:bulletEnabled val="1"/>
        </dgm:presLayoutVars>
      </dgm:prSet>
      <dgm:spPr/>
    </dgm:pt>
  </dgm:ptLst>
  <dgm:cxnLst>
    <dgm:cxn modelId="{A8BB6904-A242-4D84-859C-FE735654F6F1}" type="presOf" srcId="{22678735-97D3-4CEC-8BF1-7FB5F4139582}" destId="{F0D41C61-5AAF-467A-92BA-C4759AB36393}" srcOrd="0" destOrd="0" presId="urn:microsoft.com/office/officeart/2005/8/layout/hierarchy3"/>
    <dgm:cxn modelId="{42430807-75EC-49DA-8147-895815798B12}" type="presOf" srcId="{A05521F5-2FFE-4E33-85F5-0B9D1373D9FE}" destId="{3C58C0B0-2782-4384-85CF-3AB8F97625F1}" srcOrd="0" destOrd="0" presId="urn:microsoft.com/office/officeart/2005/8/layout/hierarchy3"/>
    <dgm:cxn modelId="{EFA4AC0B-B64B-4C26-B304-F353CA4C3231}" type="presOf" srcId="{19B0AF1A-A413-4225-9454-79A563A9216E}" destId="{69FF9B7F-D9FA-4E0E-9B94-1185F5CE3F94}" srcOrd="1" destOrd="0" presId="urn:microsoft.com/office/officeart/2005/8/layout/hierarchy3"/>
    <dgm:cxn modelId="{0EF3F116-C27A-402A-9A0C-1E479BB8AA8D}" type="presOf" srcId="{26A6ECBD-A98E-4B75-B379-4400C3D20CB0}" destId="{E4F912F4-D6E9-4B29-A707-CB5FFC56190D}" srcOrd="0" destOrd="0" presId="urn:microsoft.com/office/officeart/2005/8/layout/hierarchy3"/>
    <dgm:cxn modelId="{073B8622-BB67-4948-929B-8577EE69DDE2}" type="presOf" srcId="{B87FC901-3BBB-44D8-A5D1-1F974E3ABBF3}" destId="{46055D03-1018-4A0D-B4F4-821BF7DC2710}" srcOrd="0" destOrd="0" presId="urn:microsoft.com/office/officeart/2005/8/layout/hierarchy3"/>
    <dgm:cxn modelId="{87CA6524-0243-4257-BFEE-FE7C9CC15DF1}" type="presOf" srcId="{73532B24-22D1-482B-84A1-B264517C4E19}" destId="{F677C289-4D91-4177-A5B4-BFA9A73E9746}" srcOrd="0" destOrd="0" presId="urn:microsoft.com/office/officeart/2005/8/layout/hierarchy3"/>
    <dgm:cxn modelId="{3E343E2D-BD32-4AA9-BB3A-7BCF68EA5688}" type="presOf" srcId="{D81E5589-EF97-43A4-86CF-7AAC60BD7E30}" destId="{1E3AE622-3702-4282-B40D-4EF29538CCBB}" srcOrd="0" destOrd="0" presId="urn:microsoft.com/office/officeart/2005/8/layout/hierarchy3"/>
    <dgm:cxn modelId="{75689330-87AA-4B78-B730-2D7CFDC79A3D}" type="presOf" srcId="{A3CEF66C-B434-4233-AE34-E827FCC2FA5B}" destId="{2D7BE7D7-6C7D-4834-8E8E-E685B741F6AC}" srcOrd="0" destOrd="0" presId="urn:microsoft.com/office/officeart/2005/8/layout/hierarchy3"/>
    <dgm:cxn modelId="{D14B4033-DBE5-4C68-A3B0-8EDC0890EDCE}" srcId="{D81E5589-EF97-43A4-86CF-7AAC60BD7E30}" destId="{26A6ECBD-A98E-4B75-B379-4400C3D20CB0}" srcOrd="0" destOrd="0" parTransId="{FCB2E9DC-F279-4A34-8E28-5EFD5D2DF290}" sibTransId="{994D57F2-14B6-4212-9DF2-6D59C4E9F66A}"/>
    <dgm:cxn modelId="{E5580E39-6C19-47B7-B0E3-8A9C772EEE50}" type="presOf" srcId="{C52AE1E0-4223-4B80-9648-85E6AF494EBD}" destId="{095A5BFF-C806-4719-9869-4617FF329506}" srcOrd="0" destOrd="0" presId="urn:microsoft.com/office/officeart/2005/8/layout/hierarchy3"/>
    <dgm:cxn modelId="{52D82C3F-74C6-439A-AC2A-D5F1F4B6D6BE}" type="presOf" srcId="{26A6ECBD-A98E-4B75-B379-4400C3D20CB0}" destId="{6324D6C9-9F42-4548-8EF1-9E584319E7BE}" srcOrd="1" destOrd="0" presId="urn:microsoft.com/office/officeart/2005/8/layout/hierarchy3"/>
    <dgm:cxn modelId="{FB4A3F5F-42B6-43FE-ABF8-8542CB9B1630}" type="presOf" srcId="{19B0AF1A-A413-4225-9454-79A563A9216E}" destId="{56EF1506-BD41-4628-AEF2-49356F099932}" srcOrd="0" destOrd="0" presId="urn:microsoft.com/office/officeart/2005/8/layout/hierarchy3"/>
    <dgm:cxn modelId="{FDC6CA66-C276-4070-8C06-98FD09B3CDA9}" srcId="{D81E5589-EF97-43A4-86CF-7AAC60BD7E30}" destId="{19B0AF1A-A413-4225-9454-79A563A9216E}" srcOrd="1" destOrd="0" parTransId="{0BFE2B92-1777-4F4C-AB15-54226294E9ED}" sibTransId="{DB1FCB87-8CE4-40F3-9BD8-5BE6741DCF33}"/>
    <dgm:cxn modelId="{56C8D966-BC07-452B-8E30-E7BCEC786542}" type="presOf" srcId="{D650DBEC-C81D-4A7B-8C20-76ED4C15C6FF}" destId="{087FBD82-CF63-479E-A188-B6E6F146C172}" srcOrd="0" destOrd="0" presId="urn:microsoft.com/office/officeart/2005/8/layout/hierarchy3"/>
    <dgm:cxn modelId="{96FCE549-1D9A-426F-8E99-C3656E88AEB0}" type="presOf" srcId="{844812A5-B1D7-4132-8158-01833CDB00ED}" destId="{428E2C60-2AD4-44E8-A52F-8BD4FFF4EB8A}" srcOrd="0" destOrd="0" presId="urn:microsoft.com/office/officeart/2005/8/layout/hierarchy3"/>
    <dgm:cxn modelId="{91E10F4E-FCE7-49DE-AE86-75FB4668E176}" type="presOf" srcId="{06D66986-2C56-4F0A-84DE-03B436178EE2}" destId="{E84FD12C-B025-4566-B57C-BFEDBC2F28FC}" srcOrd="1" destOrd="0" presId="urn:microsoft.com/office/officeart/2005/8/layout/hierarchy3"/>
    <dgm:cxn modelId="{370A2D51-230B-48EE-9AF2-50C7141338D7}" type="presOf" srcId="{DAF2B3C8-DC7F-4E0C-8341-56159C17778C}" destId="{09E99350-6D2C-4F1E-A6F9-47174F46E339}" srcOrd="0" destOrd="0" presId="urn:microsoft.com/office/officeart/2005/8/layout/hierarchy3"/>
    <dgm:cxn modelId="{4B3D9551-1F1A-423B-BEF4-655925CFA7FD}" srcId="{D81E5589-EF97-43A4-86CF-7AAC60BD7E30}" destId="{06D66986-2C56-4F0A-84DE-03B436178EE2}" srcOrd="2" destOrd="0" parTransId="{9C92230D-D499-46B3-9535-1809FE0BB0BD}" sibTransId="{CA8B72A5-8984-4BA0-A1AE-E22B4ED729B6}"/>
    <dgm:cxn modelId="{5F103052-A1AA-400F-9F4D-DE059F8B77D6}" type="presOf" srcId="{06D66986-2C56-4F0A-84DE-03B436178EE2}" destId="{F740D008-4840-434B-98E0-99E5C5BFFB1A}" srcOrd="0" destOrd="0" presId="urn:microsoft.com/office/officeart/2005/8/layout/hierarchy3"/>
    <dgm:cxn modelId="{14C4E675-7359-4482-941C-D96E242B2B2F}" srcId="{19B0AF1A-A413-4225-9454-79A563A9216E}" destId="{A05521F5-2FFE-4E33-85F5-0B9D1373D9FE}" srcOrd="1" destOrd="0" parTransId="{B87FC901-3BBB-44D8-A5D1-1F974E3ABBF3}" sibTransId="{A8B1D2C9-6B8E-49E7-BAF3-8A0F74A622AD}"/>
    <dgm:cxn modelId="{56727877-B07A-4DEF-A7B5-F5CC8767047F}" srcId="{06D66986-2C56-4F0A-84DE-03B436178EE2}" destId="{D650DBEC-C81D-4A7B-8C20-76ED4C15C6FF}" srcOrd="0" destOrd="0" parTransId="{DAF2B3C8-DC7F-4E0C-8341-56159C17778C}" sibTransId="{AA46648E-2E35-4B3C-BCF1-EF67FBBA1810}"/>
    <dgm:cxn modelId="{7073F077-DFAA-447B-9AAA-1C7BB781D061}" type="presOf" srcId="{C1FE850A-F486-4BA7-9A63-AC420CED10C9}" destId="{E8FDF64A-5AE2-4EDA-8978-D8D670AD99C2}" srcOrd="0" destOrd="0" presId="urn:microsoft.com/office/officeart/2005/8/layout/hierarchy3"/>
    <dgm:cxn modelId="{D036058B-43E7-4C53-AA17-898F1F1A7F9E}" srcId="{06D66986-2C56-4F0A-84DE-03B436178EE2}" destId="{22678735-97D3-4CEC-8BF1-7FB5F4139582}" srcOrd="1" destOrd="0" parTransId="{C1FE850A-F486-4BA7-9A63-AC420CED10C9}" sibTransId="{F0C5182F-AAD8-425A-9084-E94814554FDB}"/>
    <dgm:cxn modelId="{092ACFB8-DA07-4BB9-8756-25D86EDEC129}" srcId="{26A6ECBD-A98E-4B75-B379-4400C3D20CB0}" destId="{C52AE1E0-4223-4B80-9648-85E6AF494EBD}" srcOrd="0" destOrd="0" parTransId="{844812A5-B1D7-4132-8158-01833CDB00ED}" sibTransId="{8D08278C-A853-4B0E-9EB3-ACE309D54089}"/>
    <dgm:cxn modelId="{3BD3EAC6-1081-4A20-B1C3-C98AE9E8F37F}" srcId="{19B0AF1A-A413-4225-9454-79A563A9216E}" destId="{A3CEF66C-B434-4233-AE34-E827FCC2FA5B}" srcOrd="0" destOrd="0" parTransId="{C631EEAA-FF63-4EEA-ACC7-F5DF04FAADA4}" sibTransId="{96CCA218-0D26-491D-9D77-8FDFFE1B33F4}"/>
    <dgm:cxn modelId="{4BA109CA-AABE-4AB5-9145-7DB7F851BAE3}" type="presOf" srcId="{8BAA2FED-001F-4267-ABDD-1C8C79EB265D}" destId="{FAE43971-AE7C-499F-82A2-2BA3AC64ADE7}" srcOrd="0" destOrd="0" presId="urn:microsoft.com/office/officeart/2005/8/layout/hierarchy3"/>
    <dgm:cxn modelId="{75DDCADA-CB0E-4D93-9A7A-6B2874D88C41}" type="presOf" srcId="{C631EEAA-FF63-4EEA-ACC7-F5DF04FAADA4}" destId="{57E6245F-F50C-41E9-9253-9377A4D51556}" srcOrd="0" destOrd="0" presId="urn:microsoft.com/office/officeart/2005/8/layout/hierarchy3"/>
    <dgm:cxn modelId="{16EAD9E0-0E09-4CF9-B302-8AC54E47C06A}" srcId="{26A6ECBD-A98E-4B75-B379-4400C3D20CB0}" destId="{8BAA2FED-001F-4267-ABDD-1C8C79EB265D}" srcOrd="1" destOrd="0" parTransId="{73532B24-22D1-482B-84A1-B264517C4E19}" sibTransId="{D5E9AEAF-8896-4486-A412-613E0E41D9DD}"/>
    <dgm:cxn modelId="{72907187-A6BA-455B-B8C6-CB520052F687}" type="presParOf" srcId="{1E3AE622-3702-4282-B40D-4EF29538CCBB}" destId="{A9474D7A-F8CF-4132-814B-C0B6F955CC8B}" srcOrd="0" destOrd="0" presId="urn:microsoft.com/office/officeart/2005/8/layout/hierarchy3"/>
    <dgm:cxn modelId="{ED0D0298-97DE-447A-804F-B2B0393AEEF2}" type="presParOf" srcId="{A9474D7A-F8CF-4132-814B-C0B6F955CC8B}" destId="{E9DF47EC-3180-4656-8B46-94EEEDB83B83}" srcOrd="0" destOrd="0" presId="urn:microsoft.com/office/officeart/2005/8/layout/hierarchy3"/>
    <dgm:cxn modelId="{C3FEFC12-198C-4858-BE4E-A0F28F1BCD31}" type="presParOf" srcId="{E9DF47EC-3180-4656-8B46-94EEEDB83B83}" destId="{E4F912F4-D6E9-4B29-A707-CB5FFC56190D}" srcOrd="0" destOrd="0" presId="urn:microsoft.com/office/officeart/2005/8/layout/hierarchy3"/>
    <dgm:cxn modelId="{25F105BC-6D8B-4D13-8D9E-35559DBD1662}" type="presParOf" srcId="{E9DF47EC-3180-4656-8B46-94EEEDB83B83}" destId="{6324D6C9-9F42-4548-8EF1-9E584319E7BE}" srcOrd="1" destOrd="0" presId="urn:microsoft.com/office/officeart/2005/8/layout/hierarchy3"/>
    <dgm:cxn modelId="{CBF30AA9-6A2A-4D72-8A4C-808A65DED442}" type="presParOf" srcId="{A9474D7A-F8CF-4132-814B-C0B6F955CC8B}" destId="{EB2A6A37-0F84-4FD5-B453-EFBDD2FFA064}" srcOrd="1" destOrd="0" presId="urn:microsoft.com/office/officeart/2005/8/layout/hierarchy3"/>
    <dgm:cxn modelId="{EA91D41A-B013-45CE-A481-618862950DB5}" type="presParOf" srcId="{EB2A6A37-0F84-4FD5-B453-EFBDD2FFA064}" destId="{428E2C60-2AD4-44E8-A52F-8BD4FFF4EB8A}" srcOrd="0" destOrd="0" presId="urn:microsoft.com/office/officeart/2005/8/layout/hierarchy3"/>
    <dgm:cxn modelId="{EAD5062B-82EE-4F07-9606-68A7B65CE1AA}" type="presParOf" srcId="{EB2A6A37-0F84-4FD5-B453-EFBDD2FFA064}" destId="{095A5BFF-C806-4719-9869-4617FF329506}" srcOrd="1" destOrd="0" presId="urn:microsoft.com/office/officeart/2005/8/layout/hierarchy3"/>
    <dgm:cxn modelId="{AE6EB6A4-7E18-4D21-A8B0-735B33AAF204}" type="presParOf" srcId="{EB2A6A37-0F84-4FD5-B453-EFBDD2FFA064}" destId="{F677C289-4D91-4177-A5B4-BFA9A73E9746}" srcOrd="2" destOrd="0" presId="urn:microsoft.com/office/officeart/2005/8/layout/hierarchy3"/>
    <dgm:cxn modelId="{2DB5A831-25B4-4D5D-A5F7-59CD1BD00BB0}" type="presParOf" srcId="{EB2A6A37-0F84-4FD5-B453-EFBDD2FFA064}" destId="{FAE43971-AE7C-499F-82A2-2BA3AC64ADE7}" srcOrd="3" destOrd="0" presId="urn:microsoft.com/office/officeart/2005/8/layout/hierarchy3"/>
    <dgm:cxn modelId="{64117F39-C00A-41A6-8AD4-374E10BDE353}" type="presParOf" srcId="{1E3AE622-3702-4282-B40D-4EF29538CCBB}" destId="{5DDC23AC-470F-46CE-B703-0213AEDA44E4}" srcOrd="1" destOrd="0" presId="urn:microsoft.com/office/officeart/2005/8/layout/hierarchy3"/>
    <dgm:cxn modelId="{12384A0D-29ED-4310-B1B2-B4C5F1A9C833}" type="presParOf" srcId="{5DDC23AC-470F-46CE-B703-0213AEDA44E4}" destId="{3ECF557C-23E5-4CF5-BF2F-6C82B71D662A}" srcOrd="0" destOrd="0" presId="urn:microsoft.com/office/officeart/2005/8/layout/hierarchy3"/>
    <dgm:cxn modelId="{43BC656A-6281-4EBA-8472-8936807E7C09}" type="presParOf" srcId="{3ECF557C-23E5-4CF5-BF2F-6C82B71D662A}" destId="{56EF1506-BD41-4628-AEF2-49356F099932}" srcOrd="0" destOrd="0" presId="urn:microsoft.com/office/officeart/2005/8/layout/hierarchy3"/>
    <dgm:cxn modelId="{9EC7A01C-CFF9-482D-8D36-87D5A48AE3B1}" type="presParOf" srcId="{3ECF557C-23E5-4CF5-BF2F-6C82B71D662A}" destId="{69FF9B7F-D9FA-4E0E-9B94-1185F5CE3F94}" srcOrd="1" destOrd="0" presId="urn:microsoft.com/office/officeart/2005/8/layout/hierarchy3"/>
    <dgm:cxn modelId="{652BB1A8-0427-4CCF-A2D6-3B1640126352}" type="presParOf" srcId="{5DDC23AC-470F-46CE-B703-0213AEDA44E4}" destId="{1C5919C0-F8E4-404E-8FF2-694CC58A5953}" srcOrd="1" destOrd="0" presId="urn:microsoft.com/office/officeart/2005/8/layout/hierarchy3"/>
    <dgm:cxn modelId="{39535635-7661-4D47-959B-DB6948C9D538}" type="presParOf" srcId="{1C5919C0-F8E4-404E-8FF2-694CC58A5953}" destId="{57E6245F-F50C-41E9-9253-9377A4D51556}" srcOrd="0" destOrd="0" presId="urn:microsoft.com/office/officeart/2005/8/layout/hierarchy3"/>
    <dgm:cxn modelId="{590633DA-DF7E-4EB3-8F00-FB2C7B7CAD40}" type="presParOf" srcId="{1C5919C0-F8E4-404E-8FF2-694CC58A5953}" destId="{2D7BE7D7-6C7D-4834-8E8E-E685B741F6AC}" srcOrd="1" destOrd="0" presId="urn:microsoft.com/office/officeart/2005/8/layout/hierarchy3"/>
    <dgm:cxn modelId="{0FA6BC15-F54D-4037-B6A5-9D95B2C21F9D}" type="presParOf" srcId="{1C5919C0-F8E4-404E-8FF2-694CC58A5953}" destId="{46055D03-1018-4A0D-B4F4-821BF7DC2710}" srcOrd="2" destOrd="0" presId="urn:microsoft.com/office/officeart/2005/8/layout/hierarchy3"/>
    <dgm:cxn modelId="{1FE21F33-5C55-46F2-B26F-8613AFA8AF94}" type="presParOf" srcId="{1C5919C0-F8E4-404E-8FF2-694CC58A5953}" destId="{3C58C0B0-2782-4384-85CF-3AB8F97625F1}" srcOrd="3" destOrd="0" presId="urn:microsoft.com/office/officeart/2005/8/layout/hierarchy3"/>
    <dgm:cxn modelId="{F8F515E3-1B73-4ED6-900B-41577DFB3584}" type="presParOf" srcId="{1E3AE622-3702-4282-B40D-4EF29538CCBB}" destId="{542F115F-11A6-4C82-88D8-FEFFC862B108}" srcOrd="2" destOrd="0" presId="urn:microsoft.com/office/officeart/2005/8/layout/hierarchy3"/>
    <dgm:cxn modelId="{B8098EB1-4E75-480F-8CD1-60AB18588D44}" type="presParOf" srcId="{542F115F-11A6-4C82-88D8-FEFFC862B108}" destId="{460066D3-7C6F-4BE6-AEE0-B4D6AC8A4CCB}" srcOrd="0" destOrd="0" presId="urn:microsoft.com/office/officeart/2005/8/layout/hierarchy3"/>
    <dgm:cxn modelId="{E5435331-12A7-4379-94CB-061F09B620B3}" type="presParOf" srcId="{460066D3-7C6F-4BE6-AEE0-B4D6AC8A4CCB}" destId="{F740D008-4840-434B-98E0-99E5C5BFFB1A}" srcOrd="0" destOrd="0" presId="urn:microsoft.com/office/officeart/2005/8/layout/hierarchy3"/>
    <dgm:cxn modelId="{233BF892-AB64-45C3-A8CC-E0B265F79B2F}" type="presParOf" srcId="{460066D3-7C6F-4BE6-AEE0-B4D6AC8A4CCB}" destId="{E84FD12C-B025-4566-B57C-BFEDBC2F28FC}" srcOrd="1" destOrd="0" presId="urn:microsoft.com/office/officeart/2005/8/layout/hierarchy3"/>
    <dgm:cxn modelId="{2FAD76CC-09DB-49DB-A7FB-0CE3F0C62A13}" type="presParOf" srcId="{542F115F-11A6-4C82-88D8-FEFFC862B108}" destId="{F5C97BB4-A584-46CC-9A01-6443294E7D34}" srcOrd="1" destOrd="0" presId="urn:microsoft.com/office/officeart/2005/8/layout/hierarchy3"/>
    <dgm:cxn modelId="{226B36A0-B2A8-4E44-911E-D2A3D54FC6DD}" type="presParOf" srcId="{F5C97BB4-A584-46CC-9A01-6443294E7D34}" destId="{09E99350-6D2C-4F1E-A6F9-47174F46E339}" srcOrd="0" destOrd="0" presId="urn:microsoft.com/office/officeart/2005/8/layout/hierarchy3"/>
    <dgm:cxn modelId="{D059FF66-64D5-4B27-AED2-FC2659422E67}" type="presParOf" srcId="{F5C97BB4-A584-46CC-9A01-6443294E7D34}" destId="{087FBD82-CF63-479E-A188-B6E6F146C172}" srcOrd="1" destOrd="0" presId="urn:microsoft.com/office/officeart/2005/8/layout/hierarchy3"/>
    <dgm:cxn modelId="{A75450C9-5E7D-4118-B602-679247115584}" type="presParOf" srcId="{F5C97BB4-A584-46CC-9A01-6443294E7D34}" destId="{E8FDF64A-5AE2-4EDA-8978-D8D670AD99C2}" srcOrd="2" destOrd="0" presId="urn:microsoft.com/office/officeart/2005/8/layout/hierarchy3"/>
    <dgm:cxn modelId="{BAD0F715-8BAC-4084-B256-28339A913E5D}" type="presParOf" srcId="{F5C97BB4-A584-46CC-9A01-6443294E7D34}" destId="{F0D41C61-5AAF-467A-92BA-C4759AB3639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E4A08-A0EE-471D-8560-99D9104D5C8D}" type="doc">
      <dgm:prSet loTypeId="urn:microsoft.com/office/officeart/2005/8/layout/process3" loCatId="process" qsTypeId="urn:microsoft.com/office/officeart/2005/8/quickstyle/simple5" qsCatId="simple" csTypeId="urn:microsoft.com/office/officeart/2005/8/colors/colorful5" csCatId="colorful" phldr="1"/>
      <dgm:spPr/>
    </dgm:pt>
    <dgm:pt modelId="{7A25CDE3-8D98-4F13-8988-1490BD2719B4}">
      <dgm:prSet phldrT="[Texto]"/>
      <dgm:spPr/>
      <dgm:t>
        <a:bodyPr/>
        <a:lstStyle/>
        <a:p>
          <a:r>
            <a:rPr lang="es-MX" dirty="0">
              <a:latin typeface="Montserrat" panose="00000500000000000000" pitchFamily="50" charset="0"/>
            </a:rPr>
            <a:t>Desarrollo y fragmentación</a:t>
          </a:r>
          <a:endParaRPr lang="es-CO" dirty="0">
            <a:latin typeface="Montserrat" panose="00000500000000000000" pitchFamily="50" charset="0"/>
          </a:endParaRPr>
        </a:p>
      </dgm:t>
    </dgm:pt>
    <dgm:pt modelId="{F6C97D43-BC2B-4D68-A5D9-470108AD0E6F}" type="parTrans" cxnId="{E981A540-5AC0-40C1-8948-D2BE30E25020}">
      <dgm:prSet/>
      <dgm:spPr/>
      <dgm:t>
        <a:bodyPr/>
        <a:lstStyle/>
        <a:p>
          <a:endParaRPr lang="es-CO">
            <a:latin typeface="Montserrat" panose="00000500000000000000" pitchFamily="50" charset="0"/>
          </a:endParaRPr>
        </a:p>
      </dgm:t>
    </dgm:pt>
    <dgm:pt modelId="{6210A9AB-AAD7-4643-B7A4-0772E1CFF485}" type="sibTrans" cxnId="{E981A540-5AC0-40C1-8948-D2BE30E25020}">
      <dgm:prSet/>
      <dgm:spPr/>
      <dgm:t>
        <a:bodyPr/>
        <a:lstStyle/>
        <a:p>
          <a:endParaRPr lang="es-CO">
            <a:latin typeface="Montserrat" panose="00000500000000000000" pitchFamily="50" charset="0"/>
          </a:endParaRPr>
        </a:p>
      </dgm:t>
    </dgm:pt>
    <dgm:pt modelId="{9004CAAA-D953-4F81-B659-14A33B3A341F}">
      <dgm:prSet phldrT="[Texto]"/>
      <dgm:spPr/>
      <dgm:t>
        <a:bodyPr/>
        <a:lstStyle/>
        <a:p>
          <a:r>
            <a:rPr lang="es-MX" dirty="0">
              <a:latin typeface="Montserrat" panose="00000500000000000000" pitchFamily="50" charset="0"/>
            </a:rPr>
            <a:t>Coalescencia</a:t>
          </a:r>
          <a:endParaRPr lang="es-CO" dirty="0">
            <a:latin typeface="Montserrat" panose="00000500000000000000" pitchFamily="50" charset="0"/>
          </a:endParaRPr>
        </a:p>
      </dgm:t>
    </dgm:pt>
    <dgm:pt modelId="{20C6736C-C669-43ED-8916-1A071C157741}" type="parTrans" cxnId="{A4642E3C-B65B-4C1C-80F5-6FDADE8666BC}">
      <dgm:prSet/>
      <dgm:spPr/>
      <dgm:t>
        <a:bodyPr/>
        <a:lstStyle/>
        <a:p>
          <a:endParaRPr lang="es-CO">
            <a:latin typeface="Montserrat" panose="00000500000000000000" pitchFamily="50" charset="0"/>
          </a:endParaRPr>
        </a:p>
      </dgm:t>
    </dgm:pt>
    <dgm:pt modelId="{14643861-5EBD-4D37-8ECE-9185C6FC055D}" type="sibTrans" cxnId="{A4642E3C-B65B-4C1C-80F5-6FDADE8666BC}">
      <dgm:prSet/>
      <dgm:spPr/>
      <dgm:t>
        <a:bodyPr/>
        <a:lstStyle/>
        <a:p>
          <a:endParaRPr lang="es-CO">
            <a:latin typeface="Montserrat" panose="00000500000000000000" pitchFamily="50" charset="0"/>
          </a:endParaRPr>
        </a:p>
      </dgm:t>
    </dgm:pt>
    <dgm:pt modelId="{8E9F9C28-D52A-4746-BF69-5352021AFCFA}">
      <dgm:prSet phldrT="[Texto]"/>
      <dgm:spPr/>
      <dgm:t>
        <a:bodyPr/>
        <a:lstStyle/>
        <a:p>
          <a:r>
            <a:rPr lang="es-MX" dirty="0">
              <a:latin typeface="Montserrat" panose="00000500000000000000" pitchFamily="50" charset="0"/>
            </a:rPr>
            <a:t>Consolidación</a:t>
          </a:r>
          <a:endParaRPr lang="es-CO" dirty="0">
            <a:latin typeface="Montserrat" panose="00000500000000000000" pitchFamily="50" charset="0"/>
          </a:endParaRPr>
        </a:p>
      </dgm:t>
    </dgm:pt>
    <dgm:pt modelId="{C930471C-DD15-4BDC-A837-66AC97570D37}" type="parTrans" cxnId="{F1EA53BB-4AD1-41FE-9F32-568AF4F9BEDC}">
      <dgm:prSet/>
      <dgm:spPr/>
      <dgm:t>
        <a:bodyPr/>
        <a:lstStyle/>
        <a:p>
          <a:endParaRPr lang="es-CO">
            <a:latin typeface="Montserrat" panose="00000500000000000000" pitchFamily="50" charset="0"/>
          </a:endParaRPr>
        </a:p>
      </dgm:t>
    </dgm:pt>
    <dgm:pt modelId="{D93D2E0D-C391-4E9F-A153-A073F3B1A2CD}" type="sibTrans" cxnId="{F1EA53BB-4AD1-41FE-9F32-568AF4F9BEDC}">
      <dgm:prSet/>
      <dgm:spPr/>
      <dgm:t>
        <a:bodyPr/>
        <a:lstStyle/>
        <a:p>
          <a:endParaRPr lang="es-CO">
            <a:latin typeface="Montserrat" panose="00000500000000000000" pitchFamily="50" charset="0"/>
          </a:endParaRPr>
        </a:p>
      </dgm:t>
    </dgm:pt>
    <dgm:pt modelId="{1E427EB1-5C4B-4F59-A3A8-273E197062E0}" type="pres">
      <dgm:prSet presAssocID="{823E4A08-A0EE-471D-8560-99D9104D5C8D}" presName="linearFlow" presStyleCnt="0">
        <dgm:presLayoutVars>
          <dgm:dir/>
          <dgm:animLvl val="lvl"/>
          <dgm:resizeHandles val="exact"/>
        </dgm:presLayoutVars>
      </dgm:prSet>
      <dgm:spPr/>
    </dgm:pt>
    <dgm:pt modelId="{2D819830-0261-4D80-8558-88F04980F855}" type="pres">
      <dgm:prSet presAssocID="{7A25CDE3-8D98-4F13-8988-1490BD2719B4}" presName="composite" presStyleCnt="0"/>
      <dgm:spPr/>
    </dgm:pt>
    <dgm:pt modelId="{A2CF8507-8464-4F24-8F84-44B914D1AABA}" type="pres">
      <dgm:prSet presAssocID="{7A25CDE3-8D98-4F13-8988-1490BD2719B4}" presName="parTx" presStyleLbl="node1" presStyleIdx="0" presStyleCnt="3">
        <dgm:presLayoutVars>
          <dgm:chMax val="0"/>
          <dgm:chPref val="0"/>
          <dgm:bulletEnabled val="1"/>
        </dgm:presLayoutVars>
      </dgm:prSet>
      <dgm:spPr/>
    </dgm:pt>
    <dgm:pt modelId="{13EA3753-8635-4D21-9057-B8AC1AB38930}" type="pres">
      <dgm:prSet presAssocID="{7A25CDE3-8D98-4F13-8988-1490BD2719B4}" presName="parSh" presStyleLbl="node1" presStyleIdx="0" presStyleCnt="3"/>
      <dgm:spPr/>
    </dgm:pt>
    <dgm:pt modelId="{7330A95E-973B-4216-921B-59DC7909FCD7}" type="pres">
      <dgm:prSet presAssocID="{7A25CDE3-8D98-4F13-8988-1490BD2719B4}" presName="desTx" presStyleLbl="fgAcc1" presStyleIdx="0" presStyleCnt="3">
        <dgm:presLayoutVars>
          <dgm:bulletEnabled val="1"/>
        </dgm:presLayoutVars>
      </dgm:prSet>
      <dgm:spPr>
        <a:blipFill rotWithShape="0">
          <a:blip xmlns:r="http://schemas.openxmlformats.org/officeDocument/2006/relationships" r:embed="rId1"/>
          <a:srcRect/>
          <a:stretch>
            <a:fillRect t="-64000" b="-64000"/>
          </a:stretch>
        </a:blipFill>
      </dgm:spPr>
    </dgm:pt>
    <dgm:pt modelId="{C6012103-129D-4431-8443-37899C4F0AA9}" type="pres">
      <dgm:prSet presAssocID="{6210A9AB-AAD7-4643-B7A4-0772E1CFF485}" presName="sibTrans" presStyleLbl="sibTrans2D1" presStyleIdx="0" presStyleCnt="2"/>
      <dgm:spPr/>
    </dgm:pt>
    <dgm:pt modelId="{BBD0E11C-97B3-43B9-AAD6-B97D05E9CB14}" type="pres">
      <dgm:prSet presAssocID="{6210A9AB-AAD7-4643-B7A4-0772E1CFF485}" presName="connTx" presStyleLbl="sibTrans2D1" presStyleIdx="0" presStyleCnt="2"/>
      <dgm:spPr/>
    </dgm:pt>
    <dgm:pt modelId="{3CFAD63D-6445-451E-B880-086537192437}" type="pres">
      <dgm:prSet presAssocID="{9004CAAA-D953-4F81-B659-14A33B3A341F}" presName="composite" presStyleCnt="0"/>
      <dgm:spPr/>
    </dgm:pt>
    <dgm:pt modelId="{DB4AF3B9-C92A-4B6E-8102-03BFBAD028A4}" type="pres">
      <dgm:prSet presAssocID="{9004CAAA-D953-4F81-B659-14A33B3A341F}" presName="parTx" presStyleLbl="node1" presStyleIdx="0" presStyleCnt="3">
        <dgm:presLayoutVars>
          <dgm:chMax val="0"/>
          <dgm:chPref val="0"/>
          <dgm:bulletEnabled val="1"/>
        </dgm:presLayoutVars>
      </dgm:prSet>
      <dgm:spPr/>
    </dgm:pt>
    <dgm:pt modelId="{2E2C1317-A182-47C2-8C2D-4B0E577DEFE9}" type="pres">
      <dgm:prSet presAssocID="{9004CAAA-D953-4F81-B659-14A33B3A341F}" presName="parSh" presStyleLbl="node1" presStyleIdx="1" presStyleCnt="3"/>
      <dgm:spPr/>
    </dgm:pt>
    <dgm:pt modelId="{5135516A-4AB2-4A86-81D8-2DE171528CBA}" type="pres">
      <dgm:prSet presAssocID="{9004CAAA-D953-4F81-B659-14A33B3A341F}" presName="desTx" presStyleLbl="fgAcc1" presStyleIdx="1" presStyleCnt="3" custScaleX="101535">
        <dgm:presLayoutVars>
          <dgm:bulletEnabled val="1"/>
        </dgm:presLayoutVars>
      </dgm:prSet>
      <dgm:spPr>
        <a:blipFill rotWithShape="0">
          <a:blip xmlns:r="http://schemas.openxmlformats.org/officeDocument/2006/relationships" r:embed="rId2"/>
          <a:srcRect/>
          <a:stretch>
            <a:fillRect t="-64000" b="-64000"/>
          </a:stretch>
        </a:blipFill>
      </dgm:spPr>
    </dgm:pt>
    <dgm:pt modelId="{DD009360-5A1B-4636-BE93-C8CDC158C1DA}" type="pres">
      <dgm:prSet presAssocID="{14643861-5EBD-4D37-8ECE-9185C6FC055D}" presName="sibTrans" presStyleLbl="sibTrans2D1" presStyleIdx="1" presStyleCnt="2"/>
      <dgm:spPr/>
    </dgm:pt>
    <dgm:pt modelId="{3DCC01A7-4A47-4639-B326-28E88F6C93BC}" type="pres">
      <dgm:prSet presAssocID="{14643861-5EBD-4D37-8ECE-9185C6FC055D}" presName="connTx" presStyleLbl="sibTrans2D1" presStyleIdx="1" presStyleCnt="2"/>
      <dgm:spPr/>
    </dgm:pt>
    <dgm:pt modelId="{CBAF88A8-E43E-493D-8BE9-EF4EDE9B6FC2}" type="pres">
      <dgm:prSet presAssocID="{8E9F9C28-D52A-4746-BF69-5352021AFCFA}" presName="composite" presStyleCnt="0"/>
      <dgm:spPr/>
    </dgm:pt>
    <dgm:pt modelId="{55F5F0C3-39BD-4793-88CA-DB25A06FED2D}" type="pres">
      <dgm:prSet presAssocID="{8E9F9C28-D52A-4746-BF69-5352021AFCFA}" presName="parTx" presStyleLbl="node1" presStyleIdx="1" presStyleCnt="3">
        <dgm:presLayoutVars>
          <dgm:chMax val="0"/>
          <dgm:chPref val="0"/>
          <dgm:bulletEnabled val="1"/>
        </dgm:presLayoutVars>
      </dgm:prSet>
      <dgm:spPr/>
    </dgm:pt>
    <dgm:pt modelId="{4A9F24F6-F762-4386-8145-AEA38FF457A1}" type="pres">
      <dgm:prSet presAssocID="{8E9F9C28-D52A-4746-BF69-5352021AFCFA}" presName="parSh" presStyleLbl="node1" presStyleIdx="2" presStyleCnt="3"/>
      <dgm:spPr/>
    </dgm:pt>
    <dgm:pt modelId="{B26D5E74-EE18-4FC6-8D3B-B18927EDD381}" type="pres">
      <dgm:prSet presAssocID="{8E9F9C28-D52A-4746-BF69-5352021AFCFA}" presName="desTx" presStyleLbl="fgAcc1" presStyleIdx="2" presStyleCnt="3" custLinFactNeighborY="-3679">
        <dgm:presLayoutVars>
          <dgm:bulletEnabled val="1"/>
        </dgm:presLayoutVars>
      </dgm:prSet>
      <dgm:spPr>
        <a:blipFill rotWithShape="0">
          <a:blip xmlns:r="http://schemas.openxmlformats.org/officeDocument/2006/relationships" r:embed="rId3"/>
          <a:srcRect/>
          <a:stretch>
            <a:fillRect t="-53000" b="-53000"/>
          </a:stretch>
        </a:blipFill>
      </dgm:spPr>
    </dgm:pt>
  </dgm:ptLst>
  <dgm:cxnLst>
    <dgm:cxn modelId="{05D71309-4EF2-4834-B807-E2998F0E58A2}" type="presOf" srcId="{7A25CDE3-8D98-4F13-8988-1490BD2719B4}" destId="{13EA3753-8635-4D21-9057-B8AC1AB38930}" srcOrd="1" destOrd="0" presId="urn:microsoft.com/office/officeart/2005/8/layout/process3"/>
    <dgm:cxn modelId="{2012E10A-ED78-4084-9B50-28D8AA067931}" type="presOf" srcId="{14643861-5EBD-4D37-8ECE-9185C6FC055D}" destId="{DD009360-5A1B-4636-BE93-C8CDC158C1DA}" srcOrd="0" destOrd="0" presId="urn:microsoft.com/office/officeart/2005/8/layout/process3"/>
    <dgm:cxn modelId="{EE713B16-7E40-453D-A399-A6AD277BDDCF}" type="presOf" srcId="{14643861-5EBD-4D37-8ECE-9185C6FC055D}" destId="{3DCC01A7-4A47-4639-B326-28E88F6C93BC}" srcOrd="1" destOrd="0" presId="urn:microsoft.com/office/officeart/2005/8/layout/process3"/>
    <dgm:cxn modelId="{D2CF7021-FB38-43C9-8F9D-580FDD507215}" type="presOf" srcId="{6210A9AB-AAD7-4643-B7A4-0772E1CFF485}" destId="{BBD0E11C-97B3-43B9-AAD6-B97D05E9CB14}" srcOrd="1" destOrd="0" presId="urn:microsoft.com/office/officeart/2005/8/layout/process3"/>
    <dgm:cxn modelId="{98EA3E22-C375-40D1-B25C-88B4AF0735C2}" type="presOf" srcId="{8E9F9C28-D52A-4746-BF69-5352021AFCFA}" destId="{4A9F24F6-F762-4386-8145-AEA38FF457A1}" srcOrd="1" destOrd="0" presId="urn:microsoft.com/office/officeart/2005/8/layout/process3"/>
    <dgm:cxn modelId="{AD53F031-3AFB-4171-84C3-2754BAD68D3C}" type="presOf" srcId="{8E9F9C28-D52A-4746-BF69-5352021AFCFA}" destId="{55F5F0C3-39BD-4793-88CA-DB25A06FED2D}" srcOrd="0" destOrd="0" presId="urn:microsoft.com/office/officeart/2005/8/layout/process3"/>
    <dgm:cxn modelId="{A4642E3C-B65B-4C1C-80F5-6FDADE8666BC}" srcId="{823E4A08-A0EE-471D-8560-99D9104D5C8D}" destId="{9004CAAA-D953-4F81-B659-14A33B3A341F}" srcOrd="1" destOrd="0" parTransId="{20C6736C-C669-43ED-8916-1A071C157741}" sibTransId="{14643861-5EBD-4D37-8ECE-9185C6FC055D}"/>
    <dgm:cxn modelId="{2AAF023F-D45F-435A-BD46-8CF54090419A}" type="presOf" srcId="{9004CAAA-D953-4F81-B659-14A33B3A341F}" destId="{2E2C1317-A182-47C2-8C2D-4B0E577DEFE9}" srcOrd="1" destOrd="0" presId="urn:microsoft.com/office/officeart/2005/8/layout/process3"/>
    <dgm:cxn modelId="{1DDE3040-8C71-4EF8-A010-1C65247B5B83}" type="presOf" srcId="{6210A9AB-AAD7-4643-B7A4-0772E1CFF485}" destId="{C6012103-129D-4431-8443-37899C4F0AA9}" srcOrd="0" destOrd="0" presId="urn:microsoft.com/office/officeart/2005/8/layout/process3"/>
    <dgm:cxn modelId="{E981A540-5AC0-40C1-8948-D2BE30E25020}" srcId="{823E4A08-A0EE-471D-8560-99D9104D5C8D}" destId="{7A25CDE3-8D98-4F13-8988-1490BD2719B4}" srcOrd="0" destOrd="0" parTransId="{F6C97D43-BC2B-4D68-A5D9-470108AD0E6F}" sibTransId="{6210A9AB-AAD7-4643-B7A4-0772E1CFF485}"/>
    <dgm:cxn modelId="{CF6D6B4D-B8EE-46F6-B49F-418BB362E9B9}" type="presOf" srcId="{823E4A08-A0EE-471D-8560-99D9104D5C8D}" destId="{1E427EB1-5C4B-4F59-A3A8-273E197062E0}" srcOrd="0" destOrd="0" presId="urn:microsoft.com/office/officeart/2005/8/layout/process3"/>
    <dgm:cxn modelId="{6FE92AB3-A5D7-40A8-BA7B-4C05E139E9D1}" type="presOf" srcId="{9004CAAA-D953-4F81-B659-14A33B3A341F}" destId="{DB4AF3B9-C92A-4B6E-8102-03BFBAD028A4}" srcOrd="0" destOrd="0" presId="urn:microsoft.com/office/officeart/2005/8/layout/process3"/>
    <dgm:cxn modelId="{F1EA53BB-4AD1-41FE-9F32-568AF4F9BEDC}" srcId="{823E4A08-A0EE-471D-8560-99D9104D5C8D}" destId="{8E9F9C28-D52A-4746-BF69-5352021AFCFA}" srcOrd="2" destOrd="0" parTransId="{C930471C-DD15-4BDC-A837-66AC97570D37}" sibTransId="{D93D2E0D-C391-4E9F-A153-A073F3B1A2CD}"/>
    <dgm:cxn modelId="{037C6EDB-C9B3-4908-8307-8309725A19DF}" type="presOf" srcId="{7A25CDE3-8D98-4F13-8988-1490BD2719B4}" destId="{A2CF8507-8464-4F24-8F84-44B914D1AABA}" srcOrd="0" destOrd="0" presId="urn:microsoft.com/office/officeart/2005/8/layout/process3"/>
    <dgm:cxn modelId="{37B032B4-76E9-4AE9-95E6-BED88046BADD}" type="presParOf" srcId="{1E427EB1-5C4B-4F59-A3A8-273E197062E0}" destId="{2D819830-0261-4D80-8558-88F04980F855}" srcOrd="0" destOrd="0" presId="urn:microsoft.com/office/officeart/2005/8/layout/process3"/>
    <dgm:cxn modelId="{6D1EE61B-93B0-4760-BB01-39DE1064AD3E}" type="presParOf" srcId="{2D819830-0261-4D80-8558-88F04980F855}" destId="{A2CF8507-8464-4F24-8F84-44B914D1AABA}" srcOrd="0" destOrd="0" presId="urn:microsoft.com/office/officeart/2005/8/layout/process3"/>
    <dgm:cxn modelId="{43A9B79F-436E-4180-9340-B2D538C11973}" type="presParOf" srcId="{2D819830-0261-4D80-8558-88F04980F855}" destId="{13EA3753-8635-4D21-9057-B8AC1AB38930}" srcOrd="1" destOrd="0" presId="urn:microsoft.com/office/officeart/2005/8/layout/process3"/>
    <dgm:cxn modelId="{0380D785-3828-4E94-9FE3-C5885C780F94}" type="presParOf" srcId="{2D819830-0261-4D80-8558-88F04980F855}" destId="{7330A95E-973B-4216-921B-59DC7909FCD7}" srcOrd="2" destOrd="0" presId="urn:microsoft.com/office/officeart/2005/8/layout/process3"/>
    <dgm:cxn modelId="{33A6E659-EF92-42A5-8BE0-447D9BE91DA1}" type="presParOf" srcId="{1E427EB1-5C4B-4F59-A3A8-273E197062E0}" destId="{C6012103-129D-4431-8443-37899C4F0AA9}" srcOrd="1" destOrd="0" presId="urn:microsoft.com/office/officeart/2005/8/layout/process3"/>
    <dgm:cxn modelId="{7AE46CB0-6042-4D59-B410-C7BA23A12093}" type="presParOf" srcId="{C6012103-129D-4431-8443-37899C4F0AA9}" destId="{BBD0E11C-97B3-43B9-AAD6-B97D05E9CB14}" srcOrd="0" destOrd="0" presId="urn:microsoft.com/office/officeart/2005/8/layout/process3"/>
    <dgm:cxn modelId="{BF4AD429-6309-4652-B402-C744A92CB69E}" type="presParOf" srcId="{1E427EB1-5C4B-4F59-A3A8-273E197062E0}" destId="{3CFAD63D-6445-451E-B880-086537192437}" srcOrd="2" destOrd="0" presId="urn:microsoft.com/office/officeart/2005/8/layout/process3"/>
    <dgm:cxn modelId="{3A2F9C40-24AF-4050-BC8D-750BC719BC5A}" type="presParOf" srcId="{3CFAD63D-6445-451E-B880-086537192437}" destId="{DB4AF3B9-C92A-4B6E-8102-03BFBAD028A4}" srcOrd="0" destOrd="0" presId="urn:microsoft.com/office/officeart/2005/8/layout/process3"/>
    <dgm:cxn modelId="{B5F3D51C-19B1-4497-9DCE-50B64FC723D6}" type="presParOf" srcId="{3CFAD63D-6445-451E-B880-086537192437}" destId="{2E2C1317-A182-47C2-8C2D-4B0E577DEFE9}" srcOrd="1" destOrd="0" presId="urn:microsoft.com/office/officeart/2005/8/layout/process3"/>
    <dgm:cxn modelId="{AB4628D7-FAA3-4F9C-A2B3-B7F8174341AA}" type="presParOf" srcId="{3CFAD63D-6445-451E-B880-086537192437}" destId="{5135516A-4AB2-4A86-81D8-2DE171528CBA}" srcOrd="2" destOrd="0" presId="urn:microsoft.com/office/officeart/2005/8/layout/process3"/>
    <dgm:cxn modelId="{B04F5657-264A-4FA7-A85F-3A64A892BB46}" type="presParOf" srcId="{1E427EB1-5C4B-4F59-A3A8-273E197062E0}" destId="{DD009360-5A1B-4636-BE93-C8CDC158C1DA}" srcOrd="3" destOrd="0" presId="urn:microsoft.com/office/officeart/2005/8/layout/process3"/>
    <dgm:cxn modelId="{0EA064E3-284D-492C-82F7-223CBE65D23F}" type="presParOf" srcId="{DD009360-5A1B-4636-BE93-C8CDC158C1DA}" destId="{3DCC01A7-4A47-4639-B326-28E88F6C93BC}" srcOrd="0" destOrd="0" presId="urn:microsoft.com/office/officeart/2005/8/layout/process3"/>
    <dgm:cxn modelId="{4FDEA180-108F-41DC-AAA0-7C02AF7133F8}" type="presParOf" srcId="{1E427EB1-5C4B-4F59-A3A8-273E197062E0}" destId="{CBAF88A8-E43E-493D-8BE9-EF4EDE9B6FC2}" srcOrd="4" destOrd="0" presId="urn:microsoft.com/office/officeart/2005/8/layout/process3"/>
    <dgm:cxn modelId="{8C97B9DB-785E-439B-8AC0-33D8BCFF6AF4}" type="presParOf" srcId="{CBAF88A8-E43E-493D-8BE9-EF4EDE9B6FC2}" destId="{55F5F0C3-39BD-4793-88CA-DB25A06FED2D}" srcOrd="0" destOrd="0" presId="urn:microsoft.com/office/officeart/2005/8/layout/process3"/>
    <dgm:cxn modelId="{8E23300C-B48B-4A66-B4FA-74B52499395C}" type="presParOf" srcId="{CBAF88A8-E43E-493D-8BE9-EF4EDE9B6FC2}" destId="{4A9F24F6-F762-4386-8145-AEA38FF457A1}" srcOrd="1" destOrd="0" presId="urn:microsoft.com/office/officeart/2005/8/layout/process3"/>
    <dgm:cxn modelId="{6F8E4931-3AD6-4549-ADA4-51692DECB89F}" type="presParOf" srcId="{CBAF88A8-E43E-493D-8BE9-EF4EDE9B6FC2}" destId="{B26D5E74-EE18-4FC6-8D3B-B18927EDD38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912F4-D6E9-4B29-A707-CB5FFC56190D}">
      <dsp:nvSpPr>
        <dsp:cNvPr id="0" name=""/>
        <dsp:cNvSpPr/>
      </dsp:nvSpPr>
      <dsp:spPr>
        <a:xfrm>
          <a:off x="916" y="719722"/>
          <a:ext cx="2145254" cy="107262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Montserrat" panose="00000500000000000000" pitchFamily="50" charset="0"/>
            </a:rPr>
            <a:t>IDSA 1 (leve) </a:t>
          </a:r>
          <a:endParaRPr lang="es-CO" sz="3200" kern="1200" dirty="0">
            <a:latin typeface="Montserrat" panose="00000500000000000000" pitchFamily="50" charset="0"/>
          </a:endParaRPr>
        </a:p>
      </dsp:txBody>
      <dsp:txXfrm>
        <a:off x="32332" y="751138"/>
        <a:ext cx="2082422" cy="1009795"/>
      </dsp:txXfrm>
    </dsp:sp>
    <dsp:sp modelId="{428E2C60-2AD4-44E8-A52F-8BD4FFF4EB8A}">
      <dsp:nvSpPr>
        <dsp:cNvPr id="0" name=""/>
        <dsp:cNvSpPr/>
      </dsp:nvSpPr>
      <dsp:spPr>
        <a:xfrm>
          <a:off x="215442" y="1792349"/>
          <a:ext cx="214525" cy="804470"/>
        </a:xfrm>
        <a:custGeom>
          <a:avLst/>
          <a:gdLst/>
          <a:ahLst/>
          <a:cxnLst/>
          <a:rect l="0" t="0" r="0" b="0"/>
          <a:pathLst>
            <a:path>
              <a:moveTo>
                <a:pt x="0" y="0"/>
              </a:moveTo>
              <a:lnTo>
                <a:pt x="0" y="804470"/>
              </a:lnTo>
              <a:lnTo>
                <a:pt x="214525" y="8044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5A5BFF-C806-4719-9869-4617FF329506}">
      <dsp:nvSpPr>
        <dsp:cNvPr id="0" name=""/>
        <dsp:cNvSpPr/>
      </dsp:nvSpPr>
      <dsp:spPr>
        <a:xfrm>
          <a:off x="429967" y="2060505"/>
          <a:ext cx="1716203" cy="10726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50" charset="0"/>
            </a:rPr>
            <a:t>Secreción purulenta: clindamicina o TMS</a:t>
          </a:r>
          <a:endParaRPr lang="es-CO" sz="1400" kern="1200" dirty="0">
            <a:latin typeface="Montserrat" panose="00000500000000000000" pitchFamily="50" charset="0"/>
          </a:endParaRPr>
        </a:p>
      </dsp:txBody>
      <dsp:txXfrm>
        <a:off x="461383" y="2091921"/>
        <a:ext cx="1653371" cy="1009795"/>
      </dsp:txXfrm>
    </dsp:sp>
    <dsp:sp modelId="{F677C289-4D91-4177-A5B4-BFA9A73E9746}">
      <dsp:nvSpPr>
        <dsp:cNvPr id="0" name=""/>
        <dsp:cNvSpPr/>
      </dsp:nvSpPr>
      <dsp:spPr>
        <a:xfrm>
          <a:off x="215442" y="1792349"/>
          <a:ext cx="214525" cy="2145254"/>
        </a:xfrm>
        <a:custGeom>
          <a:avLst/>
          <a:gdLst/>
          <a:ahLst/>
          <a:cxnLst/>
          <a:rect l="0" t="0" r="0" b="0"/>
          <a:pathLst>
            <a:path>
              <a:moveTo>
                <a:pt x="0" y="0"/>
              </a:moveTo>
              <a:lnTo>
                <a:pt x="0" y="2145254"/>
              </a:lnTo>
              <a:lnTo>
                <a:pt x="214525" y="21452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43971-AE7C-499F-82A2-2BA3AC64ADE7}">
      <dsp:nvSpPr>
        <dsp:cNvPr id="0" name=""/>
        <dsp:cNvSpPr/>
      </dsp:nvSpPr>
      <dsp:spPr>
        <a:xfrm>
          <a:off x="429967" y="3401289"/>
          <a:ext cx="1716203" cy="10726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Calibri" panose="020F0502020204030204" pitchFamily="34" charset="0"/>
            <a:buNone/>
          </a:pPr>
          <a:r>
            <a:rPr lang="es-ES" sz="1400" kern="1200" dirty="0">
              <a:latin typeface="Montserrat" panose="00000500000000000000" pitchFamily="50" charset="0"/>
            </a:rPr>
            <a:t>No secreción purulenta: cefalexina o clindamicina </a:t>
          </a:r>
          <a:endParaRPr lang="es-CO" sz="1400" kern="1200" dirty="0">
            <a:latin typeface="Montserrat" panose="00000500000000000000" pitchFamily="50" charset="0"/>
          </a:endParaRPr>
        </a:p>
      </dsp:txBody>
      <dsp:txXfrm>
        <a:off x="461383" y="3432705"/>
        <a:ext cx="1653371" cy="1009795"/>
      </dsp:txXfrm>
    </dsp:sp>
    <dsp:sp modelId="{56EF1506-BD41-4628-AEF2-49356F099932}">
      <dsp:nvSpPr>
        <dsp:cNvPr id="0" name=""/>
        <dsp:cNvSpPr/>
      </dsp:nvSpPr>
      <dsp:spPr>
        <a:xfrm>
          <a:off x="2682484" y="719722"/>
          <a:ext cx="2145254" cy="107262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Montserrat" panose="00000500000000000000" pitchFamily="50" charset="0"/>
            </a:rPr>
            <a:t>IDSA 2 (moderado)</a:t>
          </a:r>
          <a:endParaRPr lang="es-CO" sz="3200" kern="1200" dirty="0">
            <a:latin typeface="Montserrat" panose="00000500000000000000" pitchFamily="50" charset="0"/>
          </a:endParaRPr>
        </a:p>
      </dsp:txBody>
      <dsp:txXfrm>
        <a:off x="2713900" y="751138"/>
        <a:ext cx="2082422" cy="1009795"/>
      </dsp:txXfrm>
    </dsp:sp>
    <dsp:sp modelId="{57E6245F-F50C-41E9-9253-9377A4D51556}">
      <dsp:nvSpPr>
        <dsp:cNvPr id="0" name=""/>
        <dsp:cNvSpPr/>
      </dsp:nvSpPr>
      <dsp:spPr>
        <a:xfrm>
          <a:off x="2897009" y="1792349"/>
          <a:ext cx="214525" cy="804470"/>
        </a:xfrm>
        <a:custGeom>
          <a:avLst/>
          <a:gdLst/>
          <a:ahLst/>
          <a:cxnLst/>
          <a:rect l="0" t="0" r="0" b="0"/>
          <a:pathLst>
            <a:path>
              <a:moveTo>
                <a:pt x="0" y="0"/>
              </a:moveTo>
              <a:lnTo>
                <a:pt x="0" y="804470"/>
              </a:lnTo>
              <a:lnTo>
                <a:pt x="214525" y="8044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BE7D7-6C7D-4834-8E8E-E685B741F6AC}">
      <dsp:nvSpPr>
        <dsp:cNvPr id="0" name=""/>
        <dsp:cNvSpPr/>
      </dsp:nvSpPr>
      <dsp:spPr>
        <a:xfrm>
          <a:off x="3111535" y="2060505"/>
          <a:ext cx="1716203" cy="10726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anose="00000500000000000000" pitchFamily="50" charset="0"/>
            </a:rPr>
            <a:t>Sin FR de resistencia: a</a:t>
          </a:r>
          <a:r>
            <a:rPr lang="es-ES" sz="1400" kern="1200" dirty="0" err="1">
              <a:latin typeface="Montserrat" panose="00000500000000000000" pitchFamily="50" charset="0"/>
            </a:rPr>
            <a:t>mpicilina</a:t>
          </a:r>
          <a:r>
            <a:rPr lang="es-ES" sz="1400" kern="1200" dirty="0">
              <a:latin typeface="Montserrat" panose="00000500000000000000" pitchFamily="50" charset="0"/>
            </a:rPr>
            <a:t>/sulbactam</a:t>
          </a:r>
          <a:endParaRPr lang="es-CO" sz="1400" kern="1200" dirty="0">
            <a:latin typeface="Montserrat" panose="00000500000000000000" pitchFamily="50" charset="0"/>
          </a:endParaRPr>
        </a:p>
      </dsp:txBody>
      <dsp:txXfrm>
        <a:off x="3142951" y="2091921"/>
        <a:ext cx="1653371" cy="1009795"/>
      </dsp:txXfrm>
    </dsp:sp>
    <dsp:sp modelId="{46055D03-1018-4A0D-B4F4-821BF7DC2710}">
      <dsp:nvSpPr>
        <dsp:cNvPr id="0" name=""/>
        <dsp:cNvSpPr/>
      </dsp:nvSpPr>
      <dsp:spPr>
        <a:xfrm>
          <a:off x="2897009" y="1792349"/>
          <a:ext cx="214525" cy="2145254"/>
        </a:xfrm>
        <a:custGeom>
          <a:avLst/>
          <a:gdLst/>
          <a:ahLst/>
          <a:cxnLst/>
          <a:rect l="0" t="0" r="0" b="0"/>
          <a:pathLst>
            <a:path>
              <a:moveTo>
                <a:pt x="0" y="0"/>
              </a:moveTo>
              <a:lnTo>
                <a:pt x="0" y="2145254"/>
              </a:lnTo>
              <a:lnTo>
                <a:pt x="214525" y="21452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8C0B0-2782-4384-85CF-3AB8F97625F1}">
      <dsp:nvSpPr>
        <dsp:cNvPr id="0" name=""/>
        <dsp:cNvSpPr/>
      </dsp:nvSpPr>
      <dsp:spPr>
        <a:xfrm>
          <a:off x="3111535" y="3401289"/>
          <a:ext cx="1716203" cy="10726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anose="00000500000000000000" pitchFamily="50" charset="0"/>
            </a:rPr>
            <a:t>Con FR de resistencia: e</a:t>
          </a:r>
          <a:r>
            <a:rPr lang="es-ES" sz="1400" kern="1200" dirty="0" err="1">
              <a:latin typeface="Montserrat" panose="00000500000000000000" pitchFamily="50" charset="0"/>
            </a:rPr>
            <a:t>rtapenem</a:t>
          </a:r>
          <a:r>
            <a:rPr lang="es-ES" sz="1400" kern="1200" dirty="0">
              <a:latin typeface="Montserrat" panose="00000500000000000000" pitchFamily="50" charset="0"/>
            </a:rPr>
            <a:t> + vancomicina o </a:t>
          </a:r>
          <a:r>
            <a:rPr lang="es-ES" sz="1400" kern="1200" dirty="0" err="1">
              <a:latin typeface="Montserrat" panose="00000500000000000000" pitchFamily="50" charset="0"/>
            </a:rPr>
            <a:t>linezolid</a:t>
          </a:r>
          <a:endParaRPr lang="es-CO" sz="1400" kern="1200" dirty="0">
            <a:latin typeface="Montserrat" panose="00000500000000000000" pitchFamily="50" charset="0"/>
          </a:endParaRPr>
        </a:p>
      </dsp:txBody>
      <dsp:txXfrm>
        <a:off x="3142951" y="3432705"/>
        <a:ext cx="1653371" cy="1009795"/>
      </dsp:txXfrm>
    </dsp:sp>
    <dsp:sp modelId="{F740D008-4840-434B-98E0-99E5C5BFFB1A}">
      <dsp:nvSpPr>
        <dsp:cNvPr id="0" name=""/>
        <dsp:cNvSpPr/>
      </dsp:nvSpPr>
      <dsp:spPr>
        <a:xfrm>
          <a:off x="5364052" y="719722"/>
          <a:ext cx="2145254" cy="107262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Montserrat" panose="00000500000000000000" pitchFamily="50" charset="0"/>
            </a:rPr>
            <a:t>IDSA 3 (severo)</a:t>
          </a:r>
          <a:endParaRPr lang="es-CO" sz="3200" kern="1200" dirty="0">
            <a:latin typeface="Montserrat" panose="00000500000000000000" pitchFamily="50" charset="0"/>
          </a:endParaRPr>
        </a:p>
      </dsp:txBody>
      <dsp:txXfrm>
        <a:off x="5395468" y="751138"/>
        <a:ext cx="2082422" cy="1009795"/>
      </dsp:txXfrm>
    </dsp:sp>
    <dsp:sp modelId="{09E99350-6D2C-4F1E-A6F9-47174F46E339}">
      <dsp:nvSpPr>
        <dsp:cNvPr id="0" name=""/>
        <dsp:cNvSpPr/>
      </dsp:nvSpPr>
      <dsp:spPr>
        <a:xfrm>
          <a:off x="5578577" y="1792349"/>
          <a:ext cx="214525" cy="804470"/>
        </a:xfrm>
        <a:custGeom>
          <a:avLst/>
          <a:gdLst/>
          <a:ahLst/>
          <a:cxnLst/>
          <a:rect l="0" t="0" r="0" b="0"/>
          <a:pathLst>
            <a:path>
              <a:moveTo>
                <a:pt x="0" y="0"/>
              </a:moveTo>
              <a:lnTo>
                <a:pt x="0" y="804470"/>
              </a:lnTo>
              <a:lnTo>
                <a:pt x="214525" y="8044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7FBD82-CF63-479E-A188-B6E6F146C172}">
      <dsp:nvSpPr>
        <dsp:cNvPr id="0" name=""/>
        <dsp:cNvSpPr/>
      </dsp:nvSpPr>
      <dsp:spPr>
        <a:xfrm>
          <a:off x="5793102" y="2060505"/>
          <a:ext cx="1716203" cy="10726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Calibri" panose="020F0502020204030204" pitchFamily="34" charset="0"/>
            <a:buNone/>
          </a:pPr>
          <a:r>
            <a:rPr lang="es-ES" sz="1400" kern="1200" dirty="0">
              <a:latin typeface="Montserrat" panose="00000500000000000000" pitchFamily="50" charset="0"/>
            </a:rPr>
            <a:t>Sin FR: </a:t>
          </a:r>
          <a:r>
            <a:rPr lang="es-ES" sz="1400" kern="1200" dirty="0" err="1">
              <a:latin typeface="Montserrat" panose="00000500000000000000" pitchFamily="50" charset="0"/>
            </a:rPr>
            <a:t>piptazo</a:t>
          </a:r>
          <a:r>
            <a:rPr lang="es-ES" sz="1400" kern="1200" dirty="0">
              <a:latin typeface="Montserrat" panose="00000500000000000000" pitchFamily="50" charset="0"/>
            </a:rPr>
            <a:t> + vancomicina o </a:t>
          </a:r>
          <a:r>
            <a:rPr lang="es-ES" sz="1400" kern="1200" dirty="0" err="1">
              <a:latin typeface="Montserrat" panose="00000500000000000000" pitchFamily="50" charset="0"/>
            </a:rPr>
            <a:t>linezolid</a:t>
          </a:r>
          <a:endParaRPr lang="es-CO" sz="1400" kern="1200" dirty="0">
            <a:latin typeface="Montserrat" panose="00000500000000000000" pitchFamily="50" charset="0"/>
          </a:endParaRPr>
        </a:p>
      </dsp:txBody>
      <dsp:txXfrm>
        <a:off x="5824518" y="2091921"/>
        <a:ext cx="1653371" cy="1009795"/>
      </dsp:txXfrm>
    </dsp:sp>
    <dsp:sp modelId="{E8FDF64A-5AE2-4EDA-8978-D8D670AD99C2}">
      <dsp:nvSpPr>
        <dsp:cNvPr id="0" name=""/>
        <dsp:cNvSpPr/>
      </dsp:nvSpPr>
      <dsp:spPr>
        <a:xfrm>
          <a:off x="5578577" y="1792349"/>
          <a:ext cx="214525" cy="2145254"/>
        </a:xfrm>
        <a:custGeom>
          <a:avLst/>
          <a:gdLst/>
          <a:ahLst/>
          <a:cxnLst/>
          <a:rect l="0" t="0" r="0" b="0"/>
          <a:pathLst>
            <a:path>
              <a:moveTo>
                <a:pt x="0" y="0"/>
              </a:moveTo>
              <a:lnTo>
                <a:pt x="0" y="2145254"/>
              </a:lnTo>
              <a:lnTo>
                <a:pt x="214525" y="21452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41C61-5AAF-467A-92BA-C4759AB36393}">
      <dsp:nvSpPr>
        <dsp:cNvPr id="0" name=""/>
        <dsp:cNvSpPr/>
      </dsp:nvSpPr>
      <dsp:spPr>
        <a:xfrm>
          <a:off x="5793102" y="3401289"/>
          <a:ext cx="1716203" cy="10726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50" charset="0"/>
            </a:rPr>
            <a:t>Con FR: meropenem + vancomicina o </a:t>
          </a:r>
          <a:r>
            <a:rPr lang="es-ES" sz="1400" kern="1200" dirty="0" err="1">
              <a:latin typeface="Montserrat" panose="00000500000000000000" pitchFamily="50" charset="0"/>
            </a:rPr>
            <a:t>linezolid</a:t>
          </a:r>
          <a:endParaRPr lang="es-CO" sz="1400" kern="1200" dirty="0">
            <a:latin typeface="Montserrat" panose="00000500000000000000" pitchFamily="50" charset="0"/>
          </a:endParaRPr>
        </a:p>
      </dsp:txBody>
      <dsp:txXfrm>
        <a:off x="5824518" y="3432705"/>
        <a:ext cx="1653371" cy="1009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A3753-8635-4D21-9057-B8AC1AB38930}">
      <dsp:nvSpPr>
        <dsp:cNvPr id="0" name=""/>
        <dsp:cNvSpPr/>
      </dsp:nvSpPr>
      <dsp:spPr>
        <a:xfrm>
          <a:off x="5604" y="584286"/>
          <a:ext cx="2404099" cy="140442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MX" sz="2400" kern="1200" dirty="0">
              <a:latin typeface="Montserrat" panose="00000500000000000000" pitchFamily="50" charset="0"/>
            </a:rPr>
            <a:t>Desarrollo y fragmentación</a:t>
          </a:r>
          <a:endParaRPr lang="es-CO" sz="2400" kern="1200" dirty="0">
            <a:latin typeface="Montserrat" panose="00000500000000000000" pitchFamily="50" charset="0"/>
          </a:endParaRPr>
        </a:p>
      </dsp:txBody>
      <dsp:txXfrm>
        <a:off x="5604" y="584286"/>
        <a:ext cx="2404099" cy="936286"/>
      </dsp:txXfrm>
    </dsp:sp>
    <dsp:sp modelId="{7330A95E-973B-4216-921B-59DC7909FCD7}">
      <dsp:nvSpPr>
        <dsp:cNvPr id="0" name=""/>
        <dsp:cNvSpPr/>
      </dsp:nvSpPr>
      <dsp:spPr>
        <a:xfrm>
          <a:off x="498010" y="1520573"/>
          <a:ext cx="2404099" cy="1382400"/>
        </a:xfrm>
        <a:prstGeom prst="roundRect">
          <a:avLst>
            <a:gd name="adj" fmla="val 10000"/>
          </a:avLst>
        </a:prstGeom>
        <a:blipFill rotWithShape="0">
          <a:blip xmlns:r="http://schemas.openxmlformats.org/officeDocument/2006/relationships" r:embed="rId1"/>
          <a:srcRect/>
          <a:stretch>
            <a:fillRect t="-64000" b="-64000"/>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6012103-129D-4431-8443-37899C4F0AA9}">
      <dsp:nvSpPr>
        <dsp:cNvPr id="0" name=""/>
        <dsp:cNvSpPr/>
      </dsp:nvSpPr>
      <dsp:spPr>
        <a:xfrm>
          <a:off x="2774157" y="753154"/>
          <a:ext cx="772640" cy="59855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latin typeface="Montserrat" panose="00000500000000000000" pitchFamily="50" charset="0"/>
          </a:endParaRPr>
        </a:p>
      </dsp:txBody>
      <dsp:txXfrm>
        <a:off x="2774157" y="872864"/>
        <a:ext cx="593075" cy="359131"/>
      </dsp:txXfrm>
    </dsp:sp>
    <dsp:sp modelId="{2E2C1317-A182-47C2-8C2D-4B0E577DEFE9}">
      <dsp:nvSpPr>
        <dsp:cNvPr id="0" name=""/>
        <dsp:cNvSpPr/>
      </dsp:nvSpPr>
      <dsp:spPr>
        <a:xfrm>
          <a:off x="3867515" y="584286"/>
          <a:ext cx="2404099" cy="1404429"/>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MX" sz="2400" kern="1200" dirty="0">
              <a:latin typeface="Montserrat" panose="00000500000000000000" pitchFamily="50" charset="0"/>
            </a:rPr>
            <a:t>Coalescencia</a:t>
          </a:r>
          <a:endParaRPr lang="es-CO" sz="2400" kern="1200" dirty="0">
            <a:latin typeface="Montserrat" panose="00000500000000000000" pitchFamily="50" charset="0"/>
          </a:endParaRPr>
        </a:p>
      </dsp:txBody>
      <dsp:txXfrm>
        <a:off x="3867515" y="584286"/>
        <a:ext cx="2404099" cy="936286"/>
      </dsp:txXfrm>
    </dsp:sp>
    <dsp:sp modelId="{5135516A-4AB2-4A86-81D8-2DE171528CBA}">
      <dsp:nvSpPr>
        <dsp:cNvPr id="0" name=""/>
        <dsp:cNvSpPr/>
      </dsp:nvSpPr>
      <dsp:spPr>
        <a:xfrm>
          <a:off x="4341470" y="1520573"/>
          <a:ext cx="2441002" cy="1382400"/>
        </a:xfrm>
        <a:prstGeom prst="roundRect">
          <a:avLst>
            <a:gd name="adj" fmla="val 10000"/>
          </a:avLst>
        </a:prstGeom>
        <a:blipFill rotWithShape="0">
          <a:blip xmlns:r="http://schemas.openxmlformats.org/officeDocument/2006/relationships" r:embed="rId2"/>
          <a:srcRect/>
          <a:stretch>
            <a:fillRect t="-64000" b="-64000"/>
          </a:stretch>
        </a:blip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sp>
    <dsp:sp modelId="{DD009360-5A1B-4636-BE93-C8CDC158C1DA}">
      <dsp:nvSpPr>
        <dsp:cNvPr id="0" name=""/>
        <dsp:cNvSpPr/>
      </dsp:nvSpPr>
      <dsp:spPr>
        <a:xfrm>
          <a:off x="6640681" y="753154"/>
          <a:ext cx="782419" cy="598551"/>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latin typeface="Montserrat" panose="00000500000000000000" pitchFamily="50" charset="0"/>
          </a:endParaRPr>
        </a:p>
      </dsp:txBody>
      <dsp:txXfrm>
        <a:off x="6640681" y="872864"/>
        <a:ext cx="602854" cy="359131"/>
      </dsp:txXfrm>
    </dsp:sp>
    <dsp:sp modelId="{4A9F24F6-F762-4386-8145-AEA38FF457A1}">
      <dsp:nvSpPr>
        <dsp:cNvPr id="0" name=""/>
        <dsp:cNvSpPr/>
      </dsp:nvSpPr>
      <dsp:spPr>
        <a:xfrm>
          <a:off x="7747878" y="584286"/>
          <a:ext cx="2404099" cy="1404429"/>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MX" sz="2400" kern="1200" dirty="0">
              <a:latin typeface="Montserrat" panose="00000500000000000000" pitchFamily="50" charset="0"/>
            </a:rPr>
            <a:t>Consolidación</a:t>
          </a:r>
          <a:endParaRPr lang="es-CO" sz="2400" kern="1200" dirty="0">
            <a:latin typeface="Montserrat" panose="00000500000000000000" pitchFamily="50" charset="0"/>
          </a:endParaRPr>
        </a:p>
      </dsp:txBody>
      <dsp:txXfrm>
        <a:off x="7747878" y="584286"/>
        <a:ext cx="2404099" cy="936286"/>
      </dsp:txXfrm>
    </dsp:sp>
    <dsp:sp modelId="{B26D5E74-EE18-4FC6-8D3B-B18927EDD381}">
      <dsp:nvSpPr>
        <dsp:cNvPr id="0" name=""/>
        <dsp:cNvSpPr/>
      </dsp:nvSpPr>
      <dsp:spPr>
        <a:xfrm>
          <a:off x="8240284" y="1469714"/>
          <a:ext cx="2404099" cy="1382400"/>
        </a:xfrm>
        <a:prstGeom prst="roundRect">
          <a:avLst>
            <a:gd name="adj" fmla="val 10000"/>
          </a:avLst>
        </a:prstGeom>
        <a:blipFill rotWithShape="0">
          <a:blip xmlns:r="http://schemas.openxmlformats.org/officeDocument/2006/relationships" r:embed="rId3"/>
          <a:srcRect/>
          <a:stretch>
            <a:fillRect t="-53000" b="-53000"/>
          </a:stretch>
        </a:blip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B24B7-D486-4650-9A02-92246CF1800E}" type="datetimeFigureOut">
              <a:rPr lang="es-CO" smtClean="0"/>
              <a:t>26/11/2020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61BF2-BC32-4C83-BD72-E29D9E9CE73F}" type="slidenum">
              <a:rPr lang="es-CO" smtClean="0"/>
              <a:t>‹Nº›</a:t>
            </a:fld>
            <a:endParaRPr lang="es-CO"/>
          </a:p>
        </p:txBody>
      </p:sp>
    </p:spTree>
    <p:extLst>
      <p:ext uri="{BB962C8B-B14F-4D97-AF65-F5344CB8AC3E}">
        <p14:creationId xmlns:p14="http://schemas.microsoft.com/office/powerpoint/2010/main" val="24978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3961BF2-BC32-4C83-BD72-E29D9E9CE73F}" type="slidenum">
              <a:rPr lang="es-CO" smtClean="0"/>
              <a:t>1</a:t>
            </a:fld>
            <a:endParaRPr lang="es-CO"/>
          </a:p>
        </p:txBody>
      </p:sp>
    </p:spTree>
    <p:extLst>
      <p:ext uri="{BB962C8B-B14F-4D97-AF65-F5344CB8AC3E}">
        <p14:creationId xmlns:p14="http://schemas.microsoft.com/office/powerpoint/2010/main" val="404736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define como una herida que penetra la piel en cualquier región por debajo del tobillo, en personas afectadas con diabetes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12</a:t>
            </a:fld>
            <a:endParaRPr lang="es-CO"/>
          </a:p>
        </p:txBody>
      </p:sp>
    </p:spTree>
    <p:extLst>
      <p:ext uri="{BB962C8B-B14F-4D97-AF65-F5344CB8AC3E}">
        <p14:creationId xmlns:p14="http://schemas.microsoft.com/office/powerpoint/2010/main" val="351792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úlceras neuropáticas se desarrollan frecuentemente en la superficie plantar del pie, o en zonas de prominencias óseas. Las úlceras isquémicas y </a:t>
            </a:r>
            <a:r>
              <a:rPr lang="es-MX" dirty="0" err="1"/>
              <a:t>neuroisquémicas</a:t>
            </a:r>
            <a:r>
              <a:rPr lang="es-MX" dirty="0"/>
              <a:t> se desarrollan más </a:t>
            </a:r>
            <a:r>
              <a:rPr lang="es-MX" dirty="0" err="1"/>
              <a:t>comunmente</a:t>
            </a:r>
            <a:r>
              <a:rPr lang="es-MX" dirty="0"/>
              <a:t> en los pulpejos de los dedos del pie o los bordes laterales del pie.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13</a:t>
            </a:fld>
            <a:endParaRPr lang="es-CO"/>
          </a:p>
        </p:txBody>
      </p:sp>
    </p:spTree>
    <p:extLst>
      <p:ext uri="{BB962C8B-B14F-4D97-AF65-F5344CB8AC3E}">
        <p14:creationId xmlns:p14="http://schemas.microsoft.com/office/powerpoint/2010/main" val="199143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 y 3 con alto </a:t>
            </a:r>
            <a:r>
              <a:rPr lang="es-MX" dirty="0" err="1"/>
              <a:t>riesdo</a:t>
            </a:r>
            <a:r>
              <a:rPr lang="es-MX" dirty="0"/>
              <a:t> de amputación.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14</a:t>
            </a:fld>
            <a:endParaRPr lang="es-CO"/>
          </a:p>
        </p:txBody>
      </p:sp>
    </p:spTree>
    <p:extLst>
      <p:ext uri="{BB962C8B-B14F-4D97-AF65-F5344CB8AC3E}">
        <p14:creationId xmlns:p14="http://schemas.microsoft.com/office/powerpoint/2010/main" val="99793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infección en el pie de una persona diabética representa una seria amenaza del pie y del miembro inferior afectado, por lo que tiene que ser evaluada y tratada rápidamente. Debido a que todas las úlceras están colonizadas con patógenos potenciales, diagnostique la infección con la presencia de al menos dos signos o síntomas de inflamación.</a:t>
            </a:r>
          </a:p>
          <a:p>
            <a:endParaRPr lang="es-MX"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15</a:t>
            </a:fld>
            <a:endParaRPr lang="es-CO"/>
          </a:p>
        </p:txBody>
      </p:sp>
    </p:spTree>
    <p:extLst>
      <p:ext uri="{BB962C8B-B14F-4D97-AF65-F5344CB8AC3E}">
        <p14:creationId xmlns:p14="http://schemas.microsoft.com/office/powerpoint/2010/main" val="99109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Para las úlceras clínicamente infectadas, se debe obtener una muestra de tejido para cultivo (si está disponible cultivo con tinción de Gram); evitar obtener mediante frotis las muestras de la úlcera para cultivo. Los patógenos causales de la infección del pie (y su susceptibilidad antibiótica) varían según las situaciones geográficas, demográficas y clínicas, pero el </a:t>
            </a:r>
            <a:r>
              <a:rPr lang="es-MX" dirty="0" err="1"/>
              <a:t>Staphylococcus</a:t>
            </a:r>
            <a:r>
              <a:rPr lang="es-MX" dirty="0"/>
              <a:t> </a:t>
            </a:r>
            <a:r>
              <a:rPr lang="es-MX" dirty="0" err="1"/>
              <a:t>aureus</a:t>
            </a:r>
            <a:r>
              <a:rPr lang="es-MX" dirty="0"/>
              <a:t> (sólo, o con otros organismos) es el patógeno predominante en la mayoría de los casos. Las infecciones crónicas y más severas, a menudo son polimicrobiana.</a:t>
            </a:r>
            <a:endParaRPr lang="es-CO" dirty="0"/>
          </a:p>
          <a:p>
            <a:r>
              <a:rPr lang="es-MX" dirty="0"/>
              <a:t>Si no se trata adecuadamente, la infección puede cursar con diseminación contigua hacia los tejidos subyacentes, incluyendo el tejido óseo (osteomielitis). Evalúe la presencia de osteomielitis en los pacientes con una infección de pie diabético, especialmente aquellos con úlceras de larga evolución, profundas o localizadas directamente sobre una prominencia ósea. Examine la úlcera para determinar si es posible visibilizar o palpar el tejido óseo con un instrumento metálico y estéril.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Se debe sospechar osteomielitis cuando el tamaño de la ulcera es &gt;2cm</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16</a:t>
            </a:fld>
            <a:endParaRPr lang="es-CO"/>
          </a:p>
        </p:txBody>
      </p:sp>
    </p:spTree>
    <p:extLst>
      <p:ext uri="{BB962C8B-B14F-4D97-AF65-F5344CB8AC3E}">
        <p14:creationId xmlns:p14="http://schemas.microsoft.com/office/powerpoint/2010/main" val="165898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Se sugiere utilizar IDSA-IWGDF en pacientes con pie diabético complicado con infección para establecer la probabilidad de amputación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17</a:t>
            </a:fld>
            <a:endParaRPr lang="es-CO"/>
          </a:p>
        </p:txBody>
      </p:sp>
    </p:spTree>
    <p:extLst>
      <p:ext uri="{BB962C8B-B14F-4D97-AF65-F5344CB8AC3E}">
        <p14:creationId xmlns:p14="http://schemas.microsoft.com/office/powerpoint/2010/main" val="2864352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Evidencia regular, pero es lo que hay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18</a:t>
            </a:fld>
            <a:endParaRPr lang="es-CO"/>
          </a:p>
        </p:txBody>
      </p:sp>
    </p:spTree>
    <p:extLst>
      <p:ext uri="{BB962C8B-B14F-4D97-AF65-F5344CB8AC3E}">
        <p14:creationId xmlns:p14="http://schemas.microsoft.com/office/powerpoint/2010/main" val="152165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descarga es una pieza clave en el tratamiento de las úlceras causadas por el aumento del estrés biomecánico. </a:t>
            </a:r>
          </a:p>
          <a:p>
            <a:r>
              <a:rPr lang="es-MX" dirty="0"/>
              <a:t>• El tratamiento de descarga preferido para una úlcera plantar neuropática es un dispositivo de descarga no removible hasta la rodilla, ya sea un yeso de contacto total (TCC) o una bota removible que pueda ser ajustada por el profesional a no removible . </a:t>
            </a:r>
          </a:p>
          <a:p>
            <a:r>
              <a:rPr lang="es-MX" dirty="0"/>
              <a:t>•En pacientes con un ITB alterado considere la obtención urgente pruebas vasculares de imagen y, cuando los hallazgos sugieran que es apropiado, la realización de una revascularización. Se prefiere puente de safena.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19</a:t>
            </a:fld>
            <a:endParaRPr lang="es-CO"/>
          </a:p>
        </p:txBody>
      </p:sp>
    </p:spTree>
    <p:extLst>
      <p:ext uri="{BB962C8B-B14F-4D97-AF65-F5344CB8AC3E}">
        <p14:creationId xmlns:p14="http://schemas.microsoft.com/office/powerpoint/2010/main" val="2883310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Debe reservarse para las úlceras clínicamente infectadas, y su único propósito es eliminar los signos clínicos de infección sin esterilizar forzosamente la muestra bacteriológica. </a:t>
            </a:r>
            <a:r>
              <a:rPr lang="es-MX" b="0" i="0" dirty="0" err="1">
                <a:solidFill>
                  <a:srgbClr val="505050"/>
                </a:solidFill>
                <a:effectLst/>
                <a:latin typeface="Georgia" panose="02040502050405020303" pitchFamily="18" charset="0"/>
              </a:rPr>
              <a:t>Resistencis</a:t>
            </a:r>
            <a:r>
              <a:rPr lang="es-MX" b="0" i="0" dirty="0">
                <a:solidFill>
                  <a:srgbClr val="505050"/>
                </a:solidFill>
                <a:effectLst/>
                <a:latin typeface="Georgia" panose="02040502050405020303" pitchFamily="18" charset="0"/>
              </a:rPr>
              <a:t>: BLEE. MDR o pseudomonas.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20</a:t>
            </a:fld>
            <a:endParaRPr lang="es-CO"/>
          </a:p>
        </p:txBody>
      </p:sp>
    </p:spTree>
    <p:extLst>
      <p:ext uri="{BB962C8B-B14F-4D97-AF65-F5344CB8AC3E}">
        <p14:creationId xmlns:p14="http://schemas.microsoft.com/office/powerpoint/2010/main" val="266139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•Desbride la úlcera y el callo de alrededor (preferiblemente con instrumental quirúrgico cortante), y repita esta acción tanto como sea necesario •Seleccione apósitos para controlar el exceso de exudado y mantener un ambiente húmedo •No sumerja los pies en soluciones o en agua, ya que esto puede provocar la maceración de la piel •Considere el uso de la presión negativa para ayudar a cicatrizar las úlceras postquirúrgicas. </a:t>
            </a:r>
          </a:p>
          <a:p>
            <a:r>
              <a:rPr lang="es-MX" dirty="0"/>
              <a:t>Eliminar los espacios de tejidos muertos c) Evaluar la cantidad y la calidad del exudado d) Dar soporte al sistema de defensa del tejido e) Utilizar limpiadores de heridas no tóxicos para las células f) Remover la infección, el tejido necrótico y desvitalizado y proteger del trauma exterior g) Evitar la invasión de microorganismos de tejidos cercanos y mantener un ambiente aséptico</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21</a:t>
            </a:fld>
            <a:endParaRPr lang="es-CO"/>
          </a:p>
        </p:txBody>
      </p:sp>
    </p:spTree>
    <p:extLst>
      <p:ext uri="{BB962C8B-B14F-4D97-AF65-F5344CB8AC3E}">
        <p14:creationId xmlns:p14="http://schemas.microsoft.com/office/powerpoint/2010/main" val="8655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Sin embargo, la mayoría de las úlceras del pie, son puramente neuropáticas o </a:t>
            </a:r>
            <a:r>
              <a:rPr lang="es-MX" dirty="0" err="1"/>
              <a:t>neuroisquémicas</a:t>
            </a:r>
            <a:r>
              <a:rPr lang="es-MX" dirty="0"/>
              <a:t>, siendo estas últimas las causadas por una combinación de neuropatía e isquemia. En pacientes con úlceras </a:t>
            </a:r>
            <a:r>
              <a:rPr lang="es-MX" dirty="0" err="1"/>
              <a:t>neuroisquémicas</a:t>
            </a:r>
            <a:r>
              <a:rPr lang="es-MX" dirty="0"/>
              <a:t>, a pesar de tener isquemia severa del pie, los síntomas pueden estar ausentes debido a la presencia de neuropatía. </a:t>
            </a:r>
          </a:p>
          <a:p>
            <a:r>
              <a:rPr lang="es-MX" dirty="0"/>
              <a:t>La enfermedad arterial periférica (EAP), generalmente causada por aterosclerosis, está presente hasta en un 50% de los pacientes con úlcera de pie diabético. La EAP es un factor de riesgo importante del deterioro de la cicatrización de las úlceras y de la amputación de la extremidad inferior.</a:t>
            </a:r>
          </a:p>
          <a:p>
            <a:r>
              <a:rPr lang="es-MX" b="0" i="0" dirty="0">
                <a:solidFill>
                  <a:srgbClr val="505050"/>
                </a:solidFill>
                <a:effectLst/>
                <a:latin typeface="Georgia" panose="02040502050405020303" pitchFamily="18" charset="0"/>
              </a:rPr>
              <a:t>Más del 60% de las amputaciones atraumáticas de la extremidad inferior se producen en personas con diabetes.</a:t>
            </a:r>
            <a:endParaRPr lang="es-MX" dirty="0"/>
          </a:p>
          <a:p>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3</a:t>
            </a:fld>
            <a:endParaRPr lang="es-CO"/>
          </a:p>
        </p:txBody>
      </p:sp>
    </p:spTree>
    <p:extLst>
      <p:ext uri="{BB962C8B-B14F-4D97-AF65-F5344CB8AC3E}">
        <p14:creationId xmlns:p14="http://schemas.microsoft.com/office/powerpoint/2010/main" val="69418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Debe ser sospechada en todo paciente con DM que presente edema con o sin dolor e hiperemia después de un trauma, muchas veces no reconocido. La historia natural del pie de Charcot es el de un inicio de desintegración ósea y destrucción articular, pasando luego a una etapa de neoformación ósea, hasta llegar a la consolidación ósea, generalmente con deformidad del pie y curación.</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23</a:t>
            </a:fld>
            <a:endParaRPr lang="es-CO"/>
          </a:p>
        </p:txBody>
      </p:sp>
    </p:spTree>
    <p:extLst>
      <p:ext uri="{BB962C8B-B14F-4D97-AF65-F5344CB8AC3E}">
        <p14:creationId xmlns:p14="http://schemas.microsoft.com/office/powerpoint/2010/main" val="222041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Desarrollo y fragmentación: Hiperemia, destrucción, fragmentación ósea, tumefacción y aumento de la temperatura cutánea. Se puede confundir con un proceso infeccioso, un flemón o una celulitis. En esta etapa la radiografía puede ser normal o haber comenzado ya la etapa de fragmentación. 3 a 4 meses. </a:t>
            </a:r>
          </a:p>
          <a:p>
            <a:r>
              <a:rPr lang="es-MX" dirty="0"/>
              <a:t>Coalescencia: Está caracterizada por el comienzo del proceso reparador. Clínicamente desaparece el rubor y disminuye el edema y el calor. Radiológicamente aparece neoformación ósea y reacción periósticas, con coalescencia y fusión, aparecen puentes entre los fragmentos óseos y las articulaciones destruidas, esclerosis ósea. 8 meses a 1 año. </a:t>
            </a:r>
          </a:p>
          <a:p>
            <a:r>
              <a:rPr lang="es-MX" dirty="0"/>
              <a:t>Consolidación: Está caracterizada por consolidación y curación, generalmente con deformidad residual del pie. Clínicamente desaparece el calor (es un signo que permite seguir la evolución). Radiográficamente hay maduración del callo de fractura, remodelación ósea con redondeo de los extremos óseos y puede disminuir la esclerosis</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25</a:t>
            </a:fld>
            <a:endParaRPr lang="es-CO"/>
          </a:p>
        </p:txBody>
      </p:sp>
    </p:spTree>
    <p:extLst>
      <p:ext uri="{BB962C8B-B14F-4D97-AF65-F5344CB8AC3E}">
        <p14:creationId xmlns:p14="http://schemas.microsoft.com/office/powerpoint/2010/main" val="7921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No obstante, un cuadro con inflamación unilateral de un pie caliente en un paciente con neuropatía debe considerarse como pie de Charcot hasta que se demuestre lo contrario.</a:t>
            </a:r>
          </a:p>
          <a:p>
            <a:r>
              <a:rPr lang="es-MX" b="0" i="0" dirty="0">
                <a:solidFill>
                  <a:srgbClr val="505050"/>
                </a:solidFill>
                <a:effectLst/>
                <a:latin typeface="Georgia" panose="02040502050405020303" pitchFamily="18" charset="0"/>
              </a:rPr>
              <a:t>En la RM aparecen precozmente signos locales y regionales de naturaleza inflamatoria: engrosamiento sinovial, derrame articular, erosiones subcondrales, edema óseo y fracturas.</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26</a:t>
            </a:fld>
            <a:endParaRPr lang="es-CO"/>
          </a:p>
        </p:txBody>
      </p:sp>
    </p:spTree>
    <p:extLst>
      <p:ext uri="{BB962C8B-B14F-4D97-AF65-F5344CB8AC3E}">
        <p14:creationId xmlns:p14="http://schemas.microsoft.com/office/powerpoint/2010/main" val="215212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El tratamiento de la fase aguda del pie de Charcot es una urgencia terapéutica: descarga con férula ortopédica o bota de resina inamovible con almohadilla para el talón antes de descartar otros diagnósticos diferenciales. 3 meses como mínimo. </a:t>
            </a:r>
          </a:p>
          <a:p>
            <a:r>
              <a:rPr lang="es-MX" b="0" i="0" dirty="0">
                <a:solidFill>
                  <a:srgbClr val="505050"/>
                </a:solidFill>
                <a:effectLst/>
                <a:latin typeface="Georgia" panose="02040502050405020303" pitchFamily="18" charset="0"/>
              </a:rPr>
              <a:t>Una inestabilidad marcada durante la marcha por afectación </a:t>
            </a:r>
            <a:r>
              <a:rPr lang="es-MX" b="0" i="0" dirty="0" err="1">
                <a:solidFill>
                  <a:srgbClr val="505050"/>
                </a:solidFill>
                <a:effectLst/>
                <a:latin typeface="Georgia" panose="02040502050405020303" pitchFamily="18" charset="0"/>
              </a:rPr>
              <a:t>talocrural</a:t>
            </a:r>
            <a:r>
              <a:rPr lang="es-MX" b="0" i="0" dirty="0">
                <a:solidFill>
                  <a:srgbClr val="505050"/>
                </a:solidFill>
                <a:effectLst/>
                <a:latin typeface="Georgia" panose="02040502050405020303" pitchFamily="18" charset="0"/>
              </a:rPr>
              <a:t> es también una indicación quirúrgica frecuente. La corrección de las deformaciones con fijación mediante artrodesis se puede efectuar, según el caso, en las regiones del tobillo, </a:t>
            </a:r>
            <a:r>
              <a:rPr lang="es-MX" b="0" i="0" dirty="0" err="1">
                <a:solidFill>
                  <a:srgbClr val="505050"/>
                </a:solidFill>
                <a:effectLst/>
                <a:latin typeface="Georgia" panose="02040502050405020303" pitchFamily="18" charset="0"/>
              </a:rPr>
              <a:t>subastragalina</a:t>
            </a:r>
            <a:r>
              <a:rPr lang="es-MX" b="0" i="0" dirty="0">
                <a:solidFill>
                  <a:srgbClr val="505050"/>
                </a:solidFill>
                <a:effectLst/>
                <a:latin typeface="Georgia" panose="02040502050405020303" pitchFamily="18" charset="0"/>
              </a:rPr>
              <a:t>, mediotarsiana)</a:t>
            </a:r>
          </a:p>
          <a:p>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27</a:t>
            </a:fld>
            <a:endParaRPr lang="es-CO"/>
          </a:p>
        </p:txBody>
      </p:sp>
    </p:spTree>
    <p:extLst>
      <p:ext uri="{BB962C8B-B14F-4D97-AF65-F5344CB8AC3E}">
        <p14:creationId xmlns:p14="http://schemas.microsoft.com/office/powerpoint/2010/main" val="179968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neuropatía provoca insensibilidad y a veces deformidad del pie, causando con frecuencia una anormal distribución de la carga en el pie. </a:t>
            </a:r>
          </a:p>
          <a:p>
            <a:r>
              <a:rPr lang="es-MX" dirty="0"/>
              <a:t>La pérdida de sensibilidad protectora, deformidades del pie y la limitación de la movilidad articular, pueden resultar en una carga biomecánica anómala en el pie. Esto produce alto estrés mecánico en algunas zonas, respondiendo habitualmente con el engrosamiento de la piel (callosidad). Esta callosidad condiciona mayor aumento de la carga del pie, frecuentemente con hemorragia subcutánea y eventualmente ulceración de la pie.</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4</a:t>
            </a:fld>
            <a:endParaRPr lang="es-CO"/>
          </a:p>
        </p:txBody>
      </p:sp>
    </p:spTree>
    <p:extLst>
      <p:ext uri="{BB962C8B-B14F-4D97-AF65-F5344CB8AC3E}">
        <p14:creationId xmlns:p14="http://schemas.microsoft.com/office/powerpoint/2010/main" val="114915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Enfermedad previa, dm antigua, HBA! &gt;7, polineuropatía con deformidad, EAOC con claudicación, otras microvasculares como retinopatía o nefropatía. Condiciones sociales como vivir solo, ser pobre o pobre acceso al sistema.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5</a:t>
            </a:fld>
            <a:endParaRPr lang="es-CO"/>
          </a:p>
        </p:txBody>
      </p:sp>
    </p:spTree>
    <p:extLst>
      <p:ext uri="{BB962C8B-B14F-4D97-AF65-F5344CB8AC3E}">
        <p14:creationId xmlns:p14="http://schemas.microsoft.com/office/powerpoint/2010/main" val="192007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 la primera medida y la clave del éxito</a:t>
            </a:r>
            <a:endParaRPr lang="es-CO" dirty="0"/>
          </a:p>
          <a:p>
            <a:endParaRPr lang="es-MX" dirty="0"/>
          </a:p>
          <a:p>
            <a:r>
              <a:rPr lang="es-MX" dirty="0"/>
              <a:t>Educación a la familia, al paciente y al personal de salud.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6</a:t>
            </a:fld>
            <a:endParaRPr lang="es-CO"/>
          </a:p>
        </p:txBody>
      </p:sp>
    </p:spTree>
    <p:extLst>
      <p:ext uri="{BB962C8B-B14F-4D97-AF65-F5344CB8AC3E}">
        <p14:creationId xmlns:p14="http://schemas.microsoft.com/office/powerpoint/2010/main" val="276182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7</a:t>
            </a:fld>
            <a:endParaRPr lang="es-CO"/>
          </a:p>
        </p:txBody>
      </p:sp>
    </p:spTree>
    <p:extLst>
      <p:ext uri="{BB962C8B-B14F-4D97-AF65-F5344CB8AC3E}">
        <p14:creationId xmlns:p14="http://schemas.microsoft.com/office/powerpoint/2010/main" val="354950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ausencia de síntomas en una persona con diabetes no excluye la presencia de enfermedad del pie, pueden tener neuropatía asintomática, enfermedad arterial periférica, signos de lesiones </a:t>
            </a:r>
            <a:r>
              <a:rPr lang="es-MX" dirty="0" err="1"/>
              <a:t>preulcerativas</a:t>
            </a:r>
            <a:r>
              <a:rPr lang="es-MX" dirty="0"/>
              <a:t> o incluso una úlcera. </a:t>
            </a:r>
          </a:p>
          <a:p>
            <a:r>
              <a:rPr lang="es-MX" dirty="0"/>
              <a:t>Antecedentes de ulcera, amputación o claudicación</a:t>
            </a:r>
          </a:p>
          <a:p>
            <a:r>
              <a:rPr lang="es-MX" dirty="0"/>
              <a:t>Dolor </a:t>
            </a:r>
            <a:r>
              <a:rPr lang="es-MX" dirty="0" err="1"/>
              <a:t>nueropático</a:t>
            </a:r>
            <a:r>
              <a:rPr lang="es-MX" dirty="0"/>
              <a:t>, parestesias. Pulso pedio y tibial post. Monofilamento y diapasón. Lesiones en piel, incluidos interdigitales</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8</a:t>
            </a:fld>
            <a:endParaRPr lang="es-CO"/>
          </a:p>
        </p:txBody>
      </p:sp>
    </p:spTree>
    <p:extLst>
      <p:ext uri="{BB962C8B-B14F-4D97-AF65-F5344CB8AC3E}">
        <p14:creationId xmlns:p14="http://schemas.microsoft.com/office/powerpoint/2010/main" val="230280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Inspección de la piel: valoración del color de la piel, temperatura, presencia de callosidades o edema, signos de lesiones </a:t>
            </a:r>
            <a:r>
              <a:rPr lang="es-MX" dirty="0" err="1"/>
              <a:t>preulcerativas</a:t>
            </a:r>
            <a:r>
              <a:rPr lang="es-MX" dirty="0"/>
              <a:t> • Inspección de estructuras óseas/articulares: compruebe si hay deformidades (p. ej., dedos en garra o martillo), prominencias óseas anormalmente grandes o limitación de la movilidad articular. Examine los pies con el paciente tumbado y de pie</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9</a:t>
            </a:fld>
            <a:endParaRPr lang="es-CO"/>
          </a:p>
        </p:txBody>
      </p:sp>
    </p:spTree>
    <p:extLst>
      <p:ext uri="{BB962C8B-B14F-4D97-AF65-F5344CB8AC3E}">
        <p14:creationId xmlns:p14="http://schemas.microsoft.com/office/powerpoint/2010/main" val="19093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personas con pérdida de la sensibilidad protectora (PSP) tienen que (y puede que necesiten asistencia financiera para adquirirlos) y deberían ser motivados a utilizar un zapato terapéutico apropiado durante todo el tiempo que estén calzados, tanto fuera como dentro del domicilio. Todos los zapatos deberán ser adaptables a cualquier alteración estructural o biomecánica del pie que sufra el paciente. La longitud interior del calzado debe ser de 1-2 cm mayor a la longitud del pie y no debe ser ni ajustado ni muy holgado (ver Figura 4). EL anchura interior del zapato debe ser igual a la anchura de las articulaciones metatarsofalángicas (o en su defecto a la parte más ancha del pie) y su altura debe permitir espacio suficiente para alojar todos los dedos.</a:t>
            </a:r>
          </a:p>
          <a:p>
            <a:r>
              <a:rPr lang="es-MX" dirty="0"/>
              <a:t>Ideal: Proteger, aliviar zonas de presión, disminuir impacto, evitar cizallamiento y abarcar deformidad. </a:t>
            </a:r>
            <a:endParaRPr lang="es-CO" dirty="0"/>
          </a:p>
        </p:txBody>
      </p:sp>
      <p:sp>
        <p:nvSpPr>
          <p:cNvPr id="4" name="Marcador de número de diapositiva 3"/>
          <p:cNvSpPr>
            <a:spLocks noGrp="1"/>
          </p:cNvSpPr>
          <p:nvPr>
            <p:ph type="sldNum" sz="quarter" idx="5"/>
          </p:nvPr>
        </p:nvSpPr>
        <p:spPr/>
        <p:txBody>
          <a:bodyPr/>
          <a:lstStyle/>
          <a:p>
            <a:fld id="{63961BF2-BC32-4C83-BD72-E29D9E9CE73F}" type="slidenum">
              <a:rPr lang="es-CO" smtClean="0"/>
              <a:t>10</a:t>
            </a:fld>
            <a:endParaRPr lang="es-CO"/>
          </a:p>
        </p:txBody>
      </p:sp>
    </p:spTree>
    <p:extLst>
      <p:ext uri="{BB962C8B-B14F-4D97-AF65-F5344CB8AC3E}">
        <p14:creationId xmlns:p14="http://schemas.microsoft.com/office/powerpoint/2010/main" val="310685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8E537A-778A-473E-8EA0-1E7110A98445}"/>
              </a:ext>
            </a:extLst>
          </p:cNvPr>
          <p:cNvSpPr>
            <a:spLocks noGrp="1"/>
          </p:cNvSpPr>
          <p:nvPr>
            <p:ph type="ctrTitle"/>
          </p:nvPr>
        </p:nvSpPr>
        <p:spPr>
          <a:xfrm>
            <a:off x="1667838" y="739600"/>
            <a:ext cx="9144000" cy="1655762"/>
          </a:xfrm>
        </p:spPr>
        <p:txBody>
          <a:bodyPr/>
          <a:lstStyle/>
          <a:p>
            <a:r>
              <a:rPr lang="es-MX" b="1" dirty="0"/>
              <a:t>Pie diabético</a:t>
            </a:r>
            <a:endParaRPr lang="es-CO" b="1" dirty="0"/>
          </a:p>
        </p:txBody>
      </p:sp>
      <p:sp>
        <p:nvSpPr>
          <p:cNvPr id="5" name="Subtítulo 4">
            <a:extLst>
              <a:ext uri="{FF2B5EF4-FFF2-40B4-BE49-F238E27FC236}">
                <a16:creationId xmlns:a16="http://schemas.microsoft.com/office/drawing/2014/main" id="{C188B2DE-BEBA-4F36-89A0-C5A0C46C44C9}"/>
              </a:ext>
            </a:extLst>
          </p:cNvPr>
          <p:cNvSpPr>
            <a:spLocks noGrp="1"/>
          </p:cNvSpPr>
          <p:nvPr>
            <p:ph type="subTitle" idx="1"/>
          </p:nvPr>
        </p:nvSpPr>
        <p:spPr>
          <a:xfrm>
            <a:off x="1667838" y="2395362"/>
            <a:ext cx="9144000" cy="1655762"/>
          </a:xfrm>
        </p:spPr>
        <p:txBody>
          <a:bodyPr/>
          <a:lstStyle/>
          <a:p>
            <a:r>
              <a:rPr lang="es-MX" dirty="0"/>
              <a:t>Luisa Fernanda Gaviria Gómez</a:t>
            </a:r>
          </a:p>
          <a:p>
            <a:r>
              <a:rPr lang="es-MX" dirty="0"/>
              <a:t>Residente de Ortopedia y traumatología</a:t>
            </a:r>
          </a:p>
          <a:p>
            <a:r>
              <a:rPr lang="es-MX" dirty="0"/>
              <a:t>Universidad de Antioquia </a:t>
            </a:r>
            <a:endParaRPr lang="es-CO" dirty="0"/>
          </a:p>
        </p:txBody>
      </p:sp>
    </p:spTree>
    <p:extLst>
      <p:ext uri="{BB962C8B-B14F-4D97-AF65-F5344CB8AC3E}">
        <p14:creationId xmlns:p14="http://schemas.microsoft.com/office/powerpoint/2010/main" val="101255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Calzado</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838200" y="1645920"/>
            <a:ext cx="3667298" cy="1911927"/>
          </a:xfrm>
        </p:spPr>
        <p:txBody>
          <a:bodyPr>
            <a:normAutofit fontScale="92500"/>
          </a:bodyPr>
          <a:lstStyle/>
          <a:p>
            <a:r>
              <a:rPr lang="es-MX" dirty="0"/>
              <a:t>Longitud mayor en 2cm. </a:t>
            </a:r>
          </a:p>
          <a:p>
            <a:r>
              <a:rPr lang="es-MX" dirty="0"/>
              <a:t>Sin zonas de presión. </a:t>
            </a:r>
          </a:p>
          <a:p>
            <a:r>
              <a:rPr lang="es-MX" dirty="0"/>
              <a:t>Definir requerimiento de ortesis. </a:t>
            </a:r>
          </a:p>
        </p:txBody>
      </p:sp>
      <p:pic>
        <p:nvPicPr>
          <p:cNvPr id="4" name="Imagen 3">
            <a:extLst>
              <a:ext uri="{FF2B5EF4-FFF2-40B4-BE49-F238E27FC236}">
                <a16:creationId xmlns:a16="http://schemas.microsoft.com/office/drawing/2014/main" id="{B95B0FCD-9759-413C-A31E-8802D4A8CAE3}"/>
              </a:ext>
            </a:extLst>
          </p:cNvPr>
          <p:cNvPicPr>
            <a:picLocks noChangeAspect="1"/>
          </p:cNvPicPr>
          <p:nvPr/>
        </p:nvPicPr>
        <p:blipFill rotWithShape="1">
          <a:blip r:embed="rId3"/>
          <a:srcRect l="28636" t="40480" r="51864" b="32841"/>
          <a:stretch/>
        </p:blipFill>
        <p:spPr>
          <a:xfrm>
            <a:off x="6096000" y="816889"/>
            <a:ext cx="5053173" cy="3887056"/>
          </a:xfrm>
          <a:prstGeom prst="rect">
            <a:avLst/>
          </a:prstGeom>
        </p:spPr>
      </p:pic>
      <p:sp>
        <p:nvSpPr>
          <p:cNvPr id="7" name="CuadroTexto 6">
            <a:extLst>
              <a:ext uri="{FF2B5EF4-FFF2-40B4-BE49-F238E27FC236}">
                <a16:creationId xmlns:a16="http://schemas.microsoft.com/office/drawing/2014/main" id="{60350355-8022-4586-9E12-BEB8C12A5451}"/>
              </a:ext>
            </a:extLst>
          </p:cNvPr>
          <p:cNvSpPr txBox="1"/>
          <p:nvPr/>
        </p:nvSpPr>
        <p:spPr>
          <a:xfrm>
            <a:off x="5027816" y="4908989"/>
            <a:ext cx="6931428" cy="830997"/>
          </a:xfrm>
          <a:prstGeom prst="rect">
            <a:avLst/>
          </a:prstGeom>
          <a:noFill/>
        </p:spPr>
        <p:txBody>
          <a:bodyPr wrap="square">
            <a:spAutoFit/>
          </a:bodyPr>
          <a:lstStyle/>
          <a:p>
            <a:pPr algn="ctr"/>
            <a:r>
              <a:rPr lang="es-MX" sz="2400" dirty="0">
                <a:solidFill>
                  <a:srgbClr val="152B48"/>
                </a:solidFill>
                <a:latin typeface="Montserrat" panose="00000500000000000000"/>
              </a:rPr>
              <a:t>Proteger - Aliviar -  Menos impacto - Evitar cizallamiento – Abarcar  </a:t>
            </a:r>
            <a:endParaRPr lang="es-CO" sz="2400" dirty="0">
              <a:solidFill>
                <a:srgbClr val="152B48"/>
              </a:solidFill>
              <a:latin typeface="Montserrat" panose="00000500000000000000"/>
            </a:endParaRPr>
          </a:p>
        </p:txBody>
      </p:sp>
    </p:spTree>
    <p:extLst>
      <p:ext uri="{BB962C8B-B14F-4D97-AF65-F5344CB8AC3E}">
        <p14:creationId xmlns:p14="http://schemas.microsoft.com/office/powerpoint/2010/main" val="158412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838200" y="576263"/>
            <a:ext cx="10515600" cy="2852737"/>
          </a:xfrm>
        </p:spPr>
        <p:txBody>
          <a:bodyPr>
            <a:normAutofit/>
          </a:bodyPr>
          <a:lstStyle/>
          <a:p>
            <a:pPr algn="ctr"/>
            <a:r>
              <a:rPr lang="es-MX" sz="5400" b="1" dirty="0"/>
              <a:t>Clasificación y tratamiento de las úlceras</a:t>
            </a:r>
            <a:endParaRPr lang="es-CO" sz="5400" b="1" dirty="0"/>
          </a:p>
        </p:txBody>
      </p:sp>
    </p:spTree>
    <p:extLst>
      <p:ext uri="{BB962C8B-B14F-4D97-AF65-F5344CB8AC3E}">
        <p14:creationId xmlns:p14="http://schemas.microsoft.com/office/powerpoint/2010/main" val="400077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838199" y="410904"/>
            <a:ext cx="9342120" cy="1325563"/>
          </a:xfrm>
        </p:spPr>
        <p:txBody>
          <a:bodyPr/>
          <a:lstStyle/>
          <a:p>
            <a:r>
              <a:rPr lang="es-MX" b="1" dirty="0"/>
              <a:t>Úlcera</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838199" y="1582355"/>
            <a:ext cx="5728855" cy="1480824"/>
          </a:xfrm>
        </p:spPr>
        <p:txBody>
          <a:bodyPr>
            <a:normAutofit/>
          </a:bodyPr>
          <a:lstStyle/>
          <a:p>
            <a:pPr marL="0" indent="0">
              <a:buNone/>
            </a:pPr>
            <a:r>
              <a:rPr lang="es-MX" dirty="0"/>
              <a:t>Herida que penetra la piel en cualquier región por debajo del tobillo, en personas con diabetes. </a:t>
            </a:r>
            <a:endParaRPr lang="es-CO" dirty="0"/>
          </a:p>
        </p:txBody>
      </p:sp>
      <p:pic>
        <p:nvPicPr>
          <p:cNvPr id="4" name="Imagen 3">
            <a:extLst>
              <a:ext uri="{FF2B5EF4-FFF2-40B4-BE49-F238E27FC236}">
                <a16:creationId xmlns:a16="http://schemas.microsoft.com/office/drawing/2014/main" id="{1A8E40E2-B320-40C3-887E-91F3B16280B7}"/>
              </a:ext>
            </a:extLst>
          </p:cNvPr>
          <p:cNvPicPr>
            <a:picLocks noChangeAspect="1"/>
          </p:cNvPicPr>
          <p:nvPr/>
        </p:nvPicPr>
        <p:blipFill rotWithShape="1">
          <a:blip r:embed="rId3"/>
          <a:srcRect l="23182" t="28396" r="64409" b="29687"/>
          <a:stretch/>
        </p:blipFill>
        <p:spPr>
          <a:xfrm>
            <a:off x="7537588" y="919574"/>
            <a:ext cx="2642732" cy="5018852"/>
          </a:xfrm>
          <a:prstGeom prst="rect">
            <a:avLst/>
          </a:prstGeom>
        </p:spPr>
      </p:pic>
    </p:spTree>
    <p:extLst>
      <p:ext uri="{BB962C8B-B14F-4D97-AF65-F5344CB8AC3E}">
        <p14:creationId xmlns:p14="http://schemas.microsoft.com/office/powerpoint/2010/main" val="115376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838200" y="211268"/>
            <a:ext cx="10515600" cy="1325563"/>
          </a:xfrm>
        </p:spPr>
        <p:txBody>
          <a:bodyPr/>
          <a:lstStyle/>
          <a:p>
            <a:r>
              <a:rPr lang="es-MX" b="1" dirty="0"/>
              <a:t>Localización y profundidad</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969772" y="1300525"/>
            <a:ext cx="5496098" cy="2457569"/>
          </a:xfrm>
        </p:spPr>
        <p:txBody>
          <a:bodyPr/>
          <a:lstStyle/>
          <a:p>
            <a:r>
              <a:rPr lang="es-MX" dirty="0"/>
              <a:t>Zona de apoyo o roce. </a:t>
            </a:r>
          </a:p>
          <a:p>
            <a:r>
              <a:rPr lang="es-MX" dirty="0"/>
              <a:t>Características.</a:t>
            </a:r>
          </a:p>
          <a:p>
            <a:r>
              <a:rPr lang="es-MX" dirty="0"/>
              <a:t>Determinar profundidad puede requerir un desbridamiento inicial. </a:t>
            </a:r>
            <a:endParaRPr lang="es-CO" dirty="0"/>
          </a:p>
        </p:txBody>
      </p:sp>
      <p:pic>
        <p:nvPicPr>
          <p:cNvPr id="4" name="Imagen 3">
            <a:extLst>
              <a:ext uri="{FF2B5EF4-FFF2-40B4-BE49-F238E27FC236}">
                <a16:creationId xmlns:a16="http://schemas.microsoft.com/office/drawing/2014/main" id="{2A78EF46-720F-4ECA-9107-DD2F97CF4382}"/>
              </a:ext>
            </a:extLst>
          </p:cNvPr>
          <p:cNvPicPr>
            <a:picLocks noChangeAspect="1"/>
          </p:cNvPicPr>
          <p:nvPr/>
        </p:nvPicPr>
        <p:blipFill rotWithShape="1">
          <a:blip r:embed="rId3"/>
          <a:srcRect l="21682" t="59156" r="68227" b="11496"/>
          <a:stretch/>
        </p:blipFill>
        <p:spPr>
          <a:xfrm>
            <a:off x="7122046" y="2292873"/>
            <a:ext cx="2284995" cy="3736275"/>
          </a:xfrm>
          <a:prstGeom prst="rect">
            <a:avLst/>
          </a:prstGeom>
        </p:spPr>
      </p:pic>
      <p:pic>
        <p:nvPicPr>
          <p:cNvPr id="6" name="Imagen 5">
            <a:extLst>
              <a:ext uri="{FF2B5EF4-FFF2-40B4-BE49-F238E27FC236}">
                <a16:creationId xmlns:a16="http://schemas.microsoft.com/office/drawing/2014/main" id="{C0412BD0-2AFC-4C28-BD6E-DD98392A9403}"/>
              </a:ext>
            </a:extLst>
          </p:cNvPr>
          <p:cNvPicPr>
            <a:picLocks noChangeAspect="1"/>
          </p:cNvPicPr>
          <p:nvPr/>
        </p:nvPicPr>
        <p:blipFill rotWithShape="1">
          <a:blip r:embed="rId4"/>
          <a:srcRect l="22773" t="29566" r="68499" b="20713"/>
          <a:stretch/>
        </p:blipFill>
        <p:spPr>
          <a:xfrm>
            <a:off x="9407041" y="874050"/>
            <a:ext cx="1595285" cy="5109899"/>
          </a:xfrm>
          <a:prstGeom prst="rect">
            <a:avLst/>
          </a:prstGeom>
        </p:spPr>
      </p:pic>
    </p:spTree>
    <p:extLst>
      <p:ext uri="{BB962C8B-B14F-4D97-AF65-F5344CB8AC3E}">
        <p14:creationId xmlns:p14="http://schemas.microsoft.com/office/powerpoint/2010/main" val="56317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579354" y="525371"/>
            <a:ext cx="10515600" cy="747238"/>
          </a:xfrm>
        </p:spPr>
        <p:txBody>
          <a:bodyPr/>
          <a:lstStyle/>
          <a:p>
            <a:r>
              <a:rPr lang="es-MX" b="1" dirty="0"/>
              <a:t>Clasificación</a:t>
            </a:r>
            <a:endParaRPr lang="es-CO" b="1" dirty="0"/>
          </a:p>
        </p:txBody>
      </p:sp>
      <p:pic>
        <p:nvPicPr>
          <p:cNvPr id="6" name="Marcador de contenido 5" descr="Imagen que contiene captura de pantalla&#10;&#10;Descripción generada automáticamente">
            <a:extLst>
              <a:ext uri="{FF2B5EF4-FFF2-40B4-BE49-F238E27FC236}">
                <a16:creationId xmlns:a16="http://schemas.microsoft.com/office/drawing/2014/main" id="{8F778884-7637-4651-B507-3F8FA8F96026}"/>
              </a:ext>
            </a:extLst>
          </p:cNvPr>
          <p:cNvPicPr>
            <a:picLocks noGrp="1"/>
          </p:cNvPicPr>
          <p:nvPr>
            <p:ph sz="half" idx="1"/>
          </p:nvPr>
        </p:nvPicPr>
        <p:blipFill rotWithShape="1">
          <a:blip r:embed="rId3">
            <a:extLst>
              <a:ext uri="{28A0092B-C50C-407E-A947-70E740481C1C}">
                <a14:useLocalDpi xmlns:a14="http://schemas.microsoft.com/office/drawing/2010/main" val="0"/>
              </a:ext>
            </a:extLst>
          </a:blip>
          <a:srcRect l="1187"/>
          <a:stretch/>
        </p:blipFill>
        <p:spPr>
          <a:xfrm>
            <a:off x="4664281" y="577071"/>
            <a:ext cx="7428402" cy="5381939"/>
          </a:xfrm>
          <a:prstGeom prst="rect">
            <a:avLst/>
          </a:prstGeom>
        </p:spPr>
      </p:pic>
      <p:sp>
        <p:nvSpPr>
          <p:cNvPr id="4" name="Marcador de contenido 3">
            <a:extLst>
              <a:ext uri="{FF2B5EF4-FFF2-40B4-BE49-F238E27FC236}">
                <a16:creationId xmlns:a16="http://schemas.microsoft.com/office/drawing/2014/main" id="{3AEFCD9B-195A-4648-8110-B8B36222A952}"/>
              </a:ext>
            </a:extLst>
          </p:cNvPr>
          <p:cNvSpPr>
            <a:spLocks noGrp="1"/>
          </p:cNvSpPr>
          <p:nvPr>
            <p:ph sz="half" idx="2"/>
          </p:nvPr>
        </p:nvSpPr>
        <p:spPr>
          <a:xfrm>
            <a:off x="579354" y="1272609"/>
            <a:ext cx="3903498" cy="1431858"/>
          </a:xfrm>
        </p:spPr>
        <p:txBody>
          <a:bodyPr/>
          <a:lstStyle/>
          <a:p>
            <a:pPr marL="0" indent="0">
              <a:buNone/>
            </a:pPr>
            <a:r>
              <a:rPr lang="es-MX" dirty="0"/>
              <a:t>Riesgo de amputación.</a:t>
            </a:r>
            <a:endParaRPr lang="es-CO" dirty="0"/>
          </a:p>
        </p:txBody>
      </p:sp>
    </p:spTree>
    <p:extLst>
      <p:ext uri="{BB962C8B-B14F-4D97-AF65-F5344CB8AC3E}">
        <p14:creationId xmlns:p14="http://schemas.microsoft.com/office/powerpoint/2010/main" val="270079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Infección</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sz="half" idx="1"/>
          </p:nvPr>
        </p:nvSpPr>
        <p:spPr>
          <a:xfrm>
            <a:off x="827116" y="1779241"/>
            <a:ext cx="3388823" cy="3987538"/>
          </a:xfrm>
        </p:spPr>
        <p:txBody>
          <a:bodyPr/>
          <a:lstStyle/>
          <a:p>
            <a:pPr marL="0" indent="0">
              <a:buNone/>
            </a:pPr>
            <a:r>
              <a:rPr lang="es-MX" dirty="0"/>
              <a:t>Dos o más signos.</a:t>
            </a:r>
          </a:p>
        </p:txBody>
      </p:sp>
      <p:sp>
        <p:nvSpPr>
          <p:cNvPr id="7" name="Marcador de contenido 6">
            <a:extLst>
              <a:ext uri="{FF2B5EF4-FFF2-40B4-BE49-F238E27FC236}">
                <a16:creationId xmlns:a16="http://schemas.microsoft.com/office/drawing/2014/main" id="{CD8C6FC7-605E-4409-ABEE-280EF5EA765C}"/>
              </a:ext>
            </a:extLst>
          </p:cNvPr>
          <p:cNvSpPr>
            <a:spLocks noGrp="1"/>
          </p:cNvSpPr>
          <p:nvPr>
            <p:ph sz="half" idx="2"/>
          </p:nvPr>
        </p:nvSpPr>
        <p:spPr>
          <a:xfrm>
            <a:off x="4100235" y="712825"/>
            <a:ext cx="5181600" cy="3987538"/>
          </a:xfrm>
        </p:spPr>
        <p:txBody>
          <a:bodyPr/>
          <a:lstStyle/>
          <a:p>
            <a:r>
              <a:rPr lang="es-MX" dirty="0"/>
              <a:t>Rubor.</a:t>
            </a:r>
          </a:p>
          <a:p>
            <a:r>
              <a:rPr lang="es-MX" dirty="0"/>
              <a:t>Calor.</a:t>
            </a:r>
          </a:p>
          <a:p>
            <a:r>
              <a:rPr lang="es-MX" dirty="0"/>
              <a:t>Induración.</a:t>
            </a:r>
          </a:p>
          <a:p>
            <a:r>
              <a:rPr lang="es-MX" dirty="0"/>
              <a:t>Secreción purulenta.</a:t>
            </a:r>
          </a:p>
          <a:p>
            <a:r>
              <a:rPr lang="es-MX" dirty="0"/>
              <a:t>Olor fétido.</a:t>
            </a:r>
          </a:p>
          <a:p>
            <a:pPr marL="0" indent="0">
              <a:buNone/>
            </a:pPr>
            <a:r>
              <a:rPr lang="es-MX" dirty="0">
                <a:sym typeface="Wingdings" panose="05000000000000000000" pitchFamily="2" charset="2"/>
              </a:rPr>
              <a:t> ¡Compromiso sistémico! </a:t>
            </a:r>
            <a:endParaRPr lang="es-MX" dirty="0"/>
          </a:p>
        </p:txBody>
      </p:sp>
      <p:pic>
        <p:nvPicPr>
          <p:cNvPr id="8" name="Imagen 7">
            <a:extLst>
              <a:ext uri="{FF2B5EF4-FFF2-40B4-BE49-F238E27FC236}">
                <a16:creationId xmlns:a16="http://schemas.microsoft.com/office/drawing/2014/main" id="{6E952576-878A-4652-9C3F-270BCEF3A4CF}"/>
              </a:ext>
            </a:extLst>
          </p:cNvPr>
          <p:cNvPicPr>
            <a:picLocks noChangeAspect="1"/>
          </p:cNvPicPr>
          <p:nvPr/>
        </p:nvPicPr>
        <p:blipFill rotWithShape="1">
          <a:blip r:embed="rId3"/>
          <a:srcRect l="22909" t="54994" r="69706" b="11982"/>
          <a:stretch/>
        </p:blipFill>
        <p:spPr>
          <a:xfrm>
            <a:off x="9281835" y="1034571"/>
            <a:ext cx="1904998" cy="4788857"/>
          </a:xfrm>
          <a:prstGeom prst="rect">
            <a:avLst/>
          </a:prstGeom>
        </p:spPr>
      </p:pic>
    </p:spTree>
    <p:extLst>
      <p:ext uri="{BB962C8B-B14F-4D97-AF65-F5344CB8AC3E}">
        <p14:creationId xmlns:p14="http://schemas.microsoft.com/office/powerpoint/2010/main" val="263921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Infección</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838200" y="1691723"/>
            <a:ext cx="4016433" cy="3142301"/>
          </a:xfrm>
        </p:spPr>
        <p:txBody>
          <a:bodyPr/>
          <a:lstStyle/>
          <a:p>
            <a:r>
              <a:rPr lang="es-MX" dirty="0"/>
              <a:t>Toma de cultivos.</a:t>
            </a:r>
          </a:p>
          <a:p>
            <a:r>
              <a:rPr lang="es-MX" dirty="0"/>
              <a:t>Descartar osteomielitis en úlceras crónicas y profundas.</a:t>
            </a:r>
            <a:endParaRPr lang="es-CO" dirty="0"/>
          </a:p>
        </p:txBody>
      </p:sp>
      <p:pic>
        <p:nvPicPr>
          <p:cNvPr id="3074" name="Picture 2" descr="Osteomielitis en pie diabético">
            <a:extLst>
              <a:ext uri="{FF2B5EF4-FFF2-40B4-BE49-F238E27FC236}">
                <a16:creationId xmlns:a16="http://schemas.microsoft.com/office/drawing/2014/main" id="{D2F37263-4CB9-46A2-8382-C4EFE2B1F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9" y="1813239"/>
            <a:ext cx="6425993" cy="286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2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838200" y="590173"/>
            <a:ext cx="10515600" cy="747238"/>
          </a:xfrm>
        </p:spPr>
        <p:txBody>
          <a:bodyPr/>
          <a:lstStyle/>
          <a:p>
            <a:r>
              <a:rPr lang="es-MX" b="1" dirty="0"/>
              <a:t>Clasificación</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sz="half" idx="1"/>
          </p:nvPr>
        </p:nvSpPr>
        <p:spPr>
          <a:xfrm>
            <a:off x="936787" y="1437365"/>
            <a:ext cx="3650673" cy="1774663"/>
          </a:xfrm>
        </p:spPr>
        <p:txBody>
          <a:bodyPr>
            <a:normAutofit/>
          </a:bodyPr>
          <a:lstStyle/>
          <a:p>
            <a:pPr marL="0" indent="0">
              <a:buNone/>
            </a:pPr>
            <a:r>
              <a:rPr lang="es-CO" sz="3200" b="1" dirty="0"/>
              <a:t>IWGDF/IDSA</a:t>
            </a:r>
          </a:p>
        </p:txBody>
      </p:sp>
      <p:sp>
        <p:nvSpPr>
          <p:cNvPr id="4" name="Marcador de contenido 3">
            <a:extLst>
              <a:ext uri="{FF2B5EF4-FFF2-40B4-BE49-F238E27FC236}">
                <a16:creationId xmlns:a16="http://schemas.microsoft.com/office/drawing/2014/main" id="{1C59ECBA-2A8A-4B96-BB1E-23192B5B5E6B}"/>
              </a:ext>
            </a:extLst>
          </p:cNvPr>
          <p:cNvSpPr>
            <a:spLocks noGrp="1"/>
          </p:cNvSpPr>
          <p:nvPr>
            <p:ph sz="half" idx="2"/>
          </p:nvPr>
        </p:nvSpPr>
        <p:spPr>
          <a:xfrm>
            <a:off x="6096000" y="1854857"/>
            <a:ext cx="5181600" cy="3987538"/>
          </a:xfrm>
        </p:spPr>
        <p:txBody>
          <a:bodyPr/>
          <a:lstStyle/>
          <a:p>
            <a:r>
              <a:rPr lang="es-MX" dirty="0"/>
              <a:t>Leve: superficial con celulitis mínima.</a:t>
            </a:r>
          </a:p>
          <a:p>
            <a:r>
              <a:rPr lang="es-MX" dirty="0"/>
              <a:t>Moderada: profunda o de mayor extensión. </a:t>
            </a:r>
          </a:p>
          <a:p>
            <a:r>
              <a:rPr lang="es-MX" dirty="0"/>
              <a:t>Severa: signos sistémicos de sepsis o presencia de osteomielitis.</a:t>
            </a:r>
            <a:endParaRPr lang="es-CO" dirty="0"/>
          </a:p>
        </p:txBody>
      </p:sp>
    </p:spTree>
    <p:extLst>
      <p:ext uri="{BB962C8B-B14F-4D97-AF65-F5344CB8AC3E}">
        <p14:creationId xmlns:p14="http://schemas.microsoft.com/office/powerpoint/2010/main" val="411616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60CFBC8-AFA3-40A1-9507-928FF23E07A4}"/>
              </a:ext>
            </a:extLst>
          </p:cNvPr>
          <p:cNvSpPr>
            <a:spLocks noGrp="1"/>
          </p:cNvSpPr>
          <p:nvPr>
            <p:ph type="title"/>
          </p:nvPr>
        </p:nvSpPr>
        <p:spPr/>
        <p:txBody>
          <a:bodyPr/>
          <a:lstStyle/>
          <a:p>
            <a:r>
              <a:rPr lang="es-MX" b="1" dirty="0"/>
              <a:t>Tratamiento</a:t>
            </a:r>
            <a:endParaRPr lang="es-CO" b="1" dirty="0"/>
          </a:p>
        </p:txBody>
      </p:sp>
      <p:sp>
        <p:nvSpPr>
          <p:cNvPr id="6" name="Marcador de texto 5">
            <a:extLst>
              <a:ext uri="{FF2B5EF4-FFF2-40B4-BE49-F238E27FC236}">
                <a16:creationId xmlns:a16="http://schemas.microsoft.com/office/drawing/2014/main" id="{F6E44C65-FA8F-4645-AFB9-83A6B6BD2B21}"/>
              </a:ext>
            </a:extLst>
          </p:cNvPr>
          <p:cNvSpPr>
            <a:spLocks noGrp="1"/>
          </p:cNvSpPr>
          <p:nvPr>
            <p:ph type="body" idx="1"/>
          </p:nvPr>
        </p:nvSpPr>
        <p:spPr/>
        <p:txBody>
          <a:bodyPr>
            <a:normAutofit lnSpcReduction="10000"/>
          </a:bodyPr>
          <a:lstStyle/>
          <a:p>
            <a:r>
              <a:rPr lang="es-MX" sz="2800" dirty="0"/>
              <a:t>Control metabólico y de comorbilidades</a:t>
            </a:r>
            <a:endParaRPr lang="es-CO" sz="2800" dirty="0"/>
          </a:p>
        </p:txBody>
      </p:sp>
      <p:sp>
        <p:nvSpPr>
          <p:cNvPr id="7" name="Marcador de contenido 6">
            <a:extLst>
              <a:ext uri="{FF2B5EF4-FFF2-40B4-BE49-F238E27FC236}">
                <a16:creationId xmlns:a16="http://schemas.microsoft.com/office/drawing/2014/main" id="{61922BBF-82C0-4878-B69B-57481607F7C3}"/>
              </a:ext>
            </a:extLst>
          </p:cNvPr>
          <p:cNvSpPr>
            <a:spLocks noGrp="1"/>
          </p:cNvSpPr>
          <p:nvPr>
            <p:ph sz="half" idx="2"/>
          </p:nvPr>
        </p:nvSpPr>
        <p:spPr>
          <a:xfrm>
            <a:off x="836612" y="2167644"/>
            <a:ext cx="5157787" cy="3332455"/>
          </a:xfrm>
        </p:spPr>
        <p:txBody>
          <a:bodyPr>
            <a:normAutofit/>
          </a:bodyPr>
          <a:lstStyle/>
          <a:p>
            <a:r>
              <a:rPr lang="es-MX" sz="2400" dirty="0"/>
              <a:t>Control glucémico: ¡Lo lógico y lo primero!</a:t>
            </a:r>
          </a:p>
          <a:p>
            <a:r>
              <a:rPr lang="es-MX" sz="2400" dirty="0"/>
              <a:t>Desnutrición.</a:t>
            </a:r>
            <a:endParaRPr lang="es-CO" sz="2400" dirty="0"/>
          </a:p>
        </p:txBody>
      </p:sp>
      <p:sp>
        <p:nvSpPr>
          <p:cNvPr id="8" name="Marcador de texto 7">
            <a:extLst>
              <a:ext uri="{FF2B5EF4-FFF2-40B4-BE49-F238E27FC236}">
                <a16:creationId xmlns:a16="http://schemas.microsoft.com/office/drawing/2014/main" id="{A71844C1-FA43-4631-837D-8626640CC0DF}"/>
              </a:ext>
            </a:extLst>
          </p:cNvPr>
          <p:cNvSpPr>
            <a:spLocks noGrp="1"/>
          </p:cNvSpPr>
          <p:nvPr>
            <p:ph type="body" sz="quarter" idx="3"/>
          </p:nvPr>
        </p:nvSpPr>
        <p:spPr>
          <a:xfrm>
            <a:off x="6194427" y="945945"/>
            <a:ext cx="5183188" cy="823912"/>
          </a:xfrm>
        </p:spPr>
        <p:txBody>
          <a:bodyPr>
            <a:normAutofit lnSpcReduction="10000"/>
          </a:bodyPr>
          <a:lstStyle/>
          <a:p>
            <a:r>
              <a:rPr lang="es-MX" sz="2800" dirty="0"/>
              <a:t>Manejo del dolor</a:t>
            </a:r>
            <a:endParaRPr lang="es-CO" sz="2800" dirty="0"/>
          </a:p>
        </p:txBody>
      </p:sp>
      <p:sp>
        <p:nvSpPr>
          <p:cNvPr id="9" name="Marcador de contenido 8">
            <a:extLst>
              <a:ext uri="{FF2B5EF4-FFF2-40B4-BE49-F238E27FC236}">
                <a16:creationId xmlns:a16="http://schemas.microsoft.com/office/drawing/2014/main" id="{658795D5-ADAD-47FE-BEC3-C2225276B133}"/>
              </a:ext>
            </a:extLst>
          </p:cNvPr>
          <p:cNvSpPr>
            <a:spLocks noGrp="1"/>
          </p:cNvSpPr>
          <p:nvPr>
            <p:ph sz="quarter" idx="4"/>
          </p:nvPr>
        </p:nvSpPr>
        <p:spPr>
          <a:xfrm>
            <a:off x="5994399" y="2006145"/>
            <a:ext cx="5183188" cy="3332454"/>
          </a:xfrm>
        </p:spPr>
        <p:txBody>
          <a:bodyPr/>
          <a:lstStyle/>
          <a:p>
            <a:r>
              <a:rPr lang="es-CO" dirty="0"/>
              <a:t>Primera línea: </a:t>
            </a:r>
            <a:r>
              <a:rPr lang="es-CO" dirty="0" err="1"/>
              <a:t>pregabalina</a:t>
            </a:r>
            <a:r>
              <a:rPr lang="es-CO" dirty="0"/>
              <a:t>, </a:t>
            </a:r>
            <a:r>
              <a:rPr lang="es-CO" dirty="0" err="1"/>
              <a:t>duloxetina</a:t>
            </a:r>
            <a:r>
              <a:rPr lang="es-CO" dirty="0"/>
              <a:t>, amitriptilina.</a:t>
            </a:r>
          </a:p>
          <a:p>
            <a:r>
              <a:rPr lang="es-CO" dirty="0"/>
              <a:t>Segunda línea: </a:t>
            </a:r>
            <a:r>
              <a:rPr lang="es-CO" dirty="0" err="1"/>
              <a:t>tapentadol</a:t>
            </a:r>
            <a:r>
              <a:rPr lang="es-CO" dirty="0"/>
              <a:t>, oxicodona. </a:t>
            </a:r>
          </a:p>
          <a:p>
            <a:pPr marL="0" indent="0">
              <a:buNone/>
            </a:pPr>
            <a:endParaRPr lang="es-CO" dirty="0"/>
          </a:p>
        </p:txBody>
      </p:sp>
    </p:spTree>
    <p:extLst>
      <p:ext uri="{BB962C8B-B14F-4D97-AF65-F5344CB8AC3E}">
        <p14:creationId xmlns:p14="http://schemas.microsoft.com/office/powerpoint/2010/main" val="31149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839788" y="298624"/>
            <a:ext cx="10515600" cy="823912"/>
          </a:xfrm>
        </p:spPr>
        <p:txBody>
          <a:bodyPr/>
          <a:lstStyle/>
          <a:p>
            <a:r>
              <a:rPr lang="es-MX" b="1" dirty="0"/>
              <a:t>Tratamiento</a:t>
            </a:r>
            <a:endParaRPr lang="es-CO" b="1" dirty="0"/>
          </a:p>
        </p:txBody>
      </p:sp>
      <p:sp>
        <p:nvSpPr>
          <p:cNvPr id="4" name="Marcador de texto 3">
            <a:extLst>
              <a:ext uri="{FF2B5EF4-FFF2-40B4-BE49-F238E27FC236}">
                <a16:creationId xmlns:a16="http://schemas.microsoft.com/office/drawing/2014/main" id="{11FF6543-1CD8-405C-ABC8-FB4C6CD01BBC}"/>
              </a:ext>
            </a:extLst>
          </p:cNvPr>
          <p:cNvSpPr>
            <a:spLocks noGrp="1"/>
          </p:cNvSpPr>
          <p:nvPr>
            <p:ph type="body" idx="1"/>
          </p:nvPr>
        </p:nvSpPr>
        <p:spPr>
          <a:xfrm>
            <a:off x="938213" y="1122536"/>
            <a:ext cx="5157787" cy="823912"/>
          </a:xfrm>
        </p:spPr>
        <p:txBody>
          <a:bodyPr>
            <a:normAutofit lnSpcReduction="10000"/>
          </a:bodyPr>
          <a:lstStyle/>
          <a:p>
            <a:r>
              <a:rPr lang="es-MX" dirty="0"/>
              <a:t>Restauración de </a:t>
            </a:r>
          </a:p>
          <a:p>
            <a:r>
              <a:rPr lang="es-MX" dirty="0"/>
              <a:t>perfusión tisular</a:t>
            </a:r>
            <a:endParaRPr lang="es-CO"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sz="half" idx="2"/>
          </p:nvPr>
        </p:nvSpPr>
        <p:spPr>
          <a:xfrm>
            <a:off x="938213" y="2046713"/>
            <a:ext cx="5157787" cy="3332455"/>
          </a:xfrm>
        </p:spPr>
        <p:txBody>
          <a:bodyPr/>
          <a:lstStyle/>
          <a:p>
            <a:pPr marL="0" indent="0">
              <a:buNone/>
            </a:pPr>
            <a:r>
              <a:rPr lang="es-MX" dirty="0"/>
              <a:t>Estudios de vascular periférico. </a:t>
            </a:r>
          </a:p>
          <a:p>
            <a:pPr marL="0" indent="0">
              <a:buNone/>
            </a:pPr>
            <a:r>
              <a:rPr lang="es-MX" dirty="0"/>
              <a:t>- Revascularización si aplica. </a:t>
            </a:r>
            <a:endParaRPr lang="es-CO" dirty="0"/>
          </a:p>
        </p:txBody>
      </p:sp>
      <p:sp>
        <p:nvSpPr>
          <p:cNvPr id="6" name="Marcador de texto 5">
            <a:extLst>
              <a:ext uri="{FF2B5EF4-FFF2-40B4-BE49-F238E27FC236}">
                <a16:creationId xmlns:a16="http://schemas.microsoft.com/office/drawing/2014/main" id="{19123948-C513-469A-AC4B-2CDF3329CBF2}"/>
              </a:ext>
            </a:extLst>
          </p:cNvPr>
          <p:cNvSpPr>
            <a:spLocks noGrp="1"/>
          </p:cNvSpPr>
          <p:nvPr>
            <p:ph type="body" sz="quarter" idx="3"/>
          </p:nvPr>
        </p:nvSpPr>
        <p:spPr>
          <a:xfrm>
            <a:off x="5972710" y="1634757"/>
            <a:ext cx="5183188" cy="823912"/>
          </a:xfrm>
        </p:spPr>
        <p:txBody>
          <a:bodyPr>
            <a:normAutofit lnSpcReduction="10000"/>
          </a:bodyPr>
          <a:lstStyle/>
          <a:p>
            <a:pPr algn="ctr"/>
            <a:r>
              <a:rPr lang="es-MX" dirty="0"/>
              <a:t>Descarga de presión y protección de la úlcera</a:t>
            </a:r>
            <a:endParaRPr lang="es-CO" dirty="0"/>
          </a:p>
        </p:txBody>
      </p:sp>
      <p:pic>
        <p:nvPicPr>
          <p:cNvPr id="8" name="Imagen 7">
            <a:extLst>
              <a:ext uri="{FF2B5EF4-FFF2-40B4-BE49-F238E27FC236}">
                <a16:creationId xmlns:a16="http://schemas.microsoft.com/office/drawing/2014/main" id="{0AFA6CFA-3BC3-4578-99C7-9655A8342D9A}"/>
              </a:ext>
            </a:extLst>
          </p:cNvPr>
          <p:cNvPicPr>
            <a:picLocks noChangeAspect="1"/>
          </p:cNvPicPr>
          <p:nvPr/>
        </p:nvPicPr>
        <p:blipFill>
          <a:blip r:embed="rId3"/>
          <a:stretch>
            <a:fillRect/>
          </a:stretch>
        </p:blipFill>
        <p:spPr>
          <a:xfrm>
            <a:off x="5605361" y="2986132"/>
            <a:ext cx="6164465" cy="1943908"/>
          </a:xfrm>
          <a:prstGeom prst="rect">
            <a:avLst/>
          </a:prstGeom>
        </p:spPr>
      </p:pic>
    </p:spTree>
    <p:extLst>
      <p:ext uri="{BB962C8B-B14F-4D97-AF65-F5344CB8AC3E}">
        <p14:creationId xmlns:p14="http://schemas.microsoft.com/office/powerpoint/2010/main" val="7264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838200" y="478529"/>
            <a:ext cx="10515600" cy="747238"/>
          </a:xfrm>
        </p:spPr>
        <p:txBody>
          <a:bodyPr/>
          <a:lstStyle/>
          <a:p>
            <a:pPr algn="ctr"/>
            <a:r>
              <a:rPr lang="es-MX" b="1" dirty="0"/>
              <a:t>Puntos claves</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sz="half" idx="1"/>
          </p:nvPr>
        </p:nvSpPr>
        <p:spPr>
          <a:xfrm>
            <a:off x="625991" y="1644591"/>
            <a:ext cx="5181600" cy="3718447"/>
          </a:xfrm>
        </p:spPr>
        <p:txBody>
          <a:bodyPr>
            <a:normAutofit lnSpcReduction="10000"/>
          </a:bodyPr>
          <a:lstStyle/>
          <a:p>
            <a:pPr marL="0" indent="0" algn="ctr">
              <a:buNone/>
            </a:pPr>
            <a:r>
              <a:rPr lang="es-MX" sz="3200" dirty="0"/>
              <a:t>El pie diabético es una de las complicaciones más graves de la diabetes mellitus. </a:t>
            </a:r>
            <a:endParaRPr lang="es-CO" sz="3200" dirty="0"/>
          </a:p>
        </p:txBody>
      </p:sp>
      <p:sp>
        <p:nvSpPr>
          <p:cNvPr id="6" name="Marcador de contenido 5">
            <a:extLst>
              <a:ext uri="{FF2B5EF4-FFF2-40B4-BE49-F238E27FC236}">
                <a16:creationId xmlns:a16="http://schemas.microsoft.com/office/drawing/2014/main" id="{D0116AAE-1A4B-4E8A-9762-E28AAA8E68D9}"/>
              </a:ext>
            </a:extLst>
          </p:cNvPr>
          <p:cNvSpPr>
            <a:spLocks noGrp="1"/>
          </p:cNvSpPr>
          <p:nvPr>
            <p:ph sz="half" idx="2"/>
          </p:nvPr>
        </p:nvSpPr>
        <p:spPr>
          <a:xfrm>
            <a:off x="6172200" y="1644591"/>
            <a:ext cx="5532120" cy="3568818"/>
          </a:xfrm>
        </p:spPr>
        <p:txBody>
          <a:bodyPr>
            <a:normAutofit lnSpcReduction="10000"/>
          </a:bodyPr>
          <a:lstStyle/>
          <a:p>
            <a:r>
              <a:rPr lang="es-MX" dirty="0"/>
              <a:t>El 25% de los pacientes desarrollarán una úlcera en el pie durante su vida.</a:t>
            </a:r>
          </a:p>
          <a:p>
            <a:r>
              <a:rPr lang="es-MX" dirty="0"/>
              <a:t>La recurrencia asciende al 60%.</a:t>
            </a:r>
          </a:p>
          <a:p>
            <a:r>
              <a:rPr lang="es-MX" dirty="0"/>
              <a:t>La presencia de infección e isquemia es una emergencia médica.</a:t>
            </a:r>
          </a:p>
          <a:p>
            <a:r>
              <a:rPr lang="es-MX" dirty="0"/>
              <a:t>Es la primera causa de amputación no traumática.</a:t>
            </a:r>
            <a:endParaRPr lang="es-CO" dirty="0"/>
          </a:p>
        </p:txBody>
      </p:sp>
    </p:spTree>
    <p:extLst>
      <p:ext uri="{BB962C8B-B14F-4D97-AF65-F5344CB8AC3E}">
        <p14:creationId xmlns:p14="http://schemas.microsoft.com/office/powerpoint/2010/main" val="274539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Tratamiento</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929343" y="1608934"/>
            <a:ext cx="2277688" cy="890430"/>
          </a:xfrm>
        </p:spPr>
        <p:txBody>
          <a:bodyPr/>
          <a:lstStyle/>
          <a:p>
            <a:pPr marL="0" indent="0">
              <a:buNone/>
            </a:pPr>
            <a:r>
              <a:rPr lang="es-MX" b="1" dirty="0"/>
              <a:t>Antibiótico</a:t>
            </a:r>
            <a:endParaRPr lang="es-CO" b="1" dirty="0"/>
          </a:p>
        </p:txBody>
      </p:sp>
      <p:graphicFrame>
        <p:nvGraphicFramePr>
          <p:cNvPr id="4" name="Diagrama 3">
            <a:extLst>
              <a:ext uri="{FF2B5EF4-FFF2-40B4-BE49-F238E27FC236}">
                <a16:creationId xmlns:a16="http://schemas.microsoft.com/office/drawing/2014/main" id="{37DB056B-254D-4120-97E0-44B1EC657026}"/>
              </a:ext>
            </a:extLst>
          </p:cNvPr>
          <p:cNvGraphicFramePr/>
          <p:nvPr>
            <p:extLst>
              <p:ext uri="{D42A27DB-BD31-4B8C-83A1-F6EECF244321}">
                <p14:modId xmlns:p14="http://schemas.microsoft.com/office/powerpoint/2010/main" val="3136050149"/>
              </p:ext>
            </p:extLst>
          </p:nvPr>
        </p:nvGraphicFramePr>
        <p:xfrm>
          <a:off x="4376978" y="996172"/>
          <a:ext cx="7510223" cy="519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82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691321" y="549321"/>
            <a:ext cx="10515600" cy="1325563"/>
          </a:xfrm>
        </p:spPr>
        <p:txBody>
          <a:bodyPr/>
          <a:lstStyle/>
          <a:p>
            <a:r>
              <a:rPr lang="es-MX" b="1" dirty="0"/>
              <a:t>Tratamiento </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691321" y="1714551"/>
            <a:ext cx="7956665" cy="1942180"/>
          </a:xfrm>
        </p:spPr>
        <p:txBody>
          <a:bodyPr>
            <a:normAutofit lnSpcReduction="10000"/>
          </a:bodyPr>
          <a:lstStyle/>
          <a:p>
            <a:r>
              <a:rPr lang="es-MX" dirty="0"/>
              <a:t>Medidas locales:</a:t>
            </a:r>
          </a:p>
          <a:p>
            <a:pPr>
              <a:buFontTx/>
              <a:buChar char="-"/>
            </a:pPr>
            <a:r>
              <a:rPr lang="es-MX" dirty="0"/>
              <a:t>Desbridamiento quirúrgico.</a:t>
            </a:r>
          </a:p>
          <a:p>
            <a:pPr>
              <a:buFontTx/>
              <a:buChar char="-"/>
            </a:pPr>
            <a:r>
              <a:rPr lang="es-MX" dirty="0"/>
              <a:t>Apósitos locales.</a:t>
            </a:r>
          </a:p>
          <a:p>
            <a:pPr>
              <a:buFontTx/>
              <a:buChar char="-"/>
            </a:pPr>
            <a:r>
              <a:rPr lang="es-MX" dirty="0"/>
              <a:t>Terapia de presión negativa.</a:t>
            </a:r>
            <a:endParaRPr lang="es-CO" dirty="0"/>
          </a:p>
        </p:txBody>
      </p:sp>
      <p:pic>
        <p:nvPicPr>
          <p:cNvPr id="6" name="Imagen 5">
            <a:extLst>
              <a:ext uri="{FF2B5EF4-FFF2-40B4-BE49-F238E27FC236}">
                <a16:creationId xmlns:a16="http://schemas.microsoft.com/office/drawing/2014/main" id="{43C25D32-80E4-4256-B334-CCF187504F40}"/>
              </a:ext>
            </a:extLst>
          </p:cNvPr>
          <p:cNvPicPr>
            <a:picLocks noChangeAspect="1"/>
          </p:cNvPicPr>
          <p:nvPr/>
        </p:nvPicPr>
        <p:blipFill>
          <a:blip r:embed="rId3"/>
          <a:stretch>
            <a:fillRect/>
          </a:stretch>
        </p:blipFill>
        <p:spPr>
          <a:xfrm>
            <a:off x="6551968" y="1381313"/>
            <a:ext cx="2404110" cy="4095373"/>
          </a:xfrm>
          <a:prstGeom prst="rect">
            <a:avLst/>
          </a:prstGeom>
        </p:spPr>
      </p:pic>
      <p:pic>
        <p:nvPicPr>
          <p:cNvPr id="8" name="Imagen 7">
            <a:extLst>
              <a:ext uri="{FF2B5EF4-FFF2-40B4-BE49-F238E27FC236}">
                <a16:creationId xmlns:a16="http://schemas.microsoft.com/office/drawing/2014/main" id="{A7F27071-3D21-4D69-B83F-8EBDDA908154}"/>
              </a:ext>
            </a:extLst>
          </p:cNvPr>
          <p:cNvPicPr>
            <a:picLocks noChangeAspect="1"/>
          </p:cNvPicPr>
          <p:nvPr/>
        </p:nvPicPr>
        <p:blipFill>
          <a:blip r:embed="rId4"/>
          <a:stretch>
            <a:fillRect/>
          </a:stretch>
        </p:blipFill>
        <p:spPr>
          <a:xfrm>
            <a:off x="8949690" y="1380347"/>
            <a:ext cx="2404110" cy="4097305"/>
          </a:xfrm>
          <a:prstGeom prst="rect">
            <a:avLst/>
          </a:prstGeom>
        </p:spPr>
      </p:pic>
    </p:spTree>
    <p:extLst>
      <p:ext uri="{BB962C8B-B14F-4D97-AF65-F5344CB8AC3E}">
        <p14:creationId xmlns:p14="http://schemas.microsoft.com/office/powerpoint/2010/main" val="110231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7625AF2-AA0E-4689-B4FA-0E498708FBB2}"/>
              </a:ext>
            </a:extLst>
          </p:cNvPr>
          <p:cNvSpPr>
            <a:spLocks noGrp="1"/>
          </p:cNvSpPr>
          <p:nvPr>
            <p:ph type="title"/>
          </p:nvPr>
        </p:nvSpPr>
        <p:spPr>
          <a:xfrm>
            <a:off x="838200" y="1592494"/>
            <a:ext cx="10515600" cy="1434683"/>
          </a:xfrm>
        </p:spPr>
        <p:txBody>
          <a:bodyPr/>
          <a:lstStyle/>
          <a:p>
            <a:pPr algn="ctr"/>
            <a:r>
              <a:rPr lang="es-MX" b="1" dirty="0"/>
              <a:t>Pie de Charcot</a:t>
            </a:r>
            <a:endParaRPr lang="es-CO" b="1" dirty="0"/>
          </a:p>
        </p:txBody>
      </p:sp>
    </p:spTree>
    <p:extLst>
      <p:ext uri="{BB962C8B-B14F-4D97-AF65-F5344CB8AC3E}">
        <p14:creationId xmlns:p14="http://schemas.microsoft.com/office/powerpoint/2010/main" val="104474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4669654" y="4122281"/>
            <a:ext cx="7358189" cy="2889831"/>
          </a:xfrm>
        </p:spPr>
        <p:txBody>
          <a:bodyPr>
            <a:normAutofit/>
          </a:bodyPr>
          <a:lstStyle/>
          <a:p>
            <a:pPr marL="0" indent="0">
              <a:buNone/>
            </a:pPr>
            <a:r>
              <a:rPr lang="es-MX" sz="2600" dirty="0"/>
              <a:t>Caracterizado por fragmentación y destrucción ósea y articular que puede llevar a severas deformidades e incluso a la amputación.</a:t>
            </a:r>
            <a:endParaRPr lang="es-CO" sz="2600" dirty="0"/>
          </a:p>
        </p:txBody>
      </p:sp>
      <p:pic>
        <p:nvPicPr>
          <p:cNvPr id="1026" name="Picture 2" descr="Doctor Entrenas | PIE DIABETICO – PIE DE CHARCOT">
            <a:extLst>
              <a:ext uri="{FF2B5EF4-FFF2-40B4-BE49-F238E27FC236}">
                <a16:creationId xmlns:a16="http://schemas.microsoft.com/office/drawing/2014/main" id="{8F46A7F6-7C78-48B4-9A74-5DEE9F314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22"/>
          <a:stretch/>
        </p:blipFill>
        <p:spPr bwMode="auto">
          <a:xfrm>
            <a:off x="565078" y="135259"/>
            <a:ext cx="11462765" cy="361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4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B1E3C676-D015-4BC1-A8D1-9FB52FECF2BE}"/>
              </a:ext>
            </a:extLst>
          </p:cNvPr>
          <p:cNvPicPr>
            <a:picLocks noGrp="1" noChangeAspect="1"/>
          </p:cNvPicPr>
          <p:nvPr>
            <p:ph idx="1"/>
          </p:nvPr>
        </p:nvPicPr>
        <p:blipFill>
          <a:blip r:embed="rId2"/>
          <a:stretch>
            <a:fillRect/>
          </a:stretch>
        </p:blipFill>
        <p:spPr>
          <a:xfrm>
            <a:off x="4348584" y="1061337"/>
            <a:ext cx="7496695" cy="3999525"/>
          </a:xfrm>
          <a:prstGeom prst="rect">
            <a:avLst/>
          </a:prstGeom>
        </p:spPr>
      </p:pic>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439189" y="661154"/>
            <a:ext cx="10515600" cy="1325563"/>
          </a:xfrm>
        </p:spPr>
        <p:txBody>
          <a:bodyPr>
            <a:normAutofit/>
          </a:bodyPr>
          <a:lstStyle/>
          <a:p>
            <a:r>
              <a:rPr lang="es-MX" sz="4000" b="1" dirty="0"/>
              <a:t>Fisiopatología</a:t>
            </a:r>
            <a:endParaRPr lang="es-CO" sz="4000" b="1" dirty="0"/>
          </a:p>
        </p:txBody>
      </p:sp>
    </p:spTree>
    <p:extLst>
      <p:ext uri="{BB962C8B-B14F-4D97-AF65-F5344CB8AC3E}">
        <p14:creationId xmlns:p14="http://schemas.microsoft.com/office/powerpoint/2010/main" val="189990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1037705" y="169371"/>
            <a:ext cx="6792883" cy="1325563"/>
          </a:xfrm>
        </p:spPr>
        <p:txBody>
          <a:bodyPr>
            <a:normAutofit/>
          </a:bodyPr>
          <a:lstStyle/>
          <a:p>
            <a:r>
              <a:rPr lang="es-MX" sz="4800" b="1" dirty="0"/>
              <a:t>Etapas</a:t>
            </a:r>
            <a:endParaRPr lang="es-CO" sz="4800" b="1" dirty="0"/>
          </a:p>
        </p:txBody>
      </p:sp>
      <p:graphicFrame>
        <p:nvGraphicFramePr>
          <p:cNvPr id="4" name="Marcador de contenido 3">
            <a:extLst>
              <a:ext uri="{FF2B5EF4-FFF2-40B4-BE49-F238E27FC236}">
                <a16:creationId xmlns:a16="http://schemas.microsoft.com/office/drawing/2014/main" id="{CC60F3CA-0911-4E23-87BE-36173519186C}"/>
              </a:ext>
            </a:extLst>
          </p:cNvPr>
          <p:cNvGraphicFramePr>
            <a:graphicFrameLocks noGrp="1"/>
          </p:cNvGraphicFramePr>
          <p:nvPr>
            <p:ph idx="1"/>
            <p:extLst>
              <p:ext uri="{D42A27DB-BD31-4B8C-83A1-F6EECF244321}">
                <p14:modId xmlns:p14="http://schemas.microsoft.com/office/powerpoint/2010/main" val="3637595870"/>
              </p:ext>
            </p:extLst>
          </p:nvPr>
        </p:nvGraphicFramePr>
        <p:xfrm>
          <a:off x="1037705" y="832153"/>
          <a:ext cx="10649989" cy="3487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985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Diferenciar con osteomielitis</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609093" y="1813239"/>
            <a:ext cx="6850402" cy="1824834"/>
          </a:xfrm>
        </p:spPr>
        <p:txBody>
          <a:bodyPr>
            <a:normAutofit/>
          </a:bodyPr>
          <a:lstStyle/>
          <a:p>
            <a:r>
              <a:rPr lang="es-MX" i="1" dirty="0"/>
              <a:t>Pie caliente no doloroso </a:t>
            </a:r>
            <a:r>
              <a:rPr lang="es-MX" dirty="0"/>
              <a:t>siempre debe hacer pensar en el diagnóstico.</a:t>
            </a:r>
          </a:p>
          <a:p>
            <a:r>
              <a:rPr lang="es-MX" dirty="0"/>
              <a:t> RFA normales o discretamente elevados. </a:t>
            </a:r>
          </a:p>
          <a:p>
            <a:endParaRPr lang="es-CO" dirty="0"/>
          </a:p>
        </p:txBody>
      </p:sp>
      <p:pic>
        <p:nvPicPr>
          <p:cNvPr id="6" name="Imagen 5">
            <a:extLst>
              <a:ext uri="{FF2B5EF4-FFF2-40B4-BE49-F238E27FC236}">
                <a16:creationId xmlns:a16="http://schemas.microsoft.com/office/drawing/2014/main" id="{57E3E726-C5CF-413B-8D03-D43F08C3BEED}"/>
              </a:ext>
            </a:extLst>
          </p:cNvPr>
          <p:cNvPicPr>
            <a:picLocks noChangeAspect="1"/>
          </p:cNvPicPr>
          <p:nvPr/>
        </p:nvPicPr>
        <p:blipFill>
          <a:blip r:embed="rId3"/>
          <a:stretch>
            <a:fillRect/>
          </a:stretch>
        </p:blipFill>
        <p:spPr>
          <a:xfrm>
            <a:off x="7688602" y="1898386"/>
            <a:ext cx="3894305" cy="3894305"/>
          </a:xfrm>
          <a:prstGeom prst="rect">
            <a:avLst/>
          </a:prstGeom>
          <a:ln>
            <a:noFill/>
          </a:ln>
          <a:effectLst>
            <a:softEdge rad="112500"/>
          </a:effectLst>
        </p:spPr>
      </p:pic>
    </p:spTree>
    <p:extLst>
      <p:ext uri="{BB962C8B-B14F-4D97-AF65-F5344CB8AC3E}">
        <p14:creationId xmlns:p14="http://schemas.microsoft.com/office/powerpoint/2010/main" val="139025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601894" y="341623"/>
            <a:ext cx="10515600" cy="1325563"/>
          </a:xfrm>
        </p:spPr>
        <p:txBody>
          <a:bodyPr/>
          <a:lstStyle/>
          <a:p>
            <a:r>
              <a:rPr lang="es-MX" b="1" dirty="0"/>
              <a:t>Tratamiento </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595828" y="1458113"/>
            <a:ext cx="3790604" cy="1824834"/>
          </a:xfrm>
        </p:spPr>
        <p:txBody>
          <a:bodyPr/>
          <a:lstStyle/>
          <a:p>
            <a:r>
              <a:rPr lang="es-MX" dirty="0"/>
              <a:t>Ortesis – fase aguda.</a:t>
            </a:r>
          </a:p>
          <a:p>
            <a:r>
              <a:rPr lang="es-MX" dirty="0"/>
              <a:t>Cirugía</a:t>
            </a:r>
            <a:r>
              <a:rPr lang="es-CO" dirty="0"/>
              <a:t> – deformidades.</a:t>
            </a:r>
            <a:endParaRPr lang="es-MX" dirty="0"/>
          </a:p>
        </p:txBody>
      </p:sp>
      <p:pic>
        <p:nvPicPr>
          <p:cNvPr id="5122" name="Picture 2" descr="Cirugía mínimamente invasiva en el pie diabético | FONDOSCIENCE">
            <a:extLst>
              <a:ext uri="{FF2B5EF4-FFF2-40B4-BE49-F238E27FC236}">
                <a16:creationId xmlns:a16="http://schemas.microsoft.com/office/drawing/2014/main" id="{F7D2F456-4B8E-44C7-8BD3-AE23FBFEF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565" y="1521133"/>
            <a:ext cx="5160649" cy="3523629"/>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8">
            <a:extLst>
              <a:ext uri="{FF2B5EF4-FFF2-40B4-BE49-F238E27FC236}">
                <a16:creationId xmlns:a16="http://schemas.microsoft.com/office/drawing/2014/main" id="{8297171C-8EB2-4A4A-852C-073C229B2982}"/>
              </a:ext>
            </a:extLst>
          </p:cNvPr>
          <p:cNvPicPr>
            <a:picLocks noChangeAspect="1"/>
          </p:cNvPicPr>
          <p:nvPr/>
        </p:nvPicPr>
        <p:blipFill>
          <a:blip r:embed="rId4"/>
          <a:stretch>
            <a:fillRect/>
          </a:stretch>
        </p:blipFill>
        <p:spPr>
          <a:xfrm>
            <a:off x="4628804" y="1521132"/>
            <a:ext cx="2129761" cy="3523630"/>
          </a:xfrm>
          <a:prstGeom prst="rect">
            <a:avLst/>
          </a:prstGeom>
        </p:spPr>
      </p:pic>
    </p:spTree>
    <p:extLst>
      <p:ext uri="{BB962C8B-B14F-4D97-AF65-F5344CB8AC3E}">
        <p14:creationId xmlns:p14="http://schemas.microsoft.com/office/powerpoint/2010/main" val="397879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07FC4-AF83-438D-90E8-16E796A04309}"/>
              </a:ext>
            </a:extLst>
          </p:cNvPr>
          <p:cNvSpPr>
            <a:spLocks noGrp="1"/>
          </p:cNvSpPr>
          <p:nvPr>
            <p:ph type="title"/>
          </p:nvPr>
        </p:nvSpPr>
        <p:spPr>
          <a:xfrm>
            <a:off x="483879" y="192438"/>
            <a:ext cx="10515600" cy="1325563"/>
          </a:xfrm>
        </p:spPr>
        <p:txBody>
          <a:bodyPr/>
          <a:lstStyle/>
          <a:p>
            <a:r>
              <a:rPr lang="es-MX" b="1" dirty="0"/>
              <a:t>Para llevar a casa…</a:t>
            </a:r>
            <a:endParaRPr lang="es-CO" b="1" dirty="0"/>
          </a:p>
        </p:txBody>
      </p:sp>
      <p:sp>
        <p:nvSpPr>
          <p:cNvPr id="3" name="Marcador de contenido 2">
            <a:extLst>
              <a:ext uri="{FF2B5EF4-FFF2-40B4-BE49-F238E27FC236}">
                <a16:creationId xmlns:a16="http://schemas.microsoft.com/office/drawing/2014/main" id="{0AB48596-2477-4C02-8A27-7075F6305385}"/>
              </a:ext>
            </a:extLst>
          </p:cNvPr>
          <p:cNvSpPr>
            <a:spLocks noGrp="1"/>
          </p:cNvSpPr>
          <p:nvPr>
            <p:ph idx="1"/>
          </p:nvPr>
        </p:nvSpPr>
        <p:spPr>
          <a:xfrm>
            <a:off x="5500950" y="1440846"/>
            <a:ext cx="6399415" cy="4449240"/>
          </a:xfrm>
        </p:spPr>
        <p:txBody>
          <a:bodyPr>
            <a:normAutofit fontScale="92500" lnSpcReduction="10000"/>
          </a:bodyPr>
          <a:lstStyle/>
          <a:p>
            <a:r>
              <a:rPr lang="es-MX" dirty="0"/>
              <a:t>La prevención es la clave para evitar complicaciones.</a:t>
            </a:r>
          </a:p>
          <a:p>
            <a:r>
              <a:rPr lang="es-MX" dirty="0"/>
              <a:t>Se recomienda hacer evaluación periódica de los pies y el calzado. </a:t>
            </a:r>
          </a:p>
          <a:p>
            <a:r>
              <a:rPr lang="es-MX" dirty="0"/>
              <a:t>Ortesis fundamentales para manejo de las úlceras. </a:t>
            </a:r>
          </a:p>
          <a:p>
            <a:r>
              <a:rPr lang="es-MX" dirty="0"/>
              <a:t>La infección asociada es una urgencia y, en casos graves, debe iniciarse tratamiento antibiótico empírico. </a:t>
            </a:r>
          </a:p>
          <a:p>
            <a:r>
              <a:rPr lang="es-CO" dirty="0"/>
              <a:t>La artropatía de Charcot debe intervenirse en su fase inicial para prevenir deformidades.</a:t>
            </a:r>
          </a:p>
        </p:txBody>
      </p:sp>
      <p:pic>
        <p:nvPicPr>
          <p:cNvPr id="7" name="Marcador de contenido 5" descr="Marca de verificación">
            <a:extLst>
              <a:ext uri="{FF2B5EF4-FFF2-40B4-BE49-F238E27FC236}">
                <a16:creationId xmlns:a16="http://schemas.microsoft.com/office/drawing/2014/main" id="{5544A8DD-4E26-4280-AD34-28C8C3C61C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7255" y="1813239"/>
            <a:ext cx="1464089" cy="1464089"/>
          </a:xfrm>
          <a:prstGeom prst="rect">
            <a:avLst/>
          </a:prstGeom>
        </p:spPr>
      </p:pic>
    </p:spTree>
    <p:extLst>
      <p:ext uri="{BB962C8B-B14F-4D97-AF65-F5344CB8AC3E}">
        <p14:creationId xmlns:p14="http://schemas.microsoft.com/office/powerpoint/2010/main" val="58564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7625AF2-AA0E-4689-B4FA-0E498708FBB2}"/>
              </a:ext>
            </a:extLst>
          </p:cNvPr>
          <p:cNvSpPr>
            <a:spLocks noGrp="1"/>
          </p:cNvSpPr>
          <p:nvPr>
            <p:ph type="title"/>
          </p:nvPr>
        </p:nvSpPr>
        <p:spPr>
          <a:xfrm>
            <a:off x="838200" y="256634"/>
            <a:ext cx="10515600" cy="2852737"/>
          </a:xfrm>
        </p:spPr>
        <p:txBody>
          <a:bodyPr/>
          <a:lstStyle/>
          <a:p>
            <a:pPr algn="ctr"/>
            <a:r>
              <a:rPr lang="es-MX" b="1" dirty="0"/>
              <a:t>Gracias</a:t>
            </a:r>
            <a:endParaRPr lang="es-CO" b="1" dirty="0"/>
          </a:p>
        </p:txBody>
      </p:sp>
    </p:spTree>
    <p:extLst>
      <p:ext uri="{BB962C8B-B14F-4D97-AF65-F5344CB8AC3E}">
        <p14:creationId xmlns:p14="http://schemas.microsoft.com/office/powerpoint/2010/main" val="279873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513522" y="309324"/>
            <a:ext cx="3092334" cy="1569352"/>
          </a:xfrm>
        </p:spPr>
        <p:txBody>
          <a:bodyPr>
            <a:normAutofit/>
          </a:bodyPr>
          <a:lstStyle/>
          <a:p>
            <a:r>
              <a:rPr lang="es-MX" sz="2800" b="1" dirty="0"/>
              <a:t>Fisiopatología </a:t>
            </a:r>
            <a:endParaRPr lang="es-CO" sz="2800" b="1" dirty="0"/>
          </a:p>
        </p:txBody>
      </p:sp>
      <p:pic>
        <p:nvPicPr>
          <p:cNvPr id="4" name="Marcador de contenido 3">
            <a:extLst>
              <a:ext uri="{FF2B5EF4-FFF2-40B4-BE49-F238E27FC236}">
                <a16:creationId xmlns:a16="http://schemas.microsoft.com/office/drawing/2014/main" id="{13360810-29FF-4827-977F-1AD83BD18C9A}"/>
              </a:ext>
            </a:extLst>
          </p:cNvPr>
          <p:cNvPicPr>
            <a:picLocks noGrp="1" noChangeAspect="1"/>
          </p:cNvPicPr>
          <p:nvPr>
            <p:ph idx="1"/>
          </p:nvPr>
        </p:nvPicPr>
        <p:blipFill rotWithShape="1">
          <a:blip r:embed="rId3"/>
          <a:srcRect l="17611" t="24164" r="19366" b="6886"/>
          <a:stretch/>
        </p:blipFill>
        <p:spPr>
          <a:xfrm>
            <a:off x="3780890" y="864262"/>
            <a:ext cx="8339191" cy="5129476"/>
          </a:xfrm>
          <a:prstGeom prst="rect">
            <a:avLst/>
          </a:prstGeom>
        </p:spPr>
      </p:pic>
    </p:spTree>
    <p:extLst>
      <p:ext uri="{BB962C8B-B14F-4D97-AF65-F5344CB8AC3E}">
        <p14:creationId xmlns:p14="http://schemas.microsoft.com/office/powerpoint/2010/main" val="203193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Formación de la úlcera</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5608184" y="3970825"/>
            <a:ext cx="4864330" cy="1325564"/>
          </a:xfrm>
        </p:spPr>
        <p:txBody>
          <a:bodyPr>
            <a:normAutofit/>
          </a:bodyPr>
          <a:lstStyle/>
          <a:p>
            <a:pPr marL="0" indent="0">
              <a:buNone/>
            </a:pPr>
            <a:r>
              <a:rPr lang="es-MX" sz="3200" dirty="0"/>
              <a:t>Estrés mecánico repetitivo. </a:t>
            </a:r>
            <a:endParaRPr lang="es-CO" sz="3200" dirty="0"/>
          </a:p>
        </p:txBody>
      </p:sp>
      <p:pic>
        <p:nvPicPr>
          <p:cNvPr id="4" name="Imagen 3">
            <a:extLst>
              <a:ext uri="{FF2B5EF4-FFF2-40B4-BE49-F238E27FC236}">
                <a16:creationId xmlns:a16="http://schemas.microsoft.com/office/drawing/2014/main" id="{03A2A0A9-D51D-49B4-A4BC-1DB0A0D6CEBF}"/>
              </a:ext>
            </a:extLst>
          </p:cNvPr>
          <p:cNvPicPr>
            <a:picLocks noChangeAspect="1"/>
          </p:cNvPicPr>
          <p:nvPr/>
        </p:nvPicPr>
        <p:blipFill rotWithShape="1">
          <a:blip r:embed="rId3"/>
          <a:srcRect l="27819" t="57458" r="29636" b="30415"/>
          <a:stretch/>
        </p:blipFill>
        <p:spPr>
          <a:xfrm>
            <a:off x="1017295" y="1830928"/>
            <a:ext cx="10188261" cy="1632732"/>
          </a:xfrm>
          <a:prstGeom prst="rect">
            <a:avLst/>
          </a:prstGeom>
        </p:spPr>
      </p:pic>
    </p:spTree>
    <p:extLst>
      <p:ext uri="{BB962C8B-B14F-4D97-AF65-F5344CB8AC3E}">
        <p14:creationId xmlns:p14="http://schemas.microsoft.com/office/powerpoint/2010/main" val="376209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472441" y="382386"/>
            <a:ext cx="10515600" cy="1325563"/>
          </a:xfrm>
        </p:spPr>
        <p:txBody>
          <a:bodyPr/>
          <a:lstStyle/>
          <a:p>
            <a:r>
              <a:rPr lang="es-MX" b="1" dirty="0"/>
              <a:t>Factores de riesgo</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5730241" y="1751805"/>
            <a:ext cx="6382789" cy="3940233"/>
          </a:xfrm>
        </p:spPr>
        <p:txBody>
          <a:bodyPr>
            <a:normAutofit/>
          </a:bodyPr>
          <a:lstStyle/>
          <a:p>
            <a:r>
              <a:rPr lang="es-MX" dirty="0"/>
              <a:t>Historia de úlcera previa o amputación. </a:t>
            </a:r>
          </a:p>
          <a:p>
            <a:r>
              <a:rPr lang="es-MX" dirty="0"/>
              <a:t>DM mayor de 10 años.</a:t>
            </a:r>
          </a:p>
          <a:p>
            <a:r>
              <a:rPr lang="es-MX" dirty="0"/>
              <a:t>Mal control metabólico. </a:t>
            </a:r>
          </a:p>
          <a:p>
            <a:r>
              <a:rPr lang="es-MX" dirty="0"/>
              <a:t>Enfermedad arterial. </a:t>
            </a:r>
          </a:p>
          <a:p>
            <a:r>
              <a:rPr lang="es-MX" dirty="0"/>
              <a:t>Retinopatía o nefropatía. </a:t>
            </a:r>
          </a:p>
          <a:p>
            <a:r>
              <a:rPr lang="es-MX" dirty="0"/>
              <a:t>Condiciones sociales. </a:t>
            </a:r>
          </a:p>
          <a:p>
            <a:r>
              <a:rPr lang="es-MX" dirty="0"/>
              <a:t>Fumadores.</a:t>
            </a:r>
            <a:endParaRPr lang="es-CO" dirty="0"/>
          </a:p>
        </p:txBody>
      </p:sp>
      <p:pic>
        <p:nvPicPr>
          <p:cNvPr id="6" name="Marcador de contenido 7" descr="Pie">
            <a:extLst>
              <a:ext uri="{FF2B5EF4-FFF2-40B4-BE49-F238E27FC236}">
                <a16:creationId xmlns:a16="http://schemas.microsoft.com/office/drawing/2014/main" id="{BD6E64B9-2920-4243-BBD9-3573F2C43F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1664" y="1703070"/>
            <a:ext cx="1895387" cy="1895387"/>
          </a:xfrm>
          <a:prstGeom prst="rect">
            <a:avLst/>
          </a:prstGeom>
        </p:spPr>
      </p:pic>
    </p:spTree>
    <p:extLst>
      <p:ext uri="{BB962C8B-B14F-4D97-AF65-F5344CB8AC3E}">
        <p14:creationId xmlns:p14="http://schemas.microsoft.com/office/powerpoint/2010/main" val="35888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1346662" y="717602"/>
            <a:ext cx="10007138" cy="747238"/>
          </a:xfrm>
        </p:spPr>
        <p:txBody>
          <a:bodyPr/>
          <a:lstStyle/>
          <a:p>
            <a:r>
              <a:rPr lang="es-MX" b="1" dirty="0"/>
              <a:t>Prevención</a:t>
            </a:r>
            <a:endParaRPr lang="es-CO" b="1" dirty="0"/>
          </a:p>
        </p:txBody>
      </p:sp>
      <p:sp>
        <p:nvSpPr>
          <p:cNvPr id="6" name="Marcador de contenido 5">
            <a:extLst>
              <a:ext uri="{FF2B5EF4-FFF2-40B4-BE49-F238E27FC236}">
                <a16:creationId xmlns:a16="http://schemas.microsoft.com/office/drawing/2014/main" id="{09EBCAA8-0F9D-43B7-977F-169A1C5E1994}"/>
              </a:ext>
            </a:extLst>
          </p:cNvPr>
          <p:cNvSpPr>
            <a:spLocks noGrp="1"/>
          </p:cNvSpPr>
          <p:nvPr>
            <p:ph sz="half" idx="2"/>
          </p:nvPr>
        </p:nvSpPr>
        <p:spPr>
          <a:xfrm>
            <a:off x="6172200" y="1690015"/>
            <a:ext cx="5181600" cy="3987538"/>
          </a:xfrm>
        </p:spPr>
        <p:txBody>
          <a:bodyPr>
            <a:normAutofit/>
          </a:bodyPr>
          <a:lstStyle/>
          <a:p>
            <a:pPr marL="514350" indent="-514350">
              <a:buAutoNum type="arabicPeriod"/>
            </a:pPr>
            <a:r>
              <a:rPr lang="es-MX" dirty="0"/>
              <a:t>Identificación del pie de riesgo.</a:t>
            </a:r>
          </a:p>
          <a:p>
            <a:pPr marL="514350" indent="-514350">
              <a:buAutoNum type="arabicPeriod"/>
            </a:pPr>
            <a:r>
              <a:rPr lang="es-MX" dirty="0"/>
              <a:t>Inspección y exploración de forma periódica.</a:t>
            </a:r>
          </a:p>
          <a:p>
            <a:pPr marL="514350" indent="-514350">
              <a:buAutoNum type="arabicPeriod"/>
            </a:pPr>
            <a:r>
              <a:rPr lang="es-MX" dirty="0"/>
              <a:t>Educación. </a:t>
            </a:r>
          </a:p>
          <a:p>
            <a:pPr marL="514350" indent="-514350">
              <a:buAutoNum type="arabicPeriod"/>
            </a:pPr>
            <a:r>
              <a:rPr lang="es-MX" dirty="0"/>
              <a:t>Uso de calzado apropiado. </a:t>
            </a:r>
          </a:p>
          <a:p>
            <a:pPr marL="514350" indent="-514350">
              <a:buAutoNum type="arabicPeriod"/>
            </a:pPr>
            <a:r>
              <a:rPr lang="es-MX" dirty="0"/>
              <a:t>Tratar los factores de riesgo.</a:t>
            </a:r>
            <a:endParaRPr lang="es-CO" dirty="0"/>
          </a:p>
        </p:txBody>
      </p:sp>
      <p:pic>
        <p:nvPicPr>
          <p:cNvPr id="11" name="Picture 2" descr="Diabetes y el Pie en Riesgo &quot;Pie Diabético&quot; - Icorfin®">
            <a:extLst>
              <a:ext uri="{FF2B5EF4-FFF2-40B4-BE49-F238E27FC236}">
                <a16:creationId xmlns:a16="http://schemas.microsoft.com/office/drawing/2014/main" id="{A4748D7C-8EB3-46BC-BD3C-1E5D19742C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17"/>
          <a:stretch/>
        </p:blipFill>
        <p:spPr bwMode="auto">
          <a:xfrm>
            <a:off x="1522106" y="1464840"/>
            <a:ext cx="2237325" cy="221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57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5217963" y="4569161"/>
            <a:ext cx="6412383" cy="813938"/>
          </a:xfrm>
        </p:spPr>
        <p:txBody>
          <a:bodyPr>
            <a:normAutofit/>
          </a:bodyPr>
          <a:lstStyle/>
          <a:p>
            <a:r>
              <a:rPr lang="es-MX" b="1" dirty="0"/>
              <a:t>Clasificación del riesgo</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5217963" y="5383099"/>
            <a:ext cx="3831454" cy="1138493"/>
          </a:xfrm>
        </p:spPr>
        <p:txBody>
          <a:bodyPr/>
          <a:lstStyle/>
          <a:p>
            <a:pPr marL="0" indent="0">
              <a:buNone/>
            </a:pPr>
            <a:r>
              <a:rPr lang="es-MX" dirty="0"/>
              <a:t>IWGDF 2019</a:t>
            </a:r>
            <a:endParaRPr lang="es-CO" dirty="0"/>
          </a:p>
        </p:txBody>
      </p:sp>
      <p:pic>
        <p:nvPicPr>
          <p:cNvPr id="4" name="Imagen 3">
            <a:extLst>
              <a:ext uri="{FF2B5EF4-FFF2-40B4-BE49-F238E27FC236}">
                <a16:creationId xmlns:a16="http://schemas.microsoft.com/office/drawing/2014/main" id="{324402C5-D7B2-4C35-BA4B-88866874F5E5}"/>
              </a:ext>
            </a:extLst>
          </p:cNvPr>
          <p:cNvPicPr>
            <a:picLocks noChangeAspect="1"/>
          </p:cNvPicPr>
          <p:nvPr/>
        </p:nvPicPr>
        <p:blipFill rotWithShape="1">
          <a:blip r:embed="rId3"/>
          <a:srcRect l="26722" t="27165" r="28818" b="44981"/>
          <a:stretch/>
        </p:blipFill>
        <p:spPr>
          <a:xfrm>
            <a:off x="1050091" y="96932"/>
            <a:ext cx="10188716" cy="3588790"/>
          </a:xfrm>
          <a:prstGeom prst="rect">
            <a:avLst/>
          </a:prstGeom>
        </p:spPr>
      </p:pic>
    </p:spTree>
    <p:extLst>
      <p:ext uri="{BB962C8B-B14F-4D97-AF65-F5344CB8AC3E}">
        <p14:creationId xmlns:p14="http://schemas.microsoft.com/office/powerpoint/2010/main" val="29471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a:xfrm>
            <a:off x="611699" y="484055"/>
            <a:ext cx="10515600" cy="747238"/>
          </a:xfrm>
        </p:spPr>
        <p:txBody>
          <a:bodyPr>
            <a:normAutofit/>
          </a:bodyPr>
          <a:lstStyle/>
          <a:p>
            <a:r>
              <a:rPr lang="es-MX" sz="4000" b="1" dirty="0"/>
              <a:t>Pie en riesgo</a:t>
            </a:r>
            <a:endParaRPr lang="es-CO" sz="4000" b="1" dirty="0"/>
          </a:p>
        </p:txBody>
      </p:sp>
      <p:sp>
        <p:nvSpPr>
          <p:cNvPr id="7" name="Marcador de contenido 6">
            <a:extLst>
              <a:ext uri="{FF2B5EF4-FFF2-40B4-BE49-F238E27FC236}">
                <a16:creationId xmlns:a16="http://schemas.microsoft.com/office/drawing/2014/main" id="{C3B58D2A-8260-4B06-9513-1F0D11901895}"/>
              </a:ext>
            </a:extLst>
          </p:cNvPr>
          <p:cNvSpPr>
            <a:spLocks noGrp="1"/>
          </p:cNvSpPr>
          <p:nvPr>
            <p:ph sz="half" idx="1"/>
          </p:nvPr>
        </p:nvSpPr>
        <p:spPr>
          <a:xfrm>
            <a:off x="611699" y="1404344"/>
            <a:ext cx="4433455" cy="2292966"/>
          </a:xfrm>
        </p:spPr>
        <p:txBody>
          <a:bodyPr/>
          <a:lstStyle/>
          <a:p>
            <a:r>
              <a:rPr lang="es-MX" dirty="0"/>
              <a:t>Antecedentes.</a:t>
            </a:r>
          </a:p>
          <a:p>
            <a:r>
              <a:rPr lang="es-MX" dirty="0"/>
              <a:t>Dolor, claudicación.</a:t>
            </a:r>
          </a:p>
          <a:p>
            <a:pPr marL="0" indent="0">
              <a:buNone/>
            </a:pPr>
            <a:r>
              <a:rPr lang="es-CO" dirty="0"/>
              <a:t>Examen físico. </a:t>
            </a:r>
          </a:p>
        </p:txBody>
      </p:sp>
      <p:pic>
        <p:nvPicPr>
          <p:cNvPr id="10" name="Marcador de contenido 9">
            <a:extLst>
              <a:ext uri="{FF2B5EF4-FFF2-40B4-BE49-F238E27FC236}">
                <a16:creationId xmlns:a16="http://schemas.microsoft.com/office/drawing/2014/main" id="{ECB8F399-C231-4A27-B19B-436678A458E3}"/>
              </a:ext>
            </a:extLst>
          </p:cNvPr>
          <p:cNvPicPr>
            <a:picLocks noGrp="1" noChangeAspect="1"/>
          </p:cNvPicPr>
          <p:nvPr>
            <p:ph sz="half" idx="2"/>
          </p:nvPr>
        </p:nvPicPr>
        <p:blipFill rotWithShape="1">
          <a:blip r:embed="rId3"/>
          <a:srcRect l="30401" t="51663" r="30455" b="23581"/>
          <a:stretch/>
        </p:blipFill>
        <p:spPr>
          <a:xfrm>
            <a:off x="4434891" y="934952"/>
            <a:ext cx="5423913" cy="1928553"/>
          </a:xfrm>
          <a:prstGeom prst="rect">
            <a:avLst/>
          </a:prstGeom>
        </p:spPr>
      </p:pic>
      <p:pic>
        <p:nvPicPr>
          <p:cNvPr id="11" name="Imagen 10">
            <a:extLst>
              <a:ext uri="{FF2B5EF4-FFF2-40B4-BE49-F238E27FC236}">
                <a16:creationId xmlns:a16="http://schemas.microsoft.com/office/drawing/2014/main" id="{0F741646-7754-47D5-9207-1EB9726AD348}"/>
              </a:ext>
            </a:extLst>
          </p:cNvPr>
          <p:cNvPicPr>
            <a:picLocks noChangeAspect="1"/>
          </p:cNvPicPr>
          <p:nvPr/>
        </p:nvPicPr>
        <p:blipFill rotWithShape="1">
          <a:blip r:embed="rId4"/>
          <a:srcRect l="22773" t="27383" r="63182" b="11012"/>
          <a:stretch/>
        </p:blipFill>
        <p:spPr>
          <a:xfrm>
            <a:off x="9963152" y="1007709"/>
            <a:ext cx="1854258" cy="4572634"/>
          </a:xfrm>
          <a:prstGeom prst="rect">
            <a:avLst/>
          </a:prstGeom>
        </p:spPr>
      </p:pic>
      <p:pic>
        <p:nvPicPr>
          <p:cNvPr id="1028" name="Picture 4" descr="Índice tobillo-brazo - Mayo Clinic">
            <a:extLst>
              <a:ext uri="{FF2B5EF4-FFF2-40B4-BE49-F238E27FC236}">
                <a16:creationId xmlns:a16="http://schemas.microsoft.com/office/drawing/2014/main" id="{EDA2C000-62DB-4FAB-AA88-A7A5491F3D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348"/>
          <a:stretch/>
        </p:blipFill>
        <p:spPr bwMode="auto">
          <a:xfrm>
            <a:off x="5906389" y="2863505"/>
            <a:ext cx="3287245" cy="335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4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84C39-2581-413A-A677-BF24BED52A2F}"/>
              </a:ext>
            </a:extLst>
          </p:cNvPr>
          <p:cNvSpPr>
            <a:spLocks noGrp="1"/>
          </p:cNvSpPr>
          <p:nvPr>
            <p:ph type="title"/>
          </p:nvPr>
        </p:nvSpPr>
        <p:spPr/>
        <p:txBody>
          <a:bodyPr/>
          <a:lstStyle/>
          <a:p>
            <a:r>
              <a:rPr lang="es-MX" b="1" dirty="0"/>
              <a:t>Buscar…</a:t>
            </a:r>
            <a:endParaRPr lang="es-CO" b="1" dirty="0"/>
          </a:p>
        </p:txBody>
      </p:sp>
      <p:sp>
        <p:nvSpPr>
          <p:cNvPr id="3" name="Marcador de contenido 2">
            <a:extLst>
              <a:ext uri="{FF2B5EF4-FFF2-40B4-BE49-F238E27FC236}">
                <a16:creationId xmlns:a16="http://schemas.microsoft.com/office/drawing/2014/main" id="{558A5E34-D37F-458B-9A8D-6C263B97425E}"/>
              </a:ext>
            </a:extLst>
          </p:cNvPr>
          <p:cNvSpPr>
            <a:spLocks noGrp="1"/>
          </p:cNvSpPr>
          <p:nvPr>
            <p:ph idx="1"/>
          </p:nvPr>
        </p:nvSpPr>
        <p:spPr>
          <a:xfrm>
            <a:off x="838200" y="1813239"/>
            <a:ext cx="3617422" cy="1480824"/>
          </a:xfrm>
        </p:spPr>
        <p:txBody>
          <a:bodyPr/>
          <a:lstStyle/>
          <a:p>
            <a:r>
              <a:rPr lang="es-MX" dirty="0"/>
              <a:t>Deformidades y zonas de presión.</a:t>
            </a:r>
            <a:endParaRPr lang="es-CO" dirty="0"/>
          </a:p>
        </p:txBody>
      </p:sp>
      <p:pic>
        <p:nvPicPr>
          <p:cNvPr id="6" name="Imagen 5">
            <a:extLst>
              <a:ext uri="{FF2B5EF4-FFF2-40B4-BE49-F238E27FC236}">
                <a16:creationId xmlns:a16="http://schemas.microsoft.com/office/drawing/2014/main" id="{23F82EE7-DA94-44EE-A5B4-4AF9C80566D1}"/>
              </a:ext>
            </a:extLst>
          </p:cNvPr>
          <p:cNvPicPr>
            <a:picLocks noChangeAspect="1"/>
          </p:cNvPicPr>
          <p:nvPr/>
        </p:nvPicPr>
        <p:blipFill rotWithShape="1">
          <a:blip r:embed="rId3"/>
          <a:srcRect l="28500" t="31447" r="28818" b="26428"/>
          <a:stretch/>
        </p:blipFill>
        <p:spPr>
          <a:xfrm>
            <a:off x="4548463" y="1369304"/>
            <a:ext cx="7382916" cy="4119391"/>
          </a:xfrm>
          <a:prstGeom prst="rect">
            <a:avLst/>
          </a:prstGeom>
        </p:spPr>
      </p:pic>
    </p:spTree>
    <p:extLst>
      <p:ext uri="{BB962C8B-B14F-4D97-AF65-F5344CB8AC3E}">
        <p14:creationId xmlns:p14="http://schemas.microsoft.com/office/powerpoint/2010/main" val="10936841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491</TotalTime>
  <Words>2176</Words>
  <Application>Microsoft Office PowerPoint</Application>
  <PresentationFormat>Panorámica</PresentationFormat>
  <Paragraphs>175</Paragraphs>
  <Slides>29</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Georgia</vt:lpstr>
      <vt:lpstr>Montserrat</vt:lpstr>
      <vt:lpstr>Tema de Office</vt:lpstr>
      <vt:lpstr>Pie diabético</vt:lpstr>
      <vt:lpstr>Puntos claves</vt:lpstr>
      <vt:lpstr>Fisiopatología </vt:lpstr>
      <vt:lpstr>Formación de la úlcera</vt:lpstr>
      <vt:lpstr>Factores de riesgo</vt:lpstr>
      <vt:lpstr>Prevención</vt:lpstr>
      <vt:lpstr>Clasificación del riesgo</vt:lpstr>
      <vt:lpstr>Pie en riesgo</vt:lpstr>
      <vt:lpstr>Buscar…</vt:lpstr>
      <vt:lpstr>Calzado</vt:lpstr>
      <vt:lpstr>Clasificación y tratamiento de las úlceras</vt:lpstr>
      <vt:lpstr>Úlcera</vt:lpstr>
      <vt:lpstr>Localización y profundidad</vt:lpstr>
      <vt:lpstr>Clasificación</vt:lpstr>
      <vt:lpstr>Infección</vt:lpstr>
      <vt:lpstr>Infección</vt:lpstr>
      <vt:lpstr>Clasificación</vt:lpstr>
      <vt:lpstr>Tratamiento</vt:lpstr>
      <vt:lpstr>Tratamiento</vt:lpstr>
      <vt:lpstr>Tratamiento</vt:lpstr>
      <vt:lpstr>Tratamiento </vt:lpstr>
      <vt:lpstr>Pie de Charcot</vt:lpstr>
      <vt:lpstr>Presentación de PowerPoint</vt:lpstr>
      <vt:lpstr>Fisiopatología</vt:lpstr>
      <vt:lpstr>Etapas</vt:lpstr>
      <vt:lpstr>Diferenciar con osteomielitis</vt:lpstr>
      <vt:lpstr>Tratamiento </vt:lpstr>
      <vt:lpstr>Para llevar a casa…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Comunicaciones</cp:lastModifiedBy>
  <cp:revision>64</cp:revision>
  <dcterms:created xsi:type="dcterms:W3CDTF">2020-11-06T17:03:47Z</dcterms:created>
  <dcterms:modified xsi:type="dcterms:W3CDTF">2020-11-26T19:24:16Z</dcterms:modified>
</cp:coreProperties>
</file>