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5" r:id="rId3"/>
    <p:sldId id="260" r:id="rId4"/>
    <p:sldId id="268" r:id="rId5"/>
    <p:sldId id="291" r:id="rId6"/>
    <p:sldId id="292" r:id="rId7"/>
    <p:sldId id="261" r:id="rId8"/>
    <p:sldId id="289" r:id="rId9"/>
    <p:sldId id="262" r:id="rId10"/>
    <p:sldId id="263" r:id="rId11"/>
    <p:sldId id="264" r:id="rId12"/>
    <p:sldId id="266" r:id="rId13"/>
    <p:sldId id="267" r:id="rId14"/>
    <p:sldId id="290" r:id="rId15"/>
    <p:sldId id="293" r:id="rId16"/>
    <p:sldId id="269" r:id="rId17"/>
    <p:sldId id="270" r:id="rId18"/>
    <p:sldId id="294" r:id="rId19"/>
    <p:sldId id="271" r:id="rId20"/>
    <p:sldId id="295" r:id="rId21"/>
    <p:sldId id="296" r:id="rId22"/>
    <p:sldId id="272" r:id="rId23"/>
    <p:sldId id="29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8" r:id="rId34"/>
    <p:sldId id="282" r:id="rId35"/>
    <p:sldId id="283" r:id="rId36"/>
    <p:sldId id="284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6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B6F4-6655-4653-AE19-E731ADCB996B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F44A-90D4-4504-9EB5-EAD4D2EAF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2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Aire: con la mayor capacidad de penetración, pero baja absorción.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Metal: prótesis. medio de contraste. Con la menor capacidad de penetración, pero alta absorción.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30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84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48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16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Difícil, requiere hacerse la imagen 3d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109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Comunes en niños.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94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36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Dado que la radiografía es “una representación bidimensional de una estructura tridimensional”, siempre se deben obtener al menos dos proyecciones distintas, para poder configurar la orientación espacial de las imágenes.</a:t>
            </a:r>
          </a:p>
          <a:p>
            <a:r>
              <a:rPr lang="es-MX" dirty="0"/>
              <a:t>Lo que se ve en una proyección, no se debe ver de la misma forma en la otra. </a:t>
            </a:r>
          </a:p>
          <a:p>
            <a:r>
              <a:rPr lang="es-MX" dirty="0"/>
              <a:t>Puntos de referencia para describir malrotación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48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AP verdadera: 30% de rotación. </a:t>
            </a:r>
          </a:p>
          <a:p>
            <a:r>
              <a:rPr lang="es-MX" dirty="0"/>
              <a:t>Y: 20° desde posterior</a:t>
            </a:r>
          </a:p>
          <a:p>
            <a:r>
              <a:rPr lang="es-MX" dirty="0"/>
              <a:t>Axial: 90° de abducción. Rayo entra a 40° en la axila.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9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Visualización adecuada de MTC y dedos, </a:t>
            </a:r>
          </a:p>
          <a:p>
            <a:r>
              <a:rPr lang="es-MX" dirty="0"/>
              <a:t>Lateral ofrece poca información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84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Tomografía con reconstrucción 3d ha desplazado su uso. </a:t>
            </a:r>
          </a:p>
          <a:p>
            <a:r>
              <a:rPr lang="es-MX" dirty="0"/>
              <a:t>LA </a:t>
            </a:r>
            <a:r>
              <a:rPr lang="es-MX" dirty="0" err="1"/>
              <a:t>rx</a:t>
            </a:r>
            <a:r>
              <a:rPr lang="es-MX" dirty="0"/>
              <a:t> es el estudio </a:t>
            </a:r>
            <a:r>
              <a:rPr lang="es-MX" dirty="0" err="1"/>
              <a:t>inicila</a:t>
            </a:r>
            <a:r>
              <a:rPr lang="es-MX" dirty="0"/>
              <a:t> que </a:t>
            </a:r>
            <a:r>
              <a:rPr lang="es-MX" dirty="0" err="1"/>
              <a:t>defini</a:t>
            </a:r>
            <a:r>
              <a:rPr lang="es-MX" dirty="0"/>
              <a:t> el requerimiento de otras proyecciones </a:t>
            </a:r>
          </a:p>
          <a:p>
            <a:r>
              <a:rPr lang="es-MX" dirty="0"/>
              <a:t>Evalúa adecuadamente el anillos útil principalmente en las fracturas de acetábulo. Las de entrada y salida para evaluar el desplazamiento del anillo. 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21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Tunel</a:t>
            </a:r>
            <a:r>
              <a:rPr lang="es-MX" dirty="0"/>
              <a:t>, SE ven cóndilos sin </a:t>
            </a:r>
            <a:r>
              <a:rPr lang="es-MX" dirty="0" err="1"/>
              <a:t>soplapamiento</a:t>
            </a:r>
            <a:r>
              <a:rPr lang="es-MX" dirty="0"/>
              <a:t>, se regularizan mesetas tibiales y se visualizan mejor las espinas. 45° de flexión. </a:t>
            </a:r>
          </a:p>
          <a:p>
            <a:r>
              <a:rPr lang="es-MX" dirty="0"/>
              <a:t>Patela: descartar compromiso articular y valorar estabilidad. Se hace a diferentes grados de flexión.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97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Lesiones no tan obvias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52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Meta: área </a:t>
            </a:r>
            <a:r>
              <a:rPr lang="es-MX" dirty="0" err="1"/>
              <a:t>trnasicional</a:t>
            </a:r>
            <a:r>
              <a:rPr lang="es-MX" dirty="0"/>
              <a:t>. Con hueso esponjoso, tenido en cuenta en las epífisis.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3F44A-90D4-4504-9EB5-EAD4D2EAFBE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14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047A-6EC4-4A2D-B8AF-4C5A172A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12E75-5901-4AB9-BA44-79DAC562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4C973-513F-41DA-A3AB-77550EC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2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FCC-6E3B-47E9-801A-B6268B6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BF2F-53A6-45FA-BA44-A39B9CD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3193"/>
            <a:ext cx="10515600" cy="3874416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837F9C-EF2D-4624-8666-D15412D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53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AAF6-645E-45DB-88C5-B685DED3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8153"/>
          </a:xfrm>
        </p:spPr>
        <p:txBody>
          <a:bodyPr vert="eaVert"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42E8-4EE7-4CDB-82E1-0D6F70FB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8153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6C949A-1DB0-484C-B83A-73B793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084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1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BAD-7D2B-47CB-80B5-6403037F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89C9-371B-45E3-A6DB-E33EE1A3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29BDD4-EE3B-47E9-A956-B5F90223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68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02F-78D2-4AF1-983C-DA18C98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9DBA-9112-4EFB-B9A3-F8978A8B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B617-1355-47D0-8D4F-5AC8EDA4C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D606-F212-4585-9FAA-747E256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2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48D-F53C-414C-84D0-89B177AB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94F5-3A06-471D-814D-DC1C1A4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751E4-B757-4C66-94E7-CE7C8113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0296"/>
            <a:ext cx="5157787" cy="3332455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3A93-6FB4-44E7-8C29-347536F7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38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DC14-50BB-4409-B856-127CD069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0297"/>
            <a:ext cx="5183188" cy="3332454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AD5AE52-F7EF-4469-B97A-6232CC8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02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5D4-46AF-4EC5-9850-A310399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86CA-CE51-4727-B90C-9AE9BDC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7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957EEA-F866-4147-A1E6-014124E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6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072-B9E5-442A-A8D1-C784A3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9CC3-7CE2-400C-AC74-ADEF44A5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19866"/>
          </a:xfrm>
        </p:spPr>
        <p:txBody>
          <a:bodyPr/>
          <a:lstStyle>
            <a:lvl1pPr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 sz="2800"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8FEE-50F8-4AB8-BB85-E508A07F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9891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E27C76-4A91-47CA-B503-7097C21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59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66C-B389-49E5-8F02-3D333584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A72E-87D8-40FA-A59C-EC6BDDF6F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04707"/>
          </a:xfrm>
        </p:spPr>
        <p:txBody>
          <a:bodyPr/>
          <a:lstStyle>
            <a:lvl1pPr marL="0" indent="0">
              <a:buNone/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73FC-0E16-41C4-BE15-F8C74A78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4732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7B3239-B346-4CBD-BEDB-FCE674D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8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E9BE-6297-4FF5-8CFC-C0643BD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5350-59D5-4EFA-92C0-A5BEBAD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D52E45-B1F2-47DC-949B-127B2639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26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AEAA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E896C28-C441-4909-A239-EEAA3B63B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634"/>
            <a:ext cx="9144000" cy="2387600"/>
          </a:xfrm>
        </p:spPr>
        <p:txBody>
          <a:bodyPr/>
          <a:lstStyle/>
          <a:p>
            <a:r>
              <a:rPr lang="es-MX" b="1" dirty="0"/>
              <a:t>Radiología básica en ortopedia</a:t>
            </a:r>
            <a:endParaRPr lang="es-CO" b="1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ADBB9480-45C9-4261-9350-F40654FD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297" y="2754352"/>
            <a:ext cx="9144000" cy="1655762"/>
          </a:xfrm>
        </p:spPr>
        <p:txBody>
          <a:bodyPr>
            <a:normAutofit/>
          </a:bodyPr>
          <a:lstStyle/>
          <a:p>
            <a:r>
              <a:rPr lang="es-MX" sz="2000" dirty="0"/>
              <a:t>Luisa Fernanda Gaviria Gómez</a:t>
            </a:r>
          </a:p>
          <a:p>
            <a:r>
              <a:rPr lang="es-MX" sz="2000" dirty="0"/>
              <a:t>Residente de Ortopedia y traumatología</a:t>
            </a:r>
          </a:p>
          <a:p>
            <a:r>
              <a:rPr lang="es-MX" sz="2000" dirty="0"/>
              <a:t>Universidad de Antioquia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01255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Oblicuas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662"/>
            <a:ext cx="3831454" cy="1480824"/>
          </a:xfrm>
        </p:spPr>
        <p:txBody>
          <a:bodyPr>
            <a:normAutofit/>
          </a:bodyPr>
          <a:lstStyle/>
          <a:p>
            <a:r>
              <a:rPr lang="es-MX" sz="3200" dirty="0"/>
              <a:t>Mano. </a:t>
            </a:r>
            <a:endParaRPr lang="es-CO" sz="3200" dirty="0"/>
          </a:p>
        </p:txBody>
      </p:sp>
      <p:pic>
        <p:nvPicPr>
          <p:cNvPr id="4098" name="Picture 2" descr="CASIMIRO RADIACTIVO: PASEANDO POR RAYOS X">
            <a:extLst>
              <a:ext uri="{FF2B5EF4-FFF2-40B4-BE49-F238E27FC236}">
                <a16:creationId xmlns:a16="http://schemas.microsoft.com/office/drawing/2014/main" id="{B5CF6727-CF16-4F67-9747-8D4031E41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/>
          <a:stretch/>
        </p:blipFill>
        <p:spPr bwMode="auto">
          <a:xfrm>
            <a:off x="5070613" y="1113799"/>
            <a:ext cx="6781800" cy="46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1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Pelvis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721"/>
            <a:ext cx="3574774" cy="1325564"/>
          </a:xfrm>
        </p:spPr>
        <p:txBody>
          <a:bodyPr>
            <a:normAutofit/>
          </a:bodyPr>
          <a:lstStyle/>
          <a:p>
            <a:r>
              <a:rPr lang="es-MX" sz="3200" dirty="0"/>
              <a:t>Oblicuas.</a:t>
            </a:r>
          </a:p>
          <a:p>
            <a:r>
              <a:rPr lang="es-MX" sz="3200" dirty="0" err="1"/>
              <a:t>Inlet</a:t>
            </a:r>
            <a:r>
              <a:rPr lang="es-MX" sz="3200" dirty="0"/>
              <a:t> y Outlet.</a:t>
            </a:r>
            <a:endParaRPr lang="es-CO" sz="3200" dirty="0"/>
          </a:p>
        </p:txBody>
      </p:sp>
      <p:pic>
        <p:nvPicPr>
          <p:cNvPr id="5122" name="Picture 2" descr="Tecnicos Radiologos: Fractura de Pelvis y de Cadera (todas las proyecciones  estándar y las no convencionales). Importancia del Diagnóstico.  Complicaciones">
            <a:extLst>
              <a:ext uri="{FF2B5EF4-FFF2-40B4-BE49-F238E27FC236}">
                <a16:creationId xmlns:a16="http://schemas.microsoft.com/office/drawing/2014/main" id="{499AD005-303A-40B2-A26B-2C8B8BDD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92" y="873761"/>
            <a:ext cx="2600948" cy="28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diología General en Ortopedia y Traumatología">
            <a:extLst>
              <a:ext uri="{FF2B5EF4-FFF2-40B4-BE49-F238E27FC236}">
                <a16:creationId xmlns:a16="http://schemas.microsoft.com/office/drawing/2014/main" id="{0088FE3D-F183-41EB-BCDF-B02F9D7C5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3"/>
          <a:stretch/>
        </p:blipFill>
        <p:spPr bwMode="auto">
          <a:xfrm>
            <a:off x="8615256" y="873760"/>
            <a:ext cx="2600948" cy="28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 T | Fractura inestable de la pelvis">
            <a:extLst>
              <a:ext uri="{FF2B5EF4-FFF2-40B4-BE49-F238E27FC236}">
                <a16:creationId xmlns:a16="http://schemas.microsoft.com/office/drawing/2014/main" id="{04E82787-FDC4-421F-8129-E8FB7A7C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62" y="3747246"/>
            <a:ext cx="6393355" cy="22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8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Rodilla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096"/>
            <a:ext cx="10515600" cy="3142301"/>
          </a:xfrm>
        </p:spPr>
        <p:txBody>
          <a:bodyPr/>
          <a:lstStyle/>
          <a:p>
            <a:r>
              <a:rPr lang="es-MX" dirty="0"/>
              <a:t>Túnel. </a:t>
            </a:r>
          </a:p>
          <a:p>
            <a:r>
              <a:rPr lang="es-MX" dirty="0"/>
              <a:t>Rótula.</a:t>
            </a:r>
            <a:endParaRPr lang="es-CO" dirty="0"/>
          </a:p>
        </p:txBody>
      </p:sp>
      <p:pic>
        <p:nvPicPr>
          <p:cNvPr id="6146" name="Picture 2" descr="Radiología General en Ortopedia y Traumatología">
            <a:extLst>
              <a:ext uri="{FF2B5EF4-FFF2-40B4-BE49-F238E27FC236}">
                <a16:creationId xmlns:a16="http://schemas.microsoft.com/office/drawing/2014/main" id="{2509D6E0-1330-4030-B10C-3F28AFCD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32" y="949972"/>
            <a:ext cx="33242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517223A-9B1F-4A15-8ADB-22A9669B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19" y="949079"/>
            <a:ext cx="3791913" cy="30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8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Pie y tobillo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239"/>
            <a:ext cx="3831454" cy="3142301"/>
          </a:xfrm>
        </p:spPr>
        <p:txBody>
          <a:bodyPr/>
          <a:lstStyle/>
          <a:p>
            <a:r>
              <a:rPr lang="es-MX" dirty="0"/>
              <a:t>Mortaja.</a:t>
            </a:r>
          </a:p>
          <a:p>
            <a:r>
              <a:rPr lang="es-MX" dirty="0"/>
              <a:t>Oblicua de pie.</a:t>
            </a:r>
            <a:endParaRPr lang="es-CO" dirty="0"/>
          </a:p>
        </p:txBody>
      </p:sp>
      <p:pic>
        <p:nvPicPr>
          <p:cNvPr id="7170" name="Picture 2" descr="Nicolás Vega De Andrea در توییتر &quot;📌 #Radiografia de tobillo 💀  Posicionamiento adecuado para la evaluación de la articulación del tobillo  Proyecciónes anteroposterior (AP), oblicua (mortaja) y lateral #Radiologia  #MFyC #Traumatologia #TSID…">
            <a:extLst>
              <a:ext uri="{FF2B5EF4-FFF2-40B4-BE49-F238E27FC236}">
                <a16:creationId xmlns:a16="http://schemas.microsoft.com/office/drawing/2014/main" id="{840779AE-CB0B-47A8-AFA9-AC798E633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3" t="23412" r="40097" b="22660"/>
          <a:stretch/>
        </p:blipFill>
        <p:spPr bwMode="auto">
          <a:xfrm>
            <a:off x="5487534" y="706450"/>
            <a:ext cx="2700131" cy="52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E212D37-370D-4D16-AC67-F6CE9720D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55" y="914400"/>
            <a:ext cx="33242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6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27E3B-CD13-46E2-BACD-EE063190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Comparativas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E5959-3480-4538-8C66-B238DE55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741"/>
            <a:ext cx="3831454" cy="1526539"/>
          </a:xfrm>
        </p:spPr>
        <p:txBody>
          <a:bodyPr/>
          <a:lstStyle/>
          <a:p>
            <a:r>
              <a:rPr lang="es-MX" dirty="0"/>
              <a:t>Cadera. </a:t>
            </a:r>
          </a:p>
          <a:p>
            <a:r>
              <a:rPr lang="es-MX" dirty="0"/>
              <a:t>Niños.</a:t>
            </a:r>
          </a:p>
          <a:p>
            <a:r>
              <a:rPr lang="es-MX" dirty="0"/>
              <a:t>¡Si hay duda!</a:t>
            </a:r>
            <a:endParaRPr lang="es-CO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AA7032F-C051-44B8-A1BB-5B19A6D4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49" y="974280"/>
            <a:ext cx="2989650" cy="25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trones radiológicos normales del calcáneo en niños | Vergara Amador |  Revista Cubana de Ortopedia y Traumatología">
            <a:extLst>
              <a:ext uri="{FF2B5EF4-FFF2-40B4-BE49-F238E27FC236}">
                <a16:creationId xmlns:a16="http://schemas.microsoft.com/office/drawing/2014/main" id="{B0CB8F78-96B0-4D6D-BF27-19DCBD3DE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3"/>
          <a:stretch/>
        </p:blipFill>
        <p:spPr bwMode="auto">
          <a:xfrm>
            <a:off x="6014720" y="3549650"/>
            <a:ext cx="5004912" cy="25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royecciones de Rodilla y Tobillo en Radiología Convencional">
            <a:extLst>
              <a:ext uri="{FF2B5EF4-FFF2-40B4-BE49-F238E27FC236}">
                <a16:creationId xmlns:a16="http://schemas.microsoft.com/office/drawing/2014/main" id="{31E65720-BB84-44C1-B0B3-475F3D747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9649" r="11722" b="11437"/>
          <a:stretch/>
        </p:blipFill>
        <p:spPr bwMode="auto">
          <a:xfrm>
            <a:off x="8448700" y="974280"/>
            <a:ext cx="3433828" cy="25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9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2979"/>
            <a:ext cx="10515600" cy="2383742"/>
          </a:xfrm>
        </p:spPr>
        <p:txBody>
          <a:bodyPr/>
          <a:lstStyle/>
          <a:p>
            <a:pPr algn="ctr"/>
            <a:r>
              <a:rPr lang="es-MX" b="1" dirty="0"/>
              <a:t>2. Aspectos técnicos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2607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487675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b="1" dirty="0"/>
              <a:t>Huesos largos</a:t>
            </a:r>
            <a:endParaRPr lang="es-CO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521456"/>
            <a:ext cx="4099560" cy="314230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Articulación proximal y distal.</a:t>
            </a:r>
            <a:endParaRPr lang="es-CO" dirty="0"/>
          </a:p>
        </p:txBody>
      </p:sp>
      <p:pic>
        <p:nvPicPr>
          <p:cNvPr id="10242" name="Picture 2" descr="Servicio de Radiología Digital para Adultos y Niños - Diagnostico Maipú">
            <a:extLst>
              <a:ext uri="{FF2B5EF4-FFF2-40B4-BE49-F238E27FC236}">
                <a16:creationId xmlns:a16="http://schemas.microsoft.com/office/drawing/2014/main" id="{E51A390A-BE86-4411-9743-41FF223C0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/>
          <a:stretch/>
        </p:blipFill>
        <p:spPr bwMode="auto">
          <a:xfrm>
            <a:off x="4937760" y="1150457"/>
            <a:ext cx="3486381" cy="41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oyecciones Radiologicas Miembro Inferior">
            <a:extLst>
              <a:ext uri="{FF2B5EF4-FFF2-40B4-BE49-F238E27FC236}">
                <a16:creationId xmlns:a16="http://schemas.microsoft.com/office/drawing/2014/main" id="{EDDC28CD-5BF8-4E7E-B2F8-C1A7CC8E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9378" r="41178" b="2997"/>
          <a:stretch/>
        </p:blipFill>
        <p:spPr bwMode="auto">
          <a:xfrm>
            <a:off x="8424141" y="1150457"/>
            <a:ext cx="3624350" cy="45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3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89" y="247430"/>
            <a:ext cx="10515600" cy="1325563"/>
          </a:xfrm>
        </p:spPr>
        <p:txBody>
          <a:bodyPr/>
          <a:lstStyle/>
          <a:p>
            <a:r>
              <a:rPr lang="es-MX" b="1" dirty="0"/>
              <a:t>Articulaciones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89" y="1403130"/>
            <a:ext cx="3831454" cy="162629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30% proximal y distal.</a:t>
            </a:r>
            <a:endParaRPr lang="es-CO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8398A8F-1916-46AB-8FA7-38EB678A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94" y="1209533"/>
            <a:ext cx="2865946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BA589F9-661A-4E39-B63D-BFC60673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40" y="1201158"/>
            <a:ext cx="3283371" cy="47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4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640"/>
            <a:ext cx="10515600" cy="1606915"/>
          </a:xfrm>
        </p:spPr>
        <p:txBody>
          <a:bodyPr/>
          <a:lstStyle/>
          <a:p>
            <a:pPr algn="ctr"/>
            <a:r>
              <a:rPr lang="es-MX" b="1" dirty="0"/>
              <a:t>3. Tejidos blandos 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3309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86" y="222144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/>
              <a:t>Lesiones asociadas</a:t>
            </a:r>
            <a:endParaRPr lang="es-CO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86" y="1284819"/>
            <a:ext cx="3831454" cy="1851338"/>
          </a:xfrm>
        </p:spPr>
        <p:txBody>
          <a:bodyPr>
            <a:normAutofit/>
          </a:bodyPr>
          <a:lstStyle/>
          <a:p>
            <a:r>
              <a:rPr lang="es-MX" dirty="0"/>
              <a:t>Edema.</a:t>
            </a:r>
          </a:p>
          <a:p>
            <a:r>
              <a:rPr lang="es-MX" dirty="0"/>
              <a:t>Irregularidad.</a:t>
            </a:r>
          </a:p>
          <a:p>
            <a:r>
              <a:rPr lang="es-MX" dirty="0"/>
              <a:t>Masas.</a:t>
            </a:r>
          </a:p>
        </p:txBody>
      </p:sp>
      <p:pic>
        <p:nvPicPr>
          <p:cNvPr id="4" name="Picture 2" descr="Semiologia osea radiologica">
            <a:extLst>
              <a:ext uri="{FF2B5EF4-FFF2-40B4-BE49-F238E27FC236}">
                <a16:creationId xmlns:a16="http://schemas.microsoft.com/office/drawing/2014/main" id="{795C501A-ECF4-479D-AEE5-F919AFCDD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4" t="15141" r="14477" b="10836"/>
          <a:stretch/>
        </p:blipFill>
        <p:spPr bwMode="auto">
          <a:xfrm>
            <a:off x="5861346" y="809800"/>
            <a:ext cx="2826328" cy="25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rtopedia Adultos: Staff 07/04/2016">
            <a:extLst>
              <a:ext uri="{FF2B5EF4-FFF2-40B4-BE49-F238E27FC236}">
                <a16:creationId xmlns:a16="http://schemas.microsoft.com/office/drawing/2014/main" id="{29036A6E-DED9-401C-95F2-16AF685F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74" y="1020228"/>
            <a:ext cx="3338825" cy="48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Tumores musculoesqueléticos de partes blandas con criterios radiológicos de  malignidad y benignidad histológica.">
            <a:extLst>
              <a:ext uri="{FF2B5EF4-FFF2-40B4-BE49-F238E27FC236}">
                <a16:creationId xmlns:a16="http://schemas.microsoft.com/office/drawing/2014/main" id="{0749A697-94FB-44E2-8728-BC4D5ED1D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776"/>
          <a:stretch/>
        </p:blipFill>
        <p:spPr bwMode="auto">
          <a:xfrm>
            <a:off x="4856221" y="3341025"/>
            <a:ext cx="3831453" cy="24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4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487676"/>
            <a:ext cx="10515600" cy="1325563"/>
          </a:xfrm>
        </p:spPr>
        <p:txBody>
          <a:bodyPr/>
          <a:lstStyle/>
          <a:p>
            <a:r>
              <a:rPr lang="es-MX" b="1" dirty="0"/>
              <a:t>Radiografía simple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3" y="1813239"/>
            <a:ext cx="6344478" cy="3142301"/>
          </a:xfrm>
        </p:spPr>
        <p:txBody>
          <a:bodyPr/>
          <a:lstStyle/>
          <a:p>
            <a:r>
              <a:rPr lang="es-MX" dirty="0"/>
              <a:t>Estudio básico en trauma musculoesquelético. </a:t>
            </a:r>
          </a:p>
          <a:p>
            <a:r>
              <a:rPr lang="es-MX" dirty="0"/>
              <a:t>Proyecciones diferentes dependiendo del anatómica.</a:t>
            </a:r>
            <a:endParaRPr lang="es-CO" dirty="0"/>
          </a:p>
        </p:txBody>
      </p:sp>
      <p:pic>
        <p:nvPicPr>
          <p:cNvPr id="6" name="Gráfico 5" descr="Esqueleto">
            <a:extLst>
              <a:ext uri="{FF2B5EF4-FFF2-40B4-BE49-F238E27FC236}">
                <a16:creationId xmlns:a16="http://schemas.microsoft.com/office/drawing/2014/main" id="{C6F2FDA2-8943-4E58-9286-78421773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7216" y="1691318"/>
            <a:ext cx="3967801" cy="39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88138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/>
              <a:t>Lesiones asociadas</a:t>
            </a:r>
            <a:endParaRPr lang="es-CO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86" y="1148492"/>
            <a:ext cx="3831454" cy="1851338"/>
          </a:xfrm>
        </p:spPr>
        <p:txBody>
          <a:bodyPr>
            <a:normAutofit/>
          </a:bodyPr>
          <a:lstStyle/>
          <a:p>
            <a:r>
              <a:rPr lang="es-MX" dirty="0"/>
              <a:t>Derrame articular – Distención capsular.</a:t>
            </a:r>
          </a:p>
          <a:p>
            <a:r>
              <a:rPr lang="es-MX" dirty="0"/>
              <a:t>Cuerpos extraños.</a:t>
            </a:r>
          </a:p>
        </p:txBody>
      </p:sp>
      <p:pic>
        <p:nvPicPr>
          <p:cNvPr id="12292" name="Picture 4" descr="FAPap - Diagnostico-radiologico-de-la-patologia-traumatica-en-pediatria">
            <a:extLst>
              <a:ext uri="{FF2B5EF4-FFF2-40B4-BE49-F238E27FC236}">
                <a16:creationId xmlns:a16="http://schemas.microsoft.com/office/drawing/2014/main" id="{64549E57-8D62-4DF7-BD56-F6CD99F37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2"/>
          <a:stretch/>
        </p:blipFill>
        <p:spPr bwMode="auto">
          <a:xfrm>
            <a:off x="8484443" y="3429000"/>
            <a:ext cx="3067571" cy="28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n insólito cuerpo extraño | Anales de Pediatría">
            <a:extLst>
              <a:ext uri="{FF2B5EF4-FFF2-40B4-BE49-F238E27FC236}">
                <a16:creationId xmlns:a16="http://schemas.microsoft.com/office/drawing/2014/main" id="{38BB7FE8-8C9F-436A-B2B0-3439A805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41" y="540275"/>
            <a:ext cx="2656332" cy="33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Ecografía de los cuerpos extraños subcutáneos: diferencias según  naturaleza, complicaciones y potenciales errores diagnósticos -  ScienceDirect">
            <a:extLst>
              <a:ext uri="{FF2B5EF4-FFF2-40B4-BE49-F238E27FC236}">
                <a16:creationId xmlns:a16="http://schemas.microsoft.com/office/drawing/2014/main" id="{103D80E0-BC1E-495F-8002-E2F6E1977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0915" b="-1234"/>
          <a:stretch/>
        </p:blipFill>
        <p:spPr bwMode="auto">
          <a:xfrm>
            <a:off x="5735341" y="3999720"/>
            <a:ext cx="2656332" cy="1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EAF91D-80F1-4038-897A-0062412FD6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92" t="26063" r="54182" b="20227"/>
          <a:stretch/>
        </p:blipFill>
        <p:spPr>
          <a:xfrm>
            <a:off x="8484444" y="508688"/>
            <a:ext cx="2924001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0"/>
            <a:ext cx="10515600" cy="1241155"/>
          </a:xfrm>
        </p:spPr>
        <p:txBody>
          <a:bodyPr/>
          <a:lstStyle/>
          <a:p>
            <a:pPr algn="ctr"/>
            <a:r>
              <a:rPr lang="es-MX" b="1" dirty="0"/>
              <a:t>4. Relaciones articulares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060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355596"/>
            <a:ext cx="10515600" cy="1325563"/>
          </a:xfrm>
        </p:spPr>
        <p:txBody>
          <a:bodyPr/>
          <a:lstStyle/>
          <a:p>
            <a:r>
              <a:rPr lang="es-MX" b="1" dirty="0"/>
              <a:t>Congruencia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" y="1816096"/>
            <a:ext cx="3591098" cy="3142301"/>
          </a:xfrm>
        </p:spPr>
        <p:txBody>
          <a:bodyPr/>
          <a:lstStyle/>
          <a:p>
            <a:r>
              <a:rPr lang="es-MX" dirty="0"/>
              <a:t>Puntos de referencia.</a:t>
            </a:r>
          </a:p>
          <a:p>
            <a:pPr marL="0" indent="0">
              <a:buNone/>
            </a:pPr>
            <a:r>
              <a:rPr lang="es-MX" dirty="0"/>
              <a:t>Comparativas puede ayudar.</a:t>
            </a:r>
            <a:endParaRPr lang="es-CO" dirty="0"/>
          </a:p>
        </p:txBody>
      </p:sp>
      <p:pic>
        <p:nvPicPr>
          <p:cNvPr id="14338" name="Picture 2" descr="Miembro superior |">
            <a:extLst>
              <a:ext uri="{FF2B5EF4-FFF2-40B4-BE49-F238E27FC236}">
                <a16:creationId xmlns:a16="http://schemas.microsoft.com/office/drawing/2014/main" id="{EAC80E7F-A1E1-4C21-8BB8-0DB492AB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20" y="650236"/>
            <a:ext cx="4694371" cy="24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ómo diagnosticar una luxación del carpo: a propósito de un caso |  FONDOSCIENCE">
            <a:extLst>
              <a:ext uri="{FF2B5EF4-FFF2-40B4-BE49-F238E27FC236}">
                <a16:creationId xmlns:a16="http://schemas.microsoft.com/office/drawing/2014/main" id="{75FA0568-D9C4-44B2-AE7D-4ECD3F41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14" y="3230030"/>
            <a:ext cx="3852277" cy="2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esión de Lisfranc - Wikipedia, la enciclopedia libre">
            <a:extLst>
              <a:ext uri="{FF2B5EF4-FFF2-40B4-BE49-F238E27FC236}">
                <a16:creationId xmlns:a16="http://schemas.microsoft.com/office/drawing/2014/main" id="{33D4E126-25FC-462E-B2C3-0EEBD81B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31" y="650236"/>
            <a:ext cx="2484119" cy="48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38"/>
            <a:ext cx="10515600" cy="2852737"/>
          </a:xfrm>
        </p:spPr>
        <p:txBody>
          <a:bodyPr/>
          <a:lstStyle/>
          <a:p>
            <a:pPr algn="ctr"/>
            <a:r>
              <a:rPr lang="es-MX" b="1" dirty="0"/>
              <a:t>5. Parte ósea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2463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Área anatómica de la lesión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7"/>
            <a:ext cx="3634047" cy="148082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Epífisis.</a:t>
            </a:r>
          </a:p>
          <a:p>
            <a:r>
              <a:rPr lang="es-MX" i="1" dirty="0"/>
              <a:t>Metáfisis. </a:t>
            </a:r>
          </a:p>
          <a:p>
            <a:r>
              <a:rPr lang="es-MX" dirty="0"/>
              <a:t>Diáfisis.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053C03-0EA7-4B29-838E-2273F0E39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3" t="21543" r="27656" b="22966"/>
          <a:stretch/>
        </p:blipFill>
        <p:spPr>
          <a:xfrm>
            <a:off x="5262880" y="1813239"/>
            <a:ext cx="5918662" cy="3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196"/>
            <a:ext cx="10515600" cy="1325563"/>
          </a:xfrm>
        </p:spPr>
        <p:txBody>
          <a:bodyPr/>
          <a:lstStyle/>
          <a:p>
            <a:r>
              <a:rPr lang="es-MX" b="1" dirty="0"/>
              <a:t>Tipo de trazo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7"/>
            <a:ext cx="3185160" cy="111031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Huesos largos.</a:t>
            </a:r>
          </a:p>
          <a:p>
            <a:pPr marL="0" indent="0">
              <a:buNone/>
            </a:pPr>
            <a:r>
              <a:rPr lang="es-MX" dirty="0"/>
              <a:t>- Simples.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55ECEB-CE0A-4ABE-8F48-21DA8764B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4472" r="41979" b="33083"/>
          <a:stretch/>
        </p:blipFill>
        <p:spPr>
          <a:xfrm>
            <a:off x="4980247" y="1948177"/>
            <a:ext cx="6683434" cy="33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156"/>
            <a:ext cx="10515600" cy="1325563"/>
          </a:xfrm>
        </p:spPr>
        <p:txBody>
          <a:bodyPr/>
          <a:lstStyle/>
          <a:p>
            <a:r>
              <a:rPr lang="es-MX" b="1" dirty="0"/>
              <a:t>Tipo de trazo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7"/>
            <a:ext cx="2985655" cy="111031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Huesos largos.</a:t>
            </a:r>
          </a:p>
          <a:p>
            <a:pPr marL="0" indent="0">
              <a:buNone/>
            </a:pPr>
            <a:r>
              <a:rPr lang="es-MX" dirty="0"/>
              <a:t>- Complejos.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8FADCB-6E06-473E-863A-C774377D1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3" t="42663" r="28819" b="28232"/>
          <a:stretch/>
        </p:blipFill>
        <p:spPr>
          <a:xfrm>
            <a:off x="4120616" y="1651558"/>
            <a:ext cx="7878805" cy="28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Tipo de trazo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7"/>
            <a:ext cx="3634047" cy="1480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Periarticulares o epífisis. </a:t>
            </a:r>
          </a:p>
          <a:p>
            <a:pPr>
              <a:buFontTx/>
              <a:buChar char="-"/>
            </a:pPr>
            <a:r>
              <a:rPr lang="es-MX" dirty="0"/>
              <a:t>Simples o conminutos.</a:t>
            </a:r>
          </a:p>
          <a:p>
            <a:pPr>
              <a:buFontTx/>
              <a:buChar char="-"/>
            </a:pPr>
            <a:r>
              <a:rPr lang="es-CO" dirty="0"/>
              <a:t>Compromiso articular.</a:t>
            </a:r>
          </a:p>
        </p:txBody>
      </p:sp>
      <p:pic>
        <p:nvPicPr>
          <p:cNvPr id="15362" name="Picture 2" descr="Fractura distal del radio - Wikipedia, la enciclopedia libre">
            <a:extLst>
              <a:ext uri="{FF2B5EF4-FFF2-40B4-BE49-F238E27FC236}">
                <a16:creationId xmlns:a16="http://schemas.microsoft.com/office/drawing/2014/main" id="{965126DC-A360-4AE4-8D32-7C3DF75D4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49"/>
          <a:stretch/>
        </p:blipFill>
        <p:spPr bwMode="auto">
          <a:xfrm>
            <a:off x="5386972" y="804944"/>
            <a:ext cx="3141508" cy="22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Osteosíntesis percutánea con placas volares bloqueadas en fracturas  metafisarias distales de radio">
            <a:extLst>
              <a:ext uri="{FF2B5EF4-FFF2-40B4-BE49-F238E27FC236}">
                <a16:creationId xmlns:a16="http://schemas.microsoft.com/office/drawing/2014/main" id="{033559FB-986B-4788-AB2C-0922532A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38" y="804944"/>
            <a:ext cx="3259430" cy="228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63820072-8DD0-48E6-BFA2-03C0002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29" y="3432520"/>
            <a:ext cx="2589051" cy="28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ractura de meseta tibial - Wikipedia, la enciclopedia libre">
            <a:extLst>
              <a:ext uri="{FF2B5EF4-FFF2-40B4-BE49-F238E27FC236}">
                <a16:creationId xmlns:a16="http://schemas.microsoft.com/office/drawing/2014/main" id="{F66780C1-6AE3-42B1-AA61-878A9821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38" y="3421610"/>
            <a:ext cx="23336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3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Deformidades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239"/>
            <a:ext cx="3831454" cy="1851338"/>
          </a:xfrm>
        </p:spPr>
        <p:txBody>
          <a:bodyPr/>
          <a:lstStyle/>
          <a:p>
            <a:r>
              <a:rPr lang="es-MX" dirty="0"/>
              <a:t>Plano coronal.</a:t>
            </a:r>
          </a:p>
          <a:p>
            <a:pPr marL="0" indent="0">
              <a:buNone/>
            </a:pPr>
            <a:r>
              <a:rPr lang="es-MX" dirty="0"/>
              <a:t>Varo o valgo.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8EAE6C-46DF-4778-A9BF-75519113E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3" t="31021" r="25545" b="18773"/>
          <a:stretch/>
        </p:blipFill>
        <p:spPr>
          <a:xfrm>
            <a:off x="5406043" y="1415484"/>
            <a:ext cx="6517178" cy="40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01" y="416556"/>
            <a:ext cx="10515600" cy="1325563"/>
          </a:xfrm>
        </p:spPr>
        <p:txBody>
          <a:bodyPr/>
          <a:lstStyle/>
          <a:p>
            <a:r>
              <a:rPr lang="es-MX" b="1" dirty="0"/>
              <a:t>Deformidades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01" y="1584807"/>
            <a:ext cx="5897880" cy="1709424"/>
          </a:xfrm>
        </p:spPr>
        <p:txBody>
          <a:bodyPr/>
          <a:lstStyle/>
          <a:p>
            <a:r>
              <a:rPr lang="es-MX" dirty="0"/>
              <a:t>Plano sagital.</a:t>
            </a:r>
          </a:p>
          <a:p>
            <a:pPr marL="0" indent="0">
              <a:buNone/>
            </a:pPr>
            <a:r>
              <a:rPr lang="es-MX" dirty="0" err="1"/>
              <a:t>Recurvatuma</a:t>
            </a:r>
            <a:r>
              <a:rPr lang="es-MX" dirty="0"/>
              <a:t> – </a:t>
            </a:r>
            <a:r>
              <a:rPr lang="es-MX" dirty="0" err="1"/>
              <a:t>Antecurvatum</a:t>
            </a:r>
            <a:r>
              <a:rPr lang="es-MX" dirty="0"/>
              <a:t>. 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EDB54A-38AE-4341-8035-D0F817574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3" t="26428" r="59434" b="20228"/>
          <a:stretch/>
        </p:blipFill>
        <p:spPr>
          <a:xfrm>
            <a:off x="6599362" y="1079337"/>
            <a:ext cx="1864149" cy="47405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132DD5-5CE7-4A54-B0FE-95D6709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21" t="26428" r="29772" b="21619"/>
          <a:stretch/>
        </p:blipFill>
        <p:spPr>
          <a:xfrm>
            <a:off x="8728825" y="1079337"/>
            <a:ext cx="2909455" cy="46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6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271324"/>
            <a:ext cx="10515600" cy="1325563"/>
          </a:xfrm>
        </p:spPr>
        <p:txBody>
          <a:bodyPr/>
          <a:lstStyle/>
          <a:p>
            <a:r>
              <a:rPr lang="es-MX" b="1" dirty="0" err="1"/>
              <a:t>Radiolucidez</a:t>
            </a:r>
            <a:r>
              <a:rPr lang="es-MX" b="1" dirty="0"/>
              <a:t> </a:t>
            </a:r>
            <a:r>
              <a:rPr lang="es-MX" b="1" dirty="0">
                <a:sym typeface="Wingdings" panose="05000000000000000000" pitchFamily="2" charset="2"/>
              </a:rPr>
              <a:t> </a:t>
            </a:r>
            <a:r>
              <a:rPr lang="es-MX" b="1" dirty="0" err="1">
                <a:sym typeface="Wingdings" panose="05000000000000000000" pitchFamily="2" charset="2"/>
              </a:rPr>
              <a:t>Radiopacidad</a:t>
            </a:r>
            <a:r>
              <a:rPr lang="es-MX" b="1" dirty="0">
                <a:sym typeface="Wingdings" panose="05000000000000000000" pitchFamily="2" charset="2"/>
              </a:rPr>
              <a:t>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13" y="1813239"/>
            <a:ext cx="5443331" cy="34478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dirty="0"/>
              <a:t>Aire.</a:t>
            </a:r>
          </a:p>
          <a:p>
            <a:pPr marL="514350" indent="-514350">
              <a:buAutoNum type="arabicPeriod"/>
            </a:pPr>
            <a:r>
              <a:rPr lang="es-MX" dirty="0"/>
              <a:t>Grasa.</a:t>
            </a:r>
          </a:p>
          <a:p>
            <a:pPr marL="514350" indent="-514350">
              <a:buAutoNum type="arabicPeriod"/>
            </a:pPr>
            <a:r>
              <a:rPr lang="es-MX" dirty="0"/>
              <a:t>Partes blandas y líquidos.</a:t>
            </a:r>
          </a:p>
          <a:p>
            <a:pPr marL="514350" indent="-514350">
              <a:buAutoNum type="arabicPeriod"/>
            </a:pPr>
            <a:r>
              <a:rPr lang="es-MX" dirty="0"/>
              <a:t>Calcio: hueso.</a:t>
            </a:r>
          </a:p>
          <a:p>
            <a:pPr marL="514350" indent="-514350">
              <a:buAutoNum type="arabicPeriod"/>
            </a:pPr>
            <a:r>
              <a:rPr lang="es-MX" dirty="0"/>
              <a:t>Metal: prótesis. </a:t>
            </a:r>
            <a:endParaRPr lang="es-C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3D8F2-80F4-4B4C-B2CF-C44E3D632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17004" r="5847" b="44598"/>
          <a:stretch/>
        </p:blipFill>
        <p:spPr bwMode="auto">
          <a:xfrm>
            <a:off x="954156" y="1506823"/>
            <a:ext cx="3600410" cy="20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9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Traslación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417"/>
            <a:ext cx="4548447" cy="1659548"/>
          </a:xfrm>
        </p:spPr>
        <p:txBody>
          <a:bodyPr/>
          <a:lstStyle/>
          <a:p>
            <a:r>
              <a:rPr lang="es-MX" dirty="0"/>
              <a:t>Separación entre los fragmentos en plano axial.</a:t>
            </a:r>
            <a:endParaRPr lang="es-CO" dirty="0"/>
          </a:p>
        </p:txBody>
      </p:sp>
      <p:pic>
        <p:nvPicPr>
          <p:cNvPr id="16386" name="Picture 2" descr="Pin by Javi Rodríguez on Inside | Radiology, Xray tech, Radiography">
            <a:extLst>
              <a:ext uri="{FF2B5EF4-FFF2-40B4-BE49-F238E27FC236}">
                <a16:creationId xmlns:a16="http://schemas.microsoft.com/office/drawing/2014/main" id="{31B30099-4073-4BB4-91BD-D773AEEB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3" y="842781"/>
            <a:ext cx="3372860" cy="51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FC401B8-B32F-4F63-A3B3-6E7687CD2E9B}"/>
              </a:ext>
            </a:extLst>
          </p:cNvPr>
          <p:cNvCxnSpPr/>
          <p:nvPr/>
        </p:nvCxnSpPr>
        <p:spPr>
          <a:xfrm>
            <a:off x="8294508" y="4945952"/>
            <a:ext cx="120601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3E4CBF10-A430-49BE-9770-79CD3AECBF45}"/>
              </a:ext>
            </a:extLst>
          </p:cNvPr>
          <p:cNvGrpSpPr/>
          <p:nvPr/>
        </p:nvGrpSpPr>
        <p:grpSpPr>
          <a:xfrm>
            <a:off x="7184043" y="809530"/>
            <a:ext cx="3372860" cy="5172438"/>
            <a:chOff x="6411883" y="136320"/>
            <a:chExt cx="3372860" cy="5172438"/>
          </a:xfrm>
        </p:grpSpPr>
        <p:pic>
          <p:nvPicPr>
            <p:cNvPr id="8" name="Picture 2" descr="Pin by Javi Rodríguez on Inside | Radiology, Xray tech, Radiography">
              <a:extLst>
                <a:ext uri="{FF2B5EF4-FFF2-40B4-BE49-F238E27FC236}">
                  <a16:creationId xmlns:a16="http://schemas.microsoft.com/office/drawing/2014/main" id="{7857EB75-5BAD-4F77-91E9-730F75D45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883" y="136320"/>
              <a:ext cx="3372860" cy="517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C2B3288-7DD7-4E81-A153-F62787D4BAD5}"/>
                </a:ext>
              </a:extLst>
            </p:cNvPr>
            <p:cNvCxnSpPr/>
            <p:nvPr/>
          </p:nvCxnSpPr>
          <p:spPr>
            <a:xfrm>
              <a:off x="7522348" y="4239491"/>
              <a:ext cx="1206016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487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Cabalgamiento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37"/>
            <a:ext cx="3584171" cy="1325564"/>
          </a:xfrm>
        </p:spPr>
        <p:txBody>
          <a:bodyPr/>
          <a:lstStyle/>
          <a:p>
            <a:r>
              <a:rPr lang="es-MX" dirty="0"/>
              <a:t>Magnitud del acortamiento.</a:t>
            </a:r>
            <a:endParaRPr lang="es-CO" dirty="0"/>
          </a:p>
        </p:txBody>
      </p:sp>
      <p:pic>
        <p:nvPicPr>
          <p:cNvPr id="17410" name="Picture 2" descr="Identificada una mutación en el gen GGPS1 en tres hermanas que sufrieron  fracturas atípicas de fémur durante el tratamiento con bisfosfonatos -">
            <a:extLst>
              <a:ext uri="{FF2B5EF4-FFF2-40B4-BE49-F238E27FC236}">
                <a16:creationId xmlns:a16="http://schemas.microsoft.com/office/drawing/2014/main" id="{D2B186F5-0D4F-4F87-91B4-E5215FFB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33" y="869367"/>
            <a:ext cx="2981498" cy="51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A92879F-0361-4982-9687-A95F27A25CBF}"/>
              </a:ext>
            </a:extLst>
          </p:cNvPr>
          <p:cNvCxnSpPr/>
          <p:nvPr/>
        </p:nvCxnSpPr>
        <p:spPr>
          <a:xfrm flipV="1">
            <a:off x="9270538" y="2539724"/>
            <a:ext cx="0" cy="56420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9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5"/>
            <a:ext cx="10515600" cy="1325563"/>
          </a:xfrm>
        </p:spPr>
        <p:txBody>
          <a:bodyPr/>
          <a:lstStyle/>
          <a:p>
            <a:r>
              <a:rPr lang="es-MX" b="1" dirty="0"/>
              <a:t>Rotación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37"/>
            <a:ext cx="3831454" cy="164292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Desplazamiento del eje de la extremidad. </a:t>
            </a:r>
            <a:endParaRPr lang="es-CO" dirty="0"/>
          </a:p>
        </p:txBody>
      </p:sp>
      <p:pic>
        <p:nvPicPr>
          <p:cNvPr id="18434" name="Picture 2" descr="11:50: FRACTURA DE GALEAZZI">
            <a:extLst>
              <a:ext uri="{FF2B5EF4-FFF2-40B4-BE49-F238E27FC236}">
                <a16:creationId xmlns:a16="http://schemas.microsoft.com/office/drawing/2014/main" id="{E78F2F17-0537-4920-8F25-719CC1C4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56" y="1150457"/>
            <a:ext cx="4051416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32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10515600" cy="1058275"/>
          </a:xfrm>
        </p:spPr>
        <p:txBody>
          <a:bodyPr/>
          <a:lstStyle/>
          <a:p>
            <a:pPr algn="ctr"/>
            <a:r>
              <a:rPr lang="es-MX" b="1" dirty="0"/>
              <a:t>Otras lesiones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691876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20" y="363240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b="1" dirty="0"/>
              <a:t>Avulsiones</a:t>
            </a:r>
            <a:endParaRPr lang="es-CO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20" y="1482472"/>
            <a:ext cx="5042467" cy="1480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Montserrat" panose="00000500000000000000"/>
              </a:rPr>
              <a:t>Fracturas por arrancamiento en lugares de inserciones tendinosas o </a:t>
            </a:r>
            <a:r>
              <a:rPr lang="es-CO" sz="2000" b="0" i="0" dirty="0" err="1">
                <a:solidFill>
                  <a:srgbClr val="333333"/>
                </a:solidFill>
                <a:effectLst/>
                <a:latin typeface="Montserrat" panose="00000500000000000000"/>
              </a:rPr>
              <a:t>capsuloligamentaria</a:t>
            </a:r>
            <a:r>
              <a:rPr lang="es-CO" sz="2000" dirty="0">
                <a:solidFill>
                  <a:srgbClr val="333333"/>
                </a:solidFill>
                <a:latin typeface="Montserrat" panose="00000500000000000000"/>
              </a:rPr>
              <a:t>. </a:t>
            </a:r>
            <a:endParaRPr lang="es-CO" sz="2000" dirty="0">
              <a:latin typeface="Montserrat" panose="00000500000000000000"/>
            </a:endParaRPr>
          </a:p>
        </p:txBody>
      </p:sp>
      <p:pic>
        <p:nvPicPr>
          <p:cNvPr id="19460" name="Picture 4" descr="Cuando la pequeña fractura no lo es tanto">
            <a:extLst>
              <a:ext uri="{FF2B5EF4-FFF2-40B4-BE49-F238E27FC236}">
                <a16:creationId xmlns:a16="http://schemas.microsoft.com/office/drawing/2014/main" id="{91E99321-16DA-4C5D-9993-1FD7A5148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8483" r="46145" b="8183"/>
          <a:stretch/>
        </p:blipFill>
        <p:spPr bwMode="auto">
          <a:xfrm>
            <a:off x="9183658" y="1026024"/>
            <a:ext cx="2360815" cy="2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D82FC77-4101-4FD7-BA6F-948423C13C1E}"/>
              </a:ext>
            </a:extLst>
          </p:cNvPr>
          <p:cNvGrpSpPr/>
          <p:nvPr/>
        </p:nvGrpSpPr>
        <p:grpSpPr>
          <a:xfrm>
            <a:off x="5501907" y="1026023"/>
            <a:ext cx="3681751" cy="2240835"/>
            <a:chOff x="5400307" y="85762"/>
            <a:chExt cx="3681751" cy="2240835"/>
          </a:xfrm>
        </p:grpSpPr>
        <p:pic>
          <p:nvPicPr>
            <p:cNvPr id="9" name="Picture 2" descr="Fractura por avusión del trocanter menor en el adulto.">
              <a:extLst>
                <a:ext uri="{FF2B5EF4-FFF2-40B4-BE49-F238E27FC236}">
                  <a16:creationId xmlns:a16="http://schemas.microsoft.com/office/drawing/2014/main" id="{1731CF66-F90D-4E43-8344-DAF20CEC04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" t="21884" r="8441" b="6381"/>
            <a:stretch/>
          </p:blipFill>
          <p:spPr bwMode="auto">
            <a:xfrm>
              <a:off x="5400307" y="85762"/>
              <a:ext cx="3681751" cy="2240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0262CE4-5FAD-4F58-9D5B-B98FFDDF1B06}"/>
                </a:ext>
              </a:extLst>
            </p:cNvPr>
            <p:cNvSpPr/>
            <p:nvPr/>
          </p:nvSpPr>
          <p:spPr>
            <a:xfrm>
              <a:off x="6044529" y="978836"/>
              <a:ext cx="520931" cy="5340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9462" name="Picture 6" descr="Lesiones deportivas en niños y adolescentes - ScienceDirect">
            <a:extLst>
              <a:ext uri="{FF2B5EF4-FFF2-40B4-BE49-F238E27FC236}">
                <a16:creationId xmlns:a16="http://schemas.microsoft.com/office/drawing/2014/main" id="{31522BD0-285C-456F-9F86-EC82F5AD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60" y="3266858"/>
            <a:ext cx="4345760" cy="24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39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14" y="332415"/>
            <a:ext cx="4531822" cy="2465480"/>
          </a:xfrm>
        </p:spPr>
        <p:txBody>
          <a:bodyPr/>
          <a:lstStyle/>
          <a:p>
            <a:r>
              <a:rPr lang="es-MX" b="1" dirty="0"/>
              <a:t>Alteraciones previas en el hueso</a:t>
            </a:r>
            <a:endParaRPr lang="es-CO" b="1" dirty="0"/>
          </a:p>
        </p:txBody>
      </p:sp>
      <p:pic>
        <p:nvPicPr>
          <p:cNvPr id="20484" name="Picture 4" descr="REACCIONES DEL HUESO FRENTE AL ESTRES: ESTUDIO RADIOLOGICO">
            <a:extLst>
              <a:ext uri="{FF2B5EF4-FFF2-40B4-BE49-F238E27FC236}">
                <a16:creationId xmlns:a16="http://schemas.microsoft.com/office/drawing/2014/main" id="{93232A63-8E52-4A99-B1F9-D8CA6AB13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/>
          <a:stretch/>
        </p:blipFill>
        <p:spPr bwMode="auto">
          <a:xfrm>
            <a:off x="5330536" y="962335"/>
            <a:ext cx="3856328" cy="24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0E49C908-1ED1-4DB1-BEE4-E0BFFFFD2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/>
          <a:stretch/>
        </p:blipFill>
        <p:spPr bwMode="auto">
          <a:xfrm>
            <a:off x="9308784" y="962335"/>
            <a:ext cx="2546811" cy="45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Qué son las fracturas patológicas o de insuficiencia? - Curiosoando">
            <a:extLst>
              <a:ext uri="{FF2B5EF4-FFF2-40B4-BE49-F238E27FC236}">
                <a16:creationId xmlns:a16="http://schemas.microsoft.com/office/drawing/2014/main" id="{ACA4E0D8-4137-415C-8F9C-B249AA41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93" y="3542547"/>
            <a:ext cx="3184103" cy="2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50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0D0E38-AB01-4757-AD51-9D92A4D7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GRACIAS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14954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Lectura sistemática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1978656"/>
            <a:ext cx="6066183" cy="31423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Área anatómica y proyección.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Aspectos técnicos.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Tejidos blandos.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Relaciones articulares.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Parte ósea.</a:t>
            </a:r>
          </a:p>
        </p:txBody>
      </p:sp>
      <p:pic>
        <p:nvPicPr>
          <p:cNvPr id="7" name="Marcador de contenido 5" descr="Portapapeles comprobado">
            <a:extLst>
              <a:ext uri="{FF2B5EF4-FFF2-40B4-BE49-F238E27FC236}">
                <a16:creationId xmlns:a16="http://schemas.microsoft.com/office/drawing/2014/main" id="{059C579E-3FBB-4F11-916E-9909C0E0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715" y="1810750"/>
            <a:ext cx="1618250" cy="16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576263"/>
            <a:ext cx="10515600" cy="2852737"/>
          </a:xfrm>
        </p:spPr>
        <p:txBody>
          <a:bodyPr/>
          <a:lstStyle/>
          <a:p>
            <a:pPr algn="ctr"/>
            <a:r>
              <a:rPr lang="es-MX" b="1" dirty="0"/>
              <a:t>1. Área anatómica y proyecciones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0420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384172-6387-4263-82FB-8E5E21BA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99"/>
            <a:ext cx="10515600" cy="1325563"/>
          </a:xfrm>
        </p:spPr>
        <p:txBody>
          <a:bodyPr/>
          <a:lstStyle/>
          <a:p>
            <a:r>
              <a:rPr lang="es-MX" b="1" dirty="0"/>
              <a:t>Área anatómica</a:t>
            </a:r>
            <a:endParaRPr lang="es-CO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E07EBB-BB0C-4F15-896C-E7B51190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998"/>
            <a:ext cx="3831454" cy="3142301"/>
          </a:xfrm>
        </p:spPr>
        <p:txBody>
          <a:bodyPr/>
          <a:lstStyle/>
          <a:p>
            <a:r>
              <a:rPr lang="es-MX" dirty="0"/>
              <a:t>Proyecciones regionales o centradas en un hueso en específico. </a:t>
            </a:r>
            <a:endParaRPr lang="es-CO" dirty="0"/>
          </a:p>
        </p:txBody>
      </p:sp>
      <p:pic>
        <p:nvPicPr>
          <p:cNvPr id="9218" name="Picture 2" descr="Guía básica para el diagnóstico de la patología traumática aguda de la  extremidad superior mediante radiología simple">
            <a:extLst>
              <a:ext uri="{FF2B5EF4-FFF2-40B4-BE49-F238E27FC236}">
                <a16:creationId xmlns:a16="http://schemas.microsoft.com/office/drawing/2014/main" id="{E6BD393A-058D-49E5-91DC-E0DE6460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91" y="646248"/>
            <a:ext cx="2043913" cy="26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valuación del niño y adolescente con cojera">
            <a:extLst>
              <a:ext uri="{FF2B5EF4-FFF2-40B4-BE49-F238E27FC236}">
                <a16:creationId xmlns:a16="http://schemas.microsoft.com/office/drawing/2014/main" id="{BEF5E1EE-FDDA-483D-BE99-735EA38A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255" y="640076"/>
            <a:ext cx="1596589" cy="26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AD3B8E9-9D62-4804-A1B2-BC678134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91" y="3399839"/>
            <a:ext cx="1682717" cy="26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9E76080-7D8A-4BC9-9151-2BD1DE8E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08" y="3399839"/>
            <a:ext cx="2079762" cy="26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Proyecciones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7"/>
            <a:ext cx="4232564" cy="1325564"/>
          </a:xfrm>
        </p:spPr>
        <p:txBody>
          <a:bodyPr>
            <a:normAutofit fontScale="92500" lnSpcReduction="20000"/>
          </a:bodyPr>
          <a:lstStyle/>
          <a:p>
            <a:r>
              <a:rPr lang="es-MX" sz="3600" dirty="0"/>
              <a:t>Mínimo 2 proyecciones.</a:t>
            </a:r>
          </a:p>
          <a:p>
            <a:pPr marL="0" indent="0">
              <a:buNone/>
            </a:pPr>
            <a:r>
              <a:rPr lang="es-MX" sz="3600" dirty="0"/>
              <a:t>- Ortogonales. </a:t>
            </a:r>
            <a:endParaRPr lang="es-CO" sz="3600" dirty="0"/>
          </a:p>
        </p:txBody>
      </p:sp>
      <p:pic>
        <p:nvPicPr>
          <p:cNvPr id="2050" name="Picture 2" descr="Tuberculosis monoarticular de la muñeca. Comunicación de un caso">
            <a:extLst>
              <a:ext uri="{FF2B5EF4-FFF2-40B4-BE49-F238E27FC236}">
                <a16:creationId xmlns:a16="http://schemas.microsoft.com/office/drawing/2014/main" id="{E906B10B-18C0-4486-90B6-E781E387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16" y="1193457"/>
            <a:ext cx="5343569" cy="44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D6C3C33-68B1-4517-AF47-93BC39EB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09"/>
            <a:ext cx="10515600" cy="2852737"/>
          </a:xfrm>
        </p:spPr>
        <p:txBody>
          <a:bodyPr/>
          <a:lstStyle/>
          <a:p>
            <a:pPr algn="ctr"/>
            <a:r>
              <a:rPr lang="es-MX" b="1" dirty="0"/>
              <a:t>Variaciones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6568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FA32-6DAD-4C04-A674-8CC7F0E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Hombro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A4DE9-9045-431D-A26B-5DBF8AED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361"/>
            <a:ext cx="5643880" cy="111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/>
              <a:t>Serie de trauma</a:t>
            </a:r>
            <a:endParaRPr lang="es-CO" sz="3600" dirty="0"/>
          </a:p>
        </p:txBody>
      </p:sp>
      <p:pic>
        <p:nvPicPr>
          <p:cNvPr id="3074" name="Picture 2" descr="Traumatismo de alta energía con luxación anterior de hombro y fractura  concomitante del acromion. Reporte de caso | Revista Colombiana de  Ortopedia y Traumatología">
            <a:extLst>
              <a:ext uri="{FF2B5EF4-FFF2-40B4-BE49-F238E27FC236}">
                <a16:creationId xmlns:a16="http://schemas.microsoft.com/office/drawing/2014/main" id="{0E856B93-5EB6-4F5D-87BD-C4833AE0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00" y="825953"/>
            <a:ext cx="4384206" cy="52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7E1B3DF-0BB0-4C66-B149-D1D47889E4A5}" vid="{BF97386F-A394-4AC0-8781-7EAE8F5D25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COM_FR_2020</Template>
  <TotalTime>5589</TotalTime>
  <Words>558</Words>
  <Application>Microsoft Office PowerPoint</Application>
  <PresentationFormat>Panorámica</PresentationFormat>
  <Paragraphs>125</Paragraphs>
  <Slides>36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Montserrat</vt:lpstr>
      <vt:lpstr>Tema de Office</vt:lpstr>
      <vt:lpstr>Radiología básica en ortopedia</vt:lpstr>
      <vt:lpstr>Radiografía simple</vt:lpstr>
      <vt:lpstr>Radiolucidez  Radiopacidad </vt:lpstr>
      <vt:lpstr>Lectura sistemática</vt:lpstr>
      <vt:lpstr>1. Área anatómica y proyecciones </vt:lpstr>
      <vt:lpstr>Área anatómica</vt:lpstr>
      <vt:lpstr>Proyecciones </vt:lpstr>
      <vt:lpstr>Variaciones </vt:lpstr>
      <vt:lpstr>Hombro</vt:lpstr>
      <vt:lpstr>Oblicuas</vt:lpstr>
      <vt:lpstr>Pelvis</vt:lpstr>
      <vt:lpstr>Rodilla</vt:lpstr>
      <vt:lpstr>Pie y tobillo</vt:lpstr>
      <vt:lpstr>Comparativas</vt:lpstr>
      <vt:lpstr>2. Aspectos técnicos </vt:lpstr>
      <vt:lpstr>Huesos largos</vt:lpstr>
      <vt:lpstr>Articulaciones</vt:lpstr>
      <vt:lpstr>3. Tejidos blandos  </vt:lpstr>
      <vt:lpstr>Lesiones asociadas</vt:lpstr>
      <vt:lpstr>Lesiones asociadas</vt:lpstr>
      <vt:lpstr>4. Relaciones articulares</vt:lpstr>
      <vt:lpstr>Congruencia</vt:lpstr>
      <vt:lpstr>5. Parte ósea</vt:lpstr>
      <vt:lpstr>Área anatómica de la lesión </vt:lpstr>
      <vt:lpstr>Tipo de trazo</vt:lpstr>
      <vt:lpstr>Tipo de trazo</vt:lpstr>
      <vt:lpstr>Tipo de trazo</vt:lpstr>
      <vt:lpstr>Deformidades</vt:lpstr>
      <vt:lpstr>Deformidades </vt:lpstr>
      <vt:lpstr>Traslación </vt:lpstr>
      <vt:lpstr>Cabalgamiento</vt:lpstr>
      <vt:lpstr>Rotación</vt:lpstr>
      <vt:lpstr>Otras lesiones</vt:lpstr>
      <vt:lpstr>Avulsiones</vt:lpstr>
      <vt:lpstr>Alteraciones previas en el hueso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Sentire Taller SAS</dc:creator>
  <cp:lastModifiedBy>Comunicaciones</cp:lastModifiedBy>
  <cp:revision>70</cp:revision>
  <dcterms:created xsi:type="dcterms:W3CDTF">2020-11-06T17:03:47Z</dcterms:created>
  <dcterms:modified xsi:type="dcterms:W3CDTF">2020-11-26T19:50:30Z</dcterms:modified>
</cp:coreProperties>
</file>