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8" r:id="rId2"/>
    <p:sldId id="260" r:id="rId3"/>
    <p:sldId id="262" r:id="rId4"/>
    <p:sldId id="261" r:id="rId5"/>
    <p:sldId id="263" r:id="rId6"/>
    <p:sldId id="274" r:id="rId7"/>
    <p:sldId id="265" r:id="rId8"/>
    <p:sldId id="266" r:id="rId9"/>
    <p:sldId id="276" r:id="rId10"/>
    <p:sldId id="268" r:id="rId11"/>
    <p:sldId id="330" r:id="rId12"/>
    <p:sldId id="267" r:id="rId13"/>
    <p:sldId id="331" r:id="rId14"/>
    <p:sldId id="335" r:id="rId15"/>
    <p:sldId id="270" r:id="rId16"/>
    <p:sldId id="332" r:id="rId17"/>
    <p:sldId id="337" r:id="rId18"/>
    <p:sldId id="333" r:id="rId19"/>
    <p:sldId id="310" r:id="rId20"/>
    <p:sldId id="336" r:id="rId21"/>
    <p:sldId id="338" r:id="rId22"/>
    <p:sldId id="269" r:id="rId23"/>
    <p:sldId id="271" r:id="rId24"/>
    <p:sldId id="308" r:id="rId25"/>
    <p:sldId id="339" r:id="rId26"/>
    <p:sldId id="340" r:id="rId27"/>
    <p:sldId id="341" r:id="rId28"/>
    <p:sldId id="342" r:id="rId29"/>
    <p:sldId id="343" r:id="rId30"/>
    <p:sldId id="275" r:id="rId31"/>
    <p:sldId id="277" r:id="rId32"/>
    <p:sldId id="353" r:id="rId33"/>
    <p:sldId id="287" r:id="rId34"/>
    <p:sldId id="282" r:id="rId35"/>
    <p:sldId id="312" r:id="rId36"/>
    <p:sldId id="279" r:id="rId37"/>
    <p:sldId id="313" r:id="rId38"/>
    <p:sldId id="281" r:id="rId39"/>
    <p:sldId id="280" r:id="rId40"/>
    <p:sldId id="315" r:id="rId41"/>
    <p:sldId id="314" r:id="rId42"/>
    <p:sldId id="321" r:id="rId43"/>
    <p:sldId id="344" r:id="rId44"/>
    <p:sldId id="316" r:id="rId45"/>
    <p:sldId id="318" r:id="rId46"/>
    <p:sldId id="345" r:id="rId47"/>
    <p:sldId id="346" r:id="rId48"/>
    <p:sldId id="347" r:id="rId49"/>
    <p:sldId id="285" r:id="rId50"/>
    <p:sldId id="288" r:id="rId51"/>
    <p:sldId id="348" r:id="rId52"/>
    <p:sldId id="350" r:id="rId53"/>
    <p:sldId id="349" r:id="rId54"/>
    <p:sldId id="304" r:id="rId55"/>
    <p:sldId id="319" r:id="rId56"/>
    <p:sldId id="351" r:id="rId57"/>
    <p:sldId id="352" r:id="rId58"/>
    <p:sldId id="307" r:id="rId5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0A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2186" autoAdjust="0"/>
  </p:normalViewPr>
  <p:slideViewPr>
    <p:cSldViewPr snapToGrid="0" showGuides="1">
      <p:cViewPr varScale="1">
        <p:scale>
          <a:sx n="55" d="100"/>
          <a:sy n="55" d="100"/>
        </p:scale>
        <p:origin x="110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3BD2F7-E7BF-4ACE-83C6-26DE98C9867A}" type="doc">
      <dgm:prSet loTypeId="urn:microsoft.com/office/officeart/2005/8/layout/gear1" loCatId="process" qsTypeId="urn:microsoft.com/office/officeart/2005/8/quickstyle/simple1" qsCatId="simple" csTypeId="urn:microsoft.com/office/officeart/2005/8/colors/accent1_4" csCatId="accent1" phldr="1"/>
      <dgm:spPr/>
    </dgm:pt>
    <dgm:pt modelId="{A6D09706-4933-46C9-8756-7BE099B6C995}">
      <dgm:prSet phldrT="[Texto]" custT="1"/>
      <dgm:spPr/>
      <dgm:t>
        <a:bodyPr/>
        <a:lstStyle/>
        <a:p>
          <a:r>
            <a:rPr lang="es-CO" sz="1800" dirty="0">
              <a:latin typeface="Montserrat" panose="00000500000000000000" pitchFamily="50" charset="0"/>
            </a:rPr>
            <a:t>Biológico</a:t>
          </a:r>
        </a:p>
      </dgm:t>
    </dgm:pt>
    <dgm:pt modelId="{B1CE246E-BAB6-4E95-9309-3D924456A849}" type="parTrans" cxnId="{BEA902D8-A9EC-45D6-93A6-60717848697E}">
      <dgm:prSet/>
      <dgm:spPr/>
      <dgm:t>
        <a:bodyPr/>
        <a:lstStyle/>
        <a:p>
          <a:endParaRPr lang="es-CO" sz="2400">
            <a:latin typeface="Montserrat" panose="00000500000000000000" pitchFamily="50" charset="0"/>
          </a:endParaRPr>
        </a:p>
      </dgm:t>
    </dgm:pt>
    <dgm:pt modelId="{334296CA-7A45-4895-AEEF-B5D767B95478}" type="sibTrans" cxnId="{BEA902D8-A9EC-45D6-93A6-60717848697E}">
      <dgm:prSet/>
      <dgm:spPr/>
      <dgm:t>
        <a:bodyPr/>
        <a:lstStyle/>
        <a:p>
          <a:endParaRPr lang="es-CO" sz="2400">
            <a:latin typeface="Montserrat" panose="00000500000000000000" pitchFamily="50" charset="0"/>
          </a:endParaRPr>
        </a:p>
      </dgm:t>
    </dgm:pt>
    <dgm:pt modelId="{754DB9EB-6EF7-4219-91DD-CAC2DEBF7AC8}">
      <dgm:prSet phldrT="[Texto]" custT="1"/>
      <dgm:spPr/>
      <dgm:t>
        <a:bodyPr/>
        <a:lstStyle/>
        <a:p>
          <a:r>
            <a:rPr lang="es-CO" sz="1800" dirty="0">
              <a:latin typeface="Montserrat" panose="00000500000000000000" pitchFamily="50" charset="0"/>
            </a:rPr>
            <a:t>Psicológico</a:t>
          </a:r>
        </a:p>
      </dgm:t>
    </dgm:pt>
    <dgm:pt modelId="{6A0450BE-7150-4326-BC17-19C3070475D2}" type="parTrans" cxnId="{C17D7BF1-CFCF-4CE5-A7BC-F41F7E6E029A}">
      <dgm:prSet/>
      <dgm:spPr/>
      <dgm:t>
        <a:bodyPr/>
        <a:lstStyle/>
        <a:p>
          <a:endParaRPr lang="es-CO" sz="2400">
            <a:latin typeface="Montserrat" panose="00000500000000000000" pitchFamily="50" charset="0"/>
          </a:endParaRPr>
        </a:p>
      </dgm:t>
    </dgm:pt>
    <dgm:pt modelId="{4EA4CEC2-E92E-4A03-A51A-007CF99CD32F}" type="sibTrans" cxnId="{C17D7BF1-CFCF-4CE5-A7BC-F41F7E6E029A}">
      <dgm:prSet/>
      <dgm:spPr/>
      <dgm:t>
        <a:bodyPr/>
        <a:lstStyle/>
        <a:p>
          <a:endParaRPr lang="es-CO" sz="2400">
            <a:latin typeface="Montserrat" panose="00000500000000000000" pitchFamily="50" charset="0"/>
          </a:endParaRPr>
        </a:p>
      </dgm:t>
    </dgm:pt>
    <dgm:pt modelId="{7E5C4827-B9DE-42A9-B8B8-BAA7D28767DE}">
      <dgm:prSet phldrT="[Texto]" custT="1"/>
      <dgm:spPr/>
      <dgm:t>
        <a:bodyPr/>
        <a:lstStyle/>
        <a:p>
          <a:r>
            <a:rPr lang="es-CO" sz="1800" dirty="0">
              <a:latin typeface="Montserrat" panose="00000500000000000000" pitchFamily="50" charset="0"/>
            </a:rPr>
            <a:t>Social</a:t>
          </a:r>
        </a:p>
      </dgm:t>
    </dgm:pt>
    <dgm:pt modelId="{043F138A-2C1C-4ED7-B557-F11063B7FF46}" type="parTrans" cxnId="{13A8565F-ECE8-4376-ABDB-6CD2FB4B33A6}">
      <dgm:prSet/>
      <dgm:spPr/>
      <dgm:t>
        <a:bodyPr/>
        <a:lstStyle/>
        <a:p>
          <a:endParaRPr lang="es-CO" sz="2400">
            <a:latin typeface="Montserrat" panose="00000500000000000000" pitchFamily="50" charset="0"/>
          </a:endParaRPr>
        </a:p>
      </dgm:t>
    </dgm:pt>
    <dgm:pt modelId="{A60916CD-CA7B-46A4-BDFD-CCACAD3E73F5}" type="sibTrans" cxnId="{13A8565F-ECE8-4376-ABDB-6CD2FB4B33A6}">
      <dgm:prSet/>
      <dgm:spPr/>
      <dgm:t>
        <a:bodyPr/>
        <a:lstStyle/>
        <a:p>
          <a:endParaRPr lang="es-CO" sz="2400">
            <a:latin typeface="Montserrat" panose="00000500000000000000" pitchFamily="50" charset="0"/>
          </a:endParaRPr>
        </a:p>
      </dgm:t>
    </dgm:pt>
    <dgm:pt modelId="{810F2718-FAA4-4614-83CD-8B1B39EBF923}" type="pres">
      <dgm:prSet presAssocID="{5E3BD2F7-E7BF-4ACE-83C6-26DE98C9867A}" presName="composite" presStyleCnt="0">
        <dgm:presLayoutVars>
          <dgm:chMax val="3"/>
          <dgm:animLvl val="lvl"/>
          <dgm:resizeHandles val="exact"/>
        </dgm:presLayoutVars>
      </dgm:prSet>
      <dgm:spPr/>
    </dgm:pt>
    <dgm:pt modelId="{728473AD-28EC-401F-A809-195C352BAA0F}" type="pres">
      <dgm:prSet presAssocID="{A6D09706-4933-46C9-8756-7BE099B6C995}" presName="gear1" presStyleLbl="node1" presStyleIdx="0" presStyleCnt="3">
        <dgm:presLayoutVars>
          <dgm:chMax val="1"/>
          <dgm:bulletEnabled val="1"/>
        </dgm:presLayoutVars>
      </dgm:prSet>
      <dgm:spPr/>
    </dgm:pt>
    <dgm:pt modelId="{FC92528E-9E1B-432F-BC01-3A5C9FE696EF}" type="pres">
      <dgm:prSet presAssocID="{A6D09706-4933-46C9-8756-7BE099B6C995}" presName="gear1srcNode" presStyleLbl="node1" presStyleIdx="0" presStyleCnt="3"/>
      <dgm:spPr/>
    </dgm:pt>
    <dgm:pt modelId="{7994C52E-0222-47EB-8FC4-7F2CA0C54DC2}" type="pres">
      <dgm:prSet presAssocID="{A6D09706-4933-46C9-8756-7BE099B6C995}" presName="gear1dstNode" presStyleLbl="node1" presStyleIdx="0" presStyleCnt="3"/>
      <dgm:spPr/>
    </dgm:pt>
    <dgm:pt modelId="{F1BA944E-F6B1-48C7-A5E9-DD985D6D0A52}" type="pres">
      <dgm:prSet presAssocID="{754DB9EB-6EF7-4219-91DD-CAC2DEBF7AC8}" presName="gear2" presStyleLbl="node1" presStyleIdx="1" presStyleCnt="3" custScaleX="114577" custScaleY="108364">
        <dgm:presLayoutVars>
          <dgm:chMax val="1"/>
          <dgm:bulletEnabled val="1"/>
        </dgm:presLayoutVars>
      </dgm:prSet>
      <dgm:spPr/>
    </dgm:pt>
    <dgm:pt modelId="{338A99B2-4AAC-4C2D-BA7F-FA5E3C0808C6}" type="pres">
      <dgm:prSet presAssocID="{754DB9EB-6EF7-4219-91DD-CAC2DEBF7AC8}" presName="gear2srcNode" presStyleLbl="node1" presStyleIdx="1" presStyleCnt="3"/>
      <dgm:spPr/>
    </dgm:pt>
    <dgm:pt modelId="{D24763F4-0A3E-4A8F-8866-417342E847FA}" type="pres">
      <dgm:prSet presAssocID="{754DB9EB-6EF7-4219-91DD-CAC2DEBF7AC8}" presName="gear2dstNode" presStyleLbl="node1" presStyleIdx="1" presStyleCnt="3"/>
      <dgm:spPr/>
    </dgm:pt>
    <dgm:pt modelId="{D98719AB-76F9-40D1-AC36-C9D0ADB1C0EF}" type="pres">
      <dgm:prSet presAssocID="{7E5C4827-B9DE-42A9-B8B8-BAA7D28767DE}" presName="gear3" presStyleLbl="node1" presStyleIdx="2" presStyleCnt="3" custScaleX="100194" custScaleY="93191"/>
      <dgm:spPr/>
    </dgm:pt>
    <dgm:pt modelId="{DACC3999-91B5-4F09-A9A1-F344B600EC4B}" type="pres">
      <dgm:prSet presAssocID="{7E5C4827-B9DE-42A9-B8B8-BAA7D28767DE}" presName="gear3tx" presStyleLbl="node1" presStyleIdx="2" presStyleCnt="3">
        <dgm:presLayoutVars>
          <dgm:chMax val="1"/>
          <dgm:bulletEnabled val="1"/>
        </dgm:presLayoutVars>
      </dgm:prSet>
      <dgm:spPr/>
    </dgm:pt>
    <dgm:pt modelId="{EA6919DE-ADCA-4004-9364-445345C4DC44}" type="pres">
      <dgm:prSet presAssocID="{7E5C4827-B9DE-42A9-B8B8-BAA7D28767DE}" presName="gear3srcNode" presStyleLbl="node1" presStyleIdx="2" presStyleCnt="3"/>
      <dgm:spPr/>
    </dgm:pt>
    <dgm:pt modelId="{EB82A9F6-41E4-4040-AF12-5650D6FF067D}" type="pres">
      <dgm:prSet presAssocID="{7E5C4827-B9DE-42A9-B8B8-BAA7D28767DE}" presName="gear3dstNode" presStyleLbl="node1" presStyleIdx="2" presStyleCnt="3"/>
      <dgm:spPr/>
    </dgm:pt>
    <dgm:pt modelId="{4C487457-2827-4D54-9F40-A0006B0DD6C3}" type="pres">
      <dgm:prSet presAssocID="{334296CA-7A45-4895-AEEF-B5D767B95478}" presName="connector1" presStyleLbl="sibTrans2D1" presStyleIdx="0" presStyleCnt="3"/>
      <dgm:spPr/>
    </dgm:pt>
    <dgm:pt modelId="{D337BE0A-94C3-4290-A0AC-D8DDD559D9D8}" type="pres">
      <dgm:prSet presAssocID="{4EA4CEC2-E92E-4A03-A51A-007CF99CD32F}" presName="connector2" presStyleLbl="sibTrans2D1" presStyleIdx="1" presStyleCnt="3"/>
      <dgm:spPr/>
    </dgm:pt>
    <dgm:pt modelId="{577B6E14-50C0-4448-8846-0DE3BDC4EFF8}" type="pres">
      <dgm:prSet presAssocID="{A60916CD-CA7B-46A4-BDFD-CCACAD3E73F5}" presName="connector3" presStyleLbl="sibTrans2D1" presStyleIdx="2" presStyleCnt="3"/>
      <dgm:spPr/>
    </dgm:pt>
  </dgm:ptLst>
  <dgm:cxnLst>
    <dgm:cxn modelId="{8858170A-3EF8-4FD4-A647-319BFBCBE5D3}" type="presOf" srcId="{5E3BD2F7-E7BF-4ACE-83C6-26DE98C9867A}" destId="{810F2718-FAA4-4614-83CD-8B1B39EBF923}" srcOrd="0" destOrd="0" presId="urn:microsoft.com/office/officeart/2005/8/layout/gear1"/>
    <dgm:cxn modelId="{5C5CE314-0B49-480E-BCD9-9B6AF5D131EB}" type="presOf" srcId="{4EA4CEC2-E92E-4A03-A51A-007CF99CD32F}" destId="{D337BE0A-94C3-4290-A0AC-D8DDD559D9D8}" srcOrd="0" destOrd="0" presId="urn:microsoft.com/office/officeart/2005/8/layout/gear1"/>
    <dgm:cxn modelId="{32CE5816-E073-4A2B-90DD-8B2AFC1F2CE2}" type="presOf" srcId="{754DB9EB-6EF7-4219-91DD-CAC2DEBF7AC8}" destId="{D24763F4-0A3E-4A8F-8866-417342E847FA}" srcOrd="2" destOrd="0" presId="urn:microsoft.com/office/officeart/2005/8/layout/gear1"/>
    <dgm:cxn modelId="{E683B220-CD40-40EA-B453-E01CD44B9F49}" type="presOf" srcId="{7E5C4827-B9DE-42A9-B8B8-BAA7D28767DE}" destId="{EA6919DE-ADCA-4004-9364-445345C4DC44}" srcOrd="2" destOrd="0" presId="urn:microsoft.com/office/officeart/2005/8/layout/gear1"/>
    <dgm:cxn modelId="{9D7F442B-9B0A-4699-9BA7-982A75953E49}" type="presOf" srcId="{754DB9EB-6EF7-4219-91DD-CAC2DEBF7AC8}" destId="{F1BA944E-F6B1-48C7-A5E9-DD985D6D0A52}" srcOrd="0" destOrd="0" presId="urn:microsoft.com/office/officeart/2005/8/layout/gear1"/>
    <dgm:cxn modelId="{9CFE5D5D-CF81-4A89-97C0-C8B3295858CA}" type="presOf" srcId="{7E5C4827-B9DE-42A9-B8B8-BAA7D28767DE}" destId="{DACC3999-91B5-4F09-A9A1-F344B600EC4B}" srcOrd="1" destOrd="0" presId="urn:microsoft.com/office/officeart/2005/8/layout/gear1"/>
    <dgm:cxn modelId="{13A8565F-ECE8-4376-ABDB-6CD2FB4B33A6}" srcId="{5E3BD2F7-E7BF-4ACE-83C6-26DE98C9867A}" destId="{7E5C4827-B9DE-42A9-B8B8-BAA7D28767DE}" srcOrd="2" destOrd="0" parTransId="{043F138A-2C1C-4ED7-B557-F11063B7FF46}" sibTransId="{A60916CD-CA7B-46A4-BDFD-CCACAD3E73F5}"/>
    <dgm:cxn modelId="{4557E3B6-292E-4EDE-9418-69EE0282BF65}" type="presOf" srcId="{754DB9EB-6EF7-4219-91DD-CAC2DEBF7AC8}" destId="{338A99B2-4AAC-4C2D-BA7F-FA5E3C0808C6}" srcOrd="1" destOrd="0" presId="urn:microsoft.com/office/officeart/2005/8/layout/gear1"/>
    <dgm:cxn modelId="{BBA86AB9-D1EF-40A6-9706-804BE78B47D5}" type="presOf" srcId="{7E5C4827-B9DE-42A9-B8B8-BAA7D28767DE}" destId="{EB82A9F6-41E4-4040-AF12-5650D6FF067D}" srcOrd="3" destOrd="0" presId="urn:microsoft.com/office/officeart/2005/8/layout/gear1"/>
    <dgm:cxn modelId="{25A7BCBC-86B5-46E1-9285-3A6E855B2122}" type="presOf" srcId="{A60916CD-CA7B-46A4-BDFD-CCACAD3E73F5}" destId="{577B6E14-50C0-4448-8846-0DE3BDC4EFF8}" srcOrd="0" destOrd="0" presId="urn:microsoft.com/office/officeart/2005/8/layout/gear1"/>
    <dgm:cxn modelId="{DF6B08C7-AFDF-4EB3-9C93-7228E263676D}" type="presOf" srcId="{A6D09706-4933-46C9-8756-7BE099B6C995}" destId="{FC92528E-9E1B-432F-BC01-3A5C9FE696EF}" srcOrd="1" destOrd="0" presId="urn:microsoft.com/office/officeart/2005/8/layout/gear1"/>
    <dgm:cxn modelId="{EA00ACC8-095A-47CC-9C32-265E87FBDA59}" type="presOf" srcId="{334296CA-7A45-4895-AEEF-B5D767B95478}" destId="{4C487457-2827-4D54-9F40-A0006B0DD6C3}" srcOrd="0" destOrd="0" presId="urn:microsoft.com/office/officeart/2005/8/layout/gear1"/>
    <dgm:cxn modelId="{BEA902D8-A9EC-45D6-93A6-60717848697E}" srcId="{5E3BD2F7-E7BF-4ACE-83C6-26DE98C9867A}" destId="{A6D09706-4933-46C9-8756-7BE099B6C995}" srcOrd="0" destOrd="0" parTransId="{B1CE246E-BAB6-4E95-9309-3D924456A849}" sibTransId="{334296CA-7A45-4895-AEEF-B5D767B95478}"/>
    <dgm:cxn modelId="{45CFA1EA-C90D-4059-A19D-570DF675BAE0}" type="presOf" srcId="{A6D09706-4933-46C9-8756-7BE099B6C995}" destId="{7994C52E-0222-47EB-8FC4-7F2CA0C54DC2}" srcOrd="2" destOrd="0" presId="urn:microsoft.com/office/officeart/2005/8/layout/gear1"/>
    <dgm:cxn modelId="{C17D7BF1-CFCF-4CE5-A7BC-F41F7E6E029A}" srcId="{5E3BD2F7-E7BF-4ACE-83C6-26DE98C9867A}" destId="{754DB9EB-6EF7-4219-91DD-CAC2DEBF7AC8}" srcOrd="1" destOrd="0" parTransId="{6A0450BE-7150-4326-BC17-19C3070475D2}" sibTransId="{4EA4CEC2-E92E-4A03-A51A-007CF99CD32F}"/>
    <dgm:cxn modelId="{4636A2FB-E9A8-4187-8972-7621E2AE3229}" type="presOf" srcId="{7E5C4827-B9DE-42A9-B8B8-BAA7D28767DE}" destId="{D98719AB-76F9-40D1-AC36-C9D0ADB1C0EF}" srcOrd="0" destOrd="0" presId="urn:microsoft.com/office/officeart/2005/8/layout/gear1"/>
    <dgm:cxn modelId="{6E538EFD-C6FF-464A-B1D3-AB5794D2E6CD}" type="presOf" srcId="{A6D09706-4933-46C9-8756-7BE099B6C995}" destId="{728473AD-28EC-401F-A809-195C352BAA0F}" srcOrd="0" destOrd="0" presId="urn:microsoft.com/office/officeart/2005/8/layout/gear1"/>
    <dgm:cxn modelId="{269B7F5E-DB1F-4DA4-B0CE-050EDDE4CA09}" type="presParOf" srcId="{810F2718-FAA4-4614-83CD-8B1B39EBF923}" destId="{728473AD-28EC-401F-A809-195C352BAA0F}" srcOrd="0" destOrd="0" presId="urn:microsoft.com/office/officeart/2005/8/layout/gear1"/>
    <dgm:cxn modelId="{55A8B6C8-F8F9-4E9B-97AC-A80E6A18DB47}" type="presParOf" srcId="{810F2718-FAA4-4614-83CD-8B1B39EBF923}" destId="{FC92528E-9E1B-432F-BC01-3A5C9FE696EF}" srcOrd="1" destOrd="0" presId="urn:microsoft.com/office/officeart/2005/8/layout/gear1"/>
    <dgm:cxn modelId="{B439C693-F7BC-460E-AC73-17F202B77DE9}" type="presParOf" srcId="{810F2718-FAA4-4614-83CD-8B1B39EBF923}" destId="{7994C52E-0222-47EB-8FC4-7F2CA0C54DC2}" srcOrd="2" destOrd="0" presId="urn:microsoft.com/office/officeart/2005/8/layout/gear1"/>
    <dgm:cxn modelId="{54C13614-BD55-488E-933F-E021FC372157}" type="presParOf" srcId="{810F2718-FAA4-4614-83CD-8B1B39EBF923}" destId="{F1BA944E-F6B1-48C7-A5E9-DD985D6D0A52}" srcOrd="3" destOrd="0" presId="urn:microsoft.com/office/officeart/2005/8/layout/gear1"/>
    <dgm:cxn modelId="{930169E0-EF79-4A81-BB7B-DBFD7E31AA00}" type="presParOf" srcId="{810F2718-FAA4-4614-83CD-8B1B39EBF923}" destId="{338A99B2-4AAC-4C2D-BA7F-FA5E3C0808C6}" srcOrd="4" destOrd="0" presId="urn:microsoft.com/office/officeart/2005/8/layout/gear1"/>
    <dgm:cxn modelId="{C6A1FDA5-AC70-4E58-9A91-689EAF73F7EB}" type="presParOf" srcId="{810F2718-FAA4-4614-83CD-8B1B39EBF923}" destId="{D24763F4-0A3E-4A8F-8866-417342E847FA}" srcOrd="5" destOrd="0" presId="urn:microsoft.com/office/officeart/2005/8/layout/gear1"/>
    <dgm:cxn modelId="{E3252231-FB14-461F-AB32-D2CEF3E082E7}" type="presParOf" srcId="{810F2718-FAA4-4614-83CD-8B1B39EBF923}" destId="{D98719AB-76F9-40D1-AC36-C9D0ADB1C0EF}" srcOrd="6" destOrd="0" presId="urn:microsoft.com/office/officeart/2005/8/layout/gear1"/>
    <dgm:cxn modelId="{3FF25C48-3EFB-4904-A16A-CA0C973B1B84}" type="presParOf" srcId="{810F2718-FAA4-4614-83CD-8B1B39EBF923}" destId="{DACC3999-91B5-4F09-A9A1-F344B600EC4B}" srcOrd="7" destOrd="0" presId="urn:microsoft.com/office/officeart/2005/8/layout/gear1"/>
    <dgm:cxn modelId="{A1477E5C-CC28-4C26-B8EE-A1FB8FCA16F1}" type="presParOf" srcId="{810F2718-FAA4-4614-83CD-8B1B39EBF923}" destId="{EA6919DE-ADCA-4004-9364-445345C4DC44}" srcOrd="8" destOrd="0" presId="urn:microsoft.com/office/officeart/2005/8/layout/gear1"/>
    <dgm:cxn modelId="{CDA0616F-701C-4D21-AB12-AA6C96106B63}" type="presParOf" srcId="{810F2718-FAA4-4614-83CD-8B1B39EBF923}" destId="{EB82A9F6-41E4-4040-AF12-5650D6FF067D}" srcOrd="9" destOrd="0" presId="urn:microsoft.com/office/officeart/2005/8/layout/gear1"/>
    <dgm:cxn modelId="{240CFDB6-EA26-4677-904A-A333C56F270E}" type="presParOf" srcId="{810F2718-FAA4-4614-83CD-8B1B39EBF923}" destId="{4C487457-2827-4D54-9F40-A0006B0DD6C3}" srcOrd="10" destOrd="0" presId="urn:microsoft.com/office/officeart/2005/8/layout/gear1"/>
    <dgm:cxn modelId="{F6B1B0E2-6862-470C-A5B6-0F1AF64D0105}" type="presParOf" srcId="{810F2718-FAA4-4614-83CD-8B1B39EBF923}" destId="{D337BE0A-94C3-4290-A0AC-D8DDD559D9D8}" srcOrd="11" destOrd="0" presId="urn:microsoft.com/office/officeart/2005/8/layout/gear1"/>
    <dgm:cxn modelId="{27521A3B-B466-4FBA-9F0C-AF62EA7A4D91}" type="presParOf" srcId="{810F2718-FAA4-4614-83CD-8B1B39EBF923}" destId="{577B6E14-50C0-4448-8846-0DE3BDC4EFF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1DE75-BD8C-4C91-A217-F131FCDD2096}" type="doc">
      <dgm:prSet loTypeId="urn:microsoft.com/office/officeart/2005/8/layout/venn2" loCatId="relationship" qsTypeId="urn:microsoft.com/office/officeart/2005/8/quickstyle/3d3" qsCatId="3D" csTypeId="urn:microsoft.com/office/officeart/2005/8/colors/accent0_3" csCatId="mainScheme" phldr="1"/>
      <dgm:spPr/>
      <dgm:t>
        <a:bodyPr/>
        <a:lstStyle/>
        <a:p>
          <a:endParaRPr lang="es-CO"/>
        </a:p>
      </dgm:t>
    </dgm:pt>
    <dgm:pt modelId="{21B82FA3-C4ED-4CB9-B448-21DA0823E679}">
      <dgm:prSet phldrT="[Texto]" custT="1"/>
      <dgm:spPr/>
      <dgm:t>
        <a:bodyPr/>
        <a:lstStyle/>
        <a:p>
          <a:r>
            <a:rPr lang="es-CO" sz="2000" dirty="0">
              <a:solidFill>
                <a:srgbClr val="FFFF00"/>
              </a:solidFill>
              <a:latin typeface="Montserrat" panose="00000500000000000000" pitchFamily="50" charset="0"/>
            </a:rPr>
            <a:t>Conductual</a:t>
          </a:r>
        </a:p>
      </dgm:t>
    </dgm:pt>
    <dgm:pt modelId="{5F7C09E8-A7FB-4C6E-A254-2505842BE521}" type="parTrans" cxnId="{E962E58E-C9BD-4707-A4AC-DA5D3C696127}">
      <dgm:prSet/>
      <dgm:spPr/>
      <dgm:t>
        <a:bodyPr/>
        <a:lstStyle/>
        <a:p>
          <a:endParaRPr lang="es-CO">
            <a:solidFill>
              <a:srgbClr val="FFFF00"/>
            </a:solidFill>
            <a:latin typeface="Montserrat" panose="00000500000000000000" pitchFamily="50" charset="0"/>
          </a:endParaRPr>
        </a:p>
      </dgm:t>
    </dgm:pt>
    <dgm:pt modelId="{617CD8E6-6CDD-4903-A846-60D143A43D6E}" type="sibTrans" cxnId="{E962E58E-C9BD-4707-A4AC-DA5D3C696127}">
      <dgm:prSet/>
      <dgm:spPr/>
      <dgm:t>
        <a:bodyPr/>
        <a:lstStyle/>
        <a:p>
          <a:endParaRPr lang="es-CO">
            <a:solidFill>
              <a:srgbClr val="FFFF00"/>
            </a:solidFill>
            <a:latin typeface="Montserrat" panose="00000500000000000000" pitchFamily="50" charset="0"/>
          </a:endParaRPr>
        </a:p>
      </dgm:t>
    </dgm:pt>
    <dgm:pt modelId="{92A44C07-C01D-44CA-962A-D50884E0FACF}">
      <dgm:prSet phldrT="[Texto]" custT="1"/>
      <dgm:spPr/>
      <dgm:t>
        <a:bodyPr/>
        <a:lstStyle/>
        <a:p>
          <a:r>
            <a:rPr lang="es-CO" sz="2400" dirty="0">
              <a:solidFill>
                <a:srgbClr val="FFFF00"/>
              </a:solidFill>
              <a:latin typeface="Montserrat" panose="00000500000000000000" pitchFamily="50" charset="0"/>
            </a:rPr>
            <a:t>Cognitivo</a:t>
          </a:r>
        </a:p>
      </dgm:t>
    </dgm:pt>
    <dgm:pt modelId="{61B54E52-B1EF-4091-BE0B-4390FD16FEC5}" type="parTrans" cxnId="{A539BAF5-FD28-4340-9AE0-EE10A487307F}">
      <dgm:prSet/>
      <dgm:spPr/>
      <dgm:t>
        <a:bodyPr/>
        <a:lstStyle/>
        <a:p>
          <a:endParaRPr lang="es-CO">
            <a:solidFill>
              <a:srgbClr val="FFFF00"/>
            </a:solidFill>
            <a:latin typeface="Montserrat" panose="00000500000000000000" pitchFamily="50" charset="0"/>
          </a:endParaRPr>
        </a:p>
      </dgm:t>
    </dgm:pt>
    <dgm:pt modelId="{204DE244-78C2-4186-BF69-D82C90FA018A}" type="sibTrans" cxnId="{A539BAF5-FD28-4340-9AE0-EE10A487307F}">
      <dgm:prSet/>
      <dgm:spPr/>
      <dgm:t>
        <a:bodyPr/>
        <a:lstStyle/>
        <a:p>
          <a:endParaRPr lang="es-CO">
            <a:solidFill>
              <a:srgbClr val="FFFF00"/>
            </a:solidFill>
            <a:latin typeface="Montserrat" panose="00000500000000000000" pitchFamily="50" charset="0"/>
          </a:endParaRPr>
        </a:p>
      </dgm:t>
    </dgm:pt>
    <dgm:pt modelId="{44EF541E-AF20-49B5-A8F0-3C8FE19A7992}">
      <dgm:prSet phldrT="[Texto]" custT="1"/>
      <dgm:spPr/>
      <dgm:t>
        <a:bodyPr/>
        <a:lstStyle/>
        <a:p>
          <a:r>
            <a:rPr lang="es-CO" sz="2000" dirty="0">
              <a:solidFill>
                <a:srgbClr val="FFFF00"/>
              </a:solidFill>
              <a:latin typeface="Montserrat" panose="00000500000000000000" pitchFamily="50" charset="0"/>
            </a:rPr>
            <a:t>Emocional</a:t>
          </a:r>
        </a:p>
      </dgm:t>
    </dgm:pt>
    <dgm:pt modelId="{2C204F18-F558-4204-A1BE-6A20C4BA2073}" type="parTrans" cxnId="{67EAFA70-9D23-4489-8524-C803DE8E9FC4}">
      <dgm:prSet/>
      <dgm:spPr/>
      <dgm:t>
        <a:bodyPr/>
        <a:lstStyle/>
        <a:p>
          <a:endParaRPr lang="es-CO">
            <a:solidFill>
              <a:srgbClr val="FFFF00"/>
            </a:solidFill>
            <a:latin typeface="Montserrat" panose="00000500000000000000" pitchFamily="50" charset="0"/>
          </a:endParaRPr>
        </a:p>
      </dgm:t>
    </dgm:pt>
    <dgm:pt modelId="{512DFFCB-41C3-46EF-8A20-2D21ED94BAFC}" type="sibTrans" cxnId="{67EAFA70-9D23-4489-8524-C803DE8E9FC4}">
      <dgm:prSet/>
      <dgm:spPr/>
      <dgm:t>
        <a:bodyPr/>
        <a:lstStyle/>
        <a:p>
          <a:endParaRPr lang="es-CO">
            <a:solidFill>
              <a:srgbClr val="FFFF00"/>
            </a:solidFill>
            <a:latin typeface="Montserrat" panose="00000500000000000000" pitchFamily="50" charset="0"/>
          </a:endParaRPr>
        </a:p>
      </dgm:t>
    </dgm:pt>
    <dgm:pt modelId="{C37073B2-A13C-477D-B332-4FC3CE434908}">
      <dgm:prSet phldrT="[Texto]" custT="1"/>
      <dgm:spPr/>
      <dgm:t>
        <a:bodyPr/>
        <a:lstStyle/>
        <a:p>
          <a:r>
            <a:rPr lang="es-CO" sz="1600" dirty="0">
              <a:solidFill>
                <a:srgbClr val="FFFF00"/>
              </a:solidFill>
              <a:latin typeface="Montserrat" panose="00000500000000000000" pitchFamily="50" charset="0"/>
            </a:rPr>
            <a:t>Neurovegetativo</a:t>
          </a:r>
        </a:p>
      </dgm:t>
    </dgm:pt>
    <dgm:pt modelId="{5D82A2AE-8022-46E5-8E50-4A1F7758EDAF}" type="parTrans" cxnId="{0B96D198-F98E-454C-82A8-94DAFAC3A536}">
      <dgm:prSet/>
      <dgm:spPr/>
      <dgm:t>
        <a:bodyPr/>
        <a:lstStyle/>
        <a:p>
          <a:endParaRPr lang="es-CO">
            <a:solidFill>
              <a:srgbClr val="FFFF00"/>
            </a:solidFill>
            <a:latin typeface="Montserrat" panose="00000500000000000000" pitchFamily="50" charset="0"/>
          </a:endParaRPr>
        </a:p>
      </dgm:t>
    </dgm:pt>
    <dgm:pt modelId="{3FB05AC7-B86A-4D4A-BFE6-B3316329D42A}" type="sibTrans" cxnId="{0B96D198-F98E-454C-82A8-94DAFAC3A536}">
      <dgm:prSet/>
      <dgm:spPr/>
      <dgm:t>
        <a:bodyPr/>
        <a:lstStyle/>
        <a:p>
          <a:endParaRPr lang="es-CO">
            <a:solidFill>
              <a:srgbClr val="FFFF00"/>
            </a:solidFill>
            <a:latin typeface="Montserrat" panose="00000500000000000000" pitchFamily="50" charset="0"/>
          </a:endParaRPr>
        </a:p>
      </dgm:t>
    </dgm:pt>
    <dgm:pt modelId="{DD4625A4-72B9-4094-BED2-8BB3289FFEB7}" type="pres">
      <dgm:prSet presAssocID="{8C81DE75-BD8C-4C91-A217-F131FCDD2096}" presName="Name0" presStyleCnt="0">
        <dgm:presLayoutVars>
          <dgm:chMax val="7"/>
          <dgm:resizeHandles val="exact"/>
        </dgm:presLayoutVars>
      </dgm:prSet>
      <dgm:spPr/>
    </dgm:pt>
    <dgm:pt modelId="{027AE60C-B2D3-4B36-A7AE-102D24FF860D}" type="pres">
      <dgm:prSet presAssocID="{8C81DE75-BD8C-4C91-A217-F131FCDD2096}" presName="comp1" presStyleCnt="0"/>
      <dgm:spPr/>
    </dgm:pt>
    <dgm:pt modelId="{E3F3E3BC-BAE9-41F8-911A-B43F9A1599FA}" type="pres">
      <dgm:prSet presAssocID="{8C81DE75-BD8C-4C91-A217-F131FCDD2096}" presName="circle1" presStyleLbl="node1" presStyleIdx="0" presStyleCnt="4" custScaleX="118733"/>
      <dgm:spPr/>
    </dgm:pt>
    <dgm:pt modelId="{0CF41412-7D36-4498-A4B3-65A99FDFA8FC}" type="pres">
      <dgm:prSet presAssocID="{8C81DE75-BD8C-4C91-A217-F131FCDD2096}" presName="c1text" presStyleLbl="node1" presStyleIdx="0" presStyleCnt="4">
        <dgm:presLayoutVars>
          <dgm:bulletEnabled val="1"/>
        </dgm:presLayoutVars>
      </dgm:prSet>
      <dgm:spPr/>
    </dgm:pt>
    <dgm:pt modelId="{7C75AFCE-9D00-409E-8879-7CB336600569}" type="pres">
      <dgm:prSet presAssocID="{8C81DE75-BD8C-4C91-A217-F131FCDD2096}" presName="comp2" presStyleCnt="0"/>
      <dgm:spPr/>
    </dgm:pt>
    <dgm:pt modelId="{D36F6294-E047-4A6B-A5F9-95B3CE3E18BA}" type="pres">
      <dgm:prSet presAssocID="{8C81DE75-BD8C-4C91-A217-F131FCDD2096}" presName="circle2" presStyleLbl="node1" presStyleIdx="1" presStyleCnt="4" custScaleX="124856"/>
      <dgm:spPr/>
    </dgm:pt>
    <dgm:pt modelId="{77F0B7FC-B5D1-4C6C-9558-14DD7E84BA5F}" type="pres">
      <dgm:prSet presAssocID="{8C81DE75-BD8C-4C91-A217-F131FCDD2096}" presName="c2text" presStyleLbl="node1" presStyleIdx="1" presStyleCnt="4">
        <dgm:presLayoutVars>
          <dgm:bulletEnabled val="1"/>
        </dgm:presLayoutVars>
      </dgm:prSet>
      <dgm:spPr/>
    </dgm:pt>
    <dgm:pt modelId="{4DFFD7E6-D825-459F-B5F6-5BFF2F4473B6}" type="pres">
      <dgm:prSet presAssocID="{8C81DE75-BD8C-4C91-A217-F131FCDD2096}" presName="comp3" presStyleCnt="0"/>
      <dgm:spPr/>
    </dgm:pt>
    <dgm:pt modelId="{3197DC83-B139-4620-86CF-45C1F1E754AB}" type="pres">
      <dgm:prSet presAssocID="{8C81DE75-BD8C-4C91-A217-F131FCDD2096}" presName="circle3" presStyleLbl="node1" presStyleIdx="2" presStyleCnt="4" custScaleX="126576"/>
      <dgm:spPr/>
    </dgm:pt>
    <dgm:pt modelId="{63D326CA-F635-4AD4-AAB5-CCBEB7D79346}" type="pres">
      <dgm:prSet presAssocID="{8C81DE75-BD8C-4C91-A217-F131FCDD2096}" presName="c3text" presStyleLbl="node1" presStyleIdx="2" presStyleCnt="4">
        <dgm:presLayoutVars>
          <dgm:bulletEnabled val="1"/>
        </dgm:presLayoutVars>
      </dgm:prSet>
      <dgm:spPr/>
    </dgm:pt>
    <dgm:pt modelId="{14139542-B3EC-4BEC-9D74-589E9430B1FB}" type="pres">
      <dgm:prSet presAssocID="{8C81DE75-BD8C-4C91-A217-F131FCDD2096}" presName="comp4" presStyleCnt="0"/>
      <dgm:spPr/>
    </dgm:pt>
    <dgm:pt modelId="{0D0ED0A6-B6FF-4BA2-BC5C-489E9716D236}" type="pres">
      <dgm:prSet presAssocID="{8C81DE75-BD8C-4C91-A217-F131FCDD2096}" presName="circle4" presStyleLbl="node1" presStyleIdx="3" presStyleCnt="4" custScaleX="128054" custLinFactNeighborX="-491" custLinFactNeighborY="-2453"/>
      <dgm:spPr/>
    </dgm:pt>
    <dgm:pt modelId="{45D1B752-D448-4806-BF66-7A9489807EAF}" type="pres">
      <dgm:prSet presAssocID="{8C81DE75-BD8C-4C91-A217-F131FCDD2096}" presName="c4text" presStyleLbl="node1" presStyleIdx="3" presStyleCnt="4">
        <dgm:presLayoutVars>
          <dgm:bulletEnabled val="1"/>
        </dgm:presLayoutVars>
      </dgm:prSet>
      <dgm:spPr/>
    </dgm:pt>
  </dgm:ptLst>
  <dgm:cxnLst>
    <dgm:cxn modelId="{1BF8933E-33B3-48ED-91D7-F4E5198BDD50}" type="presOf" srcId="{21B82FA3-C4ED-4CB9-B448-21DA0823E679}" destId="{0CF41412-7D36-4498-A4B3-65A99FDFA8FC}" srcOrd="1" destOrd="0" presId="urn:microsoft.com/office/officeart/2005/8/layout/venn2"/>
    <dgm:cxn modelId="{42683F5E-9F44-41E0-973E-46EF65101749}" type="presOf" srcId="{21B82FA3-C4ED-4CB9-B448-21DA0823E679}" destId="{E3F3E3BC-BAE9-41F8-911A-B43F9A1599FA}" srcOrd="0" destOrd="0" presId="urn:microsoft.com/office/officeart/2005/8/layout/venn2"/>
    <dgm:cxn modelId="{67EAFA70-9D23-4489-8524-C803DE8E9FC4}" srcId="{8C81DE75-BD8C-4C91-A217-F131FCDD2096}" destId="{44EF541E-AF20-49B5-A8F0-3C8FE19A7992}" srcOrd="2" destOrd="0" parTransId="{2C204F18-F558-4204-A1BE-6A20C4BA2073}" sibTransId="{512DFFCB-41C3-46EF-8A20-2D21ED94BAFC}"/>
    <dgm:cxn modelId="{805FEF53-1385-4356-8B0B-FEB59C0938F3}" type="presOf" srcId="{C37073B2-A13C-477D-B332-4FC3CE434908}" destId="{0D0ED0A6-B6FF-4BA2-BC5C-489E9716D236}" srcOrd="0" destOrd="0" presId="urn:microsoft.com/office/officeart/2005/8/layout/venn2"/>
    <dgm:cxn modelId="{25E3C574-E63B-4525-A96F-D7D33B1F6F66}" type="presOf" srcId="{44EF541E-AF20-49B5-A8F0-3C8FE19A7992}" destId="{3197DC83-B139-4620-86CF-45C1F1E754AB}" srcOrd="0" destOrd="0" presId="urn:microsoft.com/office/officeart/2005/8/layout/venn2"/>
    <dgm:cxn modelId="{3F16565A-744A-4A63-9E3C-9430705CD50D}" type="presOf" srcId="{44EF541E-AF20-49B5-A8F0-3C8FE19A7992}" destId="{63D326CA-F635-4AD4-AAB5-CCBEB7D79346}" srcOrd="1" destOrd="0" presId="urn:microsoft.com/office/officeart/2005/8/layout/venn2"/>
    <dgm:cxn modelId="{E962E58E-C9BD-4707-A4AC-DA5D3C696127}" srcId="{8C81DE75-BD8C-4C91-A217-F131FCDD2096}" destId="{21B82FA3-C4ED-4CB9-B448-21DA0823E679}" srcOrd="0" destOrd="0" parTransId="{5F7C09E8-A7FB-4C6E-A254-2505842BE521}" sibTransId="{617CD8E6-6CDD-4903-A846-60D143A43D6E}"/>
    <dgm:cxn modelId="{0B96D198-F98E-454C-82A8-94DAFAC3A536}" srcId="{8C81DE75-BD8C-4C91-A217-F131FCDD2096}" destId="{C37073B2-A13C-477D-B332-4FC3CE434908}" srcOrd="3" destOrd="0" parTransId="{5D82A2AE-8022-46E5-8E50-4A1F7758EDAF}" sibTransId="{3FB05AC7-B86A-4D4A-BFE6-B3316329D42A}"/>
    <dgm:cxn modelId="{96DEA799-F40F-4681-B395-22EE9D54F65B}" type="presOf" srcId="{92A44C07-C01D-44CA-962A-D50884E0FACF}" destId="{D36F6294-E047-4A6B-A5F9-95B3CE3E18BA}" srcOrd="0" destOrd="0" presId="urn:microsoft.com/office/officeart/2005/8/layout/venn2"/>
    <dgm:cxn modelId="{C89CC5C0-47FA-4BC4-9601-90A663A88027}" type="presOf" srcId="{92A44C07-C01D-44CA-962A-D50884E0FACF}" destId="{77F0B7FC-B5D1-4C6C-9558-14DD7E84BA5F}" srcOrd="1" destOrd="0" presId="urn:microsoft.com/office/officeart/2005/8/layout/venn2"/>
    <dgm:cxn modelId="{255F99DD-B412-4ACB-BC36-1C7CAE690E75}" type="presOf" srcId="{8C81DE75-BD8C-4C91-A217-F131FCDD2096}" destId="{DD4625A4-72B9-4094-BED2-8BB3289FFEB7}" srcOrd="0" destOrd="0" presId="urn:microsoft.com/office/officeart/2005/8/layout/venn2"/>
    <dgm:cxn modelId="{C182F4F2-515D-42B9-A2D1-F8041145DE17}" type="presOf" srcId="{C37073B2-A13C-477D-B332-4FC3CE434908}" destId="{45D1B752-D448-4806-BF66-7A9489807EAF}" srcOrd="1" destOrd="0" presId="urn:microsoft.com/office/officeart/2005/8/layout/venn2"/>
    <dgm:cxn modelId="{A539BAF5-FD28-4340-9AE0-EE10A487307F}" srcId="{8C81DE75-BD8C-4C91-A217-F131FCDD2096}" destId="{92A44C07-C01D-44CA-962A-D50884E0FACF}" srcOrd="1" destOrd="0" parTransId="{61B54E52-B1EF-4091-BE0B-4390FD16FEC5}" sibTransId="{204DE244-78C2-4186-BF69-D82C90FA018A}"/>
    <dgm:cxn modelId="{148D0EE5-D827-4868-A1BC-AFD5C84E0B82}" type="presParOf" srcId="{DD4625A4-72B9-4094-BED2-8BB3289FFEB7}" destId="{027AE60C-B2D3-4B36-A7AE-102D24FF860D}" srcOrd="0" destOrd="0" presId="urn:microsoft.com/office/officeart/2005/8/layout/venn2"/>
    <dgm:cxn modelId="{171537BD-E032-4A1D-BED9-4366FB24BA02}" type="presParOf" srcId="{027AE60C-B2D3-4B36-A7AE-102D24FF860D}" destId="{E3F3E3BC-BAE9-41F8-911A-B43F9A1599FA}" srcOrd="0" destOrd="0" presId="urn:microsoft.com/office/officeart/2005/8/layout/venn2"/>
    <dgm:cxn modelId="{F44AA1F2-918C-4E89-BC7F-315F82567891}" type="presParOf" srcId="{027AE60C-B2D3-4B36-A7AE-102D24FF860D}" destId="{0CF41412-7D36-4498-A4B3-65A99FDFA8FC}" srcOrd="1" destOrd="0" presId="urn:microsoft.com/office/officeart/2005/8/layout/venn2"/>
    <dgm:cxn modelId="{2D309E7E-6828-4310-9C6E-E36CFC25C2A4}" type="presParOf" srcId="{DD4625A4-72B9-4094-BED2-8BB3289FFEB7}" destId="{7C75AFCE-9D00-409E-8879-7CB336600569}" srcOrd="1" destOrd="0" presId="urn:microsoft.com/office/officeart/2005/8/layout/venn2"/>
    <dgm:cxn modelId="{8037AA63-E87A-4CC0-8B1B-87164E5D34A4}" type="presParOf" srcId="{7C75AFCE-9D00-409E-8879-7CB336600569}" destId="{D36F6294-E047-4A6B-A5F9-95B3CE3E18BA}" srcOrd="0" destOrd="0" presId="urn:microsoft.com/office/officeart/2005/8/layout/venn2"/>
    <dgm:cxn modelId="{820D425C-966A-4517-94CB-71D746C2238A}" type="presParOf" srcId="{7C75AFCE-9D00-409E-8879-7CB336600569}" destId="{77F0B7FC-B5D1-4C6C-9558-14DD7E84BA5F}" srcOrd="1" destOrd="0" presId="urn:microsoft.com/office/officeart/2005/8/layout/venn2"/>
    <dgm:cxn modelId="{C397C1A0-8C9B-4B7F-A043-24BCA7422D75}" type="presParOf" srcId="{DD4625A4-72B9-4094-BED2-8BB3289FFEB7}" destId="{4DFFD7E6-D825-459F-B5F6-5BFF2F4473B6}" srcOrd="2" destOrd="0" presId="urn:microsoft.com/office/officeart/2005/8/layout/venn2"/>
    <dgm:cxn modelId="{BF7423A0-2CED-4983-B668-5E8E2B0B032B}" type="presParOf" srcId="{4DFFD7E6-D825-459F-B5F6-5BFF2F4473B6}" destId="{3197DC83-B139-4620-86CF-45C1F1E754AB}" srcOrd="0" destOrd="0" presId="urn:microsoft.com/office/officeart/2005/8/layout/venn2"/>
    <dgm:cxn modelId="{D078EA74-895C-434B-B5F2-AC74E5E6C8F1}" type="presParOf" srcId="{4DFFD7E6-D825-459F-B5F6-5BFF2F4473B6}" destId="{63D326CA-F635-4AD4-AAB5-CCBEB7D79346}" srcOrd="1" destOrd="0" presId="urn:microsoft.com/office/officeart/2005/8/layout/venn2"/>
    <dgm:cxn modelId="{C1B55B59-A29D-4F8C-A9DB-373F98EEAEEA}" type="presParOf" srcId="{DD4625A4-72B9-4094-BED2-8BB3289FFEB7}" destId="{14139542-B3EC-4BEC-9D74-589E9430B1FB}" srcOrd="3" destOrd="0" presId="urn:microsoft.com/office/officeart/2005/8/layout/venn2"/>
    <dgm:cxn modelId="{A17B61F9-9F02-474C-A27D-7E5A9C4FCB8F}" type="presParOf" srcId="{14139542-B3EC-4BEC-9D74-589E9430B1FB}" destId="{0D0ED0A6-B6FF-4BA2-BC5C-489E9716D236}" srcOrd="0" destOrd="0" presId="urn:microsoft.com/office/officeart/2005/8/layout/venn2"/>
    <dgm:cxn modelId="{03CC43AF-AFF8-4B5D-995C-7C2FBFB8F96C}" type="presParOf" srcId="{14139542-B3EC-4BEC-9D74-589E9430B1FB}" destId="{45D1B752-D448-4806-BF66-7A9489807EA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81DE75-BD8C-4C91-A217-F131FCDD2096}" type="doc">
      <dgm:prSet loTypeId="urn:microsoft.com/office/officeart/2005/8/layout/venn2" loCatId="relationship" qsTypeId="urn:microsoft.com/office/officeart/2005/8/quickstyle/3d3" qsCatId="3D" csTypeId="urn:microsoft.com/office/officeart/2005/8/colors/accent0_3" csCatId="mainScheme" phldr="1"/>
      <dgm:spPr/>
      <dgm:t>
        <a:bodyPr/>
        <a:lstStyle/>
        <a:p>
          <a:endParaRPr lang="es-CO"/>
        </a:p>
      </dgm:t>
    </dgm:pt>
    <dgm:pt modelId="{21B82FA3-C4ED-4CB9-B448-21DA0823E679}">
      <dgm:prSet phldrT="[Texto]" custT="1"/>
      <dgm:spPr/>
      <dgm:t>
        <a:bodyPr/>
        <a:lstStyle/>
        <a:p>
          <a:r>
            <a:rPr lang="es-CO" sz="2000" dirty="0">
              <a:solidFill>
                <a:srgbClr val="FFFF00"/>
              </a:solidFill>
            </a:rPr>
            <a:t>Conductual</a:t>
          </a:r>
        </a:p>
      </dgm:t>
    </dgm:pt>
    <dgm:pt modelId="{5F7C09E8-A7FB-4C6E-A254-2505842BE521}" type="parTrans" cxnId="{E962E58E-C9BD-4707-A4AC-DA5D3C696127}">
      <dgm:prSet/>
      <dgm:spPr/>
      <dgm:t>
        <a:bodyPr/>
        <a:lstStyle/>
        <a:p>
          <a:endParaRPr lang="es-CO">
            <a:solidFill>
              <a:srgbClr val="FFFF00"/>
            </a:solidFill>
          </a:endParaRPr>
        </a:p>
      </dgm:t>
    </dgm:pt>
    <dgm:pt modelId="{617CD8E6-6CDD-4903-A846-60D143A43D6E}" type="sibTrans" cxnId="{E962E58E-C9BD-4707-A4AC-DA5D3C696127}">
      <dgm:prSet/>
      <dgm:spPr/>
      <dgm:t>
        <a:bodyPr/>
        <a:lstStyle/>
        <a:p>
          <a:endParaRPr lang="es-CO">
            <a:solidFill>
              <a:srgbClr val="FFFF00"/>
            </a:solidFill>
          </a:endParaRPr>
        </a:p>
      </dgm:t>
    </dgm:pt>
    <dgm:pt modelId="{92A44C07-C01D-44CA-962A-D50884E0FACF}">
      <dgm:prSet phldrT="[Texto]" custT="1"/>
      <dgm:spPr/>
      <dgm:t>
        <a:bodyPr/>
        <a:lstStyle/>
        <a:p>
          <a:r>
            <a:rPr lang="es-CO" sz="2400">
              <a:solidFill>
                <a:srgbClr val="FFFF00"/>
              </a:solidFill>
            </a:rPr>
            <a:t>Cognitivo</a:t>
          </a:r>
          <a:endParaRPr lang="es-CO" sz="2400" dirty="0">
            <a:solidFill>
              <a:srgbClr val="FFFF00"/>
            </a:solidFill>
          </a:endParaRPr>
        </a:p>
      </dgm:t>
    </dgm:pt>
    <dgm:pt modelId="{61B54E52-B1EF-4091-BE0B-4390FD16FEC5}" type="parTrans" cxnId="{A539BAF5-FD28-4340-9AE0-EE10A487307F}">
      <dgm:prSet/>
      <dgm:spPr/>
      <dgm:t>
        <a:bodyPr/>
        <a:lstStyle/>
        <a:p>
          <a:endParaRPr lang="es-CO">
            <a:solidFill>
              <a:srgbClr val="FFFF00"/>
            </a:solidFill>
          </a:endParaRPr>
        </a:p>
      </dgm:t>
    </dgm:pt>
    <dgm:pt modelId="{204DE244-78C2-4186-BF69-D82C90FA018A}" type="sibTrans" cxnId="{A539BAF5-FD28-4340-9AE0-EE10A487307F}">
      <dgm:prSet/>
      <dgm:spPr/>
      <dgm:t>
        <a:bodyPr/>
        <a:lstStyle/>
        <a:p>
          <a:endParaRPr lang="es-CO">
            <a:solidFill>
              <a:srgbClr val="FFFF00"/>
            </a:solidFill>
          </a:endParaRPr>
        </a:p>
      </dgm:t>
    </dgm:pt>
    <dgm:pt modelId="{44EF541E-AF20-49B5-A8F0-3C8FE19A7992}">
      <dgm:prSet phldrT="[Texto]" custT="1"/>
      <dgm:spPr/>
      <dgm:t>
        <a:bodyPr/>
        <a:lstStyle/>
        <a:p>
          <a:r>
            <a:rPr lang="es-CO" sz="2000">
              <a:solidFill>
                <a:srgbClr val="FFFF00"/>
              </a:solidFill>
            </a:rPr>
            <a:t>Emocional</a:t>
          </a:r>
          <a:endParaRPr lang="es-CO" sz="2000" dirty="0">
            <a:solidFill>
              <a:srgbClr val="FFFF00"/>
            </a:solidFill>
          </a:endParaRPr>
        </a:p>
      </dgm:t>
    </dgm:pt>
    <dgm:pt modelId="{2C204F18-F558-4204-A1BE-6A20C4BA2073}" type="parTrans" cxnId="{67EAFA70-9D23-4489-8524-C803DE8E9FC4}">
      <dgm:prSet/>
      <dgm:spPr/>
      <dgm:t>
        <a:bodyPr/>
        <a:lstStyle/>
        <a:p>
          <a:endParaRPr lang="es-CO">
            <a:solidFill>
              <a:srgbClr val="FFFF00"/>
            </a:solidFill>
          </a:endParaRPr>
        </a:p>
      </dgm:t>
    </dgm:pt>
    <dgm:pt modelId="{512DFFCB-41C3-46EF-8A20-2D21ED94BAFC}" type="sibTrans" cxnId="{67EAFA70-9D23-4489-8524-C803DE8E9FC4}">
      <dgm:prSet/>
      <dgm:spPr/>
      <dgm:t>
        <a:bodyPr/>
        <a:lstStyle/>
        <a:p>
          <a:endParaRPr lang="es-CO">
            <a:solidFill>
              <a:srgbClr val="FFFF00"/>
            </a:solidFill>
          </a:endParaRPr>
        </a:p>
      </dgm:t>
    </dgm:pt>
    <dgm:pt modelId="{C37073B2-A13C-477D-B332-4FC3CE434908}">
      <dgm:prSet phldrT="[Texto]" custT="1"/>
      <dgm:spPr/>
      <dgm:t>
        <a:bodyPr/>
        <a:lstStyle/>
        <a:p>
          <a:r>
            <a:rPr lang="es-CO" sz="1600" dirty="0">
              <a:solidFill>
                <a:srgbClr val="FFFF00"/>
              </a:solidFill>
            </a:rPr>
            <a:t>Neurovegetativo</a:t>
          </a:r>
          <a:endParaRPr lang="es-CO" sz="1500" dirty="0">
            <a:solidFill>
              <a:srgbClr val="FFFF00"/>
            </a:solidFill>
          </a:endParaRPr>
        </a:p>
      </dgm:t>
    </dgm:pt>
    <dgm:pt modelId="{5D82A2AE-8022-46E5-8E50-4A1F7758EDAF}" type="parTrans" cxnId="{0B96D198-F98E-454C-82A8-94DAFAC3A536}">
      <dgm:prSet/>
      <dgm:spPr/>
      <dgm:t>
        <a:bodyPr/>
        <a:lstStyle/>
        <a:p>
          <a:endParaRPr lang="es-CO">
            <a:solidFill>
              <a:srgbClr val="FFFF00"/>
            </a:solidFill>
          </a:endParaRPr>
        </a:p>
      </dgm:t>
    </dgm:pt>
    <dgm:pt modelId="{3FB05AC7-B86A-4D4A-BFE6-B3316329D42A}" type="sibTrans" cxnId="{0B96D198-F98E-454C-82A8-94DAFAC3A536}">
      <dgm:prSet/>
      <dgm:spPr/>
      <dgm:t>
        <a:bodyPr/>
        <a:lstStyle/>
        <a:p>
          <a:endParaRPr lang="es-CO">
            <a:solidFill>
              <a:srgbClr val="FFFF00"/>
            </a:solidFill>
          </a:endParaRPr>
        </a:p>
      </dgm:t>
    </dgm:pt>
    <dgm:pt modelId="{DD4625A4-72B9-4094-BED2-8BB3289FFEB7}" type="pres">
      <dgm:prSet presAssocID="{8C81DE75-BD8C-4C91-A217-F131FCDD2096}" presName="Name0" presStyleCnt="0">
        <dgm:presLayoutVars>
          <dgm:chMax val="7"/>
          <dgm:resizeHandles val="exact"/>
        </dgm:presLayoutVars>
      </dgm:prSet>
      <dgm:spPr/>
    </dgm:pt>
    <dgm:pt modelId="{027AE60C-B2D3-4B36-A7AE-102D24FF860D}" type="pres">
      <dgm:prSet presAssocID="{8C81DE75-BD8C-4C91-A217-F131FCDD2096}" presName="comp1" presStyleCnt="0"/>
      <dgm:spPr/>
    </dgm:pt>
    <dgm:pt modelId="{E3F3E3BC-BAE9-41F8-911A-B43F9A1599FA}" type="pres">
      <dgm:prSet presAssocID="{8C81DE75-BD8C-4C91-A217-F131FCDD2096}" presName="circle1" presStyleLbl="node1" presStyleIdx="0" presStyleCnt="4"/>
      <dgm:spPr/>
    </dgm:pt>
    <dgm:pt modelId="{0CF41412-7D36-4498-A4B3-65A99FDFA8FC}" type="pres">
      <dgm:prSet presAssocID="{8C81DE75-BD8C-4C91-A217-F131FCDD2096}" presName="c1text" presStyleLbl="node1" presStyleIdx="0" presStyleCnt="4">
        <dgm:presLayoutVars>
          <dgm:bulletEnabled val="1"/>
        </dgm:presLayoutVars>
      </dgm:prSet>
      <dgm:spPr/>
    </dgm:pt>
    <dgm:pt modelId="{7C75AFCE-9D00-409E-8879-7CB336600569}" type="pres">
      <dgm:prSet presAssocID="{8C81DE75-BD8C-4C91-A217-F131FCDD2096}" presName="comp2" presStyleCnt="0"/>
      <dgm:spPr/>
    </dgm:pt>
    <dgm:pt modelId="{D36F6294-E047-4A6B-A5F9-95B3CE3E18BA}" type="pres">
      <dgm:prSet presAssocID="{8C81DE75-BD8C-4C91-A217-F131FCDD2096}" presName="circle2" presStyleLbl="node1" presStyleIdx="1" presStyleCnt="4"/>
      <dgm:spPr/>
    </dgm:pt>
    <dgm:pt modelId="{77F0B7FC-B5D1-4C6C-9558-14DD7E84BA5F}" type="pres">
      <dgm:prSet presAssocID="{8C81DE75-BD8C-4C91-A217-F131FCDD2096}" presName="c2text" presStyleLbl="node1" presStyleIdx="1" presStyleCnt="4">
        <dgm:presLayoutVars>
          <dgm:bulletEnabled val="1"/>
        </dgm:presLayoutVars>
      </dgm:prSet>
      <dgm:spPr/>
    </dgm:pt>
    <dgm:pt modelId="{4DFFD7E6-D825-459F-B5F6-5BFF2F4473B6}" type="pres">
      <dgm:prSet presAssocID="{8C81DE75-BD8C-4C91-A217-F131FCDD2096}" presName="comp3" presStyleCnt="0"/>
      <dgm:spPr/>
    </dgm:pt>
    <dgm:pt modelId="{3197DC83-B139-4620-86CF-45C1F1E754AB}" type="pres">
      <dgm:prSet presAssocID="{8C81DE75-BD8C-4C91-A217-F131FCDD2096}" presName="circle3" presStyleLbl="node1" presStyleIdx="2" presStyleCnt="4"/>
      <dgm:spPr/>
    </dgm:pt>
    <dgm:pt modelId="{63D326CA-F635-4AD4-AAB5-CCBEB7D79346}" type="pres">
      <dgm:prSet presAssocID="{8C81DE75-BD8C-4C91-A217-F131FCDD2096}" presName="c3text" presStyleLbl="node1" presStyleIdx="2" presStyleCnt="4">
        <dgm:presLayoutVars>
          <dgm:bulletEnabled val="1"/>
        </dgm:presLayoutVars>
      </dgm:prSet>
      <dgm:spPr/>
    </dgm:pt>
    <dgm:pt modelId="{14139542-B3EC-4BEC-9D74-589E9430B1FB}" type="pres">
      <dgm:prSet presAssocID="{8C81DE75-BD8C-4C91-A217-F131FCDD2096}" presName="comp4" presStyleCnt="0"/>
      <dgm:spPr/>
    </dgm:pt>
    <dgm:pt modelId="{0D0ED0A6-B6FF-4BA2-BC5C-489E9716D236}" type="pres">
      <dgm:prSet presAssocID="{8C81DE75-BD8C-4C91-A217-F131FCDD2096}" presName="circle4" presStyleLbl="node1" presStyleIdx="3" presStyleCnt="4"/>
      <dgm:spPr/>
    </dgm:pt>
    <dgm:pt modelId="{45D1B752-D448-4806-BF66-7A9489807EAF}" type="pres">
      <dgm:prSet presAssocID="{8C81DE75-BD8C-4C91-A217-F131FCDD2096}" presName="c4text" presStyleLbl="node1" presStyleIdx="3" presStyleCnt="4">
        <dgm:presLayoutVars>
          <dgm:bulletEnabled val="1"/>
        </dgm:presLayoutVars>
      </dgm:prSet>
      <dgm:spPr/>
    </dgm:pt>
  </dgm:ptLst>
  <dgm:cxnLst>
    <dgm:cxn modelId="{1BF8933E-33B3-48ED-91D7-F4E5198BDD50}" type="presOf" srcId="{21B82FA3-C4ED-4CB9-B448-21DA0823E679}" destId="{0CF41412-7D36-4498-A4B3-65A99FDFA8FC}" srcOrd="1" destOrd="0" presId="urn:microsoft.com/office/officeart/2005/8/layout/venn2"/>
    <dgm:cxn modelId="{42683F5E-9F44-41E0-973E-46EF65101749}" type="presOf" srcId="{21B82FA3-C4ED-4CB9-B448-21DA0823E679}" destId="{E3F3E3BC-BAE9-41F8-911A-B43F9A1599FA}" srcOrd="0" destOrd="0" presId="urn:microsoft.com/office/officeart/2005/8/layout/venn2"/>
    <dgm:cxn modelId="{67EAFA70-9D23-4489-8524-C803DE8E9FC4}" srcId="{8C81DE75-BD8C-4C91-A217-F131FCDD2096}" destId="{44EF541E-AF20-49B5-A8F0-3C8FE19A7992}" srcOrd="2" destOrd="0" parTransId="{2C204F18-F558-4204-A1BE-6A20C4BA2073}" sibTransId="{512DFFCB-41C3-46EF-8A20-2D21ED94BAFC}"/>
    <dgm:cxn modelId="{805FEF53-1385-4356-8B0B-FEB59C0938F3}" type="presOf" srcId="{C37073B2-A13C-477D-B332-4FC3CE434908}" destId="{0D0ED0A6-B6FF-4BA2-BC5C-489E9716D236}" srcOrd="0" destOrd="0" presId="urn:microsoft.com/office/officeart/2005/8/layout/venn2"/>
    <dgm:cxn modelId="{25E3C574-E63B-4525-A96F-D7D33B1F6F66}" type="presOf" srcId="{44EF541E-AF20-49B5-A8F0-3C8FE19A7992}" destId="{3197DC83-B139-4620-86CF-45C1F1E754AB}" srcOrd="0" destOrd="0" presId="urn:microsoft.com/office/officeart/2005/8/layout/venn2"/>
    <dgm:cxn modelId="{3F16565A-744A-4A63-9E3C-9430705CD50D}" type="presOf" srcId="{44EF541E-AF20-49B5-A8F0-3C8FE19A7992}" destId="{63D326CA-F635-4AD4-AAB5-CCBEB7D79346}" srcOrd="1" destOrd="0" presId="urn:microsoft.com/office/officeart/2005/8/layout/venn2"/>
    <dgm:cxn modelId="{E962E58E-C9BD-4707-A4AC-DA5D3C696127}" srcId="{8C81DE75-BD8C-4C91-A217-F131FCDD2096}" destId="{21B82FA3-C4ED-4CB9-B448-21DA0823E679}" srcOrd="0" destOrd="0" parTransId="{5F7C09E8-A7FB-4C6E-A254-2505842BE521}" sibTransId="{617CD8E6-6CDD-4903-A846-60D143A43D6E}"/>
    <dgm:cxn modelId="{0B96D198-F98E-454C-82A8-94DAFAC3A536}" srcId="{8C81DE75-BD8C-4C91-A217-F131FCDD2096}" destId="{C37073B2-A13C-477D-B332-4FC3CE434908}" srcOrd="3" destOrd="0" parTransId="{5D82A2AE-8022-46E5-8E50-4A1F7758EDAF}" sibTransId="{3FB05AC7-B86A-4D4A-BFE6-B3316329D42A}"/>
    <dgm:cxn modelId="{96DEA799-F40F-4681-B395-22EE9D54F65B}" type="presOf" srcId="{92A44C07-C01D-44CA-962A-D50884E0FACF}" destId="{D36F6294-E047-4A6B-A5F9-95B3CE3E18BA}" srcOrd="0" destOrd="0" presId="urn:microsoft.com/office/officeart/2005/8/layout/venn2"/>
    <dgm:cxn modelId="{C89CC5C0-47FA-4BC4-9601-90A663A88027}" type="presOf" srcId="{92A44C07-C01D-44CA-962A-D50884E0FACF}" destId="{77F0B7FC-B5D1-4C6C-9558-14DD7E84BA5F}" srcOrd="1" destOrd="0" presId="urn:microsoft.com/office/officeart/2005/8/layout/venn2"/>
    <dgm:cxn modelId="{255F99DD-B412-4ACB-BC36-1C7CAE690E75}" type="presOf" srcId="{8C81DE75-BD8C-4C91-A217-F131FCDD2096}" destId="{DD4625A4-72B9-4094-BED2-8BB3289FFEB7}" srcOrd="0" destOrd="0" presId="urn:microsoft.com/office/officeart/2005/8/layout/venn2"/>
    <dgm:cxn modelId="{C182F4F2-515D-42B9-A2D1-F8041145DE17}" type="presOf" srcId="{C37073B2-A13C-477D-B332-4FC3CE434908}" destId="{45D1B752-D448-4806-BF66-7A9489807EAF}" srcOrd="1" destOrd="0" presId="urn:microsoft.com/office/officeart/2005/8/layout/venn2"/>
    <dgm:cxn modelId="{A539BAF5-FD28-4340-9AE0-EE10A487307F}" srcId="{8C81DE75-BD8C-4C91-A217-F131FCDD2096}" destId="{92A44C07-C01D-44CA-962A-D50884E0FACF}" srcOrd="1" destOrd="0" parTransId="{61B54E52-B1EF-4091-BE0B-4390FD16FEC5}" sibTransId="{204DE244-78C2-4186-BF69-D82C90FA018A}"/>
    <dgm:cxn modelId="{148D0EE5-D827-4868-A1BC-AFD5C84E0B82}" type="presParOf" srcId="{DD4625A4-72B9-4094-BED2-8BB3289FFEB7}" destId="{027AE60C-B2D3-4B36-A7AE-102D24FF860D}" srcOrd="0" destOrd="0" presId="urn:microsoft.com/office/officeart/2005/8/layout/venn2"/>
    <dgm:cxn modelId="{171537BD-E032-4A1D-BED9-4366FB24BA02}" type="presParOf" srcId="{027AE60C-B2D3-4B36-A7AE-102D24FF860D}" destId="{E3F3E3BC-BAE9-41F8-911A-B43F9A1599FA}" srcOrd="0" destOrd="0" presId="urn:microsoft.com/office/officeart/2005/8/layout/venn2"/>
    <dgm:cxn modelId="{F44AA1F2-918C-4E89-BC7F-315F82567891}" type="presParOf" srcId="{027AE60C-B2D3-4B36-A7AE-102D24FF860D}" destId="{0CF41412-7D36-4498-A4B3-65A99FDFA8FC}" srcOrd="1" destOrd="0" presId="urn:microsoft.com/office/officeart/2005/8/layout/venn2"/>
    <dgm:cxn modelId="{2D309E7E-6828-4310-9C6E-E36CFC25C2A4}" type="presParOf" srcId="{DD4625A4-72B9-4094-BED2-8BB3289FFEB7}" destId="{7C75AFCE-9D00-409E-8879-7CB336600569}" srcOrd="1" destOrd="0" presId="urn:microsoft.com/office/officeart/2005/8/layout/venn2"/>
    <dgm:cxn modelId="{8037AA63-E87A-4CC0-8B1B-87164E5D34A4}" type="presParOf" srcId="{7C75AFCE-9D00-409E-8879-7CB336600569}" destId="{D36F6294-E047-4A6B-A5F9-95B3CE3E18BA}" srcOrd="0" destOrd="0" presId="urn:microsoft.com/office/officeart/2005/8/layout/venn2"/>
    <dgm:cxn modelId="{820D425C-966A-4517-94CB-71D746C2238A}" type="presParOf" srcId="{7C75AFCE-9D00-409E-8879-7CB336600569}" destId="{77F0B7FC-B5D1-4C6C-9558-14DD7E84BA5F}" srcOrd="1" destOrd="0" presId="urn:microsoft.com/office/officeart/2005/8/layout/venn2"/>
    <dgm:cxn modelId="{C397C1A0-8C9B-4B7F-A043-24BCA7422D75}" type="presParOf" srcId="{DD4625A4-72B9-4094-BED2-8BB3289FFEB7}" destId="{4DFFD7E6-D825-459F-B5F6-5BFF2F4473B6}" srcOrd="2" destOrd="0" presId="urn:microsoft.com/office/officeart/2005/8/layout/venn2"/>
    <dgm:cxn modelId="{BF7423A0-2CED-4983-B668-5E8E2B0B032B}" type="presParOf" srcId="{4DFFD7E6-D825-459F-B5F6-5BFF2F4473B6}" destId="{3197DC83-B139-4620-86CF-45C1F1E754AB}" srcOrd="0" destOrd="0" presId="urn:microsoft.com/office/officeart/2005/8/layout/venn2"/>
    <dgm:cxn modelId="{D078EA74-895C-434B-B5F2-AC74E5E6C8F1}" type="presParOf" srcId="{4DFFD7E6-D825-459F-B5F6-5BFF2F4473B6}" destId="{63D326CA-F635-4AD4-AAB5-CCBEB7D79346}" srcOrd="1" destOrd="0" presId="urn:microsoft.com/office/officeart/2005/8/layout/venn2"/>
    <dgm:cxn modelId="{C1B55B59-A29D-4F8C-A9DB-373F98EEAEEA}" type="presParOf" srcId="{DD4625A4-72B9-4094-BED2-8BB3289FFEB7}" destId="{14139542-B3EC-4BEC-9D74-589E9430B1FB}" srcOrd="3" destOrd="0" presId="urn:microsoft.com/office/officeart/2005/8/layout/venn2"/>
    <dgm:cxn modelId="{A17B61F9-9F02-474C-A27D-7E5A9C4FCB8F}" type="presParOf" srcId="{14139542-B3EC-4BEC-9D74-589E9430B1FB}" destId="{0D0ED0A6-B6FF-4BA2-BC5C-489E9716D236}" srcOrd="0" destOrd="0" presId="urn:microsoft.com/office/officeart/2005/8/layout/venn2"/>
    <dgm:cxn modelId="{03CC43AF-AFF8-4B5D-995C-7C2FBFB8F96C}" type="presParOf" srcId="{14139542-B3EC-4BEC-9D74-589E9430B1FB}" destId="{45D1B752-D448-4806-BF66-7A9489807EA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EC9BC2-C70D-DC4E-B0F0-CA7333CF9912}"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s-ES"/>
        </a:p>
      </dgm:t>
    </dgm:pt>
    <dgm:pt modelId="{D92F5BDA-9688-D940-AD47-97F74390022B}">
      <dgm:prSet phldrT="[Texto]" custT="1"/>
      <dgm:spPr>
        <a:solidFill>
          <a:srgbClr val="00AAA7"/>
        </a:solidFill>
      </dgm:spPr>
      <dgm:t>
        <a:bodyPr anchor="b"/>
        <a:lstStyle/>
        <a:p>
          <a:r>
            <a:rPr lang="es-ES" sz="4400" dirty="0">
              <a:solidFill>
                <a:schemeClr val="bg1"/>
              </a:solidFill>
              <a:latin typeface="Montserrat" panose="02000505000000020004"/>
            </a:rPr>
            <a:t>Planeación de tratamiento</a:t>
          </a:r>
        </a:p>
      </dgm:t>
    </dgm:pt>
    <dgm:pt modelId="{F5D17564-1679-5348-A821-65CA8473A5A4}" type="parTrans" cxnId="{3DDA721A-D954-564D-AF11-8C4E8FB7AB79}">
      <dgm:prSet/>
      <dgm:spPr/>
      <dgm:t>
        <a:bodyPr/>
        <a:lstStyle/>
        <a:p>
          <a:endParaRPr lang="es-ES">
            <a:solidFill>
              <a:srgbClr val="152B48"/>
            </a:solidFill>
          </a:endParaRPr>
        </a:p>
      </dgm:t>
    </dgm:pt>
    <dgm:pt modelId="{2DDE4DEA-D2D0-5448-9617-9DB011F7AC79}" type="sibTrans" cxnId="{3DDA721A-D954-564D-AF11-8C4E8FB7AB79}">
      <dgm:prSet/>
      <dgm:spPr/>
      <dgm:t>
        <a:bodyPr/>
        <a:lstStyle/>
        <a:p>
          <a:endParaRPr lang="es-ES">
            <a:solidFill>
              <a:srgbClr val="152B48"/>
            </a:solidFill>
          </a:endParaRPr>
        </a:p>
      </dgm:t>
    </dgm:pt>
    <dgm:pt modelId="{68B42203-C4E1-A244-AF04-79A9209161EB}">
      <dgm:prSet phldrT="[Texto]" custT="1"/>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pPr algn="ctr"/>
          <a:r>
            <a:rPr lang="es-ES" sz="3200" b="1" dirty="0">
              <a:solidFill>
                <a:srgbClr val="152B48"/>
              </a:solidFill>
              <a:latin typeface="Montserrat" panose="02000505000000020004"/>
            </a:rPr>
            <a:t>Leve</a:t>
          </a:r>
        </a:p>
      </dgm:t>
    </dgm:pt>
    <dgm:pt modelId="{925BF4EA-851B-BE4F-862B-156E0CDCF300}" type="parTrans" cxnId="{AC357F7F-FDBF-944D-8AD7-504B00D1B3E3}">
      <dgm:prSet/>
      <dgm:spPr/>
      <dgm:t>
        <a:bodyPr/>
        <a:lstStyle/>
        <a:p>
          <a:endParaRPr lang="es-ES">
            <a:solidFill>
              <a:srgbClr val="152B48"/>
            </a:solidFill>
          </a:endParaRPr>
        </a:p>
      </dgm:t>
    </dgm:pt>
    <dgm:pt modelId="{959F1A04-59B0-134E-B891-CA5833489789}" type="sibTrans" cxnId="{AC357F7F-FDBF-944D-8AD7-504B00D1B3E3}">
      <dgm:prSet/>
      <dgm:spPr/>
      <dgm:t>
        <a:bodyPr/>
        <a:lstStyle/>
        <a:p>
          <a:endParaRPr lang="es-ES">
            <a:solidFill>
              <a:srgbClr val="152B48"/>
            </a:solidFill>
          </a:endParaRPr>
        </a:p>
      </dgm:t>
    </dgm:pt>
    <dgm:pt modelId="{52B6061C-EFDE-2F4B-B32C-E6C48C74A639}">
      <dgm:prSet phldrT="[Texto]" custT="1"/>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pPr algn="ctr">
            <a:buNone/>
          </a:pPr>
          <a:r>
            <a:rPr lang="es-ES" sz="3200" b="1" dirty="0">
              <a:solidFill>
                <a:srgbClr val="152B48"/>
              </a:solidFill>
              <a:latin typeface="Montserrat" panose="02000505000000020004"/>
            </a:rPr>
            <a:t>Moderado</a:t>
          </a:r>
        </a:p>
      </dgm:t>
    </dgm:pt>
    <dgm:pt modelId="{E72FDA2D-B176-1F4B-868F-4438FEC7327E}" type="parTrans" cxnId="{CB70FDB8-7854-6144-AD58-62C531EA5A5D}">
      <dgm:prSet/>
      <dgm:spPr/>
      <dgm:t>
        <a:bodyPr/>
        <a:lstStyle/>
        <a:p>
          <a:endParaRPr lang="es-ES">
            <a:solidFill>
              <a:srgbClr val="152B48"/>
            </a:solidFill>
          </a:endParaRPr>
        </a:p>
      </dgm:t>
    </dgm:pt>
    <dgm:pt modelId="{F178FAE0-BB20-A24A-9F65-EB0B33E06D67}" type="sibTrans" cxnId="{CB70FDB8-7854-6144-AD58-62C531EA5A5D}">
      <dgm:prSet/>
      <dgm:spPr/>
      <dgm:t>
        <a:bodyPr/>
        <a:lstStyle/>
        <a:p>
          <a:endParaRPr lang="es-ES">
            <a:solidFill>
              <a:srgbClr val="152B48"/>
            </a:solidFill>
          </a:endParaRPr>
        </a:p>
      </dgm:t>
    </dgm:pt>
    <dgm:pt modelId="{B07FBBCF-2AD7-7549-9CB2-74A04D73299D}">
      <dgm:prSet phldrT="[Texto]" custT="1"/>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pPr algn="ctr"/>
          <a:r>
            <a:rPr lang="es-ES" sz="3200" b="1" dirty="0">
              <a:solidFill>
                <a:srgbClr val="152B48"/>
              </a:solidFill>
              <a:latin typeface="Montserrat" panose="02000505000000020004"/>
            </a:rPr>
            <a:t>Grave</a:t>
          </a:r>
        </a:p>
      </dgm:t>
    </dgm:pt>
    <dgm:pt modelId="{9ED96B90-E6B8-4F46-B209-1212752F03F3}" type="parTrans" cxnId="{A1F95DC7-D3E8-9649-9797-C16495999F1D}">
      <dgm:prSet/>
      <dgm:spPr/>
      <dgm:t>
        <a:bodyPr/>
        <a:lstStyle/>
        <a:p>
          <a:endParaRPr lang="es-ES">
            <a:solidFill>
              <a:srgbClr val="152B48"/>
            </a:solidFill>
          </a:endParaRPr>
        </a:p>
      </dgm:t>
    </dgm:pt>
    <dgm:pt modelId="{F8D84B06-E386-6046-8645-A01D9C87AC77}" type="sibTrans" cxnId="{A1F95DC7-D3E8-9649-9797-C16495999F1D}">
      <dgm:prSet/>
      <dgm:spPr/>
      <dgm:t>
        <a:bodyPr/>
        <a:lstStyle/>
        <a:p>
          <a:endParaRPr lang="es-ES">
            <a:solidFill>
              <a:srgbClr val="152B48"/>
            </a:solidFill>
          </a:endParaRPr>
        </a:p>
      </dgm:t>
    </dgm:pt>
    <dgm:pt modelId="{16804090-24EC-114F-835C-27690852256D}">
      <dgm:prSet phldrT="[Texto]" custT="1"/>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pPr algn="ctr"/>
          <a:r>
            <a:rPr lang="es-ES" sz="2400" dirty="0">
              <a:solidFill>
                <a:srgbClr val="152B48"/>
              </a:solidFill>
              <a:latin typeface="Montserrat" panose="02000505000000020004"/>
            </a:rPr>
            <a:t>TCC</a:t>
          </a:r>
        </a:p>
      </dgm:t>
    </dgm:pt>
    <dgm:pt modelId="{3D92476F-814E-DE46-80D1-75D94CEF1C13}" type="parTrans" cxnId="{078104AB-2CC5-3D4A-BA7F-8BC58913E551}">
      <dgm:prSet/>
      <dgm:spPr/>
      <dgm:t>
        <a:bodyPr/>
        <a:lstStyle/>
        <a:p>
          <a:endParaRPr lang="es-ES">
            <a:solidFill>
              <a:srgbClr val="152B48"/>
            </a:solidFill>
          </a:endParaRPr>
        </a:p>
      </dgm:t>
    </dgm:pt>
    <dgm:pt modelId="{82214B60-3972-7B4A-AD31-20EB2F6CC7E3}" type="sibTrans" cxnId="{078104AB-2CC5-3D4A-BA7F-8BC58913E551}">
      <dgm:prSet/>
      <dgm:spPr/>
      <dgm:t>
        <a:bodyPr/>
        <a:lstStyle/>
        <a:p>
          <a:endParaRPr lang="es-ES">
            <a:solidFill>
              <a:srgbClr val="152B48"/>
            </a:solidFill>
          </a:endParaRPr>
        </a:p>
      </dgm:t>
    </dgm:pt>
    <dgm:pt modelId="{640705A6-3CD5-D54C-8BDB-4C733F64BFE1}">
      <dgm:prSet phldrT="[Texto]" custT="1"/>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pPr algn="ctr">
            <a:buFont typeface="Arial" panose="020B0604020202020204" pitchFamily="34" charset="0"/>
            <a:buChar char="•"/>
          </a:pPr>
          <a:r>
            <a:rPr lang="es-ES" sz="2400" dirty="0">
              <a:solidFill>
                <a:srgbClr val="152B48"/>
              </a:solidFill>
              <a:latin typeface="Montserrat" panose="02000505000000020004"/>
            </a:rPr>
            <a:t>TCC o ISRS</a:t>
          </a:r>
        </a:p>
      </dgm:t>
    </dgm:pt>
    <dgm:pt modelId="{7C0BA15D-4B0B-CC4C-9718-DBC8F55F9073}" type="parTrans" cxnId="{93F212D8-CCAF-BE4C-B3A6-15F02BC3F030}">
      <dgm:prSet/>
      <dgm:spPr/>
      <dgm:t>
        <a:bodyPr/>
        <a:lstStyle/>
        <a:p>
          <a:endParaRPr lang="es-ES">
            <a:solidFill>
              <a:srgbClr val="152B48"/>
            </a:solidFill>
          </a:endParaRPr>
        </a:p>
      </dgm:t>
    </dgm:pt>
    <dgm:pt modelId="{440BA5EE-0C48-DE4E-8D95-5198A511C9CC}" type="sibTrans" cxnId="{93F212D8-CCAF-BE4C-B3A6-15F02BC3F030}">
      <dgm:prSet/>
      <dgm:spPr/>
      <dgm:t>
        <a:bodyPr/>
        <a:lstStyle/>
        <a:p>
          <a:endParaRPr lang="es-ES">
            <a:solidFill>
              <a:srgbClr val="152B48"/>
            </a:solidFill>
          </a:endParaRPr>
        </a:p>
      </dgm:t>
    </dgm:pt>
    <dgm:pt modelId="{076E07BA-1E77-ED45-B188-619DF1E75589}">
      <dgm:prSet phldrT="[Texto]" custT="1"/>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pPr algn="ctr"/>
          <a:r>
            <a:rPr lang="es-ES" sz="2400" dirty="0">
              <a:solidFill>
                <a:srgbClr val="152B48"/>
              </a:solidFill>
              <a:latin typeface="Montserrat" panose="02000505000000020004"/>
            </a:rPr>
            <a:t>TCC + ISRS</a:t>
          </a:r>
        </a:p>
      </dgm:t>
    </dgm:pt>
    <dgm:pt modelId="{1181BF29-759A-B645-A619-A165D2778485}" type="parTrans" cxnId="{D93EBBFC-22A7-5345-AA07-04F68FEFCC2F}">
      <dgm:prSet/>
      <dgm:spPr/>
      <dgm:t>
        <a:bodyPr/>
        <a:lstStyle/>
        <a:p>
          <a:endParaRPr lang="es-ES">
            <a:solidFill>
              <a:srgbClr val="152B48"/>
            </a:solidFill>
          </a:endParaRPr>
        </a:p>
      </dgm:t>
    </dgm:pt>
    <dgm:pt modelId="{D53941E3-8B9F-1747-B511-043288FC7A57}" type="sibTrans" cxnId="{D93EBBFC-22A7-5345-AA07-04F68FEFCC2F}">
      <dgm:prSet/>
      <dgm:spPr/>
      <dgm:t>
        <a:bodyPr/>
        <a:lstStyle/>
        <a:p>
          <a:endParaRPr lang="es-ES">
            <a:solidFill>
              <a:srgbClr val="152B48"/>
            </a:solidFill>
          </a:endParaRPr>
        </a:p>
      </dgm:t>
    </dgm:pt>
    <dgm:pt modelId="{C3DC6B8A-B1DA-4221-A57D-6980E673E36D}">
      <dgm:prSet phldrT="[Texto]" custT="1"/>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pPr algn="ctr">
            <a:buFont typeface="Arial" panose="020B0604020202020204" pitchFamily="34" charset="0"/>
            <a:buChar char="•"/>
          </a:pPr>
          <a:r>
            <a:rPr lang="es-ES" sz="2400" dirty="0">
              <a:solidFill>
                <a:srgbClr val="152B48"/>
              </a:solidFill>
              <a:latin typeface="Montserrat" panose="02000505000000020004"/>
            </a:rPr>
            <a:t>TCC + ISRS</a:t>
          </a:r>
        </a:p>
      </dgm:t>
    </dgm:pt>
    <dgm:pt modelId="{6E291111-3F33-4E49-B114-555AB50C4817}" type="parTrans" cxnId="{7C89894C-4912-42DB-8863-8A71509999A2}">
      <dgm:prSet/>
      <dgm:spPr/>
      <dgm:t>
        <a:bodyPr/>
        <a:lstStyle/>
        <a:p>
          <a:endParaRPr lang="es-CO">
            <a:solidFill>
              <a:srgbClr val="152B48"/>
            </a:solidFill>
          </a:endParaRPr>
        </a:p>
      </dgm:t>
    </dgm:pt>
    <dgm:pt modelId="{B37A2DD0-2AF5-4C25-8970-B1C485FE4236}" type="sibTrans" cxnId="{7C89894C-4912-42DB-8863-8A71509999A2}">
      <dgm:prSet/>
      <dgm:spPr/>
      <dgm:t>
        <a:bodyPr/>
        <a:lstStyle/>
        <a:p>
          <a:endParaRPr lang="es-CO">
            <a:solidFill>
              <a:srgbClr val="152B48"/>
            </a:solidFill>
          </a:endParaRPr>
        </a:p>
      </dgm:t>
    </dgm:pt>
    <dgm:pt modelId="{4AC8C1B4-028D-431D-B807-F3F364CCCEC2}" type="pres">
      <dgm:prSet presAssocID="{D0EC9BC2-C70D-DC4E-B0F0-CA7333CF9912}" presName="composite" presStyleCnt="0">
        <dgm:presLayoutVars>
          <dgm:chMax val="1"/>
          <dgm:dir/>
          <dgm:resizeHandles val="exact"/>
        </dgm:presLayoutVars>
      </dgm:prSet>
      <dgm:spPr/>
    </dgm:pt>
    <dgm:pt modelId="{3FD7579C-C824-42D9-8795-BDA4717724E9}" type="pres">
      <dgm:prSet presAssocID="{D92F5BDA-9688-D940-AD47-97F74390022B}" presName="roof" presStyleLbl="dkBgShp" presStyleIdx="0" presStyleCnt="2" custScaleY="136095"/>
      <dgm:spPr/>
    </dgm:pt>
    <dgm:pt modelId="{DEFA7C54-0BD9-4B80-896E-8701A130128F}" type="pres">
      <dgm:prSet presAssocID="{D92F5BDA-9688-D940-AD47-97F74390022B}" presName="pillars" presStyleCnt="0"/>
      <dgm:spPr/>
    </dgm:pt>
    <dgm:pt modelId="{92011A4B-AA31-4E5D-B535-DE8AF5EFF265}" type="pres">
      <dgm:prSet presAssocID="{D92F5BDA-9688-D940-AD47-97F74390022B}" presName="pillar1" presStyleLbl="node1" presStyleIdx="0" presStyleCnt="3">
        <dgm:presLayoutVars>
          <dgm:bulletEnabled val="1"/>
        </dgm:presLayoutVars>
      </dgm:prSet>
      <dgm:spPr/>
    </dgm:pt>
    <dgm:pt modelId="{CF9736CD-0A3C-418E-8B95-4F11F9A1853D}" type="pres">
      <dgm:prSet presAssocID="{52B6061C-EFDE-2F4B-B32C-E6C48C74A639}" presName="pillarX" presStyleLbl="node1" presStyleIdx="1" presStyleCnt="3" custScaleX="129639">
        <dgm:presLayoutVars>
          <dgm:bulletEnabled val="1"/>
        </dgm:presLayoutVars>
      </dgm:prSet>
      <dgm:spPr/>
    </dgm:pt>
    <dgm:pt modelId="{AC8DC31F-1F4E-47AD-806A-782A3F4820B1}" type="pres">
      <dgm:prSet presAssocID="{B07FBBCF-2AD7-7549-9CB2-74A04D73299D}" presName="pillarX" presStyleLbl="node1" presStyleIdx="2" presStyleCnt="3">
        <dgm:presLayoutVars>
          <dgm:bulletEnabled val="1"/>
        </dgm:presLayoutVars>
      </dgm:prSet>
      <dgm:spPr/>
    </dgm:pt>
    <dgm:pt modelId="{B78AD8CF-699C-49A5-8CAF-83ABF4541285}" type="pres">
      <dgm:prSet presAssocID="{D92F5BDA-9688-D940-AD47-97F74390022B}" presName="base" presStyleLbl="dkBgShp" presStyleIdx="1" presStyleCnt="2"/>
      <dgm:spPr>
        <a:solidFill>
          <a:srgbClr val="00AAA7"/>
        </a:solidFill>
      </dgm:spPr>
    </dgm:pt>
  </dgm:ptLst>
  <dgm:cxnLst>
    <dgm:cxn modelId="{90E36201-0A35-4B39-93A5-D94AAA0F5CE3}" type="presOf" srcId="{52B6061C-EFDE-2F4B-B32C-E6C48C74A639}" destId="{CF9736CD-0A3C-418E-8B95-4F11F9A1853D}" srcOrd="0" destOrd="0" presId="urn:microsoft.com/office/officeart/2005/8/layout/hList3"/>
    <dgm:cxn modelId="{9775CD15-1B59-41F9-8A19-7EF1C414631F}" type="presOf" srcId="{C3DC6B8A-B1DA-4221-A57D-6980E673E36D}" destId="{CF9736CD-0A3C-418E-8B95-4F11F9A1853D}" srcOrd="0" destOrd="2" presId="urn:microsoft.com/office/officeart/2005/8/layout/hList3"/>
    <dgm:cxn modelId="{3DDA721A-D954-564D-AF11-8C4E8FB7AB79}" srcId="{D0EC9BC2-C70D-DC4E-B0F0-CA7333CF9912}" destId="{D92F5BDA-9688-D940-AD47-97F74390022B}" srcOrd="0" destOrd="0" parTransId="{F5D17564-1679-5348-A821-65CA8473A5A4}" sibTransId="{2DDE4DEA-D2D0-5448-9617-9DB011F7AC79}"/>
    <dgm:cxn modelId="{A7FCC632-8066-428C-BB2B-15155CF7C86D}" type="presOf" srcId="{D92F5BDA-9688-D940-AD47-97F74390022B}" destId="{3FD7579C-C824-42D9-8795-BDA4717724E9}" srcOrd="0" destOrd="0" presId="urn:microsoft.com/office/officeart/2005/8/layout/hList3"/>
    <dgm:cxn modelId="{7480023D-9B7B-4607-B583-16BC07FF8BD5}" type="presOf" srcId="{640705A6-3CD5-D54C-8BDB-4C733F64BFE1}" destId="{CF9736CD-0A3C-418E-8B95-4F11F9A1853D}" srcOrd="0" destOrd="1" presId="urn:microsoft.com/office/officeart/2005/8/layout/hList3"/>
    <dgm:cxn modelId="{7C89894C-4912-42DB-8863-8A71509999A2}" srcId="{52B6061C-EFDE-2F4B-B32C-E6C48C74A639}" destId="{C3DC6B8A-B1DA-4221-A57D-6980E673E36D}" srcOrd="1" destOrd="0" parTransId="{6E291111-3F33-4E49-B114-555AB50C4817}" sibTransId="{B37A2DD0-2AF5-4C25-8970-B1C485FE4236}"/>
    <dgm:cxn modelId="{19FEB66D-FE71-4307-BEAF-239E907EAB06}" type="presOf" srcId="{68B42203-C4E1-A244-AF04-79A9209161EB}" destId="{92011A4B-AA31-4E5D-B535-DE8AF5EFF265}" srcOrd="0" destOrd="0" presId="urn:microsoft.com/office/officeart/2005/8/layout/hList3"/>
    <dgm:cxn modelId="{68B9FB52-B4AC-4B70-80FD-FEBD14C99AFD}" type="presOf" srcId="{076E07BA-1E77-ED45-B188-619DF1E75589}" destId="{AC8DC31F-1F4E-47AD-806A-782A3F4820B1}" srcOrd="0" destOrd="1" presId="urn:microsoft.com/office/officeart/2005/8/layout/hList3"/>
    <dgm:cxn modelId="{3E332D78-BB1A-4B72-A012-B12397359442}" type="presOf" srcId="{B07FBBCF-2AD7-7549-9CB2-74A04D73299D}" destId="{AC8DC31F-1F4E-47AD-806A-782A3F4820B1}" srcOrd="0" destOrd="0" presId="urn:microsoft.com/office/officeart/2005/8/layout/hList3"/>
    <dgm:cxn modelId="{AC357F7F-FDBF-944D-8AD7-504B00D1B3E3}" srcId="{D92F5BDA-9688-D940-AD47-97F74390022B}" destId="{68B42203-C4E1-A244-AF04-79A9209161EB}" srcOrd="0" destOrd="0" parTransId="{925BF4EA-851B-BE4F-862B-156E0CDCF300}" sibTransId="{959F1A04-59B0-134E-B891-CA5833489789}"/>
    <dgm:cxn modelId="{078104AB-2CC5-3D4A-BA7F-8BC58913E551}" srcId="{68B42203-C4E1-A244-AF04-79A9209161EB}" destId="{16804090-24EC-114F-835C-27690852256D}" srcOrd="0" destOrd="0" parTransId="{3D92476F-814E-DE46-80D1-75D94CEF1C13}" sibTransId="{82214B60-3972-7B4A-AD31-20EB2F6CC7E3}"/>
    <dgm:cxn modelId="{CB70FDB8-7854-6144-AD58-62C531EA5A5D}" srcId="{D92F5BDA-9688-D940-AD47-97F74390022B}" destId="{52B6061C-EFDE-2F4B-B32C-E6C48C74A639}" srcOrd="1" destOrd="0" parTransId="{E72FDA2D-B176-1F4B-868F-4438FEC7327E}" sibTransId="{F178FAE0-BB20-A24A-9F65-EB0B33E06D67}"/>
    <dgm:cxn modelId="{8A62C8BF-281E-4CED-A506-7D6CC72CAB90}" type="presOf" srcId="{16804090-24EC-114F-835C-27690852256D}" destId="{92011A4B-AA31-4E5D-B535-DE8AF5EFF265}" srcOrd="0" destOrd="1" presId="urn:microsoft.com/office/officeart/2005/8/layout/hList3"/>
    <dgm:cxn modelId="{A1F95DC7-D3E8-9649-9797-C16495999F1D}" srcId="{D92F5BDA-9688-D940-AD47-97F74390022B}" destId="{B07FBBCF-2AD7-7549-9CB2-74A04D73299D}" srcOrd="2" destOrd="0" parTransId="{9ED96B90-E6B8-4F46-B209-1212752F03F3}" sibTransId="{F8D84B06-E386-6046-8645-A01D9C87AC77}"/>
    <dgm:cxn modelId="{93F212D8-CCAF-BE4C-B3A6-15F02BC3F030}" srcId="{52B6061C-EFDE-2F4B-B32C-E6C48C74A639}" destId="{640705A6-3CD5-D54C-8BDB-4C733F64BFE1}" srcOrd="0" destOrd="0" parTransId="{7C0BA15D-4B0B-CC4C-9718-DBC8F55F9073}" sibTransId="{440BA5EE-0C48-DE4E-8D95-5198A511C9CC}"/>
    <dgm:cxn modelId="{FE1E66F4-4CC1-44FC-8BBB-3BCEA36322B3}" type="presOf" srcId="{D0EC9BC2-C70D-DC4E-B0F0-CA7333CF9912}" destId="{4AC8C1B4-028D-431D-B807-F3F364CCCEC2}" srcOrd="0" destOrd="0" presId="urn:microsoft.com/office/officeart/2005/8/layout/hList3"/>
    <dgm:cxn modelId="{D93EBBFC-22A7-5345-AA07-04F68FEFCC2F}" srcId="{B07FBBCF-2AD7-7549-9CB2-74A04D73299D}" destId="{076E07BA-1E77-ED45-B188-619DF1E75589}" srcOrd="0" destOrd="0" parTransId="{1181BF29-759A-B645-A619-A165D2778485}" sibTransId="{D53941E3-8B9F-1747-B511-043288FC7A57}"/>
    <dgm:cxn modelId="{9FCCABD0-7DC5-4790-929B-1BE6230033F6}" type="presParOf" srcId="{4AC8C1B4-028D-431D-B807-F3F364CCCEC2}" destId="{3FD7579C-C824-42D9-8795-BDA4717724E9}" srcOrd="0" destOrd="0" presId="urn:microsoft.com/office/officeart/2005/8/layout/hList3"/>
    <dgm:cxn modelId="{BBDC75DD-FBB5-4688-92B1-0B13DB69833A}" type="presParOf" srcId="{4AC8C1B4-028D-431D-B807-F3F364CCCEC2}" destId="{DEFA7C54-0BD9-4B80-896E-8701A130128F}" srcOrd="1" destOrd="0" presId="urn:microsoft.com/office/officeart/2005/8/layout/hList3"/>
    <dgm:cxn modelId="{F03C39A0-CF47-4962-8AA4-9B95BB8E015F}" type="presParOf" srcId="{DEFA7C54-0BD9-4B80-896E-8701A130128F}" destId="{92011A4B-AA31-4E5D-B535-DE8AF5EFF265}" srcOrd="0" destOrd="0" presId="urn:microsoft.com/office/officeart/2005/8/layout/hList3"/>
    <dgm:cxn modelId="{63000C9F-18C1-4EB7-A6E7-6E07314F1B43}" type="presParOf" srcId="{DEFA7C54-0BD9-4B80-896E-8701A130128F}" destId="{CF9736CD-0A3C-418E-8B95-4F11F9A1853D}" srcOrd="1" destOrd="0" presId="urn:microsoft.com/office/officeart/2005/8/layout/hList3"/>
    <dgm:cxn modelId="{3F926E1D-A271-4B14-9733-26661EB21D10}" type="presParOf" srcId="{DEFA7C54-0BD9-4B80-896E-8701A130128F}" destId="{AC8DC31F-1F4E-47AD-806A-782A3F4820B1}" srcOrd="2" destOrd="0" presId="urn:microsoft.com/office/officeart/2005/8/layout/hList3"/>
    <dgm:cxn modelId="{5D54B6AB-4BED-4E3B-B9E2-202BF26AA4AA}" type="presParOf" srcId="{4AC8C1B4-028D-431D-B807-F3F364CCCEC2}" destId="{B78AD8CF-699C-49A5-8CAF-83ABF4541285}" srcOrd="2" destOrd="0" presId="urn:microsoft.com/office/officeart/2005/8/layout/hList3"/>
  </dgm:cxnLst>
  <dgm:bg>
    <a:solidFill>
      <a:srgbClr val="00AAA7"/>
    </a:solidFill>
  </dgm:bg>
  <dgm:whole>
    <a:ln>
      <a:solidFill>
        <a:srgbClr val="00AAA7"/>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CBE8E2-8282-A642-A8EC-C83D860EFC14}" type="doc">
      <dgm:prSet loTypeId="urn:microsoft.com/office/officeart/2005/8/layout/hierarchy4" loCatId="list" qsTypeId="urn:microsoft.com/office/officeart/2005/8/quickstyle/simple5" qsCatId="simple" csTypeId="urn:microsoft.com/office/officeart/2005/8/colors/accent1_1" csCatId="accent1" phldr="1"/>
      <dgm:spPr/>
      <dgm:t>
        <a:bodyPr/>
        <a:lstStyle/>
        <a:p>
          <a:endParaRPr lang="es-ES"/>
        </a:p>
      </dgm:t>
    </dgm:pt>
    <dgm:pt modelId="{CF415BA4-FD25-D84A-BA89-36FD584BCF38}">
      <dgm:prSet phldrT="[Texto]"/>
      <dgm:spPr>
        <a:solidFill>
          <a:srgbClr val="00AAA7"/>
        </a:solidFill>
      </dgm:spPr>
      <dgm:t>
        <a:bodyPr/>
        <a:lstStyle/>
        <a:p>
          <a:r>
            <a:rPr lang="es-ES" dirty="0">
              <a:solidFill>
                <a:schemeClr val="bg1"/>
              </a:solidFill>
              <a:latin typeface="Montserrat" panose="00000500000000000000" pitchFamily="50" charset="0"/>
            </a:rPr>
            <a:t>Evaluar en 4 a 6 semanas</a:t>
          </a:r>
        </a:p>
      </dgm:t>
    </dgm:pt>
    <dgm:pt modelId="{49FE4946-07E6-D64C-AB70-5B7758B81EFE}" type="parTrans" cxnId="{CAE44CFA-8E50-1840-865A-1E078A0AE401}">
      <dgm:prSet/>
      <dgm:spPr/>
      <dgm:t>
        <a:bodyPr/>
        <a:lstStyle/>
        <a:p>
          <a:endParaRPr lang="es-ES">
            <a:latin typeface="Montserrat" panose="00000500000000000000" pitchFamily="50" charset="0"/>
          </a:endParaRPr>
        </a:p>
      </dgm:t>
    </dgm:pt>
    <dgm:pt modelId="{961E6751-1E61-3D43-9B1C-484731413A6B}" type="sibTrans" cxnId="{CAE44CFA-8E50-1840-865A-1E078A0AE401}">
      <dgm:prSet/>
      <dgm:spPr/>
      <dgm:t>
        <a:bodyPr/>
        <a:lstStyle/>
        <a:p>
          <a:endParaRPr lang="es-ES">
            <a:latin typeface="Montserrat" panose="00000500000000000000" pitchFamily="50" charset="0"/>
          </a:endParaRPr>
        </a:p>
      </dgm:t>
    </dgm:pt>
    <dgm:pt modelId="{1BB8A4F8-B605-264C-A6EF-B7C117BA7CFF}">
      <dgm:prSet phldrT="[Texto]"/>
      <dgm:spPr>
        <a:solidFill>
          <a:srgbClr val="00AAA7"/>
        </a:solidFill>
      </dgm:spPr>
      <dgm:t>
        <a:bodyPr/>
        <a:lstStyle/>
        <a:p>
          <a:r>
            <a:rPr lang="es-ES" b="1" dirty="0">
              <a:solidFill>
                <a:schemeClr val="bg1"/>
              </a:solidFill>
              <a:latin typeface="Montserrat" panose="00000500000000000000" pitchFamily="50" charset="0"/>
            </a:rPr>
            <a:t>Respuesta parcial</a:t>
          </a:r>
        </a:p>
      </dgm:t>
    </dgm:pt>
    <dgm:pt modelId="{2A68BCCB-F407-F747-BA6E-871097B38793}" type="parTrans" cxnId="{57D686A8-93A3-DA40-8453-5032FBC3620E}">
      <dgm:prSet/>
      <dgm:spPr/>
      <dgm:t>
        <a:bodyPr/>
        <a:lstStyle/>
        <a:p>
          <a:endParaRPr lang="es-ES">
            <a:latin typeface="Montserrat" panose="00000500000000000000" pitchFamily="50" charset="0"/>
          </a:endParaRPr>
        </a:p>
      </dgm:t>
    </dgm:pt>
    <dgm:pt modelId="{61F8CCE0-6125-4045-A4E2-7CCFBF8173FF}" type="sibTrans" cxnId="{57D686A8-93A3-DA40-8453-5032FBC3620E}">
      <dgm:prSet/>
      <dgm:spPr/>
      <dgm:t>
        <a:bodyPr/>
        <a:lstStyle/>
        <a:p>
          <a:endParaRPr lang="es-ES">
            <a:latin typeface="Montserrat" panose="00000500000000000000" pitchFamily="50" charset="0"/>
          </a:endParaRPr>
        </a:p>
      </dgm:t>
    </dgm:pt>
    <dgm:pt modelId="{7B80E2FF-122A-384A-B3EA-3EE68C3CDA4F}">
      <dgm:prSet phldrT="[Texto]"/>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r>
            <a:rPr lang="es-ES" dirty="0">
              <a:solidFill>
                <a:srgbClr val="152B48"/>
              </a:solidFill>
              <a:latin typeface="Montserrat" panose="00000500000000000000" pitchFamily="50" charset="0"/>
            </a:rPr>
            <a:t>Continuar</a:t>
          </a:r>
        </a:p>
        <a:p>
          <a:r>
            <a:rPr lang="es-ES" dirty="0">
              <a:solidFill>
                <a:srgbClr val="152B48"/>
              </a:solidFill>
              <a:latin typeface="Montserrat" panose="00000500000000000000" pitchFamily="50" charset="0"/>
            </a:rPr>
            <a:t>Monitorear</a:t>
          </a:r>
        </a:p>
      </dgm:t>
    </dgm:pt>
    <dgm:pt modelId="{5B538489-8CC8-454B-B772-C11FC270B1AE}" type="parTrans" cxnId="{9BF383D6-9160-9D46-BA70-8A553D40E358}">
      <dgm:prSet/>
      <dgm:spPr/>
      <dgm:t>
        <a:bodyPr/>
        <a:lstStyle/>
        <a:p>
          <a:endParaRPr lang="es-ES">
            <a:latin typeface="Montserrat" panose="00000500000000000000" pitchFamily="50" charset="0"/>
          </a:endParaRPr>
        </a:p>
      </dgm:t>
    </dgm:pt>
    <dgm:pt modelId="{B2E9A718-41C2-9642-BAFA-75C2AE2CB88E}" type="sibTrans" cxnId="{9BF383D6-9160-9D46-BA70-8A553D40E358}">
      <dgm:prSet/>
      <dgm:spPr/>
      <dgm:t>
        <a:bodyPr/>
        <a:lstStyle/>
        <a:p>
          <a:endParaRPr lang="es-ES">
            <a:latin typeface="Montserrat" panose="00000500000000000000" pitchFamily="50" charset="0"/>
          </a:endParaRPr>
        </a:p>
      </dgm:t>
    </dgm:pt>
    <dgm:pt modelId="{9ABCC1FB-B537-744A-A237-2D10DBB4AF57}">
      <dgm:prSet phldrT="[Texto]"/>
      <dgm:spPr>
        <a:solidFill>
          <a:srgbClr val="00AAA7"/>
        </a:solidFill>
      </dgm:spPr>
      <dgm:t>
        <a:bodyPr/>
        <a:lstStyle/>
        <a:p>
          <a:r>
            <a:rPr lang="es-ES" b="1" dirty="0">
              <a:solidFill>
                <a:schemeClr val="bg1"/>
              </a:solidFill>
              <a:latin typeface="Montserrat" panose="00000500000000000000" pitchFamily="50" charset="0"/>
            </a:rPr>
            <a:t>No respuesta</a:t>
          </a:r>
        </a:p>
      </dgm:t>
    </dgm:pt>
    <dgm:pt modelId="{4CDD03D1-E307-2847-810F-01B139A27F30}" type="parTrans" cxnId="{71011D77-FD74-3445-B2A4-E92D979D9084}">
      <dgm:prSet/>
      <dgm:spPr/>
      <dgm:t>
        <a:bodyPr/>
        <a:lstStyle/>
        <a:p>
          <a:endParaRPr lang="es-ES">
            <a:latin typeface="Montserrat" panose="00000500000000000000" pitchFamily="50" charset="0"/>
          </a:endParaRPr>
        </a:p>
      </dgm:t>
    </dgm:pt>
    <dgm:pt modelId="{BD8C7C30-4CCB-9C4B-8BFE-2267F078F283}" type="sibTrans" cxnId="{71011D77-FD74-3445-B2A4-E92D979D9084}">
      <dgm:prSet/>
      <dgm:spPr/>
      <dgm:t>
        <a:bodyPr/>
        <a:lstStyle/>
        <a:p>
          <a:endParaRPr lang="es-ES">
            <a:latin typeface="Montserrat" panose="00000500000000000000" pitchFamily="50" charset="0"/>
          </a:endParaRPr>
        </a:p>
      </dgm:t>
    </dgm:pt>
    <dgm:pt modelId="{4C0A5A3D-A7AE-B04E-871E-5A19DABA6510}">
      <dgm:prSet phldrT="[Texto]"/>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r>
            <a:rPr lang="es-ES" dirty="0">
              <a:solidFill>
                <a:srgbClr val="152B48"/>
              </a:solidFill>
              <a:latin typeface="Montserrat" panose="00000500000000000000" pitchFamily="50" charset="0"/>
            </a:rPr>
            <a:t>Adherencia</a:t>
          </a:r>
          <a:br>
            <a:rPr lang="es-ES" dirty="0">
              <a:solidFill>
                <a:srgbClr val="152B48"/>
              </a:solidFill>
              <a:latin typeface="Montserrat" panose="00000500000000000000" pitchFamily="50" charset="0"/>
            </a:rPr>
          </a:br>
          <a:r>
            <a:rPr lang="es-ES" dirty="0">
              <a:solidFill>
                <a:srgbClr val="152B48"/>
              </a:solidFill>
              <a:latin typeface="Montserrat" panose="00000500000000000000" pitchFamily="50" charset="0"/>
            </a:rPr>
            <a:t>Efectos adversos</a:t>
          </a:r>
          <a:br>
            <a:rPr lang="es-ES" dirty="0">
              <a:solidFill>
                <a:srgbClr val="152B48"/>
              </a:solidFill>
              <a:latin typeface="Montserrat" panose="00000500000000000000" pitchFamily="50" charset="0"/>
            </a:rPr>
          </a:br>
          <a:r>
            <a:rPr lang="es-ES" dirty="0">
              <a:solidFill>
                <a:srgbClr val="152B48"/>
              </a:solidFill>
              <a:latin typeface="Montserrat" panose="00000500000000000000" pitchFamily="50" charset="0"/>
            </a:rPr>
            <a:t>¿Diagnóstico?</a:t>
          </a:r>
          <a:br>
            <a:rPr lang="es-ES" dirty="0">
              <a:solidFill>
                <a:srgbClr val="152B48"/>
              </a:solidFill>
              <a:latin typeface="Montserrat" panose="00000500000000000000" pitchFamily="50" charset="0"/>
            </a:rPr>
          </a:br>
          <a:r>
            <a:rPr lang="es-ES" dirty="0">
              <a:solidFill>
                <a:srgbClr val="152B48"/>
              </a:solidFill>
              <a:latin typeface="Montserrat" panose="00000500000000000000" pitchFamily="50" charset="0"/>
            </a:rPr>
            <a:t>¿Comorbilidades?</a:t>
          </a:r>
        </a:p>
      </dgm:t>
    </dgm:pt>
    <dgm:pt modelId="{E55647B9-7683-7742-98CB-C483FCCDB418}" type="parTrans" cxnId="{C290F9D9-081F-E044-847A-8063B994D90D}">
      <dgm:prSet/>
      <dgm:spPr/>
      <dgm:t>
        <a:bodyPr/>
        <a:lstStyle/>
        <a:p>
          <a:endParaRPr lang="es-ES">
            <a:latin typeface="Montserrat" panose="00000500000000000000" pitchFamily="50" charset="0"/>
          </a:endParaRPr>
        </a:p>
      </dgm:t>
    </dgm:pt>
    <dgm:pt modelId="{3EEB10D1-A125-9449-A676-8681E6F3F8CA}" type="sibTrans" cxnId="{C290F9D9-081F-E044-847A-8063B994D90D}">
      <dgm:prSet/>
      <dgm:spPr/>
      <dgm:t>
        <a:bodyPr/>
        <a:lstStyle/>
        <a:p>
          <a:endParaRPr lang="es-ES">
            <a:latin typeface="Montserrat" panose="00000500000000000000" pitchFamily="50" charset="0"/>
          </a:endParaRPr>
        </a:p>
      </dgm:t>
    </dgm:pt>
    <dgm:pt modelId="{653C28F0-4EBA-8445-8F8C-6EDA8270B52F}">
      <dgm:prSet phldrT="[Texto]"/>
      <dgm:spPr>
        <a:solidFill>
          <a:srgbClr val="00AAA7"/>
        </a:solidFill>
      </dgm:spPr>
      <dgm:t>
        <a:bodyPr/>
        <a:lstStyle/>
        <a:p>
          <a:r>
            <a:rPr lang="es-ES" b="1" dirty="0">
              <a:solidFill>
                <a:schemeClr val="bg1"/>
              </a:solidFill>
              <a:latin typeface="Montserrat" panose="00000500000000000000" pitchFamily="50" charset="0"/>
            </a:rPr>
            <a:t>Intolerancia</a:t>
          </a:r>
        </a:p>
      </dgm:t>
    </dgm:pt>
    <dgm:pt modelId="{07312E81-1A16-FE41-BD61-CCA0F7D435C8}" type="parTrans" cxnId="{9424BEFB-3BCD-D24F-8DFD-2259773F4F17}">
      <dgm:prSet/>
      <dgm:spPr/>
      <dgm:t>
        <a:bodyPr/>
        <a:lstStyle/>
        <a:p>
          <a:endParaRPr lang="es-ES">
            <a:latin typeface="Montserrat" panose="00000500000000000000" pitchFamily="50" charset="0"/>
          </a:endParaRPr>
        </a:p>
      </dgm:t>
    </dgm:pt>
    <dgm:pt modelId="{3F2E98F5-EA26-F343-A4CE-79B74FEF1A49}" type="sibTrans" cxnId="{9424BEFB-3BCD-D24F-8DFD-2259773F4F17}">
      <dgm:prSet/>
      <dgm:spPr/>
      <dgm:t>
        <a:bodyPr/>
        <a:lstStyle/>
        <a:p>
          <a:endParaRPr lang="es-ES">
            <a:latin typeface="Montserrat" panose="00000500000000000000" pitchFamily="50" charset="0"/>
          </a:endParaRPr>
        </a:p>
      </dgm:t>
    </dgm:pt>
    <dgm:pt modelId="{921CFC99-A603-DA48-B4C1-8033B2911C48}">
      <dgm:prSet phldrT="[Texto]"/>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r>
            <a:rPr lang="es-ES" dirty="0">
              <a:solidFill>
                <a:srgbClr val="152B48"/>
              </a:solidFill>
              <a:latin typeface="Montserrat" panose="00000500000000000000" pitchFamily="50" charset="0"/>
            </a:rPr>
            <a:t>Cambiar a otro ISRS</a:t>
          </a:r>
        </a:p>
      </dgm:t>
    </dgm:pt>
    <dgm:pt modelId="{9F9B6009-AE46-314E-ACC0-DA1805B7AA50}" type="parTrans" cxnId="{78410CCB-F3D5-E940-96DB-64B6DD1541DE}">
      <dgm:prSet/>
      <dgm:spPr/>
      <dgm:t>
        <a:bodyPr/>
        <a:lstStyle/>
        <a:p>
          <a:endParaRPr lang="es-ES">
            <a:latin typeface="Montserrat" panose="00000500000000000000" pitchFamily="50" charset="0"/>
          </a:endParaRPr>
        </a:p>
      </dgm:t>
    </dgm:pt>
    <dgm:pt modelId="{0FEC4E82-31D1-024A-BE41-325895B2ADA9}" type="sibTrans" cxnId="{78410CCB-F3D5-E940-96DB-64B6DD1541DE}">
      <dgm:prSet/>
      <dgm:spPr/>
      <dgm:t>
        <a:bodyPr/>
        <a:lstStyle/>
        <a:p>
          <a:endParaRPr lang="es-ES">
            <a:latin typeface="Montserrat" panose="00000500000000000000" pitchFamily="50" charset="0"/>
          </a:endParaRPr>
        </a:p>
      </dgm:t>
    </dgm:pt>
    <dgm:pt modelId="{678E6489-5A3A-414D-B55A-35EC5374270F}">
      <dgm:prSet phldrT="[Texto]"/>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r>
            <a:rPr lang="es-ES" dirty="0">
              <a:solidFill>
                <a:srgbClr val="152B48"/>
              </a:solidFill>
              <a:latin typeface="Montserrat" panose="00000500000000000000" pitchFamily="50" charset="0"/>
            </a:rPr>
            <a:t>Agregar tratamiento faltante</a:t>
          </a:r>
        </a:p>
      </dgm:t>
    </dgm:pt>
    <dgm:pt modelId="{F74074B4-0645-2D49-88FE-0A9D50E092E9}" type="parTrans" cxnId="{50D4EF89-BA25-FA48-B9BE-4C50D3020846}">
      <dgm:prSet/>
      <dgm:spPr/>
      <dgm:t>
        <a:bodyPr/>
        <a:lstStyle/>
        <a:p>
          <a:endParaRPr lang="es-ES">
            <a:latin typeface="Montserrat" panose="00000500000000000000" pitchFamily="50" charset="0"/>
          </a:endParaRPr>
        </a:p>
      </dgm:t>
    </dgm:pt>
    <dgm:pt modelId="{085EC94F-9C40-1C4F-B349-67F44F774C86}" type="sibTrans" cxnId="{50D4EF89-BA25-FA48-B9BE-4C50D3020846}">
      <dgm:prSet/>
      <dgm:spPr/>
      <dgm:t>
        <a:bodyPr/>
        <a:lstStyle/>
        <a:p>
          <a:endParaRPr lang="es-ES">
            <a:latin typeface="Montserrat" panose="00000500000000000000" pitchFamily="50" charset="0"/>
          </a:endParaRPr>
        </a:p>
      </dgm:t>
    </dgm:pt>
    <dgm:pt modelId="{E14A4AEE-C67E-7043-9409-3EE7B993E3B5}">
      <dgm:prSet phldrT="[Texto]"/>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r>
            <a:rPr lang="es-ES" dirty="0">
              <a:solidFill>
                <a:srgbClr val="152B48"/>
              </a:solidFill>
              <a:latin typeface="Montserrat" panose="00000500000000000000" pitchFamily="50" charset="0"/>
            </a:rPr>
            <a:t>Aumentar dosis según tolerancia</a:t>
          </a:r>
        </a:p>
      </dgm:t>
    </dgm:pt>
    <dgm:pt modelId="{29C9B792-FD03-244B-8115-3DFA4BC765B1}" type="parTrans" cxnId="{A0F75002-3635-BC4F-8B5B-E0471BABD3EC}">
      <dgm:prSet/>
      <dgm:spPr/>
      <dgm:t>
        <a:bodyPr/>
        <a:lstStyle/>
        <a:p>
          <a:endParaRPr lang="es-ES">
            <a:latin typeface="Montserrat" panose="00000500000000000000" pitchFamily="50" charset="0"/>
          </a:endParaRPr>
        </a:p>
      </dgm:t>
    </dgm:pt>
    <dgm:pt modelId="{302C95A3-B89A-454F-869F-7DDBE6FC5B14}" type="sibTrans" cxnId="{A0F75002-3635-BC4F-8B5B-E0471BABD3EC}">
      <dgm:prSet/>
      <dgm:spPr/>
      <dgm:t>
        <a:bodyPr/>
        <a:lstStyle/>
        <a:p>
          <a:endParaRPr lang="es-ES">
            <a:latin typeface="Montserrat" panose="00000500000000000000" pitchFamily="50" charset="0"/>
          </a:endParaRPr>
        </a:p>
      </dgm:t>
    </dgm:pt>
    <dgm:pt modelId="{B11BD197-BAFC-4631-8997-F358A60FADB8}" type="pres">
      <dgm:prSet presAssocID="{F3CBE8E2-8282-A642-A8EC-C83D860EFC14}" presName="Name0" presStyleCnt="0">
        <dgm:presLayoutVars>
          <dgm:chPref val="1"/>
          <dgm:dir/>
          <dgm:animOne val="branch"/>
          <dgm:animLvl val="lvl"/>
          <dgm:resizeHandles/>
        </dgm:presLayoutVars>
      </dgm:prSet>
      <dgm:spPr/>
    </dgm:pt>
    <dgm:pt modelId="{9D685D45-2CE4-4610-AEDF-179F24C6050E}" type="pres">
      <dgm:prSet presAssocID="{CF415BA4-FD25-D84A-BA89-36FD584BCF38}" presName="vertOne" presStyleCnt="0"/>
      <dgm:spPr/>
    </dgm:pt>
    <dgm:pt modelId="{26DA3D7C-0D8C-49A5-AABD-0A4D6E2227AE}" type="pres">
      <dgm:prSet presAssocID="{CF415BA4-FD25-D84A-BA89-36FD584BCF38}" presName="txOne" presStyleLbl="node0" presStyleIdx="0" presStyleCnt="1" custLinFactNeighborX="-3030" custLinFactNeighborY="-92456">
        <dgm:presLayoutVars>
          <dgm:chPref val="3"/>
        </dgm:presLayoutVars>
      </dgm:prSet>
      <dgm:spPr/>
    </dgm:pt>
    <dgm:pt modelId="{C249AF00-DF32-418D-AD5F-1DB779E46CBE}" type="pres">
      <dgm:prSet presAssocID="{CF415BA4-FD25-D84A-BA89-36FD584BCF38}" presName="parTransOne" presStyleCnt="0"/>
      <dgm:spPr/>
    </dgm:pt>
    <dgm:pt modelId="{221A93CF-9A87-4579-B376-F54D51FFBC13}" type="pres">
      <dgm:prSet presAssocID="{CF415BA4-FD25-D84A-BA89-36FD584BCF38}" presName="horzOne" presStyleCnt="0"/>
      <dgm:spPr/>
    </dgm:pt>
    <dgm:pt modelId="{A5804074-ADF8-441C-A2B0-124C822DCBAF}" type="pres">
      <dgm:prSet presAssocID="{653C28F0-4EBA-8445-8F8C-6EDA8270B52F}" presName="vertTwo" presStyleCnt="0"/>
      <dgm:spPr/>
    </dgm:pt>
    <dgm:pt modelId="{F5D1FBF8-B9A1-4BC7-A901-2602F7226E6B}" type="pres">
      <dgm:prSet presAssocID="{653C28F0-4EBA-8445-8F8C-6EDA8270B52F}" presName="txTwo" presStyleLbl="node2" presStyleIdx="0" presStyleCnt="3">
        <dgm:presLayoutVars>
          <dgm:chPref val="3"/>
        </dgm:presLayoutVars>
      </dgm:prSet>
      <dgm:spPr/>
    </dgm:pt>
    <dgm:pt modelId="{144E4947-EFBA-4D82-A47D-6D7B02806A44}" type="pres">
      <dgm:prSet presAssocID="{653C28F0-4EBA-8445-8F8C-6EDA8270B52F}" presName="parTransTwo" presStyleCnt="0"/>
      <dgm:spPr/>
    </dgm:pt>
    <dgm:pt modelId="{5B737559-49EB-4432-8AA5-09C920687053}" type="pres">
      <dgm:prSet presAssocID="{653C28F0-4EBA-8445-8F8C-6EDA8270B52F}" presName="horzTwo" presStyleCnt="0"/>
      <dgm:spPr/>
    </dgm:pt>
    <dgm:pt modelId="{FE65100C-6111-46EC-B511-154589B2CA45}" type="pres">
      <dgm:prSet presAssocID="{921CFC99-A603-DA48-B4C1-8033B2911C48}" presName="vertThree" presStyleCnt="0"/>
      <dgm:spPr/>
    </dgm:pt>
    <dgm:pt modelId="{12B93EDF-43BB-4A15-B2E7-70B4E40BD286}" type="pres">
      <dgm:prSet presAssocID="{921CFC99-A603-DA48-B4C1-8033B2911C48}" presName="txThree" presStyleLbl="node3" presStyleIdx="0" presStyleCnt="3">
        <dgm:presLayoutVars>
          <dgm:chPref val="3"/>
        </dgm:presLayoutVars>
      </dgm:prSet>
      <dgm:spPr/>
    </dgm:pt>
    <dgm:pt modelId="{390F3626-A96A-4FE8-9861-49B8250CDF05}" type="pres">
      <dgm:prSet presAssocID="{921CFC99-A603-DA48-B4C1-8033B2911C48}" presName="horzThree" presStyleCnt="0"/>
      <dgm:spPr/>
    </dgm:pt>
    <dgm:pt modelId="{94B37C23-C028-4126-8B45-3AFB884084EB}" type="pres">
      <dgm:prSet presAssocID="{3F2E98F5-EA26-F343-A4CE-79B74FEF1A49}" presName="sibSpaceTwo" presStyleCnt="0"/>
      <dgm:spPr/>
    </dgm:pt>
    <dgm:pt modelId="{F880C899-BCE7-4EEF-BE01-DC027A5D9E47}" type="pres">
      <dgm:prSet presAssocID="{1BB8A4F8-B605-264C-A6EF-B7C117BA7CFF}" presName="vertTwo" presStyleCnt="0"/>
      <dgm:spPr/>
    </dgm:pt>
    <dgm:pt modelId="{345CB057-70C8-4401-98C2-17877110F845}" type="pres">
      <dgm:prSet presAssocID="{1BB8A4F8-B605-264C-A6EF-B7C117BA7CFF}" presName="txTwo" presStyleLbl="node2" presStyleIdx="1" presStyleCnt="3">
        <dgm:presLayoutVars>
          <dgm:chPref val="3"/>
        </dgm:presLayoutVars>
      </dgm:prSet>
      <dgm:spPr/>
    </dgm:pt>
    <dgm:pt modelId="{8B998B82-F545-4B1D-9C6C-0DD4F0A5D259}" type="pres">
      <dgm:prSet presAssocID="{1BB8A4F8-B605-264C-A6EF-B7C117BA7CFF}" presName="parTransTwo" presStyleCnt="0"/>
      <dgm:spPr/>
    </dgm:pt>
    <dgm:pt modelId="{00BDD6EC-C850-487D-BD23-A44FF4104C69}" type="pres">
      <dgm:prSet presAssocID="{1BB8A4F8-B605-264C-A6EF-B7C117BA7CFF}" presName="horzTwo" presStyleCnt="0"/>
      <dgm:spPr/>
    </dgm:pt>
    <dgm:pt modelId="{3FA82F54-F38A-4027-A709-A400AD5A6747}" type="pres">
      <dgm:prSet presAssocID="{7B80E2FF-122A-384A-B3EA-3EE68C3CDA4F}" presName="vertThree" presStyleCnt="0"/>
      <dgm:spPr/>
    </dgm:pt>
    <dgm:pt modelId="{CAA0010D-D9A9-42DD-A29B-820897D47175}" type="pres">
      <dgm:prSet presAssocID="{7B80E2FF-122A-384A-B3EA-3EE68C3CDA4F}" presName="txThree" presStyleLbl="node3" presStyleIdx="1" presStyleCnt="3">
        <dgm:presLayoutVars>
          <dgm:chPref val="3"/>
        </dgm:presLayoutVars>
      </dgm:prSet>
      <dgm:spPr/>
    </dgm:pt>
    <dgm:pt modelId="{80CA7D33-0987-42A9-905C-664900697246}" type="pres">
      <dgm:prSet presAssocID="{7B80E2FF-122A-384A-B3EA-3EE68C3CDA4F}" presName="horzThree" presStyleCnt="0"/>
      <dgm:spPr/>
    </dgm:pt>
    <dgm:pt modelId="{609909F2-9116-4DAD-8323-635A15787C22}" type="pres">
      <dgm:prSet presAssocID="{61F8CCE0-6125-4045-A4E2-7CCFBF8173FF}" presName="sibSpaceTwo" presStyleCnt="0"/>
      <dgm:spPr/>
    </dgm:pt>
    <dgm:pt modelId="{3DDCF07C-4F75-4F71-BCB8-000B734B8FBC}" type="pres">
      <dgm:prSet presAssocID="{9ABCC1FB-B537-744A-A237-2D10DBB4AF57}" presName="vertTwo" presStyleCnt="0"/>
      <dgm:spPr/>
    </dgm:pt>
    <dgm:pt modelId="{47B5672B-B9D2-496A-86BD-8B28E7E2F92B}" type="pres">
      <dgm:prSet presAssocID="{9ABCC1FB-B537-744A-A237-2D10DBB4AF57}" presName="txTwo" presStyleLbl="node2" presStyleIdx="2" presStyleCnt="3">
        <dgm:presLayoutVars>
          <dgm:chPref val="3"/>
        </dgm:presLayoutVars>
      </dgm:prSet>
      <dgm:spPr/>
    </dgm:pt>
    <dgm:pt modelId="{FA11AA66-33F6-45E2-AB3F-81F8346D83A5}" type="pres">
      <dgm:prSet presAssocID="{9ABCC1FB-B537-744A-A237-2D10DBB4AF57}" presName="parTransTwo" presStyleCnt="0"/>
      <dgm:spPr/>
    </dgm:pt>
    <dgm:pt modelId="{47F0410D-B632-4363-A937-0EB1E1CB2E77}" type="pres">
      <dgm:prSet presAssocID="{9ABCC1FB-B537-744A-A237-2D10DBB4AF57}" presName="horzTwo" presStyleCnt="0"/>
      <dgm:spPr/>
    </dgm:pt>
    <dgm:pt modelId="{B0DA7384-4EB2-496D-B25C-26D8854667B1}" type="pres">
      <dgm:prSet presAssocID="{4C0A5A3D-A7AE-B04E-871E-5A19DABA6510}" presName="vertThree" presStyleCnt="0"/>
      <dgm:spPr/>
    </dgm:pt>
    <dgm:pt modelId="{92E46773-1221-4B5D-B515-397BD9F7EC2D}" type="pres">
      <dgm:prSet presAssocID="{4C0A5A3D-A7AE-B04E-871E-5A19DABA6510}" presName="txThree" presStyleLbl="node3" presStyleIdx="2" presStyleCnt="3">
        <dgm:presLayoutVars>
          <dgm:chPref val="3"/>
        </dgm:presLayoutVars>
      </dgm:prSet>
      <dgm:spPr/>
    </dgm:pt>
    <dgm:pt modelId="{4A507A6D-70F4-48C4-83B2-B34FDDE9DE2B}" type="pres">
      <dgm:prSet presAssocID="{4C0A5A3D-A7AE-B04E-871E-5A19DABA6510}" presName="parTransThree" presStyleCnt="0"/>
      <dgm:spPr/>
    </dgm:pt>
    <dgm:pt modelId="{B2546539-9B4F-4688-8AD5-3022E16A96D5}" type="pres">
      <dgm:prSet presAssocID="{4C0A5A3D-A7AE-B04E-871E-5A19DABA6510}" presName="horzThree" presStyleCnt="0"/>
      <dgm:spPr/>
    </dgm:pt>
    <dgm:pt modelId="{5B4B3D03-1BE4-4D06-8920-29367A214834}" type="pres">
      <dgm:prSet presAssocID="{E14A4AEE-C67E-7043-9409-3EE7B993E3B5}" presName="vertFour" presStyleCnt="0">
        <dgm:presLayoutVars>
          <dgm:chPref val="3"/>
        </dgm:presLayoutVars>
      </dgm:prSet>
      <dgm:spPr/>
    </dgm:pt>
    <dgm:pt modelId="{E4EF0B7E-CD72-42EB-9E39-4541996135ED}" type="pres">
      <dgm:prSet presAssocID="{E14A4AEE-C67E-7043-9409-3EE7B993E3B5}" presName="txFour" presStyleLbl="node4" presStyleIdx="0" presStyleCnt="2">
        <dgm:presLayoutVars>
          <dgm:chPref val="3"/>
        </dgm:presLayoutVars>
      </dgm:prSet>
      <dgm:spPr/>
    </dgm:pt>
    <dgm:pt modelId="{5ABC176F-CA4C-4A2B-A2BF-6B84923D111C}" type="pres">
      <dgm:prSet presAssocID="{E14A4AEE-C67E-7043-9409-3EE7B993E3B5}" presName="horzFour" presStyleCnt="0"/>
      <dgm:spPr/>
    </dgm:pt>
    <dgm:pt modelId="{7E09D2D9-A7D1-4D05-B269-D28909ADF944}" type="pres">
      <dgm:prSet presAssocID="{302C95A3-B89A-454F-869F-7DDBE6FC5B14}" presName="sibSpaceFour" presStyleCnt="0"/>
      <dgm:spPr/>
    </dgm:pt>
    <dgm:pt modelId="{1FF56F0F-4CDC-48AF-88FB-97D3064B4AAD}" type="pres">
      <dgm:prSet presAssocID="{678E6489-5A3A-414D-B55A-35EC5374270F}" presName="vertFour" presStyleCnt="0">
        <dgm:presLayoutVars>
          <dgm:chPref val="3"/>
        </dgm:presLayoutVars>
      </dgm:prSet>
      <dgm:spPr/>
    </dgm:pt>
    <dgm:pt modelId="{580AE383-DCA9-40DB-8B9F-EF00FAEEA221}" type="pres">
      <dgm:prSet presAssocID="{678E6489-5A3A-414D-B55A-35EC5374270F}" presName="txFour" presStyleLbl="node4" presStyleIdx="1" presStyleCnt="2">
        <dgm:presLayoutVars>
          <dgm:chPref val="3"/>
        </dgm:presLayoutVars>
      </dgm:prSet>
      <dgm:spPr/>
    </dgm:pt>
    <dgm:pt modelId="{B93F26A5-8021-4BFF-BC2E-3AB8695498AF}" type="pres">
      <dgm:prSet presAssocID="{678E6489-5A3A-414D-B55A-35EC5374270F}" presName="horzFour" presStyleCnt="0"/>
      <dgm:spPr/>
    </dgm:pt>
  </dgm:ptLst>
  <dgm:cxnLst>
    <dgm:cxn modelId="{406C8501-5A03-410A-A1F9-280CAB5A3396}" type="presOf" srcId="{CF415BA4-FD25-D84A-BA89-36FD584BCF38}" destId="{26DA3D7C-0D8C-49A5-AABD-0A4D6E2227AE}" srcOrd="0" destOrd="0" presId="urn:microsoft.com/office/officeart/2005/8/layout/hierarchy4"/>
    <dgm:cxn modelId="{A0F75002-3635-BC4F-8B5B-E0471BABD3EC}" srcId="{4C0A5A3D-A7AE-B04E-871E-5A19DABA6510}" destId="{E14A4AEE-C67E-7043-9409-3EE7B993E3B5}" srcOrd="0" destOrd="0" parTransId="{29C9B792-FD03-244B-8115-3DFA4BC765B1}" sibTransId="{302C95A3-B89A-454F-869F-7DDBE6FC5B14}"/>
    <dgm:cxn modelId="{A2C5430E-F4A3-48CA-A726-2EAEC237231E}" type="presOf" srcId="{4C0A5A3D-A7AE-B04E-871E-5A19DABA6510}" destId="{92E46773-1221-4B5D-B515-397BD9F7EC2D}" srcOrd="0" destOrd="0" presId="urn:microsoft.com/office/officeart/2005/8/layout/hierarchy4"/>
    <dgm:cxn modelId="{EAFCCD34-A76D-4632-9194-BD03E4CD49BE}" type="presOf" srcId="{9ABCC1FB-B537-744A-A237-2D10DBB4AF57}" destId="{47B5672B-B9D2-496A-86BD-8B28E7E2F92B}" srcOrd="0" destOrd="0" presId="urn:microsoft.com/office/officeart/2005/8/layout/hierarchy4"/>
    <dgm:cxn modelId="{A0F03054-B330-49B7-9242-068903A00978}" type="presOf" srcId="{921CFC99-A603-DA48-B4C1-8033B2911C48}" destId="{12B93EDF-43BB-4A15-B2E7-70B4E40BD286}" srcOrd="0" destOrd="0" presId="urn:microsoft.com/office/officeart/2005/8/layout/hierarchy4"/>
    <dgm:cxn modelId="{71011D77-FD74-3445-B2A4-E92D979D9084}" srcId="{CF415BA4-FD25-D84A-BA89-36FD584BCF38}" destId="{9ABCC1FB-B537-744A-A237-2D10DBB4AF57}" srcOrd="2" destOrd="0" parTransId="{4CDD03D1-E307-2847-810F-01B139A27F30}" sibTransId="{BD8C7C30-4CCB-9C4B-8BFE-2267F078F283}"/>
    <dgm:cxn modelId="{50D4EF89-BA25-FA48-B9BE-4C50D3020846}" srcId="{4C0A5A3D-A7AE-B04E-871E-5A19DABA6510}" destId="{678E6489-5A3A-414D-B55A-35EC5374270F}" srcOrd="1" destOrd="0" parTransId="{F74074B4-0645-2D49-88FE-0A9D50E092E9}" sibTransId="{085EC94F-9C40-1C4F-B349-67F44F774C86}"/>
    <dgm:cxn modelId="{57D686A8-93A3-DA40-8453-5032FBC3620E}" srcId="{CF415BA4-FD25-D84A-BA89-36FD584BCF38}" destId="{1BB8A4F8-B605-264C-A6EF-B7C117BA7CFF}" srcOrd="1" destOrd="0" parTransId="{2A68BCCB-F407-F747-BA6E-871097B38793}" sibTransId="{61F8CCE0-6125-4045-A4E2-7CCFBF8173FF}"/>
    <dgm:cxn modelId="{4D0F85BA-04E9-483D-934C-D512C5AB39B9}" type="presOf" srcId="{678E6489-5A3A-414D-B55A-35EC5374270F}" destId="{580AE383-DCA9-40DB-8B9F-EF00FAEEA221}" srcOrd="0" destOrd="0" presId="urn:microsoft.com/office/officeart/2005/8/layout/hierarchy4"/>
    <dgm:cxn modelId="{2C8B9CBD-8E00-47D6-8EF8-1CDE7AEDB671}" type="presOf" srcId="{1BB8A4F8-B605-264C-A6EF-B7C117BA7CFF}" destId="{345CB057-70C8-4401-98C2-17877110F845}" srcOrd="0" destOrd="0" presId="urn:microsoft.com/office/officeart/2005/8/layout/hierarchy4"/>
    <dgm:cxn modelId="{78410CCB-F3D5-E940-96DB-64B6DD1541DE}" srcId="{653C28F0-4EBA-8445-8F8C-6EDA8270B52F}" destId="{921CFC99-A603-DA48-B4C1-8033B2911C48}" srcOrd="0" destOrd="0" parTransId="{9F9B6009-AE46-314E-ACC0-DA1805B7AA50}" sibTransId="{0FEC4E82-31D1-024A-BE41-325895B2ADA9}"/>
    <dgm:cxn modelId="{852CF5CB-1C48-43B5-91D5-481EFD782C87}" type="presOf" srcId="{653C28F0-4EBA-8445-8F8C-6EDA8270B52F}" destId="{F5D1FBF8-B9A1-4BC7-A901-2602F7226E6B}" srcOrd="0" destOrd="0" presId="urn:microsoft.com/office/officeart/2005/8/layout/hierarchy4"/>
    <dgm:cxn modelId="{124822CE-4C98-47CE-9C0A-55681060AF41}" type="presOf" srcId="{E14A4AEE-C67E-7043-9409-3EE7B993E3B5}" destId="{E4EF0B7E-CD72-42EB-9E39-4541996135ED}" srcOrd="0" destOrd="0" presId="urn:microsoft.com/office/officeart/2005/8/layout/hierarchy4"/>
    <dgm:cxn modelId="{9BF383D6-9160-9D46-BA70-8A553D40E358}" srcId="{1BB8A4F8-B605-264C-A6EF-B7C117BA7CFF}" destId="{7B80E2FF-122A-384A-B3EA-3EE68C3CDA4F}" srcOrd="0" destOrd="0" parTransId="{5B538489-8CC8-454B-B772-C11FC270B1AE}" sibTransId="{B2E9A718-41C2-9642-BAFA-75C2AE2CB88E}"/>
    <dgm:cxn modelId="{C290F9D9-081F-E044-847A-8063B994D90D}" srcId="{9ABCC1FB-B537-744A-A237-2D10DBB4AF57}" destId="{4C0A5A3D-A7AE-B04E-871E-5A19DABA6510}" srcOrd="0" destOrd="0" parTransId="{E55647B9-7683-7742-98CB-C483FCCDB418}" sibTransId="{3EEB10D1-A125-9449-A676-8681E6F3F8CA}"/>
    <dgm:cxn modelId="{32F572E8-D86A-4B36-8B57-376193154FC1}" type="presOf" srcId="{F3CBE8E2-8282-A642-A8EC-C83D860EFC14}" destId="{B11BD197-BAFC-4631-8997-F358A60FADB8}" srcOrd="0" destOrd="0" presId="urn:microsoft.com/office/officeart/2005/8/layout/hierarchy4"/>
    <dgm:cxn modelId="{CAE44CFA-8E50-1840-865A-1E078A0AE401}" srcId="{F3CBE8E2-8282-A642-A8EC-C83D860EFC14}" destId="{CF415BA4-FD25-D84A-BA89-36FD584BCF38}" srcOrd="0" destOrd="0" parTransId="{49FE4946-07E6-D64C-AB70-5B7758B81EFE}" sibTransId="{961E6751-1E61-3D43-9B1C-484731413A6B}"/>
    <dgm:cxn modelId="{091EACFB-B4B5-4197-A727-7386AA4DBB83}" type="presOf" srcId="{7B80E2FF-122A-384A-B3EA-3EE68C3CDA4F}" destId="{CAA0010D-D9A9-42DD-A29B-820897D47175}" srcOrd="0" destOrd="0" presId="urn:microsoft.com/office/officeart/2005/8/layout/hierarchy4"/>
    <dgm:cxn modelId="{9424BEFB-3BCD-D24F-8DFD-2259773F4F17}" srcId="{CF415BA4-FD25-D84A-BA89-36FD584BCF38}" destId="{653C28F0-4EBA-8445-8F8C-6EDA8270B52F}" srcOrd="0" destOrd="0" parTransId="{07312E81-1A16-FE41-BD61-CCA0F7D435C8}" sibTransId="{3F2E98F5-EA26-F343-A4CE-79B74FEF1A49}"/>
    <dgm:cxn modelId="{F171A5FA-357D-4729-BD72-14DA99A85F4D}" type="presParOf" srcId="{B11BD197-BAFC-4631-8997-F358A60FADB8}" destId="{9D685D45-2CE4-4610-AEDF-179F24C6050E}" srcOrd="0" destOrd="0" presId="urn:microsoft.com/office/officeart/2005/8/layout/hierarchy4"/>
    <dgm:cxn modelId="{485657F6-6A0B-4CD3-ACD1-3824E6E54AE1}" type="presParOf" srcId="{9D685D45-2CE4-4610-AEDF-179F24C6050E}" destId="{26DA3D7C-0D8C-49A5-AABD-0A4D6E2227AE}" srcOrd="0" destOrd="0" presId="urn:microsoft.com/office/officeart/2005/8/layout/hierarchy4"/>
    <dgm:cxn modelId="{B63E51FC-D9E0-4225-A9A4-DB008732221E}" type="presParOf" srcId="{9D685D45-2CE4-4610-AEDF-179F24C6050E}" destId="{C249AF00-DF32-418D-AD5F-1DB779E46CBE}" srcOrd="1" destOrd="0" presId="urn:microsoft.com/office/officeart/2005/8/layout/hierarchy4"/>
    <dgm:cxn modelId="{874A18D7-4201-41D9-A5CA-5E0CACCD4689}" type="presParOf" srcId="{9D685D45-2CE4-4610-AEDF-179F24C6050E}" destId="{221A93CF-9A87-4579-B376-F54D51FFBC13}" srcOrd="2" destOrd="0" presId="urn:microsoft.com/office/officeart/2005/8/layout/hierarchy4"/>
    <dgm:cxn modelId="{BD137504-3721-4C5E-B4CC-83F634752DA3}" type="presParOf" srcId="{221A93CF-9A87-4579-B376-F54D51FFBC13}" destId="{A5804074-ADF8-441C-A2B0-124C822DCBAF}" srcOrd="0" destOrd="0" presId="urn:microsoft.com/office/officeart/2005/8/layout/hierarchy4"/>
    <dgm:cxn modelId="{F96F1FB0-9F84-49DA-BBB3-7B1D950276C8}" type="presParOf" srcId="{A5804074-ADF8-441C-A2B0-124C822DCBAF}" destId="{F5D1FBF8-B9A1-4BC7-A901-2602F7226E6B}" srcOrd="0" destOrd="0" presId="urn:microsoft.com/office/officeart/2005/8/layout/hierarchy4"/>
    <dgm:cxn modelId="{87A017A1-731D-40F5-9BB4-82B29C008FAD}" type="presParOf" srcId="{A5804074-ADF8-441C-A2B0-124C822DCBAF}" destId="{144E4947-EFBA-4D82-A47D-6D7B02806A44}" srcOrd="1" destOrd="0" presId="urn:microsoft.com/office/officeart/2005/8/layout/hierarchy4"/>
    <dgm:cxn modelId="{EFADBCEB-7A7F-40A8-A471-936108CF5318}" type="presParOf" srcId="{A5804074-ADF8-441C-A2B0-124C822DCBAF}" destId="{5B737559-49EB-4432-8AA5-09C920687053}" srcOrd="2" destOrd="0" presId="urn:microsoft.com/office/officeart/2005/8/layout/hierarchy4"/>
    <dgm:cxn modelId="{26CF17AA-6E24-4AE0-8F1D-7C18303D05F0}" type="presParOf" srcId="{5B737559-49EB-4432-8AA5-09C920687053}" destId="{FE65100C-6111-46EC-B511-154589B2CA45}" srcOrd="0" destOrd="0" presId="urn:microsoft.com/office/officeart/2005/8/layout/hierarchy4"/>
    <dgm:cxn modelId="{D1225979-5227-4D42-8774-A4F5F78DB418}" type="presParOf" srcId="{FE65100C-6111-46EC-B511-154589B2CA45}" destId="{12B93EDF-43BB-4A15-B2E7-70B4E40BD286}" srcOrd="0" destOrd="0" presId="urn:microsoft.com/office/officeart/2005/8/layout/hierarchy4"/>
    <dgm:cxn modelId="{611FE092-1096-41A1-B9A5-76ED046E8804}" type="presParOf" srcId="{FE65100C-6111-46EC-B511-154589B2CA45}" destId="{390F3626-A96A-4FE8-9861-49B8250CDF05}" srcOrd="1" destOrd="0" presId="urn:microsoft.com/office/officeart/2005/8/layout/hierarchy4"/>
    <dgm:cxn modelId="{F8A10C2D-4DDA-4808-960D-7E73A0785A52}" type="presParOf" srcId="{221A93CF-9A87-4579-B376-F54D51FFBC13}" destId="{94B37C23-C028-4126-8B45-3AFB884084EB}" srcOrd="1" destOrd="0" presId="urn:microsoft.com/office/officeart/2005/8/layout/hierarchy4"/>
    <dgm:cxn modelId="{642948CF-BA9F-4DFE-A590-610A30F14250}" type="presParOf" srcId="{221A93CF-9A87-4579-B376-F54D51FFBC13}" destId="{F880C899-BCE7-4EEF-BE01-DC027A5D9E47}" srcOrd="2" destOrd="0" presId="urn:microsoft.com/office/officeart/2005/8/layout/hierarchy4"/>
    <dgm:cxn modelId="{9340CE82-20B7-4150-8F10-B6675205F0F1}" type="presParOf" srcId="{F880C899-BCE7-4EEF-BE01-DC027A5D9E47}" destId="{345CB057-70C8-4401-98C2-17877110F845}" srcOrd="0" destOrd="0" presId="urn:microsoft.com/office/officeart/2005/8/layout/hierarchy4"/>
    <dgm:cxn modelId="{E3C504C2-4024-4792-A3D1-D6E1CB5BD779}" type="presParOf" srcId="{F880C899-BCE7-4EEF-BE01-DC027A5D9E47}" destId="{8B998B82-F545-4B1D-9C6C-0DD4F0A5D259}" srcOrd="1" destOrd="0" presId="urn:microsoft.com/office/officeart/2005/8/layout/hierarchy4"/>
    <dgm:cxn modelId="{85D4D6FF-9438-4C07-83C6-71F3B5311DD2}" type="presParOf" srcId="{F880C899-BCE7-4EEF-BE01-DC027A5D9E47}" destId="{00BDD6EC-C850-487D-BD23-A44FF4104C69}" srcOrd="2" destOrd="0" presId="urn:microsoft.com/office/officeart/2005/8/layout/hierarchy4"/>
    <dgm:cxn modelId="{C544AB76-A467-4E09-8CE6-8E3674EB929F}" type="presParOf" srcId="{00BDD6EC-C850-487D-BD23-A44FF4104C69}" destId="{3FA82F54-F38A-4027-A709-A400AD5A6747}" srcOrd="0" destOrd="0" presId="urn:microsoft.com/office/officeart/2005/8/layout/hierarchy4"/>
    <dgm:cxn modelId="{FED8244C-DC23-45DB-807E-F38D6D684BF1}" type="presParOf" srcId="{3FA82F54-F38A-4027-A709-A400AD5A6747}" destId="{CAA0010D-D9A9-42DD-A29B-820897D47175}" srcOrd="0" destOrd="0" presId="urn:microsoft.com/office/officeart/2005/8/layout/hierarchy4"/>
    <dgm:cxn modelId="{9B92B688-3823-422B-AF59-50D74DCD5465}" type="presParOf" srcId="{3FA82F54-F38A-4027-A709-A400AD5A6747}" destId="{80CA7D33-0987-42A9-905C-664900697246}" srcOrd="1" destOrd="0" presId="urn:microsoft.com/office/officeart/2005/8/layout/hierarchy4"/>
    <dgm:cxn modelId="{BBC398D9-4B93-468D-B0E8-255B80DA1AD8}" type="presParOf" srcId="{221A93CF-9A87-4579-B376-F54D51FFBC13}" destId="{609909F2-9116-4DAD-8323-635A15787C22}" srcOrd="3" destOrd="0" presId="urn:microsoft.com/office/officeart/2005/8/layout/hierarchy4"/>
    <dgm:cxn modelId="{95CBC98F-4257-4782-BCC2-2516D932A511}" type="presParOf" srcId="{221A93CF-9A87-4579-B376-F54D51FFBC13}" destId="{3DDCF07C-4F75-4F71-BCB8-000B734B8FBC}" srcOrd="4" destOrd="0" presId="urn:microsoft.com/office/officeart/2005/8/layout/hierarchy4"/>
    <dgm:cxn modelId="{E4952D1A-51EF-430F-9AA9-E0B132E5AB06}" type="presParOf" srcId="{3DDCF07C-4F75-4F71-BCB8-000B734B8FBC}" destId="{47B5672B-B9D2-496A-86BD-8B28E7E2F92B}" srcOrd="0" destOrd="0" presId="urn:microsoft.com/office/officeart/2005/8/layout/hierarchy4"/>
    <dgm:cxn modelId="{5098A3E9-5E76-4662-9806-56744A9BF0A3}" type="presParOf" srcId="{3DDCF07C-4F75-4F71-BCB8-000B734B8FBC}" destId="{FA11AA66-33F6-45E2-AB3F-81F8346D83A5}" srcOrd="1" destOrd="0" presId="urn:microsoft.com/office/officeart/2005/8/layout/hierarchy4"/>
    <dgm:cxn modelId="{FF66C042-B646-4474-8E0D-B3E9D7542DC0}" type="presParOf" srcId="{3DDCF07C-4F75-4F71-BCB8-000B734B8FBC}" destId="{47F0410D-B632-4363-A937-0EB1E1CB2E77}" srcOrd="2" destOrd="0" presId="urn:microsoft.com/office/officeart/2005/8/layout/hierarchy4"/>
    <dgm:cxn modelId="{EF16AD15-4758-447F-91EE-4410681A50C5}" type="presParOf" srcId="{47F0410D-B632-4363-A937-0EB1E1CB2E77}" destId="{B0DA7384-4EB2-496D-B25C-26D8854667B1}" srcOrd="0" destOrd="0" presId="urn:microsoft.com/office/officeart/2005/8/layout/hierarchy4"/>
    <dgm:cxn modelId="{A8539C0F-03E4-4FFE-AE4C-A36CACC965B5}" type="presParOf" srcId="{B0DA7384-4EB2-496D-B25C-26D8854667B1}" destId="{92E46773-1221-4B5D-B515-397BD9F7EC2D}" srcOrd="0" destOrd="0" presId="urn:microsoft.com/office/officeart/2005/8/layout/hierarchy4"/>
    <dgm:cxn modelId="{575F3DD6-5FE0-465E-BEC0-224E9AF311BE}" type="presParOf" srcId="{B0DA7384-4EB2-496D-B25C-26D8854667B1}" destId="{4A507A6D-70F4-48C4-83B2-B34FDDE9DE2B}" srcOrd="1" destOrd="0" presId="urn:microsoft.com/office/officeart/2005/8/layout/hierarchy4"/>
    <dgm:cxn modelId="{12C0F348-89CE-4E6D-B8BF-23999905DFE5}" type="presParOf" srcId="{B0DA7384-4EB2-496D-B25C-26D8854667B1}" destId="{B2546539-9B4F-4688-8AD5-3022E16A96D5}" srcOrd="2" destOrd="0" presId="urn:microsoft.com/office/officeart/2005/8/layout/hierarchy4"/>
    <dgm:cxn modelId="{F83656EC-DF09-4311-8B84-9D59214692D4}" type="presParOf" srcId="{B2546539-9B4F-4688-8AD5-3022E16A96D5}" destId="{5B4B3D03-1BE4-4D06-8920-29367A214834}" srcOrd="0" destOrd="0" presId="urn:microsoft.com/office/officeart/2005/8/layout/hierarchy4"/>
    <dgm:cxn modelId="{76CD7B47-F8A2-49DD-8851-EB4E2A1F374C}" type="presParOf" srcId="{5B4B3D03-1BE4-4D06-8920-29367A214834}" destId="{E4EF0B7E-CD72-42EB-9E39-4541996135ED}" srcOrd="0" destOrd="0" presId="urn:microsoft.com/office/officeart/2005/8/layout/hierarchy4"/>
    <dgm:cxn modelId="{0A95BCB5-724E-4D3D-AD95-885E0DD7DC43}" type="presParOf" srcId="{5B4B3D03-1BE4-4D06-8920-29367A214834}" destId="{5ABC176F-CA4C-4A2B-A2BF-6B84923D111C}" srcOrd="1" destOrd="0" presId="urn:microsoft.com/office/officeart/2005/8/layout/hierarchy4"/>
    <dgm:cxn modelId="{C2611B6C-D4EC-4B1B-9FE8-066BBB4887E4}" type="presParOf" srcId="{B2546539-9B4F-4688-8AD5-3022E16A96D5}" destId="{7E09D2D9-A7D1-4D05-B269-D28909ADF944}" srcOrd="1" destOrd="0" presId="urn:microsoft.com/office/officeart/2005/8/layout/hierarchy4"/>
    <dgm:cxn modelId="{82844EAF-067C-45C6-8ABA-4C2909CD7190}" type="presParOf" srcId="{B2546539-9B4F-4688-8AD5-3022E16A96D5}" destId="{1FF56F0F-4CDC-48AF-88FB-97D3064B4AAD}" srcOrd="2" destOrd="0" presId="urn:microsoft.com/office/officeart/2005/8/layout/hierarchy4"/>
    <dgm:cxn modelId="{FAA15D3B-F49D-4B5A-96E6-B32BFDF6EF0D}" type="presParOf" srcId="{1FF56F0F-4CDC-48AF-88FB-97D3064B4AAD}" destId="{580AE383-DCA9-40DB-8B9F-EF00FAEEA221}" srcOrd="0" destOrd="0" presId="urn:microsoft.com/office/officeart/2005/8/layout/hierarchy4"/>
    <dgm:cxn modelId="{E5D4432F-8932-4CA0-8389-D2955DD11EA1}" type="presParOf" srcId="{1FF56F0F-4CDC-48AF-88FB-97D3064B4AAD}" destId="{B93F26A5-8021-4BFF-BC2E-3AB8695498AF}" srcOrd="1" destOrd="0" presId="urn:microsoft.com/office/officeart/2005/8/layout/hierarchy4"/>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CBE8E2-8282-A642-A8EC-C83D860EFC14}"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s-ES"/>
        </a:p>
      </dgm:t>
    </dgm:pt>
    <dgm:pt modelId="{CF415BA4-FD25-D84A-BA89-36FD584BCF38}">
      <dgm:prSet phldrT="[Texto]"/>
      <dgm:spPr>
        <a:solidFill>
          <a:srgbClr val="00AAA7"/>
        </a:solidFill>
      </dgm:spPr>
      <dgm:t>
        <a:bodyPr/>
        <a:lstStyle/>
        <a:p>
          <a:r>
            <a:rPr lang="es-ES" dirty="0">
              <a:latin typeface="Montserrat" panose="00000500000000000000" pitchFamily="50" charset="0"/>
            </a:rPr>
            <a:t>Revaluar en 4 semanas</a:t>
          </a:r>
        </a:p>
      </dgm:t>
    </dgm:pt>
    <dgm:pt modelId="{49FE4946-07E6-D64C-AB70-5B7758B81EFE}" type="parTrans" cxnId="{CAE44CFA-8E50-1840-865A-1E078A0AE401}">
      <dgm:prSet/>
      <dgm:spPr/>
      <dgm:t>
        <a:bodyPr/>
        <a:lstStyle/>
        <a:p>
          <a:endParaRPr lang="es-ES">
            <a:latin typeface="Montserrat" panose="00000500000000000000" pitchFamily="50" charset="0"/>
          </a:endParaRPr>
        </a:p>
      </dgm:t>
    </dgm:pt>
    <dgm:pt modelId="{961E6751-1E61-3D43-9B1C-484731413A6B}" type="sibTrans" cxnId="{CAE44CFA-8E50-1840-865A-1E078A0AE401}">
      <dgm:prSet/>
      <dgm:spPr/>
      <dgm:t>
        <a:bodyPr/>
        <a:lstStyle/>
        <a:p>
          <a:endParaRPr lang="es-ES">
            <a:latin typeface="Montserrat" panose="00000500000000000000" pitchFamily="50" charset="0"/>
          </a:endParaRPr>
        </a:p>
      </dgm:t>
    </dgm:pt>
    <dgm:pt modelId="{9A7E9705-2C0A-EB43-AB69-8CFFEDA1D111}">
      <dgm:prSet phldrT="[Texto]"/>
      <dgm:spPr>
        <a:solidFill>
          <a:srgbClr val="00AAA7"/>
        </a:solidFill>
      </dgm:spPr>
      <dgm:t>
        <a:bodyPr/>
        <a:lstStyle/>
        <a:p>
          <a:r>
            <a:rPr lang="es-ES" dirty="0">
              <a:latin typeface="Montserrat" panose="00000500000000000000" pitchFamily="50" charset="0"/>
            </a:rPr>
            <a:t>Respuesta mínima</a:t>
          </a:r>
        </a:p>
        <a:p>
          <a:r>
            <a:rPr lang="es-ES" dirty="0">
              <a:latin typeface="Montserrat" panose="00000500000000000000" pitchFamily="50" charset="0"/>
            </a:rPr>
            <a:t>Malestar continuo</a:t>
          </a:r>
        </a:p>
      </dgm:t>
    </dgm:pt>
    <dgm:pt modelId="{E682B6D9-B874-F54F-9418-3EBD7B25BE39}" type="parTrans" cxnId="{51178F25-39E5-3147-9D4D-FDAF248F5023}">
      <dgm:prSet/>
      <dgm:spPr/>
      <dgm:t>
        <a:bodyPr/>
        <a:lstStyle/>
        <a:p>
          <a:endParaRPr lang="es-ES">
            <a:latin typeface="Montserrat" panose="00000500000000000000" pitchFamily="50" charset="0"/>
          </a:endParaRPr>
        </a:p>
      </dgm:t>
    </dgm:pt>
    <dgm:pt modelId="{466886BE-A48B-6D40-8F3E-56B42E8136B1}" type="sibTrans" cxnId="{51178F25-39E5-3147-9D4D-FDAF248F5023}">
      <dgm:prSet/>
      <dgm:spPr/>
      <dgm:t>
        <a:bodyPr/>
        <a:lstStyle/>
        <a:p>
          <a:endParaRPr lang="es-ES">
            <a:latin typeface="Montserrat" panose="00000500000000000000" pitchFamily="50" charset="0"/>
          </a:endParaRPr>
        </a:p>
      </dgm:t>
    </dgm:pt>
    <dgm:pt modelId="{D9D931FA-604F-5A4F-A28E-694B5C4278DE}">
      <dgm:prSet phldrT="[Texto]"/>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r>
            <a:rPr lang="es-ES" dirty="0">
              <a:solidFill>
                <a:srgbClr val="152B48"/>
              </a:solidFill>
              <a:latin typeface="Montserrat" panose="00000500000000000000" pitchFamily="50" charset="0"/>
            </a:rPr>
            <a:t>¿Diagnóstico?</a:t>
          </a:r>
        </a:p>
        <a:p>
          <a:r>
            <a:rPr lang="es-ES" dirty="0">
              <a:solidFill>
                <a:srgbClr val="152B48"/>
              </a:solidFill>
              <a:latin typeface="Montserrat" panose="00000500000000000000" pitchFamily="50" charset="0"/>
            </a:rPr>
            <a:t>¿Comorbilidades?</a:t>
          </a:r>
        </a:p>
      </dgm:t>
    </dgm:pt>
    <dgm:pt modelId="{9124DBD0-4A8F-C340-99C0-19E042098C6B}" type="parTrans" cxnId="{957FE840-850C-AB47-9D7E-F7FA88EF364B}">
      <dgm:prSet/>
      <dgm:spPr/>
      <dgm:t>
        <a:bodyPr/>
        <a:lstStyle/>
        <a:p>
          <a:endParaRPr lang="es-ES">
            <a:latin typeface="Montserrat" panose="00000500000000000000" pitchFamily="50" charset="0"/>
          </a:endParaRPr>
        </a:p>
      </dgm:t>
    </dgm:pt>
    <dgm:pt modelId="{4A0FC371-CAF2-1349-A8F5-DE19D9BF56B8}" type="sibTrans" cxnId="{957FE840-850C-AB47-9D7E-F7FA88EF364B}">
      <dgm:prSet/>
      <dgm:spPr/>
      <dgm:t>
        <a:bodyPr/>
        <a:lstStyle/>
        <a:p>
          <a:endParaRPr lang="es-ES">
            <a:latin typeface="Montserrat" panose="00000500000000000000" pitchFamily="50" charset="0"/>
          </a:endParaRPr>
        </a:p>
      </dgm:t>
    </dgm:pt>
    <dgm:pt modelId="{8C14E0EB-D863-1041-862E-BBA48510ABB3}">
      <dgm:prSet phldrT="[Texto]"/>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r>
            <a:rPr lang="es-ES" dirty="0">
              <a:solidFill>
                <a:srgbClr val="152B48"/>
              </a:solidFill>
              <a:latin typeface="Montserrat" panose="00000500000000000000" pitchFamily="50" charset="0"/>
            </a:rPr>
            <a:t>Combinación TCC + ISRS</a:t>
          </a:r>
        </a:p>
      </dgm:t>
    </dgm:pt>
    <dgm:pt modelId="{BB9BCCEC-7DC8-C748-A41F-9A8FF6631859}" type="parTrans" cxnId="{12C0AE4D-54F9-254B-9656-5D6082087A33}">
      <dgm:prSet/>
      <dgm:spPr/>
      <dgm:t>
        <a:bodyPr/>
        <a:lstStyle/>
        <a:p>
          <a:endParaRPr lang="es-ES">
            <a:latin typeface="Montserrat" panose="00000500000000000000" pitchFamily="50" charset="0"/>
          </a:endParaRPr>
        </a:p>
      </dgm:t>
    </dgm:pt>
    <dgm:pt modelId="{411BD0AF-42B6-6547-8DD8-E37685F2C40D}" type="sibTrans" cxnId="{12C0AE4D-54F9-254B-9656-5D6082087A33}">
      <dgm:prSet/>
      <dgm:spPr/>
      <dgm:t>
        <a:bodyPr/>
        <a:lstStyle/>
        <a:p>
          <a:endParaRPr lang="es-ES">
            <a:latin typeface="Montserrat" panose="00000500000000000000" pitchFamily="50" charset="0"/>
          </a:endParaRPr>
        </a:p>
      </dgm:t>
    </dgm:pt>
    <dgm:pt modelId="{9C50AE9F-FA56-7C4D-9299-A877CBE60C83}">
      <dgm:prSet phldrT="[Texto]"/>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r>
            <a:rPr lang="es-ES" dirty="0">
              <a:solidFill>
                <a:srgbClr val="152B48"/>
              </a:solidFill>
              <a:latin typeface="Montserrat" panose="00000500000000000000" pitchFamily="50" charset="0"/>
            </a:rPr>
            <a:t>ISRS </a:t>
          </a:r>
          <a:r>
            <a:rPr lang="es-ES" dirty="0">
              <a:solidFill>
                <a:srgbClr val="152B48"/>
              </a:solidFill>
              <a:latin typeface="Montserrat" panose="00000500000000000000" pitchFamily="50" charset="0"/>
              <a:sym typeface="Wingdings" pitchFamily="2" charset="2"/>
            </a:rPr>
            <a:t> ISRS/IRSN</a:t>
          </a:r>
          <a:endParaRPr lang="es-ES" dirty="0">
            <a:solidFill>
              <a:srgbClr val="152B48"/>
            </a:solidFill>
            <a:latin typeface="Montserrat" panose="00000500000000000000" pitchFamily="50" charset="0"/>
          </a:endParaRPr>
        </a:p>
      </dgm:t>
    </dgm:pt>
    <dgm:pt modelId="{35F3579E-1FA3-2B40-9EC0-F925818189EF}" type="parTrans" cxnId="{2328F40B-EF6D-AC43-99F5-070855E23A96}">
      <dgm:prSet/>
      <dgm:spPr/>
      <dgm:t>
        <a:bodyPr/>
        <a:lstStyle/>
        <a:p>
          <a:endParaRPr lang="es-ES">
            <a:latin typeface="Montserrat" panose="00000500000000000000" pitchFamily="50" charset="0"/>
          </a:endParaRPr>
        </a:p>
      </dgm:t>
    </dgm:pt>
    <dgm:pt modelId="{C504F0E5-B661-7241-9E72-85709395CCC7}" type="sibTrans" cxnId="{2328F40B-EF6D-AC43-99F5-070855E23A96}">
      <dgm:prSet/>
      <dgm:spPr/>
      <dgm:t>
        <a:bodyPr/>
        <a:lstStyle/>
        <a:p>
          <a:endParaRPr lang="es-ES">
            <a:latin typeface="Montserrat" panose="00000500000000000000" pitchFamily="50" charset="0"/>
          </a:endParaRPr>
        </a:p>
      </dgm:t>
    </dgm:pt>
    <dgm:pt modelId="{21EDBFE8-6ACF-EF4D-B321-586668F44357}">
      <dgm:prSet phldrT="[Texto]"/>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r>
            <a:rPr lang="es-ES" dirty="0">
              <a:solidFill>
                <a:srgbClr val="152B48"/>
              </a:solidFill>
              <a:latin typeface="Montserrat" panose="00000500000000000000" pitchFamily="50" charset="0"/>
            </a:rPr>
            <a:t>Segunda opinión</a:t>
          </a:r>
        </a:p>
      </dgm:t>
    </dgm:pt>
    <dgm:pt modelId="{78B5518C-47B7-C44A-BBEC-B8DCAB82155E}" type="parTrans" cxnId="{5E43E0D4-19BD-D941-8201-3018CE10ACEE}">
      <dgm:prSet/>
      <dgm:spPr/>
      <dgm:t>
        <a:bodyPr/>
        <a:lstStyle/>
        <a:p>
          <a:endParaRPr lang="es-ES">
            <a:latin typeface="Montserrat" panose="00000500000000000000" pitchFamily="50" charset="0"/>
          </a:endParaRPr>
        </a:p>
      </dgm:t>
    </dgm:pt>
    <dgm:pt modelId="{ED54A395-DF62-E44F-9354-CFC816DFCEF2}" type="sibTrans" cxnId="{5E43E0D4-19BD-D941-8201-3018CE10ACEE}">
      <dgm:prSet/>
      <dgm:spPr/>
      <dgm:t>
        <a:bodyPr/>
        <a:lstStyle/>
        <a:p>
          <a:endParaRPr lang="es-ES">
            <a:latin typeface="Montserrat" panose="00000500000000000000" pitchFamily="50" charset="0"/>
          </a:endParaRPr>
        </a:p>
      </dgm:t>
    </dgm:pt>
    <dgm:pt modelId="{F7574006-66D9-4A8C-8599-831260B56603}" type="pres">
      <dgm:prSet presAssocID="{F3CBE8E2-8282-A642-A8EC-C83D860EFC14}" presName="Name0" presStyleCnt="0">
        <dgm:presLayoutVars>
          <dgm:chPref val="1"/>
          <dgm:dir/>
          <dgm:animOne val="branch"/>
          <dgm:animLvl val="lvl"/>
          <dgm:resizeHandles/>
        </dgm:presLayoutVars>
      </dgm:prSet>
      <dgm:spPr/>
    </dgm:pt>
    <dgm:pt modelId="{A34998CB-B79B-49D5-A82C-6F417A3B8327}" type="pres">
      <dgm:prSet presAssocID="{CF415BA4-FD25-D84A-BA89-36FD584BCF38}" presName="vertOne" presStyleCnt="0"/>
      <dgm:spPr/>
    </dgm:pt>
    <dgm:pt modelId="{404CCDA4-06A0-4459-BB40-E206B133DC83}" type="pres">
      <dgm:prSet presAssocID="{CF415BA4-FD25-D84A-BA89-36FD584BCF38}" presName="txOne" presStyleLbl="node0" presStyleIdx="0" presStyleCnt="1">
        <dgm:presLayoutVars>
          <dgm:chPref val="3"/>
        </dgm:presLayoutVars>
      </dgm:prSet>
      <dgm:spPr/>
    </dgm:pt>
    <dgm:pt modelId="{108961C4-3AB5-47ED-BA24-042438F5A068}" type="pres">
      <dgm:prSet presAssocID="{CF415BA4-FD25-D84A-BA89-36FD584BCF38}" presName="parTransOne" presStyleCnt="0"/>
      <dgm:spPr/>
    </dgm:pt>
    <dgm:pt modelId="{6570AB88-5D20-42AB-B525-7467FCF11D56}" type="pres">
      <dgm:prSet presAssocID="{CF415BA4-FD25-D84A-BA89-36FD584BCF38}" presName="horzOne" presStyleCnt="0"/>
      <dgm:spPr/>
    </dgm:pt>
    <dgm:pt modelId="{DF09BBB8-E3FB-4B9F-A76D-BB8BAC14532B}" type="pres">
      <dgm:prSet presAssocID="{9A7E9705-2C0A-EB43-AB69-8CFFEDA1D111}" presName="vertTwo" presStyleCnt="0"/>
      <dgm:spPr/>
    </dgm:pt>
    <dgm:pt modelId="{463B3ECB-4FEE-4407-866E-1D599487E96E}" type="pres">
      <dgm:prSet presAssocID="{9A7E9705-2C0A-EB43-AB69-8CFFEDA1D111}" presName="txTwo" presStyleLbl="node2" presStyleIdx="0" presStyleCnt="1">
        <dgm:presLayoutVars>
          <dgm:chPref val="3"/>
        </dgm:presLayoutVars>
      </dgm:prSet>
      <dgm:spPr/>
    </dgm:pt>
    <dgm:pt modelId="{1F1B226D-5EDD-4CA2-B9AD-AA573F0CA1DB}" type="pres">
      <dgm:prSet presAssocID="{9A7E9705-2C0A-EB43-AB69-8CFFEDA1D111}" presName="parTransTwo" presStyleCnt="0"/>
      <dgm:spPr/>
    </dgm:pt>
    <dgm:pt modelId="{BBA399E1-B807-445C-BC23-161D41C63A35}" type="pres">
      <dgm:prSet presAssocID="{9A7E9705-2C0A-EB43-AB69-8CFFEDA1D111}" presName="horzTwo" presStyleCnt="0"/>
      <dgm:spPr/>
    </dgm:pt>
    <dgm:pt modelId="{A2E234B7-2E47-4B46-A2F9-EAFE99A84E03}" type="pres">
      <dgm:prSet presAssocID="{D9D931FA-604F-5A4F-A28E-694B5C4278DE}" presName="vertThree" presStyleCnt="0"/>
      <dgm:spPr/>
    </dgm:pt>
    <dgm:pt modelId="{8E40F8ED-DA7D-4BB4-BC84-61A683C56857}" type="pres">
      <dgm:prSet presAssocID="{D9D931FA-604F-5A4F-A28E-694B5C4278DE}" presName="txThree" presStyleLbl="node3" presStyleIdx="0" presStyleCnt="4">
        <dgm:presLayoutVars>
          <dgm:chPref val="3"/>
        </dgm:presLayoutVars>
      </dgm:prSet>
      <dgm:spPr/>
    </dgm:pt>
    <dgm:pt modelId="{E7A3699F-1F46-4756-A939-98D4B219EC7D}" type="pres">
      <dgm:prSet presAssocID="{D9D931FA-604F-5A4F-A28E-694B5C4278DE}" presName="horzThree" presStyleCnt="0"/>
      <dgm:spPr/>
    </dgm:pt>
    <dgm:pt modelId="{E9F1C48B-0BD6-486E-8EC4-8EECE1BE13C9}" type="pres">
      <dgm:prSet presAssocID="{4A0FC371-CAF2-1349-A8F5-DE19D9BF56B8}" presName="sibSpaceThree" presStyleCnt="0"/>
      <dgm:spPr/>
    </dgm:pt>
    <dgm:pt modelId="{016A4366-6E35-4008-A0DC-8F9FF56C4894}" type="pres">
      <dgm:prSet presAssocID="{8C14E0EB-D863-1041-862E-BBA48510ABB3}" presName="vertThree" presStyleCnt="0"/>
      <dgm:spPr/>
    </dgm:pt>
    <dgm:pt modelId="{2D47047A-9A77-455D-9004-B4C0D6DE8945}" type="pres">
      <dgm:prSet presAssocID="{8C14E0EB-D863-1041-862E-BBA48510ABB3}" presName="txThree" presStyleLbl="node3" presStyleIdx="1" presStyleCnt="4">
        <dgm:presLayoutVars>
          <dgm:chPref val="3"/>
        </dgm:presLayoutVars>
      </dgm:prSet>
      <dgm:spPr/>
    </dgm:pt>
    <dgm:pt modelId="{6AE9D043-2750-422C-A38E-C2552FCF0049}" type="pres">
      <dgm:prSet presAssocID="{8C14E0EB-D863-1041-862E-BBA48510ABB3}" presName="horzThree" presStyleCnt="0"/>
      <dgm:spPr/>
    </dgm:pt>
    <dgm:pt modelId="{5D181033-2EA5-489B-8484-3BC4DA645B9D}" type="pres">
      <dgm:prSet presAssocID="{411BD0AF-42B6-6547-8DD8-E37685F2C40D}" presName="sibSpaceThree" presStyleCnt="0"/>
      <dgm:spPr/>
    </dgm:pt>
    <dgm:pt modelId="{2035FA3C-8533-481E-9980-674F33AC7FD0}" type="pres">
      <dgm:prSet presAssocID="{9C50AE9F-FA56-7C4D-9299-A877CBE60C83}" presName="vertThree" presStyleCnt="0"/>
      <dgm:spPr/>
    </dgm:pt>
    <dgm:pt modelId="{FE9E522D-948E-443A-AED7-F9EDCD95DD3C}" type="pres">
      <dgm:prSet presAssocID="{9C50AE9F-FA56-7C4D-9299-A877CBE60C83}" presName="txThree" presStyleLbl="node3" presStyleIdx="2" presStyleCnt="4">
        <dgm:presLayoutVars>
          <dgm:chPref val="3"/>
        </dgm:presLayoutVars>
      </dgm:prSet>
      <dgm:spPr/>
    </dgm:pt>
    <dgm:pt modelId="{319D108C-BB6F-48E5-B414-647539FEE9A8}" type="pres">
      <dgm:prSet presAssocID="{9C50AE9F-FA56-7C4D-9299-A877CBE60C83}" presName="horzThree" presStyleCnt="0"/>
      <dgm:spPr/>
    </dgm:pt>
    <dgm:pt modelId="{33F47E01-5509-461E-BFDA-28B5011D7059}" type="pres">
      <dgm:prSet presAssocID="{C504F0E5-B661-7241-9E72-85709395CCC7}" presName="sibSpaceThree" presStyleCnt="0"/>
      <dgm:spPr/>
    </dgm:pt>
    <dgm:pt modelId="{A736E082-5702-4D3F-BA25-94B8F8977560}" type="pres">
      <dgm:prSet presAssocID="{21EDBFE8-6ACF-EF4D-B321-586668F44357}" presName="vertThree" presStyleCnt="0"/>
      <dgm:spPr/>
    </dgm:pt>
    <dgm:pt modelId="{63488B4B-AEBD-41B9-B9F4-E7E2952A070D}" type="pres">
      <dgm:prSet presAssocID="{21EDBFE8-6ACF-EF4D-B321-586668F44357}" presName="txThree" presStyleLbl="node3" presStyleIdx="3" presStyleCnt="4">
        <dgm:presLayoutVars>
          <dgm:chPref val="3"/>
        </dgm:presLayoutVars>
      </dgm:prSet>
      <dgm:spPr/>
    </dgm:pt>
    <dgm:pt modelId="{48ABF7A0-E616-40B7-A6A8-60E685D46379}" type="pres">
      <dgm:prSet presAssocID="{21EDBFE8-6ACF-EF4D-B321-586668F44357}" presName="horzThree" presStyleCnt="0"/>
      <dgm:spPr/>
    </dgm:pt>
  </dgm:ptLst>
  <dgm:cxnLst>
    <dgm:cxn modelId="{AF08AB01-1A5A-4DC8-AD0C-66ED5477E597}" type="presOf" srcId="{D9D931FA-604F-5A4F-A28E-694B5C4278DE}" destId="{8E40F8ED-DA7D-4BB4-BC84-61A683C56857}" srcOrd="0" destOrd="0" presId="urn:microsoft.com/office/officeart/2005/8/layout/hierarchy4"/>
    <dgm:cxn modelId="{2328F40B-EF6D-AC43-99F5-070855E23A96}" srcId="{9A7E9705-2C0A-EB43-AB69-8CFFEDA1D111}" destId="{9C50AE9F-FA56-7C4D-9299-A877CBE60C83}" srcOrd="2" destOrd="0" parTransId="{35F3579E-1FA3-2B40-9EC0-F925818189EF}" sibTransId="{C504F0E5-B661-7241-9E72-85709395CCC7}"/>
    <dgm:cxn modelId="{51178F25-39E5-3147-9D4D-FDAF248F5023}" srcId="{CF415BA4-FD25-D84A-BA89-36FD584BCF38}" destId="{9A7E9705-2C0A-EB43-AB69-8CFFEDA1D111}" srcOrd="0" destOrd="0" parTransId="{E682B6D9-B874-F54F-9418-3EBD7B25BE39}" sibTransId="{466886BE-A48B-6D40-8F3E-56B42E8136B1}"/>
    <dgm:cxn modelId="{957FE840-850C-AB47-9D7E-F7FA88EF364B}" srcId="{9A7E9705-2C0A-EB43-AB69-8CFFEDA1D111}" destId="{D9D931FA-604F-5A4F-A28E-694B5C4278DE}" srcOrd="0" destOrd="0" parTransId="{9124DBD0-4A8F-C340-99C0-19E042098C6B}" sibTransId="{4A0FC371-CAF2-1349-A8F5-DE19D9BF56B8}"/>
    <dgm:cxn modelId="{43ECD268-C003-41D0-86B5-E775E6867F9C}" type="presOf" srcId="{9C50AE9F-FA56-7C4D-9299-A877CBE60C83}" destId="{FE9E522D-948E-443A-AED7-F9EDCD95DD3C}" srcOrd="0" destOrd="0" presId="urn:microsoft.com/office/officeart/2005/8/layout/hierarchy4"/>
    <dgm:cxn modelId="{12C0AE4D-54F9-254B-9656-5D6082087A33}" srcId="{9A7E9705-2C0A-EB43-AB69-8CFFEDA1D111}" destId="{8C14E0EB-D863-1041-862E-BBA48510ABB3}" srcOrd="1" destOrd="0" parTransId="{BB9BCCEC-7DC8-C748-A41F-9A8FF6631859}" sibTransId="{411BD0AF-42B6-6547-8DD8-E37685F2C40D}"/>
    <dgm:cxn modelId="{DDFD7485-48AE-4E07-8C56-463A2330F083}" type="presOf" srcId="{F3CBE8E2-8282-A642-A8EC-C83D860EFC14}" destId="{F7574006-66D9-4A8C-8599-831260B56603}" srcOrd="0" destOrd="0" presId="urn:microsoft.com/office/officeart/2005/8/layout/hierarchy4"/>
    <dgm:cxn modelId="{79548AA5-CA0B-4D1F-B8B8-94DF046F32E9}" type="presOf" srcId="{8C14E0EB-D863-1041-862E-BBA48510ABB3}" destId="{2D47047A-9A77-455D-9004-B4C0D6DE8945}" srcOrd="0" destOrd="0" presId="urn:microsoft.com/office/officeart/2005/8/layout/hierarchy4"/>
    <dgm:cxn modelId="{D7F61BAB-9663-4A4F-ACA8-9FBD177E7751}" type="presOf" srcId="{21EDBFE8-6ACF-EF4D-B321-586668F44357}" destId="{63488B4B-AEBD-41B9-B9F4-E7E2952A070D}" srcOrd="0" destOrd="0" presId="urn:microsoft.com/office/officeart/2005/8/layout/hierarchy4"/>
    <dgm:cxn modelId="{AB21FCB7-1BEA-469B-BEE6-7A829EA5B6A7}" type="presOf" srcId="{CF415BA4-FD25-D84A-BA89-36FD584BCF38}" destId="{404CCDA4-06A0-4459-BB40-E206B133DC83}" srcOrd="0" destOrd="0" presId="urn:microsoft.com/office/officeart/2005/8/layout/hierarchy4"/>
    <dgm:cxn modelId="{5E43E0D4-19BD-D941-8201-3018CE10ACEE}" srcId="{9A7E9705-2C0A-EB43-AB69-8CFFEDA1D111}" destId="{21EDBFE8-6ACF-EF4D-B321-586668F44357}" srcOrd="3" destOrd="0" parTransId="{78B5518C-47B7-C44A-BBEC-B8DCAB82155E}" sibTransId="{ED54A395-DF62-E44F-9354-CFC816DFCEF2}"/>
    <dgm:cxn modelId="{1C214FF1-E55D-4402-BB64-66A08802ED04}" type="presOf" srcId="{9A7E9705-2C0A-EB43-AB69-8CFFEDA1D111}" destId="{463B3ECB-4FEE-4407-866E-1D599487E96E}" srcOrd="0" destOrd="0" presId="urn:microsoft.com/office/officeart/2005/8/layout/hierarchy4"/>
    <dgm:cxn modelId="{CAE44CFA-8E50-1840-865A-1E078A0AE401}" srcId="{F3CBE8E2-8282-A642-A8EC-C83D860EFC14}" destId="{CF415BA4-FD25-D84A-BA89-36FD584BCF38}" srcOrd="0" destOrd="0" parTransId="{49FE4946-07E6-D64C-AB70-5B7758B81EFE}" sibTransId="{961E6751-1E61-3D43-9B1C-484731413A6B}"/>
    <dgm:cxn modelId="{AF17D244-A212-4CB9-A35D-D66B8793EA90}" type="presParOf" srcId="{F7574006-66D9-4A8C-8599-831260B56603}" destId="{A34998CB-B79B-49D5-A82C-6F417A3B8327}" srcOrd="0" destOrd="0" presId="urn:microsoft.com/office/officeart/2005/8/layout/hierarchy4"/>
    <dgm:cxn modelId="{618E87A7-3504-4538-BCBD-6D4B8F0BE802}" type="presParOf" srcId="{A34998CB-B79B-49D5-A82C-6F417A3B8327}" destId="{404CCDA4-06A0-4459-BB40-E206B133DC83}" srcOrd="0" destOrd="0" presId="urn:microsoft.com/office/officeart/2005/8/layout/hierarchy4"/>
    <dgm:cxn modelId="{1C086FC0-843B-4F05-946F-B74A80299051}" type="presParOf" srcId="{A34998CB-B79B-49D5-A82C-6F417A3B8327}" destId="{108961C4-3AB5-47ED-BA24-042438F5A068}" srcOrd="1" destOrd="0" presId="urn:microsoft.com/office/officeart/2005/8/layout/hierarchy4"/>
    <dgm:cxn modelId="{54F42E18-03ED-477F-AD06-70C470E72B6B}" type="presParOf" srcId="{A34998CB-B79B-49D5-A82C-6F417A3B8327}" destId="{6570AB88-5D20-42AB-B525-7467FCF11D56}" srcOrd="2" destOrd="0" presId="urn:microsoft.com/office/officeart/2005/8/layout/hierarchy4"/>
    <dgm:cxn modelId="{3785BDA8-CD07-401E-B415-D4B59800573C}" type="presParOf" srcId="{6570AB88-5D20-42AB-B525-7467FCF11D56}" destId="{DF09BBB8-E3FB-4B9F-A76D-BB8BAC14532B}" srcOrd="0" destOrd="0" presId="urn:microsoft.com/office/officeart/2005/8/layout/hierarchy4"/>
    <dgm:cxn modelId="{B7D58034-1DD5-42FE-A2F4-DF56CC536998}" type="presParOf" srcId="{DF09BBB8-E3FB-4B9F-A76D-BB8BAC14532B}" destId="{463B3ECB-4FEE-4407-866E-1D599487E96E}" srcOrd="0" destOrd="0" presId="urn:microsoft.com/office/officeart/2005/8/layout/hierarchy4"/>
    <dgm:cxn modelId="{9B67D85F-A139-4D16-8BD3-C1A044707D1F}" type="presParOf" srcId="{DF09BBB8-E3FB-4B9F-A76D-BB8BAC14532B}" destId="{1F1B226D-5EDD-4CA2-B9AD-AA573F0CA1DB}" srcOrd="1" destOrd="0" presId="urn:microsoft.com/office/officeart/2005/8/layout/hierarchy4"/>
    <dgm:cxn modelId="{1E469889-12F3-42E5-9FD5-31ED75FA46A8}" type="presParOf" srcId="{DF09BBB8-E3FB-4B9F-A76D-BB8BAC14532B}" destId="{BBA399E1-B807-445C-BC23-161D41C63A35}" srcOrd="2" destOrd="0" presId="urn:microsoft.com/office/officeart/2005/8/layout/hierarchy4"/>
    <dgm:cxn modelId="{B6CB5FF1-7B64-4192-9534-1D25FE47E03B}" type="presParOf" srcId="{BBA399E1-B807-445C-BC23-161D41C63A35}" destId="{A2E234B7-2E47-4B46-A2F9-EAFE99A84E03}" srcOrd="0" destOrd="0" presId="urn:microsoft.com/office/officeart/2005/8/layout/hierarchy4"/>
    <dgm:cxn modelId="{86E3FE33-49AB-4EED-8CD5-33448B388004}" type="presParOf" srcId="{A2E234B7-2E47-4B46-A2F9-EAFE99A84E03}" destId="{8E40F8ED-DA7D-4BB4-BC84-61A683C56857}" srcOrd="0" destOrd="0" presId="urn:microsoft.com/office/officeart/2005/8/layout/hierarchy4"/>
    <dgm:cxn modelId="{05F54074-AC55-46F9-BA55-CEA7D9CCA1F3}" type="presParOf" srcId="{A2E234B7-2E47-4B46-A2F9-EAFE99A84E03}" destId="{E7A3699F-1F46-4756-A939-98D4B219EC7D}" srcOrd="1" destOrd="0" presId="urn:microsoft.com/office/officeart/2005/8/layout/hierarchy4"/>
    <dgm:cxn modelId="{03A26A13-0CBC-44F5-9819-DBD747690EBD}" type="presParOf" srcId="{BBA399E1-B807-445C-BC23-161D41C63A35}" destId="{E9F1C48B-0BD6-486E-8EC4-8EECE1BE13C9}" srcOrd="1" destOrd="0" presId="urn:microsoft.com/office/officeart/2005/8/layout/hierarchy4"/>
    <dgm:cxn modelId="{EE41F303-79E6-4962-88AF-5C1951424A33}" type="presParOf" srcId="{BBA399E1-B807-445C-BC23-161D41C63A35}" destId="{016A4366-6E35-4008-A0DC-8F9FF56C4894}" srcOrd="2" destOrd="0" presId="urn:microsoft.com/office/officeart/2005/8/layout/hierarchy4"/>
    <dgm:cxn modelId="{840052EA-01F3-45ED-AA54-03B44DC0ADDB}" type="presParOf" srcId="{016A4366-6E35-4008-A0DC-8F9FF56C4894}" destId="{2D47047A-9A77-455D-9004-B4C0D6DE8945}" srcOrd="0" destOrd="0" presId="urn:microsoft.com/office/officeart/2005/8/layout/hierarchy4"/>
    <dgm:cxn modelId="{61E14839-D9D9-4749-B2CB-1F1100AE98FB}" type="presParOf" srcId="{016A4366-6E35-4008-A0DC-8F9FF56C4894}" destId="{6AE9D043-2750-422C-A38E-C2552FCF0049}" srcOrd="1" destOrd="0" presId="urn:microsoft.com/office/officeart/2005/8/layout/hierarchy4"/>
    <dgm:cxn modelId="{33F3BEBE-F124-4A85-92C7-E2714038DAD5}" type="presParOf" srcId="{BBA399E1-B807-445C-BC23-161D41C63A35}" destId="{5D181033-2EA5-489B-8484-3BC4DA645B9D}" srcOrd="3" destOrd="0" presId="urn:microsoft.com/office/officeart/2005/8/layout/hierarchy4"/>
    <dgm:cxn modelId="{F477C93B-55BD-4720-A4A7-68708E2607B0}" type="presParOf" srcId="{BBA399E1-B807-445C-BC23-161D41C63A35}" destId="{2035FA3C-8533-481E-9980-674F33AC7FD0}" srcOrd="4" destOrd="0" presId="urn:microsoft.com/office/officeart/2005/8/layout/hierarchy4"/>
    <dgm:cxn modelId="{E480479D-AE52-47FC-A481-A3A7AE3C79DE}" type="presParOf" srcId="{2035FA3C-8533-481E-9980-674F33AC7FD0}" destId="{FE9E522D-948E-443A-AED7-F9EDCD95DD3C}" srcOrd="0" destOrd="0" presId="urn:microsoft.com/office/officeart/2005/8/layout/hierarchy4"/>
    <dgm:cxn modelId="{4D8163EC-E290-46C7-8B05-93C0F73074E4}" type="presParOf" srcId="{2035FA3C-8533-481E-9980-674F33AC7FD0}" destId="{319D108C-BB6F-48E5-B414-647539FEE9A8}" srcOrd="1" destOrd="0" presId="urn:microsoft.com/office/officeart/2005/8/layout/hierarchy4"/>
    <dgm:cxn modelId="{BB962321-F682-4E82-80F7-B624EE2DC69F}" type="presParOf" srcId="{BBA399E1-B807-445C-BC23-161D41C63A35}" destId="{33F47E01-5509-461E-BFDA-28B5011D7059}" srcOrd="5" destOrd="0" presId="urn:microsoft.com/office/officeart/2005/8/layout/hierarchy4"/>
    <dgm:cxn modelId="{C08B8FDC-E3AC-4DB1-92CD-30633F1BBC3E}" type="presParOf" srcId="{BBA399E1-B807-445C-BC23-161D41C63A35}" destId="{A736E082-5702-4D3F-BA25-94B8F8977560}" srcOrd="6" destOrd="0" presId="urn:microsoft.com/office/officeart/2005/8/layout/hierarchy4"/>
    <dgm:cxn modelId="{6EC0F401-BCBA-48F8-8BD5-FAD5E471F59D}" type="presParOf" srcId="{A736E082-5702-4D3F-BA25-94B8F8977560}" destId="{63488B4B-AEBD-41B9-B9F4-E7E2952A070D}" srcOrd="0" destOrd="0" presId="urn:microsoft.com/office/officeart/2005/8/layout/hierarchy4"/>
    <dgm:cxn modelId="{832FACB2-81DF-437A-8FE9-72389F1CF999}" type="presParOf" srcId="{A736E082-5702-4D3F-BA25-94B8F8977560}" destId="{48ABF7A0-E616-40B7-A6A8-60E685D46379}"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CBE8E2-8282-A642-A8EC-C83D860EFC14}"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s-ES"/>
        </a:p>
      </dgm:t>
    </dgm:pt>
    <dgm:pt modelId="{CF415BA4-FD25-D84A-BA89-36FD584BCF38}">
      <dgm:prSet phldrT="[Texto]"/>
      <dgm:spPr>
        <a:solidFill>
          <a:srgbClr val="00AAA7"/>
        </a:solidFill>
      </dgm:spPr>
      <dgm:t>
        <a:bodyPr/>
        <a:lstStyle/>
        <a:p>
          <a:r>
            <a:rPr lang="es-ES" dirty="0">
              <a:latin typeface="Montserrat" panose="00000500000000000000" pitchFamily="50" charset="0"/>
            </a:rPr>
            <a:t>¿Respuesta inadecuada?</a:t>
          </a:r>
        </a:p>
      </dgm:t>
    </dgm:pt>
    <dgm:pt modelId="{49FE4946-07E6-D64C-AB70-5B7758B81EFE}" type="parTrans" cxnId="{CAE44CFA-8E50-1840-865A-1E078A0AE401}">
      <dgm:prSet/>
      <dgm:spPr/>
      <dgm:t>
        <a:bodyPr/>
        <a:lstStyle/>
        <a:p>
          <a:endParaRPr lang="es-ES">
            <a:latin typeface="Montserrat" panose="00000500000000000000" pitchFamily="50" charset="0"/>
          </a:endParaRPr>
        </a:p>
      </dgm:t>
    </dgm:pt>
    <dgm:pt modelId="{961E6751-1E61-3D43-9B1C-484731413A6B}" type="sibTrans" cxnId="{CAE44CFA-8E50-1840-865A-1E078A0AE401}">
      <dgm:prSet/>
      <dgm:spPr/>
      <dgm:t>
        <a:bodyPr/>
        <a:lstStyle/>
        <a:p>
          <a:endParaRPr lang="es-ES">
            <a:latin typeface="Montserrat" panose="00000500000000000000" pitchFamily="50" charset="0"/>
          </a:endParaRPr>
        </a:p>
      </dgm:t>
    </dgm:pt>
    <dgm:pt modelId="{1E73C1B0-448F-6E45-814F-4BDDF32A1562}">
      <dgm:prSet phldrT="[Texto]"/>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r>
            <a:rPr lang="es-ES" dirty="0">
              <a:solidFill>
                <a:srgbClr val="152B48"/>
              </a:solidFill>
              <a:latin typeface="Montserrat" panose="00000500000000000000" pitchFamily="50" charset="0"/>
            </a:rPr>
            <a:t>Respuesta retrasada:</a:t>
          </a:r>
        </a:p>
        <a:p>
          <a:r>
            <a:rPr lang="es-ES" dirty="0">
              <a:solidFill>
                <a:srgbClr val="152B48"/>
              </a:solidFill>
              <a:latin typeface="Montserrat" panose="00000500000000000000" pitchFamily="50" charset="0"/>
            </a:rPr>
            <a:t>-Hasta 12 semanas</a:t>
          </a:r>
        </a:p>
        <a:p>
          <a:r>
            <a:rPr lang="es-ES" dirty="0">
              <a:solidFill>
                <a:srgbClr val="152B48"/>
              </a:solidFill>
              <a:latin typeface="Montserrat" panose="00000500000000000000" pitchFamily="50" charset="0"/>
            </a:rPr>
            <a:t>-Dosis completa</a:t>
          </a:r>
        </a:p>
      </dgm:t>
    </dgm:pt>
    <dgm:pt modelId="{171A118C-F9B9-3D41-BD0F-45BAD31901E7}" type="parTrans" cxnId="{AB8BD26B-6222-694A-A101-5085C6A1E42C}">
      <dgm:prSet/>
      <dgm:spPr/>
      <dgm:t>
        <a:bodyPr/>
        <a:lstStyle/>
        <a:p>
          <a:endParaRPr lang="es-ES">
            <a:latin typeface="Montserrat" panose="00000500000000000000" pitchFamily="50" charset="0"/>
          </a:endParaRPr>
        </a:p>
      </dgm:t>
    </dgm:pt>
    <dgm:pt modelId="{B2ED095C-91B1-6E43-B723-08D43ADF3EC6}" type="sibTrans" cxnId="{AB8BD26B-6222-694A-A101-5085C6A1E42C}">
      <dgm:prSet/>
      <dgm:spPr/>
      <dgm:t>
        <a:bodyPr/>
        <a:lstStyle/>
        <a:p>
          <a:endParaRPr lang="es-ES">
            <a:latin typeface="Montserrat" panose="00000500000000000000" pitchFamily="50" charset="0"/>
          </a:endParaRPr>
        </a:p>
      </dgm:t>
    </dgm:pt>
    <dgm:pt modelId="{0FB8584B-DEEC-484D-9A6D-57DF0E638E85}">
      <dgm:prSet phldrT="[Texto]"/>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r>
            <a:rPr lang="es-ES" dirty="0">
              <a:solidFill>
                <a:srgbClr val="152B48"/>
              </a:solidFill>
              <a:latin typeface="Montserrat" panose="00000500000000000000" pitchFamily="50" charset="0"/>
            </a:rPr>
            <a:t>Cambiar por:</a:t>
          </a:r>
          <a:br>
            <a:rPr lang="es-ES" dirty="0">
              <a:solidFill>
                <a:srgbClr val="152B48"/>
              </a:solidFill>
              <a:latin typeface="Montserrat" panose="00000500000000000000" pitchFamily="50" charset="0"/>
            </a:rPr>
          </a:br>
          <a:r>
            <a:rPr lang="es-ES" dirty="0">
              <a:solidFill>
                <a:srgbClr val="152B48"/>
              </a:solidFill>
              <a:latin typeface="Montserrat" panose="00000500000000000000" pitchFamily="50" charset="0"/>
            </a:rPr>
            <a:t>-ISRS</a:t>
          </a:r>
          <a:br>
            <a:rPr lang="es-ES" dirty="0">
              <a:solidFill>
                <a:srgbClr val="152B48"/>
              </a:solidFill>
              <a:latin typeface="Montserrat" panose="00000500000000000000" pitchFamily="50" charset="0"/>
            </a:rPr>
          </a:br>
          <a:r>
            <a:rPr lang="es-ES" dirty="0">
              <a:solidFill>
                <a:srgbClr val="152B48"/>
              </a:solidFill>
              <a:latin typeface="Montserrat" panose="00000500000000000000" pitchFamily="50" charset="0"/>
            </a:rPr>
            <a:t>-IRSN</a:t>
          </a:r>
          <a:br>
            <a:rPr lang="es-ES" dirty="0">
              <a:solidFill>
                <a:srgbClr val="152B48"/>
              </a:solidFill>
              <a:latin typeface="Montserrat" panose="00000500000000000000" pitchFamily="50" charset="0"/>
            </a:rPr>
          </a:br>
          <a:r>
            <a:rPr lang="es-ES" dirty="0">
              <a:solidFill>
                <a:srgbClr val="152B48"/>
              </a:solidFill>
              <a:latin typeface="Montserrat" panose="00000500000000000000" pitchFamily="50" charset="0"/>
            </a:rPr>
            <a:t>-Otros</a:t>
          </a:r>
        </a:p>
      </dgm:t>
    </dgm:pt>
    <dgm:pt modelId="{55B00599-191D-5E4D-B1C4-5A89A5CCABDC}" type="parTrans" cxnId="{99AAD4DC-5D39-A044-87A6-D366814B4FEB}">
      <dgm:prSet/>
      <dgm:spPr/>
      <dgm:t>
        <a:bodyPr/>
        <a:lstStyle/>
        <a:p>
          <a:endParaRPr lang="es-ES">
            <a:latin typeface="Montserrat" panose="00000500000000000000" pitchFamily="50" charset="0"/>
          </a:endParaRPr>
        </a:p>
      </dgm:t>
    </dgm:pt>
    <dgm:pt modelId="{44EA12DF-1AE9-5E42-BF49-AF7BC67490F4}" type="sibTrans" cxnId="{99AAD4DC-5D39-A044-87A6-D366814B4FEB}">
      <dgm:prSet/>
      <dgm:spPr/>
      <dgm:t>
        <a:bodyPr/>
        <a:lstStyle/>
        <a:p>
          <a:endParaRPr lang="es-ES">
            <a:latin typeface="Montserrat" panose="00000500000000000000" pitchFamily="50" charset="0"/>
          </a:endParaRPr>
        </a:p>
      </dgm:t>
    </dgm:pt>
    <dgm:pt modelId="{9CE24540-BDD8-BD48-9355-D1673D13E93D}">
      <dgm:prSet phldrT="[Texto]"/>
      <dgm:spPr>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dgm:spPr>
      <dgm:t>
        <a:bodyPr/>
        <a:lstStyle/>
        <a:p>
          <a:r>
            <a:rPr lang="es-ES" dirty="0">
              <a:solidFill>
                <a:srgbClr val="152B48"/>
              </a:solidFill>
              <a:latin typeface="Montserrat" panose="00000500000000000000" pitchFamily="50" charset="0"/>
            </a:rPr>
            <a:t>Prueba con BZD por horario a corto plazo</a:t>
          </a:r>
        </a:p>
      </dgm:t>
    </dgm:pt>
    <dgm:pt modelId="{127DE4C1-0A63-6242-8807-C45D6727FD11}" type="parTrans" cxnId="{EAB6879D-4949-734D-8512-AFC6997924A9}">
      <dgm:prSet/>
      <dgm:spPr/>
      <dgm:t>
        <a:bodyPr/>
        <a:lstStyle/>
        <a:p>
          <a:endParaRPr lang="es-ES">
            <a:latin typeface="Montserrat" panose="00000500000000000000" pitchFamily="50" charset="0"/>
          </a:endParaRPr>
        </a:p>
      </dgm:t>
    </dgm:pt>
    <dgm:pt modelId="{CCBD30C5-8C10-D545-B62D-8B641D459038}" type="sibTrans" cxnId="{EAB6879D-4949-734D-8512-AFC6997924A9}">
      <dgm:prSet/>
      <dgm:spPr/>
      <dgm:t>
        <a:bodyPr/>
        <a:lstStyle/>
        <a:p>
          <a:endParaRPr lang="es-ES">
            <a:latin typeface="Montserrat" panose="00000500000000000000" pitchFamily="50" charset="0"/>
          </a:endParaRPr>
        </a:p>
      </dgm:t>
    </dgm:pt>
    <dgm:pt modelId="{303AB29C-8FE3-482A-9E1D-BD4D9D7A2783}" type="pres">
      <dgm:prSet presAssocID="{F3CBE8E2-8282-A642-A8EC-C83D860EFC14}" presName="Name0" presStyleCnt="0">
        <dgm:presLayoutVars>
          <dgm:chPref val="1"/>
          <dgm:dir/>
          <dgm:animOne val="branch"/>
          <dgm:animLvl val="lvl"/>
          <dgm:resizeHandles/>
        </dgm:presLayoutVars>
      </dgm:prSet>
      <dgm:spPr/>
    </dgm:pt>
    <dgm:pt modelId="{62668736-E894-4826-A645-CE5D3C854E6B}" type="pres">
      <dgm:prSet presAssocID="{CF415BA4-FD25-D84A-BA89-36FD584BCF38}" presName="vertOne" presStyleCnt="0"/>
      <dgm:spPr/>
    </dgm:pt>
    <dgm:pt modelId="{E9B1EB7A-8D40-4216-8773-9CC052007ED8}" type="pres">
      <dgm:prSet presAssocID="{CF415BA4-FD25-D84A-BA89-36FD584BCF38}" presName="txOne" presStyleLbl="node0" presStyleIdx="0" presStyleCnt="1" custLinFactY="-468" custLinFactNeighborX="53946" custLinFactNeighborY="-100000">
        <dgm:presLayoutVars>
          <dgm:chPref val="3"/>
        </dgm:presLayoutVars>
      </dgm:prSet>
      <dgm:spPr/>
    </dgm:pt>
    <dgm:pt modelId="{11DF60C2-7720-4A17-8156-9EE79623C5EF}" type="pres">
      <dgm:prSet presAssocID="{CF415BA4-FD25-D84A-BA89-36FD584BCF38}" presName="parTransOne" presStyleCnt="0"/>
      <dgm:spPr/>
    </dgm:pt>
    <dgm:pt modelId="{876D95CC-E97A-4B4E-9EF5-A91AA5BDC800}" type="pres">
      <dgm:prSet presAssocID="{CF415BA4-FD25-D84A-BA89-36FD584BCF38}" presName="horzOne" presStyleCnt="0"/>
      <dgm:spPr/>
    </dgm:pt>
    <dgm:pt modelId="{209079F6-8393-43C5-9D16-068FEDB7FA11}" type="pres">
      <dgm:prSet presAssocID="{1E73C1B0-448F-6E45-814F-4BDDF32A1562}" presName="vertTwo" presStyleCnt="0"/>
      <dgm:spPr/>
    </dgm:pt>
    <dgm:pt modelId="{AB74AC24-B454-4E32-A482-B246E5A58DA8}" type="pres">
      <dgm:prSet presAssocID="{1E73C1B0-448F-6E45-814F-4BDDF32A1562}" presName="txTwo" presStyleLbl="node2" presStyleIdx="0" presStyleCnt="3">
        <dgm:presLayoutVars>
          <dgm:chPref val="3"/>
        </dgm:presLayoutVars>
      </dgm:prSet>
      <dgm:spPr/>
    </dgm:pt>
    <dgm:pt modelId="{108C72D9-35DF-41B8-95A0-0D30AC28D3F2}" type="pres">
      <dgm:prSet presAssocID="{1E73C1B0-448F-6E45-814F-4BDDF32A1562}" presName="horzTwo" presStyleCnt="0"/>
      <dgm:spPr/>
    </dgm:pt>
    <dgm:pt modelId="{B1826307-EC09-449E-AA41-326013C4EAE2}" type="pres">
      <dgm:prSet presAssocID="{B2ED095C-91B1-6E43-B723-08D43ADF3EC6}" presName="sibSpaceTwo" presStyleCnt="0"/>
      <dgm:spPr/>
    </dgm:pt>
    <dgm:pt modelId="{EAB88C38-180D-4AEC-8F2C-6E471AB9FA66}" type="pres">
      <dgm:prSet presAssocID="{0FB8584B-DEEC-484D-9A6D-57DF0E638E85}" presName="vertTwo" presStyleCnt="0"/>
      <dgm:spPr/>
    </dgm:pt>
    <dgm:pt modelId="{369E3D9E-168E-4F89-8C16-51610F10EC83}" type="pres">
      <dgm:prSet presAssocID="{0FB8584B-DEEC-484D-9A6D-57DF0E638E85}" presName="txTwo" presStyleLbl="node2" presStyleIdx="1" presStyleCnt="3">
        <dgm:presLayoutVars>
          <dgm:chPref val="3"/>
        </dgm:presLayoutVars>
      </dgm:prSet>
      <dgm:spPr/>
    </dgm:pt>
    <dgm:pt modelId="{0E953383-5693-42A4-B614-88CC1E2B6355}" type="pres">
      <dgm:prSet presAssocID="{0FB8584B-DEEC-484D-9A6D-57DF0E638E85}" presName="horzTwo" presStyleCnt="0"/>
      <dgm:spPr/>
    </dgm:pt>
    <dgm:pt modelId="{94508138-8D66-4AD6-877E-DCB43D37D50F}" type="pres">
      <dgm:prSet presAssocID="{44EA12DF-1AE9-5E42-BF49-AF7BC67490F4}" presName="sibSpaceTwo" presStyleCnt="0"/>
      <dgm:spPr/>
    </dgm:pt>
    <dgm:pt modelId="{4158ED1C-5EF4-4A25-BAD6-29929942DA75}" type="pres">
      <dgm:prSet presAssocID="{9CE24540-BDD8-BD48-9355-D1673D13E93D}" presName="vertTwo" presStyleCnt="0"/>
      <dgm:spPr/>
    </dgm:pt>
    <dgm:pt modelId="{9371F1E4-B80D-4D04-9B70-3ACA8C4EEE77}" type="pres">
      <dgm:prSet presAssocID="{9CE24540-BDD8-BD48-9355-D1673D13E93D}" presName="txTwo" presStyleLbl="node2" presStyleIdx="2" presStyleCnt="3">
        <dgm:presLayoutVars>
          <dgm:chPref val="3"/>
        </dgm:presLayoutVars>
      </dgm:prSet>
      <dgm:spPr/>
    </dgm:pt>
    <dgm:pt modelId="{1F1E6706-F7EF-41D5-8F21-65C108B55830}" type="pres">
      <dgm:prSet presAssocID="{9CE24540-BDD8-BD48-9355-D1673D13E93D}" presName="horzTwo" presStyleCnt="0"/>
      <dgm:spPr/>
    </dgm:pt>
  </dgm:ptLst>
  <dgm:cxnLst>
    <dgm:cxn modelId="{88A0E40E-9A47-4B66-9072-52E5C5AE9101}" type="presOf" srcId="{1E73C1B0-448F-6E45-814F-4BDDF32A1562}" destId="{AB74AC24-B454-4E32-A482-B246E5A58DA8}" srcOrd="0" destOrd="0" presId="urn:microsoft.com/office/officeart/2005/8/layout/hierarchy4"/>
    <dgm:cxn modelId="{8AC7433F-B0A9-4EDE-96E1-4F0220D1DFA6}" type="presOf" srcId="{0FB8584B-DEEC-484D-9A6D-57DF0E638E85}" destId="{369E3D9E-168E-4F89-8C16-51610F10EC83}" srcOrd="0" destOrd="0" presId="urn:microsoft.com/office/officeart/2005/8/layout/hierarchy4"/>
    <dgm:cxn modelId="{AB8BD26B-6222-694A-A101-5085C6A1E42C}" srcId="{CF415BA4-FD25-D84A-BA89-36FD584BCF38}" destId="{1E73C1B0-448F-6E45-814F-4BDDF32A1562}" srcOrd="0" destOrd="0" parTransId="{171A118C-F9B9-3D41-BD0F-45BAD31901E7}" sibTransId="{B2ED095C-91B1-6E43-B723-08D43ADF3EC6}"/>
    <dgm:cxn modelId="{C28A7675-575C-43E7-BFAA-255ABCD6A981}" type="presOf" srcId="{9CE24540-BDD8-BD48-9355-D1673D13E93D}" destId="{9371F1E4-B80D-4D04-9B70-3ACA8C4EEE77}" srcOrd="0" destOrd="0" presId="urn:microsoft.com/office/officeart/2005/8/layout/hierarchy4"/>
    <dgm:cxn modelId="{70F5B781-71E4-4E39-B5CA-5882A1C108EC}" type="presOf" srcId="{F3CBE8E2-8282-A642-A8EC-C83D860EFC14}" destId="{303AB29C-8FE3-482A-9E1D-BD4D9D7A2783}" srcOrd="0" destOrd="0" presId="urn:microsoft.com/office/officeart/2005/8/layout/hierarchy4"/>
    <dgm:cxn modelId="{EAB6879D-4949-734D-8512-AFC6997924A9}" srcId="{CF415BA4-FD25-D84A-BA89-36FD584BCF38}" destId="{9CE24540-BDD8-BD48-9355-D1673D13E93D}" srcOrd="2" destOrd="0" parTransId="{127DE4C1-0A63-6242-8807-C45D6727FD11}" sibTransId="{CCBD30C5-8C10-D545-B62D-8B641D459038}"/>
    <dgm:cxn modelId="{396B18C6-BB5B-4648-9021-89ED7E929B6B}" type="presOf" srcId="{CF415BA4-FD25-D84A-BA89-36FD584BCF38}" destId="{E9B1EB7A-8D40-4216-8773-9CC052007ED8}" srcOrd="0" destOrd="0" presId="urn:microsoft.com/office/officeart/2005/8/layout/hierarchy4"/>
    <dgm:cxn modelId="{99AAD4DC-5D39-A044-87A6-D366814B4FEB}" srcId="{CF415BA4-FD25-D84A-BA89-36FD584BCF38}" destId="{0FB8584B-DEEC-484D-9A6D-57DF0E638E85}" srcOrd="1" destOrd="0" parTransId="{55B00599-191D-5E4D-B1C4-5A89A5CCABDC}" sibTransId="{44EA12DF-1AE9-5E42-BF49-AF7BC67490F4}"/>
    <dgm:cxn modelId="{CAE44CFA-8E50-1840-865A-1E078A0AE401}" srcId="{F3CBE8E2-8282-A642-A8EC-C83D860EFC14}" destId="{CF415BA4-FD25-D84A-BA89-36FD584BCF38}" srcOrd="0" destOrd="0" parTransId="{49FE4946-07E6-D64C-AB70-5B7758B81EFE}" sibTransId="{961E6751-1E61-3D43-9B1C-484731413A6B}"/>
    <dgm:cxn modelId="{73932EB1-2ADF-4614-963E-33BA7E1AFF7D}" type="presParOf" srcId="{303AB29C-8FE3-482A-9E1D-BD4D9D7A2783}" destId="{62668736-E894-4826-A645-CE5D3C854E6B}" srcOrd="0" destOrd="0" presId="urn:microsoft.com/office/officeart/2005/8/layout/hierarchy4"/>
    <dgm:cxn modelId="{0E35156E-D8AF-4B79-9EE3-EA7A790C474F}" type="presParOf" srcId="{62668736-E894-4826-A645-CE5D3C854E6B}" destId="{E9B1EB7A-8D40-4216-8773-9CC052007ED8}" srcOrd="0" destOrd="0" presId="urn:microsoft.com/office/officeart/2005/8/layout/hierarchy4"/>
    <dgm:cxn modelId="{DE176338-C1FF-47E0-AAED-E0F68FFC13F6}" type="presParOf" srcId="{62668736-E894-4826-A645-CE5D3C854E6B}" destId="{11DF60C2-7720-4A17-8156-9EE79623C5EF}" srcOrd="1" destOrd="0" presId="urn:microsoft.com/office/officeart/2005/8/layout/hierarchy4"/>
    <dgm:cxn modelId="{2D672399-FD32-4977-B9B0-05C3A2D85BD2}" type="presParOf" srcId="{62668736-E894-4826-A645-CE5D3C854E6B}" destId="{876D95CC-E97A-4B4E-9EF5-A91AA5BDC800}" srcOrd="2" destOrd="0" presId="urn:microsoft.com/office/officeart/2005/8/layout/hierarchy4"/>
    <dgm:cxn modelId="{17AAF90B-829F-4394-A18C-236EEAAD457C}" type="presParOf" srcId="{876D95CC-E97A-4B4E-9EF5-A91AA5BDC800}" destId="{209079F6-8393-43C5-9D16-068FEDB7FA11}" srcOrd="0" destOrd="0" presId="urn:microsoft.com/office/officeart/2005/8/layout/hierarchy4"/>
    <dgm:cxn modelId="{7CCB31B4-6927-4299-A1A6-E574DF10FE1C}" type="presParOf" srcId="{209079F6-8393-43C5-9D16-068FEDB7FA11}" destId="{AB74AC24-B454-4E32-A482-B246E5A58DA8}" srcOrd="0" destOrd="0" presId="urn:microsoft.com/office/officeart/2005/8/layout/hierarchy4"/>
    <dgm:cxn modelId="{1ED91594-FBF5-4354-BD92-5A77C68C8722}" type="presParOf" srcId="{209079F6-8393-43C5-9D16-068FEDB7FA11}" destId="{108C72D9-35DF-41B8-95A0-0D30AC28D3F2}" srcOrd="1" destOrd="0" presId="urn:microsoft.com/office/officeart/2005/8/layout/hierarchy4"/>
    <dgm:cxn modelId="{114417E1-B2B6-49D1-85F6-C8158C7B2836}" type="presParOf" srcId="{876D95CC-E97A-4B4E-9EF5-A91AA5BDC800}" destId="{B1826307-EC09-449E-AA41-326013C4EAE2}" srcOrd="1" destOrd="0" presId="urn:microsoft.com/office/officeart/2005/8/layout/hierarchy4"/>
    <dgm:cxn modelId="{FF0319E4-F8E3-4E2A-9F2A-334CEBF55957}" type="presParOf" srcId="{876D95CC-E97A-4B4E-9EF5-A91AA5BDC800}" destId="{EAB88C38-180D-4AEC-8F2C-6E471AB9FA66}" srcOrd="2" destOrd="0" presId="urn:microsoft.com/office/officeart/2005/8/layout/hierarchy4"/>
    <dgm:cxn modelId="{850A2AE8-3AA4-4591-86B3-99FB432D6B31}" type="presParOf" srcId="{EAB88C38-180D-4AEC-8F2C-6E471AB9FA66}" destId="{369E3D9E-168E-4F89-8C16-51610F10EC83}" srcOrd="0" destOrd="0" presId="urn:microsoft.com/office/officeart/2005/8/layout/hierarchy4"/>
    <dgm:cxn modelId="{A0350546-48E3-4747-BA1A-E9FC5AB540DF}" type="presParOf" srcId="{EAB88C38-180D-4AEC-8F2C-6E471AB9FA66}" destId="{0E953383-5693-42A4-B614-88CC1E2B6355}" srcOrd="1" destOrd="0" presId="urn:microsoft.com/office/officeart/2005/8/layout/hierarchy4"/>
    <dgm:cxn modelId="{0171C505-DE1A-4EF8-B7FC-DCE2892C0CD6}" type="presParOf" srcId="{876D95CC-E97A-4B4E-9EF5-A91AA5BDC800}" destId="{94508138-8D66-4AD6-877E-DCB43D37D50F}" srcOrd="3" destOrd="0" presId="urn:microsoft.com/office/officeart/2005/8/layout/hierarchy4"/>
    <dgm:cxn modelId="{5AA0EFF2-FA83-4E44-9790-6E52205427E9}" type="presParOf" srcId="{876D95CC-E97A-4B4E-9EF5-A91AA5BDC800}" destId="{4158ED1C-5EF4-4A25-BAD6-29929942DA75}" srcOrd="4" destOrd="0" presId="urn:microsoft.com/office/officeart/2005/8/layout/hierarchy4"/>
    <dgm:cxn modelId="{DEF7FC14-83DA-460D-A653-D40B06B90D5B}" type="presParOf" srcId="{4158ED1C-5EF4-4A25-BAD6-29929942DA75}" destId="{9371F1E4-B80D-4D04-9B70-3ACA8C4EEE77}" srcOrd="0" destOrd="0" presId="urn:microsoft.com/office/officeart/2005/8/layout/hierarchy4"/>
    <dgm:cxn modelId="{D8839865-296F-42D7-B4D3-91A3B011D8E5}" type="presParOf" srcId="{4158ED1C-5EF4-4A25-BAD6-29929942DA75}" destId="{1F1E6706-F7EF-41D5-8F21-65C108B55830}"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473AD-28EC-401F-A809-195C352BAA0F}">
      <dsp:nvSpPr>
        <dsp:cNvPr id="0" name=""/>
        <dsp:cNvSpPr/>
      </dsp:nvSpPr>
      <dsp:spPr>
        <a:xfrm>
          <a:off x="4004888" y="2611708"/>
          <a:ext cx="3192088" cy="3192088"/>
        </a:xfrm>
        <a:prstGeom prst="gear9">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panose="00000500000000000000" pitchFamily="50" charset="0"/>
            </a:rPr>
            <a:t>Biológico</a:t>
          </a:r>
        </a:p>
      </dsp:txBody>
      <dsp:txXfrm>
        <a:off x="4646640" y="3359439"/>
        <a:ext cx="1908584" cy="1640800"/>
      </dsp:txXfrm>
    </dsp:sp>
    <dsp:sp modelId="{F1BA944E-F6B1-48C7-A5E9-DD985D6D0A52}">
      <dsp:nvSpPr>
        <dsp:cNvPr id="0" name=""/>
        <dsp:cNvSpPr/>
      </dsp:nvSpPr>
      <dsp:spPr>
        <a:xfrm>
          <a:off x="1978469" y="1760129"/>
          <a:ext cx="2659926" cy="2515690"/>
        </a:xfrm>
        <a:prstGeom prst="gear6">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panose="00000500000000000000" pitchFamily="50" charset="0"/>
            </a:rPr>
            <a:t>Psicológico</a:t>
          </a:r>
        </a:p>
      </dsp:txBody>
      <dsp:txXfrm>
        <a:off x="2632768" y="2397289"/>
        <a:ext cx="1351328" cy="1241370"/>
      </dsp:txXfrm>
    </dsp:sp>
    <dsp:sp modelId="{D98719AB-76F9-40D1-AC36-C9D0ADB1C0EF}">
      <dsp:nvSpPr>
        <dsp:cNvPr id="0" name=""/>
        <dsp:cNvSpPr/>
      </dsp:nvSpPr>
      <dsp:spPr>
        <a:xfrm rot="20700000">
          <a:off x="3416601" y="362195"/>
          <a:ext cx="2337331" cy="2061431"/>
        </a:xfrm>
        <a:prstGeom prst="gear6">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panose="00000500000000000000" pitchFamily="50" charset="0"/>
            </a:rPr>
            <a:t>Social</a:t>
          </a:r>
        </a:p>
      </dsp:txBody>
      <dsp:txXfrm rot="-20700000">
        <a:off x="3945611" y="797963"/>
        <a:ext cx="1279312" cy="1189895"/>
      </dsp:txXfrm>
    </dsp:sp>
    <dsp:sp modelId="{4C487457-2827-4D54-9F40-A0006B0DD6C3}">
      <dsp:nvSpPr>
        <dsp:cNvPr id="0" name=""/>
        <dsp:cNvSpPr/>
      </dsp:nvSpPr>
      <dsp:spPr>
        <a:xfrm>
          <a:off x="3777496" y="2119688"/>
          <a:ext cx="4085873" cy="4085873"/>
        </a:xfrm>
        <a:prstGeom prst="circularArrow">
          <a:avLst>
            <a:gd name="adj1" fmla="val 4688"/>
            <a:gd name="adj2" fmla="val 299029"/>
            <a:gd name="adj3" fmla="val 2544729"/>
            <a:gd name="adj4" fmla="val 15801062"/>
            <a:gd name="adj5" fmla="val 546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37BE0A-94C3-4290-A0AC-D8DDD559D9D8}">
      <dsp:nvSpPr>
        <dsp:cNvPr id="0" name=""/>
        <dsp:cNvSpPr/>
      </dsp:nvSpPr>
      <dsp:spPr>
        <a:xfrm>
          <a:off x="1736536" y="1336643"/>
          <a:ext cx="2968642" cy="2968642"/>
        </a:xfrm>
        <a:prstGeom prst="leftCircularArrow">
          <a:avLst>
            <a:gd name="adj1" fmla="val 6452"/>
            <a:gd name="adj2" fmla="val 429999"/>
            <a:gd name="adj3" fmla="val 10489124"/>
            <a:gd name="adj4" fmla="val 14837806"/>
            <a:gd name="adj5" fmla="val 7527"/>
          </a:avLst>
        </a:prstGeom>
        <a:solidFill>
          <a:schemeClr val="accent1">
            <a:shade val="90000"/>
            <a:hueOff val="276951"/>
            <a:satOff val="-5914"/>
            <a:lumOff val="220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7B6E14-50C0-4448-8846-0DE3BDC4EFF8}">
      <dsp:nvSpPr>
        <dsp:cNvPr id="0" name=""/>
        <dsp:cNvSpPr/>
      </dsp:nvSpPr>
      <dsp:spPr>
        <a:xfrm>
          <a:off x="2921818" y="-249529"/>
          <a:ext cx="3200794" cy="3200794"/>
        </a:xfrm>
        <a:prstGeom prst="circularArrow">
          <a:avLst>
            <a:gd name="adj1" fmla="val 5984"/>
            <a:gd name="adj2" fmla="val 394124"/>
            <a:gd name="adj3" fmla="val 13313824"/>
            <a:gd name="adj4" fmla="val 10508221"/>
            <a:gd name="adj5" fmla="val 6981"/>
          </a:avLst>
        </a:prstGeom>
        <a:solidFill>
          <a:schemeClr val="accent1">
            <a:shade val="90000"/>
            <a:hueOff val="276951"/>
            <a:satOff val="-5914"/>
            <a:lumOff val="220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3E3BC-BAE9-41F8-911A-B43F9A1599FA}">
      <dsp:nvSpPr>
        <dsp:cNvPr id="0" name=""/>
        <dsp:cNvSpPr/>
      </dsp:nvSpPr>
      <dsp:spPr>
        <a:xfrm>
          <a:off x="847127" y="0"/>
          <a:ext cx="6433745" cy="5418667"/>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rgbClr val="FFFF00"/>
              </a:solidFill>
              <a:latin typeface="Montserrat" panose="00000500000000000000" pitchFamily="50" charset="0"/>
            </a:rPr>
            <a:t>Conductual</a:t>
          </a:r>
        </a:p>
      </dsp:txBody>
      <dsp:txXfrm>
        <a:off x="3164562" y="270933"/>
        <a:ext cx="1798875" cy="812800"/>
      </dsp:txXfrm>
    </dsp:sp>
    <dsp:sp modelId="{D36F6294-E047-4A6B-A5F9-95B3CE3E18BA}">
      <dsp:nvSpPr>
        <dsp:cNvPr id="0" name=""/>
        <dsp:cNvSpPr/>
      </dsp:nvSpPr>
      <dsp:spPr>
        <a:xfrm>
          <a:off x="1357787" y="1083733"/>
          <a:ext cx="5412424" cy="4334933"/>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dirty="0">
              <a:solidFill>
                <a:srgbClr val="FFFF00"/>
              </a:solidFill>
              <a:latin typeface="Montserrat" panose="00000500000000000000" pitchFamily="50" charset="0"/>
            </a:rPr>
            <a:t>Cognitivo</a:t>
          </a:r>
        </a:p>
      </dsp:txBody>
      <dsp:txXfrm>
        <a:off x="3118178" y="1343829"/>
        <a:ext cx="1891642" cy="780288"/>
      </dsp:txXfrm>
    </dsp:sp>
    <dsp:sp modelId="{3197DC83-B139-4620-86CF-45C1F1E754AB}">
      <dsp:nvSpPr>
        <dsp:cNvPr id="0" name=""/>
        <dsp:cNvSpPr/>
      </dsp:nvSpPr>
      <dsp:spPr>
        <a:xfrm>
          <a:off x="2006380" y="2167466"/>
          <a:ext cx="4115239" cy="3251200"/>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rgbClr val="FFFF00"/>
              </a:solidFill>
              <a:latin typeface="Montserrat" panose="00000500000000000000" pitchFamily="50" charset="0"/>
            </a:rPr>
            <a:t>Emocional</a:t>
          </a:r>
        </a:p>
      </dsp:txBody>
      <dsp:txXfrm>
        <a:off x="3105149" y="2411306"/>
        <a:ext cx="1917701" cy="731520"/>
      </dsp:txXfrm>
    </dsp:sp>
    <dsp:sp modelId="{0D0ED0A6-B6FF-4BA2-BC5C-489E9716D236}">
      <dsp:nvSpPr>
        <dsp:cNvPr id="0" name=""/>
        <dsp:cNvSpPr/>
      </dsp:nvSpPr>
      <dsp:spPr>
        <a:xfrm>
          <a:off x="2665593" y="3198032"/>
          <a:ext cx="2775527" cy="2167466"/>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kern="1200" dirty="0">
              <a:solidFill>
                <a:srgbClr val="FFFF00"/>
              </a:solidFill>
              <a:latin typeface="Montserrat" panose="00000500000000000000" pitchFamily="50" charset="0"/>
            </a:rPr>
            <a:t>Neurovegetativo</a:t>
          </a:r>
        </a:p>
      </dsp:txBody>
      <dsp:txXfrm>
        <a:off x="3072060" y="3739898"/>
        <a:ext cx="1962594" cy="1083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3E3BC-BAE9-41F8-911A-B43F9A1599FA}">
      <dsp:nvSpPr>
        <dsp:cNvPr id="0" name=""/>
        <dsp:cNvSpPr/>
      </dsp:nvSpPr>
      <dsp:spPr>
        <a:xfrm>
          <a:off x="720159" y="0"/>
          <a:ext cx="5979919" cy="5979919"/>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rgbClr val="FFFF00"/>
              </a:solidFill>
            </a:rPr>
            <a:t>Conductual</a:t>
          </a:r>
        </a:p>
      </dsp:txBody>
      <dsp:txXfrm>
        <a:off x="2874126" y="298995"/>
        <a:ext cx="1671985" cy="896987"/>
      </dsp:txXfrm>
    </dsp:sp>
    <dsp:sp modelId="{D36F6294-E047-4A6B-A5F9-95B3CE3E18BA}">
      <dsp:nvSpPr>
        <dsp:cNvPr id="0" name=""/>
        <dsp:cNvSpPr/>
      </dsp:nvSpPr>
      <dsp:spPr>
        <a:xfrm>
          <a:off x="1318151" y="1195983"/>
          <a:ext cx="4783935" cy="4783935"/>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CO" sz="2400" kern="1200">
              <a:solidFill>
                <a:srgbClr val="FFFF00"/>
              </a:solidFill>
            </a:rPr>
            <a:t>Cognitivo</a:t>
          </a:r>
          <a:endParaRPr lang="es-CO" sz="2400" kern="1200" dirty="0">
            <a:solidFill>
              <a:srgbClr val="FFFF00"/>
            </a:solidFill>
          </a:endParaRPr>
        </a:p>
      </dsp:txBody>
      <dsp:txXfrm>
        <a:off x="2874126" y="1483019"/>
        <a:ext cx="1671985" cy="861108"/>
      </dsp:txXfrm>
    </dsp:sp>
    <dsp:sp modelId="{3197DC83-B139-4620-86CF-45C1F1E754AB}">
      <dsp:nvSpPr>
        <dsp:cNvPr id="0" name=""/>
        <dsp:cNvSpPr/>
      </dsp:nvSpPr>
      <dsp:spPr>
        <a:xfrm>
          <a:off x="1916143" y="2391967"/>
          <a:ext cx="3587951" cy="3587951"/>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O" sz="2000" kern="1200">
              <a:solidFill>
                <a:srgbClr val="FFFF00"/>
              </a:solidFill>
            </a:rPr>
            <a:t>Emocional</a:t>
          </a:r>
          <a:endParaRPr lang="es-CO" sz="2000" kern="1200" dirty="0">
            <a:solidFill>
              <a:srgbClr val="FFFF00"/>
            </a:solidFill>
          </a:endParaRPr>
        </a:p>
      </dsp:txBody>
      <dsp:txXfrm>
        <a:off x="2874126" y="2661063"/>
        <a:ext cx="1671985" cy="807289"/>
      </dsp:txXfrm>
    </dsp:sp>
    <dsp:sp modelId="{0D0ED0A6-B6FF-4BA2-BC5C-489E9716D236}">
      <dsp:nvSpPr>
        <dsp:cNvPr id="0" name=""/>
        <dsp:cNvSpPr/>
      </dsp:nvSpPr>
      <dsp:spPr>
        <a:xfrm>
          <a:off x="2514135" y="3587951"/>
          <a:ext cx="2391967" cy="2391967"/>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kern="1200" dirty="0">
              <a:solidFill>
                <a:srgbClr val="FFFF00"/>
              </a:solidFill>
            </a:rPr>
            <a:t>Neurovegetativo</a:t>
          </a:r>
          <a:endParaRPr lang="es-CO" sz="1500" kern="1200" dirty="0">
            <a:solidFill>
              <a:srgbClr val="FFFF00"/>
            </a:solidFill>
          </a:endParaRPr>
        </a:p>
      </dsp:txBody>
      <dsp:txXfrm>
        <a:off x="2864430" y="4185943"/>
        <a:ext cx="1691376" cy="11959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7579C-C824-42D9-8795-BDA4717724E9}">
      <dsp:nvSpPr>
        <dsp:cNvPr id="0" name=""/>
        <dsp:cNvSpPr/>
      </dsp:nvSpPr>
      <dsp:spPr>
        <a:xfrm>
          <a:off x="0" y="-106682"/>
          <a:ext cx="6563809" cy="1608972"/>
        </a:xfrm>
        <a:prstGeom prst="rect">
          <a:avLst/>
        </a:prstGeom>
        <a:solidFill>
          <a:srgbClr val="00AAA7"/>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b" anchorCtr="0">
          <a:noAutofit/>
        </a:bodyPr>
        <a:lstStyle/>
        <a:p>
          <a:pPr marL="0" lvl="0" indent="0" algn="ctr" defTabSz="1955800">
            <a:lnSpc>
              <a:spcPct val="90000"/>
            </a:lnSpc>
            <a:spcBef>
              <a:spcPct val="0"/>
            </a:spcBef>
            <a:spcAft>
              <a:spcPct val="35000"/>
            </a:spcAft>
            <a:buNone/>
          </a:pPr>
          <a:r>
            <a:rPr lang="es-ES" sz="4400" kern="1200" dirty="0">
              <a:solidFill>
                <a:schemeClr val="bg1"/>
              </a:solidFill>
              <a:latin typeface="Montserrat" panose="02000505000000020004"/>
            </a:rPr>
            <a:t>Planeación de tratamiento</a:t>
          </a:r>
        </a:p>
      </dsp:txBody>
      <dsp:txXfrm>
        <a:off x="0" y="-106682"/>
        <a:ext cx="6563809" cy="1608972"/>
      </dsp:txXfrm>
    </dsp:sp>
    <dsp:sp modelId="{92011A4B-AA31-4E5D-B535-DE8AF5EFF265}">
      <dsp:nvSpPr>
        <dsp:cNvPr id="0" name=""/>
        <dsp:cNvSpPr/>
      </dsp:nvSpPr>
      <dsp:spPr>
        <a:xfrm>
          <a:off x="1509" y="1288924"/>
          <a:ext cx="1990295" cy="2482709"/>
        </a:xfrm>
        <a:prstGeom prst="rect">
          <a:avLst/>
        </a:prstGeom>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s-ES" sz="3200" b="1" kern="1200" dirty="0">
              <a:solidFill>
                <a:srgbClr val="152B48"/>
              </a:solidFill>
              <a:latin typeface="Montserrat" panose="02000505000000020004"/>
            </a:rPr>
            <a:t>Leve</a:t>
          </a:r>
        </a:p>
        <a:p>
          <a:pPr marL="228600" lvl="1" indent="-228600" algn="ctr" defTabSz="1066800">
            <a:lnSpc>
              <a:spcPct val="90000"/>
            </a:lnSpc>
            <a:spcBef>
              <a:spcPct val="0"/>
            </a:spcBef>
            <a:spcAft>
              <a:spcPct val="15000"/>
            </a:spcAft>
            <a:buChar char="•"/>
          </a:pPr>
          <a:r>
            <a:rPr lang="es-ES" sz="2400" kern="1200" dirty="0">
              <a:solidFill>
                <a:srgbClr val="152B48"/>
              </a:solidFill>
              <a:latin typeface="Montserrat" panose="02000505000000020004"/>
            </a:rPr>
            <a:t>TCC</a:t>
          </a:r>
        </a:p>
      </dsp:txBody>
      <dsp:txXfrm>
        <a:off x="1509" y="1288924"/>
        <a:ext cx="1990295" cy="2482709"/>
      </dsp:txXfrm>
    </dsp:sp>
    <dsp:sp modelId="{CF9736CD-0A3C-418E-8B95-4F11F9A1853D}">
      <dsp:nvSpPr>
        <dsp:cNvPr id="0" name=""/>
        <dsp:cNvSpPr/>
      </dsp:nvSpPr>
      <dsp:spPr>
        <a:xfrm>
          <a:off x="1991804" y="1288924"/>
          <a:ext cx="2580199" cy="2482709"/>
        </a:xfrm>
        <a:prstGeom prst="rect">
          <a:avLst/>
        </a:prstGeom>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s-ES" sz="3200" b="1" kern="1200" dirty="0">
              <a:solidFill>
                <a:srgbClr val="152B48"/>
              </a:solidFill>
              <a:latin typeface="Montserrat" panose="02000505000000020004"/>
            </a:rPr>
            <a:t>Moderado</a:t>
          </a:r>
        </a:p>
        <a:p>
          <a:pPr marL="228600" lvl="1" indent="-228600" algn="ctr" defTabSz="1066800">
            <a:lnSpc>
              <a:spcPct val="90000"/>
            </a:lnSpc>
            <a:spcBef>
              <a:spcPct val="0"/>
            </a:spcBef>
            <a:spcAft>
              <a:spcPct val="15000"/>
            </a:spcAft>
            <a:buFont typeface="Arial" panose="020B0604020202020204" pitchFamily="34" charset="0"/>
            <a:buChar char="•"/>
          </a:pPr>
          <a:r>
            <a:rPr lang="es-ES" sz="2400" kern="1200" dirty="0">
              <a:solidFill>
                <a:srgbClr val="152B48"/>
              </a:solidFill>
              <a:latin typeface="Montserrat" panose="02000505000000020004"/>
            </a:rPr>
            <a:t>TCC o ISRS</a:t>
          </a:r>
        </a:p>
        <a:p>
          <a:pPr marL="228600" lvl="1" indent="-228600" algn="ctr" defTabSz="1066800">
            <a:lnSpc>
              <a:spcPct val="90000"/>
            </a:lnSpc>
            <a:spcBef>
              <a:spcPct val="0"/>
            </a:spcBef>
            <a:spcAft>
              <a:spcPct val="15000"/>
            </a:spcAft>
            <a:buFont typeface="Arial" panose="020B0604020202020204" pitchFamily="34" charset="0"/>
            <a:buChar char="•"/>
          </a:pPr>
          <a:r>
            <a:rPr lang="es-ES" sz="2400" kern="1200" dirty="0">
              <a:solidFill>
                <a:srgbClr val="152B48"/>
              </a:solidFill>
              <a:latin typeface="Montserrat" panose="02000505000000020004"/>
            </a:rPr>
            <a:t>TCC + ISRS</a:t>
          </a:r>
        </a:p>
      </dsp:txBody>
      <dsp:txXfrm>
        <a:off x="1991804" y="1288924"/>
        <a:ext cx="2580199" cy="2482709"/>
      </dsp:txXfrm>
    </dsp:sp>
    <dsp:sp modelId="{AC8DC31F-1F4E-47AD-806A-782A3F4820B1}">
      <dsp:nvSpPr>
        <dsp:cNvPr id="0" name=""/>
        <dsp:cNvSpPr/>
      </dsp:nvSpPr>
      <dsp:spPr>
        <a:xfrm>
          <a:off x="4572004" y="1288924"/>
          <a:ext cx="1990295" cy="2482709"/>
        </a:xfrm>
        <a:prstGeom prst="rect">
          <a:avLst/>
        </a:prstGeom>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s-ES" sz="3200" b="1" kern="1200" dirty="0">
              <a:solidFill>
                <a:srgbClr val="152B48"/>
              </a:solidFill>
              <a:latin typeface="Montserrat" panose="02000505000000020004"/>
            </a:rPr>
            <a:t>Grave</a:t>
          </a:r>
        </a:p>
        <a:p>
          <a:pPr marL="228600" lvl="1" indent="-228600" algn="ctr" defTabSz="1066800">
            <a:lnSpc>
              <a:spcPct val="90000"/>
            </a:lnSpc>
            <a:spcBef>
              <a:spcPct val="0"/>
            </a:spcBef>
            <a:spcAft>
              <a:spcPct val="15000"/>
            </a:spcAft>
            <a:buChar char="•"/>
          </a:pPr>
          <a:r>
            <a:rPr lang="es-ES" sz="2400" kern="1200" dirty="0">
              <a:solidFill>
                <a:srgbClr val="152B48"/>
              </a:solidFill>
              <a:latin typeface="Montserrat" panose="02000505000000020004"/>
            </a:rPr>
            <a:t>TCC + ISRS</a:t>
          </a:r>
        </a:p>
      </dsp:txBody>
      <dsp:txXfrm>
        <a:off x="4572004" y="1288924"/>
        <a:ext cx="1990295" cy="2482709"/>
      </dsp:txXfrm>
    </dsp:sp>
    <dsp:sp modelId="{B78AD8CF-699C-49A5-8CAF-83ABF4541285}">
      <dsp:nvSpPr>
        <dsp:cNvPr id="0" name=""/>
        <dsp:cNvSpPr/>
      </dsp:nvSpPr>
      <dsp:spPr>
        <a:xfrm>
          <a:off x="0" y="3771634"/>
          <a:ext cx="6563809" cy="275856"/>
        </a:xfrm>
        <a:prstGeom prst="rect">
          <a:avLst/>
        </a:prstGeom>
        <a:solidFill>
          <a:srgbClr val="00AAA7"/>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A3D7C-0D8C-49A5-AABD-0A4D6E2227AE}">
      <dsp:nvSpPr>
        <dsp:cNvPr id="0" name=""/>
        <dsp:cNvSpPr/>
      </dsp:nvSpPr>
      <dsp:spPr>
        <a:xfrm>
          <a:off x="0" y="0"/>
          <a:ext cx="7702117" cy="947429"/>
        </a:xfrm>
        <a:prstGeom prst="roundRect">
          <a:avLst>
            <a:gd name="adj" fmla="val 10000"/>
          </a:avLst>
        </a:prstGeom>
        <a:solidFill>
          <a:srgbClr val="00AAA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ES" sz="3800" kern="1200" dirty="0">
              <a:solidFill>
                <a:schemeClr val="bg1"/>
              </a:solidFill>
              <a:latin typeface="Montserrat" panose="00000500000000000000" pitchFamily="50" charset="0"/>
            </a:rPr>
            <a:t>Evaluar en 4 a 6 semanas</a:t>
          </a:r>
        </a:p>
      </dsp:txBody>
      <dsp:txXfrm>
        <a:off x="27749" y="27749"/>
        <a:ext cx="7646619" cy="891931"/>
      </dsp:txXfrm>
    </dsp:sp>
    <dsp:sp modelId="{F5D1FBF8-B9A1-4BC7-A901-2602F7226E6B}">
      <dsp:nvSpPr>
        <dsp:cNvPr id="0" name=""/>
        <dsp:cNvSpPr/>
      </dsp:nvSpPr>
      <dsp:spPr>
        <a:xfrm>
          <a:off x="3149" y="1049383"/>
          <a:ext cx="1838652" cy="947429"/>
        </a:xfrm>
        <a:prstGeom prst="roundRect">
          <a:avLst>
            <a:gd name="adj" fmla="val 10000"/>
          </a:avLst>
        </a:prstGeom>
        <a:solidFill>
          <a:srgbClr val="00AAA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dirty="0">
              <a:solidFill>
                <a:schemeClr val="bg1"/>
              </a:solidFill>
              <a:latin typeface="Montserrat" panose="00000500000000000000" pitchFamily="50" charset="0"/>
            </a:rPr>
            <a:t>Intolerancia</a:t>
          </a:r>
        </a:p>
      </dsp:txBody>
      <dsp:txXfrm>
        <a:off x="30898" y="1077132"/>
        <a:ext cx="1783154" cy="891931"/>
      </dsp:txXfrm>
    </dsp:sp>
    <dsp:sp modelId="{12B93EDF-43BB-4A15-B2E7-70B4E40BD286}">
      <dsp:nvSpPr>
        <dsp:cNvPr id="0" name=""/>
        <dsp:cNvSpPr/>
      </dsp:nvSpPr>
      <dsp:spPr>
        <a:xfrm>
          <a:off x="3149" y="2096721"/>
          <a:ext cx="1838652" cy="947429"/>
        </a:xfrm>
        <a:prstGeom prst="roundRect">
          <a:avLst>
            <a:gd name="adj" fmla="val 10000"/>
          </a:avLst>
        </a:prstGeom>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anose="00000500000000000000" pitchFamily="50" charset="0"/>
            </a:rPr>
            <a:t>Cambiar a otro ISRS</a:t>
          </a:r>
        </a:p>
      </dsp:txBody>
      <dsp:txXfrm>
        <a:off x="30898" y="2124470"/>
        <a:ext cx="1783154" cy="891931"/>
      </dsp:txXfrm>
    </dsp:sp>
    <dsp:sp modelId="{345CB057-70C8-4401-98C2-17877110F845}">
      <dsp:nvSpPr>
        <dsp:cNvPr id="0" name=""/>
        <dsp:cNvSpPr/>
      </dsp:nvSpPr>
      <dsp:spPr>
        <a:xfrm>
          <a:off x="1996249" y="1049383"/>
          <a:ext cx="1838652" cy="947429"/>
        </a:xfrm>
        <a:prstGeom prst="roundRect">
          <a:avLst>
            <a:gd name="adj" fmla="val 10000"/>
          </a:avLst>
        </a:prstGeom>
        <a:solidFill>
          <a:srgbClr val="00AAA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dirty="0">
              <a:solidFill>
                <a:schemeClr val="bg1"/>
              </a:solidFill>
              <a:latin typeface="Montserrat" panose="00000500000000000000" pitchFamily="50" charset="0"/>
            </a:rPr>
            <a:t>Respuesta parcial</a:t>
          </a:r>
        </a:p>
      </dsp:txBody>
      <dsp:txXfrm>
        <a:off x="2023998" y="1077132"/>
        <a:ext cx="1783154" cy="891931"/>
      </dsp:txXfrm>
    </dsp:sp>
    <dsp:sp modelId="{CAA0010D-D9A9-42DD-A29B-820897D47175}">
      <dsp:nvSpPr>
        <dsp:cNvPr id="0" name=""/>
        <dsp:cNvSpPr/>
      </dsp:nvSpPr>
      <dsp:spPr>
        <a:xfrm>
          <a:off x="1996249" y="2096721"/>
          <a:ext cx="1838652" cy="947429"/>
        </a:xfrm>
        <a:prstGeom prst="roundRect">
          <a:avLst>
            <a:gd name="adj" fmla="val 10000"/>
          </a:avLst>
        </a:prstGeom>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anose="00000500000000000000" pitchFamily="50" charset="0"/>
            </a:rPr>
            <a:t>Continuar</a:t>
          </a:r>
        </a:p>
        <a:p>
          <a:pPr marL="0" lvl="0" indent="0" algn="ctr" defTabSz="533400">
            <a:lnSpc>
              <a:spcPct val="90000"/>
            </a:lnSpc>
            <a:spcBef>
              <a:spcPct val="0"/>
            </a:spcBef>
            <a:spcAft>
              <a:spcPct val="35000"/>
            </a:spcAft>
            <a:buNone/>
          </a:pPr>
          <a:r>
            <a:rPr lang="es-ES" sz="1200" kern="1200" dirty="0">
              <a:solidFill>
                <a:srgbClr val="152B48"/>
              </a:solidFill>
              <a:latin typeface="Montserrat" panose="00000500000000000000" pitchFamily="50" charset="0"/>
            </a:rPr>
            <a:t>Monitorear</a:t>
          </a:r>
        </a:p>
      </dsp:txBody>
      <dsp:txXfrm>
        <a:off x="2023998" y="2124470"/>
        <a:ext cx="1783154" cy="891931"/>
      </dsp:txXfrm>
    </dsp:sp>
    <dsp:sp modelId="{47B5672B-B9D2-496A-86BD-8B28E7E2F92B}">
      <dsp:nvSpPr>
        <dsp:cNvPr id="0" name=""/>
        <dsp:cNvSpPr/>
      </dsp:nvSpPr>
      <dsp:spPr>
        <a:xfrm>
          <a:off x="3989348" y="1049383"/>
          <a:ext cx="3715917" cy="947429"/>
        </a:xfrm>
        <a:prstGeom prst="roundRect">
          <a:avLst>
            <a:gd name="adj" fmla="val 10000"/>
          </a:avLst>
        </a:prstGeom>
        <a:solidFill>
          <a:srgbClr val="00AAA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dirty="0">
              <a:solidFill>
                <a:schemeClr val="bg1"/>
              </a:solidFill>
              <a:latin typeface="Montserrat" panose="00000500000000000000" pitchFamily="50" charset="0"/>
            </a:rPr>
            <a:t>No respuesta</a:t>
          </a:r>
        </a:p>
      </dsp:txBody>
      <dsp:txXfrm>
        <a:off x="4017097" y="1077132"/>
        <a:ext cx="3660419" cy="891931"/>
      </dsp:txXfrm>
    </dsp:sp>
    <dsp:sp modelId="{92E46773-1221-4B5D-B515-397BD9F7EC2D}">
      <dsp:nvSpPr>
        <dsp:cNvPr id="0" name=""/>
        <dsp:cNvSpPr/>
      </dsp:nvSpPr>
      <dsp:spPr>
        <a:xfrm>
          <a:off x="3989348" y="2096721"/>
          <a:ext cx="3715917" cy="947429"/>
        </a:xfrm>
        <a:prstGeom prst="roundRect">
          <a:avLst>
            <a:gd name="adj" fmla="val 10000"/>
          </a:avLst>
        </a:prstGeom>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anose="00000500000000000000" pitchFamily="50" charset="0"/>
            </a:rPr>
            <a:t>Adherencia</a:t>
          </a:r>
          <a:br>
            <a:rPr lang="es-ES" sz="1200" kern="1200" dirty="0">
              <a:solidFill>
                <a:srgbClr val="152B48"/>
              </a:solidFill>
              <a:latin typeface="Montserrat" panose="00000500000000000000" pitchFamily="50" charset="0"/>
            </a:rPr>
          </a:br>
          <a:r>
            <a:rPr lang="es-ES" sz="1200" kern="1200" dirty="0">
              <a:solidFill>
                <a:srgbClr val="152B48"/>
              </a:solidFill>
              <a:latin typeface="Montserrat" panose="00000500000000000000" pitchFamily="50" charset="0"/>
            </a:rPr>
            <a:t>Efectos adversos</a:t>
          </a:r>
          <a:br>
            <a:rPr lang="es-ES" sz="1200" kern="1200" dirty="0">
              <a:solidFill>
                <a:srgbClr val="152B48"/>
              </a:solidFill>
              <a:latin typeface="Montserrat" panose="00000500000000000000" pitchFamily="50" charset="0"/>
            </a:rPr>
          </a:br>
          <a:r>
            <a:rPr lang="es-ES" sz="1200" kern="1200" dirty="0">
              <a:solidFill>
                <a:srgbClr val="152B48"/>
              </a:solidFill>
              <a:latin typeface="Montserrat" panose="00000500000000000000" pitchFamily="50" charset="0"/>
            </a:rPr>
            <a:t>¿Diagnóstico?</a:t>
          </a:r>
          <a:br>
            <a:rPr lang="es-ES" sz="1200" kern="1200" dirty="0">
              <a:solidFill>
                <a:srgbClr val="152B48"/>
              </a:solidFill>
              <a:latin typeface="Montserrat" panose="00000500000000000000" pitchFamily="50" charset="0"/>
            </a:rPr>
          </a:br>
          <a:r>
            <a:rPr lang="es-ES" sz="1200" kern="1200" dirty="0">
              <a:solidFill>
                <a:srgbClr val="152B48"/>
              </a:solidFill>
              <a:latin typeface="Montserrat" panose="00000500000000000000" pitchFamily="50" charset="0"/>
            </a:rPr>
            <a:t>¿Comorbilidades?</a:t>
          </a:r>
        </a:p>
      </dsp:txBody>
      <dsp:txXfrm>
        <a:off x="4017097" y="2124470"/>
        <a:ext cx="3660419" cy="891931"/>
      </dsp:txXfrm>
    </dsp:sp>
    <dsp:sp modelId="{E4EF0B7E-CD72-42EB-9E39-4541996135ED}">
      <dsp:nvSpPr>
        <dsp:cNvPr id="0" name=""/>
        <dsp:cNvSpPr/>
      </dsp:nvSpPr>
      <dsp:spPr>
        <a:xfrm>
          <a:off x="3989348" y="3144059"/>
          <a:ext cx="1838652" cy="947429"/>
        </a:xfrm>
        <a:prstGeom prst="roundRect">
          <a:avLst>
            <a:gd name="adj" fmla="val 10000"/>
          </a:avLst>
        </a:prstGeom>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anose="00000500000000000000" pitchFamily="50" charset="0"/>
            </a:rPr>
            <a:t>Aumentar dosis según tolerancia</a:t>
          </a:r>
        </a:p>
      </dsp:txBody>
      <dsp:txXfrm>
        <a:off x="4017097" y="3171808"/>
        <a:ext cx="1783154" cy="891931"/>
      </dsp:txXfrm>
    </dsp:sp>
    <dsp:sp modelId="{580AE383-DCA9-40DB-8B9F-EF00FAEEA221}">
      <dsp:nvSpPr>
        <dsp:cNvPr id="0" name=""/>
        <dsp:cNvSpPr/>
      </dsp:nvSpPr>
      <dsp:spPr>
        <a:xfrm>
          <a:off x="5866613" y="3144059"/>
          <a:ext cx="1838652" cy="947429"/>
        </a:xfrm>
        <a:prstGeom prst="roundRect">
          <a:avLst>
            <a:gd name="adj" fmla="val 10000"/>
          </a:avLst>
        </a:prstGeom>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rgbClr val="152B48"/>
              </a:solidFill>
              <a:latin typeface="Montserrat" panose="00000500000000000000" pitchFamily="50" charset="0"/>
            </a:rPr>
            <a:t>Agregar tratamiento faltante</a:t>
          </a:r>
        </a:p>
      </dsp:txBody>
      <dsp:txXfrm>
        <a:off x="5894362" y="3171808"/>
        <a:ext cx="1783154" cy="8919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CCDA4-06A0-4459-BB40-E206B133DC83}">
      <dsp:nvSpPr>
        <dsp:cNvPr id="0" name=""/>
        <dsp:cNvSpPr/>
      </dsp:nvSpPr>
      <dsp:spPr>
        <a:xfrm>
          <a:off x="2617" y="2549"/>
          <a:ext cx="7123019" cy="1508863"/>
        </a:xfrm>
        <a:prstGeom prst="roundRect">
          <a:avLst>
            <a:gd name="adj" fmla="val 10000"/>
          </a:avLst>
        </a:prstGeom>
        <a:solidFill>
          <a:srgbClr val="00AA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500" kern="1200" dirty="0">
              <a:latin typeface="Montserrat" panose="00000500000000000000" pitchFamily="50" charset="0"/>
            </a:rPr>
            <a:t>Revaluar en 4 semanas</a:t>
          </a:r>
        </a:p>
      </dsp:txBody>
      <dsp:txXfrm>
        <a:off x="46810" y="46742"/>
        <a:ext cx="7034633" cy="1420477"/>
      </dsp:txXfrm>
    </dsp:sp>
    <dsp:sp modelId="{463B3ECB-4FEE-4407-866E-1D599487E96E}">
      <dsp:nvSpPr>
        <dsp:cNvPr id="0" name=""/>
        <dsp:cNvSpPr/>
      </dsp:nvSpPr>
      <dsp:spPr>
        <a:xfrm>
          <a:off x="2617" y="1637327"/>
          <a:ext cx="7123019" cy="1508863"/>
        </a:xfrm>
        <a:prstGeom prst="roundRect">
          <a:avLst>
            <a:gd name="adj" fmla="val 10000"/>
          </a:avLst>
        </a:prstGeom>
        <a:solidFill>
          <a:srgbClr val="00AA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dirty="0">
              <a:latin typeface="Montserrat" panose="00000500000000000000" pitchFamily="50" charset="0"/>
            </a:rPr>
            <a:t>Respuesta mínima</a:t>
          </a:r>
        </a:p>
        <a:p>
          <a:pPr marL="0" lvl="0" indent="0" algn="ctr" defTabSz="1377950">
            <a:lnSpc>
              <a:spcPct val="90000"/>
            </a:lnSpc>
            <a:spcBef>
              <a:spcPct val="0"/>
            </a:spcBef>
            <a:spcAft>
              <a:spcPct val="35000"/>
            </a:spcAft>
            <a:buNone/>
          </a:pPr>
          <a:r>
            <a:rPr lang="es-ES" sz="3100" kern="1200" dirty="0">
              <a:latin typeface="Montserrat" panose="00000500000000000000" pitchFamily="50" charset="0"/>
            </a:rPr>
            <a:t>Malestar continuo</a:t>
          </a:r>
        </a:p>
      </dsp:txBody>
      <dsp:txXfrm>
        <a:off x="46810" y="1681520"/>
        <a:ext cx="7034633" cy="1420477"/>
      </dsp:txXfrm>
    </dsp:sp>
    <dsp:sp modelId="{8E40F8ED-DA7D-4BB4-BC84-61A683C56857}">
      <dsp:nvSpPr>
        <dsp:cNvPr id="0" name=""/>
        <dsp:cNvSpPr/>
      </dsp:nvSpPr>
      <dsp:spPr>
        <a:xfrm>
          <a:off x="2617" y="3272105"/>
          <a:ext cx="1726374" cy="1508863"/>
        </a:xfrm>
        <a:prstGeom prst="roundRect">
          <a:avLst>
            <a:gd name="adj" fmla="val 10000"/>
          </a:avLst>
        </a:prstGeom>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rgbClr val="152B48"/>
              </a:solidFill>
              <a:latin typeface="Montserrat" panose="00000500000000000000" pitchFamily="50" charset="0"/>
            </a:rPr>
            <a:t>¿Diagnóstico?</a:t>
          </a:r>
        </a:p>
        <a:p>
          <a:pPr marL="0" lvl="0" indent="0" algn="ctr" defTabSz="577850">
            <a:lnSpc>
              <a:spcPct val="90000"/>
            </a:lnSpc>
            <a:spcBef>
              <a:spcPct val="0"/>
            </a:spcBef>
            <a:spcAft>
              <a:spcPct val="35000"/>
            </a:spcAft>
            <a:buNone/>
          </a:pPr>
          <a:r>
            <a:rPr lang="es-ES" sz="1300" kern="1200" dirty="0">
              <a:solidFill>
                <a:srgbClr val="152B48"/>
              </a:solidFill>
              <a:latin typeface="Montserrat" panose="00000500000000000000" pitchFamily="50" charset="0"/>
            </a:rPr>
            <a:t>¿Comorbilidades?</a:t>
          </a:r>
        </a:p>
      </dsp:txBody>
      <dsp:txXfrm>
        <a:off x="46810" y="3316298"/>
        <a:ext cx="1637988" cy="1420477"/>
      </dsp:txXfrm>
    </dsp:sp>
    <dsp:sp modelId="{2D47047A-9A77-455D-9004-B4C0D6DE8945}">
      <dsp:nvSpPr>
        <dsp:cNvPr id="0" name=""/>
        <dsp:cNvSpPr/>
      </dsp:nvSpPr>
      <dsp:spPr>
        <a:xfrm>
          <a:off x="1801499" y="3272105"/>
          <a:ext cx="1726374" cy="1508863"/>
        </a:xfrm>
        <a:prstGeom prst="roundRect">
          <a:avLst>
            <a:gd name="adj" fmla="val 10000"/>
          </a:avLst>
        </a:prstGeom>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rgbClr val="152B48"/>
              </a:solidFill>
              <a:latin typeface="Montserrat" panose="00000500000000000000" pitchFamily="50" charset="0"/>
            </a:rPr>
            <a:t>Combinación TCC + ISRS</a:t>
          </a:r>
        </a:p>
      </dsp:txBody>
      <dsp:txXfrm>
        <a:off x="1845692" y="3316298"/>
        <a:ext cx="1637988" cy="1420477"/>
      </dsp:txXfrm>
    </dsp:sp>
    <dsp:sp modelId="{FE9E522D-948E-443A-AED7-F9EDCD95DD3C}">
      <dsp:nvSpPr>
        <dsp:cNvPr id="0" name=""/>
        <dsp:cNvSpPr/>
      </dsp:nvSpPr>
      <dsp:spPr>
        <a:xfrm>
          <a:off x="3600380" y="3272105"/>
          <a:ext cx="1726374" cy="1508863"/>
        </a:xfrm>
        <a:prstGeom prst="roundRect">
          <a:avLst>
            <a:gd name="adj" fmla="val 10000"/>
          </a:avLst>
        </a:prstGeom>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rgbClr val="152B48"/>
              </a:solidFill>
              <a:latin typeface="Montserrat" panose="00000500000000000000" pitchFamily="50" charset="0"/>
            </a:rPr>
            <a:t>ISRS </a:t>
          </a:r>
          <a:r>
            <a:rPr lang="es-ES" sz="1300" kern="1200" dirty="0">
              <a:solidFill>
                <a:srgbClr val="152B48"/>
              </a:solidFill>
              <a:latin typeface="Montserrat" panose="00000500000000000000" pitchFamily="50" charset="0"/>
              <a:sym typeface="Wingdings" pitchFamily="2" charset="2"/>
            </a:rPr>
            <a:t> ISRS/IRSN</a:t>
          </a:r>
          <a:endParaRPr lang="es-ES" sz="1300" kern="1200" dirty="0">
            <a:solidFill>
              <a:srgbClr val="152B48"/>
            </a:solidFill>
            <a:latin typeface="Montserrat" panose="00000500000000000000" pitchFamily="50" charset="0"/>
          </a:endParaRPr>
        </a:p>
      </dsp:txBody>
      <dsp:txXfrm>
        <a:off x="3644573" y="3316298"/>
        <a:ext cx="1637988" cy="1420477"/>
      </dsp:txXfrm>
    </dsp:sp>
    <dsp:sp modelId="{63488B4B-AEBD-41B9-B9F4-E7E2952A070D}">
      <dsp:nvSpPr>
        <dsp:cNvPr id="0" name=""/>
        <dsp:cNvSpPr/>
      </dsp:nvSpPr>
      <dsp:spPr>
        <a:xfrm>
          <a:off x="5399262" y="3272105"/>
          <a:ext cx="1726374" cy="1508863"/>
        </a:xfrm>
        <a:prstGeom prst="roundRect">
          <a:avLst>
            <a:gd name="adj" fmla="val 10000"/>
          </a:avLst>
        </a:prstGeom>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rgbClr val="152B48"/>
              </a:solidFill>
              <a:latin typeface="Montserrat" panose="00000500000000000000" pitchFamily="50" charset="0"/>
            </a:rPr>
            <a:t>Segunda opinión</a:t>
          </a:r>
        </a:p>
      </dsp:txBody>
      <dsp:txXfrm>
        <a:off x="5443455" y="3316298"/>
        <a:ext cx="1637988" cy="14204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1EB7A-8D40-4216-8773-9CC052007ED8}">
      <dsp:nvSpPr>
        <dsp:cNvPr id="0" name=""/>
        <dsp:cNvSpPr/>
      </dsp:nvSpPr>
      <dsp:spPr>
        <a:xfrm>
          <a:off x="5104" y="0"/>
          <a:ext cx="7096928" cy="2080058"/>
        </a:xfrm>
        <a:prstGeom prst="roundRect">
          <a:avLst>
            <a:gd name="adj" fmla="val 10000"/>
          </a:avLst>
        </a:prstGeom>
        <a:solidFill>
          <a:srgbClr val="00AA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s-ES" sz="5000" kern="1200" dirty="0">
              <a:latin typeface="Montserrat" panose="00000500000000000000" pitchFamily="50" charset="0"/>
            </a:rPr>
            <a:t>¿Respuesta inadecuada?</a:t>
          </a:r>
        </a:p>
      </dsp:txBody>
      <dsp:txXfrm>
        <a:off x="66027" y="60923"/>
        <a:ext cx="6975082" cy="1958212"/>
      </dsp:txXfrm>
    </dsp:sp>
    <dsp:sp modelId="{AB74AC24-B454-4E32-A482-B246E5A58DA8}">
      <dsp:nvSpPr>
        <dsp:cNvPr id="0" name=""/>
        <dsp:cNvSpPr/>
      </dsp:nvSpPr>
      <dsp:spPr>
        <a:xfrm>
          <a:off x="2552" y="2270728"/>
          <a:ext cx="2240192" cy="2080058"/>
        </a:xfrm>
        <a:prstGeom prst="roundRect">
          <a:avLst>
            <a:gd name="adj" fmla="val 10000"/>
          </a:avLst>
        </a:prstGeom>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152B48"/>
              </a:solidFill>
              <a:latin typeface="Montserrat" panose="00000500000000000000" pitchFamily="50" charset="0"/>
            </a:rPr>
            <a:t>Respuesta retrasada:</a:t>
          </a:r>
        </a:p>
        <a:p>
          <a:pPr marL="0" lvl="0" indent="0" algn="ctr" defTabSz="844550">
            <a:lnSpc>
              <a:spcPct val="90000"/>
            </a:lnSpc>
            <a:spcBef>
              <a:spcPct val="0"/>
            </a:spcBef>
            <a:spcAft>
              <a:spcPct val="35000"/>
            </a:spcAft>
            <a:buNone/>
          </a:pPr>
          <a:r>
            <a:rPr lang="es-ES" sz="1900" kern="1200" dirty="0">
              <a:solidFill>
                <a:srgbClr val="152B48"/>
              </a:solidFill>
              <a:latin typeface="Montserrat" panose="00000500000000000000" pitchFamily="50" charset="0"/>
            </a:rPr>
            <a:t>-Hasta 12 semanas</a:t>
          </a:r>
        </a:p>
        <a:p>
          <a:pPr marL="0" lvl="0" indent="0" algn="ctr" defTabSz="844550">
            <a:lnSpc>
              <a:spcPct val="90000"/>
            </a:lnSpc>
            <a:spcBef>
              <a:spcPct val="0"/>
            </a:spcBef>
            <a:spcAft>
              <a:spcPct val="35000"/>
            </a:spcAft>
            <a:buNone/>
          </a:pPr>
          <a:r>
            <a:rPr lang="es-ES" sz="1900" kern="1200" dirty="0">
              <a:solidFill>
                <a:srgbClr val="152B48"/>
              </a:solidFill>
              <a:latin typeface="Montserrat" panose="00000500000000000000" pitchFamily="50" charset="0"/>
            </a:rPr>
            <a:t>-Dosis completa</a:t>
          </a:r>
        </a:p>
      </dsp:txBody>
      <dsp:txXfrm>
        <a:off x="63475" y="2331651"/>
        <a:ext cx="2118346" cy="1958212"/>
      </dsp:txXfrm>
    </dsp:sp>
    <dsp:sp modelId="{369E3D9E-168E-4F89-8C16-51610F10EC83}">
      <dsp:nvSpPr>
        <dsp:cNvPr id="0" name=""/>
        <dsp:cNvSpPr/>
      </dsp:nvSpPr>
      <dsp:spPr>
        <a:xfrm>
          <a:off x="2430920" y="2270728"/>
          <a:ext cx="2240192" cy="2080058"/>
        </a:xfrm>
        <a:prstGeom prst="roundRect">
          <a:avLst>
            <a:gd name="adj" fmla="val 10000"/>
          </a:avLst>
        </a:prstGeom>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152B48"/>
              </a:solidFill>
              <a:latin typeface="Montserrat" panose="00000500000000000000" pitchFamily="50" charset="0"/>
            </a:rPr>
            <a:t>Cambiar por:</a:t>
          </a:r>
          <a:br>
            <a:rPr lang="es-ES" sz="1900" kern="1200" dirty="0">
              <a:solidFill>
                <a:srgbClr val="152B48"/>
              </a:solidFill>
              <a:latin typeface="Montserrat" panose="00000500000000000000" pitchFamily="50" charset="0"/>
            </a:rPr>
          </a:br>
          <a:r>
            <a:rPr lang="es-ES" sz="1900" kern="1200" dirty="0">
              <a:solidFill>
                <a:srgbClr val="152B48"/>
              </a:solidFill>
              <a:latin typeface="Montserrat" panose="00000500000000000000" pitchFamily="50" charset="0"/>
            </a:rPr>
            <a:t>-ISRS</a:t>
          </a:r>
          <a:br>
            <a:rPr lang="es-ES" sz="1900" kern="1200" dirty="0">
              <a:solidFill>
                <a:srgbClr val="152B48"/>
              </a:solidFill>
              <a:latin typeface="Montserrat" panose="00000500000000000000" pitchFamily="50" charset="0"/>
            </a:rPr>
          </a:br>
          <a:r>
            <a:rPr lang="es-ES" sz="1900" kern="1200" dirty="0">
              <a:solidFill>
                <a:srgbClr val="152B48"/>
              </a:solidFill>
              <a:latin typeface="Montserrat" panose="00000500000000000000" pitchFamily="50" charset="0"/>
            </a:rPr>
            <a:t>-IRSN</a:t>
          </a:r>
          <a:br>
            <a:rPr lang="es-ES" sz="1900" kern="1200" dirty="0">
              <a:solidFill>
                <a:srgbClr val="152B48"/>
              </a:solidFill>
              <a:latin typeface="Montserrat" panose="00000500000000000000" pitchFamily="50" charset="0"/>
            </a:rPr>
          </a:br>
          <a:r>
            <a:rPr lang="es-ES" sz="1900" kern="1200" dirty="0">
              <a:solidFill>
                <a:srgbClr val="152B48"/>
              </a:solidFill>
              <a:latin typeface="Montserrat" panose="00000500000000000000" pitchFamily="50" charset="0"/>
            </a:rPr>
            <a:t>-Otros</a:t>
          </a:r>
        </a:p>
      </dsp:txBody>
      <dsp:txXfrm>
        <a:off x="2491843" y="2331651"/>
        <a:ext cx="2118346" cy="1958212"/>
      </dsp:txXfrm>
    </dsp:sp>
    <dsp:sp modelId="{9371F1E4-B80D-4D04-9B70-3ACA8C4EEE77}">
      <dsp:nvSpPr>
        <dsp:cNvPr id="0" name=""/>
        <dsp:cNvSpPr/>
      </dsp:nvSpPr>
      <dsp:spPr>
        <a:xfrm>
          <a:off x="4859288" y="2270728"/>
          <a:ext cx="2240192" cy="2080058"/>
        </a:xfrm>
        <a:prstGeom prst="roundRect">
          <a:avLst>
            <a:gd name="adj" fmla="val 10000"/>
          </a:avLst>
        </a:prstGeom>
        <a:gradFill flip="none" rotWithShape="0">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152B48"/>
              </a:solidFill>
              <a:latin typeface="Montserrat" panose="00000500000000000000" pitchFamily="50" charset="0"/>
            </a:rPr>
            <a:t>Prueba con BZD por horario a corto plazo</a:t>
          </a:r>
        </a:p>
      </dsp:txBody>
      <dsp:txXfrm>
        <a:off x="4920211" y="2331651"/>
        <a:ext cx="2118346" cy="1958212"/>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78398-074B-4084-92B9-A59362B7BC37}" type="datetimeFigureOut">
              <a:rPr lang="es-CO" smtClean="0"/>
              <a:t>17/12/2020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BB367-0495-4A30-850A-69B4189F7C8E}" type="slidenum">
              <a:rPr lang="es-CO" smtClean="0"/>
              <a:t>‹#›</a:t>
            </a:fld>
            <a:endParaRPr lang="es-CO"/>
          </a:p>
        </p:txBody>
      </p:sp>
    </p:spTree>
    <p:extLst>
      <p:ext uri="{BB962C8B-B14F-4D97-AF65-F5344CB8AC3E}">
        <p14:creationId xmlns:p14="http://schemas.microsoft.com/office/powerpoint/2010/main" val="6303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8</a:t>
            </a:fld>
            <a:endParaRPr lang="es-CO"/>
          </a:p>
        </p:txBody>
      </p:sp>
    </p:spTree>
    <p:extLst>
      <p:ext uri="{BB962C8B-B14F-4D97-AF65-F5344CB8AC3E}">
        <p14:creationId xmlns:p14="http://schemas.microsoft.com/office/powerpoint/2010/main" val="2709092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18</a:t>
            </a:fld>
            <a:endParaRPr lang="es-CO"/>
          </a:p>
        </p:txBody>
      </p:sp>
    </p:spTree>
    <p:extLst>
      <p:ext uri="{BB962C8B-B14F-4D97-AF65-F5344CB8AC3E}">
        <p14:creationId xmlns:p14="http://schemas.microsoft.com/office/powerpoint/2010/main" val="1610601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19</a:t>
            </a:fld>
            <a:endParaRPr lang="es-CO"/>
          </a:p>
        </p:txBody>
      </p:sp>
    </p:spTree>
    <p:extLst>
      <p:ext uri="{BB962C8B-B14F-4D97-AF65-F5344CB8AC3E}">
        <p14:creationId xmlns:p14="http://schemas.microsoft.com/office/powerpoint/2010/main" val="299302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20</a:t>
            </a:fld>
            <a:endParaRPr lang="es-CO"/>
          </a:p>
        </p:txBody>
      </p:sp>
    </p:spTree>
    <p:extLst>
      <p:ext uri="{BB962C8B-B14F-4D97-AF65-F5344CB8AC3E}">
        <p14:creationId xmlns:p14="http://schemas.microsoft.com/office/powerpoint/2010/main" val="438725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21</a:t>
            </a:fld>
            <a:endParaRPr lang="es-CO"/>
          </a:p>
        </p:txBody>
      </p:sp>
    </p:spTree>
    <p:extLst>
      <p:ext uri="{BB962C8B-B14F-4D97-AF65-F5344CB8AC3E}">
        <p14:creationId xmlns:p14="http://schemas.microsoft.com/office/powerpoint/2010/main" val="3867529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22</a:t>
            </a:fld>
            <a:endParaRPr lang="es-CO"/>
          </a:p>
        </p:txBody>
      </p:sp>
    </p:spTree>
    <p:extLst>
      <p:ext uri="{BB962C8B-B14F-4D97-AF65-F5344CB8AC3E}">
        <p14:creationId xmlns:p14="http://schemas.microsoft.com/office/powerpoint/2010/main" val="1616702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23</a:t>
            </a:fld>
            <a:endParaRPr lang="es-CO"/>
          </a:p>
        </p:txBody>
      </p:sp>
    </p:spTree>
    <p:extLst>
      <p:ext uri="{BB962C8B-B14F-4D97-AF65-F5344CB8AC3E}">
        <p14:creationId xmlns:p14="http://schemas.microsoft.com/office/powerpoint/2010/main" val="3252913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24</a:t>
            </a:fld>
            <a:endParaRPr lang="es-CO"/>
          </a:p>
        </p:txBody>
      </p:sp>
    </p:spTree>
    <p:extLst>
      <p:ext uri="{BB962C8B-B14F-4D97-AF65-F5344CB8AC3E}">
        <p14:creationId xmlns:p14="http://schemas.microsoft.com/office/powerpoint/2010/main" val="3985885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Puede ser solo de desempeño</a:t>
            </a:r>
          </a:p>
        </p:txBody>
      </p:sp>
      <p:sp>
        <p:nvSpPr>
          <p:cNvPr id="4" name="Marcador de número de diapositiva 3"/>
          <p:cNvSpPr>
            <a:spLocks noGrp="1"/>
          </p:cNvSpPr>
          <p:nvPr>
            <p:ph type="sldNum" sz="quarter" idx="5"/>
          </p:nvPr>
        </p:nvSpPr>
        <p:spPr/>
        <p:txBody>
          <a:bodyPr/>
          <a:lstStyle/>
          <a:p>
            <a:fld id="{A28BB367-0495-4A30-850A-69B4189F7C8E}" type="slidenum">
              <a:rPr lang="es-CO" smtClean="0"/>
              <a:t>25</a:t>
            </a:fld>
            <a:endParaRPr lang="es-CO"/>
          </a:p>
        </p:txBody>
      </p:sp>
    </p:spTree>
    <p:extLst>
      <p:ext uri="{BB962C8B-B14F-4D97-AF65-F5344CB8AC3E}">
        <p14:creationId xmlns:p14="http://schemas.microsoft.com/office/powerpoint/2010/main" val="805363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Puede ser solo de desempeño</a:t>
            </a:r>
          </a:p>
        </p:txBody>
      </p:sp>
      <p:sp>
        <p:nvSpPr>
          <p:cNvPr id="4" name="Marcador de número de diapositiva 3"/>
          <p:cNvSpPr>
            <a:spLocks noGrp="1"/>
          </p:cNvSpPr>
          <p:nvPr>
            <p:ph type="sldNum" sz="quarter" idx="5"/>
          </p:nvPr>
        </p:nvSpPr>
        <p:spPr/>
        <p:txBody>
          <a:bodyPr/>
          <a:lstStyle/>
          <a:p>
            <a:fld id="{A28BB367-0495-4A30-850A-69B4189F7C8E}" type="slidenum">
              <a:rPr lang="es-CO" smtClean="0"/>
              <a:t>26</a:t>
            </a:fld>
            <a:endParaRPr lang="es-CO"/>
          </a:p>
        </p:txBody>
      </p:sp>
    </p:spTree>
    <p:extLst>
      <p:ext uri="{BB962C8B-B14F-4D97-AF65-F5344CB8AC3E}">
        <p14:creationId xmlns:p14="http://schemas.microsoft.com/office/powerpoint/2010/main" val="1757412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Puede ser solo de desempeño</a:t>
            </a:r>
          </a:p>
        </p:txBody>
      </p:sp>
      <p:sp>
        <p:nvSpPr>
          <p:cNvPr id="4" name="Marcador de número de diapositiva 3"/>
          <p:cNvSpPr>
            <a:spLocks noGrp="1"/>
          </p:cNvSpPr>
          <p:nvPr>
            <p:ph type="sldNum" sz="quarter" idx="5"/>
          </p:nvPr>
        </p:nvSpPr>
        <p:spPr/>
        <p:txBody>
          <a:bodyPr/>
          <a:lstStyle/>
          <a:p>
            <a:fld id="{A28BB367-0495-4A30-850A-69B4189F7C8E}" type="slidenum">
              <a:rPr lang="es-CO" smtClean="0"/>
              <a:t>27</a:t>
            </a:fld>
            <a:endParaRPr lang="es-CO"/>
          </a:p>
        </p:txBody>
      </p:sp>
    </p:spTree>
    <p:extLst>
      <p:ext uri="{BB962C8B-B14F-4D97-AF65-F5344CB8AC3E}">
        <p14:creationId xmlns:p14="http://schemas.microsoft.com/office/powerpoint/2010/main" val="313513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A28BB367-0495-4A30-850A-69B4189F7C8E}" type="slidenum">
              <a:rPr lang="es-CO" smtClean="0"/>
              <a:t>10</a:t>
            </a:fld>
            <a:endParaRPr lang="es-CO"/>
          </a:p>
        </p:txBody>
      </p:sp>
    </p:spTree>
    <p:extLst>
      <p:ext uri="{BB962C8B-B14F-4D97-AF65-F5344CB8AC3E}">
        <p14:creationId xmlns:p14="http://schemas.microsoft.com/office/powerpoint/2010/main" val="2458020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Puede ser solo de desempeño</a:t>
            </a:r>
          </a:p>
        </p:txBody>
      </p:sp>
      <p:sp>
        <p:nvSpPr>
          <p:cNvPr id="4" name="Marcador de número de diapositiva 3"/>
          <p:cNvSpPr>
            <a:spLocks noGrp="1"/>
          </p:cNvSpPr>
          <p:nvPr>
            <p:ph type="sldNum" sz="quarter" idx="5"/>
          </p:nvPr>
        </p:nvSpPr>
        <p:spPr/>
        <p:txBody>
          <a:bodyPr/>
          <a:lstStyle/>
          <a:p>
            <a:fld id="{A28BB367-0495-4A30-850A-69B4189F7C8E}" type="slidenum">
              <a:rPr lang="es-CO" smtClean="0"/>
              <a:t>28</a:t>
            </a:fld>
            <a:endParaRPr lang="es-CO"/>
          </a:p>
        </p:txBody>
      </p:sp>
    </p:spTree>
    <p:extLst>
      <p:ext uri="{BB962C8B-B14F-4D97-AF65-F5344CB8AC3E}">
        <p14:creationId xmlns:p14="http://schemas.microsoft.com/office/powerpoint/2010/main" val="360568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Puede ser solo de desempeño</a:t>
            </a:r>
          </a:p>
        </p:txBody>
      </p:sp>
      <p:sp>
        <p:nvSpPr>
          <p:cNvPr id="4" name="Marcador de número de diapositiva 3"/>
          <p:cNvSpPr>
            <a:spLocks noGrp="1"/>
          </p:cNvSpPr>
          <p:nvPr>
            <p:ph type="sldNum" sz="quarter" idx="5"/>
          </p:nvPr>
        </p:nvSpPr>
        <p:spPr/>
        <p:txBody>
          <a:bodyPr/>
          <a:lstStyle/>
          <a:p>
            <a:fld id="{A28BB367-0495-4A30-850A-69B4189F7C8E}" type="slidenum">
              <a:rPr lang="es-CO" smtClean="0"/>
              <a:t>29</a:t>
            </a:fld>
            <a:endParaRPr lang="es-CO"/>
          </a:p>
        </p:txBody>
      </p:sp>
    </p:spTree>
    <p:extLst>
      <p:ext uri="{BB962C8B-B14F-4D97-AF65-F5344CB8AC3E}">
        <p14:creationId xmlns:p14="http://schemas.microsoft.com/office/powerpoint/2010/main" val="1782806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30</a:t>
            </a:fld>
            <a:endParaRPr lang="es-CO"/>
          </a:p>
        </p:txBody>
      </p:sp>
    </p:spTree>
    <p:extLst>
      <p:ext uri="{BB962C8B-B14F-4D97-AF65-F5344CB8AC3E}">
        <p14:creationId xmlns:p14="http://schemas.microsoft.com/office/powerpoint/2010/main" val="143550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MX" sz="1200" dirty="0"/>
              <a:t>1. (Nota: En niños y adolescentes, el estado de ánimo puede ser irritable.) </a:t>
            </a:r>
          </a:p>
          <a:p>
            <a:pPr marL="0" indent="0">
              <a:buNone/>
            </a:pPr>
            <a:r>
              <a:rPr lang="es-MX" sz="1200" dirty="0"/>
              <a:t>3. (Nota: En los niños, considerar el fracaso para el aumento de peso esperado.) </a:t>
            </a:r>
          </a:p>
          <a:p>
            <a:pPr marL="0" indent="0">
              <a:buNone/>
            </a:pPr>
            <a:endParaRPr lang="es-MX" sz="1200" dirty="0"/>
          </a:p>
          <a:p>
            <a:pPr marL="0" indent="0">
              <a:buNone/>
            </a:pPr>
            <a:r>
              <a:rPr lang="es-MX" sz="1200" dirty="0"/>
              <a:t>Ojo: Nunca hipomanías o manías</a:t>
            </a:r>
          </a:p>
          <a:p>
            <a:pPr marL="0" indent="0">
              <a:buNone/>
            </a:pPr>
            <a:r>
              <a:rPr lang="es-MX" sz="1200" dirty="0"/>
              <a:t>Trastorno depresivo persistente: 3 o más síntomas por al menos dos años (sin dos meses asintomático). En vez de inutilidad y culpa es baja autoestima.</a:t>
            </a:r>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31</a:t>
            </a:fld>
            <a:endParaRPr lang="es-CO"/>
          </a:p>
        </p:txBody>
      </p:sp>
    </p:spTree>
    <p:extLst>
      <p:ext uri="{BB962C8B-B14F-4D97-AF65-F5344CB8AC3E}">
        <p14:creationId xmlns:p14="http://schemas.microsoft.com/office/powerpoint/2010/main" val="3935993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MX" sz="1200" dirty="0"/>
              <a:t>1. (Nota: En niños y adolescentes, el estado de ánimo puede ser irritable.) </a:t>
            </a:r>
          </a:p>
          <a:p>
            <a:pPr marL="0" indent="0">
              <a:buNone/>
            </a:pPr>
            <a:r>
              <a:rPr lang="es-MX" sz="1200" dirty="0"/>
              <a:t>3. (Nota: En los niños, considerar el fracaso para el aumento de peso esperado.) </a:t>
            </a:r>
          </a:p>
          <a:p>
            <a:pPr marL="0" indent="0">
              <a:buNone/>
            </a:pPr>
            <a:endParaRPr lang="es-MX" sz="1200" dirty="0"/>
          </a:p>
          <a:p>
            <a:pPr marL="0" indent="0">
              <a:buNone/>
            </a:pPr>
            <a:r>
              <a:rPr lang="es-MX" sz="1200" dirty="0"/>
              <a:t>Ojo: Nunca hipomanías o manías</a:t>
            </a:r>
          </a:p>
          <a:p>
            <a:pPr marL="0" indent="0">
              <a:buNone/>
            </a:pPr>
            <a:r>
              <a:rPr lang="es-MX" sz="1200" dirty="0"/>
              <a:t>Trastorno depresivo persistente: 3 o más síntomas por al menos dos años (sin dos meses asintomático). En vez de inutilidad y culpa es baja autoestima.</a:t>
            </a:r>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32</a:t>
            </a:fld>
            <a:endParaRPr lang="es-CO"/>
          </a:p>
        </p:txBody>
      </p:sp>
    </p:spTree>
    <p:extLst>
      <p:ext uri="{BB962C8B-B14F-4D97-AF65-F5344CB8AC3E}">
        <p14:creationId xmlns:p14="http://schemas.microsoft.com/office/powerpoint/2010/main" val="3057031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33</a:t>
            </a:fld>
            <a:endParaRPr lang="es-CO"/>
          </a:p>
        </p:txBody>
      </p:sp>
    </p:spTree>
    <p:extLst>
      <p:ext uri="{BB962C8B-B14F-4D97-AF65-F5344CB8AC3E}">
        <p14:creationId xmlns:p14="http://schemas.microsoft.com/office/powerpoint/2010/main" val="4100396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_tradnl" noProof="0" dirty="0"/>
              <a:t>Imagen: Signos de focalización, Deterioro cognitivo persistente, Adultos mayores de </a:t>
            </a:r>
            <a:r>
              <a:rPr lang="es-ES_tradnl" noProof="0" dirty="0" err="1"/>
              <a:t>novo</a:t>
            </a:r>
            <a:endParaRPr lang="es-ES_tradnl" noProof="0" dirty="0"/>
          </a:p>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34</a:t>
            </a:fld>
            <a:endParaRPr lang="es-CO"/>
          </a:p>
        </p:txBody>
      </p:sp>
    </p:spTree>
    <p:extLst>
      <p:ext uri="{BB962C8B-B14F-4D97-AF65-F5344CB8AC3E}">
        <p14:creationId xmlns:p14="http://schemas.microsoft.com/office/powerpoint/2010/main" val="2316393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35</a:t>
            </a:fld>
            <a:endParaRPr lang="es-CO"/>
          </a:p>
        </p:txBody>
      </p:sp>
    </p:spTree>
    <p:extLst>
      <p:ext uri="{BB962C8B-B14F-4D97-AF65-F5344CB8AC3E}">
        <p14:creationId xmlns:p14="http://schemas.microsoft.com/office/powerpoint/2010/main" val="1892696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_tradnl" noProof="0" dirty="0"/>
              <a:t>Imagen: Signos de focalización, Deterioro cognitivo persistente, Adultos mayores de </a:t>
            </a:r>
            <a:r>
              <a:rPr lang="es-ES_tradnl" noProof="0" dirty="0" err="1"/>
              <a:t>novo</a:t>
            </a:r>
            <a:endParaRPr lang="es-ES_tradnl" noProof="0" dirty="0"/>
          </a:p>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36</a:t>
            </a:fld>
            <a:endParaRPr lang="es-CO"/>
          </a:p>
        </p:txBody>
      </p:sp>
    </p:spTree>
    <p:extLst>
      <p:ext uri="{BB962C8B-B14F-4D97-AF65-F5344CB8AC3E}">
        <p14:creationId xmlns:p14="http://schemas.microsoft.com/office/powerpoint/2010/main" val="3887389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37</a:t>
            </a:fld>
            <a:endParaRPr lang="es-CO"/>
          </a:p>
        </p:txBody>
      </p:sp>
    </p:spTree>
    <p:extLst>
      <p:ext uri="{BB962C8B-B14F-4D97-AF65-F5344CB8AC3E}">
        <p14:creationId xmlns:p14="http://schemas.microsoft.com/office/powerpoint/2010/main" val="3317940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11</a:t>
            </a:fld>
            <a:endParaRPr lang="es-CO"/>
          </a:p>
        </p:txBody>
      </p:sp>
    </p:spTree>
    <p:extLst>
      <p:ext uri="{BB962C8B-B14F-4D97-AF65-F5344CB8AC3E}">
        <p14:creationId xmlns:p14="http://schemas.microsoft.com/office/powerpoint/2010/main" val="1158515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38</a:t>
            </a:fld>
            <a:endParaRPr lang="es-CO"/>
          </a:p>
        </p:txBody>
      </p:sp>
    </p:spTree>
    <p:extLst>
      <p:ext uri="{BB962C8B-B14F-4D97-AF65-F5344CB8AC3E}">
        <p14:creationId xmlns:p14="http://schemas.microsoft.com/office/powerpoint/2010/main" val="3340315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39</a:t>
            </a:fld>
            <a:endParaRPr lang="es-CO"/>
          </a:p>
        </p:txBody>
      </p:sp>
    </p:spTree>
    <p:extLst>
      <p:ext uri="{BB962C8B-B14F-4D97-AF65-F5344CB8AC3E}">
        <p14:creationId xmlns:p14="http://schemas.microsoft.com/office/powerpoint/2010/main" val="1214999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40</a:t>
            </a:fld>
            <a:endParaRPr lang="es-CO"/>
          </a:p>
        </p:txBody>
      </p:sp>
    </p:spTree>
    <p:extLst>
      <p:ext uri="{BB962C8B-B14F-4D97-AF65-F5344CB8AC3E}">
        <p14:creationId xmlns:p14="http://schemas.microsoft.com/office/powerpoint/2010/main" val="914418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41</a:t>
            </a:fld>
            <a:endParaRPr lang="es-CO"/>
          </a:p>
        </p:txBody>
      </p:sp>
    </p:spTree>
    <p:extLst>
      <p:ext uri="{BB962C8B-B14F-4D97-AF65-F5344CB8AC3E}">
        <p14:creationId xmlns:p14="http://schemas.microsoft.com/office/powerpoint/2010/main" val="349537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42</a:t>
            </a:fld>
            <a:endParaRPr lang="es-CO"/>
          </a:p>
        </p:txBody>
      </p:sp>
    </p:spTree>
    <p:extLst>
      <p:ext uri="{BB962C8B-B14F-4D97-AF65-F5344CB8AC3E}">
        <p14:creationId xmlns:p14="http://schemas.microsoft.com/office/powerpoint/2010/main" val="1682356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43</a:t>
            </a:fld>
            <a:endParaRPr lang="es-CO"/>
          </a:p>
        </p:txBody>
      </p:sp>
    </p:spTree>
    <p:extLst>
      <p:ext uri="{BB962C8B-B14F-4D97-AF65-F5344CB8AC3E}">
        <p14:creationId xmlns:p14="http://schemas.microsoft.com/office/powerpoint/2010/main" val="2644842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44</a:t>
            </a:fld>
            <a:endParaRPr lang="es-CO"/>
          </a:p>
        </p:txBody>
      </p:sp>
    </p:spTree>
    <p:extLst>
      <p:ext uri="{BB962C8B-B14F-4D97-AF65-F5344CB8AC3E}">
        <p14:creationId xmlns:p14="http://schemas.microsoft.com/office/powerpoint/2010/main" val="465921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45</a:t>
            </a:fld>
            <a:endParaRPr lang="es-CO"/>
          </a:p>
        </p:txBody>
      </p:sp>
    </p:spTree>
    <p:extLst>
      <p:ext uri="{BB962C8B-B14F-4D97-AF65-F5344CB8AC3E}">
        <p14:creationId xmlns:p14="http://schemas.microsoft.com/office/powerpoint/2010/main" val="2524739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46</a:t>
            </a:fld>
            <a:endParaRPr lang="es-CO"/>
          </a:p>
        </p:txBody>
      </p:sp>
    </p:spTree>
    <p:extLst>
      <p:ext uri="{BB962C8B-B14F-4D97-AF65-F5344CB8AC3E}">
        <p14:creationId xmlns:p14="http://schemas.microsoft.com/office/powerpoint/2010/main" val="10450026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47</a:t>
            </a:fld>
            <a:endParaRPr lang="es-CO"/>
          </a:p>
        </p:txBody>
      </p:sp>
    </p:spTree>
    <p:extLst>
      <p:ext uri="{BB962C8B-B14F-4D97-AF65-F5344CB8AC3E}">
        <p14:creationId xmlns:p14="http://schemas.microsoft.com/office/powerpoint/2010/main" val="334218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12</a:t>
            </a:fld>
            <a:endParaRPr lang="es-CO"/>
          </a:p>
        </p:txBody>
      </p:sp>
    </p:spTree>
    <p:extLst>
      <p:ext uri="{BB962C8B-B14F-4D97-AF65-F5344CB8AC3E}">
        <p14:creationId xmlns:p14="http://schemas.microsoft.com/office/powerpoint/2010/main" val="4059291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48</a:t>
            </a:fld>
            <a:endParaRPr lang="es-CO"/>
          </a:p>
        </p:txBody>
      </p:sp>
    </p:spTree>
    <p:extLst>
      <p:ext uri="{BB962C8B-B14F-4D97-AF65-F5344CB8AC3E}">
        <p14:creationId xmlns:p14="http://schemas.microsoft.com/office/powerpoint/2010/main" val="4136607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49</a:t>
            </a:fld>
            <a:endParaRPr lang="es-CO"/>
          </a:p>
        </p:txBody>
      </p:sp>
    </p:spTree>
    <p:extLst>
      <p:ext uri="{BB962C8B-B14F-4D97-AF65-F5344CB8AC3E}">
        <p14:creationId xmlns:p14="http://schemas.microsoft.com/office/powerpoint/2010/main" val="24338568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50</a:t>
            </a:fld>
            <a:endParaRPr lang="es-CO"/>
          </a:p>
        </p:txBody>
      </p:sp>
    </p:spTree>
    <p:extLst>
      <p:ext uri="{BB962C8B-B14F-4D97-AF65-F5344CB8AC3E}">
        <p14:creationId xmlns:p14="http://schemas.microsoft.com/office/powerpoint/2010/main" val="4350439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a:t>
            </a:r>
            <a:r>
              <a:rPr lang="es-CO" sz="1200" b="0" i="0" kern="1200" dirty="0" err="1">
                <a:solidFill>
                  <a:schemeClr val="tx1"/>
                </a:solidFill>
                <a:effectLst/>
                <a:latin typeface="+mn-lt"/>
                <a:ea typeface="+mn-ea"/>
                <a:cs typeface="+mn-cs"/>
              </a:rPr>
              <a:t>Conflicting</a:t>
            </a:r>
            <a:r>
              <a:rPr lang="es-CO" sz="1200" b="0" i="0" kern="1200" dirty="0">
                <a:solidFill>
                  <a:schemeClr val="tx1"/>
                </a:solidFill>
                <a:effectLst/>
                <a:latin typeface="+mn-lt"/>
                <a:ea typeface="+mn-ea"/>
                <a:cs typeface="+mn-cs"/>
              </a:rPr>
              <a:t> data. </a:t>
            </a:r>
            <a:r>
              <a:rPr lang="es-CO" sz="1200" b="0" i="0" kern="1200" baseline="30000" dirty="0">
                <a:solidFill>
                  <a:schemeClr val="tx1"/>
                </a:solidFill>
                <a:effectLst/>
                <a:latin typeface="+mn-lt"/>
                <a:ea typeface="+mn-ea"/>
                <a:cs typeface="+mn-cs"/>
              </a:rPr>
              <a:t>†</a:t>
            </a:r>
            <a:r>
              <a:rPr lang="es-CO" sz="1200" b="0" i="0" kern="1200" dirty="0">
                <a:solidFill>
                  <a:schemeClr val="tx1"/>
                </a:solidFill>
                <a:effectLst/>
                <a:latin typeface="+mn-lt"/>
                <a:ea typeface="+mn-ea"/>
                <a:cs typeface="+mn-cs"/>
              </a:rPr>
              <a:t>No </a:t>
            </a:r>
            <a:r>
              <a:rPr lang="es-CO" sz="1200" b="0" i="0" kern="1200" dirty="0" err="1">
                <a:solidFill>
                  <a:schemeClr val="tx1"/>
                </a:solidFill>
                <a:effectLst/>
                <a:latin typeface="+mn-lt"/>
                <a:ea typeface="+mn-ea"/>
                <a:cs typeface="+mn-cs"/>
              </a:rPr>
              <a:t>significant</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superiority</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over</a:t>
            </a:r>
            <a:r>
              <a:rPr lang="es-CO" sz="1200" b="0" i="0" kern="1200" dirty="0">
                <a:solidFill>
                  <a:schemeClr val="tx1"/>
                </a:solidFill>
                <a:effectLst/>
                <a:latin typeface="+mn-lt"/>
                <a:ea typeface="+mn-ea"/>
                <a:cs typeface="+mn-cs"/>
              </a:rPr>
              <a:t> placebo in </a:t>
            </a:r>
            <a:r>
              <a:rPr lang="es-CO" sz="1200" b="0" i="0" kern="1200" dirty="0" err="1">
                <a:solidFill>
                  <a:schemeClr val="tx1"/>
                </a:solidFill>
                <a:effectLst/>
                <a:latin typeface="+mn-lt"/>
                <a:ea typeface="+mn-ea"/>
                <a:cs typeface="+mn-cs"/>
              </a:rPr>
              <a:t>overall</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population</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but</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significant</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benefits</a:t>
            </a:r>
            <a:r>
              <a:rPr lang="es-CO" sz="1200" b="0" i="0" kern="1200" dirty="0">
                <a:solidFill>
                  <a:schemeClr val="tx1"/>
                </a:solidFill>
                <a:effectLst/>
                <a:latin typeface="+mn-lt"/>
                <a:ea typeface="+mn-ea"/>
                <a:cs typeface="+mn-cs"/>
              </a:rPr>
              <a:t> in </a:t>
            </a:r>
            <a:r>
              <a:rPr lang="es-CO" sz="1200" b="0" i="0" kern="1200" dirty="0" err="1">
                <a:solidFill>
                  <a:schemeClr val="tx1"/>
                </a:solidFill>
                <a:effectLst/>
                <a:latin typeface="+mn-lt"/>
                <a:ea typeface="+mn-ea"/>
                <a:cs typeface="+mn-cs"/>
              </a:rPr>
              <a:t>subgroup</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of</a:t>
            </a:r>
            <a:r>
              <a:rPr lang="es-CO" sz="1200" b="0" i="0" kern="1200" dirty="0">
                <a:solidFill>
                  <a:schemeClr val="tx1"/>
                </a:solidFill>
                <a:effectLst/>
                <a:latin typeface="+mn-lt"/>
                <a:ea typeface="+mn-ea"/>
                <a:cs typeface="+mn-cs"/>
              </a:rPr>
              <a:t> more </a:t>
            </a:r>
            <a:r>
              <a:rPr lang="es-CO" sz="1200" b="0" i="0" kern="1200" dirty="0" err="1">
                <a:solidFill>
                  <a:schemeClr val="tx1"/>
                </a:solidFill>
                <a:effectLst/>
                <a:latin typeface="+mn-lt"/>
                <a:ea typeface="+mn-ea"/>
                <a:cs typeface="+mn-cs"/>
              </a:rPr>
              <a:t>severely</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ill</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patients</a:t>
            </a:r>
            <a:r>
              <a:rPr lang="es-CO" sz="1200" b="0" i="0" kern="1200" dirty="0">
                <a:solidFill>
                  <a:schemeClr val="tx1"/>
                </a:solidFill>
                <a:effectLst/>
                <a:latin typeface="+mn-lt"/>
                <a:ea typeface="+mn-ea"/>
                <a:cs typeface="+mn-cs"/>
              </a:rPr>
              <a:t>. CR = </a:t>
            </a:r>
            <a:r>
              <a:rPr lang="es-CO" sz="1200" b="0" i="0" kern="1200" dirty="0" err="1">
                <a:solidFill>
                  <a:schemeClr val="tx1"/>
                </a:solidFill>
                <a:effectLst/>
                <a:latin typeface="+mn-lt"/>
                <a:ea typeface="+mn-ea"/>
                <a:cs typeface="+mn-cs"/>
              </a:rPr>
              <a:t>controlled</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release</a:t>
            </a:r>
            <a:r>
              <a:rPr lang="es-CO" sz="1200" b="0" i="0" kern="1200" dirty="0">
                <a:solidFill>
                  <a:schemeClr val="tx1"/>
                </a:solidFill>
                <a:effectLst/>
                <a:latin typeface="+mn-lt"/>
                <a:ea typeface="+mn-ea"/>
                <a:cs typeface="+mn-cs"/>
              </a:rPr>
              <a:t>; </a:t>
            </a:r>
          </a:p>
          <a:p>
            <a:endParaRPr lang="es-CO" sz="1200" b="0" i="0" kern="1200" dirty="0">
              <a:solidFill>
                <a:schemeClr val="tx1"/>
              </a:solidFill>
              <a:effectLst/>
              <a:latin typeface="+mn-lt"/>
              <a:ea typeface="+mn-ea"/>
              <a:cs typeface="+mn-cs"/>
            </a:endParaRPr>
          </a:p>
          <a:p>
            <a:pPr lvl="0"/>
            <a:r>
              <a:rPr lang="es-ES_tradnl" sz="2400" b="1" dirty="0"/>
              <a:t>Embarazo / lactancia</a:t>
            </a:r>
            <a:endParaRPr lang="es-CO" sz="2400" b="1" dirty="0"/>
          </a:p>
          <a:p>
            <a:pPr lvl="1"/>
            <a:r>
              <a:rPr lang="es-ES_tradnl" dirty="0"/>
              <a:t>Se prefiere TCC</a:t>
            </a:r>
            <a:endParaRPr lang="es-CO" dirty="0"/>
          </a:p>
          <a:p>
            <a:pPr lvl="1"/>
            <a:r>
              <a:rPr lang="es-ES_tradnl" dirty="0"/>
              <a:t>Si necesidad de farmacoterapia</a:t>
            </a:r>
            <a:endParaRPr lang="es-CO" dirty="0"/>
          </a:p>
          <a:p>
            <a:pPr lvl="2"/>
            <a:r>
              <a:rPr lang="es-ES_tradnl" dirty="0"/>
              <a:t>Sertralina</a:t>
            </a:r>
            <a:endParaRPr lang="es-CO" dirty="0"/>
          </a:p>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51</a:t>
            </a:fld>
            <a:endParaRPr lang="es-CO"/>
          </a:p>
        </p:txBody>
      </p:sp>
    </p:spTree>
    <p:extLst>
      <p:ext uri="{BB962C8B-B14F-4D97-AF65-F5344CB8AC3E}">
        <p14:creationId xmlns:p14="http://schemas.microsoft.com/office/powerpoint/2010/main" val="30653754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a:t>
            </a:r>
            <a:r>
              <a:rPr lang="es-CO" sz="1200" b="0" i="0" kern="1200" dirty="0" err="1">
                <a:solidFill>
                  <a:schemeClr val="tx1"/>
                </a:solidFill>
                <a:effectLst/>
                <a:latin typeface="+mn-lt"/>
                <a:ea typeface="+mn-ea"/>
                <a:cs typeface="+mn-cs"/>
              </a:rPr>
              <a:t>Conflicting</a:t>
            </a:r>
            <a:r>
              <a:rPr lang="es-CO" sz="1200" b="0" i="0" kern="1200" dirty="0">
                <a:solidFill>
                  <a:schemeClr val="tx1"/>
                </a:solidFill>
                <a:effectLst/>
                <a:latin typeface="+mn-lt"/>
                <a:ea typeface="+mn-ea"/>
                <a:cs typeface="+mn-cs"/>
              </a:rPr>
              <a:t> data. </a:t>
            </a:r>
            <a:r>
              <a:rPr lang="es-CO" sz="1200" b="0" i="0" kern="1200" baseline="30000" dirty="0">
                <a:solidFill>
                  <a:schemeClr val="tx1"/>
                </a:solidFill>
                <a:effectLst/>
                <a:latin typeface="+mn-lt"/>
                <a:ea typeface="+mn-ea"/>
                <a:cs typeface="+mn-cs"/>
              </a:rPr>
              <a:t>†</a:t>
            </a:r>
            <a:r>
              <a:rPr lang="es-CO" sz="1200" b="0" i="0" kern="1200" dirty="0">
                <a:solidFill>
                  <a:schemeClr val="tx1"/>
                </a:solidFill>
                <a:effectLst/>
                <a:latin typeface="+mn-lt"/>
                <a:ea typeface="+mn-ea"/>
                <a:cs typeface="+mn-cs"/>
              </a:rPr>
              <a:t>No </a:t>
            </a:r>
            <a:r>
              <a:rPr lang="es-CO" sz="1200" b="0" i="0" kern="1200" dirty="0" err="1">
                <a:solidFill>
                  <a:schemeClr val="tx1"/>
                </a:solidFill>
                <a:effectLst/>
                <a:latin typeface="+mn-lt"/>
                <a:ea typeface="+mn-ea"/>
                <a:cs typeface="+mn-cs"/>
              </a:rPr>
              <a:t>significant</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superiority</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over</a:t>
            </a:r>
            <a:r>
              <a:rPr lang="es-CO" sz="1200" b="0" i="0" kern="1200" dirty="0">
                <a:solidFill>
                  <a:schemeClr val="tx1"/>
                </a:solidFill>
                <a:effectLst/>
                <a:latin typeface="+mn-lt"/>
                <a:ea typeface="+mn-ea"/>
                <a:cs typeface="+mn-cs"/>
              </a:rPr>
              <a:t> placebo in </a:t>
            </a:r>
            <a:r>
              <a:rPr lang="es-CO" sz="1200" b="0" i="0" kern="1200" dirty="0" err="1">
                <a:solidFill>
                  <a:schemeClr val="tx1"/>
                </a:solidFill>
                <a:effectLst/>
                <a:latin typeface="+mn-lt"/>
                <a:ea typeface="+mn-ea"/>
                <a:cs typeface="+mn-cs"/>
              </a:rPr>
              <a:t>overall</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population</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but</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significant</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benefits</a:t>
            </a:r>
            <a:r>
              <a:rPr lang="es-CO" sz="1200" b="0" i="0" kern="1200" dirty="0">
                <a:solidFill>
                  <a:schemeClr val="tx1"/>
                </a:solidFill>
                <a:effectLst/>
                <a:latin typeface="+mn-lt"/>
                <a:ea typeface="+mn-ea"/>
                <a:cs typeface="+mn-cs"/>
              </a:rPr>
              <a:t> in </a:t>
            </a:r>
            <a:r>
              <a:rPr lang="es-CO" sz="1200" b="0" i="0" kern="1200" dirty="0" err="1">
                <a:solidFill>
                  <a:schemeClr val="tx1"/>
                </a:solidFill>
                <a:effectLst/>
                <a:latin typeface="+mn-lt"/>
                <a:ea typeface="+mn-ea"/>
                <a:cs typeface="+mn-cs"/>
              </a:rPr>
              <a:t>subgroup</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of</a:t>
            </a:r>
            <a:r>
              <a:rPr lang="es-CO" sz="1200" b="0" i="0" kern="1200" dirty="0">
                <a:solidFill>
                  <a:schemeClr val="tx1"/>
                </a:solidFill>
                <a:effectLst/>
                <a:latin typeface="+mn-lt"/>
                <a:ea typeface="+mn-ea"/>
                <a:cs typeface="+mn-cs"/>
              </a:rPr>
              <a:t> more </a:t>
            </a:r>
            <a:r>
              <a:rPr lang="es-CO" sz="1200" b="0" i="0" kern="1200" dirty="0" err="1">
                <a:solidFill>
                  <a:schemeClr val="tx1"/>
                </a:solidFill>
                <a:effectLst/>
                <a:latin typeface="+mn-lt"/>
                <a:ea typeface="+mn-ea"/>
                <a:cs typeface="+mn-cs"/>
              </a:rPr>
              <a:t>severely</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ill</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patients</a:t>
            </a:r>
            <a:r>
              <a:rPr lang="es-CO" sz="1200" b="0" i="0" kern="1200" dirty="0">
                <a:solidFill>
                  <a:schemeClr val="tx1"/>
                </a:solidFill>
                <a:effectLst/>
                <a:latin typeface="+mn-lt"/>
                <a:ea typeface="+mn-ea"/>
                <a:cs typeface="+mn-cs"/>
              </a:rPr>
              <a:t>. CR = </a:t>
            </a:r>
            <a:r>
              <a:rPr lang="es-CO" sz="1200" b="0" i="0" kern="1200" dirty="0" err="1">
                <a:solidFill>
                  <a:schemeClr val="tx1"/>
                </a:solidFill>
                <a:effectLst/>
                <a:latin typeface="+mn-lt"/>
                <a:ea typeface="+mn-ea"/>
                <a:cs typeface="+mn-cs"/>
              </a:rPr>
              <a:t>controlled</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release</a:t>
            </a:r>
            <a:r>
              <a:rPr lang="es-CO" sz="1200" b="0" i="0" kern="1200" dirty="0">
                <a:solidFill>
                  <a:schemeClr val="tx1"/>
                </a:solidFill>
                <a:effectLst/>
                <a:latin typeface="+mn-lt"/>
                <a:ea typeface="+mn-ea"/>
                <a:cs typeface="+mn-cs"/>
              </a:rPr>
              <a:t>; </a:t>
            </a:r>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52</a:t>
            </a:fld>
            <a:endParaRPr lang="es-CO"/>
          </a:p>
        </p:txBody>
      </p:sp>
    </p:spTree>
    <p:extLst>
      <p:ext uri="{BB962C8B-B14F-4D97-AF65-F5344CB8AC3E}">
        <p14:creationId xmlns:p14="http://schemas.microsoft.com/office/powerpoint/2010/main" val="5866839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53</a:t>
            </a:fld>
            <a:endParaRPr lang="es-CO"/>
          </a:p>
        </p:txBody>
      </p:sp>
    </p:spTree>
    <p:extLst>
      <p:ext uri="{BB962C8B-B14F-4D97-AF65-F5344CB8AC3E}">
        <p14:creationId xmlns:p14="http://schemas.microsoft.com/office/powerpoint/2010/main" val="37815576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54</a:t>
            </a:fld>
            <a:endParaRPr lang="es-CO"/>
          </a:p>
        </p:txBody>
      </p:sp>
    </p:spTree>
    <p:extLst>
      <p:ext uri="{BB962C8B-B14F-4D97-AF65-F5344CB8AC3E}">
        <p14:creationId xmlns:p14="http://schemas.microsoft.com/office/powerpoint/2010/main" val="7397748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55</a:t>
            </a:fld>
            <a:endParaRPr lang="es-CO"/>
          </a:p>
        </p:txBody>
      </p:sp>
    </p:spTree>
    <p:extLst>
      <p:ext uri="{BB962C8B-B14F-4D97-AF65-F5344CB8AC3E}">
        <p14:creationId xmlns:p14="http://schemas.microsoft.com/office/powerpoint/2010/main" val="11811817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A28BB367-0495-4A30-850A-69B4189F7C8E}" type="slidenum">
              <a:rPr lang="es-CO" smtClean="0"/>
              <a:t>58</a:t>
            </a:fld>
            <a:endParaRPr lang="es-CO"/>
          </a:p>
        </p:txBody>
      </p:sp>
    </p:spTree>
    <p:extLst>
      <p:ext uri="{BB962C8B-B14F-4D97-AF65-F5344CB8AC3E}">
        <p14:creationId xmlns:p14="http://schemas.microsoft.com/office/powerpoint/2010/main" val="125932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13</a:t>
            </a:fld>
            <a:endParaRPr lang="es-CO"/>
          </a:p>
        </p:txBody>
      </p:sp>
    </p:spTree>
    <p:extLst>
      <p:ext uri="{BB962C8B-B14F-4D97-AF65-F5344CB8AC3E}">
        <p14:creationId xmlns:p14="http://schemas.microsoft.com/office/powerpoint/2010/main" val="63561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14</a:t>
            </a:fld>
            <a:endParaRPr lang="es-CO"/>
          </a:p>
        </p:txBody>
      </p:sp>
    </p:spTree>
    <p:extLst>
      <p:ext uri="{BB962C8B-B14F-4D97-AF65-F5344CB8AC3E}">
        <p14:creationId xmlns:p14="http://schemas.microsoft.com/office/powerpoint/2010/main" val="21162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15</a:t>
            </a:fld>
            <a:endParaRPr lang="es-CO"/>
          </a:p>
        </p:txBody>
      </p:sp>
    </p:spTree>
    <p:extLst>
      <p:ext uri="{BB962C8B-B14F-4D97-AF65-F5344CB8AC3E}">
        <p14:creationId xmlns:p14="http://schemas.microsoft.com/office/powerpoint/2010/main" val="2520086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este modelo, el miedo y la ansiedad impulsados ​​por la amígdala se regulan a través de conexiones bidireccionales con la corteza prefrontal </a:t>
            </a:r>
            <a:r>
              <a:rPr lang="es-MX" dirty="0" err="1"/>
              <a:t>ventromedial</a:t>
            </a:r>
            <a:r>
              <a:rPr lang="es-MX" dirty="0"/>
              <a:t> (</a:t>
            </a:r>
            <a:r>
              <a:rPr lang="es-MX" dirty="0" err="1"/>
              <a:t>vmPFC</a:t>
            </a:r>
            <a:r>
              <a:rPr lang="es-MX" dirty="0"/>
              <a:t>) y la corteza cingulada anterior (ACC), junto con la </a:t>
            </a:r>
            <a:r>
              <a:rPr lang="es-MX" dirty="0" err="1"/>
              <a:t>comunicacíón</a:t>
            </a:r>
            <a:r>
              <a:rPr lang="es-MX" dirty="0"/>
              <a:t> funcional entre estas regiones y el hipocampo. </a:t>
            </a:r>
          </a:p>
          <a:p>
            <a:r>
              <a:rPr lang="es-ES_tradnl" dirty="0">
                <a:solidFill>
                  <a:srgbClr val="0A2F4F"/>
                </a:solidFill>
                <a:latin typeface="Montserrat" panose="02000505000000020004" pitchFamily="2" charset="0"/>
              </a:rPr>
              <a:t>Modelo de sistemas neurales: Neurobiología </a:t>
            </a:r>
            <a:r>
              <a:rPr lang="es-ES_tradnl" b="1" dirty="0">
                <a:solidFill>
                  <a:srgbClr val="0A2F4F"/>
                </a:solidFill>
                <a:latin typeface="Montserrat" panose="02000505000000020004" pitchFamily="2" charset="0"/>
              </a:rPr>
              <a:t>miedo y ansiedad</a:t>
            </a:r>
          </a:p>
          <a:p>
            <a:pPr lvl="1"/>
            <a:r>
              <a:rPr lang="es-ES_tradnl" dirty="0">
                <a:solidFill>
                  <a:srgbClr val="0A2F4F"/>
                </a:solidFill>
                <a:latin typeface="Montserrat" panose="02000505000000020004" pitchFamily="2" charset="0"/>
              </a:rPr>
              <a:t>Procesar emociones negativas</a:t>
            </a:r>
          </a:p>
          <a:p>
            <a:pPr lvl="2"/>
            <a:r>
              <a:rPr lang="es-ES_tradnl" dirty="0">
                <a:solidFill>
                  <a:srgbClr val="0A2F4F"/>
                </a:solidFill>
                <a:latin typeface="Montserrat" panose="02000505000000020004" pitchFamily="2" charset="0"/>
              </a:rPr>
              <a:t>Respuesta a amenaza</a:t>
            </a:r>
          </a:p>
          <a:p>
            <a:pPr lvl="2"/>
            <a:r>
              <a:rPr lang="es-ES_tradnl" dirty="0">
                <a:solidFill>
                  <a:srgbClr val="0A2F4F"/>
                </a:solidFill>
                <a:latin typeface="Montserrat" panose="02000505000000020004" pitchFamily="2" charset="0"/>
              </a:rPr>
              <a:t>Modulación de ansiedad</a:t>
            </a:r>
          </a:p>
          <a:p>
            <a:r>
              <a:rPr lang="es-ES_tradnl" b="1" dirty="0">
                <a:solidFill>
                  <a:srgbClr val="0A2F4F"/>
                </a:solidFill>
                <a:latin typeface="Montserrat" panose="02000505000000020004" pitchFamily="2" charset="0"/>
              </a:rPr>
              <a:t>Amígdala extendida (↑)</a:t>
            </a:r>
          </a:p>
          <a:p>
            <a:r>
              <a:rPr lang="es-ES_tradnl" dirty="0">
                <a:solidFill>
                  <a:srgbClr val="0A2F4F"/>
                </a:solidFill>
                <a:latin typeface="Montserrat" panose="02000505000000020004" pitchFamily="2" charset="0"/>
              </a:rPr>
              <a:t>Hipocampo</a:t>
            </a:r>
          </a:p>
          <a:p>
            <a:r>
              <a:rPr lang="es-ES_tradnl" b="1" dirty="0">
                <a:solidFill>
                  <a:srgbClr val="0A2F4F"/>
                </a:solidFill>
                <a:latin typeface="Montserrat" panose="02000505000000020004" pitchFamily="2" charset="0"/>
              </a:rPr>
              <a:t>CPF medial (↓)</a:t>
            </a:r>
          </a:p>
          <a:p>
            <a:pPr lvl="1"/>
            <a:r>
              <a:rPr lang="es-ES_tradnl" dirty="0" err="1">
                <a:solidFill>
                  <a:srgbClr val="0A2F4F"/>
                </a:solidFill>
                <a:latin typeface="Montserrat" panose="02000505000000020004" pitchFamily="2" charset="0"/>
              </a:rPr>
              <a:t>CPFvm</a:t>
            </a:r>
            <a:endParaRPr lang="es-ES_tradnl" dirty="0">
              <a:solidFill>
                <a:srgbClr val="0A2F4F"/>
              </a:solidFill>
              <a:latin typeface="Montserrat" panose="02000505000000020004" pitchFamily="2" charset="0"/>
            </a:endParaRPr>
          </a:p>
          <a:p>
            <a:pPr lvl="1"/>
            <a:r>
              <a:rPr lang="es-ES_tradnl" dirty="0">
                <a:solidFill>
                  <a:srgbClr val="0A2F4F"/>
                </a:solidFill>
                <a:latin typeface="Montserrat" panose="02000505000000020004" pitchFamily="2" charset="0"/>
              </a:rPr>
              <a:t>Corteza cingulada anterior</a:t>
            </a:r>
          </a:p>
          <a:p>
            <a:r>
              <a:rPr lang="es-ES_tradnl" dirty="0">
                <a:solidFill>
                  <a:srgbClr val="0A2F4F"/>
                </a:solidFill>
                <a:latin typeface="Montserrat" panose="02000505000000020004" pitchFamily="2" charset="0"/>
              </a:rPr>
              <a:t>Hipotálamo</a:t>
            </a:r>
          </a:p>
          <a:p>
            <a:r>
              <a:rPr lang="es-ES_tradnl" dirty="0">
                <a:solidFill>
                  <a:srgbClr val="0A2F4F"/>
                </a:solidFill>
                <a:latin typeface="Montserrat" panose="02000505000000020004" pitchFamily="2" charset="0"/>
              </a:rPr>
              <a:t>Mesencéfalo</a:t>
            </a:r>
          </a:p>
          <a:p>
            <a:r>
              <a:rPr lang="es-ES_tradnl" dirty="0">
                <a:solidFill>
                  <a:srgbClr val="0A2F4F"/>
                </a:solidFill>
                <a:latin typeface="Montserrat" panose="02000505000000020004" pitchFamily="2" charset="0"/>
              </a:rPr>
              <a:t>Tallo</a:t>
            </a:r>
          </a:p>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16</a:t>
            </a:fld>
            <a:endParaRPr lang="es-CO"/>
          </a:p>
        </p:txBody>
      </p:sp>
    </p:spTree>
    <p:extLst>
      <p:ext uri="{BB962C8B-B14F-4D97-AF65-F5344CB8AC3E}">
        <p14:creationId xmlns:p14="http://schemas.microsoft.com/office/powerpoint/2010/main" val="1388314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28BB367-0495-4A30-850A-69B4189F7C8E}" type="slidenum">
              <a:rPr lang="es-CO" smtClean="0"/>
              <a:t>17</a:t>
            </a:fld>
            <a:endParaRPr lang="es-CO"/>
          </a:p>
        </p:txBody>
      </p:sp>
    </p:spTree>
    <p:extLst>
      <p:ext uri="{BB962C8B-B14F-4D97-AF65-F5344CB8AC3E}">
        <p14:creationId xmlns:p14="http://schemas.microsoft.com/office/powerpoint/2010/main" val="286576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86CF6315-8EFA-4957-8B1F-343D251DE1AB}" type="datetimeFigureOut">
              <a:rPr lang="es-CO" smtClean="0"/>
              <a:t>17/12/2020</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16541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n-US"/>
              <a:t>Click to edit Master title style</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6CF6315-8EFA-4957-8B1F-343D251DE1AB}" type="datetimeFigureOut">
              <a:rPr lang="es-CO" smtClean="0"/>
              <a:t>17/12/2020</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26569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17/12/2020</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Tree>
    <p:extLst>
      <p:ext uri="{BB962C8B-B14F-4D97-AF65-F5344CB8AC3E}">
        <p14:creationId xmlns:p14="http://schemas.microsoft.com/office/powerpoint/2010/main" val="371951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n-US"/>
              <a:t>Click to edit Master title style</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17/12/2020</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Tree>
    <p:extLst>
      <p:ext uri="{BB962C8B-B14F-4D97-AF65-F5344CB8AC3E}">
        <p14:creationId xmlns:p14="http://schemas.microsoft.com/office/powerpoint/2010/main" val="211666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n-US"/>
              <a:t>Click to edit Master title style</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86CF6315-8EFA-4957-8B1F-343D251DE1AB}" type="datetimeFigureOut">
              <a:rPr lang="es-CO" smtClean="0"/>
              <a:t>17/12/2020</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84743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n-US"/>
              <a:t>Click to edit Master title style</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17/12/2020</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6364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n-US"/>
              <a:t>Click to edit Master title style</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17/12/2020</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365945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n-US"/>
              <a:t>Click to edit Master title style</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86CF6315-8EFA-4957-8B1F-343D251DE1AB}" type="datetimeFigureOut">
              <a:rPr lang="es-CO" smtClean="0"/>
              <a:t>17/12/2020</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424883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86CF6315-8EFA-4957-8B1F-343D251DE1AB}" type="datetimeFigureOut">
              <a:rPr lang="es-CO" smtClean="0"/>
              <a:t>17/12/2020</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20361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n-US"/>
              <a:t>Click to edit Master title style</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86CF6315-8EFA-4957-8B1F-343D251DE1AB}" type="datetimeFigureOut">
              <a:rPr lang="es-CO" smtClean="0"/>
              <a:t>17/12/2020</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64424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n-US"/>
              <a:t>Click to edit Master title style</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86CF6315-8EFA-4957-8B1F-343D251DE1AB}" type="datetimeFigureOut">
              <a:rPr lang="es-CO" smtClean="0"/>
              <a:t>17/12/2020</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14372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6315-8EFA-4957-8B1F-343D251DE1AB}" type="datetimeFigureOut">
              <a:rPr lang="es-CO" smtClean="0"/>
              <a:t>17/12/2020</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B0CCD-6591-48DB-8B0C-02F666FB18B1}" type="slidenum">
              <a:rPr lang="es-CO" smtClean="0"/>
              <a:t>‹#›</a:t>
            </a:fld>
            <a:endParaRPr lang="es-CO"/>
          </a:p>
        </p:txBody>
      </p:sp>
    </p:spTree>
    <p:extLst>
      <p:ext uri="{BB962C8B-B14F-4D97-AF65-F5344CB8AC3E}">
        <p14:creationId xmlns:p14="http://schemas.microsoft.com/office/powerpoint/2010/main" val="419466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D028C-6784-4ACF-BF2C-6344CE1CE6C6}"/>
              </a:ext>
            </a:extLst>
          </p:cNvPr>
          <p:cNvSpPr>
            <a:spLocks noGrp="1"/>
          </p:cNvSpPr>
          <p:nvPr>
            <p:ph type="ctrTitle"/>
          </p:nvPr>
        </p:nvSpPr>
        <p:spPr>
          <a:xfrm>
            <a:off x="1524000" y="2020259"/>
            <a:ext cx="9144000" cy="1038226"/>
          </a:xfrm>
        </p:spPr>
        <p:txBody>
          <a:bodyPr>
            <a:normAutofit/>
          </a:bodyPr>
          <a:lstStyle/>
          <a:p>
            <a:r>
              <a:rPr lang="es-CO" b="0" dirty="0"/>
              <a:t>Trastornos de ansiedad</a:t>
            </a:r>
          </a:p>
        </p:txBody>
      </p:sp>
      <p:sp>
        <p:nvSpPr>
          <p:cNvPr id="3" name="Subtitle 2">
            <a:extLst>
              <a:ext uri="{FF2B5EF4-FFF2-40B4-BE49-F238E27FC236}">
                <a16:creationId xmlns:a16="http://schemas.microsoft.com/office/drawing/2014/main" id="{5743C9C0-AE97-406A-8289-8F06853E8608}"/>
              </a:ext>
            </a:extLst>
          </p:cNvPr>
          <p:cNvSpPr>
            <a:spLocks noGrp="1"/>
          </p:cNvSpPr>
          <p:nvPr>
            <p:ph type="subTitle" idx="1"/>
          </p:nvPr>
        </p:nvSpPr>
        <p:spPr>
          <a:xfrm>
            <a:off x="4038600" y="3429000"/>
            <a:ext cx="6629400" cy="1038225"/>
          </a:xfrm>
        </p:spPr>
        <p:txBody>
          <a:bodyPr/>
          <a:lstStyle/>
          <a:p>
            <a:pPr algn="r"/>
            <a:r>
              <a:rPr lang="es-CO" dirty="0"/>
              <a:t>Diego Espíndola Fernández</a:t>
            </a:r>
          </a:p>
          <a:p>
            <a:pPr algn="r"/>
            <a:r>
              <a:rPr lang="es-CO" dirty="0"/>
              <a:t>Residente de Psiquiatría</a:t>
            </a:r>
          </a:p>
        </p:txBody>
      </p:sp>
    </p:spTree>
    <p:extLst>
      <p:ext uri="{BB962C8B-B14F-4D97-AF65-F5344CB8AC3E}">
        <p14:creationId xmlns:p14="http://schemas.microsoft.com/office/powerpoint/2010/main" val="202017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0FC27311-E450-4450-8AF9-5A6E3998B0FE}"/>
              </a:ext>
            </a:extLst>
          </p:cNvPr>
          <p:cNvGraphicFramePr/>
          <p:nvPr>
            <p:extLst>
              <p:ext uri="{D42A27DB-BD31-4B8C-83A1-F6EECF244321}">
                <p14:modId xmlns:p14="http://schemas.microsoft.com/office/powerpoint/2010/main" val="1092241834"/>
              </p:ext>
            </p:extLst>
          </p:nvPr>
        </p:nvGraphicFramePr>
        <p:xfrm>
          <a:off x="4393984" y="91196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Brain and mental health icons vector set Free Vector">
            <a:extLst>
              <a:ext uri="{FF2B5EF4-FFF2-40B4-BE49-F238E27FC236}">
                <a16:creationId xmlns:a16="http://schemas.microsoft.com/office/drawing/2014/main" id="{F497020C-7252-416A-8FF4-9CFA7FCF71A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4147" t="30483" r="1874" b="36442"/>
          <a:stretch/>
        </p:blipFill>
        <p:spPr bwMode="auto">
          <a:xfrm>
            <a:off x="1575807" y="1649154"/>
            <a:ext cx="2026037" cy="1972140"/>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96552D68-1566-4039-9CCC-59DCA0DEF1D0}"/>
              </a:ext>
            </a:extLst>
          </p:cNvPr>
          <p:cNvSpPr txBox="1">
            <a:spLocks/>
          </p:cNvSpPr>
          <p:nvPr/>
        </p:nvSpPr>
        <p:spPr>
          <a:xfrm>
            <a:off x="559680" y="323591"/>
            <a:ext cx="45652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b="0" dirty="0"/>
              <a:t>Esferas clínicas</a:t>
            </a:r>
          </a:p>
        </p:txBody>
      </p:sp>
    </p:spTree>
    <p:extLst>
      <p:ext uri="{BB962C8B-B14F-4D97-AF65-F5344CB8AC3E}">
        <p14:creationId xmlns:p14="http://schemas.microsoft.com/office/powerpoint/2010/main" val="259151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rain and mental health icons vector set Free Vector">
            <a:extLst>
              <a:ext uri="{FF2B5EF4-FFF2-40B4-BE49-F238E27FC236}">
                <a16:creationId xmlns:a16="http://schemas.microsoft.com/office/drawing/2014/main" id="{D9F026E5-9C14-4C02-8761-EB2688A8D1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15" t="561" r="33106" b="66364"/>
          <a:stretch/>
        </p:blipFill>
        <p:spPr bwMode="auto">
          <a:xfrm>
            <a:off x="1721321" y="1620808"/>
            <a:ext cx="2026037" cy="197214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295940" y="433468"/>
            <a:ext cx="4876800" cy="1325563"/>
          </a:xfrm>
        </p:spPr>
        <p:txBody>
          <a:bodyPr/>
          <a:lstStyle/>
          <a:p>
            <a:pPr algn="ctr"/>
            <a:r>
              <a:rPr lang="es-CO" b="0" dirty="0"/>
              <a:t>Clasificación DSM-5</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4818510" y="945013"/>
            <a:ext cx="7522346" cy="4967974"/>
          </a:xfrm>
        </p:spPr>
        <p:txBody>
          <a:bodyPr>
            <a:normAutofit/>
          </a:bodyPr>
          <a:lstStyle/>
          <a:p>
            <a:pPr>
              <a:lnSpc>
                <a:spcPct val="120000"/>
              </a:lnSpc>
              <a:spcBef>
                <a:spcPts val="0"/>
              </a:spcBef>
            </a:pPr>
            <a:r>
              <a:rPr lang="es-MX" sz="3200" b="1" dirty="0">
                <a:effectLst/>
                <a:latin typeface="Montserrat" panose="02000505000000020004"/>
                <a:ea typeface="Calibri" panose="020F0502020204030204" pitchFamily="34" charset="0"/>
                <a:cs typeface="Times New Roman" panose="02020603050405020304" pitchFamily="18" charset="0"/>
              </a:rPr>
              <a:t>Trastorno de ansiedad generalizada (TAG)</a:t>
            </a:r>
          </a:p>
          <a:p>
            <a:pPr>
              <a:lnSpc>
                <a:spcPct val="120000"/>
              </a:lnSpc>
              <a:spcBef>
                <a:spcPts val="0"/>
              </a:spcBef>
            </a:pPr>
            <a:r>
              <a:rPr lang="es-MX" b="1" dirty="0">
                <a:effectLst/>
                <a:latin typeface="Montserrat" panose="02000505000000020004"/>
                <a:ea typeface="Calibri" panose="020F0502020204030204" pitchFamily="34" charset="0"/>
                <a:cs typeface="Times New Roman" panose="02020603050405020304" pitchFamily="18" charset="0"/>
              </a:rPr>
              <a:t>Fobia específica (FE)</a:t>
            </a:r>
          </a:p>
          <a:p>
            <a:pPr>
              <a:lnSpc>
                <a:spcPct val="120000"/>
              </a:lnSpc>
              <a:spcBef>
                <a:spcPts val="0"/>
              </a:spcBef>
            </a:pPr>
            <a:r>
              <a:rPr lang="es-MX" b="1" dirty="0">
                <a:latin typeface="Montserrat" panose="02000505000000020004"/>
                <a:ea typeface="Calibri" panose="020F0502020204030204" pitchFamily="34" charset="0"/>
                <a:cs typeface="Times New Roman" panose="02020603050405020304" pitchFamily="18" charset="0"/>
              </a:rPr>
              <a:t>Trastorno de ansiedad social (fobia social) (TAS)</a:t>
            </a:r>
          </a:p>
          <a:p>
            <a:pPr>
              <a:lnSpc>
                <a:spcPct val="120000"/>
              </a:lnSpc>
              <a:spcBef>
                <a:spcPts val="0"/>
              </a:spcBef>
            </a:pPr>
            <a:r>
              <a:rPr lang="es-MX" b="1" dirty="0">
                <a:effectLst/>
                <a:latin typeface="Montserrat" panose="02000505000000020004"/>
                <a:ea typeface="Calibri" panose="020F0502020204030204" pitchFamily="34" charset="0"/>
                <a:cs typeface="Times New Roman" panose="02020603050405020304" pitchFamily="18" charset="0"/>
              </a:rPr>
              <a:t>Agorafobia</a:t>
            </a:r>
          </a:p>
          <a:p>
            <a:pPr>
              <a:lnSpc>
                <a:spcPct val="120000"/>
              </a:lnSpc>
              <a:spcBef>
                <a:spcPts val="0"/>
              </a:spcBef>
            </a:pPr>
            <a:r>
              <a:rPr lang="es-MX" b="1" dirty="0">
                <a:effectLst/>
                <a:latin typeface="Montserrat" panose="02000505000000020004"/>
                <a:ea typeface="Calibri" panose="020F0502020204030204" pitchFamily="34" charset="0"/>
                <a:cs typeface="Times New Roman" panose="02020603050405020304" pitchFamily="18" charset="0"/>
              </a:rPr>
              <a:t>Trastorno de pánico (TP)</a:t>
            </a:r>
          </a:p>
          <a:p>
            <a:pPr>
              <a:lnSpc>
                <a:spcPct val="120000"/>
              </a:lnSpc>
              <a:spcBef>
                <a:spcPts val="0"/>
              </a:spcBef>
            </a:pPr>
            <a:r>
              <a:rPr lang="es-MX" dirty="0">
                <a:effectLst/>
                <a:latin typeface="Montserrat" panose="02000505000000020004"/>
                <a:ea typeface="Calibri" panose="020F0502020204030204" pitchFamily="34" charset="0"/>
                <a:cs typeface="Times New Roman" panose="02020603050405020304" pitchFamily="18" charset="0"/>
              </a:rPr>
              <a:t>Trastorno de ansiedad por separación.</a:t>
            </a:r>
          </a:p>
          <a:p>
            <a:pPr>
              <a:lnSpc>
                <a:spcPct val="120000"/>
              </a:lnSpc>
              <a:spcBef>
                <a:spcPts val="0"/>
              </a:spcBef>
            </a:pPr>
            <a:r>
              <a:rPr lang="es-CO" dirty="0"/>
              <a:t>Trastorno de ansiedad inducido por sustancias/medicamentos.</a:t>
            </a:r>
          </a:p>
          <a:p>
            <a:pPr>
              <a:lnSpc>
                <a:spcPct val="120000"/>
              </a:lnSpc>
              <a:spcBef>
                <a:spcPts val="0"/>
              </a:spcBef>
            </a:pPr>
            <a:r>
              <a:rPr lang="es-MX" dirty="0"/>
              <a:t>Trastorno de ansiedad debido a otra afección médica.</a:t>
            </a:r>
          </a:p>
          <a:p>
            <a:pPr>
              <a:lnSpc>
                <a:spcPct val="120000"/>
              </a:lnSpc>
              <a:spcBef>
                <a:spcPts val="0"/>
              </a:spcBef>
            </a:pPr>
            <a:r>
              <a:rPr lang="es-MX" dirty="0"/>
              <a:t>Otro trastorno de ansiedad especificado.</a:t>
            </a:r>
          </a:p>
          <a:p>
            <a:pPr>
              <a:lnSpc>
                <a:spcPct val="120000"/>
              </a:lnSpc>
              <a:spcBef>
                <a:spcPts val="0"/>
              </a:spcBef>
            </a:pPr>
            <a:r>
              <a:rPr lang="es-MX" dirty="0"/>
              <a:t>Otro trastorno de ansiedad no especificado. </a:t>
            </a:r>
            <a:endParaRPr lang="es-CO" dirty="0"/>
          </a:p>
        </p:txBody>
      </p:sp>
    </p:spTree>
    <p:extLst>
      <p:ext uri="{BB962C8B-B14F-4D97-AF65-F5344CB8AC3E}">
        <p14:creationId xmlns:p14="http://schemas.microsoft.com/office/powerpoint/2010/main" val="2439765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831454" cy="1325563"/>
          </a:xfrm>
        </p:spPr>
        <p:txBody>
          <a:bodyPr/>
          <a:lstStyle/>
          <a:p>
            <a:pPr algn="ctr"/>
            <a:r>
              <a:rPr lang="es-CO" b="0" dirty="0"/>
              <a:t>Introducción</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280837" y="792507"/>
            <a:ext cx="6638261" cy="5690751"/>
          </a:xfrm>
        </p:spPr>
        <p:txBody>
          <a:bodyPr>
            <a:normAutofit/>
          </a:bodyPr>
          <a:lstStyle/>
          <a:p>
            <a:r>
              <a:rPr lang="es-ES_tradnl" dirty="0">
                <a:solidFill>
                  <a:srgbClr val="0A2F4F"/>
                </a:solidFill>
                <a:latin typeface="Montserrat" panose="02000505000000020004" pitchFamily="2" charset="0"/>
              </a:rPr>
              <a:t>Grupo más grande de trastornos mentales (occidente).</a:t>
            </a:r>
          </a:p>
          <a:p>
            <a:pPr lvl="1"/>
            <a:r>
              <a:rPr lang="es-ES_tradnl" dirty="0">
                <a:solidFill>
                  <a:srgbClr val="0A2F4F"/>
                </a:solidFill>
                <a:latin typeface="Montserrat" panose="02000505000000020004" pitchFamily="2" charset="0"/>
              </a:rPr>
              <a:t>Causa significativa de discapacidad.</a:t>
            </a:r>
          </a:p>
          <a:p>
            <a:r>
              <a:rPr lang="es-ES_tradnl" dirty="0">
                <a:solidFill>
                  <a:srgbClr val="0A2F4F"/>
                </a:solidFill>
                <a:latin typeface="Montserrat" panose="02000505000000020004" pitchFamily="2" charset="0"/>
              </a:rPr>
              <a:t>Características principales:</a:t>
            </a:r>
          </a:p>
          <a:p>
            <a:pPr lvl="1"/>
            <a:r>
              <a:rPr lang="es-ES_tradnl" b="1" dirty="0">
                <a:solidFill>
                  <a:srgbClr val="0A2F4F"/>
                </a:solidFill>
                <a:latin typeface="Montserrat" panose="02000505000000020004" pitchFamily="2" charset="0"/>
              </a:rPr>
              <a:t>Ansiedad</a:t>
            </a:r>
            <a:r>
              <a:rPr lang="es-ES_tradnl" dirty="0">
                <a:solidFill>
                  <a:srgbClr val="0A2F4F"/>
                </a:solidFill>
                <a:latin typeface="Montserrat" panose="02000505000000020004" pitchFamily="2" charset="0"/>
              </a:rPr>
              <a:t> (excesiva/duradera).</a:t>
            </a:r>
          </a:p>
          <a:p>
            <a:pPr lvl="2"/>
            <a:r>
              <a:rPr lang="es-ES_tradnl" dirty="0">
                <a:solidFill>
                  <a:srgbClr val="0A2F4F"/>
                </a:solidFill>
                <a:latin typeface="Montserrat" panose="02000505000000020004" pitchFamily="2" charset="0"/>
              </a:rPr>
              <a:t>Preocupación/expectación aprensiva.</a:t>
            </a:r>
          </a:p>
          <a:p>
            <a:pPr lvl="1"/>
            <a:r>
              <a:rPr lang="es-ES_tradnl" b="1" dirty="0">
                <a:solidFill>
                  <a:srgbClr val="0A2F4F"/>
                </a:solidFill>
                <a:latin typeface="Montserrat" panose="02000505000000020004" pitchFamily="2" charset="0"/>
              </a:rPr>
              <a:t>Evitación</a:t>
            </a:r>
            <a:r>
              <a:rPr lang="es-ES_tradnl" dirty="0">
                <a:solidFill>
                  <a:srgbClr val="0A2F4F"/>
                </a:solidFill>
                <a:latin typeface="Montserrat" panose="02000505000000020004" pitchFamily="2" charset="0"/>
              </a:rPr>
              <a:t> de amenazas percibidas.</a:t>
            </a:r>
          </a:p>
          <a:p>
            <a:pPr lvl="2"/>
            <a:r>
              <a:rPr lang="es-ES_tradnl" dirty="0">
                <a:solidFill>
                  <a:srgbClr val="0A2F4F"/>
                </a:solidFill>
                <a:latin typeface="Montserrat" panose="02000505000000020004" pitchFamily="2" charset="0"/>
              </a:rPr>
              <a:t>Ambiente externo/interno.</a:t>
            </a:r>
          </a:p>
          <a:p>
            <a:pPr lvl="1"/>
            <a:r>
              <a:rPr lang="es-ES_tradnl" b="1" dirty="0">
                <a:solidFill>
                  <a:srgbClr val="0A2F4F"/>
                </a:solidFill>
                <a:latin typeface="Montserrat" panose="02000505000000020004" pitchFamily="2" charset="0"/>
              </a:rPr>
              <a:t>Miedo</a:t>
            </a:r>
            <a:r>
              <a:rPr lang="es-ES_tradnl" dirty="0">
                <a:solidFill>
                  <a:srgbClr val="0A2F4F"/>
                </a:solidFill>
                <a:latin typeface="Montserrat" panose="02000505000000020004" pitchFamily="2" charset="0"/>
              </a:rPr>
              <a:t> (excesivo/duradero).</a:t>
            </a:r>
          </a:p>
          <a:p>
            <a:pPr lvl="1"/>
            <a:r>
              <a:rPr lang="es-ES_tradnl" b="1" dirty="0">
                <a:solidFill>
                  <a:srgbClr val="0A2F4F"/>
                </a:solidFill>
                <a:latin typeface="Montserrat" panose="02000505000000020004" pitchFamily="2" charset="0"/>
              </a:rPr>
              <a:t>Ataques de pánico.</a:t>
            </a:r>
          </a:p>
          <a:p>
            <a:pPr lvl="1"/>
            <a:endParaRPr lang="es-CO" sz="2800" b="1" dirty="0">
              <a:latin typeface="Montserrat" panose="02000505000000020004"/>
              <a:cs typeface="Times New Roman" panose="02020603050405020304" pitchFamily="18" charset="0"/>
            </a:endParaRPr>
          </a:p>
          <a:p>
            <a:r>
              <a:rPr lang="es-ES_tradnl" dirty="0">
                <a:solidFill>
                  <a:srgbClr val="0A2F4F"/>
                </a:solidFill>
                <a:latin typeface="Montserrat" panose="02000505000000020004" pitchFamily="2" charset="0"/>
              </a:rPr>
              <a:t>Mayoría no detectados y no tratados.</a:t>
            </a:r>
          </a:p>
          <a:p>
            <a:pPr lvl="1"/>
            <a:r>
              <a:rPr lang="es-ES_tradnl" dirty="0">
                <a:solidFill>
                  <a:srgbClr val="0A2F4F"/>
                </a:solidFill>
                <a:latin typeface="Montserrat" panose="02000505000000020004" pitchFamily="2" charset="0"/>
              </a:rPr>
              <a:t>Crónicos.</a:t>
            </a:r>
          </a:p>
          <a:p>
            <a:pPr lvl="1"/>
            <a:r>
              <a:rPr lang="es-ES_tradnl" dirty="0">
                <a:solidFill>
                  <a:srgbClr val="0A2F4F"/>
                </a:solidFill>
                <a:latin typeface="Montserrat" panose="02000505000000020004" pitchFamily="2" charset="0"/>
              </a:rPr>
              <a:t>Síntomas fluctuantes</a:t>
            </a:r>
          </a:p>
          <a:p>
            <a:r>
              <a:rPr lang="es-ES_tradnl" dirty="0">
                <a:solidFill>
                  <a:srgbClr val="0A2F4F"/>
                </a:solidFill>
                <a:latin typeface="Montserrat" panose="02000505000000020004" pitchFamily="2" charset="0"/>
              </a:rPr>
              <a:t>Producen disfuncionalidad.</a:t>
            </a:r>
          </a:p>
        </p:txBody>
      </p:sp>
      <p:pic>
        <p:nvPicPr>
          <p:cNvPr id="6" name="Picture 2" descr="Brain and mental health icons vector set Free Vector">
            <a:extLst>
              <a:ext uri="{FF2B5EF4-FFF2-40B4-BE49-F238E27FC236}">
                <a16:creationId xmlns:a16="http://schemas.microsoft.com/office/drawing/2014/main" id="{93EF95A0-9BA0-472D-956D-B2948E3B23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21" b="66925"/>
          <a:stretch/>
        </p:blipFill>
        <p:spPr bwMode="auto">
          <a:xfrm>
            <a:off x="1640784" y="1318637"/>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5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695473" y="322595"/>
            <a:ext cx="4356954" cy="1325563"/>
          </a:xfrm>
        </p:spPr>
        <p:txBody>
          <a:bodyPr/>
          <a:lstStyle/>
          <a:p>
            <a:pPr algn="ctr"/>
            <a:r>
              <a:rPr lang="es-CO" b="0" dirty="0"/>
              <a:t>Epidemiología</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295014" y="844616"/>
            <a:ext cx="6794203" cy="5884245"/>
          </a:xfrm>
        </p:spPr>
        <p:txBody>
          <a:bodyPr>
            <a:normAutofit fontScale="92500" lnSpcReduction="10000"/>
          </a:bodyPr>
          <a:lstStyle/>
          <a:p>
            <a:r>
              <a:rPr lang="es-ES_tradnl" b="1" dirty="0"/>
              <a:t>1 de cada 4 persona. </a:t>
            </a:r>
            <a:endParaRPr lang="es-ES_tradnl" b="1" noProof="0" dirty="0"/>
          </a:p>
          <a:p>
            <a:pPr lvl="1"/>
            <a:r>
              <a:rPr lang="es-ES_tradnl" b="1" dirty="0"/>
              <a:t>Entre 10 a 28,8% </a:t>
            </a:r>
            <a:r>
              <a:rPr lang="es-ES_tradnl" b="1" noProof="0" dirty="0"/>
              <a:t>de prevalencia</a:t>
            </a:r>
          </a:p>
          <a:p>
            <a:pPr lvl="0"/>
            <a:r>
              <a:rPr lang="es-ES_tradnl" noProof="0" dirty="0"/>
              <a:t>Prevalencia vital</a:t>
            </a:r>
          </a:p>
          <a:p>
            <a:pPr lvl="1"/>
            <a:r>
              <a:rPr lang="es-ES_tradnl" noProof="0" dirty="0"/>
              <a:t>China </a:t>
            </a:r>
            <a:r>
              <a:rPr lang="es-ES_tradnl" noProof="0" dirty="0">
                <a:sym typeface="Wingdings" pitchFamily="2" charset="2"/>
              </a:rPr>
              <a:t>hasta</a:t>
            </a:r>
            <a:r>
              <a:rPr lang="es-ES_tradnl" noProof="0" dirty="0"/>
              <a:t> 4,8%.</a:t>
            </a:r>
          </a:p>
          <a:p>
            <a:pPr lvl="1"/>
            <a:r>
              <a:rPr lang="es-ES_tradnl" noProof="0" dirty="0"/>
              <a:t>USA </a:t>
            </a:r>
            <a:r>
              <a:rPr lang="es-ES_tradnl" dirty="0">
                <a:sym typeface="Wingdings" pitchFamily="2" charset="2"/>
              </a:rPr>
              <a:t>hasta</a:t>
            </a:r>
            <a:r>
              <a:rPr lang="es-ES_tradnl" noProof="0" dirty="0"/>
              <a:t> 31%.</a:t>
            </a:r>
          </a:p>
          <a:p>
            <a:pPr lvl="0"/>
            <a:r>
              <a:rPr lang="es-ES_tradnl" noProof="0" dirty="0"/>
              <a:t>Prevalencia anual global </a:t>
            </a:r>
            <a:r>
              <a:rPr lang="es-ES_tradnl" dirty="0">
                <a:sym typeface="Wingdings" pitchFamily="2" charset="2"/>
              </a:rPr>
              <a:t>del</a:t>
            </a:r>
            <a:r>
              <a:rPr lang="es-ES_tradnl" noProof="0" dirty="0"/>
              <a:t> 14%.</a:t>
            </a:r>
          </a:p>
          <a:p>
            <a:pPr lvl="1"/>
            <a:r>
              <a:rPr lang="es-ES_tradnl" noProof="0" dirty="0"/>
              <a:t>Mayor en países de altos ingresos.</a:t>
            </a:r>
          </a:p>
          <a:p>
            <a:pPr lvl="0"/>
            <a:r>
              <a:rPr lang="es-ES_tradnl" noProof="0" dirty="0"/>
              <a:t>Relativamente persistentes.</a:t>
            </a:r>
          </a:p>
          <a:p>
            <a:pPr lvl="0"/>
            <a:r>
              <a:rPr lang="es-ES_tradnl" dirty="0"/>
              <a:t>Edad media de aparición son los 30 años.</a:t>
            </a:r>
          </a:p>
          <a:p>
            <a:pPr lvl="0"/>
            <a:r>
              <a:rPr lang="es-ES_tradnl" noProof="0" dirty="0"/>
              <a:t>Hasta 85% de pacientes sin tratamiento.</a:t>
            </a:r>
          </a:p>
          <a:p>
            <a:pPr lvl="0"/>
            <a:endParaRPr lang="es-ES_tradnl" noProof="0" dirty="0"/>
          </a:p>
          <a:p>
            <a:r>
              <a:rPr lang="es-ES_tradnl" dirty="0">
                <a:solidFill>
                  <a:srgbClr val="0A2F4F"/>
                </a:solidFill>
                <a:latin typeface="Montserrat" panose="02000505000000020004" pitchFamily="2" charset="0"/>
              </a:rPr>
              <a:t>Alta tasa de comorbilidad entre trastornos.</a:t>
            </a:r>
          </a:p>
          <a:p>
            <a:pPr lvl="1"/>
            <a:r>
              <a:rPr lang="es-ES_tradnl" dirty="0">
                <a:solidFill>
                  <a:srgbClr val="0A2F4F"/>
                </a:solidFill>
                <a:latin typeface="Montserrat" panose="02000505000000020004" pitchFamily="2" charset="0"/>
              </a:rPr>
              <a:t>&gt;50% presenta dos o más.</a:t>
            </a:r>
          </a:p>
          <a:p>
            <a:r>
              <a:rPr lang="es-ES_tradnl" dirty="0">
                <a:solidFill>
                  <a:srgbClr val="0A2F4F"/>
                </a:solidFill>
                <a:latin typeface="Montserrat" panose="02000505000000020004" pitchFamily="2" charset="0"/>
              </a:rPr>
              <a:t>Inicio más temprano.</a:t>
            </a:r>
          </a:p>
          <a:p>
            <a:pPr lvl="1"/>
            <a:r>
              <a:rPr lang="es-ES_tradnl" dirty="0">
                <a:solidFill>
                  <a:srgbClr val="0A2F4F"/>
                </a:solidFill>
                <a:latin typeface="Montserrat" panose="02000505000000020004" pitchFamily="2" charset="0"/>
              </a:rPr>
              <a:t>Fobias inicia a los</a:t>
            </a:r>
            <a:r>
              <a:rPr lang="es-ES_tradnl" dirty="0">
                <a:solidFill>
                  <a:srgbClr val="0A2F4F"/>
                </a:solidFill>
                <a:latin typeface="Montserrat" panose="02000505000000020004" pitchFamily="2" charset="0"/>
                <a:sym typeface="Wingdings" pitchFamily="2" charset="2"/>
              </a:rPr>
              <a:t> </a:t>
            </a:r>
            <a:r>
              <a:rPr lang="es-ES_tradnl" dirty="0">
                <a:solidFill>
                  <a:srgbClr val="0A2F4F"/>
                </a:solidFill>
                <a:latin typeface="Montserrat" panose="02000505000000020004" pitchFamily="2" charset="0"/>
              </a:rPr>
              <a:t>6 - 17 años.</a:t>
            </a:r>
          </a:p>
          <a:p>
            <a:r>
              <a:rPr lang="es-ES_tradnl" dirty="0">
                <a:solidFill>
                  <a:srgbClr val="0A2F4F"/>
                </a:solidFill>
                <a:latin typeface="Montserrat" panose="02000505000000020004" pitchFamily="2" charset="0"/>
              </a:rPr>
              <a:t>También pueden iniciar en la adultez y vejez.</a:t>
            </a:r>
          </a:p>
          <a:p>
            <a:r>
              <a:rPr lang="es-ES_tradnl" dirty="0">
                <a:solidFill>
                  <a:srgbClr val="0A2F4F"/>
                </a:solidFill>
                <a:latin typeface="Montserrat" panose="02000505000000020004" pitchFamily="2" charset="0"/>
              </a:rPr>
              <a:t>Formas de ansiedad ligadas a la cultura.</a:t>
            </a:r>
          </a:p>
          <a:p>
            <a:pPr lvl="0"/>
            <a:endParaRPr lang="es-CO" sz="2800" b="1" dirty="0">
              <a:latin typeface="Montserrat" panose="02000505000000020004"/>
              <a:cs typeface="Times New Roman" panose="02020603050405020304" pitchFamily="18" charset="0"/>
            </a:endParaRPr>
          </a:p>
          <a:p>
            <a:pPr marL="0" indent="0">
              <a:lnSpc>
                <a:spcPct val="120000"/>
              </a:lnSpc>
              <a:spcBef>
                <a:spcPts val="0"/>
              </a:spcBef>
              <a:buNone/>
            </a:pPr>
            <a:endParaRPr lang="es-CO" sz="2800" dirty="0">
              <a:latin typeface="Montserrat" panose="02000505000000020004"/>
              <a:cs typeface="Times New Roman" panose="02020603050405020304" pitchFamily="18" charset="0"/>
            </a:endParaRPr>
          </a:p>
        </p:txBody>
      </p:sp>
      <p:pic>
        <p:nvPicPr>
          <p:cNvPr id="7" name="Picture 2" descr="Brain and mental health icons vector set Free Vector">
            <a:extLst>
              <a:ext uri="{FF2B5EF4-FFF2-40B4-BE49-F238E27FC236}">
                <a16:creationId xmlns:a16="http://schemas.microsoft.com/office/drawing/2014/main" id="{8DD114EB-E151-4879-8700-D516206D53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21" b="66925"/>
          <a:stretch/>
        </p:blipFill>
        <p:spPr bwMode="auto">
          <a:xfrm>
            <a:off x="1640784" y="1318637"/>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342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Texto&#10;&#10;Descripción generada automáticamente">
            <a:extLst>
              <a:ext uri="{FF2B5EF4-FFF2-40B4-BE49-F238E27FC236}">
                <a16:creationId xmlns:a16="http://schemas.microsoft.com/office/drawing/2014/main" id="{43DF8D78-B96F-44D0-9E3A-ACD0D2B3E534}"/>
              </a:ext>
            </a:extLst>
          </p:cNvPr>
          <p:cNvPicPr>
            <a:picLocks noChangeAspect="1"/>
          </p:cNvPicPr>
          <p:nvPr/>
        </p:nvPicPr>
        <p:blipFill rotWithShape="1">
          <a:blip r:embed="rId3">
            <a:extLst>
              <a:ext uri="{28A0092B-C50C-407E-A947-70E740481C1C}">
                <a14:useLocalDpi xmlns:a14="http://schemas.microsoft.com/office/drawing/2010/main" val="0"/>
              </a:ext>
            </a:extLst>
          </a:blip>
          <a:srcRect r="39568"/>
          <a:stretch/>
        </p:blipFill>
        <p:spPr>
          <a:xfrm>
            <a:off x="4669654" y="2043059"/>
            <a:ext cx="7428614" cy="3277797"/>
          </a:xfrm>
          <a:prstGeom prst="rect">
            <a:avLst/>
          </a:prstGeom>
        </p:spPr>
      </p:pic>
      <p:sp>
        <p:nvSpPr>
          <p:cNvPr id="7" name="Título 1">
            <a:extLst>
              <a:ext uri="{FF2B5EF4-FFF2-40B4-BE49-F238E27FC236}">
                <a16:creationId xmlns:a16="http://schemas.microsoft.com/office/drawing/2014/main" id="{A9C2484C-810B-42D8-AE2B-8D9914EB067A}"/>
              </a:ext>
            </a:extLst>
          </p:cNvPr>
          <p:cNvSpPr>
            <a:spLocks noGrp="1"/>
          </p:cNvSpPr>
          <p:nvPr>
            <p:ph type="title"/>
          </p:nvPr>
        </p:nvSpPr>
        <p:spPr>
          <a:xfrm>
            <a:off x="695473" y="322595"/>
            <a:ext cx="4356954" cy="1325563"/>
          </a:xfrm>
        </p:spPr>
        <p:txBody>
          <a:bodyPr/>
          <a:lstStyle/>
          <a:p>
            <a:pPr algn="ctr"/>
            <a:r>
              <a:rPr lang="es-CO" b="0" dirty="0"/>
              <a:t>Epidemiología</a:t>
            </a:r>
          </a:p>
        </p:txBody>
      </p:sp>
    </p:spTree>
    <p:extLst>
      <p:ext uri="{BB962C8B-B14F-4D97-AF65-F5344CB8AC3E}">
        <p14:creationId xmlns:p14="http://schemas.microsoft.com/office/powerpoint/2010/main" val="65409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740349" y="365124"/>
            <a:ext cx="4339856" cy="1325563"/>
          </a:xfrm>
        </p:spPr>
        <p:txBody>
          <a:bodyPr/>
          <a:lstStyle/>
          <a:p>
            <a:r>
              <a:rPr lang="es-CO" b="0" dirty="0"/>
              <a:t>Etiopatogenia</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490756" y="1027906"/>
            <a:ext cx="6701244" cy="5127226"/>
          </a:xfrm>
        </p:spPr>
        <p:txBody>
          <a:bodyPr>
            <a:normAutofit/>
          </a:bodyPr>
          <a:lstStyle/>
          <a:p>
            <a:pPr lvl="0">
              <a:lnSpc>
                <a:spcPct val="100000"/>
              </a:lnSpc>
            </a:pPr>
            <a:r>
              <a:rPr lang="es-ES_tradnl" sz="2400" dirty="0"/>
              <a:t>Neurobiología individual.</a:t>
            </a:r>
            <a:endParaRPr lang="es-CO" sz="2400" dirty="0"/>
          </a:p>
          <a:p>
            <a:pPr lvl="1">
              <a:lnSpc>
                <a:spcPct val="100000"/>
              </a:lnSpc>
            </a:pPr>
            <a:r>
              <a:rPr lang="es-CO" sz="2400" dirty="0"/>
              <a:t>Hipótesis.</a:t>
            </a:r>
          </a:p>
          <a:p>
            <a:pPr lvl="0">
              <a:lnSpc>
                <a:spcPct val="100000"/>
              </a:lnSpc>
            </a:pPr>
            <a:r>
              <a:rPr lang="es-ES_tradnl" sz="2400" dirty="0"/>
              <a:t>Neurobiología general</a:t>
            </a:r>
            <a:endParaRPr lang="es-CO" sz="2400" dirty="0"/>
          </a:p>
          <a:p>
            <a:pPr lvl="1">
              <a:lnSpc>
                <a:spcPct val="100000"/>
              </a:lnSpc>
            </a:pPr>
            <a:r>
              <a:rPr lang="es-ES_tradnl" sz="2400" dirty="0"/>
              <a:t>Alteración del sistema límbico.</a:t>
            </a:r>
            <a:endParaRPr lang="es-CO" sz="2400" dirty="0"/>
          </a:p>
          <a:p>
            <a:pPr lvl="1">
              <a:lnSpc>
                <a:spcPct val="100000"/>
              </a:lnSpc>
            </a:pPr>
            <a:r>
              <a:rPr lang="es-ES_tradnl" sz="2400" dirty="0"/>
              <a:t>Alteración del eje H-H-A.</a:t>
            </a:r>
            <a:endParaRPr lang="es-CO" sz="2400" dirty="0"/>
          </a:p>
          <a:p>
            <a:pPr lvl="1">
              <a:lnSpc>
                <a:spcPct val="100000"/>
              </a:lnSpc>
            </a:pPr>
            <a:r>
              <a:rPr lang="es-ES_tradnl" sz="2400" dirty="0"/>
              <a:t>Factores genéticos.</a:t>
            </a:r>
            <a:endParaRPr lang="es-CO" sz="2400" dirty="0"/>
          </a:p>
          <a:p>
            <a:pPr lvl="0">
              <a:lnSpc>
                <a:spcPct val="100000"/>
              </a:lnSpc>
            </a:pPr>
            <a:r>
              <a:rPr lang="es-ES_tradnl" sz="2400" dirty="0"/>
              <a:t>Factores de riesgo generales.</a:t>
            </a:r>
            <a:endParaRPr lang="es-CO" sz="2400" dirty="0"/>
          </a:p>
          <a:p>
            <a:pPr lvl="1">
              <a:lnSpc>
                <a:spcPct val="100000"/>
              </a:lnSpc>
            </a:pPr>
            <a:r>
              <a:rPr lang="es-ES_tradnl" sz="2400" dirty="0"/>
              <a:t>Sexo femenino.</a:t>
            </a:r>
            <a:endParaRPr lang="es-CO" sz="2400" dirty="0"/>
          </a:p>
          <a:p>
            <a:pPr lvl="1">
              <a:lnSpc>
                <a:spcPct val="100000"/>
              </a:lnSpc>
            </a:pPr>
            <a:r>
              <a:rPr lang="es-ES_tradnl" sz="2400" dirty="0"/>
              <a:t>Antecedente familiar de ansiedad.</a:t>
            </a:r>
            <a:endParaRPr lang="es-CO" sz="2400" dirty="0"/>
          </a:p>
        </p:txBody>
      </p:sp>
      <p:pic>
        <p:nvPicPr>
          <p:cNvPr id="4" name="Picture 2" descr="Brain and mental health icons vector set Free Vector">
            <a:extLst>
              <a:ext uri="{FF2B5EF4-FFF2-40B4-BE49-F238E27FC236}">
                <a16:creationId xmlns:a16="http://schemas.microsoft.com/office/drawing/2014/main" id="{BBE1F289-A1A3-4E7C-B935-A1C21C820A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176" t="58575" r="845" b="8350"/>
          <a:stretch/>
        </p:blipFill>
        <p:spPr bwMode="auto">
          <a:xfrm>
            <a:off x="1817503" y="1456860"/>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403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Diagrama&#10;&#10;Descripción generada automáticamente">
            <a:extLst>
              <a:ext uri="{FF2B5EF4-FFF2-40B4-BE49-F238E27FC236}">
                <a16:creationId xmlns:a16="http://schemas.microsoft.com/office/drawing/2014/main" id="{B4B0D262-7556-4B2D-8CA7-177AEDF75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848" y="1163203"/>
            <a:ext cx="7304152" cy="4901764"/>
          </a:xfrm>
          <a:prstGeom prst="rect">
            <a:avLst/>
          </a:prstGeom>
        </p:spPr>
      </p:pic>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604284" y="343860"/>
            <a:ext cx="4435549" cy="1325563"/>
          </a:xfrm>
        </p:spPr>
        <p:txBody>
          <a:bodyPr/>
          <a:lstStyle/>
          <a:p>
            <a:pPr algn="ctr"/>
            <a:r>
              <a:rPr lang="es-CO" b="0" dirty="0"/>
              <a:t>Neurobiología</a:t>
            </a:r>
          </a:p>
        </p:txBody>
      </p:sp>
    </p:spTree>
    <p:extLst>
      <p:ext uri="{BB962C8B-B14F-4D97-AF65-F5344CB8AC3E}">
        <p14:creationId xmlns:p14="http://schemas.microsoft.com/office/powerpoint/2010/main" val="3915711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6">
            <a:extLst>
              <a:ext uri="{FF2B5EF4-FFF2-40B4-BE49-F238E27FC236}">
                <a16:creationId xmlns:a16="http://schemas.microsoft.com/office/drawing/2014/main" id="{BF179106-4DEA-4336-9D42-915F7CA46DB4}"/>
              </a:ext>
            </a:extLst>
          </p:cNvPr>
          <p:cNvPicPr>
            <a:picLocks noChangeAspect="1"/>
          </p:cNvPicPr>
          <p:nvPr/>
        </p:nvPicPr>
        <p:blipFill>
          <a:blip r:embed="rId3"/>
          <a:stretch>
            <a:fillRect/>
          </a:stretch>
        </p:blipFill>
        <p:spPr>
          <a:xfrm>
            <a:off x="6854373" y="215634"/>
            <a:ext cx="3712027" cy="6642366"/>
          </a:xfrm>
          <a:prstGeom prst="rect">
            <a:avLst/>
          </a:prstGeom>
        </p:spPr>
      </p:pic>
      <p:sp>
        <p:nvSpPr>
          <p:cNvPr id="7" name="Título 1">
            <a:extLst>
              <a:ext uri="{FF2B5EF4-FFF2-40B4-BE49-F238E27FC236}">
                <a16:creationId xmlns:a16="http://schemas.microsoft.com/office/drawing/2014/main" id="{03B341BE-BC48-4810-8AAB-86F1A08EC60E}"/>
              </a:ext>
            </a:extLst>
          </p:cNvPr>
          <p:cNvSpPr>
            <a:spLocks noGrp="1"/>
          </p:cNvSpPr>
          <p:nvPr>
            <p:ph type="title"/>
          </p:nvPr>
        </p:nvSpPr>
        <p:spPr>
          <a:xfrm>
            <a:off x="604284" y="343860"/>
            <a:ext cx="4435549" cy="1325563"/>
          </a:xfrm>
        </p:spPr>
        <p:txBody>
          <a:bodyPr/>
          <a:lstStyle/>
          <a:p>
            <a:pPr algn="ctr"/>
            <a:r>
              <a:rPr lang="es-CO" b="0" dirty="0"/>
              <a:t>Neurobiología</a:t>
            </a:r>
          </a:p>
        </p:txBody>
      </p:sp>
    </p:spTree>
    <p:extLst>
      <p:ext uri="{BB962C8B-B14F-4D97-AF65-F5344CB8AC3E}">
        <p14:creationId xmlns:p14="http://schemas.microsoft.com/office/powerpoint/2010/main" val="2791754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rain and mental health icons vector set Free Vector">
            <a:extLst>
              <a:ext uri="{FF2B5EF4-FFF2-40B4-BE49-F238E27FC236}">
                <a16:creationId xmlns:a16="http://schemas.microsoft.com/office/drawing/2014/main" id="{BBE1F289-A1A3-4E7C-B935-A1C21C820A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176" t="58575" r="845" b="8350"/>
          <a:stretch/>
        </p:blipFill>
        <p:spPr bwMode="auto">
          <a:xfrm>
            <a:off x="1732442" y="1590734"/>
            <a:ext cx="2026037" cy="197214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553047" cy="1325563"/>
          </a:xfrm>
        </p:spPr>
        <p:txBody>
          <a:bodyPr/>
          <a:lstStyle/>
          <a:p>
            <a:pPr algn="ctr"/>
            <a:r>
              <a:rPr lang="es-CO" b="0" dirty="0"/>
              <a:t>Factores de riesgo</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199321" y="365125"/>
            <a:ext cx="6687878" cy="6344019"/>
          </a:xfrm>
        </p:spPr>
        <p:txBody>
          <a:bodyPr>
            <a:normAutofit fontScale="92500" lnSpcReduction="20000"/>
          </a:bodyPr>
          <a:lstStyle/>
          <a:p>
            <a:pPr>
              <a:lnSpc>
                <a:spcPct val="110000"/>
              </a:lnSpc>
            </a:pPr>
            <a:r>
              <a:rPr lang="es-ES_tradnl" dirty="0">
                <a:solidFill>
                  <a:srgbClr val="0A2F4F"/>
                </a:solidFill>
                <a:latin typeface="Montserrat" panose="02000505000000020004" pitchFamily="2" charset="0"/>
              </a:rPr>
              <a:t>Ansiedad fisiológica </a:t>
            </a:r>
            <a:r>
              <a:rPr lang="es-ES_tradnl" dirty="0">
                <a:solidFill>
                  <a:srgbClr val="0A2F4F"/>
                </a:solidFill>
                <a:sym typeface="Wingdings" pitchFamily="2" charset="2"/>
              </a:rPr>
              <a:t>a</a:t>
            </a:r>
            <a:r>
              <a:rPr lang="es-ES_tradnl" dirty="0">
                <a:solidFill>
                  <a:srgbClr val="0A2F4F"/>
                </a:solidFill>
                <a:latin typeface="Montserrat" panose="02000505000000020004" pitchFamily="2" charset="0"/>
                <a:sym typeface="Wingdings" pitchFamily="2" charset="2"/>
              </a:rPr>
              <a:t> patológica.</a:t>
            </a:r>
          </a:p>
          <a:p>
            <a:pPr>
              <a:lnSpc>
                <a:spcPct val="110000"/>
              </a:lnSpc>
            </a:pPr>
            <a:r>
              <a:rPr lang="es-ES_tradnl" dirty="0">
                <a:solidFill>
                  <a:srgbClr val="0A2F4F"/>
                </a:solidFill>
                <a:latin typeface="Montserrat" panose="02000505000000020004" pitchFamily="2" charset="0"/>
                <a:sym typeface="Wingdings" pitchFamily="2" charset="2"/>
              </a:rPr>
              <a:t>Factores de riesgo generales.</a:t>
            </a:r>
          </a:p>
          <a:p>
            <a:pPr lvl="1">
              <a:lnSpc>
                <a:spcPct val="110000"/>
              </a:lnSpc>
            </a:pPr>
            <a:r>
              <a:rPr lang="es-ES_tradnl" dirty="0">
                <a:solidFill>
                  <a:srgbClr val="0A2F4F"/>
                </a:solidFill>
                <a:latin typeface="Montserrat" panose="02000505000000020004" pitchFamily="2" charset="0"/>
                <a:sym typeface="Wingdings" pitchFamily="2" charset="2"/>
              </a:rPr>
              <a:t>Sexo femenino 2:1.</a:t>
            </a:r>
          </a:p>
          <a:p>
            <a:pPr lvl="2">
              <a:lnSpc>
                <a:spcPct val="110000"/>
              </a:lnSpc>
            </a:pPr>
            <a:r>
              <a:rPr lang="es-ES_tradnl" dirty="0">
                <a:solidFill>
                  <a:srgbClr val="0A2F4F"/>
                </a:solidFill>
                <a:latin typeface="Montserrat" panose="02000505000000020004" pitchFamily="2" charset="0"/>
                <a:sym typeface="Wingdings" pitchFamily="2" charset="2"/>
              </a:rPr>
              <a:t>Aparece en adolescencia.</a:t>
            </a:r>
          </a:p>
          <a:p>
            <a:pPr lvl="1">
              <a:lnSpc>
                <a:spcPct val="110000"/>
              </a:lnSpc>
            </a:pPr>
            <a:r>
              <a:rPr lang="es-ES_tradnl" dirty="0">
                <a:solidFill>
                  <a:srgbClr val="0A2F4F"/>
                </a:solidFill>
                <a:latin typeface="Montserrat" panose="02000505000000020004" pitchFamily="2" charset="0"/>
                <a:sym typeface="Wingdings" pitchFamily="2" charset="2"/>
              </a:rPr>
              <a:t>A. Familiar de ansiedad/depresión.</a:t>
            </a:r>
          </a:p>
          <a:p>
            <a:pPr lvl="2">
              <a:lnSpc>
                <a:spcPct val="110000"/>
              </a:lnSpc>
            </a:pPr>
            <a:r>
              <a:rPr lang="es-ES_tradnl" dirty="0">
                <a:solidFill>
                  <a:srgbClr val="0A2F4F"/>
                </a:solidFill>
                <a:sym typeface="Wingdings" pitchFamily="2" charset="2"/>
              </a:rPr>
              <a:t>Aumenta el</a:t>
            </a:r>
            <a:r>
              <a:rPr lang="es-ES_tradnl" dirty="0">
                <a:solidFill>
                  <a:srgbClr val="0A2F4F"/>
                </a:solidFill>
                <a:latin typeface="Montserrat" panose="02000505000000020004" pitchFamily="2" charset="0"/>
                <a:sym typeface="Wingdings" pitchFamily="2" charset="2"/>
              </a:rPr>
              <a:t> riesgo 2 - 4 veces.</a:t>
            </a:r>
          </a:p>
          <a:p>
            <a:pPr lvl="2">
              <a:lnSpc>
                <a:spcPct val="110000"/>
              </a:lnSpc>
            </a:pPr>
            <a:r>
              <a:rPr lang="es-ES_tradnl" dirty="0">
                <a:solidFill>
                  <a:srgbClr val="0A2F4F"/>
                </a:solidFill>
                <a:latin typeface="Montserrat" panose="02000505000000020004" pitchFamily="2" charset="0"/>
                <a:sym typeface="Wingdings" pitchFamily="2" charset="2"/>
              </a:rPr>
              <a:t>Aparece más temprano.</a:t>
            </a:r>
          </a:p>
          <a:p>
            <a:pPr>
              <a:lnSpc>
                <a:spcPct val="110000"/>
              </a:lnSpc>
            </a:pPr>
            <a:r>
              <a:rPr lang="es-ES_tradnl" dirty="0">
                <a:solidFill>
                  <a:srgbClr val="0A2F4F"/>
                </a:solidFill>
                <a:latin typeface="Montserrat" panose="02000505000000020004" pitchFamily="2" charset="0"/>
                <a:sym typeface="Wingdings" pitchFamily="2" charset="2"/>
              </a:rPr>
              <a:t>Factores de riesgo específicos.</a:t>
            </a:r>
          </a:p>
          <a:p>
            <a:pPr lvl="1">
              <a:lnSpc>
                <a:spcPct val="110000"/>
              </a:lnSpc>
            </a:pPr>
            <a:r>
              <a:rPr lang="es-ES_tradnl" dirty="0">
                <a:solidFill>
                  <a:srgbClr val="0A2F4F"/>
                </a:solidFill>
                <a:latin typeface="Montserrat" panose="02000505000000020004" pitchFamily="2" charset="0"/>
                <a:sym typeface="Wingdings" pitchFamily="2" charset="2"/>
              </a:rPr>
              <a:t>Padres ansiedad/depresión.</a:t>
            </a:r>
          </a:p>
          <a:p>
            <a:pPr lvl="2">
              <a:lnSpc>
                <a:spcPct val="110000"/>
              </a:lnSpc>
            </a:pPr>
            <a:r>
              <a:rPr lang="es-ES_tradnl" dirty="0">
                <a:solidFill>
                  <a:srgbClr val="0A2F4F"/>
                </a:solidFill>
                <a:sym typeface="Wingdings" pitchFamily="2" charset="2"/>
              </a:rPr>
              <a:t>Aumento el</a:t>
            </a:r>
            <a:r>
              <a:rPr lang="es-ES_tradnl" dirty="0">
                <a:solidFill>
                  <a:srgbClr val="0A2F4F"/>
                </a:solidFill>
                <a:latin typeface="Montserrat" panose="02000505000000020004" pitchFamily="2" charset="0"/>
                <a:sym typeface="Wingdings" pitchFamily="2" charset="2"/>
              </a:rPr>
              <a:t> riesgo de TAG y TP.</a:t>
            </a:r>
          </a:p>
          <a:p>
            <a:pPr lvl="2">
              <a:lnSpc>
                <a:spcPct val="110000"/>
              </a:lnSpc>
            </a:pPr>
            <a:endParaRPr lang="es-ES_tradnl" dirty="0">
              <a:solidFill>
                <a:srgbClr val="0A2F4F"/>
              </a:solidFill>
              <a:sym typeface="Wingdings" pitchFamily="2" charset="2"/>
            </a:endParaRPr>
          </a:p>
          <a:p>
            <a:pPr lvl="0">
              <a:lnSpc>
                <a:spcPct val="110000"/>
              </a:lnSpc>
            </a:pPr>
            <a:r>
              <a:rPr lang="es-ES_tradnl" dirty="0"/>
              <a:t>Riesgo familiar </a:t>
            </a:r>
            <a:r>
              <a:rPr lang="es-ES_tradnl" dirty="0">
                <a:sym typeface="Wingdings" pitchFamily="2" charset="2"/>
              </a:rPr>
              <a:t></a:t>
            </a:r>
            <a:r>
              <a:rPr lang="es-ES_tradnl" dirty="0"/>
              <a:t> componente heredable.</a:t>
            </a:r>
            <a:endParaRPr lang="es-CO" dirty="0"/>
          </a:p>
          <a:p>
            <a:pPr lvl="0">
              <a:lnSpc>
                <a:spcPct val="110000"/>
              </a:lnSpc>
            </a:pPr>
            <a:r>
              <a:rPr lang="es-ES_tradnl" dirty="0"/>
              <a:t>Relación con adversidad infantil </a:t>
            </a:r>
            <a:r>
              <a:rPr lang="es-ES_tradnl" dirty="0">
                <a:sym typeface="Wingdings" pitchFamily="2" charset="2"/>
              </a:rPr>
              <a:t></a:t>
            </a:r>
            <a:r>
              <a:rPr lang="es-ES_tradnl" dirty="0"/>
              <a:t> TEPT.</a:t>
            </a:r>
            <a:endParaRPr lang="es-CO" dirty="0"/>
          </a:p>
          <a:p>
            <a:pPr lvl="0">
              <a:lnSpc>
                <a:spcPct val="110000"/>
              </a:lnSpc>
            </a:pPr>
            <a:r>
              <a:rPr lang="es-ES_tradnl" dirty="0"/>
              <a:t>Temperamento </a:t>
            </a:r>
            <a:r>
              <a:rPr lang="es-ES_tradnl" dirty="0">
                <a:sym typeface="Wingdings" pitchFamily="2" charset="2"/>
              </a:rPr>
              <a:t> r</a:t>
            </a:r>
            <a:r>
              <a:rPr lang="es-ES_tradnl" dirty="0"/>
              <a:t>etraído/inhibido.</a:t>
            </a:r>
            <a:endParaRPr lang="es-CO" dirty="0"/>
          </a:p>
          <a:p>
            <a:pPr lvl="0">
              <a:lnSpc>
                <a:spcPct val="110000"/>
              </a:lnSpc>
            </a:pPr>
            <a:r>
              <a:rPr lang="es-ES_tradnl" dirty="0"/>
              <a:t>Alta expresión emocional.</a:t>
            </a:r>
            <a:endParaRPr lang="es-CO" dirty="0"/>
          </a:p>
          <a:p>
            <a:pPr lvl="0">
              <a:lnSpc>
                <a:spcPct val="110000"/>
              </a:lnSpc>
            </a:pPr>
            <a:r>
              <a:rPr lang="es-ES_tradnl" dirty="0"/>
              <a:t>Menos relaciones con pares.</a:t>
            </a:r>
            <a:endParaRPr lang="es-CO" dirty="0"/>
          </a:p>
          <a:p>
            <a:pPr lvl="0">
              <a:lnSpc>
                <a:spcPct val="110000"/>
              </a:lnSpc>
            </a:pPr>
            <a:r>
              <a:rPr lang="es-ES_tradnl" dirty="0"/>
              <a:t>Estresores vitales episódicos.</a:t>
            </a:r>
            <a:endParaRPr lang="es-CO" dirty="0"/>
          </a:p>
          <a:p>
            <a:pPr lvl="2">
              <a:lnSpc>
                <a:spcPct val="110000"/>
              </a:lnSpc>
            </a:pPr>
            <a:endParaRPr lang="es-ES_tradnl" dirty="0">
              <a:solidFill>
                <a:srgbClr val="0A2F4F"/>
              </a:solidFill>
              <a:latin typeface="Montserrat" panose="02000505000000020004" pitchFamily="2" charset="0"/>
              <a:sym typeface="Wingdings" pitchFamily="2" charset="2"/>
            </a:endParaRPr>
          </a:p>
        </p:txBody>
      </p:sp>
    </p:spTree>
    <p:extLst>
      <p:ext uri="{BB962C8B-B14F-4D97-AF65-F5344CB8AC3E}">
        <p14:creationId xmlns:p14="http://schemas.microsoft.com/office/powerpoint/2010/main" val="1471767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4944677" y="1590734"/>
            <a:ext cx="6977691" cy="3084990"/>
          </a:xfrm>
        </p:spPr>
        <p:txBody>
          <a:bodyPr>
            <a:normAutofit/>
          </a:bodyPr>
          <a:lstStyle/>
          <a:p>
            <a:pPr lvl="0"/>
            <a:r>
              <a:rPr lang="es-ES_tradnl" sz="2400" b="1" noProof="0" dirty="0"/>
              <a:t>Trastornos de ansiedad como factores de riesgo.</a:t>
            </a:r>
          </a:p>
          <a:p>
            <a:pPr lvl="1"/>
            <a:r>
              <a:rPr lang="es-ES_tradnl" sz="2400" noProof="0" dirty="0"/>
              <a:t>Especialmente TAS/TP.</a:t>
            </a:r>
          </a:p>
          <a:p>
            <a:pPr lvl="2"/>
            <a:r>
              <a:rPr lang="es-ES_tradnl" sz="2400" noProof="0" dirty="0"/>
              <a:t>Depresión (más grave).</a:t>
            </a:r>
          </a:p>
          <a:p>
            <a:pPr lvl="2"/>
            <a:r>
              <a:rPr lang="es-ES_tradnl" sz="2400" noProof="0" dirty="0"/>
              <a:t>Trastorno por uso de sustancias.</a:t>
            </a:r>
          </a:p>
          <a:p>
            <a:pPr lvl="0"/>
            <a:r>
              <a:rPr lang="es-ES_tradnl" sz="2400" b="1" noProof="0" dirty="0"/>
              <a:t>Relación bidireccional.</a:t>
            </a:r>
          </a:p>
          <a:p>
            <a:pPr lvl="1"/>
            <a:r>
              <a:rPr lang="es-ES_tradnl" sz="2400" noProof="0" dirty="0"/>
              <a:t>Con tabaquismo / alcohol.</a:t>
            </a:r>
          </a:p>
        </p:txBody>
      </p:sp>
      <p:sp>
        <p:nvSpPr>
          <p:cNvPr id="8" name="Título 1">
            <a:extLst>
              <a:ext uri="{FF2B5EF4-FFF2-40B4-BE49-F238E27FC236}">
                <a16:creationId xmlns:a16="http://schemas.microsoft.com/office/drawing/2014/main" id="{706DE083-BFD4-4454-B080-E4B9A1EAEC85}"/>
              </a:ext>
            </a:extLst>
          </p:cNvPr>
          <p:cNvSpPr>
            <a:spLocks noGrp="1"/>
          </p:cNvSpPr>
          <p:nvPr>
            <p:ph type="title"/>
          </p:nvPr>
        </p:nvSpPr>
        <p:spPr>
          <a:xfrm>
            <a:off x="838200" y="365125"/>
            <a:ext cx="3553047" cy="1325563"/>
          </a:xfrm>
        </p:spPr>
        <p:txBody>
          <a:bodyPr/>
          <a:lstStyle/>
          <a:p>
            <a:pPr algn="ctr"/>
            <a:r>
              <a:rPr lang="es-CO" b="0" dirty="0"/>
              <a:t>Factores de riesgo</a:t>
            </a:r>
          </a:p>
        </p:txBody>
      </p:sp>
      <p:pic>
        <p:nvPicPr>
          <p:cNvPr id="9" name="Picture 2" descr="Brain and mental health icons vector set Free Vector">
            <a:extLst>
              <a:ext uri="{FF2B5EF4-FFF2-40B4-BE49-F238E27FC236}">
                <a16:creationId xmlns:a16="http://schemas.microsoft.com/office/drawing/2014/main" id="{DA732823-5B33-462D-9237-4B284F20C7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176" t="58575" r="845" b="8350"/>
          <a:stretch/>
        </p:blipFill>
        <p:spPr bwMode="auto">
          <a:xfrm>
            <a:off x="1732442" y="1590734"/>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913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írculo parcial 21">
            <a:extLst>
              <a:ext uri="{FF2B5EF4-FFF2-40B4-BE49-F238E27FC236}">
                <a16:creationId xmlns:a16="http://schemas.microsoft.com/office/drawing/2014/main" id="{C238F7A3-531C-492C-97A0-764A48356D49}"/>
              </a:ext>
            </a:extLst>
          </p:cNvPr>
          <p:cNvSpPr/>
          <p:nvPr/>
        </p:nvSpPr>
        <p:spPr>
          <a:xfrm rot="10800000">
            <a:off x="5762163" y="1664316"/>
            <a:ext cx="4174753" cy="3115616"/>
          </a:xfrm>
          <a:prstGeom prst="pie">
            <a:avLst>
              <a:gd name="adj1" fmla="val 0"/>
              <a:gd name="adj2" fmla="val 10784281"/>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ontserrat" panose="00000500000000000000" pitchFamily="50" charset="0"/>
            </a:endParaRPr>
          </a:p>
        </p:txBody>
      </p:sp>
      <p:grpSp>
        <p:nvGrpSpPr>
          <p:cNvPr id="23" name="Grupo 22">
            <a:extLst>
              <a:ext uri="{FF2B5EF4-FFF2-40B4-BE49-F238E27FC236}">
                <a16:creationId xmlns:a16="http://schemas.microsoft.com/office/drawing/2014/main" id="{E495BEED-1D68-4891-A092-14D6ED7A54A5}"/>
              </a:ext>
            </a:extLst>
          </p:cNvPr>
          <p:cNvGrpSpPr/>
          <p:nvPr/>
        </p:nvGrpSpPr>
        <p:grpSpPr>
          <a:xfrm>
            <a:off x="5390531" y="2175164"/>
            <a:ext cx="4831691" cy="3115616"/>
            <a:chOff x="66057" y="660899"/>
            <a:chExt cx="11842936" cy="7896719"/>
          </a:xfrm>
        </p:grpSpPr>
        <p:sp>
          <p:nvSpPr>
            <p:cNvPr id="24" name="Rectángulo 23">
              <a:extLst>
                <a:ext uri="{FF2B5EF4-FFF2-40B4-BE49-F238E27FC236}">
                  <a16:creationId xmlns:a16="http://schemas.microsoft.com/office/drawing/2014/main" id="{30CA874A-2284-4E27-A29E-E2B34EB6AB02}"/>
                </a:ext>
              </a:extLst>
            </p:cNvPr>
            <p:cNvSpPr/>
            <p:nvPr/>
          </p:nvSpPr>
          <p:spPr>
            <a:xfrm rot="16200000">
              <a:off x="2147632" y="-1732"/>
              <a:ext cx="7896719" cy="9221982"/>
            </a:xfrm>
            <a:prstGeom prst="rect">
              <a:avLst/>
            </a:prstGeom>
            <a:noFill/>
          </p:spPr>
          <p:txBody>
            <a:bodyPr wrap="square" lIns="91440" tIns="45720" rIns="91440" bIns="45720">
              <a:prstTxWarp prst="textCirc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000" b="1" cap="none" spc="0" dirty="0">
                  <a:ln/>
                  <a:solidFill>
                    <a:schemeClr val="accent5">
                      <a:lumMod val="50000"/>
                    </a:schemeClr>
                  </a:solidFill>
                  <a:effectLst/>
                  <a:latin typeface="Montserrat" panose="00000500000000000000" pitchFamily="50" charset="0"/>
                </a:rPr>
                <a:t>Espacio – ambiente adecuado</a:t>
              </a:r>
            </a:p>
          </p:txBody>
        </p:sp>
        <p:sp>
          <p:nvSpPr>
            <p:cNvPr id="25" name="Rectángulo 24">
              <a:extLst>
                <a:ext uri="{FF2B5EF4-FFF2-40B4-BE49-F238E27FC236}">
                  <a16:creationId xmlns:a16="http://schemas.microsoft.com/office/drawing/2014/main" id="{0CD8A40B-9B4B-4F43-9D92-10A55C742045}"/>
                </a:ext>
              </a:extLst>
            </p:cNvPr>
            <p:cNvSpPr/>
            <p:nvPr/>
          </p:nvSpPr>
          <p:spPr>
            <a:xfrm rot="16390112">
              <a:off x="3221212" y="1082263"/>
              <a:ext cx="5749560" cy="6262452"/>
            </a:xfrm>
            <a:prstGeom prst="rect">
              <a:avLst/>
            </a:prstGeom>
            <a:noFill/>
          </p:spPr>
          <p:txBody>
            <a:bodyPr wrap="square" lIns="91440" tIns="45720" rIns="91440" bIns="45720">
              <a:prstTxWarp prst="textCirc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a:ln/>
                  <a:solidFill>
                    <a:schemeClr val="accent5"/>
                  </a:solidFill>
                  <a:effectLst/>
                  <a:latin typeface="Montserrat" panose="00000500000000000000" pitchFamily="50" charset="0"/>
                </a:rPr>
                <a:t>Distancia </a:t>
              </a:r>
              <a:r>
                <a:rPr lang="es-ES" b="1" cap="none" spc="0" dirty="0">
                  <a:ln/>
                  <a:solidFill>
                    <a:schemeClr val="accent5"/>
                  </a:solidFill>
                  <a:effectLst/>
                  <a:latin typeface="Montserrat" panose="00000500000000000000" pitchFamily="50" charset="0"/>
                </a:rPr>
                <a:t>personal</a:t>
              </a:r>
              <a:endParaRPr lang="es-ES" sz="1600" b="1" cap="none" spc="0" dirty="0">
                <a:ln/>
                <a:solidFill>
                  <a:schemeClr val="accent5"/>
                </a:solidFill>
                <a:effectLst/>
                <a:latin typeface="Montserrat" panose="00000500000000000000" pitchFamily="50" charset="0"/>
              </a:endParaRPr>
            </a:p>
          </p:txBody>
        </p:sp>
        <p:sp>
          <p:nvSpPr>
            <p:cNvPr id="26" name="Lágrima 25">
              <a:extLst>
                <a:ext uri="{FF2B5EF4-FFF2-40B4-BE49-F238E27FC236}">
                  <a16:creationId xmlns:a16="http://schemas.microsoft.com/office/drawing/2014/main" id="{F86B52B2-ECD2-4667-8A6B-57D1E6CFE9BF}"/>
                </a:ext>
              </a:extLst>
            </p:cNvPr>
            <p:cNvSpPr/>
            <p:nvPr/>
          </p:nvSpPr>
          <p:spPr>
            <a:xfrm rot="10800000">
              <a:off x="5682199" y="3024282"/>
              <a:ext cx="822247" cy="797441"/>
            </a:xfrm>
            <a:prstGeom prst="teardrop">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00">
                <a:latin typeface="Montserrat" panose="00000500000000000000" pitchFamily="50" charset="0"/>
              </a:endParaRPr>
            </a:p>
          </p:txBody>
        </p:sp>
        <p:sp>
          <p:nvSpPr>
            <p:cNvPr id="27" name="Rectángulo 26">
              <a:extLst>
                <a:ext uri="{FF2B5EF4-FFF2-40B4-BE49-F238E27FC236}">
                  <a16:creationId xmlns:a16="http://schemas.microsoft.com/office/drawing/2014/main" id="{4EB9C98A-960E-45F6-897F-A743E76670E5}"/>
                </a:ext>
              </a:extLst>
            </p:cNvPr>
            <p:cNvSpPr/>
            <p:nvPr/>
          </p:nvSpPr>
          <p:spPr>
            <a:xfrm rot="16200000">
              <a:off x="3221212" y="2080891"/>
              <a:ext cx="5749560" cy="5620815"/>
            </a:xfrm>
            <a:prstGeom prst="rect">
              <a:avLst/>
            </a:prstGeom>
            <a:noFill/>
          </p:spPr>
          <p:txBody>
            <a:bodyPr wrap="square" lIns="91440" tIns="45720" rIns="91440" bIns="45720">
              <a:prstTxWarp prst="textCirc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a:ln/>
                  <a:solidFill>
                    <a:schemeClr val="accent6"/>
                  </a:solidFill>
                  <a:effectLst/>
                  <a:latin typeface="Montserrat" panose="00000500000000000000" pitchFamily="50" charset="0"/>
                </a:rPr>
                <a:t>Buena</a:t>
              </a:r>
              <a:r>
                <a:rPr lang="es-ES" sz="1400" b="1" cap="none" spc="0" dirty="0">
                  <a:ln/>
                  <a:solidFill>
                    <a:schemeClr val="accent6"/>
                  </a:solidFill>
                  <a:effectLst/>
                  <a:latin typeface="Montserrat" panose="00000500000000000000" pitchFamily="50" charset="0"/>
                </a:rPr>
                <a:t> actitud</a:t>
              </a:r>
            </a:p>
          </p:txBody>
        </p:sp>
        <p:sp>
          <p:nvSpPr>
            <p:cNvPr id="28" name="Rectángulo 27">
              <a:extLst>
                <a:ext uri="{FF2B5EF4-FFF2-40B4-BE49-F238E27FC236}">
                  <a16:creationId xmlns:a16="http://schemas.microsoft.com/office/drawing/2014/main" id="{97F98703-36EA-4F0C-9F23-BE115AC48401}"/>
                </a:ext>
              </a:extLst>
            </p:cNvPr>
            <p:cNvSpPr/>
            <p:nvPr/>
          </p:nvSpPr>
          <p:spPr>
            <a:xfrm rot="16200000">
              <a:off x="3218543" y="3550796"/>
              <a:ext cx="5749560" cy="3834489"/>
            </a:xfrm>
            <a:prstGeom prst="rect">
              <a:avLst/>
            </a:prstGeom>
            <a:noFill/>
          </p:spPr>
          <p:txBody>
            <a:bodyPr wrap="square" lIns="91440" tIns="45720" rIns="91440" bIns="45720">
              <a:prstTxWarp prst="textCirc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600" b="1" cap="none" spc="0" dirty="0">
                  <a:ln/>
                  <a:solidFill>
                    <a:schemeClr val="accent4">
                      <a:lumMod val="60000"/>
                      <a:lumOff val="40000"/>
                    </a:schemeClr>
                  </a:solidFill>
                  <a:effectLst/>
                  <a:latin typeface="Montserrat" panose="00000500000000000000" pitchFamily="50" charset="0"/>
                </a:rPr>
                <a:t>Contacto</a:t>
              </a:r>
              <a:endParaRPr lang="es-ES" sz="1400" b="1" cap="none" spc="0" dirty="0">
                <a:ln/>
                <a:solidFill>
                  <a:schemeClr val="accent4">
                    <a:lumMod val="60000"/>
                    <a:lumOff val="40000"/>
                  </a:schemeClr>
                </a:solidFill>
                <a:effectLst/>
                <a:latin typeface="Montserrat" panose="00000500000000000000" pitchFamily="50" charset="0"/>
              </a:endParaRPr>
            </a:p>
          </p:txBody>
        </p:sp>
        <p:sp>
          <p:nvSpPr>
            <p:cNvPr id="29" name="Rectángulo 28">
              <a:extLst>
                <a:ext uri="{FF2B5EF4-FFF2-40B4-BE49-F238E27FC236}">
                  <a16:creationId xmlns:a16="http://schemas.microsoft.com/office/drawing/2014/main" id="{A8259750-4802-47D8-B6ED-DC05D131B081}"/>
                </a:ext>
              </a:extLst>
            </p:cNvPr>
            <p:cNvSpPr/>
            <p:nvPr/>
          </p:nvSpPr>
          <p:spPr>
            <a:xfrm>
              <a:off x="66057" y="3762087"/>
              <a:ext cx="11842936" cy="456345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400" b="1" dirty="0">
                  <a:ln/>
                  <a:solidFill>
                    <a:schemeClr val="accent2"/>
                  </a:solidFill>
                  <a:latin typeface="Montserrat" panose="00000500000000000000" pitchFamily="50" charset="0"/>
                </a:rPr>
                <a:t>Tono de voz adecuado y vocabulario acorde</a:t>
              </a:r>
            </a:p>
            <a:p>
              <a:pPr algn="ctr"/>
              <a:r>
                <a:rPr lang="es-ES" sz="1400" b="1" dirty="0">
                  <a:ln/>
                  <a:solidFill>
                    <a:srgbClr val="C00000"/>
                  </a:solidFill>
                  <a:latin typeface="Montserrat" panose="00000500000000000000" pitchFamily="50" charset="0"/>
                </a:rPr>
                <a:t>Establecer límites claros</a:t>
              </a:r>
            </a:p>
            <a:p>
              <a:pPr algn="ctr"/>
              <a:r>
                <a:rPr lang="es-ES" sz="1400" b="1" dirty="0">
                  <a:ln/>
                  <a:solidFill>
                    <a:schemeClr val="accent2"/>
                  </a:solidFill>
                  <a:latin typeface="Montserrat" panose="00000500000000000000" pitchFamily="50" charset="0"/>
                </a:rPr>
                <a:t>Preguntas e ideas concisas </a:t>
              </a:r>
            </a:p>
            <a:p>
              <a:pPr algn="ctr"/>
              <a:r>
                <a:rPr lang="es-ES" sz="1400" b="1" dirty="0">
                  <a:ln/>
                  <a:solidFill>
                    <a:srgbClr val="C00000"/>
                  </a:solidFill>
                  <a:latin typeface="Montserrat" panose="00000500000000000000" pitchFamily="50" charset="0"/>
                </a:rPr>
                <a:t>Escuchar respuestas e identificar el afecto</a:t>
              </a:r>
            </a:p>
            <a:p>
              <a:pPr algn="ctr"/>
              <a:r>
                <a:rPr lang="es-ES" sz="1400" b="1" dirty="0">
                  <a:ln/>
                  <a:solidFill>
                    <a:schemeClr val="accent2"/>
                  </a:solidFill>
                  <a:latin typeface="Montserrat" panose="00000500000000000000" pitchFamily="50" charset="0"/>
                </a:rPr>
                <a:t>Fije acuerdos y desacuerdos claros</a:t>
              </a:r>
            </a:p>
            <a:p>
              <a:pPr algn="ctr"/>
              <a:r>
                <a:rPr lang="es-ES" sz="1400" b="1" dirty="0">
                  <a:ln/>
                  <a:solidFill>
                    <a:srgbClr val="C00000"/>
                  </a:solidFill>
                  <a:latin typeface="Montserrat" panose="00000500000000000000" pitchFamily="50" charset="0"/>
                </a:rPr>
                <a:t>Ofrezca opciones honestas</a:t>
              </a:r>
            </a:p>
            <a:p>
              <a:pPr algn="ctr"/>
              <a:endParaRPr lang="es-ES" sz="1600" b="1" dirty="0">
                <a:ln/>
                <a:solidFill>
                  <a:srgbClr val="C00000"/>
                </a:solidFill>
                <a:latin typeface="Montserrat" panose="00000500000000000000" pitchFamily="50" charset="0"/>
              </a:endParaRPr>
            </a:p>
            <a:p>
              <a:pPr algn="ctr"/>
              <a:endParaRPr lang="es-ES" sz="1200" b="1" cap="none" spc="0" dirty="0">
                <a:ln/>
                <a:solidFill>
                  <a:srgbClr val="C00000"/>
                </a:solidFill>
                <a:effectLst/>
                <a:latin typeface="Montserrat" panose="00000500000000000000" pitchFamily="50" charset="0"/>
              </a:endParaRPr>
            </a:p>
          </p:txBody>
        </p:sp>
      </p:grpSp>
      <p:sp>
        <p:nvSpPr>
          <p:cNvPr id="30" name="Flecha: curvada hacia abajo 29">
            <a:extLst>
              <a:ext uri="{FF2B5EF4-FFF2-40B4-BE49-F238E27FC236}">
                <a16:creationId xmlns:a16="http://schemas.microsoft.com/office/drawing/2014/main" id="{240BAACD-91E6-40D4-BC46-8659AFFC52AC}"/>
              </a:ext>
            </a:extLst>
          </p:cNvPr>
          <p:cNvSpPr/>
          <p:nvPr/>
        </p:nvSpPr>
        <p:spPr>
          <a:xfrm rot="19098246">
            <a:off x="3503526" y="425173"/>
            <a:ext cx="4931811" cy="2005461"/>
          </a:xfrm>
          <a:prstGeom prst="curvedDownArrow">
            <a:avLst>
              <a:gd name="adj1" fmla="val 25000"/>
              <a:gd name="adj2" fmla="val 5567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1" name="Flecha: curvada hacia abajo 30">
            <a:extLst>
              <a:ext uri="{FF2B5EF4-FFF2-40B4-BE49-F238E27FC236}">
                <a16:creationId xmlns:a16="http://schemas.microsoft.com/office/drawing/2014/main" id="{8B5EEA5B-8749-4FD3-B794-1F7973E5FA6C}"/>
              </a:ext>
            </a:extLst>
          </p:cNvPr>
          <p:cNvSpPr/>
          <p:nvPr/>
        </p:nvSpPr>
        <p:spPr>
          <a:xfrm rot="4516745">
            <a:off x="7740341" y="1477054"/>
            <a:ext cx="4931811" cy="2005461"/>
          </a:xfrm>
          <a:prstGeom prst="curvedDownArrow">
            <a:avLst>
              <a:gd name="adj1" fmla="val 25000"/>
              <a:gd name="adj2" fmla="val 5567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2" name="Flecha: curvada hacia abajo 31">
            <a:extLst>
              <a:ext uri="{FF2B5EF4-FFF2-40B4-BE49-F238E27FC236}">
                <a16:creationId xmlns:a16="http://schemas.microsoft.com/office/drawing/2014/main" id="{098563DC-E9AE-4309-8CF9-CDA1E6C0C5C2}"/>
              </a:ext>
            </a:extLst>
          </p:cNvPr>
          <p:cNvSpPr/>
          <p:nvPr/>
        </p:nvSpPr>
        <p:spPr>
          <a:xfrm rot="12000737">
            <a:off x="4504729" y="4464741"/>
            <a:ext cx="4931811" cy="2005461"/>
          </a:xfrm>
          <a:prstGeom prst="curvedDownArrow">
            <a:avLst>
              <a:gd name="adj1" fmla="val 25000"/>
              <a:gd name="adj2" fmla="val 5567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latin typeface="Montserrat" panose="00000500000000000000" pitchFamily="50" charset="0"/>
            </a:endParaRPr>
          </a:p>
        </p:txBody>
      </p:sp>
      <p:sp>
        <p:nvSpPr>
          <p:cNvPr id="33" name="Rectángulo 32">
            <a:extLst>
              <a:ext uri="{FF2B5EF4-FFF2-40B4-BE49-F238E27FC236}">
                <a16:creationId xmlns:a16="http://schemas.microsoft.com/office/drawing/2014/main" id="{33C02B21-5743-4C22-88BA-E6FC21FB51AC}"/>
              </a:ext>
            </a:extLst>
          </p:cNvPr>
          <p:cNvSpPr/>
          <p:nvPr/>
        </p:nvSpPr>
        <p:spPr>
          <a:xfrm>
            <a:off x="2735599" y="893936"/>
            <a:ext cx="3868110" cy="1200329"/>
          </a:xfrm>
          <a:prstGeom prst="rect">
            <a:avLst/>
          </a:prstGeom>
          <a:noFill/>
        </p:spPr>
        <p:txBody>
          <a:bodyPr wrap="square" lIns="91440" tIns="45720" rIns="91440" bIns="45720">
            <a:spAutoFit/>
          </a:bodyPr>
          <a:lstStyle/>
          <a:p>
            <a:pPr algn="ctr"/>
            <a:r>
              <a:rPr lang="es-ES" sz="3600" b="1" cap="none" spc="0" dirty="0">
                <a:ln w="12700">
                  <a:solidFill>
                    <a:schemeClr val="accent1"/>
                  </a:solidFill>
                  <a:prstDash val="solid"/>
                </a:ln>
                <a:solidFill>
                  <a:schemeClr val="accent4"/>
                </a:solidFill>
                <a:effectLst>
                  <a:outerShdw dist="38100" dir="2640000" algn="bl" rotWithShape="0">
                    <a:schemeClr val="accent1"/>
                  </a:outerShdw>
                </a:effectLst>
                <a:latin typeface="Montserrat" panose="00000500000000000000" pitchFamily="50" charset="0"/>
              </a:rPr>
              <a:t>Alianza terapéutica</a:t>
            </a:r>
          </a:p>
        </p:txBody>
      </p:sp>
      <p:sp>
        <p:nvSpPr>
          <p:cNvPr id="34" name="Rectángulo 33">
            <a:extLst>
              <a:ext uri="{FF2B5EF4-FFF2-40B4-BE49-F238E27FC236}">
                <a16:creationId xmlns:a16="http://schemas.microsoft.com/office/drawing/2014/main" id="{154987FA-0C32-4A49-A373-A3BB5F76606A}"/>
              </a:ext>
            </a:extLst>
          </p:cNvPr>
          <p:cNvSpPr/>
          <p:nvPr/>
        </p:nvSpPr>
        <p:spPr>
          <a:xfrm>
            <a:off x="9231291" y="979887"/>
            <a:ext cx="2800127" cy="1200329"/>
          </a:xfrm>
          <a:prstGeom prst="rect">
            <a:avLst/>
          </a:prstGeom>
          <a:noFill/>
        </p:spPr>
        <p:txBody>
          <a:bodyPr wrap="square" lIns="91440" tIns="45720" rIns="91440" bIns="45720">
            <a:spAutoFit/>
          </a:bodyPr>
          <a:lstStyle/>
          <a:p>
            <a:pPr algn="ctr"/>
            <a:r>
              <a:rPr lang="es-ES" sz="3600" b="1" dirty="0">
                <a:ln w="12700">
                  <a:solidFill>
                    <a:schemeClr val="accent1"/>
                  </a:solidFill>
                  <a:prstDash val="solid"/>
                </a:ln>
                <a:solidFill>
                  <a:schemeClr val="accent4"/>
                </a:solidFill>
                <a:effectLst>
                  <a:outerShdw dist="38100" dir="2640000" algn="bl" rotWithShape="0">
                    <a:schemeClr val="accent1"/>
                  </a:outerShdw>
                </a:effectLst>
                <a:latin typeface="Montserrat" panose="00000500000000000000" pitchFamily="50" charset="0"/>
              </a:rPr>
              <a:t>Indagar datos</a:t>
            </a:r>
            <a:endParaRPr lang="es-ES" sz="3600" b="1" cap="none" spc="0" dirty="0">
              <a:ln w="12700">
                <a:solidFill>
                  <a:schemeClr val="accent1"/>
                </a:solidFill>
                <a:prstDash val="solid"/>
              </a:ln>
              <a:solidFill>
                <a:schemeClr val="accent4"/>
              </a:solidFill>
              <a:effectLst>
                <a:outerShdw dist="38100" dir="2640000" algn="bl" rotWithShape="0">
                  <a:schemeClr val="accent1"/>
                </a:outerShdw>
              </a:effectLst>
              <a:latin typeface="Montserrat" panose="00000500000000000000" pitchFamily="50" charset="0"/>
            </a:endParaRPr>
          </a:p>
        </p:txBody>
      </p:sp>
      <p:sp>
        <p:nvSpPr>
          <p:cNvPr id="35" name="Rectángulo 34">
            <a:extLst>
              <a:ext uri="{FF2B5EF4-FFF2-40B4-BE49-F238E27FC236}">
                <a16:creationId xmlns:a16="http://schemas.microsoft.com/office/drawing/2014/main" id="{EA550C6A-5B82-4459-879C-AF5E7D005F4E}"/>
              </a:ext>
            </a:extLst>
          </p:cNvPr>
          <p:cNvSpPr/>
          <p:nvPr/>
        </p:nvSpPr>
        <p:spPr>
          <a:xfrm>
            <a:off x="8263558" y="5114644"/>
            <a:ext cx="3529907" cy="1200329"/>
          </a:xfrm>
          <a:prstGeom prst="rect">
            <a:avLst/>
          </a:prstGeom>
          <a:noFill/>
        </p:spPr>
        <p:txBody>
          <a:bodyPr wrap="square" lIns="91440" tIns="45720" rIns="91440" bIns="45720">
            <a:spAutoFit/>
          </a:bodyPr>
          <a:lstStyle/>
          <a:p>
            <a:pPr algn="ctr"/>
            <a:r>
              <a:rPr lang="es-ES" sz="3600" b="1" cap="none" spc="0" dirty="0">
                <a:ln w="12700">
                  <a:solidFill>
                    <a:schemeClr val="accent1"/>
                  </a:solidFill>
                  <a:prstDash val="solid"/>
                </a:ln>
                <a:solidFill>
                  <a:schemeClr val="accent4"/>
                </a:solidFill>
                <a:effectLst>
                  <a:outerShdw dist="38100" dir="2640000" algn="bl" rotWithShape="0">
                    <a:schemeClr val="accent1"/>
                  </a:outerShdw>
                </a:effectLst>
                <a:latin typeface="Montserrat" panose="00000500000000000000" pitchFamily="50" charset="0"/>
              </a:rPr>
              <a:t>Comprender </a:t>
            </a:r>
          </a:p>
          <a:p>
            <a:pPr algn="ctr"/>
            <a:r>
              <a:rPr lang="es-ES" sz="3600" b="1" cap="none" spc="0" dirty="0">
                <a:ln w="12700">
                  <a:solidFill>
                    <a:schemeClr val="accent1"/>
                  </a:solidFill>
                  <a:prstDash val="solid"/>
                </a:ln>
                <a:solidFill>
                  <a:schemeClr val="accent4"/>
                </a:solidFill>
                <a:effectLst>
                  <a:outerShdw dist="38100" dir="2640000" algn="bl" rotWithShape="0">
                    <a:schemeClr val="accent1"/>
                  </a:outerShdw>
                </a:effectLst>
                <a:latin typeface="Montserrat" panose="00000500000000000000" pitchFamily="50" charset="0"/>
              </a:rPr>
              <a:t>la persona</a:t>
            </a:r>
          </a:p>
        </p:txBody>
      </p:sp>
      <p:sp>
        <p:nvSpPr>
          <p:cNvPr id="36" name="Rectángulo 35">
            <a:extLst>
              <a:ext uri="{FF2B5EF4-FFF2-40B4-BE49-F238E27FC236}">
                <a16:creationId xmlns:a16="http://schemas.microsoft.com/office/drawing/2014/main" id="{5C643744-E7C7-41CD-B199-5146DF2050BE}"/>
              </a:ext>
            </a:extLst>
          </p:cNvPr>
          <p:cNvSpPr/>
          <p:nvPr/>
        </p:nvSpPr>
        <p:spPr>
          <a:xfrm>
            <a:off x="4456616" y="5017487"/>
            <a:ext cx="3238837" cy="1200329"/>
          </a:xfrm>
          <a:prstGeom prst="rect">
            <a:avLst/>
          </a:prstGeom>
          <a:noFill/>
        </p:spPr>
        <p:txBody>
          <a:bodyPr wrap="square" lIns="91440" tIns="45720" rIns="91440" bIns="45720">
            <a:spAutoFit/>
          </a:bodyPr>
          <a:lstStyle/>
          <a:p>
            <a:pPr algn="ctr"/>
            <a:r>
              <a:rPr lang="es-ES" sz="3600" b="1" dirty="0">
                <a:ln w="12700">
                  <a:solidFill>
                    <a:schemeClr val="accent1"/>
                  </a:solidFill>
                  <a:prstDash val="solid"/>
                </a:ln>
                <a:solidFill>
                  <a:schemeClr val="accent4"/>
                </a:solidFill>
                <a:effectLst>
                  <a:outerShdw dist="38100" dir="2640000" algn="bl" rotWithShape="0">
                    <a:schemeClr val="accent1"/>
                  </a:outerShdw>
                </a:effectLst>
                <a:latin typeface="Montserrat" panose="00000500000000000000" pitchFamily="50" charset="0"/>
              </a:rPr>
              <a:t>Evaluar </a:t>
            </a:r>
          </a:p>
          <a:p>
            <a:pPr algn="ctr"/>
            <a:r>
              <a:rPr lang="es-ES" sz="3600" b="1" dirty="0">
                <a:ln w="12700">
                  <a:solidFill>
                    <a:schemeClr val="accent1"/>
                  </a:solidFill>
                  <a:prstDash val="solid"/>
                </a:ln>
                <a:solidFill>
                  <a:schemeClr val="accent4"/>
                </a:solidFill>
                <a:effectLst>
                  <a:outerShdw dist="38100" dir="2640000" algn="bl" rotWithShape="0">
                    <a:schemeClr val="accent1"/>
                  </a:outerShdw>
                </a:effectLst>
                <a:latin typeface="Montserrat" panose="00000500000000000000" pitchFamily="50" charset="0"/>
              </a:rPr>
              <a:t>diagnóstico</a:t>
            </a:r>
            <a:endParaRPr lang="es-ES" sz="3600" b="1" cap="none" spc="0" dirty="0">
              <a:ln w="12700">
                <a:solidFill>
                  <a:schemeClr val="accent1"/>
                </a:solidFill>
                <a:prstDash val="solid"/>
              </a:ln>
              <a:solidFill>
                <a:schemeClr val="accent4"/>
              </a:solidFill>
              <a:effectLst>
                <a:outerShdw dist="38100" dir="2640000" algn="bl" rotWithShape="0">
                  <a:schemeClr val="accent1"/>
                </a:outerShdw>
              </a:effectLst>
              <a:latin typeface="Montserrat" panose="00000500000000000000" pitchFamily="50" charset="0"/>
            </a:endParaRPr>
          </a:p>
        </p:txBody>
      </p:sp>
    </p:spTree>
    <p:extLst>
      <p:ext uri="{BB962C8B-B14F-4D97-AF65-F5344CB8AC3E}">
        <p14:creationId xmlns:p14="http://schemas.microsoft.com/office/powerpoint/2010/main" val="1945715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Gráfico, Gráfico de líneas&#10;&#10;Descripción generada automáticamente">
            <a:extLst>
              <a:ext uri="{FF2B5EF4-FFF2-40B4-BE49-F238E27FC236}">
                <a16:creationId xmlns:a16="http://schemas.microsoft.com/office/drawing/2014/main" id="{4B0EDE30-6481-4A3D-AE90-AE217192E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771" y="633089"/>
            <a:ext cx="7852229" cy="5113079"/>
          </a:xfrm>
          <a:prstGeom prst="rect">
            <a:avLst/>
          </a:prstGeom>
        </p:spPr>
      </p:pic>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604283" y="633089"/>
            <a:ext cx="3638107" cy="1325563"/>
          </a:xfrm>
        </p:spPr>
        <p:txBody>
          <a:bodyPr/>
          <a:lstStyle/>
          <a:p>
            <a:pPr algn="ctr"/>
            <a:r>
              <a:rPr lang="es-CO" b="0" dirty="0"/>
              <a:t>Curso clínico</a:t>
            </a:r>
          </a:p>
        </p:txBody>
      </p:sp>
    </p:spTree>
    <p:extLst>
      <p:ext uri="{BB962C8B-B14F-4D97-AF65-F5344CB8AC3E}">
        <p14:creationId xmlns:p14="http://schemas.microsoft.com/office/powerpoint/2010/main" val="3854044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Gráfico, Gráfico de líneas&#10;&#10;Descripción generada automáticamente">
            <a:extLst>
              <a:ext uri="{FF2B5EF4-FFF2-40B4-BE49-F238E27FC236}">
                <a16:creationId xmlns:a16="http://schemas.microsoft.com/office/drawing/2014/main" id="{651A4D87-EA05-46F3-A958-F565AFF7B3BF}"/>
              </a:ext>
            </a:extLst>
          </p:cNvPr>
          <p:cNvPicPr>
            <a:picLocks noChangeAspect="1"/>
          </p:cNvPicPr>
          <p:nvPr/>
        </p:nvPicPr>
        <p:blipFill rotWithShape="1">
          <a:blip r:embed="rId3">
            <a:extLst>
              <a:ext uri="{28A0092B-C50C-407E-A947-70E740481C1C}">
                <a14:useLocalDpi xmlns:a14="http://schemas.microsoft.com/office/drawing/2010/main" val="0"/>
              </a:ext>
            </a:extLst>
          </a:blip>
          <a:srcRect r="1274"/>
          <a:stretch/>
        </p:blipFill>
        <p:spPr>
          <a:xfrm>
            <a:off x="3009014" y="0"/>
            <a:ext cx="9182986" cy="3790598"/>
          </a:xfrm>
          <a:prstGeom prst="rect">
            <a:avLst/>
          </a:prstGeom>
        </p:spPr>
      </p:pic>
      <p:sp>
        <p:nvSpPr>
          <p:cNvPr id="7" name="Título 1">
            <a:extLst>
              <a:ext uri="{FF2B5EF4-FFF2-40B4-BE49-F238E27FC236}">
                <a16:creationId xmlns:a16="http://schemas.microsoft.com/office/drawing/2014/main" id="{35C5C26D-4AD7-41E4-B868-D78F71ABA1D1}"/>
              </a:ext>
            </a:extLst>
          </p:cNvPr>
          <p:cNvSpPr>
            <a:spLocks noGrp="1"/>
          </p:cNvSpPr>
          <p:nvPr>
            <p:ph type="title"/>
          </p:nvPr>
        </p:nvSpPr>
        <p:spPr>
          <a:xfrm>
            <a:off x="-331414" y="728943"/>
            <a:ext cx="3638107" cy="1325563"/>
          </a:xfrm>
        </p:spPr>
        <p:txBody>
          <a:bodyPr/>
          <a:lstStyle/>
          <a:p>
            <a:pPr algn="ctr"/>
            <a:r>
              <a:rPr lang="es-CO" b="0" dirty="0"/>
              <a:t>Curso clínico</a:t>
            </a:r>
          </a:p>
        </p:txBody>
      </p:sp>
    </p:spTree>
    <p:extLst>
      <p:ext uri="{BB962C8B-B14F-4D97-AF65-F5344CB8AC3E}">
        <p14:creationId xmlns:p14="http://schemas.microsoft.com/office/powerpoint/2010/main" val="1539518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529855" y="386390"/>
            <a:ext cx="4339856" cy="1325563"/>
          </a:xfrm>
        </p:spPr>
        <p:txBody>
          <a:bodyPr/>
          <a:lstStyle/>
          <a:p>
            <a:pPr algn="ctr"/>
            <a:r>
              <a:rPr lang="es-CO" b="0" dirty="0"/>
              <a:t>Fisiopatología</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156791" y="701748"/>
            <a:ext cx="6869811" cy="5665078"/>
          </a:xfrm>
        </p:spPr>
        <p:txBody>
          <a:bodyPr>
            <a:normAutofit/>
          </a:bodyPr>
          <a:lstStyle/>
          <a:p>
            <a:pPr lvl="0">
              <a:lnSpc>
                <a:spcPct val="100000"/>
              </a:lnSpc>
            </a:pPr>
            <a:r>
              <a:rPr lang="es-ES_tradnl" dirty="0"/>
              <a:t>Fuerte heredabilidad.</a:t>
            </a:r>
            <a:endParaRPr lang="es-CO" dirty="0"/>
          </a:p>
          <a:p>
            <a:pPr lvl="1">
              <a:lnSpc>
                <a:spcPct val="100000"/>
              </a:lnSpc>
            </a:pPr>
            <a:r>
              <a:rPr lang="es-ES_tradnl" dirty="0"/>
              <a:t>Mayoría 30% - 40%.</a:t>
            </a:r>
            <a:endParaRPr lang="es-CO" dirty="0"/>
          </a:p>
          <a:p>
            <a:pPr lvl="1">
              <a:lnSpc>
                <a:spcPct val="100000"/>
              </a:lnSpc>
            </a:pPr>
            <a:r>
              <a:rPr lang="es-ES_tradnl" dirty="0"/>
              <a:t>Solapamiento entre trastornos.</a:t>
            </a:r>
            <a:endParaRPr lang="es-CO" dirty="0"/>
          </a:p>
          <a:p>
            <a:pPr lvl="1">
              <a:lnSpc>
                <a:spcPct val="100000"/>
              </a:lnSpc>
            </a:pPr>
            <a:r>
              <a:rPr lang="es-ES_tradnl" dirty="0"/>
              <a:t>Solapamiento con depresión.</a:t>
            </a:r>
          </a:p>
          <a:p>
            <a:pPr lvl="1">
              <a:lnSpc>
                <a:spcPct val="100000"/>
              </a:lnSpc>
            </a:pPr>
            <a:r>
              <a:rPr lang="es-ES_tradnl" dirty="0"/>
              <a:t>Herencia poligénica multifactorial.</a:t>
            </a:r>
          </a:p>
          <a:p>
            <a:pPr lvl="0">
              <a:lnSpc>
                <a:spcPct val="100000"/>
              </a:lnSpc>
            </a:pPr>
            <a:r>
              <a:rPr lang="es-ES_tradnl" dirty="0"/>
              <a:t>Sin claridad:</a:t>
            </a:r>
            <a:endParaRPr lang="es-CO" dirty="0"/>
          </a:p>
          <a:p>
            <a:pPr lvl="1">
              <a:lnSpc>
                <a:spcPct val="100000"/>
              </a:lnSpc>
            </a:pPr>
            <a:r>
              <a:rPr lang="es-ES_tradnl" dirty="0"/>
              <a:t>Locus cromosómico de riesgo.</a:t>
            </a:r>
            <a:endParaRPr lang="es-CO" dirty="0"/>
          </a:p>
          <a:p>
            <a:pPr lvl="1">
              <a:lnSpc>
                <a:spcPct val="100000"/>
              </a:lnSpc>
            </a:pPr>
            <a:r>
              <a:rPr lang="es-ES_tradnl" dirty="0"/>
              <a:t>Mecanismo de transmisión.</a:t>
            </a:r>
            <a:endParaRPr lang="es-CO" dirty="0"/>
          </a:p>
          <a:p>
            <a:pPr>
              <a:lnSpc>
                <a:spcPct val="100000"/>
              </a:lnSpc>
              <a:spcBef>
                <a:spcPts val="0"/>
              </a:spcBef>
            </a:pPr>
            <a:endParaRPr lang="es-CO" dirty="0"/>
          </a:p>
          <a:p>
            <a:pPr>
              <a:lnSpc>
                <a:spcPct val="100000"/>
              </a:lnSpc>
              <a:spcBef>
                <a:spcPts val="0"/>
              </a:spcBef>
            </a:pPr>
            <a:r>
              <a:rPr lang="es-CO" dirty="0"/>
              <a:t>Influencias no del todo compartidas entre trastornos.</a:t>
            </a:r>
          </a:p>
          <a:p>
            <a:pPr>
              <a:lnSpc>
                <a:spcPct val="100000"/>
              </a:lnSpc>
              <a:spcBef>
                <a:spcPts val="0"/>
              </a:spcBef>
            </a:pPr>
            <a:r>
              <a:rPr lang="es-CO" dirty="0"/>
              <a:t>Caracterizados por:</a:t>
            </a:r>
          </a:p>
          <a:p>
            <a:pPr lvl="1">
              <a:lnSpc>
                <a:spcPct val="100000"/>
              </a:lnSpc>
              <a:spcBef>
                <a:spcPts val="0"/>
              </a:spcBef>
            </a:pPr>
            <a:r>
              <a:rPr lang="es-CO" dirty="0"/>
              <a:t>Miedo nuclear: fobias.</a:t>
            </a:r>
          </a:p>
          <a:p>
            <a:pPr lvl="1">
              <a:lnSpc>
                <a:spcPct val="100000"/>
              </a:lnSpc>
              <a:spcBef>
                <a:spcPts val="0"/>
              </a:spcBef>
            </a:pPr>
            <a:r>
              <a:rPr lang="es-CO" dirty="0"/>
              <a:t>Emocionalidad negativa nuclear: TAG.</a:t>
            </a:r>
          </a:p>
          <a:p>
            <a:pPr marL="0" indent="0">
              <a:lnSpc>
                <a:spcPct val="100000"/>
              </a:lnSpc>
              <a:spcBef>
                <a:spcPts val="0"/>
              </a:spcBef>
              <a:buNone/>
            </a:pPr>
            <a:endParaRPr lang="es-CO" sz="2800" b="1" dirty="0">
              <a:latin typeface="Montserrat" panose="02000505000000020004"/>
              <a:cs typeface="Times New Roman" panose="02020603050405020304" pitchFamily="18" charset="0"/>
            </a:endParaRPr>
          </a:p>
        </p:txBody>
      </p:sp>
      <p:pic>
        <p:nvPicPr>
          <p:cNvPr id="4" name="Picture 2" descr="Brain and mental health icons vector set Free Vector">
            <a:extLst>
              <a:ext uri="{FF2B5EF4-FFF2-40B4-BE49-F238E27FC236}">
                <a16:creationId xmlns:a16="http://schemas.microsoft.com/office/drawing/2014/main" id="{ACE4536D-7B61-4479-A3C7-6F059F122D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16" t="1683" r="33105" b="65242"/>
          <a:stretch/>
        </p:blipFill>
        <p:spPr bwMode="auto">
          <a:xfrm>
            <a:off x="1686764" y="1888761"/>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933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831454" cy="1325563"/>
          </a:xfrm>
        </p:spPr>
        <p:txBody>
          <a:bodyPr/>
          <a:lstStyle/>
          <a:p>
            <a:pPr algn="ctr"/>
            <a:r>
              <a:rPr lang="es-CO" b="0" dirty="0"/>
              <a:t>Diagnóstico</a:t>
            </a:r>
          </a:p>
        </p:txBody>
      </p:sp>
      <p:sp>
        <p:nvSpPr>
          <p:cNvPr id="8" name="Marcador de contenido 2">
            <a:extLst>
              <a:ext uri="{FF2B5EF4-FFF2-40B4-BE49-F238E27FC236}">
                <a16:creationId xmlns:a16="http://schemas.microsoft.com/office/drawing/2014/main" id="{4A24153C-2407-4D75-AF29-A5FC80E7D10C}"/>
              </a:ext>
            </a:extLst>
          </p:cNvPr>
          <p:cNvSpPr>
            <a:spLocks noGrp="1"/>
          </p:cNvSpPr>
          <p:nvPr>
            <p:ph idx="1"/>
          </p:nvPr>
        </p:nvSpPr>
        <p:spPr>
          <a:xfrm>
            <a:off x="5082362" y="547488"/>
            <a:ext cx="6750429" cy="6230680"/>
          </a:xfrm>
        </p:spPr>
        <p:txBody>
          <a:bodyPr>
            <a:normAutofit fontScale="85000" lnSpcReduction="10000"/>
          </a:bodyPr>
          <a:lstStyle/>
          <a:p>
            <a:pPr lvl="0">
              <a:lnSpc>
                <a:spcPct val="110000"/>
              </a:lnSpc>
            </a:pPr>
            <a:r>
              <a:rPr lang="es-ES_tradnl" b="1" noProof="0" dirty="0"/>
              <a:t>Mayoría inician durante niñez/ adolescencia/ adultez temprana.</a:t>
            </a:r>
          </a:p>
          <a:p>
            <a:pPr lvl="0">
              <a:lnSpc>
                <a:spcPct val="110000"/>
              </a:lnSpc>
            </a:pPr>
            <a:r>
              <a:rPr lang="es-ES_tradnl" dirty="0"/>
              <a:t>Disminución</a:t>
            </a:r>
            <a:r>
              <a:rPr lang="es-ES_tradnl" noProof="0" dirty="0"/>
              <a:t> espontánea síntomas en 40%.</a:t>
            </a:r>
          </a:p>
          <a:p>
            <a:pPr lvl="0">
              <a:lnSpc>
                <a:spcPct val="110000"/>
              </a:lnSpc>
            </a:pPr>
            <a:r>
              <a:rPr lang="es-ES_tradnl" noProof="0" dirty="0"/>
              <a:t>Usualmente seguidos por depresión y otros trastornos.</a:t>
            </a:r>
          </a:p>
          <a:p>
            <a:pPr lvl="1">
              <a:lnSpc>
                <a:spcPct val="110000"/>
              </a:lnSpc>
            </a:pPr>
            <a:r>
              <a:rPr lang="es-ES_tradnl" noProof="0" dirty="0"/>
              <a:t>Marcador de enfermedad.</a:t>
            </a:r>
          </a:p>
          <a:p>
            <a:pPr>
              <a:lnSpc>
                <a:spcPct val="110000"/>
              </a:lnSpc>
            </a:pPr>
            <a:r>
              <a:rPr lang="es-ES_tradnl" dirty="0">
                <a:solidFill>
                  <a:srgbClr val="0A2F4F"/>
                </a:solidFill>
              </a:rPr>
              <a:t>Conceptualización dimensional.</a:t>
            </a:r>
          </a:p>
          <a:p>
            <a:pPr lvl="1">
              <a:lnSpc>
                <a:spcPct val="110000"/>
              </a:lnSpc>
            </a:pPr>
            <a:r>
              <a:rPr lang="es-ES_tradnl" dirty="0">
                <a:solidFill>
                  <a:srgbClr val="0A2F4F"/>
                </a:solidFill>
              </a:rPr>
              <a:t>Leve a grave.</a:t>
            </a:r>
          </a:p>
          <a:p>
            <a:pPr>
              <a:lnSpc>
                <a:spcPct val="110000"/>
              </a:lnSpc>
            </a:pPr>
            <a:endParaRPr lang="es-ES_tradnl" dirty="0">
              <a:solidFill>
                <a:srgbClr val="0A2F4F"/>
              </a:solidFill>
            </a:endParaRPr>
          </a:p>
          <a:p>
            <a:pPr>
              <a:lnSpc>
                <a:spcPct val="110000"/>
              </a:lnSpc>
            </a:pPr>
            <a:r>
              <a:rPr lang="es-ES_tradnl" dirty="0">
                <a:solidFill>
                  <a:srgbClr val="0A2F4F"/>
                </a:solidFill>
              </a:rPr>
              <a:t>Grupo heterogéneo de trastornos.</a:t>
            </a:r>
          </a:p>
          <a:p>
            <a:pPr lvl="0">
              <a:lnSpc>
                <a:spcPct val="110000"/>
              </a:lnSpc>
            </a:pPr>
            <a:r>
              <a:rPr lang="es-ES_tradnl" dirty="0"/>
              <a:t>Diferentes presentaciones.</a:t>
            </a:r>
            <a:endParaRPr lang="es-CO" dirty="0"/>
          </a:p>
          <a:p>
            <a:pPr lvl="0">
              <a:lnSpc>
                <a:spcPct val="110000"/>
              </a:lnSpc>
            </a:pPr>
            <a:r>
              <a:rPr lang="es-ES_tradnl" dirty="0"/>
              <a:t>Características principales del trastorno.</a:t>
            </a:r>
            <a:endParaRPr lang="es-CO" dirty="0"/>
          </a:p>
          <a:p>
            <a:pPr lvl="0">
              <a:lnSpc>
                <a:spcPct val="110000"/>
              </a:lnSpc>
            </a:pPr>
            <a:r>
              <a:rPr lang="es-ES_tradnl" dirty="0"/>
              <a:t>Necesidad de criterios diagnósticos.</a:t>
            </a:r>
            <a:endParaRPr lang="es-CO" dirty="0"/>
          </a:p>
          <a:p>
            <a:pPr lvl="1">
              <a:lnSpc>
                <a:spcPct val="110000"/>
              </a:lnSpc>
            </a:pPr>
            <a:r>
              <a:rPr lang="es-ES_tradnl" dirty="0"/>
              <a:t>No por prototipos propios del médico.</a:t>
            </a:r>
            <a:endParaRPr lang="es-CO" dirty="0"/>
          </a:p>
          <a:p>
            <a:pPr>
              <a:lnSpc>
                <a:spcPct val="110000"/>
              </a:lnSpc>
            </a:pPr>
            <a:r>
              <a:rPr lang="es-ES_tradnl" dirty="0">
                <a:solidFill>
                  <a:srgbClr val="0A2F4F"/>
                </a:solidFill>
              </a:rPr>
              <a:t>Error diagnóstico.</a:t>
            </a:r>
          </a:p>
          <a:p>
            <a:pPr lvl="1">
              <a:lnSpc>
                <a:spcPct val="110000"/>
              </a:lnSpc>
            </a:pPr>
            <a:r>
              <a:rPr lang="es-ES_tradnl" dirty="0">
                <a:solidFill>
                  <a:srgbClr val="0A2F4F"/>
                </a:solidFill>
                <a:latin typeface="Montserrat" panose="02000505000000020004" pitchFamily="2" charset="0"/>
              </a:rPr>
              <a:t>Trastorno de pánico hasta </a:t>
            </a:r>
            <a:r>
              <a:rPr lang="es-ES_tradnl" dirty="0">
                <a:solidFill>
                  <a:srgbClr val="0A2F4F"/>
                </a:solidFill>
                <a:latin typeface="Montserrat" panose="02000505000000020004" pitchFamily="2" charset="0"/>
                <a:sym typeface="Wingdings" pitchFamily="2" charset="2"/>
              </a:rPr>
              <a:t>86%.</a:t>
            </a:r>
          </a:p>
          <a:p>
            <a:pPr lvl="1">
              <a:lnSpc>
                <a:spcPct val="110000"/>
              </a:lnSpc>
            </a:pPr>
            <a:r>
              <a:rPr lang="es-ES_tradnl" dirty="0">
                <a:solidFill>
                  <a:srgbClr val="0A2F4F"/>
                </a:solidFill>
                <a:latin typeface="Montserrat" panose="02000505000000020004" pitchFamily="2" charset="0"/>
                <a:sym typeface="Wingdings" pitchFamily="2" charset="2"/>
              </a:rPr>
              <a:t>Trastorno de ansiedad generalizada hasta 71%.</a:t>
            </a:r>
          </a:p>
          <a:p>
            <a:pPr lvl="1">
              <a:lnSpc>
                <a:spcPct val="110000"/>
              </a:lnSpc>
            </a:pPr>
            <a:r>
              <a:rPr lang="es-ES_tradnl" dirty="0">
                <a:solidFill>
                  <a:srgbClr val="0A2F4F"/>
                </a:solidFill>
                <a:latin typeface="Montserrat" panose="02000505000000020004" pitchFamily="2" charset="0"/>
                <a:sym typeface="Wingdings" pitchFamily="2" charset="2"/>
              </a:rPr>
              <a:t>Trastorno de ansiedad social hasta 98%.</a:t>
            </a:r>
          </a:p>
          <a:p>
            <a:pPr>
              <a:lnSpc>
                <a:spcPct val="110000"/>
              </a:lnSpc>
            </a:pPr>
            <a:endParaRPr lang="es-ES_tradnl" dirty="0">
              <a:solidFill>
                <a:srgbClr val="0A2F4F"/>
              </a:solidFill>
            </a:endParaRPr>
          </a:p>
        </p:txBody>
      </p:sp>
      <p:pic>
        <p:nvPicPr>
          <p:cNvPr id="6" name="Picture 2" descr="Brain and mental health icons vector set Free Vector">
            <a:extLst>
              <a:ext uri="{FF2B5EF4-FFF2-40B4-BE49-F238E27FC236}">
                <a16:creationId xmlns:a16="http://schemas.microsoft.com/office/drawing/2014/main" id="{D3EF071C-ACDE-4421-9D74-3C7377E1EF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21" b="66925"/>
          <a:stretch/>
        </p:blipFill>
        <p:spPr bwMode="auto">
          <a:xfrm>
            <a:off x="1740908" y="1690688"/>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864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489251" cy="1325563"/>
          </a:xfrm>
        </p:spPr>
        <p:txBody>
          <a:bodyPr/>
          <a:lstStyle/>
          <a:p>
            <a:pPr algn="ctr"/>
            <a:r>
              <a:rPr lang="es-CO" b="0" dirty="0"/>
              <a:t>Fobia específica</a:t>
            </a:r>
          </a:p>
        </p:txBody>
      </p:sp>
      <p:sp>
        <p:nvSpPr>
          <p:cNvPr id="8" name="Marcador de contenido 2">
            <a:extLst>
              <a:ext uri="{FF2B5EF4-FFF2-40B4-BE49-F238E27FC236}">
                <a16:creationId xmlns:a16="http://schemas.microsoft.com/office/drawing/2014/main" id="{4A24153C-2407-4D75-AF29-A5FC80E7D10C}"/>
              </a:ext>
            </a:extLst>
          </p:cNvPr>
          <p:cNvSpPr>
            <a:spLocks noGrp="1"/>
          </p:cNvSpPr>
          <p:nvPr>
            <p:ph idx="1"/>
          </p:nvPr>
        </p:nvSpPr>
        <p:spPr>
          <a:xfrm>
            <a:off x="5201577" y="708786"/>
            <a:ext cx="6446960" cy="5908083"/>
          </a:xfrm>
        </p:spPr>
        <p:txBody>
          <a:bodyPr>
            <a:normAutofit/>
          </a:bodyPr>
          <a:lstStyle/>
          <a:p>
            <a:pPr lvl="0">
              <a:lnSpc>
                <a:spcPct val="100000"/>
              </a:lnSpc>
            </a:pPr>
            <a:r>
              <a:rPr lang="es-ES_tradnl" dirty="0"/>
              <a:t>Marcado miedo / ansiedad / evitación.</a:t>
            </a:r>
            <a:endParaRPr lang="es-CO" dirty="0"/>
          </a:p>
          <a:p>
            <a:pPr lvl="1">
              <a:lnSpc>
                <a:spcPct val="100000"/>
              </a:lnSpc>
            </a:pPr>
            <a:r>
              <a:rPr lang="es-ES_tradnl" b="1" dirty="0"/>
              <a:t>Objetos o situaciones.</a:t>
            </a:r>
            <a:endParaRPr lang="es-CO" b="1" dirty="0"/>
          </a:p>
          <a:p>
            <a:pPr lvl="0">
              <a:lnSpc>
                <a:spcPct val="100000"/>
              </a:lnSpc>
            </a:pPr>
            <a:r>
              <a:rPr lang="es-ES_tradnl" dirty="0"/>
              <a:t>Miedo desproporcionado respecto a amenaza.</a:t>
            </a:r>
            <a:endParaRPr lang="es-CO" dirty="0"/>
          </a:p>
          <a:p>
            <a:pPr lvl="0">
              <a:lnSpc>
                <a:spcPct val="100000"/>
              </a:lnSpc>
            </a:pPr>
            <a:r>
              <a:rPr lang="es-ES_tradnl" dirty="0"/>
              <a:t>Reconoce síntomas como excesivos o no razonables.</a:t>
            </a:r>
            <a:endParaRPr lang="es-CO" dirty="0"/>
          </a:p>
          <a:p>
            <a:pPr lvl="0">
              <a:lnSpc>
                <a:spcPct val="100000"/>
              </a:lnSpc>
            </a:pPr>
            <a:r>
              <a:rPr lang="es-ES_tradnl" dirty="0"/>
              <a:t>Típicamente persiste </a:t>
            </a:r>
            <a:r>
              <a:rPr lang="es-ES_tradnl" b="1" dirty="0"/>
              <a:t>≥ 6 meses.</a:t>
            </a:r>
            <a:endParaRPr lang="es-CO" b="1" dirty="0"/>
          </a:p>
          <a:p>
            <a:pPr lvl="0">
              <a:lnSpc>
                <a:spcPct val="100000"/>
              </a:lnSpc>
            </a:pPr>
            <a:endParaRPr lang="es-CO" dirty="0"/>
          </a:p>
          <a:p>
            <a:pPr lvl="0">
              <a:lnSpc>
                <a:spcPct val="100000"/>
              </a:lnSpc>
            </a:pPr>
            <a:r>
              <a:rPr lang="es-ES_tradnl" b="1" dirty="0"/>
              <a:t>Subtipos</a:t>
            </a:r>
            <a:endParaRPr lang="es-CO" b="1" dirty="0"/>
          </a:p>
          <a:p>
            <a:pPr lvl="1">
              <a:lnSpc>
                <a:spcPct val="100000"/>
              </a:lnSpc>
            </a:pPr>
            <a:r>
              <a:rPr lang="es-ES_tradnl" dirty="0"/>
              <a:t>Animal.</a:t>
            </a:r>
            <a:endParaRPr lang="es-CO" dirty="0"/>
          </a:p>
          <a:p>
            <a:pPr lvl="1">
              <a:lnSpc>
                <a:spcPct val="100000"/>
              </a:lnSpc>
            </a:pPr>
            <a:r>
              <a:rPr lang="es-ES_tradnl" dirty="0"/>
              <a:t>Entorno natural.</a:t>
            </a:r>
            <a:endParaRPr lang="es-CO" dirty="0"/>
          </a:p>
          <a:p>
            <a:pPr lvl="1">
              <a:lnSpc>
                <a:spcPct val="100000"/>
              </a:lnSpc>
            </a:pPr>
            <a:r>
              <a:rPr lang="es-ES_tradnl" dirty="0"/>
              <a:t>Sangre – inyección - herida.</a:t>
            </a:r>
            <a:endParaRPr lang="es-CO" dirty="0"/>
          </a:p>
          <a:p>
            <a:pPr lvl="1">
              <a:lnSpc>
                <a:spcPct val="100000"/>
              </a:lnSpc>
            </a:pPr>
            <a:r>
              <a:rPr lang="es-ES_tradnl" dirty="0"/>
              <a:t>Situacional.</a:t>
            </a:r>
            <a:endParaRPr lang="es-CO" dirty="0"/>
          </a:p>
          <a:p>
            <a:pPr lvl="1">
              <a:lnSpc>
                <a:spcPct val="100000"/>
              </a:lnSpc>
            </a:pPr>
            <a:r>
              <a:rPr lang="es-ES_tradnl" dirty="0"/>
              <a:t>Otras.</a:t>
            </a:r>
            <a:endParaRPr lang="es-CO" dirty="0"/>
          </a:p>
          <a:p>
            <a:pPr lvl="0">
              <a:lnSpc>
                <a:spcPct val="100000"/>
              </a:lnSpc>
            </a:pPr>
            <a:endParaRPr lang="es-CO" dirty="0"/>
          </a:p>
        </p:txBody>
      </p:sp>
      <p:pic>
        <p:nvPicPr>
          <p:cNvPr id="6" name="Picture 2" descr="Brain and mental health icons vector set Free Vector">
            <a:extLst>
              <a:ext uri="{FF2B5EF4-FFF2-40B4-BE49-F238E27FC236}">
                <a16:creationId xmlns:a16="http://schemas.microsoft.com/office/drawing/2014/main" id="{1480B6F9-D752-45B3-85A9-539345849B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21" b="66925"/>
          <a:stretch/>
        </p:blipFill>
        <p:spPr bwMode="auto">
          <a:xfrm>
            <a:off x="1740908" y="1690688"/>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027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566984" y="365125"/>
            <a:ext cx="4451583" cy="1325563"/>
          </a:xfrm>
        </p:spPr>
        <p:txBody>
          <a:bodyPr/>
          <a:lstStyle/>
          <a:p>
            <a:pPr algn="ctr"/>
            <a:r>
              <a:rPr lang="es-CO" b="0" dirty="0"/>
              <a:t>Ansiedad social</a:t>
            </a:r>
          </a:p>
        </p:txBody>
      </p:sp>
      <p:sp>
        <p:nvSpPr>
          <p:cNvPr id="8" name="Marcador de contenido 2">
            <a:extLst>
              <a:ext uri="{FF2B5EF4-FFF2-40B4-BE49-F238E27FC236}">
                <a16:creationId xmlns:a16="http://schemas.microsoft.com/office/drawing/2014/main" id="{4A24153C-2407-4D75-AF29-A5FC80E7D10C}"/>
              </a:ext>
            </a:extLst>
          </p:cNvPr>
          <p:cNvSpPr>
            <a:spLocks noGrp="1"/>
          </p:cNvSpPr>
          <p:nvPr>
            <p:ph idx="1"/>
          </p:nvPr>
        </p:nvSpPr>
        <p:spPr>
          <a:xfrm>
            <a:off x="5018567" y="713242"/>
            <a:ext cx="6974873" cy="5431516"/>
          </a:xfrm>
        </p:spPr>
        <p:txBody>
          <a:bodyPr>
            <a:normAutofit/>
          </a:bodyPr>
          <a:lstStyle/>
          <a:p>
            <a:pPr lvl="0"/>
            <a:r>
              <a:rPr lang="es-ES_tradnl" dirty="0"/>
              <a:t>Marcado miedo / ansiedad / evitación.</a:t>
            </a:r>
            <a:endParaRPr lang="es-CO" dirty="0"/>
          </a:p>
          <a:p>
            <a:pPr lvl="1"/>
            <a:r>
              <a:rPr lang="es-ES_tradnl" dirty="0"/>
              <a:t>Interacciones sociales.</a:t>
            </a:r>
            <a:endParaRPr lang="es-CO" dirty="0"/>
          </a:p>
          <a:p>
            <a:pPr lvl="1"/>
            <a:r>
              <a:rPr lang="es-ES_tradnl" dirty="0"/>
              <a:t>Situaciones de escrutinio.</a:t>
            </a:r>
            <a:endParaRPr lang="es-CO" dirty="0"/>
          </a:p>
          <a:p>
            <a:pPr lvl="1"/>
            <a:r>
              <a:rPr lang="es-ES_tradnl" dirty="0"/>
              <a:t>Situaciones centro de atención.</a:t>
            </a:r>
            <a:endParaRPr lang="es-CO" dirty="0"/>
          </a:p>
          <a:p>
            <a:pPr lvl="1"/>
            <a:r>
              <a:rPr lang="es-ES_tradnl" dirty="0"/>
              <a:t>Mostrar signos de ansiedad.</a:t>
            </a:r>
            <a:endParaRPr lang="es-CO" dirty="0"/>
          </a:p>
          <a:p>
            <a:pPr lvl="1"/>
            <a:r>
              <a:rPr lang="es-ES_tradnl" dirty="0"/>
              <a:t>Juicio negativo de los otros.</a:t>
            </a:r>
            <a:endParaRPr lang="es-CO" dirty="0"/>
          </a:p>
          <a:p>
            <a:pPr lvl="2"/>
            <a:r>
              <a:rPr lang="es-ES_tradnl" dirty="0"/>
              <a:t>Avergonzado / rechazado / humillado.</a:t>
            </a:r>
            <a:endParaRPr lang="es-CO" dirty="0"/>
          </a:p>
          <a:p>
            <a:pPr lvl="2"/>
            <a:r>
              <a:rPr lang="es-ES_tradnl" dirty="0"/>
              <a:t>De ofender a otros.</a:t>
            </a:r>
            <a:endParaRPr lang="es-CO" dirty="0"/>
          </a:p>
          <a:p>
            <a:r>
              <a:rPr lang="es-ES_tradnl" dirty="0">
                <a:solidFill>
                  <a:srgbClr val="0A2F4F"/>
                </a:solidFill>
                <a:latin typeface="Montserrat" panose="02000505000000020004" pitchFamily="2" charset="0"/>
              </a:rPr>
              <a:t>Miedo desproporcionado respecto a amenaza.</a:t>
            </a:r>
          </a:p>
          <a:p>
            <a:r>
              <a:rPr lang="es-ES_tradnl" dirty="0">
                <a:solidFill>
                  <a:srgbClr val="0A2F4F"/>
                </a:solidFill>
                <a:latin typeface="Montserrat" panose="02000505000000020004" pitchFamily="2" charset="0"/>
              </a:rPr>
              <a:t>Reconoce síntomas como excesivos o no razonables.</a:t>
            </a:r>
          </a:p>
          <a:p>
            <a:r>
              <a:rPr lang="es-ES_tradnl" dirty="0">
                <a:solidFill>
                  <a:srgbClr val="0A2F4F"/>
                </a:solidFill>
                <a:latin typeface="Montserrat" panose="02000505000000020004" pitchFamily="2" charset="0"/>
              </a:rPr>
              <a:t>Típicamente persiste </a:t>
            </a:r>
            <a:r>
              <a:rPr lang="es-ES_tradnl" b="1" dirty="0">
                <a:solidFill>
                  <a:srgbClr val="0A2F4F"/>
                </a:solidFill>
                <a:latin typeface="Montserrat" panose="02000505000000020004" pitchFamily="2" charset="0"/>
              </a:rPr>
              <a:t>≥</a:t>
            </a:r>
            <a:r>
              <a:rPr lang="es-ES_tradnl" dirty="0">
                <a:solidFill>
                  <a:srgbClr val="0A2F4F"/>
                </a:solidFill>
                <a:latin typeface="Montserrat" panose="02000505000000020004" pitchFamily="2" charset="0"/>
              </a:rPr>
              <a:t> </a:t>
            </a:r>
            <a:r>
              <a:rPr lang="es-ES_tradnl" b="1" dirty="0">
                <a:solidFill>
                  <a:srgbClr val="0A2F4F"/>
                </a:solidFill>
                <a:latin typeface="Montserrat" panose="02000505000000020004" pitchFamily="2" charset="0"/>
              </a:rPr>
              <a:t>6 meses.</a:t>
            </a:r>
          </a:p>
          <a:p>
            <a:r>
              <a:rPr lang="es-ES_tradnl" b="1" dirty="0">
                <a:solidFill>
                  <a:srgbClr val="0A2F4F"/>
                </a:solidFill>
                <a:latin typeface="Montserrat" panose="02000505000000020004" pitchFamily="2" charset="0"/>
              </a:rPr>
              <a:t>Síntomas físicos</a:t>
            </a:r>
          </a:p>
          <a:p>
            <a:pPr lvl="1"/>
            <a:r>
              <a:rPr lang="es-ES_tradnl" b="1" dirty="0">
                <a:solidFill>
                  <a:srgbClr val="0A2F4F"/>
                </a:solidFill>
                <a:latin typeface="Montserrat" panose="02000505000000020004" pitchFamily="2" charset="0"/>
              </a:rPr>
              <a:t>Rubor/ temor a vomitar / urgencia o miedo a micción - defecación.</a:t>
            </a:r>
          </a:p>
          <a:p>
            <a:pPr lvl="0"/>
            <a:endParaRPr lang="es-CO" dirty="0"/>
          </a:p>
        </p:txBody>
      </p:sp>
      <p:pic>
        <p:nvPicPr>
          <p:cNvPr id="6" name="Picture 2" descr="Brain and mental health icons vector set Free Vector">
            <a:extLst>
              <a:ext uri="{FF2B5EF4-FFF2-40B4-BE49-F238E27FC236}">
                <a16:creationId xmlns:a16="http://schemas.microsoft.com/office/drawing/2014/main" id="{1A83CADB-705F-46E8-AE30-8734478B13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21" b="66925"/>
          <a:stretch/>
        </p:blipFill>
        <p:spPr bwMode="auto">
          <a:xfrm>
            <a:off x="1740908" y="1690688"/>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493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1115626" y="365125"/>
            <a:ext cx="3276600" cy="1325563"/>
          </a:xfrm>
        </p:spPr>
        <p:txBody>
          <a:bodyPr/>
          <a:lstStyle/>
          <a:p>
            <a:pPr algn="ctr"/>
            <a:r>
              <a:rPr lang="es-CO" b="0" dirty="0"/>
              <a:t>Ataque de pánico</a:t>
            </a:r>
          </a:p>
        </p:txBody>
      </p:sp>
      <p:sp>
        <p:nvSpPr>
          <p:cNvPr id="8" name="Marcador de contenido 2">
            <a:extLst>
              <a:ext uri="{FF2B5EF4-FFF2-40B4-BE49-F238E27FC236}">
                <a16:creationId xmlns:a16="http://schemas.microsoft.com/office/drawing/2014/main" id="{4A24153C-2407-4D75-AF29-A5FC80E7D10C}"/>
              </a:ext>
            </a:extLst>
          </p:cNvPr>
          <p:cNvSpPr>
            <a:spLocks noGrp="1"/>
          </p:cNvSpPr>
          <p:nvPr>
            <p:ph idx="1"/>
          </p:nvPr>
        </p:nvSpPr>
        <p:spPr>
          <a:xfrm>
            <a:off x="5237252" y="386240"/>
            <a:ext cx="6469195" cy="6127749"/>
          </a:xfrm>
        </p:spPr>
        <p:txBody>
          <a:bodyPr>
            <a:normAutofit fontScale="92500" lnSpcReduction="10000"/>
          </a:bodyPr>
          <a:lstStyle/>
          <a:p>
            <a:r>
              <a:rPr lang="es-ES_tradnl" b="1" dirty="0">
                <a:solidFill>
                  <a:srgbClr val="0A2F4F"/>
                </a:solidFill>
                <a:latin typeface="Montserrat" panose="02000505000000020004" pitchFamily="2" charset="0"/>
              </a:rPr>
              <a:t>Aparición abrupta</a:t>
            </a:r>
          </a:p>
          <a:p>
            <a:pPr lvl="1"/>
            <a:r>
              <a:rPr lang="es-ES_tradnl" dirty="0">
                <a:solidFill>
                  <a:srgbClr val="0A2F4F"/>
                </a:solidFill>
                <a:latin typeface="Montserrat" panose="02000505000000020004" pitchFamily="2" charset="0"/>
              </a:rPr>
              <a:t>Miedo intenso.</a:t>
            </a:r>
          </a:p>
          <a:p>
            <a:pPr lvl="1"/>
            <a:r>
              <a:rPr lang="es-ES_tradnl" dirty="0">
                <a:solidFill>
                  <a:srgbClr val="0A2F4F"/>
                </a:solidFill>
                <a:latin typeface="Montserrat" panose="02000505000000020004" pitchFamily="2" charset="0"/>
              </a:rPr>
              <a:t>Malestar intenso.</a:t>
            </a:r>
          </a:p>
          <a:p>
            <a:r>
              <a:rPr lang="es-ES_tradnl" b="1" dirty="0">
                <a:solidFill>
                  <a:srgbClr val="0A2F4F"/>
                </a:solidFill>
                <a:latin typeface="Montserrat" panose="02000505000000020004" pitchFamily="2" charset="0"/>
              </a:rPr>
              <a:t>Pico en minutos</a:t>
            </a:r>
          </a:p>
          <a:p>
            <a:pPr marL="285750" indent="-285750">
              <a:buFont typeface="Arial" panose="020B0604020202020204" pitchFamily="34" charset="0"/>
              <a:buChar char="•"/>
            </a:pPr>
            <a:r>
              <a:rPr lang="es-ES_tradnl" b="1" dirty="0">
                <a:solidFill>
                  <a:srgbClr val="0A2F4F"/>
                </a:solidFill>
                <a:latin typeface="Montserrat" panose="02000505000000020004" pitchFamily="2" charset="0"/>
              </a:rPr>
              <a:t>≥ 4 síntomas:</a:t>
            </a:r>
          </a:p>
          <a:p>
            <a:pPr marL="742950" lvl="1" indent="-285750">
              <a:buFont typeface="Arial" panose="020B0604020202020204" pitchFamily="34" charset="0"/>
              <a:buChar char="•"/>
            </a:pPr>
            <a:r>
              <a:rPr lang="es-ES_tradnl" dirty="0">
                <a:solidFill>
                  <a:srgbClr val="0A2F4F"/>
                </a:solidFill>
                <a:latin typeface="Montserrat" panose="02000505000000020004" pitchFamily="2" charset="0"/>
              </a:rPr>
              <a:t>Mareo / desfallecimiento / inestabilidad / </a:t>
            </a:r>
            <a:r>
              <a:rPr lang="es-ES_tradnl" dirty="0">
                <a:solidFill>
                  <a:srgbClr val="0A2F4F"/>
                </a:solidFill>
              </a:rPr>
              <a:t>e</a:t>
            </a:r>
            <a:r>
              <a:rPr lang="es-ES_tradnl" dirty="0">
                <a:solidFill>
                  <a:srgbClr val="0A2F4F"/>
                </a:solidFill>
                <a:latin typeface="Montserrat" panose="02000505000000020004" pitchFamily="2" charset="0"/>
              </a:rPr>
              <a:t>mbotamiento.</a:t>
            </a:r>
          </a:p>
          <a:p>
            <a:pPr marL="742950" lvl="1" indent="-285750">
              <a:buFont typeface="Arial" panose="020B0604020202020204" pitchFamily="34" charset="0"/>
              <a:buChar char="•"/>
            </a:pPr>
            <a:r>
              <a:rPr lang="es-ES_tradnl" dirty="0">
                <a:solidFill>
                  <a:srgbClr val="0A2F4F"/>
                </a:solidFill>
                <a:latin typeface="Montserrat" panose="02000505000000020004" pitchFamily="2" charset="0"/>
              </a:rPr>
              <a:t>Sudoración.</a:t>
            </a:r>
          </a:p>
          <a:p>
            <a:pPr marL="742950" lvl="1" indent="-285750">
              <a:buFont typeface="Arial" panose="020B0604020202020204" pitchFamily="34" charset="0"/>
              <a:buChar char="•"/>
            </a:pPr>
            <a:r>
              <a:rPr lang="es-ES_tradnl" dirty="0">
                <a:solidFill>
                  <a:srgbClr val="0A2F4F"/>
                </a:solidFill>
                <a:latin typeface="Montserrat" panose="02000505000000020004" pitchFamily="2" charset="0"/>
              </a:rPr>
              <a:t>Escalofríos o calores.</a:t>
            </a:r>
          </a:p>
          <a:p>
            <a:pPr marL="742950" lvl="1" indent="-285750"/>
            <a:r>
              <a:rPr lang="es-ES_tradnl" dirty="0">
                <a:solidFill>
                  <a:srgbClr val="0A2F4F"/>
                </a:solidFill>
                <a:latin typeface="Montserrat" panose="02000505000000020004" pitchFamily="2" charset="0"/>
              </a:rPr>
              <a:t>Disnea.</a:t>
            </a:r>
          </a:p>
          <a:p>
            <a:pPr lvl="1"/>
            <a:r>
              <a:rPr lang="es-ES_tradnl" dirty="0">
                <a:solidFill>
                  <a:srgbClr val="0A2F4F"/>
                </a:solidFill>
                <a:latin typeface="Montserrat" panose="02000505000000020004" pitchFamily="2" charset="0"/>
              </a:rPr>
              <a:t>Sensación de sofocación.</a:t>
            </a:r>
          </a:p>
          <a:p>
            <a:pPr lvl="1"/>
            <a:r>
              <a:rPr lang="es-ES_tradnl" dirty="0">
                <a:solidFill>
                  <a:srgbClr val="0A2F4F"/>
                </a:solidFill>
                <a:latin typeface="Montserrat" panose="02000505000000020004" pitchFamily="2" charset="0"/>
              </a:rPr>
              <a:t>Palpitaciones o taquicardia.</a:t>
            </a:r>
          </a:p>
          <a:p>
            <a:pPr lvl="1"/>
            <a:r>
              <a:rPr lang="es-ES_tradnl" dirty="0">
                <a:solidFill>
                  <a:srgbClr val="0A2F4F"/>
                </a:solidFill>
                <a:latin typeface="Montserrat" panose="02000505000000020004" pitchFamily="2" charset="0"/>
              </a:rPr>
              <a:t>Dolor o malestar torácico.</a:t>
            </a:r>
          </a:p>
          <a:p>
            <a:pPr lvl="1"/>
            <a:r>
              <a:rPr lang="es-ES_tradnl" dirty="0">
                <a:solidFill>
                  <a:srgbClr val="0A2F4F"/>
                </a:solidFill>
                <a:latin typeface="Montserrat" panose="02000505000000020004" pitchFamily="2" charset="0"/>
              </a:rPr>
              <a:t>Nauseas o malestar abdominal.</a:t>
            </a:r>
          </a:p>
          <a:p>
            <a:pPr lvl="1"/>
            <a:r>
              <a:rPr lang="es-ES_tradnl" dirty="0">
                <a:solidFill>
                  <a:srgbClr val="0A2F4F"/>
                </a:solidFill>
                <a:latin typeface="Montserrat" panose="02000505000000020004" pitchFamily="2" charset="0"/>
              </a:rPr>
              <a:t>Temblor o sacudidas.</a:t>
            </a:r>
          </a:p>
          <a:p>
            <a:pPr lvl="1"/>
            <a:r>
              <a:rPr lang="es-ES_tradnl" dirty="0">
                <a:solidFill>
                  <a:srgbClr val="0A2F4F"/>
                </a:solidFill>
                <a:latin typeface="Montserrat" panose="02000505000000020004" pitchFamily="2" charset="0"/>
              </a:rPr>
              <a:t>Parestesias.</a:t>
            </a:r>
          </a:p>
          <a:p>
            <a:pPr lvl="1"/>
            <a:r>
              <a:rPr lang="es-ES_tradnl" dirty="0">
                <a:solidFill>
                  <a:srgbClr val="0A2F4F"/>
                </a:solidFill>
                <a:latin typeface="Montserrat" panose="02000505000000020004" pitchFamily="2" charset="0"/>
              </a:rPr>
              <a:t>Desrealización / despersonalización.</a:t>
            </a:r>
          </a:p>
          <a:p>
            <a:pPr lvl="1"/>
            <a:r>
              <a:rPr lang="es-ES_tradnl" dirty="0">
                <a:solidFill>
                  <a:srgbClr val="0A2F4F"/>
                </a:solidFill>
                <a:latin typeface="Montserrat" panose="02000505000000020004" pitchFamily="2" charset="0"/>
              </a:rPr>
              <a:t>Miedo a locura / perder el control.</a:t>
            </a:r>
          </a:p>
          <a:p>
            <a:pPr lvl="1"/>
            <a:r>
              <a:rPr lang="es-ES_tradnl" dirty="0">
                <a:solidFill>
                  <a:srgbClr val="0A2F4F"/>
                </a:solidFill>
                <a:latin typeface="Montserrat" panose="02000505000000020004" pitchFamily="2" charset="0"/>
              </a:rPr>
              <a:t>Miedo a morir.</a:t>
            </a:r>
          </a:p>
          <a:p>
            <a:pPr lvl="1"/>
            <a:endParaRPr lang="es-CO" dirty="0"/>
          </a:p>
        </p:txBody>
      </p:sp>
      <p:pic>
        <p:nvPicPr>
          <p:cNvPr id="6" name="Picture 2" descr="Brain and mental health icons vector set Free Vector">
            <a:extLst>
              <a:ext uri="{FF2B5EF4-FFF2-40B4-BE49-F238E27FC236}">
                <a16:creationId xmlns:a16="http://schemas.microsoft.com/office/drawing/2014/main" id="{0D057C47-66E5-43A0-8C43-C14E2B89A0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21" b="66925"/>
          <a:stretch/>
        </p:blipFill>
        <p:spPr bwMode="auto">
          <a:xfrm>
            <a:off x="1740908" y="1690688"/>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275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831454" cy="1325563"/>
          </a:xfrm>
        </p:spPr>
        <p:txBody>
          <a:bodyPr/>
          <a:lstStyle/>
          <a:p>
            <a:pPr algn="ctr"/>
            <a:r>
              <a:rPr lang="es-CO" b="0" dirty="0"/>
              <a:t>Trastorno de pánico</a:t>
            </a:r>
          </a:p>
        </p:txBody>
      </p:sp>
      <p:sp>
        <p:nvSpPr>
          <p:cNvPr id="8" name="Marcador de contenido 2">
            <a:extLst>
              <a:ext uri="{FF2B5EF4-FFF2-40B4-BE49-F238E27FC236}">
                <a16:creationId xmlns:a16="http://schemas.microsoft.com/office/drawing/2014/main" id="{4A24153C-2407-4D75-AF29-A5FC80E7D10C}"/>
              </a:ext>
            </a:extLst>
          </p:cNvPr>
          <p:cNvSpPr>
            <a:spLocks noGrp="1"/>
          </p:cNvSpPr>
          <p:nvPr>
            <p:ph idx="1"/>
          </p:nvPr>
        </p:nvSpPr>
        <p:spPr>
          <a:xfrm>
            <a:off x="5273750" y="528121"/>
            <a:ext cx="6634716" cy="5801758"/>
          </a:xfrm>
        </p:spPr>
        <p:txBody>
          <a:bodyPr>
            <a:normAutofit lnSpcReduction="10000"/>
          </a:bodyPr>
          <a:lstStyle/>
          <a:p>
            <a:r>
              <a:rPr lang="es-ES_tradnl" dirty="0">
                <a:solidFill>
                  <a:srgbClr val="0A2F4F"/>
                </a:solidFill>
                <a:latin typeface="Montserrat" panose="02000505000000020004" pitchFamily="2" charset="0"/>
              </a:rPr>
              <a:t>Ataques de pánico</a:t>
            </a:r>
          </a:p>
          <a:p>
            <a:pPr lvl="1"/>
            <a:r>
              <a:rPr lang="es-ES_tradnl" dirty="0">
                <a:solidFill>
                  <a:srgbClr val="0A2F4F"/>
                </a:solidFill>
                <a:latin typeface="Montserrat" panose="02000505000000020004" pitchFamily="2" charset="0"/>
              </a:rPr>
              <a:t>Recurrentes.</a:t>
            </a:r>
          </a:p>
          <a:p>
            <a:pPr lvl="1"/>
            <a:r>
              <a:rPr lang="es-ES_tradnl" dirty="0">
                <a:solidFill>
                  <a:srgbClr val="0A2F4F"/>
                </a:solidFill>
                <a:latin typeface="Montserrat" panose="02000505000000020004" pitchFamily="2" charset="0"/>
              </a:rPr>
              <a:t>Inesperados.</a:t>
            </a:r>
          </a:p>
          <a:p>
            <a:r>
              <a:rPr lang="es-ES_tradnl" b="1" dirty="0">
                <a:solidFill>
                  <a:srgbClr val="0A2F4F"/>
                </a:solidFill>
                <a:latin typeface="Montserrat" panose="02000505000000020004" pitchFamily="2" charset="0"/>
              </a:rPr>
              <a:t>Preocupación sobre tener más ataques o sus consecuencias.</a:t>
            </a:r>
          </a:p>
          <a:p>
            <a:r>
              <a:rPr lang="es-ES_tradnl" b="1" dirty="0">
                <a:solidFill>
                  <a:srgbClr val="0A2F4F"/>
                </a:solidFill>
                <a:latin typeface="Montserrat" panose="02000505000000020004" pitchFamily="2" charset="0"/>
              </a:rPr>
              <a:t>Cambios maladaptativos de conducta</a:t>
            </a:r>
            <a:r>
              <a:rPr lang="es-ES_tradnl" dirty="0">
                <a:solidFill>
                  <a:srgbClr val="0A2F4F"/>
                </a:solidFill>
                <a:latin typeface="Montserrat" panose="02000505000000020004" pitchFamily="2" charset="0"/>
              </a:rPr>
              <a:t> .</a:t>
            </a:r>
          </a:p>
          <a:p>
            <a:r>
              <a:rPr lang="es-ES_tradnl" b="1" dirty="0">
                <a:solidFill>
                  <a:srgbClr val="0A2F4F"/>
                </a:solidFill>
                <a:latin typeface="Montserrat" panose="02000505000000020004" pitchFamily="2" charset="0"/>
              </a:rPr>
              <a:t>≥ 1 mes.</a:t>
            </a:r>
          </a:p>
          <a:p>
            <a:r>
              <a:rPr lang="es-ES_tradnl" b="1" dirty="0"/>
              <a:t>Síntomas: </a:t>
            </a:r>
            <a:r>
              <a:rPr lang="es-ES_tradnl" dirty="0"/>
              <a:t>tipo pánico, vergonzosos, incapacitantes.</a:t>
            </a:r>
          </a:p>
          <a:p>
            <a:endParaRPr lang="es-ES_tradnl" b="1" dirty="0">
              <a:solidFill>
                <a:srgbClr val="0A2F4F"/>
              </a:solidFill>
              <a:latin typeface="Montserrat" panose="02000505000000020004" pitchFamily="2" charset="0"/>
            </a:endParaRPr>
          </a:p>
          <a:p>
            <a:r>
              <a:rPr lang="es-ES_tradnl" b="1" dirty="0">
                <a:solidFill>
                  <a:srgbClr val="0A2F4F"/>
                </a:solidFill>
                <a:latin typeface="Montserrat" panose="02000505000000020004" pitchFamily="2" charset="0"/>
              </a:rPr>
              <a:t>Miedo</a:t>
            </a:r>
          </a:p>
          <a:p>
            <a:pPr lvl="1"/>
            <a:r>
              <a:rPr lang="es-ES_tradnl" b="1" dirty="0">
                <a:solidFill>
                  <a:srgbClr val="0A2F4F"/>
                </a:solidFill>
                <a:latin typeface="Montserrat" panose="02000505000000020004" pitchFamily="2" charset="0"/>
              </a:rPr>
              <a:t>No poder escapar.</a:t>
            </a:r>
          </a:p>
          <a:p>
            <a:pPr lvl="1"/>
            <a:r>
              <a:rPr lang="es-ES_tradnl" b="1" dirty="0">
                <a:solidFill>
                  <a:srgbClr val="0A2F4F"/>
                </a:solidFill>
                <a:latin typeface="Montserrat" panose="02000505000000020004" pitchFamily="2" charset="0"/>
              </a:rPr>
              <a:t>No poder ser ayudado.</a:t>
            </a:r>
          </a:p>
          <a:p>
            <a:r>
              <a:rPr lang="es-ES_tradnl" dirty="0">
                <a:solidFill>
                  <a:srgbClr val="0A2F4F"/>
                </a:solidFill>
                <a:latin typeface="Montserrat" panose="02000505000000020004" pitchFamily="2" charset="0"/>
              </a:rPr>
              <a:t>Miedo desproporcionado respecto a amenaza.</a:t>
            </a:r>
          </a:p>
          <a:p>
            <a:r>
              <a:rPr lang="es-ES_tradnl" dirty="0">
                <a:solidFill>
                  <a:srgbClr val="0A2F4F"/>
                </a:solidFill>
                <a:latin typeface="Montserrat" panose="02000505000000020004" pitchFamily="2" charset="0"/>
              </a:rPr>
              <a:t>Reconoce síntomas como excesivos o no razonables.</a:t>
            </a:r>
          </a:p>
          <a:p>
            <a:r>
              <a:rPr lang="es-ES_tradnl" dirty="0">
                <a:solidFill>
                  <a:srgbClr val="0A2F4F"/>
                </a:solidFill>
                <a:latin typeface="Montserrat" panose="02000505000000020004" pitchFamily="2" charset="0"/>
              </a:rPr>
              <a:t>Típicamente persiste </a:t>
            </a:r>
            <a:r>
              <a:rPr lang="es-ES_tradnl" b="1" dirty="0">
                <a:solidFill>
                  <a:srgbClr val="0A2F4F"/>
                </a:solidFill>
                <a:latin typeface="Montserrat" panose="02000505000000020004" pitchFamily="2" charset="0"/>
              </a:rPr>
              <a:t>≥ 6 meses.</a:t>
            </a:r>
          </a:p>
          <a:p>
            <a:pPr marL="457200" lvl="1" indent="0">
              <a:buNone/>
            </a:pPr>
            <a:endParaRPr lang="es-CO" dirty="0"/>
          </a:p>
        </p:txBody>
      </p:sp>
      <p:pic>
        <p:nvPicPr>
          <p:cNvPr id="6" name="Picture 2" descr="Brain and mental health icons vector set Free Vector">
            <a:extLst>
              <a:ext uri="{FF2B5EF4-FFF2-40B4-BE49-F238E27FC236}">
                <a16:creationId xmlns:a16="http://schemas.microsoft.com/office/drawing/2014/main" id="{633BA6B2-9F71-42B9-A4B5-7C7665B130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21" b="66925"/>
          <a:stretch/>
        </p:blipFill>
        <p:spPr bwMode="auto">
          <a:xfrm>
            <a:off x="1740908" y="1690688"/>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806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982719" y="365125"/>
            <a:ext cx="3542414" cy="1325563"/>
          </a:xfrm>
        </p:spPr>
        <p:txBody>
          <a:bodyPr/>
          <a:lstStyle/>
          <a:p>
            <a:pPr algn="ctr"/>
            <a:r>
              <a:rPr lang="es-CO" b="0" dirty="0"/>
              <a:t>Agorafobia</a:t>
            </a:r>
          </a:p>
        </p:txBody>
      </p:sp>
      <p:sp>
        <p:nvSpPr>
          <p:cNvPr id="8" name="Marcador de contenido 2">
            <a:extLst>
              <a:ext uri="{FF2B5EF4-FFF2-40B4-BE49-F238E27FC236}">
                <a16:creationId xmlns:a16="http://schemas.microsoft.com/office/drawing/2014/main" id="{4A24153C-2407-4D75-AF29-A5FC80E7D10C}"/>
              </a:ext>
            </a:extLst>
          </p:cNvPr>
          <p:cNvSpPr>
            <a:spLocks noGrp="1"/>
          </p:cNvSpPr>
          <p:nvPr>
            <p:ph idx="1"/>
          </p:nvPr>
        </p:nvSpPr>
        <p:spPr>
          <a:xfrm>
            <a:off x="5229973" y="1828800"/>
            <a:ext cx="6390167" cy="3200399"/>
          </a:xfrm>
        </p:spPr>
        <p:txBody>
          <a:bodyPr>
            <a:normAutofit/>
          </a:bodyPr>
          <a:lstStyle/>
          <a:p>
            <a:pPr lvl="0">
              <a:lnSpc>
                <a:spcPct val="100000"/>
              </a:lnSpc>
            </a:pPr>
            <a:r>
              <a:rPr lang="es-ES_tradnl" sz="2400" dirty="0"/>
              <a:t>Miedo / ansiedad / evitación marcados (dos o más).</a:t>
            </a:r>
            <a:endParaRPr lang="es-CO" sz="2400" dirty="0"/>
          </a:p>
          <a:p>
            <a:pPr lvl="1">
              <a:lnSpc>
                <a:spcPct val="100000"/>
              </a:lnSpc>
            </a:pPr>
            <a:r>
              <a:rPr lang="es-ES_tradnl" sz="2400" dirty="0"/>
              <a:t>Transporte público.</a:t>
            </a:r>
            <a:endParaRPr lang="es-CO" sz="2400" dirty="0"/>
          </a:p>
          <a:p>
            <a:pPr lvl="1">
              <a:lnSpc>
                <a:spcPct val="100000"/>
              </a:lnSpc>
            </a:pPr>
            <a:r>
              <a:rPr lang="es-ES_tradnl" sz="2400" dirty="0"/>
              <a:t>Espacios abiertos.</a:t>
            </a:r>
            <a:endParaRPr lang="es-CO" sz="2400" dirty="0"/>
          </a:p>
          <a:p>
            <a:pPr lvl="1">
              <a:lnSpc>
                <a:spcPct val="100000"/>
              </a:lnSpc>
            </a:pPr>
            <a:r>
              <a:rPr lang="es-ES_tradnl" sz="2400" dirty="0"/>
              <a:t>Lugares cerrados.</a:t>
            </a:r>
            <a:endParaRPr lang="es-CO" sz="2400" dirty="0"/>
          </a:p>
          <a:p>
            <a:pPr lvl="1">
              <a:lnSpc>
                <a:spcPct val="100000"/>
              </a:lnSpc>
            </a:pPr>
            <a:r>
              <a:rPr lang="es-ES_tradnl" sz="2400" dirty="0"/>
              <a:t>Filas o multitudes.</a:t>
            </a:r>
            <a:endParaRPr lang="es-CO" sz="2400" dirty="0"/>
          </a:p>
          <a:p>
            <a:pPr lvl="1">
              <a:lnSpc>
                <a:spcPct val="100000"/>
              </a:lnSpc>
            </a:pPr>
            <a:r>
              <a:rPr lang="es-ES_tradnl" sz="2400" dirty="0"/>
              <a:t>Salir de casa solo.</a:t>
            </a:r>
            <a:endParaRPr lang="es-CO" sz="2400" dirty="0"/>
          </a:p>
          <a:p>
            <a:pPr lvl="1">
              <a:lnSpc>
                <a:spcPct val="100000"/>
              </a:lnSpc>
            </a:pPr>
            <a:endParaRPr lang="es-CO" sz="2400" dirty="0"/>
          </a:p>
        </p:txBody>
      </p:sp>
      <p:pic>
        <p:nvPicPr>
          <p:cNvPr id="6" name="Picture 2" descr="Brain and mental health icons vector set Free Vector">
            <a:extLst>
              <a:ext uri="{FF2B5EF4-FFF2-40B4-BE49-F238E27FC236}">
                <a16:creationId xmlns:a16="http://schemas.microsoft.com/office/drawing/2014/main" id="{C013184E-F1A6-4E3E-A134-6BF6CEC60A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21" b="66925"/>
          <a:stretch/>
        </p:blipFill>
        <p:spPr bwMode="auto">
          <a:xfrm>
            <a:off x="1740908" y="1690688"/>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230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831454" cy="1325563"/>
          </a:xfrm>
        </p:spPr>
        <p:txBody>
          <a:bodyPr/>
          <a:lstStyle/>
          <a:p>
            <a:pPr algn="ctr"/>
            <a:r>
              <a:rPr lang="es-CO" b="0" dirty="0"/>
              <a:t>Ansiedad generalizada</a:t>
            </a:r>
          </a:p>
        </p:txBody>
      </p:sp>
      <p:sp>
        <p:nvSpPr>
          <p:cNvPr id="8" name="Marcador de contenido 2">
            <a:extLst>
              <a:ext uri="{FF2B5EF4-FFF2-40B4-BE49-F238E27FC236}">
                <a16:creationId xmlns:a16="http://schemas.microsoft.com/office/drawing/2014/main" id="{4A24153C-2407-4D75-AF29-A5FC80E7D10C}"/>
              </a:ext>
            </a:extLst>
          </p:cNvPr>
          <p:cNvSpPr>
            <a:spLocks noGrp="1"/>
          </p:cNvSpPr>
          <p:nvPr>
            <p:ph idx="1"/>
          </p:nvPr>
        </p:nvSpPr>
        <p:spPr>
          <a:xfrm>
            <a:off x="5220587" y="522805"/>
            <a:ext cx="6294473" cy="6016218"/>
          </a:xfrm>
        </p:spPr>
        <p:txBody>
          <a:bodyPr>
            <a:normAutofit fontScale="92500" lnSpcReduction="20000"/>
          </a:bodyPr>
          <a:lstStyle/>
          <a:p>
            <a:pPr lvl="0">
              <a:lnSpc>
                <a:spcPct val="110000"/>
              </a:lnSpc>
            </a:pPr>
            <a:r>
              <a:rPr lang="es-ES_tradnl" b="1" dirty="0"/>
              <a:t>Preocupación excesiva</a:t>
            </a:r>
            <a:endParaRPr lang="es-CO" b="1" dirty="0"/>
          </a:p>
          <a:p>
            <a:pPr lvl="1">
              <a:lnSpc>
                <a:spcPct val="110000"/>
              </a:lnSpc>
            </a:pPr>
            <a:r>
              <a:rPr lang="es-ES_tradnl" dirty="0"/>
              <a:t>La mayoría de días.</a:t>
            </a:r>
            <a:endParaRPr lang="es-CO" dirty="0"/>
          </a:p>
          <a:p>
            <a:pPr lvl="1">
              <a:lnSpc>
                <a:spcPct val="110000"/>
              </a:lnSpc>
            </a:pPr>
            <a:r>
              <a:rPr lang="es-CO" dirty="0"/>
              <a:t>Respecto a eventos / actividades múltiples.</a:t>
            </a:r>
          </a:p>
          <a:p>
            <a:pPr lvl="1">
              <a:lnSpc>
                <a:spcPct val="110000"/>
              </a:lnSpc>
            </a:pPr>
            <a:r>
              <a:rPr lang="es-ES_tradnl" dirty="0"/>
              <a:t>Ansiedad flotante.</a:t>
            </a:r>
            <a:endParaRPr lang="es-CO" dirty="0"/>
          </a:p>
          <a:p>
            <a:pPr lvl="1">
              <a:lnSpc>
                <a:spcPct val="110000"/>
              </a:lnSpc>
            </a:pPr>
            <a:r>
              <a:rPr lang="es-ES_tradnl" dirty="0"/>
              <a:t>Difícil de controlar.</a:t>
            </a:r>
            <a:endParaRPr lang="es-CO" dirty="0"/>
          </a:p>
          <a:p>
            <a:pPr lvl="0">
              <a:lnSpc>
                <a:spcPct val="110000"/>
              </a:lnSpc>
            </a:pPr>
            <a:r>
              <a:rPr lang="es-ES_tradnl" dirty="0"/>
              <a:t>Síntomas autonómicos</a:t>
            </a:r>
            <a:endParaRPr lang="es-CO" dirty="0"/>
          </a:p>
          <a:p>
            <a:pPr lvl="1">
              <a:lnSpc>
                <a:spcPct val="110000"/>
              </a:lnSpc>
            </a:pPr>
            <a:r>
              <a:rPr lang="es-ES_tradnl" dirty="0"/>
              <a:t>Ej. Hiperventilación / taquicardia.</a:t>
            </a:r>
            <a:endParaRPr lang="es-CO" dirty="0"/>
          </a:p>
          <a:p>
            <a:pPr lvl="0">
              <a:lnSpc>
                <a:spcPct val="110000"/>
              </a:lnSpc>
            </a:pPr>
            <a:r>
              <a:rPr lang="es-ES_tradnl" dirty="0"/>
              <a:t>Típicamente persiste </a:t>
            </a:r>
            <a:r>
              <a:rPr lang="es-ES_tradnl" b="1" dirty="0"/>
              <a:t>≥ 6 meses.</a:t>
            </a:r>
            <a:endParaRPr lang="es-CO" b="1" dirty="0"/>
          </a:p>
          <a:p>
            <a:pPr marL="457200" lvl="1" indent="0">
              <a:lnSpc>
                <a:spcPct val="110000"/>
              </a:lnSpc>
              <a:buNone/>
            </a:pPr>
            <a:endParaRPr lang="es-CO" dirty="0"/>
          </a:p>
          <a:p>
            <a:pPr lvl="0">
              <a:lnSpc>
                <a:spcPct val="110000"/>
              </a:lnSpc>
            </a:pPr>
            <a:r>
              <a:rPr lang="es-ES_tradnl" b="1" dirty="0"/>
              <a:t>Síntomas físicos de tensión:</a:t>
            </a:r>
            <a:endParaRPr lang="es-CO" b="1" dirty="0"/>
          </a:p>
          <a:p>
            <a:pPr lvl="1">
              <a:lnSpc>
                <a:spcPct val="110000"/>
              </a:lnSpc>
            </a:pPr>
            <a:r>
              <a:rPr lang="es-ES_tradnl" dirty="0"/>
              <a:t>Sentirse abrumado / al borde.</a:t>
            </a:r>
            <a:endParaRPr lang="es-CO" dirty="0"/>
          </a:p>
          <a:p>
            <a:pPr lvl="1">
              <a:lnSpc>
                <a:spcPct val="110000"/>
              </a:lnSpc>
            </a:pPr>
            <a:r>
              <a:rPr lang="es-ES_tradnl" dirty="0"/>
              <a:t>Inquietud.</a:t>
            </a:r>
            <a:endParaRPr lang="es-CO" dirty="0"/>
          </a:p>
          <a:p>
            <a:pPr lvl="1">
              <a:lnSpc>
                <a:spcPct val="110000"/>
              </a:lnSpc>
            </a:pPr>
            <a:r>
              <a:rPr lang="es-ES_tradnl" dirty="0"/>
              <a:t>Tensión muscular.</a:t>
            </a:r>
            <a:endParaRPr lang="es-CO" dirty="0"/>
          </a:p>
          <a:p>
            <a:pPr lvl="1">
              <a:lnSpc>
                <a:spcPct val="110000"/>
              </a:lnSpc>
            </a:pPr>
            <a:r>
              <a:rPr lang="es-ES_tradnl" dirty="0"/>
              <a:t>Fatigabilidad fácil.</a:t>
            </a:r>
            <a:endParaRPr lang="es-CO" dirty="0"/>
          </a:p>
          <a:p>
            <a:pPr lvl="1">
              <a:lnSpc>
                <a:spcPct val="110000"/>
              </a:lnSpc>
            </a:pPr>
            <a:r>
              <a:rPr lang="es-ES_tradnl" dirty="0"/>
              <a:t>Alteración del sueño.</a:t>
            </a:r>
            <a:endParaRPr lang="es-CO" dirty="0"/>
          </a:p>
          <a:p>
            <a:pPr lvl="1">
              <a:lnSpc>
                <a:spcPct val="110000"/>
              </a:lnSpc>
            </a:pPr>
            <a:r>
              <a:rPr lang="es-ES_tradnl" dirty="0"/>
              <a:t>Dificultar para concentrarse.</a:t>
            </a:r>
            <a:endParaRPr lang="es-CO" dirty="0"/>
          </a:p>
          <a:p>
            <a:pPr lvl="1">
              <a:lnSpc>
                <a:spcPct val="110000"/>
              </a:lnSpc>
            </a:pPr>
            <a:r>
              <a:rPr lang="es-ES_tradnl" dirty="0"/>
              <a:t>Irritabilidad.</a:t>
            </a:r>
            <a:endParaRPr lang="es-CO" dirty="0"/>
          </a:p>
          <a:p>
            <a:pPr marL="457200" lvl="1" indent="0">
              <a:lnSpc>
                <a:spcPct val="110000"/>
              </a:lnSpc>
              <a:buNone/>
            </a:pPr>
            <a:endParaRPr lang="es-CO" dirty="0"/>
          </a:p>
        </p:txBody>
      </p:sp>
      <p:pic>
        <p:nvPicPr>
          <p:cNvPr id="6" name="Picture 2" descr="Brain and mental health icons vector set Free Vector">
            <a:extLst>
              <a:ext uri="{FF2B5EF4-FFF2-40B4-BE49-F238E27FC236}">
                <a16:creationId xmlns:a16="http://schemas.microsoft.com/office/drawing/2014/main" id="{37D1151E-555A-40EF-BFCF-1D7894CD7E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21" b="66925"/>
          <a:stretch/>
        </p:blipFill>
        <p:spPr bwMode="auto">
          <a:xfrm>
            <a:off x="1740908" y="1690688"/>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481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FE365096-10C5-49C2-AC88-0CB855397335}"/>
              </a:ext>
            </a:extLst>
          </p:cNvPr>
          <p:cNvSpPr/>
          <p:nvPr/>
        </p:nvSpPr>
        <p:spPr>
          <a:xfrm rot="16200000">
            <a:off x="4484007" y="-140608"/>
            <a:ext cx="7615902" cy="8868665"/>
          </a:xfrm>
          <a:prstGeom prst="rect">
            <a:avLst/>
          </a:prstGeom>
          <a:noFill/>
        </p:spPr>
        <p:txBody>
          <a:bodyPr wrap="square" lIns="91440" tIns="45720" rIns="91440" bIns="45720">
            <a:prstTxWarp prst="textCirc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000" b="1" cap="none" spc="0" dirty="0">
                <a:ln/>
                <a:solidFill>
                  <a:schemeClr val="accent5">
                    <a:lumMod val="50000"/>
                  </a:schemeClr>
                </a:solidFill>
                <a:effectLst/>
                <a:latin typeface="Montserrat" panose="00000500000000000000" pitchFamily="50" charset="0"/>
              </a:rPr>
              <a:t>Espacio – ambiente adecuado</a:t>
            </a:r>
          </a:p>
        </p:txBody>
      </p:sp>
      <p:sp>
        <p:nvSpPr>
          <p:cNvPr id="18" name="Rectángulo 17">
            <a:extLst>
              <a:ext uri="{FF2B5EF4-FFF2-40B4-BE49-F238E27FC236}">
                <a16:creationId xmlns:a16="http://schemas.microsoft.com/office/drawing/2014/main" id="{AD07D95D-B232-41A7-8D6B-9D07C46B3F37}"/>
              </a:ext>
            </a:extLst>
          </p:cNvPr>
          <p:cNvSpPr/>
          <p:nvPr/>
        </p:nvSpPr>
        <p:spPr>
          <a:xfrm rot="16390112">
            <a:off x="5456881" y="854991"/>
            <a:ext cx="5545099" cy="6022522"/>
          </a:xfrm>
          <a:prstGeom prst="rect">
            <a:avLst/>
          </a:prstGeom>
          <a:noFill/>
        </p:spPr>
        <p:txBody>
          <a:bodyPr wrap="square" lIns="91440" tIns="45720" rIns="91440" bIns="45720">
            <a:prstTxWarp prst="textCirc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b="1" cap="none" spc="0" dirty="0">
                <a:ln/>
                <a:solidFill>
                  <a:schemeClr val="accent5"/>
                </a:solidFill>
                <a:effectLst/>
                <a:latin typeface="Montserrat" panose="00000500000000000000" pitchFamily="50" charset="0"/>
              </a:rPr>
              <a:t>Distancia personal</a:t>
            </a:r>
          </a:p>
        </p:txBody>
      </p:sp>
      <p:sp>
        <p:nvSpPr>
          <p:cNvPr id="19" name="Lágrima 18">
            <a:extLst>
              <a:ext uri="{FF2B5EF4-FFF2-40B4-BE49-F238E27FC236}">
                <a16:creationId xmlns:a16="http://schemas.microsoft.com/office/drawing/2014/main" id="{D94F5B2D-4BAA-4B76-88BD-BA8635C5495A}"/>
              </a:ext>
            </a:extLst>
          </p:cNvPr>
          <p:cNvSpPr/>
          <p:nvPr/>
        </p:nvSpPr>
        <p:spPr>
          <a:xfrm rot="10800000">
            <a:off x="7790712" y="2821927"/>
            <a:ext cx="790745" cy="769083"/>
          </a:xfrm>
          <a:prstGeom prst="teardrop">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ontserrat" panose="00000500000000000000" pitchFamily="50" charset="0"/>
            </a:endParaRPr>
          </a:p>
        </p:txBody>
      </p:sp>
      <p:sp>
        <p:nvSpPr>
          <p:cNvPr id="20" name="Rectángulo 19">
            <a:extLst>
              <a:ext uri="{FF2B5EF4-FFF2-40B4-BE49-F238E27FC236}">
                <a16:creationId xmlns:a16="http://schemas.microsoft.com/office/drawing/2014/main" id="{063E442E-93F5-4C3E-BA60-931CD6CAEFA6}"/>
              </a:ext>
            </a:extLst>
          </p:cNvPr>
          <p:cNvSpPr/>
          <p:nvPr/>
        </p:nvSpPr>
        <p:spPr>
          <a:xfrm rot="16200000">
            <a:off x="5450424" y="1834853"/>
            <a:ext cx="5545099" cy="5405468"/>
          </a:xfrm>
          <a:prstGeom prst="rect">
            <a:avLst/>
          </a:prstGeom>
          <a:noFill/>
        </p:spPr>
        <p:txBody>
          <a:bodyPr wrap="square" lIns="91440" tIns="45720" rIns="91440" bIns="45720">
            <a:prstTxWarp prst="textCirc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200" b="1" cap="none" spc="0" dirty="0">
                <a:ln/>
                <a:solidFill>
                  <a:schemeClr val="accent6"/>
                </a:solidFill>
                <a:effectLst/>
                <a:latin typeface="Montserrat" panose="00000500000000000000" pitchFamily="50" charset="0"/>
              </a:rPr>
              <a:t>Buena actitud</a:t>
            </a:r>
          </a:p>
        </p:txBody>
      </p:sp>
      <p:sp>
        <p:nvSpPr>
          <p:cNvPr id="21" name="Rectángulo 20">
            <a:extLst>
              <a:ext uri="{FF2B5EF4-FFF2-40B4-BE49-F238E27FC236}">
                <a16:creationId xmlns:a16="http://schemas.microsoft.com/office/drawing/2014/main" id="{008FD1B5-59E6-4D70-9301-322BFEABAA5A}"/>
              </a:ext>
            </a:extLst>
          </p:cNvPr>
          <p:cNvSpPr/>
          <p:nvPr/>
        </p:nvSpPr>
        <p:spPr>
          <a:xfrm rot="16200000">
            <a:off x="5413536" y="3270539"/>
            <a:ext cx="5545099" cy="3687580"/>
          </a:xfrm>
          <a:prstGeom prst="rect">
            <a:avLst/>
          </a:prstGeom>
          <a:noFill/>
        </p:spPr>
        <p:txBody>
          <a:bodyPr wrap="square" lIns="91440" tIns="45720" rIns="91440" bIns="45720">
            <a:prstTxWarp prst="textCirc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200" b="1" cap="none" spc="0" dirty="0">
                <a:ln/>
                <a:solidFill>
                  <a:schemeClr val="accent4">
                    <a:lumMod val="60000"/>
                    <a:lumOff val="40000"/>
                  </a:schemeClr>
                </a:solidFill>
                <a:effectLst/>
                <a:latin typeface="Montserrat" panose="00000500000000000000" pitchFamily="50" charset="0"/>
              </a:rPr>
              <a:t>Contacto</a:t>
            </a:r>
          </a:p>
        </p:txBody>
      </p:sp>
      <p:sp>
        <p:nvSpPr>
          <p:cNvPr id="37" name="Rectángulo 36">
            <a:extLst>
              <a:ext uri="{FF2B5EF4-FFF2-40B4-BE49-F238E27FC236}">
                <a16:creationId xmlns:a16="http://schemas.microsoft.com/office/drawing/2014/main" id="{880052C6-36A8-4A2F-B018-E85F24C7F3EA}"/>
              </a:ext>
            </a:extLst>
          </p:cNvPr>
          <p:cNvSpPr/>
          <p:nvPr/>
        </p:nvSpPr>
        <p:spPr>
          <a:xfrm>
            <a:off x="2534828" y="3856817"/>
            <a:ext cx="11389204" cy="304698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400" b="1" dirty="0">
                <a:ln/>
                <a:solidFill>
                  <a:schemeClr val="accent2"/>
                </a:solidFill>
                <a:latin typeface="Montserrat" panose="00000500000000000000" pitchFamily="50" charset="0"/>
              </a:rPr>
              <a:t>Tono de voz adecuado y vocabulario acorde</a:t>
            </a:r>
          </a:p>
          <a:p>
            <a:pPr algn="ctr"/>
            <a:r>
              <a:rPr lang="es-ES" sz="2400" b="1" dirty="0">
                <a:ln/>
                <a:solidFill>
                  <a:srgbClr val="C00000"/>
                </a:solidFill>
                <a:latin typeface="Montserrat" panose="00000500000000000000" pitchFamily="50" charset="0"/>
              </a:rPr>
              <a:t>Establecer límites claros</a:t>
            </a:r>
          </a:p>
          <a:p>
            <a:pPr algn="ctr"/>
            <a:r>
              <a:rPr lang="es-ES" sz="2400" b="1" dirty="0">
                <a:ln/>
                <a:solidFill>
                  <a:schemeClr val="accent2"/>
                </a:solidFill>
                <a:latin typeface="Montserrat" panose="00000500000000000000" pitchFamily="50" charset="0"/>
              </a:rPr>
              <a:t>Preguntas e ideas concisas </a:t>
            </a:r>
          </a:p>
          <a:p>
            <a:pPr algn="ctr"/>
            <a:r>
              <a:rPr lang="es-ES" sz="2400" b="1" dirty="0">
                <a:ln/>
                <a:solidFill>
                  <a:srgbClr val="C00000"/>
                </a:solidFill>
                <a:latin typeface="Montserrat" panose="00000500000000000000" pitchFamily="50" charset="0"/>
              </a:rPr>
              <a:t>Escuchar respuestas e identificar el afecto</a:t>
            </a:r>
          </a:p>
          <a:p>
            <a:pPr algn="ctr"/>
            <a:r>
              <a:rPr lang="es-ES" sz="2400" b="1" dirty="0">
                <a:ln/>
                <a:solidFill>
                  <a:schemeClr val="accent2"/>
                </a:solidFill>
                <a:latin typeface="Montserrat" panose="00000500000000000000" pitchFamily="50" charset="0"/>
              </a:rPr>
              <a:t>Fijar acuerdos y desacuerdos claros</a:t>
            </a:r>
          </a:p>
          <a:p>
            <a:pPr algn="ctr"/>
            <a:r>
              <a:rPr lang="es-ES" sz="2400" b="1" dirty="0">
                <a:ln/>
                <a:solidFill>
                  <a:srgbClr val="C00000"/>
                </a:solidFill>
                <a:latin typeface="Montserrat" panose="00000500000000000000" pitchFamily="50" charset="0"/>
              </a:rPr>
              <a:t>Ofrecer opciones honestas</a:t>
            </a:r>
          </a:p>
          <a:p>
            <a:pPr algn="ctr"/>
            <a:endParaRPr lang="es-ES" sz="2800" b="1" dirty="0">
              <a:ln/>
              <a:solidFill>
                <a:srgbClr val="C00000"/>
              </a:solidFill>
              <a:latin typeface="Montserrat" panose="00000500000000000000" pitchFamily="50" charset="0"/>
            </a:endParaRPr>
          </a:p>
          <a:p>
            <a:pPr algn="ctr"/>
            <a:endParaRPr lang="es-ES" sz="2000" b="1" cap="none" spc="0" dirty="0">
              <a:ln/>
              <a:solidFill>
                <a:srgbClr val="C00000"/>
              </a:solidFill>
              <a:effectLst/>
              <a:latin typeface="Montserrat" panose="00000500000000000000" pitchFamily="50" charset="0"/>
            </a:endParaRPr>
          </a:p>
        </p:txBody>
      </p:sp>
    </p:spTree>
    <p:extLst>
      <p:ext uri="{BB962C8B-B14F-4D97-AF65-F5344CB8AC3E}">
        <p14:creationId xmlns:p14="http://schemas.microsoft.com/office/powerpoint/2010/main" val="507577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638147" y="365125"/>
            <a:ext cx="2106341" cy="1325563"/>
          </a:xfrm>
        </p:spPr>
        <p:txBody>
          <a:bodyPr/>
          <a:lstStyle/>
          <a:p>
            <a:pPr algn="ctr"/>
            <a:r>
              <a:rPr lang="es-CO" b="0" dirty="0"/>
              <a:t>Manía</a:t>
            </a:r>
          </a:p>
        </p:txBody>
      </p:sp>
      <p:graphicFrame>
        <p:nvGraphicFramePr>
          <p:cNvPr id="5" name="Diagrama 4">
            <a:extLst>
              <a:ext uri="{FF2B5EF4-FFF2-40B4-BE49-F238E27FC236}">
                <a16:creationId xmlns:a16="http://schemas.microsoft.com/office/drawing/2014/main" id="{AF378230-380C-4116-AAD3-9F9A6F84A427}"/>
              </a:ext>
            </a:extLst>
          </p:cNvPr>
          <p:cNvGraphicFramePr/>
          <p:nvPr>
            <p:extLst>
              <p:ext uri="{D42A27DB-BD31-4B8C-83A1-F6EECF244321}">
                <p14:modId xmlns:p14="http://schemas.microsoft.com/office/powerpoint/2010/main" val="2002599874"/>
              </p:ext>
            </p:extLst>
          </p:nvPr>
        </p:nvGraphicFramePr>
        <p:xfrm>
          <a:off x="3175018" y="577175"/>
          <a:ext cx="7420238" cy="5979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contenido 2">
            <a:extLst>
              <a:ext uri="{FF2B5EF4-FFF2-40B4-BE49-F238E27FC236}">
                <a16:creationId xmlns:a16="http://schemas.microsoft.com/office/drawing/2014/main" id="{F8F12F8F-D7D4-4BEA-A892-030F689222DF}"/>
              </a:ext>
            </a:extLst>
          </p:cNvPr>
          <p:cNvSpPr>
            <a:spLocks noGrp="1"/>
          </p:cNvSpPr>
          <p:nvPr>
            <p:ph idx="1"/>
          </p:nvPr>
        </p:nvSpPr>
        <p:spPr>
          <a:xfrm>
            <a:off x="7647676" y="678589"/>
            <a:ext cx="4544324" cy="5695433"/>
          </a:xfrm>
          <a:solidFill>
            <a:schemeClr val="bg1"/>
          </a:solidFill>
        </p:spPr>
        <p:txBody>
          <a:bodyPr>
            <a:normAutofit fontScale="92500"/>
          </a:bodyPr>
          <a:lstStyle/>
          <a:p>
            <a:pPr>
              <a:lnSpc>
                <a:spcPct val="120000"/>
              </a:lnSpc>
              <a:spcBef>
                <a:spcPts val="0"/>
              </a:spcBef>
              <a:buFont typeface="Wingdings" panose="05000000000000000000" pitchFamily="2" charset="2"/>
              <a:buChar char="Ø"/>
            </a:pPr>
            <a:endParaRPr lang="es-CO" sz="2300" dirty="0">
              <a:solidFill>
                <a:srgbClr val="0070C0"/>
              </a:solidFill>
              <a:latin typeface="Montserrat" panose="02000505000000020004"/>
              <a:cs typeface="Times New Roman" panose="02020603050405020304" pitchFamily="18" charset="0"/>
            </a:endParaRPr>
          </a:p>
          <a:p>
            <a:pPr>
              <a:lnSpc>
                <a:spcPct val="120000"/>
              </a:lnSpc>
              <a:spcBef>
                <a:spcPts val="0"/>
              </a:spcBef>
              <a:buFont typeface="Wingdings" panose="05000000000000000000" pitchFamily="2" charset="2"/>
              <a:buChar char="Ø"/>
            </a:pPr>
            <a:r>
              <a:rPr lang="es-CO" sz="2300" b="1" dirty="0">
                <a:solidFill>
                  <a:srgbClr val="7030A0"/>
                </a:solidFill>
                <a:latin typeface="Montserrat" panose="02000505000000020004"/>
                <a:cs typeface="Times New Roman" panose="02020603050405020304" pitchFamily="18" charset="0"/>
              </a:rPr>
              <a:t>Preocupación incontrolable</a:t>
            </a:r>
            <a:br>
              <a:rPr lang="es-CO" sz="2300" b="1" dirty="0">
                <a:solidFill>
                  <a:srgbClr val="7030A0"/>
                </a:solidFill>
                <a:latin typeface="Montserrat" panose="02000505000000020004"/>
                <a:cs typeface="Times New Roman" panose="02020603050405020304" pitchFamily="18" charset="0"/>
              </a:rPr>
            </a:br>
            <a:br>
              <a:rPr lang="es-CO" sz="2300" b="1" dirty="0">
                <a:solidFill>
                  <a:srgbClr val="7030A0"/>
                </a:solidFill>
                <a:latin typeface="Montserrat" panose="02000505000000020004"/>
                <a:cs typeface="Times New Roman" panose="02020603050405020304" pitchFamily="18" charset="0"/>
              </a:rPr>
            </a:br>
            <a:endParaRPr lang="es-CO" sz="2300" b="1" dirty="0">
              <a:solidFill>
                <a:srgbClr val="7030A0"/>
              </a:solidFill>
              <a:latin typeface="Montserrat" panose="02000505000000020004"/>
              <a:cs typeface="Times New Roman" panose="02020603050405020304" pitchFamily="18" charset="0"/>
            </a:endParaRPr>
          </a:p>
          <a:p>
            <a:pPr>
              <a:lnSpc>
                <a:spcPct val="120000"/>
              </a:lnSpc>
              <a:spcBef>
                <a:spcPts val="0"/>
              </a:spcBef>
              <a:buFont typeface="Wingdings" panose="05000000000000000000" pitchFamily="2" charset="2"/>
              <a:buChar char="Ø"/>
            </a:pPr>
            <a:r>
              <a:rPr lang="es-CO" sz="2300" dirty="0">
                <a:solidFill>
                  <a:srgbClr val="0070C0"/>
                </a:solidFill>
                <a:latin typeface="Montserrat" panose="02000505000000020004"/>
                <a:cs typeface="Times New Roman" panose="02020603050405020304" pitchFamily="18" charset="0"/>
              </a:rPr>
              <a:t>Dificultad para concentrarse</a:t>
            </a:r>
          </a:p>
          <a:p>
            <a:pPr marL="0" indent="0">
              <a:lnSpc>
                <a:spcPct val="120000"/>
              </a:lnSpc>
              <a:spcBef>
                <a:spcPts val="0"/>
              </a:spcBef>
              <a:buNone/>
            </a:pPr>
            <a:br>
              <a:rPr lang="es-CO" sz="2300" dirty="0">
                <a:solidFill>
                  <a:srgbClr val="0070C0"/>
                </a:solidFill>
                <a:latin typeface="Montserrat" panose="02000505000000020004"/>
                <a:cs typeface="Times New Roman" panose="02020603050405020304" pitchFamily="18" charset="0"/>
              </a:rPr>
            </a:br>
            <a:endParaRPr lang="es-CO" sz="2300" dirty="0">
              <a:solidFill>
                <a:srgbClr val="0070C0"/>
              </a:solidFill>
              <a:latin typeface="Montserrat" panose="02000505000000020004"/>
              <a:cs typeface="Times New Roman" panose="02020603050405020304" pitchFamily="18" charset="0"/>
            </a:endParaRPr>
          </a:p>
          <a:p>
            <a:pPr>
              <a:lnSpc>
                <a:spcPct val="120000"/>
              </a:lnSpc>
              <a:spcBef>
                <a:spcPts val="0"/>
              </a:spcBef>
              <a:buFont typeface="Wingdings" panose="05000000000000000000" pitchFamily="2" charset="2"/>
              <a:buChar char="Ø"/>
            </a:pPr>
            <a:r>
              <a:rPr lang="es-CO" sz="2300" dirty="0">
                <a:latin typeface="Montserrat" panose="02000505000000020004"/>
                <a:cs typeface="Times New Roman" panose="02020603050405020304" pitchFamily="18" charset="0"/>
              </a:rPr>
              <a:t>Irritabilidad</a:t>
            </a:r>
          </a:p>
          <a:p>
            <a:pPr marL="0" indent="0">
              <a:lnSpc>
                <a:spcPct val="120000"/>
              </a:lnSpc>
              <a:spcBef>
                <a:spcPts val="0"/>
              </a:spcBef>
              <a:buNone/>
            </a:pPr>
            <a:br>
              <a:rPr lang="es-CO" sz="2300" dirty="0">
                <a:latin typeface="Montserrat" panose="02000505000000020004"/>
                <a:cs typeface="Times New Roman" panose="02020603050405020304" pitchFamily="18" charset="0"/>
              </a:rPr>
            </a:br>
            <a:endParaRPr lang="es-CO" sz="2300" dirty="0">
              <a:latin typeface="Montserrat" panose="02000505000000020004"/>
              <a:cs typeface="Times New Roman" panose="02020603050405020304" pitchFamily="18" charset="0"/>
            </a:endParaRPr>
          </a:p>
          <a:p>
            <a:pPr>
              <a:lnSpc>
                <a:spcPct val="120000"/>
              </a:lnSpc>
              <a:spcBef>
                <a:spcPts val="0"/>
              </a:spcBef>
              <a:buFont typeface="Wingdings" panose="05000000000000000000" pitchFamily="2" charset="2"/>
              <a:buChar char="Ø"/>
            </a:pPr>
            <a:r>
              <a:rPr lang="es-CO" sz="2300" dirty="0">
                <a:solidFill>
                  <a:srgbClr val="00B050"/>
                </a:solidFill>
                <a:latin typeface="Montserrat" panose="02000505000000020004"/>
                <a:cs typeface="Times New Roman" panose="02020603050405020304" pitchFamily="18" charset="0"/>
              </a:rPr>
              <a:t>Fatigabilidad</a:t>
            </a:r>
          </a:p>
          <a:p>
            <a:pPr>
              <a:lnSpc>
                <a:spcPct val="120000"/>
              </a:lnSpc>
              <a:spcBef>
                <a:spcPts val="0"/>
              </a:spcBef>
              <a:buFont typeface="Wingdings" panose="05000000000000000000" pitchFamily="2" charset="2"/>
              <a:buChar char="Ø"/>
            </a:pPr>
            <a:r>
              <a:rPr lang="es-CO" sz="2300" dirty="0">
                <a:solidFill>
                  <a:srgbClr val="00B050"/>
                </a:solidFill>
                <a:latin typeface="Montserrat" panose="02000505000000020004"/>
                <a:cs typeface="Times New Roman" panose="02020603050405020304" pitchFamily="18" charset="0"/>
              </a:rPr>
              <a:t>Inquietud (nervios de punta)</a:t>
            </a:r>
          </a:p>
          <a:p>
            <a:pPr>
              <a:lnSpc>
                <a:spcPct val="120000"/>
              </a:lnSpc>
              <a:spcBef>
                <a:spcPts val="0"/>
              </a:spcBef>
              <a:buFont typeface="Wingdings" panose="05000000000000000000" pitchFamily="2" charset="2"/>
              <a:buChar char="Ø"/>
            </a:pPr>
            <a:r>
              <a:rPr lang="es-CO" sz="2300" dirty="0">
                <a:solidFill>
                  <a:srgbClr val="00B050"/>
                </a:solidFill>
                <a:latin typeface="Montserrat" panose="02000505000000020004"/>
                <a:cs typeface="Times New Roman" panose="02020603050405020304" pitchFamily="18" charset="0"/>
              </a:rPr>
              <a:t>Tensión muscular</a:t>
            </a:r>
          </a:p>
          <a:p>
            <a:pPr>
              <a:lnSpc>
                <a:spcPct val="120000"/>
              </a:lnSpc>
              <a:spcBef>
                <a:spcPts val="0"/>
              </a:spcBef>
              <a:buFont typeface="Wingdings" panose="05000000000000000000" pitchFamily="2" charset="2"/>
              <a:buChar char="Ø"/>
            </a:pPr>
            <a:r>
              <a:rPr lang="es-CO" sz="2300" dirty="0">
                <a:solidFill>
                  <a:srgbClr val="00B050"/>
                </a:solidFill>
                <a:latin typeface="Montserrat" panose="02000505000000020004"/>
                <a:cs typeface="Times New Roman" panose="02020603050405020304" pitchFamily="18" charset="0"/>
              </a:rPr>
              <a:t>Problemas de sueño</a:t>
            </a:r>
          </a:p>
          <a:p>
            <a:pPr>
              <a:lnSpc>
                <a:spcPct val="120000"/>
              </a:lnSpc>
              <a:spcBef>
                <a:spcPts val="0"/>
              </a:spcBef>
              <a:buFont typeface="Wingdings" panose="05000000000000000000" pitchFamily="2" charset="2"/>
              <a:buChar char="Ø"/>
            </a:pPr>
            <a:endParaRPr lang="es-CO" sz="2800" dirty="0">
              <a:solidFill>
                <a:srgbClr val="00B050"/>
              </a:solidFill>
              <a:latin typeface="Montserrat" panose="02000505000000020004"/>
              <a:cs typeface="Times New Roman" panose="02020603050405020304" pitchFamily="18" charset="0"/>
            </a:endParaRPr>
          </a:p>
          <a:p>
            <a:pPr>
              <a:lnSpc>
                <a:spcPct val="120000"/>
              </a:lnSpc>
              <a:spcBef>
                <a:spcPts val="0"/>
              </a:spcBef>
              <a:buFont typeface="Wingdings" panose="05000000000000000000" pitchFamily="2" charset="2"/>
              <a:buChar char="Ø"/>
            </a:pPr>
            <a:endParaRPr lang="es-CO" sz="2800" dirty="0">
              <a:latin typeface="Montserrat" panose="02000505000000020004"/>
              <a:cs typeface="Times New Roman" panose="02020603050405020304" pitchFamily="18" charset="0"/>
            </a:endParaRPr>
          </a:p>
          <a:p>
            <a:pPr>
              <a:lnSpc>
                <a:spcPct val="120000"/>
              </a:lnSpc>
              <a:spcBef>
                <a:spcPts val="0"/>
              </a:spcBef>
              <a:buFont typeface="Wingdings" panose="05000000000000000000" pitchFamily="2" charset="2"/>
              <a:buChar char="Ø"/>
            </a:pPr>
            <a:endParaRPr lang="es-CO" sz="2800" dirty="0">
              <a:latin typeface="Montserrat" panose="02000505000000020004"/>
              <a:cs typeface="Times New Roman" panose="02020603050405020304" pitchFamily="18" charset="0"/>
            </a:endParaRPr>
          </a:p>
        </p:txBody>
      </p:sp>
      <p:pic>
        <p:nvPicPr>
          <p:cNvPr id="12" name="Picture 2" descr="Brain and mental health icons vector set Free Vector">
            <a:extLst>
              <a:ext uri="{FF2B5EF4-FFF2-40B4-BE49-F238E27FC236}">
                <a16:creationId xmlns:a16="http://schemas.microsoft.com/office/drawing/2014/main" id="{B6A6E69C-D8C4-424D-A03A-142932CE4F3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922" t="1004" r="33099" b="65921"/>
          <a:stretch/>
        </p:blipFill>
        <p:spPr bwMode="auto">
          <a:xfrm>
            <a:off x="1470663" y="1594995"/>
            <a:ext cx="2026037" cy="197214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id="{1D4E18CC-1177-4C85-96AD-4DE72BE5BA15}"/>
              </a:ext>
            </a:extLst>
          </p:cNvPr>
          <p:cNvGrpSpPr/>
          <p:nvPr/>
        </p:nvGrpSpPr>
        <p:grpSpPr>
          <a:xfrm>
            <a:off x="2768929" y="349032"/>
            <a:ext cx="1616149" cy="1424762"/>
            <a:chOff x="669848" y="5123497"/>
            <a:chExt cx="1616149" cy="1424762"/>
          </a:xfrm>
          <a:solidFill>
            <a:srgbClr val="00AAA7"/>
          </a:solidFill>
        </p:grpSpPr>
        <p:sp>
          <p:nvSpPr>
            <p:cNvPr id="9" name="Estrella: 8 puntas 8">
              <a:extLst>
                <a:ext uri="{FF2B5EF4-FFF2-40B4-BE49-F238E27FC236}">
                  <a16:creationId xmlns:a16="http://schemas.microsoft.com/office/drawing/2014/main" id="{42FD4BB2-B232-418E-83DE-4B73BB01CACD}"/>
                </a:ext>
              </a:extLst>
            </p:cNvPr>
            <p:cNvSpPr/>
            <p:nvPr/>
          </p:nvSpPr>
          <p:spPr>
            <a:xfrm>
              <a:off x="669848" y="5123497"/>
              <a:ext cx="1616149" cy="1424762"/>
            </a:xfrm>
            <a:prstGeom prst="star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152B48"/>
                </a:solidFill>
              </a:endParaRPr>
            </a:p>
          </p:txBody>
        </p:sp>
        <p:sp>
          <p:nvSpPr>
            <p:cNvPr id="10" name="Rectángulo 9">
              <a:extLst>
                <a:ext uri="{FF2B5EF4-FFF2-40B4-BE49-F238E27FC236}">
                  <a16:creationId xmlns:a16="http://schemas.microsoft.com/office/drawing/2014/main" id="{B9F51EFF-0DA1-4C0F-B85A-8B88EAB78143}"/>
                </a:ext>
              </a:extLst>
            </p:cNvPr>
            <p:cNvSpPr/>
            <p:nvPr/>
          </p:nvSpPr>
          <p:spPr>
            <a:xfrm>
              <a:off x="989649" y="5481935"/>
              <a:ext cx="976549" cy="707886"/>
            </a:xfrm>
            <a:prstGeom prst="rect">
              <a:avLst/>
            </a:prstGeom>
            <a:grpFill/>
          </p:spPr>
          <p:txBody>
            <a:bodyPr wrap="none" lIns="91440" tIns="45720" rIns="91440" bIns="45720">
              <a:spAutoFit/>
            </a:bodyPr>
            <a:lstStyle/>
            <a:p>
              <a:pPr algn="ctr"/>
              <a:r>
                <a:rPr lang="es-ES" sz="4000" b="1" cap="none" spc="0" dirty="0">
                  <a:ln w="22225">
                    <a:solidFill>
                      <a:srgbClr val="FFFF00"/>
                    </a:solidFill>
                    <a:prstDash val="solid"/>
                  </a:ln>
                  <a:solidFill>
                    <a:srgbClr val="152B48"/>
                  </a:solidFill>
                  <a:effectLst/>
                </a:rPr>
                <a:t>6 m</a:t>
              </a:r>
            </a:p>
          </p:txBody>
        </p:sp>
      </p:grpSp>
    </p:spTree>
    <p:extLst>
      <p:ext uri="{BB962C8B-B14F-4D97-AF65-F5344CB8AC3E}">
        <p14:creationId xmlns:p14="http://schemas.microsoft.com/office/powerpoint/2010/main" val="4125780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455427" y="53052"/>
            <a:ext cx="5987903" cy="1084632"/>
          </a:xfrm>
        </p:spPr>
        <p:txBody>
          <a:bodyPr>
            <a:normAutofit/>
          </a:bodyPr>
          <a:lstStyle/>
          <a:p>
            <a:pPr algn="ctr"/>
            <a:r>
              <a:rPr lang="es-CO" b="0" dirty="0"/>
              <a:t>Diagnóstico (DSM-5)</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4520091" y="1227456"/>
            <a:ext cx="7237229" cy="4826104"/>
          </a:xfrm>
        </p:spPr>
        <p:txBody>
          <a:bodyPr>
            <a:noAutofit/>
          </a:bodyPr>
          <a:lstStyle/>
          <a:p>
            <a:pPr marL="0" indent="0">
              <a:lnSpc>
                <a:spcPct val="100000"/>
              </a:lnSpc>
              <a:spcBef>
                <a:spcPts val="0"/>
              </a:spcBef>
              <a:buNone/>
            </a:pPr>
            <a:r>
              <a:rPr lang="es-MX" sz="1600" b="1" dirty="0">
                <a:solidFill>
                  <a:srgbClr val="7030A0"/>
                </a:solidFill>
              </a:rPr>
              <a:t>A.</a:t>
            </a:r>
            <a:r>
              <a:rPr lang="es-MX" sz="1600" dirty="0">
                <a:solidFill>
                  <a:srgbClr val="7030A0"/>
                </a:solidFill>
              </a:rPr>
              <a:t> Ansiedad y </a:t>
            </a:r>
            <a:r>
              <a:rPr lang="es-MX" sz="1600" b="1" dirty="0">
                <a:solidFill>
                  <a:srgbClr val="7030A0"/>
                </a:solidFill>
              </a:rPr>
              <a:t>preocupación excesiva </a:t>
            </a:r>
            <a:r>
              <a:rPr lang="es-MX" sz="1600" dirty="0">
                <a:solidFill>
                  <a:srgbClr val="7030A0"/>
                </a:solidFill>
              </a:rPr>
              <a:t>(anticipación aprensiva), que se produce durante más días de los que ha estado ausente durante un mínimo de seis meses, en relación con diversos sucesos o actividades (como en la actividad laboral o escolar). </a:t>
            </a:r>
          </a:p>
          <a:p>
            <a:pPr marL="0" indent="0">
              <a:lnSpc>
                <a:spcPct val="100000"/>
              </a:lnSpc>
              <a:spcBef>
                <a:spcPts val="0"/>
              </a:spcBef>
              <a:buNone/>
            </a:pPr>
            <a:r>
              <a:rPr lang="es-MX" sz="1600" b="1" dirty="0"/>
              <a:t>B.</a:t>
            </a:r>
            <a:r>
              <a:rPr lang="es-MX" sz="1600" dirty="0"/>
              <a:t> Al individuo le es difícil controlar la preocupación. </a:t>
            </a:r>
          </a:p>
          <a:p>
            <a:pPr marL="0" indent="0">
              <a:lnSpc>
                <a:spcPct val="100000"/>
              </a:lnSpc>
              <a:spcBef>
                <a:spcPts val="0"/>
              </a:spcBef>
              <a:buNone/>
            </a:pPr>
            <a:r>
              <a:rPr lang="es-MX" sz="1600" b="1" dirty="0"/>
              <a:t>C.</a:t>
            </a:r>
            <a:r>
              <a:rPr lang="es-MX" sz="1600" dirty="0"/>
              <a:t> La ansiedad y la preocupación se asocian a </a:t>
            </a:r>
            <a:r>
              <a:rPr lang="es-MX" sz="1600" b="1" dirty="0"/>
              <a:t>tres (o más) </a:t>
            </a:r>
            <a:r>
              <a:rPr lang="es-MX" sz="1600" dirty="0"/>
              <a:t>de los seis síntomas siguientes (y al menos algunos síntomas han estado presentes durante más días de los  que han estado ausentes durante los últimos seis meses):</a:t>
            </a:r>
          </a:p>
          <a:p>
            <a:pPr marL="0" indent="0">
              <a:lnSpc>
                <a:spcPct val="100000"/>
              </a:lnSpc>
              <a:spcBef>
                <a:spcPts val="0"/>
              </a:spcBef>
              <a:buNone/>
            </a:pPr>
            <a:r>
              <a:rPr lang="es-MX" sz="1600" dirty="0">
                <a:solidFill>
                  <a:schemeClr val="accent1"/>
                </a:solidFill>
              </a:rPr>
              <a:t> 	</a:t>
            </a:r>
            <a:r>
              <a:rPr lang="es-MX" sz="1600" dirty="0">
                <a:solidFill>
                  <a:schemeClr val="accent6"/>
                </a:solidFill>
              </a:rPr>
              <a:t>1</a:t>
            </a:r>
            <a:r>
              <a:rPr lang="es-MX" sz="1600" b="1" dirty="0">
                <a:solidFill>
                  <a:schemeClr val="accent6"/>
                </a:solidFill>
              </a:rPr>
              <a:t>. Inquietud</a:t>
            </a:r>
            <a:r>
              <a:rPr lang="es-MX" sz="1600" dirty="0">
                <a:solidFill>
                  <a:schemeClr val="accent6"/>
                </a:solidFill>
              </a:rPr>
              <a:t> o sensación de estar atrapado o con los nervios    	de punta.</a:t>
            </a:r>
          </a:p>
          <a:p>
            <a:pPr marL="914400" lvl="2" indent="0">
              <a:lnSpc>
                <a:spcPct val="100000"/>
              </a:lnSpc>
              <a:spcBef>
                <a:spcPts val="0"/>
              </a:spcBef>
              <a:buNone/>
            </a:pPr>
            <a:r>
              <a:rPr lang="es-MX" sz="1600" dirty="0">
                <a:solidFill>
                  <a:schemeClr val="accent6"/>
                </a:solidFill>
              </a:rPr>
              <a:t>2. </a:t>
            </a:r>
            <a:r>
              <a:rPr lang="es-MX" sz="1600" b="1" dirty="0">
                <a:solidFill>
                  <a:schemeClr val="accent6"/>
                </a:solidFill>
              </a:rPr>
              <a:t>Fácilmente fatigado.</a:t>
            </a:r>
          </a:p>
          <a:p>
            <a:pPr marL="914400" lvl="2" indent="0">
              <a:lnSpc>
                <a:spcPct val="100000"/>
              </a:lnSpc>
              <a:spcBef>
                <a:spcPts val="0"/>
              </a:spcBef>
              <a:buNone/>
            </a:pPr>
            <a:r>
              <a:rPr lang="es-MX" sz="1600" dirty="0">
                <a:solidFill>
                  <a:schemeClr val="accent1"/>
                </a:solidFill>
              </a:rPr>
              <a:t>3. </a:t>
            </a:r>
            <a:r>
              <a:rPr lang="es-MX" sz="1600" b="1" dirty="0">
                <a:solidFill>
                  <a:schemeClr val="accent1"/>
                </a:solidFill>
              </a:rPr>
              <a:t>Dificultad para concentrarse </a:t>
            </a:r>
            <a:r>
              <a:rPr lang="es-MX" sz="1600" dirty="0">
                <a:solidFill>
                  <a:schemeClr val="accent1"/>
                </a:solidFill>
              </a:rPr>
              <a:t>o quedarse con la mente en</a:t>
            </a:r>
          </a:p>
          <a:p>
            <a:pPr marL="914400" lvl="2" indent="0">
              <a:lnSpc>
                <a:spcPct val="100000"/>
              </a:lnSpc>
              <a:spcBef>
                <a:spcPts val="0"/>
              </a:spcBef>
              <a:buNone/>
            </a:pPr>
            <a:r>
              <a:rPr lang="es-MX" sz="1600" dirty="0">
                <a:solidFill>
                  <a:schemeClr val="accent1"/>
                </a:solidFill>
              </a:rPr>
              <a:t>blanco.</a:t>
            </a:r>
          </a:p>
          <a:p>
            <a:pPr marL="914400" lvl="2" indent="0">
              <a:lnSpc>
                <a:spcPct val="100000"/>
              </a:lnSpc>
              <a:spcBef>
                <a:spcPts val="0"/>
              </a:spcBef>
              <a:buNone/>
            </a:pPr>
            <a:r>
              <a:rPr lang="es-MX" sz="1600" dirty="0">
                <a:solidFill>
                  <a:schemeClr val="accent1"/>
                </a:solidFill>
              </a:rPr>
              <a:t>4.</a:t>
            </a:r>
            <a:r>
              <a:rPr lang="es-MX" sz="1600" b="1" dirty="0">
                <a:solidFill>
                  <a:schemeClr val="accent1"/>
                </a:solidFill>
              </a:rPr>
              <a:t> Irritabilidad.</a:t>
            </a:r>
          </a:p>
          <a:p>
            <a:pPr marL="914400" lvl="2" indent="0">
              <a:lnSpc>
                <a:spcPct val="100000"/>
              </a:lnSpc>
              <a:spcBef>
                <a:spcPts val="0"/>
              </a:spcBef>
              <a:buNone/>
            </a:pPr>
            <a:r>
              <a:rPr lang="es-MX" sz="1600" dirty="0">
                <a:solidFill>
                  <a:schemeClr val="accent6"/>
                </a:solidFill>
              </a:rPr>
              <a:t>5. </a:t>
            </a:r>
            <a:r>
              <a:rPr lang="es-MX" sz="1600" b="1" dirty="0">
                <a:solidFill>
                  <a:schemeClr val="accent6"/>
                </a:solidFill>
              </a:rPr>
              <a:t>Tensión muscular.</a:t>
            </a:r>
          </a:p>
          <a:p>
            <a:pPr marL="914400" lvl="2" indent="0">
              <a:lnSpc>
                <a:spcPct val="100000"/>
              </a:lnSpc>
              <a:spcBef>
                <a:spcPts val="0"/>
              </a:spcBef>
              <a:buNone/>
            </a:pPr>
            <a:r>
              <a:rPr lang="es-MX" sz="1600" dirty="0">
                <a:solidFill>
                  <a:schemeClr val="accent6"/>
                </a:solidFill>
              </a:rPr>
              <a:t>6. </a:t>
            </a:r>
            <a:r>
              <a:rPr lang="es-MX" sz="1600" b="1" dirty="0">
                <a:solidFill>
                  <a:schemeClr val="accent6"/>
                </a:solidFill>
              </a:rPr>
              <a:t>Problemas de sueño </a:t>
            </a:r>
            <a:r>
              <a:rPr lang="es-MX" sz="1600" dirty="0">
                <a:solidFill>
                  <a:schemeClr val="accent6"/>
                </a:solidFill>
              </a:rPr>
              <a:t>(dificultad para dormirse o para continuar durmiendo, o sueño inquieto e insatisfactorio).</a:t>
            </a:r>
          </a:p>
        </p:txBody>
      </p:sp>
      <p:sp>
        <p:nvSpPr>
          <p:cNvPr id="4" name="CuadroTexto 3">
            <a:extLst>
              <a:ext uri="{FF2B5EF4-FFF2-40B4-BE49-F238E27FC236}">
                <a16:creationId xmlns:a16="http://schemas.microsoft.com/office/drawing/2014/main" id="{F15EC4EC-ABC1-4668-B407-1F4390FD3A76}"/>
              </a:ext>
            </a:extLst>
          </p:cNvPr>
          <p:cNvSpPr txBox="1"/>
          <p:nvPr/>
        </p:nvSpPr>
        <p:spPr>
          <a:xfrm>
            <a:off x="4954772" y="6590371"/>
            <a:ext cx="7237228"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i="1" dirty="0">
                <a:solidFill>
                  <a:srgbClr val="152B48"/>
                </a:solidFill>
                <a:latin typeface="Montserrat" panose="00000500000000000000" pitchFamily="50" charset="0"/>
              </a:rPr>
              <a:t>APA. </a:t>
            </a:r>
            <a:r>
              <a:rPr lang="es-ES_tradnl" sz="1050" i="1" dirty="0" err="1">
                <a:solidFill>
                  <a:srgbClr val="152B48"/>
                </a:solidFill>
                <a:latin typeface="Montserrat" panose="00000500000000000000" pitchFamily="50" charset="0"/>
              </a:rPr>
              <a:t>Diagnostic</a:t>
            </a:r>
            <a:r>
              <a:rPr lang="es-ES_tradnl" sz="1050" i="1" dirty="0">
                <a:solidFill>
                  <a:srgbClr val="152B48"/>
                </a:solidFill>
                <a:latin typeface="Montserrat" panose="00000500000000000000" pitchFamily="50" charset="0"/>
              </a:rPr>
              <a:t> and </a:t>
            </a:r>
            <a:r>
              <a:rPr lang="es-ES_tradnl" sz="1050" i="1" dirty="0" err="1">
                <a:solidFill>
                  <a:srgbClr val="152B48"/>
                </a:solidFill>
                <a:latin typeface="Montserrat" panose="00000500000000000000" pitchFamily="50" charset="0"/>
              </a:rPr>
              <a:t>Statistical</a:t>
            </a:r>
            <a:r>
              <a:rPr lang="es-ES_tradnl" sz="1050" i="1" dirty="0">
                <a:solidFill>
                  <a:srgbClr val="152B48"/>
                </a:solidFill>
                <a:latin typeface="Montserrat" panose="00000500000000000000" pitchFamily="50" charset="0"/>
              </a:rPr>
              <a:t> Manual </a:t>
            </a:r>
            <a:r>
              <a:rPr lang="es-ES_tradnl" sz="1050" i="1" dirty="0" err="1">
                <a:solidFill>
                  <a:srgbClr val="152B48"/>
                </a:solidFill>
                <a:latin typeface="Montserrat" panose="00000500000000000000" pitchFamily="50" charset="0"/>
              </a:rPr>
              <a:t>of</a:t>
            </a:r>
            <a:r>
              <a:rPr lang="es-ES_tradnl" sz="1050" i="1" dirty="0">
                <a:solidFill>
                  <a:srgbClr val="152B48"/>
                </a:solidFill>
                <a:latin typeface="Montserrat" panose="00000500000000000000" pitchFamily="50" charset="0"/>
              </a:rPr>
              <a:t> Mental </a:t>
            </a:r>
            <a:r>
              <a:rPr lang="es-ES_tradnl" sz="1050" i="1" dirty="0" err="1">
                <a:solidFill>
                  <a:srgbClr val="152B48"/>
                </a:solidFill>
                <a:latin typeface="Montserrat" panose="00000500000000000000" pitchFamily="50" charset="0"/>
              </a:rPr>
              <a:t>Disorders</a:t>
            </a:r>
            <a:r>
              <a:rPr lang="es-ES_tradnl" sz="1050" i="1" dirty="0">
                <a:solidFill>
                  <a:srgbClr val="152B48"/>
                </a:solidFill>
                <a:latin typeface="Montserrat" panose="00000500000000000000" pitchFamily="50" charset="0"/>
              </a:rPr>
              <a:t>, </a:t>
            </a:r>
            <a:r>
              <a:rPr lang="es-ES_tradnl" sz="1050" i="1" dirty="0" err="1">
                <a:solidFill>
                  <a:srgbClr val="152B48"/>
                </a:solidFill>
                <a:latin typeface="Montserrat" panose="00000500000000000000" pitchFamily="50" charset="0"/>
              </a:rPr>
              <a:t>Fifth</a:t>
            </a:r>
            <a:r>
              <a:rPr lang="es-ES_tradnl" sz="1050" i="1" dirty="0">
                <a:solidFill>
                  <a:srgbClr val="152B48"/>
                </a:solidFill>
                <a:latin typeface="Montserrat" panose="00000500000000000000" pitchFamily="50" charset="0"/>
              </a:rPr>
              <a:t> </a:t>
            </a:r>
            <a:r>
              <a:rPr lang="es-ES_tradnl" sz="1050" i="1" dirty="0" err="1">
                <a:solidFill>
                  <a:srgbClr val="152B48"/>
                </a:solidFill>
                <a:latin typeface="Montserrat" panose="00000500000000000000" pitchFamily="50" charset="0"/>
              </a:rPr>
              <a:t>Edition</a:t>
            </a:r>
            <a:r>
              <a:rPr lang="es-ES_tradnl" sz="1050" i="1" dirty="0">
                <a:solidFill>
                  <a:srgbClr val="152B48"/>
                </a:solidFill>
                <a:latin typeface="Montserrat" panose="00000500000000000000" pitchFamily="50" charset="0"/>
              </a:rPr>
              <a:t> (DSM-5), APA, Arlington 2013.</a:t>
            </a:r>
          </a:p>
        </p:txBody>
      </p:sp>
    </p:spTree>
    <p:extLst>
      <p:ext uri="{BB962C8B-B14F-4D97-AF65-F5344CB8AC3E}">
        <p14:creationId xmlns:p14="http://schemas.microsoft.com/office/powerpoint/2010/main" val="3292549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455427" y="53052"/>
            <a:ext cx="5987903" cy="1084632"/>
          </a:xfrm>
        </p:spPr>
        <p:txBody>
          <a:bodyPr>
            <a:normAutofit/>
          </a:bodyPr>
          <a:lstStyle/>
          <a:p>
            <a:pPr algn="ctr"/>
            <a:r>
              <a:rPr lang="es-CO" b="0" dirty="0"/>
              <a:t>Diagnóstico (DSM-5)</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278056" y="1352261"/>
            <a:ext cx="6768632" cy="5452687"/>
          </a:xfrm>
        </p:spPr>
        <p:txBody>
          <a:bodyPr>
            <a:noAutofit/>
          </a:bodyPr>
          <a:lstStyle/>
          <a:p>
            <a:pPr marL="0" indent="0">
              <a:lnSpc>
                <a:spcPct val="100000"/>
              </a:lnSpc>
              <a:spcBef>
                <a:spcPts val="0"/>
              </a:spcBef>
              <a:buNone/>
            </a:pPr>
            <a:r>
              <a:rPr lang="es-MX" sz="1700" b="1" dirty="0"/>
              <a:t>D.</a:t>
            </a:r>
            <a:r>
              <a:rPr lang="es-MX" sz="1700" dirty="0"/>
              <a:t> La ansiedad, la preocupación o los síntomas físicos causan malestar clínicamente significativo o deterioro en lo social, laboral u otras áreas importantes del funcionamiento.</a:t>
            </a:r>
          </a:p>
          <a:p>
            <a:pPr marL="0" indent="0">
              <a:lnSpc>
                <a:spcPct val="100000"/>
              </a:lnSpc>
              <a:spcBef>
                <a:spcPts val="0"/>
              </a:spcBef>
              <a:buNone/>
            </a:pPr>
            <a:r>
              <a:rPr lang="es-MX" sz="1700" b="1" dirty="0"/>
              <a:t>E.</a:t>
            </a:r>
            <a:r>
              <a:rPr lang="es-MX" sz="1700" dirty="0"/>
              <a:t> La alteración no se puede atribuir a los efectos fisiológicos de una sustancia (ej., una droga, un medicamento) ni a otra afección médica (ej., hipertiroidismo).</a:t>
            </a:r>
          </a:p>
          <a:p>
            <a:pPr marL="0" indent="0">
              <a:lnSpc>
                <a:spcPct val="100000"/>
              </a:lnSpc>
              <a:spcBef>
                <a:spcPts val="0"/>
              </a:spcBef>
              <a:buNone/>
            </a:pPr>
            <a:r>
              <a:rPr lang="es-MX" sz="1700" b="1" dirty="0"/>
              <a:t>F.</a:t>
            </a:r>
            <a:r>
              <a:rPr lang="es-MX" sz="1700" dirty="0"/>
              <a:t> La alteración no se explica mejor por otro trastorno mental, contaminación u otras obsesiones en el trastorno obsesivo-compulsivo.  Separación de las figuras de apego en el trastorno de ansiedad por separación, recuerdo de sucesos traumáticos en el trastorno de estrés postraumático, aumento de peso en la anorexia nerviosa, dolencias físicas en el trastorno de síntomas somáticos, percepción de imperfecciones en el trastorno dismórfico corporal, tener una enfermedad grave en el trastorno de ansiedad por enfermedad, o el contenido de creencias delirantes en la esquizofrenia o el trastorno delirante.</a:t>
            </a:r>
            <a:endParaRPr lang="es-CO" sz="1700" dirty="0"/>
          </a:p>
        </p:txBody>
      </p:sp>
      <p:sp>
        <p:nvSpPr>
          <p:cNvPr id="4" name="CuadroTexto 3">
            <a:extLst>
              <a:ext uri="{FF2B5EF4-FFF2-40B4-BE49-F238E27FC236}">
                <a16:creationId xmlns:a16="http://schemas.microsoft.com/office/drawing/2014/main" id="{F15EC4EC-ABC1-4668-B407-1F4390FD3A76}"/>
              </a:ext>
            </a:extLst>
          </p:cNvPr>
          <p:cNvSpPr txBox="1"/>
          <p:nvPr/>
        </p:nvSpPr>
        <p:spPr>
          <a:xfrm>
            <a:off x="4954772" y="6590371"/>
            <a:ext cx="7237228"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i="1" dirty="0">
                <a:solidFill>
                  <a:srgbClr val="152B48"/>
                </a:solidFill>
                <a:latin typeface="Montserrat" panose="00000500000000000000" pitchFamily="50" charset="0"/>
              </a:rPr>
              <a:t>APA. </a:t>
            </a:r>
            <a:r>
              <a:rPr lang="es-ES_tradnl" sz="1050" i="1" dirty="0" err="1">
                <a:solidFill>
                  <a:srgbClr val="152B48"/>
                </a:solidFill>
                <a:latin typeface="Montserrat" panose="00000500000000000000" pitchFamily="50" charset="0"/>
              </a:rPr>
              <a:t>Diagnostic</a:t>
            </a:r>
            <a:r>
              <a:rPr lang="es-ES_tradnl" sz="1050" i="1" dirty="0">
                <a:solidFill>
                  <a:srgbClr val="152B48"/>
                </a:solidFill>
                <a:latin typeface="Montserrat" panose="00000500000000000000" pitchFamily="50" charset="0"/>
              </a:rPr>
              <a:t> and </a:t>
            </a:r>
            <a:r>
              <a:rPr lang="es-ES_tradnl" sz="1050" i="1" dirty="0" err="1">
                <a:solidFill>
                  <a:srgbClr val="152B48"/>
                </a:solidFill>
                <a:latin typeface="Montserrat" panose="00000500000000000000" pitchFamily="50" charset="0"/>
              </a:rPr>
              <a:t>Statistical</a:t>
            </a:r>
            <a:r>
              <a:rPr lang="es-ES_tradnl" sz="1050" i="1" dirty="0">
                <a:solidFill>
                  <a:srgbClr val="152B48"/>
                </a:solidFill>
                <a:latin typeface="Montserrat" panose="00000500000000000000" pitchFamily="50" charset="0"/>
              </a:rPr>
              <a:t> Manual </a:t>
            </a:r>
            <a:r>
              <a:rPr lang="es-ES_tradnl" sz="1050" i="1" dirty="0" err="1">
                <a:solidFill>
                  <a:srgbClr val="152B48"/>
                </a:solidFill>
                <a:latin typeface="Montserrat" panose="00000500000000000000" pitchFamily="50" charset="0"/>
              </a:rPr>
              <a:t>of</a:t>
            </a:r>
            <a:r>
              <a:rPr lang="es-ES_tradnl" sz="1050" i="1" dirty="0">
                <a:solidFill>
                  <a:srgbClr val="152B48"/>
                </a:solidFill>
                <a:latin typeface="Montserrat" panose="00000500000000000000" pitchFamily="50" charset="0"/>
              </a:rPr>
              <a:t> Mental </a:t>
            </a:r>
            <a:r>
              <a:rPr lang="es-ES_tradnl" sz="1050" i="1" dirty="0" err="1">
                <a:solidFill>
                  <a:srgbClr val="152B48"/>
                </a:solidFill>
                <a:latin typeface="Montserrat" panose="00000500000000000000" pitchFamily="50" charset="0"/>
              </a:rPr>
              <a:t>Disorders</a:t>
            </a:r>
            <a:r>
              <a:rPr lang="es-ES_tradnl" sz="1050" i="1" dirty="0">
                <a:solidFill>
                  <a:srgbClr val="152B48"/>
                </a:solidFill>
                <a:latin typeface="Montserrat" panose="00000500000000000000" pitchFamily="50" charset="0"/>
              </a:rPr>
              <a:t>, </a:t>
            </a:r>
            <a:r>
              <a:rPr lang="es-ES_tradnl" sz="1050" i="1" dirty="0" err="1">
                <a:solidFill>
                  <a:srgbClr val="152B48"/>
                </a:solidFill>
                <a:latin typeface="Montserrat" panose="00000500000000000000" pitchFamily="50" charset="0"/>
              </a:rPr>
              <a:t>Fifth</a:t>
            </a:r>
            <a:r>
              <a:rPr lang="es-ES_tradnl" sz="1050" i="1" dirty="0">
                <a:solidFill>
                  <a:srgbClr val="152B48"/>
                </a:solidFill>
                <a:latin typeface="Montserrat" panose="00000500000000000000" pitchFamily="50" charset="0"/>
              </a:rPr>
              <a:t> </a:t>
            </a:r>
            <a:r>
              <a:rPr lang="es-ES_tradnl" sz="1050" i="1" dirty="0" err="1">
                <a:solidFill>
                  <a:srgbClr val="152B48"/>
                </a:solidFill>
                <a:latin typeface="Montserrat" panose="00000500000000000000" pitchFamily="50" charset="0"/>
              </a:rPr>
              <a:t>Edition</a:t>
            </a:r>
            <a:r>
              <a:rPr lang="es-ES_tradnl" sz="1050" i="1" dirty="0">
                <a:solidFill>
                  <a:srgbClr val="152B48"/>
                </a:solidFill>
                <a:latin typeface="Montserrat" panose="00000500000000000000" pitchFamily="50" charset="0"/>
              </a:rPr>
              <a:t> (DSM-5), APA, Arlington 2013.</a:t>
            </a:r>
          </a:p>
        </p:txBody>
      </p:sp>
    </p:spTree>
    <p:extLst>
      <p:ext uri="{BB962C8B-B14F-4D97-AF65-F5344CB8AC3E}">
        <p14:creationId xmlns:p14="http://schemas.microsoft.com/office/powerpoint/2010/main" val="411586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744434" cy="1325563"/>
          </a:xfrm>
        </p:spPr>
        <p:txBody>
          <a:bodyPr/>
          <a:lstStyle/>
          <a:p>
            <a:pPr algn="ctr"/>
            <a:r>
              <a:rPr lang="es-CO" b="0" dirty="0"/>
              <a:t>Dificulta el diagnóstico</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195776" y="1192350"/>
            <a:ext cx="6996224" cy="4473300"/>
          </a:xfrm>
        </p:spPr>
        <p:txBody>
          <a:bodyPr>
            <a:normAutofit/>
          </a:bodyPr>
          <a:lstStyle/>
          <a:p>
            <a:r>
              <a:rPr lang="es-ES_tradnl" sz="2400" dirty="0">
                <a:solidFill>
                  <a:srgbClr val="0A2F4F"/>
                </a:solidFill>
                <a:latin typeface="Montserrat" panose="02000505000000020004" pitchFamily="2" charset="0"/>
              </a:rPr>
              <a:t>No tomarlos en serio.</a:t>
            </a:r>
          </a:p>
          <a:p>
            <a:r>
              <a:rPr lang="es-ES_tradnl" sz="2400" dirty="0">
                <a:solidFill>
                  <a:srgbClr val="0A2F4F"/>
                </a:solidFill>
                <a:latin typeface="Montserrat" panose="02000505000000020004" pitchFamily="2" charset="0"/>
              </a:rPr>
              <a:t>Síntomas somáticos inespecíficos.</a:t>
            </a:r>
          </a:p>
          <a:p>
            <a:r>
              <a:rPr lang="es-ES_tradnl" sz="2400" dirty="0">
                <a:solidFill>
                  <a:srgbClr val="0A2F4F"/>
                </a:solidFill>
                <a:latin typeface="Montserrat" panose="02000505000000020004" pitchFamily="2" charset="0"/>
              </a:rPr>
              <a:t>Complicaciones de ansiedad como la </a:t>
            </a:r>
            <a:r>
              <a:rPr lang="es-ES_tradnl" sz="2400" dirty="0">
                <a:solidFill>
                  <a:srgbClr val="0A2F4F"/>
                </a:solidFill>
                <a:latin typeface="Montserrat" panose="02000505000000020004" pitchFamily="2" charset="0"/>
                <a:sym typeface="Wingdings" pitchFamily="2" charset="2"/>
              </a:rPr>
              <a:t>depresión.</a:t>
            </a:r>
            <a:endParaRPr lang="es-ES_tradnl" sz="2400" dirty="0">
              <a:solidFill>
                <a:srgbClr val="0A2F4F"/>
              </a:solidFill>
              <a:latin typeface="Montserrat" panose="02000505000000020004" pitchFamily="2" charset="0"/>
            </a:endParaRPr>
          </a:p>
          <a:p>
            <a:r>
              <a:rPr lang="es-ES_tradnl" sz="2400" dirty="0">
                <a:solidFill>
                  <a:srgbClr val="0A2F4F"/>
                </a:solidFill>
                <a:latin typeface="Montserrat" panose="02000505000000020004" pitchFamily="2" charset="0"/>
              </a:rPr>
              <a:t>Trastornos neurocognitivos.</a:t>
            </a:r>
          </a:p>
          <a:p>
            <a:pPr lvl="1"/>
            <a:r>
              <a:rPr lang="es-ES_tradnl" sz="2400" dirty="0">
                <a:solidFill>
                  <a:srgbClr val="0A2F4F"/>
                </a:solidFill>
                <a:latin typeface="Montserrat" panose="02000505000000020004" pitchFamily="2" charset="0"/>
              </a:rPr>
              <a:t>Deterioran comunicación.</a:t>
            </a:r>
          </a:p>
          <a:p>
            <a:r>
              <a:rPr lang="es-ES_tradnl" sz="2400" dirty="0">
                <a:solidFill>
                  <a:srgbClr val="0A2F4F"/>
                </a:solidFill>
                <a:latin typeface="Montserrat" panose="02000505000000020004" pitchFamily="2" charset="0"/>
              </a:rPr>
              <a:t>Vergüenza / culpa / temor a estigmatización.</a:t>
            </a:r>
          </a:p>
          <a:p>
            <a:r>
              <a:rPr lang="es-ES_tradnl" sz="2400" dirty="0">
                <a:solidFill>
                  <a:srgbClr val="0A2F4F"/>
                </a:solidFill>
                <a:latin typeface="Montserrat" panose="02000505000000020004" pitchFamily="2" charset="0"/>
              </a:rPr>
              <a:t>Expresiones o creencias culturales de ansiedad.</a:t>
            </a:r>
          </a:p>
        </p:txBody>
      </p:sp>
      <p:pic>
        <p:nvPicPr>
          <p:cNvPr id="6" name="Picture 2" descr="Brain and mental health icons vector set Free Vector">
            <a:extLst>
              <a:ext uri="{FF2B5EF4-FFF2-40B4-BE49-F238E27FC236}">
                <a16:creationId xmlns:a16="http://schemas.microsoft.com/office/drawing/2014/main" id="{8EB6C417-F13C-4145-B71B-90D330740B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21" b="66925"/>
          <a:stretch/>
        </p:blipFill>
        <p:spPr bwMode="auto">
          <a:xfrm>
            <a:off x="1740908" y="1690688"/>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616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831454" cy="1325563"/>
          </a:xfrm>
        </p:spPr>
        <p:txBody>
          <a:bodyPr/>
          <a:lstStyle/>
          <a:p>
            <a:pPr algn="ctr"/>
            <a:r>
              <a:rPr lang="es-CO" b="0" dirty="0"/>
              <a:t>Tener presente</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4933507" y="988828"/>
            <a:ext cx="7258493" cy="5444341"/>
          </a:xfrm>
        </p:spPr>
        <p:txBody>
          <a:bodyPr>
            <a:normAutofit/>
          </a:bodyPr>
          <a:lstStyle/>
          <a:p>
            <a:r>
              <a:rPr lang="es-ES_tradnl" dirty="0">
                <a:solidFill>
                  <a:srgbClr val="0A2F4F"/>
                </a:solidFill>
              </a:rPr>
              <a:t>Emplear criterios.</a:t>
            </a:r>
          </a:p>
          <a:p>
            <a:r>
              <a:rPr lang="es-ES_tradnl" dirty="0">
                <a:solidFill>
                  <a:srgbClr val="0A2F4F"/>
                </a:solidFill>
              </a:rPr>
              <a:t>Preguntar sobre los síntomas.</a:t>
            </a:r>
          </a:p>
          <a:p>
            <a:pPr lvl="1"/>
            <a:r>
              <a:rPr lang="es-ES_tradnl" dirty="0">
                <a:solidFill>
                  <a:srgbClr val="0A2F4F"/>
                </a:solidFill>
              </a:rPr>
              <a:t>Características.</a:t>
            </a:r>
          </a:p>
          <a:p>
            <a:pPr lvl="1"/>
            <a:r>
              <a:rPr lang="es-ES_tradnl" dirty="0">
                <a:solidFill>
                  <a:srgbClr val="0A2F4F"/>
                </a:solidFill>
              </a:rPr>
              <a:t>Pensamientos y creencias.</a:t>
            </a:r>
          </a:p>
          <a:p>
            <a:pPr lvl="1"/>
            <a:r>
              <a:rPr lang="es-ES_tradnl" dirty="0">
                <a:solidFill>
                  <a:srgbClr val="0A2F4F"/>
                </a:solidFill>
              </a:rPr>
              <a:t>Situaciones en las que ocurren.</a:t>
            </a:r>
          </a:p>
          <a:p>
            <a:r>
              <a:rPr lang="es-ES_tradnl" dirty="0">
                <a:solidFill>
                  <a:srgbClr val="0A2F4F"/>
                </a:solidFill>
              </a:rPr>
              <a:t>¿Manifestación de otra enfermedad mental?</a:t>
            </a:r>
          </a:p>
          <a:p>
            <a:r>
              <a:rPr lang="es-ES_tradnl" dirty="0">
                <a:solidFill>
                  <a:srgbClr val="0A2F4F"/>
                </a:solidFill>
              </a:rPr>
              <a:t>¿Comorbilidad con otra enfermedad?</a:t>
            </a:r>
          </a:p>
          <a:p>
            <a:r>
              <a:rPr lang="es-ES_tradnl" dirty="0">
                <a:solidFill>
                  <a:srgbClr val="0A2F4F"/>
                </a:solidFill>
              </a:rPr>
              <a:t>Diferenciar de otras enfermedades médicas.</a:t>
            </a:r>
          </a:p>
          <a:p>
            <a:r>
              <a:rPr lang="es-ES_tradnl" dirty="0">
                <a:solidFill>
                  <a:srgbClr val="0A2F4F"/>
                </a:solidFill>
              </a:rPr>
              <a:t>Delírium.</a:t>
            </a:r>
          </a:p>
          <a:p>
            <a:r>
              <a:rPr lang="es-ES_tradnl" dirty="0">
                <a:solidFill>
                  <a:srgbClr val="0A2F4F"/>
                </a:solidFill>
              </a:rPr>
              <a:t>Trastorno de ansiedad inducido por sustancias / medicamentos.</a:t>
            </a:r>
          </a:p>
          <a:p>
            <a:pPr lvl="1"/>
            <a:r>
              <a:rPr lang="es-ES_tradnl" dirty="0">
                <a:solidFill>
                  <a:srgbClr val="0A2F4F"/>
                </a:solidFill>
              </a:rPr>
              <a:t>Ansiedad prominente.</a:t>
            </a:r>
          </a:p>
          <a:p>
            <a:pPr lvl="1"/>
            <a:r>
              <a:rPr lang="es-ES_tradnl" dirty="0">
                <a:solidFill>
                  <a:srgbClr val="0A2F4F"/>
                </a:solidFill>
              </a:rPr>
              <a:t>Pronto después de:</a:t>
            </a:r>
          </a:p>
          <a:p>
            <a:pPr lvl="2"/>
            <a:r>
              <a:rPr lang="es-ES_tradnl" dirty="0">
                <a:solidFill>
                  <a:srgbClr val="0A2F4F"/>
                </a:solidFill>
              </a:rPr>
              <a:t>Intoxicación / exposición.</a:t>
            </a:r>
          </a:p>
          <a:p>
            <a:pPr lvl="2"/>
            <a:r>
              <a:rPr lang="es-ES_tradnl" dirty="0">
                <a:solidFill>
                  <a:srgbClr val="0A2F4F"/>
                </a:solidFill>
              </a:rPr>
              <a:t>Abstinencia.</a:t>
            </a:r>
          </a:p>
          <a:p>
            <a:endParaRPr lang="es-ES_tradnl" dirty="0">
              <a:solidFill>
                <a:srgbClr val="0A2F4F"/>
              </a:solidFill>
            </a:endParaRPr>
          </a:p>
        </p:txBody>
      </p:sp>
      <p:pic>
        <p:nvPicPr>
          <p:cNvPr id="4" name="Picture 2" descr="Brain and mental health icons vector set Free Vector">
            <a:extLst>
              <a:ext uri="{FF2B5EF4-FFF2-40B4-BE49-F238E27FC236}">
                <a16:creationId xmlns:a16="http://schemas.microsoft.com/office/drawing/2014/main" id="{6A484938-3365-4BFD-90A4-D11A782BE3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198" t="30927" r="32823" b="35998"/>
          <a:stretch/>
        </p:blipFill>
        <p:spPr bwMode="auto">
          <a:xfrm>
            <a:off x="1740908" y="1827375"/>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90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831454" cy="1325563"/>
          </a:xfrm>
        </p:spPr>
        <p:txBody>
          <a:bodyPr/>
          <a:lstStyle/>
          <a:p>
            <a:pPr algn="ctr"/>
            <a:r>
              <a:rPr lang="es-CO" b="0" dirty="0"/>
              <a:t>Abordaje</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4831253" y="598953"/>
            <a:ext cx="7187608" cy="6127749"/>
          </a:xfrm>
        </p:spPr>
        <p:txBody>
          <a:bodyPr>
            <a:normAutofit fontScale="62500" lnSpcReduction="20000"/>
          </a:bodyPr>
          <a:lstStyle/>
          <a:p>
            <a:pPr>
              <a:lnSpc>
                <a:spcPct val="120000"/>
              </a:lnSpc>
              <a:spcBef>
                <a:spcPts val="0"/>
              </a:spcBef>
            </a:pPr>
            <a:r>
              <a:rPr lang="es-CO" sz="3000" b="1" dirty="0">
                <a:latin typeface="Montserrat" panose="02000505000000020004"/>
                <a:cs typeface="Times New Roman" panose="02020603050405020304" pitchFamily="18" charset="0"/>
              </a:rPr>
              <a:t>Historia clínica</a:t>
            </a:r>
          </a:p>
          <a:p>
            <a:pPr lvl="1">
              <a:lnSpc>
                <a:spcPct val="120000"/>
              </a:lnSpc>
              <a:spcBef>
                <a:spcPts val="0"/>
              </a:spcBef>
            </a:pPr>
            <a:r>
              <a:rPr lang="es-CO" sz="2800" dirty="0">
                <a:latin typeface="Montserrat" panose="02000505000000020004"/>
                <a:cs typeface="Times New Roman" panose="02020603050405020304" pitchFamily="18" charset="0"/>
              </a:rPr>
              <a:t>Identificación completa.</a:t>
            </a:r>
          </a:p>
          <a:p>
            <a:pPr lvl="1">
              <a:lnSpc>
                <a:spcPct val="120000"/>
              </a:lnSpc>
              <a:spcBef>
                <a:spcPts val="0"/>
              </a:spcBef>
            </a:pPr>
            <a:r>
              <a:rPr lang="es-CO" sz="2800" dirty="0">
                <a:latin typeface="Montserrat" panose="02000505000000020004"/>
                <a:cs typeface="Times New Roman" panose="02020603050405020304" pitchFamily="18" charset="0"/>
              </a:rPr>
              <a:t>Motivo de consulta.</a:t>
            </a:r>
          </a:p>
          <a:p>
            <a:pPr lvl="1">
              <a:lnSpc>
                <a:spcPct val="120000"/>
              </a:lnSpc>
              <a:spcBef>
                <a:spcPts val="0"/>
              </a:spcBef>
            </a:pPr>
            <a:r>
              <a:rPr lang="es-CO" sz="2800" dirty="0">
                <a:latin typeface="Montserrat" panose="02000505000000020004"/>
                <a:cs typeface="Times New Roman" panose="02020603050405020304" pitchFamily="18" charset="0"/>
              </a:rPr>
              <a:t>Enfermedad actual.</a:t>
            </a:r>
          </a:p>
          <a:p>
            <a:pPr lvl="2">
              <a:lnSpc>
                <a:spcPct val="120000"/>
              </a:lnSpc>
              <a:spcBef>
                <a:spcPts val="0"/>
              </a:spcBef>
            </a:pPr>
            <a:r>
              <a:rPr lang="es-CO" sz="2800" dirty="0" err="1">
                <a:latin typeface="Montserrat" panose="02000505000000020004"/>
                <a:cs typeface="Times New Roman" panose="02020603050405020304" pitchFamily="18" charset="0"/>
              </a:rPr>
              <a:t>Auto-heterogresión</a:t>
            </a:r>
            <a:r>
              <a:rPr lang="es-CO" sz="2800" dirty="0">
                <a:latin typeface="Montserrat" panose="02000505000000020004"/>
                <a:cs typeface="Times New Roman" panose="02020603050405020304" pitchFamily="18" charset="0"/>
              </a:rPr>
              <a:t>, vulnerabilidad psicosocial.</a:t>
            </a:r>
          </a:p>
          <a:p>
            <a:pPr lvl="1">
              <a:lnSpc>
                <a:spcPct val="120000"/>
              </a:lnSpc>
              <a:spcBef>
                <a:spcPts val="0"/>
              </a:spcBef>
            </a:pPr>
            <a:r>
              <a:rPr lang="es-CO" sz="2800" dirty="0">
                <a:latin typeface="Montserrat" panose="02000505000000020004"/>
                <a:cs typeface="Times New Roman" panose="02020603050405020304" pitchFamily="18" charset="0"/>
              </a:rPr>
              <a:t>Enfermedad sistémica.</a:t>
            </a:r>
          </a:p>
          <a:p>
            <a:pPr lvl="1">
              <a:lnSpc>
                <a:spcPct val="120000"/>
              </a:lnSpc>
              <a:spcBef>
                <a:spcPts val="0"/>
              </a:spcBef>
            </a:pPr>
            <a:r>
              <a:rPr lang="es-CO" sz="2800" dirty="0">
                <a:latin typeface="Montserrat" panose="02000505000000020004"/>
                <a:cs typeface="Times New Roman" panose="02020603050405020304" pitchFamily="18" charset="0"/>
              </a:rPr>
              <a:t>Antecedentes:</a:t>
            </a:r>
          </a:p>
          <a:p>
            <a:pPr lvl="2">
              <a:lnSpc>
                <a:spcPct val="120000"/>
              </a:lnSpc>
              <a:spcBef>
                <a:spcPts val="0"/>
              </a:spcBef>
            </a:pPr>
            <a:r>
              <a:rPr lang="es-CO" sz="2800" dirty="0">
                <a:latin typeface="Montserrat" panose="02000505000000020004"/>
                <a:cs typeface="Times New Roman" panose="02020603050405020304" pitchFamily="18" charset="0"/>
              </a:rPr>
              <a:t>Personales: *tóxicos, psiquiátricos.</a:t>
            </a:r>
          </a:p>
          <a:p>
            <a:pPr lvl="2">
              <a:lnSpc>
                <a:spcPct val="120000"/>
              </a:lnSpc>
              <a:spcBef>
                <a:spcPts val="0"/>
              </a:spcBef>
            </a:pPr>
            <a:r>
              <a:rPr lang="es-CO" sz="2800" dirty="0">
                <a:latin typeface="Montserrat" panose="02000505000000020004"/>
                <a:cs typeface="Times New Roman" panose="02020603050405020304" pitchFamily="18" charset="0"/>
              </a:rPr>
              <a:t>Familiares: *psiquiátricos, tóxicos, judiciales.</a:t>
            </a:r>
          </a:p>
          <a:p>
            <a:pPr lvl="2">
              <a:lnSpc>
                <a:spcPct val="120000"/>
              </a:lnSpc>
              <a:spcBef>
                <a:spcPts val="0"/>
              </a:spcBef>
            </a:pPr>
            <a:r>
              <a:rPr lang="es-CO" sz="2800" dirty="0">
                <a:latin typeface="Montserrat" panose="02000505000000020004"/>
                <a:cs typeface="Times New Roman" panose="02020603050405020304" pitchFamily="18" charset="0"/>
              </a:rPr>
              <a:t>Historia social: *educativa, profesional, familiar, amistades y pareja.</a:t>
            </a:r>
          </a:p>
          <a:p>
            <a:pPr lvl="1">
              <a:lnSpc>
                <a:spcPct val="120000"/>
              </a:lnSpc>
              <a:spcBef>
                <a:spcPts val="0"/>
              </a:spcBef>
            </a:pPr>
            <a:r>
              <a:rPr lang="es-CO" sz="2800" b="1" dirty="0">
                <a:latin typeface="Montserrat" panose="02000505000000020004"/>
                <a:cs typeface="Times New Roman" panose="02020603050405020304" pitchFamily="18" charset="0"/>
              </a:rPr>
              <a:t>Examen mental</a:t>
            </a:r>
          </a:p>
          <a:p>
            <a:pPr lvl="1">
              <a:lnSpc>
                <a:spcPct val="120000"/>
              </a:lnSpc>
              <a:spcBef>
                <a:spcPts val="0"/>
              </a:spcBef>
            </a:pPr>
            <a:r>
              <a:rPr lang="es-CO" sz="2800" dirty="0">
                <a:latin typeface="Montserrat" panose="02000505000000020004"/>
                <a:cs typeface="Times New Roman" panose="02020603050405020304" pitchFamily="18" charset="0"/>
              </a:rPr>
              <a:t>Examen físico (neurológico básico).</a:t>
            </a:r>
          </a:p>
          <a:p>
            <a:pPr lvl="1">
              <a:lnSpc>
                <a:spcPct val="120000"/>
              </a:lnSpc>
              <a:spcBef>
                <a:spcPts val="0"/>
              </a:spcBef>
            </a:pPr>
            <a:r>
              <a:rPr lang="es-CO" sz="2800" dirty="0">
                <a:latin typeface="Montserrat" panose="02000505000000020004"/>
                <a:cs typeface="Times New Roman" panose="02020603050405020304" pitchFamily="18" charset="0"/>
              </a:rPr>
              <a:t>Análisis.</a:t>
            </a:r>
          </a:p>
          <a:p>
            <a:pPr lvl="1">
              <a:lnSpc>
                <a:spcPct val="120000"/>
              </a:lnSpc>
              <a:spcBef>
                <a:spcPts val="0"/>
              </a:spcBef>
            </a:pPr>
            <a:r>
              <a:rPr lang="es-CO" sz="2800" dirty="0">
                <a:latin typeface="Montserrat" panose="02000505000000020004"/>
                <a:cs typeface="Times New Roman" panose="02020603050405020304" pitchFamily="18" charset="0"/>
              </a:rPr>
              <a:t>Impresión diagnóstica (DSM-IV).</a:t>
            </a:r>
          </a:p>
          <a:p>
            <a:pPr lvl="2">
              <a:lnSpc>
                <a:spcPct val="120000"/>
              </a:lnSpc>
              <a:spcBef>
                <a:spcPts val="0"/>
              </a:spcBef>
            </a:pPr>
            <a:r>
              <a:rPr lang="es-CO" sz="2800" dirty="0">
                <a:latin typeface="Montserrat" panose="02000505000000020004"/>
                <a:cs typeface="Times New Roman" panose="02020603050405020304" pitchFamily="18" charset="0"/>
              </a:rPr>
              <a:t>Eje I: Enfermedad mental.</a:t>
            </a:r>
          </a:p>
          <a:p>
            <a:pPr lvl="2">
              <a:lnSpc>
                <a:spcPct val="120000"/>
              </a:lnSpc>
              <a:spcBef>
                <a:spcPts val="0"/>
              </a:spcBef>
            </a:pPr>
            <a:r>
              <a:rPr lang="es-CO" sz="2800" dirty="0">
                <a:latin typeface="Montserrat" panose="02000505000000020004"/>
                <a:cs typeface="Times New Roman" panose="02020603050405020304" pitchFamily="18" charset="0"/>
              </a:rPr>
              <a:t>Eje II: Trastornos personalidad.</a:t>
            </a:r>
          </a:p>
          <a:p>
            <a:pPr lvl="2">
              <a:lnSpc>
                <a:spcPct val="120000"/>
              </a:lnSpc>
              <a:spcBef>
                <a:spcPts val="0"/>
              </a:spcBef>
            </a:pPr>
            <a:r>
              <a:rPr lang="es-CO" sz="2800" dirty="0">
                <a:latin typeface="Montserrat" panose="02000505000000020004"/>
                <a:cs typeface="Times New Roman" panose="02020603050405020304" pitchFamily="18" charset="0"/>
              </a:rPr>
              <a:t>Eje III: Enfermedades no mentales.</a:t>
            </a:r>
          </a:p>
          <a:p>
            <a:pPr lvl="2">
              <a:lnSpc>
                <a:spcPct val="120000"/>
              </a:lnSpc>
              <a:spcBef>
                <a:spcPts val="0"/>
              </a:spcBef>
            </a:pPr>
            <a:r>
              <a:rPr lang="es-CO" sz="2800" dirty="0">
                <a:latin typeface="Montserrat" panose="02000505000000020004"/>
                <a:cs typeface="Times New Roman" panose="02020603050405020304" pitchFamily="18" charset="0"/>
              </a:rPr>
              <a:t>Eje IV: Eventos psicosociales.</a:t>
            </a:r>
          </a:p>
          <a:p>
            <a:pPr lvl="2">
              <a:lnSpc>
                <a:spcPct val="120000"/>
              </a:lnSpc>
              <a:spcBef>
                <a:spcPts val="0"/>
              </a:spcBef>
            </a:pPr>
            <a:r>
              <a:rPr lang="es-CO" sz="2800" dirty="0">
                <a:latin typeface="Montserrat" panose="02000505000000020004"/>
                <a:cs typeface="Times New Roman" panose="02020603050405020304" pitchFamily="18" charset="0"/>
              </a:rPr>
              <a:t>Eje V: Funcionamiento global.</a:t>
            </a:r>
          </a:p>
          <a:p>
            <a:pPr lvl="1">
              <a:lnSpc>
                <a:spcPct val="120000"/>
              </a:lnSpc>
              <a:spcBef>
                <a:spcPts val="0"/>
              </a:spcBef>
            </a:pPr>
            <a:r>
              <a:rPr lang="es-CO" sz="2800" dirty="0">
                <a:latin typeface="Montserrat" panose="02000505000000020004"/>
                <a:cs typeface="Times New Roman" panose="02020603050405020304" pitchFamily="18" charset="0"/>
              </a:rPr>
              <a:t>Plan.</a:t>
            </a:r>
          </a:p>
        </p:txBody>
      </p:sp>
      <p:pic>
        <p:nvPicPr>
          <p:cNvPr id="6" name="Picture 2" descr="Brain and mental health icons vector set Free Vector">
            <a:extLst>
              <a:ext uri="{FF2B5EF4-FFF2-40B4-BE49-F238E27FC236}">
                <a16:creationId xmlns:a16="http://schemas.microsoft.com/office/drawing/2014/main" id="{996B57DC-2011-47A7-98AA-46A8BB03F6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21" b="66925"/>
          <a:stretch/>
        </p:blipFill>
        <p:spPr bwMode="auto">
          <a:xfrm>
            <a:off x="1740908" y="1690688"/>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3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831454" cy="1325563"/>
          </a:xfrm>
        </p:spPr>
        <p:txBody>
          <a:bodyPr/>
          <a:lstStyle/>
          <a:p>
            <a:pPr algn="ctr"/>
            <a:r>
              <a:rPr lang="es-CO" b="0" dirty="0"/>
              <a:t>Paraclínicos</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146158" y="742553"/>
            <a:ext cx="6944757" cy="5372894"/>
          </a:xfrm>
        </p:spPr>
        <p:txBody>
          <a:bodyPr>
            <a:normAutofit lnSpcReduction="10000"/>
          </a:bodyPr>
          <a:lstStyle/>
          <a:p>
            <a:pPr>
              <a:lnSpc>
                <a:spcPct val="120000"/>
              </a:lnSpc>
              <a:spcBef>
                <a:spcPts val="0"/>
              </a:spcBef>
              <a:buFont typeface="Wingdings" panose="05000000000000000000" pitchFamily="2" charset="2"/>
              <a:buChar char="ü"/>
            </a:pPr>
            <a:r>
              <a:rPr lang="es-CO" sz="2400" dirty="0">
                <a:latin typeface="Montserrat" panose="02000505000000020004"/>
                <a:cs typeface="Times New Roman" panose="02020603050405020304" pitchFamily="18" charset="0"/>
              </a:rPr>
              <a:t>Hemoleucograma completo.</a:t>
            </a:r>
          </a:p>
          <a:p>
            <a:pPr>
              <a:lnSpc>
                <a:spcPct val="120000"/>
              </a:lnSpc>
              <a:spcBef>
                <a:spcPts val="0"/>
              </a:spcBef>
              <a:buFont typeface="Wingdings" panose="05000000000000000000" pitchFamily="2" charset="2"/>
              <a:buChar char="ü"/>
            </a:pPr>
            <a:r>
              <a:rPr lang="es-CO" sz="2400" dirty="0">
                <a:latin typeface="Montserrat" panose="02000505000000020004"/>
                <a:cs typeface="Times New Roman" panose="02020603050405020304" pitchFamily="18" charset="0"/>
              </a:rPr>
              <a:t>Prueba inmunológica de embarazo.*</a:t>
            </a:r>
          </a:p>
          <a:p>
            <a:pPr>
              <a:lnSpc>
                <a:spcPct val="120000"/>
              </a:lnSpc>
              <a:spcBef>
                <a:spcPts val="0"/>
              </a:spcBef>
              <a:buFont typeface="Wingdings" panose="05000000000000000000" pitchFamily="2" charset="2"/>
              <a:buChar char="ü"/>
            </a:pPr>
            <a:r>
              <a:rPr lang="es-CO" sz="2400" dirty="0">
                <a:latin typeface="Montserrat" panose="02000505000000020004"/>
                <a:cs typeface="Times New Roman" panose="02020603050405020304" pitchFamily="18" charset="0"/>
              </a:rPr>
              <a:t>Función hepática.</a:t>
            </a:r>
          </a:p>
          <a:p>
            <a:pPr>
              <a:lnSpc>
                <a:spcPct val="120000"/>
              </a:lnSpc>
              <a:spcBef>
                <a:spcPts val="0"/>
              </a:spcBef>
              <a:buFont typeface="Wingdings" panose="05000000000000000000" pitchFamily="2" charset="2"/>
              <a:buChar char="ü"/>
            </a:pPr>
            <a:r>
              <a:rPr lang="es-CO" sz="2400" dirty="0">
                <a:latin typeface="Montserrat" panose="02000505000000020004"/>
                <a:cs typeface="Times New Roman" panose="02020603050405020304" pitchFamily="18" charset="0"/>
              </a:rPr>
              <a:t>Función renal.</a:t>
            </a:r>
          </a:p>
          <a:p>
            <a:pPr>
              <a:lnSpc>
                <a:spcPct val="120000"/>
              </a:lnSpc>
              <a:spcBef>
                <a:spcPts val="0"/>
              </a:spcBef>
              <a:buFont typeface="Wingdings" panose="05000000000000000000" pitchFamily="2" charset="2"/>
              <a:buChar char="ü"/>
            </a:pPr>
            <a:r>
              <a:rPr lang="es-CO" sz="2400" dirty="0">
                <a:latin typeface="Montserrat" panose="02000505000000020004"/>
                <a:cs typeface="Times New Roman" panose="02020603050405020304" pitchFamily="18" charset="0"/>
              </a:rPr>
              <a:t>Perfil metabólico (glicémico y lipídico).</a:t>
            </a:r>
          </a:p>
          <a:p>
            <a:pPr>
              <a:lnSpc>
                <a:spcPct val="120000"/>
              </a:lnSpc>
              <a:spcBef>
                <a:spcPts val="0"/>
              </a:spcBef>
              <a:buFont typeface="Wingdings" panose="05000000000000000000" pitchFamily="2" charset="2"/>
              <a:buChar char="ü"/>
            </a:pPr>
            <a:r>
              <a:rPr lang="es-CO" sz="2400" dirty="0">
                <a:latin typeface="Montserrat" panose="02000505000000020004"/>
                <a:cs typeface="Times New Roman" panose="02020603050405020304" pitchFamily="18" charset="0"/>
              </a:rPr>
              <a:t>Ionograma.</a:t>
            </a:r>
          </a:p>
          <a:p>
            <a:pPr>
              <a:lnSpc>
                <a:spcPct val="120000"/>
              </a:lnSpc>
              <a:spcBef>
                <a:spcPts val="0"/>
              </a:spcBef>
              <a:buFont typeface="Wingdings" panose="05000000000000000000" pitchFamily="2" charset="2"/>
              <a:buChar char="ü"/>
            </a:pPr>
            <a:r>
              <a:rPr lang="es-CO" sz="2400" b="1" dirty="0">
                <a:latin typeface="Montserrat" panose="02000505000000020004"/>
                <a:cs typeface="Times New Roman" panose="02020603050405020304" pitchFamily="18" charset="0"/>
              </a:rPr>
              <a:t>TSH</a:t>
            </a:r>
          </a:p>
          <a:p>
            <a:pPr>
              <a:lnSpc>
                <a:spcPct val="120000"/>
              </a:lnSpc>
              <a:spcBef>
                <a:spcPts val="0"/>
              </a:spcBef>
              <a:buFont typeface="Wingdings" panose="05000000000000000000" pitchFamily="2" charset="2"/>
              <a:buChar char="ü"/>
            </a:pPr>
            <a:r>
              <a:rPr lang="es-CO" sz="2400" dirty="0">
                <a:latin typeface="Montserrat" panose="02000505000000020004"/>
                <a:cs typeface="Times New Roman" panose="02020603050405020304" pitchFamily="18" charset="0"/>
              </a:rPr>
              <a:t>VDRL / VIH / </a:t>
            </a:r>
            <a:r>
              <a:rPr lang="es-CO" sz="2400" dirty="0" err="1">
                <a:latin typeface="Montserrat" panose="02000505000000020004"/>
                <a:cs typeface="Times New Roman" panose="02020603050405020304" pitchFamily="18" charset="0"/>
              </a:rPr>
              <a:t>hepatotropos</a:t>
            </a:r>
            <a:r>
              <a:rPr lang="es-CO" sz="2400" dirty="0">
                <a:latin typeface="Montserrat" panose="02000505000000020004"/>
                <a:cs typeface="Times New Roman" panose="02020603050405020304" pitchFamily="18" charset="0"/>
              </a:rPr>
              <a:t> .</a:t>
            </a:r>
          </a:p>
          <a:p>
            <a:pPr>
              <a:lnSpc>
                <a:spcPct val="120000"/>
              </a:lnSpc>
              <a:spcBef>
                <a:spcPts val="0"/>
              </a:spcBef>
              <a:buFont typeface="Wingdings" panose="05000000000000000000" pitchFamily="2" charset="2"/>
              <a:buChar char="ü"/>
            </a:pPr>
            <a:r>
              <a:rPr lang="es-CO" sz="2400" dirty="0">
                <a:latin typeface="Montserrat" panose="02000505000000020004"/>
                <a:cs typeface="Times New Roman" panose="02020603050405020304" pitchFamily="18" charset="0"/>
              </a:rPr>
              <a:t>Vitamina B12 / ácido fólico.*</a:t>
            </a:r>
          </a:p>
          <a:p>
            <a:pPr>
              <a:lnSpc>
                <a:spcPct val="120000"/>
              </a:lnSpc>
              <a:spcBef>
                <a:spcPts val="0"/>
              </a:spcBef>
              <a:buFont typeface="Wingdings" panose="05000000000000000000" pitchFamily="2" charset="2"/>
              <a:buChar char="ü"/>
            </a:pPr>
            <a:r>
              <a:rPr lang="es-CO" sz="2400" b="1" dirty="0">
                <a:latin typeface="Montserrat" panose="02000505000000020004"/>
                <a:cs typeface="Times New Roman" panose="02020603050405020304" pitchFamily="18" charset="0"/>
              </a:rPr>
              <a:t>Electrocardiograma.</a:t>
            </a:r>
          </a:p>
          <a:p>
            <a:pPr>
              <a:lnSpc>
                <a:spcPct val="120000"/>
              </a:lnSpc>
              <a:spcBef>
                <a:spcPts val="0"/>
              </a:spcBef>
              <a:buFont typeface="Wingdings" panose="05000000000000000000" pitchFamily="2" charset="2"/>
              <a:buChar char="ü"/>
            </a:pPr>
            <a:r>
              <a:rPr lang="es-CO" sz="2400" dirty="0">
                <a:latin typeface="Montserrat" panose="02000505000000020004"/>
                <a:cs typeface="Times New Roman" panose="02020603050405020304" pitchFamily="18" charset="0"/>
              </a:rPr>
              <a:t>Uroanálisis..</a:t>
            </a:r>
          </a:p>
          <a:p>
            <a:pPr>
              <a:lnSpc>
                <a:spcPct val="120000"/>
              </a:lnSpc>
              <a:spcBef>
                <a:spcPts val="0"/>
              </a:spcBef>
              <a:buFont typeface="Wingdings" panose="05000000000000000000" pitchFamily="2" charset="2"/>
              <a:buChar char="ü"/>
            </a:pPr>
            <a:r>
              <a:rPr lang="es-CO" sz="2400" dirty="0">
                <a:latin typeface="Montserrat" panose="02000505000000020004"/>
                <a:cs typeface="Times New Roman" panose="02020603050405020304" pitchFamily="18" charset="0"/>
              </a:rPr>
              <a:t>Tóxicos en orina (THC, OH, Opiáceos, Cocaína).</a:t>
            </a:r>
          </a:p>
        </p:txBody>
      </p:sp>
      <p:pic>
        <p:nvPicPr>
          <p:cNvPr id="4" name="Picture 2" descr="Brain and mental health icons vector set Free Vector">
            <a:extLst>
              <a:ext uri="{FF2B5EF4-FFF2-40B4-BE49-F238E27FC236}">
                <a16:creationId xmlns:a16="http://schemas.microsoft.com/office/drawing/2014/main" id="{CC623A98-B83E-4BE1-96B9-2BD88AA382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106" t="62940" r="32915" b="3985"/>
          <a:stretch/>
        </p:blipFill>
        <p:spPr bwMode="auto">
          <a:xfrm>
            <a:off x="1740908" y="1827375"/>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02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1" y="365125"/>
            <a:ext cx="3831454" cy="1325563"/>
          </a:xfrm>
        </p:spPr>
        <p:txBody>
          <a:bodyPr/>
          <a:lstStyle/>
          <a:p>
            <a:pPr algn="ctr"/>
            <a:r>
              <a:rPr lang="es-CO" b="0" dirty="0"/>
              <a:t>Diferenciales</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281364" y="774662"/>
            <a:ext cx="6287386" cy="5776332"/>
          </a:xfrm>
        </p:spPr>
        <p:txBody>
          <a:bodyPr>
            <a:normAutofit/>
          </a:bodyPr>
          <a:lstStyle/>
          <a:p>
            <a:pPr lvl="0"/>
            <a:r>
              <a:rPr lang="es-ES_tradnl" dirty="0"/>
              <a:t>Trastornos de estrés postraumático.</a:t>
            </a:r>
            <a:endParaRPr lang="es-CO" dirty="0"/>
          </a:p>
          <a:p>
            <a:pPr lvl="0"/>
            <a:r>
              <a:rPr lang="es-CO" dirty="0"/>
              <a:t>Trastorno obsesivo compulsivo.</a:t>
            </a:r>
          </a:p>
          <a:p>
            <a:pPr lvl="0"/>
            <a:r>
              <a:rPr lang="es-ES_tradnl" dirty="0"/>
              <a:t>Trastorno de ansiedad por enfermedad.</a:t>
            </a:r>
            <a:endParaRPr lang="es-CO" dirty="0"/>
          </a:p>
          <a:p>
            <a:pPr lvl="0"/>
            <a:r>
              <a:rPr lang="es-ES_tradnl" dirty="0"/>
              <a:t>Trastorno por uso de sustancias.</a:t>
            </a:r>
            <a:endParaRPr lang="es-CO" dirty="0"/>
          </a:p>
          <a:p>
            <a:pPr lvl="0"/>
            <a:r>
              <a:rPr lang="es-ES_tradnl" dirty="0"/>
              <a:t>Trastornos del ánimo.</a:t>
            </a:r>
          </a:p>
          <a:p>
            <a:pPr lvl="0"/>
            <a:r>
              <a:rPr lang="es-ES_tradnl" b="1" dirty="0"/>
              <a:t>Otros condiciones médicas:</a:t>
            </a:r>
          </a:p>
          <a:p>
            <a:pPr lvl="1"/>
            <a:r>
              <a:rPr lang="es-ES_tradnl" dirty="0">
                <a:solidFill>
                  <a:srgbClr val="0A2F4F"/>
                </a:solidFill>
                <a:latin typeface="Montserrat" panose="02000505000000020004" pitchFamily="2" charset="0"/>
              </a:rPr>
              <a:t>Cardiopulmonares.</a:t>
            </a:r>
          </a:p>
          <a:p>
            <a:pPr lvl="2"/>
            <a:r>
              <a:rPr lang="es-ES_tradnl" dirty="0">
                <a:solidFill>
                  <a:srgbClr val="0A2F4F"/>
                </a:solidFill>
                <a:latin typeface="Montserrat" panose="02000505000000020004" pitchFamily="2" charset="0"/>
              </a:rPr>
              <a:t>Asma / EPOC.</a:t>
            </a:r>
          </a:p>
          <a:p>
            <a:pPr lvl="2"/>
            <a:r>
              <a:rPr lang="es-ES_tradnl" dirty="0">
                <a:solidFill>
                  <a:srgbClr val="0A2F4F"/>
                </a:solidFill>
                <a:latin typeface="Montserrat" panose="02000505000000020004" pitchFamily="2" charset="0"/>
              </a:rPr>
              <a:t>Angina / infarto / arritmia.</a:t>
            </a:r>
          </a:p>
          <a:p>
            <a:pPr lvl="2"/>
            <a:r>
              <a:rPr lang="es-ES_tradnl" dirty="0">
                <a:solidFill>
                  <a:srgbClr val="0A2F4F"/>
                </a:solidFill>
                <a:latin typeface="Montserrat" panose="02000505000000020004" pitchFamily="2" charset="0"/>
              </a:rPr>
              <a:t>Prolapso de válvula mitral.</a:t>
            </a:r>
          </a:p>
          <a:p>
            <a:pPr lvl="1"/>
            <a:r>
              <a:rPr lang="es-ES_tradnl" dirty="0">
                <a:solidFill>
                  <a:srgbClr val="0A2F4F"/>
                </a:solidFill>
                <a:latin typeface="Montserrat" panose="02000505000000020004" pitchFamily="2" charset="0"/>
              </a:rPr>
              <a:t>Endocrinas.</a:t>
            </a:r>
          </a:p>
          <a:p>
            <a:pPr lvl="2"/>
            <a:r>
              <a:rPr lang="es-ES_tradnl" dirty="0">
                <a:solidFill>
                  <a:srgbClr val="0A2F4F"/>
                </a:solidFill>
                <a:latin typeface="Montserrat" panose="02000505000000020004" pitchFamily="2" charset="0"/>
              </a:rPr>
              <a:t>Enfermedad tiroidea.</a:t>
            </a:r>
          </a:p>
          <a:p>
            <a:pPr lvl="2"/>
            <a:r>
              <a:rPr lang="es-ES_tradnl" dirty="0">
                <a:solidFill>
                  <a:srgbClr val="0A2F4F"/>
                </a:solidFill>
                <a:latin typeface="Montserrat" panose="02000505000000020004" pitchFamily="2" charset="0"/>
              </a:rPr>
              <a:t>Tumores medulares adrenales.</a:t>
            </a:r>
          </a:p>
          <a:p>
            <a:pPr lvl="1"/>
            <a:r>
              <a:rPr lang="es-ES_tradnl" dirty="0">
                <a:solidFill>
                  <a:srgbClr val="0A2F4F"/>
                </a:solidFill>
                <a:latin typeface="Montserrat" panose="02000505000000020004" pitchFamily="2" charset="0"/>
              </a:rPr>
              <a:t>Neurológicas.</a:t>
            </a:r>
          </a:p>
          <a:p>
            <a:pPr lvl="2"/>
            <a:r>
              <a:rPr lang="es-ES_tradnl" dirty="0">
                <a:solidFill>
                  <a:srgbClr val="0A2F4F"/>
                </a:solidFill>
                <a:latin typeface="Montserrat" panose="02000505000000020004" pitchFamily="2" charset="0"/>
              </a:rPr>
              <a:t>Crisis parciales complejas.</a:t>
            </a:r>
          </a:p>
          <a:p>
            <a:pPr lvl="1"/>
            <a:endParaRPr lang="es-CO" dirty="0"/>
          </a:p>
          <a:p>
            <a:pPr lvl="1"/>
            <a:endParaRPr lang="es-MX" dirty="0"/>
          </a:p>
          <a:p>
            <a:endParaRPr lang="es-ES_tradnl" dirty="0"/>
          </a:p>
        </p:txBody>
      </p:sp>
      <p:pic>
        <p:nvPicPr>
          <p:cNvPr id="6" name="Picture 2" descr="Brain and mental health icons vector set Free Vector">
            <a:extLst>
              <a:ext uri="{FF2B5EF4-FFF2-40B4-BE49-F238E27FC236}">
                <a16:creationId xmlns:a16="http://schemas.microsoft.com/office/drawing/2014/main" id="{9C159F68-5E91-4BB7-B0CB-BD0DD32309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21" b="66925"/>
          <a:stretch/>
        </p:blipFill>
        <p:spPr bwMode="auto">
          <a:xfrm>
            <a:off x="1740908" y="1690688"/>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058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535246"/>
            <a:ext cx="3831454" cy="1325563"/>
          </a:xfrm>
        </p:spPr>
        <p:txBody>
          <a:bodyPr>
            <a:normAutofit/>
          </a:bodyPr>
          <a:lstStyle/>
          <a:p>
            <a:pPr algn="ctr"/>
            <a:r>
              <a:rPr lang="es-CO" b="0" dirty="0"/>
              <a:t>Tamizaje GAD-2</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209952" y="448890"/>
            <a:ext cx="6634339" cy="6196459"/>
          </a:xfrm>
        </p:spPr>
        <p:txBody>
          <a:bodyPr>
            <a:normAutofit fontScale="92500" lnSpcReduction="20000"/>
          </a:bodyPr>
          <a:lstStyle/>
          <a:p>
            <a:pPr marL="0" indent="0" algn="ctr">
              <a:lnSpc>
                <a:spcPct val="120000"/>
              </a:lnSpc>
              <a:spcBef>
                <a:spcPts val="0"/>
              </a:spcBef>
              <a:buNone/>
            </a:pPr>
            <a:r>
              <a:rPr lang="es-MX" sz="3200" b="1" dirty="0">
                <a:latin typeface="Montserrat" panose="02000505000000020004"/>
                <a:cs typeface="Times New Roman" panose="02020603050405020304" pitchFamily="18" charset="0"/>
              </a:rPr>
              <a:t>¿En las últimas dos semanas (que tan a menudo) se ha sentido molestado por alguno de estos problemas?</a:t>
            </a:r>
          </a:p>
          <a:p>
            <a:pPr marL="0" indent="0" algn="ctr">
              <a:lnSpc>
                <a:spcPct val="120000"/>
              </a:lnSpc>
              <a:spcBef>
                <a:spcPts val="0"/>
              </a:spcBef>
              <a:buNone/>
            </a:pPr>
            <a:endParaRPr lang="es-MX" sz="3200" b="1" dirty="0">
              <a:latin typeface="Montserrat" panose="02000505000000020004"/>
              <a:cs typeface="Times New Roman" panose="02020603050405020304" pitchFamily="18" charset="0"/>
            </a:endParaRPr>
          </a:p>
          <a:p>
            <a:pPr marL="514350" indent="-514350">
              <a:lnSpc>
                <a:spcPct val="120000"/>
              </a:lnSpc>
              <a:spcBef>
                <a:spcPts val="0"/>
              </a:spcBef>
              <a:buFont typeface="+mj-lt"/>
              <a:buAutoNum type="arabicPeriod"/>
            </a:pPr>
            <a:r>
              <a:rPr lang="es-MX" sz="2800" b="1" dirty="0">
                <a:solidFill>
                  <a:srgbClr val="00AAA7"/>
                </a:solidFill>
                <a:latin typeface="Montserrat" panose="02000505000000020004"/>
                <a:cs typeface="Times New Roman" panose="02020603050405020304" pitchFamily="18" charset="0"/>
              </a:rPr>
              <a:t>Estar más nervioso, ansioso o al límite.</a:t>
            </a:r>
          </a:p>
          <a:p>
            <a:pPr marL="514350" indent="-514350">
              <a:lnSpc>
                <a:spcPct val="120000"/>
              </a:lnSpc>
              <a:spcBef>
                <a:spcPts val="0"/>
              </a:spcBef>
              <a:buFont typeface="+mj-lt"/>
              <a:buAutoNum type="arabicPeriod"/>
            </a:pPr>
            <a:r>
              <a:rPr lang="es-MX" sz="2800" b="1" dirty="0">
                <a:solidFill>
                  <a:srgbClr val="00AAA7"/>
                </a:solidFill>
                <a:latin typeface="Montserrat" panose="02000505000000020004"/>
                <a:cs typeface="Times New Roman" panose="02020603050405020304" pitchFamily="18" charset="0"/>
              </a:rPr>
              <a:t>No poder detener o controlar las preocupaciones.</a:t>
            </a:r>
          </a:p>
          <a:p>
            <a:pPr marL="0" indent="0">
              <a:lnSpc>
                <a:spcPct val="120000"/>
              </a:lnSpc>
              <a:spcBef>
                <a:spcPts val="0"/>
              </a:spcBef>
              <a:buNone/>
            </a:pPr>
            <a:endParaRPr lang="es-MX" sz="3000" b="1" dirty="0">
              <a:solidFill>
                <a:schemeClr val="tx1"/>
              </a:solidFill>
              <a:latin typeface="Montserrat" panose="02000505000000020004"/>
              <a:cs typeface="Times New Roman" panose="02020603050405020304" pitchFamily="18" charset="0"/>
            </a:endParaRPr>
          </a:p>
          <a:p>
            <a:pPr marL="0" indent="0">
              <a:lnSpc>
                <a:spcPct val="120000"/>
              </a:lnSpc>
              <a:spcBef>
                <a:spcPts val="0"/>
              </a:spcBef>
              <a:buNone/>
            </a:pPr>
            <a:endParaRPr lang="es-MX" dirty="0">
              <a:latin typeface="Montserrat" panose="02000505000000020004"/>
              <a:cs typeface="Times New Roman" panose="02020603050405020304" pitchFamily="18" charset="0"/>
            </a:endParaRPr>
          </a:p>
          <a:p>
            <a:pPr marL="0" indent="0">
              <a:lnSpc>
                <a:spcPct val="120000"/>
              </a:lnSpc>
              <a:spcBef>
                <a:spcPts val="0"/>
              </a:spcBef>
              <a:buNone/>
            </a:pPr>
            <a:endParaRPr lang="es-MX" dirty="0">
              <a:latin typeface="Montserrat" panose="02000505000000020004"/>
              <a:cs typeface="Times New Roman" panose="02020603050405020304" pitchFamily="18" charset="0"/>
            </a:endParaRPr>
          </a:p>
          <a:p>
            <a:pPr marL="0" indent="0">
              <a:lnSpc>
                <a:spcPct val="120000"/>
              </a:lnSpc>
              <a:spcBef>
                <a:spcPts val="0"/>
              </a:spcBef>
              <a:buNone/>
            </a:pPr>
            <a:r>
              <a:rPr lang="es-MX" dirty="0">
                <a:latin typeface="Montserrat" panose="02000505000000020004"/>
                <a:cs typeface="Times New Roman" panose="02020603050405020304" pitchFamily="18" charset="0"/>
              </a:rPr>
              <a:t>0.     Para nada</a:t>
            </a:r>
          </a:p>
          <a:p>
            <a:pPr marL="514350" indent="-514350">
              <a:lnSpc>
                <a:spcPct val="120000"/>
              </a:lnSpc>
              <a:spcBef>
                <a:spcPts val="0"/>
              </a:spcBef>
              <a:buAutoNum type="arabicPeriod"/>
            </a:pPr>
            <a:r>
              <a:rPr lang="es-MX" dirty="0">
                <a:latin typeface="Montserrat" panose="02000505000000020004"/>
                <a:cs typeface="Times New Roman" panose="02020603050405020304" pitchFamily="18" charset="0"/>
              </a:rPr>
              <a:t>Algunos días </a:t>
            </a:r>
          </a:p>
          <a:p>
            <a:pPr marL="514350" indent="-514350">
              <a:lnSpc>
                <a:spcPct val="120000"/>
              </a:lnSpc>
              <a:spcBef>
                <a:spcPts val="0"/>
              </a:spcBef>
              <a:buAutoNum type="arabicPeriod"/>
            </a:pPr>
            <a:r>
              <a:rPr lang="es-MX" dirty="0">
                <a:latin typeface="Montserrat" panose="02000505000000020004"/>
                <a:cs typeface="Times New Roman" panose="02020603050405020304" pitchFamily="18" charset="0"/>
              </a:rPr>
              <a:t>más de la mitad de los días </a:t>
            </a:r>
          </a:p>
          <a:p>
            <a:pPr marL="514350" indent="-514350">
              <a:lnSpc>
                <a:spcPct val="120000"/>
              </a:lnSpc>
              <a:spcBef>
                <a:spcPts val="0"/>
              </a:spcBef>
              <a:buAutoNum type="arabicPeriod"/>
            </a:pPr>
            <a:r>
              <a:rPr lang="es-MX" dirty="0">
                <a:latin typeface="Montserrat" panose="02000505000000020004"/>
                <a:cs typeface="Times New Roman" panose="02020603050405020304" pitchFamily="18" charset="0"/>
              </a:rPr>
              <a:t>Casi todos los días</a:t>
            </a:r>
          </a:p>
        </p:txBody>
      </p:sp>
      <p:pic>
        <p:nvPicPr>
          <p:cNvPr id="4" name="Picture 2" descr="Brain and mental health icons vector set Free Vector">
            <a:extLst>
              <a:ext uri="{FF2B5EF4-FFF2-40B4-BE49-F238E27FC236}">
                <a16:creationId xmlns:a16="http://schemas.microsoft.com/office/drawing/2014/main" id="{E31467BE-A6B6-4DE4-A1D0-3E273AADA8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6" t="31114" r="64685" b="35811"/>
          <a:stretch/>
        </p:blipFill>
        <p:spPr bwMode="auto">
          <a:xfrm>
            <a:off x="1726479" y="1994454"/>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329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831454" cy="1325563"/>
          </a:xfrm>
        </p:spPr>
        <p:txBody>
          <a:bodyPr/>
          <a:lstStyle/>
          <a:p>
            <a:pPr algn="ctr"/>
            <a:r>
              <a:rPr lang="es-CO" b="0" dirty="0"/>
              <a:t>Prevención</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114261" y="1114794"/>
            <a:ext cx="6993370" cy="5369441"/>
          </a:xfrm>
        </p:spPr>
        <p:txBody>
          <a:bodyPr>
            <a:normAutofit lnSpcReduction="10000"/>
          </a:bodyPr>
          <a:lstStyle/>
          <a:p>
            <a:pPr>
              <a:lnSpc>
                <a:spcPct val="100000"/>
              </a:lnSpc>
            </a:pPr>
            <a:r>
              <a:rPr lang="es-ES_tradnl" sz="2800" dirty="0">
                <a:solidFill>
                  <a:srgbClr val="0A2F4F"/>
                </a:solidFill>
                <a:latin typeface="Montserrat" panose="02000505000000020004" pitchFamily="2" charset="0"/>
              </a:rPr>
              <a:t>Condición crónica.</a:t>
            </a:r>
            <a:endParaRPr lang="es-ES_tradnl" sz="2800" dirty="0">
              <a:solidFill>
                <a:srgbClr val="0A2F4F"/>
              </a:solidFill>
              <a:latin typeface="Montserrat" panose="02000505000000020004" pitchFamily="2" charset="0"/>
              <a:sym typeface="Wingdings" pitchFamily="2" charset="2"/>
            </a:endParaRPr>
          </a:p>
          <a:p>
            <a:pPr>
              <a:lnSpc>
                <a:spcPct val="100000"/>
              </a:lnSpc>
            </a:pPr>
            <a:r>
              <a:rPr lang="es-ES_tradnl" sz="2800" dirty="0">
                <a:solidFill>
                  <a:srgbClr val="0A2F4F"/>
                </a:solidFill>
                <a:latin typeface="Montserrat" panose="02000505000000020004" pitchFamily="2" charset="0"/>
                <a:sym typeface="Wingdings" pitchFamily="2" charset="2"/>
              </a:rPr>
              <a:t>Intervenciones para jóvenes.</a:t>
            </a:r>
          </a:p>
          <a:p>
            <a:pPr lvl="1">
              <a:lnSpc>
                <a:spcPct val="100000"/>
              </a:lnSpc>
            </a:pPr>
            <a:r>
              <a:rPr lang="es-ES_tradnl" sz="2800" dirty="0">
                <a:solidFill>
                  <a:srgbClr val="0A2F4F"/>
                </a:solidFill>
                <a:latin typeface="Montserrat" panose="02000505000000020004" pitchFamily="2" charset="0"/>
                <a:sym typeface="Wingdings" pitchFamily="2" charset="2"/>
              </a:rPr>
              <a:t>Habilidades básicas manejo ansiedad.</a:t>
            </a:r>
          </a:p>
          <a:p>
            <a:pPr lvl="2">
              <a:lnSpc>
                <a:spcPct val="100000"/>
              </a:lnSpc>
            </a:pPr>
            <a:r>
              <a:rPr lang="es-ES_tradnl" sz="2800" dirty="0">
                <a:solidFill>
                  <a:srgbClr val="0A2F4F"/>
                </a:solidFill>
                <a:latin typeface="Montserrat" panose="02000505000000020004" pitchFamily="2" charset="0"/>
                <a:sym typeface="Wingdings" pitchFamily="2" charset="2"/>
              </a:rPr>
              <a:t>Relajación / disminuir la evitación.</a:t>
            </a:r>
          </a:p>
          <a:p>
            <a:pPr lvl="2">
              <a:lnSpc>
                <a:spcPct val="100000"/>
              </a:lnSpc>
            </a:pPr>
            <a:r>
              <a:rPr lang="es-ES_tradnl" sz="2800" dirty="0">
                <a:solidFill>
                  <a:srgbClr val="0A2F4F"/>
                </a:solidFill>
                <a:latin typeface="Montserrat" panose="02000505000000020004" pitchFamily="2" charset="0"/>
                <a:sym typeface="Wingdings" pitchFamily="2" charset="2"/>
              </a:rPr>
              <a:t>Pensamiento realista.</a:t>
            </a:r>
          </a:p>
          <a:p>
            <a:pPr lvl="1">
              <a:lnSpc>
                <a:spcPct val="100000"/>
              </a:lnSpc>
            </a:pPr>
            <a:r>
              <a:rPr lang="es-ES_tradnl" sz="2800" dirty="0">
                <a:solidFill>
                  <a:srgbClr val="0A2F4F"/>
                </a:solidFill>
                <a:latin typeface="Montserrat" panose="02000505000000020004" pitchFamily="2" charset="0"/>
                <a:sym typeface="Wingdings" pitchFamily="2" charset="2"/>
              </a:rPr>
              <a:t>Intervenir factores de riesgo.</a:t>
            </a:r>
          </a:p>
          <a:p>
            <a:pPr lvl="2">
              <a:lnSpc>
                <a:spcPct val="100000"/>
              </a:lnSpc>
            </a:pPr>
            <a:r>
              <a:rPr lang="es-ES_tradnl" sz="2800" dirty="0">
                <a:solidFill>
                  <a:srgbClr val="0A2F4F"/>
                </a:solidFill>
                <a:latin typeface="Montserrat" panose="02000505000000020004" pitchFamily="2" charset="0"/>
                <a:sym typeface="Wingdings" pitchFamily="2" charset="2"/>
              </a:rPr>
              <a:t>Sensibilidad a ansiedad.</a:t>
            </a:r>
          </a:p>
          <a:p>
            <a:pPr lvl="2">
              <a:lnSpc>
                <a:spcPct val="100000"/>
              </a:lnSpc>
            </a:pPr>
            <a:r>
              <a:rPr lang="es-ES_tradnl" sz="2800" dirty="0">
                <a:solidFill>
                  <a:srgbClr val="0A2F4F"/>
                </a:solidFill>
                <a:latin typeface="Montserrat" panose="02000505000000020004" pitchFamily="2" charset="0"/>
                <a:sym typeface="Wingdings" pitchFamily="2" charset="2"/>
              </a:rPr>
              <a:t>Temperamento inhibido.	</a:t>
            </a:r>
          </a:p>
          <a:p>
            <a:pPr lvl="2">
              <a:lnSpc>
                <a:spcPct val="100000"/>
              </a:lnSpc>
            </a:pPr>
            <a:r>
              <a:rPr lang="es-ES_tradnl" sz="2800" dirty="0">
                <a:solidFill>
                  <a:srgbClr val="0A2F4F"/>
                </a:solidFill>
                <a:latin typeface="Montserrat" panose="02000505000000020004" pitchFamily="2" charset="0"/>
                <a:sym typeface="Wingdings" pitchFamily="2" charset="2"/>
              </a:rPr>
              <a:t>Padres sobreprotectores (educar).</a:t>
            </a:r>
          </a:p>
          <a:p>
            <a:pPr lvl="1">
              <a:lnSpc>
                <a:spcPct val="100000"/>
              </a:lnSpc>
              <a:spcBef>
                <a:spcPts val="0"/>
              </a:spcBef>
            </a:pPr>
            <a:endParaRPr lang="es-CO" sz="2800" dirty="0">
              <a:latin typeface="Montserrat" panose="02000505000000020004"/>
              <a:cs typeface="Times New Roman" panose="02020603050405020304" pitchFamily="18" charset="0"/>
            </a:endParaRPr>
          </a:p>
        </p:txBody>
      </p:sp>
      <p:pic>
        <p:nvPicPr>
          <p:cNvPr id="4" name="Picture 2" descr="Brain and mental health icons vector set Free Vector">
            <a:extLst>
              <a:ext uri="{FF2B5EF4-FFF2-40B4-BE49-F238E27FC236}">
                <a16:creationId xmlns:a16="http://schemas.microsoft.com/office/drawing/2014/main" id="{D26B4E76-D14F-4212-A876-F0F4888A82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86" t="2443" r="32635" b="64482"/>
          <a:stretch/>
        </p:blipFill>
        <p:spPr bwMode="auto">
          <a:xfrm>
            <a:off x="1740908" y="2047332"/>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09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434163" y="1034976"/>
            <a:ext cx="4029075" cy="1325563"/>
          </a:xfrm>
        </p:spPr>
        <p:txBody>
          <a:bodyPr/>
          <a:lstStyle/>
          <a:p>
            <a:pPr algn="ctr"/>
            <a:r>
              <a:rPr lang="es-CO" b="0" dirty="0"/>
              <a:t>Examen mental</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4867275" y="365125"/>
            <a:ext cx="7190046" cy="6425517"/>
          </a:xfrm>
        </p:spPr>
        <p:txBody>
          <a:bodyPr>
            <a:normAutofit fontScale="92500" lnSpcReduction="20000"/>
          </a:bodyPr>
          <a:lstStyle/>
          <a:p>
            <a:pPr marL="0" indent="0">
              <a:lnSpc>
                <a:spcPct val="120000"/>
              </a:lnSpc>
              <a:spcBef>
                <a:spcPts val="0"/>
              </a:spcBef>
              <a:buNone/>
            </a:pPr>
            <a:r>
              <a:rPr lang="es-CO" b="1" dirty="0">
                <a:effectLst/>
                <a:latin typeface="Montserrat" panose="02000505000000020004"/>
                <a:ea typeface="Calibri" panose="020F0502020204030204" pitchFamily="34" charset="0"/>
                <a:cs typeface="Times New Roman" panose="02020603050405020304" pitchFamily="18" charset="0"/>
              </a:rPr>
              <a:t>A. Apariencia: </a:t>
            </a:r>
          </a:p>
          <a:p>
            <a:pPr marL="514350" indent="-514350">
              <a:lnSpc>
                <a:spcPct val="120000"/>
              </a:lnSpc>
              <a:spcBef>
                <a:spcPts val="0"/>
              </a:spcBef>
              <a:buAutoNum type="arabicPeriod"/>
            </a:pPr>
            <a:r>
              <a:rPr lang="es-CO" sz="1600" dirty="0">
                <a:effectLst/>
                <a:latin typeface="Montserrat" panose="02000505000000020004"/>
                <a:ea typeface="Calibri" panose="020F0502020204030204" pitchFamily="34" charset="0"/>
                <a:cs typeface="Times New Roman" panose="02020603050405020304" pitchFamily="18" charset="0"/>
              </a:rPr>
              <a:t>Identificación personal general.</a:t>
            </a:r>
          </a:p>
          <a:p>
            <a:pPr marL="514350" indent="-514350">
              <a:lnSpc>
                <a:spcPct val="120000"/>
              </a:lnSpc>
              <a:spcBef>
                <a:spcPts val="0"/>
              </a:spcBef>
              <a:buAutoNum type="arabicPeriod"/>
            </a:pPr>
            <a:r>
              <a:rPr lang="es-CO" sz="1600" dirty="0">
                <a:effectLst/>
                <a:latin typeface="Montserrat" panose="02000505000000020004"/>
                <a:ea typeface="Calibri" panose="020F0502020204030204" pitchFamily="34" charset="0"/>
                <a:cs typeface="Times New Roman" panose="02020603050405020304" pitchFamily="18" charset="0"/>
              </a:rPr>
              <a:t>Comportamiento y actividad psicomotora (neurológico básico).</a:t>
            </a:r>
          </a:p>
          <a:p>
            <a:pPr marL="514350" indent="-514350">
              <a:lnSpc>
                <a:spcPct val="120000"/>
              </a:lnSpc>
              <a:spcBef>
                <a:spcPts val="0"/>
              </a:spcBef>
              <a:buAutoNum type="arabicPeriod"/>
            </a:pPr>
            <a:r>
              <a:rPr lang="es-CO" sz="1600" dirty="0">
                <a:effectLst/>
                <a:latin typeface="Montserrat" panose="02000505000000020004"/>
                <a:ea typeface="Calibri" panose="020F0502020204030204" pitchFamily="34" charset="0"/>
                <a:cs typeface="Times New Roman" panose="02020603050405020304" pitchFamily="18" charset="0"/>
              </a:rPr>
              <a:t>Apariencia y actitud.</a:t>
            </a:r>
          </a:p>
          <a:p>
            <a:pPr marL="0" indent="0">
              <a:lnSpc>
                <a:spcPct val="120000"/>
              </a:lnSpc>
              <a:spcBef>
                <a:spcPts val="0"/>
              </a:spcBef>
              <a:buNone/>
            </a:pPr>
            <a:r>
              <a:rPr lang="es-CO" b="1" dirty="0">
                <a:effectLst/>
                <a:latin typeface="Montserrat" panose="02000505000000020004"/>
                <a:ea typeface="Calibri" panose="020F0502020204030204" pitchFamily="34" charset="0"/>
                <a:cs typeface="Times New Roman" panose="02020603050405020304" pitchFamily="18" charset="0"/>
              </a:rPr>
              <a:t>B. Discurso (lenguaje)</a:t>
            </a:r>
          </a:p>
          <a:p>
            <a:pPr marL="0" indent="0">
              <a:lnSpc>
                <a:spcPct val="120000"/>
              </a:lnSpc>
              <a:spcBef>
                <a:spcPts val="0"/>
              </a:spcBef>
              <a:buNone/>
            </a:pPr>
            <a:r>
              <a:rPr lang="es-CO" b="1" dirty="0">
                <a:effectLst/>
                <a:latin typeface="Montserrat" panose="02000505000000020004"/>
                <a:ea typeface="Calibri" panose="020F0502020204030204" pitchFamily="34" charset="0"/>
                <a:cs typeface="Times New Roman" panose="02020603050405020304" pitchFamily="18" charset="0"/>
              </a:rPr>
              <a:t>C. Estado de ánimo y afecto:  </a:t>
            </a:r>
          </a:p>
          <a:p>
            <a:pPr marL="514350" indent="-514350">
              <a:lnSpc>
                <a:spcPct val="120000"/>
              </a:lnSpc>
              <a:spcBef>
                <a:spcPts val="0"/>
              </a:spcBef>
              <a:buAutoNum type="arabicPeriod"/>
            </a:pPr>
            <a:r>
              <a:rPr lang="es-CO" sz="1600" dirty="0">
                <a:effectLst/>
                <a:latin typeface="Montserrat" panose="02000505000000020004"/>
                <a:ea typeface="Calibri" panose="020F0502020204030204" pitchFamily="34" charset="0"/>
                <a:cs typeface="Times New Roman" panose="02020603050405020304" pitchFamily="18" charset="0"/>
              </a:rPr>
              <a:t>Ánimo. </a:t>
            </a:r>
          </a:p>
          <a:p>
            <a:pPr marL="514350" indent="-514350">
              <a:lnSpc>
                <a:spcPct val="120000"/>
              </a:lnSpc>
              <a:spcBef>
                <a:spcPts val="0"/>
              </a:spcBef>
              <a:buAutoNum type="arabicPeriod"/>
            </a:pPr>
            <a:r>
              <a:rPr lang="es-CO" sz="1600" dirty="0">
                <a:effectLst/>
                <a:latin typeface="Montserrat" panose="02000505000000020004"/>
                <a:ea typeface="Calibri" panose="020F0502020204030204" pitchFamily="34" charset="0"/>
                <a:cs typeface="Times New Roman" panose="02020603050405020304" pitchFamily="18" charset="0"/>
              </a:rPr>
              <a:t>Afecto.</a:t>
            </a:r>
          </a:p>
          <a:p>
            <a:pPr marL="0" indent="0">
              <a:lnSpc>
                <a:spcPct val="120000"/>
              </a:lnSpc>
              <a:spcBef>
                <a:spcPts val="0"/>
              </a:spcBef>
              <a:buNone/>
            </a:pPr>
            <a:r>
              <a:rPr lang="es-CO" b="1" dirty="0">
                <a:effectLst/>
                <a:latin typeface="Montserrat" panose="02000505000000020004"/>
                <a:ea typeface="Calibri" panose="020F0502020204030204" pitchFamily="34" charset="0"/>
                <a:cs typeface="Times New Roman" panose="02020603050405020304" pitchFamily="18" charset="0"/>
              </a:rPr>
              <a:t>D. Pensamiento y percepción: </a:t>
            </a:r>
          </a:p>
          <a:p>
            <a:pPr marL="514350" indent="-514350">
              <a:lnSpc>
                <a:spcPct val="120000"/>
              </a:lnSpc>
              <a:spcBef>
                <a:spcPts val="0"/>
              </a:spcBef>
              <a:buFont typeface="Arial" panose="020B0604020202020204" pitchFamily="34" charset="0"/>
              <a:buAutoNum type="arabicPeriod"/>
            </a:pPr>
            <a:r>
              <a:rPr lang="es-CO" sz="1600" dirty="0">
                <a:latin typeface="Montserrat" panose="02000505000000020004"/>
                <a:cs typeface="Times New Roman" panose="02020603050405020304" pitchFamily="18" charset="0"/>
              </a:rPr>
              <a:t>Forma de pensar: </a:t>
            </a:r>
            <a:r>
              <a:rPr lang="es-CO" sz="1600" b="1" dirty="0">
                <a:latin typeface="Montserrat" panose="02000505000000020004"/>
                <a:cs typeface="Times New Roman" panose="02020603050405020304" pitchFamily="18" charset="0"/>
              </a:rPr>
              <a:t>a</a:t>
            </a:r>
            <a:r>
              <a:rPr lang="es-CO" sz="1600" dirty="0">
                <a:latin typeface="Montserrat" panose="02000505000000020004"/>
                <a:cs typeface="Times New Roman" panose="02020603050405020304" pitchFamily="18" charset="0"/>
              </a:rPr>
              <a:t>. Productividad. </a:t>
            </a:r>
            <a:r>
              <a:rPr lang="es-CO" sz="1600" b="1" dirty="0">
                <a:latin typeface="Montserrat" panose="02000505000000020004"/>
                <a:cs typeface="Times New Roman" panose="02020603050405020304" pitchFamily="18" charset="0"/>
              </a:rPr>
              <a:t>b</a:t>
            </a:r>
            <a:r>
              <a:rPr lang="es-CO" sz="1600" dirty="0">
                <a:latin typeface="Montserrat" panose="02000505000000020004"/>
                <a:cs typeface="Times New Roman" panose="02020603050405020304" pitchFamily="18" charset="0"/>
              </a:rPr>
              <a:t>. Continuidad del pensamiento.</a:t>
            </a:r>
          </a:p>
          <a:p>
            <a:pPr marL="514350" indent="-514350">
              <a:lnSpc>
                <a:spcPct val="120000"/>
              </a:lnSpc>
              <a:spcBef>
                <a:spcPts val="0"/>
              </a:spcBef>
              <a:buFont typeface="Arial" panose="020B0604020202020204" pitchFamily="34" charset="0"/>
              <a:buAutoNum type="arabicPeriod"/>
            </a:pPr>
            <a:r>
              <a:rPr lang="es-CO" sz="1600" dirty="0">
                <a:latin typeface="Montserrat" panose="02000505000000020004"/>
                <a:cs typeface="Times New Roman" panose="02020603050405020304" pitchFamily="18" charset="0"/>
              </a:rPr>
              <a:t>Contenido del pensamiento.</a:t>
            </a:r>
          </a:p>
          <a:p>
            <a:pPr marL="514350" indent="-514350">
              <a:lnSpc>
                <a:spcPct val="120000"/>
              </a:lnSpc>
              <a:spcBef>
                <a:spcPts val="0"/>
              </a:spcBef>
              <a:buFont typeface="Arial" panose="020B0604020202020204" pitchFamily="34" charset="0"/>
              <a:buAutoNum type="arabicPeriod"/>
            </a:pPr>
            <a:r>
              <a:rPr lang="es-CO" sz="1600" dirty="0">
                <a:latin typeface="Montserrat" panose="02000505000000020004"/>
                <a:cs typeface="Times New Roman" panose="02020603050405020304" pitchFamily="18" charset="0"/>
              </a:rPr>
              <a:t>Alteraciones del pensamiento.</a:t>
            </a:r>
          </a:p>
          <a:p>
            <a:pPr marL="514350" indent="-514350">
              <a:lnSpc>
                <a:spcPct val="120000"/>
              </a:lnSpc>
              <a:spcBef>
                <a:spcPts val="0"/>
              </a:spcBef>
              <a:buFont typeface="Arial" panose="020B0604020202020204" pitchFamily="34" charset="0"/>
              <a:buAutoNum type="arabicPeriod"/>
            </a:pPr>
            <a:r>
              <a:rPr lang="es-CO" sz="1600" dirty="0">
                <a:latin typeface="Montserrat" panose="02000505000000020004"/>
                <a:cs typeface="Times New Roman" panose="02020603050405020304" pitchFamily="18" charset="0"/>
              </a:rPr>
              <a:t>Alt. perceptivas: </a:t>
            </a:r>
            <a:r>
              <a:rPr lang="es-CO" sz="1600" b="1" dirty="0">
                <a:latin typeface="Montserrat" panose="02000505000000020004"/>
                <a:cs typeface="Times New Roman" panose="02020603050405020304" pitchFamily="18" charset="0"/>
              </a:rPr>
              <a:t>a</a:t>
            </a:r>
            <a:r>
              <a:rPr lang="es-CO" sz="1600" dirty="0">
                <a:latin typeface="Montserrat" panose="02000505000000020004"/>
                <a:cs typeface="Times New Roman" panose="02020603050405020304" pitchFamily="18" charset="0"/>
              </a:rPr>
              <a:t>. Sensoperceptivo. </a:t>
            </a:r>
            <a:r>
              <a:rPr lang="es-CO" sz="1600" b="1" dirty="0">
                <a:latin typeface="Montserrat" panose="02000505000000020004"/>
                <a:cs typeface="Times New Roman" panose="02020603050405020304" pitchFamily="18" charset="0"/>
              </a:rPr>
              <a:t>b</a:t>
            </a:r>
            <a:r>
              <a:rPr lang="es-CO" sz="1600" dirty="0">
                <a:latin typeface="Montserrat" panose="02000505000000020004"/>
                <a:cs typeface="Times New Roman" panose="02020603050405020304" pitchFamily="18" charset="0"/>
              </a:rPr>
              <a:t>. Despersonalización </a:t>
            </a:r>
            <a:r>
              <a:rPr lang="es-CO" sz="1600" dirty="0">
                <a:effectLst/>
                <a:latin typeface="Montserrat" panose="02000505000000020004"/>
                <a:ea typeface="Calibri" panose="020F0502020204030204" pitchFamily="34" charset="0"/>
                <a:cs typeface="Times New Roman" panose="02020603050405020304" pitchFamily="18" charset="0"/>
              </a:rPr>
              <a:t>y desrealización.</a:t>
            </a:r>
            <a:endParaRPr lang="es-CO" dirty="0">
              <a:effectLst/>
              <a:latin typeface="Montserrat" panose="02000505000000020004"/>
              <a:ea typeface="Calibri" panose="020F0502020204030204" pitchFamily="34" charset="0"/>
              <a:cs typeface="Times New Roman" panose="02020603050405020304" pitchFamily="18" charset="0"/>
            </a:endParaRPr>
          </a:p>
          <a:p>
            <a:pPr marL="0" indent="0">
              <a:lnSpc>
                <a:spcPct val="120000"/>
              </a:lnSpc>
              <a:spcBef>
                <a:spcPts val="0"/>
              </a:spcBef>
              <a:buNone/>
            </a:pPr>
            <a:r>
              <a:rPr lang="es-CO" b="1" dirty="0">
                <a:effectLst/>
                <a:latin typeface="Montserrat" panose="02000505000000020004"/>
                <a:ea typeface="Calibri" panose="020F0502020204030204" pitchFamily="34" charset="0"/>
                <a:cs typeface="Times New Roman" panose="02020603050405020304" pitchFamily="18" charset="0"/>
              </a:rPr>
              <a:t>E. Sensorio: </a:t>
            </a:r>
          </a:p>
          <a:p>
            <a:pPr marL="514350" indent="-514350">
              <a:lnSpc>
                <a:spcPct val="120000"/>
              </a:lnSpc>
              <a:spcBef>
                <a:spcPts val="0"/>
              </a:spcBef>
              <a:buFont typeface="Arial" panose="020B0604020202020204" pitchFamily="34" charset="0"/>
              <a:buAutoNum type="arabicPeriod"/>
            </a:pPr>
            <a:r>
              <a:rPr lang="es-CO" sz="1600" dirty="0">
                <a:latin typeface="Montserrat" panose="02000505000000020004"/>
                <a:cs typeface="Times New Roman" panose="02020603050405020304" pitchFamily="18" charset="0"/>
              </a:rPr>
              <a:t>Alertización.</a:t>
            </a:r>
          </a:p>
          <a:p>
            <a:pPr marL="514350" indent="-514350">
              <a:lnSpc>
                <a:spcPct val="120000"/>
              </a:lnSpc>
              <a:spcBef>
                <a:spcPts val="0"/>
              </a:spcBef>
              <a:buFont typeface="Arial" panose="020B0604020202020204" pitchFamily="34" charset="0"/>
              <a:buAutoNum type="arabicPeriod"/>
            </a:pPr>
            <a:r>
              <a:rPr lang="es-CO" sz="1600" dirty="0">
                <a:latin typeface="Montserrat" panose="02000505000000020004"/>
                <a:cs typeface="Times New Roman" panose="02020603050405020304" pitchFamily="18" charset="0"/>
              </a:rPr>
              <a:t>Orientación en las tres esferas. </a:t>
            </a:r>
          </a:p>
          <a:p>
            <a:pPr marL="514350" indent="-514350">
              <a:lnSpc>
                <a:spcPct val="120000"/>
              </a:lnSpc>
              <a:spcBef>
                <a:spcPts val="0"/>
              </a:spcBef>
              <a:buFont typeface="Arial" panose="020B0604020202020204" pitchFamily="34" charset="0"/>
              <a:buAutoNum type="arabicPeriod"/>
            </a:pPr>
            <a:r>
              <a:rPr lang="es-CO" sz="1600" dirty="0">
                <a:latin typeface="Montserrat" panose="02000505000000020004"/>
                <a:cs typeface="Times New Roman" panose="02020603050405020304" pitchFamily="18" charset="0"/>
              </a:rPr>
              <a:t>Concentración (atención) y cálculo.</a:t>
            </a:r>
          </a:p>
          <a:p>
            <a:pPr marL="514350" indent="-514350">
              <a:lnSpc>
                <a:spcPct val="120000"/>
              </a:lnSpc>
              <a:spcBef>
                <a:spcPts val="0"/>
              </a:spcBef>
              <a:buFont typeface="Arial" panose="020B0604020202020204" pitchFamily="34" charset="0"/>
              <a:buAutoNum type="arabicPeriod"/>
            </a:pPr>
            <a:r>
              <a:rPr lang="es-CO" sz="1600" dirty="0">
                <a:latin typeface="Montserrat" panose="02000505000000020004"/>
                <a:cs typeface="Times New Roman" panose="02020603050405020304" pitchFamily="18" charset="0"/>
              </a:rPr>
              <a:t>Memoria</a:t>
            </a:r>
            <a:r>
              <a:rPr lang="es-CO" sz="1600" dirty="0">
                <a:effectLst/>
                <a:latin typeface="Montserrat" panose="02000505000000020004"/>
                <a:ea typeface="Calibri" panose="020F0502020204030204" pitchFamily="34" charset="0"/>
                <a:cs typeface="Times New Roman" panose="02020603050405020304" pitchFamily="18" charset="0"/>
              </a:rPr>
              <a:t>: retrógrada y anterógrada.</a:t>
            </a:r>
          </a:p>
          <a:p>
            <a:pPr marL="0" indent="0">
              <a:lnSpc>
                <a:spcPct val="120000"/>
              </a:lnSpc>
              <a:spcBef>
                <a:spcPts val="0"/>
              </a:spcBef>
              <a:buNone/>
            </a:pPr>
            <a:r>
              <a:rPr lang="es-CO" b="1" dirty="0">
                <a:effectLst/>
                <a:latin typeface="Montserrat" panose="02000505000000020004"/>
                <a:ea typeface="Calibri" panose="020F0502020204030204" pitchFamily="34" charset="0"/>
                <a:cs typeface="Times New Roman" panose="02020603050405020304" pitchFamily="18" charset="0"/>
              </a:rPr>
              <a:t>F. Introspección</a:t>
            </a:r>
          </a:p>
          <a:p>
            <a:pPr marL="0" indent="0">
              <a:lnSpc>
                <a:spcPct val="120000"/>
              </a:lnSpc>
              <a:spcBef>
                <a:spcPts val="0"/>
              </a:spcBef>
              <a:buNone/>
            </a:pPr>
            <a:r>
              <a:rPr lang="es-CO" b="1" dirty="0">
                <a:effectLst/>
                <a:latin typeface="Montserrat" panose="02000505000000020004"/>
                <a:ea typeface="Calibri" panose="020F0502020204030204" pitchFamily="34" charset="0"/>
                <a:cs typeface="Times New Roman" panose="02020603050405020304" pitchFamily="18" charset="0"/>
              </a:rPr>
              <a:t>G. Juicio</a:t>
            </a:r>
          </a:p>
          <a:p>
            <a:pPr marL="0" indent="0">
              <a:lnSpc>
                <a:spcPct val="120000"/>
              </a:lnSpc>
              <a:spcBef>
                <a:spcPts val="0"/>
              </a:spcBef>
              <a:buNone/>
            </a:pPr>
            <a:r>
              <a:rPr lang="es-CO" b="1" dirty="0">
                <a:latin typeface="Montserrat" panose="02000505000000020004"/>
                <a:ea typeface="Calibri" panose="020F0502020204030204" pitchFamily="34" charset="0"/>
                <a:cs typeface="Times New Roman" panose="02020603050405020304" pitchFamily="18" charset="0"/>
              </a:rPr>
              <a:t>H. Prospección</a:t>
            </a:r>
            <a:endParaRPr lang="es-CO" b="1" dirty="0">
              <a:effectLst/>
              <a:latin typeface="Montserrat" panose="02000505000000020004"/>
              <a:ea typeface="Calibri" panose="020F0502020204030204" pitchFamily="34" charset="0"/>
              <a:cs typeface="Times New Roman" panose="02020603050405020304" pitchFamily="18" charset="0"/>
            </a:endParaRPr>
          </a:p>
          <a:p>
            <a:pPr marL="0" indent="0">
              <a:lnSpc>
                <a:spcPct val="120000"/>
              </a:lnSpc>
              <a:spcBef>
                <a:spcPts val="0"/>
              </a:spcBef>
              <a:buNone/>
            </a:pPr>
            <a:r>
              <a:rPr lang="es-CO" b="1" dirty="0">
                <a:effectLst/>
                <a:latin typeface="Montserrat" panose="02000505000000020004"/>
                <a:ea typeface="Calibri" panose="020F0502020204030204" pitchFamily="34" charset="0"/>
                <a:cs typeface="Times New Roman" panose="02020603050405020304" pitchFamily="18" charset="0"/>
              </a:rPr>
              <a:t>I. Inteligencia</a:t>
            </a:r>
            <a:endParaRPr lang="es-CO" sz="1100" b="1" dirty="0"/>
          </a:p>
        </p:txBody>
      </p:sp>
    </p:spTree>
    <p:extLst>
      <p:ext uri="{BB962C8B-B14F-4D97-AF65-F5344CB8AC3E}">
        <p14:creationId xmlns:p14="http://schemas.microsoft.com/office/powerpoint/2010/main" val="455446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831454" cy="1325563"/>
          </a:xfrm>
        </p:spPr>
        <p:txBody>
          <a:bodyPr/>
          <a:lstStyle/>
          <a:p>
            <a:pPr algn="ctr"/>
            <a:r>
              <a:rPr lang="es-CO" b="0" dirty="0"/>
              <a:t>Abordaje</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169499" y="1373557"/>
            <a:ext cx="6824027" cy="4110885"/>
          </a:xfrm>
        </p:spPr>
        <p:txBody>
          <a:bodyPr>
            <a:normAutofit/>
          </a:bodyPr>
          <a:lstStyle/>
          <a:p>
            <a:pPr>
              <a:lnSpc>
                <a:spcPct val="120000"/>
              </a:lnSpc>
              <a:spcBef>
                <a:spcPts val="0"/>
              </a:spcBef>
            </a:pPr>
            <a:r>
              <a:rPr lang="es-MX" sz="3000" dirty="0">
                <a:latin typeface="Montserrat" panose="02000505000000020004"/>
                <a:cs typeface="Times New Roman" panose="02020603050405020304" pitchFamily="18" charset="0"/>
              </a:rPr>
              <a:t>Definir gravedad de trastorno:</a:t>
            </a:r>
          </a:p>
          <a:p>
            <a:pPr lvl="1">
              <a:lnSpc>
                <a:spcPct val="120000"/>
              </a:lnSpc>
              <a:spcBef>
                <a:spcPts val="0"/>
              </a:spcBef>
            </a:pPr>
            <a:r>
              <a:rPr lang="es-MX" sz="3000" dirty="0">
                <a:latin typeface="Montserrat" panose="02000505000000020004"/>
                <a:cs typeface="Times New Roman" panose="02020603050405020304" pitchFamily="18" charset="0"/>
              </a:rPr>
              <a:t>	Efecto en funcionalidad.</a:t>
            </a:r>
          </a:p>
          <a:p>
            <a:pPr lvl="1">
              <a:lnSpc>
                <a:spcPct val="120000"/>
              </a:lnSpc>
              <a:spcBef>
                <a:spcPts val="0"/>
              </a:spcBef>
            </a:pPr>
            <a:r>
              <a:rPr lang="es-MX" sz="3000" dirty="0">
                <a:latin typeface="Montserrat" panose="02000505000000020004"/>
                <a:cs typeface="Times New Roman" panose="02020603050405020304" pitchFamily="18" charset="0"/>
              </a:rPr>
              <a:t>	Incapacidad para actividades diarias.</a:t>
            </a:r>
          </a:p>
          <a:p>
            <a:pPr>
              <a:lnSpc>
                <a:spcPct val="120000"/>
              </a:lnSpc>
              <a:spcBef>
                <a:spcPts val="0"/>
              </a:spcBef>
            </a:pPr>
            <a:r>
              <a:rPr lang="es-MX" sz="3000" dirty="0">
                <a:latin typeface="Montserrat" panose="02000505000000020004"/>
                <a:cs typeface="Times New Roman" panose="02020603050405020304" pitchFamily="18" charset="0"/>
              </a:rPr>
              <a:t>Leve: </a:t>
            </a:r>
            <a:r>
              <a:rPr lang="es-MX" sz="3000" b="1" dirty="0">
                <a:latin typeface="Montserrat" panose="02000505000000020004"/>
                <a:cs typeface="Times New Roman" panose="02020603050405020304" pitchFamily="18" charset="0"/>
              </a:rPr>
              <a:t>&lt;1 día</a:t>
            </a:r>
            <a:r>
              <a:rPr lang="es-MX" sz="3000" dirty="0">
                <a:latin typeface="Montserrat" panose="02000505000000020004"/>
                <a:cs typeface="Times New Roman" panose="02020603050405020304" pitchFamily="18" charset="0"/>
              </a:rPr>
              <a:t> al mes.</a:t>
            </a:r>
          </a:p>
          <a:p>
            <a:pPr>
              <a:lnSpc>
                <a:spcPct val="120000"/>
              </a:lnSpc>
              <a:spcBef>
                <a:spcPts val="0"/>
              </a:spcBef>
            </a:pPr>
            <a:r>
              <a:rPr lang="es-MX" sz="3000" dirty="0">
                <a:latin typeface="Montserrat" panose="02000505000000020004"/>
                <a:cs typeface="Times New Roman" panose="02020603050405020304" pitchFamily="18" charset="0"/>
              </a:rPr>
              <a:t>Moderado: </a:t>
            </a:r>
            <a:r>
              <a:rPr lang="es-MX" sz="3000" b="1" dirty="0">
                <a:latin typeface="Montserrat" panose="02000505000000020004"/>
                <a:cs typeface="Times New Roman" panose="02020603050405020304" pitchFamily="18" charset="0"/>
              </a:rPr>
              <a:t>1 - 7 días </a:t>
            </a:r>
            <a:r>
              <a:rPr lang="es-MX" sz="3000" dirty="0">
                <a:latin typeface="Montserrat" panose="02000505000000020004"/>
                <a:cs typeface="Times New Roman" panose="02020603050405020304" pitchFamily="18" charset="0"/>
              </a:rPr>
              <a:t>al mes.</a:t>
            </a:r>
          </a:p>
          <a:p>
            <a:pPr>
              <a:lnSpc>
                <a:spcPct val="120000"/>
              </a:lnSpc>
              <a:spcBef>
                <a:spcPts val="0"/>
              </a:spcBef>
            </a:pPr>
            <a:r>
              <a:rPr lang="es-MX" sz="3000" dirty="0">
                <a:latin typeface="Montserrat" panose="02000505000000020004"/>
                <a:cs typeface="Times New Roman" panose="02020603050405020304" pitchFamily="18" charset="0"/>
              </a:rPr>
              <a:t>Grave: </a:t>
            </a:r>
            <a:r>
              <a:rPr lang="es-MX" sz="3000" b="1" dirty="0">
                <a:latin typeface="Montserrat" panose="02000505000000020004"/>
                <a:cs typeface="Times New Roman" panose="02020603050405020304" pitchFamily="18" charset="0"/>
              </a:rPr>
              <a:t>&gt;7 días </a:t>
            </a:r>
            <a:r>
              <a:rPr lang="es-MX" sz="3000" dirty="0">
                <a:latin typeface="Montserrat" panose="02000505000000020004"/>
                <a:cs typeface="Times New Roman" panose="02020603050405020304" pitchFamily="18" charset="0"/>
              </a:rPr>
              <a:t>al mes.</a:t>
            </a:r>
          </a:p>
        </p:txBody>
      </p:sp>
      <p:pic>
        <p:nvPicPr>
          <p:cNvPr id="4" name="Picture 2" descr="Brain and mental health icons vector set Free Vector">
            <a:extLst>
              <a:ext uri="{FF2B5EF4-FFF2-40B4-BE49-F238E27FC236}">
                <a16:creationId xmlns:a16="http://schemas.microsoft.com/office/drawing/2014/main" id="{4C6BF7A5-AD3A-4E73-A857-482AFB6072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3" t="2443" r="63868" b="64482"/>
          <a:stretch/>
        </p:blipFill>
        <p:spPr bwMode="auto">
          <a:xfrm>
            <a:off x="1740908" y="2052908"/>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79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831454" cy="1325563"/>
          </a:xfrm>
        </p:spPr>
        <p:txBody>
          <a:bodyPr/>
          <a:lstStyle/>
          <a:p>
            <a:pPr algn="ctr"/>
            <a:r>
              <a:rPr lang="es-CO" b="0" dirty="0"/>
              <a:t>Tratamiento</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231218" y="467833"/>
            <a:ext cx="6581553" cy="6025042"/>
          </a:xfrm>
        </p:spPr>
        <p:txBody>
          <a:bodyPr>
            <a:normAutofit fontScale="77500" lnSpcReduction="20000"/>
          </a:bodyPr>
          <a:lstStyle/>
          <a:p>
            <a:pPr>
              <a:lnSpc>
                <a:spcPct val="120000"/>
              </a:lnSpc>
            </a:pPr>
            <a:r>
              <a:rPr lang="es-ES_tradnl" sz="2300" dirty="0">
                <a:solidFill>
                  <a:srgbClr val="0A2F4F"/>
                </a:solidFill>
                <a:latin typeface="Montserrat" panose="02000505000000020004" pitchFamily="2" charset="0"/>
              </a:rPr>
              <a:t>Muchos no lo reciben</a:t>
            </a:r>
          </a:p>
          <a:p>
            <a:pPr lvl="1">
              <a:lnSpc>
                <a:spcPct val="120000"/>
              </a:lnSpc>
            </a:pPr>
            <a:r>
              <a:rPr lang="es-ES_tradnl" sz="2300" dirty="0">
                <a:solidFill>
                  <a:srgbClr val="0A2F4F"/>
                </a:solidFill>
                <a:latin typeface="Montserrat" panose="02000505000000020004" pitchFamily="2" charset="0"/>
              </a:rPr>
              <a:t>Hasta 50% - 85%.</a:t>
            </a:r>
          </a:p>
          <a:p>
            <a:pPr lvl="1">
              <a:lnSpc>
                <a:spcPct val="120000"/>
              </a:lnSpc>
            </a:pPr>
            <a:r>
              <a:rPr lang="es-ES_tradnl" sz="2300" dirty="0">
                <a:solidFill>
                  <a:srgbClr val="0A2F4F"/>
                </a:solidFill>
                <a:latin typeface="Montserrat" panose="02000505000000020004" pitchFamily="2" charset="0"/>
              </a:rPr>
              <a:t>Buscan tratamiento luego de aprox. 20 años.</a:t>
            </a:r>
          </a:p>
          <a:p>
            <a:pPr lvl="1">
              <a:lnSpc>
                <a:spcPct val="120000"/>
              </a:lnSpc>
            </a:pPr>
            <a:r>
              <a:rPr lang="es-ES_tradnl" sz="2300" dirty="0">
                <a:solidFill>
                  <a:srgbClr val="0A2F4F"/>
                </a:solidFill>
                <a:latin typeface="Montserrat" panose="02000505000000020004" pitchFamily="2" charset="0"/>
              </a:rPr>
              <a:t>Retraso diagnóstico hasta 50 años.</a:t>
            </a:r>
          </a:p>
          <a:p>
            <a:pPr lvl="2">
              <a:lnSpc>
                <a:spcPct val="120000"/>
              </a:lnSpc>
            </a:pPr>
            <a:r>
              <a:rPr lang="es-ES_tradnl" sz="2300" dirty="0">
                <a:solidFill>
                  <a:srgbClr val="0A2F4F"/>
                </a:solidFill>
                <a:latin typeface="Montserrat" panose="02000505000000020004" pitchFamily="2" charset="0"/>
              </a:rPr>
              <a:t>Mayor en países de bajos ingresos.</a:t>
            </a:r>
          </a:p>
          <a:p>
            <a:pPr lvl="2">
              <a:lnSpc>
                <a:spcPct val="120000"/>
              </a:lnSpc>
            </a:pPr>
            <a:r>
              <a:rPr lang="es-ES_tradnl" sz="2300" dirty="0">
                <a:solidFill>
                  <a:srgbClr val="0A2F4F"/>
                </a:solidFill>
                <a:latin typeface="Montserrat" panose="02000505000000020004" pitchFamily="2" charset="0"/>
              </a:rPr>
              <a:t>Excepción TP y TAG (3-30 años).</a:t>
            </a:r>
          </a:p>
          <a:p>
            <a:pPr lvl="1">
              <a:lnSpc>
                <a:spcPct val="120000"/>
              </a:lnSpc>
            </a:pPr>
            <a:endParaRPr lang="es-MX" sz="2100" dirty="0"/>
          </a:p>
          <a:p>
            <a:pPr>
              <a:lnSpc>
                <a:spcPct val="120000"/>
              </a:lnSpc>
            </a:pPr>
            <a:r>
              <a:rPr lang="es-ES_tradnl" sz="2300" dirty="0">
                <a:solidFill>
                  <a:srgbClr val="0A2F4F"/>
                </a:solidFill>
                <a:latin typeface="Montserrat" panose="02000505000000020004" pitchFamily="2" charset="0"/>
              </a:rPr>
              <a:t>Componentes generales:</a:t>
            </a:r>
          </a:p>
          <a:p>
            <a:pPr lvl="1">
              <a:lnSpc>
                <a:spcPct val="120000"/>
              </a:lnSpc>
            </a:pPr>
            <a:r>
              <a:rPr lang="es-ES_tradnl" sz="2300" dirty="0">
                <a:solidFill>
                  <a:srgbClr val="0A2F4F"/>
                </a:solidFill>
                <a:latin typeface="Montserrat" panose="02000505000000020004" pitchFamily="2" charset="0"/>
              </a:rPr>
              <a:t>Psicoeducación.</a:t>
            </a:r>
          </a:p>
          <a:p>
            <a:pPr lvl="1">
              <a:lnSpc>
                <a:spcPct val="120000"/>
              </a:lnSpc>
            </a:pPr>
            <a:r>
              <a:rPr lang="es-ES_tradnl" sz="2300" dirty="0">
                <a:solidFill>
                  <a:srgbClr val="0A2F4F"/>
                </a:solidFill>
                <a:latin typeface="Montserrat" panose="02000505000000020004" pitchFamily="2" charset="0"/>
              </a:rPr>
              <a:t>Estilos de vida saludables.</a:t>
            </a:r>
          </a:p>
          <a:p>
            <a:pPr lvl="2">
              <a:lnSpc>
                <a:spcPct val="120000"/>
              </a:lnSpc>
            </a:pPr>
            <a:r>
              <a:rPr lang="es-ES_tradnl" sz="2300" dirty="0">
                <a:solidFill>
                  <a:srgbClr val="0A2F4F"/>
                </a:solidFill>
                <a:latin typeface="Montserrat" panose="02000505000000020004" pitchFamily="2" charset="0"/>
              </a:rPr>
              <a:t>Alimentación saludable.</a:t>
            </a:r>
          </a:p>
          <a:p>
            <a:pPr lvl="2">
              <a:lnSpc>
                <a:spcPct val="120000"/>
              </a:lnSpc>
            </a:pPr>
            <a:r>
              <a:rPr lang="es-ES_tradnl" sz="2300" dirty="0">
                <a:solidFill>
                  <a:srgbClr val="0A2F4F"/>
                </a:solidFill>
                <a:latin typeface="Montserrat" panose="02000505000000020004" pitchFamily="2" charset="0"/>
              </a:rPr>
              <a:t>Higiene de sueño.</a:t>
            </a:r>
          </a:p>
          <a:p>
            <a:pPr lvl="2">
              <a:lnSpc>
                <a:spcPct val="120000"/>
              </a:lnSpc>
            </a:pPr>
            <a:r>
              <a:rPr lang="es-ES_tradnl" sz="2300" dirty="0">
                <a:solidFill>
                  <a:srgbClr val="0A2F4F"/>
                </a:solidFill>
                <a:latin typeface="Montserrat" panose="02000505000000020004" pitchFamily="2" charset="0"/>
              </a:rPr>
              <a:t>Ejercicio regular.</a:t>
            </a:r>
          </a:p>
          <a:p>
            <a:pPr lvl="2">
              <a:lnSpc>
                <a:spcPct val="120000"/>
              </a:lnSpc>
            </a:pPr>
            <a:r>
              <a:rPr lang="es-ES_tradnl" sz="2300" dirty="0">
                <a:solidFill>
                  <a:srgbClr val="0A2F4F"/>
                </a:solidFill>
                <a:latin typeface="Montserrat" panose="02000505000000020004" pitchFamily="2" charset="0"/>
              </a:rPr>
              <a:t>Uso reducido de sustancias.</a:t>
            </a:r>
          </a:p>
          <a:p>
            <a:pPr lvl="3">
              <a:lnSpc>
                <a:spcPct val="120000"/>
              </a:lnSpc>
            </a:pPr>
            <a:r>
              <a:rPr lang="es-ES_tradnl" sz="2300" dirty="0">
                <a:solidFill>
                  <a:srgbClr val="0A2F4F"/>
                </a:solidFill>
                <a:latin typeface="Montserrat" panose="02000505000000020004" pitchFamily="2" charset="0"/>
              </a:rPr>
              <a:t>Incluye cafeína.</a:t>
            </a:r>
          </a:p>
          <a:p>
            <a:pPr>
              <a:lnSpc>
                <a:spcPct val="120000"/>
              </a:lnSpc>
            </a:pPr>
            <a:r>
              <a:rPr lang="es-ES_tradnl" sz="2300" dirty="0">
                <a:solidFill>
                  <a:srgbClr val="0A2F4F"/>
                </a:solidFill>
                <a:latin typeface="Montserrat" panose="02000505000000020004" pitchFamily="2" charset="0"/>
              </a:rPr>
              <a:t>Opción</a:t>
            </a:r>
          </a:p>
          <a:p>
            <a:pPr lvl="1">
              <a:lnSpc>
                <a:spcPct val="120000"/>
              </a:lnSpc>
            </a:pPr>
            <a:r>
              <a:rPr lang="es-ES_tradnl" sz="2300" dirty="0">
                <a:solidFill>
                  <a:srgbClr val="0A2F4F"/>
                </a:solidFill>
                <a:latin typeface="Montserrat" panose="02000505000000020004" pitchFamily="2" charset="0"/>
              </a:rPr>
              <a:t>Manejo expectante.</a:t>
            </a:r>
          </a:p>
          <a:p>
            <a:pPr lvl="1">
              <a:lnSpc>
                <a:spcPct val="120000"/>
              </a:lnSpc>
            </a:pPr>
            <a:endParaRPr lang="es-MX" sz="1600" dirty="0"/>
          </a:p>
          <a:p>
            <a:pPr>
              <a:lnSpc>
                <a:spcPct val="120000"/>
              </a:lnSpc>
            </a:pPr>
            <a:endParaRPr lang="es-ES_tradnl" sz="1600" dirty="0"/>
          </a:p>
        </p:txBody>
      </p:sp>
      <p:pic>
        <p:nvPicPr>
          <p:cNvPr id="4" name="Picture 2" descr="Brain and mental health icons vector set Free Vector">
            <a:extLst>
              <a:ext uri="{FF2B5EF4-FFF2-40B4-BE49-F238E27FC236}">
                <a16:creationId xmlns:a16="http://schemas.microsoft.com/office/drawing/2014/main" id="{4C6BF7A5-AD3A-4E73-A857-482AFB6072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3" t="2443" r="63868" b="64482"/>
          <a:stretch/>
        </p:blipFill>
        <p:spPr bwMode="auto">
          <a:xfrm>
            <a:off x="1741261" y="2072415"/>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515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454335"/>
            <a:ext cx="3831454" cy="1325563"/>
          </a:xfrm>
        </p:spPr>
        <p:txBody>
          <a:bodyPr/>
          <a:lstStyle/>
          <a:p>
            <a:pPr algn="ctr"/>
            <a:r>
              <a:rPr lang="es-CO" b="0" dirty="0"/>
              <a:t>Psicoterapia</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018567" y="590107"/>
            <a:ext cx="6911163" cy="5677785"/>
          </a:xfrm>
        </p:spPr>
        <p:txBody>
          <a:bodyPr>
            <a:normAutofit/>
          </a:bodyPr>
          <a:lstStyle/>
          <a:p>
            <a:pPr lvl="0"/>
            <a:r>
              <a:rPr lang="es-ES_tradnl" b="1" dirty="0"/>
              <a:t>Terapia cognitivo conductual</a:t>
            </a:r>
            <a:endParaRPr lang="es-CO" b="1" dirty="0"/>
          </a:p>
          <a:p>
            <a:pPr lvl="1"/>
            <a:r>
              <a:rPr lang="es-ES_tradnl" dirty="0"/>
              <a:t>Apoyo empírico.</a:t>
            </a:r>
            <a:endParaRPr lang="es-CO" dirty="0"/>
          </a:p>
          <a:p>
            <a:pPr lvl="1"/>
            <a:r>
              <a:rPr lang="es-ES_tradnl" dirty="0"/>
              <a:t>En algunos trastornos es la 1ª línea.</a:t>
            </a:r>
            <a:endParaRPr lang="es-CO" dirty="0"/>
          </a:p>
          <a:p>
            <a:pPr lvl="1"/>
            <a:r>
              <a:rPr lang="es-ES_tradnl" dirty="0"/>
              <a:t>A veces no disponible .</a:t>
            </a:r>
            <a:endParaRPr lang="es-CO" dirty="0"/>
          </a:p>
          <a:p>
            <a:pPr lvl="1"/>
            <a:r>
              <a:rPr lang="es-ES_tradnl" dirty="0"/>
              <a:t>Preferencia del paciente.</a:t>
            </a:r>
            <a:endParaRPr lang="es-CO" dirty="0"/>
          </a:p>
          <a:p>
            <a:pPr lvl="1"/>
            <a:r>
              <a:rPr lang="es-ES_tradnl" dirty="0"/>
              <a:t>Una sesión semanal (8 - 20 total).</a:t>
            </a:r>
            <a:endParaRPr lang="es-CO" dirty="0"/>
          </a:p>
          <a:p>
            <a:pPr lvl="0"/>
            <a:r>
              <a:rPr lang="es-ES_tradnl" b="1" dirty="0"/>
              <a:t>Terapia combinada</a:t>
            </a:r>
            <a:endParaRPr lang="es-CO" b="1" dirty="0"/>
          </a:p>
          <a:p>
            <a:pPr lvl="1"/>
            <a:r>
              <a:rPr lang="es-ES_tradnl" dirty="0"/>
              <a:t>Presentaciones más graves.</a:t>
            </a:r>
            <a:endParaRPr lang="es-CO" dirty="0"/>
          </a:p>
          <a:p>
            <a:pPr lvl="1"/>
            <a:r>
              <a:rPr lang="es-ES_tradnl" dirty="0"/>
              <a:t>Comorbilidad (ej. depresión).</a:t>
            </a:r>
          </a:p>
          <a:p>
            <a:pPr lvl="1"/>
            <a:endParaRPr lang="es-ES_tradnl" dirty="0"/>
          </a:p>
          <a:p>
            <a:pPr lvl="0"/>
            <a:r>
              <a:rPr lang="es-ES_tradnl" b="1" dirty="0"/>
              <a:t>Otras terapias</a:t>
            </a:r>
            <a:endParaRPr lang="es-CO" b="1" dirty="0"/>
          </a:p>
          <a:p>
            <a:pPr lvl="1"/>
            <a:r>
              <a:rPr lang="es-ES_tradnl" dirty="0"/>
              <a:t>Basada en mindfulness.</a:t>
            </a:r>
            <a:endParaRPr lang="es-CO" dirty="0"/>
          </a:p>
          <a:p>
            <a:pPr lvl="1"/>
            <a:r>
              <a:rPr lang="es-ES_tradnl" dirty="0"/>
              <a:t>Aceptación y compromiso.</a:t>
            </a:r>
            <a:endParaRPr lang="es-CO" dirty="0"/>
          </a:p>
          <a:p>
            <a:pPr lvl="1"/>
            <a:r>
              <a:rPr lang="es-ES_tradnl" dirty="0"/>
              <a:t>Terapia interpersonal.</a:t>
            </a:r>
            <a:endParaRPr lang="es-CO" dirty="0"/>
          </a:p>
          <a:p>
            <a:pPr lvl="0"/>
            <a:r>
              <a:rPr lang="es-ES_tradnl" dirty="0"/>
              <a:t>Terapias psicológicas no han evidenciado efectos adversos.</a:t>
            </a:r>
            <a:endParaRPr lang="es-CO" dirty="0"/>
          </a:p>
        </p:txBody>
      </p:sp>
      <p:pic>
        <p:nvPicPr>
          <p:cNvPr id="4" name="Picture 2" descr="Brain and mental health icons vector set Free Vector">
            <a:extLst>
              <a:ext uri="{FF2B5EF4-FFF2-40B4-BE49-F238E27FC236}">
                <a16:creationId xmlns:a16="http://schemas.microsoft.com/office/drawing/2014/main" id="{1C7ACBD6-B134-4748-B6CF-974D830CA4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198" t="1952" r="32823" b="64973"/>
          <a:stretch/>
        </p:blipFill>
        <p:spPr bwMode="auto">
          <a:xfrm>
            <a:off x="1740908" y="2072415"/>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98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454335"/>
            <a:ext cx="3831454" cy="1325563"/>
          </a:xfrm>
        </p:spPr>
        <p:txBody>
          <a:bodyPr/>
          <a:lstStyle/>
          <a:p>
            <a:pPr algn="ctr"/>
            <a:r>
              <a:rPr lang="es-CO" b="0" dirty="0"/>
              <a:t>Psicoterapia</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007936" y="765544"/>
            <a:ext cx="6655980" cy="5832026"/>
          </a:xfrm>
        </p:spPr>
        <p:txBody>
          <a:bodyPr>
            <a:normAutofit fontScale="92500" lnSpcReduction="10000"/>
          </a:bodyPr>
          <a:lstStyle/>
          <a:p>
            <a:r>
              <a:rPr lang="es-ES_tradnl" b="1" dirty="0">
                <a:solidFill>
                  <a:srgbClr val="0A2F4F"/>
                </a:solidFill>
                <a:latin typeface="Montserrat" panose="02000505000000020004" pitchFamily="2" charset="0"/>
              </a:rPr>
              <a:t>Terapia cognitivo conductual</a:t>
            </a:r>
          </a:p>
          <a:p>
            <a:pPr lvl="1"/>
            <a:r>
              <a:rPr lang="es-ES_tradnl" dirty="0">
                <a:solidFill>
                  <a:srgbClr val="0A2F4F"/>
                </a:solidFill>
                <a:latin typeface="Montserrat" panose="02000505000000020004" pitchFamily="2" charset="0"/>
              </a:rPr>
              <a:t>Psicoeducación.</a:t>
            </a:r>
          </a:p>
          <a:p>
            <a:pPr lvl="2"/>
            <a:r>
              <a:rPr lang="es-ES_tradnl" dirty="0">
                <a:solidFill>
                  <a:srgbClr val="0A2F4F"/>
                </a:solidFill>
                <a:latin typeface="Montserrat" panose="02000505000000020004" pitchFamily="2" charset="0"/>
              </a:rPr>
              <a:t>Automonitoreo de pensamientos / sensaciones corporales / conductas.</a:t>
            </a:r>
          </a:p>
          <a:p>
            <a:pPr lvl="1"/>
            <a:r>
              <a:rPr lang="es-ES_tradnl" dirty="0">
                <a:solidFill>
                  <a:srgbClr val="0A2F4F"/>
                </a:solidFill>
                <a:latin typeface="Montserrat" panose="02000505000000020004" pitchFamily="2" charset="0"/>
              </a:rPr>
              <a:t>Reestructuración cognitiva.</a:t>
            </a:r>
          </a:p>
          <a:p>
            <a:pPr lvl="2"/>
            <a:r>
              <a:rPr lang="es-ES_tradnl" dirty="0">
                <a:solidFill>
                  <a:srgbClr val="0A2F4F"/>
                </a:solidFill>
                <a:latin typeface="Montserrat" panose="02000505000000020004" pitchFamily="2" charset="0"/>
              </a:rPr>
              <a:t>Reemplazar errores cognitivos.</a:t>
            </a:r>
          </a:p>
          <a:p>
            <a:pPr lvl="1"/>
            <a:r>
              <a:rPr lang="es-ES_tradnl" dirty="0">
                <a:solidFill>
                  <a:srgbClr val="0A2F4F"/>
                </a:solidFill>
                <a:latin typeface="Montserrat" panose="02000505000000020004" pitchFamily="2" charset="0"/>
              </a:rPr>
              <a:t>Exposición repetida y sistemática.</a:t>
            </a:r>
          </a:p>
          <a:p>
            <a:pPr lvl="2"/>
            <a:r>
              <a:rPr lang="es-ES_tradnl" dirty="0">
                <a:solidFill>
                  <a:srgbClr val="0A2F4F"/>
                </a:solidFill>
                <a:latin typeface="Montserrat" panose="02000505000000020004" pitchFamily="2" charset="0"/>
              </a:rPr>
              <a:t>A situaciones temidas.</a:t>
            </a:r>
          </a:p>
          <a:p>
            <a:pPr lvl="2"/>
            <a:r>
              <a:rPr lang="es-ES_tradnl" dirty="0">
                <a:solidFill>
                  <a:srgbClr val="0A2F4F"/>
                </a:solidFill>
                <a:latin typeface="Montserrat" panose="02000505000000020004" pitchFamily="2" charset="0"/>
              </a:rPr>
              <a:t>Imaginación.</a:t>
            </a:r>
          </a:p>
          <a:p>
            <a:pPr lvl="2"/>
            <a:r>
              <a:rPr lang="es-ES_tradnl" dirty="0">
                <a:solidFill>
                  <a:srgbClr val="0A2F4F"/>
                </a:solidFill>
                <a:latin typeface="Montserrat" panose="02000505000000020004" pitchFamily="2" charset="0"/>
              </a:rPr>
              <a:t>Vida real.</a:t>
            </a:r>
          </a:p>
          <a:p>
            <a:pPr lvl="2"/>
            <a:r>
              <a:rPr lang="es-ES_tradnl" dirty="0">
                <a:solidFill>
                  <a:srgbClr val="0A2F4F"/>
                </a:solidFill>
                <a:latin typeface="Montserrat" panose="02000505000000020004" pitchFamily="2" charset="0"/>
              </a:rPr>
              <a:t>Ejercicios interoceptivos.</a:t>
            </a:r>
          </a:p>
          <a:p>
            <a:pPr lvl="2"/>
            <a:r>
              <a:rPr lang="es-ES_tradnl" dirty="0">
                <a:solidFill>
                  <a:srgbClr val="0A2F4F"/>
                </a:solidFill>
                <a:latin typeface="Montserrat" panose="02000505000000020004" pitchFamily="2" charset="0"/>
              </a:rPr>
              <a:t>Ejercicios de respiración / relajación.</a:t>
            </a:r>
          </a:p>
          <a:p>
            <a:endParaRPr lang="es-MX" dirty="0">
              <a:solidFill>
                <a:srgbClr val="0A2F4F"/>
              </a:solidFill>
              <a:latin typeface="Montserrat" panose="02000505000000020004" pitchFamily="2" charset="0"/>
            </a:endParaRPr>
          </a:p>
          <a:p>
            <a:r>
              <a:rPr lang="es-MX" dirty="0">
                <a:solidFill>
                  <a:srgbClr val="0A2F4F"/>
                </a:solidFill>
                <a:latin typeface="Montserrat" panose="02000505000000020004" pitchFamily="2" charset="0"/>
              </a:rPr>
              <a:t>Eficaz para trastornos de ansiedad.</a:t>
            </a:r>
          </a:p>
          <a:p>
            <a:r>
              <a:rPr lang="es-MX" dirty="0">
                <a:solidFill>
                  <a:srgbClr val="0A2F4F"/>
                </a:solidFill>
                <a:latin typeface="Montserrat" panose="02000505000000020004" pitchFamily="2" charset="0"/>
              </a:rPr>
              <a:t>Sirve para comorbilidad depresión.</a:t>
            </a:r>
          </a:p>
          <a:p>
            <a:r>
              <a:rPr lang="es-MX" dirty="0">
                <a:solidFill>
                  <a:srgbClr val="0A2F4F"/>
                </a:solidFill>
                <a:latin typeface="Montserrat" panose="02000505000000020004" pitchFamily="2" charset="0"/>
              </a:rPr>
              <a:t>Mejora calidad de vida.</a:t>
            </a:r>
          </a:p>
          <a:p>
            <a:r>
              <a:rPr lang="es-MX" dirty="0">
                <a:solidFill>
                  <a:srgbClr val="0A2F4F"/>
                </a:solidFill>
                <a:latin typeface="Montserrat" panose="02000505000000020004" pitchFamily="2" charset="0"/>
              </a:rPr>
              <a:t>Respuesta aprox. 50%.</a:t>
            </a:r>
          </a:p>
          <a:p>
            <a:r>
              <a:rPr lang="es-MX" dirty="0">
                <a:solidFill>
                  <a:srgbClr val="0A2F4F"/>
                </a:solidFill>
                <a:latin typeface="Montserrat" panose="02000505000000020004" pitchFamily="2" charset="0"/>
              </a:rPr>
              <a:t>Efecto se mantiene en el tiempo.</a:t>
            </a:r>
          </a:p>
          <a:p>
            <a:pPr lvl="2"/>
            <a:endParaRPr lang="es-ES_tradnl" dirty="0">
              <a:solidFill>
                <a:srgbClr val="0A2F4F"/>
              </a:solidFill>
              <a:latin typeface="Montserrat" panose="02000505000000020004" pitchFamily="2" charset="0"/>
            </a:endParaRPr>
          </a:p>
        </p:txBody>
      </p:sp>
      <p:pic>
        <p:nvPicPr>
          <p:cNvPr id="4" name="Picture 2" descr="Brain and mental health icons vector set Free Vector">
            <a:extLst>
              <a:ext uri="{FF2B5EF4-FFF2-40B4-BE49-F238E27FC236}">
                <a16:creationId xmlns:a16="http://schemas.microsoft.com/office/drawing/2014/main" id="{1C7ACBD6-B134-4748-B6CF-974D830CA4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198" t="1952" r="32823" b="64973"/>
          <a:stretch/>
        </p:blipFill>
        <p:spPr bwMode="auto">
          <a:xfrm>
            <a:off x="1740908" y="2072415"/>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366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305292" y="365125"/>
            <a:ext cx="4458094" cy="1325563"/>
          </a:xfrm>
        </p:spPr>
        <p:txBody>
          <a:bodyPr/>
          <a:lstStyle/>
          <a:p>
            <a:pPr algn="ctr"/>
            <a:r>
              <a:rPr lang="es-CO" sz="4000" b="0" dirty="0"/>
              <a:t>Farmacoterapia</a:t>
            </a:r>
            <a:endParaRPr lang="es-CO" b="0" dirty="0"/>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4922874" y="467833"/>
            <a:ext cx="7134447" cy="6177515"/>
          </a:xfrm>
        </p:spPr>
        <p:txBody>
          <a:bodyPr>
            <a:normAutofit fontScale="92500" lnSpcReduction="10000"/>
          </a:bodyPr>
          <a:lstStyle/>
          <a:p>
            <a:r>
              <a:rPr lang="es-ES_tradnl" dirty="0">
                <a:solidFill>
                  <a:srgbClr val="0A2F4F"/>
                </a:solidFill>
                <a:latin typeface="Montserrat" panose="02000505000000020004" pitchFamily="2" charset="0"/>
              </a:rPr>
              <a:t>Alternativo o adjunto a tratamiento psicológico.</a:t>
            </a:r>
          </a:p>
          <a:p>
            <a:r>
              <a:rPr lang="es-ES_tradnl" dirty="0">
                <a:solidFill>
                  <a:srgbClr val="0A2F4F"/>
                </a:solidFill>
                <a:latin typeface="Montserrat" panose="02000505000000020004" pitchFamily="2" charset="0"/>
              </a:rPr>
              <a:t>Primera línea.</a:t>
            </a:r>
          </a:p>
          <a:p>
            <a:pPr lvl="1"/>
            <a:r>
              <a:rPr lang="es-ES_tradnl" dirty="0">
                <a:solidFill>
                  <a:srgbClr val="0A2F4F"/>
                </a:solidFill>
                <a:latin typeface="Montserrat" panose="02000505000000020004" pitchFamily="2" charset="0"/>
              </a:rPr>
              <a:t>Antidepresivos.</a:t>
            </a:r>
          </a:p>
          <a:p>
            <a:pPr lvl="2"/>
            <a:r>
              <a:rPr lang="es-ES_tradnl" b="1" dirty="0">
                <a:solidFill>
                  <a:srgbClr val="0A2F4F"/>
                </a:solidFill>
                <a:latin typeface="Montserrat" panose="02000505000000020004" pitchFamily="2" charset="0"/>
              </a:rPr>
              <a:t>Excepto fobia específica / TAS de solo desempeño.</a:t>
            </a:r>
          </a:p>
          <a:p>
            <a:pPr lvl="2"/>
            <a:r>
              <a:rPr lang="es-ES_tradnl" dirty="0">
                <a:solidFill>
                  <a:srgbClr val="0A2F4F"/>
                </a:solidFill>
                <a:latin typeface="Montserrat" panose="02000505000000020004" pitchFamily="2" charset="0"/>
              </a:rPr>
              <a:t>Eficaces.</a:t>
            </a:r>
          </a:p>
          <a:p>
            <a:pPr lvl="2"/>
            <a:r>
              <a:rPr lang="es-ES_tradnl" dirty="0">
                <a:solidFill>
                  <a:srgbClr val="0A2F4F"/>
                </a:solidFill>
                <a:latin typeface="Montserrat" panose="02000505000000020004" pitchFamily="2" charset="0"/>
              </a:rPr>
              <a:t>Sin potencial de abuso.</a:t>
            </a:r>
          </a:p>
          <a:p>
            <a:pPr lvl="2"/>
            <a:r>
              <a:rPr lang="es-ES_tradnl" dirty="0">
                <a:solidFill>
                  <a:srgbClr val="0A2F4F"/>
                </a:solidFill>
                <a:latin typeface="Montserrat" panose="02000505000000020004" pitchFamily="2" charset="0"/>
              </a:rPr>
              <a:t>ISRS / IRSN.</a:t>
            </a:r>
          </a:p>
          <a:p>
            <a:pPr lvl="3"/>
            <a:r>
              <a:rPr lang="es-ES_tradnl" dirty="0">
                <a:solidFill>
                  <a:srgbClr val="0A2F4F"/>
                </a:solidFill>
                <a:latin typeface="Montserrat" panose="02000505000000020004" pitchFamily="2" charset="0"/>
              </a:rPr>
              <a:t>Algunos son superiores para trastornos de ansiedad.</a:t>
            </a:r>
          </a:p>
          <a:p>
            <a:pPr lvl="0"/>
            <a:r>
              <a:rPr lang="es-ES_tradnl" dirty="0"/>
              <a:t>Guiar terapia según:</a:t>
            </a:r>
            <a:endParaRPr lang="es-CO" dirty="0"/>
          </a:p>
          <a:p>
            <a:pPr lvl="1"/>
            <a:r>
              <a:rPr lang="es-ES_tradnl" dirty="0"/>
              <a:t>AP de respuesta.</a:t>
            </a:r>
            <a:endParaRPr lang="es-CO" dirty="0"/>
          </a:p>
          <a:p>
            <a:pPr lvl="1"/>
            <a:r>
              <a:rPr lang="es-ES_tradnl" dirty="0"/>
              <a:t>Preferencia del paciente.</a:t>
            </a:r>
            <a:endParaRPr lang="es-CO" dirty="0"/>
          </a:p>
          <a:p>
            <a:pPr lvl="1"/>
            <a:r>
              <a:rPr lang="es-ES_tradnl" dirty="0"/>
              <a:t>Familiaridad de clínico.</a:t>
            </a:r>
            <a:endParaRPr lang="es-CO" dirty="0"/>
          </a:p>
          <a:p>
            <a:pPr lvl="0"/>
            <a:r>
              <a:rPr lang="es-ES_tradnl" dirty="0"/>
              <a:t>Efectos adversos transitorios:</a:t>
            </a:r>
            <a:endParaRPr lang="es-CO" dirty="0"/>
          </a:p>
          <a:p>
            <a:pPr lvl="1"/>
            <a:r>
              <a:rPr lang="es-ES_tradnl" dirty="0"/>
              <a:t>Malestar TGI / diarrea.</a:t>
            </a:r>
            <a:endParaRPr lang="es-CO" dirty="0"/>
          </a:p>
          <a:p>
            <a:pPr lvl="1"/>
            <a:r>
              <a:rPr lang="es-ES_tradnl" dirty="0"/>
              <a:t>Inquietud.</a:t>
            </a:r>
            <a:endParaRPr lang="es-CO" dirty="0"/>
          </a:p>
          <a:p>
            <a:pPr lvl="1"/>
            <a:r>
              <a:rPr lang="es-ES_tradnl" dirty="0"/>
              <a:t>Insomnio.</a:t>
            </a:r>
            <a:endParaRPr lang="es-CO" dirty="0"/>
          </a:p>
          <a:p>
            <a:pPr lvl="1"/>
            <a:r>
              <a:rPr lang="es-ES_tradnl" dirty="0"/>
              <a:t>Cefalea.</a:t>
            </a:r>
            <a:endParaRPr lang="es-CO" dirty="0"/>
          </a:p>
          <a:p>
            <a:pPr lvl="1"/>
            <a:r>
              <a:rPr lang="es-ES_tradnl" dirty="0"/>
              <a:t>Etc.</a:t>
            </a:r>
            <a:endParaRPr lang="es-CO" dirty="0"/>
          </a:p>
        </p:txBody>
      </p:sp>
      <p:pic>
        <p:nvPicPr>
          <p:cNvPr id="4" name="Picture 2" descr="Brain and mental health icons vector set Free Vector">
            <a:extLst>
              <a:ext uri="{FF2B5EF4-FFF2-40B4-BE49-F238E27FC236}">
                <a16:creationId xmlns:a16="http://schemas.microsoft.com/office/drawing/2014/main" id="{4C6BF7A5-AD3A-4E73-A857-482AFB6072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3" t="2443" r="63868" b="64482"/>
          <a:stretch/>
        </p:blipFill>
        <p:spPr bwMode="auto">
          <a:xfrm>
            <a:off x="1740908" y="2052908"/>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617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831454" cy="1325563"/>
          </a:xfrm>
        </p:spPr>
        <p:txBody>
          <a:bodyPr/>
          <a:lstStyle/>
          <a:p>
            <a:pPr algn="ctr"/>
            <a:r>
              <a:rPr lang="es-CO" b="0" dirty="0"/>
              <a:t>Tratamiento</a:t>
            </a:r>
          </a:p>
        </p:txBody>
      </p:sp>
      <p:pic>
        <p:nvPicPr>
          <p:cNvPr id="4" name="Picture 2" descr="Brain and mental health icons vector set Free Vector">
            <a:extLst>
              <a:ext uri="{FF2B5EF4-FFF2-40B4-BE49-F238E27FC236}">
                <a16:creationId xmlns:a16="http://schemas.microsoft.com/office/drawing/2014/main" id="{4C6BF7A5-AD3A-4E73-A857-482AFB6072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3" t="2443" r="63868" b="64482"/>
          <a:stretch/>
        </p:blipFill>
        <p:spPr bwMode="auto">
          <a:xfrm>
            <a:off x="1740908" y="2072415"/>
            <a:ext cx="2026037" cy="19721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Marcador de contenido 10">
            <a:extLst>
              <a:ext uri="{FF2B5EF4-FFF2-40B4-BE49-F238E27FC236}">
                <a16:creationId xmlns:a16="http://schemas.microsoft.com/office/drawing/2014/main" id="{6C3773F2-393B-477C-8E4C-4AC2686AF5C2}"/>
              </a:ext>
            </a:extLst>
          </p:cNvPr>
          <p:cNvGraphicFramePr>
            <a:graphicFrameLocks/>
          </p:cNvGraphicFramePr>
          <p:nvPr>
            <p:extLst>
              <p:ext uri="{D42A27DB-BD31-4B8C-83A1-F6EECF244321}">
                <p14:modId xmlns:p14="http://schemas.microsoft.com/office/powerpoint/2010/main" val="1266530122"/>
              </p:ext>
            </p:extLst>
          </p:nvPr>
        </p:nvGraphicFramePr>
        <p:xfrm>
          <a:off x="5250734" y="1461545"/>
          <a:ext cx="6563809" cy="3940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0115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419100" y="0"/>
            <a:ext cx="3831454" cy="1325563"/>
          </a:xfrm>
        </p:spPr>
        <p:txBody>
          <a:bodyPr/>
          <a:lstStyle/>
          <a:p>
            <a:r>
              <a:rPr lang="es-CO" b="0" dirty="0"/>
              <a:t>Tratamiento</a:t>
            </a:r>
          </a:p>
        </p:txBody>
      </p:sp>
      <p:pic>
        <p:nvPicPr>
          <p:cNvPr id="4" name="Picture 2" descr="Brain and mental health icons vector set Free Vector">
            <a:extLst>
              <a:ext uri="{FF2B5EF4-FFF2-40B4-BE49-F238E27FC236}">
                <a16:creationId xmlns:a16="http://schemas.microsoft.com/office/drawing/2014/main" id="{4C6BF7A5-AD3A-4E73-A857-482AFB6072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3" t="2443" r="63868" b="64482"/>
          <a:stretch/>
        </p:blipFill>
        <p:spPr bwMode="auto">
          <a:xfrm>
            <a:off x="1321808" y="1869905"/>
            <a:ext cx="2026037" cy="19721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Marcador de contenido 3">
            <a:extLst>
              <a:ext uri="{FF2B5EF4-FFF2-40B4-BE49-F238E27FC236}">
                <a16:creationId xmlns:a16="http://schemas.microsoft.com/office/drawing/2014/main" id="{7149A262-569D-486B-9A2C-17EE3C491629}"/>
              </a:ext>
            </a:extLst>
          </p:cNvPr>
          <p:cNvGraphicFramePr>
            <a:graphicFrameLocks noGrp="1"/>
          </p:cNvGraphicFramePr>
          <p:nvPr>
            <p:ph idx="1"/>
            <p:extLst>
              <p:ext uri="{D42A27DB-BD31-4B8C-83A1-F6EECF244321}">
                <p14:modId xmlns:p14="http://schemas.microsoft.com/office/powerpoint/2010/main" val="1527174839"/>
              </p:ext>
            </p:extLst>
          </p:nvPr>
        </p:nvGraphicFramePr>
        <p:xfrm>
          <a:off x="4370170" y="691115"/>
          <a:ext cx="7708416" cy="4093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4184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831454" cy="1325563"/>
          </a:xfrm>
        </p:spPr>
        <p:txBody>
          <a:bodyPr/>
          <a:lstStyle/>
          <a:p>
            <a:r>
              <a:rPr lang="es-CO" b="0" dirty="0"/>
              <a:t>Tratamiento</a:t>
            </a:r>
          </a:p>
        </p:txBody>
      </p:sp>
      <p:pic>
        <p:nvPicPr>
          <p:cNvPr id="4" name="Picture 2" descr="Brain and mental health icons vector set Free Vector">
            <a:extLst>
              <a:ext uri="{FF2B5EF4-FFF2-40B4-BE49-F238E27FC236}">
                <a16:creationId xmlns:a16="http://schemas.microsoft.com/office/drawing/2014/main" id="{4C6BF7A5-AD3A-4E73-A857-482AFB6072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3" t="2443" r="63868" b="64482"/>
          <a:stretch/>
        </p:blipFill>
        <p:spPr bwMode="auto">
          <a:xfrm>
            <a:off x="1740908" y="2072415"/>
            <a:ext cx="2026037" cy="19721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Marcador de contenido 3">
            <a:extLst>
              <a:ext uri="{FF2B5EF4-FFF2-40B4-BE49-F238E27FC236}">
                <a16:creationId xmlns:a16="http://schemas.microsoft.com/office/drawing/2014/main" id="{234A330D-F4C0-4DF6-A330-043A0A0DE6B8}"/>
              </a:ext>
            </a:extLst>
          </p:cNvPr>
          <p:cNvGraphicFramePr>
            <a:graphicFrameLocks noGrp="1"/>
          </p:cNvGraphicFramePr>
          <p:nvPr>
            <p:ph idx="1"/>
            <p:extLst>
              <p:ext uri="{D42A27DB-BD31-4B8C-83A1-F6EECF244321}">
                <p14:modId xmlns:p14="http://schemas.microsoft.com/office/powerpoint/2010/main" val="1575774780"/>
              </p:ext>
            </p:extLst>
          </p:nvPr>
        </p:nvGraphicFramePr>
        <p:xfrm>
          <a:off x="4939699" y="936879"/>
          <a:ext cx="7128254" cy="4783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2180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831454" cy="1325563"/>
          </a:xfrm>
        </p:spPr>
        <p:txBody>
          <a:bodyPr/>
          <a:lstStyle/>
          <a:p>
            <a:r>
              <a:rPr lang="es-CO" b="0" dirty="0"/>
              <a:t>Tratamiento</a:t>
            </a:r>
          </a:p>
        </p:txBody>
      </p:sp>
      <p:pic>
        <p:nvPicPr>
          <p:cNvPr id="4" name="Picture 2" descr="Brain and mental health icons vector set Free Vector">
            <a:extLst>
              <a:ext uri="{FF2B5EF4-FFF2-40B4-BE49-F238E27FC236}">
                <a16:creationId xmlns:a16="http://schemas.microsoft.com/office/drawing/2014/main" id="{4C6BF7A5-AD3A-4E73-A857-482AFB6072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3" t="2443" r="63868" b="64482"/>
          <a:stretch/>
        </p:blipFill>
        <p:spPr bwMode="auto">
          <a:xfrm>
            <a:off x="1740908" y="2072415"/>
            <a:ext cx="2026037" cy="19721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Marcador de contenido 3">
            <a:extLst>
              <a:ext uri="{FF2B5EF4-FFF2-40B4-BE49-F238E27FC236}">
                <a16:creationId xmlns:a16="http://schemas.microsoft.com/office/drawing/2014/main" id="{0DFFEA26-8B7A-4C90-BE36-BCE765F86A6F}"/>
              </a:ext>
            </a:extLst>
          </p:cNvPr>
          <p:cNvGraphicFramePr>
            <a:graphicFrameLocks/>
          </p:cNvGraphicFramePr>
          <p:nvPr>
            <p:extLst>
              <p:ext uri="{D42A27DB-BD31-4B8C-83A1-F6EECF244321}">
                <p14:modId xmlns:p14="http://schemas.microsoft.com/office/powerpoint/2010/main" val="1000846224"/>
              </p:ext>
            </p:extLst>
          </p:nvPr>
        </p:nvGraphicFramePr>
        <p:xfrm>
          <a:off x="4940574" y="1253331"/>
          <a:ext cx="7102033"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97725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454335"/>
            <a:ext cx="3831454" cy="1325563"/>
          </a:xfrm>
        </p:spPr>
        <p:txBody>
          <a:bodyPr/>
          <a:lstStyle/>
          <a:p>
            <a:pPr algn="ctr"/>
            <a:r>
              <a:rPr lang="es-CO" b="0" dirty="0"/>
              <a:t>Respuesta</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160861" y="663791"/>
            <a:ext cx="6528391" cy="5530417"/>
          </a:xfrm>
        </p:spPr>
        <p:txBody>
          <a:bodyPr>
            <a:normAutofit lnSpcReduction="10000"/>
          </a:bodyPr>
          <a:lstStyle/>
          <a:p>
            <a:r>
              <a:rPr lang="es-ES_tradnl" sz="2400" dirty="0">
                <a:solidFill>
                  <a:srgbClr val="0A2F4F"/>
                </a:solidFill>
                <a:latin typeface="Montserrat" panose="02000505000000020004" pitchFamily="2" charset="0"/>
              </a:rPr>
              <a:t>Medida por </a:t>
            </a:r>
            <a:r>
              <a:rPr lang="es-ES_tradnl" sz="2400" dirty="0" err="1">
                <a:solidFill>
                  <a:srgbClr val="0A2F4F"/>
                </a:solidFill>
                <a:latin typeface="Montserrat" panose="02000505000000020004" pitchFamily="2" charset="0"/>
              </a:rPr>
              <a:t>auto-reporte</a:t>
            </a:r>
            <a:r>
              <a:rPr lang="es-ES_tradnl" sz="2400" dirty="0">
                <a:solidFill>
                  <a:srgbClr val="0A2F4F"/>
                </a:solidFill>
                <a:latin typeface="Montserrat" panose="02000505000000020004" pitchFamily="2" charset="0"/>
              </a:rPr>
              <a:t>.</a:t>
            </a:r>
          </a:p>
          <a:p>
            <a:r>
              <a:rPr lang="es-ES_tradnl" sz="2400" dirty="0">
                <a:solidFill>
                  <a:srgbClr val="0A2F4F"/>
                </a:solidFill>
                <a:latin typeface="Montserrat" panose="02000505000000020004" pitchFamily="2" charset="0"/>
              </a:rPr>
              <a:t>Preferible evaluar con cuestionarios.</a:t>
            </a:r>
          </a:p>
          <a:p>
            <a:r>
              <a:rPr lang="es-ES_tradnl" sz="2400" dirty="0">
                <a:solidFill>
                  <a:srgbClr val="0A2F4F"/>
                </a:solidFill>
                <a:latin typeface="Montserrat" panose="02000505000000020004" pitchFamily="2" charset="0"/>
              </a:rPr>
              <a:t>Respuesta a TCC es acumulativa.</a:t>
            </a:r>
          </a:p>
          <a:p>
            <a:r>
              <a:rPr lang="es-ES_tradnl" sz="2400" dirty="0">
                <a:solidFill>
                  <a:srgbClr val="0A2F4F"/>
                </a:solidFill>
                <a:latin typeface="Montserrat" panose="02000505000000020004" pitchFamily="2" charset="0"/>
              </a:rPr>
              <a:t>Cambiar medicamento</a:t>
            </a:r>
          </a:p>
          <a:p>
            <a:pPr lvl="1"/>
            <a:r>
              <a:rPr lang="es-ES_tradnl" sz="2400" dirty="0">
                <a:solidFill>
                  <a:srgbClr val="0A2F4F"/>
                </a:solidFill>
                <a:latin typeface="Montserrat" panose="02000505000000020004" pitchFamily="2" charset="0"/>
              </a:rPr>
              <a:t>Si empeoramiento.</a:t>
            </a:r>
          </a:p>
          <a:p>
            <a:pPr lvl="1"/>
            <a:r>
              <a:rPr lang="es-ES_tradnl" sz="2400" dirty="0">
                <a:solidFill>
                  <a:srgbClr val="0A2F4F"/>
                </a:solidFill>
                <a:latin typeface="Montserrat" panose="02000505000000020004" pitchFamily="2" charset="0"/>
              </a:rPr>
              <a:t>Si pobre tolerancia.</a:t>
            </a:r>
          </a:p>
          <a:p>
            <a:pPr>
              <a:lnSpc>
                <a:spcPct val="120000"/>
              </a:lnSpc>
              <a:spcBef>
                <a:spcPts val="0"/>
              </a:spcBef>
            </a:pPr>
            <a:endParaRPr lang="es-MX" sz="2400" dirty="0">
              <a:latin typeface="Montserrat" panose="02000505000000020004"/>
              <a:cs typeface="Times New Roman" panose="02020603050405020304" pitchFamily="18" charset="0"/>
            </a:endParaRPr>
          </a:p>
          <a:p>
            <a:pPr>
              <a:lnSpc>
                <a:spcPct val="120000"/>
              </a:lnSpc>
              <a:spcBef>
                <a:spcPts val="0"/>
              </a:spcBef>
            </a:pPr>
            <a:r>
              <a:rPr lang="es-MX" sz="2400" dirty="0">
                <a:latin typeface="Montserrat" panose="02000505000000020004"/>
                <a:cs typeface="Times New Roman" panose="02020603050405020304" pitchFamily="18" charset="0"/>
              </a:rPr>
              <a:t>Si hay respuesta sub-óptima:</a:t>
            </a:r>
          </a:p>
          <a:p>
            <a:pPr lvl="1">
              <a:lnSpc>
                <a:spcPct val="120000"/>
              </a:lnSpc>
              <a:spcBef>
                <a:spcPts val="0"/>
              </a:spcBef>
            </a:pPr>
            <a:r>
              <a:rPr lang="es-MX" sz="2400" dirty="0">
                <a:latin typeface="Montserrat" panose="02000505000000020004"/>
                <a:cs typeface="Times New Roman" panose="02020603050405020304" pitchFamily="18" charset="0"/>
              </a:rPr>
              <a:t>Persistencia de síntomas.</a:t>
            </a:r>
          </a:p>
          <a:p>
            <a:pPr lvl="2">
              <a:lnSpc>
                <a:spcPct val="120000"/>
              </a:lnSpc>
              <a:spcBef>
                <a:spcPts val="0"/>
              </a:spcBef>
            </a:pPr>
            <a:r>
              <a:rPr lang="es-MX" sz="2400" dirty="0">
                <a:latin typeface="Montserrat" panose="02000505000000020004"/>
                <a:cs typeface="Times New Roman" panose="02020603050405020304" pitchFamily="18" charset="0"/>
              </a:rPr>
              <a:t>Dosis y tiempo adecuado.</a:t>
            </a:r>
          </a:p>
          <a:p>
            <a:pPr lvl="2">
              <a:lnSpc>
                <a:spcPct val="120000"/>
              </a:lnSpc>
              <a:spcBef>
                <a:spcPts val="0"/>
              </a:spcBef>
            </a:pPr>
            <a:r>
              <a:rPr lang="es-MX" sz="2400" dirty="0">
                <a:latin typeface="Montserrat" panose="02000505000000020004"/>
                <a:cs typeface="Times New Roman" panose="02020603050405020304" pitchFamily="18" charset="0"/>
              </a:rPr>
              <a:t>Sesiones suficientes.</a:t>
            </a:r>
          </a:p>
          <a:p>
            <a:pPr>
              <a:lnSpc>
                <a:spcPct val="120000"/>
              </a:lnSpc>
              <a:spcBef>
                <a:spcPts val="0"/>
              </a:spcBef>
            </a:pPr>
            <a:r>
              <a:rPr lang="es-MX" sz="2400" dirty="0">
                <a:latin typeface="Montserrat" panose="02000505000000020004"/>
                <a:cs typeface="Times New Roman" panose="02020603050405020304" pitchFamily="18" charset="0"/>
              </a:rPr>
              <a:t>Necesidad de estrategias terapéuticas adicionales.</a:t>
            </a:r>
          </a:p>
          <a:p>
            <a:pPr>
              <a:lnSpc>
                <a:spcPct val="120000"/>
              </a:lnSpc>
              <a:spcBef>
                <a:spcPts val="0"/>
              </a:spcBef>
            </a:pPr>
            <a:endParaRPr lang="es-MX" sz="2400" dirty="0">
              <a:latin typeface="Montserrat" panose="02000505000000020004"/>
              <a:cs typeface="Times New Roman" panose="02020603050405020304" pitchFamily="18" charset="0"/>
            </a:endParaRPr>
          </a:p>
        </p:txBody>
      </p:sp>
      <p:pic>
        <p:nvPicPr>
          <p:cNvPr id="4" name="Picture 2" descr="Brain and mental health icons vector set Free Vector">
            <a:extLst>
              <a:ext uri="{FF2B5EF4-FFF2-40B4-BE49-F238E27FC236}">
                <a16:creationId xmlns:a16="http://schemas.microsoft.com/office/drawing/2014/main" id="{5EAE913D-40E9-44D3-9E98-1B864A12A9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0" t="61798" r="63681" b="5127"/>
          <a:stretch/>
        </p:blipFill>
        <p:spPr bwMode="auto">
          <a:xfrm>
            <a:off x="1740908" y="2072415"/>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758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657447" y="423563"/>
            <a:ext cx="3724275" cy="1325563"/>
          </a:xfrm>
        </p:spPr>
        <p:txBody>
          <a:bodyPr vert="horz" lIns="91440" tIns="45720" rIns="91440" bIns="45720" rtlCol="0" anchor="ctr">
            <a:normAutofit/>
          </a:bodyPr>
          <a:lstStyle/>
          <a:p>
            <a:pPr algn="ctr"/>
            <a:r>
              <a:rPr lang="es-CO" b="0" dirty="0"/>
              <a:t>Caso clínico</a:t>
            </a:r>
          </a:p>
        </p:txBody>
      </p:sp>
      <p:pic>
        <p:nvPicPr>
          <p:cNvPr id="1026" name="Picture 2" descr="Brain and mental health icons vector set Free Vector">
            <a:extLst>
              <a:ext uri="{FF2B5EF4-FFF2-40B4-BE49-F238E27FC236}">
                <a16:creationId xmlns:a16="http://schemas.microsoft.com/office/drawing/2014/main" id="{ABE29FD7-9D56-4CD8-87EA-2442C68429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021" b="66925"/>
          <a:stretch/>
        </p:blipFill>
        <p:spPr bwMode="auto">
          <a:xfrm>
            <a:off x="1321808" y="1456860"/>
            <a:ext cx="2026037" cy="1972140"/>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2">
            <a:extLst>
              <a:ext uri="{FF2B5EF4-FFF2-40B4-BE49-F238E27FC236}">
                <a16:creationId xmlns:a16="http://schemas.microsoft.com/office/drawing/2014/main" id="{1B188B2B-532E-4B5F-A581-D3F4032F4494}"/>
              </a:ext>
            </a:extLst>
          </p:cNvPr>
          <p:cNvSpPr>
            <a:spLocks noGrp="1"/>
          </p:cNvSpPr>
          <p:nvPr>
            <p:ph idx="1"/>
          </p:nvPr>
        </p:nvSpPr>
        <p:spPr>
          <a:xfrm>
            <a:off x="5067082" y="566737"/>
            <a:ext cx="6467471" cy="5724525"/>
          </a:xfrm>
        </p:spPr>
        <p:txBody>
          <a:bodyPr>
            <a:normAutofit fontScale="92500" lnSpcReduction="20000"/>
          </a:bodyPr>
          <a:lstStyle/>
          <a:p>
            <a:pPr marL="0" indent="0" algn="just">
              <a:buNone/>
            </a:pPr>
            <a:r>
              <a:rPr lang="es-MX" sz="2400" b="1" dirty="0">
                <a:latin typeface="Montserrat" panose="02000505000000020004"/>
              </a:rPr>
              <a:t>Carlos de 30 años</a:t>
            </a:r>
            <a:r>
              <a:rPr lang="es-MX" sz="2400" dirty="0">
                <a:latin typeface="Montserrat" panose="02000505000000020004"/>
              </a:rPr>
              <a:t>, médico, trabaja en una IPS en la sección de urgencias, ha presentado antecedente de </a:t>
            </a:r>
            <a:r>
              <a:rPr lang="es-MX" sz="2400" b="1" dirty="0">
                <a:latin typeface="Montserrat" panose="02000505000000020004"/>
              </a:rPr>
              <a:t>dispepsia que automedica </a:t>
            </a:r>
            <a:r>
              <a:rPr lang="es-MX" sz="2400" dirty="0">
                <a:latin typeface="Montserrat" panose="02000505000000020004"/>
              </a:rPr>
              <a:t>con inhibidores de bomba ocasionalmente. Desde hace un año ha ido incrementando la sensación de dispepsia, tanto que en una ocasión le pidió a sus compañeros trabajo que le </a:t>
            </a:r>
            <a:r>
              <a:rPr lang="es-MX" sz="2400" b="1" dirty="0">
                <a:latin typeface="Montserrat" panose="02000505000000020004"/>
              </a:rPr>
              <a:t>descartaran un síndrome coronario </a:t>
            </a:r>
            <a:r>
              <a:rPr lang="es-MX" sz="2400" dirty="0">
                <a:latin typeface="Montserrat" panose="02000505000000020004"/>
              </a:rPr>
              <a:t>porque empezó a sentir que podía ser algo grave, de hecho, durante 10 minutos se sintió con un </a:t>
            </a:r>
            <a:r>
              <a:rPr lang="es-MX" sz="2400" b="1" dirty="0">
                <a:latin typeface="Montserrat" panose="02000505000000020004"/>
              </a:rPr>
              <a:t>malestar muy intenso </a:t>
            </a:r>
            <a:r>
              <a:rPr lang="es-MX" sz="2400" dirty="0">
                <a:latin typeface="Montserrat" panose="02000505000000020004"/>
              </a:rPr>
              <a:t>por el que pensó que podría morirse, hasta que descartaron cambios en el EKG. Después de esa situación alguien le dijo que estaba “estresado” y él empezó a contemplar que sí ha estado </a:t>
            </a:r>
            <a:r>
              <a:rPr lang="es-MX" sz="2400" b="1" dirty="0">
                <a:latin typeface="Montserrat" panose="02000505000000020004"/>
              </a:rPr>
              <a:t>muy preocupado desde hace varios meses</a:t>
            </a:r>
            <a:r>
              <a:rPr lang="es-MX" sz="2400" dirty="0">
                <a:latin typeface="Montserrat" panose="02000505000000020004"/>
              </a:rPr>
              <a:t> por las obligaciones económicas, sus dificultades de pareja, el estudio y las 300 horas mensuales de trabajo con turnos en la noche. Ha tenido dificultad para concentrarse e insomnio. </a:t>
            </a:r>
            <a:r>
              <a:rPr lang="es-MX" sz="2400" b="1" dirty="0">
                <a:latin typeface="Montserrat" panose="02000505000000020004"/>
              </a:rPr>
              <a:t>Por eso busca ayuda.</a:t>
            </a:r>
            <a:endParaRPr lang="es-CO" sz="1400" b="1" dirty="0"/>
          </a:p>
        </p:txBody>
      </p:sp>
    </p:spTree>
    <p:extLst>
      <p:ext uri="{BB962C8B-B14F-4D97-AF65-F5344CB8AC3E}">
        <p14:creationId xmlns:p14="http://schemas.microsoft.com/office/powerpoint/2010/main" val="827185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625549" y="488928"/>
            <a:ext cx="3831454" cy="1325563"/>
          </a:xfrm>
        </p:spPr>
        <p:txBody>
          <a:bodyPr/>
          <a:lstStyle/>
          <a:p>
            <a:pPr algn="ctr"/>
            <a:r>
              <a:rPr lang="es-CO" b="0" dirty="0"/>
              <a:t>Fobias </a:t>
            </a:r>
            <a:br>
              <a:rPr lang="es-CO" b="0" dirty="0"/>
            </a:br>
            <a:r>
              <a:rPr lang="es-CO" b="0" dirty="0"/>
              <a:t>específicas</a:t>
            </a:r>
          </a:p>
        </p:txBody>
      </p:sp>
      <p:pic>
        <p:nvPicPr>
          <p:cNvPr id="4" name="Picture 2" descr="Brain and mental health icons vector set Free Vector">
            <a:extLst>
              <a:ext uri="{FF2B5EF4-FFF2-40B4-BE49-F238E27FC236}">
                <a16:creationId xmlns:a16="http://schemas.microsoft.com/office/drawing/2014/main" id="{9BA7D9DF-374F-458B-90FA-DBB15E5564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365" t="1804" r="656" b="65121"/>
          <a:stretch/>
        </p:blipFill>
        <p:spPr bwMode="auto">
          <a:xfrm>
            <a:off x="1528257" y="2157034"/>
            <a:ext cx="2026037" cy="19721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Marcador de contenido 10">
            <a:extLst>
              <a:ext uri="{FF2B5EF4-FFF2-40B4-BE49-F238E27FC236}">
                <a16:creationId xmlns:a16="http://schemas.microsoft.com/office/drawing/2014/main" id="{1A55F2D0-2D5F-4EBE-84B3-EA50F6931AAA}"/>
              </a:ext>
            </a:extLst>
          </p:cNvPr>
          <p:cNvGraphicFramePr>
            <a:graphicFrameLocks noGrp="1"/>
          </p:cNvGraphicFramePr>
          <p:nvPr>
            <p:ph idx="1"/>
            <p:extLst>
              <p:ext uri="{D42A27DB-BD31-4B8C-83A1-F6EECF244321}">
                <p14:modId xmlns:p14="http://schemas.microsoft.com/office/powerpoint/2010/main" val="3907279777"/>
              </p:ext>
            </p:extLst>
          </p:nvPr>
        </p:nvGraphicFramePr>
        <p:xfrm>
          <a:off x="4804671" y="488928"/>
          <a:ext cx="7240772" cy="5880144"/>
        </p:xfrm>
        <a:graphic>
          <a:graphicData uri="http://schemas.openxmlformats.org/drawingml/2006/table">
            <a:tbl>
              <a:tblPr/>
              <a:tblGrid>
                <a:gridCol w="3620386">
                  <a:extLst>
                    <a:ext uri="{9D8B030D-6E8A-4147-A177-3AD203B41FA5}">
                      <a16:colId xmlns:a16="http://schemas.microsoft.com/office/drawing/2014/main" val="827578215"/>
                    </a:ext>
                  </a:extLst>
                </a:gridCol>
                <a:gridCol w="3620386">
                  <a:extLst>
                    <a:ext uri="{9D8B030D-6E8A-4147-A177-3AD203B41FA5}">
                      <a16:colId xmlns:a16="http://schemas.microsoft.com/office/drawing/2014/main" val="2360223237"/>
                    </a:ext>
                  </a:extLst>
                </a:gridCol>
              </a:tblGrid>
              <a:tr h="632718">
                <a:tc>
                  <a:txBody>
                    <a:bodyPr/>
                    <a:lstStyle/>
                    <a:p>
                      <a:pPr marL="0" marR="0" algn="ctr" fontAlgn="t">
                        <a:spcBef>
                          <a:spcPts val="0"/>
                        </a:spcBef>
                        <a:spcAft>
                          <a:spcPts val="0"/>
                        </a:spcAft>
                      </a:pPr>
                      <a:r>
                        <a:rPr lang="es-CO" sz="3200" b="1" dirty="0">
                          <a:solidFill>
                            <a:schemeClr val="bg1"/>
                          </a:solidFill>
                          <a:effectLst/>
                          <a:latin typeface="Montserrat" panose="00000500000000000000" pitchFamily="50" charset="0"/>
                        </a:rPr>
                        <a:t>Psicoterapia</a:t>
                      </a:r>
                      <a:endParaRPr lang="es-CO" sz="1800" b="1" dirty="0">
                        <a:solidFill>
                          <a:schemeClr val="bg1"/>
                        </a:solidFill>
                        <a:effectLst/>
                        <a:latin typeface="Montserrat" panose="00000500000000000000" pitchFamily="50" charset="0"/>
                      </a:endParaRPr>
                    </a:p>
                  </a:txBody>
                  <a:tcPr marL="11615" marR="11615" marT="11615" marB="11615"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00AAA7"/>
                    </a:solidFill>
                  </a:tcPr>
                </a:tc>
                <a:tc>
                  <a:txBody>
                    <a:bodyPr/>
                    <a:lstStyle/>
                    <a:p>
                      <a:pPr marL="0" marR="0" algn="ctr" fontAlgn="t">
                        <a:spcBef>
                          <a:spcPts val="0"/>
                        </a:spcBef>
                        <a:spcAft>
                          <a:spcPts val="0"/>
                        </a:spcAft>
                      </a:pPr>
                      <a:r>
                        <a:rPr lang="es-CO" sz="3200" b="1" dirty="0">
                          <a:solidFill>
                            <a:schemeClr val="bg1"/>
                          </a:solidFill>
                          <a:effectLst/>
                          <a:latin typeface="Montserrat" panose="00000500000000000000" pitchFamily="50" charset="0"/>
                        </a:rPr>
                        <a:t>Fobia</a:t>
                      </a:r>
                      <a:endParaRPr lang="es-CO" sz="1800" b="1" dirty="0">
                        <a:solidFill>
                          <a:schemeClr val="bg1"/>
                        </a:solidFill>
                        <a:effectLst/>
                        <a:latin typeface="Montserrat" panose="00000500000000000000" pitchFamily="50" charset="0"/>
                      </a:endParaRPr>
                    </a:p>
                  </a:txBody>
                  <a:tcPr marL="11615" marR="11615" marT="11615" marB="11615" anchor="ctr">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00AAA7"/>
                    </a:solidFill>
                  </a:tcPr>
                </a:tc>
                <a:extLst>
                  <a:ext uri="{0D108BD9-81ED-4DB2-BD59-A6C34878D82A}">
                    <a16:rowId xmlns:a16="http://schemas.microsoft.com/office/drawing/2014/main" val="1632223974"/>
                  </a:ext>
                </a:extLst>
              </a:tr>
              <a:tr h="934695">
                <a:tc>
                  <a:txBody>
                    <a:bodyPr/>
                    <a:lstStyle/>
                    <a:p>
                      <a:pPr marL="0" marR="0" algn="ctr" fontAlgn="t">
                        <a:spcBef>
                          <a:spcPts val="0"/>
                        </a:spcBef>
                        <a:spcAft>
                          <a:spcPts val="0"/>
                        </a:spcAft>
                      </a:pPr>
                      <a:r>
                        <a:rPr lang="es-CO" sz="2400" dirty="0">
                          <a:solidFill>
                            <a:srgbClr val="152B48"/>
                          </a:solidFill>
                          <a:effectLst/>
                          <a:latin typeface="Montserrat" panose="00000500000000000000" pitchFamily="50" charset="0"/>
                        </a:rPr>
                        <a:t>Tratamientos basados ​​en exposición</a:t>
                      </a:r>
                    </a:p>
                  </a:txBody>
                  <a:tcPr marL="11615" marR="11615" marT="11615" marB="11615"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gradFill flip="none" rotWithShape="1">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tcPr>
                </a:tc>
                <a:tc>
                  <a:txBody>
                    <a:bodyPr/>
                    <a:lstStyle/>
                    <a:p>
                      <a:pPr marL="0" marR="0" algn="ctr" fontAlgn="t">
                        <a:spcBef>
                          <a:spcPts val="0"/>
                        </a:spcBef>
                        <a:spcAft>
                          <a:spcPts val="0"/>
                        </a:spcAft>
                      </a:pPr>
                      <a:r>
                        <a:rPr lang="es-CO" sz="2400" dirty="0">
                          <a:solidFill>
                            <a:srgbClr val="152B48"/>
                          </a:solidFill>
                          <a:effectLst/>
                          <a:latin typeface="Montserrat" panose="00000500000000000000" pitchFamily="50" charset="0"/>
                        </a:rPr>
                        <a:t>Todas las fobias específicas</a:t>
                      </a:r>
                      <a:endParaRPr lang="es-CO" sz="1400" dirty="0">
                        <a:solidFill>
                          <a:srgbClr val="152B48"/>
                        </a:solidFill>
                        <a:effectLst/>
                        <a:latin typeface="Montserrat" panose="00000500000000000000" pitchFamily="50" charset="0"/>
                      </a:endParaRPr>
                    </a:p>
                  </a:txBody>
                  <a:tcPr marL="11615" marR="11615" marT="11615" marB="11615" anchor="ctr">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gradFill flip="none" rotWithShape="1">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tcPr>
                </a:tc>
                <a:extLst>
                  <a:ext uri="{0D108BD9-81ED-4DB2-BD59-A6C34878D82A}">
                    <a16:rowId xmlns:a16="http://schemas.microsoft.com/office/drawing/2014/main" val="4255116023"/>
                  </a:ext>
                </a:extLst>
              </a:tr>
              <a:tr h="783707">
                <a:tc>
                  <a:txBody>
                    <a:bodyPr/>
                    <a:lstStyle/>
                    <a:p>
                      <a:pPr marL="0" marR="0" algn="ctr" fontAlgn="t">
                        <a:spcBef>
                          <a:spcPts val="0"/>
                        </a:spcBef>
                        <a:spcAft>
                          <a:spcPts val="0"/>
                        </a:spcAft>
                      </a:pPr>
                      <a:r>
                        <a:rPr lang="es-MX" sz="2000" dirty="0">
                          <a:solidFill>
                            <a:srgbClr val="152B48"/>
                          </a:solidFill>
                          <a:effectLst/>
                          <a:latin typeface="Montserrat" panose="00000500000000000000" pitchFamily="50" charset="0"/>
                        </a:rPr>
                        <a:t>Exposición a la realidad virtual.</a:t>
                      </a:r>
                    </a:p>
                  </a:txBody>
                  <a:tcPr marL="11615" marR="11615" marT="11615" marB="11615"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marL="0" marR="0" algn="ctr" fontAlgn="t">
                        <a:spcBef>
                          <a:spcPts val="0"/>
                        </a:spcBef>
                        <a:spcAft>
                          <a:spcPts val="0"/>
                        </a:spcAft>
                      </a:pPr>
                      <a:r>
                        <a:rPr lang="es-CO" sz="2000" dirty="0">
                          <a:solidFill>
                            <a:srgbClr val="152B48"/>
                          </a:solidFill>
                          <a:effectLst/>
                          <a:latin typeface="Montserrat" panose="00000500000000000000" pitchFamily="50" charset="0"/>
                        </a:rPr>
                        <a:t>Alturas, vuelo, arañas, claustrofobia.</a:t>
                      </a:r>
                      <a:endParaRPr lang="es-CO" sz="1200" dirty="0">
                        <a:solidFill>
                          <a:srgbClr val="152B48"/>
                        </a:solidFill>
                        <a:effectLst/>
                        <a:latin typeface="Montserrat" panose="00000500000000000000" pitchFamily="50" charset="0"/>
                      </a:endParaRPr>
                    </a:p>
                  </a:txBody>
                  <a:tcPr marL="11615" marR="11615" marT="11615" marB="11615" anchor="ctr">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97178610"/>
                  </a:ext>
                </a:extLst>
              </a:tr>
              <a:tr h="1043433">
                <a:tc>
                  <a:txBody>
                    <a:bodyPr/>
                    <a:lstStyle/>
                    <a:p>
                      <a:pPr marL="0" marR="0" algn="ctr" fontAlgn="t">
                        <a:spcBef>
                          <a:spcPts val="0"/>
                        </a:spcBef>
                        <a:spcAft>
                          <a:spcPts val="0"/>
                        </a:spcAft>
                      </a:pPr>
                      <a:r>
                        <a:rPr lang="es-MX" sz="2000" dirty="0">
                          <a:solidFill>
                            <a:srgbClr val="152B48"/>
                          </a:solidFill>
                          <a:effectLst/>
                          <a:latin typeface="Montserrat" panose="00000500000000000000" pitchFamily="50" charset="0"/>
                        </a:rPr>
                        <a:t>Programas de autoayuda basados ​​en computadora.</a:t>
                      </a:r>
                      <a:endParaRPr lang="es-MX" sz="1200" dirty="0">
                        <a:solidFill>
                          <a:srgbClr val="152B48"/>
                        </a:solidFill>
                        <a:effectLst/>
                        <a:latin typeface="Montserrat" panose="00000500000000000000" pitchFamily="50" charset="0"/>
                      </a:endParaRPr>
                    </a:p>
                  </a:txBody>
                  <a:tcPr marL="11615" marR="11615" marT="11615" marB="11615"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marL="0" marR="0" algn="ctr" fontAlgn="t">
                        <a:spcBef>
                          <a:spcPts val="0"/>
                        </a:spcBef>
                        <a:spcAft>
                          <a:spcPts val="0"/>
                        </a:spcAft>
                      </a:pPr>
                      <a:r>
                        <a:rPr lang="es-CO" sz="2000" dirty="0">
                          <a:solidFill>
                            <a:srgbClr val="152B48"/>
                          </a:solidFill>
                          <a:effectLst/>
                          <a:latin typeface="Montserrat" panose="00000500000000000000" pitchFamily="50" charset="0"/>
                        </a:rPr>
                        <a:t>Arañas, voladoras, animales pequeños.</a:t>
                      </a:r>
                      <a:endParaRPr lang="es-CO" sz="1200" dirty="0">
                        <a:solidFill>
                          <a:srgbClr val="152B48"/>
                        </a:solidFill>
                        <a:effectLst/>
                        <a:latin typeface="Montserrat" panose="00000500000000000000" pitchFamily="50" charset="0"/>
                      </a:endParaRPr>
                    </a:p>
                  </a:txBody>
                  <a:tcPr marL="11615" marR="11615" marT="11615" marB="11615" anchor="ctr">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433085063"/>
                  </a:ext>
                </a:extLst>
              </a:tr>
              <a:tr h="1701884">
                <a:tc>
                  <a:txBody>
                    <a:bodyPr/>
                    <a:lstStyle/>
                    <a:p>
                      <a:pPr marL="0" marR="0" algn="ctr" fontAlgn="t">
                        <a:spcBef>
                          <a:spcPts val="0"/>
                        </a:spcBef>
                        <a:spcAft>
                          <a:spcPts val="0"/>
                        </a:spcAft>
                      </a:pPr>
                      <a:r>
                        <a:rPr lang="es-MX" sz="2000" dirty="0">
                          <a:solidFill>
                            <a:srgbClr val="152B48"/>
                          </a:solidFill>
                          <a:effectLst/>
                          <a:latin typeface="Montserrat" panose="00000500000000000000" pitchFamily="50" charset="0"/>
                        </a:rPr>
                        <a:t>Tensión muscular aplicada (exposición combinada con ejercicios de tensión muscular).</a:t>
                      </a:r>
                      <a:endParaRPr lang="es-MX" sz="1200" dirty="0">
                        <a:solidFill>
                          <a:srgbClr val="152B48"/>
                        </a:solidFill>
                        <a:effectLst/>
                        <a:latin typeface="Montserrat" panose="00000500000000000000" pitchFamily="50" charset="0"/>
                      </a:endParaRPr>
                    </a:p>
                  </a:txBody>
                  <a:tcPr marL="11615" marR="11615" marT="11615" marB="11615"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marL="0" marR="0" algn="ctr" fontAlgn="t">
                        <a:spcBef>
                          <a:spcPts val="0"/>
                        </a:spcBef>
                        <a:spcAft>
                          <a:spcPts val="0"/>
                        </a:spcAft>
                      </a:pPr>
                      <a:r>
                        <a:rPr lang="es-MX" sz="2000" dirty="0">
                          <a:solidFill>
                            <a:srgbClr val="152B48"/>
                          </a:solidFill>
                          <a:effectLst/>
                          <a:latin typeface="Montserrat" panose="00000500000000000000" pitchFamily="50" charset="0"/>
                        </a:rPr>
                        <a:t>Tipo de lesión por inyección o sangre.</a:t>
                      </a:r>
                      <a:endParaRPr lang="es-MX" sz="1200" dirty="0">
                        <a:solidFill>
                          <a:srgbClr val="152B48"/>
                        </a:solidFill>
                        <a:effectLst/>
                        <a:latin typeface="Montserrat" panose="00000500000000000000" pitchFamily="50" charset="0"/>
                      </a:endParaRPr>
                    </a:p>
                  </a:txBody>
                  <a:tcPr marL="11615" marR="11615" marT="11615" marB="11615" anchor="ctr">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587395782"/>
                  </a:ext>
                </a:extLst>
              </a:tr>
              <a:tr h="783707">
                <a:tc>
                  <a:txBody>
                    <a:bodyPr/>
                    <a:lstStyle/>
                    <a:p>
                      <a:pPr marL="0" marR="0" algn="ctr" fontAlgn="t">
                        <a:spcBef>
                          <a:spcPts val="0"/>
                        </a:spcBef>
                        <a:spcAft>
                          <a:spcPts val="0"/>
                        </a:spcAft>
                      </a:pPr>
                      <a:r>
                        <a:rPr lang="es-CO" sz="2000" dirty="0">
                          <a:solidFill>
                            <a:srgbClr val="152B48"/>
                          </a:solidFill>
                          <a:effectLst/>
                          <a:latin typeface="Montserrat" panose="00000500000000000000" pitchFamily="50" charset="0"/>
                        </a:rPr>
                        <a:t>Exposición y terapia </a:t>
                      </a:r>
                      <a:br>
                        <a:rPr lang="es-CO" sz="2000" dirty="0">
                          <a:solidFill>
                            <a:srgbClr val="152B48"/>
                          </a:solidFill>
                          <a:effectLst/>
                          <a:latin typeface="Montserrat" panose="00000500000000000000" pitchFamily="50" charset="0"/>
                        </a:rPr>
                      </a:br>
                      <a:r>
                        <a:rPr lang="es-CO" sz="2000" dirty="0">
                          <a:solidFill>
                            <a:srgbClr val="152B48"/>
                          </a:solidFill>
                          <a:effectLst/>
                          <a:latin typeface="Montserrat" panose="00000500000000000000" pitchFamily="50" charset="0"/>
                        </a:rPr>
                        <a:t>cognitiva.</a:t>
                      </a:r>
                    </a:p>
                  </a:txBody>
                  <a:tcPr marL="11615" marR="11615" marT="11615" marB="11615"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marL="0" marR="0" algn="ctr" fontAlgn="t">
                        <a:spcBef>
                          <a:spcPts val="0"/>
                        </a:spcBef>
                        <a:spcAft>
                          <a:spcPts val="0"/>
                        </a:spcAft>
                      </a:pPr>
                      <a:r>
                        <a:rPr lang="es-CO" sz="2000" dirty="0">
                          <a:solidFill>
                            <a:srgbClr val="152B48"/>
                          </a:solidFill>
                          <a:effectLst/>
                          <a:latin typeface="Montserrat" panose="00000500000000000000" pitchFamily="50" charset="0"/>
                        </a:rPr>
                        <a:t>Dental, vuelos.</a:t>
                      </a:r>
                      <a:endParaRPr lang="es-CO" sz="1200" dirty="0">
                        <a:solidFill>
                          <a:srgbClr val="152B48"/>
                        </a:solidFill>
                        <a:effectLst/>
                        <a:latin typeface="Montserrat" panose="00000500000000000000" pitchFamily="50" charset="0"/>
                      </a:endParaRPr>
                    </a:p>
                  </a:txBody>
                  <a:tcPr marL="11615" marR="11615" marT="11615" marB="11615" anchor="ctr">
                    <a:lnL w="9525" cap="flat" cmpd="sng" algn="ctr">
                      <a:solidFill>
                        <a:srgbClr val="A6A6A6"/>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140571793"/>
                  </a:ext>
                </a:extLst>
              </a:tr>
            </a:tbl>
          </a:graphicData>
        </a:graphic>
      </p:graphicFrame>
    </p:spTree>
    <p:extLst>
      <p:ext uri="{BB962C8B-B14F-4D97-AF65-F5344CB8AC3E}">
        <p14:creationId xmlns:p14="http://schemas.microsoft.com/office/powerpoint/2010/main" val="3222945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385824" y="454335"/>
            <a:ext cx="3803404" cy="1325563"/>
          </a:xfrm>
        </p:spPr>
        <p:txBody>
          <a:bodyPr>
            <a:normAutofit/>
          </a:bodyPr>
          <a:lstStyle/>
          <a:p>
            <a:pPr algn="ctr"/>
            <a:r>
              <a:rPr lang="es-CO" b="0" dirty="0"/>
              <a:t>Ansiedad generalizada</a:t>
            </a:r>
          </a:p>
        </p:txBody>
      </p:sp>
      <p:graphicFrame>
        <p:nvGraphicFramePr>
          <p:cNvPr id="6" name="Tabla 5">
            <a:extLst>
              <a:ext uri="{FF2B5EF4-FFF2-40B4-BE49-F238E27FC236}">
                <a16:creationId xmlns:a16="http://schemas.microsoft.com/office/drawing/2014/main" id="{61DDDF8D-9232-4994-A015-E899C093479A}"/>
              </a:ext>
            </a:extLst>
          </p:cNvPr>
          <p:cNvGraphicFramePr>
            <a:graphicFrameLocks noGrp="1"/>
          </p:cNvGraphicFramePr>
          <p:nvPr>
            <p:extLst>
              <p:ext uri="{D42A27DB-BD31-4B8C-83A1-F6EECF244321}">
                <p14:modId xmlns:p14="http://schemas.microsoft.com/office/powerpoint/2010/main" val="3588423995"/>
              </p:ext>
            </p:extLst>
          </p:nvPr>
        </p:nvGraphicFramePr>
        <p:xfrm>
          <a:off x="4700799" y="223284"/>
          <a:ext cx="7349926" cy="6326371"/>
        </p:xfrm>
        <a:graphic>
          <a:graphicData uri="http://schemas.openxmlformats.org/drawingml/2006/table">
            <a:tbl>
              <a:tblPr/>
              <a:tblGrid>
                <a:gridCol w="2309628">
                  <a:extLst>
                    <a:ext uri="{9D8B030D-6E8A-4147-A177-3AD203B41FA5}">
                      <a16:colId xmlns:a16="http://schemas.microsoft.com/office/drawing/2014/main" val="3742916576"/>
                    </a:ext>
                  </a:extLst>
                </a:gridCol>
                <a:gridCol w="5040298">
                  <a:extLst>
                    <a:ext uri="{9D8B030D-6E8A-4147-A177-3AD203B41FA5}">
                      <a16:colId xmlns:a16="http://schemas.microsoft.com/office/drawing/2014/main" val="1247721736"/>
                    </a:ext>
                  </a:extLst>
                </a:gridCol>
              </a:tblGrid>
              <a:tr h="1680816">
                <a:tc>
                  <a:txBody>
                    <a:bodyPr/>
                    <a:lstStyle/>
                    <a:p>
                      <a:pPr algn="ctr" fontAlgn="t"/>
                      <a:r>
                        <a:rPr lang="es-CO" sz="1900" b="1" dirty="0">
                          <a:solidFill>
                            <a:schemeClr val="bg1"/>
                          </a:solidFill>
                          <a:effectLst/>
                          <a:latin typeface="Montserrat" panose="02000505000000020004"/>
                        </a:rPr>
                        <a:t>Primera línea</a:t>
                      </a:r>
                      <a:endParaRPr lang="es-CO" sz="1900" dirty="0">
                        <a:solidFill>
                          <a:schemeClr val="bg1"/>
                        </a:solidFill>
                        <a:effectLst/>
                        <a:latin typeface="Montserrat" panose="02000505000000020004"/>
                      </a:endParaRPr>
                    </a:p>
                  </a:txBody>
                  <a:tcPr marL="32865" marR="32865" marT="32865" marB="3286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A7"/>
                    </a:solidFill>
                  </a:tcPr>
                </a:tc>
                <a:tc>
                  <a:txBody>
                    <a:bodyPr/>
                    <a:lstStyle/>
                    <a:p>
                      <a:pPr algn="l" fontAlgn="t"/>
                      <a:r>
                        <a:rPr lang="es-CO" sz="1900" dirty="0" err="1">
                          <a:solidFill>
                            <a:srgbClr val="152B48"/>
                          </a:solidFill>
                          <a:effectLst/>
                          <a:latin typeface="Montserrat" panose="02000505000000020004"/>
                        </a:rPr>
                        <a:t>Agomelatine</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duloxetine</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escitalopram</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paroxetine</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paroxetine</a:t>
                      </a:r>
                      <a:r>
                        <a:rPr lang="es-CO" sz="1900" dirty="0">
                          <a:solidFill>
                            <a:srgbClr val="152B48"/>
                          </a:solidFill>
                          <a:effectLst/>
                          <a:latin typeface="Montserrat" panose="02000505000000020004"/>
                        </a:rPr>
                        <a:t> CR, </a:t>
                      </a:r>
                      <a:r>
                        <a:rPr lang="es-CO" sz="1900" dirty="0" err="1">
                          <a:solidFill>
                            <a:srgbClr val="152B48"/>
                          </a:solidFill>
                          <a:effectLst/>
                          <a:latin typeface="Montserrat" panose="02000505000000020004"/>
                        </a:rPr>
                        <a:t>pregabalin</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sertraline</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venlafaxine</a:t>
                      </a:r>
                      <a:r>
                        <a:rPr lang="es-CO" sz="1900" dirty="0">
                          <a:solidFill>
                            <a:srgbClr val="152B48"/>
                          </a:solidFill>
                          <a:effectLst/>
                          <a:latin typeface="Montserrat" panose="02000505000000020004"/>
                        </a:rPr>
                        <a:t> XR.</a:t>
                      </a:r>
                    </a:p>
                  </a:txBody>
                  <a:tcPr marL="32865" marR="32865" marT="32865" marB="3286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tcPr>
                </a:tc>
                <a:extLst>
                  <a:ext uri="{0D108BD9-81ED-4DB2-BD59-A6C34878D82A}">
                    <a16:rowId xmlns:a16="http://schemas.microsoft.com/office/drawing/2014/main" val="1801659674"/>
                  </a:ext>
                </a:extLst>
              </a:tr>
              <a:tr h="1412724">
                <a:tc>
                  <a:txBody>
                    <a:bodyPr/>
                    <a:lstStyle/>
                    <a:p>
                      <a:pPr algn="ctr" fontAlgn="t"/>
                      <a:r>
                        <a:rPr lang="es-CO" sz="1900" b="1" dirty="0">
                          <a:solidFill>
                            <a:schemeClr val="bg1"/>
                          </a:solidFill>
                          <a:effectLst/>
                          <a:latin typeface="Montserrat" panose="02000505000000020004"/>
                        </a:rPr>
                        <a:t>Segunda línea</a:t>
                      </a:r>
                      <a:endParaRPr lang="es-CO" sz="1900" dirty="0">
                        <a:solidFill>
                          <a:schemeClr val="bg1"/>
                        </a:solidFill>
                        <a:effectLst/>
                        <a:latin typeface="Montserrat" panose="02000505000000020004"/>
                      </a:endParaRPr>
                    </a:p>
                  </a:txBody>
                  <a:tcPr marL="32865" marR="32865" marT="32865" marB="3286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A7"/>
                    </a:solidFill>
                  </a:tcPr>
                </a:tc>
                <a:tc>
                  <a:txBody>
                    <a:bodyPr/>
                    <a:lstStyle/>
                    <a:p>
                      <a:pPr algn="l" fontAlgn="t"/>
                      <a:r>
                        <a:rPr lang="es-CO" sz="1900" dirty="0">
                          <a:solidFill>
                            <a:srgbClr val="152B48"/>
                          </a:solidFill>
                          <a:effectLst/>
                          <a:latin typeface="Montserrat" panose="02000505000000020004"/>
                        </a:rPr>
                        <a:t>Alprazolam</a:t>
                      </a:r>
                      <a:r>
                        <a:rPr lang="es-CO" sz="1900" baseline="30000" dirty="0">
                          <a:solidFill>
                            <a:srgbClr val="152B48"/>
                          </a:solidFill>
                          <a:effectLst/>
                          <a:latin typeface="Montserrat" panose="02000505000000020004"/>
                        </a:rPr>
                        <a:t>*</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bromazepam</a:t>
                      </a:r>
                      <a:r>
                        <a:rPr lang="es-CO" sz="1900" baseline="30000" dirty="0">
                          <a:solidFill>
                            <a:srgbClr val="152B48"/>
                          </a:solidFill>
                          <a:effectLst/>
                          <a:latin typeface="Montserrat" panose="02000505000000020004"/>
                        </a:rPr>
                        <a:t>*</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bupropion</a:t>
                      </a:r>
                      <a:r>
                        <a:rPr lang="es-CO" sz="1900" dirty="0">
                          <a:solidFill>
                            <a:srgbClr val="152B48"/>
                          </a:solidFill>
                          <a:effectLst/>
                          <a:latin typeface="Montserrat" panose="02000505000000020004"/>
                        </a:rPr>
                        <a:t> XL*, </a:t>
                      </a:r>
                      <a:r>
                        <a:rPr lang="es-CO" sz="1900" dirty="0" err="1">
                          <a:solidFill>
                            <a:srgbClr val="152B48"/>
                          </a:solidFill>
                          <a:effectLst/>
                          <a:latin typeface="Montserrat" panose="02000505000000020004"/>
                        </a:rPr>
                        <a:t>buspirone</a:t>
                      </a:r>
                      <a:r>
                        <a:rPr lang="es-CO" sz="1900" dirty="0">
                          <a:solidFill>
                            <a:srgbClr val="152B48"/>
                          </a:solidFill>
                          <a:effectLst/>
                          <a:latin typeface="Montserrat" panose="02000505000000020004"/>
                        </a:rPr>
                        <a:t>, diazepam</a:t>
                      </a:r>
                      <a:r>
                        <a:rPr lang="es-CO" sz="1900" baseline="30000" dirty="0">
                          <a:solidFill>
                            <a:srgbClr val="152B48"/>
                          </a:solidFill>
                          <a:effectLst/>
                          <a:latin typeface="Montserrat" panose="02000505000000020004"/>
                        </a:rPr>
                        <a:t>*</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hydroxyzine</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imipramine</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lorazepam</a:t>
                      </a:r>
                      <a:r>
                        <a:rPr lang="es-CO" sz="1900" baseline="30000" dirty="0">
                          <a:solidFill>
                            <a:srgbClr val="152B48"/>
                          </a:solidFill>
                          <a:effectLst/>
                          <a:latin typeface="Montserrat" panose="02000505000000020004"/>
                        </a:rPr>
                        <a:t>*</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quetiapine</a:t>
                      </a:r>
                      <a:r>
                        <a:rPr lang="es-CO" sz="1900" dirty="0">
                          <a:solidFill>
                            <a:srgbClr val="152B48"/>
                          </a:solidFill>
                          <a:effectLst/>
                          <a:latin typeface="Montserrat" panose="02000505000000020004"/>
                        </a:rPr>
                        <a:t> XR*, </a:t>
                      </a:r>
                      <a:r>
                        <a:rPr lang="es-CO" sz="1900" dirty="0" err="1">
                          <a:solidFill>
                            <a:srgbClr val="152B48"/>
                          </a:solidFill>
                          <a:effectLst/>
                          <a:latin typeface="Montserrat" panose="02000505000000020004"/>
                        </a:rPr>
                        <a:t>vortioxetine</a:t>
                      </a:r>
                      <a:r>
                        <a:rPr lang="es-CO" sz="1900" dirty="0">
                          <a:solidFill>
                            <a:srgbClr val="152B48"/>
                          </a:solidFill>
                          <a:effectLst/>
                          <a:latin typeface="Montserrat" panose="02000505000000020004"/>
                        </a:rPr>
                        <a:t>.</a:t>
                      </a:r>
                    </a:p>
                  </a:txBody>
                  <a:tcPr marL="32865" marR="32865" marT="32865" marB="3286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7690773"/>
                  </a:ext>
                </a:extLst>
              </a:tr>
              <a:tr h="742496">
                <a:tc>
                  <a:txBody>
                    <a:bodyPr/>
                    <a:lstStyle/>
                    <a:p>
                      <a:pPr algn="ctr" fontAlgn="t"/>
                      <a:r>
                        <a:rPr lang="es-CO" sz="1900" b="1" dirty="0">
                          <a:solidFill>
                            <a:schemeClr val="bg1"/>
                          </a:solidFill>
                          <a:effectLst/>
                          <a:latin typeface="Montserrat" panose="02000505000000020004"/>
                        </a:rPr>
                        <a:t>Tercera línea</a:t>
                      </a:r>
                      <a:endParaRPr lang="es-CO" sz="1900" dirty="0">
                        <a:solidFill>
                          <a:schemeClr val="bg1"/>
                        </a:solidFill>
                        <a:effectLst/>
                        <a:latin typeface="Montserrat" panose="02000505000000020004"/>
                      </a:endParaRPr>
                    </a:p>
                  </a:txBody>
                  <a:tcPr marL="32865" marR="32865" marT="32865" marB="3286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A7"/>
                    </a:solidFill>
                  </a:tcPr>
                </a:tc>
                <a:tc>
                  <a:txBody>
                    <a:bodyPr/>
                    <a:lstStyle/>
                    <a:p>
                      <a:pPr algn="l" fontAlgn="t"/>
                      <a:r>
                        <a:rPr lang="es-CO" sz="1900" dirty="0">
                          <a:solidFill>
                            <a:srgbClr val="152B48"/>
                          </a:solidFill>
                          <a:effectLst/>
                          <a:latin typeface="Montserrat" panose="02000505000000020004"/>
                        </a:rPr>
                        <a:t>Citalopram, </a:t>
                      </a:r>
                      <a:r>
                        <a:rPr lang="es-CO" sz="1900" dirty="0" err="1">
                          <a:solidFill>
                            <a:srgbClr val="152B48"/>
                          </a:solidFill>
                          <a:effectLst/>
                          <a:latin typeface="Montserrat" panose="02000505000000020004"/>
                        </a:rPr>
                        <a:t>divalproex</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chrono</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fluoxetine</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mirtazapine</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trazodone</a:t>
                      </a:r>
                      <a:r>
                        <a:rPr lang="es-CO" sz="1900" dirty="0">
                          <a:solidFill>
                            <a:srgbClr val="152B48"/>
                          </a:solidFill>
                          <a:effectLst/>
                          <a:latin typeface="Montserrat" panose="02000505000000020004"/>
                        </a:rPr>
                        <a:t>.</a:t>
                      </a:r>
                    </a:p>
                  </a:txBody>
                  <a:tcPr marL="32865" marR="32865" marT="32865" marB="3286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17907703"/>
                  </a:ext>
                </a:extLst>
              </a:tr>
              <a:tr h="1747839">
                <a:tc>
                  <a:txBody>
                    <a:bodyPr/>
                    <a:lstStyle/>
                    <a:p>
                      <a:pPr algn="ctr" fontAlgn="t"/>
                      <a:r>
                        <a:rPr lang="es-CO" sz="1900" b="1" dirty="0">
                          <a:solidFill>
                            <a:schemeClr val="bg1"/>
                          </a:solidFill>
                          <a:effectLst/>
                          <a:latin typeface="Montserrat" panose="02000505000000020004"/>
                        </a:rPr>
                        <a:t>Terapia adjunta</a:t>
                      </a:r>
                      <a:endParaRPr lang="es-CO" sz="1900" dirty="0">
                        <a:solidFill>
                          <a:schemeClr val="bg1"/>
                        </a:solidFill>
                        <a:effectLst/>
                        <a:latin typeface="Montserrat" panose="02000505000000020004"/>
                      </a:endParaRPr>
                    </a:p>
                  </a:txBody>
                  <a:tcPr marL="32865" marR="32865" marT="32865" marB="3286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AA7"/>
                    </a:solidFill>
                  </a:tcPr>
                </a:tc>
                <a:tc>
                  <a:txBody>
                    <a:bodyPr/>
                    <a:lstStyle/>
                    <a:p>
                      <a:pPr algn="l" fontAlgn="t"/>
                      <a:r>
                        <a:rPr lang="es-CO" sz="1900" b="1" dirty="0" err="1">
                          <a:solidFill>
                            <a:srgbClr val="152B48"/>
                          </a:solidFill>
                          <a:effectLst/>
                          <a:latin typeface="Montserrat" panose="02000505000000020004"/>
                        </a:rPr>
                        <a:t>Second</a:t>
                      </a:r>
                      <a:r>
                        <a:rPr lang="es-CO" sz="1900" b="1" dirty="0">
                          <a:solidFill>
                            <a:srgbClr val="152B48"/>
                          </a:solidFill>
                          <a:effectLst/>
                          <a:latin typeface="Montserrat" panose="02000505000000020004"/>
                        </a:rPr>
                        <a:t>-line:</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pregabalin</a:t>
                      </a:r>
                      <a:r>
                        <a:rPr lang="es-CO" sz="1900" dirty="0">
                          <a:solidFill>
                            <a:srgbClr val="152B48"/>
                          </a:solidFill>
                          <a:effectLst/>
                          <a:latin typeface="Montserrat" panose="02000505000000020004"/>
                        </a:rPr>
                        <a:t> </a:t>
                      </a:r>
                      <a:r>
                        <a:rPr lang="es-CO" sz="1900" b="1" dirty="0" err="1">
                          <a:solidFill>
                            <a:srgbClr val="152B48"/>
                          </a:solidFill>
                          <a:effectLst/>
                          <a:latin typeface="Montserrat" panose="02000505000000020004"/>
                        </a:rPr>
                        <a:t>Third</a:t>
                      </a:r>
                      <a:r>
                        <a:rPr lang="es-CO" sz="1900" b="1" dirty="0">
                          <a:solidFill>
                            <a:srgbClr val="152B48"/>
                          </a:solidFill>
                          <a:effectLst/>
                          <a:latin typeface="Montserrat" panose="02000505000000020004"/>
                        </a:rPr>
                        <a:t>-line:</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aripiprazole</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olanzapine</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quetiapine</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quetiapine</a:t>
                      </a:r>
                      <a:r>
                        <a:rPr lang="es-CO" sz="1900" dirty="0">
                          <a:solidFill>
                            <a:srgbClr val="152B48"/>
                          </a:solidFill>
                          <a:effectLst/>
                          <a:latin typeface="Montserrat" panose="02000505000000020004"/>
                        </a:rPr>
                        <a:t> XR, </a:t>
                      </a:r>
                      <a:r>
                        <a:rPr lang="es-CO" sz="1900" dirty="0" err="1">
                          <a:solidFill>
                            <a:srgbClr val="152B48"/>
                          </a:solidFill>
                          <a:effectLst/>
                          <a:latin typeface="Montserrat" panose="02000505000000020004"/>
                        </a:rPr>
                        <a:t>risperidone</a:t>
                      </a:r>
                      <a:r>
                        <a:rPr lang="es-CO" sz="1900" dirty="0">
                          <a:solidFill>
                            <a:srgbClr val="152B48"/>
                          </a:solidFill>
                          <a:effectLst/>
                          <a:latin typeface="Montserrat" panose="02000505000000020004"/>
                        </a:rPr>
                        <a:t> </a:t>
                      </a:r>
                      <a:r>
                        <a:rPr lang="es-CO" sz="1900" b="1" dirty="0" err="1">
                          <a:solidFill>
                            <a:srgbClr val="152B48"/>
                          </a:solidFill>
                          <a:effectLst/>
                          <a:latin typeface="Montserrat" panose="02000505000000020004"/>
                        </a:rPr>
                        <a:t>Not</a:t>
                      </a:r>
                      <a:r>
                        <a:rPr lang="es-CO" sz="1900" b="1" dirty="0">
                          <a:solidFill>
                            <a:srgbClr val="152B48"/>
                          </a:solidFill>
                          <a:effectLst/>
                          <a:latin typeface="Montserrat" panose="02000505000000020004"/>
                        </a:rPr>
                        <a:t> </a:t>
                      </a:r>
                      <a:r>
                        <a:rPr lang="es-CO" sz="1900" b="1" dirty="0" err="1">
                          <a:solidFill>
                            <a:srgbClr val="152B48"/>
                          </a:solidFill>
                          <a:effectLst/>
                          <a:latin typeface="Montserrat" panose="02000505000000020004"/>
                        </a:rPr>
                        <a:t>recommended</a:t>
                      </a:r>
                      <a:r>
                        <a:rPr lang="es-CO" sz="1900" b="1" dirty="0">
                          <a:solidFill>
                            <a:srgbClr val="152B48"/>
                          </a:solidFill>
                          <a:effectLst/>
                          <a:latin typeface="Montserrat" panose="02000505000000020004"/>
                        </a:rPr>
                        <a:t>:</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ziprasidone</a:t>
                      </a:r>
                      <a:r>
                        <a:rPr lang="es-CO" sz="1900" dirty="0">
                          <a:solidFill>
                            <a:srgbClr val="152B48"/>
                          </a:solidFill>
                          <a:effectLst/>
                          <a:latin typeface="Montserrat" panose="02000505000000020004"/>
                        </a:rPr>
                        <a:t>.</a:t>
                      </a:r>
                    </a:p>
                  </a:txBody>
                  <a:tcPr marL="32865" marR="32865" marT="32865" marB="3286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57431482"/>
                  </a:ext>
                </a:extLst>
              </a:tr>
              <a:tr h="742496">
                <a:tc>
                  <a:txBody>
                    <a:bodyPr/>
                    <a:lstStyle/>
                    <a:p>
                      <a:pPr algn="ctr" fontAlgn="t"/>
                      <a:r>
                        <a:rPr lang="es-CO" sz="1900" b="1" dirty="0">
                          <a:solidFill>
                            <a:srgbClr val="152B48"/>
                          </a:solidFill>
                          <a:effectLst/>
                          <a:latin typeface="Montserrat" panose="02000505000000020004"/>
                        </a:rPr>
                        <a:t>No recomendados</a:t>
                      </a:r>
                      <a:endParaRPr lang="es-CO" sz="1900" dirty="0">
                        <a:solidFill>
                          <a:srgbClr val="152B48"/>
                        </a:solidFill>
                        <a:effectLst/>
                        <a:latin typeface="Montserrat" panose="02000505000000020004"/>
                      </a:endParaRPr>
                    </a:p>
                  </a:txBody>
                  <a:tcPr marL="32865" marR="32865" marT="32865" marB="3286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s-CO" sz="1900" dirty="0">
                          <a:solidFill>
                            <a:srgbClr val="152B48"/>
                          </a:solidFill>
                          <a:effectLst/>
                          <a:latin typeface="Montserrat" panose="02000505000000020004"/>
                        </a:rPr>
                        <a:t>Beta </a:t>
                      </a:r>
                      <a:r>
                        <a:rPr lang="es-CO" sz="1900" dirty="0" err="1">
                          <a:solidFill>
                            <a:srgbClr val="152B48"/>
                          </a:solidFill>
                          <a:effectLst/>
                          <a:latin typeface="Montserrat" panose="02000505000000020004"/>
                        </a:rPr>
                        <a:t>blockers</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propranolol</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pexacerfont</a:t>
                      </a:r>
                      <a:r>
                        <a:rPr lang="es-CO" sz="1900" dirty="0">
                          <a:solidFill>
                            <a:srgbClr val="152B48"/>
                          </a:solidFill>
                          <a:effectLst/>
                          <a:latin typeface="Montserrat" panose="02000505000000020004"/>
                        </a:rPr>
                        <a:t>, </a:t>
                      </a:r>
                      <a:r>
                        <a:rPr lang="es-CO" sz="1900" dirty="0" err="1">
                          <a:solidFill>
                            <a:srgbClr val="152B48"/>
                          </a:solidFill>
                          <a:effectLst/>
                          <a:latin typeface="Montserrat" panose="02000505000000020004"/>
                        </a:rPr>
                        <a:t>tiagabine</a:t>
                      </a:r>
                      <a:r>
                        <a:rPr lang="es-CO" sz="1900" dirty="0">
                          <a:solidFill>
                            <a:srgbClr val="152B48"/>
                          </a:solidFill>
                          <a:effectLst/>
                          <a:latin typeface="Montserrat" panose="02000505000000020004"/>
                        </a:rPr>
                        <a:t>.</a:t>
                      </a:r>
                    </a:p>
                  </a:txBody>
                  <a:tcPr marL="32865" marR="32865" marT="32865" marB="3286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63473617"/>
                  </a:ext>
                </a:extLst>
              </a:tr>
            </a:tbl>
          </a:graphicData>
        </a:graphic>
      </p:graphicFrame>
      <p:pic>
        <p:nvPicPr>
          <p:cNvPr id="9" name="Picture 2" descr="Brain and mental health icons vector set Free Vector">
            <a:extLst>
              <a:ext uri="{FF2B5EF4-FFF2-40B4-BE49-F238E27FC236}">
                <a16:creationId xmlns:a16="http://schemas.microsoft.com/office/drawing/2014/main" id="{D0BB6AB0-D3C7-47CB-AB0D-2B38DCE4B1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365" t="1804" r="656" b="65121"/>
          <a:stretch/>
        </p:blipFill>
        <p:spPr bwMode="auto">
          <a:xfrm>
            <a:off x="1321808" y="2072415"/>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926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419100" y="454335"/>
            <a:ext cx="3831454" cy="1325563"/>
          </a:xfrm>
        </p:spPr>
        <p:txBody>
          <a:bodyPr/>
          <a:lstStyle/>
          <a:p>
            <a:pPr algn="ctr"/>
            <a:r>
              <a:rPr lang="es-CO" b="0" dirty="0"/>
              <a:t>Ansiedad </a:t>
            </a:r>
            <a:br>
              <a:rPr lang="es-CO" b="0" dirty="0"/>
            </a:br>
            <a:r>
              <a:rPr lang="es-CO" b="0" dirty="0"/>
              <a:t>social</a:t>
            </a:r>
          </a:p>
        </p:txBody>
      </p:sp>
      <p:pic>
        <p:nvPicPr>
          <p:cNvPr id="4" name="Picture 2" descr="Brain and mental health icons vector set Free Vector">
            <a:extLst>
              <a:ext uri="{FF2B5EF4-FFF2-40B4-BE49-F238E27FC236}">
                <a16:creationId xmlns:a16="http://schemas.microsoft.com/office/drawing/2014/main" id="{9BA7D9DF-374F-458B-90FA-DBB15E5564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365" t="1804" r="656" b="65121"/>
          <a:stretch/>
        </p:blipFill>
        <p:spPr bwMode="auto">
          <a:xfrm>
            <a:off x="1321808" y="2072415"/>
            <a:ext cx="2026037" cy="19721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a:extLst>
              <a:ext uri="{FF2B5EF4-FFF2-40B4-BE49-F238E27FC236}">
                <a16:creationId xmlns:a16="http://schemas.microsoft.com/office/drawing/2014/main" id="{61DDDF8D-9232-4994-A015-E899C093479A}"/>
              </a:ext>
            </a:extLst>
          </p:cNvPr>
          <p:cNvGraphicFramePr>
            <a:graphicFrameLocks noGrp="1"/>
          </p:cNvGraphicFramePr>
          <p:nvPr>
            <p:extLst>
              <p:ext uri="{D42A27DB-BD31-4B8C-83A1-F6EECF244321}">
                <p14:modId xmlns:p14="http://schemas.microsoft.com/office/powerpoint/2010/main" val="4003451564"/>
              </p:ext>
            </p:extLst>
          </p:nvPr>
        </p:nvGraphicFramePr>
        <p:xfrm>
          <a:off x="4763386" y="223284"/>
          <a:ext cx="7339562" cy="6453964"/>
        </p:xfrm>
        <a:graphic>
          <a:graphicData uri="http://schemas.openxmlformats.org/drawingml/2006/table">
            <a:tbl>
              <a:tblPr/>
              <a:tblGrid>
                <a:gridCol w="2299264">
                  <a:extLst>
                    <a:ext uri="{9D8B030D-6E8A-4147-A177-3AD203B41FA5}">
                      <a16:colId xmlns:a16="http://schemas.microsoft.com/office/drawing/2014/main" val="3742916576"/>
                    </a:ext>
                  </a:extLst>
                </a:gridCol>
                <a:gridCol w="5040298">
                  <a:extLst>
                    <a:ext uri="{9D8B030D-6E8A-4147-A177-3AD203B41FA5}">
                      <a16:colId xmlns:a16="http://schemas.microsoft.com/office/drawing/2014/main" val="1247721736"/>
                    </a:ext>
                  </a:extLst>
                </a:gridCol>
              </a:tblGrid>
              <a:tr h="1629514">
                <a:tc>
                  <a:txBody>
                    <a:bodyPr/>
                    <a:lstStyle/>
                    <a:p>
                      <a:pPr algn="ctr" fontAlgn="t"/>
                      <a:r>
                        <a:rPr lang="es-CO" sz="2000" b="1" dirty="0">
                          <a:solidFill>
                            <a:schemeClr val="bg1"/>
                          </a:solidFill>
                          <a:effectLst/>
                          <a:latin typeface="Montserrat" panose="00000500000000000000" pitchFamily="50" charset="0"/>
                        </a:rPr>
                        <a:t>Primera línea</a:t>
                      </a:r>
                      <a:endParaRPr lang="es-CO" sz="2000" dirty="0">
                        <a:solidFill>
                          <a:schemeClr val="bg1"/>
                        </a:solidFill>
                        <a:effectLst/>
                        <a:latin typeface="Montserrat" panose="00000500000000000000" pitchFamily="50" charset="0"/>
                      </a:endParaRP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AA7"/>
                    </a:solidFill>
                  </a:tcPr>
                </a:tc>
                <a:tc>
                  <a:txBody>
                    <a:bodyPr/>
                    <a:lstStyle/>
                    <a:p>
                      <a:pPr algn="l" fontAlgn="t"/>
                      <a:r>
                        <a:rPr lang="es-CO" sz="2000" dirty="0" err="1">
                          <a:solidFill>
                            <a:srgbClr val="152B48"/>
                          </a:solidFill>
                          <a:effectLst/>
                          <a:latin typeface="Montserrat" panose="00000500000000000000" pitchFamily="50" charset="0"/>
                        </a:rPr>
                        <a:t>Escitalopram</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fluvoxamine</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fluvoxamine</a:t>
                      </a:r>
                      <a:r>
                        <a:rPr lang="es-CO" sz="2000" dirty="0">
                          <a:solidFill>
                            <a:srgbClr val="152B48"/>
                          </a:solidFill>
                          <a:effectLst/>
                          <a:latin typeface="Montserrat" panose="00000500000000000000" pitchFamily="50" charset="0"/>
                        </a:rPr>
                        <a:t> CR, </a:t>
                      </a:r>
                      <a:r>
                        <a:rPr lang="es-CO" sz="2000" dirty="0" err="1">
                          <a:solidFill>
                            <a:srgbClr val="152B48"/>
                          </a:solidFill>
                          <a:effectLst/>
                          <a:latin typeface="Montserrat" panose="00000500000000000000" pitchFamily="50" charset="0"/>
                        </a:rPr>
                        <a:t>paroxetine</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paroxetine</a:t>
                      </a:r>
                      <a:r>
                        <a:rPr lang="es-CO" sz="2000" dirty="0">
                          <a:solidFill>
                            <a:srgbClr val="152B48"/>
                          </a:solidFill>
                          <a:effectLst/>
                          <a:latin typeface="Montserrat" panose="00000500000000000000" pitchFamily="50" charset="0"/>
                        </a:rPr>
                        <a:t> CR, </a:t>
                      </a:r>
                      <a:r>
                        <a:rPr lang="es-CO" sz="2000" dirty="0" err="1">
                          <a:solidFill>
                            <a:srgbClr val="152B48"/>
                          </a:solidFill>
                          <a:effectLst/>
                          <a:latin typeface="Montserrat" panose="00000500000000000000" pitchFamily="50" charset="0"/>
                        </a:rPr>
                        <a:t>pregabalin</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sertraline</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venlafaxine</a:t>
                      </a:r>
                      <a:r>
                        <a:rPr lang="es-CO" sz="2000" dirty="0">
                          <a:solidFill>
                            <a:srgbClr val="152B48"/>
                          </a:solidFill>
                          <a:effectLst/>
                          <a:latin typeface="Montserrat" panose="00000500000000000000" pitchFamily="50" charset="0"/>
                        </a:rPr>
                        <a:t> XR</a:t>
                      </a: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tcPr>
                </a:tc>
                <a:extLst>
                  <a:ext uri="{0D108BD9-81ED-4DB2-BD59-A6C34878D82A}">
                    <a16:rowId xmlns:a16="http://schemas.microsoft.com/office/drawing/2014/main" val="1801659674"/>
                  </a:ext>
                </a:extLst>
              </a:tr>
              <a:tr h="1078951">
                <a:tc>
                  <a:txBody>
                    <a:bodyPr/>
                    <a:lstStyle/>
                    <a:p>
                      <a:pPr algn="ctr" fontAlgn="t"/>
                      <a:r>
                        <a:rPr lang="es-CO" sz="2000" b="1" dirty="0">
                          <a:solidFill>
                            <a:schemeClr val="bg1"/>
                          </a:solidFill>
                          <a:effectLst/>
                          <a:latin typeface="Montserrat" panose="00000500000000000000" pitchFamily="50" charset="0"/>
                        </a:rPr>
                        <a:t>Segunda línea</a:t>
                      </a:r>
                      <a:endParaRPr lang="es-CO" sz="2000" dirty="0">
                        <a:solidFill>
                          <a:schemeClr val="bg1"/>
                        </a:solidFill>
                        <a:effectLst/>
                        <a:latin typeface="Montserrat" panose="00000500000000000000" pitchFamily="50" charset="0"/>
                      </a:endParaRP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AA7"/>
                    </a:solidFill>
                  </a:tcPr>
                </a:tc>
                <a:tc>
                  <a:txBody>
                    <a:bodyPr/>
                    <a:lstStyle/>
                    <a:p>
                      <a:pPr algn="l" fontAlgn="t"/>
                      <a:r>
                        <a:rPr lang="es-CO" sz="2000" dirty="0">
                          <a:solidFill>
                            <a:srgbClr val="152B48"/>
                          </a:solidFill>
                          <a:effectLst/>
                          <a:latin typeface="Montserrat" panose="00000500000000000000" pitchFamily="50" charset="0"/>
                        </a:rPr>
                        <a:t>Alprazolam, </a:t>
                      </a:r>
                      <a:r>
                        <a:rPr lang="es-CO" sz="2000" dirty="0" err="1">
                          <a:solidFill>
                            <a:srgbClr val="152B48"/>
                          </a:solidFill>
                          <a:effectLst/>
                          <a:latin typeface="Montserrat" panose="00000500000000000000" pitchFamily="50" charset="0"/>
                        </a:rPr>
                        <a:t>bromazepam</a:t>
                      </a:r>
                      <a:r>
                        <a:rPr lang="es-CO" sz="2000" dirty="0">
                          <a:solidFill>
                            <a:srgbClr val="152B48"/>
                          </a:solidFill>
                          <a:effectLst/>
                          <a:latin typeface="Montserrat" panose="00000500000000000000" pitchFamily="50" charset="0"/>
                        </a:rPr>
                        <a:t>, citalopram, clonazepam, </a:t>
                      </a:r>
                      <a:r>
                        <a:rPr lang="es-CO" sz="2000" dirty="0" err="1">
                          <a:solidFill>
                            <a:srgbClr val="152B48"/>
                          </a:solidFill>
                          <a:effectLst/>
                          <a:latin typeface="Montserrat" panose="00000500000000000000" pitchFamily="50" charset="0"/>
                        </a:rPr>
                        <a:t>gabapentin</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phenelzine</a:t>
                      </a:r>
                      <a:endParaRPr lang="es-CO" sz="2000" dirty="0">
                        <a:solidFill>
                          <a:srgbClr val="152B48"/>
                        </a:solidFill>
                        <a:effectLst/>
                        <a:latin typeface="Montserrat" panose="00000500000000000000" pitchFamily="50" charset="0"/>
                      </a:endParaRP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77690773"/>
                  </a:ext>
                </a:extLst>
              </a:tr>
              <a:tr h="1694492">
                <a:tc>
                  <a:txBody>
                    <a:bodyPr/>
                    <a:lstStyle/>
                    <a:p>
                      <a:pPr algn="ctr" fontAlgn="t"/>
                      <a:r>
                        <a:rPr lang="es-CO" sz="2000" b="1" dirty="0">
                          <a:solidFill>
                            <a:schemeClr val="bg1"/>
                          </a:solidFill>
                          <a:effectLst/>
                          <a:latin typeface="Montserrat" panose="00000500000000000000" pitchFamily="50" charset="0"/>
                        </a:rPr>
                        <a:t>Tercera línea</a:t>
                      </a:r>
                      <a:endParaRPr lang="es-CO" sz="2000" dirty="0">
                        <a:solidFill>
                          <a:schemeClr val="bg1"/>
                        </a:solidFill>
                        <a:effectLst/>
                        <a:latin typeface="Montserrat" panose="00000500000000000000" pitchFamily="50" charset="0"/>
                      </a:endParaRP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AA7"/>
                    </a:solidFill>
                  </a:tcPr>
                </a:tc>
                <a:tc>
                  <a:txBody>
                    <a:bodyPr/>
                    <a:lstStyle/>
                    <a:p>
                      <a:pPr algn="l" fontAlgn="t"/>
                      <a:r>
                        <a:rPr lang="es-CO" sz="2000" dirty="0" err="1">
                          <a:solidFill>
                            <a:srgbClr val="152B48"/>
                          </a:solidFill>
                          <a:effectLst/>
                          <a:latin typeface="Montserrat" panose="00000500000000000000" pitchFamily="50" charset="0"/>
                        </a:rPr>
                        <a:t>Atomoxetine</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bupropion</a:t>
                      </a:r>
                      <a:r>
                        <a:rPr lang="es-CO" sz="2000" dirty="0">
                          <a:solidFill>
                            <a:srgbClr val="152B48"/>
                          </a:solidFill>
                          <a:effectLst/>
                          <a:latin typeface="Montserrat" panose="00000500000000000000" pitchFamily="50" charset="0"/>
                        </a:rPr>
                        <a:t> SR, </a:t>
                      </a:r>
                      <a:r>
                        <a:rPr lang="es-CO" sz="2000" dirty="0" err="1">
                          <a:solidFill>
                            <a:srgbClr val="152B48"/>
                          </a:solidFill>
                          <a:effectLst/>
                          <a:latin typeface="Montserrat" panose="00000500000000000000" pitchFamily="50" charset="0"/>
                        </a:rPr>
                        <a:t>clomipramine</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divalproex</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duloxetine</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fluoxetine</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mirtazapine</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moclobemide</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olanzapine</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selegiline</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tiagabine</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topiramate</a:t>
                      </a:r>
                      <a:endParaRPr lang="es-CO" sz="2000" dirty="0">
                        <a:solidFill>
                          <a:srgbClr val="152B48"/>
                        </a:solidFill>
                        <a:effectLst/>
                        <a:latin typeface="Montserrat" panose="00000500000000000000" pitchFamily="50" charset="0"/>
                      </a:endParaRP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7907703"/>
                  </a:ext>
                </a:extLst>
              </a:tr>
              <a:tr h="1331173">
                <a:tc>
                  <a:txBody>
                    <a:bodyPr/>
                    <a:lstStyle/>
                    <a:p>
                      <a:pPr algn="ctr" fontAlgn="t"/>
                      <a:r>
                        <a:rPr lang="es-CO" sz="2000" b="1" dirty="0">
                          <a:solidFill>
                            <a:schemeClr val="bg1"/>
                          </a:solidFill>
                          <a:effectLst/>
                          <a:latin typeface="Montserrat" panose="00000500000000000000" pitchFamily="50" charset="0"/>
                        </a:rPr>
                        <a:t>Terapia adjunta</a:t>
                      </a:r>
                      <a:endParaRPr lang="es-CO" sz="2000" dirty="0">
                        <a:solidFill>
                          <a:schemeClr val="bg1"/>
                        </a:solidFill>
                        <a:effectLst/>
                        <a:latin typeface="Montserrat" panose="00000500000000000000" pitchFamily="50" charset="0"/>
                      </a:endParaRP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AA7"/>
                    </a:solidFill>
                  </a:tcPr>
                </a:tc>
                <a:tc>
                  <a:txBody>
                    <a:bodyPr/>
                    <a:lstStyle/>
                    <a:p>
                      <a:pPr algn="l" fontAlgn="t"/>
                      <a:r>
                        <a:rPr lang="es-CO" sz="2000" b="1" dirty="0" err="1">
                          <a:solidFill>
                            <a:srgbClr val="152B48"/>
                          </a:solidFill>
                          <a:effectLst/>
                          <a:latin typeface="Montserrat" panose="00000500000000000000" pitchFamily="50" charset="0"/>
                        </a:rPr>
                        <a:t>Third</a:t>
                      </a:r>
                      <a:r>
                        <a:rPr lang="es-CO" sz="2000" b="1" dirty="0">
                          <a:solidFill>
                            <a:srgbClr val="152B48"/>
                          </a:solidFill>
                          <a:effectLst/>
                          <a:latin typeface="Montserrat" panose="00000500000000000000" pitchFamily="50" charset="0"/>
                        </a:rPr>
                        <a:t>-line:</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aripiprazole</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buspirone</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paroxetine</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risperidone</a:t>
                      </a:r>
                      <a:r>
                        <a:rPr lang="es-CO" sz="2000" dirty="0">
                          <a:solidFill>
                            <a:srgbClr val="152B48"/>
                          </a:solidFill>
                          <a:effectLst/>
                          <a:latin typeface="Montserrat" panose="00000500000000000000" pitchFamily="50" charset="0"/>
                        </a:rPr>
                        <a:t> </a:t>
                      </a:r>
                      <a:r>
                        <a:rPr lang="es-CO" sz="2000" b="1" dirty="0" err="1">
                          <a:solidFill>
                            <a:srgbClr val="152B48"/>
                          </a:solidFill>
                          <a:effectLst/>
                          <a:latin typeface="Montserrat" panose="00000500000000000000" pitchFamily="50" charset="0"/>
                        </a:rPr>
                        <a:t>Not</a:t>
                      </a:r>
                      <a:r>
                        <a:rPr lang="es-CO" sz="2000" b="1" dirty="0">
                          <a:solidFill>
                            <a:srgbClr val="152B48"/>
                          </a:solidFill>
                          <a:effectLst/>
                          <a:latin typeface="Montserrat" panose="00000500000000000000" pitchFamily="50" charset="0"/>
                        </a:rPr>
                        <a:t> </a:t>
                      </a:r>
                      <a:r>
                        <a:rPr lang="es-CO" sz="2000" b="1" dirty="0" err="1">
                          <a:solidFill>
                            <a:srgbClr val="152B48"/>
                          </a:solidFill>
                          <a:effectLst/>
                          <a:latin typeface="Montserrat" panose="00000500000000000000" pitchFamily="50" charset="0"/>
                        </a:rPr>
                        <a:t>recommended</a:t>
                      </a:r>
                      <a:r>
                        <a:rPr lang="es-CO" sz="2000" b="1" dirty="0">
                          <a:solidFill>
                            <a:srgbClr val="152B48"/>
                          </a:solidFill>
                          <a:effectLst/>
                          <a:latin typeface="Montserrat" panose="00000500000000000000" pitchFamily="50" charset="0"/>
                        </a:rPr>
                        <a:t>:</a:t>
                      </a:r>
                      <a:r>
                        <a:rPr lang="es-CO" sz="2000" dirty="0">
                          <a:solidFill>
                            <a:srgbClr val="152B48"/>
                          </a:solidFill>
                          <a:effectLst/>
                          <a:latin typeface="Montserrat" panose="00000500000000000000" pitchFamily="50" charset="0"/>
                        </a:rPr>
                        <a:t> clonazepam, </a:t>
                      </a:r>
                      <a:r>
                        <a:rPr lang="es-CO" sz="2000" dirty="0" err="1">
                          <a:solidFill>
                            <a:srgbClr val="152B48"/>
                          </a:solidFill>
                          <a:effectLst/>
                          <a:latin typeface="Montserrat" panose="00000500000000000000" pitchFamily="50" charset="0"/>
                        </a:rPr>
                        <a:t>pindolol</a:t>
                      </a:r>
                      <a:endParaRPr lang="es-CO" sz="2000" dirty="0">
                        <a:solidFill>
                          <a:srgbClr val="152B48"/>
                        </a:solidFill>
                        <a:effectLst/>
                        <a:latin typeface="Montserrat" panose="00000500000000000000" pitchFamily="50" charset="0"/>
                      </a:endParaRP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57431482"/>
                  </a:ext>
                </a:extLst>
              </a:tr>
              <a:tr h="719834">
                <a:tc>
                  <a:txBody>
                    <a:bodyPr/>
                    <a:lstStyle/>
                    <a:p>
                      <a:pPr algn="ctr" fontAlgn="t"/>
                      <a:r>
                        <a:rPr lang="es-CO" sz="2000" b="1" dirty="0">
                          <a:solidFill>
                            <a:srgbClr val="152B48"/>
                          </a:solidFill>
                          <a:effectLst/>
                          <a:latin typeface="Montserrat" panose="00000500000000000000" pitchFamily="50" charset="0"/>
                        </a:rPr>
                        <a:t>No recomendados</a:t>
                      </a:r>
                      <a:endParaRPr lang="es-CO" sz="2000" dirty="0">
                        <a:solidFill>
                          <a:srgbClr val="152B48"/>
                        </a:solidFill>
                        <a:effectLst/>
                        <a:latin typeface="Montserrat" panose="00000500000000000000" pitchFamily="50" charset="0"/>
                      </a:endParaRP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l" fontAlgn="t"/>
                      <a:r>
                        <a:rPr lang="es-CO" sz="2000" dirty="0">
                          <a:solidFill>
                            <a:srgbClr val="152B48"/>
                          </a:solidFill>
                          <a:effectLst/>
                          <a:latin typeface="Montserrat" panose="00000500000000000000" pitchFamily="50" charset="0"/>
                        </a:rPr>
                        <a:t>Atenolol</a:t>
                      </a:r>
                      <a:r>
                        <a:rPr lang="es-CO" sz="2000" baseline="30000" dirty="0">
                          <a:solidFill>
                            <a:srgbClr val="152B48"/>
                          </a:solidFill>
                          <a:effectLst/>
                          <a:latin typeface="Montserrat" panose="00000500000000000000" pitchFamily="50" charset="0"/>
                        </a:rPr>
                        <a:t>*</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buspirone</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imipramine</a:t>
                      </a:r>
                      <a:r>
                        <a:rPr lang="es-CO" sz="2000" dirty="0">
                          <a:solidFill>
                            <a:srgbClr val="152B48"/>
                          </a:solidFill>
                          <a:effectLst/>
                          <a:latin typeface="Montserrat" panose="00000500000000000000" pitchFamily="50" charset="0"/>
                        </a:rPr>
                        <a:t>, levetiracetam, </a:t>
                      </a:r>
                      <a:r>
                        <a:rPr lang="es-CO" sz="2000" dirty="0" err="1">
                          <a:solidFill>
                            <a:srgbClr val="152B48"/>
                          </a:solidFill>
                          <a:effectLst/>
                          <a:latin typeface="Montserrat" panose="00000500000000000000" pitchFamily="50" charset="0"/>
                        </a:rPr>
                        <a:t>propranolol</a:t>
                      </a:r>
                      <a:r>
                        <a:rPr lang="es-CO" sz="2000" baseline="30000" dirty="0">
                          <a:solidFill>
                            <a:srgbClr val="152B48"/>
                          </a:solidFill>
                          <a:effectLst/>
                          <a:latin typeface="Montserrat" panose="00000500000000000000" pitchFamily="50" charset="0"/>
                        </a:rPr>
                        <a:t>*</a:t>
                      </a:r>
                      <a:r>
                        <a:rPr lang="es-CO" sz="2000" dirty="0">
                          <a:solidFill>
                            <a:srgbClr val="152B48"/>
                          </a:solidFill>
                          <a:effectLst/>
                          <a:latin typeface="Montserrat" panose="00000500000000000000" pitchFamily="50" charset="0"/>
                        </a:rPr>
                        <a:t>, </a:t>
                      </a:r>
                      <a:r>
                        <a:rPr lang="es-CO" sz="2000" dirty="0" err="1">
                          <a:solidFill>
                            <a:srgbClr val="152B48"/>
                          </a:solidFill>
                          <a:effectLst/>
                          <a:latin typeface="Montserrat" panose="00000500000000000000" pitchFamily="50" charset="0"/>
                        </a:rPr>
                        <a:t>quetiapine</a:t>
                      </a:r>
                      <a:endParaRPr lang="es-CO" sz="2000" dirty="0">
                        <a:solidFill>
                          <a:srgbClr val="152B48"/>
                        </a:solidFill>
                        <a:effectLst/>
                        <a:latin typeface="Montserrat" panose="00000500000000000000" pitchFamily="50" charset="0"/>
                      </a:endParaRP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63473617"/>
                  </a:ext>
                </a:extLst>
              </a:tr>
            </a:tbl>
          </a:graphicData>
        </a:graphic>
      </p:graphicFrame>
    </p:spTree>
    <p:extLst>
      <p:ext uri="{BB962C8B-B14F-4D97-AF65-F5344CB8AC3E}">
        <p14:creationId xmlns:p14="http://schemas.microsoft.com/office/powerpoint/2010/main" val="988161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716812" y="454335"/>
            <a:ext cx="3308498" cy="1325563"/>
          </a:xfrm>
        </p:spPr>
        <p:txBody>
          <a:bodyPr/>
          <a:lstStyle/>
          <a:p>
            <a:pPr algn="ctr"/>
            <a:r>
              <a:rPr lang="es-CO" b="0" dirty="0"/>
              <a:t>Trastorno </a:t>
            </a:r>
            <a:br>
              <a:rPr lang="es-CO" b="0" dirty="0"/>
            </a:br>
            <a:r>
              <a:rPr lang="es-CO" b="0" dirty="0"/>
              <a:t>de pánico</a:t>
            </a:r>
          </a:p>
        </p:txBody>
      </p:sp>
      <p:graphicFrame>
        <p:nvGraphicFramePr>
          <p:cNvPr id="5" name="Tabla 4">
            <a:extLst>
              <a:ext uri="{FF2B5EF4-FFF2-40B4-BE49-F238E27FC236}">
                <a16:creationId xmlns:a16="http://schemas.microsoft.com/office/drawing/2014/main" id="{F5DD188E-7485-4BA3-87F0-3DFB63ED3C83}"/>
              </a:ext>
            </a:extLst>
          </p:cNvPr>
          <p:cNvGraphicFramePr>
            <a:graphicFrameLocks noGrp="1"/>
          </p:cNvGraphicFramePr>
          <p:nvPr>
            <p:extLst>
              <p:ext uri="{D42A27DB-BD31-4B8C-83A1-F6EECF244321}">
                <p14:modId xmlns:p14="http://schemas.microsoft.com/office/powerpoint/2010/main" val="3736841945"/>
              </p:ext>
            </p:extLst>
          </p:nvPr>
        </p:nvGraphicFramePr>
        <p:xfrm>
          <a:off x="4774020" y="197673"/>
          <a:ext cx="7315200" cy="6479574"/>
        </p:xfrm>
        <a:graphic>
          <a:graphicData uri="http://schemas.openxmlformats.org/drawingml/2006/table">
            <a:tbl>
              <a:tblPr/>
              <a:tblGrid>
                <a:gridCol w="2298715">
                  <a:extLst>
                    <a:ext uri="{9D8B030D-6E8A-4147-A177-3AD203B41FA5}">
                      <a16:colId xmlns:a16="http://schemas.microsoft.com/office/drawing/2014/main" val="3742916576"/>
                    </a:ext>
                  </a:extLst>
                </a:gridCol>
                <a:gridCol w="5016485">
                  <a:extLst>
                    <a:ext uri="{9D8B030D-6E8A-4147-A177-3AD203B41FA5}">
                      <a16:colId xmlns:a16="http://schemas.microsoft.com/office/drawing/2014/main" val="1247721736"/>
                    </a:ext>
                  </a:extLst>
                </a:gridCol>
              </a:tblGrid>
              <a:tr h="1626296">
                <a:tc>
                  <a:txBody>
                    <a:bodyPr/>
                    <a:lstStyle/>
                    <a:p>
                      <a:pPr algn="ctr" fontAlgn="t"/>
                      <a:r>
                        <a:rPr lang="es-CO" sz="2000" b="1" dirty="0">
                          <a:solidFill>
                            <a:schemeClr val="bg1"/>
                          </a:solidFill>
                          <a:effectLst/>
                          <a:latin typeface="Montserrat" panose="02000505000000020004"/>
                        </a:rPr>
                        <a:t>Primera línea</a:t>
                      </a:r>
                      <a:endParaRPr lang="es-CO" sz="2000" dirty="0">
                        <a:solidFill>
                          <a:schemeClr val="bg1"/>
                        </a:solidFill>
                        <a:effectLst/>
                        <a:latin typeface="Montserrat" panose="02000505000000020004"/>
                      </a:endParaRP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AA7"/>
                    </a:solidFill>
                  </a:tcPr>
                </a:tc>
                <a:tc>
                  <a:txBody>
                    <a:bodyPr/>
                    <a:lstStyle/>
                    <a:p>
                      <a:pPr algn="l" fontAlgn="t"/>
                      <a:r>
                        <a:rPr lang="fr-FR" sz="2000" dirty="0">
                          <a:solidFill>
                            <a:srgbClr val="152B48"/>
                          </a:solidFill>
                          <a:effectLst/>
                          <a:latin typeface="Montserrat" panose="02000505000000020004"/>
                        </a:rPr>
                        <a:t>Citalopram, </a:t>
                      </a:r>
                      <a:r>
                        <a:rPr lang="fr-FR" sz="2000" dirty="0" err="1">
                          <a:solidFill>
                            <a:srgbClr val="152B48"/>
                          </a:solidFill>
                          <a:effectLst/>
                          <a:latin typeface="Montserrat" panose="02000505000000020004"/>
                        </a:rPr>
                        <a:t>escitalopram</a:t>
                      </a:r>
                      <a:r>
                        <a:rPr lang="fr-FR" sz="2000" dirty="0">
                          <a:solidFill>
                            <a:srgbClr val="152B48"/>
                          </a:solidFill>
                          <a:effectLst/>
                          <a:latin typeface="Montserrat" panose="02000505000000020004"/>
                        </a:rPr>
                        <a:t>, </a:t>
                      </a:r>
                      <a:r>
                        <a:rPr lang="fr-FR" sz="2000" dirty="0" err="1">
                          <a:solidFill>
                            <a:srgbClr val="152B48"/>
                          </a:solidFill>
                          <a:effectLst/>
                          <a:latin typeface="Montserrat" panose="02000505000000020004"/>
                        </a:rPr>
                        <a:t>fluoxetine</a:t>
                      </a:r>
                      <a:r>
                        <a:rPr lang="fr-FR" sz="2000" dirty="0">
                          <a:solidFill>
                            <a:srgbClr val="152B48"/>
                          </a:solidFill>
                          <a:effectLst/>
                          <a:latin typeface="Montserrat" panose="02000505000000020004"/>
                        </a:rPr>
                        <a:t>, </a:t>
                      </a:r>
                      <a:r>
                        <a:rPr lang="fr-FR" sz="2000" dirty="0" err="1">
                          <a:solidFill>
                            <a:srgbClr val="152B48"/>
                          </a:solidFill>
                          <a:effectLst/>
                          <a:latin typeface="Montserrat" panose="02000505000000020004"/>
                        </a:rPr>
                        <a:t>fluvoxamine</a:t>
                      </a:r>
                      <a:r>
                        <a:rPr lang="fr-FR" sz="2000" dirty="0">
                          <a:solidFill>
                            <a:srgbClr val="152B48"/>
                          </a:solidFill>
                          <a:effectLst/>
                          <a:latin typeface="Montserrat" panose="02000505000000020004"/>
                        </a:rPr>
                        <a:t>, </a:t>
                      </a:r>
                      <a:r>
                        <a:rPr lang="fr-FR" sz="2000" dirty="0" err="1">
                          <a:solidFill>
                            <a:srgbClr val="152B48"/>
                          </a:solidFill>
                          <a:effectLst/>
                          <a:latin typeface="Montserrat" panose="02000505000000020004"/>
                        </a:rPr>
                        <a:t>paroxetine</a:t>
                      </a:r>
                      <a:r>
                        <a:rPr lang="fr-FR" sz="2000" dirty="0">
                          <a:solidFill>
                            <a:srgbClr val="152B48"/>
                          </a:solidFill>
                          <a:effectLst/>
                          <a:latin typeface="Montserrat" panose="02000505000000020004"/>
                        </a:rPr>
                        <a:t>, </a:t>
                      </a:r>
                      <a:r>
                        <a:rPr lang="fr-FR" sz="2000" dirty="0" err="1">
                          <a:solidFill>
                            <a:srgbClr val="152B48"/>
                          </a:solidFill>
                          <a:effectLst/>
                          <a:latin typeface="Montserrat" panose="02000505000000020004"/>
                        </a:rPr>
                        <a:t>paroxetine</a:t>
                      </a:r>
                      <a:r>
                        <a:rPr lang="fr-FR" sz="2000" dirty="0">
                          <a:solidFill>
                            <a:srgbClr val="152B48"/>
                          </a:solidFill>
                          <a:effectLst/>
                          <a:latin typeface="Montserrat" panose="02000505000000020004"/>
                        </a:rPr>
                        <a:t> CR, </a:t>
                      </a:r>
                      <a:r>
                        <a:rPr lang="fr-FR" sz="2000" dirty="0" err="1">
                          <a:solidFill>
                            <a:srgbClr val="152B48"/>
                          </a:solidFill>
                          <a:effectLst/>
                          <a:latin typeface="Montserrat" panose="02000505000000020004"/>
                        </a:rPr>
                        <a:t>sertraline</a:t>
                      </a:r>
                      <a:r>
                        <a:rPr lang="fr-FR" sz="2000" dirty="0">
                          <a:solidFill>
                            <a:srgbClr val="152B48"/>
                          </a:solidFill>
                          <a:effectLst/>
                          <a:latin typeface="Montserrat" panose="02000505000000020004"/>
                        </a:rPr>
                        <a:t>, venlafaxine XR</a:t>
                      </a: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gradFill flip="none" rotWithShape="1">
                      <a:gsLst>
                        <a:gs pos="0">
                          <a:srgbClr val="00AAA7">
                            <a:tint val="66000"/>
                            <a:satMod val="160000"/>
                          </a:srgbClr>
                        </a:gs>
                        <a:gs pos="50000">
                          <a:srgbClr val="00AAA7">
                            <a:tint val="44500"/>
                            <a:satMod val="160000"/>
                          </a:srgbClr>
                        </a:gs>
                        <a:gs pos="100000">
                          <a:srgbClr val="00AAA7">
                            <a:tint val="23500"/>
                            <a:satMod val="160000"/>
                          </a:srgbClr>
                        </a:gs>
                      </a:gsLst>
                      <a:path path="circle">
                        <a:fillToRect l="50000" t="50000" r="50000" b="50000"/>
                      </a:path>
                      <a:tileRect/>
                    </a:gradFill>
                  </a:tcPr>
                </a:tc>
                <a:extLst>
                  <a:ext uri="{0D108BD9-81ED-4DB2-BD59-A6C34878D82A}">
                    <a16:rowId xmlns:a16="http://schemas.microsoft.com/office/drawing/2014/main" val="1801659674"/>
                  </a:ext>
                </a:extLst>
              </a:tr>
              <a:tr h="1076820">
                <a:tc>
                  <a:txBody>
                    <a:bodyPr/>
                    <a:lstStyle/>
                    <a:p>
                      <a:pPr algn="ctr" fontAlgn="t"/>
                      <a:r>
                        <a:rPr lang="es-CO" sz="2000" b="1" dirty="0">
                          <a:solidFill>
                            <a:schemeClr val="bg1"/>
                          </a:solidFill>
                          <a:effectLst/>
                          <a:latin typeface="Montserrat" panose="02000505000000020004"/>
                        </a:rPr>
                        <a:t>Segunda línea</a:t>
                      </a:r>
                      <a:endParaRPr lang="es-CO" sz="2000" dirty="0">
                        <a:solidFill>
                          <a:schemeClr val="bg1"/>
                        </a:solidFill>
                        <a:effectLst/>
                        <a:latin typeface="Montserrat" panose="02000505000000020004"/>
                      </a:endParaRP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AA7"/>
                    </a:solidFill>
                  </a:tcPr>
                </a:tc>
                <a:tc>
                  <a:txBody>
                    <a:bodyPr/>
                    <a:lstStyle/>
                    <a:p>
                      <a:pPr algn="l" fontAlgn="t"/>
                      <a:r>
                        <a:rPr lang="es-CO" sz="2000" dirty="0">
                          <a:solidFill>
                            <a:srgbClr val="152B48"/>
                          </a:solidFill>
                          <a:effectLst/>
                          <a:latin typeface="Montserrat" panose="02000505000000020004"/>
                        </a:rPr>
                        <a:t>Alprazolam, </a:t>
                      </a:r>
                      <a:r>
                        <a:rPr lang="es-CO" sz="2000" dirty="0" err="1">
                          <a:solidFill>
                            <a:srgbClr val="152B48"/>
                          </a:solidFill>
                          <a:effectLst/>
                          <a:latin typeface="Montserrat" panose="02000505000000020004"/>
                        </a:rPr>
                        <a:t>clomipramine</a:t>
                      </a:r>
                      <a:r>
                        <a:rPr lang="es-CO" sz="2000" dirty="0">
                          <a:solidFill>
                            <a:srgbClr val="152B48"/>
                          </a:solidFill>
                          <a:effectLst/>
                          <a:latin typeface="Montserrat" panose="02000505000000020004"/>
                        </a:rPr>
                        <a:t>, clonazepam, diazepam, </a:t>
                      </a:r>
                      <a:r>
                        <a:rPr lang="es-CO" sz="2000" dirty="0" err="1">
                          <a:solidFill>
                            <a:srgbClr val="152B48"/>
                          </a:solidFill>
                          <a:effectLst/>
                          <a:latin typeface="Montserrat" panose="02000505000000020004"/>
                        </a:rPr>
                        <a:t>imipramine</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lorazepam</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mirtazapine</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reboxetine</a:t>
                      </a:r>
                      <a:endParaRPr lang="es-CO" sz="2000" dirty="0">
                        <a:solidFill>
                          <a:srgbClr val="152B48"/>
                        </a:solidFill>
                        <a:effectLst/>
                        <a:latin typeface="Montserrat" panose="02000505000000020004"/>
                      </a:endParaRP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77690773"/>
                  </a:ext>
                </a:extLst>
              </a:tr>
              <a:tr h="1691145">
                <a:tc>
                  <a:txBody>
                    <a:bodyPr/>
                    <a:lstStyle/>
                    <a:p>
                      <a:pPr algn="ctr" fontAlgn="t"/>
                      <a:r>
                        <a:rPr lang="es-CO" sz="2000" b="1" dirty="0">
                          <a:solidFill>
                            <a:schemeClr val="bg1"/>
                          </a:solidFill>
                          <a:effectLst/>
                          <a:latin typeface="Montserrat" panose="02000505000000020004"/>
                        </a:rPr>
                        <a:t>Tercera línea</a:t>
                      </a:r>
                      <a:endParaRPr lang="es-CO" sz="2000" dirty="0">
                        <a:solidFill>
                          <a:schemeClr val="bg1"/>
                        </a:solidFill>
                        <a:effectLst/>
                        <a:latin typeface="Montserrat" panose="02000505000000020004"/>
                      </a:endParaRP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AA7"/>
                    </a:solidFill>
                  </a:tcPr>
                </a:tc>
                <a:tc>
                  <a:txBody>
                    <a:bodyPr/>
                    <a:lstStyle/>
                    <a:p>
                      <a:pPr algn="l" fontAlgn="t"/>
                      <a:r>
                        <a:rPr lang="es-CO" sz="2000" dirty="0" err="1">
                          <a:solidFill>
                            <a:srgbClr val="152B48"/>
                          </a:solidFill>
                          <a:effectLst/>
                          <a:latin typeface="Montserrat" panose="02000505000000020004"/>
                        </a:rPr>
                        <a:t>Bupropion</a:t>
                      </a:r>
                      <a:r>
                        <a:rPr lang="es-CO" sz="2000" dirty="0">
                          <a:solidFill>
                            <a:srgbClr val="152B48"/>
                          </a:solidFill>
                          <a:effectLst/>
                          <a:latin typeface="Montserrat" panose="02000505000000020004"/>
                        </a:rPr>
                        <a:t> SR, </a:t>
                      </a:r>
                      <a:r>
                        <a:rPr lang="es-CO" sz="2000" dirty="0" err="1">
                          <a:solidFill>
                            <a:srgbClr val="152B48"/>
                          </a:solidFill>
                          <a:effectLst/>
                          <a:latin typeface="Montserrat" panose="02000505000000020004"/>
                        </a:rPr>
                        <a:t>divalproex</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duloxetine</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gabapentin</a:t>
                      </a:r>
                      <a:r>
                        <a:rPr lang="es-CO" sz="2000" dirty="0">
                          <a:solidFill>
                            <a:srgbClr val="152B48"/>
                          </a:solidFill>
                          <a:effectLst/>
                          <a:latin typeface="Montserrat" panose="02000505000000020004"/>
                        </a:rPr>
                        <a:t>, levetiracetam, </a:t>
                      </a:r>
                      <a:r>
                        <a:rPr lang="es-CO" sz="2000" dirty="0" err="1">
                          <a:solidFill>
                            <a:srgbClr val="152B48"/>
                          </a:solidFill>
                          <a:effectLst/>
                          <a:latin typeface="Montserrat" panose="02000505000000020004"/>
                        </a:rPr>
                        <a:t>milnacipran</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moclobemide</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olanzapine</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phenelzine</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quetiapine</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risperidone</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tranylcypromine</a:t>
                      </a:r>
                      <a:endParaRPr lang="es-CO" sz="2000" dirty="0">
                        <a:solidFill>
                          <a:srgbClr val="152B48"/>
                        </a:solidFill>
                        <a:effectLst/>
                        <a:latin typeface="Montserrat" panose="02000505000000020004"/>
                      </a:endParaRP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7907703"/>
                  </a:ext>
                </a:extLst>
              </a:tr>
              <a:tr h="1366901">
                <a:tc>
                  <a:txBody>
                    <a:bodyPr/>
                    <a:lstStyle/>
                    <a:p>
                      <a:pPr algn="ctr" fontAlgn="t"/>
                      <a:r>
                        <a:rPr lang="es-CO" sz="2000" b="1" dirty="0">
                          <a:solidFill>
                            <a:schemeClr val="bg1"/>
                          </a:solidFill>
                          <a:effectLst/>
                          <a:latin typeface="Montserrat" panose="02000505000000020004"/>
                        </a:rPr>
                        <a:t>Terapia adjunta</a:t>
                      </a:r>
                      <a:endParaRPr lang="es-CO" sz="2000" dirty="0">
                        <a:solidFill>
                          <a:schemeClr val="bg1"/>
                        </a:solidFill>
                        <a:effectLst/>
                        <a:latin typeface="Montserrat" panose="02000505000000020004"/>
                      </a:endParaRP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AAA7"/>
                    </a:solidFill>
                  </a:tcPr>
                </a:tc>
                <a:tc>
                  <a:txBody>
                    <a:bodyPr/>
                    <a:lstStyle/>
                    <a:p>
                      <a:pPr algn="l" fontAlgn="t"/>
                      <a:r>
                        <a:rPr lang="es-CO" sz="2000" b="1" dirty="0" err="1">
                          <a:solidFill>
                            <a:srgbClr val="152B48"/>
                          </a:solidFill>
                          <a:effectLst/>
                          <a:latin typeface="Montserrat" panose="02000505000000020004"/>
                        </a:rPr>
                        <a:t>Second</a:t>
                      </a:r>
                      <a:r>
                        <a:rPr lang="es-CO" sz="2000" b="1" dirty="0">
                          <a:solidFill>
                            <a:srgbClr val="152B48"/>
                          </a:solidFill>
                          <a:effectLst/>
                          <a:latin typeface="Montserrat" panose="02000505000000020004"/>
                        </a:rPr>
                        <a:t>-line</a:t>
                      </a:r>
                      <a:r>
                        <a:rPr lang="es-CO" sz="2000" dirty="0">
                          <a:solidFill>
                            <a:srgbClr val="152B48"/>
                          </a:solidFill>
                          <a:effectLst/>
                          <a:latin typeface="Montserrat" panose="02000505000000020004"/>
                        </a:rPr>
                        <a:t>: alprazolam ODT, clonazepam </a:t>
                      </a:r>
                      <a:r>
                        <a:rPr lang="es-CO" sz="2000" b="1" dirty="0" err="1">
                          <a:solidFill>
                            <a:srgbClr val="152B48"/>
                          </a:solidFill>
                          <a:effectLst/>
                          <a:latin typeface="Montserrat" panose="02000505000000020004"/>
                        </a:rPr>
                        <a:t>Third</a:t>
                      </a:r>
                      <a:r>
                        <a:rPr lang="es-CO" sz="2000" b="1" dirty="0">
                          <a:solidFill>
                            <a:srgbClr val="152B48"/>
                          </a:solidFill>
                          <a:effectLst/>
                          <a:latin typeface="Montserrat" panose="02000505000000020004"/>
                        </a:rPr>
                        <a:t>-line</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aripiprazole</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divalproex</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olanzapine</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pindolol</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risperidone</a:t>
                      </a:r>
                      <a:endParaRPr lang="es-CO" sz="2000" dirty="0">
                        <a:solidFill>
                          <a:srgbClr val="152B48"/>
                        </a:solidFill>
                        <a:effectLst/>
                        <a:latin typeface="Montserrat" panose="02000505000000020004"/>
                      </a:endParaRP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57431482"/>
                  </a:ext>
                </a:extLst>
              </a:tr>
              <a:tr h="718412">
                <a:tc>
                  <a:txBody>
                    <a:bodyPr/>
                    <a:lstStyle/>
                    <a:p>
                      <a:pPr algn="ctr" fontAlgn="t"/>
                      <a:r>
                        <a:rPr lang="es-CO" sz="2000" b="1" dirty="0">
                          <a:solidFill>
                            <a:srgbClr val="152B48"/>
                          </a:solidFill>
                          <a:effectLst/>
                          <a:latin typeface="Montserrat" panose="02000505000000020004"/>
                        </a:rPr>
                        <a:t>No recomendados</a:t>
                      </a:r>
                      <a:endParaRPr lang="es-CO" sz="2000" dirty="0">
                        <a:solidFill>
                          <a:srgbClr val="152B48"/>
                        </a:solidFill>
                        <a:effectLst/>
                        <a:latin typeface="Montserrat" panose="02000505000000020004"/>
                      </a:endParaRP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l" fontAlgn="t"/>
                      <a:r>
                        <a:rPr lang="es-CO" sz="2000" dirty="0" err="1">
                          <a:solidFill>
                            <a:srgbClr val="152B48"/>
                          </a:solidFill>
                          <a:effectLst/>
                          <a:latin typeface="Montserrat" panose="02000505000000020004"/>
                        </a:rPr>
                        <a:t>Buspirone</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propranolol</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tiagabine</a:t>
                      </a:r>
                      <a:r>
                        <a:rPr lang="es-CO" sz="2000" dirty="0">
                          <a:solidFill>
                            <a:srgbClr val="152B48"/>
                          </a:solidFill>
                          <a:effectLst/>
                          <a:latin typeface="Montserrat" panose="02000505000000020004"/>
                        </a:rPr>
                        <a:t>, </a:t>
                      </a:r>
                      <a:r>
                        <a:rPr lang="es-CO" sz="2000" dirty="0" err="1">
                          <a:solidFill>
                            <a:srgbClr val="152B48"/>
                          </a:solidFill>
                          <a:effectLst/>
                          <a:latin typeface="Montserrat" panose="02000505000000020004"/>
                        </a:rPr>
                        <a:t>trazodone</a:t>
                      </a:r>
                      <a:endParaRPr lang="es-CO" sz="2000" dirty="0">
                        <a:solidFill>
                          <a:srgbClr val="152B48"/>
                        </a:solidFill>
                        <a:effectLst/>
                        <a:latin typeface="Montserrat" panose="02000505000000020004"/>
                      </a:endParaRPr>
                    </a:p>
                  </a:txBody>
                  <a:tcPr marL="32865" marR="32865" marT="32865" marB="3286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63473617"/>
                  </a:ext>
                </a:extLst>
              </a:tr>
            </a:tbl>
          </a:graphicData>
        </a:graphic>
      </p:graphicFrame>
      <p:pic>
        <p:nvPicPr>
          <p:cNvPr id="7" name="Picture 2" descr="Brain and mental health icons vector set Free Vector">
            <a:extLst>
              <a:ext uri="{FF2B5EF4-FFF2-40B4-BE49-F238E27FC236}">
                <a16:creationId xmlns:a16="http://schemas.microsoft.com/office/drawing/2014/main" id="{86B7EA56-111A-40A9-AB0C-C5A3A40688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365" t="1804" r="656" b="65121"/>
          <a:stretch/>
        </p:blipFill>
        <p:spPr bwMode="auto">
          <a:xfrm>
            <a:off x="1321808" y="2072415"/>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8874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466061" y="454335"/>
            <a:ext cx="4297326" cy="1325563"/>
          </a:xfrm>
        </p:spPr>
        <p:txBody>
          <a:bodyPr>
            <a:normAutofit fontScale="90000"/>
          </a:bodyPr>
          <a:lstStyle/>
          <a:p>
            <a:pPr algn="ctr"/>
            <a:r>
              <a:rPr lang="es-CO" b="0" dirty="0"/>
              <a:t>Terapia de mantenimiento</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213081" y="1339470"/>
            <a:ext cx="6780445" cy="4179060"/>
          </a:xfrm>
        </p:spPr>
        <p:txBody>
          <a:bodyPr>
            <a:normAutofit/>
          </a:bodyPr>
          <a:lstStyle/>
          <a:p>
            <a:r>
              <a:rPr lang="es-ES_tradnl" b="1" dirty="0">
                <a:solidFill>
                  <a:srgbClr val="0A2F4F"/>
                </a:solidFill>
                <a:latin typeface="Montserrat" panose="02000505000000020004" pitchFamily="2" charset="0"/>
              </a:rPr>
              <a:t>Posible recaída </a:t>
            </a:r>
          </a:p>
          <a:p>
            <a:pPr lvl="1"/>
            <a:r>
              <a:rPr lang="es-ES_tradnl" dirty="0">
                <a:solidFill>
                  <a:srgbClr val="0A2F4F"/>
                </a:solidFill>
                <a:latin typeface="Montserrat" panose="02000505000000020004" pitchFamily="2" charset="0"/>
              </a:rPr>
              <a:t>Luego de descontinuar TCC.</a:t>
            </a:r>
          </a:p>
          <a:p>
            <a:pPr lvl="2"/>
            <a:r>
              <a:rPr lang="es-ES_tradnl" dirty="0">
                <a:solidFill>
                  <a:srgbClr val="0A2F4F"/>
                </a:solidFill>
                <a:latin typeface="Montserrat" panose="02000505000000020004" pitchFamily="2" charset="0"/>
                <a:sym typeface="Wingdings" pitchFamily="2" charset="2"/>
              </a:rPr>
              <a:t>Trasto</a:t>
            </a:r>
            <a:r>
              <a:rPr lang="es-ES_tradnl" dirty="0">
                <a:solidFill>
                  <a:srgbClr val="0A2F4F"/>
                </a:solidFill>
                <a:sym typeface="Wingdings" pitchFamily="2" charset="2"/>
              </a:rPr>
              <a:t>rno de pánico </a:t>
            </a:r>
            <a:r>
              <a:rPr lang="es-ES_tradnl" dirty="0">
                <a:solidFill>
                  <a:srgbClr val="0A2F4F"/>
                </a:solidFill>
                <a:latin typeface="Montserrat" panose="02000505000000020004" pitchFamily="2" charset="0"/>
                <a:sym typeface="Wingdings" pitchFamily="2" charset="2"/>
              </a:rPr>
              <a:t>30% 1 - 2 años después.</a:t>
            </a:r>
          </a:p>
          <a:p>
            <a:pPr lvl="1"/>
            <a:r>
              <a:rPr lang="es-ES_tradnl" dirty="0">
                <a:solidFill>
                  <a:srgbClr val="0A2F4F"/>
                </a:solidFill>
                <a:latin typeface="Montserrat" panose="02000505000000020004" pitchFamily="2" charset="0"/>
                <a:sym typeface="Wingdings" pitchFamily="2" charset="2"/>
              </a:rPr>
              <a:t>Luego de descontinuar fármacos.</a:t>
            </a:r>
          </a:p>
          <a:p>
            <a:pPr lvl="2"/>
            <a:r>
              <a:rPr lang="es-ES_tradnl" dirty="0">
                <a:solidFill>
                  <a:srgbClr val="0A2F4F"/>
                </a:solidFill>
                <a:latin typeface="Montserrat" panose="02000505000000020004" pitchFamily="2" charset="0"/>
                <a:sym typeface="Wingdings" pitchFamily="2" charset="2"/>
              </a:rPr>
              <a:t>TP/TAS/TAG  30% - 50% 3 - 6 meses.</a:t>
            </a:r>
          </a:p>
          <a:p>
            <a:r>
              <a:rPr lang="es-ES_tradnl" b="1" dirty="0">
                <a:solidFill>
                  <a:srgbClr val="0A2F4F"/>
                </a:solidFill>
                <a:latin typeface="Montserrat" panose="02000505000000020004" pitchFamily="2" charset="0"/>
                <a:sym typeface="Wingdings" pitchFamily="2" charset="2"/>
              </a:rPr>
              <a:t>Se recomiendan estrategias de mantenimiento</a:t>
            </a:r>
          </a:p>
          <a:p>
            <a:pPr lvl="1"/>
            <a:r>
              <a:rPr lang="es-ES_tradnl" dirty="0">
                <a:solidFill>
                  <a:srgbClr val="0A2F4F"/>
                </a:solidFill>
                <a:latin typeface="Montserrat" panose="02000505000000020004" pitchFamily="2" charset="0"/>
                <a:sym typeface="Wingdings" pitchFamily="2" charset="2"/>
              </a:rPr>
              <a:t>TCC de mantenimiento.</a:t>
            </a:r>
          </a:p>
          <a:p>
            <a:pPr lvl="2"/>
            <a:r>
              <a:rPr lang="es-ES_tradnl" dirty="0">
                <a:solidFill>
                  <a:srgbClr val="0A2F4F"/>
                </a:solidFill>
                <a:latin typeface="Montserrat" panose="02000505000000020004" pitchFamily="2" charset="0"/>
                <a:sym typeface="Wingdings" pitchFamily="2" charset="2"/>
              </a:rPr>
              <a:t>Sesiones mensuales.</a:t>
            </a:r>
          </a:p>
          <a:p>
            <a:pPr lvl="1"/>
            <a:r>
              <a:rPr lang="es-ES_tradnl" dirty="0">
                <a:solidFill>
                  <a:srgbClr val="0A2F4F"/>
                </a:solidFill>
                <a:latin typeface="Montserrat" panose="02000505000000020004" pitchFamily="2" charset="0"/>
                <a:sym typeface="Wingdings" pitchFamily="2" charset="2"/>
              </a:rPr>
              <a:t>Continuar medicación.</a:t>
            </a:r>
          </a:p>
          <a:p>
            <a:pPr lvl="1"/>
            <a:r>
              <a:rPr lang="es-ES_tradnl" dirty="0">
                <a:solidFill>
                  <a:srgbClr val="0A2F4F"/>
                </a:solidFill>
                <a:latin typeface="Montserrat" panose="02000505000000020004" pitchFamily="2" charset="0"/>
                <a:sym typeface="Wingdings" pitchFamily="2" charset="2"/>
              </a:rPr>
              <a:t>Duración desconocida entre 6 meses y 2 años.</a:t>
            </a:r>
          </a:p>
          <a:p>
            <a:endParaRPr lang="es-ES_tradnl" dirty="0"/>
          </a:p>
        </p:txBody>
      </p:sp>
      <p:pic>
        <p:nvPicPr>
          <p:cNvPr id="4" name="Picture 2" descr="Brain and mental health icons vector set Free Vector">
            <a:extLst>
              <a:ext uri="{FF2B5EF4-FFF2-40B4-BE49-F238E27FC236}">
                <a16:creationId xmlns:a16="http://schemas.microsoft.com/office/drawing/2014/main" id="{98FDB1ED-FE36-4BF7-A290-70F22EF216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917" t="31160" r="2104" b="35765"/>
          <a:stretch/>
        </p:blipFill>
        <p:spPr bwMode="auto">
          <a:xfrm>
            <a:off x="1601705" y="1981916"/>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8577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rain and mental health icons vector set Free Vector">
            <a:extLst>
              <a:ext uri="{FF2B5EF4-FFF2-40B4-BE49-F238E27FC236}">
                <a16:creationId xmlns:a16="http://schemas.microsoft.com/office/drawing/2014/main" id="{ACCE02A0-2BBC-4D7F-B68D-92AA9D21FB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917" t="31160" r="2104" b="35765"/>
          <a:stretch/>
        </p:blipFill>
        <p:spPr bwMode="auto">
          <a:xfrm>
            <a:off x="1601705" y="1981916"/>
            <a:ext cx="2026037" cy="197214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454335"/>
            <a:ext cx="3831454" cy="1325563"/>
          </a:xfrm>
        </p:spPr>
        <p:txBody>
          <a:bodyPr/>
          <a:lstStyle/>
          <a:p>
            <a:pPr algn="ctr"/>
            <a:r>
              <a:rPr lang="es-CO" b="0" dirty="0"/>
              <a:t>Calidad de vida</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028934" y="454335"/>
            <a:ext cx="7070651" cy="6331756"/>
          </a:xfrm>
        </p:spPr>
        <p:txBody>
          <a:bodyPr>
            <a:normAutofit fontScale="85000" lnSpcReduction="20000"/>
          </a:bodyPr>
          <a:lstStyle/>
          <a:p>
            <a:pPr lvl="0"/>
            <a:r>
              <a:rPr lang="es-ES_tradnl" b="1" dirty="0"/>
              <a:t>Entre los trastornos más persistentes</a:t>
            </a:r>
            <a:endParaRPr lang="es-CO" b="1" dirty="0"/>
          </a:p>
          <a:p>
            <a:pPr lvl="0"/>
            <a:r>
              <a:rPr lang="es-ES_tradnl" b="1" dirty="0"/>
              <a:t>Remisión espontánea ≤23%.</a:t>
            </a:r>
            <a:endParaRPr lang="es-CO" b="1" dirty="0"/>
          </a:p>
          <a:p>
            <a:pPr lvl="0"/>
            <a:r>
              <a:rPr lang="es-ES_tradnl" dirty="0"/>
              <a:t>Algunas vías y factores</a:t>
            </a:r>
            <a:endParaRPr lang="es-CO" dirty="0"/>
          </a:p>
          <a:p>
            <a:pPr lvl="1"/>
            <a:r>
              <a:rPr lang="es-ES_tradnl" dirty="0"/>
              <a:t>Promueven cronicidad.</a:t>
            </a:r>
            <a:endParaRPr lang="es-CO" dirty="0"/>
          </a:p>
          <a:p>
            <a:pPr lvl="1"/>
            <a:r>
              <a:rPr lang="es-ES_tradnl" dirty="0"/>
              <a:t>Promueven complicaciones.</a:t>
            </a:r>
            <a:endParaRPr lang="es-CO" dirty="0"/>
          </a:p>
          <a:p>
            <a:pPr lvl="0"/>
            <a:r>
              <a:rPr lang="es-ES_tradnl" dirty="0"/>
              <a:t>Importancia para salud pública.</a:t>
            </a:r>
            <a:endParaRPr lang="es-CO" dirty="0"/>
          </a:p>
          <a:p>
            <a:pPr lvl="0"/>
            <a:r>
              <a:rPr lang="es-ES_tradnl" b="1" dirty="0"/>
              <a:t>Consecuencias sociales</a:t>
            </a:r>
            <a:endParaRPr lang="es-CO" b="1" dirty="0"/>
          </a:p>
          <a:p>
            <a:pPr lvl="1"/>
            <a:r>
              <a:rPr lang="es-ES_tradnl" dirty="0"/>
              <a:t>Falla escolar / bajo rendimiento.</a:t>
            </a:r>
            <a:endParaRPr lang="es-CO" dirty="0"/>
          </a:p>
          <a:p>
            <a:pPr lvl="1"/>
            <a:r>
              <a:rPr lang="es-ES_tradnl" dirty="0"/>
              <a:t>Desempleo / subempleo.</a:t>
            </a:r>
            <a:endParaRPr lang="es-CO" dirty="0"/>
          </a:p>
          <a:p>
            <a:pPr lvl="1"/>
            <a:r>
              <a:rPr lang="es-ES_tradnl" dirty="0"/>
              <a:t>Problemas de interacción.</a:t>
            </a:r>
            <a:endParaRPr lang="es-CO" dirty="0"/>
          </a:p>
          <a:p>
            <a:pPr lvl="1"/>
            <a:r>
              <a:rPr lang="es-ES_tradnl" dirty="0"/>
              <a:t>Problemas maritales.</a:t>
            </a:r>
            <a:endParaRPr lang="es-CO" dirty="0"/>
          </a:p>
          <a:p>
            <a:pPr lvl="0"/>
            <a:r>
              <a:rPr lang="es-ES_tradnl" b="1" dirty="0"/>
              <a:t>Afectación de amigos y familia.</a:t>
            </a:r>
            <a:endParaRPr lang="es-CO" b="1" dirty="0"/>
          </a:p>
          <a:p>
            <a:r>
              <a:rPr lang="es-ES_tradnl" b="1" dirty="0">
                <a:solidFill>
                  <a:srgbClr val="0A2F4F"/>
                </a:solidFill>
                <a:latin typeface="Montserrat" panose="02000505000000020004" pitchFamily="2" charset="0"/>
                <a:sym typeface="Wingdings" pitchFamily="2" charset="2"/>
              </a:rPr>
              <a:t>Rara vez trastornos aislados</a:t>
            </a:r>
          </a:p>
          <a:p>
            <a:pPr lvl="1"/>
            <a:r>
              <a:rPr lang="es-ES_tradnl" dirty="0">
                <a:solidFill>
                  <a:srgbClr val="0A2F4F"/>
                </a:solidFill>
                <a:latin typeface="Montserrat" panose="02000505000000020004" pitchFamily="2" charset="0"/>
                <a:sym typeface="Wingdings" pitchFamily="2" charset="2"/>
              </a:rPr>
              <a:t>Comorbilidad.</a:t>
            </a:r>
          </a:p>
          <a:p>
            <a:pPr lvl="2"/>
            <a:r>
              <a:rPr lang="es-ES_tradnl" dirty="0">
                <a:solidFill>
                  <a:srgbClr val="0A2F4F"/>
                </a:solidFill>
                <a:latin typeface="Montserrat" panose="02000505000000020004" pitchFamily="2" charset="0"/>
                <a:sym typeface="Wingdings" pitchFamily="2" charset="2"/>
              </a:rPr>
              <a:t>TUS/TDM hasta en 60% - 90%.</a:t>
            </a:r>
          </a:p>
          <a:p>
            <a:pPr lvl="2"/>
            <a:r>
              <a:rPr lang="es-ES_tradnl" dirty="0">
                <a:solidFill>
                  <a:srgbClr val="0A2F4F"/>
                </a:solidFill>
                <a:latin typeface="Montserrat" panose="02000505000000020004" pitchFamily="2" charset="0"/>
                <a:sym typeface="Wingdings" pitchFamily="2" charset="2"/>
              </a:rPr>
              <a:t>Desarrollo luego de iniciar trastorno.</a:t>
            </a:r>
          </a:p>
          <a:p>
            <a:r>
              <a:rPr lang="es-ES_tradnl" b="1" dirty="0">
                <a:solidFill>
                  <a:srgbClr val="0A2F4F"/>
                </a:solidFill>
                <a:latin typeface="Montserrat" panose="02000505000000020004" pitchFamily="2" charset="0"/>
                <a:sym typeface="Wingdings" pitchFamily="2" charset="2"/>
              </a:rPr>
              <a:t>Mayor morbilidad</a:t>
            </a:r>
          </a:p>
          <a:p>
            <a:pPr lvl="1"/>
            <a:r>
              <a:rPr lang="es-ES_tradnl" dirty="0">
                <a:solidFill>
                  <a:srgbClr val="0A2F4F"/>
                </a:solidFill>
                <a:latin typeface="Montserrat" panose="02000505000000020004" pitchFamily="2" charset="0"/>
                <a:sym typeface="Wingdings" pitchFamily="2" charset="2"/>
              </a:rPr>
              <a:t>Explicada por mayor depresión.</a:t>
            </a:r>
          </a:p>
          <a:p>
            <a:r>
              <a:rPr lang="es-ES_tradnl" b="1" dirty="0">
                <a:solidFill>
                  <a:srgbClr val="0A2F4F"/>
                </a:solidFill>
                <a:latin typeface="Montserrat" panose="02000505000000020004" pitchFamily="2" charset="0"/>
                <a:sym typeface="Wingdings" pitchFamily="2" charset="2"/>
              </a:rPr>
              <a:t>Discapacidad</a:t>
            </a:r>
          </a:p>
          <a:p>
            <a:pPr lvl="1"/>
            <a:r>
              <a:rPr lang="es-ES_tradnl" dirty="0">
                <a:solidFill>
                  <a:srgbClr val="0A2F4F"/>
                </a:solidFill>
                <a:latin typeface="Montserrat" panose="02000505000000020004" pitchFamily="2" charset="0"/>
                <a:sym typeface="Wingdings" pitchFamily="2" charset="2"/>
              </a:rPr>
              <a:t>AVAD (4,2 %) es la 2º entre trastornos mentales/neuro/otros.</a:t>
            </a:r>
          </a:p>
          <a:p>
            <a:pPr lvl="1"/>
            <a:r>
              <a:rPr lang="es-ES_tradnl" dirty="0">
                <a:solidFill>
                  <a:srgbClr val="0A2F4F"/>
                </a:solidFill>
                <a:latin typeface="Montserrat" panose="02000505000000020004" pitchFamily="2" charset="0"/>
                <a:sym typeface="Wingdings" pitchFamily="2" charset="2"/>
              </a:rPr>
              <a:t>Combinado con depresión aumenta importante en carga.</a:t>
            </a:r>
          </a:p>
          <a:p>
            <a:pPr lvl="0"/>
            <a:endParaRPr lang="es-CO" b="1" dirty="0"/>
          </a:p>
          <a:p>
            <a:pPr lvl="1"/>
            <a:endParaRPr lang="es-CO" dirty="0"/>
          </a:p>
        </p:txBody>
      </p:sp>
    </p:spTree>
    <p:extLst>
      <p:ext uri="{BB962C8B-B14F-4D97-AF65-F5344CB8AC3E}">
        <p14:creationId xmlns:p14="http://schemas.microsoft.com/office/powerpoint/2010/main" val="42532883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657447" y="423563"/>
            <a:ext cx="3724275" cy="1325563"/>
          </a:xfrm>
        </p:spPr>
        <p:txBody>
          <a:bodyPr vert="horz" lIns="91440" tIns="45720" rIns="91440" bIns="45720" rtlCol="0" anchor="ctr">
            <a:normAutofit/>
          </a:bodyPr>
          <a:lstStyle/>
          <a:p>
            <a:pPr algn="ctr"/>
            <a:r>
              <a:rPr lang="es-CO" b="0" dirty="0"/>
              <a:t>Caso clínico</a:t>
            </a:r>
          </a:p>
        </p:txBody>
      </p:sp>
      <p:pic>
        <p:nvPicPr>
          <p:cNvPr id="1026" name="Picture 2" descr="Brain and mental health icons vector set Free Vector">
            <a:extLst>
              <a:ext uri="{FF2B5EF4-FFF2-40B4-BE49-F238E27FC236}">
                <a16:creationId xmlns:a16="http://schemas.microsoft.com/office/drawing/2014/main" id="{ABE29FD7-9D56-4CD8-87EA-2442C68429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021" b="66925"/>
          <a:stretch/>
        </p:blipFill>
        <p:spPr bwMode="auto">
          <a:xfrm>
            <a:off x="1321808" y="1456860"/>
            <a:ext cx="2026037" cy="1972140"/>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2">
            <a:extLst>
              <a:ext uri="{FF2B5EF4-FFF2-40B4-BE49-F238E27FC236}">
                <a16:creationId xmlns:a16="http://schemas.microsoft.com/office/drawing/2014/main" id="{1B188B2B-532E-4B5F-A581-D3F4032F4494}"/>
              </a:ext>
            </a:extLst>
          </p:cNvPr>
          <p:cNvSpPr>
            <a:spLocks noGrp="1"/>
          </p:cNvSpPr>
          <p:nvPr>
            <p:ph idx="1"/>
          </p:nvPr>
        </p:nvSpPr>
        <p:spPr>
          <a:xfrm>
            <a:off x="5067082" y="566737"/>
            <a:ext cx="6467471" cy="5724525"/>
          </a:xfrm>
        </p:spPr>
        <p:txBody>
          <a:bodyPr>
            <a:normAutofit fontScale="92500" lnSpcReduction="20000"/>
          </a:bodyPr>
          <a:lstStyle/>
          <a:p>
            <a:pPr marL="0" indent="0" algn="just">
              <a:buNone/>
            </a:pPr>
            <a:r>
              <a:rPr lang="es-MX" sz="2400" b="1" dirty="0">
                <a:latin typeface="Montserrat" panose="02000505000000020004"/>
              </a:rPr>
              <a:t>Carlos de 30 años</a:t>
            </a:r>
            <a:r>
              <a:rPr lang="es-MX" sz="2400" dirty="0">
                <a:latin typeface="Montserrat" panose="02000505000000020004"/>
              </a:rPr>
              <a:t>, médico, trabaja en una IPS en la sección de urgencias, ha presentado antecedente de </a:t>
            </a:r>
            <a:r>
              <a:rPr lang="es-MX" sz="2400" b="1" dirty="0">
                <a:latin typeface="Montserrat" panose="02000505000000020004"/>
              </a:rPr>
              <a:t>dispepsia que automedica </a:t>
            </a:r>
            <a:r>
              <a:rPr lang="es-MX" sz="2400" dirty="0">
                <a:latin typeface="Montserrat" panose="02000505000000020004"/>
              </a:rPr>
              <a:t>con inhibidores de bomba ocasionalmente. Desde hace un año ha ido incrementando la sensación de dispepsia, tanto que en una ocasión le pidió a sus compañeros trabajo que le </a:t>
            </a:r>
            <a:r>
              <a:rPr lang="es-MX" sz="2400" b="1" dirty="0">
                <a:latin typeface="Montserrat" panose="02000505000000020004"/>
              </a:rPr>
              <a:t>descartaran un síndrome coronario </a:t>
            </a:r>
            <a:r>
              <a:rPr lang="es-MX" sz="2400" dirty="0">
                <a:latin typeface="Montserrat" panose="02000505000000020004"/>
              </a:rPr>
              <a:t>porque empezó a sentir que podía ser algo grave, de hecho, durante 10 minutos se sintió con un </a:t>
            </a:r>
            <a:r>
              <a:rPr lang="es-MX" sz="2400" b="1" dirty="0">
                <a:latin typeface="Montserrat" panose="02000505000000020004"/>
              </a:rPr>
              <a:t>malestar muy intenso </a:t>
            </a:r>
            <a:r>
              <a:rPr lang="es-MX" sz="2400" dirty="0">
                <a:latin typeface="Montserrat" panose="02000505000000020004"/>
              </a:rPr>
              <a:t>por el que pensó que podría morirse, hasta que descartaron cambios en el EKG. Después de esa situación alguien le dijo que estaba “estresado” y él empezó a contemplar que sí ha estado </a:t>
            </a:r>
            <a:r>
              <a:rPr lang="es-MX" sz="2400" b="1" dirty="0">
                <a:latin typeface="Montserrat" panose="02000505000000020004"/>
              </a:rPr>
              <a:t>muy preocupado desde hace varios meses</a:t>
            </a:r>
            <a:r>
              <a:rPr lang="es-MX" sz="2400" dirty="0">
                <a:latin typeface="Montserrat" panose="02000505000000020004"/>
              </a:rPr>
              <a:t> por las obligaciones económicas, sus dificultades de pareja, el estudio y las 300 horas mensuales de trabajo con turnos en la noche. Ha tenido dificultad para concentrarse e insomnio. </a:t>
            </a:r>
            <a:r>
              <a:rPr lang="es-MX" sz="2400" b="1" dirty="0">
                <a:latin typeface="Montserrat" panose="02000505000000020004"/>
              </a:rPr>
              <a:t>Por eso busca ayuda.</a:t>
            </a:r>
            <a:endParaRPr lang="es-CO" sz="1400" b="1" dirty="0"/>
          </a:p>
        </p:txBody>
      </p:sp>
    </p:spTree>
    <p:extLst>
      <p:ext uri="{BB962C8B-B14F-4D97-AF65-F5344CB8AC3E}">
        <p14:creationId xmlns:p14="http://schemas.microsoft.com/office/powerpoint/2010/main" val="1903496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657447" y="423563"/>
            <a:ext cx="3724275" cy="1325563"/>
          </a:xfrm>
        </p:spPr>
        <p:txBody>
          <a:bodyPr vert="horz" lIns="91440" tIns="45720" rIns="91440" bIns="45720" rtlCol="0" anchor="ctr">
            <a:normAutofit/>
          </a:bodyPr>
          <a:lstStyle/>
          <a:p>
            <a:pPr algn="ctr"/>
            <a:r>
              <a:rPr lang="es-CO" b="0" dirty="0"/>
              <a:t>Caso clínico</a:t>
            </a:r>
          </a:p>
        </p:txBody>
      </p:sp>
      <p:pic>
        <p:nvPicPr>
          <p:cNvPr id="1026" name="Picture 2" descr="Brain and mental health icons vector set Free Vector">
            <a:extLst>
              <a:ext uri="{FF2B5EF4-FFF2-40B4-BE49-F238E27FC236}">
                <a16:creationId xmlns:a16="http://schemas.microsoft.com/office/drawing/2014/main" id="{ABE29FD7-9D56-4CD8-87EA-2442C68429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021" b="66925"/>
          <a:stretch/>
        </p:blipFill>
        <p:spPr bwMode="auto">
          <a:xfrm>
            <a:off x="1321808" y="1456860"/>
            <a:ext cx="2026037" cy="1972140"/>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contenido 2">
            <a:extLst>
              <a:ext uri="{FF2B5EF4-FFF2-40B4-BE49-F238E27FC236}">
                <a16:creationId xmlns:a16="http://schemas.microsoft.com/office/drawing/2014/main" id="{8014B0A4-98CA-495B-A6BB-FBC3D7763CAA}"/>
              </a:ext>
            </a:extLst>
          </p:cNvPr>
          <p:cNvSpPr>
            <a:spLocks noGrp="1"/>
          </p:cNvSpPr>
          <p:nvPr>
            <p:ph idx="1"/>
          </p:nvPr>
        </p:nvSpPr>
        <p:spPr>
          <a:xfrm>
            <a:off x="5046083" y="566737"/>
            <a:ext cx="6613366" cy="5724525"/>
          </a:xfrm>
        </p:spPr>
        <p:txBody>
          <a:bodyPr>
            <a:normAutofit fontScale="92500" lnSpcReduction="10000"/>
          </a:bodyPr>
          <a:lstStyle/>
          <a:p>
            <a:pPr marL="0" indent="0" algn="just">
              <a:buNone/>
            </a:pPr>
            <a:r>
              <a:rPr lang="es-MX" sz="2400" b="1" dirty="0">
                <a:latin typeface="Montserrat" panose="02000505000000020004"/>
              </a:rPr>
              <a:t>¿Diagnóstico?</a:t>
            </a:r>
          </a:p>
          <a:p>
            <a:pPr marL="457200" indent="-457200" algn="just">
              <a:buFont typeface="+mj-lt"/>
              <a:buAutoNum type="alphaLcParenR"/>
            </a:pPr>
            <a:r>
              <a:rPr lang="es-MX" sz="2400" dirty="0">
                <a:latin typeface="Montserrat" panose="02000505000000020004"/>
              </a:rPr>
              <a:t>Trastorno de ansiedad generalizada y trastorno de pánico</a:t>
            </a:r>
          </a:p>
          <a:p>
            <a:pPr marL="457200" indent="-457200" algn="just">
              <a:buFont typeface="+mj-lt"/>
              <a:buAutoNum type="alphaLcParenR"/>
            </a:pPr>
            <a:r>
              <a:rPr lang="es-MX" sz="2400" dirty="0">
                <a:latin typeface="Montserrat" panose="02000505000000020004"/>
              </a:rPr>
              <a:t>Trastorno de ansiedad generalizada y agorafobia</a:t>
            </a:r>
          </a:p>
          <a:p>
            <a:pPr marL="457200" indent="-457200" algn="just">
              <a:buFont typeface="+mj-lt"/>
              <a:buAutoNum type="alphaLcParenR"/>
            </a:pPr>
            <a:r>
              <a:rPr lang="es-MX" sz="2400" dirty="0">
                <a:highlight>
                  <a:srgbClr val="00FFFF"/>
                </a:highlight>
                <a:latin typeface="Montserrat" panose="02000505000000020004"/>
              </a:rPr>
              <a:t>Trastorno de ansiedad generalizada y ataque de pánico</a:t>
            </a:r>
          </a:p>
          <a:p>
            <a:pPr marL="457200" indent="-457200" algn="just">
              <a:buFont typeface="+mj-lt"/>
              <a:buAutoNum type="alphaLcParenR"/>
            </a:pPr>
            <a:r>
              <a:rPr lang="es-MX" sz="2400" dirty="0">
                <a:latin typeface="Montserrat" panose="02000505000000020004"/>
              </a:rPr>
              <a:t>Trastorno de ansiedad generalizada y fobia específica </a:t>
            </a:r>
          </a:p>
          <a:p>
            <a:pPr marL="0" indent="0" algn="just">
              <a:buNone/>
            </a:pPr>
            <a:r>
              <a:rPr lang="es-MX" sz="2400" b="1" dirty="0">
                <a:latin typeface="Montserrat" panose="02000505000000020004"/>
              </a:rPr>
              <a:t>¿Tratamiento farmacológico inicial?</a:t>
            </a:r>
          </a:p>
          <a:p>
            <a:pPr marL="457200" indent="-457200" algn="just">
              <a:buFont typeface="+mj-lt"/>
              <a:buAutoNum type="alphaLcParenR"/>
            </a:pPr>
            <a:r>
              <a:rPr lang="es-MX" sz="2400" dirty="0">
                <a:latin typeface="Montserrat" panose="02000505000000020004"/>
              </a:rPr>
              <a:t>Fluoxetina 20 mg y psicoterapia</a:t>
            </a:r>
          </a:p>
          <a:p>
            <a:pPr marL="457200" indent="-457200" algn="just">
              <a:buFont typeface="+mj-lt"/>
              <a:buAutoNum type="alphaLcParenR"/>
            </a:pPr>
            <a:r>
              <a:rPr lang="es-MX" sz="2400" dirty="0">
                <a:highlight>
                  <a:srgbClr val="00FFFF"/>
                </a:highlight>
                <a:latin typeface="Montserrat" panose="02000505000000020004"/>
              </a:rPr>
              <a:t>Psicoterapia y cambios en el estilo de vida</a:t>
            </a:r>
          </a:p>
          <a:p>
            <a:pPr marL="457200" indent="-457200" algn="just">
              <a:buFont typeface="+mj-lt"/>
              <a:buAutoNum type="alphaLcParenR"/>
            </a:pPr>
            <a:r>
              <a:rPr lang="es-MX" sz="2400" dirty="0">
                <a:latin typeface="Montserrat" panose="02000505000000020004"/>
              </a:rPr>
              <a:t>Sertralina 50 mg y psicoeducación</a:t>
            </a:r>
          </a:p>
          <a:p>
            <a:pPr marL="457200" indent="-457200" algn="just">
              <a:buFont typeface="+mj-lt"/>
              <a:buAutoNum type="alphaLcParenR"/>
            </a:pPr>
            <a:r>
              <a:rPr lang="es-MX" sz="2400" dirty="0">
                <a:latin typeface="Montserrat" panose="02000505000000020004"/>
              </a:rPr>
              <a:t>Prescripción del ejercicio y </a:t>
            </a:r>
            <a:r>
              <a:rPr lang="es-MX" sz="2400" dirty="0" err="1">
                <a:latin typeface="Montserrat" panose="02000505000000020004"/>
              </a:rPr>
              <a:t>bupropion</a:t>
            </a:r>
            <a:r>
              <a:rPr lang="es-MX" sz="2400" dirty="0">
                <a:latin typeface="Montserrat" panose="02000505000000020004"/>
              </a:rPr>
              <a:t> 150 mg</a:t>
            </a:r>
          </a:p>
          <a:p>
            <a:pPr marL="0" indent="0" algn="just">
              <a:buNone/>
            </a:pPr>
            <a:endParaRPr lang="es-MX" sz="2400" dirty="0">
              <a:latin typeface="Montserrat" panose="02000505000000020004"/>
            </a:endParaRPr>
          </a:p>
        </p:txBody>
      </p:sp>
    </p:spTree>
    <p:extLst>
      <p:ext uri="{BB962C8B-B14F-4D97-AF65-F5344CB8AC3E}">
        <p14:creationId xmlns:p14="http://schemas.microsoft.com/office/powerpoint/2010/main" val="20673870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cias - Fundación Hospital General de la Santísima Trinidad">
            <a:extLst>
              <a:ext uri="{FF2B5EF4-FFF2-40B4-BE49-F238E27FC236}">
                <a16:creationId xmlns:a16="http://schemas.microsoft.com/office/drawing/2014/main" id="{B9D22B31-D616-4B62-89F2-BB5EA514D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428" y="801003"/>
            <a:ext cx="8995144" cy="307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684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rain and mental health icons vector set Free Vector">
            <a:extLst>
              <a:ext uri="{FF2B5EF4-FFF2-40B4-BE49-F238E27FC236}">
                <a16:creationId xmlns:a16="http://schemas.microsoft.com/office/drawing/2014/main" id="{E1B74E55-647F-4F6B-89ED-CB1A09B9B7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021" b="66925"/>
          <a:stretch/>
        </p:blipFill>
        <p:spPr bwMode="auto">
          <a:xfrm>
            <a:off x="1321808" y="1456860"/>
            <a:ext cx="2026037" cy="1972140"/>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4AF0E34C-4A26-4E26-B6FD-0B33F6884863}"/>
              </a:ext>
            </a:extLst>
          </p:cNvPr>
          <p:cNvSpPr txBox="1">
            <a:spLocks/>
          </p:cNvSpPr>
          <p:nvPr/>
        </p:nvSpPr>
        <p:spPr>
          <a:xfrm>
            <a:off x="657447" y="423563"/>
            <a:ext cx="37242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b="0" dirty="0"/>
              <a:t>Preguntas</a:t>
            </a:r>
          </a:p>
        </p:txBody>
      </p:sp>
      <p:sp>
        <p:nvSpPr>
          <p:cNvPr id="8" name="Marcador de contenido 2">
            <a:extLst>
              <a:ext uri="{FF2B5EF4-FFF2-40B4-BE49-F238E27FC236}">
                <a16:creationId xmlns:a16="http://schemas.microsoft.com/office/drawing/2014/main" id="{BAF1EC25-EBD4-4182-84C8-BAB2E4EE05B1}"/>
              </a:ext>
            </a:extLst>
          </p:cNvPr>
          <p:cNvSpPr>
            <a:spLocks noGrp="1"/>
          </p:cNvSpPr>
          <p:nvPr>
            <p:ph idx="1"/>
          </p:nvPr>
        </p:nvSpPr>
        <p:spPr>
          <a:xfrm>
            <a:off x="5046083" y="566737"/>
            <a:ext cx="6613366" cy="5724525"/>
          </a:xfrm>
        </p:spPr>
        <p:txBody>
          <a:bodyPr>
            <a:normAutofit fontScale="92500" lnSpcReduction="10000"/>
          </a:bodyPr>
          <a:lstStyle/>
          <a:p>
            <a:pPr marL="0" indent="0" algn="just">
              <a:buNone/>
            </a:pPr>
            <a:r>
              <a:rPr lang="es-MX" sz="2400" b="1" dirty="0">
                <a:latin typeface="Montserrat" panose="02000505000000020004"/>
              </a:rPr>
              <a:t>¿Diagnóstico?</a:t>
            </a:r>
          </a:p>
          <a:p>
            <a:pPr marL="457200" indent="-457200" algn="just">
              <a:buFont typeface="+mj-lt"/>
              <a:buAutoNum type="alphaLcParenR"/>
            </a:pPr>
            <a:r>
              <a:rPr lang="es-MX" sz="2400" dirty="0">
                <a:latin typeface="Montserrat" panose="02000505000000020004"/>
              </a:rPr>
              <a:t>Trastorno de ansiedad generalizada y trastorno de pánico</a:t>
            </a:r>
          </a:p>
          <a:p>
            <a:pPr marL="457200" indent="-457200" algn="just">
              <a:buFont typeface="+mj-lt"/>
              <a:buAutoNum type="alphaLcParenR"/>
            </a:pPr>
            <a:r>
              <a:rPr lang="es-MX" sz="2400" dirty="0">
                <a:latin typeface="Montserrat" panose="02000505000000020004"/>
              </a:rPr>
              <a:t>Trastorno de ansiedad generalizada y agorafobia</a:t>
            </a:r>
          </a:p>
          <a:p>
            <a:pPr marL="457200" indent="-457200" algn="just">
              <a:buFont typeface="+mj-lt"/>
              <a:buAutoNum type="alphaLcParenR"/>
            </a:pPr>
            <a:r>
              <a:rPr lang="es-MX" sz="2400" dirty="0">
                <a:latin typeface="Montserrat" panose="02000505000000020004"/>
              </a:rPr>
              <a:t>Trastorno de ansiedad generalizada y ataque de pánico</a:t>
            </a:r>
          </a:p>
          <a:p>
            <a:pPr marL="457200" indent="-457200" algn="just">
              <a:buFont typeface="+mj-lt"/>
              <a:buAutoNum type="alphaLcParenR"/>
            </a:pPr>
            <a:r>
              <a:rPr lang="es-MX" sz="2400" dirty="0">
                <a:latin typeface="Montserrat" panose="02000505000000020004"/>
              </a:rPr>
              <a:t>Trastorno de ansiedad generalizada y fobia específica </a:t>
            </a:r>
          </a:p>
          <a:p>
            <a:pPr marL="0" indent="0" algn="just">
              <a:buNone/>
            </a:pPr>
            <a:r>
              <a:rPr lang="es-MX" sz="2400" b="1" dirty="0">
                <a:latin typeface="Montserrat" panose="02000505000000020004"/>
              </a:rPr>
              <a:t>¿Tratamiento farmacológico inicial?</a:t>
            </a:r>
          </a:p>
          <a:p>
            <a:pPr marL="457200" indent="-457200" algn="just">
              <a:buFont typeface="+mj-lt"/>
              <a:buAutoNum type="alphaLcParenR"/>
            </a:pPr>
            <a:r>
              <a:rPr lang="es-MX" sz="2400" dirty="0">
                <a:latin typeface="Montserrat" panose="02000505000000020004"/>
              </a:rPr>
              <a:t>Fluoxetina 20 mg y psicoterapia</a:t>
            </a:r>
          </a:p>
          <a:p>
            <a:pPr marL="457200" indent="-457200" algn="just">
              <a:buFont typeface="+mj-lt"/>
              <a:buAutoNum type="alphaLcParenR"/>
            </a:pPr>
            <a:r>
              <a:rPr lang="es-MX" sz="2400" dirty="0">
                <a:latin typeface="Montserrat" panose="02000505000000020004"/>
              </a:rPr>
              <a:t>Psicoterapia y cambios en el estilo de vida</a:t>
            </a:r>
          </a:p>
          <a:p>
            <a:pPr marL="457200" indent="-457200" algn="just">
              <a:buFont typeface="+mj-lt"/>
              <a:buAutoNum type="alphaLcParenR"/>
            </a:pPr>
            <a:r>
              <a:rPr lang="es-MX" sz="2400" dirty="0">
                <a:latin typeface="Montserrat" panose="02000505000000020004"/>
              </a:rPr>
              <a:t>Sertralina 50 mg y psicoeducación</a:t>
            </a:r>
          </a:p>
          <a:p>
            <a:pPr marL="457200" indent="-457200" algn="just">
              <a:buFont typeface="+mj-lt"/>
              <a:buAutoNum type="alphaLcParenR"/>
            </a:pPr>
            <a:r>
              <a:rPr lang="es-MX" sz="2400" dirty="0">
                <a:latin typeface="Montserrat" panose="02000505000000020004"/>
              </a:rPr>
              <a:t>Prescripción del ejercicio y </a:t>
            </a:r>
            <a:r>
              <a:rPr lang="es-MX" sz="2400" dirty="0" err="1">
                <a:latin typeface="Montserrat" panose="02000505000000020004"/>
              </a:rPr>
              <a:t>bupropion</a:t>
            </a:r>
            <a:r>
              <a:rPr lang="es-MX" sz="2400" dirty="0">
                <a:latin typeface="Montserrat" panose="02000505000000020004"/>
              </a:rPr>
              <a:t> 150 mg</a:t>
            </a:r>
          </a:p>
          <a:p>
            <a:pPr marL="0" indent="0" algn="just">
              <a:buNone/>
            </a:pPr>
            <a:endParaRPr lang="es-MX" sz="2400" dirty="0">
              <a:latin typeface="Montserrat" panose="02000505000000020004"/>
            </a:endParaRPr>
          </a:p>
        </p:txBody>
      </p:sp>
    </p:spTree>
    <p:extLst>
      <p:ext uri="{BB962C8B-B14F-4D97-AF65-F5344CB8AC3E}">
        <p14:creationId xmlns:p14="http://schemas.microsoft.com/office/powerpoint/2010/main" val="104792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4957416" y="2107313"/>
            <a:ext cx="6953250" cy="2643373"/>
          </a:xfrm>
        </p:spPr>
        <p:txBody>
          <a:bodyPr>
            <a:normAutofit/>
          </a:bodyPr>
          <a:lstStyle/>
          <a:p>
            <a:pPr marL="0" indent="0" algn="ctr">
              <a:lnSpc>
                <a:spcPct val="120000"/>
              </a:lnSpc>
              <a:spcBef>
                <a:spcPts val="0"/>
              </a:spcBef>
              <a:buNone/>
            </a:pPr>
            <a:r>
              <a:rPr lang="es-MX" sz="3200" b="1" dirty="0">
                <a:effectLst/>
                <a:latin typeface="Montserrat" panose="02000505000000020004"/>
                <a:ea typeface="Calibri" panose="020F0502020204030204" pitchFamily="34" charset="0"/>
                <a:cs typeface="Times New Roman" panose="02020603050405020304" pitchFamily="18" charset="0"/>
              </a:rPr>
              <a:t>¿Cuál es el límite entre la </a:t>
            </a:r>
            <a:r>
              <a:rPr lang="es-MX" sz="3200" b="1" dirty="0">
                <a:latin typeface="Montserrat" panose="02000505000000020004"/>
                <a:ea typeface="Calibri" panose="020F0502020204030204" pitchFamily="34" charset="0"/>
                <a:cs typeface="Times New Roman" panose="02020603050405020304" pitchFamily="18" charset="0"/>
              </a:rPr>
              <a:t>preocupación</a:t>
            </a:r>
            <a:r>
              <a:rPr lang="es-MX" sz="3200" b="1" dirty="0">
                <a:effectLst/>
                <a:latin typeface="Montserrat" panose="02000505000000020004"/>
                <a:ea typeface="Calibri" panose="020F0502020204030204" pitchFamily="34" charset="0"/>
                <a:cs typeface="Times New Roman" panose="02020603050405020304" pitchFamily="18" charset="0"/>
              </a:rPr>
              <a:t> y los trastornos de ansiedad?</a:t>
            </a:r>
            <a:endParaRPr lang="es-CO" sz="1100" dirty="0"/>
          </a:p>
        </p:txBody>
      </p:sp>
      <p:pic>
        <p:nvPicPr>
          <p:cNvPr id="4" name="Picture 2" descr="Brain and mental health icons vector set Free Vector">
            <a:extLst>
              <a:ext uri="{FF2B5EF4-FFF2-40B4-BE49-F238E27FC236}">
                <a16:creationId xmlns:a16="http://schemas.microsoft.com/office/drawing/2014/main" id="{FE3164C1-7DB9-43E8-A808-3BA7C5D14F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15" t="561" r="33106" b="66364"/>
          <a:stretch/>
        </p:blipFill>
        <p:spPr bwMode="auto">
          <a:xfrm>
            <a:off x="1657495" y="1456859"/>
            <a:ext cx="2026037" cy="1972140"/>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E69797CB-5092-4B8E-96D1-72ABD4433877}"/>
              </a:ext>
            </a:extLst>
          </p:cNvPr>
          <p:cNvSpPr txBox="1">
            <a:spLocks/>
          </p:cNvSpPr>
          <p:nvPr/>
        </p:nvSpPr>
        <p:spPr>
          <a:xfrm>
            <a:off x="548433" y="423563"/>
            <a:ext cx="43930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b="0" dirty="0"/>
              <a:t>Validez clínica</a:t>
            </a:r>
          </a:p>
        </p:txBody>
      </p:sp>
    </p:spTree>
    <p:extLst>
      <p:ext uri="{BB962C8B-B14F-4D97-AF65-F5344CB8AC3E}">
        <p14:creationId xmlns:p14="http://schemas.microsoft.com/office/powerpoint/2010/main" val="199652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606209" cy="1325563"/>
          </a:xfrm>
        </p:spPr>
        <p:txBody>
          <a:bodyPr/>
          <a:lstStyle/>
          <a:p>
            <a:pPr algn="ctr"/>
            <a:r>
              <a:rPr lang="es-CO" b="0" dirty="0"/>
              <a:t>Diferencias</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4793728" y="568711"/>
            <a:ext cx="7196254" cy="5720576"/>
          </a:xfrm>
        </p:spPr>
        <p:txBody>
          <a:bodyPr>
            <a:normAutofit lnSpcReduction="10000"/>
          </a:bodyPr>
          <a:lstStyle/>
          <a:p>
            <a:pPr lvl="0"/>
            <a:r>
              <a:rPr lang="es-ES" sz="2800" b="1" dirty="0"/>
              <a:t>Ansiedad</a:t>
            </a:r>
          </a:p>
          <a:p>
            <a:pPr lvl="0"/>
            <a:r>
              <a:rPr lang="es-ES" sz="2800" dirty="0"/>
              <a:t>Señal de alerta insidiosa.</a:t>
            </a:r>
          </a:p>
          <a:p>
            <a:pPr lvl="0"/>
            <a:r>
              <a:rPr lang="es-ES" sz="2800" dirty="0"/>
              <a:t>Peligro inminente.</a:t>
            </a:r>
          </a:p>
          <a:p>
            <a:pPr lvl="0"/>
            <a:r>
              <a:rPr lang="es-ES" sz="2800" dirty="0"/>
              <a:t>Amenaza desconocida/ interna/ vaga.</a:t>
            </a:r>
          </a:p>
          <a:p>
            <a:pPr lvl="0"/>
            <a:r>
              <a:rPr lang="es-ES" sz="2800" dirty="0"/>
              <a:t>Expectación.</a:t>
            </a:r>
          </a:p>
          <a:p>
            <a:pPr lvl="0"/>
            <a:r>
              <a:rPr lang="es-ES" sz="2800" dirty="0"/>
              <a:t>Síntomas autonómicos.</a:t>
            </a:r>
          </a:p>
          <a:p>
            <a:pPr lvl="0"/>
            <a:r>
              <a:rPr lang="es-ES" sz="2800" b="1" dirty="0"/>
              <a:t>Miedo</a:t>
            </a:r>
          </a:p>
          <a:p>
            <a:pPr lvl="0"/>
            <a:r>
              <a:rPr lang="es-ES" sz="2800" dirty="0"/>
              <a:t>Señal de alerta súbita.</a:t>
            </a:r>
          </a:p>
          <a:p>
            <a:pPr lvl="0"/>
            <a:r>
              <a:rPr lang="es-ES" sz="2800" dirty="0"/>
              <a:t>Peligro presente.</a:t>
            </a:r>
          </a:p>
          <a:p>
            <a:pPr lvl="0"/>
            <a:r>
              <a:rPr lang="es-ES" sz="2800" dirty="0"/>
              <a:t>Amenaza conocida/ externa/ definida.</a:t>
            </a:r>
          </a:p>
          <a:p>
            <a:pPr lvl="0"/>
            <a:r>
              <a:rPr lang="es-ES" sz="2800" dirty="0"/>
              <a:t>“</a:t>
            </a:r>
            <a:r>
              <a:rPr lang="es-ES" sz="2800" i="1" dirty="0" err="1"/>
              <a:t>Fight</a:t>
            </a:r>
            <a:r>
              <a:rPr lang="es-ES" sz="2800" i="1" dirty="0"/>
              <a:t>, </a:t>
            </a:r>
            <a:r>
              <a:rPr lang="es-ES" sz="2800" i="1" dirty="0" err="1"/>
              <a:t>flight</a:t>
            </a:r>
            <a:r>
              <a:rPr lang="es-ES" sz="2800" i="1" dirty="0"/>
              <a:t> </a:t>
            </a:r>
            <a:r>
              <a:rPr lang="es-ES" sz="2800" i="1" dirty="0" err="1"/>
              <a:t>or</a:t>
            </a:r>
            <a:r>
              <a:rPr lang="es-ES" sz="2800" i="1" dirty="0"/>
              <a:t> </a:t>
            </a:r>
            <a:r>
              <a:rPr lang="es-ES" sz="2800" i="1" dirty="0" err="1"/>
              <a:t>freeze</a:t>
            </a:r>
            <a:r>
              <a:rPr lang="es-ES" sz="2800" dirty="0"/>
              <a:t>” (pelear, huir, paralizar).</a:t>
            </a:r>
          </a:p>
        </p:txBody>
      </p:sp>
      <p:pic>
        <p:nvPicPr>
          <p:cNvPr id="6" name="Picture 2" descr="Brain and mental health icons vector set Free Vector">
            <a:extLst>
              <a:ext uri="{FF2B5EF4-FFF2-40B4-BE49-F238E27FC236}">
                <a16:creationId xmlns:a16="http://schemas.microsoft.com/office/drawing/2014/main" id="{7A8F6A8F-EEF4-4476-96D9-2BF2040C4F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15" t="561" r="33106" b="66364"/>
          <a:stretch/>
        </p:blipFill>
        <p:spPr bwMode="auto">
          <a:xfrm>
            <a:off x="1657495" y="1456859"/>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98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559680" y="323591"/>
            <a:ext cx="4565213" cy="1325563"/>
          </a:xfrm>
        </p:spPr>
        <p:txBody>
          <a:bodyPr/>
          <a:lstStyle/>
          <a:p>
            <a:pPr algn="ctr"/>
            <a:r>
              <a:rPr lang="es-CO" b="0" dirty="0"/>
              <a:t>Modelo clínico</a:t>
            </a:r>
          </a:p>
        </p:txBody>
      </p:sp>
      <p:graphicFrame>
        <p:nvGraphicFramePr>
          <p:cNvPr id="3" name="Diagrama 2">
            <a:extLst>
              <a:ext uri="{FF2B5EF4-FFF2-40B4-BE49-F238E27FC236}">
                <a16:creationId xmlns:a16="http://schemas.microsoft.com/office/drawing/2014/main" id="{DDE5748A-05DC-4D75-B1AB-EB03BFA3B715}"/>
              </a:ext>
            </a:extLst>
          </p:cNvPr>
          <p:cNvGraphicFramePr/>
          <p:nvPr>
            <p:extLst>
              <p:ext uri="{D42A27DB-BD31-4B8C-83A1-F6EECF244321}">
                <p14:modId xmlns:p14="http://schemas.microsoft.com/office/powerpoint/2010/main" val="1740541602"/>
              </p:ext>
            </p:extLst>
          </p:nvPr>
        </p:nvGraphicFramePr>
        <p:xfrm>
          <a:off x="3601844" y="530096"/>
          <a:ext cx="8590156" cy="5803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Brain and mental health icons vector set Free Vector">
            <a:extLst>
              <a:ext uri="{FF2B5EF4-FFF2-40B4-BE49-F238E27FC236}">
                <a16:creationId xmlns:a16="http://schemas.microsoft.com/office/drawing/2014/main" id="{3FBEBA1B-81C8-4740-B8F2-11BF360AED7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147" t="30483" r="1874" b="36442"/>
          <a:stretch/>
        </p:blipFill>
        <p:spPr bwMode="auto">
          <a:xfrm>
            <a:off x="1575807" y="1649154"/>
            <a:ext cx="2026037" cy="197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4671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PlantillaNuevoFR2020</Template>
  <TotalTime>2125</TotalTime>
  <Words>3891</Words>
  <Application>Microsoft Office PowerPoint</Application>
  <PresentationFormat>Widescreen</PresentationFormat>
  <Paragraphs>723</Paragraphs>
  <Slides>58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Montserrat</vt:lpstr>
      <vt:lpstr>Wingdings</vt:lpstr>
      <vt:lpstr>Tema de Office</vt:lpstr>
      <vt:lpstr>Trastornos de ansiedad</vt:lpstr>
      <vt:lpstr>PowerPoint Presentation</vt:lpstr>
      <vt:lpstr>PowerPoint Presentation</vt:lpstr>
      <vt:lpstr>Examen mental</vt:lpstr>
      <vt:lpstr>Caso clínico</vt:lpstr>
      <vt:lpstr>PowerPoint Presentation</vt:lpstr>
      <vt:lpstr>PowerPoint Presentation</vt:lpstr>
      <vt:lpstr>Diferencias</vt:lpstr>
      <vt:lpstr>Modelo clínico</vt:lpstr>
      <vt:lpstr>PowerPoint Presentation</vt:lpstr>
      <vt:lpstr>Clasificación DSM-5</vt:lpstr>
      <vt:lpstr>Introducción</vt:lpstr>
      <vt:lpstr>Epidemiología</vt:lpstr>
      <vt:lpstr>Epidemiología</vt:lpstr>
      <vt:lpstr>Etiopatogenia</vt:lpstr>
      <vt:lpstr>Neurobiología</vt:lpstr>
      <vt:lpstr>Neurobiología</vt:lpstr>
      <vt:lpstr>Factores de riesgo</vt:lpstr>
      <vt:lpstr>Factores de riesgo</vt:lpstr>
      <vt:lpstr>Curso clínico</vt:lpstr>
      <vt:lpstr>Curso clínico</vt:lpstr>
      <vt:lpstr>Fisiopatología</vt:lpstr>
      <vt:lpstr>Diagnóstico</vt:lpstr>
      <vt:lpstr>Fobia específica</vt:lpstr>
      <vt:lpstr>Ansiedad social</vt:lpstr>
      <vt:lpstr>Ataque de pánico</vt:lpstr>
      <vt:lpstr>Trastorno de pánico</vt:lpstr>
      <vt:lpstr>Agorafobia</vt:lpstr>
      <vt:lpstr>Ansiedad generalizada</vt:lpstr>
      <vt:lpstr>Manía</vt:lpstr>
      <vt:lpstr>Diagnóstico (DSM-5)</vt:lpstr>
      <vt:lpstr>Diagnóstico (DSM-5)</vt:lpstr>
      <vt:lpstr>Dificulta el diagnóstico</vt:lpstr>
      <vt:lpstr>Tener presente</vt:lpstr>
      <vt:lpstr>Abordaje</vt:lpstr>
      <vt:lpstr>Paraclínicos</vt:lpstr>
      <vt:lpstr>Diferenciales</vt:lpstr>
      <vt:lpstr>Tamizaje GAD-2</vt:lpstr>
      <vt:lpstr>Prevención</vt:lpstr>
      <vt:lpstr>Abordaje</vt:lpstr>
      <vt:lpstr>Tratamiento</vt:lpstr>
      <vt:lpstr>Psicoterapia</vt:lpstr>
      <vt:lpstr>Psicoterapia</vt:lpstr>
      <vt:lpstr>Farmacoterapia</vt:lpstr>
      <vt:lpstr>Tratamiento</vt:lpstr>
      <vt:lpstr>Tratamiento</vt:lpstr>
      <vt:lpstr>Tratamiento</vt:lpstr>
      <vt:lpstr>Tratamiento</vt:lpstr>
      <vt:lpstr>Respuesta</vt:lpstr>
      <vt:lpstr>Fobias  específicas</vt:lpstr>
      <vt:lpstr>Ansiedad generalizada</vt:lpstr>
      <vt:lpstr>Ansiedad  social</vt:lpstr>
      <vt:lpstr>Trastorno  de pánico</vt:lpstr>
      <vt:lpstr>Terapia de mantenimiento</vt:lpstr>
      <vt:lpstr>Calidad de vida</vt:lpstr>
      <vt:lpstr>Caso clínico</vt:lpstr>
      <vt:lpstr>Caso clínico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ana.cardonaga@outlook.es</dc:creator>
  <cp:lastModifiedBy>ana.cardonaga@outlook.es</cp:lastModifiedBy>
  <cp:revision>118</cp:revision>
  <dcterms:created xsi:type="dcterms:W3CDTF">2020-11-12T02:46:13Z</dcterms:created>
  <dcterms:modified xsi:type="dcterms:W3CDTF">2020-12-17T19:10:27Z</dcterms:modified>
</cp:coreProperties>
</file>