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8" r:id="rId2"/>
    <p:sldId id="259" r:id="rId3"/>
    <p:sldId id="260" r:id="rId4"/>
    <p:sldId id="262" r:id="rId5"/>
    <p:sldId id="261" r:id="rId6"/>
    <p:sldId id="263" r:id="rId7"/>
    <p:sldId id="308" r:id="rId8"/>
    <p:sldId id="265" r:id="rId9"/>
    <p:sldId id="276" r:id="rId10"/>
    <p:sldId id="268" r:id="rId11"/>
    <p:sldId id="266" r:id="rId12"/>
    <p:sldId id="267" r:id="rId13"/>
    <p:sldId id="270" r:id="rId14"/>
    <p:sldId id="269" r:id="rId15"/>
    <p:sldId id="271" r:id="rId16"/>
    <p:sldId id="272" r:id="rId17"/>
    <p:sldId id="273" r:id="rId18"/>
    <p:sldId id="275" r:id="rId19"/>
    <p:sldId id="277" r:id="rId20"/>
    <p:sldId id="278" r:id="rId21"/>
    <p:sldId id="281" r:id="rId22"/>
    <p:sldId id="280" r:id="rId23"/>
    <p:sldId id="287" r:id="rId24"/>
    <p:sldId id="279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304" r:id="rId34"/>
    <p:sldId id="291" r:id="rId35"/>
    <p:sldId id="292" r:id="rId36"/>
    <p:sldId id="293" r:id="rId37"/>
    <p:sldId id="294" r:id="rId38"/>
    <p:sldId id="296" r:id="rId39"/>
    <p:sldId id="295" r:id="rId40"/>
    <p:sldId id="297" r:id="rId41"/>
    <p:sldId id="301" r:id="rId42"/>
    <p:sldId id="298" r:id="rId43"/>
    <p:sldId id="299" r:id="rId44"/>
    <p:sldId id="300" r:id="rId45"/>
    <p:sldId id="302" r:id="rId46"/>
    <p:sldId id="303" r:id="rId47"/>
    <p:sldId id="310" r:id="rId48"/>
    <p:sldId id="311" r:id="rId49"/>
    <p:sldId id="307" r:id="rId5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B48"/>
    <a:srgbClr val="06AEAA"/>
    <a:srgbClr val="00A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7" autoAdjust="0"/>
    <p:restoredTop sz="85599" autoAdjust="0"/>
  </p:normalViewPr>
  <p:slideViewPr>
    <p:cSldViewPr snapToGrid="0" showGuides="1">
      <p:cViewPr varScale="1">
        <p:scale>
          <a:sx n="57" d="100"/>
          <a:sy n="57" d="100"/>
        </p:scale>
        <p:origin x="10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3BD2F7-E7BF-4ACE-83C6-26DE98C9867A}" type="doc">
      <dgm:prSet loTypeId="urn:microsoft.com/office/officeart/2005/8/layout/gear1" loCatId="process" qsTypeId="urn:microsoft.com/office/officeart/2005/8/quickstyle/simple1" qsCatId="simple" csTypeId="urn:microsoft.com/office/officeart/2005/8/colors/accent1_4" csCatId="accent1" phldr="1"/>
      <dgm:spPr/>
    </dgm:pt>
    <dgm:pt modelId="{A6D09706-4933-46C9-8756-7BE099B6C995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500" b="0" dirty="0">
              <a:latin typeface="Montserrat" pitchFamily="2" charset="77"/>
            </a:rPr>
            <a:t>Biológico</a:t>
          </a:r>
        </a:p>
      </dgm:t>
    </dgm:pt>
    <dgm:pt modelId="{B1CE246E-BAB6-4E95-9309-3D924456A849}" type="parTrans" cxnId="{BEA902D8-A9EC-45D6-93A6-60717848697E}">
      <dgm:prSet/>
      <dgm:spPr/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334296CA-7A45-4895-AEEF-B5D767B95478}" type="sibTrans" cxnId="{BEA902D8-A9EC-45D6-93A6-60717848697E}">
      <dgm:prSet/>
      <dgm:spPr>
        <a:solidFill>
          <a:srgbClr val="152B48"/>
        </a:solidFill>
      </dgm:spPr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754DB9EB-6EF7-4219-91DD-CAC2DEBF7AC8}">
      <dgm:prSet phldrT="[Texto]" custT="1"/>
      <dgm:spPr>
        <a:solidFill>
          <a:srgbClr val="06AEAA"/>
        </a:solidFill>
        <a:ln>
          <a:solidFill>
            <a:srgbClr val="06AEAA"/>
          </a:solidFill>
        </a:ln>
      </dgm:spPr>
      <dgm:t>
        <a:bodyPr/>
        <a:lstStyle/>
        <a:p>
          <a:r>
            <a:rPr lang="es-CO" sz="1500" b="0" dirty="0">
              <a:latin typeface="Montserrat" pitchFamily="2" charset="77"/>
            </a:rPr>
            <a:t>Psicológico</a:t>
          </a:r>
        </a:p>
      </dgm:t>
    </dgm:pt>
    <dgm:pt modelId="{6A0450BE-7150-4326-BC17-19C3070475D2}" type="parTrans" cxnId="{C17D7BF1-CFCF-4CE5-A7BC-F41F7E6E029A}">
      <dgm:prSet/>
      <dgm:spPr/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4EA4CEC2-E92E-4A03-A51A-007CF99CD32F}" type="sibTrans" cxnId="{C17D7BF1-CFCF-4CE5-A7BC-F41F7E6E029A}">
      <dgm:prSet/>
      <dgm:spPr>
        <a:solidFill>
          <a:srgbClr val="06AEAA"/>
        </a:solidFill>
        <a:ln>
          <a:solidFill>
            <a:srgbClr val="06AEAA"/>
          </a:solidFill>
        </a:ln>
      </dgm:spPr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7E5C4827-B9DE-42A9-B8B8-BAA7D28767DE}">
      <dgm:prSet phldrT="[Texto]" custT="1"/>
      <dgm:spPr>
        <a:solidFill>
          <a:srgbClr val="06AEAA"/>
        </a:solidFill>
        <a:ln>
          <a:solidFill>
            <a:srgbClr val="06AEAA"/>
          </a:solidFill>
        </a:ln>
      </dgm:spPr>
      <dgm:t>
        <a:bodyPr/>
        <a:lstStyle/>
        <a:p>
          <a:r>
            <a:rPr lang="es-CO" sz="1500" b="0" dirty="0">
              <a:latin typeface="Montserrat" pitchFamily="2" charset="77"/>
            </a:rPr>
            <a:t>Social</a:t>
          </a:r>
        </a:p>
      </dgm:t>
    </dgm:pt>
    <dgm:pt modelId="{043F138A-2C1C-4ED7-B557-F11063B7FF46}" type="parTrans" cxnId="{13A8565F-ECE8-4376-ABDB-6CD2FB4B33A6}">
      <dgm:prSet/>
      <dgm:spPr/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A60916CD-CA7B-46A4-BDFD-CCACAD3E73F5}" type="sibTrans" cxnId="{13A8565F-ECE8-4376-ABDB-6CD2FB4B33A6}">
      <dgm:prSet/>
      <dgm:spPr>
        <a:solidFill>
          <a:srgbClr val="06AEAA"/>
        </a:solidFill>
        <a:ln>
          <a:solidFill>
            <a:srgbClr val="06AEAA"/>
          </a:solidFill>
        </a:ln>
      </dgm:spPr>
      <dgm:t>
        <a:bodyPr/>
        <a:lstStyle/>
        <a:p>
          <a:endParaRPr lang="es-CO" sz="1500" b="0">
            <a:latin typeface="Montserrat" pitchFamily="2" charset="77"/>
          </a:endParaRPr>
        </a:p>
      </dgm:t>
    </dgm:pt>
    <dgm:pt modelId="{810F2718-FAA4-4614-83CD-8B1B39EBF923}" type="pres">
      <dgm:prSet presAssocID="{5E3BD2F7-E7BF-4ACE-83C6-26DE98C9867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28473AD-28EC-401F-A809-195C352BAA0F}" type="pres">
      <dgm:prSet presAssocID="{A6D09706-4933-46C9-8756-7BE099B6C995}" presName="gear1" presStyleLbl="node1" presStyleIdx="0" presStyleCnt="3">
        <dgm:presLayoutVars>
          <dgm:chMax val="1"/>
          <dgm:bulletEnabled val="1"/>
        </dgm:presLayoutVars>
      </dgm:prSet>
      <dgm:spPr/>
    </dgm:pt>
    <dgm:pt modelId="{FC92528E-9E1B-432F-BC01-3A5C9FE696EF}" type="pres">
      <dgm:prSet presAssocID="{A6D09706-4933-46C9-8756-7BE099B6C995}" presName="gear1srcNode" presStyleLbl="node1" presStyleIdx="0" presStyleCnt="3"/>
      <dgm:spPr/>
    </dgm:pt>
    <dgm:pt modelId="{7994C52E-0222-47EB-8FC4-7F2CA0C54DC2}" type="pres">
      <dgm:prSet presAssocID="{A6D09706-4933-46C9-8756-7BE099B6C995}" presName="gear1dstNode" presStyleLbl="node1" presStyleIdx="0" presStyleCnt="3"/>
      <dgm:spPr/>
    </dgm:pt>
    <dgm:pt modelId="{F1BA944E-F6B1-48C7-A5E9-DD985D6D0A52}" type="pres">
      <dgm:prSet presAssocID="{754DB9EB-6EF7-4219-91DD-CAC2DEBF7AC8}" presName="gear2" presStyleLbl="node1" presStyleIdx="1" presStyleCnt="3">
        <dgm:presLayoutVars>
          <dgm:chMax val="1"/>
          <dgm:bulletEnabled val="1"/>
        </dgm:presLayoutVars>
      </dgm:prSet>
      <dgm:spPr/>
    </dgm:pt>
    <dgm:pt modelId="{338A99B2-4AAC-4C2D-BA7F-FA5E3C0808C6}" type="pres">
      <dgm:prSet presAssocID="{754DB9EB-6EF7-4219-91DD-CAC2DEBF7AC8}" presName="gear2srcNode" presStyleLbl="node1" presStyleIdx="1" presStyleCnt="3"/>
      <dgm:spPr/>
    </dgm:pt>
    <dgm:pt modelId="{D24763F4-0A3E-4A8F-8866-417342E847FA}" type="pres">
      <dgm:prSet presAssocID="{754DB9EB-6EF7-4219-91DD-CAC2DEBF7AC8}" presName="gear2dstNode" presStyleLbl="node1" presStyleIdx="1" presStyleCnt="3"/>
      <dgm:spPr/>
    </dgm:pt>
    <dgm:pt modelId="{D98719AB-76F9-40D1-AC36-C9D0ADB1C0EF}" type="pres">
      <dgm:prSet presAssocID="{7E5C4827-B9DE-42A9-B8B8-BAA7D28767DE}" presName="gear3" presStyleLbl="node1" presStyleIdx="2" presStyleCnt="3"/>
      <dgm:spPr/>
    </dgm:pt>
    <dgm:pt modelId="{DACC3999-91B5-4F09-A9A1-F344B600EC4B}" type="pres">
      <dgm:prSet presAssocID="{7E5C4827-B9DE-42A9-B8B8-BAA7D28767D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A6919DE-ADCA-4004-9364-445345C4DC44}" type="pres">
      <dgm:prSet presAssocID="{7E5C4827-B9DE-42A9-B8B8-BAA7D28767DE}" presName="gear3srcNode" presStyleLbl="node1" presStyleIdx="2" presStyleCnt="3"/>
      <dgm:spPr/>
    </dgm:pt>
    <dgm:pt modelId="{EB82A9F6-41E4-4040-AF12-5650D6FF067D}" type="pres">
      <dgm:prSet presAssocID="{7E5C4827-B9DE-42A9-B8B8-BAA7D28767DE}" presName="gear3dstNode" presStyleLbl="node1" presStyleIdx="2" presStyleCnt="3"/>
      <dgm:spPr/>
    </dgm:pt>
    <dgm:pt modelId="{4C487457-2827-4D54-9F40-A0006B0DD6C3}" type="pres">
      <dgm:prSet presAssocID="{334296CA-7A45-4895-AEEF-B5D767B95478}" presName="connector1" presStyleLbl="sibTrans2D1" presStyleIdx="0" presStyleCnt="3"/>
      <dgm:spPr/>
    </dgm:pt>
    <dgm:pt modelId="{D337BE0A-94C3-4290-A0AC-D8DDD559D9D8}" type="pres">
      <dgm:prSet presAssocID="{4EA4CEC2-E92E-4A03-A51A-007CF99CD32F}" presName="connector2" presStyleLbl="sibTrans2D1" presStyleIdx="1" presStyleCnt="3"/>
      <dgm:spPr/>
    </dgm:pt>
    <dgm:pt modelId="{577B6E14-50C0-4448-8846-0DE3BDC4EFF8}" type="pres">
      <dgm:prSet presAssocID="{A60916CD-CA7B-46A4-BDFD-CCACAD3E73F5}" presName="connector3" presStyleLbl="sibTrans2D1" presStyleIdx="2" presStyleCnt="3"/>
      <dgm:spPr/>
    </dgm:pt>
  </dgm:ptLst>
  <dgm:cxnLst>
    <dgm:cxn modelId="{8858170A-3EF8-4FD4-A647-319BFBCBE5D3}" type="presOf" srcId="{5E3BD2F7-E7BF-4ACE-83C6-26DE98C9867A}" destId="{810F2718-FAA4-4614-83CD-8B1B39EBF923}" srcOrd="0" destOrd="0" presId="urn:microsoft.com/office/officeart/2005/8/layout/gear1"/>
    <dgm:cxn modelId="{5C5CE314-0B49-480E-BCD9-9B6AF5D131EB}" type="presOf" srcId="{4EA4CEC2-E92E-4A03-A51A-007CF99CD32F}" destId="{D337BE0A-94C3-4290-A0AC-D8DDD559D9D8}" srcOrd="0" destOrd="0" presId="urn:microsoft.com/office/officeart/2005/8/layout/gear1"/>
    <dgm:cxn modelId="{32CE5816-E073-4A2B-90DD-8B2AFC1F2CE2}" type="presOf" srcId="{754DB9EB-6EF7-4219-91DD-CAC2DEBF7AC8}" destId="{D24763F4-0A3E-4A8F-8866-417342E847FA}" srcOrd="2" destOrd="0" presId="urn:microsoft.com/office/officeart/2005/8/layout/gear1"/>
    <dgm:cxn modelId="{E683B220-CD40-40EA-B453-E01CD44B9F49}" type="presOf" srcId="{7E5C4827-B9DE-42A9-B8B8-BAA7D28767DE}" destId="{EA6919DE-ADCA-4004-9364-445345C4DC44}" srcOrd="2" destOrd="0" presId="urn:microsoft.com/office/officeart/2005/8/layout/gear1"/>
    <dgm:cxn modelId="{9D7F442B-9B0A-4699-9BA7-982A75953E49}" type="presOf" srcId="{754DB9EB-6EF7-4219-91DD-CAC2DEBF7AC8}" destId="{F1BA944E-F6B1-48C7-A5E9-DD985D6D0A52}" srcOrd="0" destOrd="0" presId="urn:microsoft.com/office/officeart/2005/8/layout/gear1"/>
    <dgm:cxn modelId="{9CFE5D5D-CF81-4A89-97C0-C8B3295858CA}" type="presOf" srcId="{7E5C4827-B9DE-42A9-B8B8-BAA7D28767DE}" destId="{DACC3999-91B5-4F09-A9A1-F344B600EC4B}" srcOrd="1" destOrd="0" presId="urn:microsoft.com/office/officeart/2005/8/layout/gear1"/>
    <dgm:cxn modelId="{13A8565F-ECE8-4376-ABDB-6CD2FB4B33A6}" srcId="{5E3BD2F7-E7BF-4ACE-83C6-26DE98C9867A}" destId="{7E5C4827-B9DE-42A9-B8B8-BAA7D28767DE}" srcOrd="2" destOrd="0" parTransId="{043F138A-2C1C-4ED7-B557-F11063B7FF46}" sibTransId="{A60916CD-CA7B-46A4-BDFD-CCACAD3E73F5}"/>
    <dgm:cxn modelId="{4557E3B6-292E-4EDE-9418-69EE0282BF65}" type="presOf" srcId="{754DB9EB-6EF7-4219-91DD-CAC2DEBF7AC8}" destId="{338A99B2-4AAC-4C2D-BA7F-FA5E3C0808C6}" srcOrd="1" destOrd="0" presId="urn:microsoft.com/office/officeart/2005/8/layout/gear1"/>
    <dgm:cxn modelId="{BBA86AB9-D1EF-40A6-9706-804BE78B47D5}" type="presOf" srcId="{7E5C4827-B9DE-42A9-B8B8-BAA7D28767DE}" destId="{EB82A9F6-41E4-4040-AF12-5650D6FF067D}" srcOrd="3" destOrd="0" presId="urn:microsoft.com/office/officeart/2005/8/layout/gear1"/>
    <dgm:cxn modelId="{25A7BCBC-86B5-46E1-9285-3A6E855B2122}" type="presOf" srcId="{A60916CD-CA7B-46A4-BDFD-CCACAD3E73F5}" destId="{577B6E14-50C0-4448-8846-0DE3BDC4EFF8}" srcOrd="0" destOrd="0" presId="urn:microsoft.com/office/officeart/2005/8/layout/gear1"/>
    <dgm:cxn modelId="{DF6B08C7-AFDF-4EB3-9C93-7228E263676D}" type="presOf" srcId="{A6D09706-4933-46C9-8756-7BE099B6C995}" destId="{FC92528E-9E1B-432F-BC01-3A5C9FE696EF}" srcOrd="1" destOrd="0" presId="urn:microsoft.com/office/officeart/2005/8/layout/gear1"/>
    <dgm:cxn modelId="{EA00ACC8-095A-47CC-9C32-265E87FBDA59}" type="presOf" srcId="{334296CA-7A45-4895-AEEF-B5D767B95478}" destId="{4C487457-2827-4D54-9F40-A0006B0DD6C3}" srcOrd="0" destOrd="0" presId="urn:microsoft.com/office/officeart/2005/8/layout/gear1"/>
    <dgm:cxn modelId="{BEA902D8-A9EC-45D6-93A6-60717848697E}" srcId="{5E3BD2F7-E7BF-4ACE-83C6-26DE98C9867A}" destId="{A6D09706-4933-46C9-8756-7BE099B6C995}" srcOrd="0" destOrd="0" parTransId="{B1CE246E-BAB6-4E95-9309-3D924456A849}" sibTransId="{334296CA-7A45-4895-AEEF-B5D767B95478}"/>
    <dgm:cxn modelId="{45CFA1EA-C90D-4059-A19D-570DF675BAE0}" type="presOf" srcId="{A6D09706-4933-46C9-8756-7BE099B6C995}" destId="{7994C52E-0222-47EB-8FC4-7F2CA0C54DC2}" srcOrd="2" destOrd="0" presId="urn:microsoft.com/office/officeart/2005/8/layout/gear1"/>
    <dgm:cxn modelId="{C17D7BF1-CFCF-4CE5-A7BC-F41F7E6E029A}" srcId="{5E3BD2F7-E7BF-4ACE-83C6-26DE98C9867A}" destId="{754DB9EB-6EF7-4219-91DD-CAC2DEBF7AC8}" srcOrd="1" destOrd="0" parTransId="{6A0450BE-7150-4326-BC17-19C3070475D2}" sibTransId="{4EA4CEC2-E92E-4A03-A51A-007CF99CD32F}"/>
    <dgm:cxn modelId="{4636A2FB-E9A8-4187-8972-7621E2AE3229}" type="presOf" srcId="{7E5C4827-B9DE-42A9-B8B8-BAA7D28767DE}" destId="{D98719AB-76F9-40D1-AC36-C9D0ADB1C0EF}" srcOrd="0" destOrd="0" presId="urn:microsoft.com/office/officeart/2005/8/layout/gear1"/>
    <dgm:cxn modelId="{6E538EFD-C6FF-464A-B1D3-AB5794D2E6CD}" type="presOf" srcId="{A6D09706-4933-46C9-8756-7BE099B6C995}" destId="{728473AD-28EC-401F-A809-195C352BAA0F}" srcOrd="0" destOrd="0" presId="urn:microsoft.com/office/officeart/2005/8/layout/gear1"/>
    <dgm:cxn modelId="{269B7F5E-DB1F-4DA4-B0CE-050EDDE4CA09}" type="presParOf" srcId="{810F2718-FAA4-4614-83CD-8B1B39EBF923}" destId="{728473AD-28EC-401F-A809-195C352BAA0F}" srcOrd="0" destOrd="0" presId="urn:microsoft.com/office/officeart/2005/8/layout/gear1"/>
    <dgm:cxn modelId="{55A8B6C8-F8F9-4E9B-97AC-A80E6A18DB47}" type="presParOf" srcId="{810F2718-FAA4-4614-83CD-8B1B39EBF923}" destId="{FC92528E-9E1B-432F-BC01-3A5C9FE696EF}" srcOrd="1" destOrd="0" presId="urn:microsoft.com/office/officeart/2005/8/layout/gear1"/>
    <dgm:cxn modelId="{B439C693-F7BC-460E-AC73-17F202B77DE9}" type="presParOf" srcId="{810F2718-FAA4-4614-83CD-8B1B39EBF923}" destId="{7994C52E-0222-47EB-8FC4-7F2CA0C54DC2}" srcOrd="2" destOrd="0" presId="urn:microsoft.com/office/officeart/2005/8/layout/gear1"/>
    <dgm:cxn modelId="{54C13614-BD55-488E-933F-E021FC372157}" type="presParOf" srcId="{810F2718-FAA4-4614-83CD-8B1B39EBF923}" destId="{F1BA944E-F6B1-48C7-A5E9-DD985D6D0A52}" srcOrd="3" destOrd="0" presId="urn:microsoft.com/office/officeart/2005/8/layout/gear1"/>
    <dgm:cxn modelId="{930169E0-EF79-4A81-BB7B-DBFD7E31AA00}" type="presParOf" srcId="{810F2718-FAA4-4614-83CD-8B1B39EBF923}" destId="{338A99B2-4AAC-4C2D-BA7F-FA5E3C0808C6}" srcOrd="4" destOrd="0" presId="urn:microsoft.com/office/officeart/2005/8/layout/gear1"/>
    <dgm:cxn modelId="{C6A1FDA5-AC70-4E58-9A91-689EAF73F7EB}" type="presParOf" srcId="{810F2718-FAA4-4614-83CD-8B1B39EBF923}" destId="{D24763F4-0A3E-4A8F-8866-417342E847FA}" srcOrd="5" destOrd="0" presId="urn:microsoft.com/office/officeart/2005/8/layout/gear1"/>
    <dgm:cxn modelId="{E3252231-FB14-461F-AB32-D2CEF3E082E7}" type="presParOf" srcId="{810F2718-FAA4-4614-83CD-8B1B39EBF923}" destId="{D98719AB-76F9-40D1-AC36-C9D0ADB1C0EF}" srcOrd="6" destOrd="0" presId="urn:microsoft.com/office/officeart/2005/8/layout/gear1"/>
    <dgm:cxn modelId="{3FF25C48-3EFB-4904-A16A-CA0C973B1B84}" type="presParOf" srcId="{810F2718-FAA4-4614-83CD-8B1B39EBF923}" destId="{DACC3999-91B5-4F09-A9A1-F344B600EC4B}" srcOrd="7" destOrd="0" presId="urn:microsoft.com/office/officeart/2005/8/layout/gear1"/>
    <dgm:cxn modelId="{A1477E5C-CC28-4C26-B8EE-A1FB8FCA16F1}" type="presParOf" srcId="{810F2718-FAA4-4614-83CD-8B1B39EBF923}" destId="{EA6919DE-ADCA-4004-9364-445345C4DC44}" srcOrd="8" destOrd="0" presId="urn:microsoft.com/office/officeart/2005/8/layout/gear1"/>
    <dgm:cxn modelId="{CDA0616F-701C-4D21-AB12-AA6C96106B63}" type="presParOf" srcId="{810F2718-FAA4-4614-83CD-8B1B39EBF923}" destId="{EB82A9F6-41E4-4040-AF12-5650D6FF067D}" srcOrd="9" destOrd="0" presId="urn:microsoft.com/office/officeart/2005/8/layout/gear1"/>
    <dgm:cxn modelId="{240CFDB6-EA26-4677-904A-A333C56F270E}" type="presParOf" srcId="{810F2718-FAA4-4614-83CD-8B1B39EBF923}" destId="{4C487457-2827-4D54-9F40-A0006B0DD6C3}" srcOrd="10" destOrd="0" presId="urn:microsoft.com/office/officeart/2005/8/layout/gear1"/>
    <dgm:cxn modelId="{F6B1B0E2-6862-470C-A5B6-0F1AF64D0105}" type="presParOf" srcId="{810F2718-FAA4-4614-83CD-8B1B39EBF923}" destId="{D337BE0A-94C3-4290-A0AC-D8DDD559D9D8}" srcOrd="11" destOrd="0" presId="urn:microsoft.com/office/officeart/2005/8/layout/gear1"/>
    <dgm:cxn modelId="{27521A3B-B466-4FBA-9F0C-AF62EA7A4D91}" type="presParOf" srcId="{810F2718-FAA4-4614-83CD-8B1B39EBF923}" destId="{577B6E14-50C0-4448-8846-0DE3BDC4EFF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1DE75-BD8C-4C91-A217-F131FCDD2096}" type="doc">
      <dgm:prSet loTypeId="urn:microsoft.com/office/officeart/2005/8/layout/venn2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21B82FA3-C4ED-4CB9-B448-21DA0823E679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gm:t>
    </dgm:pt>
    <dgm:pt modelId="{5F7C09E8-A7FB-4C6E-A254-2505842BE521}" type="parTrans" cxnId="{E962E58E-C9BD-4707-A4AC-DA5D3C696127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617CD8E6-6CDD-4903-A846-60D143A43D6E}" type="sibTrans" cxnId="{E962E58E-C9BD-4707-A4AC-DA5D3C696127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92A44C07-C01D-44CA-962A-D50884E0FACF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61B54E52-B1EF-4091-BE0B-4390FD16FEC5}" type="parTrans" cxnId="{A539BAF5-FD28-4340-9AE0-EE10A487307F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204DE244-78C2-4186-BF69-D82C90FA018A}" type="sibTrans" cxnId="{A539BAF5-FD28-4340-9AE0-EE10A487307F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44EF541E-AF20-49B5-A8F0-3C8FE19A7992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2C204F18-F558-4204-A1BE-6A20C4BA2073}" type="parTrans" cxnId="{67EAFA70-9D23-4489-8524-C803DE8E9FC4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512DFFCB-41C3-46EF-8A20-2D21ED94BAFC}" type="sibTrans" cxnId="{67EAFA70-9D23-4489-8524-C803DE8E9FC4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C37073B2-A13C-477D-B332-4FC3CE434908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gm:t>
    </dgm:pt>
    <dgm:pt modelId="{5D82A2AE-8022-46E5-8E50-4A1F7758EDAF}" type="parTrans" cxnId="{0B96D198-F98E-454C-82A8-94DAFAC3A536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3FB05AC7-B86A-4D4A-BFE6-B3316329D42A}" type="sibTrans" cxnId="{0B96D198-F98E-454C-82A8-94DAFAC3A536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DD4625A4-72B9-4094-BED2-8BB3289FFEB7}" type="pres">
      <dgm:prSet presAssocID="{8C81DE75-BD8C-4C91-A217-F131FCDD2096}" presName="Name0" presStyleCnt="0">
        <dgm:presLayoutVars>
          <dgm:chMax val="7"/>
          <dgm:resizeHandles val="exact"/>
        </dgm:presLayoutVars>
      </dgm:prSet>
      <dgm:spPr/>
    </dgm:pt>
    <dgm:pt modelId="{027AE60C-B2D3-4B36-A7AE-102D24FF860D}" type="pres">
      <dgm:prSet presAssocID="{8C81DE75-BD8C-4C91-A217-F131FCDD2096}" presName="comp1" presStyleCnt="0"/>
      <dgm:spPr/>
    </dgm:pt>
    <dgm:pt modelId="{E3F3E3BC-BAE9-41F8-911A-B43F9A1599FA}" type="pres">
      <dgm:prSet presAssocID="{8C81DE75-BD8C-4C91-A217-F131FCDD2096}" presName="circle1" presStyleLbl="node1" presStyleIdx="0" presStyleCnt="4"/>
      <dgm:spPr/>
    </dgm:pt>
    <dgm:pt modelId="{0CF41412-7D36-4498-A4B3-65A99FDFA8FC}" type="pres">
      <dgm:prSet presAssocID="{8C81DE75-BD8C-4C91-A217-F131FCDD2096}" presName="c1text" presStyleLbl="node1" presStyleIdx="0" presStyleCnt="4">
        <dgm:presLayoutVars>
          <dgm:bulletEnabled val="1"/>
        </dgm:presLayoutVars>
      </dgm:prSet>
      <dgm:spPr/>
    </dgm:pt>
    <dgm:pt modelId="{7C75AFCE-9D00-409E-8879-7CB336600569}" type="pres">
      <dgm:prSet presAssocID="{8C81DE75-BD8C-4C91-A217-F131FCDD2096}" presName="comp2" presStyleCnt="0"/>
      <dgm:spPr/>
    </dgm:pt>
    <dgm:pt modelId="{D36F6294-E047-4A6B-A5F9-95B3CE3E18BA}" type="pres">
      <dgm:prSet presAssocID="{8C81DE75-BD8C-4C91-A217-F131FCDD2096}" presName="circle2" presStyleLbl="node1" presStyleIdx="1" presStyleCnt="4"/>
      <dgm:spPr/>
    </dgm:pt>
    <dgm:pt modelId="{77F0B7FC-B5D1-4C6C-9558-14DD7E84BA5F}" type="pres">
      <dgm:prSet presAssocID="{8C81DE75-BD8C-4C91-A217-F131FCDD2096}" presName="c2text" presStyleLbl="node1" presStyleIdx="1" presStyleCnt="4">
        <dgm:presLayoutVars>
          <dgm:bulletEnabled val="1"/>
        </dgm:presLayoutVars>
      </dgm:prSet>
      <dgm:spPr/>
    </dgm:pt>
    <dgm:pt modelId="{4DFFD7E6-D825-459F-B5F6-5BFF2F4473B6}" type="pres">
      <dgm:prSet presAssocID="{8C81DE75-BD8C-4C91-A217-F131FCDD2096}" presName="comp3" presStyleCnt="0"/>
      <dgm:spPr/>
    </dgm:pt>
    <dgm:pt modelId="{3197DC83-B139-4620-86CF-45C1F1E754AB}" type="pres">
      <dgm:prSet presAssocID="{8C81DE75-BD8C-4C91-A217-F131FCDD2096}" presName="circle3" presStyleLbl="node1" presStyleIdx="2" presStyleCnt="4"/>
      <dgm:spPr/>
    </dgm:pt>
    <dgm:pt modelId="{63D326CA-F635-4AD4-AAB5-CCBEB7D79346}" type="pres">
      <dgm:prSet presAssocID="{8C81DE75-BD8C-4C91-A217-F131FCDD2096}" presName="c3text" presStyleLbl="node1" presStyleIdx="2" presStyleCnt="4">
        <dgm:presLayoutVars>
          <dgm:bulletEnabled val="1"/>
        </dgm:presLayoutVars>
      </dgm:prSet>
      <dgm:spPr/>
    </dgm:pt>
    <dgm:pt modelId="{14139542-B3EC-4BEC-9D74-589E9430B1FB}" type="pres">
      <dgm:prSet presAssocID="{8C81DE75-BD8C-4C91-A217-F131FCDD2096}" presName="comp4" presStyleCnt="0"/>
      <dgm:spPr/>
    </dgm:pt>
    <dgm:pt modelId="{0D0ED0A6-B6FF-4BA2-BC5C-489E9716D236}" type="pres">
      <dgm:prSet presAssocID="{8C81DE75-BD8C-4C91-A217-F131FCDD2096}" presName="circle4" presStyleLbl="node1" presStyleIdx="3" presStyleCnt="4"/>
      <dgm:spPr/>
    </dgm:pt>
    <dgm:pt modelId="{45D1B752-D448-4806-BF66-7A9489807EAF}" type="pres">
      <dgm:prSet presAssocID="{8C81DE75-BD8C-4C91-A217-F131FCDD2096}" presName="c4text" presStyleLbl="node1" presStyleIdx="3" presStyleCnt="4">
        <dgm:presLayoutVars>
          <dgm:bulletEnabled val="1"/>
        </dgm:presLayoutVars>
      </dgm:prSet>
      <dgm:spPr/>
    </dgm:pt>
  </dgm:ptLst>
  <dgm:cxnLst>
    <dgm:cxn modelId="{1BF8933E-33B3-48ED-91D7-F4E5198BDD50}" type="presOf" srcId="{21B82FA3-C4ED-4CB9-B448-21DA0823E679}" destId="{0CF41412-7D36-4498-A4B3-65A99FDFA8FC}" srcOrd="1" destOrd="0" presId="urn:microsoft.com/office/officeart/2005/8/layout/venn2"/>
    <dgm:cxn modelId="{42683F5E-9F44-41E0-973E-46EF65101749}" type="presOf" srcId="{21B82FA3-C4ED-4CB9-B448-21DA0823E679}" destId="{E3F3E3BC-BAE9-41F8-911A-B43F9A1599FA}" srcOrd="0" destOrd="0" presId="urn:microsoft.com/office/officeart/2005/8/layout/venn2"/>
    <dgm:cxn modelId="{67EAFA70-9D23-4489-8524-C803DE8E9FC4}" srcId="{8C81DE75-BD8C-4C91-A217-F131FCDD2096}" destId="{44EF541E-AF20-49B5-A8F0-3C8FE19A7992}" srcOrd="2" destOrd="0" parTransId="{2C204F18-F558-4204-A1BE-6A20C4BA2073}" sibTransId="{512DFFCB-41C3-46EF-8A20-2D21ED94BAFC}"/>
    <dgm:cxn modelId="{805FEF53-1385-4356-8B0B-FEB59C0938F3}" type="presOf" srcId="{C37073B2-A13C-477D-B332-4FC3CE434908}" destId="{0D0ED0A6-B6FF-4BA2-BC5C-489E9716D236}" srcOrd="0" destOrd="0" presId="urn:microsoft.com/office/officeart/2005/8/layout/venn2"/>
    <dgm:cxn modelId="{25E3C574-E63B-4525-A96F-D7D33B1F6F66}" type="presOf" srcId="{44EF541E-AF20-49B5-A8F0-3C8FE19A7992}" destId="{3197DC83-B139-4620-86CF-45C1F1E754AB}" srcOrd="0" destOrd="0" presId="urn:microsoft.com/office/officeart/2005/8/layout/venn2"/>
    <dgm:cxn modelId="{3F16565A-744A-4A63-9E3C-9430705CD50D}" type="presOf" srcId="{44EF541E-AF20-49B5-A8F0-3C8FE19A7992}" destId="{63D326CA-F635-4AD4-AAB5-CCBEB7D79346}" srcOrd="1" destOrd="0" presId="urn:microsoft.com/office/officeart/2005/8/layout/venn2"/>
    <dgm:cxn modelId="{E962E58E-C9BD-4707-A4AC-DA5D3C696127}" srcId="{8C81DE75-BD8C-4C91-A217-F131FCDD2096}" destId="{21B82FA3-C4ED-4CB9-B448-21DA0823E679}" srcOrd="0" destOrd="0" parTransId="{5F7C09E8-A7FB-4C6E-A254-2505842BE521}" sibTransId="{617CD8E6-6CDD-4903-A846-60D143A43D6E}"/>
    <dgm:cxn modelId="{0B96D198-F98E-454C-82A8-94DAFAC3A536}" srcId="{8C81DE75-BD8C-4C91-A217-F131FCDD2096}" destId="{C37073B2-A13C-477D-B332-4FC3CE434908}" srcOrd="3" destOrd="0" parTransId="{5D82A2AE-8022-46E5-8E50-4A1F7758EDAF}" sibTransId="{3FB05AC7-B86A-4D4A-BFE6-B3316329D42A}"/>
    <dgm:cxn modelId="{96DEA799-F40F-4681-B395-22EE9D54F65B}" type="presOf" srcId="{92A44C07-C01D-44CA-962A-D50884E0FACF}" destId="{D36F6294-E047-4A6B-A5F9-95B3CE3E18BA}" srcOrd="0" destOrd="0" presId="urn:microsoft.com/office/officeart/2005/8/layout/venn2"/>
    <dgm:cxn modelId="{C89CC5C0-47FA-4BC4-9601-90A663A88027}" type="presOf" srcId="{92A44C07-C01D-44CA-962A-D50884E0FACF}" destId="{77F0B7FC-B5D1-4C6C-9558-14DD7E84BA5F}" srcOrd="1" destOrd="0" presId="urn:microsoft.com/office/officeart/2005/8/layout/venn2"/>
    <dgm:cxn modelId="{255F99DD-B412-4ACB-BC36-1C7CAE690E75}" type="presOf" srcId="{8C81DE75-BD8C-4C91-A217-F131FCDD2096}" destId="{DD4625A4-72B9-4094-BED2-8BB3289FFEB7}" srcOrd="0" destOrd="0" presId="urn:microsoft.com/office/officeart/2005/8/layout/venn2"/>
    <dgm:cxn modelId="{C182F4F2-515D-42B9-A2D1-F8041145DE17}" type="presOf" srcId="{C37073B2-A13C-477D-B332-4FC3CE434908}" destId="{45D1B752-D448-4806-BF66-7A9489807EAF}" srcOrd="1" destOrd="0" presId="urn:microsoft.com/office/officeart/2005/8/layout/venn2"/>
    <dgm:cxn modelId="{A539BAF5-FD28-4340-9AE0-EE10A487307F}" srcId="{8C81DE75-BD8C-4C91-A217-F131FCDD2096}" destId="{92A44C07-C01D-44CA-962A-D50884E0FACF}" srcOrd="1" destOrd="0" parTransId="{61B54E52-B1EF-4091-BE0B-4390FD16FEC5}" sibTransId="{204DE244-78C2-4186-BF69-D82C90FA018A}"/>
    <dgm:cxn modelId="{148D0EE5-D827-4868-A1BC-AFD5C84E0B82}" type="presParOf" srcId="{DD4625A4-72B9-4094-BED2-8BB3289FFEB7}" destId="{027AE60C-B2D3-4B36-A7AE-102D24FF860D}" srcOrd="0" destOrd="0" presId="urn:microsoft.com/office/officeart/2005/8/layout/venn2"/>
    <dgm:cxn modelId="{171537BD-E032-4A1D-BED9-4366FB24BA02}" type="presParOf" srcId="{027AE60C-B2D3-4B36-A7AE-102D24FF860D}" destId="{E3F3E3BC-BAE9-41F8-911A-B43F9A1599FA}" srcOrd="0" destOrd="0" presId="urn:microsoft.com/office/officeart/2005/8/layout/venn2"/>
    <dgm:cxn modelId="{F44AA1F2-918C-4E89-BC7F-315F82567891}" type="presParOf" srcId="{027AE60C-B2D3-4B36-A7AE-102D24FF860D}" destId="{0CF41412-7D36-4498-A4B3-65A99FDFA8FC}" srcOrd="1" destOrd="0" presId="urn:microsoft.com/office/officeart/2005/8/layout/venn2"/>
    <dgm:cxn modelId="{2D309E7E-6828-4310-9C6E-E36CFC25C2A4}" type="presParOf" srcId="{DD4625A4-72B9-4094-BED2-8BB3289FFEB7}" destId="{7C75AFCE-9D00-409E-8879-7CB336600569}" srcOrd="1" destOrd="0" presId="urn:microsoft.com/office/officeart/2005/8/layout/venn2"/>
    <dgm:cxn modelId="{8037AA63-E87A-4CC0-8B1B-87164E5D34A4}" type="presParOf" srcId="{7C75AFCE-9D00-409E-8879-7CB336600569}" destId="{D36F6294-E047-4A6B-A5F9-95B3CE3E18BA}" srcOrd="0" destOrd="0" presId="urn:microsoft.com/office/officeart/2005/8/layout/venn2"/>
    <dgm:cxn modelId="{820D425C-966A-4517-94CB-71D746C2238A}" type="presParOf" srcId="{7C75AFCE-9D00-409E-8879-7CB336600569}" destId="{77F0B7FC-B5D1-4C6C-9558-14DD7E84BA5F}" srcOrd="1" destOrd="0" presId="urn:microsoft.com/office/officeart/2005/8/layout/venn2"/>
    <dgm:cxn modelId="{C397C1A0-8C9B-4B7F-A043-24BCA7422D75}" type="presParOf" srcId="{DD4625A4-72B9-4094-BED2-8BB3289FFEB7}" destId="{4DFFD7E6-D825-459F-B5F6-5BFF2F4473B6}" srcOrd="2" destOrd="0" presId="urn:microsoft.com/office/officeart/2005/8/layout/venn2"/>
    <dgm:cxn modelId="{BF7423A0-2CED-4983-B668-5E8E2B0B032B}" type="presParOf" srcId="{4DFFD7E6-D825-459F-B5F6-5BFF2F4473B6}" destId="{3197DC83-B139-4620-86CF-45C1F1E754AB}" srcOrd="0" destOrd="0" presId="urn:microsoft.com/office/officeart/2005/8/layout/venn2"/>
    <dgm:cxn modelId="{D078EA74-895C-434B-B5F2-AC74E5E6C8F1}" type="presParOf" srcId="{4DFFD7E6-D825-459F-B5F6-5BFF2F4473B6}" destId="{63D326CA-F635-4AD4-AAB5-CCBEB7D79346}" srcOrd="1" destOrd="0" presId="urn:microsoft.com/office/officeart/2005/8/layout/venn2"/>
    <dgm:cxn modelId="{C1B55B59-A29D-4F8C-A9DB-373F98EEAEEA}" type="presParOf" srcId="{DD4625A4-72B9-4094-BED2-8BB3289FFEB7}" destId="{14139542-B3EC-4BEC-9D74-589E9430B1FB}" srcOrd="3" destOrd="0" presId="urn:microsoft.com/office/officeart/2005/8/layout/venn2"/>
    <dgm:cxn modelId="{A17B61F9-9F02-474C-A27D-7E5A9C4FCB8F}" type="presParOf" srcId="{14139542-B3EC-4BEC-9D74-589E9430B1FB}" destId="{0D0ED0A6-B6FF-4BA2-BC5C-489E9716D236}" srcOrd="0" destOrd="0" presId="urn:microsoft.com/office/officeart/2005/8/layout/venn2"/>
    <dgm:cxn modelId="{03CC43AF-AFF8-4B5D-995C-7C2FBFB8F96C}" type="presParOf" srcId="{14139542-B3EC-4BEC-9D74-589E9430B1FB}" destId="{45D1B752-D448-4806-BF66-7A9489807EAF}" srcOrd="1" destOrd="0" presId="urn:microsoft.com/office/officeart/2005/8/layout/ven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81DE75-BD8C-4C91-A217-F131FCDD2096}" type="doc">
      <dgm:prSet loTypeId="urn:microsoft.com/office/officeart/2005/8/layout/venn2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21B82FA3-C4ED-4CB9-B448-21DA0823E679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gm:t>
    </dgm:pt>
    <dgm:pt modelId="{5F7C09E8-A7FB-4C6E-A254-2505842BE521}" type="parTrans" cxnId="{E962E58E-C9BD-4707-A4AC-DA5D3C696127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617CD8E6-6CDD-4903-A846-60D143A43D6E}" type="sibTrans" cxnId="{E962E58E-C9BD-4707-A4AC-DA5D3C696127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92A44C07-C01D-44CA-962A-D50884E0FACF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61B54E52-B1EF-4091-BE0B-4390FD16FEC5}" type="parTrans" cxnId="{A539BAF5-FD28-4340-9AE0-EE10A487307F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204DE244-78C2-4186-BF69-D82C90FA018A}" type="sibTrans" cxnId="{A539BAF5-FD28-4340-9AE0-EE10A487307F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44EF541E-AF20-49B5-A8F0-3C8FE19A7992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dirty="0">
            <a:solidFill>
              <a:schemeClr val="bg1"/>
            </a:solidFill>
            <a:latin typeface="Montserrat" pitchFamily="2" charset="77"/>
          </a:endParaRPr>
        </a:p>
      </dgm:t>
    </dgm:pt>
    <dgm:pt modelId="{2C204F18-F558-4204-A1BE-6A20C4BA2073}" type="parTrans" cxnId="{67EAFA70-9D23-4489-8524-C803DE8E9FC4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512DFFCB-41C3-46EF-8A20-2D21ED94BAFC}" type="sibTrans" cxnId="{67EAFA70-9D23-4489-8524-C803DE8E9FC4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C37073B2-A13C-477D-B332-4FC3CE434908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600" b="1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gm:t>
    </dgm:pt>
    <dgm:pt modelId="{5D82A2AE-8022-46E5-8E50-4A1F7758EDAF}" type="parTrans" cxnId="{0B96D198-F98E-454C-82A8-94DAFAC3A536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3FB05AC7-B86A-4D4A-BFE6-B3316329D42A}" type="sibTrans" cxnId="{0B96D198-F98E-454C-82A8-94DAFAC3A536}">
      <dgm:prSet/>
      <dgm:spPr/>
      <dgm:t>
        <a:bodyPr/>
        <a:lstStyle/>
        <a:p>
          <a:endParaRPr lang="es-CO" sz="1600" b="1">
            <a:solidFill>
              <a:schemeClr val="bg1"/>
            </a:solidFill>
            <a:latin typeface="Montserrat" pitchFamily="2" charset="77"/>
          </a:endParaRPr>
        </a:p>
      </dgm:t>
    </dgm:pt>
    <dgm:pt modelId="{DD4625A4-72B9-4094-BED2-8BB3289FFEB7}" type="pres">
      <dgm:prSet presAssocID="{8C81DE75-BD8C-4C91-A217-F131FCDD2096}" presName="Name0" presStyleCnt="0">
        <dgm:presLayoutVars>
          <dgm:chMax val="7"/>
          <dgm:resizeHandles val="exact"/>
        </dgm:presLayoutVars>
      </dgm:prSet>
      <dgm:spPr/>
    </dgm:pt>
    <dgm:pt modelId="{027AE60C-B2D3-4B36-A7AE-102D24FF860D}" type="pres">
      <dgm:prSet presAssocID="{8C81DE75-BD8C-4C91-A217-F131FCDD2096}" presName="comp1" presStyleCnt="0"/>
      <dgm:spPr/>
    </dgm:pt>
    <dgm:pt modelId="{E3F3E3BC-BAE9-41F8-911A-B43F9A1599FA}" type="pres">
      <dgm:prSet presAssocID="{8C81DE75-BD8C-4C91-A217-F131FCDD2096}" presName="circle1" presStyleLbl="node1" presStyleIdx="0" presStyleCnt="4"/>
      <dgm:spPr/>
    </dgm:pt>
    <dgm:pt modelId="{0CF41412-7D36-4498-A4B3-65A99FDFA8FC}" type="pres">
      <dgm:prSet presAssocID="{8C81DE75-BD8C-4C91-A217-F131FCDD2096}" presName="c1text" presStyleLbl="node1" presStyleIdx="0" presStyleCnt="4">
        <dgm:presLayoutVars>
          <dgm:bulletEnabled val="1"/>
        </dgm:presLayoutVars>
      </dgm:prSet>
      <dgm:spPr/>
    </dgm:pt>
    <dgm:pt modelId="{7C75AFCE-9D00-409E-8879-7CB336600569}" type="pres">
      <dgm:prSet presAssocID="{8C81DE75-BD8C-4C91-A217-F131FCDD2096}" presName="comp2" presStyleCnt="0"/>
      <dgm:spPr/>
    </dgm:pt>
    <dgm:pt modelId="{D36F6294-E047-4A6B-A5F9-95B3CE3E18BA}" type="pres">
      <dgm:prSet presAssocID="{8C81DE75-BD8C-4C91-A217-F131FCDD2096}" presName="circle2" presStyleLbl="node1" presStyleIdx="1" presStyleCnt="4"/>
      <dgm:spPr/>
    </dgm:pt>
    <dgm:pt modelId="{77F0B7FC-B5D1-4C6C-9558-14DD7E84BA5F}" type="pres">
      <dgm:prSet presAssocID="{8C81DE75-BD8C-4C91-A217-F131FCDD2096}" presName="c2text" presStyleLbl="node1" presStyleIdx="1" presStyleCnt="4">
        <dgm:presLayoutVars>
          <dgm:bulletEnabled val="1"/>
        </dgm:presLayoutVars>
      </dgm:prSet>
      <dgm:spPr/>
    </dgm:pt>
    <dgm:pt modelId="{4DFFD7E6-D825-459F-B5F6-5BFF2F4473B6}" type="pres">
      <dgm:prSet presAssocID="{8C81DE75-BD8C-4C91-A217-F131FCDD2096}" presName="comp3" presStyleCnt="0"/>
      <dgm:spPr/>
    </dgm:pt>
    <dgm:pt modelId="{3197DC83-B139-4620-86CF-45C1F1E754AB}" type="pres">
      <dgm:prSet presAssocID="{8C81DE75-BD8C-4C91-A217-F131FCDD2096}" presName="circle3" presStyleLbl="node1" presStyleIdx="2" presStyleCnt="4"/>
      <dgm:spPr/>
    </dgm:pt>
    <dgm:pt modelId="{63D326CA-F635-4AD4-AAB5-CCBEB7D79346}" type="pres">
      <dgm:prSet presAssocID="{8C81DE75-BD8C-4C91-A217-F131FCDD2096}" presName="c3text" presStyleLbl="node1" presStyleIdx="2" presStyleCnt="4">
        <dgm:presLayoutVars>
          <dgm:bulletEnabled val="1"/>
        </dgm:presLayoutVars>
      </dgm:prSet>
      <dgm:spPr/>
    </dgm:pt>
    <dgm:pt modelId="{14139542-B3EC-4BEC-9D74-589E9430B1FB}" type="pres">
      <dgm:prSet presAssocID="{8C81DE75-BD8C-4C91-A217-F131FCDD2096}" presName="comp4" presStyleCnt="0"/>
      <dgm:spPr/>
    </dgm:pt>
    <dgm:pt modelId="{0D0ED0A6-B6FF-4BA2-BC5C-489E9716D236}" type="pres">
      <dgm:prSet presAssocID="{8C81DE75-BD8C-4C91-A217-F131FCDD2096}" presName="circle4" presStyleLbl="node1" presStyleIdx="3" presStyleCnt="4"/>
      <dgm:spPr/>
    </dgm:pt>
    <dgm:pt modelId="{45D1B752-D448-4806-BF66-7A9489807EAF}" type="pres">
      <dgm:prSet presAssocID="{8C81DE75-BD8C-4C91-A217-F131FCDD2096}" presName="c4text" presStyleLbl="node1" presStyleIdx="3" presStyleCnt="4">
        <dgm:presLayoutVars>
          <dgm:bulletEnabled val="1"/>
        </dgm:presLayoutVars>
      </dgm:prSet>
      <dgm:spPr/>
    </dgm:pt>
  </dgm:ptLst>
  <dgm:cxnLst>
    <dgm:cxn modelId="{1BF8933E-33B3-48ED-91D7-F4E5198BDD50}" type="presOf" srcId="{21B82FA3-C4ED-4CB9-B448-21DA0823E679}" destId="{0CF41412-7D36-4498-A4B3-65A99FDFA8FC}" srcOrd="1" destOrd="0" presId="urn:microsoft.com/office/officeart/2005/8/layout/venn2"/>
    <dgm:cxn modelId="{42683F5E-9F44-41E0-973E-46EF65101749}" type="presOf" srcId="{21B82FA3-C4ED-4CB9-B448-21DA0823E679}" destId="{E3F3E3BC-BAE9-41F8-911A-B43F9A1599FA}" srcOrd="0" destOrd="0" presId="urn:microsoft.com/office/officeart/2005/8/layout/venn2"/>
    <dgm:cxn modelId="{67EAFA70-9D23-4489-8524-C803DE8E9FC4}" srcId="{8C81DE75-BD8C-4C91-A217-F131FCDD2096}" destId="{44EF541E-AF20-49B5-A8F0-3C8FE19A7992}" srcOrd="2" destOrd="0" parTransId="{2C204F18-F558-4204-A1BE-6A20C4BA2073}" sibTransId="{512DFFCB-41C3-46EF-8A20-2D21ED94BAFC}"/>
    <dgm:cxn modelId="{805FEF53-1385-4356-8B0B-FEB59C0938F3}" type="presOf" srcId="{C37073B2-A13C-477D-B332-4FC3CE434908}" destId="{0D0ED0A6-B6FF-4BA2-BC5C-489E9716D236}" srcOrd="0" destOrd="0" presId="urn:microsoft.com/office/officeart/2005/8/layout/venn2"/>
    <dgm:cxn modelId="{25E3C574-E63B-4525-A96F-D7D33B1F6F66}" type="presOf" srcId="{44EF541E-AF20-49B5-A8F0-3C8FE19A7992}" destId="{3197DC83-B139-4620-86CF-45C1F1E754AB}" srcOrd="0" destOrd="0" presId="urn:microsoft.com/office/officeart/2005/8/layout/venn2"/>
    <dgm:cxn modelId="{3F16565A-744A-4A63-9E3C-9430705CD50D}" type="presOf" srcId="{44EF541E-AF20-49B5-A8F0-3C8FE19A7992}" destId="{63D326CA-F635-4AD4-AAB5-CCBEB7D79346}" srcOrd="1" destOrd="0" presId="urn:microsoft.com/office/officeart/2005/8/layout/venn2"/>
    <dgm:cxn modelId="{E962E58E-C9BD-4707-A4AC-DA5D3C696127}" srcId="{8C81DE75-BD8C-4C91-A217-F131FCDD2096}" destId="{21B82FA3-C4ED-4CB9-B448-21DA0823E679}" srcOrd="0" destOrd="0" parTransId="{5F7C09E8-A7FB-4C6E-A254-2505842BE521}" sibTransId="{617CD8E6-6CDD-4903-A846-60D143A43D6E}"/>
    <dgm:cxn modelId="{0B96D198-F98E-454C-82A8-94DAFAC3A536}" srcId="{8C81DE75-BD8C-4C91-A217-F131FCDD2096}" destId="{C37073B2-A13C-477D-B332-4FC3CE434908}" srcOrd="3" destOrd="0" parTransId="{5D82A2AE-8022-46E5-8E50-4A1F7758EDAF}" sibTransId="{3FB05AC7-B86A-4D4A-BFE6-B3316329D42A}"/>
    <dgm:cxn modelId="{96DEA799-F40F-4681-B395-22EE9D54F65B}" type="presOf" srcId="{92A44C07-C01D-44CA-962A-D50884E0FACF}" destId="{D36F6294-E047-4A6B-A5F9-95B3CE3E18BA}" srcOrd="0" destOrd="0" presId="urn:microsoft.com/office/officeart/2005/8/layout/venn2"/>
    <dgm:cxn modelId="{C89CC5C0-47FA-4BC4-9601-90A663A88027}" type="presOf" srcId="{92A44C07-C01D-44CA-962A-D50884E0FACF}" destId="{77F0B7FC-B5D1-4C6C-9558-14DD7E84BA5F}" srcOrd="1" destOrd="0" presId="urn:microsoft.com/office/officeart/2005/8/layout/venn2"/>
    <dgm:cxn modelId="{255F99DD-B412-4ACB-BC36-1C7CAE690E75}" type="presOf" srcId="{8C81DE75-BD8C-4C91-A217-F131FCDD2096}" destId="{DD4625A4-72B9-4094-BED2-8BB3289FFEB7}" srcOrd="0" destOrd="0" presId="urn:microsoft.com/office/officeart/2005/8/layout/venn2"/>
    <dgm:cxn modelId="{C182F4F2-515D-42B9-A2D1-F8041145DE17}" type="presOf" srcId="{C37073B2-A13C-477D-B332-4FC3CE434908}" destId="{45D1B752-D448-4806-BF66-7A9489807EAF}" srcOrd="1" destOrd="0" presId="urn:microsoft.com/office/officeart/2005/8/layout/venn2"/>
    <dgm:cxn modelId="{A539BAF5-FD28-4340-9AE0-EE10A487307F}" srcId="{8C81DE75-BD8C-4C91-A217-F131FCDD2096}" destId="{92A44C07-C01D-44CA-962A-D50884E0FACF}" srcOrd="1" destOrd="0" parTransId="{61B54E52-B1EF-4091-BE0B-4390FD16FEC5}" sibTransId="{204DE244-78C2-4186-BF69-D82C90FA018A}"/>
    <dgm:cxn modelId="{148D0EE5-D827-4868-A1BC-AFD5C84E0B82}" type="presParOf" srcId="{DD4625A4-72B9-4094-BED2-8BB3289FFEB7}" destId="{027AE60C-B2D3-4B36-A7AE-102D24FF860D}" srcOrd="0" destOrd="0" presId="urn:microsoft.com/office/officeart/2005/8/layout/venn2"/>
    <dgm:cxn modelId="{171537BD-E032-4A1D-BED9-4366FB24BA02}" type="presParOf" srcId="{027AE60C-B2D3-4B36-A7AE-102D24FF860D}" destId="{E3F3E3BC-BAE9-41F8-911A-B43F9A1599FA}" srcOrd="0" destOrd="0" presId="urn:microsoft.com/office/officeart/2005/8/layout/venn2"/>
    <dgm:cxn modelId="{F44AA1F2-918C-4E89-BC7F-315F82567891}" type="presParOf" srcId="{027AE60C-B2D3-4B36-A7AE-102D24FF860D}" destId="{0CF41412-7D36-4498-A4B3-65A99FDFA8FC}" srcOrd="1" destOrd="0" presId="urn:microsoft.com/office/officeart/2005/8/layout/venn2"/>
    <dgm:cxn modelId="{2D309E7E-6828-4310-9C6E-E36CFC25C2A4}" type="presParOf" srcId="{DD4625A4-72B9-4094-BED2-8BB3289FFEB7}" destId="{7C75AFCE-9D00-409E-8879-7CB336600569}" srcOrd="1" destOrd="0" presId="urn:microsoft.com/office/officeart/2005/8/layout/venn2"/>
    <dgm:cxn modelId="{8037AA63-E87A-4CC0-8B1B-87164E5D34A4}" type="presParOf" srcId="{7C75AFCE-9D00-409E-8879-7CB336600569}" destId="{D36F6294-E047-4A6B-A5F9-95B3CE3E18BA}" srcOrd="0" destOrd="0" presId="urn:microsoft.com/office/officeart/2005/8/layout/venn2"/>
    <dgm:cxn modelId="{820D425C-966A-4517-94CB-71D746C2238A}" type="presParOf" srcId="{7C75AFCE-9D00-409E-8879-7CB336600569}" destId="{77F0B7FC-B5D1-4C6C-9558-14DD7E84BA5F}" srcOrd="1" destOrd="0" presId="urn:microsoft.com/office/officeart/2005/8/layout/venn2"/>
    <dgm:cxn modelId="{C397C1A0-8C9B-4B7F-A043-24BCA7422D75}" type="presParOf" srcId="{DD4625A4-72B9-4094-BED2-8BB3289FFEB7}" destId="{4DFFD7E6-D825-459F-B5F6-5BFF2F4473B6}" srcOrd="2" destOrd="0" presId="urn:microsoft.com/office/officeart/2005/8/layout/venn2"/>
    <dgm:cxn modelId="{BF7423A0-2CED-4983-B668-5E8E2B0B032B}" type="presParOf" srcId="{4DFFD7E6-D825-459F-B5F6-5BFF2F4473B6}" destId="{3197DC83-B139-4620-86CF-45C1F1E754AB}" srcOrd="0" destOrd="0" presId="urn:microsoft.com/office/officeart/2005/8/layout/venn2"/>
    <dgm:cxn modelId="{D078EA74-895C-434B-B5F2-AC74E5E6C8F1}" type="presParOf" srcId="{4DFFD7E6-D825-459F-B5F6-5BFF2F4473B6}" destId="{63D326CA-F635-4AD4-AAB5-CCBEB7D79346}" srcOrd="1" destOrd="0" presId="urn:microsoft.com/office/officeart/2005/8/layout/venn2"/>
    <dgm:cxn modelId="{C1B55B59-A29D-4F8C-A9DB-373F98EEAEEA}" type="presParOf" srcId="{DD4625A4-72B9-4094-BED2-8BB3289FFEB7}" destId="{14139542-B3EC-4BEC-9D74-589E9430B1FB}" srcOrd="3" destOrd="0" presId="urn:microsoft.com/office/officeart/2005/8/layout/venn2"/>
    <dgm:cxn modelId="{A17B61F9-9F02-474C-A27D-7E5A9C4FCB8F}" type="presParOf" srcId="{14139542-B3EC-4BEC-9D74-589E9430B1FB}" destId="{0D0ED0A6-B6FF-4BA2-BC5C-489E9716D236}" srcOrd="0" destOrd="0" presId="urn:microsoft.com/office/officeart/2005/8/layout/venn2"/>
    <dgm:cxn modelId="{03CC43AF-AFF8-4B5D-995C-7C2FBFB8F96C}" type="presParOf" srcId="{14139542-B3EC-4BEC-9D74-589E9430B1FB}" destId="{45D1B752-D448-4806-BF66-7A9489807EA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473AD-28EC-401F-A809-195C352BAA0F}">
      <dsp:nvSpPr>
        <dsp:cNvPr id="0" name=""/>
        <dsp:cNvSpPr/>
      </dsp:nvSpPr>
      <dsp:spPr>
        <a:xfrm>
          <a:off x="4004888" y="2611708"/>
          <a:ext cx="3192088" cy="3192088"/>
        </a:xfrm>
        <a:prstGeom prst="gear9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kern="1200" dirty="0">
              <a:latin typeface="Montserrat" pitchFamily="2" charset="77"/>
            </a:rPr>
            <a:t>Biológico</a:t>
          </a:r>
        </a:p>
      </dsp:txBody>
      <dsp:txXfrm>
        <a:off x="4646640" y="3359439"/>
        <a:ext cx="1908584" cy="1640800"/>
      </dsp:txXfrm>
    </dsp:sp>
    <dsp:sp modelId="{F1BA944E-F6B1-48C7-A5E9-DD985D6D0A52}">
      <dsp:nvSpPr>
        <dsp:cNvPr id="0" name=""/>
        <dsp:cNvSpPr/>
      </dsp:nvSpPr>
      <dsp:spPr>
        <a:xfrm>
          <a:off x="2147673" y="1857215"/>
          <a:ext cx="2321518" cy="2321518"/>
        </a:xfrm>
        <a:prstGeom prst="gear6">
          <a:avLst/>
        </a:prstGeom>
        <a:solidFill>
          <a:srgbClr val="06AEAA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kern="1200" dirty="0">
              <a:latin typeface="Montserrat" pitchFamily="2" charset="77"/>
            </a:rPr>
            <a:t>Psicológico</a:t>
          </a:r>
        </a:p>
      </dsp:txBody>
      <dsp:txXfrm>
        <a:off x="2732122" y="2445197"/>
        <a:ext cx="1152620" cy="1145554"/>
      </dsp:txXfrm>
    </dsp:sp>
    <dsp:sp modelId="{D98719AB-76F9-40D1-AC36-C9D0ADB1C0EF}">
      <dsp:nvSpPr>
        <dsp:cNvPr id="0" name=""/>
        <dsp:cNvSpPr/>
      </dsp:nvSpPr>
      <dsp:spPr>
        <a:xfrm rot="20700000">
          <a:off x="3447960" y="255603"/>
          <a:ext cx="2274614" cy="2274614"/>
        </a:xfrm>
        <a:prstGeom prst="gear6">
          <a:avLst/>
        </a:prstGeom>
        <a:solidFill>
          <a:srgbClr val="06AEAA"/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0" kern="1200" dirty="0">
              <a:latin typeface="Montserrat" pitchFamily="2" charset="77"/>
            </a:rPr>
            <a:t>Social</a:t>
          </a:r>
        </a:p>
      </dsp:txBody>
      <dsp:txXfrm rot="-20700000">
        <a:off x="3946850" y="754493"/>
        <a:ext cx="1276835" cy="1276835"/>
      </dsp:txXfrm>
    </dsp:sp>
    <dsp:sp modelId="{4C487457-2827-4D54-9F40-A0006B0DD6C3}">
      <dsp:nvSpPr>
        <dsp:cNvPr id="0" name=""/>
        <dsp:cNvSpPr/>
      </dsp:nvSpPr>
      <dsp:spPr>
        <a:xfrm>
          <a:off x="3777496" y="2119688"/>
          <a:ext cx="4085873" cy="4085873"/>
        </a:xfrm>
        <a:prstGeom prst="circularArrow">
          <a:avLst>
            <a:gd name="adj1" fmla="val 4688"/>
            <a:gd name="adj2" fmla="val 299029"/>
            <a:gd name="adj3" fmla="val 2544729"/>
            <a:gd name="adj4" fmla="val 15801062"/>
            <a:gd name="adj5" fmla="val 5469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7BE0A-94C3-4290-A0AC-D8DDD559D9D8}">
      <dsp:nvSpPr>
        <dsp:cNvPr id="0" name=""/>
        <dsp:cNvSpPr/>
      </dsp:nvSpPr>
      <dsp:spPr>
        <a:xfrm>
          <a:off x="1736536" y="1336643"/>
          <a:ext cx="2968642" cy="296864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6AEAA"/>
        </a:solidFill>
        <a:ln>
          <a:solidFill>
            <a:srgbClr val="06AEA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B6E14-50C0-4448-8846-0DE3BDC4EFF8}">
      <dsp:nvSpPr>
        <dsp:cNvPr id="0" name=""/>
        <dsp:cNvSpPr/>
      </dsp:nvSpPr>
      <dsp:spPr>
        <a:xfrm>
          <a:off x="2921818" y="-249529"/>
          <a:ext cx="3200794" cy="32007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6AEAA"/>
        </a:solidFill>
        <a:ln>
          <a:solidFill>
            <a:srgbClr val="06AEA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3E3BC-BAE9-41F8-911A-B43F9A1599FA}">
      <dsp:nvSpPr>
        <dsp:cNvPr id="0" name=""/>
        <dsp:cNvSpPr/>
      </dsp:nvSpPr>
      <dsp:spPr>
        <a:xfrm>
          <a:off x="1354666" y="0"/>
          <a:ext cx="5418667" cy="5418667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sp:txBody>
      <dsp:txXfrm>
        <a:off x="3306470" y="270933"/>
        <a:ext cx="1515059" cy="812800"/>
      </dsp:txXfrm>
    </dsp:sp>
    <dsp:sp modelId="{D36F6294-E047-4A6B-A5F9-95B3CE3E18BA}">
      <dsp:nvSpPr>
        <dsp:cNvPr id="0" name=""/>
        <dsp:cNvSpPr/>
      </dsp:nvSpPr>
      <dsp:spPr>
        <a:xfrm>
          <a:off x="1896533" y="1083733"/>
          <a:ext cx="4334933" cy="4334933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06470" y="1343829"/>
        <a:ext cx="1515059" cy="780288"/>
      </dsp:txXfrm>
    </dsp:sp>
    <dsp:sp modelId="{3197DC83-B139-4620-86CF-45C1F1E754AB}">
      <dsp:nvSpPr>
        <dsp:cNvPr id="0" name=""/>
        <dsp:cNvSpPr/>
      </dsp:nvSpPr>
      <dsp:spPr>
        <a:xfrm>
          <a:off x="2438399" y="2167466"/>
          <a:ext cx="3251200" cy="3251200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06470" y="2411306"/>
        <a:ext cx="1515059" cy="731520"/>
      </dsp:txXfrm>
    </dsp:sp>
    <dsp:sp modelId="{0D0ED0A6-B6FF-4BA2-BC5C-489E9716D236}">
      <dsp:nvSpPr>
        <dsp:cNvPr id="0" name=""/>
        <dsp:cNvSpPr/>
      </dsp:nvSpPr>
      <dsp:spPr>
        <a:xfrm>
          <a:off x="2980266" y="3251200"/>
          <a:ext cx="2167466" cy="2167466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sp:txBody>
      <dsp:txXfrm>
        <a:off x="3297684" y="3793066"/>
        <a:ext cx="1532630" cy="1083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3E3BC-BAE9-41F8-911A-B43F9A1599FA}">
      <dsp:nvSpPr>
        <dsp:cNvPr id="0" name=""/>
        <dsp:cNvSpPr/>
      </dsp:nvSpPr>
      <dsp:spPr>
        <a:xfrm>
          <a:off x="1214669" y="0"/>
          <a:ext cx="5979919" cy="5979919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Conductual</a:t>
          </a:r>
        </a:p>
      </dsp:txBody>
      <dsp:txXfrm>
        <a:off x="3368636" y="298995"/>
        <a:ext cx="1671985" cy="896987"/>
      </dsp:txXfrm>
    </dsp:sp>
    <dsp:sp modelId="{D36F6294-E047-4A6B-A5F9-95B3CE3E18BA}">
      <dsp:nvSpPr>
        <dsp:cNvPr id="0" name=""/>
        <dsp:cNvSpPr/>
      </dsp:nvSpPr>
      <dsp:spPr>
        <a:xfrm>
          <a:off x="1812661" y="1195983"/>
          <a:ext cx="4783935" cy="4783935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Cognitivo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68636" y="1483019"/>
        <a:ext cx="1671985" cy="861108"/>
      </dsp:txXfrm>
    </dsp:sp>
    <dsp:sp modelId="{3197DC83-B139-4620-86CF-45C1F1E754AB}">
      <dsp:nvSpPr>
        <dsp:cNvPr id="0" name=""/>
        <dsp:cNvSpPr/>
      </dsp:nvSpPr>
      <dsp:spPr>
        <a:xfrm>
          <a:off x="2410653" y="2391967"/>
          <a:ext cx="3587951" cy="3587951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bg1"/>
              </a:solidFill>
              <a:latin typeface="Montserrat" pitchFamily="2" charset="77"/>
            </a:rPr>
            <a:t>Emocional</a:t>
          </a:r>
          <a:endParaRPr lang="es-CO" sz="16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368636" y="2661063"/>
        <a:ext cx="1671985" cy="807289"/>
      </dsp:txXfrm>
    </dsp:sp>
    <dsp:sp modelId="{0D0ED0A6-B6FF-4BA2-BC5C-489E9716D236}">
      <dsp:nvSpPr>
        <dsp:cNvPr id="0" name=""/>
        <dsp:cNvSpPr/>
      </dsp:nvSpPr>
      <dsp:spPr>
        <a:xfrm>
          <a:off x="3008645" y="3587951"/>
          <a:ext cx="2391967" cy="2391967"/>
        </a:xfrm>
        <a:prstGeom prst="ellipse">
          <a:avLst/>
        </a:prstGeom>
        <a:solidFill>
          <a:srgbClr val="152B4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bg1"/>
              </a:solidFill>
              <a:latin typeface="Montserrat" pitchFamily="2" charset="77"/>
            </a:rPr>
            <a:t>Neuro-vegetativo</a:t>
          </a:r>
        </a:p>
      </dsp:txBody>
      <dsp:txXfrm>
        <a:off x="3358941" y="4185943"/>
        <a:ext cx="1691376" cy="1195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78398-074B-4084-92B9-A59362B7BC37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BB367-0495-4A30-850A-69B4189F7C8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03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9092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9627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0315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4999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0396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_tradnl" noProof="0" dirty="0"/>
              <a:t>Imagen: Signos de focalización, Deterioro cognitivo persistente, Adultos mayores de </a:t>
            </a:r>
            <a:r>
              <a:rPr lang="es-ES_tradnl" noProof="0" dirty="0" err="1"/>
              <a:t>novo</a:t>
            </a:r>
            <a:endParaRPr lang="es-ES_tradnl" noProof="0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7389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_tradnl" noProof="0" dirty="0"/>
              <a:t>Imagen: Signos de focalización, Deterioro cognitivo persistente, Adultos mayores de </a:t>
            </a:r>
            <a:r>
              <a:rPr lang="es-ES_tradnl" noProof="0" dirty="0" err="1"/>
              <a:t>novo</a:t>
            </a:r>
            <a:endParaRPr lang="es-ES_tradnl" noProof="0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6393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Psiquiátricas Comorbilidad 69-76%, número promedio de comorbilidades (1.4) 19% tres o más</a:t>
            </a:r>
          </a:p>
          <a:p>
            <a:r>
              <a:rPr lang="es-ES_tradnl" dirty="0"/>
              <a:t>Usualmente EDM es posterior a inicio de otro trastorno (90% de los casos)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465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1991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3856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0268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9291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5043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3741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7926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9774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25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830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3609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1569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103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086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0086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CO" dirty="0"/>
              <a:t>IMAOS: </a:t>
            </a:r>
            <a:r>
              <a:rPr lang="es-CO" dirty="0" err="1"/>
              <a:t>Fenelzina</a:t>
            </a:r>
            <a:r>
              <a:rPr lang="es-CO" dirty="0"/>
              <a:t>, </a:t>
            </a:r>
            <a:r>
              <a:rPr lang="es-CO" dirty="0" err="1"/>
              <a:t>Tranilcipromina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6159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33492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7516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9142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78949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4619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46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7841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666666"/>
                </a:solidFill>
                <a:effectLst/>
                <a:latin typeface="Roboto"/>
              </a:rPr>
              <a:t>El estado de ánimo se ha definido clásicamente como el tono emocional basal y sostenido en el tiempo, desde el que parte la forma como percibimos el mundo y nos relacionamos con él. En los trastornos depresivos el estado de ánimo predominante es triste o irritable, y se acompaña de alteraciones en otras esferas.</a:t>
            </a:r>
            <a:endParaRPr lang="es-CO" dirty="0"/>
          </a:p>
          <a:p>
            <a:r>
              <a:rPr lang="es-CO" dirty="0"/>
              <a:t>https://extension.medicinaudea.co/index.php/programas/item/548-transtorno-depresivo-mayor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670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2913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923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3436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550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1200" dirty="0"/>
              <a:t>1. (Nota: En niños y adolescentes, el estado de ánimo puede ser irritable.) </a:t>
            </a:r>
          </a:p>
          <a:p>
            <a:pPr marL="0" indent="0">
              <a:buNone/>
            </a:pPr>
            <a:r>
              <a:rPr lang="es-MX" sz="1200" dirty="0"/>
              <a:t>3. (Nota: En los niños, considerar el fracaso para el aumento de peso esperado.) </a:t>
            </a:r>
          </a:p>
          <a:p>
            <a:pPr marL="0" indent="0">
              <a:buNone/>
            </a:pPr>
            <a:endParaRPr lang="es-MX" sz="1200" dirty="0"/>
          </a:p>
          <a:p>
            <a:pPr marL="0" indent="0">
              <a:buNone/>
            </a:pPr>
            <a:r>
              <a:rPr lang="es-MX" sz="1200" dirty="0"/>
              <a:t>Ojo: Nunca hipomanías o manías</a:t>
            </a:r>
          </a:p>
          <a:p>
            <a:pPr marL="0" indent="0">
              <a:buNone/>
            </a:pPr>
            <a:r>
              <a:rPr lang="es-MX" sz="1200" dirty="0"/>
              <a:t>Trastorno depresivo persistente: 3 o más síntomas por al menos dos años (sin dos meses asintomático). En vez de inutilidad y culpa es baja autoestima.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BB367-0495-4A30-850A-69B4189F7C8E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599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E37DF-EC54-4263-8F2E-675F09D36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E48E76-FA62-4A64-B559-E0990333E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602038"/>
            <a:ext cx="6629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3FB237-85B5-4E59-B1F1-B1270528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D8A0BE-4588-4000-BB99-7E87239B1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2783A1-00AF-4EC7-A6EC-7F516605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19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129AD-ECE5-474A-B387-D1DB95C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7BA0B1-5703-4417-8EBC-2B452AB88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CDD7C9-0917-4A0B-B8A9-9E5FB50D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1FD9F-47C6-487B-ADEA-D7CBC8BA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79742-8F91-422B-ACE1-ECE7A8713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69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709C36-9BD2-4D6A-BAFE-594FC6E00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7868E-B92C-4F91-9B8A-C374BE835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57698" y="365125"/>
            <a:ext cx="41148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300ABA-6F60-480A-91BE-73DEB6CC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8D68B3-2C5D-4908-94A6-5DDD186B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73D45F-3A7A-45C9-9A79-640C4410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  <p:sp>
        <p:nvSpPr>
          <p:cNvPr id="9" name="Marcador de texto vertical 2">
            <a:extLst>
              <a:ext uri="{FF2B5EF4-FFF2-40B4-BE49-F238E27FC236}">
                <a16:creationId xmlns:a16="http://schemas.microsoft.com/office/drawing/2014/main" id="{B82BB312-C856-43C9-8F5C-0C179D08EDB8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342897" y="365125"/>
            <a:ext cx="4114801" cy="370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951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B230-510B-46BA-A458-30415A44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852972-705E-4EE7-8C92-A2ECFCE6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25625"/>
            <a:ext cx="10667997" cy="209039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7B5BA6-96B9-4621-B526-119BBB5F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8D5DBF-74C2-43DA-BA08-F929BB9B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88F0D5-E917-4FE5-8E29-10C8AAF7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812CB0F7-CC93-4978-8EAB-608B0E4AA3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69654" y="3916017"/>
            <a:ext cx="6684145" cy="2413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666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1A1B7-772D-4D75-892B-27B117D8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95780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9B326C-5AAD-4A5D-9296-5664DBF19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3582" y="3675063"/>
            <a:ext cx="7040217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52B4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C6101B-76EA-4336-A5AF-59DE7ADA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32D21D-9C42-4277-85E1-AB84A87F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5D6901-65A5-489B-8A2A-AC46A185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43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94B4E-5A7E-47AC-84D3-3F40ADCC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D664EE-6701-4718-9054-5109FF57E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1878" y="1825625"/>
            <a:ext cx="676192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49F008-5191-4482-9476-FAD016A6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374705-EC7E-43CD-A8BA-700FE6E2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8F706-3B1B-4FF9-88B2-38308E9F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64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59AB5-B49C-4FFE-8A17-CE1143B3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4D0541-6456-44EA-8EDE-0DA35BC4B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2061" y="1681163"/>
            <a:ext cx="6793327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CD6A3DD-A066-4224-8516-F51699A7A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62061" y="2505075"/>
            <a:ext cx="67933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B1CEC8-2EE5-4FC9-94AA-7C888ABF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828688-3403-4A3E-BE99-690BD45B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F64CFD-C2A2-4388-BBFA-BD36C2F2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945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5552E-E0E0-4B03-B999-37BDBB2B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8ED610B-0321-476E-9BDD-9AF9E1F6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4B43B3-517F-4151-8DE4-861C3C25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0816D1-42B2-40D3-B7F5-3134B038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883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9101B7F-8231-49AA-9066-E09F3127E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C27FB9-FFA6-4E46-B67E-824570F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6F992B-FA33-4EF0-A371-7FB8AB4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1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55C37-8A66-4194-8B48-3492CE49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4EE391-0CA3-46D5-BA01-0747611F5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336" y="1097722"/>
            <a:ext cx="633612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470823-846D-4C9D-A634-758AADAE9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263775"/>
            <a:ext cx="3932237" cy="2057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B5D89-E0B9-4201-893E-1DC7B83C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78A9D8-E9CE-48AA-B8A0-C31015237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DD2967-F181-41FE-9E18-6D7ED3CC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424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50178-0339-493E-A5F4-3BED390B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9381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48A928-B801-4B0F-B845-F5F594E35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3A892E-8CD1-4179-BB23-621C0A023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395328"/>
            <a:ext cx="3932237" cy="19381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7A5898-E776-4E35-9018-F93701CB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735FD8-D311-44BB-B68C-AF313C5A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19E25C-900D-4F62-A21D-CCF3C63E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723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7114FF-0857-4F90-9F06-BB381537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C99329-E129-454C-ABE2-297FFEBB8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888" y="1825625"/>
            <a:ext cx="703359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A192E3-AE8E-451E-B7EA-62C5FC52A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F6315-8EFA-4957-8B1F-343D251DE1AB}" type="datetimeFigureOut">
              <a:rPr lang="es-CO" smtClean="0"/>
              <a:t>17/12/2020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0D69EF-6718-4696-9E2F-7A83A62FB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317729-648F-433D-B41C-1A360C5FB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46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AAA7"/>
          </a:solidFill>
          <a:latin typeface="Montserrat" panose="02000505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028C-6784-4ACF-BF2C-6344CE1CE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0224"/>
            <a:ext cx="9144000" cy="1516063"/>
          </a:xfrm>
        </p:spPr>
        <p:txBody>
          <a:bodyPr>
            <a:noAutofit/>
          </a:bodyPr>
          <a:lstStyle/>
          <a:p>
            <a:r>
              <a:rPr lang="es-CO" sz="4800" dirty="0"/>
              <a:t>TRASTORNO </a:t>
            </a:r>
            <a:br>
              <a:rPr lang="es-CO" sz="4800" dirty="0"/>
            </a:br>
            <a:r>
              <a:rPr lang="es-CO" sz="4800" dirty="0"/>
              <a:t>DEPRESIVO MAYOR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3C9C0-AE97-406A-8289-8F06853E8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1300" y="2527879"/>
            <a:ext cx="6629400" cy="1038225"/>
          </a:xfrm>
        </p:spPr>
        <p:txBody>
          <a:bodyPr/>
          <a:lstStyle/>
          <a:p>
            <a:r>
              <a:rPr lang="es-CO" b="1" dirty="0"/>
              <a:t>Diego Espíndola Fernández</a:t>
            </a:r>
          </a:p>
          <a:p>
            <a:r>
              <a:rPr lang="es-CO" b="1" dirty="0"/>
              <a:t>Residente de psiquiatría</a:t>
            </a:r>
          </a:p>
        </p:txBody>
      </p:sp>
    </p:spTree>
    <p:extLst>
      <p:ext uri="{BB962C8B-B14F-4D97-AF65-F5344CB8AC3E}">
        <p14:creationId xmlns:p14="http://schemas.microsoft.com/office/powerpoint/2010/main" val="2020178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12" y="124592"/>
            <a:ext cx="4876800" cy="1325563"/>
          </a:xfrm>
        </p:spPr>
        <p:txBody>
          <a:bodyPr/>
          <a:lstStyle/>
          <a:p>
            <a:r>
              <a:rPr lang="es-CO" dirty="0"/>
              <a:t>Esferas clínicas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FC27311-E450-4450-8AF9-5A6E3998B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675385"/>
              </p:ext>
            </p:extLst>
          </p:nvPr>
        </p:nvGraphicFramePr>
        <p:xfrm>
          <a:off x="4351454" y="8646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Brain and mental health icons vector set Free Vector">
            <a:extLst>
              <a:ext uri="{FF2B5EF4-FFF2-40B4-BE49-F238E27FC236}">
                <a16:creationId xmlns:a16="http://schemas.microsoft.com/office/drawing/2014/main" id="{0BFB2E38-7802-43B7-BDF2-99762F85E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7" t="30483" r="1874" b="36442"/>
          <a:stretch/>
        </p:blipFill>
        <p:spPr bwMode="auto">
          <a:xfrm>
            <a:off x="1401565" y="1112850"/>
            <a:ext cx="2638420" cy="25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28" y="85680"/>
            <a:ext cx="6208986" cy="1325563"/>
          </a:xfrm>
        </p:spPr>
        <p:txBody>
          <a:bodyPr/>
          <a:lstStyle/>
          <a:p>
            <a:r>
              <a:rPr lang="es-CO" dirty="0"/>
              <a:t>Clasificación DSM-5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0" y="1914127"/>
            <a:ext cx="7277100" cy="41541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s-MX" sz="32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depresivo mayor</a:t>
            </a:r>
            <a:r>
              <a:rPr lang="es-MX" sz="3200" b="1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 (TDM).</a:t>
            </a:r>
            <a:endParaRPr lang="es-MX" sz="3200" b="1" dirty="0">
              <a:effectLst/>
              <a:latin typeface="Montserrat" panose="020005050000000200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s-MX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de desregulación destructiva del estado de ánimo.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s-MX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depresivo persistente (distimia).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s-MX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disfórico premenstrual.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s-MX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depresivo inducido por una sustancia/medicamento.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s-MX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depresivo debido a otra afección médica.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s-MX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Otro trastorno depresivo especificado.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s-MX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Otro trastorno depresivo no especificado.</a:t>
            </a:r>
            <a:endParaRPr lang="es-CO" sz="1100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D9F026E5-9C14-4C02-8761-EB2688A8D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561" r="33106" b="66364"/>
          <a:stretch/>
        </p:blipFill>
        <p:spPr bwMode="auto">
          <a:xfrm>
            <a:off x="1500973" y="945233"/>
            <a:ext cx="2688641" cy="26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984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38" y="0"/>
            <a:ext cx="4876800" cy="1325563"/>
          </a:xfrm>
        </p:spPr>
        <p:txBody>
          <a:bodyPr/>
          <a:lstStyle/>
          <a:p>
            <a:r>
              <a:rPr lang="es-CO" dirty="0"/>
              <a:t>Epidemiología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0" y="1590742"/>
            <a:ext cx="6953250" cy="463163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6 % de incidencia (casos nuevos en un año).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400" dirty="0">
                <a:latin typeface="Montserrat" panose="02000505000000020004"/>
                <a:cs typeface="Times New Roman" panose="02020603050405020304" pitchFamily="18" charset="0"/>
              </a:rPr>
              <a:t>18 % de prevalencia (casos totales):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CO" b="1" dirty="0">
                <a:latin typeface="Montserrat" panose="02000505000000020004"/>
                <a:cs typeface="Times New Roman" panose="02020603050405020304" pitchFamily="18" charset="0"/>
              </a:rPr>
              <a:t>1 de cada 5 o 6 personas tendrá TDM.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CO" sz="2400" b="1" dirty="0">
                <a:latin typeface="Montserrat" panose="02000505000000020004"/>
                <a:cs typeface="Times New Roman" panose="02020603050405020304" pitchFamily="18" charset="0"/>
              </a:rPr>
              <a:t>Edad de inicio promedio 25 años: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40% inician antes de los 20 años.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CO" sz="2400" b="1" dirty="0">
                <a:latin typeface="Montserrat" panose="02000505000000020004"/>
                <a:cs typeface="Times New Roman" panose="02020603050405020304" pitchFamily="18" charset="0"/>
              </a:rPr>
              <a:t>Cada 2 mujeres hay 1 hombre con TDM.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CO" sz="2400" dirty="0">
                <a:latin typeface="Montserrat" panose="02000505000000020004"/>
                <a:cs typeface="Times New Roman" panose="02020603050405020304" pitchFamily="18" charset="0"/>
              </a:rPr>
              <a:t>Mayores tasas en </a:t>
            </a:r>
            <a:r>
              <a:rPr lang="es-MX" sz="2400" dirty="0">
                <a:latin typeface="Montserrat" panose="02000505000000020004"/>
                <a:cs typeface="Times New Roman" panose="02020603050405020304" pitchFamily="18" charset="0"/>
              </a:rPr>
              <a:t>países de bajos y medianos ingresos.</a:t>
            </a:r>
            <a:endParaRPr lang="es-CO" sz="2400" dirty="0"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anose="05000000000000000000" pitchFamily="2" charset="2"/>
              <a:buChar char="ü"/>
            </a:pPr>
            <a:endParaRPr lang="es-CO" sz="2400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E56EA96-9800-47EB-B38B-2CE385F01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321808" y="969528"/>
            <a:ext cx="2526686" cy="245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5" y="101128"/>
            <a:ext cx="6992389" cy="1325563"/>
          </a:xfrm>
        </p:spPr>
        <p:txBody>
          <a:bodyPr/>
          <a:lstStyle/>
          <a:p>
            <a:r>
              <a:rPr lang="es-CO" dirty="0"/>
              <a:t>Factores de riesgo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8114" y="1614899"/>
            <a:ext cx="6247935" cy="493998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  <a:buNone/>
            </a:pPr>
            <a:r>
              <a:rPr lang="es-MX" sz="3400" b="1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Intrínsecos</a:t>
            </a:r>
            <a:r>
              <a:rPr lang="es-MX" sz="34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Genética (epigenética).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Antecedente personal de depresión.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Abuso de sustancias.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ansioso temprano.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Trastorno de la conducta.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Inestabilidad emocional.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Baja autoestima.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endParaRPr lang="es-MX" sz="2800" dirty="0">
              <a:latin typeface="Montserrat" panose="020005050000000200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  <a:buNone/>
            </a:pPr>
            <a:r>
              <a:rPr lang="es-MX" sz="3400" b="1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Extrínsecos</a:t>
            </a:r>
            <a:r>
              <a:rPr lang="es-MX" sz="34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28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dversidades infantiles (relación parental).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MX" sz="28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xperiencias vitales negativas.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28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usencia de pareja.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MX" sz="28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ivel socioeconómico y educativo vulnerable. </a:t>
            </a:r>
            <a:endParaRPr lang="es-MX" sz="2800" dirty="0">
              <a:latin typeface="Montserrat" panose="020005050000000200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sz="28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Bajo apoyo social.</a:t>
            </a: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BE1F289-A1A3-4E7C-B935-A1C21C820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6" t="58575" r="845" b="8350"/>
          <a:stretch/>
        </p:blipFill>
        <p:spPr bwMode="auto">
          <a:xfrm>
            <a:off x="1726449" y="1112850"/>
            <a:ext cx="2396664" cy="23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0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9" y="132369"/>
            <a:ext cx="6809509" cy="1325563"/>
          </a:xfrm>
        </p:spPr>
        <p:txBody>
          <a:bodyPr/>
          <a:lstStyle/>
          <a:p>
            <a:r>
              <a:rPr lang="es-CO" dirty="0"/>
              <a:t>Contexto clínico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351" y="1072442"/>
            <a:ext cx="6213206" cy="32964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sz="2400" b="1" dirty="0">
                <a:latin typeface="Montserrat" panose="02000505000000020004"/>
                <a:cs typeface="Times New Roman" panose="02020603050405020304" pitchFamily="18" charset="0"/>
              </a:rPr>
              <a:t>Tener TDM aumenta 20 veces el riesgo suicida.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sz="2400" b="1" dirty="0">
                <a:latin typeface="Montserrat" panose="02000505000000020004"/>
                <a:cs typeface="Times New Roman" panose="02020603050405020304" pitchFamily="18" charset="0"/>
              </a:rPr>
              <a:t>3° causa de años perdidos por discapacidad.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sz="2400" b="1" dirty="0">
                <a:latin typeface="Montserrat" panose="02000505000000020004"/>
                <a:cs typeface="Times New Roman" panose="02020603050405020304" pitchFamily="18" charset="0"/>
              </a:rPr>
              <a:t>Es el 10 % de consultas en atención primaria: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Existe un 50 % de capacidad diagnóstica.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sz="2400" dirty="0">
                <a:latin typeface="Montserrat" panose="02000505000000020004"/>
                <a:cs typeface="Times New Roman" panose="02020603050405020304" pitchFamily="18" charset="0"/>
              </a:rPr>
              <a:t>Tratamiento adecuado: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En países de medianos ingresos un 10 %.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En países de altos ingresos un 50-60 %.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s-CO" sz="2400" b="1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ACE4536D-7B61-4479-A3C7-6F059F122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6" t="1683" r="33105" b="65242"/>
          <a:stretch/>
        </p:blipFill>
        <p:spPr bwMode="auto">
          <a:xfrm>
            <a:off x="1421560" y="1042063"/>
            <a:ext cx="2452170" cy="238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933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6" y="116336"/>
            <a:ext cx="4876800" cy="1325563"/>
          </a:xfrm>
        </p:spPr>
        <p:txBody>
          <a:bodyPr/>
          <a:lstStyle/>
          <a:p>
            <a:r>
              <a:rPr lang="es-CO" dirty="0"/>
              <a:t>Interés clínico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A24153C-2407-4D75-AF29-A5FC80E7D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1441899"/>
            <a:ext cx="5445512" cy="363190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CO" sz="2400" b="1" dirty="0">
                <a:latin typeface="Montserrat" panose="02000505000000020004"/>
                <a:cs typeface="Times New Roman" panose="02020603050405020304" pitchFamily="18" charset="0"/>
              </a:rPr>
              <a:t>Relación con: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Trastornos neurológicos.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Enfermedades infecciosas.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Enfermedad cardíaca.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Trastornos metabólicos/endocrinos.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Enfermedad inflamatoria.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Condiciones neoplásicas.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D21367-B5C6-464A-BE3D-7554307EFEC9}"/>
              </a:ext>
            </a:extLst>
          </p:cNvPr>
          <p:cNvSpPr txBox="1"/>
          <p:nvPr/>
        </p:nvSpPr>
        <p:spPr>
          <a:xfrm>
            <a:off x="4752779" y="5588510"/>
            <a:ext cx="74721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Otte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, Christian, et al. "</a:t>
            </a:r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Major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depressive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disorder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." 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Nature</a:t>
            </a:r>
            <a:r>
              <a:rPr lang="es-CO" sz="12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reviews</a:t>
            </a:r>
            <a:r>
              <a:rPr lang="es-CO" sz="12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Disease</a:t>
            </a:r>
            <a:r>
              <a:rPr lang="es-CO" sz="12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primers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 2.1 (2016): 1-20.</a:t>
            </a:r>
            <a:endParaRPr lang="fr-FR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10" name="Picture 2" descr="Brain and mental health icons vector set Free Vector">
            <a:extLst>
              <a:ext uri="{FF2B5EF4-FFF2-40B4-BE49-F238E27FC236}">
                <a16:creationId xmlns:a16="http://schemas.microsoft.com/office/drawing/2014/main" id="{0B7E379F-261B-4258-B54E-F004026C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122" r="64151" b="65803"/>
          <a:stretch/>
        </p:blipFill>
        <p:spPr bwMode="auto">
          <a:xfrm>
            <a:off x="1375085" y="1109434"/>
            <a:ext cx="2498646" cy="243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64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56" y="219496"/>
            <a:ext cx="4876800" cy="1325563"/>
          </a:xfrm>
        </p:spPr>
        <p:txBody>
          <a:bodyPr/>
          <a:lstStyle/>
          <a:p>
            <a:r>
              <a:rPr lang="es-CO" dirty="0"/>
              <a:t>Fármacos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156" y="1163624"/>
            <a:ext cx="6303692" cy="52187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Glucocorticoides.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Opiáceos.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Inhibidores de la colinesterasa.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Barbitúricos.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Cimetidina.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Interferones.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Quimioterapia.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Sustancias: alcohol, metales pesados.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Abstinencia a psicoestimulantes.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0A69BF59-77EB-43E6-AD80-93AF24D3B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1" t="61164" r="30990" b="5761"/>
          <a:stretch/>
        </p:blipFill>
        <p:spPr bwMode="auto">
          <a:xfrm>
            <a:off x="1701019" y="1230284"/>
            <a:ext cx="2124448" cy="20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243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9" y="249348"/>
            <a:ext cx="4876800" cy="1325563"/>
          </a:xfrm>
        </p:spPr>
        <p:txBody>
          <a:bodyPr/>
          <a:lstStyle/>
          <a:p>
            <a:r>
              <a:rPr lang="es-CO" dirty="0"/>
              <a:t>Fisiopatología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DCACA2-99EF-4604-B4BD-B260AB02C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989" y="249348"/>
            <a:ext cx="6344875" cy="60212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A35C3E6-B093-4F50-87E5-EF0291776DC6}"/>
              </a:ext>
            </a:extLst>
          </p:cNvPr>
          <p:cNvSpPr txBox="1"/>
          <p:nvPr/>
        </p:nvSpPr>
        <p:spPr>
          <a:xfrm>
            <a:off x="4669655" y="6448028"/>
            <a:ext cx="75223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Otte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, Christian, et al. "</a:t>
            </a:r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Major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depressive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disorder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." 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Nature</a:t>
            </a:r>
            <a:r>
              <a:rPr lang="es-CO" sz="12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reviews</a:t>
            </a:r>
            <a:r>
              <a:rPr lang="es-CO" sz="12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Disease</a:t>
            </a:r>
            <a:r>
              <a:rPr lang="es-CO" sz="12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primers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 2.1 (2016): 1-20.</a:t>
            </a:r>
            <a:endParaRPr lang="fr-FR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8" name="Picture 2" descr="Brain and mental health icons vector set Free Vector">
            <a:extLst>
              <a:ext uri="{FF2B5EF4-FFF2-40B4-BE49-F238E27FC236}">
                <a16:creationId xmlns:a16="http://schemas.microsoft.com/office/drawing/2014/main" id="{B9BFDADC-8A2D-44CB-9B90-FEDD5163D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4" t="1004" r="-93" b="65921"/>
          <a:stretch/>
        </p:blipFill>
        <p:spPr bwMode="auto">
          <a:xfrm>
            <a:off x="1091080" y="1251939"/>
            <a:ext cx="2487494" cy="242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58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41" y="190961"/>
            <a:ext cx="4876800" cy="1325563"/>
          </a:xfrm>
        </p:spPr>
        <p:txBody>
          <a:bodyPr/>
          <a:lstStyle/>
          <a:p>
            <a:r>
              <a:rPr lang="es-CO" dirty="0"/>
              <a:t>Clínica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F378230-380C-4116-AAD3-9F9A6F84A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277882"/>
              </p:ext>
            </p:extLst>
          </p:nvPr>
        </p:nvGraphicFramePr>
        <p:xfrm>
          <a:off x="3491604" y="256160"/>
          <a:ext cx="8409259" cy="597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8F12F8F-D7D4-4BEA-A892-030F68922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785" y="1690689"/>
            <a:ext cx="4096215" cy="3479828"/>
          </a:xfrm>
          <a:solidFill>
            <a:schemeClr val="bg1"/>
          </a:solidFill>
          <a:ln>
            <a:solidFill>
              <a:srgbClr val="06AEAA"/>
            </a:solidFill>
          </a:ln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800" dirty="0">
                <a:solidFill>
                  <a:srgbClr val="0070C0"/>
                </a:solidFill>
                <a:latin typeface="Montserrat" panose="02000505000000020004"/>
                <a:cs typeface="Times New Roman" panose="02020603050405020304" pitchFamily="18" charset="0"/>
              </a:rPr>
              <a:t>Incapacidad para concentrarse.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s-CO" sz="2800" dirty="0">
              <a:solidFill>
                <a:srgbClr val="0070C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800" dirty="0">
                <a:solidFill>
                  <a:srgbClr val="0070C0"/>
                </a:solidFill>
                <a:latin typeface="Montserrat" panose="02000505000000020004"/>
                <a:cs typeface="Times New Roman" panose="02020603050405020304" pitchFamily="18" charset="0"/>
              </a:rPr>
              <a:t>Sensación de inutilidad o culpa.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800" dirty="0">
                <a:solidFill>
                  <a:srgbClr val="0070C0"/>
                </a:solidFill>
                <a:latin typeface="Montserrat" panose="02000505000000020004"/>
                <a:cs typeface="Times New Roman" panose="02020603050405020304" pitchFamily="18" charset="0"/>
              </a:rPr>
              <a:t>Ideación, plan o intento suicida.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800" dirty="0">
              <a:solidFill>
                <a:srgbClr val="0070C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800" b="1" dirty="0">
                <a:solidFill>
                  <a:srgbClr val="FF0000"/>
                </a:solidFill>
                <a:latin typeface="Montserrat" panose="02000505000000020004"/>
                <a:cs typeface="Times New Roman" panose="02020603050405020304" pitchFamily="18" charset="0"/>
              </a:rPr>
              <a:t>Ánimo triste / irritable.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800" b="1" dirty="0">
                <a:solidFill>
                  <a:srgbClr val="FF0000"/>
                </a:solidFill>
                <a:latin typeface="Montserrat" panose="02000505000000020004"/>
                <a:cs typeface="Times New Roman" panose="02020603050405020304" pitchFamily="18" charset="0"/>
              </a:rPr>
              <a:t>Anhedonia.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800" b="1" dirty="0">
                <a:solidFill>
                  <a:srgbClr val="00B050"/>
                </a:solidFill>
                <a:latin typeface="Montserrat" panose="02000505000000020004"/>
                <a:cs typeface="Times New Roman" panose="02020603050405020304" pitchFamily="18" charset="0"/>
              </a:rPr>
              <a:t>Fatiga o pérdida de energía.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800" b="1" dirty="0">
                <a:solidFill>
                  <a:srgbClr val="00B050"/>
                </a:solidFill>
                <a:latin typeface="Montserrat" panose="02000505000000020004"/>
                <a:cs typeface="Times New Roman" panose="02020603050405020304" pitchFamily="18" charset="0"/>
              </a:rPr>
              <a:t>Pérdida o aumento de sueño.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800" b="1" dirty="0" err="1">
                <a:solidFill>
                  <a:srgbClr val="00B050"/>
                </a:solidFill>
                <a:latin typeface="Montserrat" panose="02000505000000020004"/>
                <a:cs typeface="Times New Roman" panose="02020603050405020304" pitchFamily="18" charset="0"/>
              </a:rPr>
              <a:t>Pérd</a:t>
            </a:r>
            <a:r>
              <a:rPr lang="es-CO" sz="2800" b="1" dirty="0">
                <a:solidFill>
                  <a:srgbClr val="00B050"/>
                </a:solidFill>
                <a:latin typeface="Montserrat" panose="02000505000000020004"/>
                <a:cs typeface="Times New Roman" panose="02020603050405020304" pitchFamily="18" charset="0"/>
              </a:rPr>
              <a:t>. o aum. apetito o peso.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CO" sz="2800" b="1" dirty="0">
                <a:solidFill>
                  <a:srgbClr val="00B050"/>
                </a:solidFill>
                <a:latin typeface="Montserrat" panose="02000505000000020004"/>
                <a:cs typeface="Times New Roman" panose="02020603050405020304" pitchFamily="18" charset="0"/>
              </a:rPr>
              <a:t>Retardo motor o agitación.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800" dirty="0">
              <a:solidFill>
                <a:srgbClr val="00B050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2800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70D3DB-8FF4-4994-9C87-ED0EB3A99C6E}"/>
              </a:ext>
            </a:extLst>
          </p:cNvPr>
          <p:cNvSpPr txBox="1"/>
          <p:nvPr/>
        </p:nvSpPr>
        <p:spPr>
          <a:xfrm>
            <a:off x="5964856" y="6408540"/>
            <a:ext cx="6094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Malhi</a:t>
            </a:r>
            <a:r>
              <a:rPr lang="en-US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, Gin S., and J. John Mann. "Seminar Depression." (2018).</a:t>
            </a:r>
            <a:endParaRPr lang="fr-FR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12" name="Picture 2" descr="Brain and mental health icons vector set Free Vector">
            <a:extLst>
              <a:ext uri="{FF2B5EF4-FFF2-40B4-BE49-F238E27FC236}">
                <a16:creationId xmlns:a16="http://schemas.microsoft.com/office/drawing/2014/main" id="{B6A6E69C-D8C4-424D-A03A-142932CE4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t="1004" r="33099" b="65921"/>
          <a:stretch/>
        </p:blipFill>
        <p:spPr bwMode="auto">
          <a:xfrm>
            <a:off x="731722" y="1211535"/>
            <a:ext cx="2560197" cy="24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812523AA-E0EE-41D8-8520-5B45F30B0ABD}"/>
              </a:ext>
            </a:extLst>
          </p:cNvPr>
          <p:cNvGrpSpPr/>
          <p:nvPr/>
        </p:nvGrpSpPr>
        <p:grpSpPr>
          <a:xfrm>
            <a:off x="2864237" y="265926"/>
            <a:ext cx="1616149" cy="1424762"/>
            <a:chOff x="669848" y="5123497"/>
            <a:chExt cx="1616149" cy="1424762"/>
          </a:xfrm>
          <a:solidFill>
            <a:srgbClr val="152B48"/>
          </a:solidFill>
        </p:grpSpPr>
        <p:sp>
          <p:nvSpPr>
            <p:cNvPr id="9" name="Estrella: 8 puntas 8">
              <a:extLst>
                <a:ext uri="{FF2B5EF4-FFF2-40B4-BE49-F238E27FC236}">
                  <a16:creationId xmlns:a16="http://schemas.microsoft.com/office/drawing/2014/main" id="{F4E1D0B2-BA77-4028-989D-5A87AD9D03A6}"/>
                </a:ext>
              </a:extLst>
            </p:cNvPr>
            <p:cNvSpPr/>
            <p:nvPr/>
          </p:nvSpPr>
          <p:spPr>
            <a:xfrm>
              <a:off x="669848" y="5123497"/>
              <a:ext cx="1616149" cy="1424762"/>
            </a:xfrm>
            <a:prstGeom prst="star8">
              <a:avLst/>
            </a:prstGeom>
            <a:grpFill/>
            <a:ln>
              <a:solidFill>
                <a:srgbClr val="06A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52B48"/>
                </a:solidFill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7F6C020-3D3E-4544-BA6C-AC1CC085D04D}"/>
                </a:ext>
              </a:extLst>
            </p:cNvPr>
            <p:cNvSpPr/>
            <p:nvPr/>
          </p:nvSpPr>
          <p:spPr>
            <a:xfrm>
              <a:off x="1385558" y="5481935"/>
              <a:ext cx="184731" cy="70788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s-ES" sz="4000" b="1" cap="none" spc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152B48"/>
                </a:solidFill>
                <a:effectLst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F8339FC-5229-C143-B87D-A01653710C4A}"/>
              </a:ext>
            </a:extLst>
          </p:cNvPr>
          <p:cNvSpPr txBox="1"/>
          <p:nvPr/>
        </p:nvSpPr>
        <p:spPr>
          <a:xfrm>
            <a:off x="3291919" y="612048"/>
            <a:ext cx="120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solidFill>
                  <a:schemeClr val="bg1"/>
                </a:solidFill>
                <a:latin typeface="Montserrat" pitchFamily="2" charset="77"/>
              </a:rPr>
              <a:t>2 s</a:t>
            </a:r>
          </a:p>
        </p:txBody>
      </p:sp>
    </p:spTree>
    <p:extLst>
      <p:ext uri="{BB962C8B-B14F-4D97-AF65-F5344CB8AC3E}">
        <p14:creationId xmlns:p14="http://schemas.microsoft.com/office/powerpoint/2010/main" val="4125780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30" y="30937"/>
            <a:ext cx="4876800" cy="1325563"/>
          </a:xfrm>
        </p:spPr>
        <p:txBody>
          <a:bodyPr/>
          <a:lstStyle/>
          <a:p>
            <a:r>
              <a:rPr lang="es-CO" dirty="0"/>
              <a:t>Diagnóstico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658" y="107572"/>
            <a:ext cx="7241031" cy="64323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b="1" dirty="0"/>
              <a:t>A. Cinco (o más) de los síntomas siguientes han estado presentes durante el mismo período de dos semanas y representan un cambio del funcionamiento previo; al menos uno de los síntomas es 1 o 2: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MX" sz="1400" b="1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dirty="0">
                <a:solidFill>
                  <a:srgbClr val="FF0000"/>
                </a:solidFill>
              </a:rPr>
              <a:t>Estado de </a:t>
            </a:r>
            <a:r>
              <a:rPr lang="es-MX" sz="1200" b="1" dirty="0">
                <a:solidFill>
                  <a:srgbClr val="FF0000"/>
                </a:solidFill>
              </a:rPr>
              <a:t>ánimo deprimido </a:t>
            </a:r>
            <a:r>
              <a:rPr lang="es-MX" sz="1200" dirty="0">
                <a:solidFill>
                  <a:srgbClr val="FF0000"/>
                </a:solidFill>
              </a:rPr>
              <a:t>la mayor parte del día, casi todos los días, según se desprende de la información subjetiva o de la observación por parte de otras personas.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dirty="0">
                <a:solidFill>
                  <a:srgbClr val="FF0000"/>
                </a:solidFill>
              </a:rPr>
              <a:t> </a:t>
            </a:r>
            <a:r>
              <a:rPr lang="es-MX" sz="1200" b="1" dirty="0">
                <a:solidFill>
                  <a:srgbClr val="FF0000"/>
                </a:solidFill>
              </a:rPr>
              <a:t>Disminución importante del interés o el placer </a:t>
            </a:r>
            <a:r>
              <a:rPr lang="es-MX" sz="1200" dirty="0">
                <a:solidFill>
                  <a:srgbClr val="FF0000"/>
                </a:solidFill>
              </a:rPr>
              <a:t>por todas o casi todas las actividades la mayor parte del día, casi todos los días  (de la información subjetiva o de la observación).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B050"/>
                </a:solidFill>
              </a:rPr>
              <a:t>Pérdida importante de peso sin hacer dieta o aumento de peso </a:t>
            </a:r>
            <a:r>
              <a:rPr lang="es-MX" sz="1200" dirty="0">
                <a:solidFill>
                  <a:srgbClr val="00B050"/>
                </a:solidFill>
              </a:rPr>
              <a:t>(más del 5% del peso corporal en un mes) o disminución o aumento del apetito casi todos los días.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B050"/>
                </a:solidFill>
              </a:rPr>
              <a:t>Insomnio o hipersomnia</a:t>
            </a:r>
            <a:r>
              <a:rPr lang="es-MX" sz="1200" dirty="0">
                <a:solidFill>
                  <a:srgbClr val="00B050"/>
                </a:solidFill>
              </a:rPr>
              <a:t> casi todos los días.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dirty="0">
                <a:solidFill>
                  <a:srgbClr val="00B050"/>
                </a:solidFill>
              </a:rPr>
              <a:t>5. </a:t>
            </a:r>
            <a:r>
              <a:rPr lang="es-MX" sz="1200" b="1" dirty="0">
                <a:solidFill>
                  <a:srgbClr val="00B050"/>
                </a:solidFill>
              </a:rPr>
              <a:t>Agitación o retraso psicomotor </a:t>
            </a:r>
            <a:r>
              <a:rPr lang="es-MX" sz="1200" dirty="0">
                <a:solidFill>
                  <a:srgbClr val="00B050"/>
                </a:solidFill>
              </a:rPr>
              <a:t>casi todos los días (observable por parte de otros; no simplemente la sensación subjetiva de inquietud o de enlentecimiento).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B050"/>
                </a:solidFill>
              </a:rPr>
              <a:t>Fatiga o pérdida de energía </a:t>
            </a:r>
            <a:r>
              <a:rPr lang="es-MX" sz="1200" dirty="0">
                <a:solidFill>
                  <a:srgbClr val="00B050"/>
                </a:solidFill>
              </a:rPr>
              <a:t>casi todos los días.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70C0"/>
                </a:solidFill>
              </a:rPr>
              <a:t>Sentimiento de inutilidad o culpabilidad </a:t>
            </a:r>
            <a:r>
              <a:rPr lang="es-MX" sz="1200" dirty="0">
                <a:solidFill>
                  <a:srgbClr val="0070C0"/>
                </a:solidFill>
              </a:rPr>
              <a:t>excesiva o inapropiada (puede ser delirante) casi todos los días (no simplemente el autorreproche o culpa por estar enfermo).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70C0"/>
                </a:solidFill>
              </a:rPr>
              <a:t>Disminución de la capacidad para pensar o concentrarse</a:t>
            </a:r>
            <a:r>
              <a:rPr lang="es-MX" sz="1200" dirty="0">
                <a:solidFill>
                  <a:srgbClr val="0070C0"/>
                </a:solidFill>
              </a:rPr>
              <a:t>, o para tomar decisiones, casi todos los días (a partir de la información subjetiva o de la observación por parte de otras personas).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1200" b="1" dirty="0">
                <a:solidFill>
                  <a:srgbClr val="0070C0"/>
                </a:solidFill>
              </a:rPr>
              <a:t>Pensamientos de muerte recurrentes </a:t>
            </a:r>
            <a:r>
              <a:rPr lang="es-MX" sz="1200" dirty="0">
                <a:solidFill>
                  <a:srgbClr val="0070C0"/>
                </a:solidFill>
              </a:rPr>
              <a:t>(no solo miedo a morir), ideas suicidas recurrentes sin un plan determinado, intento de suicidio o un plan específico para llevarlo a cabo.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s-MX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b="1" dirty="0"/>
              <a:t>B. Los síntomas causan malestar clínicamente significativo o deterioro en lo social, laboral u otras áreas importantes del funcionamiento.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MX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400" b="1" dirty="0"/>
              <a:t>C. El episodio no se puede atribuir a los efectos fisiológicos de una sustancia o de otra afección médica. </a:t>
            </a:r>
            <a:endParaRPr lang="es-CO" sz="1400" b="1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5EC4EC-ABC1-4668-B407-1F4390FD3A76}"/>
              </a:ext>
            </a:extLst>
          </p:cNvPr>
          <p:cNvSpPr txBox="1"/>
          <p:nvPr/>
        </p:nvSpPr>
        <p:spPr>
          <a:xfrm>
            <a:off x="4802658" y="6488818"/>
            <a:ext cx="73893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APA.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Diagnostic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and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Statistical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Manual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Mental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Disorders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,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Fifth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Edition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(DSM-5), APA, Arlington 2013.</a:t>
            </a:r>
          </a:p>
        </p:txBody>
      </p:sp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78BD3834-DDBB-45EB-80CE-95A431601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31540" r="537" b="35385"/>
          <a:stretch/>
        </p:blipFill>
        <p:spPr bwMode="auto">
          <a:xfrm>
            <a:off x="1656151" y="1276748"/>
            <a:ext cx="2535297" cy="24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0A9CDCC-C93A-FF40-8238-D52A9AE26994}"/>
              </a:ext>
            </a:extLst>
          </p:cNvPr>
          <p:cNvSpPr txBox="1"/>
          <p:nvPr/>
        </p:nvSpPr>
        <p:spPr>
          <a:xfrm>
            <a:off x="698269" y="1047404"/>
            <a:ext cx="1795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DSM 5:</a:t>
            </a:r>
          </a:p>
        </p:txBody>
      </p:sp>
    </p:spTree>
    <p:extLst>
      <p:ext uri="{BB962C8B-B14F-4D97-AF65-F5344CB8AC3E}">
        <p14:creationId xmlns:p14="http://schemas.microsoft.com/office/powerpoint/2010/main" val="329254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27" y="160173"/>
            <a:ext cx="10515600" cy="1325563"/>
          </a:xfrm>
        </p:spPr>
        <p:txBody>
          <a:bodyPr/>
          <a:lstStyle/>
          <a:p>
            <a:r>
              <a:rPr lang="es-CO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1" y="1672851"/>
            <a:ext cx="9334498" cy="233362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MX" sz="2400" dirty="0"/>
              <a:t>“Cuando un médico me dice que se adhiere estrictamente a este o aquel método, tengo mis dudas sobre su efecto terapéutico. (...) Trato a cada paciente de la manera más individual posible, porque la solución del problema es siempre individual (…)”.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s-MX" sz="2400" dirty="0"/>
              <a:t>C. G. Jung.</a:t>
            </a:r>
          </a:p>
          <a:p>
            <a:pPr>
              <a:lnSpc>
                <a:spcPct val="100000"/>
              </a:lnSpc>
            </a:pP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939447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38" y="30937"/>
            <a:ext cx="4876800" cy="1325563"/>
          </a:xfrm>
        </p:spPr>
        <p:txBody>
          <a:bodyPr/>
          <a:lstStyle/>
          <a:p>
            <a:r>
              <a:rPr lang="es-CO" dirty="0"/>
              <a:t>Especificadores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738" y="227341"/>
            <a:ext cx="6995994" cy="6403317"/>
          </a:xfrm>
        </p:spPr>
        <p:txBody>
          <a:bodyPr numCol="2"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Ansiedad (≥2):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Tensión.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Inquietud.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Preocupación excesiva.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Miedo a posible catástrofe.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Miedo a perder autocontrol.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Mixto (≥3):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Ánimo elevado/expansivo.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Grandiosidad.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Locuacidad.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Taquipsiquia.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↑ energía / actividades.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↓ necesidad de sueño.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Actividades placenteras de riesgo.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Melancólico (≥4):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Anhedonia.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No reactividad emocional.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Desesperación / disforia / vacío.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Predominio matutino.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Despertar temprano.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Agitación o retardo psicomotor.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↓ apetito / peso.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Culpa.</a:t>
            </a:r>
            <a:endParaRPr lang="es-MX" sz="1500" b="1" dirty="0">
              <a:latin typeface="Montserrat" panose="02000505000000020004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s-MX" sz="1400" b="1" dirty="0">
              <a:latin typeface="Montserrat" panose="02000505000000020004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s-MX" b="1" dirty="0"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Atípico (≥3):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Reactividad emocional.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↑ de peso o apetito.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Hipersomnia.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Sensación de miembros pesados.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Sensibilidad al rechazo interpersonal.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Psicótico(≥1):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Delirios.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Alucinaciones.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Comportamiento/lenguaje desorganizados.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Catatonía (≥3):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_tradnl" sz="1500" dirty="0">
                <a:latin typeface="Montserrat" panose="02000505000000020004"/>
                <a:cs typeface="Times New Roman" panose="02020603050405020304" pitchFamily="18" charset="0"/>
              </a:rPr>
              <a:t>Estupor.</a:t>
            </a:r>
            <a:endParaRPr lang="es-CO" sz="1500" dirty="0">
              <a:latin typeface="Montserrat" panose="02000505000000020004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_tradnl" sz="1500" dirty="0">
                <a:latin typeface="Montserrat" panose="02000505000000020004"/>
                <a:cs typeface="Times New Roman" panose="02020603050405020304" pitchFamily="18" charset="0"/>
              </a:rPr>
              <a:t>Catalepsia.</a:t>
            </a:r>
            <a:endParaRPr lang="es-CO" sz="1500" dirty="0">
              <a:latin typeface="Montserrat" panose="02000505000000020004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_tradnl" sz="1500" dirty="0">
                <a:latin typeface="Montserrat" panose="02000505000000020004"/>
                <a:cs typeface="Times New Roman" panose="02020603050405020304" pitchFamily="18" charset="0"/>
              </a:rPr>
              <a:t>Flexibilidad cérea.</a:t>
            </a:r>
            <a:endParaRPr lang="es-CO" sz="1500" dirty="0">
              <a:latin typeface="Montserrat" panose="02000505000000020004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_tradnl" sz="1500" dirty="0">
                <a:latin typeface="Montserrat" panose="02000505000000020004"/>
                <a:cs typeface="Times New Roman" panose="02020603050405020304" pitchFamily="18" charset="0"/>
              </a:rPr>
              <a:t>Mutismo.</a:t>
            </a:r>
            <a:endParaRPr lang="es-CO" sz="1500" dirty="0">
              <a:latin typeface="Montserrat" panose="02000505000000020004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_tradnl" sz="1500" dirty="0">
                <a:latin typeface="Montserrat" panose="02000505000000020004"/>
                <a:cs typeface="Times New Roman" panose="02020603050405020304" pitchFamily="18" charset="0"/>
              </a:rPr>
              <a:t>Negativismo.</a:t>
            </a:r>
            <a:endParaRPr lang="es-CO" sz="1500" dirty="0">
              <a:latin typeface="Montserrat" panose="02000505000000020004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ES_tradnl" sz="1500" dirty="0">
                <a:latin typeface="Montserrat" panose="02000505000000020004"/>
                <a:cs typeface="Times New Roman" panose="02020603050405020304" pitchFamily="18" charset="0"/>
              </a:rPr>
              <a:t>Posturas anormales.</a:t>
            </a:r>
            <a:endParaRPr lang="es-CO" sz="1500" dirty="0">
              <a:latin typeface="Montserrat" panose="02000505000000020004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Periparto: </a:t>
            </a: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gestación o 4 sem. posparto.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Estacional: </a:t>
            </a: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relación estaciones climáticas.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Gravedad: </a:t>
            </a: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funcionalidad.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900" b="1" dirty="0">
                <a:latin typeface="Montserrat" panose="02000505000000020004"/>
                <a:cs typeface="Times New Roman" panose="02020603050405020304" pitchFamily="18" charset="0"/>
              </a:rPr>
              <a:t>Remisión: </a:t>
            </a:r>
            <a:r>
              <a:rPr lang="es-MX" sz="1500" dirty="0">
                <a:latin typeface="Montserrat" panose="02000505000000020004"/>
                <a:cs typeface="Times New Roman" panose="02020603050405020304" pitchFamily="18" charset="0"/>
              </a:rPr>
              <a:t>&lt;50% síntomas.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00860E-9902-4F10-A5F3-DA9936C4CAE5}"/>
              </a:ext>
            </a:extLst>
          </p:cNvPr>
          <p:cNvSpPr txBox="1"/>
          <p:nvPr/>
        </p:nvSpPr>
        <p:spPr>
          <a:xfrm>
            <a:off x="4902412" y="6499853"/>
            <a:ext cx="75223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APA.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Diagnostic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and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Statistical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Manual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Mental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Disorders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,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Fifth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ES_tradnl" sz="1100" dirty="0" err="1">
                <a:solidFill>
                  <a:srgbClr val="152B48"/>
                </a:solidFill>
                <a:latin typeface="Montserrat" pitchFamily="2" charset="77"/>
              </a:rPr>
              <a:t>Edition</a:t>
            </a:r>
            <a:r>
              <a:rPr lang="es-ES_tradnl" sz="1100" dirty="0">
                <a:solidFill>
                  <a:srgbClr val="152B48"/>
                </a:solidFill>
                <a:latin typeface="Montserrat" pitchFamily="2" charset="77"/>
              </a:rPr>
              <a:t> (DSM-5), APA, Arlington 2013.</a:t>
            </a:r>
          </a:p>
        </p:txBody>
      </p:sp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9E880F0D-49C5-4F3B-B81F-DE16CA8EB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3" t="31488" r="1778" b="35437"/>
          <a:stretch/>
        </p:blipFill>
        <p:spPr bwMode="auto">
          <a:xfrm>
            <a:off x="1202202" y="1056274"/>
            <a:ext cx="2790982" cy="27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483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42" y="164403"/>
            <a:ext cx="4876800" cy="1325563"/>
          </a:xfrm>
        </p:spPr>
        <p:txBody>
          <a:bodyPr/>
          <a:lstStyle/>
          <a:p>
            <a:r>
              <a:rPr lang="es-CO" dirty="0"/>
              <a:t>Tamizaje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202" y="365125"/>
            <a:ext cx="6716288" cy="612774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MX" sz="2800" b="1" dirty="0">
                <a:latin typeface="Montserrat" panose="02000505000000020004"/>
                <a:cs typeface="Times New Roman" panose="02020603050405020304" pitchFamily="18" charset="0"/>
              </a:rPr>
              <a:t>¿En las últimas dos semanas (qué tan a menudo) se ha sentido molestado por alguno de estos problemas?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MX" sz="2800" b="1" dirty="0">
              <a:latin typeface="Montserrat" panose="02000505000000020004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2400" b="1" dirty="0">
                <a:solidFill>
                  <a:srgbClr val="00AAA7"/>
                </a:solidFill>
                <a:latin typeface="Montserrat" panose="02000505000000020004"/>
                <a:cs typeface="Times New Roman" panose="02020603050405020304" pitchFamily="18" charset="0"/>
              </a:rPr>
              <a:t>Poco interés o placer al hacer las cosas.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MX" sz="2400" b="1" dirty="0">
                <a:solidFill>
                  <a:srgbClr val="00AAA7"/>
                </a:solidFill>
                <a:latin typeface="Montserrat" panose="02000505000000020004"/>
                <a:cs typeface="Times New Roman" panose="02020603050405020304" pitchFamily="18" charset="0"/>
              </a:rPr>
              <a:t>Sentirse decaído, deprimido o desesperanzado.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MX" sz="3000" b="1" dirty="0">
              <a:solidFill>
                <a:schemeClr val="tx1"/>
              </a:solidFill>
              <a:latin typeface="Montserrat" panose="02000505000000020004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MX" dirty="0">
                <a:solidFill>
                  <a:schemeClr val="tx1"/>
                </a:solidFill>
                <a:latin typeface="Montserrat" panose="02000505000000020004"/>
                <a:cs typeface="Times New Roman" panose="02020603050405020304" pitchFamily="18" charset="0"/>
              </a:rPr>
              <a:t>0</a:t>
            </a:r>
            <a:r>
              <a:rPr lang="es-MX" sz="1800" dirty="0">
                <a:solidFill>
                  <a:schemeClr val="tx1"/>
                </a:solidFill>
                <a:latin typeface="Montserrat" panose="02000505000000020004"/>
                <a:cs typeface="Times New Roman" panose="02020603050405020304" pitchFamily="18" charset="0"/>
              </a:rPr>
              <a:t>.      </a:t>
            </a: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Para nada.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Algunos días.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más de la mitad de los días.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Casi todos los días.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E31467BE-A6B6-4DE4-A1D0-3E273AAD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31114" r="64685" b="35811"/>
          <a:stretch/>
        </p:blipFill>
        <p:spPr bwMode="auto">
          <a:xfrm>
            <a:off x="1321808" y="1489966"/>
            <a:ext cx="2026037" cy="22830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9AC423-51B2-E040-BBC4-06C18A8945E3}"/>
              </a:ext>
            </a:extLst>
          </p:cNvPr>
          <p:cNvSpPr txBox="1"/>
          <p:nvPr/>
        </p:nvSpPr>
        <p:spPr>
          <a:xfrm>
            <a:off x="880260" y="1276086"/>
            <a:ext cx="222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PHQ-2:</a:t>
            </a:r>
          </a:p>
        </p:txBody>
      </p:sp>
    </p:spTree>
    <p:extLst>
      <p:ext uri="{BB962C8B-B14F-4D97-AF65-F5344CB8AC3E}">
        <p14:creationId xmlns:p14="http://schemas.microsoft.com/office/powerpoint/2010/main" val="3713329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0" y="164403"/>
            <a:ext cx="4876800" cy="1325563"/>
          </a:xfrm>
        </p:spPr>
        <p:txBody>
          <a:bodyPr/>
          <a:lstStyle/>
          <a:p>
            <a:r>
              <a:rPr lang="es-CO" dirty="0"/>
              <a:t>Prevención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490" y="1496691"/>
            <a:ext cx="7002966" cy="367300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CO" sz="2400" dirty="0">
                <a:latin typeface="Montserrat" panose="02000505000000020004"/>
                <a:cs typeface="Times New Roman" panose="02020603050405020304" pitchFamily="18" charset="0"/>
              </a:rPr>
              <a:t>Fortalecimiento de factores protectores: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Aumento del soporte social.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Entrenamiento de habilidades para la vida.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CO" sz="2400" dirty="0">
                <a:latin typeface="Montserrat" panose="02000505000000020004"/>
                <a:cs typeface="Times New Roman" panose="02020603050405020304" pitchFamily="18" charset="0"/>
              </a:rPr>
              <a:t>Intervención en etapas prodrómicas.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CO" sz="2400" dirty="0">
                <a:latin typeface="Montserrat" panose="02000505000000020004"/>
                <a:cs typeface="Times New Roman" panose="02020603050405020304" pitchFamily="18" charset="0"/>
              </a:rPr>
              <a:t>Intervenciones psicosociales preventivas: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Generales.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Grupos vulnerables.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Personas vulnerables (tamizaje).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endParaRPr lang="es-CO" sz="2400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D26B4E76-D14F-4212-A876-F0F4888A8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6" t="2443" r="32635" b="64482"/>
          <a:stretch/>
        </p:blipFill>
        <p:spPr bwMode="auto">
          <a:xfrm>
            <a:off x="1224038" y="1137256"/>
            <a:ext cx="2616443" cy="25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9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03" y="164403"/>
            <a:ext cx="4876800" cy="1325563"/>
          </a:xfrm>
        </p:spPr>
        <p:txBody>
          <a:bodyPr/>
          <a:lstStyle/>
          <a:p>
            <a:r>
              <a:rPr lang="es-CO" dirty="0"/>
              <a:t>Abordaje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403" y="565848"/>
            <a:ext cx="6738589" cy="6127749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3800" b="1" dirty="0">
                <a:latin typeface="Montserrat" panose="02000505000000020004"/>
                <a:cs typeface="Times New Roman" panose="02020603050405020304" pitchFamily="18" charset="0"/>
              </a:rPr>
              <a:t>Historia clínica: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O" sz="3800" b="1" dirty="0">
              <a:latin typeface="Montserrat" panose="02000505000000020004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latin typeface="Montserrat" panose="02000505000000020004"/>
                <a:cs typeface="Times New Roman" panose="02020603050405020304" pitchFamily="18" charset="0"/>
              </a:rPr>
              <a:t>Identificación completa.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latin typeface="Montserrat" panose="02000505000000020004"/>
                <a:cs typeface="Times New Roman" panose="02020603050405020304" pitchFamily="18" charset="0"/>
              </a:rPr>
              <a:t>Motivo de consulta.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latin typeface="Montserrat" panose="02000505000000020004"/>
                <a:cs typeface="Times New Roman" panose="02020603050405020304" pitchFamily="18" charset="0"/>
              </a:rPr>
              <a:t>Enfermedad actual: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sz="2900" dirty="0">
                <a:latin typeface="Montserrat" panose="02000505000000020004"/>
                <a:cs typeface="Times New Roman" panose="02020603050405020304" pitchFamily="18" charset="0"/>
              </a:rPr>
              <a:t>Auto-heterogresión, vulnerabilidad psicosocial.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latin typeface="Montserrat" panose="02000505000000020004"/>
                <a:cs typeface="Times New Roman" panose="02020603050405020304" pitchFamily="18" charset="0"/>
              </a:rPr>
              <a:t>Enfermedad sistémica.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latin typeface="Montserrat" panose="02000505000000020004"/>
                <a:cs typeface="Times New Roman" panose="02020603050405020304" pitchFamily="18" charset="0"/>
              </a:rPr>
              <a:t>Antecedentes: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sz="2900" dirty="0">
                <a:latin typeface="Montserrat" panose="02000505000000020004"/>
                <a:cs typeface="Times New Roman" panose="02020603050405020304" pitchFamily="18" charset="0"/>
              </a:rPr>
              <a:t>Personales: *tóxicos, psiquiátricos.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sz="2900" dirty="0">
                <a:latin typeface="Montserrat" panose="02000505000000020004"/>
                <a:cs typeface="Times New Roman" panose="02020603050405020304" pitchFamily="18" charset="0"/>
              </a:rPr>
              <a:t>Familiares: *psiquiátricos, tóxicos, judiciales.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sz="2900" dirty="0">
                <a:latin typeface="Montserrat" panose="02000505000000020004"/>
                <a:cs typeface="Times New Roman" panose="02020603050405020304" pitchFamily="18" charset="0"/>
              </a:rPr>
              <a:t>Historia social: *educativa, profesional, familiar, amistades y pareja.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200" b="1" dirty="0">
                <a:latin typeface="Montserrat" panose="02000505000000020004"/>
                <a:cs typeface="Times New Roman" panose="02020603050405020304" pitchFamily="18" charset="0"/>
              </a:rPr>
              <a:t>Examen mental.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latin typeface="Montserrat" panose="02000505000000020004"/>
                <a:cs typeface="Times New Roman" panose="02020603050405020304" pitchFamily="18" charset="0"/>
              </a:rPr>
              <a:t>Examen físico (neurológico básico).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latin typeface="Montserrat" panose="02000505000000020004"/>
                <a:cs typeface="Times New Roman" panose="02020603050405020304" pitchFamily="18" charset="0"/>
              </a:rPr>
              <a:t>Análisis.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latin typeface="Montserrat" panose="02000505000000020004"/>
                <a:cs typeface="Times New Roman" panose="02020603050405020304" pitchFamily="18" charset="0"/>
              </a:rPr>
              <a:t>Impresión diagnóstica (DSM-IV):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sz="2900" dirty="0">
                <a:latin typeface="Montserrat" panose="02000505000000020004"/>
                <a:cs typeface="Times New Roman" panose="02020603050405020304" pitchFamily="18" charset="0"/>
              </a:rPr>
              <a:t>Eje I: enfermedad mental.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sz="2900" dirty="0">
                <a:latin typeface="Montserrat" panose="02000505000000020004"/>
                <a:cs typeface="Times New Roman" panose="02020603050405020304" pitchFamily="18" charset="0"/>
              </a:rPr>
              <a:t>Eje II: trastornos personalidad.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sz="2900" dirty="0">
                <a:latin typeface="Montserrat" panose="02000505000000020004"/>
                <a:cs typeface="Times New Roman" panose="02020603050405020304" pitchFamily="18" charset="0"/>
              </a:rPr>
              <a:t>Eje III: enfermedades no mentales.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sz="2900" dirty="0">
                <a:latin typeface="Montserrat" panose="02000505000000020004"/>
                <a:cs typeface="Times New Roman" panose="02020603050405020304" pitchFamily="18" charset="0"/>
              </a:rPr>
              <a:t>Eje IV: eventos psicosociales.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CO" sz="2900" dirty="0">
                <a:latin typeface="Montserrat" panose="02000505000000020004"/>
                <a:cs typeface="Times New Roman" panose="02020603050405020304" pitchFamily="18" charset="0"/>
              </a:rPr>
              <a:t>Eje V: funcionamiento global.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s-CO" sz="3300" dirty="0">
                <a:latin typeface="Montserrat" panose="02000505000000020004"/>
                <a:cs typeface="Times New Roman" panose="02020603050405020304" pitchFamily="18" charset="0"/>
              </a:rPr>
              <a:t>Plan.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C6BF7A5-AD3A-4E73-A857-482AFB60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2443" r="63868" b="64482"/>
          <a:stretch/>
        </p:blipFill>
        <p:spPr bwMode="auto">
          <a:xfrm>
            <a:off x="1404935" y="1183929"/>
            <a:ext cx="2435545" cy="237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616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4" y="90643"/>
            <a:ext cx="4876800" cy="1325563"/>
          </a:xfrm>
        </p:spPr>
        <p:txBody>
          <a:bodyPr/>
          <a:lstStyle/>
          <a:p>
            <a:r>
              <a:rPr lang="es-CO" dirty="0"/>
              <a:t>Paraclínicos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411" y="753424"/>
            <a:ext cx="6738589" cy="507666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Hemoleucograma completo.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Prueba inmunológica de embarazo.*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Función hepática.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Función renal.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Ionograma.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TSH.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VDRL / VIH / Hepatótropos.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Vitamina B12 / ácido fólico.*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Electrocardiograma.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Uroanálisis.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Tóxicos en orina (THC, OH, opiáceos, cocaína).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O" dirty="0">
                <a:latin typeface="Montserrat" panose="02000505000000020004"/>
                <a:cs typeface="Times New Roman" panose="02020603050405020304" pitchFamily="18" charset="0"/>
              </a:rPr>
              <a:t>Imagen cerebral (TAC, RMN).*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CC623A98-B83E-4BE1-96B9-2BD88AA38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6" t="62940" r="32915" b="3985"/>
          <a:stretch/>
        </p:blipFill>
        <p:spPr bwMode="auto">
          <a:xfrm>
            <a:off x="1288371" y="1138579"/>
            <a:ext cx="2494007" cy="24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02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90643"/>
            <a:ext cx="4876800" cy="1325563"/>
          </a:xfrm>
        </p:spPr>
        <p:txBody>
          <a:bodyPr/>
          <a:lstStyle/>
          <a:p>
            <a:r>
              <a:rPr lang="es-CO" dirty="0"/>
              <a:t>Diferenciales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145" y="1234675"/>
            <a:ext cx="7073590" cy="50766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Tristeza.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adaptativo.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depresivo: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Inducido por sustancia / medicamento.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Debido a otra afección médica.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Duelo complicado.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afectivo bipolar (TAB).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esquizoafectivo (TEA).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Esquizofrenia.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déficit de atención e hiperactividad (TDAH).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6A484938-3365-4BFD-90A4-D11A782BE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30927" r="32823" b="35998"/>
          <a:stretch/>
        </p:blipFill>
        <p:spPr bwMode="auto">
          <a:xfrm>
            <a:off x="1271931" y="1027906"/>
            <a:ext cx="2568548" cy="25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0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8" y="121657"/>
            <a:ext cx="9802091" cy="1325563"/>
          </a:xfrm>
        </p:spPr>
        <p:txBody>
          <a:bodyPr/>
          <a:lstStyle/>
          <a:p>
            <a:r>
              <a:rPr lang="es-CO" dirty="0"/>
              <a:t>Comorbilidad psiquiátrica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538" y="1969914"/>
            <a:ext cx="7073590" cy="47664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Trastornos de ansiedad.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de estrés postraumático (TEPT).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obsesivo compulsivo (TOC).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por uso de sustancias (TUS).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déficit de atención e hiperactividad (TDAH).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oposicionista desafiante (TOD).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 explosivo intermitente.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Trastornos de personalidad: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Evitativo.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Límite.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Dependiente.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  <a:buFont typeface="Wingdings" pitchFamily="2" charset="2"/>
              <a:buChar char="§"/>
            </a:pPr>
            <a:r>
              <a:rPr lang="es-MX" dirty="0">
                <a:latin typeface="Montserrat" panose="02000505000000020004"/>
                <a:cs typeface="Times New Roman" panose="02020603050405020304" pitchFamily="18" charset="0"/>
              </a:rPr>
              <a:t>Obsesivo-compulsivo 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endParaRPr lang="es-MX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FF65DEA1-F238-4AE7-8532-A43863E80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30927" r="32823" b="35998"/>
          <a:stretch/>
        </p:blipFill>
        <p:spPr bwMode="auto">
          <a:xfrm>
            <a:off x="1579418" y="1271721"/>
            <a:ext cx="2569647" cy="250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43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230856BA-A40F-4CE0-996C-FAED5EF25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1" y="667184"/>
            <a:ext cx="6887751" cy="31058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76800" cy="1325563"/>
          </a:xfrm>
        </p:spPr>
        <p:txBody>
          <a:bodyPr>
            <a:normAutofit/>
          </a:bodyPr>
          <a:lstStyle/>
          <a:p>
            <a:r>
              <a:rPr lang="es-CO" dirty="0"/>
              <a:t>Comorbilidades</a:t>
            </a:r>
            <a:br>
              <a:rPr lang="es-CO" dirty="0"/>
            </a:br>
            <a:r>
              <a:rPr lang="es-CO" dirty="0"/>
              <a:t>no psiquiátricas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A24153C-2407-4D75-AF29-A5FC80E7D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075069"/>
            <a:ext cx="5168589" cy="188245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≥ 1 enfermedad sistémica en 70%.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≥ 3 en el 28%.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Relación bidireccional.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s-MX" sz="1600" dirty="0">
                <a:latin typeface="Montserrat" panose="02000505000000020004"/>
                <a:cs typeface="Times New Roman" panose="02020603050405020304" pitchFamily="18" charset="0"/>
              </a:rPr>
              <a:t>Algunas enfermedades.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s-MX" sz="1600" dirty="0">
                <a:latin typeface="Montserrat" panose="02000505000000020004"/>
                <a:cs typeface="Times New Roman" panose="02020603050405020304" pitchFamily="18" charset="0"/>
              </a:rPr>
              <a:t>Empeora pronóstico mutuamente.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1800" dirty="0">
                <a:latin typeface="Montserrat" panose="02000505000000020004"/>
                <a:cs typeface="Times New Roman" panose="02020603050405020304" pitchFamily="18" charset="0"/>
              </a:rPr>
              <a:t>Relación con tratamiento.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D21367-B5C6-464A-BE3D-7554307EFEC9}"/>
              </a:ext>
            </a:extLst>
          </p:cNvPr>
          <p:cNvSpPr txBox="1"/>
          <p:nvPr/>
        </p:nvSpPr>
        <p:spPr>
          <a:xfrm>
            <a:off x="4669655" y="6354375"/>
            <a:ext cx="75223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Otte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, Christian, et al. "</a:t>
            </a:r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Major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depressive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disorder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." 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Nature</a:t>
            </a:r>
            <a:r>
              <a:rPr lang="es-CO" sz="12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reviews</a:t>
            </a:r>
            <a:r>
              <a:rPr lang="es-CO" sz="12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Disease</a:t>
            </a:r>
            <a:r>
              <a:rPr lang="es-CO" sz="12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 </a:t>
            </a:r>
            <a:r>
              <a:rPr lang="es-CO" sz="1200" b="0" i="1" dirty="0" err="1">
                <a:solidFill>
                  <a:srgbClr val="152B48"/>
                </a:solidFill>
                <a:effectLst/>
                <a:latin typeface="Montserrat" pitchFamily="2" charset="77"/>
              </a:rPr>
              <a:t>primers</a:t>
            </a:r>
            <a:r>
              <a:rPr lang="es-CO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 2.1 (2016): 1-20.</a:t>
            </a:r>
            <a:endParaRPr lang="fr-FR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6" name="Picture 2" descr="Brain and mental health icons vector set Free Vector">
            <a:extLst>
              <a:ext uri="{FF2B5EF4-FFF2-40B4-BE49-F238E27FC236}">
                <a16:creationId xmlns:a16="http://schemas.microsoft.com/office/drawing/2014/main" id="{CF3FA556-6806-4A36-9249-089CF9AF0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t="1633" r="33384" b="65292"/>
          <a:stretch/>
        </p:blipFill>
        <p:spPr bwMode="auto">
          <a:xfrm>
            <a:off x="2121088" y="1528422"/>
            <a:ext cx="2311023" cy="224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1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311673"/>
            <a:ext cx="4876800" cy="1325563"/>
          </a:xfrm>
        </p:spPr>
        <p:txBody>
          <a:bodyPr/>
          <a:lstStyle/>
          <a:p>
            <a:r>
              <a:rPr lang="es-CO" dirty="0"/>
              <a:t>Curso clínico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795" y="1117116"/>
            <a:ext cx="6750205" cy="47664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_tradnl" dirty="0">
                <a:latin typeface="Montserrat" panose="02000505000000020004"/>
                <a:cs typeface="Times New Roman" panose="02020603050405020304" pitchFamily="18" charset="0"/>
              </a:rPr>
              <a:t>Tiempo promedio recuperación: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20 semanas.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_tradnl" b="1" dirty="0">
                <a:latin typeface="Montserrat" panose="02000505000000020004"/>
                <a:cs typeface="Times New Roman" panose="02020603050405020304" pitchFamily="18" charset="0"/>
              </a:rPr>
              <a:t>Menor duración: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Depresión leve a moderada.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Inicio reciente.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No ideación suicida / psi</a:t>
            </a:r>
            <a:r>
              <a:rPr lang="es-ES_tradnl" dirty="0">
                <a:latin typeface="Montserrat" panose="02000505000000020004" pitchFamily="2" charset="0"/>
              </a:rPr>
              <a:t>cosis.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r>
              <a:rPr lang="es-MX" b="1" dirty="0">
                <a:latin typeface="Montserrat" panose="02000505000000020004"/>
                <a:cs typeface="Times New Roman" panose="02020603050405020304" pitchFamily="18" charset="0"/>
              </a:rPr>
              <a:t>Mayor duración: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Mayor tiempo sin tratamiento.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Mayor gravedad.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Características psicóticas.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Características ansiosas.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Comorbilidades previas.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Inestabilidad emocional.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Pobre funcionamiento psicosocial.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Antecedente de maltrato infantil.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2B48"/>
              </a:buClr>
            </a:pPr>
            <a:endParaRPr lang="es-MX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5EAE913D-40E9-44D3-9E98-1B864A12A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61798" r="63681" b="5127"/>
          <a:stretch/>
        </p:blipFill>
        <p:spPr bwMode="auto">
          <a:xfrm>
            <a:off x="2101131" y="1252950"/>
            <a:ext cx="2304614" cy="224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758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55324"/>
            <a:ext cx="4876800" cy="1325563"/>
          </a:xfrm>
        </p:spPr>
        <p:txBody>
          <a:bodyPr/>
          <a:lstStyle/>
          <a:p>
            <a:r>
              <a:rPr lang="es-CO" dirty="0"/>
              <a:t>Recurrencia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73" y="756850"/>
            <a:ext cx="6400800" cy="53442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_tradnl" b="1" dirty="0">
                <a:latin typeface="Montserrat" panose="02000505000000020004"/>
                <a:cs typeface="Times New Roman" panose="02020603050405020304" pitchFamily="18" charset="0"/>
              </a:rPr>
              <a:t>Riesgo de recurrencia</a:t>
            </a:r>
            <a:r>
              <a:rPr lang="es-ES_tradnl" b="1" dirty="0">
                <a:latin typeface="Montserrat" panose="02000505000000020004"/>
                <a:cs typeface="Times New Roman" panose="02020603050405020304" pitchFamily="18" charset="0"/>
                <a:sym typeface="Wingdings" pitchFamily="2" charset="2"/>
              </a:rPr>
              <a:t> (50 %):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  <a:sym typeface="Wingdings" pitchFamily="2" charset="2"/>
              </a:rPr>
              <a:t>Mayor en los primeros meses.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  <a:sym typeface="Wingdings" pitchFamily="2" charset="2"/>
              </a:rPr>
              <a:t>Disminuy</a:t>
            </a:r>
            <a:r>
              <a:rPr lang="es-ES_tradnl" sz="1800" dirty="0">
                <a:sym typeface="Wingdings" pitchFamily="2" charset="2"/>
              </a:rPr>
              <a:t>e </a:t>
            </a:r>
            <a:r>
              <a:rPr lang="es-ES_tradnl" sz="1800" dirty="0">
                <a:latin typeface="Montserrat" panose="02000505000000020004" pitchFamily="2" charset="0"/>
                <a:sym typeface="Wingdings" pitchFamily="2" charset="2"/>
              </a:rPr>
              <a:t>progresivamente.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  <a:sym typeface="Wingdings" pitchFamily="2" charset="2"/>
              </a:rPr>
              <a:t>Luego de primer episodio: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ES_tradnl" sz="1600" dirty="0">
                <a:latin typeface="Montserrat" panose="02000505000000020004" pitchFamily="2" charset="0"/>
                <a:sym typeface="Wingdings" pitchFamily="2" charset="2"/>
              </a:rPr>
              <a:t>Aprox. 40 % recae a dos años.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  <a:sym typeface="Wingdings" pitchFamily="2" charset="2"/>
              </a:rPr>
              <a:t>Luego de dos episodios: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ES_tradnl" sz="1600" dirty="0">
                <a:latin typeface="Montserrat" panose="02000505000000020004" pitchFamily="2" charset="0"/>
                <a:sym typeface="Wingdings" pitchFamily="2" charset="2"/>
              </a:rPr>
              <a:t>Aprox. 70 % recae a cinco años.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b="1" dirty="0">
                <a:latin typeface="Montserrat" panose="02000505000000020004"/>
                <a:cs typeface="Times New Roman" panose="02020603050405020304" pitchFamily="18" charset="0"/>
              </a:rPr>
              <a:t>Factores de riesgo para recurrencia: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noProof="0" dirty="0"/>
              <a:t>Antecedente familiar de  trastorno del ánimo.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noProof="0" dirty="0"/>
              <a:t>Maltrato infantil.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noProof="0" dirty="0"/>
              <a:t>Esquema cognitivo negativo.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noProof="0" dirty="0"/>
              <a:t>Inicio temprano de TDM.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noProof="0" dirty="0"/>
              <a:t>Antecedente de recurrencia.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noProof="0" dirty="0"/>
              <a:t>Comorbilidades.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noProof="0" dirty="0"/>
              <a:t>Estresores psicosociales.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noProof="0" dirty="0"/>
              <a:t>Mayor gravedad de episodio.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noProof="0" dirty="0"/>
              <a:t>Síntomas residuales.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MX" dirty="0">
              <a:latin typeface="Montserrat" panose="02000505000000020004"/>
              <a:cs typeface="Times New Roman" panose="02020603050405020304" pitchFamily="18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AB591C7D-2D86-4CD0-8833-A93606F86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61851" r="32636" b="5074"/>
          <a:stretch/>
        </p:blipFill>
        <p:spPr bwMode="auto">
          <a:xfrm>
            <a:off x="1824878" y="1044105"/>
            <a:ext cx="2450071" cy="23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7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rculo parcial 21">
            <a:extLst>
              <a:ext uri="{FF2B5EF4-FFF2-40B4-BE49-F238E27FC236}">
                <a16:creationId xmlns:a16="http://schemas.microsoft.com/office/drawing/2014/main" id="{C238F7A3-531C-492C-97A0-764A48356D49}"/>
              </a:ext>
            </a:extLst>
          </p:cNvPr>
          <p:cNvSpPr/>
          <p:nvPr/>
        </p:nvSpPr>
        <p:spPr>
          <a:xfrm rot="10800000">
            <a:off x="5762163" y="1707132"/>
            <a:ext cx="4174753" cy="3115616"/>
          </a:xfrm>
          <a:prstGeom prst="pie">
            <a:avLst>
              <a:gd name="adj1" fmla="val 0"/>
              <a:gd name="adj2" fmla="val 10784281"/>
            </a:avLst>
          </a:prstGeom>
          <a:noFill/>
          <a:ln w="76200">
            <a:solidFill>
              <a:srgbClr val="06A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495BEED-1D68-4891-A092-14D6ED7A54A5}"/>
              </a:ext>
            </a:extLst>
          </p:cNvPr>
          <p:cNvGrpSpPr/>
          <p:nvPr/>
        </p:nvGrpSpPr>
        <p:grpSpPr>
          <a:xfrm>
            <a:off x="5394654" y="2175164"/>
            <a:ext cx="4831691" cy="3115616"/>
            <a:chOff x="76162" y="660899"/>
            <a:chExt cx="11842936" cy="789671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0CA874A-2284-4E27-A29E-E2B34EB6AB02}"/>
                </a:ext>
              </a:extLst>
            </p:cNvPr>
            <p:cNvSpPr/>
            <p:nvPr/>
          </p:nvSpPr>
          <p:spPr>
            <a:xfrm rot="16200000">
              <a:off x="2147632" y="-1732"/>
              <a:ext cx="7896719" cy="92219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b="1" cap="none" spc="0" dirty="0">
                  <a:ln/>
                  <a:solidFill>
                    <a:srgbClr val="152B48"/>
                  </a:solidFill>
                  <a:effectLst/>
                </a:rPr>
                <a:t>Espacio – ambiente adecuado.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0CD8A40B-9B4B-4F43-9D92-10A55C742045}"/>
                </a:ext>
              </a:extLst>
            </p:cNvPr>
            <p:cNvSpPr/>
            <p:nvPr/>
          </p:nvSpPr>
          <p:spPr>
            <a:xfrm rot="16390112">
              <a:off x="3221212" y="1082263"/>
              <a:ext cx="5749560" cy="62624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600" b="1" cap="none" spc="0" dirty="0">
                  <a:ln/>
                  <a:solidFill>
                    <a:srgbClr val="06AEAA"/>
                  </a:solidFill>
                  <a:effectLst/>
                </a:rPr>
                <a:t>Distancia personal.</a:t>
              </a:r>
            </a:p>
          </p:txBody>
        </p:sp>
        <p:sp>
          <p:nvSpPr>
            <p:cNvPr id="26" name="Lágrima 25">
              <a:extLst>
                <a:ext uri="{FF2B5EF4-FFF2-40B4-BE49-F238E27FC236}">
                  <a16:creationId xmlns:a16="http://schemas.microsoft.com/office/drawing/2014/main" id="{F86B52B2-ECD2-4667-8A6B-57D1E6CFE9BF}"/>
                </a:ext>
              </a:extLst>
            </p:cNvPr>
            <p:cNvSpPr/>
            <p:nvPr/>
          </p:nvSpPr>
          <p:spPr>
            <a:xfrm rot="10800000">
              <a:off x="5682199" y="3024282"/>
              <a:ext cx="822247" cy="797441"/>
            </a:xfrm>
            <a:prstGeom prst="teardrop">
              <a:avLst/>
            </a:prstGeom>
            <a:noFill/>
            <a:ln w="76200">
              <a:solidFill>
                <a:srgbClr val="152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00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4EB9C98A-960E-45F6-897F-A743E76670E5}"/>
                </a:ext>
              </a:extLst>
            </p:cNvPr>
            <p:cNvSpPr/>
            <p:nvPr/>
          </p:nvSpPr>
          <p:spPr>
            <a:xfrm rot="16200000">
              <a:off x="3221212" y="2080891"/>
              <a:ext cx="5749560" cy="562081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400" b="1" cap="none" spc="0" dirty="0">
                  <a:ln/>
                  <a:solidFill>
                    <a:srgbClr val="152B48"/>
                  </a:solidFill>
                  <a:effectLst/>
                </a:rPr>
                <a:t>Buena actitud.</a:t>
              </a: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97F98703-36EA-4F0C-9F23-BE115AC48401}"/>
                </a:ext>
              </a:extLst>
            </p:cNvPr>
            <p:cNvSpPr/>
            <p:nvPr/>
          </p:nvSpPr>
          <p:spPr>
            <a:xfrm rot="16200000">
              <a:off x="3218543" y="3550796"/>
              <a:ext cx="5749560" cy="38344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400" b="1" cap="none" spc="0" dirty="0">
                  <a:ln/>
                  <a:solidFill>
                    <a:srgbClr val="06AEAA"/>
                  </a:solidFill>
                  <a:effectLst/>
                </a:rPr>
                <a:t>Contacto.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A8259750-4802-47D8-B6ED-DC05D131B081}"/>
                </a:ext>
              </a:extLst>
            </p:cNvPr>
            <p:cNvSpPr/>
            <p:nvPr/>
          </p:nvSpPr>
          <p:spPr>
            <a:xfrm>
              <a:off x="76162" y="4113287"/>
              <a:ext cx="11842936" cy="40174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1200" b="1" dirty="0">
                  <a:ln/>
                  <a:solidFill>
                    <a:srgbClr val="152B48"/>
                  </a:solidFill>
                </a:rPr>
                <a:t>Tono de voz adecuado y vocabulario acorde.</a:t>
              </a:r>
            </a:p>
            <a:p>
              <a:pPr algn="ctr"/>
              <a:r>
                <a:rPr lang="es-ES" sz="1200" b="1" dirty="0">
                  <a:ln/>
                  <a:solidFill>
                    <a:srgbClr val="06AEAA"/>
                  </a:solidFill>
                </a:rPr>
                <a:t>Establecer límites claros.</a:t>
              </a:r>
            </a:p>
            <a:p>
              <a:pPr algn="ctr"/>
              <a:r>
                <a:rPr lang="es-ES" sz="1200" b="1" dirty="0">
                  <a:ln/>
                  <a:solidFill>
                    <a:srgbClr val="152B48"/>
                  </a:solidFill>
                </a:rPr>
                <a:t>Preguntas e ideas concisas.</a:t>
              </a:r>
            </a:p>
            <a:p>
              <a:pPr algn="ctr"/>
              <a:r>
                <a:rPr lang="es-ES" sz="1200" b="1" dirty="0">
                  <a:ln/>
                  <a:solidFill>
                    <a:srgbClr val="06AEAA"/>
                  </a:solidFill>
                </a:rPr>
                <a:t>Escuchar respuestas e identificar el afecto.</a:t>
              </a:r>
            </a:p>
            <a:p>
              <a:pPr algn="ctr"/>
              <a:r>
                <a:rPr lang="es-ES" sz="1200" b="1" dirty="0">
                  <a:ln/>
                  <a:solidFill>
                    <a:srgbClr val="152B48"/>
                  </a:solidFill>
                </a:rPr>
                <a:t>Fije acuerdos y desacuerdos claros.</a:t>
              </a:r>
            </a:p>
            <a:p>
              <a:pPr algn="ctr"/>
              <a:r>
                <a:rPr lang="es-ES" sz="1200" b="1" dirty="0">
                  <a:ln/>
                  <a:solidFill>
                    <a:srgbClr val="06AEAA"/>
                  </a:solidFill>
                </a:rPr>
                <a:t>Ofrezca opciones honestas.</a:t>
              </a:r>
            </a:p>
            <a:p>
              <a:pPr algn="ctr"/>
              <a:endParaRPr lang="es-ES" sz="1400" b="1" dirty="0">
                <a:ln/>
                <a:solidFill>
                  <a:srgbClr val="C00000"/>
                </a:solidFill>
              </a:endParaRPr>
            </a:p>
            <a:p>
              <a:pPr algn="ctr"/>
              <a:endParaRPr lang="es-ES" sz="1100" b="1" cap="none" spc="0" dirty="0">
                <a:ln/>
                <a:solidFill>
                  <a:srgbClr val="C00000"/>
                </a:solidFill>
                <a:effectLst/>
              </a:endParaRPr>
            </a:p>
          </p:txBody>
        </p:sp>
      </p:grpSp>
      <p:sp>
        <p:nvSpPr>
          <p:cNvPr id="30" name="Flecha: curvada hacia abajo 29">
            <a:extLst>
              <a:ext uri="{FF2B5EF4-FFF2-40B4-BE49-F238E27FC236}">
                <a16:creationId xmlns:a16="http://schemas.microsoft.com/office/drawing/2014/main" id="{240BAACD-91E6-40D4-BC46-8659AFFC52AC}"/>
              </a:ext>
            </a:extLst>
          </p:cNvPr>
          <p:cNvSpPr/>
          <p:nvPr/>
        </p:nvSpPr>
        <p:spPr>
          <a:xfrm rot="19098246">
            <a:off x="3503526" y="425173"/>
            <a:ext cx="4931811" cy="2005461"/>
          </a:xfrm>
          <a:prstGeom prst="curvedDownArrow">
            <a:avLst>
              <a:gd name="adj1" fmla="val 25000"/>
              <a:gd name="adj2" fmla="val 55678"/>
              <a:gd name="adj3" fmla="val 25000"/>
            </a:avLst>
          </a:prstGeom>
          <a:solidFill>
            <a:srgbClr val="152B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1" name="Flecha: curvada hacia abajo 30">
            <a:extLst>
              <a:ext uri="{FF2B5EF4-FFF2-40B4-BE49-F238E27FC236}">
                <a16:creationId xmlns:a16="http://schemas.microsoft.com/office/drawing/2014/main" id="{8B5EEA5B-8749-4FD3-B794-1F7973E5FA6C}"/>
              </a:ext>
            </a:extLst>
          </p:cNvPr>
          <p:cNvSpPr/>
          <p:nvPr/>
        </p:nvSpPr>
        <p:spPr>
          <a:xfrm rot="4516745">
            <a:off x="7615725" y="1521202"/>
            <a:ext cx="4931811" cy="2005461"/>
          </a:xfrm>
          <a:prstGeom prst="curvedDownArrow">
            <a:avLst>
              <a:gd name="adj1" fmla="val 25000"/>
              <a:gd name="adj2" fmla="val 55678"/>
              <a:gd name="adj3" fmla="val 25000"/>
            </a:avLst>
          </a:prstGeom>
          <a:solidFill>
            <a:srgbClr val="152B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Flecha: curvada hacia abajo 31">
            <a:extLst>
              <a:ext uri="{FF2B5EF4-FFF2-40B4-BE49-F238E27FC236}">
                <a16:creationId xmlns:a16="http://schemas.microsoft.com/office/drawing/2014/main" id="{098563DC-E9AE-4309-8CF9-CDA1E6C0C5C2}"/>
              </a:ext>
            </a:extLst>
          </p:cNvPr>
          <p:cNvSpPr/>
          <p:nvPr/>
        </p:nvSpPr>
        <p:spPr>
          <a:xfrm rot="12000737">
            <a:off x="4601435" y="4345568"/>
            <a:ext cx="4931811" cy="2005461"/>
          </a:xfrm>
          <a:prstGeom prst="curvedDownArrow">
            <a:avLst>
              <a:gd name="adj1" fmla="val 25000"/>
              <a:gd name="adj2" fmla="val 55678"/>
              <a:gd name="adj3" fmla="val 25000"/>
            </a:avLst>
          </a:prstGeom>
          <a:solidFill>
            <a:srgbClr val="152B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3C02B21-5743-4C22-88BA-E6FC21FB51AC}"/>
              </a:ext>
            </a:extLst>
          </p:cNvPr>
          <p:cNvSpPr/>
          <p:nvPr/>
        </p:nvSpPr>
        <p:spPr>
          <a:xfrm>
            <a:off x="2644299" y="1187880"/>
            <a:ext cx="38681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Alianza terapéutica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4987FA-0C32-4A49-A373-A3BB5F76606A}"/>
              </a:ext>
            </a:extLst>
          </p:cNvPr>
          <p:cNvSpPr/>
          <p:nvPr/>
        </p:nvSpPr>
        <p:spPr>
          <a:xfrm>
            <a:off x="9189586" y="1214408"/>
            <a:ext cx="28001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Indagar datos</a:t>
            </a:r>
            <a:endParaRPr lang="es-E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6AEAA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A550C6A-5B82-4459-879C-AF5E7D005F4E}"/>
              </a:ext>
            </a:extLst>
          </p:cNvPr>
          <p:cNvSpPr/>
          <p:nvPr/>
        </p:nvSpPr>
        <p:spPr>
          <a:xfrm>
            <a:off x="8433493" y="5082649"/>
            <a:ext cx="35299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Comprender </a:t>
            </a:r>
          </a:p>
          <a:p>
            <a:pPr algn="ctr"/>
            <a:r>
              <a:rPr lang="es-E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persona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C643744-E7C7-41CD-B199-5146DF2050BE}"/>
              </a:ext>
            </a:extLst>
          </p:cNvPr>
          <p:cNvSpPr/>
          <p:nvPr/>
        </p:nvSpPr>
        <p:spPr>
          <a:xfrm>
            <a:off x="4829174" y="5018834"/>
            <a:ext cx="24082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Evaluar </a:t>
            </a:r>
          </a:p>
          <a:p>
            <a:pPr algn="ctr"/>
            <a:r>
              <a:rPr lang="es-E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6AEAA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diagnóstico</a:t>
            </a:r>
            <a:endParaRPr lang="es-E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6AEAA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5715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131297"/>
            <a:ext cx="4876800" cy="1325563"/>
          </a:xfrm>
        </p:spPr>
        <p:txBody>
          <a:bodyPr/>
          <a:lstStyle/>
          <a:p>
            <a:r>
              <a:rPr lang="es-CO" dirty="0"/>
              <a:t>Mortalidad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952" y="1806665"/>
            <a:ext cx="6062615" cy="34388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_tradnl" sz="2400" b="1" dirty="0">
                <a:solidFill>
                  <a:srgbClr val="0A2F4F"/>
                </a:solidFill>
                <a:latin typeface="Montserrat" panose="02000505000000020004" pitchFamily="2" charset="0"/>
              </a:rPr>
              <a:t>Mayor mortalidad: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dirty="0">
                <a:solidFill>
                  <a:srgbClr val="0A2F4F"/>
                </a:solidFill>
                <a:latin typeface="Montserrat" panose="02000505000000020004" pitchFamily="2" charset="0"/>
              </a:rPr>
              <a:t>Cualquier causa.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dirty="0">
                <a:solidFill>
                  <a:srgbClr val="0A2F4F"/>
                </a:solidFill>
                <a:latin typeface="Montserrat" panose="02000505000000020004" pitchFamily="2" charset="0"/>
              </a:rPr>
              <a:t>Suicidio.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dirty="0">
                <a:solidFill>
                  <a:srgbClr val="0A2F4F"/>
                </a:solidFill>
                <a:latin typeface="Montserrat" panose="02000505000000020004" pitchFamily="2" charset="0"/>
              </a:rPr>
              <a:t>Muerte por homicidio.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dirty="0">
                <a:solidFill>
                  <a:srgbClr val="0A2F4F"/>
                </a:solidFill>
                <a:latin typeface="Montserrat" panose="02000505000000020004" pitchFamily="2" charset="0"/>
              </a:rPr>
              <a:t>Muerte accidental.</a:t>
            </a:r>
          </a:p>
          <a:p>
            <a:pPr>
              <a:lnSpc>
                <a:spcPct val="100000"/>
              </a:lnSpc>
            </a:pPr>
            <a:r>
              <a:rPr lang="es-ES_tradnl" sz="2400" dirty="0">
                <a:solidFill>
                  <a:srgbClr val="0A2F4F"/>
                </a:solidFill>
                <a:latin typeface="Montserrat" panose="02000505000000020004" pitchFamily="2" charset="0"/>
              </a:rPr>
              <a:t>Peores desenlaces enfermedades sistémicas: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dirty="0">
                <a:solidFill>
                  <a:srgbClr val="0A2F4F"/>
                </a:solidFill>
              </a:rPr>
              <a:t>Enfermedad cardiovascular.</a:t>
            </a:r>
            <a:endParaRPr lang="es-ES_tradnl" dirty="0">
              <a:solidFill>
                <a:srgbClr val="0A2F4F"/>
              </a:solidFill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9BA7D9DF-374F-458B-90FA-DBB15E556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5" t="1804" r="656" b="65121"/>
          <a:stretch/>
        </p:blipFill>
        <p:spPr bwMode="auto">
          <a:xfrm>
            <a:off x="1617712" y="1042045"/>
            <a:ext cx="2551923" cy="248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945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39" y="233335"/>
            <a:ext cx="8455429" cy="1325563"/>
          </a:xfrm>
        </p:spPr>
        <p:txBody>
          <a:bodyPr>
            <a:normAutofit/>
          </a:bodyPr>
          <a:lstStyle/>
          <a:p>
            <a:r>
              <a:rPr lang="es-CO" dirty="0"/>
              <a:t>¿Manejo intrahospitalario?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968" y="2237769"/>
            <a:ext cx="6400800" cy="3077736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buClr>
                <a:srgbClr val="152B48"/>
              </a:buClr>
            </a:pPr>
            <a:r>
              <a:rPr lang="es-CO" b="1" dirty="0"/>
              <a:t>Diagnóstico psiquiátrico incierto.</a:t>
            </a:r>
          </a:p>
          <a:p>
            <a:pPr lvl="0" algn="just">
              <a:lnSpc>
                <a:spcPct val="100000"/>
              </a:lnSpc>
              <a:buClr>
                <a:srgbClr val="152B48"/>
              </a:buClr>
            </a:pPr>
            <a:r>
              <a:rPr lang="es-CO" b="1" dirty="0"/>
              <a:t>Diagnóstico no psiquiátrico incierto.</a:t>
            </a:r>
          </a:p>
          <a:p>
            <a:pPr algn="just">
              <a:lnSpc>
                <a:spcPct val="100000"/>
              </a:lnSpc>
              <a:buClr>
                <a:srgbClr val="152B48"/>
              </a:buClr>
            </a:pPr>
            <a:r>
              <a:rPr lang="es-CO" b="1" dirty="0"/>
              <a:t>Riesgo para la vida propia o ajena: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Ideación/conducta suicida.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Incapacidad para el autocuidado.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Riesgo heteroagresión.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Riesgo social.</a:t>
            </a:r>
          </a:p>
          <a:p>
            <a:pPr lvl="0" algn="just">
              <a:lnSpc>
                <a:spcPct val="100000"/>
              </a:lnSpc>
              <a:buClr>
                <a:srgbClr val="152B48"/>
              </a:buClr>
            </a:pPr>
            <a:r>
              <a:rPr lang="es-CO" b="1" dirty="0"/>
              <a:t>Depresión grave / psicótica / catatónica.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CF0D138C-4696-4CAC-A2CC-FE7784E72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2" t="61611" r="32299" b="5314"/>
          <a:stretch/>
        </p:blipFill>
        <p:spPr bwMode="auto">
          <a:xfrm>
            <a:off x="1812176" y="1214371"/>
            <a:ext cx="2457324" cy="23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643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71" y="68339"/>
            <a:ext cx="9203576" cy="1325563"/>
          </a:xfrm>
        </p:spPr>
        <p:txBody>
          <a:bodyPr/>
          <a:lstStyle/>
          <a:p>
            <a:r>
              <a:rPr lang="es-CO" dirty="0"/>
              <a:t>Principios terapéuticos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17459"/>
            <a:ext cx="5765181" cy="331110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800" dirty="0"/>
              <a:t>Enfoque flexible.</a:t>
            </a:r>
            <a:endParaRPr lang="es-CO" sz="28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800" dirty="0"/>
              <a:t>Individualizado.</a:t>
            </a:r>
            <a:endParaRPr lang="es-CO" sz="28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800" dirty="0"/>
              <a:t>Discutir expectativas.</a:t>
            </a:r>
            <a:endParaRPr lang="es-CO" sz="28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800" dirty="0"/>
              <a:t>Instrucciones escritas simples.</a:t>
            </a:r>
            <a:endParaRPr lang="es-CO" sz="28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800" dirty="0"/>
              <a:t>Entrevista motivacional.</a:t>
            </a:r>
            <a:endParaRPr lang="es-CO" sz="2800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98FDB1ED-FE36-4BF7-A290-70F22EF21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7" t="31160" r="2104" b="35765"/>
          <a:stretch/>
        </p:blipFill>
        <p:spPr bwMode="auto">
          <a:xfrm>
            <a:off x="1666200" y="1121049"/>
            <a:ext cx="2682203" cy="26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68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171538"/>
            <a:ext cx="4876800" cy="1325563"/>
          </a:xfrm>
        </p:spPr>
        <p:txBody>
          <a:bodyPr/>
          <a:lstStyle/>
          <a:p>
            <a:r>
              <a:rPr lang="es-CO" dirty="0"/>
              <a:t>Principios</a:t>
            </a:r>
            <a:br>
              <a:rPr lang="es-CO" dirty="0"/>
            </a:br>
            <a:r>
              <a:rPr lang="es-CO" dirty="0"/>
              <a:t>terapéuticos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491" y="632172"/>
            <a:ext cx="6809509" cy="48953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r>
              <a:rPr lang="es-ES_tradnl" b="1" dirty="0" err="1">
                <a:latin typeface="Montserrat" panose="02000505000000020004" pitchFamily="2" charset="0"/>
              </a:rPr>
              <a:t>Psicoeducación</a:t>
            </a:r>
            <a:r>
              <a:rPr lang="es-ES_tradnl" b="1" dirty="0">
                <a:latin typeface="Montserrat" panose="02000505000000020004" pitchFamily="2" charset="0"/>
              </a:rPr>
              <a:t>:</a:t>
            </a: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_tradnl" b="1" dirty="0">
              <a:latin typeface="Montserrat" panose="02000505000000020004" pitchFamily="2" charset="0"/>
            </a:endParaRPr>
          </a:p>
          <a:p>
            <a:pPr lvl="1">
              <a:lnSpc>
                <a:spcPct val="100000"/>
              </a:lnSpc>
              <a:buClr>
                <a:srgbClr val="152B48"/>
              </a:buClr>
            </a:pPr>
            <a:r>
              <a:rPr lang="es-ES_tradnl" sz="1800" b="1" dirty="0">
                <a:latin typeface="Montserrat" panose="02000505000000020004" pitchFamily="2" charset="0"/>
              </a:rPr>
              <a:t>Explicar diagnóstico: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>
                <a:latin typeface="Montserrat" panose="02000505000000020004" pitchFamily="2" charset="0"/>
              </a:rPr>
              <a:t>Base biológica.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>
                <a:latin typeface="Montserrat" panose="02000505000000020004" pitchFamily="2" charset="0"/>
              </a:rPr>
              <a:t>Síntomas somáticos / afectivos: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>
                <a:latin typeface="Montserrat" panose="02000505000000020004" pitchFamily="2" charset="0"/>
              </a:rPr>
              <a:t>Común / tratable.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</a:pPr>
            <a:r>
              <a:rPr lang="es-ES_tradnl" sz="1800" b="1" dirty="0">
                <a:latin typeface="Montserrat" panose="02000505000000020004" pitchFamily="2" charset="0"/>
              </a:rPr>
              <a:t>Opciones de tratamiento: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/>
              <a:t>Psicoterapia.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>
                <a:latin typeface="Montserrat" panose="02000505000000020004" pitchFamily="2" charset="0"/>
              </a:rPr>
              <a:t>Soporte psicosocial.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>
                <a:latin typeface="Montserrat" panose="02000505000000020004" pitchFamily="2" charset="0"/>
              </a:rPr>
              <a:t>Farmacológico.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/>
              <a:t>Estimulación magnética </a:t>
            </a:r>
            <a:r>
              <a:rPr lang="es-ES_tradnl" sz="1600" dirty="0" err="1"/>
              <a:t>transcraneal</a:t>
            </a:r>
            <a:r>
              <a:rPr lang="es-ES_tradnl" sz="1600" dirty="0"/>
              <a:t>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>
                <a:latin typeface="Montserrat" panose="02000505000000020004" pitchFamily="2" charset="0"/>
              </a:rPr>
              <a:t>Terapia electroconvulsiva bajo anestesia y sedación.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</a:pPr>
            <a:r>
              <a:rPr lang="es-ES_tradnl" sz="1800" b="1" dirty="0">
                <a:latin typeface="Montserrat" panose="02000505000000020004" pitchFamily="2" charset="0"/>
              </a:rPr>
              <a:t>Explicar tratamiento: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</a:pPr>
            <a:r>
              <a:rPr lang="es-ES_tradnl" sz="1600" dirty="0">
                <a:latin typeface="Montserrat" panose="02000505000000020004" pitchFamily="2" charset="0"/>
              </a:rPr>
              <a:t>Seguir según indicaciones.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</a:pPr>
            <a:r>
              <a:rPr lang="es-ES_tradnl" sz="1600" dirty="0">
                <a:latin typeface="Montserrat" panose="02000505000000020004" pitchFamily="2" charset="0"/>
              </a:rPr>
              <a:t>Retraso en inicio de acción.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</a:pPr>
            <a:r>
              <a:rPr lang="es-ES_tradnl" sz="1600" dirty="0">
                <a:latin typeface="Montserrat" panose="02000505000000020004" pitchFamily="2" charset="0"/>
              </a:rPr>
              <a:t>Efectos adversos iniciales.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</a:pPr>
            <a:r>
              <a:rPr lang="es-ES_tradnl" sz="1600" dirty="0">
                <a:latin typeface="Montserrat" panose="02000505000000020004" pitchFamily="2" charset="0"/>
              </a:rPr>
              <a:t>Continuar incluso si hay mejoría.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</a:pPr>
            <a:r>
              <a:rPr lang="es-ES_tradnl" sz="1600" dirty="0">
                <a:latin typeface="Montserrat" panose="02000505000000020004" pitchFamily="2" charset="0"/>
              </a:rPr>
              <a:t>Discutir decisiones con médico tratante.</a:t>
            </a:r>
            <a:endParaRPr lang="es-CO" sz="1600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98FDB1ED-FE36-4BF7-A290-70F22EF21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7" t="31160" r="2104" b="35765"/>
          <a:stretch/>
        </p:blipFill>
        <p:spPr bwMode="auto">
          <a:xfrm>
            <a:off x="1250563" y="1457582"/>
            <a:ext cx="2357161" cy="229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57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2" y="0"/>
            <a:ext cx="7524404" cy="1325563"/>
          </a:xfrm>
        </p:spPr>
        <p:txBody>
          <a:bodyPr/>
          <a:lstStyle/>
          <a:p>
            <a:r>
              <a:rPr lang="es-CO" dirty="0"/>
              <a:t>Soporte psicosocial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2173"/>
            <a:ext cx="5834150" cy="298167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400" dirty="0"/>
              <a:t>Autoayuda guiada por el clínico.</a:t>
            </a:r>
            <a:endParaRPr lang="es-CO" sz="24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400" dirty="0"/>
              <a:t>Terapias basadas en relajación.</a:t>
            </a:r>
            <a:endParaRPr lang="es-CO" sz="24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400" dirty="0"/>
              <a:t>Actividades positivas:</a:t>
            </a:r>
            <a:endParaRPr lang="es-CO" sz="24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dirty="0"/>
              <a:t>Activación conductual.</a:t>
            </a:r>
            <a:endParaRPr lang="es-CO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400" dirty="0"/>
              <a:t>Actividad física dirigida.</a:t>
            </a:r>
            <a:endParaRPr lang="es-CO" sz="2400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1C7ACBD6-B134-4748-B6CF-974D830CA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1952" r="32823" b="64973"/>
          <a:stretch/>
        </p:blipFill>
        <p:spPr bwMode="auto">
          <a:xfrm>
            <a:off x="1429789" y="943058"/>
            <a:ext cx="2610447" cy="25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49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38" y="131297"/>
            <a:ext cx="4876800" cy="1325563"/>
          </a:xfrm>
        </p:spPr>
        <p:txBody>
          <a:bodyPr/>
          <a:lstStyle/>
          <a:p>
            <a:r>
              <a:rPr lang="es-CO" dirty="0"/>
              <a:t>Psicoterapia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99966"/>
            <a:ext cx="5546618" cy="3546088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noProof="0" dirty="0"/>
              <a:t>De elección inicial: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Terapia cognitivo conductual (TCC).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Terapia interpersonal.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noProof="0" dirty="0"/>
              <a:t>Alternativas razonables: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Activación conductual.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Terapia familiar/pareja (sistémica).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Terapia de resolución de problemas.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Terapia psicodinámica.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noProof="0" dirty="0"/>
              <a:t>Psicoterapia de apoyo.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</a:pPr>
            <a:endParaRPr lang="es-ES_tradnl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40185A00-AC01-42D2-9AE8-5DC3B20F1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t="31314" r="64055" b="35611"/>
          <a:stretch/>
        </p:blipFill>
        <p:spPr bwMode="auto">
          <a:xfrm>
            <a:off x="1547833" y="1050286"/>
            <a:ext cx="2593010" cy="252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6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35" y="71950"/>
            <a:ext cx="4876800" cy="1325563"/>
          </a:xfrm>
        </p:spPr>
        <p:txBody>
          <a:bodyPr/>
          <a:lstStyle/>
          <a:p>
            <a:r>
              <a:rPr lang="es-CO" dirty="0"/>
              <a:t>Farmacoterapia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655" y="1075274"/>
            <a:ext cx="6373022" cy="51518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152B48"/>
              </a:buClr>
            </a:pPr>
            <a:r>
              <a:rPr lang="es-ES_tradnl" b="1" dirty="0">
                <a:latin typeface="Montserrat" panose="02000505000000020004" pitchFamily="2" charset="0"/>
              </a:rPr>
              <a:t>Farmacoterapia + psicoterapia:</a:t>
            </a:r>
          </a:p>
          <a:p>
            <a:pPr lvl="1">
              <a:lnSpc>
                <a:spcPct val="11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Mejor que independientes:</a:t>
            </a:r>
          </a:p>
          <a:p>
            <a:pPr lvl="2">
              <a:lnSpc>
                <a:spcPct val="11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ES_tradnl" sz="1600" dirty="0">
                <a:latin typeface="Montserrat" panose="02000505000000020004" pitchFamily="2" charset="0"/>
              </a:rPr>
              <a:t>Aunque alternativa.</a:t>
            </a:r>
          </a:p>
          <a:p>
            <a:pPr>
              <a:lnSpc>
                <a:spcPct val="110000"/>
              </a:lnSpc>
              <a:buClr>
                <a:srgbClr val="152B48"/>
              </a:buClr>
            </a:pPr>
            <a:r>
              <a:rPr lang="es-ES_tradnl" b="1" dirty="0">
                <a:latin typeface="Montserrat" panose="02000505000000020004" pitchFamily="2" charset="0"/>
              </a:rPr>
              <a:t>Antidepresivos:</a:t>
            </a:r>
          </a:p>
          <a:p>
            <a:pPr lvl="1">
              <a:lnSpc>
                <a:spcPct val="11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Diferentes tipos según mecanismo de acción.</a:t>
            </a:r>
          </a:p>
          <a:p>
            <a:pPr lvl="1">
              <a:lnSpc>
                <a:spcPct val="11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Eficacia comparable entre clases.</a:t>
            </a:r>
          </a:p>
          <a:p>
            <a:pPr lvl="1">
              <a:lnSpc>
                <a:spcPct val="11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Elección según:</a:t>
            </a:r>
          </a:p>
          <a:p>
            <a:pPr lvl="2">
              <a:lnSpc>
                <a:spcPct val="11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MX" sz="1600" dirty="0">
                <a:latin typeface="Montserrat" panose="02000505000000020004" pitchFamily="2" charset="0"/>
              </a:rPr>
              <a:t>Seguridad.</a:t>
            </a:r>
          </a:p>
          <a:p>
            <a:pPr lvl="2">
              <a:lnSpc>
                <a:spcPct val="11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MX" sz="1600" dirty="0">
                <a:latin typeface="Montserrat" panose="02000505000000020004" pitchFamily="2" charset="0"/>
              </a:rPr>
              <a:t>Perfil de efectos adversos.</a:t>
            </a:r>
          </a:p>
          <a:p>
            <a:pPr lvl="2">
              <a:lnSpc>
                <a:spcPct val="11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MX" sz="1600" dirty="0">
                <a:latin typeface="Montserrat" panose="02000505000000020004" pitchFamily="2" charset="0"/>
              </a:rPr>
              <a:t>Comorbilidades.</a:t>
            </a:r>
          </a:p>
          <a:p>
            <a:pPr lvl="2">
              <a:lnSpc>
                <a:spcPct val="11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MX" sz="1600" dirty="0">
                <a:latin typeface="Montserrat" panose="02000505000000020004" pitchFamily="2" charset="0"/>
              </a:rPr>
              <a:t>Interacciones.</a:t>
            </a:r>
          </a:p>
          <a:p>
            <a:pPr lvl="2">
              <a:lnSpc>
                <a:spcPct val="11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MX" sz="1600" dirty="0">
                <a:latin typeface="Montserrat" panose="02000505000000020004" pitchFamily="2" charset="0"/>
              </a:rPr>
              <a:t>Facilidad de uso.</a:t>
            </a:r>
          </a:p>
          <a:p>
            <a:pPr lvl="2">
              <a:lnSpc>
                <a:spcPct val="11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MX" sz="1600" dirty="0">
                <a:latin typeface="Montserrat" panose="02000505000000020004" pitchFamily="2" charset="0"/>
              </a:rPr>
              <a:t>Preferencia.</a:t>
            </a:r>
          </a:p>
          <a:p>
            <a:pPr lvl="2">
              <a:lnSpc>
                <a:spcPct val="11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MX" sz="1600" dirty="0">
                <a:latin typeface="Montserrat" panose="02000505000000020004" pitchFamily="2" charset="0"/>
              </a:rPr>
              <a:t>Costo.</a:t>
            </a:r>
          </a:p>
          <a:p>
            <a:pPr lvl="2">
              <a:lnSpc>
                <a:spcPct val="11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MX" sz="1600" dirty="0">
                <a:latin typeface="Montserrat" panose="02000505000000020004" pitchFamily="2" charset="0"/>
              </a:rPr>
              <a:t>Antecedente personal y familiar de respuesta.</a:t>
            </a:r>
          </a:p>
          <a:p>
            <a:pPr lvl="1">
              <a:lnSpc>
                <a:spcPct val="110000"/>
              </a:lnSpc>
              <a:buClr>
                <a:srgbClr val="152B48"/>
              </a:buClr>
            </a:pPr>
            <a:endParaRPr lang="es-ES_tradnl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4" t="60238" r="-713" b="6687"/>
          <a:stretch/>
        </p:blipFill>
        <p:spPr bwMode="auto">
          <a:xfrm>
            <a:off x="1332712" y="1075274"/>
            <a:ext cx="2441266" cy="23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925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35" y="86868"/>
            <a:ext cx="4876800" cy="1325563"/>
          </a:xfrm>
        </p:spPr>
        <p:txBody>
          <a:bodyPr/>
          <a:lstStyle/>
          <a:p>
            <a:r>
              <a:rPr lang="es-CO" dirty="0"/>
              <a:t>Farmacoterapia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110" y="853068"/>
            <a:ext cx="6338455" cy="51518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Inicial Inhibidores de recaptación de serotonina (ISRS):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Iniciar a dosis bajas.</a:t>
            </a:r>
            <a:endParaRPr lang="es-CO" sz="18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Esperar 2-4 semanas:</a:t>
            </a:r>
            <a:endParaRPr lang="es-CO" sz="1800" dirty="0"/>
          </a:p>
          <a:p>
            <a:pPr lvl="2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ES_tradnl" sz="1600" dirty="0"/>
              <a:t>Inicio de mejoría.</a:t>
            </a:r>
            <a:endParaRPr lang="es-CO" sz="16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Tratamiento 4-6 semanas:</a:t>
            </a:r>
            <a:endParaRPr lang="es-CO" sz="1800" dirty="0"/>
          </a:p>
          <a:p>
            <a:pPr lvl="2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ES_tradnl" sz="1600" dirty="0"/>
              <a:t>Evaluar respuesta.</a:t>
            </a:r>
            <a:endParaRPr lang="es-CO" sz="1600" dirty="0"/>
          </a:p>
          <a:p>
            <a:pPr lvl="2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ES_tradnl" sz="1600" dirty="0"/>
              <a:t>≤25 % de respuesta (considerar otras opciones).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ES_tradnl" sz="1600" dirty="0"/>
              <a:t>Tratamiento 6-12 semanas.</a:t>
            </a:r>
            <a:endParaRPr lang="es-CO" sz="16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Alternativas razonables:</a:t>
            </a:r>
            <a:endParaRPr lang="es-CO" b="1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IRSN (serotonina y noradrenalina - duales).</a:t>
            </a:r>
            <a:endParaRPr lang="es-CO" sz="18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Antidepresivos atípicos.</a:t>
            </a:r>
            <a:endParaRPr lang="es-CO" sz="18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Moduladores de la serotonina.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b="1" dirty="0"/>
              <a:t>Evitar en el tratamiento inicial:</a:t>
            </a:r>
            <a:endParaRPr lang="es-CO" b="1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Tricíclicos.</a:t>
            </a:r>
            <a:endParaRPr lang="es-CO" sz="18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/>
              <a:t>IMAO’S.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</a:pPr>
            <a:endParaRPr lang="es-CO" sz="1800" dirty="0"/>
          </a:p>
          <a:p>
            <a:pPr marL="457200" lvl="1" indent="0">
              <a:lnSpc>
                <a:spcPct val="100000"/>
              </a:lnSpc>
              <a:buClr>
                <a:srgbClr val="152B48"/>
              </a:buClr>
              <a:buNone/>
            </a:pPr>
            <a:endParaRPr lang="es-ES_tradnl" sz="1800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4" t="60238" r="-713" b="6687"/>
          <a:stretch/>
        </p:blipFill>
        <p:spPr bwMode="auto">
          <a:xfrm>
            <a:off x="1379914" y="1146775"/>
            <a:ext cx="2344596" cy="22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324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9" y="131297"/>
            <a:ext cx="4876800" cy="1325563"/>
          </a:xfrm>
        </p:spPr>
        <p:txBody>
          <a:bodyPr/>
          <a:lstStyle/>
          <a:p>
            <a:r>
              <a:rPr lang="es-CO" dirty="0"/>
              <a:t>Farmacoterapia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4" t="60238" r="-713" b="6687"/>
          <a:stretch/>
        </p:blipFill>
        <p:spPr bwMode="auto">
          <a:xfrm>
            <a:off x="1230285" y="1223860"/>
            <a:ext cx="2244844" cy="218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F508B743-3254-4484-9A85-D5DACDFE2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6"/>
          <a:stretch/>
        </p:blipFill>
        <p:spPr>
          <a:xfrm>
            <a:off x="4405745" y="1699123"/>
            <a:ext cx="7849445" cy="31610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428579F-A942-40BA-B324-F6DED9A45C75}"/>
              </a:ext>
            </a:extLst>
          </p:cNvPr>
          <p:cNvSpPr txBox="1"/>
          <p:nvPr/>
        </p:nvSpPr>
        <p:spPr>
          <a:xfrm>
            <a:off x="5948231" y="5671637"/>
            <a:ext cx="6094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Malhi</a:t>
            </a:r>
            <a:r>
              <a:rPr lang="en-US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, Gin S., and J. John Mann. "Seminar Depression." (2018).</a:t>
            </a:r>
            <a:endParaRPr lang="fr-FR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4557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3" y="0"/>
            <a:ext cx="4876800" cy="1325563"/>
          </a:xfrm>
        </p:spPr>
        <p:txBody>
          <a:bodyPr/>
          <a:lstStyle/>
          <a:p>
            <a:r>
              <a:rPr lang="es-CO" dirty="0"/>
              <a:t>Farmacoterapia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4" t="60238" r="-713" b="6687"/>
          <a:stretch/>
        </p:blipFill>
        <p:spPr bwMode="auto">
          <a:xfrm>
            <a:off x="1296785" y="1045512"/>
            <a:ext cx="2095215" cy="203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F508B743-3254-4484-9A85-D5DACDFE2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6"/>
          <a:stretch/>
        </p:blipFill>
        <p:spPr>
          <a:xfrm>
            <a:off x="4504520" y="1325563"/>
            <a:ext cx="7687480" cy="34873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A339B04-9B86-4CFA-A77C-EA23145BEF3F}"/>
              </a:ext>
            </a:extLst>
          </p:cNvPr>
          <p:cNvSpPr txBox="1"/>
          <p:nvPr/>
        </p:nvSpPr>
        <p:spPr>
          <a:xfrm>
            <a:off x="5948231" y="5999983"/>
            <a:ext cx="6094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Malhi</a:t>
            </a:r>
            <a:r>
              <a:rPr lang="en-US" sz="12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, Gin S., and J. John Mann. "Seminar Depression." (2018).</a:t>
            </a:r>
            <a:endParaRPr lang="fr-FR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463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E365096-10C5-49C2-AC88-0CB855397335}"/>
              </a:ext>
            </a:extLst>
          </p:cNvPr>
          <p:cNvSpPr/>
          <p:nvPr/>
        </p:nvSpPr>
        <p:spPr>
          <a:xfrm rot="16200000">
            <a:off x="4484007" y="-140608"/>
            <a:ext cx="7615902" cy="88686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>
                <a:ln/>
                <a:solidFill>
                  <a:srgbClr val="152B48"/>
                </a:solidFill>
                <a:effectLst/>
              </a:rPr>
              <a:t>Espacio – ambiente adecuado.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D07D95D-B232-41A7-8D6B-9D07C46B3F37}"/>
              </a:ext>
            </a:extLst>
          </p:cNvPr>
          <p:cNvSpPr/>
          <p:nvPr/>
        </p:nvSpPr>
        <p:spPr>
          <a:xfrm rot="16390112">
            <a:off x="5456881" y="854991"/>
            <a:ext cx="5545099" cy="602252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>
                <a:ln/>
                <a:solidFill>
                  <a:srgbClr val="06AEAA"/>
                </a:solidFill>
                <a:effectLst/>
              </a:rPr>
              <a:t>Distancia personal.</a:t>
            </a:r>
          </a:p>
        </p:txBody>
      </p:sp>
      <p:sp>
        <p:nvSpPr>
          <p:cNvPr id="19" name="Lágrima 18">
            <a:extLst>
              <a:ext uri="{FF2B5EF4-FFF2-40B4-BE49-F238E27FC236}">
                <a16:creationId xmlns:a16="http://schemas.microsoft.com/office/drawing/2014/main" id="{D94F5B2D-4BAA-4B76-88BD-BA8635C5495A}"/>
              </a:ext>
            </a:extLst>
          </p:cNvPr>
          <p:cNvSpPr/>
          <p:nvPr/>
        </p:nvSpPr>
        <p:spPr>
          <a:xfrm rot="10800000">
            <a:off x="7733008" y="2596697"/>
            <a:ext cx="790745" cy="769083"/>
          </a:xfrm>
          <a:prstGeom prst="teardrop">
            <a:avLst/>
          </a:prstGeom>
          <a:noFill/>
          <a:ln w="76200">
            <a:solidFill>
              <a:srgbClr val="152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63E442E-93F5-4C3E-BA60-931CD6CAEFA6}"/>
              </a:ext>
            </a:extLst>
          </p:cNvPr>
          <p:cNvSpPr/>
          <p:nvPr/>
        </p:nvSpPr>
        <p:spPr>
          <a:xfrm rot="16200000">
            <a:off x="5450424" y="1834853"/>
            <a:ext cx="5545099" cy="540546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>
                <a:ln/>
                <a:solidFill>
                  <a:srgbClr val="152B48"/>
                </a:solidFill>
                <a:effectLst/>
              </a:rPr>
              <a:t>Buena actitud.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08FD1B5-59E6-4D70-9301-322BFEABAA5A}"/>
              </a:ext>
            </a:extLst>
          </p:cNvPr>
          <p:cNvSpPr/>
          <p:nvPr/>
        </p:nvSpPr>
        <p:spPr>
          <a:xfrm rot="16200000">
            <a:off x="5413536" y="3270539"/>
            <a:ext cx="5545099" cy="36875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>
                <a:ln/>
                <a:solidFill>
                  <a:srgbClr val="06AEAA"/>
                </a:solidFill>
                <a:effectLst/>
              </a:rPr>
              <a:t>Contacto.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80052C6-36A8-4A2F-B018-E85F24C7F3EA}"/>
              </a:ext>
            </a:extLst>
          </p:cNvPr>
          <p:cNvSpPr/>
          <p:nvPr/>
        </p:nvSpPr>
        <p:spPr>
          <a:xfrm>
            <a:off x="2549202" y="3783211"/>
            <a:ext cx="1138920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/>
                <a:solidFill>
                  <a:srgbClr val="152B48"/>
                </a:solidFill>
              </a:rPr>
              <a:t>Tono de voz adecuado y vocabulario acorde.</a:t>
            </a:r>
          </a:p>
          <a:p>
            <a:pPr algn="ctr"/>
            <a:r>
              <a:rPr lang="es-ES" sz="2800" b="1" dirty="0">
                <a:ln/>
                <a:solidFill>
                  <a:srgbClr val="06AEAA"/>
                </a:solidFill>
              </a:rPr>
              <a:t>Establecer límites claros.</a:t>
            </a:r>
          </a:p>
          <a:p>
            <a:pPr algn="ctr"/>
            <a:r>
              <a:rPr lang="es-ES" sz="2800" b="1" dirty="0">
                <a:ln/>
                <a:solidFill>
                  <a:srgbClr val="152B48"/>
                </a:solidFill>
              </a:rPr>
              <a:t>Preguntas e ideas concisas. </a:t>
            </a:r>
          </a:p>
          <a:p>
            <a:pPr algn="ctr"/>
            <a:r>
              <a:rPr lang="es-ES" sz="2800" b="1" dirty="0">
                <a:ln/>
                <a:solidFill>
                  <a:srgbClr val="06AEAA"/>
                </a:solidFill>
              </a:rPr>
              <a:t>Escuchar respuestas e identificar el afecto.</a:t>
            </a:r>
          </a:p>
          <a:p>
            <a:pPr algn="ctr"/>
            <a:r>
              <a:rPr lang="es-ES" sz="2800" b="1" dirty="0">
                <a:ln/>
                <a:solidFill>
                  <a:srgbClr val="152B48"/>
                </a:solidFill>
              </a:rPr>
              <a:t>Fijar acuerdos y desacuerdos claros.</a:t>
            </a:r>
          </a:p>
          <a:p>
            <a:pPr algn="ctr"/>
            <a:r>
              <a:rPr lang="es-ES" sz="2800" b="1" dirty="0">
                <a:ln/>
                <a:solidFill>
                  <a:srgbClr val="06AEAA"/>
                </a:solidFill>
              </a:rPr>
              <a:t>Ofrecer opciones honestas.</a:t>
            </a:r>
          </a:p>
          <a:p>
            <a:pPr algn="ctr"/>
            <a:endParaRPr lang="es-ES" sz="3200" b="1" dirty="0">
              <a:ln/>
              <a:solidFill>
                <a:srgbClr val="C00000"/>
              </a:solidFill>
            </a:endParaRPr>
          </a:p>
          <a:p>
            <a:pPr algn="ctr"/>
            <a:endParaRPr lang="es-ES" sz="2400" b="1" cap="none" spc="0" dirty="0">
              <a:ln/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7577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27" y="131297"/>
            <a:ext cx="4876800" cy="1325563"/>
          </a:xfrm>
        </p:spPr>
        <p:txBody>
          <a:bodyPr/>
          <a:lstStyle/>
          <a:p>
            <a:r>
              <a:rPr lang="es-CO" dirty="0"/>
              <a:t>Farmacoterapia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5928" y="1118180"/>
            <a:ext cx="3481574" cy="4137155"/>
          </a:xfrm>
        </p:spPr>
        <p:txBody>
          <a:bodyPr>
            <a:noAutofit/>
          </a:bodyPr>
          <a:lstStyle/>
          <a:p>
            <a:pPr lvl="0">
              <a:buClr>
                <a:srgbClr val="152B48"/>
              </a:buClr>
            </a:pPr>
            <a:r>
              <a:rPr lang="es-ES_tradnl" sz="1800" b="1" dirty="0" err="1"/>
              <a:t>Inh</a:t>
            </a:r>
            <a:r>
              <a:rPr lang="es-ES_tradnl" sz="1800" b="1" dirty="0"/>
              <a:t>. selectivos recaptación de serotonina (ISRS):</a:t>
            </a:r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 err="1"/>
              <a:t>Fluoxetina</a:t>
            </a:r>
            <a:r>
              <a:rPr lang="es-ES_tradnl" sz="1600" dirty="0"/>
              <a:t>.</a:t>
            </a:r>
            <a:endParaRPr lang="es-CO" sz="16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 err="1"/>
              <a:t>Fluvoxamina</a:t>
            </a:r>
            <a:r>
              <a:rPr lang="es-ES_tradnl" sz="1600" dirty="0"/>
              <a:t>.</a:t>
            </a:r>
            <a:endParaRPr lang="es-CO" sz="16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 err="1"/>
              <a:t>Citalopram</a:t>
            </a:r>
            <a:r>
              <a:rPr lang="es-ES_tradnl" sz="1600" dirty="0"/>
              <a:t>.</a:t>
            </a:r>
            <a:endParaRPr lang="es-CO" sz="16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 err="1"/>
              <a:t>Escitalopram</a:t>
            </a:r>
            <a:r>
              <a:rPr lang="es-ES_tradnl" sz="1600" dirty="0"/>
              <a:t>.</a:t>
            </a:r>
            <a:endParaRPr lang="es-CO" sz="16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 err="1"/>
              <a:t>Sertralina</a:t>
            </a:r>
            <a:r>
              <a:rPr lang="es-ES_tradnl" sz="1600" dirty="0"/>
              <a:t>.</a:t>
            </a:r>
            <a:endParaRPr lang="es-CO" sz="1600" dirty="0"/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600" dirty="0" err="1"/>
              <a:t>Paroxetina</a:t>
            </a:r>
            <a:r>
              <a:rPr lang="es-ES_tradnl" sz="1600" dirty="0"/>
              <a:t>.</a:t>
            </a:r>
            <a:endParaRPr lang="es-CO" sz="1600" dirty="0"/>
          </a:p>
          <a:p>
            <a:pPr lvl="0">
              <a:buClr>
                <a:srgbClr val="152B48"/>
              </a:buClr>
            </a:pPr>
            <a:r>
              <a:rPr lang="es-ES_tradnl" sz="1800" b="1" dirty="0" err="1"/>
              <a:t>Inh</a:t>
            </a:r>
            <a:r>
              <a:rPr lang="es-ES_tradnl" sz="1800" b="1" dirty="0"/>
              <a:t>. recaptación de serotonina y noradrenalina (IRSN) – duales:</a:t>
            </a:r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600" dirty="0"/>
              <a:t>Venlafaxina.</a:t>
            </a:r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600" dirty="0"/>
              <a:t>Desvenlafaxina.</a:t>
            </a:r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600" dirty="0"/>
              <a:t>Duloxetina.</a:t>
            </a:r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600" dirty="0"/>
              <a:t>Milnacipran.*</a:t>
            </a:r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600" dirty="0"/>
              <a:t>Levomilnacipran.*</a:t>
            </a:r>
          </a:p>
          <a:p>
            <a:pPr lvl="1">
              <a:buClr>
                <a:srgbClr val="152B48"/>
              </a:buClr>
              <a:buFont typeface="Wingdings" pitchFamily="2" charset="2"/>
              <a:buChar char="§"/>
            </a:pPr>
            <a:endParaRPr lang="es-CO" sz="1600" dirty="0"/>
          </a:p>
          <a:p>
            <a:pPr lvl="1">
              <a:buClr>
                <a:srgbClr val="152B48"/>
              </a:buClr>
            </a:pPr>
            <a:endParaRPr lang="es-CO" sz="1600" dirty="0"/>
          </a:p>
          <a:p>
            <a:pPr>
              <a:buClr>
                <a:srgbClr val="152B48"/>
              </a:buClr>
            </a:pPr>
            <a:endParaRPr lang="es-CO" sz="1600" dirty="0"/>
          </a:p>
          <a:p>
            <a:pPr marL="457200" lvl="1" indent="0">
              <a:buClr>
                <a:srgbClr val="152B48"/>
              </a:buClr>
              <a:buNone/>
            </a:pPr>
            <a:endParaRPr lang="es-ES_tradnl" sz="1600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4" t="60238" r="-713" b="6687"/>
          <a:stretch/>
        </p:blipFill>
        <p:spPr bwMode="auto">
          <a:xfrm>
            <a:off x="1612670" y="1179141"/>
            <a:ext cx="2311346" cy="224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3284D1A-0A94-524E-9461-8566B508F615}"/>
              </a:ext>
            </a:extLst>
          </p:cNvPr>
          <p:cNvSpPr txBox="1"/>
          <p:nvPr/>
        </p:nvSpPr>
        <p:spPr>
          <a:xfrm>
            <a:off x="8906488" y="1118180"/>
            <a:ext cx="3225338" cy="530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52B48"/>
                </a:solidFill>
                <a:latin typeface="Montserrat" panose="02000505000000020004" pitchFamily="2" charset="0"/>
              </a:rPr>
              <a:t>Atípicos: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_tradnl" sz="1600" dirty="0" err="1">
                <a:solidFill>
                  <a:srgbClr val="152B48"/>
                </a:solidFill>
                <a:latin typeface="Montserrat" panose="02000505000000020004" pitchFamily="2" charset="0"/>
              </a:rPr>
              <a:t>Bupropión</a:t>
            </a:r>
            <a:r>
              <a:rPr lang="es-ES_tradnl" sz="1600" dirty="0">
                <a:solidFill>
                  <a:srgbClr val="152B48"/>
                </a:solidFill>
                <a:latin typeface="Montserrat" panose="02000505000000020004" pitchFamily="2" charset="0"/>
              </a:rPr>
              <a:t>.</a:t>
            </a:r>
            <a:endParaRPr lang="es-CO" sz="1600" dirty="0">
              <a:solidFill>
                <a:srgbClr val="152B48"/>
              </a:solidFill>
              <a:latin typeface="Montserrat" panose="02000505000000020004" pitchFamily="2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_tradnl" sz="1600" dirty="0" err="1">
                <a:solidFill>
                  <a:srgbClr val="152B48"/>
                </a:solidFill>
                <a:latin typeface="Montserrat" panose="02000505000000020004" pitchFamily="2" charset="0"/>
              </a:rPr>
              <a:t>Mirtazapina</a:t>
            </a:r>
            <a:r>
              <a:rPr lang="es-ES_tradnl" sz="1600" dirty="0">
                <a:solidFill>
                  <a:srgbClr val="152B48"/>
                </a:solidFill>
                <a:latin typeface="Montserrat" panose="02000505000000020004" pitchFamily="2" charset="0"/>
              </a:rPr>
              <a:t>.</a:t>
            </a:r>
            <a:endParaRPr lang="es-CO" sz="1600" dirty="0">
              <a:solidFill>
                <a:srgbClr val="152B48"/>
              </a:solidFill>
              <a:latin typeface="Montserrat" panose="02000505000000020004" pitchFamily="2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_tradnl" sz="1600" dirty="0" err="1">
                <a:solidFill>
                  <a:srgbClr val="152B48"/>
                </a:solidFill>
                <a:latin typeface="Montserrat" panose="02000505000000020004" pitchFamily="2" charset="0"/>
              </a:rPr>
              <a:t>Agomelatina</a:t>
            </a:r>
            <a:r>
              <a:rPr lang="es-ES_tradnl" sz="1600" dirty="0">
                <a:solidFill>
                  <a:srgbClr val="152B48"/>
                </a:solidFill>
                <a:latin typeface="Montserrat" panose="02000505000000020004" pitchFamily="2" charset="0"/>
              </a:rPr>
              <a:t>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152B48"/>
                </a:solidFill>
                <a:latin typeface="Montserrat" panose="02000505000000020004" pitchFamily="2" charset="0"/>
              </a:rPr>
              <a:t>Moduladores </a:t>
            </a:r>
            <a:r>
              <a:rPr lang="es-ES_tradnl" b="1" dirty="0" err="1">
                <a:solidFill>
                  <a:srgbClr val="152B48"/>
                </a:solidFill>
                <a:latin typeface="Montserrat" panose="02000505000000020004" pitchFamily="2" charset="0"/>
              </a:rPr>
              <a:t>serotoninérgicos</a:t>
            </a:r>
            <a:r>
              <a:rPr lang="es-ES_tradnl" b="1" dirty="0">
                <a:solidFill>
                  <a:srgbClr val="152B48"/>
                </a:solidFill>
                <a:latin typeface="Montserrat" panose="02000505000000020004" pitchFamily="2" charset="0"/>
              </a:rPr>
              <a:t>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Trazodona.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Nefazodona.*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Vilazodona.*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Vortioxetina.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52B48"/>
                </a:solidFill>
                <a:latin typeface="Montserrat" panose="02000505000000020004" pitchFamily="2" charset="0"/>
              </a:rPr>
              <a:t>Tricíclicos: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Imipramina.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Clomipramina.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Amitriptilina.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Maprotilina.*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Doxepina.*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anose="02000505000000020004" pitchFamily="2" charset="0"/>
              </a:rPr>
              <a:t>Nortriptilina.*</a:t>
            </a:r>
          </a:p>
          <a:p>
            <a:pPr>
              <a:buClr>
                <a:srgbClr val="152B48"/>
              </a:buClr>
            </a:pPr>
            <a:endParaRPr lang="es-CO" dirty="0">
              <a:solidFill>
                <a:srgbClr val="15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79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5" y="131297"/>
            <a:ext cx="4876800" cy="1325563"/>
          </a:xfrm>
        </p:spPr>
        <p:txBody>
          <a:bodyPr/>
          <a:lstStyle/>
          <a:p>
            <a:r>
              <a:rPr lang="es-CO" dirty="0"/>
              <a:t>Farmacoterapia</a:t>
            </a: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4" t="60238" r="-713" b="6687"/>
          <a:stretch/>
        </p:blipFill>
        <p:spPr bwMode="auto">
          <a:xfrm>
            <a:off x="1496291" y="1261679"/>
            <a:ext cx="2208433" cy="21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05361F4-78CA-47FB-AD59-69E13C8D6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51884"/>
              </p:ext>
            </p:extLst>
          </p:nvPr>
        </p:nvGraphicFramePr>
        <p:xfrm>
          <a:off x="4970172" y="1773237"/>
          <a:ext cx="7034212" cy="3851910"/>
        </p:xfrm>
        <a:graphic>
          <a:graphicData uri="http://schemas.openxmlformats.org/drawingml/2006/table">
            <a:tbl>
              <a:tblPr/>
              <a:tblGrid>
                <a:gridCol w="1758553">
                  <a:extLst>
                    <a:ext uri="{9D8B030D-6E8A-4147-A177-3AD203B41FA5}">
                      <a16:colId xmlns:a16="http://schemas.microsoft.com/office/drawing/2014/main" val="1957711049"/>
                    </a:ext>
                  </a:extLst>
                </a:gridCol>
                <a:gridCol w="779666">
                  <a:extLst>
                    <a:ext uri="{9D8B030D-6E8A-4147-A177-3AD203B41FA5}">
                      <a16:colId xmlns:a16="http://schemas.microsoft.com/office/drawing/2014/main" val="3571096567"/>
                    </a:ext>
                  </a:extLst>
                </a:gridCol>
                <a:gridCol w="2999678">
                  <a:extLst>
                    <a:ext uri="{9D8B030D-6E8A-4147-A177-3AD203B41FA5}">
                      <a16:colId xmlns:a16="http://schemas.microsoft.com/office/drawing/2014/main" val="3874204523"/>
                    </a:ext>
                  </a:extLst>
                </a:gridCol>
                <a:gridCol w="1496315">
                  <a:extLst>
                    <a:ext uri="{9D8B030D-6E8A-4147-A177-3AD203B41FA5}">
                      <a16:colId xmlns:a16="http://schemas.microsoft.com/office/drawing/2014/main" val="2769153168"/>
                    </a:ext>
                  </a:extLst>
                </a:gridCol>
              </a:tblGrid>
              <a:tr h="49847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Medicamento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Tipo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Presentación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Rango de dosis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8178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Fluoxetina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ISRS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Cápsulas de 20 mg y jarabe 20 mg/5 ml. 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20 mg - 60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002924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Sertralina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ISRS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Tabletas 25 mg, 50 mg y 100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50 mg - 200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797074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1" dirty="0" err="1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Escitalopram</a:t>
                      </a:r>
                      <a:endParaRPr lang="es-CO" sz="1400" b="1" dirty="0">
                        <a:solidFill>
                          <a:srgbClr val="152B48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ISRS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Tabletas de 10 mg y 20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10 mg - 20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417904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Venlafaxina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IRNS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Cápsulas de 37,5 mg, 75 mg y 150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75 mg – 225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71706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Duloxetina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IRNS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Cápsulas de 30 mg y 60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30 - 60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435490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Mirtazapina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Atípico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Tabletas de 30 mg y 15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15 mg - 45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2724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1" dirty="0" err="1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Bupropión</a:t>
                      </a:r>
                      <a:endParaRPr lang="es-CO" sz="1400" b="1" dirty="0">
                        <a:solidFill>
                          <a:srgbClr val="152B48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Atípico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Comprimidos de 150 mg y 300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CO" sz="1400" b="0" dirty="0">
                          <a:solidFill>
                            <a:srgbClr val="152B48"/>
                          </a:solidFill>
                          <a:effectLst/>
                          <a:latin typeface="Montserrat" pitchFamily="2" charset="77"/>
                        </a:rPr>
                        <a:t>150 mg - 300 mg.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618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8407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2" y="131297"/>
            <a:ext cx="6859385" cy="1325563"/>
          </a:xfrm>
        </p:spPr>
        <p:txBody>
          <a:bodyPr/>
          <a:lstStyle/>
          <a:p>
            <a:r>
              <a:rPr lang="es-CO" dirty="0"/>
              <a:t>Efectos adversos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56861"/>
            <a:ext cx="5603487" cy="4286018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000" dirty="0"/>
              <a:t>Gastrointestinales.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000" dirty="0"/>
              <a:t>Anticolinérgicos (</a:t>
            </a:r>
            <a:r>
              <a:rPr lang="es-MX" dirty="0"/>
              <a:t>v</a:t>
            </a:r>
            <a:r>
              <a:rPr lang="es-MX" sz="2000" dirty="0"/>
              <a:t>isión borrosa, sequedad ocular, taquicardia, estreñimiento, retención urinaria).</a:t>
            </a:r>
            <a:endParaRPr lang="es-CO" sz="20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Cefalea/ mareo / temblor.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000" dirty="0"/>
              <a:t>Somnolencia/ insomnio/ fatigabilidad.</a:t>
            </a:r>
            <a:endParaRPr lang="es-CO" sz="20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000" dirty="0"/>
              <a:t>Agitación/ ansiedad/ sudoración.</a:t>
            </a:r>
            <a:endParaRPr lang="es-CO" sz="20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000" dirty="0"/>
              <a:t>Hipotensión </a:t>
            </a:r>
            <a:r>
              <a:rPr lang="es-ES_tradnl" sz="2000" dirty="0" err="1"/>
              <a:t>ortostática</a:t>
            </a:r>
            <a:r>
              <a:rPr lang="es-ES_tradnl" sz="2000" dirty="0"/>
              <a:t>.</a:t>
            </a:r>
            <a:endParaRPr lang="es-CO" sz="20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000" dirty="0"/>
              <a:t>Prolongación del </a:t>
            </a:r>
            <a:r>
              <a:rPr lang="es-ES_tradnl" sz="2000" dirty="0" err="1"/>
              <a:t>QTc</a:t>
            </a:r>
            <a:r>
              <a:rPr lang="es-ES_tradnl" sz="2000" dirty="0"/>
              <a:t>.</a:t>
            </a:r>
            <a:endParaRPr lang="es-CO" sz="20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000" dirty="0"/>
              <a:t>Ganancia de peso/ cambios de apetito.</a:t>
            </a:r>
            <a:endParaRPr lang="es-CO" sz="20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_tradnl" sz="2000" dirty="0"/>
              <a:t>Disfunción sexual.</a:t>
            </a:r>
            <a:endParaRPr lang="es-CO" dirty="0"/>
          </a:p>
          <a:p>
            <a:pPr lvl="1">
              <a:lnSpc>
                <a:spcPct val="100000"/>
              </a:lnSpc>
              <a:buClr>
                <a:srgbClr val="152B48"/>
              </a:buClr>
            </a:pPr>
            <a:endParaRPr lang="es-CO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endParaRPr lang="es-CO" sz="2400" dirty="0"/>
          </a:p>
          <a:p>
            <a:pPr marL="457200" lvl="1" indent="0">
              <a:lnSpc>
                <a:spcPct val="100000"/>
              </a:lnSpc>
              <a:buClr>
                <a:srgbClr val="152B48"/>
              </a:buClr>
              <a:buNone/>
            </a:pPr>
            <a:endParaRPr lang="es-ES_tradnl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8" t="31624" r="33383" b="35301"/>
          <a:stretch/>
        </p:blipFill>
        <p:spPr bwMode="auto">
          <a:xfrm>
            <a:off x="1316086" y="1255913"/>
            <a:ext cx="2408015" cy="23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41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13" y="287829"/>
            <a:ext cx="4876800" cy="1325563"/>
          </a:xfrm>
        </p:spPr>
        <p:txBody>
          <a:bodyPr/>
          <a:lstStyle/>
          <a:p>
            <a:r>
              <a:rPr lang="es-CO" dirty="0"/>
              <a:t>Farmacoterapia</a:t>
            </a:r>
            <a:br>
              <a:rPr lang="es-CO" dirty="0"/>
            </a:br>
            <a:r>
              <a:rPr lang="es-CO" dirty="0"/>
              <a:t>mantenimiento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432" y="171451"/>
            <a:ext cx="6230393" cy="560906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152B48"/>
              </a:buClr>
            </a:pPr>
            <a:r>
              <a:rPr lang="es-ES_tradnl" dirty="0">
                <a:latin typeface="Montserrat" panose="02000505000000020004" pitchFamily="2" charset="0"/>
              </a:rPr>
              <a:t>Recaída y recurrencia son comunes si hay suspensión.</a:t>
            </a:r>
          </a:p>
          <a:p>
            <a:pPr algn="just">
              <a:lnSpc>
                <a:spcPct val="100000"/>
              </a:lnSpc>
              <a:buClr>
                <a:srgbClr val="152B48"/>
              </a:buClr>
            </a:pPr>
            <a:r>
              <a:rPr lang="es-ES_tradnl" dirty="0">
                <a:latin typeface="Montserrat" panose="02000505000000020004" pitchFamily="2" charset="0"/>
              </a:rPr>
              <a:t>Continuación (6-12 meses):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>
                <a:latin typeface="Montserrat" panose="02000505000000020004" pitchFamily="2" charset="0"/>
              </a:rPr>
              <a:t>Indicado si respuesta a tratamiento.</a:t>
            </a:r>
            <a:endParaRPr lang="es-ES_tradnl" sz="1800" dirty="0">
              <a:latin typeface="Montserrat" panose="02000505000000020004" pitchFamily="2" charset="0"/>
            </a:endParaRP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Preservar / mejorar remisión.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Prevenir recaída.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>
                <a:latin typeface="Montserrat" panose="02000505000000020004" pitchFamily="2" charset="0"/>
              </a:rPr>
              <a:t>Respuesta aguda a psicoterapia + bajo riesgo de recurrencia:</a:t>
            </a:r>
          </a:p>
          <a:p>
            <a:pPr lvl="2" algn="just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latin typeface="Montserrat" panose="02000505000000020004" pitchFamily="2" charset="0"/>
              </a:rPr>
              <a:t>Considerar terapia de continuación.</a:t>
            </a:r>
          </a:p>
          <a:p>
            <a:pPr algn="just">
              <a:lnSpc>
                <a:spcPct val="100000"/>
              </a:lnSpc>
              <a:buClr>
                <a:srgbClr val="152B48"/>
              </a:buClr>
            </a:pPr>
            <a:r>
              <a:rPr lang="es-ES_tradnl" dirty="0">
                <a:latin typeface="Montserrat" panose="02000505000000020004" pitchFamily="2" charset="0"/>
              </a:rPr>
              <a:t>Mantenimiento (1-3 años):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Prevenir recurrencia.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Si alto riesgo de recurrencia.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Si episodio grave / crónico.</a:t>
            </a:r>
          </a:p>
          <a:p>
            <a:pPr algn="just">
              <a:lnSpc>
                <a:spcPct val="100000"/>
              </a:lnSpc>
              <a:buClr>
                <a:srgbClr val="152B48"/>
              </a:buClr>
            </a:pPr>
            <a:r>
              <a:rPr lang="es-ES_tradnl" dirty="0">
                <a:latin typeface="Montserrat" panose="02000505000000020004" pitchFamily="2" charset="0"/>
              </a:rPr>
              <a:t>Duración: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Continuación </a:t>
            </a:r>
            <a:r>
              <a:rPr lang="es-ES_tradnl" sz="1800" dirty="0">
                <a:latin typeface="Montserrat" panose="02000505000000020004" pitchFamily="2" charset="0"/>
                <a:sym typeface="Wingdings" pitchFamily="2" charset="2"/>
              </a:rPr>
              <a:t> aprox. 6 meses.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  <a:sym typeface="Wingdings" pitchFamily="2" charset="2"/>
              </a:rPr>
              <a:t>Mantenimiento  1-3 años.</a:t>
            </a:r>
          </a:p>
          <a:p>
            <a:pPr lvl="1" algn="just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Si recurrencia de cronicidad + gravedad + comorbilidad:</a:t>
            </a:r>
          </a:p>
          <a:p>
            <a:pPr lvl="2" algn="just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ES_tradnl" sz="1600" dirty="0">
                <a:latin typeface="Montserrat" panose="02000505000000020004" pitchFamily="2" charset="0"/>
              </a:rPr>
              <a:t>Tratamiento indefinido.</a:t>
            </a:r>
            <a:endParaRPr lang="es-CO" sz="1600" dirty="0"/>
          </a:p>
          <a:p>
            <a:pPr algn="just">
              <a:lnSpc>
                <a:spcPct val="100000"/>
              </a:lnSpc>
              <a:buClr>
                <a:srgbClr val="152B48"/>
              </a:buClr>
            </a:pPr>
            <a:endParaRPr lang="es-CO" dirty="0"/>
          </a:p>
          <a:p>
            <a:pPr marL="457200" lvl="1" indent="0" algn="just">
              <a:lnSpc>
                <a:spcPct val="100000"/>
              </a:lnSpc>
              <a:buClr>
                <a:srgbClr val="152B48"/>
              </a:buClr>
              <a:buNone/>
            </a:pPr>
            <a:endParaRPr lang="es-ES_tradnl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t="65516" r="68962" b="9104"/>
          <a:stretch/>
        </p:blipFill>
        <p:spPr bwMode="auto">
          <a:xfrm>
            <a:off x="1496291" y="1447816"/>
            <a:ext cx="2177934" cy="21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18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61" y="23735"/>
            <a:ext cx="9787759" cy="1325563"/>
          </a:xfrm>
        </p:spPr>
        <p:txBody>
          <a:bodyPr/>
          <a:lstStyle/>
          <a:p>
            <a:r>
              <a:rPr lang="es-CO" dirty="0"/>
              <a:t>Terapias de mantenimiento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814" y="1463923"/>
            <a:ext cx="6250259" cy="47992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</a:rPr>
              <a:t>Farmacoterapia + psicoterapia: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s-ES_tradnl" sz="1900" dirty="0">
                <a:latin typeface="Montserrat" panose="02000505000000020004" pitchFamily="2" charset="0"/>
              </a:rPr>
              <a:t>Alternativa,</a:t>
            </a:r>
            <a:r>
              <a:rPr lang="es-ES_tradnl" sz="1900" dirty="0">
                <a:latin typeface="Montserrat" panose="02000505000000020004" pitchFamily="2" charset="0"/>
                <a:sym typeface="Wingdings" pitchFamily="2" charset="2"/>
              </a:rPr>
              <a:t> independientes.</a:t>
            </a:r>
          </a:p>
          <a:p>
            <a:pPr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  <a:sym typeface="Wingdings" pitchFamily="2" charset="2"/>
              </a:rPr>
              <a:t>Continuación: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s-ES_tradnl" sz="1900" dirty="0">
                <a:latin typeface="Montserrat" panose="02000505000000020004" pitchFamily="2" charset="0"/>
                <a:sym typeface="Wingdings" pitchFamily="2" charset="2"/>
              </a:rPr>
              <a:t>Con el mismo régimen.</a:t>
            </a:r>
          </a:p>
          <a:p>
            <a:pPr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  <a:sym typeface="Wingdings" pitchFamily="2" charset="2"/>
              </a:rPr>
              <a:t>Mantenimiento: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s-ES_tradnl" sz="1900" dirty="0">
                <a:latin typeface="Montserrat" panose="02000505000000020004" pitchFamily="2" charset="0"/>
                <a:sym typeface="Wingdings" pitchFamily="2" charset="2"/>
              </a:rPr>
              <a:t>Con el mismo régimen.</a:t>
            </a:r>
          </a:p>
          <a:p>
            <a:pPr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  <a:sym typeface="Wingdings" pitchFamily="2" charset="2"/>
              </a:rPr>
              <a:t>Mantener la misma dosis: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s-ES_tradnl" sz="1900" dirty="0">
                <a:latin typeface="Montserrat" panose="02000505000000020004" pitchFamily="2" charset="0"/>
                <a:sym typeface="Wingdings" pitchFamily="2" charset="2"/>
              </a:rPr>
              <a:t>Solo considerar disminución si hay efectos adversos.</a:t>
            </a:r>
          </a:p>
          <a:p>
            <a:pPr>
              <a:lnSpc>
                <a:spcPct val="120000"/>
              </a:lnSpc>
            </a:pPr>
            <a:r>
              <a:rPr lang="es-ES_tradnl" sz="2200" dirty="0">
                <a:latin typeface="Montserrat" panose="02000505000000020004" pitchFamily="2" charset="0"/>
                <a:sym typeface="Wingdings" pitchFamily="2" charset="2"/>
              </a:rPr>
              <a:t>Razones para cambio: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s-ES_tradnl" sz="1900" dirty="0">
                <a:latin typeface="Montserrat" panose="02000505000000020004" pitchFamily="2" charset="0"/>
                <a:sym typeface="Wingdings" pitchFamily="2" charset="2"/>
              </a:rPr>
              <a:t>Efectos adversos/ síntomas residuales/ comorbilidad/ interacciones farmacológicas.</a:t>
            </a:r>
            <a:endParaRPr lang="es-ES_tradnl" sz="1900" dirty="0">
              <a:latin typeface="Montserrat" panose="02000505000000020004" pitchFamily="2" charset="0"/>
            </a:endParaRPr>
          </a:p>
          <a:p>
            <a:pPr>
              <a:lnSpc>
                <a:spcPct val="120000"/>
              </a:lnSpc>
            </a:pPr>
            <a:endParaRPr lang="es-CO" sz="2400" dirty="0"/>
          </a:p>
          <a:p>
            <a:pPr marL="457200" lvl="1" indent="0">
              <a:lnSpc>
                <a:spcPct val="120000"/>
              </a:lnSpc>
              <a:buNone/>
            </a:pPr>
            <a:endParaRPr lang="es-ES_tradnl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67157" r="64428" b="10612"/>
          <a:stretch/>
        </p:blipFill>
        <p:spPr bwMode="auto">
          <a:xfrm>
            <a:off x="1455046" y="1349298"/>
            <a:ext cx="2679423" cy="17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58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61" y="37718"/>
            <a:ext cx="6981497" cy="1325563"/>
          </a:xfrm>
        </p:spPr>
        <p:txBody>
          <a:bodyPr/>
          <a:lstStyle/>
          <a:p>
            <a:r>
              <a:rPr lang="es-CO" dirty="0"/>
              <a:t>Depresión resistente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353" y="2051300"/>
            <a:ext cx="6250259" cy="34434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_tradnl" dirty="0">
                <a:latin typeface="Montserrat" panose="02000505000000020004" pitchFamily="2" charset="0"/>
              </a:rPr>
              <a:t>No respuesta satisfactoria a dos pruebas con monoterapia con antidepresivos.</a:t>
            </a:r>
          </a:p>
          <a:p>
            <a:pPr>
              <a:lnSpc>
                <a:spcPct val="100000"/>
              </a:lnSpc>
            </a:pPr>
            <a:r>
              <a:rPr lang="es-ES_tradnl" dirty="0">
                <a:latin typeface="Montserrat" panose="02000505000000020004" pitchFamily="2" charset="0"/>
              </a:rPr>
              <a:t>Incidencia 50-60%.</a:t>
            </a:r>
          </a:p>
          <a:p>
            <a:pPr>
              <a:lnSpc>
                <a:spcPct val="100000"/>
              </a:lnSpc>
            </a:pPr>
            <a:r>
              <a:rPr lang="es-ES_tradnl" dirty="0">
                <a:latin typeface="Montserrat" panose="02000505000000020004" pitchFamily="2" charset="0"/>
              </a:rPr>
              <a:t>Factores de riesgo: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Comorbilidad no psiquiátrica.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Comorbilidad psiquiátrica.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Gravedad de síntomas.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Eventos adversos vitales.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ES_tradnl" sz="1800" dirty="0">
                <a:latin typeface="Montserrat" panose="02000505000000020004" pitchFamily="2" charset="0"/>
              </a:rPr>
              <a:t>Sustancias/medicamentos.</a:t>
            </a:r>
          </a:p>
          <a:p>
            <a:pPr>
              <a:lnSpc>
                <a:spcPct val="100000"/>
              </a:lnSpc>
            </a:pPr>
            <a:endParaRPr lang="es-CO" sz="2400" dirty="0"/>
          </a:p>
          <a:p>
            <a:pPr marL="457200" lvl="1" indent="0">
              <a:lnSpc>
                <a:spcPct val="100000"/>
              </a:lnSpc>
              <a:buNone/>
            </a:pPr>
            <a:endParaRPr lang="es-ES_tradnl" dirty="0">
              <a:latin typeface="Montserrat" panose="02000505000000020004" pitchFamily="2" charset="0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B8017862-06E2-4D1C-B5BB-FCAAECD7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3" t="3571" r="468" b="63354"/>
          <a:stretch/>
        </p:blipFill>
        <p:spPr bwMode="auto">
          <a:xfrm>
            <a:off x="1187054" y="938494"/>
            <a:ext cx="2911980" cy="283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0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AE8DDE2-D1CE-4352-B0E2-497F5F6E2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025" y="156298"/>
            <a:ext cx="8483975" cy="405309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78F190-F03F-4F4F-9D96-BBF6CF696278}"/>
              </a:ext>
            </a:extLst>
          </p:cNvPr>
          <p:cNvSpPr txBox="1"/>
          <p:nvPr/>
        </p:nvSpPr>
        <p:spPr>
          <a:xfrm>
            <a:off x="5094569" y="6112406"/>
            <a:ext cx="7396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000" b="0" i="0" dirty="0" err="1">
                <a:solidFill>
                  <a:srgbClr val="152B48"/>
                </a:solidFill>
                <a:effectLst/>
                <a:latin typeface="Montserrat" pitchFamily="2" charset="77"/>
              </a:rPr>
              <a:t>Malhi</a:t>
            </a:r>
            <a:r>
              <a:rPr lang="en-US" sz="10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, Gin S., et al. "Royal Australian and New Zealand College of Psychiatrists clinical practice guidelines for mood disorders: major depression summary." </a:t>
            </a:r>
            <a:r>
              <a:rPr lang="en-US" sz="1000" b="0" i="1" dirty="0">
                <a:solidFill>
                  <a:srgbClr val="152B48"/>
                </a:solidFill>
                <a:effectLst/>
                <a:latin typeface="Montserrat" pitchFamily="2" charset="77"/>
              </a:rPr>
              <a:t>Medical Journal of Australia</a:t>
            </a:r>
            <a:r>
              <a:rPr lang="en-US" sz="1000" b="0" i="0" dirty="0">
                <a:solidFill>
                  <a:srgbClr val="152B48"/>
                </a:solidFill>
                <a:effectLst/>
                <a:latin typeface="Montserrat" pitchFamily="2" charset="77"/>
              </a:rPr>
              <a:t> 208.4 (2018): 175-180.</a:t>
            </a:r>
            <a:endParaRPr lang="es-CO" sz="1000" dirty="0">
              <a:solidFill>
                <a:srgbClr val="15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8004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3" y="232567"/>
            <a:ext cx="3724275" cy="1325563"/>
          </a:xfrm>
        </p:spPr>
        <p:txBody>
          <a:bodyPr/>
          <a:lstStyle/>
          <a:p>
            <a:r>
              <a:rPr lang="es-CO" dirty="0"/>
              <a:t>Caso clínico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712" y="483539"/>
            <a:ext cx="6777858" cy="62010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1800" dirty="0">
                <a:latin typeface="Montserrat" pitchFamily="2" charset="77"/>
              </a:rPr>
              <a:t>Ricardo de </a:t>
            </a:r>
            <a:r>
              <a:rPr lang="es-MX" sz="1800" b="1" dirty="0">
                <a:latin typeface="Montserrat" pitchFamily="2" charset="77"/>
              </a:rPr>
              <a:t>24 años </a:t>
            </a:r>
            <a:r>
              <a:rPr lang="es-MX" sz="1800" b="0" i="0" dirty="0">
                <a:effectLst/>
                <a:latin typeface="Montserrat" pitchFamily="2" charset="77"/>
              </a:rPr>
              <a:t>es natural y residente en </a:t>
            </a:r>
            <a:r>
              <a:rPr lang="es-MX" sz="1800" b="1" i="0" dirty="0">
                <a:effectLst/>
                <a:latin typeface="Montserrat" pitchFamily="2" charset="77"/>
              </a:rPr>
              <a:t>Ciudad Bolívar</a:t>
            </a:r>
            <a:r>
              <a:rPr lang="es-MX" sz="1800" b="0" i="0" dirty="0">
                <a:effectLst/>
                <a:latin typeface="Montserrat" pitchFamily="2" charset="77"/>
              </a:rPr>
              <a:t>, Antioquia</a:t>
            </a:r>
            <a:r>
              <a:rPr lang="es-MX" sz="1800" dirty="0">
                <a:latin typeface="Montserrat" pitchFamily="2" charset="77"/>
              </a:rPr>
              <a:t>. E</a:t>
            </a:r>
            <a:r>
              <a:rPr lang="es-MX" sz="1800" b="0" i="0" dirty="0">
                <a:effectLst/>
                <a:latin typeface="Montserrat" pitchFamily="2" charset="77"/>
              </a:rPr>
              <a:t>s tecnólogo administrativo, convive con sus padres y un hermano. Relata </a:t>
            </a:r>
            <a:r>
              <a:rPr lang="es-MX" sz="1800" b="1" i="0" dirty="0">
                <a:effectLst/>
                <a:latin typeface="Montserrat" pitchFamily="2" charset="77"/>
              </a:rPr>
              <a:t>antecedente familiar de enfermedad mental sin especificar</a:t>
            </a:r>
            <a:r>
              <a:rPr lang="es-MX" sz="1800" b="0" i="0" dirty="0">
                <a:effectLst/>
                <a:latin typeface="Montserrat" pitchFamily="2" charset="77"/>
              </a:rPr>
              <a:t>; comenta </a:t>
            </a:r>
            <a:r>
              <a:rPr lang="es-MX" sz="1800" b="0" i="0" u="sng" dirty="0">
                <a:effectLst/>
                <a:latin typeface="Montserrat" pitchFamily="2" charset="77"/>
              </a:rPr>
              <a:t>dificultades en la convivencia </a:t>
            </a:r>
            <a:r>
              <a:rPr lang="es-MX" sz="1800" b="0" i="0" dirty="0">
                <a:effectLst/>
                <a:latin typeface="Montserrat" pitchFamily="2" charset="77"/>
              </a:rPr>
              <a:t>con sus padres. Hace 3 meses los problemas en su casa han incrementado, ya que Ricardo </a:t>
            </a:r>
            <a:r>
              <a:rPr lang="es-MX" sz="1800" b="1" i="0" dirty="0">
                <a:effectLst/>
                <a:latin typeface="Montserrat" pitchFamily="2" charset="77"/>
              </a:rPr>
              <a:t>no cuenta con trabajo</a:t>
            </a:r>
            <a:r>
              <a:rPr lang="es-MX" sz="1800" b="0" i="0" dirty="0">
                <a:effectLst/>
                <a:latin typeface="Montserrat" pitchFamily="2" charset="77"/>
              </a:rPr>
              <a:t>, y en su relación de 3 años </a:t>
            </a:r>
            <a:r>
              <a:rPr lang="es-MX" sz="1800" b="0" i="0" u="sng" dirty="0">
                <a:effectLst/>
                <a:latin typeface="Montserrat" pitchFamily="2" charset="77"/>
              </a:rPr>
              <a:t>ha tenido discusiones últimamente</a:t>
            </a:r>
            <a:r>
              <a:rPr lang="es-MX" sz="1800" b="0" i="0" dirty="0">
                <a:effectLst/>
                <a:latin typeface="Montserrat" pitchFamily="2" charset="77"/>
              </a:rPr>
              <a:t>; su pareja lo ha notado </a:t>
            </a:r>
            <a:r>
              <a:rPr lang="es-MX" sz="1800" b="0" i="0" u="sng" dirty="0">
                <a:effectLst/>
                <a:latin typeface="Montserrat" pitchFamily="2" charset="77"/>
              </a:rPr>
              <a:t>callado, distante, con muchas inseguridades acerca de él mismo</a:t>
            </a:r>
            <a:r>
              <a:rPr lang="es-MX" sz="1800" u="sng" dirty="0">
                <a:latin typeface="Montserrat" pitchFamily="2" charset="77"/>
              </a:rPr>
              <a:t>;</a:t>
            </a:r>
            <a:r>
              <a:rPr lang="es-MX" sz="1800" b="0" i="0" dirty="0">
                <a:effectLst/>
                <a:latin typeface="Montserrat" pitchFamily="2" charset="77"/>
              </a:rPr>
              <a:t> además un </a:t>
            </a:r>
            <a:r>
              <a:rPr lang="es-MX" sz="1800" b="0" i="0" u="sng" dirty="0">
                <a:effectLst/>
                <a:latin typeface="Montserrat" pitchFamily="2" charset="77"/>
              </a:rPr>
              <a:t>bajo deseo sexual</a:t>
            </a:r>
            <a:r>
              <a:rPr lang="es-MX" sz="1800" b="0" i="0" dirty="0">
                <a:effectLst/>
                <a:latin typeface="Montserrat" pitchFamily="2" charset="77"/>
              </a:rPr>
              <a:t> y múltiples discusiones en torno a </a:t>
            </a:r>
            <a:r>
              <a:rPr lang="es-MX" sz="1800" b="0" i="0" u="sng" dirty="0">
                <a:effectLst/>
                <a:latin typeface="Montserrat" pitchFamily="2" charset="77"/>
              </a:rPr>
              <a:t>celos expresados por él</a:t>
            </a:r>
            <a:r>
              <a:rPr lang="es-MX" sz="1800" b="0" i="0" dirty="0">
                <a:effectLst/>
                <a:latin typeface="Montserrat" pitchFamily="2" charset="77"/>
              </a:rPr>
              <a:t>, por lo que terminaron la relación hace 1 mes. Desde entonces, Ricardo ha venido presentando </a:t>
            </a:r>
            <a:r>
              <a:rPr lang="es-MX" sz="1800" b="1" i="0" dirty="0">
                <a:effectLst/>
                <a:latin typeface="Montserrat" pitchFamily="2" charset="77"/>
              </a:rPr>
              <a:t>dificultad para conciliar el sueño, bajo apetito, se culpa por la situación actual y ha dejado de reunirse con los amigos</a:t>
            </a:r>
            <a:r>
              <a:rPr lang="es-MX" sz="1800" b="0" i="0" dirty="0">
                <a:effectLst/>
                <a:latin typeface="Montserrat" pitchFamily="2" charset="77"/>
              </a:rPr>
              <a:t>. Él ha notado que es </a:t>
            </a:r>
            <a:r>
              <a:rPr lang="es-MX" sz="1800" b="1" i="0" dirty="0">
                <a:effectLst/>
                <a:latin typeface="Montserrat" pitchFamily="2" charset="77"/>
              </a:rPr>
              <a:t>difícil concentrarse</a:t>
            </a:r>
            <a:r>
              <a:rPr lang="es-MX" sz="1800" b="0" i="0" dirty="0">
                <a:effectLst/>
                <a:latin typeface="Montserrat" pitchFamily="2" charset="77"/>
              </a:rPr>
              <a:t>, no </a:t>
            </a:r>
            <a:r>
              <a:rPr lang="es-MX" sz="1800" dirty="0">
                <a:latin typeface="Montserrat" pitchFamily="2" charset="77"/>
              </a:rPr>
              <a:t>sabe cómo buscar trabajo, y </a:t>
            </a:r>
            <a:r>
              <a:rPr lang="es-MX" sz="1800" b="0" i="0" dirty="0">
                <a:effectLst/>
                <a:latin typeface="Montserrat" pitchFamily="2" charset="77"/>
              </a:rPr>
              <a:t>prefiere no comentarlo con la familia; </a:t>
            </a:r>
            <a:r>
              <a:rPr lang="es-MX" sz="1800" b="1" i="0" dirty="0">
                <a:effectLst/>
                <a:latin typeface="Montserrat" pitchFamily="2" charset="77"/>
              </a:rPr>
              <a:t>se ha ido aislando progresivamente</a:t>
            </a:r>
            <a:r>
              <a:rPr lang="es-MX" sz="1800" b="0" i="0" dirty="0">
                <a:effectLst/>
                <a:latin typeface="Montserrat" pitchFamily="2" charset="77"/>
              </a:rPr>
              <a:t>. Ahora decide </a:t>
            </a:r>
            <a:r>
              <a:rPr lang="es-MX" sz="1800" b="1" i="0" dirty="0">
                <a:effectLst/>
                <a:latin typeface="Montserrat" pitchFamily="2" charset="77"/>
              </a:rPr>
              <a:t>consultar al médico </a:t>
            </a:r>
            <a:r>
              <a:rPr lang="es-MX" sz="1800" b="0" i="0" dirty="0">
                <a:effectLst/>
                <a:latin typeface="Montserrat" pitchFamily="2" charset="77"/>
              </a:rPr>
              <a:t>rural porque lleva aproximadamente 1 semana con </a:t>
            </a:r>
            <a:r>
              <a:rPr lang="es-MX" sz="1800" b="1" i="0" dirty="0">
                <a:effectLst/>
                <a:latin typeface="Montserrat" pitchFamily="2" charset="77"/>
              </a:rPr>
              <a:t>ideación suicida</a:t>
            </a:r>
            <a:r>
              <a:rPr lang="es-MX" sz="1800" b="0" i="0" dirty="0">
                <a:effectLst/>
                <a:latin typeface="Montserrat" pitchFamily="2" charset="77"/>
              </a:rPr>
              <a:t>, dice que ha pensado en tomarse un veneno o colgarse, y por eso busca atención médica.</a:t>
            </a:r>
            <a:endParaRPr lang="es-CO" sz="1800" dirty="0">
              <a:latin typeface="Montserrat" pitchFamily="2" charset="77"/>
            </a:endParaRPr>
          </a:p>
        </p:txBody>
      </p:sp>
      <p:pic>
        <p:nvPicPr>
          <p:cNvPr id="1026" name="Picture 2" descr="Brain and mental health icons vector set Free Vector">
            <a:extLst>
              <a:ext uri="{FF2B5EF4-FFF2-40B4-BE49-F238E27FC236}">
                <a16:creationId xmlns:a16="http://schemas.microsoft.com/office/drawing/2014/main" id="{ABE29FD7-9D56-4CD8-87EA-2442C6842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1" b="66925"/>
          <a:stretch/>
        </p:blipFill>
        <p:spPr bwMode="auto">
          <a:xfrm>
            <a:off x="1070541" y="1112850"/>
            <a:ext cx="2379449" cy="23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632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2" y="56469"/>
            <a:ext cx="3724275" cy="1325563"/>
          </a:xfrm>
        </p:spPr>
        <p:txBody>
          <a:bodyPr/>
          <a:lstStyle/>
          <a:p>
            <a:r>
              <a:rPr lang="es-CO" dirty="0"/>
              <a:t>Preguntas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868" y="566737"/>
            <a:ext cx="6613366" cy="572452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MX" sz="2400" b="1" dirty="0">
                <a:latin typeface="Montserrat" panose="02000505000000020004"/>
              </a:rPr>
              <a:t>¿Diagnóstico?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s-MX" sz="2100" dirty="0">
                <a:latin typeface="Montserrat" panose="02000505000000020004"/>
              </a:rPr>
              <a:t>Trastorno depresivo mayor con síntomas psicóticos.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s-MX" sz="2100" dirty="0">
                <a:latin typeface="Montserrat" panose="02000505000000020004"/>
              </a:rPr>
              <a:t>Trastorno depresivo mayor con síntomas ansiosos.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s-MX" sz="2100" b="1" dirty="0">
                <a:latin typeface="Montserrat" panose="02000505000000020004"/>
              </a:rPr>
              <a:t>Trastorno depresivo mayor con riesgo suicida.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s-MX" sz="2100" dirty="0">
                <a:latin typeface="Montserrat" panose="02000505000000020004"/>
              </a:rPr>
              <a:t>Trastorno depresivo mayor con síntomas melancólicos.</a:t>
            </a:r>
          </a:p>
          <a:p>
            <a:pPr marL="0" indent="0">
              <a:lnSpc>
                <a:spcPct val="110000"/>
              </a:lnSpc>
              <a:buNone/>
            </a:pPr>
            <a:endParaRPr lang="es-MX" sz="2400" dirty="0">
              <a:latin typeface="Montserrat" panose="02000505000000020004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s-MX" sz="2400" b="1" dirty="0">
                <a:latin typeface="Montserrat" panose="02000505000000020004"/>
              </a:rPr>
              <a:t>¿Tratamiento farmacológico hospitalario inicial?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s-MX" sz="1900" dirty="0">
                <a:latin typeface="Montserrat" panose="02000505000000020004"/>
              </a:rPr>
              <a:t>Bupropión 150 mg al día + psicoterapia.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s-MX" sz="1900" dirty="0">
                <a:latin typeface="Montserrat" panose="02000505000000020004"/>
              </a:rPr>
              <a:t>Venlafaxina 75 mg al día + psicoterapia.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s-MX" sz="1900" b="1" dirty="0">
                <a:latin typeface="Montserrat" panose="02000505000000020004"/>
              </a:rPr>
              <a:t>Sertralina 50 mg al día + psicoterapia.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lphaLcParenR"/>
            </a:pPr>
            <a:r>
              <a:rPr lang="es-MX" sz="1900" dirty="0">
                <a:latin typeface="Montserrat" panose="02000505000000020004"/>
              </a:rPr>
              <a:t>Fluoxetina 40 mg al día + psicoterapia.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LcParenR"/>
            </a:pPr>
            <a:endParaRPr lang="es-MX" sz="2400" dirty="0">
              <a:latin typeface="Montserrat" panose="02000505000000020004"/>
            </a:endParaRPr>
          </a:p>
          <a:p>
            <a:pPr marL="0" indent="0">
              <a:lnSpc>
                <a:spcPct val="110000"/>
              </a:lnSpc>
              <a:buNone/>
            </a:pPr>
            <a:endParaRPr lang="es-MX" sz="2400" dirty="0">
              <a:latin typeface="Montserrat" panose="02000505000000020004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333E9158-3CFF-4D80-8E76-B4C631F0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1" b="66925"/>
          <a:stretch/>
        </p:blipFill>
        <p:spPr bwMode="auto">
          <a:xfrm>
            <a:off x="1165190" y="1382032"/>
            <a:ext cx="2456321" cy="23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90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cias - Fundación Hospital General de la Santísima Trinidad">
            <a:extLst>
              <a:ext uri="{FF2B5EF4-FFF2-40B4-BE49-F238E27FC236}">
                <a16:creationId xmlns:a16="http://schemas.microsoft.com/office/drawing/2014/main" id="{B9D22B31-D616-4B62-89F2-BB5EA514D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45" y="579863"/>
            <a:ext cx="6269110" cy="274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8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29075" cy="1325563"/>
          </a:xfrm>
        </p:spPr>
        <p:txBody>
          <a:bodyPr/>
          <a:lstStyle/>
          <a:p>
            <a:r>
              <a:rPr lang="es-CO" dirty="0"/>
              <a:t>Examen mental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651" y="175940"/>
            <a:ext cx="6991349" cy="551497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A. Apariencia: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Identificación personal general.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Comportamiento y actividad psicomotora (neurológico básico).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Apariencia y actitud.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B. Discurso (lenguaje).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C. Estado de ánimo y afecto: 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Ánimo.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Afecto.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D. Pensamiento y percepción: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Forma de pensar: a. Productividad b. Continuidad del pensamiento.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Contenido del pensamiento.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Alteraciones del pensamiento.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Alteraciones perceptivas: a. Sensoperceptivo. 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	b. Despersonalización </a:t>
            </a: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y desrealización.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E. Sensorio: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 err="1">
                <a:latin typeface="Montserrat" panose="02000505000000020004"/>
                <a:cs typeface="Times New Roman" panose="02020603050405020304" pitchFamily="18" charset="0"/>
              </a:rPr>
              <a:t>Alertización</a:t>
            </a: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Orientación en las tres esferas.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Concentración (atención) y cálculo.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CO" sz="1400" dirty="0">
                <a:latin typeface="Montserrat" panose="02000505000000020004"/>
                <a:cs typeface="Times New Roman" panose="02020603050405020304" pitchFamily="18" charset="0"/>
              </a:rPr>
              <a:t>Memoria</a:t>
            </a:r>
            <a:r>
              <a:rPr lang="es-CO" sz="1400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: retrógrada y anterógrada.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F. Introspección.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G. Juicio.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H. Prospección.</a:t>
            </a:r>
            <a:endParaRPr lang="es-CO" sz="1600" b="1" dirty="0">
              <a:effectLst/>
              <a:latin typeface="Montserrat" panose="020005050000000200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O" sz="1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I. Inteligencia.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45544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3" y="232567"/>
            <a:ext cx="3724275" cy="1325563"/>
          </a:xfrm>
        </p:spPr>
        <p:txBody>
          <a:bodyPr/>
          <a:lstStyle/>
          <a:p>
            <a:r>
              <a:rPr lang="es-CO" dirty="0"/>
              <a:t>Caso clínico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712" y="483539"/>
            <a:ext cx="6777858" cy="62010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1800" dirty="0">
                <a:latin typeface="Montserrat" pitchFamily="2" charset="77"/>
              </a:rPr>
              <a:t>Ricardo de </a:t>
            </a:r>
            <a:r>
              <a:rPr lang="es-MX" sz="1800" b="1" dirty="0">
                <a:latin typeface="Montserrat" pitchFamily="2" charset="77"/>
              </a:rPr>
              <a:t>24 años </a:t>
            </a:r>
            <a:r>
              <a:rPr lang="es-MX" sz="1800" b="0" i="0" dirty="0">
                <a:effectLst/>
                <a:latin typeface="Montserrat" pitchFamily="2" charset="77"/>
              </a:rPr>
              <a:t>es natural y residente en </a:t>
            </a:r>
            <a:r>
              <a:rPr lang="es-MX" sz="1800" b="1" i="0" dirty="0">
                <a:effectLst/>
                <a:latin typeface="Montserrat" pitchFamily="2" charset="77"/>
              </a:rPr>
              <a:t>Ciudad Bolívar</a:t>
            </a:r>
            <a:r>
              <a:rPr lang="es-MX" sz="1800" b="0" i="0" dirty="0">
                <a:effectLst/>
                <a:latin typeface="Montserrat" pitchFamily="2" charset="77"/>
              </a:rPr>
              <a:t>, Antioquia</a:t>
            </a:r>
            <a:r>
              <a:rPr lang="es-MX" sz="1800" dirty="0">
                <a:latin typeface="Montserrat" pitchFamily="2" charset="77"/>
              </a:rPr>
              <a:t>. E</a:t>
            </a:r>
            <a:r>
              <a:rPr lang="es-MX" sz="1800" b="0" i="0" dirty="0">
                <a:effectLst/>
                <a:latin typeface="Montserrat" pitchFamily="2" charset="77"/>
              </a:rPr>
              <a:t>s tecnólogo administrativo, convive con sus padres y un hermano. Relata </a:t>
            </a:r>
            <a:r>
              <a:rPr lang="es-MX" sz="1800" b="1" i="0" dirty="0">
                <a:effectLst/>
                <a:latin typeface="Montserrat" pitchFamily="2" charset="77"/>
              </a:rPr>
              <a:t>antecedente familiar de enfermedad mental sin especificar</a:t>
            </a:r>
            <a:r>
              <a:rPr lang="es-MX" sz="1800" b="0" i="0" dirty="0">
                <a:effectLst/>
                <a:latin typeface="Montserrat" pitchFamily="2" charset="77"/>
              </a:rPr>
              <a:t>; comenta </a:t>
            </a:r>
            <a:r>
              <a:rPr lang="es-MX" sz="1800" b="0" i="0" u="sng" dirty="0">
                <a:effectLst/>
                <a:latin typeface="Montserrat" pitchFamily="2" charset="77"/>
              </a:rPr>
              <a:t>dificultades en la convivencia </a:t>
            </a:r>
            <a:r>
              <a:rPr lang="es-MX" sz="1800" b="0" i="0" dirty="0">
                <a:effectLst/>
                <a:latin typeface="Montserrat" pitchFamily="2" charset="77"/>
              </a:rPr>
              <a:t>con sus padres. Hace 3 meses los problemas en su casa han incrementado, ya que Ricardo </a:t>
            </a:r>
            <a:r>
              <a:rPr lang="es-MX" sz="1800" b="1" i="0" dirty="0">
                <a:effectLst/>
                <a:latin typeface="Montserrat" pitchFamily="2" charset="77"/>
              </a:rPr>
              <a:t>no cuenta con trabajo</a:t>
            </a:r>
            <a:r>
              <a:rPr lang="es-MX" sz="1800" b="0" i="0" dirty="0">
                <a:effectLst/>
                <a:latin typeface="Montserrat" pitchFamily="2" charset="77"/>
              </a:rPr>
              <a:t>, y en su relación de 3 años </a:t>
            </a:r>
            <a:r>
              <a:rPr lang="es-MX" sz="1800" b="0" i="0" u="sng" dirty="0">
                <a:effectLst/>
                <a:latin typeface="Montserrat" pitchFamily="2" charset="77"/>
              </a:rPr>
              <a:t>ha tenido discusiones últimamente</a:t>
            </a:r>
            <a:r>
              <a:rPr lang="es-MX" sz="1800" b="0" i="0" dirty="0">
                <a:effectLst/>
                <a:latin typeface="Montserrat" pitchFamily="2" charset="77"/>
              </a:rPr>
              <a:t>; su pareja lo ha notado </a:t>
            </a:r>
            <a:r>
              <a:rPr lang="es-MX" sz="1800" b="0" i="0" u="sng" dirty="0">
                <a:effectLst/>
                <a:latin typeface="Montserrat" pitchFamily="2" charset="77"/>
              </a:rPr>
              <a:t>callado, distante, con muchas inseguridades acerca de él mismo</a:t>
            </a:r>
            <a:r>
              <a:rPr lang="es-MX" sz="1800" u="sng" dirty="0">
                <a:latin typeface="Montserrat" pitchFamily="2" charset="77"/>
              </a:rPr>
              <a:t>;</a:t>
            </a:r>
            <a:r>
              <a:rPr lang="es-MX" sz="1800" b="0" i="0" dirty="0">
                <a:effectLst/>
                <a:latin typeface="Montserrat" pitchFamily="2" charset="77"/>
              </a:rPr>
              <a:t> además un </a:t>
            </a:r>
            <a:r>
              <a:rPr lang="es-MX" sz="1800" b="0" i="0" u="sng" dirty="0">
                <a:effectLst/>
                <a:latin typeface="Montserrat" pitchFamily="2" charset="77"/>
              </a:rPr>
              <a:t>bajo deseo sexual</a:t>
            </a:r>
            <a:r>
              <a:rPr lang="es-MX" sz="1800" b="0" i="0" dirty="0">
                <a:effectLst/>
                <a:latin typeface="Montserrat" pitchFamily="2" charset="77"/>
              </a:rPr>
              <a:t> y múltiples discusiones en torno a </a:t>
            </a:r>
            <a:r>
              <a:rPr lang="es-MX" sz="1800" b="0" i="0" u="sng" dirty="0">
                <a:effectLst/>
                <a:latin typeface="Montserrat" pitchFamily="2" charset="77"/>
              </a:rPr>
              <a:t>celos expresados por él</a:t>
            </a:r>
            <a:r>
              <a:rPr lang="es-MX" sz="1800" b="0" i="0" dirty="0">
                <a:effectLst/>
                <a:latin typeface="Montserrat" pitchFamily="2" charset="77"/>
              </a:rPr>
              <a:t>, por lo que terminaron la relación hace 1 mes. Desde entonces, Ricardo ha venido presentando </a:t>
            </a:r>
            <a:r>
              <a:rPr lang="es-MX" sz="1800" b="1" i="0" dirty="0">
                <a:effectLst/>
                <a:latin typeface="Montserrat" pitchFamily="2" charset="77"/>
              </a:rPr>
              <a:t>dificultad para conciliar el sueño, bajo apetito, se culpa por la situación actual y ha dejado de reunirse con los amigos</a:t>
            </a:r>
            <a:r>
              <a:rPr lang="es-MX" sz="1800" b="0" i="0" dirty="0">
                <a:effectLst/>
                <a:latin typeface="Montserrat" pitchFamily="2" charset="77"/>
              </a:rPr>
              <a:t>. Él ha notado que es </a:t>
            </a:r>
            <a:r>
              <a:rPr lang="es-MX" sz="1800" b="1" i="0" dirty="0">
                <a:effectLst/>
                <a:latin typeface="Montserrat" pitchFamily="2" charset="77"/>
              </a:rPr>
              <a:t>difícil concentrarse</a:t>
            </a:r>
            <a:r>
              <a:rPr lang="es-MX" sz="1800" b="0" i="0" dirty="0">
                <a:effectLst/>
                <a:latin typeface="Montserrat" pitchFamily="2" charset="77"/>
              </a:rPr>
              <a:t>, no </a:t>
            </a:r>
            <a:r>
              <a:rPr lang="es-MX" sz="1800" dirty="0">
                <a:latin typeface="Montserrat" pitchFamily="2" charset="77"/>
              </a:rPr>
              <a:t>sabe cómo buscar trabajo, y </a:t>
            </a:r>
            <a:r>
              <a:rPr lang="es-MX" sz="1800" b="0" i="0" dirty="0">
                <a:effectLst/>
                <a:latin typeface="Montserrat" pitchFamily="2" charset="77"/>
              </a:rPr>
              <a:t>prefiere no comentarlo con la familia; </a:t>
            </a:r>
            <a:r>
              <a:rPr lang="es-MX" sz="1800" b="1" i="0" dirty="0">
                <a:effectLst/>
                <a:latin typeface="Montserrat" pitchFamily="2" charset="77"/>
              </a:rPr>
              <a:t>se ha ido aislando progresivamente</a:t>
            </a:r>
            <a:r>
              <a:rPr lang="es-MX" sz="1800" b="0" i="0" dirty="0">
                <a:effectLst/>
                <a:latin typeface="Montserrat" pitchFamily="2" charset="77"/>
              </a:rPr>
              <a:t>. Ahora decide </a:t>
            </a:r>
            <a:r>
              <a:rPr lang="es-MX" sz="1800" b="1" i="0" dirty="0">
                <a:effectLst/>
                <a:latin typeface="Montserrat" pitchFamily="2" charset="77"/>
              </a:rPr>
              <a:t>consultar al médico </a:t>
            </a:r>
            <a:r>
              <a:rPr lang="es-MX" sz="1800" b="0" i="0" dirty="0">
                <a:effectLst/>
                <a:latin typeface="Montserrat" pitchFamily="2" charset="77"/>
              </a:rPr>
              <a:t>rural porque lleva aproximadamente 1 semana con </a:t>
            </a:r>
            <a:r>
              <a:rPr lang="es-MX" sz="1800" b="1" i="0" dirty="0">
                <a:effectLst/>
                <a:latin typeface="Montserrat" pitchFamily="2" charset="77"/>
              </a:rPr>
              <a:t>ideación suicida</a:t>
            </a:r>
            <a:r>
              <a:rPr lang="es-MX" sz="1800" b="0" i="0" dirty="0">
                <a:effectLst/>
                <a:latin typeface="Montserrat" pitchFamily="2" charset="77"/>
              </a:rPr>
              <a:t>, dice que ha pensado en tomarse un veneno o colgarse, y por eso busca atención médica.</a:t>
            </a:r>
            <a:endParaRPr lang="es-CO" sz="1800" dirty="0">
              <a:latin typeface="Montserrat" pitchFamily="2" charset="77"/>
            </a:endParaRPr>
          </a:p>
        </p:txBody>
      </p:sp>
      <p:pic>
        <p:nvPicPr>
          <p:cNvPr id="1026" name="Picture 2" descr="Brain and mental health icons vector set Free Vector">
            <a:extLst>
              <a:ext uri="{FF2B5EF4-FFF2-40B4-BE49-F238E27FC236}">
                <a16:creationId xmlns:a16="http://schemas.microsoft.com/office/drawing/2014/main" id="{ABE29FD7-9D56-4CD8-87EA-2442C6842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1" b="66925"/>
          <a:stretch/>
        </p:blipFill>
        <p:spPr bwMode="auto">
          <a:xfrm>
            <a:off x="1070541" y="1112850"/>
            <a:ext cx="2379449" cy="23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18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2" y="56469"/>
            <a:ext cx="3724275" cy="1325563"/>
          </a:xfrm>
        </p:spPr>
        <p:txBody>
          <a:bodyPr/>
          <a:lstStyle/>
          <a:p>
            <a:r>
              <a:rPr lang="es-CO" dirty="0"/>
              <a:t>Preguntas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868" y="566737"/>
            <a:ext cx="6613366" cy="57245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MX" sz="2400" b="1" dirty="0">
                <a:latin typeface="Montserrat" panose="02000505000000020004"/>
              </a:rPr>
              <a:t>¿Diagnóstico?</a:t>
            </a:r>
          </a:p>
          <a:p>
            <a:pPr marL="914400" lvl="1" indent="-457200" algn="just">
              <a:lnSpc>
                <a:spcPct val="110000"/>
              </a:lnSpc>
              <a:buFont typeface="+mj-lt"/>
              <a:buAutoNum type="alphaLcParenR"/>
            </a:pPr>
            <a:r>
              <a:rPr lang="es-MX" sz="2100" dirty="0">
                <a:latin typeface="Montserrat" panose="02000505000000020004"/>
              </a:rPr>
              <a:t>Trastorno depresivo mayor con síntomas psicóticos.</a:t>
            </a:r>
          </a:p>
          <a:p>
            <a:pPr marL="914400" lvl="1" indent="-457200" algn="just">
              <a:lnSpc>
                <a:spcPct val="110000"/>
              </a:lnSpc>
              <a:buFont typeface="+mj-lt"/>
              <a:buAutoNum type="alphaLcParenR"/>
            </a:pPr>
            <a:r>
              <a:rPr lang="es-MX" sz="2100" dirty="0">
                <a:latin typeface="Montserrat" panose="02000505000000020004"/>
              </a:rPr>
              <a:t>Trastorno depresivo mayor con síntomas ansiosos.</a:t>
            </a:r>
          </a:p>
          <a:p>
            <a:pPr marL="914400" lvl="1" indent="-457200" algn="just">
              <a:lnSpc>
                <a:spcPct val="110000"/>
              </a:lnSpc>
              <a:buFont typeface="+mj-lt"/>
              <a:buAutoNum type="alphaLcParenR"/>
            </a:pPr>
            <a:r>
              <a:rPr lang="es-MX" sz="2100" dirty="0">
                <a:latin typeface="Montserrat" panose="02000505000000020004"/>
              </a:rPr>
              <a:t>Trastorno depresivo mayor con riesgo suicida.</a:t>
            </a:r>
          </a:p>
          <a:p>
            <a:pPr marL="914400" lvl="1" indent="-457200" algn="just">
              <a:lnSpc>
                <a:spcPct val="110000"/>
              </a:lnSpc>
              <a:buFont typeface="+mj-lt"/>
              <a:buAutoNum type="alphaLcParenR"/>
            </a:pPr>
            <a:r>
              <a:rPr lang="es-MX" sz="2100" dirty="0">
                <a:latin typeface="Montserrat" panose="02000505000000020004"/>
              </a:rPr>
              <a:t>Trastorno depresivo mayor con síntomas melancólicos.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s-MX" sz="2400" dirty="0">
              <a:latin typeface="Montserrat" panose="02000505000000020004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s-MX" sz="2400" b="1" dirty="0">
                <a:latin typeface="Montserrat" panose="02000505000000020004"/>
              </a:rPr>
              <a:t>¿Tratamiento farmacológico hospitalario inicial?</a:t>
            </a:r>
          </a:p>
          <a:p>
            <a:pPr marL="914400" lvl="1" indent="-457200" algn="just">
              <a:lnSpc>
                <a:spcPct val="110000"/>
              </a:lnSpc>
              <a:buFont typeface="+mj-lt"/>
              <a:buAutoNum type="alphaLcParenR"/>
            </a:pPr>
            <a:r>
              <a:rPr lang="es-MX" sz="1900" dirty="0">
                <a:latin typeface="Montserrat" panose="02000505000000020004"/>
              </a:rPr>
              <a:t>Bupropión 150 mg al día + psicoterapia.</a:t>
            </a:r>
          </a:p>
          <a:p>
            <a:pPr marL="914400" lvl="1" indent="-457200" algn="just">
              <a:lnSpc>
                <a:spcPct val="110000"/>
              </a:lnSpc>
              <a:buFont typeface="+mj-lt"/>
              <a:buAutoNum type="alphaLcParenR"/>
            </a:pPr>
            <a:r>
              <a:rPr lang="es-MX" sz="1900" dirty="0">
                <a:latin typeface="Montserrat" panose="02000505000000020004"/>
              </a:rPr>
              <a:t>Venlafaxina 75 mg al día + psicoterapia.</a:t>
            </a:r>
          </a:p>
          <a:p>
            <a:pPr marL="914400" lvl="1" indent="-457200" algn="just">
              <a:lnSpc>
                <a:spcPct val="110000"/>
              </a:lnSpc>
              <a:buFont typeface="+mj-lt"/>
              <a:buAutoNum type="alphaLcParenR"/>
            </a:pPr>
            <a:r>
              <a:rPr lang="es-MX" sz="1900" dirty="0">
                <a:latin typeface="Montserrat" panose="02000505000000020004"/>
              </a:rPr>
              <a:t>Sertralina 50 mg al día + psicoterapia.</a:t>
            </a:r>
          </a:p>
          <a:p>
            <a:pPr marL="914400" lvl="1" indent="-457200" algn="just">
              <a:lnSpc>
                <a:spcPct val="110000"/>
              </a:lnSpc>
              <a:buFont typeface="+mj-lt"/>
              <a:buAutoNum type="alphaLcParenR"/>
            </a:pPr>
            <a:r>
              <a:rPr lang="es-MX" sz="1900" dirty="0">
                <a:latin typeface="Montserrat" panose="02000505000000020004"/>
              </a:rPr>
              <a:t>Fluoxetina 40 mg al día + psicoterapia.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lphaLcParenR"/>
            </a:pPr>
            <a:endParaRPr lang="es-MX" sz="2400" dirty="0">
              <a:latin typeface="Montserrat" panose="02000505000000020004"/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es-MX" sz="2400" dirty="0">
              <a:latin typeface="Montserrat" panose="02000505000000020004"/>
            </a:endParaRPr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333E9158-3CFF-4D80-8E76-B4C631F0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1" b="66925"/>
          <a:stretch/>
        </p:blipFill>
        <p:spPr bwMode="auto">
          <a:xfrm>
            <a:off x="1165190" y="1382032"/>
            <a:ext cx="2456321" cy="23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743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140771"/>
            <a:ext cx="4876800" cy="1325563"/>
          </a:xfrm>
        </p:spPr>
        <p:txBody>
          <a:bodyPr/>
          <a:lstStyle/>
          <a:p>
            <a:r>
              <a:rPr lang="es-CO" dirty="0"/>
              <a:t>Validez clínica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2E992-7785-4BBD-BCB6-6E38BCDD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812" y="2306159"/>
            <a:ext cx="6111773" cy="1466851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s-MX" sz="3600" b="1" dirty="0">
                <a:effectLst/>
                <a:latin typeface="Montserrat" panose="02000505000000020004"/>
                <a:ea typeface="Calibri" panose="020F0502020204030204" pitchFamily="34" charset="0"/>
                <a:cs typeface="Times New Roman" panose="02020603050405020304" pitchFamily="18" charset="0"/>
              </a:rPr>
              <a:t>¿Cuál es el límite entre la tristeza y los trastornos depresivos?</a:t>
            </a:r>
            <a:endParaRPr lang="es-CO" sz="3600" dirty="0"/>
          </a:p>
        </p:txBody>
      </p:sp>
      <p:pic>
        <p:nvPicPr>
          <p:cNvPr id="4" name="Picture 2" descr="Brain and mental health icons vector set Free Vector">
            <a:extLst>
              <a:ext uri="{FF2B5EF4-FFF2-40B4-BE49-F238E27FC236}">
                <a16:creationId xmlns:a16="http://schemas.microsoft.com/office/drawing/2014/main" id="{FE3164C1-7DB9-43E8-A808-3BA7C5D1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561" r="33106" b="66364"/>
          <a:stretch/>
        </p:blipFill>
        <p:spPr bwMode="auto">
          <a:xfrm>
            <a:off x="1258959" y="1081702"/>
            <a:ext cx="2441344" cy="23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26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7873A-F512-4AAA-A3DD-71BB708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85" y="36512"/>
            <a:ext cx="4876800" cy="1325563"/>
          </a:xfrm>
        </p:spPr>
        <p:txBody>
          <a:bodyPr/>
          <a:lstStyle/>
          <a:p>
            <a:r>
              <a:rPr lang="es-CO" dirty="0"/>
              <a:t>Modelo clínico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DE5748A-05DC-4D75-B1AB-EB03BFA3B7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618481"/>
              </p:ext>
            </p:extLst>
          </p:nvPr>
        </p:nvGraphicFramePr>
        <p:xfrm>
          <a:off x="3601844" y="530096"/>
          <a:ext cx="8590156" cy="5803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Brain and mental health icons vector set Free Vector">
            <a:extLst>
              <a:ext uri="{FF2B5EF4-FFF2-40B4-BE49-F238E27FC236}">
                <a16:creationId xmlns:a16="http://schemas.microsoft.com/office/drawing/2014/main" id="{3FBEBA1B-81C8-4740-B8F2-11BF360AE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7" t="30483" r="1874" b="36442"/>
          <a:stretch/>
        </p:blipFill>
        <p:spPr bwMode="auto">
          <a:xfrm>
            <a:off x="1185130" y="1058136"/>
            <a:ext cx="2535533" cy="24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671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D1CFEA7-C285-4D64-B998-B77C0839C080}" vid="{BECAA0F5-D504-4101-B8E0-AAB2FE77096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PlantillaNuevoFR2020</Template>
  <TotalTime>2546</TotalTime>
  <Words>3501</Words>
  <Application>Microsoft Office PowerPoint</Application>
  <PresentationFormat>Widescreen</PresentationFormat>
  <Paragraphs>620</Paragraphs>
  <Slides>49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Courier New</vt:lpstr>
      <vt:lpstr>Montserrat</vt:lpstr>
      <vt:lpstr>Roboto</vt:lpstr>
      <vt:lpstr>Wingdings</vt:lpstr>
      <vt:lpstr>Tema de Office</vt:lpstr>
      <vt:lpstr>TRASTORNO  DEPRESIVO MAYOR</vt:lpstr>
      <vt:lpstr>Introducción</vt:lpstr>
      <vt:lpstr>PowerPoint Presentation</vt:lpstr>
      <vt:lpstr>PowerPoint Presentation</vt:lpstr>
      <vt:lpstr>Examen mental</vt:lpstr>
      <vt:lpstr>Caso clínico</vt:lpstr>
      <vt:lpstr>Preguntas</vt:lpstr>
      <vt:lpstr>Validez clínica</vt:lpstr>
      <vt:lpstr>Modelo clínico</vt:lpstr>
      <vt:lpstr>Esferas clínicas</vt:lpstr>
      <vt:lpstr>Clasificación DSM-5</vt:lpstr>
      <vt:lpstr>Epidemiología</vt:lpstr>
      <vt:lpstr>Factores de riesgo</vt:lpstr>
      <vt:lpstr>Contexto clínico</vt:lpstr>
      <vt:lpstr>Interés clínico</vt:lpstr>
      <vt:lpstr>Fármacos</vt:lpstr>
      <vt:lpstr>Fisiopatología</vt:lpstr>
      <vt:lpstr>Clínica</vt:lpstr>
      <vt:lpstr>Diagnóstico</vt:lpstr>
      <vt:lpstr>Especificadores</vt:lpstr>
      <vt:lpstr>Tamizaje</vt:lpstr>
      <vt:lpstr>Prevención</vt:lpstr>
      <vt:lpstr>Abordaje</vt:lpstr>
      <vt:lpstr>Paraclínicos</vt:lpstr>
      <vt:lpstr>Diferenciales</vt:lpstr>
      <vt:lpstr>Comorbilidad psiquiátrica</vt:lpstr>
      <vt:lpstr>Comorbilidades no psiquiátricas</vt:lpstr>
      <vt:lpstr>Curso clínico</vt:lpstr>
      <vt:lpstr>Recurrencia</vt:lpstr>
      <vt:lpstr>Mortalidad</vt:lpstr>
      <vt:lpstr>¿Manejo intrahospitalario?</vt:lpstr>
      <vt:lpstr>Principios terapéuticos</vt:lpstr>
      <vt:lpstr>Principios terapéuticos</vt:lpstr>
      <vt:lpstr>Soporte psicosocial</vt:lpstr>
      <vt:lpstr>Psicoterapia</vt:lpstr>
      <vt:lpstr>Farmacoterapia</vt:lpstr>
      <vt:lpstr>Farmacoterapia</vt:lpstr>
      <vt:lpstr>Farmacoterapia</vt:lpstr>
      <vt:lpstr>Farmacoterapia</vt:lpstr>
      <vt:lpstr>Farmacoterapia</vt:lpstr>
      <vt:lpstr>Farmacoterapia</vt:lpstr>
      <vt:lpstr>Efectos adversos</vt:lpstr>
      <vt:lpstr>Farmacoterapia mantenimiento</vt:lpstr>
      <vt:lpstr>Terapias de mantenimiento</vt:lpstr>
      <vt:lpstr>Depresión resistente</vt:lpstr>
      <vt:lpstr>PowerPoint Presentation</vt:lpstr>
      <vt:lpstr>Caso clínico</vt:lpstr>
      <vt:lpstr>Preguntas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ana.cardonaga@outlook.es</dc:creator>
  <cp:lastModifiedBy>ana.cardonaga@outlook.es</cp:lastModifiedBy>
  <cp:revision>72</cp:revision>
  <dcterms:created xsi:type="dcterms:W3CDTF">2020-11-12T02:46:13Z</dcterms:created>
  <dcterms:modified xsi:type="dcterms:W3CDTF">2020-12-17T19:16:04Z</dcterms:modified>
</cp:coreProperties>
</file>