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15.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355" r:id="rId2"/>
    <p:sldId id="265" r:id="rId3"/>
    <p:sldId id="266" r:id="rId4"/>
    <p:sldId id="267" r:id="rId5"/>
    <p:sldId id="258" r:id="rId6"/>
    <p:sldId id="257" r:id="rId7"/>
    <p:sldId id="274" r:id="rId8"/>
    <p:sldId id="262" r:id="rId9"/>
    <p:sldId id="278" r:id="rId10"/>
    <p:sldId id="276" r:id="rId11"/>
    <p:sldId id="277" r:id="rId12"/>
    <p:sldId id="275" r:id="rId13"/>
    <p:sldId id="272" r:id="rId14"/>
    <p:sldId id="273" r:id="rId15"/>
    <p:sldId id="261" r:id="rId16"/>
    <p:sldId id="318" r:id="rId17"/>
    <p:sldId id="280" r:id="rId18"/>
    <p:sldId id="279" r:id="rId19"/>
    <p:sldId id="319" r:id="rId20"/>
    <p:sldId id="324" r:id="rId21"/>
    <p:sldId id="353" r:id="rId22"/>
    <p:sldId id="281" r:id="rId23"/>
    <p:sldId id="282" r:id="rId24"/>
    <p:sldId id="329" r:id="rId25"/>
    <p:sldId id="283" r:id="rId26"/>
    <p:sldId id="326" r:id="rId27"/>
    <p:sldId id="325" r:id="rId28"/>
    <p:sldId id="328" r:id="rId29"/>
    <p:sldId id="330" r:id="rId30"/>
    <p:sldId id="331" r:id="rId31"/>
    <p:sldId id="327" r:id="rId32"/>
    <p:sldId id="335" r:id="rId33"/>
    <p:sldId id="336" r:id="rId34"/>
    <p:sldId id="332" r:id="rId35"/>
    <p:sldId id="333" r:id="rId36"/>
    <p:sldId id="345" r:id="rId37"/>
    <p:sldId id="337" r:id="rId38"/>
    <p:sldId id="339" r:id="rId39"/>
    <p:sldId id="340" r:id="rId40"/>
    <p:sldId id="341" r:id="rId41"/>
    <p:sldId id="346" r:id="rId42"/>
    <p:sldId id="352" r:id="rId43"/>
    <p:sldId id="342" r:id="rId44"/>
    <p:sldId id="343" r:id="rId45"/>
    <p:sldId id="347" r:id="rId46"/>
    <p:sldId id="348" r:id="rId47"/>
    <p:sldId id="362" r:id="rId48"/>
    <p:sldId id="363" r:id="rId49"/>
    <p:sldId id="364" r:id="rId50"/>
    <p:sldId id="271" r:id="rId5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0AAA7"/>
    <a:srgbClr val="0A2F4F"/>
    <a:srgbClr val="3BB0B0"/>
    <a:srgbClr val="0B2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6730" autoAdjust="0"/>
  </p:normalViewPr>
  <p:slideViewPr>
    <p:cSldViewPr snapToGrid="0" showGuides="1">
      <p:cViewPr varScale="1">
        <p:scale>
          <a:sx n="66" d="100"/>
          <a:sy n="66" d="100"/>
        </p:scale>
        <p:origin x="1349"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649E5B-CDAE-4070-90A5-00A0A6791D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5B96102C-CDAB-4462-9449-A0DC9EE26577}">
      <dgm:prSet custT="1"/>
      <dgm:spPr/>
      <dgm:t>
        <a:bodyPr/>
        <a:lstStyle/>
        <a:p>
          <a:r>
            <a:rPr lang="es-CO" sz="2400" b="1" dirty="0">
              <a:latin typeface="Montserrat" panose="02000505000000020004" pitchFamily="2" charset="0"/>
            </a:rPr>
            <a:t>Hiperagudo temprano: </a:t>
          </a:r>
          <a:r>
            <a:rPr lang="es-CO" sz="2400" dirty="0">
              <a:latin typeface="Montserrat" panose="02000505000000020004" pitchFamily="2" charset="0"/>
            </a:rPr>
            <a:t>primeras 6 horas</a:t>
          </a:r>
        </a:p>
      </dgm:t>
    </dgm:pt>
    <dgm:pt modelId="{101299CD-5A01-45B2-A0E3-03E5897F414E}" type="parTrans" cxnId="{2B510E12-A9F6-4D05-BB6E-929237118467}">
      <dgm:prSet/>
      <dgm:spPr/>
      <dgm:t>
        <a:bodyPr/>
        <a:lstStyle/>
        <a:p>
          <a:endParaRPr lang="es-CO" sz="1200">
            <a:latin typeface="Montserrat" panose="02000505000000020004" pitchFamily="2" charset="0"/>
          </a:endParaRPr>
        </a:p>
      </dgm:t>
    </dgm:pt>
    <dgm:pt modelId="{4121CC04-B0CF-4C06-89E9-EF21ABEC0F99}" type="sibTrans" cxnId="{2B510E12-A9F6-4D05-BB6E-929237118467}">
      <dgm:prSet/>
      <dgm:spPr/>
      <dgm:t>
        <a:bodyPr/>
        <a:lstStyle/>
        <a:p>
          <a:endParaRPr lang="es-CO" sz="1200">
            <a:latin typeface="Montserrat" panose="02000505000000020004" pitchFamily="2" charset="0"/>
          </a:endParaRPr>
        </a:p>
      </dgm:t>
    </dgm:pt>
    <dgm:pt modelId="{D2449DF7-056E-42B2-8120-3C999E21B9CA}">
      <dgm:prSet custT="1"/>
      <dgm:spPr/>
      <dgm:t>
        <a:bodyPr/>
        <a:lstStyle/>
        <a:p>
          <a:r>
            <a:rPr lang="es-CO" sz="2400" b="1" dirty="0">
              <a:latin typeface="Montserrat" panose="02000505000000020004" pitchFamily="2" charset="0"/>
            </a:rPr>
            <a:t>Hiperagudo tardío: </a:t>
          </a:r>
          <a:r>
            <a:rPr lang="es-CO" sz="2400" b="0" dirty="0">
              <a:latin typeface="Montserrat" panose="02000505000000020004" pitchFamily="2" charset="0"/>
            </a:rPr>
            <a:t>6 a 24 horas</a:t>
          </a:r>
        </a:p>
      </dgm:t>
    </dgm:pt>
    <dgm:pt modelId="{B1D0785C-5A9B-4C76-B972-6F881CDE2772}" type="parTrans" cxnId="{AFDE428E-6CFF-41DA-A79C-70CE5B553CCB}">
      <dgm:prSet/>
      <dgm:spPr/>
      <dgm:t>
        <a:bodyPr/>
        <a:lstStyle/>
        <a:p>
          <a:endParaRPr lang="es-CO" sz="1200">
            <a:latin typeface="Montserrat" panose="02000505000000020004" pitchFamily="2" charset="0"/>
          </a:endParaRPr>
        </a:p>
      </dgm:t>
    </dgm:pt>
    <dgm:pt modelId="{D7ED66C9-F623-427D-9F11-B32F81BED8A8}" type="sibTrans" cxnId="{AFDE428E-6CFF-41DA-A79C-70CE5B553CCB}">
      <dgm:prSet/>
      <dgm:spPr/>
      <dgm:t>
        <a:bodyPr/>
        <a:lstStyle/>
        <a:p>
          <a:endParaRPr lang="es-CO" sz="1200">
            <a:latin typeface="Montserrat" panose="02000505000000020004" pitchFamily="2" charset="0"/>
          </a:endParaRPr>
        </a:p>
      </dgm:t>
    </dgm:pt>
    <dgm:pt modelId="{83D32307-5E6D-4BA8-B67F-018E376C15E4}">
      <dgm:prSet custT="1"/>
      <dgm:spPr/>
      <dgm:t>
        <a:bodyPr/>
        <a:lstStyle/>
        <a:p>
          <a:r>
            <a:rPr lang="es-CO" sz="2400" b="1" dirty="0">
              <a:latin typeface="Montserrat" panose="02000505000000020004" pitchFamily="2" charset="0"/>
            </a:rPr>
            <a:t>Agudo:  </a:t>
          </a:r>
          <a:r>
            <a:rPr lang="es-CO" sz="2400" b="0" dirty="0">
              <a:latin typeface="Montserrat" panose="02000505000000020004" pitchFamily="2" charset="0"/>
            </a:rPr>
            <a:t>24 </a:t>
          </a:r>
          <a:r>
            <a:rPr lang="es-CO" sz="2400" dirty="0">
              <a:latin typeface="Montserrat" panose="02000505000000020004" pitchFamily="2" charset="0"/>
            </a:rPr>
            <a:t>horas a 7 días</a:t>
          </a:r>
        </a:p>
      </dgm:t>
    </dgm:pt>
    <dgm:pt modelId="{24BCDCB9-4B4A-4BB3-A065-FA48A3E05D89}" type="parTrans" cxnId="{EC566FA1-9FAA-4BFC-B09C-AF8F3FE5B9D0}">
      <dgm:prSet/>
      <dgm:spPr/>
      <dgm:t>
        <a:bodyPr/>
        <a:lstStyle/>
        <a:p>
          <a:endParaRPr lang="es-CO" sz="1200">
            <a:latin typeface="Montserrat" panose="02000505000000020004" pitchFamily="2" charset="0"/>
          </a:endParaRPr>
        </a:p>
      </dgm:t>
    </dgm:pt>
    <dgm:pt modelId="{654651D9-000B-481A-8403-2BC813E0AFD3}" type="sibTrans" cxnId="{EC566FA1-9FAA-4BFC-B09C-AF8F3FE5B9D0}">
      <dgm:prSet/>
      <dgm:spPr/>
      <dgm:t>
        <a:bodyPr/>
        <a:lstStyle/>
        <a:p>
          <a:endParaRPr lang="es-CO" sz="1200">
            <a:latin typeface="Montserrat" panose="02000505000000020004" pitchFamily="2" charset="0"/>
          </a:endParaRPr>
        </a:p>
      </dgm:t>
    </dgm:pt>
    <dgm:pt modelId="{7D71C638-A54C-4FD4-8D9E-FC9FB7670F26}">
      <dgm:prSet custT="1"/>
      <dgm:spPr/>
      <dgm:t>
        <a:bodyPr/>
        <a:lstStyle/>
        <a:p>
          <a:r>
            <a:rPr lang="es-CO" sz="2400" b="1" dirty="0">
              <a:latin typeface="Montserrat" panose="02000505000000020004" pitchFamily="2" charset="0"/>
            </a:rPr>
            <a:t>Subagudo:</a:t>
          </a:r>
          <a:r>
            <a:rPr lang="es-CO" sz="2400" b="0" dirty="0">
              <a:latin typeface="Montserrat" panose="02000505000000020004" pitchFamily="2" charset="0"/>
            </a:rPr>
            <a:t> 7 días a 3 semanas</a:t>
          </a:r>
        </a:p>
      </dgm:t>
    </dgm:pt>
    <dgm:pt modelId="{7CCDBF62-2469-4DBF-8981-6D51109CE0CD}" type="parTrans" cxnId="{28A8045F-FC1B-432D-A39F-AEB7C292764C}">
      <dgm:prSet/>
      <dgm:spPr/>
      <dgm:t>
        <a:bodyPr/>
        <a:lstStyle/>
        <a:p>
          <a:endParaRPr lang="es-CO" sz="1200">
            <a:latin typeface="Montserrat" panose="02000505000000020004" pitchFamily="2" charset="0"/>
          </a:endParaRPr>
        </a:p>
      </dgm:t>
    </dgm:pt>
    <dgm:pt modelId="{5686972B-A09A-4B82-9451-60024D5336C6}" type="sibTrans" cxnId="{28A8045F-FC1B-432D-A39F-AEB7C292764C}">
      <dgm:prSet/>
      <dgm:spPr/>
      <dgm:t>
        <a:bodyPr/>
        <a:lstStyle/>
        <a:p>
          <a:endParaRPr lang="es-CO" sz="1200">
            <a:latin typeface="Montserrat" panose="02000505000000020004" pitchFamily="2" charset="0"/>
          </a:endParaRPr>
        </a:p>
      </dgm:t>
    </dgm:pt>
    <dgm:pt modelId="{DD4DE301-0363-4F9A-8E52-E4BACC2C4CB6}">
      <dgm:prSet custT="1"/>
      <dgm:spPr/>
      <dgm:t>
        <a:bodyPr/>
        <a:lstStyle/>
        <a:p>
          <a:r>
            <a:rPr lang="es-CO" sz="2400" b="1" dirty="0">
              <a:latin typeface="Montserrat" panose="02000505000000020004" pitchFamily="2" charset="0"/>
            </a:rPr>
            <a:t>Crónico: </a:t>
          </a:r>
          <a:r>
            <a:rPr lang="es-CO" sz="2400" b="0" dirty="0">
              <a:latin typeface="Montserrat" panose="02000505000000020004" pitchFamily="2" charset="0"/>
            </a:rPr>
            <a:t>&gt; 3 semanas</a:t>
          </a:r>
        </a:p>
      </dgm:t>
    </dgm:pt>
    <dgm:pt modelId="{D00C62FA-5213-43AC-BB48-08E3648C98E4}" type="parTrans" cxnId="{BE0ACA6B-3652-4F02-B0DB-D1324A6DC505}">
      <dgm:prSet/>
      <dgm:spPr/>
      <dgm:t>
        <a:bodyPr/>
        <a:lstStyle/>
        <a:p>
          <a:endParaRPr lang="es-CO" sz="1200">
            <a:latin typeface="Montserrat" panose="02000505000000020004" pitchFamily="2" charset="0"/>
          </a:endParaRPr>
        </a:p>
      </dgm:t>
    </dgm:pt>
    <dgm:pt modelId="{CF8EE8A2-13C8-4088-B8AE-19C89FE968E1}" type="sibTrans" cxnId="{BE0ACA6B-3652-4F02-B0DB-D1324A6DC505}">
      <dgm:prSet/>
      <dgm:spPr/>
      <dgm:t>
        <a:bodyPr/>
        <a:lstStyle/>
        <a:p>
          <a:endParaRPr lang="es-CO" sz="1200">
            <a:latin typeface="Montserrat" panose="02000505000000020004" pitchFamily="2" charset="0"/>
          </a:endParaRPr>
        </a:p>
      </dgm:t>
    </dgm:pt>
    <dgm:pt modelId="{2ABC3235-D494-419D-ACA6-488FE3340023}" type="pres">
      <dgm:prSet presAssocID="{7E649E5B-CDAE-4070-90A5-00A0A6791DFD}" presName="linear" presStyleCnt="0">
        <dgm:presLayoutVars>
          <dgm:animLvl val="lvl"/>
          <dgm:resizeHandles val="exact"/>
        </dgm:presLayoutVars>
      </dgm:prSet>
      <dgm:spPr/>
    </dgm:pt>
    <dgm:pt modelId="{62B8DB7E-D8E4-4610-8D4E-495ACF4CA4BD}" type="pres">
      <dgm:prSet presAssocID="{5B96102C-CDAB-4462-9449-A0DC9EE26577}" presName="parentText" presStyleLbl="node1" presStyleIdx="0" presStyleCnt="5">
        <dgm:presLayoutVars>
          <dgm:chMax val="0"/>
          <dgm:bulletEnabled val="1"/>
        </dgm:presLayoutVars>
      </dgm:prSet>
      <dgm:spPr/>
    </dgm:pt>
    <dgm:pt modelId="{22610AFD-7933-44B1-B4F0-BA81D7625D4E}" type="pres">
      <dgm:prSet presAssocID="{4121CC04-B0CF-4C06-89E9-EF21ABEC0F99}" presName="spacer" presStyleCnt="0"/>
      <dgm:spPr/>
    </dgm:pt>
    <dgm:pt modelId="{92644A17-CFCE-4A0B-A39A-A9646D6F427E}" type="pres">
      <dgm:prSet presAssocID="{D2449DF7-056E-42B2-8120-3C999E21B9CA}" presName="parentText" presStyleLbl="node1" presStyleIdx="1" presStyleCnt="5">
        <dgm:presLayoutVars>
          <dgm:chMax val="0"/>
          <dgm:bulletEnabled val="1"/>
        </dgm:presLayoutVars>
      </dgm:prSet>
      <dgm:spPr/>
    </dgm:pt>
    <dgm:pt modelId="{90F77453-CC5C-43A9-9B19-A6F42EA4A915}" type="pres">
      <dgm:prSet presAssocID="{D7ED66C9-F623-427D-9F11-B32F81BED8A8}" presName="spacer" presStyleCnt="0"/>
      <dgm:spPr/>
    </dgm:pt>
    <dgm:pt modelId="{E8B06106-7852-4921-8457-2B7ADD05353D}" type="pres">
      <dgm:prSet presAssocID="{83D32307-5E6D-4BA8-B67F-018E376C15E4}" presName="parentText" presStyleLbl="node1" presStyleIdx="2" presStyleCnt="5">
        <dgm:presLayoutVars>
          <dgm:chMax val="0"/>
          <dgm:bulletEnabled val="1"/>
        </dgm:presLayoutVars>
      </dgm:prSet>
      <dgm:spPr/>
    </dgm:pt>
    <dgm:pt modelId="{8E206C92-964C-4FFE-82F5-1ADF3DE9F0E7}" type="pres">
      <dgm:prSet presAssocID="{654651D9-000B-481A-8403-2BC813E0AFD3}" presName="spacer" presStyleCnt="0"/>
      <dgm:spPr/>
    </dgm:pt>
    <dgm:pt modelId="{76BC1DFA-17AA-49C3-9DBD-AC19EAEB6E84}" type="pres">
      <dgm:prSet presAssocID="{7D71C638-A54C-4FD4-8D9E-FC9FB7670F26}" presName="parentText" presStyleLbl="node1" presStyleIdx="3" presStyleCnt="5">
        <dgm:presLayoutVars>
          <dgm:chMax val="0"/>
          <dgm:bulletEnabled val="1"/>
        </dgm:presLayoutVars>
      </dgm:prSet>
      <dgm:spPr/>
    </dgm:pt>
    <dgm:pt modelId="{51E32158-8E5C-423F-A2DE-2BB2477AFF13}" type="pres">
      <dgm:prSet presAssocID="{5686972B-A09A-4B82-9451-60024D5336C6}" presName="spacer" presStyleCnt="0"/>
      <dgm:spPr/>
    </dgm:pt>
    <dgm:pt modelId="{10361C29-4E3D-4F4B-A8B9-237C24762E6A}" type="pres">
      <dgm:prSet presAssocID="{DD4DE301-0363-4F9A-8E52-E4BACC2C4CB6}" presName="parentText" presStyleLbl="node1" presStyleIdx="4" presStyleCnt="5">
        <dgm:presLayoutVars>
          <dgm:chMax val="0"/>
          <dgm:bulletEnabled val="1"/>
        </dgm:presLayoutVars>
      </dgm:prSet>
      <dgm:spPr/>
    </dgm:pt>
  </dgm:ptLst>
  <dgm:cxnLst>
    <dgm:cxn modelId="{2B510E12-A9F6-4D05-BB6E-929237118467}" srcId="{7E649E5B-CDAE-4070-90A5-00A0A6791DFD}" destId="{5B96102C-CDAB-4462-9449-A0DC9EE26577}" srcOrd="0" destOrd="0" parTransId="{101299CD-5A01-45B2-A0E3-03E5897F414E}" sibTransId="{4121CC04-B0CF-4C06-89E9-EF21ABEC0F99}"/>
    <dgm:cxn modelId="{28A8045F-FC1B-432D-A39F-AEB7C292764C}" srcId="{7E649E5B-CDAE-4070-90A5-00A0A6791DFD}" destId="{7D71C638-A54C-4FD4-8D9E-FC9FB7670F26}" srcOrd="3" destOrd="0" parTransId="{7CCDBF62-2469-4DBF-8981-6D51109CE0CD}" sibTransId="{5686972B-A09A-4B82-9451-60024D5336C6}"/>
    <dgm:cxn modelId="{BE0ACA6B-3652-4F02-B0DB-D1324A6DC505}" srcId="{7E649E5B-CDAE-4070-90A5-00A0A6791DFD}" destId="{DD4DE301-0363-4F9A-8E52-E4BACC2C4CB6}" srcOrd="4" destOrd="0" parTransId="{D00C62FA-5213-43AC-BB48-08E3648C98E4}" sibTransId="{CF8EE8A2-13C8-4088-B8AE-19C89FE968E1}"/>
    <dgm:cxn modelId="{030F484C-D1B7-4844-AF80-AB0C21D05654}" type="presOf" srcId="{D2449DF7-056E-42B2-8120-3C999E21B9CA}" destId="{92644A17-CFCE-4A0B-A39A-A9646D6F427E}" srcOrd="0" destOrd="0" presId="urn:microsoft.com/office/officeart/2005/8/layout/vList2"/>
    <dgm:cxn modelId="{08318551-0F4C-4229-9D43-594EBB8F7C7F}" type="presOf" srcId="{5B96102C-CDAB-4462-9449-A0DC9EE26577}" destId="{62B8DB7E-D8E4-4610-8D4E-495ACF4CA4BD}" srcOrd="0" destOrd="0" presId="urn:microsoft.com/office/officeart/2005/8/layout/vList2"/>
    <dgm:cxn modelId="{881BD57C-C9C6-4A1D-9B1F-41145B54DF47}" type="presOf" srcId="{83D32307-5E6D-4BA8-B67F-018E376C15E4}" destId="{E8B06106-7852-4921-8457-2B7ADD05353D}" srcOrd="0" destOrd="0" presId="urn:microsoft.com/office/officeart/2005/8/layout/vList2"/>
    <dgm:cxn modelId="{AFDE428E-6CFF-41DA-A79C-70CE5B553CCB}" srcId="{7E649E5B-CDAE-4070-90A5-00A0A6791DFD}" destId="{D2449DF7-056E-42B2-8120-3C999E21B9CA}" srcOrd="1" destOrd="0" parTransId="{B1D0785C-5A9B-4C76-B972-6F881CDE2772}" sibTransId="{D7ED66C9-F623-427D-9F11-B32F81BED8A8}"/>
    <dgm:cxn modelId="{EC566FA1-9FAA-4BFC-B09C-AF8F3FE5B9D0}" srcId="{7E649E5B-CDAE-4070-90A5-00A0A6791DFD}" destId="{83D32307-5E6D-4BA8-B67F-018E376C15E4}" srcOrd="2" destOrd="0" parTransId="{24BCDCB9-4B4A-4BB3-A065-FA48A3E05D89}" sibTransId="{654651D9-000B-481A-8403-2BC813E0AFD3}"/>
    <dgm:cxn modelId="{D36AC8A5-39DB-4DF0-B5B8-7CA9CAC1939A}" type="presOf" srcId="{7D71C638-A54C-4FD4-8D9E-FC9FB7670F26}" destId="{76BC1DFA-17AA-49C3-9DBD-AC19EAEB6E84}" srcOrd="0" destOrd="0" presId="urn:microsoft.com/office/officeart/2005/8/layout/vList2"/>
    <dgm:cxn modelId="{E6FC4EAF-1023-463D-BC00-28148BF2DE2A}" type="presOf" srcId="{7E649E5B-CDAE-4070-90A5-00A0A6791DFD}" destId="{2ABC3235-D494-419D-ACA6-488FE3340023}" srcOrd="0" destOrd="0" presId="urn:microsoft.com/office/officeart/2005/8/layout/vList2"/>
    <dgm:cxn modelId="{6FFCC8C1-5443-4AE9-9348-900E97A7CDFA}" type="presOf" srcId="{DD4DE301-0363-4F9A-8E52-E4BACC2C4CB6}" destId="{10361C29-4E3D-4F4B-A8B9-237C24762E6A}" srcOrd="0" destOrd="0" presId="urn:microsoft.com/office/officeart/2005/8/layout/vList2"/>
    <dgm:cxn modelId="{A19D1AB6-7947-4973-B6ED-ABAA940C8580}" type="presParOf" srcId="{2ABC3235-D494-419D-ACA6-488FE3340023}" destId="{62B8DB7E-D8E4-4610-8D4E-495ACF4CA4BD}" srcOrd="0" destOrd="0" presId="urn:microsoft.com/office/officeart/2005/8/layout/vList2"/>
    <dgm:cxn modelId="{F02AF0C8-5BA7-4566-A948-260F676B4D45}" type="presParOf" srcId="{2ABC3235-D494-419D-ACA6-488FE3340023}" destId="{22610AFD-7933-44B1-B4F0-BA81D7625D4E}" srcOrd="1" destOrd="0" presId="urn:microsoft.com/office/officeart/2005/8/layout/vList2"/>
    <dgm:cxn modelId="{484A3AD1-E288-4B4A-B42F-1813A61E3E20}" type="presParOf" srcId="{2ABC3235-D494-419D-ACA6-488FE3340023}" destId="{92644A17-CFCE-4A0B-A39A-A9646D6F427E}" srcOrd="2" destOrd="0" presId="urn:microsoft.com/office/officeart/2005/8/layout/vList2"/>
    <dgm:cxn modelId="{48131F3C-ED93-4C7F-BC8D-498C826E6279}" type="presParOf" srcId="{2ABC3235-D494-419D-ACA6-488FE3340023}" destId="{90F77453-CC5C-43A9-9B19-A6F42EA4A915}" srcOrd="3" destOrd="0" presId="urn:microsoft.com/office/officeart/2005/8/layout/vList2"/>
    <dgm:cxn modelId="{1077FC8A-99B2-4623-BC33-0E457F580448}" type="presParOf" srcId="{2ABC3235-D494-419D-ACA6-488FE3340023}" destId="{E8B06106-7852-4921-8457-2B7ADD05353D}" srcOrd="4" destOrd="0" presId="urn:microsoft.com/office/officeart/2005/8/layout/vList2"/>
    <dgm:cxn modelId="{B7DC8A7E-84D2-490E-A52D-D84223A9BAC5}" type="presParOf" srcId="{2ABC3235-D494-419D-ACA6-488FE3340023}" destId="{8E206C92-964C-4FFE-82F5-1ADF3DE9F0E7}" srcOrd="5" destOrd="0" presId="urn:microsoft.com/office/officeart/2005/8/layout/vList2"/>
    <dgm:cxn modelId="{D50B336E-BDBC-451A-BCAA-2F079565B6EE}" type="presParOf" srcId="{2ABC3235-D494-419D-ACA6-488FE3340023}" destId="{76BC1DFA-17AA-49C3-9DBD-AC19EAEB6E84}" srcOrd="6" destOrd="0" presId="urn:microsoft.com/office/officeart/2005/8/layout/vList2"/>
    <dgm:cxn modelId="{615FB77F-EA7D-4C73-B98A-9D4367D292AF}" type="presParOf" srcId="{2ABC3235-D494-419D-ACA6-488FE3340023}" destId="{51E32158-8E5C-423F-A2DE-2BB2477AFF13}" srcOrd="7" destOrd="0" presId="urn:microsoft.com/office/officeart/2005/8/layout/vList2"/>
    <dgm:cxn modelId="{C6032711-29AB-48EC-9632-AF04721949BD}" type="presParOf" srcId="{2ABC3235-D494-419D-ACA6-488FE3340023}" destId="{10361C29-4E3D-4F4B-A8B9-237C24762E6A}"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41162F-0E8E-4542-A44D-DDF97B8948D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EDB8962D-F044-4E4A-8463-1DE1EBEB6180}">
      <dgm:prSet phldrT="[Texto]" custT="1"/>
      <dgm:spPr/>
      <dgm:t>
        <a:bodyPr/>
        <a:lstStyle/>
        <a:p>
          <a:r>
            <a:rPr lang="es-CO" sz="2400" dirty="0">
              <a:latin typeface="Montserrat" panose="02000505000000020004" pitchFamily="2" charset="0"/>
            </a:rPr>
            <a:t>Trombosis </a:t>
          </a:r>
        </a:p>
      </dgm:t>
    </dgm:pt>
    <dgm:pt modelId="{DBF312F8-82F2-4774-99C9-D57F87D95941}" type="parTrans" cxnId="{2C164D03-D3D8-4D5D-874E-8100259CAA70}">
      <dgm:prSet/>
      <dgm:spPr/>
      <dgm:t>
        <a:bodyPr/>
        <a:lstStyle/>
        <a:p>
          <a:endParaRPr lang="es-CO" sz="1400" dirty="0">
            <a:latin typeface="Montserrat" panose="02000505000000020004" pitchFamily="2" charset="0"/>
          </a:endParaRPr>
        </a:p>
      </dgm:t>
    </dgm:pt>
    <dgm:pt modelId="{72281352-1761-4358-993C-9E0F4678BD4F}" type="sibTrans" cxnId="{2C164D03-D3D8-4D5D-874E-8100259CAA70}">
      <dgm:prSet/>
      <dgm:spPr/>
      <dgm:t>
        <a:bodyPr/>
        <a:lstStyle/>
        <a:p>
          <a:endParaRPr lang="es-CO" sz="1400" dirty="0">
            <a:latin typeface="Montserrat" panose="02000505000000020004" pitchFamily="2" charset="0"/>
          </a:endParaRPr>
        </a:p>
      </dgm:t>
    </dgm:pt>
    <dgm:pt modelId="{2F708378-39EC-44BB-8F09-1A019281710D}">
      <dgm:prSet phldrT="[Texto]" custT="1"/>
      <dgm:spPr/>
      <dgm:t>
        <a:bodyPr/>
        <a:lstStyle/>
        <a:p>
          <a:r>
            <a:rPr lang="es-CO" sz="2400" dirty="0">
              <a:latin typeface="Montserrat" panose="02000505000000020004" pitchFamily="2" charset="0"/>
            </a:rPr>
            <a:t>Embolia </a:t>
          </a:r>
        </a:p>
      </dgm:t>
    </dgm:pt>
    <dgm:pt modelId="{818E7DF4-CFAA-4DF4-B776-CBD55C24E7B3}" type="parTrans" cxnId="{517BD4D2-2850-4E22-915F-19A326CBD8A3}">
      <dgm:prSet/>
      <dgm:spPr/>
      <dgm:t>
        <a:bodyPr/>
        <a:lstStyle/>
        <a:p>
          <a:endParaRPr lang="es-CO" sz="1400" dirty="0">
            <a:latin typeface="Montserrat" panose="02000505000000020004" pitchFamily="2" charset="0"/>
          </a:endParaRPr>
        </a:p>
      </dgm:t>
    </dgm:pt>
    <dgm:pt modelId="{92B8A302-E307-49E5-A2B1-33FE59482F25}" type="sibTrans" cxnId="{517BD4D2-2850-4E22-915F-19A326CBD8A3}">
      <dgm:prSet/>
      <dgm:spPr/>
      <dgm:t>
        <a:bodyPr/>
        <a:lstStyle/>
        <a:p>
          <a:endParaRPr lang="es-CO" sz="1400" dirty="0">
            <a:latin typeface="Montserrat" panose="02000505000000020004" pitchFamily="2" charset="0"/>
          </a:endParaRPr>
        </a:p>
      </dgm:t>
    </dgm:pt>
    <dgm:pt modelId="{97B8BA3C-F655-4190-901E-F949010811DE}">
      <dgm:prSet phldrT="[Texto]" custT="1"/>
      <dgm:spPr/>
      <dgm:t>
        <a:bodyPr/>
        <a:lstStyle/>
        <a:p>
          <a:pPr algn="l"/>
          <a:r>
            <a:rPr lang="es-CO" sz="2400" dirty="0">
              <a:latin typeface="Montserrat" panose="02000505000000020004" pitchFamily="2" charset="0"/>
            </a:rPr>
            <a:t>Hipoperfusión sistémica </a:t>
          </a:r>
        </a:p>
      </dgm:t>
    </dgm:pt>
    <dgm:pt modelId="{26385DA1-CA1C-486C-9542-38AA7E054EE9}" type="parTrans" cxnId="{20F0F2B6-06A4-4574-A47B-9360AE007D4B}">
      <dgm:prSet/>
      <dgm:spPr/>
      <dgm:t>
        <a:bodyPr/>
        <a:lstStyle/>
        <a:p>
          <a:endParaRPr lang="es-CO" sz="1400" dirty="0">
            <a:latin typeface="Montserrat" panose="02000505000000020004" pitchFamily="2" charset="0"/>
          </a:endParaRPr>
        </a:p>
      </dgm:t>
    </dgm:pt>
    <dgm:pt modelId="{0D9FB1A8-BB00-491A-AA03-4F80EEEBA9FF}" type="sibTrans" cxnId="{20F0F2B6-06A4-4574-A47B-9360AE007D4B}">
      <dgm:prSet/>
      <dgm:spPr/>
      <dgm:t>
        <a:bodyPr/>
        <a:lstStyle/>
        <a:p>
          <a:endParaRPr lang="es-CO" sz="1400" dirty="0">
            <a:latin typeface="Montserrat" panose="02000505000000020004" pitchFamily="2" charset="0"/>
          </a:endParaRPr>
        </a:p>
      </dgm:t>
    </dgm:pt>
    <dgm:pt modelId="{033FB59C-F2B5-49A9-8D08-C0204C6D17A8}" type="pres">
      <dgm:prSet presAssocID="{9441162F-0E8E-4542-A44D-DDF97B8948D1}" presName="linear" presStyleCnt="0">
        <dgm:presLayoutVars>
          <dgm:dir/>
          <dgm:animLvl val="lvl"/>
          <dgm:resizeHandles val="exact"/>
        </dgm:presLayoutVars>
      </dgm:prSet>
      <dgm:spPr/>
    </dgm:pt>
    <dgm:pt modelId="{500F8ABE-1604-4229-A67B-7440C8F42E85}" type="pres">
      <dgm:prSet presAssocID="{EDB8962D-F044-4E4A-8463-1DE1EBEB6180}" presName="parentLin" presStyleCnt="0"/>
      <dgm:spPr/>
    </dgm:pt>
    <dgm:pt modelId="{4E77AAF6-2742-499A-BF9F-3F63840605A0}" type="pres">
      <dgm:prSet presAssocID="{EDB8962D-F044-4E4A-8463-1DE1EBEB6180}" presName="parentLeftMargin" presStyleLbl="node1" presStyleIdx="0" presStyleCnt="3"/>
      <dgm:spPr/>
    </dgm:pt>
    <dgm:pt modelId="{F629C77B-0625-4457-8EF3-EF0880A69852}" type="pres">
      <dgm:prSet presAssocID="{EDB8962D-F044-4E4A-8463-1DE1EBEB6180}" presName="parentText" presStyleLbl="node1" presStyleIdx="0" presStyleCnt="3">
        <dgm:presLayoutVars>
          <dgm:chMax val="0"/>
          <dgm:bulletEnabled val="1"/>
        </dgm:presLayoutVars>
      </dgm:prSet>
      <dgm:spPr/>
    </dgm:pt>
    <dgm:pt modelId="{3DA84681-7D02-4E5B-A3F8-09C241C0F8FA}" type="pres">
      <dgm:prSet presAssocID="{EDB8962D-F044-4E4A-8463-1DE1EBEB6180}" presName="negativeSpace" presStyleCnt="0"/>
      <dgm:spPr/>
    </dgm:pt>
    <dgm:pt modelId="{F8ACF329-6A31-4CDF-9D97-663070535C09}" type="pres">
      <dgm:prSet presAssocID="{EDB8962D-F044-4E4A-8463-1DE1EBEB6180}" presName="childText" presStyleLbl="conFgAcc1" presStyleIdx="0" presStyleCnt="3">
        <dgm:presLayoutVars>
          <dgm:bulletEnabled val="1"/>
        </dgm:presLayoutVars>
      </dgm:prSet>
      <dgm:spPr/>
    </dgm:pt>
    <dgm:pt modelId="{56999957-F316-4D78-BE8A-77BEC8D8C1CF}" type="pres">
      <dgm:prSet presAssocID="{72281352-1761-4358-993C-9E0F4678BD4F}" presName="spaceBetweenRectangles" presStyleCnt="0"/>
      <dgm:spPr/>
    </dgm:pt>
    <dgm:pt modelId="{075E91BF-FEEB-457C-9B52-2D602CB36AB7}" type="pres">
      <dgm:prSet presAssocID="{2F708378-39EC-44BB-8F09-1A019281710D}" presName="parentLin" presStyleCnt="0"/>
      <dgm:spPr/>
    </dgm:pt>
    <dgm:pt modelId="{F66EFC1D-FD92-4836-9EA6-8FE9E4204286}" type="pres">
      <dgm:prSet presAssocID="{2F708378-39EC-44BB-8F09-1A019281710D}" presName="parentLeftMargin" presStyleLbl="node1" presStyleIdx="0" presStyleCnt="3"/>
      <dgm:spPr/>
    </dgm:pt>
    <dgm:pt modelId="{02191761-A213-461A-BA39-ADAF66A4EC8C}" type="pres">
      <dgm:prSet presAssocID="{2F708378-39EC-44BB-8F09-1A019281710D}" presName="parentText" presStyleLbl="node1" presStyleIdx="1" presStyleCnt="3">
        <dgm:presLayoutVars>
          <dgm:chMax val="0"/>
          <dgm:bulletEnabled val="1"/>
        </dgm:presLayoutVars>
      </dgm:prSet>
      <dgm:spPr/>
    </dgm:pt>
    <dgm:pt modelId="{693898A2-44B3-44E1-BF77-88292ECABE88}" type="pres">
      <dgm:prSet presAssocID="{2F708378-39EC-44BB-8F09-1A019281710D}" presName="negativeSpace" presStyleCnt="0"/>
      <dgm:spPr/>
    </dgm:pt>
    <dgm:pt modelId="{D80E8295-4ECF-4D9B-82B1-6D2113A37DC1}" type="pres">
      <dgm:prSet presAssocID="{2F708378-39EC-44BB-8F09-1A019281710D}" presName="childText" presStyleLbl="conFgAcc1" presStyleIdx="1" presStyleCnt="3">
        <dgm:presLayoutVars>
          <dgm:bulletEnabled val="1"/>
        </dgm:presLayoutVars>
      </dgm:prSet>
      <dgm:spPr/>
    </dgm:pt>
    <dgm:pt modelId="{3B5EE3B9-B6CA-4754-84A6-A74FCD59D167}" type="pres">
      <dgm:prSet presAssocID="{92B8A302-E307-49E5-A2B1-33FE59482F25}" presName="spaceBetweenRectangles" presStyleCnt="0"/>
      <dgm:spPr/>
    </dgm:pt>
    <dgm:pt modelId="{A200CF8E-96D3-4336-B243-AE0E5990BDC3}" type="pres">
      <dgm:prSet presAssocID="{97B8BA3C-F655-4190-901E-F949010811DE}" presName="parentLin" presStyleCnt="0"/>
      <dgm:spPr/>
    </dgm:pt>
    <dgm:pt modelId="{CFEBD8B6-0CC5-4045-A6DD-221437752E6C}" type="pres">
      <dgm:prSet presAssocID="{97B8BA3C-F655-4190-901E-F949010811DE}" presName="parentLeftMargin" presStyleLbl="node1" presStyleIdx="1" presStyleCnt="3"/>
      <dgm:spPr/>
    </dgm:pt>
    <dgm:pt modelId="{DB829B5E-3F38-4FBE-81C1-AD9C81DC5B41}" type="pres">
      <dgm:prSet presAssocID="{97B8BA3C-F655-4190-901E-F949010811DE}" presName="parentText" presStyleLbl="node1" presStyleIdx="2" presStyleCnt="3" custScaleX="85268">
        <dgm:presLayoutVars>
          <dgm:chMax val="0"/>
          <dgm:bulletEnabled val="1"/>
        </dgm:presLayoutVars>
      </dgm:prSet>
      <dgm:spPr/>
    </dgm:pt>
    <dgm:pt modelId="{C853233E-A075-4EE1-9828-AE90CD5A0470}" type="pres">
      <dgm:prSet presAssocID="{97B8BA3C-F655-4190-901E-F949010811DE}" presName="negativeSpace" presStyleCnt="0"/>
      <dgm:spPr/>
    </dgm:pt>
    <dgm:pt modelId="{652F4AC9-F080-490D-A2B8-FEF047ED26CC}" type="pres">
      <dgm:prSet presAssocID="{97B8BA3C-F655-4190-901E-F949010811DE}" presName="childText" presStyleLbl="conFgAcc1" presStyleIdx="2" presStyleCnt="3">
        <dgm:presLayoutVars>
          <dgm:bulletEnabled val="1"/>
        </dgm:presLayoutVars>
      </dgm:prSet>
      <dgm:spPr/>
    </dgm:pt>
  </dgm:ptLst>
  <dgm:cxnLst>
    <dgm:cxn modelId="{2C164D03-D3D8-4D5D-874E-8100259CAA70}" srcId="{9441162F-0E8E-4542-A44D-DDF97B8948D1}" destId="{EDB8962D-F044-4E4A-8463-1DE1EBEB6180}" srcOrd="0" destOrd="0" parTransId="{DBF312F8-82F2-4774-99C9-D57F87D95941}" sibTransId="{72281352-1761-4358-993C-9E0F4678BD4F}"/>
    <dgm:cxn modelId="{23304908-7C70-4A69-89A0-BE4E89B64F57}" type="presOf" srcId="{EDB8962D-F044-4E4A-8463-1DE1EBEB6180}" destId="{F629C77B-0625-4457-8EF3-EF0880A69852}" srcOrd="1" destOrd="0" presId="urn:microsoft.com/office/officeart/2005/8/layout/list1"/>
    <dgm:cxn modelId="{95C83616-97ED-4A34-942D-1F25342CFC3D}" type="presOf" srcId="{EDB8962D-F044-4E4A-8463-1DE1EBEB6180}" destId="{4E77AAF6-2742-499A-BF9F-3F63840605A0}" srcOrd="0" destOrd="0" presId="urn:microsoft.com/office/officeart/2005/8/layout/list1"/>
    <dgm:cxn modelId="{4E230720-3666-4C0D-889D-049281FE9DAF}" type="presOf" srcId="{97B8BA3C-F655-4190-901E-F949010811DE}" destId="{CFEBD8B6-0CC5-4045-A6DD-221437752E6C}" srcOrd="0" destOrd="0" presId="urn:microsoft.com/office/officeart/2005/8/layout/list1"/>
    <dgm:cxn modelId="{2BE79E36-BDB4-41F8-8411-1DFF16AF3EAE}" type="presOf" srcId="{2F708378-39EC-44BB-8F09-1A019281710D}" destId="{F66EFC1D-FD92-4836-9EA6-8FE9E4204286}" srcOrd="0" destOrd="0" presId="urn:microsoft.com/office/officeart/2005/8/layout/list1"/>
    <dgm:cxn modelId="{ACD0DC3A-42C1-404E-96F8-A662F101D158}" type="presOf" srcId="{97B8BA3C-F655-4190-901E-F949010811DE}" destId="{DB829B5E-3F38-4FBE-81C1-AD9C81DC5B41}" srcOrd="1" destOrd="0" presId="urn:microsoft.com/office/officeart/2005/8/layout/list1"/>
    <dgm:cxn modelId="{E1186848-054D-463A-A9CE-E0AE9B4CB107}" type="presOf" srcId="{9441162F-0E8E-4542-A44D-DDF97B8948D1}" destId="{033FB59C-F2B5-49A9-8D08-C0204C6D17A8}" srcOrd="0" destOrd="0" presId="urn:microsoft.com/office/officeart/2005/8/layout/list1"/>
    <dgm:cxn modelId="{20F0F2B6-06A4-4574-A47B-9360AE007D4B}" srcId="{9441162F-0E8E-4542-A44D-DDF97B8948D1}" destId="{97B8BA3C-F655-4190-901E-F949010811DE}" srcOrd="2" destOrd="0" parTransId="{26385DA1-CA1C-486C-9542-38AA7E054EE9}" sibTransId="{0D9FB1A8-BB00-491A-AA03-4F80EEEBA9FF}"/>
    <dgm:cxn modelId="{517BD4D2-2850-4E22-915F-19A326CBD8A3}" srcId="{9441162F-0E8E-4542-A44D-DDF97B8948D1}" destId="{2F708378-39EC-44BB-8F09-1A019281710D}" srcOrd="1" destOrd="0" parTransId="{818E7DF4-CFAA-4DF4-B776-CBD55C24E7B3}" sibTransId="{92B8A302-E307-49E5-A2B1-33FE59482F25}"/>
    <dgm:cxn modelId="{527AB2FE-75AC-40E5-A100-82F7BE296D71}" type="presOf" srcId="{2F708378-39EC-44BB-8F09-1A019281710D}" destId="{02191761-A213-461A-BA39-ADAF66A4EC8C}" srcOrd="1" destOrd="0" presId="urn:microsoft.com/office/officeart/2005/8/layout/list1"/>
    <dgm:cxn modelId="{7F54043B-FF94-4551-A54F-8F190FC8C5A4}" type="presParOf" srcId="{033FB59C-F2B5-49A9-8D08-C0204C6D17A8}" destId="{500F8ABE-1604-4229-A67B-7440C8F42E85}" srcOrd="0" destOrd="0" presId="urn:microsoft.com/office/officeart/2005/8/layout/list1"/>
    <dgm:cxn modelId="{C77E0224-AB5C-4DEB-BA27-BD8676DEA9E9}" type="presParOf" srcId="{500F8ABE-1604-4229-A67B-7440C8F42E85}" destId="{4E77AAF6-2742-499A-BF9F-3F63840605A0}" srcOrd="0" destOrd="0" presId="urn:microsoft.com/office/officeart/2005/8/layout/list1"/>
    <dgm:cxn modelId="{B853B017-57F6-4E07-917E-6941C46BFFC3}" type="presParOf" srcId="{500F8ABE-1604-4229-A67B-7440C8F42E85}" destId="{F629C77B-0625-4457-8EF3-EF0880A69852}" srcOrd="1" destOrd="0" presId="urn:microsoft.com/office/officeart/2005/8/layout/list1"/>
    <dgm:cxn modelId="{C5A3E8E1-6EE7-42CA-AF51-67CCFF678B15}" type="presParOf" srcId="{033FB59C-F2B5-49A9-8D08-C0204C6D17A8}" destId="{3DA84681-7D02-4E5B-A3F8-09C241C0F8FA}" srcOrd="1" destOrd="0" presId="urn:microsoft.com/office/officeart/2005/8/layout/list1"/>
    <dgm:cxn modelId="{FD080677-3E8A-43A5-841E-70B4D61DC595}" type="presParOf" srcId="{033FB59C-F2B5-49A9-8D08-C0204C6D17A8}" destId="{F8ACF329-6A31-4CDF-9D97-663070535C09}" srcOrd="2" destOrd="0" presId="urn:microsoft.com/office/officeart/2005/8/layout/list1"/>
    <dgm:cxn modelId="{971AA136-A126-4B94-9E2F-9A7DD5A07AA1}" type="presParOf" srcId="{033FB59C-F2B5-49A9-8D08-C0204C6D17A8}" destId="{56999957-F316-4D78-BE8A-77BEC8D8C1CF}" srcOrd="3" destOrd="0" presId="urn:microsoft.com/office/officeart/2005/8/layout/list1"/>
    <dgm:cxn modelId="{447709AC-47C3-4AC7-9379-43691D4671AB}" type="presParOf" srcId="{033FB59C-F2B5-49A9-8D08-C0204C6D17A8}" destId="{075E91BF-FEEB-457C-9B52-2D602CB36AB7}" srcOrd="4" destOrd="0" presId="urn:microsoft.com/office/officeart/2005/8/layout/list1"/>
    <dgm:cxn modelId="{104E6981-3043-42CA-A952-6D7B732B9CAD}" type="presParOf" srcId="{075E91BF-FEEB-457C-9B52-2D602CB36AB7}" destId="{F66EFC1D-FD92-4836-9EA6-8FE9E4204286}" srcOrd="0" destOrd="0" presId="urn:microsoft.com/office/officeart/2005/8/layout/list1"/>
    <dgm:cxn modelId="{7BA41906-5EEB-4ACA-80D2-FF5F208B97DB}" type="presParOf" srcId="{075E91BF-FEEB-457C-9B52-2D602CB36AB7}" destId="{02191761-A213-461A-BA39-ADAF66A4EC8C}" srcOrd="1" destOrd="0" presId="urn:microsoft.com/office/officeart/2005/8/layout/list1"/>
    <dgm:cxn modelId="{C35BC1F2-85A3-4607-A356-FAB99028A89B}" type="presParOf" srcId="{033FB59C-F2B5-49A9-8D08-C0204C6D17A8}" destId="{693898A2-44B3-44E1-BF77-88292ECABE88}" srcOrd="5" destOrd="0" presId="urn:microsoft.com/office/officeart/2005/8/layout/list1"/>
    <dgm:cxn modelId="{69C32EAC-9CA9-482B-88BF-2AA29FF4584E}" type="presParOf" srcId="{033FB59C-F2B5-49A9-8D08-C0204C6D17A8}" destId="{D80E8295-4ECF-4D9B-82B1-6D2113A37DC1}" srcOrd="6" destOrd="0" presId="urn:microsoft.com/office/officeart/2005/8/layout/list1"/>
    <dgm:cxn modelId="{606318E1-9EED-4B95-9005-E9F05ADC8F45}" type="presParOf" srcId="{033FB59C-F2B5-49A9-8D08-C0204C6D17A8}" destId="{3B5EE3B9-B6CA-4754-84A6-A74FCD59D167}" srcOrd="7" destOrd="0" presId="urn:microsoft.com/office/officeart/2005/8/layout/list1"/>
    <dgm:cxn modelId="{DF30DC9F-C38E-4EEA-8B37-5A82F5409031}" type="presParOf" srcId="{033FB59C-F2B5-49A9-8D08-C0204C6D17A8}" destId="{A200CF8E-96D3-4336-B243-AE0E5990BDC3}" srcOrd="8" destOrd="0" presId="urn:microsoft.com/office/officeart/2005/8/layout/list1"/>
    <dgm:cxn modelId="{CAEA90F4-ED3D-434B-90F4-7A1ADADA42A5}" type="presParOf" srcId="{A200CF8E-96D3-4336-B243-AE0E5990BDC3}" destId="{CFEBD8B6-0CC5-4045-A6DD-221437752E6C}" srcOrd="0" destOrd="0" presId="urn:microsoft.com/office/officeart/2005/8/layout/list1"/>
    <dgm:cxn modelId="{EECB3D89-17AE-4186-97BE-7D778690B85D}" type="presParOf" srcId="{A200CF8E-96D3-4336-B243-AE0E5990BDC3}" destId="{DB829B5E-3F38-4FBE-81C1-AD9C81DC5B41}" srcOrd="1" destOrd="0" presId="urn:microsoft.com/office/officeart/2005/8/layout/list1"/>
    <dgm:cxn modelId="{B545999A-D557-4085-AB83-318DAFAF3EC9}" type="presParOf" srcId="{033FB59C-F2B5-49A9-8D08-C0204C6D17A8}" destId="{C853233E-A075-4EE1-9828-AE90CD5A0470}" srcOrd="9" destOrd="0" presId="urn:microsoft.com/office/officeart/2005/8/layout/list1"/>
    <dgm:cxn modelId="{BC743B96-977A-44FF-957D-CFEB43A9BD77}" type="presParOf" srcId="{033FB59C-F2B5-49A9-8D08-C0204C6D17A8}" destId="{652F4AC9-F080-490D-A2B8-FEF047ED26CC}"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53B524-312E-46A2-8AE1-38BBBB582F3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2725C6EF-C808-4F61-BC53-3FF7C559D6A1}">
      <dgm:prSet phldrT="[Texto]"/>
      <dgm:spPr/>
      <dgm:t>
        <a:bodyPr/>
        <a:lstStyle/>
        <a:p>
          <a:r>
            <a:rPr lang="es-ES" dirty="0">
              <a:latin typeface="Montserrat" panose="02000505000000020004" pitchFamily="2" charset="0"/>
            </a:rPr>
            <a:t>Hipertensión</a:t>
          </a:r>
        </a:p>
      </dgm:t>
    </dgm:pt>
    <dgm:pt modelId="{4D53E64E-6E60-4BED-981B-6F9413D70448}" type="parTrans" cxnId="{5ED5D852-B911-4F2B-9422-65232F6A38ED}">
      <dgm:prSet/>
      <dgm:spPr/>
      <dgm:t>
        <a:bodyPr/>
        <a:lstStyle/>
        <a:p>
          <a:endParaRPr lang="es-ES">
            <a:latin typeface="Montserrat" panose="02000505000000020004" pitchFamily="2" charset="0"/>
          </a:endParaRPr>
        </a:p>
      </dgm:t>
    </dgm:pt>
    <dgm:pt modelId="{8E1DC454-F63B-4AD7-B5E3-1C41E7744BC0}" type="sibTrans" cxnId="{5ED5D852-B911-4F2B-9422-65232F6A38ED}">
      <dgm:prSet/>
      <dgm:spPr/>
      <dgm:t>
        <a:bodyPr/>
        <a:lstStyle/>
        <a:p>
          <a:endParaRPr lang="es-ES">
            <a:latin typeface="Montserrat" panose="02000505000000020004" pitchFamily="2" charset="0"/>
          </a:endParaRPr>
        </a:p>
      </dgm:t>
    </dgm:pt>
    <dgm:pt modelId="{CDDDACE0-44A1-44BE-979F-EB27F8811383}">
      <dgm:prSet phldrT="[Texto]"/>
      <dgm:spPr/>
      <dgm:t>
        <a:bodyPr/>
        <a:lstStyle/>
        <a:p>
          <a:r>
            <a:rPr lang="es-ES" dirty="0">
              <a:latin typeface="Montserrat" panose="02000505000000020004" pitchFamily="2" charset="0"/>
            </a:rPr>
            <a:t>Hiperlipidemia</a:t>
          </a:r>
        </a:p>
      </dgm:t>
    </dgm:pt>
    <dgm:pt modelId="{C7B8044D-54BF-453F-811E-18A6FAA3644E}" type="parTrans" cxnId="{2E1FFDF8-91B9-40DF-94B6-9D150ED295AA}">
      <dgm:prSet/>
      <dgm:spPr/>
      <dgm:t>
        <a:bodyPr/>
        <a:lstStyle/>
        <a:p>
          <a:endParaRPr lang="es-ES">
            <a:latin typeface="Montserrat" panose="02000505000000020004" pitchFamily="2" charset="0"/>
          </a:endParaRPr>
        </a:p>
      </dgm:t>
    </dgm:pt>
    <dgm:pt modelId="{728E3B68-9A61-46F8-AC15-6AE522C41C19}" type="sibTrans" cxnId="{2E1FFDF8-91B9-40DF-94B6-9D150ED295AA}">
      <dgm:prSet/>
      <dgm:spPr/>
      <dgm:t>
        <a:bodyPr/>
        <a:lstStyle/>
        <a:p>
          <a:endParaRPr lang="es-ES">
            <a:latin typeface="Montserrat" panose="02000505000000020004" pitchFamily="2" charset="0"/>
          </a:endParaRPr>
        </a:p>
      </dgm:t>
    </dgm:pt>
    <dgm:pt modelId="{19FE1823-99DC-4E45-A8CC-6A4DBFB77D21}">
      <dgm:prSet phldrT="[Texto]"/>
      <dgm:spPr/>
      <dgm:t>
        <a:bodyPr/>
        <a:lstStyle/>
        <a:p>
          <a:r>
            <a:rPr lang="es-ES" dirty="0">
              <a:latin typeface="Montserrat" panose="02000505000000020004" pitchFamily="2" charset="0"/>
            </a:rPr>
            <a:t>Obesidad </a:t>
          </a:r>
        </a:p>
      </dgm:t>
    </dgm:pt>
    <dgm:pt modelId="{080BEE6E-57AA-4627-B5BE-66107B4D138D}" type="parTrans" cxnId="{E6BAC047-9465-48F6-BA39-8E748E4AABD4}">
      <dgm:prSet/>
      <dgm:spPr/>
      <dgm:t>
        <a:bodyPr/>
        <a:lstStyle/>
        <a:p>
          <a:endParaRPr lang="es-ES">
            <a:latin typeface="Montserrat" panose="02000505000000020004" pitchFamily="2" charset="0"/>
          </a:endParaRPr>
        </a:p>
      </dgm:t>
    </dgm:pt>
    <dgm:pt modelId="{D0EB6A5F-9D1E-47A8-A31D-CD7B0168DB54}" type="sibTrans" cxnId="{E6BAC047-9465-48F6-BA39-8E748E4AABD4}">
      <dgm:prSet/>
      <dgm:spPr/>
      <dgm:t>
        <a:bodyPr/>
        <a:lstStyle/>
        <a:p>
          <a:endParaRPr lang="es-ES">
            <a:latin typeface="Montserrat" panose="02000505000000020004" pitchFamily="2" charset="0"/>
          </a:endParaRPr>
        </a:p>
      </dgm:t>
    </dgm:pt>
    <dgm:pt modelId="{90FF6B8A-9B07-48A7-BB67-B1FE9C18CAD8}">
      <dgm:prSet phldrT="[Texto]"/>
      <dgm:spPr/>
      <dgm:t>
        <a:bodyPr/>
        <a:lstStyle/>
        <a:p>
          <a:r>
            <a:rPr lang="es-ES" dirty="0">
              <a:latin typeface="Montserrat" panose="02000505000000020004" pitchFamily="2" charset="0"/>
            </a:rPr>
            <a:t>Tabaquismo </a:t>
          </a:r>
        </a:p>
      </dgm:t>
    </dgm:pt>
    <dgm:pt modelId="{3C775D89-B07F-420D-90F8-2002AF697728}" type="parTrans" cxnId="{11C8C8EA-5DA2-4F1C-A524-CBF4BE799AFB}">
      <dgm:prSet/>
      <dgm:spPr/>
      <dgm:t>
        <a:bodyPr/>
        <a:lstStyle/>
        <a:p>
          <a:endParaRPr lang="es-ES">
            <a:latin typeface="Montserrat" panose="02000505000000020004" pitchFamily="2" charset="0"/>
          </a:endParaRPr>
        </a:p>
      </dgm:t>
    </dgm:pt>
    <dgm:pt modelId="{F9797897-D85F-4D27-9699-F724F276060D}" type="sibTrans" cxnId="{11C8C8EA-5DA2-4F1C-A524-CBF4BE799AFB}">
      <dgm:prSet/>
      <dgm:spPr/>
      <dgm:t>
        <a:bodyPr/>
        <a:lstStyle/>
        <a:p>
          <a:endParaRPr lang="es-ES">
            <a:latin typeface="Montserrat" panose="02000505000000020004" pitchFamily="2" charset="0"/>
          </a:endParaRPr>
        </a:p>
      </dgm:t>
    </dgm:pt>
    <dgm:pt modelId="{F0113234-180D-45BF-A215-61AC391FAA38}">
      <dgm:prSet phldrT="[Texto]"/>
      <dgm:spPr/>
      <dgm:t>
        <a:bodyPr/>
        <a:lstStyle/>
        <a:p>
          <a:r>
            <a:rPr lang="es-ES" dirty="0">
              <a:latin typeface="Montserrat" panose="02000505000000020004" pitchFamily="2" charset="0"/>
            </a:rPr>
            <a:t>Diabetes mellitus </a:t>
          </a:r>
        </a:p>
      </dgm:t>
    </dgm:pt>
    <dgm:pt modelId="{788141D7-5140-44CD-A4D6-281CE28B6F01}" type="parTrans" cxnId="{E9ADEE9E-3D01-4C64-ACD0-6C12BA94DA0D}">
      <dgm:prSet/>
      <dgm:spPr/>
      <dgm:t>
        <a:bodyPr/>
        <a:lstStyle/>
        <a:p>
          <a:endParaRPr lang="es-ES">
            <a:latin typeface="Montserrat" panose="02000505000000020004" pitchFamily="2" charset="0"/>
          </a:endParaRPr>
        </a:p>
      </dgm:t>
    </dgm:pt>
    <dgm:pt modelId="{FDF8C2F8-591C-44B4-9848-E9137B28E4E3}" type="sibTrans" cxnId="{E9ADEE9E-3D01-4C64-ACD0-6C12BA94DA0D}">
      <dgm:prSet/>
      <dgm:spPr/>
      <dgm:t>
        <a:bodyPr/>
        <a:lstStyle/>
        <a:p>
          <a:endParaRPr lang="es-ES">
            <a:latin typeface="Montserrat" panose="02000505000000020004" pitchFamily="2" charset="0"/>
          </a:endParaRPr>
        </a:p>
      </dgm:t>
    </dgm:pt>
    <dgm:pt modelId="{2ABFAE79-0100-4143-B441-C31F9DE41DEF}">
      <dgm:prSet phldrT="[Texto]"/>
      <dgm:spPr/>
      <dgm:t>
        <a:bodyPr/>
        <a:lstStyle/>
        <a:p>
          <a:r>
            <a:rPr lang="es-ES" dirty="0">
              <a:latin typeface="Montserrat" panose="02000505000000020004" pitchFamily="2" charset="0"/>
            </a:rPr>
            <a:t>SAHOS </a:t>
          </a:r>
        </a:p>
      </dgm:t>
    </dgm:pt>
    <dgm:pt modelId="{53FA6163-B29C-4159-BE7F-8DCFA26EB678}" type="parTrans" cxnId="{0707E306-66F3-4C4A-83E5-C38D7EAE674E}">
      <dgm:prSet/>
      <dgm:spPr/>
      <dgm:t>
        <a:bodyPr/>
        <a:lstStyle/>
        <a:p>
          <a:endParaRPr lang="es-ES">
            <a:latin typeface="Montserrat" panose="02000505000000020004" pitchFamily="2" charset="0"/>
          </a:endParaRPr>
        </a:p>
      </dgm:t>
    </dgm:pt>
    <dgm:pt modelId="{8E85DFCE-80F2-4020-8210-FCCBBAEED5D4}" type="sibTrans" cxnId="{0707E306-66F3-4C4A-83E5-C38D7EAE674E}">
      <dgm:prSet/>
      <dgm:spPr/>
      <dgm:t>
        <a:bodyPr/>
        <a:lstStyle/>
        <a:p>
          <a:endParaRPr lang="es-ES">
            <a:latin typeface="Montserrat" panose="02000505000000020004" pitchFamily="2" charset="0"/>
          </a:endParaRPr>
        </a:p>
      </dgm:t>
    </dgm:pt>
    <dgm:pt modelId="{950C7F9A-27C7-4D05-BDFD-503ADF8FBD57}">
      <dgm:prSet phldrT="[Texto]"/>
      <dgm:spPr/>
      <dgm:t>
        <a:bodyPr/>
        <a:lstStyle/>
        <a:p>
          <a:r>
            <a:rPr lang="es-ES" dirty="0">
              <a:latin typeface="Montserrat" panose="02000505000000020004" pitchFamily="2" charset="0"/>
            </a:rPr>
            <a:t>Fibrilación atrial </a:t>
          </a:r>
        </a:p>
      </dgm:t>
    </dgm:pt>
    <dgm:pt modelId="{182D083F-50B9-474B-AD05-0F93E39C1F31}" type="parTrans" cxnId="{6FC350C4-23C5-4218-96BE-1832F3313137}">
      <dgm:prSet/>
      <dgm:spPr/>
      <dgm:t>
        <a:bodyPr/>
        <a:lstStyle/>
        <a:p>
          <a:endParaRPr lang="es-ES">
            <a:latin typeface="Montserrat" panose="02000505000000020004" pitchFamily="2" charset="0"/>
          </a:endParaRPr>
        </a:p>
      </dgm:t>
    </dgm:pt>
    <dgm:pt modelId="{C84DF51F-9C56-4A61-A971-4930BD4BE6DC}" type="sibTrans" cxnId="{6FC350C4-23C5-4218-96BE-1832F3313137}">
      <dgm:prSet/>
      <dgm:spPr/>
      <dgm:t>
        <a:bodyPr/>
        <a:lstStyle/>
        <a:p>
          <a:endParaRPr lang="es-ES">
            <a:latin typeface="Montserrat" panose="02000505000000020004" pitchFamily="2" charset="0"/>
          </a:endParaRPr>
        </a:p>
      </dgm:t>
    </dgm:pt>
    <dgm:pt modelId="{9E1FF7C9-7B12-453B-93EE-32BD10F978AA}">
      <dgm:prSet phldrT="[Texto]"/>
      <dgm:spPr/>
      <dgm:t>
        <a:bodyPr/>
        <a:lstStyle/>
        <a:p>
          <a:r>
            <a:rPr lang="es-ES" dirty="0">
              <a:latin typeface="Montserrat" panose="02000505000000020004" pitchFamily="2" charset="0"/>
            </a:rPr>
            <a:t>Estenosis carotídea</a:t>
          </a:r>
        </a:p>
      </dgm:t>
    </dgm:pt>
    <dgm:pt modelId="{3193F884-1B7E-4CF3-B5C6-0B71394A97A7}" type="parTrans" cxnId="{F0C06228-3DEB-440D-B5F7-5A7AF5179CBC}">
      <dgm:prSet/>
      <dgm:spPr/>
      <dgm:t>
        <a:bodyPr/>
        <a:lstStyle/>
        <a:p>
          <a:endParaRPr lang="es-ES">
            <a:latin typeface="Montserrat" panose="02000505000000020004" pitchFamily="2" charset="0"/>
          </a:endParaRPr>
        </a:p>
      </dgm:t>
    </dgm:pt>
    <dgm:pt modelId="{3C2D5385-101F-458D-B54F-C7756149A281}" type="sibTrans" cxnId="{F0C06228-3DEB-440D-B5F7-5A7AF5179CBC}">
      <dgm:prSet/>
      <dgm:spPr/>
      <dgm:t>
        <a:bodyPr/>
        <a:lstStyle/>
        <a:p>
          <a:endParaRPr lang="es-ES">
            <a:latin typeface="Montserrat" panose="02000505000000020004" pitchFamily="2" charset="0"/>
          </a:endParaRPr>
        </a:p>
      </dgm:t>
    </dgm:pt>
    <dgm:pt modelId="{702B4D9A-47A5-412B-8E00-FEE7F5225CF3}">
      <dgm:prSet phldrT="[Texto]"/>
      <dgm:spPr/>
      <dgm:t>
        <a:bodyPr/>
        <a:lstStyle/>
        <a:p>
          <a:r>
            <a:rPr lang="es-ES" dirty="0">
              <a:latin typeface="Montserrat" panose="02000505000000020004" pitchFamily="2" charset="0"/>
            </a:rPr>
            <a:t>Alcohol </a:t>
          </a:r>
        </a:p>
      </dgm:t>
    </dgm:pt>
    <dgm:pt modelId="{84F115AA-16A7-4CAA-AC49-D826A5EF34F8}" type="parTrans" cxnId="{87A0C4F1-4501-4686-AF42-C63FDE57B183}">
      <dgm:prSet/>
      <dgm:spPr/>
      <dgm:t>
        <a:bodyPr/>
        <a:lstStyle/>
        <a:p>
          <a:endParaRPr lang="es-ES">
            <a:latin typeface="Montserrat" panose="02000505000000020004" pitchFamily="2" charset="0"/>
          </a:endParaRPr>
        </a:p>
      </dgm:t>
    </dgm:pt>
    <dgm:pt modelId="{E78F4217-044C-4017-B5E5-F064D4156E94}" type="sibTrans" cxnId="{87A0C4F1-4501-4686-AF42-C63FDE57B183}">
      <dgm:prSet/>
      <dgm:spPr/>
      <dgm:t>
        <a:bodyPr/>
        <a:lstStyle/>
        <a:p>
          <a:endParaRPr lang="es-ES">
            <a:latin typeface="Montserrat" panose="02000505000000020004" pitchFamily="2" charset="0"/>
          </a:endParaRPr>
        </a:p>
      </dgm:t>
    </dgm:pt>
    <dgm:pt modelId="{A719AC98-C528-466F-AA1D-23E9665D7274}">
      <dgm:prSet phldrT="[Texto]"/>
      <dgm:spPr/>
      <dgm:t>
        <a:bodyPr/>
        <a:lstStyle/>
        <a:p>
          <a:r>
            <a:rPr lang="es-ES" dirty="0">
              <a:latin typeface="Montserrat" panose="02000505000000020004" pitchFamily="2" charset="0"/>
            </a:rPr>
            <a:t>Otros</a:t>
          </a:r>
        </a:p>
      </dgm:t>
    </dgm:pt>
    <dgm:pt modelId="{23D8AB40-C26C-4C73-858B-9513BEEC6CB7}" type="parTrans" cxnId="{241DC9E5-825A-4F40-8464-19BD1F17F466}">
      <dgm:prSet/>
      <dgm:spPr/>
      <dgm:t>
        <a:bodyPr/>
        <a:lstStyle/>
        <a:p>
          <a:endParaRPr lang="es-ES">
            <a:latin typeface="Montserrat" panose="02000505000000020004" pitchFamily="2" charset="0"/>
          </a:endParaRPr>
        </a:p>
      </dgm:t>
    </dgm:pt>
    <dgm:pt modelId="{ED4082C6-265A-40A5-86EC-234B8B37B885}" type="sibTrans" cxnId="{241DC9E5-825A-4F40-8464-19BD1F17F466}">
      <dgm:prSet/>
      <dgm:spPr/>
      <dgm:t>
        <a:bodyPr/>
        <a:lstStyle/>
        <a:p>
          <a:endParaRPr lang="es-ES">
            <a:latin typeface="Montserrat" panose="02000505000000020004" pitchFamily="2" charset="0"/>
          </a:endParaRPr>
        </a:p>
      </dgm:t>
    </dgm:pt>
    <dgm:pt modelId="{5ED64CB1-3A41-4357-844C-F837C6C4C17A}" type="pres">
      <dgm:prSet presAssocID="{3253B524-312E-46A2-8AE1-38BBBB582F34}" presName="diagram" presStyleCnt="0">
        <dgm:presLayoutVars>
          <dgm:dir/>
          <dgm:resizeHandles val="exact"/>
        </dgm:presLayoutVars>
      </dgm:prSet>
      <dgm:spPr/>
    </dgm:pt>
    <dgm:pt modelId="{F887F26B-24A4-4A96-9328-DA6C148ECA56}" type="pres">
      <dgm:prSet presAssocID="{2725C6EF-C808-4F61-BC53-3FF7C559D6A1}" presName="node" presStyleLbl="node1" presStyleIdx="0" presStyleCnt="10">
        <dgm:presLayoutVars>
          <dgm:bulletEnabled val="1"/>
        </dgm:presLayoutVars>
      </dgm:prSet>
      <dgm:spPr/>
    </dgm:pt>
    <dgm:pt modelId="{9C043064-8F7C-4474-A6C5-82F3EA0D2873}" type="pres">
      <dgm:prSet presAssocID="{8E1DC454-F63B-4AD7-B5E3-1C41E7744BC0}" presName="sibTrans" presStyleCnt="0"/>
      <dgm:spPr/>
    </dgm:pt>
    <dgm:pt modelId="{EB3829CE-84C3-4C79-BED3-F32E9A678F61}" type="pres">
      <dgm:prSet presAssocID="{CDDDACE0-44A1-44BE-979F-EB27F8811383}" presName="node" presStyleLbl="node1" presStyleIdx="1" presStyleCnt="10">
        <dgm:presLayoutVars>
          <dgm:bulletEnabled val="1"/>
        </dgm:presLayoutVars>
      </dgm:prSet>
      <dgm:spPr/>
    </dgm:pt>
    <dgm:pt modelId="{2FACC364-0CBC-41E4-AAAB-47EB2AC22007}" type="pres">
      <dgm:prSet presAssocID="{728E3B68-9A61-46F8-AC15-6AE522C41C19}" presName="sibTrans" presStyleCnt="0"/>
      <dgm:spPr/>
    </dgm:pt>
    <dgm:pt modelId="{252188E4-CEB2-4F42-B242-A957CB567E9D}" type="pres">
      <dgm:prSet presAssocID="{19FE1823-99DC-4E45-A8CC-6A4DBFB77D21}" presName="node" presStyleLbl="node1" presStyleIdx="2" presStyleCnt="10">
        <dgm:presLayoutVars>
          <dgm:bulletEnabled val="1"/>
        </dgm:presLayoutVars>
      </dgm:prSet>
      <dgm:spPr/>
    </dgm:pt>
    <dgm:pt modelId="{401DA211-36EC-4250-A265-44738B13BE8A}" type="pres">
      <dgm:prSet presAssocID="{D0EB6A5F-9D1E-47A8-A31D-CD7B0168DB54}" presName="sibTrans" presStyleCnt="0"/>
      <dgm:spPr/>
    </dgm:pt>
    <dgm:pt modelId="{A707AA26-7427-4948-9500-89EBFF832CB1}" type="pres">
      <dgm:prSet presAssocID="{90FF6B8A-9B07-48A7-BB67-B1FE9C18CAD8}" presName="node" presStyleLbl="node1" presStyleIdx="3" presStyleCnt="10">
        <dgm:presLayoutVars>
          <dgm:bulletEnabled val="1"/>
        </dgm:presLayoutVars>
      </dgm:prSet>
      <dgm:spPr/>
    </dgm:pt>
    <dgm:pt modelId="{854DB7C3-1E30-4CA6-97D4-4B58660530A5}" type="pres">
      <dgm:prSet presAssocID="{F9797897-D85F-4D27-9699-F724F276060D}" presName="sibTrans" presStyleCnt="0"/>
      <dgm:spPr/>
    </dgm:pt>
    <dgm:pt modelId="{EA6E5A53-BFAC-4571-8565-C8158B2A8FD6}" type="pres">
      <dgm:prSet presAssocID="{F0113234-180D-45BF-A215-61AC391FAA38}" presName="node" presStyleLbl="node1" presStyleIdx="4" presStyleCnt="10">
        <dgm:presLayoutVars>
          <dgm:bulletEnabled val="1"/>
        </dgm:presLayoutVars>
      </dgm:prSet>
      <dgm:spPr/>
    </dgm:pt>
    <dgm:pt modelId="{08D8E7C8-8FDB-4EDA-940F-7169FC67D305}" type="pres">
      <dgm:prSet presAssocID="{FDF8C2F8-591C-44B4-9848-E9137B28E4E3}" presName="sibTrans" presStyleCnt="0"/>
      <dgm:spPr/>
    </dgm:pt>
    <dgm:pt modelId="{A17A9B77-2C70-46FE-AD25-2DBBEF0ACDD3}" type="pres">
      <dgm:prSet presAssocID="{2ABFAE79-0100-4143-B441-C31F9DE41DEF}" presName="node" presStyleLbl="node1" presStyleIdx="5" presStyleCnt="10">
        <dgm:presLayoutVars>
          <dgm:bulletEnabled val="1"/>
        </dgm:presLayoutVars>
      </dgm:prSet>
      <dgm:spPr/>
    </dgm:pt>
    <dgm:pt modelId="{6E1E49A6-8AB4-47FC-99A0-31FCE3619EE6}" type="pres">
      <dgm:prSet presAssocID="{8E85DFCE-80F2-4020-8210-FCCBBAEED5D4}" presName="sibTrans" presStyleCnt="0"/>
      <dgm:spPr/>
    </dgm:pt>
    <dgm:pt modelId="{4B68B831-23AB-4E33-96C4-9BE17E59D522}" type="pres">
      <dgm:prSet presAssocID="{950C7F9A-27C7-4D05-BDFD-503ADF8FBD57}" presName="node" presStyleLbl="node1" presStyleIdx="6" presStyleCnt="10">
        <dgm:presLayoutVars>
          <dgm:bulletEnabled val="1"/>
        </dgm:presLayoutVars>
      </dgm:prSet>
      <dgm:spPr/>
    </dgm:pt>
    <dgm:pt modelId="{02E0325F-026B-4BE7-B752-F7CEDFFFD897}" type="pres">
      <dgm:prSet presAssocID="{C84DF51F-9C56-4A61-A971-4930BD4BE6DC}" presName="sibTrans" presStyleCnt="0"/>
      <dgm:spPr/>
    </dgm:pt>
    <dgm:pt modelId="{6C0A654D-EB8A-4C61-9896-FDEA2BAF0481}" type="pres">
      <dgm:prSet presAssocID="{9E1FF7C9-7B12-453B-93EE-32BD10F978AA}" presName="node" presStyleLbl="node1" presStyleIdx="7" presStyleCnt="10">
        <dgm:presLayoutVars>
          <dgm:bulletEnabled val="1"/>
        </dgm:presLayoutVars>
      </dgm:prSet>
      <dgm:spPr/>
    </dgm:pt>
    <dgm:pt modelId="{30FECC3F-26FB-4457-8C58-440EE4347E58}" type="pres">
      <dgm:prSet presAssocID="{3C2D5385-101F-458D-B54F-C7756149A281}" presName="sibTrans" presStyleCnt="0"/>
      <dgm:spPr/>
    </dgm:pt>
    <dgm:pt modelId="{4BC37649-A479-4DDE-A849-8426125E4D75}" type="pres">
      <dgm:prSet presAssocID="{702B4D9A-47A5-412B-8E00-FEE7F5225CF3}" presName="node" presStyleLbl="node1" presStyleIdx="8" presStyleCnt="10">
        <dgm:presLayoutVars>
          <dgm:bulletEnabled val="1"/>
        </dgm:presLayoutVars>
      </dgm:prSet>
      <dgm:spPr/>
    </dgm:pt>
    <dgm:pt modelId="{A139AF1A-5A0F-45DA-B2BE-B83664BF74BE}" type="pres">
      <dgm:prSet presAssocID="{E78F4217-044C-4017-B5E5-F064D4156E94}" presName="sibTrans" presStyleCnt="0"/>
      <dgm:spPr/>
    </dgm:pt>
    <dgm:pt modelId="{1F51557C-4680-4ABA-8846-265D28E0D82E}" type="pres">
      <dgm:prSet presAssocID="{A719AC98-C528-466F-AA1D-23E9665D7274}" presName="node" presStyleLbl="node1" presStyleIdx="9" presStyleCnt="10">
        <dgm:presLayoutVars>
          <dgm:bulletEnabled val="1"/>
        </dgm:presLayoutVars>
      </dgm:prSet>
      <dgm:spPr/>
    </dgm:pt>
  </dgm:ptLst>
  <dgm:cxnLst>
    <dgm:cxn modelId="{0707E306-66F3-4C4A-83E5-C38D7EAE674E}" srcId="{3253B524-312E-46A2-8AE1-38BBBB582F34}" destId="{2ABFAE79-0100-4143-B441-C31F9DE41DEF}" srcOrd="5" destOrd="0" parTransId="{53FA6163-B29C-4159-BE7F-8DCFA26EB678}" sibTransId="{8E85DFCE-80F2-4020-8210-FCCBBAEED5D4}"/>
    <dgm:cxn modelId="{F0C06228-3DEB-440D-B5F7-5A7AF5179CBC}" srcId="{3253B524-312E-46A2-8AE1-38BBBB582F34}" destId="{9E1FF7C9-7B12-453B-93EE-32BD10F978AA}" srcOrd="7" destOrd="0" parTransId="{3193F884-1B7E-4CF3-B5C6-0B71394A97A7}" sibTransId="{3C2D5385-101F-458D-B54F-C7756149A281}"/>
    <dgm:cxn modelId="{647D1F3B-0012-4D4B-88E2-A8995FEF8778}" type="presOf" srcId="{702B4D9A-47A5-412B-8E00-FEE7F5225CF3}" destId="{4BC37649-A479-4DDE-A849-8426125E4D75}" srcOrd="0" destOrd="0" presId="urn:microsoft.com/office/officeart/2005/8/layout/default"/>
    <dgm:cxn modelId="{D3252441-FFD8-4EE6-8C6E-1EE381A70B5E}" type="presOf" srcId="{19FE1823-99DC-4E45-A8CC-6A4DBFB77D21}" destId="{252188E4-CEB2-4F42-B242-A957CB567E9D}" srcOrd="0" destOrd="0" presId="urn:microsoft.com/office/officeart/2005/8/layout/default"/>
    <dgm:cxn modelId="{E6BAC047-9465-48F6-BA39-8E748E4AABD4}" srcId="{3253B524-312E-46A2-8AE1-38BBBB582F34}" destId="{19FE1823-99DC-4E45-A8CC-6A4DBFB77D21}" srcOrd="2" destOrd="0" parTransId="{080BEE6E-57AA-4627-B5BE-66107B4D138D}" sibTransId="{D0EB6A5F-9D1E-47A8-A31D-CD7B0168DB54}"/>
    <dgm:cxn modelId="{89820570-7B19-4DA7-A98F-06BD2D0A4885}" type="presOf" srcId="{2725C6EF-C808-4F61-BC53-3FF7C559D6A1}" destId="{F887F26B-24A4-4A96-9328-DA6C148ECA56}" srcOrd="0" destOrd="0" presId="urn:microsoft.com/office/officeart/2005/8/layout/default"/>
    <dgm:cxn modelId="{5ED5D852-B911-4F2B-9422-65232F6A38ED}" srcId="{3253B524-312E-46A2-8AE1-38BBBB582F34}" destId="{2725C6EF-C808-4F61-BC53-3FF7C559D6A1}" srcOrd="0" destOrd="0" parTransId="{4D53E64E-6E60-4BED-981B-6F9413D70448}" sibTransId="{8E1DC454-F63B-4AD7-B5E3-1C41E7744BC0}"/>
    <dgm:cxn modelId="{EA6C2780-2F39-46DB-95F1-30E944F268F9}" type="presOf" srcId="{3253B524-312E-46A2-8AE1-38BBBB582F34}" destId="{5ED64CB1-3A41-4357-844C-F837C6C4C17A}" srcOrd="0" destOrd="0" presId="urn:microsoft.com/office/officeart/2005/8/layout/default"/>
    <dgm:cxn modelId="{E9ADEE9E-3D01-4C64-ACD0-6C12BA94DA0D}" srcId="{3253B524-312E-46A2-8AE1-38BBBB582F34}" destId="{F0113234-180D-45BF-A215-61AC391FAA38}" srcOrd="4" destOrd="0" parTransId="{788141D7-5140-44CD-A4D6-281CE28B6F01}" sibTransId="{FDF8C2F8-591C-44B4-9848-E9137B28E4E3}"/>
    <dgm:cxn modelId="{A903BFAD-9F7C-4511-8910-BC3F4339B550}" type="presOf" srcId="{90FF6B8A-9B07-48A7-BB67-B1FE9C18CAD8}" destId="{A707AA26-7427-4948-9500-89EBFF832CB1}" srcOrd="0" destOrd="0" presId="urn:microsoft.com/office/officeart/2005/8/layout/default"/>
    <dgm:cxn modelId="{496927BB-80AE-4991-B65C-C7A3FA046E0C}" type="presOf" srcId="{2ABFAE79-0100-4143-B441-C31F9DE41DEF}" destId="{A17A9B77-2C70-46FE-AD25-2DBBEF0ACDD3}" srcOrd="0" destOrd="0" presId="urn:microsoft.com/office/officeart/2005/8/layout/default"/>
    <dgm:cxn modelId="{6FC350C4-23C5-4218-96BE-1832F3313137}" srcId="{3253B524-312E-46A2-8AE1-38BBBB582F34}" destId="{950C7F9A-27C7-4D05-BDFD-503ADF8FBD57}" srcOrd="6" destOrd="0" parTransId="{182D083F-50B9-474B-AD05-0F93E39C1F31}" sibTransId="{C84DF51F-9C56-4A61-A971-4930BD4BE6DC}"/>
    <dgm:cxn modelId="{A342ADC8-58BA-4DE5-9EAA-54F2D5B80D7C}" type="presOf" srcId="{9E1FF7C9-7B12-453B-93EE-32BD10F978AA}" destId="{6C0A654D-EB8A-4C61-9896-FDEA2BAF0481}" srcOrd="0" destOrd="0" presId="urn:microsoft.com/office/officeart/2005/8/layout/default"/>
    <dgm:cxn modelId="{F93578CB-C426-4D85-912D-475AAA18FC74}" type="presOf" srcId="{F0113234-180D-45BF-A215-61AC391FAA38}" destId="{EA6E5A53-BFAC-4571-8565-C8158B2A8FD6}" srcOrd="0" destOrd="0" presId="urn:microsoft.com/office/officeart/2005/8/layout/default"/>
    <dgm:cxn modelId="{8CA39ADB-28E0-4FE1-B5CF-64FD8424B49F}" type="presOf" srcId="{CDDDACE0-44A1-44BE-979F-EB27F8811383}" destId="{EB3829CE-84C3-4C79-BED3-F32E9A678F61}" srcOrd="0" destOrd="0" presId="urn:microsoft.com/office/officeart/2005/8/layout/default"/>
    <dgm:cxn modelId="{A89482E1-A5D3-4176-BE10-643698C47561}" type="presOf" srcId="{A719AC98-C528-466F-AA1D-23E9665D7274}" destId="{1F51557C-4680-4ABA-8846-265D28E0D82E}" srcOrd="0" destOrd="0" presId="urn:microsoft.com/office/officeart/2005/8/layout/default"/>
    <dgm:cxn modelId="{241DC9E5-825A-4F40-8464-19BD1F17F466}" srcId="{3253B524-312E-46A2-8AE1-38BBBB582F34}" destId="{A719AC98-C528-466F-AA1D-23E9665D7274}" srcOrd="9" destOrd="0" parTransId="{23D8AB40-C26C-4C73-858B-9513BEEC6CB7}" sibTransId="{ED4082C6-265A-40A5-86EC-234B8B37B885}"/>
    <dgm:cxn modelId="{CFDBFAE8-80F7-4EAB-87D3-83DF181D3336}" type="presOf" srcId="{950C7F9A-27C7-4D05-BDFD-503ADF8FBD57}" destId="{4B68B831-23AB-4E33-96C4-9BE17E59D522}" srcOrd="0" destOrd="0" presId="urn:microsoft.com/office/officeart/2005/8/layout/default"/>
    <dgm:cxn modelId="{11C8C8EA-5DA2-4F1C-A524-CBF4BE799AFB}" srcId="{3253B524-312E-46A2-8AE1-38BBBB582F34}" destId="{90FF6B8A-9B07-48A7-BB67-B1FE9C18CAD8}" srcOrd="3" destOrd="0" parTransId="{3C775D89-B07F-420D-90F8-2002AF697728}" sibTransId="{F9797897-D85F-4D27-9699-F724F276060D}"/>
    <dgm:cxn modelId="{87A0C4F1-4501-4686-AF42-C63FDE57B183}" srcId="{3253B524-312E-46A2-8AE1-38BBBB582F34}" destId="{702B4D9A-47A5-412B-8E00-FEE7F5225CF3}" srcOrd="8" destOrd="0" parTransId="{84F115AA-16A7-4CAA-AC49-D826A5EF34F8}" sibTransId="{E78F4217-044C-4017-B5E5-F064D4156E94}"/>
    <dgm:cxn modelId="{2E1FFDF8-91B9-40DF-94B6-9D150ED295AA}" srcId="{3253B524-312E-46A2-8AE1-38BBBB582F34}" destId="{CDDDACE0-44A1-44BE-979F-EB27F8811383}" srcOrd="1" destOrd="0" parTransId="{C7B8044D-54BF-453F-811E-18A6FAA3644E}" sibTransId="{728E3B68-9A61-46F8-AC15-6AE522C41C19}"/>
    <dgm:cxn modelId="{96AE66A4-2AFC-42B1-A7DF-146D5CA1C4AC}" type="presParOf" srcId="{5ED64CB1-3A41-4357-844C-F837C6C4C17A}" destId="{F887F26B-24A4-4A96-9328-DA6C148ECA56}" srcOrd="0" destOrd="0" presId="urn:microsoft.com/office/officeart/2005/8/layout/default"/>
    <dgm:cxn modelId="{E7DA6D36-7755-40B8-AF52-3DC5DCB387CE}" type="presParOf" srcId="{5ED64CB1-3A41-4357-844C-F837C6C4C17A}" destId="{9C043064-8F7C-4474-A6C5-82F3EA0D2873}" srcOrd="1" destOrd="0" presId="urn:microsoft.com/office/officeart/2005/8/layout/default"/>
    <dgm:cxn modelId="{BA0BDA25-90A9-427F-A7D1-A37A743BB717}" type="presParOf" srcId="{5ED64CB1-3A41-4357-844C-F837C6C4C17A}" destId="{EB3829CE-84C3-4C79-BED3-F32E9A678F61}" srcOrd="2" destOrd="0" presId="urn:microsoft.com/office/officeart/2005/8/layout/default"/>
    <dgm:cxn modelId="{33F499C4-C21B-411A-8FBD-11B4606AB527}" type="presParOf" srcId="{5ED64CB1-3A41-4357-844C-F837C6C4C17A}" destId="{2FACC364-0CBC-41E4-AAAB-47EB2AC22007}" srcOrd="3" destOrd="0" presId="urn:microsoft.com/office/officeart/2005/8/layout/default"/>
    <dgm:cxn modelId="{EF129FE6-5149-47DE-AEFC-B76AD518A02B}" type="presParOf" srcId="{5ED64CB1-3A41-4357-844C-F837C6C4C17A}" destId="{252188E4-CEB2-4F42-B242-A957CB567E9D}" srcOrd="4" destOrd="0" presId="urn:microsoft.com/office/officeart/2005/8/layout/default"/>
    <dgm:cxn modelId="{23EDC40E-38F5-4B93-AA03-94059F938B65}" type="presParOf" srcId="{5ED64CB1-3A41-4357-844C-F837C6C4C17A}" destId="{401DA211-36EC-4250-A265-44738B13BE8A}" srcOrd="5" destOrd="0" presId="urn:microsoft.com/office/officeart/2005/8/layout/default"/>
    <dgm:cxn modelId="{9313DBD3-384C-42E5-9C21-CC5865C9975C}" type="presParOf" srcId="{5ED64CB1-3A41-4357-844C-F837C6C4C17A}" destId="{A707AA26-7427-4948-9500-89EBFF832CB1}" srcOrd="6" destOrd="0" presId="urn:microsoft.com/office/officeart/2005/8/layout/default"/>
    <dgm:cxn modelId="{8D5A35A3-94AD-4BE4-BAEF-625745F98EB2}" type="presParOf" srcId="{5ED64CB1-3A41-4357-844C-F837C6C4C17A}" destId="{854DB7C3-1E30-4CA6-97D4-4B58660530A5}" srcOrd="7" destOrd="0" presId="urn:microsoft.com/office/officeart/2005/8/layout/default"/>
    <dgm:cxn modelId="{92AC1E0F-4C6A-4359-B8A6-7D0884FE6AFC}" type="presParOf" srcId="{5ED64CB1-3A41-4357-844C-F837C6C4C17A}" destId="{EA6E5A53-BFAC-4571-8565-C8158B2A8FD6}" srcOrd="8" destOrd="0" presId="urn:microsoft.com/office/officeart/2005/8/layout/default"/>
    <dgm:cxn modelId="{B324D9D1-11CA-44BA-A9C8-6802CC6E30F7}" type="presParOf" srcId="{5ED64CB1-3A41-4357-844C-F837C6C4C17A}" destId="{08D8E7C8-8FDB-4EDA-940F-7169FC67D305}" srcOrd="9" destOrd="0" presId="urn:microsoft.com/office/officeart/2005/8/layout/default"/>
    <dgm:cxn modelId="{947FAB7C-C1DC-455E-ACB3-5986842274D3}" type="presParOf" srcId="{5ED64CB1-3A41-4357-844C-F837C6C4C17A}" destId="{A17A9B77-2C70-46FE-AD25-2DBBEF0ACDD3}" srcOrd="10" destOrd="0" presId="urn:microsoft.com/office/officeart/2005/8/layout/default"/>
    <dgm:cxn modelId="{ECEBA7A2-028F-420E-93FD-0B497982C28A}" type="presParOf" srcId="{5ED64CB1-3A41-4357-844C-F837C6C4C17A}" destId="{6E1E49A6-8AB4-47FC-99A0-31FCE3619EE6}" srcOrd="11" destOrd="0" presId="urn:microsoft.com/office/officeart/2005/8/layout/default"/>
    <dgm:cxn modelId="{514D2466-5504-482B-9E25-15C3597BAA4A}" type="presParOf" srcId="{5ED64CB1-3A41-4357-844C-F837C6C4C17A}" destId="{4B68B831-23AB-4E33-96C4-9BE17E59D522}" srcOrd="12" destOrd="0" presId="urn:microsoft.com/office/officeart/2005/8/layout/default"/>
    <dgm:cxn modelId="{8017423E-748F-41F7-9D2C-117C6EC4BF57}" type="presParOf" srcId="{5ED64CB1-3A41-4357-844C-F837C6C4C17A}" destId="{02E0325F-026B-4BE7-B752-F7CEDFFFD897}" srcOrd="13" destOrd="0" presId="urn:microsoft.com/office/officeart/2005/8/layout/default"/>
    <dgm:cxn modelId="{96AFBB12-4B58-45AD-9E6F-4B76BDA01BDE}" type="presParOf" srcId="{5ED64CB1-3A41-4357-844C-F837C6C4C17A}" destId="{6C0A654D-EB8A-4C61-9896-FDEA2BAF0481}" srcOrd="14" destOrd="0" presId="urn:microsoft.com/office/officeart/2005/8/layout/default"/>
    <dgm:cxn modelId="{25A465AD-91BB-4CBB-A194-33210749F7FE}" type="presParOf" srcId="{5ED64CB1-3A41-4357-844C-F837C6C4C17A}" destId="{30FECC3F-26FB-4457-8C58-440EE4347E58}" srcOrd="15" destOrd="0" presId="urn:microsoft.com/office/officeart/2005/8/layout/default"/>
    <dgm:cxn modelId="{E90A20D5-D8A3-467F-8403-024328D6F098}" type="presParOf" srcId="{5ED64CB1-3A41-4357-844C-F837C6C4C17A}" destId="{4BC37649-A479-4DDE-A849-8426125E4D75}" srcOrd="16" destOrd="0" presId="urn:microsoft.com/office/officeart/2005/8/layout/default"/>
    <dgm:cxn modelId="{774309E2-95C0-41B4-9DBE-9EE3E1B4856F}" type="presParOf" srcId="{5ED64CB1-3A41-4357-844C-F837C6C4C17A}" destId="{A139AF1A-5A0F-45DA-B2BE-B83664BF74BE}" srcOrd="17" destOrd="0" presId="urn:microsoft.com/office/officeart/2005/8/layout/default"/>
    <dgm:cxn modelId="{F1111256-71A6-4FFA-B2FD-7F4E98EF7619}" type="presParOf" srcId="{5ED64CB1-3A41-4357-844C-F837C6C4C17A}" destId="{1F51557C-4680-4ABA-8846-265D28E0D82E}"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2250DB-D127-4F77-857B-B7C3E0782A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8EE774D-A377-48E8-81E9-008F587F51B0}">
      <dgm:prSet phldrT="[Texto]" custT="1"/>
      <dgm:spPr/>
      <dgm:t>
        <a:bodyPr/>
        <a:lstStyle/>
        <a:p>
          <a:r>
            <a:rPr lang="es-ES" sz="2800" dirty="0">
              <a:latin typeface="Montserrat" panose="02000505000000020004" pitchFamily="2" charset="0"/>
            </a:rPr>
            <a:t>Circulación anterior (70%)</a:t>
          </a:r>
        </a:p>
      </dgm:t>
    </dgm:pt>
    <dgm:pt modelId="{DB1A8D6C-A6EA-4C9C-BAC5-EA5F36371576}" type="parTrans" cxnId="{5C2D12F1-5D1A-425E-B4B0-80C92829CE10}">
      <dgm:prSet/>
      <dgm:spPr/>
      <dgm:t>
        <a:bodyPr/>
        <a:lstStyle/>
        <a:p>
          <a:endParaRPr lang="es-ES" sz="1400">
            <a:latin typeface="Montserrat" panose="02000505000000020004" pitchFamily="2" charset="0"/>
          </a:endParaRPr>
        </a:p>
      </dgm:t>
    </dgm:pt>
    <dgm:pt modelId="{0ACEF6FA-B5FF-4863-9FE7-A13068BED3FC}" type="sibTrans" cxnId="{5C2D12F1-5D1A-425E-B4B0-80C92829CE10}">
      <dgm:prSet/>
      <dgm:spPr/>
      <dgm:t>
        <a:bodyPr/>
        <a:lstStyle/>
        <a:p>
          <a:endParaRPr lang="es-ES" sz="1400">
            <a:latin typeface="Montserrat" panose="02000505000000020004" pitchFamily="2" charset="0"/>
          </a:endParaRPr>
        </a:p>
      </dgm:t>
    </dgm:pt>
    <dgm:pt modelId="{33543990-1DF1-4598-87FD-16DB685B56EB}">
      <dgm:prSet phldrT="[Texto]" custT="1"/>
      <dgm:spPr/>
      <dgm:t>
        <a:bodyPr/>
        <a:lstStyle/>
        <a:p>
          <a:r>
            <a:rPr lang="es-ES" sz="2400" dirty="0">
              <a:solidFill>
                <a:srgbClr val="152B48"/>
              </a:solidFill>
              <a:latin typeface="Montserrat" panose="02000505000000020004" pitchFamily="2" charset="0"/>
            </a:rPr>
            <a:t>Síndrome de arteria carótida interna.</a:t>
          </a:r>
        </a:p>
      </dgm:t>
    </dgm:pt>
    <dgm:pt modelId="{6DB259E1-A88B-440D-81DE-E5559FD326D2}" type="parTrans" cxnId="{A286FC67-366A-4943-807B-5EA84B5D8957}">
      <dgm:prSet/>
      <dgm:spPr/>
      <dgm:t>
        <a:bodyPr/>
        <a:lstStyle/>
        <a:p>
          <a:endParaRPr lang="es-ES" sz="1400">
            <a:latin typeface="Montserrat" panose="02000505000000020004" pitchFamily="2" charset="0"/>
          </a:endParaRPr>
        </a:p>
      </dgm:t>
    </dgm:pt>
    <dgm:pt modelId="{79EE7F12-8FEE-4FF5-B19D-D6E275FC240D}" type="sibTrans" cxnId="{A286FC67-366A-4943-807B-5EA84B5D8957}">
      <dgm:prSet/>
      <dgm:spPr/>
      <dgm:t>
        <a:bodyPr/>
        <a:lstStyle/>
        <a:p>
          <a:endParaRPr lang="es-ES" sz="1400">
            <a:latin typeface="Montserrat" panose="02000505000000020004" pitchFamily="2" charset="0"/>
          </a:endParaRPr>
        </a:p>
      </dgm:t>
    </dgm:pt>
    <dgm:pt modelId="{FAFE6A5A-D042-4FBE-9A47-7ACC934767A1}">
      <dgm:prSet phldrT="[Texto]" custT="1"/>
      <dgm:spPr/>
      <dgm:t>
        <a:bodyPr/>
        <a:lstStyle/>
        <a:p>
          <a:r>
            <a:rPr lang="es-ES" sz="2800" dirty="0">
              <a:latin typeface="Montserrat" panose="02000505000000020004" pitchFamily="2" charset="0"/>
            </a:rPr>
            <a:t>Circulación posterior (20%)</a:t>
          </a:r>
        </a:p>
      </dgm:t>
    </dgm:pt>
    <dgm:pt modelId="{FC97E0B5-C95C-479E-8080-EC3AE0E01376}" type="parTrans" cxnId="{ED914014-F0EB-46EF-BBC5-C54408F01FF6}">
      <dgm:prSet/>
      <dgm:spPr/>
      <dgm:t>
        <a:bodyPr/>
        <a:lstStyle/>
        <a:p>
          <a:endParaRPr lang="es-ES" sz="1400">
            <a:latin typeface="Montserrat" panose="02000505000000020004" pitchFamily="2" charset="0"/>
          </a:endParaRPr>
        </a:p>
      </dgm:t>
    </dgm:pt>
    <dgm:pt modelId="{189B2582-8089-4709-A434-48F7504095FD}" type="sibTrans" cxnId="{ED914014-F0EB-46EF-BBC5-C54408F01FF6}">
      <dgm:prSet/>
      <dgm:spPr/>
      <dgm:t>
        <a:bodyPr/>
        <a:lstStyle/>
        <a:p>
          <a:endParaRPr lang="es-ES" sz="1400">
            <a:latin typeface="Montserrat" panose="02000505000000020004" pitchFamily="2" charset="0"/>
          </a:endParaRPr>
        </a:p>
      </dgm:t>
    </dgm:pt>
    <dgm:pt modelId="{AF8E4258-C350-4571-86D7-BBF108AA98D6}">
      <dgm:prSet phldrT="[Texto]" custT="1"/>
      <dgm:spPr/>
      <dgm:t>
        <a:bodyPr/>
        <a:lstStyle/>
        <a:p>
          <a:r>
            <a:rPr lang="es-ES" sz="2400" dirty="0">
              <a:solidFill>
                <a:srgbClr val="152B48"/>
              </a:solidFill>
              <a:latin typeface="Montserrat" panose="02000505000000020004" pitchFamily="2" charset="0"/>
            </a:rPr>
            <a:t>Síndrome de arteria cerebral media</a:t>
          </a:r>
          <a:r>
            <a:rPr lang="es-ES" sz="2000" dirty="0">
              <a:solidFill>
                <a:srgbClr val="152B48"/>
              </a:solidFill>
              <a:latin typeface="Montserrat" panose="02000505000000020004" pitchFamily="2" charset="0"/>
            </a:rPr>
            <a:t>.</a:t>
          </a:r>
        </a:p>
      </dgm:t>
    </dgm:pt>
    <dgm:pt modelId="{5F1FD612-0D88-4085-B32F-E65944A0B2AF}" type="parTrans" cxnId="{36D6E930-878E-4342-8DDC-9494D09338B7}">
      <dgm:prSet/>
      <dgm:spPr/>
      <dgm:t>
        <a:bodyPr/>
        <a:lstStyle/>
        <a:p>
          <a:endParaRPr lang="es-ES" sz="1400">
            <a:latin typeface="Montserrat" panose="02000505000000020004" pitchFamily="2" charset="0"/>
          </a:endParaRPr>
        </a:p>
      </dgm:t>
    </dgm:pt>
    <dgm:pt modelId="{566195F2-6B2F-4002-8F54-3A2872CE53E4}" type="sibTrans" cxnId="{36D6E930-878E-4342-8DDC-9494D09338B7}">
      <dgm:prSet/>
      <dgm:spPr/>
      <dgm:t>
        <a:bodyPr/>
        <a:lstStyle/>
        <a:p>
          <a:endParaRPr lang="es-ES" sz="1400">
            <a:latin typeface="Montserrat" panose="02000505000000020004" pitchFamily="2" charset="0"/>
          </a:endParaRPr>
        </a:p>
      </dgm:t>
    </dgm:pt>
    <dgm:pt modelId="{E574D80C-081D-4950-BF3F-7549B566739D}">
      <dgm:prSet phldrT="[Texto]" custT="1"/>
      <dgm:spPr/>
      <dgm:t>
        <a:bodyPr/>
        <a:lstStyle/>
        <a:p>
          <a:r>
            <a:rPr lang="es-ES" sz="2800" dirty="0">
              <a:latin typeface="Montserrat" panose="02000505000000020004" pitchFamily="2" charset="0"/>
            </a:rPr>
            <a:t>Síndromes lacunares (10%) </a:t>
          </a:r>
        </a:p>
      </dgm:t>
    </dgm:pt>
    <dgm:pt modelId="{313D56A2-60CC-4A75-A4B2-781EB64CAA81}" type="parTrans" cxnId="{7DA667D6-2C33-411B-9C90-836EB0DF736B}">
      <dgm:prSet/>
      <dgm:spPr/>
      <dgm:t>
        <a:bodyPr/>
        <a:lstStyle/>
        <a:p>
          <a:endParaRPr lang="es-ES" sz="1400">
            <a:latin typeface="Montserrat" panose="02000505000000020004" pitchFamily="2" charset="0"/>
          </a:endParaRPr>
        </a:p>
      </dgm:t>
    </dgm:pt>
    <dgm:pt modelId="{6EBAC0B6-859D-4A2D-86B7-17DF9B5502F3}" type="sibTrans" cxnId="{7DA667D6-2C33-411B-9C90-836EB0DF736B}">
      <dgm:prSet/>
      <dgm:spPr/>
      <dgm:t>
        <a:bodyPr/>
        <a:lstStyle/>
        <a:p>
          <a:endParaRPr lang="es-ES" sz="1400">
            <a:latin typeface="Montserrat" panose="02000505000000020004" pitchFamily="2" charset="0"/>
          </a:endParaRPr>
        </a:p>
      </dgm:t>
    </dgm:pt>
    <dgm:pt modelId="{7340D40F-1B22-4214-8648-E25EBF86433F}">
      <dgm:prSet phldrT="[Texto]" custT="1"/>
      <dgm:spPr/>
      <dgm:t>
        <a:bodyPr/>
        <a:lstStyle/>
        <a:p>
          <a:r>
            <a:rPr lang="es-ES" sz="2400" dirty="0">
              <a:solidFill>
                <a:srgbClr val="152B48"/>
              </a:solidFill>
              <a:latin typeface="Montserrat" panose="02000505000000020004" pitchFamily="2" charset="0"/>
            </a:rPr>
            <a:t>Síndrome de arteria cerebral anterior.</a:t>
          </a:r>
        </a:p>
      </dgm:t>
    </dgm:pt>
    <dgm:pt modelId="{0FE18072-3933-499A-8605-EACD5429EBAC}" type="parTrans" cxnId="{DD25E195-377F-4BBA-A724-FCE161C60035}">
      <dgm:prSet/>
      <dgm:spPr/>
      <dgm:t>
        <a:bodyPr/>
        <a:lstStyle/>
        <a:p>
          <a:endParaRPr lang="es-ES" sz="1400">
            <a:latin typeface="Montserrat" panose="02000505000000020004" pitchFamily="2" charset="0"/>
          </a:endParaRPr>
        </a:p>
      </dgm:t>
    </dgm:pt>
    <dgm:pt modelId="{2F57EBE8-F90D-4D0C-B148-D0185C6F01E0}" type="sibTrans" cxnId="{DD25E195-377F-4BBA-A724-FCE161C60035}">
      <dgm:prSet/>
      <dgm:spPr/>
      <dgm:t>
        <a:bodyPr/>
        <a:lstStyle/>
        <a:p>
          <a:endParaRPr lang="es-ES" sz="1400">
            <a:latin typeface="Montserrat" panose="02000505000000020004" pitchFamily="2" charset="0"/>
          </a:endParaRPr>
        </a:p>
      </dgm:t>
    </dgm:pt>
    <dgm:pt modelId="{24534105-6F0B-4B9A-B5A5-255DE60BB985}" type="pres">
      <dgm:prSet presAssocID="{6C2250DB-D127-4F77-857B-B7C3E0782AA3}" presName="linear" presStyleCnt="0">
        <dgm:presLayoutVars>
          <dgm:animLvl val="lvl"/>
          <dgm:resizeHandles val="exact"/>
        </dgm:presLayoutVars>
      </dgm:prSet>
      <dgm:spPr/>
    </dgm:pt>
    <dgm:pt modelId="{FED76133-6CF2-4893-8195-2AA76C6A1F74}" type="pres">
      <dgm:prSet presAssocID="{F8EE774D-A377-48E8-81E9-008F587F51B0}" presName="parentText" presStyleLbl="node1" presStyleIdx="0" presStyleCnt="3">
        <dgm:presLayoutVars>
          <dgm:chMax val="0"/>
          <dgm:bulletEnabled val="1"/>
        </dgm:presLayoutVars>
      </dgm:prSet>
      <dgm:spPr/>
    </dgm:pt>
    <dgm:pt modelId="{169ED8A9-C6D8-4AD7-BCE5-0784117B66E2}" type="pres">
      <dgm:prSet presAssocID="{F8EE774D-A377-48E8-81E9-008F587F51B0}" presName="childText" presStyleLbl="revTx" presStyleIdx="0" presStyleCnt="1">
        <dgm:presLayoutVars>
          <dgm:bulletEnabled val="1"/>
        </dgm:presLayoutVars>
      </dgm:prSet>
      <dgm:spPr/>
    </dgm:pt>
    <dgm:pt modelId="{BF1B24D0-5984-457B-8EBC-8917DC5F12DE}" type="pres">
      <dgm:prSet presAssocID="{FAFE6A5A-D042-4FBE-9A47-7ACC934767A1}" presName="parentText" presStyleLbl="node1" presStyleIdx="1" presStyleCnt="3">
        <dgm:presLayoutVars>
          <dgm:chMax val="0"/>
          <dgm:bulletEnabled val="1"/>
        </dgm:presLayoutVars>
      </dgm:prSet>
      <dgm:spPr/>
    </dgm:pt>
    <dgm:pt modelId="{59FA1E87-4615-44C4-8815-BC1D75252592}" type="pres">
      <dgm:prSet presAssocID="{189B2582-8089-4709-A434-48F7504095FD}" presName="spacer" presStyleCnt="0"/>
      <dgm:spPr/>
    </dgm:pt>
    <dgm:pt modelId="{AEF2BA05-7FEB-4754-991D-7C0C34C0ECB5}" type="pres">
      <dgm:prSet presAssocID="{E574D80C-081D-4950-BF3F-7549B566739D}" presName="parentText" presStyleLbl="node1" presStyleIdx="2" presStyleCnt="3">
        <dgm:presLayoutVars>
          <dgm:chMax val="0"/>
          <dgm:bulletEnabled val="1"/>
        </dgm:presLayoutVars>
      </dgm:prSet>
      <dgm:spPr/>
    </dgm:pt>
  </dgm:ptLst>
  <dgm:cxnLst>
    <dgm:cxn modelId="{08E34C0E-B1B8-41B2-965D-BB22CD006DF4}" type="presOf" srcId="{FAFE6A5A-D042-4FBE-9A47-7ACC934767A1}" destId="{BF1B24D0-5984-457B-8EBC-8917DC5F12DE}" srcOrd="0" destOrd="0" presId="urn:microsoft.com/office/officeart/2005/8/layout/vList2"/>
    <dgm:cxn modelId="{ED914014-F0EB-46EF-BBC5-C54408F01FF6}" srcId="{6C2250DB-D127-4F77-857B-B7C3E0782AA3}" destId="{FAFE6A5A-D042-4FBE-9A47-7ACC934767A1}" srcOrd="1" destOrd="0" parTransId="{FC97E0B5-C95C-479E-8080-EC3AE0E01376}" sibTransId="{189B2582-8089-4709-A434-48F7504095FD}"/>
    <dgm:cxn modelId="{36D6E930-878E-4342-8DDC-9494D09338B7}" srcId="{F8EE774D-A377-48E8-81E9-008F587F51B0}" destId="{AF8E4258-C350-4571-86D7-BBF108AA98D6}" srcOrd="2" destOrd="0" parTransId="{5F1FD612-0D88-4085-B32F-E65944A0B2AF}" sibTransId="{566195F2-6B2F-4002-8F54-3A2872CE53E4}"/>
    <dgm:cxn modelId="{A595653D-4641-4389-A69B-EA45453EF273}" type="presOf" srcId="{F8EE774D-A377-48E8-81E9-008F587F51B0}" destId="{FED76133-6CF2-4893-8195-2AA76C6A1F74}" srcOrd="0" destOrd="0" presId="urn:microsoft.com/office/officeart/2005/8/layout/vList2"/>
    <dgm:cxn modelId="{1556EC5F-3BA9-471E-A2D4-65BFB7870601}" type="presOf" srcId="{33543990-1DF1-4598-87FD-16DB685B56EB}" destId="{169ED8A9-C6D8-4AD7-BCE5-0784117B66E2}" srcOrd="0" destOrd="0" presId="urn:microsoft.com/office/officeart/2005/8/layout/vList2"/>
    <dgm:cxn modelId="{07B8FD62-B70E-4C39-A058-4EB8F7735165}" type="presOf" srcId="{AF8E4258-C350-4571-86D7-BBF108AA98D6}" destId="{169ED8A9-C6D8-4AD7-BCE5-0784117B66E2}" srcOrd="0" destOrd="2" presId="urn:microsoft.com/office/officeart/2005/8/layout/vList2"/>
    <dgm:cxn modelId="{A286FC67-366A-4943-807B-5EA84B5D8957}" srcId="{F8EE774D-A377-48E8-81E9-008F587F51B0}" destId="{33543990-1DF1-4598-87FD-16DB685B56EB}" srcOrd="0" destOrd="0" parTransId="{6DB259E1-A88B-440D-81DE-E5559FD326D2}" sibTransId="{79EE7F12-8FEE-4FF5-B19D-D6E275FC240D}"/>
    <dgm:cxn modelId="{2849BD7F-AADB-4E6E-83D3-6063613F9132}" type="presOf" srcId="{6C2250DB-D127-4F77-857B-B7C3E0782AA3}" destId="{24534105-6F0B-4B9A-B5A5-255DE60BB985}" srcOrd="0" destOrd="0" presId="urn:microsoft.com/office/officeart/2005/8/layout/vList2"/>
    <dgm:cxn modelId="{DD25E195-377F-4BBA-A724-FCE161C60035}" srcId="{F8EE774D-A377-48E8-81E9-008F587F51B0}" destId="{7340D40F-1B22-4214-8648-E25EBF86433F}" srcOrd="1" destOrd="0" parTransId="{0FE18072-3933-499A-8605-EACD5429EBAC}" sibTransId="{2F57EBE8-F90D-4D0C-B148-D0185C6F01E0}"/>
    <dgm:cxn modelId="{A318ECC2-E965-4866-9A9C-2E1FB6E0C081}" type="presOf" srcId="{E574D80C-081D-4950-BF3F-7549B566739D}" destId="{AEF2BA05-7FEB-4754-991D-7C0C34C0ECB5}" srcOrd="0" destOrd="0" presId="urn:microsoft.com/office/officeart/2005/8/layout/vList2"/>
    <dgm:cxn modelId="{CF31C0D5-3C7F-45BB-BCCA-C29654B8768B}" type="presOf" srcId="{7340D40F-1B22-4214-8648-E25EBF86433F}" destId="{169ED8A9-C6D8-4AD7-BCE5-0784117B66E2}" srcOrd="0" destOrd="1" presId="urn:microsoft.com/office/officeart/2005/8/layout/vList2"/>
    <dgm:cxn modelId="{7DA667D6-2C33-411B-9C90-836EB0DF736B}" srcId="{6C2250DB-D127-4F77-857B-B7C3E0782AA3}" destId="{E574D80C-081D-4950-BF3F-7549B566739D}" srcOrd="2" destOrd="0" parTransId="{313D56A2-60CC-4A75-A4B2-781EB64CAA81}" sibTransId="{6EBAC0B6-859D-4A2D-86B7-17DF9B5502F3}"/>
    <dgm:cxn modelId="{5C2D12F1-5D1A-425E-B4B0-80C92829CE10}" srcId="{6C2250DB-D127-4F77-857B-B7C3E0782AA3}" destId="{F8EE774D-A377-48E8-81E9-008F587F51B0}" srcOrd="0" destOrd="0" parTransId="{DB1A8D6C-A6EA-4C9C-BAC5-EA5F36371576}" sibTransId="{0ACEF6FA-B5FF-4863-9FE7-A13068BED3FC}"/>
    <dgm:cxn modelId="{641D30A8-FC8E-442E-BD79-C988945A3147}" type="presParOf" srcId="{24534105-6F0B-4B9A-B5A5-255DE60BB985}" destId="{FED76133-6CF2-4893-8195-2AA76C6A1F74}" srcOrd="0" destOrd="0" presId="urn:microsoft.com/office/officeart/2005/8/layout/vList2"/>
    <dgm:cxn modelId="{E7B7128E-7977-46D1-BB66-58AB23793A96}" type="presParOf" srcId="{24534105-6F0B-4B9A-B5A5-255DE60BB985}" destId="{169ED8A9-C6D8-4AD7-BCE5-0784117B66E2}" srcOrd="1" destOrd="0" presId="urn:microsoft.com/office/officeart/2005/8/layout/vList2"/>
    <dgm:cxn modelId="{A7B9C3E2-5E27-478D-9796-F4AEB281CDC0}" type="presParOf" srcId="{24534105-6F0B-4B9A-B5A5-255DE60BB985}" destId="{BF1B24D0-5984-457B-8EBC-8917DC5F12DE}" srcOrd="2" destOrd="0" presId="urn:microsoft.com/office/officeart/2005/8/layout/vList2"/>
    <dgm:cxn modelId="{BC205168-98E9-4771-BE4C-D2535768C000}" type="presParOf" srcId="{24534105-6F0B-4B9A-B5A5-255DE60BB985}" destId="{59FA1E87-4615-44C4-8815-BC1D75252592}" srcOrd="3" destOrd="0" presId="urn:microsoft.com/office/officeart/2005/8/layout/vList2"/>
    <dgm:cxn modelId="{4429AA7B-A339-4B2B-AABF-B56A6C0500E2}" type="presParOf" srcId="{24534105-6F0B-4B9A-B5A5-255DE60BB985}" destId="{AEF2BA05-7FEB-4754-991D-7C0C34C0ECB5}"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85EF50-101B-D141-AA9E-7D681E1E1ED4}" type="doc">
      <dgm:prSet loTypeId="urn:microsoft.com/office/officeart/2005/8/layout/chevron1" loCatId="" qsTypeId="urn:microsoft.com/office/officeart/2005/8/quickstyle/simple4" qsCatId="simple" csTypeId="urn:microsoft.com/office/officeart/2005/8/colors/accent1_2" csCatId="accent1" phldr="1"/>
      <dgm:spPr/>
    </dgm:pt>
    <dgm:pt modelId="{730A79EB-C3A4-224B-8F91-1F66060011D7}">
      <dgm:prSet phldrT="[Texto]" custT="1"/>
      <dgm:spPr/>
      <dgm:t>
        <a:bodyPr/>
        <a:lstStyle/>
        <a:p>
          <a:r>
            <a:rPr lang="es-ES_tradnl" sz="3200" dirty="0" err="1">
              <a:latin typeface="Montserrat" panose="02000505000000020004" pitchFamily="2" charset="0"/>
            </a:rPr>
            <a:t>Triage</a:t>
          </a:r>
          <a:endParaRPr lang="es-ES_tradnl" sz="3200" dirty="0">
            <a:latin typeface="Montserrat" panose="02000505000000020004" pitchFamily="2" charset="0"/>
          </a:endParaRPr>
        </a:p>
      </dgm:t>
    </dgm:pt>
    <dgm:pt modelId="{2B8705F4-7559-1D44-97A5-FDAA88CF4993}" type="parTrans" cxnId="{BD666BB5-72E6-0745-8D29-B7C4DE0272FA}">
      <dgm:prSet/>
      <dgm:spPr/>
      <dgm:t>
        <a:bodyPr/>
        <a:lstStyle/>
        <a:p>
          <a:endParaRPr lang="es-ES_tradnl">
            <a:latin typeface="Montserrat" panose="02000505000000020004" pitchFamily="2" charset="0"/>
          </a:endParaRPr>
        </a:p>
      </dgm:t>
    </dgm:pt>
    <dgm:pt modelId="{EFBB9EEA-983A-6140-9111-502FFC118A2F}" type="sibTrans" cxnId="{BD666BB5-72E6-0745-8D29-B7C4DE0272FA}">
      <dgm:prSet/>
      <dgm:spPr/>
      <dgm:t>
        <a:bodyPr/>
        <a:lstStyle/>
        <a:p>
          <a:endParaRPr lang="es-ES_tradnl">
            <a:latin typeface="Montserrat" panose="02000505000000020004" pitchFamily="2" charset="0"/>
          </a:endParaRPr>
        </a:p>
      </dgm:t>
    </dgm:pt>
    <dgm:pt modelId="{801DBFEF-AADC-DC4C-B447-4FC6A4CDC859}">
      <dgm:prSet phldrT="[Texto]" custT="1"/>
      <dgm:spPr/>
      <dgm:t>
        <a:bodyPr/>
        <a:lstStyle/>
        <a:p>
          <a:r>
            <a:rPr lang="es-ES_tradnl" sz="3200" dirty="0">
              <a:latin typeface="Montserrat" panose="02000505000000020004" pitchFamily="2" charset="0"/>
            </a:rPr>
            <a:t>Código ACV</a:t>
          </a:r>
        </a:p>
      </dgm:t>
    </dgm:pt>
    <dgm:pt modelId="{F731694F-3D1F-1740-8944-CDC9C99C78A9}" type="parTrans" cxnId="{B824EF9F-046F-EF4A-A6BE-137FD1CC45EB}">
      <dgm:prSet/>
      <dgm:spPr/>
      <dgm:t>
        <a:bodyPr/>
        <a:lstStyle/>
        <a:p>
          <a:endParaRPr lang="es-ES_tradnl">
            <a:latin typeface="Montserrat" panose="02000505000000020004" pitchFamily="2" charset="0"/>
          </a:endParaRPr>
        </a:p>
      </dgm:t>
    </dgm:pt>
    <dgm:pt modelId="{F60991A8-C579-324A-BE05-574DF1181146}" type="sibTrans" cxnId="{B824EF9F-046F-EF4A-A6BE-137FD1CC45EB}">
      <dgm:prSet/>
      <dgm:spPr/>
      <dgm:t>
        <a:bodyPr/>
        <a:lstStyle/>
        <a:p>
          <a:endParaRPr lang="es-ES_tradnl">
            <a:latin typeface="Montserrat" panose="02000505000000020004" pitchFamily="2" charset="0"/>
          </a:endParaRPr>
        </a:p>
      </dgm:t>
    </dgm:pt>
    <dgm:pt modelId="{2DB6481A-E846-9547-B9FB-DDBBC42F268E}">
      <dgm:prSet phldrT="[Texto]" custT="1"/>
      <dgm:spPr/>
      <dgm:t>
        <a:bodyPr/>
        <a:lstStyle/>
        <a:p>
          <a:r>
            <a:rPr lang="es-ES_tradnl" sz="3200">
              <a:latin typeface="Montserrat" panose="02000505000000020004" pitchFamily="2" charset="0"/>
            </a:rPr>
            <a:t>Médico</a:t>
          </a:r>
          <a:endParaRPr lang="es-ES_tradnl" sz="3200" dirty="0">
            <a:latin typeface="Montserrat" panose="02000505000000020004" pitchFamily="2" charset="0"/>
          </a:endParaRPr>
        </a:p>
      </dgm:t>
    </dgm:pt>
    <dgm:pt modelId="{02BD914E-97EB-3E42-881D-03BB42A26048}" type="parTrans" cxnId="{D06F76BD-89D9-B442-9564-180BE22C7C1E}">
      <dgm:prSet/>
      <dgm:spPr/>
      <dgm:t>
        <a:bodyPr/>
        <a:lstStyle/>
        <a:p>
          <a:endParaRPr lang="es-ES_tradnl">
            <a:latin typeface="Montserrat" panose="02000505000000020004" pitchFamily="2" charset="0"/>
          </a:endParaRPr>
        </a:p>
      </dgm:t>
    </dgm:pt>
    <dgm:pt modelId="{032B53EF-EFA7-F04D-8B9D-59C8225AC286}" type="sibTrans" cxnId="{D06F76BD-89D9-B442-9564-180BE22C7C1E}">
      <dgm:prSet/>
      <dgm:spPr/>
      <dgm:t>
        <a:bodyPr/>
        <a:lstStyle/>
        <a:p>
          <a:endParaRPr lang="es-ES_tradnl">
            <a:latin typeface="Montserrat" panose="02000505000000020004" pitchFamily="2" charset="0"/>
          </a:endParaRPr>
        </a:p>
      </dgm:t>
    </dgm:pt>
    <dgm:pt modelId="{69BDB0D8-4CDF-4D4B-A368-9D90845C2323}" type="pres">
      <dgm:prSet presAssocID="{E485EF50-101B-D141-AA9E-7D681E1E1ED4}" presName="Name0" presStyleCnt="0">
        <dgm:presLayoutVars>
          <dgm:dir/>
          <dgm:animLvl val="lvl"/>
          <dgm:resizeHandles val="exact"/>
        </dgm:presLayoutVars>
      </dgm:prSet>
      <dgm:spPr/>
    </dgm:pt>
    <dgm:pt modelId="{918A42DD-5157-FC45-BA91-4D2BC5DFF2B9}" type="pres">
      <dgm:prSet presAssocID="{730A79EB-C3A4-224B-8F91-1F66060011D7}" presName="parTxOnly" presStyleLbl="node1" presStyleIdx="0" presStyleCnt="3">
        <dgm:presLayoutVars>
          <dgm:chMax val="0"/>
          <dgm:chPref val="0"/>
          <dgm:bulletEnabled val="1"/>
        </dgm:presLayoutVars>
      </dgm:prSet>
      <dgm:spPr/>
    </dgm:pt>
    <dgm:pt modelId="{F7D32165-3CE3-5E45-9858-054B38043124}" type="pres">
      <dgm:prSet presAssocID="{EFBB9EEA-983A-6140-9111-502FFC118A2F}" presName="parTxOnlySpace" presStyleCnt="0"/>
      <dgm:spPr/>
    </dgm:pt>
    <dgm:pt modelId="{A1BFDDBC-C4FF-E643-AD61-366C8FCB5FE0}" type="pres">
      <dgm:prSet presAssocID="{801DBFEF-AADC-DC4C-B447-4FC6A4CDC859}" presName="parTxOnly" presStyleLbl="node1" presStyleIdx="1" presStyleCnt="3">
        <dgm:presLayoutVars>
          <dgm:chMax val="0"/>
          <dgm:chPref val="0"/>
          <dgm:bulletEnabled val="1"/>
        </dgm:presLayoutVars>
      </dgm:prSet>
      <dgm:spPr/>
    </dgm:pt>
    <dgm:pt modelId="{D5E168DA-593D-214A-9FC3-2BFC8A3C8BD4}" type="pres">
      <dgm:prSet presAssocID="{F60991A8-C579-324A-BE05-574DF1181146}" presName="parTxOnlySpace" presStyleCnt="0"/>
      <dgm:spPr/>
    </dgm:pt>
    <dgm:pt modelId="{13A6E648-157E-074A-A2C6-F6974F039715}" type="pres">
      <dgm:prSet presAssocID="{2DB6481A-E846-9547-B9FB-DDBBC42F268E}" presName="parTxOnly" presStyleLbl="node1" presStyleIdx="2" presStyleCnt="3">
        <dgm:presLayoutVars>
          <dgm:chMax val="0"/>
          <dgm:chPref val="0"/>
          <dgm:bulletEnabled val="1"/>
        </dgm:presLayoutVars>
      </dgm:prSet>
      <dgm:spPr/>
    </dgm:pt>
  </dgm:ptLst>
  <dgm:cxnLst>
    <dgm:cxn modelId="{7840E424-3897-F546-B7B2-3AE5FCA2FC58}" type="presOf" srcId="{2DB6481A-E846-9547-B9FB-DDBBC42F268E}" destId="{13A6E648-157E-074A-A2C6-F6974F039715}" srcOrd="0" destOrd="0" presId="urn:microsoft.com/office/officeart/2005/8/layout/chevron1"/>
    <dgm:cxn modelId="{43288936-9AA0-4C47-8FB1-9D50A0E7A8E3}" type="presOf" srcId="{E485EF50-101B-D141-AA9E-7D681E1E1ED4}" destId="{69BDB0D8-4CDF-4D4B-A368-9D90845C2323}" srcOrd="0" destOrd="0" presId="urn:microsoft.com/office/officeart/2005/8/layout/chevron1"/>
    <dgm:cxn modelId="{A29AA33E-5CD3-B648-B9F8-C03285EF26D7}" type="presOf" srcId="{730A79EB-C3A4-224B-8F91-1F66060011D7}" destId="{918A42DD-5157-FC45-BA91-4D2BC5DFF2B9}" srcOrd="0" destOrd="0" presId="urn:microsoft.com/office/officeart/2005/8/layout/chevron1"/>
    <dgm:cxn modelId="{B824EF9F-046F-EF4A-A6BE-137FD1CC45EB}" srcId="{E485EF50-101B-D141-AA9E-7D681E1E1ED4}" destId="{801DBFEF-AADC-DC4C-B447-4FC6A4CDC859}" srcOrd="1" destOrd="0" parTransId="{F731694F-3D1F-1740-8944-CDC9C99C78A9}" sibTransId="{F60991A8-C579-324A-BE05-574DF1181146}"/>
    <dgm:cxn modelId="{BD666BB5-72E6-0745-8D29-B7C4DE0272FA}" srcId="{E485EF50-101B-D141-AA9E-7D681E1E1ED4}" destId="{730A79EB-C3A4-224B-8F91-1F66060011D7}" srcOrd="0" destOrd="0" parTransId="{2B8705F4-7559-1D44-97A5-FDAA88CF4993}" sibTransId="{EFBB9EEA-983A-6140-9111-502FFC118A2F}"/>
    <dgm:cxn modelId="{D06F76BD-89D9-B442-9564-180BE22C7C1E}" srcId="{E485EF50-101B-D141-AA9E-7D681E1E1ED4}" destId="{2DB6481A-E846-9547-B9FB-DDBBC42F268E}" srcOrd="2" destOrd="0" parTransId="{02BD914E-97EB-3E42-881D-03BB42A26048}" sibTransId="{032B53EF-EFA7-F04D-8B9D-59C8225AC286}"/>
    <dgm:cxn modelId="{0E9716E6-20A3-4745-904A-A2CB17F8F8AC}" type="presOf" srcId="{801DBFEF-AADC-DC4C-B447-4FC6A4CDC859}" destId="{A1BFDDBC-C4FF-E643-AD61-366C8FCB5FE0}" srcOrd="0" destOrd="0" presId="urn:microsoft.com/office/officeart/2005/8/layout/chevron1"/>
    <dgm:cxn modelId="{247464AB-02CD-9F48-8DBA-BC24A4C96599}" type="presParOf" srcId="{69BDB0D8-4CDF-4D4B-A368-9D90845C2323}" destId="{918A42DD-5157-FC45-BA91-4D2BC5DFF2B9}" srcOrd="0" destOrd="0" presId="urn:microsoft.com/office/officeart/2005/8/layout/chevron1"/>
    <dgm:cxn modelId="{382E34F4-8411-AB47-8F8A-E03DE67CFFE5}" type="presParOf" srcId="{69BDB0D8-4CDF-4D4B-A368-9D90845C2323}" destId="{F7D32165-3CE3-5E45-9858-054B38043124}" srcOrd="1" destOrd="0" presId="urn:microsoft.com/office/officeart/2005/8/layout/chevron1"/>
    <dgm:cxn modelId="{D8DC4F5D-87C3-E14F-BDAD-3DDB95CECF79}" type="presParOf" srcId="{69BDB0D8-4CDF-4D4B-A368-9D90845C2323}" destId="{A1BFDDBC-C4FF-E643-AD61-366C8FCB5FE0}" srcOrd="2" destOrd="0" presId="urn:microsoft.com/office/officeart/2005/8/layout/chevron1"/>
    <dgm:cxn modelId="{F7AE1403-6F3A-CB48-85C8-B86FECD46EC0}" type="presParOf" srcId="{69BDB0D8-4CDF-4D4B-A368-9D90845C2323}" destId="{D5E168DA-593D-214A-9FC3-2BFC8A3C8BD4}" srcOrd="3" destOrd="0" presId="urn:microsoft.com/office/officeart/2005/8/layout/chevron1"/>
    <dgm:cxn modelId="{07BE4E41-655D-9C47-8CC2-B11762907054}" type="presParOf" srcId="{69BDB0D8-4CDF-4D4B-A368-9D90845C2323}" destId="{13A6E648-157E-074A-A2C6-F6974F039715}"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8DB7E-D8E4-4610-8D4E-495ACF4CA4BD}">
      <dsp:nvSpPr>
        <dsp:cNvPr id="0" name=""/>
        <dsp:cNvSpPr/>
      </dsp:nvSpPr>
      <dsp:spPr>
        <a:xfrm>
          <a:off x="0" y="20709"/>
          <a:ext cx="6809015"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O" sz="2400" b="1" kern="1200" dirty="0">
              <a:latin typeface="Montserrat" panose="02000505000000020004" pitchFamily="2" charset="0"/>
            </a:rPr>
            <a:t>Hiperagudo temprano: </a:t>
          </a:r>
          <a:r>
            <a:rPr lang="es-CO" sz="2400" kern="1200" dirty="0">
              <a:latin typeface="Montserrat" panose="02000505000000020004" pitchFamily="2" charset="0"/>
            </a:rPr>
            <a:t>primeras 6 horas</a:t>
          </a:r>
        </a:p>
      </dsp:txBody>
      <dsp:txXfrm>
        <a:off x="37467" y="58176"/>
        <a:ext cx="6734081" cy="692586"/>
      </dsp:txXfrm>
    </dsp:sp>
    <dsp:sp modelId="{92644A17-CFCE-4A0B-A39A-A9646D6F427E}">
      <dsp:nvSpPr>
        <dsp:cNvPr id="0" name=""/>
        <dsp:cNvSpPr/>
      </dsp:nvSpPr>
      <dsp:spPr>
        <a:xfrm>
          <a:off x="0" y="906309"/>
          <a:ext cx="6809015"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O" sz="2400" b="1" kern="1200" dirty="0">
              <a:latin typeface="Montserrat" panose="02000505000000020004" pitchFamily="2" charset="0"/>
            </a:rPr>
            <a:t>Hiperagudo tardío: </a:t>
          </a:r>
          <a:r>
            <a:rPr lang="es-CO" sz="2400" b="0" kern="1200" dirty="0">
              <a:latin typeface="Montserrat" panose="02000505000000020004" pitchFamily="2" charset="0"/>
            </a:rPr>
            <a:t>6 a 24 horas</a:t>
          </a:r>
        </a:p>
      </dsp:txBody>
      <dsp:txXfrm>
        <a:off x="37467" y="943776"/>
        <a:ext cx="6734081" cy="692586"/>
      </dsp:txXfrm>
    </dsp:sp>
    <dsp:sp modelId="{E8B06106-7852-4921-8457-2B7ADD05353D}">
      <dsp:nvSpPr>
        <dsp:cNvPr id="0" name=""/>
        <dsp:cNvSpPr/>
      </dsp:nvSpPr>
      <dsp:spPr>
        <a:xfrm>
          <a:off x="0" y="1791909"/>
          <a:ext cx="6809015"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O" sz="2400" b="1" kern="1200" dirty="0">
              <a:latin typeface="Montserrat" panose="02000505000000020004" pitchFamily="2" charset="0"/>
            </a:rPr>
            <a:t>Agudo:  </a:t>
          </a:r>
          <a:r>
            <a:rPr lang="es-CO" sz="2400" b="0" kern="1200" dirty="0">
              <a:latin typeface="Montserrat" panose="02000505000000020004" pitchFamily="2" charset="0"/>
            </a:rPr>
            <a:t>24 </a:t>
          </a:r>
          <a:r>
            <a:rPr lang="es-CO" sz="2400" kern="1200" dirty="0">
              <a:latin typeface="Montserrat" panose="02000505000000020004" pitchFamily="2" charset="0"/>
            </a:rPr>
            <a:t>horas a 7 días</a:t>
          </a:r>
        </a:p>
      </dsp:txBody>
      <dsp:txXfrm>
        <a:off x="37467" y="1829376"/>
        <a:ext cx="6734081" cy="692586"/>
      </dsp:txXfrm>
    </dsp:sp>
    <dsp:sp modelId="{76BC1DFA-17AA-49C3-9DBD-AC19EAEB6E84}">
      <dsp:nvSpPr>
        <dsp:cNvPr id="0" name=""/>
        <dsp:cNvSpPr/>
      </dsp:nvSpPr>
      <dsp:spPr>
        <a:xfrm>
          <a:off x="0" y="2677509"/>
          <a:ext cx="6809015"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O" sz="2400" b="1" kern="1200" dirty="0">
              <a:latin typeface="Montserrat" panose="02000505000000020004" pitchFamily="2" charset="0"/>
            </a:rPr>
            <a:t>Subagudo:</a:t>
          </a:r>
          <a:r>
            <a:rPr lang="es-CO" sz="2400" b="0" kern="1200" dirty="0">
              <a:latin typeface="Montserrat" panose="02000505000000020004" pitchFamily="2" charset="0"/>
            </a:rPr>
            <a:t> 7 días a 3 semanas</a:t>
          </a:r>
        </a:p>
      </dsp:txBody>
      <dsp:txXfrm>
        <a:off x="37467" y="2714976"/>
        <a:ext cx="6734081" cy="692586"/>
      </dsp:txXfrm>
    </dsp:sp>
    <dsp:sp modelId="{10361C29-4E3D-4F4B-A8B9-237C24762E6A}">
      <dsp:nvSpPr>
        <dsp:cNvPr id="0" name=""/>
        <dsp:cNvSpPr/>
      </dsp:nvSpPr>
      <dsp:spPr>
        <a:xfrm>
          <a:off x="0" y="3563109"/>
          <a:ext cx="6809015"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O" sz="2400" b="1" kern="1200" dirty="0">
              <a:latin typeface="Montserrat" panose="02000505000000020004" pitchFamily="2" charset="0"/>
            </a:rPr>
            <a:t>Crónico: </a:t>
          </a:r>
          <a:r>
            <a:rPr lang="es-CO" sz="2400" b="0" kern="1200" dirty="0">
              <a:latin typeface="Montserrat" panose="02000505000000020004" pitchFamily="2" charset="0"/>
            </a:rPr>
            <a:t>&gt; 3 semanas</a:t>
          </a:r>
        </a:p>
      </dsp:txBody>
      <dsp:txXfrm>
        <a:off x="37467" y="3600576"/>
        <a:ext cx="6734081"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CF329-6A31-4CDF-9D97-663070535C09}">
      <dsp:nvSpPr>
        <dsp:cNvPr id="0" name=""/>
        <dsp:cNvSpPr/>
      </dsp:nvSpPr>
      <dsp:spPr>
        <a:xfrm>
          <a:off x="0" y="554640"/>
          <a:ext cx="5485772"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29C77B-0625-4457-8EF3-EF0880A69852}">
      <dsp:nvSpPr>
        <dsp:cNvPr id="0" name=""/>
        <dsp:cNvSpPr/>
      </dsp:nvSpPr>
      <dsp:spPr>
        <a:xfrm>
          <a:off x="274288" y="8520"/>
          <a:ext cx="3840040" cy="109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144" tIns="0" rIns="145144" bIns="0" numCol="1" spcCol="1270" anchor="ctr" anchorCtr="0">
          <a:noAutofit/>
        </a:bodyPr>
        <a:lstStyle/>
        <a:p>
          <a:pPr marL="0" lvl="0" indent="0" algn="l" defTabSz="1066800">
            <a:lnSpc>
              <a:spcPct val="90000"/>
            </a:lnSpc>
            <a:spcBef>
              <a:spcPct val="0"/>
            </a:spcBef>
            <a:spcAft>
              <a:spcPct val="35000"/>
            </a:spcAft>
            <a:buNone/>
          </a:pPr>
          <a:r>
            <a:rPr lang="es-CO" sz="2400" kern="1200" dirty="0">
              <a:latin typeface="Montserrat" panose="02000505000000020004" pitchFamily="2" charset="0"/>
            </a:rPr>
            <a:t>Trombosis </a:t>
          </a:r>
        </a:p>
      </dsp:txBody>
      <dsp:txXfrm>
        <a:off x="327607" y="61839"/>
        <a:ext cx="3733402" cy="985602"/>
      </dsp:txXfrm>
    </dsp:sp>
    <dsp:sp modelId="{D80E8295-4ECF-4D9B-82B1-6D2113A37DC1}">
      <dsp:nvSpPr>
        <dsp:cNvPr id="0" name=""/>
        <dsp:cNvSpPr/>
      </dsp:nvSpPr>
      <dsp:spPr>
        <a:xfrm>
          <a:off x="0" y="2232961"/>
          <a:ext cx="5485772"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191761-A213-461A-BA39-ADAF66A4EC8C}">
      <dsp:nvSpPr>
        <dsp:cNvPr id="0" name=""/>
        <dsp:cNvSpPr/>
      </dsp:nvSpPr>
      <dsp:spPr>
        <a:xfrm>
          <a:off x="274288" y="1686841"/>
          <a:ext cx="3840040" cy="109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144" tIns="0" rIns="145144" bIns="0" numCol="1" spcCol="1270" anchor="ctr" anchorCtr="0">
          <a:noAutofit/>
        </a:bodyPr>
        <a:lstStyle/>
        <a:p>
          <a:pPr marL="0" lvl="0" indent="0" algn="l" defTabSz="1066800">
            <a:lnSpc>
              <a:spcPct val="90000"/>
            </a:lnSpc>
            <a:spcBef>
              <a:spcPct val="0"/>
            </a:spcBef>
            <a:spcAft>
              <a:spcPct val="35000"/>
            </a:spcAft>
            <a:buNone/>
          </a:pPr>
          <a:r>
            <a:rPr lang="es-CO" sz="2400" kern="1200" dirty="0">
              <a:latin typeface="Montserrat" panose="02000505000000020004" pitchFamily="2" charset="0"/>
            </a:rPr>
            <a:t>Embolia </a:t>
          </a:r>
        </a:p>
      </dsp:txBody>
      <dsp:txXfrm>
        <a:off x="327607" y="1740160"/>
        <a:ext cx="3733402" cy="985602"/>
      </dsp:txXfrm>
    </dsp:sp>
    <dsp:sp modelId="{652F4AC9-F080-490D-A2B8-FEF047ED26CC}">
      <dsp:nvSpPr>
        <dsp:cNvPr id="0" name=""/>
        <dsp:cNvSpPr/>
      </dsp:nvSpPr>
      <dsp:spPr>
        <a:xfrm>
          <a:off x="0" y="3911281"/>
          <a:ext cx="5485772"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829B5E-3F38-4FBE-81C1-AD9C81DC5B41}">
      <dsp:nvSpPr>
        <dsp:cNvPr id="0" name=""/>
        <dsp:cNvSpPr/>
      </dsp:nvSpPr>
      <dsp:spPr>
        <a:xfrm>
          <a:off x="274288" y="3365161"/>
          <a:ext cx="3274325" cy="109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144" tIns="0" rIns="145144" bIns="0" numCol="1" spcCol="1270" anchor="ctr" anchorCtr="0">
          <a:noAutofit/>
        </a:bodyPr>
        <a:lstStyle/>
        <a:p>
          <a:pPr marL="0" lvl="0" indent="0" algn="l" defTabSz="1066800">
            <a:lnSpc>
              <a:spcPct val="90000"/>
            </a:lnSpc>
            <a:spcBef>
              <a:spcPct val="0"/>
            </a:spcBef>
            <a:spcAft>
              <a:spcPct val="35000"/>
            </a:spcAft>
            <a:buNone/>
          </a:pPr>
          <a:r>
            <a:rPr lang="es-CO" sz="2400" kern="1200" dirty="0">
              <a:latin typeface="Montserrat" panose="02000505000000020004" pitchFamily="2" charset="0"/>
            </a:rPr>
            <a:t>Hipoperfusión sistémica </a:t>
          </a:r>
        </a:p>
      </dsp:txBody>
      <dsp:txXfrm>
        <a:off x="327607" y="3418480"/>
        <a:ext cx="3167687" cy="985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7F26B-24A4-4A96-9328-DA6C148ECA56}">
      <dsp:nvSpPr>
        <dsp:cNvPr id="0" name=""/>
        <dsp:cNvSpPr/>
      </dsp:nvSpPr>
      <dsp:spPr>
        <a:xfrm>
          <a:off x="853108" y="1607"/>
          <a:ext cx="2048693" cy="1229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2000505000000020004" pitchFamily="2" charset="0"/>
            </a:rPr>
            <a:t>Hipertensión</a:t>
          </a:r>
        </a:p>
      </dsp:txBody>
      <dsp:txXfrm>
        <a:off x="853108" y="1607"/>
        <a:ext cx="2048693" cy="1229216"/>
      </dsp:txXfrm>
    </dsp:sp>
    <dsp:sp modelId="{EB3829CE-84C3-4C79-BED3-F32E9A678F61}">
      <dsp:nvSpPr>
        <dsp:cNvPr id="0" name=""/>
        <dsp:cNvSpPr/>
      </dsp:nvSpPr>
      <dsp:spPr>
        <a:xfrm>
          <a:off x="3106671" y="1607"/>
          <a:ext cx="2048693" cy="1229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2000505000000020004" pitchFamily="2" charset="0"/>
            </a:rPr>
            <a:t>Hiperlipidemia</a:t>
          </a:r>
        </a:p>
      </dsp:txBody>
      <dsp:txXfrm>
        <a:off x="3106671" y="1607"/>
        <a:ext cx="2048693" cy="1229216"/>
      </dsp:txXfrm>
    </dsp:sp>
    <dsp:sp modelId="{252188E4-CEB2-4F42-B242-A957CB567E9D}">
      <dsp:nvSpPr>
        <dsp:cNvPr id="0" name=""/>
        <dsp:cNvSpPr/>
      </dsp:nvSpPr>
      <dsp:spPr>
        <a:xfrm>
          <a:off x="5360234" y="1607"/>
          <a:ext cx="2048693" cy="1229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2000505000000020004" pitchFamily="2" charset="0"/>
            </a:rPr>
            <a:t>Obesidad </a:t>
          </a:r>
        </a:p>
      </dsp:txBody>
      <dsp:txXfrm>
        <a:off x="5360234" y="1607"/>
        <a:ext cx="2048693" cy="1229216"/>
      </dsp:txXfrm>
    </dsp:sp>
    <dsp:sp modelId="{A707AA26-7427-4948-9500-89EBFF832CB1}">
      <dsp:nvSpPr>
        <dsp:cNvPr id="0" name=""/>
        <dsp:cNvSpPr/>
      </dsp:nvSpPr>
      <dsp:spPr>
        <a:xfrm>
          <a:off x="7613797" y="1607"/>
          <a:ext cx="2048693" cy="1229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2000505000000020004" pitchFamily="2" charset="0"/>
            </a:rPr>
            <a:t>Tabaquismo </a:t>
          </a:r>
        </a:p>
      </dsp:txBody>
      <dsp:txXfrm>
        <a:off x="7613797" y="1607"/>
        <a:ext cx="2048693" cy="1229216"/>
      </dsp:txXfrm>
    </dsp:sp>
    <dsp:sp modelId="{EA6E5A53-BFAC-4571-8565-C8158B2A8FD6}">
      <dsp:nvSpPr>
        <dsp:cNvPr id="0" name=""/>
        <dsp:cNvSpPr/>
      </dsp:nvSpPr>
      <dsp:spPr>
        <a:xfrm>
          <a:off x="853108" y="1435692"/>
          <a:ext cx="2048693" cy="1229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2000505000000020004" pitchFamily="2" charset="0"/>
            </a:rPr>
            <a:t>Diabetes mellitus </a:t>
          </a:r>
        </a:p>
      </dsp:txBody>
      <dsp:txXfrm>
        <a:off x="853108" y="1435692"/>
        <a:ext cx="2048693" cy="1229216"/>
      </dsp:txXfrm>
    </dsp:sp>
    <dsp:sp modelId="{A17A9B77-2C70-46FE-AD25-2DBBEF0ACDD3}">
      <dsp:nvSpPr>
        <dsp:cNvPr id="0" name=""/>
        <dsp:cNvSpPr/>
      </dsp:nvSpPr>
      <dsp:spPr>
        <a:xfrm>
          <a:off x="3106671" y="1435692"/>
          <a:ext cx="2048693" cy="1229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2000505000000020004" pitchFamily="2" charset="0"/>
            </a:rPr>
            <a:t>SAHOS </a:t>
          </a:r>
        </a:p>
      </dsp:txBody>
      <dsp:txXfrm>
        <a:off x="3106671" y="1435692"/>
        <a:ext cx="2048693" cy="1229216"/>
      </dsp:txXfrm>
    </dsp:sp>
    <dsp:sp modelId="{4B68B831-23AB-4E33-96C4-9BE17E59D522}">
      <dsp:nvSpPr>
        <dsp:cNvPr id="0" name=""/>
        <dsp:cNvSpPr/>
      </dsp:nvSpPr>
      <dsp:spPr>
        <a:xfrm>
          <a:off x="5360234" y="1435692"/>
          <a:ext cx="2048693" cy="1229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2000505000000020004" pitchFamily="2" charset="0"/>
            </a:rPr>
            <a:t>Fibrilación atrial </a:t>
          </a:r>
        </a:p>
      </dsp:txBody>
      <dsp:txXfrm>
        <a:off x="5360234" y="1435692"/>
        <a:ext cx="2048693" cy="1229216"/>
      </dsp:txXfrm>
    </dsp:sp>
    <dsp:sp modelId="{6C0A654D-EB8A-4C61-9896-FDEA2BAF0481}">
      <dsp:nvSpPr>
        <dsp:cNvPr id="0" name=""/>
        <dsp:cNvSpPr/>
      </dsp:nvSpPr>
      <dsp:spPr>
        <a:xfrm>
          <a:off x="7613797" y="1435692"/>
          <a:ext cx="2048693" cy="1229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2000505000000020004" pitchFamily="2" charset="0"/>
            </a:rPr>
            <a:t>Estenosis carotídea</a:t>
          </a:r>
        </a:p>
      </dsp:txBody>
      <dsp:txXfrm>
        <a:off x="7613797" y="1435692"/>
        <a:ext cx="2048693" cy="1229216"/>
      </dsp:txXfrm>
    </dsp:sp>
    <dsp:sp modelId="{4BC37649-A479-4DDE-A849-8426125E4D75}">
      <dsp:nvSpPr>
        <dsp:cNvPr id="0" name=""/>
        <dsp:cNvSpPr/>
      </dsp:nvSpPr>
      <dsp:spPr>
        <a:xfrm>
          <a:off x="3106671" y="2869778"/>
          <a:ext cx="2048693" cy="1229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2000505000000020004" pitchFamily="2" charset="0"/>
            </a:rPr>
            <a:t>Alcohol </a:t>
          </a:r>
        </a:p>
      </dsp:txBody>
      <dsp:txXfrm>
        <a:off x="3106671" y="2869778"/>
        <a:ext cx="2048693" cy="1229216"/>
      </dsp:txXfrm>
    </dsp:sp>
    <dsp:sp modelId="{1F51557C-4680-4ABA-8846-265D28E0D82E}">
      <dsp:nvSpPr>
        <dsp:cNvPr id="0" name=""/>
        <dsp:cNvSpPr/>
      </dsp:nvSpPr>
      <dsp:spPr>
        <a:xfrm>
          <a:off x="5360234" y="2869778"/>
          <a:ext cx="2048693" cy="1229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2000505000000020004" pitchFamily="2" charset="0"/>
            </a:rPr>
            <a:t>Otros</a:t>
          </a:r>
        </a:p>
      </dsp:txBody>
      <dsp:txXfrm>
        <a:off x="5360234" y="2869778"/>
        <a:ext cx="2048693" cy="1229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76133-6CF2-4893-8195-2AA76C6A1F74}">
      <dsp:nvSpPr>
        <dsp:cNvPr id="0" name=""/>
        <dsp:cNvSpPr/>
      </dsp:nvSpPr>
      <dsp:spPr>
        <a:xfrm>
          <a:off x="0" y="20539"/>
          <a:ext cx="7083251"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latin typeface="Montserrat" panose="02000505000000020004" pitchFamily="2" charset="0"/>
            </a:rPr>
            <a:t>Circulación anterior (70%)</a:t>
          </a:r>
        </a:p>
      </dsp:txBody>
      <dsp:txXfrm>
        <a:off x="42036" y="62575"/>
        <a:ext cx="6999179" cy="777048"/>
      </dsp:txXfrm>
    </dsp:sp>
    <dsp:sp modelId="{169ED8A9-C6D8-4AD7-BCE5-0784117B66E2}">
      <dsp:nvSpPr>
        <dsp:cNvPr id="0" name=""/>
        <dsp:cNvSpPr/>
      </dsp:nvSpPr>
      <dsp:spPr>
        <a:xfrm>
          <a:off x="0" y="881659"/>
          <a:ext cx="7083251" cy="138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89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S" sz="2400" kern="1200" dirty="0">
              <a:solidFill>
                <a:srgbClr val="152B48"/>
              </a:solidFill>
              <a:latin typeface="Montserrat" panose="02000505000000020004" pitchFamily="2" charset="0"/>
            </a:rPr>
            <a:t>Síndrome de arteria carótida interna.</a:t>
          </a:r>
        </a:p>
        <a:p>
          <a:pPr marL="228600" lvl="1" indent="-228600" algn="l" defTabSz="1066800">
            <a:lnSpc>
              <a:spcPct val="90000"/>
            </a:lnSpc>
            <a:spcBef>
              <a:spcPct val="0"/>
            </a:spcBef>
            <a:spcAft>
              <a:spcPct val="20000"/>
            </a:spcAft>
            <a:buChar char="•"/>
          </a:pPr>
          <a:r>
            <a:rPr lang="es-ES" sz="2400" kern="1200" dirty="0">
              <a:solidFill>
                <a:srgbClr val="152B48"/>
              </a:solidFill>
              <a:latin typeface="Montserrat" panose="02000505000000020004" pitchFamily="2" charset="0"/>
            </a:rPr>
            <a:t>Síndrome de arteria cerebral anterior.</a:t>
          </a:r>
        </a:p>
        <a:p>
          <a:pPr marL="228600" lvl="1" indent="-228600" algn="l" defTabSz="1066800">
            <a:lnSpc>
              <a:spcPct val="90000"/>
            </a:lnSpc>
            <a:spcBef>
              <a:spcPct val="0"/>
            </a:spcBef>
            <a:spcAft>
              <a:spcPct val="20000"/>
            </a:spcAft>
            <a:buChar char="•"/>
          </a:pPr>
          <a:r>
            <a:rPr lang="es-ES" sz="2400" kern="1200" dirty="0">
              <a:solidFill>
                <a:srgbClr val="152B48"/>
              </a:solidFill>
              <a:latin typeface="Montserrat" panose="02000505000000020004" pitchFamily="2" charset="0"/>
            </a:rPr>
            <a:t>Síndrome de arteria cerebral media</a:t>
          </a:r>
          <a:r>
            <a:rPr lang="es-ES" sz="2000" kern="1200" dirty="0">
              <a:solidFill>
                <a:srgbClr val="152B48"/>
              </a:solidFill>
              <a:latin typeface="Montserrat" panose="02000505000000020004" pitchFamily="2" charset="0"/>
            </a:rPr>
            <a:t>.</a:t>
          </a:r>
        </a:p>
      </dsp:txBody>
      <dsp:txXfrm>
        <a:off x="0" y="881659"/>
        <a:ext cx="7083251" cy="1380690"/>
      </dsp:txXfrm>
    </dsp:sp>
    <dsp:sp modelId="{BF1B24D0-5984-457B-8EBC-8917DC5F12DE}">
      <dsp:nvSpPr>
        <dsp:cNvPr id="0" name=""/>
        <dsp:cNvSpPr/>
      </dsp:nvSpPr>
      <dsp:spPr>
        <a:xfrm>
          <a:off x="0" y="2262350"/>
          <a:ext cx="7083251"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latin typeface="Montserrat" panose="02000505000000020004" pitchFamily="2" charset="0"/>
            </a:rPr>
            <a:t>Circulación posterior (20%)</a:t>
          </a:r>
        </a:p>
      </dsp:txBody>
      <dsp:txXfrm>
        <a:off x="42036" y="2304386"/>
        <a:ext cx="6999179" cy="777048"/>
      </dsp:txXfrm>
    </dsp:sp>
    <dsp:sp modelId="{AEF2BA05-7FEB-4754-991D-7C0C34C0ECB5}">
      <dsp:nvSpPr>
        <dsp:cNvPr id="0" name=""/>
        <dsp:cNvSpPr/>
      </dsp:nvSpPr>
      <dsp:spPr>
        <a:xfrm>
          <a:off x="0" y="3255950"/>
          <a:ext cx="7083251"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latin typeface="Montserrat" panose="02000505000000020004" pitchFamily="2" charset="0"/>
            </a:rPr>
            <a:t>Síndromes lacunares (10%) </a:t>
          </a:r>
        </a:p>
      </dsp:txBody>
      <dsp:txXfrm>
        <a:off x="42036" y="3297986"/>
        <a:ext cx="6999179" cy="7770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A42DD-5157-FC45-BA91-4D2BC5DFF2B9}">
      <dsp:nvSpPr>
        <dsp:cNvPr id="0" name=""/>
        <dsp:cNvSpPr/>
      </dsp:nvSpPr>
      <dsp:spPr>
        <a:xfrm>
          <a:off x="2678" y="886405"/>
          <a:ext cx="3263610" cy="130544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s-ES_tradnl" sz="3200" kern="1200" dirty="0" err="1">
              <a:latin typeface="Montserrat" panose="02000505000000020004" pitchFamily="2" charset="0"/>
            </a:rPr>
            <a:t>Triage</a:t>
          </a:r>
          <a:endParaRPr lang="es-ES_tradnl" sz="3200" kern="1200" dirty="0">
            <a:latin typeface="Montserrat" panose="02000505000000020004" pitchFamily="2" charset="0"/>
          </a:endParaRPr>
        </a:p>
      </dsp:txBody>
      <dsp:txXfrm>
        <a:off x="655400" y="886405"/>
        <a:ext cx="1958166" cy="1305444"/>
      </dsp:txXfrm>
    </dsp:sp>
    <dsp:sp modelId="{A1BFDDBC-C4FF-E643-AD61-366C8FCB5FE0}">
      <dsp:nvSpPr>
        <dsp:cNvPr id="0" name=""/>
        <dsp:cNvSpPr/>
      </dsp:nvSpPr>
      <dsp:spPr>
        <a:xfrm>
          <a:off x="2939927" y="886405"/>
          <a:ext cx="3263610" cy="130544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s-ES_tradnl" sz="3200" kern="1200" dirty="0">
              <a:latin typeface="Montserrat" panose="02000505000000020004" pitchFamily="2" charset="0"/>
            </a:rPr>
            <a:t>Código ACV</a:t>
          </a:r>
        </a:p>
      </dsp:txBody>
      <dsp:txXfrm>
        <a:off x="3592649" y="886405"/>
        <a:ext cx="1958166" cy="1305444"/>
      </dsp:txXfrm>
    </dsp:sp>
    <dsp:sp modelId="{13A6E648-157E-074A-A2C6-F6974F039715}">
      <dsp:nvSpPr>
        <dsp:cNvPr id="0" name=""/>
        <dsp:cNvSpPr/>
      </dsp:nvSpPr>
      <dsp:spPr>
        <a:xfrm>
          <a:off x="5877177" y="886405"/>
          <a:ext cx="3263610" cy="130544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s-ES_tradnl" sz="3200" kern="1200">
              <a:latin typeface="Montserrat" panose="02000505000000020004" pitchFamily="2" charset="0"/>
            </a:rPr>
            <a:t>Médico</a:t>
          </a:r>
          <a:endParaRPr lang="es-ES_tradnl" sz="3200" kern="1200" dirty="0">
            <a:latin typeface="Montserrat" panose="02000505000000020004" pitchFamily="2" charset="0"/>
          </a:endParaRPr>
        </a:p>
      </dsp:txBody>
      <dsp:txXfrm>
        <a:off x="6529899" y="886405"/>
        <a:ext cx="1958166" cy="13054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5C38B-D942-4834-B311-6C1C0BB9576D}" type="datetimeFigureOut">
              <a:rPr lang="es-CO" smtClean="0"/>
              <a:t>25/02/2021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33A2-0CBA-400E-963C-6CB1AEBAB619}" type="slidenum">
              <a:rPr lang="es-CO" smtClean="0"/>
              <a:t>‹Nº›</a:t>
            </a:fld>
            <a:endParaRPr lang="es-CO"/>
          </a:p>
        </p:txBody>
      </p:sp>
    </p:spTree>
    <p:extLst>
      <p:ext uri="{BB962C8B-B14F-4D97-AF65-F5344CB8AC3E}">
        <p14:creationId xmlns:p14="http://schemas.microsoft.com/office/powerpoint/2010/main" val="223277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1</a:t>
            </a:fld>
            <a:endParaRPr lang="es-CO"/>
          </a:p>
        </p:txBody>
      </p:sp>
    </p:spTree>
    <p:extLst>
      <p:ext uri="{BB962C8B-B14F-4D97-AF65-F5344CB8AC3E}">
        <p14:creationId xmlns:p14="http://schemas.microsoft.com/office/powerpoint/2010/main" val="347323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05933A2-0CBA-400E-963C-6CB1AEBAB619}" type="slidenum">
              <a:rPr lang="es-CO" smtClean="0"/>
              <a:t>10</a:t>
            </a:fld>
            <a:endParaRPr lang="es-CO"/>
          </a:p>
        </p:txBody>
      </p:sp>
    </p:spTree>
    <p:extLst>
      <p:ext uri="{BB962C8B-B14F-4D97-AF65-F5344CB8AC3E}">
        <p14:creationId xmlns:p14="http://schemas.microsoft.com/office/powerpoint/2010/main" val="53328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Causa cardioembólica mayor: </a:t>
            </a:r>
          </a:p>
          <a:p>
            <a:r>
              <a:rPr lang="es-ES" dirty="0"/>
              <a:t>Valva protésica mecánica</a:t>
            </a:r>
          </a:p>
          <a:p>
            <a:r>
              <a:rPr lang="es-ES" dirty="0" err="1"/>
              <a:t>Fibrilacion</a:t>
            </a:r>
            <a:r>
              <a:rPr lang="es-ES" dirty="0"/>
              <a:t> auricular o </a:t>
            </a:r>
            <a:r>
              <a:rPr lang="es-ES" dirty="0" err="1"/>
              <a:t>flutter</a:t>
            </a:r>
            <a:endParaRPr lang="es-ES" dirty="0"/>
          </a:p>
          <a:p>
            <a:r>
              <a:rPr lang="es-ES" dirty="0"/>
              <a:t>Trombo ventricular o atrial ( intracavitario=) </a:t>
            </a:r>
          </a:p>
          <a:p>
            <a:r>
              <a:rPr lang="es-ES" dirty="0"/>
              <a:t>Infarto de miocardio reciente (menor de 4 semanas) </a:t>
            </a:r>
          </a:p>
          <a:p>
            <a:r>
              <a:rPr lang="es-ES" dirty="0"/>
              <a:t>Cardiomiopatía dilatada </a:t>
            </a:r>
          </a:p>
          <a:p>
            <a:r>
              <a:rPr lang="es-ES" dirty="0"/>
              <a:t>Endocarditis infecciosa </a:t>
            </a:r>
          </a:p>
          <a:p>
            <a:r>
              <a:rPr lang="es-ES" dirty="0"/>
              <a:t>Acinesia ventricular regional izquierda </a:t>
            </a:r>
          </a:p>
          <a:p>
            <a:r>
              <a:rPr lang="es-ES" dirty="0" err="1"/>
              <a:t>Mixoma</a:t>
            </a:r>
            <a:r>
              <a:rPr lang="es-ES" dirty="0"/>
              <a:t> atrial </a:t>
            </a:r>
          </a:p>
          <a:p>
            <a:r>
              <a:rPr lang="es-ES" dirty="0"/>
              <a:t>Enfermedad cardiaca reumática </a:t>
            </a:r>
          </a:p>
          <a:p>
            <a:r>
              <a:rPr lang="es-ES" dirty="0"/>
              <a:t>Paciente con foramen oval y trombo in situ </a:t>
            </a:r>
          </a:p>
        </p:txBody>
      </p:sp>
      <p:sp>
        <p:nvSpPr>
          <p:cNvPr id="4" name="Marcador de número de diapositiva 3"/>
          <p:cNvSpPr>
            <a:spLocks noGrp="1"/>
          </p:cNvSpPr>
          <p:nvPr>
            <p:ph type="sldNum" sz="quarter" idx="5"/>
          </p:nvPr>
        </p:nvSpPr>
        <p:spPr/>
        <p:txBody>
          <a:bodyPr/>
          <a:lstStyle/>
          <a:p>
            <a:fld id="{305933A2-0CBA-400E-963C-6CB1AEBAB619}" type="slidenum">
              <a:rPr lang="es-CO" smtClean="0"/>
              <a:t>11</a:t>
            </a:fld>
            <a:endParaRPr lang="es-CO"/>
          </a:p>
        </p:txBody>
      </p:sp>
    </p:spTree>
    <p:extLst>
      <p:ext uri="{BB962C8B-B14F-4D97-AF65-F5344CB8AC3E}">
        <p14:creationId xmlns:p14="http://schemas.microsoft.com/office/powerpoint/2010/main" val="4143252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12</a:t>
            </a:fld>
            <a:endParaRPr lang="es-CO"/>
          </a:p>
        </p:txBody>
      </p:sp>
    </p:spTree>
    <p:extLst>
      <p:ext uri="{BB962C8B-B14F-4D97-AF65-F5344CB8AC3E}">
        <p14:creationId xmlns:p14="http://schemas.microsoft.com/office/powerpoint/2010/main" val="1552014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Cohorte REGARDS ( mostraba mayor incidencia de </a:t>
            </a:r>
            <a:r>
              <a:rPr lang="es-ES" dirty="0" err="1"/>
              <a:t>stroke</a:t>
            </a:r>
            <a:r>
              <a:rPr lang="es-ES" dirty="0"/>
              <a:t> en afroamericanos que en blancos)</a:t>
            </a:r>
          </a:p>
        </p:txBody>
      </p:sp>
      <p:sp>
        <p:nvSpPr>
          <p:cNvPr id="4" name="Marcador de número de diapositiva 3"/>
          <p:cNvSpPr>
            <a:spLocks noGrp="1"/>
          </p:cNvSpPr>
          <p:nvPr>
            <p:ph type="sldNum" sz="quarter" idx="5"/>
          </p:nvPr>
        </p:nvSpPr>
        <p:spPr/>
        <p:txBody>
          <a:bodyPr/>
          <a:lstStyle/>
          <a:p>
            <a:fld id="{305933A2-0CBA-400E-963C-6CB1AEBAB619}" type="slidenum">
              <a:rPr lang="es-CO" smtClean="0"/>
              <a:t>13</a:t>
            </a:fld>
            <a:endParaRPr lang="es-CO"/>
          </a:p>
        </p:txBody>
      </p:sp>
    </p:spTree>
    <p:extLst>
      <p:ext uri="{BB962C8B-B14F-4D97-AF65-F5344CB8AC3E}">
        <p14:creationId xmlns:p14="http://schemas.microsoft.com/office/powerpoint/2010/main" val="678025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hipertensión es el </a:t>
            </a:r>
            <a:r>
              <a:rPr lang="es-ES" dirty="0" err="1"/>
              <a:t>factore</a:t>
            </a:r>
            <a:r>
              <a:rPr lang="es-ES" dirty="0"/>
              <a:t> de riesgo </a:t>
            </a:r>
            <a:r>
              <a:rPr lang="es-ES" dirty="0" err="1"/>
              <a:t>modificavle</a:t>
            </a:r>
            <a:r>
              <a:rPr lang="es-ES" dirty="0"/>
              <a:t> mas común </a:t>
            </a:r>
            <a:r>
              <a:rPr lang="es-ES" dirty="0" err="1"/>
              <a:t>afectndo</a:t>
            </a:r>
            <a:r>
              <a:rPr lang="es-ES" dirty="0"/>
              <a:t> a un tercio de la población por encima de 20 años. En la guía se recomienda una meta especifica de 140/90 y en lacunares menos de 130 de sistólica.</a:t>
            </a:r>
          </a:p>
          <a:p>
            <a:endParaRPr lang="es-ES" dirty="0"/>
          </a:p>
          <a:p>
            <a:r>
              <a:rPr lang="es-ES" dirty="0"/>
              <a:t>En </a:t>
            </a:r>
            <a:r>
              <a:rPr lang="es-ES" dirty="0" err="1"/>
              <a:t>cuatno</a:t>
            </a:r>
            <a:r>
              <a:rPr lang="es-ES" dirty="0"/>
              <a:t> a la hiperlipidemia se benefician los pacientes con: enfermedad cardiovascular aterosclerótica, LDL mayor de 90, edad entre 40 -75 años con diabetes y </a:t>
            </a:r>
            <a:r>
              <a:rPr lang="es-ES" dirty="0" err="1"/>
              <a:t>ldl</a:t>
            </a:r>
            <a:r>
              <a:rPr lang="es-ES" dirty="0"/>
              <a:t> de 70 a 189, personas sin enfermedad aterosclerótica o dm quienes tienen 40-75 años con LDL entre 70 y 189 y tienen un </a:t>
            </a:r>
            <a:r>
              <a:rPr lang="es-ES" dirty="0" err="1"/>
              <a:t>porcentajede</a:t>
            </a:r>
            <a:r>
              <a:rPr lang="es-ES" dirty="0"/>
              <a:t> riesgo mayor al 7,5% o mayor por Framingham u otro. Otros candidatos pueden ser los pacientes con AIT que se asuma es aterosclerótico con LDL mayor a 100 con o sin </a:t>
            </a:r>
            <a:r>
              <a:rPr lang="es-ES" dirty="0" err="1"/>
              <a:t>evidanecia</a:t>
            </a:r>
            <a:r>
              <a:rPr lang="es-ES" dirty="0"/>
              <a:t> de enfermedad CV aterosclerótica. Ojo con el riesgo de miopatía por estatinas que es de 7.29% en la literatura.</a:t>
            </a:r>
          </a:p>
        </p:txBody>
      </p:sp>
      <p:sp>
        <p:nvSpPr>
          <p:cNvPr id="4" name="Marcador de número de diapositiva 3"/>
          <p:cNvSpPr>
            <a:spLocks noGrp="1"/>
          </p:cNvSpPr>
          <p:nvPr>
            <p:ph type="sldNum" sz="quarter" idx="5"/>
          </p:nvPr>
        </p:nvSpPr>
        <p:spPr/>
        <p:txBody>
          <a:bodyPr/>
          <a:lstStyle/>
          <a:p>
            <a:fld id="{305933A2-0CBA-400E-963C-6CB1AEBAB619}" type="slidenum">
              <a:rPr lang="es-CO" smtClean="0"/>
              <a:t>14</a:t>
            </a:fld>
            <a:endParaRPr lang="es-CO"/>
          </a:p>
        </p:txBody>
      </p:sp>
    </p:spTree>
    <p:extLst>
      <p:ext uri="{BB962C8B-B14F-4D97-AF65-F5344CB8AC3E}">
        <p14:creationId xmlns:p14="http://schemas.microsoft.com/office/powerpoint/2010/main" val="979868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05933A2-0CBA-400E-963C-6CB1AEBAB619}" type="slidenum">
              <a:rPr lang="es-CO" smtClean="0"/>
              <a:t>15</a:t>
            </a:fld>
            <a:endParaRPr lang="es-CO"/>
          </a:p>
        </p:txBody>
      </p:sp>
    </p:spTree>
    <p:extLst>
      <p:ext uri="{BB962C8B-B14F-4D97-AF65-F5344CB8AC3E}">
        <p14:creationId xmlns:p14="http://schemas.microsoft.com/office/powerpoint/2010/main" val="1991235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933A2-0CBA-400E-963C-6CB1AEBAB619}"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050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fontAlgn="ctr"/>
            <a:r>
              <a:rPr lang="es-CO" sz="1200" kern="1200" dirty="0">
                <a:solidFill>
                  <a:schemeClr val="tx1"/>
                </a:solidFill>
                <a:effectLst/>
                <a:latin typeface="+mn-lt"/>
                <a:ea typeface="+mn-ea"/>
                <a:cs typeface="+mn-cs"/>
              </a:rPr>
              <a:t>LO UNICO QUE LA DISTINGUE DE LA ACM ES LA AMAUROSIS FUGAX O LA CEGUERA MONOCULAR TRANSITORIA.</a:t>
            </a:r>
          </a:p>
          <a:p>
            <a:pPr rtl="0" fontAlgn="ctr"/>
            <a:r>
              <a:rPr lang="es-CO" sz="1200" kern="1200" dirty="0">
                <a:solidFill>
                  <a:schemeClr val="tx1"/>
                </a:solidFill>
                <a:effectLst/>
                <a:latin typeface="+mn-lt"/>
                <a:ea typeface="+mn-ea"/>
                <a:cs typeface="+mn-cs"/>
              </a:rPr>
              <a:t>NO DOLOROSO REFERIDO COMO UNA CORTINA O SOMBRA QUE ES HALADA DESDE LA PARTE SUPERIOR DEL CAMPO VISUAL O TAMBIEN COMO UNA CONSTRICCION DEL CAMPO VISUAL DE TIPO ALTITUDINAL  CON UNA SOBRE ASCENDENTE O DESCENDENTE.</a:t>
            </a:r>
          </a:p>
          <a:p>
            <a:pPr rtl="0" fontAlgn="ctr"/>
            <a:r>
              <a:rPr lang="es-CO" sz="1200" kern="1200" dirty="0">
                <a:solidFill>
                  <a:schemeClr val="tx1"/>
                </a:solidFill>
                <a:effectLst/>
                <a:latin typeface="+mn-lt"/>
                <a:ea typeface="+mn-ea"/>
                <a:cs typeface="+mn-cs"/>
              </a:rPr>
              <a:t>LA DURACION DE LA PERDIDA ES DE 1- 5 MINUTOS PERO PUEDE DURAR 20- 30 MINUTOS </a:t>
            </a:r>
          </a:p>
          <a:p>
            <a:pPr rtl="0" fontAlgn="ctr"/>
            <a:r>
              <a:rPr lang="es-CO" sz="1200" kern="1200" dirty="0">
                <a:solidFill>
                  <a:schemeClr val="tx1"/>
                </a:solidFill>
                <a:effectLst/>
                <a:latin typeface="+mn-lt"/>
                <a:ea typeface="+mn-ea"/>
                <a:cs typeface="+mn-cs"/>
              </a:rPr>
              <a:t>DURANTE LOS ATAQUES LA PUPILA ES AMAUROTICA Y LOS VASOS DE LA RETINA COLAPSAN. </a:t>
            </a:r>
          </a:p>
          <a:p>
            <a:pPr rtl="0" fontAlgn="ctr"/>
            <a:r>
              <a:rPr lang="es-CO" sz="1200" kern="1200" dirty="0">
                <a:solidFill>
                  <a:schemeClr val="tx1"/>
                </a:solidFill>
                <a:effectLst/>
                <a:latin typeface="+mn-lt"/>
                <a:ea typeface="+mn-ea"/>
                <a:cs typeface="+mn-cs"/>
              </a:rPr>
              <a:t>AMAUROSIS FUGAX: POR EMBOLISMO DE LA CAROTIDA, CORAZON, HIPOPERFUSION, HIPERCOAGULABILIDAD, ANGIOESPASMO. </a:t>
            </a:r>
          </a:p>
          <a:p>
            <a:pPr rtl="0" fontAlgn="ctr"/>
            <a:r>
              <a:rPr lang="es-CO" sz="1200" kern="1200" dirty="0">
                <a:solidFill>
                  <a:schemeClr val="tx1"/>
                </a:solidFill>
                <a:effectLst/>
                <a:latin typeface="+mn-lt"/>
                <a:ea typeface="+mn-ea"/>
                <a:cs typeface="+mn-cs"/>
              </a:rPr>
              <a:t>AMAUROSIS DE LUZ BRILLANTE: CON ALTO GRADO DE ESTENOSIS Y OCLUSION IPSILATERAL.</a:t>
            </a:r>
          </a:p>
          <a:p>
            <a:pPr rtl="0" fontAlgn="ctr"/>
            <a:r>
              <a:rPr lang="es-CO" sz="1200" kern="1200" dirty="0">
                <a:solidFill>
                  <a:schemeClr val="tx1"/>
                </a:solidFill>
                <a:effectLst/>
                <a:latin typeface="+mn-lt"/>
                <a:ea typeface="+mn-ea"/>
                <a:cs typeface="+mn-cs"/>
              </a:rPr>
              <a:t>EPISODIOS DE ALTERACION DE LA VISION BILATERAL A LA EXPOSIICON A LA LUZ:  CON ESTENOSIS DE ALTO GRADO U OCLUSION DE LA ICA. </a:t>
            </a:r>
          </a:p>
          <a:p>
            <a:pPr rtl="0" fontAlgn="ctr"/>
            <a:r>
              <a:rPr lang="es-CO" sz="1200" kern="1200" dirty="0">
                <a:solidFill>
                  <a:schemeClr val="tx1"/>
                </a:solidFill>
                <a:effectLst/>
                <a:latin typeface="+mn-lt"/>
                <a:ea typeface="+mn-ea"/>
                <a:cs typeface="+mn-cs"/>
              </a:rPr>
              <a:t>DIAGNOSTICO DIFERENCIAL: </a:t>
            </a:r>
          </a:p>
          <a:p>
            <a:pPr lvl="1" rtl="0" fontAlgn="ctr"/>
            <a:r>
              <a:rPr lang="es-CO" sz="1200" kern="1200" dirty="0">
                <a:solidFill>
                  <a:schemeClr val="tx1"/>
                </a:solidFill>
                <a:effectLst/>
                <a:latin typeface="+mn-lt"/>
                <a:ea typeface="+mn-ea"/>
                <a:cs typeface="+mn-cs"/>
              </a:rPr>
              <a:t>ISQUEMIA RETINIANA</a:t>
            </a:r>
          </a:p>
          <a:p>
            <a:pPr lvl="1" rtl="0" fontAlgn="ctr"/>
            <a:r>
              <a:rPr lang="es-CO" sz="1200" kern="1200" dirty="0">
                <a:solidFill>
                  <a:schemeClr val="tx1"/>
                </a:solidFill>
                <a:effectLst/>
                <a:latin typeface="+mn-lt"/>
                <a:ea typeface="+mn-ea"/>
                <a:cs typeface="+mn-cs"/>
              </a:rPr>
              <a:t>ELEVACION DEL DISCO OPTICO </a:t>
            </a:r>
          </a:p>
          <a:p>
            <a:pPr lvl="1" rtl="0" fontAlgn="ctr"/>
            <a:r>
              <a:rPr lang="es-CO" sz="1200" kern="1200" dirty="0">
                <a:solidFill>
                  <a:schemeClr val="tx1"/>
                </a:solidFill>
                <a:effectLst/>
                <a:latin typeface="+mn-lt"/>
                <a:ea typeface="+mn-ea"/>
                <a:cs typeface="+mn-cs"/>
              </a:rPr>
              <a:t>DISPLASIA </a:t>
            </a:r>
          </a:p>
          <a:p>
            <a:pPr lvl="1" rtl="0" fontAlgn="ctr"/>
            <a:r>
              <a:rPr lang="es-CO" sz="1200" kern="1200" dirty="0">
                <a:solidFill>
                  <a:schemeClr val="tx1"/>
                </a:solidFill>
                <a:effectLst/>
                <a:latin typeface="+mn-lt"/>
                <a:ea typeface="+mn-ea"/>
                <a:cs typeface="+mn-cs"/>
              </a:rPr>
              <a:t>ISQUEMIA </a:t>
            </a:r>
          </a:p>
          <a:p>
            <a:pPr lvl="1" rtl="0" fontAlgn="ctr"/>
            <a:r>
              <a:rPr lang="es-CO" sz="1200" kern="1200" dirty="0">
                <a:solidFill>
                  <a:schemeClr val="tx1"/>
                </a:solidFill>
                <a:effectLst/>
                <a:latin typeface="+mn-lt"/>
                <a:ea typeface="+mn-ea"/>
                <a:cs typeface="+mn-cs"/>
              </a:rPr>
              <a:t>GLAUCOMA DE ANGULO CERRADO</a:t>
            </a:r>
          </a:p>
          <a:p>
            <a:pPr lvl="1" rtl="0" fontAlgn="ctr"/>
            <a:r>
              <a:rPr lang="es-CO" sz="1200" kern="1200" dirty="0">
                <a:solidFill>
                  <a:schemeClr val="tx1"/>
                </a:solidFill>
                <a:effectLst/>
                <a:latin typeface="+mn-lt"/>
                <a:ea typeface="+mn-ea"/>
                <a:cs typeface="+mn-cs"/>
              </a:rPr>
              <a:t>SAAF</a:t>
            </a:r>
          </a:p>
          <a:p>
            <a:pPr lvl="1" rtl="0" fontAlgn="ctr"/>
            <a:r>
              <a:rPr lang="es-CO" sz="1200" kern="1200" dirty="0">
                <a:solidFill>
                  <a:schemeClr val="tx1"/>
                </a:solidFill>
                <a:effectLst/>
                <a:latin typeface="+mn-lt"/>
                <a:ea typeface="+mn-ea"/>
                <a:cs typeface="+mn-cs"/>
              </a:rPr>
              <a:t>EQUIVALENTE DE MIGRAÑA CON EL EJERCICIO </a:t>
            </a:r>
          </a:p>
          <a:p>
            <a:pPr lvl="1" rtl="0" fontAlgn="ctr"/>
            <a:r>
              <a:rPr lang="es-CO" sz="1200" kern="1200" dirty="0">
                <a:solidFill>
                  <a:schemeClr val="tx1"/>
                </a:solidFill>
                <a:effectLst/>
                <a:latin typeface="+mn-lt"/>
                <a:ea typeface="+mn-ea"/>
                <a:cs typeface="+mn-cs"/>
              </a:rPr>
              <a:t>ESCLEROSIS MULTIPE (SINTOMA DE UTHOFF)</a:t>
            </a:r>
          </a:p>
          <a:p>
            <a:pPr rtl="0" fontAlgn="ctr"/>
            <a:r>
              <a:rPr lang="es-CO" sz="1200" kern="1200" dirty="0">
                <a:solidFill>
                  <a:schemeClr val="tx1"/>
                </a:solidFill>
                <a:effectLst/>
                <a:latin typeface="+mn-lt"/>
                <a:ea typeface="+mn-ea"/>
                <a:cs typeface="+mn-cs"/>
              </a:rPr>
              <a:t>PREDILECCION DE ENF ATEROTROMBOTICA ENLA BIFURCACION DE LA CAROTIDA COMUN  Y ACI PROXIMAL</a:t>
            </a:r>
          </a:p>
          <a:p>
            <a:pPr lvl="1" rtl="0" fontAlgn="ctr"/>
            <a:r>
              <a:rPr lang="es-CO" sz="1200" kern="1200" dirty="0">
                <a:solidFill>
                  <a:schemeClr val="tx1"/>
                </a:solidFill>
                <a:effectLst/>
                <a:latin typeface="+mn-lt"/>
                <a:ea typeface="+mn-ea"/>
                <a:cs typeface="+mn-cs"/>
              </a:rPr>
              <a:t>MAS FRECUENTE EN CAUCASICOS</a:t>
            </a:r>
          </a:p>
          <a:p>
            <a:pPr lvl="1" rtl="0" fontAlgn="ctr"/>
            <a:r>
              <a:rPr lang="es-CO" sz="1200" kern="1200" dirty="0">
                <a:solidFill>
                  <a:schemeClr val="tx1"/>
                </a:solidFill>
                <a:effectLst/>
                <a:latin typeface="+mn-lt"/>
                <a:ea typeface="+mn-ea"/>
                <a:cs typeface="+mn-cs"/>
              </a:rPr>
              <a:t>EN AFROS Y ASIATICOS: ESTENOSIS DEL SIFON CAROTIDEO</a:t>
            </a:r>
          </a:p>
          <a:p>
            <a:pPr rtl="0" fontAlgn="ctr"/>
            <a:r>
              <a:rPr lang="es-CO" sz="1200" kern="1200" dirty="0">
                <a:solidFill>
                  <a:schemeClr val="tx1"/>
                </a:solidFill>
                <a:effectLst/>
                <a:latin typeface="+mn-lt"/>
                <a:ea typeface="+mn-ea"/>
                <a:cs typeface="+mn-cs"/>
              </a:rPr>
              <a:t>AIT RECURRENTES Y CAUSA IMPORTANTE DE STROKE ISQUEMICO</a:t>
            </a:r>
          </a:p>
          <a:p>
            <a:pPr rtl="0" fontAlgn="ctr"/>
            <a:r>
              <a:rPr lang="es-CO" sz="1200" kern="1200" dirty="0">
                <a:solidFill>
                  <a:schemeClr val="tx1"/>
                </a:solidFill>
                <a:effectLst/>
                <a:latin typeface="+mn-lt"/>
                <a:ea typeface="+mn-ea"/>
                <a:cs typeface="+mn-cs"/>
              </a:rPr>
              <a:t>PUEDE SER ASINTOMATICA EN PRESENCIA DE CIRCULACION COLATERAL</a:t>
            </a:r>
          </a:p>
          <a:p>
            <a:pPr rtl="0" fontAlgn="ctr"/>
            <a:r>
              <a:rPr lang="es-CO" sz="1200" kern="1200" dirty="0">
                <a:solidFill>
                  <a:schemeClr val="tx1"/>
                </a:solidFill>
                <a:effectLst/>
                <a:latin typeface="+mn-lt"/>
                <a:ea typeface="+mn-ea"/>
                <a:cs typeface="+mn-cs"/>
              </a:rPr>
              <a:t>PATRONES DE INFARTO: </a:t>
            </a:r>
          </a:p>
          <a:p>
            <a:pPr lvl="1" rtl="0" fontAlgn="ctr"/>
            <a:r>
              <a:rPr lang="es-CO" sz="1200" kern="1200" dirty="0">
                <a:solidFill>
                  <a:schemeClr val="tx1"/>
                </a:solidFill>
                <a:effectLst/>
                <a:latin typeface="+mn-lt"/>
                <a:ea typeface="+mn-ea"/>
                <a:cs typeface="+mn-cs"/>
              </a:rPr>
              <a:t>HEMISFERIO IPSILATERAL </a:t>
            </a:r>
          </a:p>
          <a:p>
            <a:pPr lvl="1" rtl="0" fontAlgn="ctr"/>
            <a:r>
              <a:rPr lang="es-CO" sz="1200" kern="1200" dirty="0">
                <a:solidFill>
                  <a:schemeClr val="tx1"/>
                </a:solidFill>
                <a:effectLst/>
                <a:latin typeface="+mn-lt"/>
                <a:ea typeface="+mn-ea"/>
                <a:cs typeface="+mn-cs"/>
              </a:rPr>
              <a:t>GRANDES INFARTOS EN TERRITORIO DE ACM Y ACA Y ESTRUCTURAS PROFUNDAS</a:t>
            </a:r>
          </a:p>
          <a:p>
            <a:pPr lvl="1" rtl="0" fontAlgn="ctr"/>
            <a:r>
              <a:rPr lang="es-CO" sz="1200" kern="1200" dirty="0">
                <a:solidFill>
                  <a:schemeClr val="tx1"/>
                </a:solidFill>
                <a:effectLst/>
                <a:latin typeface="+mn-lt"/>
                <a:ea typeface="+mn-ea"/>
                <a:cs typeface="+mn-cs"/>
              </a:rPr>
              <a:t>COMPROMISO DE ACP SI ORIGEN FETAL.</a:t>
            </a:r>
          </a:p>
          <a:p>
            <a:pPr rtl="0" fontAlgn="ctr"/>
            <a:r>
              <a:rPr lang="es-CO" sz="1200" kern="1200" dirty="0">
                <a:solidFill>
                  <a:schemeClr val="tx1"/>
                </a:solidFill>
                <a:effectLst/>
                <a:latin typeface="+mn-lt"/>
                <a:ea typeface="+mn-ea"/>
                <a:cs typeface="+mn-cs"/>
              </a:rPr>
              <a:t>DISMINUCION DEL NIVEL DE CONSCIENCIA Y DEBILIDAD SEVERA DE LOS MMII SON CLAVES ARA DIFERENCIAR LA OCLUSION CAROTIDEA EN T DEL STROKE EN TERRITORIO DE ACM.</a:t>
            </a:r>
          </a:p>
          <a:p>
            <a:pPr rtl="0" fontAlgn="ctr"/>
            <a:r>
              <a:rPr lang="es-CO" sz="1200" kern="1200" dirty="0">
                <a:solidFill>
                  <a:schemeClr val="tx1"/>
                </a:solidFill>
                <a:effectLst/>
                <a:latin typeface="+mn-lt"/>
                <a:ea typeface="+mn-ea"/>
                <a:cs typeface="+mn-cs"/>
              </a:rPr>
              <a:t>COMPROMISO INFARTO: </a:t>
            </a:r>
          </a:p>
          <a:p>
            <a:pPr lvl="1" rtl="0" fontAlgn="ctr"/>
            <a:r>
              <a:rPr lang="es-CO" sz="1200" kern="1200" dirty="0">
                <a:solidFill>
                  <a:schemeClr val="tx1"/>
                </a:solidFill>
                <a:effectLst/>
                <a:latin typeface="+mn-lt"/>
                <a:ea typeface="+mn-ea"/>
                <a:cs typeface="+mn-cs"/>
              </a:rPr>
              <a:t>TERRITORIO DE ACM ( TOTAL) </a:t>
            </a:r>
          </a:p>
          <a:p>
            <a:pPr lvl="1" rtl="0" fontAlgn="ctr"/>
            <a:r>
              <a:rPr lang="es-CO" sz="1200" kern="1200" dirty="0">
                <a:solidFill>
                  <a:schemeClr val="tx1"/>
                </a:solidFill>
                <a:effectLst/>
                <a:latin typeface="+mn-lt"/>
                <a:ea typeface="+mn-ea"/>
                <a:cs typeface="+mn-cs"/>
              </a:rPr>
              <a:t>AREAS DE IRRIGACION CERCANAS A ACI O ACM ( PROXIMAL) </a:t>
            </a:r>
          </a:p>
          <a:p>
            <a:pPr lvl="1" rtl="0" fontAlgn="ctr"/>
            <a:r>
              <a:rPr lang="es-CO" sz="1200" kern="1200" dirty="0">
                <a:solidFill>
                  <a:schemeClr val="tx1"/>
                </a:solidFill>
                <a:effectLst/>
                <a:latin typeface="+mn-lt"/>
                <a:ea typeface="+mn-ea"/>
                <a:cs typeface="+mn-cs"/>
              </a:rPr>
              <a:t>ZONA LIMITROFE ENTRE LA ACA Y ACM </a:t>
            </a:r>
          </a:p>
          <a:p>
            <a:pPr lvl="1" rtl="0" fontAlgn="ctr"/>
            <a:r>
              <a:rPr lang="es-CO" sz="1200" kern="1200" dirty="0">
                <a:solidFill>
                  <a:schemeClr val="tx1"/>
                </a:solidFill>
                <a:effectLst/>
                <a:latin typeface="+mn-lt"/>
                <a:ea typeface="+mn-ea"/>
                <a:cs typeface="+mn-cs"/>
              </a:rPr>
              <a:t>O SOLO LA SUSTANCIA BLANCA POR RAMAS PERIFERICAS DE LA ACM ( TERMINAL)</a:t>
            </a:r>
          </a:p>
          <a:p>
            <a:pPr rtl="0" fontAlgn="ctr"/>
            <a:r>
              <a:rPr lang="es-CO" sz="1200" kern="1200" dirty="0">
                <a:solidFill>
                  <a:schemeClr val="tx1"/>
                </a:solidFill>
                <a:effectLst/>
                <a:latin typeface="+mn-lt"/>
                <a:ea typeface="+mn-ea"/>
                <a:cs typeface="+mn-cs"/>
              </a:rPr>
              <a:t>SIGNOS Y SINTOMAS: </a:t>
            </a:r>
          </a:p>
          <a:p>
            <a:pPr lvl="1" rtl="0" fontAlgn="ctr"/>
            <a:r>
              <a:rPr lang="es-CO" sz="1200" kern="1200" dirty="0">
                <a:solidFill>
                  <a:schemeClr val="tx1"/>
                </a:solidFill>
                <a:effectLst/>
                <a:latin typeface="+mn-lt"/>
                <a:ea typeface="+mn-ea"/>
                <a:cs typeface="+mn-cs"/>
              </a:rPr>
              <a:t>CEFALEA, CONVULSIONES </a:t>
            </a:r>
          </a:p>
          <a:p>
            <a:pPr lvl="1" rtl="0" fontAlgn="ctr"/>
            <a:r>
              <a:rPr lang="es-CO" sz="1200" kern="1200" dirty="0">
                <a:solidFill>
                  <a:schemeClr val="tx1"/>
                </a:solidFill>
                <a:effectLst/>
                <a:latin typeface="+mn-lt"/>
                <a:ea typeface="+mn-ea"/>
                <a:cs typeface="+mn-cs"/>
              </a:rPr>
              <a:t>HEMIPLEJIA CONTRALTERAL O HEMIPARESIA ( TODA O FASCIOBRAQUIAL) O SOLO DE LA PIERNA ( SI COMPROMETE ZONA LIMITROFE DE ACM Y ACA)</a:t>
            </a:r>
          </a:p>
          <a:p>
            <a:pPr lvl="1" rtl="0" fontAlgn="ctr"/>
            <a:r>
              <a:rPr lang="es-CO" sz="1200" kern="1200" dirty="0">
                <a:solidFill>
                  <a:schemeClr val="tx1"/>
                </a:solidFill>
                <a:effectLst/>
                <a:latin typeface="+mn-lt"/>
                <a:ea typeface="+mn-ea"/>
                <a:cs typeface="+mn-cs"/>
              </a:rPr>
              <a:t>MOVIMIENTOS INVOLUNTARIOS ( ISQUEMIA EPISODICA)</a:t>
            </a:r>
          </a:p>
          <a:p>
            <a:pPr lvl="1" rtl="0" fontAlgn="ctr"/>
            <a:r>
              <a:rPr lang="es-CO" sz="1200" kern="1200" dirty="0">
                <a:solidFill>
                  <a:schemeClr val="tx1"/>
                </a:solidFill>
                <a:effectLst/>
                <a:latin typeface="+mn-lt"/>
                <a:ea typeface="+mn-ea"/>
                <a:cs typeface="+mn-cs"/>
              </a:rPr>
              <a:t>HEMIANESTESIA</a:t>
            </a:r>
          </a:p>
          <a:p>
            <a:pPr lvl="1" rtl="0" fontAlgn="ctr"/>
            <a:r>
              <a:rPr lang="es-CO" sz="1200" kern="1200" dirty="0">
                <a:solidFill>
                  <a:schemeClr val="tx1"/>
                </a:solidFill>
                <a:effectLst/>
                <a:latin typeface="+mn-lt"/>
                <a:ea typeface="+mn-ea"/>
                <a:cs typeface="+mn-cs"/>
              </a:rPr>
              <a:t>HEMIANOPSIA HOMONIMIA </a:t>
            </a:r>
          </a:p>
          <a:p>
            <a:pPr lvl="1" rtl="0" fontAlgn="ctr"/>
            <a:r>
              <a:rPr lang="es-CO" sz="1200" kern="1200" dirty="0">
                <a:solidFill>
                  <a:schemeClr val="tx1"/>
                </a:solidFill>
                <a:effectLst/>
                <a:latin typeface="+mn-lt"/>
                <a:ea typeface="+mn-ea"/>
                <a:cs typeface="+mn-cs"/>
              </a:rPr>
              <a:t>AFASIA ( SI SE COMPROMETE EL HEMISFERIO DOMINANTE)</a:t>
            </a:r>
          </a:p>
          <a:p>
            <a:pPr lvl="1" rtl="0" fontAlgn="ctr"/>
            <a:r>
              <a:rPr lang="es-CO" sz="1200" kern="1200" dirty="0">
                <a:solidFill>
                  <a:schemeClr val="tx1"/>
                </a:solidFill>
                <a:effectLst/>
                <a:latin typeface="+mn-lt"/>
                <a:ea typeface="+mn-ea"/>
                <a:cs typeface="+mn-cs"/>
              </a:rPr>
              <a:t>APRACTAGNOSIA</a:t>
            </a:r>
          </a:p>
          <a:p>
            <a:pPr lvl="1" rtl="0" fontAlgn="ctr"/>
            <a:r>
              <a:rPr lang="es-CO" sz="1200" kern="1200" dirty="0">
                <a:solidFill>
                  <a:schemeClr val="tx1"/>
                </a:solidFill>
                <a:effectLst/>
                <a:latin typeface="+mn-lt"/>
                <a:ea typeface="+mn-ea"/>
                <a:cs typeface="+mn-cs"/>
              </a:rPr>
              <a:t>SINDROME OPTICOCEREBRAL ( RARO) </a:t>
            </a:r>
          </a:p>
          <a:p>
            <a:pPr lvl="1" rtl="0" fontAlgn="ctr"/>
            <a:r>
              <a:rPr lang="es-CO" sz="1200" kern="1200" dirty="0">
                <a:solidFill>
                  <a:schemeClr val="tx1"/>
                </a:solidFill>
                <a:effectLst/>
                <a:latin typeface="+mn-lt"/>
                <a:ea typeface="+mn-ea"/>
                <a:cs typeface="+mn-cs"/>
              </a:rPr>
              <a:t>OFTALMOPARESIA TRANSITORIA  CON CEGUERA MONOCULAR ( PERMANENTE)</a:t>
            </a:r>
          </a:p>
          <a:p>
            <a:pPr lvl="1" rtl="0" fontAlgn="ctr"/>
            <a:r>
              <a:rPr lang="es-CO" sz="1200" kern="1200" dirty="0">
                <a:solidFill>
                  <a:schemeClr val="tx1"/>
                </a:solidFill>
                <a:effectLst/>
                <a:latin typeface="+mn-lt"/>
                <a:ea typeface="+mn-ea"/>
                <a:cs typeface="+mn-cs"/>
              </a:rPr>
              <a:t>SINDROME DE HORNER ( TRANSITORIO)</a:t>
            </a:r>
          </a:p>
          <a:p>
            <a:pPr lvl="1" rtl="0" fontAlgn="ctr"/>
            <a:r>
              <a:rPr lang="es-CO" sz="1200" kern="1200" dirty="0">
                <a:solidFill>
                  <a:schemeClr val="tx1"/>
                </a:solidFill>
                <a:effectLst/>
                <a:latin typeface="+mn-lt"/>
                <a:ea typeface="+mn-ea"/>
                <a:cs typeface="+mn-cs"/>
              </a:rPr>
              <a:t>PUEDE HABER ATROFIA OPTICA IPSILATERAL</a:t>
            </a:r>
          </a:p>
          <a:p>
            <a:pPr lvl="1" rtl="0" fontAlgn="ctr"/>
            <a:r>
              <a:rPr lang="es-CO" sz="1200" kern="1200" dirty="0">
                <a:solidFill>
                  <a:schemeClr val="tx1"/>
                </a:solidFill>
                <a:effectLst/>
                <a:latin typeface="+mn-lt"/>
                <a:ea typeface="+mn-ea"/>
                <a:cs typeface="+mn-cs"/>
              </a:rPr>
              <a:t>EN EL FONDO DE OJO: ESTASIS VENOSA OCN DISMINUCION O AUSENCIA DE PULSO VENOSO VENAS RETINIANAS TORTUOSAS, MICROANEURISMAS.</a:t>
            </a:r>
          </a:p>
          <a:p>
            <a:pPr lvl="1" rtl="0" fontAlgn="ctr"/>
            <a:r>
              <a:rPr lang="es-CO" sz="1200" kern="1200" dirty="0">
                <a:solidFill>
                  <a:schemeClr val="tx1"/>
                </a:solidFill>
                <a:effectLst/>
                <a:latin typeface="+mn-lt"/>
                <a:ea typeface="+mn-ea"/>
                <a:cs typeface="+mn-cs"/>
              </a:rPr>
              <a:t>SOPLO CAROTIDEO ( SI ESTENOSIS &gt; 50% Y DESAPARECEN CON LESIONES &gt; 90%)</a:t>
            </a:r>
          </a:p>
          <a:p>
            <a:pPr lvl="1" rtl="0" fontAlgn="ctr"/>
            <a:r>
              <a:rPr lang="es-CO" sz="1200" kern="1200" dirty="0">
                <a:solidFill>
                  <a:schemeClr val="tx1"/>
                </a:solidFill>
                <a:effectLst/>
                <a:latin typeface="+mn-lt"/>
                <a:ea typeface="+mn-ea"/>
                <a:cs typeface="+mn-cs"/>
              </a:rPr>
              <a:t>SINDROME DE RODILLA CAPSULAR:  </a:t>
            </a:r>
          </a:p>
          <a:p>
            <a:pPr lvl="2" rtl="0" fontAlgn="ctr"/>
            <a:r>
              <a:rPr lang="es-CO" sz="1200" kern="1200" dirty="0">
                <a:solidFill>
                  <a:schemeClr val="tx1"/>
                </a:solidFill>
                <a:effectLst/>
                <a:latin typeface="+mn-lt"/>
                <a:ea typeface="+mn-ea"/>
                <a:cs typeface="+mn-cs"/>
              </a:rPr>
              <a:t>DEBILIDAD DE HEMICULEPO CONTRLATERAL </a:t>
            </a:r>
          </a:p>
          <a:p>
            <a:pPr lvl="2" rtl="0" fontAlgn="ctr"/>
            <a:r>
              <a:rPr lang="es-CO" sz="1200" kern="1200" dirty="0">
                <a:solidFill>
                  <a:schemeClr val="tx1"/>
                </a:solidFill>
                <a:effectLst/>
                <a:latin typeface="+mn-lt"/>
                <a:ea typeface="+mn-ea"/>
                <a:cs typeface="+mn-cs"/>
              </a:rPr>
              <a:t>DEBILIDAD DE PALATO, MASTICADOR, FARINGEA ( COMPROMISO DE FIBRAS CORTICOFUGALES AL LOS NUCLEOS DEL V Y IX)</a:t>
            </a:r>
          </a:p>
          <a:p>
            <a:pPr lvl="2" rtl="0" fontAlgn="ctr"/>
            <a:r>
              <a:rPr lang="es-CO" sz="1200" kern="1200" dirty="0">
                <a:solidFill>
                  <a:schemeClr val="tx1"/>
                </a:solidFill>
                <a:effectLst/>
                <a:latin typeface="+mn-lt"/>
                <a:ea typeface="+mn-ea"/>
                <a:cs typeface="+mn-cs"/>
              </a:rPr>
              <a:t>PARESIA DE CUARDA VOCAL IPSILATERAL</a:t>
            </a:r>
          </a:p>
          <a:p>
            <a:pPr lvl="2" rtl="0" fontAlgn="ctr"/>
            <a:r>
              <a:rPr lang="es-CO" sz="1200" kern="1200" dirty="0">
                <a:solidFill>
                  <a:schemeClr val="tx1"/>
                </a:solidFill>
                <a:effectLst/>
                <a:latin typeface="+mn-lt"/>
                <a:ea typeface="+mn-ea"/>
                <a:cs typeface="+mn-cs"/>
              </a:rPr>
              <a:t>DEBILIDAD  LEVE DE LA MANO ( SD FASCIOLINGUAL POR COMPROMISO DE FIBRAS DEL HIPOGLOSO Y FACIAL)</a:t>
            </a:r>
          </a:p>
          <a:p>
            <a:pPr lvl="2" rtl="0" fontAlgn="ctr"/>
            <a:r>
              <a:rPr lang="es-CO" sz="1200" kern="1200" dirty="0">
                <a:solidFill>
                  <a:schemeClr val="tx1"/>
                </a:solidFill>
                <a:effectLst/>
                <a:latin typeface="+mn-lt"/>
                <a:ea typeface="+mn-ea"/>
                <a:cs typeface="+mn-cs"/>
              </a:rPr>
              <a:t>CAMBIOS COMPORTAMENTALES  ( SI HAY COMPROMISO DE LA PARTE ANTERIOR DEL TALAMO.</a:t>
            </a:r>
          </a:p>
          <a:p>
            <a:pPr lvl="1" rtl="0" fontAlgn="ctr"/>
            <a:r>
              <a:rPr lang="es-CO" sz="1200" kern="1200" dirty="0">
                <a:solidFill>
                  <a:schemeClr val="tx1"/>
                </a:solidFill>
                <a:effectLst/>
                <a:latin typeface="+mn-lt"/>
                <a:ea typeface="+mn-ea"/>
                <a:cs typeface="+mn-cs"/>
              </a:rPr>
              <a:t>DISARTRIA PURA + DEBILIDAD FACIAL CONTRALATERAL: INFARTO ESTRIADO CAPSULAR  ( BRAZO ANTERIOR DE CAPSULA INTERNA O ADYACENTE DE LA CORONA RADIADA)</a:t>
            </a:r>
          </a:p>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17</a:t>
            </a:fld>
            <a:endParaRPr lang="es-CO"/>
          </a:p>
        </p:txBody>
      </p:sp>
    </p:spTree>
    <p:extLst>
      <p:ext uri="{BB962C8B-B14F-4D97-AF65-F5344CB8AC3E}">
        <p14:creationId xmlns:p14="http://schemas.microsoft.com/office/powerpoint/2010/main" val="2634512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Da origen a la arteria recurrente de </a:t>
            </a:r>
            <a:r>
              <a:rPr lang="es-ES" dirty="0" err="1"/>
              <a:t>Heubner</a:t>
            </a:r>
            <a:r>
              <a:rPr lang="es-ES" dirty="0"/>
              <a:t> que da irrigación a la cabeza del núcleo caudado, la rodilla y el brazo anterior de la capsula interna y el putamen supero anterior. Tanto las lenticuloestriadas como la recurrente de </a:t>
            </a:r>
            <a:r>
              <a:rPr lang="es-ES" dirty="0" err="1"/>
              <a:t>Heubner</a:t>
            </a:r>
            <a:r>
              <a:rPr lang="es-ES" dirty="0"/>
              <a:t> son particularmente vulnerables durante una cirugía de aneurisma de la comunicante anterior.</a:t>
            </a:r>
          </a:p>
          <a:p>
            <a:r>
              <a:rPr lang="es-ES" dirty="0"/>
              <a:t>Las alteraciones comportamentales son por el compromiso del área motora suplementaria.</a:t>
            </a:r>
          </a:p>
          <a:p>
            <a:r>
              <a:rPr lang="es-ES" dirty="0"/>
              <a:t>Tanto la disfunción esfinteriana como, mutismo, amnesia anterógrada, prensión y compromisos comportamentales  son particularmente frecuentes en la isquemia de las arterias profundas perforantes y la recurrente de </a:t>
            </a:r>
            <a:r>
              <a:rPr lang="es-ES" dirty="0" err="1"/>
              <a:t>Heubner</a:t>
            </a:r>
            <a:r>
              <a:rPr lang="es-ES" dirty="0"/>
              <a:t>.</a:t>
            </a:r>
          </a:p>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18</a:t>
            </a:fld>
            <a:endParaRPr lang="es-CO"/>
          </a:p>
        </p:txBody>
      </p:sp>
    </p:spTree>
    <p:extLst>
      <p:ext uri="{BB962C8B-B14F-4D97-AF65-F5344CB8AC3E}">
        <p14:creationId xmlns:p14="http://schemas.microsoft.com/office/powerpoint/2010/main" val="2455356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Corteza prefrontal:  esta localizada en frente del área premotora y representa un cuarto de toda la corteza cerebral en el encéfalo. Esta área esta envuelta en planificar aspectos de la conducta emocional. </a:t>
            </a:r>
          </a:p>
          <a:p>
            <a:r>
              <a:rPr lang="es-ES" dirty="0" err="1"/>
              <a:t>Sd</a:t>
            </a:r>
            <a:r>
              <a:rPr lang="es-ES" dirty="0"/>
              <a:t> de lóbulo frontal, que muestra distracción, falta de iniciativa y perspectiva, apatía.</a:t>
            </a:r>
          </a:p>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933A2-0CBA-400E-963C-6CB1AEBAB619}"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47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Este paciente tiene una debilidad fácil que compromete la hemicara superior e inferior. Esto es consistente con una parálisis facial periférica no central. Y si además tiene disminución en la sensación puede tener una parálisis de Bell. </a:t>
            </a:r>
          </a:p>
        </p:txBody>
      </p:sp>
      <p:sp>
        <p:nvSpPr>
          <p:cNvPr id="4" name="Marcador de número de diapositiva 3"/>
          <p:cNvSpPr>
            <a:spLocks noGrp="1"/>
          </p:cNvSpPr>
          <p:nvPr>
            <p:ph type="sldNum" sz="quarter" idx="5"/>
          </p:nvPr>
        </p:nvSpPr>
        <p:spPr/>
        <p:txBody>
          <a:bodyPr/>
          <a:lstStyle/>
          <a:p>
            <a:fld id="{305933A2-0CBA-400E-963C-6CB1AEBAB619}" type="slidenum">
              <a:rPr lang="es-CO" smtClean="0"/>
              <a:t>2</a:t>
            </a:fld>
            <a:endParaRPr lang="es-CO"/>
          </a:p>
        </p:txBody>
      </p:sp>
    </p:spTree>
    <p:extLst>
      <p:ext uri="{BB962C8B-B14F-4D97-AF65-F5344CB8AC3E}">
        <p14:creationId xmlns:p14="http://schemas.microsoft.com/office/powerpoint/2010/main" val="566579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Corteza prefrontal:  esta localizada en frente del área premotora y representa un cuarto de toda la corteza cerebral en el encéfalo. Esta área esta envuelta en planificar aspectos de la conducta emocional. </a:t>
            </a:r>
          </a:p>
          <a:p>
            <a:r>
              <a:rPr lang="es-ES" dirty="0" err="1"/>
              <a:t>Sd</a:t>
            </a:r>
            <a:r>
              <a:rPr lang="es-ES" dirty="0"/>
              <a:t> de lóbulo frontal, que muestra distracción, falta de iniciativa y perspectiva, apatía.</a:t>
            </a:r>
          </a:p>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933A2-0CBA-400E-963C-6CB1AEBAB619}"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014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21</a:t>
            </a:fld>
            <a:endParaRPr lang="es-CO"/>
          </a:p>
        </p:txBody>
      </p:sp>
    </p:spTree>
    <p:extLst>
      <p:ext uri="{BB962C8B-B14F-4D97-AF65-F5344CB8AC3E}">
        <p14:creationId xmlns:p14="http://schemas.microsoft.com/office/powerpoint/2010/main" val="713843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Síndrome de </a:t>
            </a:r>
            <a:r>
              <a:rPr lang="es-ES" dirty="0" err="1"/>
              <a:t>Wallenberg</a:t>
            </a:r>
            <a:r>
              <a:rPr lang="es-ES" dirty="0"/>
              <a:t>: </a:t>
            </a:r>
            <a:r>
              <a:rPr lang="es-ES" dirty="0" err="1"/>
              <a:t>hemianestesia</a:t>
            </a:r>
            <a:r>
              <a:rPr lang="es-ES" dirty="0"/>
              <a:t> contralateral corporal , </a:t>
            </a:r>
            <a:r>
              <a:rPr lang="es-ES" dirty="0" err="1"/>
              <a:t>hemianestesia</a:t>
            </a:r>
            <a:r>
              <a:rPr lang="es-ES" dirty="0"/>
              <a:t> facial ipsilateral,  disartria, disfagia y reflejo nauseoso asimétrico , </a:t>
            </a:r>
            <a:r>
              <a:rPr lang="es-ES" dirty="0" err="1"/>
              <a:t>horner</a:t>
            </a:r>
            <a:r>
              <a:rPr lang="es-ES" dirty="0"/>
              <a:t> ipsilateral, diplopía, vértigo por afectación de núcleos vestibulares medio e inferior </a:t>
            </a:r>
          </a:p>
        </p:txBody>
      </p:sp>
      <p:sp>
        <p:nvSpPr>
          <p:cNvPr id="4" name="Marcador de número de diapositiva 3"/>
          <p:cNvSpPr>
            <a:spLocks noGrp="1"/>
          </p:cNvSpPr>
          <p:nvPr>
            <p:ph type="sldNum" sz="quarter" idx="5"/>
          </p:nvPr>
        </p:nvSpPr>
        <p:spPr/>
        <p:txBody>
          <a:bodyPr/>
          <a:lstStyle/>
          <a:p>
            <a:fld id="{305933A2-0CBA-400E-963C-6CB1AEBAB619}" type="slidenum">
              <a:rPr lang="es-CO" smtClean="0"/>
              <a:t>22</a:t>
            </a:fld>
            <a:endParaRPr lang="es-CO"/>
          </a:p>
        </p:txBody>
      </p:sp>
    </p:spTree>
    <p:extLst>
      <p:ext uri="{BB962C8B-B14F-4D97-AF65-F5344CB8AC3E}">
        <p14:creationId xmlns:p14="http://schemas.microsoft.com/office/powerpoint/2010/main" val="1664942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05933A2-0CBA-400E-963C-6CB1AEBAB619}" type="slidenum">
              <a:rPr lang="es-CO" smtClean="0"/>
              <a:t>23</a:t>
            </a:fld>
            <a:endParaRPr lang="es-CO"/>
          </a:p>
        </p:txBody>
      </p:sp>
    </p:spTree>
    <p:extLst>
      <p:ext uri="{BB962C8B-B14F-4D97-AF65-F5344CB8AC3E}">
        <p14:creationId xmlns:p14="http://schemas.microsoft.com/office/powerpoint/2010/main" val="904234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05933A2-0CBA-400E-963C-6CB1AEBAB619}" type="slidenum">
              <a:rPr lang="es-CO" smtClean="0"/>
              <a:t>24</a:t>
            </a:fld>
            <a:endParaRPr lang="es-CO"/>
          </a:p>
        </p:txBody>
      </p:sp>
    </p:spTree>
    <p:extLst>
      <p:ext uri="{BB962C8B-B14F-4D97-AF65-F5344CB8AC3E}">
        <p14:creationId xmlns:p14="http://schemas.microsoft.com/office/powerpoint/2010/main" val="3790287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puede reducir el riesgo de infarto cerebral en 80% con prevención secundaria adecuada.</a:t>
            </a:r>
          </a:p>
        </p:txBody>
      </p:sp>
      <p:sp>
        <p:nvSpPr>
          <p:cNvPr id="4" name="Marcador de número de diapositiva 3"/>
          <p:cNvSpPr>
            <a:spLocks noGrp="1"/>
          </p:cNvSpPr>
          <p:nvPr>
            <p:ph type="sldNum" sz="quarter" idx="5"/>
          </p:nvPr>
        </p:nvSpPr>
        <p:spPr/>
        <p:txBody>
          <a:bodyPr/>
          <a:lstStyle/>
          <a:p>
            <a:fld id="{305933A2-0CBA-400E-963C-6CB1AEBAB619}" type="slidenum">
              <a:rPr lang="es-CO" smtClean="0"/>
              <a:t>25</a:t>
            </a:fld>
            <a:endParaRPr lang="es-CO"/>
          </a:p>
        </p:txBody>
      </p:sp>
    </p:spTree>
    <p:extLst>
      <p:ext uri="{BB962C8B-B14F-4D97-AF65-F5344CB8AC3E}">
        <p14:creationId xmlns:p14="http://schemas.microsoft.com/office/powerpoint/2010/main" val="236980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05933A2-0CBA-400E-963C-6CB1AEBAB619}" type="slidenum">
              <a:rPr lang="es-CO" smtClean="0"/>
              <a:t>26</a:t>
            </a:fld>
            <a:endParaRPr lang="es-CO"/>
          </a:p>
        </p:txBody>
      </p:sp>
    </p:spTree>
    <p:extLst>
      <p:ext uri="{BB962C8B-B14F-4D97-AF65-F5344CB8AC3E}">
        <p14:creationId xmlns:p14="http://schemas.microsoft.com/office/powerpoint/2010/main" val="2783203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27</a:t>
            </a:fld>
            <a:endParaRPr lang="es-CO"/>
          </a:p>
        </p:txBody>
      </p:sp>
    </p:spTree>
    <p:extLst>
      <p:ext uri="{BB962C8B-B14F-4D97-AF65-F5344CB8AC3E}">
        <p14:creationId xmlns:p14="http://schemas.microsoft.com/office/powerpoint/2010/main" val="2226201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28</a:t>
            </a:fld>
            <a:endParaRPr lang="es-CO"/>
          </a:p>
        </p:txBody>
      </p:sp>
    </p:spTree>
    <p:extLst>
      <p:ext uri="{BB962C8B-B14F-4D97-AF65-F5344CB8AC3E}">
        <p14:creationId xmlns:p14="http://schemas.microsoft.com/office/powerpoint/2010/main" val="1215226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05933A2-0CBA-400E-963C-6CB1AEBAB619}" type="slidenum">
              <a:rPr lang="es-CO" smtClean="0"/>
              <a:t>29</a:t>
            </a:fld>
            <a:endParaRPr lang="es-CO"/>
          </a:p>
        </p:txBody>
      </p:sp>
    </p:spTree>
    <p:extLst>
      <p:ext uri="{BB962C8B-B14F-4D97-AF65-F5344CB8AC3E}">
        <p14:creationId xmlns:p14="http://schemas.microsoft.com/office/powerpoint/2010/main" val="1112151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3</a:t>
            </a:fld>
            <a:endParaRPr lang="es-CO"/>
          </a:p>
        </p:txBody>
      </p:sp>
    </p:spTree>
    <p:extLst>
      <p:ext uri="{BB962C8B-B14F-4D97-AF65-F5344CB8AC3E}">
        <p14:creationId xmlns:p14="http://schemas.microsoft.com/office/powerpoint/2010/main" val="2265080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30</a:t>
            </a:fld>
            <a:endParaRPr lang="es-CO"/>
          </a:p>
        </p:txBody>
      </p:sp>
    </p:spTree>
    <p:extLst>
      <p:ext uri="{BB962C8B-B14F-4D97-AF65-F5344CB8AC3E}">
        <p14:creationId xmlns:p14="http://schemas.microsoft.com/office/powerpoint/2010/main" val="4135163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Ideal para la evaluación inicial, por rapidez y mayor disponibilidad en el medio, información anatómica y no fisiológica.</a:t>
            </a:r>
          </a:p>
          <a:p>
            <a:r>
              <a:rPr lang="es-ES" dirty="0"/>
              <a:t>Signo del  ribete insular:  la corteza insular es particularmente vulnerable a la oclusión proximal de la ACM  ya que es la región mas distal de la </a:t>
            </a:r>
            <a:r>
              <a:rPr lang="es-ES" dirty="0" err="1"/>
              <a:t>ceiculacion</a:t>
            </a:r>
            <a:r>
              <a:rPr lang="es-ES" dirty="0"/>
              <a:t> cerebral tanto anterior como posterior. Este signo consiste en la perdida de la diferenciación de la sustancia gris- blanca a este nivel. EN caso de que este presente, puede considerarse como un signo temprano de infarto cerebral en territorio de ACM.</a:t>
            </a:r>
          </a:p>
        </p:txBody>
      </p:sp>
      <p:sp>
        <p:nvSpPr>
          <p:cNvPr id="4" name="Marcador de número de diapositiva 3"/>
          <p:cNvSpPr>
            <a:spLocks noGrp="1"/>
          </p:cNvSpPr>
          <p:nvPr>
            <p:ph type="sldNum" sz="quarter" idx="5"/>
          </p:nvPr>
        </p:nvSpPr>
        <p:spPr/>
        <p:txBody>
          <a:bodyPr/>
          <a:lstStyle/>
          <a:p>
            <a:fld id="{305933A2-0CBA-400E-963C-6CB1AEBAB619}" type="slidenum">
              <a:rPr lang="es-CO" smtClean="0"/>
              <a:t>31</a:t>
            </a:fld>
            <a:endParaRPr lang="es-CO"/>
          </a:p>
        </p:txBody>
      </p:sp>
    </p:spTree>
    <p:extLst>
      <p:ext uri="{BB962C8B-B14F-4D97-AF65-F5344CB8AC3E}">
        <p14:creationId xmlns:p14="http://schemas.microsoft.com/office/powerpoint/2010/main" val="2632492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Signo de ACM hiperdensa:  consiste en la visualización de la ACM con una densidad mayor a la esperada, fisiopatológicamente puede explicarse posiblemente, por la presencia de un trombo agudo en esta localización. Su sensibilidad es baja y hay otras causas que la pueden dar como aumento del hematocrito, y mas frecuentemente la calcificación por aterosclerosis. Una característica que podría ser útil para identificar la etiología es que en estos casos, usualmente la </a:t>
            </a:r>
            <a:r>
              <a:rPr lang="es-ES" dirty="0" err="1"/>
              <a:t>hiperdensidad</a:t>
            </a:r>
            <a:r>
              <a:rPr lang="es-ES" dirty="0"/>
              <a:t> de la ACM es bilateral.</a:t>
            </a:r>
          </a:p>
          <a:p>
            <a:endParaRPr lang="es-ES" dirty="0"/>
          </a:p>
          <a:p>
            <a:r>
              <a:rPr lang="es-ES" dirty="0"/>
              <a:t>Signo del oscurecimiento del núcleo lenticular:: el núcleo lenticular esta conformado por el núcleo putamen y por el globo pálido. Este núcleo también es muy vulnerable a la isquemia  por irrigación que viene de arterias perforantes, ramas de la ACM. El signo consiste en un reforzamiento del </a:t>
            </a:r>
            <a:r>
              <a:rPr lang="es-ES" dirty="0" err="1"/>
              <a:t>controno</a:t>
            </a:r>
            <a:r>
              <a:rPr lang="es-ES" dirty="0"/>
              <a:t> del núcleo lenticular con una disminución en la densidad de este.</a:t>
            </a:r>
          </a:p>
        </p:txBody>
      </p:sp>
      <p:sp>
        <p:nvSpPr>
          <p:cNvPr id="4" name="Marcador de número de diapositiva 3"/>
          <p:cNvSpPr>
            <a:spLocks noGrp="1"/>
          </p:cNvSpPr>
          <p:nvPr>
            <p:ph type="sldNum" sz="quarter" idx="5"/>
          </p:nvPr>
        </p:nvSpPr>
        <p:spPr/>
        <p:txBody>
          <a:bodyPr/>
          <a:lstStyle/>
          <a:p>
            <a:fld id="{305933A2-0CBA-400E-963C-6CB1AEBAB619}" type="slidenum">
              <a:rPr lang="es-CO" smtClean="0"/>
              <a:t>32</a:t>
            </a:fld>
            <a:endParaRPr lang="es-CO"/>
          </a:p>
        </p:txBody>
      </p:sp>
    </p:spTree>
    <p:extLst>
      <p:ext uri="{BB962C8B-B14F-4D97-AF65-F5344CB8AC3E}">
        <p14:creationId xmlns:p14="http://schemas.microsoft.com/office/powerpoint/2010/main" val="3613280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Utilidad del ASPECTS: Este puntaje esta basado en la evaluación de 10 regiones distintas de la distribución de la ACM en 2 cortes axiales. Un corte esta localizado  a nivel de los núcleos basales y el </a:t>
            </a:r>
            <a:r>
              <a:rPr lang="es-ES" dirty="0" err="1"/>
              <a:t>talamo</a:t>
            </a:r>
            <a:r>
              <a:rPr lang="es-ES" dirty="0"/>
              <a:t> y el otro corte a nivel de los centros </a:t>
            </a:r>
            <a:r>
              <a:rPr lang="es-ES" dirty="0" err="1"/>
              <a:t>semiovales</a:t>
            </a:r>
            <a:r>
              <a:rPr lang="es-ES" dirty="0"/>
              <a:t>. Cada región determinada cuenta como un punto.  Para cada área involucrada en la isquemia se restará un punto del total de cada lado. Con un ASPECTS menor a 7 se produce un gran incremento en los desenlaces fatales y corresponde aproximadamente a un infarto que involucra mas de 1/3 de la ACM, </a:t>
            </a:r>
          </a:p>
        </p:txBody>
      </p:sp>
      <p:sp>
        <p:nvSpPr>
          <p:cNvPr id="4" name="Marcador de número de diapositiva 3"/>
          <p:cNvSpPr>
            <a:spLocks noGrp="1"/>
          </p:cNvSpPr>
          <p:nvPr>
            <p:ph type="sldNum" sz="quarter" idx="5"/>
          </p:nvPr>
        </p:nvSpPr>
        <p:spPr/>
        <p:txBody>
          <a:bodyPr/>
          <a:lstStyle/>
          <a:p>
            <a:fld id="{305933A2-0CBA-400E-963C-6CB1AEBAB619}" type="slidenum">
              <a:rPr lang="es-CO" smtClean="0"/>
              <a:t>33</a:t>
            </a:fld>
            <a:endParaRPr lang="es-CO"/>
          </a:p>
        </p:txBody>
      </p:sp>
    </p:spTree>
    <p:extLst>
      <p:ext uri="{BB962C8B-B14F-4D97-AF65-F5344CB8AC3E}">
        <p14:creationId xmlns:p14="http://schemas.microsoft.com/office/powerpoint/2010/main" val="3275050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Por su mayor disponibilidad, la </a:t>
            </a:r>
            <a:r>
              <a:rPr lang="es-ES" dirty="0" err="1"/>
              <a:t>AngioTC</a:t>
            </a:r>
            <a:r>
              <a:rPr lang="es-ES" dirty="0"/>
              <a:t> es la imagen ideal para realizar en el contexto de una sospecha de ACV </a:t>
            </a:r>
            <a:r>
              <a:rPr lang="es-ES" dirty="0" err="1"/>
              <a:t>isquemico</a:t>
            </a:r>
            <a:r>
              <a:rPr lang="es-ES" dirty="0"/>
              <a:t> agudo. Proporciona visualización bastante precisa de los </a:t>
            </a:r>
            <a:r>
              <a:rPr lang="es-ES" dirty="0" err="1"/>
              <a:t>vasoso</a:t>
            </a:r>
            <a:r>
              <a:rPr lang="es-ES" dirty="0"/>
              <a:t> </a:t>
            </a:r>
            <a:r>
              <a:rPr lang="es-ES" dirty="0" err="1"/>
              <a:t>intracraneales,lo</a:t>
            </a:r>
            <a:r>
              <a:rPr lang="es-ES" dirty="0"/>
              <a:t> que permite identificar si hay oclusión de una arteria intracraneal con el objetivo de considerar terapia endovascular </a:t>
            </a:r>
            <a:r>
              <a:rPr lang="es-ES" dirty="0" err="1"/>
              <a:t>po</a:t>
            </a:r>
            <a:r>
              <a:rPr lang="es-ES" dirty="0"/>
              <a:t> trombectomía mecánica. Por su rápido tiempo de adquisición y el uso de contraste intravascular verdadero, </a:t>
            </a:r>
            <a:r>
              <a:rPr lang="es-ES" dirty="0" err="1"/>
              <a:t>disiminuye</a:t>
            </a:r>
            <a:r>
              <a:rPr lang="es-ES" dirty="0"/>
              <a:t> los artefactos por movimiento y bajo flujo y por la contaminación venosa.</a:t>
            </a:r>
          </a:p>
        </p:txBody>
      </p:sp>
      <p:sp>
        <p:nvSpPr>
          <p:cNvPr id="4" name="Marcador de número de diapositiva 3"/>
          <p:cNvSpPr>
            <a:spLocks noGrp="1"/>
          </p:cNvSpPr>
          <p:nvPr>
            <p:ph type="sldNum" sz="quarter" idx="5"/>
          </p:nvPr>
        </p:nvSpPr>
        <p:spPr/>
        <p:txBody>
          <a:bodyPr/>
          <a:lstStyle/>
          <a:p>
            <a:fld id="{305933A2-0CBA-400E-963C-6CB1AEBAB619}" type="slidenum">
              <a:rPr lang="es-CO" smtClean="0"/>
              <a:t>34</a:t>
            </a:fld>
            <a:endParaRPr lang="es-CO"/>
          </a:p>
        </p:txBody>
      </p:sp>
    </p:spTree>
    <p:extLst>
      <p:ext uri="{BB962C8B-B14F-4D97-AF65-F5344CB8AC3E}">
        <p14:creationId xmlns:p14="http://schemas.microsoft.com/office/powerpoint/2010/main" val="1484563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05933A2-0CBA-400E-963C-6CB1AEBAB619}" type="slidenum">
              <a:rPr lang="es-CO" smtClean="0"/>
              <a:t>35</a:t>
            </a:fld>
            <a:endParaRPr lang="es-CO"/>
          </a:p>
        </p:txBody>
      </p:sp>
    </p:spTree>
    <p:extLst>
      <p:ext uri="{BB962C8B-B14F-4D97-AF65-F5344CB8AC3E}">
        <p14:creationId xmlns:p14="http://schemas.microsoft.com/office/powerpoint/2010/main" val="961965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Pacientes con criterios</a:t>
            </a:r>
            <a:r>
              <a:rPr lang="es-ES_tradnl" baseline="0" dirty="0"/>
              <a:t> para </a:t>
            </a:r>
            <a:r>
              <a:rPr lang="es-ES_tradnl" baseline="0" dirty="0" err="1"/>
              <a:t>trombolisis</a:t>
            </a:r>
            <a:r>
              <a:rPr lang="es-ES_tradnl" baseline="0" dirty="0"/>
              <a:t> IV</a:t>
            </a:r>
            <a:r>
              <a:rPr lang="es-ES_tradnl" dirty="0"/>
              <a:t>, se recomienda un estudio vascular intracraneal no invasivo durante evaluación inicial, pero no debe retrasar la </a:t>
            </a:r>
            <a:r>
              <a:rPr lang="es-ES_tradnl" dirty="0" err="1"/>
              <a:t>alteplasa</a:t>
            </a:r>
            <a:r>
              <a:rPr lang="es-ES_tradnl" dirty="0"/>
              <a:t> </a:t>
            </a:r>
            <a:r>
              <a:rPr lang="es-ES_tradnl" dirty="0">
                <a:sym typeface="Wingdings"/>
              </a:rPr>
              <a:t></a:t>
            </a:r>
            <a:r>
              <a:rPr lang="es-ES_tradnl" dirty="0"/>
              <a:t> iniciarla </a:t>
            </a:r>
            <a:r>
              <a:rPr lang="es-ES_tradnl" dirty="0" err="1"/>
              <a:t>alteplasa</a:t>
            </a:r>
            <a:r>
              <a:rPr lang="es-ES_tradnl" dirty="0"/>
              <a:t>  mientras</a:t>
            </a:r>
            <a:r>
              <a:rPr lang="es-ES_tradnl" baseline="0" dirty="0"/>
              <a:t> se realizan. </a:t>
            </a:r>
            <a:r>
              <a:rPr lang="es-ES_tradnl" dirty="0"/>
              <a:t>La imagen debe obtenerse lo más rápido posible.</a:t>
            </a:r>
          </a:p>
          <a:p>
            <a:endParaRPr lang="es-ES_tradnl" dirty="0"/>
          </a:p>
          <a:p>
            <a:r>
              <a:rPr lang="es-ES_tradnl" dirty="0"/>
              <a:t>-si se sospecha compromiso de</a:t>
            </a:r>
            <a:r>
              <a:rPr lang="es-ES_tradnl" baseline="0" dirty="0"/>
              <a:t> gran vaso (NIHSS&gt; o </a:t>
            </a:r>
            <a:r>
              <a:rPr lang="es-ES_tradnl" baseline="0" dirty="0" err="1"/>
              <a:t>gial</a:t>
            </a:r>
            <a:r>
              <a:rPr lang="es-ES_tradnl" baseline="0" dirty="0"/>
              <a:t> a 10, con S-E 75%)</a:t>
            </a:r>
            <a:r>
              <a:rPr lang="es-ES_tradnl" baseline="0" dirty="0">
                <a:sym typeface="Wingdings"/>
              </a:rPr>
              <a:t> </a:t>
            </a:r>
            <a:br>
              <a:rPr lang="es-ES_tradnl" baseline="0" dirty="0">
                <a:sym typeface="Wingdings"/>
              </a:rPr>
            </a:br>
            <a:r>
              <a:rPr lang="es-ES_tradnl" baseline="0" dirty="0">
                <a:sym typeface="Wingdings"/>
              </a:rPr>
              <a:t>Se puede hacer </a:t>
            </a:r>
            <a:r>
              <a:rPr lang="es-ES_tradnl" baseline="0" dirty="0" err="1">
                <a:sym typeface="Wingdings"/>
              </a:rPr>
              <a:t>angioTAC</a:t>
            </a:r>
            <a:r>
              <a:rPr lang="es-ES_tradnl" baseline="0" dirty="0">
                <a:sym typeface="Wingdings"/>
              </a:rPr>
              <a:t> contrastado si no hay historia de falla renal</a:t>
            </a:r>
          </a:p>
          <a:p>
            <a:endParaRPr lang="es-ES_tradnl" baseline="0" dirty="0">
              <a:sym typeface="Wingding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baseline="0" dirty="0">
                <a:sym typeface="Wingdings"/>
              </a:rPr>
              <a:t>-</a:t>
            </a:r>
            <a:r>
              <a:rPr lang="es-ES_tradnl" sz="1200" dirty="0">
                <a:solidFill>
                  <a:schemeClr val="tx1"/>
                </a:solidFill>
                <a:sym typeface="Wingdings"/>
              </a:rPr>
              <a:t>Candidatos potenciales a trombectomía </a:t>
            </a:r>
            <a:br>
              <a:rPr lang="es-ES_tradnl" sz="1200" dirty="0">
                <a:solidFill>
                  <a:schemeClr val="tx1"/>
                </a:solidFill>
                <a:sym typeface="Wingdings"/>
              </a:rPr>
            </a:br>
            <a:r>
              <a:rPr lang="es-ES_tradnl" sz="1200" baseline="0" dirty="0">
                <a:solidFill>
                  <a:schemeClr val="tx1"/>
                </a:solidFill>
                <a:sym typeface="Wingdings"/>
              </a:rPr>
              <a:t> </a:t>
            </a:r>
            <a:r>
              <a:rPr lang="es-ES_tradnl" sz="1200" dirty="0">
                <a:solidFill>
                  <a:schemeClr val="tx1"/>
                </a:solidFill>
                <a:sym typeface="Wingdings"/>
              </a:rPr>
              <a:t>Imágenes de circulación extracraneal</a:t>
            </a:r>
            <a:r>
              <a:rPr lang="es-ES_tradnl" sz="1200" baseline="0" dirty="0">
                <a:solidFill>
                  <a:schemeClr val="tx1"/>
                </a:solidFill>
                <a:sym typeface="Wingdings"/>
              </a:rPr>
              <a:t>  para planear procedimiento </a:t>
            </a:r>
            <a:br>
              <a:rPr lang="es-ES_tradnl" sz="1200" dirty="0">
                <a:solidFill>
                  <a:schemeClr val="tx1"/>
                </a:solidFill>
                <a:sym typeface="Wingdings"/>
              </a:rPr>
            </a:br>
            <a:endParaRPr lang="es-ES_tradnl" sz="1200" dirty="0">
              <a:solidFill>
                <a:schemeClr val="tx1"/>
              </a:solidFill>
            </a:endParaRPr>
          </a:p>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36</a:t>
            </a:fld>
            <a:endParaRPr lang="es-CO"/>
          </a:p>
        </p:txBody>
      </p:sp>
    </p:spTree>
    <p:extLst>
      <p:ext uri="{BB962C8B-B14F-4D97-AF65-F5344CB8AC3E}">
        <p14:creationId xmlns:p14="http://schemas.microsoft.com/office/powerpoint/2010/main" val="3361660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05933A2-0CBA-400E-963C-6CB1AEBAB619}" type="slidenum">
              <a:rPr lang="es-CO" smtClean="0"/>
              <a:t>37</a:t>
            </a:fld>
            <a:endParaRPr lang="es-CO"/>
          </a:p>
        </p:txBody>
      </p:sp>
    </p:spTree>
    <p:extLst>
      <p:ext uri="{BB962C8B-B14F-4D97-AF65-F5344CB8AC3E}">
        <p14:creationId xmlns:p14="http://schemas.microsoft.com/office/powerpoint/2010/main" val="3558912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a:t>
            </a:r>
            <a:r>
              <a:rPr lang="es-ES_tradnl" dirty="0" err="1"/>
              <a:t>Alteplasa</a:t>
            </a:r>
            <a:r>
              <a:rPr lang="es-ES_tradnl" dirty="0"/>
              <a:t> sigue siendo el trombolítico de elección en la práctica clínica tiene una</a:t>
            </a:r>
            <a:r>
              <a:rPr lang="es-ES_tradnl" baseline="0" dirty="0"/>
              <a:t> </a:t>
            </a:r>
            <a:r>
              <a:rPr lang="es-ES_tradnl" dirty="0"/>
              <a:t>vida media de</a:t>
            </a:r>
            <a:r>
              <a:rPr lang="es-ES_tradnl" baseline="0" dirty="0"/>
              <a:t> </a:t>
            </a:r>
            <a:r>
              <a:rPr lang="es-ES_tradnl" dirty="0"/>
              <a:t>5 minutos</a:t>
            </a:r>
            <a:r>
              <a:rPr lang="es-ES_tradnl" baseline="0" dirty="0"/>
              <a:t> y una </a:t>
            </a:r>
            <a:r>
              <a:rPr lang="es-ES_tradnl" dirty="0"/>
              <a:t>selectividad a la fibrina moderada con respecto</a:t>
            </a:r>
            <a:r>
              <a:rPr lang="es-ES_tradnl" baseline="0" dirty="0"/>
              <a:t> a </a:t>
            </a:r>
            <a:r>
              <a:rPr lang="es-ES_tradnl" dirty="0"/>
              <a:t>otros agentes trombolíticos.</a:t>
            </a:r>
            <a:r>
              <a:rPr lang="es-ES_tradnl" baseline="0" dirty="0"/>
              <a:t> </a:t>
            </a:r>
            <a:r>
              <a:rPr lang="es-ES_tradnl" dirty="0"/>
              <a:t>Su eficacia limitada en la reperfusión, particularmente en vasos grandes, así como su riesgo asociado de ICH y la neurotoxicidad postulada ha mantenido a los investigadores en busca de trombolíticos más nuevos y mejores.</a:t>
            </a:r>
          </a:p>
          <a:p>
            <a:r>
              <a:rPr lang="es-ES_tradnl" dirty="0"/>
              <a:t>-La </a:t>
            </a:r>
            <a:r>
              <a:rPr lang="es-ES_tradnl" dirty="0" err="1"/>
              <a:t>Tenecteplasa</a:t>
            </a:r>
            <a:r>
              <a:rPr lang="es-ES_tradnl" dirty="0"/>
              <a:t>:</a:t>
            </a:r>
            <a:r>
              <a:rPr lang="es-ES_tradnl" baseline="0" dirty="0"/>
              <a:t> </a:t>
            </a:r>
            <a:r>
              <a:rPr lang="es-ES_tradnl" dirty="0"/>
              <a:t>es una alternativa genéticamente modificada a la </a:t>
            </a:r>
            <a:r>
              <a:rPr lang="es-ES_tradnl" dirty="0" err="1"/>
              <a:t>alteplasa</a:t>
            </a:r>
            <a:r>
              <a:rPr lang="es-ES_tradnl" dirty="0"/>
              <a:t> que tiene más del doble de vida media,</a:t>
            </a:r>
            <a:r>
              <a:rPr lang="es-ES_tradnl" baseline="0" dirty="0"/>
              <a:t> </a:t>
            </a:r>
            <a:r>
              <a:rPr lang="es-ES_tradnl" dirty="0"/>
              <a:t>15 veces más fibrina específica</a:t>
            </a:r>
            <a:r>
              <a:rPr lang="es-ES_tradnl" baseline="0" dirty="0"/>
              <a:t> y </a:t>
            </a:r>
            <a:r>
              <a:rPr lang="es-ES_tradnl" dirty="0"/>
              <a:t>es más resistente al</a:t>
            </a:r>
            <a:r>
              <a:rPr lang="es-ES_tradnl" baseline="0" dirty="0"/>
              <a:t> inhibidor del activador del </a:t>
            </a:r>
            <a:r>
              <a:rPr lang="es-ES_tradnl" baseline="0" dirty="0" err="1"/>
              <a:t>plasminogeno</a:t>
            </a:r>
            <a:r>
              <a:rPr lang="es-ES_tradnl" baseline="0" dirty="0"/>
              <a:t>. 3 </a:t>
            </a:r>
            <a:r>
              <a:rPr lang="es-ES_tradnl" baseline="0" dirty="0" err="1"/>
              <a:t>RCTs</a:t>
            </a:r>
            <a:r>
              <a:rPr lang="es-ES_tradnl" baseline="0" dirty="0"/>
              <a:t> </a:t>
            </a:r>
            <a:r>
              <a:rPr lang="es-ES_tradnl" baseline="0" dirty="0" err="1"/>
              <a:t>comparing</a:t>
            </a:r>
            <a:r>
              <a:rPr lang="es-ES_tradnl" baseline="0" dirty="0"/>
              <a:t> TNK vs </a:t>
            </a:r>
            <a:r>
              <a:rPr lang="es-ES_tradnl" baseline="0" dirty="0" err="1"/>
              <a:t>alteplase</a:t>
            </a:r>
            <a:r>
              <a:rPr lang="es-ES_tradnl" baseline="0" dirty="0"/>
              <a:t> are </a:t>
            </a:r>
            <a:r>
              <a:rPr lang="es-ES_tradnl" baseline="0" dirty="0" err="1"/>
              <a:t>currently</a:t>
            </a:r>
            <a:r>
              <a:rPr lang="es-ES_tradnl" baseline="0" dirty="0"/>
              <a:t> </a:t>
            </a:r>
            <a:r>
              <a:rPr lang="es-ES_tradnl" baseline="0" dirty="0" err="1"/>
              <a:t>underway</a:t>
            </a:r>
            <a:r>
              <a:rPr lang="es-ES_tradnl" baseline="0" dirty="0"/>
              <a:t>: TEMPO-2, NOR-TEST and EXTEND-IA TNK, </a:t>
            </a:r>
            <a:r>
              <a:rPr lang="es-ES_tradnl" baseline="0" dirty="0" err="1"/>
              <a:t>but</a:t>
            </a:r>
            <a:r>
              <a:rPr lang="es-ES_tradnl" baseline="0" dirty="0"/>
              <a:t> </a:t>
            </a:r>
            <a:r>
              <a:rPr lang="es-ES_tradnl" baseline="0" dirty="0" err="1"/>
              <a:t>multiple</a:t>
            </a:r>
            <a:r>
              <a:rPr lang="es-ES_tradnl" baseline="0" dirty="0"/>
              <a:t> </a:t>
            </a:r>
            <a:r>
              <a:rPr lang="es-ES_tradnl" baseline="0" dirty="0" err="1"/>
              <a:t>phase</a:t>
            </a:r>
            <a:r>
              <a:rPr lang="es-ES_tradnl" baseline="0" dirty="0"/>
              <a:t> II </a:t>
            </a:r>
            <a:r>
              <a:rPr lang="es-ES_tradnl" baseline="0" dirty="0" err="1"/>
              <a:t>trials</a:t>
            </a:r>
            <a:r>
              <a:rPr lang="es-ES_tradnl" baseline="0" dirty="0"/>
              <a:t> </a:t>
            </a:r>
            <a:r>
              <a:rPr lang="es-ES_tradnl" baseline="0" dirty="0" err="1"/>
              <a:t>have</a:t>
            </a:r>
            <a:r>
              <a:rPr lang="es-ES_tradnl" baseline="0" dirty="0"/>
              <a:t> </a:t>
            </a:r>
            <a:r>
              <a:rPr lang="es-ES_tradnl" baseline="0" dirty="0" err="1"/>
              <a:t>shown</a:t>
            </a:r>
            <a:r>
              <a:rPr lang="es-ES_tradnl" baseline="0" dirty="0"/>
              <a:t> no </a:t>
            </a:r>
            <a:r>
              <a:rPr lang="es-ES_tradnl" baseline="0" dirty="0" err="1"/>
              <a:t>increase</a:t>
            </a:r>
            <a:r>
              <a:rPr lang="es-ES_tradnl" baseline="0" dirty="0"/>
              <a:t> in </a:t>
            </a:r>
            <a:r>
              <a:rPr lang="es-ES_tradnl" baseline="0" dirty="0" err="1"/>
              <a:t>risk</a:t>
            </a:r>
            <a:r>
              <a:rPr lang="es-ES_tradnl" baseline="0" dirty="0"/>
              <a:t> </a:t>
            </a:r>
            <a:r>
              <a:rPr lang="es-ES_tradnl" baseline="0" dirty="0" err="1"/>
              <a:t>for</a:t>
            </a:r>
            <a:r>
              <a:rPr lang="es-ES_tradnl" baseline="0" dirty="0"/>
              <a:t> </a:t>
            </a:r>
            <a:r>
              <a:rPr lang="es-ES_tradnl" baseline="0" dirty="0" err="1"/>
              <a:t>symptomatic</a:t>
            </a:r>
            <a:endParaRPr lang="es-ES_tradnl"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_tradnl" baseline="0" dirty="0"/>
              <a:t>**</a:t>
            </a:r>
            <a:r>
              <a:rPr lang="es-ES_tradnl" sz="1200" b="1" kern="1200" dirty="0" err="1">
                <a:solidFill>
                  <a:schemeClr val="tx1"/>
                </a:solidFill>
                <a:effectLst/>
                <a:latin typeface="+mn-lt"/>
                <a:ea typeface="+mn-ea"/>
                <a:cs typeface="+mn-cs"/>
              </a:rPr>
              <a:t>The</a:t>
            </a:r>
            <a:r>
              <a:rPr lang="es-ES_tradnl" sz="1200" b="1" kern="1200" dirty="0">
                <a:solidFill>
                  <a:schemeClr val="tx1"/>
                </a:solidFill>
                <a:effectLst/>
                <a:latin typeface="+mn-lt"/>
                <a:ea typeface="+mn-ea"/>
                <a:cs typeface="+mn-cs"/>
              </a:rPr>
              <a:t> </a:t>
            </a:r>
            <a:r>
              <a:rPr lang="es-ES_tradnl" sz="1200" b="1" kern="1200" dirty="0" err="1">
                <a:solidFill>
                  <a:schemeClr val="tx1"/>
                </a:solidFill>
                <a:effectLst/>
                <a:latin typeface="+mn-lt"/>
                <a:ea typeface="+mn-ea"/>
                <a:cs typeface="+mn-cs"/>
              </a:rPr>
              <a:t>benefit</a:t>
            </a:r>
            <a:r>
              <a:rPr lang="es-ES_tradnl" sz="1200" b="1" kern="1200" dirty="0">
                <a:solidFill>
                  <a:schemeClr val="tx1"/>
                </a:solidFill>
                <a:effectLst/>
                <a:latin typeface="+mn-lt"/>
                <a:ea typeface="+mn-ea"/>
                <a:cs typeface="+mn-cs"/>
              </a:rPr>
              <a:t> </a:t>
            </a:r>
            <a:r>
              <a:rPr lang="es-ES_tradnl" sz="1200" b="1" kern="1200" dirty="0" err="1">
                <a:solidFill>
                  <a:schemeClr val="tx1"/>
                </a:solidFill>
                <a:effectLst/>
                <a:latin typeface="+mn-lt"/>
                <a:ea typeface="+mn-ea"/>
                <a:cs typeface="+mn-cs"/>
              </a:rPr>
              <a:t>of</a:t>
            </a:r>
            <a:r>
              <a:rPr lang="es-ES_tradnl" sz="1200" b="1" kern="1200" dirty="0">
                <a:solidFill>
                  <a:schemeClr val="tx1"/>
                </a:solidFill>
                <a:effectLst/>
                <a:latin typeface="+mn-lt"/>
                <a:ea typeface="+mn-ea"/>
                <a:cs typeface="+mn-cs"/>
              </a:rPr>
              <a:t> IV </a:t>
            </a:r>
            <a:r>
              <a:rPr lang="es-ES_tradnl" sz="1200" b="1" kern="1200" dirty="0" err="1">
                <a:solidFill>
                  <a:schemeClr val="tx1"/>
                </a:solidFill>
                <a:effectLst/>
                <a:latin typeface="+mn-lt"/>
                <a:ea typeface="+mn-ea"/>
                <a:cs typeface="+mn-cs"/>
              </a:rPr>
              <a:t>defibrinogenating</a:t>
            </a:r>
            <a:r>
              <a:rPr lang="es-ES_tradnl" sz="1200" b="1" kern="1200" dirty="0">
                <a:solidFill>
                  <a:schemeClr val="tx1"/>
                </a:solidFill>
                <a:effectLst/>
                <a:latin typeface="+mn-lt"/>
                <a:ea typeface="+mn-ea"/>
                <a:cs typeface="+mn-cs"/>
              </a:rPr>
              <a:t> </a:t>
            </a:r>
            <a:r>
              <a:rPr lang="es-ES_tradnl" sz="1200" b="1" kern="1200" dirty="0" err="1">
                <a:solidFill>
                  <a:schemeClr val="tx1"/>
                </a:solidFill>
                <a:effectLst/>
                <a:latin typeface="+mn-lt"/>
                <a:ea typeface="+mn-ea"/>
                <a:cs typeface="+mn-cs"/>
              </a:rPr>
              <a:t>agents</a:t>
            </a:r>
            <a:r>
              <a:rPr lang="es-ES_tradnl" sz="1200" b="1" kern="1200" dirty="0">
                <a:solidFill>
                  <a:schemeClr val="tx1"/>
                </a:solidFill>
                <a:effectLst/>
                <a:latin typeface="+mn-lt"/>
                <a:ea typeface="+mn-ea"/>
                <a:cs typeface="+mn-cs"/>
              </a:rPr>
              <a:t> and </a:t>
            </a:r>
            <a:r>
              <a:rPr lang="es-ES_tradnl" sz="1200" b="1" kern="1200" dirty="0" err="1">
                <a:solidFill>
                  <a:schemeClr val="tx1"/>
                </a:solidFill>
                <a:effectLst/>
                <a:latin typeface="+mn-lt"/>
                <a:ea typeface="+mn-ea"/>
                <a:cs typeface="+mn-cs"/>
              </a:rPr>
              <a:t>of</a:t>
            </a:r>
            <a:r>
              <a:rPr lang="es-ES_tradnl" sz="1200" b="1" kern="1200" dirty="0">
                <a:solidFill>
                  <a:schemeClr val="tx1"/>
                </a:solidFill>
                <a:effectLst/>
                <a:latin typeface="+mn-lt"/>
                <a:ea typeface="+mn-ea"/>
                <a:cs typeface="+mn-cs"/>
              </a:rPr>
              <a:t> IV </a:t>
            </a:r>
            <a:r>
              <a:rPr lang="es-ES_tradnl" sz="1200" b="1" kern="1200" dirty="0" err="1">
                <a:solidFill>
                  <a:schemeClr val="tx1"/>
                </a:solidFill>
                <a:effectLst/>
                <a:latin typeface="+mn-lt"/>
                <a:ea typeface="+mn-ea"/>
                <a:cs typeface="+mn-cs"/>
              </a:rPr>
              <a:t>fibrinolytic</a:t>
            </a:r>
            <a:r>
              <a:rPr lang="es-ES_tradnl" sz="1200" b="1" kern="1200" dirty="0">
                <a:solidFill>
                  <a:schemeClr val="tx1"/>
                </a:solidFill>
                <a:effectLst/>
                <a:latin typeface="+mn-lt"/>
                <a:ea typeface="+mn-ea"/>
                <a:cs typeface="+mn-cs"/>
              </a:rPr>
              <a:t> </a:t>
            </a:r>
            <a:r>
              <a:rPr lang="es-ES_tradnl" sz="1200" b="1" kern="1200" dirty="0" err="1">
                <a:solidFill>
                  <a:schemeClr val="tx1"/>
                </a:solidFill>
                <a:effectLst/>
                <a:latin typeface="+mn-lt"/>
                <a:ea typeface="+mn-ea"/>
                <a:cs typeface="+mn-cs"/>
              </a:rPr>
              <a:t>agents</a:t>
            </a:r>
            <a:r>
              <a:rPr lang="es-ES_tradnl" sz="1200" b="1" kern="1200" dirty="0">
                <a:solidFill>
                  <a:schemeClr val="tx1"/>
                </a:solidFill>
                <a:effectLst/>
                <a:latin typeface="+mn-lt"/>
                <a:ea typeface="+mn-ea"/>
                <a:cs typeface="+mn-cs"/>
              </a:rPr>
              <a:t> </a:t>
            </a:r>
            <a:r>
              <a:rPr lang="es-ES_tradnl" sz="1200" b="1" kern="1200" dirty="0" err="1">
                <a:solidFill>
                  <a:schemeClr val="tx1"/>
                </a:solidFill>
                <a:effectLst/>
                <a:latin typeface="+mn-lt"/>
                <a:ea typeface="+mn-ea"/>
                <a:cs typeface="+mn-cs"/>
              </a:rPr>
              <a:t>other</a:t>
            </a:r>
            <a:r>
              <a:rPr lang="es-ES_tradnl" sz="1200" b="1" kern="1200" dirty="0">
                <a:solidFill>
                  <a:schemeClr val="tx1"/>
                </a:solidFill>
                <a:effectLst/>
                <a:latin typeface="+mn-lt"/>
                <a:ea typeface="+mn-ea"/>
                <a:cs typeface="+mn-cs"/>
              </a:rPr>
              <a:t> </a:t>
            </a:r>
            <a:r>
              <a:rPr lang="es-ES_tradnl" sz="1200" b="1" kern="1200" dirty="0" err="1">
                <a:solidFill>
                  <a:schemeClr val="tx1"/>
                </a:solidFill>
                <a:effectLst/>
                <a:latin typeface="+mn-lt"/>
                <a:ea typeface="+mn-ea"/>
                <a:cs typeface="+mn-cs"/>
              </a:rPr>
              <a:t>than</a:t>
            </a:r>
            <a:r>
              <a:rPr lang="es-ES_tradnl" sz="1200" b="1" kern="1200" dirty="0">
                <a:solidFill>
                  <a:schemeClr val="tx1"/>
                </a:solidFill>
                <a:effectLst/>
                <a:latin typeface="+mn-lt"/>
                <a:ea typeface="+mn-ea"/>
                <a:cs typeface="+mn-cs"/>
              </a:rPr>
              <a:t> </a:t>
            </a:r>
            <a:r>
              <a:rPr lang="es-ES_tradnl" sz="1200" b="1" kern="1200" dirty="0" err="1">
                <a:solidFill>
                  <a:schemeClr val="tx1"/>
                </a:solidFill>
                <a:effectLst/>
                <a:latin typeface="+mn-lt"/>
                <a:ea typeface="+mn-ea"/>
                <a:cs typeface="+mn-cs"/>
              </a:rPr>
              <a:t>alteplase</a:t>
            </a:r>
            <a:r>
              <a:rPr lang="es-ES_tradnl" sz="1200" b="1" kern="1200" dirty="0">
                <a:solidFill>
                  <a:schemeClr val="tx1"/>
                </a:solidFill>
                <a:effectLst/>
                <a:latin typeface="+mn-lt"/>
                <a:ea typeface="+mn-ea"/>
                <a:cs typeface="+mn-cs"/>
              </a:rPr>
              <a:t> and </a:t>
            </a:r>
            <a:r>
              <a:rPr lang="es-ES_tradnl" sz="1200" b="1" kern="1200" dirty="0" err="1">
                <a:solidFill>
                  <a:schemeClr val="tx1"/>
                </a:solidFill>
                <a:effectLst/>
                <a:latin typeface="+mn-lt"/>
                <a:ea typeface="+mn-ea"/>
                <a:cs typeface="+mn-cs"/>
              </a:rPr>
              <a:t>tenecteplase</a:t>
            </a:r>
            <a:r>
              <a:rPr lang="es-ES_tradnl" sz="1200" b="1" kern="1200" dirty="0">
                <a:solidFill>
                  <a:schemeClr val="tx1"/>
                </a:solidFill>
                <a:effectLst/>
                <a:latin typeface="+mn-lt"/>
                <a:ea typeface="+mn-ea"/>
                <a:cs typeface="+mn-cs"/>
              </a:rPr>
              <a:t> </a:t>
            </a:r>
            <a:r>
              <a:rPr lang="es-ES_tradnl" sz="1200" b="1" kern="1200" dirty="0" err="1">
                <a:solidFill>
                  <a:schemeClr val="tx1"/>
                </a:solidFill>
                <a:effectLst/>
                <a:latin typeface="+mn-lt"/>
                <a:ea typeface="+mn-ea"/>
                <a:cs typeface="+mn-cs"/>
              </a:rPr>
              <a:t>is</a:t>
            </a:r>
            <a:r>
              <a:rPr lang="es-ES_tradnl" sz="1200" b="1" kern="1200" dirty="0">
                <a:solidFill>
                  <a:schemeClr val="tx1"/>
                </a:solidFill>
                <a:effectLst/>
                <a:latin typeface="+mn-lt"/>
                <a:ea typeface="+mn-ea"/>
                <a:cs typeface="+mn-cs"/>
              </a:rPr>
              <a:t> </a:t>
            </a:r>
            <a:r>
              <a:rPr lang="es-ES_tradnl" sz="1200" b="1" kern="1200" dirty="0" err="1">
                <a:solidFill>
                  <a:schemeClr val="tx1"/>
                </a:solidFill>
                <a:effectLst/>
                <a:latin typeface="+mn-lt"/>
                <a:ea typeface="+mn-ea"/>
                <a:cs typeface="+mn-cs"/>
              </a:rPr>
              <a:t>unproven</a:t>
            </a:r>
            <a:r>
              <a:rPr lang="es-ES_tradnl" sz="1200" b="1" kern="1200" dirty="0">
                <a:solidFill>
                  <a:schemeClr val="tx1"/>
                </a:solidFill>
                <a:effectLst/>
                <a:latin typeface="+mn-lt"/>
                <a:ea typeface="+mn-ea"/>
                <a:cs typeface="+mn-cs"/>
              </a:rPr>
              <a:t>; </a:t>
            </a:r>
            <a:r>
              <a:rPr lang="es-ES_tradnl" sz="1200" b="1" kern="1200" dirty="0" err="1">
                <a:solidFill>
                  <a:schemeClr val="tx1"/>
                </a:solidFill>
                <a:effectLst/>
                <a:latin typeface="+mn-lt"/>
                <a:ea typeface="+mn-ea"/>
                <a:cs typeface="+mn-cs"/>
              </a:rPr>
              <a:t>therefore</a:t>
            </a:r>
            <a:r>
              <a:rPr lang="es-ES_tradnl" sz="1200" b="1" kern="1200" dirty="0">
                <a:solidFill>
                  <a:schemeClr val="tx1"/>
                </a:solidFill>
                <a:effectLst/>
                <a:latin typeface="+mn-lt"/>
                <a:ea typeface="+mn-ea"/>
                <a:cs typeface="+mn-cs"/>
              </a:rPr>
              <a:t>, </a:t>
            </a:r>
            <a:r>
              <a:rPr lang="es-ES_tradnl" sz="1200" b="1" kern="1200" dirty="0" err="1">
                <a:solidFill>
                  <a:schemeClr val="tx1"/>
                </a:solidFill>
                <a:effectLst/>
                <a:latin typeface="+mn-lt"/>
                <a:ea typeface="+mn-ea"/>
                <a:cs typeface="+mn-cs"/>
              </a:rPr>
              <a:t>their</a:t>
            </a:r>
            <a:r>
              <a:rPr lang="es-ES_tradnl" sz="1200" b="1" kern="1200" dirty="0">
                <a:solidFill>
                  <a:schemeClr val="tx1"/>
                </a:solidFill>
                <a:effectLst/>
                <a:latin typeface="+mn-lt"/>
                <a:ea typeface="+mn-ea"/>
                <a:cs typeface="+mn-cs"/>
              </a:rPr>
              <a:t> </a:t>
            </a:r>
            <a:r>
              <a:rPr lang="es-ES_tradnl" sz="1200" b="1" kern="1200" dirty="0" err="1">
                <a:solidFill>
                  <a:schemeClr val="tx1"/>
                </a:solidFill>
                <a:effectLst/>
                <a:latin typeface="+mn-lt"/>
                <a:ea typeface="+mn-ea"/>
                <a:cs typeface="+mn-cs"/>
              </a:rPr>
              <a:t>administration</a:t>
            </a:r>
            <a:r>
              <a:rPr lang="es-ES_tradnl" sz="1200" b="1" kern="1200" dirty="0">
                <a:solidFill>
                  <a:schemeClr val="tx1"/>
                </a:solidFill>
                <a:effectLst/>
                <a:latin typeface="+mn-lt"/>
                <a:ea typeface="+mn-ea"/>
                <a:cs typeface="+mn-cs"/>
              </a:rPr>
              <a:t> </a:t>
            </a:r>
            <a:r>
              <a:rPr lang="es-ES_tradnl" sz="1200" b="1" kern="1200" dirty="0" err="1">
                <a:solidFill>
                  <a:schemeClr val="tx1"/>
                </a:solidFill>
                <a:effectLst/>
                <a:latin typeface="+mn-lt"/>
                <a:ea typeface="+mn-ea"/>
                <a:cs typeface="+mn-cs"/>
              </a:rPr>
              <a:t>is</a:t>
            </a:r>
            <a:r>
              <a:rPr lang="es-ES_tradnl" sz="1200" b="1" kern="1200" dirty="0">
                <a:solidFill>
                  <a:schemeClr val="tx1"/>
                </a:solidFill>
                <a:effectLst/>
                <a:latin typeface="+mn-lt"/>
                <a:ea typeface="+mn-ea"/>
                <a:cs typeface="+mn-cs"/>
              </a:rPr>
              <a:t> </a:t>
            </a:r>
            <a:r>
              <a:rPr lang="es-ES_tradnl" sz="1200" b="1" kern="1200" dirty="0" err="1">
                <a:solidFill>
                  <a:schemeClr val="tx1"/>
                </a:solidFill>
                <a:effectLst/>
                <a:latin typeface="+mn-lt"/>
                <a:ea typeface="+mn-ea"/>
                <a:cs typeface="+mn-cs"/>
              </a:rPr>
              <a:t>not</a:t>
            </a:r>
            <a:r>
              <a:rPr lang="es-ES_tradnl" sz="1200" b="1" kern="1200" dirty="0">
                <a:solidFill>
                  <a:schemeClr val="tx1"/>
                </a:solidFill>
                <a:effectLst/>
                <a:latin typeface="+mn-lt"/>
                <a:ea typeface="+mn-ea"/>
                <a:cs typeface="+mn-cs"/>
              </a:rPr>
              <a:t> </a:t>
            </a:r>
            <a:r>
              <a:rPr lang="es-ES_tradnl" sz="1200" b="1" kern="1200" dirty="0" err="1">
                <a:solidFill>
                  <a:schemeClr val="tx1"/>
                </a:solidFill>
                <a:effectLst/>
                <a:latin typeface="+mn-lt"/>
                <a:ea typeface="+mn-ea"/>
                <a:cs typeface="+mn-cs"/>
              </a:rPr>
              <a:t>recommended</a:t>
            </a:r>
            <a:r>
              <a:rPr lang="es-ES_tradnl" sz="1200" b="1" kern="1200" dirty="0">
                <a:solidFill>
                  <a:schemeClr val="tx1"/>
                </a:solidFill>
                <a:effectLst/>
                <a:latin typeface="+mn-lt"/>
                <a:ea typeface="+mn-ea"/>
                <a:cs typeface="+mn-cs"/>
              </a:rPr>
              <a:t> </a:t>
            </a:r>
            <a:r>
              <a:rPr lang="es-ES_tradnl" sz="1200" b="1" kern="1200" dirty="0" err="1">
                <a:solidFill>
                  <a:schemeClr val="tx1"/>
                </a:solidFill>
                <a:effectLst/>
                <a:latin typeface="+mn-lt"/>
                <a:ea typeface="+mn-ea"/>
                <a:cs typeface="+mn-cs"/>
              </a:rPr>
              <a:t>outside</a:t>
            </a:r>
            <a:r>
              <a:rPr lang="es-ES_tradnl" sz="1200" b="1" kern="1200" dirty="0">
                <a:solidFill>
                  <a:schemeClr val="tx1"/>
                </a:solidFill>
                <a:effectLst/>
                <a:latin typeface="+mn-lt"/>
                <a:ea typeface="+mn-ea"/>
                <a:cs typeface="+mn-cs"/>
              </a:rPr>
              <a:t> a </a:t>
            </a:r>
            <a:r>
              <a:rPr lang="es-ES_tradnl" sz="1200" b="1" kern="1200" dirty="0" err="1">
                <a:solidFill>
                  <a:schemeClr val="tx1"/>
                </a:solidFill>
                <a:effectLst/>
                <a:latin typeface="+mn-lt"/>
                <a:ea typeface="+mn-ea"/>
                <a:cs typeface="+mn-cs"/>
              </a:rPr>
              <a:t>clinical</a:t>
            </a:r>
            <a:r>
              <a:rPr lang="es-ES_tradnl" sz="1200" b="1" kern="1200" dirty="0">
                <a:solidFill>
                  <a:schemeClr val="tx1"/>
                </a:solidFill>
                <a:effectLst/>
                <a:latin typeface="+mn-lt"/>
                <a:ea typeface="+mn-ea"/>
                <a:cs typeface="+mn-cs"/>
              </a:rPr>
              <a:t> trial. </a:t>
            </a:r>
            <a:endParaRPr lang="es-ES_tradnl" dirty="0"/>
          </a:p>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38</a:t>
            </a:fld>
            <a:endParaRPr lang="es-CO"/>
          </a:p>
        </p:txBody>
      </p:sp>
    </p:spTree>
    <p:extLst>
      <p:ext uri="{BB962C8B-B14F-4D97-AF65-F5344CB8AC3E}">
        <p14:creationId xmlns:p14="http://schemas.microsoft.com/office/powerpoint/2010/main" val="2894070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 3 horas:  </a:t>
            </a:r>
            <a:endParaRPr lang="es-CO"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Clase I</a:t>
            </a:r>
          </a:p>
          <a:p>
            <a:r>
              <a:rPr lang="es-ES_tradnl" sz="1200" kern="1200" dirty="0">
                <a:solidFill>
                  <a:schemeClr val="tx1"/>
                </a:solidFill>
                <a:effectLst/>
                <a:latin typeface="+mn-lt"/>
                <a:ea typeface="+mn-ea"/>
                <a:cs typeface="+mn-cs"/>
              </a:rPr>
              <a:t>- &gt;18 años y también &gt;80 años</a:t>
            </a:r>
            <a:r>
              <a:rPr lang="es-CO" dirty="0">
                <a:effectLst/>
              </a:rPr>
              <a:t> </a:t>
            </a:r>
            <a:r>
              <a:rPr lang="es-ES_tradnl"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En las primeras 3 horas, independiente del valor del NIHSS se debe </a:t>
            </a:r>
            <a:r>
              <a:rPr lang="es-ES_tradnl" sz="1200" kern="1200" dirty="0" err="1">
                <a:solidFill>
                  <a:schemeClr val="tx1"/>
                </a:solidFill>
                <a:effectLst/>
                <a:latin typeface="+mn-lt"/>
                <a:ea typeface="+mn-ea"/>
                <a:cs typeface="+mn-cs"/>
              </a:rPr>
              <a:t>trombolizar</a:t>
            </a:r>
            <a:r>
              <a:rPr lang="es-CO" sz="1200" kern="1200" dirty="0">
                <a:solidFill>
                  <a:schemeClr val="tx1"/>
                </a:solidFill>
                <a:effectLst/>
                <a:latin typeface="+mn-lt"/>
                <a:ea typeface="+mn-ea"/>
                <a:cs typeface="+mn-cs"/>
              </a:rPr>
              <a:t>.</a:t>
            </a:r>
            <a:r>
              <a:rPr lang="es-CO" sz="1200" kern="1200" baseline="0" dirty="0">
                <a:solidFill>
                  <a:schemeClr val="tx1"/>
                </a:solidFill>
                <a:effectLst/>
                <a:latin typeface="+mn-lt"/>
                <a:ea typeface="+mn-ea"/>
                <a:cs typeface="+mn-cs"/>
              </a:rPr>
              <a:t> </a:t>
            </a:r>
            <a:br>
              <a:rPr lang="es-CO" sz="1200" kern="1200" baseline="0" dirty="0">
                <a:solidFill>
                  <a:schemeClr val="tx1"/>
                </a:solidFill>
                <a:effectLst/>
                <a:latin typeface="+mn-lt"/>
                <a:ea typeface="+mn-ea"/>
                <a:cs typeface="+mn-cs"/>
              </a:rPr>
            </a:br>
            <a:r>
              <a:rPr lang="es-CO" sz="1200" kern="1200" baseline="0" dirty="0">
                <a:solidFill>
                  <a:schemeClr val="tx1"/>
                </a:solidFill>
                <a:effectLst/>
                <a:latin typeface="+mn-lt"/>
                <a:ea typeface="+mn-ea"/>
                <a:cs typeface="+mn-cs"/>
              </a:rPr>
              <a:t>*En loa </a:t>
            </a:r>
            <a:r>
              <a:rPr lang="es-CO" sz="1200" kern="1200" baseline="0" dirty="0" err="1">
                <a:solidFill>
                  <a:schemeClr val="tx1"/>
                </a:solidFill>
                <a:effectLst/>
                <a:latin typeface="+mn-lt"/>
                <a:ea typeface="+mn-ea"/>
                <a:cs typeface="+mn-cs"/>
              </a:rPr>
              <a:t>wxtensos</a:t>
            </a:r>
            <a:r>
              <a:rPr lang="es-CO" sz="1200" kern="1200" baseline="0" dirty="0">
                <a:solidFill>
                  <a:schemeClr val="tx1"/>
                </a:solidFill>
                <a:effectLst/>
                <a:latin typeface="+mn-lt"/>
                <a:ea typeface="+mn-ea"/>
                <a:cs typeface="+mn-cs"/>
              </a:rPr>
              <a:t> </a:t>
            </a:r>
            <a:r>
              <a:rPr lang="es-CO" sz="1200" kern="1200" baseline="0" dirty="0" err="1">
                <a:solidFill>
                  <a:schemeClr val="tx1"/>
                </a:solidFill>
                <a:effectLst/>
                <a:latin typeface="+mn-lt"/>
                <a:ea typeface="+mn-ea"/>
                <a:cs typeface="+mn-cs"/>
              </a:rPr>
              <a:t>aunq</a:t>
            </a:r>
            <a:r>
              <a:rPr lang="es-CO" sz="1200" kern="1200" baseline="0" dirty="0">
                <a:solidFill>
                  <a:schemeClr val="tx1"/>
                </a:solidFill>
                <a:effectLst/>
                <a:latin typeface="+mn-lt"/>
                <a:ea typeface="+mn-ea"/>
                <a:cs typeface="+mn-cs"/>
              </a:rPr>
              <a:t> hay mayor riesgo de sangrado, hay beneficio demostrado</a:t>
            </a:r>
            <a:br>
              <a:rPr lang="es-CO" sz="1200" kern="1200" baseline="0" dirty="0">
                <a:solidFill>
                  <a:schemeClr val="tx1"/>
                </a:solidFill>
                <a:effectLst/>
                <a:latin typeface="+mn-lt"/>
                <a:ea typeface="+mn-ea"/>
                <a:cs typeface="+mn-cs"/>
              </a:rPr>
            </a:br>
            <a:r>
              <a:rPr lang="es-CO" sz="1200" kern="1200" baseline="0" dirty="0">
                <a:solidFill>
                  <a:schemeClr val="tx1"/>
                </a:solidFill>
                <a:effectLst/>
                <a:latin typeface="+mn-lt"/>
                <a:ea typeface="+mn-ea"/>
                <a:cs typeface="+mn-cs"/>
              </a:rPr>
              <a:t>*En los chiquitos, si es </a:t>
            </a:r>
            <a:r>
              <a:rPr lang="es-CO" sz="1200" kern="1200" baseline="0" dirty="0" err="1">
                <a:solidFill>
                  <a:schemeClr val="tx1"/>
                </a:solidFill>
                <a:effectLst/>
                <a:latin typeface="+mn-lt"/>
                <a:ea typeface="+mn-ea"/>
                <a:cs typeface="+mn-cs"/>
              </a:rPr>
              <a:t>discapacitante</a:t>
            </a:r>
            <a:r>
              <a:rPr lang="es-CO" sz="1200" kern="1200" baseline="0" dirty="0">
                <a:solidFill>
                  <a:schemeClr val="tx1"/>
                </a:solidFill>
                <a:effectLst/>
                <a:latin typeface="+mn-lt"/>
                <a:ea typeface="+mn-ea"/>
                <a:cs typeface="+mn-cs"/>
              </a:rPr>
              <a:t> para el medico, esta indicado porque hay beneficio </a:t>
            </a:r>
            <a:br>
              <a:rPr lang="es-CO" sz="1200" kern="1200" baseline="0" dirty="0">
                <a:solidFill>
                  <a:schemeClr val="tx1"/>
                </a:solidFill>
                <a:effectLst/>
                <a:latin typeface="+mn-lt"/>
                <a:ea typeface="+mn-ea"/>
                <a:cs typeface="+mn-cs"/>
              </a:rPr>
            </a:br>
            <a:r>
              <a:rPr lang="es-ES_tradnl" sz="1200" kern="1200" dirty="0">
                <a:solidFill>
                  <a:schemeClr val="tx1"/>
                </a:solidFill>
                <a:effectLst/>
                <a:latin typeface="+mn-lt"/>
                <a:ea typeface="+mn-ea"/>
                <a:cs typeface="+mn-cs"/>
              </a:rPr>
              <a:t>Clase</a:t>
            </a:r>
            <a:r>
              <a:rPr lang="es-ES_tradnl" sz="1200" kern="1200" baseline="0" dirty="0">
                <a:solidFill>
                  <a:schemeClr val="tx1"/>
                </a:solidFill>
                <a:effectLst/>
                <a:latin typeface="+mn-lt"/>
                <a:ea typeface="+mn-ea"/>
                <a:cs typeface="+mn-cs"/>
              </a:rPr>
              <a:t> II:</a:t>
            </a:r>
            <a:br>
              <a:rPr lang="es-ES_tradnl" sz="1200" kern="1200" baseline="0" dirty="0">
                <a:solidFill>
                  <a:schemeClr val="tx1"/>
                </a:solidFill>
                <a:effectLst/>
                <a:latin typeface="+mn-lt"/>
                <a:ea typeface="+mn-ea"/>
                <a:cs typeface="+mn-cs"/>
              </a:rPr>
            </a:br>
            <a:r>
              <a:rPr lang="es-ES_tradnl" sz="1200" kern="1200" baseline="0" dirty="0">
                <a:solidFill>
                  <a:schemeClr val="tx1"/>
                </a:solidFill>
                <a:effectLst/>
                <a:latin typeface="+mn-lt"/>
                <a:ea typeface="+mn-ea"/>
                <a:cs typeface="+mn-cs"/>
              </a:rPr>
              <a:t>-</a:t>
            </a:r>
            <a:r>
              <a:rPr lang="es-ES_tradnl" sz="1200" kern="1200" dirty="0">
                <a:solidFill>
                  <a:schemeClr val="tx1"/>
                </a:solidFill>
                <a:effectLst/>
                <a:latin typeface="+mn-lt"/>
                <a:ea typeface="+mn-ea"/>
                <a:cs typeface="+mn-cs"/>
              </a:rPr>
              <a:t>Se pueden </a:t>
            </a:r>
            <a:r>
              <a:rPr lang="es-ES_tradnl" sz="1200" kern="1200" dirty="0" err="1">
                <a:solidFill>
                  <a:schemeClr val="tx1"/>
                </a:solidFill>
                <a:effectLst/>
                <a:latin typeface="+mn-lt"/>
                <a:ea typeface="+mn-ea"/>
                <a:cs typeface="+mn-cs"/>
              </a:rPr>
              <a:t>trombolizar</a:t>
            </a:r>
            <a:r>
              <a:rPr lang="es-ES_tradnl" sz="1200" kern="1200" dirty="0">
                <a:solidFill>
                  <a:schemeClr val="tx1"/>
                </a:solidFill>
                <a:effectLst/>
                <a:latin typeface="+mn-lt"/>
                <a:ea typeface="+mn-ea"/>
                <a:cs typeface="+mn-cs"/>
              </a:rPr>
              <a:t> pacientes con ACV pequeños (Criterio del médico)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a:solidFill>
                <a:schemeClr val="tx1"/>
              </a:solidFill>
              <a:effectLst/>
              <a:latin typeface="+mn-lt"/>
              <a:ea typeface="+mn-ea"/>
              <a:cs typeface="+mn-cs"/>
            </a:endParaRPr>
          </a:p>
          <a:p>
            <a:pPr marL="171450" indent="-171450">
              <a:buFont typeface="Arial" charset="0"/>
              <a:buChar char="•"/>
            </a:pPr>
            <a:r>
              <a:rPr lang="es-ES_tradnl" sz="1200" kern="1200" dirty="0">
                <a:solidFill>
                  <a:schemeClr val="tx1"/>
                </a:solidFill>
                <a:effectLst/>
                <a:latin typeface="+mn-lt"/>
                <a:ea typeface="+mn-ea"/>
                <a:cs typeface="+mn-cs"/>
              </a:rPr>
              <a:t>3-4.5 horas</a:t>
            </a:r>
            <a:r>
              <a:rPr lang="es-CO" dirty="0">
                <a:effectLst/>
              </a:rPr>
              <a:t> </a:t>
            </a:r>
            <a:r>
              <a:rPr lang="es-ES_tradnl" sz="1200" kern="1200" dirty="0">
                <a:solidFill>
                  <a:schemeClr val="tx1"/>
                </a:solidFill>
                <a:effectLst/>
                <a:latin typeface="+mn-lt"/>
                <a:ea typeface="+mn-ea"/>
                <a:cs typeface="+mn-cs"/>
              </a:rPr>
              <a:t> </a:t>
            </a:r>
          </a:p>
          <a:p>
            <a:pPr marL="0" indent="0">
              <a:buFont typeface="Arial" charset="0"/>
              <a:buNone/>
            </a:pPr>
            <a:r>
              <a:rPr lang="es-ES_tradnl" sz="1200" kern="1200" dirty="0">
                <a:solidFill>
                  <a:schemeClr val="tx1"/>
                </a:solidFill>
                <a:effectLst/>
                <a:latin typeface="+mn-lt"/>
                <a:ea typeface="+mn-ea"/>
                <a:cs typeface="+mn-cs"/>
              </a:rPr>
              <a:t>Clase</a:t>
            </a:r>
            <a:r>
              <a:rPr lang="es-ES_tradnl" sz="1200" kern="1200" baseline="0" dirty="0">
                <a:solidFill>
                  <a:schemeClr val="tx1"/>
                </a:solidFill>
                <a:effectLst/>
                <a:latin typeface="+mn-lt"/>
                <a:ea typeface="+mn-ea"/>
                <a:cs typeface="+mn-cs"/>
              </a:rPr>
              <a:t> I</a:t>
            </a:r>
            <a:endParaRPr lang="es-CO"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Es mejor </a:t>
            </a:r>
            <a:r>
              <a:rPr lang="es-ES_tradnl" sz="1200" kern="1200" dirty="0" err="1">
                <a:solidFill>
                  <a:schemeClr val="tx1"/>
                </a:solidFill>
                <a:effectLst/>
                <a:latin typeface="+mn-lt"/>
                <a:ea typeface="+mn-ea"/>
                <a:cs typeface="+mn-cs"/>
              </a:rPr>
              <a:t>trombolizar</a:t>
            </a:r>
            <a:r>
              <a:rPr lang="es-ES_tradnl" sz="1200" kern="1200" dirty="0">
                <a:solidFill>
                  <a:schemeClr val="tx1"/>
                </a:solidFill>
                <a:effectLst/>
                <a:latin typeface="+mn-lt"/>
                <a:ea typeface="+mn-ea"/>
                <a:cs typeface="+mn-cs"/>
              </a:rPr>
              <a:t> pacientes, menores de 80 años, sin antecedente de DM2 + ACV previo, NIHSS ≤25, que no tome anticoagulantes orales y una neuroimagen que no comprometa mas de 1/3 de la media.  </a:t>
            </a:r>
            <a:endParaRPr lang="es-CO"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La glucosa debe ser &gt; 50  </a:t>
            </a:r>
            <a:endParaRPr lang="es-CO"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No contraindica la </a:t>
            </a:r>
            <a:r>
              <a:rPr lang="es-ES_tradnl" sz="1200" kern="1200" dirty="0" err="1">
                <a:solidFill>
                  <a:schemeClr val="tx1"/>
                </a:solidFill>
                <a:effectLst/>
                <a:latin typeface="+mn-lt"/>
                <a:ea typeface="+mn-ea"/>
                <a:cs typeface="+mn-cs"/>
              </a:rPr>
              <a:t>trombolisis</a:t>
            </a:r>
            <a:r>
              <a:rPr lang="es-ES_tradnl" sz="1200" kern="1200" dirty="0">
                <a:solidFill>
                  <a:schemeClr val="tx1"/>
                </a:solidFill>
                <a:effectLst/>
                <a:latin typeface="+mn-lt"/>
                <a:ea typeface="+mn-ea"/>
                <a:cs typeface="+mn-cs"/>
              </a:rPr>
              <a:t> si tomaba ASA sola ni tampoco contraindica </a:t>
            </a:r>
            <a:r>
              <a:rPr lang="es-ES_tradnl" sz="1200" kern="1200" dirty="0" err="1">
                <a:solidFill>
                  <a:schemeClr val="tx1"/>
                </a:solidFill>
                <a:effectLst/>
                <a:latin typeface="+mn-lt"/>
                <a:ea typeface="+mn-ea"/>
                <a:cs typeface="+mn-cs"/>
              </a:rPr>
              <a:t>ASA+clopidogrel</a:t>
            </a:r>
            <a:r>
              <a:rPr lang="es-ES_tradnl"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marL="171450" indent="-171450">
              <a:buFontTx/>
              <a:buChar char="-"/>
            </a:pPr>
            <a:r>
              <a:rPr lang="es-ES_tradnl" sz="1200" kern="1200" dirty="0">
                <a:solidFill>
                  <a:schemeClr val="tx1"/>
                </a:solidFill>
                <a:effectLst/>
                <a:latin typeface="+mn-lt"/>
                <a:ea typeface="+mn-ea"/>
                <a:cs typeface="+mn-cs"/>
              </a:rPr>
              <a:t>Falla renal con </a:t>
            </a:r>
            <a:r>
              <a:rPr lang="es-ES_tradnl" sz="1200" kern="1200" dirty="0" err="1">
                <a:solidFill>
                  <a:schemeClr val="tx1"/>
                </a:solidFill>
                <a:effectLst/>
                <a:latin typeface="+mn-lt"/>
                <a:ea typeface="+mn-ea"/>
                <a:cs typeface="+mn-cs"/>
              </a:rPr>
              <a:t>hemodiálsis</a:t>
            </a:r>
            <a:r>
              <a:rPr lang="es-ES_tradnl" sz="1200" kern="1200" dirty="0">
                <a:solidFill>
                  <a:schemeClr val="tx1"/>
                </a:solidFill>
                <a:effectLst/>
                <a:latin typeface="+mn-lt"/>
                <a:ea typeface="+mn-ea"/>
                <a:cs typeface="+mn-cs"/>
              </a:rPr>
              <a:t>: si tiene un TPT normal, se puede </a:t>
            </a:r>
            <a:r>
              <a:rPr lang="es-ES_tradnl" sz="1200" kern="1200" dirty="0" err="1">
                <a:solidFill>
                  <a:schemeClr val="tx1"/>
                </a:solidFill>
                <a:effectLst/>
                <a:latin typeface="+mn-lt"/>
                <a:ea typeface="+mn-ea"/>
                <a:cs typeface="+mn-cs"/>
              </a:rPr>
              <a:t>trombolizar</a:t>
            </a:r>
            <a:r>
              <a:rPr lang="es-ES_tradnl" sz="1200" kern="1200" dirty="0">
                <a:solidFill>
                  <a:schemeClr val="tx1"/>
                </a:solidFill>
                <a:effectLst/>
                <a:latin typeface="+mn-lt"/>
                <a:ea typeface="+mn-ea"/>
                <a:cs typeface="+mn-cs"/>
              </a:rPr>
              <a:t>. Si lo tiene prolongado tiene mas riesgo de sangrado. </a:t>
            </a:r>
          </a:p>
          <a:p>
            <a:pPr marL="0" indent="0">
              <a:buFontTx/>
              <a:buNone/>
            </a:pPr>
            <a:r>
              <a:rPr lang="es-ES_tradnl" sz="1200" kern="1200" dirty="0">
                <a:solidFill>
                  <a:schemeClr val="tx1"/>
                </a:solidFill>
                <a:effectLst/>
                <a:latin typeface="+mn-lt"/>
                <a:ea typeface="+mn-ea"/>
                <a:cs typeface="+mn-cs"/>
              </a:rPr>
              <a:t>Clase</a:t>
            </a:r>
            <a:r>
              <a:rPr lang="es-ES_tradnl" sz="1200" kern="1200" baseline="0" dirty="0">
                <a:solidFill>
                  <a:schemeClr val="tx1"/>
                </a:solidFill>
                <a:effectLst/>
                <a:latin typeface="+mn-lt"/>
                <a:ea typeface="+mn-ea"/>
                <a:cs typeface="+mn-cs"/>
              </a:rPr>
              <a:t> II</a:t>
            </a:r>
          </a:p>
          <a:p>
            <a:r>
              <a:rPr lang="es-ES_tradnl" sz="1200" kern="1200" dirty="0">
                <a:solidFill>
                  <a:schemeClr val="tx1"/>
                </a:solidFill>
                <a:effectLst/>
                <a:latin typeface="+mn-lt"/>
                <a:ea typeface="+mn-ea"/>
                <a:cs typeface="+mn-cs"/>
              </a:rPr>
              <a:t>- Se pueden </a:t>
            </a:r>
            <a:r>
              <a:rPr lang="es-ES_tradnl" sz="1200" kern="1200" dirty="0" err="1">
                <a:solidFill>
                  <a:schemeClr val="tx1"/>
                </a:solidFill>
                <a:effectLst/>
                <a:latin typeface="+mn-lt"/>
                <a:ea typeface="+mn-ea"/>
                <a:cs typeface="+mn-cs"/>
              </a:rPr>
              <a:t>trombolizar</a:t>
            </a:r>
            <a:r>
              <a:rPr lang="es-ES_tradnl" sz="1200" kern="1200" dirty="0">
                <a:solidFill>
                  <a:schemeClr val="tx1"/>
                </a:solidFill>
                <a:effectLst/>
                <a:latin typeface="+mn-lt"/>
                <a:ea typeface="+mn-ea"/>
                <a:cs typeface="+mn-cs"/>
              </a:rPr>
              <a:t> pacientes &gt;80 años</a:t>
            </a:r>
            <a:r>
              <a:rPr lang="es-CO" dirty="0">
                <a:effectLst/>
              </a:rPr>
              <a:t> </a:t>
            </a:r>
            <a:r>
              <a:rPr lang="es-ES_tradnl"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Si está tomando warfarina hacerles INR, si es ≤ 1.7 </a:t>
            </a:r>
            <a:r>
              <a:rPr lang="es-ES_tradnl" sz="1200" kern="1200" dirty="0" err="1">
                <a:solidFill>
                  <a:schemeClr val="tx1"/>
                </a:solidFill>
                <a:effectLst/>
                <a:latin typeface="+mn-lt"/>
                <a:ea typeface="+mn-ea"/>
                <a:cs typeface="+mn-cs"/>
              </a:rPr>
              <a:t>trombolizar</a:t>
            </a:r>
            <a:r>
              <a:rPr lang="es-ES_tradnl"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Si tiene DM2 + ACV previo, no contraindica, se puede </a:t>
            </a:r>
            <a:r>
              <a:rPr lang="es-ES_tradnl" sz="1200" kern="1200" dirty="0" err="1">
                <a:solidFill>
                  <a:schemeClr val="tx1"/>
                </a:solidFill>
                <a:effectLst/>
                <a:latin typeface="+mn-lt"/>
                <a:ea typeface="+mn-ea"/>
                <a:cs typeface="+mn-cs"/>
              </a:rPr>
              <a:t>trombolizar</a:t>
            </a:r>
            <a:r>
              <a:rPr lang="es-CO" dirty="0">
                <a:effectLst/>
              </a:rPr>
              <a:t> </a:t>
            </a:r>
            <a:r>
              <a:rPr lang="es-ES_tradnl"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También se pueden </a:t>
            </a:r>
            <a:r>
              <a:rPr lang="es-ES_tradnl" sz="1200" kern="1200" dirty="0" err="1">
                <a:solidFill>
                  <a:schemeClr val="tx1"/>
                </a:solidFill>
                <a:effectLst/>
                <a:latin typeface="+mn-lt"/>
                <a:ea typeface="+mn-ea"/>
                <a:cs typeface="+mn-cs"/>
              </a:rPr>
              <a:t>trombolizar</a:t>
            </a:r>
            <a:r>
              <a:rPr lang="es-ES_tradnl" sz="1200" kern="1200" dirty="0">
                <a:solidFill>
                  <a:schemeClr val="tx1"/>
                </a:solidFill>
                <a:effectLst/>
                <a:latin typeface="+mn-lt"/>
                <a:ea typeface="+mn-ea"/>
                <a:cs typeface="+mn-cs"/>
              </a:rPr>
              <a:t> pacientes con ACV leves, es criterio del médico.  </a:t>
            </a:r>
            <a:endParaRPr lang="es-CO"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Si el NIHSS &gt;25 dice que  EL BENEFICIO ES INICIERTO PERO NO CONTRAINDICA.</a:t>
            </a:r>
            <a:r>
              <a:rPr lang="es-CO" dirty="0">
                <a:effectLst/>
              </a:rPr>
              <a:t> </a:t>
            </a:r>
            <a:r>
              <a:rPr lang="es-ES_tradnl"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marL="0" indent="0">
              <a:buFontTx/>
              <a:buNone/>
            </a:pPr>
            <a:endParaRPr lang="es-CO" sz="1200" kern="1200" dirty="0">
              <a:solidFill>
                <a:schemeClr val="tx1"/>
              </a:solidFill>
              <a:effectLst/>
              <a:latin typeface="+mn-lt"/>
              <a:ea typeface="+mn-ea"/>
              <a:cs typeface="+mn-cs"/>
            </a:endParaRPr>
          </a:p>
          <a:p>
            <a:pPr marL="0" indent="0">
              <a:buFontTx/>
              <a:buNone/>
            </a:pPr>
            <a:endParaRPr lang="es-ES_tradnl"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39</a:t>
            </a:fld>
            <a:endParaRPr lang="es-CO"/>
          </a:p>
        </p:txBody>
      </p:sp>
    </p:spTree>
    <p:extLst>
      <p:ext uri="{BB962C8B-B14F-4D97-AF65-F5344CB8AC3E}">
        <p14:creationId xmlns:p14="http://schemas.microsoft.com/office/powerpoint/2010/main" val="341752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05933A2-0CBA-400E-963C-6CB1AEBAB619}" type="slidenum">
              <a:rPr lang="es-CO" smtClean="0"/>
              <a:t>4</a:t>
            </a:fld>
            <a:endParaRPr lang="es-CO"/>
          </a:p>
        </p:txBody>
      </p:sp>
    </p:spTree>
    <p:extLst>
      <p:ext uri="{BB962C8B-B14F-4D97-AF65-F5344CB8AC3E}">
        <p14:creationId xmlns:p14="http://schemas.microsoft.com/office/powerpoint/2010/main" val="21563579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CONTRAINDICACIONES</a:t>
            </a:r>
          </a:p>
          <a:p>
            <a:r>
              <a:rPr lang="es-ES_tradnl" dirty="0"/>
              <a:t>- No se recomienda </a:t>
            </a:r>
            <a:r>
              <a:rPr lang="es-ES_tradnl" dirty="0" err="1"/>
              <a:t>trombolisis</a:t>
            </a:r>
            <a:r>
              <a:rPr lang="es-ES_tradnl" dirty="0"/>
              <a:t> IV si no se tiene claridad en el tiempo o los síntomas </a:t>
            </a:r>
            <a:r>
              <a:rPr lang="es-ES_tradnl" dirty="0" err="1"/>
              <a:t>iniciaro</a:t>
            </a:r>
            <a:r>
              <a:rPr lang="es-ES_tradnl" dirty="0"/>
              <a:t> </a:t>
            </a:r>
            <a:r>
              <a:rPr lang="es-ES_tradnl" dirty="0" err="1"/>
              <a:t>despues</a:t>
            </a:r>
            <a:r>
              <a:rPr lang="es-ES_tradnl" dirty="0"/>
              <a:t> de 3-4.5 horas</a:t>
            </a:r>
          </a:p>
          <a:p>
            <a:r>
              <a:rPr lang="es-ES_tradnl" dirty="0"/>
              <a:t>- No se recomienda </a:t>
            </a:r>
            <a:r>
              <a:rPr lang="es-ES_tradnl" dirty="0" err="1"/>
              <a:t>trombolisis</a:t>
            </a:r>
            <a:r>
              <a:rPr lang="es-ES_tradnl" dirty="0"/>
              <a:t> en ACV del despertar que la última vez que se vio en su basal fuera mas de 3-4.5 horas </a:t>
            </a:r>
          </a:p>
          <a:p>
            <a:r>
              <a:rPr lang="es-ES_tradnl" dirty="0"/>
              <a:t>- Compromiso de mas de 1/3 de la media o </a:t>
            </a:r>
            <a:r>
              <a:rPr lang="es-ES_tradnl" dirty="0" err="1"/>
              <a:t>hipodensidad</a:t>
            </a:r>
            <a:r>
              <a:rPr lang="es-ES_tradnl" dirty="0"/>
              <a:t> que hable de un ACV establecido. No se recomienda </a:t>
            </a:r>
            <a:r>
              <a:rPr lang="es-ES_tradnl" dirty="0" err="1"/>
              <a:t>trombolisis</a:t>
            </a:r>
            <a:endParaRPr lang="es-ES_tradnl" dirty="0"/>
          </a:p>
          <a:p>
            <a:r>
              <a:rPr lang="es-ES_tradnl" dirty="0"/>
              <a:t>- ACV &lt;3 meses puede ser dañino</a:t>
            </a:r>
          </a:p>
          <a:p>
            <a:r>
              <a:rPr lang="es-ES_tradnl" dirty="0"/>
              <a:t>- TEC severo &lt;3 meses. Está contraindicado</a:t>
            </a:r>
          </a:p>
          <a:p>
            <a:r>
              <a:rPr lang="es-ES_tradnl" dirty="0"/>
              <a:t>- Cirugía intracraneal o </a:t>
            </a:r>
            <a:r>
              <a:rPr lang="es-ES_tradnl" dirty="0" err="1"/>
              <a:t>intraespinal</a:t>
            </a:r>
            <a:r>
              <a:rPr lang="es-ES_tradnl" dirty="0"/>
              <a:t> &lt;3 meses. La </a:t>
            </a:r>
            <a:r>
              <a:rPr lang="es-ES_tradnl" dirty="0" err="1"/>
              <a:t>trombolisis</a:t>
            </a:r>
            <a:r>
              <a:rPr lang="es-ES_tradnl" dirty="0"/>
              <a:t> puede ser potencialmente dañina. </a:t>
            </a:r>
          </a:p>
          <a:p>
            <a:r>
              <a:rPr lang="es-ES_tradnl" dirty="0"/>
              <a:t>- Historia de hemorragia intracerebral. Potencialmente dañino</a:t>
            </a:r>
          </a:p>
          <a:p>
            <a:r>
              <a:rPr lang="es-ES_tradnl" dirty="0"/>
              <a:t>- HSA: no se puede poner </a:t>
            </a:r>
            <a:r>
              <a:rPr lang="es-ES_tradnl" dirty="0" err="1"/>
              <a:t>rTPA</a:t>
            </a:r>
            <a:r>
              <a:rPr lang="es-ES_tradnl" dirty="0"/>
              <a:t> en pacientes que se sospeche HSA</a:t>
            </a:r>
          </a:p>
          <a:p>
            <a:endParaRPr lang="es-ES_tradnl" dirty="0"/>
          </a:p>
          <a:p>
            <a:r>
              <a:rPr lang="es-ES_tradnl" dirty="0"/>
              <a:t>- Malignidad GI o &lt;21 días de sangrado gastrointestinal: mejor no </a:t>
            </a:r>
          </a:p>
          <a:p>
            <a:r>
              <a:rPr lang="es-ES_tradnl" dirty="0"/>
              <a:t>- contraindicado: plaquetas &lt;100.000, INR &gt;1.7. En pacientes con anticoagulantes orales o heparina se puede </a:t>
            </a:r>
            <a:r>
              <a:rPr lang="es-ES_tradnl" dirty="0" err="1"/>
              <a:t>trombolizar</a:t>
            </a:r>
            <a:r>
              <a:rPr lang="es-ES_tradnl" dirty="0"/>
              <a:t> si se corrige el estado de anticoagulación dado por el medicamento. </a:t>
            </a:r>
          </a:p>
          <a:p>
            <a:r>
              <a:rPr lang="es-ES_tradnl" dirty="0"/>
              <a:t>- No se puede </a:t>
            </a:r>
            <a:r>
              <a:rPr lang="es-ES_tradnl" dirty="0" err="1"/>
              <a:t>trombolizar</a:t>
            </a:r>
            <a:r>
              <a:rPr lang="es-ES_tradnl" dirty="0"/>
              <a:t> pacientes con HBPM A DOSIS DE ANTICOAGULACIÓN si se recibió en las últimas 24 horas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S_tradnl" dirty="0"/>
              <a:t>Nuevos anticoagulantes la </a:t>
            </a:r>
            <a:r>
              <a:rPr lang="es-ES_tradnl" dirty="0" err="1"/>
              <a:t>trombolisis</a:t>
            </a:r>
            <a:r>
              <a:rPr lang="es-ES_tradnl" dirty="0"/>
              <a:t> puede ser dañina. </a:t>
            </a:r>
            <a:r>
              <a:rPr lang="es-ES_tradnl" sz="1200" kern="1200" dirty="0" err="1">
                <a:solidFill>
                  <a:schemeClr val="tx1"/>
                </a:solidFill>
                <a:effectLst/>
                <a:latin typeface="+mn-lt"/>
                <a:ea typeface="+mn-ea"/>
                <a:cs typeface="+mn-cs"/>
              </a:rPr>
              <a:t>Alteplase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could</a:t>
            </a:r>
            <a:r>
              <a:rPr lang="es-ES_tradnl" sz="1200" kern="1200" dirty="0">
                <a:solidFill>
                  <a:schemeClr val="tx1"/>
                </a:solidFill>
                <a:effectLst/>
                <a:latin typeface="+mn-lt"/>
                <a:ea typeface="+mn-ea"/>
                <a:cs typeface="+mn-cs"/>
              </a:rPr>
              <a:t> be </a:t>
            </a:r>
            <a:r>
              <a:rPr lang="es-ES_tradnl" sz="1200" kern="1200" dirty="0" err="1">
                <a:solidFill>
                  <a:schemeClr val="tx1"/>
                </a:solidFill>
                <a:effectLst/>
                <a:latin typeface="+mn-lt"/>
                <a:ea typeface="+mn-ea"/>
                <a:cs typeface="+mn-cs"/>
              </a:rPr>
              <a:t>considered</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when</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appropriate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laboratory</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tests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such</a:t>
            </a:r>
            <a:r>
              <a:rPr lang="es-ES_tradnl" sz="1200" kern="1200" dirty="0">
                <a:solidFill>
                  <a:schemeClr val="tx1"/>
                </a:solidFill>
                <a:effectLst/>
                <a:latin typeface="+mn-lt"/>
                <a:ea typeface="+mn-ea"/>
                <a:cs typeface="+mn-cs"/>
              </a:rPr>
              <a:t> as </a:t>
            </a:r>
            <a:r>
              <a:rPr lang="es-ES_tradnl" sz="1200" kern="1200" dirty="0" err="1">
                <a:solidFill>
                  <a:schemeClr val="tx1"/>
                </a:solidFill>
                <a:effectLst/>
                <a:latin typeface="+mn-lt"/>
                <a:ea typeface="+mn-ea"/>
                <a:cs typeface="+mn-cs"/>
              </a:rPr>
              <a:t>aPTT</a:t>
            </a:r>
            <a:r>
              <a:rPr lang="es-ES_tradnl" sz="1200" kern="1200" dirty="0">
                <a:solidFill>
                  <a:schemeClr val="tx1"/>
                </a:solidFill>
                <a:effectLst/>
                <a:latin typeface="+mn-lt"/>
                <a:ea typeface="+mn-ea"/>
                <a:cs typeface="+mn-cs"/>
              </a:rPr>
              <a:t>, INR, </a:t>
            </a:r>
            <a:r>
              <a:rPr lang="es-ES_tradnl" sz="1200" kern="1200" dirty="0" err="1">
                <a:solidFill>
                  <a:schemeClr val="tx1"/>
                </a:solidFill>
                <a:effectLst/>
                <a:latin typeface="+mn-lt"/>
                <a:ea typeface="+mn-ea"/>
                <a:cs typeface="+mn-cs"/>
              </a:rPr>
              <a:t>ecarin</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clotting</a:t>
            </a:r>
            <a:r>
              <a:rPr lang="es-ES_tradnl" sz="1200" kern="1200" dirty="0">
                <a:solidFill>
                  <a:schemeClr val="tx1"/>
                </a:solidFill>
                <a:effectLst/>
                <a:latin typeface="+mn-lt"/>
                <a:ea typeface="+mn-ea"/>
                <a:cs typeface="+mn-cs"/>
              </a:rPr>
              <a:t> time, </a:t>
            </a:r>
            <a:r>
              <a:rPr lang="es-ES_tradnl" sz="1200" kern="1200" dirty="0" err="1">
                <a:solidFill>
                  <a:schemeClr val="tx1"/>
                </a:solidFill>
                <a:effectLst/>
                <a:latin typeface="+mn-lt"/>
                <a:ea typeface="+mn-ea"/>
                <a:cs typeface="+mn-cs"/>
              </a:rPr>
              <a:t>thrombin</a:t>
            </a:r>
            <a:r>
              <a:rPr lang="es-ES_tradnl" sz="1200" kern="1200" dirty="0">
                <a:solidFill>
                  <a:schemeClr val="tx1"/>
                </a:solidFill>
                <a:effectLst/>
                <a:latin typeface="+mn-lt"/>
                <a:ea typeface="+mn-ea"/>
                <a:cs typeface="+mn-cs"/>
              </a:rPr>
              <a:t> time, </a:t>
            </a:r>
            <a:r>
              <a:rPr lang="es-ES_tradnl" sz="1200" kern="1200" dirty="0" err="1">
                <a:solidFill>
                  <a:schemeClr val="tx1"/>
                </a:solidFill>
                <a:effectLst/>
                <a:latin typeface="+mn-lt"/>
                <a:ea typeface="+mn-ea"/>
                <a:cs typeface="+mn-cs"/>
              </a:rPr>
              <a:t>or</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direct</a:t>
            </a:r>
            <a:r>
              <a:rPr lang="es-ES_tradnl" sz="1200" kern="1200" dirty="0">
                <a:solidFill>
                  <a:schemeClr val="tx1"/>
                </a:solidFill>
                <a:effectLst/>
                <a:latin typeface="+mn-lt"/>
                <a:ea typeface="+mn-ea"/>
                <a:cs typeface="+mn-cs"/>
              </a:rPr>
              <a:t> factor </a:t>
            </a:r>
            <a:r>
              <a:rPr lang="es-ES_tradnl" sz="1200" kern="1200" dirty="0" err="1">
                <a:solidFill>
                  <a:schemeClr val="tx1"/>
                </a:solidFill>
                <a:effectLst/>
                <a:latin typeface="+mn-lt"/>
                <a:ea typeface="+mn-ea"/>
                <a:cs typeface="+mn-cs"/>
              </a:rPr>
              <a:t>Xa</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activity</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assays</a:t>
            </a:r>
            <a:r>
              <a:rPr lang="es-ES_tradnl" sz="1200" kern="1200" dirty="0">
                <a:solidFill>
                  <a:schemeClr val="tx1"/>
                </a:solidFill>
                <a:effectLst/>
                <a:latin typeface="+mn-lt"/>
                <a:ea typeface="+mn-ea"/>
                <a:cs typeface="+mn-cs"/>
              </a:rPr>
              <a:t> are normal </a:t>
            </a:r>
            <a:r>
              <a:rPr lang="es-ES_tradnl" sz="1200" kern="1200" dirty="0" err="1">
                <a:solidFill>
                  <a:schemeClr val="tx1"/>
                </a:solidFill>
                <a:effectLst/>
                <a:latin typeface="+mn-lt"/>
                <a:ea typeface="+mn-ea"/>
                <a:cs typeface="+mn-cs"/>
              </a:rPr>
              <a:t>or</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when</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the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patient</a:t>
            </a:r>
            <a:r>
              <a:rPr lang="es-ES_tradnl" sz="1200" kern="1200" dirty="0">
                <a:solidFill>
                  <a:schemeClr val="tx1"/>
                </a:solidFill>
                <a:effectLst/>
                <a:latin typeface="+mn-lt"/>
                <a:ea typeface="+mn-ea"/>
                <a:cs typeface="+mn-cs"/>
              </a:rPr>
              <a:t> has </a:t>
            </a:r>
            <a:r>
              <a:rPr lang="es-ES_tradnl" sz="1200" kern="1200" dirty="0" err="1">
                <a:solidFill>
                  <a:schemeClr val="tx1"/>
                </a:solidFill>
                <a:effectLst/>
                <a:latin typeface="+mn-lt"/>
                <a:ea typeface="+mn-ea"/>
                <a:cs typeface="+mn-cs"/>
              </a:rPr>
              <a:t>not</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taken</a:t>
            </a:r>
            <a:r>
              <a:rPr lang="es-ES_tradnl" sz="1200" kern="1200" dirty="0">
                <a:solidFill>
                  <a:schemeClr val="tx1"/>
                </a:solidFill>
                <a:effectLst/>
                <a:latin typeface="+mn-lt"/>
                <a:ea typeface="+mn-ea"/>
                <a:cs typeface="+mn-cs"/>
              </a:rPr>
              <a:t> a </a:t>
            </a:r>
            <a:r>
              <a:rPr lang="es-ES_tradnl" sz="1200" kern="1200" dirty="0" err="1">
                <a:solidFill>
                  <a:schemeClr val="tx1"/>
                </a:solidFill>
                <a:effectLst/>
                <a:latin typeface="+mn-lt"/>
                <a:ea typeface="+mn-ea"/>
                <a:cs typeface="+mn-cs"/>
              </a:rPr>
              <a:t>dose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of</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these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ACs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for</a:t>
            </a:r>
            <a:r>
              <a:rPr lang="es-ES_tradnl" sz="1200" kern="1200" dirty="0">
                <a:solidFill>
                  <a:schemeClr val="tx1"/>
                </a:solidFill>
                <a:effectLst/>
                <a:latin typeface="+mn-lt"/>
                <a:ea typeface="+mn-ea"/>
                <a:cs typeface="+mn-cs"/>
              </a:rPr>
              <a:t> &gt;48 h and renal </a:t>
            </a:r>
            <a:r>
              <a:rPr lang="es-ES_tradnl" sz="1200" kern="1200" dirty="0" err="1">
                <a:solidFill>
                  <a:schemeClr val="tx1"/>
                </a:solidFill>
                <a:effectLst/>
                <a:latin typeface="+mn-lt"/>
                <a:ea typeface="+mn-ea"/>
                <a:cs typeface="+mn-cs"/>
              </a:rPr>
              <a:t>function</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is</a:t>
            </a:r>
            <a:r>
              <a:rPr lang="es-ES_tradnl" sz="1200" kern="1200" dirty="0">
                <a:solidFill>
                  <a:schemeClr val="tx1"/>
                </a:solidFill>
                <a:effectLst/>
                <a:latin typeface="+mn-lt"/>
                <a:ea typeface="+mn-ea"/>
                <a:cs typeface="+mn-cs"/>
              </a:rPr>
              <a:t> normal </a:t>
            </a:r>
            <a:endParaRPr lang="es-ES_tradnl" dirty="0"/>
          </a:p>
          <a:p>
            <a:pPr marL="171450" indent="-171450">
              <a:buFontTx/>
              <a:buChar char="-"/>
            </a:pPr>
            <a:r>
              <a:rPr lang="es-ES_tradnl" dirty="0"/>
              <a:t>Los inhibidores de la glicoproteína </a:t>
            </a:r>
            <a:r>
              <a:rPr lang="es-ES_tradnl" dirty="0" err="1"/>
              <a:t>IIb</a:t>
            </a:r>
            <a:r>
              <a:rPr lang="es-ES_tradnl" dirty="0"/>
              <a:t>/</a:t>
            </a:r>
            <a:r>
              <a:rPr lang="es-ES_tradnl" dirty="0" err="1"/>
              <a:t>IIIa</a:t>
            </a:r>
            <a:r>
              <a:rPr lang="es-ES_tradnl" dirty="0"/>
              <a:t> no se deben administrar concomitantemente con el </a:t>
            </a:r>
            <a:r>
              <a:rPr lang="es-ES_tradnl" dirty="0" err="1"/>
              <a:t>rTPA</a:t>
            </a:r>
            <a:endParaRPr lang="es-ES_tradnl" dirty="0"/>
          </a:p>
          <a:p>
            <a:r>
              <a:rPr lang="es-ES_tradnl" dirty="0"/>
              <a:t>- La endocarditis: contraindica</a:t>
            </a:r>
          </a:p>
          <a:p>
            <a:r>
              <a:rPr lang="es-ES_tradnl" dirty="0"/>
              <a:t>- Disección de aorta mejor no </a:t>
            </a:r>
          </a:p>
          <a:p>
            <a:r>
              <a:rPr lang="es-ES_tradnl" dirty="0"/>
              <a:t>- Neoplasia intracraneal </a:t>
            </a:r>
            <a:r>
              <a:rPr lang="es-ES_tradnl" dirty="0" err="1"/>
              <a:t>intra-axial</a:t>
            </a:r>
            <a:r>
              <a:rPr lang="es-ES_tradnl" dirty="0"/>
              <a:t>: mejor no </a:t>
            </a:r>
          </a:p>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40</a:t>
            </a:fld>
            <a:endParaRPr lang="es-CO"/>
          </a:p>
        </p:txBody>
      </p:sp>
    </p:spTree>
    <p:extLst>
      <p:ext uri="{BB962C8B-B14F-4D97-AF65-F5344CB8AC3E}">
        <p14:creationId xmlns:p14="http://schemas.microsoft.com/office/powerpoint/2010/main" val="3816164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41</a:t>
            </a:fld>
            <a:endParaRPr lang="es-CO"/>
          </a:p>
        </p:txBody>
      </p:sp>
    </p:spTree>
    <p:extLst>
      <p:ext uri="{BB962C8B-B14F-4D97-AF65-F5344CB8AC3E}">
        <p14:creationId xmlns:p14="http://schemas.microsoft.com/office/powerpoint/2010/main" val="9435796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933A2-0CBA-400E-963C-6CB1AEBAB619}"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3663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43</a:t>
            </a:fld>
            <a:endParaRPr lang="es-CO"/>
          </a:p>
        </p:txBody>
      </p:sp>
    </p:spTree>
    <p:extLst>
      <p:ext uri="{BB962C8B-B14F-4D97-AF65-F5344CB8AC3E}">
        <p14:creationId xmlns:p14="http://schemas.microsoft.com/office/powerpoint/2010/main" val="23840305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05933A2-0CBA-400E-963C-6CB1AEBAB619}" type="slidenum">
              <a:rPr lang="es-CO" smtClean="0"/>
              <a:t>44</a:t>
            </a:fld>
            <a:endParaRPr lang="es-CO"/>
          </a:p>
        </p:txBody>
      </p:sp>
    </p:spTree>
    <p:extLst>
      <p:ext uri="{BB962C8B-B14F-4D97-AF65-F5344CB8AC3E}">
        <p14:creationId xmlns:p14="http://schemas.microsoft.com/office/powerpoint/2010/main" val="1328204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CLOTS (Clots in Legs or stockings After Stroke) 3 was a multicenter trial enrolling 2867 patients in 94 centers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 the United Kingdom and comparing the use of IPC with routine care to no IPC with routine care in immobile stroke patients for venous thromboembolism prophylaxis. Eligible patients were enrolled within 3 days of the acute stroke and could not mobilize to the toilet without the help of another person. Routine care was defined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as the use of aspirin for </a:t>
            </a:r>
            <a:r>
              <a:rPr lang="en-US" sz="1200" kern="1200" dirty="0" err="1">
                <a:solidFill>
                  <a:schemeClr val="tx1"/>
                </a:solidFill>
                <a:effectLst/>
                <a:latin typeface="+mn-lt"/>
                <a:ea typeface="+mn-ea"/>
                <a:cs typeface="+mn-cs"/>
              </a:rPr>
              <a:t>nonhemorrhagic</a:t>
            </a:r>
            <a:r>
              <a:rPr lang="en-US" sz="1200" kern="1200" dirty="0">
                <a:solidFill>
                  <a:schemeClr val="tx1"/>
                </a:solidFill>
                <a:effectLst/>
                <a:latin typeface="+mn-lt"/>
                <a:ea typeface="+mn-ea"/>
                <a:cs typeface="+mn-cs"/>
              </a:rPr>
              <a:t> stroke, hydration, and possible compression stockings. A total of 31% of the patients received prophylactic or full-dose heparin or LMWH, but these patients were evenly distributed between both groups. After the exclusion of 323 patients who died before any primary outcome and 41 who</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had no screening, the primary outcome of DVT occurred in 122 of 1267 IPC participants (9.6%) compared with 174 of 1245 no-IPC participants (14.0%), giving an adjusted OR of 0.65 (95% CI, 0.51–0.84;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0.001). Among patients treated with IPC, there was a statistically significant improvement in survival to 6 months (HR, 0.86; 95% CI, 0.73–0.99;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=0.042) but no improvement in disability. Skin breaks were more common in the IPC group (3.1% versus 1.4%;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=0.002). Contraindications to IPC include leg conditions such as dermatitis, gangrene, severe edema, venous stasis, severe peripheral vascular disease, postoperative vein ligation, or grafting, as well as existing swelling or other signs of an existing DVT.403 A meta-analysis including this trial and 2 smaller trials confirmed these results.240 </a:t>
            </a:r>
            <a:endParaRPr lang="en-US" dirty="0"/>
          </a:p>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45</a:t>
            </a:fld>
            <a:endParaRPr lang="es-CO"/>
          </a:p>
        </p:txBody>
      </p:sp>
    </p:spTree>
    <p:extLst>
      <p:ext uri="{BB962C8B-B14F-4D97-AF65-F5344CB8AC3E}">
        <p14:creationId xmlns:p14="http://schemas.microsoft.com/office/powerpoint/2010/main" val="3694971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46</a:t>
            </a:fld>
            <a:endParaRPr lang="es-CO"/>
          </a:p>
        </p:txBody>
      </p:sp>
    </p:spTree>
    <p:extLst>
      <p:ext uri="{BB962C8B-B14F-4D97-AF65-F5344CB8AC3E}">
        <p14:creationId xmlns:p14="http://schemas.microsoft.com/office/powerpoint/2010/main" val="20946504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Este paciente tiene una debilidad fácil que compromete la hemicara superior e inferior. Esto es consistente con una parálisis facial periférica no central. Y si además tiene disminución en la sensación puede tener una parálisis de Bell. </a:t>
            </a:r>
          </a:p>
        </p:txBody>
      </p:sp>
      <p:sp>
        <p:nvSpPr>
          <p:cNvPr id="4" name="Marcador de número de diapositiva 3"/>
          <p:cNvSpPr>
            <a:spLocks noGrp="1"/>
          </p:cNvSpPr>
          <p:nvPr>
            <p:ph type="sldNum" sz="quarter" idx="5"/>
          </p:nvPr>
        </p:nvSpPr>
        <p:spPr/>
        <p:txBody>
          <a:bodyPr/>
          <a:lstStyle/>
          <a:p>
            <a:fld id="{305933A2-0CBA-400E-963C-6CB1AEBAB619}" type="slidenum">
              <a:rPr lang="es-CO" smtClean="0"/>
              <a:t>47</a:t>
            </a:fld>
            <a:endParaRPr lang="es-CO"/>
          </a:p>
        </p:txBody>
      </p:sp>
    </p:spTree>
    <p:extLst>
      <p:ext uri="{BB962C8B-B14F-4D97-AF65-F5344CB8AC3E}">
        <p14:creationId xmlns:p14="http://schemas.microsoft.com/office/powerpoint/2010/main" val="2985584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48</a:t>
            </a:fld>
            <a:endParaRPr lang="es-CO"/>
          </a:p>
        </p:txBody>
      </p:sp>
    </p:spTree>
    <p:extLst>
      <p:ext uri="{BB962C8B-B14F-4D97-AF65-F5344CB8AC3E}">
        <p14:creationId xmlns:p14="http://schemas.microsoft.com/office/powerpoint/2010/main" val="2006605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05933A2-0CBA-400E-963C-6CB1AEBAB619}" type="slidenum">
              <a:rPr lang="es-CO" smtClean="0"/>
              <a:t>49</a:t>
            </a:fld>
            <a:endParaRPr lang="es-CO"/>
          </a:p>
        </p:txBody>
      </p:sp>
    </p:spTree>
    <p:extLst>
      <p:ext uri="{BB962C8B-B14F-4D97-AF65-F5344CB8AC3E}">
        <p14:creationId xmlns:p14="http://schemas.microsoft.com/office/powerpoint/2010/main" val="138592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5</a:t>
            </a:fld>
            <a:endParaRPr lang="es-CO"/>
          </a:p>
        </p:txBody>
      </p:sp>
    </p:spTree>
    <p:extLst>
      <p:ext uri="{BB962C8B-B14F-4D97-AF65-F5344CB8AC3E}">
        <p14:creationId xmlns:p14="http://schemas.microsoft.com/office/powerpoint/2010/main" val="1168852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05933A2-0CBA-400E-963C-6CB1AEBAB619}" type="slidenum">
              <a:rPr lang="es-CO" smtClean="0"/>
              <a:t>50</a:t>
            </a:fld>
            <a:endParaRPr lang="es-CO"/>
          </a:p>
        </p:txBody>
      </p:sp>
    </p:spTree>
    <p:extLst>
      <p:ext uri="{BB962C8B-B14F-4D97-AF65-F5344CB8AC3E}">
        <p14:creationId xmlns:p14="http://schemas.microsoft.com/office/powerpoint/2010/main" val="3216029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1" kern="1200" dirty="0">
                <a:solidFill>
                  <a:schemeClr val="tx1"/>
                </a:solidFill>
                <a:effectLst/>
                <a:latin typeface="+mn-lt"/>
                <a:ea typeface="+mn-ea"/>
                <a:cs typeface="+mn-cs"/>
              </a:rPr>
              <a:t>ATAQUE CEREBROVASCULAR: </a:t>
            </a:r>
            <a:r>
              <a:rPr lang="es-CO" sz="1200" kern="1200" dirty="0">
                <a:solidFill>
                  <a:schemeClr val="tx1"/>
                </a:solidFill>
                <a:effectLst/>
                <a:latin typeface="+mn-lt"/>
                <a:ea typeface="+mn-ea"/>
                <a:cs typeface="+mn-cs"/>
              </a:rPr>
              <a:t> HACE REFERENCIA A UN EVENTO CEREBROVASCULAR AGUDO, SEA ISQUEMICO O HEMORRAGICO. TERMINO DESCRIPTIVO HASTA CUANDO ES CLASIFICADO COMO UN INFARTO CEREBRAL, HEMORRAGIA ENTRE OTROS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b="1" kern="1200" dirty="0">
                <a:solidFill>
                  <a:schemeClr val="tx1"/>
                </a:solidFill>
                <a:effectLst/>
                <a:latin typeface="+mn-lt"/>
                <a:ea typeface="+mn-ea"/>
                <a:cs typeface="+mn-cs"/>
              </a:rPr>
              <a:t>INFARTO CEREBRAL: </a:t>
            </a:r>
            <a:r>
              <a:rPr lang="es-CO" sz="1200" kern="1200" dirty="0">
                <a:solidFill>
                  <a:schemeClr val="tx1"/>
                </a:solidFill>
                <a:effectLst/>
                <a:latin typeface="+mn-lt"/>
                <a:ea typeface="+mn-ea"/>
                <a:cs typeface="+mn-cs"/>
              </a:rPr>
              <a:t>ES LA NECROSIS TISULAR PRODUCIDA COMO RESULTADO DE UN APORTE SANGUINEO REGIONAL INSUFICIENTE DEL CEREBO. TERMINO CLINICO Y PATOLOGICO Y SUELE REQUERIR MEJORES DEFINICIONES ETIOPATOGENICAS ( EMBOLICO O LACUNAR ) O DE SU CURSO CLINICO ( EN CURSO, PROGRESIVO, CON TRANSFORMACION HEMORRAGICA) </a:t>
            </a:r>
          </a:p>
          <a:p>
            <a:pPr rtl="0" fontAlgn="ctr"/>
            <a:r>
              <a:rPr lang="es-CO" sz="1200" b="1" kern="1200" dirty="0">
                <a:solidFill>
                  <a:schemeClr val="tx1"/>
                </a:solidFill>
                <a:effectLst/>
                <a:latin typeface="+mn-lt"/>
                <a:ea typeface="+mn-ea"/>
                <a:cs typeface="+mn-cs"/>
              </a:rPr>
              <a:t>INFARTO SILENTE: </a:t>
            </a:r>
            <a:r>
              <a:rPr lang="es-CO" sz="1200" kern="1200" dirty="0">
                <a:solidFill>
                  <a:schemeClr val="tx1"/>
                </a:solidFill>
                <a:effectLst/>
                <a:latin typeface="+mn-lt"/>
                <a:ea typeface="+mn-ea"/>
                <a:cs typeface="+mn-cs"/>
              </a:rPr>
              <a:t>INFARTO CEREBRAL QUE NO CAUSA DISFUNCION FOCAL AGUDA. LESIONES DETECTADAS INCIDENTELAMENTE EN EL CEREBRO QUE NO SON INCOENTES PERO SON DETERMINANTES IMPORTANTES DE ALTEACIONES COGNITIVAS, DEMENTCIA, DISFUNCION VESICAL, ALTERACIONES EN LA MARCHA.</a:t>
            </a:r>
          </a:p>
          <a:p>
            <a:pPr rtl="0" fontAlgn="ctr"/>
            <a:r>
              <a:rPr lang="es-CO" sz="1200" kern="1200" dirty="0">
                <a:solidFill>
                  <a:schemeClr val="tx1"/>
                </a:solidFill>
                <a:effectLst/>
                <a:latin typeface="+mn-lt"/>
                <a:ea typeface="+mn-ea"/>
                <a:cs typeface="+mn-cs"/>
              </a:rPr>
              <a:t> </a:t>
            </a:r>
            <a:r>
              <a:rPr lang="es-CO" sz="1200" b="1" kern="1200" dirty="0">
                <a:solidFill>
                  <a:schemeClr val="tx1"/>
                </a:solidFill>
                <a:effectLst/>
                <a:latin typeface="+mn-lt"/>
                <a:ea typeface="+mn-ea"/>
                <a:cs typeface="+mn-cs"/>
              </a:rPr>
              <a:t>ISQUEMIA  TRANSITORIA: </a:t>
            </a:r>
            <a:r>
              <a:rPr lang="es-CO" sz="1200" kern="1200" dirty="0">
                <a:solidFill>
                  <a:schemeClr val="tx1"/>
                </a:solidFill>
                <a:effectLst/>
                <a:latin typeface="+mn-lt"/>
                <a:ea typeface="+mn-ea"/>
                <a:cs typeface="+mn-cs"/>
              </a:rPr>
              <a:t>DISFUNCION DE UN AREA CIRCUSCRITA DEL CEREBRO CAUSADO POR UNA REDUCCION REGIONAL DEL FLUJO SANGUINE QUE DA LUGAR A SINTOMAS  TRANSITORIOSO MENORES.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6</a:t>
            </a:fld>
            <a:endParaRPr lang="es-CO"/>
          </a:p>
        </p:txBody>
      </p:sp>
    </p:spTree>
    <p:extLst>
      <p:ext uri="{BB962C8B-B14F-4D97-AF65-F5344CB8AC3E}">
        <p14:creationId xmlns:p14="http://schemas.microsoft.com/office/powerpoint/2010/main" val="9005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Core MUERTE CELULAR POR EXCITOTOXICIDAD Y NECROSIS CELULAR DENTO DE MINUTOS, EL TEJIDO TENE DAÑO IRREVERSIBLE</a:t>
            </a:r>
          </a:p>
          <a:p>
            <a:r>
              <a:rPr lang="es-CO" sz="1200" kern="1200" dirty="0">
                <a:solidFill>
                  <a:schemeClr val="tx1"/>
                </a:solidFill>
                <a:effectLst/>
                <a:latin typeface="+mn-lt"/>
                <a:ea typeface="+mn-ea"/>
                <a:cs typeface="+mn-cs"/>
              </a:rPr>
              <a:t>EL DESTINO DELA PENUMBRA ESTA DETERMINADO X GRADO DE ISQUEMIA Y TIEMMPO DE REPERFUSION </a:t>
            </a:r>
          </a:p>
          <a:p>
            <a:r>
              <a:rPr lang="es-CO" sz="1200" kern="1200" dirty="0">
                <a:solidFill>
                  <a:schemeClr val="tx1"/>
                </a:solidFill>
                <a:effectLst/>
                <a:latin typeface="+mn-lt"/>
                <a:ea typeface="+mn-ea"/>
                <a:cs typeface="+mn-cs"/>
              </a:rPr>
              <a:t>ENTENDER QUE SON ENTIDADES DINAMICAS YQUE DEPENDEN DE MECANISMOS FISIOPATOLOGICOS COMPLEJOS </a:t>
            </a:r>
          </a:p>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7</a:t>
            </a:fld>
            <a:endParaRPr lang="es-CO"/>
          </a:p>
        </p:txBody>
      </p:sp>
    </p:spTree>
    <p:extLst>
      <p:ext uri="{BB962C8B-B14F-4D97-AF65-F5344CB8AC3E}">
        <p14:creationId xmlns:p14="http://schemas.microsoft.com/office/powerpoint/2010/main" val="3717947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05933A2-0CBA-400E-963C-6CB1AEBAB619}" type="slidenum">
              <a:rPr lang="es-CO" smtClean="0"/>
              <a:t>8</a:t>
            </a:fld>
            <a:endParaRPr lang="es-CO"/>
          </a:p>
        </p:txBody>
      </p:sp>
    </p:spTree>
    <p:extLst>
      <p:ext uri="{BB962C8B-B14F-4D97-AF65-F5344CB8AC3E}">
        <p14:creationId xmlns:p14="http://schemas.microsoft.com/office/powerpoint/2010/main" val="1964949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5933A2-0CBA-400E-963C-6CB1AEBAB619}" type="slidenum">
              <a:rPr lang="es-CO" smtClean="0"/>
              <a:t>9</a:t>
            </a:fld>
            <a:endParaRPr lang="es-CO"/>
          </a:p>
        </p:txBody>
      </p:sp>
    </p:spTree>
    <p:extLst>
      <p:ext uri="{BB962C8B-B14F-4D97-AF65-F5344CB8AC3E}">
        <p14:creationId xmlns:p14="http://schemas.microsoft.com/office/powerpoint/2010/main" val="1956121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047A-6EC4-4A2D-B8AF-4C5A172A4703}"/>
              </a:ext>
            </a:extLst>
          </p:cNvPr>
          <p:cNvSpPr>
            <a:spLocks noGrp="1"/>
          </p:cNvSpPr>
          <p:nvPr>
            <p:ph type="ctrTitle"/>
          </p:nvPr>
        </p:nvSpPr>
        <p:spPr>
          <a:xfrm>
            <a:off x="1524000" y="914972"/>
            <a:ext cx="9144000" cy="2387600"/>
          </a:xfrm>
        </p:spPr>
        <p:txBody>
          <a:bodyPr anchor="b">
            <a:normAutofit/>
          </a:bodyPr>
          <a:lstStyle>
            <a:lvl1pPr algn="ct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Subtitle 2">
            <a:extLst>
              <a:ext uri="{FF2B5EF4-FFF2-40B4-BE49-F238E27FC236}">
                <a16:creationId xmlns:a16="http://schemas.microsoft.com/office/drawing/2014/main" id="{FC012E75-5901-4AB9-BA44-79DAC562EF0C}"/>
              </a:ext>
            </a:extLst>
          </p:cNvPr>
          <p:cNvSpPr>
            <a:spLocks noGrp="1"/>
          </p:cNvSpPr>
          <p:nvPr>
            <p:ph type="subTitle" idx="1"/>
          </p:nvPr>
        </p:nvSpPr>
        <p:spPr>
          <a:xfrm>
            <a:off x="1524000" y="3394647"/>
            <a:ext cx="9144000" cy="1655762"/>
          </a:xfrm>
        </p:spPr>
        <p:txBody>
          <a:bodyPr/>
          <a:lstStyle>
            <a:lvl1pPr marL="0" indent="0" algn="ctr">
              <a:buNone/>
              <a:defRPr sz="2400">
                <a:solidFill>
                  <a:srgbClr val="152B48"/>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sp>
        <p:nvSpPr>
          <p:cNvPr id="7" name="Footer Placeholder 5">
            <a:extLst>
              <a:ext uri="{FF2B5EF4-FFF2-40B4-BE49-F238E27FC236}">
                <a16:creationId xmlns:a16="http://schemas.microsoft.com/office/drawing/2014/main" id="{CF14C973-513F-41DA-A3AB-77550ECE20FC}"/>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42172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8FCC-6E3B-47E9-801A-B6268B66FB53}"/>
              </a:ext>
            </a:extLst>
          </p:cNvPr>
          <p:cNvSpPr>
            <a:spLocks noGrp="1"/>
          </p:cNvSpPr>
          <p:nvPr>
            <p:ph type="title"/>
          </p:nvPr>
        </p:nvSpPr>
        <p:spPr>
          <a:xfrm>
            <a:off x="838200" y="365126"/>
            <a:ext cx="10515600" cy="79437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6E60BF2F-53A6-45FA-BA44-A39B9CD76850}"/>
              </a:ext>
            </a:extLst>
          </p:cNvPr>
          <p:cNvSpPr>
            <a:spLocks noGrp="1"/>
          </p:cNvSpPr>
          <p:nvPr>
            <p:ph type="body" orient="vert" idx="1"/>
          </p:nvPr>
        </p:nvSpPr>
        <p:spPr>
          <a:xfrm>
            <a:off x="838200" y="1263193"/>
            <a:ext cx="10515600" cy="3874416"/>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84837F9C-EF2D-4624-8666-D15412D81961}"/>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4287015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1AAF6-645E-45DB-88C5-B685DED37FB1}"/>
              </a:ext>
            </a:extLst>
          </p:cNvPr>
          <p:cNvSpPr>
            <a:spLocks noGrp="1"/>
          </p:cNvSpPr>
          <p:nvPr>
            <p:ph type="title" orient="vert"/>
          </p:nvPr>
        </p:nvSpPr>
        <p:spPr>
          <a:xfrm>
            <a:off x="8724900" y="365125"/>
            <a:ext cx="2628900" cy="5008153"/>
          </a:xfrm>
        </p:spPr>
        <p:txBody>
          <a:bodyPr vert="eaVert"/>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A7EA42E8-4EE7-4CDB-82E1-0D6F70FB5ED3}"/>
              </a:ext>
            </a:extLst>
          </p:cNvPr>
          <p:cNvSpPr>
            <a:spLocks noGrp="1"/>
          </p:cNvSpPr>
          <p:nvPr>
            <p:ph type="body" orient="vert" idx="1"/>
          </p:nvPr>
        </p:nvSpPr>
        <p:spPr>
          <a:xfrm>
            <a:off x="838200" y="365125"/>
            <a:ext cx="7734300" cy="5008153"/>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16C949A-1DB0-484C-B83A-73B793034BC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55075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07E2-18A0-4E89-8129-4F3B4CE59C57}"/>
              </a:ext>
            </a:extLst>
          </p:cNvPr>
          <p:cNvSpPr>
            <a:spLocks noGrp="1"/>
          </p:cNvSpPr>
          <p:nvPr>
            <p:ph type="title"/>
          </p:nvPr>
        </p:nvSpPr>
        <p:spPr>
          <a:xfrm>
            <a:off x="838200" y="487676"/>
            <a:ext cx="10515600" cy="1325563"/>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57CE751E-DC67-45AE-AC21-1BAF627AD1E8}"/>
              </a:ext>
            </a:extLst>
          </p:cNvPr>
          <p:cNvSpPr>
            <a:spLocks noGrp="1"/>
          </p:cNvSpPr>
          <p:nvPr>
            <p:ph idx="1"/>
          </p:nvPr>
        </p:nvSpPr>
        <p:spPr>
          <a:xfrm>
            <a:off x="838200" y="1948176"/>
            <a:ext cx="10515600" cy="3142301"/>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B8CF820-BA39-44DA-B961-85651CA30197}"/>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98960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EBAD-7D2B-47CB-80B5-6403037F04E3}"/>
              </a:ext>
            </a:extLst>
          </p:cNvPr>
          <p:cNvSpPr>
            <a:spLocks noGrp="1"/>
          </p:cNvSpPr>
          <p:nvPr>
            <p:ph type="title"/>
          </p:nvPr>
        </p:nvSpPr>
        <p:spPr>
          <a:xfrm>
            <a:off x="831850" y="616229"/>
            <a:ext cx="10515600" cy="2852737"/>
          </a:xfrm>
        </p:spPr>
        <p:txBody>
          <a:bodyPr anchor="b"/>
          <a:lstStyle>
            <a:lvl1pP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FA489C9-371B-45E3-A6DB-E33EE1A30E07}"/>
              </a:ext>
            </a:extLst>
          </p:cNvPr>
          <p:cNvSpPr>
            <a:spLocks noGrp="1"/>
          </p:cNvSpPr>
          <p:nvPr>
            <p:ph type="body" idx="1"/>
          </p:nvPr>
        </p:nvSpPr>
        <p:spPr>
          <a:xfrm>
            <a:off x="831850" y="3495954"/>
            <a:ext cx="10515600" cy="1500187"/>
          </a:xfrm>
        </p:spPr>
        <p:txBody>
          <a:bodyPr/>
          <a:lstStyle>
            <a:lvl1pPr marL="0" indent="0">
              <a:buNone/>
              <a:defRPr sz="2400">
                <a:solidFill>
                  <a:srgbClr val="152B48"/>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Footer Placeholder 5">
            <a:extLst>
              <a:ext uri="{FF2B5EF4-FFF2-40B4-BE49-F238E27FC236}">
                <a16:creationId xmlns:a16="http://schemas.microsoft.com/office/drawing/2014/main" id="{0029BDD4-EE3B-47E9-A956-B5F90223CD25}"/>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600356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702F-78D2-4AF1-983C-DA18C98DF5D1}"/>
              </a:ext>
            </a:extLst>
          </p:cNvPr>
          <p:cNvSpPr>
            <a:spLocks noGrp="1"/>
          </p:cNvSpPr>
          <p:nvPr>
            <p:ph type="title"/>
          </p:nvPr>
        </p:nvSpPr>
        <p:spPr>
          <a:xfrm>
            <a:off x="838200" y="365126"/>
            <a:ext cx="10515600" cy="747238"/>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F6D59DBA-9112-4EFB-B9A3-F8978A8B1C16}"/>
              </a:ext>
            </a:extLst>
          </p:cNvPr>
          <p:cNvSpPr>
            <a:spLocks noGrp="1"/>
          </p:cNvSpPr>
          <p:nvPr>
            <p:ph sz="half" idx="1"/>
          </p:nvPr>
        </p:nvSpPr>
        <p:spPr>
          <a:xfrm>
            <a:off x="838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Content Placeholder 3">
            <a:extLst>
              <a:ext uri="{FF2B5EF4-FFF2-40B4-BE49-F238E27FC236}">
                <a16:creationId xmlns:a16="http://schemas.microsoft.com/office/drawing/2014/main" id="{4FA2B617-1355-47D0-8D4F-5AC8EDA4C1CE}"/>
              </a:ext>
            </a:extLst>
          </p:cNvPr>
          <p:cNvSpPr>
            <a:spLocks noGrp="1"/>
          </p:cNvSpPr>
          <p:nvPr>
            <p:ph sz="half" idx="2"/>
          </p:nvPr>
        </p:nvSpPr>
        <p:spPr>
          <a:xfrm>
            <a:off x="6172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6" name="Footer Placeholder 5">
            <a:extLst>
              <a:ext uri="{FF2B5EF4-FFF2-40B4-BE49-F238E27FC236}">
                <a16:creationId xmlns:a16="http://schemas.microsoft.com/office/drawing/2014/main" id="{F552D606-F212-4585-9FAA-747E2569E2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59522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B48D-F53C-414C-84D0-89B177ABFD6D}"/>
              </a:ext>
            </a:extLst>
          </p:cNvPr>
          <p:cNvSpPr>
            <a:spLocks noGrp="1"/>
          </p:cNvSpPr>
          <p:nvPr>
            <p:ph type="title"/>
          </p:nvPr>
        </p:nvSpPr>
        <p:spPr>
          <a:xfrm>
            <a:off x="839788" y="365126"/>
            <a:ext cx="10515600" cy="82391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02994F5-3A06-471D-814D-DC1C1A451C8D}"/>
              </a:ext>
            </a:extLst>
          </p:cNvPr>
          <p:cNvSpPr>
            <a:spLocks noGrp="1"/>
          </p:cNvSpPr>
          <p:nvPr>
            <p:ph type="body" idx="1"/>
          </p:nvPr>
        </p:nvSpPr>
        <p:spPr>
          <a:xfrm>
            <a:off x="839788" y="1266385"/>
            <a:ext cx="5157787"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226751E4-B757-4C66-94E7-CE7C811370DE}"/>
              </a:ext>
            </a:extLst>
          </p:cNvPr>
          <p:cNvSpPr>
            <a:spLocks noGrp="1"/>
          </p:cNvSpPr>
          <p:nvPr>
            <p:ph sz="half" idx="2"/>
          </p:nvPr>
        </p:nvSpPr>
        <p:spPr>
          <a:xfrm>
            <a:off x="839788" y="2090296"/>
            <a:ext cx="5157787" cy="3332455"/>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5" name="Text Placeholder 4">
            <a:extLst>
              <a:ext uri="{FF2B5EF4-FFF2-40B4-BE49-F238E27FC236}">
                <a16:creationId xmlns:a16="http://schemas.microsoft.com/office/drawing/2014/main" id="{DB203A93-6FB4-44E7-8C29-347536F75625}"/>
              </a:ext>
            </a:extLst>
          </p:cNvPr>
          <p:cNvSpPr>
            <a:spLocks noGrp="1"/>
          </p:cNvSpPr>
          <p:nvPr>
            <p:ph type="body" sz="quarter" idx="3"/>
          </p:nvPr>
        </p:nvSpPr>
        <p:spPr>
          <a:xfrm>
            <a:off x="6172200" y="1266385"/>
            <a:ext cx="5183188"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4592DC14-50BB-4409-B856-127CD069E119}"/>
              </a:ext>
            </a:extLst>
          </p:cNvPr>
          <p:cNvSpPr>
            <a:spLocks noGrp="1"/>
          </p:cNvSpPr>
          <p:nvPr>
            <p:ph sz="quarter" idx="4"/>
          </p:nvPr>
        </p:nvSpPr>
        <p:spPr>
          <a:xfrm>
            <a:off x="6172200" y="2090297"/>
            <a:ext cx="5183188" cy="3332454"/>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10" name="Footer Placeholder 5">
            <a:extLst>
              <a:ext uri="{FF2B5EF4-FFF2-40B4-BE49-F238E27FC236}">
                <a16:creationId xmlns:a16="http://schemas.microsoft.com/office/drawing/2014/main" id="{DAD5AE52-F7EF-4469-B97A-6232CC89BC56}"/>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405075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65D4-46AF-4EC5-9850-A3103999F05F}"/>
              </a:ext>
            </a:extLst>
          </p:cNvPr>
          <p:cNvSpPr>
            <a:spLocks noGrp="1"/>
          </p:cNvSpPr>
          <p:nvPr>
            <p:ph type="title"/>
          </p:nvPr>
        </p:nvSpPr>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6" name="Footer Placeholder 5">
            <a:extLst>
              <a:ext uri="{FF2B5EF4-FFF2-40B4-BE49-F238E27FC236}">
                <a16:creationId xmlns:a16="http://schemas.microsoft.com/office/drawing/2014/main" id="{F5BD86CA-CE51-4727-B90C-9AE9BDC7B33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407344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CD957EEA-F866-4147-A1E6-014124E687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73960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D072-B9E5-442A-A8D1-C784A3D0A21B}"/>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72139CC3-7CE2-400C-AC74-ADEF44A5A860}"/>
              </a:ext>
            </a:extLst>
          </p:cNvPr>
          <p:cNvSpPr>
            <a:spLocks noGrp="1"/>
          </p:cNvSpPr>
          <p:nvPr>
            <p:ph idx="1"/>
          </p:nvPr>
        </p:nvSpPr>
        <p:spPr>
          <a:xfrm>
            <a:off x="5183188" y="987426"/>
            <a:ext cx="6172200" cy="4319866"/>
          </a:xfrm>
        </p:spPr>
        <p:txBody>
          <a:bodyPr/>
          <a:lstStyle>
            <a:lvl1pPr>
              <a:defRPr sz="3200">
                <a:solidFill>
                  <a:srgbClr val="152B48"/>
                </a:solidFill>
                <a:latin typeface="Montserrat" panose="00000500000000000000" pitchFamily="50" charset="0"/>
              </a:defRPr>
            </a:lvl1pPr>
            <a:lvl2pPr>
              <a:defRPr sz="2800">
                <a:solidFill>
                  <a:srgbClr val="152B48"/>
                </a:solidFill>
                <a:latin typeface="Montserrat" panose="00000500000000000000" pitchFamily="50" charset="0"/>
              </a:defRPr>
            </a:lvl2pPr>
            <a:lvl3pPr>
              <a:defRPr sz="2400">
                <a:solidFill>
                  <a:srgbClr val="152B48"/>
                </a:solidFill>
                <a:latin typeface="Montserrat" panose="00000500000000000000" pitchFamily="50" charset="0"/>
              </a:defRPr>
            </a:lvl3pPr>
            <a:lvl4pPr>
              <a:defRPr sz="2000">
                <a:solidFill>
                  <a:srgbClr val="152B48"/>
                </a:solidFill>
                <a:latin typeface="Montserrat" panose="00000500000000000000" pitchFamily="50" charset="0"/>
              </a:defRPr>
            </a:lvl4pPr>
            <a:lvl5pPr>
              <a:defRPr sz="2000">
                <a:solidFill>
                  <a:srgbClr val="152B48"/>
                </a:solidFill>
                <a:latin typeface="Montserrat" panose="00000500000000000000" pitchFamily="50"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Text Placeholder 3">
            <a:extLst>
              <a:ext uri="{FF2B5EF4-FFF2-40B4-BE49-F238E27FC236}">
                <a16:creationId xmlns:a16="http://schemas.microsoft.com/office/drawing/2014/main" id="{3BB08FEE-50F8-4AB8-BB85-E508A07F9E1E}"/>
              </a:ext>
            </a:extLst>
          </p:cNvPr>
          <p:cNvSpPr>
            <a:spLocks noGrp="1"/>
          </p:cNvSpPr>
          <p:nvPr>
            <p:ph type="body" sz="half" idx="2"/>
          </p:nvPr>
        </p:nvSpPr>
        <p:spPr>
          <a:xfrm>
            <a:off x="839788" y="2057400"/>
            <a:ext cx="3932237" cy="3249891"/>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2E27C76-4A91-47CA-B503-7097C21B35F4}"/>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455060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866C-B389-49E5-8F02-3D3335841130}"/>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Picture Placeholder 2">
            <a:extLst>
              <a:ext uri="{FF2B5EF4-FFF2-40B4-BE49-F238E27FC236}">
                <a16:creationId xmlns:a16="http://schemas.microsoft.com/office/drawing/2014/main" id="{9156A72E-87D8-40FA-A59C-EC6BDDF6F72D}"/>
              </a:ext>
            </a:extLst>
          </p:cNvPr>
          <p:cNvSpPr>
            <a:spLocks noGrp="1"/>
          </p:cNvSpPr>
          <p:nvPr>
            <p:ph type="pic" idx="1"/>
          </p:nvPr>
        </p:nvSpPr>
        <p:spPr>
          <a:xfrm>
            <a:off x="5180012" y="457200"/>
            <a:ext cx="6172200" cy="4404707"/>
          </a:xfrm>
        </p:spPr>
        <p:txBody>
          <a:bodyPr/>
          <a:lstStyle>
            <a:lvl1pPr marL="0" indent="0">
              <a:buNone/>
              <a:defRPr sz="3200">
                <a:solidFill>
                  <a:srgbClr val="152B48"/>
                </a:solidFill>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dirty="0"/>
          </a:p>
        </p:txBody>
      </p:sp>
      <p:sp>
        <p:nvSpPr>
          <p:cNvPr id="4" name="Text Placeholder 3">
            <a:extLst>
              <a:ext uri="{FF2B5EF4-FFF2-40B4-BE49-F238E27FC236}">
                <a16:creationId xmlns:a16="http://schemas.microsoft.com/office/drawing/2014/main" id="{A3D373FC-0E16-41C4-BE15-F8C74A781396}"/>
              </a:ext>
            </a:extLst>
          </p:cNvPr>
          <p:cNvSpPr>
            <a:spLocks noGrp="1"/>
          </p:cNvSpPr>
          <p:nvPr>
            <p:ph type="body" sz="half" idx="2"/>
          </p:nvPr>
        </p:nvSpPr>
        <p:spPr>
          <a:xfrm>
            <a:off x="839788" y="2057400"/>
            <a:ext cx="3932237" cy="3334732"/>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E7B3239-B346-4CBD-BEDB-FCE674D575DF}"/>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417125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1E9BE-6297-4FF5-8CFC-C0643BD20B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E805350-59D5-4EFA-92C0-A5BEBAD80BC9}"/>
              </a:ext>
            </a:extLst>
          </p:cNvPr>
          <p:cNvSpPr>
            <a:spLocks noGrp="1"/>
          </p:cNvSpPr>
          <p:nvPr>
            <p:ph type="body" idx="1"/>
          </p:nvPr>
        </p:nvSpPr>
        <p:spPr>
          <a:xfrm>
            <a:off x="838200" y="1825625"/>
            <a:ext cx="10515600" cy="353822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ECD52E45-B1F2-47DC-949B-127B2639E3CE}"/>
              </a:ext>
            </a:extLst>
          </p:cNvPr>
          <p:cNvSpPr>
            <a:spLocks noGrp="1"/>
          </p:cNvSpPr>
          <p:nvPr>
            <p:ph type="ftr" sz="quarter" idx="3"/>
          </p:nvPr>
        </p:nvSpPr>
        <p:spPr>
          <a:xfrm>
            <a:off x="838200" y="6324011"/>
            <a:ext cx="4114800" cy="365125"/>
          </a:xfrm>
          <a:prstGeom prst="rect">
            <a:avLst/>
          </a:prstGeom>
        </p:spPr>
        <p:txBody>
          <a:bodyPr/>
          <a:lstStyle>
            <a:lvl1pPr algn="l">
              <a:defRPr sz="1200">
                <a:solidFill>
                  <a:schemeClr val="bg1"/>
                </a:solidFill>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4936997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2.pn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 Id="rId4" Target="../media/image6.png" Type="http://schemas.openxmlformats.org/officeDocument/2006/relationships/image"/></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arget="../diagrams/drawing2.xml" Type="http://schemas.microsoft.com/office/2007/relationships/diagramDrawing"/><Relationship Id="rId3" Target="../media/image2.png" Type="http://schemas.openxmlformats.org/officeDocument/2006/relationships/image"/><Relationship Id="rId7" Target="../diagrams/colors2.xml" Type="http://schemas.openxmlformats.org/officeDocument/2006/relationships/diagramColors"/><Relationship Id="rId2" Target="../notesSlides/notesSlide12.xml" Type="http://schemas.openxmlformats.org/officeDocument/2006/relationships/notesSlide"/><Relationship Id="rId1" Target="../slideLayouts/slideLayout2.xml" Type="http://schemas.openxmlformats.org/officeDocument/2006/relationships/slideLayout"/><Relationship Id="rId6" Target="../diagrams/quickStyle2.xml" Type="http://schemas.openxmlformats.org/officeDocument/2006/relationships/diagramQuickStyle"/><Relationship Id="rId11" Target="../media/image9.jpeg" Type="http://schemas.openxmlformats.org/officeDocument/2006/relationships/image"/><Relationship Id="rId5" Target="../diagrams/layout2.xml" Type="http://schemas.openxmlformats.org/officeDocument/2006/relationships/diagramLayout"/><Relationship Id="rId10" Target="../media/image8.jpeg" Type="http://schemas.openxmlformats.org/officeDocument/2006/relationships/image"/><Relationship Id="rId4" Target="../diagrams/data2.xml" Type="http://schemas.openxmlformats.org/officeDocument/2006/relationships/diagramData"/><Relationship Id="rId9" Target="../media/image7.jpeg" Type="http://schemas.openxmlformats.org/officeDocument/2006/relationships/image"/></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arget="../media/image2.png" Type="http://schemas.openxmlformats.org/officeDocument/2006/relationships/image"/><Relationship Id="rId2" Target="../notesSlides/notesSlide16.xml" Type="http://schemas.openxmlformats.org/officeDocument/2006/relationships/notesSlide"/><Relationship Id="rId1" Target="../slideLayouts/slideLayout2.xml" Type="http://schemas.openxmlformats.org/officeDocument/2006/relationships/slideLayout"/><Relationship Id="rId6" Target="../media/image13.jpeg" Type="http://schemas.openxmlformats.org/officeDocument/2006/relationships/image"/><Relationship Id="rId5" Target="../media/image12.jpeg" Type="http://schemas.openxmlformats.org/officeDocument/2006/relationships/image"/><Relationship Id="rId4" Target="../media/image11.jpeg" Type="http://schemas.openxmlformats.org/officeDocument/2006/relationships/image"/></Relationships>
</file>

<file path=ppt/slides/_rels/slide17.xml.rels><?xml version="1.0" encoding="UTF-8" standalone="yes" ?><Relationships xmlns="http://schemas.openxmlformats.org/package/2006/relationships"><Relationship Id="rId3" Target="../media/image2.png" Type="http://schemas.openxmlformats.org/officeDocument/2006/relationships/image"/><Relationship Id="rId2" Target="../notesSlides/notesSlide17.xml" Type="http://schemas.openxmlformats.org/officeDocument/2006/relationships/notesSlide"/><Relationship Id="rId1" Target="../slideLayouts/slideLayout2.xml" Type="http://schemas.openxmlformats.org/officeDocument/2006/relationships/slideLayout"/><Relationship Id="rId4" Target="../media/image14.jpeg" Type="http://schemas.openxmlformats.org/officeDocument/2006/relationships/image"/></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arget="../media/image2.png" Type="http://schemas.openxmlformats.org/officeDocument/2006/relationships/image"/><Relationship Id="rId2" Target="../notesSlides/notesSlide19.xml" Type="http://schemas.openxmlformats.org/officeDocument/2006/relationships/notesSlide"/><Relationship Id="rId1" Target="../slideLayouts/slideLayout2.xml" Type="http://schemas.openxmlformats.org/officeDocument/2006/relationships/slideLayout"/><Relationship Id="rId6" Target="../media/image18.png" Type="http://schemas.openxmlformats.org/officeDocument/2006/relationships/image"/><Relationship Id="rId5" Target="../media/image17.png" Type="http://schemas.openxmlformats.org/officeDocument/2006/relationships/image"/><Relationship Id="rId4" Target="../media/image16.jpe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media/image2.png" Type="http://schemas.openxmlformats.org/officeDocument/2006/relationships/image"/><Relationship Id="rId2" Target="../notesSlides/notesSlide20.xml" Type="http://schemas.openxmlformats.org/officeDocument/2006/relationships/notesSlide"/><Relationship Id="rId1" Target="../slideLayouts/slideLayout2.xml" Type="http://schemas.openxmlformats.org/officeDocument/2006/relationships/slideLayout"/><Relationship Id="rId6" Target="../media/image21.jpeg" Type="http://schemas.openxmlformats.org/officeDocument/2006/relationships/image"/><Relationship Id="rId5" Target="../media/image20.png" Type="http://schemas.openxmlformats.org/officeDocument/2006/relationships/image"/><Relationship Id="rId4" Target="../media/image19.png" Type="http://schemas.openxmlformats.org/officeDocument/2006/relationships/image"/></Relationships>
</file>

<file path=ppt/slides/_rels/slide21.xml.rels><?xml version="1.0" encoding="UTF-8" standalone="yes" ?><Relationships xmlns="http://schemas.openxmlformats.org/package/2006/relationships"><Relationship Id="rId3" Target="../media/image2.png" Type="http://schemas.openxmlformats.org/officeDocument/2006/relationships/image"/><Relationship Id="rId2" Target="../notesSlides/notesSlide21.xml" Type="http://schemas.openxmlformats.org/officeDocument/2006/relationships/notesSlide"/><Relationship Id="rId1" Target="../slideLayouts/slideLayout2.xml" Type="http://schemas.openxmlformats.org/officeDocument/2006/relationships/slideLayout"/><Relationship Id="rId4" Target="../media/image22.jpeg" Type="http://schemas.openxmlformats.org/officeDocument/2006/relationships/image"/></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arget="../media/image2.png" Type="http://schemas.openxmlformats.org/officeDocument/2006/relationships/image"/><Relationship Id="rId2" Target="../notesSlides/notesSlide30.xml" Type="http://schemas.openxmlformats.org/officeDocument/2006/relationships/notesSlide"/><Relationship Id="rId1" Target="../slideLayouts/slideLayout2.xml" Type="http://schemas.openxmlformats.org/officeDocument/2006/relationships/slideLayout"/><Relationship Id="rId5" Target="../media/image26.png" Type="http://schemas.openxmlformats.org/officeDocument/2006/relationships/image"/><Relationship Id="rId4" Target="../media/image25.jpeg" Type="http://schemas.openxmlformats.org/officeDocument/2006/relationships/image"/></Relationships>
</file>

<file path=ppt/slides/_rels/slide31.xml.rels><?xml version="1.0" encoding="UTF-8" standalone="yes" ?><Relationships xmlns="http://schemas.openxmlformats.org/package/2006/relationships"><Relationship Id="rId3" Target="../media/image2.png" Type="http://schemas.openxmlformats.org/officeDocument/2006/relationships/image"/><Relationship Id="rId2" Target="../notesSlides/notesSlide31.xml" Type="http://schemas.openxmlformats.org/officeDocument/2006/relationships/notesSlide"/><Relationship Id="rId1" Target="../slideLayouts/slideLayout2.xml" Type="http://schemas.openxmlformats.org/officeDocument/2006/relationships/slideLayout"/><Relationship Id="rId5" Target="../media/image28.jpeg" Type="http://schemas.openxmlformats.org/officeDocument/2006/relationships/image"/><Relationship Id="rId4" Target="../media/image27.jpeg" Type="http://schemas.openxmlformats.org/officeDocument/2006/relationships/image"/></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arget="../media/image2.png" Type="http://schemas.openxmlformats.org/officeDocument/2006/relationships/image"/><Relationship Id="rId2" Target="../notesSlides/notesSlide34.xml" Type="http://schemas.openxmlformats.org/officeDocument/2006/relationships/notesSlide"/><Relationship Id="rId1" Target="../slideLayouts/slideLayout2.xml" Type="http://schemas.openxmlformats.org/officeDocument/2006/relationships/slideLayout"/><Relationship Id="rId6" Target="../media/image36.jpeg" Type="http://schemas.openxmlformats.org/officeDocument/2006/relationships/image"/><Relationship Id="rId5" Target="../media/image35.jpeg" Type="http://schemas.openxmlformats.org/officeDocument/2006/relationships/image"/><Relationship Id="rId4" Target="../media/image34.jpeg" Type="http://schemas.openxmlformats.org/officeDocument/2006/relationships/image"/></Relationships>
</file>

<file path=ppt/slides/_rels/slide35.xml.rels><?xml version="1.0" encoding="UTF-8" standalone="yes" ?><Relationships xmlns="http://schemas.openxmlformats.org/package/2006/relationships"><Relationship Id="rId3" Target="../media/image2.png" Type="http://schemas.openxmlformats.org/officeDocument/2006/relationships/image"/><Relationship Id="rId2" Target="../notesSlides/notesSlide35.xml" Type="http://schemas.openxmlformats.org/officeDocument/2006/relationships/notesSlide"/><Relationship Id="rId1" Target="../slideLayouts/slideLayout2.xml" Type="http://schemas.openxmlformats.org/officeDocument/2006/relationships/slideLayout"/><Relationship Id="rId4" Target="../media/image37.jpeg" Type="http://schemas.openxmlformats.org/officeDocument/2006/relationships/image"/></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arget="../media/image2.png" Type="http://schemas.openxmlformats.org/officeDocument/2006/relationships/image"/><Relationship Id="rId2" Target="../notesSlides/notesSlide43.xml" Type="http://schemas.openxmlformats.org/officeDocument/2006/relationships/notesSlide"/><Relationship Id="rId1" Target="../slideLayouts/slideLayout2.xml" Type="http://schemas.openxmlformats.org/officeDocument/2006/relationships/slideLayout"/><Relationship Id="rId4" Target="../media/image39.jpeg" Type="http://schemas.openxmlformats.org/officeDocument/2006/relationships/image"/></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hyperlink" Target="mailto:rbernal01@gmail.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arget="../media/image2.pn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 Id="rId5" Target="../media/image4.jpeg" Type="http://schemas.openxmlformats.org/officeDocument/2006/relationships/image"/><Relationship Id="rId4" Target="../media/image3.jpeg" Type="http://schemas.openxmlformats.org/officeDocument/2006/relationships/image"/></Relationships>
</file>

<file path=ppt/slides/_rels/slide8.xml.rels><?xml version="1.0" encoding="UTF-8" standalone="yes" ?><Relationships xmlns="http://schemas.openxmlformats.org/package/2006/relationships"><Relationship Id="rId3" Target="../media/image2.png" Type="http://schemas.openxmlformats.org/officeDocument/2006/relationships/image"/><Relationship Id="rId2" Target="../notesSlides/notesSlide8.xml" Type="http://schemas.openxmlformats.org/officeDocument/2006/relationships/notesSlide"/><Relationship Id="rId1" Target="../slideLayouts/slideLayout7.xml" Type="http://schemas.openxmlformats.org/officeDocument/2006/relationships/slideLayout"/><Relationship Id="rId4" Target="../media/image5.jpeg" Type="http://schemas.openxmlformats.org/officeDocument/2006/relationships/image"/></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468534"/>
            <a:ext cx="9144000" cy="2214722"/>
          </a:xfrm>
        </p:spPr>
        <p:txBody>
          <a:bodyPr>
            <a:normAutofit fontScale="90000"/>
          </a:bodyPr>
          <a:lstStyle/>
          <a:p>
            <a:r>
              <a:rPr lang="es-ES" dirty="0">
                <a:solidFill>
                  <a:srgbClr val="00AAA7"/>
                </a:solidFill>
              </a:rPr>
              <a:t>Ataque Cerebrovascular Agudo Isquémico </a:t>
            </a:r>
          </a:p>
        </p:txBody>
      </p:sp>
      <p:sp>
        <p:nvSpPr>
          <p:cNvPr id="3" name="Subtítulo 2"/>
          <p:cNvSpPr>
            <a:spLocks noGrp="1"/>
          </p:cNvSpPr>
          <p:nvPr>
            <p:ph type="subTitle" idx="1"/>
          </p:nvPr>
        </p:nvSpPr>
        <p:spPr>
          <a:xfrm>
            <a:off x="0" y="2939388"/>
            <a:ext cx="12192000" cy="2214722"/>
          </a:xfrm>
        </p:spPr>
        <p:txBody>
          <a:bodyPr>
            <a:normAutofit/>
          </a:bodyPr>
          <a:lstStyle/>
          <a:p>
            <a:r>
              <a:rPr lang="es-ES" sz="2800" dirty="0"/>
              <a:t>Rafael Bernal Cobo </a:t>
            </a:r>
          </a:p>
          <a:p>
            <a:r>
              <a:rPr lang="es-ES" sz="2800" dirty="0"/>
              <a:t>Residente Neurología </a:t>
            </a:r>
          </a:p>
        </p:txBody>
      </p:sp>
    </p:spTree>
    <p:extLst>
      <p:ext uri="{BB962C8B-B14F-4D97-AF65-F5344CB8AC3E}">
        <p14:creationId xmlns:p14="http://schemas.microsoft.com/office/powerpoint/2010/main" val="37564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484413" y="193879"/>
            <a:ext cx="6444343" cy="1080312"/>
          </a:xfrm>
        </p:spPr>
        <p:txBody>
          <a:bodyPr>
            <a:normAutofit fontScale="90000"/>
          </a:bodyPr>
          <a:lstStyle/>
          <a:p>
            <a:r>
              <a:rPr lang="es-CO" dirty="0">
                <a:solidFill>
                  <a:srgbClr val="00AAA7"/>
                </a:solidFill>
                <a:latin typeface="Montserrat" panose="02000505000000020004" pitchFamily="2" charset="0"/>
              </a:rPr>
              <a:t>Clasificación etiológica</a:t>
            </a:r>
          </a:p>
        </p:txBody>
      </p:sp>
      <p:pic>
        <p:nvPicPr>
          <p:cNvPr id="10" name="Picture 3">
            <a:extLst>
              <a:ext uri="{FF2B5EF4-FFF2-40B4-BE49-F238E27FC236}">
                <a16:creationId xmlns:a16="http://schemas.microsoft.com/office/drawing/2014/main" id="{B1DF015C-C657-4412-AA3F-5DF9F1590F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9977"/>
          <a:stretch/>
        </p:blipFill>
        <p:spPr>
          <a:xfrm>
            <a:off x="6306456" y="1188696"/>
            <a:ext cx="4925790" cy="5168627"/>
          </a:xfrm>
          <a:prstGeom prst="rect">
            <a:avLst/>
          </a:prstGeom>
        </p:spPr>
      </p:pic>
      <p:pic>
        <p:nvPicPr>
          <p:cNvPr id="11" name="Picture 4">
            <a:extLst>
              <a:ext uri="{FF2B5EF4-FFF2-40B4-BE49-F238E27FC236}">
                <a16:creationId xmlns:a16="http://schemas.microsoft.com/office/drawing/2014/main" id="{7E5FE81E-23F5-4273-A89F-6EE8A88106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6824" t="69214" r="4879" b="2997"/>
          <a:stretch/>
        </p:blipFill>
        <p:spPr>
          <a:xfrm>
            <a:off x="1162058" y="1496683"/>
            <a:ext cx="3861701" cy="2053835"/>
          </a:xfrm>
          <a:prstGeom prst="rect">
            <a:avLst/>
          </a:prstGeom>
        </p:spPr>
      </p:pic>
    </p:spTree>
    <p:extLst>
      <p:ext uri="{BB962C8B-B14F-4D97-AF65-F5344CB8AC3E}">
        <p14:creationId xmlns:p14="http://schemas.microsoft.com/office/powerpoint/2010/main" val="315912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926123" y="1020999"/>
            <a:ext cx="10515600" cy="1042992"/>
          </a:xfrm>
        </p:spPr>
        <p:txBody>
          <a:bodyPr>
            <a:normAutofit/>
          </a:bodyPr>
          <a:lstStyle/>
          <a:p>
            <a:r>
              <a:rPr lang="en-US" sz="4800" dirty="0">
                <a:solidFill>
                  <a:srgbClr val="00AAA7"/>
                </a:solidFill>
                <a:latin typeface="Montserrat" panose="02000505000000020004" pitchFamily="2" charset="0"/>
              </a:rPr>
              <a:t>TOAST</a:t>
            </a:r>
            <a:r>
              <a:rPr lang="en-US" b="1" dirty="0">
                <a:solidFill>
                  <a:srgbClr val="3BB0B0"/>
                </a:solidFill>
                <a:latin typeface="Montserrat" panose="02000505000000020004" pitchFamily="2" charset="0"/>
              </a:rPr>
              <a:t> </a:t>
            </a:r>
            <a:endParaRPr lang="es-CO" b="1" dirty="0">
              <a:solidFill>
                <a:srgbClr val="3BB0B0"/>
              </a:solidFill>
              <a:latin typeface="Montserrat" panose="02000505000000020004" pitchFamily="2" charset="0"/>
            </a:endParaRP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5080000" y="687122"/>
            <a:ext cx="6654799" cy="5777178"/>
          </a:xfrm>
        </p:spPr>
        <p:txBody>
          <a:bodyPr>
            <a:normAutofit/>
          </a:bodyPr>
          <a:lstStyle/>
          <a:p>
            <a:pPr>
              <a:lnSpc>
                <a:spcPct val="100000"/>
              </a:lnSpc>
            </a:pPr>
            <a:r>
              <a:rPr lang="es-CO" sz="2400" dirty="0">
                <a:latin typeface="Montserrat" panose="02000505000000020004" pitchFamily="2" charset="0"/>
              </a:rPr>
              <a:t>5  grandes categorías :</a:t>
            </a:r>
          </a:p>
          <a:p>
            <a:pPr marL="914400" lvl="1" indent="-457200">
              <a:lnSpc>
                <a:spcPct val="100000"/>
              </a:lnSpc>
              <a:buFont typeface="+mj-lt"/>
              <a:buAutoNum type="arabicPeriod"/>
            </a:pPr>
            <a:r>
              <a:rPr lang="es-CO" sz="2000" dirty="0">
                <a:latin typeface="Montserrat" panose="02000505000000020004" pitchFamily="2" charset="0"/>
              </a:rPr>
              <a:t>Aterosclerosis de grandes arterias. </a:t>
            </a:r>
          </a:p>
          <a:p>
            <a:pPr marL="914400" lvl="1" indent="-457200">
              <a:lnSpc>
                <a:spcPct val="100000"/>
              </a:lnSpc>
              <a:buFont typeface="+mj-lt"/>
              <a:buAutoNum type="arabicPeriod"/>
            </a:pPr>
            <a:r>
              <a:rPr lang="es-CO" sz="2000" dirty="0">
                <a:latin typeface="Montserrat" panose="02000505000000020004" pitchFamily="2" charset="0"/>
              </a:rPr>
              <a:t>Embolismo cardiaco. </a:t>
            </a:r>
          </a:p>
          <a:p>
            <a:pPr marL="914400" lvl="1" indent="-457200">
              <a:lnSpc>
                <a:spcPct val="100000"/>
              </a:lnSpc>
              <a:buFont typeface="+mj-lt"/>
              <a:buAutoNum type="arabicPeriod"/>
            </a:pPr>
            <a:r>
              <a:rPr lang="es-CO" sz="2000" dirty="0">
                <a:latin typeface="Montserrat" panose="02000505000000020004" pitchFamily="2" charset="0"/>
              </a:rPr>
              <a:t>Oclusión de pequeños vasos.</a:t>
            </a:r>
          </a:p>
          <a:p>
            <a:pPr marL="914400" lvl="1" indent="-457200">
              <a:lnSpc>
                <a:spcPct val="100000"/>
              </a:lnSpc>
              <a:buFont typeface="+mj-lt"/>
              <a:buAutoNum type="arabicPeriod"/>
            </a:pPr>
            <a:r>
              <a:rPr lang="es-CO" sz="2000" dirty="0">
                <a:latin typeface="Montserrat" panose="02000505000000020004" pitchFamily="2" charset="0"/>
              </a:rPr>
              <a:t>Otras causas (más comúnmente vasculopatía no aterosclerótica o un estado </a:t>
            </a:r>
            <a:r>
              <a:rPr lang="es-CO" sz="2000" dirty="0" err="1">
                <a:latin typeface="Montserrat" panose="02000505000000020004" pitchFamily="2" charset="0"/>
              </a:rPr>
              <a:t>hipercoagulable</a:t>
            </a:r>
            <a:r>
              <a:rPr lang="es-CO" sz="2000" dirty="0">
                <a:latin typeface="Montserrat" panose="02000505000000020004" pitchFamily="2" charset="0"/>
              </a:rPr>
              <a:t>).</a:t>
            </a:r>
          </a:p>
          <a:p>
            <a:pPr marL="914400" lvl="1" indent="-457200">
              <a:lnSpc>
                <a:spcPct val="100000"/>
              </a:lnSpc>
              <a:buFont typeface="+mj-lt"/>
              <a:buAutoNum type="arabicPeriod"/>
            </a:pPr>
            <a:r>
              <a:rPr lang="es-CO" sz="2000" dirty="0">
                <a:latin typeface="Montserrat" panose="02000505000000020004" pitchFamily="2" charset="0"/>
              </a:rPr>
              <a:t>De causa indeterminada.</a:t>
            </a:r>
          </a:p>
          <a:p>
            <a:pPr marL="914400" lvl="1" indent="-457200">
              <a:lnSpc>
                <a:spcPct val="100000"/>
              </a:lnSpc>
              <a:buFont typeface="+mj-lt"/>
              <a:buAutoNum type="arabicPeriod"/>
            </a:pPr>
            <a:endParaRPr lang="es-CO" sz="2000" dirty="0">
              <a:latin typeface="Montserrat" panose="02000505000000020004" pitchFamily="2" charset="0"/>
            </a:endParaRPr>
          </a:p>
          <a:p>
            <a:pPr>
              <a:lnSpc>
                <a:spcPct val="100000"/>
              </a:lnSpc>
            </a:pPr>
            <a:r>
              <a:rPr lang="es-CO" sz="2400" dirty="0">
                <a:latin typeface="Montserrat" panose="02000505000000020004" pitchFamily="2" charset="0"/>
              </a:rPr>
              <a:t>El </a:t>
            </a:r>
            <a:r>
              <a:rPr lang="es-CO" sz="2400" dirty="0" err="1">
                <a:latin typeface="Montserrat" panose="02000505000000020004" pitchFamily="2" charset="0"/>
              </a:rPr>
              <a:t>dx</a:t>
            </a:r>
            <a:r>
              <a:rPr lang="es-CO" sz="2400" dirty="0">
                <a:latin typeface="Montserrat" panose="02000505000000020004" pitchFamily="2" charset="0"/>
              </a:rPr>
              <a:t> es por el riesgo de una posible causa identificada.</a:t>
            </a:r>
          </a:p>
          <a:p>
            <a:pPr>
              <a:lnSpc>
                <a:spcPct val="100000"/>
              </a:lnSpc>
            </a:pPr>
            <a:r>
              <a:rPr lang="es-CO" sz="2400" b="1" dirty="0">
                <a:latin typeface="Montserrat" panose="02000505000000020004" pitchFamily="2" charset="0"/>
              </a:rPr>
              <a:t>SSS-TOAST (2007) : </a:t>
            </a:r>
            <a:r>
              <a:rPr lang="es-CO" sz="2400" dirty="0">
                <a:latin typeface="Montserrat" panose="02000505000000020004" pitchFamily="2" charset="0"/>
              </a:rPr>
              <a:t>evidente, probable, posible.</a:t>
            </a:r>
          </a:p>
          <a:p>
            <a:pPr>
              <a:lnSpc>
                <a:spcPct val="100000"/>
              </a:lnSpc>
            </a:pPr>
            <a:endParaRPr lang="es-CO" dirty="0">
              <a:solidFill>
                <a:srgbClr val="0A2F4F"/>
              </a:solidFill>
              <a:latin typeface="Montserrat" panose="02000505000000020004" pitchFamily="2" charset="0"/>
            </a:endParaRPr>
          </a:p>
        </p:txBody>
      </p:sp>
    </p:spTree>
    <p:extLst>
      <p:ext uri="{BB962C8B-B14F-4D97-AF65-F5344CB8AC3E}">
        <p14:creationId xmlns:p14="http://schemas.microsoft.com/office/powerpoint/2010/main" val="2551276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571323" y="890025"/>
            <a:ext cx="4934857" cy="1239334"/>
          </a:xfrm>
        </p:spPr>
        <p:txBody>
          <a:bodyPr>
            <a:noAutofit/>
          </a:bodyPr>
          <a:lstStyle/>
          <a:p>
            <a:pPr algn="ctr"/>
            <a:r>
              <a:rPr lang="es-CO" dirty="0">
                <a:solidFill>
                  <a:srgbClr val="00AAA7"/>
                </a:solidFill>
                <a:latin typeface="Montserrat" panose="02000505000000020004" pitchFamily="2" charset="0"/>
              </a:rPr>
              <a:t>Clasificación por mecanismo</a:t>
            </a:r>
          </a:p>
        </p:txBody>
      </p:sp>
      <p:graphicFrame>
        <p:nvGraphicFramePr>
          <p:cNvPr id="9" name="Marcador de contenido 5">
            <a:extLst>
              <a:ext uri="{FF2B5EF4-FFF2-40B4-BE49-F238E27FC236}">
                <a16:creationId xmlns:a16="http://schemas.microsoft.com/office/drawing/2014/main" id="{0081EDB7-1B20-4E51-9F89-6D21C4BFE6DA}"/>
              </a:ext>
            </a:extLst>
          </p:cNvPr>
          <p:cNvGraphicFramePr>
            <a:graphicFrameLocks noGrp="1"/>
          </p:cNvGraphicFramePr>
          <p:nvPr>
            <p:ph idx="1"/>
            <p:extLst>
              <p:ext uri="{D42A27DB-BD31-4B8C-83A1-F6EECF244321}">
                <p14:modId xmlns:p14="http://schemas.microsoft.com/office/powerpoint/2010/main" val="3889049412"/>
              </p:ext>
            </p:extLst>
          </p:nvPr>
        </p:nvGraphicFramePr>
        <p:xfrm>
          <a:off x="5973837" y="890025"/>
          <a:ext cx="5485772" cy="48522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a:extLst>
              <a:ext uri="{FF2B5EF4-FFF2-40B4-BE49-F238E27FC236}">
                <a16:creationId xmlns:a16="http://schemas.microsoft.com/office/drawing/2014/main" id="{F32B7FDA-FE5D-4A8E-829C-5281E0C61AA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86892" y="885413"/>
            <a:ext cx="2630737" cy="1239335"/>
          </a:xfrm>
          <a:prstGeom prst="rect">
            <a:avLst/>
          </a:prstGeom>
        </p:spPr>
      </p:pic>
      <p:pic>
        <p:nvPicPr>
          <p:cNvPr id="11" name="Imagen 10">
            <a:extLst>
              <a:ext uri="{FF2B5EF4-FFF2-40B4-BE49-F238E27FC236}">
                <a16:creationId xmlns:a16="http://schemas.microsoft.com/office/drawing/2014/main" id="{52B8F837-6BA0-4C4F-A016-B0D03B8085C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88078" y="2556993"/>
            <a:ext cx="1563920" cy="1487063"/>
          </a:xfrm>
          <a:prstGeom prst="rect">
            <a:avLst/>
          </a:prstGeom>
        </p:spPr>
      </p:pic>
      <p:pic>
        <p:nvPicPr>
          <p:cNvPr id="12" name="Imagen 11">
            <a:extLst>
              <a:ext uri="{FF2B5EF4-FFF2-40B4-BE49-F238E27FC236}">
                <a16:creationId xmlns:a16="http://schemas.microsoft.com/office/drawing/2014/main" id="{A7862A15-04A1-478B-989E-CDFB94E27C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986892" y="4254448"/>
            <a:ext cx="2633785" cy="1277386"/>
          </a:xfrm>
          <a:prstGeom prst="rect">
            <a:avLst/>
          </a:prstGeom>
        </p:spPr>
      </p:pic>
    </p:spTree>
    <p:extLst>
      <p:ext uri="{BB962C8B-B14F-4D97-AF65-F5344CB8AC3E}">
        <p14:creationId xmlns:p14="http://schemas.microsoft.com/office/powerpoint/2010/main" val="1122436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830924" y="147771"/>
            <a:ext cx="4882662" cy="1080736"/>
          </a:xfrm>
        </p:spPr>
        <p:txBody>
          <a:bodyPr/>
          <a:lstStyle/>
          <a:p>
            <a:r>
              <a:rPr lang="es-CO" dirty="0">
                <a:solidFill>
                  <a:srgbClr val="00AAA7"/>
                </a:solidFill>
                <a:latin typeface="Montserrat" panose="02000505000000020004" pitchFamily="2" charset="0"/>
              </a:rPr>
              <a:t>Epidemiología </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5437415" y="1105668"/>
            <a:ext cx="6487885" cy="4965188"/>
          </a:xfrm>
        </p:spPr>
        <p:txBody>
          <a:bodyPr>
            <a:normAutofit lnSpcReduction="10000"/>
          </a:bodyPr>
          <a:lstStyle/>
          <a:p>
            <a:pPr>
              <a:lnSpc>
                <a:spcPct val="110000"/>
              </a:lnSpc>
            </a:pPr>
            <a:r>
              <a:rPr lang="es-CO" sz="2600" dirty="0">
                <a:latin typeface="Montserrat" panose="02000505000000020004" pitchFamily="2" charset="0"/>
              </a:rPr>
              <a:t>5ta causa de muerte en USA y 2da en el mundo.</a:t>
            </a:r>
          </a:p>
          <a:p>
            <a:pPr>
              <a:lnSpc>
                <a:spcPct val="110000"/>
              </a:lnSpc>
            </a:pPr>
            <a:r>
              <a:rPr lang="es-CO" sz="2600" dirty="0">
                <a:latin typeface="Montserrat" panose="02000505000000020004" pitchFamily="2" charset="0"/>
              </a:rPr>
              <a:t>85% son isquémicos.</a:t>
            </a:r>
          </a:p>
          <a:p>
            <a:pPr>
              <a:lnSpc>
                <a:spcPct val="110000"/>
              </a:lnSpc>
            </a:pPr>
            <a:r>
              <a:rPr lang="es-CO" sz="2600" dirty="0">
                <a:latin typeface="Montserrat" panose="02000505000000020004" pitchFamily="2" charset="0"/>
              </a:rPr>
              <a:t>25% hemorrágicos.</a:t>
            </a:r>
          </a:p>
          <a:p>
            <a:pPr>
              <a:lnSpc>
                <a:spcPct val="110000"/>
              </a:lnSpc>
            </a:pPr>
            <a:r>
              <a:rPr lang="es-CO" sz="2600" dirty="0">
                <a:latin typeface="Montserrat" panose="02000505000000020004" pitchFamily="2" charset="0"/>
              </a:rPr>
              <a:t>ACV recurrente: 20% a 5 años.</a:t>
            </a:r>
          </a:p>
          <a:p>
            <a:pPr>
              <a:lnSpc>
                <a:spcPct val="110000"/>
              </a:lnSpc>
            </a:pPr>
            <a:r>
              <a:rPr lang="es-CO" sz="2600" dirty="0">
                <a:latin typeface="Montserrat" panose="02000505000000020004" pitchFamily="2" charset="0"/>
              </a:rPr>
              <a:t>ACV silente: 6% - 28%. </a:t>
            </a:r>
          </a:p>
          <a:p>
            <a:pPr>
              <a:lnSpc>
                <a:spcPct val="110000"/>
              </a:lnSpc>
            </a:pPr>
            <a:r>
              <a:rPr lang="es-CO" sz="2600" dirty="0">
                <a:latin typeface="Montserrat" panose="02000505000000020004" pitchFamily="2" charset="0"/>
              </a:rPr>
              <a:t>Más frecuente en mujeres (20% -21%).</a:t>
            </a:r>
          </a:p>
          <a:p>
            <a:pPr>
              <a:lnSpc>
                <a:spcPct val="110000"/>
              </a:lnSpc>
            </a:pPr>
            <a:r>
              <a:rPr lang="es-CO" sz="2600" dirty="0">
                <a:latin typeface="Montserrat" panose="02000505000000020004" pitchFamily="2" charset="0"/>
              </a:rPr>
              <a:t>Edad avanzada.</a:t>
            </a:r>
          </a:p>
          <a:p>
            <a:pPr>
              <a:lnSpc>
                <a:spcPct val="110000"/>
              </a:lnSpc>
            </a:pPr>
            <a:r>
              <a:rPr lang="es-CO" sz="2600" dirty="0">
                <a:latin typeface="Montserrat" panose="02000505000000020004" pitchFamily="2" charset="0"/>
              </a:rPr>
              <a:t>Afroamericanos y latinos.</a:t>
            </a:r>
          </a:p>
          <a:p>
            <a:pPr>
              <a:lnSpc>
                <a:spcPct val="110000"/>
              </a:lnSpc>
            </a:pPr>
            <a:endParaRPr lang="es-CO" dirty="0">
              <a:solidFill>
                <a:srgbClr val="0A2F4F"/>
              </a:solidFill>
              <a:latin typeface="Montserrat" panose="02000505000000020004" pitchFamily="2" charset="0"/>
            </a:endParaRPr>
          </a:p>
          <a:p>
            <a:pPr>
              <a:lnSpc>
                <a:spcPct val="110000"/>
              </a:lnSpc>
            </a:pPr>
            <a:endParaRPr lang="es-CO" dirty="0">
              <a:solidFill>
                <a:srgbClr val="0A2F4F"/>
              </a:solidFill>
              <a:latin typeface="Montserrat" panose="02000505000000020004" pitchFamily="2" charset="0"/>
            </a:endParaRPr>
          </a:p>
        </p:txBody>
      </p:sp>
      <p:pic>
        <p:nvPicPr>
          <p:cNvPr id="1026" name="Picture 2" descr="Resultado de imagen para mapa mundi">
            <a:extLst>
              <a:ext uri="{FF2B5EF4-FFF2-40B4-BE49-F238E27FC236}">
                <a16:creationId xmlns:a16="http://schemas.microsoft.com/office/drawing/2014/main" id="{B61C94F0-CF92-4FAF-ABF1-D3AEF1ED5B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924" y="1489455"/>
            <a:ext cx="3622430" cy="2098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555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703385" y="52881"/>
            <a:ext cx="6230815" cy="981808"/>
          </a:xfrm>
        </p:spPr>
        <p:txBody>
          <a:bodyPr/>
          <a:lstStyle/>
          <a:p>
            <a:r>
              <a:rPr lang="es-CO" dirty="0">
                <a:solidFill>
                  <a:srgbClr val="00AAA7"/>
                </a:solidFill>
                <a:latin typeface="Montserrat" panose="02000505000000020004" pitchFamily="2" charset="0"/>
              </a:rPr>
              <a:t>Factores de riesgo</a:t>
            </a:r>
          </a:p>
        </p:txBody>
      </p:sp>
      <p:graphicFrame>
        <p:nvGraphicFramePr>
          <p:cNvPr id="3" name="Marcador de contenido 2">
            <a:extLst>
              <a:ext uri="{FF2B5EF4-FFF2-40B4-BE49-F238E27FC236}">
                <a16:creationId xmlns:a16="http://schemas.microsoft.com/office/drawing/2014/main" id="{0B01EC0F-E6D3-4201-9A8F-6F0236B6A8D9}"/>
              </a:ext>
            </a:extLst>
          </p:cNvPr>
          <p:cNvGraphicFramePr>
            <a:graphicFrameLocks noGrp="1"/>
          </p:cNvGraphicFramePr>
          <p:nvPr>
            <p:ph idx="1"/>
            <p:extLst>
              <p:ext uri="{D42A27DB-BD31-4B8C-83A1-F6EECF244321}">
                <p14:modId xmlns:p14="http://schemas.microsoft.com/office/powerpoint/2010/main" val="4069018859"/>
              </p:ext>
            </p:extLst>
          </p:nvPr>
        </p:nvGraphicFramePr>
        <p:xfrm>
          <a:off x="1676400" y="1034689"/>
          <a:ext cx="10515600" cy="4100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961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D5C30-B8AC-4953-8017-95A0A136A35C}"/>
              </a:ext>
            </a:extLst>
          </p:cNvPr>
          <p:cNvSpPr>
            <a:spLocks noGrp="1"/>
          </p:cNvSpPr>
          <p:nvPr>
            <p:ph type="title"/>
          </p:nvPr>
        </p:nvSpPr>
        <p:spPr>
          <a:xfrm>
            <a:off x="389792" y="391887"/>
            <a:ext cx="4394162" cy="1839486"/>
          </a:xfrm>
        </p:spPr>
        <p:txBody>
          <a:bodyPr/>
          <a:lstStyle/>
          <a:p>
            <a:pPr algn="ctr"/>
            <a:r>
              <a:rPr lang="es-CO" dirty="0">
                <a:solidFill>
                  <a:srgbClr val="00AAA7"/>
                </a:solidFill>
                <a:latin typeface="Montserrat" panose="02000505000000020004" pitchFamily="2" charset="0"/>
              </a:rPr>
              <a:t>Síndromes de ACV</a:t>
            </a:r>
          </a:p>
        </p:txBody>
      </p:sp>
      <p:graphicFrame>
        <p:nvGraphicFramePr>
          <p:cNvPr id="10" name="Diagrama 9">
            <a:extLst>
              <a:ext uri="{FF2B5EF4-FFF2-40B4-BE49-F238E27FC236}">
                <a16:creationId xmlns:a16="http://schemas.microsoft.com/office/drawing/2014/main" id="{C8268CEC-28CE-4403-B34F-5B8BBA78886C}"/>
              </a:ext>
            </a:extLst>
          </p:cNvPr>
          <p:cNvGraphicFramePr/>
          <p:nvPr>
            <p:extLst>
              <p:ext uri="{D42A27DB-BD31-4B8C-83A1-F6EECF244321}">
                <p14:modId xmlns:p14="http://schemas.microsoft.com/office/powerpoint/2010/main" val="4163203840"/>
              </p:ext>
            </p:extLst>
          </p:nvPr>
        </p:nvGraphicFramePr>
        <p:xfrm>
          <a:off x="4969049" y="1360195"/>
          <a:ext cx="7083251" cy="41376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442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176646" y="-292100"/>
            <a:ext cx="7526298" cy="1657819"/>
          </a:xfrm>
        </p:spPr>
        <p:txBody>
          <a:bodyPr>
            <a:noAutofit/>
          </a:bodyPr>
          <a:lstStyle/>
          <a:p>
            <a:pPr algn="ctr"/>
            <a:r>
              <a:rPr lang="es-ES" dirty="0">
                <a:solidFill>
                  <a:srgbClr val="00AAA7"/>
                </a:solidFill>
                <a:latin typeface="Montserrat" panose="02000505000000020004" pitchFamily="2" charset="0"/>
              </a:rPr>
              <a:t>Vascularización cerebral</a:t>
            </a:r>
            <a:endParaRPr lang="es-CO" dirty="0">
              <a:solidFill>
                <a:srgbClr val="00AAA7"/>
              </a:solidFill>
              <a:latin typeface="Montserrat" panose="02000505000000020004" pitchFamily="2" charset="0"/>
            </a:endParaRPr>
          </a:p>
        </p:txBody>
      </p:sp>
      <p:pic>
        <p:nvPicPr>
          <p:cNvPr id="3" name="Imagen 2">
            <a:extLst>
              <a:ext uri="{FF2B5EF4-FFF2-40B4-BE49-F238E27FC236}">
                <a16:creationId xmlns:a16="http://schemas.microsoft.com/office/drawing/2014/main" id="{5D6A84E2-F501-4A00-9B10-AE1ED11474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6222" y="1026417"/>
            <a:ext cx="4865684" cy="3376243"/>
          </a:xfrm>
          <a:prstGeom prst="rect">
            <a:avLst/>
          </a:prstGeom>
        </p:spPr>
      </p:pic>
      <p:pic>
        <p:nvPicPr>
          <p:cNvPr id="4" name="Imagen 3">
            <a:extLst>
              <a:ext uri="{FF2B5EF4-FFF2-40B4-BE49-F238E27FC236}">
                <a16:creationId xmlns:a16="http://schemas.microsoft.com/office/drawing/2014/main" id="{D67CF8A8-0467-4121-8453-908246DA56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53754" y="1026417"/>
            <a:ext cx="3669323" cy="3506974"/>
          </a:xfrm>
          <a:prstGeom prst="rect">
            <a:avLst/>
          </a:prstGeom>
        </p:spPr>
      </p:pic>
      <p:pic>
        <p:nvPicPr>
          <p:cNvPr id="10" name="Picture 4">
            <a:extLst>
              <a:ext uri="{FF2B5EF4-FFF2-40B4-BE49-F238E27FC236}">
                <a16:creationId xmlns:a16="http://schemas.microsoft.com/office/drawing/2014/main" id="{63EBA971-4044-4A13-B01F-FF203CF2EA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19917" y="1026417"/>
            <a:ext cx="5852350" cy="4122822"/>
          </a:xfrm>
          <a:prstGeom prst="rect">
            <a:avLst/>
          </a:prstGeom>
        </p:spPr>
      </p:pic>
    </p:spTree>
    <p:extLst>
      <p:ext uri="{BB962C8B-B14F-4D97-AF65-F5344CB8AC3E}">
        <p14:creationId xmlns:p14="http://schemas.microsoft.com/office/powerpoint/2010/main" val="285162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320344" y="233989"/>
            <a:ext cx="5703278" cy="934916"/>
          </a:xfrm>
        </p:spPr>
        <p:txBody>
          <a:bodyPr>
            <a:noAutofit/>
          </a:bodyPr>
          <a:lstStyle/>
          <a:p>
            <a:pPr algn="ctr"/>
            <a:r>
              <a:rPr lang="es-CO" dirty="0">
                <a:solidFill>
                  <a:srgbClr val="00AAA7"/>
                </a:solidFill>
                <a:latin typeface="Montserrat" panose="02000505000000020004" pitchFamily="2" charset="0"/>
              </a:rPr>
              <a:t>Síndrome de carótida interna </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6595580" y="948113"/>
            <a:ext cx="5391778" cy="4970087"/>
          </a:xfrm>
        </p:spPr>
        <p:txBody>
          <a:bodyPr>
            <a:normAutofit/>
          </a:bodyPr>
          <a:lstStyle/>
          <a:p>
            <a:pPr algn="just">
              <a:lnSpc>
                <a:spcPct val="110000"/>
              </a:lnSpc>
            </a:pPr>
            <a:r>
              <a:rPr lang="es-CO" sz="2400" dirty="0">
                <a:latin typeface="Montserrat" panose="02000505000000020004" pitchFamily="2" charset="0"/>
              </a:rPr>
              <a:t>Amaurosis fugaz.</a:t>
            </a:r>
          </a:p>
          <a:p>
            <a:pPr algn="just">
              <a:lnSpc>
                <a:spcPct val="110000"/>
              </a:lnSpc>
            </a:pPr>
            <a:r>
              <a:rPr lang="es-CO" sz="2400" dirty="0">
                <a:latin typeface="Montserrat" panose="02000505000000020004" pitchFamily="2" charset="0"/>
              </a:rPr>
              <a:t>AIT – ACV – asintomática.</a:t>
            </a:r>
          </a:p>
          <a:p>
            <a:pPr algn="just">
              <a:lnSpc>
                <a:spcPct val="110000"/>
              </a:lnSpc>
            </a:pPr>
            <a:r>
              <a:rPr lang="es-CO" sz="2400" dirty="0">
                <a:latin typeface="Montserrat" panose="02000505000000020004" pitchFamily="2" charset="0"/>
              </a:rPr>
              <a:t>Patrones de infarto:</a:t>
            </a:r>
          </a:p>
          <a:p>
            <a:pPr lvl="1" algn="just">
              <a:lnSpc>
                <a:spcPct val="110000"/>
              </a:lnSpc>
            </a:pPr>
            <a:r>
              <a:rPr lang="es-CO" dirty="0">
                <a:latin typeface="Montserrat" panose="02000505000000020004" pitchFamily="2" charset="0"/>
              </a:rPr>
              <a:t>Hemisférico ipsilateral.</a:t>
            </a:r>
          </a:p>
          <a:p>
            <a:pPr lvl="1" algn="just">
              <a:lnSpc>
                <a:spcPct val="110000"/>
              </a:lnSpc>
            </a:pPr>
            <a:r>
              <a:rPr lang="es-CO" dirty="0">
                <a:latin typeface="Montserrat" panose="02000505000000020004" pitchFamily="2" charset="0"/>
              </a:rPr>
              <a:t>ACM y ACA.</a:t>
            </a:r>
          </a:p>
          <a:p>
            <a:pPr lvl="1" algn="just">
              <a:lnSpc>
                <a:spcPct val="110000"/>
              </a:lnSpc>
            </a:pPr>
            <a:r>
              <a:rPr lang="es-CO" dirty="0">
                <a:latin typeface="Montserrat" panose="02000505000000020004" pitchFamily="2" charset="0"/>
              </a:rPr>
              <a:t>ACP si origen fetal.</a:t>
            </a:r>
          </a:p>
          <a:p>
            <a:pPr algn="just">
              <a:lnSpc>
                <a:spcPct val="110000"/>
              </a:lnSpc>
            </a:pPr>
            <a:r>
              <a:rPr lang="es-CO" sz="2400" dirty="0">
                <a:latin typeface="Montserrat" panose="02000505000000020004" pitchFamily="2" charset="0"/>
              </a:rPr>
              <a:t>Signos y síntomas.</a:t>
            </a:r>
          </a:p>
          <a:p>
            <a:pPr algn="just">
              <a:lnSpc>
                <a:spcPct val="110000"/>
              </a:lnSpc>
            </a:pPr>
            <a:r>
              <a:rPr lang="es-CO" sz="2400" dirty="0">
                <a:latin typeface="Montserrat" panose="02000505000000020004" pitchFamily="2" charset="0"/>
              </a:rPr>
              <a:t>Síndrome de arteria coroidea anterior.</a:t>
            </a:r>
          </a:p>
        </p:txBody>
      </p:sp>
      <p:pic>
        <p:nvPicPr>
          <p:cNvPr id="9" name="Imagen 8">
            <a:extLst>
              <a:ext uri="{FF2B5EF4-FFF2-40B4-BE49-F238E27FC236}">
                <a16:creationId xmlns:a16="http://schemas.microsoft.com/office/drawing/2014/main" id="{24AE776D-356D-4CC3-AC52-6DBC311A77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29722" y="1387247"/>
            <a:ext cx="2374110" cy="4083506"/>
          </a:xfrm>
          <a:prstGeom prst="rect">
            <a:avLst/>
          </a:prstGeom>
        </p:spPr>
      </p:pic>
    </p:spTree>
    <p:extLst>
      <p:ext uri="{BB962C8B-B14F-4D97-AF65-F5344CB8AC3E}">
        <p14:creationId xmlns:p14="http://schemas.microsoft.com/office/powerpoint/2010/main" val="598197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536258" y="120537"/>
            <a:ext cx="11263855" cy="819702"/>
          </a:xfrm>
        </p:spPr>
        <p:txBody>
          <a:bodyPr>
            <a:noAutofit/>
          </a:bodyPr>
          <a:lstStyle/>
          <a:p>
            <a:r>
              <a:rPr lang="es-CO" dirty="0">
                <a:solidFill>
                  <a:srgbClr val="00AAA7"/>
                </a:solidFill>
                <a:latin typeface="Montserrat" panose="02000505000000020004" pitchFamily="2" charset="0"/>
              </a:rPr>
              <a:t>Síndrome de arteria cerebral anterior </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536258" y="903299"/>
            <a:ext cx="5559742" cy="2906651"/>
          </a:xfrm>
        </p:spPr>
        <p:txBody>
          <a:bodyPr>
            <a:noAutofit/>
          </a:bodyPr>
          <a:lstStyle/>
          <a:p>
            <a:r>
              <a:rPr lang="es-CO" sz="1800" dirty="0">
                <a:latin typeface="Montserrat" panose="02000505000000020004" pitchFamily="2" charset="0"/>
              </a:rPr>
              <a:t>0.6 -3% </a:t>
            </a:r>
          </a:p>
          <a:p>
            <a:r>
              <a:rPr lang="es-CO" sz="1800" dirty="0">
                <a:latin typeface="Montserrat" panose="02000505000000020004" pitchFamily="2" charset="0"/>
              </a:rPr>
              <a:t>Paresia contralateral </a:t>
            </a:r>
            <a:r>
              <a:rPr lang="es-CO" sz="1800" dirty="0" err="1">
                <a:latin typeface="Montserrat" panose="02000505000000020004" pitchFamily="2" charset="0"/>
              </a:rPr>
              <a:t>braquio</a:t>
            </a:r>
            <a:r>
              <a:rPr lang="es-CO" sz="1800" dirty="0">
                <a:latin typeface="Montserrat" panose="02000505000000020004" pitchFamily="2" charset="0"/>
              </a:rPr>
              <a:t> - crural</a:t>
            </a:r>
          </a:p>
          <a:p>
            <a:r>
              <a:rPr lang="es-CO" sz="1800" dirty="0">
                <a:latin typeface="Montserrat" panose="02000505000000020004" pitchFamily="2" charset="0"/>
              </a:rPr>
              <a:t>Abulia</a:t>
            </a:r>
          </a:p>
          <a:p>
            <a:r>
              <a:rPr lang="es-CO" sz="1800" dirty="0">
                <a:latin typeface="Montserrat" panose="02000505000000020004" pitchFamily="2" charset="0"/>
              </a:rPr>
              <a:t>Liberación frontal </a:t>
            </a:r>
          </a:p>
          <a:p>
            <a:r>
              <a:rPr lang="es-CO" sz="1800" dirty="0">
                <a:latin typeface="Montserrat" panose="02000505000000020004" pitchFamily="2" charset="0"/>
              </a:rPr>
              <a:t>Disfunción de esfínteres</a:t>
            </a:r>
          </a:p>
          <a:p>
            <a:r>
              <a:rPr lang="es-CO" sz="1800" dirty="0">
                <a:latin typeface="Montserrat" panose="02000505000000020004" pitchFamily="2" charset="0"/>
              </a:rPr>
              <a:t>Paraplejia </a:t>
            </a:r>
          </a:p>
          <a:p>
            <a:r>
              <a:rPr lang="es-CO" sz="1800" dirty="0">
                <a:latin typeface="Montserrat" panose="02000505000000020004" pitchFamily="2" charset="0"/>
              </a:rPr>
              <a:t>Amnesia anterógrada</a:t>
            </a:r>
          </a:p>
          <a:p>
            <a:r>
              <a:rPr lang="es-CO" sz="1800" dirty="0">
                <a:latin typeface="Montserrat" panose="02000505000000020004" pitchFamily="2" charset="0"/>
              </a:rPr>
              <a:t>Apraxia ideo motora</a:t>
            </a:r>
          </a:p>
        </p:txBody>
      </p:sp>
      <p:pic>
        <p:nvPicPr>
          <p:cNvPr id="3" name="Imagen 2">
            <a:extLst>
              <a:ext uri="{FF2B5EF4-FFF2-40B4-BE49-F238E27FC236}">
                <a16:creationId xmlns:a16="http://schemas.microsoft.com/office/drawing/2014/main" id="{6B7C42E5-21BF-4FCA-B15B-19D4D6399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1356261"/>
            <a:ext cx="5742630" cy="4145477"/>
          </a:xfrm>
          <a:prstGeom prst="rect">
            <a:avLst/>
          </a:prstGeom>
        </p:spPr>
      </p:pic>
    </p:spTree>
    <p:extLst>
      <p:ext uri="{BB962C8B-B14F-4D97-AF65-F5344CB8AC3E}">
        <p14:creationId xmlns:p14="http://schemas.microsoft.com/office/powerpoint/2010/main" val="1979664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158495" y="282053"/>
            <a:ext cx="5553076" cy="687023"/>
          </a:xfrm>
        </p:spPr>
        <p:txBody>
          <a:bodyPr>
            <a:noAutofit/>
          </a:bodyPr>
          <a:lstStyle/>
          <a:p>
            <a:pPr algn="ctr"/>
            <a:r>
              <a:rPr lang="es-ES" dirty="0">
                <a:solidFill>
                  <a:srgbClr val="00AAA7"/>
                </a:solidFill>
                <a:latin typeface="Montserrat" panose="02000505000000020004" pitchFamily="2" charset="0"/>
              </a:rPr>
              <a:t>Arteria cerebral media</a:t>
            </a:r>
            <a:endParaRPr lang="es-CO" dirty="0">
              <a:solidFill>
                <a:srgbClr val="00AAA7"/>
              </a:solidFill>
              <a:latin typeface="Montserrat" panose="02000505000000020004" pitchFamily="2" charset="0"/>
            </a:endParaRPr>
          </a:p>
        </p:txBody>
      </p:sp>
      <p:pic>
        <p:nvPicPr>
          <p:cNvPr id="18" name="Imagen 17">
            <a:extLst>
              <a:ext uri="{FF2B5EF4-FFF2-40B4-BE49-F238E27FC236}">
                <a16:creationId xmlns:a16="http://schemas.microsoft.com/office/drawing/2014/main" id="{7B827120-0578-49E5-A557-7AA6051E26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8999" y="1312588"/>
            <a:ext cx="1812068" cy="2460422"/>
          </a:xfrm>
          <a:prstGeom prst="rect">
            <a:avLst/>
          </a:prstGeom>
        </p:spPr>
      </p:pic>
      <p:pic>
        <p:nvPicPr>
          <p:cNvPr id="4" name="Imagen 3">
            <a:extLst>
              <a:ext uri="{FF2B5EF4-FFF2-40B4-BE49-F238E27FC236}">
                <a16:creationId xmlns:a16="http://schemas.microsoft.com/office/drawing/2014/main" id="{83CD3D23-0BD1-433C-9377-BC212A16DB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8055" y="1135985"/>
            <a:ext cx="6925449" cy="4554363"/>
          </a:xfrm>
          <a:prstGeom prst="rect">
            <a:avLst/>
          </a:prstGeom>
        </p:spPr>
      </p:pic>
      <p:pic>
        <p:nvPicPr>
          <p:cNvPr id="5" name="Imagen 4">
            <a:extLst>
              <a:ext uri="{FF2B5EF4-FFF2-40B4-BE49-F238E27FC236}">
                <a16:creationId xmlns:a16="http://schemas.microsoft.com/office/drawing/2014/main" id="{AF57ECF1-1241-41B5-9FE3-42AA714248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92962" y="1135985"/>
            <a:ext cx="6940542" cy="4586030"/>
          </a:xfrm>
          <a:prstGeom prst="rect">
            <a:avLst/>
          </a:prstGeom>
        </p:spPr>
      </p:pic>
    </p:spTree>
    <p:extLst>
      <p:ext uri="{BB962C8B-B14F-4D97-AF65-F5344CB8AC3E}">
        <p14:creationId xmlns:p14="http://schemas.microsoft.com/office/powerpoint/2010/main" val="19408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208924" y="962583"/>
            <a:ext cx="11774152" cy="1042992"/>
          </a:xfrm>
        </p:spPr>
        <p:txBody>
          <a:bodyPr/>
          <a:lstStyle/>
          <a:p>
            <a:r>
              <a:rPr lang="es-CO" dirty="0">
                <a:solidFill>
                  <a:srgbClr val="00AAA7"/>
                </a:solidFill>
                <a:latin typeface="Montserrat" panose="02000505000000020004" pitchFamily="2" charset="0"/>
              </a:rPr>
              <a:t> Pregunta 1</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4669654" y="521496"/>
            <a:ext cx="7313422" cy="5853904"/>
          </a:xfrm>
        </p:spPr>
        <p:txBody>
          <a:bodyPr>
            <a:normAutofit fontScale="92500"/>
          </a:bodyPr>
          <a:lstStyle/>
          <a:p>
            <a:pPr algn="just">
              <a:lnSpc>
                <a:spcPct val="110000"/>
              </a:lnSpc>
            </a:pPr>
            <a:r>
              <a:rPr lang="es-CO" sz="2400" dirty="0">
                <a:latin typeface="Montserrat" panose="02000505000000020004" pitchFamily="2" charset="0"/>
              </a:rPr>
              <a:t>Un hombre de 60 años se presenta con debilidad facial derecha de pocas horas de evolución. No puede levantar su ceja derecha o cerrar su ojo derecho. También tiene borrado el surco naso labial derecho. Se queja de baja percepción en su sentido del gusto. ¿Cuál sería el mejor tratamiento para este paciente? </a:t>
            </a:r>
          </a:p>
          <a:p>
            <a:pPr marL="0" indent="0" algn="just">
              <a:lnSpc>
                <a:spcPct val="110000"/>
              </a:lnSpc>
              <a:buNone/>
            </a:pPr>
            <a:endParaRPr lang="es-CO" dirty="0">
              <a:latin typeface="Montserrat" panose="02000505000000020004" pitchFamily="2" charset="0"/>
            </a:endParaRPr>
          </a:p>
          <a:p>
            <a:pPr marL="914389" lvl="1" indent="-457200">
              <a:lnSpc>
                <a:spcPct val="110000"/>
              </a:lnSpc>
              <a:buFont typeface="+mj-lt"/>
              <a:buAutoNum type="alphaUcPeriod"/>
            </a:pPr>
            <a:r>
              <a:rPr lang="es-CO" dirty="0">
                <a:latin typeface="Montserrat" panose="02000505000000020004" pitchFamily="2" charset="0"/>
              </a:rPr>
              <a:t>Aspirina.</a:t>
            </a:r>
          </a:p>
          <a:p>
            <a:pPr marL="914389" lvl="1" indent="-457200">
              <a:lnSpc>
                <a:spcPct val="110000"/>
              </a:lnSpc>
              <a:buFont typeface="+mj-lt"/>
              <a:buAutoNum type="alphaUcPeriod"/>
            </a:pPr>
            <a:r>
              <a:rPr lang="es-CO" dirty="0">
                <a:latin typeface="Montserrat" panose="02000505000000020004" pitchFamily="2" charset="0"/>
              </a:rPr>
              <a:t>Heparina.</a:t>
            </a:r>
          </a:p>
          <a:p>
            <a:pPr marL="914389" lvl="1" indent="-457200">
              <a:lnSpc>
                <a:spcPct val="110000"/>
              </a:lnSpc>
              <a:buFont typeface="+mj-lt"/>
              <a:buAutoNum type="alphaUcPeriod"/>
            </a:pPr>
            <a:r>
              <a:rPr lang="es-CO" dirty="0">
                <a:latin typeface="Montserrat" panose="02000505000000020004" pitchFamily="2" charset="0"/>
              </a:rPr>
              <a:t>Prednisolona.</a:t>
            </a:r>
          </a:p>
          <a:p>
            <a:pPr marL="914389" lvl="1" indent="-457200">
              <a:lnSpc>
                <a:spcPct val="110000"/>
              </a:lnSpc>
              <a:buFont typeface="+mj-lt"/>
              <a:buAutoNum type="alphaUcPeriod"/>
            </a:pPr>
            <a:r>
              <a:rPr lang="es-CO" dirty="0">
                <a:latin typeface="Montserrat" panose="02000505000000020004" pitchFamily="2" charset="0"/>
              </a:rPr>
              <a:t>Trombólisis IV con </a:t>
            </a:r>
            <a:r>
              <a:rPr lang="es-CO" dirty="0" err="1">
                <a:latin typeface="Montserrat" panose="02000505000000020004" pitchFamily="2" charset="0"/>
              </a:rPr>
              <a:t>rtPA</a:t>
            </a:r>
            <a:r>
              <a:rPr lang="es-CO" dirty="0">
                <a:latin typeface="Montserrat" panose="02000505000000020004" pitchFamily="2" charset="0"/>
              </a:rPr>
              <a:t> si se presenta dentro de las primeras 4.5 horas de inicio de los síntomas.</a:t>
            </a:r>
          </a:p>
        </p:txBody>
      </p:sp>
    </p:spTree>
    <p:extLst>
      <p:ext uri="{BB962C8B-B14F-4D97-AF65-F5344CB8AC3E}">
        <p14:creationId xmlns:p14="http://schemas.microsoft.com/office/powerpoint/2010/main" val="4081782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C08612A-A31A-45FF-8DF7-0EEC6CCACF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6562" y="956644"/>
            <a:ext cx="6893456" cy="4414528"/>
          </a:xfrm>
          <a:prstGeom prst="rect">
            <a:avLst/>
          </a:prstGeom>
        </p:spPr>
      </p:pic>
      <p:pic>
        <p:nvPicPr>
          <p:cNvPr id="3" name="Imagen 2">
            <a:extLst>
              <a:ext uri="{FF2B5EF4-FFF2-40B4-BE49-F238E27FC236}">
                <a16:creationId xmlns:a16="http://schemas.microsoft.com/office/drawing/2014/main" id="{CCC8C355-BF48-4D31-8AAC-E993FD6E14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6562" y="926161"/>
            <a:ext cx="6870075" cy="4445011"/>
          </a:xfrm>
          <a:prstGeom prst="rect">
            <a:avLst/>
          </a:prstGeom>
        </p:spPr>
      </p:pic>
      <p:sp>
        <p:nvSpPr>
          <p:cNvPr id="18" name="Rectángulo 17">
            <a:extLst>
              <a:ext uri="{FF2B5EF4-FFF2-40B4-BE49-F238E27FC236}">
                <a16:creationId xmlns:a16="http://schemas.microsoft.com/office/drawing/2014/main" id="{A6E6FAE4-3D8B-4728-9025-AAABB0572E86}"/>
              </a:ext>
            </a:extLst>
          </p:cNvPr>
          <p:cNvSpPr/>
          <p:nvPr/>
        </p:nvSpPr>
        <p:spPr>
          <a:xfrm>
            <a:off x="0" y="3773010"/>
            <a:ext cx="4669654" cy="30849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9" name="Imagen 18">
            <a:extLst>
              <a:ext uri="{FF2B5EF4-FFF2-40B4-BE49-F238E27FC236}">
                <a16:creationId xmlns:a16="http://schemas.microsoft.com/office/drawing/2014/main" id="{DAEA11B2-B99D-41DB-A3DF-623B50E87D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59818" y="1341868"/>
            <a:ext cx="1725029" cy="2342241"/>
          </a:xfrm>
          <a:prstGeom prst="rect">
            <a:avLst/>
          </a:prstGeom>
        </p:spPr>
      </p:pic>
      <p:sp>
        <p:nvSpPr>
          <p:cNvPr id="9" name="Título 1">
            <a:extLst>
              <a:ext uri="{FF2B5EF4-FFF2-40B4-BE49-F238E27FC236}">
                <a16:creationId xmlns:a16="http://schemas.microsoft.com/office/drawing/2014/main" id="{C5AE4EFB-B8EE-484E-9284-469CD596A140}"/>
              </a:ext>
            </a:extLst>
          </p:cNvPr>
          <p:cNvSpPr>
            <a:spLocks noGrp="1"/>
          </p:cNvSpPr>
          <p:nvPr>
            <p:ph type="title"/>
          </p:nvPr>
        </p:nvSpPr>
        <p:spPr>
          <a:xfrm>
            <a:off x="145795" y="239138"/>
            <a:ext cx="5553076" cy="687023"/>
          </a:xfrm>
        </p:spPr>
        <p:txBody>
          <a:bodyPr>
            <a:noAutofit/>
          </a:bodyPr>
          <a:lstStyle/>
          <a:p>
            <a:pPr algn="ctr"/>
            <a:r>
              <a:rPr lang="es-ES" dirty="0">
                <a:solidFill>
                  <a:srgbClr val="00AAA7"/>
                </a:solidFill>
                <a:latin typeface="Montserrat" panose="02000505000000020004" pitchFamily="2" charset="0"/>
              </a:rPr>
              <a:t>Arteria cerebral media</a:t>
            </a:r>
            <a:endParaRPr lang="es-CO" dirty="0">
              <a:solidFill>
                <a:srgbClr val="00AAA7"/>
              </a:solidFill>
              <a:latin typeface="Montserrat" panose="02000505000000020004" pitchFamily="2" charset="0"/>
            </a:endParaRPr>
          </a:p>
        </p:txBody>
      </p:sp>
    </p:spTree>
    <p:extLst>
      <p:ext uri="{BB962C8B-B14F-4D97-AF65-F5344CB8AC3E}">
        <p14:creationId xmlns:p14="http://schemas.microsoft.com/office/powerpoint/2010/main" val="170797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474375" y="1"/>
            <a:ext cx="7795952" cy="1609045"/>
          </a:xfrm>
        </p:spPr>
        <p:txBody>
          <a:bodyPr>
            <a:noAutofit/>
          </a:bodyPr>
          <a:lstStyle/>
          <a:p>
            <a:pPr algn="ctr"/>
            <a:r>
              <a:rPr lang="es-CO" dirty="0">
                <a:solidFill>
                  <a:srgbClr val="00AAA7"/>
                </a:solidFill>
                <a:latin typeface="Montserrat" panose="02000505000000020004" pitchFamily="2" charset="0"/>
              </a:rPr>
              <a:t>Regla de los 4: síndromes de circulación posterior</a:t>
            </a:r>
          </a:p>
        </p:txBody>
      </p:sp>
      <p:sp>
        <p:nvSpPr>
          <p:cNvPr id="11" name="Rectángulo 10">
            <a:extLst>
              <a:ext uri="{FF2B5EF4-FFF2-40B4-BE49-F238E27FC236}">
                <a16:creationId xmlns:a16="http://schemas.microsoft.com/office/drawing/2014/main" id="{7BC5E6E2-240A-4FBE-8EE9-C3815E229EAD}"/>
              </a:ext>
            </a:extLst>
          </p:cNvPr>
          <p:cNvSpPr/>
          <p:nvPr/>
        </p:nvSpPr>
        <p:spPr>
          <a:xfrm>
            <a:off x="1387611" y="1609046"/>
            <a:ext cx="3282043" cy="196682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sz="1600" b="1" dirty="0">
                <a:latin typeface="Montserrat" panose="02000505000000020004" pitchFamily="2" charset="0"/>
              </a:rPr>
              <a:t>4 </a:t>
            </a:r>
            <a:r>
              <a:rPr lang="es-ES" sz="1600" dirty="0">
                <a:latin typeface="Montserrat" panose="02000505000000020004" pitchFamily="2" charset="0"/>
              </a:rPr>
              <a:t>estructuras mediales que empiezan por M.</a:t>
            </a:r>
          </a:p>
          <a:p>
            <a:pPr marL="285750" indent="-285750">
              <a:buFont typeface="Arial" panose="020B0604020202020204" pitchFamily="34" charset="0"/>
              <a:buChar char="•"/>
            </a:pPr>
            <a:r>
              <a:rPr lang="es-ES" sz="1600" b="1" dirty="0">
                <a:latin typeface="Montserrat" panose="02000505000000020004" pitchFamily="2" charset="0"/>
              </a:rPr>
              <a:t>4 </a:t>
            </a:r>
            <a:r>
              <a:rPr lang="es-ES" sz="1600" dirty="0">
                <a:latin typeface="Montserrat" panose="02000505000000020004" pitchFamily="2" charset="0"/>
              </a:rPr>
              <a:t>estructuras laterales que empiezan por S.</a:t>
            </a:r>
          </a:p>
          <a:p>
            <a:pPr marL="285750" indent="-285750">
              <a:buFont typeface="Arial" panose="020B0604020202020204" pitchFamily="34" charset="0"/>
              <a:buChar char="•"/>
            </a:pPr>
            <a:r>
              <a:rPr lang="es-ES" sz="1600" b="1" dirty="0">
                <a:latin typeface="Montserrat" panose="02000505000000020004" pitchFamily="2" charset="0"/>
              </a:rPr>
              <a:t>4</a:t>
            </a:r>
            <a:r>
              <a:rPr lang="es-ES" sz="1600" dirty="0">
                <a:latin typeface="Montserrat" panose="02000505000000020004" pitchFamily="2" charset="0"/>
              </a:rPr>
              <a:t> NC están en bulbo, </a:t>
            </a:r>
            <a:r>
              <a:rPr lang="es-ES" sz="1600" b="1" dirty="0">
                <a:latin typeface="Montserrat" panose="02000505000000020004" pitchFamily="2" charset="0"/>
              </a:rPr>
              <a:t>4 </a:t>
            </a:r>
            <a:r>
              <a:rPr lang="es-ES" sz="1600" dirty="0">
                <a:latin typeface="Montserrat" panose="02000505000000020004" pitchFamily="2" charset="0"/>
              </a:rPr>
              <a:t>están en el puente y </a:t>
            </a:r>
            <a:r>
              <a:rPr lang="es-ES" sz="1600" b="1" dirty="0">
                <a:latin typeface="Montserrat" panose="02000505000000020004" pitchFamily="2" charset="0"/>
              </a:rPr>
              <a:t>4</a:t>
            </a:r>
            <a:r>
              <a:rPr lang="es-ES" sz="1600" dirty="0">
                <a:latin typeface="Montserrat" panose="02000505000000020004" pitchFamily="2" charset="0"/>
              </a:rPr>
              <a:t> están por encima del puente.</a:t>
            </a:r>
          </a:p>
        </p:txBody>
      </p:sp>
      <p:sp>
        <p:nvSpPr>
          <p:cNvPr id="14" name="Rectángulo 13">
            <a:extLst>
              <a:ext uri="{FF2B5EF4-FFF2-40B4-BE49-F238E27FC236}">
                <a16:creationId xmlns:a16="http://schemas.microsoft.com/office/drawing/2014/main" id="{8E27A6B7-66F3-412C-9000-90EB76B78838}"/>
              </a:ext>
            </a:extLst>
          </p:cNvPr>
          <p:cNvSpPr/>
          <p:nvPr/>
        </p:nvSpPr>
        <p:spPr>
          <a:xfrm>
            <a:off x="4818709" y="1609047"/>
            <a:ext cx="3282043" cy="196682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Montserrat" panose="02000505000000020004" pitchFamily="2" charset="0"/>
              </a:rPr>
              <a:t>Estructuras </a:t>
            </a:r>
            <a:r>
              <a:rPr lang="es-ES" sz="1600" b="1" dirty="0" err="1">
                <a:latin typeface="Montserrat" panose="02000505000000020004" pitchFamily="2" charset="0"/>
              </a:rPr>
              <a:t>paramedianas</a:t>
            </a:r>
            <a:r>
              <a:rPr lang="es-ES" sz="1600" b="1" dirty="0">
                <a:latin typeface="Montserrat" panose="02000505000000020004" pitchFamily="2" charset="0"/>
              </a:rPr>
              <a:t> en Tallo: </a:t>
            </a:r>
          </a:p>
          <a:p>
            <a:pPr marL="285750" indent="-285750">
              <a:buFont typeface="Arial" panose="020B0604020202020204" pitchFamily="34" charset="0"/>
              <a:buChar char="•"/>
            </a:pPr>
            <a:r>
              <a:rPr lang="es-ES" sz="1600" b="1" dirty="0">
                <a:latin typeface="Montserrat" panose="02000505000000020004" pitchFamily="2" charset="0"/>
              </a:rPr>
              <a:t>M</a:t>
            </a:r>
            <a:r>
              <a:rPr lang="es-ES" sz="1600" dirty="0">
                <a:latin typeface="Montserrat" panose="02000505000000020004" pitchFamily="2" charset="0"/>
              </a:rPr>
              <a:t>otora.</a:t>
            </a:r>
          </a:p>
          <a:p>
            <a:pPr marL="285750" indent="-285750">
              <a:buFont typeface="Arial" panose="020B0604020202020204" pitchFamily="34" charset="0"/>
              <a:buChar char="•"/>
            </a:pPr>
            <a:r>
              <a:rPr lang="es-ES" sz="1600" b="1" dirty="0">
                <a:latin typeface="Montserrat" panose="02000505000000020004" pitchFamily="2" charset="0"/>
              </a:rPr>
              <a:t>M</a:t>
            </a:r>
            <a:r>
              <a:rPr lang="es-ES" sz="1600" dirty="0">
                <a:latin typeface="Montserrat" panose="02000505000000020004" pitchFamily="2" charset="0"/>
              </a:rPr>
              <a:t>edial Lemnisco.</a:t>
            </a:r>
          </a:p>
          <a:p>
            <a:pPr marL="285750" indent="-285750">
              <a:buFont typeface="Arial" panose="020B0604020202020204" pitchFamily="34" charset="0"/>
              <a:buChar char="•"/>
            </a:pPr>
            <a:r>
              <a:rPr lang="es-ES" sz="1600" b="1" dirty="0">
                <a:latin typeface="Montserrat" panose="02000505000000020004" pitchFamily="2" charset="0"/>
              </a:rPr>
              <a:t>M</a:t>
            </a:r>
            <a:r>
              <a:rPr lang="es-ES" sz="1600" dirty="0">
                <a:latin typeface="Montserrat" panose="02000505000000020004" pitchFamily="2" charset="0"/>
              </a:rPr>
              <a:t>otor núcleo.</a:t>
            </a:r>
          </a:p>
          <a:p>
            <a:pPr marL="285750" indent="-285750">
              <a:buFont typeface="Arial" panose="020B0604020202020204" pitchFamily="34" charset="0"/>
              <a:buChar char="•"/>
            </a:pPr>
            <a:r>
              <a:rPr lang="es-ES" sz="1600" b="1" dirty="0">
                <a:latin typeface="Montserrat" panose="02000505000000020004" pitchFamily="2" charset="0"/>
              </a:rPr>
              <a:t>M</a:t>
            </a:r>
            <a:r>
              <a:rPr lang="es-ES" sz="1600" dirty="0">
                <a:latin typeface="Montserrat" panose="02000505000000020004" pitchFamily="2" charset="0"/>
              </a:rPr>
              <a:t>edial fascículo longitudinal.</a:t>
            </a:r>
          </a:p>
        </p:txBody>
      </p:sp>
      <p:sp>
        <p:nvSpPr>
          <p:cNvPr id="15" name="Rectángulo 14">
            <a:extLst>
              <a:ext uri="{FF2B5EF4-FFF2-40B4-BE49-F238E27FC236}">
                <a16:creationId xmlns:a16="http://schemas.microsoft.com/office/drawing/2014/main" id="{50C6F7BB-1734-4393-8318-7DB20BE8D076}"/>
              </a:ext>
            </a:extLst>
          </p:cNvPr>
          <p:cNvSpPr/>
          <p:nvPr/>
        </p:nvSpPr>
        <p:spPr>
          <a:xfrm>
            <a:off x="4823543" y="3722741"/>
            <a:ext cx="3282043" cy="196682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Montserrat" panose="02000505000000020004" pitchFamily="2" charset="0"/>
              </a:rPr>
              <a:t>Estructuras laterales en Tallo:</a:t>
            </a:r>
          </a:p>
          <a:p>
            <a:pPr algn="ctr"/>
            <a:r>
              <a:rPr lang="es-ES" sz="1600" b="1" dirty="0">
                <a:latin typeface="Montserrat" panose="02000505000000020004" pitchFamily="2" charset="0"/>
              </a:rPr>
              <a:t> </a:t>
            </a:r>
          </a:p>
          <a:p>
            <a:pPr marL="285750" indent="-285750">
              <a:buFont typeface="Arial" panose="020B0604020202020204" pitchFamily="34" charset="0"/>
              <a:buChar char="•"/>
            </a:pPr>
            <a:r>
              <a:rPr lang="es-ES" sz="1600" b="1" dirty="0">
                <a:latin typeface="Montserrat" panose="02000505000000020004" pitchFamily="2" charset="0"/>
              </a:rPr>
              <a:t>Es</a:t>
            </a:r>
            <a:r>
              <a:rPr lang="es-ES" sz="1600" dirty="0">
                <a:latin typeface="Montserrat" panose="02000505000000020004" pitchFamily="2" charset="0"/>
              </a:rPr>
              <a:t>pinotalámico.</a:t>
            </a:r>
          </a:p>
          <a:p>
            <a:pPr marL="285750" indent="-285750">
              <a:buFont typeface="Arial" panose="020B0604020202020204" pitchFamily="34" charset="0"/>
              <a:buChar char="•"/>
            </a:pPr>
            <a:r>
              <a:rPr lang="es-ES" sz="1600" b="1" dirty="0">
                <a:latin typeface="Montserrat" panose="02000505000000020004" pitchFamily="2" charset="0"/>
              </a:rPr>
              <a:t>S</a:t>
            </a:r>
            <a:r>
              <a:rPr lang="es-ES" sz="1600" dirty="0">
                <a:latin typeface="Montserrat" panose="02000505000000020004" pitchFamily="2" charset="0"/>
              </a:rPr>
              <a:t>impático.</a:t>
            </a:r>
          </a:p>
          <a:p>
            <a:pPr marL="285750" indent="-285750">
              <a:buFont typeface="Arial" panose="020B0604020202020204" pitchFamily="34" charset="0"/>
              <a:buChar char="•"/>
            </a:pPr>
            <a:r>
              <a:rPr lang="es-ES" sz="1600" b="1" dirty="0">
                <a:latin typeface="Montserrat" panose="02000505000000020004" pitchFamily="2" charset="0"/>
              </a:rPr>
              <a:t>S</a:t>
            </a:r>
            <a:r>
              <a:rPr lang="es-ES" sz="1600" dirty="0">
                <a:latin typeface="Montserrat" panose="02000505000000020004" pitchFamily="2" charset="0"/>
              </a:rPr>
              <a:t>ensitivo núcleo del 5º NC.</a:t>
            </a:r>
          </a:p>
          <a:p>
            <a:pPr marL="285750" indent="-285750">
              <a:buFont typeface="Arial" panose="020B0604020202020204" pitchFamily="34" charset="0"/>
              <a:buChar char="•"/>
            </a:pPr>
            <a:r>
              <a:rPr lang="es-ES" sz="1600" dirty="0">
                <a:latin typeface="Montserrat" panose="02000505000000020004" pitchFamily="2" charset="0"/>
              </a:rPr>
              <a:t>Espinocerebeloso tracto.</a:t>
            </a:r>
          </a:p>
          <a:p>
            <a:pPr algn="ctr"/>
            <a:endParaRPr lang="es-ES" sz="1600" dirty="0">
              <a:latin typeface="Montserrat" panose="02000505000000020004" pitchFamily="2" charset="0"/>
            </a:endParaRPr>
          </a:p>
        </p:txBody>
      </p:sp>
      <p:pic>
        <p:nvPicPr>
          <p:cNvPr id="9" name="Imagen 8">
            <a:extLst>
              <a:ext uri="{FF2B5EF4-FFF2-40B4-BE49-F238E27FC236}">
                <a16:creationId xmlns:a16="http://schemas.microsoft.com/office/drawing/2014/main" id="{FC1620D0-41F7-4C42-8AAE-684DF3024D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9475" y="1897805"/>
            <a:ext cx="3880632" cy="3062390"/>
          </a:xfrm>
          <a:prstGeom prst="rect">
            <a:avLst/>
          </a:prstGeom>
        </p:spPr>
      </p:pic>
    </p:spTree>
    <p:extLst>
      <p:ext uri="{BB962C8B-B14F-4D97-AF65-F5344CB8AC3E}">
        <p14:creationId xmlns:p14="http://schemas.microsoft.com/office/powerpoint/2010/main" val="3861125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335506" y="318330"/>
            <a:ext cx="4426677" cy="2035292"/>
          </a:xfrm>
        </p:spPr>
        <p:txBody>
          <a:bodyPr>
            <a:noAutofit/>
          </a:bodyPr>
          <a:lstStyle/>
          <a:p>
            <a:pPr algn="ctr"/>
            <a:r>
              <a:rPr lang="es-CO" dirty="0">
                <a:solidFill>
                  <a:srgbClr val="00AAA7"/>
                </a:solidFill>
                <a:latin typeface="Montserrat" panose="02000505000000020004" pitchFamily="2" charset="0"/>
              </a:rPr>
              <a:t>Síndromes de circulación posterior</a:t>
            </a:r>
          </a:p>
        </p:txBody>
      </p:sp>
      <p:graphicFrame>
        <p:nvGraphicFramePr>
          <p:cNvPr id="3" name="Marcador de contenido 2">
            <a:extLst>
              <a:ext uri="{FF2B5EF4-FFF2-40B4-BE49-F238E27FC236}">
                <a16:creationId xmlns:a16="http://schemas.microsoft.com/office/drawing/2014/main" id="{2FBD6760-0A98-4DA0-B9E7-CFCF85368038}"/>
              </a:ext>
            </a:extLst>
          </p:cNvPr>
          <p:cNvGraphicFramePr>
            <a:graphicFrameLocks noGrp="1"/>
          </p:cNvGraphicFramePr>
          <p:nvPr>
            <p:ph idx="1"/>
            <p:extLst>
              <p:ext uri="{D42A27DB-BD31-4B8C-83A1-F6EECF244321}">
                <p14:modId xmlns:p14="http://schemas.microsoft.com/office/powerpoint/2010/main" val="3790921331"/>
              </p:ext>
            </p:extLst>
          </p:nvPr>
        </p:nvGraphicFramePr>
        <p:xfrm>
          <a:off x="4863782" y="673930"/>
          <a:ext cx="7239317" cy="5418443"/>
        </p:xfrm>
        <a:graphic>
          <a:graphicData uri="http://schemas.openxmlformats.org/drawingml/2006/table">
            <a:tbl>
              <a:tblPr firstRow="1" bandRow="1">
                <a:tableStyleId>{B301B821-A1FF-4177-AEE7-76D212191A09}</a:tableStyleId>
              </a:tblPr>
              <a:tblGrid>
                <a:gridCol w="2716616">
                  <a:extLst>
                    <a:ext uri="{9D8B030D-6E8A-4147-A177-3AD203B41FA5}">
                      <a16:colId xmlns:a16="http://schemas.microsoft.com/office/drawing/2014/main" val="863820285"/>
                    </a:ext>
                  </a:extLst>
                </a:gridCol>
                <a:gridCol w="4522701">
                  <a:extLst>
                    <a:ext uri="{9D8B030D-6E8A-4147-A177-3AD203B41FA5}">
                      <a16:colId xmlns:a16="http://schemas.microsoft.com/office/drawing/2014/main" val="2032897286"/>
                    </a:ext>
                  </a:extLst>
                </a:gridCol>
              </a:tblGrid>
              <a:tr h="302420">
                <a:tc>
                  <a:txBody>
                    <a:bodyPr/>
                    <a:lstStyle/>
                    <a:p>
                      <a:pPr algn="ctr"/>
                      <a:r>
                        <a:rPr lang="es-ES" sz="1400" dirty="0">
                          <a:latin typeface="Montserrat" panose="02000505000000020004" pitchFamily="2" charset="0"/>
                        </a:rPr>
                        <a:t>Territorio vascular </a:t>
                      </a:r>
                    </a:p>
                  </a:txBody>
                  <a:tcPr/>
                </a:tc>
                <a:tc>
                  <a:txBody>
                    <a:bodyPr/>
                    <a:lstStyle/>
                    <a:p>
                      <a:pPr algn="ctr"/>
                      <a:r>
                        <a:rPr lang="es-ES" sz="1400" dirty="0">
                          <a:latin typeface="Montserrat" panose="02000505000000020004" pitchFamily="2" charset="0"/>
                        </a:rPr>
                        <a:t>Signos y síntomas </a:t>
                      </a:r>
                    </a:p>
                  </a:txBody>
                  <a:tcPr/>
                </a:tc>
                <a:extLst>
                  <a:ext uri="{0D108BD9-81ED-4DB2-BD59-A6C34878D82A}">
                    <a16:rowId xmlns:a16="http://schemas.microsoft.com/office/drawing/2014/main" val="1233022771"/>
                  </a:ext>
                </a:extLst>
              </a:tr>
              <a:tr h="962245">
                <a:tc>
                  <a:txBody>
                    <a:bodyPr/>
                    <a:lstStyle/>
                    <a:p>
                      <a:r>
                        <a:rPr lang="es-ES" sz="1400" dirty="0">
                          <a:solidFill>
                            <a:srgbClr val="152B48"/>
                          </a:solidFill>
                          <a:latin typeface="Montserrat" panose="02000505000000020004" pitchFamily="2" charset="0"/>
                        </a:rPr>
                        <a:t>Arteria cerebral posterior izquierda </a:t>
                      </a:r>
                      <a:endParaRPr lang="es-ES" sz="1400" b="1" dirty="0">
                        <a:solidFill>
                          <a:srgbClr val="152B48"/>
                        </a:solidFill>
                        <a:latin typeface="Montserrat" panose="02000505000000020004" pitchFamily="2" charset="0"/>
                      </a:endParaRPr>
                    </a:p>
                  </a:txBody>
                  <a:tcPr/>
                </a:tc>
                <a:tc>
                  <a:txBody>
                    <a:bodyPr/>
                    <a:lstStyle/>
                    <a:p>
                      <a:r>
                        <a:rPr lang="es-ES" sz="1400" dirty="0">
                          <a:solidFill>
                            <a:srgbClr val="152B48"/>
                          </a:solidFill>
                          <a:latin typeface="Montserrat" panose="02000505000000020004" pitchFamily="2" charset="0"/>
                        </a:rPr>
                        <a:t>Hemianopsia homónima derecha, alexia sin agrafia, si compromiso del mesencéfalo: III par ipsilateral + midriasis + hemiparesia contralateral (Weber).</a:t>
                      </a:r>
                    </a:p>
                  </a:txBody>
                  <a:tcPr/>
                </a:tc>
                <a:extLst>
                  <a:ext uri="{0D108BD9-81ED-4DB2-BD59-A6C34878D82A}">
                    <a16:rowId xmlns:a16="http://schemas.microsoft.com/office/drawing/2014/main" val="3230976466"/>
                  </a:ext>
                </a:extLst>
              </a:tr>
              <a:tr h="962245">
                <a:tc>
                  <a:txBody>
                    <a:bodyPr/>
                    <a:lstStyle/>
                    <a:p>
                      <a:r>
                        <a:rPr lang="es-ES" sz="1400" dirty="0">
                          <a:solidFill>
                            <a:srgbClr val="152B48"/>
                          </a:solidFill>
                          <a:latin typeface="Montserrat" panose="02000505000000020004" pitchFamily="2" charset="0"/>
                        </a:rPr>
                        <a:t>Arteria cerebral posterior derecha </a:t>
                      </a:r>
                      <a:endParaRPr lang="es-ES" sz="1400" b="1" dirty="0">
                        <a:solidFill>
                          <a:srgbClr val="152B48"/>
                        </a:solidFill>
                        <a:latin typeface="Montserrat" panose="02000505000000020004" pitchFamily="2"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400" dirty="0">
                          <a:solidFill>
                            <a:srgbClr val="152B48"/>
                          </a:solidFill>
                          <a:latin typeface="Montserrat" panose="02000505000000020004" pitchFamily="2" charset="0"/>
                        </a:rPr>
                        <a:t>Hemianopsia homónima izquierda, alexia sin agrafia, si compromiso del mesencéfalo: III par ipsilateral + midriasis + hemiparesia contralateral (Weber).</a:t>
                      </a:r>
                    </a:p>
                  </a:txBody>
                  <a:tcPr/>
                </a:tc>
                <a:extLst>
                  <a:ext uri="{0D108BD9-81ED-4DB2-BD59-A6C34878D82A}">
                    <a16:rowId xmlns:a16="http://schemas.microsoft.com/office/drawing/2014/main" val="1132151897"/>
                  </a:ext>
                </a:extLst>
              </a:tr>
              <a:tr h="522361">
                <a:tc>
                  <a:txBody>
                    <a:bodyPr/>
                    <a:lstStyle/>
                    <a:p>
                      <a:r>
                        <a:rPr lang="es-ES" sz="1400" dirty="0">
                          <a:solidFill>
                            <a:srgbClr val="152B48"/>
                          </a:solidFill>
                          <a:latin typeface="Montserrat" panose="02000505000000020004" pitchFamily="2" charset="0"/>
                        </a:rPr>
                        <a:t>Arteria cerebelosa superior</a:t>
                      </a:r>
                      <a:endParaRPr lang="es-ES" sz="1400" b="1" dirty="0">
                        <a:solidFill>
                          <a:srgbClr val="152B48"/>
                        </a:solidFill>
                        <a:latin typeface="Montserrat" panose="02000505000000020004" pitchFamily="2" charset="0"/>
                      </a:endParaRPr>
                    </a:p>
                  </a:txBody>
                  <a:tcPr/>
                </a:tc>
                <a:tc>
                  <a:txBody>
                    <a:bodyPr/>
                    <a:lstStyle/>
                    <a:p>
                      <a:r>
                        <a:rPr lang="es-ES" sz="1400" dirty="0">
                          <a:solidFill>
                            <a:srgbClr val="152B48"/>
                          </a:solidFill>
                          <a:latin typeface="Montserrat" panose="02000505000000020004" pitchFamily="2" charset="0"/>
                        </a:rPr>
                        <a:t>Ataxia apendicular ipsilateral y para la marcha.</a:t>
                      </a:r>
                    </a:p>
                  </a:txBody>
                  <a:tcPr/>
                </a:tc>
                <a:extLst>
                  <a:ext uri="{0D108BD9-81ED-4DB2-BD59-A6C34878D82A}">
                    <a16:rowId xmlns:a16="http://schemas.microsoft.com/office/drawing/2014/main" val="1602591821"/>
                  </a:ext>
                </a:extLst>
              </a:tr>
              <a:tr h="522361">
                <a:tc>
                  <a:txBody>
                    <a:bodyPr/>
                    <a:lstStyle/>
                    <a:p>
                      <a:r>
                        <a:rPr lang="es-ES" sz="1400" dirty="0">
                          <a:solidFill>
                            <a:srgbClr val="152B48"/>
                          </a:solidFill>
                          <a:latin typeface="Montserrat" panose="02000505000000020004" pitchFamily="2" charset="0"/>
                        </a:rPr>
                        <a:t>AICA</a:t>
                      </a:r>
                      <a:endParaRPr lang="es-ES" sz="1400" b="1" dirty="0">
                        <a:solidFill>
                          <a:srgbClr val="152B48"/>
                        </a:solidFill>
                        <a:latin typeface="Montserrat" panose="02000505000000020004" pitchFamily="2" charset="0"/>
                      </a:endParaRPr>
                    </a:p>
                  </a:txBody>
                  <a:tcPr/>
                </a:tc>
                <a:tc>
                  <a:txBody>
                    <a:bodyPr/>
                    <a:lstStyle/>
                    <a:p>
                      <a:r>
                        <a:rPr lang="es-ES" sz="1400" dirty="0">
                          <a:solidFill>
                            <a:srgbClr val="152B48"/>
                          </a:solidFill>
                          <a:latin typeface="Montserrat" panose="02000505000000020004" pitchFamily="2" charset="0"/>
                        </a:rPr>
                        <a:t>Vértigo y sordera ipsilateral, debilidad facial ipsilateral y ataxia.</a:t>
                      </a:r>
                      <a:endParaRPr lang="es-ES" sz="1400" b="0" dirty="0">
                        <a:solidFill>
                          <a:srgbClr val="152B48"/>
                        </a:solidFill>
                        <a:latin typeface="Montserrat" panose="02000505000000020004" pitchFamily="2" charset="0"/>
                      </a:endParaRPr>
                    </a:p>
                  </a:txBody>
                  <a:tcPr/>
                </a:tc>
                <a:extLst>
                  <a:ext uri="{0D108BD9-81ED-4DB2-BD59-A6C34878D82A}">
                    <a16:rowId xmlns:a16="http://schemas.microsoft.com/office/drawing/2014/main" val="3748613066"/>
                  </a:ext>
                </a:extLst>
              </a:tr>
              <a:tr h="742303">
                <a:tc>
                  <a:txBody>
                    <a:bodyPr/>
                    <a:lstStyle/>
                    <a:p>
                      <a:r>
                        <a:rPr lang="es-ES" sz="1400" dirty="0">
                          <a:solidFill>
                            <a:srgbClr val="152B48"/>
                          </a:solidFill>
                          <a:latin typeface="Montserrat" panose="02000505000000020004" pitchFamily="2" charset="0"/>
                        </a:rPr>
                        <a:t>Vertebral/ PICA</a:t>
                      </a:r>
                      <a:endParaRPr lang="es-ES" sz="1400" b="1" dirty="0">
                        <a:solidFill>
                          <a:srgbClr val="152B48"/>
                        </a:solidFill>
                        <a:latin typeface="Montserrat" panose="02000505000000020004" pitchFamily="2" charset="0"/>
                      </a:endParaRPr>
                    </a:p>
                  </a:txBody>
                  <a:tcPr/>
                </a:tc>
                <a:tc>
                  <a:txBody>
                    <a:bodyPr/>
                    <a:lstStyle/>
                    <a:p>
                      <a:r>
                        <a:rPr lang="es-ES" sz="1400" dirty="0">
                          <a:solidFill>
                            <a:srgbClr val="152B48"/>
                          </a:solidFill>
                          <a:latin typeface="Montserrat" panose="02000505000000020004" pitchFamily="2" charset="0"/>
                        </a:rPr>
                        <a:t>Ataxia apendicular y de la marcha, si compromiso bulbar lateral (síndrome de </a:t>
                      </a:r>
                      <a:r>
                        <a:rPr lang="es-ES" sz="1400" dirty="0" err="1">
                          <a:solidFill>
                            <a:srgbClr val="152B48"/>
                          </a:solidFill>
                          <a:latin typeface="Montserrat" panose="02000505000000020004" pitchFamily="2" charset="0"/>
                        </a:rPr>
                        <a:t>Wallenberg</a:t>
                      </a:r>
                      <a:r>
                        <a:rPr lang="es-ES" sz="1400" dirty="0">
                          <a:solidFill>
                            <a:srgbClr val="152B48"/>
                          </a:solidFill>
                          <a:latin typeface="Montserrat" panose="02000505000000020004" pitchFamily="2" charset="0"/>
                        </a:rPr>
                        <a:t>).</a:t>
                      </a:r>
                    </a:p>
                  </a:txBody>
                  <a:tcPr/>
                </a:tc>
                <a:extLst>
                  <a:ext uri="{0D108BD9-81ED-4DB2-BD59-A6C34878D82A}">
                    <a16:rowId xmlns:a16="http://schemas.microsoft.com/office/drawing/2014/main" val="2752452047"/>
                  </a:ext>
                </a:extLst>
              </a:tr>
              <a:tr h="1402128">
                <a:tc>
                  <a:txBody>
                    <a:bodyPr/>
                    <a:lstStyle/>
                    <a:p>
                      <a:r>
                        <a:rPr lang="es-ES" sz="1400" dirty="0">
                          <a:solidFill>
                            <a:srgbClr val="152B48"/>
                          </a:solidFill>
                          <a:latin typeface="Montserrat" panose="02000505000000020004" pitchFamily="2" charset="0"/>
                        </a:rPr>
                        <a:t>Arteria basilar </a:t>
                      </a:r>
                      <a:endParaRPr lang="es-ES" sz="1400" b="1" dirty="0">
                        <a:solidFill>
                          <a:srgbClr val="152B48"/>
                        </a:solidFill>
                        <a:latin typeface="Montserrat" panose="02000505000000020004" pitchFamily="2" charset="0"/>
                      </a:endParaRPr>
                    </a:p>
                  </a:txBody>
                  <a:tcPr/>
                </a:tc>
                <a:tc>
                  <a:txBody>
                    <a:bodyPr/>
                    <a:lstStyle/>
                    <a:p>
                      <a:r>
                        <a:rPr lang="es-ES" sz="1400" dirty="0">
                          <a:solidFill>
                            <a:srgbClr val="152B48"/>
                          </a:solidFill>
                          <a:latin typeface="Montserrat" panose="02000505000000020004" pitchFamily="2" charset="0"/>
                        </a:rPr>
                        <a:t>Localización pontina con alteración de la mirada lateral, diplopía horizontal y mirada no conjugada, disartria, </a:t>
                      </a:r>
                      <a:r>
                        <a:rPr lang="es-ES" sz="1400" dirty="0" err="1">
                          <a:solidFill>
                            <a:srgbClr val="152B48"/>
                          </a:solidFill>
                          <a:latin typeface="Montserrat" panose="02000505000000020004" pitchFamily="2" charset="0"/>
                        </a:rPr>
                        <a:t>hemi</a:t>
                      </a:r>
                      <a:r>
                        <a:rPr lang="es-ES" sz="1400" dirty="0">
                          <a:solidFill>
                            <a:srgbClr val="152B48"/>
                          </a:solidFill>
                          <a:latin typeface="Montserrat" panose="02000505000000020004" pitchFamily="2" charset="0"/>
                        </a:rPr>
                        <a:t> o cuadriparesia, síndrome de enclaustramiento con infartos </a:t>
                      </a:r>
                      <a:r>
                        <a:rPr lang="es-ES" sz="1400" dirty="0" err="1">
                          <a:solidFill>
                            <a:srgbClr val="152B48"/>
                          </a:solidFill>
                          <a:latin typeface="Montserrat" panose="02000505000000020004" pitchFamily="2" charset="0"/>
                        </a:rPr>
                        <a:t>pontinos</a:t>
                      </a:r>
                      <a:r>
                        <a:rPr lang="es-ES" sz="1400" dirty="0">
                          <a:solidFill>
                            <a:srgbClr val="152B48"/>
                          </a:solidFill>
                          <a:latin typeface="Montserrat" panose="02000505000000020004" pitchFamily="2" charset="0"/>
                        </a:rPr>
                        <a:t> bilaterales.</a:t>
                      </a:r>
                    </a:p>
                  </a:txBody>
                  <a:tcPr/>
                </a:tc>
                <a:extLst>
                  <a:ext uri="{0D108BD9-81ED-4DB2-BD59-A6C34878D82A}">
                    <a16:rowId xmlns:a16="http://schemas.microsoft.com/office/drawing/2014/main" val="2389352252"/>
                  </a:ext>
                </a:extLst>
              </a:tr>
            </a:tbl>
          </a:graphicData>
        </a:graphic>
      </p:graphicFrame>
    </p:spTree>
    <p:extLst>
      <p:ext uri="{BB962C8B-B14F-4D97-AF65-F5344CB8AC3E}">
        <p14:creationId xmlns:p14="http://schemas.microsoft.com/office/powerpoint/2010/main" val="48559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291414" y="353321"/>
            <a:ext cx="4378239" cy="1353922"/>
          </a:xfrm>
        </p:spPr>
        <p:txBody>
          <a:bodyPr>
            <a:noAutofit/>
          </a:bodyPr>
          <a:lstStyle/>
          <a:p>
            <a:pPr algn="ctr"/>
            <a:r>
              <a:rPr lang="es-CO" dirty="0">
                <a:solidFill>
                  <a:srgbClr val="00AAA7"/>
                </a:solidFill>
                <a:latin typeface="Montserrat" panose="02000505000000020004" pitchFamily="2" charset="0"/>
              </a:rPr>
              <a:t>Síndromes lacunares </a:t>
            </a:r>
          </a:p>
        </p:txBody>
      </p:sp>
      <p:graphicFrame>
        <p:nvGraphicFramePr>
          <p:cNvPr id="3" name="Marcador de contenido 2">
            <a:extLst>
              <a:ext uri="{FF2B5EF4-FFF2-40B4-BE49-F238E27FC236}">
                <a16:creationId xmlns:a16="http://schemas.microsoft.com/office/drawing/2014/main" id="{592904FE-4CB1-434B-8977-E252BD5452B2}"/>
              </a:ext>
            </a:extLst>
          </p:cNvPr>
          <p:cNvGraphicFramePr>
            <a:graphicFrameLocks noGrp="1"/>
          </p:cNvGraphicFramePr>
          <p:nvPr>
            <p:ph idx="1"/>
            <p:extLst>
              <p:ext uri="{D42A27DB-BD31-4B8C-83A1-F6EECF244321}">
                <p14:modId xmlns:p14="http://schemas.microsoft.com/office/powerpoint/2010/main" val="992853547"/>
              </p:ext>
            </p:extLst>
          </p:nvPr>
        </p:nvGraphicFramePr>
        <p:xfrm>
          <a:off x="4669653" y="590282"/>
          <a:ext cx="7365998" cy="5677435"/>
        </p:xfrm>
        <a:graphic>
          <a:graphicData uri="http://schemas.openxmlformats.org/drawingml/2006/table">
            <a:tbl>
              <a:tblPr firstRow="1" bandRow="1">
                <a:tableStyleId>{5C22544A-7EE6-4342-B048-85BDC9FD1C3A}</a:tableStyleId>
              </a:tblPr>
              <a:tblGrid>
                <a:gridCol w="1416588">
                  <a:extLst>
                    <a:ext uri="{9D8B030D-6E8A-4147-A177-3AD203B41FA5}">
                      <a16:colId xmlns:a16="http://schemas.microsoft.com/office/drawing/2014/main" val="2586070620"/>
                    </a:ext>
                  </a:extLst>
                </a:gridCol>
                <a:gridCol w="1770903">
                  <a:extLst>
                    <a:ext uri="{9D8B030D-6E8A-4147-A177-3AD203B41FA5}">
                      <a16:colId xmlns:a16="http://schemas.microsoft.com/office/drawing/2014/main" val="363495820"/>
                    </a:ext>
                  </a:extLst>
                </a:gridCol>
                <a:gridCol w="2117680">
                  <a:extLst>
                    <a:ext uri="{9D8B030D-6E8A-4147-A177-3AD203B41FA5}">
                      <a16:colId xmlns:a16="http://schemas.microsoft.com/office/drawing/2014/main" val="3043727105"/>
                    </a:ext>
                  </a:extLst>
                </a:gridCol>
                <a:gridCol w="2060827">
                  <a:extLst>
                    <a:ext uri="{9D8B030D-6E8A-4147-A177-3AD203B41FA5}">
                      <a16:colId xmlns:a16="http://schemas.microsoft.com/office/drawing/2014/main" val="142211389"/>
                    </a:ext>
                  </a:extLst>
                </a:gridCol>
              </a:tblGrid>
              <a:tr h="328246">
                <a:tc>
                  <a:txBody>
                    <a:bodyPr/>
                    <a:lstStyle/>
                    <a:p>
                      <a:pPr algn="ctr"/>
                      <a:r>
                        <a:rPr lang="es-ES" sz="1200" dirty="0">
                          <a:latin typeface="Montserrat" panose="02000505000000020004" pitchFamily="2" charset="0"/>
                        </a:rPr>
                        <a:t>Síndrome</a:t>
                      </a:r>
                      <a:endParaRPr lang="es-ES" sz="1200" b="0" dirty="0">
                        <a:latin typeface="Montserrat" panose="02000505000000020004" pitchFamily="2" charset="0"/>
                      </a:endParaRPr>
                    </a:p>
                  </a:txBody>
                  <a:tcPr/>
                </a:tc>
                <a:tc>
                  <a:txBody>
                    <a:bodyPr/>
                    <a:lstStyle/>
                    <a:p>
                      <a:pPr algn="ctr"/>
                      <a:r>
                        <a:rPr lang="es-ES" sz="1200" dirty="0">
                          <a:latin typeface="Montserrat" panose="02000505000000020004" pitchFamily="2" charset="0"/>
                        </a:rPr>
                        <a:t>Signos y síntomas</a:t>
                      </a:r>
                    </a:p>
                  </a:txBody>
                  <a:tcPr/>
                </a:tc>
                <a:tc>
                  <a:txBody>
                    <a:bodyPr/>
                    <a:lstStyle/>
                    <a:p>
                      <a:pPr algn="ctr"/>
                      <a:r>
                        <a:rPr lang="es-ES" sz="1200" dirty="0">
                          <a:latin typeface="Montserrat" panose="02000505000000020004" pitchFamily="2" charset="0"/>
                        </a:rPr>
                        <a:t>Localización </a:t>
                      </a:r>
                    </a:p>
                  </a:txBody>
                  <a:tcPr/>
                </a:tc>
                <a:tc>
                  <a:txBody>
                    <a:bodyPr/>
                    <a:lstStyle/>
                    <a:p>
                      <a:pPr algn="ctr"/>
                      <a:r>
                        <a:rPr lang="es-ES" sz="1200" dirty="0">
                          <a:latin typeface="Montserrat" panose="02000505000000020004" pitchFamily="2" charset="0"/>
                        </a:rPr>
                        <a:t>Territorio vascular</a:t>
                      </a:r>
                    </a:p>
                  </a:txBody>
                  <a:tcPr/>
                </a:tc>
                <a:extLst>
                  <a:ext uri="{0D108BD9-81ED-4DB2-BD59-A6C34878D82A}">
                    <a16:rowId xmlns:a16="http://schemas.microsoft.com/office/drawing/2014/main" val="2662285115"/>
                  </a:ext>
                </a:extLst>
              </a:tr>
              <a:tr h="1092845">
                <a:tc>
                  <a:txBody>
                    <a:bodyPr/>
                    <a:lstStyle/>
                    <a:p>
                      <a:r>
                        <a:rPr lang="es-ES" sz="1200" dirty="0">
                          <a:solidFill>
                            <a:srgbClr val="152B48"/>
                          </a:solidFill>
                          <a:latin typeface="Montserrat" panose="02000505000000020004" pitchFamily="2" charset="0"/>
                        </a:rPr>
                        <a:t>Hemimotor puro </a:t>
                      </a:r>
                      <a:endParaRPr lang="es-ES" sz="1200" b="1" dirty="0">
                        <a:solidFill>
                          <a:srgbClr val="152B48"/>
                        </a:solidFill>
                        <a:latin typeface="Montserrat" panose="02000505000000020004" pitchFamily="2" charset="0"/>
                      </a:endParaRPr>
                    </a:p>
                  </a:txBody>
                  <a:tcPr/>
                </a:tc>
                <a:tc>
                  <a:txBody>
                    <a:bodyPr/>
                    <a:lstStyle/>
                    <a:p>
                      <a:r>
                        <a:rPr lang="es-ES" sz="1200" dirty="0">
                          <a:solidFill>
                            <a:srgbClr val="152B48"/>
                          </a:solidFill>
                          <a:latin typeface="Montserrat" panose="02000505000000020004" pitchFamily="2" charset="0"/>
                        </a:rPr>
                        <a:t>Hemiparesia contralateral.</a:t>
                      </a:r>
                      <a:endParaRPr lang="es-ES" sz="1200" b="0" dirty="0">
                        <a:solidFill>
                          <a:srgbClr val="152B48"/>
                        </a:solidFill>
                        <a:latin typeface="Montserrat" panose="02000505000000020004" pitchFamily="2" charset="0"/>
                      </a:endParaRPr>
                    </a:p>
                  </a:txBody>
                  <a:tcPr/>
                </a:tc>
                <a:tc>
                  <a:txBody>
                    <a:bodyPr/>
                    <a:lstStyle/>
                    <a:p>
                      <a:r>
                        <a:rPr lang="es-ES" sz="1200" dirty="0">
                          <a:solidFill>
                            <a:srgbClr val="152B48"/>
                          </a:solidFill>
                          <a:latin typeface="Montserrat" panose="02000505000000020004" pitchFamily="2" charset="0"/>
                        </a:rPr>
                        <a:t>Brazo posterior de la capsula interna, corona radiada, base del puente.</a:t>
                      </a:r>
                    </a:p>
                  </a:txBody>
                  <a:tcPr/>
                </a:tc>
                <a:tc>
                  <a:txBody>
                    <a:bodyPr/>
                    <a:lstStyle/>
                    <a:p>
                      <a:r>
                        <a:rPr lang="es-ES" sz="1200" dirty="0">
                          <a:solidFill>
                            <a:srgbClr val="152B48"/>
                          </a:solidFill>
                          <a:latin typeface="Montserrat" panose="02000505000000020004" pitchFamily="2" charset="0"/>
                        </a:rPr>
                        <a:t>Ramas lenticuloestriadas de ACM o arterias perforantes de la basilar.</a:t>
                      </a:r>
                    </a:p>
                  </a:txBody>
                  <a:tcPr/>
                </a:tc>
                <a:extLst>
                  <a:ext uri="{0D108BD9-81ED-4DB2-BD59-A6C34878D82A}">
                    <a16:rowId xmlns:a16="http://schemas.microsoft.com/office/drawing/2014/main" val="409917588"/>
                  </a:ext>
                </a:extLst>
              </a:tr>
              <a:tr h="1092845">
                <a:tc>
                  <a:txBody>
                    <a:bodyPr/>
                    <a:lstStyle/>
                    <a:p>
                      <a:r>
                        <a:rPr lang="es-ES" sz="1200" dirty="0" err="1">
                          <a:solidFill>
                            <a:srgbClr val="152B48"/>
                          </a:solidFill>
                          <a:latin typeface="Montserrat" panose="02000505000000020004" pitchFamily="2" charset="0"/>
                        </a:rPr>
                        <a:t>Hemisensitivo</a:t>
                      </a:r>
                      <a:r>
                        <a:rPr lang="es-ES" sz="1200" dirty="0">
                          <a:solidFill>
                            <a:srgbClr val="152B48"/>
                          </a:solidFill>
                          <a:latin typeface="Montserrat" panose="02000505000000020004" pitchFamily="2" charset="0"/>
                        </a:rPr>
                        <a:t> puro </a:t>
                      </a:r>
                      <a:endParaRPr lang="es-ES" sz="1200" b="1" dirty="0">
                        <a:solidFill>
                          <a:srgbClr val="152B48"/>
                        </a:solidFill>
                        <a:latin typeface="Montserrat" panose="02000505000000020004" pitchFamily="2" charset="0"/>
                      </a:endParaRPr>
                    </a:p>
                  </a:txBody>
                  <a:tcPr/>
                </a:tc>
                <a:tc>
                  <a:txBody>
                    <a:bodyPr/>
                    <a:lstStyle/>
                    <a:p>
                      <a:r>
                        <a:rPr lang="es-ES" sz="1200" dirty="0" err="1">
                          <a:solidFill>
                            <a:srgbClr val="152B48"/>
                          </a:solidFill>
                          <a:latin typeface="Montserrat" panose="02000505000000020004" pitchFamily="2" charset="0"/>
                        </a:rPr>
                        <a:t>Hemianestesia</a:t>
                      </a:r>
                      <a:r>
                        <a:rPr lang="es-ES" sz="1200" dirty="0">
                          <a:solidFill>
                            <a:srgbClr val="152B48"/>
                          </a:solidFill>
                          <a:latin typeface="Montserrat" panose="02000505000000020004" pitchFamily="2" charset="0"/>
                        </a:rPr>
                        <a:t> contralateral.</a:t>
                      </a:r>
                    </a:p>
                  </a:txBody>
                  <a:tcPr/>
                </a:tc>
                <a:tc>
                  <a:txBody>
                    <a:bodyPr/>
                    <a:lstStyle/>
                    <a:p>
                      <a:r>
                        <a:rPr lang="es-ES" sz="1200" dirty="0">
                          <a:solidFill>
                            <a:srgbClr val="152B48"/>
                          </a:solidFill>
                          <a:latin typeface="Montserrat" panose="02000505000000020004" pitchFamily="2" charset="0"/>
                        </a:rPr>
                        <a:t>VPL del tálamo.</a:t>
                      </a:r>
                    </a:p>
                  </a:txBody>
                  <a:tcPr/>
                </a:tc>
                <a:tc>
                  <a:txBody>
                    <a:bodyPr/>
                    <a:lstStyle/>
                    <a:p>
                      <a:r>
                        <a:rPr lang="es-ES" sz="1200" dirty="0">
                          <a:solidFill>
                            <a:srgbClr val="152B48"/>
                          </a:solidFill>
                          <a:latin typeface="Montserrat" panose="02000505000000020004" pitchFamily="2" charset="0"/>
                        </a:rPr>
                        <a:t>Ramas lenticuloestriadas de ACM o tálamo perforantes de ACP.</a:t>
                      </a:r>
                    </a:p>
                  </a:txBody>
                  <a:tcPr/>
                </a:tc>
                <a:extLst>
                  <a:ext uri="{0D108BD9-81ED-4DB2-BD59-A6C34878D82A}">
                    <a16:rowId xmlns:a16="http://schemas.microsoft.com/office/drawing/2014/main" val="2901820882"/>
                  </a:ext>
                </a:extLst>
              </a:tr>
              <a:tr h="690218">
                <a:tc>
                  <a:txBody>
                    <a:bodyPr/>
                    <a:lstStyle/>
                    <a:p>
                      <a:r>
                        <a:rPr lang="es-ES" sz="1200" dirty="0">
                          <a:solidFill>
                            <a:srgbClr val="152B48"/>
                          </a:solidFill>
                          <a:latin typeface="Montserrat" panose="02000505000000020004" pitchFamily="2" charset="0"/>
                        </a:rPr>
                        <a:t>Hemimotor </a:t>
                      </a:r>
                      <a:r>
                        <a:rPr lang="es-ES" sz="1200" dirty="0" err="1">
                          <a:solidFill>
                            <a:srgbClr val="152B48"/>
                          </a:solidFill>
                          <a:latin typeface="Montserrat" panose="02000505000000020004" pitchFamily="2" charset="0"/>
                        </a:rPr>
                        <a:t>hemisensitivo</a:t>
                      </a:r>
                      <a:endParaRPr lang="es-ES" sz="1200" b="1" dirty="0">
                        <a:solidFill>
                          <a:srgbClr val="152B48"/>
                        </a:solidFill>
                        <a:latin typeface="Montserrat" panose="02000505000000020004" pitchFamily="2" charset="0"/>
                      </a:endParaRPr>
                    </a:p>
                  </a:txBody>
                  <a:tcPr/>
                </a:tc>
                <a:tc>
                  <a:txBody>
                    <a:bodyPr/>
                    <a:lstStyle/>
                    <a:p>
                      <a:r>
                        <a:rPr lang="es-ES" sz="1200" dirty="0">
                          <a:solidFill>
                            <a:srgbClr val="152B48"/>
                          </a:solidFill>
                          <a:latin typeface="Montserrat" panose="02000505000000020004" pitchFamily="2" charset="0"/>
                        </a:rPr>
                        <a:t>Debilidad </a:t>
                      </a:r>
                      <a:r>
                        <a:rPr lang="es-ES" sz="1200" dirty="0" err="1">
                          <a:solidFill>
                            <a:srgbClr val="152B48"/>
                          </a:solidFill>
                          <a:latin typeface="Montserrat" panose="02000505000000020004" pitchFamily="2" charset="0"/>
                        </a:rPr>
                        <a:t>contralesional</a:t>
                      </a:r>
                      <a:r>
                        <a:rPr lang="es-ES" sz="1200" dirty="0">
                          <a:solidFill>
                            <a:srgbClr val="152B48"/>
                          </a:solidFill>
                          <a:latin typeface="Montserrat" panose="02000505000000020004" pitchFamily="2" charset="0"/>
                        </a:rPr>
                        <a:t> y parestesia.</a:t>
                      </a:r>
                    </a:p>
                  </a:txBody>
                  <a:tcPr/>
                </a:tc>
                <a:tc>
                  <a:txBody>
                    <a:bodyPr/>
                    <a:lstStyle/>
                    <a:p>
                      <a:r>
                        <a:rPr lang="es-ES" sz="1200" dirty="0">
                          <a:solidFill>
                            <a:srgbClr val="152B48"/>
                          </a:solidFill>
                          <a:latin typeface="Montserrat" panose="02000505000000020004" pitchFamily="2" charset="0"/>
                        </a:rPr>
                        <a:t>Tálamo y brazo posterior de la cápsula interna.</a:t>
                      </a:r>
                    </a:p>
                  </a:txBody>
                  <a:tcPr/>
                </a:tc>
                <a:tc>
                  <a:txBody>
                    <a:bodyPr/>
                    <a:lstStyle/>
                    <a:p>
                      <a:r>
                        <a:rPr lang="es-ES" sz="1200" dirty="0">
                          <a:solidFill>
                            <a:srgbClr val="152B48"/>
                          </a:solidFill>
                          <a:latin typeface="Montserrat" panose="02000505000000020004" pitchFamily="2" charset="0"/>
                        </a:rPr>
                        <a:t>Ramas lenticuloestriadas de ACM. </a:t>
                      </a:r>
                    </a:p>
                  </a:txBody>
                  <a:tcPr/>
                </a:tc>
                <a:extLst>
                  <a:ext uri="{0D108BD9-81ED-4DB2-BD59-A6C34878D82A}">
                    <a16:rowId xmlns:a16="http://schemas.microsoft.com/office/drawing/2014/main" val="952306369"/>
                  </a:ext>
                </a:extLst>
              </a:tr>
              <a:tr h="690218">
                <a:tc>
                  <a:txBody>
                    <a:bodyPr/>
                    <a:lstStyle/>
                    <a:p>
                      <a:r>
                        <a:rPr lang="es-ES" sz="1200" dirty="0">
                          <a:solidFill>
                            <a:srgbClr val="152B48"/>
                          </a:solidFill>
                          <a:latin typeface="Montserrat" panose="02000505000000020004" pitchFamily="2" charset="0"/>
                        </a:rPr>
                        <a:t>Disartria- mano torpe </a:t>
                      </a:r>
                      <a:endParaRPr lang="es-ES" sz="1200" b="1" dirty="0">
                        <a:solidFill>
                          <a:srgbClr val="152B48"/>
                        </a:solidFill>
                        <a:latin typeface="Montserrat" panose="02000505000000020004" pitchFamily="2" charset="0"/>
                      </a:endParaRPr>
                    </a:p>
                  </a:txBody>
                  <a:tcPr/>
                </a:tc>
                <a:tc>
                  <a:txBody>
                    <a:bodyPr/>
                    <a:lstStyle/>
                    <a:p>
                      <a:r>
                        <a:rPr lang="es-ES" sz="1200" dirty="0">
                          <a:solidFill>
                            <a:srgbClr val="152B48"/>
                          </a:solidFill>
                          <a:latin typeface="Montserrat" panose="02000505000000020004" pitchFamily="2" charset="0"/>
                        </a:rPr>
                        <a:t>Discurso alterado y debilidad de mano contralateral.</a:t>
                      </a:r>
                    </a:p>
                  </a:txBody>
                  <a:tcPr/>
                </a:tc>
                <a:tc>
                  <a:txBody>
                    <a:bodyPr/>
                    <a:lstStyle/>
                    <a:p>
                      <a:r>
                        <a:rPr lang="es-ES" sz="1200" dirty="0">
                          <a:solidFill>
                            <a:srgbClr val="152B48"/>
                          </a:solidFill>
                          <a:latin typeface="Montserrat" panose="02000505000000020004" pitchFamily="2" charset="0"/>
                        </a:rPr>
                        <a:t>Base del puente entre tercio rostral y 2/3 caudales.</a:t>
                      </a:r>
                    </a:p>
                  </a:txBody>
                  <a:tcPr/>
                </a:tc>
                <a:tc>
                  <a:txBody>
                    <a:bodyPr/>
                    <a:lstStyle/>
                    <a:p>
                      <a:r>
                        <a:rPr lang="es-ES" sz="1200" dirty="0">
                          <a:solidFill>
                            <a:srgbClr val="152B48"/>
                          </a:solidFill>
                          <a:latin typeface="Montserrat" panose="02000505000000020004" pitchFamily="2" charset="0"/>
                        </a:rPr>
                        <a:t>Arterias perforantes de la basilar.</a:t>
                      </a:r>
                    </a:p>
                  </a:txBody>
                  <a:tcPr/>
                </a:tc>
                <a:extLst>
                  <a:ext uri="{0D108BD9-81ED-4DB2-BD59-A6C34878D82A}">
                    <a16:rowId xmlns:a16="http://schemas.microsoft.com/office/drawing/2014/main" val="3923234546"/>
                  </a:ext>
                </a:extLst>
              </a:tr>
              <a:tr h="1092845">
                <a:tc>
                  <a:txBody>
                    <a:bodyPr/>
                    <a:lstStyle/>
                    <a:p>
                      <a:r>
                        <a:rPr lang="es-ES" sz="1200" dirty="0">
                          <a:solidFill>
                            <a:srgbClr val="152B48"/>
                          </a:solidFill>
                          <a:latin typeface="Montserrat" panose="02000505000000020004" pitchFamily="2" charset="0"/>
                        </a:rPr>
                        <a:t>Hemiparesia atáxica</a:t>
                      </a:r>
                      <a:endParaRPr lang="es-ES" sz="1200" b="1" dirty="0">
                        <a:solidFill>
                          <a:srgbClr val="152B48"/>
                        </a:solidFill>
                        <a:latin typeface="Montserrat" panose="02000505000000020004" pitchFamily="2" charset="0"/>
                      </a:endParaRPr>
                    </a:p>
                  </a:txBody>
                  <a:tcPr/>
                </a:tc>
                <a:tc>
                  <a:txBody>
                    <a:bodyPr/>
                    <a:lstStyle/>
                    <a:p>
                      <a:r>
                        <a:rPr lang="es-ES" sz="1200" dirty="0">
                          <a:solidFill>
                            <a:srgbClr val="152B48"/>
                          </a:solidFill>
                          <a:latin typeface="Montserrat" panose="02000505000000020004" pitchFamily="2" charset="0"/>
                        </a:rPr>
                        <a:t>Hemiparesia contralateral y ataxia apendicular fuera de proporción al grado de paresia.</a:t>
                      </a:r>
                    </a:p>
                  </a:txBody>
                  <a:tcPr/>
                </a:tc>
                <a:tc>
                  <a:txBody>
                    <a:bodyPr/>
                    <a:lstStyle/>
                    <a:p>
                      <a:r>
                        <a:rPr lang="es-ES" sz="1200" dirty="0">
                          <a:solidFill>
                            <a:srgbClr val="152B48"/>
                          </a:solidFill>
                          <a:latin typeface="Montserrat" panose="02000505000000020004" pitchFamily="2" charset="0"/>
                        </a:rPr>
                        <a:t>Brazo posterior de la cápsula interna o base del puente.</a:t>
                      </a:r>
                    </a:p>
                  </a:txBody>
                  <a:tcPr/>
                </a:tc>
                <a:tc>
                  <a:txBody>
                    <a:bodyPr/>
                    <a:lstStyle/>
                    <a:p>
                      <a:r>
                        <a:rPr lang="es-ES" sz="1200" dirty="0">
                          <a:solidFill>
                            <a:srgbClr val="152B48"/>
                          </a:solidFill>
                          <a:latin typeface="Montserrat" panose="02000505000000020004" pitchFamily="2" charset="0"/>
                        </a:rPr>
                        <a:t>Ramas lenticuloestriadas de ACM o arterias perforantes de la basilar.</a:t>
                      </a:r>
                    </a:p>
                  </a:txBody>
                  <a:tcPr/>
                </a:tc>
                <a:extLst>
                  <a:ext uri="{0D108BD9-81ED-4DB2-BD59-A6C34878D82A}">
                    <a16:rowId xmlns:a16="http://schemas.microsoft.com/office/drawing/2014/main" val="1274423635"/>
                  </a:ext>
                </a:extLst>
              </a:tr>
              <a:tr h="690218">
                <a:tc>
                  <a:txBody>
                    <a:bodyPr/>
                    <a:lstStyle/>
                    <a:p>
                      <a:r>
                        <a:rPr lang="es-ES" sz="1200" dirty="0" err="1">
                          <a:solidFill>
                            <a:srgbClr val="152B48"/>
                          </a:solidFill>
                          <a:latin typeface="Montserrat" panose="02000505000000020004" pitchFamily="2" charset="0"/>
                        </a:rPr>
                        <a:t>Hemicorea</a:t>
                      </a:r>
                      <a:r>
                        <a:rPr lang="es-ES" sz="1200" dirty="0">
                          <a:solidFill>
                            <a:srgbClr val="152B48"/>
                          </a:solidFill>
                          <a:latin typeface="Montserrat" panose="02000505000000020004" pitchFamily="2" charset="0"/>
                        </a:rPr>
                        <a:t> - </a:t>
                      </a:r>
                      <a:r>
                        <a:rPr lang="es-ES" sz="1200" dirty="0" err="1">
                          <a:solidFill>
                            <a:srgbClr val="152B48"/>
                          </a:solidFill>
                          <a:latin typeface="Montserrat" panose="02000505000000020004" pitchFamily="2" charset="0"/>
                        </a:rPr>
                        <a:t>hemibalismo</a:t>
                      </a:r>
                      <a:endParaRPr lang="es-ES" sz="1200" b="1" dirty="0">
                        <a:solidFill>
                          <a:srgbClr val="152B48"/>
                        </a:solidFill>
                        <a:latin typeface="Montserrat" panose="02000505000000020004" pitchFamily="2" charset="0"/>
                      </a:endParaRPr>
                    </a:p>
                  </a:txBody>
                  <a:tcPr/>
                </a:tc>
                <a:tc>
                  <a:txBody>
                    <a:bodyPr/>
                    <a:lstStyle/>
                    <a:p>
                      <a:r>
                        <a:rPr lang="es-ES" sz="1200" dirty="0">
                          <a:solidFill>
                            <a:srgbClr val="152B48"/>
                          </a:solidFill>
                          <a:latin typeface="Montserrat" panose="02000505000000020004" pitchFamily="2" charset="0"/>
                        </a:rPr>
                        <a:t>Agitación o discinesia contralateral.</a:t>
                      </a:r>
                    </a:p>
                  </a:txBody>
                  <a:tcPr/>
                </a:tc>
                <a:tc>
                  <a:txBody>
                    <a:bodyPr/>
                    <a:lstStyle/>
                    <a:p>
                      <a:r>
                        <a:rPr lang="es-ES" sz="1200" dirty="0">
                          <a:solidFill>
                            <a:srgbClr val="152B48"/>
                          </a:solidFill>
                          <a:latin typeface="Montserrat" panose="02000505000000020004" pitchFamily="2" charset="0"/>
                        </a:rPr>
                        <a:t>Núcleo subtalámico.</a:t>
                      </a:r>
                    </a:p>
                  </a:txBody>
                  <a:tcPr/>
                </a:tc>
                <a:tc>
                  <a:txBody>
                    <a:bodyPr/>
                    <a:lstStyle/>
                    <a:p>
                      <a:r>
                        <a:rPr lang="es-ES" sz="1200" dirty="0">
                          <a:solidFill>
                            <a:srgbClr val="152B48"/>
                          </a:solidFill>
                          <a:latin typeface="Montserrat" panose="02000505000000020004" pitchFamily="2" charset="0"/>
                        </a:rPr>
                        <a:t>Arterias perforantes lenticuloestriadas.</a:t>
                      </a:r>
                    </a:p>
                  </a:txBody>
                  <a:tcPr/>
                </a:tc>
                <a:extLst>
                  <a:ext uri="{0D108BD9-81ED-4DB2-BD59-A6C34878D82A}">
                    <a16:rowId xmlns:a16="http://schemas.microsoft.com/office/drawing/2014/main" val="2122130828"/>
                  </a:ext>
                </a:extLst>
              </a:tr>
            </a:tbl>
          </a:graphicData>
        </a:graphic>
      </p:graphicFrame>
    </p:spTree>
    <p:extLst>
      <p:ext uri="{BB962C8B-B14F-4D97-AF65-F5344CB8AC3E}">
        <p14:creationId xmlns:p14="http://schemas.microsoft.com/office/powerpoint/2010/main" val="3177128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8D8E9-5792-4113-884C-1C53603180B1}"/>
              </a:ext>
            </a:extLst>
          </p:cNvPr>
          <p:cNvSpPr>
            <a:spLocks noGrp="1"/>
          </p:cNvSpPr>
          <p:nvPr>
            <p:ph type="title"/>
          </p:nvPr>
        </p:nvSpPr>
        <p:spPr>
          <a:xfrm>
            <a:off x="1306287" y="873683"/>
            <a:ext cx="10276114" cy="2745817"/>
          </a:xfrm>
        </p:spPr>
        <p:txBody>
          <a:bodyPr>
            <a:normAutofit/>
          </a:bodyPr>
          <a:lstStyle/>
          <a:p>
            <a:pPr algn="ctr"/>
            <a:r>
              <a:rPr lang="es-CO" dirty="0">
                <a:solidFill>
                  <a:srgbClr val="00AAA7"/>
                </a:solidFill>
                <a:latin typeface="Montserrat" panose="02000505000000020004" pitchFamily="2" charset="0"/>
              </a:rPr>
              <a:t>ACV Isquémico agudo: diagnóstico y tratamiento  </a:t>
            </a:r>
          </a:p>
        </p:txBody>
      </p:sp>
    </p:spTree>
    <p:extLst>
      <p:ext uri="{BB962C8B-B14F-4D97-AF65-F5344CB8AC3E}">
        <p14:creationId xmlns:p14="http://schemas.microsoft.com/office/powerpoint/2010/main" val="266076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0" y="0"/>
            <a:ext cx="6525846" cy="1799738"/>
          </a:xfrm>
        </p:spPr>
        <p:txBody>
          <a:bodyPr>
            <a:normAutofit/>
          </a:bodyPr>
          <a:lstStyle/>
          <a:p>
            <a:pPr algn="ctr"/>
            <a:r>
              <a:rPr lang="es-CO" dirty="0">
                <a:solidFill>
                  <a:srgbClr val="00AAA7"/>
                </a:solidFill>
                <a:latin typeface="Montserrat" panose="02000505000000020004" pitchFamily="2" charset="0"/>
              </a:rPr>
              <a:t>Ataque isquémico transitorio</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4669654" y="1638300"/>
            <a:ext cx="7522346" cy="4940300"/>
          </a:xfrm>
        </p:spPr>
        <p:txBody>
          <a:bodyPr>
            <a:normAutofit fontScale="85000" lnSpcReduction="20000"/>
          </a:bodyPr>
          <a:lstStyle/>
          <a:p>
            <a:pPr>
              <a:lnSpc>
                <a:spcPct val="120000"/>
              </a:lnSpc>
            </a:pPr>
            <a:r>
              <a:rPr lang="es-CO" dirty="0">
                <a:latin typeface="Montserrat" panose="02000505000000020004" pitchFamily="2" charset="0"/>
              </a:rPr>
              <a:t>Los síntomas deben ser focales. </a:t>
            </a:r>
          </a:p>
          <a:p>
            <a:pPr>
              <a:lnSpc>
                <a:spcPct val="120000"/>
              </a:lnSpc>
            </a:pPr>
            <a:r>
              <a:rPr lang="es-CO" dirty="0">
                <a:latin typeface="Montserrat" panose="02000505000000020004" pitchFamily="2" charset="0"/>
              </a:rPr>
              <a:t>Riesgo de infarto cerebral casi del 10% en las siguientes 48 horas y de 10% </a:t>
            </a:r>
            <a:r>
              <a:rPr lang="es-ES" dirty="0">
                <a:latin typeface="Montserrat" panose="02000505000000020004" pitchFamily="2" charset="0"/>
              </a:rPr>
              <a:t>- 15% a 3 meses.</a:t>
            </a:r>
            <a:endParaRPr lang="es-CO" dirty="0">
              <a:latin typeface="Montserrat" panose="02000505000000020004" pitchFamily="2" charset="0"/>
            </a:endParaRPr>
          </a:p>
          <a:p>
            <a:pPr>
              <a:lnSpc>
                <a:spcPct val="120000"/>
              </a:lnSpc>
            </a:pPr>
            <a:r>
              <a:rPr lang="es-CO" dirty="0">
                <a:latin typeface="Montserrat" panose="02000505000000020004" pitchFamily="2" charset="0"/>
              </a:rPr>
              <a:t>Evaluación ABCD2.</a:t>
            </a:r>
          </a:p>
          <a:p>
            <a:pPr>
              <a:lnSpc>
                <a:spcPct val="120000"/>
              </a:lnSpc>
            </a:pPr>
            <a:r>
              <a:rPr lang="es-CO" dirty="0">
                <a:latin typeface="Montserrat" panose="02000505000000020004" pitchFamily="2" charset="0"/>
              </a:rPr>
              <a:t>La única manera de confirmarlo es por RM.</a:t>
            </a:r>
          </a:p>
          <a:p>
            <a:pPr>
              <a:lnSpc>
                <a:spcPct val="120000"/>
              </a:lnSpc>
            </a:pPr>
            <a:r>
              <a:rPr lang="es-CO" dirty="0">
                <a:latin typeface="Montserrat" panose="02000505000000020004" pitchFamily="2" charset="0"/>
              </a:rPr>
              <a:t>Se debe hacer estudio hospitalario si ABCD2 </a:t>
            </a:r>
            <a:r>
              <a:rPr lang="es-ES" dirty="0">
                <a:latin typeface="Montserrat" panose="02000505000000020004" pitchFamily="2" charset="0"/>
              </a:rPr>
              <a:t>&gt; 3.</a:t>
            </a:r>
          </a:p>
          <a:p>
            <a:pPr>
              <a:lnSpc>
                <a:spcPct val="120000"/>
              </a:lnSpc>
            </a:pPr>
            <a:r>
              <a:rPr lang="es-ES" dirty="0">
                <a:latin typeface="Montserrat" panose="02000505000000020004" pitchFamily="2" charset="0"/>
              </a:rPr>
              <a:t>Estudio de búsqueda etiológica para tratamiento definitivo.</a:t>
            </a:r>
          </a:p>
          <a:p>
            <a:pPr>
              <a:lnSpc>
                <a:spcPct val="120000"/>
              </a:lnSpc>
            </a:pPr>
            <a:r>
              <a:rPr lang="es-ES" dirty="0">
                <a:latin typeface="Montserrat" panose="02000505000000020004" pitchFamily="2" charset="0"/>
              </a:rPr>
              <a:t>ASA en todos los casos diferentes a embolismo.</a:t>
            </a:r>
          </a:p>
          <a:p>
            <a:pPr>
              <a:lnSpc>
                <a:spcPct val="120000"/>
              </a:lnSpc>
            </a:pPr>
            <a:endParaRPr lang="es-CO" dirty="0">
              <a:solidFill>
                <a:srgbClr val="0A2F4F"/>
              </a:solidFill>
              <a:latin typeface="Montserrat" panose="02000505000000020004" pitchFamily="2" charset="0"/>
            </a:endParaRPr>
          </a:p>
        </p:txBody>
      </p:sp>
    </p:spTree>
    <p:extLst>
      <p:ext uri="{BB962C8B-B14F-4D97-AF65-F5344CB8AC3E}">
        <p14:creationId xmlns:p14="http://schemas.microsoft.com/office/powerpoint/2010/main" val="3542044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529245" y="177800"/>
            <a:ext cx="7281255" cy="1388347"/>
          </a:xfrm>
        </p:spPr>
        <p:txBody>
          <a:bodyPr>
            <a:noAutofit/>
          </a:bodyPr>
          <a:lstStyle/>
          <a:p>
            <a:pPr algn="ctr"/>
            <a:r>
              <a:rPr lang="es-CO" dirty="0">
                <a:solidFill>
                  <a:srgbClr val="00AAA7"/>
                </a:solidFill>
                <a:latin typeface="Montserrat" panose="02000505000000020004" pitchFamily="2" charset="0"/>
              </a:rPr>
              <a:t>Ataque isquémico transitorio: escala ABCD2 </a:t>
            </a:r>
          </a:p>
        </p:txBody>
      </p:sp>
      <p:sp>
        <p:nvSpPr>
          <p:cNvPr id="4" name="Rectángulo 3">
            <a:extLst>
              <a:ext uri="{FF2B5EF4-FFF2-40B4-BE49-F238E27FC236}">
                <a16:creationId xmlns:a16="http://schemas.microsoft.com/office/drawing/2014/main" id="{14D92564-5A74-47C2-B436-143C8F6749B2}"/>
              </a:ext>
            </a:extLst>
          </p:cNvPr>
          <p:cNvSpPr/>
          <p:nvPr/>
        </p:nvSpPr>
        <p:spPr>
          <a:xfrm>
            <a:off x="1387611" y="1806187"/>
            <a:ext cx="3282043" cy="1966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Montserrat" panose="02000505000000020004" pitchFamily="2" charset="0"/>
              </a:rPr>
              <a:t>S: 60.3% E: 64.4%  con puntaje mayor a 4 para discriminar ACV menor y AIT de otros eventos similares no vasculares.</a:t>
            </a:r>
          </a:p>
        </p:txBody>
      </p:sp>
      <p:graphicFrame>
        <p:nvGraphicFramePr>
          <p:cNvPr id="10" name="Tabla 9">
            <a:extLst>
              <a:ext uri="{FF2B5EF4-FFF2-40B4-BE49-F238E27FC236}">
                <a16:creationId xmlns:a16="http://schemas.microsoft.com/office/drawing/2014/main" id="{3D426606-42AA-4395-911A-17858F117A18}"/>
              </a:ext>
            </a:extLst>
          </p:cNvPr>
          <p:cNvGraphicFramePr>
            <a:graphicFrameLocks noGrp="1"/>
          </p:cNvGraphicFramePr>
          <p:nvPr>
            <p:extLst>
              <p:ext uri="{D42A27DB-BD31-4B8C-83A1-F6EECF244321}">
                <p14:modId xmlns:p14="http://schemas.microsoft.com/office/powerpoint/2010/main" val="2823137742"/>
              </p:ext>
            </p:extLst>
          </p:nvPr>
        </p:nvGraphicFramePr>
        <p:xfrm>
          <a:off x="5321300" y="1788251"/>
          <a:ext cx="6604000" cy="4724394"/>
        </p:xfrm>
        <a:graphic>
          <a:graphicData uri="http://schemas.openxmlformats.org/drawingml/2006/table">
            <a:tbl>
              <a:tblPr firstRow="1" bandRow="1">
                <a:tableStyleId>{B301B821-A1FF-4177-AEE7-76D212191A09}</a:tableStyleId>
              </a:tblPr>
              <a:tblGrid>
                <a:gridCol w="5500259">
                  <a:extLst>
                    <a:ext uri="{9D8B030D-6E8A-4147-A177-3AD203B41FA5}">
                      <a16:colId xmlns:a16="http://schemas.microsoft.com/office/drawing/2014/main" val="3487765677"/>
                    </a:ext>
                  </a:extLst>
                </a:gridCol>
                <a:gridCol w="1103741">
                  <a:extLst>
                    <a:ext uri="{9D8B030D-6E8A-4147-A177-3AD203B41FA5}">
                      <a16:colId xmlns:a16="http://schemas.microsoft.com/office/drawing/2014/main" val="3619915055"/>
                    </a:ext>
                  </a:extLst>
                </a:gridCol>
              </a:tblGrid>
              <a:tr h="471465">
                <a:tc>
                  <a:txBody>
                    <a:bodyPr/>
                    <a:lstStyle/>
                    <a:p>
                      <a:r>
                        <a:rPr lang="es-ES" sz="1600" dirty="0">
                          <a:latin typeface="Montserrat" panose="02000505000000020004" pitchFamily="2" charset="0"/>
                        </a:rPr>
                        <a:t>Factor de riesgo </a:t>
                      </a:r>
                      <a:endParaRPr lang="es-ES" sz="1600" i="1" dirty="0">
                        <a:latin typeface="Montserrat" panose="02000505000000020004" pitchFamily="2" charset="0"/>
                        <a:cs typeface="Helvetica World" panose="020B0500040000020004" pitchFamily="34" charset="0"/>
                      </a:endParaRPr>
                    </a:p>
                  </a:txBody>
                  <a:tcPr/>
                </a:tc>
                <a:tc>
                  <a:txBody>
                    <a:bodyPr/>
                    <a:lstStyle/>
                    <a:p>
                      <a:r>
                        <a:rPr lang="es-ES" sz="1600" dirty="0">
                          <a:latin typeface="Montserrat" panose="02000505000000020004" pitchFamily="2" charset="0"/>
                        </a:rPr>
                        <a:t>Puntos</a:t>
                      </a:r>
                      <a:endParaRPr lang="es-ES" sz="1600" i="1" dirty="0">
                        <a:latin typeface="Montserrat" panose="02000505000000020004" pitchFamily="2" charset="0"/>
                      </a:endParaRPr>
                    </a:p>
                  </a:txBody>
                  <a:tcPr/>
                </a:tc>
                <a:extLst>
                  <a:ext uri="{0D108BD9-81ED-4DB2-BD59-A6C34878D82A}">
                    <a16:rowId xmlns:a16="http://schemas.microsoft.com/office/drawing/2014/main" val="3688796130"/>
                  </a:ext>
                </a:extLst>
              </a:tr>
              <a:tr h="471465">
                <a:tc>
                  <a:txBody>
                    <a:bodyPr/>
                    <a:lstStyle/>
                    <a:p>
                      <a:r>
                        <a:rPr lang="es-ES" sz="1600" dirty="0">
                          <a:solidFill>
                            <a:srgbClr val="152B48"/>
                          </a:solidFill>
                          <a:latin typeface="Montserrat" panose="02000505000000020004" pitchFamily="2" charset="0"/>
                        </a:rPr>
                        <a:t>Edad &gt; 60 años </a:t>
                      </a:r>
                    </a:p>
                  </a:txBody>
                  <a:tcPr/>
                </a:tc>
                <a:tc>
                  <a:txBody>
                    <a:bodyPr/>
                    <a:lstStyle/>
                    <a:p>
                      <a:pPr algn="ctr"/>
                      <a:r>
                        <a:rPr lang="es-ES" sz="1600" dirty="0">
                          <a:solidFill>
                            <a:srgbClr val="152B48"/>
                          </a:solidFill>
                          <a:latin typeface="Montserrat" panose="02000505000000020004" pitchFamily="2" charset="0"/>
                        </a:rPr>
                        <a:t>1</a:t>
                      </a:r>
                      <a:endParaRPr lang="es-ES" sz="1600" b="1" dirty="0">
                        <a:solidFill>
                          <a:srgbClr val="152B48"/>
                        </a:solidFill>
                        <a:latin typeface="Montserrat" panose="02000505000000020004" pitchFamily="2" charset="0"/>
                      </a:endParaRPr>
                    </a:p>
                  </a:txBody>
                  <a:tcPr/>
                </a:tc>
                <a:extLst>
                  <a:ext uri="{0D108BD9-81ED-4DB2-BD59-A6C34878D82A}">
                    <a16:rowId xmlns:a16="http://schemas.microsoft.com/office/drawing/2014/main" val="2115099690"/>
                  </a:ext>
                </a:extLst>
              </a:tr>
              <a:tr h="471465">
                <a:tc>
                  <a:txBody>
                    <a:bodyPr/>
                    <a:lstStyle/>
                    <a:p>
                      <a:r>
                        <a:rPr lang="es-ES" sz="1600" dirty="0">
                          <a:solidFill>
                            <a:srgbClr val="152B48"/>
                          </a:solidFill>
                          <a:latin typeface="Montserrat" panose="02000505000000020004" pitchFamily="2" charset="0"/>
                        </a:rPr>
                        <a:t>TA inicial &gt; 140/90 </a:t>
                      </a:r>
                    </a:p>
                  </a:txBody>
                  <a:tcPr/>
                </a:tc>
                <a:tc>
                  <a:txBody>
                    <a:bodyPr/>
                    <a:lstStyle/>
                    <a:p>
                      <a:pPr algn="ctr"/>
                      <a:r>
                        <a:rPr lang="es-ES" sz="1600" dirty="0">
                          <a:solidFill>
                            <a:srgbClr val="152B48"/>
                          </a:solidFill>
                          <a:latin typeface="Montserrat" panose="02000505000000020004" pitchFamily="2" charset="0"/>
                        </a:rPr>
                        <a:t>1</a:t>
                      </a:r>
                      <a:endParaRPr lang="es-ES" sz="1600" b="1" dirty="0">
                        <a:solidFill>
                          <a:srgbClr val="152B48"/>
                        </a:solidFill>
                        <a:latin typeface="Montserrat" panose="02000505000000020004" pitchFamily="2" charset="0"/>
                      </a:endParaRPr>
                    </a:p>
                  </a:txBody>
                  <a:tcPr/>
                </a:tc>
                <a:extLst>
                  <a:ext uri="{0D108BD9-81ED-4DB2-BD59-A6C34878D82A}">
                    <a16:rowId xmlns:a16="http://schemas.microsoft.com/office/drawing/2014/main" val="2197874541"/>
                  </a:ext>
                </a:extLst>
              </a:tr>
              <a:tr h="471465">
                <a:tc>
                  <a:txBody>
                    <a:bodyPr/>
                    <a:lstStyle/>
                    <a:p>
                      <a:r>
                        <a:rPr lang="es-ES" sz="1600" dirty="0">
                          <a:solidFill>
                            <a:srgbClr val="152B48"/>
                          </a:solidFill>
                          <a:latin typeface="Montserrat" panose="02000505000000020004" pitchFamily="2" charset="0"/>
                        </a:rPr>
                        <a:t>Debilidad unilateral </a:t>
                      </a:r>
                    </a:p>
                  </a:txBody>
                  <a:tcPr/>
                </a:tc>
                <a:tc>
                  <a:txBody>
                    <a:bodyPr/>
                    <a:lstStyle/>
                    <a:p>
                      <a:pPr algn="ctr"/>
                      <a:r>
                        <a:rPr lang="es-ES" sz="1600" dirty="0">
                          <a:solidFill>
                            <a:srgbClr val="152B48"/>
                          </a:solidFill>
                          <a:latin typeface="Montserrat" panose="02000505000000020004" pitchFamily="2" charset="0"/>
                        </a:rPr>
                        <a:t>2</a:t>
                      </a:r>
                      <a:endParaRPr lang="es-ES" sz="1600" b="1" dirty="0">
                        <a:solidFill>
                          <a:srgbClr val="152B48"/>
                        </a:solidFill>
                        <a:latin typeface="Montserrat" panose="02000505000000020004" pitchFamily="2" charset="0"/>
                      </a:endParaRPr>
                    </a:p>
                  </a:txBody>
                  <a:tcPr/>
                </a:tc>
                <a:extLst>
                  <a:ext uri="{0D108BD9-81ED-4DB2-BD59-A6C34878D82A}">
                    <a16:rowId xmlns:a16="http://schemas.microsoft.com/office/drawing/2014/main" val="2853526277"/>
                  </a:ext>
                </a:extLst>
              </a:tr>
              <a:tr h="471465">
                <a:tc>
                  <a:txBody>
                    <a:bodyPr/>
                    <a:lstStyle/>
                    <a:p>
                      <a:r>
                        <a:rPr lang="es-ES" sz="1600" dirty="0">
                          <a:solidFill>
                            <a:srgbClr val="152B48"/>
                          </a:solidFill>
                          <a:latin typeface="Montserrat" panose="02000505000000020004" pitchFamily="2" charset="0"/>
                        </a:rPr>
                        <a:t>Alteración del discurso sin debilidad</a:t>
                      </a:r>
                    </a:p>
                  </a:txBody>
                  <a:tcPr/>
                </a:tc>
                <a:tc>
                  <a:txBody>
                    <a:bodyPr/>
                    <a:lstStyle/>
                    <a:p>
                      <a:pPr algn="ctr"/>
                      <a:r>
                        <a:rPr lang="es-ES" sz="1600" dirty="0">
                          <a:solidFill>
                            <a:srgbClr val="152B48"/>
                          </a:solidFill>
                          <a:latin typeface="Montserrat" panose="02000505000000020004" pitchFamily="2" charset="0"/>
                        </a:rPr>
                        <a:t>1</a:t>
                      </a:r>
                      <a:endParaRPr lang="es-ES" sz="1600" b="1" dirty="0">
                        <a:solidFill>
                          <a:srgbClr val="152B48"/>
                        </a:solidFill>
                        <a:latin typeface="Montserrat" panose="02000505000000020004" pitchFamily="2" charset="0"/>
                      </a:endParaRPr>
                    </a:p>
                  </a:txBody>
                  <a:tcPr/>
                </a:tc>
                <a:extLst>
                  <a:ext uri="{0D108BD9-81ED-4DB2-BD59-A6C34878D82A}">
                    <a16:rowId xmlns:a16="http://schemas.microsoft.com/office/drawing/2014/main" val="4193663753"/>
                  </a:ext>
                </a:extLst>
              </a:tr>
              <a:tr h="471465">
                <a:tc>
                  <a:txBody>
                    <a:bodyPr/>
                    <a:lstStyle/>
                    <a:p>
                      <a:r>
                        <a:rPr lang="es-ES" sz="1600" dirty="0">
                          <a:solidFill>
                            <a:srgbClr val="152B48"/>
                          </a:solidFill>
                          <a:latin typeface="Montserrat" panose="02000505000000020004" pitchFamily="2" charset="0"/>
                        </a:rPr>
                        <a:t>Duración de los síntomas 10-59 minutos</a:t>
                      </a:r>
                    </a:p>
                  </a:txBody>
                  <a:tcPr/>
                </a:tc>
                <a:tc>
                  <a:txBody>
                    <a:bodyPr/>
                    <a:lstStyle/>
                    <a:p>
                      <a:pPr algn="ctr"/>
                      <a:r>
                        <a:rPr lang="es-ES" sz="1600" dirty="0">
                          <a:solidFill>
                            <a:srgbClr val="152B48"/>
                          </a:solidFill>
                          <a:latin typeface="Montserrat" panose="02000505000000020004" pitchFamily="2" charset="0"/>
                        </a:rPr>
                        <a:t>1</a:t>
                      </a:r>
                      <a:endParaRPr lang="es-ES" sz="1600" b="1" dirty="0">
                        <a:solidFill>
                          <a:srgbClr val="152B48"/>
                        </a:solidFill>
                        <a:latin typeface="Montserrat" panose="02000505000000020004" pitchFamily="2" charset="0"/>
                      </a:endParaRPr>
                    </a:p>
                  </a:txBody>
                  <a:tcPr/>
                </a:tc>
                <a:extLst>
                  <a:ext uri="{0D108BD9-81ED-4DB2-BD59-A6C34878D82A}">
                    <a16:rowId xmlns:a16="http://schemas.microsoft.com/office/drawing/2014/main" val="3543075328"/>
                  </a:ext>
                </a:extLst>
              </a:tr>
              <a:tr h="471465">
                <a:tc>
                  <a:txBody>
                    <a:bodyPr/>
                    <a:lstStyle/>
                    <a:p>
                      <a:r>
                        <a:rPr lang="es-ES" sz="1600" dirty="0">
                          <a:solidFill>
                            <a:srgbClr val="152B48"/>
                          </a:solidFill>
                          <a:latin typeface="Montserrat" panose="02000505000000020004" pitchFamily="2" charset="0"/>
                        </a:rPr>
                        <a:t>Duración de los síntomas &gt; 60 minutos</a:t>
                      </a:r>
                    </a:p>
                  </a:txBody>
                  <a:tcPr/>
                </a:tc>
                <a:tc>
                  <a:txBody>
                    <a:bodyPr/>
                    <a:lstStyle/>
                    <a:p>
                      <a:pPr algn="ctr"/>
                      <a:r>
                        <a:rPr lang="es-ES" sz="1600" dirty="0">
                          <a:solidFill>
                            <a:srgbClr val="152B48"/>
                          </a:solidFill>
                          <a:latin typeface="Montserrat" panose="02000505000000020004" pitchFamily="2" charset="0"/>
                        </a:rPr>
                        <a:t>2</a:t>
                      </a:r>
                      <a:endParaRPr lang="es-ES" sz="1600" b="1" dirty="0">
                        <a:solidFill>
                          <a:srgbClr val="152B48"/>
                        </a:solidFill>
                        <a:latin typeface="Montserrat" panose="02000505000000020004" pitchFamily="2" charset="0"/>
                      </a:endParaRPr>
                    </a:p>
                  </a:txBody>
                  <a:tcPr/>
                </a:tc>
                <a:extLst>
                  <a:ext uri="{0D108BD9-81ED-4DB2-BD59-A6C34878D82A}">
                    <a16:rowId xmlns:a16="http://schemas.microsoft.com/office/drawing/2014/main" val="1262870458"/>
                  </a:ext>
                </a:extLst>
              </a:tr>
              <a:tr h="471465">
                <a:tc>
                  <a:txBody>
                    <a:bodyPr/>
                    <a:lstStyle/>
                    <a:p>
                      <a:r>
                        <a:rPr lang="es-ES" sz="1600" dirty="0">
                          <a:solidFill>
                            <a:srgbClr val="152B48"/>
                          </a:solidFill>
                          <a:latin typeface="Montserrat" panose="02000505000000020004" pitchFamily="2" charset="0"/>
                        </a:rPr>
                        <a:t>Historia de diabetes </a:t>
                      </a:r>
                    </a:p>
                  </a:txBody>
                  <a:tcPr/>
                </a:tc>
                <a:tc>
                  <a:txBody>
                    <a:bodyPr/>
                    <a:lstStyle/>
                    <a:p>
                      <a:pPr algn="ctr"/>
                      <a:r>
                        <a:rPr lang="es-ES" sz="1600" dirty="0">
                          <a:solidFill>
                            <a:srgbClr val="152B48"/>
                          </a:solidFill>
                          <a:latin typeface="Montserrat" panose="02000505000000020004" pitchFamily="2" charset="0"/>
                        </a:rPr>
                        <a:t>1</a:t>
                      </a:r>
                      <a:endParaRPr lang="es-ES" sz="1600" b="1" dirty="0">
                        <a:solidFill>
                          <a:srgbClr val="152B48"/>
                        </a:solidFill>
                        <a:latin typeface="Montserrat" panose="02000505000000020004" pitchFamily="2" charset="0"/>
                      </a:endParaRPr>
                    </a:p>
                  </a:txBody>
                  <a:tcPr/>
                </a:tc>
                <a:extLst>
                  <a:ext uri="{0D108BD9-81ED-4DB2-BD59-A6C34878D82A}">
                    <a16:rowId xmlns:a16="http://schemas.microsoft.com/office/drawing/2014/main" val="573972947"/>
                  </a:ext>
                </a:extLst>
              </a:tr>
              <a:tr h="952674">
                <a:tc gridSpan="2">
                  <a:txBody>
                    <a:bodyPr/>
                    <a:lstStyle/>
                    <a:p>
                      <a:r>
                        <a:rPr lang="es-ES" sz="1600" dirty="0">
                          <a:solidFill>
                            <a:srgbClr val="152B48"/>
                          </a:solidFill>
                          <a:latin typeface="Montserrat" panose="02000505000000020004" pitchFamily="2" charset="0"/>
                        </a:rPr>
                        <a:t>Riesgo bajo= 0-3 </a:t>
                      </a:r>
                      <a:r>
                        <a:rPr lang="es-ES" sz="1600" dirty="0">
                          <a:solidFill>
                            <a:srgbClr val="152B48"/>
                          </a:solidFill>
                          <a:latin typeface="Montserrat" panose="02000505000000020004" pitchFamily="2" charset="0"/>
                          <a:sym typeface="Wingdings" panose="05000000000000000000" pitchFamily="2" charset="2"/>
                        </a:rPr>
                        <a:t> 1% riesgo a 48 horas</a:t>
                      </a:r>
                      <a:endParaRPr lang="es-ES" sz="1600" dirty="0">
                        <a:solidFill>
                          <a:srgbClr val="152B48"/>
                        </a:solidFill>
                        <a:latin typeface="Montserrat" panose="02000505000000020004" pitchFamily="2" charset="0"/>
                      </a:endParaRPr>
                    </a:p>
                    <a:p>
                      <a:r>
                        <a:rPr lang="es-ES" sz="1600" dirty="0">
                          <a:solidFill>
                            <a:srgbClr val="152B48"/>
                          </a:solidFill>
                          <a:latin typeface="Montserrat" panose="02000505000000020004" pitchFamily="2" charset="0"/>
                        </a:rPr>
                        <a:t>Riesgo moderado = 4-5 </a:t>
                      </a:r>
                      <a:r>
                        <a:rPr lang="es-ES" sz="1600" dirty="0">
                          <a:solidFill>
                            <a:srgbClr val="152B48"/>
                          </a:solidFill>
                          <a:latin typeface="Montserrat" panose="02000505000000020004" pitchFamily="2" charset="0"/>
                          <a:sym typeface="Wingdings" panose="05000000000000000000" pitchFamily="2" charset="2"/>
                        </a:rPr>
                        <a:t> 4.1% riesgo a 48 horas</a:t>
                      </a:r>
                      <a:endParaRPr lang="es-ES" sz="1600" dirty="0">
                        <a:solidFill>
                          <a:srgbClr val="152B48"/>
                        </a:solidFill>
                        <a:latin typeface="Montserrat" panose="02000505000000020004" pitchFamily="2" charset="0"/>
                      </a:endParaRPr>
                    </a:p>
                    <a:p>
                      <a:r>
                        <a:rPr lang="es-ES" sz="1600" dirty="0">
                          <a:solidFill>
                            <a:srgbClr val="152B48"/>
                          </a:solidFill>
                          <a:latin typeface="Montserrat" panose="02000505000000020004" pitchFamily="2" charset="0"/>
                        </a:rPr>
                        <a:t>Riesgo alto= </a:t>
                      </a:r>
                      <a:r>
                        <a:rPr lang="es-ES" sz="1600" u="sng" dirty="0">
                          <a:solidFill>
                            <a:srgbClr val="152B48"/>
                          </a:solidFill>
                          <a:latin typeface="Montserrat" panose="02000505000000020004" pitchFamily="2" charset="0"/>
                        </a:rPr>
                        <a:t>&gt;</a:t>
                      </a:r>
                      <a:r>
                        <a:rPr lang="es-ES" sz="1600" dirty="0">
                          <a:solidFill>
                            <a:srgbClr val="152B48"/>
                          </a:solidFill>
                          <a:latin typeface="Montserrat" panose="02000505000000020004" pitchFamily="2" charset="0"/>
                        </a:rPr>
                        <a:t> 6  </a:t>
                      </a:r>
                      <a:r>
                        <a:rPr lang="es-ES" sz="1600" dirty="0">
                          <a:solidFill>
                            <a:srgbClr val="152B48"/>
                          </a:solidFill>
                          <a:latin typeface="Montserrat" panose="02000505000000020004" pitchFamily="2" charset="0"/>
                          <a:sym typeface="Wingdings" panose="05000000000000000000" pitchFamily="2" charset="2"/>
                        </a:rPr>
                        <a:t> </a:t>
                      </a:r>
                      <a:r>
                        <a:rPr lang="es-ES" sz="1600" dirty="0">
                          <a:solidFill>
                            <a:srgbClr val="152B48"/>
                          </a:solidFill>
                          <a:latin typeface="Montserrat" panose="02000505000000020004" pitchFamily="2" charset="0"/>
                        </a:rPr>
                        <a:t>8.1% riesgo a 48 horas</a:t>
                      </a:r>
                      <a:endParaRPr lang="es-ES" sz="1600" b="0" dirty="0">
                        <a:solidFill>
                          <a:srgbClr val="152B48"/>
                        </a:solidFill>
                        <a:latin typeface="Montserrat" panose="02000505000000020004" pitchFamily="2" charset="0"/>
                      </a:endParaRPr>
                    </a:p>
                  </a:txBody>
                  <a:tcPr/>
                </a:tc>
                <a:tc hMerge="1">
                  <a:txBody>
                    <a:bodyPr/>
                    <a:lstStyle/>
                    <a:p>
                      <a:endParaRPr lang="es-ES" dirty="0"/>
                    </a:p>
                  </a:txBody>
                  <a:tcPr/>
                </a:tc>
                <a:extLst>
                  <a:ext uri="{0D108BD9-81ED-4DB2-BD59-A6C34878D82A}">
                    <a16:rowId xmlns:a16="http://schemas.microsoft.com/office/drawing/2014/main" val="4093165177"/>
                  </a:ext>
                </a:extLst>
              </a:tr>
            </a:tbl>
          </a:graphicData>
        </a:graphic>
      </p:graphicFrame>
    </p:spTree>
    <p:extLst>
      <p:ext uri="{BB962C8B-B14F-4D97-AF65-F5344CB8AC3E}">
        <p14:creationId xmlns:p14="http://schemas.microsoft.com/office/powerpoint/2010/main" val="2383812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440228" y="810944"/>
            <a:ext cx="4549137" cy="1215094"/>
          </a:xfrm>
        </p:spPr>
        <p:txBody>
          <a:bodyPr>
            <a:noAutofit/>
          </a:bodyPr>
          <a:lstStyle/>
          <a:p>
            <a:pPr algn="ctr"/>
            <a:r>
              <a:rPr lang="es-CO" dirty="0">
                <a:solidFill>
                  <a:srgbClr val="00AAA7"/>
                </a:solidFill>
                <a:latin typeface="Montserrat" panose="02000505000000020004" pitchFamily="2" charset="0"/>
              </a:rPr>
              <a:t>Evaluación inicial de ACV </a:t>
            </a:r>
          </a:p>
        </p:txBody>
      </p:sp>
      <p:pic>
        <p:nvPicPr>
          <p:cNvPr id="3" name="Imagen 2">
            <a:extLst>
              <a:ext uri="{FF2B5EF4-FFF2-40B4-BE49-F238E27FC236}">
                <a16:creationId xmlns:a16="http://schemas.microsoft.com/office/drawing/2014/main" id="{A2D3386A-8B07-42BE-BCCB-02C65D3B4B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a:stretch/>
        </p:blipFill>
        <p:spPr>
          <a:xfrm>
            <a:off x="4989365" y="810945"/>
            <a:ext cx="7202635" cy="4247783"/>
          </a:xfrm>
          <a:prstGeom prst="rect">
            <a:avLst/>
          </a:prstGeom>
        </p:spPr>
      </p:pic>
      <p:pic>
        <p:nvPicPr>
          <p:cNvPr id="4" name="Imagen 3">
            <a:extLst>
              <a:ext uri="{FF2B5EF4-FFF2-40B4-BE49-F238E27FC236}">
                <a16:creationId xmlns:a16="http://schemas.microsoft.com/office/drawing/2014/main" id="{9AEFB8BA-C88C-4ACA-BEC6-1ED4F9A5E147}"/>
              </a:ext>
            </a:extLst>
          </p:cNvPr>
          <p:cNvPicPr>
            <a:picLocks noChangeAspect="1"/>
          </p:cNvPicPr>
          <p:nvPr/>
        </p:nvPicPr>
        <p:blipFill>
          <a:blip r:embed="rId5"/>
          <a:stretch>
            <a:fillRect/>
          </a:stretch>
        </p:blipFill>
        <p:spPr>
          <a:xfrm>
            <a:off x="5539439" y="810944"/>
            <a:ext cx="5797852" cy="4247783"/>
          </a:xfrm>
          <a:prstGeom prst="rect">
            <a:avLst/>
          </a:prstGeom>
        </p:spPr>
      </p:pic>
    </p:spTree>
    <p:extLst>
      <p:ext uri="{BB962C8B-B14F-4D97-AF65-F5344CB8AC3E}">
        <p14:creationId xmlns:p14="http://schemas.microsoft.com/office/powerpoint/2010/main" val="37138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585216" y="423010"/>
            <a:ext cx="4189984" cy="1951889"/>
          </a:xfrm>
        </p:spPr>
        <p:txBody>
          <a:bodyPr>
            <a:normAutofit/>
          </a:bodyPr>
          <a:lstStyle/>
          <a:p>
            <a:pPr algn="ctr"/>
            <a:r>
              <a:rPr lang="es-CO" dirty="0">
                <a:solidFill>
                  <a:srgbClr val="00AAA7"/>
                </a:solidFill>
                <a:latin typeface="Montserrat" panose="02000505000000020004" pitchFamily="2" charset="0"/>
              </a:rPr>
              <a:t>Unidad de ACV</a:t>
            </a:r>
          </a:p>
        </p:txBody>
      </p:sp>
      <p:sp>
        <p:nvSpPr>
          <p:cNvPr id="3" name="Marcador de contenido 2">
            <a:extLst>
              <a:ext uri="{FF2B5EF4-FFF2-40B4-BE49-F238E27FC236}">
                <a16:creationId xmlns:a16="http://schemas.microsoft.com/office/drawing/2014/main" id="{33018E30-EAA9-49DB-BDFD-F086BB76BEB0}"/>
              </a:ext>
            </a:extLst>
          </p:cNvPr>
          <p:cNvSpPr>
            <a:spLocks noGrp="1"/>
          </p:cNvSpPr>
          <p:nvPr>
            <p:ph sz="half" idx="2"/>
          </p:nvPr>
        </p:nvSpPr>
        <p:spPr>
          <a:xfrm>
            <a:off x="5181600" y="1355430"/>
            <a:ext cx="6781800" cy="4147140"/>
          </a:xfrm>
        </p:spPr>
        <p:txBody>
          <a:bodyPr>
            <a:normAutofit/>
          </a:bodyPr>
          <a:lstStyle/>
          <a:p>
            <a:r>
              <a:rPr lang="es-ES" dirty="0"/>
              <a:t>Equipo multidisciplinario.</a:t>
            </a:r>
          </a:p>
          <a:p>
            <a:endParaRPr lang="es-ES" dirty="0"/>
          </a:p>
          <a:p>
            <a:r>
              <a:rPr lang="es-ES" dirty="0"/>
              <a:t>Protocolo de evaluación y manejo (evidencia IB).</a:t>
            </a:r>
          </a:p>
          <a:p>
            <a:endParaRPr lang="es-ES" dirty="0"/>
          </a:p>
          <a:p>
            <a:r>
              <a:rPr lang="es-ES" dirty="0"/>
              <a:t>Objetivos: tiempo puerta/aguja: </a:t>
            </a:r>
          </a:p>
          <a:p>
            <a:pPr lvl="1"/>
            <a:r>
              <a:rPr lang="es-ES" sz="2800" dirty="0">
                <a:latin typeface="Montserrat" panose="02000505000000020004" pitchFamily="2" charset="0"/>
              </a:rPr>
              <a:t>&lt;60 minutos (evidencia IB).</a:t>
            </a:r>
          </a:p>
          <a:p>
            <a:pPr lvl="1"/>
            <a:r>
              <a:rPr lang="es-ES" sz="2800" dirty="0">
                <a:latin typeface="Montserrat" panose="02000505000000020004" pitchFamily="2" charset="0"/>
              </a:rPr>
              <a:t>&lt;45 minutos (evidencia IIB).</a:t>
            </a:r>
            <a:endParaRPr lang="es-ES" sz="2800" dirty="0"/>
          </a:p>
        </p:txBody>
      </p:sp>
    </p:spTree>
    <p:extLst>
      <p:ext uri="{BB962C8B-B14F-4D97-AF65-F5344CB8AC3E}">
        <p14:creationId xmlns:p14="http://schemas.microsoft.com/office/powerpoint/2010/main" val="63616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573873" y="385182"/>
            <a:ext cx="5230027" cy="1329348"/>
          </a:xfrm>
        </p:spPr>
        <p:txBody>
          <a:bodyPr>
            <a:normAutofit/>
          </a:bodyPr>
          <a:lstStyle/>
          <a:p>
            <a:pPr algn="ctr"/>
            <a:r>
              <a:rPr lang="es-CO" dirty="0">
                <a:solidFill>
                  <a:srgbClr val="00AAA7"/>
                </a:solidFill>
                <a:latin typeface="Montserrat" panose="02000505000000020004" pitchFamily="2" charset="0"/>
              </a:rPr>
              <a:t>Evaluación en urgencias</a:t>
            </a:r>
          </a:p>
        </p:txBody>
      </p:sp>
      <p:graphicFrame>
        <p:nvGraphicFramePr>
          <p:cNvPr id="19" name="Diagrama 18">
            <a:extLst>
              <a:ext uri="{FF2B5EF4-FFF2-40B4-BE49-F238E27FC236}">
                <a16:creationId xmlns:a16="http://schemas.microsoft.com/office/drawing/2014/main" id="{07AFAE9C-C99D-464F-9829-87D4ABB7C421}"/>
              </a:ext>
            </a:extLst>
          </p:cNvPr>
          <p:cNvGraphicFramePr/>
          <p:nvPr>
            <p:extLst>
              <p:ext uri="{D42A27DB-BD31-4B8C-83A1-F6EECF244321}">
                <p14:modId xmlns:p14="http://schemas.microsoft.com/office/powerpoint/2010/main" val="1983860683"/>
              </p:ext>
            </p:extLst>
          </p:nvPr>
        </p:nvGraphicFramePr>
        <p:xfrm>
          <a:off x="1903309" y="1267998"/>
          <a:ext cx="9143466" cy="3078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CuadroTexto 23">
            <a:extLst>
              <a:ext uri="{FF2B5EF4-FFF2-40B4-BE49-F238E27FC236}">
                <a16:creationId xmlns:a16="http://schemas.microsoft.com/office/drawing/2014/main" id="{CB8EFEAF-F239-463C-BB06-81C8BC3DE7D2}"/>
              </a:ext>
            </a:extLst>
          </p:cNvPr>
          <p:cNvSpPr txBox="1"/>
          <p:nvPr/>
        </p:nvSpPr>
        <p:spPr>
          <a:xfrm>
            <a:off x="4940140" y="4035908"/>
            <a:ext cx="3069804" cy="150810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_tradnl" sz="2000" b="1" dirty="0">
                <a:solidFill>
                  <a:schemeClr val="bg1"/>
                </a:solidFill>
                <a:latin typeface="Montserrat" panose="02000505000000020004" pitchFamily="2" charset="0"/>
              </a:rPr>
              <a:t>Interrogatorio </a:t>
            </a:r>
            <a:r>
              <a:rPr lang="es-ES_tradnl" sz="2000" b="1" dirty="0">
                <a:solidFill>
                  <a:schemeClr val="bg1"/>
                </a:solidFill>
                <a:latin typeface="Montserrat" panose="02000505000000020004" pitchFamily="2" charset="0"/>
                <a:sym typeface="Wingdings"/>
              </a:rPr>
              <a:t></a:t>
            </a:r>
          </a:p>
          <a:p>
            <a:r>
              <a:rPr lang="es-ES_tradnl" dirty="0">
                <a:solidFill>
                  <a:schemeClr val="bg1"/>
                </a:solidFill>
                <a:latin typeface="Montserrat" panose="02000505000000020004" pitchFamily="2" charset="0"/>
                <a:sym typeface="Wingdings"/>
              </a:rPr>
              <a:t>Signos y síntomas.</a:t>
            </a:r>
          </a:p>
          <a:p>
            <a:r>
              <a:rPr lang="es-ES_tradnl" dirty="0">
                <a:solidFill>
                  <a:schemeClr val="bg1"/>
                </a:solidFill>
                <a:latin typeface="Montserrat" panose="02000505000000020004" pitchFamily="2" charset="0"/>
                <a:sym typeface="Wingdings"/>
              </a:rPr>
              <a:t>Tiempo de evolución.</a:t>
            </a:r>
          </a:p>
          <a:p>
            <a:r>
              <a:rPr lang="es-ES_tradnl" dirty="0">
                <a:solidFill>
                  <a:schemeClr val="bg1"/>
                </a:solidFill>
                <a:latin typeface="Montserrat" panose="02000505000000020004" pitchFamily="2" charset="0"/>
                <a:sym typeface="Wingdings"/>
              </a:rPr>
              <a:t>Antecedentes importantes.</a:t>
            </a:r>
            <a:endParaRPr lang="es-ES_tradnl" sz="2000" dirty="0">
              <a:solidFill>
                <a:schemeClr val="bg1"/>
              </a:solidFill>
              <a:latin typeface="Montserrat" panose="02000505000000020004" pitchFamily="2" charset="0"/>
            </a:endParaRPr>
          </a:p>
        </p:txBody>
      </p:sp>
      <p:sp>
        <p:nvSpPr>
          <p:cNvPr id="25" name="CuadroTexto 24">
            <a:extLst>
              <a:ext uri="{FF2B5EF4-FFF2-40B4-BE49-F238E27FC236}">
                <a16:creationId xmlns:a16="http://schemas.microsoft.com/office/drawing/2014/main" id="{C5CF976F-894D-4E85-9895-84A3F8643F65}"/>
              </a:ext>
            </a:extLst>
          </p:cNvPr>
          <p:cNvSpPr txBox="1"/>
          <p:nvPr/>
        </p:nvSpPr>
        <p:spPr>
          <a:xfrm>
            <a:off x="8153430" y="4035908"/>
            <a:ext cx="3520801" cy="138499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_tradnl" sz="2400" b="1" dirty="0">
                <a:solidFill>
                  <a:schemeClr val="bg1"/>
                </a:solidFill>
                <a:latin typeface="Montserrat" panose="02000505000000020004" pitchFamily="2" charset="0"/>
              </a:rPr>
              <a:t>Examen físico </a:t>
            </a:r>
            <a:r>
              <a:rPr lang="es-ES_tradnl" sz="2400" b="1" dirty="0">
                <a:solidFill>
                  <a:schemeClr val="bg1"/>
                </a:solidFill>
                <a:latin typeface="Montserrat" panose="02000505000000020004" pitchFamily="2" charset="0"/>
                <a:sym typeface="Wingdings"/>
              </a:rPr>
              <a:t></a:t>
            </a:r>
            <a:br>
              <a:rPr lang="es-ES_tradnl" sz="2400" b="1" dirty="0">
                <a:solidFill>
                  <a:schemeClr val="bg1"/>
                </a:solidFill>
                <a:latin typeface="Montserrat" panose="02000505000000020004" pitchFamily="2" charset="0"/>
                <a:sym typeface="Wingdings"/>
              </a:rPr>
            </a:br>
            <a:r>
              <a:rPr lang="es-ES_tradnl" sz="2000" dirty="0">
                <a:solidFill>
                  <a:schemeClr val="bg1"/>
                </a:solidFill>
                <a:latin typeface="Montserrat" panose="02000505000000020004" pitchFamily="2" charset="0"/>
                <a:sym typeface="Wingdings"/>
              </a:rPr>
              <a:t>NIHSS.</a:t>
            </a:r>
            <a:br>
              <a:rPr lang="es-ES_tradnl" sz="2400" b="1" dirty="0">
                <a:solidFill>
                  <a:schemeClr val="bg1"/>
                </a:solidFill>
                <a:latin typeface="Montserrat" panose="02000505000000020004" pitchFamily="2" charset="0"/>
                <a:sym typeface="Wingdings"/>
              </a:rPr>
            </a:br>
            <a:r>
              <a:rPr lang="es-ES_tradnl" sz="2000" dirty="0">
                <a:solidFill>
                  <a:schemeClr val="bg1"/>
                </a:solidFill>
                <a:latin typeface="Montserrat" panose="02000505000000020004" pitchFamily="2" charset="0"/>
                <a:sym typeface="Wingdings"/>
              </a:rPr>
              <a:t>Signos vitales.</a:t>
            </a:r>
          </a:p>
          <a:p>
            <a:r>
              <a:rPr lang="es-ES_tradnl" sz="2000" dirty="0">
                <a:solidFill>
                  <a:schemeClr val="bg1"/>
                </a:solidFill>
                <a:latin typeface="Montserrat" panose="02000505000000020004" pitchFamily="2" charset="0"/>
                <a:sym typeface="Wingdings"/>
              </a:rPr>
              <a:t>Evaluación general.</a:t>
            </a:r>
          </a:p>
        </p:txBody>
      </p:sp>
    </p:spTree>
    <p:extLst>
      <p:ext uri="{BB962C8B-B14F-4D97-AF65-F5344CB8AC3E}">
        <p14:creationId xmlns:p14="http://schemas.microsoft.com/office/powerpoint/2010/main" val="417858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391886" y="880116"/>
            <a:ext cx="11587005" cy="1042992"/>
          </a:xfrm>
        </p:spPr>
        <p:txBody>
          <a:bodyPr/>
          <a:lstStyle/>
          <a:p>
            <a:r>
              <a:rPr lang="es-CO" dirty="0">
                <a:solidFill>
                  <a:srgbClr val="00AAA7"/>
                </a:solidFill>
                <a:latin typeface="Montserrat" panose="02000505000000020004" pitchFamily="2" charset="0"/>
              </a:rPr>
              <a:t>Pregunta 2</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4669654" y="444380"/>
            <a:ext cx="7309237" cy="6185020"/>
          </a:xfrm>
        </p:spPr>
        <p:txBody>
          <a:bodyPr>
            <a:normAutofit/>
          </a:bodyPr>
          <a:lstStyle/>
          <a:p>
            <a:pPr>
              <a:lnSpc>
                <a:spcPct val="100000"/>
              </a:lnSpc>
            </a:pPr>
            <a:r>
              <a:rPr lang="es-CO" sz="2400" dirty="0">
                <a:latin typeface="Montserrat" panose="02000505000000020004" pitchFamily="2" charset="0"/>
              </a:rPr>
              <a:t>Un paciente de 42 años se presenta con ptosis palpebral izquierda, hipoestesia y entumecimiento en su hemicara izquierda, brazo derecho y pierna derecha. ¿Cuál sería la arteria comprometida?</a:t>
            </a:r>
          </a:p>
          <a:p>
            <a:pPr marL="0" indent="0">
              <a:lnSpc>
                <a:spcPct val="100000"/>
              </a:lnSpc>
              <a:buNone/>
            </a:pPr>
            <a:endParaRPr lang="es-CO" sz="2400" dirty="0">
              <a:latin typeface="Montserrat" panose="02000505000000020004" pitchFamily="2" charset="0"/>
            </a:endParaRPr>
          </a:p>
          <a:p>
            <a:pPr marL="914400" lvl="1" indent="-457200">
              <a:lnSpc>
                <a:spcPct val="100000"/>
              </a:lnSpc>
              <a:buFont typeface="+mj-lt"/>
              <a:buAutoNum type="alphaUcPeriod"/>
            </a:pPr>
            <a:r>
              <a:rPr lang="es-CO" dirty="0">
                <a:latin typeface="Montserrat" panose="02000505000000020004" pitchFamily="2" charset="0"/>
              </a:rPr>
              <a:t>Arteria vertebral.</a:t>
            </a:r>
          </a:p>
          <a:p>
            <a:pPr marL="914400" lvl="1" indent="-457200">
              <a:lnSpc>
                <a:spcPct val="100000"/>
              </a:lnSpc>
              <a:buFont typeface="+mj-lt"/>
              <a:buAutoNum type="alphaUcPeriod"/>
            </a:pPr>
            <a:r>
              <a:rPr lang="es-CO" dirty="0">
                <a:latin typeface="Montserrat" panose="02000505000000020004" pitchFamily="2" charset="0"/>
              </a:rPr>
              <a:t>Arteria cerebelosa antero inferior.</a:t>
            </a:r>
          </a:p>
          <a:p>
            <a:pPr marL="914400" lvl="1" indent="-457200">
              <a:lnSpc>
                <a:spcPct val="100000"/>
              </a:lnSpc>
              <a:buFont typeface="+mj-lt"/>
              <a:buAutoNum type="alphaUcPeriod"/>
            </a:pPr>
            <a:r>
              <a:rPr lang="es-CO" dirty="0">
                <a:latin typeface="Montserrat" panose="02000505000000020004" pitchFamily="2" charset="0"/>
              </a:rPr>
              <a:t>Arteria cerebelosa superior. </a:t>
            </a:r>
          </a:p>
          <a:p>
            <a:pPr marL="914400" lvl="1" indent="-457200">
              <a:lnSpc>
                <a:spcPct val="100000"/>
              </a:lnSpc>
              <a:buFont typeface="+mj-lt"/>
              <a:buAutoNum type="alphaUcPeriod"/>
            </a:pPr>
            <a:r>
              <a:rPr lang="es-CO" dirty="0">
                <a:latin typeface="Montserrat" panose="02000505000000020004" pitchFamily="2" charset="0"/>
              </a:rPr>
              <a:t>Arteria cerebelosa posterior.</a:t>
            </a:r>
          </a:p>
        </p:txBody>
      </p:sp>
    </p:spTree>
    <p:extLst>
      <p:ext uri="{BB962C8B-B14F-4D97-AF65-F5344CB8AC3E}">
        <p14:creationId xmlns:p14="http://schemas.microsoft.com/office/powerpoint/2010/main" val="3932717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812800" y="710404"/>
            <a:ext cx="3771900" cy="1042992"/>
          </a:xfrm>
        </p:spPr>
        <p:txBody>
          <a:bodyPr>
            <a:normAutofit/>
          </a:bodyPr>
          <a:lstStyle/>
          <a:p>
            <a:pPr algn="ctr"/>
            <a:r>
              <a:rPr lang="es-CO" sz="6000" dirty="0">
                <a:solidFill>
                  <a:srgbClr val="00AAA7"/>
                </a:solidFill>
                <a:latin typeface="Montserrat" panose="02000505000000020004" pitchFamily="2" charset="0"/>
              </a:rPr>
              <a:t>NIHSS</a:t>
            </a:r>
          </a:p>
        </p:txBody>
      </p:sp>
      <p:pic>
        <p:nvPicPr>
          <p:cNvPr id="9" name="Marcador de contenido 6">
            <a:extLst>
              <a:ext uri="{FF2B5EF4-FFF2-40B4-BE49-F238E27FC236}">
                <a16:creationId xmlns:a16="http://schemas.microsoft.com/office/drawing/2014/main" id="{3A426230-300C-4CA0-BF97-0C5BCC50F40B}"/>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798157" y="467879"/>
            <a:ext cx="5583933" cy="5864951"/>
          </a:xfrm>
          <a:ln>
            <a:solidFill>
              <a:schemeClr val="tx1"/>
            </a:solidFill>
          </a:ln>
        </p:spPr>
      </p:pic>
      <p:pic>
        <p:nvPicPr>
          <p:cNvPr id="10" name="Imagen 9">
            <a:extLst>
              <a:ext uri="{FF2B5EF4-FFF2-40B4-BE49-F238E27FC236}">
                <a16:creationId xmlns:a16="http://schemas.microsoft.com/office/drawing/2014/main" id="{813D9D60-5F58-43A2-93A4-E41D4C07AFB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31507" y="496524"/>
            <a:ext cx="5587508" cy="5864951"/>
          </a:xfrm>
          <a:prstGeom prst="rect">
            <a:avLst/>
          </a:prstGeom>
        </p:spPr>
      </p:pic>
    </p:spTree>
    <p:extLst>
      <p:ext uri="{BB962C8B-B14F-4D97-AF65-F5344CB8AC3E}">
        <p14:creationId xmlns:p14="http://schemas.microsoft.com/office/powerpoint/2010/main" val="406021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235369" y="205900"/>
            <a:ext cx="5805434" cy="1178400"/>
          </a:xfrm>
        </p:spPr>
        <p:txBody>
          <a:bodyPr>
            <a:noAutofit/>
          </a:bodyPr>
          <a:lstStyle/>
          <a:p>
            <a:pPr algn="ctr"/>
            <a:r>
              <a:rPr lang="es-CO" dirty="0">
                <a:solidFill>
                  <a:srgbClr val="00AAA7"/>
                </a:solidFill>
                <a:latin typeface="Montserrat" panose="02000505000000020004" pitchFamily="2" charset="0"/>
              </a:rPr>
              <a:t>Tomografía de cráneo simple</a:t>
            </a:r>
          </a:p>
        </p:txBody>
      </p:sp>
      <p:pic>
        <p:nvPicPr>
          <p:cNvPr id="4" name="Imagen 3">
            <a:extLst>
              <a:ext uri="{FF2B5EF4-FFF2-40B4-BE49-F238E27FC236}">
                <a16:creationId xmlns:a16="http://schemas.microsoft.com/office/drawing/2014/main" id="{3F3EF6BF-CA00-4ECB-B510-D1EC7B95F6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8100" y="1404234"/>
            <a:ext cx="3634405" cy="4049532"/>
          </a:xfrm>
          <a:prstGeom prst="rect">
            <a:avLst/>
          </a:prstGeom>
        </p:spPr>
      </p:pic>
      <p:pic>
        <p:nvPicPr>
          <p:cNvPr id="5" name="Imagen 4">
            <a:extLst>
              <a:ext uri="{FF2B5EF4-FFF2-40B4-BE49-F238E27FC236}">
                <a16:creationId xmlns:a16="http://schemas.microsoft.com/office/drawing/2014/main" id="{CD4D7963-27C1-4758-BE57-58EBC8621C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84499" y="1404234"/>
            <a:ext cx="3116648" cy="4049531"/>
          </a:xfrm>
          <a:prstGeom prst="rect">
            <a:avLst/>
          </a:prstGeom>
        </p:spPr>
      </p:pic>
      <p:sp>
        <p:nvSpPr>
          <p:cNvPr id="6" name="Rectángulo: esquinas redondeadas 5">
            <a:extLst>
              <a:ext uri="{FF2B5EF4-FFF2-40B4-BE49-F238E27FC236}">
                <a16:creationId xmlns:a16="http://schemas.microsoft.com/office/drawing/2014/main" id="{1B0493BD-44C1-4D50-9508-A857F90BC20E}"/>
              </a:ext>
            </a:extLst>
          </p:cNvPr>
          <p:cNvSpPr/>
          <p:nvPr/>
        </p:nvSpPr>
        <p:spPr>
          <a:xfrm>
            <a:off x="1270698" y="1892321"/>
            <a:ext cx="2894901" cy="15366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Montserrat" panose="00000500000000000000" pitchFamily="50" charset="0"/>
              </a:rPr>
              <a:t>Signo del ribete insular</a:t>
            </a:r>
          </a:p>
        </p:txBody>
      </p:sp>
    </p:spTree>
    <p:extLst>
      <p:ext uri="{BB962C8B-B14F-4D97-AF65-F5344CB8AC3E}">
        <p14:creationId xmlns:p14="http://schemas.microsoft.com/office/powerpoint/2010/main" val="221308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descr="Imagen que contiene animal, negro&#10;&#10;Descripción generada automáticamente">
            <a:extLst>
              <a:ext uri="{FF2B5EF4-FFF2-40B4-BE49-F238E27FC236}">
                <a16:creationId xmlns:a16="http://schemas.microsoft.com/office/drawing/2014/main" id="{32EC7503-53F4-4F60-9E20-1AD8E5A3E8A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56921" y="1351643"/>
            <a:ext cx="3654607" cy="4154713"/>
          </a:xfrm>
          <a:prstGeom prst="rect">
            <a:avLst/>
          </a:prstGeom>
        </p:spPr>
      </p:pic>
      <p:sp>
        <p:nvSpPr>
          <p:cNvPr id="6" name="Rectángulo: esquinas redondeadas 5">
            <a:extLst>
              <a:ext uri="{FF2B5EF4-FFF2-40B4-BE49-F238E27FC236}">
                <a16:creationId xmlns:a16="http://schemas.microsoft.com/office/drawing/2014/main" id="{1B0493BD-44C1-4D50-9508-A857F90BC20E}"/>
              </a:ext>
            </a:extLst>
          </p:cNvPr>
          <p:cNvSpPr/>
          <p:nvPr/>
        </p:nvSpPr>
        <p:spPr>
          <a:xfrm>
            <a:off x="9605076" y="96610"/>
            <a:ext cx="2530928" cy="1273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Montserrat" panose="00000500000000000000" pitchFamily="50" charset="0"/>
              </a:rPr>
              <a:t>Signo del ACM hiperdensa</a:t>
            </a:r>
          </a:p>
        </p:txBody>
      </p:sp>
      <p:sp>
        <p:nvSpPr>
          <p:cNvPr id="14" name="Rectángulo: esquinas redondeadas 13">
            <a:extLst>
              <a:ext uri="{FF2B5EF4-FFF2-40B4-BE49-F238E27FC236}">
                <a16:creationId xmlns:a16="http://schemas.microsoft.com/office/drawing/2014/main" id="{4355DC1B-2318-48C2-B750-66FF0680A6DE}"/>
              </a:ext>
            </a:extLst>
          </p:cNvPr>
          <p:cNvSpPr/>
          <p:nvPr/>
        </p:nvSpPr>
        <p:spPr>
          <a:xfrm>
            <a:off x="1258221" y="2048203"/>
            <a:ext cx="2530928" cy="1273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Montserrat" panose="00000500000000000000" pitchFamily="50" charset="0"/>
              </a:rPr>
              <a:t>Borramiento del núcleo lenticular</a:t>
            </a:r>
          </a:p>
        </p:txBody>
      </p:sp>
      <p:pic>
        <p:nvPicPr>
          <p:cNvPr id="4" name="Imagen 3">
            <a:extLst>
              <a:ext uri="{FF2B5EF4-FFF2-40B4-BE49-F238E27FC236}">
                <a16:creationId xmlns:a16="http://schemas.microsoft.com/office/drawing/2014/main" id="{F6BC0167-28B3-4156-AE47-B62DA83454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80792" y="1351643"/>
            <a:ext cx="3427363" cy="4154714"/>
          </a:xfrm>
          <a:prstGeom prst="rect">
            <a:avLst/>
          </a:prstGeom>
        </p:spPr>
      </p:pic>
      <p:sp>
        <p:nvSpPr>
          <p:cNvPr id="10" name="Título 1">
            <a:extLst>
              <a:ext uri="{FF2B5EF4-FFF2-40B4-BE49-F238E27FC236}">
                <a16:creationId xmlns:a16="http://schemas.microsoft.com/office/drawing/2014/main" id="{607333FC-8C7B-42E6-8E29-4FA8F9E92AD7}"/>
              </a:ext>
            </a:extLst>
          </p:cNvPr>
          <p:cNvSpPr>
            <a:spLocks noGrp="1"/>
          </p:cNvSpPr>
          <p:nvPr>
            <p:ph type="title"/>
          </p:nvPr>
        </p:nvSpPr>
        <p:spPr>
          <a:xfrm>
            <a:off x="-235369" y="205900"/>
            <a:ext cx="5805434" cy="1178400"/>
          </a:xfrm>
        </p:spPr>
        <p:txBody>
          <a:bodyPr>
            <a:noAutofit/>
          </a:bodyPr>
          <a:lstStyle/>
          <a:p>
            <a:pPr algn="ctr"/>
            <a:r>
              <a:rPr lang="es-CO" dirty="0">
                <a:solidFill>
                  <a:srgbClr val="00AAA7"/>
                </a:solidFill>
                <a:latin typeface="Montserrat" panose="02000505000000020004" pitchFamily="2" charset="0"/>
              </a:rPr>
              <a:t>Tomografía de cráneo simple</a:t>
            </a:r>
          </a:p>
        </p:txBody>
      </p:sp>
    </p:spTree>
    <p:extLst>
      <p:ext uri="{BB962C8B-B14F-4D97-AF65-F5344CB8AC3E}">
        <p14:creationId xmlns:p14="http://schemas.microsoft.com/office/powerpoint/2010/main" val="144611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679450" y="483444"/>
            <a:ext cx="10515600" cy="1042992"/>
          </a:xfrm>
        </p:spPr>
        <p:txBody>
          <a:bodyPr>
            <a:normAutofit/>
          </a:bodyPr>
          <a:lstStyle/>
          <a:p>
            <a:r>
              <a:rPr lang="es-CO" sz="5400" dirty="0">
                <a:solidFill>
                  <a:srgbClr val="00AAA7"/>
                </a:solidFill>
                <a:latin typeface="Montserrat" panose="02000505000000020004" pitchFamily="2" charset="0"/>
              </a:rPr>
              <a:t>ASPECTS</a:t>
            </a:r>
          </a:p>
        </p:txBody>
      </p:sp>
      <p:pic>
        <p:nvPicPr>
          <p:cNvPr id="1026" name="Picture 2" descr="aspectsimage.jpg">
            <a:extLst>
              <a:ext uri="{FF2B5EF4-FFF2-40B4-BE49-F238E27FC236}">
                <a16:creationId xmlns:a16="http://schemas.microsoft.com/office/drawing/2014/main" id="{38EACD00-2CAD-44B8-9B5A-C3DD433C272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7350" y="271574"/>
            <a:ext cx="6172200" cy="505999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Imagen que contiene objeto, interior&#10;&#10;Descripción generada automáticamente">
            <a:extLst>
              <a:ext uri="{FF2B5EF4-FFF2-40B4-BE49-F238E27FC236}">
                <a16:creationId xmlns:a16="http://schemas.microsoft.com/office/drawing/2014/main" id="{3C875C0F-0EF8-412B-9736-1242F960D1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9654" y="723900"/>
            <a:ext cx="3686946" cy="3667557"/>
          </a:xfrm>
          <a:prstGeom prst="rect">
            <a:avLst/>
          </a:prstGeom>
        </p:spPr>
      </p:pic>
      <p:pic>
        <p:nvPicPr>
          <p:cNvPr id="9" name="Imagen 8" descr="Imagen que contiene interior&#10;&#10;Descripción generada automáticamente">
            <a:extLst>
              <a:ext uri="{FF2B5EF4-FFF2-40B4-BE49-F238E27FC236}">
                <a16:creationId xmlns:a16="http://schemas.microsoft.com/office/drawing/2014/main" id="{284F8C82-F50B-4E07-8F3B-91CDC76833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40824" y="723901"/>
            <a:ext cx="3686946" cy="3667556"/>
          </a:xfrm>
          <a:prstGeom prst="rect">
            <a:avLst/>
          </a:prstGeom>
        </p:spPr>
      </p:pic>
    </p:spTree>
    <p:extLst>
      <p:ext uri="{BB962C8B-B14F-4D97-AF65-F5344CB8AC3E}">
        <p14:creationId xmlns:p14="http://schemas.microsoft.com/office/powerpoint/2010/main" val="331419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493206" y="1063289"/>
            <a:ext cx="4022118" cy="1042992"/>
          </a:xfrm>
        </p:spPr>
        <p:txBody>
          <a:bodyPr>
            <a:normAutofit/>
          </a:bodyPr>
          <a:lstStyle/>
          <a:p>
            <a:r>
              <a:rPr lang="es-CO" sz="5400" dirty="0" err="1">
                <a:solidFill>
                  <a:srgbClr val="3BB0B0"/>
                </a:solidFill>
                <a:latin typeface="Montserrat" panose="02000505000000020004" pitchFamily="2" charset="0"/>
              </a:rPr>
              <a:t>Angio</a:t>
            </a:r>
            <a:r>
              <a:rPr lang="es-CO" sz="5400" dirty="0">
                <a:solidFill>
                  <a:srgbClr val="3BB0B0"/>
                </a:solidFill>
                <a:latin typeface="Montserrat" panose="02000505000000020004" pitchFamily="2" charset="0"/>
              </a:rPr>
              <a:t> - TC </a:t>
            </a:r>
          </a:p>
        </p:txBody>
      </p:sp>
      <p:pic>
        <p:nvPicPr>
          <p:cNvPr id="3" name="Imagen 2">
            <a:extLst>
              <a:ext uri="{FF2B5EF4-FFF2-40B4-BE49-F238E27FC236}">
                <a16:creationId xmlns:a16="http://schemas.microsoft.com/office/drawing/2014/main" id="{624515B2-116F-4865-8F60-914533EDB7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3614" y="1063289"/>
            <a:ext cx="3453943" cy="3895572"/>
          </a:xfrm>
          <a:prstGeom prst="rect">
            <a:avLst/>
          </a:prstGeom>
        </p:spPr>
      </p:pic>
      <p:pic>
        <p:nvPicPr>
          <p:cNvPr id="4" name="Imagen 3">
            <a:extLst>
              <a:ext uri="{FF2B5EF4-FFF2-40B4-BE49-F238E27FC236}">
                <a16:creationId xmlns:a16="http://schemas.microsoft.com/office/drawing/2014/main" id="{4B08BDE0-D7A8-4B35-BC01-F8C1408562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25847" y="1063289"/>
            <a:ext cx="3666153" cy="3909563"/>
          </a:xfrm>
          <a:prstGeom prst="rect">
            <a:avLst/>
          </a:prstGeom>
        </p:spPr>
      </p:pic>
      <p:pic>
        <p:nvPicPr>
          <p:cNvPr id="11" name="Imagen 10">
            <a:extLst>
              <a:ext uri="{FF2B5EF4-FFF2-40B4-BE49-F238E27FC236}">
                <a16:creationId xmlns:a16="http://schemas.microsoft.com/office/drawing/2014/main" id="{9C922DBF-FB5A-4D07-93F5-6EBF0D752B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94472" y="244429"/>
            <a:ext cx="7497528" cy="5628272"/>
          </a:xfrm>
          <a:prstGeom prst="rect">
            <a:avLst/>
          </a:prstGeom>
        </p:spPr>
      </p:pic>
    </p:spTree>
    <p:extLst>
      <p:ext uri="{BB962C8B-B14F-4D97-AF65-F5344CB8AC3E}">
        <p14:creationId xmlns:p14="http://schemas.microsoft.com/office/powerpoint/2010/main" val="62990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620627" y="386689"/>
            <a:ext cx="3697373" cy="1609406"/>
          </a:xfrm>
        </p:spPr>
        <p:txBody>
          <a:bodyPr>
            <a:noAutofit/>
          </a:bodyPr>
          <a:lstStyle/>
          <a:p>
            <a:pPr algn="ctr"/>
            <a:r>
              <a:rPr lang="es-CO" dirty="0">
                <a:solidFill>
                  <a:srgbClr val="00AAA7"/>
                </a:solidFill>
                <a:latin typeface="Montserrat" panose="02000505000000020004" pitchFamily="2" charset="0"/>
              </a:rPr>
              <a:t>Resonancia magnética </a:t>
            </a:r>
          </a:p>
        </p:txBody>
      </p:sp>
      <p:pic>
        <p:nvPicPr>
          <p:cNvPr id="3" name="Imagen 2">
            <a:extLst>
              <a:ext uri="{FF2B5EF4-FFF2-40B4-BE49-F238E27FC236}">
                <a16:creationId xmlns:a16="http://schemas.microsoft.com/office/drawing/2014/main" id="{4FBD1604-B2D5-4C72-B3FD-A2DA517002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9654" y="856589"/>
            <a:ext cx="7750629" cy="4853610"/>
          </a:xfrm>
          <a:prstGeom prst="rect">
            <a:avLst/>
          </a:prstGeom>
        </p:spPr>
      </p:pic>
    </p:spTree>
    <p:extLst>
      <p:ext uri="{BB962C8B-B14F-4D97-AF65-F5344CB8AC3E}">
        <p14:creationId xmlns:p14="http://schemas.microsoft.com/office/powerpoint/2010/main" val="3481719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486210" y="199048"/>
            <a:ext cx="5738446" cy="1016977"/>
          </a:xfrm>
        </p:spPr>
        <p:txBody>
          <a:bodyPr/>
          <a:lstStyle/>
          <a:p>
            <a:r>
              <a:rPr lang="es-CO" dirty="0">
                <a:solidFill>
                  <a:srgbClr val="00AAA7"/>
                </a:solidFill>
                <a:latin typeface="Montserrat" panose="02000505000000020004" pitchFamily="2" charset="0"/>
              </a:rPr>
              <a:t>Neuroimágenes</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4771254" y="1241591"/>
            <a:ext cx="7420746" cy="5062838"/>
          </a:xfrm>
        </p:spPr>
        <p:txBody>
          <a:bodyPr>
            <a:normAutofit fontScale="85000" lnSpcReduction="20000"/>
          </a:bodyPr>
          <a:lstStyle/>
          <a:p>
            <a:pPr>
              <a:lnSpc>
                <a:spcPct val="120000"/>
              </a:lnSpc>
            </a:pPr>
            <a:r>
              <a:rPr lang="es-CO" b="1" dirty="0" err="1">
                <a:latin typeface="Montserrat" panose="02000505000000020004" pitchFamily="2" charset="0"/>
              </a:rPr>
              <a:t>AngioTAC</a:t>
            </a:r>
            <a:br>
              <a:rPr lang="es-CO" dirty="0">
                <a:latin typeface="Montserrat" panose="02000505000000020004" pitchFamily="2" charset="0"/>
              </a:rPr>
            </a:br>
            <a:br>
              <a:rPr lang="es-CO" dirty="0">
                <a:latin typeface="Montserrat" panose="02000505000000020004" pitchFamily="2" charset="0"/>
              </a:rPr>
            </a:br>
            <a:r>
              <a:rPr lang="es-CO" dirty="0">
                <a:latin typeface="Montserrat" panose="02000505000000020004" pitchFamily="2" charset="0"/>
              </a:rPr>
              <a:t>-Sospecha de compromiso de gran vaso.</a:t>
            </a:r>
            <a:br>
              <a:rPr lang="es-CO" dirty="0">
                <a:latin typeface="Montserrat" panose="02000505000000020004" pitchFamily="2" charset="0"/>
              </a:rPr>
            </a:br>
            <a:r>
              <a:rPr lang="es-CO" dirty="0">
                <a:latin typeface="Montserrat" panose="02000505000000020004" pitchFamily="2" charset="0"/>
              </a:rPr>
              <a:t>-No esperar creatinina.</a:t>
            </a:r>
            <a:br>
              <a:rPr lang="es-CO" dirty="0">
                <a:latin typeface="Montserrat" panose="02000505000000020004" pitchFamily="2" charset="0"/>
              </a:rPr>
            </a:br>
            <a:r>
              <a:rPr lang="es-CO" dirty="0">
                <a:latin typeface="Montserrat" panose="02000505000000020004" pitchFamily="2" charset="0"/>
              </a:rPr>
              <a:t>-Administrar simultáneamente </a:t>
            </a:r>
            <a:r>
              <a:rPr lang="es-CO" dirty="0" err="1">
                <a:latin typeface="Montserrat" panose="02000505000000020004" pitchFamily="2" charset="0"/>
              </a:rPr>
              <a:t>rtPA</a:t>
            </a:r>
            <a:r>
              <a:rPr lang="es-CO" dirty="0">
                <a:latin typeface="Montserrat" panose="02000505000000020004" pitchFamily="2" charset="0"/>
              </a:rPr>
              <a:t>.</a:t>
            </a:r>
          </a:p>
          <a:p>
            <a:pPr marL="0" indent="0">
              <a:lnSpc>
                <a:spcPct val="120000"/>
              </a:lnSpc>
              <a:buNone/>
            </a:pPr>
            <a:endParaRPr lang="es-CO" dirty="0">
              <a:latin typeface="Montserrat" panose="02000505000000020004" pitchFamily="2" charset="0"/>
            </a:endParaRPr>
          </a:p>
          <a:p>
            <a:pPr>
              <a:lnSpc>
                <a:spcPct val="120000"/>
              </a:lnSpc>
            </a:pPr>
            <a:r>
              <a:rPr lang="es-CO" b="1" dirty="0">
                <a:latin typeface="Montserrat" panose="02000505000000020004" pitchFamily="2" charset="0"/>
              </a:rPr>
              <a:t>Candidatos potenciales a trombectomía</a:t>
            </a:r>
            <a:br>
              <a:rPr lang="es-CO" dirty="0">
                <a:latin typeface="Montserrat" panose="02000505000000020004" pitchFamily="2" charset="0"/>
              </a:rPr>
            </a:br>
            <a:br>
              <a:rPr lang="es-CO" dirty="0">
                <a:latin typeface="Montserrat" panose="02000505000000020004" pitchFamily="2" charset="0"/>
              </a:rPr>
            </a:br>
            <a:r>
              <a:rPr lang="es-CO" dirty="0">
                <a:latin typeface="Montserrat" panose="02000505000000020004" pitchFamily="2" charset="0"/>
              </a:rPr>
              <a:t>-Imágenes de circulación extracraneal.</a:t>
            </a:r>
            <a:br>
              <a:rPr lang="es-CO" dirty="0">
                <a:latin typeface="Montserrat" panose="02000505000000020004" pitchFamily="2" charset="0"/>
              </a:rPr>
            </a:br>
            <a:r>
              <a:rPr lang="es-CO" dirty="0">
                <a:latin typeface="Montserrat" panose="02000505000000020004" pitchFamily="2" charset="0"/>
              </a:rPr>
              <a:t>-Perfusión en &lt; 6 horas.</a:t>
            </a:r>
          </a:p>
          <a:p>
            <a:pPr>
              <a:lnSpc>
                <a:spcPct val="120000"/>
              </a:lnSpc>
            </a:pPr>
            <a:endParaRPr lang="es-CO" dirty="0">
              <a:latin typeface="Montserrat" panose="02000505000000020004" pitchFamily="2" charset="0"/>
            </a:endParaRPr>
          </a:p>
          <a:p>
            <a:pPr>
              <a:lnSpc>
                <a:spcPct val="120000"/>
              </a:lnSpc>
            </a:pPr>
            <a:r>
              <a:rPr lang="es-CO" b="1" dirty="0">
                <a:latin typeface="Montserrat" panose="02000505000000020004" pitchFamily="2" charset="0"/>
              </a:rPr>
              <a:t>TAC/IRM perfusión </a:t>
            </a:r>
            <a:r>
              <a:rPr lang="es-CO" dirty="0">
                <a:latin typeface="Montserrat" panose="02000505000000020004" pitchFamily="2" charset="0"/>
              </a:rPr>
              <a:t>&lt;6 horas de síntomas. </a:t>
            </a:r>
          </a:p>
        </p:txBody>
      </p:sp>
    </p:spTree>
    <p:extLst>
      <p:ext uri="{BB962C8B-B14F-4D97-AF65-F5344CB8AC3E}">
        <p14:creationId xmlns:p14="http://schemas.microsoft.com/office/powerpoint/2010/main" val="3617765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283133" y="249280"/>
            <a:ext cx="6701867" cy="1042992"/>
          </a:xfrm>
        </p:spPr>
        <p:txBody>
          <a:bodyPr>
            <a:normAutofit fontScale="90000"/>
          </a:bodyPr>
          <a:lstStyle/>
          <a:p>
            <a:pPr algn="ctr"/>
            <a:r>
              <a:rPr lang="es-CO" dirty="0">
                <a:solidFill>
                  <a:srgbClr val="00AAA7"/>
                </a:solidFill>
                <a:latin typeface="Montserrat" panose="02000505000000020004" pitchFamily="2" charset="0"/>
              </a:rPr>
              <a:t>Tratamiento del ACV en ventana terapéutica</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4787203" y="1762172"/>
            <a:ext cx="7404797" cy="4702128"/>
          </a:xfrm>
        </p:spPr>
        <p:txBody>
          <a:bodyPr>
            <a:normAutofit/>
          </a:bodyPr>
          <a:lstStyle/>
          <a:p>
            <a:pPr>
              <a:lnSpc>
                <a:spcPct val="100000"/>
              </a:lnSpc>
            </a:pPr>
            <a:r>
              <a:rPr lang="es-CO" sz="2600" b="1" dirty="0">
                <a:latin typeface="Montserrat" panose="02000505000000020004" pitchFamily="2" charset="0"/>
              </a:rPr>
              <a:t>Tomar signos vitales:</a:t>
            </a:r>
          </a:p>
          <a:p>
            <a:pPr lvl="1">
              <a:lnSpc>
                <a:spcPct val="100000"/>
              </a:lnSpc>
            </a:pPr>
            <a:r>
              <a:rPr lang="es-CO" dirty="0">
                <a:latin typeface="Montserrat" panose="02000505000000020004" pitchFamily="2" charset="0"/>
              </a:rPr>
              <a:t>O2 sólo si SatO2 </a:t>
            </a:r>
            <a:r>
              <a:rPr lang="es-ES" dirty="0">
                <a:latin typeface="Montserrat" panose="02000505000000020004" pitchFamily="2" charset="0"/>
              </a:rPr>
              <a:t>&lt; 94%.</a:t>
            </a:r>
          </a:p>
          <a:p>
            <a:pPr lvl="1">
              <a:lnSpc>
                <a:spcPct val="100000"/>
              </a:lnSpc>
            </a:pPr>
            <a:r>
              <a:rPr lang="es-ES" dirty="0">
                <a:latin typeface="Montserrat" panose="02000505000000020004" pitchFamily="2" charset="0"/>
              </a:rPr>
              <a:t>TA para corregir con antihipertensivo IV.</a:t>
            </a:r>
          </a:p>
          <a:p>
            <a:pPr marL="457200" lvl="1" indent="0">
              <a:lnSpc>
                <a:spcPct val="100000"/>
              </a:lnSpc>
              <a:buNone/>
            </a:pPr>
            <a:endParaRPr lang="es-CO" dirty="0">
              <a:latin typeface="Montserrat" panose="02000505000000020004" pitchFamily="2" charset="0"/>
            </a:endParaRPr>
          </a:p>
          <a:p>
            <a:pPr>
              <a:lnSpc>
                <a:spcPct val="100000"/>
              </a:lnSpc>
            </a:pPr>
            <a:r>
              <a:rPr lang="es-CO" sz="2600" b="1" dirty="0">
                <a:latin typeface="Montserrat" panose="02000505000000020004" pitchFamily="2" charset="0"/>
              </a:rPr>
              <a:t>Únicos paraclínicos a solicitar: </a:t>
            </a:r>
          </a:p>
          <a:p>
            <a:pPr lvl="1">
              <a:lnSpc>
                <a:spcPct val="100000"/>
              </a:lnSpc>
            </a:pPr>
            <a:r>
              <a:rPr lang="es-CO" dirty="0">
                <a:latin typeface="Montserrat" panose="02000505000000020004" pitchFamily="2" charset="0"/>
              </a:rPr>
              <a:t>Glucometría.</a:t>
            </a:r>
          </a:p>
          <a:p>
            <a:pPr lvl="1">
              <a:lnSpc>
                <a:spcPct val="100000"/>
              </a:lnSpc>
            </a:pPr>
            <a:r>
              <a:rPr lang="es-CO" b="1" dirty="0">
                <a:latin typeface="Montserrat" panose="02000505000000020004" pitchFamily="2" charset="0"/>
              </a:rPr>
              <a:t>TP/TPT</a:t>
            </a:r>
            <a:r>
              <a:rPr lang="es-ES" b="1" dirty="0">
                <a:latin typeface="Montserrat" panose="02000505000000020004" pitchFamily="2" charset="0"/>
              </a:rPr>
              <a:t>/plaquetas: </a:t>
            </a:r>
            <a:r>
              <a:rPr lang="es-CO" b="1" dirty="0">
                <a:latin typeface="Montserrat" panose="02000505000000020004" pitchFamily="2" charset="0"/>
              </a:rPr>
              <a:t> </a:t>
            </a:r>
            <a:r>
              <a:rPr lang="es-CO" dirty="0">
                <a:latin typeface="Montserrat" panose="02000505000000020004" pitchFamily="2" charset="0"/>
              </a:rPr>
              <a:t>si está anticoagulado con warfarina o sospecha de discrasia sanguínea.</a:t>
            </a:r>
          </a:p>
          <a:p>
            <a:pPr lvl="1">
              <a:lnSpc>
                <a:spcPct val="100000"/>
              </a:lnSpc>
            </a:pPr>
            <a:r>
              <a:rPr lang="es-CO" b="1" dirty="0">
                <a:latin typeface="Montserrat" panose="02000505000000020004" pitchFamily="2" charset="0"/>
              </a:rPr>
              <a:t>EKG y troponinas </a:t>
            </a:r>
            <a:r>
              <a:rPr lang="es-CO" dirty="0">
                <a:latin typeface="Montserrat" panose="02000505000000020004" pitchFamily="2" charset="0"/>
              </a:rPr>
              <a:t>(no deben retrasar la terapia).</a:t>
            </a:r>
          </a:p>
          <a:p>
            <a:pPr>
              <a:lnSpc>
                <a:spcPct val="100000"/>
              </a:lnSpc>
            </a:pPr>
            <a:endParaRPr lang="es-CO" sz="2400" dirty="0">
              <a:solidFill>
                <a:srgbClr val="0A2F4F"/>
              </a:solidFill>
              <a:latin typeface="Montserrat" panose="02000505000000020004" pitchFamily="2" charset="0"/>
            </a:endParaRPr>
          </a:p>
        </p:txBody>
      </p:sp>
    </p:spTree>
    <p:extLst>
      <p:ext uri="{BB962C8B-B14F-4D97-AF65-F5344CB8AC3E}">
        <p14:creationId xmlns:p14="http://schemas.microsoft.com/office/powerpoint/2010/main" val="3695795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746160" y="227695"/>
            <a:ext cx="5809180" cy="1206286"/>
          </a:xfrm>
        </p:spPr>
        <p:txBody>
          <a:bodyPr>
            <a:normAutofit/>
          </a:bodyPr>
          <a:lstStyle/>
          <a:p>
            <a:r>
              <a:rPr lang="es-CO" dirty="0">
                <a:solidFill>
                  <a:srgbClr val="00AAA7"/>
                </a:solidFill>
                <a:latin typeface="Montserrat" panose="02000505000000020004" pitchFamily="2" charset="0"/>
              </a:rPr>
              <a:t>Trombólisis IV</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457573" y="1811562"/>
            <a:ext cx="6097767" cy="2237656"/>
          </a:xfrm>
        </p:spPr>
        <p:txBody>
          <a:bodyPr>
            <a:normAutofit/>
          </a:bodyPr>
          <a:lstStyle/>
          <a:p>
            <a:r>
              <a:rPr lang="es-ES" sz="2400" dirty="0" err="1">
                <a:latin typeface="Montserrat" panose="02000505000000020004" pitchFamily="2" charset="0"/>
              </a:rPr>
              <a:t>Alteplase</a:t>
            </a:r>
            <a:r>
              <a:rPr lang="es-ES" sz="2400" dirty="0">
                <a:latin typeface="Montserrat" panose="02000505000000020004" pitchFamily="2" charset="0"/>
              </a:rPr>
              <a:t>: 0.9 mg/kg (máximo 90mg)</a:t>
            </a:r>
            <a:br>
              <a:rPr lang="es-ES" sz="2400" dirty="0">
                <a:latin typeface="Montserrat" panose="02000505000000020004" pitchFamily="2" charset="0"/>
              </a:rPr>
            </a:br>
            <a:br>
              <a:rPr lang="es-ES" sz="2400" dirty="0">
                <a:latin typeface="Montserrat" panose="02000505000000020004" pitchFamily="2" charset="0"/>
              </a:rPr>
            </a:br>
            <a:r>
              <a:rPr lang="es-ES" sz="2400" dirty="0">
                <a:latin typeface="Montserrat" panose="02000505000000020004" pitchFamily="2" charset="0"/>
              </a:rPr>
              <a:t>-10% bolo en 1 minuto.</a:t>
            </a:r>
            <a:br>
              <a:rPr lang="es-ES" sz="2400" dirty="0">
                <a:latin typeface="Montserrat" panose="02000505000000020004" pitchFamily="2" charset="0"/>
              </a:rPr>
            </a:br>
            <a:br>
              <a:rPr lang="es-ES" sz="2400" dirty="0">
                <a:latin typeface="Montserrat" panose="02000505000000020004" pitchFamily="2" charset="0"/>
              </a:rPr>
            </a:br>
            <a:r>
              <a:rPr lang="es-ES" sz="2400" dirty="0">
                <a:latin typeface="Montserrat" panose="02000505000000020004" pitchFamily="2" charset="0"/>
              </a:rPr>
              <a:t>-90% en 60 minutos.</a:t>
            </a:r>
          </a:p>
          <a:p>
            <a:pPr marL="0" indent="0">
              <a:buNone/>
            </a:pPr>
            <a:endParaRPr lang="es-CO" dirty="0">
              <a:solidFill>
                <a:srgbClr val="0A2F4F"/>
              </a:solidFill>
              <a:latin typeface="Montserrat" panose="02000505000000020004" pitchFamily="2" charset="0"/>
            </a:endParaRPr>
          </a:p>
        </p:txBody>
      </p:sp>
      <p:sp>
        <p:nvSpPr>
          <p:cNvPr id="3" name="Rectángulo: esquinas redondeadas 2">
            <a:extLst>
              <a:ext uri="{FF2B5EF4-FFF2-40B4-BE49-F238E27FC236}">
                <a16:creationId xmlns:a16="http://schemas.microsoft.com/office/drawing/2014/main" id="{914EB38F-7B8A-4B18-A6B2-14D69CF5749C}"/>
              </a:ext>
            </a:extLst>
          </p:cNvPr>
          <p:cNvSpPr/>
          <p:nvPr/>
        </p:nvSpPr>
        <p:spPr>
          <a:xfrm>
            <a:off x="5765427" y="3200400"/>
            <a:ext cx="5969000" cy="322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err="1">
                <a:latin typeface="Montserrat" panose="02000505000000020004" pitchFamily="2" charset="0"/>
              </a:rPr>
              <a:t>Tenecteplase</a:t>
            </a:r>
            <a:r>
              <a:rPr lang="es-ES" sz="2400" b="1" dirty="0">
                <a:latin typeface="Montserrat" panose="02000505000000020004" pitchFamily="2" charset="0"/>
              </a:rPr>
              <a:t> </a:t>
            </a:r>
          </a:p>
          <a:p>
            <a:pPr algn="ctr"/>
            <a:endParaRPr lang="es-ES" sz="2400" b="1" dirty="0">
              <a:latin typeface="Montserrat" panose="02000505000000020004" pitchFamily="2" charset="0"/>
            </a:endParaRPr>
          </a:p>
          <a:p>
            <a:pPr marL="342900" indent="-342900">
              <a:buFont typeface="Arial" panose="020B0604020202020204" pitchFamily="34" charset="0"/>
              <a:buChar char="•"/>
            </a:pPr>
            <a:r>
              <a:rPr lang="es-ES" sz="2400" dirty="0">
                <a:latin typeface="Montserrat" panose="02000505000000020004" pitchFamily="2" charset="0"/>
              </a:rPr>
              <a:t>Vida media más larga.</a:t>
            </a:r>
          </a:p>
          <a:p>
            <a:pPr marL="342900" indent="-342900">
              <a:buFont typeface="Arial" panose="020B0604020202020204" pitchFamily="34" charset="0"/>
              <a:buChar char="•"/>
            </a:pPr>
            <a:r>
              <a:rPr lang="es-ES" sz="2400" dirty="0">
                <a:latin typeface="Montserrat" panose="02000505000000020004" pitchFamily="2" charset="0"/>
              </a:rPr>
              <a:t>Mayor especificidad por fibrina.</a:t>
            </a:r>
          </a:p>
          <a:p>
            <a:pPr marL="342900" indent="-342900">
              <a:buFont typeface="Arial" panose="020B0604020202020204" pitchFamily="34" charset="0"/>
              <a:buChar char="•"/>
            </a:pPr>
            <a:r>
              <a:rPr lang="es-ES" sz="2400" dirty="0">
                <a:latin typeface="Montserrat" panose="02000505000000020004" pitchFamily="2" charset="0"/>
              </a:rPr>
              <a:t>Más resistente al inhibidor del activador del plasminógeno.</a:t>
            </a:r>
          </a:p>
          <a:p>
            <a:pPr marL="342900" indent="-342900">
              <a:buFont typeface="Arial" panose="020B0604020202020204" pitchFamily="34" charset="0"/>
              <a:buChar char="•"/>
            </a:pPr>
            <a:r>
              <a:rPr lang="es-ES" sz="2400" dirty="0">
                <a:latin typeface="Montserrat" panose="02000505000000020004" pitchFamily="2" charset="0"/>
              </a:rPr>
              <a:t>No ha sido superior en </a:t>
            </a:r>
            <a:r>
              <a:rPr lang="es-ES" sz="2400" dirty="0" err="1">
                <a:latin typeface="Montserrat" panose="02000505000000020004" pitchFamily="2" charset="0"/>
              </a:rPr>
              <a:t>ECAs</a:t>
            </a:r>
            <a:r>
              <a:rPr lang="es-ES" sz="2400" dirty="0">
                <a:latin typeface="Montserrat" panose="02000505000000020004" pitchFamily="2" charset="0"/>
              </a:rPr>
              <a:t>.</a:t>
            </a:r>
          </a:p>
        </p:txBody>
      </p:sp>
    </p:spTree>
    <p:extLst>
      <p:ext uri="{BB962C8B-B14F-4D97-AF65-F5344CB8AC3E}">
        <p14:creationId xmlns:p14="http://schemas.microsoft.com/office/powerpoint/2010/main" val="1847805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468413" y="134179"/>
            <a:ext cx="6769798" cy="1537076"/>
          </a:xfrm>
        </p:spPr>
        <p:txBody>
          <a:bodyPr>
            <a:normAutofit/>
          </a:bodyPr>
          <a:lstStyle/>
          <a:p>
            <a:pPr algn="ctr"/>
            <a:r>
              <a:rPr lang="es-CO" dirty="0">
                <a:solidFill>
                  <a:srgbClr val="00AAA7"/>
                </a:solidFill>
                <a:latin typeface="Montserrat" panose="02000505000000020004" pitchFamily="2" charset="0"/>
              </a:rPr>
              <a:t>Trombólisis IV: indicaciones</a:t>
            </a:r>
          </a:p>
        </p:txBody>
      </p:sp>
      <p:graphicFrame>
        <p:nvGraphicFramePr>
          <p:cNvPr id="9" name="Marcador de contenido 4">
            <a:extLst>
              <a:ext uri="{FF2B5EF4-FFF2-40B4-BE49-F238E27FC236}">
                <a16:creationId xmlns:a16="http://schemas.microsoft.com/office/drawing/2014/main" id="{B41C23C4-B42B-4A60-8F32-2A3FD77F6731}"/>
              </a:ext>
            </a:extLst>
          </p:cNvPr>
          <p:cNvGraphicFramePr>
            <a:graphicFrameLocks noGrp="1"/>
          </p:cNvGraphicFramePr>
          <p:nvPr>
            <p:ph idx="1"/>
            <p:extLst>
              <p:ext uri="{D42A27DB-BD31-4B8C-83A1-F6EECF244321}">
                <p14:modId xmlns:p14="http://schemas.microsoft.com/office/powerpoint/2010/main" val="318092902"/>
              </p:ext>
            </p:extLst>
          </p:nvPr>
        </p:nvGraphicFramePr>
        <p:xfrm>
          <a:off x="4764732" y="2528613"/>
          <a:ext cx="7251701" cy="3302515"/>
        </p:xfrm>
        <a:graphic>
          <a:graphicData uri="http://schemas.openxmlformats.org/drawingml/2006/table">
            <a:tbl>
              <a:tblPr firstRow="1" bandRow="1">
                <a:tableStyleId>{5C22544A-7EE6-4342-B048-85BDC9FD1C3A}</a:tableStyleId>
              </a:tblPr>
              <a:tblGrid>
                <a:gridCol w="1881394">
                  <a:extLst>
                    <a:ext uri="{9D8B030D-6E8A-4147-A177-3AD203B41FA5}">
                      <a16:colId xmlns:a16="http://schemas.microsoft.com/office/drawing/2014/main" val="20000"/>
                    </a:ext>
                  </a:extLst>
                </a:gridCol>
                <a:gridCol w="5370307">
                  <a:extLst>
                    <a:ext uri="{9D8B030D-6E8A-4147-A177-3AD203B41FA5}">
                      <a16:colId xmlns:a16="http://schemas.microsoft.com/office/drawing/2014/main" val="20001"/>
                    </a:ext>
                  </a:extLst>
                </a:gridCol>
              </a:tblGrid>
              <a:tr h="660503">
                <a:tc>
                  <a:txBody>
                    <a:bodyPr/>
                    <a:lstStyle/>
                    <a:p>
                      <a:r>
                        <a:rPr lang="es-ES_tradnl" sz="1600" dirty="0">
                          <a:latin typeface="Montserrat" panose="02000505000000020004" pitchFamily="2" charset="0"/>
                        </a:rPr>
                        <a:t>Clase</a:t>
                      </a:r>
                      <a:r>
                        <a:rPr lang="es-ES_tradnl" sz="1600" baseline="0" dirty="0">
                          <a:latin typeface="Montserrat" panose="02000505000000020004" pitchFamily="2" charset="0"/>
                        </a:rPr>
                        <a:t> I</a:t>
                      </a:r>
                      <a:endParaRPr lang="es-ES_tradnl" sz="1600" dirty="0">
                        <a:latin typeface="Montserrat" panose="02000505000000020004" pitchFamily="2" charset="0"/>
                      </a:endParaRPr>
                    </a:p>
                  </a:txBody>
                  <a:tcPr/>
                </a:tc>
                <a:tc>
                  <a:txBody>
                    <a:bodyPr/>
                    <a:lstStyle/>
                    <a:p>
                      <a:endParaRPr lang="es-ES_tradnl" sz="1600" dirty="0">
                        <a:latin typeface="Montserrat" panose="02000505000000020004" pitchFamily="2" charset="0"/>
                      </a:endParaRPr>
                    </a:p>
                  </a:txBody>
                  <a:tcPr/>
                </a:tc>
                <a:extLst>
                  <a:ext uri="{0D108BD9-81ED-4DB2-BD59-A6C34878D82A}">
                    <a16:rowId xmlns:a16="http://schemas.microsoft.com/office/drawing/2014/main" val="10000"/>
                  </a:ext>
                </a:extLst>
              </a:tr>
              <a:tr h="660503">
                <a:tc>
                  <a:txBody>
                    <a:bodyPr/>
                    <a:lstStyle/>
                    <a:p>
                      <a:r>
                        <a:rPr lang="es-ES_tradnl" sz="1600" dirty="0">
                          <a:solidFill>
                            <a:srgbClr val="152B48"/>
                          </a:solidFill>
                          <a:latin typeface="Montserrat" panose="02000505000000020004" pitchFamily="2" charset="0"/>
                        </a:rPr>
                        <a:t>Edad</a:t>
                      </a:r>
                    </a:p>
                  </a:txBody>
                  <a:tcPr/>
                </a:tc>
                <a:tc>
                  <a:txBody>
                    <a:bodyPr/>
                    <a:lstStyle/>
                    <a:p>
                      <a:r>
                        <a:rPr lang="es-ES_tradnl" sz="1600" dirty="0">
                          <a:solidFill>
                            <a:srgbClr val="152B48"/>
                          </a:solidFill>
                          <a:latin typeface="Montserrat" panose="02000505000000020004" pitchFamily="2" charset="0"/>
                        </a:rPr>
                        <a:t>&gt; 18 años, incluso &gt; 80</a:t>
                      </a:r>
                      <a:r>
                        <a:rPr lang="es-ES_tradnl" sz="1600" baseline="0" dirty="0">
                          <a:solidFill>
                            <a:srgbClr val="152B48"/>
                          </a:solidFill>
                          <a:latin typeface="Montserrat" panose="02000505000000020004" pitchFamily="2" charset="0"/>
                        </a:rPr>
                        <a:t> años</a:t>
                      </a:r>
                      <a:endParaRPr lang="es-ES_tradnl" sz="1600" dirty="0">
                        <a:solidFill>
                          <a:srgbClr val="152B48"/>
                        </a:solidFill>
                        <a:latin typeface="Montserrat" panose="02000505000000020004" pitchFamily="2" charset="0"/>
                      </a:endParaRPr>
                    </a:p>
                  </a:txBody>
                  <a:tcPr/>
                </a:tc>
                <a:extLst>
                  <a:ext uri="{0D108BD9-81ED-4DB2-BD59-A6C34878D82A}">
                    <a16:rowId xmlns:a16="http://schemas.microsoft.com/office/drawing/2014/main" val="10001"/>
                  </a:ext>
                </a:extLst>
              </a:tr>
              <a:tr h="660503">
                <a:tc>
                  <a:txBody>
                    <a:bodyPr/>
                    <a:lstStyle/>
                    <a:p>
                      <a:r>
                        <a:rPr lang="es-ES_tradnl" sz="1600" dirty="0">
                          <a:solidFill>
                            <a:srgbClr val="152B48"/>
                          </a:solidFill>
                          <a:latin typeface="Montserrat" panose="02000505000000020004" pitchFamily="2" charset="0"/>
                        </a:rPr>
                        <a:t>Severidad</a:t>
                      </a:r>
                    </a:p>
                  </a:txBody>
                  <a:tcPr/>
                </a:tc>
                <a:tc>
                  <a:txBody>
                    <a:bodyPr/>
                    <a:lstStyle/>
                    <a:p>
                      <a:r>
                        <a:rPr lang="es-ES_tradnl" sz="1600" dirty="0">
                          <a:solidFill>
                            <a:srgbClr val="152B48"/>
                          </a:solidFill>
                          <a:latin typeface="Montserrat" panose="02000505000000020004" pitchFamily="2" charset="0"/>
                        </a:rPr>
                        <a:t>Independiente del NIHSS con síntomas </a:t>
                      </a:r>
                      <a:r>
                        <a:rPr lang="es-ES_tradnl" sz="1600" dirty="0" err="1">
                          <a:solidFill>
                            <a:srgbClr val="152B48"/>
                          </a:solidFill>
                          <a:latin typeface="Montserrat" panose="02000505000000020004" pitchFamily="2" charset="0"/>
                        </a:rPr>
                        <a:t>discapacitantes</a:t>
                      </a:r>
                      <a:endParaRPr lang="es-ES_tradnl" sz="1600" dirty="0">
                        <a:solidFill>
                          <a:srgbClr val="152B48"/>
                        </a:solidFill>
                        <a:latin typeface="Montserrat" panose="02000505000000020004" pitchFamily="2" charset="0"/>
                      </a:endParaRPr>
                    </a:p>
                  </a:txBody>
                  <a:tcPr/>
                </a:tc>
                <a:extLst>
                  <a:ext uri="{0D108BD9-81ED-4DB2-BD59-A6C34878D82A}">
                    <a16:rowId xmlns:a16="http://schemas.microsoft.com/office/drawing/2014/main" val="10002"/>
                  </a:ext>
                </a:extLst>
              </a:tr>
              <a:tr h="6605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1" dirty="0">
                          <a:solidFill>
                            <a:srgbClr val="152B48"/>
                          </a:solidFill>
                          <a:latin typeface="Montserrat" panose="02000505000000020004" pitchFamily="2" charset="0"/>
                        </a:rPr>
                        <a:t>Clase</a:t>
                      </a:r>
                      <a:r>
                        <a:rPr lang="es-ES_tradnl" sz="1600" b="1" baseline="0" dirty="0">
                          <a:solidFill>
                            <a:srgbClr val="152B48"/>
                          </a:solidFill>
                          <a:latin typeface="Montserrat" panose="02000505000000020004" pitchFamily="2" charset="0"/>
                        </a:rPr>
                        <a:t> II</a:t>
                      </a:r>
                      <a:endParaRPr lang="es-ES_tradnl" sz="1600" b="1" dirty="0">
                        <a:solidFill>
                          <a:srgbClr val="152B48"/>
                        </a:solidFill>
                        <a:latin typeface="Montserrat" panose="02000505000000020004" pitchFamily="2" charset="0"/>
                      </a:endParaRPr>
                    </a:p>
                  </a:txBody>
                  <a:tcPr/>
                </a:tc>
                <a:tc>
                  <a:txBody>
                    <a:bodyPr/>
                    <a:lstStyle/>
                    <a:p>
                      <a:endParaRPr lang="es-ES_tradnl" sz="1600" dirty="0">
                        <a:solidFill>
                          <a:srgbClr val="152B48"/>
                        </a:solidFill>
                        <a:latin typeface="Montserrat" panose="02000505000000020004" pitchFamily="2" charset="0"/>
                      </a:endParaRPr>
                    </a:p>
                  </a:txBody>
                  <a:tcPr/>
                </a:tc>
                <a:extLst>
                  <a:ext uri="{0D108BD9-81ED-4DB2-BD59-A6C34878D82A}">
                    <a16:rowId xmlns:a16="http://schemas.microsoft.com/office/drawing/2014/main" val="10003"/>
                  </a:ext>
                </a:extLst>
              </a:tr>
              <a:tr h="660503">
                <a:tc>
                  <a:txBody>
                    <a:bodyPr/>
                    <a:lstStyle/>
                    <a:p>
                      <a:r>
                        <a:rPr lang="es-ES_tradnl" sz="1600" dirty="0">
                          <a:solidFill>
                            <a:srgbClr val="152B48"/>
                          </a:solidFill>
                          <a:latin typeface="Montserrat" panose="02000505000000020004" pitchFamily="2" charset="0"/>
                        </a:rPr>
                        <a:t>Severidad</a:t>
                      </a:r>
                    </a:p>
                  </a:txBody>
                  <a:tcPr/>
                </a:tc>
                <a:tc>
                  <a:txBody>
                    <a:bodyPr/>
                    <a:lstStyle/>
                    <a:p>
                      <a:r>
                        <a:rPr lang="es-ES_tradnl" sz="1600" dirty="0">
                          <a:solidFill>
                            <a:srgbClr val="152B48"/>
                          </a:solidFill>
                          <a:latin typeface="Montserrat" panose="02000505000000020004" pitchFamily="2" charset="0"/>
                        </a:rPr>
                        <a:t>ACV pequeño</a:t>
                      </a:r>
                      <a:r>
                        <a:rPr lang="es-ES_tradnl" sz="1600" baseline="0" dirty="0">
                          <a:solidFill>
                            <a:srgbClr val="152B48"/>
                          </a:solidFill>
                          <a:latin typeface="Montserrat" panose="02000505000000020004" pitchFamily="2" charset="0"/>
                        </a:rPr>
                        <a:t> con síntomas NO </a:t>
                      </a:r>
                      <a:r>
                        <a:rPr lang="es-ES_tradnl" sz="1600" baseline="0" dirty="0" err="1">
                          <a:solidFill>
                            <a:srgbClr val="152B48"/>
                          </a:solidFill>
                          <a:latin typeface="Montserrat" panose="02000505000000020004" pitchFamily="2" charset="0"/>
                        </a:rPr>
                        <a:t>discapacitantes</a:t>
                      </a:r>
                      <a:endParaRPr lang="es-ES_tradnl" sz="1600" dirty="0">
                        <a:solidFill>
                          <a:srgbClr val="152B48"/>
                        </a:solidFill>
                        <a:latin typeface="Montserrat" panose="02000505000000020004" pitchFamily="2" charset="0"/>
                      </a:endParaRPr>
                    </a:p>
                  </a:txBody>
                  <a:tcPr/>
                </a:tc>
                <a:extLst>
                  <a:ext uri="{0D108BD9-81ED-4DB2-BD59-A6C34878D82A}">
                    <a16:rowId xmlns:a16="http://schemas.microsoft.com/office/drawing/2014/main" val="10004"/>
                  </a:ext>
                </a:extLst>
              </a:tr>
            </a:tbl>
          </a:graphicData>
        </a:graphic>
      </p:graphicFrame>
      <p:sp>
        <p:nvSpPr>
          <p:cNvPr id="10" name="CuadroTexto 9">
            <a:extLst>
              <a:ext uri="{FF2B5EF4-FFF2-40B4-BE49-F238E27FC236}">
                <a16:creationId xmlns:a16="http://schemas.microsoft.com/office/drawing/2014/main" id="{5DC8491E-7667-4AAF-A66D-962EC1C5CCB5}"/>
              </a:ext>
            </a:extLst>
          </p:cNvPr>
          <p:cNvSpPr txBox="1"/>
          <p:nvPr/>
        </p:nvSpPr>
        <p:spPr>
          <a:xfrm>
            <a:off x="4669654" y="1726111"/>
            <a:ext cx="3263462" cy="400110"/>
          </a:xfrm>
          <a:prstGeom prst="rect">
            <a:avLst/>
          </a:prstGeom>
          <a:noFill/>
        </p:spPr>
        <p:txBody>
          <a:bodyPr wrap="square" rtlCol="0">
            <a:spAutoFit/>
          </a:bodyPr>
          <a:lstStyle/>
          <a:p>
            <a:pPr algn="ctr"/>
            <a:r>
              <a:rPr lang="es-ES_tradnl" sz="2000" b="1" dirty="0">
                <a:latin typeface="Montserrat" panose="00000500000000000000" pitchFamily="50" charset="0"/>
              </a:rPr>
              <a:t>&lt;3 horas de síntomas</a:t>
            </a:r>
          </a:p>
        </p:txBody>
      </p:sp>
      <p:sp>
        <p:nvSpPr>
          <p:cNvPr id="11" name="CuadroTexto 10">
            <a:extLst>
              <a:ext uri="{FF2B5EF4-FFF2-40B4-BE49-F238E27FC236}">
                <a16:creationId xmlns:a16="http://schemas.microsoft.com/office/drawing/2014/main" id="{6CD6D85E-9EC6-4AE8-8226-83D3B3A9F99F}"/>
              </a:ext>
            </a:extLst>
          </p:cNvPr>
          <p:cNvSpPr txBox="1"/>
          <p:nvPr/>
        </p:nvSpPr>
        <p:spPr>
          <a:xfrm>
            <a:off x="8670182" y="1713010"/>
            <a:ext cx="3521818" cy="707886"/>
          </a:xfrm>
          <a:prstGeom prst="rect">
            <a:avLst/>
          </a:prstGeom>
          <a:noFill/>
        </p:spPr>
        <p:txBody>
          <a:bodyPr wrap="square" rtlCol="0">
            <a:spAutoFit/>
          </a:bodyPr>
          <a:lstStyle/>
          <a:p>
            <a:pPr algn="ctr"/>
            <a:r>
              <a:rPr lang="es-ES_tradnl" sz="2000" b="1" dirty="0">
                <a:latin typeface="Montserrat" panose="00000500000000000000" pitchFamily="50" charset="0"/>
              </a:rPr>
              <a:t>3 a 4.5 horas de síntomas</a:t>
            </a:r>
          </a:p>
        </p:txBody>
      </p:sp>
      <p:graphicFrame>
        <p:nvGraphicFramePr>
          <p:cNvPr id="12" name="Tabla 11">
            <a:extLst>
              <a:ext uri="{FF2B5EF4-FFF2-40B4-BE49-F238E27FC236}">
                <a16:creationId xmlns:a16="http://schemas.microsoft.com/office/drawing/2014/main" id="{03DA9A5F-A508-4359-85D5-60F3F183D4C8}"/>
              </a:ext>
            </a:extLst>
          </p:cNvPr>
          <p:cNvGraphicFramePr>
            <a:graphicFrameLocks noGrp="1"/>
          </p:cNvGraphicFramePr>
          <p:nvPr>
            <p:extLst>
              <p:ext uri="{D42A27DB-BD31-4B8C-83A1-F6EECF244321}">
                <p14:modId xmlns:p14="http://schemas.microsoft.com/office/powerpoint/2010/main" val="2797854000"/>
              </p:ext>
            </p:extLst>
          </p:nvPr>
        </p:nvGraphicFramePr>
        <p:xfrm>
          <a:off x="4764732" y="2524706"/>
          <a:ext cx="7251700" cy="3202612"/>
        </p:xfrm>
        <a:graphic>
          <a:graphicData uri="http://schemas.openxmlformats.org/drawingml/2006/table">
            <a:tbl>
              <a:tblPr firstRow="1" bandRow="1">
                <a:tableStyleId>{5C22544A-7EE6-4342-B048-85BDC9FD1C3A}</a:tableStyleId>
              </a:tblPr>
              <a:tblGrid>
                <a:gridCol w="7251700">
                  <a:extLst>
                    <a:ext uri="{9D8B030D-6E8A-4147-A177-3AD203B41FA5}">
                      <a16:colId xmlns:a16="http://schemas.microsoft.com/office/drawing/2014/main" val="20000"/>
                    </a:ext>
                  </a:extLst>
                </a:gridCol>
              </a:tblGrid>
              <a:tr h="457516">
                <a:tc>
                  <a:txBody>
                    <a:bodyPr/>
                    <a:lstStyle/>
                    <a:p>
                      <a:r>
                        <a:rPr lang="es-ES_tradnl" sz="1600" dirty="0">
                          <a:latin typeface="Montserrat" panose="02000505000000020004" pitchFamily="2" charset="0"/>
                        </a:rPr>
                        <a:t>Clase</a:t>
                      </a:r>
                      <a:r>
                        <a:rPr lang="es-ES_tradnl" sz="1600" baseline="0" dirty="0">
                          <a:latin typeface="Montserrat" panose="02000505000000020004" pitchFamily="2" charset="0"/>
                        </a:rPr>
                        <a:t> I</a:t>
                      </a:r>
                      <a:endParaRPr lang="es-ES_tradnl" sz="1600" dirty="0">
                        <a:solidFill>
                          <a:schemeClr val="bg1"/>
                        </a:solidFill>
                        <a:latin typeface="Montserrat" panose="02000505000000020004" pitchFamily="2" charset="0"/>
                      </a:endParaRPr>
                    </a:p>
                  </a:txBody>
                  <a:tcPr/>
                </a:tc>
                <a:extLst>
                  <a:ext uri="{0D108BD9-81ED-4DB2-BD59-A6C34878D82A}">
                    <a16:rowId xmlns:a16="http://schemas.microsoft.com/office/drawing/2014/main" val="10000"/>
                  </a:ext>
                </a:extLst>
              </a:tr>
              <a:tr h="457516">
                <a:tc>
                  <a:txBody>
                    <a:bodyPr/>
                    <a:lstStyle/>
                    <a:p>
                      <a:r>
                        <a:rPr lang="es-ES_tradnl" sz="1600" dirty="0">
                          <a:solidFill>
                            <a:srgbClr val="152B48"/>
                          </a:solidFill>
                          <a:latin typeface="Montserrat" panose="02000505000000020004" pitchFamily="2" charset="0"/>
                        </a:rPr>
                        <a:t>&lt;80 años</a:t>
                      </a:r>
                    </a:p>
                  </a:txBody>
                  <a:tcPr/>
                </a:tc>
                <a:extLst>
                  <a:ext uri="{0D108BD9-81ED-4DB2-BD59-A6C34878D82A}">
                    <a16:rowId xmlns:a16="http://schemas.microsoft.com/office/drawing/2014/main" val="10001"/>
                  </a:ext>
                </a:extLst>
              </a:tr>
              <a:tr h="457516">
                <a:tc>
                  <a:txBody>
                    <a:bodyPr/>
                    <a:lstStyle/>
                    <a:p>
                      <a:r>
                        <a:rPr lang="es-ES_tradnl" sz="1600" dirty="0">
                          <a:solidFill>
                            <a:srgbClr val="152B48"/>
                          </a:solidFill>
                          <a:latin typeface="Montserrat" panose="02000505000000020004" pitchFamily="2" charset="0"/>
                        </a:rPr>
                        <a:t>Sin antecedente de diabetes</a:t>
                      </a:r>
                      <a:r>
                        <a:rPr lang="es-ES_tradnl" sz="1600" baseline="0" dirty="0">
                          <a:solidFill>
                            <a:srgbClr val="152B48"/>
                          </a:solidFill>
                          <a:latin typeface="Montserrat" panose="02000505000000020004" pitchFamily="2" charset="0"/>
                        </a:rPr>
                        <a:t> mellitus + ACV previo</a:t>
                      </a:r>
                      <a:endParaRPr lang="es-ES_tradnl" sz="1600" dirty="0">
                        <a:solidFill>
                          <a:srgbClr val="152B48"/>
                        </a:solidFill>
                        <a:latin typeface="Montserrat" panose="02000505000000020004" pitchFamily="2" charset="0"/>
                      </a:endParaRPr>
                    </a:p>
                  </a:txBody>
                  <a:tcPr/>
                </a:tc>
                <a:extLst>
                  <a:ext uri="{0D108BD9-81ED-4DB2-BD59-A6C34878D82A}">
                    <a16:rowId xmlns:a16="http://schemas.microsoft.com/office/drawing/2014/main" val="10002"/>
                  </a:ext>
                </a:extLst>
              </a:tr>
              <a:tr h="457516">
                <a:tc>
                  <a:txBody>
                    <a:bodyPr/>
                    <a:lstStyle/>
                    <a:p>
                      <a:r>
                        <a:rPr lang="es-ES_tradnl" sz="1600" dirty="0">
                          <a:solidFill>
                            <a:srgbClr val="152B48"/>
                          </a:solidFill>
                          <a:latin typeface="Montserrat" panose="02000505000000020004" pitchFamily="2" charset="0"/>
                        </a:rPr>
                        <a:t>No uso de anticoagulantes orales</a:t>
                      </a:r>
                    </a:p>
                  </a:txBody>
                  <a:tcPr/>
                </a:tc>
                <a:extLst>
                  <a:ext uri="{0D108BD9-81ED-4DB2-BD59-A6C34878D82A}">
                    <a16:rowId xmlns:a16="http://schemas.microsoft.com/office/drawing/2014/main" val="10003"/>
                  </a:ext>
                </a:extLst>
              </a:tr>
              <a:tr h="457516">
                <a:tc>
                  <a:txBody>
                    <a:bodyPr/>
                    <a:lstStyle/>
                    <a:p>
                      <a:r>
                        <a:rPr lang="es-ES_tradnl" sz="1600" dirty="0">
                          <a:solidFill>
                            <a:srgbClr val="152B48"/>
                          </a:solidFill>
                          <a:latin typeface="Montserrat" panose="02000505000000020004" pitchFamily="2" charset="0"/>
                        </a:rPr>
                        <a:t>Neuroimagen</a:t>
                      </a:r>
                      <a:r>
                        <a:rPr lang="es-ES_tradnl" sz="1600" baseline="0" dirty="0">
                          <a:solidFill>
                            <a:srgbClr val="152B48"/>
                          </a:solidFill>
                          <a:latin typeface="Montserrat" panose="02000505000000020004" pitchFamily="2" charset="0"/>
                        </a:rPr>
                        <a:t> con compromiso &lt;1/3 de ACM</a:t>
                      </a:r>
                      <a:endParaRPr lang="es-ES_tradnl" sz="1600" dirty="0">
                        <a:solidFill>
                          <a:srgbClr val="152B48"/>
                        </a:solidFill>
                        <a:latin typeface="Montserrat" panose="02000505000000020004" pitchFamily="2" charset="0"/>
                      </a:endParaRPr>
                    </a:p>
                  </a:txBody>
                  <a:tcPr/>
                </a:tc>
                <a:extLst>
                  <a:ext uri="{0D108BD9-81ED-4DB2-BD59-A6C34878D82A}">
                    <a16:rowId xmlns:a16="http://schemas.microsoft.com/office/drawing/2014/main" val="10004"/>
                  </a:ext>
                </a:extLst>
              </a:tr>
              <a:tr h="457516">
                <a:tc>
                  <a:txBody>
                    <a:bodyPr/>
                    <a:lstStyle/>
                    <a:p>
                      <a:r>
                        <a:rPr lang="es-ES_tradnl" sz="1600" dirty="0">
                          <a:solidFill>
                            <a:srgbClr val="152B48"/>
                          </a:solidFill>
                          <a:latin typeface="Montserrat" panose="02000505000000020004" pitchFamily="2" charset="0"/>
                        </a:rPr>
                        <a:t>Antiagregación con ASA </a:t>
                      </a:r>
                      <a:r>
                        <a:rPr lang="es-ES_tradnl" sz="1600" dirty="0" err="1">
                          <a:solidFill>
                            <a:srgbClr val="152B48"/>
                          </a:solidFill>
                          <a:latin typeface="Montserrat" panose="02000505000000020004" pitchFamily="2" charset="0"/>
                        </a:rPr>
                        <a:t>ó</a:t>
                      </a:r>
                      <a:r>
                        <a:rPr lang="es-ES_tradnl" sz="1600" dirty="0">
                          <a:solidFill>
                            <a:srgbClr val="152B48"/>
                          </a:solidFill>
                          <a:latin typeface="Montserrat" panose="02000505000000020004" pitchFamily="2" charset="0"/>
                        </a:rPr>
                        <a:t> </a:t>
                      </a:r>
                      <a:r>
                        <a:rPr lang="es-ES_tradnl" sz="1600" dirty="0" err="1">
                          <a:solidFill>
                            <a:srgbClr val="152B48"/>
                          </a:solidFill>
                          <a:latin typeface="Montserrat" panose="02000505000000020004" pitchFamily="2" charset="0"/>
                        </a:rPr>
                        <a:t>ASA+Clopidogrel</a:t>
                      </a:r>
                      <a:endParaRPr lang="es-ES_tradnl" sz="1600" dirty="0">
                        <a:solidFill>
                          <a:srgbClr val="152B48"/>
                        </a:solidFill>
                        <a:latin typeface="Montserrat" panose="02000505000000020004" pitchFamily="2" charset="0"/>
                      </a:endParaRPr>
                    </a:p>
                  </a:txBody>
                  <a:tcPr/>
                </a:tc>
                <a:extLst>
                  <a:ext uri="{0D108BD9-81ED-4DB2-BD59-A6C34878D82A}">
                    <a16:rowId xmlns:a16="http://schemas.microsoft.com/office/drawing/2014/main" val="10005"/>
                  </a:ext>
                </a:extLst>
              </a:tr>
              <a:tr h="457516">
                <a:tc>
                  <a:txBody>
                    <a:bodyPr/>
                    <a:lstStyle/>
                    <a:p>
                      <a:r>
                        <a:rPr lang="es-ES_tradnl" sz="1600" dirty="0">
                          <a:solidFill>
                            <a:srgbClr val="152B48"/>
                          </a:solidFill>
                          <a:latin typeface="Montserrat" panose="02000505000000020004" pitchFamily="2" charset="0"/>
                        </a:rPr>
                        <a:t>Falla</a:t>
                      </a:r>
                      <a:r>
                        <a:rPr lang="es-ES_tradnl" sz="1600" baseline="0" dirty="0">
                          <a:solidFill>
                            <a:srgbClr val="152B48"/>
                          </a:solidFill>
                          <a:latin typeface="Montserrat" panose="02000505000000020004" pitchFamily="2" charset="0"/>
                        </a:rPr>
                        <a:t> renal con hemodiálisis </a:t>
                      </a:r>
                      <a:r>
                        <a:rPr lang="es-ES_tradnl" sz="1600" baseline="0" dirty="0">
                          <a:solidFill>
                            <a:srgbClr val="152B48"/>
                          </a:solidFill>
                          <a:latin typeface="Montserrat" panose="02000505000000020004" pitchFamily="2" charset="0"/>
                          <a:sym typeface="Wingdings"/>
                        </a:rPr>
                        <a:t> TPT normal</a:t>
                      </a:r>
                      <a:endParaRPr lang="es-ES_tradnl" sz="1600" dirty="0">
                        <a:solidFill>
                          <a:srgbClr val="152B48"/>
                        </a:solidFill>
                        <a:latin typeface="Montserrat" panose="02000505000000020004" pitchFamily="2" charset="0"/>
                      </a:endParaRPr>
                    </a:p>
                  </a:txBody>
                  <a:tcPr/>
                </a:tc>
                <a:extLst>
                  <a:ext uri="{0D108BD9-81ED-4DB2-BD59-A6C34878D82A}">
                    <a16:rowId xmlns:a16="http://schemas.microsoft.com/office/drawing/2014/main" val="10006"/>
                  </a:ext>
                </a:extLst>
              </a:tr>
            </a:tbl>
          </a:graphicData>
        </a:graphic>
      </p:graphicFrame>
      <p:graphicFrame>
        <p:nvGraphicFramePr>
          <p:cNvPr id="13" name="Tabla 12">
            <a:extLst>
              <a:ext uri="{FF2B5EF4-FFF2-40B4-BE49-F238E27FC236}">
                <a16:creationId xmlns:a16="http://schemas.microsoft.com/office/drawing/2014/main" id="{F5A0A85F-7D05-4F06-9F87-52E42E4D301F}"/>
              </a:ext>
            </a:extLst>
          </p:cNvPr>
          <p:cNvGraphicFramePr>
            <a:graphicFrameLocks noGrp="1"/>
          </p:cNvGraphicFramePr>
          <p:nvPr>
            <p:extLst>
              <p:ext uri="{D42A27DB-BD31-4B8C-83A1-F6EECF244321}">
                <p14:modId xmlns:p14="http://schemas.microsoft.com/office/powerpoint/2010/main" val="4294521984"/>
              </p:ext>
            </p:extLst>
          </p:nvPr>
        </p:nvGraphicFramePr>
        <p:xfrm>
          <a:off x="4764732" y="2511605"/>
          <a:ext cx="7251700" cy="3084992"/>
        </p:xfrm>
        <a:graphic>
          <a:graphicData uri="http://schemas.openxmlformats.org/drawingml/2006/table">
            <a:tbl>
              <a:tblPr firstRow="1" bandRow="1">
                <a:tableStyleId>{5C22544A-7EE6-4342-B048-85BDC9FD1C3A}</a:tableStyleId>
              </a:tblPr>
              <a:tblGrid>
                <a:gridCol w="7251700">
                  <a:extLst>
                    <a:ext uri="{9D8B030D-6E8A-4147-A177-3AD203B41FA5}">
                      <a16:colId xmlns:a16="http://schemas.microsoft.com/office/drawing/2014/main" val="20000"/>
                    </a:ext>
                  </a:extLst>
                </a:gridCol>
              </a:tblGrid>
              <a:tr h="438507">
                <a:tc>
                  <a:txBody>
                    <a:bodyPr/>
                    <a:lstStyle/>
                    <a:p>
                      <a:r>
                        <a:rPr lang="es-ES_tradnl" sz="1600" dirty="0">
                          <a:latin typeface="Montserrat" panose="02000505000000020004" pitchFamily="2" charset="0"/>
                        </a:rPr>
                        <a:t>Clase II</a:t>
                      </a:r>
                      <a:endParaRPr lang="es-ES_tradnl" sz="1600" dirty="0">
                        <a:solidFill>
                          <a:schemeClr val="bg1"/>
                        </a:solidFill>
                        <a:latin typeface="Montserrat" panose="02000505000000020004" pitchFamily="2" charset="0"/>
                      </a:endParaRPr>
                    </a:p>
                  </a:txBody>
                  <a:tcPr/>
                </a:tc>
                <a:extLst>
                  <a:ext uri="{0D108BD9-81ED-4DB2-BD59-A6C34878D82A}">
                    <a16:rowId xmlns:a16="http://schemas.microsoft.com/office/drawing/2014/main" val="10000"/>
                  </a:ext>
                </a:extLst>
              </a:tr>
              <a:tr h="529297">
                <a:tc>
                  <a:txBody>
                    <a:bodyPr/>
                    <a:lstStyle/>
                    <a:p>
                      <a:r>
                        <a:rPr lang="es-ES_tradnl" sz="1600" dirty="0">
                          <a:solidFill>
                            <a:srgbClr val="152B48"/>
                          </a:solidFill>
                          <a:latin typeface="Montserrat" panose="02000505000000020004" pitchFamily="2" charset="0"/>
                        </a:rPr>
                        <a:t>&gt;80</a:t>
                      </a:r>
                      <a:r>
                        <a:rPr lang="es-ES_tradnl" sz="1600" baseline="0" dirty="0">
                          <a:solidFill>
                            <a:srgbClr val="152B48"/>
                          </a:solidFill>
                          <a:latin typeface="Montserrat" panose="02000505000000020004" pitchFamily="2" charset="0"/>
                        </a:rPr>
                        <a:t> años</a:t>
                      </a:r>
                      <a:endParaRPr lang="es-ES_tradnl" sz="1600" dirty="0">
                        <a:solidFill>
                          <a:srgbClr val="152B48"/>
                        </a:solidFill>
                        <a:latin typeface="Montserrat" panose="02000505000000020004" pitchFamily="2" charset="0"/>
                      </a:endParaRPr>
                    </a:p>
                  </a:txBody>
                  <a:tcPr/>
                </a:tc>
                <a:extLst>
                  <a:ext uri="{0D108BD9-81ED-4DB2-BD59-A6C34878D82A}">
                    <a16:rowId xmlns:a16="http://schemas.microsoft.com/office/drawing/2014/main" val="10001"/>
                  </a:ext>
                </a:extLst>
              </a:tr>
              <a:tr h="529297">
                <a:tc>
                  <a:txBody>
                    <a:bodyPr/>
                    <a:lstStyle/>
                    <a:p>
                      <a:r>
                        <a:rPr lang="es-ES_tradnl" sz="1600" dirty="0">
                          <a:solidFill>
                            <a:srgbClr val="152B48"/>
                          </a:solidFill>
                          <a:latin typeface="Montserrat" panose="02000505000000020004" pitchFamily="2" charset="0"/>
                        </a:rPr>
                        <a:t>Uso de </a:t>
                      </a:r>
                      <a:r>
                        <a:rPr lang="es-ES_tradnl" sz="1600" dirty="0" err="1">
                          <a:solidFill>
                            <a:srgbClr val="152B48"/>
                          </a:solidFill>
                          <a:latin typeface="Montserrat" panose="02000505000000020004" pitchFamily="2" charset="0"/>
                        </a:rPr>
                        <a:t>Warfarina</a:t>
                      </a:r>
                      <a:r>
                        <a:rPr lang="es-ES_tradnl" sz="1600" dirty="0">
                          <a:solidFill>
                            <a:srgbClr val="152B48"/>
                          </a:solidFill>
                          <a:latin typeface="Montserrat" panose="02000505000000020004" pitchFamily="2" charset="0"/>
                        </a:rPr>
                        <a:t> con INR &lt;1.7</a:t>
                      </a:r>
                    </a:p>
                  </a:txBody>
                  <a:tcPr/>
                </a:tc>
                <a:extLst>
                  <a:ext uri="{0D108BD9-81ED-4DB2-BD59-A6C34878D82A}">
                    <a16:rowId xmlns:a16="http://schemas.microsoft.com/office/drawing/2014/main" val="10002"/>
                  </a:ext>
                </a:extLst>
              </a:tr>
              <a:tr h="529297">
                <a:tc>
                  <a:txBody>
                    <a:bodyPr/>
                    <a:lstStyle/>
                    <a:p>
                      <a:r>
                        <a:rPr lang="es-ES_tradnl" sz="1600" dirty="0">
                          <a:solidFill>
                            <a:srgbClr val="152B48"/>
                          </a:solidFill>
                          <a:latin typeface="Montserrat" panose="02000505000000020004" pitchFamily="2" charset="0"/>
                        </a:rPr>
                        <a:t>Antecedente de diabetes mellitus + ACV previo</a:t>
                      </a:r>
                    </a:p>
                  </a:txBody>
                  <a:tcPr/>
                </a:tc>
                <a:extLst>
                  <a:ext uri="{0D108BD9-81ED-4DB2-BD59-A6C34878D82A}">
                    <a16:rowId xmlns:a16="http://schemas.microsoft.com/office/drawing/2014/main" val="10003"/>
                  </a:ext>
                </a:extLst>
              </a:tr>
              <a:tr h="529297">
                <a:tc>
                  <a:txBody>
                    <a:bodyPr/>
                    <a:lstStyle/>
                    <a:p>
                      <a:r>
                        <a:rPr lang="es-ES_tradnl" sz="1600" dirty="0">
                          <a:solidFill>
                            <a:srgbClr val="152B48"/>
                          </a:solidFill>
                          <a:latin typeface="Montserrat" panose="02000505000000020004" pitchFamily="2" charset="0"/>
                        </a:rPr>
                        <a:t>ACV leve</a:t>
                      </a:r>
                    </a:p>
                  </a:txBody>
                  <a:tcPr/>
                </a:tc>
                <a:extLst>
                  <a:ext uri="{0D108BD9-81ED-4DB2-BD59-A6C34878D82A}">
                    <a16:rowId xmlns:a16="http://schemas.microsoft.com/office/drawing/2014/main" val="10004"/>
                  </a:ext>
                </a:extLst>
              </a:tr>
              <a:tr h="529297">
                <a:tc>
                  <a:txBody>
                    <a:bodyPr/>
                    <a:lstStyle/>
                    <a:p>
                      <a:r>
                        <a:rPr lang="es-ES_tradnl" sz="1600" dirty="0">
                          <a:solidFill>
                            <a:srgbClr val="152B48"/>
                          </a:solidFill>
                          <a:latin typeface="Montserrat" panose="02000505000000020004" pitchFamily="2" charset="0"/>
                        </a:rPr>
                        <a:t>NIHSS</a:t>
                      </a:r>
                      <a:r>
                        <a:rPr lang="es-ES_tradnl" sz="1600" baseline="0" dirty="0">
                          <a:solidFill>
                            <a:srgbClr val="152B48"/>
                          </a:solidFill>
                          <a:latin typeface="Montserrat" panose="02000505000000020004" pitchFamily="2" charset="0"/>
                        </a:rPr>
                        <a:t> &gt;25 (</a:t>
                      </a:r>
                      <a:r>
                        <a:rPr lang="es-ES_tradnl" sz="1600" baseline="0" dirty="0" err="1">
                          <a:solidFill>
                            <a:srgbClr val="152B48"/>
                          </a:solidFill>
                          <a:latin typeface="Montserrat" panose="02000505000000020004" pitchFamily="2" charset="0"/>
                        </a:rPr>
                        <a:t>IIb</a:t>
                      </a:r>
                      <a:r>
                        <a:rPr lang="es-ES_tradnl" sz="1600" baseline="0" dirty="0">
                          <a:solidFill>
                            <a:srgbClr val="152B48"/>
                          </a:solidFill>
                          <a:latin typeface="Montserrat" panose="02000505000000020004" pitchFamily="2" charset="0"/>
                        </a:rPr>
                        <a:t>)</a:t>
                      </a:r>
                      <a:endParaRPr lang="es-ES_tradnl" sz="1600" dirty="0">
                        <a:solidFill>
                          <a:srgbClr val="152B48"/>
                        </a:solidFill>
                        <a:latin typeface="Montserrat" panose="02000505000000020004" pitchFamily="2"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3448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478970" y="888272"/>
            <a:ext cx="11410223" cy="1042992"/>
          </a:xfrm>
        </p:spPr>
        <p:txBody>
          <a:bodyPr/>
          <a:lstStyle/>
          <a:p>
            <a:r>
              <a:rPr lang="es-CO" dirty="0">
                <a:solidFill>
                  <a:srgbClr val="00AAA7"/>
                </a:solidFill>
                <a:latin typeface="Montserrat" panose="02000505000000020004" pitchFamily="2" charset="0"/>
              </a:rPr>
              <a:t>Pregunta 3</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4669654" y="614904"/>
            <a:ext cx="7219540" cy="6243096"/>
          </a:xfrm>
        </p:spPr>
        <p:txBody>
          <a:bodyPr>
            <a:normAutofit/>
          </a:bodyPr>
          <a:lstStyle/>
          <a:p>
            <a:pPr lvl="0" algn="just">
              <a:lnSpc>
                <a:spcPct val="100000"/>
              </a:lnSpc>
            </a:pPr>
            <a:r>
              <a:rPr lang="es-ES" sz="2400" dirty="0">
                <a:latin typeface="Montserrat" panose="02000505000000020004" pitchFamily="2" charset="0"/>
              </a:rPr>
              <a:t>Un hombre de 60 años se presenta con debilidad e hipoestesia de cara y brazo izquierdos, heminegligencia y hemianopsia homónima izquierda. ¿Cuál arteria es la que tiene más probabilidad de estar comprometida?</a:t>
            </a:r>
          </a:p>
          <a:p>
            <a:pPr marL="0" lvl="0" indent="0" algn="just">
              <a:lnSpc>
                <a:spcPct val="100000"/>
              </a:lnSpc>
              <a:buNone/>
            </a:pPr>
            <a:endParaRPr lang="es-CO" dirty="0">
              <a:latin typeface="Montserrat" panose="02000505000000020004" pitchFamily="2" charset="0"/>
            </a:endParaRPr>
          </a:p>
          <a:p>
            <a:pPr marL="914400" lvl="1" indent="-457200" algn="just">
              <a:lnSpc>
                <a:spcPct val="100000"/>
              </a:lnSpc>
              <a:buFont typeface="+mj-lt"/>
              <a:buAutoNum type="alphaUcPeriod"/>
            </a:pPr>
            <a:r>
              <a:rPr lang="es-ES" dirty="0">
                <a:latin typeface="Montserrat" panose="02000505000000020004" pitchFamily="2" charset="0"/>
              </a:rPr>
              <a:t>Arteria coroidea anterior derecha.</a:t>
            </a:r>
            <a:endParaRPr lang="es-CO" dirty="0">
              <a:latin typeface="Montserrat" panose="02000505000000020004" pitchFamily="2" charset="0"/>
            </a:endParaRPr>
          </a:p>
          <a:p>
            <a:pPr marL="914400" lvl="1" indent="-457200" algn="just">
              <a:lnSpc>
                <a:spcPct val="100000"/>
              </a:lnSpc>
              <a:buFont typeface="+mj-lt"/>
              <a:buAutoNum type="alphaUcPeriod"/>
            </a:pPr>
            <a:r>
              <a:rPr lang="es-ES" dirty="0">
                <a:latin typeface="Montserrat" panose="02000505000000020004" pitchFamily="2" charset="0"/>
              </a:rPr>
              <a:t>Arteria cerebral anterior derecha.</a:t>
            </a:r>
            <a:endParaRPr lang="es-CO" dirty="0">
              <a:latin typeface="Montserrat" panose="02000505000000020004" pitchFamily="2" charset="0"/>
            </a:endParaRPr>
          </a:p>
          <a:p>
            <a:pPr marL="914400" lvl="1" indent="-457200" algn="just">
              <a:lnSpc>
                <a:spcPct val="100000"/>
              </a:lnSpc>
              <a:buFont typeface="+mj-lt"/>
              <a:buAutoNum type="alphaUcPeriod"/>
            </a:pPr>
            <a:r>
              <a:rPr lang="es-ES" dirty="0">
                <a:latin typeface="Montserrat" panose="02000505000000020004" pitchFamily="2" charset="0"/>
              </a:rPr>
              <a:t>Arteria cerebral media derecha.</a:t>
            </a:r>
            <a:endParaRPr lang="es-CO" dirty="0">
              <a:latin typeface="Montserrat" panose="02000505000000020004" pitchFamily="2" charset="0"/>
            </a:endParaRPr>
          </a:p>
          <a:p>
            <a:pPr marL="914400" lvl="1" indent="-457200" algn="just">
              <a:lnSpc>
                <a:spcPct val="100000"/>
              </a:lnSpc>
              <a:buFont typeface="+mj-lt"/>
              <a:buAutoNum type="alphaUcPeriod"/>
            </a:pPr>
            <a:r>
              <a:rPr lang="es-ES" dirty="0">
                <a:latin typeface="Montserrat" panose="02000505000000020004" pitchFamily="2" charset="0"/>
              </a:rPr>
              <a:t>Arteria coroidea anterior derecha.</a:t>
            </a:r>
            <a:endParaRPr lang="es-CO" dirty="0">
              <a:latin typeface="Montserrat" panose="02000505000000020004" pitchFamily="2" charset="0"/>
            </a:endParaRPr>
          </a:p>
        </p:txBody>
      </p:sp>
    </p:spTree>
    <p:extLst>
      <p:ext uri="{BB962C8B-B14F-4D97-AF65-F5344CB8AC3E}">
        <p14:creationId xmlns:p14="http://schemas.microsoft.com/office/powerpoint/2010/main" val="3509627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325969" y="0"/>
            <a:ext cx="5960531" cy="1803501"/>
          </a:xfrm>
        </p:spPr>
        <p:txBody>
          <a:bodyPr>
            <a:normAutofit/>
          </a:bodyPr>
          <a:lstStyle/>
          <a:p>
            <a:pPr algn="ctr"/>
            <a:r>
              <a:rPr lang="es-CO" dirty="0">
                <a:solidFill>
                  <a:srgbClr val="00AAA7"/>
                </a:solidFill>
                <a:latin typeface="Montserrat" panose="02000505000000020004" pitchFamily="2" charset="0"/>
              </a:rPr>
              <a:t>Trombólisis IV: contraindicaciones</a:t>
            </a:r>
          </a:p>
        </p:txBody>
      </p:sp>
      <p:graphicFrame>
        <p:nvGraphicFramePr>
          <p:cNvPr id="9" name="Marcador de contenido 3">
            <a:extLst>
              <a:ext uri="{FF2B5EF4-FFF2-40B4-BE49-F238E27FC236}">
                <a16:creationId xmlns:a16="http://schemas.microsoft.com/office/drawing/2014/main" id="{E954BDFF-7118-40F2-B75B-1CC663325DB4}"/>
              </a:ext>
            </a:extLst>
          </p:cNvPr>
          <p:cNvGraphicFramePr>
            <a:graphicFrameLocks noGrp="1"/>
          </p:cNvGraphicFramePr>
          <p:nvPr>
            <p:ph idx="1"/>
            <p:extLst>
              <p:ext uri="{D42A27DB-BD31-4B8C-83A1-F6EECF244321}">
                <p14:modId xmlns:p14="http://schemas.microsoft.com/office/powerpoint/2010/main" val="4139541812"/>
              </p:ext>
            </p:extLst>
          </p:nvPr>
        </p:nvGraphicFramePr>
        <p:xfrm>
          <a:off x="5393916" y="1854402"/>
          <a:ext cx="6230815" cy="4415220"/>
        </p:xfrm>
        <a:graphic>
          <a:graphicData uri="http://schemas.openxmlformats.org/drawingml/2006/table">
            <a:tbl>
              <a:tblPr firstRow="1" bandRow="1">
                <a:tableStyleId>{5C22544A-7EE6-4342-B048-85BDC9FD1C3A}</a:tableStyleId>
              </a:tblPr>
              <a:tblGrid>
                <a:gridCol w="6230815">
                  <a:extLst>
                    <a:ext uri="{9D8B030D-6E8A-4147-A177-3AD203B41FA5}">
                      <a16:colId xmlns:a16="http://schemas.microsoft.com/office/drawing/2014/main" val="20000"/>
                    </a:ext>
                  </a:extLst>
                </a:gridCol>
              </a:tblGrid>
              <a:tr h="490580">
                <a:tc>
                  <a:txBody>
                    <a:bodyPr/>
                    <a:lstStyle/>
                    <a:p>
                      <a:r>
                        <a:rPr lang="es-ES_tradnl" sz="1800" dirty="0">
                          <a:latin typeface="Montserrat" panose="02000505000000020004" pitchFamily="2" charset="0"/>
                        </a:rPr>
                        <a:t>Contraindicaciones </a:t>
                      </a:r>
                      <a:r>
                        <a:rPr lang="es-ES_tradnl" sz="1800" baseline="0" dirty="0">
                          <a:latin typeface="Montserrat" panose="02000505000000020004" pitchFamily="2" charset="0"/>
                        </a:rPr>
                        <a:t> (Clase III)</a:t>
                      </a:r>
                      <a:endParaRPr lang="es-ES_tradnl" sz="1800" dirty="0">
                        <a:latin typeface="Montserrat" panose="02000505000000020004" pitchFamily="2" charset="0"/>
                      </a:endParaRPr>
                    </a:p>
                  </a:txBody>
                  <a:tcPr/>
                </a:tc>
                <a:extLst>
                  <a:ext uri="{0D108BD9-81ED-4DB2-BD59-A6C34878D82A}">
                    <a16:rowId xmlns:a16="http://schemas.microsoft.com/office/drawing/2014/main" val="10000"/>
                  </a:ext>
                </a:extLst>
              </a:tr>
              <a:tr h="490580">
                <a:tc>
                  <a:txBody>
                    <a:bodyPr/>
                    <a:lstStyle/>
                    <a:p>
                      <a:r>
                        <a:rPr lang="es-ES_tradnl" sz="1800" dirty="0">
                          <a:solidFill>
                            <a:srgbClr val="152B48"/>
                          </a:solidFill>
                          <a:latin typeface="Montserrat" panose="02000505000000020004" pitchFamily="2" charset="0"/>
                        </a:rPr>
                        <a:t>Tiempo de inicio desconocido</a:t>
                      </a:r>
                    </a:p>
                  </a:txBody>
                  <a:tcPr/>
                </a:tc>
                <a:extLst>
                  <a:ext uri="{0D108BD9-81ED-4DB2-BD59-A6C34878D82A}">
                    <a16:rowId xmlns:a16="http://schemas.microsoft.com/office/drawing/2014/main" val="10001"/>
                  </a:ext>
                </a:extLst>
              </a:tr>
              <a:tr h="490580">
                <a:tc>
                  <a:txBody>
                    <a:bodyPr/>
                    <a:lstStyle/>
                    <a:p>
                      <a:r>
                        <a:rPr lang="es-ES_tradnl" sz="1800" dirty="0">
                          <a:solidFill>
                            <a:srgbClr val="152B48"/>
                          </a:solidFill>
                          <a:latin typeface="Montserrat" panose="02000505000000020004" pitchFamily="2" charset="0"/>
                        </a:rPr>
                        <a:t>ACV</a:t>
                      </a:r>
                      <a:r>
                        <a:rPr lang="es-ES_tradnl" sz="1800" baseline="0" dirty="0">
                          <a:solidFill>
                            <a:srgbClr val="152B48"/>
                          </a:solidFill>
                          <a:latin typeface="Montserrat" panose="02000505000000020004" pitchFamily="2" charset="0"/>
                        </a:rPr>
                        <a:t> del despertar (estado basal hace &gt; 4.5 horas)</a:t>
                      </a:r>
                      <a:endParaRPr lang="es-ES_tradnl" sz="1800" dirty="0">
                        <a:solidFill>
                          <a:srgbClr val="152B48"/>
                        </a:solidFill>
                        <a:latin typeface="Montserrat" panose="02000505000000020004" pitchFamily="2" charset="0"/>
                      </a:endParaRPr>
                    </a:p>
                  </a:txBody>
                  <a:tcPr/>
                </a:tc>
                <a:extLst>
                  <a:ext uri="{0D108BD9-81ED-4DB2-BD59-A6C34878D82A}">
                    <a16:rowId xmlns:a16="http://schemas.microsoft.com/office/drawing/2014/main" val="10002"/>
                  </a:ext>
                </a:extLst>
              </a:tr>
              <a:tr h="490580">
                <a:tc>
                  <a:txBody>
                    <a:bodyPr/>
                    <a:lstStyle/>
                    <a:p>
                      <a:r>
                        <a:rPr lang="es-ES_tradnl" sz="1800" dirty="0" err="1">
                          <a:solidFill>
                            <a:srgbClr val="152B48"/>
                          </a:solidFill>
                          <a:latin typeface="Montserrat" panose="02000505000000020004" pitchFamily="2" charset="0"/>
                        </a:rPr>
                        <a:t>Hipodensidad</a:t>
                      </a:r>
                      <a:r>
                        <a:rPr lang="es-ES_tradnl" sz="1800" dirty="0">
                          <a:solidFill>
                            <a:srgbClr val="152B48"/>
                          </a:solidFill>
                          <a:latin typeface="Montserrat" panose="02000505000000020004" pitchFamily="2" charset="0"/>
                        </a:rPr>
                        <a:t> extensa (&gt;1/3 </a:t>
                      </a:r>
                      <a:r>
                        <a:rPr lang="es-ES_tradnl" sz="1800" baseline="0" dirty="0">
                          <a:solidFill>
                            <a:srgbClr val="152B48"/>
                          </a:solidFill>
                          <a:latin typeface="Montserrat" panose="02000505000000020004" pitchFamily="2" charset="0"/>
                        </a:rPr>
                        <a:t>de ACM</a:t>
                      </a:r>
                      <a:r>
                        <a:rPr lang="es-ES_tradnl" sz="1800" dirty="0">
                          <a:solidFill>
                            <a:srgbClr val="152B48"/>
                          </a:solidFill>
                          <a:latin typeface="Montserrat" panose="02000505000000020004" pitchFamily="2" charset="0"/>
                        </a:rPr>
                        <a:t>)</a:t>
                      </a:r>
                    </a:p>
                  </a:txBody>
                  <a:tcPr/>
                </a:tc>
                <a:extLst>
                  <a:ext uri="{0D108BD9-81ED-4DB2-BD59-A6C34878D82A}">
                    <a16:rowId xmlns:a16="http://schemas.microsoft.com/office/drawing/2014/main" val="10003"/>
                  </a:ext>
                </a:extLst>
              </a:tr>
              <a:tr h="490580">
                <a:tc>
                  <a:txBody>
                    <a:bodyPr/>
                    <a:lstStyle/>
                    <a:p>
                      <a:r>
                        <a:rPr lang="es-ES_tradnl" sz="1800" dirty="0">
                          <a:solidFill>
                            <a:srgbClr val="152B48"/>
                          </a:solidFill>
                          <a:latin typeface="Montserrat" panose="02000505000000020004" pitchFamily="2" charset="0"/>
                        </a:rPr>
                        <a:t>ACV isquémico &lt;</a:t>
                      </a:r>
                      <a:r>
                        <a:rPr lang="es-ES_tradnl" sz="1800" baseline="0" dirty="0">
                          <a:solidFill>
                            <a:srgbClr val="152B48"/>
                          </a:solidFill>
                          <a:latin typeface="Montserrat" panose="02000505000000020004" pitchFamily="2" charset="0"/>
                        </a:rPr>
                        <a:t> 3 meses  *</a:t>
                      </a:r>
                      <a:endParaRPr lang="es-ES_tradnl" sz="1800" dirty="0">
                        <a:solidFill>
                          <a:srgbClr val="152B48"/>
                        </a:solidFill>
                        <a:latin typeface="Montserrat" panose="02000505000000020004" pitchFamily="2" charset="0"/>
                      </a:endParaRPr>
                    </a:p>
                  </a:txBody>
                  <a:tcPr/>
                </a:tc>
                <a:extLst>
                  <a:ext uri="{0D108BD9-81ED-4DB2-BD59-A6C34878D82A}">
                    <a16:rowId xmlns:a16="http://schemas.microsoft.com/office/drawing/2014/main" val="10004"/>
                  </a:ext>
                </a:extLst>
              </a:tr>
              <a:tr h="490580">
                <a:tc>
                  <a:txBody>
                    <a:bodyPr/>
                    <a:lstStyle/>
                    <a:p>
                      <a:r>
                        <a:rPr lang="es-ES_tradnl" sz="1800" dirty="0">
                          <a:solidFill>
                            <a:srgbClr val="152B48"/>
                          </a:solidFill>
                          <a:latin typeface="Montserrat" panose="02000505000000020004" pitchFamily="2" charset="0"/>
                        </a:rPr>
                        <a:t>TEC severo &lt; 3 meses</a:t>
                      </a:r>
                    </a:p>
                  </a:txBody>
                  <a:tcPr/>
                </a:tc>
                <a:extLst>
                  <a:ext uri="{0D108BD9-81ED-4DB2-BD59-A6C34878D82A}">
                    <a16:rowId xmlns:a16="http://schemas.microsoft.com/office/drawing/2014/main" val="10005"/>
                  </a:ext>
                </a:extLst>
              </a:tr>
              <a:tr h="490580">
                <a:tc>
                  <a:txBody>
                    <a:bodyPr/>
                    <a:lstStyle/>
                    <a:p>
                      <a:r>
                        <a:rPr lang="es-ES_tradnl" sz="1800" dirty="0">
                          <a:solidFill>
                            <a:srgbClr val="152B48"/>
                          </a:solidFill>
                          <a:latin typeface="Montserrat" panose="02000505000000020004" pitchFamily="2" charset="0"/>
                        </a:rPr>
                        <a:t>Cirugía intracraneal o </a:t>
                      </a:r>
                      <a:r>
                        <a:rPr lang="es-ES_tradnl" sz="1800" dirty="0" err="1">
                          <a:solidFill>
                            <a:srgbClr val="152B48"/>
                          </a:solidFill>
                          <a:latin typeface="Montserrat" panose="02000505000000020004" pitchFamily="2" charset="0"/>
                        </a:rPr>
                        <a:t>intraespinal</a:t>
                      </a:r>
                      <a:r>
                        <a:rPr lang="es-ES_tradnl" sz="1800" dirty="0">
                          <a:solidFill>
                            <a:srgbClr val="152B48"/>
                          </a:solidFill>
                          <a:latin typeface="Montserrat" panose="02000505000000020004" pitchFamily="2" charset="0"/>
                        </a:rPr>
                        <a:t> &lt; 3 meses  *</a:t>
                      </a:r>
                    </a:p>
                  </a:txBody>
                  <a:tcPr/>
                </a:tc>
                <a:extLst>
                  <a:ext uri="{0D108BD9-81ED-4DB2-BD59-A6C34878D82A}">
                    <a16:rowId xmlns:a16="http://schemas.microsoft.com/office/drawing/2014/main" val="10006"/>
                  </a:ext>
                </a:extLst>
              </a:tr>
              <a:tr h="490580">
                <a:tc>
                  <a:txBody>
                    <a:bodyPr/>
                    <a:lstStyle/>
                    <a:p>
                      <a:r>
                        <a:rPr lang="es-ES_tradnl" sz="1800" dirty="0">
                          <a:solidFill>
                            <a:srgbClr val="152B48"/>
                          </a:solidFill>
                          <a:latin typeface="Montserrat" panose="02000505000000020004" pitchFamily="2" charset="0"/>
                        </a:rPr>
                        <a:t>Historia de hemorragia </a:t>
                      </a:r>
                      <a:r>
                        <a:rPr lang="es-ES_tradnl" sz="1800" dirty="0" err="1">
                          <a:solidFill>
                            <a:srgbClr val="152B48"/>
                          </a:solidFill>
                          <a:latin typeface="Montserrat" panose="02000505000000020004" pitchFamily="2" charset="0"/>
                        </a:rPr>
                        <a:t>intracerebral</a:t>
                      </a:r>
                      <a:r>
                        <a:rPr lang="es-ES_tradnl" sz="1800" baseline="0" dirty="0">
                          <a:solidFill>
                            <a:srgbClr val="152B48"/>
                          </a:solidFill>
                          <a:latin typeface="Montserrat" panose="02000505000000020004" pitchFamily="2" charset="0"/>
                        </a:rPr>
                        <a:t>  *</a:t>
                      </a:r>
                      <a:endParaRPr lang="es-ES_tradnl" sz="1800" dirty="0">
                        <a:solidFill>
                          <a:srgbClr val="152B48"/>
                        </a:solidFill>
                        <a:latin typeface="Montserrat" panose="02000505000000020004" pitchFamily="2" charset="0"/>
                      </a:endParaRPr>
                    </a:p>
                  </a:txBody>
                  <a:tcPr/>
                </a:tc>
                <a:extLst>
                  <a:ext uri="{0D108BD9-81ED-4DB2-BD59-A6C34878D82A}">
                    <a16:rowId xmlns:a16="http://schemas.microsoft.com/office/drawing/2014/main" val="10007"/>
                  </a:ext>
                </a:extLst>
              </a:tr>
              <a:tr h="490580">
                <a:tc>
                  <a:txBody>
                    <a:bodyPr/>
                    <a:lstStyle/>
                    <a:p>
                      <a:r>
                        <a:rPr lang="es-ES_tradnl" sz="1800" dirty="0">
                          <a:solidFill>
                            <a:srgbClr val="152B48"/>
                          </a:solidFill>
                          <a:latin typeface="Montserrat" panose="02000505000000020004" pitchFamily="2" charset="0"/>
                        </a:rPr>
                        <a:t>Sospecha de hemorragia subaracnoidea</a:t>
                      </a:r>
                    </a:p>
                  </a:txBody>
                  <a:tcPr/>
                </a:tc>
                <a:extLst>
                  <a:ext uri="{0D108BD9-81ED-4DB2-BD59-A6C34878D82A}">
                    <a16:rowId xmlns:a16="http://schemas.microsoft.com/office/drawing/2014/main" val="10008"/>
                  </a:ext>
                </a:extLst>
              </a:tr>
            </a:tbl>
          </a:graphicData>
        </a:graphic>
      </p:graphicFrame>
      <p:graphicFrame>
        <p:nvGraphicFramePr>
          <p:cNvPr id="10" name="Marcador de contenido 3">
            <a:extLst>
              <a:ext uri="{FF2B5EF4-FFF2-40B4-BE49-F238E27FC236}">
                <a16:creationId xmlns:a16="http://schemas.microsoft.com/office/drawing/2014/main" id="{1F44792E-C0AB-4718-90EC-920A39D46EAD}"/>
              </a:ext>
            </a:extLst>
          </p:cNvPr>
          <p:cNvGraphicFramePr>
            <a:graphicFrameLocks/>
          </p:cNvGraphicFramePr>
          <p:nvPr>
            <p:extLst>
              <p:ext uri="{D42A27DB-BD31-4B8C-83A1-F6EECF244321}">
                <p14:modId xmlns:p14="http://schemas.microsoft.com/office/powerpoint/2010/main" val="993874703"/>
              </p:ext>
            </p:extLst>
          </p:nvPr>
        </p:nvGraphicFramePr>
        <p:xfrm>
          <a:off x="4778453" y="1983356"/>
          <a:ext cx="7268308" cy="3850552"/>
        </p:xfrm>
        <a:graphic>
          <a:graphicData uri="http://schemas.openxmlformats.org/drawingml/2006/table">
            <a:tbl>
              <a:tblPr firstRow="1" bandRow="1">
                <a:tableStyleId>{5C22544A-7EE6-4342-B048-85BDC9FD1C3A}</a:tableStyleId>
              </a:tblPr>
              <a:tblGrid>
                <a:gridCol w="7268308">
                  <a:extLst>
                    <a:ext uri="{9D8B030D-6E8A-4147-A177-3AD203B41FA5}">
                      <a16:colId xmlns:a16="http://schemas.microsoft.com/office/drawing/2014/main" val="20000"/>
                    </a:ext>
                  </a:extLst>
                </a:gridCol>
              </a:tblGrid>
              <a:tr h="328778">
                <a:tc>
                  <a:txBody>
                    <a:bodyPr/>
                    <a:lstStyle/>
                    <a:p>
                      <a:r>
                        <a:rPr lang="es-ES_tradnl" sz="1600" dirty="0">
                          <a:latin typeface="Montserrat" panose="02000505000000020004" pitchFamily="2" charset="0"/>
                        </a:rPr>
                        <a:t>Contraindicaciones </a:t>
                      </a:r>
                      <a:r>
                        <a:rPr lang="es-ES_tradnl" sz="1600" baseline="0" dirty="0">
                          <a:latin typeface="Montserrat" panose="02000505000000020004" pitchFamily="2" charset="0"/>
                        </a:rPr>
                        <a:t> (Clase III)</a:t>
                      </a:r>
                      <a:endParaRPr lang="es-ES_tradnl" sz="1600" dirty="0">
                        <a:latin typeface="Montserrat" panose="02000505000000020004" pitchFamily="2" charset="0"/>
                      </a:endParaRPr>
                    </a:p>
                  </a:txBody>
                  <a:tcPr/>
                </a:tc>
                <a:extLst>
                  <a:ext uri="{0D108BD9-81ED-4DB2-BD59-A6C34878D82A}">
                    <a16:rowId xmlns:a16="http://schemas.microsoft.com/office/drawing/2014/main" val="10000"/>
                  </a:ext>
                </a:extLst>
              </a:tr>
              <a:tr h="439409">
                <a:tc>
                  <a:txBody>
                    <a:bodyPr/>
                    <a:lstStyle/>
                    <a:p>
                      <a:r>
                        <a:rPr lang="es-ES_tradnl" sz="1600" dirty="0">
                          <a:solidFill>
                            <a:srgbClr val="152B48"/>
                          </a:solidFill>
                          <a:latin typeface="Montserrat" panose="02000505000000020004" pitchFamily="2" charset="0"/>
                        </a:rPr>
                        <a:t>Malignidad o sangrado de TGI &lt; 21 días</a:t>
                      </a:r>
                    </a:p>
                  </a:txBody>
                  <a:tcPr/>
                </a:tc>
                <a:extLst>
                  <a:ext uri="{0D108BD9-81ED-4DB2-BD59-A6C34878D82A}">
                    <a16:rowId xmlns:a16="http://schemas.microsoft.com/office/drawing/2014/main" val="10001"/>
                  </a:ext>
                </a:extLst>
              </a:tr>
              <a:tr h="439409">
                <a:tc>
                  <a:txBody>
                    <a:bodyPr/>
                    <a:lstStyle/>
                    <a:p>
                      <a:r>
                        <a:rPr lang="es-ES_tradnl" sz="1600" dirty="0">
                          <a:solidFill>
                            <a:srgbClr val="152B48"/>
                          </a:solidFill>
                          <a:latin typeface="Montserrat" panose="02000505000000020004" pitchFamily="2" charset="0"/>
                        </a:rPr>
                        <a:t>Plaquetas &lt;100.000, INR &gt;1.7, TPT &gt;40seg, TP &gt;15 </a:t>
                      </a:r>
                      <a:r>
                        <a:rPr lang="es-ES_tradnl" sz="1600" dirty="0" err="1">
                          <a:solidFill>
                            <a:srgbClr val="152B48"/>
                          </a:solidFill>
                          <a:latin typeface="Montserrat" panose="02000505000000020004" pitchFamily="2" charset="0"/>
                        </a:rPr>
                        <a:t>segs</a:t>
                      </a:r>
                      <a:endParaRPr lang="es-ES_tradnl" sz="1600" dirty="0">
                        <a:solidFill>
                          <a:srgbClr val="152B48"/>
                        </a:solidFill>
                        <a:latin typeface="Montserrat" panose="02000505000000020004" pitchFamily="2" charset="0"/>
                      </a:endParaRPr>
                    </a:p>
                  </a:txBody>
                  <a:tcPr/>
                </a:tc>
                <a:extLst>
                  <a:ext uri="{0D108BD9-81ED-4DB2-BD59-A6C34878D82A}">
                    <a16:rowId xmlns:a16="http://schemas.microsoft.com/office/drawing/2014/main" val="10002"/>
                  </a:ext>
                </a:extLst>
              </a:tr>
              <a:tr h="439409">
                <a:tc>
                  <a:txBody>
                    <a:bodyPr/>
                    <a:lstStyle/>
                    <a:p>
                      <a:r>
                        <a:rPr lang="es-ES_tradnl" sz="1600" dirty="0">
                          <a:solidFill>
                            <a:srgbClr val="152B48"/>
                          </a:solidFill>
                          <a:latin typeface="Montserrat" panose="02000505000000020004" pitchFamily="2" charset="0"/>
                        </a:rPr>
                        <a:t>HBPM</a:t>
                      </a:r>
                      <a:r>
                        <a:rPr lang="es-ES_tradnl" sz="1600" baseline="0" dirty="0">
                          <a:solidFill>
                            <a:srgbClr val="152B48"/>
                          </a:solidFill>
                          <a:latin typeface="Montserrat" panose="02000505000000020004" pitchFamily="2" charset="0"/>
                        </a:rPr>
                        <a:t> &lt;24 horas (dosis de anticoagulación)</a:t>
                      </a:r>
                      <a:endParaRPr lang="es-ES_tradnl" sz="1600" dirty="0">
                        <a:solidFill>
                          <a:srgbClr val="152B48"/>
                        </a:solidFill>
                        <a:latin typeface="Montserrat" panose="02000505000000020004" pitchFamily="2" charset="0"/>
                      </a:endParaRPr>
                    </a:p>
                  </a:txBody>
                  <a:tcPr/>
                </a:tc>
                <a:extLst>
                  <a:ext uri="{0D108BD9-81ED-4DB2-BD59-A6C34878D82A}">
                    <a16:rowId xmlns:a16="http://schemas.microsoft.com/office/drawing/2014/main" val="10003"/>
                  </a:ext>
                </a:extLst>
              </a:tr>
              <a:tr h="439409">
                <a:tc>
                  <a:txBody>
                    <a:bodyPr/>
                    <a:lstStyle/>
                    <a:p>
                      <a:r>
                        <a:rPr lang="es-ES_tradnl" sz="1600" dirty="0">
                          <a:solidFill>
                            <a:srgbClr val="152B48"/>
                          </a:solidFill>
                          <a:latin typeface="Montserrat" panose="02000505000000020004" pitchFamily="2" charset="0"/>
                        </a:rPr>
                        <a:t>Nuevos</a:t>
                      </a:r>
                      <a:r>
                        <a:rPr lang="es-ES_tradnl" sz="1600" baseline="0" dirty="0">
                          <a:solidFill>
                            <a:srgbClr val="152B48"/>
                          </a:solidFill>
                          <a:latin typeface="Montserrat" panose="02000505000000020004" pitchFamily="2" charset="0"/>
                        </a:rPr>
                        <a:t> anticoagulantes orales **</a:t>
                      </a:r>
                      <a:endParaRPr lang="es-ES_tradnl" sz="1600" dirty="0">
                        <a:solidFill>
                          <a:srgbClr val="152B48"/>
                        </a:solidFill>
                        <a:latin typeface="Montserrat" panose="02000505000000020004" pitchFamily="2" charset="0"/>
                      </a:endParaRPr>
                    </a:p>
                  </a:txBody>
                  <a:tcPr/>
                </a:tc>
                <a:extLst>
                  <a:ext uri="{0D108BD9-81ED-4DB2-BD59-A6C34878D82A}">
                    <a16:rowId xmlns:a16="http://schemas.microsoft.com/office/drawing/2014/main" val="10004"/>
                  </a:ext>
                </a:extLst>
              </a:tr>
              <a:tr h="439409">
                <a:tc>
                  <a:txBody>
                    <a:bodyPr/>
                    <a:lstStyle/>
                    <a:p>
                      <a:r>
                        <a:rPr lang="es-ES_tradnl" sz="1600" dirty="0">
                          <a:solidFill>
                            <a:srgbClr val="152B48"/>
                          </a:solidFill>
                          <a:latin typeface="Montserrat" panose="02000505000000020004" pitchFamily="2" charset="0"/>
                        </a:rPr>
                        <a:t>Uso</a:t>
                      </a:r>
                      <a:r>
                        <a:rPr lang="es-ES_tradnl" sz="1600" baseline="0" dirty="0">
                          <a:solidFill>
                            <a:srgbClr val="152B48"/>
                          </a:solidFill>
                          <a:latin typeface="Montserrat" panose="02000505000000020004" pitchFamily="2" charset="0"/>
                        </a:rPr>
                        <a:t> concomitante de inhibidores de glicoproteína </a:t>
                      </a:r>
                      <a:r>
                        <a:rPr lang="es-ES_tradnl" sz="1600" baseline="0" dirty="0" err="1">
                          <a:solidFill>
                            <a:srgbClr val="152B48"/>
                          </a:solidFill>
                          <a:latin typeface="Montserrat" panose="02000505000000020004" pitchFamily="2" charset="0"/>
                        </a:rPr>
                        <a:t>IIb</a:t>
                      </a:r>
                      <a:r>
                        <a:rPr lang="es-ES_tradnl" sz="1600" baseline="0" dirty="0">
                          <a:solidFill>
                            <a:srgbClr val="152B48"/>
                          </a:solidFill>
                          <a:latin typeface="Montserrat" panose="02000505000000020004" pitchFamily="2" charset="0"/>
                        </a:rPr>
                        <a:t>/</a:t>
                      </a:r>
                      <a:r>
                        <a:rPr lang="es-ES_tradnl" sz="1600" baseline="0" dirty="0" err="1">
                          <a:solidFill>
                            <a:srgbClr val="152B48"/>
                          </a:solidFill>
                          <a:latin typeface="Montserrat" panose="02000505000000020004" pitchFamily="2" charset="0"/>
                        </a:rPr>
                        <a:t>IIIa</a:t>
                      </a:r>
                      <a:endParaRPr lang="es-ES_tradnl" sz="1600" dirty="0">
                        <a:solidFill>
                          <a:srgbClr val="152B48"/>
                        </a:solidFill>
                        <a:latin typeface="Montserrat" panose="02000505000000020004" pitchFamily="2" charset="0"/>
                      </a:endParaRPr>
                    </a:p>
                  </a:txBody>
                  <a:tcPr/>
                </a:tc>
                <a:extLst>
                  <a:ext uri="{0D108BD9-81ED-4DB2-BD59-A6C34878D82A}">
                    <a16:rowId xmlns:a16="http://schemas.microsoft.com/office/drawing/2014/main" val="10005"/>
                  </a:ext>
                </a:extLst>
              </a:tr>
              <a:tr h="439409">
                <a:tc>
                  <a:txBody>
                    <a:bodyPr/>
                    <a:lstStyle/>
                    <a:p>
                      <a:r>
                        <a:rPr lang="es-ES_tradnl" sz="1600" dirty="0">
                          <a:solidFill>
                            <a:srgbClr val="152B48"/>
                          </a:solidFill>
                          <a:latin typeface="Montserrat" panose="02000505000000020004" pitchFamily="2" charset="0"/>
                        </a:rPr>
                        <a:t>Endocarditis</a:t>
                      </a:r>
                    </a:p>
                  </a:txBody>
                  <a:tcPr/>
                </a:tc>
                <a:extLst>
                  <a:ext uri="{0D108BD9-81ED-4DB2-BD59-A6C34878D82A}">
                    <a16:rowId xmlns:a16="http://schemas.microsoft.com/office/drawing/2014/main" val="10006"/>
                  </a:ext>
                </a:extLst>
              </a:tr>
              <a:tr h="439409">
                <a:tc>
                  <a:txBody>
                    <a:bodyPr/>
                    <a:lstStyle/>
                    <a:p>
                      <a:r>
                        <a:rPr lang="es-ES_tradnl" sz="1600" dirty="0">
                          <a:solidFill>
                            <a:srgbClr val="152B48"/>
                          </a:solidFill>
                          <a:latin typeface="Montserrat" panose="02000505000000020004" pitchFamily="2" charset="0"/>
                        </a:rPr>
                        <a:t>Sospecha de disección aórtica</a:t>
                      </a:r>
                    </a:p>
                  </a:txBody>
                  <a:tcPr/>
                </a:tc>
                <a:extLst>
                  <a:ext uri="{0D108BD9-81ED-4DB2-BD59-A6C34878D82A}">
                    <a16:rowId xmlns:a16="http://schemas.microsoft.com/office/drawing/2014/main" val="10007"/>
                  </a:ext>
                </a:extLst>
              </a:tr>
              <a:tr h="439409">
                <a:tc>
                  <a:txBody>
                    <a:bodyPr/>
                    <a:lstStyle/>
                    <a:p>
                      <a:r>
                        <a:rPr lang="es-ES_tradnl" sz="1600" dirty="0">
                          <a:solidFill>
                            <a:srgbClr val="152B48"/>
                          </a:solidFill>
                          <a:latin typeface="Montserrat" panose="02000505000000020004" pitchFamily="2" charset="0"/>
                        </a:rPr>
                        <a:t>Neoplasia intracraneal</a:t>
                      </a:r>
                      <a:r>
                        <a:rPr lang="es-ES_tradnl" sz="1600" baseline="0" dirty="0">
                          <a:solidFill>
                            <a:srgbClr val="152B48"/>
                          </a:solidFill>
                          <a:latin typeface="Montserrat" panose="02000505000000020004" pitchFamily="2" charset="0"/>
                        </a:rPr>
                        <a:t> </a:t>
                      </a:r>
                      <a:r>
                        <a:rPr lang="es-ES_tradnl" sz="1600" baseline="0" dirty="0" err="1">
                          <a:solidFill>
                            <a:srgbClr val="152B48"/>
                          </a:solidFill>
                          <a:latin typeface="Montserrat" panose="02000505000000020004" pitchFamily="2" charset="0"/>
                        </a:rPr>
                        <a:t>intra</a:t>
                      </a:r>
                      <a:r>
                        <a:rPr lang="es-ES_tradnl" sz="1600" baseline="0" dirty="0">
                          <a:solidFill>
                            <a:srgbClr val="152B48"/>
                          </a:solidFill>
                          <a:latin typeface="Montserrat" panose="02000505000000020004" pitchFamily="2" charset="0"/>
                        </a:rPr>
                        <a:t>-axial</a:t>
                      </a:r>
                      <a:endParaRPr lang="es-ES_tradnl" sz="1600" dirty="0">
                        <a:solidFill>
                          <a:srgbClr val="152B48"/>
                        </a:solidFill>
                        <a:latin typeface="Montserrat" panose="02000505000000020004" pitchFamily="2"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5618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582206" y="0"/>
            <a:ext cx="10515600" cy="1042992"/>
          </a:xfrm>
        </p:spPr>
        <p:txBody>
          <a:bodyPr>
            <a:normAutofit/>
          </a:bodyPr>
          <a:lstStyle/>
          <a:p>
            <a:r>
              <a:rPr lang="es-CO" dirty="0">
                <a:solidFill>
                  <a:srgbClr val="00AAA7"/>
                </a:solidFill>
                <a:latin typeface="Montserrat" panose="02000505000000020004" pitchFamily="2" charset="0"/>
              </a:rPr>
              <a:t>Cuidados post trombólisis</a:t>
            </a:r>
          </a:p>
        </p:txBody>
      </p:sp>
      <p:sp>
        <p:nvSpPr>
          <p:cNvPr id="4" name="Marcador de contenido 3">
            <a:extLst>
              <a:ext uri="{FF2B5EF4-FFF2-40B4-BE49-F238E27FC236}">
                <a16:creationId xmlns:a16="http://schemas.microsoft.com/office/drawing/2014/main" id="{B8E05BD7-A057-47A4-9B1E-34951C75060E}"/>
              </a:ext>
            </a:extLst>
          </p:cNvPr>
          <p:cNvSpPr>
            <a:spLocks noGrp="1"/>
          </p:cNvSpPr>
          <p:nvPr>
            <p:ph idx="1"/>
          </p:nvPr>
        </p:nvSpPr>
        <p:spPr>
          <a:xfrm>
            <a:off x="582206" y="1069622"/>
            <a:ext cx="6416327" cy="2730380"/>
          </a:xfrm>
        </p:spPr>
        <p:txBody>
          <a:bodyPr>
            <a:normAutofit fontScale="92500" lnSpcReduction="10000"/>
          </a:bodyPr>
          <a:lstStyle/>
          <a:p>
            <a:r>
              <a:rPr lang="es-ES" sz="2200" dirty="0">
                <a:latin typeface="Montserrat" panose="02000505000000020004" pitchFamily="2" charset="0"/>
              </a:rPr>
              <a:t>Traslado a UCE/UCI o unidad de ACV.</a:t>
            </a:r>
          </a:p>
          <a:p>
            <a:r>
              <a:rPr lang="es-ES" sz="2200" b="1" dirty="0">
                <a:latin typeface="Montserrat" panose="02000505000000020004" pitchFamily="2" charset="0"/>
              </a:rPr>
              <a:t>Monitorización de la presión arterial</a:t>
            </a:r>
            <a:br>
              <a:rPr lang="es-ES" sz="2200" dirty="0">
                <a:latin typeface="Montserrat" panose="02000505000000020004" pitchFamily="2" charset="0"/>
              </a:rPr>
            </a:br>
            <a:r>
              <a:rPr lang="es-ES" sz="2200" dirty="0">
                <a:latin typeface="Montserrat" panose="02000505000000020004" pitchFamily="2" charset="0"/>
              </a:rPr>
              <a:t>-Cada 15 minutos por 2 horas.</a:t>
            </a:r>
            <a:br>
              <a:rPr lang="es-ES" sz="2200" dirty="0">
                <a:latin typeface="Montserrat" panose="02000505000000020004" pitchFamily="2" charset="0"/>
              </a:rPr>
            </a:br>
            <a:r>
              <a:rPr lang="es-ES" sz="2200" dirty="0">
                <a:latin typeface="Montserrat" panose="02000505000000020004" pitchFamily="2" charset="0"/>
              </a:rPr>
              <a:t>-Cada 30 minutos por 6 horas.</a:t>
            </a:r>
            <a:br>
              <a:rPr lang="es-ES" sz="2200" dirty="0">
                <a:latin typeface="Montserrat" panose="02000505000000020004" pitchFamily="2" charset="0"/>
              </a:rPr>
            </a:br>
            <a:r>
              <a:rPr lang="es-ES" sz="2200" dirty="0">
                <a:latin typeface="Montserrat" panose="02000505000000020004" pitchFamily="2" charset="0"/>
              </a:rPr>
              <a:t>-Cada 60 minutos hasta 24 horas.</a:t>
            </a:r>
            <a:br>
              <a:rPr lang="es-ES" sz="2200" dirty="0">
                <a:latin typeface="Montserrat" panose="02000505000000020004" pitchFamily="2" charset="0"/>
              </a:rPr>
            </a:br>
            <a:br>
              <a:rPr lang="es-ES" sz="2200" dirty="0">
                <a:latin typeface="Montserrat" panose="02000505000000020004" pitchFamily="2" charset="0"/>
              </a:rPr>
            </a:br>
            <a:r>
              <a:rPr lang="es-ES" sz="2200" b="1" dirty="0">
                <a:latin typeface="Montserrat" panose="02000505000000020004" pitchFamily="2" charset="0"/>
              </a:rPr>
              <a:t>*PA &gt;180/105 </a:t>
            </a:r>
            <a:r>
              <a:rPr lang="es-ES" sz="2200" b="1" dirty="0">
                <a:latin typeface="Montserrat" panose="02000505000000020004" pitchFamily="2" charset="0"/>
                <a:sym typeface="Wingdings" panose="05000000000000000000" pitchFamily="2" charset="2"/>
              </a:rPr>
              <a:t></a:t>
            </a:r>
            <a:r>
              <a:rPr lang="es-ES" sz="2200" b="1" dirty="0">
                <a:latin typeface="Montserrat" panose="02000505000000020004" pitchFamily="2" charset="0"/>
              </a:rPr>
              <a:t> </a:t>
            </a:r>
            <a:r>
              <a:rPr lang="es-ES" sz="2200" dirty="0">
                <a:latin typeface="Montserrat" panose="02000505000000020004" pitchFamily="2" charset="0"/>
              </a:rPr>
              <a:t>antihipertensivos</a:t>
            </a:r>
          </a:p>
          <a:p>
            <a:r>
              <a:rPr lang="es-ES" sz="2200" dirty="0">
                <a:latin typeface="Montserrat" panose="02000505000000020004" pitchFamily="2" charset="0"/>
              </a:rPr>
              <a:t>Neuroimagen de control en </a:t>
            </a:r>
            <a:r>
              <a:rPr lang="es-ES" sz="2200" b="1" dirty="0">
                <a:latin typeface="Montserrat" panose="02000505000000020004" pitchFamily="2" charset="0"/>
              </a:rPr>
              <a:t>24 horas. </a:t>
            </a:r>
          </a:p>
          <a:p>
            <a:r>
              <a:rPr lang="es-ES" sz="2200" dirty="0">
                <a:latin typeface="Montserrat" panose="02000505000000020004" pitchFamily="2" charset="0"/>
              </a:rPr>
              <a:t>Evitar inserción de sondas y catéteres.</a:t>
            </a:r>
          </a:p>
          <a:p>
            <a:endParaRPr lang="es-ES" sz="2400" dirty="0"/>
          </a:p>
        </p:txBody>
      </p:sp>
      <p:sp>
        <p:nvSpPr>
          <p:cNvPr id="12" name="CuadroTexto 11">
            <a:extLst>
              <a:ext uri="{FF2B5EF4-FFF2-40B4-BE49-F238E27FC236}">
                <a16:creationId xmlns:a16="http://schemas.microsoft.com/office/drawing/2014/main" id="{C7CD9BA0-2E9E-4A9F-B029-8C9390D1B597}"/>
              </a:ext>
            </a:extLst>
          </p:cNvPr>
          <p:cNvSpPr txBox="1"/>
          <p:nvPr/>
        </p:nvSpPr>
        <p:spPr>
          <a:xfrm>
            <a:off x="7580739" y="1331020"/>
            <a:ext cx="3925613" cy="3139321"/>
          </a:xfrm>
          <a:prstGeom prst="rect">
            <a:avLst/>
          </a:prstGeom>
          <a:noFill/>
          <a:ln>
            <a:solidFill>
              <a:srgbClr val="FF0000"/>
            </a:solidFill>
          </a:ln>
        </p:spPr>
        <p:txBody>
          <a:bodyPr wrap="square" rtlCol="0">
            <a:spAutoFit/>
          </a:bodyPr>
          <a:lstStyle/>
          <a:p>
            <a:pPr algn="ctr"/>
            <a:r>
              <a:rPr lang="es-ES_tradnl" sz="2200" dirty="0">
                <a:solidFill>
                  <a:srgbClr val="152B48"/>
                </a:solidFill>
                <a:latin typeface="Montserrat" panose="02000505000000020004" pitchFamily="2" charset="0"/>
              </a:rPr>
              <a:t>Cefalea grave</a:t>
            </a:r>
          </a:p>
          <a:p>
            <a:pPr algn="ctr"/>
            <a:r>
              <a:rPr lang="es-ES_tradnl" sz="2200" dirty="0">
                <a:solidFill>
                  <a:srgbClr val="152B48"/>
                </a:solidFill>
                <a:latin typeface="Montserrat" panose="02000505000000020004" pitchFamily="2" charset="0"/>
              </a:rPr>
              <a:t>Hipertensión aguda</a:t>
            </a:r>
          </a:p>
          <a:p>
            <a:pPr algn="ctr"/>
            <a:r>
              <a:rPr lang="es-ES_tradnl" sz="2200" dirty="0">
                <a:solidFill>
                  <a:srgbClr val="152B48"/>
                </a:solidFill>
                <a:latin typeface="Montserrat" panose="02000505000000020004" pitchFamily="2" charset="0"/>
              </a:rPr>
              <a:t>Nauseas/vómito</a:t>
            </a:r>
          </a:p>
          <a:p>
            <a:pPr algn="ctr"/>
            <a:r>
              <a:rPr lang="es-ES_tradnl" sz="2200" dirty="0">
                <a:solidFill>
                  <a:srgbClr val="152B48"/>
                </a:solidFill>
                <a:latin typeface="Montserrat" panose="02000505000000020004" pitchFamily="2" charset="0"/>
              </a:rPr>
              <a:t>Deterioro neurológico</a:t>
            </a:r>
          </a:p>
          <a:p>
            <a:pPr algn="ctr"/>
            <a:endParaRPr lang="es-ES_tradnl" sz="2200" dirty="0">
              <a:solidFill>
                <a:srgbClr val="152B48"/>
              </a:solidFill>
              <a:latin typeface="Montserrat" panose="02000505000000020004" pitchFamily="2" charset="0"/>
            </a:endParaRPr>
          </a:p>
          <a:p>
            <a:pPr algn="ctr"/>
            <a:endParaRPr lang="es-ES_tradnl" sz="2200" dirty="0">
              <a:solidFill>
                <a:srgbClr val="152B48"/>
              </a:solidFill>
              <a:latin typeface="Montserrat" panose="02000505000000020004" pitchFamily="2" charset="0"/>
            </a:endParaRPr>
          </a:p>
          <a:p>
            <a:pPr algn="ctr"/>
            <a:endParaRPr lang="es-ES_tradnl" sz="2200" dirty="0">
              <a:solidFill>
                <a:srgbClr val="152B48"/>
              </a:solidFill>
              <a:latin typeface="Montserrat" panose="02000505000000020004" pitchFamily="2" charset="0"/>
            </a:endParaRPr>
          </a:p>
          <a:p>
            <a:pPr algn="ctr"/>
            <a:r>
              <a:rPr lang="es-ES_tradnl" sz="2200" b="1" dirty="0">
                <a:solidFill>
                  <a:srgbClr val="152B48"/>
                </a:solidFill>
                <a:latin typeface="Montserrat" panose="02000505000000020004" pitchFamily="2" charset="0"/>
              </a:rPr>
              <a:t>Suspender infusión</a:t>
            </a:r>
            <a:br>
              <a:rPr lang="es-ES_tradnl" sz="2200" b="1" dirty="0">
                <a:solidFill>
                  <a:srgbClr val="152B48"/>
                </a:solidFill>
                <a:latin typeface="Montserrat" panose="02000505000000020004" pitchFamily="2" charset="0"/>
              </a:rPr>
            </a:br>
            <a:r>
              <a:rPr lang="es-ES_tradnl" sz="2200" b="1" dirty="0">
                <a:solidFill>
                  <a:srgbClr val="152B48"/>
                </a:solidFill>
                <a:latin typeface="Montserrat" panose="02000505000000020004" pitchFamily="2" charset="0"/>
              </a:rPr>
              <a:t>TAC cráneo urgente</a:t>
            </a:r>
          </a:p>
        </p:txBody>
      </p:sp>
      <p:sp>
        <p:nvSpPr>
          <p:cNvPr id="13" name="Flecha abajo 4">
            <a:extLst>
              <a:ext uri="{FF2B5EF4-FFF2-40B4-BE49-F238E27FC236}">
                <a16:creationId xmlns:a16="http://schemas.microsoft.com/office/drawing/2014/main" id="{8F21DA5E-A9CA-45FE-ACE2-C08F27FA3A85}"/>
              </a:ext>
            </a:extLst>
          </p:cNvPr>
          <p:cNvSpPr/>
          <p:nvPr/>
        </p:nvSpPr>
        <p:spPr>
          <a:xfrm>
            <a:off x="9402766" y="2890995"/>
            <a:ext cx="281557" cy="6746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5536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1116300-4B3C-4EAC-85D1-DD78953352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8219" y="762000"/>
            <a:ext cx="6960280" cy="5334000"/>
          </a:xfrm>
          <a:prstGeom prst="rect">
            <a:avLst/>
          </a:prstGeom>
        </p:spPr>
      </p:pic>
      <p:sp>
        <p:nvSpPr>
          <p:cNvPr id="2" name="Rectángulo 1">
            <a:extLst>
              <a:ext uri="{FF2B5EF4-FFF2-40B4-BE49-F238E27FC236}">
                <a16:creationId xmlns:a16="http://schemas.microsoft.com/office/drawing/2014/main" id="{81B47FEC-748C-4649-86B5-157D1DB4B4FE}"/>
              </a:ext>
            </a:extLst>
          </p:cNvPr>
          <p:cNvSpPr/>
          <p:nvPr/>
        </p:nvSpPr>
        <p:spPr>
          <a:xfrm>
            <a:off x="1233434" y="1896740"/>
            <a:ext cx="2919466" cy="1315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latin typeface="Montserrat" panose="00000500000000000000" pitchFamily="50" charset="0"/>
              </a:rPr>
              <a:t>Riesgo de sangrado: </a:t>
            </a:r>
          </a:p>
          <a:p>
            <a:pPr algn="ctr"/>
            <a:r>
              <a:rPr lang="es-ES" sz="2000" b="1" dirty="0">
                <a:latin typeface="Montserrat" panose="00000500000000000000" pitchFamily="50" charset="0"/>
              </a:rPr>
              <a:t>2% - 6%</a:t>
            </a:r>
          </a:p>
        </p:txBody>
      </p:sp>
      <p:sp>
        <p:nvSpPr>
          <p:cNvPr id="12" name="Título 1">
            <a:extLst>
              <a:ext uri="{FF2B5EF4-FFF2-40B4-BE49-F238E27FC236}">
                <a16:creationId xmlns:a16="http://schemas.microsoft.com/office/drawing/2014/main" id="{F6ED9258-95DF-419F-A68F-698ACCB8D26F}"/>
              </a:ext>
            </a:extLst>
          </p:cNvPr>
          <p:cNvSpPr>
            <a:spLocks noGrp="1"/>
          </p:cNvSpPr>
          <p:nvPr>
            <p:ph type="title"/>
          </p:nvPr>
        </p:nvSpPr>
        <p:spPr>
          <a:xfrm>
            <a:off x="496572" y="199292"/>
            <a:ext cx="4671647" cy="1441938"/>
          </a:xfrm>
        </p:spPr>
        <p:txBody>
          <a:bodyPr>
            <a:normAutofit/>
          </a:bodyPr>
          <a:lstStyle/>
          <a:p>
            <a:pPr algn="ctr"/>
            <a:r>
              <a:rPr lang="es-CO" dirty="0">
                <a:solidFill>
                  <a:srgbClr val="00AAA7"/>
                </a:solidFill>
                <a:latin typeface="Montserrat" panose="02000505000000020004" pitchFamily="2" charset="0"/>
              </a:rPr>
              <a:t>Efectividad </a:t>
            </a:r>
            <a:r>
              <a:rPr lang="es-CO" dirty="0" err="1">
                <a:solidFill>
                  <a:srgbClr val="00AAA7"/>
                </a:solidFill>
                <a:latin typeface="Montserrat" panose="02000505000000020004" pitchFamily="2" charset="0"/>
              </a:rPr>
              <a:t>rtPA</a:t>
            </a:r>
            <a:endParaRPr lang="es-CO" dirty="0">
              <a:solidFill>
                <a:srgbClr val="00AAA7"/>
              </a:solidFill>
              <a:latin typeface="Montserrat" panose="02000505000000020004" pitchFamily="2" charset="0"/>
            </a:endParaRPr>
          </a:p>
        </p:txBody>
      </p:sp>
    </p:spTree>
    <p:extLst>
      <p:ext uri="{BB962C8B-B14F-4D97-AF65-F5344CB8AC3E}">
        <p14:creationId xmlns:p14="http://schemas.microsoft.com/office/powerpoint/2010/main" val="84971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141653" y="72284"/>
            <a:ext cx="7049477" cy="1264757"/>
          </a:xfrm>
        </p:spPr>
        <p:txBody>
          <a:bodyPr>
            <a:normAutofit fontScale="90000"/>
          </a:bodyPr>
          <a:lstStyle/>
          <a:p>
            <a:pPr algn="ctr"/>
            <a:r>
              <a:rPr lang="es-CO" dirty="0">
                <a:solidFill>
                  <a:srgbClr val="00AAA7"/>
                </a:solidFill>
                <a:latin typeface="Montserrat" panose="02000505000000020004" pitchFamily="2" charset="0"/>
              </a:rPr>
              <a:t>Trombectomía mecánica</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4997872" y="1393706"/>
            <a:ext cx="6915705" cy="4968993"/>
          </a:xfrm>
        </p:spPr>
        <p:txBody>
          <a:bodyPr>
            <a:noAutofit/>
          </a:bodyPr>
          <a:lstStyle/>
          <a:p>
            <a:pPr>
              <a:lnSpc>
                <a:spcPct val="100000"/>
              </a:lnSpc>
            </a:pPr>
            <a:r>
              <a:rPr lang="es-ES" sz="2400" dirty="0">
                <a:latin typeface="Montserrat" panose="02000505000000020004" pitchFamily="2" charset="0"/>
              </a:rPr>
              <a:t>Si son candidatos para trombólisis IV, </a:t>
            </a:r>
            <a:r>
              <a:rPr lang="es-ES" sz="2400" b="1" dirty="0">
                <a:latin typeface="Montserrat" panose="02000505000000020004" pitchFamily="2" charset="0"/>
              </a:rPr>
              <a:t>se debe administrar (IA)</a:t>
            </a:r>
          </a:p>
          <a:p>
            <a:pPr marL="0" indent="0">
              <a:lnSpc>
                <a:spcPct val="100000"/>
              </a:lnSpc>
              <a:buNone/>
            </a:pPr>
            <a:endParaRPr lang="es-ES" sz="2400" dirty="0">
              <a:latin typeface="Montserrat" panose="02000505000000020004" pitchFamily="2" charset="0"/>
            </a:endParaRPr>
          </a:p>
          <a:p>
            <a:pPr>
              <a:lnSpc>
                <a:spcPct val="100000"/>
              </a:lnSpc>
            </a:pPr>
            <a:r>
              <a:rPr lang="es-ES" sz="2400" dirty="0">
                <a:latin typeface="Montserrat" panose="02000505000000020004" pitchFamily="2" charset="0"/>
              </a:rPr>
              <a:t>No se debe evaluar respuesta a trombólisis IV</a:t>
            </a:r>
          </a:p>
          <a:p>
            <a:pPr>
              <a:lnSpc>
                <a:spcPct val="100000"/>
              </a:lnSpc>
            </a:pPr>
            <a:r>
              <a:rPr lang="es-ES" sz="2400" b="1" dirty="0">
                <a:latin typeface="Montserrat" panose="02000505000000020004" pitchFamily="2" charset="0"/>
              </a:rPr>
              <a:t>Trombectomía mecánica (IA):</a:t>
            </a:r>
            <a:br>
              <a:rPr lang="es-ES" sz="2400" dirty="0">
                <a:latin typeface="Montserrat" panose="02000505000000020004" pitchFamily="2" charset="0"/>
              </a:rPr>
            </a:br>
            <a:r>
              <a:rPr lang="es-ES" sz="2400" dirty="0">
                <a:latin typeface="Montserrat" panose="02000505000000020004" pitchFamily="2" charset="0"/>
              </a:rPr>
              <a:t>-Rankin modificado: 0-1</a:t>
            </a:r>
            <a:br>
              <a:rPr lang="es-ES" sz="2400" dirty="0">
                <a:latin typeface="Montserrat" panose="02000505000000020004" pitchFamily="2" charset="0"/>
              </a:rPr>
            </a:br>
            <a:r>
              <a:rPr lang="es-ES" sz="2400" b="1" dirty="0">
                <a:latin typeface="Montserrat" panose="02000505000000020004" pitchFamily="2" charset="0"/>
              </a:rPr>
              <a:t>-Oclusión de ACI o M1</a:t>
            </a:r>
            <a:br>
              <a:rPr lang="es-ES" sz="2400" dirty="0">
                <a:latin typeface="Montserrat" panose="02000505000000020004" pitchFamily="2" charset="0"/>
              </a:rPr>
            </a:br>
            <a:r>
              <a:rPr lang="es-ES" sz="2400" dirty="0">
                <a:latin typeface="Montserrat" panose="02000505000000020004" pitchFamily="2" charset="0"/>
              </a:rPr>
              <a:t>-Edad ≥18 años</a:t>
            </a:r>
            <a:br>
              <a:rPr lang="es-ES" sz="2400" dirty="0">
                <a:latin typeface="Montserrat" panose="02000505000000020004" pitchFamily="2" charset="0"/>
              </a:rPr>
            </a:br>
            <a:r>
              <a:rPr lang="es-ES" sz="2400" dirty="0">
                <a:latin typeface="Montserrat" panose="02000505000000020004" pitchFamily="2" charset="0"/>
              </a:rPr>
              <a:t>-NIHSS ≥6</a:t>
            </a:r>
            <a:br>
              <a:rPr lang="es-ES" sz="2400" dirty="0">
                <a:latin typeface="Montserrat" panose="02000505000000020004" pitchFamily="2" charset="0"/>
              </a:rPr>
            </a:br>
            <a:r>
              <a:rPr lang="es-ES" sz="2400" dirty="0">
                <a:latin typeface="Montserrat" panose="02000505000000020004" pitchFamily="2" charset="0"/>
              </a:rPr>
              <a:t>-ASPECTS ≥6</a:t>
            </a:r>
            <a:br>
              <a:rPr lang="es-ES" sz="2400" dirty="0">
                <a:latin typeface="Montserrat" panose="02000505000000020004" pitchFamily="2" charset="0"/>
              </a:rPr>
            </a:br>
            <a:r>
              <a:rPr lang="es-ES" sz="2400" dirty="0">
                <a:latin typeface="Montserrat" panose="02000505000000020004" pitchFamily="2" charset="0"/>
              </a:rPr>
              <a:t>-Tiempo &lt;6 horas</a:t>
            </a:r>
            <a:endParaRPr lang="es-CO" sz="2400" dirty="0">
              <a:latin typeface="Montserrat" panose="02000505000000020004" pitchFamily="2" charset="0"/>
            </a:endParaRPr>
          </a:p>
        </p:txBody>
      </p:sp>
      <p:pic>
        <p:nvPicPr>
          <p:cNvPr id="3" name="Imagen 2">
            <a:extLst>
              <a:ext uri="{FF2B5EF4-FFF2-40B4-BE49-F238E27FC236}">
                <a16:creationId xmlns:a16="http://schemas.microsoft.com/office/drawing/2014/main" id="{1C30A18C-1641-4EF9-9B70-B96B8EF52F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5800" y="1393706"/>
            <a:ext cx="1710592" cy="2322639"/>
          </a:xfrm>
          <a:prstGeom prst="rect">
            <a:avLst/>
          </a:prstGeom>
          <a:ln>
            <a:solidFill>
              <a:schemeClr val="tx1"/>
            </a:solidFill>
          </a:ln>
        </p:spPr>
      </p:pic>
    </p:spTree>
    <p:extLst>
      <p:ext uri="{BB962C8B-B14F-4D97-AF65-F5344CB8AC3E}">
        <p14:creationId xmlns:p14="http://schemas.microsoft.com/office/powerpoint/2010/main" val="2378766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448410" y="-110222"/>
            <a:ext cx="5257800" cy="2180321"/>
          </a:xfrm>
        </p:spPr>
        <p:txBody>
          <a:bodyPr>
            <a:normAutofit/>
          </a:bodyPr>
          <a:lstStyle/>
          <a:p>
            <a:pPr algn="ctr"/>
            <a:r>
              <a:rPr lang="es-CO" dirty="0">
                <a:solidFill>
                  <a:srgbClr val="00AAA7"/>
                </a:solidFill>
                <a:latin typeface="Montserrat" panose="02000505000000020004" pitchFamily="2" charset="0"/>
              </a:rPr>
              <a:t>Nuevas recomendaciones</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5777173" y="1673450"/>
            <a:ext cx="5943597" cy="4359050"/>
          </a:xfrm>
        </p:spPr>
        <p:txBody>
          <a:bodyPr>
            <a:normAutofit/>
          </a:bodyPr>
          <a:lstStyle/>
          <a:p>
            <a:pPr>
              <a:lnSpc>
                <a:spcPct val="100000"/>
              </a:lnSpc>
            </a:pPr>
            <a:r>
              <a:rPr lang="es-ES" sz="2400" dirty="0">
                <a:latin typeface="Montserrat" panose="02000505000000020004" pitchFamily="2" charset="0"/>
              </a:rPr>
              <a:t>Compromiso de gran vaso en circulación anterior + </a:t>
            </a:r>
            <a:r>
              <a:rPr lang="es-ES" sz="2400" b="1" dirty="0">
                <a:latin typeface="Montserrat" panose="02000505000000020004" pitchFamily="2" charset="0"/>
              </a:rPr>
              <a:t>DAWN o DEFUSE 3: trombectomía mecánica </a:t>
            </a:r>
            <a:r>
              <a:rPr lang="es-ES" sz="2400" dirty="0">
                <a:latin typeface="Montserrat" panose="02000505000000020004" pitchFamily="2" charset="0"/>
              </a:rPr>
              <a:t></a:t>
            </a:r>
            <a:br>
              <a:rPr lang="es-ES" sz="2400" dirty="0">
                <a:latin typeface="Montserrat" panose="02000505000000020004" pitchFamily="2" charset="0"/>
              </a:rPr>
            </a:br>
            <a:r>
              <a:rPr lang="es-ES" sz="2400" dirty="0">
                <a:latin typeface="Montserrat" panose="02000505000000020004" pitchFamily="2" charset="0"/>
              </a:rPr>
              <a:t>-</a:t>
            </a:r>
            <a:r>
              <a:rPr lang="es-ES" sz="2400" b="1" dirty="0">
                <a:latin typeface="Montserrat" panose="02000505000000020004" pitchFamily="2" charset="0"/>
              </a:rPr>
              <a:t>6 - 16 horas (IA).</a:t>
            </a:r>
            <a:br>
              <a:rPr lang="es-ES" sz="2400" dirty="0">
                <a:latin typeface="Montserrat" panose="02000505000000020004" pitchFamily="2" charset="0"/>
              </a:rPr>
            </a:br>
            <a:r>
              <a:rPr lang="es-ES" sz="2400" dirty="0">
                <a:latin typeface="Montserrat" panose="02000505000000020004" pitchFamily="2" charset="0"/>
              </a:rPr>
              <a:t>-</a:t>
            </a:r>
            <a:r>
              <a:rPr lang="es-ES" sz="2400" b="1" dirty="0">
                <a:latin typeface="Montserrat" panose="02000505000000020004" pitchFamily="2" charset="0"/>
              </a:rPr>
              <a:t>6 - 24 horas (IIB).</a:t>
            </a:r>
          </a:p>
          <a:p>
            <a:pPr marL="0" indent="0">
              <a:lnSpc>
                <a:spcPct val="100000"/>
              </a:lnSpc>
              <a:buNone/>
            </a:pPr>
            <a:endParaRPr lang="es-CO" dirty="0">
              <a:solidFill>
                <a:srgbClr val="0A2F4F"/>
              </a:solidFill>
              <a:latin typeface="Montserrat" panose="02000505000000020004" pitchFamily="2" charset="0"/>
            </a:endParaRPr>
          </a:p>
        </p:txBody>
      </p:sp>
      <p:sp>
        <p:nvSpPr>
          <p:cNvPr id="3" name="CuadroTexto 2">
            <a:extLst>
              <a:ext uri="{FF2B5EF4-FFF2-40B4-BE49-F238E27FC236}">
                <a16:creationId xmlns:a16="http://schemas.microsoft.com/office/drawing/2014/main" id="{B9085E8E-0FE1-4C60-A410-08CAC138362C}"/>
              </a:ext>
            </a:extLst>
          </p:cNvPr>
          <p:cNvSpPr txBox="1"/>
          <p:nvPr/>
        </p:nvSpPr>
        <p:spPr>
          <a:xfrm>
            <a:off x="5777173" y="4200121"/>
            <a:ext cx="5989236" cy="1569660"/>
          </a:xfrm>
          <a:prstGeom prst="rect">
            <a:avLst/>
          </a:prstGeom>
          <a:noFill/>
        </p:spPr>
        <p:txBody>
          <a:bodyPr wrap="square" rtlCol="0">
            <a:spAutoFit/>
          </a:bodyPr>
          <a:lstStyle/>
          <a:p>
            <a:pPr marL="285750" indent="-285750">
              <a:buFont typeface="Arial" panose="020B0604020202020204" pitchFamily="34" charset="0"/>
              <a:buChar char="•"/>
            </a:pPr>
            <a:r>
              <a:rPr lang="es-ES" sz="2400" dirty="0">
                <a:solidFill>
                  <a:srgbClr val="152B48"/>
                </a:solidFill>
                <a:latin typeface="Montserrat" panose="02000505000000020004" pitchFamily="2" charset="0"/>
              </a:rPr>
              <a:t>ACV del despertar/inicio desconocido + IRM con desacople DWI/FLAIR: </a:t>
            </a:r>
            <a:r>
              <a:rPr lang="es-ES" sz="2400" b="1" dirty="0">
                <a:solidFill>
                  <a:srgbClr val="152B48"/>
                </a:solidFill>
                <a:latin typeface="Montserrat" panose="02000505000000020004" pitchFamily="2" charset="0"/>
              </a:rPr>
              <a:t>trombólisis IV (WAKE UP) (IIA).</a:t>
            </a:r>
          </a:p>
        </p:txBody>
      </p:sp>
    </p:spTree>
    <p:extLst>
      <p:ext uri="{BB962C8B-B14F-4D97-AF65-F5344CB8AC3E}">
        <p14:creationId xmlns:p14="http://schemas.microsoft.com/office/powerpoint/2010/main" val="3275598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0" y="0"/>
            <a:ext cx="5485424" cy="1935284"/>
          </a:xfrm>
        </p:spPr>
        <p:txBody>
          <a:bodyPr/>
          <a:lstStyle/>
          <a:p>
            <a:pPr algn="ctr"/>
            <a:r>
              <a:rPr lang="es-CO" dirty="0">
                <a:solidFill>
                  <a:srgbClr val="00AAA7"/>
                </a:solidFill>
                <a:latin typeface="Montserrat" panose="02000505000000020004" pitchFamily="2" charset="0"/>
              </a:rPr>
              <a:t>Intervenciones adicionales</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4669654" y="1099248"/>
            <a:ext cx="7476073" cy="4659503"/>
          </a:xfrm>
        </p:spPr>
        <p:txBody>
          <a:bodyPr>
            <a:noAutofit/>
          </a:bodyPr>
          <a:lstStyle/>
          <a:p>
            <a:r>
              <a:rPr lang="es-CO" sz="2200" b="1" dirty="0">
                <a:latin typeface="Montserrat" panose="02000505000000020004" pitchFamily="2" charset="0"/>
              </a:rPr>
              <a:t>Antiagregación:</a:t>
            </a:r>
          </a:p>
          <a:p>
            <a:pPr lvl="1"/>
            <a:r>
              <a:rPr lang="es-CO" sz="2200" dirty="0">
                <a:latin typeface="Montserrat" panose="02000505000000020004" pitchFamily="2" charset="0"/>
              </a:rPr>
              <a:t>Adicionar 300 mg de ASA a las 24 - 48 </a:t>
            </a:r>
            <a:r>
              <a:rPr lang="es-CO" sz="2200" dirty="0" err="1">
                <a:latin typeface="Montserrat" panose="02000505000000020004" pitchFamily="2" charset="0"/>
              </a:rPr>
              <a:t>hrs</a:t>
            </a:r>
            <a:r>
              <a:rPr lang="es-CO" sz="2200" dirty="0">
                <a:latin typeface="Montserrat" panose="02000505000000020004" pitchFamily="2" charset="0"/>
              </a:rPr>
              <a:t> del evento.</a:t>
            </a:r>
          </a:p>
          <a:p>
            <a:pPr lvl="1"/>
            <a:r>
              <a:rPr lang="es-CO" sz="2200" dirty="0">
                <a:latin typeface="Montserrat" panose="02000505000000020004" pitchFamily="2" charset="0"/>
              </a:rPr>
              <a:t>Si se realizó trombólisis IV: retrasar 24 </a:t>
            </a:r>
            <a:r>
              <a:rPr lang="es-CO" sz="2200" dirty="0" err="1">
                <a:latin typeface="Montserrat" panose="02000505000000020004" pitchFamily="2" charset="0"/>
              </a:rPr>
              <a:t>hrs</a:t>
            </a:r>
            <a:r>
              <a:rPr lang="es-CO" sz="2200" dirty="0">
                <a:latin typeface="Montserrat" panose="02000505000000020004" pitchFamily="2" charset="0"/>
              </a:rPr>
              <a:t> el inicio.</a:t>
            </a:r>
          </a:p>
          <a:p>
            <a:pPr lvl="1"/>
            <a:r>
              <a:rPr lang="es-CO" sz="2200" dirty="0">
                <a:latin typeface="Montserrat" panose="02000505000000020004" pitchFamily="2" charset="0"/>
              </a:rPr>
              <a:t>ACV menor (NIHSS 3 o menor) / AIT no cardioembólicos: ASA + Clopidogrel  (CHANCE/POINT).</a:t>
            </a:r>
          </a:p>
          <a:p>
            <a:pPr lvl="1"/>
            <a:r>
              <a:rPr lang="es-CO" sz="2200" dirty="0">
                <a:latin typeface="Montserrat" panose="02000505000000020004" pitchFamily="2" charset="0"/>
              </a:rPr>
              <a:t>No sustituye ni es sustituida por la trombólisis IV o trombectomía mecánica.</a:t>
            </a:r>
          </a:p>
          <a:p>
            <a:pPr lvl="1"/>
            <a:r>
              <a:rPr lang="es-CO" sz="2200" dirty="0">
                <a:latin typeface="Montserrat" panose="02000505000000020004" pitchFamily="2" charset="0"/>
              </a:rPr>
              <a:t>Imposibilidad de tragar: vía nasogástrica o rectal.</a:t>
            </a:r>
          </a:p>
          <a:p>
            <a:pPr marL="457200" lvl="1" indent="0">
              <a:buNone/>
            </a:pPr>
            <a:endParaRPr lang="es-CO" sz="2200" dirty="0">
              <a:latin typeface="Montserrat" panose="02000505000000020004" pitchFamily="2" charset="0"/>
            </a:endParaRPr>
          </a:p>
          <a:p>
            <a:r>
              <a:rPr lang="es-CO" sz="2200" b="1" dirty="0" err="1">
                <a:latin typeface="Montserrat" panose="02000505000000020004" pitchFamily="2" charset="0"/>
              </a:rPr>
              <a:t>Tromboprofilaxis</a:t>
            </a:r>
            <a:r>
              <a:rPr lang="es-CO" sz="2200" b="1" dirty="0">
                <a:latin typeface="Montserrat" panose="02000505000000020004" pitchFamily="2" charset="0"/>
              </a:rPr>
              <a:t>:</a:t>
            </a:r>
          </a:p>
          <a:p>
            <a:pPr lvl="1"/>
            <a:r>
              <a:rPr lang="es-CO" sz="2200" dirty="0">
                <a:latin typeface="Montserrat" panose="02000505000000020004" pitchFamily="2" charset="0"/>
              </a:rPr>
              <a:t>Compresión neumática + ASA .</a:t>
            </a:r>
          </a:p>
          <a:p>
            <a:pPr lvl="1"/>
            <a:r>
              <a:rPr lang="es-CO" sz="2200" dirty="0">
                <a:latin typeface="Montserrat" panose="02000505000000020004" pitchFamily="2" charset="0"/>
              </a:rPr>
              <a:t>Heparinas fraccionadas o no fraccionadas.</a:t>
            </a:r>
          </a:p>
        </p:txBody>
      </p:sp>
    </p:spTree>
    <p:extLst>
      <p:ext uri="{BB962C8B-B14F-4D97-AF65-F5344CB8AC3E}">
        <p14:creationId xmlns:p14="http://schemas.microsoft.com/office/powerpoint/2010/main" val="496943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640024" y="93170"/>
            <a:ext cx="6736024" cy="1646730"/>
          </a:xfrm>
        </p:spPr>
        <p:txBody>
          <a:bodyPr>
            <a:normAutofit/>
          </a:bodyPr>
          <a:lstStyle/>
          <a:p>
            <a:pPr algn="ctr"/>
            <a:r>
              <a:rPr lang="es-CO" dirty="0">
                <a:solidFill>
                  <a:srgbClr val="00AAA7"/>
                </a:solidFill>
                <a:latin typeface="Montserrat" panose="02000505000000020004" pitchFamily="2" charset="0"/>
              </a:rPr>
              <a:t>Intervenciones adicionales</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4864100" y="1415928"/>
            <a:ext cx="7188200" cy="5035672"/>
          </a:xfrm>
        </p:spPr>
        <p:txBody>
          <a:bodyPr>
            <a:noAutofit/>
          </a:bodyPr>
          <a:lstStyle/>
          <a:p>
            <a:r>
              <a:rPr lang="es-CO" sz="2100" b="1" dirty="0">
                <a:latin typeface="Montserrat" panose="02000505000000020004" pitchFamily="2" charset="0"/>
              </a:rPr>
              <a:t>Tamizaje de deglución</a:t>
            </a:r>
            <a:r>
              <a:rPr lang="es-CO" sz="2100" dirty="0">
                <a:latin typeface="Montserrat" panose="02000505000000020004" pitchFamily="2" charset="0"/>
              </a:rPr>
              <a:t> antes de iniciar vía oral.</a:t>
            </a:r>
          </a:p>
          <a:p>
            <a:r>
              <a:rPr lang="es-CO" sz="2100" b="1" dirty="0">
                <a:latin typeface="Montserrat" panose="02000505000000020004" pitchFamily="2" charset="0"/>
              </a:rPr>
              <a:t>Iniciar rehabilitación temprana </a:t>
            </a:r>
            <a:r>
              <a:rPr lang="es-CO" sz="2100" dirty="0">
                <a:latin typeface="Montserrat" panose="02000505000000020004" pitchFamily="2" charset="0"/>
              </a:rPr>
              <a:t>intrahospitalaria después de las primeras 24 </a:t>
            </a:r>
            <a:r>
              <a:rPr lang="es-CO" sz="2100" dirty="0" err="1">
                <a:latin typeface="Montserrat" panose="02000505000000020004" pitchFamily="2" charset="0"/>
              </a:rPr>
              <a:t>hrs</a:t>
            </a:r>
            <a:r>
              <a:rPr lang="es-CO" sz="2100" dirty="0">
                <a:latin typeface="Montserrat" panose="02000505000000020004" pitchFamily="2" charset="0"/>
              </a:rPr>
              <a:t> a dosis moderadas.</a:t>
            </a:r>
          </a:p>
          <a:p>
            <a:r>
              <a:rPr lang="es-CO" sz="2100" b="1" dirty="0">
                <a:latin typeface="Montserrat" panose="02000505000000020004" pitchFamily="2" charset="0"/>
              </a:rPr>
              <a:t>Reiniciar antihipertensivos </a:t>
            </a:r>
            <a:r>
              <a:rPr lang="es-CO" sz="2100" dirty="0">
                <a:latin typeface="Montserrat" panose="02000505000000020004" pitchFamily="2" charset="0"/>
              </a:rPr>
              <a:t>o iniciar tratamiento 48 - 72 </a:t>
            </a:r>
            <a:r>
              <a:rPr lang="es-CO" sz="2100" dirty="0" err="1">
                <a:latin typeface="Montserrat" panose="02000505000000020004" pitchFamily="2" charset="0"/>
              </a:rPr>
              <a:t>hrs</a:t>
            </a:r>
            <a:r>
              <a:rPr lang="es-CO" sz="2100" dirty="0">
                <a:latin typeface="Montserrat" panose="02000505000000020004" pitchFamily="2" charset="0"/>
              </a:rPr>
              <a:t>. Sólo iniciar de forma temprana: </a:t>
            </a:r>
          </a:p>
          <a:p>
            <a:pPr lvl="1"/>
            <a:r>
              <a:rPr lang="es-CO" sz="2100" dirty="0">
                <a:latin typeface="Montserrat" panose="02000505000000020004" pitchFamily="2" charset="0"/>
              </a:rPr>
              <a:t>SCA – falla cardíaca aguda.</a:t>
            </a:r>
          </a:p>
          <a:p>
            <a:pPr lvl="1"/>
            <a:r>
              <a:rPr lang="es-CO" sz="2100" dirty="0">
                <a:latin typeface="Montserrat" panose="02000505000000020004" pitchFamily="2" charset="0"/>
              </a:rPr>
              <a:t>Disección aórtica.</a:t>
            </a:r>
          </a:p>
          <a:p>
            <a:pPr lvl="1"/>
            <a:r>
              <a:rPr lang="es-CO" sz="2100" dirty="0">
                <a:latin typeface="Montserrat" panose="02000505000000020004" pitchFamily="2" charset="0"/>
              </a:rPr>
              <a:t>Sangrado post trombólisis. </a:t>
            </a:r>
          </a:p>
          <a:p>
            <a:pPr lvl="1"/>
            <a:r>
              <a:rPr lang="es-CO" sz="2100" dirty="0">
                <a:latin typeface="Montserrat" panose="02000505000000020004" pitchFamily="2" charset="0"/>
              </a:rPr>
              <a:t>Preeclampsia/eclampsia.</a:t>
            </a:r>
          </a:p>
          <a:p>
            <a:r>
              <a:rPr lang="es-CO" sz="2100" b="1" dirty="0">
                <a:latin typeface="Montserrat" panose="02000505000000020004" pitchFamily="2" charset="0"/>
              </a:rPr>
              <a:t>Estatinas: </a:t>
            </a:r>
            <a:r>
              <a:rPr lang="es-CO" sz="2100" dirty="0">
                <a:latin typeface="Montserrat" panose="02000505000000020004" pitchFamily="2" charset="0"/>
              </a:rPr>
              <a:t>si ya venía tomando continuarlas. Si tiene ASCVD clínico: </a:t>
            </a:r>
          </a:p>
          <a:p>
            <a:pPr lvl="1"/>
            <a:r>
              <a:rPr lang="es-ES" sz="2100" b="1" dirty="0">
                <a:latin typeface="Montserrat" panose="02000505000000020004" pitchFamily="2" charset="0"/>
              </a:rPr>
              <a:t>&lt; 75 años: </a:t>
            </a:r>
            <a:r>
              <a:rPr lang="es-ES" sz="2100" dirty="0">
                <a:latin typeface="Montserrat" panose="02000505000000020004" pitchFamily="2" charset="0"/>
              </a:rPr>
              <a:t>alta intensidad. </a:t>
            </a:r>
          </a:p>
          <a:p>
            <a:pPr lvl="1"/>
            <a:r>
              <a:rPr lang="es-ES" sz="2100" b="1" dirty="0">
                <a:latin typeface="Montserrat" panose="02000505000000020004" pitchFamily="2" charset="0"/>
              </a:rPr>
              <a:t>&gt; 75 años: </a:t>
            </a:r>
            <a:r>
              <a:rPr lang="es-ES" sz="2100" dirty="0">
                <a:latin typeface="Montserrat" panose="02000505000000020004" pitchFamily="2" charset="0"/>
              </a:rPr>
              <a:t>evaluar.</a:t>
            </a:r>
            <a:endParaRPr lang="es-CO" sz="2100" b="1" dirty="0">
              <a:latin typeface="Montserrat" panose="02000505000000020004" pitchFamily="2" charset="0"/>
            </a:endParaRPr>
          </a:p>
        </p:txBody>
      </p:sp>
    </p:spTree>
    <p:extLst>
      <p:ext uri="{BB962C8B-B14F-4D97-AF65-F5344CB8AC3E}">
        <p14:creationId xmlns:p14="http://schemas.microsoft.com/office/powerpoint/2010/main" val="2813137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208924" y="962583"/>
            <a:ext cx="11774152" cy="1042992"/>
          </a:xfrm>
        </p:spPr>
        <p:txBody>
          <a:bodyPr/>
          <a:lstStyle/>
          <a:p>
            <a:r>
              <a:rPr lang="es-CO" dirty="0">
                <a:solidFill>
                  <a:srgbClr val="00AAA7"/>
                </a:solidFill>
                <a:latin typeface="Montserrat" panose="02000505000000020004" pitchFamily="2" charset="0"/>
              </a:rPr>
              <a:t> Pregunta 1</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4669654" y="521496"/>
            <a:ext cx="7313422" cy="5853904"/>
          </a:xfrm>
        </p:spPr>
        <p:txBody>
          <a:bodyPr>
            <a:normAutofit fontScale="92500"/>
          </a:bodyPr>
          <a:lstStyle/>
          <a:p>
            <a:pPr algn="just">
              <a:lnSpc>
                <a:spcPct val="110000"/>
              </a:lnSpc>
            </a:pPr>
            <a:r>
              <a:rPr lang="es-CO" sz="2400" dirty="0">
                <a:latin typeface="Montserrat" panose="02000505000000020004" pitchFamily="2" charset="0"/>
              </a:rPr>
              <a:t>Un hombre de 60 años se presenta con debilidad facial derecha de pocas horas de evolución. No puede levantar su ceja derecha o cerrar su ojo derecho. También tiene borrado el surco naso labial derecho. Se queja de baja percepción en su sentido del gusto. ¿Cuál sería el mejor tratamiento para este paciente? </a:t>
            </a:r>
          </a:p>
          <a:p>
            <a:pPr marL="0" indent="0" algn="just">
              <a:lnSpc>
                <a:spcPct val="110000"/>
              </a:lnSpc>
              <a:buNone/>
            </a:pPr>
            <a:endParaRPr lang="es-CO" dirty="0">
              <a:latin typeface="Montserrat" panose="02000505000000020004" pitchFamily="2" charset="0"/>
            </a:endParaRPr>
          </a:p>
          <a:p>
            <a:pPr marL="914389" lvl="1" indent="-457200">
              <a:lnSpc>
                <a:spcPct val="110000"/>
              </a:lnSpc>
              <a:buFont typeface="+mj-lt"/>
              <a:buAutoNum type="alphaUcPeriod"/>
            </a:pPr>
            <a:r>
              <a:rPr lang="es-CO" dirty="0">
                <a:latin typeface="Montserrat" panose="02000505000000020004" pitchFamily="2" charset="0"/>
              </a:rPr>
              <a:t>Aspirina.</a:t>
            </a:r>
          </a:p>
          <a:p>
            <a:pPr marL="914389" lvl="1" indent="-457200">
              <a:lnSpc>
                <a:spcPct val="110000"/>
              </a:lnSpc>
              <a:buFont typeface="+mj-lt"/>
              <a:buAutoNum type="alphaUcPeriod"/>
            </a:pPr>
            <a:r>
              <a:rPr lang="es-CO" dirty="0">
                <a:highlight>
                  <a:srgbClr val="00FF00"/>
                </a:highlight>
                <a:latin typeface="Montserrat" panose="02000505000000020004" pitchFamily="2" charset="0"/>
              </a:rPr>
              <a:t>Heparina.</a:t>
            </a:r>
          </a:p>
          <a:p>
            <a:pPr marL="914389" lvl="1" indent="-457200">
              <a:lnSpc>
                <a:spcPct val="110000"/>
              </a:lnSpc>
              <a:buFont typeface="+mj-lt"/>
              <a:buAutoNum type="alphaUcPeriod"/>
            </a:pPr>
            <a:r>
              <a:rPr lang="es-CO" dirty="0">
                <a:latin typeface="Montserrat" panose="02000505000000020004" pitchFamily="2" charset="0"/>
              </a:rPr>
              <a:t>Prednisolona.</a:t>
            </a:r>
          </a:p>
          <a:p>
            <a:pPr marL="914389" lvl="1" indent="-457200">
              <a:lnSpc>
                <a:spcPct val="110000"/>
              </a:lnSpc>
              <a:buFont typeface="+mj-lt"/>
              <a:buAutoNum type="alphaUcPeriod"/>
            </a:pPr>
            <a:r>
              <a:rPr lang="es-CO" dirty="0">
                <a:latin typeface="Montserrat" panose="02000505000000020004" pitchFamily="2" charset="0"/>
              </a:rPr>
              <a:t>Trombólisis IV con </a:t>
            </a:r>
            <a:r>
              <a:rPr lang="es-CO" dirty="0" err="1">
                <a:latin typeface="Montserrat" panose="02000505000000020004" pitchFamily="2" charset="0"/>
              </a:rPr>
              <a:t>rtPA</a:t>
            </a:r>
            <a:r>
              <a:rPr lang="es-CO" dirty="0">
                <a:latin typeface="Montserrat" panose="02000505000000020004" pitchFamily="2" charset="0"/>
              </a:rPr>
              <a:t> si se presenta dentro de las primeras 4.5 horas de inicio de los síntomas.</a:t>
            </a:r>
          </a:p>
        </p:txBody>
      </p:sp>
    </p:spTree>
    <p:extLst>
      <p:ext uri="{BB962C8B-B14F-4D97-AF65-F5344CB8AC3E}">
        <p14:creationId xmlns:p14="http://schemas.microsoft.com/office/powerpoint/2010/main" val="2135270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391886" y="880116"/>
            <a:ext cx="11587005" cy="1042992"/>
          </a:xfrm>
        </p:spPr>
        <p:txBody>
          <a:bodyPr/>
          <a:lstStyle/>
          <a:p>
            <a:r>
              <a:rPr lang="es-CO" dirty="0">
                <a:solidFill>
                  <a:srgbClr val="00AAA7"/>
                </a:solidFill>
                <a:latin typeface="Montserrat" panose="02000505000000020004" pitchFamily="2" charset="0"/>
              </a:rPr>
              <a:t>Pregunta 2</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4669654" y="444380"/>
            <a:ext cx="7309237" cy="6185020"/>
          </a:xfrm>
        </p:spPr>
        <p:txBody>
          <a:bodyPr>
            <a:normAutofit/>
          </a:bodyPr>
          <a:lstStyle/>
          <a:p>
            <a:pPr>
              <a:lnSpc>
                <a:spcPct val="100000"/>
              </a:lnSpc>
            </a:pPr>
            <a:r>
              <a:rPr lang="es-CO" sz="2400" dirty="0">
                <a:latin typeface="Montserrat" panose="02000505000000020004" pitchFamily="2" charset="0"/>
              </a:rPr>
              <a:t>Un paciente de 42 años se presenta con ptosis palpebral izquierda, hipoestesia y entumecimiento en su hemicara izquierda, brazo derecho y pierna derecha. ¿Cuál sería la arteria comprometida?</a:t>
            </a:r>
          </a:p>
          <a:p>
            <a:pPr marL="0" indent="0">
              <a:lnSpc>
                <a:spcPct val="100000"/>
              </a:lnSpc>
              <a:buNone/>
            </a:pPr>
            <a:endParaRPr lang="es-CO" sz="2400" dirty="0">
              <a:latin typeface="Montserrat" panose="02000505000000020004" pitchFamily="2" charset="0"/>
            </a:endParaRPr>
          </a:p>
          <a:p>
            <a:pPr marL="914400" lvl="1" indent="-457200">
              <a:lnSpc>
                <a:spcPct val="100000"/>
              </a:lnSpc>
              <a:buFont typeface="+mj-lt"/>
              <a:buAutoNum type="alphaUcPeriod"/>
            </a:pPr>
            <a:r>
              <a:rPr lang="es-CO" dirty="0">
                <a:highlight>
                  <a:srgbClr val="00FF00"/>
                </a:highlight>
                <a:latin typeface="Montserrat" panose="02000505000000020004" pitchFamily="2" charset="0"/>
              </a:rPr>
              <a:t>Arteria vertebral.</a:t>
            </a:r>
          </a:p>
          <a:p>
            <a:pPr marL="914400" lvl="1" indent="-457200">
              <a:lnSpc>
                <a:spcPct val="100000"/>
              </a:lnSpc>
              <a:buFont typeface="+mj-lt"/>
              <a:buAutoNum type="alphaUcPeriod"/>
            </a:pPr>
            <a:r>
              <a:rPr lang="es-CO" dirty="0">
                <a:latin typeface="Montserrat" panose="02000505000000020004" pitchFamily="2" charset="0"/>
              </a:rPr>
              <a:t>Arteria cerebelosa antero inferior.</a:t>
            </a:r>
          </a:p>
          <a:p>
            <a:pPr marL="914400" lvl="1" indent="-457200">
              <a:lnSpc>
                <a:spcPct val="100000"/>
              </a:lnSpc>
              <a:buFont typeface="+mj-lt"/>
              <a:buAutoNum type="alphaUcPeriod"/>
            </a:pPr>
            <a:r>
              <a:rPr lang="es-CO" dirty="0">
                <a:latin typeface="Montserrat" panose="02000505000000020004" pitchFamily="2" charset="0"/>
              </a:rPr>
              <a:t>Arteria cerebelosa superior. </a:t>
            </a:r>
          </a:p>
          <a:p>
            <a:pPr marL="914400" lvl="1" indent="-457200">
              <a:lnSpc>
                <a:spcPct val="100000"/>
              </a:lnSpc>
              <a:buFont typeface="+mj-lt"/>
              <a:buAutoNum type="alphaUcPeriod"/>
            </a:pPr>
            <a:r>
              <a:rPr lang="es-CO" dirty="0">
                <a:latin typeface="Montserrat" panose="02000505000000020004" pitchFamily="2" charset="0"/>
              </a:rPr>
              <a:t>Arteria cerebelosa posterior.</a:t>
            </a:r>
          </a:p>
        </p:txBody>
      </p:sp>
    </p:spTree>
    <p:extLst>
      <p:ext uri="{BB962C8B-B14F-4D97-AF65-F5344CB8AC3E}">
        <p14:creationId xmlns:p14="http://schemas.microsoft.com/office/powerpoint/2010/main" val="1551279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478970" y="888272"/>
            <a:ext cx="11410223" cy="1042992"/>
          </a:xfrm>
        </p:spPr>
        <p:txBody>
          <a:bodyPr/>
          <a:lstStyle/>
          <a:p>
            <a:r>
              <a:rPr lang="es-CO" dirty="0">
                <a:solidFill>
                  <a:srgbClr val="00AAA7"/>
                </a:solidFill>
                <a:latin typeface="Montserrat" panose="02000505000000020004" pitchFamily="2" charset="0"/>
              </a:rPr>
              <a:t>Pregunta 3</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4669654" y="614904"/>
            <a:ext cx="7219540" cy="6243096"/>
          </a:xfrm>
        </p:spPr>
        <p:txBody>
          <a:bodyPr>
            <a:normAutofit/>
          </a:bodyPr>
          <a:lstStyle/>
          <a:p>
            <a:pPr lvl="0" algn="just">
              <a:lnSpc>
                <a:spcPct val="100000"/>
              </a:lnSpc>
            </a:pPr>
            <a:r>
              <a:rPr lang="es-ES" sz="2400" dirty="0">
                <a:latin typeface="Montserrat" panose="02000505000000020004" pitchFamily="2" charset="0"/>
              </a:rPr>
              <a:t>Un hombre de 60 años se presenta con debilidad e hipoestesia de cara y brazo izquierdos, heminegligencia y hemianopsia homónima izquierda. ¿Cuál arteria es la que tiene más probabilidad de estar comprometida?</a:t>
            </a:r>
          </a:p>
          <a:p>
            <a:pPr marL="0" lvl="0" indent="0" algn="just">
              <a:lnSpc>
                <a:spcPct val="100000"/>
              </a:lnSpc>
              <a:buNone/>
            </a:pPr>
            <a:endParaRPr lang="es-CO" dirty="0">
              <a:latin typeface="Montserrat" panose="02000505000000020004" pitchFamily="2" charset="0"/>
            </a:endParaRPr>
          </a:p>
          <a:p>
            <a:pPr marL="914400" lvl="1" indent="-457200" algn="just">
              <a:lnSpc>
                <a:spcPct val="100000"/>
              </a:lnSpc>
              <a:buFont typeface="+mj-lt"/>
              <a:buAutoNum type="alphaUcPeriod"/>
            </a:pPr>
            <a:r>
              <a:rPr lang="es-ES" dirty="0">
                <a:latin typeface="Montserrat" panose="02000505000000020004" pitchFamily="2" charset="0"/>
              </a:rPr>
              <a:t>Arteria coroidea anterior derecha.</a:t>
            </a:r>
            <a:endParaRPr lang="es-CO" dirty="0">
              <a:latin typeface="Montserrat" panose="02000505000000020004" pitchFamily="2" charset="0"/>
            </a:endParaRPr>
          </a:p>
          <a:p>
            <a:pPr marL="914400" lvl="1" indent="-457200" algn="just">
              <a:lnSpc>
                <a:spcPct val="100000"/>
              </a:lnSpc>
              <a:buFont typeface="+mj-lt"/>
              <a:buAutoNum type="alphaUcPeriod"/>
            </a:pPr>
            <a:r>
              <a:rPr lang="es-ES" dirty="0">
                <a:latin typeface="Montserrat" panose="02000505000000020004" pitchFamily="2" charset="0"/>
              </a:rPr>
              <a:t>Arteria cerebral anterior derecha.</a:t>
            </a:r>
            <a:endParaRPr lang="es-CO" dirty="0">
              <a:latin typeface="Montserrat" panose="02000505000000020004" pitchFamily="2" charset="0"/>
            </a:endParaRPr>
          </a:p>
          <a:p>
            <a:pPr marL="914400" lvl="1" indent="-457200" algn="just">
              <a:lnSpc>
                <a:spcPct val="100000"/>
              </a:lnSpc>
              <a:buFont typeface="+mj-lt"/>
              <a:buAutoNum type="alphaUcPeriod"/>
            </a:pPr>
            <a:r>
              <a:rPr lang="es-ES" dirty="0">
                <a:highlight>
                  <a:srgbClr val="00FF00"/>
                </a:highlight>
                <a:latin typeface="Montserrat" panose="02000505000000020004" pitchFamily="2" charset="0"/>
              </a:rPr>
              <a:t>Arteria cerebral media derecha.</a:t>
            </a:r>
            <a:endParaRPr lang="es-CO" dirty="0">
              <a:highlight>
                <a:srgbClr val="00FF00"/>
              </a:highlight>
              <a:latin typeface="Montserrat" panose="02000505000000020004" pitchFamily="2" charset="0"/>
            </a:endParaRPr>
          </a:p>
          <a:p>
            <a:pPr marL="914400" lvl="1" indent="-457200" algn="just">
              <a:lnSpc>
                <a:spcPct val="100000"/>
              </a:lnSpc>
              <a:buFont typeface="+mj-lt"/>
              <a:buAutoNum type="alphaUcPeriod"/>
            </a:pPr>
            <a:r>
              <a:rPr lang="es-ES" dirty="0">
                <a:latin typeface="Montserrat" panose="02000505000000020004" pitchFamily="2" charset="0"/>
              </a:rPr>
              <a:t>Arteria coroidea anterior derecha.</a:t>
            </a:r>
            <a:endParaRPr lang="es-CO" dirty="0">
              <a:latin typeface="Montserrat" panose="02000505000000020004" pitchFamily="2" charset="0"/>
            </a:endParaRPr>
          </a:p>
        </p:txBody>
      </p:sp>
    </p:spTree>
    <p:extLst>
      <p:ext uri="{BB962C8B-B14F-4D97-AF65-F5344CB8AC3E}">
        <p14:creationId xmlns:p14="http://schemas.microsoft.com/office/powerpoint/2010/main" val="201383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8D8E9-5792-4113-884C-1C53603180B1}"/>
              </a:ext>
            </a:extLst>
          </p:cNvPr>
          <p:cNvSpPr>
            <a:spLocks noGrp="1"/>
          </p:cNvSpPr>
          <p:nvPr>
            <p:ph type="title"/>
          </p:nvPr>
        </p:nvSpPr>
        <p:spPr>
          <a:xfrm>
            <a:off x="909132" y="884295"/>
            <a:ext cx="10373736" cy="2852737"/>
          </a:xfrm>
        </p:spPr>
        <p:txBody>
          <a:bodyPr>
            <a:normAutofit/>
          </a:bodyPr>
          <a:lstStyle/>
          <a:p>
            <a:pPr algn="ctr"/>
            <a:r>
              <a:rPr lang="es-CO" dirty="0">
                <a:solidFill>
                  <a:srgbClr val="00AAA7"/>
                </a:solidFill>
                <a:latin typeface="Montserrat" panose="02000505000000020004" pitchFamily="2" charset="0"/>
              </a:rPr>
              <a:t>Definición, fisiopatología y epidemiología</a:t>
            </a:r>
          </a:p>
        </p:txBody>
      </p:sp>
    </p:spTree>
    <p:extLst>
      <p:ext uri="{BB962C8B-B14F-4D97-AF65-F5344CB8AC3E}">
        <p14:creationId xmlns:p14="http://schemas.microsoft.com/office/powerpoint/2010/main" val="396701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8D8E9-5792-4113-884C-1C53603180B1}"/>
              </a:ext>
            </a:extLst>
          </p:cNvPr>
          <p:cNvSpPr>
            <a:spLocks noGrp="1"/>
          </p:cNvSpPr>
          <p:nvPr>
            <p:ph type="title"/>
          </p:nvPr>
        </p:nvSpPr>
        <p:spPr>
          <a:xfrm>
            <a:off x="0" y="1470782"/>
            <a:ext cx="12192000" cy="1036725"/>
          </a:xfrm>
        </p:spPr>
        <p:txBody>
          <a:bodyPr>
            <a:noAutofit/>
          </a:bodyPr>
          <a:lstStyle/>
          <a:p>
            <a:pPr algn="ctr"/>
            <a:r>
              <a:rPr lang="es-CO" sz="9600" dirty="0">
                <a:solidFill>
                  <a:srgbClr val="00AAA7"/>
                </a:solidFill>
                <a:latin typeface="Montserrat" panose="02000505000000020004" pitchFamily="2" charset="0"/>
              </a:rPr>
              <a:t>¡Gracias!</a:t>
            </a:r>
          </a:p>
        </p:txBody>
      </p:sp>
      <p:sp>
        <p:nvSpPr>
          <p:cNvPr id="3" name="Marcador de texto 2">
            <a:extLst>
              <a:ext uri="{FF2B5EF4-FFF2-40B4-BE49-F238E27FC236}">
                <a16:creationId xmlns:a16="http://schemas.microsoft.com/office/drawing/2014/main" id="{91CDADD9-FCE2-42F3-B5BE-B5B339A9884D}"/>
              </a:ext>
            </a:extLst>
          </p:cNvPr>
          <p:cNvSpPr>
            <a:spLocks noGrp="1"/>
          </p:cNvSpPr>
          <p:nvPr>
            <p:ph type="body" idx="1"/>
          </p:nvPr>
        </p:nvSpPr>
        <p:spPr>
          <a:xfrm>
            <a:off x="1854200" y="2507507"/>
            <a:ext cx="8483599" cy="1184031"/>
          </a:xfrm>
        </p:spPr>
        <p:txBody>
          <a:bodyPr>
            <a:normAutofit/>
          </a:bodyPr>
          <a:lstStyle/>
          <a:p>
            <a:pPr algn="ctr"/>
            <a:r>
              <a:rPr lang="es-CO" dirty="0">
                <a:latin typeface="Montserrat" panose="02000505000000020004" pitchFamily="2" charset="0"/>
              </a:rPr>
              <a:t>Rafael Bernal Cobo</a:t>
            </a:r>
          </a:p>
          <a:p>
            <a:pPr algn="ctr"/>
            <a:r>
              <a:rPr lang="es-CO" dirty="0">
                <a:solidFill>
                  <a:srgbClr val="0B2F50"/>
                </a:solidFill>
                <a:latin typeface="Montserrat" panose="02000505000000020004" pitchFamily="2" charset="0"/>
                <a:hlinkClick r:id="rId4"/>
              </a:rPr>
              <a:t>rbernal01@gmail.com</a:t>
            </a:r>
            <a:r>
              <a:rPr lang="es-CO" dirty="0">
                <a:solidFill>
                  <a:srgbClr val="0B2F50"/>
                </a:solidFill>
                <a:latin typeface="Montserrat" panose="02000505000000020004" pitchFamily="2" charset="0"/>
              </a:rPr>
              <a:t> </a:t>
            </a:r>
          </a:p>
        </p:txBody>
      </p:sp>
    </p:spTree>
    <p:extLst>
      <p:ext uri="{BB962C8B-B14F-4D97-AF65-F5344CB8AC3E}">
        <p14:creationId xmlns:p14="http://schemas.microsoft.com/office/powerpoint/2010/main" val="404748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550566" y="1353177"/>
            <a:ext cx="10515600" cy="1042992"/>
          </a:xfrm>
        </p:spPr>
        <p:txBody>
          <a:bodyPr/>
          <a:lstStyle/>
          <a:p>
            <a:r>
              <a:rPr lang="es-CO" dirty="0">
                <a:solidFill>
                  <a:srgbClr val="00AAA7"/>
                </a:solidFill>
                <a:latin typeface="Montserrat" panose="02000505000000020004" pitchFamily="2" charset="0"/>
              </a:rPr>
              <a:t>Definiciones</a:t>
            </a:r>
            <a:r>
              <a:rPr lang="es-CO" dirty="0">
                <a:solidFill>
                  <a:srgbClr val="3BB0B0"/>
                </a:solidFill>
                <a:latin typeface="Montserrat" panose="02000505000000020004" pitchFamily="2" charset="0"/>
              </a:rPr>
              <a:t>	</a:t>
            </a:r>
          </a:p>
        </p:txBody>
      </p:sp>
      <p:sp>
        <p:nvSpPr>
          <p:cNvPr id="17" name="Marcador de contenido 16">
            <a:extLst>
              <a:ext uri="{FF2B5EF4-FFF2-40B4-BE49-F238E27FC236}">
                <a16:creationId xmlns:a16="http://schemas.microsoft.com/office/drawing/2014/main" id="{41235EF3-D71A-4DF8-BA10-27351A38CDFC}"/>
              </a:ext>
            </a:extLst>
          </p:cNvPr>
          <p:cNvSpPr>
            <a:spLocks noGrp="1"/>
          </p:cNvSpPr>
          <p:nvPr>
            <p:ph idx="1"/>
          </p:nvPr>
        </p:nvSpPr>
        <p:spPr>
          <a:xfrm>
            <a:off x="5069813" y="217714"/>
            <a:ext cx="6837484" cy="6284685"/>
          </a:xfrm>
        </p:spPr>
        <p:txBody>
          <a:bodyPr>
            <a:normAutofit/>
          </a:bodyPr>
          <a:lstStyle/>
          <a:p>
            <a:endParaRPr lang="es-CO" sz="2400" dirty="0">
              <a:solidFill>
                <a:srgbClr val="0A2F4F"/>
              </a:solidFill>
              <a:latin typeface="Montserrat" panose="02000505000000020004" pitchFamily="2" charset="0"/>
            </a:endParaRPr>
          </a:p>
          <a:p>
            <a:r>
              <a:rPr lang="es-CO" sz="2400" b="1" dirty="0">
                <a:solidFill>
                  <a:srgbClr val="0A2F4F"/>
                </a:solidFill>
                <a:latin typeface="Montserrat" panose="02000505000000020004" pitchFamily="2" charset="0"/>
              </a:rPr>
              <a:t>Ataque cerebrovascular isquémico: </a:t>
            </a:r>
            <a:r>
              <a:rPr lang="es-CO" sz="2400" dirty="0">
                <a:solidFill>
                  <a:srgbClr val="0A2F4F"/>
                </a:solidFill>
                <a:latin typeface="Montserrat" panose="02000505000000020004" pitchFamily="2" charset="0"/>
              </a:rPr>
              <a:t>episodio de disfunción neurológica causada por una isquemia o infarto focal cerebral, espinal o retiniano (síndrome clínico).</a:t>
            </a:r>
          </a:p>
          <a:p>
            <a:pPr marL="0" indent="0">
              <a:buNone/>
            </a:pPr>
            <a:endParaRPr lang="es-CO" sz="2400" dirty="0">
              <a:solidFill>
                <a:srgbClr val="0A2F4F"/>
              </a:solidFill>
              <a:latin typeface="Montserrat" panose="02000505000000020004" pitchFamily="2" charset="0"/>
            </a:endParaRPr>
          </a:p>
          <a:p>
            <a:r>
              <a:rPr lang="es-CO" sz="2400" b="1" dirty="0">
                <a:solidFill>
                  <a:srgbClr val="0A2F4F"/>
                </a:solidFill>
                <a:latin typeface="Montserrat" panose="02000505000000020004" pitchFamily="2" charset="0"/>
              </a:rPr>
              <a:t>Infarto cerebral: </a:t>
            </a:r>
            <a:r>
              <a:rPr lang="es-CO" sz="2400" dirty="0">
                <a:solidFill>
                  <a:srgbClr val="0A2F4F"/>
                </a:solidFill>
                <a:latin typeface="Montserrat" panose="02000505000000020004" pitchFamily="2" charset="0"/>
              </a:rPr>
              <a:t>necrosis tisular producida como resultado de un aporte sanguíneo regional insuficiente al cerebro.</a:t>
            </a:r>
          </a:p>
          <a:p>
            <a:pPr marL="0" indent="0">
              <a:buNone/>
            </a:pPr>
            <a:endParaRPr lang="es-CO" sz="2400" dirty="0">
              <a:solidFill>
                <a:srgbClr val="0A2F4F"/>
              </a:solidFill>
              <a:latin typeface="Montserrat" panose="02000505000000020004" pitchFamily="2" charset="0"/>
            </a:endParaRPr>
          </a:p>
          <a:p>
            <a:r>
              <a:rPr lang="es-CO" sz="2400" b="1" dirty="0">
                <a:solidFill>
                  <a:srgbClr val="0A2F4F"/>
                </a:solidFill>
                <a:latin typeface="Montserrat" panose="02000505000000020004" pitchFamily="2" charset="0"/>
              </a:rPr>
              <a:t>Ataque isquémico transitorio (AIT): </a:t>
            </a:r>
            <a:r>
              <a:rPr lang="es-CO" sz="2400" dirty="0">
                <a:solidFill>
                  <a:srgbClr val="0A2F4F"/>
                </a:solidFill>
                <a:latin typeface="Montserrat" panose="02000505000000020004" pitchFamily="2" charset="0"/>
              </a:rPr>
              <a:t>episodio transitorio de disfunción neurológica/isquemia retiniana sin infarto agudo.</a:t>
            </a:r>
          </a:p>
        </p:txBody>
      </p:sp>
    </p:spTree>
    <p:extLst>
      <p:ext uri="{BB962C8B-B14F-4D97-AF65-F5344CB8AC3E}">
        <p14:creationId xmlns:p14="http://schemas.microsoft.com/office/powerpoint/2010/main" val="353031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426019" y="394917"/>
            <a:ext cx="9444758" cy="680361"/>
          </a:xfrm>
        </p:spPr>
        <p:txBody>
          <a:bodyPr>
            <a:noAutofit/>
          </a:bodyPr>
          <a:lstStyle/>
          <a:p>
            <a:pPr algn="ctr"/>
            <a:r>
              <a:rPr lang="es-CO" sz="3600" dirty="0">
                <a:solidFill>
                  <a:srgbClr val="00AAA7"/>
                </a:solidFill>
                <a:latin typeface="Montserrat" panose="02000505000000020004" pitchFamily="2" charset="0"/>
              </a:rPr>
              <a:t>Fisiopatología: </a:t>
            </a:r>
            <a:r>
              <a:rPr lang="es-CO" sz="3600" dirty="0" err="1">
                <a:solidFill>
                  <a:srgbClr val="00AAA7"/>
                </a:solidFill>
                <a:latin typeface="Montserrat" panose="02000505000000020004" pitchFamily="2" charset="0"/>
              </a:rPr>
              <a:t>core</a:t>
            </a:r>
            <a:r>
              <a:rPr lang="es-CO" sz="3600" dirty="0">
                <a:solidFill>
                  <a:srgbClr val="00AAA7"/>
                </a:solidFill>
                <a:latin typeface="Montserrat" panose="02000505000000020004" pitchFamily="2" charset="0"/>
              </a:rPr>
              <a:t> y penumbra</a:t>
            </a:r>
          </a:p>
        </p:txBody>
      </p:sp>
      <p:pic>
        <p:nvPicPr>
          <p:cNvPr id="9" name="Imagen 8">
            <a:extLst>
              <a:ext uri="{FF2B5EF4-FFF2-40B4-BE49-F238E27FC236}">
                <a16:creationId xmlns:a16="http://schemas.microsoft.com/office/drawing/2014/main" id="{25FB2845-A0C2-4FB4-ADBD-49D2FB70F581}"/>
              </a:ext>
            </a:extLst>
          </p:cNvPr>
          <p:cNvPicPr>
            <a:picLocks noChangeAspect="1"/>
          </p:cNvPicPr>
          <p:nvPr/>
        </p:nvPicPr>
        <p:blipFill>
          <a:blip r:embed="rId4"/>
          <a:stretch>
            <a:fillRect/>
          </a:stretch>
        </p:blipFill>
        <p:spPr>
          <a:xfrm>
            <a:off x="8061650" y="1237792"/>
            <a:ext cx="4029758" cy="3284864"/>
          </a:xfrm>
          <a:prstGeom prst="rect">
            <a:avLst/>
          </a:prstGeom>
        </p:spPr>
      </p:pic>
      <p:pic>
        <p:nvPicPr>
          <p:cNvPr id="10" name="Imagen 9">
            <a:extLst>
              <a:ext uri="{FF2B5EF4-FFF2-40B4-BE49-F238E27FC236}">
                <a16:creationId xmlns:a16="http://schemas.microsoft.com/office/drawing/2014/main" id="{07158710-61D6-4408-BBBD-7BAEF7EEACA0}"/>
              </a:ext>
            </a:extLst>
          </p:cNvPr>
          <p:cNvPicPr>
            <a:picLocks noChangeAspect="1"/>
          </p:cNvPicPr>
          <p:nvPr/>
        </p:nvPicPr>
        <p:blipFill>
          <a:blip r:embed="rId5"/>
          <a:stretch>
            <a:fillRect/>
          </a:stretch>
        </p:blipFill>
        <p:spPr>
          <a:xfrm>
            <a:off x="3755151" y="1237792"/>
            <a:ext cx="4026196" cy="3284864"/>
          </a:xfrm>
          <a:prstGeom prst="rect">
            <a:avLst/>
          </a:prstGeom>
        </p:spPr>
      </p:pic>
      <p:sp>
        <p:nvSpPr>
          <p:cNvPr id="11" name="Elipse 10">
            <a:extLst>
              <a:ext uri="{FF2B5EF4-FFF2-40B4-BE49-F238E27FC236}">
                <a16:creationId xmlns:a16="http://schemas.microsoft.com/office/drawing/2014/main" id="{8698DA47-FE0B-44D5-BE09-A2141306489D}"/>
              </a:ext>
            </a:extLst>
          </p:cNvPr>
          <p:cNvSpPr/>
          <p:nvPr/>
        </p:nvSpPr>
        <p:spPr>
          <a:xfrm>
            <a:off x="4523475" y="1237793"/>
            <a:ext cx="6742255" cy="3007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a:latin typeface="Montserrat" panose="02000505000000020004" pitchFamily="2" charset="0"/>
              </a:rPr>
              <a:t>“Las neuronas de la penumbra parece que están paralizadas en un estado sombrío entre la vida y la muerte esperando que se restaure el FSC adecuado para poder sobrevivir”</a:t>
            </a:r>
          </a:p>
        </p:txBody>
      </p:sp>
    </p:spTree>
    <p:extLst>
      <p:ext uri="{BB962C8B-B14F-4D97-AF65-F5344CB8AC3E}">
        <p14:creationId xmlns:p14="http://schemas.microsoft.com/office/powerpoint/2010/main" val="82000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FF7CAF-6426-47AE-A9C5-AF151DD6ED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940" y="-1"/>
            <a:ext cx="7750343" cy="4550229"/>
          </a:xfrm>
          <a:prstGeom prst="rect">
            <a:avLst/>
          </a:prstGeom>
        </p:spPr>
      </p:pic>
    </p:spTree>
    <p:extLst>
      <p:ext uri="{BB962C8B-B14F-4D97-AF65-F5344CB8AC3E}">
        <p14:creationId xmlns:p14="http://schemas.microsoft.com/office/powerpoint/2010/main" val="2335899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4F10C-66B7-4FE6-BEAB-70480FEDD57D}"/>
              </a:ext>
            </a:extLst>
          </p:cNvPr>
          <p:cNvSpPr>
            <a:spLocks noGrp="1"/>
          </p:cNvSpPr>
          <p:nvPr>
            <p:ph type="title"/>
          </p:nvPr>
        </p:nvSpPr>
        <p:spPr>
          <a:xfrm>
            <a:off x="740229" y="654641"/>
            <a:ext cx="3929425" cy="1662199"/>
          </a:xfrm>
        </p:spPr>
        <p:txBody>
          <a:bodyPr/>
          <a:lstStyle/>
          <a:p>
            <a:r>
              <a:rPr lang="es-CO" dirty="0">
                <a:solidFill>
                  <a:srgbClr val="00AAA7"/>
                </a:solidFill>
                <a:latin typeface="Montserrat" panose="02000505000000020004" pitchFamily="2" charset="0"/>
              </a:rPr>
              <a:t>Clasificación cronológica</a:t>
            </a:r>
          </a:p>
        </p:txBody>
      </p:sp>
      <p:graphicFrame>
        <p:nvGraphicFramePr>
          <p:cNvPr id="14" name="Marcador de contenido 3">
            <a:extLst>
              <a:ext uri="{FF2B5EF4-FFF2-40B4-BE49-F238E27FC236}">
                <a16:creationId xmlns:a16="http://schemas.microsoft.com/office/drawing/2014/main" id="{EBA5EDF2-0307-4F83-9449-529325A6F472}"/>
              </a:ext>
            </a:extLst>
          </p:cNvPr>
          <p:cNvGraphicFramePr>
            <a:graphicFrameLocks noGrp="1"/>
          </p:cNvGraphicFramePr>
          <p:nvPr>
            <p:ph idx="1"/>
            <p:extLst>
              <p:ext uri="{D42A27DB-BD31-4B8C-83A1-F6EECF244321}">
                <p14:modId xmlns:p14="http://schemas.microsoft.com/office/powerpoint/2010/main" val="1365695395"/>
              </p:ext>
            </p:extLst>
          </p:nvPr>
        </p:nvGraphicFramePr>
        <p:xfrm>
          <a:off x="5128984" y="1253331"/>
          <a:ext cx="6809015"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25001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7E1B3DF-0BB0-4C66-B149-D1D47889E4A5}" vid="{BF97386F-A394-4AC0-8781-7EAE8F5D257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4573</TotalTime>
  <Words>5047</Words>
  <Application>Microsoft Office PowerPoint</Application>
  <PresentationFormat>Panorámica</PresentationFormat>
  <Paragraphs>544</Paragraphs>
  <Slides>50</Slides>
  <Notes>50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50</vt:i4>
      </vt:variant>
    </vt:vector>
  </HeadingPairs>
  <TitlesOfParts>
    <vt:vector size="54" baseType="lpstr">
      <vt:lpstr>Arial</vt:lpstr>
      <vt:lpstr>Calibri</vt:lpstr>
      <vt:lpstr>Montserrat</vt:lpstr>
      <vt:lpstr>Tema de Office</vt:lpstr>
      <vt:lpstr>Ataque Cerebrovascular Agudo Isquémico </vt:lpstr>
      <vt:lpstr> Pregunta 1</vt:lpstr>
      <vt:lpstr>Pregunta 2</vt:lpstr>
      <vt:lpstr>Pregunta 3</vt:lpstr>
      <vt:lpstr>Definición, fisiopatología y epidemiología</vt:lpstr>
      <vt:lpstr>Definiciones </vt:lpstr>
      <vt:lpstr>Fisiopatología: core y penumbra</vt:lpstr>
      <vt:lpstr>Presentación de PowerPoint</vt:lpstr>
      <vt:lpstr>Clasificación cronológica</vt:lpstr>
      <vt:lpstr>Clasificación etiológica</vt:lpstr>
      <vt:lpstr>TOAST </vt:lpstr>
      <vt:lpstr>Clasificación por mecanismo</vt:lpstr>
      <vt:lpstr>Epidemiología </vt:lpstr>
      <vt:lpstr>Factores de riesgo</vt:lpstr>
      <vt:lpstr>Síndromes de ACV</vt:lpstr>
      <vt:lpstr>Vascularización cerebral</vt:lpstr>
      <vt:lpstr>Síndrome de carótida interna </vt:lpstr>
      <vt:lpstr>Síndrome de arteria cerebral anterior </vt:lpstr>
      <vt:lpstr>Arteria cerebral media</vt:lpstr>
      <vt:lpstr>Arteria cerebral media</vt:lpstr>
      <vt:lpstr>Regla de los 4: síndromes de circulación posterior</vt:lpstr>
      <vt:lpstr>Síndromes de circulación posterior</vt:lpstr>
      <vt:lpstr>Síndromes lacunares </vt:lpstr>
      <vt:lpstr>ACV Isquémico agudo: diagnóstico y tratamiento  </vt:lpstr>
      <vt:lpstr>Ataque isquémico transitorio</vt:lpstr>
      <vt:lpstr>Ataque isquémico transitorio: escala ABCD2 </vt:lpstr>
      <vt:lpstr>Evaluación inicial de ACV </vt:lpstr>
      <vt:lpstr>Unidad de ACV</vt:lpstr>
      <vt:lpstr>Evaluación en urgencias</vt:lpstr>
      <vt:lpstr>NIHSS</vt:lpstr>
      <vt:lpstr>Tomografía de cráneo simple</vt:lpstr>
      <vt:lpstr>Tomografía de cráneo simple</vt:lpstr>
      <vt:lpstr>ASPECTS</vt:lpstr>
      <vt:lpstr>Angio - TC </vt:lpstr>
      <vt:lpstr>Resonancia magnética </vt:lpstr>
      <vt:lpstr>Neuroimágenes</vt:lpstr>
      <vt:lpstr>Tratamiento del ACV en ventana terapéutica</vt:lpstr>
      <vt:lpstr>Trombólisis IV</vt:lpstr>
      <vt:lpstr>Trombólisis IV: indicaciones</vt:lpstr>
      <vt:lpstr>Trombólisis IV: contraindicaciones</vt:lpstr>
      <vt:lpstr>Cuidados post trombólisis</vt:lpstr>
      <vt:lpstr>Efectividad rtPA</vt:lpstr>
      <vt:lpstr>Trombectomía mecánica</vt:lpstr>
      <vt:lpstr>Nuevas recomendaciones</vt:lpstr>
      <vt:lpstr>Intervenciones adicionales</vt:lpstr>
      <vt:lpstr>Intervenciones adicionales</vt:lpstr>
      <vt:lpstr> Pregunta 1</vt:lpstr>
      <vt:lpstr>Pregunta 2</vt:lpstr>
      <vt:lpstr>Pregunta 3</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Peláez</dc:creator>
  <cp:lastModifiedBy>User</cp:lastModifiedBy>
  <cp:revision>132</cp:revision>
  <dcterms:created xsi:type="dcterms:W3CDTF">2018-06-29T00:38:56Z</dcterms:created>
  <dcterms:modified xsi:type="dcterms:W3CDTF">2021-02-25T20:06:45Z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1218616</vt:lpwstr>
  </property>
  <property fmtid="{D5CDD505-2E9C-101B-9397-08002B2CF9AE}" name="NXPowerLiteSettings" pid="3">
    <vt:lpwstr>C7000400038000</vt:lpwstr>
  </property>
  <property fmtid="{D5CDD505-2E9C-101B-9397-08002B2CF9AE}" name="NXPowerLiteVersion" pid="4">
    <vt:lpwstr>S9.0.3</vt:lpwstr>
  </property>
</Properties>
</file>