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image/tiff" Extension="tiff"/>
  <Default ContentType="image/vnd.ms-photo" Extension="wd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4.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presentationml.notesSlide+xml" PartName="/ppt/notesSlides/notesSlide5.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officedocument.drawingml.diagramData+xml" PartName="/ppt/diagrams/data9.xml"/>
  <Override ContentType="application/vnd.openxmlformats-officedocument.drawingml.diagramLayout+xml" PartName="/ppt/diagrams/layout9.xml"/>
  <Override ContentType="application/vnd.openxmlformats-officedocument.drawingml.diagramStyle+xml" PartName="/ppt/diagrams/quickStyle9.xml"/>
  <Override ContentType="application/vnd.openxmlformats-officedocument.drawingml.diagramColors+xml" PartName="/ppt/diagrams/colors9.xml"/>
  <Override ContentType="application/vnd.ms-office.drawingml.diagramDrawing+xml" PartName="/ppt/diagrams/drawing9.xml"/>
  <Override ContentType="application/vnd.openxmlformats-officedocument.drawingml.diagramData+xml" PartName="/ppt/diagrams/data10.xml"/>
  <Override ContentType="application/vnd.openxmlformats-officedocument.drawingml.diagramLayout+xml" PartName="/ppt/diagrams/layout10.xml"/>
  <Override ContentType="application/vnd.openxmlformats-officedocument.drawingml.diagramStyle+xml" PartName="/ppt/diagrams/quickStyle10.xml"/>
  <Override ContentType="application/vnd.openxmlformats-officedocument.drawingml.diagramColors+xml" PartName="/ppt/diagrams/colors10.xml"/>
  <Override ContentType="application/vnd.ms-office.drawingml.diagramDrawing+xml" PartName="/ppt/diagrams/drawing10.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536" r:id="rId2"/>
    <p:sldId id="553" r:id="rId3"/>
    <p:sldId id="258" r:id="rId4"/>
    <p:sldId id="546" r:id="rId5"/>
    <p:sldId id="261" r:id="rId6"/>
    <p:sldId id="293" r:id="rId7"/>
    <p:sldId id="325" r:id="rId8"/>
    <p:sldId id="326" r:id="rId9"/>
    <p:sldId id="328" r:id="rId10"/>
    <p:sldId id="324" r:id="rId11"/>
    <p:sldId id="329" r:id="rId12"/>
    <p:sldId id="323" r:id="rId13"/>
    <p:sldId id="294" r:id="rId14"/>
    <p:sldId id="296" r:id="rId15"/>
    <p:sldId id="297" r:id="rId16"/>
    <p:sldId id="295" r:id="rId17"/>
    <p:sldId id="298" r:id="rId18"/>
    <p:sldId id="319" r:id="rId19"/>
    <p:sldId id="300" r:id="rId20"/>
    <p:sldId id="547" r:id="rId21"/>
    <p:sldId id="554" r:id="rId22"/>
    <p:sldId id="301" r:id="rId23"/>
    <p:sldId id="302" r:id="rId24"/>
    <p:sldId id="303" r:id="rId25"/>
    <p:sldId id="304" r:id="rId26"/>
    <p:sldId id="305" r:id="rId27"/>
    <p:sldId id="306" r:id="rId28"/>
    <p:sldId id="548" r:id="rId29"/>
    <p:sldId id="549" r:id="rId30"/>
    <p:sldId id="309" r:id="rId31"/>
    <p:sldId id="550" r:id="rId32"/>
    <p:sldId id="311" r:id="rId33"/>
    <p:sldId id="312" r:id="rId34"/>
    <p:sldId id="313" r:id="rId35"/>
    <p:sldId id="334" r:id="rId36"/>
    <p:sldId id="314" r:id="rId37"/>
    <p:sldId id="555" r:id="rId38"/>
    <p:sldId id="316" r:id="rId39"/>
    <p:sldId id="551" r:id="rId40"/>
    <p:sldId id="331" r:id="rId41"/>
    <p:sldId id="263" r:id="rId42"/>
    <p:sldId id="273" r:id="rId43"/>
    <p:sldId id="264" r:id="rId44"/>
    <p:sldId id="274" r:id="rId45"/>
    <p:sldId id="275" r:id="rId46"/>
    <p:sldId id="271" r:id="rId47"/>
    <p:sldId id="278" r:id="rId48"/>
    <p:sldId id="276" r:id="rId49"/>
    <p:sldId id="277" r:id="rId50"/>
    <p:sldId id="279" r:id="rId51"/>
    <p:sldId id="280" r:id="rId52"/>
    <p:sldId id="281" r:id="rId53"/>
    <p:sldId id="282" r:id="rId54"/>
    <p:sldId id="265" r:id="rId55"/>
    <p:sldId id="267" r:id="rId56"/>
    <p:sldId id="283" r:id="rId57"/>
    <p:sldId id="270" r:id="rId58"/>
    <p:sldId id="284" r:id="rId59"/>
    <p:sldId id="552" r:id="rId60"/>
    <p:sldId id="286" r:id="rId61"/>
    <p:sldId id="285" r:id="rId6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33"/>
  </p:normalViewPr>
  <p:slideViewPr>
    <p:cSldViewPr snapToGrid="0" showGuides="1">
      <p:cViewPr varScale="1">
        <p:scale>
          <a:sx n="82" d="100"/>
          <a:sy n="82" d="100"/>
        </p:scale>
        <p:origin x="720"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C58F12-2DD4-4DB2-921F-1B154FF0EBCA}" type="doc">
      <dgm:prSet loTypeId="urn:microsoft.com/office/officeart/2005/8/layout/vList2" loCatId="list" qsTypeId="urn:microsoft.com/office/officeart/2005/8/quickstyle/3d2" qsCatId="3D" csTypeId="urn:microsoft.com/office/officeart/2005/8/colors/colorful3" csCatId="colorful" phldr="1"/>
      <dgm:spPr/>
      <dgm:t>
        <a:bodyPr/>
        <a:lstStyle/>
        <a:p>
          <a:endParaRPr lang="es-CO"/>
        </a:p>
      </dgm:t>
    </dgm:pt>
    <dgm:pt modelId="{ECDFABFA-9FEC-4F7A-8293-FC9F806E3ED1}">
      <dgm:prSet phldrT="[Texto]"/>
      <dgm:spPr>
        <a:solidFill>
          <a:srgbClr val="152B48"/>
        </a:solidFill>
      </dgm:spPr>
      <dgm:t>
        <a:bodyPr/>
        <a:lstStyle/>
        <a:p>
          <a:pPr>
            <a:lnSpc>
              <a:spcPct val="100000"/>
            </a:lnSpc>
          </a:pPr>
          <a:r>
            <a:rPr lang="es-CO" dirty="0">
              <a:latin typeface="Montserrat" pitchFamily="2" charset="77"/>
            </a:rPr>
            <a:t>Desnutrición severa</a:t>
          </a:r>
        </a:p>
      </dgm:t>
    </dgm:pt>
    <dgm:pt modelId="{752AA271-159E-453C-A8A7-C8B2F8832D51}" type="parTrans" cxnId="{A26D7E4C-B328-493C-89E4-486D71F0E64A}">
      <dgm:prSet/>
      <dgm:spPr/>
      <dgm:t>
        <a:bodyPr/>
        <a:lstStyle/>
        <a:p>
          <a:pPr>
            <a:lnSpc>
              <a:spcPct val="100000"/>
            </a:lnSpc>
          </a:pPr>
          <a:endParaRPr lang="es-CO">
            <a:latin typeface="Montserrat" pitchFamily="2" charset="77"/>
          </a:endParaRPr>
        </a:p>
      </dgm:t>
    </dgm:pt>
    <dgm:pt modelId="{4028557E-A4BE-4C6B-97B2-B1DB7F869A92}" type="sibTrans" cxnId="{A26D7E4C-B328-493C-89E4-486D71F0E64A}">
      <dgm:prSet/>
      <dgm:spPr/>
      <dgm:t>
        <a:bodyPr/>
        <a:lstStyle/>
        <a:p>
          <a:pPr>
            <a:lnSpc>
              <a:spcPct val="100000"/>
            </a:lnSpc>
          </a:pPr>
          <a:endParaRPr lang="es-CO">
            <a:latin typeface="Montserrat" pitchFamily="2" charset="77"/>
          </a:endParaRPr>
        </a:p>
      </dgm:t>
    </dgm:pt>
    <dgm:pt modelId="{97EE2DD7-B583-427A-9E7D-4C97528803E5}">
      <dgm:prSet phldrT="[Texto]" custT="1"/>
      <dgm:spPr/>
      <dgm:t>
        <a:bodyPr/>
        <a:lstStyle/>
        <a:p>
          <a:pPr>
            <a:lnSpc>
              <a:spcPct val="100000"/>
            </a:lnSpc>
          </a:pPr>
          <a:r>
            <a:rPr lang="es-CO" sz="2000" dirty="0">
              <a:solidFill>
                <a:srgbClr val="152B48"/>
              </a:solidFill>
              <a:latin typeface="Montserrat" pitchFamily="2" charset="77"/>
            </a:rPr>
            <a:t>Anorexia nerviosa.</a:t>
          </a:r>
        </a:p>
      </dgm:t>
    </dgm:pt>
    <dgm:pt modelId="{742F386A-247F-4A96-B86C-E69901BC621E}" type="parTrans" cxnId="{406FD4DD-AE37-4BCA-923D-774BF1624A08}">
      <dgm:prSet/>
      <dgm:spPr/>
      <dgm:t>
        <a:bodyPr/>
        <a:lstStyle/>
        <a:p>
          <a:pPr>
            <a:lnSpc>
              <a:spcPct val="100000"/>
            </a:lnSpc>
          </a:pPr>
          <a:endParaRPr lang="es-CO">
            <a:latin typeface="Montserrat" pitchFamily="2" charset="77"/>
          </a:endParaRPr>
        </a:p>
      </dgm:t>
    </dgm:pt>
    <dgm:pt modelId="{46ABFF72-3539-4B62-97CA-55816A50F99F}" type="sibTrans" cxnId="{406FD4DD-AE37-4BCA-923D-774BF1624A08}">
      <dgm:prSet/>
      <dgm:spPr/>
      <dgm:t>
        <a:bodyPr/>
        <a:lstStyle/>
        <a:p>
          <a:pPr>
            <a:lnSpc>
              <a:spcPct val="100000"/>
            </a:lnSpc>
          </a:pPr>
          <a:endParaRPr lang="es-CO">
            <a:latin typeface="Montserrat" pitchFamily="2" charset="77"/>
          </a:endParaRPr>
        </a:p>
      </dgm:t>
    </dgm:pt>
    <dgm:pt modelId="{D41CD1D6-5EE2-4FD8-BA6A-054DAAA94709}">
      <dgm:prSet phldrT="[Texto]"/>
      <dgm:spPr>
        <a:solidFill>
          <a:srgbClr val="00AAA7"/>
        </a:solidFill>
      </dgm:spPr>
      <dgm:t>
        <a:bodyPr/>
        <a:lstStyle/>
        <a:p>
          <a:pPr>
            <a:lnSpc>
              <a:spcPct val="100000"/>
            </a:lnSpc>
          </a:pPr>
          <a:r>
            <a:rPr lang="es-CO" dirty="0">
              <a:latin typeface="Montserrat" pitchFamily="2" charset="77"/>
            </a:rPr>
            <a:t>Bulimia</a:t>
          </a:r>
        </a:p>
      </dgm:t>
    </dgm:pt>
    <dgm:pt modelId="{E055E116-22CE-41DE-A581-B0A5265E0057}" type="parTrans" cxnId="{4682DBB5-2621-474E-A360-DA93C9A7FB73}">
      <dgm:prSet/>
      <dgm:spPr/>
      <dgm:t>
        <a:bodyPr/>
        <a:lstStyle/>
        <a:p>
          <a:pPr>
            <a:lnSpc>
              <a:spcPct val="100000"/>
            </a:lnSpc>
          </a:pPr>
          <a:endParaRPr lang="es-CO">
            <a:latin typeface="Montserrat" pitchFamily="2" charset="77"/>
          </a:endParaRPr>
        </a:p>
      </dgm:t>
    </dgm:pt>
    <dgm:pt modelId="{F390A42D-1D2C-4DCF-BFC3-EA1B0F7F0ED8}" type="sibTrans" cxnId="{4682DBB5-2621-474E-A360-DA93C9A7FB73}">
      <dgm:prSet/>
      <dgm:spPr/>
      <dgm:t>
        <a:bodyPr/>
        <a:lstStyle/>
        <a:p>
          <a:pPr>
            <a:lnSpc>
              <a:spcPct val="100000"/>
            </a:lnSpc>
          </a:pPr>
          <a:endParaRPr lang="es-CO">
            <a:latin typeface="Montserrat" pitchFamily="2" charset="77"/>
          </a:endParaRPr>
        </a:p>
      </dgm:t>
    </dgm:pt>
    <dgm:pt modelId="{3545A225-3076-4956-9098-A90AB7D975B1}">
      <dgm:prSet phldrT="[Texto]" custT="1"/>
      <dgm:spPr/>
      <dgm:t>
        <a:bodyPr/>
        <a:lstStyle/>
        <a:p>
          <a:pPr>
            <a:lnSpc>
              <a:spcPct val="100000"/>
            </a:lnSpc>
          </a:pPr>
          <a:r>
            <a:rPr lang="es-CO" sz="2000" dirty="0">
              <a:solidFill>
                <a:srgbClr val="152B48"/>
              </a:solidFill>
              <a:latin typeface="Montserrat" pitchFamily="2" charset="77"/>
            </a:rPr>
            <a:t>Se inhibe GnRH.</a:t>
          </a:r>
        </a:p>
      </dgm:t>
    </dgm:pt>
    <dgm:pt modelId="{9C851AC7-CAF4-43EB-901A-CF5A98F82C91}" type="parTrans" cxnId="{38916BE8-4DBF-4523-A80F-4AF93AB4ED3B}">
      <dgm:prSet/>
      <dgm:spPr/>
      <dgm:t>
        <a:bodyPr/>
        <a:lstStyle/>
        <a:p>
          <a:pPr>
            <a:lnSpc>
              <a:spcPct val="100000"/>
            </a:lnSpc>
          </a:pPr>
          <a:endParaRPr lang="es-CO">
            <a:latin typeface="Montserrat" pitchFamily="2" charset="77"/>
          </a:endParaRPr>
        </a:p>
      </dgm:t>
    </dgm:pt>
    <dgm:pt modelId="{6D4AD910-14EC-4C7E-8595-F3C1F81BBF0E}" type="sibTrans" cxnId="{38916BE8-4DBF-4523-A80F-4AF93AB4ED3B}">
      <dgm:prSet/>
      <dgm:spPr/>
      <dgm:t>
        <a:bodyPr/>
        <a:lstStyle/>
        <a:p>
          <a:pPr>
            <a:lnSpc>
              <a:spcPct val="100000"/>
            </a:lnSpc>
          </a:pPr>
          <a:endParaRPr lang="es-CO">
            <a:latin typeface="Montserrat" pitchFamily="2" charset="77"/>
          </a:endParaRPr>
        </a:p>
      </dgm:t>
    </dgm:pt>
    <dgm:pt modelId="{E7AFD85B-555B-41D9-9953-D995C408BE82}">
      <dgm:prSet phldrT="[Texto]" custT="1"/>
      <dgm:spPr/>
      <dgm:t>
        <a:bodyPr/>
        <a:lstStyle/>
        <a:p>
          <a:pPr>
            <a:lnSpc>
              <a:spcPct val="100000"/>
            </a:lnSpc>
          </a:pPr>
          <a:r>
            <a:rPr lang="es-CO" sz="2000" dirty="0">
              <a:solidFill>
                <a:srgbClr val="152B48"/>
              </a:solidFill>
              <a:latin typeface="Montserrat" pitchFamily="2" charset="77"/>
            </a:rPr>
            <a:t>Alteración foliculogénesis.</a:t>
          </a:r>
        </a:p>
      </dgm:t>
    </dgm:pt>
    <dgm:pt modelId="{D83B68EA-AFA8-4C9B-9CDF-5E977DC16C6A}" type="parTrans" cxnId="{67743DE4-89A5-4F30-8189-97348E11E984}">
      <dgm:prSet/>
      <dgm:spPr/>
      <dgm:t>
        <a:bodyPr/>
        <a:lstStyle/>
        <a:p>
          <a:pPr>
            <a:lnSpc>
              <a:spcPct val="100000"/>
            </a:lnSpc>
          </a:pPr>
          <a:endParaRPr lang="es-CO">
            <a:latin typeface="Montserrat" pitchFamily="2" charset="77"/>
          </a:endParaRPr>
        </a:p>
      </dgm:t>
    </dgm:pt>
    <dgm:pt modelId="{30D487D2-73A0-444A-9360-ED4A28DECAD6}" type="sibTrans" cxnId="{67743DE4-89A5-4F30-8189-97348E11E984}">
      <dgm:prSet/>
      <dgm:spPr/>
      <dgm:t>
        <a:bodyPr/>
        <a:lstStyle/>
        <a:p>
          <a:pPr>
            <a:lnSpc>
              <a:spcPct val="100000"/>
            </a:lnSpc>
          </a:pPr>
          <a:endParaRPr lang="es-CO">
            <a:latin typeface="Montserrat" pitchFamily="2" charset="77"/>
          </a:endParaRPr>
        </a:p>
      </dgm:t>
    </dgm:pt>
    <dgm:pt modelId="{422FEBAF-E28E-4F05-919E-2D19CF82FC86}">
      <dgm:prSet phldrT="[Texto]"/>
      <dgm:spPr>
        <a:solidFill>
          <a:srgbClr val="152B48"/>
        </a:solidFill>
      </dgm:spPr>
      <dgm:t>
        <a:bodyPr/>
        <a:lstStyle/>
        <a:p>
          <a:pPr>
            <a:lnSpc>
              <a:spcPct val="100000"/>
            </a:lnSpc>
          </a:pPr>
          <a:r>
            <a:rPr lang="es-CO" dirty="0">
              <a:latin typeface="Montserrat" pitchFamily="2" charset="77"/>
            </a:rPr>
            <a:t>Exceso de ejercicio</a:t>
          </a:r>
        </a:p>
      </dgm:t>
    </dgm:pt>
    <dgm:pt modelId="{5CDA1C23-749C-4726-9EF6-716BD3288425}" type="sibTrans" cxnId="{B67C997B-9AFC-4611-AD55-69A3268DC49B}">
      <dgm:prSet/>
      <dgm:spPr/>
      <dgm:t>
        <a:bodyPr/>
        <a:lstStyle/>
        <a:p>
          <a:pPr>
            <a:lnSpc>
              <a:spcPct val="100000"/>
            </a:lnSpc>
          </a:pPr>
          <a:endParaRPr lang="es-CO">
            <a:latin typeface="Montserrat" pitchFamily="2" charset="77"/>
          </a:endParaRPr>
        </a:p>
      </dgm:t>
    </dgm:pt>
    <dgm:pt modelId="{D6B372F2-075C-4A4E-848F-85F0AFA3E5D6}" type="parTrans" cxnId="{B67C997B-9AFC-4611-AD55-69A3268DC49B}">
      <dgm:prSet/>
      <dgm:spPr/>
      <dgm:t>
        <a:bodyPr/>
        <a:lstStyle/>
        <a:p>
          <a:pPr>
            <a:lnSpc>
              <a:spcPct val="100000"/>
            </a:lnSpc>
          </a:pPr>
          <a:endParaRPr lang="es-CO">
            <a:latin typeface="Montserrat" pitchFamily="2" charset="77"/>
          </a:endParaRPr>
        </a:p>
      </dgm:t>
    </dgm:pt>
    <dgm:pt modelId="{E17323C3-5933-4252-8D33-80BF3D00F6A6}" type="pres">
      <dgm:prSet presAssocID="{E9C58F12-2DD4-4DB2-921F-1B154FF0EBCA}" presName="linear" presStyleCnt="0">
        <dgm:presLayoutVars>
          <dgm:animLvl val="lvl"/>
          <dgm:resizeHandles val="exact"/>
        </dgm:presLayoutVars>
      </dgm:prSet>
      <dgm:spPr/>
    </dgm:pt>
    <dgm:pt modelId="{798F0FF7-81E8-4056-BE8C-F508EDA685A9}" type="pres">
      <dgm:prSet presAssocID="{ECDFABFA-9FEC-4F7A-8293-FC9F806E3ED1}" presName="parentText" presStyleLbl="node1" presStyleIdx="0" presStyleCnt="3">
        <dgm:presLayoutVars>
          <dgm:chMax val="0"/>
          <dgm:bulletEnabled val="1"/>
        </dgm:presLayoutVars>
      </dgm:prSet>
      <dgm:spPr/>
    </dgm:pt>
    <dgm:pt modelId="{60744E93-5A75-41E8-BE15-3C7C3C4E5F98}" type="pres">
      <dgm:prSet presAssocID="{ECDFABFA-9FEC-4F7A-8293-FC9F806E3ED1}" presName="childText" presStyleLbl="revTx" presStyleIdx="0" presStyleCnt="2">
        <dgm:presLayoutVars>
          <dgm:bulletEnabled val="1"/>
        </dgm:presLayoutVars>
      </dgm:prSet>
      <dgm:spPr/>
    </dgm:pt>
    <dgm:pt modelId="{0BC0FA67-1F77-49C1-9B91-57C4A1E938A4}" type="pres">
      <dgm:prSet presAssocID="{D41CD1D6-5EE2-4FD8-BA6A-054DAAA94709}" presName="parentText" presStyleLbl="node1" presStyleIdx="1" presStyleCnt="3">
        <dgm:presLayoutVars>
          <dgm:chMax val="0"/>
          <dgm:bulletEnabled val="1"/>
        </dgm:presLayoutVars>
      </dgm:prSet>
      <dgm:spPr/>
    </dgm:pt>
    <dgm:pt modelId="{1FB9F85C-0E56-45AE-B8BF-C2745AC21ACB}" type="pres">
      <dgm:prSet presAssocID="{F390A42D-1D2C-4DCF-BFC3-EA1B0F7F0ED8}" presName="spacer" presStyleCnt="0"/>
      <dgm:spPr/>
    </dgm:pt>
    <dgm:pt modelId="{FA12F3E4-0155-4DE2-9344-656341FCCE3D}" type="pres">
      <dgm:prSet presAssocID="{422FEBAF-E28E-4F05-919E-2D19CF82FC86}" presName="parentText" presStyleLbl="node1" presStyleIdx="2" presStyleCnt="3" custLinFactNeighborX="-548" custLinFactNeighborY="-2695">
        <dgm:presLayoutVars>
          <dgm:chMax val="0"/>
          <dgm:bulletEnabled val="1"/>
        </dgm:presLayoutVars>
      </dgm:prSet>
      <dgm:spPr/>
    </dgm:pt>
    <dgm:pt modelId="{224DBAD1-5C59-4E0C-AF93-A58269AF90D5}" type="pres">
      <dgm:prSet presAssocID="{422FEBAF-E28E-4F05-919E-2D19CF82FC86}" presName="childText" presStyleLbl="revTx" presStyleIdx="1" presStyleCnt="2">
        <dgm:presLayoutVars>
          <dgm:bulletEnabled val="1"/>
        </dgm:presLayoutVars>
      </dgm:prSet>
      <dgm:spPr/>
    </dgm:pt>
  </dgm:ptLst>
  <dgm:cxnLst>
    <dgm:cxn modelId="{491A9434-0FF6-3440-9ADF-07B76D551E9C}" type="presOf" srcId="{ECDFABFA-9FEC-4F7A-8293-FC9F806E3ED1}" destId="{798F0FF7-81E8-4056-BE8C-F508EDA685A9}" srcOrd="0" destOrd="0" presId="urn:microsoft.com/office/officeart/2005/8/layout/vList2"/>
    <dgm:cxn modelId="{3EC61B49-57D0-6743-89C7-082E4B76480C}" type="presOf" srcId="{D41CD1D6-5EE2-4FD8-BA6A-054DAAA94709}" destId="{0BC0FA67-1F77-49C1-9B91-57C4A1E938A4}" srcOrd="0" destOrd="0" presId="urn:microsoft.com/office/officeart/2005/8/layout/vList2"/>
    <dgm:cxn modelId="{A26D7E4C-B328-493C-89E4-486D71F0E64A}" srcId="{E9C58F12-2DD4-4DB2-921F-1B154FF0EBCA}" destId="{ECDFABFA-9FEC-4F7A-8293-FC9F806E3ED1}" srcOrd="0" destOrd="0" parTransId="{752AA271-159E-453C-A8A7-C8B2F8832D51}" sibTransId="{4028557E-A4BE-4C6B-97B2-B1DB7F869A92}"/>
    <dgm:cxn modelId="{01905577-B833-3348-9BB8-001F3E8F4776}" type="presOf" srcId="{E7AFD85B-555B-41D9-9953-D995C408BE82}" destId="{224DBAD1-5C59-4E0C-AF93-A58269AF90D5}" srcOrd="0" destOrd="1" presId="urn:microsoft.com/office/officeart/2005/8/layout/vList2"/>
    <dgm:cxn modelId="{B67C997B-9AFC-4611-AD55-69A3268DC49B}" srcId="{E9C58F12-2DD4-4DB2-921F-1B154FF0EBCA}" destId="{422FEBAF-E28E-4F05-919E-2D19CF82FC86}" srcOrd="2" destOrd="0" parTransId="{D6B372F2-075C-4A4E-848F-85F0AFA3E5D6}" sibTransId="{5CDA1C23-749C-4726-9EF6-716BD3288425}"/>
    <dgm:cxn modelId="{04683F90-E790-1041-9B84-2BE718DAF83E}" type="presOf" srcId="{422FEBAF-E28E-4F05-919E-2D19CF82FC86}" destId="{FA12F3E4-0155-4DE2-9344-656341FCCE3D}" srcOrd="0" destOrd="0" presId="urn:microsoft.com/office/officeart/2005/8/layout/vList2"/>
    <dgm:cxn modelId="{C712B39E-92C2-074D-887E-1BD634624A42}" type="presOf" srcId="{E9C58F12-2DD4-4DB2-921F-1B154FF0EBCA}" destId="{E17323C3-5933-4252-8D33-80BF3D00F6A6}" srcOrd="0" destOrd="0" presId="urn:microsoft.com/office/officeart/2005/8/layout/vList2"/>
    <dgm:cxn modelId="{E7138BA7-4750-8748-AFED-1CB4DF8551B0}" type="presOf" srcId="{3545A225-3076-4956-9098-A90AB7D975B1}" destId="{224DBAD1-5C59-4E0C-AF93-A58269AF90D5}" srcOrd="0" destOrd="0" presId="urn:microsoft.com/office/officeart/2005/8/layout/vList2"/>
    <dgm:cxn modelId="{4682DBB5-2621-474E-A360-DA93C9A7FB73}" srcId="{E9C58F12-2DD4-4DB2-921F-1B154FF0EBCA}" destId="{D41CD1D6-5EE2-4FD8-BA6A-054DAAA94709}" srcOrd="1" destOrd="0" parTransId="{E055E116-22CE-41DE-A581-B0A5265E0057}" sibTransId="{F390A42D-1D2C-4DCF-BFC3-EA1B0F7F0ED8}"/>
    <dgm:cxn modelId="{26C853BF-DE32-514C-AA75-42CFB61F30E5}" type="presOf" srcId="{97EE2DD7-B583-427A-9E7D-4C97528803E5}" destId="{60744E93-5A75-41E8-BE15-3C7C3C4E5F98}" srcOrd="0" destOrd="0" presId="urn:microsoft.com/office/officeart/2005/8/layout/vList2"/>
    <dgm:cxn modelId="{406FD4DD-AE37-4BCA-923D-774BF1624A08}" srcId="{ECDFABFA-9FEC-4F7A-8293-FC9F806E3ED1}" destId="{97EE2DD7-B583-427A-9E7D-4C97528803E5}" srcOrd="0" destOrd="0" parTransId="{742F386A-247F-4A96-B86C-E69901BC621E}" sibTransId="{46ABFF72-3539-4B62-97CA-55816A50F99F}"/>
    <dgm:cxn modelId="{67743DE4-89A5-4F30-8189-97348E11E984}" srcId="{422FEBAF-E28E-4F05-919E-2D19CF82FC86}" destId="{E7AFD85B-555B-41D9-9953-D995C408BE82}" srcOrd="1" destOrd="0" parTransId="{D83B68EA-AFA8-4C9B-9CDF-5E977DC16C6A}" sibTransId="{30D487D2-73A0-444A-9360-ED4A28DECAD6}"/>
    <dgm:cxn modelId="{38916BE8-4DBF-4523-A80F-4AF93AB4ED3B}" srcId="{422FEBAF-E28E-4F05-919E-2D19CF82FC86}" destId="{3545A225-3076-4956-9098-A90AB7D975B1}" srcOrd="0" destOrd="0" parTransId="{9C851AC7-CAF4-43EB-901A-CF5A98F82C91}" sibTransId="{6D4AD910-14EC-4C7E-8595-F3C1F81BBF0E}"/>
    <dgm:cxn modelId="{27E64625-2C36-0640-83B9-27A762171714}" type="presParOf" srcId="{E17323C3-5933-4252-8D33-80BF3D00F6A6}" destId="{798F0FF7-81E8-4056-BE8C-F508EDA685A9}" srcOrd="0" destOrd="0" presId="urn:microsoft.com/office/officeart/2005/8/layout/vList2"/>
    <dgm:cxn modelId="{30C3A11C-162E-D546-A88B-7D258353CB5E}" type="presParOf" srcId="{E17323C3-5933-4252-8D33-80BF3D00F6A6}" destId="{60744E93-5A75-41E8-BE15-3C7C3C4E5F98}" srcOrd="1" destOrd="0" presId="urn:microsoft.com/office/officeart/2005/8/layout/vList2"/>
    <dgm:cxn modelId="{63AE59E1-4E91-C344-9040-3BF634A12B06}" type="presParOf" srcId="{E17323C3-5933-4252-8D33-80BF3D00F6A6}" destId="{0BC0FA67-1F77-49C1-9B91-57C4A1E938A4}" srcOrd="2" destOrd="0" presId="urn:microsoft.com/office/officeart/2005/8/layout/vList2"/>
    <dgm:cxn modelId="{66E7ECAF-4611-E44A-892C-494E5A651BA9}" type="presParOf" srcId="{E17323C3-5933-4252-8D33-80BF3D00F6A6}" destId="{1FB9F85C-0E56-45AE-B8BF-C2745AC21ACB}" srcOrd="3" destOrd="0" presId="urn:microsoft.com/office/officeart/2005/8/layout/vList2"/>
    <dgm:cxn modelId="{7D011992-67E5-F343-83BE-D4F3F81F0351}" type="presParOf" srcId="{E17323C3-5933-4252-8D33-80BF3D00F6A6}" destId="{FA12F3E4-0155-4DE2-9344-656341FCCE3D}" srcOrd="4" destOrd="0" presId="urn:microsoft.com/office/officeart/2005/8/layout/vList2"/>
    <dgm:cxn modelId="{E56E9AB0-45E8-C14E-B6F2-F0C79AE0ED45}" type="presParOf" srcId="{E17323C3-5933-4252-8D33-80BF3D00F6A6}" destId="{224DBAD1-5C59-4E0C-AF93-A58269AF90D5}"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8468E9-96B1-8746-8F40-A2CA42F1FCA1}" type="doc">
      <dgm:prSet loTypeId="urn:microsoft.com/office/officeart/2005/8/layout/hProcess9" loCatId="" qsTypeId="urn:microsoft.com/office/officeart/2005/8/quickstyle/simple1" qsCatId="simple" csTypeId="urn:microsoft.com/office/officeart/2005/8/colors/accent1_2" csCatId="accent1" phldr="1"/>
      <dgm:spPr/>
    </dgm:pt>
    <dgm:pt modelId="{A7B187F8-B152-0746-84D5-1940ECE077F1}">
      <dgm:prSet phldrT="[Texto]"/>
      <dgm:spPr>
        <a:solidFill>
          <a:srgbClr val="152B48"/>
        </a:solidFill>
        <a:ln>
          <a:solidFill>
            <a:srgbClr val="152B48"/>
          </a:solidFill>
        </a:ln>
      </dgm:spPr>
      <dgm:t>
        <a:bodyPr/>
        <a:lstStyle/>
        <a:p>
          <a:r>
            <a:rPr lang="es-ES_tradnl" dirty="0">
              <a:latin typeface="Montserrat" pitchFamily="2" charset="77"/>
            </a:rPr>
            <a:t>Corregir la patología de base si es posible.</a:t>
          </a:r>
          <a:endParaRPr lang="es-ES" dirty="0">
            <a:latin typeface="Montserrat" pitchFamily="2" charset="77"/>
          </a:endParaRPr>
        </a:p>
      </dgm:t>
    </dgm:pt>
    <dgm:pt modelId="{0B954F38-D89B-064D-8CD9-A21B98D0884D}" type="parTrans" cxnId="{41B82A1E-D524-054C-BD4C-83580F4AC714}">
      <dgm:prSet/>
      <dgm:spPr/>
      <dgm:t>
        <a:bodyPr/>
        <a:lstStyle/>
        <a:p>
          <a:endParaRPr lang="es-ES">
            <a:latin typeface="Montserrat" pitchFamily="2" charset="77"/>
          </a:endParaRPr>
        </a:p>
      </dgm:t>
    </dgm:pt>
    <dgm:pt modelId="{F389BBA2-11C2-CF43-B2A0-D78175A12D95}" type="sibTrans" cxnId="{41B82A1E-D524-054C-BD4C-83580F4AC714}">
      <dgm:prSet/>
      <dgm:spPr/>
      <dgm:t>
        <a:bodyPr/>
        <a:lstStyle/>
        <a:p>
          <a:endParaRPr lang="es-ES">
            <a:latin typeface="Montserrat" pitchFamily="2" charset="77"/>
          </a:endParaRPr>
        </a:p>
      </dgm:t>
    </dgm:pt>
    <dgm:pt modelId="{8BE24E63-53F3-2149-A334-63119AD0288A}">
      <dgm:prSet/>
      <dgm:spPr>
        <a:solidFill>
          <a:srgbClr val="152B48"/>
        </a:solidFill>
        <a:ln>
          <a:solidFill>
            <a:srgbClr val="152B48"/>
          </a:solidFill>
        </a:ln>
      </dgm:spPr>
      <dgm:t>
        <a:bodyPr/>
        <a:lstStyle/>
        <a:p>
          <a:r>
            <a:rPr lang="es-ES_tradnl" dirty="0">
              <a:latin typeface="Montserrat" pitchFamily="2" charset="77"/>
            </a:rPr>
            <a:t>Recuperar la fertilidad si es posible.</a:t>
          </a:r>
          <a:endParaRPr lang="es-CO" dirty="0">
            <a:latin typeface="Montserrat" pitchFamily="2" charset="77"/>
          </a:endParaRPr>
        </a:p>
      </dgm:t>
    </dgm:pt>
    <dgm:pt modelId="{0010D4A4-D77A-8442-8971-17DDA0137DF2}" type="parTrans" cxnId="{D7128814-2DF1-5949-B139-23E1F1C10E0E}">
      <dgm:prSet/>
      <dgm:spPr/>
      <dgm:t>
        <a:bodyPr/>
        <a:lstStyle/>
        <a:p>
          <a:endParaRPr lang="es-ES">
            <a:latin typeface="Montserrat" pitchFamily="2" charset="77"/>
          </a:endParaRPr>
        </a:p>
      </dgm:t>
    </dgm:pt>
    <dgm:pt modelId="{CA016C58-99A4-8942-811F-7F08F9EFB0A2}" type="sibTrans" cxnId="{D7128814-2DF1-5949-B139-23E1F1C10E0E}">
      <dgm:prSet/>
      <dgm:spPr/>
      <dgm:t>
        <a:bodyPr/>
        <a:lstStyle/>
        <a:p>
          <a:endParaRPr lang="es-ES">
            <a:latin typeface="Montserrat" pitchFamily="2" charset="77"/>
          </a:endParaRPr>
        </a:p>
      </dgm:t>
    </dgm:pt>
    <dgm:pt modelId="{5900918C-7F8A-F34A-9424-9979B7774427}">
      <dgm:prSet/>
      <dgm:spPr>
        <a:solidFill>
          <a:srgbClr val="152B48"/>
        </a:solidFill>
        <a:ln>
          <a:solidFill>
            <a:srgbClr val="152B48"/>
          </a:solidFill>
        </a:ln>
      </dgm:spPr>
      <dgm:t>
        <a:bodyPr/>
        <a:lstStyle/>
        <a:p>
          <a:r>
            <a:rPr lang="es-ES_tradnl" dirty="0">
              <a:latin typeface="Montserrat" pitchFamily="2" charset="77"/>
            </a:rPr>
            <a:t>Prevenir complicaciones.</a:t>
          </a:r>
          <a:endParaRPr lang="es-CO" dirty="0">
            <a:latin typeface="Montserrat" pitchFamily="2" charset="77"/>
          </a:endParaRPr>
        </a:p>
      </dgm:t>
    </dgm:pt>
    <dgm:pt modelId="{FAD59412-1B50-FC4A-9ECD-841DADEA18DD}" type="parTrans" cxnId="{9D0FD214-9A39-AA49-ADBE-D74C767A0179}">
      <dgm:prSet/>
      <dgm:spPr/>
      <dgm:t>
        <a:bodyPr/>
        <a:lstStyle/>
        <a:p>
          <a:endParaRPr lang="es-ES">
            <a:latin typeface="Montserrat" pitchFamily="2" charset="77"/>
          </a:endParaRPr>
        </a:p>
      </dgm:t>
    </dgm:pt>
    <dgm:pt modelId="{C55EDCDA-339B-4A4F-9BAB-E17560BA5D5B}" type="sibTrans" cxnId="{9D0FD214-9A39-AA49-ADBE-D74C767A0179}">
      <dgm:prSet/>
      <dgm:spPr/>
      <dgm:t>
        <a:bodyPr/>
        <a:lstStyle/>
        <a:p>
          <a:endParaRPr lang="es-ES">
            <a:latin typeface="Montserrat" pitchFamily="2" charset="77"/>
          </a:endParaRPr>
        </a:p>
      </dgm:t>
    </dgm:pt>
    <dgm:pt modelId="{F8976405-1881-7D4B-B4AC-6977EC48E246}" type="pres">
      <dgm:prSet presAssocID="{918468E9-96B1-8746-8F40-A2CA42F1FCA1}" presName="CompostProcess" presStyleCnt="0">
        <dgm:presLayoutVars>
          <dgm:dir/>
          <dgm:resizeHandles val="exact"/>
        </dgm:presLayoutVars>
      </dgm:prSet>
      <dgm:spPr/>
    </dgm:pt>
    <dgm:pt modelId="{F6E664BB-E3B6-CE44-BC3D-8AAE3DB27960}" type="pres">
      <dgm:prSet presAssocID="{918468E9-96B1-8746-8F40-A2CA42F1FCA1}" presName="arrow" presStyleLbl="bgShp" presStyleIdx="0" presStyleCnt="1"/>
      <dgm:spPr>
        <a:solidFill>
          <a:srgbClr val="00AAA7">
            <a:alpha val="50000"/>
          </a:srgbClr>
        </a:solidFill>
      </dgm:spPr>
    </dgm:pt>
    <dgm:pt modelId="{4803058E-CE93-EF44-8403-7BC570384C5E}" type="pres">
      <dgm:prSet presAssocID="{918468E9-96B1-8746-8F40-A2CA42F1FCA1}" presName="linearProcess" presStyleCnt="0"/>
      <dgm:spPr/>
    </dgm:pt>
    <dgm:pt modelId="{AD16553B-98BF-E246-B7BE-34616FEB8006}" type="pres">
      <dgm:prSet presAssocID="{A7B187F8-B152-0746-84D5-1940ECE077F1}" presName="textNode" presStyleLbl="node1" presStyleIdx="0" presStyleCnt="3">
        <dgm:presLayoutVars>
          <dgm:bulletEnabled val="1"/>
        </dgm:presLayoutVars>
      </dgm:prSet>
      <dgm:spPr/>
    </dgm:pt>
    <dgm:pt modelId="{9D885679-64F5-E24B-94A3-91B0E3ADE409}" type="pres">
      <dgm:prSet presAssocID="{F389BBA2-11C2-CF43-B2A0-D78175A12D95}" presName="sibTrans" presStyleCnt="0"/>
      <dgm:spPr/>
    </dgm:pt>
    <dgm:pt modelId="{7B0AB754-75E8-A742-9AEF-59D207F65EE6}" type="pres">
      <dgm:prSet presAssocID="{8BE24E63-53F3-2149-A334-63119AD0288A}" presName="textNode" presStyleLbl="node1" presStyleIdx="1" presStyleCnt="3">
        <dgm:presLayoutVars>
          <dgm:bulletEnabled val="1"/>
        </dgm:presLayoutVars>
      </dgm:prSet>
      <dgm:spPr/>
    </dgm:pt>
    <dgm:pt modelId="{5AF172DF-417B-7441-B3B2-A49B82856B90}" type="pres">
      <dgm:prSet presAssocID="{CA016C58-99A4-8942-811F-7F08F9EFB0A2}" presName="sibTrans" presStyleCnt="0"/>
      <dgm:spPr/>
    </dgm:pt>
    <dgm:pt modelId="{AEF19A25-B559-564E-A629-2461FA1A4765}" type="pres">
      <dgm:prSet presAssocID="{5900918C-7F8A-F34A-9424-9979B7774427}" presName="textNode" presStyleLbl="node1" presStyleIdx="2" presStyleCnt="3">
        <dgm:presLayoutVars>
          <dgm:bulletEnabled val="1"/>
        </dgm:presLayoutVars>
      </dgm:prSet>
      <dgm:spPr/>
    </dgm:pt>
  </dgm:ptLst>
  <dgm:cxnLst>
    <dgm:cxn modelId="{D7128814-2DF1-5949-B139-23E1F1C10E0E}" srcId="{918468E9-96B1-8746-8F40-A2CA42F1FCA1}" destId="{8BE24E63-53F3-2149-A334-63119AD0288A}" srcOrd="1" destOrd="0" parTransId="{0010D4A4-D77A-8442-8971-17DDA0137DF2}" sibTransId="{CA016C58-99A4-8942-811F-7F08F9EFB0A2}"/>
    <dgm:cxn modelId="{9D0FD214-9A39-AA49-ADBE-D74C767A0179}" srcId="{918468E9-96B1-8746-8F40-A2CA42F1FCA1}" destId="{5900918C-7F8A-F34A-9424-9979B7774427}" srcOrd="2" destOrd="0" parTransId="{FAD59412-1B50-FC4A-9ECD-841DADEA18DD}" sibTransId="{C55EDCDA-339B-4A4F-9BAB-E17560BA5D5B}"/>
    <dgm:cxn modelId="{41B82A1E-D524-054C-BD4C-83580F4AC714}" srcId="{918468E9-96B1-8746-8F40-A2CA42F1FCA1}" destId="{A7B187F8-B152-0746-84D5-1940ECE077F1}" srcOrd="0" destOrd="0" parTransId="{0B954F38-D89B-064D-8CD9-A21B98D0884D}" sibTransId="{F389BBA2-11C2-CF43-B2A0-D78175A12D95}"/>
    <dgm:cxn modelId="{4185245B-4D43-A441-933D-01AFFFBDB381}" type="presOf" srcId="{A7B187F8-B152-0746-84D5-1940ECE077F1}" destId="{AD16553B-98BF-E246-B7BE-34616FEB8006}" srcOrd="0" destOrd="0" presId="urn:microsoft.com/office/officeart/2005/8/layout/hProcess9"/>
    <dgm:cxn modelId="{B80E7669-F339-5B4B-BC23-8F383480B001}" type="presOf" srcId="{8BE24E63-53F3-2149-A334-63119AD0288A}" destId="{7B0AB754-75E8-A742-9AEF-59D207F65EE6}" srcOrd="0" destOrd="0" presId="urn:microsoft.com/office/officeart/2005/8/layout/hProcess9"/>
    <dgm:cxn modelId="{1C53CD6B-079C-C243-960B-4807DF715886}" type="presOf" srcId="{918468E9-96B1-8746-8F40-A2CA42F1FCA1}" destId="{F8976405-1881-7D4B-B4AC-6977EC48E246}" srcOrd="0" destOrd="0" presId="urn:microsoft.com/office/officeart/2005/8/layout/hProcess9"/>
    <dgm:cxn modelId="{8EEF13AC-2B4D-5A43-9200-74A1FF8424B8}" type="presOf" srcId="{5900918C-7F8A-F34A-9424-9979B7774427}" destId="{AEF19A25-B559-564E-A629-2461FA1A4765}" srcOrd="0" destOrd="0" presId="urn:microsoft.com/office/officeart/2005/8/layout/hProcess9"/>
    <dgm:cxn modelId="{EE8952B3-B00C-2143-8BE7-5F0535FA8679}" type="presParOf" srcId="{F8976405-1881-7D4B-B4AC-6977EC48E246}" destId="{F6E664BB-E3B6-CE44-BC3D-8AAE3DB27960}" srcOrd="0" destOrd="0" presId="urn:microsoft.com/office/officeart/2005/8/layout/hProcess9"/>
    <dgm:cxn modelId="{E8422620-CE54-7947-BAF0-313D45FF96CB}" type="presParOf" srcId="{F8976405-1881-7D4B-B4AC-6977EC48E246}" destId="{4803058E-CE93-EF44-8403-7BC570384C5E}" srcOrd="1" destOrd="0" presId="urn:microsoft.com/office/officeart/2005/8/layout/hProcess9"/>
    <dgm:cxn modelId="{CFDE691E-1984-7347-B0DC-89EBE6EE61F2}" type="presParOf" srcId="{4803058E-CE93-EF44-8403-7BC570384C5E}" destId="{AD16553B-98BF-E246-B7BE-34616FEB8006}" srcOrd="0" destOrd="0" presId="urn:microsoft.com/office/officeart/2005/8/layout/hProcess9"/>
    <dgm:cxn modelId="{B67C3E03-D984-0244-8AF7-DA1A02C75A3C}" type="presParOf" srcId="{4803058E-CE93-EF44-8403-7BC570384C5E}" destId="{9D885679-64F5-E24B-94A3-91B0E3ADE409}" srcOrd="1" destOrd="0" presId="urn:microsoft.com/office/officeart/2005/8/layout/hProcess9"/>
    <dgm:cxn modelId="{836AD11D-E7B5-A240-803E-96ABE8D3013E}" type="presParOf" srcId="{4803058E-CE93-EF44-8403-7BC570384C5E}" destId="{7B0AB754-75E8-A742-9AEF-59D207F65EE6}" srcOrd="2" destOrd="0" presId="urn:microsoft.com/office/officeart/2005/8/layout/hProcess9"/>
    <dgm:cxn modelId="{6FB18955-8FE8-7A47-A104-0E7734195542}" type="presParOf" srcId="{4803058E-CE93-EF44-8403-7BC570384C5E}" destId="{5AF172DF-417B-7441-B3B2-A49B82856B90}" srcOrd="3" destOrd="0" presId="urn:microsoft.com/office/officeart/2005/8/layout/hProcess9"/>
    <dgm:cxn modelId="{32F36EF7-64CC-6941-8AB7-9CB431ABA3FB}" type="presParOf" srcId="{4803058E-CE93-EF44-8403-7BC570384C5E}" destId="{AEF19A25-B559-564E-A629-2461FA1A4765}"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CFF287-BBB5-3F4B-8045-852D2791784E}" type="doc">
      <dgm:prSet loTypeId="urn:microsoft.com/office/officeart/2005/8/layout/chevron1" loCatId="" qsTypeId="urn:microsoft.com/office/officeart/2005/8/quickstyle/3d2" qsCatId="3D" csTypeId="urn:microsoft.com/office/officeart/2005/8/colors/colorful5" csCatId="colorful" phldr="1"/>
      <dgm:spPr/>
      <dgm:t>
        <a:bodyPr/>
        <a:lstStyle/>
        <a:p>
          <a:endParaRPr lang="es-ES"/>
        </a:p>
      </dgm:t>
    </dgm:pt>
    <dgm:pt modelId="{2E52AA0E-1084-6040-BB18-1B090E67628B}">
      <dgm:prSet phldrT="[Texto]"/>
      <dgm:spPr>
        <a:solidFill>
          <a:srgbClr val="152B48"/>
        </a:solidFill>
      </dgm:spPr>
      <dgm:t>
        <a:bodyPr/>
        <a:lstStyle/>
        <a:p>
          <a:r>
            <a:rPr lang="es-CO" dirty="0">
              <a:latin typeface="Montserrat" pitchFamily="2" charset="77"/>
            </a:rPr>
            <a:t>Paladar  y labio hendido, disquinesia, ataxia, sordera cerebelosa, agenesia renal unilateral, anomalías  endocrinas.</a:t>
          </a:r>
        </a:p>
        <a:p>
          <a:endParaRPr lang="es-ES" dirty="0">
            <a:latin typeface="Montserrat" pitchFamily="2" charset="77"/>
          </a:endParaRPr>
        </a:p>
      </dgm:t>
    </dgm:pt>
    <dgm:pt modelId="{2DB7D988-24B4-3B42-8393-73F05A87C80C}" type="parTrans" cxnId="{AAB96A48-719E-1745-8296-6F25B738685D}">
      <dgm:prSet/>
      <dgm:spPr/>
      <dgm:t>
        <a:bodyPr/>
        <a:lstStyle/>
        <a:p>
          <a:endParaRPr lang="es-ES">
            <a:latin typeface="Montserrat" pitchFamily="2" charset="77"/>
          </a:endParaRPr>
        </a:p>
      </dgm:t>
    </dgm:pt>
    <dgm:pt modelId="{B40CE545-6E54-3A4D-882C-732B77EF69EA}" type="sibTrans" cxnId="{AAB96A48-719E-1745-8296-6F25B738685D}">
      <dgm:prSet/>
      <dgm:spPr/>
      <dgm:t>
        <a:bodyPr/>
        <a:lstStyle/>
        <a:p>
          <a:endParaRPr lang="es-ES">
            <a:latin typeface="Montserrat" pitchFamily="2" charset="77"/>
          </a:endParaRPr>
        </a:p>
      </dgm:t>
    </dgm:pt>
    <dgm:pt modelId="{A623FE35-7585-E540-A04C-2A9C7A8C1FED}">
      <dgm:prSet phldrT="[Texto]"/>
      <dgm:spPr>
        <a:solidFill>
          <a:srgbClr val="152B48"/>
        </a:solidFill>
      </dgm:spPr>
      <dgm:t>
        <a:bodyPr/>
        <a:lstStyle/>
        <a:p>
          <a:r>
            <a:rPr lang="es-AR" dirty="0">
              <a:latin typeface="Montserrat" pitchFamily="2" charset="77"/>
            </a:rPr>
            <a:t>Los niveles basales de gonadotropinas.</a:t>
          </a:r>
        </a:p>
        <a:p>
          <a:r>
            <a:rPr lang="es-AR" dirty="0">
              <a:latin typeface="Montserrat" pitchFamily="2" charset="77"/>
            </a:rPr>
            <a:t>Pobre respuesta inicial a la administración de GnRH. </a:t>
          </a:r>
        </a:p>
        <a:p>
          <a:r>
            <a:rPr lang="es-AR" dirty="0">
              <a:latin typeface="Montserrat" pitchFamily="2" charset="77"/>
            </a:rPr>
            <a:t>La concentración plasmática de testosterona está baja y la de prolactina es normal.</a:t>
          </a:r>
          <a:endParaRPr lang="es-ES" dirty="0">
            <a:latin typeface="Montserrat" pitchFamily="2" charset="77"/>
          </a:endParaRPr>
        </a:p>
      </dgm:t>
    </dgm:pt>
    <dgm:pt modelId="{48664EB2-2AFA-2042-AF77-FB6AE14744A4}" type="parTrans" cxnId="{4E938170-9FA1-4241-8A3E-1EF5731D15FD}">
      <dgm:prSet/>
      <dgm:spPr/>
      <dgm:t>
        <a:bodyPr/>
        <a:lstStyle/>
        <a:p>
          <a:endParaRPr lang="es-ES">
            <a:latin typeface="Montserrat" pitchFamily="2" charset="77"/>
          </a:endParaRPr>
        </a:p>
      </dgm:t>
    </dgm:pt>
    <dgm:pt modelId="{563EF5F2-40BD-C747-9800-662A7DDB4E9F}" type="sibTrans" cxnId="{4E938170-9FA1-4241-8A3E-1EF5731D15FD}">
      <dgm:prSet/>
      <dgm:spPr/>
      <dgm:t>
        <a:bodyPr/>
        <a:lstStyle/>
        <a:p>
          <a:endParaRPr lang="es-ES">
            <a:latin typeface="Montserrat" pitchFamily="2" charset="77"/>
          </a:endParaRPr>
        </a:p>
      </dgm:t>
    </dgm:pt>
    <dgm:pt modelId="{F2D3872A-7E4E-E249-A7A5-3E8950ACD7D1}" type="pres">
      <dgm:prSet presAssocID="{EBCFF287-BBB5-3F4B-8045-852D2791784E}" presName="Name0" presStyleCnt="0">
        <dgm:presLayoutVars>
          <dgm:dir/>
          <dgm:animLvl val="lvl"/>
          <dgm:resizeHandles val="exact"/>
        </dgm:presLayoutVars>
      </dgm:prSet>
      <dgm:spPr/>
    </dgm:pt>
    <dgm:pt modelId="{B04704C6-B761-6E48-B03E-1DB12E62D6FA}" type="pres">
      <dgm:prSet presAssocID="{2E52AA0E-1084-6040-BB18-1B090E67628B}" presName="parTxOnly" presStyleLbl="node1" presStyleIdx="0" presStyleCnt="2">
        <dgm:presLayoutVars>
          <dgm:chMax val="0"/>
          <dgm:chPref val="0"/>
          <dgm:bulletEnabled val="1"/>
        </dgm:presLayoutVars>
      </dgm:prSet>
      <dgm:spPr/>
    </dgm:pt>
    <dgm:pt modelId="{0715E620-3453-6446-A9BE-9DA17DA1760C}" type="pres">
      <dgm:prSet presAssocID="{B40CE545-6E54-3A4D-882C-732B77EF69EA}" presName="parTxOnlySpace" presStyleCnt="0"/>
      <dgm:spPr/>
    </dgm:pt>
    <dgm:pt modelId="{42322176-52E3-F74C-8957-3216C3C9945C}" type="pres">
      <dgm:prSet presAssocID="{A623FE35-7585-E540-A04C-2A9C7A8C1FED}" presName="parTxOnly" presStyleLbl="node1" presStyleIdx="1" presStyleCnt="2">
        <dgm:presLayoutVars>
          <dgm:chMax val="0"/>
          <dgm:chPref val="0"/>
          <dgm:bulletEnabled val="1"/>
        </dgm:presLayoutVars>
      </dgm:prSet>
      <dgm:spPr/>
    </dgm:pt>
  </dgm:ptLst>
  <dgm:cxnLst>
    <dgm:cxn modelId="{AAB96A48-719E-1745-8296-6F25B738685D}" srcId="{EBCFF287-BBB5-3F4B-8045-852D2791784E}" destId="{2E52AA0E-1084-6040-BB18-1B090E67628B}" srcOrd="0" destOrd="0" parTransId="{2DB7D988-24B4-3B42-8393-73F05A87C80C}" sibTransId="{B40CE545-6E54-3A4D-882C-732B77EF69EA}"/>
    <dgm:cxn modelId="{4E938170-9FA1-4241-8A3E-1EF5731D15FD}" srcId="{EBCFF287-BBB5-3F4B-8045-852D2791784E}" destId="{A623FE35-7585-E540-A04C-2A9C7A8C1FED}" srcOrd="1" destOrd="0" parTransId="{48664EB2-2AFA-2042-AF77-FB6AE14744A4}" sibTransId="{563EF5F2-40BD-C747-9800-662A7DDB4E9F}"/>
    <dgm:cxn modelId="{603AE989-79D9-174C-9551-AFCBA59E47E8}" type="presOf" srcId="{A623FE35-7585-E540-A04C-2A9C7A8C1FED}" destId="{42322176-52E3-F74C-8957-3216C3C9945C}" srcOrd="0" destOrd="0" presId="urn:microsoft.com/office/officeart/2005/8/layout/chevron1"/>
    <dgm:cxn modelId="{498E27B6-1179-2B4F-B354-74C47969F1BB}" type="presOf" srcId="{EBCFF287-BBB5-3F4B-8045-852D2791784E}" destId="{F2D3872A-7E4E-E249-A7A5-3E8950ACD7D1}" srcOrd="0" destOrd="0" presId="urn:microsoft.com/office/officeart/2005/8/layout/chevron1"/>
    <dgm:cxn modelId="{12101BC4-06CE-9F44-9E2D-DA5922B8BBD6}" type="presOf" srcId="{2E52AA0E-1084-6040-BB18-1B090E67628B}" destId="{B04704C6-B761-6E48-B03E-1DB12E62D6FA}" srcOrd="0" destOrd="0" presId="urn:microsoft.com/office/officeart/2005/8/layout/chevron1"/>
    <dgm:cxn modelId="{4A08FF01-5175-DA47-9834-C1BEC911F2E7}" type="presParOf" srcId="{F2D3872A-7E4E-E249-A7A5-3E8950ACD7D1}" destId="{B04704C6-B761-6E48-B03E-1DB12E62D6FA}" srcOrd="0" destOrd="0" presId="urn:microsoft.com/office/officeart/2005/8/layout/chevron1"/>
    <dgm:cxn modelId="{38EF308C-A525-4D40-A990-E17D07417ED5}" type="presParOf" srcId="{F2D3872A-7E4E-E249-A7A5-3E8950ACD7D1}" destId="{0715E620-3453-6446-A9BE-9DA17DA1760C}" srcOrd="1" destOrd="0" presId="urn:microsoft.com/office/officeart/2005/8/layout/chevron1"/>
    <dgm:cxn modelId="{4F99A60E-C28E-A64F-842E-D301FEBFF013}" type="presParOf" srcId="{F2D3872A-7E4E-E249-A7A5-3E8950ACD7D1}" destId="{42322176-52E3-F74C-8957-3216C3C9945C}"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6267EC-C83A-914F-AC77-9A70F5987869}" type="doc">
      <dgm:prSet loTypeId="urn:microsoft.com/office/officeart/2005/8/layout/venn3" loCatId="" qsTypeId="urn:microsoft.com/office/officeart/2005/8/quickstyle/3d3" qsCatId="3D" csTypeId="urn:microsoft.com/office/officeart/2005/8/colors/colorful4" csCatId="colorful" phldr="1"/>
      <dgm:spPr/>
      <dgm:t>
        <a:bodyPr/>
        <a:lstStyle/>
        <a:p>
          <a:endParaRPr lang="es-ES"/>
        </a:p>
      </dgm:t>
    </dgm:pt>
    <dgm:pt modelId="{AA7DAC5B-09D6-A246-8D43-6A1F7059A84C}">
      <dgm:prSet phldrT="[Texto]"/>
      <dgm:spPr>
        <a:solidFill>
          <a:srgbClr val="152B48"/>
        </a:solidFill>
      </dgm:spPr>
      <dgm:t>
        <a:bodyPr/>
        <a:lstStyle/>
        <a:p>
          <a:r>
            <a:rPr lang="es-AR" b="1" dirty="0">
              <a:solidFill>
                <a:srgbClr val="152B48"/>
              </a:solidFill>
              <a:latin typeface="Montserrat" pitchFamily="2" charset="77"/>
            </a:rPr>
            <a:t>Síndrome de insensibilidad androgénica completa.</a:t>
          </a:r>
          <a:endParaRPr lang="es-ES" dirty="0">
            <a:solidFill>
              <a:srgbClr val="152B48"/>
            </a:solidFill>
            <a:latin typeface="Montserrat" pitchFamily="2" charset="77"/>
          </a:endParaRPr>
        </a:p>
      </dgm:t>
    </dgm:pt>
    <dgm:pt modelId="{25376096-1620-5D40-BE48-F545854FB1DD}" type="parTrans" cxnId="{A2E25611-FD74-1B40-9246-2478F00E5684}">
      <dgm:prSet/>
      <dgm:spPr/>
      <dgm:t>
        <a:bodyPr/>
        <a:lstStyle/>
        <a:p>
          <a:endParaRPr lang="es-ES">
            <a:solidFill>
              <a:srgbClr val="152B48"/>
            </a:solidFill>
            <a:latin typeface="Montserrat" pitchFamily="2" charset="77"/>
          </a:endParaRPr>
        </a:p>
      </dgm:t>
    </dgm:pt>
    <dgm:pt modelId="{DB40DD31-CFE2-284B-84BA-C2A2B6D743F1}" type="sibTrans" cxnId="{A2E25611-FD74-1B40-9246-2478F00E5684}">
      <dgm:prSet/>
      <dgm:spPr/>
      <dgm:t>
        <a:bodyPr/>
        <a:lstStyle/>
        <a:p>
          <a:endParaRPr lang="es-ES">
            <a:solidFill>
              <a:srgbClr val="152B48"/>
            </a:solidFill>
            <a:latin typeface="Montserrat" pitchFamily="2" charset="77"/>
          </a:endParaRPr>
        </a:p>
      </dgm:t>
    </dgm:pt>
    <dgm:pt modelId="{F4D5DC2F-A68F-1049-BFC5-F82EC1D7CB64}">
      <dgm:prSet/>
      <dgm:spPr>
        <a:solidFill>
          <a:srgbClr val="00AAA7"/>
        </a:solidFill>
      </dgm:spPr>
      <dgm:t>
        <a:bodyPr/>
        <a:lstStyle/>
        <a:p>
          <a:r>
            <a:rPr lang="es-AR" b="1" dirty="0">
              <a:solidFill>
                <a:srgbClr val="152B48"/>
              </a:solidFill>
              <a:latin typeface="Montserrat" pitchFamily="2" charset="77"/>
            </a:rPr>
            <a:t>5-alfa-reductasa deficiencia. </a:t>
          </a:r>
        </a:p>
      </dgm:t>
    </dgm:pt>
    <dgm:pt modelId="{3D1FBA4F-399A-4E44-A5C8-21DC08594B36}" type="parTrans" cxnId="{2AEAAE50-7B69-FD45-9B0B-37838B010E49}">
      <dgm:prSet/>
      <dgm:spPr/>
      <dgm:t>
        <a:bodyPr/>
        <a:lstStyle/>
        <a:p>
          <a:endParaRPr lang="es-ES">
            <a:solidFill>
              <a:srgbClr val="152B48"/>
            </a:solidFill>
            <a:latin typeface="Montserrat" pitchFamily="2" charset="77"/>
          </a:endParaRPr>
        </a:p>
      </dgm:t>
    </dgm:pt>
    <dgm:pt modelId="{0F0BA84D-C13D-9D46-822A-ECFD625E5BBB}" type="sibTrans" cxnId="{2AEAAE50-7B69-FD45-9B0B-37838B010E49}">
      <dgm:prSet/>
      <dgm:spPr/>
      <dgm:t>
        <a:bodyPr/>
        <a:lstStyle/>
        <a:p>
          <a:endParaRPr lang="es-ES">
            <a:solidFill>
              <a:srgbClr val="152B48"/>
            </a:solidFill>
            <a:latin typeface="Montserrat" pitchFamily="2" charset="77"/>
          </a:endParaRPr>
        </a:p>
      </dgm:t>
    </dgm:pt>
    <dgm:pt modelId="{DA5C14FA-CEB2-4E45-99A3-D05B34121BE0}">
      <dgm:prSet/>
      <dgm:spPr>
        <a:solidFill>
          <a:srgbClr val="152B48"/>
        </a:solidFill>
      </dgm:spPr>
      <dgm:t>
        <a:bodyPr/>
        <a:lstStyle/>
        <a:p>
          <a:r>
            <a:rPr lang="es-AR" b="1" dirty="0">
              <a:solidFill>
                <a:srgbClr val="152B48"/>
              </a:solidFill>
              <a:latin typeface="Montserrat" pitchFamily="2" charset="77"/>
            </a:rPr>
            <a:t>Deficiencia de 17-alfa-hidroxilasa. </a:t>
          </a:r>
        </a:p>
      </dgm:t>
    </dgm:pt>
    <dgm:pt modelId="{59A69F65-C986-D64D-913E-11D444DCC057}" type="parTrans" cxnId="{45B61323-D8DA-CC43-8DA7-CE3044DFCA81}">
      <dgm:prSet/>
      <dgm:spPr/>
      <dgm:t>
        <a:bodyPr/>
        <a:lstStyle/>
        <a:p>
          <a:endParaRPr lang="es-ES">
            <a:solidFill>
              <a:srgbClr val="152B48"/>
            </a:solidFill>
            <a:latin typeface="Montserrat" pitchFamily="2" charset="77"/>
          </a:endParaRPr>
        </a:p>
      </dgm:t>
    </dgm:pt>
    <dgm:pt modelId="{5EC36A90-77F4-2F4B-BE9A-81B27FA7A895}" type="sibTrans" cxnId="{45B61323-D8DA-CC43-8DA7-CE3044DFCA81}">
      <dgm:prSet/>
      <dgm:spPr/>
      <dgm:t>
        <a:bodyPr/>
        <a:lstStyle/>
        <a:p>
          <a:endParaRPr lang="es-ES">
            <a:solidFill>
              <a:srgbClr val="152B48"/>
            </a:solidFill>
            <a:latin typeface="Montserrat" pitchFamily="2" charset="77"/>
          </a:endParaRPr>
        </a:p>
      </dgm:t>
    </dgm:pt>
    <dgm:pt modelId="{DD958688-1E82-524C-9FCC-ABCCDD72D134}">
      <dgm:prSet/>
      <dgm:spPr>
        <a:solidFill>
          <a:srgbClr val="00AAA7"/>
        </a:solidFill>
      </dgm:spPr>
      <dgm:t>
        <a:bodyPr/>
        <a:lstStyle/>
        <a:p>
          <a:r>
            <a:rPr lang="es-AR" b="1" dirty="0">
              <a:solidFill>
                <a:srgbClr val="152B48"/>
              </a:solidFill>
              <a:latin typeface="Montserrat" pitchFamily="2" charset="77"/>
            </a:rPr>
            <a:t>P450 deficiencia oxidorreductasa.</a:t>
          </a:r>
          <a:endParaRPr lang="es-ES_tradnl" dirty="0">
            <a:solidFill>
              <a:srgbClr val="152B48"/>
            </a:solidFill>
            <a:latin typeface="Montserrat" pitchFamily="2" charset="77"/>
          </a:endParaRPr>
        </a:p>
      </dgm:t>
    </dgm:pt>
    <dgm:pt modelId="{C03B59BF-B896-414F-A3D6-DDF07415F0F5}" type="parTrans" cxnId="{A4CA3B18-16E5-3C42-B394-93B542FAFF5E}">
      <dgm:prSet/>
      <dgm:spPr/>
      <dgm:t>
        <a:bodyPr/>
        <a:lstStyle/>
        <a:p>
          <a:endParaRPr lang="es-ES">
            <a:solidFill>
              <a:srgbClr val="152B48"/>
            </a:solidFill>
            <a:latin typeface="Montserrat" pitchFamily="2" charset="77"/>
          </a:endParaRPr>
        </a:p>
      </dgm:t>
    </dgm:pt>
    <dgm:pt modelId="{FC6FE3F0-1DCA-8E4D-8632-747AF66E44FF}" type="sibTrans" cxnId="{A4CA3B18-16E5-3C42-B394-93B542FAFF5E}">
      <dgm:prSet/>
      <dgm:spPr/>
      <dgm:t>
        <a:bodyPr/>
        <a:lstStyle/>
        <a:p>
          <a:endParaRPr lang="es-ES">
            <a:solidFill>
              <a:srgbClr val="152B48"/>
            </a:solidFill>
            <a:latin typeface="Montserrat" pitchFamily="2" charset="77"/>
          </a:endParaRPr>
        </a:p>
      </dgm:t>
    </dgm:pt>
    <dgm:pt modelId="{A371A63C-B747-7E44-8109-4991E36F4EA0}" type="pres">
      <dgm:prSet presAssocID="{C86267EC-C83A-914F-AC77-9A70F5987869}" presName="Name0" presStyleCnt="0">
        <dgm:presLayoutVars>
          <dgm:dir/>
          <dgm:resizeHandles val="exact"/>
        </dgm:presLayoutVars>
      </dgm:prSet>
      <dgm:spPr/>
    </dgm:pt>
    <dgm:pt modelId="{073674BF-8DDA-6A40-9711-5F5BE0751B46}" type="pres">
      <dgm:prSet presAssocID="{AA7DAC5B-09D6-A246-8D43-6A1F7059A84C}" presName="Name5" presStyleLbl="vennNode1" presStyleIdx="0" presStyleCnt="4">
        <dgm:presLayoutVars>
          <dgm:bulletEnabled val="1"/>
        </dgm:presLayoutVars>
      </dgm:prSet>
      <dgm:spPr/>
    </dgm:pt>
    <dgm:pt modelId="{8B9BE692-7AA8-4E42-883C-5E70F2185A94}" type="pres">
      <dgm:prSet presAssocID="{DB40DD31-CFE2-284B-84BA-C2A2B6D743F1}" presName="space" presStyleCnt="0"/>
      <dgm:spPr/>
    </dgm:pt>
    <dgm:pt modelId="{3C03D916-E485-1548-A5C0-E401E101DDC6}" type="pres">
      <dgm:prSet presAssocID="{F4D5DC2F-A68F-1049-BFC5-F82EC1D7CB64}" presName="Name5" presStyleLbl="vennNode1" presStyleIdx="1" presStyleCnt="4">
        <dgm:presLayoutVars>
          <dgm:bulletEnabled val="1"/>
        </dgm:presLayoutVars>
      </dgm:prSet>
      <dgm:spPr/>
    </dgm:pt>
    <dgm:pt modelId="{EB1B3C44-43C7-3A49-ADE8-5EAA8361F250}" type="pres">
      <dgm:prSet presAssocID="{0F0BA84D-C13D-9D46-822A-ECFD625E5BBB}" presName="space" presStyleCnt="0"/>
      <dgm:spPr/>
    </dgm:pt>
    <dgm:pt modelId="{FC21207E-9970-6843-A468-5451BCB11720}" type="pres">
      <dgm:prSet presAssocID="{DA5C14FA-CEB2-4E45-99A3-D05B34121BE0}" presName="Name5" presStyleLbl="vennNode1" presStyleIdx="2" presStyleCnt="4">
        <dgm:presLayoutVars>
          <dgm:bulletEnabled val="1"/>
        </dgm:presLayoutVars>
      </dgm:prSet>
      <dgm:spPr/>
    </dgm:pt>
    <dgm:pt modelId="{452033F6-46FB-E640-8596-9EB32F53A9DE}" type="pres">
      <dgm:prSet presAssocID="{5EC36A90-77F4-2F4B-BE9A-81B27FA7A895}" presName="space" presStyleCnt="0"/>
      <dgm:spPr/>
    </dgm:pt>
    <dgm:pt modelId="{F2505C38-E5B6-AF44-A645-9694C7B11AAB}" type="pres">
      <dgm:prSet presAssocID="{DD958688-1E82-524C-9FCC-ABCCDD72D134}" presName="Name5" presStyleLbl="vennNode1" presStyleIdx="3" presStyleCnt="4">
        <dgm:presLayoutVars>
          <dgm:bulletEnabled val="1"/>
        </dgm:presLayoutVars>
      </dgm:prSet>
      <dgm:spPr/>
    </dgm:pt>
  </dgm:ptLst>
  <dgm:cxnLst>
    <dgm:cxn modelId="{FF27E606-7836-B54E-B642-086346D01776}" type="presOf" srcId="{DD958688-1E82-524C-9FCC-ABCCDD72D134}" destId="{F2505C38-E5B6-AF44-A645-9694C7B11AAB}" srcOrd="0" destOrd="0" presId="urn:microsoft.com/office/officeart/2005/8/layout/venn3"/>
    <dgm:cxn modelId="{A2E25611-FD74-1B40-9246-2478F00E5684}" srcId="{C86267EC-C83A-914F-AC77-9A70F5987869}" destId="{AA7DAC5B-09D6-A246-8D43-6A1F7059A84C}" srcOrd="0" destOrd="0" parTransId="{25376096-1620-5D40-BE48-F545854FB1DD}" sibTransId="{DB40DD31-CFE2-284B-84BA-C2A2B6D743F1}"/>
    <dgm:cxn modelId="{A4CA3B18-16E5-3C42-B394-93B542FAFF5E}" srcId="{C86267EC-C83A-914F-AC77-9A70F5987869}" destId="{DD958688-1E82-524C-9FCC-ABCCDD72D134}" srcOrd="3" destOrd="0" parTransId="{C03B59BF-B896-414F-A3D6-DDF07415F0F5}" sibTransId="{FC6FE3F0-1DCA-8E4D-8632-747AF66E44FF}"/>
    <dgm:cxn modelId="{45B61323-D8DA-CC43-8DA7-CE3044DFCA81}" srcId="{C86267EC-C83A-914F-AC77-9A70F5987869}" destId="{DA5C14FA-CEB2-4E45-99A3-D05B34121BE0}" srcOrd="2" destOrd="0" parTransId="{59A69F65-C986-D64D-913E-11D444DCC057}" sibTransId="{5EC36A90-77F4-2F4B-BE9A-81B27FA7A895}"/>
    <dgm:cxn modelId="{76A3665C-794E-0C4D-8A5C-48278505096A}" type="presOf" srcId="{AA7DAC5B-09D6-A246-8D43-6A1F7059A84C}" destId="{073674BF-8DDA-6A40-9711-5F5BE0751B46}" srcOrd="0" destOrd="0" presId="urn:microsoft.com/office/officeart/2005/8/layout/venn3"/>
    <dgm:cxn modelId="{2AEAAE50-7B69-FD45-9B0B-37838B010E49}" srcId="{C86267EC-C83A-914F-AC77-9A70F5987869}" destId="{F4D5DC2F-A68F-1049-BFC5-F82EC1D7CB64}" srcOrd="1" destOrd="0" parTransId="{3D1FBA4F-399A-4E44-A5C8-21DC08594B36}" sibTransId="{0F0BA84D-C13D-9D46-822A-ECFD625E5BBB}"/>
    <dgm:cxn modelId="{E756A073-6807-BC42-AF3D-07FB32F1CF17}" type="presOf" srcId="{F4D5DC2F-A68F-1049-BFC5-F82EC1D7CB64}" destId="{3C03D916-E485-1548-A5C0-E401E101DDC6}" srcOrd="0" destOrd="0" presId="urn:microsoft.com/office/officeart/2005/8/layout/venn3"/>
    <dgm:cxn modelId="{2BB607C7-F86C-C148-996D-947CD0C44563}" type="presOf" srcId="{DA5C14FA-CEB2-4E45-99A3-D05B34121BE0}" destId="{FC21207E-9970-6843-A468-5451BCB11720}" srcOrd="0" destOrd="0" presId="urn:microsoft.com/office/officeart/2005/8/layout/venn3"/>
    <dgm:cxn modelId="{8DED5FD0-0CBB-E149-A099-44D88A301451}" type="presOf" srcId="{C86267EC-C83A-914F-AC77-9A70F5987869}" destId="{A371A63C-B747-7E44-8109-4991E36F4EA0}" srcOrd="0" destOrd="0" presId="urn:microsoft.com/office/officeart/2005/8/layout/venn3"/>
    <dgm:cxn modelId="{4846EBEA-1A6C-C147-ABCF-9308FDC83C66}" type="presParOf" srcId="{A371A63C-B747-7E44-8109-4991E36F4EA0}" destId="{073674BF-8DDA-6A40-9711-5F5BE0751B46}" srcOrd="0" destOrd="0" presId="urn:microsoft.com/office/officeart/2005/8/layout/venn3"/>
    <dgm:cxn modelId="{85399180-EA76-864E-B981-5355BF5E8D95}" type="presParOf" srcId="{A371A63C-B747-7E44-8109-4991E36F4EA0}" destId="{8B9BE692-7AA8-4E42-883C-5E70F2185A94}" srcOrd="1" destOrd="0" presId="urn:microsoft.com/office/officeart/2005/8/layout/venn3"/>
    <dgm:cxn modelId="{6C5A64BD-643F-554F-A32B-04743F0E7155}" type="presParOf" srcId="{A371A63C-B747-7E44-8109-4991E36F4EA0}" destId="{3C03D916-E485-1548-A5C0-E401E101DDC6}" srcOrd="2" destOrd="0" presId="urn:microsoft.com/office/officeart/2005/8/layout/venn3"/>
    <dgm:cxn modelId="{0A769090-C755-4A4D-B47C-56B3F8671AC6}" type="presParOf" srcId="{A371A63C-B747-7E44-8109-4991E36F4EA0}" destId="{EB1B3C44-43C7-3A49-ADE8-5EAA8361F250}" srcOrd="3" destOrd="0" presId="urn:microsoft.com/office/officeart/2005/8/layout/venn3"/>
    <dgm:cxn modelId="{67799DD8-F0B2-E345-95FA-D6F26A735478}" type="presParOf" srcId="{A371A63C-B747-7E44-8109-4991E36F4EA0}" destId="{FC21207E-9970-6843-A468-5451BCB11720}" srcOrd="4" destOrd="0" presId="urn:microsoft.com/office/officeart/2005/8/layout/venn3"/>
    <dgm:cxn modelId="{34E24803-CDA7-7D48-A2F5-B46992711364}" type="presParOf" srcId="{A371A63C-B747-7E44-8109-4991E36F4EA0}" destId="{452033F6-46FB-E640-8596-9EB32F53A9DE}" srcOrd="5" destOrd="0" presId="urn:microsoft.com/office/officeart/2005/8/layout/venn3"/>
    <dgm:cxn modelId="{381CF225-1349-AB4C-992A-62517BC99093}" type="presParOf" srcId="{A371A63C-B747-7E44-8109-4991E36F4EA0}" destId="{F2505C38-E5B6-AF44-A645-9694C7B11AAB}"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6267EC-C83A-914F-AC77-9A70F5987869}" type="doc">
      <dgm:prSet loTypeId="urn:microsoft.com/office/officeart/2005/8/layout/hList1" loCatId="" qsTypeId="urn:microsoft.com/office/officeart/2005/8/quickstyle/3d3" qsCatId="3D" csTypeId="urn:microsoft.com/office/officeart/2005/8/colors/colorful4" csCatId="colorful" phldr="1"/>
      <dgm:spPr/>
      <dgm:t>
        <a:bodyPr/>
        <a:lstStyle/>
        <a:p>
          <a:endParaRPr lang="es-ES"/>
        </a:p>
      </dgm:t>
    </dgm:pt>
    <dgm:pt modelId="{F4D5DC2F-A68F-1049-BFC5-F82EC1D7CB64}">
      <dgm:prSet/>
      <dgm:spPr>
        <a:solidFill>
          <a:srgbClr val="152B48"/>
        </a:solidFill>
      </dgm:spPr>
      <dgm:t>
        <a:bodyPr/>
        <a:lstStyle/>
        <a:p>
          <a:r>
            <a:rPr lang="es-AR" b="1" dirty="0">
              <a:latin typeface="Montserrat" pitchFamily="2" charset="77"/>
            </a:rPr>
            <a:t>5-alfa-reductasa deficiencia </a:t>
          </a:r>
        </a:p>
      </dgm:t>
    </dgm:pt>
    <dgm:pt modelId="{3D1FBA4F-399A-4E44-A5C8-21DC08594B36}" type="parTrans" cxnId="{2AEAAE50-7B69-FD45-9B0B-37838B010E49}">
      <dgm:prSet/>
      <dgm:spPr/>
      <dgm:t>
        <a:bodyPr/>
        <a:lstStyle/>
        <a:p>
          <a:endParaRPr lang="es-ES"/>
        </a:p>
      </dgm:t>
    </dgm:pt>
    <dgm:pt modelId="{0F0BA84D-C13D-9D46-822A-ECFD625E5BBB}" type="sibTrans" cxnId="{2AEAAE50-7B69-FD45-9B0B-37838B010E49}">
      <dgm:prSet/>
      <dgm:spPr/>
      <dgm:t>
        <a:bodyPr/>
        <a:lstStyle/>
        <a:p>
          <a:endParaRPr lang="es-ES"/>
        </a:p>
      </dgm:t>
    </dgm:pt>
    <dgm:pt modelId="{DA5C14FA-CEB2-4E45-99A3-D05B34121BE0}">
      <dgm:prSet/>
      <dgm:spPr>
        <a:solidFill>
          <a:srgbClr val="152B48"/>
        </a:solidFill>
      </dgm:spPr>
      <dgm:t>
        <a:bodyPr/>
        <a:lstStyle/>
        <a:p>
          <a:r>
            <a:rPr lang="es-AR" b="1" dirty="0">
              <a:latin typeface="Montserrat" pitchFamily="2" charset="77"/>
            </a:rPr>
            <a:t>Deficiencia de 17-alfa-hidroxilasa </a:t>
          </a:r>
        </a:p>
      </dgm:t>
    </dgm:pt>
    <dgm:pt modelId="{59A69F65-C986-D64D-913E-11D444DCC057}" type="parTrans" cxnId="{45B61323-D8DA-CC43-8DA7-CE3044DFCA81}">
      <dgm:prSet/>
      <dgm:spPr/>
      <dgm:t>
        <a:bodyPr/>
        <a:lstStyle/>
        <a:p>
          <a:endParaRPr lang="es-ES"/>
        </a:p>
      </dgm:t>
    </dgm:pt>
    <dgm:pt modelId="{5EC36A90-77F4-2F4B-BE9A-81B27FA7A895}" type="sibTrans" cxnId="{45B61323-D8DA-CC43-8DA7-CE3044DFCA81}">
      <dgm:prSet/>
      <dgm:spPr/>
      <dgm:t>
        <a:bodyPr/>
        <a:lstStyle/>
        <a:p>
          <a:endParaRPr lang="es-ES"/>
        </a:p>
      </dgm:t>
    </dgm:pt>
    <dgm:pt modelId="{D88BB952-C9C0-8D4E-8F7D-1F77A1F6BEFC}" type="pres">
      <dgm:prSet presAssocID="{C86267EC-C83A-914F-AC77-9A70F5987869}" presName="Name0" presStyleCnt="0">
        <dgm:presLayoutVars>
          <dgm:dir/>
          <dgm:animLvl val="lvl"/>
          <dgm:resizeHandles val="exact"/>
        </dgm:presLayoutVars>
      </dgm:prSet>
      <dgm:spPr/>
    </dgm:pt>
    <dgm:pt modelId="{E3F7AA34-9FE6-6F41-B5FC-D83E4149CB7F}" type="pres">
      <dgm:prSet presAssocID="{F4D5DC2F-A68F-1049-BFC5-F82EC1D7CB64}" presName="composite" presStyleCnt="0"/>
      <dgm:spPr/>
    </dgm:pt>
    <dgm:pt modelId="{44742AC8-6655-894E-99D5-74A03CE31D24}" type="pres">
      <dgm:prSet presAssocID="{F4D5DC2F-A68F-1049-BFC5-F82EC1D7CB64}" presName="parTx" presStyleLbl="alignNode1" presStyleIdx="0" presStyleCnt="2" custScaleX="66233" custScaleY="68042" custLinFactNeighborX="10846" custLinFactNeighborY="-98893">
        <dgm:presLayoutVars>
          <dgm:chMax val="0"/>
          <dgm:chPref val="0"/>
          <dgm:bulletEnabled val="1"/>
        </dgm:presLayoutVars>
      </dgm:prSet>
      <dgm:spPr/>
    </dgm:pt>
    <dgm:pt modelId="{C45284B0-DD73-DD43-AC05-31BCF16B5C82}" type="pres">
      <dgm:prSet presAssocID="{F4D5DC2F-A68F-1049-BFC5-F82EC1D7CB64}" presName="desTx" presStyleLbl="alignAccFollowNode1" presStyleIdx="0" presStyleCnt="2" custScaleX="75158" custScaleY="267774" custLinFactNeighborX="7717" custLinFactNeighborY="22256">
        <dgm:presLayoutVars>
          <dgm:bulletEnabled val="1"/>
        </dgm:presLayoutVars>
      </dgm:prSet>
      <dgm:spPr>
        <a:noFill/>
        <a:ln>
          <a:solidFill>
            <a:srgbClr val="152B48"/>
          </a:solidFill>
        </a:ln>
      </dgm:spPr>
    </dgm:pt>
    <dgm:pt modelId="{6F880FF0-D68D-384A-A80E-57BDD748C8A1}" type="pres">
      <dgm:prSet presAssocID="{0F0BA84D-C13D-9D46-822A-ECFD625E5BBB}" presName="space" presStyleCnt="0"/>
      <dgm:spPr/>
    </dgm:pt>
    <dgm:pt modelId="{69DF8557-3E81-484A-9EB4-DA2FC66CDBCC}" type="pres">
      <dgm:prSet presAssocID="{DA5C14FA-CEB2-4E45-99A3-D05B34121BE0}" presName="composite" presStyleCnt="0"/>
      <dgm:spPr/>
    </dgm:pt>
    <dgm:pt modelId="{F4FE6227-34E1-9640-BA3F-0A086F68D235}" type="pres">
      <dgm:prSet presAssocID="{DA5C14FA-CEB2-4E45-99A3-D05B34121BE0}" presName="parTx" presStyleLbl="alignNode1" presStyleIdx="1" presStyleCnt="2" custScaleX="73197" custScaleY="59516" custLinFactY="-8402" custLinFactNeighborX="-5021" custLinFactNeighborY="-100000">
        <dgm:presLayoutVars>
          <dgm:chMax val="0"/>
          <dgm:chPref val="0"/>
          <dgm:bulletEnabled val="1"/>
        </dgm:presLayoutVars>
      </dgm:prSet>
      <dgm:spPr/>
    </dgm:pt>
    <dgm:pt modelId="{7354A48E-216C-714B-A007-8689892C7A2F}" type="pres">
      <dgm:prSet presAssocID="{DA5C14FA-CEB2-4E45-99A3-D05B34121BE0}" presName="desTx" presStyleLbl="alignAccFollowNode1" presStyleIdx="1" presStyleCnt="2" custScaleX="75878" custScaleY="269307" custLinFactNeighborX="-5279" custLinFactNeighborY="22783">
        <dgm:presLayoutVars>
          <dgm:bulletEnabled val="1"/>
        </dgm:presLayoutVars>
      </dgm:prSet>
      <dgm:spPr>
        <a:noFill/>
        <a:ln>
          <a:solidFill>
            <a:srgbClr val="152B48"/>
          </a:solidFill>
        </a:ln>
      </dgm:spPr>
    </dgm:pt>
  </dgm:ptLst>
  <dgm:cxnLst>
    <dgm:cxn modelId="{7E24D60A-C400-C14B-9FE0-CA255240B957}" type="presOf" srcId="{C86267EC-C83A-914F-AC77-9A70F5987869}" destId="{D88BB952-C9C0-8D4E-8F7D-1F77A1F6BEFC}" srcOrd="0" destOrd="0" presId="urn:microsoft.com/office/officeart/2005/8/layout/hList1"/>
    <dgm:cxn modelId="{45B61323-D8DA-CC43-8DA7-CE3044DFCA81}" srcId="{C86267EC-C83A-914F-AC77-9A70F5987869}" destId="{DA5C14FA-CEB2-4E45-99A3-D05B34121BE0}" srcOrd="1" destOrd="0" parTransId="{59A69F65-C986-D64D-913E-11D444DCC057}" sibTransId="{5EC36A90-77F4-2F4B-BE9A-81B27FA7A895}"/>
    <dgm:cxn modelId="{806D365F-0246-3A40-93E8-448AB0D871BC}" type="presOf" srcId="{DA5C14FA-CEB2-4E45-99A3-D05B34121BE0}" destId="{F4FE6227-34E1-9640-BA3F-0A086F68D235}" srcOrd="0" destOrd="0" presId="urn:microsoft.com/office/officeart/2005/8/layout/hList1"/>
    <dgm:cxn modelId="{2AEAAE50-7B69-FD45-9B0B-37838B010E49}" srcId="{C86267EC-C83A-914F-AC77-9A70F5987869}" destId="{F4D5DC2F-A68F-1049-BFC5-F82EC1D7CB64}" srcOrd="0" destOrd="0" parTransId="{3D1FBA4F-399A-4E44-A5C8-21DC08594B36}" sibTransId="{0F0BA84D-C13D-9D46-822A-ECFD625E5BBB}"/>
    <dgm:cxn modelId="{B89480B9-A3CD-E04F-9970-FC326AF6E663}" type="presOf" srcId="{F4D5DC2F-A68F-1049-BFC5-F82EC1D7CB64}" destId="{44742AC8-6655-894E-99D5-74A03CE31D24}" srcOrd="0" destOrd="0" presId="urn:microsoft.com/office/officeart/2005/8/layout/hList1"/>
    <dgm:cxn modelId="{55797D16-D56B-2A44-BA5A-D5B5A0B38F35}" type="presParOf" srcId="{D88BB952-C9C0-8D4E-8F7D-1F77A1F6BEFC}" destId="{E3F7AA34-9FE6-6F41-B5FC-D83E4149CB7F}" srcOrd="0" destOrd="0" presId="urn:microsoft.com/office/officeart/2005/8/layout/hList1"/>
    <dgm:cxn modelId="{49A83CE3-5993-7943-9295-05B864341F99}" type="presParOf" srcId="{E3F7AA34-9FE6-6F41-B5FC-D83E4149CB7F}" destId="{44742AC8-6655-894E-99D5-74A03CE31D24}" srcOrd="0" destOrd="0" presId="urn:microsoft.com/office/officeart/2005/8/layout/hList1"/>
    <dgm:cxn modelId="{37CB231B-022F-A24F-9364-3F0781496BF2}" type="presParOf" srcId="{E3F7AA34-9FE6-6F41-B5FC-D83E4149CB7F}" destId="{C45284B0-DD73-DD43-AC05-31BCF16B5C82}" srcOrd="1" destOrd="0" presId="urn:microsoft.com/office/officeart/2005/8/layout/hList1"/>
    <dgm:cxn modelId="{F89A53DA-A989-F14D-B948-BBB5B82C1C90}" type="presParOf" srcId="{D88BB952-C9C0-8D4E-8F7D-1F77A1F6BEFC}" destId="{6F880FF0-D68D-384A-A80E-57BDD748C8A1}" srcOrd="1" destOrd="0" presId="urn:microsoft.com/office/officeart/2005/8/layout/hList1"/>
    <dgm:cxn modelId="{2C96FBCC-2C39-2142-BEAB-62638B7A7268}" type="presParOf" srcId="{D88BB952-C9C0-8D4E-8F7D-1F77A1F6BEFC}" destId="{69DF8557-3E81-484A-9EB4-DA2FC66CDBCC}" srcOrd="2" destOrd="0" presId="urn:microsoft.com/office/officeart/2005/8/layout/hList1"/>
    <dgm:cxn modelId="{6DFACF99-C208-0C4F-9A8E-162CE2D033C3}" type="presParOf" srcId="{69DF8557-3E81-484A-9EB4-DA2FC66CDBCC}" destId="{F4FE6227-34E1-9640-BA3F-0A086F68D235}" srcOrd="0" destOrd="0" presId="urn:microsoft.com/office/officeart/2005/8/layout/hList1"/>
    <dgm:cxn modelId="{59605408-9798-8C49-A9EA-3A4A4DBF75B5}" type="presParOf" srcId="{69DF8557-3E81-484A-9EB4-DA2FC66CDBCC}" destId="{7354A48E-216C-714B-A007-8689892C7A2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8E7178-9E3D-4A44-B54C-D302916E95DA}" type="doc">
      <dgm:prSet loTypeId="urn:microsoft.com/office/officeart/2009/layout/CircleArrowProcess" loCatId="cycle" qsTypeId="urn:microsoft.com/office/officeart/2005/8/quickstyle/3d2" qsCatId="3D" csTypeId="urn:microsoft.com/office/officeart/2005/8/colors/colorful4" csCatId="colorful" phldr="1"/>
      <dgm:spPr/>
      <dgm:t>
        <a:bodyPr/>
        <a:lstStyle/>
        <a:p>
          <a:endParaRPr lang="es-CO"/>
        </a:p>
      </dgm:t>
    </dgm:pt>
    <dgm:pt modelId="{7478109D-97E6-4D1E-8E6C-EA643B8C47D1}">
      <dgm:prSet phldrT="[Texto]" custT="1"/>
      <dgm:spPr/>
      <dgm:t>
        <a:bodyPr/>
        <a:lstStyle/>
        <a:p>
          <a:r>
            <a:rPr lang="es-CO" sz="1800" dirty="0">
              <a:solidFill>
                <a:srgbClr val="152B48"/>
              </a:solidFill>
              <a:latin typeface="Montserrat" pitchFamily="2" charset="77"/>
            </a:rPr>
            <a:t>Hiperprolactinemia.</a:t>
          </a:r>
        </a:p>
      </dgm:t>
    </dgm:pt>
    <dgm:pt modelId="{559B67DA-8B10-4F95-9B7E-BB66C5845BDE}" type="parTrans" cxnId="{FC9B14D7-B8EE-4C07-A123-EF392A6F7844}">
      <dgm:prSet/>
      <dgm:spPr/>
      <dgm:t>
        <a:bodyPr/>
        <a:lstStyle/>
        <a:p>
          <a:endParaRPr lang="es-CO">
            <a:solidFill>
              <a:srgbClr val="152B48"/>
            </a:solidFill>
            <a:latin typeface="Montserrat" pitchFamily="2" charset="77"/>
          </a:endParaRPr>
        </a:p>
      </dgm:t>
    </dgm:pt>
    <dgm:pt modelId="{D312F693-35C7-428C-AB8F-015C24A7855F}" type="sibTrans" cxnId="{FC9B14D7-B8EE-4C07-A123-EF392A6F7844}">
      <dgm:prSet/>
      <dgm:spPr/>
      <dgm:t>
        <a:bodyPr/>
        <a:lstStyle/>
        <a:p>
          <a:endParaRPr lang="es-CO">
            <a:solidFill>
              <a:srgbClr val="152B48"/>
            </a:solidFill>
            <a:latin typeface="Montserrat" pitchFamily="2" charset="77"/>
          </a:endParaRPr>
        </a:p>
      </dgm:t>
    </dgm:pt>
    <dgm:pt modelId="{1ABA3D0C-7783-404C-A703-995C30DDC2A5}">
      <dgm:prSet phldrT="[Texto]" custT="1"/>
      <dgm:spPr/>
      <dgm:t>
        <a:bodyPr/>
        <a:lstStyle/>
        <a:p>
          <a:r>
            <a:rPr lang="es-CO" sz="1800" dirty="0">
              <a:solidFill>
                <a:srgbClr val="152B48"/>
              </a:solidFill>
              <a:latin typeface="Montserrat" pitchFamily="2" charset="77"/>
            </a:rPr>
            <a:t>Hipotirodismo subclínico.</a:t>
          </a:r>
        </a:p>
      </dgm:t>
    </dgm:pt>
    <dgm:pt modelId="{3933C50B-287D-40C7-A577-DC2C0124D6E8}" type="parTrans" cxnId="{62036258-3F45-46A5-BB4C-7B386752A57A}">
      <dgm:prSet/>
      <dgm:spPr/>
      <dgm:t>
        <a:bodyPr/>
        <a:lstStyle/>
        <a:p>
          <a:endParaRPr lang="es-CO">
            <a:solidFill>
              <a:srgbClr val="152B48"/>
            </a:solidFill>
            <a:latin typeface="Montserrat" pitchFamily="2" charset="77"/>
          </a:endParaRPr>
        </a:p>
      </dgm:t>
    </dgm:pt>
    <dgm:pt modelId="{CEAE2D1A-6EE9-4A18-B969-800BD5EF4993}" type="sibTrans" cxnId="{62036258-3F45-46A5-BB4C-7B386752A57A}">
      <dgm:prSet/>
      <dgm:spPr/>
      <dgm:t>
        <a:bodyPr/>
        <a:lstStyle/>
        <a:p>
          <a:endParaRPr lang="es-CO">
            <a:solidFill>
              <a:srgbClr val="152B48"/>
            </a:solidFill>
            <a:latin typeface="Montserrat" pitchFamily="2" charset="77"/>
          </a:endParaRPr>
        </a:p>
      </dgm:t>
    </dgm:pt>
    <dgm:pt modelId="{29550692-DF9D-4258-8074-DD259A57F5DC}">
      <dgm:prSet phldrT="[Texto]"/>
      <dgm:spPr/>
      <dgm:t>
        <a:bodyPr/>
        <a:lstStyle/>
        <a:p>
          <a:r>
            <a:rPr lang="es-CO" dirty="0">
              <a:solidFill>
                <a:srgbClr val="152B48"/>
              </a:solidFill>
              <a:latin typeface="Montserrat" pitchFamily="2" charset="77"/>
            </a:rPr>
            <a:t>Hiperplasia suprarrenal congénita tardía.</a:t>
          </a:r>
        </a:p>
      </dgm:t>
    </dgm:pt>
    <dgm:pt modelId="{79B519F2-EC1D-419A-8979-FF9E9757B9A1}" type="parTrans" cxnId="{D7370DFA-1719-4501-BD4E-670057DC64D8}">
      <dgm:prSet/>
      <dgm:spPr/>
      <dgm:t>
        <a:bodyPr/>
        <a:lstStyle/>
        <a:p>
          <a:endParaRPr lang="es-CO">
            <a:solidFill>
              <a:srgbClr val="152B48"/>
            </a:solidFill>
            <a:latin typeface="Montserrat" pitchFamily="2" charset="77"/>
          </a:endParaRPr>
        </a:p>
      </dgm:t>
    </dgm:pt>
    <dgm:pt modelId="{8A4BEBAC-8C23-49FA-B915-83A33F8D3B32}" type="sibTrans" cxnId="{D7370DFA-1719-4501-BD4E-670057DC64D8}">
      <dgm:prSet/>
      <dgm:spPr/>
      <dgm:t>
        <a:bodyPr/>
        <a:lstStyle/>
        <a:p>
          <a:endParaRPr lang="es-CO">
            <a:solidFill>
              <a:srgbClr val="152B48"/>
            </a:solidFill>
            <a:latin typeface="Montserrat" pitchFamily="2" charset="77"/>
          </a:endParaRPr>
        </a:p>
      </dgm:t>
    </dgm:pt>
    <dgm:pt modelId="{C96AAB61-304C-4FE3-9A1C-2F134E180938}" type="pres">
      <dgm:prSet presAssocID="{6D8E7178-9E3D-4A44-B54C-D302916E95DA}" presName="Name0" presStyleCnt="0">
        <dgm:presLayoutVars>
          <dgm:chMax val="7"/>
          <dgm:chPref val="7"/>
          <dgm:dir/>
          <dgm:animLvl val="lvl"/>
        </dgm:presLayoutVars>
      </dgm:prSet>
      <dgm:spPr/>
    </dgm:pt>
    <dgm:pt modelId="{B30BC370-7D71-4B59-BCB2-1A5371E6CF3B}" type="pres">
      <dgm:prSet presAssocID="{7478109D-97E6-4D1E-8E6C-EA643B8C47D1}" presName="Accent1" presStyleCnt="0"/>
      <dgm:spPr/>
    </dgm:pt>
    <dgm:pt modelId="{3C1E5D43-27CF-455C-AD7B-86BE6F043D03}" type="pres">
      <dgm:prSet presAssocID="{7478109D-97E6-4D1E-8E6C-EA643B8C47D1}" presName="Accent" presStyleLbl="node1" presStyleIdx="0" presStyleCnt="3" custLinFactNeighborX="-1638" custLinFactNeighborY="-15465"/>
      <dgm:spPr>
        <a:solidFill>
          <a:srgbClr val="152B48"/>
        </a:solidFill>
      </dgm:spPr>
    </dgm:pt>
    <dgm:pt modelId="{B2533C6D-8458-4A3F-B637-8256086A3BE7}" type="pres">
      <dgm:prSet presAssocID="{7478109D-97E6-4D1E-8E6C-EA643B8C47D1}" presName="Parent1" presStyleLbl="revTx" presStyleIdx="0" presStyleCnt="3" custScaleX="206580" custLinFactNeighborX="-47584" custLinFactNeighborY="-20390">
        <dgm:presLayoutVars>
          <dgm:chMax val="1"/>
          <dgm:chPref val="1"/>
          <dgm:bulletEnabled val="1"/>
        </dgm:presLayoutVars>
      </dgm:prSet>
      <dgm:spPr/>
    </dgm:pt>
    <dgm:pt modelId="{CF35AF99-BEDD-456F-91CE-8E6423DBB519}" type="pres">
      <dgm:prSet presAssocID="{1ABA3D0C-7783-404C-A703-995C30DDC2A5}" presName="Accent2" presStyleCnt="0"/>
      <dgm:spPr/>
    </dgm:pt>
    <dgm:pt modelId="{E3DCC90A-A510-492F-B584-8D2071C87315}" type="pres">
      <dgm:prSet presAssocID="{1ABA3D0C-7783-404C-A703-995C30DDC2A5}" presName="Accent" presStyleLbl="node1" presStyleIdx="1" presStyleCnt="3"/>
      <dgm:spPr>
        <a:solidFill>
          <a:srgbClr val="00AAA7"/>
        </a:solidFill>
      </dgm:spPr>
    </dgm:pt>
    <dgm:pt modelId="{18C4DA57-9713-433A-840D-D4796F6D1A50}" type="pres">
      <dgm:prSet presAssocID="{1ABA3D0C-7783-404C-A703-995C30DDC2A5}" presName="Parent2" presStyleLbl="revTx" presStyleIdx="1" presStyleCnt="3" custScaleX="207177" custLinFactNeighborX="44790" custLinFactNeighborY="2237">
        <dgm:presLayoutVars>
          <dgm:chMax val="1"/>
          <dgm:chPref val="1"/>
          <dgm:bulletEnabled val="1"/>
        </dgm:presLayoutVars>
      </dgm:prSet>
      <dgm:spPr/>
    </dgm:pt>
    <dgm:pt modelId="{8E2FC011-E8D0-4428-AD36-3AE628742B40}" type="pres">
      <dgm:prSet presAssocID="{29550692-DF9D-4258-8074-DD259A57F5DC}" presName="Accent3" presStyleCnt="0"/>
      <dgm:spPr/>
    </dgm:pt>
    <dgm:pt modelId="{8A04EA8F-9F3B-4158-A052-5705C5D073F1}" type="pres">
      <dgm:prSet presAssocID="{29550692-DF9D-4258-8074-DD259A57F5DC}" presName="Accent" presStyleLbl="node1" presStyleIdx="2" presStyleCnt="3" custLinFactNeighborX="1106" custLinFactNeighborY="17192"/>
      <dgm:spPr>
        <a:solidFill>
          <a:srgbClr val="152B48"/>
        </a:solidFill>
      </dgm:spPr>
    </dgm:pt>
    <dgm:pt modelId="{7A6A6344-CE40-45C0-9D51-73006DE182F6}" type="pres">
      <dgm:prSet presAssocID="{29550692-DF9D-4258-8074-DD259A57F5DC}" presName="Parent3" presStyleLbl="revTx" presStyleIdx="2" presStyleCnt="3" custScaleY="209818" custLinFactNeighborX="3615" custLinFactNeighborY="58410">
        <dgm:presLayoutVars>
          <dgm:chMax val="1"/>
          <dgm:chPref val="1"/>
          <dgm:bulletEnabled val="1"/>
        </dgm:presLayoutVars>
      </dgm:prSet>
      <dgm:spPr/>
    </dgm:pt>
  </dgm:ptLst>
  <dgm:cxnLst>
    <dgm:cxn modelId="{4E886415-CB03-C44C-93CD-34A9C968E162}" type="presOf" srcId="{7478109D-97E6-4D1E-8E6C-EA643B8C47D1}" destId="{B2533C6D-8458-4A3F-B637-8256086A3BE7}" srcOrd="0" destOrd="0" presId="urn:microsoft.com/office/officeart/2009/layout/CircleArrowProcess"/>
    <dgm:cxn modelId="{0D2C4A44-6190-9E42-87D6-2A793A26AFF4}" type="presOf" srcId="{1ABA3D0C-7783-404C-A703-995C30DDC2A5}" destId="{18C4DA57-9713-433A-840D-D4796F6D1A50}" srcOrd="0" destOrd="0" presId="urn:microsoft.com/office/officeart/2009/layout/CircleArrowProcess"/>
    <dgm:cxn modelId="{62036258-3F45-46A5-BB4C-7B386752A57A}" srcId="{6D8E7178-9E3D-4A44-B54C-D302916E95DA}" destId="{1ABA3D0C-7783-404C-A703-995C30DDC2A5}" srcOrd="1" destOrd="0" parTransId="{3933C50B-287D-40C7-A577-DC2C0124D6E8}" sibTransId="{CEAE2D1A-6EE9-4A18-B969-800BD5EF4993}"/>
    <dgm:cxn modelId="{F017E381-67F4-1E4C-B192-D14F8EF4D98C}" type="presOf" srcId="{6D8E7178-9E3D-4A44-B54C-D302916E95DA}" destId="{C96AAB61-304C-4FE3-9A1C-2F134E180938}" srcOrd="0" destOrd="0" presId="urn:microsoft.com/office/officeart/2009/layout/CircleArrowProcess"/>
    <dgm:cxn modelId="{FC9B14D7-B8EE-4C07-A123-EF392A6F7844}" srcId="{6D8E7178-9E3D-4A44-B54C-D302916E95DA}" destId="{7478109D-97E6-4D1E-8E6C-EA643B8C47D1}" srcOrd="0" destOrd="0" parTransId="{559B67DA-8B10-4F95-9B7E-BB66C5845BDE}" sibTransId="{D312F693-35C7-428C-AB8F-015C24A7855F}"/>
    <dgm:cxn modelId="{D7370DFA-1719-4501-BD4E-670057DC64D8}" srcId="{6D8E7178-9E3D-4A44-B54C-D302916E95DA}" destId="{29550692-DF9D-4258-8074-DD259A57F5DC}" srcOrd="2" destOrd="0" parTransId="{79B519F2-EC1D-419A-8979-FF9E9757B9A1}" sibTransId="{8A4BEBAC-8C23-49FA-B915-83A33F8D3B32}"/>
    <dgm:cxn modelId="{E18BA3FC-5F25-0A46-A5E3-22897953EAD7}" type="presOf" srcId="{29550692-DF9D-4258-8074-DD259A57F5DC}" destId="{7A6A6344-CE40-45C0-9D51-73006DE182F6}" srcOrd="0" destOrd="0" presId="urn:microsoft.com/office/officeart/2009/layout/CircleArrowProcess"/>
    <dgm:cxn modelId="{9CED7CE2-FFBC-EC4D-A223-0473687F94FB}" type="presParOf" srcId="{C96AAB61-304C-4FE3-9A1C-2F134E180938}" destId="{B30BC370-7D71-4B59-BCB2-1A5371E6CF3B}" srcOrd="0" destOrd="0" presId="urn:microsoft.com/office/officeart/2009/layout/CircleArrowProcess"/>
    <dgm:cxn modelId="{7F7D3D24-079D-7F4A-8130-A3981B5BFBFE}" type="presParOf" srcId="{B30BC370-7D71-4B59-BCB2-1A5371E6CF3B}" destId="{3C1E5D43-27CF-455C-AD7B-86BE6F043D03}" srcOrd="0" destOrd="0" presId="urn:microsoft.com/office/officeart/2009/layout/CircleArrowProcess"/>
    <dgm:cxn modelId="{BC019487-B654-A645-B9F6-83932BEDC92C}" type="presParOf" srcId="{C96AAB61-304C-4FE3-9A1C-2F134E180938}" destId="{B2533C6D-8458-4A3F-B637-8256086A3BE7}" srcOrd="1" destOrd="0" presId="urn:microsoft.com/office/officeart/2009/layout/CircleArrowProcess"/>
    <dgm:cxn modelId="{55E6BDD7-9611-2742-B8EC-5E3EABC644C7}" type="presParOf" srcId="{C96AAB61-304C-4FE3-9A1C-2F134E180938}" destId="{CF35AF99-BEDD-456F-91CE-8E6423DBB519}" srcOrd="2" destOrd="0" presId="urn:microsoft.com/office/officeart/2009/layout/CircleArrowProcess"/>
    <dgm:cxn modelId="{8D4D6BD3-5229-9C46-B045-2EE4A05D9C5F}" type="presParOf" srcId="{CF35AF99-BEDD-456F-91CE-8E6423DBB519}" destId="{E3DCC90A-A510-492F-B584-8D2071C87315}" srcOrd="0" destOrd="0" presId="urn:microsoft.com/office/officeart/2009/layout/CircleArrowProcess"/>
    <dgm:cxn modelId="{8DB795AA-6E85-5A4B-99D4-79FE6AB41C32}" type="presParOf" srcId="{C96AAB61-304C-4FE3-9A1C-2F134E180938}" destId="{18C4DA57-9713-433A-840D-D4796F6D1A50}" srcOrd="3" destOrd="0" presId="urn:microsoft.com/office/officeart/2009/layout/CircleArrowProcess"/>
    <dgm:cxn modelId="{92944B94-56E7-BE4D-A2E7-A40063E65740}" type="presParOf" srcId="{C96AAB61-304C-4FE3-9A1C-2F134E180938}" destId="{8E2FC011-E8D0-4428-AD36-3AE628742B40}" srcOrd="4" destOrd="0" presId="urn:microsoft.com/office/officeart/2009/layout/CircleArrowProcess"/>
    <dgm:cxn modelId="{D31C5387-6275-CA4B-BDD1-ADFE2E973890}" type="presParOf" srcId="{8E2FC011-E8D0-4428-AD36-3AE628742B40}" destId="{8A04EA8F-9F3B-4158-A052-5705C5D073F1}" srcOrd="0" destOrd="0" presId="urn:microsoft.com/office/officeart/2009/layout/CircleArrowProcess"/>
    <dgm:cxn modelId="{0DC8805B-979F-DC4F-A61C-5474754E2882}" type="presParOf" srcId="{C96AAB61-304C-4FE3-9A1C-2F134E180938}" destId="{7A6A6344-CE40-45C0-9D51-73006DE182F6}"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1D230FA-5AD8-3C4A-ABFE-3FC2C945A5D0}" type="doc">
      <dgm:prSet loTypeId="urn:microsoft.com/office/officeart/2008/layout/VerticalCurvedList" loCatId="" qsTypeId="urn:microsoft.com/office/officeart/2005/8/quickstyle/3d1" qsCatId="3D" csTypeId="urn:microsoft.com/office/officeart/2005/8/colors/accent1_4" csCatId="accent1" phldr="1"/>
      <dgm:spPr/>
      <dgm:t>
        <a:bodyPr/>
        <a:lstStyle/>
        <a:p>
          <a:endParaRPr lang="es-ES"/>
        </a:p>
      </dgm:t>
    </dgm:pt>
    <dgm:pt modelId="{1F6843D8-C15A-7547-9568-201C4EFC58B5}">
      <dgm:prSet phldrT="[Texto]"/>
      <dgm:spPr>
        <a:solidFill>
          <a:srgbClr val="152B48"/>
        </a:solidFill>
      </dgm:spPr>
      <dgm:t>
        <a:bodyPr/>
        <a:lstStyle/>
        <a:p>
          <a:r>
            <a:rPr lang="es-AR" b="0" dirty="0">
              <a:latin typeface="Montserrat" pitchFamily="2" charset="77"/>
            </a:rPr>
            <a:t>Síndrome de Turner.</a:t>
          </a:r>
          <a:endParaRPr lang="es-ES" b="0" dirty="0">
            <a:latin typeface="Montserrat" pitchFamily="2" charset="77"/>
          </a:endParaRPr>
        </a:p>
      </dgm:t>
    </dgm:pt>
    <dgm:pt modelId="{B9D47B94-495D-2241-A46C-BB7509ED34FD}" type="parTrans" cxnId="{2BC1527D-669A-0243-B7D4-33BBF9B35BE7}">
      <dgm:prSet/>
      <dgm:spPr/>
      <dgm:t>
        <a:bodyPr/>
        <a:lstStyle/>
        <a:p>
          <a:endParaRPr lang="es-ES" b="0">
            <a:latin typeface="Montserrat" pitchFamily="2" charset="77"/>
          </a:endParaRPr>
        </a:p>
      </dgm:t>
    </dgm:pt>
    <dgm:pt modelId="{B6C8B060-9625-5044-8417-5E78F2A96A63}" type="sibTrans" cxnId="{2BC1527D-669A-0243-B7D4-33BBF9B35BE7}">
      <dgm:prSet/>
      <dgm:spPr>
        <a:ln>
          <a:solidFill>
            <a:srgbClr val="00AAA7"/>
          </a:solidFill>
        </a:ln>
      </dgm:spPr>
      <dgm:t>
        <a:bodyPr/>
        <a:lstStyle/>
        <a:p>
          <a:endParaRPr lang="es-ES" b="0">
            <a:latin typeface="Montserrat" pitchFamily="2" charset="77"/>
          </a:endParaRPr>
        </a:p>
      </dgm:t>
    </dgm:pt>
    <dgm:pt modelId="{32C58530-F84D-FB43-ADC8-ED495CF8CC43}">
      <dgm:prSet/>
      <dgm:spPr>
        <a:solidFill>
          <a:srgbClr val="152B48"/>
        </a:solidFill>
      </dgm:spPr>
      <dgm:t>
        <a:bodyPr/>
        <a:lstStyle/>
        <a:p>
          <a:r>
            <a:rPr lang="es-AR" b="0" dirty="0">
              <a:latin typeface="Montserrat" pitchFamily="2" charset="77"/>
            </a:rPr>
            <a:t>Insuficiencia ovárica primaria.</a:t>
          </a:r>
          <a:endParaRPr lang="es-ES_tradnl" b="0" dirty="0">
            <a:latin typeface="Montserrat" pitchFamily="2" charset="77"/>
          </a:endParaRPr>
        </a:p>
      </dgm:t>
    </dgm:pt>
    <dgm:pt modelId="{9538CA66-9CAF-2940-9490-99B4C8D2DC71}" type="parTrans" cxnId="{01F85292-7B41-3947-94D4-D18F00264421}">
      <dgm:prSet/>
      <dgm:spPr/>
      <dgm:t>
        <a:bodyPr/>
        <a:lstStyle/>
        <a:p>
          <a:endParaRPr lang="es-ES" b="0">
            <a:latin typeface="Montserrat" pitchFamily="2" charset="77"/>
          </a:endParaRPr>
        </a:p>
      </dgm:t>
    </dgm:pt>
    <dgm:pt modelId="{68E5598C-282C-1B44-A196-5EDF5E7B1136}" type="sibTrans" cxnId="{01F85292-7B41-3947-94D4-D18F00264421}">
      <dgm:prSet/>
      <dgm:spPr/>
      <dgm:t>
        <a:bodyPr/>
        <a:lstStyle/>
        <a:p>
          <a:endParaRPr lang="es-ES" b="0">
            <a:latin typeface="Montserrat" pitchFamily="2" charset="77"/>
          </a:endParaRPr>
        </a:p>
      </dgm:t>
    </dgm:pt>
    <dgm:pt modelId="{F9AD206F-AA0B-8D49-A772-92C74A679046}">
      <dgm:prSet/>
      <dgm:spPr>
        <a:solidFill>
          <a:srgbClr val="00AAA7"/>
        </a:solidFill>
      </dgm:spPr>
      <dgm:t>
        <a:bodyPr/>
        <a:lstStyle/>
        <a:p>
          <a:r>
            <a:rPr lang="es-AR" b="0" dirty="0">
              <a:latin typeface="Montserrat" pitchFamily="2" charset="77"/>
            </a:rPr>
            <a:t>46XY, disgenesia gonadal.</a:t>
          </a:r>
        </a:p>
      </dgm:t>
    </dgm:pt>
    <dgm:pt modelId="{CD84C92A-A95D-A44D-8283-D1BBA0359CDC}" type="sibTrans" cxnId="{03AE6450-264A-5B47-B5DF-8CC1745093B2}">
      <dgm:prSet/>
      <dgm:spPr/>
      <dgm:t>
        <a:bodyPr/>
        <a:lstStyle/>
        <a:p>
          <a:endParaRPr lang="es-ES" b="0">
            <a:latin typeface="Montserrat" pitchFamily="2" charset="77"/>
          </a:endParaRPr>
        </a:p>
      </dgm:t>
    </dgm:pt>
    <dgm:pt modelId="{94231BA6-F576-0A46-991E-631C06E8CFBD}" type="parTrans" cxnId="{03AE6450-264A-5B47-B5DF-8CC1745093B2}">
      <dgm:prSet/>
      <dgm:spPr/>
      <dgm:t>
        <a:bodyPr/>
        <a:lstStyle/>
        <a:p>
          <a:endParaRPr lang="es-ES" b="0">
            <a:latin typeface="Montserrat" pitchFamily="2" charset="77"/>
          </a:endParaRPr>
        </a:p>
      </dgm:t>
    </dgm:pt>
    <dgm:pt modelId="{DA4FD6AD-F22D-AE42-A6B8-B624B422C133}" type="pres">
      <dgm:prSet presAssocID="{11D230FA-5AD8-3C4A-ABFE-3FC2C945A5D0}" presName="Name0" presStyleCnt="0">
        <dgm:presLayoutVars>
          <dgm:chMax val="7"/>
          <dgm:chPref val="7"/>
          <dgm:dir/>
        </dgm:presLayoutVars>
      </dgm:prSet>
      <dgm:spPr/>
    </dgm:pt>
    <dgm:pt modelId="{F01B9075-EA23-A24A-8A29-A91D5A2ACF72}" type="pres">
      <dgm:prSet presAssocID="{11D230FA-5AD8-3C4A-ABFE-3FC2C945A5D0}" presName="Name1" presStyleCnt="0"/>
      <dgm:spPr/>
    </dgm:pt>
    <dgm:pt modelId="{BE52A16A-9369-3B41-A6AB-BF6FE9F935E0}" type="pres">
      <dgm:prSet presAssocID="{11D230FA-5AD8-3C4A-ABFE-3FC2C945A5D0}" presName="cycle" presStyleCnt="0"/>
      <dgm:spPr/>
    </dgm:pt>
    <dgm:pt modelId="{8D7459D1-7D57-3B44-A291-7C85AA2AB67E}" type="pres">
      <dgm:prSet presAssocID="{11D230FA-5AD8-3C4A-ABFE-3FC2C945A5D0}" presName="srcNode" presStyleLbl="node1" presStyleIdx="0" presStyleCnt="3"/>
      <dgm:spPr/>
    </dgm:pt>
    <dgm:pt modelId="{31E748AE-B091-134A-AE5B-B5585DAF2F9B}" type="pres">
      <dgm:prSet presAssocID="{11D230FA-5AD8-3C4A-ABFE-3FC2C945A5D0}" presName="conn" presStyleLbl="parChTrans1D2" presStyleIdx="0" presStyleCnt="1"/>
      <dgm:spPr/>
    </dgm:pt>
    <dgm:pt modelId="{A917A2B4-585F-AB4E-83CB-D86B53FBF0EF}" type="pres">
      <dgm:prSet presAssocID="{11D230FA-5AD8-3C4A-ABFE-3FC2C945A5D0}" presName="extraNode" presStyleLbl="node1" presStyleIdx="0" presStyleCnt="3"/>
      <dgm:spPr/>
    </dgm:pt>
    <dgm:pt modelId="{5BD75DF4-A098-3E41-8F5A-973B16DE40B6}" type="pres">
      <dgm:prSet presAssocID="{11D230FA-5AD8-3C4A-ABFE-3FC2C945A5D0}" presName="dstNode" presStyleLbl="node1" presStyleIdx="0" presStyleCnt="3"/>
      <dgm:spPr/>
    </dgm:pt>
    <dgm:pt modelId="{39B050E5-8D20-F847-87D0-46D235EDC12A}" type="pres">
      <dgm:prSet presAssocID="{1F6843D8-C15A-7547-9568-201C4EFC58B5}" presName="text_1" presStyleLbl="node1" presStyleIdx="0" presStyleCnt="3">
        <dgm:presLayoutVars>
          <dgm:bulletEnabled val="1"/>
        </dgm:presLayoutVars>
      </dgm:prSet>
      <dgm:spPr/>
    </dgm:pt>
    <dgm:pt modelId="{8FA2B551-B58C-6847-B3F5-2742E90174E1}" type="pres">
      <dgm:prSet presAssocID="{1F6843D8-C15A-7547-9568-201C4EFC58B5}" presName="accent_1" presStyleCnt="0"/>
      <dgm:spPr/>
    </dgm:pt>
    <dgm:pt modelId="{B49E47E3-B040-2846-88B0-64E3FBB1EC7D}" type="pres">
      <dgm:prSet presAssocID="{1F6843D8-C15A-7547-9568-201C4EFC58B5}" presName="accentRepeatNode" presStyleLbl="solidFgAcc1" presStyleIdx="0" presStyleCnt="3"/>
      <dgm:spPr>
        <a:ln>
          <a:solidFill>
            <a:srgbClr val="152B48"/>
          </a:solidFill>
        </a:ln>
      </dgm:spPr>
    </dgm:pt>
    <dgm:pt modelId="{CD55E00F-6069-A444-A059-3A66051532DF}" type="pres">
      <dgm:prSet presAssocID="{F9AD206F-AA0B-8D49-A772-92C74A679046}" presName="text_2" presStyleLbl="node1" presStyleIdx="1" presStyleCnt="3">
        <dgm:presLayoutVars>
          <dgm:bulletEnabled val="1"/>
        </dgm:presLayoutVars>
      </dgm:prSet>
      <dgm:spPr/>
    </dgm:pt>
    <dgm:pt modelId="{F7ECE6B2-7A51-8B4E-9FC5-DC39F541867C}" type="pres">
      <dgm:prSet presAssocID="{F9AD206F-AA0B-8D49-A772-92C74A679046}" presName="accent_2" presStyleCnt="0"/>
      <dgm:spPr/>
    </dgm:pt>
    <dgm:pt modelId="{7F7A84DA-BC8B-FC46-AE57-E8A01368FE31}" type="pres">
      <dgm:prSet presAssocID="{F9AD206F-AA0B-8D49-A772-92C74A679046}" presName="accentRepeatNode" presStyleLbl="solidFgAcc1" presStyleIdx="1" presStyleCnt="3"/>
      <dgm:spPr>
        <a:ln>
          <a:solidFill>
            <a:srgbClr val="00AAA7"/>
          </a:solidFill>
        </a:ln>
      </dgm:spPr>
    </dgm:pt>
    <dgm:pt modelId="{41DF9B0F-E0C9-9246-8AE8-D4725851770D}" type="pres">
      <dgm:prSet presAssocID="{32C58530-F84D-FB43-ADC8-ED495CF8CC43}" presName="text_3" presStyleLbl="node1" presStyleIdx="2" presStyleCnt="3">
        <dgm:presLayoutVars>
          <dgm:bulletEnabled val="1"/>
        </dgm:presLayoutVars>
      </dgm:prSet>
      <dgm:spPr/>
    </dgm:pt>
    <dgm:pt modelId="{C3DE8E14-92ED-C447-98C0-5173A73D9DF0}" type="pres">
      <dgm:prSet presAssocID="{32C58530-F84D-FB43-ADC8-ED495CF8CC43}" presName="accent_3" presStyleCnt="0"/>
      <dgm:spPr/>
    </dgm:pt>
    <dgm:pt modelId="{A4CCD82D-8337-EE45-940D-1AE5203068F4}" type="pres">
      <dgm:prSet presAssocID="{32C58530-F84D-FB43-ADC8-ED495CF8CC43}" presName="accentRepeatNode" presStyleLbl="solidFgAcc1" presStyleIdx="2" presStyleCnt="3"/>
      <dgm:spPr>
        <a:ln>
          <a:solidFill>
            <a:srgbClr val="152B48"/>
          </a:solidFill>
        </a:ln>
      </dgm:spPr>
    </dgm:pt>
  </dgm:ptLst>
  <dgm:cxnLst>
    <dgm:cxn modelId="{A989D402-DC74-1047-B47B-7EDF254CCF4B}" type="presOf" srcId="{32C58530-F84D-FB43-ADC8-ED495CF8CC43}" destId="{41DF9B0F-E0C9-9246-8AE8-D4725851770D}" srcOrd="0" destOrd="0" presId="urn:microsoft.com/office/officeart/2008/layout/VerticalCurvedList"/>
    <dgm:cxn modelId="{15DCAA12-DA92-4E45-BDAB-7DAC422ED3BE}" type="presOf" srcId="{11D230FA-5AD8-3C4A-ABFE-3FC2C945A5D0}" destId="{DA4FD6AD-F22D-AE42-A6B8-B624B422C133}" srcOrd="0" destOrd="0" presId="urn:microsoft.com/office/officeart/2008/layout/VerticalCurvedList"/>
    <dgm:cxn modelId="{7667036E-1322-7943-B001-988DD792E129}" type="presOf" srcId="{B6C8B060-9625-5044-8417-5E78F2A96A63}" destId="{31E748AE-B091-134A-AE5B-B5585DAF2F9B}" srcOrd="0" destOrd="0" presId="urn:microsoft.com/office/officeart/2008/layout/VerticalCurvedList"/>
    <dgm:cxn modelId="{03AE6450-264A-5B47-B5DF-8CC1745093B2}" srcId="{11D230FA-5AD8-3C4A-ABFE-3FC2C945A5D0}" destId="{F9AD206F-AA0B-8D49-A772-92C74A679046}" srcOrd="1" destOrd="0" parTransId="{94231BA6-F576-0A46-991E-631C06E8CFBD}" sibTransId="{CD84C92A-A95D-A44D-8283-D1BBA0359CDC}"/>
    <dgm:cxn modelId="{CE9D3073-7081-104A-A762-F0C8D7F85F63}" type="presOf" srcId="{1F6843D8-C15A-7547-9568-201C4EFC58B5}" destId="{39B050E5-8D20-F847-87D0-46D235EDC12A}" srcOrd="0" destOrd="0" presId="urn:microsoft.com/office/officeart/2008/layout/VerticalCurvedList"/>
    <dgm:cxn modelId="{2BC1527D-669A-0243-B7D4-33BBF9B35BE7}" srcId="{11D230FA-5AD8-3C4A-ABFE-3FC2C945A5D0}" destId="{1F6843D8-C15A-7547-9568-201C4EFC58B5}" srcOrd="0" destOrd="0" parTransId="{B9D47B94-495D-2241-A46C-BB7509ED34FD}" sibTransId="{B6C8B060-9625-5044-8417-5E78F2A96A63}"/>
    <dgm:cxn modelId="{E0123890-F0AB-3B47-8A83-A49F68129DE9}" type="presOf" srcId="{F9AD206F-AA0B-8D49-A772-92C74A679046}" destId="{CD55E00F-6069-A444-A059-3A66051532DF}" srcOrd="0" destOrd="0" presId="urn:microsoft.com/office/officeart/2008/layout/VerticalCurvedList"/>
    <dgm:cxn modelId="{01F85292-7B41-3947-94D4-D18F00264421}" srcId="{11D230FA-5AD8-3C4A-ABFE-3FC2C945A5D0}" destId="{32C58530-F84D-FB43-ADC8-ED495CF8CC43}" srcOrd="2" destOrd="0" parTransId="{9538CA66-9CAF-2940-9490-99B4C8D2DC71}" sibTransId="{68E5598C-282C-1B44-A196-5EDF5E7B1136}"/>
    <dgm:cxn modelId="{46B10643-5FDB-6A4D-8E06-EC3201114148}" type="presParOf" srcId="{DA4FD6AD-F22D-AE42-A6B8-B624B422C133}" destId="{F01B9075-EA23-A24A-8A29-A91D5A2ACF72}" srcOrd="0" destOrd="0" presId="urn:microsoft.com/office/officeart/2008/layout/VerticalCurvedList"/>
    <dgm:cxn modelId="{1DE8E168-F41C-B143-BBCC-7796DEEA45D8}" type="presParOf" srcId="{F01B9075-EA23-A24A-8A29-A91D5A2ACF72}" destId="{BE52A16A-9369-3B41-A6AB-BF6FE9F935E0}" srcOrd="0" destOrd="0" presId="urn:microsoft.com/office/officeart/2008/layout/VerticalCurvedList"/>
    <dgm:cxn modelId="{F3163EBB-9BB0-C84D-985D-127F8019DE41}" type="presParOf" srcId="{BE52A16A-9369-3B41-A6AB-BF6FE9F935E0}" destId="{8D7459D1-7D57-3B44-A291-7C85AA2AB67E}" srcOrd="0" destOrd="0" presId="urn:microsoft.com/office/officeart/2008/layout/VerticalCurvedList"/>
    <dgm:cxn modelId="{F59A1615-5084-8C4F-850E-D273DBFBA51B}" type="presParOf" srcId="{BE52A16A-9369-3B41-A6AB-BF6FE9F935E0}" destId="{31E748AE-B091-134A-AE5B-B5585DAF2F9B}" srcOrd="1" destOrd="0" presId="urn:microsoft.com/office/officeart/2008/layout/VerticalCurvedList"/>
    <dgm:cxn modelId="{701717CC-29F1-FC4C-8133-0D411A9D3DD9}" type="presParOf" srcId="{BE52A16A-9369-3B41-A6AB-BF6FE9F935E0}" destId="{A917A2B4-585F-AB4E-83CB-D86B53FBF0EF}" srcOrd="2" destOrd="0" presId="urn:microsoft.com/office/officeart/2008/layout/VerticalCurvedList"/>
    <dgm:cxn modelId="{960608E5-C231-FA42-83A3-0FBDE1728B6A}" type="presParOf" srcId="{BE52A16A-9369-3B41-A6AB-BF6FE9F935E0}" destId="{5BD75DF4-A098-3E41-8F5A-973B16DE40B6}" srcOrd="3" destOrd="0" presId="urn:microsoft.com/office/officeart/2008/layout/VerticalCurvedList"/>
    <dgm:cxn modelId="{8D329FFE-4E4E-BA47-A2E9-C12B8769D61E}" type="presParOf" srcId="{F01B9075-EA23-A24A-8A29-A91D5A2ACF72}" destId="{39B050E5-8D20-F847-87D0-46D235EDC12A}" srcOrd="1" destOrd="0" presId="urn:microsoft.com/office/officeart/2008/layout/VerticalCurvedList"/>
    <dgm:cxn modelId="{65016E81-39B4-F644-9FDB-1C008C68AACF}" type="presParOf" srcId="{F01B9075-EA23-A24A-8A29-A91D5A2ACF72}" destId="{8FA2B551-B58C-6847-B3F5-2742E90174E1}" srcOrd="2" destOrd="0" presId="urn:microsoft.com/office/officeart/2008/layout/VerticalCurvedList"/>
    <dgm:cxn modelId="{503285EB-4C85-5841-9BF0-B3D5299B2AD2}" type="presParOf" srcId="{8FA2B551-B58C-6847-B3F5-2742E90174E1}" destId="{B49E47E3-B040-2846-88B0-64E3FBB1EC7D}" srcOrd="0" destOrd="0" presId="urn:microsoft.com/office/officeart/2008/layout/VerticalCurvedList"/>
    <dgm:cxn modelId="{8AC3D644-F92B-5749-AFF0-F49043D0BC5C}" type="presParOf" srcId="{F01B9075-EA23-A24A-8A29-A91D5A2ACF72}" destId="{CD55E00F-6069-A444-A059-3A66051532DF}" srcOrd="3" destOrd="0" presId="urn:microsoft.com/office/officeart/2008/layout/VerticalCurvedList"/>
    <dgm:cxn modelId="{19448D6B-CA6D-214B-99D0-AD1D612CC50D}" type="presParOf" srcId="{F01B9075-EA23-A24A-8A29-A91D5A2ACF72}" destId="{F7ECE6B2-7A51-8B4E-9FC5-DC39F541867C}" srcOrd="4" destOrd="0" presId="urn:microsoft.com/office/officeart/2008/layout/VerticalCurvedList"/>
    <dgm:cxn modelId="{2B230F52-FC03-C04D-B06E-25AF934110DC}" type="presParOf" srcId="{F7ECE6B2-7A51-8B4E-9FC5-DC39F541867C}" destId="{7F7A84DA-BC8B-FC46-AE57-E8A01368FE31}" srcOrd="0" destOrd="0" presId="urn:microsoft.com/office/officeart/2008/layout/VerticalCurvedList"/>
    <dgm:cxn modelId="{C0BFA2B4-BA38-DB4F-BEA8-6A8F1ED81F09}" type="presParOf" srcId="{F01B9075-EA23-A24A-8A29-A91D5A2ACF72}" destId="{41DF9B0F-E0C9-9246-8AE8-D4725851770D}" srcOrd="5" destOrd="0" presId="urn:microsoft.com/office/officeart/2008/layout/VerticalCurvedList"/>
    <dgm:cxn modelId="{A2C445B5-C7A9-1F46-8793-3EF023614BAD}" type="presParOf" srcId="{F01B9075-EA23-A24A-8A29-A91D5A2ACF72}" destId="{C3DE8E14-92ED-C447-98C0-5173A73D9DF0}" srcOrd="6" destOrd="0" presId="urn:microsoft.com/office/officeart/2008/layout/VerticalCurvedList"/>
    <dgm:cxn modelId="{FFC3B59B-B4E0-F44A-AB63-29925E9F44F7}" type="presParOf" srcId="{C3DE8E14-92ED-C447-98C0-5173A73D9DF0}" destId="{A4CCD82D-8337-EE45-940D-1AE5203068F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133B5BD-7C7F-F748-9803-27B6B9A52BA0}" type="doc">
      <dgm:prSet loTypeId="urn:microsoft.com/office/officeart/2005/8/layout/venn1" loCatId="" qsTypeId="urn:microsoft.com/office/officeart/2005/8/quickstyle/simple5" qsCatId="simple" csTypeId="urn:microsoft.com/office/officeart/2005/8/colors/colorful4" csCatId="colorful" phldr="1"/>
      <dgm:spPr/>
    </dgm:pt>
    <dgm:pt modelId="{19F0B31D-EFD2-2E47-8BC1-33AD0BDF28A3}">
      <dgm:prSet phldrT="[Texto]"/>
      <dgm:spPr/>
      <dgm:t>
        <a:bodyPr/>
        <a:lstStyle/>
        <a:p>
          <a:r>
            <a:rPr lang="es-AR" b="1" dirty="0">
              <a:solidFill>
                <a:srgbClr val="152B48"/>
              </a:solidFill>
              <a:latin typeface="Montserrat" pitchFamily="2" charset="77"/>
            </a:rPr>
            <a:t>Himen imperforado </a:t>
          </a:r>
          <a:r>
            <a:rPr lang="es-AR" dirty="0">
              <a:solidFill>
                <a:srgbClr val="152B48"/>
              </a:solidFill>
              <a:latin typeface="Montserrat" pitchFamily="2" charset="77"/>
            </a:rPr>
            <a:t> </a:t>
          </a:r>
          <a:endParaRPr lang="es-ES" dirty="0">
            <a:solidFill>
              <a:srgbClr val="152B48"/>
            </a:solidFill>
            <a:latin typeface="Montserrat" pitchFamily="2" charset="77"/>
          </a:endParaRPr>
        </a:p>
      </dgm:t>
    </dgm:pt>
    <dgm:pt modelId="{544A69BA-22F5-4A42-87A0-4E8557C075D0}" type="parTrans" cxnId="{0FCFC3CC-C49B-1647-A372-A30069BE0746}">
      <dgm:prSet/>
      <dgm:spPr/>
      <dgm:t>
        <a:bodyPr/>
        <a:lstStyle/>
        <a:p>
          <a:endParaRPr lang="es-ES">
            <a:solidFill>
              <a:srgbClr val="152B48"/>
            </a:solidFill>
            <a:latin typeface="Montserrat" pitchFamily="2" charset="77"/>
          </a:endParaRPr>
        </a:p>
      </dgm:t>
    </dgm:pt>
    <dgm:pt modelId="{F0ADEF43-F563-FD41-BFD3-252AC1BBFA6F}" type="sibTrans" cxnId="{0FCFC3CC-C49B-1647-A372-A30069BE0746}">
      <dgm:prSet/>
      <dgm:spPr/>
      <dgm:t>
        <a:bodyPr/>
        <a:lstStyle/>
        <a:p>
          <a:endParaRPr lang="es-ES">
            <a:solidFill>
              <a:srgbClr val="152B48"/>
            </a:solidFill>
            <a:latin typeface="Montserrat" pitchFamily="2" charset="77"/>
          </a:endParaRPr>
        </a:p>
      </dgm:t>
    </dgm:pt>
    <dgm:pt modelId="{C5D47A9F-D8B5-5545-A152-16223AAF7A32}">
      <dgm:prSet/>
      <dgm:spPr/>
      <dgm:t>
        <a:bodyPr/>
        <a:lstStyle/>
        <a:p>
          <a:r>
            <a:rPr lang="es-AR" b="1" dirty="0">
              <a:solidFill>
                <a:srgbClr val="152B48"/>
              </a:solidFill>
              <a:latin typeface="Montserrat" pitchFamily="2" charset="77"/>
            </a:rPr>
            <a:t>Septum vaginal transversal </a:t>
          </a:r>
        </a:p>
      </dgm:t>
    </dgm:pt>
    <dgm:pt modelId="{C262DC9D-F0E3-6147-83EF-AE16640D9667}" type="parTrans" cxnId="{6674C448-D9E6-7D4B-BC44-EE540988A28B}">
      <dgm:prSet/>
      <dgm:spPr/>
      <dgm:t>
        <a:bodyPr/>
        <a:lstStyle/>
        <a:p>
          <a:endParaRPr lang="es-ES">
            <a:solidFill>
              <a:srgbClr val="152B48"/>
            </a:solidFill>
            <a:latin typeface="Montserrat" pitchFamily="2" charset="77"/>
          </a:endParaRPr>
        </a:p>
      </dgm:t>
    </dgm:pt>
    <dgm:pt modelId="{B574838A-CF07-9A49-83F6-4DB25EF4D5F3}" type="sibTrans" cxnId="{6674C448-D9E6-7D4B-BC44-EE540988A28B}">
      <dgm:prSet/>
      <dgm:spPr/>
      <dgm:t>
        <a:bodyPr/>
        <a:lstStyle/>
        <a:p>
          <a:endParaRPr lang="es-ES">
            <a:solidFill>
              <a:srgbClr val="152B48"/>
            </a:solidFill>
            <a:latin typeface="Montserrat" pitchFamily="2" charset="77"/>
          </a:endParaRPr>
        </a:p>
      </dgm:t>
    </dgm:pt>
    <dgm:pt modelId="{0E90EDDD-0D89-5341-9800-262CDF6B9D97}">
      <dgm:prSet/>
      <dgm:spPr/>
      <dgm:t>
        <a:bodyPr/>
        <a:lstStyle/>
        <a:p>
          <a:r>
            <a:rPr lang="es-AR" b="1" dirty="0">
              <a:solidFill>
                <a:srgbClr val="152B48"/>
              </a:solidFill>
              <a:latin typeface="Montserrat" pitchFamily="2" charset="77"/>
            </a:rPr>
            <a:t>Agenesia de Müller </a:t>
          </a:r>
          <a:endParaRPr lang="es-ES_tradnl" dirty="0">
            <a:solidFill>
              <a:srgbClr val="152B48"/>
            </a:solidFill>
            <a:latin typeface="Montserrat" pitchFamily="2" charset="77"/>
          </a:endParaRPr>
        </a:p>
      </dgm:t>
    </dgm:pt>
    <dgm:pt modelId="{60D7A068-0A96-B845-87F8-5540776C944D}" type="parTrans" cxnId="{F021630B-650C-E745-858D-CA073E4B7B7C}">
      <dgm:prSet/>
      <dgm:spPr/>
      <dgm:t>
        <a:bodyPr/>
        <a:lstStyle/>
        <a:p>
          <a:endParaRPr lang="es-ES">
            <a:solidFill>
              <a:srgbClr val="152B48"/>
            </a:solidFill>
            <a:latin typeface="Montserrat" pitchFamily="2" charset="77"/>
          </a:endParaRPr>
        </a:p>
      </dgm:t>
    </dgm:pt>
    <dgm:pt modelId="{74FB3922-908A-824B-8E3B-4C7D2CD601C3}" type="sibTrans" cxnId="{F021630B-650C-E745-858D-CA073E4B7B7C}">
      <dgm:prSet/>
      <dgm:spPr/>
      <dgm:t>
        <a:bodyPr/>
        <a:lstStyle/>
        <a:p>
          <a:endParaRPr lang="es-ES">
            <a:solidFill>
              <a:srgbClr val="152B48"/>
            </a:solidFill>
            <a:latin typeface="Montserrat" pitchFamily="2" charset="77"/>
          </a:endParaRPr>
        </a:p>
      </dgm:t>
    </dgm:pt>
    <dgm:pt modelId="{08775741-8296-724F-8E55-0DB8B1758452}" type="pres">
      <dgm:prSet presAssocID="{E133B5BD-7C7F-F748-9803-27B6B9A52BA0}" presName="compositeShape" presStyleCnt="0">
        <dgm:presLayoutVars>
          <dgm:chMax val="7"/>
          <dgm:dir/>
          <dgm:resizeHandles val="exact"/>
        </dgm:presLayoutVars>
      </dgm:prSet>
      <dgm:spPr/>
    </dgm:pt>
    <dgm:pt modelId="{D832DB08-F14F-9D44-AD3A-6147C98BB225}" type="pres">
      <dgm:prSet presAssocID="{19F0B31D-EFD2-2E47-8BC1-33AD0BDF28A3}" presName="circ1" presStyleLbl="vennNode1" presStyleIdx="0" presStyleCnt="3"/>
      <dgm:spPr/>
    </dgm:pt>
    <dgm:pt modelId="{01DD02CD-4C56-764B-AC26-7A460DBE3A6A}" type="pres">
      <dgm:prSet presAssocID="{19F0B31D-EFD2-2E47-8BC1-33AD0BDF28A3}" presName="circ1Tx" presStyleLbl="revTx" presStyleIdx="0" presStyleCnt="0">
        <dgm:presLayoutVars>
          <dgm:chMax val="0"/>
          <dgm:chPref val="0"/>
          <dgm:bulletEnabled val="1"/>
        </dgm:presLayoutVars>
      </dgm:prSet>
      <dgm:spPr/>
    </dgm:pt>
    <dgm:pt modelId="{A258817D-66A6-6545-A8AB-2AE93C1D50F3}" type="pres">
      <dgm:prSet presAssocID="{C5D47A9F-D8B5-5545-A152-16223AAF7A32}" presName="circ2" presStyleLbl="vennNode1" presStyleIdx="1" presStyleCnt="3"/>
      <dgm:spPr/>
    </dgm:pt>
    <dgm:pt modelId="{D5F8F6BE-7F8D-6644-9F59-520436A6996C}" type="pres">
      <dgm:prSet presAssocID="{C5D47A9F-D8B5-5545-A152-16223AAF7A32}" presName="circ2Tx" presStyleLbl="revTx" presStyleIdx="0" presStyleCnt="0">
        <dgm:presLayoutVars>
          <dgm:chMax val="0"/>
          <dgm:chPref val="0"/>
          <dgm:bulletEnabled val="1"/>
        </dgm:presLayoutVars>
      </dgm:prSet>
      <dgm:spPr/>
    </dgm:pt>
    <dgm:pt modelId="{C687545D-AED8-E749-80FC-24167A9F9D7B}" type="pres">
      <dgm:prSet presAssocID="{0E90EDDD-0D89-5341-9800-262CDF6B9D97}" presName="circ3" presStyleLbl="vennNode1" presStyleIdx="2" presStyleCnt="3"/>
      <dgm:spPr/>
    </dgm:pt>
    <dgm:pt modelId="{B14065FC-1ED6-464B-B0B9-B804DE85F80A}" type="pres">
      <dgm:prSet presAssocID="{0E90EDDD-0D89-5341-9800-262CDF6B9D97}" presName="circ3Tx" presStyleLbl="revTx" presStyleIdx="0" presStyleCnt="0">
        <dgm:presLayoutVars>
          <dgm:chMax val="0"/>
          <dgm:chPref val="0"/>
          <dgm:bulletEnabled val="1"/>
        </dgm:presLayoutVars>
      </dgm:prSet>
      <dgm:spPr/>
    </dgm:pt>
  </dgm:ptLst>
  <dgm:cxnLst>
    <dgm:cxn modelId="{20767401-1C73-8749-A4E2-2924418ABEC9}" type="presOf" srcId="{0E90EDDD-0D89-5341-9800-262CDF6B9D97}" destId="{C687545D-AED8-E749-80FC-24167A9F9D7B}" srcOrd="0" destOrd="0" presId="urn:microsoft.com/office/officeart/2005/8/layout/venn1"/>
    <dgm:cxn modelId="{F021630B-650C-E745-858D-CA073E4B7B7C}" srcId="{E133B5BD-7C7F-F748-9803-27B6B9A52BA0}" destId="{0E90EDDD-0D89-5341-9800-262CDF6B9D97}" srcOrd="2" destOrd="0" parTransId="{60D7A068-0A96-B845-87F8-5540776C944D}" sibTransId="{74FB3922-908A-824B-8E3B-4C7D2CD601C3}"/>
    <dgm:cxn modelId="{B22FBB19-0A56-A640-A410-C03155A8F673}" type="presOf" srcId="{19F0B31D-EFD2-2E47-8BC1-33AD0BDF28A3}" destId="{D832DB08-F14F-9D44-AD3A-6147C98BB225}" srcOrd="0" destOrd="0" presId="urn:microsoft.com/office/officeart/2005/8/layout/venn1"/>
    <dgm:cxn modelId="{6F370325-968E-584B-8B0C-160F77ADF4FE}" type="presOf" srcId="{19F0B31D-EFD2-2E47-8BC1-33AD0BDF28A3}" destId="{01DD02CD-4C56-764B-AC26-7A460DBE3A6A}" srcOrd="1" destOrd="0" presId="urn:microsoft.com/office/officeart/2005/8/layout/venn1"/>
    <dgm:cxn modelId="{6674C448-D9E6-7D4B-BC44-EE540988A28B}" srcId="{E133B5BD-7C7F-F748-9803-27B6B9A52BA0}" destId="{C5D47A9F-D8B5-5545-A152-16223AAF7A32}" srcOrd="1" destOrd="0" parTransId="{C262DC9D-F0E3-6147-83EF-AE16640D9667}" sibTransId="{B574838A-CF07-9A49-83F6-4DB25EF4D5F3}"/>
    <dgm:cxn modelId="{F5B76B49-9FF5-5548-B559-805BD806DAB4}" type="presOf" srcId="{C5D47A9F-D8B5-5545-A152-16223AAF7A32}" destId="{A258817D-66A6-6545-A8AB-2AE93C1D50F3}" srcOrd="0" destOrd="0" presId="urn:microsoft.com/office/officeart/2005/8/layout/venn1"/>
    <dgm:cxn modelId="{07392B80-9B0C-0D4C-9EA0-2535CB3540F4}" type="presOf" srcId="{E133B5BD-7C7F-F748-9803-27B6B9A52BA0}" destId="{08775741-8296-724F-8E55-0DB8B1758452}" srcOrd="0" destOrd="0" presId="urn:microsoft.com/office/officeart/2005/8/layout/venn1"/>
    <dgm:cxn modelId="{0DB490C0-6070-EC4B-99E7-F2859BECC2C3}" type="presOf" srcId="{C5D47A9F-D8B5-5545-A152-16223AAF7A32}" destId="{D5F8F6BE-7F8D-6644-9F59-520436A6996C}" srcOrd="1" destOrd="0" presId="urn:microsoft.com/office/officeart/2005/8/layout/venn1"/>
    <dgm:cxn modelId="{0FCFC3CC-C49B-1647-A372-A30069BE0746}" srcId="{E133B5BD-7C7F-F748-9803-27B6B9A52BA0}" destId="{19F0B31D-EFD2-2E47-8BC1-33AD0BDF28A3}" srcOrd="0" destOrd="0" parTransId="{544A69BA-22F5-4A42-87A0-4E8557C075D0}" sibTransId="{F0ADEF43-F563-FD41-BFD3-252AC1BBFA6F}"/>
    <dgm:cxn modelId="{46F851EF-AFB2-CC48-8D91-00148F478556}" type="presOf" srcId="{0E90EDDD-0D89-5341-9800-262CDF6B9D97}" destId="{B14065FC-1ED6-464B-B0B9-B804DE85F80A}" srcOrd="1" destOrd="0" presId="urn:microsoft.com/office/officeart/2005/8/layout/venn1"/>
    <dgm:cxn modelId="{D7D6D848-1188-4140-82EB-A22532BCC246}" type="presParOf" srcId="{08775741-8296-724F-8E55-0DB8B1758452}" destId="{D832DB08-F14F-9D44-AD3A-6147C98BB225}" srcOrd="0" destOrd="0" presId="urn:microsoft.com/office/officeart/2005/8/layout/venn1"/>
    <dgm:cxn modelId="{B775599D-2395-DD4A-AB5A-A9EBD69D579F}" type="presParOf" srcId="{08775741-8296-724F-8E55-0DB8B1758452}" destId="{01DD02CD-4C56-764B-AC26-7A460DBE3A6A}" srcOrd="1" destOrd="0" presId="urn:microsoft.com/office/officeart/2005/8/layout/venn1"/>
    <dgm:cxn modelId="{7F093291-CB86-1D42-ABA3-DC5447D02584}" type="presParOf" srcId="{08775741-8296-724F-8E55-0DB8B1758452}" destId="{A258817D-66A6-6545-A8AB-2AE93C1D50F3}" srcOrd="2" destOrd="0" presId="urn:microsoft.com/office/officeart/2005/8/layout/venn1"/>
    <dgm:cxn modelId="{11C6B14E-F4D5-D442-8853-A2F9029BE4EE}" type="presParOf" srcId="{08775741-8296-724F-8E55-0DB8B1758452}" destId="{D5F8F6BE-7F8D-6644-9F59-520436A6996C}" srcOrd="3" destOrd="0" presId="urn:microsoft.com/office/officeart/2005/8/layout/venn1"/>
    <dgm:cxn modelId="{6F3FFF83-9110-D145-ABD0-264E41F834BE}" type="presParOf" srcId="{08775741-8296-724F-8E55-0DB8B1758452}" destId="{C687545D-AED8-E749-80FC-24167A9F9D7B}" srcOrd="4" destOrd="0" presId="urn:microsoft.com/office/officeart/2005/8/layout/venn1"/>
    <dgm:cxn modelId="{B9154963-CBA2-D244-808D-D8F2EE1E4983}" type="presParOf" srcId="{08775741-8296-724F-8E55-0DB8B1758452}" destId="{B14065FC-1ED6-464B-B0B9-B804DE85F80A}"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D073C96-0CD5-443A-BE3E-14CFC1987630}" type="doc">
      <dgm:prSet loTypeId="urn:microsoft.com/office/officeart/2005/8/layout/chevron2" loCatId="list" qsTypeId="urn:microsoft.com/office/officeart/2005/8/quickstyle/3d2" qsCatId="3D" csTypeId="urn:microsoft.com/office/officeart/2005/8/colors/colorful3" csCatId="colorful" phldr="1"/>
      <dgm:spPr/>
      <dgm:t>
        <a:bodyPr/>
        <a:lstStyle/>
        <a:p>
          <a:endParaRPr lang="es-CO"/>
        </a:p>
      </dgm:t>
    </dgm:pt>
    <dgm:pt modelId="{68AFC4D7-D9A5-47B9-9782-0A0A63051F56}">
      <dgm:prSet phldrT="[Texto]"/>
      <dgm:spPr>
        <a:solidFill>
          <a:srgbClr val="152B48"/>
        </a:solidFill>
        <a:ln>
          <a:solidFill>
            <a:srgbClr val="152B48"/>
          </a:solidFill>
        </a:ln>
      </dgm:spPr>
      <dgm:t>
        <a:bodyPr/>
        <a:lstStyle/>
        <a:p>
          <a:r>
            <a:rPr lang="es-CO" b="1" dirty="0">
              <a:latin typeface="Montserrat" pitchFamily="2" charset="77"/>
            </a:rPr>
            <a:t>ANAMNESIS</a:t>
          </a:r>
        </a:p>
      </dgm:t>
    </dgm:pt>
    <dgm:pt modelId="{05FE275A-3652-4D09-833F-42567C928BD6}" type="parTrans" cxnId="{AC3186E4-D365-41BF-BAE6-27B7565F4DCF}">
      <dgm:prSet/>
      <dgm:spPr/>
      <dgm:t>
        <a:bodyPr/>
        <a:lstStyle/>
        <a:p>
          <a:endParaRPr lang="es-CO">
            <a:latin typeface="Montserrat" pitchFamily="2" charset="77"/>
          </a:endParaRPr>
        </a:p>
      </dgm:t>
    </dgm:pt>
    <dgm:pt modelId="{632E8B3F-BDBA-427D-9DFB-318485A6E3A2}" type="sibTrans" cxnId="{AC3186E4-D365-41BF-BAE6-27B7565F4DCF}">
      <dgm:prSet/>
      <dgm:spPr/>
      <dgm:t>
        <a:bodyPr/>
        <a:lstStyle/>
        <a:p>
          <a:endParaRPr lang="es-CO">
            <a:latin typeface="Montserrat" pitchFamily="2" charset="77"/>
          </a:endParaRPr>
        </a:p>
      </dgm:t>
    </dgm:pt>
    <dgm:pt modelId="{4481FB14-8100-48CB-AD6A-619525C0B959}">
      <dgm:prSet phldrT="[Texto]"/>
      <dgm:spPr>
        <a:ln>
          <a:solidFill>
            <a:srgbClr val="152B48"/>
          </a:solidFill>
        </a:ln>
      </dgm:spPr>
      <dgm:t>
        <a:bodyPr/>
        <a:lstStyle/>
        <a:p>
          <a:r>
            <a:rPr lang="es-CO" dirty="0">
              <a:solidFill>
                <a:srgbClr val="152B48"/>
              </a:solidFill>
              <a:latin typeface="Montserrat" pitchFamily="2" charset="77"/>
            </a:rPr>
            <a:t>Caracteres sexuales, AF (enfermedad mental, talla baja); enfermedad neurológica en la infancia, virilización, síntomas de enfermedad H-H, estrés , cambios bruscos de peso, ejercicio excesivo, dietas restrictivas.</a:t>
          </a:r>
        </a:p>
      </dgm:t>
    </dgm:pt>
    <dgm:pt modelId="{40B86761-244D-4201-8168-073E32095510}" type="parTrans" cxnId="{623E09AA-8C7A-49F3-B9FB-F190E14DEE67}">
      <dgm:prSet/>
      <dgm:spPr/>
      <dgm:t>
        <a:bodyPr/>
        <a:lstStyle/>
        <a:p>
          <a:endParaRPr lang="es-CO">
            <a:latin typeface="Montserrat" pitchFamily="2" charset="77"/>
          </a:endParaRPr>
        </a:p>
      </dgm:t>
    </dgm:pt>
    <dgm:pt modelId="{71F4FE2F-78D6-4665-B25D-E24792A40014}" type="sibTrans" cxnId="{623E09AA-8C7A-49F3-B9FB-F190E14DEE67}">
      <dgm:prSet/>
      <dgm:spPr/>
      <dgm:t>
        <a:bodyPr/>
        <a:lstStyle/>
        <a:p>
          <a:endParaRPr lang="es-CO">
            <a:latin typeface="Montserrat" pitchFamily="2" charset="77"/>
          </a:endParaRPr>
        </a:p>
      </dgm:t>
    </dgm:pt>
    <dgm:pt modelId="{A04081B2-BBF5-4059-9DE4-578760CBE3C7}">
      <dgm:prSet phldrT="[Texto]"/>
      <dgm:spPr>
        <a:solidFill>
          <a:srgbClr val="00AAA7"/>
        </a:solidFill>
      </dgm:spPr>
      <dgm:t>
        <a:bodyPr/>
        <a:lstStyle/>
        <a:p>
          <a:r>
            <a:rPr lang="es-CO" b="1" dirty="0">
              <a:latin typeface="Montserrat" pitchFamily="2" charset="77"/>
            </a:rPr>
            <a:t>EXAMEN FÍSICO</a:t>
          </a:r>
        </a:p>
      </dgm:t>
    </dgm:pt>
    <dgm:pt modelId="{BFCF2646-3694-4612-BB1F-B7CABB58E8E9}" type="parTrans" cxnId="{332310C8-7B42-40DD-B3BC-1E223B3F2B58}">
      <dgm:prSet/>
      <dgm:spPr/>
      <dgm:t>
        <a:bodyPr/>
        <a:lstStyle/>
        <a:p>
          <a:endParaRPr lang="es-CO">
            <a:latin typeface="Montserrat" pitchFamily="2" charset="77"/>
          </a:endParaRPr>
        </a:p>
      </dgm:t>
    </dgm:pt>
    <dgm:pt modelId="{DBC33050-BB40-424B-AB7F-F2269FE9DF0C}" type="sibTrans" cxnId="{332310C8-7B42-40DD-B3BC-1E223B3F2B58}">
      <dgm:prSet/>
      <dgm:spPr/>
      <dgm:t>
        <a:bodyPr/>
        <a:lstStyle/>
        <a:p>
          <a:endParaRPr lang="es-CO">
            <a:latin typeface="Montserrat" pitchFamily="2" charset="77"/>
          </a:endParaRPr>
        </a:p>
      </dgm:t>
    </dgm:pt>
    <dgm:pt modelId="{10DAC1D7-5DEF-428D-88A8-C8B7086D6413}">
      <dgm:prSet phldrT="[Texto]"/>
      <dgm:spPr>
        <a:ln>
          <a:solidFill>
            <a:srgbClr val="00AAA7"/>
          </a:solidFill>
        </a:ln>
      </dgm:spPr>
      <dgm:t>
        <a:bodyPr/>
        <a:lstStyle/>
        <a:p>
          <a:r>
            <a:rPr lang="es-CO" dirty="0">
              <a:solidFill>
                <a:srgbClr val="152B48"/>
              </a:solidFill>
              <a:latin typeface="Montserrat" pitchFamily="2" charset="77"/>
            </a:rPr>
            <a:t>Valoración antropométrica (relación segmento superior inferior; talla- envergadura), desarrollo puberal,  IQ, palpar tiroides,  galactorrea, examen físico genital, examen de la piel.</a:t>
          </a:r>
        </a:p>
      </dgm:t>
    </dgm:pt>
    <dgm:pt modelId="{B85E2BBF-EC47-4B57-98ED-E72BFE9BB368}" type="parTrans" cxnId="{008770F0-0554-495D-B556-3FFE6809EC7C}">
      <dgm:prSet/>
      <dgm:spPr/>
      <dgm:t>
        <a:bodyPr/>
        <a:lstStyle/>
        <a:p>
          <a:endParaRPr lang="es-CO">
            <a:latin typeface="Montserrat" pitchFamily="2" charset="77"/>
          </a:endParaRPr>
        </a:p>
      </dgm:t>
    </dgm:pt>
    <dgm:pt modelId="{C9385BF8-C911-4083-8117-ED5D2C257447}" type="sibTrans" cxnId="{008770F0-0554-495D-B556-3FFE6809EC7C}">
      <dgm:prSet/>
      <dgm:spPr/>
      <dgm:t>
        <a:bodyPr/>
        <a:lstStyle/>
        <a:p>
          <a:endParaRPr lang="es-CO">
            <a:latin typeface="Montserrat" pitchFamily="2" charset="77"/>
          </a:endParaRPr>
        </a:p>
      </dgm:t>
    </dgm:pt>
    <dgm:pt modelId="{14B94B0F-A4F0-4D90-98EC-B9A97C833424}">
      <dgm:prSet phldrT="[Texto]"/>
      <dgm:spPr>
        <a:solidFill>
          <a:srgbClr val="152B48"/>
        </a:solidFill>
        <a:ln>
          <a:solidFill>
            <a:srgbClr val="152B48"/>
          </a:solidFill>
        </a:ln>
      </dgm:spPr>
      <dgm:t>
        <a:bodyPr/>
        <a:lstStyle/>
        <a:p>
          <a:r>
            <a:rPr lang="es-CO" b="1" dirty="0">
              <a:latin typeface="Montserrat" pitchFamily="2" charset="77"/>
            </a:rPr>
            <a:t>AYUDAS DX</a:t>
          </a:r>
        </a:p>
      </dgm:t>
    </dgm:pt>
    <dgm:pt modelId="{32D01F35-4B24-4EA7-8CFC-B7D5414DD440}" type="parTrans" cxnId="{D4DFEC81-9C75-4791-A75D-DC98BFFE7A3B}">
      <dgm:prSet/>
      <dgm:spPr/>
      <dgm:t>
        <a:bodyPr/>
        <a:lstStyle/>
        <a:p>
          <a:endParaRPr lang="es-CO">
            <a:latin typeface="Montserrat" pitchFamily="2" charset="77"/>
          </a:endParaRPr>
        </a:p>
      </dgm:t>
    </dgm:pt>
    <dgm:pt modelId="{71DA0A21-A5B1-4AA2-A661-2CCA7AEAF892}" type="sibTrans" cxnId="{D4DFEC81-9C75-4791-A75D-DC98BFFE7A3B}">
      <dgm:prSet/>
      <dgm:spPr/>
      <dgm:t>
        <a:bodyPr/>
        <a:lstStyle/>
        <a:p>
          <a:endParaRPr lang="es-CO">
            <a:latin typeface="Montserrat" pitchFamily="2" charset="77"/>
          </a:endParaRPr>
        </a:p>
      </dgm:t>
    </dgm:pt>
    <dgm:pt modelId="{B73A95B6-0B96-413C-872D-8AE037CBB3AC}">
      <dgm:prSet phldrT="[Texto]"/>
      <dgm:spPr>
        <a:ln>
          <a:solidFill>
            <a:srgbClr val="152B48"/>
          </a:solidFill>
        </a:ln>
      </dgm:spPr>
      <dgm:t>
        <a:bodyPr/>
        <a:lstStyle/>
        <a:p>
          <a:r>
            <a:rPr lang="es-CO" dirty="0">
              <a:solidFill>
                <a:srgbClr val="152B48"/>
              </a:solidFill>
              <a:latin typeface="Montserrat" pitchFamily="2" charset="77"/>
            </a:rPr>
            <a:t>Eco pélvica: útero- ovarios, anormalidades estructurales. </a:t>
          </a:r>
        </a:p>
      </dgm:t>
    </dgm:pt>
    <dgm:pt modelId="{644F12CB-E9C0-4F83-87BA-214A61AF2E81}" type="parTrans" cxnId="{3B951EDE-9B48-400D-9E53-79432E13C83C}">
      <dgm:prSet/>
      <dgm:spPr/>
      <dgm:t>
        <a:bodyPr/>
        <a:lstStyle/>
        <a:p>
          <a:endParaRPr lang="es-CO">
            <a:latin typeface="Montserrat" pitchFamily="2" charset="77"/>
          </a:endParaRPr>
        </a:p>
      </dgm:t>
    </dgm:pt>
    <dgm:pt modelId="{CF85C958-C6F7-40E5-BD6A-721C26435A8D}" type="sibTrans" cxnId="{3B951EDE-9B48-400D-9E53-79432E13C83C}">
      <dgm:prSet/>
      <dgm:spPr/>
      <dgm:t>
        <a:bodyPr/>
        <a:lstStyle/>
        <a:p>
          <a:endParaRPr lang="es-CO">
            <a:latin typeface="Montserrat" pitchFamily="2" charset="77"/>
          </a:endParaRPr>
        </a:p>
      </dgm:t>
    </dgm:pt>
    <dgm:pt modelId="{EE5704B1-EF09-43C1-8230-8271E221A51F}">
      <dgm:prSet phldrT="[Texto]"/>
      <dgm:spPr>
        <a:ln>
          <a:solidFill>
            <a:srgbClr val="152B48"/>
          </a:solidFill>
        </a:ln>
      </dgm:spPr>
      <dgm:t>
        <a:bodyPr/>
        <a:lstStyle/>
        <a:p>
          <a:r>
            <a:rPr lang="es-CO" dirty="0">
              <a:solidFill>
                <a:srgbClr val="152B48"/>
              </a:solidFill>
              <a:latin typeface="Montserrat" pitchFamily="2" charset="77"/>
            </a:rPr>
            <a:t>Paraclínicos.</a:t>
          </a:r>
        </a:p>
      </dgm:t>
    </dgm:pt>
    <dgm:pt modelId="{2CC9C3C7-07A5-4B78-A882-03BC60E7D305}" type="parTrans" cxnId="{91D4FCEC-9C58-4DE7-8FF8-F4806E593CBF}">
      <dgm:prSet/>
      <dgm:spPr/>
      <dgm:t>
        <a:bodyPr/>
        <a:lstStyle/>
        <a:p>
          <a:endParaRPr lang="es-CO">
            <a:latin typeface="Montserrat" pitchFamily="2" charset="77"/>
          </a:endParaRPr>
        </a:p>
      </dgm:t>
    </dgm:pt>
    <dgm:pt modelId="{B0A2DA69-E217-4DFD-AE16-33B412FB5F8A}" type="sibTrans" cxnId="{91D4FCEC-9C58-4DE7-8FF8-F4806E593CBF}">
      <dgm:prSet/>
      <dgm:spPr/>
      <dgm:t>
        <a:bodyPr/>
        <a:lstStyle/>
        <a:p>
          <a:endParaRPr lang="es-CO">
            <a:latin typeface="Montserrat" pitchFamily="2" charset="77"/>
          </a:endParaRPr>
        </a:p>
      </dgm:t>
    </dgm:pt>
    <dgm:pt modelId="{BEE4D370-214F-415C-A37C-7882A7AFF55E}" type="pres">
      <dgm:prSet presAssocID="{4D073C96-0CD5-443A-BE3E-14CFC1987630}" presName="linearFlow" presStyleCnt="0">
        <dgm:presLayoutVars>
          <dgm:dir/>
          <dgm:animLvl val="lvl"/>
          <dgm:resizeHandles val="exact"/>
        </dgm:presLayoutVars>
      </dgm:prSet>
      <dgm:spPr/>
    </dgm:pt>
    <dgm:pt modelId="{2B0A5CE4-C668-4583-A9AB-5C025CB8E548}" type="pres">
      <dgm:prSet presAssocID="{68AFC4D7-D9A5-47B9-9782-0A0A63051F56}" presName="composite" presStyleCnt="0"/>
      <dgm:spPr/>
    </dgm:pt>
    <dgm:pt modelId="{6F413417-8CF5-4FE9-9FBF-3A23F2FA651D}" type="pres">
      <dgm:prSet presAssocID="{68AFC4D7-D9A5-47B9-9782-0A0A63051F56}" presName="parentText" presStyleLbl="alignNode1" presStyleIdx="0" presStyleCnt="3">
        <dgm:presLayoutVars>
          <dgm:chMax val="1"/>
          <dgm:bulletEnabled val="1"/>
        </dgm:presLayoutVars>
      </dgm:prSet>
      <dgm:spPr/>
    </dgm:pt>
    <dgm:pt modelId="{EA5B6F74-F65F-4044-B803-4A42D90EBD27}" type="pres">
      <dgm:prSet presAssocID="{68AFC4D7-D9A5-47B9-9782-0A0A63051F56}" presName="descendantText" presStyleLbl="alignAcc1" presStyleIdx="0" presStyleCnt="3">
        <dgm:presLayoutVars>
          <dgm:bulletEnabled val="1"/>
        </dgm:presLayoutVars>
      </dgm:prSet>
      <dgm:spPr/>
    </dgm:pt>
    <dgm:pt modelId="{2FDF0445-190A-4D03-8985-9FE60159C712}" type="pres">
      <dgm:prSet presAssocID="{632E8B3F-BDBA-427D-9DFB-318485A6E3A2}" presName="sp" presStyleCnt="0"/>
      <dgm:spPr/>
    </dgm:pt>
    <dgm:pt modelId="{6290F4C5-1264-48DC-9461-D4F006A6C745}" type="pres">
      <dgm:prSet presAssocID="{A04081B2-BBF5-4059-9DE4-578760CBE3C7}" presName="composite" presStyleCnt="0"/>
      <dgm:spPr/>
    </dgm:pt>
    <dgm:pt modelId="{D282C041-9935-4646-B411-C7507667BA3E}" type="pres">
      <dgm:prSet presAssocID="{A04081B2-BBF5-4059-9DE4-578760CBE3C7}" presName="parentText" presStyleLbl="alignNode1" presStyleIdx="1" presStyleCnt="3">
        <dgm:presLayoutVars>
          <dgm:chMax val="1"/>
          <dgm:bulletEnabled val="1"/>
        </dgm:presLayoutVars>
      </dgm:prSet>
      <dgm:spPr/>
    </dgm:pt>
    <dgm:pt modelId="{7D72FD5F-EF5D-4936-8265-537C14FACF45}" type="pres">
      <dgm:prSet presAssocID="{A04081B2-BBF5-4059-9DE4-578760CBE3C7}" presName="descendantText" presStyleLbl="alignAcc1" presStyleIdx="1" presStyleCnt="3">
        <dgm:presLayoutVars>
          <dgm:bulletEnabled val="1"/>
        </dgm:presLayoutVars>
      </dgm:prSet>
      <dgm:spPr/>
    </dgm:pt>
    <dgm:pt modelId="{095A4AF2-9417-408C-B967-83687370D9AD}" type="pres">
      <dgm:prSet presAssocID="{DBC33050-BB40-424B-AB7F-F2269FE9DF0C}" presName="sp" presStyleCnt="0"/>
      <dgm:spPr/>
    </dgm:pt>
    <dgm:pt modelId="{F97454FB-B6AA-4F2A-AFF6-1A4DCA193ACC}" type="pres">
      <dgm:prSet presAssocID="{14B94B0F-A4F0-4D90-98EC-B9A97C833424}" presName="composite" presStyleCnt="0"/>
      <dgm:spPr/>
    </dgm:pt>
    <dgm:pt modelId="{84944A0B-D697-45AB-94DD-B4F8CA198A1F}" type="pres">
      <dgm:prSet presAssocID="{14B94B0F-A4F0-4D90-98EC-B9A97C833424}" presName="parentText" presStyleLbl="alignNode1" presStyleIdx="2" presStyleCnt="3">
        <dgm:presLayoutVars>
          <dgm:chMax val="1"/>
          <dgm:bulletEnabled val="1"/>
        </dgm:presLayoutVars>
      </dgm:prSet>
      <dgm:spPr/>
    </dgm:pt>
    <dgm:pt modelId="{BEAD25C2-2168-408C-9E1C-BBE1A56209A3}" type="pres">
      <dgm:prSet presAssocID="{14B94B0F-A4F0-4D90-98EC-B9A97C833424}" presName="descendantText" presStyleLbl="alignAcc1" presStyleIdx="2" presStyleCnt="3">
        <dgm:presLayoutVars>
          <dgm:bulletEnabled val="1"/>
        </dgm:presLayoutVars>
      </dgm:prSet>
      <dgm:spPr/>
    </dgm:pt>
  </dgm:ptLst>
  <dgm:cxnLst>
    <dgm:cxn modelId="{97840C2F-BAEC-2242-8E76-2C014AAA2D15}" type="presOf" srcId="{4481FB14-8100-48CB-AD6A-619525C0B959}" destId="{EA5B6F74-F65F-4044-B803-4A42D90EBD27}" srcOrd="0" destOrd="0" presId="urn:microsoft.com/office/officeart/2005/8/layout/chevron2"/>
    <dgm:cxn modelId="{94BF625C-3B3E-7F4A-9124-C36CD5CC3166}" type="presOf" srcId="{A04081B2-BBF5-4059-9DE4-578760CBE3C7}" destId="{D282C041-9935-4646-B411-C7507667BA3E}" srcOrd="0" destOrd="0" presId="urn:microsoft.com/office/officeart/2005/8/layout/chevron2"/>
    <dgm:cxn modelId="{E0042F5F-4675-874C-B661-B4891BC12F8D}" type="presOf" srcId="{68AFC4D7-D9A5-47B9-9782-0A0A63051F56}" destId="{6F413417-8CF5-4FE9-9FBF-3A23F2FA651D}" srcOrd="0" destOrd="0" presId="urn:microsoft.com/office/officeart/2005/8/layout/chevron2"/>
    <dgm:cxn modelId="{CC33616C-33C2-F442-B845-94E82FD8D09C}" type="presOf" srcId="{EE5704B1-EF09-43C1-8230-8271E221A51F}" destId="{BEAD25C2-2168-408C-9E1C-BBE1A56209A3}" srcOrd="0" destOrd="1" presId="urn:microsoft.com/office/officeart/2005/8/layout/chevron2"/>
    <dgm:cxn modelId="{D4DFEC81-9C75-4791-A75D-DC98BFFE7A3B}" srcId="{4D073C96-0CD5-443A-BE3E-14CFC1987630}" destId="{14B94B0F-A4F0-4D90-98EC-B9A97C833424}" srcOrd="2" destOrd="0" parTransId="{32D01F35-4B24-4EA7-8CFC-B7D5414DD440}" sibTransId="{71DA0A21-A5B1-4AA2-A661-2CCA7AEAF892}"/>
    <dgm:cxn modelId="{72F86C9B-55F4-9D48-8506-2631853B65B3}" type="presOf" srcId="{14B94B0F-A4F0-4D90-98EC-B9A97C833424}" destId="{84944A0B-D697-45AB-94DD-B4F8CA198A1F}" srcOrd="0" destOrd="0" presId="urn:microsoft.com/office/officeart/2005/8/layout/chevron2"/>
    <dgm:cxn modelId="{623E09AA-8C7A-49F3-B9FB-F190E14DEE67}" srcId="{68AFC4D7-D9A5-47B9-9782-0A0A63051F56}" destId="{4481FB14-8100-48CB-AD6A-619525C0B959}" srcOrd="0" destOrd="0" parTransId="{40B86761-244D-4201-8168-073E32095510}" sibTransId="{71F4FE2F-78D6-4665-B25D-E24792A40014}"/>
    <dgm:cxn modelId="{8D207BB4-E48C-7E4A-BB77-660D6B3C2092}" type="presOf" srcId="{4D073C96-0CD5-443A-BE3E-14CFC1987630}" destId="{BEE4D370-214F-415C-A37C-7882A7AFF55E}" srcOrd="0" destOrd="0" presId="urn:microsoft.com/office/officeart/2005/8/layout/chevron2"/>
    <dgm:cxn modelId="{D000ACBD-0892-B046-80A2-6A1D07BDBA76}" type="presOf" srcId="{10DAC1D7-5DEF-428D-88A8-C8B7086D6413}" destId="{7D72FD5F-EF5D-4936-8265-537C14FACF45}" srcOrd="0" destOrd="0" presId="urn:microsoft.com/office/officeart/2005/8/layout/chevron2"/>
    <dgm:cxn modelId="{332310C8-7B42-40DD-B3BC-1E223B3F2B58}" srcId="{4D073C96-0CD5-443A-BE3E-14CFC1987630}" destId="{A04081B2-BBF5-4059-9DE4-578760CBE3C7}" srcOrd="1" destOrd="0" parTransId="{BFCF2646-3694-4612-BB1F-B7CABB58E8E9}" sibTransId="{DBC33050-BB40-424B-AB7F-F2269FE9DF0C}"/>
    <dgm:cxn modelId="{3B951EDE-9B48-400D-9E53-79432E13C83C}" srcId="{14B94B0F-A4F0-4D90-98EC-B9A97C833424}" destId="{B73A95B6-0B96-413C-872D-8AE037CBB3AC}" srcOrd="0" destOrd="0" parTransId="{644F12CB-E9C0-4F83-87BA-214A61AF2E81}" sibTransId="{CF85C958-C6F7-40E5-BD6A-721C26435A8D}"/>
    <dgm:cxn modelId="{AC3186E4-D365-41BF-BAE6-27B7565F4DCF}" srcId="{4D073C96-0CD5-443A-BE3E-14CFC1987630}" destId="{68AFC4D7-D9A5-47B9-9782-0A0A63051F56}" srcOrd="0" destOrd="0" parTransId="{05FE275A-3652-4D09-833F-42567C928BD6}" sibTransId="{632E8B3F-BDBA-427D-9DFB-318485A6E3A2}"/>
    <dgm:cxn modelId="{F07CDBEB-5C60-664C-B0E4-24175797EC90}" type="presOf" srcId="{B73A95B6-0B96-413C-872D-8AE037CBB3AC}" destId="{BEAD25C2-2168-408C-9E1C-BBE1A56209A3}" srcOrd="0" destOrd="0" presId="urn:microsoft.com/office/officeart/2005/8/layout/chevron2"/>
    <dgm:cxn modelId="{91D4FCEC-9C58-4DE7-8FF8-F4806E593CBF}" srcId="{14B94B0F-A4F0-4D90-98EC-B9A97C833424}" destId="{EE5704B1-EF09-43C1-8230-8271E221A51F}" srcOrd="1" destOrd="0" parTransId="{2CC9C3C7-07A5-4B78-A882-03BC60E7D305}" sibTransId="{B0A2DA69-E217-4DFD-AE16-33B412FB5F8A}"/>
    <dgm:cxn modelId="{008770F0-0554-495D-B556-3FFE6809EC7C}" srcId="{A04081B2-BBF5-4059-9DE4-578760CBE3C7}" destId="{10DAC1D7-5DEF-428D-88A8-C8B7086D6413}" srcOrd="0" destOrd="0" parTransId="{B85E2BBF-EC47-4B57-98ED-E72BFE9BB368}" sibTransId="{C9385BF8-C911-4083-8117-ED5D2C257447}"/>
    <dgm:cxn modelId="{4F8990F7-758A-934B-9985-8F8F650AFEB8}" type="presParOf" srcId="{BEE4D370-214F-415C-A37C-7882A7AFF55E}" destId="{2B0A5CE4-C668-4583-A9AB-5C025CB8E548}" srcOrd="0" destOrd="0" presId="urn:microsoft.com/office/officeart/2005/8/layout/chevron2"/>
    <dgm:cxn modelId="{9C78C61B-6F22-6241-9379-6ADD030C066D}" type="presParOf" srcId="{2B0A5CE4-C668-4583-A9AB-5C025CB8E548}" destId="{6F413417-8CF5-4FE9-9FBF-3A23F2FA651D}" srcOrd="0" destOrd="0" presId="urn:microsoft.com/office/officeart/2005/8/layout/chevron2"/>
    <dgm:cxn modelId="{DCF5A1CF-5D37-A04D-B57C-89577E34B0CF}" type="presParOf" srcId="{2B0A5CE4-C668-4583-A9AB-5C025CB8E548}" destId="{EA5B6F74-F65F-4044-B803-4A42D90EBD27}" srcOrd="1" destOrd="0" presId="urn:microsoft.com/office/officeart/2005/8/layout/chevron2"/>
    <dgm:cxn modelId="{38059A14-7BD5-BF44-B2AF-FE3C946126B3}" type="presParOf" srcId="{BEE4D370-214F-415C-A37C-7882A7AFF55E}" destId="{2FDF0445-190A-4D03-8985-9FE60159C712}" srcOrd="1" destOrd="0" presId="urn:microsoft.com/office/officeart/2005/8/layout/chevron2"/>
    <dgm:cxn modelId="{EF05FB8F-E2E5-6C42-8EFD-646DBFEC37E3}" type="presParOf" srcId="{BEE4D370-214F-415C-A37C-7882A7AFF55E}" destId="{6290F4C5-1264-48DC-9461-D4F006A6C745}" srcOrd="2" destOrd="0" presId="urn:microsoft.com/office/officeart/2005/8/layout/chevron2"/>
    <dgm:cxn modelId="{C9930A58-602F-5840-9946-C080DD4C46AF}" type="presParOf" srcId="{6290F4C5-1264-48DC-9461-D4F006A6C745}" destId="{D282C041-9935-4646-B411-C7507667BA3E}" srcOrd="0" destOrd="0" presId="urn:microsoft.com/office/officeart/2005/8/layout/chevron2"/>
    <dgm:cxn modelId="{FB9B5065-3BAF-244F-9E3A-5D5515B4296F}" type="presParOf" srcId="{6290F4C5-1264-48DC-9461-D4F006A6C745}" destId="{7D72FD5F-EF5D-4936-8265-537C14FACF45}" srcOrd="1" destOrd="0" presId="urn:microsoft.com/office/officeart/2005/8/layout/chevron2"/>
    <dgm:cxn modelId="{7278026E-DFFF-A54A-98C7-8D711A3AD543}" type="presParOf" srcId="{BEE4D370-214F-415C-A37C-7882A7AFF55E}" destId="{095A4AF2-9417-408C-B967-83687370D9AD}" srcOrd="3" destOrd="0" presId="urn:microsoft.com/office/officeart/2005/8/layout/chevron2"/>
    <dgm:cxn modelId="{3E8DC5E9-EB06-724D-8388-DDC3E7AD63F0}" type="presParOf" srcId="{BEE4D370-214F-415C-A37C-7882A7AFF55E}" destId="{F97454FB-B6AA-4F2A-AFF6-1A4DCA193ACC}" srcOrd="4" destOrd="0" presId="urn:microsoft.com/office/officeart/2005/8/layout/chevron2"/>
    <dgm:cxn modelId="{97D3A175-3212-6947-8403-D26664084C20}" type="presParOf" srcId="{F97454FB-B6AA-4F2A-AFF6-1A4DCA193ACC}" destId="{84944A0B-D697-45AB-94DD-B4F8CA198A1F}" srcOrd="0" destOrd="0" presId="urn:microsoft.com/office/officeart/2005/8/layout/chevron2"/>
    <dgm:cxn modelId="{97CFE621-320A-F443-8072-39C191BFC467}" type="presParOf" srcId="{F97454FB-B6AA-4F2A-AFF6-1A4DCA193ACC}" destId="{BEAD25C2-2168-408C-9E1C-BBE1A56209A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5BA6DAA-2D58-D847-872D-12D90BE8BAA4}"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98748DA9-738C-2A43-8DA0-4D4940B1BB0E}">
      <dgm:prSet phldrT="[Texto]"/>
      <dgm:spPr>
        <a:solidFill>
          <a:srgbClr val="152B48"/>
        </a:solidFill>
      </dgm:spPr>
      <dgm:t>
        <a:bodyPr/>
        <a:lstStyle/>
        <a:p>
          <a:r>
            <a:rPr lang="es-ES" b="1" dirty="0">
              <a:solidFill>
                <a:schemeClr val="bg1"/>
              </a:solidFill>
              <a:latin typeface="Montserrat" pitchFamily="2" charset="77"/>
            </a:rPr>
            <a:t>Tumores hipotalámicos</a:t>
          </a:r>
        </a:p>
      </dgm:t>
    </dgm:pt>
    <dgm:pt modelId="{4EBC49D6-5083-F64C-B414-E53ACAD69A48}" type="parTrans" cxnId="{E981EEF6-CCF8-7840-9A53-F8B1A4AE398B}">
      <dgm:prSet/>
      <dgm:spPr/>
      <dgm:t>
        <a:bodyPr/>
        <a:lstStyle/>
        <a:p>
          <a:endParaRPr lang="es-ES">
            <a:solidFill>
              <a:schemeClr val="bg1"/>
            </a:solidFill>
            <a:latin typeface="Montserrat" pitchFamily="2" charset="77"/>
          </a:endParaRPr>
        </a:p>
      </dgm:t>
    </dgm:pt>
    <dgm:pt modelId="{762181B0-3E8A-9244-9F16-FCB6792022B1}" type="sibTrans" cxnId="{E981EEF6-CCF8-7840-9A53-F8B1A4AE398B}">
      <dgm:prSet/>
      <dgm:spPr/>
      <dgm:t>
        <a:bodyPr/>
        <a:lstStyle/>
        <a:p>
          <a:endParaRPr lang="es-ES">
            <a:solidFill>
              <a:schemeClr val="bg1"/>
            </a:solidFill>
            <a:latin typeface="Montserrat" pitchFamily="2" charset="77"/>
          </a:endParaRPr>
        </a:p>
      </dgm:t>
    </dgm:pt>
    <dgm:pt modelId="{9BB47CA8-4634-7C42-9E66-995C74427562}">
      <dgm:prSet/>
      <dgm:spPr>
        <a:noFill/>
        <a:ln>
          <a:solidFill>
            <a:srgbClr val="152B48">
              <a:alpha val="90000"/>
            </a:srgbClr>
          </a:solidFill>
        </a:ln>
      </dgm:spPr>
      <dgm:t>
        <a:bodyPr/>
        <a:lstStyle/>
        <a:p>
          <a:r>
            <a:rPr lang="es-ES" dirty="0" err="1">
              <a:solidFill>
                <a:srgbClr val="152B48"/>
              </a:solidFill>
              <a:latin typeface="Montserrat" pitchFamily="2" charset="77"/>
            </a:rPr>
            <a:t>Craniofaringioma</a:t>
          </a:r>
          <a:r>
            <a:rPr lang="es-ES" dirty="0">
              <a:solidFill>
                <a:srgbClr val="152B48"/>
              </a:solidFill>
              <a:latin typeface="Montserrat" pitchFamily="2" charset="77"/>
            </a:rPr>
            <a:t>.</a:t>
          </a:r>
          <a:endParaRPr lang="es-CO" dirty="0">
            <a:solidFill>
              <a:srgbClr val="152B48"/>
            </a:solidFill>
            <a:latin typeface="Montserrat" pitchFamily="2" charset="77"/>
          </a:endParaRPr>
        </a:p>
      </dgm:t>
    </dgm:pt>
    <dgm:pt modelId="{847F6FC5-B082-8548-81C1-6EAB4B4E7C15}" type="parTrans" cxnId="{91EAAB1A-290A-EA40-92DF-ED54392CB27A}">
      <dgm:prSet/>
      <dgm:spPr/>
      <dgm:t>
        <a:bodyPr/>
        <a:lstStyle/>
        <a:p>
          <a:endParaRPr lang="es-ES">
            <a:solidFill>
              <a:schemeClr val="bg1"/>
            </a:solidFill>
            <a:latin typeface="Montserrat" pitchFamily="2" charset="77"/>
          </a:endParaRPr>
        </a:p>
      </dgm:t>
    </dgm:pt>
    <dgm:pt modelId="{25D424BA-3E92-0B4F-AC46-E180827CF0B1}" type="sibTrans" cxnId="{91EAAB1A-290A-EA40-92DF-ED54392CB27A}">
      <dgm:prSet/>
      <dgm:spPr/>
      <dgm:t>
        <a:bodyPr/>
        <a:lstStyle/>
        <a:p>
          <a:endParaRPr lang="es-ES">
            <a:solidFill>
              <a:schemeClr val="bg1"/>
            </a:solidFill>
            <a:latin typeface="Montserrat" pitchFamily="2" charset="77"/>
          </a:endParaRPr>
        </a:p>
      </dgm:t>
    </dgm:pt>
    <dgm:pt modelId="{8F778272-782F-6A4F-B3A5-42CE8CB5ECF4}">
      <dgm:prSet/>
      <dgm:spPr>
        <a:noFill/>
        <a:ln>
          <a:solidFill>
            <a:srgbClr val="152B48">
              <a:alpha val="90000"/>
            </a:srgbClr>
          </a:solidFill>
        </a:ln>
      </dgm:spPr>
      <dgm:t>
        <a:bodyPr/>
        <a:lstStyle/>
        <a:p>
          <a:r>
            <a:rPr lang="es-ES" dirty="0">
              <a:solidFill>
                <a:srgbClr val="152B48"/>
              </a:solidFill>
              <a:latin typeface="Montserrat" pitchFamily="2" charset="77"/>
            </a:rPr>
            <a:t>Linfomas.</a:t>
          </a:r>
          <a:endParaRPr lang="es-CO" dirty="0">
            <a:solidFill>
              <a:srgbClr val="152B48"/>
            </a:solidFill>
            <a:latin typeface="Montserrat" pitchFamily="2" charset="77"/>
          </a:endParaRPr>
        </a:p>
      </dgm:t>
    </dgm:pt>
    <dgm:pt modelId="{92DA7B89-9DA8-2E48-B348-2A4BA1A371A7}" type="parTrans" cxnId="{6A2E9342-E519-C846-933A-6A2E838239F9}">
      <dgm:prSet/>
      <dgm:spPr/>
      <dgm:t>
        <a:bodyPr/>
        <a:lstStyle/>
        <a:p>
          <a:endParaRPr lang="es-ES">
            <a:solidFill>
              <a:schemeClr val="bg1"/>
            </a:solidFill>
            <a:latin typeface="Montserrat" pitchFamily="2" charset="77"/>
          </a:endParaRPr>
        </a:p>
      </dgm:t>
    </dgm:pt>
    <dgm:pt modelId="{A5E6F8A9-D4B9-2D46-9CC4-D43286E3D1A8}" type="sibTrans" cxnId="{6A2E9342-E519-C846-933A-6A2E838239F9}">
      <dgm:prSet/>
      <dgm:spPr/>
      <dgm:t>
        <a:bodyPr/>
        <a:lstStyle/>
        <a:p>
          <a:endParaRPr lang="es-ES">
            <a:solidFill>
              <a:schemeClr val="bg1"/>
            </a:solidFill>
            <a:latin typeface="Montserrat" pitchFamily="2" charset="77"/>
          </a:endParaRPr>
        </a:p>
      </dgm:t>
    </dgm:pt>
    <dgm:pt modelId="{41752BDC-9998-CE46-91A2-3DC96250D444}">
      <dgm:prSet/>
      <dgm:spPr>
        <a:solidFill>
          <a:srgbClr val="152B48"/>
        </a:solidFill>
      </dgm:spPr>
      <dgm:t>
        <a:bodyPr/>
        <a:lstStyle/>
        <a:p>
          <a:r>
            <a:rPr lang="es-ES" b="1" dirty="0">
              <a:solidFill>
                <a:schemeClr val="bg1"/>
              </a:solidFill>
              <a:latin typeface="Montserrat" pitchFamily="2" charset="77"/>
            </a:rPr>
            <a:t>Enfermedades </a:t>
          </a:r>
          <a:r>
            <a:rPr lang="es-ES" b="1" dirty="0" err="1">
              <a:solidFill>
                <a:schemeClr val="bg1"/>
              </a:solidFill>
              <a:latin typeface="Montserrat" pitchFamily="2" charset="77"/>
            </a:rPr>
            <a:t>infiltrativas</a:t>
          </a:r>
          <a:endParaRPr lang="es-CO" b="1" dirty="0">
            <a:solidFill>
              <a:schemeClr val="bg1"/>
            </a:solidFill>
            <a:latin typeface="Montserrat" pitchFamily="2" charset="77"/>
          </a:endParaRPr>
        </a:p>
      </dgm:t>
    </dgm:pt>
    <dgm:pt modelId="{60F598BD-4EBB-5A47-8D25-6D9BD39D04A8}" type="parTrans" cxnId="{5CB2397E-D769-204D-9918-FF0363C441FE}">
      <dgm:prSet/>
      <dgm:spPr/>
      <dgm:t>
        <a:bodyPr/>
        <a:lstStyle/>
        <a:p>
          <a:endParaRPr lang="es-ES">
            <a:solidFill>
              <a:schemeClr val="bg1"/>
            </a:solidFill>
            <a:latin typeface="Montserrat" pitchFamily="2" charset="77"/>
          </a:endParaRPr>
        </a:p>
      </dgm:t>
    </dgm:pt>
    <dgm:pt modelId="{56E55443-F09A-D148-977B-87127A3C970E}" type="sibTrans" cxnId="{5CB2397E-D769-204D-9918-FF0363C441FE}">
      <dgm:prSet/>
      <dgm:spPr/>
      <dgm:t>
        <a:bodyPr/>
        <a:lstStyle/>
        <a:p>
          <a:endParaRPr lang="es-ES">
            <a:solidFill>
              <a:schemeClr val="bg1"/>
            </a:solidFill>
            <a:latin typeface="Montserrat" pitchFamily="2" charset="77"/>
          </a:endParaRPr>
        </a:p>
      </dgm:t>
    </dgm:pt>
    <dgm:pt modelId="{482D626D-6840-514D-8DE6-D3BD91911286}">
      <dgm:prSet/>
      <dgm:spPr>
        <a:noFill/>
        <a:ln>
          <a:solidFill>
            <a:srgbClr val="152B48">
              <a:alpha val="90000"/>
            </a:srgbClr>
          </a:solidFill>
        </a:ln>
      </dgm:spPr>
      <dgm:t>
        <a:bodyPr/>
        <a:lstStyle/>
        <a:p>
          <a:r>
            <a:rPr lang="es-ES" dirty="0" err="1">
              <a:solidFill>
                <a:srgbClr val="152B48"/>
              </a:solidFill>
              <a:latin typeface="Montserrat" pitchFamily="2" charset="77"/>
            </a:rPr>
            <a:t>Histiocitosis</a:t>
          </a:r>
          <a:r>
            <a:rPr lang="es-ES" dirty="0">
              <a:solidFill>
                <a:srgbClr val="152B48"/>
              </a:solidFill>
              <a:latin typeface="Montserrat" pitchFamily="2" charset="77"/>
            </a:rPr>
            <a:t> de células de Langerhans.</a:t>
          </a:r>
          <a:endParaRPr lang="es-CO" dirty="0">
            <a:solidFill>
              <a:srgbClr val="152B48"/>
            </a:solidFill>
            <a:latin typeface="Montserrat" pitchFamily="2" charset="77"/>
          </a:endParaRPr>
        </a:p>
      </dgm:t>
    </dgm:pt>
    <dgm:pt modelId="{60236059-44CF-DC4A-A091-53D4C956DEAD}" type="parTrans" cxnId="{681F0DBC-85FC-BD41-A1FB-A9E4D95BDDC0}">
      <dgm:prSet/>
      <dgm:spPr/>
      <dgm:t>
        <a:bodyPr/>
        <a:lstStyle/>
        <a:p>
          <a:endParaRPr lang="es-ES">
            <a:solidFill>
              <a:schemeClr val="bg1"/>
            </a:solidFill>
            <a:latin typeface="Montserrat" pitchFamily="2" charset="77"/>
          </a:endParaRPr>
        </a:p>
      </dgm:t>
    </dgm:pt>
    <dgm:pt modelId="{C5196F15-51A2-E54D-97CA-B0E62445D0D9}" type="sibTrans" cxnId="{681F0DBC-85FC-BD41-A1FB-A9E4D95BDDC0}">
      <dgm:prSet/>
      <dgm:spPr/>
      <dgm:t>
        <a:bodyPr/>
        <a:lstStyle/>
        <a:p>
          <a:endParaRPr lang="es-ES">
            <a:solidFill>
              <a:schemeClr val="bg1"/>
            </a:solidFill>
            <a:latin typeface="Montserrat" pitchFamily="2" charset="77"/>
          </a:endParaRPr>
        </a:p>
      </dgm:t>
    </dgm:pt>
    <dgm:pt modelId="{58A55E28-1BC7-C94B-AC1A-76472B6FA1F9}">
      <dgm:prSet/>
      <dgm:spPr>
        <a:noFill/>
        <a:ln>
          <a:solidFill>
            <a:srgbClr val="152B48">
              <a:alpha val="90000"/>
            </a:srgbClr>
          </a:solidFill>
        </a:ln>
      </dgm:spPr>
      <dgm:t>
        <a:bodyPr/>
        <a:lstStyle/>
        <a:p>
          <a:r>
            <a:rPr lang="es-ES" dirty="0" err="1">
              <a:solidFill>
                <a:srgbClr val="152B48"/>
              </a:solidFill>
              <a:latin typeface="Montserrat" pitchFamily="2" charset="77"/>
            </a:rPr>
            <a:t>Sarcoidosis</a:t>
          </a:r>
          <a:r>
            <a:rPr lang="es-ES" dirty="0">
              <a:solidFill>
                <a:srgbClr val="152B48"/>
              </a:solidFill>
              <a:latin typeface="Montserrat" pitchFamily="2" charset="77"/>
            </a:rPr>
            <a:t>.</a:t>
          </a:r>
          <a:endParaRPr lang="es-CO" dirty="0">
            <a:solidFill>
              <a:srgbClr val="152B48"/>
            </a:solidFill>
            <a:latin typeface="Montserrat" pitchFamily="2" charset="77"/>
          </a:endParaRPr>
        </a:p>
      </dgm:t>
    </dgm:pt>
    <dgm:pt modelId="{4C1D8B3D-79FA-4447-81E7-BD2909B1B4E9}" type="parTrans" cxnId="{94EA8E2D-4407-744A-B3E7-42C4968DD2C7}">
      <dgm:prSet/>
      <dgm:spPr/>
      <dgm:t>
        <a:bodyPr/>
        <a:lstStyle/>
        <a:p>
          <a:endParaRPr lang="es-ES">
            <a:solidFill>
              <a:schemeClr val="bg1"/>
            </a:solidFill>
            <a:latin typeface="Montserrat" pitchFamily="2" charset="77"/>
          </a:endParaRPr>
        </a:p>
      </dgm:t>
    </dgm:pt>
    <dgm:pt modelId="{7BF24EE9-2426-CC46-A172-905B6CC63309}" type="sibTrans" cxnId="{94EA8E2D-4407-744A-B3E7-42C4968DD2C7}">
      <dgm:prSet/>
      <dgm:spPr/>
      <dgm:t>
        <a:bodyPr/>
        <a:lstStyle/>
        <a:p>
          <a:endParaRPr lang="es-ES">
            <a:solidFill>
              <a:schemeClr val="bg1"/>
            </a:solidFill>
            <a:latin typeface="Montserrat" pitchFamily="2" charset="77"/>
          </a:endParaRPr>
        </a:p>
      </dgm:t>
    </dgm:pt>
    <dgm:pt modelId="{0807A41F-7911-9447-8286-1A92DFC7CE79}">
      <dgm:prSet/>
      <dgm:spPr>
        <a:noFill/>
        <a:ln>
          <a:solidFill>
            <a:srgbClr val="152B48">
              <a:alpha val="90000"/>
            </a:srgbClr>
          </a:solidFill>
        </a:ln>
      </dgm:spPr>
      <dgm:t>
        <a:bodyPr/>
        <a:lstStyle/>
        <a:p>
          <a:r>
            <a:rPr lang="es-CO" dirty="0">
              <a:solidFill>
                <a:srgbClr val="152B48"/>
              </a:solidFill>
              <a:latin typeface="Montserrat" pitchFamily="2" charset="77"/>
            </a:rPr>
            <a:t>Meningiomas.</a:t>
          </a:r>
        </a:p>
      </dgm:t>
    </dgm:pt>
    <dgm:pt modelId="{0245E936-4407-C247-804E-BF19FE1570D1}" type="parTrans" cxnId="{8F361065-5C76-0D4A-B4EC-2E55A0360925}">
      <dgm:prSet/>
      <dgm:spPr/>
      <dgm:t>
        <a:bodyPr/>
        <a:lstStyle/>
        <a:p>
          <a:endParaRPr lang="es-ES">
            <a:solidFill>
              <a:schemeClr val="bg1"/>
            </a:solidFill>
            <a:latin typeface="Montserrat" pitchFamily="2" charset="77"/>
          </a:endParaRPr>
        </a:p>
      </dgm:t>
    </dgm:pt>
    <dgm:pt modelId="{E0C4CD90-EFF2-B848-ABF4-8E79947D7E6D}" type="sibTrans" cxnId="{8F361065-5C76-0D4A-B4EC-2E55A0360925}">
      <dgm:prSet/>
      <dgm:spPr/>
      <dgm:t>
        <a:bodyPr/>
        <a:lstStyle/>
        <a:p>
          <a:endParaRPr lang="es-ES">
            <a:solidFill>
              <a:schemeClr val="bg1"/>
            </a:solidFill>
            <a:latin typeface="Montserrat" pitchFamily="2" charset="77"/>
          </a:endParaRPr>
        </a:p>
      </dgm:t>
    </dgm:pt>
    <dgm:pt modelId="{08139AF7-97F4-8B47-A646-BCA95C95E1B1}" type="pres">
      <dgm:prSet presAssocID="{F5BA6DAA-2D58-D847-872D-12D90BE8BAA4}" presName="Name0" presStyleCnt="0">
        <dgm:presLayoutVars>
          <dgm:dir/>
          <dgm:animLvl val="lvl"/>
          <dgm:resizeHandles val="exact"/>
        </dgm:presLayoutVars>
      </dgm:prSet>
      <dgm:spPr/>
    </dgm:pt>
    <dgm:pt modelId="{F5E9D471-C180-484C-A865-16C752A95B63}" type="pres">
      <dgm:prSet presAssocID="{98748DA9-738C-2A43-8DA0-4D4940B1BB0E}" presName="composite" presStyleCnt="0"/>
      <dgm:spPr/>
    </dgm:pt>
    <dgm:pt modelId="{D56DF0E5-7EA8-1844-9A86-1E61129D4691}" type="pres">
      <dgm:prSet presAssocID="{98748DA9-738C-2A43-8DA0-4D4940B1BB0E}" presName="parTx" presStyleLbl="alignNode1" presStyleIdx="0" presStyleCnt="2">
        <dgm:presLayoutVars>
          <dgm:chMax val="0"/>
          <dgm:chPref val="0"/>
          <dgm:bulletEnabled val="1"/>
        </dgm:presLayoutVars>
      </dgm:prSet>
      <dgm:spPr/>
    </dgm:pt>
    <dgm:pt modelId="{D1D7346B-F1C2-C946-8BF1-CED17199ED95}" type="pres">
      <dgm:prSet presAssocID="{98748DA9-738C-2A43-8DA0-4D4940B1BB0E}" presName="desTx" presStyleLbl="alignAccFollowNode1" presStyleIdx="0" presStyleCnt="2">
        <dgm:presLayoutVars>
          <dgm:bulletEnabled val="1"/>
        </dgm:presLayoutVars>
      </dgm:prSet>
      <dgm:spPr/>
    </dgm:pt>
    <dgm:pt modelId="{CA5256BA-FC19-9D49-BBC8-B958830E0500}" type="pres">
      <dgm:prSet presAssocID="{762181B0-3E8A-9244-9F16-FCB6792022B1}" presName="space" presStyleCnt="0"/>
      <dgm:spPr/>
    </dgm:pt>
    <dgm:pt modelId="{1B8A3059-72BD-2D4E-AAB0-83DAC320DE17}" type="pres">
      <dgm:prSet presAssocID="{41752BDC-9998-CE46-91A2-3DC96250D444}" presName="composite" presStyleCnt="0"/>
      <dgm:spPr/>
    </dgm:pt>
    <dgm:pt modelId="{9532AD4A-9C6E-9442-891F-4FC79DECAA16}" type="pres">
      <dgm:prSet presAssocID="{41752BDC-9998-CE46-91A2-3DC96250D444}" presName="parTx" presStyleLbl="alignNode1" presStyleIdx="1" presStyleCnt="2" custLinFactNeighborX="-739" custLinFactNeighborY="1500">
        <dgm:presLayoutVars>
          <dgm:chMax val="0"/>
          <dgm:chPref val="0"/>
          <dgm:bulletEnabled val="1"/>
        </dgm:presLayoutVars>
      </dgm:prSet>
      <dgm:spPr/>
    </dgm:pt>
    <dgm:pt modelId="{3E715F15-C57A-EA49-ABC6-6407C91A96B2}" type="pres">
      <dgm:prSet presAssocID="{41752BDC-9998-CE46-91A2-3DC96250D444}" presName="desTx" presStyleLbl="alignAccFollowNode1" presStyleIdx="1" presStyleCnt="2">
        <dgm:presLayoutVars>
          <dgm:bulletEnabled val="1"/>
        </dgm:presLayoutVars>
      </dgm:prSet>
      <dgm:spPr/>
    </dgm:pt>
  </dgm:ptLst>
  <dgm:cxnLst>
    <dgm:cxn modelId="{91EAAB1A-290A-EA40-92DF-ED54392CB27A}" srcId="{98748DA9-738C-2A43-8DA0-4D4940B1BB0E}" destId="{9BB47CA8-4634-7C42-9E66-995C74427562}" srcOrd="0" destOrd="0" parTransId="{847F6FC5-B082-8548-81C1-6EAB4B4E7C15}" sibTransId="{25D424BA-3E92-0B4F-AC46-E180827CF0B1}"/>
    <dgm:cxn modelId="{A69CA726-FFB6-4D41-9A0A-7C1A51FAD91E}" type="presOf" srcId="{0807A41F-7911-9447-8286-1A92DFC7CE79}" destId="{D1D7346B-F1C2-C946-8BF1-CED17199ED95}" srcOrd="0" destOrd="2" presId="urn:microsoft.com/office/officeart/2005/8/layout/hList1"/>
    <dgm:cxn modelId="{94EA8E2D-4407-744A-B3E7-42C4968DD2C7}" srcId="{41752BDC-9998-CE46-91A2-3DC96250D444}" destId="{58A55E28-1BC7-C94B-AC1A-76472B6FA1F9}" srcOrd="1" destOrd="0" parTransId="{4C1D8B3D-79FA-4447-81E7-BD2909B1B4E9}" sibTransId="{7BF24EE9-2426-CC46-A172-905B6CC63309}"/>
    <dgm:cxn modelId="{F100D637-C523-D948-8937-F5187317497E}" type="presOf" srcId="{F5BA6DAA-2D58-D847-872D-12D90BE8BAA4}" destId="{08139AF7-97F4-8B47-A646-BCA95C95E1B1}" srcOrd="0" destOrd="0" presId="urn:microsoft.com/office/officeart/2005/8/layout/hList1"/>
    <dgm:cxn modelId="{6A2E9342-E519-C846-933A-6A2E838239F9}" srcId="{98748DA9-738C-2A43-8DA0-4D4940B1BB0E}" destId="{8F778272-782F-6A4F-B3A5-42CE8CB5ECF4}" srcOrd="1" destOrd="0" parTransId="{92DA7B89-9DA8-2E48-B348-2A4BA1A371A7}" sibTransId="{A5E6F8A9-D4B9-2D46-9CC4-D43286E3D1A8}"/>
    <dgm:cxn modelId="{2BB62643-732C-F745-AB36-50C4EB886BAD}" type="presOf" srcId="{482D626D-6840-514D-8DE6-D3BD91911286}" destId="{3E715F15-C57A-EA49-ABC6-6407C91A96B2}" srcOrd="0" destOrd="0" presId="urn:microsoft.com/office/officeart/2005/8/layout/hList1"/>
    <dgm:cxn modelId="{8F361065-5C76-0D4A-B4EC-2E55A0360925}" srcId="{98748DA9-738C-2A43-8DA0-4D4940B1BB0E}" destId="{0807A41F-7911-9447-8286-1A92DFC7CE79}" srcOrd="2" destOrd="0" parTransId="{0245E936-4407-C247-804E-BF19FE1570D1}" sibTransId="{E0C4CD90-EFF2-B848-ABF4-8E79947D7E6D}"/>
    <dgm:cxn modelId="{5CB2397E-D769-204D-9918-FF0363C441FE}" srcId="{F5BA6DAA-2D58-D847-872D-12D90BE8BAA4}" destId="{41752BDC-9998-CE46-91A2-3DC96250D444}" srcOrd="1" destOrd="0" parTransId="{60F598BD-4EBB-5A47-8D25-6D9BD39D04A8}" sibTransId="{56E55443-F09A-D148-977B-87127A3C970E}"/>
    <dgm:cxn modelId="{9C98A7A7-BCB1-3C4F-B91E-1FA243F36277}" type="presOf" srcId="{9BB47CA8-4634-7C42-9E66-995C74427562}" destId="{D1D7346B-F1C2-C946-8BF1-CED17199ED95}" srcOrd="0" destOrd="0" presId="urn:microsoft.com/office/officeart/2005/8/layout/hList1"/>
    <dgm:cxn modelId="{60B4B7BB-AE98-934C-BB64-D4669498EB55}" type="presOf" srcId="{98748DA9-738C-2A43-8DA0-4D4940B1BB0E}" destId="{D56DF0E5-7EA8-1844-9A86-1E61129D4691}" srcOrd="0" destOrd="0" presId="urn:microsoft.com/office/officeart/2005/8/layout/hList1"/>
    <dgm:cxn modelId="{681F0DBC-85FC-BD41-A1FB-A9E4D95BDDC0}" srcId="{41752BDC-9998-CE46-91A2-3DC96250D444}" destId="{482D626D-6840-514D-8DE6-D3BD91911286}" srcOrd="0" destOrd="0" parTransId="{60236059-44CF-DC4A-A091-53D4C956DEAD}" sibTransId="{C5196F15-51A2-E54D-97CA-B0E62445D0D9}"/>
    <dgm:cxn modelId="{937833C6-DE71-3047-B9C0-8181C603B4F8}" type="presOf" srcId="{41752BDC-9998-CE46-91A2-3DC96250D444}" destId="{9532AD4A-9C6E-9442-891F-4FC79DECAA16}" srcOrd="0" destOrd="0" presId="urn:microsoft.com/office/officeart/2005/8/layout/hList1"/>
    <dgm:cxn modelId="{7CC351DE-147F-164D-B8BF-C2D67FD5E482}" type="presOf" srcId="{8F778272-782F-6A4F-B3A5-42CE8CB5ECF4}" destId="{D1D7346B-F1C2-C946-8BF1-CED17199ED95}" srcOrd="0" destOrd="1" presId="urn:microsoft.com/office/officeart/2005/8/layout/hList1"/>
    <dgm:cxn modelId="{2A7D52E8-C2FA-1C42-AC50-475DE35D92D4}" type="presOf" srcId="{58A55E28-1BC7-C94B-AC1A-76472B6FA1F9}" destId="{3E715F15-C57A-EA49-ABC6-6407C91A96B2}" srcOrd="0" destOrd="1" presId="urn:microsoft.com/office/officeart/2005/8/layout/hList1"/>
    <dgm:cxn modelId="{E981EEF6-CCF8-7840-9A53-F8B1A4AE398B}" srcId="{F5BA6DAA-2D58-D847-872D-12D90BE8BAA4}" destId="{98748DA9-738C-2A43-8DA0-4D4940B1BB0E}" srcOrd="0" destOrd="0" parTransId="{4EBC49D6-5083-F64C-B414-E53ACAD69A48}" sibTransId="{762181B0-3E8A-9244-9F16-FCB6792022B1}"/>
    <dgm:cxn modelId="{CEF8559B-D89F-1F47-804B-CF93ACCA8351}" type="presParOf" srcId="{08139AF7-97F4-8B47-A646-BCA95C95E1B1}" destId="{F5E9D471-C180-484C-A865-16C752A95B63}" srcOrd="0" destOrd="0" presId="urn:microsoft.com/office/officeart/2005/8/layout/hList1"/>
    <dgm:cxn modelId="{F5CF0A27-A681-7A4D-ADD6-7B56A24A220C}" type="presParOf" srcId="{F5E9D471-C180-484C-A865-16C752A95B63}" destId="{D56DF0E5-7EA8-1844-9A86-1E61129D4691}" srcOrd="0" destOrd="0" presId="urn:microsoft.com/office/officeart/2005/8/layout/hList1"/>
    <dgm:cxn modelId="{7998AE46-F17D-F649-8D96-2EBBCB5D03C6}" type="presParOf" srcId="{F5E9D471-C180-484C-A865-16C752A95B63}" destId="{D1D7346B-F1C2-C946-8BF1-CED17199ED95}" srcOrd="1" destOrd="0" presId="urn:microsoft.com/office/officeart/2005/8/layout/hList1"/>
    <dgm:cxn modelId="{B3D587AA-D124-7545-88C1-A4D957742A8B}" type="presParOf" srcId="{08139AF7-97F4-8B47-A646-BCA95C95E1B1}" destId="{CA5256BA-FC19-9D49-BBC8-B958830E0500}" srcOrd="1" destOrd="0" presId="urn:microsoft.com/office/officeart/2005/8/layout/hList1"/>
    <dgm:cxn modelId="{CF4DC6D4-0CFE-F840-92B6-8590730D19C4}" type="presParOf" srcId="{08139AF7-97F4-8B47-A646-BCA95C95E1B1}" destId="{1B8A3059-72BD-2D4E-AAB0-83DAC320DE17}" srcOrd="2" destOrd="0" presId="urn:microsoft.com/office/officeart/2005/8/layout/hList1"/>
    <dgm:cxn modelId="{34909D10-75E2-FF4C-BF28-A97381E3A1C1}" type="presParOf" srcId="{1B8A3059-72BD-2D4E-AAB0-83DAC320DE17}" destId="{9532AD4A-9C6E-9442-891F-4FC79DECAA16}" srcOrd="0" destOrd="0" presId="urn:microsoft.com/office/officeart/2005/8/layout/hList1"/>
    <dgm:cxn modelId="{ED252B2F-6736-9648-8E8A-F38ADCCBDC4E}" type="presParOf" srcId="{1B8A3059-72BD-2D4E-AAB0-83DAC320DE17}" destId="{3E715F15-C57A-EA49-ABC6-6407C91A96B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8F0FF7-81E8-4056-BE8C-F508EDA685A9}">
      <dsp:nvSpPr>
        <dsp:cNvPr id="0" name=""/>
        <dsp:cNvSpPr/>
      </dsp:nvSpPr>
      <dsp:spPr>
        <a:xfrm>
          <a:off x="0" y="28136"/>
          <a:ext cx="4277702" cy="730080"/>
        </a:xfrm>
        <a:prstGeom prst="roundRect">
          <a:avLst/>
        </a:prstGeom>
        <a:solidFill>
          <a:srgbClr val="152B48"/>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00000"/>
            </a:lnSpc>
            <a:spcBef>
              <a:spcPct val="0"/>
            </a:spcBef>
            <a:spcAft>
              <a:spcPct val="35000"/>
            </a:spcAft>
            <a:buNone/>
          </a:pPr>
          <a:r>
            <a:rPr lang="es-CO" sz="2600" kern="1200" dirty="0">
              <a:latin typeface="Montserrat" pitchFamily="2" charset="77"/>
            </a:rPr>
            <a:t>Desnutrición severa</a:t>
          </a:r>
        </a:p>
      </dsp:txBody>
      <dsp:txXfrm>
        <a:off x="35640" y="63776"/>
        <a:ext cx="4206422" cy="658800"/>
      </dsp:txXfrm>
    </dsp:sp>
    <dsp:sp modelId="{60744E93-5A75-41E8-BE15-3C7C3C4E5F98}">
      <dsp:nvSpPr>
        <dsp:cNvPr id="0" name=""/>
        <dsp:cNvSpPr/>
      </dsp:nvSpPr>
      <dsp:spPr>
        <a:xfrm>
          <a:off x="0" y="758216"/>
          <a:ext cx="4277702"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817" tIns="25400" rIns="142240" bIns="25400" numCol="1" spcCol="1270" anchor="t" anchorCtr="0">
          <a:noAutofit/>
        </a:bodyPr>
        <a:lstStyle/>
        <a:p>
          <a:pPr marL="228600" lvl="1" indent="-228600" algn="l" defTabSz="889000">
            <a:lnSpc>
              <a:spcPct val="100000"/>
            </a:lnSpc>
            <a:spcBef>
              <a:spcPct val="0"/>
            </a:spcBef>
            <a:spcAft>
              <a:spcPct val="20000"/>
            </a:spcAft>
            <a:buChar char="•"/>
          </a:pPr>
          <a:r>
            <a:rPr lang="es-CO" sz="2000" kern="1200" dirty="0">
              <a:solidFill>
                <a:srgbClr val="152B48"/>
              </a:solidFill>
              <a:latin typeface="Montserrat" pitchFamily="2" charset="77"/>
            </a:rPr>
            <a:t>Anorexia nerviosa.</a:t>
          </a:r>
        </a:p>
      </dsp:txBody>
      <dsp:txXfrm>
        <a:off x="0" y="758216"/>
        <a:ext cx="4277702" cy="430560"/>
      </dsp:txXfrm>
    </dsp:sp>
    <dsp:sp modelId="{0BC0FA67-1F77-49C1-9B91-57C4A1E938A4}">
      <dsp:nvSpPr>
        <dsp:cNvPr id="0" name=""/>
        <dsp:cNvSpPr/>
      </dsp:nvSpPr>
      <dsp:spPr>
        <a:xfrm>
          <a:off x="0" y="1188776"/>
          <a:ext cx="4277702" cy="730080"/>
        </a:xfrm>
        <a:prstGeom prst="roundRect">
          <a:avLst/>
        </a:prstGeom>
        <a:solidFill>
          <a:srgbClr val="00AAA7"/>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00000"/>
            </a:lnSpc>
            <a:spcBef>
              <a:spcPct val="0"/>
            </a:spcBef>
            <a:spcAft>
              <a:spcPct val="35000"/>
            </a:spcAft>
            <a:buNone/>
          </a:pPr>
          <a:r>
            <a:rPr lang="es-CO" sz="2600" kern="1200" dirty="0">
              <a:latin typeface="Montserrat" pitchFamily="2" charset="77"/>
            </a:rPr>
            <a:t>Bulimia</a:t>
          </a:r>
        </a:p>
      </dsp:txBody>
      <dsp:txXfrm>
        <a:off x="35640" y="1224416"/>
        <a:ext cx="4206422" cy="658800"/>
      </dsp:txXfrm>
    </dsp:sp>
    <dsp:sp modelId="{FA12F3E4-0155-4DE2-9344-656341FCCE3D}">
      <dsp:nvSpPr>
        <dsp:cNvPr id="0" name=""/>
        <dsp:cNvSpPr/>
      </dsp:nvSpPr>
      <dsp:spPr>
        <a:xfrm>
          <a:off x="0" y="1971254"/>
          <a:ext cx="4277702" cy="730080"/>
        </a:xfrm>
        <a:prstGeom prst="roundRect">
          <a:avLst/>
        </a:prstGeom>
        <a:solidFill>
          <a:srgbClr val="152B48"/>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100000"/>
            </a:lnSpc>
            <a:spcBef>
              <a:spcPct val="0"/>
            </a:spcBef>
            <a:spcAft>
              <a:spcPct val="35000"/>
            </a:spcAft>
            <a:buNone/>
          </a:pPr>
          <a:r>
            <a:rPr lang="es-CO" sz="2600" kern="1200" dirty="0">
              <a:latin typeface="Montserrat" pitchFamily="2" charset="77"/>
            </a:rPr>
            <a:t>Exceso de ejercicio</a:t>
          </a:r>
        </a:p>
      </dsp:txBody>
      <dsp:txXfrm>
        <a:off x="35640" y="2006894"/>
        <a:ext cx="4206422" cy="658800"/>
      </dsp:txXfrm>
    </dsp:sp>
    <dsp:sp modelId="{224DBAD1-5C59-4E0C-AF93-A58269AF90D5}">
      <dsp:nvSpPr>
        <dsp:cNvPr id="0" name=""/>
        <dsp:cNvSpPr/>
      </dsp:nvSpPr>
      <dsp:spPr>
        <a:xfrm>
          <a:off x="0" y="2723816"/>
          <a:ext cx="4277702" cy="834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817" tIns="25400" rIns="142240" bIns="25400" numCol="1" spcCol="1270" anchor="t" anchorCtr="0">
          <a:noAutofit/>
        </a:bodyPr>
        <a:lstStyle/>
        <a:p>
          <a:pPr marL="228600" lvl="1" indent="-228600" algn="l" defTabSz="889000">
            <a:lnSpc>
              <a:spcPct val="100000"/>
            </a:lnSpc>
            <a:spcBef>
              <a:spcPct val="0"/>
            </a:spcBef>
            <a:spcAft>
              <a:spcPct val="20000"/>
            </a:spcAft>
            <a:buChar char="•"/>
          </a:pPr>
          <a:r>
            <a:rPr lang="es-CO" sz="2000" kern="1200" dirty="0">
              <a:solidFill>
                <a:srgbClr val="152B48"/>
              </a:solidFill>
              <a:latin typeface="Montserrat" pitchFamily="2" charset="77"/>
            </a:rPr>
            <a:t>Se inhibe GnRH.</a:t>
          </a:r>
        </a:p>
        <a:p>
          <a:pPr marL="228600" lvl="1" indent="-228600" algn="l" defTabSz="889000">
            <a:lnSpc>
              <a:spcPct val="100000"/>
            </a:lnSpc>
            <a:spcBef>
              <a:spcPct val="0"/>
            </a:spcBef>
            <a:spcAft>
              <a:spcPct val="20000"/>
            </a:spcAft>
            <a:buChar char="•"/>
          </a:pPr>
          <a:r>
            <a:rPr lang="es-CO" sz="2000" kern="1200" dirty="0">
              <a:solidFill>
                <a:srgbClr val="152B48"/>
              </a:solidFill>
              <a:latin typeface="Montserrat" pitchFamily="2" charset="77"/>
            </a:rPr>
            <a:t>Alteración foliculogénesis.</a:t>
          </a:r>
        </a:p>
      </dsp:txBody>
      <dsp:txXfrm>
        <a:off x="0" y="2723816"/>
        <a:ext cx="4277702" cy="8342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E664BB-E3B6-CE44-BC3D-8AAE3DB27960}">
      <dsp:nvSpPr>
        <dsp:cNvPr id="0" name=""/>
        <dsp:cNvSpPr/>
      </dsp:nvSpPr>
      <dsp:spPr>
        <a:xfrm>
          <a:off x="574143" y="0"/>
          <a:ext cx="6506955" cy="4221300"/>
        </a:xfrm>
        <a:prstGeom prst="rightArrow">
          <a:avLst/>
        </a:prstGeom>
        <a:solidFill>
          <a:srgbClr val="00AAA7">
            <a:alpha val="50000"/>
          </a:srgbClr>
        </a:solidFill>
        <a:ln>
          <a:noFill/>
        </a:ln>
        <a:effectLst/>
      </dsp:spPr>
      <dsp:style>
        <a:lnRef idx="0">
          <a:scrgbClr r="0" g="0" b="0"/>
        </a:lnRef>
        <a:fillRef idx="1">
          <a:scrgbClr r="0" g="0" b="0"/>
        </a:fillRef>
        <a:effectRef idx="0">
          <a:scrgbClr r="0" g="0" b="0"/>
        </a:effectRef>
        <a:fontRef idx="minor"/>
      </dsp:style>
    </dsp:sp>
    <dsp:sp modelId="{AD16553B-98BF-E246-B7BE-34616FEB8006}">
      <dsp:nvSpPr>
        <dsp:cNvPr id="0" name=""/>
        <dsp:cNvSpPr/>
      </dsp:nvSpPr>
      <dsp:spPr>
        <a:xfrm>
          <a:off x="8223" y="1266390"/>
          <a:ext cx="2464031" cy="1688520"/>
        </a:xfrm>
        <a:prstGeom prst="roundRect">
          <a:avLst/>
        </a:prstGeom>
        <a:solidFill>
          <a:srgbClr val="152B48"/>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_tradnl" sz="2000" kern="1200" dirty="0">
              <a:latin typeface="Montserrat" pitchFamily="2" charset="77"/>
            </a:rPr>
            <a:t>Corregir la patología de base si es posible.</a:t>
          </a:r>
          <a:endParaRPr lang="es-ES" sz="2000" kern="1200" dirty="0">
            <a:latin typeface="Montserrat" pitchFamily="2" charset="77"/>
          </a:endParaRPr>
        </a:p>
      </dsp:txBody>
      <dsp:txXfrm>
        <a:off x="90650" y="1348817"/>
        <a:ext cx="2299177" cy="1523666"/>
      </dsp:txXfrm>
    </dsp:sp>
    <dsp:sp modelId="{7B0AB754-75E8-A742-9AEF-59D207F65EE6}">
      <dsp:nvSpPr>
        <dsp:cNvPr id="0" name=""/>
        <dsp:cNvSpPr/>
      </dsp:nvSpPr>
      <dsp:spPr>
        <a:xfrm>
          <a:off x="2595605" y="1266390"/>
          <a:ext cx="2464031" cy="1688520"/>
        </a:xfrm>
        <a:prstGeom prst="roundRect">
          <a:avLst/>
        </a:prstGeom>
        <a:solidFill>
          <a:srgbClr val="152B48"/>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_tradnl" sz="2000" kern="1200" dirty="0">
              <a:latin typeface="Montserrat" pitchFamily="2" charset="77"/>
            </a:rPr>
            <a:t>Recuperar la fertilidad si es posible.</a:t>
          </a:r>
          <a:endParaRPr lang="es-CO" sz="2000" kern="1200" dirty="0">
            <a:latin typeface="Montserrat" pitchFamily="2" charset="77"/>
          </a:endParaRPr>
        </a:p>
      </dsp:txBody>
      <dsp:txXfrm>
        <a:off x="2678032" y="1348817"/>
        <a:ext cx="2299177" cy="1523666"/>
      </dsp:txXfrm>
    </dsp:sp>
    <dsp:sp modelId="{AEF19A25-B559-564E-A629-2461FA1A4765}">
      <dsp:nvSpPr>
        <dsp:cNvPr id="0" name=""/>
        <dsp:cNvSpPr/>
      </dsp:nvSpPr>
      <dsp:spPr>
        <a:xfrm>
          <a:off x="5182987" y="1266390"/>
          <a:ext cx="2464031" cy="1688520"/>
        </a:xfrm>
        <a:prstGeom prst="roundRect">
          <a:avLst/>
        </a:prstGeom>
        <a:solidFill>
          <a:srgbClr val="152B48"/>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_tradnl" sz="2000" kern="1200" dirty="0">
              <a:latin typeface="Montserrat" pitchFamily="2" charset="77"/>
            </a:rPr>
            <a:t>Prevenir complicaciones.</a:t>
          </a:r>
          <a:endParaRPr lang="es-CO" sz="2000" kern="1200" dirty="0">
            <a:latin typeface="Montserrat" pitchFamily="2" charset="77"/>
          </a:endParaRPr>
        </a:p>
      </dsp:txBody>
      <dsp:txXfrm>
        <a:off x="5265414" y="1348817"/>
        <a:ext cx="2299177" cy="1523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4704C6-B761-6E48-B03E-1DB12E62D6FA}">
      <dsp:nvSpPr>
        <dsp:cNvPr id="0" name=""/>
        <dsp:cNvSpPr/>
      </dsp:nvSpPr>
      <dsp:spPr>
        <a:xfrm>
          <a:off x="8154" y="1544890"/>
          <a:ext cx="4874620" cy="1949848"/>
        </a:xfrm>
        <a:prstGeom prst="chevron">
          <a:avLst/>
        </a:prstGeom>
        <a:solidFill>
          <a:srgbClr val="152B48"/>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s-CO" sz="1500" kern="1200" dirty="0">
              <a:latin typeface="Montserrat" pitchFamily="2" charset="77"/>
            </a:rPr>
            <a:t>Paladar  y labio hendido, disquinesia, ataxia, sordera cerebelosa, agenesia renal unilateral, anomalías  endocrinas.</a:t>
          </a:r>
        </a:p>
        <a:p>
          <a:pPr marL="0" lvl="0" indent="0" algn="ctr" defTabSz="666750">
            <a:lnSpc>
              <a:spcPct val="90000"/>
            </a:lnSpc>
            <a:spcBef>
              <a:spcPct val="0"/>
            </a:spcBef>
            <a:spcAft>
              <a:spcPct val="35000"/>
            </a:spcAft>
            <a:buNone/>
          </a:pPr>
          <a:endParaRPr lang="es-ES" sz="1500" kern="1200" dirty="0">
            <a:latin typeface="Montserrat" pitchFamily="2" charset="77"/>
          </a:endParaRPr>
        </a:p>
      </dsp:txBody>
      <dsp:txXfrm>
        <a:off x="983078" y="1544890"/>
        <a:ext cx="2924772" cy="1949848"/>
      </dsp:txXfrm>
    </dsp:sp>
    <dsp:sp modelId="{42322176-52E3-F74C-8957-3216C3C9945C}">
      <dsp:nvSpPr>
        <dsp:cNvPr id="0" name=""/>
        <dsp:cNvSpPr/>
      </dsp:nvSpPr>
      <dsp:spPr>
        <a:xfrm>
          <a:off x="4395312" y="1544890"/>
          <a:ext cx="4874620" cy="1949848"/>
        </a:xfrm>
        <a:prstGeom prst="chevron">
          <a:avLst/>
        </a:prstGeom>
        <a:solidFill>
          <a:srgbClr val="152B48"/>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s-AR" sz="1500" kern="1200" dirty="0">
              <a:latin typeface="Montserrat" pitchFamily="2" charset="77"/>
            </a:rPr>
            <a:t>Los niveles basales de gonadotropinas.</a:t>
          </a:r>
        </a:p>
        <a:p>
          <a:pPr marL="0" lvl="0" indent="0" algn="ctr" defTabSz="666750">
            <a:lnSpc>
              <a:spcPct val="90000"/>
            </a:lnSpc>
            <a:spcBef>
              <a:spcPct val="0"/>
            </a:spcBef>
            <a:spcAft>
              <a:spcPct val="35000"/>
            </a:spcAft>
            <a:buNone/>
          </a:pPr>
          <a:r>
            <a:rPr lang="es-AR" sz="1500" kern="1200" dirty="0">
              <a:latin typeface="Montserrat" pitchFamily="2" charset="77"/>
            </a:rPr>
            <a:t>Pobre respuesta inicial a la administración de GnRH. </a:t>
          </a:r>
        </a:p>
        <a:p>
          <a:pPr marL="0" lvl="0" indent="0" algn="ctr" defTabSz="666750">
            <a:lnSpc>
              <a:spcPct val="90000"/>
            </a:lnSpc>
            <a:spcBef>
              <a:spcPct val="0"/>
            </a:spcBef>
            <a:spcAft>
              <a:spcPct val="35000"/>
            </a:spcAft>
            <a:buNone/>
          </a:pPr>
          <a:r>
            <a:rPr lang="es-AR" sz="1500" kern="1200" dirty="0">
              <a:latin typeface="Montserrat" pitchFamily="2" charset="77"/>
            </a:rPr>
            <a:t>La concentración plasmática de testosterona está baja y la de prolactina es normal.</a:t>
          </a:r>
          <a:endParaRPr lang="es-ES" sz="1500" kern="1200" dirty="0">
            <a:latin typeface="Montserrat" pitchFamily="2" charset="77"/>
          </a:endParaRPr>
        </a:p>
      </dsp:txBody>
      <dsp:txXfrm>
        <a:off x="5370236" y="1544890"/>
        <a:ext cx="2924772" cy="19498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674BF-8DDA-6A40-9711-5F5BE0751B46}">
      <dsp:nvSpPr>
        <dsp:cNvPr id="0" name=""/>
        <dsp:cNvSpPr/>
      </dsp:nvSpPr>
      <dsp:spPr>
        <a:xfrm>
          <a:off x="2472" y="635152"/>
          <a:ext cx="2481079" cy="2481079"/>
        </a:xfrm>
        <a:prstGeom prst="ellipse">
          <a:avLst/>
        </a:prstGeom>
        <a:solidFill>
          <a:srgbClr val="152B48"/>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6542" tIns="16510" rIns="136542" bIns="16510" numCol="1" spcCol="1270" anchor="ctr" anchorCtr="0">
          <a:noAutofit/>
        </a:bodyPr>
        <a:lstStyle/>
        <a:p>
          <a:pPr marL="0" lvl="0" indent="0" algn="ctr" defTabSz="577850">
            <a:lnSpc>
              <a:spcPct val="90000"/>
            </a:lnSpc>
            <a:spcBef>
              <a:spcPct val="0"/>
            </a:spcBef>
            <a:spcAft>
              <a:spcPct val="35000"/>
            </a:spcAft>
            <a:buNone/>
          </a:pPr>
          <a:r>
            <a:rPr lang="es-AR" sz="1300" b="1" kern="1200" dirty="0">
              <a:solidFill>
                <a:srgbClr val="152B48"/>
              </a:solidFill>
              <a:latin typeface="Montserrat" pitchFamily="2" charset="77"/>
            </a:rPr>
            <a:t>Síndrome de insensibilidad androgénica completa.</a:t>
          </a:r>
          <a:endParaRPr lang="es-ES" sz="1300" kern="1200" dirty="0">
            <a:solidFill>
              <a:srgbClr val="152B48"/>
            </a:solidFill>
            <a:latin typeface="Montserrat" pitchFamily="2" charset="77"/>
          </a:endParaRPr>
        </a:p>
      </dsp:txBody>
      <dsp:txXfrm>
        <a:off x="365818" y="998498"/>
        <a:ext cx="1754387" cy="1754387"/>
      </dsp:txXfrm>
    </dsp:sp>
    <dsp:sp modelId="{3C03D916-E485-1548-A5C0-E401E101DDC6}">
      <dsp:nvSpPr>
        <dsp:cNvPr id="0" name=""/>
        <dsp:cNvSpPr/>
      </dsp:nvSpPr>
      <dsp:spPr>
        <a:xfrm>
          <a:off x="1987336" y="635152"/>
          <a:ext cx="2481079" cy="2481079"/>
        </a:xfrm>
        <a:prstGeom prst="ellipse">
          <a:avLst/>
        </a:prstGeom>
        <a:solidFill>
          <a:srgbClr val="00AAA7"/>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6542" tIns="16510" rIns="136542" bIns="16510" numCol="1" spcCol="1270" anchor="ctr" anchorCtr="0">
          <a:noAutofit/>
        </a:bodyPr>
        <a:lstStyle/>
        <a:p>
          <a:pPr marL="0" lvl="0" indent="0" algn="ctr" defTabSz="577850">
            <a:lnSpc>
              <a:spcPct val="90000"/>
            </a:lnSpc>
            <a:spcBef>
              <a:spcPct val="0"/>
            </a:spcBef>
            <a:spcAft>
              <a:spcPct val="35000"/>
            </a:spcAft>
            <a:buNone/>
          </a:pPr>
          <a:r>
            <a:rPr lang="es-AR" sz="1300" b="1" kern="1200" dirty="0">
              <a:solidFill>
                <a:srgbClr val="152B48"/>
              </a:solidFill>
              <a:latin typeface="Montserrat" pitchFamily="2" charset="77"/>
            </a:rPr>
            <a:t>5-alfa-reductasa deficiencia. </a:t>
          </a:r>
        </a:p>
      </dsp:txBody>
      <dsp:txXfrm>
        <a:off x="2350682" y="998498"/>
        <a:ext cx="1754387" cy="1754387"/>
      </dsp:txXfrm>
    </dsp:sp>
    <dsp:sp modelId="{FC21207E-9970-6843-A468-5451BCB11720}">
      <dsp:nvSpPr>
        <dsp:cNvPr id="0" name=""/>
        <dsp:cNvSpPr/>
      </dsp:nvSpPr>
      <dsp:spPr>
        <a:xfrm>
          <a:off x="3972199" y="635152"/>
          <a:ext cx="2481079" cy="2481079"/>
        </a:xfrm>
        <a:prstGeom prst="ellipse">
          <a:avLst/>
        </a:prstGeom>
        <a:solidFill>
          <a:srgbClr val="152B48"/>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6542" tIns="16510" rIns="136542" bIns="16510" numCol="1" spcCol="1270" anchor="ctr" anchorCtr="0">
          <a:noAutofit/>
        </a:bodyPr>
        <a:lstStyle/>
        <a:p>
          <a:pPr marL="0" lvl="0" indent="0" algn="ctr" defTabSz="577850">
            <a:lnSpc>
              <a:spcPct val="90000"/>
            </a:lnSpc>
            <a:spcBef>
              <a:spcPct val="0"/>
            </a:spcBef>
            <a:spcAft>
              <a:spcPct val="35000"/>
            </a:spcAft>
            <a:buNone/>
          </a:pPr>
          <a:r>
            <a:rPr lang="es-AR" sz="1300" b="1" kern="1200" dirty="0">
              <a:solidFill>
                <a:srgbClr val="152B48"/>
              </a:solidFill>
              <a:latin typeface="Montserrat" pitchFamily="2" charset="77"/>
            </a:rPr>
            <a:t>Deficiencia de 17-alfa-hidroxilasa. </a:t>
          </a:r>
        </a:p>
      </dsp:txBody>
      <dsp:txXfrm>
        <a:off x="4335545" y="998498"/>
        <a:ext cx="1754387" cy="1754387"/>
      </dsp:txXfrm>
    </dsp:sp>
    <dsp:sp modelId="{F2505C38-E5B6-AF44-A645-9694C7B11AAB}">
      <dsp:nvSpPr>
        <dsp:cNvPr id="0" name=""/>
        <dsp:cNvSpPr/>
      </dsp:nvSpPr>
      <dsp:spPr>
        <a:xfrm>
          <a:off x="5957062" y="635152"/>
          <a:ext cx="2481079" cy="2481079"/>
        </a:xfrm>
        <a:prstGeom prst="ellipse">
          <a:avLst/>
        </a:prstGeom>
        <a:solidFill>
          <a:srgbClr val="00AAA7"/>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36542" tIns="16510" rIns="136542" bIns="16510" numCol="1" spcCol="1270" anchor="ctr" anchorCtr="0">
          <a:noAutofit/>
        </a:bodyPr>
        <a:lstStyle/>
        <a:p>
          <a:pPr marL="0" lvl="0" indent="0" algn="ctr" defTabSz="577850">
            <a:lnSpc>
              <a:spcPct val="90000"/>
            </a:lnSpc>
            <a:spcBef>
              <a:spcPct val="0"/>
            </a:spcBef>
            <a:spcAft>
              <a:spcPct val="35000"/>
            </a:spcAft>
            <a:buNone/>
          </a:pPr>
          <a:r>
            <a:rPr lang="es-AR" sz="1300" b="1" kern="1200" dirty="0">
              <a:solidFill>
                <a:srgbClr val="152B48"/>
              </a:solidFill>
              <a:latin typeface="Montserrat" pitchFamily="2" charset="77"/>
            </a:rPr>
            <a:t>P450 deficiencia oxidorreductasa.</a:t>
          </a:r>
          <a:endParaRPr lang="es-ES_tradnl" sz="1300" kern="1200" dirty="0">
            <a:solidFill>
              <a:srgbClr val="152B48"/>
            </a:solidFill>
            <a:latin typeface="Montserrat" pitchFamily="2" charset="77"/>
          </a:endParaRPr>
        </a:p>
      </dsp:txBody>
      <dsp:txXfrm>
        <a:off x="6320408" y="998498"/>
        <a:ext cx="1754387" cy="17543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742AC8-6655-894E-99D5-74A03CE31D24}">
      <dsp:nvSpPr>
        <dsp:cNvPr id="0" name=""/>
        <dsp:cNvSpPr/>
      </dsp:nvSpPr>
      <dsp:spPr>
        <a:xfrm>
          <a:off x="755966" y="701023"/>
          <a:ext cx="3257396" cy="870341"/>
        </a:xfrm>
        <a:prstGeom prst="rect">
          <a:avLst/>
        </a:prstGeom>
        <a:solidFill>
          <a:srgbClr val="152B48"/>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s-AR" sz="1900" b="1" kern="1200" dirty="0">
              <a:latin typeface="Montserrat" pitchFamily="2" charset="77"/>
            </a:rPr>
            <a:t>5-alfa-reductasa deficiencia </a:t>
          </a:r>
        </a:p>
      </dsp:txBody>
      <dsp:txXfrm>
        <a:off x="755966" y="701023"/>
        <a:ext cx="3257396" cy="870341"/>
      </dsp:txXfrm>
    </dsp:sp>
    <dsp:sp modelId="{C45284B0-DD73-DD43-AC05-31BCF16B5C82}">
      <dsp:nvSpPr>
        <dsp:cNvPr id="0" name=""/>
        <dsp:cNvSpPr/>
      </dsp:nvSpPr>
      <dsp:spPr>
        <a:xfrm>
          <a:off x="382609" y="1765750"/>
          <a:ext cx="3696335" cy="3763402"/>
        </a:xfrm>
        <a:prstGeom prst="rect">
          <a:avLst/>
        </a:prstGeom>
        <a:noFill/>
        <a:ln>
          <a:solidFill>
            <a:srgbClr val="152B48"/>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sp>
    <dsp:sp modelId="{F4FE6227-34E1-9640-BA3F-0A086F68D235}">
      <dsp:nvSpPr>
        <dsp:cNvPr id="0" name=""/>
        <dsp:cNvSpPr/>
      </dsp:nvSpPr>
      <dsp:spPr>
        <a:xfrm>
          <a:off x="4206938" y="742978"/>
          <a:ext cx="3599891" cy="761283"/>
        </a:xfrm>
        <a:prstGeom prst="rect">
          <a:avLst/>
        </a:prstGeom>
        <a:solidFill>
          <a:srgbClr val="152B48"/>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s-AR" sz="1900" b="1" kern="1200" dirty="0">
              <a:latin typeface="Montserrat" pitchFamily="2" charset="77"/>
            </a:rPr>
            <a:t>Deficiencia de 17-alfa-hidroxilasa </a:t>
          </a:r>
        </a:p>
      </dsp:txBody>
      <dsp:txXfrm>
        <a:off x="4206938" y="742978"/>
        <a:ext cx="3599891" cy="761283"/>
      </dsp:txXfrm>
    </dsp:sp>
    <dsp:sp modelId="{7354A48E-216C-714B-A007-8689892C7A2F}">
      <dsp:nvSpPr>
        <dsp:cNvPr id="0" name=""/>
        <dsp:cNvSpPr/>
      </dsp:nvSpPr>
      <dsp:spPr>
        <a:xfrm>
          <a:off x="4128322" y="1762384"/>
          <a:ext cx="3731745" cy="3784948"/>
        </a:xfrm>
        <a:prstGeom prst="rect">
          <a:avLst/>
        </a:prstGeom>
        <a:noFill/>
        <a:ln>
          <a:solidFill>
            <a:srgbClr val="152B48"/>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E5D43-27CF-455C-AD7B-86BE6F043D03}">
      <dsp:nvSpPr>
        <dsp:cNvPr id="0" name=""/>
        <dsp:cNvSpPr/>
      </dsp:nvSpPr>
      <dsp:spPr>
        <a:xfrm>
          <a:off x="1580629" y="-356810"/>
          <a:ext cx="2306860" cy="2307211"/>
        </a:xfrm>
        <a:prstGeom prst="circularArrow">
          <a:avLst>
            <a:gd name="adj1" fmla="val 10980"/>
            <a:gd name="adj2" fmla="val 1142322"/>
            <a:gd name="adj3" fmla="val 4500000"/>
            <a:gd name="adj4" fmla="val 10800000"/>
            <a:gd name="adj5" fmla="val 12500"/>
          </a:avLst>
        </a:prstGeom>
        <a:solidFill>
          <a:srgbClr val="152B48"/>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2533C6D-8458-4A3F-B637-8256086A3BE7}">
      <dsp:nvSpPr>
        <dsp:cNvPr id="0" name=""/>
        <dsp:cNvSpPr/>
      </dsp:nvSpPr>
      <dsp:spPr>
        <a:xfrm>
          <a:off x="835226" y="702317"/>
          <a:ext cx="2648103" cy="640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pitchFamily="2" charset="77"/>
            </a:rPr>
            <a:t>Hiperprolactinemia.</a:t>
          </a:r>
        </a:p>
      </dsp:txBody>
      <dsp:txXfrm>
        <a:off x="835226" y="702317"/>
        <a:ext cx="2648103" cy="640785"/>
      </dsp:txXfrm>
    </dsp:sp>
    <dsp:sp modelId="{E3DCC90A-A510-492F-B584-8D2071C87315}">
      <dsp:nvSpPr>
        <dsp:cNvPr id="0" name=""/>
        <dsp:cNvSpPr/>
      </dsp:nvSpPr>
      <dsp:spPr>
        <a:xfrm>
          <a:off x="977693" y="1325664"/>
          <a:ext cx="2306860" cy="2307211"/>
        </a:xfrm>
        <a:prstGeom prst="leftCircularArrow">
          <a:avLst>
            <a:gd name="adj1" fmla="val 10980"/>
            <a:gd name="adj2" fmla="val 1142322"/>
            <a:gd name="adj3" fmla="val 6300000"/>
            <a:gd name="adj4" fmla="val 18900000"/>
            <a:gd name="adj5" fmla="val 12500"/>
          </a:avLst>
        </a:prstGeom>
        <a:solidFill>
          <a:srgbClr val="00AAA7"/>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8C4DA57-9713-433A-840D-D4796F6D1A50}">
      <dsp:nvSpPr>
        <dsp:cNvPr id="0" name=""/>
        <dsp:cNvSpPr/>
      </dsp:nvSpPr>
      <dsp:spPr>
        <a:xfrm>
          <a:off x="1377398" y="2180640"/>
          <a:ext cx="2655756" cy="640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152B48"/>
              </a:solidFill>
              <a:latin typeface="Montserrat" pitchFamily="2" charset="77"/>
            </a:rPr>
            <a:t>Hipotirodismo subclínico.</a:t>
          </a:r>
        </a:p>
      </dsp:txBody>
      <dsp:txXfrm>
        <a:off x="1377398" y="2180640"/>
        <a:ext cx="2655756" cy="640785"/>
      </dsp:txXfrm>
    </dsp:sp>
    <dsp:sp modelId="{8A04EA8F-9F3B-4158-A052-5705C5D073F1}">
      <dsp:nvSpPr>
        <dsp:cNvPr id="0" name=""/>
        <dsp:cNvSpPr/>
      </dsp:nvSpPr>
      <dsp:spPr>
        <a:xfrm>
          <a:off x="1804523" y="3150840"/>
          <a:ext cx="1981950" cy="1982744"/>
        </a:xfrm>
        <a:prstGeom prst="blockArc">
          <a:avLst>
            <a:gd name="adj1" fmla="val 13500000"/>
            <a:gd name="adj2" fmla="val 10800000"/>
            <a:gd name="adj3" fmla="val 12740"/>
          </a:avLst>
        </a:prstGeom>
        <a:solidFill>
          <a:srgbClr val="152B48"/>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A6A6344-CE40-45C0-9D51-73006DE182F6}">
      <dsp:nvSpPr>
        <dsp:cNvPr id="0" name=""/>
        <dsp:cNvSpPr/>
      </dsp:nvSpPr>
      <dsp:spPr>
        <a:xfrm>
          <a:off x="2177680" y="3448228"/>
          <a:ext cx="1281877" cy="13444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itchFamily="2" charset="77"/>
            </a:rPr>
            <a:t>Hiperplasia suprarrenal congénita tardía.</a:t>
          </a:r>
        </a:p>
      </dsp:txBody>
      <dsp:txXfrm>
        <a:off x="2177680" y="3448228"/>
        <a:ext cx="1281877" cy="13444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748AE-B091-134A-AE5B-B5585DAF2F9B}">
      <dsp:nvSpPr>
        <dsp:cNvPr id="0" name=""/>
        <dsp:cNvSpPr/>
      </dsp:nvSpPr>
      <dsp:spPr>
        <a:xfrm>
          <a:off x="-4594335" y="-704407"/>
          <a:ext cx="5472816" cy="5472816"/>
        </a:xfrm>
        <a:prstGeom prst="blockArc">
          <a:avLst>
            <a:gd name="adj1" fmla="val 18900000"/>
            <a:gd name="adj2" fmla="val 2700000"/>
            <a:gd name="adj3" fmla="val 395"/>
          </a:avLst>
        </a:prstGeom>
        <a:noFill/>
        <a:ln w="12700" cap="flat" cmpd="sng" algn="ctr">
          <a:solidFill>
            <a:srgbClr val="00AAA7"/>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9B050E5-8D20-F847-87D0-46D235EDC12A}">
      <dsp:nvSpPr>
        <dsp:cNvPr id="0" name=""/>
        <dsp:cNvSpPr/>
      </dsp:nvSpPr>
      <dsp:spPr>
        <a:xfrm>
          <a:off x="564979" y="406400"/>
          <a:ext cx="5475833" cy="812800"/>
        </a:xfrm>
        <a:prstGeom prst="rect">
          <a:avLst/>
        </a:prstGeom>
        <a:solidFill>
          <a:srgbClr val="152B48"/>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5160" tIns="63500" rIns="63500" bIns="63500" numCol="1" spcCol="1270" anchor="ctr" anchorCtr="0">
          <a:noAutofit/>
        </a:bodyPr>
        <a:lstStyle/>
        <a:p>
          <a:pPr marL="0" lvl="0" indent="0" algn="l" defTabSz="1111250">
            <a:lnSpc>
              <a:spcPct val="90000"/>
            </a:lnSpc>
            <a:spcBef>
              <a:spcPct val="0"/>
            </a:spcBef>
            <a:spcAft>
              <a:spcPct val="35000"/>
            </a:spcAft>
            <a:buNone/>
          </a:pPr>
          <a:r>
            <a:rPr lang="es-AR" sz="2500" b="0" kern="1200" dirty="0">
              <a:latin typeface="Montserrat" pitchFamily="2" charset="77"/>
            </a:rPr>
            <a:t>Síndrome de Turner.</a:t>
          </a:r>
          <a:endParaRPr lang="es-ES" sz="2500" b="0" kern="1200" dirty="0">
            <a:latin typeface="Montserrat" pitchFamily="2" charset="77"/>
          </a:endParaRPr>
        </a:p>
      </dsp:txBody>
      <dsp:txXfrm>
        <a:off x="564979" y="406400"/>
        <a:ext cx="5475833" cy="812800"/>
      </dsp:txXfrm>
    </dsp:sp>
    <dsp:sp modelId="{B49E47E3-B040-2846-88B0-64E3FBB1EC7D}">
      <dsp:nvSpPr>
        <dsp:cNvPr id="0" name=""/>
        <dsp:cNvSpPr/>
      </dsp:nvSpPr>
      <dsp:spPr>
        <a:xfrm>
          <a:off x="56979" y="304800"/>
          <a:ext cx="1016000" cy="1016000"/>
        </a:xfrm>
        <a:prstGeom prst="ellipse">
          <a:avLst/>
        </a:prstGeom>
        <a:solidFill>
          <a:schemeClr val="lt1">
            <a:hueOff val="0"/>
            <a:satOff val="0"/>
            <a:lumOff val="0"/>
            <a:alphaOff val="0"/>
          </a:schemeClr>
        </a:solidFill>
        <a:ln w="6350" cap="flat" cmpd="sng" algn="ctr">
          <a:solidFill>
            <a:srgbClr val="152B48"/>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D55E00F-6069-A444-A059-3A66051532DF}">
      <dsp:nvSpPr>
        <dsp:cNvPr id="0" name=""/>
        <dsp:cNvSpPr/>
      </dsp:nvSpPr>
      <dsp:spPr>
        <a:xfrm>
          <a:off x="860432" y="1625599"/>
          <a:ext cx="5180380" cy="812800"/>
        </a:xfrm>
        <a:prstGeom prst="rect">
          <a:avLst/>
        </a:prstGeom>
        <a:solidFill>
          <a:srgbClr val="00AAA7"/>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5160" tIns="63500" rIns="63500" bIns="63500" numCol="1" spcCol="1270" anchor="ctr" anchorCtr="0">
          <a:noAutofit/>
        </a:bodyPr>
        <a:lstStyle/>
        <a:p>
          <a:pPr marL="0" lvl="0" indent="0" algn="l" defTabSz="1111250">
            <a:lnSpc>
              <a:spcPct val="90000"/>
            </a:lnSpc>
            <a:spcBef>
              <a:spcPct val="0"/>
            </a:spcBef>
            <a:spcAft>
              <a:spcPct val="35000"/>
            </a:spcAft>
            <a:buNone/>
          </a:pPr>
          <a:r>
            <a:rPr lang="es-AR" sz="2500" b="0" kern="1200" dirty="0">
              <a:latin typeface="Montserrat" pitchFamily="2" charset="77"/>
            </a:rPr>
            <a:t>46XY, disgenesia gonadal.</a:t>
          </a:r>
        </a:p>
      </dsp:txBody>
      <dsp:txXfrm>
        <a:off x="860432" y="1625599"/>
        <a:ext cx="5180380" cy="812800"/>
      </dsp:txXfrm>
    </dsp:sp>
    <dsp:sp modelId="{7F7A84DA-BC8B-FC46-AE57-E8A01368FE31}">
      <dsp:nvSpPr>
        <dsp:cNvPr id="0" name=""/>
        <dsp:cNvSpPr/>
      </dsp:nvSpPr>
      <dsp:spPr>
        <a:xfrm>
          <a:off x="352432" y="1523999"/>
          <a:ext cx="1016000" cy="1016000"/>
        </a:xfrm>
        <a:prstGeom prst="ellipse">
          <a:avLst/>
        </a:prstGeom>
        <a:solidFill>
          <a:schemeClr val="lt1">
            <a:hueOff val="0"/>
            <a:satOff val="0"/>
            <a:lumOff val="0"/>
            <a:alphaOff val="0"/>
          </a:schemeClr>
        </a:solidFill>
        <a:ln w="6350" cap="flat" cmpd="sng" algn="ctr">
          <a:solidFill>
            <a:srgbClr val="00AAA7"/>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1DF9B0F-E0C9-9246-8AE8-D4725851770D}">
      <dsp:nvSpPr>
        <dsp:cNvPr id="0" name=""/>
        <dsp:cNvSpPr/>
      </dsp:nvSpPr>
      <dsp:spPr>
        <a:xfrm>
          <a:off x="564979" y="2844800"/>
          <a:ext cx="5475833" cy="812800"/>
        </a:xfrm>
        <a:prstGeom prst="rect">
          <a:avLst/>
        </a:prstGeom>
        <a:solidFill>
          <a:srgbClr val="152B48"/>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5160" tIns="63500" rIns="63500" bIns="63500" numCol="1" spcCol="1270" anchor="ctr" anchorCtr="0">
          <a:noAutofit/>
        </a:bodyPr>
        <a:lstStyle/>
        <a:p>
          <a:pPr marL="0" lvl="0" indent="0" algn="l" defTabSz="1111250">
            <a:lnSpc>
              <a:spcPct val="90000"/>
            </a:lnSpc>
            <a:spcBef>
              <a:spcPct val="0"/>
            </a:spcBef>
            <a:spcAft>
              <a:spcPct val="35000"/>
            </a:spcAft>
            <a:buNone/>
          </a:pPr>
          <a:r>
            <a:rPr lang="es-AR" sz="2500" b="0" kern="1200" dirty="0">
              <a:latin typeface="Montserrat" pitchFamily="2" charset="77"/>
            </a:rPr>
            <a:t>Insuficiencia ovárica primaria.</a:t>
          </a:r>
          <a:endParaRPr lang="es-ES_tradnl" sz="2500" b="0" kern="1200" dirty="0">
            <a:latin typeface="Montserrat" pitchFamily="2" charset="77"/>
          </a:endParaRPr>
        </a:p>
      </dsp:txBody>
      <dsp:txXfrm>
        <a:off x="564979" y="2844800"/>
        <a:ext cx="5475833" cy="812800"/>
      </dsp:txXfrm>
    </dsp:sp>
    <dsp:sp modelId="{A4CCD82D-8337-EE45-940D-1AE5203068F4}">
      <dsp:nvSpPr>
        <dsp:cNvPr id="0" name=""/>
        <dsp:cNvSpPr/>
      </dsp:nvSpPr>
      <dsp:spPr>
        <a:xfrm>
          <a:off x="56979" y="2743200"/>
          <a:ext cx="1016000" cy="1016000"/>
        </a:xfrm>
        <a:prstGeom prst="ellipse">
          <a:avLst/>
        </a:prstGeom>
        <a:solidFill>
          <a:schemeClr val="lt1">
            <a:hueOff val="0"/>
            <a:satOff val="0"/>
            <a:lumOff val="0"/>
            <a:alphaOff val="0"/>
          </a:schemeClr>
        </a:solidFill>
        <a:ln w="6350" cap="flat" cmpd="sng" algn="ctr">
          <a:solidFill>
            <a:srgbClr val="152B48"/>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2DB08-F14F-9D44-AD3A-6147C98BB225}">
      <dsp:nvSpPr>
        <dsp:cNvPr id="0" name=""/>
        <dsp:cNvSpPr/>
      </dsp:nvSpPr>
      <dsp:spPr>
        <a:xfrm>
          <a:off x="704645" y="103725"/>
          <a:ext cx="1952828" cy="1952828"/>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s-AR" sz="1500" b="1" kern="1200" dirty="0">
              <a:solidFill>
                <a:srgbClr val="152B48"/>
              </a:solidFill>
              <a:latin typeface="Montserrat" pitchFamily="2" charset="77"/>
            </a:rPr>
            <a:t>Himen imperforado </a:t>
          </a:r>
          <a:r>
            <a:rPr lang="es-AR" sz="1500" kern="1200" dirty="0">
              <a:solidFill>
                <a:srgbClr val="152B48"/>
              </a:solidFill>
              <a:latin typeface="Montserrat" pitchFamily="2" charset="77"/>
            </a:rPr>
            <a:t> </a:t>
          </a:r>
          <a:endParaRPr lang="es-ES" sz="1500" kern="1200" dirty="0">
            <a:solidFill>
              <a:srgbClr val="152B48"/>
            </a:solidFill>
            <a:latin typeface="Montserrat" pitchFamily="2" charset="77"/>
          </a:endParaRPr>
        </a:p>
      </dsp:txBody>
      <dsp:txXfrm>
        <a:off x="965022" y="445470"/>
        <a:ext cx="1432074" cy="878772"/>
      </dsp:txXfrm>
    </dsp:sp>
    <dsp:sp modelId="{A258817D-66A6-6545-A8AB-2AE93C1D50F3}">
      <dsp:nvSpPr>
        <dsp:cNvPr id="0" name=""/>
        <dsp:cNvSpPr/>
      </dsp:nvSpPr>
      <dsp:spPr>
        <a:xfrm>
          <a:off x="1409291" y="1324243"/>
          <a:ext cx="1952828" cy="1952828"/>
        </a:xfrm>
        <a:prstGeom prst="ellipse">
          <a:avLst/>
        </a:prstGeom>
        <a:gradFill rotWithShape="0">
          <a:gsLst>
            <a:gs pos="0">
              <a:schemeClr val="accent4">
                <a:alpha val="50000"/>
                <a:hueOff val="4900445"/>
                <a:satOff val="-20388"/>
                <a:lumOff val="4804"/>
                <a:alphaOff val="0"/>
                <a:satMod val="103000"/>
                <a:lumMod val="102000"/>
                <a:tint val="94000"/>
              </a:schemeClr>
            </a:gs>
            <a:gs pos="50000">
              <a:schemeClr val="accent4">
                <a:alpha val="50000"/>
                <a:hueOff val="4900445"/>
                <a:satOff val="-20388"/>
                <a:lumOff val="4804"/>
                <a:alphaOff val="0"/>
                <a:satMod val="110000"/>
                <a:lumMod val="100000"/>
                <a:shade val="100000"/>
              </a:schemeClr>
            </a:gs>
            <a:gs pos="100000">
              <a:schemeClr val="accent4">
                <a:alpha val="50000"/>
                <a:hueOff val="4900445"/>
                <a:satOff val="-20388"/>
                <a:lumOff val="480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s-AR" sz="1500" b="1" kern="1200" dirty="0">
              <a:solidFill>
                <a:srgbClr val="152B48"/>
              </a:solidFill>
              <a:latin typeface="Montserrat" pitchFamily="2" charset="77"/>
            </a:rPr>
            <a:t>Septum vaginal transversal </a:t>
          </a:r>
        </a:p>
      </dsp:txBody>
      <dsp:txXfrm>
        <a:off x="2006531" y="1828723"/>
        <a:ext cx="1171697" cy="1074055"/>
      </dsp:txXfrm>
    </dsp:sp>
    <dsp:sp modelId="{C687545D-AED8-E749-80FC-24167A9F9D7B}">
      <dsp:nvSpPr>
        <dsp:cNvPr id="0" name=""/>
        <dsp:cNvSpPr/>
      </dsp:nvSpPr>
      <dsp:spPr>
        <a:xfrm>
          <a:off x="0" y="1324243"/>
          <a:ext cx="1952828" cy="1952828"/>
        </a:xfrm>
        <a:prstGeom prst="ellipse">
          <a:avLst/>
        </a:prstGeom>
        <a:gradFill rotWithShape="0">
          <a:gsLst>
            <a:gs pos="0">
              <a:schemeClr val="accent4">
                <a:alpha val="50000"/>
                <a:hueOff val="9800891"/>
                <a:satOff val="-40777"/>
                <a:lumOff val="9608"/>
                <a:alphaOff val="0"/>
                <a:satMod val="103000"/>
                <a:lumMod val="102000"/>
                <a:tint val="94000"/>
              </a:schemeClr>
            </a:gs>
            <a:gs pos="50000">
              <a:schemeClr val="accent4">
                <a:alpha val="50000"/>
                <a:hueOff val="9800891"/>
                <a:satOff val="-40777"/>
                <a:lumOff val="9608"/>
                <a:alphaOff val="0"/>
                <a:satMod val="110000"/>
                <a:lumMod val="100000"/>
                <a:shade val="100000"/>
              </a:schemeClr>
            </a:gs>
            <a:gs pos="100000">
              <a:schemeClr val="accent4">
                <a:alpha val="50000"/>
                <a:hueOff val="9800891"/>
                <a:satOff val="-40777"/>
                <a:lumOff val="960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r>
            <a:rPr lang="es-AR" sz="1500" b="1" kern="1200" dirty="0">
              <a:solidFill>
                <a:srgbClr val="152B48"/>
              </a:solidFill>
              <a:latin typeface="Montserrat" pitchFamily="2" charset="77"/>
            </a:rPr>
            <a:t>Agenesia de Müller </a:t>
          </a:r>
          <a:endParaRPr lang="es-ES_tradnl" sz="1500" kern="1200" dirty="0">
            <a:solidFill>
              <a:srgbClr val="152B48"/>
            </a:solidFill>
            <a:latin typeface="Montserrat" pitchFamily="2" charset="77"/>
          </a:endParaRPr>
        </a:p>
      </dsp:txBody>
      <dsp:txXfrm>
        <a:off x="183891" y="1828723"/>
        <a:ext cx="1171697" cy="10740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413417-8CF5-4FE9-9FBF-3A23F2FA651D}">
      <dsp:nvSpPr>
        <dsp:cNvPr id="0" name=""/>
        <dsp:cNvSpPr/>
      </dsp:nvSpPr>
      <dsp:spPr>
        <a:xfrm rot="5400000">
          <a:off x="-261349" y="264475"/>
          <a:ext cx="1742330" cy="1219631"/>
        </a:xfrm>
        <a:prstGeom prst="chevron">
          <a:avLst/>
        </a:prstGeom>
        <a:solidFill>
          <a:srgbClr val="152B48"/>
        </a:solidFill>
        <a:ln>
          <a:solidFill>
            <a:srgbClr val="152B48"/>
          </a:solid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CO" sz="1400" b="1" kern="1200" dirty="0">
              <a:latin typeface="Montserrat" pitchFamily="2" charset="77"/>
            </a:rPr>
            <a:t>ANAMNESIS</a:t>
          </a:r>
        </a:p>
      </dsp:txBody>
      <dsp:txXfrm rot="-5400000">
        <a:off x="1" y="612942"/>
        <a:ext cx="1219631" cy="522699"/>
      </dsp:txXfrm>
    </dsp:sp>
    <dsp:sp modelId="{EA5B6F74-F65F-4044-B803-4A42D90EBD27}">
      <dsp:nvSpPr>
        <dsp:cNvPr id="0" name=""/>
        <dsp:cNvSpPr/>
      </dsp:nvSpPr>
      <dsp:spPr>
        <a:xfrm rot="5400000">
          <a:off x="3532679" y="-2309921"/>
          <a:ext cx="1132515" cy="5758610"/>
        </a:xfrm>
        <a:prstGeom prst="round2SameRect">
          <a:avLst/>
        </a:prstGeom>
        <a:solidFill>
          <a:schemeClr val="lt1">
            <a:alpha val="90000"/>
            <a:hueOff val="0"/>
            <a:satOff val="0"/>
            <a:lumOff val="0"/>
            <a:alphaOff val="0"/>
          </a:schemeClr>
        </a:solidFill>
        <a:ln w="6350" cap="flat" cmpd="sng" algn="ctr">
          <a:solidFill>
            <a:srgbClr val="152B48"/>
          </a:solidFill>
          <a:prstDash val="solid"/>
          <a:miter lim="800000"/>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s-CO" sz="1500" kern="1200" dirty="0">
              <a:solidFill>
                <a:srgbClr val="152B48"/>
              </a:solidFill>
              <a:latin typeface="Montserrat" pitchFamily="2" charset="77"/>
            </a:rPr>
            <a:t>Caracteres sexuales, AF (enfermedad mental, talla baja); enfermedad neurológica en la infancia, virilización, síntomas de enfermedad H-H, estrés , cambios bruscos de peso, ejercicio excesivo, dietas restrictivas.</a:t>
          </a:r>
        </a:p>
      </dsp:txBody>
      <dsp:txXfrm rot="-5400000">
        <a:off x="1219632" y="58411"/>
        <a:ext cx="5703325" cy="1021945"/>
      </dsp:txXfrm>
    </dsp:sp>
    <dsp:sp modelId="{D282C041-9935-4646-B411-C7507667BA3E}">
      <dsp:nvSpPr>
        <dsp:cNvPr id="0" name=""/>
        <dsp:cNvSpPr/>
      </dsp:nvSpPr>
      <dsp:spPr>
        <a:xfrm rot="5400000">
          <a:off x="-261349" y="1814296"/>
          <a:ext cx="1742330" cy="1219631"/>
        </a:xfrm>
        <a:prstGeom prst="chevron">
          <a:avLst/>
        </a:prstGeom>
        <a:solidFill>
          <a:srgbClr val="00AAA7"/>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CO" sz="1400" b="1" kern="1200" dirty="0">
              <a:latin typeface="Montserrat" pitchFamily="2" charset="77"/>
            </a:rPr>
            <a:t>EXAMEN FÍSICO</a:t>
          </a:r>
        </a:p>
      </dsp:txBody>
      <dsp:txXfrm rot="-5400000">
        <a:off x="1" y="2162763"/>
        <a:ext cx="1219631" cy="522699"/>
      </dsp:txXfrm>
    </dsp:sp>
    <dsp:sp modelId="{7D72FD5F-EF5D-4936-8265-537C14FACF45}">
      <dsp:nvSpPr>
        <dsp:cNvPr id="0" name=""/>
        <dsp:cNvSpPr/>
      </dsp:nvSpPr>
      <dsp:spPr>
        <a:xfrm rot="5400000">
          <a:off x="3532679" y="-760100"/>
          <a:ext cx="1132515" cy="5758610"/>
        </a:xfrm>
        <a:prstGeom prst="round2SameRect">
          <a:avLst/>
        </a:prstGeom>
        <a:solidFill>
          <a:schemeClr val="lt1">
            <a:alpha val="90000"/>
            <a:hueOff val="0"/>
            <a:satOff val="0"/>
            <a:lumOff val="0"/>
            <a:alphaOff val="0"/>
          </a:schemeClr>
        </a:solidFill>
        <a:ln w="6350" cap="flat" cmpd="sng" algn="ctr">
          <a:solidFill>
            <a:srgbClr val="00AAA7"/>
          </a:solidFill>
          <a:prstDash val="solid"/>
          <a:miter lim="800000"/>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s-CO" sz="1500" kern="1200" dirty="0">
              <a:solidFill>
                <a:srgbClr val="152B48"/>
              </a:solidFill>
              <a:latin typeface="Montserrat" pitchFamily="2" charset="77"/>
            </a:rPr>
            <a:t>Valoración antropométrica (relación segmento superior inferior; talla- envergadura), desarrollo puberal,  IQ, palpar tiroides,  galactorrea, examen físico genital, examen de la piel.</a:t>
          </a:r>
        </a:p>
      </dsp:txBody>
      <dsp:txXfrm rot="-5400000">
        <a:off x="1219632" y="1608232"/>
        <a:ext cx="5703325" cy="1021945"/>
      </dsp:txXfrm>
    </dsp:sp>
    <dsp:sp modelId="{84944A0B-D697-45AB-94DD-B4F8CA198A1F}">
      <dsp:nvSpPr>
        <dsp:cNvPr id="0" name=""/>
        <dsp:cNvSpPr/>
      </dsp:nvSpPr>
      <dsp:spPr>
        <a:xfrm rot="5400000">
          <a:off x="-261349" y="3364117"/>
          <a:ext cx="1742330" cy="1219631"/>
        </a:xfrm>
        <a:prstGeom prst="chevron">
          <a:avLst/>
        </a:prstGeom>
        <a:solidFill>
          <a:srgbClr val="152B48"/>
        </a:solidFill>
        <a:ln>
          <a:solidFill>
            <a:srgbClr val="152B48"/>
          </a:solid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CO" sz="1400" b="1" kern="1200" dirty="0">
              <a:latin typeface="Montserrat" pitchFamily="2" charset="77"/>
            </a:rPr>
            <a:t>AYUDAS DX</a:t>
          </a:r>
        </a:p>
      </dsp:txBody>
      <dsp:txXfrm rot="-5400000">
        <a:off x="1" y="3712584"/>
        <a:ext cx="1219631" cy="522699"/>
      </dsp:txXfrm>
    </dsp:sp>
    <dsp:sp modelId="{BEAD25C2-2168-408C-9E1C-BBE1A56209A3}">
      <dsp:nvSpPr>
        <dsp:cNvPr id="0" name=""/>
        <dsp:cNvSpPr/>
      </dsp:nvSpPr>
      <dsp:spPr>
        <a:xfrm rot="5400000">
          <a:off x="3532679" y="789720"/>
          <a:ext cx="1132515" cy="5758610"/>
        </a:xfrm>
        <a:prstGeom prst="round2SameRect">
          <a:avLst/>
        </a:prstGeom>
        <a:solidFill>
          <a:schemeClr val="lt1">
            <a:alpha val="90000"/>
            <a:hueOff val="0"/>
            <a:satOff val="0"/>
            <a:lumOff val="0"/>
            <a:alphaOff val="0"/>
          </a:schemeClr>
        </a:solidFill>
        <a:ln w="6350" cap="flat" cmpd="sng" algn="ctr">
          <a:solidFill>
            <a:srgbClr val="152B48"/>
          </a:solidFill>
          <a:prstDash val="solid"/>
          <a:miter lim="800000"/>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s-CO" sz="1500" kern="1200" dirty="0">
              <a:solidFill>
                <a:srgbClr val="152B48"/>
              </a:solidFill>
              <a:latin typeface="Montserrat" pitchFamily="2" charset="77"/>
            </a:rPr>
            <a:t>Eco pélvica: útero- ovarios, anormalidades estructurales. </a:t>
          </a:r>
        </a:p>
        <a:p>
          <a:pPr marL="114300" lvl="1" indent="-114300" algn="l" defTabSz="666750">
            <a:lnSpc>
              <a:spcPct val="90000"/>
            </a:lnSpc>
            <a:spcBef>
              <a:spcPct val="0"/>
            </a:spcBef>
            <a:spcAft>
              <a:spcPct val="15000"/>
            </a:spcAft>
            <a:buChar char="•"/>
          </a:pPr>
          <a:r>
            <a:rPr lang="es-CO" sz="1500" kern="1200" dirty="0">
              <a:solidFill>
                <a:srgbClr val="152B48"/>
              </a:solidFill>
              <a:latin typeface="Montserrat" pitchFamily="2" charset="77"/>
            </a:rPr>
            <a:t>Paraclínicos.</a:t>
          </a:r>
        </a:p>
      </dsp:txBody>
      <dsp:txXfrm rot="-5400000">
        <a:off x="1219632" y="3158053"/>
        <a:ext cx="5703325" cy="10219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DF0E5-7EA8-1844-9A86-1E61129D4691}">
      <dsp:nvSpPr>
        <dsp:cNvPr id="0" name=""/>
        <dsp:cNvSpPr/>
      </dsp:nvSpPr>
      <dsp:spPr>
        <a:xfrm>
          <a:off x="33" y="27865"/>
          <a:ext cx="3214285" cy="838864"/>
        </a:xfrm>
        <a:prstGeom prst="rect">
          <a:avLst/>
        </a:prstGeom>
        <a:solidFill>
          <a:srgbClr val="152B4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s-ES" sz="2100" b="1" kern="1200" dirty="0">
              <a:solidFill>
                <a:schemeClr val="bg1"/>
              </a:solidFill>
              <a:latin typeface="Montserrat" pitchFamily="2" charset="77"/>
            </a:rPr>
            <a:t>Tumores hipotalámicos</a:t>
          </a:r>
        </a:p>
      </dsp:txBody>
      <dsp:txXfrm>
        <a:off x="33" y="27865"/>
        <a:ext cx="3214285" cy="838864"/>
      </dsp:txXfrm>
    </dsp:sp>
    <dsp:sp modelId="{D1D7346B-F1C2-C946-8BF1-CED17199ED95}">
      <dsp:nvSpPr>
        <dsp:cNvPr id="0" name=""/>
        <dsp:cNvSpPr/>
      </dsp:nvSpPr>
      <dsp:spPr>
        <a:xfrm>
          <a:off x="33" y="866729"/>
          <a:ext cx="3214285" cy="1686116"/>
        </a:xfrm>
        <a:prstGeom prst="rect">
          <a:avLst/>
        </a:prstGeom>
        <a:noFill/>
        <a:ln w="12700" cap="flat" cmpd="sng" algn="ctr">
          <a:solidFill>
            <a:srgbClr val="152B48">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s-ES" sz="2100" kern="1200" dirty="0" err="1">
              <a:solidFill>
                <a:srgbClr val="152B48"/>
              </a:solidFill>
              <a:latin typeface="Montserrat" pitchFamily="2" charset="77"/>
            </a:rPr>
            <a:t>Craniofaringioma</a:t>
          </a:r>
          <a:r>
            <a:rPr lang="es-ES" sz="2100" kern="1200" dirty="0">
              <a:solidFill>
                <a:srgbClr val="152B48"/>
              </a:solidFill>
              <a:latin typeface="Montserrat" pitchFamily="2" charset="77"/>
            </a:rPr>
            <a:t>.</a:t>
          </a:r>
          <a:endParaRPr lang="es-CO" sz="2100" kern="1200" dirty="0">
            <a:solidFill>
              <a:srgbClr val="152B48"/>
            </a:solidFill>
            <a:latin typeface="Montserrat" pitchFamily="2" charset="77"/>
          </a:endParaRPr>
        </a:p>
        <a:p>
          <a:pPr marL="228600" lvl="1" indent="-228600" algn="l" defTabSz="933450">
            <a:lnSpc>
              <a:spcPct val="90000"/>
            </a:lnSpc>
            <a:spcBef>
              <a:spcPct val="0"/>
            </a:spcBef>
            <a:spcAft>
              <a:spcPct val="15000"/>
            </a:spcAft>
            <a:buChar char="•"/>
          </a:pPr>
          <a:r>
            <a:rPr lang="es-ES" sz="2100" kern="1200" dirty="0">
              <a:solidFill>
                <a:srgbClr val="152B48"/>
              </a:solidFill>
              <a:latin typeface="Montserrat" pitchFamily="2" charset="77"/>
            </a:rPr>
            <a:t>Linfomas.</a:t>
          </a:r>
          <a:endParaRPr lang="es-CO" sz="2100" kern="1200" dirty="0">
            <a:solidFill>
              <a:srgbClr val="152B48"/>
            </a:solidFill>
            <a:latin typeface="Montserrat" pitchFamily="2" charset="77"/>
          </a:endParaRPr>
        </a:p>
        <a:p>
          <a:pPr marL="228600" lvl="1" indent="-228600" algn="l" defTabSz="933450">
            <a:lnSpc>
              <a:spcPct val="90000"/>
            </a:lnSpc>
            <a:spcBef>
              <a:spcPct val="0"/>
            </a:spcBef>
            <a:spcAft>
              <a:spcPct val="15000"/>
            </a:spcAft>
            <a:buChar char="•"/>
          </a:pPr>
          <a:r>
            <a:rPr lang="es-CO" sz="2100" kern="1200" dirty="0">
              <a:solidFill>
                <a:srgbClr val="152B48"/>
              </a:solidFill>
              <a:latin typeface="Montserrat" pitchFamily="2" charset="77"/>
            </a:rPr>
            <a:t>Meningiomas.</a:t>
          </a:r>
        </a:p>
      </dsp:txBody>
      <dsp:txXfrm>
        <a:off x="33" y="866729"/>
        <a:ext cx="3214285" cy="1686116"/>
      </dsp:txXfrm>
    </dsp:sp>
    <dsp:sp modelId="{9532AD4A-9C6E-9442-891F-4FC79DECAA16}">
      <dsp:nvSpPr>
        <dsp:cNvPr id="0" name=""/>
        <dsp:cNvSpPr/>
      </dsp:nvSpPr>
      <dsp:spPr>
        <a:xfrm>
          <a:off x="3640565" y="40448"/>
          <a:ext cx="3214285" cy="838864"/>
        </a:xfrm>
        <a:prstGeom prst="rect">
          <a:avLst/>
        </a:prstGeom>
        <a:solidFill>
          <a:srgbClr val="152B4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s-ES" sz="2100" b="1" kern="1200" dirty="0">
              <a:solidFill>
                <a:schemeClr val="bg1"/>
              </a:solidFill>
              <a:latin typeface="Montserrat" pitchFamily="2" charset="77"/>
            </a:rPr>
            <a:t>Enfermedades </a:t>
          </a:r>
          <a:r>
            <a:rPr lang="es-ES" sz="2100" b="1" kern="1200" dirty="0" err="1">
              <a:solidFill>
                <a:schemeClr val="bg1"/>
              </a:solidFill>
              <a:latin typeface="Montserrat" pitchFamily="2" charset="77"/>
            </a:rPr>
            <a:t>infiltrativas</a:t>
          </a:r>
          <a:endParaRPr lang="es-CO" sz="2100" b="1" kern="1200" dirty="0">
            <a:solidFill>
              <a:schemeClr val="bg1"/>
            </a:solidFill>
            <a:latin typeface="Montserrat" pitchFamily="2" charset="77"/>
          </a:endParaRPr>
        </a:p>
      </dsp:txBody>
      <dsp:txXfrm>
        <a:off x="3640565" y="40448"/>
        <a:ext cx="3214285" cy="838864"/>
      </dsp:txXfrm>
    </dsp:sp>
    <dsp:sp modelId="{3E715F15-C57A-EA49-ABC6-6407C91A96B2}">
      <dsp:nvSpPr>
        <dsp:cNvPr id="0" name=""/>
        <dsp:cNvSpPr/>
      </dsp:nvSpPr>
      <dsp:spPr>
        <a:xfrm>
          <a:off x="3664319" y="866729"/>
          <a:ext cx="3214285" cy="1686116"/>
        </a:xfrm>
        <a:prstGeom prst="rect">
          <a:avLst/>
        </a:prstGeom>
        <a:noFill/>
        <a:ln w="12700" cap="flat" cmpd="sng" algn="ctr">
          <a:solidFill>
            <a:srgbClr val="152B48">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s-ES" sz="2100" kern="1200" dirty="0" err="1">
              <a:solidFill>
                <a:srgbClr val="152B48"/>
              </a:solidFill>
              <a:latin typeface="Montserrat" pitchFamily="2" charset="77"/>
            </a:rPr>
            <a:t>Histiocitosis</a:t>
          </a:r>
          <a:r>
            <a:rPr lang="es-ES" sz="2100" kern="1200" dirty="0">
              <a:solidFill>
                <a:srgbClr val="152B48"/>
              </a:solidFill>
              <a:latin typeface="Montserrat" pitchFamily="2" charset="77"/>
            </a:rPr>
            <a:t> de células de Langerhans.</a:t>
          </a:r>
          <a:endParaRPr lang="es-CO" sz="2100" kern="1200" dirty="0">
            <a:solidFill>
              <a:srgbClr val="152B48"/>
            </a:solidFill>
            <a:latin typeface="Montserrat" pitchFamily="2" charset="77"/>
          </a:endParaRPr>
        </a:p>
        <a:p>
          <a:pPr marL="228600" lvl="1" indent="-228600" algn="l" defTabSz="933450">
            <a:lnSpc>
              <a:spcPct val="90000"/>
            </a:lnSpc>
            <a:spcBef>
              <a:spcPct val="0"/>
            </a:spcBef>
            <a:spcAft>
              <a:spcPct val="15000"/>
            </a:spcAft>
            <a:buChar char="•"/>
          </a:pPr>
          <a:r>
            <a:rPr lang="es-ES" sz="2100" kern="1200" dirty="0" err="1">
              <a:solidFill>
                <a:srgbClr val="152B48"/>
              </a:solidFill>
              <a:latin typeface="Montserrat" pitchFamily="2" charset="77"/>
            </a:rPr>
            <a:t>Sarcoidosis</a:t>
          </a:r>
          <a:r>
            <a:rPr lang="es-ES" sz="2100" kern="1200" dirty="0">
              <a:solidFill>
                <a:srgbClr val="152B48"/>
              </a:solidFill>
              <a:latin typeface="Montserrat" pitchFamily="2" charset="77"/>
            </a:rPr>
            <a:t>.</a:t>
          </a:r>
          <a:endParaRPr lang="es-CO" sz="2100" kern="1200" dirty="0">
            <a:solidFill>
              <a:srgbClr val="152B48"/>
            </a:solidFill>
            <a:latin typeface="Montserrat" pitchFamily="2" charset="77"/>
          </a:endParaRPr>
        </a:p>
      </dsp:txBody>
      <dsp:txXfrm>
        <a:off x="3664319" y="866729"/>
        <a:ext cx="3214285" cy="168611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8D576E-F20C-7049-BED1-0417B9C7D77D}" type="datetimeFigureOut">
              <a:rPr lang="es-CO" smtClean="0"/>
              <a:t>23/02/2021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644C12-B7CF-E04B-B618-5982B77192B5}" type="slidenum">
              <a:rPr lang="es-CO" smtClean="0"/>
              <a:t>‹Nº›</a:t>
            </a:fld>
            <a:endParaRPr lang="es-CO"/>
          </a:p>
        </p:txBody>
      </p:sp>
    </p:spTree>
    <p:extLst>
      <p:ext uri="{BB962C8B-B14F-4D97-AF65-F5344CB8AC3E}">
        <p14:creationId xmlns:p14="http://schemas.microsoft.com/office/powerpoint/2010/main" val="2048735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29F75A23-C11D-E940-8369-84F6B0F94B3D}" type="slidenum">
              <a:rPr lang="es-CO" smtClean="0"/>
              <a:t>3</a:t>
            </a:fld>
            <a:endParaRPr lang="es-CO"/>
          </a:p>
        </p:txBody>
      </p:sp>
    </p:spTree>
    <p:extLst>
      <p:ext uri="{BB962C8B-B14F-4D97-AF65-F5344CB8AC3E}">
        <p14:creationId xmlns:p14="http://schemas.microsoft.com/office/powerpoint/2010/main" val="3381740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Antes de la pubertad, los niveles circulantes de LH y FSH son bajos con una relación FSH / LH&gt; 1. El eje CNS-hipotalámico es extremadamente sensible a los efectos de retroalimentación negativa de los bajos niveles de estrógeno circulante. A medida que se aborda el peso crítico o la composición corporal, el eje CNS-hipotalámico se vuelve menos sensible al efecto negativo del estrógeno y la </a:t>
            </a:r>
            <a:r>
              <a:rPr lang="es-ES" dirty="0" err="1"/>
              <a:t>GnRH</a:t>
            </a:r>
            <a:r>
              <a:rPr lang="es-ES" dirty="0"/>
              <a:t> se secreta en mayores cantidades, lo que provoca un aumento de la LH y, en menor medida, los niveles de FSH. Esta liberación del "freno" prepuberal en la secreción de </a:t>
            </a:r>
            <a:r>
              <a:rPr lang="es-ES" dirty="0" err="1"/>
              <a:t>GnRH</a:t>
            </a:r>
            <a:r>
              <a:rPr lang="es-ES" dirty="0"/>
              <a:t> se muestra en la Figura 38.4, que también ilustra el papel integral de los </a:t>
            </a:r>
            <a:r>
              <a:rPr lang="es-ES" dirty="0" err="1"/>
              <a:t>neuropéptidos</a:t>
            </a:r>
            <a:r>
              <a:rPr lang="es-ES" dirty="0"/>
              <a:t> como la </a:t>
            </a:r>
            <a:r>
              <a:rPr lang="es-ES" dirty="0" err="1"/>
              <a:t>kisspeptina</a:t>
            </a:r>
            <a:r>
              <a:rPr lang="es-ES" dirty="0"/>
              <a:t> (</a:t>
            </a:r>
            <a:r>
              <a:rPr lang="es-ES" dirty="0" err="1"/>
              <a:t>Terasawa</a:t>
            </a:r>
            <a:r>
              <a:rPr lang="es-ES" dirty="0"/>
              <a:t>, 2013). El cambio endocrinológico inicial asociado con el inicio de la pubertad es la aparición de pulsos episódicos de LH durante el sueño (Boyar, 1974) (Fig. 38.5). Estos pulsos están ausentes antes del inicio de la pubertad. Después de la menarquia, las secreciones episódicas de LH ocurren durante el sueño y mientras está despierto. El último evento endocrinológico de la pubertad es la activación de la respuesta positiva de la gonadotropina a los niveles crecientes de E2, lo que resulta en la ovulación y el aumento </a:t>
            </a:r>
            <a:r>
              <a:rPr lang="es-ES" dirty="0" err="1"/>
              <a:t>gonadotrópico</a:t>
            </a:r>
            <a:r>
              <a:rPr lang="es-ES" dirty="0"/>
              <a:t> del ciclo medio.</a:t>
            </a:r>
            <a:endParaRPr lang="es-CO" dirty="0"/>
          </a:p>
        </p:txBody>
      </p:sp>
      <p:sp>
        <p:nvSpPr>
          <p:cNvPr id="4" name="Marcador de número de diapositiva 3"/>
          <p:cNvSpPr>
            <a:spLocks noGrp="1"/>
          </p:cNvSpPr>
          <p:nvPr>
            <p:ph type="sldNum" sz="quarter" idx="5"/>
          </p:nvPr>
        </p:nvSpPr>
        <p:spPr/>
        <p:txBody>
          <a:bodyPr/>
          <a:lstStyle/>
          <a:p>
            <a:fld id="{29F75A23-C11D-E940-8369-84F6B0F94B3D}" type="slidenum">
              <a:rPr lang="es-CO" smtClean="0"/>
              <a:t>5</a:t>
            </a:fld>
            <a:endParaRPr lang="es-CO"/>
          </a:p>
        </p:txBody>
      </p:sp>
    </p:spTree>
    <p:extLst>
      <p:ext uri="{BB962C8B-B14F-4D97-AF65-F5344CB8AC3E}">
        <p14:creationId xmlns:p14="http://schemas.microsoft.com/office/powerpoint/2010/main" val="1531228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EB92C5AF-F3F7-2641-9F3C-3F2B5D43DCD4}" type="slidenum">
              <a:rPr lang="es-ES" smtClean="0"/>
              <a:t>11</a:t>
            </a:fld>
            <a:endParaRPr lang="es-ES"/>
          </a:p>
        </p:txBody>
      </p:sp>
    </p:spTree>
    <p:extLst>
      <p:ext uri="{BB962C8B-B14F-4D97-AF65-F5344CB8AC3E}">
        <p14:creationId xmlns:p14="http://schemas.microsoft.com/office/powerpoint/2010/main" val="225212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sz="1200" b="0" i="0" kern="1200" dirty="0">
                <a:solidFill>
                  <a:schemeClr val="tx1"/>
                </a:solidFill>
                <a:effectLst/>
                <a:latin typeface="+mn-lt"/>
                <a:ea typeface="+mn-ea"/>
                <a:cs typeface="+mn-cs"/>
              </a:rPr>
              <a:t>síndrome de Kallmann </a:t>
            </a:r>
            <a:endParaRPr lang="es-ES_tradnl" dirty="0"/>
          </a:p>
        </p:txBody>
      </p:sp>
      <p:sp>
        <p:nvSpPr>
          <p:cNvPr id="4" name="Marcador de número de diapositiva 3"/>
          <p:cNvSpPr>
            <a:spLocks noGrp="1"/>
          </p:cNvSpPr>
          <p:nvPr>
            <p:ph type="sldNum" sz="quarter" idx="5"/>
          </p:nvPr>
        </p:nvSpPr>
        <p:spPr/>
        <p:txBody>
          <a:bodyPr/>
          <a:lstStyle/>
          <a:p>
            <a:fld id="{138667D3-33E5-A246-82CB-9626EE2C0CAD}" type="slidenum">
              <a:rPr lang="es-ES_tradnl" smtClean="0"/>
              <a:t>16</a:t>
            </a:fld>
            <a:endParaRPr lang="es-ES_tradnl"/>
          </a:p>
        </p:txBody>
      </p:sp>
    </p:spTree>
    <p:extLst>
      <p:ext uri="{BB962C8B-B14F-4D97-AF65-F5344CB8AC3E}">
        <p14:creationId xmlns:p14="http://schemas.microsoft.com/office/powerpoint/2010/main" val="4088717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congénita por </a:t>
            </a:r>
            <a:r>
              <a:rPr lang="es-CO" sz="1200" b="1" i="0" kern="1200" dirty="0">
                <a:solidFill>
                  <a:schemeClr val="tx1"/>
                </a:solidFill>
                <a:effectLst/>
                <a:latin typeface="+mn-lt"/>
                <a:ea typeface="+mn-ea"/>
                <a:cs typeface="+mn-cs"/>
              </a:rPr>
              <a:t>deficiencia de 17</a:t>
            </a:r>
            <a:r>
              <a:rPr lang="es-CO" sz="1200" b="0" i="0" kern="1200" dirty="0">
                <a:solidFill>
                  <a:schemeClr val="tx1"/>
                </a:solidFill>
                <a:effectLst/>
                <a:latin typeface="+mn-lt"/>
                <a:ea typeface="+mn-ea"/>
                <a:cs typeface="+mn-cs"/>
              </a:rPr>
              <a:t>-</a:t>
            </a:r>
            <a:r>
              <a:rPr lang="es-CO" sz="1200" b="1" i="0" kern="1200" dirty="0">
                <a:solidFill>
                  <a:schemeClr val="tx1"/>
                </a:solidFill>
                <a:effectLst/>
                <a:latin typeface="+mn-lt"/>
                <a:ea typeface="+mn-ea"/>
                <a:cs typeface="+mn-cs"/>
              </a:rPr>
              <a:t>alfa</a:t>
            </a:r>
            <a:r>
              <a:rPr lang="es-CO" sz="1200" b="0" i="0" kern="1200" dirty="0">
                <a:solidFill>
                  <a:schemeClr val="tx1"/>
                </a:solidFill>
                <a:effectLst/>
                <a:latin typeface="+mn-lt"/>
                <a:ea typeface="+mn-ea"/>
                <a:cs typeface="+mn-cs"/>
              </a:rPr>
              <a:t>-</a:t>
            </a:r>
            <a:r>
              <a:rPr lang="es-CO" sz="1200" b="1" i="0" kern="1200" dirty="0">
                <a:solidFill>
                  <a:schemeClr val="tx1"/>
                </a:solidFill>
                <a:effectLst/>
                <a:latin typeface="+mn-lt"/>
                <a:ea typeface="+mn-ea"/>
                <a:cs typeface="+mn-cs"/>
              </a:rPr>
              <a:t>hidroxilasa</a:t>
            </a:r>
            <a:r>
              <a:rPr lang="es-CO" sz="1200" b="0" i="0" kern="1200" dirty="0">
                <a:solidFill>
                  <a:schemeClr val="tx1"/>
                </a:solidFill>
                <a:effectLst/>
                <a:latin typeface="+mn-lt"/>
                <a:ea typeface="+mn-ea"/>
                <a:cs typeface="+mn-cs"/>
              </a:rPr>
              <a:t>. Es una forma muy poco frecuente de hiperplasia suprarrenal congénita (HSC) caracterizada por </a:t>
            </a:r>
            <a:endParaRPr lang="es-CO" dirty="0"/>
          </a:p>
        </p:txBody>
      </p:sp>
      <p:sp>
        <p:nvSpPr>
          <p:cNvPr id="4" name="Marcador de número de diapositiva 3"/>
          <p:cNvSpPr>
            <a:spLocks noGrp="1"/>
          </p:cNvSpPr>
          <p:nvPr>
            <p:ph type="sldNum" sz="quarter" idx="5"/>
          </p:nvPr>
        </p:nvSpPr>
        <p:spPr/>
        <p:txBody>
          <a:bodyPr/>
          <a:lstStyle/>
          <a:p>
            <a:fld id="{29F75A23-C11D-E940-8369-84F6B0F94B3D}" type="slidenum">
              <a:rPr lang="es-CO" smtClean="0"/>
              <a:t>20</a:t>
            </a:fld>
            <a:endParaRPr lang="es-CO"/>
          </a:p>
        </p:txBody>
      </p:sp>
    </p:spTree>
    <p:extLst>
      <p:ext uri="{BB962C8B-B14F-4D97-AF65-F5344CB8AC3E}">
        <p14:creationId xmlns:p14="http://schemas.microsoft.com/office/powerpoint/2010/main" val="3241790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‹Nº›</a:t>
            </a:fld>
            <a:endParaRPr lang="en-US" dirty="0"/>
          </a:p>
        </p:txBody>
      </p:sp>
    </p:spTree>
    <p:extLst>
      <p:ext uri="{BB962C8B-B14F-4D97-AF65-F5344CB8AC3E}">
        <p14:creationId xmlns:p14="http://schemas.microsoft.com/office/powerpoint/2010/main" val="1356676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2A3F43-00E0-A044-9BC5-61C41D2A587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EEDB2455-C8F8-5F47-BD8F-6F78B744E22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E0D97B9C-9525-D947-B4AC-9501AE9A97C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A87D7188-5135-514B-B550-849739DD5C5B}"/>
              </a:ext>
            </a:extLst>
          </p:cNvPr>
          <p:cNvSpPr>
            <a:spLocks noGrp="1"/>
          </p:cNvSpPr>
          <p:nvPr>
            <p:ph type="dt" sz="half" idx="10"/>
          </p:nvPr>
        </p:nvSpPr>
        <p:spPr/>
        <p:txBody>
          <a:bodyPr/>
          <a:lstStyle/>
          <a:p>
            <a:fld id="{30A55E05-062A-F647-B278-EF03EE5A3C4F}" type="datetimeFigureOut">
              <a:rPr lang="es-CO" smtClean="0"/>
              <a:t>23/02/2021</a:t>
            </a:fld>
            <a:endParaRPr lang="es-CO"/>
          </a:p>
        </p:txBody>
      </p:sp>
      <p:sp>
        <p:nvSpPr>
          <p:cNvPr id="6" name="Marcador de pie de página 5">
            <a:extLst>
              <a:ext uri="{FF2B5EF4-FFF2-40B4-BE49-F238E27FC236}">
                <a16:creationId xmlns:a16="http://schemas.microsoft.com/office/drawing/2014/main" id="{E8EBBB50-4F03-B943-A6F4-1FAD5CE1BFB2}"/>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E4683C0-DABA-F341-8C67-81762586B053}"/>
              </a:ext>
            </a:extLst>
          </p:cNvPr>
          <p:cNvSpPr>
            <a:spLocks noGrp="1"/>
          </p:cNvSpPr>
          <p:nvPr>
            <p:ph type="sldNum" sz="quarter" idx="12"/>
          </p:nvPr>
        </p:nvSpPr>
        <p:spPr/>
        <p:txBody>
          <a:bodyPr/>
          <a:lstStyle/>
          <a:p>
            <a:fld id="{4C0B89E5-44CA-D545-B34E-BD379A3557FA}" type="slidenum">
              <a:rPr lang="es-CO" smtClean="0"/>
              <a:t>‹Nº›</a:t>
            </a:fld>
            <a:endParaRPr lang="es-CO"/>
          </a:p>
        </p:txBody>
      </p:sp>
    </p:spTree>
    <p:extLst>
      <p:ext uri="{BB962C8B-B14F-4D97-AF65-F5344CB8AC3E}">
        <p14:creationId xmlns:p14="http://schemas.microsoft.com/office/powerpoint/2010/main" val="1531735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23/02/2021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23/02/2021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2" Target="../media/image4.jpeg" Type="http://schemas.openxmlformats.org/officeDocument/2006/relationships/image"/><Relationship Id="rId1" Target="../slideLayouts/slideLayout12.xml" Type="http://schemas.openxmlformats.org/officeDocument/2006/relationships/slideLayout"/></Relationships>
</file>

<file path=ppt/slides/_rels/slide24.xml.rels><?xml version="1.0" encoding="UTF-8" standalone="yes" ?><Relationships xmlns="http://schemas.openxmlformats.org/package/2006/relationships"><Relationship Id="rId2" Target="../media/image5.png" Type="http://schemas.openxmlformats.org/officeDocument/2006/relationships/image"/><Relationship Id="rId1" Target="../slideLayouts/slideLayout12.xml" Type="http://schemas.openxmlformats.org/officeDocument/2006/relationships/slideLayout"/></Relationships>
</file>

<file path=ppt/slides/_rels/slide25.xml.rels><?xml version="1.0" encoding="UTF-8" standalone="yes" ?><Relationships xmlns="http://schemas.openxmlformats.org/package/2006/relationships"><Relationship Id="rId2" Target="../media/image6.jpeg" Type="http://schemas.openxmlformats.org/officeDocument/2006/relationships/image"/><Relationship Id="rId1" Target="../slideLayouts/slideLayout12.xml" Type="http://schemas.openxmlformats.org/officeDocument/2006/relationships/slideLayout"/></Relationships>
</file>

<file path=ppt/slides/_rels/slide26.xml.rels><?xml version="1.0" encoding="UTF-8" standalone="yes" ?><Relationships xmlns="http://schemas.openxmlformats.org/package/2006/relationships"><Relationship Id="rId2" Target="../media/image7.jpeg" Type="http://schemas.openxmlformats.org/officeDocument/2006/relationships/image"/><Relationship Id="rId1" Target="../slideLayouts/slideLayout12.xml" Type="http://schemas.openxmlformats.org/officeDocument/2006/relationships/slideLayout"/></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arget="../diagrams/layout7.xml" Type="http://schemas.openxmlformats.org/officeDocument/2006/relationships/diagramLayout"/><Relationship Id="rId7" Target="../media/image8.jpeg" Type="http://schemas.openxmlformats.org/officeDocument/2006/relationships/image"/><Relationship Id="rId2" Target="../diagrams/data7.xml" Type="http://schemas.openxmlformats.org/officeDocument/2006/relationships/diagramData"/><Relationship Id="rId1" Target="../slideLayouts/slideLayout12.xml" Type="http://schemas.openxmlformats.org/officeDocument/2006/relationships/slideLayout"/><Relationship Id="rId6" Target="../diagrams/drawing7.xml" Type="http://schemas.microsoft.com/office/2007/relationships/diagramDrawing"/><Relationship Id="rId5" Target="../diagrams/colors7.xml" Type="http://schemas.openxmlformats.org/officeDocument/2006/relationships/diagramColors"/><Relationship Id="rId4" Target="../diagrams/quickStyle7.xml" Type="http://schemas.openxmlformats.org/officeDocument/2006/relationships/diagramQuickStyle"/></Relationships>
</file>

<file path=ppt/slides/_rels/slide3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arget="../media/image10.png" Type="http://schemas.openxmlformats.org/officeDocument/2006/relationships/image"/><Relationship Id="rId1" Target="../slideLayouts/slideLayout12.xml" Type="http://schemas.openxmlformats.org/officeDocument/2006/relationships/slideLayout"/></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5.xml.rels><?xml version="1.0" encoding="UTF-8" standalone="yes" ?><Relationships xmlns="http://schemas.openxmlformats.org/package/2006/relationships"><Relationship Id="rId3" Target="../media/hdphoto1.wdp" Type="http://schemas.microsoft.com/office/2007/relationships/hdphoto"/><Relationship Id="rId2" Target="../media/image11.jpeg" Type="http://schemas.openxmlformats.org/officeDocument/2006/relationships/image"/><Relationship Id="rId1" Target="../slideLayouts/slideLayout12.xml" Type="http://schemas.openxmlformats.org/officeDocument/2006/relationships/slideLayout"/></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arget="../media/image2.jpeg" Type="http://schemas.openxmlformats.org/officeDocument/2006/relationships/image"/><Relationship Id="rId1" Target="../slideLayouts/slideLayout6.xml" Type="http://schemas.openxmlformats.org/officeDocument/2006/relationships/slideLayout"/></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arget="../media/image13.jpeg" Type="http://schemas.openxmlformats.org/officeDocument/2006/relationships/image"/><Relationship Id="rId1" Target="../slideLayouts/slideLayout12.xml" Type="http://schemas.openxmlformats.org/officeDocument/2006/relationships/slideLayout"/></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arget="../media/image3.jpeg" Type="http://schemas.openxmlformats.org/officeDocument/2006/relationships/image"/><Relationship Id="rId2" Target="../notesSlides/notesSlide2.xml" Type="http://schemas.openxmlformats.org/officeDocument/2006/relationships/notesSlide"/><Relationship Id="rId1" Target="../slideLayouts/slideLayout6.xml" Type="http://schemas.openxmlformats.org/officeDocument/2006/relationships/slideLayout"/></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E8206903-4212-0A4A-8C94-FB92FF35F47B}"/>
              </a:ext>
            </a:extLst>
          </p:cNvPr>
          <p:cNvSpPr>
            <a:spLocks noGrp="1"/>
          </p:cNvSpPr>
          <p:nvPr>
            <p:ph type="ctrTitle"/>
          </p:nvPr>
        </p:nvSpPr>
        <p:spPr>
          <a:xfrm>
            <a:off x="2334827" y="827880"/>
            <a:ext cx="7516837" cy="2387600"/>
          </a:xfrm>
        </p:spPr>
        <p:txBody>
          <a:bodyPr/>
          <a:lstStyle/>
          <a:p>
            <a:r>
              <a:rPr lang="es-CO" dirty="0"/>
              <a:t>AMENORREA</a:t>
            </a:r>
          </a:p>
        </p:txBody>
      </p:sp>
      <p:sp>
        <p:nvSpPr>
          <p:cNvPr id="6" name="Subtítulo 5">
            <a:extLst>
              <a:ext uri="{FF2B5EF4-FFF2-40B4-BE49-F238E27FC236}">
                <a16:creationId xmlns:a16="http://schemas.microsoft.com/office/drawing/2014/main" id="{86F017EF-130E-1C41-8787-6D84E50857D8}"/>
              </a:ext>
            </a:extLst>
          </p:cNvPr>
          <p:cNvSpPr>
            <a:spLocks noGrp="1"/>
          </p:cNvSpPr>
          <p:nvPr>
            <p:ph type="subTitle" idx="1"/>
          </p:nvPr>
        </p:nvSpPr>
        <p:spPr>
          <a:xfrm>
            <a:off x="2778545" y="3327560"/>
            <a:ext cx="6629400" cy="1655762"/>
          </a:xfrm>
        </p:spPr>
        <p:txBody>
          <a:bodyPr>
            <a:normAutofit/>
          </a:bodyPr>
          <a:lstStyle/>
          <a:p>
            <a:r>
              <a:rPr lang="es-CO" sz="2800" b="1" dirty="0"/>
              <a:t>Juliana Marín Ríos</a:t>
            </a:r>
          </a:p>
        </p:txBody>
      </p:sp>
    </p:spTree>
    <p:extLst>
      <p:ext uri="{BB962C8B-B14F-4D97-AF65-F5344CB8AC3E}">
        <p14:creationId xmlns:p14="http://schemas.microsoft.com/office/powerpoint/2010/main" val="3617891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4409EF-9DF7-4943-9BAD-1BC7FC4B1C2F}"/>
              </a:ext>
            </a:extLst>
          </p:cNvPr>
          <p:cNvSpPr>
            <a:spLocks noGrp="1"/>
          </p:cNvSpPr>
          <p:nvPr>
            <p:ph type="title"/>
          </p:nvPr>
        </p:nvSpPr>
        <p:spPr>
          <a:xfrm>
            <a:off x="552450" y="250825"/>
            <a:ext cx="10515600" cy="1325563"/>
          </a:xfrm>
        </p:spPr>
        <p:txBody>
          <a:bodyPr/>
          <a:lstStyle/>
          <a:p>
            <a:r>
              <a:rPr lang="es-CO" b="1" dirty="0"/>
              <a:t>Clasificación Mashchak CA y col. (1981)</a:t>
            </a:r>
            <a:endParaRPr lang="es-ES_tradnl" dirty="0"/>
          </a:p>
        </p:txBody>
      </p:sp>
      <p:sp>
        <p:nvSpPr>
          <p:cNvPr id="5" name="Marcador de contenido 2">
            <a:extLst>
              <a:ext uri="{FF2B5EF4-FFF2-40B4-BE49-F238E27FC236}">
                <a16:creationId xmlns:a16="http://schemas.microsoft.com/office/drawing/2014/main" id="{3CCC3191-AA2E-8040-BD9A-8B44133E6103}"/>
              </a:ext>
            </a:extLst>
          </p:cNvPr>
          <p:cNvSpPr txBox="1">
            <a:spLocks/>
          </p:cNvSpPr>
          <p:nvPr/>
        </p:nvSpPr>
        <p:spPr>
          <a:xfrm>
            <a:off x="4957763" y="1719264"/>
            <a:ext cx="6654040"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s-CO" sz="2800" dirty="0">
                <a:latin typeface="Montserrat" pitchFamily="2" charset="77"/>
              </a:rPr>
              <a:t>Categoría II: presencia de mamas y útero ausente: </a:t>
            </a:r>
          </a:p>
          <a:p>
            <a:pPr marL="0" indent="0">
              <a:lnSpc>
                <a:spcPct val="100000"/>
              </a:lnSpc>
              <a:buFont typeface="Arial" panose="020B0604020202020204" pitchFamily="34" charset="0"/>
              <a:buNone/>
            </a:pPr>
            <a:endParaRPr lang="es-CO" sz="2800" dirty="0">
              <a:latin typeface="Montserrat" pitchFamily="2" charset="77"/>
            </a:endParaRPr>
          </a:p>
          <a:p>
            <a:pPr lvl="1">
              <a:lnSpc>
                <a:spcPct val="100000"/>
              </a:lnSpc>
            </a:pPr>
            <a:r>
              <a:rPr lang="es-ES_tradnl" sz="2400" dirty="0">
                <a:latin typeface="Montserrat" pitchFamily="2" charset="77"/>
              </a:rPr>
              <a:t>Aplasia o hipoplasia uterina:</a:t>
            </a:r>
          </a:p>
          <a:p>
            <a:pPr marL="457200" lvl="1" indent="0">
              <a:lnSpc>
                <a:spcPct val="100000"/>
              </a:lnSpc>
              <a:buNone/>
            </a:pPr>
            <a:endParaRPr lang="es-ES_tradnl" sz="2400" dirty="0">
              <a:latin typeface="Montserrat" pitchFamily="2" charset="77"/>
            </a:endParaRPr>
          </a:p>
          <a:p>
            <a:pPr lvl="2">
              <a:lnSpc>
                <a:spcPct val="100000"/>
              </a:lnSpc>
              <a:buFont typeface="Wingdings" pitchFamily="2" charset="2"/>
              <a:buChar char="§"/>
            </a:pPr>
            <a:r>
              <a:rPr lang="es-ES_tradnl" dirty="0">
                <a:latin typeface="Montserrat" pitchFamily="2" charset="77"/>
              </a:rPr>
              <a:t>Síndrome de </a:t>
            </a:r>
            <a:r>
              <a:rPr lang="es-ES_tradnl" dirty="0" err="1">
                <a:latin typeface="Montserrat" pitchFamily="2" charset="77"/>
              </a:rPr>
              <a:t>Rokitansky</a:t>
            </a:r>
            <a:r>
              <a:rPr lang="es-ES_tradnl" dirty="0">
                <a:latin typeface="Montserrat" pitchFamily="2" charset="77"/>
              </a:rPr>
              <a:t>-</a:t>
            </a:r>
            <a:r>
              <a:rPr lang="es-ES_tradnl" dirty="0" err="1">
                <a:latin typeface="Montserrat" pitchFamily="2" charset="77"/>
              </a:rPr>
              <a:t>Kuster</a:t>
            </a:r>
            <a:r>
              <a:rPr lang="es-ES_tradnl" dirty="0">
                <a:latin typeface="Montserrat" pitchFamily="2" charset="77"/>
              </a:rPr>
              <a:t>-</a:t>
            </a:r>
            <a:r>
              <a:rPr lang="es-ES_tradnl" dirty="0" err="1">
                <a:latin typeface="Montserrat" pitchFamily="2" charset="77"/>
              </a:rPr>
              <a:t>Hauser</a:t>
            </a:r>
            <a:r>
              <a:rPr lang="es-ES_tradnl" dirty="0">
                <a:latin typeface="Montserrat" pitchFamily="2" charset="77"/>
              </a:rPr>
              <a:t>-Mayer.</a:t>
            </a:r>
          </a:p>
          <a:p>
            <a:pPr lvl="1">
              <a:lnSpc>
                <a:spcPct val="100000"/>
              </a:lnSpc>
            </a:pPr>
            <a:endParaRPr lang="es-ES_tradnl" sz="2400" dirty="0">
              <a:latin typeface="Montserrat" pitchFamily="2" charset="77"/>
            </a:endParaRPr>
          </a:p>
          <a:p>
            <a:pPr lvl="1">
              <a:lnSpc>
                <a:spcPct val="100000"/>
              </a:lnSpc>
            </a:pPr>
            <a:r>
              <a:rPr lang="es-ES_tradnl" sz="2400" dirty="0">
                <a:latin typeface="Montserrat" pitchFamily="2" charset="77"/>
              </a:rPr>
              <a:t>Síndrome de insensibilidad androgénica completa. </a:t>
            </a:r>
          </a:p>
          <a:p>
            <a:pPr lvl="1">
              <a:lnSpc>
                <a:spcPct val="100000"/>
              </a:lnSpc>
            </a:pPr>
            <a:endParaRPr lang="es-ES_tradnl" sz="2400" dirty="0">
              <a:latin typeface="Montserrat" pitchFamily="2" charset="77"/>
            </a:endParaRPr>
          </a:p>
        </p:txBody>
      </p:sp>
    </p:spTree>
    <p:extLst>
      <p:ext uri="{BB962C8B-B14F-4D97-AF65-F5344CB8AC3E}">
        <p14:creationId xmlns:p14="http://schemas.microsoft.com/office/powerpoint/2010/main" val="3830354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21ACEB-2245-804C-8575-626C71B63843}"/>
              </a:ext>
            </a:extLst>
          </p:cNvPr>
          <p:cNvSpPr>
            <a:spLocks noGrp="1"/>
          </p:cNvSpPr>
          <p:nvPr>
            <p:ph type="title"/>
          </p:nvPr>
        </p:nvSpPr>
        <p:spPr/>
        <p:txBody>
          <a:bodyPr/>
          <a:lstStyle/>
          <a:p>
            <a:r>
              <a:rPr lang="es-CO" b="1" dirty="0"/>
              <a:t>Clasificación Mashchak CA y col. (1981)</a:t>
            </a:r>
            <a:endParaRPr lang="es-ES_tradnl" dirty="0"/>
          </a:p>
        </p:txBody>
      </p:sp>
      <p:sp>
        <p:nvSpPr>
          <p:cNvPr id="4" name="Rectángulo redondeado 3">
            <a:extLst>
              <a:ext uri="{FF2B5EF4-FFF2-40B4-BE49-F238E27FC236}">
                <a16:creationId xmlns:a16="http://schemas.microsoft.com/office/drawing/2014/main" id="{E3D682D4-4D1B-AD40-99F8-500D8E686CB7}"/>
              </a:ext>
            </a:extLst>
          </p:cNvPr>
          <p:cNvSpPr/>
          <p:nvPr/>
        </p:nvSpPr>
        <p:spPr>
          <a:xfrm>
            <a:off x="8702912" y="5350353"/>
            <a:ext cx="3182952" cy="1171762"/>
          </a:xfrm>
          <a:prstGeom prst="roundRect">
            <a:avLst/>
          </a:prstGeom>
          <a:solidFill>
            <a:srgbClr val="152B48"/>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s-ES_tradnl" sz="2800" dirty="0">
                <a:latin typeface="Montserrat" pitchFamily="2" charset="77"/>
              </a:rPr>
              <a:t>Cariotipo 46 XY</a:t>
            </a:r>
          </a:p>
        </p:txBody>
      </p:sp>
      <p:sp>
        <p:nvSpPr>
          <p:cNvPr id="7" name="Marcador de contenido 2">
            <a:extLst>
              <a:ext uri="{FF2B5EF4-FFF2-40B4-BE49-F238E27FC236}">
                <a16:creationId xmlns:a16="http://schemas.microsoft.com/office/drawing/2014/main" id="{8BFBD316-FEF7-5143-959E-78F3BAF99BAD}"/>
              </a:ext>
            </a:extLst>
          </p:cNvPr>
          <p:cNvSpPr txBox="1">
            <a:spLocks/>
          </p:cNvSpPr>
          <p:nvPr/>
        </p:nvSpPr>
        <p:spPr>
          <a:xfrm>
            <a:off x="4547609" y="1690688"/>
            <a:ext cx="6654040"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s-CO" sz="2800" dirty="0">
                <a:latin typeface="Montserrat" pitchFamily="2" charset="77"/>
              </a:rPr>
              <a:t>Categoría III: ausencia de mamas y de útero : </a:t>
            </a:r>
          </a:p>
          <a:p>
            <a:pPr marL="0" indent="0">
              <a:lnSpc>
                <a:spcPct val="100000"/>
              </a:lnSpc>
              <a:buFont typeface="Arial" panose="020B0604020202020204" pitchFamily="34" charset="0"/>
              <a:buNone/>
            </a:pPr>
            <a:endParaRPr lang="es-CO" sz="2800" dirty="0">
              <a:latin typeface="Montserrat" pitchFamily="2" charset="77"/>
            </a:endParaRPr>
          </a:p>
          <a:p>
            <a:pPr lvl="1"/>
            <a:r>
              <a:rPr lang="es-ES_tradnl" sz="2400" dirty="0">
                <a:latin typeface="Avenir Book" panose="02000503020000020003" pitchFamily="2" charset="0"/>
              </a:rPr>
              <a:t>Deficiencia de la 17 alfa </a:t>
            </a:r>
            <a:r>
              <a:rPr lang="es-ES_tradnl" sz="2400" dirty="0" err="1">
                <a:latin typeface="Avenir Book" panose="02000503020000020003" pitchFamily="2" charset="0"/>
              </a:rPr>
              <a:t>hidroxilasa</a:t>
            </a:r>
            <a:r>
              <a:rPr lang="es-ES_tradnl" sz="2400" dirty="0">
                <a:latin typeface="Avenir Book" panose="02000503020000020003" pitchFamily="2" charset="0"/>
              </a:rPr>
              <a:t>.</a:t>
            </a:r>
          </a:p>
          <a:p>
            <a:pPr lvl="1"/>
            <a:r>
              <a:rPr lang="es-ES_tradnl" sz="2400" dirty="0">
                <a:latin typeface="Avenir Book" panose="02000503020000020003" pitchFamily="2" charset="0"/>
              </a:rPr>
              <a:t>Déficit de 17-20 </a:t>
            </a:r>
            <a:r>
              <a:rPr lang="es-ES_tradnl" sz="2400" dirty="0" err="1">
                <a:latin typeface="Avenir Book" panose="02000503020000020003" pitchFamily="2" charset="0"/>
              </a:rPr>
              <a:t>desmolasa</a:t>
            </a:r>
            <a:r>
              <a:rPr lang="es-ES_tradnl" sz="2400" dirty="0">
                <a:latin typeface="Avenir Book" panose="02000503020000020003" pitchFamily="2" charset="0"/>
              </a:rPr>
              <a:t>.</a:t>
            </a:r>
          </a:p>
          <a:p>
            <a:pPr lvl="1"/>
            <a:r>
              <a:rPr lang="es-ES_tradnl" sz="2400" dirty="0">
                <a:latin typeface="Avenir Book" panose="02000503020000020003" pitchFamily="2" charset="0"/>
              </a:rPr>
              <a:t>Déficit de 17 beta </a:t>
            </a:r>
            <a:r>
              <a:rPr lang="es-ES_tradnl" sz="2400" dirty="0" err="1">
                <a:latin typeface="Avenir Book" panose="02000503020000020003" pitchFamily="2" charset="0"/>
              </a:rPr>
              <a:t>hidroxilasa</a:t>
            </a:r>
            <a:r>
              <a:rPr lang="es-ES_tradnl" sz="2400" dirty="0">
                <a:latin typeface="Avenir Book" panose="02000503020000020003" pitchFamily="2" charset="0"/>
              </a:rPr>
              <a:t>.</a:t>
            </a:r>
          </a:p>
          <a:p>
            <a:pPr lvl="1"/>
            <a:r>
              <a:rPr lang="es-ES_tradnl" sz="2400" dirty="0" err="1">
                <a:latin typeface="Avenir Book" panose="02000503020000020003" pitchFamily="2" charset="0"/>
              </a:rPr>
              <a:t>Agonadismo</a:t>
            </a:r>
            <a:r>
              <a:rPr lang="es-ES_tradnl" sz="2400" dirty="0">
                <a:latin typeface="Avenir Book" panose="02000503020000020003" pitchFamily="2" charset="0"/>
              </a:rPr>
              <a:t>.</a:t>
            </a:r>
          </a:p>
          <a:p>
            <a:pPr lvl="1"/>
            <a:r>
              <a:rPr lang="es-ES_tradnl" sz="2400" dirty="0">
                <a:latin typeface="Avenir Book" panose="02000503020000020003" pitchFamily="2" charset="0"/>
              </a:rPr>
              <a:t>Síndrome de </a:t>
            </a:r>
            <a:r>
              <a:rPr lang="es-ES_tradnl" sz="2400" dirty="0" err="1">
                <a:latin typeface="Avenir Book" panose="02000503020000020003" pitchFamily="2" charset="0"/>
              </a:rPr>
              <a:t>Swyer</a:t>
            </a:r>
            <a:r>
              <a:rPr lang="es-ES_tradnl" sz="2400" dirty="0">
                <a:latin typeface="Avenir Book" panose="02000503020000020003" pitchFamily="2" charset="0"/>
              </a:rPr>
              <a:t> incompleto.</a:t>
            </a:r>
          </a:p>
          <a:p>
            <a:pPr lvl="1"/>
            <a:r>
              <a:rPr lang="es-ES_tradnl" sz="2400" dirty="0">
                <a:latin typeface="Avenir Book" panose="02000503020000020003" pitchFamily="2" charset="0"/>
              </a:rPr>
              <a:t>Síndrome de </a:t>
            </a:r>
            <a:r>
              <a:rPr lang="es-ES_tradnl" sz="2400" dirty="0" err="1">
                <a:latin typeface="Avenir Book" panose="02000503020000020003" pitchFamily="2" charset="0"/>
              </a:rPr>
              <a:t>Frasier</a:t>
            </a:r>
            <a:r>
              <a:rPr lang="es-ES_tradnl" sz="2400" dirty="0">
                <a:latin typeface="Avenir Book" panose="02000503020000020003" pitchFamily="2" charset="0"/>
              </a:rPr>
              <a:t>.</a:t>
            </a:r>
          </a:p>
          <a:p>
            <a:pPr marL="457200" lvl="1" indent="0">
              <a:lnSpc>
                <a:spcPct val="100000"/>
              </a:lnSpc>
              <a:buNone/>
            </a:pPr>
            <a:endParaRPr lang="es-ES_tradnl" sz="2400" dirty="0">
              <a:latin typeface="Montserrat" pitchFamily="2" charset="77"/>
            </a:endParaRPr>
          </a:p>
        </p:txBody>
      </p:sp>
    </p:spTree>
    <p:extLst>
      <p:ext uri="{BB962C8B-B14F-4D97-AF65-F5344CB8AC3E}">
        <p14:creationId xmlns:p14="http://schemas.microsoft.com/office/powerpoint/2010/main" val="3973073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133D5A-E071-F04D-AF7C-FA80F3483E39}"/>
              </a:ext>
            </a:extLst>
          </p:cNvPr>
          <p:cNvSpPr>
            <a:spLocks noGrp="1"/>
          </p:cNvSpPr>
          <p:nvPr>
            <p:ph type="title"/>
          </p:nvPr>
        </p:nvSpPr>
        <p:spPr/>
        <p:txBody>
          <a:bodyPr/>
          <a:lstStyle/>
          <a:p>
            <a:r>
              <a:rPr lang="es-CO" b="1" dirty="0"/>
              <a:t>Clasificación Mashchak CA y col. (1981)</a:t>
            </a:r>
            <a:endParaRPr lang="es-ES_tradnl" dirty="0"/>
          </a:p>
        </p:txBody>
      </p:sp>
      <p:sp>
        <p:nvSpPr>
          <p:cNvPr id="6" name="Marcador de contenido 2">
            <a:extLst>
              <a:ext uri="{FF2B5EF4-FFF2-40B4-BE49-F238E27FC236}">
                <a16:creationId xmlns:a16="http://schemas.microsoft.com/office/drawing/2014/main" id="{98EDCF0D-9323-DC48-9804-ABF8C265FFE3}"/>
              </a:ext>
            </a:extLst>
          </p:cNvPr>
          <p:cNvSpPr txBox="1">
            <a:spLocks/>
          </p:cNvSpPr>
          <p:nvPr/>
        </p:nvSpPr>
        <p:spPr>
          <a:xfrm>
            <a:off x="4861934" y="1804988"/>
            <a:ext cx="6654040"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s-CO" sz="2800" dirty="0">
                <a:latin typeface="Montserrat" pitchFamily="2" charset="77"/>
              </a:rPr>
              <a:t>Categoría III: presencia de mamas y de útero : </a:t>
            </a:r>
          </a:p>
          <a:p>
            <a:pPr marL="0" indent="0">
              <a:lnSpc>
                <a:spcPct val="100000"/>
              </a:lnSpc>
              <a:buFont typeface="Arial" panose="020B0604020202020204" pitchFamily="34" charset="0"/>
              <a:buNone/>
            </a:pPr>
            <a:endParaRPr lang="es-CO" sz="2800" dirty="0">
              <a:latin typeface="Montserrat" pitchFamily="2" charset="77"/>
            </a:endParaRPr>
          </a:p>
          <a:p>
            <a:pPr lvl="1"/>
            <a:r>
              <a:rPr lang="es-CO" sz="2400" dirty="0"/>
              <a:t>Criptomenorrea.</a:t>
            </a:r>
          </a:p>
          <a:p>
            <a:pPr lvl="1"/>
            <a:r>
              <a:rPr lang="es-CO" sz="2400" dirty="0"/>
              <a:t>Hiperprolactinemia.</a:t>
            </a:r>
          </a:p>
          <a:p>
            <a:pPr lvl="1"/>
            <a:r>
              <a:rPr lang="es-CO" sz="2400" dirty="0"/>
              <a:t>Disfunción hipotálamo hipófisis.</a:t>
            </a:r>
          </a:p>
          <a:p>
            <a:pPr lvl="1"/>
            <a:r>
              <a:rPr lang="es-CO" sz="2400" dirty="0"/>
              <a:t>Lesión hipotálamo hipofisiaria. </a:t>
            </a:r>
          </a:p>
          <a:p>
            <a:pPr lvl="1"/>
            <a:r>
              <a:rPr lang="es-CO" sz="2400" dirty="0"/>
              <a:t>Hiperplasia suprarrenal.</a:t>
            </a:r>
          </a:p>
          <a:p>
            <a:pPr lvl="1"/>
            <a:r>
              <a:rPr lang="es-CO" sz="2400" dirty="0"/>
              <a:t>Síndrome de ovario poliquístico.</a:t>
            </a:r>
          </a:p>
          <a:p>
            <a:pPr lvl="1"/>
            <a:r>
              <a:rPr lang="es-CO" sz="2400" dirty="0"/>
              <a:t>Retardo puberal constitucional.</a:t>
            </a:r>
            <a:endParaRPr lang="es-ES_tradnl" sz="2400" dirty="0"/>
          </a:p>
          <a:p>
            <a:pPr marL="457200" lvl="1" indent="0">
              <a:lnSpc>
                <a:spcPct val="100000"/>
              </a:lnSpc>
              <a:buNone/>
            </a:pPr>
            <a:endParaRPr lang="es-ES_tradnl" sz="2400" dirty="0">
              <a:latin typeface="Montserrat" pitchFamily="2" charset="77"/>
            </a:endParaRPr>
          </a:p>
        </p:txBody>
      </p:sp>
    </p:spTree>
    <p:extLst>
      <p:ext uri="{BB962C8B-B14F-4D97-AF65-F5344CB8AC3E}">
        <p14:creationId xmlns:p14="http://schemas.microsoft.com/office/powerpoint/2010/main" val="1680283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0BA38C-BF48-9943-938D-16B7FC07B600}"/>
              </a:ext>
            </a:extLst>
          </p:cNvPr>
          <p:cNvSpPr>
            <a:spLocks noGrp="1"/>
          </p:cNvSpPr>
          <p:nvPr>
            <p:ph type="title"/>
          </p:nvPr>
        </p:nvSpPr>
        <p:spPr>
          <a:xfrm>
            <a:off x="531628" y="161824"/>
            <a:ext cx="10515600" cy="1325563"/>
          </a:xfrm>
        </p:spPr>
        <p:txBody>
          <a:bodyPr/>
          <a:lstStyle/>
          <a:p>
            <a:r>
              <a:rPr lang="es-AR" dirty="0"/>
              <a:t>Falla hipotalámica </a:t>
            </a:r>
            <a:endParaRPr lang="es-ES_tradnl" dirty="0"/>
          </a:p>
        </p:txBody>
      </p:sp>
      <p:sp>
        <p:nvSpPr>
          <p:cNvPr id="3" name="Marcador de contenido 2">
            <a:extLst>
              <a:ext uri="{FF2B5EF4-FFF2-40B4-BE49-F238E27FC236}">
                <a16:creationId xmlns:a16="http://schemas.microsoft.com/office/drawing/2014/main" id="{F759E6EE-9A64-6047-B4E2-8BCF3C12CB83}"/>
              </a:ext>
            </a:extLst>
          </p:cNvPr>
          <p:cNvSpPr>
            <a:spLocks noGrp="1"/>
          </p:cNvSpPr>
          <p:nvPr>
            <p:ph idx="1"/>
          </p:nvPr>
        </p:nvSpPr>
        <p:spPr>
          <a:xfrm>
            <a:off x="1040014" y="1573582"/>
            <a:ext cx="4970284" cy="4149696"/>
          </a:xfrm>
        </p:spPr>
        <p:txBody>
          <a:bodyPr>
            <a:normAutofit/>
          </a:bodyPr>
          <a:lstStyle/>
          <a:p>
            <a:pPr marL="0" indent="0" algn="just">
              <a:buNone/>
            </a:pPr>
            <a:r>
              <a:rPr lang="es-CO" sz="2400" b="1" dirty="0"/>
              <a:t>Falla hipotalámica:</a:t>
            </a:r>
          </a:p>
          <a:p>
            <a:pPr algn="just">
              <a:buFontTx/>
              <a:buChar char="-"/>
            </a:pPr>
            <a:r>
              <a:rPr lang="es-CO" dirty="0"/>
              <a:t>Secreción inadecuada de GnRH, sin  alteración de la función hipofisiaria.</a:t>
            </a:r>
          </a:p>
          <a:p>
            <a:pPr algn="just">
              <a:buFontTx/>
              <a:buChar char="-"/>
            </a:pPr>
            <a:r>
              <a:rPr lang="es-CO" dirty="0"/>
              <a:t>Hipogonadismo hipogonadotrópico hipotalámico.</a:t>
            </a:r>
          </a:p>
          <a:p>
            <a:endParaRPr lang="es-ES_tradnl" dirty="0"/>
          </a:p>
        </p:txBody>
      </p:sp>
      <p:sp>
        <p:nvSpPr>
          <p:cNvPr id="4" name="Rectángulo redondeado 3">
            <a:extLst>
              <a:ext uri="{FF2B5EF4-FFF2-40B4-BE49-F238E27FC236}">
                <a16:creationId xmlns:a16="http://schemas.microsoft.com/office/drawing/2014/main" id="{96AD1C02-D2C9-4142-BD5B-9CCB099006D4}"/>
              </a:ext>
            </a:extLst>
          </p:cNvPr>
          <p:cNvSpPr/>
          <p:nvPr/>
        </p:nvSpPr>
        <p:spPr>
          <a:xfrm>
            <a:off x="7172411" y="2037133"/>
            <a:ext cx="3979575" cy="3471754"/>
          </a:xfrm>
          <a:prstGeom prst="roundRect">
            <a:avLst/>
          </a:prstGeom>
          <a:solidFill>
            <a:srgbClr val="00AAA7"/>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rtlCol="0" anchor="ctr"/>
          <a:lstStyle/>
          <a:p>
            <a:r>
              <a:rPr lang="es-CO" sz="2400" b="1" dirty="0">
                <a:solidFill>
                  <a:schemeClr val="bg1"/>
                </a:solidFill>
                <a:latin typeface="Montserrat" pitchFamily="2" charset="77"/>
              </a:rPr>
              <a:t>Causas orgánicas: </a:t>
            </a:r>
          </a:p>
          <a:p>
            <a:pPr marL="342900" indent="-342900">
              <a:buFont typeface="Arial" panose="020B0604020202020204" pitchFamily="34" charset="0"/>
              <a:buChar char="•"/>
            </a:pPr>
            <a:r>
              <a:rPr lang="es-CO" sz="2000" dirty="0">
                <a:solidFill>
                  <a:schemeClr val="bg1"/>
                </a:solidFill>
                <a:latin typeface="Montserrat" pitchFamily="2" charset="77"/>
              </a:rPr>
              <a:t>Secreción insuficiente de GnRH.</a:t>
            </a:r>
          </a:p>
          <a:p>
            <a:pPr marL="342900" indent="-342900">
              <a:buFont typeface="Arial" panose="020B0604020202020204" pitchFamily="34" charset="0"/>
              <a:buChar char="•"/>
            </a:pPr>
            <a:r>
              <a:rPr lang="es-CO" sz="2000" dirty="0">
                <a:solidFill>
                  <a:schemeClr val="bg1"/>
                </a:solidFill>
                <a:latin typeface="Montserrat" pitchFamily="2" charset="77"/>
              </a:rPr>
              <a:t> Síntesis inadecuada de GnRH.</a:t>
            </a:r>
          </a:p>
          <a:p>
            <a:pPr marL="342900" indent="-342900">
              <a:buFont typeface="Arial" panose="020B0604020202020204" pitchFamily="34" charset="0"/>
              <a:buChar char="•"/>
            </a:pPr>
            <a:r>
              <a:rPr lang="es-CO" sz="2000" dirty="0">
                <a:solidFill>
                  <a:schemeClr val="bg1"/>
                </a:solidFill>
                <a:latin typeface="Montserrat" pitchFamily="2" charset="77"/>
              </a:rPr>
              <a:t>Defectos anatómicos congénitos.</a:t>
            </a:r>
          </a:p>
          <a:p>
            <a:pPr marL="342900" indent="-342900">
              <a:buFont typeface="Arial" panose="020B0604020202020204" pitchFamily="34" charset="0"/>
              <a:buChar char="•"/>
            </a:pPr>
            <a:r>
              <a:rPr lang="es-CO" sz="2000" dirty="0">
                <a:solidFill>
                  <a:schemeClr val="bg1"/>
                </a:solidFill>
                <a:latin typeface="Montserrat" pitchFamily="2" charset="77"/>
              </a:rPr>
              <a:t>Ausencia de piso de silla turca.</a:t>
            </a:r>
          </a:p>
          <a:p>
            <a:pPr marL="342900" indent="-342900">
              <a:buFont typeface="Arial" panose="020B0604020202020204" pitchFamily="34" charset="0"/>
              <a:buChar char="•"/>
            </a:pPr>
            <a:r>
              <a:rPr lang="es-CO" sz="2000" dirty="0">
                <a:solidFill>
                  <a:schemeClr val="bg1"/>
                </a:solidFill>
                <a:latin typeface="Montserrat" pitchFamily="2" charset="77"/>
              </a:rPr>
              <a:t> Craneofaringioma.</a:t>
            </a:r>
          </a:p>
        </p:txBody>
      </p:sp>
      <p:sp>
        <p:nvSpPr>
          <p:cNvPr id="5" name="Rectángulo redondeado 4">
            <a:extLst>
              <a:ext uri="{FF2B5EF4-FFF2-40B4-BE49-F238E27FC236}">
                <a16:creationId xmlns:a16="http://schemas.microsoft.com/office/drawing/2014/main" id="{0A5B7DA0-3494-3941-842B-A6EA20F45019}"/>
              </a:ext>
            </a:extLst>
          </p:cNvPr>
          <p:cNvSpPr/>
          <p:nvPr/>
        </p:nvSpPr>
        <p:spPr>
          <a:xfrm>
            <a:off x="6677056" y="1977933"/>
            <a:ext cx="4970284" cy="3622798"/>
          </a:xfrm>
          <a:prstGeom prst="roundRect">
            <a:avLst/>
          </a:prstGeom>
          <a:solidFill>
            <a:srgbClr val="152B48"/>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rtlCol="0" anchor="ctr"/>
          <a:lstStyle/>
          <a:p>
            <a:r>
              <a:rPr lang="es-CO" sz="2800" b="1" dirty="0">
                <a:solidFill>
                  <a:schemeClr val="bg1"/>
                </a:solidFill>
                <a:latin typeface="Montserrat" pitchFamily="2" charset="77"/>
              </a:rPr>
              <a:t>Causas funcionales:</a:t>
            </a:r>
          </a:p>
          <a:p>
            <a:pPr marL="457200" indent="-457200">
              <a:buFont typeface="Arial" panose="020B0604020202020204" pitchFamily="34" charset="0"/>
              <a:buChar char="•"/>
            </a:pPr>
            <a:r>
              <a:rPr lang="es-CO" sz="2400" dirty="0">
                <a:solidFill>
                  <a:schemeClr val="bg1"/>
                </a:solidFill>
                <a:latin typeface="Montserrat" pitchFamily="2" charset="77"/>
              </a:rPr>
              <a:t>Estrés.</a:t>
            </a:r>
          </a:p>
          <a:p>
            <a:pPr marL="457200" indent="-457200">
              <a:buFont typeface="Arial" panose="020B0604020202020204" pitchFamily="34" charset="0"/>
              <a:buChar char="•"/>
            </a:pPr>
            <a:r>
              <a:rPr lang="es-CO" sz="2400" dirty="0">
                <a:solidFill>
                  <a:schemeClr val="bg1"/>
                </a:solidFill>
                <a:latin typeface="Montserrat" pitchFamily="2" charset="77"/>
              </a:rPr>
              <a:t>Ejercicio.</a:t>
            </a:r>
          </a:p>
          <a:p>
            <a:pPr marL="457200" indent="-457200">
              <a:buFont typeface="Arial" panose="020B0604020202020204" pitchFamily="34" charset="0"/>
              <a:buChar char="•"/>
            </a:pPr>
            <a:r>
              <a:rPr lang="es-CO" sz="2400" dirty="0">
                <a:solidFill>
                  <a:schemeClr val="bg1"/>
                </a:solidFill>
                <a:latin typeface="Montserrat" pitchFamily="2" charset="77"/>
              </a:rPr>
              <a:t>Nutrición: asociado a desórdenes alimenticios.</a:t>
            </a:r>
          </a:p>
          <a:p>
            <a:pPr marL="457200" indent="-457200">
              <a:buFont typeface="Arial" panose="020B0604020202020204" pitchFamily="34" charset="0"/>
              <a:buChar char="•"/>
            </a:pPr>
            <a:r>
              <a:rPr lang="es-CO" sz="2400" dirty="0">
                <a:solidFill>
                  <a:schemeClr val="bg1"/>
                </a:solidFill>
                <a:latin typeface="Montserrat" pitchFamily="2" charset="77"/>
              </a:rPr>
              <a:t>Pseudociesis.</a:t>
            </a:r>
          </a:p>
        </p:txBody>
      </p:sp>
    </p:spTree>
    <p:extLst>
      <p:ext uri="{BB962C8B-B14F-4D97-AF65-F5344CB8AC3E}">
        <p14:creationId xmlns:p14="http://schemas.microsoft.com/office/powerpoint/2010/main" val="19140742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CAF54B-A548-F44C-9752-43D82A56B4BB}"/>
              </a:ext>
            </a:extLst>
          </p:cNvPr>
          <p:cNvSpPr>
            <a:spLocks noGrp="1"/>
          </p:cNvSpPr>
          <p:nvPr>
            <p:ph type="title"/>
          </p:nvPr>
        </p:nvSpPr>
        <p:spPr>
          <a:xfrm>
            <a:off x="546912" y="146021"/>
            <a:ext cx="9697439" cy="1143000"/>
          </a:xfrm>
        </p:spPr>
        <p:txBody>
          <a:bodyPr>
            <a:normAutofit fontScale="90000"/>
          </a:bodyPr>
          <a:lstStyle/>
          <a:p>
            <a:pPr algn="ctr"/>
            <a:r>
              <a:rPr lang="es-CO" dirty="0"/>
              <a:t>Disfunción hipotálamo hipofisiaria</a:t>
            </a:r>
            <a:r>
              <a:rPr lang="es-AR" b="1" dirty="0"/>
              <a:t> </a:t>
            </a:r>
            <a:r>
              <a:rPr lang="es-AR" dirty="0"/>
              <a:t> </a:t>
            </a:r>
            <a:endParaRPr lang="es-ES_tradnl" dirty="0"/>
          </a:p>
        </p:txBody>
      </p:sp>
      <p:sp>
        <p:nvSpPr>
          <p:cNvPr id="3" name="Marcador de contenido 2">
            <a:extLst>
              <a:ext uri="{FF2B5EF4-FFF2-40B4-BE49-F238E27FC236}">
                <a16:creationId xmlns:a16="http://schemas.microsoft.com/office/drawing/2014/main" id="{9B4D2A0A-6C76-A347-BAD7-1C6A67FCE230}"/>
              </a:ext>
            </a:extLst>
          </p:cNvPr>
          <p:cNvSpPr>
            <a:spLocks noGrp="1"/>
          </p:cNvSpPr>
          <p:nvPr>
            <p:ph idx="1"/>
          </p:nvPr>
        </p:nvSpPr>
        <p:spPr>
          <a:xfrm>
            <a:off x="5252756" y="1700212"/>
            <a:ext cx="6428600" cy="3868767"/>
          </a:xfrm>
        </p:spPr>
        <p:txBody>
          <a:bodyPr>
            <a:noAutofit/>
          </a:bodyPr>
          <a:lstStyle/>
          <a:p>
            <a:pPr marL="0" indent="0" algn="ctr">
              <a:buNone/>
            </a:pPr>
            <a:r>
              <a:rPr lang="es-AR" sz="2800" dirty="0"/>
              <a:t> Secreción anormal de GnRH hipotalámica que produce una disminución de las pulsaciones de gonadotropina, concentraciones bajas o normales de hormona luteinizante (LH) en suero, ausencia de desarrollo folicular normal, anovulación y concentraciones séricas bajas de estradiol.</a:t>
            </a:r>
          </a:p>
        </p:txBody>
      </p:sp>
    </p:spTree>
    <p:extLst>
      <p:ext uri="{BB962C8B-B14F-4D97-AF65-F5344CB8AC3E}">
        <p14:creationId xmlns:p14="http://schemas.microsoft.com/office/powerpoint/2010/main" val="38298960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extLst>
              <p:ext uri="{D42A27DB-BD31-4B8C-83A1-F6EECF244321}">
                <p14:modId xmlns:p14="http://schemas.microsoft.com/office/powerpoint/2010/main" val="1955856217"/>
              </p:ext>
            </p:extLst>
          </p:nvPr>
        </p:nvGraphicFramePr>
        <p:xfrm>
          <a:off x="6272583" y="2190751"/>
          <a:ext cx="4277702" cy="3586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Flecha curvada hacia la izquierda"/>
          <p:cNvSpPr/>
          <p:nvPr/>
        </p:nvSpPr>
        <p:spPr>
          <a:xfrm>
            <a:off x="10686582" y="4739441"/>
            <a:ext cx="288032" cy="576064"/>
          </a:xfrm>
          <a:prstGeom prst="curvedLeftArrow">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9" name="Título 1">
            <a:extLst>
              <a:ext uri="{FF2B5EF4-FFF2-40B4-BE49-F238E27FC236}">
                <a16:creationId xmlns:a16="http://schemas.microsoft.com/office/drawing/2014/main" id="{D05AE0E7-E846-E548-BF59-304A35EE6271}"/>
              </a:ext>
            </a:extLst>
          </p:cNvPr>
          <p:cNvSpPr>
            <a:spLocks noGrp="1"/>
          </p:cNvSpPr>
          <p:nvPr>
            <p:ph type="title"/>
          </p:nvPr>
        </p:nvSpPr>
        <p:spPr>
          <a:xfrm>
            <a:off x="546912" y="146021"/>
            <a:ext cx="9697439" cy="1143000"/>
          </a:xfrm>
        </p:spPr>
        <p:txBody>
          <a:bodyPr>
            <a:normAutofit fontScale="90000"/>
          </a:bodyPr>
          <a:lstStyle/>
          <a:p>
            <a:pPr algn="ctr"/>
            <a:r>
              <a:rPr lang="es-CO" dirty="0"/>
              <a:t>Disfunción hipotálamo hipofisiaria</a:t>
            </a:r>
            <a:r>
              <a:rPr lang="es-AR" b="1" dirty="0"/>
              <a:t> </a:t>
            </a:r>
            <a:r>
              <a:rPr lang="es-AR" dirty="0"/>
              <a:t> </a:t>
            </a:r>
            <a:endParaRPr lang="es-ES_tradnl" dirty="0"/>
          </a:p>
        </p:txBody>
      </p:sp>
    </p:spTree>
    <p:extLst>
      <p:ext uri="{BB962C8B-B14F-4D97-AF65-F5344CB8AC3E}">
        <p14:creationId xmlns:p14="http://schemas.microsoft.com/office/powerpoint/2010/main" val="1064499103"/>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EEBA58-27CD-9D46-8EA9-7B8607E3D118}"/>
              </a:ext>
            </a:extLst>
          </p:cNvPr>
          <p:cNvSpPr>
            <a:spLocks noGrp="1"/>
          </p:cNvSpPr>
          <p:nvPr>
            <p:ph type="title"/>
          </p:nvPr>
        </p:nvSpPr>
        <p:spPr>
          <a:xfrm>
            <a:off x="558210" y="122237"/>
            <a:ext cx="10515600" cy="1325563"/>
          </a:xfrm>
        </p:spPr>
        <p:txBody>
          <a:bodyPr/>
          <a:lstStyle/>
          <a:p>
            <a:r>
              <a:rPr lang="es-AR" b="1" dirty="0"/>
              <a:t>Deficiencia de GnRH aislada </a:t>
            </a:r>
            <a:endParaRPr lang="es-ES_tradnl" dirty="0"/>
          </a:p>
        </p:txBody>
      </p:sp>
      <p:sp>
        <p:nvSpPr>
          <p:cNvPr id="3" name="Marcador de contenido 2">
            <a:extLst>
              <a:ext uri="{FF2B5EF4-FFF2-40B4-BE49-F238E27FC236}">
                <a16:creationId xmlns:a16="http://schemas.microsoft.com/office/drawing/2014/main" id="{7346E3D1-8460-5047-B43D-DCF7A432AA4B}"/>
              </a:ext>
            </a:extLst>
          </p:cNvPr>
          <p:cNvSpPr>
            <a:spLocks noGrp="1"/>
          </p:cNvSpPr>
          <p:nvPr>
            <p:ph idx="1"/>
          </p:nvPr>
        </p:nvSpPr>
        <p:spPr>
          <a:xfrm>
            <a:off x="5457827" y="2233613"/>
            <a:ext cx="6036206" cy="3892061"/>
          </a:xfrm>
        </p:spPr>
        <p:txBody>
          <a:bodyPr>
            <a:normAutofit/>
          </a:bodyPr>
          <a:lstStyle/>
          <a:p>
            <a:pPr marL="0" indent="0" algn="ctr">
              <a:buNone/>
            </a:pPr>
            <a:r>
              <a:rPr lang="es-AR" sz="2400" b="1" dirty="0">
                <a:solidFill>
                  <a:srgbClr val="00AAA7"/>
                </a:solidFill>
              </a:rPr>
              <a:t>Hipogonadismo hipogonadotrópico idiopático</a:t>
            </a:r>
          </a:p>
          <a:p>
            <a:pPr>
              <a:buClr>
                <a:schemeClr val="accent4"/>
              </a:buClr>
            </a:pPr>
            <a:endParaRPr lang="es-AR" dirty="0"/>
          </a:p>
          <a:p>
            <a:pPr marL="0" indent="0" algn="just">
              <a:buClr>
                <a:schemeClr val="accent4"/>
              </a:buClr>
              <a:buNone/>
            </a:pPr>
            <a:r>
              <a:rPr lang="es-AR" dirty="0"/>
              <a:t>Deficiencia aislada de GnRH puede heredarse como una condición autosómica dominante, autosómica recesiva o ligada al X.</a:t>
            </a:r>
            <a:endParaRPr lang="es-ES_tradnl" dirty="0"/>
          </a:p>
        </p:txBody>
      </p:sp>
    </p:spTree>
    <p:extLst>
      <p:ext uri="{BB962C8B-B14F-4D97-AF65-F5344CB8AC3E}">
        <p14:creationId xmlns:p14="http://schemas.microsoft.com/office/powerpoint/2010/main" val="35465876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81025" y="262378"/>
            <a:ext cx="10515600" cy="1325563"/>
          </a:xfrm>
        </p:spPr>
        <p:txBody>
          <a:bodyPr/>
          <a:lstStyle/>
          <a:p>
            <a:r>
              <a:rPr lang="es-CO" dirty="0"/>
              <a:t>Síndrome de Kallman</a:t>
            </a:r>
          </a:p>
        </p:txBody>
      </p:sp>
      <p:sp>
        <p:nvSpPr>
          <p:cNvPr id="3" name="2 Marcador de contenido"/>
          <p:cNvSpPr>
            <a:spLocks noGrp="1"/>
          </p:cNvSpPr>
          <p:nvPr>
            <p:ph sz="half" idx="1"/>
          </p:nvPr>
        </p:nvSpPr>
        <p:spPr>
          <a:xfrm>
            <a:off x="5986462" y="2079768"/>
            <a:ext cx="5229225" cy="3884221"/>
          </a:xfrm>
        </p:spPr>
        <p:txBody>
          <a:bodyPr>
            <a:normAutofit lnSpcReduction="10000"/>
          </a:bodyPr>
          <a:lstStyle/>
          <a:p>
            <a:pPr>
              <a:lnSpc>
                <a:spcPct val="110000"/>
              </a:lnSpc>
              <a:buClr>
                <a:srgbClr val="152B48"/>
              </a:buClr>
            </a:pPr>
            <a:r>
              <a:rPr lang="es-CO" dirty="0"/>
              <a:t>Incidencia: 1 / 10.000 a 1 / 86.000 .</a:t>
            </a:r>
          </a:p>
          <a:p>
            <a:pPr>
              <a:lnSpc>
                <a:spcPct val="110000"/>
              </a:lnSpc>
              <a:buClr>
                <a:srgbClr val="152B48"/>
              </a:buClr>
            </a:pPr>
            <a:r>
              <a:rPr lang="es-AR" dirty="0"/>
              <a:t>Herencia autosómica dominante.</a:t>
            </a:r>
          </a:p>
          <a:p>
            <a:pPr fontAlgn="base">
              <a:lnSpc>
                <a:spcPct val="110000"/>
              </a:lnSpc>
              <a:buClr>
                <a:srgbClr val="152B48"/>
              </a:buClr>
            </a:pPr>
            <a:r>
              <a:rPr lang="es-AR" dirty="0"/>
              <a:t>Las neuronas olfatorias y las neuronas secretoras de hormona liberadora de gonadotropinas tienen un origen común: la placoda olfatoria.</a:t>
            </a:r>
            <a:endParaRPr lang="es-CO" dirty="0"/>
          </a:p>
          <a:p>
            <a:pPr>
              <a:lnSpc>
                <a:spcPct val="110000"/>
              </a:lnSpc>
              <a:buClr>
                <a:srgbClr val="152B48"/>
              </a:buClr>
            </a:pPr>
            <a:r>
              <a:rPr lang="es-CO" dirty="0"/>
              <a:t>Deficiencia de GnRH + anosmia y agenesia del bulbo olfatorio (75%).</a:t>
            </a:r>
          </a:p>
          <a:p>
            <a:pPr>
              <a:lnSpc>
                <a:spcPct val="110000"/>
              </a:lnSpc>
              <a:buClr>
                <a:srgbClr val="152B48"/>
              </a:buClr>
            </a:pPr>
            <a:r>
              <a:rPr lang="es-CO" dirty="0"/>
              <a:t>Ausencia de los bulbos olfatorios y surcos.</a:t>
            </a:r>
          </a:p>
          <a:p>
            <a:pPr marL="0" indent="0">
              <a:lnSpc>
                <a:spcPct val="110000"/>
              </a:lnSpc>
              <a:buClr>
                <a:srgbClr val="152B48"/>
              </a:buClr>
              <a:buNone/>
            </a:pPr>
            <a:endParaRPr lang="es-CO" dirty="0"/>
          </a:p>
        </p:txBody>
      </p:sp>
    </p:spTree>
    <p:extLst>
      <p:ext uri="{BB962C8B-B14F-4D97-AF65-F5344CB8AC3E}">
        <p14:creationId xmlns:p14="http://schemas.microsoft.com/office/powerpoint/2010/main" val="2670022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a:extLst>
              <a:ext uri="{FF2B5EF4-FFF2-40B4-BE49-F238E27FC236}">
                <a16:creationId xmlns:a16="http://schemas.microsoft.com/office/drawing/2014/main" id="{F9D7801B-55B6-A042-B7D5-782446BB115C}"/>
              </a:ext>
            </a:extLst>
          </p:cNvPr>
          <p:cNvGraphicFramePr/>
          <p:nvPr>
            <p:extLst>
              <p:ext uri="{D42A27DB-BD31-4B8C-83A1-F6EECF244321}">
                <p14:modId xmlns:p14="http://schemas.microsoft.com/office/powerpoint/2010/main" val="3039127343"/>
              </p:ext>
            </p:extLst>
          </p:nvPr>
        </p:nvGraphicFramePr>
        <p:xfrm>
          <a:off x="1713161" y="160661"/>
          <a:ext cx="9278088" cy="50396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lecha abajo 2">
            <a:extLst>
              <a:ext uri="{FF2B5EF4-FFF2-40B4-BE49-F238E27FC236}">
                <a16:creationId xmlns:a16="http://schemas.microsoft.com/office/drawing/2014/main" id="{E1DCADB5-677F-2A47-A66D-7666573F45B4}"/>
              </a:ext>
            </a:extLst>
          </p:cNvPr>
          <p:cNvSpPr/>
          <p:nvPr/>
        </p:nvSpPr>
        <p:spPr>
          <a:xfrm>
            <a:off x="10012372" y="2796239"/>
            <a:ext cx="293077" cy="398584"/>
          </a:xfrm>
          <a:prstGeom prst="downArrow">
            <a:avLst/>
          </a:prstGeom>
          <a:solidFill>
            <a:srgbClr val="00AAA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p>
        </p:txBody>
      </p:sp>
      <p:sp>
        <p:nvSpPr>
          <p:cNvPr id="9" name="1 Título">
            <a:extLst>
              <a:ext uri="{FF2B5EF4-FFF2-40B4-BE49-F238E27FC236}">
                <a16:creationId xmlns:a16="http://schemas.microsoft.com/office/drawing/2014/main" id="{EEE0A9C8-59BC-C340-A1AA-33AD04BCCE7F}"/>
              </a:ext>
            </a:extLst>
          </p:cNvPr>
          <p:cNvSpPr>
            <a:spLocks noGrp="1"/>
          </p:cNvSpPr>
          <p:nvPr>
            <p:ph type="title"/>
          </p:nvPr>
        </p:nvSpPr>
        <p:spPr>
          <a:xfrm>
            <a:off x="581025" y="262378"/>
            <a:ext cx="10515600" cy="1325563"/>
          </a:xfrm>
        </p:spPr>
        <p:txBody>
          <a:bodyPr/>
          <a:lstStyle/>
          <a:p>
            <a:r>
              <a:rPr lang="es-CO" dirty="0"/>
              <a:t>Síndrome de Kallman</a:t>
            </a:r>
          </a:p>
        </p:txBody>
      </p:sp>
    </p:spTree>
    <p:extLst>
      <p:ext uri="{BB962C8B-B14F-4D97-AF65-F5344CB8AC3E}">
        <p14:creationId xmlns:p14="http://schemas.microsoft.com/office/powerpoint/2010/main" val="2252827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8B7C6D-5BC9-CF46-BD0D-A335EC9B542A}"/>
              </a:ext>
            </a:extLst>
          </p:cNvPr>
          <p:cNvSpPr>
            <a:spLocks noGrp="1"/>
          </p:cNvSpPr>
          <p:nvPr>
            <p:ph type="title"/>
          </p:nvPr>
        </p:nvSpPr>
        <p:spPr>
          <a:xfrm>
            <a:off x="519112" y="250825"/>
            <a:ext cx="11534775" cy="1325563"/>
          </a:xfrm>
        </p:spPr>
        <p:txBody>
          <a:bodyPr/>
          <a:lstStyle/>
          <a:p>
            <a:r>
              <a:rPr lang="es-AR" b="1" dirty="0"/>
              <a:t>Anomalías del receptor y deficiencias enzimáticas</a:t>
            </a:r>
            <a:endParaRPr lang="es-ES_tradnl" dirty="0"/>
          </a:p>
        </p:txBody>
      </p:sp>
      <p:graphicFrame>
        <p:nvGraphicFramePr>
          <p:cNvPr id="4" name="Marcador de contenido 3">
            <a:extLst>
              <a:ext uri="{FF2B5EF4-FFF2-40B4-BE49-F238E27FC236}">
                <a16:creationId xmlns:a16="http://schemas.microsoft.com/office/drawing/2014/main" id="{DC83DFD1-B82C-3A49-BA3F-F4C80370EA3F}"/>
              </a:ext>
            </a:extLst>
          </p:cNvPr>
          <p:cNvGraphicFramePr>
            <a:graphicFrameLocks noGrp="1"/>
          </p:cNvGraphicFramePr>
          <p:nvPr>
            <p:ph idx="1"/>
            <p:extLst>
              <p:ext uri="{D42A27DB-BD31-4B8C-83A1-F6EECF244321}">
                <p14:modId xmlns:p14="http://schemas.microsoft.com/office/powerpoint/2010/main" val="2649392250"/>
              </p:ext>
            </p:extLst>
          </p:nvPr>
        </p:nvGraphicFramePr>
        <p:xfrm>
          <a:off x="3560469" y="1035031"/>
          <a:ext cx="8440615" cy="3751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96174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D3AA493-2B11-8343-A0CA-2DA99551EBC0}"/>
              </a:ext>
            </a:extLst>
          </p:cNvPr>
          <p:cNvSpPr>
            <a:spLocks noGrp="1"/>
          </p:cNvSpPr>
          <p:nvPr>
            <p:ph idx="1"/>
          </p:nvPr>
        </p:nvSpPr>
        <p:spPr/>
        <p:txBody>
          <a:bodyPr/>
          <a:lstStyle/>
          <a:p>
            <a:pPr marL="0" indent="0" algn="ctr">
              <a:buNone/>
            </a:pPr>
            <a:r>
              <a:rPr lang="es-ES" sz="3600" i="1" dirty="0">
                <a:latin typeface="Montserrat" pitchFamily="2" charset="77"/>
              </a:rPr>
              <a:t>“Ausencia o interrupción anormal de la menstruación en mujeres en edad reproductiva.”</a:t>
            </a:r>
            <a:endParaRPr lang="es-CO" dirty="0">
              <a:latin typeface="Montserrat" pitchFamily="2" charset="77"/>
            </a:endParaRPr>
          </a:p>
        </p:txBody>
      </p:sp>
    </p:spTree>
    <p:extLst>
      <p:ext uri="{BB962C8B-B14F-4D97-AF65-F5344CB8AC3E}">
        <p14:creationId xmlns:p14="http://schemas.microsoft.com/office/powerpoint/2010/main" val="3930758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DC83DFD1-B82C-3A49-BA3F-F4C80370EA3F}"/>
              </a:ext>
            </a:extLst>
          </p:cNvPr>
          <p:cNvGraphicFramePr>
            <a:graphicFrameLocks noGrp="1"/>
          </p:cNvGraphicFramePr>
          <p:nvPr>
            <p:ph idx="1"/>
            <p:extLst>
              <p:ext uri="{D42A27DB-BD31-4B8C-83A1-F6EECF244321}">
                <p14:modId xmlns:p14="http://schemas.microsoft.com/office/powerpoint/2010/main" val="1521030242"/>
              </p:ext>
            </p:extLst>
          </p:nvPr>
        </p:nvGraphicFramePr>
        <p:xfrm>
          <a:off x="4222636" y="273747"/>
          <a:ext cx="8122775" cy="66693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uadroTexto 5">
            <a:extLst>
              <a:ext uri="{FF2B5EF4-FFF2-40B4-BE49-F238E27FC236}">
                <a16:creationId xmlns:a16="http://schemas.microsoft.com/office/drawing/2014/main" id="{F6B79E26-6330-8143-AB6D-D1129DDEAD00}"/>
              </a:ext>
            </a:extLst>
          </p:cNvPr>
          <p:cNvSpPr txBox="1"/>
          <p:nvPr/>
        </p:nvSpPr>
        <p:spPr>
          <a:xfrm>
            <a:off x="4669654" y="2145399"/>
            <a:ext cx="3555599" cy="3724096"/>
          </a:xfrm>
          <a:prstGeom prst="rect">
            <a:avLst/>
          </a:prstGeom>
          <a:noFill/>
        </p:spPr>
        <p:txBody>
          <a:bodyPr wrap="square" rtlCol="0">
            <a:spAutoFit/>
          </a:bodyPr>
          <a:lstStyle/>
          <a:p>
            <a:pPr marL="342900" indent="-342900">
              <a:buFont typeface="Arial" panose="020B0604020202020204" pitchFamily="34" charset="0"/>
              <a:buChar char="•"/>
            </a:pPr>
            <a:r>
              <a:rPr lang="es-CO" sz="2000" dirty="0">
                <a:solidFill>
                  <a:srgbClr val="152B48"/>
                </a:solidFill>
                <a:latin typeface="Montserrat" pitchFamily="2" charset="77"/>
              </a:rPr>
              <a:t>46XY.</a:t>
            </a:r>
          </a:p>
          <a:p>
            <a:pPr marL="342900" indent="-342900">
              <a:buFont typeface="Arial" panose="020B0604020202020204" pitchFamily="34" charset="0"/>
              <a:buChar char="•"/>
            </a:pPr>
            <a:r>
              <a:rPr lang="es-CO" sz="2000" dirty="0">
                <a:solidFill>
                  <a:srgbClr val="152B48"/>
                </a:solidFill>
                <a:latin typeface="Montserrat" pitchFamily="2" charset="77"/>
              </a:rPr>
              <a:t>No ginecomastia.</a:t>
            </a:r>
          </a:p>
          <a:p>
            <a:pPr marL="342900" indent="-342900">
              <a:buFont typeface="Arial" panose="020B0604020202020204" pitchFamily="34" charset="0"/>
              <a:buChar char="•"/>
            </a:pPr>
            <a:r>
              <a:rPr lang="es-CO" sz="2000" dirty="0">
                <a:solidFill>
                  <a:srgbClr val="152B48"/>
                </a:solidFill>
                <a:latin typeface="Montserrat" pitchFamily="2" charset="77"/>
              </a:rPr>
              <a:t>Genitales externos femeninos o ambiguos.</a:t>
            </a:r>
          </a:p>
          <a:p>
            <a:pPr marL="342900" indent="-342900">
              <a:buFont typeface="Arial" panose="020B0604020202020204" pitchFamily="34" charset="0"/>
              <a:buChar char="•"/>
            </a:pPr>
            <a:r>
              <a:rPr lang="es-CO" sz="2000" dirty="0">
                <a:solidFill>
                  <a:srgbClr val="152B48"/>
                </a:solidFill>
                <a:latin typeface="Montserrat" pitchFamily="2" charset="77"/>
              </a:rPr>
              <a:t>Acomulación de DHT. </a:t>
            </a:r>
          </a:p>
          <a:p>
            <a:pPr algn="ctr"/>
            <a:endParaRPr lang="es-CO" sz="2000" dirty="0">
              <a:solidFill>
                <a:srgbClr val="152B48"/>
              </a:solidFill>
              <a:latin typeface="Montserrat" pitchFamily="2" charset="77"/>
            </a:endParaRPr>
          </a:p>
          <a:p>
            <a:pPr algn="ctr"/>
            <a:endParaRPr lang="es-CO" sz="2000" dirty="0">
              <a:solidFill>
                <a:srgbClr val="152B48"/>
              </a:solidFill>
              <a:latin typeface="Montserrat" pitchFamily="2" charset="77"/>
            </a:endParaRPr>
          </a:p>
          <a:p>
            <a:pPr algn="ctr"/>
            <a:r>
              <a:rPr lang="es-CO" sz="2400" b="1" i="1" dirty="0">
                <a:solidFill>
                  <a:srgbClr val="152B48"/>
                </a:solidFill>
                <a:latin typeface="Montserrat" pitchFamily="2" charset="77"/>
              </a:rPr>
              <a:t>TESTOSTERONA Alta </a:t>
            </a:r>
          </a:p>
          <a:p>
            <a:pPr algn="ctr"/>
            <a:r>
              <a:rPr lang="es-CO" sz="2400" b="1" i="1" dirty="0">
                <a:solidFill>
                  <a:srgbClr val="152B48"/>
                </a:solidFill>
                <a:latin typeface="Montserrat" pitchFamily="2" charset="77"/>
              </a:rPr>
              <a:t>LH  normal</a:t>
            </a:r>
          </a:p>
          <a:p>
            <a:pPr algn="ctr"/>
            <a:r>
              <a:rPr lang="es-CO" sz="2400" b="1" i="1" dirty="0">
                <a:solidFill>
                  <a:srgbClr val="152B48"/>
                </a:solidFill>
                <a:latin typeface="Montserrat" pitchFamily="2" charset="77"/>
              </a:rPr>
              <a:t>DHT  Baja</a:t>
            </a:r>
          </a:p>
          <a:p>
            <a:pPr algn="ctr"/>
            <a:endParaRPr lang="es-CO" sz="2400" b="1" i="1" dirty="0">
              <a:solidFill>
                <a:srgbClr val="152B48"/>
              </a:solidFill>
              <a:latin typeface="Montserrat" pitchFamily="2" charset="77"/>
            </a:endParaRPr>
          </a:p>
        </p:txBody>
      </p:sp>
      <p:sp>
        <p:nvSpPr>
          <p:cNvPr id="7" name="CuadroTexto 6">
            <a:extLst>
              <a:ext uri="{FF2B5EF4-FFF2-40B4-BE49-F238E27FC236}">
                <a16:creationId xmlns:a16="http://schemas.microsoft.com/office/drawing/2014/main" id="{1265E86F-2B4A-694D-A6A2-738BE7B75E6A}"/>
              </a:ext>
            </a:extLst>
          </p:cNvPr>
          <p:cNvSpPr txBox="1"/>
          <p:nvPr/>
        </p:nvSpPr>
        <p:spPr>
          <a:xfrm>
            <a:off x="8477435" y="1973943"/>
            <a:ext cx="3555599" cy="1631216"/>
          </a:xfrm>
          <a:prstGeom prst="rect">
            <a:avLst/>
          </a:prstGeom>
          <a:noFill/>
        </p:spPr>
        <p:txBody>
          <a:bodyPr wrap="square" rtlCol="0">
            <a:spAutoFit/>
          </a:bodyPr>
          <a:lstStyle/>
          <a:p>
            <a:pPr marL="342900" indent="-342900">
              <a:buFont typeface="Arial" panose="020B0604020202020204" pitchFamily="34" charset="0"/>
              <a:buChar char="•"/>
            </a:pPr>
            <a:r>
              <a:rPr lang="es-CO" sz="2000" dirty="0">
                <a:solidFill>
                  <a:srgbClr val="152B48"/>
                </a:solidFill>
                <a:latin typeface="Montserrat" pitchFamily="2" charset="77"/>
              </a:rPr>
              <a:t>Déficit de glucocorticoide.</a:t>
            </a:r>
          </a:p>
          <a:p>
            <a:pPr marL="342900" indent="-342900">
              <a:buFont typeface="Arial" panose="020B0604020202020204" pitchFamily="34" charset="0"/>
              <a:buChar char="•"/>
            </a:pPr>
            <a:r>
              <a:rPr lang="es-CO" sz="2000" dirty="0">
                <a:solidFill>
                  <a:srgbClr val="152B48"/>
                </a:solidFill>
                <a:latin typeface="Montserrat" pitchFamily="2" charset="77"/>
              </a:rPr>
              <a:t>Hipogonadismo.</a:t>
            </a:r>
          </a:p>
          <a:p>
            <a:pPr marL="342900" indent="-342900">
              <a:buFont typeface="Arial" panose="020B0604020202020204" pitchFamily="34" charset="0"/>
              <a:buChar char="•"/>
            </a:pPr>
            <a:r>
              <a:rPr lang="es-CO" sz="2000" dirty="0">
                <a:solidFill>
                  <a:srgbClr val="152B48"/>
                </a:solidFill>
                <a:latin typeface="Montserrat" pitchFamily="2" charset="77"/>
              </a:rPr>
              <a:t>Hipertensión</a:t>
            </a:r>
          </a:p>
          <a:p>
            <a:pPr marL="342900" indent="-342900">
              <a:buFont typeface="Arial" panose="020B0604020202020204" pitchFamily="34" charset="0"/>
              <a:buChar char="•"/>
            </a:pPr>
            <a:r>
              <a:rPr lang="es-CO" sz="2000" dirty="0">
                <a:solidFill>
                  <a:srgbClr val="152B48"/>
                </a:solidFill>
                <a:latin typeface="Montserrat" pitchFamily="2" charset="77"/>
              </a:rPr>
              <a:t>Hipopotasemia grave.</a:t>
            </a:r>
          </a:p>
        </p:txBody>
      </p:sp>
      <p:sp>
        <p:nvSpPr>
          <p:cNvPr id="8" name="CuadroTexto 7">
            <a:extLst>
              <a:ext uri="{FF2B5EF4-FFF2-40B4-BE49-F238E27FC236}">
                <a16:creationId xmlns:a16="http://schemas.microsoft.com/office/drawing/2014/main" id="{7447878D-4293-6741-AA15-D1FC941A672A}"/>
              </a:ext>
            </a:extLst>
          </p:cNvPr>
          <p:cNvSpPr txBox="1"/>
          <p:nvPr/>
        </p:nvSpPr>
        <p:spPr>
          <a:xfrm>
            <a:off x="8577451" y="4263985"/>
            <a:ext cx="3062177" cy="1569660"/>
          </a:xfrm>
          <a:prstGeom prst="rect">
            <a:avLst/>
          </a:prstGeom>
          <a:noFill/>
        </p:spPr>
        <p:txBody>
          <a:bodyPr wrap="square" rtlCol="0">
            <a:spAutoFit/>
          </a:bodyPr>
          <a:lstStyle/>
          <a:p>
            <a:r>
              <a:rPr lang="es-CO" sz="2400" b="1" i="1" dirty="0">
                <a:latin typeface="Montserrat" pitchFamily="2" charset="77"/>
              </a:rPr>
              <a:t>TESTOSTERONA </a:t>
            </a:r>
          </a:p>
          <a:p>
            <a:r>
              <a:rPr lang="es-CO" sz="2400" b="1" i="1" dirty="0">
                <a:latin typeface="Montserrat" pitchFamily="2" charset="77"/>
              </a:rPr>
              <a:t>LH </a:t>
            </a:r>
          </a:p>
          <a:p>
            <a:r>
              <a:rPr lang="es-CO" sz="2400" b="1" i="1" dirty="0">
                <a:latin typeface="Montserrat" pitchFamily="2" charset="77"/>
              </a:rPr>
              <a:t>FSH </a:t>
            </a:r>
          </a:p>
          <a:p>
            <a:endParaRPr lang="es-CO" sz="2400" b="1" i="1" dirty="0">
              <a:latin typeface="Montserrat" pitchFamily="2" charset="77"/>
            </a:endParaRPr>
          </a:p>
        </p:txBody>
      </p:sp>
      <p:sp>
        <p:nvSpPr>
          <p:cNvPr id="9" name="Flecha derecha 8">
            <a:extLst>
              <a:ext uri="{FF2B5EF4-FFF2-40B4-BE49-F238E27FC236}">
                <a16:creationId xmlns:a16="http://schemas.microsoft.com/office/drawing/2014/main" id="{F8D05A06-A9F6-864A-9A88-A5B93267D78D}"/>
              </a:ext>
            </a:extLst>
          </p:cNvPr>
          <p:cNvSpPr/>
          <p:nvPr/>
        </p:nvSpPr>
        <p:spPr>
          <a:xfrm rot="16200000">
            <a:off x="11150424" y="4601925"/>
            <a:ext cx="978408" cy="484632"/>
          </a:xfrm>
          <a:prstGeom prst="rightArrow">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4389813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4798339C-4829-4749-8ABA-594A49AA7E0F}"/>
              </a:ext>
            </a:extLst>
          </p:cNvPr>
          <p:cNvGrpSpPr/>
          <p:nvPr/>
        </p:nvGrpSpPr>
        <p:grpSpPr>
          <a:xfrm>
            <a:off x="6096000" y="541537"/>
            <a:ext cx="4776154" cy="1216619"/>
            <a:chOff x="121015" y="0"/>
            <a:chExt cx="3555546" cy="1216619"/>
          </a:xfrm>
          <a:scene3d>
            <a:camera prst="orthographicFront">
              <a:rot lat="0" lon="0" rev="0"/>
            </a:camera>
            <a:lightRig rig="contrasting" dir="t">
              <a:rot lat="0" lon="0" rev="1200000"/>
            </a:lightRig>
          </a:scene3d>
        </p:grpSpPr>
        <p:sp>
          <p:nvSpPr>
            <p:cNvPr id="6" name="Rectángulo 5">
              <a:extLst>
                <a:ext uri="{FF2B5EF4-FFF2-40B4-BE49-F238E27FC236}">
                  <a16:creationId xmlns:a16="http://schemas.microsoft.com/office/drawing/2014/main" id="{32BE3D63-A3F9-2447-93DE-8A7313BDE2C6}"/>
                </a:ext>
              </a:extLst>
            </p:cNvPr>
            <p:cNvSpPr/>
            <p:nvPr/>
          </p:nvSpPr>
          <p:spPr>
            <a:xfrm>
              <a:off x="121015" y="0"/>
              <a:ext cx="3555546" cy="1216619"/>
            </a:xfrm>
            <a:prstGeom prst="rect">
              <a:avLst/>
            </a:prstGeom>
            <a:sp3d contourW="19050" prstMaterial="metal">
              <a:bevelT w="88900" h="203200"/>
              <a:bevelB w="165100" h="254000"/>
            </a:sp3d>
          </p:spPr>
          <p:style>
            <a:lnRef idx="0">
              <a:schemeClr val="accent4">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7" name="CuadroTexto 6">
              <a:extLst>
                <a:ext uri="{FF2B5EF4-FFF2-40B4-BE49-F238E27FC236}">
                  <a16:creationId xmlns:a16="http://schemas.microsoft.com/office/drawing/2014/main" id="{41478C9C-209E-EB46-AF1D-610FC1F698DD}"/>
                </a:ext>
              </a:extLst>
            </p:cNvPr>
            <p:cNvSpPr txBox="1"/>
            <p:nvPr/>
          </p:nvSpPr>
          <p:spPr>
            <a:xfrm>
              <a:off x="121015" y="0"/>
              <a:ext cx="3555546" cy="1216619"/>
            </a:xfrm>
            <a:prstGeom prst="rect">
              <a:avLst/>
            </a:prstGeom>
            <a:solidFill>
              <a:srgbClr val="152B48"/>
            </a:solidFill>
            <a:sp3d/>
          </p:spPr>
          <p:style>
            <a:lnRef idx="0">
              <a:scrgbClr r="0" g="0" b="0"/>
            </a:lnRef>
            <a:fillRef idx="0">
              <a:scrgbClr r="0" g="0" b="0"/>
            </a:fillRef>
            <a:effectRef idx="0">
              <a:scrgbClr r="0" g="0" b="0"/>
            </a:effectRef>
            <a:fontRef idx="minor">
              <a:schemeClr val="lt1"/>
            </a:fontRef>
          </p:style>
          <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s-AR" sz="2400" b="1" kern="1200" dirty="0">
                  <a:latin typeface="Montserrat" pitchFamily="2" charset="77"/>
                </a:rPr>
                <a:t>Síndrome de insensibilidad androgénica completa </a:t>
              </a:r>
              <a:endParaRPr lang="es-ES" sz="2400" kern="1200" dirty="0">
                <a:latin typeface="Montserrat" pitchFamily="2" charset="77"/>
              </a:endParaRPr>
            </a:p>
          </p:txBody>
        </p:sp>
      </p:grpSp>
      <p:sp>
        <p:nvSpPr>
          <p:cNvPr id="8" name="Rectángulo 7">
            <a:extLst>
              <a:ext uri="{FF2B5EF4-FFF2-40B4-BE49-F238E27FC236}">
                <a16:creationId xmlns:a16="http://schemas.microsoft.com/office/drawing/2014/main" id="{F23DEF64-8808-8D4D-82B4-AEFD72C7CA30}"/>
              </a:ext>
            </a:extLst>
          </p:cNvPr>
          <p:cNvSpPr/>
          <p:nvPr/>
        </p:nvSpPr>
        <p:spPr>
          <a:xfrm>
            <a:off x="6095999" y="1817492"/>
            <a:ext cx="4776153" cy="4854080"/>
          </a:xfrm>
          <a:prstGeom prst="rect">
            <a:avLst/>
          </a:prstGeom>
          <a:noFill/>
          <a:ln>
            <a:solidFill>
              <a:srgbClr val="00AAA7"/>
            </a:solidFill>
          </a:ln>
          <a:scene3d>
            <a:camera prst="orthographicFront">
              <a:rot lat="0" lon="0" rev="0"/>
            </a:camera>
            <a:lightRig rig="contrasting" dir="t">
              <a:rot lat="0" lon="0" rev="1200000"/>
            </a:lightRig>
          </a:scene3d>
          <a:sp3d contourW="19050" prstMaterial="metal">
            <a:bevelT w="88900" h="203200"/>
            <a:bevelB w="165100" h="254000"/>
          </a:sp3d>
        </p:spPr>
        <p:style>
          <a:lnRef idx="0">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0" name="CuadroTexto 9">
            <a:extLst>
              <a:ext uri="{FF2B5EF4-FFF2-40B4-BE49-F238E27FC236}">
                <a16:creationId xmlns:a16="http://schemas.microsoft.com/office/drawing/2014/main" id="{684C6C18-31C5-B343-803A-728C5AC7A704}"/>
              </a:ext>
            </a:extLst>
          </p:cNvPr>
          <p:cNvSpPr txBox="1"/>
          <p:nvPr/>
        </p:nvSpPr>
        <p:spPr>
          <a:xfrm>
            <a:off x="6424709" y="2228595"/>
            <a:ext cx="4447443" cy="4031873"/>
          </a:xfrm>
          <a:prstGeom prst="rect">
            <a:avLst/>
          </a:prstGeom>
          <a:noFill/>
        </p:spPr>
        <p:txBody>
          <a:bodyPr wrap="square" rtlCol="0">
            <a:spAutoFit/>
          </a:bodyPr>
          <a:lstStyle/>
          <a:p>
            <a:pPr marL="342900" indent="-342900">
              <a:buFont typeface="Arial" panose="020B0604020202020204" pitchFamily="34" charset="0"/>
              <a:buChar char="•"/>
            </a:pPr>
            <a:r>
              <a:rPr lang="es-CO" sz="2000" dirty="0">
                <a:solidFill>
                  <a:srgbClr val="152B48"/>
                </a:solidFill>
                <a:latin typeface="Montserrat" pitchFamily="2" charset="77"/>
              </a:rPr>
              <a:t>Vagina corta.</a:t>
            </a:r>
          </a:p>
          <a:p>
            <a:pPr marL="342900" indent="-342900">
              <a:buFont typeface="Arial" panose="020B0604020202020204" pitchFamily="34" charset="0"/>
              <a:buChar char="•"/>
            </a:pPr>
            <a:r>
              <a:rPr lang="es-CO" sz="2000" dirty="0">
                <a:solidFill>
                  <a:srgbClr val="152B48"/>
                </a:solidFill>
                <a:latin typeface="Montserrat" pitchFamily="2" charset="77"/>
              </a:rPr>
              <a:t>No vello púbico ni virilización.</a:t>
            </a:r>
          </a:p>
          <a:p>
            <a:pPr marL="342900" indent="-342900">
              <a:buFont typeface="Arial" panose="020B0604020202020204" pitchFamily="34" charset="0"/>
              <a:buChar char="•"/>
            </a:pPr>
            <a:r>
              <a:rPr lang="es-CO" sz="2000" dirty="0">
                <a:solidFill>
                  <a:srgbClr val="152B48"/>
                </a:solidFill>
                <a:latin typeface="Montserrat" pitchFamily="2" charset="77"/>
              </a:rPr>
              <a:t>Hipertofia del clítoris.</a:t>
            </a:r>
          </a:p>
          <a:p>
            <a:pPr marL="342900" indent="-342900">
              <a:buFont typeface="Arial" panose="020B0604020202020204" pitchFamily="34" charset="0"/>
              <a:buChar char="•"/>
            </a:pPr>
            <a:r>
              <a:rPr lang="es-CO" sz="2000" dirty="0">
                <a:solidFill>
                  <a:srgbClr val="152B48"/>
                </a:solidFill>
                <a:latin typeface="Montserrat" pitchFamily="2" charset="77"/>
              </a:rPr>
              <a:t>Ausencia de útero.  </a:t>
            </a:r>
          </a:p>
          <a:p>
            <a:pPr marL="342900" indent="-342900">
              <a:buFont typeface="Arial" panose="020B0604020202020204" pitchFamily="34" charset="0"/>
              <a:buChar char="•"/>
            </a:pPr>
            <a:r>
              <a:rPr lang="es-CO" sz="2000" dirty="0">
                <a:solidFill>
                  <a:srgbClr val="152B48"/>
                </a:solidFill>
                <a:latin typeface="Montserrat" pitchFamily="2" charset="77"/>
              </a:rPr>
              <a:t>46 XY.</a:t>
            </a:r>
          </a:p>
          <a:p>
            <a:pPr algn="ctr"/>
            <a:endParaRPr lang="es-CO" sz="2000" dirty="0">
              <a:solidFill>
                <a:srgbClr val="152B48"/>
              </a:solidFill>
              <a:latin typeface="Montserrat" pitchFamily="2" charset="77"/>
            </a:endParaRPr>
          </a:p>
          <a:p>
            <a:pPr algn="ctr"/>
            <a:endParaRPr lang="es-CO" sz="1600" dirty="0">
              <a:solidFill>
                <a:srgbClr val="152B48"/>
              </a:solidFill>
              <a:latin typeface="Montserrat" pitchFamily="2" charset="77"/>
            </a:endParaRPr>
          </a:p>
          <a:p>
            <a:r>
              <a:rPr lang="es-CO" sz="2400" b="1" i="1" dirty="0">
                <a:solidFill>
                  <a:srgbClr val="152B48"/>
                </a:solidFill>
                <a:latin typeface="Montserrat" pitchFamily="2" charset="77"/>
              </a:rPr>
              <a:t>LH </a:t>
            </a:r>
          </a:p>
          <a:p>
            <a:r>
              <a:rPr lang="es-CO" sz="2400" b="1" i="1" dirty="0">
                <a:solidFill>
                  <a:srgbClr val="152B48"/>
                </a:solidFill>
                <a:latin typeface="Montserrat" pitchFamily="2" charset="77"/>
              </a:rPr>
              <a:t>TESTOSTERONA</a:t>
            </a:r>
          </a:p>
          <a:p>
            <a:endParaRPr lang="es-CO" sz="2400" b="1" i="1" dirty="0">
              <a:solidFill>
                <a:srgbClr val="152B48"/>
              </a:solidFill>
              <a:latin typeface="Montserrat" pitchFamily="2" charset="77"/>
            </a:endParaRPr>
          </a:p>
          <a:p>
            <a:endParaRPr lang="es-CO" sz="2400" b="1" i="1" dirty="0">
              <a:solidFill>
                <a:srgbClr val="152B48"/>
              </a:solidFill>
              <a:latin typeface="Montserrat" pitchFamily="2" charset="77"/>
            </a:endParaRPr>
          </a:p>
          <a:p>
            <a:r>
              <a:rPr lang="es-CO" sz="2400" b="1" i="1" dirty="0">
                <a:solidFill>
                  <a:srgbClr val="152B48"/>
                </a:solidFill>
                <a:latin typeface="Montserrat" pitchFamily="2" charset="77"/>
              </a:rPr>
              <a:t>FSH NORMAL</a:t>
            </a:r>
          </a:p>
        </p:txBody>
      </p:sp>
      <p:sp>
        <p:nvSpPr>
          <p:cNvPr id="11" name="Flecha derecha 10">
            <a:extLst>
              <a:ext uri="{FF2B5EF4-FFF2-40B4-BE49-F238E27FC236}">
                <a16:creationId xmlns:a16="http://schemas.microsoft.com/office/drawing/2014/main" id="{9C700547-194D-DA49-8BA0-267F54EF2BB9}"/>
              </a:ext>
            </a:extLst>
          </p:cNvPr>
          <p:cNvSpPr/>
          <p:nvPr/>
        </p:nvSpPr>
        <p:spPr>
          <a:xfrm rot="16200000" flipV="1">
            <a:off x="9140423" y="4257043"/>
            <a:ext cx="690924" cy="665902"/>
          </a:xfrm>
          <a:prstGeom prst="rightArrow">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67261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8854" y="287034"/>
            <a:ext cx="10515600" cy="1325563"/>
          </a:xfrm>
        </p:spPr>
        <p:txBody>
          <a:bodyPr>
            <a:normAutofit/>
          </a:bodyPr>
          <a:lstStyle/>
          <a:p>
            <a:r>
              <a:rPr lang="es-CO" b="1" dirty="0"/>
              <a:t>Categoría IV: presencia de mamas y de útero: </a:t>
            </a:r>
            <a:r>
              <a:rPr lang="es-CO" dirty="0"/>
              <a:t>30-40%</a:t>
            </a:r>
          </a:p>
        </p:txBody>
      </p:sp>
      <p:graphicFrame>
        <p:nvGraphicFramePr>
          <p:cNvPr id="10" name="9 Diagrama"/>
          <p:cNvGraphicFramePr/>
          <p:nvPr>
            <p:extLst>
              <p:ext uri="{D42A27DB-BD31-4B8C-83A1-F6EECF244321}">
                <p14:modId xmlns:p14="http://schemas.microsoft.com/office/powerpoint/2010/main" val="1392718532"/>
              </p:ext>
            </p:extLst>
          </p:nvPr>
        </p:nvGraphicFramePr>
        <p:xfrm>
          <a:off x="6596535" y="1484955"/>
          <a:ext cx="4896544" cy="4792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441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FF7945-722B-5B4C-AEA9-D3DF7FDCF043}"/>
              </a:ext>
            </a:extLst>
          </p:cNvPr>
          <p:cNvSpPr>
            <a:spLocks noGrp="1"/>
          </p:cNvSpPr>
          <p:nvPr>
            <p:ph type="title"/>
          </p:nvPr>
        </p:nvSpPr>
        <p:spPr>
          <a:xfrm>
            <a:off x="623887" y="218893"/>
            <a:ext cx="10515600" cy="1325563"/>
          </a:xfrm>
        </p:spPr>
        <p:txBody>
          <a:bodyPr>
            <a:normAutofit/>
          </a:bodyPr>
          <a:lstStyle/>
          <a:p>
            <a:r>
              <a:rPr lang="es-AR" b="1" dirty="0"/>
              <a:t>Retraso constitucional de la pubertad </a:t>
            </a:r>
            <a:endParaRPr lang="es-ES_tradnl" dirty="0"/>
          </a:p>
        </p:txBody>
      </p:sp>
      <p:sp>
        <p:nvSpPr>
          <p:cNvPr id="3" name="Marcador de contenido 2">
            <a:extLst>
              <a:ext uri="{FF2B5EF4-FFF2-40B4-BE49-F238E27FC236}">
                <a16:creationId xmlns:a16="http://schemas.microsoft.com/office/drawing/2014/main" id="{610D5B89-A5BA-3D48-BE54-F93E04DE81F7}"/>
              </a:ext>
            </a:extLst>
          </p:cNvPr>
          <p:cNvSpPr>
            <a:spLocks noGrp="1"/>
          </p:cNvSpPr>
          <p:nvPr>
            <p:ph idx="1"/>
          </p:nvPr>
        </p:nvSpPr>
        <p:spPr>
          <a:xfrm>
            <a:off x="1150263" y="1811280"/>
            <a:ext cx="5307687" cy="4358299"/>
          </a:xfrm>
        </p:spPr>
        <p:txBody>
          <a:bodyPr>
            <a:normAutofit/>
          </a:bodyPr>
          <a:lstStyle/>
          <a:p>
            <a:pPr marL="0" indent="0" algn="just">
              <a:buClr>
                <a:schemeClr val="accent4"/>
              </a:buClr>
              <a:buNone/>
            </a:pPr>
            <a:r>
              <a:rPr lang="es-AR" sz="2400" dirty="0"/>
              <a:t>Es el  retraso constitucional de la pubertad es común en los niños con antecedentes familiares de pubertad tardía.</a:t>
            </a:r>
          </a:p>
          <a:p>
            <a:pPr marL="0" indent="0" algn="just">
              <a:buNone/>
            </a:pPr>
            <a:endParaRPr lang="es-AR" sz="2400" dirty="0"/>
          </a:p>
          <a:p>
            <a:pPr marL="0" indent="0" algn="just">
              <a:buNone/>
            </a:pPr>
            <a:r>
              <a:rPr lang="es-AR" sz="2400" dirty="0"/>
              <a:t> </a:t>
            </a:r>
            <a:endParaRPr lang="es-ES_tradnl" sz="2400" b="1" dirty="0"/>
          </a:p>
        </p:txBody>
      </p:sp>
      <p:pic>
        <p:nvPicPr>
          <p:cNvPr id="4" name="Imagen 3">
            <a:extLst>
              <a:ext uri="{FF2B5EF4-FFF2-40B4-BE49-F238E27FC236}">
                <a16:creationId xmlns:a16="http://schemas.microsoft.com/office/drawing/2014/main" id="{F038A1C9-6D79-634C-95A1-14CA76C8ECD4}"/>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840764" y="2460811"/>
            <a:ext cx="4785947" cy="3059235"/>
          </a:xfrm>
          <a:prstGeom prst="rect">
            <a:avLst/>
          </a:prstGeom>
        </p:spPr>
      </p:pic>
      <p:sp>
        <p:nvSpPr>
          <p:cNvPr id="6" name="Rectángulo 5">
            <a:extLst>
              <a:ext uri="{FF2B5EF4-FFF2-40B4-BE49-F238E27FC236}">
                <a16:creationId xmlns:a16="http://schemas.microsoft.com/office/drawing/2014/main" id="{A4933B17-6ED0-B346-867F-B25BDE0DFC19}"/>
              </a:ext>
            </a:extLst>
          </p:cNvPr>
          <p:cNvSpPr/>
          <p:nvPr/>
        </p:nvSpPr>
        <p:spPr>
          <a:xfrm>
            <a:off x="5698485" y="5769469"/>
            <a:ext cx="5928226" cy="400110"/>
          </a:xfrm>
          <a:prstGeom prst="rect">
            <a:avLst/>
          </a:prstGeom>
        </p:spPr>
        <p:txBody>
          <a:bodyPr wrap="none">
            <a:spAutoFit/>
          </a:bodyPr>
          <a:lstStyle/>
          <a:p>
            <a:r>
              <a:rPr lang="es-AR" sz="2000" b="1" dirty="0">
                <a:solidFill>
                  <a:srgbClr val="00AAA7"/>
                </a:solidFill>
                <a:latin typeface="Montserrat" pitchFamily="2" charset="77"/>
              </a:rPr>
              <a:t>Es cinco veces menos común en las niñas. </a:t>
            </a:r>
            <a:endParaRPr lang="es-CO" sz="2000" dirty="0">
              <a:solidFill>
                <a:srgbClr val="00AAA7"/>
              </a:solidFill>
              <a:latin typeface="Montserrat" pitchFamily="2" charset="77"/>
            </a:endParaRPr>
          </a:p>
        </p:txBody>
      </p:sp>
    </p:spTree>
    <p:extLst>
      <p:ext uri="{BB962C8B-B14F-4D97-AF65-F5344CB8AC3E}">
        <p14:creationId xmlns:p14="http://schemas.microsoft.com/office/powerpoint/2010/main" val="9470884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938A8C-AB67-B84D-B5C8-42F168F8517F}"/>
              </a:ext>
            </a:extLst>
          </p:cNvPr>
          <p:cNvSpPr>
            <a:spLocks noGrp="1"/>
          </p:cNvSpPr>
          <p:nvPr>
            <p:ph type="title"/>
          </p:nvPr>
        </p:nvSpPr>
        <p:spPr>
          <a:xfrm>
            <a:off x="508000" y="193914"/>
            <a:ext cx="10515600" cy="1325563"/>
          </a:xfrm>
        </p:spPr>
        <p:txBody>
          <a:bodyPr/>
          <a:lstStyle/>
          <a:p>
            <a:r>
              <a:rPr lang="es-AR" b="1" dirty="0"/>
              <a:t>Hiperprolactinemia </a:t>
            </a:r>
            <a:endParaRPr lang="es-ES_tradnl" b="1" dirty="0"/>
          </a:p>
        </p:txBody>
      </p:sp>
      <p:sp>
        <p:nvSpPr>
          <p:cNvPr id="3" name="Marcador de contenido 2">
            <a:extLst>
              <a:ext uri="{FF2B5EF4-FFF2-40B4-BE49-F238E27FC236}">
                <a16:creationId xmlns:a16="http://schemas.microsoft.com/office/drawing/2014/main" id="{73BE5F15-3B45-5E47-ADE7-83D44A56801F}"/>
              </a:ext>
            </a:extLst>
          </p:cNvPr>
          <p:cNvSpPr>
            <a:spLocks noGrp="1"/>
          </p:cNvSpPr>
          <p:nvPr>
            <p:ph idx="1"/>
          </p:nvPr>
        </p:nvSpPr>
        <p:spPr>
          <a:xfrm>
            <a:off x="825130" y="1538513"/>
            <a:ext cx="4669654" cy="4524437"/>
          </a:xfrm>
        </p:spPr>
        <p:txBody>
          <a:bodyPr/>
          <a:lstStyle/>
          <a:p>
            <a:r>
              <a:rPr lang="es-AR" dirty="0"/>
              <a:t>Causa poco frecuente de amenorrea primaria. </a:t>
            </a:r>
          </a:p>
          <a:p>
            <a:r>
              <a:rPr lang="es-AR" dirty="0"/>
              <a:t>Principal síntoma: galactorrea.</a:t>
            </a:r>
            <a:endParaRPr lang="es-ES_tradnl" dirty="0"/>
          </a:p>
        </p:txBody>
      </p:sp>
      <p:pic>
        <p:nvPicPr>
          <p:cNvPr id="4" name="Imagen 3">
            <a:extLst>
              <a:ext uri="{FF2B5EF4-FFF2-40B4-BE49-F238E27FC236}">
                <a16:creationId xmlns:a16="http://schemas.microsoft.com/office/drawing/2014/main" id="{113A7B68-F391-5A47-8DE3-0D8C9E254B8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319914" y="1519477"/>
            <a:ext cx="5271247" cy="4814723"/>
          </a:xfrm>
          <a:prstGeom prst="rect">
            <a:avLst/>
          </a:prstGeom>
          <a:effectLst>
            <a:glow rad="139700">
              <a:schemeClr val="accent6">
                <a:satMod val="175000"/>
                <a:alpha val="40000"/>
              </a:schemeClr>
            </a:glow>
          </a:effectLst>
        </p:spPr>
      </p:pic>
    </p:spTree>
    <p:extLst>
      <p:ext uri="{BB962C8B-B14F-4D97-AF65-F5344CB8AC3E}">
        <p14:creationId xmlns:p14="http://schemas.microsoft.com/office/powerpoint/2010/main" val="6211629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364573-D57D-804B-A0C3-B7A1F8638F51}"/>
              </a:ext>
            </a:extLst>
          </p:cNvPr>
          <p:cNvSpPr>
            <a:spLocks noGrp="1"/>
          </p:cNvSpPr>
          <p:nvPr>
            <p:ph type="title"/>
          </p:nvPr>
        </p:nvSpPr>
        <p:spPr>
          <a:xfrm>
            <a:off x="554892" y="113252"/>
            <a:ext cx="10515600" cy="1325563"/>
          </a:xfrm>
        </p:spPr>
        <p:txBody>
          <a:bodyPr/>
          <a:lstStyle/>
          <a:p>
            <a:r>
              <a:rPr lang="es-AR" b="1" dirty="0"/>
              <a:t>Síndrome de ovario </a:t>
            </a:r>
            <a:r>
              <a:rPr lang="es-AR" dirty="0"/>
              <a:t>p</a:t>
            </a:r>
            <a:r>
              <a:rPr lang="es-AR" b="1" dirty="0"/>
              <a:t>oliquístico </a:t>
            </a:r>
            <a:endParaRPr lang="es-ES_tradnl" dirty="0"/>
          </a:p>
        </p:txBody>
      </p:sp>
      <p:sp>
        <p:nvSpPr>
          <p:cNvPr id="3" name="Marcador de contenido 2">
            <a:extLst>
              <a:ext uri="{FF2B5EF4-FFF2-40B4-BE49-F238E27FC236}">
                <a16:creationId xmlns:a16="http://schemas.microsoft.com/office/drawing/2014/main" id="{CE90246F-3997-EB4F-82EB-C9E5EECA8C22}"/>
              </a:ext>
            </a:extLst>
          </p:cNvPr>
          <p:cNvSpPr>
            <a:spLocks noGrp="1"/>
          </p:cNvSpPr>
          <p:nvPr>
            <p:ph idx="1"/>
          </p:nvPr>
        </p:nvSpPr>
        <p:spPr>
          <a:xfrm>
            <a:off x="717898" y="1438815"/>
            <a:ext cx="5378102" cy="3267169"/>
          </a:xfrm>
        </p:spPr>
        <p:txBody>
          <a:bodyPr/>
          <a:lstStyle/>
          <a:p>
            <a:pPr algn="just">
              <a:lnSpc>
                <a:spcPct val="100000"/>
              </a:lnSpc>
            </a:pPr>
            <a:r>
              <a:rPr lang="es-AR" dirty="0"/>
              <a:t>Rara vez produce amenorrea primaria.</a:t>
            </a:r>
          </a:p>
          <a:p>
            <a:pPr algn="just">
              <a:lnSpc>
                <a:spcPct val="100000"/>
              </a:lnSpc>
            </a:pPr>
            <a:endParaRPr lang="es-AR" dirty="0"/>
          </a:p>
          <a:p>
            <a:pPr algn="just">
              <a:lnSpc>
                <a:spcPct val="100000"/>
              </a:lnSpc>
            </a:pPr>
            <a:r>
              <a:rPr lang="es-AR" dirty="0"/>
              <a:t>SOP que presentan amenorrea primaria suelen tener niveles más altos de andrógenos y tienen más sobrepeso.</a:t>
            </a:r>
            <a:endParaRPr lang="es-ES_tradnl" dirty="0"/>
          </a:p>
        </p:txBody>
      </p:sp>
      <p:pic>
        <p:nvPicPr>
          <p:cNvPr id="1026" name="Picture 2" descr="Imagen relacionada">
            <a:extLst>
              <a:ext uri="{FF2B5EF4-FFF2-40B4-BE49-F238E27FC236}">
                <a16:creationId xmlns:a16="http://schemas.microsoft.com/office/drawing/2014/main" id="{83A0BF14-44B8-B446-AA35-76E478E4806F}"/>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01897" y="1438815"/>
            <a:ext cx="4772205" cy="4229100"/>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5634638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39CFE0-7865-4C47-BB63-74AA1ACF7715}"/>
              </a:ext>
            </a:extLst>
          </p:cNvPr>
          <p:cNvSpPr>
            <a:spLocks noGrp="1"/>
          </p:cNvSpPr>
          <p:nvPr>
            <p:ph type="title"/>
          </p:nvPr>
        </p:nvSpPr>
        <p:spPr>
          <a:xfrm>
            <a:off x="529494" y="33027"/>
            <a:ext cx="10515600" cy="1325563"/>
          </a:xfrm>
        </p:spPr>
        <p:txBody>
          <a:bodyPr/>
          <a:lstStyle/>
          <a:p>
            <a:r>
              <a:rPr lang="es-AR" b="1" dirty="0"/>
              <a:t>Otras causas</a:t>
            </a:r>
            <a:endParaRPr lang="es-ES_tradnl" dirty="0"/>
          </a:p>
        </p:txBody>
      </p:sp>
      <p:sp>
        <p:nvSpPr>
          <p:cNvPr id="3" name="Marcador de contenido 2">
            <a:extLst>
              <a:ext uri="{FF2B5EF4-FFF2-40B4-BE49-F238E27FC236}">
                <a16:creationId xmlns:a16="http://schemas.microsoft.com/office/drawing/2014/main" id="{DF63D94B-2F3E-6A48-8325-139D000C80BA}"/>
              </a:ext>
            </a:extLst>
          </p:cNvPr>
          <p:cNvSpPr>
            <a:spLocks noGrp="1"/>
          </p:cNvSpPr>
          <p:nvPr>
            <p:ph idx="1"/>
          </p:nvPr>
        </p:nvSpPr>
        <p:spPr>
          <a:xfrm>
            <a:off x="741835" y="1358590"/>
            <a:ext cx="6234520" cy="4428638"/>
          </a:xfrm>
        </p:spPr>
        <p:txBody>
          <a:bodyPr>
            <a:normAutofit/>
          </a:bodyPr>
          <a:lstStyle/>
          <a:p>
            <a:pPr marL="0" indent="0">
              <a:buClr>
                <a:schemeClr val="accent4"/>
              </a:buClr>
              <a:buNone/>
            </a:pPr>
            <a:r>
              <a:rPr lang="es-AR" sz="2400" b="1" dirty="0"/>
              <a:t>Enfermedades infiltrativas y tumores: </a:t>
            </a:r>
          </a:p>
          <a:p>
            <a:pPr algn="just">
              <a:buClr>
                <a:srgbClr val="152B48"/>
              </a:buClr>
            </a:pPr>
            <a:r>
              <a:rPr lang="es-AR" dirty="0"/>
              <a:t>Pueden causar disminución de la liberación de GnRH, o la destrucción de gonadotropos y  amenorrea.</a:t>
            </a:r>
          </a:p>
          <a:p>
            <a:pPr algn="just">
              <a:buClr>
                <a:srgbClr val="152B48"/>
              </a:buClr>
            </a:pPr>
            <a:r>
              <a:rPr lang="es-AR" dirty="0"/>
              <a:t>Puede estar asociados a sintomas como defectos de campo visual y cefalea.</a:t>
            </a:r>
            <a:endParaRPr lang="es-ES_tradnl" dirty="0"/>
          </a:p>
        </p:txBody>
      </p:sp>
      <p:pic>
        <p:nvPicPr>
          <p:cNvPr id="4" name="Imagen 3">
            <a:extLst>
              <a:ext uri="{FF2B5EF4-FFF2-40B4-BE49-F238E27FC236}">
                <a16:creationId xmlns:a16="http://schemas.microsoft.com/office/drawing/2014/main" id="{0CE2C26F-2093-3743-9062-539794AB3D2E}"/>
              </a:ext>
            </a:extLst>
          </p:cNvPr>
          <p:cNvPicPr>
            <a:picLocks noChangeAspect="1"/>
          </p:cNvPicPr>
          <p:nvPr/>
        </p:nvPicPr>
        <p:blipFill>
          <a:blip r:embed="rId2"/>
          <a:stretch>
            <a:fillRect/>
          </a:stretch>
        </p:blipFill>
        <p:spPr>
          <a:xfrm>
            <a:off x="7386165" y="2470943"/>
            <a:ext cx="4064000" cy="3860800"/>
          </a:xfrm>
          <a:prstGeom prst="rect">
            <a:avLst/>
          </a:prstGeom>
        </p:spPr>
      </p:pic>
    </p:spTree>
    <p:extLst>
      <p:ext uri="{BB962C8B-B14F-4D97-AF65-F5344CB8AC3E}">
        <p14:creationId xmlns:p14="http://schemas.microsoft.com/office/powerpoint/2010/main" val="18538772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848409-ABBD-1545-AFEB-6CA0148C2BA3}"/>
              </a:ext>
            </a:extLst>
          </p:cNvPr>
          <p:cNvSpPr>
            <a:spLocks noGrp="1"/>
          </p:cNvSpPr>
          <p:nvPr>
            <p:ph type="title"/>
          </p:nvPr>
        </p:nvSpPr>
        <p:spPr>
          <a:xfrm>
            <a:off x="552893" y="365125"/>
            <a:ext cx="10800907" cy="1325563"/>
          </a:xfrm>
        </p:spPr>
        <p:txBody>
          <a:bodyPr/>
          <a:lstStyle/>
          <a:p>
            <a:r>
              <a:rPr lang="es-AR" b="1" dirty="0"/>
              <a:t>Disgenesia gonadal / insuficiencia ovárica primaria </a:t>
            </a:r>
            <a:endParaRPr lang="es-ES_tradnl" dirty="0"/>
          </a:p>
        </p:txBody>
      </p:sp>
      <p:graphicFrame>
        <p:nvGraphicFramePr>
          <p:cNvPr id="4" name="Diagrama 3">
            <a:extLst>
              <a:ext uri="{FF2B5EF4-FFF2-40B4-BE49-F238E27FC236}">
                <a16:creationId xmlns:a16="http://schemas.microsoft.com/office/drawing/2014/main" id="{2B29C060-5FFF-D849-A8B6-DA331A355A82}"/>
              </a:ext>
            </a:extLst>
          </p:cNvPr>
          <p:cNvGraphicFramePr/>
          <p:nvPr>
            <p:extLst>
              <p:ext uri="{D42A27DB-BD31-4B8C-83A1-F6EECF244321}">
                <p14:modId xmlns:p14="http://schemas.microsoft.com/office/powerpoint/2010/main" val="3600395136"/>
              </p:ext>
            </p:extLst>
          </p:nvPr>
        </p:nvGraphicFramePr>
        <p:xfrm>
          <a:off x="5557394" y="206042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14360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A721F7-ED26-7543-97F5-671E18A116F2}"/>
              </a:ext>
            </a:extLst>
          </p:cNvPr>
          <p:cNvSpPr>
            <a:spLocks noGrp="1"/>
          </p:cNvSpPr>
          <p:nvPr>
            <p:ph type="title"/>
          </p:nvPr>
        </p:nvSpPr>
        <p:spPr>
          <a:xfrm>
            <a:off x="555567" y="331875"/>
            <a:ext cx="10515600" cy="1325563"/>
          </a:xfrm>
        </p:spPr>
        <p:txBody>
          <a:bodyPr/>
          <a:lstStyle/>
          <a:p>
            <a:r>
              <a:rPr lang="es-AR" dirty="0"/>
              <a:t>Síndrome de Turner 45 XO</a:t>
            </a:r>
            <a:endParaRPr lang="es-ES_tradnl" dirty="0"/>
          </a:p>
        </p:txBody>
      </p:sp>
      <p:sp>
        <p:nvSpPr>
          <p:cNvPr id="3" name="Marcador de contenido 2">
            <a:extLst>
              <a:ext uri="{FF2B5EF4-FFF2-40B4-BE49-F238E27FC236}">
                <a16:creationId xmlns:a16="http://schemas.microsoft.com/office/drawing/2014/main" id="{A3F5E323-8822-7044-A0DC-A77D5C086951}"/>
              </a:ext>
            </a:extLst>
          </p:cNvPr>
          <p:cNvSpPr>
            <a:spLocks noGrp="1"/>
          </p:cNvSpPr>
          <p:nvPr>
            <p:ph idx="1"/>
          </p:nvPr>
        </p:nvSpPr>
        <p:spPr>
          <a:xfrm>
            <a:off x="5813367" y="2715224"/>
            <a:ext cx="6127821" cy="4026041"/>
          </a:xfrm>
        </p:spPr>
        <p:txBody>
          <a:bodyPr>
            <a:normAutofit/>
          </a:bodyPr>
          <a:lstStyle/>
          <a:p>
            <a:pPr>
              <a:lnSpc>
                <a:spcPct val="100000"/>
              </a:lnSpc>
              <a:buClr>
                <a:srgbClr val="152B48"/>
              </a:buClr>
            </a:pPr>
            <a:r>
              <a:rPr lang="es-CO" sz="2400" dirty="0"/>
              <a:t>Talla baja, cuello alado, paladar ojival, micrognatia, enfermedad congénita cardiaca, anomalías renales, desórdenes autoinmunes (tiroiditis, enfermedad de Addison). </a:t>
            </a:r>
          </a:p>
          <a:p>
            <a:pPr>
              <a:lnSpc>
                <a:spcPct val="100000"/>
              </a:lnSpc>
              <a:buClr>
                <a:srgbClr val="152B48"/>
              </a:buClr>
            </a:pPr>
            <a:r>
              <a:rPr lang="es-CO" sz="2400" dirty="0"/>
              <a:t>Gonadoblastoma: 12%. </a:t>
            </a:r>
          </a:p>
          <a:p>
            <a:pPr>
              <a:lnSpc>
                <a:spcPct val="100000"/>
              </a:lnSpc>
              <a:buClr>
                <a:srgbClr val="152B48"/>
              </a:buClr>
            </a:pPr>
            <a:r>
              <a:rPr lang="es-CO" sz="2400" dirty="0"/>
              <a:t>Menstruación espontánea: 2-5%.</a:t>
            </a:r>
          </a:p>
          <a:p>
            <a:pPr>
              <a:lnSpc>
                <a:spcPct val="100000"/>
              </a:lnSpc>
              <a:buClr>
                <a:srgbClr val="152B48"/>
              </a:buClr>
            </a:pPr>
            <a:endParaRPr lang="es-ES_tradnl" sz="2400" dirty="0"/>
          </a:p>
        </p:txBody>
      </p:sp>
      <p:sp>
        <p:nvSpPr>
          <p:cNvPr id="5" name="Rectángulo redondeado 4">
            <a:extLst>
              <a:ext uri="{FF2B5EF4-FFF2-40B4-BE49-F238E27FC236}">
                <a16:creationId xmlns:a16="http://schemas.microsoft.com/office/drawing/2014/main" id="{82E82057-0CDD-D543-A221-355833F72191}"/>
              </a:ext>
            </a:extLst>
          </p:cNvPr>
          <p:cNvSpPr/>
          <p:nvPr/>
        </p:nvSpPr>
        <p:spPr>
          <a:xfrm>
            <a:off x="1087585" y="2211132"/>
            <a:ext cx="4220308" cy="504092"/>
          </a:xfrm>
          <a:prstGeom prst="roundRect">
            <a:avLst/>
          </a:prstGeom>
          <a:solidFill>
            <a:srgbClr val="152B48"/>
          </a:solidFill>
          <a:ln>
            <a:solidFill>
              <a:srgbClr val="152B48"/>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ES_tradnl" dirty="0">
                <a:latin typeface="Montserrat" pitchFamily="2" charset="77"/>
              </a:rPr>
              <a:t>Incidencia 1/2000 a 1/7000 .</a:t>
            </a:r>
          </a:p>
        </p:txBody>
      </p:sp>
    </p:spTree>
    <p:extLst>
      <p:ext uri="{BB962C8B-B14F-4D97-AF65-F5344CB8AC3E}">
        <p14:creationId xmlns:p14="http://schemas.microsoft.com/office/powerpoint/2010/main" val="30292851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35C9E3-30A0-214A-9D8A-EF9768251E9B}"/>
              </a:ext>
            </a:extLst>
          </p:cNvPr>
          <p:cNvSpPr>
            <a:spLocks noGrp="1"/>
          </p:cNvSpPr>
          <p:nvPr>
            <p:ph type="title"/>
          </p:nvPr>
        </p:nvSpPr>
        <p:spPr>
          <a:xfrm>
            <a:off x="489066" y="232122"/>
            <a:ext cx="10515600" cy="1325563"/>
          </a:xfrm>
        </p:spPr>
        <p:txBody>
          <a:bodyPr/>
          <a:lstStyle/>
          <a:p>
            <a:r>
              <a:rPr lang="es-AR" b="1" dirty="0"/>
              <a:t>46, XY disgenesia gonadal</a:t>
            </a:r>
            <a:endParaRPr lang="es-ES_tradnl" dirty="0"/>
          </a:p>
        </p:txBody>
      </p:sp>
      <p:sp>
        <p:nvSpPr>
          <p:cNvPr id="3" name="Marcador de contenido 2">
            <a:extLst>
              <a:ext uri="{FF2B5EF4-FFF2-40B4-BE49-F238E27FC236}">
                <a16:creationId xmlns:a16="http://schemas.microsoft.com/office/drawing/2014/main" id="{5A29D468-FCFD-F347-9F90-30A8D81CBC3D}"/>
              </a:ext>
            </a:extLst>
          </p:cNvPr>
          <p:cNvSpPr>
            <a:spLocks noGrp="1"/>
          </p:cNvSpPr>
          <p:nvPr>
            <p:ph idx="1"/>
          </p:nvPr>
        </p:nvSpPr>
        <p:spPr>
          <a:xfrm>
            <a:off x="5023765" y="2056448"/>
            <a:ext cx="6730431" cy="3958952"/>
          </a:xfrm>
        </p:spPr>
        <p:txBody>
          <a:bodyPr>
            <a:normAutofit/>
          </a:bodyPr>
          <a:lstStyle/>
          <a:p>
            <a:pPr algn="just">
              <a:lnSpc>
                <a:spcPct val="100000"/>
              </a:lnSpc>
              <a:buClr>
                <a:srgbClr val="152B48"/>
              </a:buClr>
            </a:pPr>
            <a:r>
              <a:rPr lang="es-AR" dirty="0"/>
              <a:t>La prevalencia estimada de 46, XY disgenesia gonadal es de 1: 100.000 nacimientos.</a:t>
            </a:r>
          </a:p>
          <a:p>
            <a:pPr algn="just">
              <a:lnSpc>
                <a:spcPct val="100000"/>
              </a:lnSpc>
              <a:buClr>
                <a:srgbClr val="152B48"/>
              </a:buClr>
            </a:pPr>
            <a:r>
              <a:rPr lang="es-AR" dirty="0"/>
              <a:t>La gónada no puede secretar hormona antimulleriana.</a:t>
            </a:r>
          </a:p>
          <a:p>
            <a:pPr algn="just">
              <a:lnSpc>
                <a:spcPct val="100000"/>
              </a:lnSpc>
              <a:buClr>
                <a:srgbClr val="152B48"/>
              </a:buClr>
            </a:pPr>
            <a:r>
              <a:rPr lang="es-AR" dirty="0"/>
              <a:t>Se han identificado mutaciones en </a:t>
            </a:r>
            <a:r>
              <a:rPr lang="es-AR" i="1" dirty="0"/>
              <a:t>SRY</a:t>
            </a:r>
            <a:r>
              <a:rPr lang="es-AR" dirty="0"/>
              <a:t> , </a:t>
            </a:r>
            <a:r>
              <a:rPr lang="es-AR" i="1" dirty="0"/>
              <a:t>FOG2 </a:t>
            </a:r>
            <a:r>
              <a:rPr lang="es-AR" dirty="0"/>
              <a:t>/ </a:t>
            </a:r>
            <a:r>
              <a:rPr lang="es-AR" i="1" dirty="0"/>
              <a:t>ZFPM2</a:t>
            </a:r>
            <a:r>
              <a:rPr lang="es-AR" dirty="0"/>
              <a:t> y </a:t>
            </a:r>
            <a:r>
              <a:rPr lang="es-AR" i="1" dirty="0"/>
              <a:t>WNT1.</a:t>
            </a:r>
            <a:endParaRPr lang="es-AR" dirty="0"/>
          </a:p>
          <a:p>
            <a:pPr algn="just">
              <a:lnSpc>
                <a:spcPct val="100000"/>
              </a:lnSpc>
              <a:buClr>
                <a:srgbClr val="152B48"/>
              </a:buClr>
            </a:pPr>
            <a:r>
              <a:rPr lang="es-AR" dirty="0"/>
              <a:t>Se diagnostica en la infancia con genitales ambiguos. Sin embargo, también pueden ser  diagnosticados en la pubertad cuando se manifiestan con amenorrea primaria.</a:t>
            </a:r>
            <a:endParaRPr lang="es-ES_tradnl" dirty="0"/>
          </a:p>
        </p:txBody>
      </p:sp>
    </p:spTree>
    <p:extLst>
      <p:ext uri="{BB962C8B-B14F-4D97-AF65-F5344CB8AC3E}">
        <p14:creationId xmlns:p14="http://schemas.microsoft.com/office/powerpoint/2010/main" val="29571308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a:extLst>
              <a:ext uri="{FF2B5EF4-FFF2-40B4-BE49-F238E27FC236}">
                <a16:creationId xmlns:a16="http://schemas.microsoft.com/office/drawing/2014/main" id="{D7401E04-DE91-C14A-AAA6-1CE7999ABDDD}"/>
              </a:ext>
            </a:extLst>
          </p:cNvPr>
          <p:cNvSpPr/>
          <p:nvPr/>
        </p:nvSpPr>
        <p:spPr>
          <a:xfrm>
            <a:off x="3207378" y="432486"/>
            <a:ext cx="3824288" cy="1135737"/>
          </a:xfrm>
          <a:prstGeom prst="roundRect">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a:latin typeface="Montserrat" pitchFamily="2" charset="77"/>
              </a:rPr>
              <a:t>PRIMARIA</a:t>
            </a:r>
          </a:p>
        </p:txBody>
      </p:sp>
      <p:sp>
        <p:nvSpPr>
          <p:cNvPr id="3" name="Rectángulo redondeado 2">
            <a:extLst>
              <a:ext uri="{FF2B5EF4-FFF2-40B4-BE49-F238E27FC236}">
                <a16:creationId xmlns:a16="http://schemas.microsoft.com/office/drawing/2014/main" id="{2F721C75-3021-E842-A803-DBF948CEB00D}"/>
              </a:ext>
            </a:extLst>
          </p:cNvPr>
          <p:cNvSpPr/>
          <p:nvPr/>
        </p:nvSpPr>
        <p:spPr>
          <a:xfrm>
            <a:off x="7867757" y="1189670"/>
            <a:ext cx="3535547" cy="1282014"/>
          </a:xfrm>
          <a:prstGeom prst="roundRect">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b="1" dirty="0">
                <a:latin typeface="Montserrat" pitchFamily="2" charset="77"/>
              </a:rPr>
              <a:t>SECUNDARIA</a:t>
            </a:r>
          </a:p>
        </p:txBody>
      </p:sp>
      <p:sp>
        <p:nvSpPr>
          <p:cNvPr id="4" name="Llamada rectangular 3">
            <a:extLst>
              <a:ext uri="{FF2B5EF4-FFF2-40B4-BE49-F238E27FC236}">
                <a16:creationId xmlns:a16="http://schemas.microsoft.com/office/drawing/2014/main" id="{22ADAD3A-6147-4A45-A5B5-0FABB84440B3}"/>
              </a:ext>
            </a:extLst>
          </p:cNvPr>
          <p:cNvSpPr/>
          <p:nvPr/>
        </p:nvSpPr>
        <p:spPr>
          <a:xfrm>
            <a:off x="3207378" y="1844749"/>
            <a:ext cx="3824288" cy="1455664"/>
          </a:xfrm>
          <a:prstGeom prst="wedgeRectCallout">
            <a:avLst>
              <a:gd name="adj1" fmla="val -32421"/>
              <a:gd name="adj2" fmla="val 86264"/>
            </a:avLst>
          </a:prstGeom>
          <a:solidFill>
            <a:schemeClr val="bg1">
              <a:lumMod val="95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ES" sz="2000" dirty="0">
                <a:solidFill>
                  <a:srgbClr val="152B48"/>
                </a:solidFill>
                <a:latin typeface="Montserrat" pitchFamily="2" charset="77"/>
              </a:rPr>
              <a:t>No alcanzar la menarquia antes de los 15 años en las adolescentes con desarrollo sexual secundario normal.</a:t>
            </a:r>
          </a:p>
          <a:p>
            <a:pPr algn="ctr"/>
            <a:endParaRPr lang="es-CO" sz="2000" dirty="0">
              <a:solidFill>
                <a:srgbClr val="152B48"/>
              </a:solidFill>
              <a:latin typeface="Montserrat" pitchFamily="2" charset="77"/>
            </a:endParaRPr>
          </a:p>
        </p:txBody>
      </p:sp>
      <p:sp>
        <p:nvSpPr>
          <p:cNvPr id="5" name="Llamada rectangular 4">
            <a:extLst>
              <a:ext uri="{FF2B5EF4-FFF2-40B4-BE49-F238E27FC236}">
                <a16:creationId xmlns:a16="http://schemas.microsoft.com/office/drawing/2014/main" id="{A7E6C92B-4A41-5249-86E2-78BF46B2EF7D}"/>
              </a:ext>
            </a:extLst>
          </p:cNvPr>
          <p:cNvSpPr/>
          <p:nvPr/>
        </p:nvSpPr>
        <p:spPr>
          <a:xfrm>
            <a:off x="7431491" y="2895560"/>
            <a:ext cx="4408081" cy="1754900"/>
          </a:xfrm>
          <a:prstGeom prst="wedgeRectCallout">
            <a:avLst>
              <a:gd name="adj1" fmla="val -32421"/>
              <a:gd name="adj2" fmla="val 86264"/>
            </a:avLst>
          </a:prstGeom>
          <a:solidFill>
            <a:schemeClr val="bg1">
              <a:lumMod val="95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a:solidFill>
                  <a:srgbClr val="152B48"/>
                </a:solidFill>
                <a:latin typeface="Montserrat" pitchFamily="2" charset="77"/>
                <a:cs typeface="Aharoni" panose="02010803020104030203" pitchFamily="2" charset="-79"/>
              </a:rPr>
              <a:t>Ausencia de menstruaciones durante más de 6 meses en una paciente que ha tenido ciclos menstruales normales.</a:t>
            </a:r>
            <a:endParaRPr lang="es-CO" sz="2000" dirty="0">
              <a:solidFill>
                <a:srgbClr val="152B48"/>
              </a:solidFill>
              <a:latin typeface="Montserrat" pitchFamily="2" charset="77"/>
              <a:cs typeface="Aharoni" panose="02010803020104030203" pitchFamily="2" charset="-79"/>
            </a:endParaRPr>
          </a:p>
        </p:txBody>
      </p:sp>
      <p:sp>
        <p:nvSpPr>
          <p:cNvPr id="6" name="Marcador de pie de página 5">
            <a:extLst>
              <a:ext uri="{FF2B5EF4-FFF2-40B4-BE49-F238E27FC236}">
                <a16:creationId xmlns:a16="http://schemas.microsoft.com/office/drawing/2014/main" id="{1B1A7938-3156-8F42-A4E6-07DF5A2202A3}"/>
              </a:ext>
            </a:extLst>
          </p:cNvPr>
          <p:cNvSpPr>
            <a:spLocks noGrp="1"/>
          </p:cNvSpPr>
          <p:nvPr>
            <p:ph type="ftr" sz="quarter" idx="11"/>
          </p:nvPr>
        </p:nvSpPr>
        <p:spPr>
          <a:xfrm>
            <a:off x="6096000" y="6242951"/>
            <a:ext cx="6000750" cy="365125"/>
          </a:xfrm>
        </p:spPr>
        <p:txBody>
          <a:bodyPr/>
          <a:lstStyle/>
          <a:p>
            <a:pPr algn="l"/>
            <a:r>
              <a:rPr lang="es-CO" dirty="0">
                <a:solidFill>
                  <a:srgbClr val="152B48"/>
                </a:solidFill>
                <a:latin typeface="Montserrat" pitchFamily="2" charset="77"/>
              </a:rPr>
              <a:t>Practice Committee, American Society for Reproductive Medicine, 2008. </a:t>
            </a:r>
          </a:p>
        </p:txBody>
      </p:sp>
    </p:spTree>
    <p:extLst>
      <p:ext uri="{BB962C8B-B14F-4D97-AF65-F5344CB8AC3E}">
        <p14:creationId xmlns:p14="http://schemas.microsoft.com/office/powerpoint/2010/main" val="3387204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F9C9B6-5782-8E44-9C6A-05556F11800C}"/>
              </a:ext>
            </a:extLst>
          </p:cNvPr>
          <p:cNvSpPr>
            <a:spLocks noGrp="1"/>
          </p:cNvSpPr>
          <p:nvPr>
            <p:ph type="title"/>
          </p:nvPr>
        </p:nvSpPr>
        <p:spPr>
          <a:xfrm>
            <a:off x="489065" y="232121"/>
            <a:ext cx="10515600" cy="1325563"/>
          </a:xfrm>
        </p:spPr>
        <p:txBody>
          <a:bodyPr/>
          <a:lstStyle/>
          <a:p>
            <a:r>
              <a:rPr lang="es-AR" b="1" dirty="0"/>
              <a:t>Insuficiencia ovárica primaria</a:t>
            </a:r>
            <a:endParaRPr lang="es-ES_tradnl" dirty="0"/>
          </a:p>
        </p:txBody>
      </p:sp>
      <p:sp>
        <p:nvSpPr>
          <p:cNvPr id="3" name="Marcador de contenido 2">
            <a:extLst>
              <a:ext uri="{FF2B5EF4-FFF2-40B4-BE49-F238E27FC236}">
                <a16:creationId xmlns:a16="http://schemas.microsoft.com/office/drawing/2014/main" id="{C4900268-0394-DB4A-8BD1-C4F44FB77CEE}"/>
              </a:ext>
            </a:extLst>
          </p:cNvPr>
          <p:cNvSpPr>
            <a:spLocks noGrp="1"/>
          </p:cNvSpPr>
          <p:nvPr>
            <p:ph idx="1"/>
          </p:nvPr>
        </p:nvSpPr>
        <p:spPr>
          <a:xfrm>
            <a:off x="4813115" y="2497323"/>
            <a:ext cx="7183141" cy="4360677"/>
          </a:xfrm>
        </p:spPr>
        <p:txBody>
          <a:bodyPr>
            <a:normAutofit/>
          </a:bodyPr>
          <a:lstStyle/>
          <a:p>
            <a:pPr algn="just">
              <a:lnSpc>
                <a:spcPct val="100000"/>
              </a:lnSpc>
              <a:buClr>
                <a:srgbClr val="152B48"/>
              </a:buClr>
            </a:pPr>
            <a:r>
              <a:rPr lang="es-AR" dirty="0"/>
              <a:t>Desarrollo de una menopausia clínica antes de los 40 años en mujeres que tienen  cariotipo normal. </a:t>
            </a:r>
          </a:p>
          <a:p>
            <a:pPr algn="just">
              <a:lnSpc>
                <a:spcPct val="100000"/>
              </a:lnSpc>
              <a:buClr>
                <a:srgbClr val="152B48"/>
              </a:buClr>
            </a:pPr>
            <a:r>
              <a:rPr lang="es-AR" dirty="0"/>
              <a:t>Generalmente se presenta como amenorrea secundaria y puede deberse a:</a:t>
            </a:r>
          </a:p>
          <a:p>
            <a:pPr lvl="1" algn="just">
              <a:lnSpc>
                <a:spcPct val="100000"/>
              </a:lnSpc>
              <a:buClr>
                <a:srgbClr val="152B48"/>
              </a:buClr>
              <a:buFont typeface="Wingdings" pitchFamily="2" charset="2"/>
              <a:buChar char="§"/>
            </a:pPr>
            <a:r>
              <a:rPr lang="es-AR" dirty="0"/>
              <a:t>Quimioterapia o radiación.</a:t>
            </a:r>
          </a:p>
          <a:p>
            <a:pPr lvl="1" algn="just">
              <a:lnSpc>
                <a:spcPct val="100000"/>
              </a:lnSpc>
              <a:buClr>
                <a:srgbClr val="152B48"/>
              </a:buClr>
              <a:buFont typeface="Wingdings" pitchFamily="2" charset="2"/>
              <a:buChar char="§"/>
            </a:pPr>
            <a:r>
              <a:rPr lang="es-AR" dirty="0"/>
              <a:t>Ooforitis autoinmune.</a:t>
            </a:r>
          </a:p>
          <a:p>
            <a:pPr lvl="1" algn="just">
              <a:lnSpc>
                <a:spcPct val="100000"/>
              </a:lnSpc>
              <a:buClr>
                <a:srgbClr val="152B48"/>
              </a:buClr>
              <a:buFont typeface="Wingdings" pitchFamily="2" charset="2"/>
              <a:buChar char="§"/>
            </a:pPr>
            <a:r>
              <a:rPr lang="es-AR" dirty="0"/>
              <a:t>Premutación de </a:t>
            </a:r>
            <a:r>
              <a:rPr lang="es-AR" i="1" dirty="0"/>
              <a:t>FMR1.</a:t>
            </a:r>
            <a:endParaRPr lang="es-ES_tradnl" dirty="0"/>
          </a:p>
        </p:txBody>
      </p:sp>
    </p:spTree>
    <p:extLst>
      <p:ext uri="{BB962C8B-B14F-4D97-AF65-F5344CB8AC3E}">
        <p14:creationId xmlns:p14="http://schemas.microsoft.com/office/powerpoint/2010/main" val="4944071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F6A4A1-AB72-5C4D-BCB8-EB40B9A05E77}"/>
              </a:ext>
            </a:extLst>
          </p:cNvPr>
          <p:cNvSpPr>
            <a:spLocks noGrp="1"/>
          </p:cNvSpPr>
          <p:nvPr>
            <p:ph type="title"/>
          </p:nvPr>
        </p:nvSpPr>
        <p:spPr>
          <a:xfrm>
            <a:off x="476693" y="0"/>
            <a:ext cx="10515600" cy="1325563"/>
          </a:xfrm>
        </p:spPr>
        <p:txBody>
          <a:bodyPr/>
          <a:lstStyle/>
          <a:p>
            <a:r>
              <a:rPr lang="es-AR" b="1" dirty="0"/>
              <a:t>Trastornos del tracto de salida </a:t>
            </a:r>
            <a:r>
              <a:rPr lang="es-AR" dirty="0"/>
              <a:t> </a:t>
            </a:r>
            <a:endParaRPr lang="es-ES_tradnl" dirty="0"/>
          </a:p>
        </p:txBody>
      </p:sp>
      <p:graphicFrame>
        <p:nvGraphicFramePr>
          <p:cNvPr id="6" name="Marcador de contenido 5">
            <a:extLst>
              <a:ext uri="{FF2B5EF4-FFF2-40B4-BE49-F238E27FC236}">
                <a16:creationId xmlns:a16="http://schemas.microsoft.com/office/drawing/2014/main" id="{9BEAAC8D-0EEE-344B-ACEC-975E2E1DA1A6}"/>
              </a:ext>
            </a:extLst>
          </p:cNvPr>
          <p:cNvGraphicFramePr>
            <a:graphicFrameLocks noGrp="1"/>
          </p:cNvGraphicFramePr>
          <p:nvPr>
            <p:ph idx="1"/>
            <p:extLst>
              <p:ext uri="{D42A27DB-BD31-4B8C-83A1-F6EECF244321}">
                <p14:modId xmlns:p14="http://schemas.microsoft.com/office/powerpoint/2010/main" val="4217451816"/>
              </p:ext>
            </p:extLst>
          </p:nvPr>
        </p:nvGraphicFramePr>
        <p:xfrm>
          <a:off x="4160228" y="1058206"/>
          <a:ext cx="3362120" cy="3380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n 6">
            <a:extLst>
              <a:ext uri="{FF2B5EF4-FFF2-40B4-BE49-F238E27FC236}">
                <a16:creationId xmlns:a16="http://schemas.microsoft.com/office/drawing/2014/main" id="{7C042CD8-CB58-A040-B660-058C0DC7EAD1}"/>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7522348" y="1398110"/>
            <a:ext cx="4535331" cy="3649450"/>
          </a:xfrm>
          <a:prstGeom prst="rect">
            <a:avLst/>
          </a:prstGeom>
        </p:spPr>
      </p:pic>
    </p:spTree>
    <p:extLst>
      <p:ext uri="{BB962C8B-B14F-4D97-AF65-F5344CB8AC3E}">
        <p14:creationId xmlns:p14="http://schemas.microsoft.com/office/powerpoint/2010/main" val="30996364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1671" y="189151"/>
            <a:ext cx="10515600" cy="1325563"/>
          </a:xfrm>
        </p:spPr>
        <p:txBody>
          <a:bodyPr/>
          <a:lstStyle/>
          <a:p>
            <a:r>
              <a:rPr lang="es-CO" dirty="0"/>
              <a:t>Criptomenorrea</a:t>
            </a:r>
          </a:p>
        </p:txBody>
      </p:sp>
      <p:sp>
        <p:nvSpPr>
          <p:cNvPr id="3" name="2 Marcador de contenido"/>
          <p:cNvSpPr>
            <a:spLocks noGrp="1"/>
          </p:cNvSpPr>
          <p:nvPr>
            <p:ph sz="half" idx="1"/>
          </p:nvPr>
        </p:nvSpPr>
        <p:spPr>
          <a:xfrm>
            <a:off x="971203" y="1450010"/>
            <a:ext cx="6028113" cy="4351338"/>
          </a:xfrm>
        </p:spPr>
        <p:txBody>
          <a:bodyPr/>
          <a:lstStyle/>
          <a:p>
            <a:pPr>
              <a:lnSpc>
                <a:spcPct val="100000"/>
              </a:lnSpc>
              <a:buClr>
                <a:srgbClr val="152B48"/>
              </a:buClr>
            </a:pPr>
            <a:r>
              <a:rPr lang="es-CO" dirty="0"/>
              <a:t>Obstrucción del tracto de salida: acumulación de fluido menstrual.</a:t>
            </a:r>
          </a:p>
          <a:p>
            <a:pPr>
              <a:lnSpc>
                <a:spcPct val="100000"/>
              </a:lnSpc>
              <a:buClr>
                <a:srgbClr val="152B48"/>
              </a:buClr>
            </a:pPr>
            <a:r>
              <a:rPr lang="es-CO" dirty="0"/>
              <a:t>Agenesia cervical, septum vaginal transverso o himen imperforado.</a:t>
            </a:r>
          </a:p>
          <a:p>
            <a:pPr>
              <a:lnSpc>
                <a:spcPct val="100000"/>
              </a:lnSpc>
              <a:buClr>
                <a:srgbClr val="152B48"/>
              </a:buClr>
            </a:pPr>
            <a:r>
              <a:rPr lang="es-CO" dirty="0"/>
              <a:t>Dolor cíclico, desarrollo puberal normal.</a:t>
            </a:r>
          </a:p>
          <a:p>
            <a:pPr marL="0" indent="0">
              <a:lnSpc>
                <a:spcPct val="100000"/>
              </a:lnSpc>
              <a:buClr>
                <a:srgbClr val="152B48"/>
              </a:buClr>
              <a:buNone/>
            </a:pPr>
            <a:endParaRPr lang="es-CO" dirty="0"/>
          </a:p>
        </p:txBody>
      </p:sp>
      <p:pic>
        <p:nvPicPr>
          <p:cNvPr id="6" name="5 Marcador de contenido"/>
          <p:cNvPicPr>
            <a:picLocks noGrp="1" noChangeAspect="1"/>
          </p:cNvPicPr>
          <p:nvPr>
            <p:ph sz="half" idx="2"/>
          </p:nvPr>
        </p:nvPicPr>
        <p:blipFill>
          <a:blip r:embed="rId2">
            <a:extLst>
              <a:ext uri="{28A0092B-C50C-407E-A947-70E740481C1C}">
                <a14:useLocalDpi xmlns:a14="http://schemas.microsoft.com/office/drawing/2010/main"/>
              </a:ext>
            </a:extLst>
          </a:blip>
          <a:stretch>
            <a:fillRect/>
          </a:stretch>
        </p:blipFill>
        <p:spPr>
          <a:xfrm>
            <a:off x="6402468" y="851932"/>
            <a:ext cx="5277861" cy="4873049"/>
          </a:xfrm>
        </p:spPr>
      </p:pic>
      <p:sp>
        <p:nvSpPr>
          <p:cNvPr id="5" name="4 Marcador de pie de página"/>
          <p:cNvSpPr>
            <a:spLocks noGrp="1"/>
          </p:cNvSpPr>
          <p:nvPr>
            <p:ph type="ftr" sz="quarter" idx="11"/>
          </p:nvPr>
        </p:nvSpPr>
        <p:spPr>
          <a:xfrm>
            <a:off x="5769471" y="6229821"/>
            <a:ext cx="6200616" cy="628179"/>
          </a:xfrm>
        </p:spPr>
        <p:txBody>
          <a:bodyPr/>
          <a:lstStyle/>
          <a:p>
            <a:pPr algn="l"/>
            <a:r>
              <a:rPr lang="es-CO" dirty="0">
                <a:solidFill>
                  <a:srgbClr val="152B48"/>
                </a:solidFill>
                <a:latin typeface="Montserrat" pitchFamily="2" charset="77"/>
              </a:rPr>
              <a:t>http://www.atlasofpelvicsurgery.com/2VaginalandUrethra/6ExcisionofTransverseVaginalSeptum/chap2sec6.html</a:t>
            </a:r>
          </a:p>
        </p:txBody>
      </p:sp>
    </p:spTree>
    <p:extLst>
      <p:ext uri="{BB962C8B-B14F-4D97-AF65-F5344CB8AC3E}">
        <p14:creationId xmlns:p14="http://schemas.microsoft.com/office/powerpoint/2010/main" val="1098047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68513-57C9-7944-937B-F44B17F81FB5}"/>
              </a:ext>
            </a:extLst>
          </p:cNvPr>
          <p:cNvSpPr>
            <a:spLocks noGrp="1"/>
          </p:cNvSpPr>
          <p:nvPr>
            <p:ph type="title"/>
          </p:nvPr>
        </p:nvSpPr>
        <p:spPr>
          <a:xfrm>
            <a:off x="572192" y="325389"/>
            <a:ext cx="10515600" cy="1325563"/>
          </a:xfrm>
        </p:spPr>
        <p:txBody>
          <a:bodyPr/>
          <a:lstStyle/>
          <a:p>
            <a:r>
              <a:rPr lang="es-ES_tradnl" dirty="0"/>
              <a:t>Diagnóstico </a:t>
            </a:r>
          </a:p>
        </p:txBody>
      </p:sp>
      <p:sp>
        <p:nvSpPr>
          <p:cNvPr id="3" name="Marcador de contenido 2">
            <a:extLst>
              <a:ext uri="{FF2B5EF4-FFF2-40B4-BE49-F238E27FC236}">
                <a16:creationId xmlns:a16="http://schemas.microsoft.com/office/drawing/2014/main" id="{F191B40F-1757-124C-8048-061972983CD6}"/>
              </a:ext>
            </a:extLst>
          </p:cNvPr>
          <p:cNvSpPr>
            <a:spLocks noGrp="1"/>
          </p:cNvSpPr>
          <p:nvPr>
            <p:ph idx="1"/>
          </p:nvPr>
        </p:nvSpPr>
        <p:spPr>
          <a:xfrm>
            <a:off x="5158410" y="3050142"/>
            <a:ext cx="7033590" cy="4530725"/>
          </a:xfrm>
        </p:spPr>
        <p:txBody>
          <a:bodyPr>
            <a:normAutofit/>
          </a:bodyPr>
          <a:lstStyle/>
          <a:p>
            <a:pPr>
              <a:buClr>
                <a:srgbClr val="152B48"/>
              </a:buClr>
            </a:pPr>
            <a:r>
              <a:rPr lang="es-ES_tradnl" sz="2400" dirty="0"/>
              <a:t>Historia clínica completa.</a:t>
            </a:r>
          </a:p>
          <a:p>
            <a:pPr>
              <a:buClr>
                <a:srgbClr val="152B48"/>
              </a:buClr>
            </a:pPr>
            <a:r>
              <a:rPr lang="es-ES_tradnl" sz="2400" dirty="0"/>
              <a:t>Antecedentes.</a:t>
            </a:r>
          </a:p>
          <a:p>
            <a:pPr>
              <a:buClr>
                <a:srgbClr val="152B48"/>
              </a:buClr>
            </a:pPr>
            <a:r>
              <a:rPr lang="es-ES_tradnl" sz="2400" dirty="0"/>
              <a:t>Paraclínicos:</a:t>
            </a:r>
          </a:p>
          <a:p>
            <a:pPr lvl="1">
              <a:buClr>
                <a:srgbClr val="152B48"/>
              </a:buClr>
            </a:pPr>
            <a:r>
              <a:rPr lang="es-AR" dirty="0"/>
              <a:t>HCG.</a:t>
            </a:r>
          </a:p>
          <a:p>
            <a:pPr lvl="1">
              <a:buClr>
                <a:srgbClr val="152B48"/>
              </a:buClr>
            </a:pPr>
            <a:r>
              <a:rPr lang="es-AR" dirty="0"/>
              <a:t>FSH.</a:t>
            </a:r>
          </a:p>
          <a:p>
            <a:pPr lvl="1">
              <a:buClr>
                <a:srgbClr val="152B48"/>
              </a:buClr>
            </a:pPr>
            <a:r>
              <a:rPr lang="es-AR" dirty="0"/>
              <a:t>Hormona estimulante de la tiroides (TSH).</a:t>
            </a:r>
          </a:p>
          <a:p>
            <a:pPr lvl="1">
              <a:buClr>
                <a:srgbClr val="152B48"/>
              </a:buClr>
            </a:pPr>
            <a:r>
              <a:rPr lang="es-AR" dirty="0"/>
              <a:t>Prolactina (PRL).</a:t>
            </a:r>
            <a:endParaRPr lang="es-ES_tradnl" dirty="0"/>
          </a:p>
          <a:p>
            <a:pPr>
              <a:buClr>
                <a:srgbClr val="152B48"/>
              </a:buClr>
            </a:pPr>
            <a:r>
              <a:rPr lang="es-ES_tradnl" sz="2400" dirty="0"/>
              <a:t>Ecografía pélvica.</a:t>
            </a:r>
          </a:p>
        </p:txBody>
      </p:sp>
      <p:pic>
        <p:nvPicPr>
          <p:cNvPr id="4" name="Imagen 3">
            <a:extLst>
              <a:ext uri="{FF2B5EF4-FFF2-40B4-BE49-F238E27FC236}">
                <a16:creationId xmlns:a16="http://schemas.microsoft.com/office/drawing/2014/main" id="{985B073C-D82E-0043-8804-A213ED6DCF7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15730" y="1136198"/>
            <a:ext cx="2139462" cy="2139462"/>
          </a:xfrm>
          <a:prstGeom prst="rect">
            <a:avLst/>
          </a:prstGeom>
        </p:spPr>
      </p:pic>
    </p:spTree>
    <p:extLst>
      <p:ext uri="{BB962C8B-B14F-4D97-AF65-F5344CB8AC3E}">
        <p14:creationId xmlns:p14="http://schemas.microsoft.com/office/powerpoint/2010/main" val="12903600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ENFOQUE DX AMENORREA PRIMARIA</a:t>
            </a: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465845833"/>
              </p:ext>
            </p:extLst>
          </p:nvPr>
        </p:nvGraphicFramePr>
        <p:xfrm>
          <a:off x="4975461" y="1644650"/>
          <a:ext cx="6978242" cy="4848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89071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de la pantalla de un celular con letras&#10;&#10;Descripción generada automáticamente">
            <a:extLst>
              <a:ext uri="{FF2B5EF4-FFF2-40B4-BE49-F238E27FC236}">
                <a16:creationId xmlns:a16="http://schemas.microsoft.com/office/drawing/2014/main" id="{9567225D-0AA9-8D48-A5AB-AF4BE25C43AC}"/>
              </a:ext>
            </a:extLst>
          </p:cNvPr>
          <p:cNvPicPr>
            <a:picLocks noGrp="1" noChangeAspect="1"/>
          </p:cNvPicPr>
          <p:nvPr>
            <p:ph idx="1"/>
          </p:nvPr>
        </p:nvPicPr>
        <p:blipFill rotWithShape="1">
          <a:blip r:embed="rId2" cstate="email">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a:ext>
            </a:extLst>
          </a:blip>
          <a:srcRect l="27718" t="-1" r="3132" b="5115"/>
          <a:stretch/>
        </p:blipFill>
        <p:spPr>
          <a:xfrm>
            <a:off x="4669654" y="1098310"/>
            <a:ext cx="7341593" cy="3973359"/>
          </a:xfrm>
          <a:prstGeom prst="rect">
            <a:avLst/>
          </a:prstGeom>
        </p:spPr>
      </p:pic>
    </p:spTree>
    <p:extLst>
      <p:ext uri="{BB962C8B-B14F-4D97-AF65-F5344CB8AC3E}">
        <p14:creationId xmlns:p14="http://schemas.microsoft.com/office/powerpoint/2010/main" val="2126425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F954CEA6-2448-C348-A401-0D1334CF4CFB}"/>
              </a:ext>
            </a:extLst>
          </p:cNvPr>
          <p:cNvSpPr/>
          <p:nvPr/>
        </p:nvSpPr>
        <p:spPr>
          <a:xfrm>
            <a:off x="5441501" y="118084"/>
            <a:ext cx="4161693" cy="665992"/>
          </a:xfrm>
          <a:prstGeom prst="rect">
            <a:avLst/>
          </a:prstGeom>
          <a:solidFill>
            <a:srgbClr val="152B48"/>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s-ES_tradnl" b="1" dirty="0">
                <a:latin typeface="Montserrat" pitchFamily="2" charset="77"/>
              </a:rPr>
              <a:t>Amenorrea primaria</a:t>
            </a:r>
          </a:p>
        </p:txBody>
      </p:sp>
      <p:sp>
        <p:nvSpPr>
          <p:cNvPr id="6" name="Rectángulo 5">
            <a:extLst>
              <a:ext uri="{FF2B5EF4-FFF2-40B4-BE49-F238E27FC236}">
                <a16:creationId xmlns:a16="http://schemas.microsoft.com/office/drawing/2014/main" id="{8D510935-F479-7A4B-B651-51442D87119E}"/>
              </a:ext>
            </a:extLst>
          </p:cNvPr>
          <p:cNvSpPr/>
          <p:nvPr/>
        </p:nvSpPr>
        <p:spPr>
          <a:xfrm>
            <a:off x="3061716" y="869769"/>
            <a:ext cx="3505201" cy="1015404"/>
          </a:xfrm>
          <a:prstGeom prst="rect">
            <a:avLst/>
          </a:prstGeom>
          <a:solidFill>
            <a:srgbClr val="00AAA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1400" dirty="0">
                <a:solidFill>
                  <a:schemeClr val="bg1"/>
                </a:solidFill>
                <a:latin typeface="Montserrat" pitchFamily="2" charset="77"/>
              </a:rPr>
              <a:t>Historia clínica.</a:t>
            </a:r>
          </a:p>
          <a:p>
            <a:pPr algn="ctr"/>
            <a:r>
              <a:rPr lang="es-ES_tradnl" sz="1400" dirty="0">
                <a:solidFill>
                  <a:schemeClr val="bg1"/>
                </a:solidFill>
                <a:latin typeface="Montserrat" pitchFamily="2" charset="77"/>
              </a:rPr>
              <a:t>Examen físico.</a:t>
            </a:r>
          </a:p>
          <a:p>
            <a:pPr algn="ctr"/>
            <a:r>
              <a:rPr lang="es-ES_tradnl" sz="1400" dirty="0">
                <a:solidFill>
                  <a:schemeClr val="bg1"/>
                </a:solidFill>
                <a:latin typeface="Montserrat" pitchFamily="2" charset="77"/>
              </a:rPr>
              <a:t>Paraclínicos: BHCG- </a:t>
            </a:r>
            <a:r>
              <a:rPr lang="es-ES_tradnl" sz="1400" dirty="0" err="1">
                <a:solidFill>
                  <a:schemeClr val="bg1"/>
                </a:solidFill>
                <a:latin typeface="Montserrat" pitchFamily="2" charset="77"/>
              </a:rPr>
              <a:t>PRl</a:t>
            </a:r>
            <a:r>
              <a:rPr lang="es-ES_tradnl" sz="1400" dirty="0">
                <a:solidFill>
                  <a:schemeClr val="bg1"/>
                </a:solidFill>
                <a:latin typeface="Montserrat" pitchFamily="2" charset="77"/>
              </a:rPr>
              <a:t>, TSH y FSH.</a:t>
            </a:r>
          </a:p>
          <a:p>
            <a:pPr algn="ctr"/>
            <a:r>
              <a:rPr lang="es-ES_tradnl" sz="1400" dirty="0">
                <a:solidFill>
                  <a:schemeClr val="bg1"/>
                </a:solidFill>
                <a:latin typeface="Montserrat" pitchFamily="2" charset="77"/>
              </a:rPr>
              <a:t>Ecografía pélvica.</a:t>
            </a:r>
          </a:p>
        </p:txBody>
      </p:sp>
      <p:sp>
        <p:nvSpPr>
          <p:cNvPr id="7" name="Rectángulo 6">
            <a:extLst>
              <a:ext uri="{FF2B5EF4-FFF2-40B4-BE49-F238E27FC236}">
                <a16:creationId xmlns:a16="http://schemas.microsoft.com/office/drawing/2014/main" id="{2EF353CA-869C-874E-8570-59A80E6B3561}"/>
              </a:ext>
            </a:extLst>
          </p:cNvPr>
          <p:cNvSpPr/>
          <p:nvPr/>
        </p:nvSpPr>
        <p:spPr>
          <a:xfrm>
            <a:off x="3530640" y="2527174"/>
            <a:ext cx="2110154" cy="550985"/>
          </a:xfrm>
          <a:prstGeom prst="rect">
            <a:avLst/>
          </a:prstGeom>
          <a:noFill/>
          <a:ln>
            <a:solidFill>
              <a:srgbClr val="00AAA7"/>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ES_tradnl" dirty="0">
                <a:solidFill>
                  <a:srgbClr val="152B48"/>
                </a:solidFill>
                <a:latin typeface="Montserrat" pitchFamily="2" charset="77"/>
              </a:rPr>
              <a:t>BHCG positiva </a:t>
            </a:r>
          </a:p>
        </p:txBody>
      </p:sp>
      <p:sp>
        <p:nvSpPr>
          <p:cNvPr id="8" name="Rectángulo 7">
            <a:extLst>
              <a:ext uri="{FF2B5EF4-FFF2-40B4-BE49-F238E27FC236}">
                <a16:creationId xmlns:a16="http://schemas.microsoft.com/office/drawing/2014/main" id="{8B584266-77DD-EE4D-A9D7-A6988AB4E4D3}"/>
              </a:ext>
            </a:extLst>
          </p:cNvPr>
          <p:cNvSpPr/>
          <p:nvPr/>
        </p:nvSpPr>
        <p:spPr>
          <a:xfrm>
            <a:off x="6467269" y="2585783"/>
            <a:ext cx="2110154" cy="550985"/>
          </a:xfrm>
          <a:prstGeom prst="rect">
            <a:avLst/>
          </a:prstGeom>
          <a:noFill/>
          <a:ln>
            <a:solidFill>
              <a:srgbClr val="00AAA7"/>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ES_tradnl" dirty="0">
                <a:solidFill>
                  <a:srgbClr val="152B48"/>
                </a:solidFill>
                <a:latin typeface="Montserrat" pitchFamily="2" charset="77"/>
              </a:rPr>
              <a:t>Útero ausente</a:t>
            </a:r>
          </a:p>
        </p:txBody>
      </p:sp>
      <p:sp>
        <p:nvSpPr>
          <p:cNvPr id="9" name="Rectángulo 8">
            <a:extLst>
              <a:ext uri="{FF2B5EF4-FFF2-40B4-BE49-F238E27FC236}">
                <a16:creationId xmlns:a16="http://schemas.microsoft.com/office/drawing/2014/main" id="{F887AFE2-D5D1-4444-A654-A39160A90388}"/>
              </a:ext>
            </a:extLst>
          </p:cNvPr>
          <p:cNvSpPr/>
          <p:nvPr/>
        </p:nvSpPr>
        <p:spPr>
          <a:xfrm>
            <a:off x="9779039" y="2576994"/>
            <a:ext cx="2110154" cy="550985"/>
          </a:xfrm>
          <a:prstGeom prst="rect">
            <a:avLst/>
          </a:prstGeom>
          <a:noFill/>
          <a:ln>
            <a:solidFill>
              <a:srgbClr val="00AAA7"/>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ES_tradnl" dirty="0">
                <a:solidFill>
                  <a:srgbClr val="152B48"/>
                </a:solidFill>
                <a:latin typeface="Montserrat" pitchFamily="2" charset="77"/>
              </a:rPr>
              <a:t>Útero presente</a:t>
            </a:r>
          </a:p>
        </p:txBody>
      </p:sp>
      <p:sp>
        <p:nvSpPr>
          <p:cNvPr id="10" name="Rectángulo 9">
            <a:extLst>
              <a:ext uri="{FF2B5EF4-FFF2-40B4-BE49-F238E27FC236}">
                <a16:creationId xmlns:a16="http://schemas.microsoft.com/office/drawing/2014/main" id="{F8E13F75-F3B2-DF45-A89C-768C52F2235D}"/>
              </a:ext>
            </a:extLst>
          </p:cNvPr>
          <p:cNvSpPr/>
          <p:nvPr/>
        </p:nvSpPr>
        <p:spPr>
          <a:xfrm>
            <a:off x="3683041" y="3384423"/>
            <a:ext cx="1641229" cy="550985"/>
          </a:xfrm>
          <a:prstGeom prst="rect">
            <a:avLst/>
          </a:prstGeom>
          <a:solidFill>
            <a:schemeClr val="bg2"/>
          </a:solidFill>
          <a:ln w="9525" cap="flat" cmpd="sng" algn="ctr">
            <a:solidFill>
              <a:srgbClr val="00AAA7"/>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s-ES_tradnl" dirty="0">
                <a:solidFill>
                  <a:srgbClr val="152B48"/>
                </a:solidFill>
                <a:latin typeface="Montserrat" pitchFamily="2" charset="77"/>
              </a:rPr>
              <a:t>Embarazo.</a:t>
            </a:r>
          </a:p>
        </p:txBody>
      </p:sp>
      <p:sp>
        <p:nvSpPr>
          <p:cNvPr id="11" name="Rectángulo 10">
            <a:extLst>
              <a:ext uri="{FF2B5EF4-FFF2-40B4-BE49-F238E27FC236}">
                <a16:creationId xmlns:a16="http://schemas.microsoft.com/office/drawing/2014/main" id="{F7F91CFF-F6A9-384F-8761-A2FE00278C14}"/>
              </a:ext>
            </a:extLst>
          </p:cNvPr>
          <p:cNvSpPr/>
          <p:nvPr/>
        </p:nvSpPr>
        <p:spPr>
          <a:xfrm>
            <a:off x="4984303" y="4281927"/>
            <a:ext cx="1817076" cy="550985"/>
          </a:xfrm>
          <a:prstGeom prst="rect">
            <a:avLst/>
          </a:prstGeom>
          <a:solidFill>
            <a:srgbClr val="00AAA7"/>
          </a:solidFill>
          <a:ln w="9525" cap="flat" cmpd="sng" algn="ctr">
            <a:solidFill>
              <a:srgbClr val="00AAA7"/>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s-ES_tradnl" dirty="0">
                <a:solidFill>
                  <a:schemeClr val="bg1">
                    <a:lumMod val="95000"/>
                  </a:schemeClr>
                </a:solidFill>
                <a:latin typeface="Montserrat" pitchFamily="2" charset="77"/>
              </a:rPr>
              <a:t>46 XX</a:t>
            </a:r>
          </a:p>
        </p:txBody>
      </p:sp>
      <p:sp>
        <p:nvSpPr>
          <p:cNvPr id="13" name="Rectángulo 12">
            <a:extLst>
              <a:ext uri="{FF2B5EF4-FFF2-40B4-BE49-F238E27FC236}">
                <a16:creationId xmlns:a16="http://schemas.microsoft.com/office/drawing/2014/main" id="{5CFBD457-78A2-9240-B6FA-0FB1B7B6B041}"/>
              </a:ext>
            </a:extLst>
          </p:cNvPr>
          <p:cNvSpPr/>
          <p:nvPr/>
        </p:nvSpPr>
        <p:spPr>
          <a:xfrm>
            <a:off x="5998347" y="3446660"/>
            <a:ext cx="4255461" cy="550985"/>
          </a:xfrm>
          <a:prstGeom prst="rect">
            <a:avLst/>
          </a:prstGeom>
          <a:solidFill>
            <a:srgbClr val="152B4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ES_tradnl" dirty="0">
                <a:latin typeface="Montserrat" pitchFamily="2" charset="77"/>
              </a:rPr>
              <a:t>Cariotipo:</a:t>
            </a:r>
          </a:p>
          <a:p>
            <a:pPr algn="ctr"/>
            <a:r>
              <a:rPr lang="es-AR" dirty="0">
                <a:latin typeface="Montserrat" pitchFamily="2" charset="77"/>
              </a:rPr>
              <a:t> testosterona total en suero </a:t>
            </a:r>
            <a:endParaRPr lang="es-ES_tradnl" dirty="0">
              <a:latin typeface="Montserrat" pitchFamily="2" charset="77"/>
            </a:endParaRPr>
          </a:p>
        </p:txBody>
      </p:sp>
      <p:sp>
        <p:nvSpPr>
          <p:cNvPr id="14" name="Rectángulo 13">
            <a:extLst>
              <a:ext uri="{FF2B5EF4-FFF2-40B4-BE49-F238E27FC236}">
                <a16:creationId xmlns:a16="http://schemas.microsoft.com/office/drawing/2014/main" id="{43421CA9-5F5A-7041-9856-C374F48CE1E3}"/>
              </a:ext>
            </a:extLst>
          </p:cNvPr>
          <p:cNvSpPr/>
          <p:nvPr/>
        </p:nvSpPr>
        <p:spPr>
          <a:xfrm>
            <a:off x="8518809" y="4292103"/>
            <a:ext cx="1735014" cy="550985"/>
          </a:xfrm>
          <a:prstGeom prst="rect">
            <a:avLst/>
          </a:prstGeom>
          <a:solidFill>
            <a:srgbClr val="00AAA7"/>
          </a:solidFill>
          <a:ln w="9525" cap="flat" cmpd="sng" algn="ctr">
            <a:solidFill>
              <a:srgbClr val="00AAA7"/>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s-ES_tradnl" dirty="0">
                <a:solidFill>
                  <a:schemeClr val="bg1">
                    <a:lumMod val="95000"/>
                  </a:schemeClr>
                </a:solidFill>
                <a:latin typeface="Montserrat" pitchFamily="2" charset="77"/>
              </a:rPr>
              <a:t>46 XY</a:t>
            </a:r>
          </a:p>
        </p:txBody>
      </p:sp>
      <p:sp>
        <p:nvSpPr>
          <p:cNvPr id="15" name="Rectángulo 14">
            <a:extLst>
              <a:ext uri="{FF2B5EF4-FFF2-40B4-BE49-F238E27FC236}">
                <a16:creationId xmlns:a16="http://schemas.microsoft.com/office/drawing/2014/main" id="{6D69B925-7511-084F-9160-214EAE485C0F}"/>
              </a:ext>
            </a:extLst>
          </p:cNvPr>
          <p:cNvSpPr/>
          <p:nvPr/>
        </p:nvSpPr>
        <p:spPr>
          <a:xfrm>
            <a:off x="4767425" y="5067373"/>
            <a:ext cx="2250832" cy="1318839"/>
          </a:xfrm>
          <a:prstGeom prst="rect">
            <a:avLst/>
          </a:prstGeom>
          <a:solidFill>
            <a:schemeClr val="bg2"/>
          </a:solidFill>
          <a:ln>
            <a:solidFill>
              <a:srgbClr val="00AAA7"/>
            </a:solidFill>
          </a:ln>
        </p:spPr>
        <p:style>
          <a:lnRef idx="0">
            <a:scrgbClr r="0" g="0" b="0"/>
          </a:lnRef>
          <a:fillRef idx="0">
            <a:scrgbClr r="0" g="0" b="0"/>
          </a:fillRef>
          <a:effectRef idx="0">
            <a:scrgbClr r="0" g="0" b="0"/>
          </a:effectRef>
          <a:fontRef idx="minor">
            <a:schemeClr val="accent4"/>
          </a:fontRef>
        </p:style>
        <p:txBody>
          <a:bodyPr rtlCol="0" anchor="ctr"/>
          <a:lstStyle/>
          <a:p>
            <a:pPr algn="ctr"/>
            <a:r>
              <a:rPr lang="es-ES_tradnl" dirty="0">
                <a:solidFill>
                  <a:srgbClr val="152B48"/>
                </a:solidFill>
                <a:latin typeface="Montserrat" pitchFamily="2" charset="77"/>
              </a:rPr>
              <a:t>Agenesia Hormona </a:t>
            </a:r>
            <a:r>
              <a:rPr lang="es-ES_tradnl" dirty="0" err="1">
                <a:solidFill>
                  <a:srgbClr val="152B48"/>
                </a:solidFill>
                <a:latin typeface="Montserrat" pitchFamily="2" charset="77"/>
              </a:rPr>
              <a:t>Mulleriana</a:t>
            </a:r>
            <a:r>
              <a:rPr lang="es-ES_tradnl" dirty="0">
                <a:solidFill>
                  <a:srgbClr val="152B48"/>
                </a:solidFill>
                <a:latin typeface="Montserrat" pitchFamily="2" charset="77"/>
              </a:rPr>
              <a:t>.</a:t>
            </a:r>
          </a:p>
        </p:txBody>
      </p:sp>
      <p:sp>
        <p:nvSpPr>
          <p:cNvPr id="16" name="Rectángulo 15">
            <a:extLst>
              <a:ext uri="{FF2B5EF4-FFF2-40B4-BE49-F238E27FC236}">
                <a16:creationId xmlns:a16="http://schemas.microsoft.com/office/drawing/2014/main" id="{10CA66A8-6565-BD48-A521-31C22CFD463B}"/>
              </a:ext>
            </a:extLst>
          </p:cNvPr>
          <p:cNvSpPr/>
          <p:nvPr/>
        </p:nvSpPr>
        <p:spPr>
          <a:xfrm>
            <a:off x="5873262" y="5509065"/>
            <a:ext cx="4572000" cy="369332"/>
          </a:xfrm>
          <a:prstGeom prst="rect">
            <a:avLst/>
          </a:prstGeom>
        </p:spPr>
        <p:txBody>
          <a:bodyPr>
            <a:spAutoFit/>
          </a:bodyPr>
          <a:lstStyle/>
          <a:p>
            <a:r>
              <a:rPr lang="es-AR" dirty="0">
                <a:solidFill>
                  <a:srgbClr val="000000"/>
                </a:solidFill>
                <a:latin typeface="Arial" panose="020B0604020202020204" pitchFamily="34" charset="0"/>
              </a:rPr>
              <a:t> </a:t>
            </a:r>
            <a:endParaRPr lang="es-ES_tradnl" dirty="0"/>
          </a:p>
        </p:txBody>
      </p:sp>
      <p:sp>
        <p:nvSpPr>
          <p:cNvPr id="17" name="Rectángulo 16">
            <a:extLst>
              <a:ext uri="{FF2B5EF4-FFF2-40B4-BE49-F238E27FC236}">
                <a16:creationId xmlns:a16="http://schemas.microsoft.com/office/drawing/2014/main" id="{3C68F3E3-6EC5-A84B-84F9-D726FFD40F43}"/>
              </a:ext>
            </a:extLst>
          </p:cNvPr>
          <p:cNvSpPr/>
          <p:nvPr/>
        </p:nvSpPr>
        <p:spPr>
          <a:xfrm>
            <a:off x="7381672" y="5078405"/>
            <a:ext cx="2004645" cy="1210405"/>
          </a:xfrm>
          <a:prstGeom prst="rect">
            <a:avLst/>
          </a:prstGeom>
          <a:solidFill>
            <a:srgbClr val="152B48">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AR" dirty="0">
                <a:latin typeface="Montserrat" pitchFamily="2" charset="77"/>
              </a:rPr>
              <a:t>Síndrome de insensibilidad a los andrógenos completos   </a:t>
            </a:r>
            <a:endParaRPr lang="es-ES_tradnl" dirty="0">
              <a:latin typeface="Montserrat" pitchFamily="2" charset="77"/>
            </a:endParaRPr>
          </a:p>
        </p:txBody>
      </p:sp>
      <p:sp>
        <p:nvSpPr>
          <p:cNvPr id="18" name="Rectángulo 17">
            <a:extLst>
              <a:ext uri="{FF2B5EF4-FFF2-40B4-BE49-F238E27FC236}">
                <a16:creationId xmlns:a16="http://schemas.microsoft.com/office/drawing/2014/main" id="{2A43FD81-25F4-BF43-9550-B8ED3887A459}"/>
              </a:ext>
            </a:extLst>
          </p:cNvPr>
          <p:cNvSpPr/>
          <p:nvPr/>
        </p:nvSpPr>
        <p:spPr>
          <a:xfrm>
            <a:off x="9603194" y="5078405"/>
            <a:ext cx="1992923" cy="1210405"/>
          </a:xfrm>
          <a:prstGeom prst="rect">
            <a:avLst/>
          </a:prstGeom>
          <a:solidFill>
            <a:srgbClr val="152B48">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s-AR" dirty="0">
                <a:latin typeface="Montserrat" pitchFamily="2" charset="77"/>
              </a:rPr>
              <a:t>Deficiencia de 5-alfa-reductasa.</a:t>
            </a:r>
            <a:endParaRPr lang="es-ES_tradnl" dirty="0">
              <a:latin typeface="Montserrat" pitchFamily="2" charset="77"/>
            </a:endParaRPr>
          </a:p>
        </p:txBody>
      </p:sp>
      <p:cxnSp>
        <p:nvCxnSpPr>
          <p:cNvPr id="20" name="Conector angular 19">
            <a:extLst>
              <a:ext uri="{FF2B5EF4-FFF2-40B4-BE49-F238E27FC236}">
                <a16:creationId xmlns:a16="http://schemas.microsoft.com/office/drawing/2014/main" id="{31B06D03-F268-F845-8275-E20D916E554F}"/>
              </a:ext>
            </a:extLst>
          </p:cNvPr>
          <p:cNvCxnSpPr>
            <a:cxnSpLocks/>
            <a:stCxn id="5" idx="2"/>
            <a:endCxn id="9" idx="0"/>
          </p:cNvCxnSpPr>
          <p:nvPr/>
        </p:nvCxnSpPr>
        <p:spPr>
          <a:xfrm rot="16200000" flipH="1">
            <a:off x="8281774" y="24650"/>
            <a:ext cx="1792917" cy="3311769"/>
          </a:xfrm>
          <a:prstGeom prst="bentConnector3">
            <a:avLst>
              <a:gd name="adj1" fmla="val 66346"/>
            </a:avLst>
          </a:prstGeom>
          <a:ln>
            <a:solidFill>
              <a:srgbClr val="00AAA7"/>
            </a:solidFill>
            <a:tailEnd type="triangle"/>
          </a:ln>
        </p:spPr>
        <p:style>
          <a:lnRef idx="2">
            <a:schemeClr val="accent4"/>
          </a:lnRef>
          <a:fillRef idx="0">
            <a:schemeClr val="accent4"/>
          </a:fillRef>
          <a:effectRef idx="1">
            <a:schemeClr val="accent4"/>
          </a:effectRef>
          <a:fontRef idx="minor">
            <a:schemeClr val="tx1"/>
          </a:fontRef>
        </p:style>
      </p:cxnSp>
      <p:cxnSp>
        <p:nvCxnSpPr>
          <p:cNvPr id="21" name="Conector angular 20">
            <a:extLst>
              <a:ext uri="{FF2B5EF4-FFF2-40B4-BE49-F238E27FC236}">
                <a16:creationId xmlns:a16="http://schemas.microsoft.com/office/drawing/2014/main" id="{F31AF4D8-6C85-CF43-9152-B9BDD5EC57A3}"/>
              </a:ext>
            </a:extLst>
          </p:cNvPr>
          <p:cNvCxnSpPr>
            <a:cxnSpLocks/>
            <a:endCxn id="7" idx="0"/>
          </p:cNvCxnSpPr>
          <p:nvPr/>
        </p:nvCxnSpPr>
        <p:spPr>
          <a:xfrm rot="10800000" flipV="1">
            <a:off x="4585719" y="1988445"/>
            <a:ext cx="2936629" cy="538728"/>
          </a:xfrm>
          <a:prstGeom prst="bentConnector2">
            <a:avLst/>
          </a:prstGeom>
          <a:ln>
            <a:solidFill>
              <a:srgbClr val="00AAA7"/>
            </a:solidFill>
            <a:tailEnd type="triangle"/>
          </a:ln>
        </p:spPr>
        <p:style>
          <a:lnRef idx="3">
            <a:schemeClr val="accent4"/>
          </a:lnRef>
          <a:fillRef idx="0">
            <a:schemeClr val="accent4"/>
          </a:fillRef>
          <a:effectRef idx="2">
            <a:schemeClr val="accent4"/>
          </a:effectRef>
          <a:fontRef idx="minor">
            <a:schemeClr val="tx1"/>
          </a:fontRef>
        </p:style>
      </p:cxnSp>
      <p:cxnSp>
        <p:nvCxnSpPr>
          <p:cNvPr id="30" name="Conector recto de flecha 29">
            <a:extLst>
              <a:ext uri="{FF2B5EF4-FFF2-40B4-BE49-F238E27FC236}">
                <a16:creationId xmlns:a16="http://schemas.microsoft.com/office/drawing/2014/main" id="{15C81E54-553F-2F44-AB55-173336576C45}"/>
              </a:ext>
            </a:extLst>
          </p:cNvPr>
          <p:cNvCxnSpPr>
            <a:cxnSpLocks/>
          </p:cNvCxnSpPr>
          <p:nvPr/>
        </p:nvCxnSpPr>
        <p:spPr>
          <a:xfrm>
            <a:off x="7522346" y="1988446"/>
            <a:ext cx="0" cy="560319"/>
          </a:xfrm>
          <a:prstGeom prst="straightConnector1">
            <a:avLst/>
          </a:prstGeom>
          <a:ln>
            <a:solidFill>
              <a:srgbClr val="00AAA7"/>
            </a:solidFill>
            <a:tailEnd type="triangle"/>
          </a:ln>
        </p:spPr>
        <p:style>
          <a:lnRef idx="2">
            <a:schemeClr val="accent4"/>
          </a:lnRef>
          <a:fillRef idx="0">
            <a:schemeClr val="accent4"/>
          </a:fillRef>
          <a:effectRef idx="1">
            <a:schemeClr val="accent4"/>
          </a:effectRef>
          <a:fontRef idx="minor">
            <a:schemeClr val="tx1"/>
          </a:fontRef>
        </p:style>
      </p:cxnSp>
      <p:cxnSp>
        <p:nvCxnSpPr>
          <p:cNvPr id="32" name="Conector recto de flecha 31">
            <a:extLst>
              <a:ext uri="{FF2B5EF4-FFF2-40B4-BE49-F238E27FC236}">
                <a16:creationId xmlns:a16="http://schemas.microsoft.com/office/drawing/2014/main" id="{75B78D95-2FF0-B44F-B390-8BCAED9B963D}"/>
              </a:ext>
            </a:extLst>
          </p:cNvPr>
          <p:cNvCxnSpPr>
            <a:cxnSpLocks/>
            <a:stCxn id="7" idx="2"/>
          </p:cNvCxnSpPr>
          <p:nvPr/>
        </p:nvCxnSpPr>
        <p:spPr>
          <a:xfrm>
            <a:off x="4585717" y="3078159"/>
            <a:ext cx="0" cy="319453"/>
          </a:xfrm>
          <a:prstGeom prst="straightConnector1">
            <a:avLst/>
          </a:prstGeom>
          <a:ln>
            <a:solidFill>
              <a:srgbClr val="00AAA7"/>
            </a:solidFill>
            <a:tailEnd type="triangle"/>
          </a:ln>
        </p:spPr>
        <p:style>
          <a:lnRef idx="3">
            <a:schemeClr val="accent4"/>
          </a:lnRef>
          <a:fillRef idx="0">
            <a:schemeClr val="accent4"/>
          </a:fillRef>
          <a:effectRef idx="2">
            <a:schemeClr val="accent4"/>
          </a:effectRef>
          <a:fontRef idx="minor">
            <a:schemeClr val="tx1"/>
          </a:fontRef>
        </p:style>
      </p:cxnSp>
      <p:cxnSp>
        <p:nvCxnSpPr>
          <p:cNvPr id="34" name="Conector angular 33">
            <a:extLst>
              <a:ext uri="{FF2B5EF4-FFF2-40B4-BE49-F238E27FC236}">
                <a16:creationId xmlns:a16="http://schemas.microsoft.com/office/drawing/2014/main" id="{EDEF2EFA-93CE-EC49-A599-6A6F489BE7FD}"/>
              </a:ext>
            </a:extLst>
          </p:cNvPr>
          <p:cNvCxnSpPr>
            <a:cxnSpLocks/>
            <a:stCxn id="13" idx="2"/>
            <a:endCxn id="11" idx="0"/>
          </p:cNvCxnSpPr>
          <p:nvPr/>
        </p:nvCxnSpPr>
        <p:spPr>
          <a:xfrm rot="5400000">
            <a:off x="6867319" y="3023168"/>
            <a:ext cx="284282" cy="2233237"/>
          </a:xfrm>
          <a:prstGeom prst="bentConnector3">
            <a:avLst/>
          </a:prstGeom>
          <a:ln w="9525" cap="flat" cmpd="sng" algn="ctr">
            <a:solidFill>
              <a:srgbClr val="00AAA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6" name="Conector angular 35">
            <a:extLst>
              <a:ext uri="{FF2B5EF4-FFF2-40B4-BE49-F238E27FC236}">
                <a16:creationId xmlns:a16="http://schemas.microsoft.com/office/drawing/2014/main" id="{4718B701-F620-6943-BBD1-11BAE8AEBE34}"/>
              </a:ext>
            </a:extLst>
          </p:cNvPr>
          <p:cNvCxnSpPr>
            <a:cxnSpLocks/>
            <a:stCxn id="13" idx="2"/>
            <a:endCxn id="14" idx="0"/>
          </p:cNvCxnSpPr>
          <p:nvPr/>
        </p:nvCxnSpPr>
        <p:spPr>
          <a:xfrm rot="16200000" flipH="1">
            <a:off x="8608968" y="3514755"/>
            <a:ext cx="294458" cy="1260238"/>
          </a:xfrm>
          <a:prstGeom prst="bentConnector3">
            <a:avLst/>
          </a:prstGeom>
          <a:ln w="9525" cap="flat" cmpd="sng" algn="ctr">
            <a:solidFill>
              <a:srgbClr val="00AAA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8" name="Conector recto de flecha 37">
            <a:extLst>
              <a:ext uri="{FF2B5EF4-FFF2-40B4-BE49-F238E27FC236}">
                <a16:creationId xmlns:a16="http://schemas.microsoft.com/office/drawing/2014/main" id="{CA638949-752D-884B-BFC8-4F1307F37041}"/>
              </a:ext>
            </a:extLst>
          </p:cNvPr>
          <p:cNvCxnSpPr>
            <a:cxnSpLocks/>
            <a:stCxn id="8" idx="2"/>
          </p:cNvCxnSpPr>
          <p:nvPr/>
        </p:nvCxnSpPr>
        <p:spPr>
          <a:xfrm>
            <a:off x="7522346" y="3136767"/>
            <a:ext cx="0" cy="309892"/>
          </a:xfrm>
          <a:prstGeom prst="straightConnector1">
            <a:avLst/>
          </a:prstGeom>
          <a:ln>
            <a:solidFill>
              <a:srgbClr val="00AAA7"/>
            </a:solidFill>
            <a:tailEnd type="triangle"/>
          </a:ln>
        </p:spPr>
        <p:style>
          <a:lnRef idx="3">
            <a:schemeClr val="accent4"/>
          </a:lnRef>
          <a:fillRef idx="0">
            <a:schemeClr val="accent4"/>
          </a:fillRef>
          <a:effectRef idx="2">
            <a:schemeClr val="accent4"/>
          </a:effectRef>
          <a:fontRef idx="minor">
            <a:schemeClr val="tx1"/>
          </a:fontRef>
        </p:style>
      </p:cxnSp>
      <p:cxnSp>
        <p:nvCxnSpPr>
          <p:cNvPr id="43" name="Conector recto de flecha 42">
            <a:extLst>
              <a:ext uri="{FF2B5EF4-FFF2-40B4-BE49-F238E27FC236}">
                <a16:creationId xmlns:a16="http://schemas.microsoft.com/office/drawing/2014/main" id="{A29E4311-5439-5C4D-BA0B-F7F1993CEAB1}"/>
              </a:ext>
            </a:extLst>
          </p:cNvPr>
          <p:cNvCxnSpPr>
            <a:cxnSpLocks/>
            <a:stCxn id="11" idx="2"/>
          </p:cNvCxnSpPr>
          <p:nvPr/>
        </p:nvCxnSpPr>
        <p:spPr>
          <a:xfrm>
            <a:off x="5892841" y="4832912"/>
            <a:ext cx="0" cy="384711"/>
          </a:xfrm>
          <a:prstGeom prst="straightConnector1">
            <a:avLst/>
          </a:prstGeom>
          <a:ln>
            <a:solidFill>
              <a:srgbClr val="00AAA7"/>
            </a:solidFill>
            <a:tailEnd type="triangle"/>
          </a:ln>
        </p:spPr>
        <p:style>
          <a:lnRef idx="3">
            <a:schemeClr val="accent4"/>
          </a:lnRef>
          <a:fillRef idx="0">
            <a:schemeClr val="accent4"/>
          </a:fillRef>
          <a:effectRef idx="2">
            <a:schemeClr val="accent4"/>
          </a:effectRef>
          <a:fontRef idx="minor">
            <a:schemeClr val="tx1"/>
          </a:fontRef>
        </p:style>
      </p:cxnSp>
      <p:cxnSp>
        <p:nvCxnSpPr>
          <p:cNvPr id="46" name="Conector angular 45">
            <a:extLst>
              <a:ext uri="{FF2B5EF4-FFF2-40B4-BE49-F238E27FC236}">
                <a16:creationId xmlns:a16="http://schemas.microsoft.com/office/drawing/2014/main" id="{276ED216-458E-4340-B5EE-8DEAFCE55348}"/>
              </a:ext>
            </a:extLst>
          </p:cNvPr>
          <p:cNvCxnSpPr>
            <a:cxnSpLocks/>
            <a:stCxn id="14" idx="2"/>
            <a:endCxn id="17" idx="0"/>
          </p:cNvCxnSpPr>
          <p:nvPr/>
        </p:nvCxnSpPr>
        <p:spPr>
          <a:xfrm rot="5400000">
            <a:off x="8767498" y="4459586"/>
            <a:ext cx="235317" cy="1002321"/>
          </a:xfrm>
          <a:prstGeom prst="bentConnector3">
            <a:avLst/>
          </a:prstGeom>
          <a:ln w="9525" cap="flat" cmpd="sng" algn="ctr">
            <a:solidFill>
              <a:srgbClr val="00AAA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0" name="Conector angular 49">
            <a:extLst>
              <a:ext uri="{FF2B5EF4-FFF2-40B4-BE49-F238E27FC236}">
                <a16:creationId xmlns:a16="http://schemas.microsoft.com/office/drawing/2014/main" id="{AD64F64F-3D60-B144-83D3-621365676A75}"/>
              </a:ext>
            </a:extLst>
          </p:cNvPr>
          <p:cNvCxnSpPr>
            <a:cxnSpLocks/>
            <a:stCxn id="14" idx="2"/>
            <a:endCxn id="18" idx="0"/>
          </p:cNvCxnSpPr>
          <p:nvPr/>
        </p:nvCxnSpPr>
        <p:spPr>
          <a:xfrm rot="16200000" flipH="1">
            <a:off x="9875328" y="4354076"/>
            <a:ext cx="235317" cy="1213340"/>
          </a:xfrm>
          <a:prstGeom prst="bentConnector3">
            <a:avLst/>
          </a:prstGeom>
          <a:ln w="9525" cap="flat" cmpd="sng" algn="ctr">
            <a:solidFill>
              <a:srgbClr val="00AAA7"/>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1317983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Diagrama&#10;&#10;Descripción generada automáticamente">
            <a:extLst>
              <a:ext uri="{FF2B5EF4-FFF2-40B4-BE49-F238E27FC236}">
                <a16:creationId xmlns:a16="http://schemas.microsoft.com/office/drawing/2014/main" id="{B378DBE3-DFCA-E84F-B3E6-95168DAB0FB8}"/>
              </a:ext>
            </a:extLst>
          </p:cNvPr>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4564234" y="0"/>
            <a:ext cx="7627766" cy="5759348"/>
          </a:xfrm>
          <a:prstGeom prst="rect">
            <a:avLst/>
          </a:prstGeom>
        </p:spPr>
      </p:pic>
    </p:spTree>
    <p:extLst>
      <p:ext uri="{BB962C8B-B14F-4D97-AF65-F5344CB8AC3E}">
        <p14:creationId xmlns:p14="http://schemas.microsoft.com/office/powerpoint/2010/main" val="2563921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80BC372-3B13-1F41-9541-1A7C57F3CB1C}"/>
              </a:ext>
            </a:extLst>
          </p:cNvPr>
          <p:cNvSpPr/>
          <p:nvPr/>
        </p:nvSpPr>
        <p:spPr>
          <a:xfrm>
            <a:off x="5942961" y="759434"/>
            <a:ext cx="2110154" cy="550985"/>
          </a:xfrm>
          <a:prstGeom prst="rect">
            <a:avLst/>
          </a:prstGeom>
          <a:ln>
            <a:solidFill>
              <a:srgbClr val="00AAA7"/>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s-ES_tradnl" b="1" dirty="0">
                <a:solidFill>
                  <a:srgbClr val="152B48"/>
                </a:solidFill>
                <a:latin typeface="Montserrat" pitchFamily="2" charset="77"/>
              </a:rPr>
              <a:t>Aumento FSH</a:t>
            </a:r>
          </a:p>
        </p:txBody>
      </p:sp>
      <p:sp>
        <p:nvSpPr>
          <p:cNvPr id="3" name="Rectángulo 2">
            <a:extLst>
              <a:ext uri="{FF2B5EF4-FFF2-40B4-BE49-F238E27FC236}">
                <a16:creationId xmlns:a16="http://schemas.microsoft.com/office/drawing/2014/main" id="{C32617FD-23BF-2843-8876-3E9CB42F3767}"/>
              </a:ext>
            </a:extLst>
          </p:cNvPr>
          <p:cNvSpPr/>
          <p:nvPr/>
        </p:nvSpPr>
        <p:spPr>
          <a:xfrm>
            <a:off x="5450592" y="1682618"/>
            <a:ext cx="3094892" cy="709253"/>
          </a:xfrm>
          <a:prstGeom prst="rect">
            <a:avLst/>
          </a:prstGeom>
          <a:solidFill>
            <a:srgbClr val="152B48"/>
          </a:solidFill>
          <a:ln>
            <a:solidFill>
              <a:srgbClr val="152B48"/>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ES_tradnl" dirty="0">
                <a:latin typeface="Montserrat" pitchFamily="2" charset="77"/>
              </a:rPr>
              <a:t>Deficiencia de la 17 alfa </a:t>
            </a:r>
            <a:r>
              <a:rPr lang="es-ES_tradnl" dirty="0" err="1">
                <a:latin typeface="Montserrat" pitchFamily="2" charset="77"/>
              </a:rPr>
              <a:t>hiroxiprogesterona</a:t>
            </a:r>
            <a:r>
              <a:rPr lang="es-ES_tradnl" dirty="0">
                <a:latin typeface="Montserrat" pitchFamily="2" charset="77"/>
              </a:rPr>
              <a:t>.</a:t>
            </a:r>
          </a:p>
        </p:txBody>
      </p:sp>
      <p:sp>
        <p:nvSpPr>
          <p:cNvPr id="4" name="Rectángulo 3">
            <a:extLst>
              <a:ext uri="{FF2B5EF4-FFF2-40B4-BE49-F238E27FC236}">
                <a16:creationId xmlns:a16="http://schemas.microsoft.com/office/drawing/2014/main" id="{70CE2AC7-3BF7-5342-A1B7-155BACF2F3B4}"/>
              </a:ext>
            </a:extLst>
          </p:cNvPr>
          <p:cNvSpPr/>
          <p:nvPr/>
        </p:nvSpPr>
        <p:spPr>
          <a:xfrm>
            <a:off x="3305270" y="2769948"/>
            <a:ext cx="2579076" cy="1003061"/>
          </a:xfrm>
          <a:prstGeom prst="rect">
            <a:avLst/>
          </a:prstGeom>
          <a:solidFill>
            <a:schemeClr val="accent1">
              <a:lumMod val="60000"/>
              <a:lumOff val="40000"/>
              <a:alpha val="50000"/>
            </a:schemeClr>
          </a:solidFill>
          <a:ln>
            <a:solidFill>
              <a:srgbClr val="00AAA7"/>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ES_tradnl" dirty="0">
                <a:solidFill>
                  <a:srgbClr val="152B48"/>
                </a:solidFill>
                <a:latin typeface="Montserrat" pitchFamily="2" charset="77"/>
              </a:rPr>
              <a:t>Deficiencia de la 17 alfa </a:t>
            </a:r>
            <a:r>
              <a:rPr lang="es-ES_tradnl" dirty="0" err="1">
                <a:solidFill>
                  <a:srgbClr val="152B48"/>
                </a:solidFill>
                <a:latin typeface="Montserrat" pitchFamily="2" charset="77"/>
              </a:rPr>
              <a:t>hiroxiprogesterona</a:t>
            </a:r>
            <a:r>
              <a:rPr lang="es-ES_tradnl" dirty="0">
                <a:solidFill>
                  <a:srgbClr val="152B48"/>
                </a:solidFill>
                <a:latin typeface="Montserrat" pitchFamily="2" charset="77"/>
              </a:rPr>
              <a:t>.</a:t>
            </a:r>
          </a:p>
        </p:txBody>
      </p:sp>
      <p:sp>
        <p:nvSpPr>
          <p:cNvPr id="5" name="Rectángulo 4">
            <a:extLst>
              <a:ext uri="{FF2B5EF4-FFF2-40B4-BE49-F238E27FC236}">
                <a16:creationId xmlns:a16="http://schemas.microsoft.com/office/drawing/2014/main" id="{F8405DB1-5B76-C346-94D4-2C1C3763D7C7}"/>
              </a:ext>
            </a:extLst>
          </p:cNvPr>
          <p:cNvSpPr/>
          <p:nvPr/>
        </p:nvSpPr>
        <p:spPr>
          <a:xfrm>
            <a:off x="8053116" y="2822703"/>
            <a:ext cx="2473569" cy="668217"/>
          </a:xfrm>
          <a:prstGeom prst="rect">
            <a:avLst/>
          </a:prstGeom>
          <a:solidFill>
            <a:schemeClr val="accent1">
              <a:lumMod val="60000"/>
              <a:lumOff val="40000"/>
              <a:alpha val="50000"/>
            </a:schemeClr>
          </a:solidFill>
          <a:ln>
            <a:solidFill>
              <a:srgbClr val="00AAA7"/>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ES_tradnl" dirty="0">
                <a:solidFill>
                  <a:srgbClr val="152B48"/>
                </a:solidFill>
                <a:latin typeface="Montserrat" pitchFamily="2" charset="77"/>
              </a:rPr>
              <a:t>Cariotipo</a:t>
            </a:r>
          </a:p>
        </p:txBody>
      </p:sp>
      <p:sp>
        <p:nvSpPr>
          <p:cNvPr id="6" name="Rectángulo 5">
            <a:extLst>
              <a:ext uri="{FF2B5EF4-FFF2-40B4-BE49-F238E27FC236}">
                <a16:creationId xmlns:a16="http://schemas.microsoft.com/office/drawing/2014/main" id="{6BB21984-B5E9-254E-AB20-BD440D972D6A}"/>
              </a:ext>
            </a:extLst>
          </p:cNvPr>
          <p:cNvSpPr/>
          <p:nvPr/>
        </p:nvSpPr>
        <p:spPr>
          <a:xfrm>
            <a:off x="7900715" y="3948119"/>
            <a:ext cx="1940169" cy="1227262"/>
          </a:xfrm>
          <a:prstGeom prst="rect">
            <a:avLst/>
          </a:prstGeom>
          <a:noFill/>
          <a:ln w="9525" cap="flat" cmpd="sng" algn="ctr">
            <a:solidFill>
              <a:srgbClr val="00AAA7"/>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s-ES_tradnl" sz="1600" dirty="0">
                <a:solidFill>
                  <a:srgbClr val="152B48"/>
                </a:solidFill>
                <a:latin typeface="Montserrat" pitchFamily="2" charset="77"/>
              </a:rPr>
              <a:t>46 XX , Insuficiencia ovárica temprana </a:t>
            </a:r>
          </a:p>
        </p:txBody>
      </p:sp>
      <p:sp>
        <p:nvSpPr>
          <p:cNvPr id="7" name="Rectángulo 6">
            <a:extLst>
              <a:ext uri="{FF2B5EF4-FFF2-40B4-BE49-F238E27FC236}">
                <a16:creationId xmlns:a16="http://schemas.microsoft.com/office/drawing/2014/main" id="{1D4D80A5-8578-E049-9279-98FA85B6E12A}"/>
              </a:ext>
            </a:extLst>
          </p:cNvPr>
          <p:cNvSpPr/>
          <p:nvPr/>
        </p:nvSpPr>
        <p:spPr>
          <a:xfrm>
            <a:off x="9952253" y="3948120"/>
            <a:ext cx="1846384" cy="1227261"/>
          </a:xfrm>
          <a:prstGeom prst="rect">
            <a:avLst/>
          </a:prstGeom>
          <a:noFill/>
          <a:ln w="9525" cap="flat" cmpd="sng" algn="ctr">
            <a:solidFill>
              <a:srgbClr val="00AAA7"/>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s-ES_tradnl" dirty="0">
                <a:solidFill>
                  <a:srgbClr val="152B48"/>
                </a:solidFill>
                <a:latin typeface="Montserrat" pitchFamily="2" charset="77"/>
              </a:rPr>
              <a:t>Síndrome de Turner.</a:t>
            </a:r>
          </a:p>
        </p:txBody>
      </p:sp>
      <p:sp>
        <p:nvSpPr>
          <p:cNvPr id="8" name="Rectángulo 7">
            <a:extLst>
              <a:ext uri="{FF2B5EF4-FFF2-40B4-BE49-F238E27FC236}">
                <a16:creationId xmlns:a16="http://schemas.microsoft.com/office/drawing/2014/main" id="{D280BC37-F123-C045-A74E-A2D167D1ECB0}"/>
              </a:ext>
            </a:extLst>
          </p:cNvPr>
          <p:cNvSpPr/>
          <p:nvPr/>
        </p:nvSpPr>
        <p:spPr>
          <a:xfrm>
            <a:off x="6007436" y="3948118"/>
            <a:ext cx="1781908" cy="1227263"/>
          </a:xfrm>
          <a:prstGeom prst="rect">
            <a:avLst/>
          </a:prstGeom>
          <a:noFill/>
          <a:ln w="9525" cap="flat" cmpd="sng" algn="ctr">
            <a:solidFill>
              <a:srgbClr val="00AAA7"/>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s-ES_tradnl" dirty="0">
                <a:solidFill>
                  <a:srgbClr val="152B48"/>
                </a:solidFill>
                <a:latin typeface="Montserrat" pitchFamily="2" charset="77"/>
              </a:rPr>
              <a:t>46 XY, </a:t>
            </a:r>
            <a:r>
              <a:rPr lang="es-ES_tradnl" dirty="0" err="1">
                <a:solidFill>
                  <a:srgbClr val="152B48"/>
                </a:solidFill>
                <a:latin typeface="Montserrat" pitchFamily="2" charset="77"/>
              </a:rPr>
              <a:t>disgenesia</a:t>
            </a:r>
            <a:r>
              <a:rPr lang="es-ES_tradnl" dirty="0">
                <a:solidFill>
                  <a:srgbClr val="152B48"/>
                </a:solidFill>
                <a:latin typeface="Montserrat" pitchFamily="2" charset="77"/>
              </a:rPr>
              <a:t> gonadal.</a:t>
            </a:r>
          </a:p>
        </p:txBody>
      </p:sp>
      <p:cxnSp>
        <p:nvCxnSpPr>
          <p:cNvPr id="10" name="Conector angular 9">
            <a:extLst>
              <a:ext uri="{FF2B5EF4-FFF2-40B4-BE49-F238E27FC236}">
                <a16:creationId xmlns:a16="http://schemas.microsoft.com/office/drawing/2014/main" id="{94B5A192-A0ED-B948-81BA-638FD03179A7}"/>
              </a:ext>
            </a:extLst>
          </p:cNvPr>
          <p:cNvCxnSpPr>
            <a:stCxn id="3" idx="2"/>
            <a:endCxn id="5" idx="0"/>
          </p:cNvCxnSpPr>
          <p:nvPr/>
        </p:nvCxnSpPr>
        <p:spPr>
          <a:xfrm rot="16200000" flipH="1">
            <a:off x="7928553" y="1461355"/>
            <a:ext cx="430832" cy="2291862"/>
          </a:xfrm>
          <a:prstGeom prst="bentConnector3">
            <a:avLst/>
          </a:prstGeom>
          <a:ln>
            <a:solidFill>
              <a:srgbClr val="00AAA7"/>
            </a:solidFill>
            <a:tailEnd type="triangle"/>
          </a:ln>
        </p:spPr>
        <p:style>
          <a:lnRef idx="3">
            <a:schemeClr val="accent4"/>
          </a:lnRef>
          <a:fillRef idx="0">
            <a:schemeClr val="accent4"/>
          </a:fillRef>
          <a:effectRef idx="2">
            <a:schemeClr val="accent4"/>
          </a:effectRef>
          <a:fontRef idx="minor">
            <a:schemeClr val="tx1"/>
          </a:fontRef>
        </p:style>
      </p:cxnSp>
      <p:cxnSp>
        <p:nvCxnSpPr>
          <p:cNvPr id="12" name="Conector angular 11">
            <a:extLst>
              <a:ext uri="{FF2B5EF4-FFF2-40B4-BE49-F238E27FC236}">
                <a16:creationId xmlns:a16="http://schemas.microsoft.com/office/drawing/2014/main" id="{F2F0C66A-FF0B-1C44-ABAC-6709201343AB}"/>
              </a:ext>
            </a:extLst>
          </p:cNvPr>
          <p:cNvCxnSpPr>
            <a:cxnSpLocks/>
            <a:stCxn id="3" idx="2"/>
            <a:endCxn id="4" idx="0"/>
          </p:cNvCxnSpPr>
          <p:nvPr/>
        </p:nvCxnSpPr>
        <p:spPr>
          <a:xfrm rot="5400000">
            <a:off x="5607385" y="1379294"/>
            <a:ext cx="378077" cy="2403230"/>
          </a:xfrm>
          <a:prstGeom prst="bentConnector3">
            <a:avLst>
              <a:gd name="adj1" fmla="val 50000"/>
            </a:avLst>
          </a:prstGeom>
          <a:ln>
            <a:solidFill>
              <a:srgbClr val="00AAA7"/>
            </a:solidFill>
            <a:tailEnd type="triangle"/>
          </a:ln>
        </p:spPr>
        <p:style>
          <a:lnRef idx="3">
            <a:schemeClr val="accent4"/>
          </a:lnRef>
          <a:fillRef idx="0">
            <a:schemeClr val="accent4"/>
          </a:fillRef>
          <a:effectRef idx="2">
            <a:schemeClr val="accent4"/>
          </a:effectRef>
          <a:fontRef idx="minor">
            <a:schemeClr val="tx1"/>
          </a:fontRef>
        </p:style>
      </p:cxnSp>
      <p:cxnSp>
        <p:nvCxnSpPr>
          <p:cNvPr id="17" name="Conector angular 16">
            <a:extLst>
              <a:ext uri="{FF2B5EF4-FFF2-40B4-BE49-F238E27FC236}">
                <a16:creationId xmlns:a16="http://schemas.microsoft.com/office/drawing/2014/main" id="{D679CA6E-2EEF-1145-AE52-EE32B8A67738}"/>
              </a:ext>
            </a:extLst>
          </p:cNvPr>
          <p:cNvCxnSpPr>
            <a:cxnSpLocks/>
            <a:endCxn id="8" idx="0"/>
          </p:cNvCxnSpPr>
          <p:nvPr/>
        </p:nvCxnSpPr>
        <p:spPr>
          <a:xfrm rot="10800000" flipV="1">
            <a:off x="6898390" y="3543672"/>
            <a:ext cx="2391512" cy="404446"/>
          </a:xfrm>
          <a:prstGeom prst="bentConnector2">
            <a:avLst/>
          </a:prstGeom>
          <a:ln>
            <a:solidFill>
              <a:srgbClr val="00AAA7"/>
            </a:solidFill>
            <a:tailEnd type="triangle"/>
          </a:ln>
        </p:spPr>
        <p:style>
          <a:lnRef idx="3">
            <a:schemeClr val="accent4"/>
          </a:lnRef>
          <a:fillRef idx="0">
            <a:schemeClr val="accent4"/>
          </a:fillRef>
          <a:effectRef idx="2">
            <a:schemeClr val="accent4"/>
          </a:effectRef>
          <a:fontRef idx="minor">
            <a:schemeClr val="tx1"/>
          </a:fontRef>
        </p:style>
      </p:cxnSp>
      <p:cxnSp>
        <p:nvCxnSpPr>
          <p:cNvPr id="19" name="Conector angular 18">
            <a:extLst>
              <a:ext uri="{FF2B5EF4-FFF2-40B4-BE49-F238E27FC236}">
                <a16:creationId xmlns:a16="http://schemas.microsoft.com/office/drawing/2014/main" id="{5125199B-67D2-2C41-B5FA-0C3EB8AC2AB9}"/>
              </a:ext>
            </a:extLst>
          </p:cNvPr>
          <p:cNvCxnSpPr>
            <a:cxnSpLocks/>
          </p:cNvCxnSpPr>
          <p:nvPr/>
        </p:nvCxnSpPr>
        <p:spPr>
          <a:xfrm>
            <a:off x="9289899" y="3530480"/>
            <a:ext cx="1585546" cy="378079"/>
          </a:xfrm>
          <a:prstGeom prst="bentConnector2">
            <a:avLst/>
          </a:prstGeom>
          <a:ln>
            <a:solidFill>
              <a:srgbClr val="00AAA7"/>
            </a:solidFill>
            <a:tailEnd type="triangle"/>
          </a:ln>
        </p:spPr>
        <p:style>
          <a:lnRef idx="3">
            <a:schemeClr val="accent4"/>
          </a:lnRef>
          <a:fillRef idx="0">
            <a:schemeClr val="accent4"/>
          </a:fillRef>
          <a:effectRef idx="2">
            <a:schemeClr val="accent4"/>
          </a:effectRef>
          <a:fontRef idx="minor">
            <a:schemeClr val="tx1"/>
          </a:fontRef>
        </p:style>
      </p:cxnSp>
      <p:cxnSp>
        <p:nvCxnSpPr>
          <p:cNvPr id="21" name="Conector recto de flecha 20">
            <a:extLst>
              <a:ext uri="{FF2B5EF4-FFF2-40B4-BE49-F238E27FC236}">
                <a16:creationId xmlns:a16="http://schemas.microsoft.com/office/drawing/2014/main" id="{BCB8B36D-079F-F84B-AED7-A57E3737486F}"/>
              </a:ext>
            </a:extLst>
          </p:cNvPr>
          <p:cNvCxnSpPr>
            <a:stCxn id="5" idx="2"/>
          </p:cNvCxnSpPr>
          <p:nvPr/>
        </p:nvCxnSpPr>
        <p:spPr>
          <a:xfrm flipH="1">
            <a:off x="9289900" y="3490919"/>
            <a:ext cx="1" cy="457200"/>
          </a:xfrm>
          <a:prstGeom prst="straightConnector1">
            <a:avLst/>
          </a:prstGeom>
          <a:ln>
            <a:solidFill>
              <a:srgbClr val="00AAA7"/>
            </a:solidFill>
            <a:tailEnd type="triangle"/>
          </a:ln>
        </p:spPr>
        <p:style>
          <a:lnRef idx="3">
            <a:schemeClr val="accent4"/>
          </a:lnRef>
          <a:fillRef idx="0">
            <a:schemeClr val="accent4"/>
          </a:fillRef>
          <a:effectRef idx="2">
            <a:schemeClr val="accent4"/>
          </a:effectRef>
          <a:fontRef idx="minor">
            <a:schemeClr val="tx1"/>
          </a:fontRef>
        </p:style>
      </p:cxnSp>
      <p:cxnSp>
        <p:nvCxnSpPr>
          <p:cNvPr id="23" name="Conector recto de flecha 22">
            <a:extLst>
              <a:ext uri="{FF2B5EF4-FFF2-40B4-BE49-F238E27FC236}">
                <a16:creationId xmlns:a16="http://schemas.microsoft.com/office/drawing/2014/main" id="{C0C0A570-F05C-374A-9DE2-39DCB82C3D11}"/>
              </a:ext>
            </a:extLst>
          </p:cNvPr>
          <p:cNvCxnSpPr>
            <a:stCxn id="2" idx="2"/>
            <a:endCxn id="3" idx="0"/>
          </p:cNvCxnSpPr>
          <p:nvPr/>
        </p:nvCxnSpPr>
        <p:spPr>
          <a:xfrm>
            <a:off x="6998038" y="1310419"/>
            <a:ext cx="0" cy="372199"/>
          </a:xfrm>
          <a:prstGeom prst="straightConnector1">
            <a:avLst/>
          </a:prstGeom>
          <a:ln>
            <a:solidFill>
              <a:srgbClr val="00AAA7"/>
            </a:solidFill>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184714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xmlns:p14="http://schemas.microsoft.com/office/powerpoint/2010/mai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2273" y="1395413"/>
            <a:ext cx="9764754" cy="1362075"/>
          </a:xfrm>
        </p:spPr>
        <p:txBody>
          <a:bodyPr>
            <a:noAutofit/>
          </a:bodyPr>
          <a:lstStyle/>
          <a:p>
            <a:r>
              <a:rPr lang="es-ES" sz="5400" dirty="0">
                <a:latin typeface="Aharoni" panose="02010803020104030203" pitchFamily="2" charset="-79"/>
                <a:cs typeface="Aharoni" panose="02010803020104030203" pitchFamily="2" charset="-79"/>
              </a:rPr>
              <a:t>Amenorreas secundarias</a:t>
            </a:r>
          </a:p>
        </p:txBody>
      </p:sp>
    </p:spTree>
    <p:extLst>
      <p:ext uri="{BB962C8B-B14F-4D97-AF65-F5344CB8AC3E}">
        <p14:creationId xmlns:p14="http://schemas.microsoft.com/office/powerpoint/2010/main" val="72103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0C77C3-047F-8048-B71A-E9CC4E61B2D4}"/>
              </a:ext>
            </a:extLst>
          </p:cNvPr>
          <p:cNvSpPr>
            <a:spLocks noGrp="1"/>
          </p:cNvSpPr>
          <p:nvPr>
            <p:ph type="title"/>
          </p:nvPr>
        </p:nvSpPr>
        <p:spPr>
          <a:xfrm>
            <a:off x="668190" y="176213"/>
            <a:ext cx="4527698" cy="406400"/>
          </a:xfrm>
        </p:spPr>
        <p:txBody>
          <a:bodyPr>
            <a:noAutofit/>
          </a:bodyPr>
          <a:lstStyle/>
          <a:p>
            <a:br>
              <a:rPr lang="es-CO" b="1" dirty="0">
                <a:latin typeface="Montserrat" pitchFamily="2" charset="77"/>
              </a:rPr>
            </a:br>
            <a:r>
              <a:rPr lang="es-CO" b="1" dirty="0">
                <a:latin typeface="Montserrat" pitchFamily="2" charset="77"/>
              </a:rPr>
              <a:t>Pubertad</a:t>
            </a:r>
          </a:p>
        </p:txBody>
      </p:sp>
      <p:pic>
        <p:nvPicPr>
          <p:cNvPr id="4" name="Imagen 3" descr="Imagen que contiene grupo, joven, parado, sostener&#10;&#10;Descripción generada automáticamente">
            <a:extLst>
              <a:ext uri="{FF2B5EF4-FFF2-40B4-BE49-F238E27FC236}">
                <a16:creationId xmlns:a16="http://schemas.microsoft.com/office/drawing/2014/main" id="{4603C506-9ED3-C74A-9386-4A36F9CAC69B}"/>
              </a:ext>
            </a:extLst>
          </p:cNvPr>
          <p:cNvPicPr>
            <a:picLocks noChangeAspect="1"/>
          </p:cNvPicPr>
          <p:nvPr/>
        </p:nvPicPr>
        <p:blipFill>
          <a:blip r:embed="rId2"/>
          <a:stretch>
            <a:fillRect/>
          </a:stretch>
        </p:blipFill>
        <p:spPr>
          <a:xfrm>
            <a:off x="4669654" y="990600"/>
            <a:ext cx="7345136" cy="4968702"/>
          </a:xfrm>
          <a:prstGeom prst="rect">
            <a:avLst/>
          </a:prstGeom>
        </p:spPr>
      </p:pic>
    </p:spTree>
    <p:extLst>
      <p:ext uri="{BB962C8B-B14F-4D97-AF65-F5344CB8AC3E}">
        <p14:creationId xmlns:p14="http://schemas.microsoft.com/office/powerpoint/2010/main" val="40065847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6" y="220845"/>
            <a:ext cx="10515600" cy="1325563"/>
          </a:xfrm>
        </p:spPr>
        <p:txBody>
          <a:bodyPr/>
          <a:lstStyle/>
          <a:p>
            <a:r>
              <a:rPr lang="es-ES_tradnl" dirty="0"/>
              <a:t>Definición</a:t>
            </a:r>
            <a:endParaRPr lang="es-CO" dirty="0"/>
          </a:p>
        </p:txBody>
      </p:sp>
      <p:sp>
        <p:nvSpPr>
          <p:cNvPr id="3" name="Marcador de contenido 2"/>
          <p:cNvSpPr>
            <a:spLocks noGrp="1"/>
          </p:cNvSpPr>
          <p:nvPr>
            <p:ph idx="1"/>
          </p:nvPr>
        </p:nvSpPr>
        <p:spPr>
          <a:xfrm>
            <a:off x="1254379" y="1480147"/>
            <a:ext cx="8338508" cy="4753389"/>
          </a:xfrm>
        </p:spPr>
        <p:txBody>
          <a:bodyPr>
            <a:normAutofit/>
          </a:bodyPr>
          <a:lstStyle/>
          <a:p>
            <a:r>
              <a:rPr lang="es-ES_tradnl" dirty="0"/>
              <a:t>Ausencia de menstruación por más de: </a:t>
            </a:r>
            <a:endParaRPr lang="es-CO" dirty="0"/>
          </a:p>
          <a:p>
            <a:pPr lvl="1">
              <a:buFont typeface="Wingdings" pitchFamily="2" charset="2"/>
              <a:buChar char="§"/>
            </a:pPr>
            <a:r>
              <a:rPr lang="es-ES_tradnl" sz="1800" dirty="0"/>
              <a:t>3 meses </a:t>
            </a:r>
            <a:r>
              <a:rPr lang="es-ES_tradnl" sz="1800" dirty="0">
                <a:sym typeface="Wingdings"/>
              </a:rPr>
              <a:t></a:t>
            </a:r>
            <a:r>
              <a:rPr lang="es-ES_tradnl" sz="1800" dirty="0"/>
              <a:t> ciclos regulares.</a:t>
            </a:r>
            <a:endParaRPr lang="es-CO" sz="1800" dirty="0"/>
          </a:p>
          <a:p>
            <a:pPr lvl="1">
              <a:buFont typeface="Wingdings" pitchFamily="2" charset="2"/>
              <a:buChar char="§"/>
            </a:pPr>
            <a:r>
              <a:rPr lang="es-ES_tradnl" sz="1800" dirty="0"/>
              <a:t>6 meses </a:t>
            </a:r>
            <a:r>
              <a:rPr lang="es-ES_tradnl" sz="1800" dirty="0">
                <a:sym typeface="Wingdings"/>
              </a:rPr>
              <a:t></a:t>
            </a:r>
            <a:r>
              <a:rPr lang="es-ES_tradnl" sz="1800" dirty="0"/>
              <a:t> ciclos irregulares.</a:t>
            </a:r>
            <a:endParaRPr lang="es-CO" sz="1800" dirty="0"/>
          </a:p>
          <a:p>
            <a:r>
              <a:rPr lang="es-ES_tradnl" dirty="0"/>
              <a:t>Oligomenorrea: &lt;9 ciclos al año o duración &gt;35 días.</a:t>
            </a:r>
          </a:p>
          <a:p>
            <a:r>
              <a:rPr lang="es-ES_tradnl" dirty="0"/>
              <a:t>Intervalos inter menstruales &gt;45 días en adolescentes &gt;2 años post-menarca.</a:t>
            </a:r>
            <a:endParaRPr lang="es-CO" dirty="0"/>
          </a:p>
          <a:p>
            <a:endParaRPr lang="es-ES" dirty="0"/>
          </a:p>
        </p:txBody>
      </p:sp>
      <p:sp>
        <p:nvSpPr>
          <p:cNvPr id="4" name="Rectángulo 3"/>
          <p:cNvSpPr/>
          <p:nvPr/>
        </p:nvSpPr>
        <p:spPr>
          <a:xfrm>
            <a:off x="9940535" y="2568795"/>
            <a:ext cx="1813461" cy="1015663"/>
          </a:xfrm>
          <a:prstGeom prst="rect">
            <a:avLst/>
          </a:prstGeom>
          <a:ln>
            <a:solidFill>
              <a:srgbClr val="00AAA7"/>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_tradnl" sz="2000" dirty="0">
                <a:solidFill>
                  <a:srgbClr val="152B48"/>
                </a:solidFill>
                <a:latin typeface="Montserrat" pitchFamily="2" charset="77"/>
              </a:rPr>
              <a:t>También requiere evaluación.</a:t>
            </a:r>
            <a:endParaRPr lang="es-CO" sz="2000" dirty="0">
              <a:solidFill>
                <a:srgbClr val="152B48"/>
              </a:solidFill>
              <a:latin typeface="Montserrat" pitchFamily="2" charset="77"/>
            </a:endParaRPr>
          </a:p>
        </p:txBody>
      </p:sp>
      <p:sp>
        <p:nvSpPr>
          <p:cNvPr id="5" name="Cerrar llave 4"/>
          <p:cNvSpPr/>
          <p:nvPr/>
        </p:nvSpPr>
        <p:spPr>
          <a:xfrm>
            <a:off x="9338172" y="2380245"/>
            <a:ext cx="509429" cy="1392765"/>
          </a:xfrm>
          <a:prstGeom prst="rightBrace">
            <a:avLst/>
          </a:prstGeom>
          <a:ln>
            <a:solidFill>
              <a:srgbClr val="00AAA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6487419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1165" y="212137"/>
            <a:ext cx="4564239" cy="1143000"/>
          </a:xfrm>
        </p:spPr>
        <p:txBody>
          <a:bodyPr/>
          <a:lstStyle/>
          <a:p>
            <a:r>
              <a:rPr lang="es-ES" dirty="0"/>
              <a:t>Etiología</a:t>
            </a:r>
          </a:p>
        </p:txBody>
      </p:sp>
      <p:sp>
        <p:nvSpPr>
          <p:cNvPr id="3" name="Marcador de contenido 2"/>
          <p:cNvSpPr>
            <a:spLocks noGrp="1"/>
          </p:cNvSpPr>
          <p:nvPr>
            <p:ph idx="1"/>
          </p:nvPr>
        </p:nvSpPr>
        <p:spPr>
          <a:xfrm>
            <a:off x="5215404" y="1182826"/>
            <a:ext cx="6704419" cy="4492348"/>
          </a:xfrm>
        </p:spPr>
        <p:txBody>
          <a:bodyPr>
            <a:normAutofit fontScale="92500" lnSpcReduction="10000"/>
          </a:bodyPr>
          <a:lstStyle/>
          <a:p>
            <a:pPr lvl="1">
              <a:lnSpc>
                <a:spcPct val="110000"/>
              </a:lnSpc>
            </a:pPr>
            <a:r>
              <a:rPr lang="es-ES" sz="2200" dirty="0"/>
              <a:t>Hipotálamo 35%:</a:t>
            </a:r>
            <a:endParaRPr lang="es-CO" sz="2200" dirty="0"/>
          </a:p>
          <a:p>
            <a:pPr lvl="2">
              <a:lnSpc>
                <a:spcPct val="110000"/>
              </a:lnSpc>
              <a:buFont typeface="Wingdings" pitchFamily="2" charset="2"/>
              <a:buChar char="§"/>
            </a:pPr>
            <a:r>
              <a:rPr lang="es-ES" sz="1900" dirty="0"/>
              <a:t>Amenorrea hipotalámica funcional.</a:t>
            </a:r>
            <a:endParaRPr lang="es-CO" sz="1900" dirty="0"/>
          </a:p>
          <a:p>
            <a:pPr lvl="1">
              <a:lnSpc>
                <a:spcPct val="110000"/>
              </a:lnSpc>
            </a:pPr>
            <a:r>
              <a:rPr lang="es-ES" sz="2200" dirty="0"/>
              <a:t>Pituitaria:  17%:</a:t>
            </a:r>
            <a:endParaRPr lang="es-CO" sz="2200" dirty="0"/>
          </a:p>
          <a:p>
            <a:pPr lvl="2">
              <a:lnSpc>
                <a:spcPct val="110000"/>
              </a:lnSpc>
              <a:buFont typeface="Wingdings" pitchFamily="2" charset="2"/>
              <a:buChar char="§"/>
            </a:pPr>
            <a:r>
              <a:rPr lang="es-ES" sz="1900" dirty="0"/>
              <a:t>13% </a:t>
            </a:r>
            <a:r>
              <a:rPr lang="es-ES" sz="1900" dirty="0" err="1"/>
              <a:t>hiperprolactinemia</a:t>
            </a:r>
            <a:r>
              <a:rPr lang="es-ES" sz="1900" dirty="0"/>
              <a:t>.</a:t>
            </a:r>
            <a:endParaRPr lang="es-CO" sz="1900" dirty="0"/>
          </a:p>
          <a:p>
            <a:pPr lvl="2">
              <a:lnSpc>
                <a:spcPct val="110000"/>
              </a:lnSpc>
              <a:buFont typeface="Wingdings" pitchFamily="2" charset="2"/>
              <a:buChar char="§"/>
            </a:pPr>
            <a:r>
              <a:rPr lang="es-ES" sz="1900" dirty="0"/>
              <a:t>1,5% silla turca vacía.</a:t>
            </a:r>
            <a:endParaRPr lang="es-CO" sz="1900" dirty="0"/>
          </a:p>
          <a:p>
            <a:pPr lvl="2">
              <a:lnSpc>
                <a:spcPct val="110000"/>
              </a:lnSpc>
              <a:buFont typeface="Wingdings" pitchFamily="2" charset="2"/>
              <a:buChar char="§"/>
            </a:pPr>
            <a:r>
              <a:rPr lang="es-ES" sz="1900" dirty="0"/>
              <a:t>1,5% síndrome de </a:t>
            </a:r>
            <a:r>
              <a:rPr lang="es-ES" sz="1900" dirty="0" err="1"/>
              <a:t>Sheehan</a:t>
            </a:r>
            <a:r>
              <a:rPr lang="es-ES" sz="1900" dirty="0"/>
              <a:t>.</a:t>
            </a:r>
            <a:endParaRPr lang="es-CO" sz="1900" dirty="0"/>
          </a:p>
          <a:p>
            <a:pPr lvl="2">
              <a:lnSpc>
                <a:spcPct val="110000"/>
              </a:lnSpc>
              <a:buFont typeface="Wingdings" pitchFamily="2" charset="2"/>
              <a:buChar char="§"/>
            </a:pPr>
            <a:r>
              <a:rPr lang="es-ES" sz="1900" dirty="0"/>
              <a:t>1% </a:t>
            </a:r>
            <a:r>
              <a:rPr lang="es-ES" sz="1900" dirty="0" err="1"/>
              <a:t>síndorme</a:t>
            </a:r>
            <a:r>
              <a:rPr lang="es-ES" sz="1900" dirty="0"/>
              <a:t> de Cushing.</a:t>
            </a:r>
            <a:endParaRPr lang="es-CO" sz="1900" dirty="0"/>
          </a:p>
          <a:p>
            <a:pPr lvl="1">
              <a:lnSpc>
                <a:spcPct val="110000"/>
              </a:lnSpc>
            </a:pPr>
            <a:r>
              <a:rPr lang="es-ES" dirty="0"/>
              <a:t>Ovárica:  40% :</a:t>
            </a:r>
            <a:endParaRPr lang="es-CO" dirty="0"/>
          </a:p>
          <a:p>
            <a:pPr lvl="2">
              <a:lnSpc>
                <a:spcPct val="110000"/>
              </a:lnSpc>
              <a:buFont typeface="Wingdings" pitchFamily="2" charset="2"/>
              <a:buChar char="§"/>
            </a:pPr>
            <a:r>
              <a:rPr lang="es-ES" sz="1900" dirty="0"/>
              <a:t>30% SOP.</a:t>
            </a:r>
            <a:endParaRPr lang="es-CO" sz="1900" dirty="0"/>
          </a:p>
          <a:p>
            <a:pPr lvl="2">
              <a:lnSpc>
                <a:spcPct val="110000"/>
              </a:lnSpc>
              <a:buFont typeface="Wingdings" pitchFamily="2" charset="2"/>
              <a:buChar char="§"/>
            </a:pPr>
            <a:r>
              <a:rPr lang="es-ES" sz="1900" dirty="0"/>
              <a:t>10% insuficiencia ovárica primaria.</a:t>
            </a:r>
            <a:endParaRPr lang="es-CO" sz="1900" dirty="0"/>
          </a:p>
          <a:p>
            <a:pPr lvl="1">
              <a:lnSpc>
                <a:spcPct val="110000"/>
              </a:lnSpc>
            </a:pPr>
            <a:r>
              <a:rPr lang="es-ES" dirty="0"/>
              <a:t>Útero: 7% adherencias intrauterinas.</a:t>
            </a:r>
            <a:endParaRPr lang="es-CO" dirty="0"/>
          </a:p>
          <a:p>
            <a:pPr lvl="1">
              <a:lnSpc>
                <a:spcPct val="110000"/>
              </a:lnSpc>
            </a:pPr>
            <a:r>
              <a:rPr lang="es-ES" dirty="0"/>
              <a:t>Otras: 1%:</a:t>
            </a:r>
            <a:endParaRPr lang="es-CO" dirty="0"/>
          </a:p>
          <a:p>
            <a:pPr lvl="2">
              <a:lnSpc>
                <a:spcPct val="110000"/>
              </a:lnSpc>
              <a:buFont typeface="Wingdings" pitchFamily="2" charset="2"/>
              <a:buChar char="§"/>
            </a:pPr>
            <a:r>
              <a:rPr lang="es-ES" sz="1900" dirty="0"/>
              <a:t>Hiperplasia congénita adrenal.</a:t>
            </a:r>
            <a:endParaRPr lang="es-CO" sz="1900" dirty="0"/>
          </a:p>
          <a:p>
            <a:pPr lvl="2">
              <a:lnSpc>
                <a:spcPct val="110000"/>
              </a:lnSpc>
              <a:buFont typeface="Wingdings" pitchFamily="2" charset="2"/>
              <a:buChar char="§"/>
            </a:pPr>
            <a:r>
              <a:rPr lang="es-ES" sz="1900" dirty="0"/>
              <a:t>Tumores ováricos y adrenales.</a:t>
            </a:r>
            <a:endParaRPr lang="es-CO" sz="1900" dirty="0"/>
          </a:p>
          <a:p>
            <a:pPr lvl="2">
              <a:lnSpc>
                <a:spcPct val="110000"/>
              </a:lnSpc>
              <a:buFont typeface="Wingdings" pitchFamily="2" charset="2"/>
              <a:buChar char="§"/>
            </a:pPr>
            <a:r>
              <a:rPr lang="es-ES" sz="1900" dirty="0"/>
              <a:t>Hipotiroidismo.</a:t>
            </a:r>
            <a:endParaRPr lang="es-CO" sz="1900" dirty="0"/>
          </a:p>
          <a:p>
            <a:pPr>
              <a:lnSpc>
                <a:spcPct val="110000"/>
              </a:lnSpc>
            </a:pPr>
            <a:endParaRPr lang="es-ES" dirty="0"/>
          </a:p>
        </p:txBody>
      </p:sp>
    </p:spTree>
    <p:extLst>
      <p:ext uri="{BB962C8B-B14F-4D97-AF65-F5344CB8AC3E}">
        <p14:creationId xmlns:p14="http://schemas.microsoft.com/office/powerpoint/2010/main" val="49806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5206" y="169489"/>
            <a:ext cx="10515600" cy="1325563"/>
          </a:xfrm>
        </p:spPr>
        <p:txBody>
          <a:bodyPr/>
          <a:lstStyle/>
          <a:p>
            <a:r>
              <a:rPr lang="es-ES" dirty="0"/>
              <a:t>Embarazo</a:t>
            </a:r>
          </a:p>
        </p:txBody>
      </p:sp>
      <p:sp>
        <p:nvSpPr>
          <p:cNvPr id="3" name="Marcador de contenido 2"/>
          <p:cNvSpPr>
            <a:spLocks noGrp="1"/>
          </p:cNvSpPr>
          <p:nvPr>
            <p:ph idx="1"/>
          </p:nvPr>
        </p:nvSpPr>
        <p:spPr>
          <a:xfrm>
            <a:off x="5283709" y="1495052"/>
            <a:ext cx="6323085" cy="4869796"/>
          </a:xfrm>
        </p:spPr>
        <p:txBody>
          <a:bodyPr>
            <a:normAutofit/>
          </a:bodyPr>
          <a:lstStyle/>
          <a:p>
            <a:r>
              <a:rPr lang="es-ES" sz="2400" dirty="0"/>
              <a:t>Causa más común de amenorrea secundaria.</a:t>
            </a:r>
          </a:p>
          <a:p>
            <a:endParaRPr lang="es-CO" sz="2400" dirty="0"/>
          </a:p>
          <a:p>
            <a:r>
              <a:rPr lang="es-ES" sz="2400" dirty="0"/>
              <a:t>Sangrado menstrual no excluye embarazo.</a:t>
            </a:r>
          </a:p>
          <a:p>
            <a:endParaRPr lang="es-CO" sz="2400" dirty="0"/>
          </a:p>
          <a:p>
            <a:r>
              <a:rPr lang="es-ES" sz="2400" dirty="0"/>
              <a:t>La prueba de embarazo es el primer paso en la evaluación de una amenorrea secundaria.</a:t>
            </a:r>
            <a:endParaRPr lang="es-CO" sz="2400" dirty="0"/>
          </a:p>
          <a:p>
            <a:endParaRPr lang="es-ES" sz="2400" dirty="0"/>
          </a:p>
        </p:txBody>
      </p:sp>
    </p:spTree>
    <p:extLst>
      <p:ext uri="{BB962C8B-B14F-4D97-AF65-F5344CB8AC3E}">
        <p14:creationId xmlns:p14="http://schemas.microsoft.com/office/powerpoint/2010/main" val="2319705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5815" y="240361"/>
            <a:ext cx="10515600" cy="1325563"/>
          </a:xfrm>
        </p:spPr>
        <p:txBody>
          <a:bodyPr/>
          <a:lstStyle/>
          <a:p>
            <a:r>
              <a:rPr lang="es-ES" dirty="0"/>
              <a:t>Amenorrea hipotalámica funcional</a:t>
            </a:r>
            <a:r>
              <a:rPr lang="es-CO" dirty="0"/>
              <a:t> </a:t>
            </a:r>
            <a:endParaRPr lang="es-ES" dirty="0"/>
          </a:p>
        </p:txBody>
      </p:sp>
      <p:sp>
        <p:nvSpPr>
          <p:cNvPr id="3" name="Marcador de contenido 2"/>
          <p:cNvSpPr>
            <a:spLocks noGrp="1"/>
          </p:cNvSpPr>
          <p:nvPr>
            <p:ph idx="1"/>
          </p:nvPr>
        </p:nvSpPr>
        <p:spPr>
          <a:xfrm>
            <a:off x="4966230" y="2353470"/>
            <a:ext cx="6954221" cy="4264169"/>
          </a:xfrm>
        </p:spPr>
        <p:txBody>
          <a:bodyPr>
            <a:normAutofit/>
          </a:bodyPr>
          <a:lstStyle/>
          <a:p>
            <a:pPr algn="just">
              <a:lnSpc>
                <a:spcPct val="100000"/>
              </a:lnSpc>
            </a:pPr>
            <a:r>
              <a:rPr lang="es-ES" dirty="0"/>
              <a:t>Excluye patologías </a:t>
            </a:r>
            <a:r>
              <a:rPr lang="es-ES" dirty="0">
                <a:sym typeface="Wingdings"/>
              </a:rPr>
              <a:t></a:t>
            </a:r>
            <a:r>
              <a:rPr lang="es-ES" dirty="0"/>
              <a:t> disminución en la secreción pulsátil de </a:t>
            </a:r>
            <a:r>
              <a:rPr lang="es-ES" dirty="0" err="1"/>
              <a:t>GnRH</a:t>
            </a:r>
            <a:r>
              <a:rPr lang="es-ES" dirty="0"/>
              <a:t> en hipotálamo:</a:t>
            </a:r>
            <a:endParaRPr lang="es-CO" dirty="0"/>
          </a:p>
          <a:p>
            <a:pPr lvl="1" algn="just">
              <a:lnSpc>
                <a:spcPct val="100000"/>
              </a:lnSpc>
              <a:buFont typeface="Wingdings" pitchFamily="2" charset="2"/>
              <a:buChar char="§"/>
            </a:pPr>
            <a:r>
              <a:rPr lang="es-ES" sz="1800" dirty="0"/>
              <a:t>Disminución en pulsos de gonadotropinas sin pico de LH en mitad del ciclo.</a:t>
            </a:r>
            <a:endParaRPr lang="es-CO" sz="1800" dirty="0"/>
          </a:p>
          <a:p>
            <a:pPr lvl="1" algn="just">
              <a:lnSpc>
                <a:spcPct val="100000"/>
              </a:lnSpc>
              <a:buFont typeface="Wingdings" pitchFamily="2" charset="2"/>
              <a:buChar char="§"/>
            </a:pPr>
            <a:r>
              <a:rPr lang="es-ES" sz="1800" dirty="0"/>
              <a:t>FSH </a:t>
            </a:r>
            <a:r>
              <a:rPr lang="es-ES" sz="1800" dirty="0" err="1"/>
              <a:t>disminuída</a:t>
            </a:r>
            <a:r>
              <a:rPr lang="es-ES" sz="1800" dirty="0"/>
              <a:t> o normal – mayores que LH (patrón prepuberal).</a:t>
            </a:r>
            <a:endParaRPr lang="es-CO" sz="1800" dirty="0"/>
          </a:p>
          <a:p>
            <a:pPr lvl="1" algn="just">
              <a:lnSpc>
                <a:spcPct val="100000"/>
              </a:lnSpc>
              <a:buFont typeface="Wingdings" pitchFamily="2" charset="2"/>
              <a:buChar char="§"/>
            </a:pPr>
            <a:r>
              <a:rPr lang="es-ES" sz="1800" dirty="0"/>
              <a:t>Ausencia de desarrollo folicular normal.</a:t>
            </a:r>
            <a:endParaRPr lang="es-CO" sz="1800" dirty="0"/>
          </a:p>
          <a:p>
            <a:pPr lvl="1" algn="just">
              <a:lnSpc>
                <a:spcPct val="100000"/>
              </a:lnSpc>
              <a:buFont typeface="Wingdings" pitchFamily="2" charset="2"/>
              <a:buChar char="§"/>
            </a:pPr>
            <a:r>
              <a:rPr lang="es-ES" sz="1800" dirty="0"/>
              <a:t>Anovulación.</a:t>
            </a:r>
            <a:endParaRPr lang="es-CO" sz="1800" dirty="0"/>
          </a:p>
          <a:p>
            <a:pPr lvl="1" algn="just">
              <a:lnSpc>
                <a:spcPct val="100000"/>
              </a:lnSpc>
              <a:buFont typeface="Wingdings" pitchFamily="2" charset="2"/>
              <a:buChar char="§"/>
            </a:pPr>
            <a:r>
              <a:rPr lang="es-ES" sz="1800" dirty="0"/>
              <a:t>Bajos niveles de estradiol.</a:t>
            </a:r>
            <a:endParaRPr lang="es-CO" sz="1800" dirty="0"/>
          </a:p>
          <a:p>
            <a:pPr algn="just">
              <a:lnSpc>
                <a:spcPct val="100000"/>
              </a:lnSpc>
            </a:pPr>
            <a:r>
              <a:rPr lang="es-ES" dirty="0"/>
              <a:t>Se asocia a pérdida de masa ósea por </a:t>
            </a:r>
            <a:r>
              <a:rPr lang="es-ES" dirty="0" err="1"/>
              <a:t>hipoestrogenemia</a:t>
            </a:r>
            <a:r>
              <a:rPr lang="es-ES" dirty="0"/>
              <a:t>.</a:t>
            </a:r>
            <a:endParaRPr lang="es-CO" dirty="0"/>
          </a:p>
          <a:p>
            <a:pPr algn="just">
              <a:lnSpc>
                <a:spcPct val="100000"/>
              </a:lnSpc>
            </a:pPr>
            <a:endParaRPr lang="es-ES" dirty="0"/>
          </a:p>
        </p:txBody>
      </p:sp>
    </p:spTree>
    <p:extLst>
      <p:ext uri="{BB962C8B-B14F-4D97-AF65-F5344CB8AC3E}">
        <p14:creationId xmlns:p14="http://schemas.microsoft.com/office/powerpoint/2010/main" val="791261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7422" y="171424"/>
            <a:ext cx="10515600" cy="1325563"/>
          </a:xfrm>
        </p:spPr>
        <p:txBody>
          <a:bodyPr/>
          <a:lstStyle/>
          <a:p>
            <a:r>
              <a:rPr lang="es-ES" dirty="0"/>
              <a:t>Amenorrea hipotalámica funcional</a:t>
            </a:r>
            <a:r>
              <a:rPr lang="es-CO" dirty="0"/>
              <a:t> </a:t>
            </a:r>
            <a:endParaRPr lang="es-ES" dirty="0"/>
          </a:p>
        </p:txBody>
      </p:sp>
      <p:sp>
        <p:nvSpPr>
          <p:cNvPr id="3" name="Marcador de contenido 2"/>
          <p:cNvSpPr>
            <a:spLocks noGrp="1"/>
          </p:cNvSpPr>
          <p:nvPr>
            <p:ph idx="1"/>
          </p:nvPr>
        </p:nvSpPr>
        <p:spPr>
          <a:xfrm>
            <a:off x="1381961" y="1507647"/>
            <a:ext cx="7033590" cy="4530725"/>
          </a:xfrm>
        </p:spPr>
        <p:txBody>
          <a:bodyPr/>
          <a:lstStyle/>
          <a:p>
            <a:pPr marL="0" indent="0">
              <a:buNone/>
            </a:pPr>
            <a:r>
              <a:rPr lang="es-ES" sz="2400" b="1" dirty="0"/>
              <a:t>Factores de riesgo:</a:t>
            </a:r>
          </a:p>
          <a:p>
            <a:pPr lvl="1"/>
            <a:r>
              <a:rPr lang="es-ES" dirty="0"/>
              <a:t>Trastornos alimentarios: anorexia nerviosa.</a:t>
            </a:r>
            <a:endParaRPr lang="es-CO" dirty="0"/>
          </a:p>
          <a:p>
            <a:pPr lvl="1"/>
            <a:r>
              <a:rPr lang="es-ES" dirty="0"/>
              <a:t>Peso &lt;10% del peso ideal.</a:t>
            </a:r>
            <a:endParaRPr lang="es-CO" dirty="0"/>
          </a:p>
          <a:p>
            <a:pPr lvl="1"/>
            <a:r>
              <a:rPr lang="es-ES" dirty="0"/>
              <a:t>Ejercicio excesivo.</a:t>
            </a:r>
            <a:endParaRPr lang="es-CO" dirty="0"/>
          </a:p>
          <a:p>
            <a:pPr lvl="1"/>
            <a:r>
              <a:rPr lang="es-ES" dirty="0"/>
              <a:t>Estrés emocional e inducido por enfermedades.</a:t>
            </a:r>
            <a:endParaRPr lang="es-CO" dirty="0"/>
          </a:p>
        </p:txBody>
      </p:sp>
      <p:sp>
        <p:nvSpPr>
          <p:cNvPr id="4" name="Rectángulo 3"/>
          <p:cNvSpPr/>
          <p:nvPr/>
        </p:nvSpPr>
        <p:spPr>
          <a:xfrm>
            <a:off x="5314478" y="4583863"/>
            <a:ext cx="6650454" cy="1015663"/>
          </a:xfrm>
          <a:prstGeom prst="rect">
            <a:avLst/>
          </a:prstGeom>
          <a:ln>
            <a:solidFill>
              <a:srgbClr val="00AAA7"/>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000" b="1" dirty="0">
                <a:latin typeface="Montserrat" pitchFamily="2" charset="77"/>
              </a:rPr>
              <a:t>Triada de atleta femenina: </a:t>
            </a:r>
          </a:p>
          <a:p>
            <a:pPr algn="ctr"/>
            <a:r>
              <a:rPr lang="es-ES" sz="2000" dirty="0">
                <a:latin typeface="Montserrat" pitchFamily="2" charset="77"/>
              </a:rPr>
              <a:t>amenorrea, desórdenes alimentarios y osteoporosis/baja masa ósea</a:t>
            </a:r>
            <a:r>
              <a:rPr lang="es-CO" sz="2000" dirty="0">
                <a:latin typeface="Montserrat" pitchFamily="2" charset="77"/>
              </a:rPr>
              <a:t>.</a:t>
            </a:r>
            <a:endParaRPr lang="es-ES" sz="2000" dirty="0">
              <a:latin typeface="Montserrat" pitchFamily="2" charset="77"/>
            </a:endParaRPr>
          </a:p>
        </p:txBody>
      </p:sp>
      <p:sp>
        <p:nvSpPr>
          <p:cNvPr id="5" name="Rectángulo 4"/>
          <p:cNvSpPr/>
          <p:nvPr/>
        </p:nvSpPr>
        <p:spPr>
          <a:xfrm>
            <a:off x="9317124" y="2154262"/>
            <a:ext cx="2087937" cy="707886"/>
          </a:xfrm>
          <a:prstGeom prst="rect">
            <a:avLst/>
          </a:prstGeom>
          <a:ln>
            <a:solidFill>
              <a:srgbClr val="00AAA7"/>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000" dirty="0">
                <a:solidFill>
                  <a:srgbClr val="152B48"/>
                </a:solidFill>
                <a:latin typeface="Montserrat" pitchFamily="2" charset="77"/>
              </a:rPr>
              <a:t>Generalmente son todas.</a:t>
            </a:r>
            <a:endParaRPr lang="es-CO" sz="2000" dirty="0">
              <a:solidFill>
                <a:srgbClr val="152B48"/>
              </a:solidFill>
              <a:latin typeface="Montserrat" pitchFamily="2" charset="77"/>
            </a:endParaRPr>
          </a:p>
        </p:txBody>
      </p:sp>
      <p:sp>
        <p:nvSpPr>
          <p:cNvPr id="6" name="Cerrar llave 5"/>
          <p:cNvSpPr/>
          <p:nvPr/>
        </p:nvSpPr>
        <p:spPr>
          <a:xfrm>
            <a:off x="8360133" y="1501274"/>
            <a:ext cx="723737" cy="2118237"/>
          </a:xfrm>
          <a:prstGeom prst="rightBrace">
            <a:avLst/>
          </a:prstGeom>
          <a:ln>
            <a:solidFill>
              <a:srgbClr val="00AAA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8" name="Rectángulo 7"/>
          <p:cNvSpPr/>
          <p:nvPr/>
        </p:nvSpPr>
        <p:spPr>
          <a:xfrm>
            <a:off x="5541546" y="6116812"/>
            <a:ext cx="6650454" cy="523220"/>
          </a:xfrm>
          <a:prstGeom prst="rect">
            <a:avLst/>
          </a:prstGeom>
        </p:spPr>
        <p:txBody>
          <a:bodyPr wrap="square">
            <a:spAutoFit/>
          </a:bodyPr>
          <a:lstStyle/>
          <a:p>
            <a:r>
              <a:rPr lang="es-ES" sz="1400" dirty="0" err="1">
                <a:solidFill>
                  <a:srgbClr val="152B48"/>
                </a:solidFill>
                <a:latin typeface="Montserrat" pitchFamily="2" charset="77"/>
              </a:rPr>
              <a:t>Welt</a:t>
            </a:r>
            <a:r>
              <a:rPr lang="es-ES" sz="1400" dirty="0">
                <a:solidFill>
                  <a:srgbClr val="152B48"/>
                </a:solidFill>
                <a:latin typeface="Montserrat" pitchFamily="2" charset="77"/>
              </a:rPr>
              <a:t> C, Barbieri R. </a:t>
            </a:r>
            <a:r>
              <a:rPr lang="es-ES" sz="1400" dirty="0" err="1">
                <a:solidFill>
                  <a:srgbClr val="152B48"/>
                </a:solidFill>
                <a:latin typeface="Montserrat" pitchFamily="2" charset="77"/>
              </a:rPr>
              <a:t>Epidemiology</a:t>
            </a:r>
            <a:r>
              <a:rPr lang="es-ES" sz="1400" dirty="0">
                <a:solidFill>
                  <a:srgbClr val="152B48"/>
                </a:solidFill>
                <a:latin typeface="Montserrat" pitchFamily="2" charset="77"/>
              </a:rPr>
              <a:t> and causes of </a:t>
            </a:r>
            <a:r>
              <a:rPr lang="es-ES" sz="1400" dirty="0" err="1">
                <a:solidFill>
                  <a:srgbClr val="152B48"/>
                </a:solidFill>
                <a:latin typeface="Montserrat" pitchFamily="2" charset="77"/>
              </a:rPr>
              <a:t>secondary</a:t>
            </a:r>
            <a:r>
              <a:rPr lang="es-ES" sz="1400" dirty="0">
                <a:solidFill>
                  <a:srgbClr val="152B48"/>
                </a:solidFill>
                <a:latin typeface="Montserrat" pitchFamily="2" charset="77"/>
              </a:rPr>
              <a:t> amenorrea. </a:t>
            </a:r>
            <a:r>
              <a:rPr lang="es-ES" sz="1400" dirty="0" err="1">
                <a:solidFill>
                  <a:srgbClr val="152B48"/>
                </a:solidFill>
                <a:latin typeface="Montserrat" pitchFamily="2" charset="77"/>
              </a:rPr>
              <a:t>UpToDate</a:t>
            </a:r>
            <a:r>
              <a:rPr lang="es-ES" sz="1400" dirty="0">
                <a:solidFill>
                  <a:srgbClr val="152B48"/>
                </a:solidFill>
                <a:latin typeface="Montserrat" pitchFamily="2" charset="77"/>
              </a:rPr>
              <a:t>. </a:t>
            </a:r>
            <a:r>
              <a:rPr lang="es-ES" sz="1400" dirty="0" err="1">
                <a:solidFill>
                  <a:srgbClr val="152B48"/>
                </a:solidFill>
                <a:latin typeface="Montserrat" pitchFamily="2" charset="77"/>
              </a:rPr>
              <a:t>Dec</a:t>
            </a:r>
            <a:r>
              <a:rPr lang="es-ES" sz="1400" dirty="0">
                <a:solidFill>
                  <a:srgbClr val="152B48"/>
                </a:solidFill>
                <a:latin typeface="Montserrat" pitchFamily="2" charset="77"/>
              </a:rPr>
              <a:t> 2017. 1-12</a:t>
            </a:r>
            <a:endParaRPr lang="es-CO" sz="1400" dirty="0">
              <a:solidFill>
                <a:srgbClr val="152B48"/>
              </a:solidFill>
              <a:latin typeface="Montserrat" pitchFamily="2" charset="77"/>
            </a:endParaRPr>
          </a:p>
        </p:txBody>
      </p:sp>
    </p:spTree>
    <p:extLst>
      <p:ext uri="{BB962C8B-B14F-4D97-AF65-F5344CB8AC3E}">
        <p14:creationId xmlns:p14="http://schemas.microsoft.com/office/powerpoint/2010/main" val="5890386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142812"/>
            <a:ext cx="10515600" cy="1325563"/>
          </a:xfrm>
        </p:spPr>
        <p:txBody>
          <a:bodyPr/>
          <a:lstStyle/>
          <a:p>
            <a:r>
              <a:rPr lang="es-ES" dirty="0"/>
              <a:t>Amenorrea hipotalámica funcional</a:t>
            </a:r>
            <a:r>
              <a:rPr lang="es-CO" dirty="0"/>
              <a:t> </a:t>
            </a:r>
            <a:endParaRPr lang="es-ES" dirty="0"/>
          </a:p>
        </p:txBody>
      </p:sp>
      <p:sp>
        <p:nvSpPr>
          <p:cNvPr id="3" name="Marcador de contenido 2"/>
          <p:cNvSpPr>
            <a:spLocks noGrp="1"/>
          </p:cNvSpPr>
          <p:nvPr>
            <p:ph idx="1"/>
          </p:nvPr>
        </p:nvSpPr>
        <p:spPr>
          <a:xfrm>
            <a:off x="721822" y="1334821"/>
            <a:ext cx="8322425" cy="4754262"/>
          </a:xfrm>
        </p:spPr>
        <p:txBody>
          <a:bodyPr>
            <a:normAutofit/>
          </a:bodyPr>
          <a:lstStyle/>
          <a:p>
            <a:r>
              <a:rPr lang="es-ES" dirty="0"/>
              <a:t>Tienen concentraciones menores de </a:t>
            </a:r>
            <a:r>
              <a:rPr lang="es-ES" b="1" dirty="0" err="1"/>
              <a:t>leptina</a:t>
            </a:r>
            <a:r>
              <a:rPr lang="es-ES" b="1" dirty="0"/>
              <a:t> </a:t>
            </a:r>
            <a:r>
              <a:rPr lang="es-ES" dirty="0">
                <a:sym typeface="Wingdings"/>
              </a:rPr>
              <a:t></a:t>
            </a:r>
            <a:r>
              <a:rPr lang="es-ES" dirty="0"/>
              <a:t> contribuye a secreción de gonadotropinas </a:t>
            </a:r>
            <a:r>
              <a:rPr lang="es-ES" dirty="0" err="1"/>
              <a:t>disminuída</a:t>
            </a:r>
            <a:r>
              <a:rPr lang="es-ES" dirty="0"/>
              <a:t>.</a:t>
            </a:r>
            <a:endParaRPr lang="es-CO" dirty="0"/>
          </a:p>
          <a:p>
            <a:r>
              <a:rPr lang="es-ES" dirty="0"/>
              <a:t>Se asocia a pérdida de masa ósea y disfunción neuroendocrina.</a:t>
            </a:r>
            <a:endParaRPr lang="es-CO" dirty="0"/>
          </a:p>
          <a:p>
            <a:r>
              <a:rPr lang="es-ES" dirty="0"/>
              <a:t>Bases genéticas: mutaciones genéticas identificadas </a:t>
            </a:r>
            <a:r>
              <a:rPr lang="es-ES" dirty="0">
                <a:sym typeface="Wingdings"/>
              </a:rPr>
              <a:t></a:t>
            </a:r>
            <a:r>
              <a:rPr lang="es-ES" dirty="0"/>
              <a:t> KAL1, FGFR1, PROKR2, GNRHR.</a:t>
            </a:r>
            <a:endParaRPr lang="es-CO" dirty="0"/>
          </a:p>
          <a:p>
            <a:r>
              <a:rPr lang="es-ES" dirty="0"/>
              <a:t>Revertir el factor precipitante mejora 83% de las pacientes.</a:t>
            </a:r>
            <a:endParaRPr lang="es-CO" dirty="0"/>
          </a:p>
          <a:p>
            <a:endParaRPr lang="es-ES" dirty="0"/>
          </a:p>
        </p:txBody>
      </p:sp>
      <p:pic>
        <p:nvPicPr>
          <p:cNvPr id="4" name="Imagen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479979" y="1540014"/>
            <a:ext cx="2376042" cy="4343876"/>
          </a:xfrm>
          <a:prstGeom prst="rect">
            <a:avLst/>
          </a:prstGeom>
        </p:spPr>
      </p:pic>
      <p:sp>
        <p:nvSpPr>
          <p:cNvPr id="5" name="Rectángulo 4"/>
          <p:cNvSpPr/>
          <p:nvPr/>
        </p:nvSpPr>
        <p:spPr>
          <a:xfrm>
            <a:off x="5104015" y="6253523"/>
            <a:ext cx="6916888" cy="461665"/>
          </a:xfrm>
          <a:prstGeom prst="rect">
            <a:avLst/>
          </a:prstGeom>
        </p:spPr>
        <p:txBody>
          <a:bodyPr wrap="square">
            <a:spAutoFit/>
          </a:bodyPr>
          <a:lstStyle/>
          <a:p>
            <a:r>
              <a:rPr lang="es-ES" sz="1200" dirty="0" err="1">
                <a:solidFill>
                  <a:srgbClr val="152B48"/>
                </a:solidFill>
                <a:latin typeface="Montserrat" pitchFamily="2" charset="77"/>
              </a:rPr>
              <a:t>Welt</a:t>
            </a:r>
            <a:r>
              <a:rPr lang="es-ES" sz="1200" dirty="0">
                <a:solidFill>
                  <a:srgbClr val="152B48"/>
                </a:solidFill>
                <a:latin typeface="Montserrat" pitchFamily="2" charset="77"/>
              </a:rPr>
              <a:t> C, Barbieri R. </a:t>
            </a:r>
            <a:r>
              <a:rPr lang="es-ES" sz="1200" dirty="0" err="1">
                <a:solidFill>
                  <a:srgbClr val="152B48"/>
                </a:solidFill>
                <a:latin typeface="Montserrat" pitchFamily="2" charset="77"/>
              </a:rPr>
              <a:t>Epidemiology</a:t>
            </a:r>
            <a:r>
              <a:rPr lang="es-ES" sz="1200" dirty="0">
                <a:solidFill>
                  <a:srgbClr val="152B48"/>
                </a:solidFill>
                <a:latin typeface="Montserrat" pitchFamily="2" charset="77"/>
              </a:rPr>
              <a:t> and causes of </a:t>
            </a:r>
            <a:r>
              <a:rPr lang="es-ES" sz="1200" dirty="0" err="1">
                <a:solidFill>
                  <a:srgbClr val="152B48"/>
                </a:solidFill>
                <a:latin typeface="Montserrat" pitchFamily="2" charset="77"/>
              </a:rPr>
              <a:t>secondary</a:t>
            </a:r>
            <a:r>
              <a:rPr lang="es-ES" sz="1200" dirty="0">
                <a:solidFill>
                  <a:srgbClr val="152B48"/>
                </a:solidFill>
                <a:latin typeface="Montserrat" pitchFamily="2" charset="77"/>
              </a:rPr>
              <a:t> amenorrea. </a:t>
            </a:r>
            <a:r>
              <a:rPr lang="es-ES" sz="1200" dirty="0" err="1">
                <a:solidFill>
                  <a:srgbClr val="152B48"/>
                </a:solidFill>
                <a:latin typeface="Montserrat" pitchFamily="2" charset="77"/>
              </a:rPr>
              <a:t>UpToDate</a:t>
            </a:r>
            <a:r>
              <a:rPr lang="es-ES" sz="1200" dirty="0">
                <a:solidFill>
                  <a:srgbClr val="152B48"/>
                </a:solidFill>
                <a:latin typeface="Montserrat" pitchFamily="2" charset="77"/>
              </a:rPr>
              <a:t>. </a:t>
            </a:r>
            <a:r>
              <a:rPr lang="es-ES" sz="1200" dirty="0" err="1">
                <a:solidFill>
                  <a:srgbClr val="152B48"/>
                </a:solidFill>
                <a:latin typeface="Montserrat" pitchFamily="2" charset="77"/>
              </a:rPr>
              <a:t>Dec</a:t>
            </a:r>
            <a:r>
              <a:rPr lang="es-ES" sz="1200" dirty="0">
                <a:solidFill>
                  <a:srgbClr val="152B48"/>
                </a:solidFill>
                <a:latin typeface="Montserrat" pitchFamily="2" charset="77"/>
              </a:rPr>
              <a:t> 2017. 1-12</a:t>
            </a:r>
            <a:endParaRPr lang="es-CO" sz="1200" dirty="0">
              <a:solidFill>
                <a:srgbClr val="152B48"/>
              </a:solidFill>
              <a:latin typeface="Montserrat" pitchFamily="2" charset="77"/>
            </a:endParaRPr>
          </a:p>
        </p:txBody>
      </p:sp>
    </p:spTree>
    <p:extLst>
      <p:ext uri="{BB962C8B-B14F-4D97-AF65-F5344CB8AC3E}">
        <p14:creationId xmlns:p14="http://schemas.microsoft.com/office/powerpoint/2010/main" val="3379706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5691" y="240985"/>
            <a:ext cx="10515600" cy="1325563"/>
          </a:xfrm>
        </p:spPr>
        <p:txBody>
          <a:bodyPr/>
          <a:lstStyle/>
          <a:p>
            <a:r>
              <a:rPr lang="es-ES" dirty="0"/>
              <a:t>Enfermedades </a:t>
            </a:r>
            <a:r>
              <a:rPr lang="es-ES" dirty="0" err="1"/>
              <a:t>hipofisiarias</a:t>
            </a:r>
            <a:endParaRPr lang="es-ES" dirty="0"/>
          </a:p>
        </p:txBody>
      </p:sp>
      <p:sp>
        <p:nvSpPr>
          <p:cNvPr id="3" name="Marcador de contenido 2"/>
          <p:cNvSpPr>
            <a:spLocks noGrp="1"/>
          </p:cNvSpPr>
          <p:nvPr>
            <p:ph idx="1"/>
          </p:nvPr>
        </p:nvSpPr>
        <p:spPr>
          <a:xfrm>
            <a:off x="5443871" y="2106324"/>
            <a:ext cx="6360202" cy="4263545"/>
          </a:xfrm>
        </p:spPr>
        <p:txBody>
          <a:bodyPr>
            <a:normAutofit/>
          </a:bodyPr>
          <a:lstStyle/>
          <a:p>
            <a:pPr>
              <a:lnSpc>
                <a:spcPct val="100000"/>
              </a:lnSpc>
            </a:pPr>
            <a:r>
              <a:rPr lang="es-ES" dirty="0" err="1"/>
              <a:t>Hiperprolactinemia</a:t>
            </a:r>
            <a:r>
              <a:rPr lang="es-ES" dirty="0"/>
              <a:t>:</a:t>
            </a:r>
            <a:endParaRPr lang="es-CO" dirty="0"/>
          </a:p>
          <a:p>
            <a:pPr lvl="1">
              <a:lnSpc>
                <a:spcPct val="100000"/>
              </a:lnSpc>
              <a:buFont typeface="Wingdings" pitchFamily="2" charset="2"/>
              <a:buChar char="§"/>
            </a:pPr>
            <a:r>
              <a:rPr lang="es-ES" sz="1800" dirty="0"/>
              <a:t>Suprime secreción </a:t>
            </a:r>
            <a:r>
              <a:rPr lang="es-ES" sz="1800" dirty="0" err="1"/>
              <a:t>GnRH</a:t>
            </a:r>
            <a:r>
              <a:rPr lang="es-ES" sz="1800" dirty="0"/>
              <a:t> (dopamina).</a:t>
            </a:r>
          </a:p>
          <a:p>
            <a:pPr lvl="1">
              <a:lnSpc>
                <a:spcPct val="100000"/>
              </a:lnSpc>
              <a:buFont typeface="Wingdings" pitchFamily="2" charset="2"/>
              <a:buChar char="§"/>
            </a:pPr>
            <a:r>
              <a:rPr lang="es-ES" sz="1800" dirty="0"/>
              <a:t>Baja concentración de gonadotropinas y estradiol.</a:t>
            </a:r>
            <a:endParaRPr lang="es-CO" sz="1800" dirty="0"/>
          </a:p>
          <a:p>
            <a:pPr>
              <a:lnSpc>
                <a:spcPct val="100000"/>
              </a:lnSpc>
            </a:pPr>
            <a:r>
              <a:rPr lang="es-ES" dirty="0"/>
              <a:t>Síndrome de </a:t>
            </a:r>
            <a:r>
              <a:rPr lang="es-ES" dirty="0" err="1"/>
              <a:t>Sheehan</a:t>
            </a:r>
            <a:r>
              <a:rPr lang="es-ES" dirty="0"/>
              <a:t>.</a:t>
            </a:r>
            <a:endParaRPr lang="es-CO" dirty="0"/>
          </a:p>
          <a:p>
            <a:pPr>
              <a:lnSpc>
                <a:spcPct val="100000"/>
              </a:lnSpc>
            </a:pPr>
            <a:r>
              <a:rPr lang="es-ES" dirty="0"/>
              <a:t>Radiación.</a:t>
            </a:r>
            <a:endParaRPr lang="es-CO" dirty="0"/>
          </a:p>
          <a:p>
            <a:pPr>
              <a:lnSpc>
                <a:spcPct val="100000"/>
              </a:lnSpc>
            </a:pPr>
            <a:r>
              <a:rPr lang="es-ES" dirty="0"/>
              <a:t>Lesiones </a:t>
            </a:r>
            <a:r>
              <a:rPr lang="es-ES" dirty="0" err="1"/>
              <a:t>infiltrativas</a:t>
            </a:r>
            <a:r>
              <a:rPr lang="es-ES" dirty="0"/>
              <a:t>:</a:t>
            </a:r>
            <a:endParaRPr lang="es-CO" dirty="0"/>
          </a:p>
          <a:p>
            <a:pPr lvl="1">
              <a:lnSpc>
                <a:spcPct val="100000"/>
              </a:lnSpc>
              <a:buFont typeface="Wingdings" pitchFamily="2" charset="2"/>
              <a:buChar char="§"/>
            </a:pPr>
            <a:r>
              <a:rPr lang="es-ES" sz="1800" dirty="0"/>
              <a:t>Hemocromatosis.</a:t>
            </a:r>
            <a:endParaRPr lang="es-CO" sz="1800" dirty="0"/>
          </a:p>
          <a:p>
            <a:pPr lvl="1">
              <a:lnSpc>
                <a:spcPct val="100000"/>
              </a:lnSpc>
              <a:buFont typeface="Wingdings" pitchFamily="2" charset="2"/>
              <a:buChar char="§"/>
            </a:pPr>
            <a:r>
              <a:rPr lang="es-ES" sz="1800" dirty="0" err="1"/>
              <a:t>Hipoficitis</a:t>
            </a:r>
            <a:r>
              <a:rPr lang="es-ES" sz="1800" dirty="0"/>
              <a:t> linfocítica.</a:t>
            </a:r>
            <a:endParaRPr lang="es-CO" sz="1800" dirty="0"/>
          </a:p>
          <a:p>
            <a:pPr>
              <a:lnSpc>
                <a:spcPct val="100000"/>
              </a:lnSpc>
            </a:pPr>
            <a:endParaRPr lang="es-ES" dirty="0"/>
          </a:p>
        </p:txBody>
      </p:sp>
    </p:spTree>
    <p:extLst>
      <p:ext uri="{BB962C8B-B14F-4D97-AF65-F5344CB8AC3E}">
        <p14:creationId xmlns:p14="http://schemas.microsoft.com/office/powerpoint/2010/main" val="29873100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5" y="97924"/>
            <a:ext cx="10515600" cy="1325563"/>
          </a:xfrm>
        </p:spPr>
        <p:txBody>
          <a:bodyPr/>
          <a:lstStyle/>
          <a:p>
            <a:r>
              <a:rPr lang="es-ES" dirty="0" err="1"/>
              <a:t>Hiperprolactinemia</a:t>
            </a:r>
            <a:endParaRPr lang="es-ES" dirty="0"/>
          </a:p>
        </p:txBody>
      </p:sp>
      <p:sp>
        <p:nvSpPr>
          <p:cNvPr id="3" name="Marcador de contenido 2"/>
          <p:cNvSpPr>
            <a:spLocks noGrp="1"/>
          </p:cNvSpPr>
          <p:nvPr>
            <p:ph idx="1"/>
          </p:nvPr>
        </p:nvSpPr>
        <p:spPr>
          <a:xfrm>
            <a:off x="838200" y="1557088"/>
            <a:ext cx="11070265" cy="3743824"/>
          </a:xfrm>
        </p:spPr>
        <p:txBody>
          <a:bodyPr>
            <a:normAutofit/>
          </a:bodyPr>
          <a:lstStyle/>
          <a:p>
            <a:r>
              <a:rPr lang="es-ES" dirty="0"/>
              <a:t>Adenoma </a:t>
            </a:r>
            <a:r>
              <a:rPr lang="es-ES" dirty="0" err="1"/>
              <a:t>lactotropo</a:t>
            </a:r>
            <a:r>
              <a:rPr lang="es-ES" dirty="0"/>
              <a:t> es la principal causa </a:t>
            </a:r>
            <a:r>
              <a:rPr lang="es-ES" dirty="0" err="1"/>
              <a:t>hipofisiaria</a:t>
            </a:r>
            <a:r>
              <a:rPr lang="es-ES" dirty="0"/>
              <a:t> (90%).</a:t>
            </a:r>
            <a:endParaRPr lang="es-CO" dirty="0"/>
          </a:p>
          <a:p>
            <a:r>
              <a:rPr lang="es-ES" dirty="0"/>
              <a:t>13% de las amenorreas secundarias.</a:t>
            </a:r>
            <a:endParaRPr lang="es-CO" dirty="0"/>
          </a:p>
          <a:p>
            <a:r>
              <a:rPr lang="es-ES" dirty="0"/>
              <a:t>Clínica similar a amenorrea hipotalámica + galactorrea.</a:t>
            </a:r>
            <a:endParaRPr lang="es-CO" dirty="0"/>
          </a:p>
          <a:p>
            <a:r>
              <a:rPr lang="es-ES" dirty="0"/>
              <a:t>Suprime el eje por acción de dopamina </a:t>
            </a:r>
            <a:r>
              <a:rPr lang="es-ES" dirty="0">
                <a:sym typeface="Wingdings"/>
              </a:rPr>
              <a:t></a:t>
            </a:r>
            <a:r>
              <a:rPr lang="es-ES" dirty="0"/>
              <a:t> gonadotropinas y estradiol bajos.</a:t>
            </a:r>
            <a:endParaRPr lang="es-CO" dirty="0"/>
          </a:p>
          <a:p>
            <a:r>
              <a:rPr lang="es-ES" dirty="0"/>
              <a:t>TRH aumentada (hipotiroidismo) </a:t>
            </a:r>
            <a:r>
              <a:rPr lang="es-ES" dirty="0">
                <a:sym typeface="Wingdings"/>
              </a:rPr>
              <a:t></a:t>
            </a:r>
            <a:r>
              <a:rPr lang="es-ES" dirty="0"/>
              <a:t> estimula secreción de PRL reversiblemente.</a:t>
            </a:r>
            <a:endParaRPr lang="es-CO" dirty="0"/>
          </a:p>
          <a:p>
            <a:endParaRPr lang="es-ES" dirty="0"/>
          </a:p>
        </p:txBody>
      </p:sp>
      <p:sp>
        <p:nvSpPr>
          <p:cNvPr id="4" name="Rectángulo 3"/>
          <p:cNvSpPr/>
          <p:nvPr/>
        </p:nvSpPr>
        <p:spPr>
          <a:xfrm>
            <a:off x="5746865" y="4695849"/>
            <a:ext cx="5636029" cy="1631216"/>
          </a:xfrm>
          <a:prstGeom prst="rect">
            <a:avLst/>
          </a:prstGeom>
          <a:ln>
            <a:solidFill>
              <a:srgbClr val="00AAA7"/>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000" dirty="0">
                <a:solidFill>
                  <a:srgbClr val="152B48"/>
                </a:solidFill>
                <a:latin typeface="Montserrat" pitchFamily="2" charset="77"/>
              </a:rPr>
              <a:t>Prolactina se debe medir en toda paciente con amenorrea.</a:t>
            </a:r>
          </a:p>
          <a:p>
            <a:pPr algn="ctr"/>
            <a:endParaRPr lang="es-CO" sz="2000" dirty="0">
              <a:solidFill>
                <a:srgbClr val="152B48"/>
              </a:solidFill>
              <a:latin typeface="Montserrat" pitchFamily="2" charset="77"/>
            </a:endParaRPr>
          </a:p>
          <a:p>
            <a:pPr algn="ctr"/>
            <a:r>
              <a:rPr lang="es-ES" sz="2000" dirty="0">
                <a:solidFill>
                  <a:srgbClr val="152B48"/>
                </a:solidFill>
                <a:latin typeface="Montserrat" pitchFamily="2" charset="77"/>
              </a:rPr>
              <a:t>MRI en toda paciente con </a:t>
            </a:r>
            <a:r>
              <a:rPr lang="es-ES" sz="2000" dirty="0" err="1">
                <a:solidFill>
                  <a:srgbClr val="152B48"/>
                </a:solidFill>
                <a:latin typeface="Montserrat" pitchFamily="2" charset="77"/>
              </a:rPr>
              <a:t>hiperprolactinemia</a:t>
            </a:r>
            <a:r>
              <a:rPr lang="es-ES" sz="2000" dirty="0">
                <a:solidFill>
                  <a:srgbClr val="152B48"/>
                </a:solidFill>
                <a:latin typeface="Montserrat" pitchFamily="2" charset="77"/>
              </a:rPr>
              <a:t> persistente.</a:t>
            </a:r>
            <a:endParaRPr lang="es-CO" sz="2000" dirty="0">
              <a:solidFill>
                <a:srgbClr val="152B48"/>
              </a:solidFill>
              <a:latin typeface="Montserrat" pitchFamily="2" charset="77"/>
            </a:endParaRPr>
          </a:p>
        </p:txBody>
      </p:sp>
    </p:spTree>
    <p:extLst>
      <p:ext uri="{BB962C8B-B14F-4D97-AF65-F5344CB8AC3E}">
        <p14:creationId xmlns:p14="http://schemas.microsoft.com/office/powerpoint/2010/main" val="4245028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2440" y="182245"/>
            <a:ext cx="10515600" cy="1325563"/>
          </a:xfrm>
        </p:spPr>
        <p:txBody>
          <a:bodyPr/>
          <a:lstStyle/>
          <a:p>
            <a:r>
              <a:rPr lang="es-ES" dirty="0"/>
              <a:t>Enfermedades </a:t>
            </a:r>
            <a:r>
              <a:rPr lang="es-ES" dirty="0" err="1"/>
              <a:t>hipofisiarias</a:t>
            </a:r>
            <a:endParaRPr lang="es-ES" dirty="0"/>
          </a:p>
        </p:txBody>
      </p:sp>
      <p:sp>
        <p:nvSpPr>
          <p:cNvPr id="3" name="Marcador de contenido 2"/>
          <p:cNvSpPr>
            <a:spLocks noGrp="1"/>
          </p:cNvSpPr>
          <p:nvPr>
            <p:ph idx="1"/>
          </p:nvPr>
        </p:nvSpPr>
        <p:spPr>
          <a:xfrm>
            <a:off x="5070423" y="4921635"/>
            <a:ext cx="6878638" cy="1583929"/>
          </a:xfrm>
        </p:spPr>
        <p:txBody>
          <a:bodyPr>
            <a:normAutofit lnSpcReduction="10000"/>
          </a:bodyPr>
          <a:lstStyle/>
          <a:p>
            <a:pPr algn="just"/>
            <a:r>
              <a:rPr lang="es-ES" dirty="0"/>
              <a:t>Disminuyen secreción de </a:t>
            </a:r>
            <a:r>
              <a:rPr lang="es-ES" dirty="0" err="1"/>
              <a:t>GnRH</a:t>
            </a:r>
            <a:r>
              <a:rPr lang="es-ES" dirty="0"/>
              <a:t> </a:t>
            </a:r>
            <a:r>
              <a:rPr lang="es-ES" dirty="0">
                <a:sym typeface="Wingdings"/>
              </a:rPr>
              <a:t></a:t>
            </a:r>
            <a:r>
              <a:rPr lang="es-ES" dirty="0"/>
              <a:t> gonadotropinas normales o disminuidas </a:t>
            </a:r>
            <a:r>
              <a:rPr lang="es-ES" dirty="0">
                <a:sym typeface="Wingdings"/>
              </a:rPr>
              <a:t></a:t>
            </a:r>
            <a:r>
              <a:rPr lang="es-ES" dirty="0"/>
              <a:t> amenorrea.</a:t>
            </a:r>
            <a:endParaRPr lang="es-CO" dirty="0"/>
          </a:p>
          <a:p>
            <a:pPr algn="just"/>
            <a:r>
              <a:rPr lang="es-ES" dirty="0"/>
              <a:t>Síntomas asociados: cefalea severa, cambios en la personalidad, focalización o cambios en el estado de ánimo.</a:t>
            </a:r>
            <a:endParaRPr lang="es-CO" dirty="0"/>
          </a:p>
        </p:txBody>
      </p:sp>
      <p:graphicFrame>
        <p:nvGraphicFramePr>
          <p:cNvPr id="4" name="Diagrama 3"/>
          <p:cNvGraphicFramePr/>
          <p:nvPr>
            <p:extLst>
              <p:ext uri="{D42A27DB-BD31-4B8C-83A1-F6EECF244321}">
                <p14:modId xmlns:p14="http://schemas.microsoft.com/office/powerpoint/2010/main" val="1288246199"/>
              </p:ext>
            </p:extLst>
          </p:nvPr>
        </p:nvGraphicFramePr>
        <p:xfrm>
          <a:off x="5070423" y="1924366"/>
          <a:ext cx="6878639" cy="2580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11773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2440" y="189151"/>
            <a:ext cx="10515600" cy="1325563"/>
          </a:xfrm>
        </p:spPr>
        <p:txBody>
          <a:bodyPr/>
          <a:lstStyle/>
          <a:p>
            <a:r>
              <a:rPr lang="es-ES" dirty="0"/>
              <a:t>Enfermedades sistémicas</a:t>
            </a:r>
          </a:p>
        </p:txBody>
      </p:sp>
      <p:sp>
        <p:nvSpPr>
          <p:cNvPr id="3" name="Marcador de contenido 2"/>
          <p:cNvSpPr>
            <a:spLocks noGrp="1"/>
          </p:cNvSpPr>
          <p:nvPr>
            <p:ph idx="1"/>
          </p:nvPr>
        </p:nvSpPr>
        <p:spPr>
          <a:xfrm>
            <a:off x="5036491" y="1744758"/>
            <a:ext cx="7033590" cy="4530725"/>
          </a:xfrm>
        </p:spPr>
        <p:txBody>
          <a:bodyPr>
            <a:normAutofit/>
          </a:bodyPr>
          <a:lstStyle/>
          <a:p>
            <a:pPr algn="just">
              <a:lnSpc>
                <a:spcPct val="100000"/>
              </a:lnSpc>
            </a:pPr>
            <a:r>
              <a:rPr lang="es-ES" b="1" dirty="0"/>
              <a:t>Diabetes tipo 1: </a:t>
            </a:r>
            <a:r>
              <a:rPr lang="es-ES" dirty="0"/>
              <a:t>20% (hasta el 70% tienen </a:t>
            </a:r>
            <a:r>
              <a:rPr lang="es-ES" dirty="0" err="1"/>
              <a:t>oligomenorrea</a:t>
            </a:r>
            <a:r>
              <a:rPr lang="es-ES" dirty="0"/>
              <a:t>):</a:t>
            </a:r>
            <a:endParaRPr lang="es-CO" dirty="0"/>
          </a:p>
          <a:p>
            <a:pPr lvl="1" algn="just">
              <a:lnSpc>
                <a:spcPct val="100000"/>
              </a:lnSpc>
            </a:pPr>
            <a:r>
              <a:rPr lang="es-ES" sz="1800" dirty="0"/>
              <a:t>Se asocia a HbA1C &gt;7.6%.</a:t>
            </a:r>
            <a:endParaRPr lang="es-CO" sz="1800" dirty="0"/>
          </a:p>
          <a:p>
            <a:pPr lvl="1" algn="just">
              <a:lnSpc>
                <a:spcPct val="100000"/>
              </a:lnSpc>
            </a:pPr>
            <a:r>
              <a:rPr lang="es-ES" sz="1800" dirty="0"/>
              <a:t>Disminución de la secreción hipotalámica de </a:t>
            </a:r>
            <a:r>
              <a:rPr lang="es-ES" sz="1800" dirty="0" err="1"/>
              <a:t>GnRH</a:t>
            </a:r>
            <a:r>
              <a:rPr lang="es-ES" sz="1800" dirty="0"/>
              <a:t>.</a:t>
            </a:r>
            <a:endParaRPr lang="es-CO" sz="1800" dirty="0"/>
          </a:p>
          <a:p>
            <a:pPr lvl="1" algn="just">
              <a:lnSpc>
                <a:spcPct val="100000"/>
              </a:lnSpc>
            </a:pPr>
            <a:r>
              <a:rPr lang="es-ES" sz="1800" dirty="0"/>
              <a:t>La DM 2 se puede asociar a SOP y alteraciones en el ciclo.</a:t>
            </a:r>
            <a:endParaRPr lang="es-CO" sz="1800" dirty="0"/>
          </a:p>
          <a:p>
            <a:pPr algn="just">
              <a:lnSpc>
                <a:spcPct val="100000"/>
              </a:lnSpc>
            </a:pPr>
            <a:r>
              <a:rPr lang="es-ES" b="1" dirty="0"/>
              <a:t>Enfermedad celíaca: </a:t>
            </a:r>
            <a:r>
              <a:rPr lang="es-ES" dirty="0"/>
              <a:t>40%:</a:t>
            </a:r>
            <a:endParaRPr lang="es-CO" dirty="0"/>
          </a:p>
          <a:p>
            <a:pPr lvl="1" algn="just">
              <a:lnSpc>
                <a:spcPct val="100000"/>
              </a:lnSpc>
            </a:pPr>
            <a:r>
              <a:rPr lang="es-ES" sz="1800" dirty="0"/>
              <a:t>Menarca tardía, infertilidad, abortos y complicaciones en el embarazo.</a:t>
            </a:r>
            <a:endParaRPr lang="es-CO" sz="1800" dirty="0"/>
          </a:p>
          <a:p>
            <a:pPr lvl="1" algn="just">
              <a:lnSpc>
                <a:spcPct val="100000"/>
              </a:lnSpc>
            </a:pPr>
            <a:r>
              <a:rPr lang="es-ES" sz="1800" dirty="0"/>
              <a:t>Se asocia a déficit nutricional.</a:t>
            </a:r>
            <a:endParaRPr lang="es-CO" sz="1800" dirty="0"/>
          </a:p>
          <a:p>
            <a:pPr lvl="1" algn="just">
              <a:lnSpc>
                <a:spcPct val="100000"/>
              </a:lnSpc>
            </a:pPr>
            <a:r>
              <a:rPr lang="es-ES" sz="1800" dirty="0"/>
              <a:t>Insuficiencia ovárica autoinmune.</a:t>
            </a:r>
            <a:endParaRPr lang="es-CO" sz="1800" dirty="0"/>
          </a:p>
          <a:p>
            <a:pPr algn="just">
              <a:lnSpc>
                <a:spcPct val="100000"/>
              </a:lnSpc>
            </a:pPr>
            <a:endParaRPr lang="es-ES" dirty="0"/>
          </a:p>
        </p:txBody>
      </p:sp>
      <p:sp>
        <p:nvSpPr>
          <p:cNvPr id="4" name="Rectángulo 3"/>
          <p:cNvSpPr/>
          <p:nvPr/>
        </p:nvSpPr>
        <p:spPr>
          <a:xfrm>
            <a:off x="5370023" y="6207184"/>
            <a:ext cx="6700058" cy="461665"/>
          </a:xfrm>
          <a:prstGeom prst="rect">
            <a:avLst/>
          </a:prstGeom>
        </p:spPr>
        <p:txBody>
          <a:bodyPr wrap="square">
            <a:spAutoFit/>
          </a:bodyPr>
          <a:lstStyle/>
          <a:p>
            <a:r>
              <a:rPr lang="es-ES" sz="1200" dirty="0" err="1">
                <a:solidFill>
                  <a:srgbClr val="152B48"/>
                </a:solidFill>
                <a:latin typeface="Montserrat" pitchFamily="2" charset="77"/>
              </a:rPr>
              <a:t>Welt</a:t>
            </a:r>
            <a:r>
              <a:rPr lang="es-ES" sz="1200" dirty="0">
                <a:solidFill>
                  <a:srgbClr val="152B48"/>
                </a:solidFill>
                <a:latin typeface="Montserrat" pitchFamily="2" charset="77"/>
              </a:rPr>
              <a:t> C, Barbieri R. </a:t>
            </a:r>
            <a:r>
              <a:rPr lang="es-ES" sz="1200" dirty="0" err="1">
                <a:solidFill>
                  <a:srgbClr val="152B48"/>
                </a:solidFill>
                <a:latin typeface="Montserrat" pitchFamily="2" charset="77"/>
              </a:rPr>
              <a:t>Epidemiology</a:t>
            </a:r>
            <a:r>
              <a:rPr lang="es-ES" sz="1200" dirty="0">
                <a:solidFill>
                  <a:srgbClr val="152B48"/>
                </a:solidFill>
                <a:latin typeface="Montserrat" pitchFamily="2" charset="77"/>
              </a:rPr>
              <a:t> and causes of </a:t>
            </a:r>
            <a:r>
              <a:rPr lang="es-ES" sz="1200" dirty="0" err="1">
                <a:solidFill>
                  <a:srgbClr val="152B48"/>
                </a:solidFill>
                <a:latin typeface="Montserrat" pitchFamily="2" charset="77"/>
              </a:rPr>
              <a:t>secondary</a:t>
            </a:r>
            <a:r>
              <a:rPr lang="es-ES" sz="1200" dirty="0">
                <a:solidFill>
                  <a:srgbClr val="152B48"/>
                </a:solidFill>
                <a:latin typeface="Montserrat" pitchFamily="2" charset="77"/>
              </a:rPr>
              <a:t> amenorrea. </a:t>
            </a:r>
            <a:r>
              <a:rPr lang="es-ES" sz="1200" dirty="0" err="1">
                <a:solidFill>
                  <a:srgbClr val="152B48"/>
                </a:solidFill>
                <a:latin typeface="Montserrat" pitchFamily="2" charset="77"/>
              </a:rPr>
              <a:t>UpToDate</a:t>
            </a:r>
            <a:r>
              <a:rPr lang="es-ES" sz="1200" dirty="0">
                <a:solidFill>
                  <a:srgbClr val="152B48"/>
                </a:solidFill>
                <a:latin typeface="Montserrat" pitchFamily="2" charset="77"/>
              </a:rPr>
              <a:t>. </a:t>
            </a:r>
            <a:r>
              <a:rPr lang="es-ES" sz="1200" dirty="0" err="1">
                <a:solidFill>
                  <a:srgbClr val="152B48"/>
                </a:solidFill>
                <a:latin typeface="Montserrat" pitchFamily="2" charset="77"/>
              </a:rPr>
              <a:t>Dec</a:t>
            </a:r>
            <a:r>
              <a:rPr lang="es-ES" sz="1200" dirty="0">
                <a:solidFill>
                  <a:srgbClr val="152B48"/>
                </a:solidFill>
                <a:latin typeface="Montserrat" pitchFamily="2" charset="77"/>
              </a:rPr>
              <a:t> 2017. 1-12</a:t>
            </a:r>
            <a:endParaRPr lang="es-CO" sz="1200" dirty="0">
              <a:solidFill>
                <a:srgbClr val="152B48"/>
              </a:solidFill>
              <a:latin typeface="Montserrat" pitchFamily="2" charset="77"/>
            </a:endParaRPr>
          </a:p>
        </p:txBody>
      </p:sp>
    </p:spTree>
    <p:extLst>
      <p:ext uri="{BB962C8B-B14F-4D97-AF65-F5344CB8AC3E}">
        <p14:creationId xmlns:p14="http://schemas.microsoft.com/office/powerpoint/2010/main" val="2154172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Imagen que contiene texto&#10;&#10;Descripción generada automáticamente">
            <a:extLst>
              <a:ext uri="{FF2B5EF4-FFF2-40B4-BE49-F238E27FC236}">
                <a16:creationId xmlns:a16="http://schemas.microsoft.com/office/drawing/2014/main" id="{C5EC7B15-9D0D-7641-995F-FBA75CFEAB03}"/>
              </a:ext>
            </a:extLst>
          </p:cNvPr>
          <p:cNvPicPr>
            <a:picLocks noChangeAspect="1"/>
          </p:cNvPicPr>
          <p:nvPr/>
        </p:nvPicPr>
        <p:blipFill>
          <a:blip r:embed="rId3"/>
          <a:stretch>
            <a:fillRect/>
          </a:stretch>
        </p:blipFill>
        <p:spPr>
          <a:xfrm>
            <a:off x="4445318" y="365126"/>
            <a:ext cx="7718105" cy="4249738"/>
          </a:xfrm>
          <a:prstGeom prst="rect">
            <a:avLst/>
          </a:prstGeom>
        </p:spPr>
      </p:pic>
    </p:spTree>
    <p:extLst>
      <p:ext uri="{BB962C8B-B14F-4D97-AF65-F5344CB8AC3E}">
        <p14:creationId xmlns:p14="http://schemas.microsoft.com/office/powerpoint/2010/main" val="14649305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7064" y="279000"/>
            <a:ext cx="10515600" cy="1325563"/>
          </a:xfrm>
        </p:spPr>
        <p:txBody>
          <a:bodyPr/>
          <a:lstStyle/>
          <a:p>
            <a:r>
              <a:rPr lang="es-ES" dirty="0"/>
              <a:t>Alteraciones tiroideas</a:t>
            </a:r>
          </a:p>
        </p:txBody>
      </p:sp>
      <p:sp>
        <p:nvSpPr>
          <p:cNvPr id="3" name="Marcador de contenido 2"/>
          <p:cNvSpPr>
            <a:spLocks noGrp="1"/>
          </p:cNvSpPr>
          <p:nvPr>
            <p:ph idx="1"/>
          </p:nvPr>
        </p:nvSpPr>
        <p:spPr>
          <a:xfrm>
            <a:off x="5020887" y="1970323"/>
            <a:ext cx="6888480" cy="4887677"/>
          </a:xfrm>
        </p:spPr>
        <p:txBody>
          <a:bodyPr>
            <a:normAutofit/>
          </a:bodyPr>
          <a:lstStyle/>
          <a:p>
            <a:pPr>
              <a:lnSpc>
                <a:spcPct val="100000"/>
              </a:lnSpc>
            </a:pPr>
            <a:r>
              <a:rPr lang="es-ES" sz="2400" dirty="0"/>
              <a:t>Desórdenes del ciclo menstrual </a:t>
            </a:r>
            <a:r>
              <a:rPr lang="es-ES" sz="2400" dirty="0">
                <a:sym typeface="Wingdings"/>
              </a:rPr>
              <a:t></a:t>
            </a:r>
            <a:r>
              <a:rPr lang="es-ES" sz="2400" dirty="0"/>
              <a:t> </a:t>
            </a:r>
            <a:r>
              <a:rPr lang="es-ES" sz="2400" b="1" dirty="0"/>
              <a:t>entre el 10 y el 35% de hipotiroidismo:</a:t>
            </a:r>
            <a:endParaRPr lang="es-CO" sz="2400" b="1" dirty="0"/>
          </a:p>
          <a:p>
            <a:pPr lvl="1">
              <a:lnSpc>
                <a:spcPct val="100000"/>
              </a:lnSpc>
            </a:pPr>
            <a:r>
              <a:rPr lang="es-ES" dirty="0"/>
              <a:t>Es más frecuente que se asocie a sangrado menstrual abundante.</a:t>
            </a:r>
            <a:endParaRPr lang="es-CO" dirty="0"/>
          </a:p>
          <a:p>
            <a:pPr lvl="1">
              <a:lnSpc>
                <a:spcPct val="100000"/>
              </a:lnSpc>
            </a:pPr>
            <a:r>
              <a:rPr lang="es-ES" dirty="0"/>
              <a:t>Se asocia a hiperplasia de hipófisis (tirotropa y </a:t>
            </a:r>
            <a:r>
              <a:rPr lang="es-ES" dirty="0" err="1"/>
              <a:t>lactotropa</a:t>
            </a:r>
            <a:r>
              <a:rPr lang="es-ES" dirty="0"/>
              <a:t>).</a:t>
            </a:r>
          </a:p>
          <a:p>
            <a:pPr lvl="1">
              <a:lnSpc>
                <a:spcPct val="100000"/>
              </a:lnSpc>
            </a:pPr>
            <a:endParaRPr lang="es-CO" dirty="0"/>
          </a:p>
          <a:p>
            <a:pPr>
              <a:lnSpc>
                <a:spcPct val="100000"/>
              </a:lnSpc>
            </a:pPr>
            <a:r>
              <a:rPr lang="es-ES" sz="2400" dirty="0"/>
              <a:t>Amenorrea e hipomenorrea </a:t>
            </a:r>
            <a:r>
              <a:rPr lang="es-ES" sz="2400" dirty="0">
                <a:sym typeface="Wingdings"/>
              </a:rPr>
              <a:t></a:t>
            </a:r>
            <a:r>
              <a:rPr lang="es-ES" sz="2400" dirty="0"/>
              <a:t>      </a:t>
            </a:r>
            <a:r>
              <a:rPr lang="es-ES" sz="2400" b="1" dirty="0"/>
              <a:t>2.5 – 3.7% de hipertiroidismo severo.</a:t>
            </a:r>
            <a:endParaRPr lang="es-CO" sz="2400" b="1" dirty="0"/>
          </a:p>
          <a:p>
            <a:pPr>
              <a:lnSpc>
                <a:spcPct val="100000"/>
              </a:lnSpc>
            </a:pPr>
            <a:endParaRPr lang="es-ES" dirty="0"/>
          </a:p>
        </p:txBody>
      </p:sp>
    </p:spTree>
    <p:extLst>
      <p:ext uri="{BB962C8B-B14F-4D97-AF65-F5344CB8AC3E}">
        <p14:creationId xmlns:p14="http://schemas.microsoft.com/office/powerpoint/2010/main" val="19066050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2193" y="43304"/>
            <a:ext cx="10515600" cy="1325563"/>
          </a:xfrm>
        </p:spPr>
        <p:txBody>
          <a:bodyPr/>
          <a:lstStyle/>
          <a:p>
            <a:r>
              <a:rPr lang="es-ES" dirty="0"/>
              <a:t>Síndrome de ovario poliquístico</a:t>
            </a:r>
          </a:p>
        </p:txBody>
      </p:sp>
      <p:sp>
        <p:nvSpPr>
          <p:cNvPr id="3" name="Marcador de contenido 2"/>
          <p:cNvSpPr>
            <a:spLocks noGrp="1"/>
          </p:cNvSpPr>
          <p:nvPr>
            <p:ph idx="1"/>
          </p:nvPr>
        </p:nvSpPr>
        <p:spPr>
          <a:xfrm>
            <a:off x="5275385" y="1690689"/>
            <a:ext cx="6916614" cy="3798444"/>
          </a:xfrm>
        </p:spPr>
        <p:txBody>
          <a:bodyPr>
            <a:normAutofit/>
          </a:bodyPr>
          <a:lstStyle/>
          <a:p>
            <a:r>
              <a:rPr lang="es-ES" dirty="0"/>
              <a:t>Desorden reproductivo más común en la mujer.</a:t>
            </a:r>
            <a:endParaRPr lang="es-CO" dirty="0"/>
          </a:p>
          <a:p>
            <a:r>
              <a:rPr lang="es-ES" dirty="0"/>
              <a:t>20% de amenorreas y 50% de </a:t>
            </a:r>
            <a:r>
              <a:rPr lang="es-ES" dirty="0" err="1"/>
              <a:t>oligomenorreas</a:t>
            </a:r>
            <a:r>
              <a:rPr lang="es-ES" dirty="0"/>
              <a:t>.</a:t>
            </a:r>
            <a:endParaRPr lang="es-CO" dirty="0"/>
          </a:p>
          <a:p>
            <a:r>
              <a:rPr lang="es-ES" dirty="0"/>
              <a:t>Criterios diagnósticos: 2 de 3 (de exclusión):</a:t>
            </a:r>
            <a:endParaRPr lang="es-CO" dirty="0"/>
          </a:p>
          <a:p>
            <a:pPr marL="806450" lvl="1" indent="-457200">
              <a:buFont typeface="+mj-lt"/>
              <a:buAutoNum type="arabicPeriod"/>
            </a:pPr>
            <a:r>
              <a:rPr lang="es-ES" sz="1800" dirty="0" err="1"/>
              <a:t>Hiperandrogenismo</a:t>
            </a:r>
            <a:r>
              <a:rPr lang="es-ES" sz="1800" dirty="0"/>
              <a:t> </a:t>
            </a:r>
            <a:r>
              <a:rPr lang="es-ES" sz="1800" dirty="0">
                <a:sym typeface="Wingdings"/>
              </a:rPr>
              <a:t></a:t>
            </a:r>
            <a:r>
              <a:rPr lang="es-ES" sz="1800" dirty="0"/>
              <a:t> acné, hirsutismo (aumento sérico de al menos un andrógeno).</a:t>
            </a:r>
            <a:endParaRPr lang="es-CO" sz="1800" dirty="0"/>
          </a:p>
          <a:p>
            <a:pPr marL="806450" lvl="1" indent="-457200">
              <a:buFont typeface="+mj-lt"/>
              <a:buAutoNum type="arabicPeriod"/>
            </a:pPr>
            <a:r>
              <a:rPr lang="es-ES" sz="1800" dirty="0" err="1"/>
              <a:t>Oligo</a:t>
            </a:r>
            <a:r>
              <a:rPr lang="es-ES" sz="1800" dirty="0"/>
              <a:t> / amenorrea.</a:t>
            </a:r>
            <a:endParaRPr lang="es-CO" sz="1800" dirty="0"/>
          </a:p>
          <a:p>
            <a:pPr marL="806450" lvl="1" indent="-457200">
              <a:buFont typeface="+mj-lt"/>
              <a:buAutoNum type="arabicPeriod"/>
            </a:pPr>
            <a:r>
              <a:rPr lang="es-ES" sz="1800" dirty="0"/>
              <a:t>Ovarios </a:t>
            </a:r>
            <a:r>
              <a:rPr lang="es-ES" sz="1800" dirty="0" err="1"/>
              <a:t>poliquísticos</a:t>
            </a:r>
            <a:r>
              <a:rPr lang="es-ES" sz="1800" dirty="0"/>
              <a:t> en ecografía.</a:t>
            </a:r>
            <a:endParaRPr lang="es-CO" sz="1800" dirty="0"/>
          </a:p>
          <a:p>
            <a:r>
              <a:rPr lang="es-ES" dirty="0"/>
              <a:t>Se asocia a obesidad y resistencia a la insulina.</a:t>
            </a:r>
            <a:endParaRPr lang="es-CO" dirty="0"/>
          </a:p>
        </p:txBody>
      </p:sp>
      <p:sp>
        <p:nvSpPr>
          <p:cNvPr id="4" name="Rectángulo 3"/>
          <p:cNvSpPr/>
          <p:nvPr/>
        </p:nvSpPr>
        <p:spPr>
          <a:xfrm>
            <a:off x="5588292" y="5135190"/>
            <a:ext cx="6290799" cy="707886"/>
          </a:xfrm>
          <a:prstGeom prst="rect">
            <a:avLst/>
          </a:prstGeom>
          <a:ln>
            <a:solidFill>
              <a:srgbClr val="00AAA7"/>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000" dirty="0">
                <a:solidFill>
                  <a:srgbClr val="00AAA7"/>
                </a:solidFill>
                <a:latin typeface="Montserrat" pitchFamily="2" charset="77"/>
              </a:rPr>
              <a:t>Similar a tumores secretores de andrógenos y deficiencia de 21-hidroxilasa.</a:t>
            </a:r>
            <a:endParaRPr lang="es-CO" sz="2000" dirty="0">
              <a:solidFill>
                <a:srgbClr val="00AAA7"/>
              </a:solidFill>
              <a:latin typeface="Montserrat" pitchFamily="2" charset="77"/>
            </a:endParaRPr>
          </a:p>
        </p:txBody>
      </p:sp>
    </p:spTree>
    <p:extLst>
      <p:ext uri="{BB962C8B-B14F-4D97-AF65-F5344CB8AC3E}">
        <p14:creationId xmlns:p14="http://schemas.microsoft.com/office/powerpoint/2010/main" val="10406547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5567" y="157954"/>
            <a:ext cx="10515600" cy="1325563"/>
          </a:xfrm>
        </p:spPr>
        <p:txBody>
          <a:bodyPr/>
          <a:lstStyle/>
          <a:p>
            <a:r>
              <a:rPr lang="es-ES" dirty="0"/>
              <a:t>Síndrome de </a:t>
            </a:r>
            <a:r>
              <a:rPr lang="es-ES" dirty="0" err="1"/>
              <a:t>Asherman</a:t>
            </a:r>
            <a:endParaRPr lang="es-ES" dirty="0"/>
          </a:p>
        </p:txBody>
      </p:sp>
      <p:sp>
        <p:nvSpPr>
          <p:cNvPr id="3" name="Marcador de contenido 2"/>
          <p:cNvSpPr>
            <a:spLocks noGrp="1"/>
          </p:cNvSpPr>
          <p:nvPr>
            <p:ph idx="1"/>
          </p:nvPr>
        </p:nvSpPr>
        <p:spPr>
          <a:xfrm>
            <a:off x="5104015" y="2320927"/>
            <a:ext cx="6833062" cy="4082097"/>
          </a:xfrm>
        </p:spPr>
        <p:txBody>
          <a:bodyPr>
            <a:normAutofit fontScale="92500"/>
          </a:bodyPr>
          <a:lstStyle/>
          <a:p>
            <a:pPr algn="just">
              <a:lnSpc>
                <a:spcPct val="100000"/>
              </a:lnSpc>
            </a:pPr>
            <a:r>
              <a:rPr lang="es-ES" sz="2800" dirty="0"/>
              <a:t>Única causa uterina de amenorrea secundaria.</a:t>
            </a:r>
          </a:p>
          <a:p>
            <a:pPr algn="just">
              <a:lnSpc>
                <a:spcPct val="100000"/>
              </a:lnSpc>
            </a:pPr>
            <a:endParaRPr lang="es-CO" sz="2800" dirty="0"/>
          </a:p>
          <a:p>
            <a:pPr algn="just">
              <a:lnSpc>
                <a:spcPct val="100000"/>
              </a:lnSpc>
            </a:pPr>
            <a:r>
              <a:rPr lang="es-ES" sz="2800" dirty="0"/>
              <a:t>Cicatrización de lecho endometrial por HPP, infección, instrumentación.</a:t>
            </a:r>
            <a:endParaRPr lang="es-CO" sz="2800" dirty="0"/>
          </a:p>
          <a:p>
            <a:pPr algn="just">
              <a:lnSpc>
                <a:spcPct val="100000"/>
              </a:lnSpc>
            </a:pPr>
            <a:endParaRPr lang="es-ES" sz="2800" dirty="0"/>
          </a:p>
        </p:txBody>
      </p:sp>
    </p:spTree>
    <p:extLst>
      <p:ext uri="{BB962C8B-B14F-4D97-AF65-F5344CB8AC3E}">
        <p14:creationId xmlns:p14="http://schemas.microsoft.com/office/powerpoint/2010/main" val="34596484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94855" y="2324100"/>
            <a:ext cx="9177970" cy="1362075"/>
          </a:xfrm>
        </p:spPr>
        <p:txBody>
          <a:bodyPr>
            <a:noAutofit/>
          </a:bodyPr>
          <a:lstStyle/>
          <a:p>
            <a:pPr algn="ctr"/>
            <a:r>
              <a:rPr lang="es-ES" sz="5400" dirty="0"/>
              <a:t>Enfoque de las amenorreas secundarias</a:t>
            </a:r>
          </a:p>
        </p:txBody>
      </p:sp>
    </p:spTree>
    <p:extLst>
      <p:ext uri="{BB962C8B-B14F-4D97-AF65-F5344CB8AC3E}">
        <p14:creationId xmlns:p14="http://schemas.microsoft.com/office/powerpoint/2010/main" val="29955810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5856" y="75208"/>
            <a:ext cx="10515600" cy="1325563"/>
          </a:xfrm>
        </p:spPr>
        <p:txBody>
          <a:bodyPr/>
          <a:lstStyle/>
          <a:p>
            <a:r>
              <a:rPr lang="es-ES" dirty="0"/>
              <a:t>Enfoque</a:t>
            </a:r>
          </a:p>
        </p:txBody>
      </p:sp>
      <p:sp>
        <p:nvSpPr>
          <p:cNvPr id="3" name="Marcador de contenido 2"/>
          <p:cNvSpPr>
            <a:spLocks noGrp="1"/>
          </p:cNvSpPr>
          <p:nvPr>
            <p:ph idx="1"/>
          </p:nvPr>
        </p:nvSpPr>
        <p:spPr>
          <a:xfrm>
            <a:off x="3317565" y="1567694"/>
            <a:ext cx="7662864" cy="3552134"/>
          </a:xfrm>
        </p:spPr>
        <p:txBody>
          <a:bodyPr>
            <a:normAutofit/>
          </a:bodyPr>
          <a:lstStyle/>
          <a:p>
            <a:r>
              <a:rPr lang="es-ES" dirty="0"/>
              <a:t>Primero descartar embarazo.</a:t>
            </a:r>
            <a:endParaRPr lang="es-CO" dirty="0"/>
          </a:p>
          <a:p>
            <a:r>
              <a:rPr lang="es-ES" dirty="0"/>
              <a:t>Preguntar sobre antecedentes: </a:t>
            </a:r>
            <a:endParaRPr lang="es-CO" dirty="0"/>
          </a:p>
          <a:p>
            <a:pPr lvl="1">
              <a:buFont typeface="Wingdings" pitchFamily="2" charset="2"/>
              <a:buChar char="§"/>
            </a:pPr>
            <a:r>
              <a:rPr lang="es-ES" sz="1800" dirty="0"/>
              <a:t>Niveles de estrés.</a:t>
            </a:r>
            <a:endParaRPr lang="es-CO" sz="1800" dirty="0"/>
          </a:p>
          <a:p>
            <a:pPr lvl="1">
              <a:buFont typeface="Wingdings" pitchFamily="2" charset="2"/>
              <a:buChar char="§"/>
            </a:pPr>
            <a:r>
              <a:rPr lang="es-ES" sz="1800" dirty="0"/>
              <a:t>Cambios en el peso.</a:t>
            </a:r>
            <a:endParaRPr lang="es-CO" sz="1800" dirty="0"/>
          </a:p>
          <a:p>
            <a:pPr lvl="1">
              <a:buFont typeface="Wingdings" pitchFamily="2" charset="2"/>
              <a:buChar char="§"/>
            </a:pPr>
            <a:r>
              <a:rPr lang="es-ES" sz="1800" dirty="0"/>
              <a:t>Hábitos de ejercicio.</a:t>
            </a:r>
            <a:endParaRPr lang="es-CO" sz="1800" dirty="0"/>
          </a:p>
          <a:p>
            <a:pPr lvl="1">
              <a:buFont typeface="Wingdings" pitchFamily="2" charset="2"/>
              <a:buChar char="§"/>
            </a:pPr>
            <a:r>
              <a:rPr lang="es-ES" sz="1800" dirty="0"/>
              <a:t>Desórdenes alimentarios.</a:t>
            </a:r>
          </a:p>
          <a:p>
            <a:endParaRPr lang="es-CO" dirty="0"/>
          </a:p>
          <a:p>
            <a:r>
              <a:rPr lang="es-ES" dirty="0"/>
              <a:t>.</a:t>
            </a:r>
          </a:p>
        </p:txBody>
      </p:sp>
      <p:sp>
        <p:nvSpPr>
          <p:cNvPr id="4" name="Marcador de contenido 2"/>
          <p:cNvSpPr txBox="1">
            <a:spLocks/>
          </p:cNvSpPr>
          <p:nvPr/>
        </p:nvSpPr>
        <p:spPr>
          <a:xfrm>
            <a:off x="8020469" y="1567694"/>
            <a:ext cx="4123776" cy="3552134"/>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a:lstStyle>
          <a:p>
            <a:r>
              <a:rPr lang="es-ES" sz="2000" dirty="0">
                <a:solidFill>
                  <a:srgbClr val="152B48"/>
                </a:solidFill>
                <a:latin typeface="Montserrat" pitchFamily="2" charset="77"/>
              </a:rPr>
              <a:t>Antecedentes farmacológicos:</a:t>
            </a:r>
            <a:endParaRPr lang="es-CO" sz="2000" dirty="0">
              <a:solidFill>
                <a:srgbClr val="152B48"/>
              </a:solidFill>
              <a:latin typeface="Montserrat" pitchFamily="2" charset="77"/>
            </a:endParaRPr>
          </a:p>
          <a:p>
            <a:pPr lvl="1"/>
            <a:r>
              <a:rPr lang="es-ES" sz="1800" dirty="0" err="1">
                <a:solidFill>
                  <a:srgbClr val="152B48"/>
                </a:solidFill>
                <a:latin typeface="Montserrat" pitchFamily="2" charset="77"/>
              </a:rPr>
              <a:t>ACOs</a:t>
            </a:r>
            <a:r>
              <a:rPr lang="es-ES" sz="1800" dirty="0">
                <a:solidFill>
                  <a:srgbClr val="152B48"/>
                </a:solidFill>
                <a:latin typeface="Montserrat" pitchFamily="2" charset="77"/>
              </a:rPr>
              <a:t>.</a:t>
            </a:r>
            <a:endParaRPr lang="es-CO" sz="1800" dirty="0">
              <a:solidFill>
                <a:srgbClr val="152B48"/>
              </a:solidFill>
              <a:latin typeface="Montserrat" pitchFamily="2" charset="77"/>
            </a:endParaRPr>
          </a:p>
          <a:p>
            <a:pPr lvl="1"/>
            <a:r>
              <a:rPr lang="es-ES" sz="1800" dirty="0" err="1">
                <a:solidFill>
                  <a:srgbClr val="152B48"/>
                </a:solidFill>
                <a:latin typeface="Montserrat" pitchFamily="2" charset="77"/>
              </a:rPr>
              <a:t>Danazol</a:t>
            </a:r>
            <a:r>
              <a:rPr lang="es-ES" sz="1800" dirty="0">
                <a:solidFill>
                  <a:srgbClr val="152B48"/>
                </a:solidFill>
                <a:latin typeface="Montserrat" pitchFamily="2" charset="77"/>
              </a:rPr>
              <a:t> (androgénico).</a:t>
            </a:r>
            <a:endParaRPr lang="es-CO" sz="1800" dirty="0">
              <a:solidFill>
                <a:srgbClr val="152B48"/>
              </a:solidFill>
              <a:latin typeface="Montserrat" pitchFamily="2" charset="77"/>
            </a:endParaRPr>
          </a:p>
          <a:p>
            <a:pPr lvl="1"/>
            <a:r>
              <a:rPr lang="es-ES" sz="1800" dirty="0" err="1">
                <a:solidFill>
                  <a:srgbClr val="152B48"/>
                </a:solidFill>
                <a:latin typeface="Montserrat" pitchFamily="2" charset="77"/>
              </a:rPr>
              <a:t>Metoclopramida</a:t>
            </a:r>
            <a:r>
              <a:rPr lang="es-ES" sz="1800" dirty="0">
                <a:solidFill>
                  <a:srgbClr val="152B48"/>
                </a:solidFill>
                <a:latin typeface="Montserrat" pitchFamily="2" charset="77"/>
              </a:rPr>
              <a:t>.</a:t>
            </a:r>
            <a:endParaRPr lang="es-CO" sz="1800" dirty="0">
              <a:solidFill>
                <a:srgbClr val="152B48"/>
              </a:solidFill>
              <a:latin typeface="Montserrat" pitchFamily="2" charset="77"/>
            </a:endParaRPr>
          </a:p>
          <a:p>
            <a:pPr lvl="1"/>
            <a:r>
              <a:rPr lang="es-ES" sz="1800" dirty="0">
                <a:solidFill>
                  <a:srgbClr val="152B48"/>
                </a:solidFill>
                <a:latin typeface="Montserrat" pitchFamily="2" charset="77"/>
              </a:rPr>
              <a:t>Antisicóticos.</a:t>
            </a:r>
            <a:endParaRPr lang="es-CO" sz="1800" dirty="0">
              <a:solidFill>
                <a:srgbClr val="152B48"/>
              </a:solidFill>
              <a:latin typeface="Montserrat" pitchFamily="2" charset="77"/>
            </a:endParaRPr>
          </a:p>
          <a:p>
            <a:endParaRPr lang="es-CO" dirty="0">
              <a:solidFill>
                <a:srgbClr val="152B48"/>
              </a:solidFill>
              <a:latin typeface="Montserrat" pitchFamily="2" charset="77"/>
            </a:endParaRPr>
          </a:p>
          <a:p>
            <a:endParaRPr lang="es-ES" dirty="0">
              <a:solidFill>
                <a:srgbClr val="152B48"/>
              </a:solidFill>
              <a:latin typeface="Montserrat" pitchFamily="2" charset="77"/>
            </a:endParaRPr>
          </a:p>
        </p:txBody>
      </p:sp>
      <p:sp>
        <p:nvSpPr>
          <p:cNvPr id="7" name="Rectángulo 6"/>
          <p:cNvSpPr/>
          <p:nvPr/>
        </p:nvSpPr>
        <p:spPr>
          <a:xfrm>
            <a:off x="5920762" y="6153260"/>
            <a:ext cx="6271238" cy="463671"/>
          </a:xfrm>
          <a:prstGeom prst="rect">
            <a:avLst/>
          </a:prstGeom>
        </p:spPr>
        <p:txBody>
          <a:bodyPr wrap="square">
            <a:spAutoFit/>
          </a:bodyPr>
          <a:lstStyle/>
          <a:p>
            <a:r>
              <a:rPr lang="es-ES" sz="1200" dirty="0" err="1">
                <a:solidFill>
                  <a:srgbClr val="152B48"/>
                </a:solidFill>
                <a:latin typeface="Montserrat" pitchFamily="2" charset="77"/>
              </a:rPr>
              <a:t>Welt</a:t>
            </a:r>
            <a:r>
              <a:rPr lang="es-ES" sz="1200" dirty="0">
                <a:solidFill>
                  <a:srgbClr val="152B48"/>
                </a:solidFill>
                <a:latin typeface="Montserrat" pitchFamily="2" charset="77"/>
              </a:rPr>
              <a:t> C, Barbieri R. </a:t>
            </a:r>
            <a:r>
              <a:rPr lang="es-ES" sz="1200" dirty="0" err="1">
                <a:solidFill>
                  <a:srgbClr val="152B48"/>
                </a:solidFill>
                <a:latin typeface="Montserrat" pitchFamily="2" charset="77"/>
              </a:rPr>
              <a:t>Evaluation</a:t>
            </a:r>
            <a:r>
              <a:rPr lang="es-ES" sz="1200" dirty="0">
                <a:solidFill>
                  <a:srgbClr val="152B48"/>
                </a:solidFill>
                <a:latin typeface="Montserrat" pitchFamily="2" charset="77"/>
              </a:rPr>
              <a:t> and </a:t>
            </a:r>
            <a:r>
              <a:rPr lang="es-ES" sz="1200" dirty="0" err="1">
                <a:solidFill>
                  <a:srgbClr val="152B48"/>
                </a:solidFill>
                <a:latin typeface="Montserrat" pitchFamily="2" charset="77"/>
              </a:rPr>
              <a:t>management</a:t>
            </a:r>
            <a:r>
              <a:rPr lang="es-ES" sz="1200" dirty="0">
                <a:solidFill>
                  <a:srgbClr val="152B48"/>
                </a:solidFill>
                <a:latin typeface="Montserrat" pitchFamily="2" charset="77"/>
              </a:rPr>
              <a:t> of </a:t>
            </a:r>
            <a:r>
              <a:rPr lang="es-ES" sz="1200" dirty="0" err="1">
                <a:solidFill>
                  <a:srgbClr val="152B48"/>
                </a:solidFill>
                <a:latin typeface="Montserrat" pitchFamily="2" charset="77"/>
              </a:rPr>
              <a:t>secondary</a:t>
            </a:r>
            <a:r>
              <a:rPr lang="es-ES" sz="1200" dirty="0">
                <a:solidFill>
                  <a:srgbClr val="152B48"/>
                </a:solidFill>
                <a:latin typeface="Montserrat" pitchFamily="2" charset="77"/>
              </a:rPr>
              <a:t> </a:t>
            </a:r>
            <a:r>
              <a:rPr lang="es-ES" sz="1200" dirty="0" err="1">
                <a:solidFill>
                  <a:srgbClr val="152B48"/>
                </a:solidFill>
                <a:latin typeface="Montserrat" pitchFamily="2" charset="77"/>
              </a:rPr>
              <a:t>amenorrhea</a:t>
            </a:r>
            <a:r>
              <a:rPr lang="es-ES" sz="1200" dirty="0">
                <a:solidFill>
                  <a:srgbClr val="152B48"/>
                </a:solidFill>
                <a:latin typeface="Montserrat" pitchFamily="2" charset="77"/>
              </a:rPr>
              <a:t>. </a:t>
            </a:r>
            <a:r>
              <a:rPr lang="es-ES" sz="1200" dirty="0" err="1">
                <a:solidFill>
                  <a:srgbClr val="152B48"/>
                </a:solidFill>
                <a:latin typeface="Montserrat" pitchFamily="2" charset="77"/>
              </a:rPr>
              <a:t>UpToDate</a:t>
            </a:r>
            <a:r>
              <a:rPr lang="es-ES" sz="1200" dirty="0">
                <a:solidFill>
                  <a:srgbClr val="152B48"/>
                </a:solidFill>
                <a:latin typeface="Montserrat" pitchFamily="2" charset="77"/>
              </a:rPr>
              <a:t>. Mar 2018. 1-10</a:t>
            </a:r>
            <a:endParaRPr lang="es-CO" sz="1200" dirty="0">
              <a:solidFill>
                <a:srgbClr val="152B48"/>
              </a:solidFill>
              <a:latin typeface="Montserrat" pitchFamily="2" charset="77"/>
            </a:endParaRPr>
          </a:p>
        </p:txBody>
      </p:sp>
      <p:sp>
        <p:nvSpPr>
          <p:cNvPr id="8" name="Rectángulo 7"/>
          <p:cNvSpPr/>
          <p:nvPr/>
        </p:nvSpPr>
        <p:spPr>
          <a:xfrm>
            <a:off x="3398592" y="4643975"/>
            <a:ext cx="9533860" cy="646331"/>
          </a:xfrm>
          <a:prstGeom prst="rect">
            <a:avLst/>
          </a:prstGeom>
        </p:spPr>
        <p:txBody>
          <a:bodyPr wrap="square">
            <a:spAutoFit/>
          </a:bodyPr>
          <a:lstStyle/>
          <a:p>
            <a:pPr algn="ctr"/>
            <a:r>
              <a:rPr lang="es-ES" dirty="0">
                <a:solidFill>
                  <a:srgbClr val="00AAA7"/>
                </a:solidFill>
                <a:latin typeface="Montserrat" pitchFamily="2" charset="77"/>
              </a:rPr>
              <a:t>Niveles: hipotálamo – hipófisis – ovario – útero.</a:t>
            </a:r>
            <a:endParaRPr lang="es-CO" dirty="0">
              <a:solidFill>
                <a:srgbClr val="00AAA7"/>
              </a:solidFill>
              <a:latin typeface="Montserrat" pitchFamily="2" charset="77"/>
            </a:endParaRPr>
          </a:p>
          <a:p>
            <a:pPr algn="ctr"/>
            <a:r>
              <a:rPr lang="es-ES" dirty="0">
                <a:solidFill>
                  <a:srgbClr val="00AAA7"/>
                </a:solidFill>
                <a:latin typeface="Montserrat" pitchFamily="2" charset="77"/>
              </a:rPr>
              <a:t>Lo más común amenorrea hipotalámica funcional y SOP.</a:t>
            </a:r>
            <a:endParaRPr lang="es-CO" dirty="0">
              <a:solidFill>
                <a:srgbClr val="00AAA7"/>
              </a:solidFill>
              <a:latin typeface="Montserrat" pitchFamily="2" charset="77"/>
            </a:endParaRPr>
          </a:p>
        </p:txBody>
      </p:sp>
    </p:spTree>
    <p:extLst>
      <p:ext uri="{BB962C8B-B14F-4D97-AF65-F5344CB8AC3E}">
        <p14:creationId xmlns:p14="http://schemas.microsoft.com/office/powerpoint/2010/main" val="12985520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5568" y="182245"/>
            <a:ext cx="10515600" cy="1325563"/>
          </a:xfrm>
        </p:spPr>
        <p:txBody>
          <a:bodyPr/>
          <a:lstStyle/>
          <a:p>
            <a:r>
              <a:rPr lang="es-ES" dirty="0"/>
              <a:t>Enfoque</a:t>
            </a:r>
          </a:p>
        </p:txBody>
      </p:sp>
      <p:sp>
        <p:nvSpPr>
          <p:cNvPr id="3" name="Marcador de contenido 2"/>
          <p:cNvSpPr>
            <a:spLocks noGrp="1"/>
          </p:cNvSpPr>
          <p:nvPr>
            <p:ph sz="half" idx="1"/>
          </p:nvPr>
        </p:nvSpPr>
        <p:spPr>
          <a:xfrm>
            <a:off x="5151792" y="1080473"/>
            <a:ext cx="7164185" cy="3552134"/>
          </a:xfrm>
        </p:spPr>
        <p:txBody>
          <a:bodyPr>
            <a:normAutofit lnSpcReduction="10000"/>
          </a:bodyPr>
          <a:lstStyle/>
          <a:p>
            <a:r>
              <a:rPr lang="es-ES" sz="2000" dirty="0" err="1"/>
              <a:t>Hiperandrogenismo</a:t>
            </a:r>
            <a:r>
              <a:rPr lang="es-ES" sz="2000" dirty="0"/>
              <a:t>:</a:t>
            </a:r>
            <a:endParaRPr lang="es-CO" sz="2000" dirty="0"/>
          </a:p>
          <a:p>
            <a:pPr lvl="1">
              <a:buFont typeface="Wingdings" pitchFamily="2" charset="2"/>
              <a:buChar char="§"/>
            </a:pPr>
            <a:r>
              <a:rPr lang="es-ES" sz="1800" dirty="0"/>
              <a:t>Acné e hirsutismo.</a:t>
            </a:r>
            <a:endParaRPr lang="es-CO" sz="1800" dirty="0"/>
          </a:p>
          <a:p>
            <a:r>
              <a:rPr lang="es-ES" sz="2000" dirty="0" err="1"/>
              <a:t>Enf</a:t>
            </a:r>
            <a:r>
              <a:rPr lang="es-ES" sz="2000" dirty="0"/>
              <a:t>. </a:t>
            </a:r>
            <a:r>
              <a:rPr lang="es-ES" dirty="0"/>
              <a:t>h</a:t>
            </a:r>
            <a:r>
              <a:rPr lang="es-ES" sz="2000" dirty="0"/>
              <a:t>ipotálamo / pituitaria:</a:t>
            </a:r>
          </a:p>
          <a:p>
            <a:pPr lvl="1">
              <a:buFont typeface="Wingdings" pitchFamily="2" charset="2"/>
              <a:buChar char="§"/>
            </a:pPr>
            <a:r>
              <a:rPr lang="es-ES" sz="1800" dirty="0"/>
              <a:t>Cefalea, defectos visuales, fatiga, poliuria o polidipsia.</a:t>
            </a:r>
            <a:endParaRPr lang="es-CO" sz="1800" dirty="0"/>
          </a:p>
          <a:p>
            <a:r>
              <a:rPr lang="es-ES" sz="2000" dirty="0"/>
              <a:t>Galactorrea.</a:t>
            </a:r>
            <a:endParaRPr lang="es-ES" dirty="0"/>
          </a:p>
          <a:p>
            <a:r>
              <a:rPr lang="es-ES" sz="2000" dirty="0"/>
              <a:t>Peso:</a:t>
            </a:r>
          </a:p>
          <a:p>
            <a:pPr lvl="1">
              <a:buFont typeface="Wingdings" pitchFamily="2" charset="2"/>
              <a:buChar char="§"/>
            </a:pPr>
            <a:r>
              <a:rPr lang="es-ES" sz="1800" dirty="0"/>
              <a:t>Sobrepeso </a:t>
            </a:r>
            <a:r>
              <a:rPr lang="es-ES" sz="1800" dirty="0">
                <a:sym typeface="Wingdings"/>
              </a:rPr>
              <a:t></a:t>
            </a:r>
            <a:r>
              <a:rPr lang="es-ES" sz="1800" dirty="0"/>
              <a:t> SOP.</a:t>
            </a:r>
            <a:endParaRPr lang="es-CO" sz="1800" dirty="0"/>
          </a:p>
          <a:p>
            <a:pPr lvl="1">
              <a:buFont typeface="Wingdings" pitchFamily="2" charset="2"/>
              <a:buChar char="§"/>
            </a:pPr>
            <a:r>
              <a:rPr lang="es-ES" sz="1800" dirty="0"/>
              <a:t>Bajo IMC </a:t>
            </a:r>
            <a:r>
              <a:rPr lang="es-ES" sz="1800" dirty="0">
                <a:sym typeface="Wingdings"/>
              </a:rPr>
              <a:t></a:t>
            </a:r>
            <a:r>
              <a:rPr lang="es-ES" sz="1800" dirty="0"/>
              <a:t> amenorrea hipotalámica funcional.</a:t>
            </a:r>
            <a:endParaRPr lang="es-CO" sz="1800" dirty="0"/>
          </a:p>
          <a:p>
            <a:endParaRPr lang="es-CO" sz="2000" dirty="0"/>
          </a:p>
        </p:txBody>
      </p:sp>
      <p:sp>
        <p:nvSpPr>
          <p:cNvPr id="4" name="Marcador de contenido 3"/>
          <p:cNvSpPr>
            <a:spLocks noGrp="1"/>
          </p:cNvSpPr>
          <p:nvPr>
            <p:ph sz="half" idx="2"/>
          </p:nvPr>
        </p:nvSpPr>
        <p:spPr>
          <a:xfrm>
            <a:off x="5151792" y="3659030"/>
            <a:ext cx="6540505" cy="4482108"/>
          </a:xfrm>
        </p:spPr>
        <p:txBody>
          <a:bodyPr>
            <a:normAutofit lnSpcReduction="10000"/>
          </a:bodyPr>
          <a:lstStyle/>
          <a:p>
            <a:r>
              <a:rPr lang="es-ES" sz="2000" dirty="0"/>
              <a:t>Signos de insuficiencia ovárica:</a:t>
            </a:r>
            <a:endParaRPr lang="es-CO" sz="2000" dirty="0"/>
          </a:p>
          <a:p>
            <a:pPr lvl="1">
              <a:buFont typeface="Wingdings" pitchFamily="2" charset="2"/>
              <a:buChar char="§"/>
            </a:pPr>
            <a:r>
              <a:rPr lang="es-ES" sz="1800" dirty="0"/>
              <a:t>Oleadas de calor.</a:t>
            </a:r>
            <a:endParaRPr lang="es-CO" sz="1800" dirty="0"/>
          </a:p>
          <a:p>
            <a:pPr lvl="1">
              <a:buFont typeface="Wingdings" pitchFamily="2" charset="2"/>
              <a:buChar char="§"/>
            </a:pPr>
            <a:r>
              <a:rPr lang="es-ES" sz="1800" dirty="0"/>
              <a:t>Resequedad vaginal.</a:t>
            </a:r>
            <a:endParaRPr lang="es-CO" sz="1800" dirty="0"/>
          </a:p>
          <a:p>
            <a:pPr lvl="1">
              <a:buFont typeface="Wingdings" pitchFamily="2" charset="2"/>
              <a:buChar char="§"/>
            </a:pPr>
            <a:r>
              <a:rPr lang="es-ES" sz="1800" dirty="0"/>
              <a:t>Libido  disminuida.</a:t>
            </a:r>
            <a:endParaRPr lang="es-CO" sz="1800" dirty="0"/>
          </a:p>
          <a:p>
            <a:r>
              <a:rPr lang="es-ES" sz="2000" dirty="0"/>
              <a:t>Antecedentes ginecológicos / obstétricos:</a:t>
            </a:r>
            <a:endParaRPr lang="es-CO" sz="2000" dirty="0"/>
          </a:p>
          <a:p>
            <a:pPr lvl="1">
              <a:buFont typeface="Wingdings" pitchFamily="2" charset="2"/>
              <a:buChar char="§"/>
            </a:pPr>
            <a:r>
              <a:rPr lang="es-ES" sz="1800" dirty="0"/>
              <a:t>HPP.</a:t>
            </a:r>
            <a:endParaRPr lang="es-CO" sz="1800" dirty="0"/>
          </a:p>
          <a:p>
            <a:pPr lvl="1">
              <a:buFont typeface="Wingdings" pitchFamily="2" charset="2"/>
              <a:buChar char="§"/>
            </a:pPr>
            <a:r>
              <a:rPr lang="es-ES" sz="1800" dirty="0" err="1"/>
              <a:t>Curetaje</a:t>
            </a:r>
            <a:r>
              <a:rPr lang="es-ES" sz="1800" dirty="0"/>
              <a:t>.</a:t>
            </a:r>
            <a:endParaRPr lang="es-CO" sz="1800" dirty="0"/>
          </a:p>
          <a:p>
            <a:pPr lvl="1">
              <a:buFont typeface="Wingdings" pitchFamily="2" charset="2"/>
              <a:buChar char="§"/>
            </a:pPr>
            <a:r>
              <a:rPr lang="es-ES" sz="1800" dirty="0"/>
              <a:t>Endometritis.</a:t>
            </a:r>
          </a:p>
        </p:txBody>
      </p:sp>
    </p:spTree>
    <p:extLst>
      <p:ext uri="{BB962C8B-B14F-4D97-AF65-F5344CB8AC3E}">
        <p14:creationId xmlns:p14="http://schemas.microsoft.com/office/powerpoint/2010/main" val="21533781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8942" y="248747"/>
            <a:ext cx="10515600" cy="1325563"/>
          </a:xfrm>
        </p:spPr>
        <p:txBody>
          <a:bodyPr/>
          <a:lstStyle/>
          <a:p>
            <a:r>
              <a:rPr lang="es-CO" dirty="0"/>
              <a:t>Exámenes iniciales</a:t>
            </a:r>
            <a:endParaRPr lang="es-ES" dirty="0"/>
          </a:p>
        </p:txBody>
      </p:sp>
      <p:sp>
        <p:nvSpPr>
          <p:cNvPr id="3" name="Marcador de contenido 2"/>
          <p:cNvSpPr>
            <a:spLocks noGrp="1"/>
          </p:cNvSpPr>
          <p:nvPr>
            <p:ph idx="1"/>
          </p:nvPr>
        </p:nvSpPr>
        <p:spPr>
          <a:xfrm>
            <a:off x="4829211" y="1895509"/>
            <a:ext cx="7074615" cy="3755002"/>
          </a:xfrm>
        </p:spPr>
        <p:txBody>
          <a:bodyPr>
            <a:normAutofit lnSpcReduction="10000"/>
          </a:bodyPr>
          <a:lstStyle/>
          <a:p>
            <a:pPr algn="just">
              <a:lnSpc>
                <a:spcPct val="110000"/>
              </a:lnSpc>
            </a:pPr>
            <a:r>
              <a:rPr lang="es-CO" b="1" dirty="0"/>
              <a:t>FSH, LH, PRL, TSH: </a:t>
            </a:r>
            <a:r>
              <a:rPr lang="es-CO" dirty="0"/>
              <a:t>descartan insuficiencia ovárica primaria, hiperprolactinemia y alteraciones tiroideas:</a:t>
            </a:r>
          </a:p>
          <a:p>
            <a:pPr lvl="1" algn="just">
              <a:lnSpc>
                <a:spcPct val="110000"/>
              </a:lnSpc>
            </a:pPr>
            <a:r>
              <a:rPr lang="es-CO" sz="1800" dirty="0"/>
              <a:t>FSH &gt; LH </a:t>
            </a:r>
            <a:r>
              <a:rPr lang="es-CO" sz="1800" dirty="0">
                <a:sym typeface="Wingdings"/>
              </a:rPr>
              <a:t></a:t>
            </a:r>
            <a:r>
              <a:rPr lang="es-CO" sz="1800" dirty="0"/>
              <a:t> amenorrea hipotalámica funcional (E2 disminuído).</a:t>
            </a:r>
          </a:p>
          <a:p>
            <a:pPr lvl="1" algn="just">
              <a:lnSpc>
                <a:spcPct val="110000"/>
              </a:lnSpc>
            </a:pPr>
            <a:r>
              <a:rPr lang="es-CO" sz="1800" dirty="0"/>
              <a:t>LH &gt; FSH </a:t>
            </a:r>
            <a:r>
              <a:rPr lang="es-CO" sz="1800" dirty="0">
                <a:sym typeface="Wingdings"/>
              </a:rPr>
              <a:t></a:t>
            </a:r>
            <a:r>
              <a:rPr lang="es-CO" sz="1800" dirty="0"/>
              <a:t> SOP (E2 normal).</a:t>
            </a:r>
          </a:p>
          <a:p>
            <a:pPr algn="just">
              <a:lnSpc>
                <a:spcPct val="110000"/>
              </a:lnSpc>
            </a:pPr>
            <a:r>
              <a:rPr lang="es-CO" b="1" dirty="0"/>
              <a:t>E2:</a:t>
            </a:r>
            <a:r>
              <a:rPr lang="es-CO" dirty="0"/>
              <a:t> evaluar el eje H-H-O:</a:t>
            </a:r>
          </a:p>
          <a:p>
            <a:pPr lvl="1" algn="just">
              <a:lnSpc>
                <a:spcPct val="110000"/>
              </a:lnSpc>
            </a:pPr>
            <a:r>
              <a:rPr lang="es-CO" sz="1800" dirty="0"/>
              <a:t>E2 bajo o normal + FSH elevada </a:t>
            </a:r>
            <a:r>
              <a:rPr lang="es-CO" sz="1800" dirty="0">
                <a:sym typeface="Wingdings"/>
              </a:rPr>
              <a:t></a:t>
            </a:r>
            <a:r>
              <a:rPr lang="es-CO" sz="1800" dirty="0"/>
              <a:t> insuficiencia ovárica primaria.</a:t>
            </a:r>
          </a:p>
          <a:p>
            <a:pPr lvl="1" algn="just">
              <a:lnSpc>
                <a:spcPct val="110000"/>
              </a:lnSpc>
            </a:pPr>
            <a:r>
              <a:rPr lang="es-CO" sz="1800" dirty="0"/>
              <a:t>E2 bajo o normal + FSH baja o normal </a:t>
            </a:r>
            <a:r>
              <a:rPr lang="es-CO" sz="1800" dirty="0">
                <a:sym typeface="Wingdings"/>
              </a:rPr>
              <a:t></a:t>
            </a:r>
            <a:r>
              <a:rPr lang="es-CO" sz="1800" dirty="0"/>
              <a:t> hipogonadismo secundario (hipófisis o hipotálamo).</a:t>
            </a:r>
          </a:p>
          <a:p>
            <a:pPr algn="just">
              <a:lnSpc>
                <a:spcPct val="110000"/>
              </a:lnSpc>
            </a:pPr>
            <a:r>
              <a:rPr lang="es-CO" dirty="0"/>
              <a:t>Si hay hiperandrogenismo: </a:t>
            </a:r>
            <a:r>
              <a:rPr lang="es-CO" b="1" dirty="0"/>
              <a:t>testosterona sérica total, DHEAS, 17-OH progesterona.</a:t>
            </a:r>
          </a:p>
        </p:txBody>
      </p:sp>
    </p:spTree>
    <p:extLst>
      <p:ext uri="{BB962C8B-B14F-4D97-AF65-F5344CB8AC3E}">
        <p14:creationId xmlns:p14="http://schemas.microsoft.com/office/powerpoint/2010/main" val="665208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6" y="265372"/>
            <a:ext cx="10515600" cy="1325563"/>
          </a:xfrm>
        </p:spPr>
        <p:txBody>
          <a:bodyPr/>
          <a:lstStyle/>
          <a:p>
            <a:r>
              <a:rPr lang="es-ES" dirty="0"/>
              <a:t>Evaluación de los niveles de estrógenos</a:t>
            </a:r>
          </a:p>
        </p:txBody>
      </p:sp>
      <p:sp>
        <p:nvSpPr>
          <p:cNvPr id="3" name="Marcador de contenido 2"/>
          <p:cNvSpPr>
            <a:spLocks noGrp="1"/>
          </p:cNvSpPr>
          <p:nvPr>
            <p:ph idx="1"/>
          </p:nvPr>
        </p:nvSpPr>
        <p:spPr>
          <a:xfrm>
            <a:off x="5120640" y="2010598"/>
            <a:ext cx="6604984" cy="3524823"/>
          </a:xfrm>
        </p:spPr>
        <p:txBody>
          <a:bodyPr>
            <a:normAutofit/>
          </a:bodyPr>
          <a:lstStyle/>
          <a:p>
            <a:pPr marL="0" indent="0">
              <a:lnSpc>
                <a:spcPct val="100000"/>
              </a:lnSpc>
              <a:buNone/>
            </a:pPr>
            <a:r>
              <a:rPr lang="es-ES" sz="2400" b="1" dirty="0"/>
              <a:t>Test de </a:t>
            </a:r>
            <a:r>
              <a:rPr lang="es-ES" sz="2400" b="1" dirty="0" err="1"/>
              <a:t>deprivación</a:t>
            </a:r>
            <a:r>
              <a:rPr lang="es-ES" sz="2400" b="1" dirty="0"/>
              <a:t> de </a:t>
            </a:r>
            <a:r>
              <a:rPr lang="es-ES" sz="2400" b="1" dirty="0" err="1"/>
              <a:t>progestinas</a:t>
            </a:r>
            <a:r>
              <a:rPr lang="es-ES" sz="2400" b="1" dirty="0"/>
              <a:t>:</a:t>
            </a:r>
            <a:endParaRPr lang="es-CO" sz="2400" b="1" dirty="0"/>
          </a:p>
          <a:p>
            <a:pPr lvl="1">
              <a:lnSpc>
                <a:spcPct val="100000"/>
              </a:lnSpc>
            </a:pPr>
            <a:r>
              <a:rPr lang="es-ES" dirty="0"/>
              <a:t>AMP 10mg por 10 días:</a:t>
            </a:r>
            <a:endParaRPr lang="es-CO" dirty="0"/>
          </a:p>
          <a:p>
            <a:pPr lvl="2">
              <a:lnSpc>
                <a:spcPct val="100000"/>
              </a:lnSpc>
              <a:buFont typeface="Wingdings" pitchFamily="2" charset="2"/>
              <a:buChar char="§"/>
            </a:pPr>
            <a:r>
              <a:rPr lang="es-ES" sz="1800" dirty="0"/>
              <a:t>Si sangra </a:t>
            </a:r>
            <a:r>
              <a:rPr lang="es-ES" sz="1800" dirty="0">
                <a:sym typeface="Wingdings"/>
              </a:rPr>
              <a:t></a:t>
            </a:r>
            <a:r>
              <a:rPr lang="es-ES" sz="1800" dirty="0"/>
              <a:t> presencia de estrógenos endógenos (eje intacto).</a:t>
            </a:r>
            <a:endParaRPr lang="es-CO" sz="1800" dirty="0"/>
          </a:p>
          <a:p>
            <a:pPr lvl="2">
              <a:lnSpc>
                <a:spcPct val="100000"/>
              </a:lnSpc>
              <a:buFont typeface="Wingdings" pitchFamily="2" charset="2"/>
              <a:buChar char="§"/>
            </a:pPr>
            <a:r>
              <a:rPr lang="es-ES_tradnl" sz="1800" dirty="0"/>
              <a:t>Si no sangra </a:t>
            </a:r>
            <a:r>
              <a:rPr lang="es-ES_tradnl" sz="1800" dirty="0">
                <a:sym typeface="Wingdings"/>
              </a:rPr>
              <a:t></a:t>
            </a:r>
            <a:r>
              <a:rPr lang="es-ES_tradnl" sz="1800" dirty="0"/>
              <a:t> </a:t>
            </a:r>
            <a:r>
              <a:rPr lang="es-ES_tradnl" sz="1800" dirty="0" err="1"/>
              <a:t>hipoestrogenismo</a:t>
            </a:r>
            <a:r>
              <a:rPr lang="es-ES_tradnl" sz="1800" dirty="0"/>
              <a:t> o alteraciones en el tracto de salida.</a:t>
            </a:r>
            <a:endParaRPr lang="es-CO" sz="1800" dirty="0"/>
          </a:p>
          <a:p>
            <a:pPr>
              <a:lnSpc>
                <a:spcPct val="100000"/>
              </a:lnSpc>
            </a:pPr>
            <a:endParaRPr lang="es-ES" dirty="0"/>
          </a:p>
        </p:txBody>
      </p:sp>
      <p:pic>
        <p:nvPicPr>
          <p:cNvPr id="4" name="Imagen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11087" y="3432583"/>
            <a:ext cx="4624090" cy="3765843"/>
          </a:xfrm>
          <a:prstGeom prst="rect">
            <a:avLst/>
          </a:prstGeom>
        </p:spPr>
      </p:pic>
    </p:spTree>
    <p:extLst>
      <p:ext uri="{BB962C8B-B14F-4D97-AF65-F5344CB8AC3E}">
        <p14:creationId xmlns:p14="http://schemas.microsoft.com/office/powerpoint/2010/main" val="30059832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89066" y="189151"/>
            <a:ext cx="10515600" cy="1325563"/>
          </a:xfrm>
        </p:spPr>
        <p:txBody>
          <a:bodyPr/>
          <a:lstStyle/>
          <a:p>
            <a:r>
              <a:rPr lang="es-ES" dirty="0"/>
              <a:t>Otros estudios</a:t>
            </a:r>
          </a:p>
        </p:txBody>
      </p:sp>
      <p:sp>
        <p:nvSpPr>
          <p:cNvPr id="3" name="Marcador de contenido 2"/>
          <p:cNvSpPr>
            <a:spLocks noGrp="1"/>
          </p:cNvSpPr>
          <p:nvPr>
            <p:ph idx="1"/>
          </p:nvPr>
        </p:nvSpPr>
        <p:spPr>
          <a:xfrm>
            <a:off x="4852535" y="1858877"/>
            <a:ext cx="6968164" cy="4530725"/>
          </a:xfrm>
        </p:spPr>
        <p:txBody>
          <a:bodyPr>
            <a:normAutofit/>
          </a:bodyPr>
          <a:lstStyle/>
          <a:p>
            <a:pPr algn="just">
              <a:lnSpc>
                <a:spcPct val="100000"/>
              </a:lnSpc>
            </a:pPr>
            <a:r>
              <a:rPr lang="es-ES_tradnl" b="1" dirty="0"/>
              <a:t>HbA1C </a:t>
            </a:r>
            <a:r>
              <a:rPr lang="es-ES_tradnl" dirty="0">
                <a:sym typeface="Wingdings"/>
              </a:rPr>
              <a:t></a:t>
            </a:r>
            <a:r>
              <a:rPr lang="es-ES_tradnl" dirty="0"/>
              <a:t> si sospecho DM (poliuria, polidipsia).</a:t>
            </a:r>
            <a:endParaRPr lang="es-CO" dirty="0"/>
          </a:p>
          <a:p>
            <a:pPr algn="just">
              <a:lnSpc>
                <a:spcPct val="100000"/>
              </a:lnSpc>
            </a:pPr>
            <a:r>
              <a:rPr lang="es-ES_tradnl" b="1" dirty="0" err="1"/>
              <a:t>IgA</a:t>
            </a:r>
            <a:r>
              <a:rPr lang="es-ES_tradnl" b="1" dirty="0"/>
              <a:t> contra </a:t>
            </a:r>
            <a:r>
              <a:rPr lang="es-ES_tradnl" b="1" dirty="0" err="1"/>
              <a:t>transglutaminasa</a:t>
            </a:r>
            <a:r>
              <a:rPr lang="es-ES_tradnl" b="1" dirty="0"/>
              <a:t> </a:t>
            </a:r>
            <a:r>
              <a:rPr lang="es-ES_tradnl" dirty="0">
                <a:sym typeface="Wingdings"/>
              </a:rPr>
              <a:t></a:t>
            </a:r>
            <a:r>
              <a:rPr lang="es-ES_tradnl" dirty="0"/>
              <a:t> sospecha de enfermedad celíaca.</a:t>
            </a:r>
            <a:endParaRPr lang="es-CO" dirty="0"/>
          </a:p>
          <a:p>
            <a:pPr algn="just">
              <a:lnSpc>
                <a:spcPct val="100000"/>
              </a:lnSpc>
            </a:pPr>
            <a:r>
              <a:rPr lang="es-ES_tradnl" b="1" dirty="0" err="1"/>
              <a:t>Ferroqinética</a:t>
            </a:r>
            <a:r>
              <a:rPr lang="es-ES_tradnl" b="1" dirty="0"/>
              <a:t> </a:t>
            </a:r>
            <a:r>
              <a:rPr lang="es-ES_tradnl" dirty="0">
                <a:sym typeface="Wingdings"/>
              </a:rPr>
              <a:t></a:t>
            </a:r>
            <a:r>
              <a:rPr lang="es-ES_tradnl" dirty="0"/>
              <a:t> sospecha de hemocromatosis (AF, </a:t>
            </a:r>
            <a:r>
              <a:rPr lang="es-ES_tradnl" dirty="0" err="1"/>
              <a:t>hiperpigmentación</a:t>
            </a:r>
            <a:r>
              <a:rPr lang="es-ES_tradnl" dirty="0"/>
              <a:t> en la piel, DM, enfermedad cardíaca o hepática).</a:t>
            </a:r>
            <a:endParaRPr lang="es-CO" dirty="0"/>
          </a:p>
          <a:p>
            <a:pPr algn="just">
              <a:lnSpc>
                <a:spcPct val="100000"/>
              </a:lnSpc>
            </a:pPr>
            <a:r>
              <a:rPr lang="es-ES_tradnl" b="1" dirty="0"/>
              <a:t>MRI </a:t>
            </a:r>
            <a:r>
              <a:rPr lang="es-ES_tradnl" dirty="0">
                <a:sym typeface="Wingdings"/>
              </a:rPr>
              <a:t></a:t>
            </a:r>
            <a:r>
              <a:rPr lang="es-ES_tradnl" dirty="0"/>
              <a:t> </a:t>
            </a:r>
            <a:r>
              <a:rPr lang="es-ES_tradnl" dirty="0" err="1"/>
              <a:t>hipogonadismo</a:t>
            </a:r>
            <a:r>
              <a:rPr lang="es-ES_tradnl" dirty="0"/>
              <a:t> </a:t>
            </a:r>
            <a:r>
              <a:rPr lang="es-ES_tradnl" dirty="0" err="1"/>
              <a:t>hipogonadotrópico</a:t>
            </a:r>
            <a:r>
              <a:rPr lang="es-ES_tradnl" dirty="0"/>
              <a:t> inexplicado o síntomas compresivos.</a:t>
            </a:r>
          </a:p>
          <a:p>
            <a:pPr lvl="1" algn="just">
              <a:lnSpc>
                <a:spcPct val="100000"/>
              </a:lnSpc>
              <a:buFont typeface="Wingdings" pitchFamily="2" charset="2"/>
              <a:buChar char="§"/>
            </a:pPr>
            <a:r>
              <a:rPr lang="es-ES_tradnl" dirty="0"/>
              <a:t>Si sospecho </a:t>
            </a:r>
            <a:r>
              <a:rPr lang="es-ES_tradnl" dirty="0" err="1"/>
              <a:t>hiperprolactinemia</a:t>
            </a:r>
            <a:r>
              <a:rPr lang="es-ES_tradnl" dirty="0"/>
              <a:t> por adenoma: primero se debe medir PRL en dos ocasiones y TSH.</a:t>
            </a:r>
            <a:endParaRPr lang="es-CO" dirty="0"/>
          </a:p>
        </p:txBody>
      </p:sp>
    </p:spTree>
    <p:extLst>
      <p:ext uri="{BB962C8B-B14F-4D97-AF65-F5344CB8AC3E}">
        <p14:creationId xmlns:p14="http://schemas.microsoft.com/office/powerpoint/2010/main" val="37271503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3424F171-B992-AB44-B3FA-473725A90D55}"/>
              </a:ext>
            </a:extLst>
          </p:cNvPr>
          <p:cNvPicPr>
            <a:picLocks noGrp="1" noChangeAspect="1"/>
          </p:cNvPicPr>
          <p:nvPr>
            <p:ph idx="4294967295"/>
          </p:nvPr>
        </p:nvPicPr>
        <p:blipFill>
          <a:blip r:embed="rId2" cstate="email">
            <a:extLst>
              <a:ext uri="{28A0092B-C50C-407E-A947-70E740481C1C}">
                <a14:useLocalDpi xmlns:a14="http://schemas.microsoft.com/office/drawing/2010/main"/>
              </a:ext>
            </a:extLst>
          </a:blip>
          <a:stretch>
            <a:fillRect/>
          </a:stretch>
        </p:blipFill>
        <p:spPr>
          <a:xfrm>
            <a:off x="3352801" y="342900"/>
            <a:ext cx="8839200" cy="4972050"/>
          </a:xfrm>
        </p:spPr>
      </p:pic>
    </p:spTree>
    <p:extLst>
      <p:ext uri="{BB962C8B-B14F-4D97-AF65-F5344CB8AC3E}">
        <p14:creationId xmlns:p14="http://schemas.microsoft.com/office/powerpoint/2010/main" val="63830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5313" y="339105"/>
            <a:ext cx="9994605" cy="1354162"/>
          </a:xfrm>
        </p:spPr>
        <p:txBody>
          <a:bodyPr>
            <a:normAutofit/>
          </a:bodyPr>
          <a:lstStyle/>
          <a:p>
            <a:r>
              <a:rPr lang="es-CO" b="1" dirty="0">
                <a:latin typeface="Montserrat" pitchFamily="2" charset="77"/>
              </a:rPr>
              <a:t>Clasificación Mashchak CA y col. (1981)</a:t>
            </a:r>
          </a:p>
        </p:txBody>
      </p:sp>
      <p:sp>
        <p:nvSpPr>
          <p:cNvPr id="3" name="2 Marcador de contenido"/>
          <p:cNvSpPr>
            <a:spLocks noGrp="1"/>
          </p:cNvSpPr>
          <p:nvPr>
            <p:ph sz="half" idx="1"/>
          </p:nvPr>
        </p:nvSpPr>
        <p:spPr>
          <a:xfrm>
            <a:off x="4669654" y="2025503"/>
            <a:ext cx="7358062" cy="2806994"/>
          </a:xfrm>
        </p:spPr>
        <p:txBody>
          <a:bodyPr>
            <a:normAutofit/>
          </a:bodyPr>
          <a:lstStyle/>
          <a:p>
            <a:pPr>
              <a:lnSpc>
                <a:spcPct val="100000"/>
              </a:lnSpc>
              <a:buClr>
                <a:srgbClr val="152B48"/>
              </a:buClr>
            </a:pPr>
            <a:r>
              <a:rPr lang="es-CO" b="1" u="sng" dirty="0">
                <a:latin typeface="Montserrat" pitchFamily="2" charset="77"/>
              </a:rPr>
              <a:t>Categoría I</a:t>
            </a:r>
            <a:r>
              <a:rPr lang="es-CO" b="1" dirty="0">
                <a:latin typeface="Montserrat" pitchFamily="2" charset="77"/>
              </a:rPr>
              <a:t>: </a:t>
            </a:r>
            <a:r>
              <a:rPr lang="es-CO" dirty="0">
                <a:latin typeface="Montserrat" pitchFamily="2" charset="77"/>
              </a:rPr>
              <a:t>ausencia de mamas y presencia de útero.</a:t>
            </a:r>
          </a:p>
          <a:p>
            <a:pPr>
              <a:lnSpc>
                <a:spcPct val="100000"/>
              </a:lnSpc>
              <a:buClr>
                <a:srgbClr val="152B48"/>
              </a:buClr>
            </a:pPr>
            <a:endParaRPr lang="es-CO" dirty="0">
              <a:latin typeface="Montserrat" pitchFamily="2" charset="77"/>
            </a:endParaRPr>
          </a:p>
          <a:p>
            <a:pPr>
              <a:lnSpc>
                <a:spcPct val="100000"/>
              </a:lnSpc>
              <a:buClr>
                <a:srgbClr val="152B48"/>
              </a:buClr>
            </a:pPr>
            <a:r>
              <a:rPr lang="es-CO" b="1" u="sng" dirty="0">
                <a:latin typeface="Montserrat" pitchFamily="2" charset="77"/>
              </a:rPr>
              <a:t>Categoría II</a:t>
            </a:r>
            <a:r>
              <a:rPr lang="es-CO" b="1" dirty="0">
                <a:latin typeface="Montserrat" pitchFamily="2" charset="77"/>
              </a:rPr>
              <a:t>: </a:t>
            </a:r>
            <a:r>
              <a:rPr lang="es-CO" dirty="0">
                <a:latin typeface="Montserrat" pitchFamily="2" charset="77"/>
              </a:rPr>
              <a:t>presencia de mamas y útero ausente.</a:t>
            </a:r>
          </a:p>
          <a:p>
            <a:pPr>
              <a:lnSpc>
                <a:spcPct val="100000"/>
              </a:lnSpc>
              <a:buClr>
                <a:srgbClr val="152B48"/>
              </a:buClr>
            </a:pPr>
            <a:endParaRPr lang="es-CO" dirty="0">
              <a:latin typeface="Montserrat" pitchFamily="2" charset="77"/>
            </a:endParaRPr>
          </a:p>
          <a:p>
            <a:pPr>
              <a:lnSpc>
                <a:spcPct val="100000"/>
              </a:lnSpc>
              <a:buClr>
                <a:srgbClr val="152B48"/>
              </a:buClr>
            </a:pPr>
            <a:r>
              <a:rPr lang="es-CO" b="1" u="sng" dirty="0">
                <a:latin typeface="Montserrat" pitchFamily="2" charset="77"/>
              </a:rPr>
              <a:t>Categoría III</a:t>
            </a:r>
            <a:r>
              <a:rPr lang="es-CO" b="1" dirty="0">
                <a:latin typeface="Montserrat" pitchFamily="2" charset="77"/>
              </a:rPr>
              <a:t>: </a:t>
            </a:r>
            <a:r>
              <a:rPr lang="es-CO" dirty="0">
                <a:latin typeface="Montserrat" pitchFamily="2" charset="77"/>
              </a:rPr>
              <a:t>ausencia de mamas y útero.</a:t>
            </a:r>
          </a:p>
          <a:p>
            <a:pPr>
              <a:lnSpc>
                <a:spcPct val="100000"/>
              </a:lnSpc>
              <a:buClr>
                <a:srgbClr val="152B48"/>
              </a:buClr>
            </a:pPr>
            <a:endParaRPr lang="es-CO" dirty="0">
              <a:latin typeface="Montserrat" pitchFamily="2" charset="77"/>
            </a:endParaRPr>
          </a:p>
          <a:p>
            <a:pPr>
              <a:lnSpc>
                <a:spcPct val="100000"/>
              </a:lnSpc>
              <a:buClr>
                <a:srgbClr val="152B48"/>
              </a:buClr>
            </a:pPr>
            <a:r>
              <a:rPr lang="es-CO" b="1" u="sng" dirty="0">
                <a:latin typeface="Montserrat" pitchFamily="2" charset="77"/>
              </a:rPr>
              <a:t>Categoría IV</a:t>
            </a:r>
            <a:r>
              <a:rPr lang="es-CO" b="1" dirty="0">
                <a:latin typeface="Montserrat" pitchFamily="2" charset="77"/>
              </a:rPr>
              <a:t>: </a:t>
            </a:r>
            <a:r>
              <a:rPr lang="es-CO" dirty="0">
                <a:latin typeface="Montserrat" pitchFamily="2" charset="77"/>
              </a:rPr>
              <a:t>presencia de mamas presencia de útero.</a:t>
            </a:r>
          </a:p>
        </p:txBody>
      </p:sp>
      <p:sp>
        <p:nvSpPr>
          <p:cNvPr id="5" name="4 Marcador de pie de página"/>
          <p:cNvSpPr>
            <a:spLocks noGrp="1"/>
          </p:cNvSpPr>
          <p:nvPr>
            <p:ph type="ftr" sz="quarter" idx="11"/>
          </p:nvPr>
        </p:nvSpPr>
        <p:spPr>
          <a:xfrm>
            <a:off x="7929562" y="6363865"/>
            <a:ext cx="4262437" cy="351260"/>
          </a:xfrm>
        </p:spPr>
        <p:txBody>
          <a:bodyPr/>
          <a:lstStyle/>
          <a:p>
            <a:pPr algn="l"/>
            <a:r>
              <a:rPr lang="es-CO" dirty="0">
                <a:solidFill>
                  <a:srgbClr val="152B48"/>
                </a:solidFill>
                <a:latin typeface="Montserrat" pitchFamily="2" charset="77"/>
              </a:rPr>
              <a:t>Texto de Obstetricia y Ginecología 2010 - FECOLSOG</a:t>
            </a:r>
          </a:p>
          <a:p>
            <a:pPr algn="l"/>
            <a:endParaRPr lang="es-CO" dirty="0">
              <a:solidFill>
                <a:srgbClr val="152B48"/>
              </a:solidFill>
              <a:latin typeface="Montserrat" pitchFamily="2" charset="77"/>
            </a:endParaRPr>
          </a:p>
        </p:txBody>
      </p:sp>
    </p:spTree>
    <p:extLst>
      <p:ext uri="{BB962C8B-B14F-4D97-AF65-F5344CB8AC3E}">
        <p14:creationId xmlns:p14="http://schemas.microsoft.com/office/powerpoint/2010/main" val="11089248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Objetivos de manejo</a:t>
            </a:r>
            <a:endParaRPr lang="es-ES" dirty="0"/>
          </a:p>
        </p:txBody>
      </p:sp>
      <p:graphicFrame>
        <p:nvGraphicFramePr>
          <p:cNvPr id="4" name="Diagrama 3"/>
          <p:cNvGraphicFramePr/>
          <p:nvPr>
            <p:extLst>
              <p:ext uri="{D42A27DB-BD31-4B8C-83A1-F6EECF244321}">
                <p14:modId xmlns:p14="http://schemas.microsoft.com/office/powerpoint/2010/main" val="1039190241"/>
              </p:ext>
            </p:extLst>
          </p:nvPr>
        </p:nvGraphicFramePr>
        <p:xfrm>
          <a:off x="4272742" y="1094205"/>
          <a:ext cx="7655242" cy="422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p:cNvSpPr/>
          <p:nvPr/>
        </p:nvSpPr>
        <p:spPr>
          <a:xfrm>
            <a:off x="5214937" y="6231265"/>
            <a:ext cx="6829425" cy="461665"/>
          </a:xfrm>
          <a:prstGeom prst="rect">
            <a:avLst/>
          </a:prstGeom>
        </p:spPr>
        <p:txBody>
          <a:bodyPr wrap="square">
            <a:spAutoFit/>
          </a:bodyPr>
          <a:lstStyle/>
          <a:p>
            <a:r>
              <a:rPr lang="es-ES" sz="1200" dirty="0" err="1">
                <a:solidFill>
                  <a:srgbClr val="152B48"/>
                </a:solidFill>
                <a:latin typeface="Montserrat" pitchFamily="2" charset="77"/>
              </a:rPr>
              <a:t>Welt</a:t>
            </a:r>
            <a:r>
              <a:rPr lang="es-ES" sz="1200" dirty="0">
                <a:solidFill>
                  <a:srgbClr val="152B48"/>
                </a:solidFill>
                <a:latin typeface="Montserrat" pitchFamily="2" charset="77"/>
              </a:rPr>
              <a:t> C, Barbieri R. </a:t>
            </a:r>
            <a:r>
              <a:rPr lang="es-ES" sz="1200" dirty="0" err="1">
                <a:solidFill>
                  <a:srgbClr val="152B48"/>
                </a:solidFill>
                <a:latin typeface="Montserrat" pitchFamily="2" charset="77"/>
              </a:rPr>
              <a:t>Evaluation</a:t>
            </a:r>
            <a:r>
              <a:rPr lang="es-ES" sz="1200" dirty="0">
                <a:solidFill>
                  <a:srgbClr val="152B48"/>
                </a:solidFill>
                <a:latin typeface="Montserrat" pitchFamily="2" charset="77"/>
              </a:rPr>
              <a:t> and </a:t>
            </a:r>
            <a:r>
              <a:rPr lang="es-ES" sz="1200" dirty="0" err="1">
                <a:solidFill>
                  <a:srgbClr val="152B48"/>
                </a:solidFill>
                <a:latin typeface="Montserrat" pitchFamily="2" charset="77"/>
              </a:rPr>
              <a:t>management</a:t>
            </a:r>
            <a:r>
              <a:rPr lang="es-ES" sz="1200" dirty="0">
                <a:solidFill>
                  <a:srgbClr val="152B48"/>
                </a:solidFill>
                <a:latin typeface="Montserrat" pitchFamily="2" charset="77"/>
              </a:rPr>
              <a:t> of </a:t>
            </a:r>
            <a:r>
              <a:rPr lang="es-ES" sz="1200" dirty="0" err="1">
                <a:solidFill>
                  <a:srgbClr val="152B48"/>
                </a:solidFill>
                <a:latin typeface="Montserrat" pitchFamily="2" charset="77"/>
              </a:rPr>
              <a:t>secondary</a:t>
            </a:r>
            <a:r>
              <a:rPr lang="es-ES" sz="1200" dirty="0">
                <a:solidFill>
                  <a:srgbClr val="152B48"/>
                </a:solidFill>
                <a:latin typeface="Montserrat" pitchFamily="2" charset="77"/>
              </a:rPr>
              <a:t> </a:t>
            </a:r>
            <a:r>
              <a:rPr lang="es-ES" sz="1200" dirty="0" err="1">
                <a:solidFill>
                  <a:srgbClr val="152B48"/>
                </a:solidFill>
                <a:latin typeface="Montserrat" pitchFamily="2" charset="77"/>
              </a:rPr>
              <a:t>amenorrhea</a:t>
            </a:r>
            <a:r>
              <a:rPr lang="es-ES" sz="1200" dirty="0">
                <a:solidFill>
                  <a:srgbClr val="152B48"/>
                </a:solidFill>
                <a:latin typeface="Montserrat" pitchFamily="2" charset="77"/>
              </a:rPr>
              <a:t>. </a:t>
            </a:r>
            <a:r>
              <a:rPr lang="es-ES" sz="1200" dirty="0" err="1">
                <a:solidFill>
                  <a:srgbClr val="152B48"/>
                </a:solidFill>
                <a:latin typeface="Montserrat" pitchFamily="2" charset="77"/>
              </a:rPr>
              <a:t>UpToDate</a:t>
            </a:r>
            <a:r>
              <a:rPr lang="es-ES" sz="1200" dirty="0">
                <a:solidFill>
                  <a:srgbClr val="152B48"/>
                </a:solidFill>
                <a:latin typeface="Montserrat" pitchFamily="2" charset="77"/>
              </a:rPr>
              <a:t>. Mar 2018. 1-10</a:t>
            </a:r>
            <a:endParaRPr lang="es-CO" sz="1200" dirty="0">
              <a:solidFill>
                <a:srgbClr val="152B48"/>
              </a:solidFill>
              <a:latin typeface="Montserrat" pitchFamily="2" charset="77"/>
            </a:endParaRPr>
          </a:p>
        </p:txBody>
      </p:sp>
    </p:spTree>
    <p:extLst>
      <p:ext uri="{BB962C8B-B14F-4D97-AF65-F5344CB8AC3E}">
        <p14:creationId xmlns:p14="http://schemas.microsoft.com/office/powerpoint/2010/main" val="40540151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9588" y="157953"/>
            <a:ext cx="10515600" cy="1325563"/>
          </a:xfrm>
        </p:spPr>
        <p:txBody>
          <a:bodyPr/>
          <a:lstStyle/>
          <a:p>
            <a:r>
              <a:rPr lang="es-ES" dirty="0"/>
              <a:t>Manejo</a:t>
            </a:r>
          </a:p>
        </p:txBody>
      </p:sp>
      <p:sp>
        <p:nvSpPr>
          <p:cNvPr id="3" name="Marcador de contenido 2"/>
          <p:cNvSpPr>
            <a:spLocks noGrp="1"/>
          </p:cNvSpPr>
          <p:nvPr>
            <p:ph idx="1"/>
          </p:nvPr>
        </p:nvSpPr>
        <p:spPr>
          <a:xfrm>
            <a:off x="5201537" y="1255712"/>
            <a:ext cx="6480875" cy="4346576"/>
          </a:xfrm>
        </p:spPr>
        <p:txBody>
          <a:bodyPr>
            <a:normAutofit/>
          </a:bodyPr>
          <a:lstStyle/>
          <a:p>
            <a:pPr algn="just">
              <a:lnSpc>
                <a:spcPct val="100000"/>
              </a:lnSpc>
            </a:pPr>
            <a:r>
              <a:rPr lang="es-ES_tradnl" b="1" dirty="0"/>
              <a:t>Amenorrea hipotalámica:</a:t>
            </a:r>
            <a:endParaRPr lang="es-CO" b="1" dirty="0"/>
          </a:p>
          <a:p>
            <a:pPr lvl="1" algn="just">
              <a:lnSpc>
                <a:spcPct val="100000"/>
              </a:lnSpc>
              <a:buFont typeface="Wingdings" pitchFamily="2" charset="2"/>
              <a:buChar char="§"/>
            </a:pPr>
            <a:r>
              <a:rPr lang="es-ES_tradnl" dirty="0"/>
              <a:t>Cambios en el estilo de vida: ingesta calórica, asesoría nutricional.</a:t>
            </a:r>
            <a:endParaRPr lang="es-CO" dirty="0"/>
          </a:p>
          <a:p>
            <a:pPr lvl="1" algn="just">
              <a:lnSpc>
                <a:spcPct val="100000"/>
              </a:lnSpc>
              <a:buFont typeface="Wingdings" pitchFamily="2" charset="2"/>
              <a:buChar char="§"/>
            </a:pPr>
            <a:r>
              <a:rPr lang="es-ES_tradnl" dirty="0"/>
              <a:t>Terapia cognitiva-conductual.</a:t>
            </a:r>
            <a:endParaRPr lang="es-CO" dirty="0"/>
          </a:p>
          <a:p>
            <a:pPr lvl="1" algn="just">
              <a:lnSpc>
                <a:spcPct val="100000"/>
              </a:lnSpc>
              <a:buFont typeface="Wingdings" pitchFamily="2" charset="2"/>
              <a:buChar char="§"/>
            </a:pPr>
            <a:r>
              <a:rPr lang="es-ES_tradnl" dirty="0"/>
              <a:t>Manejo de baja masa ósea.</a:t>
            </a:r>
            <a:endParaRPr lang="es-CO" dirty="0"/>
          </a:p>
          <a:p>
            <a:pPr algn="just">
              <a:lnSpc>
                <a:spcPct val="100000"/>
              </a:lnSpc>
            </a:pPr>
            <a:r>
              <a:rPr lang="es-ES_tradnl" b="1" dirty="0" err="1"/>
              <a:t>Hiperprolactinemia</a:t>
            </a:r>
            <a:r>
              <a:rPr lang="es-ES_tradnl" b="1" dirty="0"/>
              <a:t>: </a:t>
            </a:r>
            <a:r>
              <a:rPr lang="es-ES_tradnl" dirty="0"/>
              <a:t>buscar la causa o agonistas de dopamina.</a:t>
            </a:r>
            <a:endParaRPr lang="es-CO" dirty="0"/>
          </a:p>
          <a:p>
            <a:pPr algn="just">
              <a:lnSpc>
                <a:spcPct val="100000"/>
              </a:lnSpc>
            </a:pPr>
            <a:r>
              <a:rPr lang="es-ES_tradnl" b="1" dirty="0"/>
              <a:t>Falla ovárica prematura: </a:t>
            </a:r>
            <a:r>
              <a:rPr lang="es-ES_tradnl" dirty="0"/>
              <a:t>estrógenos para prevenir pérdida de masa ósea (ACOS vs TRH).</a:t>
            </a:r>
            <a:endParaRPr lang="es-CO" dirty="0"/>
          </a:p>
          <a:p>
            <a:pPr algn="just">
              <a:lnSpc>
                <a:spcPct val="100000"/>
              </a:lnSpc>
            </a:pPr>
            <a:r>
              <a:rPr lang="es-ES_tradnl" b="1" dirty="0" err="1"/>
              <a:t>Sd</a:t>
            </a:r>
            <a:r>
              <a:rPr lang="es-ES_tradnl" b="1" dirty="0"/>
              <a:t>. </a:t>
            </a:r>
            <a:r>
              <a:rPr lang="es-ES_tradnl" b="1" dirty="0" err="1"/>
              <a:t>Asherman</a:t>
            </a:r>
            <a:r>
              <a:rPr lang="es-ES_tradnl" b="1" dirty="0"/>
              <a:t>: </a:t>
            </a:r>
            <a:r>
              <a:rPr lang="es-ES_tradnl" dirty="0"/>
              <a:t>lisis </a:t>
            </a:r>
            <a:r>
              <a:rPr lang="es-ES_tradnl" dirty="0" err="1"/>
              <a:t>histeroscópica</a:t>
            </a:r>
            <a:r>
              <a:rPr lang="es-ES_tradnl" dirty="0"/>
              <a:t> de las adherencias </a:t>
            </a:r>
            <a:r>
              <a:rPr lang="es-ES_tradnl" dirty="0">
                <a:sym typeface="Wingdings"/>
              </a:rPr>
              <a:t></a:t>
            </a:r>
            <a:r>
              <a:rPr lang="es-ES_tradnl" dirty="0"/>
              <a:t> estrógenos.</a:t>
            </a:r>
            <a:endParaRPr lang="es-CO" dirty="0"/>
          </a:p>
          <a:p>
            <a:pPr algn="just">
              <a:lnSpc>
                <a:spcPct val="100000"/>
              </a:lnSpc>
            </a:pPr>
            <a:endParaRPr lang="es-ES" dirty="0"/>
          </a:p>
        </p:txBody>
      </p:sp>
    </p:spTree>
    <p:extLst>
      <p:ext uri="{BB962C8B-B14F-4D97-AF65-F5344CB8AC3E}">
        <p14:creationId xmlns:p14="http://schemas.microsoft.com/office/powerpoint/2010/main" val="2856745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943199-4B3A-2746-A651-EA4C23240B8D}"/>
              </a:ext>
            </a:extLst>
          </p:cNvPr>
          <p:cNvSpPr>
            <a:spLocks noGrp="1"/>
          </p:cNvSpPr>
          <p:nvPr>
            <p:ph type="title"/>
          </p:nvPr>
        </p:nvSpPr>
        <p:spPr/>
        <p:txBody>
          <a:bodyPr/>
          <a:lstStyle/>
          <a:p>
            <a:r>
              <a:rPr lang="es-CO" b="1" dirty="0"/>
              <a:t>Clasificación Mashchak CA y col. (1981)</a:t>
            </a:r>
            <a:endParaRPr lang="es-ES_tradnl" dirty="0"/>
          </a:p>
        </p:txBody>
      </p:sp>
      <p:sp>
        <p:nvSpPr>
          <p:cNvPr id="3" name="Marcador de contenido 2">
            <a:extLst>
              <a:ext uri="{FF2B5EF4-FFF2-40B4-BE49-F238E27FC236}">
                <a16:creationId xmlns:a16="http://schemas.microsoft.com/office/drawing/2014/main" id="{A53EE1C5-8D29-8F49-8EA7-3CC2FC6B78E4}"/>
              </a:ext>
            </a:extLst>
          </p:cNvPr>
          <p:cNvSpPr>
            <a:spLocks noGrp="1"/>
          </p:cNvSpPr>
          <p:nvPr>
            <p:ph idx="1"/>
          </p:nvPr>
        </p:nvSpPr>
        <p:spPr>
          <a:xfrm>
            <a:off x="4806813" y="1690688"/>
            <a:ext cx="7033590" cy="4530725"/>
          </a:xfrm>
        </p:spPr>
        <p:txBody>
          <a:bodyPr>
            <a:normAutofit/>
          </a:bodyPr>
          <a:lstStyle/>
          <a:p>
            <a:pPr marL="0" indent="0">
              <a:lnSpc>
                <a:spcPct val="100000"/>
              </a:lnSpc>
              <a:buNone/>
            </a:pPr>
            <a:r>
              <a:rPr lang="es-CO" sz="2800" dirty="0">
                <a:latin typeface="Montserrat" pitchFamily="2" charset="77"/>
              </a:rPr>
              <a:t>Categoría I: ausencia de mamas y presencia de útero: </a:t>
            </a:r>
          </a:p>
          <a:p>
            <a:pPr marL="0" indent="0">
              <a:lnSpc>
                <a:spcPct val="100000"/>
              </a:lnSpc>
              <a:buNone/>
            </a:pPr>
            <a:endParaRPr lang="es-CO" sz="2800" dirty="0">
              <a:latin typeface="Montserrat" pitchFamily="2" charset="77"/>
            </a:endParaRPr>
          </a:p>
          <a:p>
            <a:pPr lvl="1">
              <a:lnSpc>
                <a:spcPct val="100000"/>
              </a:lnSpc>
            </a:pPr>
            <a:r>
              <a:rPr lang="es-ES_tradnl" sz="2400" dirty="0">
                <a:latin typeface="Montserrat" pitchFamily="2" charset="77"/>
              </a:rPr>
              <a:t>Coeficiente intelectual normal, talla normal y sin anomalías morfológicas: </a:t>
            </a:r>
          </a:p>
          <a:p>
            <a:pPr lvl="1">
              <a:lnSpc>
                <a:spcPct val="100000"/>
              </a:lnSpc>
            </a:pPr>
            <a:endParaRPr lang="es-ES_tradnl" sz="2400" dirty="0">
              <a:latin typeface="Montserrat" pitchFamily="2" charset="77"/>
            </a:endParaRPr>
          </a:p>
          <a:p>
            <a:pPr lvl="2">
              <a:lnSpc>
                <a:spcPct val="100000"/>
              </a:lnSpc>
              <a:buFont typeface="Wingdings" pitchFamily="2" charset="2"/>
              <a:buChar char="§"/>
            </a:pPr>
            <a:r>
              <a:rPr lang="es-ES_tradnl" dirty="0">
                <a:latin typeface="Montserrat" pitchFamily="2" charset="77"/>
              </a:rPr>
              <a:t>Síndrome de </a:t>
            </a:r>
            <a:r>
              <a:rPr lang="es-ES_tradnl" dirty="0" err="1">
                <a:latin typeface="Montserrat" pitchFamily="2" charset="77"/>
              </a:rPr>
              <a:t>Kallman</a:t>
            </a:r>
            <a:r>
              <a:rPr lang="es-ES_tradnl" dirty="0">
                <a:latin typeface="Montserrat" pitchFamily="2" charset="77"/>
              </a:rPr>
              <a:t>.</a:t>
            </a:r>
          </a:p>
          <a:p>
            <a:pPr lvl="2">
              <a:lnSpc>
                <a:spcPct val="100000"/>
              </a:lnSpc>
              <a:buFont typeface="Wingdings" pitchFamily="2" charset="2"/>
              <a:buChar char="§"/>
            </a:pPr>
            <a:r>
              <a:rPr lang="es-ES_tradnl" dirty="0">
                <a:latin typeface="Montserrat" pitchFamily="2" charset="77"/>
              </a:rPr>
              <a:t>Déficit aislado de gonadotropinas.</a:t>
            </a:r>
          </a:p>
          <a:p>
            <a:pPr lvl="2">
              <a:lnSpc>
                <a:spcPct val="100000"/>
              </a:lnSpc>
              <a:buFont typeface="Wingdings" pitchFamily="2" charset="2"/>
              <a:buChar char="§"/>
            </a:pPr>
            <a:r>
              <a:rPr lang="es-ES_tradnl" dirty="0" err="1">
                <a:latin typeface="Montserrat" pitchFamily="2" charset="77"/>
              </a:rPr>
              <a:t>Disgenesia</a:t>
            </a:r>
            <a:r>
              <a:rPr lang="es-ES_tradnl" dirty="0">
                <a:latin typeface="Montserrat" pitchFamily="2" charset="77"/>
              </a:rPr>
              <a:t> gonadal pura.</a:t>
            </a:r>
          </a:p>
          <a:p>
            <a:pPr lvl="2">
              <a:lnSpc>
                <a:spcPct val="100000"/>
              </a:lnSpc>
              <a:buFont typeface="Wingdings" pitchFamily="2" charset="2"/>
              <a:buChar char="§"/>
            </a:pPr>
            <a:r>
              <a:rPr lang="es-ES_tradnl" dirty="0">
                <a:latin typeface="Montserrat" pitchFamily="2" charset="77"/>
              </a:rPr>
              <a:t>Deficiencia de la 17 alfa </a:t>
            </a:r>
            <a:r>
              <a:rPr lang="es-ES_tradnl" dirty="0" err="1">
                <a:latin typeface="Montserrat" pitchFamily="2" charset="77"/>
              </a:rPr>
              <a:t>hidroxilasa</a:t>
            </a:r>
            <a:r>
              <a:rPr lang="es-ES_tradnl" dirty="0">
                <a:latin typeface="Montserrat" pitchFamily="2" charset="77"/>
              </a:rPr>
              <a:t>.</a:t>
            </a:r>
          </a:p>
        </p:txBody>
      </p:sp>
    </p:spTree>
    <p:extLst>
      <p:ext uri="{BB962C8B-B14F-4D97-AF65-F5344CB8AC3E}">
        <p14:creationId xmlns:p14="http://schemas.microsoft.com/office/powerpoint/2010/main" val="3502637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943199-4B3A-2746-A651-EA4C23240B8D}"/>
              </a:ext>
            </a:extLst>
          </p:cNvPr>
          <p:cNvSpPr>
            <a:spLocks noGrp="1"/>
          </p:cNvSpPr>
          <p:nvPr>
            <p:ph type="title"/>
          </p:nvPr>
        </p:nvSpPr>
        <p:spPr>
          <a:xfrm>
            <a:off x="623887" y="350837"/>
            <a:ext cx="10515600" cy="1325563"/>
          </a:xfrm>
        </p:spPr>
        <p:txBody>
          <a:bodyPr/>
          <a:lstStyle/>
          <a:p>
            <a:r>
              <a:rPr lang="es-CO" b="1" dirty="0"/>
              <a:t>Clasificación Mashchak CA y col. (1981)</a:t>
            </a:r>
            <a:endParaRPr lang="es-ES_tradnl" dirty="0"/>
          </a:p>
        </p:txBody>
      </p:sp>
      <p:sp>
        <p:nvSpPr>
          <p:cNvPr id="5" name="Rectángulo 4">
            <a:extLst>
              <a:ext uri="{FF2B5EF4-FFF2-40B4-BE49-F238E27FC236}">
                <a16:creationId xmlns:a16="http://schemas.microsoft.com/office/drawing/2014/main" id="{08A0CD0C-5C6C-9242-A305-9795C15D6FA7}"/>
              </a:ext>
            </a:extLst>
          </p:cNvPr>
          <p:cNvSpPr/>
          <p:nvPr/>
        </p:nvSpPr>
        <p:spPr>
          <a:xfrm>
            <a:off x="4669654" y="1899185"/>
            <a:ext cx="6859451" cy="3416320"/>
          </a:xfrm>
          <a:prstGeom prst="rect">
            <a:avLst/>
          </a:prstGeom>
        </p:spPr>
        <p:txBody>
          <a:bodyPr wrap="square">
            <a:spAutoFit/>
          </a:bodyPr>
          <a:lstStyle/>
          <a:p>
            <a:r>
              <a:rPr lang="es-CO" sz="2800" dirty="0">
                <a:solidFill>
                  <a:srgbClr val="152B48"/>
                </a:solidFill>
                <a:latin typeface="Montserrat" pitchFamily="2" charset="77"/>
              </a:rPr>
              <a:t>Categoría I: ausencia de mamas y presencia de útero: </a:t>
            </a:r>
          </a:p>
          <a:p>
            <a:endParaRPr lang="es-CO" sz="2800" dirty="0">
              <a:solidFill>
                <a:srgbClr val="152B48"/>
              </a:solidFill>
              <a:latin typeface="Montserrat" pitchFamily="2" charset="77"/>
            </a:endParaRPr>
          </a:p>
          <a:p>
            <a:pPr marL="800100" lvl="1" indent="-342900">
              <a:buFont typeface="Arial" panose="020B0604020202020204" pitchFamily="34" charset="0"/>
              <a:buChar char="•"/>
            </a:pPr>
            <a:r>
              <a:rPr lang="es-ES_tradnl" sz="2400" dirty="0">
                <a:solidFill>
                  <a:srgbClr val="152B48"/>
                </a:solidFill>
                <a:latin typeface="Montserrat" pitchFamily="2" charset="77"/>
              </a:rPr>
              <a:t>Coeficiente intelectual normal, talla normal y con anomalías morfológicas: </a:t>
            </a:r>
          </a:p>
          <a:p>
            <a:pPr lvl="1"/>
            <a:endParaRPr lang="es-ES_tradnl" sz="2400" dirty="0">
              <a:solidFill>
                <a:srgbClr val="152B48"/>
              </a:solidFill>
              <a:latin typeface="Montserrat" pitchFamily="2" charset="77"/>
            </a:endParaRPr>
          </a:p>
          <a:p>
            <a:pPr marL="1257300" lvl="2" indent="-342900">
              <a:buFont typeface="Wingdings" pitchFamily="2" charset="2"/>
              <a:buChar char="§"/>
            </a:pPr>
            <a:r>
              <a:rPr lang="es-ES_tradnl" sz="2000" dirty="0">
                <a:solidFill>
                  <a:srgbClr val="152B48"/>
                </a:solidFill>
                <a:latin typeface="Montserrat" pitchFamily="2" charset="77"/>
              </a:rPr>
              <a:t>Síndrome de </a:t>
            </a:r>
            <a:r>
              <a:rPr lang="es-ES_tradnl" sz="2000" dirty="0" err="1">
                <a:solidFill>
                  <a:srgbClr val="152B48"/>
                </a:solidFill>
                <a:latin typeface="Montserrat" pitchFamily="2" charset="77"/>
              </a:rPr>
              <a:t>bonnevie</a:t>
            </a:r>
            <a:r>
              <a:rPr lang="es-ES_tradnl" sz="2000" dirty="0">
                <a:solidFill>
                  <a:srgbClr val="152B48"/>
                </a:solidFill>
                <a:latin typeface="Montserrat" pitchFamily="2" charset="77"/>
              </a:rPr>
              <a:t> Ulrich.</a:t>
            </a:r>
          </a:p>
          <a:p>
            <a:pPr marL="1257300" lvl="2" indent="-342900">
              <a:buFont typeface="Wingdings" pitchFamily="2" charset="2"/>
              <a:buChar char="§"/>
            </a:pPr>
            <a:r>
              <a:rPr lang="es-ES_tradnl" sz="2000" dirty="0">
                <a:solidFill>
                  <a:srgbClr val="152B48"/>
                </a:solidFill>
                <a:latin typeface="Montserrat" pitchFamily="2" charset="77"/>
              </a:rPr>
              <a:t>Síndrome de Turner.</a:t>
            </a:r>
          </a:p>
          <a:p>
            <a:pPr marL="1257300" lvl="2" indent="-342900">
              <a:buFont typeface="Wingdings" pitchFamily="2" charset="2"/>
              <a:buChar char="§"/>
            </a:pPr>
            <a:r>
              <a:rPr lang="es-ES_tradnl" sz="2000" dirty="0">
                <a:solidFill>
                  <a:srgbClr val="152B48"/>
                </a:solidFill>
                <a:latin typeface="Montserrat" pitchFamily="2" charset="77"/>
              </a:rPr>
              <a:t>Síndrome de </a:t>
            </a:r>
            <a:r>
              <a:rPr lang="es-ES_tradnl" sz="2000" dirty="0" err="1">
                <a:solidFill>
                  <a:srgbClr val="152B48"/>
                </a:solidFill>
                <a:latin typeface="Montserrat" pitchFamily="2" charset="77"/>
              </a:rPr>
              <a:t>Nonnan</a:t>
            </a:r>
            <a:r>
              <a:rPr lang="es-ES_tradnl" sz="2000" dirty="0">
                <a:solidFill>
                  <a:srgbClr val="152B48"/>
                </a:solidFill>
                <a:latin typeface="Montserrat" pitchFamily="2" charset="77"/>
              </a:rPr>
              <a:t>.</a:t>
            </a:r>
          </a:p>
        </p:txBody>
      </p:sp>
    </p:spTree>
    <p:extLst>
      <p:ext uri="{BB962C8B-B14F-4D97-AF65-F5344CB8AC3E}">
        <p14:creationId xmlns:p14="http://schemas.microsoft.com/office/powerpoint/2010/main" val="2668560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943199-4B3A-2746-A651-EA4C23240B8D}"/>
              </a:ext>
            </a:extLst>
          </p:cNvPr>
          <p:cNvSpPr>
            <a:spLocks noGrp="1"/>
          </p:cNvSpPr>
          <p:nvPr>
            <p:ph type="title"/>
          </p:nvPr>
        </p:nvSpPr>
        <p:spPr/>
        <p:txBody>
          <a:bodyPr/>
          <a:lstStyle/>
          <a:p>
            <a:r>
              <a:rPr lang="es-CO" b="1" dirty="0"/>
              <a:t>Clasificación Mashchak CA y col. (1981)</a:t>
            </a:r>
            <a:endParaRPr lang="es-ES_tradnl" dirty="0"/>
          </a:p>
        </p:txBody>
      </p:sp>
      <p:sp>
        <p:nvSpPr>
          <p:cNvPr id="6" name="Marcador de contenido 2">
            <a:extLst>
              <a:ext uri="{FF2B5EF4-FFF2-40B4-BE49-F238E27FC236}">
                <a16:creationId xmlns:a16="http://schemas.microsoft.com/office/drawing/2014/main" id="{9108D5D9-6E75-534C-9A39-F783589F99D1}"/>
              </a:ext>
            </a:extLst>
          </p:cNvPr>
          <p:cNvSpPr txBox="1">
            <a:spLocks/>
          </p:cNvSpPr>
          <p:nvPr/>
        </p:nvSpPr>
        <p:spPr>
          <a:xfrm>
            <a:off x="4886326" y="1847851"/>
            <a:ext cx="6654040"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s-CO" sz="2800" dirty="0">
                <a:latin typeface="Montserrat" pitchFamily="2" charset="77"/>
              </a:rPr>
              <a:t>Categoría I: ausencia de mamas y presencia de útero: </a:t>
            </a:r>
          </a:p>
          <a:p>
            <a:pPr marL="0" indent="0">
              <a:lnSpc>
                <a:spcPct val="100000"/>
              </a:lnSpc>
              <a:buFont typeface="Arial" panose="020B0604020202020204" pitchFamily="34" charset="0"/>
              <a:buNone/>
            </a:pPr>
            <a:endParaRPr lang="es-CO" sz="2800" dirty="0">
              <a:latin typeface="Montserrat" pitchFamily="2" charset="77"/>
            </a:endParaRPr>
          </a:p>
          <a:p>
            <a:pPr lvl="1">
              <a:lnSpc>
                <a:spcPct val="100000"/>
              </a:lnSpc>
            </a:pPr>
            <a:r>
              <a:rPr lang="es-ES_tradnl" sz="2400" dirty="0">
                <a:latin typeface="Montserrat" pitchFamily="2" charset="77"/>
              </a:rPr>
              <a:t>Coeficiente intelectual bajo, talla baja y con anomalías morfológicas: </a:t>
            </a:r>
          </a:p>
          <a:p>
            <a:pPr lvl="1">
              <a:lnSpc>
                <a:spcPct val="100000"/>
              </a:lnSpc>
            </a:pPr>
            <a:endParaRPr lang="es-ES_tradnl" sz="2400" dirty="0">
              <a:latin typeface="Montserrat" pitchFamily="2" charset="77"/>
            </a:endParaRPr>
          </a:p>
          <a:p>
            <a:pPr lvl="2">
              <a:buFont typeface="Wingdings" pitchFamily="2" charset="2"/>
              <a:buChar char="§"/>
            </a:pPr>
            <a:r>
              <a:rPr lang="es-ES_tradnl" dirty="0">
                <a:latin typeface="Montserrat" pitchFamily="2" charset="77"/>
              </a:rPr>
              <a:t>Síndrome de </a:t>
            </a:r>
            <a:r>
              <a:rPr lang="es-ES_tradnl" dirty="0" err="1">
                <a:latin typeface="Montserrat" pitchFamily="2" charset="77"/>
              </a:rPr>
              <a:t>Prader</a:t>
            </a:r>
            <a:r>
              <a:rPr lang="es-ES_tradnl" dirty="0">
                <a:latin typeface="Montserrat" pitchFamily="2" charset="77"/>
              </a:rPr>
              <a:t> </a:t>
            </a:r>
            <a:r>
              <a:rPr lang="es-ES_tradnl" dirty="0" err="1">
                <a:latin typeface="Montserrat" pitchFamily="2" charset="77"/>
              </a:rPr>
              <a:t>labhardt</a:t>
            </a:r>
            <a:r>
              <a:rPr lang="es-ES_tradnl" dirty="0">
                <a:latin typeface="Montserrat" pitchFamily="2" charset="77"/>
              </a:rPr>
              <a:t> </a:t>
            </a:r>
            <a:r>
              <a:rPr lang="es-ES_tradnl" dirty="0" err="1">
                <a:latin typeface="Montserrat" pitchFamily="2" charset="77"/>
              </a:rPr>
              <a:t>Wille</a:t>
            </a:r>
            <a:r>
              <a:rPr lang="es-ES_tradnl" dirty="0">
                <a:latin typeface="Montserrat" pitchFamily="2" charset="77"/>
              </a:rPr>
              <a:t>.</a:t>
            </a:r>
          </a:p>
          <a:p>
            <a:pPr lvl="2">
              <a:buFont typeface="Wingdings" pitchFamily="2" charset="2"/>
              <a:buChar char="§"/>
            </a:pPr>
            <a:r>
              <a:rPr lang="es-ES_tradnl" dirty="0">
                <a:latin typeface="Montserrat" pitchFamily="2" charset="77"/>
              </a:rPr>
              <a:t>Cretinismo.</a:t>
            </a:r>
          </a:p>
          <a:p>
            <a:pPr lvl="2">
              <a:buFont typeface="Wingdings" pitchFamily="2" charset="2"/>
              <a:buChar char="§"/>
            </a:pPr>
            <a:r>
              <a:rPr lang="es-ES_tradnl" dirty="0">
                <a:latin typeface="Montserrat" pitchFamily="2" charset="77"/>
              </a:rPr>
              <a:t>Síndrome de </a:t>
            </a:r>
            <a:r>
              <a:rPr lang="es-ES_tradnl" dirty="0" err="1">
                <a:latin typeface="Montserrat" pitchFamily="2" charset="77"/>
              </a:rPr>
              <a:t>Laurece</a:t>
            </a:r>
            <a:r>
              <a:rPr lang="es-ES_tradnl" dirty="0">
                <a:latin typeface="Montserrat" pitchFamily="2" charset="77"/>
              </a:rPr>
              <a:t> </a:t>
            </a:r>
            <a:r>
              <a:rPr lang="es-ES_tradnl" dirty="0" err="1">
                <a:latin typeface="Montserrat" pitchFamily="2" charset="77"/>
              </a:rPr>
              <a:t>moon</a:t>
            </a:r>
            <a:r>
              <a:rPr lang="es-ES_tradnl" dirty="0">
                <a:latin typeface="Montserrat" pitchFamily="2" charset="77"/>
              </a:rPr>
              <a:t> </a:t>
            </a:r>
            <a:r>
              <a:rPr lang="es-ES_tradnl" dirty="0" err="1">
                <a:latin typeface="Montserrat" pitchFamily="2" charset="77"/>
              </a:rPr>
              <a:t>barder</a:t>
            </a:r>
            <a:r>
              <a:rPr lang="es-ES_tradnl" dirty="0">
                <a:latin typeface="Montserrat" pitchFamily="2" charset="77"/>
              </a:rPr>
              <a:t> </a:t>
            </a:r>
            <a:r>
              <a:rPr lang="es-ES_tradnl" dirty="0" err="1">
                <a:latin typeface="Montserrat" pitchFamily="2" charset="77"/>
              </a:rPr>
              <a:t>bield</a:t>
            </a:r>
            <a:r>
              <a:rPr lang="es-ES_tradnl" dirty="0">
                <a:latin typeface="Montserrat" pitchFamily="2" charset="77"/>
              </a:rPr>
              <a:t>.</a:t>
            </a:r>
          </a:p>
          <a:p>
            <a:pPr lvl="2">
              <a:buFont typeface="Wingdings" pitchFamily="2" charset="2"/>
              <a:buChar char="§"/>
            </a:pPr>
            <a:r>
              <a:rPr lang="es-ES_tradnl" dirty="0">
                <a:latin typeface="Montserrat" pitchFamily="2" charset="77"/>
              </a:rPr>
              <a:t>Síndrome de </a:t>
            </a:r>
            <a:r>
              <a:rPr lang="es-ES_tradnl" dirty="0" err="1">
                <a:latin typeface="Montserrat" pitchFamily="2" charset="77"/>
              </a:rPr>
              <a:t>Frohlich</a:t>
            </a:r>
            <a:r>
              <a:rPr lang="es-ES_tradnl" dirty="0">
                <a:latin typeface="Montserrat" pitchFamily="2" charset="77"/>
              </a:rPr>
              <a:t>.</a:t>
            </a:r>
          </a:p>
          <a:p>
            <a:pPr lvl="2">
              <a:lnSpc>
                <a:spcPct val="100000"/>
              </a:lnSpc>
              <a:buFont typeface="Wingdings" pitchFamily="2" charset="2"/>
              <a:buChar char="§"/>
            </a:pPr>
            <a:endParaRPr lang="es-ES_tradnl" dirty="0">
              <a:latin typeface="Montserrat" pitchFamily="2" charset="77"/>
            </a:endParaRPr>
          </a:p>
        </p:txBody>
      </p:sp>
    </p:spTree>
    <p:extLst>
      <p:ext uri="{BB962C8B-B14F-4D97-AF65-F5344CB8AC3E}">
        <p14:creationId xmlns:p14="http://schemas.microsoft.com/office/powerpoint/2010/main" val="14438725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PlantillaNuevoFR2020</Template>
  <TotalTime>8477</TotalTime>
  <Words>2786</Words>
  <Application>Microsoft Office PowerPoint</Application>
  <PresentationFormat>Panorámica</PresentationFormat>
  <Paragraphs>423</Paragraphs>
  <Slides>61</Slides>
  <Notes>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61</vt:i4>
      </vt:variant>
    </vt:vector>
  </HeadingPairs>
  <TitlesOfParts>
    <vt:vector size="68" baseType="lpstr">
      <vt:lpstr>Aharoni</vt:lpstr>
      <vt:lpstr>Arial</vt:lpstr>
      <vt:lpstr>Avenir Book</vt:lpstr>
      <vt:lpstr>Calibri</vt:lpstr>
      <vt:lpstr>Montserrat</vt:lpstr>
      <vt:lpstr>Wingdings</vt:lpstr>
      <vt:lpstr>Tema de Office</vt:lpstr>
      <vt:lpstr>AMENORREA</vt:lpstr>
      <vt:lpstr>Presentación de PowerPoint</vt:lpstr>
      <vt:lpstr>Presentación de PowerPoint</vt:lpstr>
      <vt:lpstr> Pubertad</vt:lpstr>
      <vt:lpstr>Presentación de PowerPoint</vt:lpstr>
      <vt:lpstr>Clasificación Mashchak CA y col. (1981)</vt:lpstr>
      <vt:lpstr>Clasificación Mashchak CA y col. (1981)</vt:lpstr>
      <vt:lpstr>Clasificación Mashchak CA y col. (1981)</vt:lpstr>
      <vt:lpstr>Clasificación Mashchak CA y col. (1981)</vt:lpstr>
      <vt:lpstr>Clasificación Mashchak CA y col. (1981)</vt:lpstr>
      <vt:lpstr>Clasificación Mashchak CA y col. (1981)</vt:lpstr>
      <vt:lpstr>Clasificación Mashchak CA y col. (1981)</vt:lpstr>
      <vt:lpstr>Falla hipotalámica </vt:lpstr>
      <vt:lpstr>Disfunción hipotálamo hipofisiaria  </vt:lpstr>
      <vt:lpstr>Disfunción hipotálamo hipofisiaria  </vt:lpstr>
      <vt:lpstr>Deficiencia de GnRH aislada </vt:lpstr>
      <vt:lpstr>Síndrome de Kallman</vt:lpstr>
      <vt:lpstr>Síndrome de Kallman</vt:lpstr>
      <vt:lpstr>Anomalías del receptor y deficiencias enzimáticas</vt:lpstr>
      <vt:lpstr>Presentación de PowerPoint</vt:lpstr>
      <vt:lpstr>Presentación de PowerPoint</vt:lpstr>
      <vt:lpstr>Categoría IV: presencia de mamas y de útero: 30-40%</vt:lpstr>
      <vt:lpstr>Retraso constitucional de la pubertad </vt:lpstr>
      <vt:lpstr>Hiperprolactinemia </vt:lpstr>
      <vt:lpstr>Síndrome de ovario poliquístico </vt:lpstr>
      <vt:lpstr>Otras causas</vt:lpstr>
      <vt:lpstr>Disgenesia gonadal / insuficiencia ovárica primaria </vt:lpstr>
      <vt:lpstr>Síndrome de Turner 45 XO</vt:lpstr>
      <vt:lpstr>46, XY disgenesia gonadal</vt:lpstr>
      <vt:lpstr>Insuficiencia ovárica primaria</vt:lpstr>
      <vt:lpstr>Trastornos del tracto de salida  </vt:lpstr>
      <vt:lpstr>Criptomenorrea</vt:lpstr>
      <vt:lpstr>Diagnóstico </vt:lpstr>
      <vt:lpstr>ENFOQUE DX AMENORREA PRIMARIA</vt:lpstr>
      <vt:lpstr>Presentación de PowerPoint</vt:lpstr>
      <vt:lpstr>Presentación de PowerPoint</vt:lpstr>
      <vt:lpstr>Presentación de PowerPoint</vt:lpstr>
      <vt:lpstr>Presentación de PowerPoint</vt:lpstr>
      <vt:lpstr>Amenorreas secundarias</vt:lpstr>
      <vt:lpstr>Definición</vt:lpstr>
      <vt:lpstr>Etiología</vt:lpstr>
      <vt:lpstr>Embarazo</vt:lpstr>
      <vt:lpstr>Amenorrea hipotalámica funcional </vt:lpstr>
      <vt:lpstr>Amenorrea hipotalámica funcional </vt:lpstr>
      <vt:lpstr>Amenorrea hipotalámica funcional </vt:lpstr>
      <vt:lpstr>Enfermedades hipofisiarias</vt:lpstr>
      <vt:lpstr>Hiperprolactinemia</vt:lpstr>
      <vt:lpstr>Enfermedades hipofisiarias</vt:lpstr>
      <vt:lpstr>Enfermedades sistémicas</vt:lpstr>
      <vt:lpstr>Alteraciones tiroideas</vt:lpstr>
      <vt:lpstr>Síndrome de ovario poliquístico</vt:lpstr>
      <vt:lpstr>Síndrome de Asherman</vt:lpstr>
      <vt:lpstr>Enfoque de las amenorreas secundarias</vt:lpstr>
      <vt:lpstr>Enfoque</vt:lpstr>
      <vt:lpstr>Enfoque</vt:lpstr>
      <vt:lpstr>Exámenes iniciales</vt:lpstr>
      <vt:lpstr>Evaluación de los niveles de estrógenos</vt:lpstr>
      <vt:lpstr>Otros estudios</vt:lpstr>
      <vt:lpstr>Presentación de PowerPoint</vt:lpstr>
      <vt:lpstr>Objetivos de manejo</vt:lpstr>
      <vt:lpstr>Manejo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User</cp:lastModifiedBy>
  <cp:revision>38</cp:revision>
  <dcterms:created xsi:type="dcterms:W3CDTF">2020-11-12T02:46:13Z</dcterms:created>
  <dcterms:modified xsi:type="dcterms:W3CDTF">2021-02-23T17:22:17Z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620218</vt:lpwstr>
  </property>
  <property fmtid="{D5CDD505-2E9C-101B-9397-08002B2CF9AE}" name="NXPowerLiteSettings" pid="3">
    <vt:lpwstr>C7000400038000</vt:lpwstr>
  </property>
  <property fmtid="{D5CDD505-2E9C-101B-9397-08002B2CF9AE}" name="NXPowerLiteVersion" pid="4">
    <vt:lpwstr>S9.0.3</vt:lpwstr>
  </property>
</Properties>
</file>