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20005050000000200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XLfPxcmizlwKymhKG8iirkdZ9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2ED249-0D7A-4813-A62C-B983D6F01088}">
  <a:tblStyle styleId="{7B2ED249-0D7A-4813-A62C-B983D6F0108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Poliomielitis: parálisis faccida 1-2 días después del compromiso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Atrofia muscular espinal: degeneración de las células del asta anterior en la medula espinal y los núcleos motores del tallo inferior  que termine debilidad muscular progresiva y atrofia es genética y se da mas que todo en niños.</a:t>
            </a:r>
            <a:endParaRPr/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El estado de cosnciencia puede estar comprometido en lesiones cerebrales bilaterales o por la condición general del pacientes,. Los pacientes con enfermedad cerebrovascular pueden tener compromiso del lenguaje cunado esta afectado el hemisferio dominante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La evaluación de nervios craneales: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Movimientos oculares pueden estar alterados por lesiones hemisféricas ( desviación conjugada de la mirada), mesencéfalo (parálisis internuclear), compromiso directo de los nervios craneales ( mono o polineuropatías)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Compromiso de la mimica facial y se debe diferenciar si el compromiso es de origen central o periferico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Evaluación de nervios craneanos bajos pues pueden comprometerse por lesiones bulbares o polineuropatías agudas,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Evaluar articulación y degluciómn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-ES"/>
              <a:t>Ojo con la cefaloparesia </a:t>
            </a:r>
            <a:endParaRPr/>
          </a:p>
        </p:txBody>
      </p:sp>
      <p:sp>
        <p:nvSpPr>
          <p:cNvPr id="230" name="Google Shape;23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6000"/>
              <a:buFont typeface="Montserrat"/>
              <a:buNone/>
              <a:defRPr sz="60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 rot="5400000">
            <a:off x="4158792" y="-2057399"/>
            <a:ext cx="387441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 rot="5400000">
            <a:off x="7535273" y="1554752"/>
            <a:ext cx="500815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 rot="5400000">
            <a:off x="2201274" y="-997948"/>
            <a:ext cx="500815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838200" y="1948176"/>
            <a:ext cx="10515600" cy="314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6000"/>
              <a:buFont typeface="Montserrat"/>
              <a:buNone/>
              <a:defRPr sz="60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310327"/>
            <a:ext cx="5181600" cy="398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6172200" y="1310327"/>
            <a:ext cx="5181600" cy="398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2"/>
          </p:nvPr>
        </p:nvSpPr>
        <p:spPr>
          <a:xfrm>
            <a:off x="839788" y="2090296"/>
            <a:ext cx="5157787" cy="333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3"/>
          </p:nvPr>
        </p:nvSpPr>
        <p:spPr>
          <a:xfrm>
            <a:off x="6172200" y="126638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4"/>
          </p:nvPr>
        </p:nvSpPr>
        <p:spPr>
          <a:xfrm>
            <a:off x="6172200" y="2090297"/>
            <a:ext cx="5183188" cy="333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3200"/>
              <a:buFont typeface="Montserrat"/>
              <a:buNone/>
              <a:defRPr sz="32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31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24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3200"/>
              <a:buFont typeface="Montserrat"/>
              <a:buNone/>
              <a:defRPr sz="3200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>
            <a:spLocks noGrp="1"/>
          </p:cNvSpPr>
          <p:nvPr>
            <p:ph type="pic" idx="2"/>
          </p:nvPr>
        </p:nvSpPr>
        <p:spPr>
          <a:xfrm>
            <a:off x="5180012" y="457200"/>
            <a:ext cx="6172200" cy="440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33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  <a:defRPr sz="4400" b="0" i="0" u="none" strike="noStrike" cap="none">
                <a:solidFill>
                  <a:srgbClr val="06AEA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ft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bernal01@gmail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1619049" y="1034007"/>
            <a:ext cx="8953901" cy="92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</a:pPr>
            <a:r>
              <a:rPr lang="es-ES" sz="4400" b="1" dirty="0"/>
              <a:t>Debilidad aguda</a:t>
            </a:r>
            <a:endParaRPr sz="44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AEAA"/>
              </a:buClr>
              <a:buSzPts val="4400"/>
              <a:buFont typeface="Montserrat"/>
              <a:buNone/>
            </a:pPr>
            <a:r>
              <a:rPr lang="es-ES" sz="4400" b="1" dirty="0"/>
              <a:t>no traumática</a:t>
            </a:r>
            <a:endParaRPr sz="4400" b="1" dirty="0"/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1523999" y="2095818"/>
            <a:ext cx="9144000" cy="134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ES"/>
              <a:t>Rafael Bernal Cobo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ES"/>
              <a:t>Residente neurología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289894" y="0"/>
            <a:ext cx="5778674" cy="12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Diagnóstico diferencial </a:t>
            </a:r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5962776" y="240738"/>
            <a:ext cx="5976708" cy="455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b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Causas de debilidad unilateral  que comprometen la vida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ACV isquémico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Hemorragia intracerebral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Hemorragia subaracnoidea </a:t>
            </a:r>
            <a:endParaRPr/>
          </a:p>
          <a:p>
            <a:pPr marL="6858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b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Causas de debilidad bilateral que comprometen la vida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ACV de tallo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Mielopatía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Polineuropatía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Enfermedad de la unión neuromuscular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600"/>
              <a:buChar char="•"/>
            </a:pPr>
            <a:r>
              <a:rPr lang="es-ES" sz="16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Miopatía</a:t>
            </a:r>
            <a:endParaRPr/>
          </a:p>
        </p:txBody>
      </p:sp>
      <p:graphicFrame>
        <p:nvGraphicFramePr>
          <p:cNvPr id="164" name="Google Shape;164;p10"/>
          <p:cNvGraphicFramePr/>
          <p:nvPr>
            <p:extLst>
              <p:ext uri="{D42A27DB-BD31-4B8C-83A1-F6EECF244321}">
                <p14:modId xmlns:p14="http://schemas.microsoft.com/office/powerpoint/2010/main" val="3957802785"/>
              </p:ext>
            </p:extLst>
          </p:nvPr>
        </p:nvGraphicFramePr>
        <p:xfrm>
          <a:off x="419753" y="240738"/>
          <a:ext cx="11086045" cy="3758675"/>
        </p:xfrm>
        <a:graphic>
          <a:graphicData uri="http://schemas.openxmlformats.org/drawingml/2006/table">
            <a:tbl>
              <a:tblPr firstRow="1" bandRow="1">
                <a:noFill/>
                <a:tableStyleId>{7B2ED249-0D7A-4813-A62C-B983D6F01088}</a:tableStyleId>
              </a:tblPr>
              <a:tblGrid>
                <a:gridCol w="221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11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Médula espinal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Neurona motora asta anterior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Nervio periférico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Unión neuromuscular </a:t>
                      </a:r>
                      <a:endParaRPr sz="1200" dirty="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Músculo</a:t>
                      </a:r>
                      <a:endParaRPr sz="1200"/>
                    </a:p>
                  </a:txBody>
                  <a:tcPr marL="86747" marR="86747" marT="43374" marB="433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Mielitis transversa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Poliomielitis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Síndrome de Guillain</a:t>
                      </a:r>
                      <a:r>
                        <a:rPr lang="es-ES" sz="14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lang="es-ES" sz="1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Barré </a:t>
                      </a:r>
                      <a:endParaRPr sz="1200" dirty="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Miastenia Gravis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Miopatías inflamatorias</a:t>
                      </a:r>
                      <a:endParaRPr sz="1200"/>
                    </a:p>
                  </a:txBody>
                  <a:tcPr marL="86747" marR="86747" marT="43374" marB="4337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Compresión tumoral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Atrofia muscular espinal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Neuropatía porfírica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Botulismo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Miopatía tóxica </a:t>
                      </a:r>
                      <a:endParaRPr sz="1200"/>
                    </a:p>
                  </a:txBody>
                  <a:tcPr marL="86747" marR="86747" marT="43374" marB="4337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Absceso epidural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Esclerosis lateral amiotrófica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Radiculo-plexopatía diabética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Intoxicación por organofosforados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Distrofias musculares </a:t>
                      </a:r>
                      <a:endParaRPr sz="1200"/>
                    </a:p>
                  </a:txBody>
                  <a:tcPr marL="86747" marR="86747" marT="43374" marB="4337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Enfermedades desmielinizantes </a:t>
                      </a:r>
                      <a:endParaRPr sz="1200"/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6747" marR="86747" marT="43374" marB="4337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Miopatías metabólicas </a:t>
                      </a:r>
                      <a:endParaRPr sz="1200" dirty="0"/>
                    </a:p>
                  </a:txBody>
                  <a:tcPr marL="86747" marR="86747" marT="43374" marB="4337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426720" y="160840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Diagnóstico diferencial </a:t>
            </a:r>
            <a:endParaRPr dirty="0"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5416296" y="1324292"/>
            <a:ext cx="6440424" cy="420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170"/>
              <a:buChar char="•"/>
            </a:pPr>
            <a:r>
              <a:rPr lang="es-ES" sz="217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Causas médicas con signos focales: 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Hipoglicemia 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Parálisis periódica (K, Ca, Mg) 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Tirotoxicosis</a:t>
            </a:r>
            <a:endParaRPr dirty="0"/>
          </a:p>
          <a:p>
            <a:pPr marL="685800" lvl="1" indent="-1104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60"/>
              <a:buNone/>
            </a:pPr>
            <a:endParaRPr sz="186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170"/>
              <a:buChar char="•"/>
            </a:pPr>
            <a:r>
              <a:rPr lang="es-ES" sz="217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Causas de debilidad generalizada</a:t>
            </a:r>
            <a:endParaRPr sz="2170" b="1" dirty="0">
              <a:solidFill>
                <a:srgbClr val="0A2F4F"/>
              </a:solidFill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17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que comprometen la vida: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Sepsis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Enfermedad coronaria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Intoxicación con CO 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Insuficiencia adrenal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Hipotiroidismo 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Anemia 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Deshidratación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60"/>
              <a:buChar char="•"/>
            </a:pPr>
            <a:r>
              <a:rPr lang="es-ES" sz="186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Otras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513080" y="257538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Historia clínica: temporalidad</a:t>
            </a:r>
            <a:endParaRPr dirty="0"/>
          </a:p>
        </p:txBody>
      </p:sp>
      <p:grpSp>
        <p:nvGrpSpPr>
          <p:cNvPr id="178" name="Google Shape;178;p12"/>
          <p:cNvGrpSpPr/>
          <p:nvPr/>
        </p:nvGrpSpPr>
        <p:grpSpPr>
          <a:xfrm>
            <a:off x="5350648" y="1379430"/>
            <a:ext cx="6099048" cy="4099140"/>
            <a:chOff x="0" y="71329"/>
            <a:chExt cx="6099048" cy="4099140"/>
          </a:xfrm>
        </p:grpSpPr>
        <p:sp>
          <p:nvSpPr>
            <p:cNvPr id="179" name="Google Shape;179;p12"/>
            <p:cNvSpPr/>
            <p:nvPr/>
          </p:nvSpPr>
          <p:spPr>
            <a:xfrm>
              <a:off x="0" y="71329"/>
              <a:ext cx="6099048" cy="57563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2"/>
            <p:cNvSpPr txBox="1"/>
            <p:nvPr/>
          </p:nvSpPr>
          <p:spPr>
            <a:xfrm>
              <a:off x="28100" y="99429"/>
              <a:ext cx="6042848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Instauración súbita</a:t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0" y="646969"/>
              <a:ext cx="6099048" cy="397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2"/>
            <p:cNvSpPr txBox="1"/>
            <p:nvPr/>
          </p:nvSpPr>
          <p:spPr>
            <a:xfrm>
              <a:off x="0" y="646969"/>
              <a:ext cx="6099048" cy="397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625" tIns="30475" rIns="1706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Causa vascular </a:t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0" y="1044409"/>
              <a:ext cx="6099048" cy="575639"/>
            </a:xfrm>
            <a:prstGeom prst="roundRect">
              <a:avLst>
                <a:gd name="adj" fmla="val 16667"/>
              </a:avLst>
            </a:prstGeom>
            <a:solidFill>
              <a:srgbClr val="2EE8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2"/>
            <p:cNvSpPr txBox="1"/>
            <p:nvPr/>
          </p:nvSpPr>
          <p:spPr>
            <a:xfrm>
              <a:off x="28100" y="1072509"/>
              <a:ext cx="6042848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Progresiva y subaguda</a:t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0" y="1620049"/>
              <a:ext cx="6099048" cy="65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 txBox="1"/>
            <p:nvPr/>
          </p:nvSpPr>
          <p:spPr>
            <a:xfrm>
              <a:off x="0" y="1620049"/>
              <a:ext cx="6099048" cy="65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625" tIns="30475" rIns="1706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Proceso inflamatorio </a:t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0" y="2278309"/>
              <a:ext cx="6099048" cy="575639"/>
            </a:xfrm>
            <a:prstGeom prst="roundRect">
              <a:avLst>
                <a:gd name="adj" fmla="val 16667"/>
              </a:avLst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 txBox="1"/>
            <p:nvPr/>
          </p:nvSpPr>
          <p:spPr>
            <a:xfrm>
              <a:off x="28100" y="2306409"/>
              <a:ext cx="6042848" cy="51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Fluctuante en el tiempo </a:t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0" y="2853949"/>
              <a:ext cx="6099048" cy="1316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 txBox="1"/>
            <p:nvPr/>
          </p:nvSpPr>
          <p:spPr>
            <a:xfrm>
              <a:off x="0" y="2853949"/>
              <a:ext cx="6099048" cy="1316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625" tIns="30475" rIns="1706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Miastenia Gravis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Canalopatías</a:t>
              </a:r>
              <a:endParaRPr sz="1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Episodios ictales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Montserrat"/>
                <a:buChar char="•"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Enfermedades inflamatorias - autoinmunes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498630" y="528955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Historia clínica: distribución</a:t>
            </a:r>
            <a:endParaRPr dirty="0"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1"/>
          </p:nvPr>
        </p:nvSpPr>
        <p:spPr>
          <a:xfrm>
            <a:off x="380145" y="1529368"/>
            <a:ext cx="76980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Tipo de debilidad: 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mono, </a:t>
            </a:r>
            <a:r>
              <a:rPr lang="es-ES" sz="2000" dirty="0" err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hemi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, para y cuadriparesia.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Predominio: 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distal o proximal. </a:t>
            </a:r>
            <a:endParaRPr sz="2000" b="1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4899121" y="3437106"/>
            <a:ext cx="3144447" cy="1886017"/>
          </a:xfrm>
          <a:prstGeom prst="roundRect">
            <a:avLst>
              <a:gd name="adj" fmla="val 16667"/>
            </a:avLst>
          </a:prstGeom>
          <a:solidFill>
            <a:srgbClr val="00ADA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Monoparesia</a:t>
            </a:r>
            <a:r>
              <a:rPr lang="es-E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Lesiones de SNP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mielopatía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Lesiones cerebrales específicas</a:t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8151120" y="3437095"/>
            <a:ext cx="3542100" cy="1881300"/>
          </a:xfrm>
          <a:prstGeom prst="roundRect">
            <a:avLst>
              <a:gd name="adj" fmla="val 16667"/>
            </a:avLst>
          </a:prstGeom>
          <a:solidFill>
            <a:srgbClr val="15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Hemiparesia</a:t>
            </a:r>
            <a:r>
              <a:rPr lang="es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Lesión cerebral 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Lesión en tallo 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Lesión cervical alta 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8043570" y="1374920"/>
            <a:ext cx="3649800" cy="188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Cuadriparesia:</a:t>
            </a:r>
            <a:endParaRPr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Lesiones medulares altas</a:t>
            </a:r>
            <a:endParaRPr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Polineuropatía </a:t>
            </a:r>
            <a:endParaRPr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EUNM </a:t>
            </a:r>
            <a:endParaRPr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Miopatías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506984" y="224199"/>
            <a:ext cx="8394577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959"/>
              <a:buFont typeface="Montserrat"/>
              <a:buNone/>
            </a:pPr>
            <a:r>
              <a:rPr lang="es-ES" sz="3959" b="1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Historia clínica: otros síntomas</a:t>
            </a:r>
            <a:endParaRPr/>
          </a:p>
        </p:txBody>
      </p:sp>
      <p:grpSp>
        <p:nvGrpSpPr>
          <p:cNvPr id="207" name="Google Shape;207;p14"/>
          <p:cNvGrpSpPr/>
          <p:nvPr/>
        </p:nvGrpSpPr>
        <p:grpSpPr>
          <a:xfrm>
            <a:off x="5352288" y="1061338"/>
            <a:ext cx="6260592" cy="5316276"/>
            <a:chOff x="0" y="30424"/>
            <a:chExt cx="7181088" cy="4180951"/>
          </a:xfrm>
        </p:grpSpPr>
        <p:sp>
          <p:nvSpPr>
            <p:cNvPr id="208" name="Google Shape;208;p14"/>
            <p:cNvSpPr/>
            <p:nvPr/>
          </p:nvSpPr>
          <p:spPr>
            <a:xfrm>
              <a:off x="0" y="251824"/>
              <a:ext cx="7181088" cy="113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 txBox="1"/>
            <p:nvPr/>
          </p:nvSpPr>
          <p:spPr>
            <a:xfrm>
              <a:off x="0" y="251824"/>
              <a:ext cx="7181088" cy="11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325" tIns="312400" rIns="55732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Hemi hipoestesia- anestesia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Nivel sensitivo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Distribución por dermatomas </a:t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359054" y="30424"/>
              <a:ext cx="5026761" cy="442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380670" y="52040"/>
              <a:ext cx="4983529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000" tIns="0" rIns="190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Síntomas sensitivos</a:t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0" y="1688225"/>
              <a:ext cx="7181088" cy="113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 txBox="1"/>
            <p:nvPr/>
          </p:nvSpPr>
          <p:spPr>
            <a:xfrm>
              <a:off x="0" y="1688225"/>
              <a:ext cx="7181088" cy="11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325" tIns="312400" rIns="55732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Disfunción de esfínteres (constipación vs retención urinaria)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Inestabilidad hemodinámica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Disautonomía</a:t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359054" y="1466825"/>
              <a:ext cx="5026761" cy="442800"/>
            </a:xfrm>
            <a:prstGeom prst="roundRect">
              <a:avLst>
                <a:gd name="adj" fmla="val 16667"/>
              </a:avLst>
            </a:prstGeom>
            <a:solidFill>
              <a:srgbClr val="2EE8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380670" y="1488441"/>
              <a:ext cx="4983529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000" tIns="0" rIns="190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Compromiso autonómico </a:t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0" y="3124625"/>
              <a:ext cx="7181088" cy="10867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 txBox="1"/>
            <p:nvPr/>
          </p:nvSpPr>
          <p:spPr>
            <a:xfrm>
              <a:off x="0" y="3124625"/>
              <a:ext cx="7181088" cy="108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325" tIns="312400" rIns="55732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Vascular, neoplasias, anticoagulación, uso de drogas IV</a:t>
              </a:r>
              <a:endPara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iebre, pérdida de peso.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"/>
                <a:buChar char="•"/>
              </a:pPr>
              <a:r>
                <a:rPr lang="es-ES" sz="15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Infecciones previas, vacunación. </a:t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359054" y="2903225"/>
              <a:ext cx="5026761" cy="442800"/>
            </a:xfrm>
            <a:prstGeom prst="roundRect">
              <a:avLst>
                <a:gd name="adj" fmla="val 16667"/>
              </a:avLst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380670" y="2924841"/>
              <a:ext cx="4983529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000" tIns="0" rIns="190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Comorbilidades y revisión por sistemas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82600" y="139700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Examen físico general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5351272" y="1308100"/>
            <a:ext cx="6196584" cy="4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ABC siempre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Evaluar: secreciones, disartria, disfonía,</a:t>
            </a:r>
            <a:endParaRPr sz="2000" dirty="0">
              <a:solidFill>
                <a:srgbClr val="0A2F4F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tos inefectiva, habla entrecortada, taquipnea, disnea.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Función ventilatoria alterada en: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Infartos cerebrales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Lesión cervical alta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PNP inflamatorias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MG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b="1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Estabilidad hemodinámica: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Hipotensión, bradicardia 🡪 choque medular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Disautonomía 🡪 SGB </a:t>
            </a:r>
            <a:endParaRPr sz="180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397256" y="184256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Examen físico neurológico</a:t>
            </a:r>
            <a:endParaRPr dirty="0"/>
          </a:p>
        </p:txBody>
      </p:sp>
      <p:grpSp>
        <p:nvGrpSpPr>
          <p:cNvPr id="233" name="Google Shape;233;p16"/>
          <p:cNvGrpSpPr/>
          <p:nvPr/>
        </p:nvGrpSpPr>
        <p:grpSpPr>
          <a:xfrm>
            <a:off x="4427331" y="1887631"/>
            <a:ext cx="7246509" cy="3082738"/>
            <a:chOff x="259699" y="1125"/>
            <a:chExt cx="7588281" cy="3082738"/>
          </a:xfrm>
        </p:grpSpPr>
        <p:sp>
          <p:nvSpPr>
            <p:cNvPr id="234" name="Google Shape;234;p16"/>
            <p:cNvSpPr/>
            <p:nvPr/>
          </p:nvSpPr>
          <p:spPr>
            <a:xfrm>
              <a:off x="259699" y="1125"/>
              <a:ext cx="2371338" cy="1422802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259699" y="1125"/>
              <a:ext cx="2371338" cy="1422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Estado de consciencia</a:t>
              </a:r>
              <a:endParaRPr dirty="0"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868170" y="1125"/>
              <a:ext cx="2371338" cy="1422802"/>
            </a:xfrm>
            <a:prstGeom prst="rect">
              <a:avLst/>
            </a:prstGeom>
            <a:solidFill>
              <a:srgbClr val="53C1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2868170" y="1125"/>
              <a:ext cx="2371338" cy="1422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Nervios craneales </a:t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5476642" y="1125"/>
              <a:ext cx="2371338" cy="1422802"/>
            </a:xfrm>
            <a:prstGeom prst="rect">
              <a:avLst/>
            </a:prstGeom>
            <a:solidFill>
              <a:srgbClr val="4EC7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5476642" y="1125"/>
              <a:ext cx="2371338" cy="1422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Cefaloparesia</a:t>
              </a:r>
              <a:endPara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59699" y="1661061"/>
              <a:ext cx="2371338" cy="1422802"/>
            </a:xfrm>
            <a:prstGeom prst="rect">
              <a:avLst/>
            </a:prstGeom>
            <a:solidFill>
              <a:srgbClr val="49C0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259699" y="1661061"/>
              <a:ext cx="2371338" cy="1422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Fuerza muscular </a:t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868170" y="1661061"/>
              <a:ext cx="2371338" cy="1422802"/>
            </a:xfrm>
            <a:prstGeom prst="rect">
              <a:avLst/>
            </a:prstGeom>
            <a:solidFill>
              <a:srgbClr val="49B84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 txBox="1"/>
            <p:nvPr/>
          </p:nvSpPr>
          <p:spPr>
            <a:xfrm>
              <a:off x="2868170" y="1661061"/>
              <a:ext cx="2371338" cy="1422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Reflejos</a:t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476642" y="1661061"/>
              <a:ext cx="2371338" cy="1422802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 txBox="1"/>
            <p:nvPr/>
          </p:nvSpPr>
          <p:spPr>
            <a:xfrm>
              <a:off x="5476642" y="1661061"/>
              <a:ext cx="2371338" cy="1422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Sensibilidad  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17"/>
          <p:cNvGraphicFramePr/>
          <p:nvPr>
            <p:extLst>
              <p:ext uri="{D42A27DB-BD31-4B8C-83A1-F6EECF244321}">
                <p14:modId xmlns:p14="http://schemas.microsoft.com/office/powerpoint/2010/main" val="4086697262"/>
              </p:ext>
            </p:extLst>
          </p:nvPr>
        </p:nvGraphicFramePr>
        <p:xfrm>
          <a:off x="6299573" y="250875"/>
          <a:ext cx="5624200" cy="3291500"/>
        </p:xfrm>
        <a:graphic>
          <a:graphicData uri="http://schemas.openxmlformats.org/drawingml/2006/table">
            <a:tbl>
              <a:tblPr firstRow="1" bandRow="1">
                <a:noFill/>
                <a:tableStyleId>{7B2ED249-0D7A-4813-A62C-B983D6F01088}</a:tableStyleId>
              </a:tblPr>
              <a:tblGrid>
                <a:gridCol w="8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Grado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Escala de Hiperreflexia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Ausencia de reflejos miotendinosos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Contracción resultante del RMT sin generar desplazamiento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Contracción resultante del RMT capaz de generar desplazamiento de la extremidad, sin aumento del área reflexógena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Contracción resultante del RMT capaz de generar desplazamiento de la extremidad, a menudo exagerado y con aumento del área reflexógena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Reflejo </a:t>
                      </a:r>
                      <a:r>
                        <a:rPr lang="es-ES" sz="1200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miotendinoso</a:t>
                      </a:r>
                      <a:r>
                        <a:rPr lang="es-ES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exaltado y </a:t>
                      </a:r>
                      <a:r>
                        <a:rPr lang="es-ES" sz="1200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clonus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2" name="Google Shape;252;p17"/>
          <p:cNvGraphicFramePr/>
          <p:nvPr>
            <p:extLst>
              <p:ext uri="{D42A27DB-BD31-4B8C-83A1-F6EECF244321}">
                <p14:modId xmlns:p14="http://schemas.microsoft.com/office/powerpoint/2010/main" val="3895127768"/>
              </p:ext>
            </p:extLst>
          </p:nvPr>
        </p:nvGraphicFramePr>
        <p:xfrm>
          <a:off x="512062" y="262650"/>
          <a:ext cx="5624201" cy="3267950"/>
        </p:xfrm>
        <a:graphic>
          <a:graphicData uri="http://schemas.openxmlformats.org/drawingml/2006/table">
            <a:tbl>
              <a:tblPr firstRow="1" bandRow="1">
                <a:noFill/>
                <a:tableStyleId>{7B2ED249-0D7A-4813-A62C-B983D6F01088}</a:tableStyleId>
              </a:tblPr>
              <a:tblGrid>
                <a:gridCol w="83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ontserrat"/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Medical Research Council Scale of Muscle Strength (MRC)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 contracción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Contracción sin movimiento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 en un solo plano, no vence gravedad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 activo venciendo la gravedad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 activo, vence gravedad y resistencia leve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 activo, vence gravedad y resistencia moderada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Movimiento activo, vence gravedad y resistencia fuerte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Fuerza normal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3" name="Google Shape;253;p17"/>
          <p:cNvGraphicFramePr/>
          <p:nvPr>
            <p:extLst>
              <p:ext uri="{D42A27DB-BD31-4B8C-83A1-F6EECF244321}">
                <p14:modId xmlns:p14="http://schemas.microsoft.com/office/powerpoint/2010/main" val="2013156245"/>
              </p:ext>
            </p:extLst>
          </p:nvPr>
        </p:nvGraphicFramePr>
        <p:xfrm>
          <a:off x="5142733" y="3799556"/>
          <a:ext cx="6781040" cy="2505800"/>
        </p:xfrm>
        <a:graphic>
          <a:graphicData uri="http://schemas.openxmlformats.org/drawingml/2006/table">
            <a:tbl>
              <a:tblPr firstRow="1" bandRow="1">
                <a:noFill/>
                <a:tableStyleId>{7B2ED249-0D7A-4813-A62C-B983D6F01088}</a:tableStyleId>
              </a:tblPr>
              <a:tblGrid>
                <a:gridCol w="110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Signos de motoneurona superior y motoneurona inferior 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Signo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Motoneurona superior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Motoneurona inferior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Debilidad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Tono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Espástico*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Flácido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Atrofia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 desuso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 </a:t>
                      </a:r>
                      <a:r>
                        <a:rPr lang="es-E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denervación</a:t>
                      </a: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Reflejos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Aumentados*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Disminuidos o ausentes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Babinski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Presente*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Ausente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886" y="688137"/>
            <a:ext cx="3554276" cy="532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19"/>
          <p:cNvGraphicFramePr/>
          <p:nvPr>
            <p:extLst>
              <p:ext uri="{D42A27DB-BD31-4B8C-83A1-F6EECF244321}">
                <p14:modId xmlns:p14="http://schemas.microsoft.com/office/powerpoint/2010/main" val="3881877006"/>
              </p:ext>
            </p:extLst>
          </p:nvPr>
        </p:nvGraphicFramePr>
        <p:xfrm>
          <a:off x="4333740" y="1008875"/>
          <a:ext cx="7716075" cy="4840250"/>
        </p:xfrm>
        <a:graphic>
          <a:graphicData uri="http://schemas.openxmlformats.org/drawingml/2006/table">
            <a:tbl>
              <a:tblPr firstRow="1" bandRow="1">
                <a:noFill/>
                <a:tableStyleId>{7B2ED249-0D7A-4813-A62C-B983D6F01088}</a:tableStyleId>
              </a:tblPr>
              <a:tblGrid>
                <a:gridCol w="146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Médula espinal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Nervio periférico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Unión neuromuscular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Músculo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Distribución de la paresia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Ipsilateral en hemisección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Paraparesia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-Cuadriparesia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Debilidad de predominio distal. Por ej.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-Radiculopatías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-Plexopatía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-Polineuropatías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Faciooculobulbar FATIGA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Proximal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Nivel sensitivo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Nivel sensitivo metamérico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Distal en polineuropatía o en territorio de nervio comprometido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hay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hay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Reflejos miotendinosos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Exaltados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Ausentes o disminuidos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Normales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Aumentado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Disminuido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Normal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Alteración de esfínteres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Frecuente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Poco frecuente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hay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hay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Reflejos movimientos anormales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Babinski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Fasciculaciones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Generalmente no hay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Miotonía</a:t>
                      </a: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445906" y="249521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Pregunta 1</a:t>
            </a:r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4629014" y="1461897"/>
            <a:ext cx="7208520" cy="265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¿Cuál de estos signos clínicos orienta más hacia una mielopatía?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Paraparesia flácida 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Hiporreflexia 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Ausencia de reflejos cutáneo abdominales 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Respuesta plantar flexora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No compromiso de esfínteres</a:t>
            </a:r>
            <a:endParaRPr sz="200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816" y="1152353"/>
            <a:ext cx="7949184" cy="455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583" y="0"/>
            <a:ext cx="7224417" cy="539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092" y="0"/>
            <a:ext cx="8994908" cy="542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435746" y="249521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Pregunta 1</a:t>
            </a:r>
            <a:endParaRPr dirty="0"/>
          </a:p>
        </p:txBody>
      </p:sp>
      <p:sp>
        <p:nvSpPr>
          <p:cNvPr id="284" name="Google Shape;284;p22"/>
          <p:cNvSpPr txBox="1">
            <a:spLocks noGrp="1"/>
          </p:cNvSpPr>
          <p:nvPr>
            <p:ph type="body" idx="1"/>
          </p:nvPr>
        </p:nvSpPr>
        <p:spPr>
          <a:xfrm>
            <a:off x="4476614" y="1380617"/>
            <a:ext cx="7208520" cy="265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¿Cuál de estos signos clínicos orienta más hacia una mielopatía?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Paraparesia flácida 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Hiporreflexia 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Ausencia de reflejos cutáneo abdominales 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Respuesta plantar flexora</a:t>
            </a:r>
            <a:endParaRPr dirty="0"/>
          </a:p>
          <a:p>
            <a:pPr marL="914388" lvl="1" indent="-45719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Font typeface="Calibri"/>
              <a:buAutoNum type="alphaUcPeriod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No compromiso de esfínteres</a:t>
            </a:r>
            <a:endParaRPr sz="200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4927718" y="2709608"/>
            <a:ext cx="6047114" cy="30181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>
            <a:spLocks noGrp="1"/>
          </p:cNvSpPr>
          <p:nvPr>
            <p:ph type="title"/>
          </p:nvPr>
        </p:nvSpPr>
        <p:spPr>
          <a:xfrm>
            <a:off x="528320" y="403191"/>
            <a:ext cx="3502152" cy="74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Pregunta 2</a:t>
            </a:r>
            <a:endParaRPr dirty="0"/>
          </a:p>
        </p:txBody>
      </p:sp>
      <p:sp>
        <p:nvSpPr>
          <p:cNvPr id="291" name="Google Shape;291;p23"/>
          <p:cNvSpPr txBox="1">
            <a:spLocks noGrp="1"/>
          </p:cNvSpPr>
          <p:nvPr>
            <p:ph type="body" idx="1"/>
          </p:nvPr>
        </p:nvSpPr>
        <p:spPr>
          <a:xfrm>
            <a:off x="4177792" y="1146048"/>
            <a:ext cx="7656576" cy="448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Una mujer de 75 años se presenta al servicio de urgencias por un cuadro de debilidad de miembros inferiores de 6 meses de evolución</a:t>
            </a:r>
            <a:r>
              <a:rPr lang="es-ES" sz="2000">
                <a:solidFill>
                  <a:srgbClr val="0A2F4F"/>
                </a:solidFill>
              </a:rPr>
              <a:t>.   A</a:t>
            </a: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l examen físico tiene hiperreflexia patelar, Babinski bilateral, nivel sensitivo T10 y refiere que ha tenido episodios de retención urinaria. ¿</a:t>
            </a:r>
            <a:r>
              <a:rPr lang="es-ES" sz="2000">
                <a:solidFill>
                  <a:srgbClr val="0A2F4F"/>
                </a:solidFill>
              </a:rPr>
              <a:t>C</a:t>
            </a: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uál sería el paraclínico a solicitar en este caso?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Electromiografía de 4 extremidades.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Neuro conducción con fibra única.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Resonancia magnética cérvico torácica.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Anticuerpos IgG contra la aquaporina 4. </a:t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4555862" y="3815655"/>
            <a:ext cx="5986154" cy="35620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>
            <a:spLocks noGrp="1"/>
          </p:cNvSpPr>
          <p:nvPr>
            <p:ph type="title"/>
          </p:nvPr>
        </p:nvSpPr>
        <p:spPr>
          <a:xfrm>
            <a:off x="454152" y="72598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Pregunta 3</a:t>
            </a:r>
            <a:endParaRPr dirty="0"/>
          </a:p>
        </p:txBody>
      </p:sp>
      <p:sp>
        <p:nvSpPr>
          <p:cNvPr id="298" name="Google Shape;298;p24"/>
          <p:cNvSpPr txBox="1">
            <a:spLocks noGrp="1"/>
          </p:cNvSpPr>
          <p:nvPr>
            <p:ph type="body" idx="1"/>
          </p:nvPr>
        </p:nvSpPr>
        <p:spPr>
          <a:xfrm>
            <a:off x="3738880" y="1115590"/>
            <a:ext cx="810768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Paciente de 25 años con cuadro de 4 días de evolución de debilidad en 4 extremidades de inicio en miembros inferiores y progresó a miembros superiores. Al examen físico se torna con leve disnea, paresia 3/5 de extremidades,</a:t>
            </a:r>
            <a:r>
              <a:rPr lang="es-ES" sz="1800">
                <a:solidFill>
                  <a:srgbClr val="0A2F4F"/>
                </a:solidFill>
              </a:rPr>
              <a:t> </a:t>
            </a: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arreflexia, diparesia facial periférica, tono de esfínter anal conservado, no ha requerido sonda vesical. ¿</a:t>
            </a:r>
            <a:r>
              <a:rPr lang="es-ES" sz="1800">
                <a:solidFill>
                  <a:srgbClr val="0A2F4F"/>
                </a:solidFill>
              </a:rPr>
              <a:t>C</a:t>
            </a: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uál es el paso a seguir?</a:t>
            </a:r>
            <a:endParaRPr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UCE/UCI, metilprednisolona IV, solicitar RM cérvico torácica.</a:t>
            </a:r>
            <a:endParaRPr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a UCE/UCI, iniciar recambio plasmático, solicitar una EMG de 4 extremidades.</a:t>
            </a:r>
            <a:endParaRPr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a UCE/UCI, iniciar inmunoglobulina IV y metilpredinisolona IV, solicitar EMG de hemicuerpo. </a:t>
            </a:r>
            <a:endParaRPr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a UCE/UCI, solicitar RM cerebral y cérvico torácica, iniciar </a:t>
            </a:r>
            <a:r>
              <a:rPr lang="es-ES" sz="1800">
                <a:solidFill>
                  <a:srgbClr val="0A2F4F"/>
                </a:solidFill>
              </a:rPr>
              <a:t>trombolisis</a:t>
            </a:r>
            <a:r>
              <a:rPr lang="es-ES" sz="180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con alteplase.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238870" y="3755778"/>
            <a:ext cx="7607690" cy="62726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 txBox="1">
            <a:spLocks noGrp="1"/>
          </p:cNvSpPr>
          <p:nvPr>
            <p:ph type="title"/>
          </p:nvPr>
        </p:nvSpPr>
        <p:spPr>
          <a:xfrm>
            <a:off x="4008804" y="-2766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6000"/>
              <a:buFont typeface="Montserrat"/>
              <a:buNone/>
            </a:pPr>
            <a:r>
              <a:rPr lang="es-ES" b="1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¡Gracias!</a:t>
            </a:r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body" idx="1"/>
          </p:nvPr>
        </p:nvSpPr>
        <p:spPr>
          <a:xfrm>
            <a:off x="3789045" y="2740420"/>
            <a:ext cx="4044949" cy="85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2F50"/>
              </a:buClr>
              <a:buSzPts val="2400"/>
              <a:buNone/>
            </a:pPr>
            <a:r>
              <a:rPr lang="es-ES" dirty="0">
                <a:solidFill>
                  <a:srgbClr val="0B2F50"/>
                </a:solidFill>
                <a:latin typeface="Montserrat"/>
                <a:ea typeface="Montserrat"/>
                <a:cs typeface="Montserrat"/>
                <a:sym typeface="Montserrat"/>
              </a:rPr>
              <a:t>Rafael Bernal Cobo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F50"/>
              </a:buClr>
              <a:buSzPts val="2400"/>
              <a:buNone/>
            </a:pPr>
            <a:r>
              <a:rPr lang="es-ES" u="sng" dirty="0">
                <a:solidFill>
                  <a:srgbClr val="0B2F5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rbernal01@gmail.com</a:t>
            </a:r>
            <a:r>
              <a:rPr lang="es-ES" dirty="0">
                <a:solidFill>
                  <a:srgbClr val="0B2F5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87680" y="403191"/>
            <a:ext cx="3502152" cy="74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Pregunta 2</a:t>
            </a:r>
            <a:endParaRPr dirty="0"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30042" y="1430528"/>
            <a:ext cx="7656576" cy="448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Una mujer de 75 años se presenta al servicio de urgencias por un cuadro de debilidad de miembros inferiores de 6 meses de evolución</a:t>
            </a:r>
            <a:r>
              <a:rPr lang="es-ES" sz="2000" dirty="0">
                <a:solidFill>
                  <a:srgbClr val="0A2F4F"/>
                </a:solidFill>
              </a:rPr>
              <a:t>.   Al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examen físico tiene hiperreflexia patelar, Babinski bilateral, nivel sensitivo T10 y refiere que ha tenido episodios de retención urinaria.  ¿</a:t>
            </a:r>
            <a:r>
              <a:rPr lang="es-ES" sz="2000" dirty="0">
                <a:solidFill>
                  <a:srgbClr val="0A2F4F"/>
                </a:solidFill>
              </a:rPr>
              <a:t>C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uál sería el paraclínico a solicitar en este caso?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Electromiografía de 4 extremidades.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 err="1">
                <a:solidFill>
                  <a:srgbClr val="0A2F4F"/>
                </a:solidFill>
              </a:rPr>
              <a:t>Neuroconducción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con fibra única.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Resonancia magnética cérvico torácica.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Anticuerpos IgG contra la </a:t>
            </a:r>
            <a:r>
              <a:rPr lang="es-ES" sz="2000" dirty="0" err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aquaporina</a:t>
            </a: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4.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433832" y="174244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Pregunta 3</a:t>
            </a:r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4206240" y="1048512"/>
            <a:ext cx="7406640" cy="504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1800"/>
              <a:buChar char="•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Paciente de 25 años con cuadro de 4 días de evolución de debilidad en 4 extremidades de inicio en miembros inferiores; progresó a miembros superiores.   Al examen físico se torna con leve disnea, </a:t>
            </a:r>
            <a:r>
              <a:rPr lang="es-ES" sz="1800" dirty="0" err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paresia</a:t>
            </a: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3/5 de extremidades,  arreflexia, </a:t>
            </a:r>
            <a:r>
              <a:rPr lang="es-ES" sz="1800" dirty="0" err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diparesia</a:t>
            </a: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facial periférica, tono de esfínter anal conservado, no ha requerido sonda vesical. ¿</a:t>
            </a:r>
            <a:r>
              <a:rPr lang="es-ES" sz="1800" dirty="0">
                <a:solidFill>
                  <a:srgbClr val="0A2F4F"/>
                </a:solidFill>
              </a:rPr>
              <a:t>C</a:t>
            </a: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uál es el paso a seguir?</a:t>
            </a:r>
            <a:endParaRPr dirty="0"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UCE/UCI, metilprednisolona IV, solicitar RM cérvico torácica.</a:t>
            </a:r>
            <a:endParaRPr dirty="0"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a UCE/UCI, iniciar recambio plasmático, solicitar una EMG de 4 extremidades.</a:t>
            </a:r>
            <a:endParaRPr dirty="0"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a UCE/UCI, iniciar inmunoglobulina IV y metilprednisolona IV, solicitar EMG de hemicuerpo. </a:t>
            </a:r>
            <a:endParaRPr dirty="0"/>
          </a:p>
          <a:p>
            <a:pPr marL="914388" lvl="1" indent="-457199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2F4F"/>
              </a:buClr>
              <a:buSzPts val="1800"/>
              <a:buFont typeface="Calibri"/>
              <a:buAutoNum type="alphaUcPeriod"/>
            </a:pP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Trasladar a UCE/UCI, solicitar RM cerebral y cérvico torácica, iniciar </a:t>
            </a:r>
            <a:r>
              <a:rPr lang="es-ES" sz="1800" dirty="0" err="1">
                <a:solidFill>
                  <a:srgbClr val="0A2F4F"/>
                </a:solidFill>
              </a:rPr>
              <a:t>trombolisis</a:t>
            </a: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s-ES" sz="1800" dirty="0" err="1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alteplase</a:t>
            </a:r>
            <a:r>
              <a:rPr lang="es-ES" sz="18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296" y="1148562"/>
            <a:ext cx="47625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509016" y="232842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4000"/>
              <a:buFont typeface="Montserrat"/>
              <a:buNone/>
            </a:pPr>
            <a:r>
              <a:rPr lang="es-ES" sz="40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Introducción </a:t>
            </a:r>
            <a:endParaRPr dirty="0"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5942076" y="1148562"/>
            <a:ext cx="5633575" cy="249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Verdadero reto diagnóstico.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Causas múltiples: no todas son neurológicas.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Potencialmente mortal.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Enfoque rápido y práctico.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Diagnóstico y tratamiento adecuado. 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dirty="0">
              <a:solidFill>
                <a:srgbClr val="0A2F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545592" y="460756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4000"/>
              <a:buFont typeface="Montserrat"/>
              <a:buNone/>
            </a:pPr>
            <a:r>
              <a:rPr lang="es-ES" sz="40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Definición </a:t>
            </a:r>
            <a:endParaRPr dirty="0"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1"/>
          </p:nvPr>
        </p:nvSpPr>
        <p:spPr>
          <a:xfrm>
            <a:off x="675132" y="1503748"/>
            <a:ext cx="10841736" cy="127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F4F"/>
              </a:buClr>
              <a:buSzPts val="2000"/>
              <a:buChar char="•"/>
            </a:pPr>
            <a:r>
              <a:rPr lang="es-ES" sz="2000" dirty="0">
                <a:solidFill>
                  <a:srgbClr val="0A2F4F"/>
                </a:solidFill>
                <a:latin typeface="Montserrat"/>
                <a:ea typeface="Montserrat"/>
                <a:cs typeface="Montserrat"/>
                <a:sym typeface="Montserrat"/>
              </a:rPr>
              <a:t>Incapacidad para mover voluntariamente los músculos para realizar una actividad específica.</a:t>
            </a:r>
            <a:endParaRPr dirty="0"/>
          </a:p>
        </p:txBody>
      </p:sp>
      <p:pic>
        <p:nvPicPr>
          <p:cNvPr id="99" name="Google Shape;99;p6" descr="Resultado de imagen para debilida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500" y="2509410"/>
            <a:ext cx="4114800" cy="315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397575" y="157503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4000"/>
              <a:buFont typeface="Montserrat"/>
              <a:buNone/>
            </a:pPr>
            <a:r>
              <a:rPr lang="es-ES" sz="40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Anatomía </a:t>
            </a:r>
            <a:endParaRPr dirty="0"/>
          </a:p>
        </p:txBody>
      </p:sp>
      <p:grpSp>
        <p:nvGrpSpPr>
          <p:cNvPr id="106" name="Google Shape;106;p7"/>
          <p:cNvGrpSpPr/>
          <p:nvPr/>
        </p:nvGrpSpPr>
        <p:grpSpPr>
          <a:xfrm>
            <a:off x="3274786" y="209160"/>
            <a:ext cx="8814801" cy="3672324"/>
            <a:chOff x="0" y="0"/>
            <a:chExt cx="8814801" cy="3672324"/>
          </a:xfrm>
        </p:grpSpPr>
        <p:sp>
          <p:nvSpPr>
            <p:cNvPr id="107" name="Google Shape;107;p7"/>
            <p:cNvSpPr/>
            <p:nvPr/>
          </p:nvSpPr>
          <p:spPr>
            <a:xfrm>
              <a:off x="0" y="0"/>
              <a:ext cx="8814801" cy="78450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22977" y="22977"/>
              <a:ext cx="8768847" cy="738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s-ES" sz="3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Sistema Nervioso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9010" y="969560"/>
              <a:ext cx="4030366" cy="74347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30785" y="991335"/>
              <a:ext cx="3986816" cy="69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Sistema Nervioso Central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20789" y="1896712"/>
              <a:ext cx="2845262" cy="80936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2" name="Google Shape;112;p7"/>
            <p:cNvSpPr txBox="1"/>
            <p:nvPr/>
          </p:nvSpPr>
          <p:spPr>
            <a:xfrm>
              <a:off x="44495" y="1920418"/>
              <a:ext cx="2797850" cy="761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Encéfalo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20789" y="2889761"/>
              <a:ext cx="932814" cy="78256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43709" y="2912681"/>
              <a:ext cx="886974" cy="736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Cerebro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977013" y="2889761"/>
              <a:ext cx="932814" cy="78256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999933" y="2912681"/>
              <a:ext cx="886974" cy="736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Cerebelo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33237" y="2889761"/>
              <a:ext cx="932814" cy="78256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1956157" y="2912681"/>
              <a:ext cx="886974" cy="736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Tallo cerebral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2912870" y="1896712"/>
              <a:ext cx="1114727" cy="80936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2936576" y="1920418"/>
              <a:ext cx="1067315" cy="761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Medula Espinal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4133380" y="969560"/>
              <a:ext cx="2289609" cy="74347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4155155" y="991335"/>
              <a:ext cx="2246059" cy="69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Sistema Nervioso Periférico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4133494" y="1896712"/>
              <a:ext cx="1121281" cy="80936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4" name="Google Shape;124;p7"/>
            <p:cNvSpPr txBox="1"/>
            <p:nvPr/>
          </p:nvSpPr>
          <p:spPr>
            <a:xfrm>
              <a:off x="4157200" y="1920418"/>
              <a:ext cx="1073869" cy="761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Nervios Aferentes (Sensitivo)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301594" y="1896712"/>
              <a:ext cx="1121281" cy="80936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5325300" y="1920418"/>
              <a:ext cx="1073869" cy="761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Nervios Eferentes (Motor)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516993" y="969560"/>
              <a:ext cx="2289609" cy="74347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8" name="Google Shape;128;p7"/>
            <p:cNvSpPr txBox="1"/>
            <p:nvPr/>
          </p:nvSpPr>
          <p:spPr>
            <a:xfrm>
              <a:off x="6538768" y="991335"/>
              <a:ext cx="2246059" cy="69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Sistema Nervioso Autonómico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517108" y="1896712"/>
              <a:ext cx="1121281" cy="80936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30" name="Google Shape;130;p7"/>
            <p:cNvSpPr txBox="1"/>
            <p:nvPr/>
          </p:nvSpPr>
          <p:spPr>
            <a:xfrm>
              <a:off x="6540814" y="1920418"/>
              <a:ext cx="1073869" cy="761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Simpático</a:t>
              </a: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7685208" y="1896712"/>
              <a:ext cx="1121281" cy="80936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Montserrat" panose="00000500000000000000" pitchFamily="50" charset="0"/>
              </a:endParaRPr>
            </a:p>
          </p:txBody>
        </p:sp>
        <p:sp>
          <p:nvSpPr>
            <p:cNvPr id="132" name="Google Shape;132;p7"/>
            <p:cNvSpPr txBox="1"/>
            <p:nvPr/>
          </p:nvSpPr>
          <p:spPr>
            <a:xfrm>
              <a:off x="7708914" y="1920418"/>
              <a:ext cx="1073869" cy="761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Montserrat" panose="00000500000000000000" pitchFamily="50" charset="0"/>
                  <a:ea typeface="Calibri"/>
                  <a:cs typeface="Calibri"/>
                  <a:sym typeface="Calibri"/>
                </a:rPr>
                <a:t>Parasimpático</a:t>
              </a:r>
              <a:endParaRPr sz="1200">
                <a:latin typeface="Montserrat" panose="00000500000000000000" pitchFamily="50" charset="0"/>
              </a:endParaRPr>
            </a:p>
          </p:txBody>
        </p:sp>
      </p:grpSp>
      <p:pic>
        <p:nvPicPr>
          <p:cNvPr id="133" name="Google Shape;133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520" y="838501"/>
            <a:ext cx="8412157" cy="518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334" y="1180312"/>
            <a:ext cx="2146183" cy="449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661875" y="19518"/>
            <a:ext cx="10515600" cy="104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600"/>
              <a:buFont typeface="Montserrat"/>
              <a:buNone/>
            </a:pPr>
            <a:r>
              <a:rPr lang="es-ES" sz="36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Anatomía del sistema motor</a:t>
            </a:r>
            <a:endParaRPr dirty="0"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692" y="1363874"/>
            <a:ext cx="3494875" cy="2919607"/>
          </a:xfrm>
          <a:prstGeom prst="rect">
            <a:avLst/>
          </a:prstGeom>
          <a:noFill/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440" y="1292433"/>
            <a:ext cx="4200515" cy="314258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875" y="837250"/>
            <a:ext cx="3539950" cy="2858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053" y="1628883"/>
            <a:ext cx="7104362" cy="36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507589" y="91474"/>
            <a:ext cx="7842504" cy="5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B0B0"/>
              </a:buClr>
              <a:buSzPts val="3200"/>
              <a:buFont typeface="Montserrat"/>
              <a:buNone/>
            </a:pPr>
            <a:r>
              <a:rPr lang="es-ES" sz="3200" b="1" dirty="0">
                <a:solidFill>
                  <a:srgbClr val="3BB0B0"/>
                </a:solidFill>
                <a:latin typeface="Montserrat"/>
                <a:ea typeface="Montserrat"/>
                <a:cs typeface="Montserrat"/>
                <a:sym typeface="Montserrat"/>
              </a:rPr>
              <a:t>Anatomía del sistema motor 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790" y="85269"/>
            <a:ext cx="4375621" cy="28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7881" y="668316"/>
            <a:ext cx="9970525" cy="328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7673688" y="1235474"/>
            <a:ext cx="4224717" cy="36742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7673688" y="2405938"/>
            <a:ext cx="4224716" cy="2972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1927881" y="1235474"/>
            <a:ext cx="4046199" cy="36742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1927881" y="2461338"/>
            <a:ext cx="4046199" cy="24189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1336</Words>
  <Application>Microsoft Office PowerPoint</Application>
  <PresentationFormat>Panorámica</PresentationFormat>
  <Paragraphs>292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Montserrat</vt:lpstr>
      <vt:lpstr>1_Tema de Office</vt:lpstr>
      <vt:lpstr>Debilidad aguda no traumática</vt:lpstr>
      <vt:lpstr>Pregunta 1</vt:lpstr>
      <vt:lpstr>Pregunta 2</vt:lpstr>
      <vt:lpstr>Pregunta 3</vt:lpstr>
      <vt:lpstr>Introducción </vt:lpstr>
      <vt:lpstr>Definición </vt:lpstr>
      <vt:lpstr>Anatomía </vt:lpstr>
      <vt:lpstr>Anatomía del sistema motor</vt:lpstr>
      <vt:lpstr>Anatomía del sistema motor </vt:lpstr>
      <vt:lpstr>Diagnóstico diferencial </vt:lpstr>
      <vt:lpstr>Diagnóstico diferencial </vt:lpstr>
      <vt:lpstr>Historia clínica: temporalidad</vt:lpstr>
      <vt:lpstr>Historia clínica: distribución</vt:lpstr>
      <vt:lpstr>Historia clínica: otros síntomas</vt:lpstr>
      <vt:lpstr>Examen físico general</vt:lpstr>
      <vt:lpstr>Examen físico neurológico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 1</vt:lpstr>
      <vt:lpstr>Pregunta 2</vt:lpstr>
      <vt:lpstr>Pregunta 3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Debilidad aguda no traumática</dc:title>
  <dc:creator>Juan Peláez</dc:creator>
  <cp:lastModifiedBy>User</cp:lastModifiedBy>
  <cp:revision>2</cp:revision>
  <dcterms:created xsi:type="dcterms:W3CDTF">2018-06-29T00:38:56Z</dcterms:created>
  <dcterms:modified xsi:type="dcterms:W3CDTF">2021-02-25T21:56:55Z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1582896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