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tmp" ContentType="image/png"/>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2.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3.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4.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5.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6.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7.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8.xml" ContentType="application/vnd.openxmlformats-officedocument.presentationml.notesSlide+xml"/>
  <Override PartName="/ppt/notesSlides/notesSlide9.xml" ContentType="application/vnd.openxmlformats-officedocument.presentationml.notesSlide+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notesSlides/notesSlide10.xml" ContentType="application/vnd.openxmlformats-officedocument.presentationml.notesSlide+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notesSlides/notesSlide11.xml" ContentType="application/vnd.openxmlformats-officedocument.presentationml.notesSlide+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notesSlides/notesSlide12.xml" ContentType="application/vnd.openxmlformats-officedocument.presentationml.notesSlide+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ppt/notesSlides/notesSlide15.xml" ContentType="application/vnd.openxmlformats-officedocument.presentationml.notesSlide+xml"/>
  <Override PartName="/ppt/diagrams/data14.xml" ContentType="application/vnd.openxmlformats-officedocument.drawingml.diagramData+xml"/>
  <Override PartName="/ppt/diagrams/layout14.xml" ContentType="application/vnd.openxmlformats-officedocument.drawingml.diagramLayout+xml"/>
  <Override PartName="/ppt/diagrams/quickStyle14.xml" ContentType="application/vnd.openxmlformats-officedocument.drawingml.diagramStyle+xml"/>
  <Override PartName="/ppt/diagrams/colors14.xml" ContentType="application/vnd.openxmlformats-officedocument.drawingml.diagramColors+xml"/>
  <Override PartName="/ppt/diagrams/drawing14.xml" ContentType="application/vnd.ms-office.drawingml.diagramDrawing+xml"/>
  <Override PartName="/ppt/notesSlides/notesSlide16.xml" ContentType="application/vnd.openxmlformats-officedocument.presentationml.notesSlide+xml"/>
  <Override PartName="/ppt/diagrams/data15.xml" ContentType="application/vnd.openxmlformats-officedocument.drawingml.diagramData+xml"/>
  <Override PartName="/ppt/diagrams/layout15.xml" ContentType="application/vnd.openxmlformats-officedocument.drawingml.diagramLayout+xml"/>
  <Override PartName="/ppt/diagrams/quickStyle15.xml" ContentType="application/vnd.openxmlformats-officedocument.drawingml.diagramStyle+xml"/>
  <Override PartName="/ppt/diagrams/colors15.xml" ContentType="application/vnd.openxmlformats-officedocument.drawingml.diagramColors+xml"/>
  <Override PartName="/ppt/diagrams/drawing15.xml" ContentType="application/vnd.ms-office.drawingml.diagramDrawing+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diagrams/data16.xml" ContentType="application/vnd.openxmlformats-officedocument.drawingml.diagramData+xml"/>
  <Override PartName="/ppt/diagrams/layout16.xml" ContentType="application/vnd.openxmlformats-officedocument.drawingml.diagramLayout+xml"/>
  <Override PartName="/ppt/diagrams/quickStyle16.xml" ContentType="application/vnd.openxmlformats-officedocument.drawingml.diagramStyle+xml"/>
  <Override PartName="/ppt/diagrams/colors16.xml" ContentType="application/vnd.openxmlformats-officedocument.drawingml.diagramColors+xml"/>
  <Override PartName="/ppt/diagrams/drawing16.xml" ContentType="application/vnd.ms-office.drawingml.diagramDrawing+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diagrams/data17.xml" ContentType="application/vnd.openxmlformats-officedocument.drawingml.diagramData+xml"/>
  <Override PartName="/ppt/diagrams/layout17.xml" ContentType="application/vnd.openxmlformats-officedocument.drawingml.diagramLayout+xml"/>
  <Override PartName="/ppt/diagrams/quickStyle17.xml" ContentType="application/vnd.openxmlformats-officedocument.drawingml.diagramStyle+xml"/>
  <Override PartName="/ppt/diagrams/colors17.xml" ContentType="application/vnd.openxmlformats-officedocument.drawingml.diagramColors+xml"/>
  <Override PartName="/ppt/diagrams/drawing17.xml" ContentType="application/vnd.ms-office.drawingml.diagramDrawing+xml"/>
  <Override PartName="/ppt/notesSlides/notesSlide21.xml" ContentType="application/vnd.openxmlformats-officedocument.presentationml.notesSlide+xml"/>
  <Override PartName="/ppt/diagrams/data18.xml" ContentType="application/vnd.openxmlformats-officedocument.drawingml.diagramData+xml"/>
  <Override PartName="/ppt/diagrams/layout18.xml" ContentType="application/vnd.openxmlformats-officedocument.drawingml.diagramLayout+xml"/>
  <Override PartName="/ppt/diagrams/quickStyle18.xml" ContentType="application/vnd.openxmlformats-officedocument.drawingml.diagramStyle+xml"/>
  <Override PartName="/ppt/diagrams/colors18.xml" ContentType="application/vnd.openxmlformats-officedocument.drawingml.diagramColors+xml"/>
  <Override PartName="/ppt/diagrams/drawing18.xml" ContentType="application/vnd.ms-office.drawingml.diagramDrawing+xml"/>
  <Override PartName="/ppt/diagrams/data19.xml" ContentType="application/vnd.openxmlformats-officedocument.drawingml.diagramData+xml"/>
  <Override PartName="/ppt/diagrams/layout19.xml" ContentType="application/vnd.openxmlformats-officedocument.drawingml.diagramLayout+xml"/>
  <Override PartName="/ppt/diagrams/quickStyle19.xml" ContentType="application/vnd.openxmlformats-officedocument.drawingml.diagramStyle+xml"/>
  <Override PartName="/ppt/diagrams/colors19.xml" ContentType="application/vnd.openxmlformats-officedocument.drawingml.diagramColors+xml"/>
  <Override PartName="/ppt/diagrams/drawing19.xml" ContentType="application/vnd.ms-office.drawingml.diagramDrawing+xml"/>
  <Override PartName="/ppt/diagrams/data20.xml" ContentType="application/vnd.openxmlformats-officedocument.drawingml.diagramData+xml"/>
  <Override PartName="/ppt/diagrams/layout20.xml" ContentType="application/vnd.openxmlformats-officedocument.drawingml.diagramLayout+xml"/>
  <Override PartName="/ppt/diagrams/quickStyle20.xml" ContentType="application/vnd.openxmlformats-officedocument.drawingml.diagramStyle+xml"/>
  <Override PartName="/ppt/diagrams/colors20.xml" ContentType="application/vnd.openxmlformats-officedocument.drawingml.diagramColors+xml"/>
  <Override PartName="/ppt/diagrams/drawing20.xml" ContentType="application/vnd.ms-office.drawingml.diagramDrawing+xml"/>
  <Override PartName="/ppt/notesSlides/notesSlide22.xml" ContentType="application/vnd.openxmlformats-officedocument.presentationml.notesSlide+xml"/>
  <Override PartName="/ppt/diagrams/data21.xml" ContentType="application/vnd.openxmlformats-officedocument.drawingml.diagramData+xml"/>
  <Override PartName="/ppt/diagrams/layout21.xml" ContentType="application/vnd.openxmlformats-officedocument.drawingml.diagramLayout+xml"/>
  <Override PartName="/ppt/diagrams/quickStyle21.xml" ContentType="application/vnd.openxmlformats-officedocument.drawingml.diagramStyle+xml"/>
  <Override PartName="/ppt/diagrams/colors21.xml" ContentType="application/vnd.openxmlformats-officedocument.drawingml.diagramColors+xml"/>
  <Override PartName="/ppt/diagrams/drawing21.xml" ContentType="application/vnd.ms-office.drawingml.diagramDrawing+xml"/>
  <Override PartName="/ppt/diagrams/data22.xml" ContentType="application/vnd.openxmlformats-officedocument.drawingml.diagramData+xml"/>
  <Override PartName="/ppt/diagrams/layout22.xml" ContentType="application/vnd.openxmlformats-officedocument.drawingml.diagramLayout+xml"/>
  <Override PartName="/ppt/diagrams/quickStyle22.xml" ContentType="application/vnd.openxmlformats-officedocument.drawingml.diagramStyle+xml"/>
  <Override PartName="/ppt/diagrams/colors22.xml" ContentType="application/vnd.openxmlformats-officedocument.drawingml.diagramColors+xml"/>
  <Override PartName="/ppt/diagrams/drawing22.xml" ContentType="application/vnd.ms-office.drawingml.diagramDrawing+xml"/>
  <Override PartName="/ppt/diagrams/data23.xml" ContentType="application/vnd.openxmlformats-officedocument.drawingml.diagramData+xml"/>
  <Override PartName="/ppt/diagrams/layout23.xml" ContentType="application/vnd.openxmlformats-officedocument.drawingml.diagramLayout+xml"/>
  <Override PartName="/ppt/diagrams/quickStyle23.xml" ContentType="application/vnd.openxmlformats-officedocument.drawingml.diagramStyle+xml"/>
  <Override PartName="/ppt/diagrams/colors23.xml" ContentType="application/vnd.openxmlformats-officedocument.drawingml.diagramColors+xml"/>
  <Override PartName="/ppt/diagrams/drawing23.xml" ContentType="application/vnd.ms-office.drawingml.diagramDrawing+xml"/>
  <Override PartName="/ppt/diagrams/data24.xml" ContentType="application/vnd.openxmlformats-officedocument.drawingml.diagramData+xml"/>
  <Override PartName="/ppt/diagrams/layout24.xml" ContentType="application/vnd.openxmlformats-officedocument.drawingml.diagramLayout+xml"/>
  <Override PartName="/ppt/diagrams/quickStyle24.xml" ContentType="application/vnd.openxmlformats-officedocument.drawingml.diagramStyle+xml"/>
  <Override PartName="/ppt/diagrams/colors24.xml" ContentType="application/vnd.openxmlformats-officedocument.drawingml.diagramColors+xml"/>
  <Override PartName="/ppt/diagrams/drawing24.xml" ContentType="application/vnd.ms-office.drawingml.diagramDrawing+xml"/>
  <Override PartName="/ppt/notesSlides/notesSlide23.xml" ContentType="application/vnd.openxmlformats-officedocument.presentationml.notesSlide+xml"/>
  <Override PartName="/ppt/diagrams/data25.xml" ContentType="application/vnd.openxmlformats-officedocument.drawingml.diagramData+xml"/>
  <Override PartName="/ppt/diagrams/layout25.xml" ContentType="application/vnd.openxmlformats-officedocument.drawingml.diagramLayout+xml"/>
  <Override PartName="/ppt/diagrams/quickStyle25.xml" ContentType="application/vnd.openxmlformats-officedocument.drawingml.diagramStyle+xml"/>
  <Override PartName="/ppt/diagrams/colors25.xml" ContentType="application/vnd.openxmlformats-officedocument.drawingml.diagramColors+xml"/>
  <Override PartName="/ppt/diagrams/drawing25.xml" ContentType="application/vnd.ms-office.drawingml.diagramDrawing+xml"/>
  <Override PartName="/ppt/diagrams/data26.xml" ContentType="application/vnd.openxmlformats-officedocument.drawingml.diagramData+xml"/>
  <Override PartName="/ppt/diagrams/layout26.xml" ContentType="application/vnd.openxmlformats-officedocument.drawingml.diagramLayout+xml"/>
  <Override PartName="/ppt/diagrams/quickStyle26.xml" ContentType="application/vnd.openxmlformats-officedocument.drawingml.diagramStyle+xml"/>
  <Override PartName="/ppt/diagrams/colors26.xml" ContentType="application/vnd.openxmlformats-officedocument.drawingml.diagramColors+xml"/>
  <Override PartName="/ppt/diagrams/drawing26.xml" ContentType="application/vnd.ms-office.drawingml.diagramDrawing+xml"/>
  <Override PartName="/ppt/notesSlides/notesSlide24.xml" ContentType="application/vnd.openxmlformats-officedocument.presentationml.notesSlide+xml"/>
  <Override PartName="/ppt/diagrams/data27.xml" ContentType="application/vnd.openxmlformats-officedocument.drawingml.diagramData+xml"/>
  <Override PartName="/ppt/diagrams/layout27.xml" ContentType="application/vnd.openxmlformats-officedocument.drawingml.diagramLayout+xml"/>
  <Override PartName="/ppt/diagrams/quickStyle27.xml" ContentType="application/vnd.openxmlformats-officedocument.drawingml.diagramStyle+xml"/>
  <Override PartName="/ppt/diagrams/colors27.xml" ContentType="application/vnd.openxmlformats-officedocument.drawingml.diagramColors+xml"/>
  <Override PartName="/ppt/diagrams/drawing27.xml" ContentType="application/vnd.ms-office.drawingml.diagramDrawing+xml"/>
  <Override PartName="/ppt/diagrams/data28.xml" ContentType="application/vnd.openxmlformats-officedocument.drawingml.diagramData+xml"/>
  <Override PartName="/ppt/diagrams/layout28.xml" ContentType="application/vnd.openxmlformats-officedocument.drawingml.diagramLayout+xml"/>
  <Override PartName="/ppt/diagrams/quickStyle28.xml" ContentType="application/vnd.openxmlformats-officedocument.drawingml.diagramStyle+xml"/>
  <Override PartName="/ppt/diagrams/colors28.xml" ContentType="application/vnd.openxmlformats-officedocument.drawingml.diagramColors+xml"/>
  <Override PartName="/ppt/diagrams/drawing28.xml" ContentType="application/vnd.ms-office.drawingml.diagramDrawing+xml"/>
  <Override PartName="/ppt/diagrams/data29.xml" ContentType="application/vnd.openxmlformats-officedocument.drawingml.diagramData+xml"/>
  <Override PartName="/ppt/diagrams/layout29.xml" ContentType="application/vnd.openxmlformats-officedocument.drawingml.diagramLayout+xml"/>
  <Override PartName="/ppt/diagrams/quickStyle29.xml" ContentType="application/vnd.openxmlformats-officedocument.drawingml.diagramStyle+xml"/>
  <Override PartName="/ppt/diagrams/colors29.xml" ContentType="application/vnd.openxmlformats-officedocument.drawingml.diagramColors+xml"/>
  <Override PartName="/ppt/diagrams/drawing29.xml" ContentType="application/vnd.ms-office.drawingml.diagramDrawing+xml"/>
  <Override PartName="/ppt/notesSlides/notesSlide25.xml" ContentType="application/vnd.openxmlformats-officedocument.presentationml.notesSlide+xml"/>
  <Override PartName="/ppt/diagrams/data30.xml" ContentType="application/vnd.openxmlformats-officedocument.drawingml.diagramData+xml"/>
  <Override PartName="/ppt/diagrams/layout30.xml" ContentType="application/vnd.openxmlformats-officedocument.drawingml.diagramLayout+xml"/>
  <Override PartName="/ppt/diagrams/quickStyle30.xml" ContentType="application/vnd.openxmlformats-officedocument.drawingml.diagramStyle+xml"/>
  <Override PartName="/ppt/diagrams/colors30.xml" ContentType="application/vnd.openxmlformats-officedocument.drawingml.diagramColors+xml"/>
  <Override PartName="/ppt/diagrams/drawing30.xml" ContentType="application/vnd.ms-office.drawingml.diagramDrawing+xml"/>
  <Override PartName="/ppt/diagrams/data31.xml" ContentType="application/vnd.openxmlformats-officedocument.drawingml.diagramData+xml"/>
  <Override PartName="/ppt/diagrams/layout31.xml" ContentType="application/vnd.openxmlformats-officedocument.drawingml.diagramLayout+xml"/>
  <Override PartName="/ppt/diagrams/quickStyle31.xml" ContentType="application/vnd.openxmlformats-officedocument.drawingml.diagramStyle+xml"/>
  <Override PartName="/ppt/diagrams/colors31.xml" ContentType="application/vnd.openxmlformats-officedocument.drawingml.diagramColors+xml"/>
  <Override PartName="/ppt/diagrams/drawing31.xml" ContentType="application/vnd.ms-office.drawingml.diagramDrawing+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diagrams/data32.xml" ContentType="application/vnd.openxmlformats-officedocument.drawingml.diagramData+xml"/>
  <Override PartName="/ppt/diagrams/layout32.xml" ContentType="application/vnd.openxmlformats-officedocument.drawingml.diagramLayout+xml"/>
  <Override PartName="/ppt/diagrams/quickStyle32.xml" ContentType="application/vnd.openxmlformats-officedocument.drawingml.diagramStyle+xml"/>
  <Override PartName="/ppt/diagrams/colors32.xml" ContentType="application/vnd.openxmlformats-officedocument.drawingml.diagramColors+xml"/>
  <Override PartName="/ppt/diagrams/drawing32.xml" ContentType="application/vnd.ms-office.drawingml.diagramDrawing+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diagrams/data33.xml" ContentType="application/vnd.openxmlformats-officedocument.drawingml.diagramData+xml"/>
  <Override PartName="/ppt/diagrams/layout33.xml" ContentType="application/vnd.openxmlformats-officedocument.drawingml.diagramLayout+xml"/>
  <Override PartName="/ppt/diagrams/quickStyle33.xml" ContentType="application/vnd.openxmlformats-officedocument.drawingml.diagramStyle+xml"/>
  <Override PartName="/ppt/diagrams/colors33.xml" ContentType="application/vnd.openxmlformats-officedocument.drawingml.diagramColors+xml"/>
  <Override PartName="/ppt/diagrams/drawing33.xml" ContentType="application/vnd.ms-office.drawingml.diagramDrawing+xml"/>
  <Override PartName="/ppt/notesSlides/notesSlide31.xml" ContentType="application/vnd.openxmlformats-officedocument.presentationml.notesSlide+xml"/>
  <Override PartName="/ppt/diagrams/data34.xml" ContentType="application/vnd.openxmlformats-officedocument.drawingml.diagramData+xml"/>
  <Override PartName="/ppt/diagrams/layout34.xml" ContentType="application/vnd.openxmlformats-officedocument.drawingml.diagramLayout+xml"/>
  <Override PartName="/ppt/diagrams/quickStyle34.xml" ContentType="application/vnd.openxmlformats-officedocument.drawingml.diagramStyle+xml"/>
  <Override PartName="/ppt/diagrams/colors34.xml" ContentType="application/vnd.openxmlformats-officedocument.drawingml.diagramColors+xml"/>
  <Override PartName="/ppt/diagrams/drawing34.xml" ContentType="application/vnd.ms-office.drawingml.diagramDrawing+xml"/>
  <Override PartName="/ppt/notesSlides/notesSlide32.xml" ContentType="application/vnd.openxmlformats-officedocument.presentationml.notesSlide+xml"/>
  <Override PartName="/ppt/diagrams/data35.xml" ContentType="application/vnd.openxmlformats-officedocument.drawingml.diagramData+xml"/>
  <Override PartName="/ppt/diagrams/layout35.xml" ContentType="application/vnd.openxmlformats-officedocument.drawingml.diagramLayout+xml"/>
  <Override PartName="/ppt/diagrams/quickStyle35.xml" ContentType="application/vnd.openxmlformats-officedocument.drawingml.diagramStyle+xml"/>
  <Override PartName="/ppt/diagrams/colors35.xml" ContentType="application/vnd.openxmlformats-officedocument.drawingml.diagramColors+xml"/>
  <Override PartName="/ppt/diagrams/drawing35.xml" ContentType="application/vnd.ms-office.drawingml.diagramDrawing+xml"/>
  <Override PartName="/ppt/notesSlides/notesSlide33.xml" ContentType="application/vnd.openxmlformats-officedocument.presentationml.notesSlide+xml"/>
  <Override PartName="/ppt/diagrams/data36.xml" ContentType="application/vnd.openxmlformats-officedocument.drawingml.diagramData+xml"/>
  <Override PartName="/ppt/diagrams/layout36.xml" ContentType="application/vnd.openxmlformats-officedocument.drawingml.diagramLayout+xml"/>
  <Override PartName="/ppt/diagrams/quickStyle36.xml" ContentType="application/vnd.openxmlformats-officedocument.drawingml.diagramStyle+xml"/>
  <Override PartName="/ppt/diagrams/colors36.xml" ContentType="application/vnd.openxmlformats-officedocument.drawingml.diagramColors+xml"/>
  <Override PartName="/ppt/diagrams/drawing36.xml" ContentType="application/vnd.ms-office.drawingml.diagramDrawing+xml"/>
  <Override PartName="/ppt/notesSlides/notesSlide34.xml" ContentType="application/vnd.openxmlformats-officedocument.presentationml.notesSlide+xml"/>
  <Override PartName="/ppt/diagrams/data37.xml" ContentType="application/vnd.openxmlformats-officedocument.drawingml.diagramData+xml"/>
  <Override PartName="/ppt/diagrams/layout37.xml" ContentType="application/vnd.openxmlformats-officedocument.drawingml.diagramLayout+xml"/>
  <Override PartName="/ppt/diagrams/quickStyle37.xml" ContentType="application/vnd.openxmlformats-officedocument.drawingml.diagramStyle+xml"/>
  <Override PartName="/ppt/diagrams/colors37.xml" ContentType="application/vnd.openxmlformats-officedocument.drawingml.diagramColors+xml"/>
  <Override PartName="/ppt/diagrams/drawing37.xml" ContentType="application/vnd.ms-office.drawingml.diagramDrawing+xml"/>
  <Override PartName="/ppt/notesSlides/notesSlide35.xml" ContentType="application/vnd.openxmlformats-officedocument.presentationml.notesSlide+xml"/>
  <Override PartName="/ppt/diagrams/data38.xml" ContentType="application/vnd.openxmlformats-officedocument.drawingml.diagramData+xml"/>
  <Override PartName="/ppt/diagrams/layout38.xml" ContentType="application/vnd.openxmlformats-officedocument.drawingml.diagramLayout+xml"/>
  <Override PartName="/ppt/diagrams/quickStyle38.xml" ContentType="application/vnd.openxmlformats-officedocument.drawingml.diagramStyle+xml"/>
  <Override PartName="/ppt/diagrams/colors38.xml" ContentType="application/vnd.openxmlformats-officedocument.drawingml.diagramColors+xml"/>
  <Override PartName="/ppt/diagrams/drawing38.xml" ContentType="application/vnd.ms-office.drawingml.diagramDrawing+xml"/>
  <Override PartName="/ppt/notesSlides/notesSlide36.xml" ContentType="application/vnd.openxmlformats-officedocument.presentationml.notesSlide+xml"/>
  <Override PartName="/ppt/diagrams/data39.xml" ContentType="application/vnd.openxmlformats-officedocument.drawingml.diagramData+xml"/>
  <Override PartName="/ppt/diagrams/layout39.xml" ContentType="application/vnd.openxmlformats-officedocument.drawingml.diagramLayout+xml"/>
  <Override PartName="/ppt/diagrams/quickStyle39.xml" ContentType="application/vnd.openxmlformats-officedocument.drawingml.diagramStyle+xml"/>
  <Override PartName="/ppt/diagrams/colors39.xml" ContentType="application/vnd.openxmlformats-officedocument.drawingml.diagramColors+xml"/>
  <Override PartName="/ppt/diagrams/drawing39.xml" ContentType="application/vnd.ms-office.drawingml.diagramDrawing+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diagrams/data40.xml" ContentType="application/vnd.openxmlformats-officedocument.drawingml.diagramData+xml"/>
  <Override PartName="/ppt/diagrams/layout40.xml" ContentType="application/vnd.openxmlformats-officedocument.drawingml.diagramLayout+xml"/>
  <Override PartName="/ppt/diagrams/quickStyle40.xml" ContentType="application/vnd.openxmlformats-officedocument.drawingml.diagramStyle+xml"/>
  <Override PartName="/ppt/diagrams/colors40.xml" ContentType="application/vnd.openxmlformats-officedocument.drawingml.diagramColors+xml"/>
  <Override PartName="/ppt/diagrams/drawing40.xml" ContentType="application/vnd.ms-office.drawingml.diagramDrawing+xml"/>
  <Override PartName="/ppt/notesSlides/notesSlide43.xml" ContentType="application/vnd.openxmlformats-officedocument.presentationml.notesSlide+xml"/>
  <Override PartName="/ppt/diagrams/data41.xml" ContentType="application/vnd.openxmlformats-officedocument.drawingml.diagramData+xml"/>
  <Override PartName="/ppt/diagrams/layout41.xml" ContentType="application/vnd.openxmlformats-officedocument.drawingml.diagramLayout+xml"/>
  <Override PartName="/ppt/diagrams/quickStyle41.xml" ContentType="application/vnd.openxmlformats-officedocument.drawingml.diagramStyle+xml"/>
  <Override PartName="/ppt/diagrams/colors41.xml" ContentType="application/vnd.openxmlformats-officedocument.drawingml.diagramColors+xml"/>
  <Override PartName="/ppt/diagrams/drawing41.xml" ContentType="application/vnd.ms-office.drawingml.diagramDrawing+xml"/>
  <Override PartName="/ppt/notesSlides/notesSlide4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91"/>
  </p:notesMasterIdLst>
  <p:sldIdLst>
    <p:sldId id="258" r:id="rId2"/>
    <p:sldId id="259" r:id="rId3"/>
    <p:sldId id="398" r:id="rId4"/>
    <p:sldId id="383" r:id="rId5"/>
    <p:sldId id="384" r:id="rId6"/>
    <p:sldId id="385" r:id="rId7"/>
    <p:sldId id="261" r:id="rId8"/>
    <p:sldId id="386" r:id="rId9"/>
    <p:sldId id="391" r:id="rId10"/>
    <p:sldId id="388" r:id="rId11"/>
    <p:sldId id="396" r:id="rId12"/>
    <p:sldId id="390" r:id="rId13"/>
    <p:sldId id="392" r:id="rId14"/>
    <p:sldId id="393" r:id="rId15"/>
    <p:sldId id="427" r:id="rId16"/>
    <p:sldId id="260" r:id="rId17"/>
    <p:sldId id="257" r:id="rId18"/>
    <p:sldId id="284" r:id="rId19"/>
    <p:sldId id="377" r:id="rId20"/>
    <p:sldId id="262" r:id="rId21"/>
    <p:sldId id="263" r:id="rId22"/>
    <p:sldId id="264" r:id="rId23"/>
    <p:sldId id="265" r:id="rId24"/>
    <p:sldId id="266" r:id="rId25"/>
    <p:sldId id="267" r:id="rId26"/>
    <p:sldId id="268" r:id="rId27"/>
    <p:sldId id="269" r:id="rId28"/>
    <p:sldId id="270" r:id="rId29"/>
    <p:sldId id="397" r:id="rId30"/>
    <p:sldId id="272" r:id="rId31"/>
    <p:sldId id="273" r:id="rId32"/>
    <p:sldId id="378" r:id="rId33"/>
    <p:sldId id="274" r:id="rId34"/>
    <p:sldId id="395" r:id="rId35"/>
    <p:sldId id="290" r:id="rId36"/>
    <p:sldId id="276" r:id="rId37"/>
    <p:sldId id="277" r:id="rId38"/>
    <p:sldId id="278" r:id="rId39"/>
    <p:sldId id="279" r:id="rId40"/>
    <p:sldId id="379" r:id="rId41"/>
    <p:sldId id="399" r:id="rId42"/>
    <p:sldId id="400" r:id="rId43"/>
    <p:sldId id="312" r:id="rId44"/>
    <p:sldId id="313" r:id="rId45"/>
    <p:sldId id="401" r:id="rId46"/>
    <p:sldId id="314" r:id="rId47"/>
    <p:sldId id="315" r:id="rId48"/>
    <p:sldId id="317" r:id="rId49"/>
    <p:sldId id="318" r:id="rId50"/>
    <p:sldId id="319" r:id="rId51"/>
    <p:sldId id="320" r:id="rId52"/>
    <p:sldId id="321" r:id="rId53"/>
    <p:sldId id="322" r:id="rId54"/>
    <p:sldId id="323" r:id="rId55"/>
    <p:sldId id="324" r:id="rId56"/>
    <p:sldId id="402" r:id="rId57"/>
    <p:sldId id="325" r:id="rId58"/>
    <p:sldId id="405" r:id="rId59"/>
    <p:sldId id="327" r:id="rId60"/>
    <p:sldId id="407" r:id="rId61"/>
    <p:sldId id="328" r:id="rId62"/>
    <p:sldId id="408" r:id="rId63"/>
    <p:sldId id="329" r:id="rId64"/>
    <p:sldId id="330" r:id="rId65"/>
    <p:sldId id="404" r:id="rId66"/>
    <p:sldId id="331" r:id="rId67"/>
    <p:sldId id="332" r:id="rId68"/>
    <p:sldId id="334" r:id="rId69"/>
    <p:sldId id="335" r:id="rId70"/>
    <p:sldId id="409" r:id="rId71"/>
    <p:sldId id="403" r:id="rId72"/>
    <p:sldId id="295" r:id="rId73"/>
    <p:sldId id="293" r:id="rId74"/>
    <p:sldId id="410" r:id="rId75"/>
    <p:sldId id="296" r:id="rId76"/>
    <p:sldId id="307" r:id="rId77"/>
    <p:sldId id="301" r:id="rId78"/>
    <p:sldId id="346" r:id="rId79"/>
    <p:sldId id="412" r:id="rId80"/>
    <p:sldId id="300" r:id="rId81"/>
    <p:sldId id="414" r:id="rId82"/>
    <p:sldId id="418" r:id="rId83"/>
    <p:sldId id="420" r:id="rId84"/>
    <p:sldId id="422" r:id="rId85"/>
    <p:sldId id="423" r:id="rId86"/>
    <p:sldId id="359" r:id="rId87"/>
    <p:sldId id="424" r:id="rId88"/>
    <p:sldId id="366" r:id="rId89"/>
    <p:sldId id="281" r:id="rId90"/>
  </p:sldIdLst>
  <p:sldSz cx="12192000" cy="6858000"/>
  <p:notesSz cx="6858000" cy="9144000"/>
  <p:defaultTextStyle>
    <a:defPPr>
      <a:defRPr lang="es-C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52B48"/>
    <a:srgbClr val="06AEAA"/>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940675A-B579-460E-94D1-54222C63F5DA}" styleName="Sin estilo, cuadrícula de la tabla">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67" d="100"/>
          <a:sy n="67" d="100"/>
        </p:scale>
        <p:origin x="644" y="5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tableStyles" Target="tableStyles.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viewProps" Target="view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presProps" Target="presProps.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s>
</file>

<file path=ppt/diagrams/_rels/data24.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svg"/><Relationship Id="rId1" Type="http://schemas.openxmlformats.org/officeDocument/2006/relationships/image" Target="../media/image20.png"/><Relationship Id="rId6" Type="http://schemas.openxmlformats.org/officeDocument/2006/relationships/image" Target="../media/image25.svg"/><Relationship Id="rId5" Type="http://schemas.openxmlformats.org/officeDocument/2006/relationships/image" Target="../media/image24.png"/><Relationship Id="rId4" Type="http://schemas.openxmlformats.org/officeDocument/2006/relationships/image" Target="../media/image23.svg"/></Relationships>
</file>

<file path=ppt/diagrams/_rels/data40.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image" Target="../media/image57.svg"/><Relationship Id="rId1" Type="http://schemas.openxmlformats.org/officeDocument/2006/relationships/image" Target="../media/image56.png"/><Relationship Id="rId6" Type="http://schemas.openxmlformats.org/officeDocument/2006/relationships/image" Target="../media/image61.svg"/><Relationship Id="rId5" Type="http://schemas.openxmlformats.org/officeDocument/2006/relationships/image" Target="../media/image60.png"/><Relationship Id="rId4" Type="http://schemas.openxmlformats.org/officeDocument/2006/relationships/image" Target="../media/image59.svg"/></Relationships>
</file>

<file path=ppt/diagrams/_rels/drawing24.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svg"/><Relationship Id="rId1" Type="http://schemas.openxmlformats.org/officeDocument/2006/relationships/image" Target="../media/image20.png"/><Relationship Id="rId6" Type="http://schemas.openxmlformats.org/officeDocument/2006/relationships/image" Target="../media/image25.svg"/><Relationship Id="rId5" Type="http://schemas.openxmlformats.org/officeDocument/2006/relationships/image" Target="../media/image24.png"/><Relationship Id="rId4" Type="http://schemas.openxmlformats.org/officeDocument/2006/relationships/image" Target="../media/image23.svg"/></Relationships>
</file>

<file path=ppt/diagrams/_rels/drawing40.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image" Target="../media/image57.svg"/><Relationship Id="rId1" Type="http://schemas.openxmlformats.org/officeDocument/2006/relationships/image" Target="../media/image56.png"/><Relationship Id="rId6" Type="http://schemas.openxmlformats.org/officeDocument/2006/relationships/image" Target="../media/image61.svg"/><Relationship Id="rId5" Type="http://schemas.openxmlformats.org/officeDocument/2006/relationships/image" Target="../media/image60.png"/><Relationship Id="rId4" Type="http://schemas.openxmlformats.org/officeDocument/2006/relationships/image" Target="../media/image59.svg"/></Relationships>
</file>

<file path=ppt/diagrams/colors1.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5.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6.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7.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8.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9.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0.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1.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2.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3.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4.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5.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6.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7.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8.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9.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0_2">
  <dgm:title val=""/>
  <dgm:desc val=""/>
  <dgm:catLst>
    <dgm:cat type="mainScheme" pri="10200"/>
  </dgm:catLst>
  <dgm:styleLbl name="node0">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lig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l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vennNode1">
    <dgm:fillClrLst meth="repeat">
      <a:schemeClr val="lt1">
        <a:alpha val="50000"/>
      </a:schemeClr>
    </dgm:fillClrLst>
    <dgm:linClrLst meth="repeat">
      <a:schemeClr val="dk2">
        <a:shade val="80000"/>
      </a:schemeClr>
    </dgm:linClrLst>
    <dgm:effectClrLst/>
    <dgm:txLinClrLst/>
    <dgm:txFillClrLst/>
    <dgm:txEffectClrLst/>
  </dgm:styleLbl>
  <dgm:styleLbl name="node2">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3">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4">
    <dgm:fillClrLst meth="repeat">
      <a:schemeClr val="lt1"/>
    </dgm:fillClrLst>
    <dgm:linClrLst meth="repeat">
      <a:schemeClr val="dk2">
        <a:shade val="80000"/>
      </a:schemeClr>
    </dgm:linClrLst>
    <dgm:effectClrLst/>
    <dgm:txLinClrLst/>
    <dgm:txFillClrLst meth="repeat">
      <a:schemeClr val="dk2"/>
    </dgm:txFillClrLst>
    <dgm:txEffectClrLst/>
  </dgm:styleLbl>
  <dgm:styleLbl name="f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align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b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sibTrans1D1">
    <dgm:fillClrLst meth="repeat">
      <a:schemeClr val="dk2"/>
    </dgm:fillClrLst>
    <dgm:linClrLst meth="repeat">
      <a:schemeClr val="dk2"/>
    </dgm:linClrLst>
    <dgm:effectClrLst/>
    <dgm:txLinClrLst/>
    <dgm:txFillClrLst meth="repeat">
      <a:schemeClr val="tx1"/>
    </dgm:txFillClrLst>
    <dgm:txEffectClrLst/>
  </dgm:styleLbl>
  <dgm:styleLbl name="callout">
    <dgm:fillClrLst meth="repeat">
      <a:schemeClr val="dk2"/>
    </dgm:fillClrLst>
    <dgm:linClrLst meth="repeat">
      <a:schemeClr val="dk2"/>
    </dgm:linClrLst>
    <dgm:effectClrLst/>
    <dgm:txLinClrLst/>
    <dgm:txFillClrLst meth="repeat">
      <a:schemeClr val="tx1"/>
    </dgm:txFillClrLst>
    <dgm:txEffectClrLst/>
  </dgm:styleLbl>
  <dgm:styleLbl name="asst0">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2">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3">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4">
    <dgm:fillClrLst meth="repeat">
      <a:schemeClr val="lt1"/>
    </dgm:fillClrLst>
    <dgm:linClrLst meth="repeat">
      <a:schemeClr val="dk2">
        <a:shade val="80000"/>
      </a:schemeClr>
    </dgm:linClrLst>
    <dgm:effectClrLst/>
    <dgm:txLinClrLst/>
    <dgm:txFillClrLst meth="repeat">
      <a:schemeClr val="dk2"/>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dgm:txEffectClrLst/>
  </dgm:styleLbl>
  <dgm:styleLbl name="parChTrans2D2">
    <dgm:fillClrLst meth="repeat">
      <a:schemeClr val="dk2"/>
    </dgm:fillClrLst>
    <dgm:linClrLst meth="repeat">
      <a:schemeClr val="dk2"/>
    </dgm:linClrLst>
    <dgm:effectClrLst/>
    <dgm:txLinClrLst/>
    <dgm:txFillClrLst/>
    <dgm:txEffectClrLst/>
  </dgm:styleLbl>
  <dgm:styleLbl name="parChTrans2D3">
    <dgm:fillClrLst meth="repeat">
      <a:schemeClr val="dk2"/>
    </dgm:fillClrLst>
    <dgm:linClrLst meth="repeat">
      <a:schemeClr val="dk2"/>
    </dgm:linClrLst>
    <dgm:effectClrLst/>
    <dgm:txLinClrLst/>
    <dgm:txFillClrLst/>
    <dgm:txEffectClrLst/>
  </dgm:styleLbl>
  <dgm:styleLbl name="parChTrans2D4">
    <dgm:fillClrLst meth="repeat">
      <a:schemeClr val="dk2"/>
    </dgm:fillClrLst>
    <dgm:linClrLst meth="repeat">
      <a:schemeClr val="dk2"/>
    </dgm:linClrLst>
    <dgm:effectClrLst/>
    <dgm:txLinClrLst/>
    <dgm:txFillClrLst meth="repeat">
      <a:schemeClr val="lt1"/>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con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align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trAlignAcc1">
    <dgm:fillClrLst meth="repeat">
      <a:schemeClr val="dk2">
        <a:alpha val="40000"/>
        <a:tint val="40000"/>
      </a:schemeClr>
    </dgm:fillClrLst>
    <dgm:linClrLst meth="repeat">
      <a:schemeClr val="dk2"/>
    </dgm:linClrLst>
    <dgm:effectClrLst/>
    <dgm:txLinClrLst/>
    <dgm:txFillClrLst meth="repeat">
      <a:schemeClr val="dk2"/>
    </dgm:txFillClrLst>
    <dgm:txEffectClrLst/>
  </dgm:styleLbl>
  <dgm:styleLbl name="b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solidFgAcc1">
    <dgm:fillClrLst meth="repeat">
      <a:schemeClr val="lt1"/>
    </dgm:fillClrLst>
    <dgm:linClrLst meth="repeat">
      <a:schemeClr val="dk2"/>
    </dgm:linClrLst>
    <dgm:effectClrLst/>
    <dgm:txLinClrLst/>
    <dgm:txFillClrLst meth="repeat">
      <a:schemeClr val="dk2"/>
    </dgm:txFillClrLst>
    <dgm:txEffectClrLst/>
  </dgm:styleLbl>
  <dgm:styleLbl name="solidAlignAcc1">
    <dgm:fillClrLst meth="repeat">
      <a:schemeClr val="lt1"/>
    </dgm:fillClrLst>
    <dgm:linClrLst meth="repeat">
      <a:schemeClr val="dk2"/>
    </dgm:linClrLst>
    <dgm:effectClrLst/>
    <dgm:txLinClrLst/>
    <dgm:txFillClrLst meth="repeat">
      <a:schemeClr val="dk2"/>
    </dgm:txFillClrLst>
    <dgm:txEffectClrLst/>
  </dgm:styleLbl>
  <dgm:styleLbl name="solidBgAcc1">
    <dgm:fillClrLst meth="repeat">
      <a:schemeClr val="lt1"/>
    </dgm:fillClrLst>
    <dgm:linClrLst meth="repeat">
      <a:schemeClr val="dk2"/>
    </dgm:linClrLst>
    <dgm:effectClrLst/>
    <dgm:txLinClrLst/>
    <dgm:txFillClrLst meth="repeat">
      <a:schemeClr val="dk2"/>
    </dgm:txFillClrLst>
    <dgm:txEffectClrLst/>
  </dgm:styleLbl>
  <dgm:styleLbl name="f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align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b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fgAcc0">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2">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3">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4">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2"/>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1"/>
    </dgm:linClrLst>
    <dgm:effectClrLst/>
    <dgm:txLinClrLst/>
    <dgm:txFillClrLst meth="repeat">
      <a:schemeClr val="dk2"/>
    </dgm:txFillClrLst>
    <dgm:txEffectClrLst/>
  </dgm:styleLbl>
  <dgm:styleLbl name="revTx">
    <dgm:fillClrLst meth="repeat">
      <a:schemeClr val="lt1">
        <a:alpha val="0"/>
      </a:schemeClr>
    </dgm:fillClrLst>
    <dgm:linClrLst meth="repeat">
      <a:schemeClr val="dk2">
        <a:alpha val="0"/>
      </a:schemeClr>
    </dgm:linClrLst>
    <dgm:effectClrLst/>
    <dgm:txLinClrLst/>
    <dgm:txFillClrLst meth="repeat">
      <a:schemeClr val="tx1"/>
    </dgm:txFillClrLst>
    <dgm:txEffectClrLst/>
  </dgm:styleLbl>
</dgm:colorsDef>
</file>

<file path=ppt/diagrams/colors30.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1.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2.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3.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4.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6.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7.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9.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0.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D391852-4137-49AA-84EA-AA715C84316F}" type="doc">
      <dgm:prSet loTypeId="urn:microsoft.com/office/officeart/2005/8/layout/vList2" loCatId="list" qsTypeId="urn:microsoft.com/office/officeart/2005/8/quickstyle/simple1" qsCatId="simple" csTypeId="urn:microsoft.com/office/officeart/2005/8/colors/accent0_3" csCatId="mainScheme" phldr="1"/>
      <dgm:spPr/>
      <dgm:t>
        <a:bodyPr/>
        <a:lstStyle/>
        <a:p>
          <a:endParaRPr lang="es-CO"/>
        </a:p>
      </dgm:t>
    </dgm:pt>
    <dgm:pt modelId="{97812B72-B1B1-4B11-8962-C95FFF40E517}">
      <dgm:prSet/>
      <dgm:spPr/>
      <dgm:t>
        <a:bodyPr/>
        <a:lstStyle/>
        <a:p>
          <a:r>
            <a:rPr lang="es-ES" dirty="0">
              <a:latin typeface="Montserrat" panose="00000500000000000000" pitchFamily="50" charset="0"/>
            </a:rPr>
            <a:t>Vasculitis sistémica febril, aguda y autolimitada.</a:t>
          </a:r>
          <a:endParaRPr lang="es-CO" dirty="0">
            <a:latin typeface="Montserrat" panose="00000500000000000000" pitchFamily="50" charset="0"/>
          </a:endParaRPr>
        </a:p>
      </dgm:t>
    </dgm:pt>
    <dgm:pt modelId="{51A808AC-76AB-4480-AA21-6DA0C2E9DEA9}" type="parTrans" cxnId="{FCAC9D95-0D02-45E5-B00C-B91AC3F3388E}">
      <dgm:prSet/>
      <dgm:spPr/>
      <dgm:t>
        <a:bodyPr/>
        <a:lstStyle/>
        <a:p>
          <a:endParaRPr lang="es-CO">
            <a:latin typeface="Montserrat" panose="00000500000000000000" pitchFamily="50" charset="0"/>
          </a:endParaRPr>
        </a:p>
      </dgm:t>
    </dgm:pt>
    <dgm:pt modelId="{D7AC6C3D-0BB8-48DE-B001-95AF5A3C9C39}" type="sibTrans" cxnId="{FCAC9D95-0D02-45E5-B00C-B91AC3F3388E}">
      <dgm:prSet/>
      <dgm:spPr/>
      <dgm:t>
        <a:bodyPr/>
        <a:lstStyle/>
        <a:p>
          <a:endParaRPr lang="es-CO">
            <a:latin typeface="Montserrat" panose="00000500000000000000" pitchFamily="50" charset="0"/>
          </a:endParaRPr>
        </a:p>
      </dgm:t>
    </dgm:pt>
    <dgm:pt modelId="{A223ACEE-8724-4F2A-ADF0-6F8F08115AB6}">
      <dgm:prSet/>
      <dgm:spPr/>
      <dgm:t>
        <a:bodyPr/>
        <a:lstStyle/>
        <a:p>
          <a:r>
            <a:rPr lang="es-ES" dirty="0">
              <a:latin typeface="Montserrat" panose="00000500000000000000" pitchFamily="50" charset="0"/>
            </a:rPr>
            <a:t>Afecta a vasos de pequeño y mediano calibre.</a:t>
          </a:r>
          <a:endParaRPr lang="es-CO" dirty="0">
            <a:latin typeface="Montserrat" panose="00000500000000000000" pitchFamily="50" charset="0"/>
          </a:endParaRPr>
        </a:p>
      </dgm:t>
    </dgm:pt>
    <dgm:pt modelId="{BF159DE2-217F-4CE2-B317-A415010CEF32}" type="parTrans" cxnId="{2DE6E7FC-F6EF-4BAA-9B29-19BEA8E17A39}">
      <dgm:prSet/>
      <dgm:spPr/>
      <dgm:t>
        <a:bodyPr/>
        <a:lstStyle/>
        <a:p>
          <a:endParaRPr lang="es-CO">
            <a:latin typeface="Montserrat" panose="00000500000000000000" pitchFamily="50" charset="0"/>
          </a:endParaRPr>
        </a:p>
      </dgm:t>
    </dgm:pt>
    <dgm:pt modelId="{53EA2B7A-616D-496C-97D8-076490D51AC4}" type="sibTrans" cxnId="{2DE6E7FC-F6EF-4BAA-9B29-19BEA8E17A39}">
      <dgm:prSet/>
      <dgm:spPr/>
      <dgm:t>
        <a:bodyPr/>
        <a:lstStyle/>
        <a:p>
          <a:endParaRPr lang="es-CO">
            <a:latin typeface="Montserrat" panose="00000500000000000000" pitchFamily="50" charset="0"/>
          </a:endParaRPr>
        </a:p>
      </dgm:t>
    </dgm:pt>
    <dgm:pt modelId="{F941F867-CF21-4118-B6B7-763EC96AFEED}">
      <dgm:prSet/>
      <dgm:spPr/>
      <dgm:t>
        <a:bodyPr/>
        <a:lstStyle/>
        <a:p>
          <a:r>
            <a:rPr lang="es-ES" dirty="0">
              <a:latin typeface="Montserrat" panose="00000500000000000000" pitchFamily="50" charset="0"/>
            </a:rPr>
            <a:t>Resuelve espontáneamente en la mayoría de los pacientes</a:t>
          </a:r>
          <a:endParaRPr lang="es-CO" dirty="0">
            <a:latin typeface="Montserrat" panose="00000500000000000000" pitchFamily="50" charset="0"/>
          </a:endParaRPr>
        </a:p>
      </dgm:t>
    </dgm:pt>
    <dgm:pt modelId="{6DA56E08-5EDA-4650-8EB2-716A18904058}" type="parTrans" cxnId="{BF98B878-8543-49EA-A9B1-D612D1E2372E}">
      <dgm:prSet/>
      <dgm:spPr/>
      <dgm:t>
        <a:bodyPr/>
        <a:lstStyle/>
        <a:p>
          <a:endParaRPr lang="es-CO">
            <a:latin typeface="Montserrat" panose="00000500000000000000" pitchFamily="50" charset="0"/>
          </a:endParaRPr>
        </a:p>
      </dgm:t>
    </dgm:pt>
    <dgm:pt modelId="{9F57562A-AFAF-45AA-86BC-5EE81F6097D2}" type="sibTrans" cxnId="{BF98B878-8543-49EA-A9B1-D612D1E2372E}">
      <dgm:prSet/>
      <dgm:spPr/>
      <dgm:t>
        <a:bodyPr/>
        <a:lstStyle/>
        <a:p>
          <a:endParaRPr lang="es-CO">
            <a:latin typeface="Montserrat" panose="00000500000000000000" pitchFamily="50" charset="0"/>
          </a:endParaRPr>
        </a:p>
      </dgm:t>
    </dgm:pt>
    <dgm:pt modelId="{A68766C1-B559-4FBF-BE4B-8D0D47570274}">
      <dgm:prSet/>
      <dgm:spPr/>
      <dgm:t>
        <a:bodyPr/>
        <a:lstStyle/>
        <a:p>
          <a:r>
            <a:rPr lang="es-ES" dirty="0">
              <a:latin typeface="Montserrat" panose="00000500000000000000" pitchFamily="50" charset="0"/>
            </a:rPr>
            <a:t>Afectación de las coronarias: </a:t>
          </a:r>
          <a:endParaRPr lang="es-CO" dirty="0">
            <a:latin typeface="Montserrat" panose="00000500000000000000" pitchFamily="50" charset="0"/>
          </a:endParaRPr>
        </a:p>
      </dgm:t>
    </dgm:pt>
    <dgm:pt modelId="{CC42FF79-01A7-4387-BC6D-571A35705CDE}" type="parTrans" cxnId="{2F7120E2-33D4-43C1-AABE-D84C5294EFAE}">
      <dgm:prSet/>
      <dgm:spPr/>
      <dgm:t>
        <a:bodyPr/>
        <a:lstStyle/>
        <a:p>
          <a:endParaRPr lang="es-CO">
            <a:latin typeface="Montserrat" panose="00000500000000000000" pitchFamily="50" charset="0"/>
          </a:endParaRPr>
        </a:p>
      </dgm:t>
    </dgm:pt>
    <dgm:pt modelId="{AE940062-38EA-4FE5-8B9E-639CB7363AC6}" type="sibTrans" cxnId="{2F7120E2-33D4-43C1-AABE-D84C5294EFAE}">
      <dgm:prSet/>
      <dgm:spPr/>
      <dgm:t>
        <a:bodyPr/>
        <a:lstStyle/>
        <a:p>
          <a:endParaRPr lang="es-CO">
            <a:latin typeface="Montserrat" panose="00000500000000000000" pitchFamily="50" charset="0"/>
          </a:endParaRPr>
        </a:p>
      </dgm:t>
    </dgm:pt>
    <dgm:pt modelId="{E7DEB312-A030-4DC3-8B52-F646E67B5AB2}">
      <dgm:prSet/>
      <dgm:spPr/>
      <dgm:t>
        <a:bodyPr/>
        <a:lstStyle/>
        <a:p>
          <a:r>
            <a:rPr lang="es-ES" dirty="0">
              <a:latin typeface="Montserrat" panose="00000500000000000000" pitchFamily="50" charset="0"/>
            </a:rPr>
            <a:t>25%: no tratados.</a:t>
          </a:r>
          <a:endParaRPr lang="es-CO" dirty="0">
            <a:latin typeface="Montserrat" panose="00000500000000000000" pitchFamily="50" charset="0"/>
          </a:endParaRPr>
        </a:p>
      </dgm:t>
    </dgm:pt>
    <dgm:pt modelId="{48B5832F-5403-460D-9972-4AB523CCA06F}" type="parTrans" cxnId="{ACFE5D9A-DC15-4286-AB66-496FEACC4265}">
      <dgm:prSet/>
      <dgm:spPr/>
      <dgm:t>
        <a:bodyPr/>
        <a:lstStyle/>
        <a:p>
          <a:endParaRPr lang="es-CO">
            <a:latin typeface="Montserrat" panose="00000500000000000000" pitchFamily="50" charset="0"/>
          </a:endParaRPr>
        </a:p>
      </dgm:t>
    </dgm:pt>
    <dgm:pt modelId="{F327A9DB-28EC-46E0-B328-DDE604B9506F}" type="sibTrans" cxnId="{ACFE5D9A-DC15-4286-AB66-496FEACC4265}">
      <dgm:prSet/>
      <dgm:spPr/>
      <dgm:t>
        <a:bodyPr/>
        <a:lstStyle/>
        <a:p>
          <a:endParaRPr lang="es-CO">
            <a:latin typeface="Montserrat" panose="00000500000000000000" pitchFamily="50" charset="0"/>
          </a:endParaRPr>
        </a:p>
      </dgm:t>
    </dgm:pt>
    <dgm:pt modelId="{320A87AD-1A20-42C3-B00D-5EB8ECFA9995}">
      <dgm:prSet/>
      <dgm:spPr/>
      <dgm:t>
        <a:bodyPr/>
        <a:lstStyle/>
        <a:p>
          <a:r>
            <a:rPr lang="es-ES" dirty="0">
              <a:latin typeface="Montserrat" panose="00000500000000000000" pitchFamily="50" charset="0"/>
            </a:rPr>
            <a:t>4% : tratados con IGIV</a:t>
          </a:r>
          <a:endParaRPr lang="es-CO" dirty="0">
            <a:latin typeface="Montserrat" panose="00000500000000000000" pitchFamily="50" charset="0"/>
          </a:endParaRPr>
        </a:p>
      </dgm:t>
    </dgm:pt>
    <dgm:pt modelId="{4B15003E-9073-4E79-8DB1-93362702235F}" type="parTrans" cxnId="{FA4BEA71-9E62-4127-AF0C-05A70BB4009C}">
      <dgm:prSet/>
      <dgm:spPr/>
      <dgm:t>
        <a:bodyPr/>
        <a:lstStyle/>
        <a:p>
          <a:endParaRPr lang="es-CO">
            <a:latin typeface="Montserrat" panose="00000500000000000000" pitchFamily="50" charset="0"/>
          </a:endParaRPr>
        </a:p>
      </dgm:t>
    </dgm:pt>
    <dgm:pt modelId="{2E6C73FD-66D2-4C6A-A35D-64D19B3CBFF5}" type="sibTrans" cxnId="{FA4BEA71-9E62-4127-AF0C-05A70BB4009C}">
      <dgm:prSet/>
      <dgm:spPr/>
      <dgm:t>
        <a:bodyPr/>
        <a:lstStyle/>
        <a:p>
          <a:endParaRPr lang="es-CO">
            <a:latin typeface="Montserrat" panose="00000500000000000000" pitchFamily="50" charset="0"/>
          </a:endParaRPr>
        </a:p>
      </dgm:t>
    </dgm:pt>
    <dgm:pt modelId="{74CC8C3E-E7B6-4F0E-963D-5A9383E1CFE9}">
      <dgm:prSet/>
      <dgm:spPr/>
      <dgm:t>
        <a:bodyPr/>
        <a:lstStyle/>
        <a:p>
          <a:r>
            <a:rPr lang="es-CO" dirty="0">
              <a:latin typeface="Montserrat" panose="00000500000000000000" pitchFamily="50" charset="0"/>
            </a:rPr>
            <a:t>Típica o atípica </a:t>
          </a:r>
        </a:p>
      </dgm:t>
    </dgm:pt>
    <dgm:pt modelId="{5D872A46-56B3-45AB-A01B-424D78B23E36}" type="parTrans" cxnId="{35354BAC-932E-46B9-B36B-D68439ABA249}">
      <dgm:prSet/>
      <dgm:spPr/>
      <dgm:t>
        <a:bodyPr/>
        <a:lstStyle/>
        <a:p>
          <a:endParaRPr lang="es-CO">
            <a:latin typeface="Montserrat" panose="00000500000000000000" pitchFamily="50" charset="0"/>
          </a:endParaRPr>
        </a:p>
      </dgm:t>
    </dgm:pt>
    <dgm:pt modelId="{64E9A796-9607-4169-9B08-919B5BCECF01}" type="sibTrans" cxnId="{35354BAC-932E-46B9-B36B-D68439ABA249}">
      <dgm:prSet/>
      <dgm:spPr/>
      <dgm:t>
        <a:bodyPr/>
        <a:lstStyle/>
        <a:p>
          <a:endParaRPr lang="es-CO">
            <a:latin typeface="Montserrat" panose="00000500000000000000" pitchFamily="50" charset="0"/>
          </a:endParaRPr>
        </a:p>
      </dgm:t>
    </dgm:pt>
    <dgm:pt modelId="{2D4C9E1C-4C9C-4F1D-85D9-26F7D5E18CC5}" type="pres">
      <dgm:prSet presAssocID="{5D391852-4137-49AA-84EA-AA715C84316F}" presName="linear" presStyleCnt="0">
        <dgm:presLayoutVars>
          <dgm:animLvl val="lvl"/>
          <dgm:resizeHandles val="exact"/>
        </dgm:presLayoutVars>
      </dgm:prSet>
      <dgm:spPr/>
    </dgm:pt>
    <dgm:pt modelId="{5AB59D26-DB0C-48AF-952C-14EF64E7A475}" type="pres">
      <dgm:prSet presAssocID="{97812B72-B1B1-4B11-8962-C95FFF40E517}" presName="parentText" presStyleLbl="node1" presStyleIdx="0" presStyleCnt="5">
        <dgm:presLayoutVars>
          <dgm:chMax val="0"/>
          <dgm:bulletEnabled val="1"/>
        </dgm:presLayoutVars>
      </dgm:prSet>
      <dgm:spPr/>
    </dgm:pt>
    <dgm:pt modelId="{0F60CE80-B03D-45D7-9FDD-CDC3F2E66838}" type="pres">
      <dgm:prSet presAssocID="{D7AC6C3D-0BB8-48DE-B001-95AF5A3C9C39}" presName="spacer" presStyleCnt="0"/>
      <dgm:spPr/>
    </dgm:pt>
    <dgm:pt modelId="{E5AE7664-92EC-4F7E-94C8-E0AEABDF8E41}" type="pres">
      <dgm:prSet presAssocID="{A223ACEE-8724-4F2A-ADF0-6F8F08115AB6}" presName="parentText" presStyleLbl="node1" presStyleIdx="1" presStyleCnt="5">
        <dgm:presLayoutVars>
          <dgm:chMax val="0"/>
          <dgm:bulletEnabled val="1"/>
        </dgm:presLayoutVars>
      </dgm:prSet>
      <dgm:spPr/>
    </dgm:pt>
    <dgm:pt modelId="{3E2F5A1D-2D26-4A2E-BC19-4AF609E023F8}" type="pres">
      <dgm:prSet presAssocID="{53EA2B7A-616D-496C-97D8-076490D51AC4}" presName="spacer" presStyleCnt="0"/>
      <dgm:spPr/>
    </dgm:pt>
    <dgm:pt modelId="{63FCCBD6-3A53-4059-BA3E-D9A735238FBC}" type="pres">
      <dgm:prSet presAssocID="{F941F867-CF21-4118-B6B7-763EC96AFEED}" presName="parentText" presStyleLbl="node1" presStyleIdx="2" presStyleCnt="5">
        <dgm:presLayoutVars>
          <dgm:chMax val="0"/>
          <dgm:bulletEnabled val="1"/>
        </dgm:presLayoutVars>
      </dgm:prSet>
      <dgm:spPr/>
    </dgm:pt>
    <dgm:pt modelId="{1C2F4A03-34E0-468A-8326-311EBB55C7CB}" type="pres">
      <dgm:prSet presAssocID="{9F57562A-AFAF-45AA-86BC-5EE81F6097D2}" presName="spacer" presStyleCnt="0"/>
      <dgm:spPr/>
    </dgm:pt>
    <dgm:pt modelId="{8524523B-61D6-4100-BEA2-F3ABB94F2AE0}" type="pres">
      <dgm:prSet presAssocID="{A68766C1-B559-4FBF-BE4B-8D0D47570274}" presName="parentText" presStyleLbl="node1" presStyleIdx="3" presStyleCnt="5">
        <dgm:presLayoutVars>
          <dgm:chMax val="0"/>
          <dgm:bulletEnabled val="1"/>
        </dgm:presLayoutVars>
      </dgm:prSet>
      <dgm:spPr/>
    </dgm:pt>
    <dgm:pt modelId="{D1114326-8ADC-4C95-8555-0E3709A8A66A}" type="pres">
      <dgm:prSet presAssocID="{A68766C1-B559-4FBF-BE4B-8D0D47570274}" presName="childText" presStyleLbl="revTx" presStyleIdx="0" presStyleCnt="1">
        <dgm:presLayoutVars>
          <dgm:bulletEnabled val="1"/>
        </dgm:presLayoutVars>
      </dgm:prSet>
      <dgm:spPr/>
    </dgm:pt>
    <dgm:pt modelId="{A1EDA918-E2C1-43C8-B8B1-0F30138CDCA3}" type="pres">
      <dgm:prSet presAssocID="{74CC8C3E-E7B6-4F0E-963D-5A9383E1CFE9}" presName="parentText" presStyleLbl="node1" presStyleIdx="4" presStyleCnt="5">
        <dgm:presLayoutVars>
          <dgm:chMax val="0"/>
          <dgm:bulletEnabled val="1"/>
        </dgm:presLayoutVars>
      </dgm:prSet>
      <dgm:spPr/>
    </dgm:pt>
  </dgm:ptLst>
  <dgm:cxnLst>
    <dgm:cxn modelId="{BEB83A06-4558-45F6-81AD-B486DF12E958}" type="presOf" srcId="{74CC8C3E-E7B6-4F0E-963D-5A9383E1CFE9}" destId="{A1EDA918-E2C1-43C8-B8B1-0F30138CDCA3}" srcOrd="0" destOrd="0" presId="urn:microsoft.com/office/officeart/2005/8/layout/vList2"/>
    <dgm:cxn modelId="{F1C7884E-2826-4681-AA89-ED9669A862FC}" type="presOf" srcId="{5D391852-4137-49AA-84EA-AA715C84316F}" destId="{2D4C9E1C-4C9C-4F1D-85D9-26F7D5E18CC5}" srcOrd="0" destOrd="0" presId="urn:microsoft.com/office/officeart/2005/8/layout/vList2"/>
    <dgm:cxn modelId="{3FD4A44E-0EE7-4B39-95EA-23494F71E34E}" type="presOf" srcId="{E7DEB312-A030-4DC3-8B52-F646E67B5AB2}" destId="{D1114326-8ADC-4C95-8555-0E3709A8A66A}" srcOrd="0" destOrd="0" presId="urn:microsoft.com/office/officeart/2005/8/layout/vList2"/>
    <dgm:cxn modelId="{FA4BEA71-9E62-4127-AF0C-05A70BB4009C}" srcId="{A68766C1-B559-4FBF-BE4B-8D0D47570274}" destId="{320A87AD-1A20-42C3-B00D-5EB8ECFA9995}" srcOrd="1" destOrd="0" parTransId="{4B15003E-9073-4E79-8DB1-93362702235F}" sibTransId="{2E6C73FD-66D2-4C6A-A35D-64D19B3CBFF5}"/>
    <dgm:cxn modelId="{BF98B878-8543-49EA-A9B1-D612D1E2372E}" srcId="{5D391852-4137-49AA-84EA-AA715C84316F}" destId="{F941F867-CF21-4118-B6B7-763EC96AFEED}" srcOrd="2" destOrd="0" parTransId="{6DA56E08-5EDA-4650-8EB2-716A18904058}" sibTransId="{9F57562A-AFAF-45AA-86BC-5EE81F6097D2}"/>
    <dgm:cxn modelId="{FCAC9D95-0D02-45E5-B00C-B91AC3F3388E}" srcId="{5D391852-4137-49AA-84EA-AA715C84316F}" destId="{97812B72-B1B1-4B11-8962-C95FFF40E517}" srcOrd="0" destOrd="0" parTransId="{51A808AC-76AB-4480-AA21-6DA0C2E9DEA9}" sibTransId="{D7AC6C3D-0BB8-48DE-B001-95AF5A3C9C39}"/>
    <dgm:cxn modelId="{ACFE5D9A-DC15-4286-AB66-496FEACC4265}" srcId="{A68766C1-B559-4FBF-BE4B-8D0D47570274}" destId="{E7DEB312-A030-4DC3-8B52-F646E67B5AB2}" srcOrd="0" destOrd="0" parTransId="{48B5832F-5403-460D-9972-4AB523CCA06F}" sibTransId="{F327A9DB-28EC-46E0-B328-DDE604B9506F}"/>
    <dgm:cxn modelId="{9E26689A-8E02-40E4-B42A-5FFB3AEF5829}" type="presOf" srcId="{A223ACEE-8724-4F2A-ADF0-6F8F08115AB6}" destId="{E5AE7664-92EC-4F7E-94C8-E0AEABDF8E41}" srcOrd="0" destOrd="0" presId="urn:microsoft.com/office/officeart/2005/8/layout/vList2"/>
    <dgm:cxn modelId="{5EEE87A6-D30B-4C95-8642-74D29241933C}" type="presOf" srcId="{320A87AD-1A20-42C3-B00D-5EB8ECFA9995}" destId="{D1114326-8ADC-4C95-8555-0E3709A8A66A}" srcOrd="0" destOrd="1" presId="urn:microsoft.com/office/officeart/2005/8/layout/vList2"/>
    <dgm:cxn modelId="{0E042FA9-E7C7-45E3-A79A-ECE2108AA405}" type="presOf" srcId="{97812B72-B1B1-4B11-8962-C95FFF40E517}" destId="{5AB59D26-DB0C-48AF-952C-14EF64E7A475}" srcOrd="0" destOrd="0" presId="urn:microsoft.com/office/officeart/2005/8/layout/vList2"/>
    <dgm:cxn modelId="{35354BAC-932E-46B9-B36B-D68439ABA249}" srcId="{5D391852-4137-49AA-84EA-AA715C84316F}" destId="{74CC8C3E-E7B6-4F0E-963D-5A9383E1CFE9}" srcOrd="4" destOrd="0" parTransId="{5D872A46-56B3-45AB-A01B-424D78B23E36}" sibTransId="{64E9A796-9607-4169-9B08-919B5BCECF01}"/>
    <dgm:cxn modelId="{F8ADD0B9-5EDA-4B5A-9A2B-9A91ACEAD622}" type="presOf" srcId="{A68766C1-B559-4FBF-BE4B-8D0D47570274}" destId="{8524523B-61D6-4100-BEA2-F3ABB94F2AE0}" srcOrd="0" destOrd="0" presId="urn:microsoft.com/office/officeart/2005/8/layout/vList2"/>
    <dgm:cxn modelId="{2F7120E2-33D4-43C1-AABE-D84C5294EFAE}" srcId="{5D391852-4137-49AA-84EA-AA715C84316F}" destId="{A68766C1-B559-4FBF-BE4B-8D0D47570274}" srcOrd="3" destOrd="0" parTransId="{CC42FF79-01A7-4387-BC6D-571A35705CDE}" sibTransId="{AE940062-38EA-4FE5-8B9E-639CB7363AC6}"/>
    <dgm:cxn modelId="{0F2992F4-4960-40E4-A591-20AEAE246B38}" type="presOf" srcId="{F941F867-CF21-4118-B6B7-763EC96AFEED}" destId="{63FCCBD6-3A53-4059-BA3E-D9A735238FBC}" srcOrd="0" destOrd="0" presId="urn:microsoft.com/office/officeart/2005/8/layout/vList2"/>
    <dgm:cxn modelId="{2DE6E7FC-F6EF-4BAA-9B29-19BEA8E17A39}" srcId="{5D391852-4137-49AA-84EA-AA715C84316F}" destId="{A223ACEE-8724-4F2A-ADF0-6F8F08115AB6}" srcOrd="1" destOrd="0" parTransId="{BF159DE2-217F-4CE2-B317-A415010CEF32}" sibTransId="{53EA2B7A-616D-496C-97D8-076490D51AC4}"/>
    <dgm:cxn modelId="{22DDEC85-C85F-49AC-ADF2-D4FD24E7427D}" type="presParOf" srcId="{2D4C9E1C-4C9C-4F1D-85D9-26F7D5E18CC5}" destId="{5AB59D26-DB0C-48AF-952C-14EF64E7A475}" srcOrd="0" destOrd="0" presId="urn:microsoft.com/office/officeart/2005/8/layout/vList2"/>
    <dgm:cxn modelId="{105E9606-C4EE-47E8-881B-A5C55B62D508}" type="presParOf" srcId="{2D4C9E1C-4C9C-4F1D-85D9-26F7D5E18CC5}" destId="{0F60CE80-B03D-45D7-9FDD-CDC3F2E66838}" srcOrd="1" destOrd="0" presId="urn:microsoft.com/office/officeart/2005/8/layout/vList2"/>
    <dgm:cxn modelId="{978669CB-F633-4A5D-B23A-4AC34C9C7969}" type="presParOf" srcId="{2D4C9E1C-4C9C-4F1D-85D9-26F7D5E18CC5}" destId="{E5AE7664-92EC-4F7E-94C8-E0AEABDF8E41}" srcOrd="2" destOrd="0" presId="urn:microsoft.com/office/officeart/2005/8/layout/vList2"/>
    <dgm:cxn modelId="{F22F7F53-4332-494F-AED7-996A35D7193F}" type="presParOf" srcId="{2D4C9E1C-4C9C-4F1D-85D9-26F7D5E18CC5}" destId="{3E2F5A1D-2D26-4A2E-BC19-4AF609E023F8}" srcOrd="3" destOrd="0" presId="urn:microsoft.com/office/officeart/2005/8/layout/vList2"/>
    <dgm:cxn modelId="{54B3C602-E6C2-4ECF-864D-BC54920AEE34}" type="presParOf" srcId="{2D4C9E1C-4C9C-4F1D-85D9-26F7D5E18CC5}" destId="{63FCCBD6-3A53-4059-BA3E-D9A735238FBC}" srcOrd="4" destOrd="0" presId="urn:microsoft.com/office/officeart/2005/8/layout/vList2"/>
    <dgm:cxn modelId="{E7363505-0E6A-4CEB-B284-825408CB3CC3}" type="presParOf" srcId="{2D4C9E1C-4C9C-4F1D-85D9-26F7D5E18CC5}" destId="{1C2F4A03-34E0-468A-8326-311EBB55C7CB}" srcOrd="5" destOrd="0" presId="urn:microsoft.com/office/officeart/2005/8/layout/vList2"/>
    <dgm:cxn modelId="{BAF8B1E7-691B-4CDD-82C9-C8626AD8D199}" type="presParOf" srcId="{2D4C9E1C-4C9C-4F1D-85D9-26F7D5E18CC5}" destId="{8524523B-61D6-4100-BEA2-F3ABB94F2AE0}" srcOrd="6" destOrd="0" presId="urn:microsoft.com/office/officeart/2005/8/layout/vList2"/>
    <dgm:cxn modelId="{E1515DD6-8A8A-4739-AC1E-431AF6A3D5BC}" type="presParOf" srcId="{2D4C9E1C-4C9C-4F1D-85D9-26F7D5E18CC5}" destId="{D1114326-8ADC-4C95-8555-0E3709A8A66A}" srcOrd="7" destOrd="0" presId="urn:microsoft.com/office/officeart/2005/8/layout/vList2"/>
    <dgm:cxn modelId="{5276E794-B217-4E3E-8FA5-1338917CA228}" type="presParOf" srcId="{2D4C9E1C-4C9C-4F1D-85D9-26F7D5E18CC5}" destId="{A1EDA918-E2C1-43C8-B8B1-0F30138CDCA3}" srcOrd="8"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1899DC53-288D-4369-A620-326BB99EF9AE}" type="doc">
      <dgm:prSet loTypeId="urn:microsoft.com/office/officeart/2005/8/layout/hierarchy1" loCatId="hierarchy" qsTypeId="urn:microsoft.com/office/officeart/2005/8/quickstyle/simple1" qsCatId="simple" csTypeId="urn:microsoft.com/office/officeart/2005/8/colors/accent0_1" csCatId="mainScheme" phldr="1"/>
      <dgm:spPr/>
      <dgm:t>
        <a:bodyPr/>
        <a:lstStyle/>
        <a:p>
          <a:endParaRPr lang="en-US"/>
        </a:p>
      </dgm:t>
    </dgm:pt>
    <dgm:pt modelId="{D300F2A1-CBA3-436F-9494-E1CF9221ECE2}">
      <dgm:prSet custT="1"/>
      <dgm:spPr/>
      <dgm:t>
        <a:bodyPr/>
        <a:lstStyle/>
        <a:p>
          <a:r>
            <a:rPr lang="es-CO" sz="1200" dirty="0">
              <a:latin typeface="Montserrat" panose="00000500000000000000" pitchFamily="50" charset="0"/>
            </a:rPr>
            <a:t>Criterios clínicos</a:t>
          </a:r>
          <a:endParaRPr lang="en-US" sz="1200" dirty="0">
            <a:latin typeface="Montserrat" panose="00000500000000000000" pitchFamily="50" charset="0"/>
          </a:endParaRPr>
        </a:p>
      </dgm:t>
    </dgm:pt>
    <dgm:pt modelId="{B99D2B45-1ED1-46A5-82BD-C5B1050B4B13}" type="parTrans" cxnId="{E72A460D-E64C-47D0-A239-A8A78C2B9747}">
      <dgm:prSet/>
      <dgm:spPr/>
      <dgm:t>
        <a:bodyPr/>
        <a:lstStyle/>
        <a:p>
          <a:endParaRPr lang="en-US" sz="1800">
            <a:latin typeface="Montserrat" panose="00000500000000000000" pitchFamily="50" charset="0"/>
          </a:endParaRPr>
        </a:p>
      </dgm:t>
    </dgm:pt>
    <dgm:pt modelId="{7EE15647-6455-4C56-8835-34C4D10B6CB8}" type="sibTrans" cxnId="{E72A460D-E64C-47D0-A239-A8A78C2B9747}">
      <dgm:prSet/>
      <dgm:spPr/>
      <dgm:t>
        <a:bodyPr/>
        <a:lstStyle/>
        <a:p>
          <a:endParaRPr lang="en-US" sz="1800">
            <a:latin typeface="Montserrat" panose="00000500000000000000" pitchFamily="50" charset="0"/>
          </a:endParaRPr>
        </a:p>
      </dgm:t>
    </dgm:pt>
    <dgm:pt modelId="{B0810B74-9601-4501-82AC-FFBBAA6C868F}">
      <dgm:prSet custT="1"/>
      <dgm:spPr/>
      <dgm:t>
        <a:bodyPr/>
        <a:lstStyle/>
        <a:p>
          <a:r>
            <a:rPr lang="es-CO" sz="1200" dirty="0">
              <a:latin typeface="Montserrat" panose="00000500000000000000" pitchFamily="50" charset="0"/>
            </a:rPr>
            <a:t>Definición de caso: </a:t>
          </a:r>
          <a:endParaRPr lang="en-US" sz="1200" dirty="0">
            <a:latin typeface="Montserrat" panose="00000500000000000000" pitchFamily="50" charset="0"/>
          </a:endParaRPr>
        </a:p>
      </dgm:t>
    </dgm:pt>
    <dgm:pt modelId="{1BEFB7CF-E1D7-4C1D-A5C3-F291193E104E}" type="parTrans" cxnId="{28A03AFD-F142-4688-8DEB-F48A8D697E76}">
      <dgm:prSet/>
      <dgm:spPr/>
      <dgm:t>
        <a:bodyPr/>
        <a:lstStyle/>
        <a:p>
          <a:endParaRPr lang="en-US" sz="1800">
            <a:latin typeface="Montserrat" panose="00000500000000000000" pitchFamily="50" charset="0"/>
          </a:endParaRPr>
        </a:p>
      </dgm:t>
    </dgm:pt>
    <dgm:pt modelId="{890D2314-EEE5-49F5-ADC0-F8AF100FA6F3}" type="sibTrans" cxnId="{28A03AFD-F142-4688-8DEB-F48A8D697E76}">
      <dgm:prSet/>
      <dgm:spPr/>
      <dgm:t>
        <a:bodyPr/>
        <a:lstStyle/>
        <a:p>
          <a:endParaRPr lang="en-US" sz="1800">
            <a:latin typeface="Montserrat" panose="00000500000000000000" pitchFamily="50" charset="0"/>
          </a:endParaRPr>
        </a:p>
      </dgm:t>
    </dgm:pt>
    <dgm:pt modelId="{7B35F803-B2CB-42EA-BA2F-35A15013C188}">
      <dgm:prSet custT="1"/>
      <dgm:spPr/>
      <dgm:t>
        <a:bodyPr/>
        <a:lstStyle/>
        <a:p>
          <a:r>
            <a:rPr lang="es-CO" sz="1200" dirty="0">
              <a:latin typeface="Montserrat" panose="00000500000000000000" pitchFamily="50" charset="0"/>
            </a:rPr>
            <a:t>Enfermedad kawasaki completa (típica o clásica).</a:t>
          </a:r>
          <a:endParaRPr lang="en-US" sz="1200" dirty="0">
            <a:latin typeface="Montserrat" panose="00000500000000000000" pitchFamily="50" charset="0"/>
          </a:endParaRPr>
        </a:p>
      </dgm:t>
    </dgm:pt>
    <dgm:pt modelId="{38C20C72-111A-4039-BF9D-1FEFA406AD1C}" type="parTrans" cxnId="{004B34DC-E136-431D-BB4B-782EC685CBC2}">
      <dgm:prSet/>
      <dgm:spPr/>
      <dgm:t>
        <a:bodyPr/>
        <a:lstStyle/>
        <a:p>
          <a:endParaRPr lang="en-US" sz="1800">
            <a:latin typeface="Montserrat" panose="00000500000000000000" pitchFamily="50" charset="0"/>
          </a:endParaRPr>
        </a:p>
      </dgm:t>
    </dgm:pt>
    <dgm:pt modelId="{2839E6AA-4AC0-4B5C-B7DC-8A2522840308}" type="sibTrans" cxnId="{004B34DC-E136-431D-BB4B-782EC685CBC2}">
      <dgm:prSet/>
      <dgm:spPr/>
      <dgm:t>
        <a:bodyPr/>
        <a:lstStyle/>
        <a:p>
          <a:endParaRPr lang="en-US" sz="1800">
            <a:latin typeface="Montserrat" panose="00000500000000000000" pitchFamily="50" charset="0"/>
          </a:endParaRPr>
        </a:p>
      </dgm:t>
    </dgm:pt>
    <dgm:pt modelId="{C9CC976B-BE7C-4246-8E0D-FAB770CB5982}">
      <dgm:prSet custT="1"/>
      <dgm:spPr/>
      <dgm:t>
        <a:bodyPr/>
        <a:lstStyle/>
        <a:p>
          <a:r>
            <a:rPr lang="es-CO" sz="1200" dirty="0">
              <a:latin typeface="Montserrat" panose="00000500000000000000" pitchFamily="50" charset="0"/>
            </a:rPr>
            <a:t>Enfermedad Kawasaki incompleta (atípica).</a:t>
          </a:r>
          <a:endParaRPr lang="en-US" sz="1200" dirty="0">
            <a:latin typeface="Montserrat" panose="00000500000000000000" pitchFamily="50" charset="0"/>
          </a:endParaRPr>
        </a:p>
      </dgm:t>
    </dgm:pt>
    <dgm:pt modelId="{D49BF8F8-8F1C-40CA-BF16-1B4EB5859E8D}" type="parTrans" cxnId="{EA8F43D7-1BF9-4B6A-8B0D-15A7BB5356A6}">
      <dgm:prSet/>
      <dgm:spPr/>
      <dgm:t>
        <a:bodyPr/>
        <a:lstStyle/>
        <a:p>
          <a:endParaRPr lang="en-US" sz="1800">
            <a:latin typeface="Montserrat" panose="00000500000000000000" pitchFamily="50" charset="0"/>
          </a:endParaRPr>
        </a:p>
      </dgm:t>
    </dgm:pt>
    <dgm:pt modelId="{CF9E5784-EC37-4E1B-AC6E-C915396CE999}" type="sibTrans" cxnId="{EA8F43D7-1BF9-4B6A-8B0D-15A7BB5356A6}">
      <dgm:prSet/>
      <dgm:spPr/>
      <dgm:t>
        <a:bodyPr/>
        <a:lstStyle/>
        <a:p>
          <a:endParaRPr lang="en-US" sz="1800">
            <a:latin typeface="Montserrat" panose="00000500000000000000" pitchFamily="50" charset="0"/>
          </a:endParaRPr>
        </a:p>
      </dgm:t>
    </dgm:pt>
    <dgm:pt modelId="{C8C89458-3263-42E3-8D17-488D4CAEEA65}">
      <dgm:prSet custT="1"/>
      <dgm:spPr/>
      <dgm:t>
        <a:bodyPr/>
        <a:lstStyle/>
        <a:p>
          <a:r>
            <a:rPr lang="es-CO" sz="1200" dirty="0">
              <a:latin typeface="Montserrat" panose="00000500000000000000" pitchFamily="50" charset="0"/>
            </a:rPr>
            <a:t>Ausencia de prueba diagnóstica especifica.</a:t>
          </a:r>
          <a:endParaRPr lang="en-US" sz="1200" dirty="0">
            <a:latin typeface="Montserrat" panose="00000500000000000000" pitchFamily="50" charset="0"/>
          </a:endParaRPr>
        </a:p>
      </dgm:t>
    </dgm:pt>
    <dgm:pt modelId="{2FFFEF62-202A-4DD8-B129-4498CA42C4E8}" type="parTrans" cxnId="{420AD021-35AA-40D7-B0FF-AB6B05B4D329}">
      <dgm:prSet/>
      <dgm:spPr/>
      <dgm:t>
        <a:bodyPr/>
        <a:lstStyle/>
        <a:p>
          <a:endParaRPr lang="en-US" sz="1800">
            <a:latin typeface="Montserrat" panose="00000500000000000000" pitchFamily="50" charset="0"/>
          </a:endParaRPr>
        </a:p>
      </dgm:t>
    </dgm:pt>
    <dgm:pt modelId="{056B5DB5-C894-44DB-999C-B00E8DF8739B}" type="sibTrans" cxnId="{420AD021-35AA-40D7-B0FF-AB6B05B4D329}">
      <dgm:prSet/>
      <dgm:spPr/>
      <dgm:t>
        <a:bodyPr/>
        <a:lstStyle/>
        <a:p>
          <a:endParaRPr lang="en-US" sz="1800">
            <a:latin typeface="Montserrat" panose="00000500000000000000" pitchFamily="50" charset="0"/>
          </a:endParaRPr>
        </a:p>
      </dgm:t>
    </dgm:pt>
    <dgm:pt modelId="{3BDD2E26-4CC1-434A-B398-05FBACD8C294}">
      <dgm:prSet custT="1"/>
      <dgm:spPr/>
      <dgm:t>
        <a:bodyPr/>
        <a:lstStyle/>
        <a:p>
          <a:r>
            <a:rPr lang="es-CO" sz="1200" dirty="0">
              <a:latin typeface="Montserrat" panose="00000500000000000000" pitchFamily="50" charset="0"/>
            </a:rPr>
            <a:t>Respaldo diagnóstico: clínica, laboratorio, ecocardiograma.</a:t>
          </a:r>
          <a:endParaRPr lang="en-US" sz="1200" dirty="0">
            <a:latin typeface="Montserrat" panose="00000500000000000000" pitchFamily="50" charset="0"/>
          </a:endParaRPr>
        </a:p>
      </dgm:t>
    </dgm:pt>
    <dgm:pt modelId="{74680E3E-65C6-44DB-B612-1AA46694DCDF}" type="parTrans" cxnId="{A51E471D-93F2-46ED-A9E4-4354EE0B01AE}">
      <dgm:prSet/>
      <dgm:spPr/>
      <dgm:t>
        <a:bodyPr/>
        <a:lstStyle/>
        <a:p>
          <a:endParaRPr lang="en-US" sz="1800">
            <a:latin typeface="Montserrat" panose="00000500000000000000" pitchFamily="50" charset="0"/>
          </a:endParaRPr>
        </a:p>
      </dgm:t>
    </dgm:pt>
    <dgm:pt modelId="{E54E8777-5C05-405C-B920-CA140CD25E2B}" type="sibTrans" cxnId="{A51E471D-93F2-46ED-A9E4-4354EE0B01AE}">
      <dgm:prSet/>
      <dgm:spPr/>
      <dgm:t>
        <a:bodyPr/>
        <a:lstStyle/>
        <a:p>
          <a:endParaRPr lang="en-US" sz="1800">
            <a:latin typeface="Montserrat" panose="00000500000000000000" pitchFamily="50" charset="0"/>
          </a:endParaRPr>
        </a:p>
      </dgm:t>
    </dgm:pt>
    <dgm:pt modelId="{3BFBAAB7-36B1-3841-8EBF-2AEDDC6EE8EB}" type="pres">
      <dgm:prSet presAssocID="{1899DC53-288D-4369-A620-326BB99EF9AE}" presName="hierChild1" presStyleCnt="0">
        <dgm:presLayoutVars>
          <dgm:chPref val="1"/>
          <dgm:dir/>
          <dgm:animOne val="branch"/>
          <dgm:animLvl val="lvl"/>
          <dgm:resizeHandles/>
        </dgm:presLayoutVars>
      </dgm:prSet>
      <dgm:spPr/>
    </dgm:pt>
    <dgm:pt modelId="{B442B771-0232-604C-9E10-0F4C47398CF3}" type="pres">
      <dgm:prSet presAssocID="{D300F2A1-CBA3-436F-9494-E1CF9221ECE2}" presName="hierRoot1" presStyleCnt="0"/>
      <dgm:spPr/>
    </dgm:pt>
    <dgm:pt modelId="{1BD9211D-7951-B449-BDCA-79DB35D01B2C}" type="pres">
      <dgm:prSet presAssocID="{D300F2A1-CBA3-436F-9494-E1CF9221ECE2}" presName="composite" presStyleCnt="0"/>
      <dgm:spPr/>
    </dgm:pt>
    <dgm:pt modelId="{709C0874-E68B-DD42-8B65-37C49FCD15FD}" type="pres">
      <dgm:prSet presAssocID="{D300F2A1-CBA3-436F-9494-E1CF9221ECE2}" presName="background" presStyleLbl="node0" presStyleIdx="0" presStyleCnt="3"/>
      <dgm:spPr/>
    </dgm:pt>
    <dgm:pt modelId="{88D7D3F0-152D-E347-87A7-73788A7C76BD}" type="pres">
      <dgm:prSet presAssocID="{D300F2A1-CBA3-436F-9494-E1CF9221ECE2}" presName="text" presStyleLbl="fgAcc0" presStyleIdx="0" presStyleCnt="3">
        <dgm:presLayoutVars>
          <dgm:chPref val="3"/>
        </dgm:presLayoutVars>
      </dgm:prSet>
      <dgm:spPr/>
    </dgm:pt>
    <dgm:pt modelId="{2A8193B9-AFE1-7041-B0A2-D2677AE232D9}" type="pres">
      <dgm:prSet presAssocID="{D300F2A1-CBA3-436F-9494-E1CF9221ECE2}" presName="hierChild2" presStyleCnt="0"/>
      <dgm:spPr/>
    </dgm:pt>
    <dgm:pt modelId="{55108420-AF07-CD48-B9BF-08E2BF30DC2F}" type="pres">
      <dgm:prSet presAssocID="{B0810B74-9601-4501-82AC-FFBBAA6C868F}" presName="hierRoot1" presStyleCnt="0"/>
      <dgm:spPr/>
    </dgm:pt>
    <dgm:pt modelId="{4509BA81-6CA7-1F43-8C54-14EDFC7D2256}" type="pres">
      <dgm:prSet presAssocID="{B0810B74-9601-4501-82AC-FFBBAA6C868F}" presName="composite" presStyleCnt="0"/>
      <dgm:spPr/>
    </dgm:pt>
    <dgm:pt modelId="{8EC00955-7E18-394E-8F44-7F1C6E83081F}" type="pres">
      <dgm:prSet presAssocID="{B0810B74-9601-4501-82AC-FFBBAA6C868F}" presName="background" presStyleLbl="node0" presStyleIdx="1" presStyleCnt="3"/>
      <dgm:spPr/>
    </dgm:pt>
    <dgm:pt modelId="{5CFC57CE-D034-8B4D-A104-8323FA81BD6D}" type="pres">
      <dgm:prSet presAssocID="{B0810B74-9601-4501-82AC-FFBBAA6C868F}" presName="text" presStyleLbl="fgAcc0" presStyleIdx="1" presStyleCnt="3">
        <dgm:presLayoutVars>
          <dgm:chPref val="3"/>
        </dgm:presLayoutVars>
      </dgm:prSet>
      <dgm:spPr/>
    </dgm:pt>
    <dgm:pt modelId="{E3EC3BB5-D260-864F-8720-DA291F0EF323}" type="pres">
      <dgm:prSet presAssocID="{B0810B74-9601-4501-82AC-FFBBAA6C868F}" presName="hierChild2" presStyleCnt="0"/>
      <dgm:spPr/>
    </dgm:pt>
    <dgm:pt modelId="{19D7907B-570A-7B45-A17A-DC164C731876}" type="pres">
      <dgm:prSet presAssocID="{38C20C72-111A-4039-BF9D-1FEFA406AD1C}" presName="Name10" presStyleLbl="parChTrans1D2" presStyleIdx="0" presStyleCnt="3"/>
      <dgm:spPr/>
    </dgm:pt>
    <dgm:pt modelId="{882D3951-1A31-0044-80D2-6F590F68C4F0}" type="pres">
      <dgm:prSet presAssocID="{7B35F803-B2CB-42EA-BA2F-35A15013C188}" presName="hierRoot2" presStyleCnt="0"/>
      <dgm:spPr/>
    </dgm:pt>
    <dgm:pt modelId="{4500FD15-D662-D343-A25A-48C5F859E63A}" type="pres">
      <dgm:prSet presAssocID="{7B35F803-B2CB-42EA-BA2F-35A15013C188}" presName="composite2" presStyleCnt="0"/>
      <dgm:spPr/>
    </dgm:pt>
    <dgm:pt modelId="{18AE5510-98FF-8546-AEF3-366117F9B07B}" type="pres">
      <dgm:prSet presAssocID="{7B35F803-B2CB-42EA-BA2F-35A15013C188}" presName="background2" presStyleLbl="node2" presStyleIdx="0" presStyleCnt="3"/>
      <dgm:spPr/>
    </dgm:pt>
    <dgm:pt modelId="{B5F90E7D-8C90-724B-90DB-90CC74247C27}" type="pres">
      <dgm:prSet presAssocID="{7B35F803-B2CB-42EA-BA2F-35A15013C188}" presName="text2" presStyleLbl="fgAcc2" presStyleIdx="0" presStyleCnt="3">
        <dgm:presLayoutVars>
          <dgm:chPref val="3"/>
        </dgm:presLayoutVars>
      </dgm:prSet>
      <dgm:spPr/>
    </dgm:pt>
    <dgm:pt modelId="{BCD89294-C5D9-3045-AADD-6CC255D1A7EE}" type="pres">
      <dgm:prSet presAssocID="{7B35F803-B2CB-42EA-BA2F-35A15013C188}" presName="hierChild3" presStyleCnt="0"/>
      <dgm:spPr/>
    </dgm:pt>
    <dgm:pt modelId="{B6E7C383-08B7-2B4F-BFB2-9466D8686BC7}" type="pres">
      <dgm:prSet presAssocID="{D49BF8F8-8F1C-40CA-BF16-1B4EB5859E8D}" presName="Name10" presStyleLbl="parChTrans1D2" presStyleIdx="1" presStyleCnt="3"/>
      <dgm:spPr/>
    </dgm:pt>
    <dgm:pt modelId="{2E71CB52-84F5-DD45-9BAA-6CDC1A8E8E24}" type="pres">
      <dgm:prSet presAssocID="{C9CC976B-BE7C-4246-8E0D-FAB770CB5982}" presName="hierRoot2" presStyleCnt="0"/>
      <dgm:spPr/>
    </dgm:pt>
    <dgm:pt modelId="{9DEBECE8-B734-EE46-86B3-D23138C35288}" type="pres">
      <dgm:prSet presAssocID="{C9CC976B-BE7C-4246-8E0D-FAB770CB5982}" presName="composite2" presStyleCnt="0"/>
      <dgm:spPr/>
    </dgm:pt>
    <dgm:pt modelId="{7D7A3932-C0F0-0148-855D-F5E20A3E86DA}" type="pres">
      <dgm:prSet presAssocID="{C9CC976B-BE7C-4246-8E0D-FAB770CB5982}" presName="background2" presStyleLbl="node2" presStyleIdx="1" presStyleCnt="3"/>
      <dgm:spPr/>
    </dgm:pt>
    <dgm:pt modelId="{DB77DEBA-8010-E84E-804B-4403F8990A77}" type="pres">
      <dgm:prSet presAssocID="{C9CC976B-BE7C-4246-8E0D-FAB770CB5982}" presName="text2" presStyleLbl="fgAcc2" presStyleIdx="1" presStyleCnt="3">
        <dgm:presLayoutVars>
          <dgm:chPref val="3"/>
        </dgm:presLayoutVars>
      </dgm:prSet>
      <dgm:spPr/>
    </dgm:pt>
    <dgm:pt modelId="{CA485131-3F0D-E642-BC0C-AC7FB6CB7FBC}" type="pres">
      <dgm:prSet presAssocID="{C9CC976B-BE7C-4246-8E0D-FAB770CB5982}" presName="hierChild3" presStyleCnt="0"/>
      <dgm:spPr/>
    </dgm:pt>
    <dgm:pt modelId="{D3BB5083-10FF-0542-82F7-70E4951037E0}" type="pres">
      <dgm:prSet presAssocID="{C8C89458-3263-42E3-8D17-488D4CAEEA65}" presName="hierRoot1" presStyleCnt="0"/>
      <dgm:spPr/>
    </dgm:pt>
    <dgm:pt modelId="{DE5F5DA6-DB68-3543-8F0F-AE8286E9554C}" type="pres">
      <dgm:prSet presAssocID="{C8C89458-3263-42E3-8D17-488D4CAEEA65}" presName="composite" presStyleCnt="0"/>
      <dgm:spPr/>
    </dgm:pt>
    <dgm:pt modelId="{F3C14E28-9D29-C345-8F65-0767D7D9C976}" type="pres">
      <dgm:prSet presAssocID="{C8C89458-3263-42E3-8D17-488D4CAEEA65}" presName="background" presStyleLbl="node0" presStyleIdx="2" presStyleCnt="3"/>
      <dgm:spPr/>
    </dgm:pt>
    <dgm:pt modelId="{1A955259-C5B5-0B41-A46C-2C7B15F31C93}" type="pres">
      <dgm:prSet presAssocID="{C8C89458-3263-42E3-8D17-488D4CAEEA65}" presName="text" presStyleLbl="fgAcc0" presStyleIdx="2" presStyleCnt="3">
        <dgm:presLayoutVars>
          <dgm:chPref val="3"/>
        </dgm:presLayoutVars>
      </dgm:prSet>
      <dgm:spPr/>
    </dgm:pt>
    <dgm:pt modelId="{239377CD-DCE9-E545-B61C-7ADB136AD310}" type="pres">
      <dgm:prSet presAssocID="{C8C89458-3263-42E3-8D17-488D4CAEEA65}" presName="hierChild2" presStyleCnt="0"/>
      <dgm:spPr/>
    </dgm:pt>
    <dgm:pt modelId="{8863B40F-D170-6845-9E48-9E9554BC32A4}" type="pres">
      <dgm:prSet presAssocID="{74680E3E-65C6-44DB-B612-1AA46694DCDF}" presName="Name10" presStyleLbl="parChTrans1D2" presStyleIdx="2" presStyleCnt="3"/>
      <dgm:spPr/>
    </dgm:pt>
    <dgm:pt modelId="{A132349C-AFE1-354A-A2E7-2F5C23F8B093}" type="pres">
      <dgm:prSet presAssocID="{3BDD2E26-4CC1-434A-B398-05FBACD8C294}" presName="hierRoot2" presStyleCnt="0"/>
      <dgm:spPr/>
    </dgm:pt>
    <dgm:pt modelId="{2BF31EAD-0ED1-C246-94F2-C81C8FF6C50F}" type="pres">
      <dgm:prSet presAssocID="{3BDD2E26-4CC1-434A-B398-05FBACD8C294}" presName="composite2" presStyleCnt="0"/>
      <dgm:spPr/>
    </dgm:pt>
    <dgm:pt modelId="{19199BDF-7FB4-9B41-B421-D54A608BAD46}" type="pres">
      <dgm:prSet presAssocID="{3BDD2E26-4CC1-434A-B398-05FBACD8C294}" presName="background2" presStyleLbl="node2" presStyleIdx="2" presStyleCnt="3"/>
      <dgm:spPr/>
    </dgm:pt>
    <dgm:pt modelId="{33CABE96-9E8A-934F-8917-8B0C77D733B5}" type="pres">
      <dgm:prSet presAssocID="{3BDD2E26-4CC1-434A-B398-05FBACD8C294}" presName="text2" presStyleLbl="fgAcc2" presStyleIdx="2" presStyleCnt="3">
        <dgm:presLayoutVars>
          <dgm:chPref val="3"/>
        </dgm:presLayoutVars>
      </dgm:prSet>
      <dgm:spPr/>
    </dgm:pt>
    <dgm:pt modelId="{25980FAB-8B34-2845-BDA4-F435CEADA252}" type="pres">
      <dgm:prSet presAssocID="{3BDD2E26-4CC1-434A-B398-05FBACD8C294}" presName="hierChild3" presStyleCnt="0"/>
      <dgm:spPr/>
    </dgm:pt>
  </dgm:ptLst>
  <dgm:cxnLst>
    <dgm:cxn modelId="{61F63403-1DCB-E64E-8C46-92D7A83D0345}" type="presOf" srcId="{38C20C72-111A-4039-BF9D-1FEFA406AD1C}" destId="{19D7907B-570A-7B45-A17A-DC164C731876}" srcOrd="0" destOrd="0" presId="urn:microsoft.com/office/officeart/2005/8/layout/hierarchy1"/>
    <dgm:cxn modelId="{E72A460D-E64C-47D0-A239-A8A78C2B9747}" srcId="{1899DC53-288D-4369-A620-326BB99EF9AE}" destId="{D300F2A1-CBA3-436F-9494-E1CF9221ECE2}" srcOrd="0" destOrd="0" parTransId="{B99D2B45-1ED1-46A5-82BD-C5B1050B4B13}" sibTransId="{7EE15647-6455-4C56-8835-34C4D10B6CB8}"/>
    <dgm:cxn modelId="{A51E471D-93F2-46ED-A9E4-4354EE0B01AE}" srcId="{C8C89458-3263-42E3-8D17-488D4CAEEA65}" destId="{3BDD2E26-4CC1-434A-B398-05FBACD8C294}" srcOrd="0" destOrd="0" parTransId="{74680E3E-65C6-44DB-B612-1AA46694DCDF}" sibTransId="{E54E8777-5C05-405C-B920-CA140CD25E2B}"/>
    <dgm:cxn modelId="{420AD021-35AA-40D7-B0FF-AB6B05B4D329}" srcId="{1899DC53-288D-4369-A620-326BB99EF9AE}" destId="{C8C89458-3263-42E3-8D17-488D4CAEEA65}" srcOrd="2" destOrd="0" parTransId="{2FFFEF62-202A-4DD8-B129-4498CA42C4E8}" sibTransId="{056B5DB5-C894-44DB-999C-B00E8DF8739B}"/>
    <dgm:cxn modelId="{BFE2842B-3B79-8C47-A9B0-2AAB9468A00D}" type="presOf" srcId="{1899DC53-288D-4369-A620-326BB99EF9AE}" destId="{3BFBAAB7-36B1-3841-8EBF-2AEDDC6EE8EB}" srcOrd="0" destOrd="0" presId="urn:microsoft.com/office/officeart/2005/8/layout/hierarchy1"/>
    <dgm:cxn modelId="{CF4E6131-1517-6C4B-9E1F-A5359143072C}" type="presOf" srcId="{B0810B74-9601-4501-82AC-FFBBAA6C868F}" destId="{5CFC57CE-D034-8B4D-A104-8323FA81BD6D}" srcOrd="0" destOrd="0" presId="urn:microsoft.com/office/officeart/2005/8/layout/hierarchy1"/>
    <dgm:cxn modelId="{B49E7565-7292-544D-94B8-DCD69F48F0BA}" type="presOf" srcId="{D49BF8F8-8F1C-40CA-BF16-1B4EB5859E8D}" destId="{B6E7C383-08B7-2B4F-BFB2-9466D8686BC7}" srcOrd="0" destOrd="0" presId="urn:microsoft.com/office/officeart/2005/8/layout/hierarchy1"/>
    <dgm:cxn modelId="{BB235150-00FD-3441-BC9E-21257F1E11F4}" type="presOf" srcId="{7B35F803-B2CB-42EA-BA2F-35A15013C188}" destId="{B5F90E7D-8C90-724B-90DB-90CC74247C27}" srcOrd="0" destOrd="0" presId="urn:microsoft.com/office/officeart/2005/8/layout/hierarchy1"/>
    <dgm:cxn modelId="{9507C356-50AF-3C45-89F7-14D02DAC5666}" type="presOf" srcId="{C9CC976B-BE7C-4246-8E0D-FAB770CB5982}" destId="{DB77DEBA-8010-E84E-804B-4403F8990A77}" srcOrd="0" destOrd="0" presId="urn:microsoft.com/office/officeart/2005/8/layout/hierarchy1"/>
    <dgm:cxn modelId="{8438E897-817F-DF48-BCB5-214956F36684}" type="presOf" srcId="{3BDD2E26-4CC1-434A-B398-05FBACD8C294}" destId="{33CABE96-9E8A-934F-8917-8B0C77D733B5}" srcOrd="0" destOrd="0" presId="urn:microsoft.com/office/officeart/2005/8/layout/hierarchy1"/>
    <dgm:cxn modelId="{E53917B0-5557-5F4E-8568-C950A3475FAB}" type="presOf" srcId="{D300F2A1-CBA3-436F-9494-E1CF9221ECE2}" destId="{88D7D3F0-152D-E347-87A7-73788A7C76BD}" srcOrd="0" destOrd="0" presId="urn:microsoft.com/office/officeart/2005/8/layout/hierarchy1"/>
    <dgm:cxn modelId="{98C2B7C6-5793-4B47-B4A1-4F85F2C10C77}" type="presOf" srcId="{74680E3E-65C6-44DB-B612-1AA46694DCDF}" destId="{8863B40F-D170-6845-9E48-9E9554BC32A4}" srcOrd="0" destOrd="0" presId="urn:microsoft.com/office/officeart/2005/8/layout/hierarchy1"/>
    <dgm:cxn modelId="{397B5CD5-F779-5347-89E3-AB22ED5F2946}" type="presOf" srcId="{C8C89458-3263-42E3-8D17-488D4CAEEA65}" destId="{1A955259-C5B5-0B41-A46C-2C7B15F31C93}" srcOrd="0" destOrd="0" presId="urn:microsoft.com/office/officeart/2005/8/layout/hierarchy1"/>
    <dgm:cxn modelId="{EA8F43D7-1BF9-4B6A-8B0D-15A7BB5356A6}" srcId="{B0810B74-9601-4501-82AC-FFBBAA6C868F}" destId="{C9CC976B-BE7C-4246-8E0D-FAB770CB5982}" srcOrd="1" destOrd="0" parTransId="{D49BF8F8-8F1C-40CA-BF16-1B4EB5859E8D}" sibTransId="{CF9E5784-EC37-4E1B-AC6E-C915396CE999}"/>
    <dgm:cxn modelId="{004B34DC-E136-431D-BB4B-782EC685CBC2}" srcId="{B0810B74-9601-4501-82AC-FFBBAA6C868F}" destId="{7B35F803-B2CB-42EA-BA2F-35A15013C188}" srcOrd="0" destOrd="0" parTransId="{38C20C72-111A-4039-BF9D-1FEFA406AD1C}" sibTransId="{2839E6AA-4AC0-4B5C-B7DC-8A2522840308}"/>
    <dgm:cxn modelId="{28A03AFD-F142-4688-8DEB-F48A8D697E76}" srcId="{1899DC53-288D-4369-A620-326BB99EF9AE}" destId="{B0810B74-9601-4501-82AC-FFBBAA6C868F}" srcOrd="1" destOrd="0" parTransId="{1BEFB7CF-E1D7-4C1D-A5C3-F291193E104E}" sibTransId="{890D2314-EEE5-49F5-ADC0-F8AF100FA6F3}"/>
    <dgm:cxn modelId="{590A25C2-9327-284F-B0E6-9114155C8A04}" type="presParOf" srcId="{3BFBAAB7-36B1-3841-8EBF-2AEDDC6EE8EB}" destId="{B442B771-0232-604C-9E10-0F4C47398CF3}" srcOrd="0" destOrd="0" presId="urn:microsoft.com/office/officeart/2005/8/layout/hierarchy1"/>
    <dgm:cxn modelId="{135B3D43-D2B4-B941-B48B-E4F3D9C8BFF0}" type="presParOf" srcId="{B442B771-0232-604C-9E10-0F4C47398CF3}" destId="{1BD9211D-7951-B449-BDCA-79DB35D01B2C}" srcOrd="0" destOrd="0" presId="urn:microsoft.com/office/officeart/2005/8/layout/hierarchy1"/>
    <dgm:cxn modelId="{1546FB72-0C35-8448-94FE-8D27F9A191BB}" type="presParOf" srcId="{1BD9211D-7951-B449-BDCA-79DB35D01B2C}" destId="{709C0874-E68B-DD42-8B65-37C49FCD15FD}" srcOrd="0" destOrd="0" presId="urn:microsoft.com/office/officeart/2005/8/layout/hierarchy1"/>
    <dgm:cxn modelId="{91FD0962-8D46-6A44-83E9-434AA5025640}" type="presParOf" srcId="{1BD9211D-7951-B449-BDCA-79DB35D01B2C}" destId="{88D7D3F0-152D-E347-87A7-73788A7C76BD}" srcOrd="1" destOrd="0" presId="urn:microsoft.com/office/officeart/2005/8/layout/hierarchy1"/>
    <dgm:cxn modelId="{A6B9170F-64DA-2F4A-9581-1A83604321C9}" type="presParOf" srcId="{B442B771-0232-604C-9E10-0F4C47398CF3}" destId="{2A8193B9-AFE1-7041-B0A2-D2677AE232D9}" srcOrd="1" destOrd="0" presId="urn:microsoft.com/office/officeart/2005/8/layout/hierarchy1"/>
    <dgm:cxn modelId="{612348EF-9AB5-294C-84A7-1B00670DAD9D}" type="presParOf" srcId="{3BFBAAB7-36B1-3841-8EBF-2AEDDC6EE8EB}" destId="{55108420-AF07-CD48-B9BF-08E2BF30DC2F}" srcOrd="1" destOrd="0" presId="urn:microsoft.com/office/officeart/2005/8/layout/hierarchy1"/>
    <dgm:cxn modelId="{961931C9-8674-9D4A-9059-50F8671703A2}" type="presParOf" srcId="{55108420-AF07-CD48-B9BF-08E2BF30DC2F}" destId="{4509BA81-6CA7-1F43-8C54-14EDFC7D2256}" srcOrd="0" destOrd="0" presId="urn:microsoft.com/office/officeart/2005/8/layout/hierarchy1"/>
    <dgm:cxn modelId="{12EB2AF7-6B75-FA43-B4E0-1F5989D82C72}" type="presParOf" srcId="{4509BA81-6CA7-1F43-8C54-14EDFC7D2256}" destId="{8EC00955-7E18-394E-8F44-7F1C6E83081F}" srcOrd="0" destOrd="0" presId="urn:microsoft.com/office/officeart/2005/8/layout/hierarchy1"/>
    <dgm:cxn modelId="{49A0462D-F41E-4042-A13E-18FD15B1D08A}" type="presParOf" srcId="{4509BA81-6CA7-1F43-8C54-14EDFC7D2256}" destId="{5CFC57CE-D034-8B4D-A104-8323FA81BD6D}" srcOrd="1" destOrd="0" presId="urn:microsoft.com/office/officeart/2005/8/layout/hierarchy1"/>
    <dgm:cxn modelId="{D0715140-3BF6-264E-82D8-16A5CCFB8FEB}" type="presParOf" srcId="{55108420-AF07-CD48-B9BF-08E2BF30DC2F}" destId="{E3EC3BB5-D260-864F-8720-DA291F0EF323}" srcOrd="1" destOrd="0" presId="urn:microsoft.com/office/officeart/2005/8/layout/hierarchy1"/>
    <dgm:cxn modelId="{B9FCD202-9935-DF49-9C66-5D28C795F9D5}" type="presParOf" srcId="{E3EC3BB5-D260-864F-8720-DA291F0EF323}" destId="{19D7907B-570A-7B45-A17A-DC164C731876}" srcOrd="0" destOrd="0" presId="urn:microsoft.com/office/officeart/2005/8/layout/hierarchy1"/>
    <dgm:cxn modelId="{F0A2CF86-CB1D-3E49-B4ED-8D47D62C4CF4}" type="presParOf" srcId="{E3EC3BB5-D260-864F-8720-DA291F0EF323}" destId="{882D3951-1A31-0044-80D2-6F590F68C4F0}" srcOrd="1" destOrd="0" presId="urn:microsoft.com/office/officeart/2005/8/layout/hierarchy1"/>
    <dgm:cxn modelId="{D93F0F9F-A269-1B49-AFF5-FA84960AB667}" type="presParOf" srcId="{882D3951-1A31-0044-80D2-6F590F68C4F0}" destId="{4500FD15-D662-D343-A25A-48C5F859E63A}" srcOrd="0" destOrd="0" presId="urn:microsoft.com/office/officeart/2005/8/layout/hierarchy1"/>
    <dgm:cxn modelId="{7E1958E1-9655-1948-A872-0083B1765F66}" type="presParOf" srcId="{4500FD15-D662-D343-A25A-48C5F859E63A}" destId="{18AE5510-98FF-8546-AEF3-366117F9B07B}" srcOrd="0" destOrd="0" presId="urn:microsoft.com/office/officeart/2005/8/layout/hierarchy1"/>
    <dgm:cxn modelId="{12C580DE-1F30-E541-B052-4FDEDA44D68F}" type="presParOf" srcId="{4500FD15-D662-D343-A25A-48C5F859E63A}" destId="{B5F90E7D-8C90-724B-90DB-90CC74247C27}" srcOrd="1" destOrd="0" presId="urn:microsoft.com/office/officeart/2005/8/layout/hierarchy1"/>
    <dgm:cxn modelId="{0E4FD704-D024-5241-A81F-F86B34D0DA60}" type="presParOf" srcId="{882D3951-1A31-0044-80D2-6F590F68C4F0}" destId="{BCD89294-C5D9-3045-AADD-6CC255D1A7EE}" srcOrd="1" destOrd="0" presId="urn:microsoft.com/office/officeart/2005/8/layout/hierarchy1"/>
    <dgm:cxn modelId="{40C3BF8A-9620-ED4F-A139-B9A1DE40B0A0}" type="presParOf" srcId="{E3EC3BB5-D260-864F-8720-DA291F0EF323}" destId="{B6E7C383-08B7-2B4F-BFB2-9466D8686BC7}" srcOrd="2" destOrd="0" presId="urn:microsoft.com/office/officeart/2005/8/layout/hierarchy1"/>
    <dgm:cxn modelId="{6D4AA545-9FB5-334E-8709-B52CACAB883D}" type="presParOf" srcId="{E3EC3BB5-D260-864F-8720-DA291F0EF323}" destId="{2E71CB52-84F5-DD45-9BAA-6CDC1A8E8E24}" srcOrd="3" destOrd="0" presId="urn:microsoft.com/office/officeart/2005/8/layout/hierarchy1"/>
    <dgm:cxn modelId="{EBB0DBA3-577F-5644-9400-623D5ACC82FB}" type="presParOf" srcId="{2E71CB52-84F5-DD45-9BAA-6CDC1A8E8E24}" destId="{9DEBECE8-B734-EE46-86B3-D23138C35288}" srcOrd="0" destOrd="0" presId="urn:microsoft.com/office/officeart/2005/8/layout/hierarchy1"/>
    <dgm:cxn modelId="{DC46F5FB-1227-3745-B94E-B97AA1176F68}" type="presParOf" srcId="{9DEBECE8-B734-EE46-86B3-D23138C35288}" destId="{7D7A3932-C0F0-0148-855D-F5E20A3E86DA}" srcOrd="0" destOrd="0" presId="urn:microsoft.com/office/officeart/2005/8/layout/hierarchy1"/>
    <dgm:cxn modelId="{977D3C37-D449-2946-A693-072816647F22}" type="presParOf" srcId="{9DEBECE8-B734-EE46-86B3-D23138C35288}" destId="{DB77DEBA-8010-E84E-804B-4403F8990A77}" srcOrd="1" destOrd="0" presId="urn:microsoft.com/office/officeart/2005/8/layout/hierarchy1"/>
    <dgm:cxn modelId="{4763A249-BC74-9244-A161-8B022D5C373F}" type="presParOf" srcId="{2E71CB52-84F5-DD45-9BAA-6CDC1A8E8E24}" destId="{CA485131-3F0D-E642-BC0C-AC7FB6CB7FBC}" srcOrd="1" destOrd="0" presId="urn:microsoft.com/office/officeart/2005/8/layout/hierarchy1"/>
    <dgm:cxn modelId="{D5D2DFE6-CB95-684F-93DE-5FDE289D07C2}" type="presParOf" srcId="{3BFBAAB7-36B1-3841-8EBF-2AEDDC6EE8EB}" destId="{D3BB5083-10FF-0542-82F7-70E4951037E0}" srcOrd="2" destOrd="0" presId="urn:microsoft.com/office/officeart/2005/8/layout/hierarchy1"/>
    <dgm:cxn modelId="{FB5B4522-B985-DA4E-80AE-7F2F96DDA58E}" type="presParOf" srcId="{D3BB5083-10FF-0542-82F7-70E4951037E0}" destId="{DE5F5DA6-DB68-3543-8F0F-AE8286E9554C}" srcOrd="0" destOrd="0" presId="urn:microsoft.com/office/officeart/2005/8/layout/hierarchy1"/>
    <dgm:cxn modelId="{6C0D5355-95CD-8745-9186-E1B4F1056BFB}" type="presParOf" srcId="{DE5F5DA6-DB68-3543-8F0F-AE8286E9554C}" destId="{F3C14E28-9D29-C345-8F65-0767D7D9C976}" srcOrd="0" destOrd="0" presId="urn:microsoft.com/office/officeart/2005/8/layout/hierarchy1"/>
    <dgm:cxn modelId="{B2EC3EE0-F834-EF4C-9709-ED7309F3E167}" type="presParOf" srcId="{DE5F5DA6-DB68-3543-8F0F-AE8286E9554C}" destId="{1A955259-C5B5-0B41-A46C-2C7B15F31C93}" srcOrd="1" destOrd="0" presId="urn:microsoft.com/office/officeart/2005/8/layout/hierarchy1"/>
    <dgm:cxn modelId="{E3E4F848-AD78-FD4B-9DC8-82EB43BB6A25}" type="presParOf" srcId="{D3BB5083-10FF-0542-82F7-70E4951037E0}" destId="{239377CD-DCE9-E545-B61C-7ADB136AD310}" srcOrd="1" destOrd="0" presId="urn:microsoft.com/office/officeart/2005/8/layout/hierarchy1"/>
    <dgm:cxn modelId="{5800D076-2E72-7B44-BFF7-AF99FA2B4C2B}" type="presParOf" srcId="{239377CD-DCE9-E545-B61C-7ADB136AD310}" destId="{8863B40F-D170-6845-9E48-9E9554BC32A4}" srcOrd="0" destOrd="0" presId="urn:microsoft.com/office/officeart/2005/8/layout/hierarchy1"/>
    <dgm:cxn modelId="{0984AD18-B67C-9B4A-8F1E-7DA784AD770A}" type="presParOf" srcId="{239377CD-DCE9-E545-B61C-7ADB136AD310}" destId="{A132349C-AFE1-354A-A2E7-2F5C23F8B093}" srcOrd="1" destOrd="0" presId="urn:microsoft.com/office/officeart/2005/8/layout/hierarchy1"/>
    <dgm:cxn modelId="{AC3C3A98-C3C6-3E41-ACF1-F9A34210E881}" type="presParOf" srcId="{A132349C-AFE1-354A-A2E7-2F5C23F8B093}" destId="{2BF31EAD-0ED1-C246-94F2-C81C8FF6C50F}" srcOrd="0" destOrd="0" presId="urn:microsoft.com/office/officeart/2005/8/layout/hierarchy1"/>
    <dgm:cxn modelId="{EACE8D5C-8FDF-B84C-959A-6E6DA3DAF295}" type="presParOf" srcId="{2BF31EAD-0ED1-C246-94F2-C81C8FF6C50F}" destId="{19199BDF-7FB4-9B41-B421-D54A608BAD46}" srcOrd="0" destOrd="0" presId="urn:microsoft.com/office/officeart/2005/8/layout/hierarchy1"/>
    <dgm:cxn modelId="{72D2F185-87D6-0745-8CB4-78614AFF0BCE}" type="presParOf" srcId="{2BF31EAD-0ED1-C246-94F2-C81C8FF6C50F}" destId="{33CABE96-9E8A-934F-8917-8B0C77D733B5}" srcOrd="1" destOrd="0" presId="urn:microsoft.com/office/officeart/2005/8/layout/hierarchy1"/>
    <dgm:cxn modelId="{625BFF27-D45B-9C4B-85FC-C430356524F1}" type="presParOf" srcId="{A132349C-AFE1-354A-A2E7-2F5C23F8B093}" destId="{25980FAB-8B34-2845-BDA4-F435CEADA252}" srcOrd="1" destOrd="0" presId="urn:microsoft.com/office/officeart/2005/8/layout/hierarchy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7F1215FE-4415-3045-BE26-0CF3F964BCE4}" type="doc">
      <dgm:prSet loTypeId="urn:microsoft.com/office/officeart/2005/8/layout/vList2" loCatId="list" qsTypeId="urn:microsoft.com/office/officeart/2005/8/quickstyle/simple1" qsCatId="simple" csTypeId="urn:microsoft.com/office/officeart/2005/8/colors/accent0_1" csCatId="mainScheme"/>
      <dgm:spPr/>
      <dgm:t>
        <a:bodyPr/>
        <a:lstStyle/>
        <a:p>
          <a:endParaRPr lang="es-ES"/>
        </a:p>
      </dgm:t>
    </dgm:pt>
    <dgm:pt modelId="{3AB889A7-D5F9-7046-8148-E6742A8E1462}">
      <dgm:prSet custT="1"/>
      <dgm:spPr/>
      <dgm:t>
        <a:bodyPr/>
        <a:lstStyle/>
        <a:p>
          <a:r>
            <a:rPr lang="es-ES" sz="1400" dirty="0">
              <a:solidFill>
                <a:srgbClr val="152B48"/>
              </a:solidFill>
              <a:latin typeface="Montserrat" panose="00000500000000000000" pitchFamily="50" charset="0"/>
            </a:rPr>
            <a:t>Picos altos (&gt; 39 ° C a 40 ° C) y remitentes. </a:t>
          </a:r>
          <a:endParaRPr lang="es-CO" sz="1400" dirty="0">
            <a:solidFill>
              <a:srgbClr val="152B48"/>
            </a:solidFill>
            <a:latin typeface="Montserrat" panose="00000500000000000000" pitchFamily="50" charset="0"/>
          </a:endParaRPr>
        </a:p>
      </dgm:t>
    </dgm:pt>
    <dgm:pt modelId="{7EAAB26D-C181-A948-8546-0BAA9DB69945}" type="parTrans" cxnId="{A7D67FDE-D81F-A14E-9D41-9949F94F7007}">
      <dgm:prSet/>
      <dgm:spPr/>
      <dgm:t>
        <a:bodyPr/>
        <a:lstStyle/>
        <a:p>
          <a:endParaRPr lang="es-ES" sz="1800">
            <a:solidFill>
              <a:srgbClr val="152B48"/>
            </a:solidFill>
            <a:latin typeface="Montserrat" panose="00000500000000000000" pitchFamily="50" charset="0"/>
          </a:endParaRPr>
        </a:p>
      </dgm:t>
    </dgm:pt>
    <dgm:pt modelId="{049B82A6-D4F2-E941-A739-09C5024DD4F2}" type="sibTrans" cxnId="{A7D67FDE-D81F-A14E-9D41-9949F94F7007}">
      <dgm:prSet/>
      <dgm:spPr/>
      <dgm:t>
        <a:bodyPr/>
        <a:lstStyle/>
        <a:p>
          <a:endParaRPr lang="es-ES" sz="1800">
            <a:solidFill>
              <a:srgbClr val="152B48"/>
            </a:solidFill>
            <a:latin typeface="Montserrat" panose="00000500000000000000" pitchFamily="50" charset="0"/>
          </a:endParaRPr>
        </a:p>
      </dgm:t>
    </dgm:pt>
    <dgm:pt modelId="{AB38BA94-4BAE-4D47-87FE-AE4D5936877A}">
      <dgm:prSet custT="1"/>
      <dgm:spPr/>
      <dgm:t>
        <a:bodyPr/>
        <a:lstStyle/>
        <a:p>
          <a:r>
            <a:rPr lang="es-ES" sz="1400" dirty="0">
              <a:solidFill>
                <a:srgbClr val="152B48"/>
              </a:solidFill>
              <a:latin typeface="Montserrat" panose="00000500000000000000" pitchFamily="50" charset="0"/>
            </a:rPr>
            <a:t>En ausencia de una terapia adecuada, la fiebre continúa durante 1 a 3 semanas. </a:t>
          </a:r>
          <a:endParaRPr lang="es-CO" sz="1400" dirty="0">
            <a:solidFill>
              <a:srgbClr val="152B48"/>
            </a:solidFill>
            <a:latin typeface="Montserrat" panose="00000500000000000000" pitchFamily="50" charset="0"/>
          </a:endParaRPr>
        </a:p>
      </dgm:t>
    </dgm:pt>
    <dgm:pt modelId="{6A8452F7-430B-5B4B-949F-2E3545A8637E}" type="parTrans" cxnId="{E23796CE-9F0B-0C47-AECC-C0B4E8BE6EA7}">
      <dgm:prSet/>
      <dgm:spPr/>
      <dgm:t>
        <a:bodyPr/>
        <a:lstStyle/>
        <a:p>
          <a:endParaRPr lang="es-ES" sz="1800">
            <a:solidFill>
              <a:srgbClr val="152B48"/>
            </a:solidFill>
            <a:latin typeface="Montserrat" panose="00000500000000000000" pitchFamily="50" charset="0"/>
          </a:endParaRPr>
        </a:p>
      </dgm:t>
    </dgm:pt>
    <dgm:pt modelId="{4B14233A-EEA5-6B4A-AE61-0FA59A56BC03}" type="sibTrans" cxnId="{E23796CE-9F0B-0C47-AECC-C0B4E8BE6EA7}">
      <dgm:prSet/>
      <dgm:spPr/>
      <dgm:t>
        <a:bodyPr/>
        <a:lstStyle/>
        <a:p>
          <a:endParaRPr lang="es-ES" sz="1800">
            <a:solidFill>
              <a:srgbClr val="152B48"/>
            </a:solidFill>
            <a:latin typeface="Montserrat" panose="00000500000000000000" pitchFamily="50" charset="0"/>
          </a:endParaRPr>
        </a:p>
      </dgm:t>
    </dgm:pt>
    <dgm:pt modelId="{FDD22029-1FAE-F144-92FA-61F921DD13CF}">
      <dgm:prSet custT="1"/>
      <dgm:spPr/>
      <dgm:t>
        <a:bodyPr/>
        <a:lstStyle/>
        <a:p>
          <a:r>
            <a:rPr lang="es-ES" sz="1400" dirty="0">
              <a:solidFill>
                <a:srgbClr val="152B48"/>
              </a:solidFill>
              <a:latin typeface="Montserrat" panose="00000500000000000000" pitchFamily="50" charset="0"/>
            </a:rPr>
            <a:t>La resolución espontánea de la fiebre después de 7 días no debe considerarse una prueba de que se haya excluido el diagnóstico de EK. </a:t>
          </a:r>
          <a:endParaRPr lang="es-CO" sz="1400" dirty="0">
            <a:solidFill>
              <a:srgbClr val="152B48"/>
            </a:solidFill>
            <a:latin typeface="Montserrat" panose="00000500000000000000" pitchFamily="50" charset="0"/>
          </a:endParaRPr>
        </a:p>
      </dgm:t>
    </dgm:pt>
    <dgm:pt modelId="{BEC4E5B5-668D-394D-81AF-E7C33274A1D5}" type="parTrans" cxnId="{8C0815A5-6A89-1545-B8A0-A3BC425C7D88}">
      <dgm:prSet/>
      <dgm:spPr/>
      <dgm:t>
        <a:bodyPr/>
        <a:lstStyle/>
        <a:p>
          <a:endParaRPr lang="es-ES" sz="1800">
            <a:solidFill>
              <a:srgbClr val="152B48"/>
            </a:solidFill>
            <a:latin typeface="Montserrat" panose="00000500000000000000" pitchFamily="50" charset="0"/>
          </a:endParaRPr>
        </a:p>
      </dgm:t>
    </dgm:pt>
    <dgm:pt modelId="{F59A0364-EBFE-5545-87BD-0A553589C232}" type="sibTrans" cxnId="{8C0815A5-6A89-1545-B8A0-A3BC425C7D88}">
      <dgm:prSet/>
      <dgm:spPr/>
      <dgm:t>
        <a:bodyPr/>
        <a:lstStyle/>
        <a:p>
          <a:endParaRPr lang="es-ES" sz="1800">
            <a:solidFill>
              <a:srgbClr val="152B48"/>
            </a:solidFill>
            <a:latin typeface="Montserrat" panose="00000500000000000000" pitchFamily="50" charset="0"/>
          </a:endParaRPr>
        </a:p>
      </dgm:t>
    </dgm:pt>
    <dgm:pt modelId="{FD8C6A80-0DEC-3649-BBC4-8A85525D10C5}">
      <dgm:prSet custT="1"/>
      <dgm:spPr/>
      <dgm:t>
        <a:bodyPr/>
        <a:lstStyle/>
        <a:p>
          <a:r>
            <a:rPr lang="es-ES" sz="1400" dirty="0">
              <a:solidFill>
                <a:srgbClr val="152B48"/>
              </a:solidFill>
              <a:latin typeface="Montserrat" panose="00000500000000000000" pitchFamily="50" charset="0"/>
            </a:rPr>
            <a:t>La fiebre generalmente se resuelve dentro de las 36 horas posteriores a la finalización de la infusión de IgIV; de lo contrario, se considera que el paciente tiene resistencia a la IgIV y se requiere terapia adicional.</a:t>
          </a:r>
          <a:endParaRPr lang="es-CO" sz="1400" dirty="0">
            <a:solidFill>
              <a:srgbClr val="152B48"/>
            </a:solidFill>
            <a:latin typeface="Montserrat" panose="00000500000000000000" pitchFamily="50" charset="0"/>
          </a:endParaRPr>
        </a:p>
      </dgm:t>
    </dgm:pt>
    <dgm:pt modelId="{02A6C26A-F5D5-B74D-BA28-3BCFDB84C181}" type="parTrans" cxnId="{642E707C-70B2-F14A-A305-0EB99DB12558}">
      <dgm:prSet/>
      <dgm:spPr/>
      <dgm:t>
        <a:bodyPr/>
        <a:lstStyle/>
        <a:p>
          <a:endParaRPr lang="es-ES" sz="1800">
            <a:solidFill>
              <a:srgbClr val="152B48"/>
            </a:solidFill>
            <a:latin typeface="Montserrat" panose="00000500000000000000" pitchFamily="50" charset="0"/>
          </a:endParaRPr>
        </a:p>
      </dgm:t>
    </dgm:pt>
    <dgm:pt modelId="{DDA75853-FDA1-1342-B649-F228B93DE5A8}" type="sibTrans" cxnId="{642E707C-70B2-F14A-A305-0EB99DB12558}">
      <dgm:prSet/>
      <dgm:spPr/>
      <dgm:t>
        <a:bodyPr/>
        <a:lstStyle/>
        <a:p>
          <a:endParaRPr lang="es-ES" sz="1800">
            <a:solidFill>
              <a:srgbClr val="152B48"/>
            </a:solidFill>
            <a:latin typeface="Montserrat" panose="00000500000000000000" pitchFamily="50" charset="0"/>
          </a:endParaRPr>
        </a:p>
      </dgm:t>
    </dgm:pt>
    <dgm:pt modelId="{FB59058F-3286-F64C-A146-8D6506709516}" type="pres">
      <dgm:prSet presAssocID="{7F1215FE-4415-3045-BE26-0CF3F964BCE4}" presName="linear" presStyleCnt="0">
        <dgm:presLayoutVars>
          <dgm:animLvl val="lvl"/>
          <dgm:resizeHandles val="exact"/>
        </dgm:presLayoutVars>
      </dgm:prSet>
      <dgm:spPr/>
    </dgm:pt>
    <dgm:pt modelId="{39F20C35-D9F9-6E49-935A-B9B5267EDEDE}" type="pres">
      <dgm:prSet presAssocID="{3AB889A7-D5F9-7046-8148-E6742A8E1462}" presName="parentText" presStyleLbl="node1" presStyleIdx="0" presStyleCnt="4">
        <dgm:presLayoutVars>
          <dgm:chMax val="0"/>
          <dgm:bulletEnabled val="1"/>
        </dgm:presLayoutVars>
      </dgm:prSet>
      <dgm:spPr/>
    </dgm:pt>
    <dgm:pt modelId="{00F92DFF-2F05-D847-B521-7D84C8AB331D}" type="pres">
      <dgm:prSet presAssocID="{049B82A6-D4F2-E941-A739-09C5024DD4F2}" presName="spacer" presStyleCnt="0"/>
      <dgm:spPr/>
    </dgm:pt>
    <dgm:pt modelId="{804CA790-63D1-8D41-A796-475AE6E1F714}" type="pres">
      <dgm:prSet presAssocID="{AB38BA94-4BAE-4D47-87FE-AE4D5936877A}" presName="parentText" presStyleLbl="node1" presStyleIdx="1" presStyleCnt="4">
        <dgm:presLayoutVars>
          <dgm:chMax val="0"/>
          <dgm:bulletEnabled val="1"/>
        </dgm:presLayoutVars>
      </dgm:prSet>
      <dgm:spPr/>
    </dgm:pt>
    <dgm:pt modelId="{A1B4EF68-B858-4C42-A494-C2E161FFD125}" type="pres">
      <dgm:prSet presAssocID="{4B14233A-EEA5-6B4A-AE61-0FA59A56BC03}" presName="spacer" presStyleCnt="0"/>
      <dgm:spPr/>
    </dgm:pt>
    <dgm:pt modelId="{C178499C-0841-804A-958F-0991B4A4C7A7}" type="pres">
      <dgm:prSet presAssocID="{FDD22029-1FAE-F144-92FA-61F921DD13CF}" presName="parentText" presStyleLbl="node1" presStyleIdx="2" presStyleCnt="4">
        <dgm:presLayoutVars>
          <dgm:chMax val="0"/>
          <dgm:bulletEnabled val="1"/>
        </dgm:presLayoutVars>
      </dgm:prSet>
      <dgm:spPr/>
    </dgm:pt>
    <dgm:pt modelId="{98E3ED45-5104-A546-B9A7-BA45C18BE96C}" type="pres">
      <dgm:prSet presAssocID="{F59A0364-EBFE-5545-87BD-0A553589C232}" presName="spacer" presStyleCnt="0"/>
      <dgm:spPr/>
    </dgm:pt>
    <dgm:pt modelId="{7F3CB20E-B91C-624E-AB3F-E8A8ADB0B91C}" type="pres">
      <dgm:prSet presAssocID="{FD8C6A80-0DEC-3649-BBC4-8A85525D10C5}" presName="parentText" presStyleLbl="node1" presStyleIdx="3" presStyleCnt="4">
        <dgm:presLayoutVars>
          <dgm:chMax val="0"/>
          <dgm:bulletEnabled val="1"/>
        </dgm:presLayoutVars>
      </dgm:prSet>
      <dgm:spPr/>
    </dgm:pt>
  </dgm:ptLst>
  <dgm:cxnLst>
    <dgm:cxn modelId="{C8AF0924-A292-D14E-9757-0224B770F8D7}" type="presOf" srcId="{AB38BA94-4BAE-4D47-87FE-AE4D5936877A}" destId="{804CA790-63D1-8D41-A796-475AE6E1F714}" srcOrd="0" destOrd="0" presId="urn:microsoft.com/office/officeart/2005/8/layout/vList2"/>
    <dgm:cxn modelId="{1FA2463E-5E5E-6A43-A64B-40C46CB518AE}" type="presOf" srcId="{3AB889A7-D5F9-7046-8148-E6742A8E1462}" destId="{39F20C35-D9F9-6E49-935A-B9B5267EDEDE}" srcOrd="0" destOrd="0" presId="urn:microsoft.com/office/officeart/2005/8/layout/vList2"/>
    <dgm:cxn modelId="{2F49F252-33A9-6E44-BBCB-B6B4786BC47B}" type="presOf" srcId="{FDD22029-1FAE-F144-92FA-61F921DD13CF}" destId="{C178499C-0841-804A-958F-0991B4A4C7A7}" srcOrd="0" destOrd="0" presId="urn:microsoft.com/office/officeart/2005/8/layout/vList2"/>
    <dgm:cxn modelId="{642E707C-70B2-F14A-A305-0EB99DB12558}" srcId="{7F1215FE-4415-3045-BE26-0CF3F964BCE4}" destId="{FD8C6A80-0DEC-3649-BBC4-8A85525D10C5}" srcOrd="3" destOrd="0" parTransId="{02A6C26A-F5D5-B74D-BA28-3BCFDB84C181}" sibTransId="{DDA75853-FDA1-1342-B649-F228B93DE5A8}"/>
    <dgm:cxn modelId="{0789D887-738B-2D45-9D0E-E3AA0C3C6C85}" type="presOf" srcId="{7F1215FE-4415-3045-BE26-0CF3F964BCE4}" destId="{FB59058F-3286-F64C-A146-8D6506709516}" srcOrd="0" destOrd="0" presId="urn:microsoft.com/office/officeart/2005/8/layout/vList2"/>
    <dgm:cxn modelId="{8C0815A5-6A89-1545-B8A0-A3BC425C7D88}" srcId="{7F1215FE-4415-3045-BE26-0CF3F964BCE4}" destId="{FDD22029-1FAE-F144-92FA-61F921DD13CF}" srcOrd="2" destOrd="0" parTransId="{BEC4E5B5-668D-394D-81AF-E7C33274A1D5}" sibTransId="{F59A0364-EBFE-5545-87BD-0A553589C232}"/>
    <dgm:cxn modelId="{E23796CE-9F0B-0C47-AECC-C0B4E8BE6EA7}" srcId="{7F1215FE-4415-3045-BE26-0CF3F964BCE4}" destId="{AB38BA94-4BAE-4D47-87FE-AE4D5936877A}" srcOrd="1" destOrd="0" parTransId="{6A8452F7-430B-5B4B-949F-2E3545A8637E}" sibTransId="{4B14233A-EEA5-6B4A-AE61-0FA59A56BC03}"/>
    <dgm:cxn modelId="{A7D67FDE-D81F-A14E-9D41-9949F94F7007}" srcId="{7F1215FE-4415-3045-BE26-0CF3F964BCE4}" destId="{3AB889A7-D5F9-7046-8148-E6742A8E1462}" srcOrd="0" destOrd="0" parTransId="{7EAAB26D-C181-A948-8546-0BAA9DB69945}" sibTransId="{049B82A6-D4F2-E941-A739-09C5024DD4F2}"/>
    <dgm:cxn modelId="{154334FE-A312-E141-AE7F-4B3183EE2D39}" type="presOf" srcId="{FD8C6A80-0DEC-3649-BBC4-8A85525D10C5}" destId="{7F3CB20E-B91C-624E-AB3F-E8A8ADB0B91C}" srcOrd="0" destOrd="0" presId="urn:microsoft.com/office/officeart/2005/8/layout/vList2"/>
    <dgm:cxn modelId="{F3C2FB96-881B-A34D-97BF-9248012A9726}" type="presParOf" srcId="{FB59058F-3286-F64C-A146-8D6506709516}" destId="{39F20C35-D9F9-6E49-935A-B9B5267EDEDE}" srcOrd="0" destOrd="0" presId="urn:microsoft.com/office/officeart/2005/8/layout/vList2"/>
    <dgm:cxn modelId="{38AE483A-B52F-7C45-A35A-1C1B9623F4E1}" type="presParOf" srcId="{FB59058F-3286-F64C-A146-8D6506709516}" destId="{00F92DFF-2F05-D847-B521-7D84C8AB331D}" srcOrd="1" destOrd="0" presId="urn:microsoft.com/office/officeart/2005/8/layout/vList2"/>
    <dgm:cxn modelId="{0B521240-90D2-F14D-8916-9497A4C1FF92}" type="presParOf" srcId="{FB59058F-3286-F64C-A146-8D6506709516}" destId="{804CA790-63D1-8D41-A796-475AE6E1F714}" srcOrd="2" destOrd="0" presId="urn:microsoft.com/office/officeart/2005/8/layout/vList2"/>
    <dgm:cxn modelId="{161A92E7-DC81-3641-B4D3-E269F012DDC6}" type="presParOf" srcId="{FB59058F-3286-F64C-A146-8D6506709516}" destId="{A1B4EF68-B858-4C42-A494-C2E161FFD125}" srcOrd="3" destOrd="0" presId="urn:microsoft.com/office/officeart/2005/8/layout/vList2"/>
    <dgm:cxn modelId="{1F7D2A63-6DF8-E847-BCA1-39E53B5CCCA4}" type="presParOf" srcId="{FB59058F-3286-F64C-A146-8D6506709516}" destId="{C178499C-0841-804A-958F-0991B4A4C7A7}" srcOrd="4" destOrd="0" presId="urn:microsoft.com/office/officeart/2005/8/layout/vList2"/>
    <dgm:cxn modelId="{45F2A6C2-116F-8B43-8D08-4FA4D9C11FB7}" type="presParOf" srcId="{FB59058F-3286-F64C-A146-8D6506709516}" destId="{98E3ED45-5104-A546-B9A7-BA45C18BE96C}" srcOrd="5" destOrd="0" presId="urn:microsoft.com/office/officeart/2005/8/layout/vList2"/>
    <dgm:cxn modelId="{80C3992C-7638-EF44-9BDD-00CD346237AE}" type="presParOf" srcId="{FB59058F-3286-F64C-A146-8D6506709516}" destId="{7F3CB20E-B91C-624E-AB3F-E8A8ADB0B91C}" srcOrd="6"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9C31389E-7876-4FB9-B51D-23945B4CB46E}" type="doc">
      <dgm:prSet loTypeId="urn:microsoft.com/office/officeart/2005/8/layout/vList2" loCatId="list" qsTypeId="urn:microsoft.com/office/officeart/2005/8/quickstyle/simple1" qsCatId="simple" csTypeId="urn:microsoft.com/office/officeart/2005/8/colors/accent0_1" csCatId="mainScheme" phldr="1"/>
      <dgm:spPr/>
      <dgm:t>
        <a:bodyPr/>
        <a:lstStyle/>
        <a:p>
          <a:endParaRPr lang="es-CO"/>
        </a:p>
      </dgm:t>
    </dgm:pt>
    <dgm:pt modelId="{5CC5C448-B0C5-436C-A0D6-F183CF0F9D9A}">
      <dgm:prSet/>
      <dgm:spPr/>
      <dgm:t>
        <a:bodyPr/>
        <a:lstStyle/>
        <a:p>
          <a:r>
            <a:rPr lang="es-CO" dirty="0">
              <a:solidFill>
                <a:srgbClr val="152B48"/>
              </a:solidFill>
              <a:latin typeface="Montserrat" panose="00000500000000000000" pitchFamily="50" charset="0"/>
            </a:rPr>
            <a:t>Distintivos.</a:t>
          </a:r>
        </a:p>
      </dgm:t>
    </dgm:pt>
    <dgm:pt modelId="{77224490-277B-4681-86A8-04C598000827}" type="parTrans" cxnId="{5B3720A1-652C-4464-A29B-DD6F281728F4}">
      <dgm:prSet/>
      <dgm:spPr/>
      <dgm:t>
        <a:bodyPr/>
        <a:lstStyle/>
        <a:p>
          <a:endParaRPr lang="es-CO">
            <a:solidFill>
              <a:srgbClr val="152B48"/>
            </a:solidFill>
            <a:latin typeface="Montserrat" panose="00000500000000000000" pitchFamily="50" charset="0"/>
          </a:endParaRPr>
        </a:p>
      </dgm:t>
    </dgm:pt>
    <dgm:pt modelId="{FC5A60C2-17A1-4093-A6C6-60333CEB7E76}" type="sibTrans" cxnId="{5B3720A1-652C-4464-A29B-DD6F281728F4}">
      <dgm:prSet/>
      <dgm:spPr/>
      <dgm:t>
        <a:bodyPr/>
        <a:lstStyle/>
        <a:p>
          <a:endParaRPr lang="es-CO">
            <a:solidFill>
              <a:srgbClr val="152B48"/>
            </a:solidFill>
            <a:latin typeface="Montserrat" panose="00000500000000000000" pitchFamily="50" charset="0"/>
          </a:endParaRPr>
        </a:p>
      </dgm:t>
    </dgm:pt>
    <dgm:pt modelId="{EC7C1B39-1A02-4B51-AC81-09E090F55256}">
      <dgm:prSet/>
      <dgm:spPr/>
      <dgm:t>
        <a:bodyPr/>
        <a:lstStyle/>
        <a:p>
          <a:r>
            <a:rPr lang="es-ES" dirty="0">
              <a:solidFill>
                <a:srgbClr val="152B48"/>
              </a:solidFill>
              <a:latin typeface="Montserrat" panose="00000500000000000000" pitchFamily="50" charset="0"/>
            </a:rPr>
            <a:t>Eritema e induración firme de las palmas y las plantas, a veces dolorosa.</a:t>
          </a:r>
          <a:endParaRPr lang="es-CO" dirty="0">
            <a:solidFill>
              <a:srgbClr val="152B48"/>
            </a:solidFill>
            <a:latin typeface="Montserrat" panose="00000500000000000000" pitchFamily="50" charset="0"/>
          </a:endParaRPr>
        </a:p>
      </dgm:t>
    </dgm:pt>
    <dgm:pt modelId="{0D264B21-4E5E-47C1-B16E-F5582761FE43}" type="parTrans" cxnId="{F16CAC86-CFCC-447F-9CA6-27D9B6E1DF69}">
      <dgm:prSet/>
      <dgm:spPr/>
      <dgm:t>
        <a:bodyPr/>
        <a:lstStyle/>
        <a:p>
          <a:endParaRPr lang="es-CO">
            <a:solidFill>
              <a:srgbClr val="152B48"/>
            </a:solidFill>
            <a:latin typeface="Montserrat" panose="00000500000000000000" pitchFamily="50" charset="0"/>
          </a:endParaRPr>
        </a:p>
      </dgm:t>
    </dgm:pt>
    <dgm:pt modelId="{756FA7B4-6339-4B54-A5F2-E64791235DDF}" type="sibTrans" cxnId="{F16CAC86-CFCC-447F-9CA6-27D9B6E1DF69}">
      <dgm:prSet/>
      <dgm:spPr/>
      <dgm:t>
        <a:bodyPr/>
        <a:lstStyle/>
        <a:p>
          <a:endParaRPr lang="es-CO">
            <a:solidFill>
              <a:srgbClr val="152B48"/>
            </a:solidFill>
            <a:latin typeface="Montserrat" panose="00000500000000000000" pitchFamily="50" charset="0"/>
          </a:endParaRPr>
        </a:p>
      </dgm:t>
    </dgm:pt>
    <dgm:pt modelId="{A29DF8A8-1898-4725-8623-9A9D3816339E}">
      <dgm:prSet/>
      <dgm:spPr/>
      <dgm:t>
        <a:bodyPr/>
        <a:lstStyle/>
        <a:p>
          <a:r>
            <a:rPr lang="es-ES" dirty="0">
              <a:solidFill>
                <a:srgbClr val="152B48"/>
              </a:solidFill>
              <a:latin typeface="Montserrat" panose="00000500000000000000" pitchFamily="50" charset="0"/>
            </a:rPr>
            <a:t>Descamación de los dedos de las manos y pies generalmente comienza en la región peri ungueal dentro de las 2 a 3 semanas posteriores al inicio de la fiebre y puede extenderse hasta afectar las palmas de las manos y las plantas de los pies. </a:t>
          </a:r>
          <a:endParaRPr lang="es-CO" dirty="0">
            <a:solidFill>
              <a:srgbClr val="152B48"/>
            </a:solidFill>
            <a:latin typeface="Montserrat" panose="00000500000000000000" pitchFamily="50" charset="0"/>
          </a:endParaRPr>
        </a:p>
      </dgm:t>
    </dgm:pt>
    <dgm:pt modelId="{EBF3D3AB-D2C5-4A9C-9997-10356C1BD6E7}" type="parTrans" cxnId="{7F38E9D1-9B25-428E-B30E-0B5F0B2AFC9D}">
      <dgm:prSet/>
      <dgm:spPr/>
      <dgm:t>
        <a:bodyPr/>
        <a:lstStyle/>
        <a:p>
          <a:endParaRPr lang="es-CO">
            <a:solidFill>
              <a:srgbClr val="152B48"/>
            </a:solidFill>
            <a:latin typeface="Montserrat" panose="00000500000000000000" pitchFamily="50" charset="0"/>
          </a:endParaRPr>
        </a:p>
      </dgm:t>
    </dgm:pt>
    <dgm:pt modelId="{11563764-0640-414F-9110-4B314AD52FFE}" type="sibTrans" cxnId="{7F38E9D1-9B25-428E-B30E-0B5F0B2AFC9D}">
      <dgm:prSet/>
      <dgm:spPr/>
      <dgm:t>
        <a:bodyPr/>
        <a:lstStyle/>
        <a:p>
          <a:endParaRPr lang="es-CO">
            <a:solidFill>
              <a:srgbClr val="152B48"/>
            </a:solidFill>
            <a:latin typeface="Montserrat" panose="00000500000000000000" pitchFamily="50" charset="0"/>
          </a:endParaRPr>
        </a:p>
      </dgm:t>
    </dgm:pt>
    <dgm:pt modelId="{FDBB7D99-8A32-4873-B944-A1D73901A332}">
      <dgm:prSet/>
      <dgm:spPr/>
      <dgm:t>
        <a:bodyPr/>
        <a:lstStyle/>
        <a:p>
          <a:r>
            <a:rPr lang="es-ES" dirty="0">
              <a:solidFill>
                <a:srgbClr val="152B48"/>
              </a:solidFill>
              <a:latin typeface="Montserrat" panose="00000500000000000000" pitchFamily="50" charset="0"/>
            </a:rPr>
            <a:t>Surcos transversales profundos: De 1 a 2 meses después del inicio de la fiebre: </a:t>
          </a:r>
          <a:r>
            <a:rPr lang="es-ES" b="1" dirty="0">
              <a:solidFill>
                <a:srgbClr val="152B48"/>
              </a:solidFill>
              <a:latin typeface="Montserrat" panose="00000500000000000000" pitchFamily="50" charset="0"/>
            </a:rPr>
            <a:t>líneas de </a:t>
          </a:r>
          <a:r>
            <a:rPr lang="es-ES" b="1" dirty="0" err="1">
              <a:solidFill>
                <a:srgbClr val="152B48"/>
              </a:solidFill>
              <a:latin typeface="Montserrat" panose="00000500000000000000" pitchFamily="50" charset="0"/>
            </a:rPr>
            <a:t>Beau</a:t>
          </a:r>
          <a:r>
            <a:rPr lang="es-ES" b="1" dirty="0">
              <a:solidFill>
                <a:srgbClr val="152B48"/>
              </a:solidFill>
              <a:latin typeface="Montserrat" panose="00000500000000000000" pitchFamily="50" charset="0"/>
            </a:rPr>
            <a:t>.</a:t>
          </a:r>
          <a:endParaRPr lang="es-CO" dirty="0">
            <a:solidFill>
              <a:srgbClr val="152B48"/>
            </a:solidFill>
            <a:latin typeface="Montserrat" panose="00000500000000000000" pitchFamily="50" charset="0"/>
          </a:endParaRPr>
        </a:p>
      </dgm:t>
    </dgm:pt>
    <dgm:pt modelId="{68ECDECA-5CC1-4DBC-986B-5ED34CB11066}" type="parTrans" cxnId="{A3821721-BC67-40C2-8115-52E1F451563B}">
      <dgm:prSet/>
      <dgm:spPr/>
      <dgm:t>
        <a:bodyPr/>
        <a:lstStyle/>
        <a:p>
          <a:endParaRPr lang="es-CO">
            <a:solidFill>
              <a:srgbClr val="152B48"/>
            </a:solidFill>
            <a:latin typeface="Montserrat" panose="00000500000000000000" pitchFamily="50" charset="0"/>
          </a:endParaRPr>
        </a:p>
      </dgm:t>
    </dgm:pt>
    <dgm:pt modelId="{CE995985-8AE0-4184-B80B-00C748C5935A}" type="sibTrans" cxnId="{A3821721-BC67-40C2-8115-52E1F451563B}">
      <dgm:prSet/>
      <dgm:spPr/>
      <dgm:t>
        <a:bodyPr/>
        <a:lstStyle/>
        <a:p>
          <a:endParaRPr lang="es-CO">
            <a:solidFill>
              <a:srgbClr val="152B48"/>
            </a:solidFill>
            <a:latin typeface="Montserrat" panose="00000500000000000000" pitchFamily="50" charset="0"/>
          </a:endParaRPr>
        </a:p>
      </dgm:t>
    </dgm:pt>
    <dgm:pt modelId="{A6A795C0-FA90-4E13-98B6-BD53BDDF2985}" type="pres">
      <dgm:prSet presAssocID="{9C31389E-7876-4FB9-B51D-23945B4CB46E}" presName="linear" presStyleCnt="0">
        <dgm:presLayoutVars>
          <dgm:animLvl val="lvl"/>
          <dgm:resizeHandles val="exact"/>
        </dgm:presLayoutVars>
      </dgm:prSet>
      <dgm:spPr/>
    </dgm:pt>
    <dgm:pt modelId="{1CAA541C-6D21-4416-9F6F-A89D66C4F1A9}" type="pres">
      <dgm:prSet presAssocID="{5CC5C448-B0C5-436C-A0D6-F183CF0F9D9A}" presName="parentText" presStyleLbl="node1" presStyleIdx="0" presStyleCnt="4">
        <dgm:presLayoutVars>
          <dgm:chMax val="0"/>
          <dgm:bulletEnabled val="1"/>
        </dgm:presLayoutVars>
      </dgm:prSet>
      <dgm:spPr/>
    </dgm:pt>
    <dgm:pt modelId="{2FC27E65-5DBB-40E5-86D7-DF7B0C023D27}" type="pres">
      <dgm:prSet presAssocID="{FC5A60C2-17A1-4093-A6C6-60333CEB7E76}" presName="spacer" presStyleCnt="0"/>
      <dgm:spPr/>
    </dgm:pt>
    <dgm:pt modelId="{ED44FD29-A9B6-4D40-B0F7-6D3EEE9C834F}" type="pres">
      <dgm:prSet presAssocID="{EC7C1B39-1A02-4B51-AC81-09E090F55256}" presName="parentText" presStyleLbl="node1" presStyleIdx="1" presStyleCnt="4">
        <dgm:presLayoutVars>
          <dgm:chMax val="0"/>
          <dgm:bulletEnabled val="1"/>
        </dgm:presLayoutVars>
      </dgm:prSet>
      <dgm:spPr/>
    </dgm:pt>
    <dgm:pt modelId="{27DB7F00-4267-4DCA-92B9-7052B6A6397D}" type="pres">
      <dgm:prSet presAssocID="{756FA7B4-6339-4B54-A5F2-E64791235DDF}" presName="spacer" presStyleCnt="0"/>
      <dgm:spPr/>
    </dgm:pt>
    <dgm:pt modelId="{560118B4-2642-4762-9A9B-57A7BFCC12D1}" type="pres">
      <dgm:prSet presAssocID="{A29DF8A8-1898-4725-8623-9A9D3816339E}" presName="parentText" presStyleLbl="node1" presStyleIdx="2" presStyleCnt="4">
        <dgm:presLayoutVars>
          <dgm:chMax val="0"/>
          <dgm:bulletEnabled val="1"/>
        </dgm:presLayoutVars>
      </dgm:prSet>
      <dgm:spPr/>
    </dgm:pt>
    <dgm:pt modelId="{42C2C9B1-E35E-43DD-97B6-45278A785E2A}" type="pres">
      <dgm:prSet presAssocID="{11563764-0640-414F-9110-4B314AD52FFE}" presName="spacer" presStyleCnt="0"/>
      <dgm:spPr/>
    </dgm:pt>
    <dgm:pt modelId="{478F9EFF-1927-48B3-AF46-65D6A3843FDD}" type="pres">
      <dgm:prSet presAssocID="{FDBB7D99-8A32-4873-B944-A1D73901A332}" presName="parentText" presStyleLbl="node1" presStyleIdx="3" presStyleCnt="4">
        <dgm:presLayoutVars>
          <dgm:chMax val="0"/>
          <dgm:bulletEnabled val="1"/>
        </dgm:presLayoutVars>
      </dgm:prSet>
      <dgm:spPr/>
    </dgm:pt>
  </dgm:ptLst>
  <dgm:cxnLst>
    <dgm:cxn modelId="{A3821721-BC67-40C2-8115-52E1F451563B}" srcId="{9C31389E-7876-4FB9-B51D-23945B4CB46E}" destId="{FDBB7D99-8A32-4873-B944-A1D73901A332}" srcOrd="3" destOrd="0" parTransId="{68ECDECA-5CC1-4DBC-986B-5ED34CB11066}" sibTransId="{CE995985-8AE0-4184-B80B-00C748C5935A}"/>
    <dgm:cxn modelId="{77850A36-21B7-4F0C-BB6B-84B17824BCF7}" type="presOf" srcId="{A29DF8A8-1898-4725-8623-9A9D3816339E}" destId="{560118B4-2642-4762-9A9B-57A7BFCC12D1}" srcOrd="0" destOrd="0" presId="urn:microsoft.com/office/officeart/2005/8/layout/vList2"/>
    <dgm:cxn modelId="{7E93AB56-49B6-4A4B-B273-4C9A3B2D314C}" type="presOf" srcId="{EC7C1B39-1A02-4B51-AC81-09E090F55256}" destId="{ED44FD29-A9B6-4D40-B0F7-6D3EEE9C834F}" srcOrd="0" destOrd="0" presId="urn:microsoft.com/office/officeart/2005/8/layout/vList2"/>
    <dgm:cxn modelId="{DA32767B-9C5F-428F-B5C1-88C7FCBAD1B5}" type="presOf" srcId="{5CC5C448-B0C5-436C-A0D6-F183CF0F9D9A}" destId="{1CAA541C-6D21-4416-9F6F-A89D66C4F1A9}" srcOrd="0" destOrd="0" presId="urn:microsoft.com/office/officeart/2005/8/layout/vList2"/>
    <dgm:cxn modelId="{F16CAC86-CFCC-447F-9CA6-27D9B6E1DF69}" srcId="{9C31389E-7876-4FB9-B51D-23945B4CB46E}" destId="{EC7C1B39-1A02-4B51-AC81-09E090F55256}" srcOrd="1" destOrd="0" parTransId="{0D264B21-4E5E-47C1-B16E-F5582761FE43}" sibTransId="{756FA7B4-6339-4B54-A5F2-E64791235DDF}"/>
    <dgm:cxn modelId="{E7E59C8D-7925-49FB-BB1B-52D33060103A}" type="presOf" srcId="{FDBB7D99-8A32-4873-B944-A1D73901A332}" destId="{478F9EFF-1927-48B3-AF46-65D6A3843FDD}" srcOrd="0" destOrd="0" presId="urn:microsoft.com/office/officeart/2005/8/layout/vList2"/>
    <dgm:cxn modelId="{5B3720A1-652C-4464-A29B-DD6F281728F4}" srcId="{9C31389E-7876-4FB9-B51D-23945B4CB46E}" destId="{5CC5C448-B0C5-436C-A0D6-F183CF0F9D9A}" srcOrd="0" destOrd="0" parTransId="{77224490-277B-4681-86A8-04C598000827}" sibTransId="{FC5A60C2-17A1-4093-A6C6-60333CEB7E76}"/>
    <dgm:cxn modelId="{7F38E9D1-9B25-428E-B30E-0B5F0B2AFC9D}" srcId="{9C31389E-7876-4FB9-B51D-23945B4CB46E}" destId="{A29DF8A8-1898-4725-8623-9A9D3816339E}" srcOrd="2" destOrd="0" parTransId="{EBF3D3AB-D2C5-4A9C-9997-10356C1BD6E7}" sibTransId="{11563764-0640-414F-9110-4B314AD52FFE}"/>
    <dgm:cxn modelId="{E5F6B0E9-8208-4D38-B9F4-0817CBA4B45D}" type="presOf" srcId="{9C31389E-7876-4FB9-B51D-23945B4CB46E}" destId="{A6A795C0-FA90-4E13-98B6-BD53BDDF2985}" srcOrd="0" destOrd="0" presId="urn:microsoft.com/office/officeart/2005/8/layout/vList2"/>
    <dgm:cxn modelId="{38011C83-CDAB-4401-A7F3-2573F47E01AA}" type="presParOf" srcId="{A6A795C0-FA90-4E13-98B6-BD53BDDF2985}" destId="{1CAA541C-6D21-4416-9F6F-A89D66C4F1A9}" srcOrd="0" destOrd="0" presId="urn:microsoft.com/office/officeart/2005/8/layout/vList2"/>
    <dgm:cxn modelId="{BA5BC5B3-094C-4100-AA78-A5EF2FFA28AE}" type="presParOf" srcId="{A6A795C0-FA90-4E13-98B6-BD53BDDF2985}" destId="{2FC27E65-5DBB-40E5-86D7-DF7B0C023D27}" srcOrd="1" destOrd="0" presId="urn:microsoft.com/office/officeart/2005/8/layout/vList2"/>
    <dgm:cxn modelId="{384A4CFF-0B1A-42B8-8DDD-6362962F35FD}" type="presParOf" srcId="{A6A795C0-FA90-4E13-98B6-BD53BDDF2985}" destId="{ED44FD29-A9B6-4D40-B0F7-6D3EEE9C834F}" srcOrd="2" destOrd="0" presId="urn:microsoft.com/office/officeart/2005/8/layout/vList2"/>
    <dgm:cxn modelId="{C839683F-7E88-4476-B6BA-D9FDD14D2239}" type="presParOf" srcId="{A6A795C0-FA90-4E13-98B6-BD53BDDF2985}" destId="{27DB7F00-4267-4DCA-92B9-7052B6A6397D}" srcOrd="3" destOrd="0" presId="urn:microsoft.com/office/officeart/2005/8/layout/vList2"/>
    <dgm:cxn modelId="{024256C1-C072-47C7-94AD-DC522DB802A4}" type="presParOf" srcId="{A6A795C0-FA90-4E13-98B6-BD53BDDF2985}" destId="{560118B4-2642-4762-9A9B-57A7BFCC12D1}" srcOrd="4" destOrd="0" presId="urn:microsoft.com/office/officeart/2005/8/layout/vList2"/>
    <dgm:cxn modelId="{3778B835-A0DF-433A-B90A-6310B759D2A4}" type="presParOf" srcId="{A6A795C0-FA90-4E13-98B6-BD53BDDF2985}" destId="{42C2C9B1-E35E-43DD-97B6-45278A785E2A}" srcOrd="5" destOrd="0" presId="urn:microsoft.com/office/officeart/2005/8/layout/vList2"/>
    <dgm:cxn modelId="{D18F8641-CD33-4BBC-9C6C-C265A8D835E0}" type="presParOf" srcId="{A6A795C0-FA90-4E13-98B6-BD53BDDF2985}" destId="{478F9EFF-1927-48B3-AF46-65D6A3843FDD}" srcOrd="6"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883191F7-81CA-034D-9108-1AB19C885AF4}" type="doc">
      <dgm:prSet loTypeId="urn:microsoft.com/office/officeart/2005/8/layout/vList2" loCatId="list" qsTypeId="urn:microsoft.com/office/officeart/2005/8/quickstyle/simple1" qsCatId="simple" csTypeId="urn:microsoft.com/office/officeart/2005/8/colors/accent0_1" csCatId="mainScheme" phldr="1"/>
      <dgm:spPr/>
    </dgm:pt>
    <dgm:pt modelId="{7F66BDA2-E1FD-CD41-9FD7-5E530CD2AF71}">
      <dgm:prSet phldrT="[Texto]"/>
      <dgm:spPr/>
      <dgm:t>
        <a:bodyPr/>
        <a:lstStyle/>
        <a:p>
          <a:r>
            <a:rPr lang="es-CO" dirty="0">
              <a:solidFill>
                <a:srgbClr val="152B48"/>
              </a:solidFill>
              <a:latin typeface="Montserrat" panose="00000500000000000000" pitchFamily="50" charset="0"/>
            </a:rPr>
            <a:t>Inyección conjuntival </a:t>
          </a:r>
          <a:r>
            <a:rPr lang="es-CO" b="1" dirty="0">
              <a:solidFill>
                <a:srgbClr val="152B48"/>
              </a:solidFill>
              <a:latin typeface="Montserrat" panose="00000500000000000000" pitchFamily="50" charset="0"/>
            </a:rPr>
            <a:t>no exudativa </a:t>
          </a:r>
          <a:r>
            <a:rPr lang="es-CO" dirty="0">
              <a:solidFill>
                <a:srgbClr val="152B48"/>
              </a:solidFill>
              <a:latin typeface="Montserrat" panose="00000500000000000000" pitchFamily="50" charset="0"/>
            </a:rPr>
            <a:t>bulbar bilateral.</a:t>
          </a:r>
          <a:endParaRPr lang="es-ES" dirty="0">
            <a:solidFill>
              <a:srgbClr val="152B48"/>
            </a:solidFill>
            <a:latin typeface="Montserrat" panose="00000500000000000000" pitchFamily="50" charset="0"/>
          </a:endParaRPr>
        </a:p>
      </dgm:t>
    </dgm:pt>
    <dgm:pt modelId="{84C16207-52F5-0F47-89B9-C84B41AB34EF}" type="parTrans" cxnId="{9E0738DC-D708-684C-96B7-340EF9EEFC6E}">
      <dgm:prSet/>
      <dgm:spPr/>
      <dgm:t>
        <a:bodyPr/>
        <a:lstStyle/>
        <a:p>
          <a:endParaRPr lang="es-ES">
            <a:solidFill>
              <a:srgbClr val="152B48"/>
            </a:solidFill>
            <a:latin typeface="Montserrat" panose="00000500000000000000" pitchFamily="50" charset="0"/>
          </a:endParaRPr>
        </a:p>
      </dgm:t>
    </dgm:pt>
    <dgm:pt modelId="{AFE4821E-A58E-0145-8F14-87BA664413E5}" type="sibTrans" cxnId="{9E0738DC-D708-684C-96B7-340EF9EEFC6E}">
      <dgm:prSet/>
      <dgm:spPr/>
      <dgm:t>
        <a:bodyPr/>
        <a:lstStyle/>
        <a:p>
          <a:endParaRPr lang="es-ES">
            <a:solidFill>
              <a:srgbClr val="152B48"/>
            </a:solidFill>
            <a:latin typeface="Montserrat" panose="00000500000000000000" pitchFamily="50" charset="0"/>
          </a:endParaRPr>
        </a:p>
      </dgm:t>
    </dgm:pt>
    <dgm:pt modelId="{C9298BBF-AD5C-404A-9B0C-A724285D779E}">
      <dgm:prSet phldrT="[Texto]"/>
      <dgm:spPr/>
      <dgm:t>
        <a:bodyPr/>
        <a:lstStyle/>
        <a:p>
          <a:r>
            <a:rPr lang="es-CO" dirty="0">
              <a:solidFill>
                <a:srgbClr val="152B48"/>
              </a:solidFill>
              <a:latin typeface="Montserrat" panose="00000500000000000000" pitchFamily="50" charset="0"/>
            </a:rPr>
            <a:t>Suele comenzar poco después del inicio de la fiebre y, a menudo, no afecta al limbo, una zona avascular alrededor del iris. </a:t>
          </a:r>
          <a:endParaRPr lang="es-ES" dirty="0">
            <a:solidFill>
              <a:srgbClr val="152B48"/>
            </a:solidFill>
            <a:latin typeface="Montserrat" panose="00000500000000000000" pitchFamily="50" charset="0"/>
          </a:endParaRPr>
        </a:p>
      </dgm:t>
    </dgm:pt>
    <dgm:pt modelId="{2D0C72B1-8F45-534C-AC16-CDB468D19DA4}" type="parTrans" cxnId="{390B1064-7CBD-DB4A-9C33-E55297F10C2C}">
      <dgm:prSet/>
      <dgm:spPr/>
      <dgm:t>
        <a:bodyPr/>
        <a:lstStyle/>
        <a:p>
          <a:endParaRPr lang="es-ES">
            <a:solidFill>
              <a:srgbClr val="152B48"/>
            </a:solidFill>
            <a:latin typeface="Montserrat" panose="00000500000000000000" pitchFamily="50" charset="0"/>
          </a:endParaRPr>
        </a:p>
      </dgm:t>
    </dgm:pt>
    <dgm:pt modelId="{22B4B7C8-30C3-3049-BC07-63DE38ACA9DD}" type="sibTrans" cxnId="{390B1064-7CBD-DB4A-9C33-E55297F10C2C}">
      <dgm:prSet/>
      <dgm:spPr/>
      <dgm:t>
        <a:bodyPr/>
        <a:lstStyle/>
        <a:p>
          <a:endParaRPr lang="es-ES">
            <a:solidFill>
              <a:srgbClr val="152B48"/>
            </a:solidFill>
            <a:latin typeface="Montserrat" panose="00000500000000000000" pitchFamily="50" charset="0"/>
          </a:endParaRPr>
        </a:p>
      </dgm:t>
    </dgm:pt>
    <dgm:pt modelId="{51BD7FDA-2AA7-6243-9715-88363138B291}">
      <dgm:prSet phldrT="[Texto]"/>
      <dgm:spPr/>
      <dgm:t>
        <a:bodyPr/>
        <a:lstStyle/>
        <a:p>
          <a:r>
            <a:rPr lang="es-CO" dirty="0">
              <a:solidFill>
                <a:srgbClr val="152B48"/>
              </a:solidFill>
              <a:latin typeface="Montserrat" panose="00000500000000000000" pitchFamily="50" charset="0"/>
            </a:rPr>
            <a:t>La uveítis anterior se observa a menudo mediante examen con lámpara de hendidura en la primera semana de la fiebre.</a:t>
          </a:r>
          <a:endParaRPr lang="es-ES" dirty="0">
            <a:solidFill>
              <a:srgbClr val="152B48"/>
            </a:solidFill>
            <a:latin typeface="Montserrat" panose="00000500000000000000" pitchFamily="50" charset="0"/>
          </a:endParaRPr>
        </a:p>
      </dgm:t>
    </dgm:pt>
    <dgm:pt modelId="{51A04DB3-C37A-4047-B47A-A2C0EAE89C2C}" type="parTrans" cxnId="{0A44E91B-AC31-6748-96E2-78DA8B74EE3E}">
      <dgm:prSet/>
      <dgm:spPr/>
      <dgm:t>
        <a:bodyPr/>
        <a:lstStyle/>
        <a:p>
          <a:endParaRPr lang="es-ES">
            <a:solidFill>
              <a:srgbClr val="152B48"/>
            </a:solidFill>
            <a:latin typeface="Montserrat" panose="00000500000000000000" pitchFamily="50" charset="0"/>
          </a:endParaRPr>
        </a:p>
      </dgm:t>
    </dgm:pt>
    <dgm:pt modelId="{A5C0C454-ADBD-2E4A-85B9-6229EB9DDF12}" type="sibTrans" cxnId="{0A44E91B-AC31-6748-96E2-78DA8B74EE3E}">
      <dgm:prSet/>
      <dgm:spPr/>
      <dgm:t>
        <a:bodyPr/>
        <a:lstStyle/>
        <a:p>
          <a:endParaRPr lang="es-ES">
            <a:solidFill>
              <a:srgbClr val="152B48"/>
            </a:solidFill>
            <a:latin typeface="Montserrat" panose="00000500000000000000" pitchFamily="50" charset="0"/>
          </a:endParaRPr>
        </a:p>
      </dgm:t>
    </dgm:pt>
    <dgm:pt modelId="{1F654972-0A7D-1C4F-9317-5CB6BB299542}">
      <dgm:prSet phldrT="[Texto]"/>
      <dgm:spPr/>
      <dgm:t>
        <a:bodyPr/>
        <a:lstStyle/>
        <a:p>
          <a:r>
            <a:rPr lang="es-CO">
              <a:solidFill>
                <a:srgbClr val="152B48"/>
              </a:solidFill>
              <a:latin typeface="Montserrat" panose="00000500000000000000" pitchFamily="50" charset="0"/>
            </a:rPr>
            <a:t>Hemorragia subconjuntival: raro.</a:t>
          </a:r>
          <a:endParaRPr lang="es-ES" dirty="0">
            <a:solidFill>
              <a:srgbClr val="152B48"/>
            </a:solidFill>
            <a:latin typeface="Montserrat" panose="00000500000000000000" pitchFamily="50" charset="0"/>
          </a:endParaRPr>
        </a:p>
      </dgm:t>
    </dgm:pt>
    <dgm:pt modelId="{1452A83A-A18B-2A46-8E2D-C8A49BC46466}" type="parTrans" cxnId="{874F656F-3CC2-AC4C-A4D1-656A6F6A67CB}">
      <dgm:prSet/>
      <dgm:spPr/>
      <dgm:t>
        <a:bodyPr/>
        <a:lstStyle/>
        <a:p>
          <a:endParaRPr lang="es-ES">
            <a:solidFill>
              <a:srgbClr val="152B48"/>
            </a:solidFill>
            <a:latin typeface="Montserrat" panose="00000500000000000000" pitchFamily="50" charset="0"/>
          </a:endParaRPr>
        </a:p>
      </dgm:t>
    </dgm:pt>
    <dgm:pt modelId="{F4804EE8-0CA3-3F40-A845-FEAE9178866E}" type="sibTrans" cxnId="{874F656F-3CC2-AC4C-A4D1-656A6F6A67CB}">
      <dgm:prSet/>
      <dgm:spPr/>
      <dgm:t>
        <a:bodyPr/>
        <a:lstStyle/>
        <a:p>
          <a:endParaRPr lang="es-ES">
            <a:solidFill>
              <a:srgbClr val="152B48"/>
            </a:solidFill>
            <a:latin typeface="Montserrat" panose="00000500000000000000" pitchFamily="50" charset="0"/>
          </a:endParaRPr>
        </a:p>
      </dgm:t>
    </dgm:pt>
    <dgm:pt modelId="{7F0A7C68-1193-7E4B-915B-B410EDEE3500}" type="pres">
      <dgm:prSet presAssocID="{883191F7-81CA-034D-9108-1AB19C885AF4}" presName="linear" presStyleCnt="0">
        <dgm:presLayoutVars>
          <dgm:animLvl val="lvl"/>
          <dgm:resizeHandles val="exact"/>
        </dgm:presLayoutVars>
      </dgm:prSet>
      <dgm:spPr/>
    </dgm:pt>
    <dgm:pt modelId="{1D08CCE1-EFC9-894A-B80D-F020A3DB7165}" type="pres">
      <dgm:prSet presAssocID="{7F66BDA2-E1FD-CD41-9FD7-5E530CD2AF71}" presName="parentText" presStyleLbl="node1" presStyleIdx="0" presStyleCnt="4">
        <dgm:presLayoutVars>
          <dgm:chMax val="0"/>
          <dgm:bulletEnabled val="1"/>
        </dgm:presLayoutVars>
      </dgm:prSet>
      <dgm:spPr/>
    </dgm:pt>
    <dgm:pt modelId="{B6637E84-AAC2-6A4D-A362-CEF95C0360D7}" type="pres">
      <dgm:prSet presAssocID="{AFE4821E-A58E-0145-8F14-87BA664413E5}" presName="spacer" presStyleCnt="0"/>
      <dgm:spPr/>
    </dgm:pt>
    <dgm:pt modelId="{CAE0F2A0-6A59-9545-ADCE-6AF603463FFB}" type="pres">
      <dgm:prSet presAssocID="{C9298BBF-AD5C-404A-9B0C-A724285D779E}" presName="parentText" presStyleLbl="node1" presStyleIdx="1" presStyleCnt="4">
        <dgm:presLayoutVars>
          <dgm:chMax val="0"/>
          <dgm:bulletEnabled val="1"/>
        </dgm:presLayoutVars>
      </dgm:prSet>
      <dgm:spPr/>
    </dgm:pt>
    <dgm:pt modelId="{81A1C199-0038-6841-9512-1F30286CB076}" type="pres">
      <dgm:prSet presAssocID="{22B4B7C8-30C3-3049-BC07-63DE38ACA9DD}" presName="spacer" presStyleCnt="0"/>
      <dgm:spPr/>
    </dgm:pt>
    <dgm:pt modelId="{0F06A3E8-A01B-5A4F-AF99-9890FE248C10}" type="pres">
      <dgm:prSet presAssocID="{51BD7FDA-2AA7-6243-9715-88363138B291}" presName="parentText" presStyleLbl="node1" presStyleIdx="2" presStyleCnt="4">
        <dgm:presLayoutVars>
          <dgm:chMax val="0"/>
          <dgm:bulletEnabled val="1"/>
        </dgm:presLayoutVars>
      </dgm:prSet>
      <dgm:spPr/>
    </dgm:pt>
    <dgm:pt modelId="{D101535A-582E-8E43-9C3A-47B86481BC09}" type="pres">
      <dgm:prSet presAssocID="{A5C0C454-ADBD-2E4A-85B9-6229EB9DDF12}" presName="spacer" presStyleCnt="0"/>
      <dgm:spPr/>
    </dgm:pt>
    <dgm:pt modelId="{0DA85044-AC99-8F4E-9AC2-26B08BEBD638}" type="pres">
      <dgm:prSet presAssocID="{1F654972-0A7D-1C4F-9317-5CB6BB299542}" presName="parentText" presStyleLbl="node1" presStyleIdx="3" presStyleCnt="4">
        <dgm:presLayoutVars>
          <dgm:chMax val="0"/>
          <dgm:bulletEnabled val="1"/>
        </dgm:presLayoutVars>
      </dgm:prSet>
      <dgm:spPr/>
    </dgm:pt>
  </dgm:ptLst>
  <dgm:cxnLst>
    <dgm:cxn modelId="{21DE5917-9DFB-2844-83D3-C300F6195E67}" type="presOf" srcId="{883191F7-81CA-034D-9108-1AB19C885AF4}" destId="{7F0A7C68-1193-7E4B-915B-B410EDEE3500}" srcOrd="0" destOrd="0" presId="urn:microsoft.com/office/officeart/2005/8/layout/vList2"/>
    <dgm:cxn modelId="{0A44E91B-AC31-6748-96E2-78DA8B74EE3E}" srcId="{883191F7-81CA-034D-9108-1AB19C885AF4}" destId="{51BD7FDA-2AA7-6243-9715-88363138B291}" srcOrd="2" destOrd="0" parTransId="{51A04DB3-C37A-4047-B47A-A2C0EAE89C2C}" sibTransId="{A5C0C454-ADBD-2E4A-85B9-6229EB9DDF12}"/>
    <dgm:cxn modelId="{B43EE23B-ECA2-0D49-9CB2-8C0D13480D15}" type="presOf" srcId="{7F66BDA2-E1FD-CD41-9FD7-5E530CD2AF71}" destId="{1D08CCE1-EFC9-894A-B80D-F020A3DB7165}" srcOrd="0" destOrd="0" presId="urn:microsoft.com/office/officeart/2005/8/layout/vList2"/>
    <dgm:cxn modelId="{390B1064-7CBD-DB4A-9C33-E55297F10C2C}" srcId="{883191F7-81CA-034D-9108-1AB19C885AF4}" destId="{C9298BBF-AD5C-404A-9B0C-A724285D779E}" srcOrd="1" destOrd="0" parTransId="{2D0C72B1-8F45-534C-AC16-CDB468D19DA4}" sibTransId="{22B4B7C8-30C3-3049-BC07-63DE38ACA9DD}"/>
    <dgm:cxn modelId="{874F656F-3CC2-AC4C-A4D1-656A6F6A67CB}" srcId="{883191F7-81CA-034D-9108-1AB19C885AF4}" destId="{1F654972-0A7D-1C4F-9317-5CB6BB299542}" srcOrd="3" destOrd="0" parTransId="{1452A83A-A18B-2A46-8E2D-C8A49BC46466}" sibTransId="{F4804EE8-0CA3-3F40-A845-FEAE9178866E}"/>
    <dgm:cxn modelId="{6154DD70-4095-E549-81D5-50DD932F26D3}" type="presOf" srcId="{C9298BBF-AD5C-404A-9B0C-A724285D779E}" destId="{CAE0F2A0-6A59-9545-ADCE-6AF603463FFB}" srcOrd="0" destOrd="0" presId="urn:microsoft.com/office/officeart/2005/8/layout/vList2"/>
    <dgm:cxn modelId="{EFAE68B8-2F36-5246-AC84-BC2463B04330}" type="presOf" srcId="{1F654972-0A7D-1C4F-9317-5CB6BB299542}" destId="{0DA85044-AC99-8F4E-9AC2-26B08BEBD638}" srcOrd="0" destOrd="0" presId="urn:microsoft.com/office/officeart/2005/8/layout/vList2"/>
    <dgm:cxn modelId="{9E0738DC-D708-684C-96B7-340EF9EEFC6E}" srcId="{883191F7-81CA-034D-9108-1AB19C885AF4}" destId="{7F66BDA2-E1FD-CD41-9FD7-5E530CD2AF71}" srcOrd="0" destOrd="0" parTransId="{84C16207-52F5-0F47-89B9-C84B41AB34EF}" sibTransId="{AFE4821E-A58E-0145-8F14-87BA664413E5}"/>
    <dgm:cxn modelId="{495BC8F5-EF9D-B842-A1B6-F3DDA11A1D1A}" type="presOf" srcId="{51BD7FDA-2AA7-6243-9715-88363138B291}" destId="{0F06A3E8-A01B-5A4F-AF99-9890FE248C10}" srcOrd="0" destOrd="0" presId="urn:microsoft.com/office/officeart/2005/8/layout/vList2"/>
    <dgm:cxn modelId="{C93B99D0-ACE9-EB46-B459-FB8BF9884AC4}" type="presParOf" srcId="{7F0A7C68-1193-7E4B-915B-B410EDEE3500}" destId="{1D08CCE1-EFC9-894A-B80D-F020A3DB7165}" srcOrd="0" destOrd="0" presId="urn:microsoft.com/office/officeart/2005/8/layout/vList2"/>
    <dgm:cxn modelId="{72CD505E-2545-A04C-8670-131DB66B5BB4}" type="presParOf" srcId="{7F0A7C68-1193-7E4B-915B-B410EDEE3500}" destId="{B6637E84-AAC2-6A4D-A362-CEF95C0360D7}" srcOrd="1" destOrd="0" presId="urn:microsoft.com/office/officeart/2005/8/layout/vList2"/>
    <dgm:cxn modelId="{24C4273A-5809-3C4F-9404-E48A673F77A8}" type="presParOf" srcId="{7F0A7C68-1193-7E4B-915B-B410EDEE3500}" destId="{CAE0F2A0-6A59-9545-ADCE-6AF603463FFB}" srcOrd="2" destOrd="0" presId="urn:microsoft.com/office/officeart/2005/8/layout/vList2"/>
    <dgm:cxn modelId="{5FB333FE-4FC7-AE46-8D2F-A3F5429F29A5}" type="presParOf" srcId="{7F0A7C68-1193-7E4B-915B-B410EDEE3500}" destId="{81A1C199-0038-6841-9512-1F30286CB076}" srcOrd="3" destOrd="0" presId="urn:microsoft.com/office/officeart/2005/8/layout/vList2"/>
    <dgm:cxn modelId="{68C95465-5159-9740-901F-84380414658D}" type="presParOf" srcId="{7F0A7C68-1193-7E4B-915B-B410EDEE3500}" destId="{0F06A3E8-A01B-5A4F-AF99-9890FE248C10}" srcOrd="4" destOrd="0" presId="urn:microsoft.com/office/officeart/2005/8/layout/vList2"/>
    <dgm:cxn modelId="{31583EFD-CEEE-494E-8723-338F7F62BC4A}" type="presParOf" srcId="{7F0A7C68-1193-7E4B-915B-B410EDEE3500}" destId="{D101535A-582E-8E43-9C3A-47B86481BC09}" srcOrd="5" destOrd="0" presId="urn:microsoft.com/office/officeart/2005/8/layout/vList2"/>
    <dgm:cxn modelId="{114872B7-FCEC-D947-AFBA-0A483978FDCB}" type="presParOf" srcId="{7F0A7C68-1193-7E4B-915B-B410EDEE3500}" destId="{0DA85044-AC99-8F4E-9AC2-26B08BEBD638}" srcOrd="6"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67FEC5A4-D949-C449-A69D-9AB76D68AEDF}" type="doc">
      <dgm:prSet loTypeId="urn:microsoft.com/office/officeart/2005/8/layout/process2" loCatId="" qsTypeId="urn:microsoft.com/office/officeart/2005/8/quickstyle/simple1" qsCatId="simple" csTypeId="urn:microsoft.com/office/officeart/2005/8/colors/accent0_1" csCatId="mainScheme" phldr="1"/>
      <dgm:spPr/>
    </dgm:pt>
    <dgm:pt modelId="{D212A2DC-055A-E749-8888-F012534A37B6}">
      <dgm:prSet phldrT="[Texto]" custT="1"/>
      <dgm:spPr/>
      <dgm:t>
        <a:bodyPr/>
        <a:lstStyle/>
        <a:p>
          <a:r>
            <a:rPr lang="es-ES" sz="1400" dirty="0">
              <a:solidFill>
                <a:srgbClr val="152B48"/>
              </a:solidFill>
              <a:latin typeface="Montserrat" panose="00000500000000000000" pitchFamily="50" charset="0"/>
            </a:rPr>
            <a:t>Agrietamiento.</a:t>
          </a:r>
        </a:p>
      </dgm:t>
    </dgm:pt>
    <dgm:pt modelId="{CEA89350-2800-FB4D-8D0E-BC0BBE368CB4}" type="parTrans" cxnId="{0692C5F3-A84E-D740-AEB9-7FDD53706C61}">
      <dgm:prSet/>
      <dgm:spPr/>
      <dgm:t>
        <a:bodyPr/>
        <a:lstStyle/>
        <a:p>
          <a:endParaRPr lang="es-ES" sz="1400">
            <a:solidFill>
              <a:srgbClr val="152B48"/>
            </a:solidFill>
            <a:latin typeface="Montserrat" panose="00000500000000000000" pitchFamily="50" charset="0"/>
          </a:endParaRPr>
        </a:p>
      </dgm:t>
    </dgm:pt>
    <dgm:pt modelId="{90FDC228-565D-0B42-B36D-7DFEA1802EF2}" type="sibTrans" cxnId="{0692C5F3-A84E-D740-AEB9-7FDD53706C61}">
      <dgm:prSet custT="1"/>
      <dgm:spPr/>
      <dgm:t>
        <a:bodyPr/>
        <a:lstStyle/>
        <a:p>
          <a:endParaRPr lang="es-ES" sz="1400">
            <a:solidFill>
              <a:srgbClr val="152B48"/>
            </a:solidFill>
            <a:latin typeface="Montserrat" panose="00000500000000000000" pitchFamily="50" charset="0"/>
          </a:endParaRPr>
        </a:p>
      </dgm:t>
    </dgm:pt>
    <dgm:pt modelId="{3BCD0561-5E17-E04E-B1AA-BE50C63E23D9}">
      <dgm:prSet phldrT="[Texto]" custT="1"/>
      <dgm:spPr/>
      <dgm:t>
        <a:bodyPr/>
        <a:lstStyle/>
        <a:p>
          <a:r>
            <a:rPr lang="es-ES" sz="1400" dirty="0">
              <a:solidFill>
                <a:srgbClr val="152B48"/>
              </a:solidFill>
              <a:latin typeface="Montserrat" panose="00000500000000000000" pitchFamily="50" charset="0"/>
            </a:rPr>
            <a:t>Sangrado de los labios.</a:t>
          </a:r>
        </a:p>
      </dgm:t>
    </dgm:pt>
    <dgm:pt modelId="{26DEC0F7-D50C-D246-B3C4-4046465B86CA}" type="parTrans" cxnId="{6A9C24AF-2F0E-2B4A-8C1A-945C67D8D441}">
      <dgm:prSet/>
      <dgm:spPr/>
      <dgm:t>
        <a:bodyPr/>
        <a:lstStyle/>
        <a:p>
          <a:endParaRPr lang="es-ES" sz="1400">
            <a:solidFill>
              <a:srgbClr val="152B48"/>
            </a:solidFill>
            <a:latin typeface="Montserrat" panose="00000500000000000000" pitchFamily="50" charset="0"/>
          </a:endParaRPr>
        </a:p>
      </dgm:t>
    </dgm:pt>
    <dgm:pt modelId="{A28A87B4-A8E2-6F4A-874E-290CDA2F803D}" type="sibTrans" cxnId="{6A9C24AF-2F0E-2B4A-8C1A-945C67D8D441}">
      <dgm:prSet custT="1"/>
      <dgm:spPr/>
      <dgm:t>
        <a:bodyPr/>
        <a:lstStyle/>
        <a:p>
          <a:endParaRPr lang="es-ES" sz="1400">
            <a:solidFill>
              <a:srgbClr val="152B48"/>
            </a:solidFill>
            <a:latin typeface="Montserrat" panose="00000500000000000000" pitchFamily="50" charset="0"/>
          </a:endParaRPr>
        </a:p>
      </dgm:t>
    </dgm:pt>
    <dgm:pt modelId="{1237AE8A-A2F2-454D-9690-72F4DB4FFA34}">
      <dgm:prSet phldrT="[Texto]" custT="1"/>
      <dgm:spPr/>
      <dgm:t>
        <a:bodyPr/>
        <a:lstStyle/>
        <a:p>
          <a:r>
            <a:rPr lang="es-ES" sz="1400" dirty="0">
              <a:solidFill>
                <a:srgbClr val="152B48"/>
              </a:solidFill>
              <a:latin typeface="Montserrat" panose="00000500000000000000" pitchFamily="50" charset="0"/>
            </a:rPr>
            <a:t>"lengua en fresa", con eritema y papilas fungiformes prominentes, eritema difuso de la mucosa orofaríngea. </a:t>
          </a:r>
        </a:p>
      </dgm:t>
    </dgm:pt>
    <dgm:pt modelId="{EE4CF88B-C34D-5E4D-B8DE-5A15A6AE9C9C}" type="parTrans" cxnId="{15A7DB2E-B50E-544B-894A-05DA3C0EEB18}">
      <dgm:prSet/>
      <dgm:spPr/>
      <dgm:t>
        <a:bodyPr/>
        <a:lstStyle/>
        <a:p>
          <a:endParaRPr lang="es-ES" sz="1400">
            <a:solidFill>
              <a:srgbClr val="152B48"/>
            </a:solidFill>
            <a:latin typeface="Montserrat" panose="00000500000000000000" pitchFamily="50" charset="0"/>
          </a:endParaRPr>
        </a:p>
      </dgm:t>
    </dgm:pt>
    <dgm:pt modelId="{743ED8A7-9DF8-9345-B20B-E727CE20A4EE}" type="sibTrans" cxnId="{15A7DB2E-B50E-544B-894A-05DA3C0EEB18}">
      <dgm:prSet custT="1"/>
      <dgm:spPr/>
      <dgm:t>
        <a:bodyPr/>
        <a:lstStyle/>
        <a:p>
          <a:endParaRPr lang="es-ES" sz="1400">
            <a:solidFill>
              <a:srgbClr val="152B48"/>
            </a:solidFill>
            <a:latin typeface="Montserrat" panose="00000500000000000000" pitchFamily="50" charset="0"/>
          </a:endParaRPr>
        </a:p>
      </dgm:t>
    </dgm:pt>
    <dgm:pt modelId="{A9A1CE8B-FE76-834F-8196-10918249A8E3}">
      <dgm:prSet phldrT="[Texto]" custT="1"/>
      <dgm:spPr/>
      <dgm:t>
        <a:bodyPr/>
        <a:lstStyle/>
        <a:p>
          <a:r>
            <a:rPr lang="es-ES" sz="1400" dirty="0">
              <a:solidFill>
                <a:srgbClr val="152B48"/>
              </a:solidFill>
              <a:latin typeface="Montserrat" panose="00000500000000000000" pitchFamily="50" charset="0"/>
            </a:rPr>
            <a:t>Las úlceras orales y los exudados faríngeos no son compatibles con la EK.</a:t>
          </a:r>
        </a:p>
      </dgm:t>
    </dgm:pt>
    <dgm:pt modelId="{15E12700-B4C0-2E4D-BEF7-6C25F2A922F7}" type="parTrans" cxnId="{17B656E7-360D-6E41-9B45-1E07E7C13E2E}">
      <dgm:prSet/>
      <dgm:spPr/>
      <dgm:t>
        <a:bodyPr/>
        <a:lstStyle/>
        <a:p>
          <a:endParaRPr lang="es-ES" sz="1400">
            <a:solidFill>
              <a:srgbClr val="152B48"/>
            </a:solidFill>
            <a:latin typeface="Montserrat" panose="00000500000000000000" pitchFamily="50" charset="0"/>
          </a:endParaRPr>
        </a:p>
      </dgm:t>
    </dgm:pt>
    <dgm:pt modelId="{FB57DA6E-9B99-7248-80AA-D217557960D9}" type="sibTrans" cxnId="{17B656E7-360D-6E41-9B45-1E07E7C13E2E}">
      <dgm:prSet/>
      <dgm:spPr/>
      <dgm:t>
        <a:bodyPr/>
        <a:lstStyle/>
        <a:p>
          <a:endParaRPr lang="es-ES" sz="1400">
            <a:solidFill>
              <a:srgbClr val="152B48"/>
            </a:solidFill>
            <a:latin typeface="Montserrat" panose="00000500000000000000" pitchFamily="50" charset="0"/>
          </a:endParaRPr>
        </a:p>
      </dgm:t>
    </dgm:pt>
    <dgm:pt modelId="{4DC9E337-EFF0-AB4E-94A4-7BDDD7C5E69C}" type="pres">
      <dgm:prSet presAssocID="{67FEC5A4-D949-C449-A69D-9AB76D68AEDF}" presName="linearFlow" presStyleCnt="0">
        <dgm:presLayoutVars>
          <dgm:resizeHandles val="exact"/>
        </dgm:presLayoutVars>
      </dgm:prSet>
      <dgm:spPr/>
    </dgm:pt>
    <dgm:pt modelId="{81E729FB-8E30-8249-B579-8E1CF622FCD2}" type="pres">
      <dgm:prSet presAssocID="{D212A2DC-055A-E749-8888-F012534A37B6}" presName="node" presStyleLbl="node1" presStyleIdx="0" presStyleCnt="4" custScaleX="147361">
        <dgm:presLayoutVars>
          <dgm:bulletEnabled val="1"/>
        </dgm:presLayoutVars>
      </dgm:prSet>
      <dgm:spPr/>
    </dgm:pt>
    <dgm:pt modelId="{4D350D8F-B0AF-6C4E-AF25-AE616FAE4493}" type="pres">
      <dgm:prSet presAssocID="{90FDC228-565D-0B42-B36D-7DFEA1802EF2}" presName="sibTrans" presStyleLbl="sibTrans2D1" presStyleIdx="0" presStyleCnt="3"/>
      <dgm:spPr/>
    </dgm:pt>
    <dgm:pt modelId="{6876AE8F-1C0C-3444-8163-A76D2E873BD0}" type="pres">
      <dgm:prSet presAssocID="{90FDC228-565D-0B42-B36D-7DFEA1802EF2}" presName="connectorText" presStyleLbl="sibTrans2D1" presStyleIdx="0" presStyleCnt="3"/>
      <dgm:spPr/>
    </dgm:pt>
    <dgm:pt modelId="{68B932C1-AC01-2A4D-9291-5A31BC838874}" type="pres">
      <dgm:prSet presAssocID="{3BCD0561-5E17-E04E-B1AA-BE50C63E23D9}" presName="node" presStyleLbl="node1" presStyleIdx="1" presStyleCnt="4" custScaleX="147361">
        <dgm:presLayoutVars>
          <dgm:bulletEnabled val="1"/>
        </dgm:presLayoutVars>
      </dgm:prSet>
      <dgm:spPr/>
    </dgm:pt>
    <dgm:pt modelId="{D24631EB-6931-534B-A644-2FA8A94DD2BC}" type="pres">
      <dgm:prSet presAssocID="{A28A87B4-A8E2-6F4A-874E-290CDA2F803D}" presName="sibTrans" presStyleLbl="sibTrans2D1" presStyleIdx="1" presStyleCnt="3"/>
      <dgm:spPr/>
    </dgm:pt>
    <dgm:pt modelId="{4E0C30F1-1BD0-8B48-81C5-D3E79533BE5E}" type="pres">
      <dgm:prSet presAssocID="{A28A87B4-A8E2-6F4A-874E-290CDA2F803D}" presName="connectorText" presStyleLbl="sibTrans2D1" presStyleIdx="1" presStyleCnt="3"/>
      <dgm:spPr/>
    </dgm:pt>
    <dgm:pt modelId="{B0D776F0-5E48-C340-9DA6-F3C667696177}" type="pres">
      <dgm:prSet presAssocID="{1237AE8A-A2F2-454D-9690-72F4DB4FFA34}" presName="node" presStyleLbl="node1" presStyleIdx="2" presStyleCnt="4" custScaleX="147361">
        <dgm:presLayoutVars>
          <dgm:bulletEnabled val="1"/>
        </dgm:presLayoutVars>
      </dgm:prSet>
      <dgm:spPr/>
    </dgm:pt>
    <dgm:pt modelId="{2F9DA112-8670-CE46-A5A0-BB13D265FA14}" type="pres">
      <dgm:prSet presAssocID="{743ED8A7-9DF8-9345-B20B-E727CE20A4EE}" presName="sibTrans" presStyleLbl="sibTrans2D1" presStyleIdx="2" presStyleCnt="3"/>
      <dgm:spPr/>
    </dgm:pt>
    <dgm:pt modelId="{2AADB891-1103-4347-95DB-E5B7BB0D0DA1}" type="pres">
      <dgm:prSet presAssocID="{743ED8A7-9DF8-9345-B20B-E727CE20A4EE}" presName="connectorText" presStyleLbl="sibTrans2D1" presStyleIdx="2" presStyleCnt="3"/>
      <dgm:spPr/>
    </dgm:pt>
    <dgm:pt modelId="{B55DCBFF-D8E2-D74B-B378-A131FECA9EBE}" type="pres">
      <dgm:prSet presAssocID="{A9A1CE8B-FE76-834F-8196-10918249A8E3}" presName="node" presStyleLbl="node1" presStyleIdx="3" presStyleCnt="4" custScaleX="147361">
        <dgm:presLayoutVars>
          <dgm:bulletEnabled val="1"/>
        </dgm:presLayoutVars>
      </dgm:prSet>
      <dgm:spPr/>
    </dgm:pt>
  </dgm:ptLst>
  <dgm:cxnLst>
    <dgm:cxn modelId="{15A7DB2E-B50E-544B-894A-05DA3C0EEB18}" srcId="{67FEC5A4-D949-C449-A69D-9AB76D68AEDF}" destId="{1237AE8A-A2F2-454D-9690-72F4DB4FFA34}" srcOrd="2" destOrd="0" parTransId="{EE4CF88B-C34D-5E4D-B8DE-5A15A6AE9C9C}" sibTransId="{743ED8A7-9DF8-9345-B20B-E727CE20A4EE}"/>
    <dgm:cxn modelId="{7D65DB31-22FC-EE4B-BBB9-1C7F32B9C806}" type="presOf" srcId="{743ED8A7-9DF8-9345-B20B-E727CE20A4EE}" destId="{2AADB891-1103-4347-95DB-E5B7BB0D0DA1}" srcOrd="1" destOrd="0" presId="urn:microsoft.com/office/officeart/2005/8/layout/process2"/>
    <dgm:cxn modelId="{4AD03F4A-9397-074E-91CF-0BE84D13BEC9}" type="presOf" srcId="{90FDC228-565D-0B42-B36D-7DFEA1802EF2}" destId="{4D350D8F-B0AF-6C4E-AF25-AE616FAE4493}" srcOrd="0" destOrd="0" presId="urn:microsoft.com/office/officeart/2005/8/layout/process2"/>
    <dgm:cxn modelId="{AB16A150-1EFE-494C-A65D-626AC9B9B6F3}" type="presOf" srcId="{A9A1CE8B-FE76-834F-8196-10918249A8E3}" destId="{B55DCBFF-D8E2-D74B-B378-A131FECA9EBE}" srcOrd="0" destOrd="0" presId="urn:microsoft.com/office/officeart/2005/8/layout/process2"/>
    <dgm:cxn modelId="{E1D93F7A-173F-F640-8106-0BFB6D63C134}" type="presOf" srcId="{3BCD0561-5E17-E04E-B1AA-BE50C63E23D9}" destId="{68B932C1-AC01-2A4D-9291-5A31BC838874}" srcOrd="0" destOrd="0" presId="urn:microsoft.com/office/officeart/2005/8/layout/process2"/>
    <dgm:cxn modelId="{7AE17E80-DB96-8D4E-8324-6498C99933EE}" type="presOf" srcId="{67FEC5A4-D949-C449-A69D-9AB76D68AEDF}" destId="{4DC9E337-EFF0-AB4E-94A4-7BDDD7C5E69C}" srcOrd="0" destOrd="0" presId="urn:microsoft.com/office/officeart/2005/8/layout/process2"/>
    <dgm:cxn modelId="{EA8D27A4-E82B-5940-910E-209528548482}" type="presOf" srcId="{1237AE8A-A2F2-454D-9690-72F4DB4FFA34}" destId="{B0D776F0-5E48-C340-9DA6-F3C667696177}" srcOrd="0" destOrd="0" presId="urn:microsoft.com/office/officeart/2005/8/layout/process2"/>
    <dgm:cxn modelId="{791663AC-B88F-5D45-B31D-4F1CE7201993}" type="presOf" srcId="{A28A87B4-A8E2-6F4A-874E-290CDA2F803D}" destId="{4E0C30F1-1BD0-8B48-81C5-D3E79533BE5E}" srcOrd="1" destOrd="0" presId="urn:microsoft.com/office/officeart/2005/8/layout/process2"/>
    <dgm:cxn modelId="{6A9C24AF-2F0E-2B4A-8C1A-945C67D8D441}" srcId="{67FEC5A4-D949-C449-A69D-9AB76D68AEDF}" destId="{3BCD0561-5E17-E04E-B1AA-BE50C63E23D9}" srcOrd="1" destOrd="0" parTransId="{26DEC0F7-D50C-D246-B3C4-4046465B86CA}" sibTransId="{A28A87B4-A8E2-6F4A-874E-290CDA2F803D}"/>
    <dgm:cxn modelId="{C4133EB1-4B32-2B4B-A720-F4914A92F667}" type="presOf" srcId="{A28A87B4-A8E2-6F4A-874E-290CDA2F803D}" destId="{D24631EB-6931-534B-A644-2FA8A94DD2BC}" srcOrd="0" destOrd="0" presId="urn:microsoft.com/office/officeart/2005/8/layout/process2"/>
    <dgm:cxn modelId="{2F4066B4-BA87-304C-B305-780E884BA17A}" type="presOf" srcId="{90FDC228-565D-0B42-B36D-7DFEA1802EF2}" destId="{6876AE8F-1C0C-3444-8163-A76D2E873BD0}" srcOrd="1" destOrd="0" presId="urn:microsoft.com/office/officeart/2005/8/layout/process2"/>
    <dgm:cxn modelId="{8C9786BF-5E18-7140-BF42-8A013F5DE91F}" type="presOf" srcId="{743ED8A7-9DF8-9345-B20B-E727CE20A4EE}" destId="{2F9DA112-8670-CE46-A5A0-BB13D265FA14}" srcOrd="0" destOrd="0" presId="urn:microsoft.com/office/officeart/2005/8/layout/process2"/>
    <dgm:cxn modelId="{8CDFD3BF-A670-2547-AEF7-29EBB2585CF3}" type="presOf" srcId="{D212A2DC-055A-E749-8888-F012534A37B6}" destId="{81E729FB-8E30-8249-B579-8E1CF622FCD2}" srcOrd="0" destOrd="0" presId="urn:microsoft.com/office/officeart/2005/8/layout/process2"/>
    <dgm:cxn modelId="{17B656E7-360D-6E41-9B45-1E07E7C13E2E}" srcId="{67FEC5A4-D949-C449-A69D-9AB76D68AEDF}" destId="{A9A1CE8B-FE76-834F-8196-10918249A8E3}" srcOrd="3" destOrd="0" parTransId="{15E12700-B4C0-2E4D-BEF7-6C25F2A922F7}" sibTransId="{FB57DA6E-9B99-7248-80AA-D217557960D9}"/>
    <dgm:cxn modelId="{0692C5F3-A84E-D740-AEB9-7FDD53706C61}" srcId="{67FEC5A4-D949-C449-A69D-9AB76D68AEDF}" destId="{D212A2DC-055A-E749-8888-F012534A37B6}" srcOrd="0" destOrd="0" parTransId="{CEA89350-2800-FB4D-8D0E-BC0BBE368CB4}" sibTransId="{90FDC228-565D-0B42-B36D-7DFEA1802EF2}"/>
    <dgm:cxn modelId="{F573802F-543A-4249-AF2F-5ED05583C05A}" type="presParOf" srcId="{4DC9E337-EFF0-AB4E-94A4-7BDDD7C5E69C}" destId="{81E729FB-8E30-8249-B579-8E1CF622FCD2}" srcOrd="0" destOrd="0" presId="urn:microsoft.com/office/officeart/2005/8/layout/process2"/>
    <dgm:cxn modelId="{E8A6A2AE-A811-3E43-B5D0-C3182A9CFE19}" type="presParOf" srcId="{4DC9E337-EFF0-AB4E-94A4-7BDDD7C5E69C}" destId="{4D350D8F-B0AF-6C4E-AF25-AE616FAE4493}" srcOrd="1" destOrd="0" presId="urn:microsoft.com/office/officeart/2005/8/layout/process2"/>
    <dgm:cxn modelId="{5DB36D56-5FDD-0A4B-9A2F-3850E04014C0}" type="presParOf" srcId="{4D350D8F-B0AF-6C4E-AF25-AE616FAE4493}" destId="{6876AE8F-1C0C-3444-8163-A76D2E873BD0}" srcOrd="0" destOrd="0" presId="urn:microsoft.com/office/officeart/2005/8/layout/process2"/>
    <dgm:cxn modelId="{28D43B8F-2408-8C48-9604-410554227446}" type="presParOf" srcId="{4DC9E337-EFF0-AB4E-94A4-7BDDD7C5E69C}" destId="{68B932C1-AC01-2A4D-9291-5A31BC838874}" srcOrd="2" destOrd="0" presId="urn:microsoft.com/office/officeart/2005/8/layout/process2"/>
    <dgm:cxn modelId="{1334C4E6-8FDE-724B-A791-626F9EF4C9C5}" type="presParOf" srcId="{4DC9E337-EFF0-AB4E-94A4-7BDDD7C5E69C}" destId="{D24631EB-6931-534B-A644-2FA8A94DD2BC}" srcOrd="3" destOrd="0" presId="urn:microsoft.com/office/officeart/2005/8/layout/process2"/>
    <dgm:cxn modelId="{8672D54A-BE0F-1342-B789-819B033BFBDD}" type="presParOf" srcId="{D24631EB-6931-534B-A644-2FA8A94DD2BC}" destId="{4E0C30F1-1BD0-8B48-81C5-D3E79533BE5E}" srcOrd="0" destOrd="0" presId="urn:microsoft.com/office/officeart/2005/8/layout/process2"/>
    <dgm:cxn modelId="{14C9B3E0-B5D1-7942-9AE7-323B761FADEB}" type="presParOf" srcId="{4DC9E337-EFF0-AB4E-94A4-7BDDD7C5E69C}" destId="{B0D776F0-5E48-C340-9DA6-F3C667696177}" srcOrd="4" destOrd="0" presId="urn:microsoft.com/office/officeart/2005/8/layout/process2"/>
    <dgm:cxn modelId="{DA2BA482-8195-FD40-9C84-67646A9EA48B}" type="presParOf" srcId="{4DC9E337-EFF0-AB4E-94A4-7BDDD7C5E69C}" destId="{2F9DA112-8670-CE46-A5A0-BB13D265FA14}" srcOrd="5" destOrd="0" presId="urn:microsoft.com/office/officeart/2005/8/layout/process2"/>
    <dgm:cxn modelId="{5BF2034E-EAD8-B346-96FA-C88EE74EBA1C}" type="presParOf" srcId="{2F9DA112-8670-CE46-A5A0-BB13D265FA14}" destId="{2AADB891-1103-4347-95DB-E5B7BB0D0DA1}" srcOrd="0" destOrd="0" presId="urn:microsoft.com/office/officeart/2005/8/layout/process2"/>
    <dgm:cxn modelId="{C67B2496-25A3-8947-A78B-0A94423364A7}" type="presParOf" srcId="{4DC9E337-EFF0-AB4E-94A4-7BDDD7C5E69C}" destId="{B55DCBFF-D8E2-D74B-B378-A131FECA9EBE}" srcOrd="6" destOrd="0" presId="urn:microsoft.com/office/officeart/2005/8/layout/process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15.xml><?xml version="1.0" encoding="utf-8"?>
<dgm:dataModel xmlns:dgm="http://schemas.openxmlformats.org/drawingml/2006/diagram" xmlns:a="http://schemas.openxmlformats.org/drawingml/2006/main">
  <dgm:ptLst>
    <dgm:pt modelId="{16B0B8A7-0264-4F62-A5C9-172BCBEB65EC}" type="doc">
      <dgm:prSet loTypeId="urn:microsoft.com/office/officeart/2005/8/layout/vList2" loCatId="list" qsTypeId="urn:microsoft.com/office/officeart/2005/8/quickstyle/simple1" qsCatId="simple" csTypeId="urn:microsoft.com/office/officeart/2005/8/colors/accent0_1" csCatId="mainScheme" phldr="1"/>
      <dgm:spPr/>
      <dgm:t>
        <a:bodyPr/>
        <a:lstStyle/>
        <a:p>
          <a:endParaRPr lang="es-CO"/>
        </a:p>
      </dgm:t>
    </dgm:pt>
    <dgm:pt modelId="{71DD3BED-38EA-4066-8FF4-73A723B7593F}">
      <dgm:prSet/>
      <dgm:spPr/>
      <dgm:t>
        <a:bodyPr/>
        <a:lstStyle/>
        <a:p>
          <a:r>
            <a:rPr lang="es-ES" dirty="0">
              <a:solidFill>
                <a:srgbClr val="152B48"/>
              </a:solidFill>
              <a:latin typeface="Montserrat" panose="00000500000000000000" pitchFamily="50" charset="0"/>
            </a:rPr>
            <a:t>Es la menos común.</a:t>
          </a:r>
          <a:endParaRPr lang="es-CO" dirty="0">
            <a:solidFill>
              <a:srgbClr val="152B48"/>
            </a:solidFill>
            <a:latin typeface="Montserrat" panose="00000500000000000000" pitchFamily="50" charset="0"/>
          </a:endParaRPr>
        </a:p>
      </dgm:t>
    </dgm:pt>
    <dgm:pt modelId="{246512A0-D1B7-4955-8194-0F5989D8385D}" type="parTrans" cxnId="{E48BE015-9877-4073-98CD-5EDD86B4F98D}">
      <dgm:prSet/>
      <dgm:spPr/>
      <dgm:t>
        <a:bodyPr/>
        <a:lstStyle/>
        <a:p>
          <a:endParaRPr lang="es-CO">
            <a:solidFill>
              <a:srgbClr val="152B48"/>
            </a:solidFill>
            <a:latin typeface="Montserrat" panose="00000500000000000000" pitchFamily="50" charset="0"/>
          </a:endParaRPr>
        </a:p>
      </dgm:t>
    </dgm:pt>
    <dgm:pt modelId="{2028B808-5B6B-4367-9D27-D47F97755632}" type="sibTrans" cxnId="{E48BE015-9877-4073-98CD-5EDD86B4F98D}">
      <dgm:prSet/>
      <dgm:spPr/>
      <dgm:t>
        <a:bodyPr/>
        <a:lstStyle/>
        <a:p>
          <a:endParaRPr lang="es-CO">
            <a:solidFill>
              <a:srgbClr val="152B48"/>
            </a:solidFill>
            <a:latin typeface="Montserrat" panose="00000500000000000000" pitchFamily="50" charset="0"/>
          </a:endParaRPr>
        </a:p>
      </dgm:t>
    </dgm:pt>
    <dgm:pt modelId="{E6E5EF25-8E7D-452D-B825-6E97A4BABC82}">
      <dgm:prSet/>
      <dgm:spPr/>
      <dgm:t>
        <a:bodyPr/>
        <a:lstStyle/>
        <a:p>
          <a:r>
            <a:rPr lang="es-ES" dirty="0">
              <a:solidFill>
                <a:srgbClr val="152B48"/>
              </a:solidFill>
              <a:latin typeface="Montserrat" panose="00000500000000000000" pitchFamily="50" charset="0"/>
            </a:rPr>
            <a:t>Suele ser unilateral, ≥1,5 cm de diámetro y confinada al triángulo cervical anterior.</a:t>
          </a:r>
          <a:endParaRPr lang="es-CO" dirty="0">
            <a:solidFill>
              <a:srgbClr val="152B48"/>
            </a:solidFill>
            <a:latin typeface="Montserrat" panose="00000500000000000000" pitchFamily="50" charset="0"/>
          </a:endParaRPr>
        </a:p>
      </dgm:t>
    </dgm:pt>
    <dgm:pt modelId="{AB296D0F-926D-433E-BEF6-067C3CECBAC9}" type="parTrans" cxnId="{26C12F3B-680E-49C9-A4D4-478CB74B48F7}">
      <dgm:prSet/>
      <dgm:spPr/>
      <dgm:t>
        <a:bodyPr/>
        <a:lstStyle/>
        <a:p>
          <a:endParaRPr lang="es-CO">
            <a:solidFill>
              <a:srgbClr val="152B48"/>
            </a:solidFill>
            <a:latin typeface="Montserrat" panose="00000500000000000000" pitchFamily="50" charset="0"/>
          </a:endParaRPr>
        </a:p>
      </dgm:t>
    </dgm:pt>
    <dgm:pt modelId="{5CF07F17-6879-4DD3-96D5-1CAE8BBE614D}" type="sibTrans" cxnId="{26C12F3B-680E-49C9-A4D4-478CB74B48F7}">
      <dgm:prSet/>
      <dgm:spPr/>
      <dgm:t>
        <a:bodyPr/>
        <a:lstStyle/>
        <a:p>
          <a:endParaRPr lang="es-CO">
            <a:solidFill>
              <a:srgbClr val="152B48"/>
            </a:solidFill>
            <a:latin typeface="Montserrat" panose="00000500000000000000" pitchFamily="50" charset="0"/>
          </a:endParaRPr>
        </a:p>
      </dgm:t>
    </dgm:pt>
    <dgm:pt modelId="{1AB00F4E-E677-4140-8E2D-DA45E5A556BA}">
      <dgm:prSet/>
      <dgm:spPr/>
      <dgm:t>
        <a:bodyPr/>
        <a:lstStyle/>
        <a:p>
          <a:r>
            <a:rPr lang="es-ES" dirty="0">
              <a:solidFill>
                <a:srgbClr val="152B48"/>
              </a:solidFill>
              <a:latin typeface="Montserrat" panose="00000500000000000000" pitchFamily="50" charset="0"/>
            </a:rPr>
            <a:t>Raro el diagnóstico clínico de linfadenitis bacteriana.</a:t>
          </a:r>
          <a:endParaRPr lang="es-CO" dirty="0">
            <a:solidFill>
              <a:srgbClr val="152B48"/>
            </a:solidFill>
            <a:latin typeface="Montserrat" panose="00000500000000000000" pitchFamily="50" charset="0"/>
          </a:endParaRPr>
        </a:p>
      </dgm:t>
    </dgm:pt>
    <dgm:pt modelId="{95DC88D6-6EA9-49EB-8ADE-9C6C15FD0CEE}" type="parTrans" cxnId="{3DEC6D06-237A-47A7-9C97-33F4F8B70233}">
      <dgm:prSet/>
      <dgm:spPr/>
      <dgm:t>
        <a:bodyPr/>
        <a:lstStyle/>
        <a:p>
          <a:endParaRPr lang="es-CO">
            <a:solidFill>
              <a:srgbClr val="152B48"/>
            </a:solidFill>
            <a:latin typeface="Montserrat" panose="00000500000000000000" pitchFamily="50" charset="0"/>
          </a:endParaRPr>
        </a:p>
      </dgm:t>
    </dgm:pt>
    <dgm:pt modelId="{ABA88E23-32E7-4890-B001-BA987C018282}" type="sibTrans" cxnId="{3DEC6D06-237A-47A7-9C97-33F4F8B70233}">
      <dgm:prSet/>
      <dgm:spPr/>
      <dgm:t>
        <a:bodyPr/>
        <a:lstStyle/>
        <a:p>
          <a:endParaRPr lang="es-CO">
            <a:solidFill>
              <a:srgbClr val="152B48"/>
            </a:solidFill>
            <a:latin typeface="Montserrat" panose="00000500000000000000" pitchFamily="50" charset="0"/>
          </a:endParaRPr>
        </a:p>
      </dgm:t>
    </dgm:pt>
    <dgm:pt modelId="{588CF57E-0A1F-45BA-BBFD-C17A89291640}">
      <dgm:prSet/>
      <dgm:spPr/>
      <dgm:t>
        <a:bodyPr/>
        <a:lstStyle/>
        <a:p>
          <a:r>
            <a:rPr lang="es-ES" dirty="0">
              <a:solidFill>
                <a:srgbClr val="152B48"/>
              </a:solidFill>
              <a:latin typeface="Montserrat" panose="00000500000000000000" pitchFamily="50" charset="0"/>
            </a:rPr>
            <a:t>EK: Se agrandan múltiples ganglios linfáticos y es común el edema retrofaríngeo o el flemón.</a:t>
          </a:r>
          <a:endParaRPr lang="es-CO" dirty="0">
            <a:solidFill>
              <a:srgbClr val="152B48"/>
            </a:solidFill>
            <a:latin typeface="Montserrat" panose="00000500000000000000" pitchFamily="50" charset="0"/>
          </a:endParaRPr>
        </a:p>
      </dgm:t>
    </dgm:pt>
    <dgm:pt modelId="{A6EF53B5-A2EB-48EF-8631-B3A11A54CEA9}" type="parTrans" cxnId="{063218BD-11D5-455D-B085-C693BD009B93}">
      <dgm:prSet/>
      <dgm:spPr/>
      <dgm:t>
        <a:bodyPr/>
        <a:lstStyle/>
        <a:p>
          <a:endParaRPr lang="es-CO">
            <a:solidFill>
              <a:srgbClr val="152B48"/>
            </a:solidFill>
            <a:latin typeface="Montserrat" panose="00000500000000000000" pitchFamily="50" charset="0"/>
          </a:endParaRPr>
        </a:p>
      </dgm:t>
    </dgm:pt>
    <dgm:pt modelId="{26301516-D283-4F04-8FF5-E1748E48734F}" type="sibTrans" cxnId="{063218BD-11D5-455D-B085-C693BD009B93}">
      <dgm:prSet/>
      <dgm:spPr/>
      <dgm:t>
        <a:bodyPr/>
        <a:lstStyle/>
        <a:p>
          <a:endParaRPr lang="es-CO">
            <a:solidFill>
              <a:srgbClr val="152B48"/>
            </a:solidFill>
            <a:latin typeface="Montserrat" panose="00000500000000000000" pitchFamily="50" charset="0"/>
          </a:endParaRPr>
        </a:p>
      </dgm:t>
    </dgm:pt>
    <dgm:pt modelId="{1A81C4B7-2C68-4A65-BEF0-406B6868B161}">
      <dgm:prSet/>
      <dgm:spPr/>
      <dgm:t>
        <a:bodyPr/>
        <a:lstStyle/>
        <a:p>
          <a:r>
            <a:rPr lang="es-ES" dirty="0">
              <a:solidFill>
                <a:srgbClr val="152B48"/>
              </a:solidFill>
              <a:latin typeface="Montserrat" panose="00000500000000000000" pitchFamily="50" charset="0"/>
            </a:rPr>
            <a:t>Los estudios de imágenes (ultrasonido y TC) pueden ser útiles para diferenciar la linfadenopatía KD de la linfadenitis bacteriana.</a:t>
          </a:r>
          <a:endParaRPr lang="es-CO" dirty="0">
            <a:solidFill>
              <a:srgbClr val="152B48"/>
            </a:solidFill>
            <a:latin typeface="Montserrat" panose="00000500000000000000" pitchFamily="50" charset="0"/>
          </a:endParaRPr>
        </a:p>
      </dgm:t>
    </dgm:pt>
    <dgm:pt modelId="{F6C7CF1D-F4A7-4C56-8385-D342BF6665DC}" type="parTrans" cxnId="{E72704C0-7566-42D4-9D7C-3AC9FA5067DD}">
      <dgm:prSet/>
      <dgm:spPr/>
      <dgm:t>
        <a:bodyPr/>
        <a:lstStyle/>
        <a:p>
          <a:endParaRPr lang="es-CO">
            <a:solidFill>
              <a:srgbClr val="152B48"/>
            </a:solidFill>
            <a:latin typeface="Montserrat" panose="00000500000000000000" pitchFamily="50" charset="0"/>
          </a:endParaRPr>
        </a:p>
      </dgm:t>
    </dgm:pt>
    <dgm:pt modelId="{462D4B67-F284-4F7B-AC60-3D74077E6DD7}" type="sibTrans" cxnId="{E72704C0-7566-42D4-9D7C-3AC9FA5067DD}">
      <dgm:prSet/>
      <dgm:spPr/>
      <dgm:t>
        <a:bodyPr/>
        <a:lstStyle/>
        <a:p>
          <a:endParaRPr lang="es-CO">
            <a:solidFill>
              <a:srgbClr val="152B48"/>
            </a:solidFill>
            <a:latin typeface="Montserrat" panose="00000500000000000000" pitchFamily="50" charset="0"/>
          </a:endParaRPr>
        </a:p>
      </dgm:t>
    </dgm:pt>
    <dgm:pt modelId="{AA59D8E1-DC59-4D65-BD08-9ECD171C063A}" type="pres">
      <dgm:prSet presAssocID="{16B0B8A7-0264-4F62-A5C9-172BCBEB65EC}" presName="linear" presStyleCnt="0">
        <dgm:presLayoutVars>
          <dgm:animLvl val="lvl"/>
          <dgm:resizeHandles val="exact"/>
        </dgm:presLayoutVars>
      </dgm:prSet>
      <dgm:spPr/>
    </dgm:pt>
    <dgm:pt modelId="{564A77DA-00DC-4DA8-B08D-61E599A42C01}" type="pres">
      <dgm:prSet presAssocID="{71DD3BED-38EA-4066-8FF4-73A723B7593F}" presName="parentText" presStyleLbl="node1" presStyleIdx="0" presStyleCnt="4">
        <dgm:presLayoutVars>
          <dgm:chMax val="0"/>
          <dgm:bulletEnabled val="1"/>
        </dgm:presLayoutVars>
      </dgm:prSet>
      <dgm:spPr/>
    </dgm:pt>
    <dgm:pt modelId="{2597A22E-DAA3-4A58-81D1-4E32E6F54651}" type="pres">
      <dgm:prSet presAssocID="{2028B808-5B6B-4367-9D27-D47F97755632}" presName="spacer" presStyleCnt="0"/>
      <dgm:spPr/>
    </dgm:pt>
    <dgm:pt modelId="{60C7659E-7526-4CF4-BB57-56EF0F955CE9}" type="pres">
      <dgm:prSet presAssocID="{E6E5EF25-8E7D-452D-B825-6E97A4BABC82}" presName="parentText" presStyleLbl="node1" presStyleIdx="1" presStyleCnt="4">
        <dgm:presLayoutVars>
          <dgm:chMax val="0"/>
          <dgm:bulletEnabled val="1"/>
        </dgm:presLayoutVars>
      </dgm:prSet>
      <dgm:spPr/>
    </dgm:pt>
    <dgm:pt modelId="{55EBC66D-DBBE-4B97-90A9-871D79DDA8FA}" type="pres">
      <dgm:prSet presAssocID="{5CF07F17-6879-4DD3-96D5-1CAE8BBE614D}" presName="spacer" presStyleCnt="0"/>
      <dgm:spPr/>
    </dgm:pt>
    <dgm:pt modelId="{84649C46-2F49-4FAB-B3AD-A8078CCC6EAA}" type="pres">
      <dgm:prSet presAssocID="{1AB00F4E-E677-4140-8E2D-DA45E5A556BA}" presName="parentText" presStyleLbl="node1" presStyleIdx="2" presStyleCnt="4">
        <dgm:presLayoutVars>
          <dgm:chMax val="0"/>
          <dgm:bulletEnabled val="1"/>
        </dgm:presLayoutVars>
      </dgm:prSet>
      <dgm:spPr/>
    </dgm:pt>
    <dgm:pt modelId="{AEC24A26-B4D5-4FC7-B55B-2D8822DF9E17}" type="pres">
      <dgm:prSet presAssocID="{1AB00F4E-E677-4140-8E2D-DA45E5A556BA}" presName="childText" presStyleLbl="revTx" presStyleIdx="0" presStyleCnt="1">
        <dgm:presLayoutVars>
          <dgm:bulletEnabled val="1"/>
        </dgm:presLayoutVars>
      </dgm:prSet>
      <dgm:spPr/>
    </dgm:pt>
    <dgm:pt modelId="{93F874E7-4758-4BFE-B473-229D2181AAEA}" type="pres">
      <dgm:prSet presAssocID="{1A81C4B7-2C68-4A65-BEF0-406B6868B161}" presName="parentText" presStyleLbl="node1" presStyleIdx="3" presStyleCnt="4">
        <dgm:presLayoutVars>
          <dgm:chMax val="0"/>
          <dgm:bulletEnabled val="1"/>
        </dgm:presLayoutVars>
      </dgm:prSet>
      <dgm:spPr/>
    </dgm:pt>
  </dgm:ptLst>
  <dgm:cxnLst>
    <dgm:cxn modelId="{3DEC6D06-237A-47A7-9C97-33F4F8B70233}" srcId="{16B0B8A7-0264-4F62-A5C9-172BCBEB65EC}" destId="{1AB00F4E-E677-4140-8E2D-DA45E5A556BA}" srcOrd="2" destOrd="0" parTransId="{95DC88D6-6EA9-49EB-8ADE-9C6C15FD0CEE}" sibTransId="{ABA88E23-32E7-4890-B001-BA987C018282}"/>
    <dgm:cxn modelId="{E48BE015-9877-4073-98CD-5EDD86B4F98D}" srcId="{16B0B8A7-0264-4F62-A5C9-172BCBEB65EC}" destId="{71DD3BED-38EA-4066-8FF4-73A723B7593F}" srcOrd="0" destOrd="0" parTransId="{246512A0-D1B7-4955-8194-0F5989D8385D}" sibTransId="{2028B808-5B6B-4367-9D27-D47F97755632}"/>
    <dgm:cxn modelId="{26C12F3B-680E-49C9-A4D4-478CB74B48F7}" srcId="{16B0B8A7-0264-4F62-A5C9-172BCBEB65EC}" destId="{E6E5EF25-8E7D-452D-B825-6E97A4BABC82}" srcOrd="1" destOrd="0" parTransId="{AB296D0F-926D-433E-BEF6-067C3CECBAC9}" sibTransId="{5CF07F17-6879-4DD3-96D5-1CAE8BBE614D}"/>
    <dgm:cxn modelId="{9FEE2A49-ED74-448E-A172-BE51E91A11F6}" type="presOf" srcId="{E6E5EF25-8E7D-452D-B825-6E97A4BABC82}" destId="{60C7659E-7526-4CF4-BB57-56EF0F955CE9}" srcOrd="0" destOrd="0" presId="urn:microsoft.com/office/officeart/2005/8/layout/vList2"/>
    <dgm:cxn modelId="{A8101750-0CEB-4C36-9169-188170FA2817}" type="presOf" srcId="{1A81C4B7-2C68-4A65-BEF0-406B6868B161}" destId="{93F874E7-4758-4BFE-B473-229D2181AAEA}" srcOrd="0" destOrd="0" presId="urn:microsoft.com/office/officeart/2005/8/layout/vList2"/>
    <dgm:cxn modelId="{E8FE3F7A-BE28-4166-91E4-DD144BC67E1A}" type="presOf" srcId="{1AB00F4E-E677-4140-8E2D-DA45E5A556BA}" destId="{84649C46-2F49-4FAB-B3AD-A8078CCC6EAA}" srcOrd="0" destOrd="0" presId="urn:microsoft.com/office/officeart/2005/8/layout/vList2"/>
    <dgm:cxn modelId="{6E013783-4057-4CAC-815C-7523D15EC7B0}" type="presOf" srcId="{588CF57E-0A1F-45BA-BBFD-C17A89291640}" destId="{AEC24A26-B4D5-4FC7-B55B-2D8822DF9E17}" srcOrd="0" destOrd="0" presId="urn:microsoft.com/office/officeart/2005/8/layout/vList2"/>
    <dgm:cxn modelId="{F372D094-0072-4EF1-AE43-D725FBF9F0E3}" type="presOf" srcId="{71DD3BED-38EA-4066-8FF4-73A723B7593F}" destId="{564A77DA-00DC-4DA8-B08D-61E599A42C01}" srcOrd="0" destOrd="0" presId="urn:microsoft.com/office/officeart/2005/8/layout/vList2"/>
    <dgm:cxn modelId="{063218BD-11D5-455D-B085-C693BD009B93}" srcId="{1AB00F4E-E677-4140-8E2D-DA45E5A556BA}" destId="{588CF57E-0A1F-45BA-BBFD-C17A89291640}" srcOrd="0" destOrd="0" parTransId="{A6EF53B5-A2EB-48EF-8631-B3A11A54CEA9}" sibTransId="{26301516-D283-4F04-8FF5-E1748E48734F}"/>
    <dgm:cxn modelId="{E72704C0-7566-42D4-9D7C-3AC9FA5067DD}" srcId="{16B0B8A7-0264-4F62-A5C9-172BCBEB65EC}" destId="{1A81C4B7-2C68-4A65-BEF0-406B6868B161}" srcOrd="3" destOrd="0" parTransId="{F6C7CF1D-F4A7-4C56-8385-D342BF6665DC}" sibTransId="{462D4B67-F284-4F7B-AC60-3D74077E6DD7}"/>
    <dgm:cxn modelId="{342D31C2-851A-4E94-8657-AD1846A0DC40}" type="presOf" srcId="{16B0B8A7-0264-4F62-A5C9-172BCBEB65EC}" destId="{AA59D8E1-DC59-4D65-BD08-9ECD171C063A}" srcOrd="0" destOrd="0" presId="urn:microsoft.com/office/officeart/2005/8/layout/vList2"/>
    <dgm:cxn modelId="{F6FD2A6F-FB2C-45F5-A73D-E16CA7B9A619}" type="presParOf" srcId="{AA59D8E1-DC59-4D65-BD08-9ECD171C063A}" destId="{564A77DA-00DC-4DA8-B08D-61E599A42C01}" srcOrd="0" destOrd="0" presId="urn:microsoft.com/office/officeart/2005/8/layout/vList2"/>
    <dgm:cxn modelId="{1C04DB4A-D4C4-4C17-A208-7C396BE7DB87}" type="presParOf" srcId="{AA59D8E1-DC59-4D65-BD08-9ECD171C063A}" destId="{2597A22E-DAA3-4A58-81D1-4E32E6F54651}" srcOrd="1" destOrd="0" presId="urn:microsoft.com/office/officeart/2005/8/layout/vList2"/>
    <dgm:cxn modelId="{DF7ACFD9-E93A-4268-A251-6E070DFC5175}" type="presParOf" srcId="{AA59D8E1-DC59-4D65-BD08-9ECD171C063A}" destId="{60C7659E-7526-4CF4-BB57-56EF0F955CE9}" srcOrd="2" destOrd="0" presId="urn:microsoft.com/office/officeart/2005/8/layout/vList2"/>
    <dgm:cxn modelId="{2EAE4710-2AC5-402C-81F9-947826A715F8}" type="presParOf" srcId="{AA59D8E1-DC59-4D65-BD08-9ECD171C063A}" destId="{55EBC66D-DBBE-4B97-90A9-871D79DDA8FA}" srcOrd="3" destOrd="0" presId="urn:microsoft.com/office/officeart/2005/8/layout/vList2"/>
    <dgm:cxn modelId="{72089EAD-596B-413B-AA59-C0BF41D2F239}" type="presParOf" srcId="{AA59D8E1-DC59-4D65-BD08-9ECD171C063A}" destId="{84649C46-2F49-4FAB-B3AD-A8078CCC6EAA}" srcOrd="4" destOrd="0" presId="urn:microsoft.com/office/officeart/2005/8/layout/vList2"/>
    <dgm:cxn modelId="{22EB3A31-9BE1-4797-A746-64B6BCE5F5C5}" type="presParOf" srcId="{AA59D8E1-DC59-4D65-BD08-9ECD171C063A}" destId="{AEC24A26-B4D5-4FC7-B55B-2D8822DF9E17}" srcOrd="5" destOrd="0" presId="urn:microsoft.com/office/officeart/2005/8/layout/vList2"/>
    <dgm:cxn modelId="{DE9E281B-356C-4899-B3B7-CDCCD539A50E}" type="presParOf" srcId="{AA59D8E1-DC59-4D65-BD08-9ECD171C063A}" destId="{93F874E7-4758-4BFE-B473-229D2181AAEA}" srcOrd="6"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6.xml><?xml version="1.0" encoding="utf-8"?>
<dgm:dataModel xmlns:dgm="http://schemas.openxmlformats.org/drawingml/2006/diagram" xmlns:a="http://schemas.openxmlformats.org/drawingml/2006/main">
  <dgm:ptLst>
    <dgm:pt modelId="{ABE8B479-DE19-544E-9EA0-FFDE5480678F}" type="doc">
      <dgm:prSet loTypeId="urn:microsoft.com/office/officeart/2005/8/layout/vList2" loCatId="list" qsTypeId="urn:microsoft.com/office/officeart/2005/8/quickstyle/simple1" qsCatId="simple" csTypeId="urn:microsoft.com/office/officeart/2005/8/colors/accent0_1" csCatId="mainScheme" phldr="1"/>
      <dgm:spPr/>
      <dgm:t>
        <a:bodyPr/>
        <a:lstStyle/>
        <a:p>
          <a:endParaRPr lang="es-ES"/>
        </a:p>
      </dgm:t>
    </dgm:pt>
    <dgm:pt modelId="{72E810FC-6EA3-E742-B3D2-D221FC502841}">
      <dgm:prSet/>
      <dgm:spPr/>
      <dgm:t>
        <a:bodyPr/>
        <a:lstStyle/>
        <a:p>
          <a:r>
            <a:rPr lang="es-ES" dirty="0">
              <a:solidFill>
                <a:srgbClr val="152B48"/>
              </a:solidFill>
              <a:latin typeface="Montserrat" panose="00000500000000000000" pitchFamily="50" charset="0"/>
            </a:rPr>
            <a:t>La EK debe ser considerada en el diagnóstico diferencial de fiebre prolongada no explicada, más otros criterios de la enfermedad.</a:t>
          </a:r>
          <a:endParaRPr lang="es-CO" dirty="0">
            <a:solidFill>
              <a:srgbClr val="152B48"/>
            </a:solidFill>
            <a:latin typeface="Montserrat" panose="00000500000000000000" pitchFamily="50" charset="0"/>
          </a:endParaRPr>
        </a:p>
      </dgm:t>
    </dgm:pt>
    <dgm:pt modelId="{6F4611B6-EC59-A649-AC39-8B958546B35B}" type="parTrans" cxnId="{84C365E6-4AF3-8A4C-9004-0E30D38FA07A}">
      <dgm:prSet/>
      <dgm:spPr/>
      <dgm:t>
        <a:bodyPr/>
        <a:lstStyle/>
        <a:p>
          <a:endParaRPr lang="es-ES">
            <a:solidFill>
              <a:srgbClr val="152B48"/>
            </a:solidFill>
            <a:latin typeface="Montserrat" panose="00000500000000000000" pitchFamily="50" charset="0"/>
          </a:endParaRPr>
        </a:p>
      </dgm:t>
    </dgm:pt>
    <dgm:pt modelId="{6B0A446E-1D4F-DA44-B99D-3C27EA4D7B5F}" type="sibTrans" cxnId="{84C365E6-4AF3-8A4C-9004-0E30D38FA07A}">
      <dgm:prSet/>
      <dgm:spPr/>
      <dgm:t>
        <a:bodyPr/>
        <a:lstStyle/>
        <a:p>
          <a:endParaRPr lang="es-ES">
            <a:solidFill>
              <a:srgbClr val="152B48"/>
            </a:solidFill>
            <a:latin typeface="Montserrat" panose="00000500000000000000" pitchFamily="50" charset="0"/>
          </a:endParaRPr>
        </a:p>
      </dgm:t>
    </dgm:pt>
    <dgm:pt modelId="{112F62DA-FDD1-CA45-B069-C30AE960698A}">
      <dgm:prSet/>
      <dgm:spPr/>
      <dgm:t>
        <a:bodyPr/>
        <a:lstStyle/>
        <a:p>
          <a:r>
            <a:rPr lang="es-ES" dirty="0">
              <a:solidFill>
                <a:srgbClr val="152B48"/>
              </a:solidFill>
              <a:latin typeface="Montserrat" panose="00000500000000000000" pitchFamily="50" charset="0"/>
            </a:rPr>
            <a:t>Un ecocardiograma normal en la primera semana de enfermedad no descarta el diagnóstico de EK. </a:t>
          </a:r>
          <a:endParaRPr lang="es-CO" dirty="0">
            <a:solidFill>
              <a:srgbClr val="152B48"/>
            </a:solidFill>
            <a:latin typeface="Montserrat" panose="00000500000000000000" pitchFamily="50" charset="0"/>
          </a:endParaRPr>
        </a:p>
      </dgm:t>
    </dgm:pt>
    <dgm:pt modelId="{5C0B8A07-D61C-6B4D-A9DD-D14AE908D475}" type="parTrans" cxnId="{A47B5536-59DC-E54E-803C-F6A9F9FF719B}">
      <dgm:prSet/>
      <dgm:spPr/>
      <dgm:t>
        <a:bodyPr/>
        <a:lstStyle/>
        <a:p>
          <a:endParaRPr lang="es-ES">
            <a:solidFill>
              <a:srgbClr val="152B48"/>
            </a:solidFill>
            <a:latin typeface="Montserrat" panose="00000500000000000000" pitchFamily="50" charset="0"/>
          </a:endParaRPr>
        </a:p>
      </dgm:t>
    </dgm:pt>
    <dgm:pt modelId="{F0448023-786B-764B-9122-B6F62C3FF753}" type="sibTrans" cxnId="{A47B5536-59DC-E54E-803C-F6A9F9FF719B}">
      <dgm:prSet/>
      <dgm:spPr/>
      <dgm:t>
        <a:bodyPr/>
        <a:lstStyle/>
        <a:p>
          <a:endParaRPr lang="es-ES">
            <a:solidFill>
              <a:srgbClr val="152B48"/>
            </a:solidFill>
            <a:latin typeface="Montserrat" panose="00000500000000000000" pitchFamily="50" charset="0"/>
          </a:endParaRPr>
        </a:p>
      </dgm:t>
    </dgm:pt>
    <dgm:pt modelId="{6F94272C-F33A-8E45-9BFB-3DD37154AD88}">
      <dgm:prSet/>
      <dgm:spPr/>
      <dgm:t>
        <a:bodyPr/>
        <a:lstStyle/>
        <a:p>
          <a:r>
            <a:rPr lang="es-ES" dirty="0">
              <a:solidFill>
                <a:srgbClr val="152B48"/>
              </a:solidFill>
              <a:latin typeface="Montserrat" panose="00000500000000000000" pitchFamily="50" charset="0"/>
            </a:rPr>
            <a:t>Mayor frecuencia en los lactantes (menores 6 meses), que tienen un riesgo mayor de desarrollar anomalías de las arterias coronarias </a:t>
          </a:r>
          <a:r>
            <a:rPr lang="es-ES" dirty="0">
              <a:solidFill>
                <a:srgbClr val="152B48"/>
              </a:solidFill>
              <a:latin typeface="Montserrat" panose="00000500000000000000" pitchFamily="50" charset="0"/>
              <a:sym typeface="Wingdings" panose="05000000000000000000" pitchFamily="2" charset="2"/>
            </a:rPr>
            <a:t> </a:t>
          </a:r>
          <a:r>
            <a:rPr lang="es-ES" dirty="0">
              <a:solidFill>
                <a:srgbClr val="152B48"/>
              </a:solidFill>
              <a:latin typeface="Montserrat" panose="00000500000000000000" pitchFamily="50" charset="0"/>
            </a:rPr>
            <a:t>pueden tener fiebre prolongada como único hallazgo clínico.</a:t>
          </a:r>
          <a:endParaRPr lang="es-CO" dirty="0">
            <a:solidFill>
              <a:srgbClr val="152B48"/>
            </a:solidFill>
            <a:latin typeface="Montserrat" panose="00000500000000000000" pitchFamily="50" charset="0"/>
          </a:endParaRPr>
        </a:p>
      </dgm:t>
    </dgm:pt>
    <dgm:pt modelId="{A7F445A7-6326-7F40-A360-59AD45E205D5}" type="parTrans" cxnId="{55B17F8F-131F-144B-8935-890205B2EEC7}">
      <dgm:prSet/>
      <dgm:spPr/>
      <dgm:t>
        <a:bodyPr/>
        <a:lstStyle/>
        <a:p>
          <a:endParaRPr lang="es-ES">
            <a:solidFill>
              <a:srgbClr val="152B48"/>
            </a:solidFill>
            <a:latin typeface="Montserrat" panose="00000500000000000000" pitchFamily="50" charset="0"/>
          </a:endParaRPr>
        </a:p>
      </dgm:t>
    </dgm:pt>
    <dgm:pt modelId="{EEA8D267-4810-A342-9A5F-3B597DE3CB8C}" type="sibTrans" cxnId="{55B17F8F-131F-144B-8935-890205B2EEC7}">
      <dgm:prSet/>
      <dgm:spPr/>
      <dgm:t>
        <a:bodyPr/>
        <a:lstStyle/>
        <a:p>
          <a:endParaRPr lang="es-ES">
            <a:solidFill>
              <a:srgbClr val="152B48"/>
            </a:solidFill>
            <a:latin typeface="Montserrat" panose="00000500000000000000" pitchFamily="50" charset="0"/>
          </a:endParaRPr>
        </a:p>
      </dgm:t>
    </dgm:pt>
    <dgm:pt modelId="{9A366BA6-981E-B042-B200-CC727F1EDDED}">
      <dgm:prSet/>
      <dgm:spPr/>
      <dgm:t>
        <a:bodyPr/>
        <a:lstStyle/>
        <a:p>
          <a:r>
            <a:rPr lang="es-ES" dirty="0">
              <a:solidFill>
                <a:srgbClr val="152B48"/>
              </a:solidFill>
              <a:latin typeface="Montserrat" panose="00000500000000000000" pitchFamily="50" charset="0"/>
            </a:rPr>
            <a:t>Los hallazgos de laboratorio y las secuelas cardiovasculares en casos incompletos y completos parecen iguales.</a:t>
          </a:r>
          <a:endParaRPr lang="es-CO" dirty="0">
            <a:solidFill>
              <a:srgbClr val="152B48"/>
            </a:solidFill>
            <a:latin typeface="Montserrat" panose="00000500000000000000" pitchFamily="50" charset="0"/>
          </a:endParaRPr>
        </a:p>
      </dgm:t>
    </dgm:pt>
    <dgm:pt modelId="{A9D91C12-7F6F-BB4F-A4C8-110B8C49520F}" type="parTrans" cxnId="{7E4D9EF6-2B56-134A-9C6C-675797615952}">
      <dgm:prSet/>
      <dgm:spPr/>
      <dgm:t>
        <a:bodyPr/>
        <a:lstStyle/>
        <a:p>
          <a:endParaRPr lang="es-ES">
            <a:solidFill>
              <a:srgbClr val="152B48"/>
            </a:solidFill>
            <a:latin typeface="Montserrat" panose="00000500000000000000" pitchFamily="50" charset="0"/>
          </a:endParaRPr>
        </a:p>
      </dgm:t>
    </dgm:pt>
    <dgm:pt modelId="{5A134BB0-1E63-6E4E-AE92-BFCD8202D2B6}" type="sibTrans" cxnId="{7E4D9EF6-2B56-134A-9C6C-675797615952}">
      <dgm:prSet/>
      <dgm:spPr/>
      <dgm:t>
        <a:bodyPr/>
        <a:lstStyle/>
        <a:p>
          <a:endParaRPr lang="es-ES">
            <a:solidFill>
              <a:srgbClr val="152B48"/>
            </a:solidFill>
            <a:latin typeface="Montserrat" panose="00000500000000000000" pitchFamily="50" charset="0"/>
          </a:endParaRPr>
        </a:p>
      </dgm:t>
    </dgm:pt>
    <dgm:pt modelId="{4078867B-7D06-1344-9357-F6D9F6CA031A}">
      <dgm:prSet/>
      <dgm:spPr/>
      <dgm:t>
        <a:bodyPr/>
        <a:lstStyle/>
        <a:p>
          <a:r>
            <a:rPr lang="es-ES" dirty="0">
              <a:solidFill>
                <a:srgbClr val="152B48"/>
              </a:solidFill>
              <a:latin typeface="Montserrat" panose="00000500000000000000" pitchFamily="50" charset="0"/>
            </a:rPr>
            <a:t>No hay hallazgos de laboratorio patognomónicos, pero ciertas características de laboratorio puede suscitar la sospecha clínica de EK.</a:t>
          </a:r>
          <a:endParaRPr lang="es-CO" dirty="0">
            <a:solidFill>
              <a:srgbClr val="152B48"/>
            </a:solidFill>
            <a:latin typeface="Montserrat" panose="00000500000000000000" pitchFamily="50" charset="0"/>
          </a:endParaRPr>
        </a:p>
      </dgm:t>
    </dgm:pt>
    <dgm:pt modelId="{61C1C712-C22E-2546-A533-9BAE7E590480}" type="parTrans" cxnId="{FC21C7C7-155C-8E4C-903E-F00C957B30D6}">
      <dgm:prSet/>
      <dgm:spPr/>
      <dgm:t>
        <a:bodyPr/>
        <a:lstStyle/>
        <a:p>
          <a:endParaRPr lang="es-ES">
            <a:solidFill>
              <a:srgbClr val="152B48"/>
            </a:solidFill>
            <a:latin typeface="Montserrat" panose="00000500000000000000" pitchFamily="50" charset="0"/>
          </a:endParaRPr>
        </a:p>
      </dgm:t>
    </dgm:pt>
    <dgm:pt modelId="{3214E965-5015-0046-A67B-4A2CB56584FF}" type="sibTrans" cxnId="{FC21C7C7-155C-8E4C-903E-F00C957B30D6}">
      <dgm:prSet/>
      <dgm:spPr/>
      <dgm:t>
        <a:bodyPr/>
        <a:lstStyle/>
        <a:p>
          <a:endParaRPr lang="es-ES">
            <a:solidFill>
              <a:srgbClr val="152B48"/>
            </a:solidFill>
            <a:latin typeface="Montserrat" panose="00000500000000000000" pitchFamily="50" charset="0"/>
          </a:endParaRPr>
        </a:p>
      </dgm:t>
    </dgm:pt>
    <dgm:pt modelId="{4C898A6C-4CA4-714C-9689-215002AEE51E}" type="pres">
      <dgm:prSet presAssocID="{ABE8B479-DE19-544E-9EA0-FFDE5480678F}" presName="linear" presStyleCnt="0">
        <dgm:presLayoutVars>
          <dgm:animLvl val="lvl"/>
          <dgm:resizeHandles val="exact"/>
        </dgm:presLayoutVars>
      </dgm:prSet>
      <dgm:spPr/>
    </dgm:pt>
    <dgm:pt modelId="{0537B3FA-6D87-5340-B740-906A73C2AD54}" type="pres">
      <dgm:prSet presAssocID="{72E810FC-6EA3-E742-B3D2-D221FC502841}" presName="parentText" presStyleLbl="node1" presStyleIdx="0" presStyleCnt="3">
        <dgm:presLayoutVars>
          <dgm:chMax val="0"/>
          <dgm:bulletEnabled val="1"/>
        </dgm:presLayoutVars>
      </dgm:prSet>
      <dgm:spPr/>
    </dgm:pt>
    <dgm:pt modelId="{4C357D85-5D0E-604E-B0B9-28F99B6E3BD9}" type="pres">
      <dgm:prSet presAssocID="{72E810FC-6EA3-E742-B3D2-D221FC502841}" presName="childText" presStyleLbl="revTx" presStyleIdx="0" presStyleCnt="2">
        <dgm:presLayoutVars>
          <dgm:bulletEnabled val="1"/>
        </dgm:presLayoutVars>
      </dgm:prSet>
      <dgm:spPr/>
    </dgm:pt>
    <dgm:pt modelId="{A1B28838-5B5C-A34C-9BDC-AB48BC6A822F}" type="pres">
      <dgm:prSet presAssocID="{6F94272C-F33A-8E45-9BFB-3DD37154AD88}" presName="parentText" presStyleLbl="node1" presStyleIdx="1" presStyleCnt="3">
        <dgm:presLayoutVars>
          <dgm:chMax val="0"/>
          <dgm:bulletEnabled val="1"/>
        </dgm:presLayoutVars>
      </dgm:prSet>
      <dgm:spPr/>
    </dgm:pt>
    <dgm:pt modelId="{545E1BAC-940F-C94D-85E1-88FB8D69891B}" type="pres">
      <dgm:prSet presAssocID="{EEA8D267-4810-A342-9A5F-3B597DE3CB8C}" presName="spacer" presStyleCnt="0"/>
      <dgm:spPr/>
    </dgm:pt>
    <dgm:pt modelId="{76212372-C3EE-3C43-808F-899112F0E4AC}" type="pres">
      <dgm:prSet presAssocID="{9A366BA6-981E-B042-B200-CC727F1EDDED}" presName="parentText" presStyleLbl="node1" presStyleIdx="2" presStyleCnt="3" custScaleY="71614">
        <dgm:presLayoutVars>
          <dgm:chMax val="0"/>
          <dgm:bulletEnabled val="1"/>
        </dgm:presLayoutVars>
      </dgm:prSet>
      <dgm:spPr/>
    </dgm:pt>
    <dgm:pt modelId="{CB35638E-D4C4-214B-B496-3FF7309CEB6C}" type="pres">
      <dgm:prSet presAssocID="{9A366BA6-981E-B042-B200-CC727F1EDDED}" presName="childText" presStyleLbl="revTx" presStyleIdx="1" presStyleCnt="2">
        <dgm:presLayoutVars>
          <dgm:bulletEnabled val="1"/>
        </dgm:presLayoutVars>
      </dgm:prSet>
      <dgm:spPr/>
    </dgm:pt>
  </dgm:ptLst>
  <dgm:cxnLst>
    <dgm:cxn modelId="{0D7E011F-1A6C-7448-BAB3-5DD3C83FAB85}" type="presOf" srcId="{ABE8B479-DE19-544E-9EA0-FFDE5480678F}" destId="{4C898A6C-4CA4-714C-9689-215002AEE51E}" srcOrd="0" destOrd="0" presId="urn:microsoft.com/office/officeart/2005/8/layout/vList2"/>
    <dgm:cxn modelId="{927CC232-5FF3-AB49-B623-0B79209A0115}" type="presOf" srcId="{4078867B-7D06-1344-9357-F6D9F6CA031A}" destId="{CB35638E-D4C4-214B-B496-3FF7309CEB6C}" srcOrd="0" destOrd="0" presId="urn:microsoft.com/office/officeart/2005/8/layout/vList2"/>
    <dgm:cxn modelId="{A47B5536-59DC-E54E-803C-F6A9F9FF719B}" srcId="{72E810FC-6EA3-E742-B3D2-D221FC502841}" destId="{112F62DA-FDD1-CA45-B069-C30AE960698A}" srcOrd="0" destOrd="0" parTransId="{5C0B8A07-D61C-6B4D-A9DD-D14AE908D475}" sibTransId="{F0448023-786B-764B-9122-B6F62C3FF753}"/>
    <dgm:cxn modelId="{248D2252-3E94-E94D-BB87-4D25E4D2D908}" type="presOf" srcId="{6F94272C-F33A-8E45-9BFB-3DD37154AD88}" destId="{A1B28838-5B5C-A34C-9BDC-AB48BC6A822F}" srcOrd="0" destOrd="0" presId="urn:microsoft.com/office/officeart/2005/8/layout/vList2"/>
    <dgm:cxn modelId="{55B17F8F-131F-144B-8935-890205B2EEC7}" srcId="{ABE8B479-DE19-544E-9EA0-FFDE5480678F}" destId="{6F94272C-F33A-8E45-9BFB-3DD37154AD88}" srcOrd="1" destOrd="0" parTransId="{A7F445A7-6326-7F40-A360-59AD45E205D5}" sibTransId="{EEA8D267-4810-A342-9A5F-3B597DE3CB8C}"/>
    <dgm:cxn modelId="{BAD393AA-E151-CC41-93EF-393BD726992D}" type="presOf" srcId="{9A366BA6-981E-B042-B200-CC727F1EDDED}" destId="{76212372-C3EE-3C43-808F-899112F0E4AC}" srcOrd="0" destOrd="0" presId="urn:microsoft.com/office/officeart/2005/8/layout/vList2"/>
    <dgm:cxn modelId="{FF3E3BB8-5F8B-D340-8C92-2C1D9632B501}" type="presOf" srcId="{72E810FC-6EA3-E742-B3D2-D221FC502841}" destId="{0537B3FA-6D87-5340-B740-906A73C2AD54}" srcOrd="0" destOrd="0" presId="urn:microsoft.com/office/officeart/2005/8/layout/vList2"/>
    <dgm:cxn modelId="{FC21C7C7-155C-8E4C-903E-F00C957B30D6}" srcId="{9A366BA6-981E-B042-B200-CC727F1EDDED}" destId="{4078867B-7D06-1344-9357-F6D9F6CA031A}" srcOrd="0" destOrd="0" parTransId="{61C1C712-C22E-2546-A533-9BAE7E590480}" sibTransId="{3214E965-5015-0046-A67B-4A2CB56584FF}"/>
    <dgm:cxn modelId="{84C365E6-4AF3-8A4C-9004-0E30D38FA07A}" srcId="{ABE8B479-DE19-544E-9EA0-FFDE5480678F}" destId="{72E810FC-6EA3-E742-B3D2-D221FC502841}" srcOrd="0" destOrd="0" parTransId="{6F4611B6-EC59-A649-AC39-8B958546B35B}" sibTransId="{6B0A446E-1D4F-DA44-B99D-3C27EA4D7B5F}"/>
    <dgm:cxn modelId="{51FA4CE7-11A7-5649-B64F-503BD8B24CB3}" type="presOf" srcId="{112F62DA-FDD1-CA45-B069-C30AE960698A}" destId="{4C357D85-5D0E-604E-B0B9-28F99B6E3BD9}" srcOrd="0" destOrd="0" presId="urn:microsoft.com/office/officeart/2005/8/layout/vList2"/>
    <dgm:cxn modelId="{7E4D9EF6-2B56-134A-9C6C-675797615952}" srcId="{ABE8B479-DE19-544E-9EA0-FFDE5480678F}" destId="{9A366BA6-981E-B042-B200-CC727F1EDDED}" srcOrd="2" destOrd="0" parTransId="{A9D91C12-7F6F-BB4F-A4C8-110B8C49520F}" sibTransId="{5A134BB0-1E63-6E4E-AE92-BFCD8202D2B6}"/>
    <dgm:cxn modelId="{B1DDB2BF-EC4B-4C4F-A841-86508F57C7DB}" type="presParOf" srcId="{4C898A6C-4CA4-714C-9689-215002AEE51E}" destId="{0537B3FA-6D87-5340-B740-906A73C2AD54}" srcOrd="0" destOrd="0" presId="urn:microsoft.com/office/officeart/2005/8/layout/vList2"/>
    <dgm:cxn modelId="{02E198A9-65F9-9D44-AD73-76B79974EF3A}" type="presParOf" srcId="{4C898A6C-4CA4-714C-9689-215002AEE51E}" destId="{4C357D85-5D0E-604E-B0B9-28F99B6E3BD9}" srcOrd="1" destOrd="0" presId="urn:microsoft.com/office/officeart/2005/8/layout/vList2"/>
    <dgm:cxn modelId="{40278122-F21B-144F-8984-2A19B041FF24}" type="presParOf" srcId="{4C898A6C-4CA4-714C-9689-215002AEE51E}" destId="{A1B28838-5B5C-A34C-9BDC-AB48BC6A822F}" srcOrd="2" destOrd="0" presId="urn:microsoft.com/office/officeart/2005/8/layout/vList2"/>
    <dgm:cxn modelId="{AD1DBD32-3836-9A46-9F37-75F907C79BED}" type="presParOf" srcId="{4C898A6C-4CA4-714C-9689-215002AEE51E}" destId="{545E1BAC-940F-C94D-85E1-88FB8D69891B}" srcOrd="3" destOrd="0" presId="urn:microsoft.com/office/officeart/2005/8/layout/vList2"/>
    <dgm:cxn modelId="{4FBFED8A-72A6-5746-B406-5E85CDC6CF78}" type="presParOf" srcId="{4C898A6C-4CA4-714C-9689-215002AEE51E}" destId="{76212372-C3EE-3C43-808F-899112F0E4AC}" srcOrd="4" destOrd="0" presId="urn:microsoft.com/office/officeart/2005/8/layout/vList2"/>
    <dgm:cxn modelId="{8694DF80-A1FC-FE43-A225-A14601470DBE}" type="presParOf" srcId="{4C898A6C-4CA4-714C-9689-215002AEE51E}" destId="{CB35638E-D4C4-214B-B496-3FF7309CEB6C}" srcOrd="5"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7.xml><?xml version="1.0" encoding="utf-8"?>
<dgm:dataModel xmlns:dgm="http://schemas.openxmlformats.org/drawingml/2006/diagram" xmlns:a="http://schemas.openxmlformats.org/drawingml/2006/main">
  <dgm:ptLst>
    <dgm:pt modelId="{2FF7B655-FD7A-ED49-BD49-F2CD3BD26051}" type="doc">
      <dgm:prSet loTypeId="urn:microsoft.com/office/officeart/2005/8/layout/vList2" loCatId="" qsTypeId="urn:microsoft.com/office/officeart/2005/8/quickstyle/simple1" qsCatId="simple" csTypeId="urn:microsoft.com/office/officeart/2005/8/colors/accent0_1" csCatId="mainScheme" phldr="1"/>
      <dgm:spPr/>
      <dgm:t>
        <a:bodyPr/>
        <a:lstStyle/>
        <a:p>
          <a:endParaRPr lang="es-ES"/>
        </a:p>
      </dgm:t>
    </dgm:pt>
    <dgm:pt modelId="{0CACE53F-B63B-EF4E-9A92-A5274804C7C5}">
      <dgm:prSet/>
      <dgm:spPr/>
      <dgm:t>
        <a:bodyPr/>
        <a:lstStyle/>
        <a:p>
          <a:r>
            <a:rPr lang="es-CO" dirty="0">
              <a:solidFill>
                <a:srgbClr val="152B48"/>
              </a:solidFill>
              <a:latin typeface="Montserrat" panose="00000500000000000000" pitchFamily="50" charset="0"/>
            </a:rPr>
            <a:t>Neurológico</a:t>
          </a:r>
          <a:endParaRPr lang="es-ES" dirty="0">
            <a:solidFill>
              <a:srgbClr val="152B48"/>
            </a:solidFill>
            <a:latin typeface="Montserrat" panose="00000500000000000000" pitchFamily="50" charset="0"/>
          </a:endParaRPr>
        </a:p>
      </dgm:t>
    </dgm:pt>
    <dgm:pt modelId="{E4EE50E6-32D8-B043-9117-6F4D88D473F9}" type="parTrans" cxnId="{4645717A-F090-4A4D-9BC8-12EC20CB50CF}">
      <dgm:prSet/>
      <dgm:spPr/>
      <dgm:t>
        <a:bodyPr/>
        <a:lstStyle/>
        <a:p>
          <a:endParaRPr lang="es-ES">
            <a:solidFill>
              <a:srgbClr val="152B48"/>
            </a:solidFill>
            <a:latin typeface="Montserrat" panose="00000500000000000000" pitchFamily="50" charset="0"/>
          </a:endParaRPr>
        </a:p>
      </dgm:t>
    </dgm:pt>
    <dgm:pt modelId="{7D70D0BD-4DCA-224D-9FC8-E51188A4AED7}" type="sibTrans" cxnId="{4645717A-F090-4A4D-9BC8-12EC20CB50CF}">
      <dgm:prSet/>
      <dgm:spPr/>
      <dgm:t>
        <a:bodyPr/>
        <a:lstStyle/>
        <a:p>
          <a:endParaRPr lang="es-ES">
            <a:solidFill>
              <a:srgbClr val="152B48"/>
            </a:solidFill>
            <a:latin typeface="Montserrat" panose="00000500000000000000" pitchFamily="50" charset="0"/>
          </a:endParaRPr>
        </a:p>
      </dgm:t>
    </dgm:pt>
    <dgm:pt modelId="{CBDD16B6-056C-D34D-825B-A48B93BA720E}">
      <dgm:prSet/>
      <dgm:spPr/>
      <dgm:t>
        <a:bodyPr/>
        <a:lstStyle/>
        <a:p>
          <a:r>
            <a:rPr lang="es-ES" dirty="0">
              <a:solidFill>
                <a:srgbClr val="152B48"/>
              </a:solidFill>
              <a:latin typeface="Montserrat" panose="00000500000000000000" pitchFamily="50" charset="0"/>
            </a:rPr>
            <a:t>irritabilidad extrema, meningitis aséptica , parálisis del nervio facial periférico unilateral transitoria, y rara vez bilateral, hipoacusia neurosensorial: poco común pero grave.</a:t>
          </a:r>
          <a:endParaRPr lang="es-CO" dirty="0">
            <a:solidFill>
              <a:srgbClr val="152B48"/>
            </a:solidFill>
            <a:latin typeface="Montserrat" panose="00000500000000000000" pitchFamily="50" charset="0"/>
          </a:endParaRPr>
        </a:p>
      </dgm:t>
    </dgm:pt>
    <dgm:pt modelId="{FBB947C7-6202-B044-8020-D031FFF511E9}" type="parTrans" cxnId="{651A8545-DEB5-104C-A5A8-EDD218A4A4F3}">
      <dgm:prSet/>
      <dgm:spPr/>
      <dgm:t>
        <a:bodyPr/>
        <a:lstStyle/>
        <a:p>
          <a:endParaRPr lang="es-ES">
            <a:solidFill>
              <a:srgbClr val="152B48"/>
            </a:solidFill>
            <a:latin typeface="Montserrat" panose="00000500000000000000" pitchFamily="50" charset="0"/>
          </a:endParaRPr>
        </a:p>
      </dgm:t>
    </dgm:pt>
    <dgm:pt modelId="{79C5FA8A-74A0-FB46-8D46-975D7C9DCB9F}" type="sibTrans" cxnId="{651A8545-DEB5-104C-A5A8-EDD218A4A4F3}">
      <dgm:prSet/>
      <dgm:spPr/>
      <dgm:t>
        <a:bodyPr/>
        <a:lstStyle/>
        <a:p>
          <a:endParaRPr lang="es-ES">
            <a:solidFill>
              <a:srgbClr val="152B48"/>
            </a:solidFill>
            <a:latin typeface="Montserrat" panose="00000500000000000000" pitchFamily="50" charset="0"/>
          </a:endParaRPr>
        </a:p>
      </dgm:t>
    </dgm:pt>
    <dgm:pt modelId="{8340CCD7-FD00-7D4E-B7F3-7F01C3C28669}">
      <dgm:prSet/>
      <dgm:spPr/>
      <dgm:t>
        <a:bodyPr/>
        <a:lstStyle/>
        <a:p>
          <a:r>
            <a:rPr lang="es-CO" dirty="0">
              <a:solidFill>
                <a:srgbClr val="152B48"/>
              </a:solidFill>
              <a:latin typeface="Montserrat" panose="00000500000000000000" pitchFamily="50" charset="0"/>
            </a:rPr>
            <a:t>Gastrointestinal</a:t>
          </a:r>
        </a:p>
      </dgm:t>
    </dgm:pt>
    <dgm:pt modelId="{A5213E50-E5B6-294C-A27D-3F1ED0BFFF35}" type="parTrans" cxnId="{1051588C-6A59-744C-8E8A-C43173254CF2}">
      <dgm:prSet/>
      <dgm:spPr/>
      <dgm:t>
        <a:bodyPr/>
        <a:lstStyle/>
        <a:p>
          <a:endParaRPr lang="es-ES">
            <a:solidFill>
              <a:srgbClr val="152B48"/>
            </a:solidFill>
            <a:latin typeface="Montserrat" panose="00000500000000000000" pitchFamily="50" charset="0"/>
          </a:endParaRPr>
        </a:p>
      </dgm:t>
    </dgm:pt>
    <dgm:pt modelId="{7CFE4010-4098-4244-B52C-8E0B011ABC0A}" type="sibTrans" cxnId="{1051588C-6A59-744C-8E8A-C43173254CF2}">
      <dgm:prSet/>
      <dgm:spPr/>
      <dgm:t>
        <a:bodyPr/>
        <a:lstStyle/>
        <a:p>
          <a:endParaRPr lang="es-ES">
            <a:solidFill>
              <a:srgbClr val="152B48"/>
            </a:solidFill>
            <a:latin typeface="Montserrat" panose="00000500000000000000" pitchFamily="50" charset="0"/>
          </a:endParaRPr>
        </a:p>
      </dgm:t>
    </dgm:pt>
    <dgm:pt modelId="{C20D3D5F-C968-304D-B4A8-87C6C45EF4E0}">
      <dgm:prSet/>
      <dgm:spPr/>
      <dgm:t>
        <a:bodyPr/>
        <a:lstStyle/>
        <a:p>
          <a:r>
            <a:rPr lang="es-ES" dirty="0">
              <a:solidFill>
                <a:srgbClr val="152B48"/>
              </a:solidFill>
              <a:latin typeface="Montserrat" panose="00000500000000000000" pitchFamily="50" charset="0"/>
            </a:rPr>
            <a:t>Hepatitis, diarrea, vómitos, dolor abdominal, la pancreatitis, ictericia.</a:t>
          </a:r>
          <a:endParaRPr lang="es-CO" dirty="0">
            <a:solidFill>
              <a:srgbClr val="152B48"/>
            </a:solidFill>
            <a:latin typeface="Montserrat" panose="00000500000000000000" pitchFamily="50" charset="0"/>
          </a:endParaRPr>
        </a:p>
      </dgm:t>
    </dgm:pt>
    <dgm:pt modelId="{CA7513F7-2D1F-5745-8BDB-33702254A9FD}" type="parTrans" cxnId="{51F41A76-1501-AF43-A4A4-34A52174D362}">
      <dgm:prSet/>
      <dgm:spPr/>
      <dgm:t>
        <a:bodyPr/>
        <a:lstStyle/>
        <a:p>
          <a:endParaRPr lang="es-ES">
            <a:solidFill>
              <a:srgbClr val="152B48"/>
            </a:solidFill>
            <a:latin typeface="Montserrat" panose="00000500000000000000" pitchFamily="50" charset="0"/>
          </a:endParaRPr>
        </a:p>
      </dgm:t>
    </dgm:pt>
    <dgm:pt modelId="{9F4724F6-0B02-DD4C-BCDC-F371AAB8E686}" type="sibTrans" cxnId="{51F41A76-1501-AF43-A4A4-34A52174D362}">
      <dgm:prSet/>
      <dgm:spPr/>
      <dgm:t>
        <a:bodyPr/>
        <a:lstStyle/>
        <a:p>
          <a:endParaRPr lang="es-ES">
            <a:solidFill>
              <a:srgbClr val="152B48"/>
            </a:solidFill>
            <a:latin typeface="Montserrat" panose="00000500000000000000" pitchFamily="50" charset="0"/>
          </a:endParaRPr>
        </a:p>
      </dgm:t>
    </dgm:pt>
    <dgm:pt modelId="{B294D918-2A68-6D48-BF73-3FCBDF675AC3}">
      <dgm:prSet/>
      <dgm:spPr/>
      <dgm:t>
        <a:bodyPr/>
        <a:lstStyle/>
        <a:p>
          <a:r>
            <a:rPr lang="es-CO" dirty="0">
              <a:solidFill>
                <a:srgbClr val="152B48"/>
              </a:solidFill>
              <a:latin typeface="Montserrat" panose="00000500000000000000" pitchFamily="50" charset="0"/>
            </a:rPr>
            <a:t>Genitourinario</a:t>
          </a:r>
        </a:p>
      </dgm:t>
    </dgm:pt>
    <dgm:pt modelId="{6C195E32-4DEC-054C-A082-EC237F28383E}" type="parTrans" cxnId="{610A6325-D103-C14F-86AE-28AC2279D99B}">
      <dgm:prSet/>
      <dgm:spPr/>
      <dgm:t>
        <a:bodyPr/>
        <a:lstStyle/>
        <a:p>
          <a:endParaRPr lang="es-ES">
            <a:solidFill>
              <a:srgbClr val="152B48"/>
            </a:solidFill>
            <a:latin typeface="Montserrat" panose="00000500000000000000" pitchFamily="50" charset="0"/>
          </a:endParaRPr>
        </a:p>
      </dgm:t>
    </dgm:pt>
    <dgm:pt modelId="{636D370B-78B5-F14C-99B5-7E040546AA27}" type="sibTrans" cxnId="{610A6325-D103-C14F-86AE-28AC2279D99B}">
      <dgm:prSet/>
      <dgm:spPr/>
      <dgm:t>
        <a:bodyPr/>
        <a:lstStyle/>
        <a:p>
          <a:endParaRPr lang="es-ES">
            <a:solidFill>
              <a:srgbClr val="152B48"/>
            </a:solidFill>
            <a:latin typeface="Montserrat" panose="00000500000000000000" pitchFamily="50" charset="0"/>
          </a:endParaRPr>
        </a:p>
      </dgm:t>
    </dgm:pt>
    <dgm:pt modelId="{9DBFF15A-70D5-7D42-93E1-EFB9819E91D9}">
      <dgm:prSet/>
      <dgm:spPr/>
      <dgm:t>
        <a:bodyPr/>
        <a:lstStyle/>
        <a:p>
          <a:r>
            <a:rPr lang="es-ES" dirty="0">
              <a:solidFill>
                <a:srgbClr val="152B48"/>
              </a:solidFill>
              <a:latin typeface="Montserrat" panose="00000500000000000000" pitchFamily="50" charset="0"/>
            </a:rPr>
            <a:t>Uretritis, hidrocele y fimosis. </a:t>
          </a:r>
          <a:endParaRPr lang="es-CO" dirty="0">
            <a:solidFill>
              <a:srgbClr val="152B48"/>
            </a:solidFill>
            <a:latin typeface="Montserrat" panose="00000500000000000000" pitchFamily="50" charset="0"/>
          </a:endParaRPr>
        </a:p>
      </dgm:t>
    </dgm:pt>
    <dgm:pt modelId="{6AC0F3EC-BEA9-5E43-8374-96E7803E5914}" type="parTrans" cxnId="{E41E9C53-D81A-544B-ACB9-3252DE930E6E}">
      <dgm:prSet/>
      <dgm:spPr/>
      <dgm:t>
        <a:bodyPr/>
        <a:lstStyle/>
        <a:p>
          <a:endParaRPr lang="es-ES">
            <a:solidFill>
              <a:srgbClr val="152B48"/>
            </a:solidFill>
            <a:latin typeface="Montserrat" panose="00000500000000000000" pitchFamily="50" charset="0"/>
          </a:endParaRPr>
        </a:p>
      </dgm:t>
    </dgm:pt>
    <dgm:pt modelId="{9C404AF5-1A5F-6747-B41C-C6DF651879D9}" type="sibTrans" cxnId="{E41E9C53-D81A-544B-ACB9-3252DE930E6E}">
      <dgm:prSet/>
      <dgm:spPr/>
      <dgm:t>
        <a:bodyPr/>
        <a:lstStyle/>
        <a:p>
          <a:endParaRPr lang="es-ES">
            <a:solidFill>
              <a:srgbClr val="152B48"/>
            </a:solidFill>
            <a:latin typeface="Montserrat" panose="00000500000000000000" pitchFamily="50" charset="0"/>
          </a:endParaRPr>
        </a:p>
      </dgm:t>
    </dgm:pt>
    <dgm:pt modelId="{0A4B8136-7A7F-1846-B630-A5960E4EEE65}">
      <dgm:prSet/>
      <dgm:spPr/>
      <dgm:t>
        <a:bodyPr/>
        <a:lstStyle/>
        <a:p>
          <a:r>
            <a:rPr lang="es-ES" dirty="0">
              <a:solidFill>
                <a:srgbClr val="152B48"/>
              </a:solidFill>
              <a:latin typeface="Montserrat" panose="00000500000000000000" pitchFamily="50" charset="0"/>
            </a:rPr>
            <a:t>Musculoesquelético</a:t>
          </a:r>
          <a:endParaRPr lang="es-CO" dirty="0">
            <a:solidFill>
              <a:srgbClr val="152B48"/>
            </a:solidFill>
            <a:latin typeface="Montserrat" panose="00000500000000000000" pitchFamily="50" charset="0"/>
          </a:endParaRPr>
        </a:p>
      </dgm:t>
    </dgm:pt>
    <dgm:pt modelId="{4B7EBDEB-1CA9-F94A-BED6-B43CD2A41CE7}" type="parTrans" cxnId="{3E2EF106-6DFF-AE4B-9173-E35C7D65C564}">
      <dgm:prSet/>
      <dgm:spPr/>
      <dgm:t>
        <a:bodyPr/>
        <a:lstStyle/>
        <a:p>
          <a:endParaRPr lang="es-ES">
            <a:solidFill>
              <a:srgbClr val="152B48"/>
            </a:solidFill>
            <a:latin typeface="Montserrat" panose="00000500000000000000" pitchFamily="50" charset="0"/>
          </a:endParaRPr>
        </a:p>
      </dgm:t>
    </dgm:pt>
    <dgm:pt modelId="{29E3BE7F-38CF-F64C-82CA-F3CC8B1A7FFB}" type="sibTrans" cxnId="{3E2EF106-6DFF-AE4B-9173-E35C7D65C564}">
      <dgm:prSet/>
      <dgm:spPr/>
      <dgm:t>
        <a:bodyPr/>
        <a:lstStyle/>
        <a:p>
          <a:endParaRPr lang="es-ES">
            <a:solidFill>
              <a:srgbClr val="152B48"/>
            </a:solidFill>
            <a:latin typeface="Montserrat" panose="00000500000000000000" pitchFamily="50" charset="0"/>
          </a:endParaRPr>
        </a:p>
      </dgm:t>
    </dgm:pt>
    <dgm:pt modelId="{87AFFEDF-6F82-4B44-8040-A368ACF3341E}">
      <dgm:prSet/>
      <dgm:spPr/>
      <dgm:t>
        <a:bodyPr/>
        <a:lstStyle/>
        <a:p>
          <a:r>
            <a:rPr lang="es-ES" dirty="0">
              <a:solidFill>
                <a:srgbClr val="152B48"/>
              </a:solidFill>
              <a:latin typeface="Montserrat" panose="00000500000000000000" pitchFamily="50" charset="0"/>
            </a:rPr>
            <a:t>Artralgia y artritis. </a:t>
          </a:r>
          <a:endParaRPr lang="es-CO" dirty="0">
            <a:solidFill>
              <a:srgbClr val="152B48"/>
            </a:solidFill>
            <a:latin typeface="Montserrat" panose="00000500000000000000" pitchFamily="50" charset="0"/>
          </a:endParaRPr>
        </a:p>
      </dgm:t>
    </dgm:pt>
    <dgm:pt modelId="{2BBB502A-17D6-6641-8766-C7B50060BDF7}" type="parTrans" cxnId="{CA459608-717B-F244-841C-5DD0D487C7EF}">
      <dgm:prSet/>
      <dgm:spPr/>
      <dgm:t>
        <a:bodyPr/>
        <a:lstStyle/>
        <a:p>
          <a:endParaRPr lang="es-ES">
            <a:solidFill>
              <a:srgbClr val="152B48"/>
            </a:solidFill>
            <a:latin typeface="Montserrat" panose="00000500000000000000" pitchFamily="50" charset="0"/>
          </a:endParaRPr>
        </a:p>
      </dgm:t>
    </dgm:pt>
    <dgm:pt modelId="{3135FC08-57BE-E048-8D99-60C1792580A9}" type="sibTrans" cxnId="{CA459608-717B-F244-841C-5DD0D487C7EF}">
      <dgm:prSet/>
      <dgm:spPr/>
      <dgm:t>
        <a:bodyPr/>
        <a:lstStyle/>
        <a:p>
          <a:endParaRPr lang="es-ES">
            <a:solidFill>
              <a:srgbClr val="152B48"/>
            </a:solidFill>
            <a:latin typeface="Montserrat" panose="00000500000000000000" pitchFamily="50" charset="0"/>
          </a:endParaRPr>
        </a:p>
      </dgm:t>
    </dgm:pt>
    <dgm:pt modelId="{592D8487-DB55-DE4B-99D4-93FA527C0073}">
      <dgm:prSet/>
      <dgm:spPr/>
      <dgm:t>
        <a:bodyPr/>
        <a:lstStyle/>
        <a:p>
          <a:r>
            <a:rPr lang="es-ES" dirty="0">
              <a:solidFill>
                <a:srgbClr val="152B48"/>
              </a:solidFill>
              <a:latin typeface="Montserrat" panose="00000500000000000000" pitchFamily="50" charset="0"/>
            </a:rPr>
            <a:t>Respiratorios</a:t>
          </a:r>
          <a:endParaRPr lang="es-CO" dirty="0">
            <a:solidFill>
              <a:srgbClr val="152B48"/>
            </a:solidFill>
            <a:latin typeface="Montserrat" panose="00000500000000000000" pitchFamily="50" charset="0"/>
          </a:endParaRPr>
        </a:p>
      </dgm:t>
    </dgm:pt>
    <dgm:pt modelId="{249564A5-507D-C94A-A392-EFC1CCFBAAF0}" type="parTrans" cxnId="{4F5D99BF-433B-F945-AB05-1E0B41A7381E}">
      <dgm:prSet/>
      <dgm:spPr/>
      <dgm:t>
        <a:bodyPr/>
        <a:lstStyle/>
        <a:p>
          <a:endParaRPr lang="es-ES">
            <a:solidFill>
              <a:srgbClr val="152B48"/>
            </a:solidFill>
            <a:latin typeface="Montserrat" panose="00000500000000000000" pitchFamily="50" charset="0"/>
          </a:endParaRPr>
        </a:p>
      </dgm:t>
    </dgm:pt>
    <dgm:pt modelId="{44BDD28E-3241-2A41-B3CF-75B9ABD7B34E}" type="sibTrans" cxnId="{4F5D99BF-433B-F945-AB05-1E0B41A7381E}">
      <dgm:prSet/>
      <dgm:spPr/>
      <dgm:t>
        <a:bodyPr/>
        <a:lstStyle/>
        <a:p>
          <a:endParaRPr lang="es-ES">
            <a:solidFill>
              <a:srgbClr val="152B48"/>
            </a:solidFill>
            <a:latin typeface="Montserrat" panose="00000500000000000000" pitchFamily="50" charset="0"/>
          </a:endParaRPr>
        </a:p>
      </dgm:t>
    </dgm:pt>
    <dgm:pt modelId="{A5ECCF1D-44F9-5944-82A3-1B4998DC230E}">
      <dgm:prSet/>
      <dgm:spPr/>
      <dgm:t>
        <a:bodyPr/>
        <a:lstStyle/>
        <a:p>
          <a:r>
            <a:rPr lang="es-ES" dirty="0">
              <a:solidFill>
                <a:srgbClr val="152B48"/>
              </a:solidFill>
              <a:latin typeface="Montserrat" panose="00000500000000000000" pitchFamily="50" charset="0"/>
            </a:rPr>
            <a:t>Infiltrados peribronquiales e intersticiales en la radiografía de tórax. </a:t>
          </a:r>
          <a:endParaRPr lang="es-CO" dirty="0">
            <a:solidFill>
              <a:srgbClr val="152B48"/>
            </a:solidFill>
            <a:latin typeface="Montserrat" panose="00000500000000000000" pitchFamily="50" charset="0"/>
          </a:endParaRPr>
        </a:p>
      </dgm:t>
    </dgm:pt>
    <dgm:pt modelId="{5ADE35EC-89C7-1645-8DBF-41F348878281}" type="parTrans" cxnId="{42894406-60CF-1248-A2AB-EDBB2EB341F8}">
      <dgm:prSet/>
      <dgm:spPr/>
      <dgm:t>
        <a:bodyPr/>
        <a:lstStyle/>
        <a:p>
          <a:endParaRPr lang="es-ES">
            <a:solidFill>
              <a:srgbClr val="152B48"/>
            </a:solidFill>
            <a:latin typeface="Montserrat" panose="00000500000000000000" pitchFamily="50" charset="0"/>
          </a:endParaRPr>
        </a:p>
      </dgm:t>
    </dgm:pt>
    <dgm:pt modelId="{93DEA954-427F-8A42-AE70-DAEE523A2AC9}" type="sibTrans" cxnId="{42894406-60CF-1248-A2AB-EDBB2EB341F8}">
      <dgm:prSet/>
      <dgm:spPr/>
      <dgm:t>
        <a:bodyPr/>
        <a:lstStyle/>
        <a:p>
          <a:endParaRPr lang="es-ES">
            <a:solidFill>
              <a:srgbClr val="152B48"/>
            </a:solidFill>
            <a:latin typeface="Montserrat" panose="00000500000000000000" pitchFamily="50" charset="0"/>
          </a:endParaRPr>
        </a:p>
      </dgm:t>
    </dgm:pt>
    <dgm:pt modelId="{8A6245F3-544A-6042-A872-D3A655CE9463}">
      <dgm:prSet/>
      <dgm:spPr/>
      <dgm:t>
        <a:bodyPr/>
        <a:lstStyle/>
        <a:p>
          <a:r>
            <a:rPr lang="es-ES" dirty="0">
              <a:solidFill>
                <a:srgbClr val="152B48"/>
              </a:solidFill>
              <a:latin typeface="Montserrat" panose="00000500000000000000" pitchFamily="50" charset="0"/>
            </a:rPr>
            <a:t>El eritema y la duración en el lugar de una vacunación previa con BCG. </a:t>
          </a:r>
          <a:endParaRPr lang="es-CO" dirty="0">
            <a:solidFill>
              <a:srgbClr val="152B48"/>
            </a:solidFill>
            <a:latin typeface="Montserrat" panose="00000500000000000000" pitchFamily="50" charset="0"/>
          </a:endParaRPr>
        </a:p>
      </dgm:t>
    </dgm:pt>
    <dgm:pt modelId="{EFA61863-2FD1-ED4B-912A-7D06662F4CCF}" type="parTrans" cxnId="{E2831F35-24DD-1B47-A0C8-E0A0DEA784AB}">
      <dgm:prSet/>
      <dgm:spPr/>
      <dgm:t>
        <a:bodyPr/>
        <a:lstStyle/>
        <a:p>
          <a:endParaRPr lang="es-ES">
            <a:solidFill>
              <a:srgbClr val="152B48"/>
            </a:solidFill>
            <a:latin typeface="Montserrat" panose="00000500000000000000" pitchFamily="50" charset="0"/>
          </a:endParaRPr>
        </a:p>
      </dgm:t>
    </dgm:pt>
    <dgm:pt modelId="{E11CD3FC-1F68-1C4E-A503-E54B3D447746}" type="sibTrans" cxnId="{E2831F35-24DD-1B47-A0C8-E0A0DEA784AB}">
      <dgm:prSet/>
      <dgm:spPr/>
      <dgm:t>
        <a:bodyPr/>
        <a:lstStyle/>
        <a:p>
          <a:endParaRPr lang="es-ES">
            <a:solidFill>
              <a:srgbClr val="152B48"/>
            </a:solidFill>
            <a:latin typeface="Montserrat" panose="00000500000000000000" pitchFamily="50" charset="0"/>
          </a:endParaRPr>
        </a:p>
      </dgm:t>
    </dgm:pt>
    <dgm:pt modelId="{6BA55E7E-F808-5945-9F35-F393F62F2EB4}">
      <dgm:prSet/>
      <dgm:spPr/>
      <dgm:t>
        <a:bodyPr/>
        <a:lstStyle/>
        <a:p>
          <a:r>
            <a:rPr lang="es-ES" dirty="0">
              <a:solidFill>
                <a:srgbClr val="152B48"/>
              </a:solidFill>
              <a:latin typeface="Montserrat" panose="00000500000000000000" pitchFamily="50" charset="0"/>
            </a:rPr>
            <a:t>Síndrome de activación de macrófagos.</a:t>
          </a:r>
          <a:endParaRPr lang="es-CO" dirty="0">
            <a:solidFill>
              <a:srgbClr val="152B48"/>
            </a:solidFill>
            <a:latin typeface="Montserrat" panose="00000500000000000000" pitchFamily="50" charset="0"/>
          </a:endParaRPr>
        </a:p>
      </dgm:t>
    </dgm:pt>
    <dgm:pt modelId="{709CFB42-D8FE-6A47-87F3-9A1193194E1A}" type="parTrans" cxnId="{09E9E88F-B54E-C844-A8A9-89CA6AABFD0F}">
      <dgm:prSet/>
      <dgm:spPr/>
      <dgm:t>
        <a:bodyPr/>
        <a:lstStyle/>
        <a:p>
          <a:endParaRPr lang="es-ES">
            <a:solidFill>
              <a:srgbClr val="152B48"/>
            </a:solidFill>
            <a:latin typeface="Montserrat" panose="00000500000000000000" pitchFamily="50" charset="0"/>
          </a:endParaRPr>
        </a:p>
      </dgm:t>
    </dgm:pt>
    <dgm:pt modelId="{CBF06013-27B2-794E-83A2-10036E7A74CE}" type="sibTrans" cxnId="{09E9E88F-B54E-C844-A8A9-89CA6AABFD0F}">
      <dgm:prSet/>
      <dgm:spPr/>
      <dgm:t>
        <a:bodyPr/>
        <a:lstStyle/>
        <a:p>
          <a:endParaRPr lang="es-ES">
            <a:solidFill>
              <a:srgbClr val="152B48"/>
            </a:solidFill>
            <a:latin typeface="Montserrat" panose="00000500000000000000" pitchFamily="50" charset="0"/>
          </a:endParaRPr>
        </a:p>
      </dgm:t>
    </dgm:pt>
    <dgm:pt modelId="{0A47AB84-C7A2-1343-9880-825C9EBA8FF9}" type="pres">
      <dgm:prSet presAssocID="{2FF7B655-FD7A-ED49-BD49-F2CD3BD26051}" presName="linear" presStyleCnt="0">
        <dgm:presLayoutVars>
          <dgm:animLvl val="lvl"/>
          <dgm:resizeHandles val="exact"/>
        </dgm:presLayoutVars>
      </dgm:prSet>
      <dgm:spPr/>
    </dgm:pt>
    <dgm:pt modelId="{45E656B8-B1E3-254E-A573-94D87517499C}" type="pres">
      <dgm:prSet presAssocID="{0CACE53F-B63B-EF4E-9A92-A5274804C7C5}" presName="parentText" presStyleLbl="node1" presStyleIdx="0" presStyleCnt="7">
        <dgm:presLayoutVars>
          <dgm:chMax val="0"/>
          <dgm:bulletEnabled val="1"/>
        </dgm:presLayoutVars>
      </dgm:prSet>
      <dgm:spPr/>
    </dgm:pt>
    <dgm:pt modelId="{7C6ED3CB-75B4-45B8-A929-57193875F04C}" type="pres">
      <dgm:prSet presAssocID="{0CACE53F-B63B-EF4E-9A92-A5274804C7C5}" presName="childText" presStyleLbl="revTx" presStyleIdx="0" presStyleCnt="5">
        <dgm:presLayoutVars>
          <dgm:bulletEnabled val="1"/>
        </dgm:presLayoutVars>
      </dgm:prSet>
      <dgm:spPr/>
    </dgm:pt>
    <dgm:pt modelId="{AFC8CB8A-FB28-3D42-B038-19F95B82870E}" type="pres">
      <dgm:prSet presAssocID="{8340CCD7-FD00-7D4E-B7F3-7F01C3C28669}" presName="parentText" presStyleLbl="node1" presStyleIdx="1" presStyleCnt="7">
        <dgm:presLayoutVars>
          <dgm:chMax val="0"/>
          <dgm:bulletEnabled val="1"/>
        </dgm:presLayoutVars>
      </dgm:prSet>
      <dgm:spPr/>
    </dgm:pt>
    <dgm:pt modelId="{E122F7E4-B30B-C045-801C-B464AC54A997}" type="pres">
      <dgm:prSet presAssocID="{8340CCD7-FD00-7D4E-B7F3-7F01C3C28669}" presName="childText" presStyleLbl="revTx" presStyleIdx="1" presStyleCnt="5">
        <dgm:presLayoutVars>
          <dgm:bulletEnabled val="1"/>
        </dgm:presLayoutVars>
      </dgm:prSet>
      <dgm:spPr/>
    </dgm:pt>
    <dgm:pt modelId="{C05A9C50-1A72-654F-9D04-CCD728BBBE6A}" type="pres">
      <dgm:prSet presAssocID="{B294D918-2A68-6D48-BF73-3FCBDF675AC3}" presName="parentText" presStyleLbl="node1" presStyleIdx="2" presStyleCnt="7">
        <dgm:presLayoutVars>
          <dgm:chMax val="0"/>
          <dgm:bulletEnabled val="1"/>
        </dgm:presLayoutVars>
      </dgm:prSet>
      <dgm:spPr/>
    </dgm:pt>
    <dgm:pt modelId="{F676ACBA-14F9-1742-A9E2-1C49E6FE453D}" type="pres">
      <dgm:prSet presAssocID="{B294D918-2A68-6D48-BF73-3FCBDF675AC3}" presName="childText" presStyleLbl="revTx" presStyleIdx="2" presStyleCnt="5">
        <dgm:presLayoutVars>
          <dgm:bulletEnabled val="1"/>
        </dgm:presLayoutVars>
      </dgm:prSet>
      <dgm:spPr/>
    </dgm:pt>
    <dgm:pt modelId="{07D39FE5-2233-F94E-B2E4-E4AF3FC16073}" type="pres">
      <dgm:prSet presAssocID="{0A4B8136-7A7F-1846-B630-A5960E4EEE65}" presName="parentText" presStyleLbl="node1" presStyleIdx="3" presStyleCnt="7">
        <dgm:presLayoutVars>
          <dgm:chMax val="0"/>
          <dgm:bulletEnabled val="1"/>
        </dgm:presLayoutVars>
      </dgm:prSet>
      <dgm:spPr/>
    </dgm:pt>
    <dgm:pt modelId="{A29E42E4-E607-B841-ABF3-B8DE7BBBF055}" type="pres">
      <dgm:prSet presAssocID="{0A4B8136-7A7F-1846-B630-A5960E4EEE65}" presName="childText" presStyleLbl="revTx" presStyleIdx="3" presStyleCnt="5">
        <dgm:presLayoutVars>
          <dgm:bulletEnabled val="1"/>
        </dgm:presLayoutVars>
      </dgm:prSet>
      <dgm:spPr/>
    </dgm:pt>
    <dgm:pt modelId="{C7591E9D-ED25-8247-BD57-EB4C61417773}" type="pres">
      <dgm:prSet presAssocID="{592D8487-DB55-DE4B-99D4-93FA527C0073}" presName="parentText" presStyleLbl="node1" presStyleIdx="4" presStyleCnt="7">
        <dgm:presLayoutVars>
          <dgm:chMax val="0"/>
          <dgm:bulletEnabled val="1"/>
        </dgm:presLayoutVars>
      </dgm:prSet>
      <dgm:spPr/>
    </dgm:pt>
    <dgm:pt modelId="{D921B77B-EE42-F84C-8F4C-F93ACDCB0BFF}" type="pres">
      <dgm:prSet presAssocID="{592D8487-DB55-DE4B-99D4-93FA527C0073}" presName="childText" presStyleLbl="revTx" presStyleIdx="4" presStyleCnt="5">
        <dgm:presLayoutVars>
          <dgm:bulletEnabled val="1"/>
        </dgm:presLayoutVars>
      </dgm:prSet>
      <dgm:spPr/>
    </dgm:pt>
    <dgm:pt modelId="{17031305-2BC1-A342-B799-A65651EBA36A}" type="pres">
      <dgm:prSet presAssocID="{8A6245F3-544A-6042-A872-D3A655CE9463}" presName="parentText" presStyleLbl="node1" presStyleIdx="5" presStyleCnt="7">
        <dgm:presLayoutVars>
          <dgm:chMax val="0"/>
          <dgm:bulletEnabled val="1"/>
        </dgm:presLayoutVars>
      </dgm:prSet>
      <dgm:spPr/>
    </dgm:pt>
    <dgm:pt modelId="{02BC3ACE-E00C-2C46-B58E-7793C2A588D7}" type="pres">
      <dgm:prSet presAssocID="{E11CD3FC-1F68-1C4E-A503-E54B3D447746}" presName="spacer" presStyleCnt="0"/>
      <dgm:spPr/>
    </dgm:pt>
    <dgm:pt modelId="{C63EBCD1-031C-AE4E-9C32-4B0ECEDCFFD8}" type="pres">
      <dgm:prSet presAssocID="{6BA55E7E-F808-5945-9F35-F393F62F2EB4}" presName="parentText" presStyleLbl="node1" presStyleIdx="6" presStyleCnt="7">
        <dgm:presLayoutVars>
          <dgm:chMax val="0"/>
          <dgm:bulletEnabled val="1"/>
        </dgm:presLayoutVars>
      </dgm:prSet>
      <dgm:spPr/>
    </dgm:pt>
  </dgm:ptLst>
  <dgm:cxnLst>
    <dgm:cxn modelId="{BCD12203-048E-364F-8534-B020C25407C1}" type="presOf" srcId="{87AFFEDF-6F82-4B44-8040-A368ACF3341E}" destId="{A29E42E4-E607-B841-ABF3-B8DE7BBBF055}" srcOrd="0" destOrd="0" presId="urn:microsoft.com/office/officeart/2005/8/layout/vList2"/>
    <dgm:cxn modelId="{42894406-60CF-1248-A2AB-EDBB2EB341F8}" srcId="{592D8487-DB55-DE4B-99D4-93FA527C0073}" destId="{A5ECCF1D-44F9-5944-82A3-1B4998DC230E}" srcOrd="0" destOrd="0" parTransId="{5ADE35EC-89C7-1645-8DBF-41F348878281}" sibTransId="{93DEA954-427F-8A42-AE70-DAEE523A2AC9}"/>
    <dgm:cxn modelId="{88D0CE06-D53D-D245-8FF0-B17C6A902F30}" type="presOf" srcId="{8340CCD7-FD00-7D4E-B7F3-7F01C3C28669}" destId="{AFC8CB8A-FB28-3D42-B038-19F95B82870E}" srcOrd="0" destOrd="0" presId="urn:microsoft.com/office/officeart/2005/8/layout/vList2"/>
    <dgm:cxn modelId="{3E2EF106-6DFF-AE4B-9173-E35C7D65C564}" srcId="{2FF7B655-FD7A-ED49-BD49-F2CD3BD26051}" destId="{0A4B8136-7A7F-1846-B630-A5960E4EEE65}" srcOrd="3" destOrd="0" parTransId="{4B7EBDEB-1CA9-F94A-BED6-B43CD2A41CE7}" sibTransId="{29E3BE7F-38CF-F64C-82CA-F3CC8B1A7FFB}"/>
    <dgm:cxn modelId="{CA459608-717B-F244-841C-5DD0D487C7EF}" srcId="{0A4B8136-7A7F-1846-B630-A5960E4EEE65}" destId="{87AFFEDF-6F82-4B44-8040-A368ACF3341E}" srcOrd="0" destOrd="0" parTransId="{2BBB502A-17D6-6641-8766-C7B50060BDF7}" sibTransId="{3135FC08-57BE-E048-8D99-60C1792580A9}"/>
    <dgm:cxn modelId="{C724681B-C780-F34A-8965-81E62029D1B4}" type="presOf" srcId="{6BA55E7E-F808-5945-9F35-F393F62F2EB4}" destId="{C63EBCD1-031C-AE4E-9C32-4B0ECEDCFFD8}" srcOrd="0" destOrd="0" presId="urn:microsoft.com/office/officeart/2005/8/layout/vList2"/>
    <dgm:cxn modelId="{610A6325-D103-C14F-86AE-28AC2279D99B}" srcId="{2FF7B655-FD7A-ED49-BD49-F2CD3BD26051}" destId="{B294D918-2A68-6D48-BF73-3FCBDF675AC3}" srcOrd="2" destOrd="0" parTransId="{6C195E32-4DEC-054C-A082-EC237F28383E}" sibTransId="{636D370B-78B5-F14C-99B5-7E040546AA27}"/>
    <dgm:cxn modelId="{D1E0D22E-28D9-054E-B695-B1847FFF68D0}" type="presOf" srcId="{592D8487-DB55-DE4B-99D4-93FA527C0073}" destId="{C7591E9D-ED25-8247-BD57-EB4C61417773}" srcOrd="0" destOrd="0" presId="urn:microsoft.com/office/officeart/2005/8/layout/vList2"/>
    <dgm:cxn modelId="{966AE434-F5AA-7343-BC38-8C2221DD156C}" type="presOf" srcId="{B294D918-2A68-6D48-BF73-3FCBDF675AC3}" destId="{C05A9C50-1A72-654F-9D04-CCD728BBBE6A}" srcOrd="0" destOrd="0" presId="urn:microsoft.com/office/officeart/2005/8/layout/vList2"/>
    <dgm:cxn modelId="{E2831F35-24DD-1B47-A0C8-E0A0DEA784AB}" srcId="{2FF7B655-FD7A-ED49-BD49-F2CD3BD26051}" destId="{8A6245F3-544A-6042-A872-D3A655CE9463}" srcOrd="5" destOrd="0" parTransId="{EFA61863-2FD1-ED4B-912A-7D06662F4CCF}" sibTransId="{E11CD3FC-1F68-1C4E-A503-E54B3D447746}"/>
    <dgm:cxn modelId="{4227E43B-1B10-7440-A56E-606995B3BD87}" type="presOf" srcId="{9DBFF15A-70D5-7D42-93E1-EFB9819E91D9}" destId="{F676ACBA-14F9-1742-A9E2-1C49E6FE453D}" srcOrd="0" destOrd="0" presId="urn:microsoft.com/office/officeart/2005/8/layout/vList2"/>
    <dgm:cxn modelId="{C7ED2E61-49A2-334A-A9B1-85480837119E}" type="presOf" srcId="{C20D3D5F-C968-304D-B4A8-87C6C45EF4E0}" destId="{E122F7E4-B30B-C045-801C-B464AC54A997}" srcOrd="0" destOrd="0" presId="urn:microsoft.com/office/officeart/2005/8/layout/vList2"/>
    <dgm:cxn modelId="{651A8545-DEB5-104C-A5A8-EDD218A4A4F3}" srcId="{0CACE53F-B63B-EF4E-9A92-A5274804C7C5}" destId="{CBDD16B6-056C-D34D-825B-A48B93BA720E}" srcOrd="0" destOrd="0" parTransId="{FBB947C7-6202-B044-8020-D031FFF511E9}" sibTransId="{79C5FA8A-74A0-FB46-8D46-975D7C9DCB9F}"/>
    <dgm:cxn modelId="{E41E9C53-D81A-544B-ACB9-3252DE930E6E}" srcId="{B294D918-2A68-6D48-BF73-3FCBDF675AC3}" destId="{9DBFF15A-70D5-7D42-93E1-EFB9819E91D9}" srcOrd="0" destOrd="0" parTransId="{6AC0F3EC-BEA9-5E43-8374-96E7803E5914}" sibTransId="{9C404AF5-1A5F-6747-B41C-C6DF651879D9}"/>
    <dgm:cxn modelId="{51F41A76-1501-AF43-A4A4-34A52174D362}" srcId="{8340CCD7-FD00-7D4E-B7F3-7F01C3C28669}" destId="{C20D3D5F-C968-304D-B4A8-87C6C45EF4E0}" srcOrd="0" destOrd="0" parTransId="{CA7513F7-2D1F-5745-8BDB-33702254A9FD}" sibTransId="{9F4724F6-0B02-DD4C-BCDC-F371AAB8E686}"/>
    <dgm:cxn modelId="{4645717A-F090-4A4D-9BC8-12EC20CB50CF}" srcId="{2FF7B655-FD7A-ED49-BD49-F2CD3BD26051}" destId="{0CACE53F-B63B-EF4E-9A92-A5274804C7C5}" srcOrd="0" destOrd="0" parTransId="{E4EE50E6-32D8-B043-9117-6F4D88D473F9}" sibTransId="{7D70D0BD-4DCA-224D-9FC8-E51188A4AED7}"/>
    <dgm:cxn modelId="{99A0E67A-F721-124F-8642-03D61BE6474C}" type="presOf" srcId="{0A4B8136-7A7F-1846-B630-A5960E4EEE65}" destId="{07D39FE5-2233-F94E-B2E4-E4AF3FC16073}" srcOrd="0" destOrd="0" presId="urn:microsoft.com/office/officeart/2005/8/layout/vList2"/>
    <dgm:cxn modelId="{62031B86-F050-E84C-8787-F83DDB860B0E}" type="presOf" srcId="{0CACE53F-B63B-EF4E-9A92-A5274804C7C5}" destId="{45E656B8-B1E3-254E-A573-94D87517499C}" srcOrd="0" destOrd="0" presId="urn:microsoft.com/office/officeart/2005/8/layout/vList2"/>
    <dgm:cxn modelId="{1051588C-6A59-744C-8E8A-C43173254CF2}" srcId="{2FF7B655-FD7A-ED49-BD49-F2CD3BD26051}" destId="{8340CCD7-FD00-7D4E-B7F3-7F01C3C28669}" srcOrd="1" destOrd="0" parTransId="{A5213E50-E5B6-294C-A27D-3F1ED0BFFF35}" sibTransId="{7CFE4010-4098-4244-B52C-8E0B011ABC0A}"/>
    <dgm:cxn modelId="{09E9E88F-B54E-C844-A8A9-89CA6AABFD0F}" srcId="{2FF7B655-FD7A-ED49-BD49-F2CD3BD26051}" destId="{6BA55E7E-F808-5945-9F35-F393F62F2EB4}" srcOrd="6" destOrd="0" parTransId="{709CFB42-D8FE-6A47-87F3-9A1193194E1A}" sibTransId="{CBF06013-27B2-794E-83A2-10036E7A74CE}"/>
    <dgm:cxn modelId="{5AA6429C-055B-F742-99C2-4292A73CF1C5}" type="presOf" srcId="{A5ECCF1D-44F9-5944-82A3-1B4998DC230E}" destId="{D921B77B-EE42-F84C-8F4C-F93ACDCB0BFF}" srcOrd="0" destOrd="0" presId="urn:microsoft.com/office/officeart/2005/8/layout/vList2"/>
    <dgm:cxn modelId="{5DBC6FBE-CBCA-F64F-AC7B-3006975D378C}" type="presOf" srcId="{2FF7B655-FD7A-ED49-BD49-F2CD3BD26051}" destId="{0A47AB84-C7A2-1343-9880-825C9EBA8FF9}" srcOrd="0" destOrd="0" presId="urn:microsoft.com/office/officeart/2005/8/layout/vList2"/>
    <dgm:cxn modelId="{4F5D99BF-433B-F945-AB05-1E0B41A7381E}" srcId="{2FF7B655-FD7A-ED49-BD49-F2CD3BD26051}" destId="{592D8487-DB55-DE4B-99D4-93FA527C0073}" srcOrd="4" destOrd="0" parTransId="{249564A5-507D-C94A-A392-EFC1CCFBAAF0}" sibTransId="{44BDD28E-3241-2A41-B3CF-75B9ABD7B34E}"/>
    <dgm:cxn modelId="{B48E1EC1-8B83-254F-B0FF-49F5E94B3E18}" type="presOf" srcId="{8A6245F3-544A-6042-A872-D3A655CE9463}" destId="{17031305-2BC1-A342-B799-A65651EBA36A}" srcOrd="0" destOrd="0" presId="urn:microsoft.com/office/officeart/2005/8/layout/vList2"/>
    <dgm:cxn modelId="{4B51EAE9-03CF-480C-B4A3-D8F74170F4E2}" type="presOf" srcId="{CBDD16B6-056C-D34D-825B-A48B93BA720E}" destId="{7C6ED3CB-75B4-45B8-A929-57193875F04C}" srcOrd="0" destOrd="0" presId="urn:microsoft.com/office/officeart/2005/8/layout/vList2"/>
    <dgm:cxn modelId="{326A923F-463C-F542-A49A-DE49F411AEF4}" type="presParOf" srcId="{0A47AB84-C7A2-1343-9880-825C9EBA8FF9}" destId="{45E656B8-B1E3-254E-A573-94D87517499C}" srcOrd="0" destOrd="0" presId="urn:microsoft.com/office/officeart/2005/8/layout/vList2"/>
    <dgm:cxn modelId="{C85CDC09-4B29-419B-B173-04BEC1654E8F}" type="presParOf" srcId="{0A47AB84-C7A2-1343-9880-825C9EBA8FF9}" destId="{7C6ED3CB-75B4-45B8-A929-57193875F04C}" srcOrd="1" destOrd="0" presId="urn:microsoft.com/office/officeart/2005/8/layout/vList2"/>
    <dgm:cxn modelId="{CF8E6616-A2CC-A249-8954-8766334FD9AB}" type="presParOf" srcId="{0A47AB84-C7A2-1343-9880-825C9EBA8FF9}" destId="{AFC8CB8A-FB28-3D42-B038-19F95B82870E}" srcOrd="2" destOrd="0" presId="urn:microsoft.com/office/officeart/2005/8/layout/vList2"/>
    <dgm:cxn modelId="{578E8659-ACE5-F24A-BB56-CC9F3FE87948}" type="presParOf" srcId="{0A47AB84-C7A2-1343-9880-825C9EBA8FF9}" destId="{E122F7E4-B30B-C045-801C-B464AC54A997}" srcOrd="3" destOrd="0" presId="urn:microsoft.com/office/officeart/2005/8/layout/vList2"/>
    <dgm:cxn modelId="{F5499A33-74D9-D445-B24E-C255DFED3A2A}" type="presParOf" srcId="{0A47AB84-C7A2-1343-9880-825C9EBA8FF9}" destId="{C05A9C50-1A72-654F-9D04-CCD728BBBE6A}" srcOrd="4" destOrd="0" presId="urn:microsoft.com/office/officeart/2005/8/layout/vList2"/>
    <dgm:cxn modelId="{88AA248A-0A93-0245-9A4B-B648FAC32E04}" type="presParOf" srcId="{0A47AB84-C7A2-1343-9880-825C9EBA8FF9}" destId="{F676ACBA-14F9-1742-A9E2-1C49E6FE453D}" srcOrd="5" destOrd="0" presId="urn:microsoft.com/office/officeart/2005/8/layout/vList2"/>
    <dgm:cxn modelId="{E1A49738-E26D-E544-A625-F53D44DC4297}" type="presParOf" srcId="{0A47AB84-C7A2-1343-9880-825C9EBA8FF9}" destId="{07D39FE5-2233-F94E-B2E4-E4AF3FC16073}" srcOrd="6" destOrd="0" presId="urn:microsoft.com/office/officeart/2005/8/layout/vList2"/>
    <dgm:cxn modelId="{7862237F-EAE2-D649-9AC3-CB20A4645A89}" type="presParOf" srcId="{0A47AB84-C7A2-1343-9880-825C9EBA8FF9}" destId="{A29E42E4-E607-B841-ABF3-B8DE7BBBF055}" srcOrd="7" destOrd="0" presId="urn:microsoft.com/office/officeart/2005/8/layout/vList2"/>
    <dgm:cxn modelId="{375A1C32-BBD6-E848-AC09-640443FF12CC}" type="presParOf" srcId="{0A47AB84-C7A2-1343-9880-825C9EBA8FF9}" destId="{C7591E9D-ED25-8247-BD57-EB4C61417773}" srcOrd="8" destOrd="0" presId="urn:microsoft.com/office/officeart/2005/8/layout/vList2"/>
    <dgm:cxn modelId="{6DB9DC78-ADAA-AD43-9860-10C67E828922}" type="presParOf" srcId="{0A47AB84-C7A2-1343-9880-825C9EBA8FF9}" destId="{D921B77B-EE42-F84C-8F4C-F93ACDCB0BFF}" srcOrd="9" destOrd="0" presId="urn:microsoft.com/office/officeart/2005/8/layout/vList2"/>
    <dgm:cxn modelId="{BE342DC1-0F46-B340-87A9-7925EFD76891}" type="presParOf" srcId="{0A47AB84-C7A2-1343-9880-825C9EBA8FF9}" destId="{17031305-2BC1-A342-B799-A65651EBA36A}" srcOrd="10" destOrd="0" presId="urn:microsoft.com/office/officeart/2005/8/layout/vList2"/>
    <dgm:cxn modelId="{CE9470E8-90A2-4C43-BCB3-A334A206EC16}" type="presParOf" srcId="{0A47AB84-C7A2-1343-9880-825C9EBA8FF9}" destId="{02BC3ACE-E00C-2C46-B58E-7793C2A588D7}" srcOrd="11" destOrd="0" presId="urn:microsoft.com/office/officeart/2005/8/layout/vList2"/>
    <dgm:cxn modelId="{F102E250-FC67-F94B-B3CB-4B014643C32C}" type="presParOf" srcId="{0A47AB84-C7A2-1343-9880-825C9EBA8FF9}" destId="{C63EBCD1-031C-AE4E-9C32-4B0ECEDCFFD8}" srcOrd="12"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8.xml><?xml version="1.0" encoding="utf-8"?>
<dgm:dataModel xmlns:dgm="http://schemas.openxmlformats.org/drawingml/2006/diagram" xmlns:a="http://schemas.openxmlformats.org/drawingml/2006/main">
  <dgm:ptLst>
    <dgm:pt modelId="{82D467DF-4C26-46DF-98C1-C0098EBD976C}" type="doc">
      <dgm:prSet loTypeId="urn:microsoft.com/office/officeart/2005/8/layout/hierarchy2" loCatId="hierarchy" qsTypeId="urn:microsoft.com/office/officeart/2005/8/quickstyle/simple1" qsCatId="simple" csTypeId="urn:microsoft.com/office/officeart/2005/8/colors/accent0_1" csCatId="mainScheme" phldr="1"/>
      <dgm:spPr/>
      <dgm:t>
        <a:bodyPr/>
        <a:lstStyle/>
        <a:p>
          <a:endParaRPr lang="en-US"/>
        </a:p>
      </dgm:t>
    </dgm:pt>
    <dgm:pt modelId="{729768DF-A545-44A4-9C7B-98A863DBBA75}">
      <dgm:prSet custT="1"/>
      <dgm:spPr/>
      <dgm:t>
        <a:bodyPr/>
        <a:lstStyle/>
        <a:p>
          <a:r>
            <a:rPr lang="es-ES" sz="1200" dirty="0">
              <a:solidFill>
                <a:srgbClr val="152B48"/>
              </a:solidFill>
              <a:latin typeface="Montserrat" panose="00000500000000000000" pitchFamily="50" charset="0"/>
            </a:rPr>
            <a:t>Inespecíficos</a:t>
          </a:r>
          <a:endParaRPr lang="en-US" sz="1200" dirty="0">
            <a:solidFill>
              <a:srgbClr val="152B48"/>
            </a:solidFill>
            <a:latin typeface="Montserrat" panose="00000500000000000000" pitchFamily="50" charset="0"/>
          </a:endParaRPr>
        </a:p>
      </dgm:t>
    </dgm:pt>
    <dgm:pt modelId="{00F6DE32-361D-469C-BBE3-A510C631B97B}" type="parTrans" cxnId="{E8E3534C-BC09-4D81-9B74-44FF7230BBE3}">
      <dgm:prSet/>
      <dgm:spPr/>
      <dgm:t>
        <a:bodyPr/>
        <a:lstStyle/>
        <a:p>
          <a:endParaRPr lang="en-US" sz="1800">
            <a:latin typeface="Montserrat" panose="00000500000000000000" pitchFamily="50" charset="0"/>
          </a:endParaRPr>
        </a:p>
      </dgm:t>
    </dgm:pt>
    <dgm:pt modelId="{2738B2B1-9847-49AD-94EE-59D61456366C}" type="sibTrans" cxnId="{E8E3534C-BC09-4D81-9B74-44FF7230BBE3}">
      <dgm:prSet/>
      <dgm:spPr/>
      <dgm:t>
        <a:bodyPr/>
        <a:lstStyle/>
        <a:p>
          <a:endParaRPr lang="en-US" sz="1800">
            <a:latin typeface="Montserrat" panose="00000500000000000000" pitchFamily="50" charset="0"/>
          </a:endParaRPr>
        </a:p>
      </dgm:t>
    </dgm:pt>
    <dgm:pt modelId="{021C239E-F7EA-4FBE-94CD-E25550DFB441}">
      <dgm:prSet custT="1"/>
      <dgm:spPr/>
      <dgm:t>
        <a:bodyPr/>
        <a:lstStyle/>
        <a:p>
          <a:r>
            <a:rPr lang="es-ES" sz="1200" dirty="0">
              <a:solidFill>
                <a:srgbClr val="152B48"/>
              </a:solidFill>
              <a:latin typeface="Montserrat" panose="00000500000000000000" pitchFamily="50" charset="0"/>
            </a:rPr>
            <a:t>Apoyan el diagnóstico de EK</a:t>
          </a:r>
          <a:endParaRPr lang="en-US" sz="1200" dirty="0">
            <a:solidFill>
              <a:srgbClr val="152B48"/>
            </a:solidFill>
            <a:latin typeface="Montserrat" panose="00000500000000000000" pitchFamily="50" charset="0"/>
          </a:endParaRPr>
        </a:p>
      </dgm:t>
    </dgm:pt>
    <dgm:pt modelId="{00EE7E98-9C8B-48FD-9305-9CFB9BBF92B0}" type="parTrans" cxnId="{351B674B-43AC-4933-9B8D-7C83CA73D5B4}">
      <dgm:prSet/>
      <dgm:spPr/>
      <dgm:t>
        <a:bodyPr/>
        <a:lstStyle/>
        <a:p>
          <a:endParaRPr lang="en-US" sz="1800">
            <a:latin typeface="Montserrat" panose="00000500000000000000" pitchFamily="50" charset="0"/>
          </a:endParaRPr>
        </a:p>
      </dgm:t>
    </dgm:pt>
    <dgm:pt modelId="{CCF5744F-172D-44CC-9EA9-4BC819D1A790}" type="sibTrans" cxnId="{351B674B-43AC-4933-9B8D-7C83CA73D5B4}">
      <dgm:prSet/>
      <dgm:spPr/>
      <dgm:t>
        <a:bodyPr/>
        <a:lstStyle/>
        <a:p>
          <a:endParaRPr lang="en-US" sz="1800">
            <a:latin typeface="Montserrat" panose="00000500000000000000" pitchFamily="50" charset="0"/>
          </a:endParaRPr>
        </a:p>
      </dgm:t>
    </dgm:pt>
    <dgm:pt modelId="{BF7A3561-0E02-4BDA-9F49-F2053CE70208}">
      <dgm:prSet custT="1"/>
      <dgm:spPr/>
      <dgm:t>
        <a:bodyPr/>
        <a:lstStyle/>
        <a:p>
          <a:r>
            <a:rPr lang="es-ES" sz="1200" dirty="0">
              <a:solidFill>
                <a:srgbClr val="152B48"/>
              </a:solidFill>
              <a:latin typeface="Montserrat" panose="00000500000000000000" pitchFamily="50" charset="0"/>
            </a:rPr>
            <a:t>EK es poco probable si la VSG, PCR y el recuento de plaquetas son normales después del día 7 </a:t>
          </a:r>
          <a:endParaRPr lang="en-US" sz="1200" dirty="0">
            <a:solidFill>
              <a:srgbClr val="152B48"/>
            </a:solidFill>
            <a:latin typeface="Montserrat" panose="00000500000000000000" pitchFamily="50" charset="0"/>
          </a:endParaRPr>
        </a:p>
      </dgm:t>
    </dgm:pt>
    <dgm:pt modelId="{341E0D18-9B7D-4817-A3DA-7DA01AC93650}" type="parTrans" cxnId="{A7AA9482-C6B5-4F8B-AB8A-72B86658A592}">
      <dgm:prSet/>
      <dgm:spPr/>
      <dgm:t>
        <a:bodyPr/>
        <a:lstStyle/>
        <a:p>
          <a:endParaRPr lang="en-US" sz="1800">
            <a:latin typeface="Montserrat" panose="00000500000000000000" pitchFamily="50" charset="0"/>
          </a:endParaRPr>
        </a:p>
      </dgm:t>
    </dgm:pt>
    <dgm:pt modelId="{19D63C94-442A-4DCF-B2BB-C7E54208B4DE}" type="sibTrans" cxnId="{A7AA9482-C6B5-4F8B-AB8A-72B86658A592}">
      <dgm:prSet/>
      <dgm:spPr/>
      <dgm:t>
        <a:bodyPr/>
        <a:lstStyle/>
        <a:p>
          <a:endParaRPr lang="en-US" sz="1800">
            <a:latin typeface="Montserrat" panose="00000500000000000000" pitchFamily="50" charset="0"/>
          </a:endParaRPr>
        </a:p>
      </dgm:t>
    </dgm:pt>
    <dgm:pt modelId="{54E6427C-B512-4A86-8170-3AF1204513F6}">
      <dgm:prSet custT="1"/>
      <dgm:spPr/>
      <dgm:t>
        <a:bodyPr/>
        <a:lstStyle/>
        <a:p>
          <a:r>
            <a:rPr lang="es-ES" sz="1200" dirty="0">
              <a:solidFill>
                <a:srgbClr val="152B48"/>
              </a:solidFill>
              <a:latin typeface="Montserrat" panose="00000500000000000000" pitchFamily="50" charset="0"/>
            </a:rPr>
            <a:t>La PCR se normaliza más rápidamente que la VSG</a:t>
          </a:r>
          <a:endParaRPr lang="en-US" sz="1200" dirty="0">
            <a:solidFill>
              <a:srgbClr val="152B48"/>
            </a:solidFill>
            <a:latin typeface="Montserrat" panose="00000500000000000000" pitchFamily="50" charset="0"/>
          </a:endParaRPr>
        </a:p>
      </dgm:t>
    </dgm:pt>
    <dgm:pt modelId="{F625B3A8-E46A-4C0D-B55A-DD1B5DEC3112}" type="parTrans" cxnId="{945B8DFD-5A98-4C22-8A07-E91FBB904FE6}">
      <dgm:prSet custT="1"/>
      <dgm:spPr/>
      <dgm:t>
        <a:bodyPr/>
        <a:lstStyle/>
        <a:p>
          <a:endParaRPr lang="en-US" sz="600">
            <a:latin typeface="Montserrat" panose="00000500000000000000" pitchFamily="50" charset="0"/>
          </a:endParaRPr>
        </a:p>
      </dgm:t>
    </dgm:pt>
    <dgm:pt modelId="{C1ECC492-0804-4C30-A142-2B39F92D0F23}" type="sibTrans" cxnId="{945B8DFD-5A98-4C22-8A07-E91FBB904FE6}">
      <dgm:prSet/>
      <dgm:spPr/>
      <dgm:t>
        <a:bodyPr/>
        <a:lstStyle/>
        <a:p>
          <a:endParaRPr lang="en-US" sz="1800">
            <a:latin typeface="Montserrat" panose="00000500000000000000" pitchFamily="50" charset="0"/>
          </a:endParaRPr>
        </a:p>
      </dgm:t>
    </dgm:pt>
    <dgm:pt modelId="{5393912E-2177-4CA7-8BC5-1C49D00EB834}">
      <dgm:prSet custT="1"/>
      <dgm:spPr/>
      <dgm:t>
        <a:bodyPr/>
        <a:lstStyle/>
        <a:p>
          <a:r>
            <a:rPr lang="es-ES" sz="1200" dirty="0">
              <a:solidFill>
                <a:srgbClr val="152B48"/>
              </a:solidFill>
              <a:latin typeface="Montserrat" panose="00000500000000000000" pitchFamily="50" charset="0"/>
            </a:rPr>
            <a:t>La VSG aumenta con la terapia con IGIV </a:t>
          </a:r>
          <a:endParaRPr lang="en-US" sz="1200" dirty="0">
            <a:solidFill>
              <a:srgbClr val="152B48"/>
            </a:solidFill>
            <a:latin typeface="Montserrat" panose="00000500000000000000" pitchFamily="50" charset="0"/>
          </a:endParaRPr>
        </a:p>
      </dgm:t>
    </dgm:pt>
    <dgm:pt modelId="{77B2FB5A-F929-4A17-92EF-AEDCB22CA751}" type="parTrans" cxnId="{1A09E3B7-340F-44D1-8C70-2E0E48C75BA9}">
      <dgm:prSet custT="1"/>
      <dgm:spPr/>
      <dgm:t>
        <a:bodyPr/>
        <a:lstStyle/>
        <a:p>
          <a:endParaRPr lang="en-US" sz="500">
            <a:latin typeface="Montserrat" panose="00000500000000000000" pitchFamily="50" charset="0"/>
          </a:endParaRPr>
        </a:p>
      </dgm:t>
    </dgm:pt>
    <dgm:pt modelId="{9E299939-9E5C-441A-8EA8-B528B456E484}" type="sibTrans" cxnId="{1A09E3B7-340F-44D1-8C70-2E0E48C75BA9}">
      <dgm:prSet/>
      <dgm:spPr/>
      <dgm:t>
        <a:bodyPr/>
        <a:lstStyle/>
        <a:p>
          <a:endParaRPr lang="en-US" sz="1800">
            <a:latin typeface="Montserrat" panose="00000500000000000000" pitchFamily="50" charset="0"/>
          </a:endParaRPr>
        </a:p>
      </dgm:t>
    </dgm:pt>
    <dgm:pt modelId="{D5B4662E-9698-42FA-8B0B-0E064D033A67}">
      <dgm:prSet custT="1"/>
      <dgm:spPr/>
      <dgm:t>
        <a:bodyPr/>
        <a:lstStyle/>
        <a:p>
          <a:r>
            <a:rPr lang="es-ES" sz="1200" dirty="0">
              <a:solidFill>
                <a:srgbClr val="152B48"/>
              </a:solidFill>
              <a:latin typeface="Montserrat" panose="00000500000000000000" pitchFamily="50" charset="0"/>
            </a:rPr>
            <a:t>La PCR es más útil como marcador de inflamación después del tratamiento</a:t>
          </a:r>
          <a:endParaRPr lang="en-US" sz="1200" dirty="0">
            <a:solidFill>
              <a:srgbClr val="152B48"/>
            </a:solidFill>
            <a:latin typeface="Montserrat" panose="00000500000000000000" pitchFamily="50" charset="0"/>
          </a:endParaRPr>
        </a:p>
      </dgm:t>
    </dgm:pt>
    <dgm:pt modelId="{19E7CBB6-8D66-42A1-AA2D-ECB1338FD9D2}" type="parTrans" cxnId="{9F1C278A-5AC9-4779-81C1-2F1430174FC4}">
      <dgm:prSet custT="1"/>
      <dgm:spPr/>
      <dgm:t>
        <a:bodyPr/>
        <a:lstStyle/>
        <a:p>
          <a:endParaRPr lang="en-US" sz="500">
            <a:latin typeface="Montserrat" panose="00000500000000000000" pitchFamily="50" charset="0"/>
          </a:endParaRPr>
        </a:p>
      </dgm:t>
    </dgm:pt>
    <dgm:pt modelId="{D2BF23BD-5669-4DA6-8796-2D4602F8C435}" type="sibTrans" cxnId="{9F1C278A-5AC9-4779-81C1-2F1430174FC4}">
      <dgm:prSet/>
      <dgm:spPr/>
      <dgm:t>
        <a:bodyPr/>
        <a:lstStyle/>
        <a:p>
          <a:endParaRPr lang="en-US" sz="1800">
            <a:latin typeface="Montserrat" panose="00000500000000000000" pitchFamily="50" charset="0"/>
          </a:endParaRPr>
        </a:p>
      </dgm:t>
    </dgm:pt>
    <dgm:pt modelId="{ADDEDB58-65DF-45D7-9EA8-E039022C7128}">
      <dgm:prSet custT="1"/>
      <dgm:spPr/>
      <dgm:t>
        <a:bodyPr/>
        <a:lstStyle/>
        <a:p>
          <a:r>
            <a:rPr lang="es-ES" sz="1200" dirty="0">
              <a:solidFill>
                <a:srgbClr val="152B48"/>
              </a:solidFill>
              <a:latin typeface="Montserrat" panose="00000500000000000000" pitchFamily="50" charset="0"/>
            </a:rPr>
            <a:t>El hallazgo de una VSG mínimamente elevada en el contexto de una enfermedad clínica grave </a:t>
          </a:r>
          <a:r>
            <a:rPr lang="es-ES" sz="1200" dirty="0">
              <a:solidFill>
                <a:srgbClr val="152B48"/>
              </a:solidFill>
              <a:latin typeface="Montserrat" panose="00000500000000000000" pitchFamily="50" charset="0"/>
              <a:sym typeface="Wingdings" panose="05000000000000000000" pitchFamily="2" charset="2"/>
            </a:rPr>
            <a:t> </a:t>
          </a:r>
          <a:r>
            <a:rPr lang="es-ES" sz="1200" dirty="0">
              <a:solidFill>
                <a:srgbClr val="152B48"/>
              </a:solidFill>
              <a:latin typeface="Montserrat" panose="00000500000000000000" pitchFamily="50" charset="0"/>
            </a:rPr>
            <a:t>CID.</a:t>
          </a:r>
          <a:endParaRPr lang="en-US" sz="1200" dirty="0">
            <a:solidFill>
              <a:srgbClr val="152B48"/>
            </a:solidFill>
            <a:latin typeface="Montserrat" panose="00000500000000000000" pitchFamily="50" charset="0"/>
          </a:endParaRPr>
        </a:p>
      </dgm:t>
    </dgm:pt>
    <dgm:pt modelId="{4EA059EB-29FE-45F3-8B53-B8E0B044A264}" type="parTrans" cxnId="{92181125-FEB0-4917-A854-16256EA32D9D}">
      <dgm:prSet custT="1"/>
      <dgm:spPr/>
      <dgm:t>
        <a:bodyPr/>
        <a:lstStyle/>
        <a:p>
          <a:endParaRPr lang="en-US" sz="600">
            <a:latin typeface="Montserrat" panose="00000500000000000000" pitchFamily="50" charset="0"/>
          </a:endParaRPr>
        </a:p>
      </dgm:t>
    </dgm:pt>
    <dgm:pt modelId="{AF23505D-FFAF-4DC1-8727-B3FD2A4406C9}" type="sibTrans" cxnId="{92181125-FEB0-4917-A854-16256EA32D9D}">
      <dgm:prSet/>
      <dgm:spPr/>
      <dgm:t>
        <a:bodyPr/>
        <a:lstStyle/>
        <a:p>
          <a:endParaRPr lang="en-US" sz="1800">
            <a:latin typeface="Montserrat" panose="00000500000000000000" pitchFamily="50" charset="0"/>
          </a:endParaRPr>
        </a:p>
      </dgm:t>
    </dgm:pt>
    <dgm:pt modelId="{2B4C0295-716A-784D-9186-7902EA39504A}" type="pres">
      <dgm:prSet presAssocID="{82D467DF-4C26-46DF-98C1-C0098EBD976C}" presName="diagram" presStyleCnt="0">
        <dgm:presLayoutVars>
          <dgm:chPref val="1"/>
          <dgm:dir/>
          <dgm:animOne val="branch"/>
          <dgm:animLvl val="lvl"/>
          <dgm:resizeHandles val="exact"/>
        </dgm:presLayoutVars>
      </dgm:prSet>
      <dgm:spPr/>
    </dgm:pt>
    <dgm:pt modelId="{A9C5A824-0F2D-C54C-81EC-D151168FD757}" type="pres">
      <dgm:prSet presAssocID="{729768DF-A545-44A4-9C7B-98A863DBBA75}" presName="root1" presStyleCnt="0"/>
      <dgm:spPr/>
    </dgm:pt>
    <dgm:pt modelId="{01A3BA89-414F-7C4E-8A30-1219E8256A58}" type="pres">
      <dgm:prSet presAssocID="{729768DF-A545-44A4-9C7B-98A863DBBA75}" presName="LevelOneTextNode" presStyleLbl="node0" presStyleIdx="0" presStyleCnt="3">
        <dgm:presLayoutVars>
          <dgm:chPref val="3"/>
        </dgm:presLayoutVars>
      </dgm:prSet>
      <dgm:spPr/>
    </dgm:pt>
    <dgm:pt modelId="{53D7D391-33A1-044E-A9D9-072AAB0D0293}" type="pres">
      <dgm:prSet presAssocID="{729768DF-A545-44A4-9C7B-98A863DBBA75}" presName="level2hierChild" presStyleCnt="0"/>
      <dgm:spPr/>
    </dgm:pt>
    <dgm:pt modelId="{3C3B4312-4CD0-C347-8770-8E382019A402}" type="pres">
      <dgm:prSet presAssocID="{021C239E-F7EA-4FBE-94CD-E25550DFB441}" presName="root1" presStyleCnt="0"/>
      <dgm:spPr/>
    </dgm:pt>
    <dgm:pt modelId="{C3D94A17-9EDE-E640-BE88-7F194F08E2C8}" type="pres">
      <dgm:prSet presAssocID="{021C239E-F7EA-4FBE-94CD-E25550DFB441}" presName="LevelOneTextNode" presStyleLbl="node0" presStyleIdx="1" presStyleCnt="3">
        <dgm:presLayoutVars>
          <dgm:chPref val="3"/>
        </dgm:presLayoutVars>
      </dgm:prSet>
      <dgm:spPr/>
    </dgm:pt>
    <dgm:pt modelId="{A4B0AC36-E491-F54B-9F8C-EF2CADC0A192}" type="pres">
      <dgm:prSet presAssocID="{021C239E-F7EA-4FBE-94CD-E25550DFB441}" presName="level2hierChild" presStyleCnt="0"/>
      <dgm:spPr/>
    </dgm:pt>
    <dgm:pt modelId="{319071D8-4F5F-2042-8085-9BE170D11A53}" type="pres">
      <dgm:prSet presAssocID="{BF7A3561-0E02-4BDA-9F49-F2053CE70208}" presName="root1" presStyleCnt="0"/>
      <dgm:spPr/>
    </dgm:pt>
    <dgm:pt modelId="{5B2E8AA9-81B3-794E-B939-CD0A76A77E5C}" type="pres">
      <dgm:prSet presAssocID="{BF7A3561-0E02-4BDA-9F49-F2053CE70208}" presName="LevelOneTextNode" presStyleLbl="node0" presStyleIdx="2" presStyleCnt="3">
        <dgm:presLayoutVars>
          <dgm:chPref val="3"/>
        </dgm:presLayoutVars>
      </dgm:prSet>
      <dgm:spPr/>
    </dgm:pt>
    <dgm:pt modelId="{E831361F-458F-A54D-8136-32B7BF822B3F}" type="pres">
      <dgm:prSet presAssocID="{BF7A3561-0E02-4BDA-9F49-F2053CE70208}" presName="level2hierChild" presStyleCnt="0"/>
      <dgm:spPr/>
    </dgm:pt>
    <dgm:pt modelId="{FBA097D5-352F-6043-86C8-56E5ED6D7B35}" type="pres">
      <dgm:prSet presAssocID="{F625B3A8-E46A-4C0D-B55A-DD1B5DEC3112}" presName="conn2-1" presStyleLbl="parChTrans1D2" presStyleIdx="0" presStyleCnt="4"/>
      <dgm:spPr/>
    </dgm:pt>
    <dgm:pt modelId="{76D3C1AA-2A7C-7645-A494-86D1816761CC}" type="pres">
      <dgm:prSet presAssocID="{F625B3A8-E46A-4C0D-B55A-DD1B5DEC3112}" presName="connTx" presStyleLbl="parChTrans1D2" presStyleIdx="0" presStyleCnt="4"/>
      <dgm:spPr/>
    </dgm:pt>
    <dgm:pt modelId="{B289CABE-DD20-CC4B-8B67-C5283C31CFB4}" type="pres">
      <dgm:prSet presAssocID="{54E6427C-B512-4A86-8170-3AF1204513F6}" presName="root2" presStyleCnt="0"/>
      <dgm:spPr/>
    </dgm:pt>
    <dgm:pt modelId="{16B73E8D-F788-864E-BB73-57A8F795EA88}" type="pres">
      <dgm:prSet presAssocID="{54E6427C-B512-4A86-8170-3AF1204513F6}" presName="LevelTwoTextNode" presStyleLbl="node2" presStyleIdx="0" presStyleCnt="4" custLinFactNeighborX="-1175" custLinFactNeighborY="-3212">
        <dgm:presLayoutVars>
          <dgm:chPref val="3"/>
        </dgm:presLayoutVars>
      </dgm:prSet>
      <dgm:spPr/>
    </dgm:pt>
    <dgm:pt modelId="{F25CFF3D-31F8-444A-8154-F0C48382A017}" type="pres">
      <dgm:prSet presAssocID="{54E6427C-B512-4A86-8170-3AF1204513F6}" presName="level3hierChild" presStyleCnt="0"/>
      <dgm:spPr/>
    </dgm:pt>
    <dgm:pt modelId="{CC1878D5-34F9-044F-A7C2-E1C6D80A69B6}" type="pres">
      <dgm:prSet presAssocID="{77B2FB5A-F929-4A17-92EF-AEDCB22CA751}" presName="conn2-1" presStyleLbl="parChTrans1D2" presStyleIdx="1" presStyleCnt="4"/>
      <dgm:spPr/>
    </dgm:pt>
    <dgm:pt modelId="{7B6B898B-C883-B846-8AB2-C0703FA86E89}" type="pres">
      <dgm:prSet presAssocID="{77B2FB5A-F929-4A17-92EF-AEDCB22CA751}" presName="connTx" presStyleLbl="parChTrans1D2" presStyleIdx="1" presStyleCnt="4"/>
      <dgm:spPr/>
    </dgm:pt>
    <dgm:pt modelId="{CD717504-03A1-D044-96F0-6445B79CED56}" type="pres">
      <dgm:prSet presAssocID="{5393912E-2177-4CA7-8BC5-1C49D00EB834}" presName="root2" presStyleCnt="0"/>
      <dgm:spPr/>
    </dgm:pt>
    <dgm:pt modelId="{E78F333D-64D7-B446-AB98-8EEC88CD04EB}" type="pres">
      <dgm:prSet presAssocID="{5393912E-2177-4CA7-8BC5-1C49D00EB834}" presName="LevelTwoTextNode" presStyleLbl="node2" presStyleIdx="1" presStyleCnt="4">
        <dgm:presLayoutVars>
          <dgm:chPref val="3"/>
        </dgm:presLayoutVars>
      </dgm:prSet>
      <dgm:spPr/>
    </dgm:pt>
    <dgm:pt modelId="{F06BA7D9-0198-0E44-843E-3E29AA5BC777}" type="pres">
      <dgm:prSet presAssocID="{5393912E-2177-4CA7-8BC5-1C49D00EB834}" presName="level3hierChild" presStyleCnt="0"/>
      <dgm:spPr/>
    </dgm:pt>
    <dgm:pt modelId="{3CED1FB3-EBFE-0647-A4DF-30999F93BD17}" type="pres">
      <dgm:prSet presAssocID="{19E7CBB6-8D66-42A1-AA2D-ECB1338FD9D2}" presName="conn2-1" presStyleLbl="parChTrans1D2" presStyleIdx="2" presStyleCnt="4"/>
      <dgm:spPr/>
    </dgm:pt>
    <dgm:pt modelId="{B5E2474C-90D6-F441-87CC-977D4D70FBF2}" type="pres">
      <dgm:prSet presAssocID="{19E7CBB6-8D66-42A1-AA2D-ECB1338FD9D2}" presName="connTx" presStyleLbl="parChTrans1D2" presStyleIdx="2" presStyleCnt="4"/>
      <dgm:spPr/>
    </dgm:pt>
    <dgm:pt modelId="{00B23810-E406-CB47-811A-29F4070FB12A}" type="pres">
      <dgm:prSet presAssocID="{D5B4662E-9698-42FA-8B0B-0E064D033A67}" presName="root2" presStyleCnt="0"/>
      <dgm:spPr/>
    </dgm:pt>
    <dgm:pt modelId="{EAAF3A70-A4D5-9B4E-954E-B2597F15D3E3}" type="pres">
      <dgm:prSet presAssocID="{D5B4662E-9698-42FA-8B0B-0E064D033A67}" presName="LevelTwoTextNode" presStyleLbl="node2" presStyleIdx="2" presStyleCnt="4">
        <dgm:presLayoutVars>
          <dgm:chPref val="3"/>
        </dgm:presLayoutVars>
      </dgm:prSet>
      <dgm:spPr/>
    </dgm:pt>
    <dgm:pt modelId="{C3D9519D-351E-4747-B7FE-41B3299EAFF9}" type="pres">
      <dgm:prSet presAssocID="{D5B4662E-9698-42FA-8B0B-0E064D033A67}" presName="level3hierChild" presStyleCnt="0"/>
      <dgm:spPr/>
    </dgm:pt>
    <dgm:pt modelId="{CFCCABFD-61A9-5E47-8303-01974ADD0FED}" type="pres">
      <dgm:prSet presAssocID="{4EA059EB-29FE-45F3-8B53-B8E0B044A264}" presName="conn2-1" presStyleLbl="parChTrans1D2" presStyleIdx="3" presStyleCnt="4"/>
      <dgm:spPr/>
    </dgm:pt>
    <dgm:pt modelId="{CBC8A6BD-C016-5845-BDA8-B6015EF3DADC}" type="pres">
      <dgm:prSet presAssocID="{4EA059EB-29FE-45F3-8B53-B8E0B044A264}" presName="connTx" presStyleLbl="parChTrans1D2" presStyleIdx="3" presStyleCnt="4"/>
      <dgm:spPr/>
    </dgm:pt>
    <dgm:pt modelId="{1E1C214C-278C-F04B-811C-E1CDA9970EEA}" type="pres">
      <dgm:prSet presAssocID="{ADDEDB58-65DF-45D7-9EA8-E039022C7128}" presName="root2" presStyleCnt="0"/>
      <dgm:spPr/>
    </dgm:pt>
    <dgm:pt modelId="{4F43F8D6-D447-1945-B28B-7BC481CD7DAF}" type="pres">
      <dgm:prSet presAssocID="{ADDEDB58-65DF-45D7-9EA8-E039022C7128}" presName="LevelTwoTextNode" presStyleLbl="node2" presStyleIdx="3" presStyleCnt="4">
        <dgm:presLayoutVars>
          <dgm:chPref val="3"/>
        </dgm:presLayoutVars>
      </dgm:prSet>
      <dgm:spPr/>
    </dgm:pt>
    <dgm:pt modelId="{1F38C8F5-936F-EF4F-B373-010B05176B6A}" type="pres">
      <dgm:prSet presAssocID="{ADDEDB58-65DF-45D7-9EA8-E039022C7128}" presName="level3hierChild" presStyleCnt="0"/>
      <dgm:spPr/>
    </dgm:pt>
  </dgm:ptLst>
  <dgm:cxnLst>
    <dgm:cxn modelId="{DBA30F06-4442-0741-8010-A701CF1FA677}" type="presOf" srcId="{729768DF-A545-44A4-9C7B-98A863DBBA75}" destId="{01A3BA89-414F-7C4E-8A30-1219E8256A58}" srcOrd="0" destOrd="0" presId="urn:microsoft.com/office/officeart/2005/8/layout/hierarchy2"/>
    <dgm:cxn modelId="{9A132006-3E89-D940-8878-32FEDF11E758}" type="presOf" srcId="{D5B4662E-9698-42FA-8B0B-0E064D033A67}" destId="{EAAF3A70-A4D5-9B4E-954E-B2597F15D3E3}" srcOrd="0" destOrd="0" presId="urn:microsoft.com/office/officeart/2005/8/layout/hierarchy2"/>
    <dgm:cxn modelId="{2970DC08-8F9C-7349-819F-21E14AB53921}" type="presOf" srcId="{54E6427C-B512-4A86-8170-3AF1204513F6}" destId="{16B73E8D-F788-864E-BB73-57A8F795EA88}" srcOrd="0" destOrd="0" presId="urn:microsoft.com/office/officeart/2005/8/layout/hierarchy2"/>
    <dgm:cxn modelId="{F695721C-D6E2-2E44-ADF9-0BA26DBE06FF}" type="presOf" srcId="{BF7A3561-0E02-4BDA-9F49-F2053CE70208}" destId="{5B2E8AA9-81B3-794E-B939-CD0A76A77E5C}" srcOrd="0" destOrd="0" presId="urn:microsoft.com/office/officeart/2005/8/layout/hierarchy2"/>
    <dgm:cxn modelId="{6FDE2623-AB2F-1C45-A0E8-8250018D236A}" type="presOf" srcId="{19E7CBB6-8D66-42A1-AA2D-ECB1338FD9D2}" destId="{B5E2474C-90D6-F441-87CC-977D4D70FBF2}" srcOrd="1" destOrd="0" presId="urn:microsoft.com/office/officeart/2005/8/layout/hierarchy2"/>
    <dgm:cxn modelId="{92181125-FEB0-4917-A854-16256EA32D9D}" srcId="{BF7A3561-0E02-4BDA-9F49-F2053CE70208}" destId="{ADDEDB58-65DF-45D7-9EA8-E039022C7128}" srcOrd="3" destOrd="0" parTransId="{4EA059EB-29FE-45F3-8B53-B8E0B044A264}" sibTransId="{AF23505D-FFAF-4DC1-8727-B3FD2A4406C9}"/>
    <dgm:cxn modelId="{2A992436-1D22-5342-830D-B8108F004BAD}" type="presOf" srcId="{ADDEDB58-65DF-45D7-9EA8-E039022C7128}" destId="{4F43F8D6-D447-1945-B28B-7BC481CD7DAF}" srcOrd="0" destOrd="0" presId="urn:microsoft.com/office/officeart/2005/8/layout/hierarchy2"/>
    <dgm:cxn modelId="{11903E61-9DE7-254F-B42A-FEC2A123B235}" type="presOf" srcId="{4EA059EB-29FE-45F3-8B53-B8E0B044A264}" destId="{CBC8A6BD-C016-5845-BDA8-B6015EF3DADC}" srcOrd="1" destOrd="0" presId="urn:microsoft.com/office/officeart/2005/8/layout/hierarchy2"/>
    <dgm:cxn modelId="{351B674B-43AC-4933-9B8D-7C83CA73D5B4}" srcId="{82D467DF-4C26-46DF-98C1-C0098EBD976C}" destId="{021C239E-F7EA-4FBE-94CD-E25550DFB441}" srcOrd="1" destOrd="0" parTransId="{00EE7E98-9C8B-48FD-9305-9CFB9BBF92B0}" sibTransId="{CCF5744F-172D-44CC-9EA9-4BC819D1A790}"/>
    <dgm:cxn modelId="{E8E3534C-BC09-4D81-9B74-44FF7230BBE3}" srcId="{82D467DF-4C26-46DF-98C1-C0098EBD976C}" destId="{729768DF-A545-44A4-9C7B-98A863DBBA75}" srcOrd="0" destOrd="0" parTransId="{00F6DE32-361D-469C-BBE3-A510C631B97B}" sibTransId="{2738B2B1-9847-49AD-94EE-59D61456366C}"/>
    <dgm:cxn modelId="{9A233F4E-0C16-F34F-AF50-402F12FBEA37}" type="presOf" srcId="{77B2FB5A-F929-4A17-92EF-AEDCB22CA751}" destId="{CC1878D5-34F9-044F-A7C2-E1C6D80A69B6}" srcOrd="0" destOrd="0" presId="urn:microsoft.com/office/officeart/2005/8/layout/hierarchy2"/>
    <dgm:cxn modelId="{54CDFF5A-11E3-754D-A121-51FE96967B07}" type="presOf" srcId="{77B2FB5A-F929-4A17-92EF-AEDCB22CA751}" destId="{7B6B898B-C883-B846-8AB2-C0703FA86E89}" srcOrd="1" destOrd="0" presId="urn:microsoft.com/office/officeart/2005/8/layout/hierarchy2"/>
    <dgm:cxn modelId="{80BB4C7F-E752-5748-8BC3-B9C7D03B71E4}" type="presOf" srcId="{4EA059EB-29FE-45F3-8B53-B8E0B044A264}" destId="{CFCCABFD-61A9-5E47-8303-01974ADD0FED}" srcOrd="0" destOrd="0" presId="urn:microsoft.com/office/officeart/2005/8/layout/hierarchy2"/>
    <dgm:cxn modelId="{3DD0527F-AA47-D545-8402-C06E8773C17B}" type="presOf" srcId="{5393912E-2177-4CA7-8BC5-1C49D00EB834}" destId="{E78F333D-64D7-B446-AB98-8EEC88CD04EB}" srcOrd="0" destOrd="0" presId="urn:microsoft.com/office/officeart/2005/8/layout/hierarchy2"/>
    <dgm:cxn modelId="{A7AA9482-C6B5-4F8B-AB8A-72B86658A592}" srcId="{82D467DF-4C26-46DF-98C1-C0098EBD976C}" destId="{BF7A3561-0E02-4BDA-9F49-F2053CE70208}" srcOrd="2" destOrd="0" parTransId="{341E0D18-9B7D-4817-A3DA-7DA01AC93650}" sibTransId="{19D63C94-442A-4DCF-B2BB-C7E54208B4DE}"/>
    <dgm:cxn modelId="{9F1C278A-5AC9-4779-81C1-2F1430174FC4}" srcId="{BF7A3561-0E02-4BDA-9F49-F2053CE70208}" destId="{D5B4662E-9698-42FA-8B0B-0E064D033A67}" srcOrd="2" destOrd="0" parTransId="{19E7CBB6-8D66-42A1-AA2D-ECB1338FD9D2}" sibTransId="{D2BF23BD-5669-4DA6-8796-2D4602F8C435}"/>
    <dgm:cxn modelId="{CE7471AE-F83F-E34D-A8F3-90F66C1F3298}" type="presOf" srcId="{19E7CBB6-8D66-42A1-AA2D-ECB1338FD9D2}" destId="{3CED1FB3-EBFE-0647-A4DF-30999F93BD17}" srcOrd="0" destOrd="0" presId="urn:microsoft.com/office/officeart/2005/8/layout/hierarchy2"/>
    <dgm:cxn modelId="{1A09E3B7-340F-44D1-8C70-2E0E48C75BA9}" srcId="{BF7A3561-0E02-4BDA-9F49-F2053CE70208}" destId="{5393912E-2177-4CA7-8BC5-1C49D00EB834}" srcOrd="1" destOrd="0" parTransId="{77B2FB5A-F929-4A17-92EF-AEDCB22CA751}" sibTransId="{9E299939-9E5C-441A-8EA8-B528B456E484}"/>
    <dgm:cxn modelId="{9D0D9EBE-D4BF-4244-A6BB-E5521C6397BA}" type="presOf" srcId="{F625B3A8-E46A-4C0D-B55A-DD1B5DEC3112}" destId="{76D3C1AA-2A7C-7645-A494-86D1816761CC}" srcOrd="1" destOrd="0" presId="urn:microsoft.com/office/officeart/2005/8/layout/hierarchy2"/>
    <dgm:cxn modelId="{7CFF6DC1-9012-C443-BD7C-4E38551A7110}" type="presOf" srcId="{F625B3A8-E46A-4C0D-B55A-DD1B5DEC3112}" destId="{FBA097D5-352F-6043-86C8-56E5ED6D7B35}" srcOrd="0" destOrd="0" presId="urn:microsoft.com/office/officeart/2005/8/layout/hierarchy2"/>
    <dgm:cxn modelId="{54FD41C9-B008-4641-AFE4-3989D08379B8}" type="presOf" srcId="{82D467DF-4C26-46DF-98C1-C0098EBD976C}" destId="{2B4C0295-716A-784D-9186-7902EA39504A}" srcOrd="0" destOrd="0" presId="urn:microsoft.com/office/officeart/2005/8/layout/hierarchy2"/>
    <dgm:cxn modelId="{4CB79CE2-1808-B442-9243-BF19667EF88E}" type="presOf" srcId="{021C239E-F7EA-4FBE-94CD-E25550DFB441}" destId="{C3D94A17-9EDE-E640-BE88-7F194F08E2C8}" srcOrd="0" destOrd="0" presId="urn:microsoft.com/office/officeart/2005/8/layout/hierarchy2"/>
    <dgm:cxn modelId="{945B8DFD-5A98-4C22-8A07-E91FBB904FE6}" srcId="{BF7A3561-0E02-4BDA-9F49-F2053CE70208}" destId="{54E6427C-B512-4A86-8170-3AF1204513F6}" srcOrd="0" destOrd="0" parTransId="{F625B3A8-E46A-4C0D-B55A-DD1B5DEC3112}" sibTransId="{C1ECC492-0804-4C30-A142-2B39F92D0F23}"/>
    <dgm:cxn modelId="{09C9961C-8366-2949-80E0-41CDA2E723B3}" type="presParOf" srcId="{2B4C0295-716A-784D-9186-7902EA39504A}" destId="{A9C5A824-0F2D-C54C-81EC-D151168FD757}" srcOrd="0" destOrd="0" presId="urn:microsoft.com/office/officeart/2005/8/layout/hierarchy2"/>
    <dgm:cxn modelId="{24F37ACA-6F84-5841-A367-C33FAAFF2030}" type="presParOf" srcId="{A9C5A824-0F2D-C54C-81EC-D151168FD757}" destId="{01A3BA89-414F-7C4E-8A30-1219E8256A58}" srcOrd="0" destOrd="0" presId="urn:microsoft.com/office/officeart/2005/8/layout/hierarchy2"/>
    <dgm:cxn modelId="{36264B63-91D7-3549-B702-AB2E45B96D5D}" type="presParOf" srcId="{A9C5A824-0F2D-C54C-81EC-D151168FD757}" destId="{53D7D391-33A1-044E-A9D9-072AAB0D0293}" srcOrd="1" destOrd="0" presId="urn:microsoft.com/office/officeart/2005/8/layout/hierarchy2"/>
    <dgm:cxn modelId="{50E462C6-30B0-5C44-9C51-4ACADECE8A96}" type="presParOf" srcId="{2B4C0295-716A-784D-9186-7902EA39504A}" destId="{3C3B4312-4CD0-C347-8770-8E382019A402}" srcOrd="1" destOrd="0" presId="urn:microsoft.com/office/officeart/2005/8/layout/hierarchy2"/>
    <dgm:cxn modelId="{8FA674DB-D440-604D-902F-E7321FAF7757}" type="presParOf" srcId="{3C3B4312-4CD0-C347-8770-8E382019A402}" destId="{C3D94A17-9EDE-E640-BE88-7F194F08E2C8}" srcOrd="0" destOrd="0" presId="urn:microsoft.com/office/officeart/2005/8/layout/hierarchy2"/>
    <dgm:cxn modelId="{63200AE3-F98B-5F4D-BD36-F8EC78088766}" type="presParOf" srcId="{3C3B4312-4CD0-C347-8770-8E382019A402}" destId="{A4B0AC36-E491-F54B-9F8C-EF2CADC0A192}" srcOrd="1" destOrd="0" presId="urn:microsoft.com/office/officeart/2005/8/layout/hierarchy2"/>
    <dgm:cxn modelId="{7274A99B-4AA8-0E4A-B0CD-976F740F366C}" type="presParOf" srcId="{2B4C0295-716A-784D-9186-7902EA39504A}" destId="{319071D8-4F5F-2042-8085-9BE170D11A53}" srcOrd="2" destOrd="0" presId="urn:microsoft.com/office/officeart/2005/8/layout/hierarchy2"/>
    <dgm:cxn modelId="{271C5543-B674-3744-83D4-4E86391479CD}" type="presParOf" srcId="{319071D8-4F5F-2042-8085-9BE170D11A53}" destId="{5B2E8AA9-81B3-794E-B939-CD0A76A77E5C}" srcOrd="0" destOrd="0" presId="urn:microsoft.com/office/officeart/2005/8/layout/hierarchy2"/>
    <dgm:cxn modelId="{BB3D5B86-7F63-EA41-A4F7-8CCFBFE73201}" type="presParOf" srcId="{319071D8-4F5F-2042-8085-9BE170D11A53}" destId="{E831361F-458F-A54D-8136-32B7BF822B3F}" srcOrd="1" destOrd="0" presId="urn:microsoft.com/office/officeart/2005/8/layout/hierarchy2"/>
    <dgm:cxn modelId="{C7642BCA-2ADB-874F-BF5E-90578CDDAB19}" type="presParOf" srcId="{E831361F-458F-A54D-8136-32B7BF822B3F}" destId="{FBA097D5-352F-6043-86C8-56E5ED6D7B35}" srcOrd="0" destOrd="0" presId="urn:microsoft.com/office/officeart/2005/8/layout/hierarchy2"/>
    <dgm:cxn modelId="{1B9C7A93-7699-F74D-961B-F70A18B16CBC}" type="presParOf" srcId="{FBA097D5-352F-6043-86C8-56E5ED6D7B35}" destId="{76D3C1AA-2A7C-7645-A494-86D1816761CC}" srcOrd="0" destOrd="0" presId="urn:microsoft.com/office/officeart/2005/8/layout/hierarchy2"/>
    <dgm:cxn modelId="{045AE995-B632-9241-BC15-0781A2EE14AB}" type="presParOf" srcId="{E831361F-458F-A54D-8136-32B7BF822B3F}" destId="{B289CABE-DD20-CC4B-8B67-C5283C31CFB4}" srcOrd="1" destOrd="0" presId="urn:microsoft.com/office/officeart/2005/8/layout/hierarchy2"/>
    <dgm:cxn modelId="{00C8604F-136F-6C4B-A9ED-445BB1EBE699}" type="presParOf" srcId="{B289CABE-DD20-CC4B-8B67-C5283C31CFB4}" destId="{16B73E8D-F788-864E-BB73-57A8F795EA88}" srcOrd="0" destOrd="0" presId="urn:microsoft.com/office/officeart/2005/8/layout/hierarchy2"/>
    <dgm:cxn modelId="{4D8EEBB9-3BF6-B74D-B499-EAF2AFB44B5A}" type="presParOf" srcId="{B289CABE-DD20-CC4B-8B67-C5283C31CFB4}" destId="{F25CFF3D-31F8-444A-8154-F0C48382A017}" srcOrd="1" destOrd="0" presId="urn:microsoft.com/office/officeart/2005/8/layout/hierarchy2"/>
    <dgm:cxn modelId="{08251F27-875E-2646-92A6-67D8B3E63B84}" type="presParOf" srcId="{E831361F-458F-A54D-8136-32B7BF822B3F}" destId="{CC1878D5-34F9-044F-A7C2-E1C6D80A69B6}" srcOrd="2" destOrd="0" presId="urn:microsoft.com/office/officeart/2005/8/layout/hierarchy2"/>
    <dgm:cxn modelId="{C659651C-2068-A240-A25B-D1A83646B02B}" type="presParOf" srcId="{CC1878D5-34F9-044F-A7C2-E1C6D80A69B6}" destId="{7B6B898B-C883-B846-8AB2-C0703FA86E89}" srcOrd="0" destOrd="0" presId="urn:microsoft.com/office/officeart/2005/8/layout/hierarchy2"/>
    <dgm:cxn modelId="{23F8EDD7-DECC-764B-A1AF-6CAF7741FF63}" type="presParOf" srcId="{E831361F-458F-A54D-8136-32B7BF822B3F}" destId="{CD717504-03A1-D044-96F0-6445B79CED56}" srcOrd="3" destOrd="0" presId="urn:microsoft.com/office/officeart/2005/8/layout/hierarchy2"/>
    <dgm:cxn modelId="{3A8EA640-878F-3144-B83A-CD5509D8F4D9}" type="presParOf" srcId="{CD717504-03A1-D044-96F0-6445B79CED56}" destId="{E78F333D-64D7-B446-AB98-8EEC88CD04EB}" srcOrd="0" destOrd="0" presId="urn:microsoft.com/office/officeart/2005/8/layout/hierarchy2"/>
    <dgm:cxn modelId="{8DEDA102-C032-C34D-BFC6-E6654D85FCCD}" type="presParOf" srcId="{CD717504-03A1-D044-96F0-6445B79CED56}" destId="{F06BA7D9-0198-0E44-843E-3E29AA5BC777}" srcOrd="1" destOrd="0" presId="urn:microsoft.com/office/officeart/2005/8/layout/hierarchy2"/>
    <dgm:cxn modelId="{C5D0E82C-8179-8844-95A0-47D9FCDAFC1E}" type="presParOf" srcId="{E831361F-458F-A54D-8136-32B7BF822B3F}" destId="{3CED1FB3-EBFE-0647-A4DF-30999F93BD17}" srcOrd="4" destOrd="0" presId="urn:microsoft.com/office/officeart/2005/8/layout/hierarchy2"/>
    <dgm:cxn modelId="{FD4CF43A-CC4F-DB49-9E96-30DA5A19D1B0}" type="presParOf" srcId="{3CED1FB3-EBFE-0647-A4DF-30999F93BD17}" destId="{B5E2474C-90D6-F441-87CC-977D4D70FBF2}" srcOrd="0" destOrd="0" presId="urn:microsoft.com/office/officeart/2005/8/layout/hierarchy2"/>
    <dgm:cxn modelId="{82448CC4-5165-784B-8C27-680D0283581E}" type="presParOf" srcId="{E831361F-458F-A54D-8136-32B7BF822B3F}" destId="{00B23810-E406-CB47-811A-29F4070FB12A}" srcOrd="5" destOrd="0" presId="urn:microsoft.com/office/officeart/2005/8/layout/hierarchy2"/>
    <dgm:cxn modelId="{55F52AD8-6898-8945-ADC9-8696A14EC616}" type="presParOf" srcId="{00B23810-E406-CB47-811A-29F4070FB12A}" destId="{EAAF3A70-A4D5-9B4E-954E-B2597F15D3E3}" srcOrd="0" destOrd="0" presId="urn:microsoft.com/office/officeart/2005/8/layout/hierarchy2"/>
    <dgm:cxn modelId="{B7EB2E0A-49B7-F649-BF91-8780677888EA}" type="presParOf" srcId="{00B23810-E406-CB47-811A-29F4070FB12A}" destId="{C3D9519D-351E-4747-B7FE-41B3299EAFF9}" srcOrd="1" destOrd="0" presId="urn:microsoft.com/office/officeart/2005/8/layout/hierarchy2"/>
    <dgm:cxn modelId="{98E524E0-F22F-864C-9C4B-5B21F3EDA2BA}" type="presParOf" srcId="{E831361F-458F-A54D-8136-32B7BF822B3F}" destId="{CFCCABFD-61A9-5E47-8303-01974ADD0FED}" srcOrd="6" destOrd="0" presId="urn:microsoft.com/office/officeart/2005/8/layout/hierarchy2"/>
    <dgm:cxn modelId="{9B0298D5-2C4F-8A44-951E-FE71AECFCAEC}" type="presParOf" srcId="{CFCCABFD-61A9-5E47-8303-01974ADD0FED}" destId="{CBC8A6BD-C016-5845-BDA8-B6015EF3DADC}" srcOrd="0" destOrd="0" presId="urn:microsoft.com/office/officeart/2005/8/layout/hierarchy2"/>
    <dgm:cxn modelId="{C21690C9-A9E2-1C47-9F81-4E4187F82213}" type="presParOf" srcId="{E831361F-458F-A54D-8136-32B7BF822B3F}" destId="{1E1C214C-278C-F04B-811C-E1CDA9970EEA}" srcOrd="7" destOrd="0" presId="urn:microsoft.com/office/officeart/2005/8/layout/hierarchy2"/>
    <dgm:cxn modelId="{CC6EC535-58DC-DA47-9B93-A6C9F488040C}" type="presParOf" srcId="{1E1C214C-278C-F04B-811C-E1CDA9970EEA}" destId="{4F43F8D6-D447-1945-B28B-7BC481CD7DAF}" srcOrd="0" destOrd="0" presId="urn:microsoft.com/office/officeart/2005/8/layout/hierarchy2"/>
    <dgm:cxn modelId="{6B532843-493E-0342-9B4C-C53C21BE5ED3}" type="presParOf" srcId="{1E1C214C-278C-F04B-811C-E1CDA9970EEA}" destId="{1F38C8F5-936F-EF4F-B373-010B05176B6A}" srcOrd="1" destOrd="0" presId="urn:microsoft.com/office/officeart/2005/8/layout/hierarchy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9.xml><?xml version="1.0" encoding="utf-8"?>
<dgm:dataModel xmlns:dgm="http://schemas.openxmlformats.org/drawingml/2006/diagram" xmlns:a="http://schemas.openxmlformats.org/drawingml/2006/main">
  <dgm:ptLst>
    <dgm:pt modelId="{E8FF44ED-C3DA-46C8-8093-CA2B73E4C548}" type="doc">
      <dgm:prSet loTypeId="urn:microsoft.com/office/officeart/2005/8/layout/vList2" loCatId="list" qsTypeId="urn:microsoft.com/office/officeart/2005/8/quickstyle/simple2" qsCatId="simple" csTypeId="urn:microsoft.com/office/officeart/2005/8/colors/accent0_1" csCatId="mainScheme" phldr="1"/>
      <dgm:spPr/>
      <dgm:t>
        <a:bodyPr/>
        <a:lstStyle/>
        <a:p>
          <a:endParaRPr lang="en-US"/>
        </a:p>
      </dgm:t>
    </dgm:pt>
    <dgm:pt modelId="{D551167F-8F6E-48AC-A4E2-3DED685846C6}">
      <dgm:prSet custT="1"/>
      <dgm:spPr/>
      <dgm:t>
        <a:bodyPr/>
        <a:lstStyle/>
        <a:p>
          <a:r>
            <a:rPr lang="es-ES" sz="1400" dirty="0">
              <a:solidFill>
                <a:srgbClr val="152B48"/>
              </a:solidFill>
              <a:latin typeface="Montserrat" panose="00000500000000000000" pitchFamily="50" charset="0"/>
            </a:rPr>
            <a:t>Recuento bajo de GB y el predominio de linfocitos sugieren un diagnóstico alternativo. </a:t>
          </a:r>
          <a:endParaRPr lang="en-US" sz="1400" dirty="0">
            <a:solidFill>
              <a:srgbClr val="152B48"/>
            </a:solidFill>
            <a:latin typeface="Montserrat" panose="00000500000000000000" pitchFamily="50" charset="0"/>
          </a:endParaRPr>
        </a:p>
      </dgm:t>
    </dgm:pt>
    <dgm:pt modelId="{C49D7596-966C-4F54-9FA9-90A7D0B59721}" type="parTrans" cxnId="{4D3A0718-5C5C-455C-B350-4437669BBC25}">
      <dgm:prSet/>
      <dgm:spPr/>
      <dgm:t>
        <a:bodyPr/>
        <a:lstStyle/>
        <a:p>
          <a:endParaRPr lang="en-US" sz="1600">
            <a:solidFill>
              <a:srgbClr val="152B48"/>
            </a:solidFill>
            <a:latin typeface="Montserrat" panose="00000500000000000000" pitchFamily="50" charset="0"/>
          </a:endParaRPr>
        </a:p>
      </dgm:t>
    </dgm:pt>
    <dgm:pt modelId="{1A10B971-4756-4522-9756-7C456B160D79}" type="sibTrans" cxnId="{4D3A0718-5C5C-455C-B350-4437669BBC25}">
      <dgm:prSet/>
      <dgm:spPr/>
      <dgm:t>
        <a:bodyPr/>
        <a:lstStyle/>
        <a:p>
          <a:endParaRPr lang="en-US" sz="1600">
            <a:solidFill>
              <a:srgbClr val="152B48"/>
            </a:solidFill>
            <a:latin typeface="Montserrat" panose="00000500000000000000" pitchFamily="50" charset="0"/>
          </a:endParaRPr>
        </a:p>
      </dgm:t>
    </dgm:pt>
    <dgm:pt modelId="{6E3A69D6-CCF3-4E1A-94F8-CF9A1EB9AB63}">
      <dgm:prSet custT="1"/>
      <dgm:spPr/>
      <dgm:t>
        <a:bodyPr/>
        <a:lstStyle/>
        <a:p>
          <a:r>
            <a:rPr lang="es-ES" sz="1400" dirty="0">
              <a:solidFill>
                <a:srgbClr val="152B48"/>
              </a:solidFill>
              <a:latin typeface="Montserrat" panose="00000500000000000000" pitchFamily="50" charset="0"/>
            </a:rPr>
            <a:t>La leucocitosis es típica durante la etapa aguda de la enfermedad.</a:t>
          </a:r>
          <a:endParaRPr lang="en-US" sz="1400" dirty="0">
            <a:solidFill>
              <a:srgbClr val="152B48"/>
            </a:solidFill>
            <a:latin typeface="Montserrat" panose="00000500000000000000" pitchFamily="50" charset="0"/>
          </a:endParaRPr>
        </a:p>
      </dgm:t>
    </dgm:pt>
    <dgm:pt modelId="{ADA9C9DA-0288-48DC-925C-6E3240F7EAED}" type="parTrans" cxnId="{4EE1851D-8F58-40A7-9CC0-6B18103BFBBB}">
      <dgm:prSet/>
      <dgm:spPr/>
      <dgm:t>
        <a:bodyPr/>
        <a:lstStyle/>
        <a:p>
          <a:endParaRPr lang="en-US" sz="1600">
            <a:solidFill>
              <a:srgbClr val="152B48"/>
            </a:solidFill>
            <a:latin typeface="Montserrat" panose="00000500000000000000" pitchFamily="50" charset="0"/>
          </a:endParaRPr>
        </a:p>
      </dgm:t>
    </dgm:pt>
    <dgm:pt modelId="{F2CCE98B-D6CE-44B3-82EC-DF4C24840BA7}" type="sibTrans" cxnId="{4EE1851D-8F58-40A7-9CC0-6B18103BFBBB}">
      <dgm:prSet/>
      <dgm:spPr/>
      <dgm:t>
        <a:bodyPr/>
        <a:lstStyle/>
        <a:p>
          <a:endParaRPr lang="en-US" sz="1600">
            <a:solidFill>
              <a:srgbClr val="152B48"/>
            </a:solidFill>
            <a:latin typeface="Montserrat" panose="00000500000000000000" pitchFamily="50" charset="0"/>
          </a:endParaRPr>
        </a:p>
      </dgm:t>
    </dgm:pt>
    <dgm:pt modelId="{9553F39A-A354-47A5-982D-5E34FDB77A50}">
      <dgm:prSet custT="1"/>
      <dgm:spPr/>
      <dgm:t>
        <a:bodyPr/>
        <a:lstStyle/>
        <a:p>
          <a:r>
            <a:rPr lang="es-ES" sz="1400" dirty="0">
              <a:solidFill>
                <a:srgbClr val="152B48"/>
              </a:solidFill>
              <a:latin typeface="Montserrat" panose="00000500000000000000" pitchFamily="50" charset="0"/>
            </a:rPr>
            <a:t>Anemia normocrómica y normocítica.</a:t>
          </a:r>
          <a:endParaRPr lang="en-US" sz="1400" dirty="0">
            <a:solidFill>
              <a:srgbClr val="152B48"/>
            </a:solidFill>
            <a:latin typeface="Montserrat" panose="00000500000000000000" pitchFamily="50" charset="0"/>
          </a:endParaRPr>
        </a:p>
      </dgm:t>
    </dgm:pt>
    <dgm:pt modelId="{C64E4DC4-2D35-459F-AC62-A504C6E84049}" type="parTrans" cxnId="{5FFEF308-8582-420C-94E0-16D0A2A85FA5}">
      <dgm:prSet/>
      <dgm:spPr/>
      <dgm:t>
        <a:bodyPr/>
        <a:lstStyle/>
        <a:p>
          <a:endParaRPr lang="en-US" sz="1600">
            <a:solidFill>
              <a:srgbClr val="152B48"/>
            </a:solidFill>
            <a:latin typeface="Montserrat" panose="00000500000000000000" pitchFamily="50" charset="0"/>
          </a:endParaRPr>
        </a:p>
      </dgm:t>
    </dgm:pt>
    <dgm:pt modelId="{E48166B9-04FF-4010-B66E-151925A3D8B4}" type="sibTrans" cxnId="{5FFEF308-8582-420C-94E0-16D0A2A85FA5}">
      <dgm:prSet/>
      <dgm:spPr/>
      <dgm:t>
        <a:bodyPr/>
        <a:lstStyle/>
        <a:p>
          <a:endParaRPr lang="en-US" sz="1600">
            <a:solidFill>
              <a:srgbClr val="152B48"/>
            </a:solidFill>
            <a:latin typeface="Montserrat" panose="00000500000000000000" pitchFamily="50" charset="0"/>
          </a:endParaRPr>
        </a:p>
      </dgm:t>
    </dgm:pt>
    <dgm:pt modelId="{A69C1E9F-9458-43DC-B13D-7C6D4CC2AD3A}">
      <dgm:prSet custT="1"/>
      <dgm:spPr/>
      <dgm:t>
        <a:bodyPr/>
        <a:lstStyle/>
        <a:p>
          <a:r>
            <a:rPr lang="es-ES" sz="1400" dirty="0">
              <a:solidFill>
                <a:srgbClr val="152B48"/>
              </a:solidFill>
              <a:latin typeface="Montserrat" panose="00000500000000000000" pitchFamily="50" charset="0"/>
            </a:rPr>
            <a:t>Trombocitosis es un rasgo característico de la EK </a:t>
          </a:r>
          <a:r>
            <a:rPr lang="es-ES" sz="1400" dirty="0">
              <a:solidFill>
                <a:srgbClr val="152B48"/>
              </a:solidFill>
              <a:latin typeface="Montserrat" panose="00000500000000000000" pitchFamily="50" charset="0"/>
              <a:sym typeface="Wingdings" panose="05000000000000000000" pitchFamily="2" charset="2"/>
            </a:rPr>
            <a:t> </a:t>
          </a:r>
          <a:r>
            <a:rPr lang="es-ES" sz="1400" dirty="0">
              <a:solidFill>
                <a:srgbClr val="152B48"/>
              </a:solidFill>
              <a:latin typeface="Montserrat" panose="00000500000000000000" pitchFamily="50" charset="0"/>
            </a:rPr>
            <a:t>no ocurre hasta la 2º semana, alcanzando su punto máximo en la 3º semana (media ~ 700 000 x mm3) </a:t>
          </a:r>
          <a:r>
            <a:rPr lang="es-ES" sz="1400" dirty="0">
              <a:solidFill>
                <a:srgbClr val="152B48"/>
              </a:solidFill>
              <a:latin typeface="Montserrat" panose="00000500000000000000" pitchFamily="50" charset="0"/>
              <a:sym typeface="Wingdings" panose="05000000000000000000" pitchFamily="2" charset="2"/>
            </a:rPr>
            <a:t> se normaliza a la 4-6ta semana</a:t>
          </a:r>
          <a:endParaRPr lang="en-US" sz="1400" dirty="0">
            <a:solidFill>
              <a:srgbClr val="152B48"/>
            </a:solidFill>
            <a:latin typeface="Montserrat" panose="00000500000000000000" pitchFamily="50" charset="0"/>
          </a:endParaRPr>
        </a:p>
      </dgm:t>
    </dgm:pt>
    <dgm:pt modelId="{474A6D0A-CCE5-40C5-8348-4D41C1081F4E}" type="parTrans" cxnId="{38D77434-756F-45CF-995B-745C3F3EED01}">
      <dgm:prSet/>
      <dgm:spPr/>
      <dgm:t>
        <a:bodyPr/>
        <a:lstStyle/>
        <a:p>
          <a:endParaRPr lang="en-US" sz="1600">
            <a:solidFill>
              <a:srgbClr val="152B48"/>
            </a:solidFill>
            <a:latin typeface="Montserrat" panose="00000500000000000000" pitchFamily="50" charset="0"/>
          </a:endParaRPr>
        </a:p>
      </dgm:t>
    </dgm:pt>
    <dgm:pt modelId="{DA9AF4D7-7028-4384-B6CF-C8C14AAF9E6C}" type="sibTrans" cxnId="{38D77434-756F-45CF-995B-745C3F3EED01}">
      <dgm:prSet/>
      <dgm:spPr/>
      <dgm:t>
        <a:bodyPr/>
        <a:lstStyle/>
        <a:p>
          <a:endParaRPr lang="en-US" sz="1600">
            <a:solidFill>
              <a:srgbClr val="152B48"/>
            </a:solidFill>
            <a:latin typeface="Montserrat" panose="00000500000000000000" pitchFamily="50" charset="0"/>
          </a:endParaRPr>
        </a:p>
      </dgm:t>
    </dgm:pt>
    <dgm:pt modelId="{69F32A9D-2A5D-4860-AD06-7B84AFCAE96E}">
      <dgm:prSet custT="1"/>
      <dgm:spPr/>
      <dgm:t>
        <a:bodyPr/>
        <a:lstStyle/>
        <a:p>
          <a:r>
            <a:rPr lang="es-ES" sz="1400" dirty="0">
              <a:solidFill>
                <a:srgbClr val="152B48"/>
              </a:solidFill>
              <a:latin typeface="Montserrat" panose="00000500000000000000" pitchFamily="50" charset="0"/>
            </a:rPr>
            <a:t>Trombocitopenia es poco común, pero puede ocurrir en las primeras 1 a 2 semanas de la enfermedad </a:t>
          </a:r>
          <a:r>
            <a:rPr lang="es-ES" sz="1400" dirty="0">
              <a:solidFill>
                <a:srgbClr val="152B48"/>
              </a:solidFill>
              <a:latin typeface="Montserrat" panose="00000500000000000000" pitchFamily="50" charset="0"/>
              <a:sym typeface="Wingdings" panose="05000000000000000000" pitchFamily="2" charset="2"/>
            </a:rPr>
            <a:t> factor de riesgo para anomalías coronarias.</a:t>
          </a:r>
          <a:endParaRPr lang="en-US" sz="1400" dirty="0">
            <a:solidFill>
              <a:srgbClr val="152B48"/>
            </a:solidFill>
            <a:latin typeface="Montserrat" panose="00000500000000000000" pitchFamily="50" charset="0"/>
          </a:endParaRPr>
        </a:p>
      </dgm:t>
    </dgm:pt>
    <dgm:pt modelId="{56A84A8B-4BA8-40D6-A41E-CF0E7665D4AE}" type="parTrans" cxnId="{95F4BDCD-FEA2-463D-A7C0-92D4AD50F0E5}">
      <dgm:prSet/>
      <dgm:spPr/>
      <dgm:t>
        <a:bodyPr/>
        <a:lstStyle/>
        <a:p>
          <a:endParaRPr lang="en-US" sz="1600">
            <a:solidFill>
              <a:srgbClr val="152B48"/>
            </a:solidFill>
            <a:latin typeface="Montserrat" panose="00000500000000000000" pitchFamily="50" charset="0"/>
          </a:endParaRPr>
        </a:p>
      </dgm:t>
    </dgm:pt>
    <dgm:pt modelId="{7C9D5ED2-61BD-4DEB-895D-B6428F4484CB}" type="sibTrans" cxnId="{95F4BDCD-FEA2-463D-A7C0-92D4AD50F0E5}">
      <dgm:prSet/>
      <dgm:spPr/>
      <dgm:t>
        <a:bodyPr/>
        <a:lstStyle/>
        <a:p>
          <a:endParaRPr lang="en-US" sz="1600">
            <a:solidFill>
              <a:srgbClr val="152B48"/>
            </a:solidFill>
            <a:latin typeface="Montserrat" panose="00000500000000000000" pitchFamily="50" charset="0"/>
          </a:endParaRPr>
        </a:p>
      </dgm:t>
    </dgm:pt>
    <dgm:pt modelId="{355654E6-CE54-436C-9B8E-A74AADF01251}" type="pres">
      <dgm:prSet presAssocID="{E8FF44ED-C3DA-46C8-8093-CA2B73E4C548}" presName="linear" presStyleCnt="0">
        <dgm:presLayoutVars>
          <dgm:animLvl val="lvl"/>
          <dgm:resizeHandles val="exact"/>
        </dgm:presLayoutVars>
      </dgm:prSet>
      <dgm:spPr/>
    </dgm:pt>
    <dgm:pt modelId="{7EC11BAC-9E29-4118-ABF9-3AACF4A55213}" type="pres">
      <dgm:prSet presAssocID="{D551167F-8F6E-48AC-A4E2-3DED685846C6}" presName="parentText" presStyleLbl="node1" presStyleIdx="0" presStyleCnt="5">
        <dgm:presLayoutVars>
          <dgm:chMax val="0"/>
          <dgm:bulletEnabled val="1"/>
        </dgm:presLayoutVars>
      </dgm:prSet>
      <dgm:spPr/>
    </dgm:pt>
    <dgm:pt modelId="{E31764AB-9479-48F8-A69E-4F68B18912E7}" type="pres">
      <dgm:prSet presAssocID="{1A10B971-4756-4522-9756-7C456B160D79}" presName="spacer" presStyleCnt="0"/>
      <dgm:spPr/>
    </dgm:pt>
    <dgm:pt modelId="{C3350393-ABE9-4CF2-9F10-BA4192BE674E}" type="pres">
      <dgm:prSet presAssocID="{6E3A69D6-CCF3-4E1A-94F8-CF9A1EB9AB63}" presName="parentText" presStyleLbl="node1" presStyleIdx="1" presStyleCnt="5">
        <dgm:presLayoutVars>
          <dgm:chMax val="0"/>
          <dgm:bulletEnabled val="1"/>
        </dgm:presLayoutVars>
      </dgm:prSet>
      <dgm:spPr/>
    </dgm:pt>
    <dgm:pt modelId="{F2CA3B63-9B9C-400E-A1BA-134120AD2F81}" type="pres">
      <dgm:prSet presAssocID="{F2CCE98B-D6CE-44B3-82EC-DF4C24840BA7}" presName="spacer" presStyleCnt="0"/>
      <dgm:spPr/>
    </dgm:pt>
    <dgm:pt modelId="{42C0798C-9F41-4F7B-BCA8-02D964097D56}" type="pres">
      <dgm:prSet presAssocID="{9553F39A-A354-47A5-982D-5E34FDB77A50}" presName="parentText" presStyleLbl="node1" presStyleIdx="2" presStyleCnt="5">
        <dgm:presLayoutVars>
          <dgm:chMax val="0"/>
          <dgm:bulletEnabled val="1"/>
        </dgm:presLayoutVars>
      </dgm:prSet>
      <dgm:spPr/>
    </dgm:pt>
    <dgm:pt modelId="{5939C412-40B8-453A-BC72-62282984E92C}" type="pres">
      <dgm:prSet presAssocID="{E48166B9-04FF-4010-B66E-151925A3D8B4}" presName="spacer" presStyleCnt="0"/>
      <dgm:spPr/>
    </dgm:pt>
    <dgm:pt modelId="{C50FFA5B-776E-4220-9F25-DDDDCC96B6D7}" type="pres">
      <dgm:prSet presAssocID="{A69C1E9F-9458-43DC-B13D-7C6D4CC2AD3A}" presName="parentText" presStyleLbl="node1" presStyleIdx="3" presStyleCnt="5">
        <dgm:presLayoutVars>
          <dgm:chMax val="0"/>
          <dgm:bulletEnabled val="1"/>
        </dgm:presLayoutVars>
      </dgm:prSet>
      <dgm:spPr/>
    </dgm:pt>
    <dgm:pt modelId="{8C387D2E-1151-4475-BD88-982056838566}" type="pres">
      <dgm:prSet presAssocID="{DA9AF4D7-7028-4384-B6CF-C8C14AAF9E6C}" presName="spacer" presStyleCnt="0"/>
      <dgm:spPr/>
    </dgm:pt>
    <dgm:pt modelId="{061BDE8A-9ACD-4E25-B2E1-1E17E4BB1822}" type="pres">
      <dgm:prSet presAssocID="{69F32A9D-2A5D-4860-AD06-7B84AFCAE96E}" presName="parentText" presStyleLbl="node1" presStyleIdx="4" presStyleCnt="5">
        <dgm:presLayoutVars>
          <dgm:chMax val="0"/>
          <dgm:bulletEnabled val="1"/>
        </dgm:presLayoutVars>
      </dgm:prSet>
      <dgm:spPr/>
    </dgm:pt>
  </dgm:ptLst>
  <dgm:cxnLst>
    <dgm:cxn modelId="{5FFEF308-8582-420C-94E0-16D0A2A85FA5}" srcId="{E8FF44ED-C3DA-46C8-8093-CA2B73E4C548}" destId="{9553F39A-A354-47A5-982D-5E34FDB77A50}" srcOrd="2" destOrd="0" parTransId="{C64E4DC4-2D35-459F-AC62-A504C6E84049}" sibTransId="{E48166B9-04FF-4010-B66E-151925A3D8B4}"/>
    <dgm:cxn modelId="{2AB49F15-96F6-46B0-BDCE-107F0CC41E65}" type="presOf" srcId="{A69C1E9F-9458-43DC-B13D-7C6D4CC2AD3A}" destId="{C50FFA5B-776E-4220-9F25-DDDDCC96B6D7}" srcOrd="0" destOrd="0" presId="urn:microsoft.com/office/officeart/2005/8/layout/vList2"/>
    <dgm:cxn modelId="{4D3A0718-5C5C-455C-B350-4437669BBC25}" srcId="{E8FF44ED-C3DA-46C8-8093-CA2B73E4C548}" destId="{D551167F-8F6E-48AC-A4E2-3DED685846C6}" srcOrd="0" destOrd="0" parTransId="{C49D7596-966C-4F54-9FA9-90A7D0B59721}" sibTransId="{1A10B971-4756-4522-9756-7C456B160D79}"/>
    <dgm:cxn modelId="{4EE1851D-8F58-40A7-9CC0-6B18103BFBBB}" srcId="{E8FF44ED-C3DA-46C8-8093-CA2B73E4C548}" destId="{6E3A69D6-CCF3-4E1A-94F8-CF9A1EB9AB63}" srcOrd="1" destOrd="0" parTransId="{ADA9C9DA-0288-48DC-925C-6E3240F7EAED}" sibTransId="{F2CCE98B-D6CE-44B3-82EC-DF4C24840BA7}"/>
    <dgm:cxn modelId="{1FDC5520-E2A8-4DCF-A496-17C56924FD31}" type="presOf" srcId="{69F32A9D-2A5D-4860-AD06-7B84AFCAE96E}" destId="{061BDE8A-9ACD-4E25-B2E1-1E17E4BB1822}" srcOrd="0" destOrd="0" presId="urn:microsoft.com/office/officeart/2005/8/layout/vList2"/>
    <dgm:cxn modelId="{38D77434-756F-45CF-995B-745C3F3EED01}" srcId="{E8FF44ED-C3DA-46C8-8093-CA2B73E4C548}" destId="{A69C1E9F-9458-43DC-B13D-7C6D4CC2AD3A}" srcOrd="3" destOrd="0" parTransId="{474A6D0A-CCE5-40C5-8348-4D41C1081F4E}" sibTransId="{DA9AF4D7-7028-4384-B6CF-C8C14AAF9E6C}"/>
    <dgm:cxn modelId="{0382C8CB-E6CC-454C-8A46-03F8631CA0A0}" type="presOf" srcId="{9553F39A-A354-47A5-982D-5E34FDB77A50}" destId="{42C0798C-9F41-4F7B-BCA8-02D964097D56}" srcOrd="0" destOrd="0" presId="urn:microsoft.com/office/officeart/2005/8/layout/vList2"/>
    <dgm:cxn modelId="{95F4BDCD-FEA2-463D-A7C0-92D4AD50F0E5}" srcId="{E8FF44ED-C3DA-46C8-8093-CA2B73E4C548}" destId="{69F32A9D-2A5D-4860-AD06-7B84AFCAE96E}" srcOrd="4" destOrd="0" parTransId="{56A84A8B-4BA8-40D6-A41E-CF0E7665D4AE}" sibTransId="{7C9D5ED2-61BD-4DEB-895D-B6428F4484CB}"/>
    <dgm:cxn modelId="{D28184D0-9355-4DC8-8752-690C8CBC754F}" type="presOf" srcId="{6E3A69D6-CCF3-4E1A-94F8-CF9A1EB9AB63}" destId="{C3350393-ABE9-4CF2-9F10-BA4192BE674E}" srcOrd="0" destOrd="0" presId="urn:microsoft.com/office/officeart/2005/8/layout/vList2"/>
    <dgm:cxn modelId="{080412EC-F0A6-44F3-AD6A-E6BD39B77F45}" type="presOf" srcId="{E8FF44ED-C3DA-46C8-8093-CA2B73E4C548}" destId="{355654E6-CE54-436C-9B8E-A74AADF01251}" srcOrd="0" destOrd="0" presId="urn:microsoft.com/office/officeart/2005/8/layout/vList2"/>
    <dgm:cxn modelId="{21FF99F3-0F7E-4398-A68C-B528CA41E2D8}" type="presOf" srcId="{D551167F-8F6E-48AC-A4E2-3DED685846C6}" destId="{7EC11BAC-9E29-4118-ABF9-3AACF4A55213}" srcOrd="0" destOrd="0" presId="urn:microsoft.com/office/officeart/2005/8/layout/vList2"/>
    <dgm:cxn modelId="{BBEF618F-1B8C-4B58-BBF9-1F33B5812411}" type="presParOf" srcId="{355654E6-CE54-436C-9B8E-A74AADF01251}" destId="{7EC11BAC-9E29-4118-ABF9-3AACF4A55213}" srcOrd="0" destOrd="0" presId="urn:microsoft.com/office/officeart/2005/8/layout/vList2"/>
    <dgm:cxn modelId="{AE56D3AF-3F70-4813-855E-236CD6F4432F}" type="presParOf" srcId="{355654E6-CE54-436C-9B8E-A74AADF01251}" destId="{E31764AB-9479-48F8-A69E-4F68B18912E7}" srcOrd="1" destOrd="0" presId="urn:microsoft.com/office/officeart/2005/8/layout/vList2"/>
    <dgm:cxn modelId="{90337969-76CE-495A-B881-7C3FB02C40AB}" type="presParOf" srcId="{355654E6-CE54-436C-9B8E-A74AADF01251}" destId="{C3350393-ABE9-4CF2-9F10-BA4192BE674E}" srcOrd="2" destOrd="0" presId="urn:microsoft.com/office/officeart/2005/8/layout/vList2"/>
    <dgm:cxn modelId="{CAA09AC5-2801-4CDD-9656-E1C8B3E3501F}" type="presParOf" srcId="{355654E6-CE54-436C-9B8E-A74AADF01251}" destId="{F2CA3B63-9B9C-400E-A1BA-134120AD2F81}" srcOrd="3" destOrd="0" presId="urn:microsoft.com/office/officeart/2005/8/layout/vList2"/>
    <dgm:cxn modelId="{A45E0A52-BE17-4999-85A9-000EA38A301B}" type="presParOf" srcId="{355654E6-CE54-436C-9B8E-A74AADF01251}" destId="{42C0798C-9F41-4F7B-BCA8-02D964097D56}" srcOrd="4" destOrd="0" presId="urn:microsoft.com/office/officeart/2005/8/layout/vList2"/>
    <dgm:cxn modelId="{7A548091-2C78-4FB1-B171-CE76B48E2B3D}" type="presParOf" srcId="{355654E6-CE54-436C-9B8E-A74AADF01251}" destId="{5939C412-40B8-453A-BC72-62282984E92C}" srcOrd="5" destOrd="0" presId="urn:microsoft.com/office/officeart/2005/8/layout/vList2"/>
    <dgm:cxn modelId="{08BEAFCF-7345-4127-85DC-0BC0717ABE3A}" type="presParOf" srcId="{355654E6-CE54-436C-9B8E-A74AADF01251}" destId="{C50FFA5B-776E-4220-9F25-DDDDCC96B6D7}" srcOrd="6" destOrd="0" presId="urn:microsoft.com/office/officeart/2005/8/layout/vList2"/>
    <dgm:cxn modelId="{A42CC31E-22BA-46B0-826F-FD260CC4E872}" type="presParOf" srcId="{355654E6-CE54-436C-9B8E-A74AADF01251}" destId="{8C387D2E-1151-4475-BD88-982056838566}" srcOrd="7" destOrd="0" presId="urn:microsoft.com/office/officeart/2005/8/layout/vList2"/>
    <dgm:cxn modelId="{D9C39BE5-AED6-43C0-8EE8-D5F68874634C}" type="presParOf" srcId="{355654E6-CE54-436C-9B8E-A74AADF01251}" destId="{061BDE8A-9ACD-4E25-B2E1-1E17E4BB1822}" srcOrd="8"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30FC6882-5216-4A9E-AF29-6C33EB4824CA}" type="doc">
      <dgm:prSet loTypeId="urn:microsoft.com/office/officeart/2005/8/layout/vList2" loCatId="list" qsTypeId="urn:microsoft.com/office/officeart/2005/8/quickstyle/simple1" qsCatId="simple" csTypeId="urn:microsoft.com/office/officeart/2005/8/colors/accent0_3" csCatId="mainScheme" phldr="1"/>
      <dgm:spPr/>
      <dgm:t>
        <a:bodyPr/>
        <a:lstStyle/>
        <a:p>
          <a:endParaRPr lang="es-CO"/>
        </a:p>
      </dgm:t>
    </dgm:pt>
    <dgm:pt modelId="{F4B1B6E1-5DCC-45C1-ACA3-5B105E130BE3}">
      <dgm:prSet custT="1"/>
      <dgm:spPr/>
      <dgm:t>
        <a:bodyPr/>
        <a:lstStyle/>
        <a:p>
          <a:r>
            <a:rPr lang="es-ES" sz="1400" dirty="0">
              <a:latin typeface="Montserrat" panose="00000500000000000000" pitchFamily="50" charset="0"/>
            </a:rPr>
            <a:t>Es la causa más común de enfermedad cardiaca adquirida en niños.</a:t>
          </a:r>
          <a:endParaRPr lang="es-CO" sz="1400" dirty="0">
            <a:latin typeface="Montserrat" panose="00000500000000000000" pitchFamily="50" charset="0"/>
          </a:endParaRPr>
        </a:p>
      </dgm:t>
    </dgm:pt>
    <dgm:pt modelId="{A3E6EA6E-D4AF-4C31-A883-B31E8B5C92F2}" type="parTrans" cxnId="{59DB4329-B13D-4ECF-BB46-82FE7E71FB6D}">
      <dgm:prSet/>
      <dgm:spPr/>
      <dgm:t>
        <a:bodyPr/>
        <a:lstStyle/>
        <a:p>
          <a:endParaRPr lang="es-CO" sz="2000">
            <a:latin typeface="Montserrat" panose="00000500000000000000" pitchFamily="50" charset="0"/>
          </a:endParaRPr>
        </a:p>
      </dgm:t>
    </dgm:pt>
    <dgm:pt modelId="{2A83840F-D2A6-4F49-AA6E-F200700EAB1A}" type="sibTrans" cxnId="{59DB4329-B13D-4ECF-BB46-82FE7E71FB6D}">
      <dgm:prSet/>
      <dgm:spPr/>
      <dgm:t>
        <a:bodyPr/>
        <a:lstStyle/>
        <a:p>
          <a:endParaRPr lang="es-CO" sz="2000">
            <a:latin typeface="Montserrat" panose="00000500000000000000" pitchFamily="50" charset="0"/>
          </a:endParaRPr>
        </a:p>
      </dgm:t>
    </dgm:pt>
    <dgm:pt modelId="{42834569-2428-4EFF-8C95-635B6BD75367}">
      <dgm:prSet custT="1"/>
      <dgm:spPr/>
      <dgm:t>
        <a:bodyPr/>
        <a:lstStyle/>
        <a:p>
          <a:r>
            <a:rPr lang="es-ES" sz="1400" dirty="0">
              <a:latin typeface="Montserrat" panose="00000500000000000000" pitchFamily="50" charset="0"/>
            </a:rPr>
            <a:t>Segunda causa de vasculitis en la infancia.</a:t>
          </a:r>
          <a:endParaRPr lang="es-CO" sz="1400" dirty="0">
            <a:latin typeface="Montserrat" panose="00000500000000000000" pitchFamily="50" charset="0"/>
          </a:endParaRPr>
        </a:p>
      </dgm:t>
    </dgm:pt>
    <dgm:pt modelId="{9EF8E27F-CEC2-46B6-B1E5-3D11697D4569}" type="parTrans" cxnId="{DC04AFC9-346E-4429-AF04-18621C8B210E}">
      <dgm:prSet/>
      <dgm:spPr/>
      <dgm:t>
        <a:bodyPr/>
        <a:lstStyle/>
        <a:p>
          <a:endParaRPr lang="es-CO" sz="2000">
            <a:latin typeface="Montserrat" panose="00000500000000000000" pitchFamily="50" charset="0"/>
          </a:endParaRPr>
        </a:p>
      </dgm:t>
    </dgm:pt>
    <dgm:pt modelId="{988F0A77-8EB9-4E62-AB5F-D1DEA98A10F0}" type="sibTrans" cxnId="{DC04AFC9-346E-4429-AF04-18621C8B210E}">
      <dgm:prSet/>
      <dgm:spPr/>
      <dgm:t>
        <a:bodyPr/>
        <a:lstStyle/>
        <a:p>
          <a:endParaRPr lang="es-CO" sz="2000">
            <a:latin typeface="Montserrat" panose="00000500000000000000" pitchFamily="50" charset="0"/>
          </a:endParaRPr>
        </a:p>
      </dgm:t>
    </dgm:pt>
    <dgm:pt modelId="{3F9D9891-1553-4159-AD5E-C82059A2C7C7}">
      <dgm:prSet custT="1"/>
      <dgm:spPr/>
      <dgm:t>
        <a:bodyPr/>
        <a:lstStyle/>
        <a:p>
          <a:r>
            <a:rPr lang="es-ES" sz="1400" dirty="0">
              <a:latin typeface="Montserrat" panose="00000500000000000000" pitchFamily="50" charset="0"/>
            </a:rPr>
            <a:t>Predominancia masculina (1.5:1).</a:t>
          </a:r>
          <a:endParaRPr lang="es-CO" sz="1400" dirty="0">
            <a:latin typeface="Montserrat" panose="00000500000000000000" pitchFamily="50" charset="0"/>
          </a:endParaRPr>
        </a:p>
      </dgm:t>
    </dgm:pt>
    <dgm:pt modelId="{C5CC1F39-D34E-4D1F-9C79-88DEBDB5DF12}" type="parTrans" cxnId="{8335C8BA-B9B3-4D62-ACFD-BA59BBA9DCED}">
      <dgm:prSet/>
      <dgm:spPr/>
      <dgm:t>
        <a:bodyPr/>
        <a:lstStyle/>
        <a:p>
          <a:endParaRPr lang="es-CO" sz="2000">
            <a:latin typeface="Montserrat" panose="00000500000000000000" pitchFamily="50" charset="0"/>
          </a:endParaRPr>
        </a:p>
      </dgm:t>
    </dgm:pt>
    <dgm:pt modelId="{EE6409AB-21A9-429B-8DCB-12940605EC1F}" type="sibTrans" cxnId="{8335C8BA-B9B3-4D62-ACFD-BA59BBA9DCED}">
      <dgm:prSet/>
      <dgm:spPr/>
      <dgm:t>
        <a:bodyPr/>
        <a:lstStyle/>
        <a:p>
          <a:endParaRPr lang="es-CO" sz="2000">
            <a:latin typeface="Montserrat" panose="00000500000000000000" pitchFamily="50" charset="0"/>
          </a:endParaRPr>
        </a:p>
      </dgm:t>
    </dgm:pt>
    <dgm:pt modelId="{6D75599D-57DF-4C25-879C-22260BFF26E1}">
      <dgm:prSet custT="1"/>
      <dgm:spPr/>
      <dgm:t>
        <a:bodyPr/>
        <a:lstStyle/>
        <a:p>
          <a:r>
            <a:rPr lang="es-ES" sz="1400" dirty="0">
              <a:latin typeface="Montserrat" panose="00000500000000000000" pitchFamily="50" charset="0"/>
            </a:rPr>
            <a:t>El 85% de los casos sucede en menores de 5 años.</a:t>
          </a:r>
          <a:endParaRPr lang="es-CO" sz="1400" dirty="0">
            <a:latin typeface="Montserrat" panose="00000500000000000000" pitchFamily="50" charset="0"/>
          </a:endParaRPr>
        </a:p>
      </dgm:t>
    </dgm:pt>
    <dgm:pt modelId="{747C917F-5050-4D68-81AE-E2A167A83EA3}" type="parTrans" cxnId="{CA79D676-0DBB-4615-87C0-B55539C74435}">
      <dgm:prSet/>
      <dgm:spPr/>
      <dgm:t>
        <a:bodyPr/>
        <a:lstStyle/>
        <a:p>
          <a:endParaRPr lang="es-CO" sz="2000">
            <a:latin typeface="Montserrat" panose="00000500000000000000" pitchFamily="50" charset="0"/>
          </a:endParaRPr>
        </a:p>
      </dgm:t>
    </dgm:pt>
    <dgm:pt modelId="{3D5DA2FD-0EE2-4216-A85E-D1636C600EFF}" type="sibTrans" cxnId="{CA79D676-0DBB-4615-87C0-B55539C74435}">
      <dgm:prSet/>
      <dgm:spPr/>
      <dgm:t>
        <a:bodyPr/>
        <a:lstStyle/>
        <a:p>
          <a:endParaRPr lang="es-CO" sz="2000">
            <a:latin typeface="Montserrat" panose="00000500000000000000" pitchFamily="50" charset="0"/>
          </a:endParaRPr>
        </a:p>
      </dgm:t>
    </dgm:pt>
    <dgm:pt modelId="{B584CEF5-1854-4A8E-B202-F4B5A097B28E}">
      <dgm:prSet custT="1"/>
      <dgm:spPr/>
      <dgm:t>
        <a:bodyPr/>
        <a:lstStyle/>
        <a:p>
          <a:r>
            <a:rPr lang="es-ES" sz="1050" dirty="0">
              <a:latin typeface="Montserrat" panose="00000500000000000000" pitchFamily="50" charset="0"/>
            </a:rPr>
            <a:t>Máxima incidencia entre los 18 y 24 meses de vida. </a:t>
          </a:r>
          <a:endParaRPr lang="es-CO" sz="1050" dirty="0">
            <a:latin typeface="Montserrat" panose="00000500000000000000" pitchFamily="50" charset="0"/>
          </a:endParaRPr>
        </a:p>
      </dgm:t>
    </dgm:pt>
    <dgm:pt modelId="{BF4F4DF2-5E1F-40E9-8D8B-22A609D2F1F2}" type="parTrans" cxnId="{ADA12BAC-5C21-4FF9-9E80-36CC502DAAA7}">
      <dgm:prSet/>
      <dgm:spPr/>
      <dgm:t>
        <a:bodyPr/>
        <a:lstStyle/>
        <a:p>
          <a:endParaRPr lang="es-CO" sz="2000">
            <a:latin typeface="Montserrat" panose="00000500000000000000" pitchFamily="50" charset="0"/>
          </a:endParaRPr>
        </a:p>
      </dgm:t>
    </dgm:pt>
    <dgm:pt modelId="{D3454D70-352B-4D78-9822-4E7F23BA028B}" type="sibTrans" cxnId="{ADA12BAC-5C21-4FF9-9E80-36CC502DAAA7}">
      <dgm:prSet/>
      <dgm:spPr/>
      <dgm:t>
        <a:bodyPr/>
        <a:lstStyle/>
        <a:p>
          <a:endParaRPr lang="es-CO" sz="2000">
            <a:latin typeface="Montserrat" panose="00000500000000000000" pitchFamily="50" charset="0"/>
          </a:endParaRPr>
        </a:p>
      </dgm:t>
    </dgm:pt>
    <dgm:pt modelId="{EB1B8DB3-1783-408E-B9FE-7185BA3CD7D5}">
      <dgm:prSet custT="1"/>
      <dgm:spPr/>
      <dgm:t>
        <a:bodyPr/>
        <a:lstStyle/>
        <a:p>
          <a:r>
            <a:rPr lang="es-ES" sz="1400" dirty="0">
              <a:latin typeface="Montserrat" panose="00000500000000000000" pitchFamily="50" charset="0"/>
            </a:rPr>
            <a:t>Es menos frecuente: &lt; 3 meses o &gt; 5 años.</a:t>
          </a:r>
          <a:endParaRPr lang="es-CO" sz="1400" dirty="0">
            <a:latin typeface="Montserrat" panose="00000500000000000000" pitchFamily="50" charset="0"/>
          </a:endParaRPr>
        </a:p>
      </dgm:t>
    </dgm:pt>
    <dgm:pt modelId="{355613E5-67C3-4FBB-A172-5AE7C4B48C35}" type="parTrans" cxnId="{20FD6CA9-424A-45A2-AC02-0A8BEEAF18A4}">
      <dgm:prSet/>
      <dgm:spPr/>
      <dgm:t>
        <a:bodyPr/>
        <a:lstStyle/>
        <a:p>
          <a:endParaRPr lang="es-CO" sz="2000">
            <a:latin typeface="Montserrat" panose="00000500000000000000" pitchFamily="50" charset="0"/>
          </a:endParaRPr>
        </a:p>
      </dgm:t>
    </dgm:pt>
    <dgm:pt modelId="{FEB02017-6FDF-46A2-9850-D75DA0EF07DC}" type="sibTrans" cxnId="{20FD6CA9-424A-45A2-AC02-0A8BEEAF18A4}">
      <dgm:prSet/>
      <dgm:spPr/>
      <dgm:t>
        <a:bodyPr/>
        <a:lstStyle/>
        <a:p>
          <a:endParaRPr lang="es-CO" sz="2000">
            <a:latin typeface="Montserrat" panose="00000500000000000000" pitchFamily="50" charset="0"/>
          </a:endParaRPr>
        </a:p>
      </dgm:t>
    </dgm:pt>
    <dgm:pt modelId="{BDE91A0F-20D3-428B-8C23-C9128057B8B3}">
      <dgm:prSet custT="1"/>
      <dgm:spPr/>
      <dgm:t>
        <a:bodyPr/>
        <a:lstStyle/>
        <a:p>
          <a:r>
            <a:rPr lang="es-ES" sz="1050" dirty="0">
              <a:latin typeface="Montserrat" panose="00000500000000000000" pitchFamily="50" charset="0"/>
            </a:rPr>
            <a:t>Mayor riesgo de desarrollo de aneurismas de las arterias coronarias.</a:t>
          </a:r>
          <a:endParaRPr lang="es-CO" sz="1050" dirty="0">
            <a:latin typeface="Montserrat" panose="00000500000000000000" pitchFamily="50" charset="0"/>
          </a:endParaRPr>
        </a:p>
      </dgm:t>
    </dgm:pt>
    <dgm:pt modelId="{36341EEF-9A2B-4ACB-968A-55D8223BBCA6}" type="parTrans" cxnId="{18F568C2-C4D9-48B6-93D5-2BDFF060B047}">
      <dgm:prSet/>
      <dgm:spPr/>
      <dgm:t>
        <a:bodyPr/>
        <a:lstStyle/>
        <a:p>
          <a:endParaRPr lang="es-CO" sz="2000">
            <a:latin typeface="Montserrat" panose="00000500000000000000" pitchFamily="50" charset="0"/>
          </a:endParaRPr>
        </a:p>
      </dgm:t>
    </dgm:pt>
    <dgm:pt modelId="{C686C06A-3740-41EA-82B7-21C40B45929A}" type="sibTrans" cxnId="{18F568C2-C4D9-48B6-93D5-2BDFF060B047}">
      <dgm:prSet/>
      <dgm:spPr/>
      <dgm:t>
        <a:bodyPr/>
        <a:lstStyle/>
        <a:p>
          <a:endParaRPr lang="es-CO" sz="2000">
            <a:latin typeface="Montserrat" panose="00000500000000000000" pitchFamily="50" charset="0"/>
          </a:endParaRPr>
        </a:p>
      </dgm:t>
    </dgm:pt>
    <dgm:pt modelId="{19DC71D2-367E-48C7-9DF9-574EF8BC5EAE}" type="pres">
      <dgm:prSet presAssocID="{30FC6882-5216-4A9E-AF29-6C33EB4824CA}" presName="linear" presStyleCnt="0">
        <dgm:presLayoutVars>
          <dgm:animLvl val="lvl"/>
          <dgm:resizeHandles val="exact"/>
        </dgm:presLayoutVars>
      </dgm:prSet>
      <dgm:spPr/>
    </dgm:pt>
    <dgm:pt modelId="{A2B4225B-6FDC-4E03-9FE5-306F9425D05A}" type="pres">
      <dgm:prSet presAssocID="{F4B1B6E1-5DCC-45C1-ACA3-5B105E130BE3}" presName="parentText" presStyleLbl="node1" presStyleIdx="0" presStyleCnt="5">
        <dgm:presLayoutVars>
          <dgm:chMax val="0"/>
          <dgm:bulletEnabled val="1"/>
        </dgm:presLayoutVars>
      </dgm:prSet>
      <dgm:spPr/>
    </dgm:pt>
    <dgm:pt modelId="{EFB42419-2EFD-4DB6-953B-9B80224F131B}" type="pres">
      <dgm:prSet presAssocID="{2A83840F-D2A6-4F49-AA6E-F200700EAB1A}" presName="spacer" presStyleCnt="0"/>
      <dgm:spPr/>
    </dgm:pt>
    <dgm:pt modelId="{7A41981F-C953-4537-AA7F-F8441C2D5A84}" type="pres">
      <dgm:prSet presAssocID="{42834569-2428-4EFF-8C95-635B6BD75367}" presName="parentText" presStyleLbl="node1" presStyleIdx="1" presStyleCnt="5">
        <dgm:presLayoutVars>
          <dgm:chMax val="0"/>
          <dgm:bulletEnabled val="1"/>
        </dgm:presLayoutVars>
      </dgm:prSet>
      <dgm:spPr/>
    </dgm:pt>
    <dgm:pt modelId="{242AB790-EBE8-448A-9226-6107D56003B0}" type="pres">
      <dgm:prSet presAssocID="{988F0A77-8EB9-4E62-AB5F-D1DEA98A10F0}" presName="spacer" presStyleCnt="0"/>
      <dgm:spPr/>
    </dgm:pt>
    <dgm:pt modelId="{BD3DEF8A-D505-41EE-8D1D-242A56008973}" type="pres">
      <dgm:prSet presAssocID="{3F9D9891-1553-4159-AD5E-C82059A2C7C7}" presName="parentText" presStyleLbl="node1" presStyleIdx="2" presStyleCnt="5">
        <dgm:presLayoutVars>
          <dgm:chMax val="0"/>
          <dgm:bulletEnabled val="1"/>
        </dgm:presLayoutVars>
      </dgm:prSet>
      <dgm:spPr/>
    </dgm:pt>
    <dgm:pt modelId="{1268A8EB-ADD8-4359-AE45-FEC813418F73}" type="pres">
      <dgm:prSet presAssocID="{EE6409AB-21A9-429B-8DCB-12940605EC1F}" presName="spacer" presStyleCnt="0"/>
      <dgm:spPr/>
    </dgm:pt>
    <dgm:pt modelId="{5C20DC1E-E519-4E6E-9983-25D0C023DE1D}" type="pres">
      <dgm:prSet presAssocID="{6D75599D-57DF-4C25-879C-22260BFF26E1}" presName="parentText" presStyleLbl="node1" presStyleIdx="3" presStyleCnt="5">
        <dgm:presLayoutVars>
          <dgm:chMax val="0"/>
          <dgm:bulletEnabled val="1"/>
        </dgm:presLayoutVars>
      </dgm:prSet>
      <dgm:spPr/>
    </dgm:pt>
    <dgm:pt modelId="{B0D9449C-03A0-4F27-A27A-0BBAC05F0C87}" type="pres">
      <dgm:prSet presAssocID="{6D75599D-57DF-4C25-879C-22260BFF26E1}" presName="childText" presStyleLbl="revTx" presStyleIdx="0" presStyleCnt="2">
        <dgm:presLayoutVars>
          <dgm:bulletEnabled val="1"/>
        </dgm:presLayoutVars>
      </dgm:prSet>
      <dgm:spPr/>
    </dgm:pt>
    <dgm:pt modelId="{DB12C9AB-7968-40AA-8DA9-9D51886C503C}" type="pres">
      <dgm:prSet presAssocID="{EB1B8DB3-1783-408E-B9FE-7185BA3CD7D5}" presName="parentText" presStyleLbl="node1" presStyleIdx="4" presStyleCnt="5">
        <dgm:presLayoutVars>
          <dgm:chMax val="0"/>
          <dgm:bulletEnabled val="1"/>
        </dgm:presLayoutVars>
      </dgm:prSet>
      <dgm:spPr/>
    </dgm:pt>
    <dgm:pt modelId="{70FA747A-C67B-4BB0-8612-AC6AFB9D3686}" type="pres">
      <dgm:prSet presAssocID="{EB1B8DB3-1783-408E-B9FE-7185BA3CD7D5}" presName="childText" presStyleLbl="revTx" presStyleIdx="1" presStyleCnt="2">
        <dgm:presLayoutVars>
          <dgm:bulletEnabled val="1"/>
        </dgm:presLayoutVars>
      </dgm:prSet>
      <dgm:spPr/>
    </dgm:pt>
  </dgm:ptLst>
  <dgm:cxnLst>
    <dgm:cxn modelId="{8AABDC0F-E890-4918-A2F3-936F52980916}" type="presOf" srcId="{BDE91A0F-20D3-428B-8C23-C9128057B8B3}" destId="{70FA747A-C67B-4BB0-8612-AC6AFB9D3686}" srcOrd="0" destOrd="0" presId="urn:microsoft.com/office/officeart/2005/8/layout/vList2"/>
    <dgm:cxn modelId="{746F6123-109C-4256-8F8A-C57840E9A656}" type="presOf" srcId="{3F9D9891-1553-4159-AD5E-C82059A2C7C7}" destId="{BD3DEF8A-D505-41EE-8D1D-242A56008973}" srcOrd="0" destOrd="0" presId="urn:microsoft.com/office/officeart/2005/8/layout/vList2"/>
    <dgm:cxn modelId="{59DB4329-B13D-4ECF-BB46-82FE7E71FB6D}" srcId="{30FC6882-5216-4A9E-AF29-6C33EB4824CA}" destId="{F4B1B6E1-5DCC-45C1-ACA3-5B105E130BE3}" srcOrd="0" destOrd="0" parTransId="{A3E6EA6E-D4AF-4C31-A883-B31E8B5C92F2}" sibTransId="{2A83840F-D2A6-4F49-AA6E-F200700EAB1A}"/>
    <dgm:cxn modelId="{FE895B62-5D69-4F6D-A0D7-8A9FDF03DF92}" type="presOf" srcId="{6D75599D-57DF-4C25-879C-22260BFF26E1}" destId="{5C20DC1E-E519-4E6E-9983-25D0C023DE1D}" srcOrd="0" destOrd="0" presId="urn:microsoft.com/office/officeart/2005/8/layout/vList2"/>
    <dgm:cxn modelId="{C1AC1373-26D4-44F1-96D6-660A2F0C1621}" type="presOf" srcId="{B584CEF5-1854-4A8E-B202-F4B5A097B28E}" destId="{B0D9449C-03A0-4F27-A27A-0BBAC05F0C87}" srcOrd="0" destOrd="0" presId="urn:microsoft.com/office/officeart/2005/8/layout/vList2"/>
    <dgm:cxn modelId="{CA79D676-0DBB-4615-87C0-B55539C74435}" srcId="{30FC6882-5216-4A9E-AF29-6C33EB4824CA}" destId="{6D75599D-57DF-4C25-879C-22260BFF26E1}" srcOrd="3" destOrd="0" parTransId="{747C917F-5050-4D68-81AE-E2A167A83EA3}" sibTransId="{3D5DA2FD-0EE2-4216-A85E-D1636C600EFF}"/>
    <dgm:cxn modelId="{AEE5D5A1-BAA3-47BD-B40E-7995A7BF8FE1}" type="presOf" srcId="{F4B1B6E1-5DCC-45C1-ACA3-5B105E130BE3}" destId="{A2B4225B-6FDC-4E03-9FE5-306F9425D05A}" srcOrd="0" destOrd="0" presId="urn:microsoft.com/office/officeart/2005/8/layout/vList2"/>
    <dgm:cxn modelId="{93CA2CA5-C019-49D3-B9A6-77DAE1C4C890}" type="presOf" srcId="{30FC6882-5216-4A9E-AF29-6C33EB4824CA}" destId="{19DC71D2-367E-48C7-9DF9-574EF8BC5EAE}" srcOrd="0" destOrd="0" presId="urn:microsoft.com/office/officeart/2005/8/layout/vList2"/>
    <dgm:cxn modelId="{20FD6CA9-424A-45A2-AC02-0A8BEEAF18A4}" srcId="{30FC6882-5216-4A9E-AF29-6C33EB4824CA}" destId="{EB1B8DB3-1783-408E-B9FE-7185BA3CD7D5}" srcOrd="4" destOrd="0" parTransId="{355613E5-67C3-4FBB-A172-5AE7C4B48C35}" sibTransId="{FEB02017-6FDF-46A2-9850-D75DA0EF07DC}"/>
    <dgm:cxn modelId="{ADA12BAC-5C21-4FF9-9E80-36CC502DAAA7}" srcId="{6D75599D-57DF-4C25-879C-22260BFF26E1}" destId="{B584CEF5-1854-4A8E-B202-F4B5A097B28E}" srcOrd="0" destOrd="0" parTransId="{BF4F4DF2-5E1F-40E9-8D8B-22A609D2F1F2}" sibTransId="{D3454D70-352B-4D78-9822-4E7F23BA028B}"/>
    <dgm:cxn modelId="{8335C8BA-B9B3-4D62-ACFD-BA59BBA9DCED}" srcId="{30FC6882-5216-4A9E-AF29-6C33EB4824CA}" destId="{3F9D9891-1553-4159-AD5E-C82059A2C7C7}" srcOrd="2" destOrd="0" parTransId="{C5CC1F39-D34E-4D1F-9C79-88DEBDB5DF12}" sibTransId="{EE6409AB-21A9-429B-8DCB-12940605EC1F}"/>
    <dgm:cxn modelId="{A6B43FC0-DE06-4529-909F-4C739449E134}" type="presOf" srcId="{EB1B8DB3-1783-408E-B9FE-7185BA3CD7D5}" destId="{DB12C9AB-7968-40AA-8DA9-9D51886C503C}" srcOrd="0" destOrd="0" presId="urn:microsoft.com/office/officeart/2005/8/layout/vList2"/>
    <dgm:cxn modelId="{18F568C2-C4D9-48B6-93D5-2BDFF060B047}" srcId="{EB1B8DB3-1783-408E-B9FE-7185BA3CD7D5}" destId="{BDE91A0F-20D3-428B-8C23-C9128057B8B3}" srcOrd="0" destOrd="0" parTransId="{36341EEF-9A2B-4ACB-968A-55D8223BBCA6}" sibTransId="{C686C06A-3740-41EA-82B7-21C40B45929A}"/>
    <dgm:cxn modelId="{DC04AFC9-346E-4429-AF04-18621C8B210E}" srcId="{30FC6882-5216-4A9E-AF29-6C33EB4824CA}" destId="{42834569-2428-4EFF-8C95-635B6BD75367}" srcOrd="1" destOrd="0" parTransId="{9EF8E27F-CEC2-46B6-B1E5-3D11697D4569}" sibTransId="{988F0A77-8EB9-4E62-AB5F-D1DEA98A10F0}"/>
    <dgm:cxn modelId="{4DC286EF-5CEA-41A4-AA4B-7F168D1A3A62}" type="presOf" srcId="{42834569-2428-4EFF-8C95-635B6BD75367}" destId="{7A41981F-C953-4537-AA7F-F8441C2D5A84}" srcOrd="0" destOrd="0" presId="urn:microsoft.com/office/officeart/2005/8/layout/vList2"/>
    <dgm:cxn modelId="{97F98F91-4414-4D5F-9FC5-012795A4BDA1}" type="presParOf" srcId="{19DC71D2-367E-48C7-9DF9-574EF8BC5EAE}" destId="{A2B4225B-6FDC-4E03-9FE5-306F9425D05A}" srcOrd="0" destOrd="0" presId="urn:microsoft.com/office/officeart/2005/8/layout/vList2"/>
    <dgm:cxn modelId="{FA7DC122-7A04-458E-9DAD-BC073D97874C}" type="presParOf" srcId="{19DC71D2-367E-48C7-9DF9-574EF8BC5EAE}" destId="{EFB42419-2EFD-4DB6-953B-9B80224F131B}" srcOrd="1" destOrd="0" presId="urn:microsoft.com/office/officeart/2005/8/layout/vList2"/>
    <dgm:cxn modelId="{23D285B1-C985-4A87-A61A-EFD646E9DE53}" type="presParOf" srcId="{19DC71D2-367E-48C7-9DF9-574EF8BC5EAE}" destId="{7A41981F-C953-4537-AA7F-F8441C2D5A84}" srcOrd="2" destOrd="0" presId="urn:microsoft.com/office/officeart/2005/8/layout/vList2"/>
    <dgm:cxn modelId="{AC25B8FC-8099-4E87-B886-A69609C1B59D}" type="presParOf" srcId="{19DC71D2-367E-48C7-9DF9-574EF8BC5EAE}" destId="{242AB790-EBE8-448A-9226-6107D56003B0}" srcOrd="3" destOrd="0" presId="urn:microsoft.com/office/officeart/2005/8/layout/vList2"/>
    <dgm:cxn modelId="{D4000D76-545C-4739-8DED-CA2574F97CBA}" type="presParOf" srcId="{19DC71D2-367E-48C7-9DF9-574EF8BC5EAE}" destId="{BD3DEF8A-D505-41EE-8D1D-242A56008973}" srcOrd="4" destOrd="0" presId="urn:microsoft.com/office/officeart/2005/8/layout/vList2"/>
    <dgm:cxn modelId="{E63575FF-776D-405A-9ACD-D145E7D05EC2}" type="presParOf" srcId="{19DC71D2-367E-48C7-9DF9-574EF8BC5EAE}" destId="{1268A8EB-ADD8-4359-AE45-FEC813418F73}" srcOrd="5" destOrd="0" presId="urn:microsoft.com/office/officeart/2005/8/layout/vList2"/>
    <dgm:cxn modelId="{C201DEC0-A9F6-4036-8405-EAB666DEFA77}" type="presParOf" srcId="{19DC71D2-367E-48C7-9DF9-574EF8BC5EAE}" destId="{5C20DC1E-E519-4E6E-9983-25D0C023DE1D}" srcOrd="6" destOrd="0" presId="urn:microsoft.com/office/officeart/2005/8/layout/vList2"/>
    <dgm:cxn modelId="{0E01F212-5466-48A7-B710-73C5A661E6C8}" type="presParOf" srcId="{19DC71D2-367E-48C7-9DF9-574EF8BC5EAE}" destId="{B0D9449C-03A0-4F27-A27A-0BBAC05F0C87}" srcOrd="7" destOrd="0" presId="urn:microsoft.com/office/officeart/2005/8/layout/vList2"/>
    <dgm:cxn modelId="{C02286AF-F234-484A-AC9E-DD8A51EF52E1}" type="presParOf" srcId="{19DC71D2-367E-48C7-9DF9-574EF8BC5EAE}" destId="{DB12C9AB-7968-40AA-8DA9-9D51886C503C}" srcOrd="8" destOrd="0" presId="urn:microsoft.com/office/officeart/2005/8/layout/vList2"/>
    <dgm:cxn modelId="{3EE704C7-1AAB-474F-AFA5-A09C1C1E6736}" type="presParOf" srcId="{19DC71D2-367E-48C7-9DF9-574EF8BC5EAE}" destId="{70FA747A-C67B-4BB0-8612-AC6AFB9D3686}" srcOrd="9"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0.xml><?xml version="1.0" encoding="utf-8"?>
<dgm:dataModel xmlns:dgm="http://schemas.openxmlformats.org/drawingml/2006/diagram" xmlns:a="http://schemas.openxmlformats.org/drawingml/2006/main">
  <dgm:ptLst>
    <dgm:pt modelId="{74CBAE2F-B662-46FF-8892-BDA82E9430D2}" type="doc">
      <dgm:prSet loTypeId="urn:microsoft.com/office/officeart/2016/7/layout/RepeatingBendingProcessNew" loCatId="process" qsTypeId="urn:microsoft.com/office/officeart/2005/8/quickstyle/simple1" qsCatId="simple" csTypeId="urn:microsoft.com/office/officeart/2005/8/colors/accent0_1" csCatId="mainScheme" phldr="1"/>
      <dgm:spPr/>
      <dgm:t>
        <a:bodyPr/>
        <a:lstStyle/>
        <a:p>
          <a:endParaRPr lang="en-US"/>
        </a:p>
      </dgm:t>
    </dgm:pt>
    <dgm:pt modelId="{C995D7A5-18A5-4F58-A656-D12DD14F2D3C}">
      <dgm:prSet custT="1"/>
      <dgm:spPr/>
      <dgm:t>
        <a:bodyPr/>
        <a:lstStyle/>
        <a:p>
          <a:r>
            <a:rPr lang="es-ES" sz="1400" dirty="0">
              <a:solidFill>
                <a:srgbClr val="152B48"/>
              </a:solidFill>
              <a:latin typeface="Monserrat"/>
            </a:rPr>
            <a:t>Elevaciones leves a moderadas de las transaminasas séricas o de la GGT (40% al 60%).</a:t>
          </a:r>
          <a:endParaRPr lang="en-US" sz="1400" dirty="0">
            <a:solidFill>
              <a:srgbClr val="152B48"/>
            </a:solidFill>
            <a:latin typeface="Monserrat"/>
          </a:endParaRPr>
        </a:p>
      </dgm:t>
    </dgm:pt>
    <dgm:pt modelId="{C366E213-EB91-4963-BB18-35430B618BAF}" type="parTrans" cxnId="{101113C4-1D01-4D5F-8E00-BF94CCF743C9}">
      <dgm:prSet/>
      <dgm:spPr/>
      <dgm:t>
        <a:bodyPr/>
        <a:lstStyle/>
        <a:p>
          <a:endParaRPr lang="en-US" sz="1400">
            <a:solidFill>
              <a:srgbClr val="152B48"/>
            </a:solidFill>
            <a:latin typeface="Monserrat"/>
          </a:endParaRPr>
        </a:p>
      </dgm:t>
    </dgm:pt>
    <dgm:pt modelId="{195003D5-2E65-4E94-8220-84A6A106124B}" type="sibTrans" cxnId="{101113C4-1D01-4D5F-8E00-BF94CCF743C9}">
      <dgm:prSet custT="1"/>
      <dgm:spPr/>
      <dgm:t>
        <a:bodyPr/>
        <a:lstStyle/>
        <a:p>
          <a:endParaRPr lang="en-US" sz="1400">
            <a:solidFill>
              <a:srgbClr val="152B48"/>
            </a:solidFill>
            <a:latin typeface="Monserrat"/>
          </a:endParaRPr>
        </a:p>
      </dgm:t>
    </dgm:pt>
    <dgm:pt modelId="{D67689B8-4740-42C1-BECA-DD08948542F8}">
      <dgm:prSet custT="1"/>
      <dgm:spPr/>
      <dgm:t>
        <a:bodyPr/>
        <a:lstStyle/>
        <a:p>
          <a:r>
            <a:rPr lang="es-ES" sz="1400" dirty="0">
              <a:solidFill>
                <a:srgbClr val="152B48"/>
              </a:solidFill>
              <a:latin typeface="Monserrat"/>
            </a:rPr>
            <a:t>Hiperbilirrubinemia leve ocurre en ~ 10%.</a:t>
          </a:r>
          <a:endParaRPr lang="en-US" sz="1400" dirty="0">
            <a:solidFill>
              <a:srgbClr val="152B48"/>
            </a:solidFill>
            <a:latin typeface="Monserrat"/>
          </a:endParaRPr>
        </a:p>
      </dgm:t>
    </dgm:pt>
    <dgm:pt modelId="{366A615F-FDEB-4ADA-AA02-CF5033E5633D}" type="parTrans" cxnId="{4D56F601-36D9-463B-8577-F6B90C464562}">
      <dgm:prSet/>
      <dgm:spPr/>
      <dgm:t>
        <a:bodyPr/>
        <a:lstStyle/>
        <a:p>
          <a:endParaRPr lang="en-US" sz="1400">
            <a:solidFill>
              <a:srgbClr val="152B48"/>
            </a:solidFill>
            <a:latin typeface="Monserrat"/>
          </a:endParaRPr>
        </a:p>
      </dgm:t>
    </dgm:pt>
    <dgm:pt modelId="{7D519668-F48C-4E1D-AE15-99E90EBECBA6}" type="sibTrans" cxnId="{4D56F601-36D9-463B-8577-F6B90C464562}">
      <dgm:prSet custT="1"/>
      <dgm:spPr/>
      <dgm:t>
        <a:bodyPr/>
        <a:lstStyle/>
        <a:p>
          <a:endParaRPr lang="en-US" sz="1400">
            <a:solidFill>
              <a:srgbClr val="152B48"/>
            </a:solidFill>
            <a:latin typeface="Monserrat"/>
          </a:endParaRPr>
        </a:p>
      </dgm:t>
    </dgm:pt>
    <dgm:pt modelId="{E06BF09E-F513-49EF-8766-2F634B36B23E}">
      <dgm:prSet custT="1"/>
      <dgm:spPr/>
      <dgm:t>
        <a:bodyPr/>
        <a:lstStyle/>
        <a:p>
          <a:r>
            <a:rPr lang="es-ES" sz="1400" dirty="0">
              <a:solidFill>
                <a:srgbClr val="152B48"/>
              </a:solidFill>
              <a:latin typeface="Monserrat"/>
            </a:rPr>
            <a:t>Hipoalbuminemia es común y se asocia con una enfermedad aguda más severa y prolongada.</a:t>
          </a:r>
          <a:endParaRPr lang="en-US" sz="1400" dirty="0">
            <a:solidFill>
              <a:srgbClr val="152B48"/>
            </a:solidFill>
            <a:latin typeface="Monserrat"/>
          </a:endParaRPr>
        </a:p>
      </dgm:t>
    </dgm:pt>
    <dgm:pt modelId="{5C66D5D7-FAE2-4978-B3B3-5D2D9A5C366A}" type="parTrans" cxnId="{80665471-4AAC-4C95-B276-AB9413D41E20}">
      <dgm:prSet/>
      <dgm:spPr/>
      <dgm:t>
        <a:bodyPr/>
        <a:lstStyle/>
        <a:p>
          <a:endParaRPr lang="en-US" sz="1400">
            <a:solidFill>
              <a:srgbClr val="152B48"/>
            </a:solidFill>
            <a:latin typeface="Monserrat"/>
          </a:endParaRPr>
        </a:p>
      </dgm:t>
    </dgm:pt>
    <dgm:pt modelId="{8F714149-76B1-4971-A770-EBBB9BD14AD7}" type="sibTrans" cxnId="{80665471-4AAC-4C95-B276-AB9413D41E20}">
      <dgm:prSet custT="1"/>
      <dgm:spPr/>
      <dgm:t>
        <a:bodyPr/>
        <a:lstStyle/>
        <a:p>
          <a:endParaRPr lang="en-US" sz="1400">
            <a:solidFill>
              <a:srgbClr val="152B48"/>
            </a:solidFill>
            <a:latin typeface="Monserrat"/>
          </a:endParaRPr>
        </a:p>
      </dgm:t>
    </dgm:pt>
    <dgm:pt modelId="{00A47CDA-DC74-4697-BBD2-3FF4A862BFF2}">
      <dgm:prSet custT="1"/>
      <dgm:spPr/>
      <dgm:t>
        <a:bodyPr/>
        <a:lstStyle/>
        <a:p>
          <a:r>
            <a:rPr lang="es-ES" sz="1400">
              <a:solidFill>
                <a:srgbClr val="152B48"/>
              </a:solidFill>
              <a:latin typeface="Monserrat"/>
            </a:rPr>
            <a:t>Uroanalisis: piuria en hasta el 80% de los niños. </a:t>
          </a:r>
          <a:endParaRPr lang="en-US" sz="1400">
            <a:solidFill>
              <a:srgbClr val="152B48"/>
            </a:solidFill>
            <a:latin typeface="Monserrat"/>
          </a:endParaRPr>
        </a:p>
      </dgm:t>
    </dgm:pt>
    <dgm:pt modelId="{8C8B933F-F667-4EC6-9B7C-AA91AA17C95B}" type="parTrans" cxnId="{0093FB74-B052-4F91-86A3-41D1D49ADCD9}">
      <dgm:prSet/>
      <dgm:spPr/>
      <dgm:t>
        <a:bodyPr/>
        <a:lstStyle/>
        <a:p>
          <a:endParaRPr lang="en-US" sz="1400">
            <a:solidFill>
              <a:srgbClr val="152B48"/>
            </a:solidFill>
            <a:latin typeface="Monserrat"/>
          </a:endParaRPr>
        </a:p>
      </dgm:t>
    </dgm:pt>
    <dgm:pt modelId="{81A15FB4-0808-401C-8FAB-57607DBC78EE}" type="sibTrans" cxnId="{0093FB74-B052-4F91-86A3-41D1D49ADCD9}">
      <dgm:prSet custT="1"/>
      <dgm:spPr/>
      <dgm:t>
        <a:bodyPr/>
        <a:lstStyle/>
        <a:p>
          <a:endParaRPr lang="en-US" sz="1400">
            <a:solidFill>
              <a:srgbClr val="152B48"/>
            </a:solidFill>
            <a:latin typeface="Monserrat"/>
          </a:endParaRPr>
        </a:p>
      </dgm:t>
    </dgm:pt>
    <dgm:pt modelId="{41D79054-A021-46F0-9A65-8BFBD905D0EC}">
      <dgm:prSet custT="1"/>
      <dgm:spPr/>
      <dgm:t>
        <a:bodyPr/>
        <a:lstStyle/>
        <a:p>
          <a:r>
            <a:rPr lang="es-ES" sz="1400" dirty="0">
              <a:solidFill>
                <a:srgbClr val="152B48"/>
              </a:solidFill>
              <a:latin typeface="Monserrat"/>
            </a:rPr>
            <a:t>PLC ~ 30% muestra pleocitosis con predominio de células mononucleares, niveles de glucosa normales.</a:t>
          </a:r>
          <a:endParaRPr lang="en-US" sz="1400" dirty="0">
            <a:solidFill>
              <a:srgbClr val="152B48"/>
            </a:solidFill>
            <a:latin typeface="Monserrat"/>
          </a:endParaRPr>
        </a:p>
      </dgm:t>
    </dgm:pt>
    <dgm:pt modelId="{DF563060-6C23-414B-9A6F-28D2267B33DD}" type="parTrans" cxnId="{6D0F2FFE-941A-43D2-A1D2-509E9743C7D8}">
      <dgm:prSet/>
      <dgm:spPr/>
      <dgm:t>
        <a:bodyPr/>
        <a:lstStyle/>
        <a:p>
          <a:endParaRPr lang="en-US" sz="1400">
            <a:solidFill>
              <a:srgbClr val="152B48"/>
            </a:solidFill>
            <a:latin typeface="Monserrat"/>
          </a:endParaRPr>
        </a:p>
      </dgm:t>
    </dgm:pt>
    <dgm:pt modelId="{1CA3906C-2B73-4AAE-90BB-4572DE5B9037}" type="sibTrans" cxnId="{6D0F2FFE-941A-43D2-A1D2-509E9743C7D8}">
      <dgm:prSet custT="1"/>
      <dgm:spPr/>
      <dgm:t>
        <a:bodyPr/>
        <a:lstStyle/>
        <a:p>
          <a:endParaRPr lang="en-US" sz="1400">
            <a:solidFill>
              <a:srgbClr val="152B48"/>
            </a:solidFill>
            <a:latin typeface="Monserrat"/>
          </a:endParaRPr>
        </a:p>
      </dgm:t>
    </dgm:pt>
    <dgm:pt modelId="{E5B1B6FE-0D03-496E-9046-B08BBC415BBD}">
      <dgm:prSet custT="1"/>
      <dgm:spPr/>
      <dgm:t>
        <a:bodyPr/>
        <a:lstStyle/>
        <a:p>
          <a:r>
            <a:rPr lang="es-ES" sz="1400" dirty="0">
              <a:solidFill>
                <a:srgbClr val="152B48"/>
              </a:solidFill>
              <a:latin typeface="Monserrat"/>
            </a:rPr>
            <a:t>NT-</a:t>
          </a:r>
          <a:r>
            <a:rPr lang="es-ES" sz="1400" dirty="0" err="1">
              <a:solidFill>
                <a:srgbClr val="152B48"/>
              </a:solidFill>
              <a:latin typeface="Monserrat"/>
            </a:rPr>
            <a:t>proB</a:t>
          </a:r>
          <a:r>
            <a:rPr lang="es-ES" sz="1400" dirty="0">
              <a:solidFill>
                <a:srgbClr val="152B48"/>
              </a:solidFill>
              <a:latin typeface="Monserrat"/>
            </a:rPr>
            <a:t>-NP </a:t>
          </a:r>
          <a:r>
            <a:rPr lang="es-ES" sz="1400" dirty="0">
              <a:solidFill>
                <a:srgbClr val="152B48"/>
              </a:solidFill>
              <a:latin typeface="Monserrat"/>
              <a:sym typeface="Wingdings" panose="05000000000000000000" pitchFamily="2" charset="2"/>
            </a:rPr>
            <a:t> </a:t>
          </a:r>
          <a:r>
            <a:rPr lang="es-ES" sz="1400" dirty="0">
              <a:solidFill>
                <a:srgbClr val="152B48"/>
              </a:solidFill>
              <a:latin typeface="Monserrat"/>
            </a:rPr>
            <a:t>en algunos pacientes con EK.</a:t>
          </a:r>
          <a:endParaRPr lang="en-US" sz="1400" dirty="0">
            <a:solidFill>
              <a:srgbClr val="152B48"/>
            </a:solidFill>
            <a:latin typeface="Monserrat"/>
          </a:endParaRPr>
        </a:p>
      </dgm:t>
    </dgm:pt>
    <dgm:pt modelId="{3CFAC011-D136-41DC-B852-FD6FF45475EA}" type="parTrans" cxnId="{06CE0877-C7F5-4B41-860B-A33B9B24955B}">
      <dgm:prSet/>
      <dgm:spPr/>
      <dgm:t>
        <a:bodyPr/>
        <a:lstStyle/>
        <a:p>
          <a:endParaRPr lang="en-US" sz="1400">
            <a:solidFill>
              <a:srgbClr val="152B48"/>
            </a:solidFill>
            <a:latin typeface="Monserrat"/>
          </a:endParaRPr>
        </a:p>
      </dgm:t>
    </dgm:pt>
    <dgm:pt modelId="{5236E8CF-9A78-42D9-AFEE-C6A180F0A560}" type="sibTrans" cxnId="{06CE0877-C7F5-4B41-860B-A33B9B24955B}">
      <dgm:prSet/>
      <dgm:spPr/>
      <dgm:t>
        <a:bodyPr/>
        <a:lstStyle/>
        <a:p>
          <a:endParaRPr lang="en-US" sz="1400">
            <a:solidFill>
              <a:srgbClr val="152B48"/>
            </a:solidFill>
            <a:latin typeface="Monserrat"/>
          </a:endParaRPr>
        </a:p>
      </dgm:t>
    </dgm:pt>
    <dgm:pt modelId="{D0ADB4F3-5108-084E-AAFF-A4DE3C3A113E}" type="pres">
      <dgm:prSet presAssocID="{74CBAE2F-B662-46FF-8892-BDA82E9430D2}" presName="Name0" presStyleCnt="0">
        <dgm:presLayoutVars>
          <dgm:dir/>
          <dgm:resizeHandles val="exact"/>
        </dgm:presLayoutVars>
      </dgm:prSet>
      <dgm:spPr/>
    </dgm:pt>
    <dgm:pt modelId="{0427C70B-F1E5-D545-8921-44635FA4309E}" type="pres">
      <dgm:prSet presAssocID="{C995D7A5-18A5-4F58-A656-D12DD14F2D3C}" presName="node" presStyleLbl="node1" presStyleIdx="0" presStyleCnt="6">
        <dgm:presLayoutVars>
          <dgm:bulletEnabled val="1"/>
        </dgm:presLayoutVars>
      </dgm:prSet>
      <dgm:spPr/>
    </dgm:pt>
    <dgm:pt modelId="{E8255494-FFEE-1142-A117-BCD1B3386916}" type="pres">
      <dgm:prSet presAssocID="{195003D5-2E65-4E94-8220-84A6A106124B}" presName="sibTrans" presStyleLbl="sibTrans1D1" presStyleIdx="0" presStyleCnt="5"/>
      <dgm:spPr/>
    </dgm:pt>
    <dgm:pt modelId="{65C74115-77CF-ED45-8F0A-DE5F5A1185A9}" type="pres">
      <dgm:prSet presAssocID="{195003D5-2E65-4E94-8220-84A6A106124B}" presName="connectorText" presStyleLbl="sibTrans1D1" presStyleIdx="0" presStyleCnt="5"/>
      <dgm:spPr/>
    </dgm:pt>
    <dgm:pt modelId="{9B380EAD-4D55-A444-B100-213F461C3D42}" type="pres">
      <dgm:prSet presAssocID="{D67689B8-4740-42C1-BECA-DD08948542F8}" presName="node" presStyleLbl="node1" presStyleIdx="1" presStyleCnt="6">
        <dgm:presLayoutVars>
          <dgm:bulletEnabled val="1"/>
        </dgm:presLayoutVars>
      </dgm:prSet>
      <dgm:spPr/>
    </dgm:pt>
    <dgm:pt modelId="{C0F37CBF-45EA-BF4E-B2D0-7C9A2E287F0C}" type="pres">
      <dgm:prSet presAssocID="{7D519668-F48C-4E1D-AE15-99E90EBECBA6}" presName="sibTrans" presStyleLbl="sibTrans1D1" presStyleIdx="1" presStyleCnt="5"/>
      <dgm:spPr/>
    </dgm:pt>
    <dgm:pt modelId="{7BEB7F35-6474-A349-A025-B388C4AFBE3E}" type="pres">
      <dgm:prSet presAssocID="{7D519668-F48C-4E1D-AE15-99E90EBECBA6}" presName="connectorText" presStyleLbl="sibTrans1D1" presStyleIdx="1" presStyleCnt="5"/>
      <dgm:spPr/>
    </dgm:pt>
    <dgm:pt modelId="{651E3186-5C79-6844-88B9-249AA03E5F72}" type="pres">
      <dgm:prSet presAssocID="{E06BF09E-F513-49EF-8766-2F634B36B23E}" presName="node" presStyleLbl="node1" presStyleIdx="2" presStyleCnt="6">
        <dgm:presLayoutVars>
          <dgm:bulletEnabled val="1"/>
        </dgm:presLayoutVars>
      </dgm:prSet>
      <dgm:spPr/>
    </dgm:pt>
    <dgm:pt modelId="{C492B6C7-F877-6D42-AC06-3585D4294EA2}" type="pres">
      <dgm:prSet presAssocID="{8F714149-76B1-4971-A770-EBBB9BD14AD7}" presName="sibTrans" presStyleLbl="sibTrans1D1" presStyleIdx="2" presStyleCnt="5"/>
      <dgm:spPr/>
    </dgm:pt>
    <dgm:pt modelId="{30C481AD-74E9-9A43-A135-2A032F8FE055}" type="pres">
      <dgm:prSet presAssocID="{8F714149-76B1-4971-A770-EBBB9BD14AD7}" presName="connectorText" presStyleLbl="sibTrans1D1" presStyleIdx="2" presStyleCnt="5"/>
      <dgm:spPr/>
    </dgm:pt>
    <dgm:pt modelId="{7DB2B75E-88A9-6E42-B4D3-5FFB16FDC4C5}" type="pres">
      <dgm:prSet presAssocID="{00A47CDA-DC74-4697-BBD2-3FF4A862BFF2}" presName="node" presStyleLbl="node1" presStyleIdx="3" presStyleCnt="6">
        <dgm:presLayoutVars>
          <dgm:bulletEnabled val="1"/>
        </dgm:presLayoutVars>
      </dgm:prSet>
      <dgm:spPr/>
    </dgm:pt>
    <dgm:pt modelId="{E656599E-62E2-3B4E-9AD8-D17E4C9199D6}" type="pres">
      <dgm:prSet presAssocID="{81A15FB4-0808-401C-8FAB-57607DBC78EE}" presName="sibTrans" presStyleLbl="sibTrans1D1" presStyleIdx="3" presStyleCnt="5"/>
      <dgm:spPr/>
    </dgm:pt>
    <dgm:pt modelId="{94F4901F-0801-4B4D-8AE1-07563909FCD9}" type="pres">
      <dgm:prSet presAssocID="{81A15FB4-0808-401C-8FAB-57607DBC78EE}" presName="connectorText" presStyleLbl="sibTrans1D1" presStyleIdx="3" presStyleCnt="5"/>
      <dgm:spPr/>
    </dgm:pt>
    <dgm:pt modelId="{0329B229-7905-3847-8749-7DDFAE6E3E92}" type="pres">
      <dgm:prSet presAssocID="{41D79054-A021-46F0-9A65-8BFBD905D0EC}" presName="node" presStyleLbl="node1" presStyleIdx="4" presStyleCnt="6">
        <dgm:presLayoutVars>
          <dgm:bulletEnabled val="1"/>
        </dgm:presLayoutVars>
      </dgm:prSet>
      <dgm:spPr/>
    </dgm:pt>
    <dgm:pt modelId="{46AD3902-21EC-A848-AF3A-554DB0082E74}" type="pres">
      <dgm:prSet presAssocID="{1CA3906C-2B73-4AAE-90BB-4572DE5B9037}" presName="sibTrans" presStyleLbl="sibTrans1D1" presStyleIdx="4" presStyleCnt="5"/>
      <dgm:spPr/>
    </dgm:pt>
    <dgm:pt modelId="{C62DDFCF-E717-F546-8E1A-63C2F63B6B2A}" type="pres">
      <dgm:prSet presAssocID="{1CA3906C-2B73-4AAE-90BB-4572DE5B9037}" presName="connectorText" presStyleLbl="sibTrans1D1" presStyleIdx="4" presStyleCnt="5"/>
      <dgm:spPr/>
    </dgm:pt>
    <dgm:pt modelId="{7E4757B8-25B7-CC4D-9CE6-B44F93A90EC6}" type="pres">
      <dgm:prSet presAssocID="{E5B1B6FE-0D03-496E-9046-B08BBC415BBD}" presName="node" presStyleLbl="node1" presStyleIdx="5" presStyleCnt="6" custScaleX="100000" custScaleY="84267">
        <dgm:presLayoutVars>
          <dgm:bulletEnabled val="1"/>
        </dgm:presLayoutVars>
      </dgm:prSet>
      <dgm:spPr/>
    </dgm:pt>
  </dgm:ptLst>
  <dgm:cxnLst>
    <dgm:cxn modelId="{4D56F601-36D9-463B-8577-F6B90C464562}" srcId="{74CBAE2F-B662-46FF-8892-BDA82E9430D2}" destId="{D67689B8-4740-42C1-BECA-DD08948542F8}" srcOrd="1" destOrd="0" parTransId="{366A615F-FDEB-4ADA-AA02-CF5033E5633D}" sibTransId="{7D519668-F48C-4E1D-AE15-99E90EBECBA6}"/>
    <dgm:cxn modelId="{8E742F0D-2B3C-A043-8A87-69C363307FCA}" type="presOf" srcId="{1CA3906C-2B73-4AAE-90BB-4572DE5B9037}" destId="{C62DDFCF-E717-F546-8E1A-63C2F63B6B2A}" srcOrd="1" destOrd="0" presId="urn:microsoft.com/office/officeart/2016/7/layout/RepeatingBendingProcessNew"/>
    <dgm:cxn modelId="{9E86B120-A4B2-FF4F-B03E-569165280188}" type="presOf" srcId="{7D519668-F48C-4E1D-AE15-99E90EBECBA6}" destId="{7BEB7F35-6474-A349-A025-B388C4AFBE3E}" srcOrd="1" destOrd="0" presId="urn:microsoft.com/office/officeart/2016/7/layout/RepeatingBendingProcessNew"/>
    <dgm:cxn modelId="{182E5034-1FAB-704A-9C74-F00DA2B19DB8}" type="presOf" srcId="{195003D5-2E65-4E94-8220-84A6A106124B}" destId="{65C74115-77CF-ED45-8F0A-DE5F5A1185A9}" srcOrd="1" destOrd="0" presId="urn:microsoft.com/office/officeart/2016/7/layout/RepeatingBendingProcessNew"/>
    <dgm:cxn modelId="{EC948A5E-58C2-1440-8C3E-7A368F274E07}" type="presOf" srcId="{E5B1B6FE-0D03-496E-9046-B08BBC415BBD}" destId="{7E4757B8-25B7-CC4D-9CE6-B44F93A90EC6}" srcOrd="0" destOrd="0" presId="urn:microsoft.com/office/officeart/2016/7/layout/RepeatingBendingProcessNew"/>
    <dgm:cxn modelId="{1EA45568-BA17-F541-81A3-A05A63A81573}" type="presOf" srcId="{195003D5-2E65-4E94-8220-84A6A106124B}" destId="{E8255494-FFEE-1142-A117-BCD1B3386916}" srcOrd="0" destOrd="0" presId="urn:microsoft.com/office/officeart/2016/7/layout/RepeatingBendingProcessNew"/>
    <dgm:cxn modelId="{80665471-4AAC-4C95-B276-AB9413D41E20}" srcId="{74CBAE2F-B662-46FF-8892-BDA82E9430D2}" destId="{E06BF09E-F513-49EF-8766-2F634B36B23E}" srcOrd="2" destOrd="0" parTransId="{5C66D5D7-FAE2-4978-B3B3-5D2D9A5C366A}" sibTransId="{8F714149-76B1-4971-A770-EBBB9BD14AD7}"/>
    <dgm:cxn modelId="{0093FB74-B052-4F91-86A3-41D1D49ADCD9}" srcId="{74CBAE2F-B662-46FF-8892-BDA82E9430D2}" destId="{00A47CDA-DC74-4697-BBD2-3FF4A862BFF2}" srcOrd="3" destOrd="0" parTransId="{8C8B933F-F667-4EC6-9B7C-AA91AA17C95B}" sibTransId="{81A15FB4-0808-401C-8FAB-57607DBC78EE}"/>
    <dgm:cxn modelId="{06CE0877-C7F5-4B41-860B-A33B9B24955B}" srcId="{74CBAE2F-B662-46FF-8892-BDA82E9430D2}" destId="{E5B1B6FE-0D03-496E-9046-B08BBC415BBD}" srcOrd="5" destOrd="0" parTransId="{3CFAC011-D136-41DC-B852-FD6FF45475EA}" sibTransId="{5236E8CF-9A78-42D9-AFEE-C6A180F0A560}"/>
    <dgm:cxn modelId="{B1BD7F9E-D19B-2546-9FB1-5808E02C13A5}" type="presOf" srcId="{1CA3906C-2B73-4AAE-90BB-4572DE5B9037}" destId="{46AD3902-21EC-A848-AF3A-554DB0082E74}" srcOrd="0" destOrd="0" presId="urn:microsoft.com/office/officeart/2016/7/layout/RepeatingBendingProcessNew"/>
    <dgm:cxn modelId="{FBFC7EA0-7D92-FB45-95BA-0403D7C5AF7D}" type="presOf" srcId="{81A15FB4-0808-401C-8FAB-57607DBC78EE}" destId="{94F4901F-0801-4B4D-8AE1-07563909FCD9}" srcOrd="1" destOrd="0" presId="urn:microsoft.com/office/officeart/2016/7/layout/RepeatingBendingProcessNew"/>
    <dgm:cxn modelId="{E94F33A6-61BA-CF43-BFF3-06F19E4F6D8E}" type="presOf" srcId="{8F714149-76B1-4971-A770-EBBB9BD14AD7}" destId="{30C481AD-74E9-9A43-A135-2A032F8FE055}" srcOrd="1" destOrd="0" presId="urn:microsoft.com/office/officeart/2016/7/layout/RepeatingBendingProcessNew"/>
    <dgm:cxn modelId="{C241D0B4-3D17-6E45-94FC-42C28693D956}" type="presOf" srcId="{D67689B8-4740-42C1-BECA-DD08948542F8}" destId="{9B380EAD-4D55-A444-B100-213F461C3D42}" srcOrd="0" destOrd="0" presId="urn:microsoft.com/office/officeart/2016/7/layout/RepeatingBendingProcessNew"/>
    <dgm:cxn modelId="{62D726BB-B771-AE4B-9344-F386D763AA7B}" type="presOf" srcId="{74CBAE2F-B662-46FF-8892-BDA82E9430D2}" destId="{D0ADB4F3-5108-084E-AAFF-A4DE3C3A113E}" srcOrd="0" destOrd="0" presId="urn:microsoft.com/office/officeart/2016/7/layout/RepeatingBendingProcessNew"/>
    <dgm:cxn modelId="{E4EEFCBE-735B-324C-90AF-F9EEFEBDC753}" type="presOf" srcId="{E06BF09E-F513-49EF-8766-2F634B36B23E}" destId="{651E3186-5C79-6844-88B9-249AA03E5F72}" srcOrd="0" destOrd="0" presId="urn:microsoft.com/office/officeart/2016/7/layout/RepeatingBendingProcessNew"/>
    <dgm:cxn modelId="{C07025C2-4DB2-A247-807E-0814E4130D2E}" type="presOf" srcId="{81A15FB4-0808-401C-8FAB-57607DBC78EE}" destId="{E656599E-62E2-3B4E-9AD8-D17E4C9199D6}" srcOrd="0" destOrd="0" presId="urn:microsoft.com/office/officeart/2016/7/layout/RepeatingBendingProcessNew"/>
    <dgm:cxn modelId="{101113C4-1D01-4D5F-8E00-BF94CCF743C9}" srcId="{74CBAE2F-B662-46FF-8892-BDA82E9430D2}" destId="{C995D7A5-18A5-4F58-A656-D12DD14F2D3C}" srcOrd="0" destOrd="0" parTransId="{C366E213-EB91-4963-BB18-35430B618BAF}" sibTransId="{195003D5-2E65-4E94-8220-84A6A106124B}"/>
    <dgm:cxn modelId="{6E5E3AC6-C1FE-434C-A745-C3CF2BF55B30}" type="presOf" srcId="{C995D7A5-18A5-4F58-A656-D12DD14F2D3C}" destId="{0427C70B-F1E5-D545-8921-44635FA4309E}" srcOrd="0" destOrd="0" presId="urn:microsoft.com/office/officeart/2016/7/layout/RepeatingBendingProcessNew"/>
    <dgm:cxn modelId="{8E5D00CE-7413-3644-9F54-44FA01B0449F}" type="presOf" srcId="{41D79054-A021-46F0-9A65-8BFBD905D0EC}" destId="{0329B229-7905-3847-8749-7DDFAE6E3E92}" srcOrd="0" destOrd="0" presId="urn:microsoft.com/office/officeart/2016/7/layout/RepeatingBendingProcessNew"/>
    <dgm:cxn modelId="{9680EEE3-4CF1-B943-B23C-E450884E11D8}" type="presOf" srcId="{00A47CDA-DC74-4697-BBD2-3FF4A862BFF2}" destId="{7DB2B75E-88A9-6E42-B4D3-5FFB16FDC4C5}" srcOrd="0" destOrd="0" presId="urn:microsoft.com/office/officeart/2016/7/layout/RepeatingBendingProcessNew"/>
    <dgm:cxn modelId="{719BCFF1-F257-9D4D-A478-7A99FF105326}" type="presOf" srcId="{8F714149-76B1-4971-A770-EBBB9BD14AD7}" destId="{C492B6C7-F877-6D42-AC06-3585D4294EA2}" srcOrd="0" destOrd="0" presId="urn:microsoft.com/office/officeart/2016/7/layout/RepeatingBendingProcessNew"/>
    <dgm:cxn modelId="{6A1A95F7-C7CD-9D4A-94BF-F3AD73E13377}" type="presOf" srcId="{7D519668-F48C-4E1D-AE15-99E90EBECBA6}" destId="{C0F37CBF-45EA-BF4E-B2D0-7C9A2E287F0C}" srcOrd="0" destOrd="0" presId="urn:microsoft.com/office/officeart/2016/7/layout/RepeatingBendingProcessNew"/>
    <dgm:cxn modelId="{6D0F2FFE-941A-43D2-A1D2-509E9743C7D8}" srcId="{74CBAE2F-B662-46FF-8892-BDA82E9430D2}" destId="{41D79054-A021-46F0-9A65-8BFBD905D0EC}" srcOrd="4" destOrd="0" parTransId="{DF563060-6C23-414B-9A6F-28D2267B33DD}" sibTransId="{1CA3906C-2B73-4AAE-90BB-4572DE5B9037}"/>
    <dgm:cxn modelId="{A659A1B4-4248-E54D-AA0D-0981CD495C90}" type="presParOf" srcId="{D0ADB4F3-5108-084E-AAFF-A4DE3C3A113E}" destId="{0427C70B-F1E5-D545-8921-44635FA4309E}" srcOrd="0" destOrd="0" presId="urn:microsoft.com/office/officeart/2016/7/layout/RepeatingBendingProcessNew"/>
    <dgm:cxn modelId="{2EB6F7E8-26FC-2B43-A4D0-9F1BB66B1AA2}" type="presParOf" srcId="{D0ADB4F3-5108-084E-AAFF-A4DE3C3A113E}" destId="{E8255494-FFEE-1142-A117-BCD1B3386916}" srcOrd="1" destOrd="0" presId="urn:microsoft.com/office/officeart/2016/7/layout/RepeatingBendingProcessNew"/>
    <dgm:cxn modelId="{3B74EC17-A0EF-F949-A4D6-5396B511293D}" type="presParOf" srcId="{E8255494-FFEE-1142-A117-BCD1B3386916}" destId="{65C74115-77CF-ED45-8F0A-DE5F5A1185A9}" srcOrd="0" destOrd="0" presId="urn:microsoft.com/office/officeart/2016/7/layout/RepeatingBendingProcessNew"/>
    <dgm:cxn modelId="{310E321E-5FAD-AA49-9A1E-B2597DF4CAED}" type="presParOf" srcId="{D0ADB4F3-5108-084E-AAFF-A4DE3C3A113E}" destId="{9B380EAD-4D55-A444-B100-213F461C3D42}" srcOrd="2" destOrd="0" presId="urn:microsoft.com/office/officeart/2016/7/layout/RepeatingBendingProcessNew"/>
    <dgm:cxn modelId="{88EEF7A6-1445-624F-8ACA-7CFB5C6A293E}" type="presParOf" srcId="{D0ADB4F3-5108-084E-AAFF-A4DE3C3A113E}" destId="{C0F37CBF-45EA-BF4E-B2D0-7C9A2E287F0C}" srcOrd="3" destOrd="0" presId="urn:microsoft.com/office/officeart/2016/7/layout/RepeatingBendingProcessNew"/>
    <dgm:cxn modelId="{A40E2D68-44F8-6548-A0A6-34B7DF5D3375}" type="presParOf" srcId="{C0F37CBF-45EA-BF4E-B2D0-7C9A2E287F0C}" destId="{7BEB7F35-6474-A349-A025-B388C4AFBE3E}" srcOrd="0" destOrd="0" presId="urn:microsoft.com/office/officeart/2016/7/layout/RepeatingBendingProcessNew"/>
    <dgm:cxn modelId="{040BAC98-EF8E-0642-93FC-EE787364A784}" type="presParOf" srcId="{D0ADB4F3-5108-084E-AAFF-A4DE3C3A113E}" destId="{651E3186-5C79-6844-88B9-249AA03E5F72}" srcOrd="4" destOrd="0" presId="urn:microsoft.com/office/officeart/2016/7/layout/RepeatingBendingProcessNew"/>
    <dgm:cxn modelId="{A803091A-B70D-F742-99DE-F4DC5D5F6DFD}" type="presParOf" srcId="{D0ADB4F3-5108-084E-AAFF-A4DE3C3A113E}" destId="{C492B6C7-F877-6D42-AC06-3585D4294EA2}" srcOrd="5" destOrd="0" presId="urn:microsoft.com/office/officeart/2016/7/layout/RepeatingBendingProcessNew"/>
    <dgm:cxn modelId="{6A2FA95E-53EE-B345-B03C-6BE965C693A8}" type="presParOf" srcId="{C492B6C7-F877-6D42-AC06-3585D4294EA2}" destId="{30C481AD-74E9-9A43-A135-2A032F8FE055}" srcOrd="0" destOrd="0" presId="urn:microsoft.com/office/officeart/2016/7/layout/RepeatingBendingProcessNew"/>
    <dgm:cxn modelId="{BA12CF76-B083-C441-8692-1D668D4D83AC}" type="presParOf" srcId="{D0ADB4F3-5108-084E-AAFF-A4DE3C3A113E}" destId="{7DB2B75E-88A9-6E42-B4D3-5FFB16FDC4C5}" srcOrd="6" destOrd="0" presId="urn:microsoft.com/office/officeart/2016/7/layout/RepeatingBendingProcessNew"/>
    <dgm:cxn modelId="{B10F8D77-BC30-1F40-B369-68FDCF8A7155}" type="presParOf" srcId="{D0ADB4F3-5108-084E-AAFF-A4DE3C3A113E}" destId="{E656599E-62E2-3B4E-9AD8-D17E4C9199D6}" srcOrd="7" destOrd="0" presId="urn:microsoft.com/office/officeart/2016/7/layout/RepeatingBendingProcessNew"/>
    <dgm:cxn modelId="{9EA1F0FD-597B-7544-8386-82C485DC73E0}" type="presParOf" srcId="{E656599E-62E2-3B4E-9AD8-D17E4C9199D6}" destId="{94F4901F-0801-4B4D-8AE1-07563909FCD9}" srcOrd="0" destOrd="0" presId="urn:microsoft.com/office/officeart/2016/7/layout/RepeatingBendingProcessNew"/>
    <dgm:cxn modelId="{D3426335-6B50-BE4F-B0DC-540CA334ACFD}" type="presParOf" srcId="{D0ADB4F3-5108-084E-AAFF-A4DE3C3A113E}" destId="{0329B229-7905-3847-8749-7DDFAE6E3E92}" srcOrd="8" destOrd="0" presId="urn:microsoft.com/office/officeart/2016/7/layout/RepeatingBendingProcessNew"/>
    <dgm:cxn modelId="{A0CDFC7A-CBCC-B645-82E4-272FF9B830B2}" type="presParOf" srcId="{D0ADB4F3-5108-084E-AAFF-A4DE3C3A113E}" destId="{46AD3902-21EC-A848-AF3A-554DB0082E74}" srcOrd="9" destOrd="0" presId="urn:microsoft.com/office/officeart/2016/7/layout/RepeatingBendingProcessNew"/>
    <dgm:cxn modelId="{F184D013-CE93-5B47-9D8E-62A5D9A5A376}" type="presParOf" srcId="{46AD3902-21EC-A848-AF3A-554DB0082E74}" destId="{C62DDFCF-E717-F546-8E1A-63C2F63B6B2A}" srcOrd="0" destOrd="0" presId="urn:microsoft.com/office/officeart/2016/7/layout/RepeatingBendingProcessNew"/>
    <dgm:cxn modelId="{1141EBA6-5FED-3C4E-A09E-B6389ACC2309}" type="presParOf" srcId="{D0ADB4F3-5108-084E-AAFF-A4DE3C3A113E}" destId="{7E4757B8-25B7-CC4D-9CE6-B44F93A90EC6}" srcOrd="10" destOrd="0" presId="urn:microsoft.com/office/officeart/2016/7/layout/RepeatingBendingProcessNew"/>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1.xml><?xml version="1.0" encoding="utf-8"?>
<dgm:dataModel xmlns:dgm="http://schemas.openxmlformats.org/drawingml/2006/diagram" xmlns:a="http://schemas.openxmlformats.org/drawingml/2006/main">
  <dgm:ptLst>
    <dgm:pt modelId="{1946E729-5FF9-4E3C-B0F3-5E9C64CA7BBB}" type="doc">
      <dgm:prSet loTypeId="urn:microsoft.com/office/officeart/2005/8/layout/vList2" loCatId="list" qsTypeId="urn:microsoft.com/office/officeart/2005/8/quickstyle/simple1" qsCatId="simple" csTypeId="urn:microsoft.com/office/officeart/2005/8/colors/accent0_1" csCatId="mainScheme" phldr="1"/>
      <dgm:spPr/>
      <dgm:t>
        <a:bodyPr/>
        <a:lstStyle/>
        <a:p>
          <a:endParaRPr lang="es-CO"/>
        </a:p>
      </dgm:t>
    </dgm:pt>
    <dgm:pt modelId="{6726EEF1-8FF7-4782-A39C-96EA8FAB1D91}">
      <dgm:prSet custT="1"/>
      <dgm:spPr/>
      <dgm:t>
        <a:bodyPr/>
        <a:lstStyle/>
        <a:p>
          <a:r>
            <a:rPr lang="es-ES" sz="1600" dirty="0">
              <a:solidFill>
                <a:srgbClr val="152B48"/>
              </a:solidFill>
              <a:latin typeface="Montserrat" panose="00000500000000000000" pitchFamily="50" charset="0"/>
            </a:rPr>
            <a:t>Principales contribuyentes a la morbilidad y la mortalidad.</a:t>
          </a:r>
          <a:endParaRPr lang="es-CO" sz="1600" dirty="0">
            <a:solidFill>
              <a:srgbClr val="152B48"/>
            </a:solidFill>
            <a:latin typeface="Montserrat" panose="00000500000000000000" pitchFamily="50" charset="0"/>
          </a:endParaRPr>
        </a:p>
      </dgm:t>
    </dgm:pt>
    <dgm:pt modelId="{8456E1CE-3B95-464C-88B3-E3C1899976B2}" type="parTrans" cxnId="{CC5D2415-6363-4F0C-AE79-0F75ADB480E0}">
      <dgm:prSet/>
      <dgm:spPr/>
      <dgm:t>
        <a:bodyPr/>
        <a:lstStyle/>
        <a:p>
          <a:endParaRPr lang="es-CO" sz="1800">
            <a:solidFill>
              <a:srgbClr val="152B48"/>
            </a:solidFill>
            <a:latin typeface="Montserrat" panose="00000500000000000000" pitchFamily="50" charset="0"/>
          </a:endParaRPr>
        </a:p>
      </dgm:t>
    </dgm:pt>
    <dgm:pt modelId="{0DA1E354-74E9-4165-9B97-CF79935EF917}" type="sibTrans" cxnId="{CC5D2415-6363-4F0C-AE79-0F75ADB480E0}">
      <dgm:prSet/>
      <dgm:spPr/>
      <dgm:t>
        <a:bodyPr/>
        <a:lstStyle/>
        <a:p>
          <a:endParaRPr lang="es-CO" sz="1800">
            <a:solidFill>
              <a:srgbClr val="152B48"/>
            </a:solidFill>
            <a:latin typeface="Montserrat" panose="00000500000000000000" pitchFamily="50" charset="0"/>
          </a:endParaRPr>
        </a:p>
      </dgm:t>
    </dgm:pt>
    <dgm:pt modelId="{38981F87-1686-418D-A83D-9554F0018CF6}">
      <dgm:prSet custT="1"/>
      <dgm:spPr/>
      <dgm:t>
        <a:bodyPr/>
        <a:lstStyle/>
        <a:p>
          <a:r>
            <a:rPr lang="es-ES" sz="1600" dirty="0">
              <a:solidFill>
                <a:srgbClr val="152B48"/>
              </a:solidFill>
              <a:latin typeface="Montserrat" panose="00000500000000000000" pitchFamily="50" charset="0"/>
            </a:rPr>
            <a:t>Compromiso de </a:t>
          </a:r>
          <a:r>
            <a:rPr lang="es-ES" sz="1600" dirty="0">
              <a:solidFill>
                <a:srgbClr val="152B48"/>
              </a:solidFill>
              <a:latin typeface="Montserrat" panose="00000500000000000000" pitchFamily="50" charset="0"/>
              <a:sym typeface="Wingdings" panose="05000000000000000000" pitchFamily="2" charset="2"/>
            </a:rPr>
            <a:t> </a:t>
          </a:r>
          <a:r>
            <a:rPr lang="es-ES" sz="1600" dirty="0">
              <a:solidFill>
                <a:srgbClr val="152B48"/>
              </a:solidFill>
              <a:latin typeface="Montserrat" panose="00000500000000000000" pitchFamily="50" charset="0"/>
            </a:rPr>
            <a:t>pericardio, el miocardio, el endocardio, incluidas las válvulas, y las arterias coronarias.</a:t>
          </a:r>
          <a:endParaRPr lang="es-CO" sz="1600" dirty="0">
            <a:solidFill>
              <a:srgbClr val="152B48"/>
            </a:solidFill>
            <a:latin typeface="Montserrat" panose="00000500000000000000" pitchFamily="50" charset="0"/>
          </a:endParaRPr>
        </a:p>
      </dgm:t>
    </dgm:pt>
    <dgm:pt modelId="{1B476B91-B37C-4349-A150-82D1168C330E}" type="parTrans" cxnId="{BFDD86EB-82FF-4F3B-ACE8-EF6867228CE0}">
      <dgm:prSet/>
      <dgm:spPr/>
      <dgm:t>
        <a:bodyPr/>
        <a:lstStyle/>
        <a:p>
          <a:endParaRPr lang="es-CO" sz="1800">
            <a:solidFill>
              <a:srgbClr val="152B48"/>
            </a:solidFill>
            <a:latin typeface="Montserrat" panose="00000500000000000000" pitchFamily="50" charset="0"/>
          </a:endParaRPr>
        </a:p>
      </dgm:t>
    </dgm:pt>
    <dgm:pt modelId="{EB7D76D7-8127-4034-B7AE-1E411A844E2F}" type="sibTrans" cxnId="{BFDD86EB-82FF-4F3B-ACE8-EF6867228CE0}">
      <dgm:prSet/>
      <dgm:spPr/>
      <dgm:t>
        <a:bodyPr/>
        <a:lstStyle/>
        <a:p>
          <a:endParaRPr lang="es-CO" sz="1800">
            <a:solidFill>
              <a:srgbClr val="152B48"/>
            </a:solidFill>
            <a:latin typeface="Montserrat" panose="00000500000000000000" pitchFamily="50" charset="0"/>
          </a:endParaRPr>
        </a:p>
      </dgm:t>
    </dgm:pt>
    <dgm:pt modelId="{38314A1C-3CCF-4E56-8A72-92762D524002}">
      <dgm:prSet custT="1"/>
      <dgm:spPr/>
      <dgm:t>
        <a:bodyPr/>
        <a:lstStyle/>
        <a:p>
          <a:r>
            <a:rPr lang="es-ES" sz="1600" dirty="0">
              <a:solidFill>
                <a:srgbClr val="152B48"/>
              </a:solidFill>
              <a:latin typeface="Montserrat" panose="00000500000000000000" pitchFamily="50" charset="0"/>
            </a:rPr>
            <a:t>Manifestaciones clínicas.</a:t>
          </a:r>
          <a:endParaRPr lang="es-CO" sz="1600" dirty="0">
            <a:solidFill>
              <a:srgbClr val="152B48"/>
            </a:solidFill>
            <a:latin typeface="Montserrat" panose="00000500000000000000" pitchFamily="50" charset="0"/>
          </a:endParaRPr>
        </a:p>
      </dgm:t>
    </dgm:pt>
    <dgm:pt modelId="{8D21A0D7-2E90-462D-ADA0-3ACC11CFCDFD}" type="parTrans" cxnId="{5B9C372E-0890-4241-B4D4-5B3FE74A5B4E}">
      <dgm:prSet/>
      <dgm:spPr/>
      <dgm:t>
        <a:bodyPr/>
        <a:lstStyle/>
        <a:p>
          <a:endParaRPr lang="es-CO" sz="1800">
            <a:solidFill>
              <a:srgbClr val="152B48"/>
            </a:solidFill>
            <a:latin typeface="Montserrat" panose="00000500000000000000" pitchFamily="50" charset="0"/>
          </a:endParaRPr>
        </a:p>
      </dgm:t>
    </dgm:pt>
    <dgm:pt modelId="{50C93FD7-6269-436F-BF07-0593B82CA2FD}" type="sibTrans" cxnId="{5B9C372E-0890-4241-B4D4-5B3FE74A5B4E}">
      <dgm:prSet/>
      <dgm:spPr/>
      <dgm:t>
        <a:bodyPr/>
        <a:lstStyle/>
        <a:p>
          <a:endParaRPr lang="es-CO" sz="1800">
            <a:solidFill>
              <a:srgbClr val="152B48"/>
            </a:solidFill>
            <a:latin typeface="Montserrat" panose="00000500000000000000" pitchFamily="50" charset="0"/>
          </a:endParaRPr>
        </a:p>
      </dgm:t>
    </dgm:pt>
    <dgm:pt modelId="{F7294E73-F301-43A1-91A8-3679FD03A1EC}">
      <dgm:prSet custT="1"/>
      <dgm:spPr/>
      <dgm:t>
        <a:bodyPr/>
        <a:lstStyle/>
        <a:p>
          <a:r>
            <a:rPr lang="es-ES" sz="1200" dirty="0">
              <a:solidFill>
                <a:srgbClr val="152B48"/>
              </a:solidFill>
              <a:latin typeface="Montserrat" panose="00000500000000000000" pitchFamily="50" charset="0"/>
            </a:rPr>
            <a:t>Precordio hiperdinámico, taquicardia, acentuarse los soplos inocentes, ritmo de galope.</a:t>
          </a:r>
          <a:endParaRPr lang="es-CO" sz="1200" dirty="0">
            <a:solidFill>
              <a:srgbClr val="152B48"/>
            </a:solidFill>
            <a:latin typeface="Montserrat" panose="00000500000000000000" pitchFamily="50" charset="0"/>
          </a:endParaRPr>
        </a:p>
      </dgm:t>
    </dgm:pt>
    <dgm:pt modelId="{A9DB4501-AD3B-499A-A0E5-CB4BF33759C1}" type="parTrans" cxnId="{B4AAC8B1-9AD8-4BBE-BB72-7A3B898A6C93}">
      <dgm:prSet/>
      <dgm:spPr/>
      <dgm:t>
        <a:bodyPr/>
        <a:lstStyle/>
        <a:p>
          <a:endParaRPr lang="es-CO" sz="1800">
            <a:solidFill>
              <a:srgbClr val="152B48"/>
            </a:solidFill>
            <a:latin typeface="Montserrat" panose="00000500000000000000" pitchFamily="50" charset="0"/>
          </a:endParaRPr>
        </a:p>
      </dgm:t>
    </dgm:pt>
    <dgm:pt modelId="{15EC0C0D-8455-414F-A7FE-1C37318CFABD}" type="sibTrans" cxnId="{B4AAC8B1-9AD8-4BBE-BB72-7A3B898A6C93}">
      <dgm:prSet/>
      <dgm:spPr/>
      <dgm:t>
        <a:bodyPr/>
        <a:lstStyle/>
        <a:p>
          <a:endParaRPr lang="es-CO" sz="1800">
            <a:solidFill>
              <a:srgbClr val="152B48"/>
            </a:solidFill>
            <a:latin typeface="Montserrat" panose="00000500000000000000" pitchFamily="50" charset="0"/>
          </a:endParaRPr>
        </a:p>
      </dgm:t>
    </dgm:pt>
    <dgm:pt modelId="{1048FE51-145C-4D54-A45F-A56BD30418D5}">
      <dgm:prSet custT="1"/>
      <dgm:spPr/>
      <dgm:t>
        <a:bodyPr/>
        <a:lstStyle/>
        <a:p>
          <a:r>
            <a:rPr lang="es-ES" sz="1200" dirty="0">
              <a:solidFill>
                <a:srgbClr val="152B48"/>
              </a:solidFill>
              <a:latin typeface="Montserrat" panose="00000500000000000000" pitchFamily="50" charset="0"/>
            </a:rPr>
            <a:t>La disfunción valvular (25% de los pacientes) independientemente de la afectación de la arteria coronaria y con mayor frecuencia afecta la válvula mitral.</a:t>
          </a:r>
          <a:endParaRPr lang="es-CO" sz="1200" dirty="0">
            <a:solidFill>
              <a:srgbClr val="152B48"/>
            </a:solidFill>
            <a:latin typeface="Montserrat" panose="00000500000000000000" pitchFamily="50" charset="0"/>
          </a:endParaRPr>
        </a:p>
      </dgm:t>
    </dgm:pt>
    <dgm:pt modelId="{E96566E9-D793-4A02-9104-F38C03DFD356}" type="parTrans" cxnId="{031B672A-8453-4FEE-B1F1-84E0ADDB3D13}">
      <dgm:prSet/>
      <dgm:spPr/>
      <dgm:t>
        <a:bodyPr/>
        <a:lstStyle/>
        <a:p>
          <a:endParaRPr lang="es-CO" sz="1800">
            <a:solidFill>
              <a:srgbClr val="152B48"/>
            </a:solidFill>
            <a:latin typeface="Montserrat" panose="00000500000000000000" pitchFamily="50" charset="0"/>
          </a:endParaRPr>
        </a:p>
      </dgm:t>
    </dgm:pt>
    <dgm:pt modelId="{38B71CEC-7EB1-4A0E-9FE6-25EF2C085838}" type="sibTrans" cxnId="{031B672A-8453-4FEE-B1F1-84E0ADDB3D13}">
      <dgm:prSet/>
      <dgm:spPr/>
      <dgm:t>
        <a:bodyPr/>
        <a:lstStyle/>
        <a:p>
          <a:endParaRPr lang="es-CO" sz="1800">
            <a:solidFill>
              <a:srgbClr val="152B48"/>
            </a:solidFill>
            <a:latin typeface="Montserrat" panose="00000500000000000000" pitchFamily="50" charset="0"/>
          </a:endParaRPr>
        </a:p>
      </dgm:t>
    </dgm:pt>
    <dgm:pt modelId="{EDFB0B62-24AC-4D85-B9F0-D12D2ECBDCA5}" type="pres">
      <dgm:prSet presAssocID="{1946E729-5FF9-4E3C-B0F3-5E9C64CA7BBB}" presName="linear" presStyleCnt="0">
        <dgm:presLayoutVars>
          <dgm:animLvl val="lvl"/>
          <dgm:resizeHandles val="exact"/>
        </dgm:presLayoutVars>
      </dgm:prSet>
      <dgm:spPr/>
    </dgm:pt>
    <dgm:pt modelId="{87FFB1C2-F816-4783-9FDB-E5457315DB5D}" type="pres">
      <dgm:prSet presAssocID="{6726EEF1-8FF7-4782-A39C-96EA8FAB1D91}" presName="parentText" presStyleLbl="node1" presStyleIdx="0" presStyleCnt="3">
        <dgm:presLayoutVars>
          <dgm:chMax val="0"/>
          <dgm:bulletEnabled val="1"/>
        </dgm:presLayoutVars>
      </dgm:prSet>
      <dgm:spPr/>
    </dgm:pt>
    <dgm:pt modelId="{6C27D111-63F4-46EE-B1AF-C9D7FE8EB46C}" type="pres">
      <dgm:prSet presAssocID="{0DA1E354-74E9-4165-9B97-CF79935EF917}" presName="spacer" presStyleCnt="0"/>
      <dgm:spPr/>
    </dgm:pt>
    <dgm:pt modelId="{7DF80B9D-39A8-4D7B-9002-8ABE581117AD}" type="pres">
      <dgm:prSet presAssocID="{38981F87-1686-418D-A83D-9554F0018CF6}" presName="parentText" presStyleLbl="node1" presStyleIdx="1" presStyleCnt="3">
        <dgm:presLayoutVars>
          <dgm:chMax val="0"/>
          <dgm:bulletEnabled val="1"/>
        </dgm:presLayoutVars>
      </dgm:prSet>
      <dgm:spPr/>
    </dgm:pt>
    <dgm:pt modelId="{06DD5BFE-7D50-4E2A-A1B5-E20BEE9C567B}" type="pres">
      <dgm:prSet presAssocID="{EB7D76D7-8127-4034-B7AE-1E411A844E2F}" presName="spacer" presStyleCnt="0"/>
      <dgm:spPr/>
    </dgm:pt>
    <dgm:pt modelId="{5B922FAA-7976-416C-BD3A-0EA4CB5220E6}" type="pres">
      <dgm:prSet presAssocID="{38314A1C-3CCF-4E56-8A72-92762D524002}" presName="parentText" presStyleLbl="node1" presStyleIdx="2" presStyleCnt="3">
        <dgm:presLayoutVars>
          <dgm:chMax val="0"/>
          <dgm:bulletEnabled val="1"/>
        </dgm:presLayoutVars>
      </dgm:prSet>
      <dgm:spPr/>
    </dgm:pt>
    <dgm:pt modelId="{6EBE1D41-7AE7-4F70-9E7B-EC1B605D0294}" type="pres">
      <dgm:prSet presAssocID="{38314A1C-3CCF-4E56-8A72-92762D524002}" presName="childText" presStyleLbl="revTx" presStyleIdx="0" presStyleCnt="1">
        <dgm:presLayoutVars>
          <dgm:bulletEnabled val="1"/>
        </dgm:presLayoutVars>
      </dgm:prSet>
      <dgm:spPr/>
    </dgm:pt>
  </dgm:ptLst>
  <dgm:cxnLst>
    <dgm:cxn modelId="{2FE51C0E-13D2-4E56-9A83-E1C5473A3DD8}" type="presOf" srcId="{1946E729-5FF9-4E3C-B0F3-5E9C64CA7BBB}" destId="{EDFB0B62-24AC-4D85-B9F0-D12D2ECBDCA5}" srcOrd="0" destOrd="0" presId="urn:microsoft.com/office/officeart/2005/8/layout/vList2"/>
    <dgm:cxn modelId="{5044790F-FA42-45AA-A726-1D8613CD3448}" type="presOf" srcId="{38981F87-1686-418D-A83D-9554F0018CF6}" destId="{7DF80B9D-39A8-4D7B-9002-8ABE581117AD}" srcOrd="0" destOrd="0" presId="urn:microsoft.com/office/officeart/2005/8/layout/vList2"/>
    <dgm:cxn modelId="{CC5D2415-6363-4F0C-AE79-0F75ADB480E0}" srcId="{1946E729-5FF9-4E3C-B0F3-5E9C64CA7BBB}" destId="{6726EEF1-8FF7-4782-A39C-96EA8FAB1D91}" srcOrd="0" destOrd="0" parTransId="{8456E1CE-3B95-464C-88B3-E3C1899976B2}" sibTransId="{0DA1E354-74E9-4165-9B97-CF79935EF917}"/>
    <dgm:cxn modelId="{D43DA321-074D-48C6-8E22-8D09BE9A3A4B}" type="presOf" srcId="{38314A1C-3CCF-4E56-8A72-92762D524002}" destId="{5B922FAA-7976-416C-BD3A-0EA4CB5220E6}" srcOrd="0" destOrd="0" presId="urn:microsoft.com/office/officeart/2005/8/layout/vList2"/>
    <dgm:cxn modelId="{031B672A-8453-4FEE-B1F1-84E0ADDB3D13}" srcId="{38314A1C-3CCF-4E56-8A72-92762D524002}" destId="{1048FE51-145C-4D54-A45F-A56BD30418D5}" srcOrd="1" destOrd="0" parTransId="{E96566E9-D793-4A02-9104-F38C03DFD356}" sibTransId="{38B71CEC-7EB1-4A0E-9FE6-25EF2C085838}"/>
    <dgm:cxn modelId="{5B9C372E-0890-4241-B4D4-5B3FE74A5B4E}" srcId="{1946E729-5FF9-4E3C-B0F3-5E9C64CA7BBB}" destId="{38314A1C-3CCF-4E56-8A72-92762D524002}" srcOrd="2" destOrd="0" parTransId="{8D21A0D7-2E90-462D-ADA0-3ACC11CFCDFD}" sibTransId="{50C93FD7-6269-436F-BF07-0593B82CA2FD}"/>
    <dgm:cxn modelId="{F5598D5D-F409-41FE-B31C-B5F928284963}" type="presOf" srcId="{F7294E73-F301-43A1-91A8-3679FD03A1EC}" destId="{6EBE1D41-7AE7-4F70-9E7B-EC1B605D0294}" srcOrd="0" destOrd="0" presId="urn:microsoft.com/office/officeart/2005/8/layout/vList2"/>
    <dgm:cxn modelId="{6BA8B14C-A5D9-4F07-884A-7CDC5658282B}" type="presOf" srcId="{6726EEF1-8FF7-4782-A39C-96EA8FAB1D91}" destId="{87FFB1C2-F816-4783-9FDB-E5457315DB5D}" srcOrd="0" destOrd="0" presId="urn:microsoft.com/office/officeart/2005/8/layout/vList2"/>
    <dgm:cxn modelId="{B4AAC8B1-9AD8-4BBE-BB72-7A3B898A6C93}" srcId="{38314A1C-3CCF-4E56-8A72-92762D524002}" destId="{F7294E73-F301-43A1-91A8-3679FD03A1EC}" srcOrd="0" destOrd="0" parTransId="{A9DB4501-AD3B-499A-A0E5-CB4BF33759C1}" sibTransId="{15EC0C0D-8455-414F-A7FE-1C37318CFABD}"/>
    <dgm:cxn modelId="{186FCCD7-7002-4B8C-9045-68A7A4D776E5}" type="presOf" srcId="{1048FE51-145C-4D54-A45F-A56BD30418D5}" destId="{6EBE1D41-7AE7-4F70-9E7B-EC1B605D0294}" srcOrd="0" destOrd="1" presId="urn:microsoft.com/office/officeart/2005/8/layout/vList2"/>
    <dgm:cxn modelId="{BFDD86EB-82FF-4F3B-ACE8-EF6867228CE0}" srcId="{1946E729-5FF9-4E3C-B0F3-5E9C64CA7BBB}" destId="{38981F87-1686-418D-A83D-9554F0018CF6}" srcOrd="1" destOrd="0" parTransId="{1B476B91-B37C-4349-A150-82D1168C330E}" sibTransId="{EB7D76D7-8127-4034-B7AE-1E411A844E2F}"/>
    <dgm:cxn modelId="{4305FEED-D614-4E54-B9CB-C3BABF3ABE6C}" type="presParOf" srcId="{EDFB0B62-24AC-4D85-B9F0-D12D2ECBDCA5}" destId="{87FFB1C2-F816-4783-9FDB-E5457315DB5D}" srcOrd="0" destOrd="0" presId="urn:microsoft.com/office/officeart/2005/8/layout/vList2"/>
    <dgm:cxn modelId="{0DECD227-E56F-4A6C-BE5C-3D8B5DF6779D}" type="presParOf" srcId="{EDFB0B62-24AC-4D85-B9F0-D12D2ECBDCA5}" destId="{6C27D111-63F4-46EE-B1AF-C9D7FE8EB46C}" srcOrd="1" destOrd="0" presId="urn:microsoft.com/office/officeart/2005/8/layout/vList2"/>
    <dgm:cxn modelId="{4DA672EA-F7DD-4BE2-A608-FABCCE96601F}" type="presParOf" srcId="{EDFB0B62-24AC-4D85-B9F0-D12D2ECBDCA5}" destId="{7DF80B9D-39A8-4D7B-9002-8ABE581117AD}" srcOrd="2" destOrd="0" presId="urn:microsoft.com/office/officeart/2005/8/layout/vList2"/>
    <dgm:cxn modelId="{665AC80A-0831-476F-91B1-87D31D9301FE}" type="presParOf" srcId="{EDFB0B62-24AC-4D85-B9F0-D12D2ECBDCA5}" destId="{06DD5BFE-7D50-4E2A-A1B5-E20BEE9C567B}" srcOrd="3" destOrd="0" presId="urn:microsoft.com/office/officeart/2005/8/layout/vList2"/>
    <dgm:cxn modelId="{9A07A875-BCA2-4A60-BC5A-BB16309D4F6B}" type="presParOf" srcId="{EDFB0B62-24AC-4D85-B9F0-D12D2ECBDCA5}" destId="{5B922FAA-7976-416C-BD3A-0EA4CB5220E6}" srcOrd="4" destOrd="0" presId="urn:microsoft.com/office/officeart/2005/8/layout/vList2"/>
    <dgm:cxn modelId="{B7743850-7F83-494F-B9BD-438EFFD94BC1}" type="presParOf" srcId="{EDFB0B62-24AC-4D85-B9F0-D12D2ECBDCA5}" destId="{6EBE1D41-7AE7-4F70-9E7B-EC1B605D0294}" srcOrd="5"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2.xml><?xml version="1.0" encoding="utf-8"?>
<dgm:dataModel xmlns:dgm="http://schemas.openxmlformats.org/drawingml/2006/diagram" xmlns:a="http://schemas.openxmlformats.org/drawingml/2006/main">
  <dgm:ptLst>
    <dgm:pt modelId="{D0349E0B-F42C-FA4B-93D4-BF5B1AAE58EF}" type="doc">
      <dgm:prSet loTypeId="urn:microsoft.com/office/officeart/2008/layout/VerticalCurvedList" loCatId="list" qsTypeId="urn:microsoft.com/office/officeart/2005/8/quickstyle/simple1" qsCatId="simple" csTypeId="urn:microsoft.com/office/officeart/2005/8/colors/accent0_1" csCatId="mainScheme" phldr="1"/>
      <dgm:spPr/>
      <dgm:t>
        <a:bodyPr/>
        <a:lstStyle/>
        <a:p>
          <a:endParaRPr lang="es-ES"/>
        </a:p>
      </dgm:t>
    </dgm:pt>
    <dgm:pt modelId="{28705319-CC80-654E-A173-6383F852E2EB}">
      <dgm:prSet phldrT="[Texto]" custT="1"/>
      <dgm:spPr/>
      <dgm:t>
        <a:bodyPr/>
        <a:lstStyle/>
        <a:p>
          <a:r>
            <a:rPr lang="es-ES" sz="1600" dirty="0">
              <a:solidFill>
                <a:srgbClr val="152B48"/>
              </a:solidFill>
              <a:latin typeface="Montserrat" panose="00000500000000000000"/>
            </a:rPr>
            <a:t>Anomalías funcionales del nódulo sinusal y del nodo AV, intervalo PR prolongado y cambios inespecíficos de la onda ST y T o bajo voltaje. </a:t>
          </a:r>
        </a:p>
      </dgm:t>
    </dgm:pt>
    <dgm:pt modelId="{90C42690-C991-6A4A-8F96-A83D4F3F88D7}" type="parTrans" cxnId="{00BF364A-6B30-4546-9428-B35D7A54ED5E}">
      <dgm:prSet/>
      <dgm:spPr/>
      <dgm:t>
        <a:bodyPr/>
        <a:lstStyle/>
        <a:p>
          <a:endParaRPr lang="es-ES" sz="1600">
            <a:solidFill>
              <a:srgbClr val="152B48"/>
            </a:solidFill>
            <a:latin typeface="Montserrat" panose="00000500000000000000"/>
          </a:endParaRPr>
        </a:p>
      </dgm:t>
    </dgm:pt>
    <dgm:pt modelId="{E6AE9A84-F0CE-0345-BB8D-3FE210ABA85B}" type="sibTrans" cxnId="{00BF364A-6B30-4546-9428-B35D7A54ED5E}">
      <dgm:prSet/>
      <dgm:spPr/>
      <dgm:t>
        <a:bodyPr/>
        <a:lstStyle/>
        <a:p>
          <a:endParaRPr lang="es-ES" sz="1600">
            <a:solidFill>
              <a:srgbClr val="152B48"/>
            </a:solidFill>
            <a:latin typeface="Montserrat" panose="00000500000000000000"/>
          </a:endParaRPr>
        </a:p>
      </dgm:t>
    </dgm:pt>
    <dgm:pt modelId="{094E46B6-4875-734C-B686-4EEB48A68D02}">
      <dgm:prSet phldrT="[Texto]" custT="1"/>
      <dgm:spPr/>
      <dgm:t>
        <a:bodyPr/>
        <a:lstStyle/>
        <a:p>
          <a:r>
            <a:rPr lang="es-ES" sz="1600" dirty="0">
              <a:solidFill>
                <a:srgbClr val="152B48"/>
              </a:solidFill>
              <a:latin typeface="Montserrat" panose="00000500000000000000"/>
            </a:rPr>
            <a:t>Aumento de la longitud del QT, anomalías de la repolarización ventricular y signos electrocardiográficos sugestivos de dilatación del ventrículo izquierdo. </a:t>
          </a:r>
        </a:p>
      </dgm:t>
    </dgm:pt>
    <dgm:pt modelId="{44F4E16A-A133-4040-8361-EA24162AC1EA}" type="parTrans" cxnId="{8E99E0F5-5076-F642-B638-64CAC856367D}">
      <dgm:prSet/>
      <dgm:spPr/>
      <dgm:t>
        <a:bodyPr/>
        <a:lstStyle/>
        <a:p>
          <a:endParaRPr lang="es-ES" sz="1600">
            <a:solidFill>
              <a:srgbClr val="152B48"/>
            </a:solidFill>
            <a:latin typeface="Montserrat" panose="00000500000000000000"/>
          </a:endParaRPr>
        </a:p>
      </dgm:t>
    </dgm:pt>
    <dgm:pt modelId="{B2F20F16-1437-024B-8F44-BF77D5495981}" type="sibTrans" cxnId="{8E99E0F5-5076-F642-B638-64CAC856367D}">
      <dgm:prSet/>
      <dgm:spPr/>
      <dgm:t>
        <a:bodyPr/>
        <a:lstStyle/>
        <a:p>
          <a:endParaRPr lang="es-ES" sz="1600">
            <a:solidFill>
              <a:srgbClr val="152B48"/>
            </a:solidFill>
            <a:latin typeface="Montserrat" panose="00000500000000000000"/>
          </a:endParaRPr>
        </a:p>
      </dgm:t>
    </dgm:pt>
    <dgm:pt modelId="{3CEEC61F-BB5A-804C-A03D-42CA5FABC508}">
      <dgm:prSet phldrT="[Texto]" custT="1"/>
      <dgm:spPr/>
      <dgm:t>
        <a:bodyPr/>
        <a:lstStyle/>
        <a:p>
          <a:r>
            <a:rPr lang="es-ES" sz="1600" dirty="0">
              <a:solidFill>
                <a:srgbClr val="152B48"/>
              </a:solidFill>
              <a:latin typeface="Montserrat" panose="00000500000000000000"/>
            </a:rPr>
            <a:t>En raras ocasiones, se pueden observar arritmias ventriculares malignas en el contexto de miocarditis o isquemia miocárdica.</a:t>
          </a:r>
        </a:p>
      </dgm:t>
    </dgm:pt>
    <dgm:pt modelId="{D39C0BB8-1C6C-5341-B1AA-32FA563F420F}" type="parTrans" cxnId="{29D3B3D7-F00D-1748-8E6C-6C07513C095B}">
      <dgm:prSet/>
      <dgm:spPr/>
      <dgm:t>
        <a:bodyPr/>
        <a:lstStyle/>
        <a:p>
          <a:endParaRPr lang="es-ES" sz="1600">
            <a:solidFill>
              <a:srgbClr val="152B48"/>
            </a:solidFill>
            <a:latin typeface="Montserrat" panose="00000500000000000000"/>
          </a:endParaRPr>
        </a:p>
      </dgm:t>
    </dgm:pt>
    <dgm:pt modelId="{00A4B802-1595-154E-B3AD-8392A9D3AD32}" type="sibTrans" cxnId="{29D3B3D7-F00D-1748-8E6C-6C07513C095B}">
      <dgm:prSet/>
      <dgm:spPr/>
      <dgm:t>
        <a:bodyPr/>
        <a:lstStyle/>
        <a:p>
          <a:endParaRPr lang="es-ES" sz="1600">
            <a:solidFill>
              <a:srgbClr val="152B48"/>
            </a:solidFill>
            <a:latin typeface="Montserrat" panose="00000500000000000000"/>
          </a:endParaRPr>
        </a:p>
      </dgm:t>
    </dgm:pt>
    <dgm:pt modelId="{E8DE3F1B-F4DD-4140-8FAD-F7F727760F0B}" type="pres">
      <dgm:prSet presAssocID="{D0349E0B-F42C-FA4B-93D4-BF5B1AAE58EF}" presName="Name0" presStyleCnt="0">
        <dgm:presLayoutVars>
          <dgm:chMax val="7"/>
          <dgm:chPref val="7"/>
          <dgm:dir/>
        </dgm:presLayoutVars>
      </dgm:prSet>
      <dgm:spPr/>
    </dgm:pt>
    <dgm:pt modelId="{B858CA84-D68E-400D-8200-84CBDF272D1A}" type="pres">
      <dgm:prSet presAssocID="{D0349E0B-F42C-FA4B-93D4-BF5B1AAE58EF}" presName="Name1" presStyleCnt="0"/>
      <dgm:spPr/>
    </dgm:pt>
    <dgm:pt modelId="{F3AD90AB-1F5A-4B15-9F98-FCD2F1C99CF9}" type="pres">
      <dgm:prSet presAssocID="{D0349E0B-F42C-FA4B-93D4-BF5B1AAE58EF}" presName="cycle" presStyleCnt="0"/>
      <dgm:spPr/>
    </dgm:pt>
    <dgm:pt modelId="{7E4B1BAB-D21C-4B12-AE2F-B58DF6D06256}" type="pres">
      <dgm:prSet presAssocID="{D0349E0B-F42C-FA4B-93D4-BF5B1AAE58EF}" presName="srcNode" presStyleLbl="node1" presStyleIdx="0" presStyleCnt="3"/>
      <dgm:spPr/>
    </dgm:pt>
    <dgm:pt modelId="{A76AAB74-B5AB-4B1C-9A36-F7467FC586AC}" type="pres">
      <dgm:prSet presAssocID="{D0349E0B-F42C-FA4B-93D4-BF5B1AAE58EF}" presName="conn" presStyleLbl="parChTrans1D2" presStyleIdx="0" presStyleCnt="1"/>
      <dgm:spPr/>
    </dgm:pt>
    <dgm:pt modelId="{743AE5BD-DDA6-4017-89CA-7F242ECEA5E2}" type="pres">
      <dgm:prSet presAssocID="{D0349E0B-F42C-FA4B-93D4-BF5B1AAE58EF}" presName="extraNode" presStyleLbl="node1" presStyleIdx="0" presStyleCnt="3"/>
      <dgm:spPr/>
    </dgm:pt>
    <dgm:pt modelId="{8E903EC9-83D2-40E9-AFAE-ABEA1836157C}" type="pres">
      <dgm:prSet presAssocID="{D0349E0B-F42C-FA4B-93D4-BF5B1AAE58EF}" presName="dstNode" presStyleLbl="node1" presStyleIdx="0" presStyleCnt="3"/>
      <dgm:spPr/>
    </dgm:pt>
    <dgm:pt modelId="{09AAD2B8-601D-4531-A979-3F49C9B27AEE}" type="pres">
      <dgm:prSet presAssocID="{28705319-CC80-654E-A173-6383F852E2EB}" presName="text_1" presStyleLbl="node1" presStyleIdx="0" presStyleCnt="3" custLinFactNeighborY="2845">
        <dgm:presLayoutVars>
          <dgm:bulletEnabled val="1"/>
        </dgm:presLayoutVars>
      </dgm:prSet>
      <dgm:spPr/>
    </dgm:pt>
    <dgm:pt modelId="{FEC73E42-B8AD-4757-9D3B-DC28C73CEF34}" type="pres">
      <dgm:prSet presAssocID="{28705319-CC80-654E-A173-6383F852E2EB}" presName="accent_1" presStyleCnt="0"/>
      <dgm:spPr/>
    </dgm:pt>
    <dgm:pt modelId="{567CA970-287D-4D1D-AA9F-3B50B321F1B3}" type="pres">
      <dgm:prSet presAssocID="{28705319-CC80-654E-A173-6383F852E2EB}" presName="accentRepeatNode" presStyleLbl="solidFgAcc1" presStyleIdx="0" presStyleCnt="3"/>
      <dgm:spPr/>
    </dgm:pt>
    <dgm:pt modelId="{EEE30D3F-B24B-4D4F-86D4-9680C5E24C58}" type="pres">
      <dgm:prSet presAssocID="{094E46B6-4875-734C-B686-4EEB48A68D02}" presName="text_2" presStyleLbl="node1" presStyleIdx="1" presStyleCnt="3">
        <dgm:presLayoutVars>
          <dgm:bulletEnabled val="1"/>
        </dgm:presLayoutVars>
      </dgm:prSet>
      <dgm:spPr/>
    </dgm:pt>
    <dgm:pt modelId="{477E6BC1-806C-41FD-ACAD-AB44EB41A568}" type="pres">
      <dgm:prSet presAssocID="{094E46B6-4875-734C-B686-4EEB48A68D02}" presName="accent_2" presStyleCnt="0"/>
      <dgm:spPr/>
    </dgm:pt>
    <dgm:pt modelId="{004E8F6F-0B59-4533-874E-2FBA15B1B423}" type="pres">
      <dgm:prSet presAssocID="{094E46B6-4875-734C-B686-4EEB48A68D02}" presName="accentRepeatNode" presStyleLbl="solidFgAcc1" presStyleIdx="1" presStyleCnt="3"/>
      <dgm:spPr/>
    </dgm:pt>
    <dgm:pt modelId="{1B47D332-28EB-4520-9E9B-C4BB00E8084D}" type="pres">
      <dgm:prSet presAssocID="{3CEEC61F-BB5A-804C-A03D-42CA5FABC508}" presName="text_3" presStyleLbl="node1" presStyleIdx="2" presStyleCnt="3">
        <dgm:presLayoutVars>
          <dgm:bulletEnabled val="1"/>
        </dgm:presLayoutVars>
      </dgm:prSet>
      <dgm:spPr/>
    </dgm:pt>
    <dgm:pt modelId="{A75C9B1E-3C63-4D91-A723-00CC85BE68AE}" type="pres">
      <dgm:prSet presAssocID="{3CEEC61F-BB5A-804C-A03D-42CA5FABC508}" presName="accent_3" presStyleCnt="0"/>
      <dgm:spPr/>
    </dgm:pt>
    <dgm:pt modelId="{D686EE33-21B8-4C99-8539-D188C5AC59EA}" type="pres">
      <dgm:prSet presAssocID="{3CEEC61F-BB5A-804C-A03D-42CA5FABC508}" presName="accentRepeatNode" presStyleLbl="solidFgAcc1" presStyleIdx="2" presStyleCnt="3"/>
      <dgm:spPr/>
    </dgm:pt>
  </dgm:ptLst>
  <dgm:cxnLst>
    <dgm:cxn modelId="{D4780A02-A314-471D-8409-3C69A26D4FFD}" type="presOf" srcId="{094E46B6-4875-734C-B686-4EEB48A68D02}" destId="{EEE30D3F-B24B-4D4F-86D4-9680C5E24C58}" srcOrd="0" destOrd="0" presId="urn:microsoft.com/office/officeart/2008/layout/VerticalCurvedList"/>
    <dgm:cxn modelId="{43EE2B02-14B8-42C2-8DFA-6FC7134862EF}" type="presOf" srcId="{3CEEC61F-BB5A-804C-A03D-42CA5FABC508}" destId="{1B47D332-28EB-4520-9E9B-C4BB00E8084D}" srcOrd="0" destOrd="0" presId="urn:microsoft.com/office/officeart/2008/layout/VerticalCurvedList"/>
    <dgm:cxn modelId="{00BF364A-6B30-4546-9428-B35D7A54ED5E}" srcId="{D0349E0B-F42C-FA4B-93D4-BF5B1AAE58EF}" destId="{28705319-CC80-654E-A173-6383F852E2EB}" srcOrd="0" destOrd="0" parTransId="{90C42690-C991-6A4A-8F96-A83D4F3F88D7}" sibTransId="{E6AE9A84-F0CE-0345-BB8D-3FE210ABA85B}"/>
    <dgm:cxn modelId="{9839589D-7510-461E-8C42-6C9C9637CC04}" type="presOf" srcId="{D0349E0B-F42C-FA4B-93D4-BF5B1AAE58EF}" destId="{E8DE3F1B-F4DD-4140-8FAD-F7F727760F0B}" srcOrd="0" destOrd="0" presId="urn:microsoft.com/office/officeart/2008/layout/VerticalCurvedList"/>
    <dgm:cxn modelId="{C0CEF3CB-6F52-4CCB-BFFE-527FE5F04232}" type="presOf" srcId="{E6AE9A84-F0CE-0345-BB8D-3FE210ABA85B}" destId="{A76AAB74-B5AB-4B1C-9A36-F7467FC586AC}" srcOrd="0" destOrd="0" presId="urn:microsoft.com/office/officeart/2008/layout/VerticalCurvedList"/>
    <dgm:cxn modelId="{29D3B3D7-F00D-1748-8E6C-6C07513C095B}" srcId="{D0349E0B-F42C-FA4B-93D4-BF5B1AAE58EF}" destId="{3CEEC61F-BB5A-804C-A03D-42CA5FABC508}" srcOrd="2" destOrd="0" parTransId="{D39C0BB8-1C6C-5341-B1AA-32FA563F420F}" sibTransId="{00A4B802-1595-154E-B3AD-8392A9D3AD32}"/>
    <dgm:cxn modelId="{8E99E0F5-5076-F642-B638-64CAC856367D}" srcId="{D0349E0B-F42C-FA4B-93D4-BF5B1AAE58EF}" destId="{094E46B6-4875-734C-B686-4EEB48A68D02}" srcOrd="1" destOrd="0" parTransId="{44F4E16A-A133-4040-8361-EA24162AC1EA}" sibTransId="{B2F20F16-1437-024B-8F44-BF77D5495981}"/>
    <dgm:cxn modelId="{1AEFB8FF-2D49-4A8B-8B6A-836521A35D17}" type="presOf" srcId="{28705319-CC80-654E-A173-6383F852E2EB}" destId="{09AAD2B8-601D-4531-A979-3F49C9B27AEE}" srcOrd="0" destOrd="0" presId="urn:microsoft.com/office/officeart/2008/layout/VerticalCurvedList"/>
    <dgm:cxn modelId="{08128DFA-CD9B-4A62-815F-1A3C6A8C4E53}" type="presParOf" srcId="{E8DE3F1B-F4DD-4140-8FAD-F7F727760F0B}" destId="{B858CA84-D68E-400D-8200-84CBDF272D1A}" srcOrd="0" destOrd="0" presId="urn:microsoft.com/office/officeart/2008/layout/VerticalCurvedList"/>
    <dgm:cxn modelId="{2481DA1D-D73F-4BB3-8D55-05C04B7833BE}" type="presParOf" srcId="{B858CA84-D68E-400D-8200-84CBDF272D1A}" destId="{F3AD90AB-1F5A-4B15-9F98-FCD2F1C99CF9}" srcOrd="0" destOrd="0" presId="urn:microsoft.com/office/officeart/2008/layout/VerticalCurvedList"/>
    <dgm:cxn modelId="{5925B4DF-CABC-4AEC-AB3F-88DC6C952049}" type="presParOf" srcId="{F3AD90AB-1F5A-4B15-9F98-FCD2F1C99CF9}" destId="{7E4B1BAB-D21C-4B12-AE2F-B58DF6D06256}" srcOrd="0" destOrd="0" presId="urn:microsoft.com/office/officeart/2008/layout/VerticalCurvedList"/>
    <dgm:cxn modelId="{4912AF06-88A6-4ED4-A495-9E25B204C175}" type="presParOf" srcId="{F3AD90AB-1F5A-4B15-9F98-FCD2F1C99CF9}" destId="{A76AAB74-B5AB-4B1C-9A36-F7467FC586AC}" srcOrd="1" destOrd="0" presId="urn:microsoft.com/office/officeart/2008/layout/VerticalCurvedList"/>
    <dgm:cxn modelId="{0A77AEB8-E9E7-48BD-AEAC-5E9C027574C7}" type="presParOf" srcId="{F3AD90AB-1F5A-4B15-9F98-FCD2F1C99CF9}" destId="{743AE5BD-DDA6-4017-89CA-7F242ECEA5E2}" srcOrd="2" destOrd="0" presId="urn:microsoft.com/office/officeart/2008/layout/VerticalCurvedList"/>
    <dgm:cxn modelId="{32B55783-AB71-4901-843B-C8C5163FDE24}" type="presParOf" srcId="{F3AD90AB-1F5A-4B15-9F98-FCD2F1C99CF9}" destId="{8E903EC9-83D2-40E9-AFAE-ABEA1836157C}" srcOrd="3" destOrd="0" presId="urn:microsoft.com/office/officeart/2008/layout/VerticalCurvedList"/>
    <dgm:cxn modelId="{78CEBF63-5711-44C3-9ECD-C3ADAC26D314}" type="presParOf" srcId="{B858CA84-D68E-400D-8200-84CBDF272D1A}" destId="{09AAD2B8-601D-4531-A979-3F49C9B27AEE}" srcOrd="1" destOrd="0" presId="urn:microsoft.com/office/officeart/2008/layout/VerticalCurvedList"/>
    <dgm:cxn modelId="{BB97CCAD-C910-4005-958B-94459053AD86}" type="presParOf" srcId="{B858CA84-D68E-400D-8200-84CBDF272D1A}" destId="{FEC73E42-B8AD-4757-9D3B-DC28C73CEF34}" srcOrd="2" destOrd="0" presId="urn:microsoft.com/office/officeart/2008/layout/VerticalCurvedList"/>
    <dgm:cxn modelId="{A84A135E-5229-4FE4-8A63-1FE3B3EDA461}" type="presParOf" srcId="{FEC73E42-B8AD-4757-9D3B-DC28C73CEF34}" destId="{567CA970-287D-4D1D-AA9F-3B50B321F1B3}" srcOrd="0" destOrd="0" presId="urn:microsoft.com/office/officeart/2008/layout/VerticalCurvedList"/>
    <dgm:cxn modelId="{D2C7FDF7-4041-4446-BDCB-A73BAAD6BEE3}" type="presParOf" srcId="{B858CA84-D68E-400D-8200-84CBDF272D1A}" destId="{EEE30D3F-B24B-4D4F-86D4-9680C5E24C58}" srcOrd="3" destOrd="0" presId="urn:microsoft.com/office/officeart/2008/layout/VerticalCurvedList"/>
    <dgm:cxn modelId="{05F95D61-D176-4F08-8B9E-94981D5558A7}" type="presParOf" srcId="{B858CA84-D68E-400D-8200-84CBDF272D1A}" destId="{477E6BC1-806C-41FD-ACAD-AB44EB41A568}" srcOrd="4" destOrd="0" presId="urn:microsoft.com/office/officeart/2008/layout/VerticalCurvedList"/>
    <dgm:cxn modelId="{B69F0408-7718-4771-9980-3BE716F850E6}" type="presParOf" srcId="{477E6BC1-806C-41FD-ACAD-AB44EB41A568}" destId="{004E8F6F-0B59-4533-874E-2FBA15B1B423}" srcOrd="0" destOrd="0" presId="urn:microsoft.com/office/officeart/2008/layout/VerticalCurvedList"/>
    <dgm:cxn modelId="{6F44844E-8AA6-4E17-A87B-7ED10639C039}" type="presParOf" srcId="{B858CA84-D68E-400D-8200-84CBDF272D1A}" destId="{1B47D332-28EB-4520-9E9B-C4BB00E8084D}" srcOrd="5" destOrd="0" presId="urn:microsoft.com/office/officeart/2008/layout/VerticalCurvedList"/>
    <dgm:cxn modelId="{6F39490A-AD7B-41EC-8AE8-C5D9898FF87C}" type="presParOf" srcId="{B858CA84-D68E-400D-8200-84CBDF272D1A}" destId="{A75C9B1E-3C63-4D91-A723-00CC85BE68AE}" srcOrd="6" destOrd="0" presId="urn:microsoft.com/office/officeart/2008/layout/VerticalCurvedList"/>
    <dgm:cxn modelId="{C7C84D80-93EF-458B-BF73-DB05BDDDE855}" type="presParOf" srcId="{A75C9B1E-3C63-4D91-A723-00CC85BE68AE}" destId="{D686EE33-21B8-4C99-8539-D188C5AC59EA}" srcOrd="0" destOrd="0" presId="urn:microsoft.com/office/officeart/2008/layout/VerticalCurv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3.xml><?xml version="1.0" encoding="utf-8"?>
<dgm:dataModel xmlns:dgm="http://schemas.openxmlformats.org/drawingml/2006/diagram" xmlns:a="http://schemas.openxmlformats.org/drawingml/2006/main">
  <dgm:ptLst>
    <dgm:pt modelId="{A5882DBD-3A16-4110-B1B6-217FB3B59288}" type="doc">
      <dgm:prSet loTypeId="urn:microsoft.com/office/officeart/2005/8/layout/default" loCatId="list" qsTypeId="urn:microsoft.com/office/officeart/2005/8/quickstyle/simple1" qsCatId="simple" csTypeId="urn:microsoft.com/office/officeart/2005/8/colors/accent0_1" csCatId="mainScheme" phldr="1"/>
      <dgm:spPr/>
      <dgm:t>
        <a:bodyPr/>
        <a:lstStyle/>
        <a:p>
          <a:endParaRPr lang="en-US"/>
        </a:p>
      </dgm:t>
    </dgm:pt>
    <dgm:pt modelId="{AEC4C6CD-10E2-4FB2-9F1F-61C1C9FC75A4}">
      <dgm:prSet/>
      <dgm:spPr/>
      <dgm:t>
        <a:bodyPr/>
        <a:lstStyle/>
        <a:p>
          <a:r>
            <a:rPr lang="es-ES" dirty="0">
              <a:solidFill>
                <a:srgbClr val="152B48"/>
              </a:solidFill>
              <a:latin typeface="Montserrat" panose="00000500000000000000" pitchFamily="50" charset="0"/>
            </a:rPr>
            <a:t>Aproximadamente el 5% de los niños con EK. </a:t>
          </a:r>
          <a:endParaRPr lang="en-US" dirty="0">
            <a:solidFill>
              <a:srgbClr val="152B48"/>
            </a:solidFill>
            <a:latin typeface="Montserrat" panose="00000500000000000000" pitchFamily="50" charset="0"/>
          </a:endParaRPr>
        </a:p>
      </dgm:t>
    </dgm:pt>
    <dgm:pt modelId="{17F1B6BC-B922-4729-8F98-B97428B174AC}" type="parTrans" cxnId="{382EC956-CF26-48B1-828A-BBCC0085AF4E}">
      <dgm:prSet/>
      <dgm:spPr/>
      <dgm:t>
        <a:bodyPr/>
        <a:lstStyle/>
        <a:p>
          <a:endParaRPr lang="en-US">
            <a:solidFill>
              <a:srgbClr val="152B48"/>
            </a:solidFill>
            <a:latin typeface="Montserrat" panose="00000500000000000000" pitchFamily="50" charset="0"/>
          </a:endParaRPr>
        </a:p>
      </dgm:t>
    </dgm:pt>
    <dgm:pt modelId="{523AFB05-7D7E-433D-8485-90FA4EFE5C72}" type="sibTrans" cxnId="{382EC956-CF26-48B1-828A-BBCC0085AF4E}">
      <dgm:prSet/>
      <dgm:spPr/>
      <dgm:t>
        <a:bodyPr/>
        <a:lstStyle/>
        <a:p>
          <a:endParaRPr lang="en-US">
            <a:solidFill>
              <a:srgbClr val="152B48"/>
            </a:solidFill>
            <a:latin typeface="Montserrat" panose="00000500000000000000" pitchFamily="50" charset="0"/>
          </a:endParaRPr>
        </a:p>
      </dgm:t>
    </dgm:pt>
    <dgm:pt modelId="{6ED57CBF-E19A-4B25-904E-B8F7E9291555}">
      <dgm:prSet/>
      <dgm:spPr/>
      <dgm:t>
        <a:bodyPr/>
        <a:lstStyle/>
        <a:p>
          <a:r>
            <a:rPr lang="es-ES">
              <a:solidFill>
                <a:srgbClr val="152B48"/>
              </a:solidFill>
              <a:latin typeface="Montserrat" panose="00000500000000000000" pitchFamily="50" charset="0"/>
            </a:rPr>
            <a:t>Colapso cardiovascular e hipotensión que requieren el inicio de expansores de volumen, vasoactivos o el traslado a UCI. </a:t>
          </a:r>
          <a:endParaRPr lang="en-US">
            <a:solidFill>
              <a:srgbClr val="152B48"/>
            </a:solidFill>
            <a:latin typeface="Montserrat" panose="00000500000000000000" pitchFamily="50" charset="0"/>
          </a:endParaRPr>
        </a:p>
      </dgm:t>
    </dgm:pt>
    <dgm:pt modelId="{6CAE9A31-B9E9-4BD5-80AF-87E4634D1F1B}" type="parTrans" cxnId="{4F9851E1-778F-491E-A0F8-26834543B2B5}">
      <dgm:prSet/>
      <dgm:spPr/>
      <dgm:t>
        <a:bodyPr/>
        <a:lstStyle/>
        <a:p>
          <a:endParaRPr lang="en-US">
            <a:solidFill>
              <a:srgbClr val="152B48"/>
            </a:solidFill>
            <a:latin typeface="Montserrat" panose="00000500000000000000" pitchFamily="50" charset="0"/>
          </a:endParaRPr>
        </a:p>
      </dgm:t>
    </dgm:pt>
    <dgm:pt modelId="{7A8DD274-2394-4037-9EE8-2B66949422A3}" type="sibTrans" cxnId="{4F9851E1-778F-491E-A0F8-26834543B2B5}">
      <dgm:prSet/>
      <dgm:spPr/>
      <dgm:t>
        <a:bodyPr/>
        <a:lstStyle/>
        <a:p>
          <a:endParaRPr lang="en-US">
            <a:solidFill>
              <a:srgbClr val="152B48"/>
            </a:solidFill>
            <a:latin typeface="Montserrat" panose="00000500000000000000" pitchFamily="50" charset="0"/>
          </a:endParaRPr>
        </a:p>
      </dgm:t>
    </dgm:pt>
    <dgm:pt modelId="{1DB4AEAB-674E-41A9-BC05-5B1FCDDAF62C}">
      <dgm:prSet/>
      <dgm:spPr/>
      <dgm:t>
        <a:bodyPr/>
        <a:lstStyle/>
        <a:p>
          <a:r>
            <a:rPr lang="es-ES" dirty="0">
              <a:solidFill>
                <a:srgbClr val="152B48"/>
              </a:solidFill>
              <a:latin typeface="Montserrat" panose="00000500000000000000" pitchFamily="50" charset="0"/>
            </a:rPr>
            <a:t>Presencia de trombocitopenia y coagulopatía.</a:t>
          </a:r>
          <a:endParaRPr lang="en-US" dirty="0">
            <a:solidFill>
              <a:srgbClr val="152B48"/>
            </a:solidFill>
            <a:latin typeface="Montserrat" panose="00000500000000000000" pitchFamily="50" charset="0"/>
          </a:endParaRPr>
        </a:p>
      </dgm:t>
    </dgm:pt>
    <dgm:pt modelId="{AEAAF3F8-946D-4225-BAC1-648A9285C939}" type="parTrans" cxnId="{C6F93876-9B74-41E1-B266-722CD81A850D}">
      <dgm:prSet/>
      <dgm:spPr/>
      <dgm:t>
        <a:bodyPr/>
        <a:lstStyle/>
        <a:p>
          <a:endParaRPr lang="en-US">
            <a:solidFill>
              <a:srgbClr val="152B48"/>
            </a:solidFill>
            <a:latin typeface="Montserrat" panose="00000500000000000000" pitchFamily="50" charset="0"/>
          </a:endParaRPr>
        </a:p>
      </dgm:t>
    </dgm:pt>
    <dgm:pt modelId="{A0823709-DFF3-4966-B92F-780E85E821FC}" type="sibTrans" cxnId="{C6F93876-9B74-41E1-B266-722CD81A850D}">
      <dgm:prSet/>
      <dgm:spPr/>
      <dgm:t>
        <a:bodyPr/>
        <a:lstStyle/>
        <a:p>
          <a:endParaRPr lang="en-US">
            <a:solidFill>
              <a:srgbClr val="152B48"/>
            </a:solidFill>
            <a:latin typeface="Montserrat" panose="00000500000000000000" pitchFamily="50" charset="0"/>
          </a:endParaRPr>
        </a:p>
      </dgm:t>
    </dgm:pt>
    <dgm:pt modelId="{B6BC5DDF-9598-4965-83E4-1E2F454EE99C}">
      <dgm:prSet/>
      <dgm:spPr/>
      <dgm:t>
        <a:bodyPr/>
        <a:lstStyle/>
        <a:p>
          <a:r>
            <a:rPr lang="es-ES" dirty="0">
              <a:solidFill>
                <a:srgbClr val="152B48"/>
              </a:solidFill>
              <a:latin typeface="Montserrat" panose="00000500000000000000" pitchFamily="50" charset="0"/>
            </a:rPr>
            <a:t>Si cultivos bacterianos son negativos y la fiebre persiste, se debe considerar el diagnóstico de EK. </a:t>
          </a:r>
          <a:endParaRPr lang="en-US" dirty="0">
            <a:solidFill>
              <a:srgbClr val="152B48"/>
            </a:solidFill>
            <a:latin typeface="Montserrat" panose="00000500000000000000" pitchFamily="50" charset="0"/>
          </a:endParaRPr>
        </a:p>
      </dgm:t>
    </dgm:pt>
    <dgm:pt modelId="{B6B071EE-717C-4BA4-BFC2-B0F37E6850E0}" type="parTrans" cxnId="{FF97EBF9-E5FF-4E91-A1BC-1A261F7FB907}">
      <dgm:prSet/>
      <dgm:spPr/>
      <dgm:t>
        <a:bodyPr/>
        <a:lstStyle/>
        <a:p>
          <a:endParaRPr lang="en-US">
            <a:solidFill>
              <a:srgbClr val="152B48"/>
            </a:solidFill>
            <a:latin typeface="Montserrat" panose="00000500000000000000" pitchFamily="50" charset="0"/>
          </a:endParaRPr>
        </a:p>
      </dgm:t>
    </dgm:pt>
    <dgm:pt modelId="{0638BCC3-3F00-4058-855A-DF6D4F357271}" type="sibTrans" cxnId="{FF97EBF9-E5FF-4E91-A1BC-1A261F7FB907}">
      <dgm:prSet/>
      <dgm:spPr/>
      <dgm:t>
        <a:bodyPr/>
        <a:lstStyle/>
        <a:p>
          <a:endParaRPr lang="en-US">
            <a:solidFill>
              <a:srgbClr val="152B48"/>
            </a:solidFill>
            <a:latin typeface="Montserrat" panose="00000500000000000000" pitchFamily="50" charset="0"/>
          </a:endParaRPr>
        </a:p>
      </dgm:t>
    </dgm:pt>
    <dgm:pt modelId="{99E53220-EB2B-46EF-906B-D4379FA94F13}">
      <dgm:prSet/>
      <dgm:spPr/>
      <dgm:t>
        <a:bodyPr/>
        <a:lstStyle/>
        <a:p>
          <a:r>
            <a:rPr lang="es-ES" dirty="0">
              <a:solidFill>
                <a:srgbClr val="152B48"/>
              </a:solidFill>
              <a:latin typeface="Montserrat" panose="00000500000000000000" pitchFamily="50" charset="0"/>
            </a:rPr>
            <a:t>Los niños con presentación de shock parecen tener un mayor riesgo de resistencia a la IgIV, anomalías de las arterias coronarias y disfunción miocárdica.</a:t>
          </a:r>
          <a:endParaRPr lang="en-US" dirty="0">
            <a:solidFill>
              <a:srgbClr val="152B48"/>
            </a:solidFill>
            <a:latin typeface="Montserrat" panose="00000500000000000000" pitchFamily="50" charset="0"/>
          </a:endParaRPr>
        </a:p>
      </dgm:t>
    </dgm:pt>
    <dgm:pt modelId="{0E052983-D7F0-4BA2-BB93-AB4F10BCEE00}" type="parTrans" cxnId="{04D30875-AE2E-4A17-B7C0-7DB4675E54E3}">
      <dgm:prSet/>
      <dgm:spPr/>
      <dgm:t>
        <a:bodyPr/>
        <a:lstStyle/>
        <a:p>
          <a:endParaRPr lang="en-US">
            <a:solidFill>
              <a:srgbClr val="152B48"/>
            </a:solidFill>
            <a:latin typeface="Montserrat" panose="00000500000000000000" pitchFamily="50" charset="0"/>
          </a:endParaRPr>
        </a:p>
      </dgm:t>
    </dgm:pt>
    <dgm:pt modelId="{E784BCF9-7905-4A26-9F09-F3AF33CF41AE}" type="sibTrans" cxnId="{04D30875-AE2E-4A17-B7C0-7DB4675E54E3}">
      <dgm:prSet/>
      <dgm:spPr/>
      <dgm:t>
        <a:bodyPr/>
        <a:lstStyle/>
        <a:p>
          <a:endParaRPr lang="en-US">
            <a:solidFill>
              <a:srgbClr val="152B48"/>
            </a:solidFill>
            <a:latin typeface="Montserrat" panose="00000500000000000000" pitchFamily="50" charset="0"/>
          </a:endParaRPr>
        </a:p>
      </dgm:t>
    </dgm:pt>
    <dgm:pt modelId="{02F71114-A8D2-3C47-BFA5-9D8FCBD13F7B}" type="pres">
      <dgm:prSet presAssocID="{A5882DBD-3A16-4110-B1B6-217FB3B59288}" presName="diagram" presStyleCnt="0">
        <dgm:presLayoutVars>
          <dgm:dir/>
          <dgm:resizeHandles val="exact"/>
        </dgm:presLayoutVars>
      </dgm:prSet>
      <dgm:spPr/>
    </dgm:pt>
    <dgm:pt modelId="{55DF3133-5336-344D-8FC2-D9AD8A8F1A11}" type="pres">
      <dgm:prSet presAssocID="{AEC4C6CD-10E2-4FB2-9F1F-61C1C9FC75A4}" presName="node" presStyleLbl="node1" presStyleIdx="0" presStyleCnt="5">
        <dgm:presLayoutVars>
          <dgm:bulletEnabled val="1"/>
        </dgm:presLayoutVars>
      </dgm:prSet>
      <dgm:spPr/>
    </dgm:pt>
    <dgm:pt modelId="{E1D4119C-C674-854E-8CAA-F6DCE8479C87}" type="pres">
      <dgm:prSet presAssocID="{523AFB05-7D7E-433D-8485-90FA4EFE5C72}" presName="sibTrans" presStyleCnt="0"/>
      <dgm:spPr/>
    </dgm:pt>
    <dgm:pt modelId="{FFE5A8C9-09B3-8445-9CFA-B9B6F44DC435}" type="pres">
      <dgm:prSet presAssocID="{6ED57CBF-E19A-4B25-904E-B8F7E9291555}" presName="node" presStyleLbl="node1" presStyleIdx="1" presStyleCnt="5">
        <dgm:presLayoutVars>
          <dgm:bulletEnabled val="1"/>
        </dgm:presLayoutVars>
      </dgm:prSet>
      <dgm:spPr/>
    </dgm:pt>
    <dgm:pt modelId="{01596457-5BAD-1649-B4BE-2EB4F92A016A}" type="pres">
      <dgm:prSet presAssocID="{7A8DD274-2394-4037-9EE8-2B66949422A3}" presName="sibTrans" presStyleCnt="0"/>
      <dgm:spPr/>
    </dgm:pt>
    <dgm:pt modelId="{92B0C943-1239-854F-A064-2859D5683FDC}" type="pres">
      <dgm:prSet presAssocID="{1DB4AEAB-674E-41A9-BC05-5B1FCDDAF62C}" presName="node" presStyleLbl="node1" presStyleIdx="2" presStyleCnt="5">
        <dgm:presLayoutVars>
          <dgm:bulletEnabled val="1"/>
        </dgm:presLayoutVars>
      </dgm:prSet>
      <dgm:spPr/>
    </dgm:pt>
    <dgm:pt modelId="{19DDD959-A1CB-E848-B08A-482ECE8E57DA}" type="pres">
      <dgm:prSet presAssocID="{A0823709-DFF3-4966-B92F-780E85E821FC}" presName="sibTrans" presStyleCnt="0"/>
      <dgm:spPr/>
    </dgm:pt>
    <dgm:pt modelId="{1B552D1C-B311-054E-B846-04CA8073D8BE}" type="pres">
      <dgm:prSet presAssocID="{B6BC5DDF-9598-4965-83E4-1E2F454EE99C}" presName="node" presStyleLbl="node1" presStyleIdx="3" presStyleCnt="5">
        <dgm:presLayoutVars>
          <dgm:bulletEnabled val="1"/>
        </dgm:presLayoutVars>
      </dgm:prSet>
      <dgm:spPr/>
    </dgm:pt>
    <dgm:pt modelId="{A75751DF-818A-AA4F-8706-C958A66ED9E4}" type="pres">
      <dgm:prSet presAssocID="{0638BCC3-3F00-4058-855A-DF6D4F357271}" presName="sibTrans" presStyleCnt="0"/>
      <dgm:spPr/>
    </dgm:pt>
    <dgm:pt modelId="{D0EFA34A-4F75-D349-8812-DB487FC1ACE4}" type="pres">
      <dgm:prSet presAssocID="{99E53220-EB2B-46EF-906B-D4379FA94F13}" presName="node" presStyleLbl="node1" presStyleIdx="4" presStyleCnt="5">
        <dgm:presLayoutVars>
          <dgm:bulletEnabled val="1"/>
        </dgm:presLayoutVars>
      </dgm:prSet>
      <dgm:spPr/>
    </dgm:pt>
  </dgm:ptLst>
  <dgm:cxnLst>
    <dgm:cxn modelId="{6BC6A51F-FDFC-D446-A0B6-960EDCB98F5B}" type="presOf" srcId="{A5882DBD-3A16-4110-B1B6-217FB3B59288}" destId="{02F71114-A8D2-3C47-BFA5-9D8FCBD13F7B}" srcOrd="0" destOrd="0" presId="urn:microsoft.com/office/officeart/2005/8/layout/default"/>
    <dgm:cxn modelId="{C47EB129-5876-2749-853C-2712D167C99E}" type="presOf" srcId="{B6BC5DDF-9598-4965-83E4-1E2F454EE99C}" destId="{1B552D1C-B311-054E-B846-04CA8073D8BE}" srcOrd="0" destOrd="0" presId="urn:microsoft.com/office/officeart/2005/8/layout/default"/>
    <dgm:cxn modelId="{4BA55C3E-728D-2C47-AA7E-AA8E25545C9D}" type="presOf" srcId="{1DB4AEAB-674E-41A9-BC05-5B1FCDDAF62C}" destId="{92B0C943-1239-854F-A064-2859D5683FDC}" srcOrd="0" destOrd="0" presId="urn:microsoft.com/office/officeart/2005/8/layout/default"/>
    <dgm:cxn modelId="{04D30875-AE2E-4A17-B7C0-7DB4675E54E3}" srcId="{A5882DBD-3A16-4110-B1B6-217FB3B59288}" destId="{99E53220-EB2B-46EF-906B-D4379FA94F13}" srcOrd="4" destOrd="0" parTransId="{0E052983-D7F0-4BA2-BB93-AB4F10BCEE00}" sibTransId="{E784BCF9-7905-4A26-9F09-F3AF33CF41AE}"/>
    <dgm:cxn modelId="{6F573176-769F-844A-BDB1-BADC1BB32214}" type="presOf" srcId="{99E53220-EB2B-46EF-906B-D4379FA94F13}" destId="{D0EFA34A-4F75-D349-8812-DB487FC1ACE4}" srcOrd="0" destOrd="0" presId="urn:microsoft.com/office/officeart/2005/8/layout/default"/>
    <dgm:cxn modelId="{C6F93876-9B74-41E1-B266-722CD81A850D}" srcId="{A5882DBD-3A16-4110-B1B6-217FB3B59288}" destId="{1DB4AEAB-674E-41A9-BC05-5B1FCDDAF62C}" srcOrd="2" destOrd="0" parTransId="{AEAAF3F8-946D-4225-BAC1-648A9285C939}" sibTransId="{A0823709-DFF3-4966-B92F-780E85E821FC}"/>
    <dgm:cxn modelId="{382EC956-CF26-48B1-828A-BBCC0085AF4E}" srcId="{A5882DBD-3A16-4110-B1B6-217FB3B59288}" destId="{AEC4C6CD-10E2-4FB2-9F1F-61C1C9FC75A4}" srcOrd="0" destOrd="0" parTransId="{17F1B6BC-B922-4729-8F98-B97428B174AC}" sibTransId="{523AFB05-7D7E-433D-8485-90FA4EFE5C72}"/>
    <dgm:cxn modelId="{EB2B8891-7C35-314A-842B-0B7953B993AD}" type="presOf" srcId="{6ED57CBF-E19A-4B25-904E-B8F7E9291555}" destId="{FFE5A8C9-09B3-8445-9CFA-B9B6F44DC435}" srcOrd="0" destOrd="0" presId="urn:microsoft.com/office/officeart/2005/8/layout/default"/>
    <dgm:cxn modelId="{5394A1D4-8AA8-D647-AA20-EFFFBC93EE49}" type="presOf" srcId="{AEC4C6CD-10E2-4FB2-9F1F-61C1C9FC75A4}" destId="{55DF3133-5336-344D-8FC2-D9AD8A8F1A11}" srcOrd="0" destOrd="0" presId="urn:microsoft.com/office/officeart/2005/8/layout/default"/>
    <dgm:cxn modelId="{4F9851E1-778F-491E-A0F8-26834543B2B5}" srcId="{A5882DBD-3A16-4110-B1B6-217FB3B59288}" destId="{6ED57CBF-E19A-4B25-904E-B8F7E9291555}" srcOrd="1" destOrd="0" parTransId="{6CAE9A31-B9E9-4BD5-80AF-87E4634D1F1B}" sibTransId="{7A8DD274-2394-4037-9EE8-2B66949422A3}"/>
    <dgm:cxn modelId="{FF97EBF9-E5FF-4E91-A1BC-1A261F7FB907}" srcId="{A5882DBD-3A16-4110-B1B6-217FB3B59288}" destId="{B6BC5DDF-9598-4965-83E4-1E2F454EE99C}" srcOrd="3" destOrd="0" parTransId="{B6B071EE-717C-4BA4-BFC2-B0F37E6850E0}" sibTransId="{0638BCC3-3F00-4058-855A-DF6D4F357271}"/>
    <dgm:cxn modelId="{6B8BAE2A-C340-5844-82C3-901BD2C6BEF7}" type="presParOf" srcId="{02F71114-A8D2-3C47-BFA5-9D8FCBD13F7B}" destId="{55DF3133-5336-344D-8FC2-D9AD8A8F1A11}" srcOrd="0" destOrd="0" presId="urn:microsoft.com/office/officeart/2005/8/layout/default"/>
    <dgm:cxn modelId="{D2D528F7-18AF-EE43-9BEF-20C5F75EEDCB}" type="presParOf" srcId="{02F71114-A8D2-3C47-BFA5-9D8FCBD13F7B}" destId="{E1D4119C-C674-854E-8CAA-F6DCE8479C87}" srcOrd="1" destOrd="0" presId="urn:microsoft.com/office/officeart/2005/8/layout/default"/>
    <dgm:cxn modelId="{76BECF3C-468B-004D-893A-047D642F77B4}" type="presParOf" srcId="{02F71114-A8D2-3C47-BFA5-9D8FCBD13F7B}" destId="{FFE5A8C9-09B3-8445-9CFA-B9B6F44DC435}" srcOrd="2" destOrd="0" presId="urn:microsoft.com/office/officeart/2005/8/layout/default"/>
    <dgm:cxn modelId="{F56C3ABF-7D1A-E941-812C-95803DE77538}" type="presParOf" srcId="{02F71114-A8D2-3C47-BFA5-9D8FCBD13F7B}" destId="{01596457-5BAD-1649-B4BE-2EB4F92A016A}" srcOrd="3" destOrd="0" presId="urn:microsoft.com/office/officeart/2005/8/layout/default"/>
    <dgm:cxn modelId="{008E69B5-AD80-244C-BC13-9AAD517F0888}" type="presParOf" srcId="{02F71114-A8D2-3C47-BFA5-9D8FCBD13F7B}" destId="{92B0C943-1239-854F-A064-2859D5683FDC}" srcOrd="4" destOrd="0" presId="urn:microsoft.com/office/officeart/2005/8/layout/default"/>
    <dgm:cxn modelId="{B7399F57-065C-BB44-AD3A-DC23245477D5}" type="presParOf" srcId="{02F71114-A8D2-3C47-BFA5-9D8FCBD13F7B}" destId="{19DDD959-A1CB-E848-B08A-482ECE8E57DA}" srcOrd="5" destOrd="0" presId="urn:microsoft.com/office/officeart/2005/8/layout/default"/>
    <dgm:cxn modelId="{C134E2A2-47D2-6E44-8BBB-6CAE618FFF6E}" type="presParOf" srcId="{02F71114-A8D2-3C47-BFA5-9D8FCBD13F7B}" destId="{1B552D1C-B311-054E-B846-04CA8073D8BE}" srcOrd="6" destOrd="0" presId="urn:microsoft.com/office/officeart/2005/8/layout/default"/>
    <dgm:cxn modelId="{CE377A80-2810-4A45-965A-77C9BEDA5546}" type="presParOf" srcId="{02F71114-A8D2-3C47-BFA5-9D8FCBD13F7B}" destId="{A75751DF-818A-AA4F-8706-C958A66ED9E4}" srcOrd="7" destOrd="0" presId="urn:microsoft.com/office/officeart/2005/8/layout/default"/>
    <dgm:cxn modelId="{84B8D36C-D976-414A-85F0-755027758898}" type="presParOf" srcId="{02F71114-A8D2-3C47-BFA5-9D8FCBD13F7B}" destId="{D0EFA34A-4F75-D349-8812-DB487FC1ACE4}" srcOrd="8"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4.xml><?xml version="1.0" encoding="utf-8"?>
<dgm:dataModel xmlns:dgm="http://schemas.openxmlformats.org/drawingml/2006/diagram" xmlns:a="http://schemas.openxmlformats.org/drawingml/2006/main">
  <dgm:ptLst>
    <dgm:pt modelId="{39F69466-18C1-4E60-84D3-2575B054BF55}" type="doc">
      <dgm:prSet loTypeId="urn:microsoft.com/office/officeart/2018/2/layout/IconVerticalSolidList" loCatId="icon" qsTypeId="urn:microsoft.com/office/officeart/2005/8/quickstyle/simple1" qsCatId="simple" csTypeId="urn:microsoft.com/office/officeart/2005/8/colors/accent0_1" csCatId="mainScheme" phldr="1"/>
      <dgm:spPr/>
      <dgm:t>
        <a:bodyPr/>
        <a:lstStyle/>
        <a:p>
          <a:endParaRPr lang="en-US"/>
        </a:p>
      </dgm:t>
    </dgm:pt>
    <dgm:pt modelId="{2E9216B4-DEF6-4536-A95F-FA29FFEE8B98}">
      <dgm:prSet/>
      <dgm:spPr/>
      <dgm:t>
        <a:bodyPr/>
        <a:lstStyle/>
        <a:p>
          <a:pPr>
            <a:lnSpc>
              <a:spcPct val="100000"/>
            </a:lnSpc>
          </a:pPr>
          <a:r>
            <a:rPr lang="es-CO">
              <a:solidFill>
                <a:srgbClr val="152B48"/>
              </a:solidFill>
              <a:latin typeface="Montserrat" panose="00000500000000000000" pitchFamily="50" charset="0"/>
            </a:rPr>
            <a:t>En el 50-70% de los pacientes.</a:t>
          </a:r>
          <a:endParaRPr lang="en-US">
            <a:solidFill>
              <a:srgbClr val="152B48"/>
            </a:solidFill>
            <a:latin typeface="Montserrat" panose="00000500000000000000" pitchFamily="50" charset="0"/>
          </a:endParaRPr>
        </a:p>
      </dgm:t>
    </dgm:pt>
    <dgm:pt modelId="{BC843AD0-5663-4ADD-A9C7-FF09919585AE}" type="parTrans" cxnId="{1E8F7C67-A6D1-413A-8173-FA1202414FD1}">
      <dgm:prSet/>
      <dgm:spPr/>
      <dgm:t>
        <a:bodyPr/>
        <a:lstStyle/>
        <a:p>
          <a:endParaRPr lang="en-US">
            <a:solidFill>
              <a:srgbClr val="152B48"/>
            </a:solidFill>
            <a:latin typeface="Montserrat" panose="00000500000000000000" pitchFamily="50" charset="0"/>
          </a:endParaRPr>
        </a:p>
      </dgm:t>
    </dgm:pt>
    <dgm:pt modelId="{7F7F3D38-C38E-45CE-99B2-1F3A6A6AA73C}" type="sibTrans" cxnId="{1E8F7C67-A6D1-413A-8173-FA1202414FD1}">
      <dgm:prSet/>
      <dgm:spPr/>
      <dgm:t>
        <a:bodyPr/>
        <a:lstStyle/>
        <a:p>
          <a:endParaRPr lang="en-US">
            <a:solidFill>
              <a:srgbClr val="152B48"/>
            </a:solidFill>
            <a:latin typeface="Montserrat" panose="00000500000000000000" pitchFamily="50" charset="0"/>
          </a:endParaRPr>
        </a:p>
      </dgm:t>
    </dgm:pt>
    <dgm:pt modelId="{47FCEFDE-B907-4392-907C-E56ECBD87F57}">
      <dgm:prSet/>
      <dgm:spPr/>
      <dgm:t>
        <a:bodyPr/>
        <a:lstStyle/>
        <a:p>
          <a:pPr>
            <a:lnSpc>
              <a:spcPct val="100000"/>
            </a:lnSpc>
          </a:pPr>
          <a:r>
            <a:rPr lang="es-CO" dirty="0">
              <a:solidFill>
                <a:srgbClr val="152B48"/>
              </a:solidFill>
              <a:latin typeface="Montserrat" panose="00000500000000000000" pitchFamily="50" charset="0"/>
            </a:rPr>
            <a:t>Generalmente transitoria y responde a tratamiento antiinflamatorio.</a:t>
          </a:r>
          <a:endParaRPr lang="en-US" dirty="0">
            <a:solidFill>
              <a:srgbClr val="152B48"/>
            </a:solidFill>
            <a:latin typeface="Montserrat" panose="00000500000000000000" pitchFamily="50" charset="0"/>
          </a:endParaRPr>
        </a:p>
      </dgm:t>
    </dgm:pt>
    <dgm:pt modelId="{B1426F07-4F2C-43B3-B6D1-E7351E8EA790}" type="parTrans" cxnId="{B33188D5-1E8A-4118-9B5C-BB7FC7D436CD}">
      <dgm:prSet/>
      <dgm:spPr/>
      <dgm:t>
        <a:bodyPr/>
        <a:lstStyle/>
        <a:p>
          <a:endParaRPr lang="en-US">
            <a:solidFill>
              <a:srgbClr val="152B48"/>
            </a:solidFill>
            <a:latin typeface="Montserrat" panose="00000500000000000000" pitchFamily="50" charset="0"/>
          </a:endParaRPr>
        </a:p>
      </dgm:t>
    </dgm:pt>
    <dgm:pt modelId="{47C78281-3626-4099-A3BF-4DE3BB618870}" type="sibTrans" cxnId="{B33188D5-1E8A-4118-9B5C-BB7FC7D436CD}">
      <dgm:prSet/>
      <dgm:spPr/>
      <dgm:t>
        <a:bodyPr/>
        <a:lstStyle/>
        <a:p>
          <a:endParaRPr lang="en-US">
            <a:solidFill>
              <a:srgbClr val="152B48"/>
            </a:solidFill>
            <a:latin typeface="Montserrat" panose="00000500000000000000" pitchFamily="50" charset="0"/>
          </a:endParaRPr>
        </a:p>
      </dgm:t>
    </dgm:pt>
    <dgm:pt modelId="{20FA9874-E3C3-4256-9819-EBDD04E5371F}">
      <dgm:prSet/>
      <dgm:spPr/>
      <dgm:t>
        <a:bodyPr/>
        <a:lstStyle/>
        <a:p>
          <a:pPr>
            <a:lnSpc>
              <a:spcPct val="100000"/>
            </a:lnSpc>
          </a:pPr>
          <a:r>
            <a:rPr lang="es-ES" dirty="0">
              <a:solidFill>
                <a:srgbClr val="152B48"/>
              </a:solidFill>
              <a:latin typeface="Montserrat" panose="00000500000000000000" pitchFamily="50" charset="0"/>
            </a:rPr>
            <a:t>Los cambios inflamatorios del miocardio ocurren antes de las anomalías de las arterias coronarias. </a:t>
          </a:r>
          <a:endParaRPr lang="en-US" dirty="0">
            <a:solidFill>
              <a:srgbClr val="152B48"/>
            </a:solidFill>
            <a:latin typeface="Montserrat" panose="00000500000000000000" pitchFamily="50" charset="0"/>
          </a:endParaRPr>
        </a:p>
      </dgm:t>
    </dgm:pt>
    <dgm:pt modelId="{DD688999-C47B-428A-A739-6D1C486131BE}" type="parTrans" cxnId="{12EA05DB-5396-4576-A2FE-6B1D0AC164CA}">
      <dgm:prSet/>
      <dgm:spPr/>
      <dgm:t>
        <a:bodyPr/>
        <a:lstStyle/>
        <a:p>
          <a:endParaRPr lang="en-US">
            <a:solidFill>
              <a:srgbClr val="152B48"/>
            </a:solidFill>
            <a:latin typeface="Montserrat" panose="00000500000000000000" pitchFamily="50" charset="0"/>
          </a:endParaRPr>
        </a:p>
      </dgm:t>
    </dgm:pt>
    <dgm:pt modelId="{F3A37C13-873F-42AB-9D3A-9754E2CF852E}" type="sibTrans" cxnId="{12EA05DB-5396-4576-A2FE-6B1D0AC164CA}">
      <dgm:prSet/>
      <dgm:spPr/>
      <dgm:t>
        <a:bodyPr/>
        <a:lstStyle/>
        <a:p>
          <a:endParaRPr lang="en-US">
            <a:solidFill>
              <a:srgbClr val="152B48"/>
            </a:solidFill>
            <a:latin typeface="Montserrat" panose="00000500000000000000" pitchFamily="50" charset="0"/>
          </a:endParaRPr>
        </a:p>
      </dgm:t>
    </dgm:pt>
    <dgm:pt modelId="{0223EC25-CF5A-4959-848A-7F1003CC45DD}" type="pres">
      <dgm:prSet presAssocID="{39F69466-18C1-4E60-84D3-2575B054BF55}" presName="root" presStyleCnt="0">
        <dgm:presLayoutVars>
          <dgm:dir/>
          <dgm:resizeHandles val="exact"/>
        </dgm:presLayoutVars>
      </dgm:prSet>
      <dgm:spPr/>
    </dgm:pt>
    <dgm:pt modelId="{87F8FABB-B48C-49E6-921B-3350FB2017B1}" type="pres">
      <dgm:prSet presAssocID="{2E9216B4-DEF6-4536-A95F-FA29FFEE8B98}" presName="compNode" presStyleCnt="0"/>
      <dgm:spPr/>
    </dgm:pt>
    <dgm:pt modelId="{64180931-2B8E-4FF8-B818-8ED288AC0D3A}" type="pres">
      <dgm:prSet presAssocID="{2E9216B4-DEF6-4536-A95F-FA29FFEE8B98}" presName="bgRect" presStyleLbl="bgShp" presStyleIdx="0" presStyleCnt="3"/>
      <dgm:spPr/>
    </dgm:pt>
    <dgm:pt modelId="{C71C15A4-F828-4E39-976B-C89B3EE26538}" type="pres">
      <dgm:prSet presAssocID="{2E9216B4-DEF6-4536-A95F-FA29FFEE8B98}"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dgm:spPr>
      <dgm:extLst>
        <a:ext uri="{E40237B7-FDA0-4F09-8148-C483321AD2D9}">
          <dgm14:cNvPr xmlns:dgm14="http://schemas.microsoft.com/office/drawing/2010/diagram" id="0" name="" descr="Hospital"/>
        </a:ext>
      </dgm:extLst>
    </dgm:pt>
    <dgm:pt modelId="{AA4C7125-5086-4333-87CE-4804C5D964B2}" type="pres">
      <dgm:prSet presAssocID="{2E9216B4-DEF6-4536-A95F-FA29FFEE8B98}" presName="spaceRect" presStyleCnt="0"/>
      <dgm:spPr/>
    </dgm:pt>
    <dgm:pt modelId="{6037221E-9BDB-48AC-920A-913FC5B3860A}" type="pres">
      <dgm:prSet presAssocID="{2E9216B4-DEF6-4536-A95F-FA29FFEE8B98}" presName="parTx" presStyleLbl="revTx" presStyleIdx="0" presStyleCnt="3">
        <dgm:presLayoutVars>
          <dgm:chMax val="0"/>
          <dgm:chPref val="0"/>
        </dgm:presLayoutVars>
      </dgm:prSet>
      <dgm:spPr/>
    </dgm:pt>
    <dgm:pt modelId="{59A87B48-0576-4D31-B058-92FA5DEB632E}" type="pres">
      <dgm:prSet presAssocID="{7F7F3D38-C38E-45CE-99B2-1F3A6A6AA73C}" presName="sibTrans" presStyleCnt="0"/>
      <dgm:spPr/>
    </dgm:pt>
    <dgm:pt modelId="{34773E7C-BEAB-4AA8-8D77-05D1DAAAECA8}" type="pres">
      <dgm:prSet presAssocID="{47FCEFDE-B907-4392-907C-E56ECBD87F57}" presName="compNode" presStyleCnt="0"/>
      <dgm:spPr/>
    </dgm:pt>
    <dgm:pt modelId="{A03BB0A9-E9EF-4907-96ED-B1D848AFCA2F}" type="pres">
      <dgm:prSet presAssocID="{47FCEFDE-B907-4392-907C-E56ECBD87F57}" presName="bgRect" presStyleLbl="bgShp" presStyleIdx="1" presStyleCnt="3"/>
      <dgm:spPr/>
    </dgm:pt>
    <dgm:pt modelId="{7DE7D439-BBF0-4E0D-8519-BE17B90362A6}" type="pres">
      <dgm:prSet presAssocID="{47FCEFDE-B907-4392-907C-E56ECBD87F57}" presName="iconRect" presStyleLbl="node1" presStyleIdx="1" presStyleCnt="3"/>
      <dgm:spPr>
        <a:blipFill>
          <a:blip xmlns:r="http://schemas.openxmlformats.org/officeDocument/2006/relationships" r:embed="rId3">
            <a:extLst>
              <a:ext uri="{96DAC541-7B7A-43D3-8B79-37D633B846F1}">
                <asvg:svgBlip xmlns:asvg="http://schemas.microsoft.com/office/drawing/2016/SVG/main" r:embed="rId4"/>
              </a:ext>
            </a:extLst>
          </a:blip>
          <a:srcRect/>
          <a:stretch>
            <a:fillRect/>
          </a:stretch>
        </a:blipFill>
      </dgm:spPr>
      <dgm:extLst>
        <a:ext uri="{E40237B7-FDA0-4F09-8148-C483321AD2D9}">
          <dgm14:cNvPr xmlns:dgm14="http://schemas.microsoft.com/office/drawing/2010/diagram" id="0" name="" descr="Insignia de corazón"/>
        </a:ext>
      </dgm:extLst>
    </dgm:pt>
    <dgm:pt modelId="{BE9C817A-7DC0-49CA-B193-CC4D206945DD}" type="pres">
      <dgm:prSet presAssocID="{47FCEFDE-B907-4392-907C-E56ECBD87F57}" presName="spaceRect" presStyleCnt="0"/>
      <dgm:spPr/>
    </dgm:pt>
    <dgm:pt modelId="{EC710563-9CDD-4131-B705-F7B2C51B1220}" type="pres">
      <dgm:prSet presAssocID="{47FCEFDE-B907-4392-907C-E56ECBD87F57}" presName="parTx" presStyleLbl="revTx" presStyleIdx="1" presStyleCnt="3">
        <dgm:presLayoutVars>
          <dgm:chMax val="0"/>
          <dgm:chPref val="0"/>
        </dgm:presLayoutVars>
      </dgm:prSet>
      <dgm:spPr/>
    </dgm:pt>
    <dgm:pt modelId="{1884D45E-1CC0-4F90-AEC3-ED40C7C9F57C}" type="pres">
      <dgm:prSet presAssocID="{47C78281-3626-4099-A3BF-4DE3BB618870}" presName="sibTrans" presStyleCnt="0"/>
      <dgm:spPr/>
    </dgm:pt>
    <dgm:pt modelId="{9A55D5D8-F615-4EBD-A3DE-C3674EABD2DE}" type="pres">
      <dgm:prSet presAssocID="{20FA9874-E3C3-4256-9819-EBDD04E5371F}" presName="compNode" presStyleCnt="0"/>
      <dgm:spPr/>
    </dgm:pt>
    <dgm:pt modelId="{9FD52E5F-5EA0-4939-9909-4105426C8124}" type="pres">
      <dgm:prSet presAssocID="{20FA9874-E3C3-4256-9819-EBDD04E5371F}" presName="bgRect" presStyleLbl="bgShp" presStyleIdx="2" presStyleCnt="3"/>
      <dgm:spPr/>
    </dgm:pt>
    <dgm:pt modelId="{27F0E7D0-3C20-4743-B4F8-2E4768F78FB1}" type="pres">
      <dgm:prSet presAssocID="{20FA9874-E3C3-4256-9819-EBDD04E5371F}"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dgm:spPr>
      <dgm:extLst>
        <a:ext uri="{E40237B7-FDA0-4F09-8148-C483321AD2D9}">
          <dgm14:cNvPr xmlns:dgm14="http://schemas.microsoft.com/office/drawing/2010/diagram" id="0" name="" descr="Heart Organ"/>
        </a:ext>
      </dgm:extLst>
    </dgm:pt>
    <dgm:pt modelId="{5AD8C7F7-1635-4FB4-84A4-E07787E8F306}" type="pres">
      <dgm:prSet presAssocID="{20FA9874-E3C3-4256-9819-EBDD04E5371F}" presName="spaceRect" presStyleCnt="0"/>
      <dgm:spPr/>
    </dgm:pt>
    <dgm:pt modelId="{161D348D-3139-49BD-9AAE-BBD752481643}" type="pres">
      <dgm:prSet presAssocID="{20FA9874-E3C3-4256-9819-EBDD04E5371F}" presName="parTx" presStyleLbl="revTx" presStyleIdx="2" presStyleCnt="3">
        <dgm:presLayoutVars>
          <dgm:chMax val="0"/>
          <dgm:chPref val="0"/>
        </dgm:presLayoutVars>
      </dgm:prSet>
      <dgm:spPr/>
    </dgm:pt>
  </dgm:ptLst>
  <dgm:cxnLst>
    <dgm:cxn modelId="{0B8A5740-E804-4239-901F-A998F4E47418}" type="presOf" srcId="{2E9216B4-DEF6-4536-A95F-FA29FFEE8B98}" destId="{6037221E-9BDB-48AC-920A-913FC5B3860A}" srcOrd="0" destOrd="0" presId="urn:microsoft.com/office/officeart/2018/2/layout/IconVerticalSolidList"/>
    <dgm:cxn modelId="{AF6D4261-7AD6-462D-A25F-12C7E8F05739}" type="presOf" srcId="{47FCEFDE-B907-4392-907C-E56ECBD87F57}" destId="{EC710563-9CDD-4131-B705-F7B2C51B1220}" srcOrd="0" destOrd="0" presId="urn:microsoft.com/office/officeart/2018/2/layout/IconVerticalSolidList"/>
    <dgm:cxn modelId="{1E8F7C67-A6D1-413A-8173-FA1202414FD1}" srcId="{39F69466-18C1-4E60-84D3-2575B054BF55}" destId="{2E9216B4-DEF6-4536-A95F-FA29FFEE8B98}" srcOrd="0" destOrd="0" parTransId="{BC843AD0-5663-4ADD-A9C7-FF09919585AE}" sibTransId="{7F7F3D38-C38E-45CE-99B2-1F3A6A6AA73C}"/>
    <dgm:cxn modelId="{A9CD1FBA-E72F-4A8E-8938-EF59531FCF02}" type="presOf" srcId="{20FA9874-E3C3-4256-9819-EBDD04E5371F}" destId="{161D348D-3139-49BD-9AAE-BBD752481643}" srcOrd="0" destOrd="0" presId="urn:microsoft.com/office/officeart/2018/2/layout/IconVerticalSolidList"/>
    <dgm:cxn modelId="{B33188D5-1E8A-4118-9B5C-BB7FC7D436CD}" srcId="{39F69466-18C1-4E60-84D3-2575B054BF55}" destId="{47FCEFDE-B907-4392-907C-E56ECBD87F57}" srcOrd="1" destOrd="0" parTransId="{B1426F07-4F2C-43B3-B6D1-E7351E8EA790}" sibTransId="{47C78281-3626-4099-A3BF-4DE3BB618870}"/>
    <dgm:cxn modelId="{12EA05DB-5396-4576-A2FE-6B1D0AC164CA}" srcId="{39F69466-18C1-4E60-84D3-2575B054BF55}" destId="{20FA9874-E3C3-4256-9819-EBDD04E5371F}" srcOrd="2" destOrd="0" parTransId="{DD688999-C47B-428A-A739-6D1C486131BE}" sibTransId="{F3A37C13-873F-42AB-9D3A-9754E2CF852E}"/>
    <dgm:cxn modelId="{1D0323E0-9F52-41FC-A7CB-CCD1E531CB14}" type="presOf" srcId="{39F69466-18C1-4E60-84D3-2575B054BF55}" destId="{0223EC25-CF5A-4959-848A-7F1003CC45DD}" srcOrd="0" destOrd="0" presId="urn:microsoft.com/office/officeart/2018/2/layout/IconVerticalSolidList"/>
    <dgm:cxn modelId="{F5EFDD29-2EE9-4977-9F4D-04C17DF6A722}" type="presParOf" srcId="{0223EC25-CF5A-4959-848A-7F1003CC45DD}" destId="{87F8FABB-B48C-49E6-921B-3350FB2017B1}" srcOrd="0" destOrd="0" presId="urn:microsoft.com/office/officeart/2018/2/layout/IconVerticalSolidList"/>
    <dgm:cxn modelId="{434455E7-20D4-417E-A572-356D337B58ED}" type="presParOf" srcId="{87F8FABB-B48C-49E6-921B-3350FB2017B1}" destId="{64180931-2B8E-4FF8-B818-8ED288AC0D3A}" srcOrd="0" destOrd="0" presId="urn:microsoft.com/office/officeart/2018/2/layout/IconVerticalSolidList"/>
    <dgm:cxn modelId="{0C1AC0BC-02B4-4BBA-8A31-2DB892143B6A}" type="presParOf" srcId="{87F8FABB-B48C-49E6-921B-3350FB2017B1}" destId="{C71C15A4-F828-4E39-976B-C89B3EE26538}" srcOrd="1" destOrd="0" presId="urn:microsoft.com/office/officeart/2018/2/layout/IconVerticalSolidList"/>
    <dgm:cxn modelId="{35FE4FC0-FC7D-4ED9-A9EE-2065644E235C}" type="presParOf" srcId="{87F8FABB-B48C-49E6-921B-3350FB2017B1}" destId="{AA4C7125-5086-4333-87CE-4804C5D964B2}" srcOrd="2" destOrd="0" presId="urn:microsoft.com/office/officeart/2018/2/layout/IconVerticalSolidList"/>
    <dgm:cxn modelId="{835B7D6F-51CC-4460-9DDD-CE0000283F4C}" type="presParOf" srcId="{87F8FABB-B48C-49E6-921B-3350FB2017B1}" destId="{6037221E-9BDB-48AC-920A-913FC5B3860A}" srcOrd="3" destOrd="0" presId="urn:microsoft.com/office/officeart/2018/2/layout/IconVerticalSolidList"/>
    <dgm:cxn modelId="{F55C76E1-773D-4D04-8FE2-0441B096CCFE}" type="presParOf" srcId="{0223EC25-CF5A-4959-848A-7F1003CC45DD}" destId="{59A87B48-0576-4D31-B058-92FA5DEB632E}" srcOrd="1" destOrd="0" presId="urn:microsoft.com/office/officeart/2018/2/layout/IconVerticalSolidList"/>
    <dgm:cxn modelId="{221607E8-CC0D-4E2D-9E83-17267EDBD793}" type="presParOf" srcId="{0223EC25-CF5A-4959-848A-7F1003CC45DD}" destId="{34773E7C-BEAB-4AA8-8D77-05D1DAAAECA8}" srcOrd="2" destOrd="0" presId="urn:microsoft.com/office/officeart/2018/2/layout/IconVerticalSolidList"/>
    <dgm:cxn modelId="{1B47D0AB-7714-4B3C-8773-84C04046CB54}" type="presParOf" srcId="{34773E7C-BEAB-4AA8-8D77-05D1DAAAECA8}" destId="{A03BB0A9-E9EF-4907-96ED-B1D848AFCA2F}" srcOrd="0" destOrd="0" presId="urn:microsoft.com/office/officeart/2018/2/layout/IconVerticalSolidList"/>
    <dgm:cxn modelId="{CA0D8763-4DE0-463E-93A4-24E587A4B42E}" type="presParOf" srcId="{34773E7C-BEAB-4AA8-8D77-05D1DAAAECA8}" destId="{7DE7D439-BBF0-4E0D-8519-BE17B90362A6}" srcOrd="1" destOrd="0" presId="urn:microsoft.com/office/officeart/2018/2/layout/IconVerticalSolidList"/>
    <dgm:cxn modelId="{D8E427A5-2913-4CDD-9720-F04978354EB0}" type="presParOf" srcId="{34773E7C-BEAB-4AA8-8D77-05D1DAAAECA8}" destId="{BE9C817A-7DC0-49CA-B193-CC4D206945DD}" srcOrd="2" destOrd="0" presId="urn:microsoft.com/office/officeart/2018/2/layout/IconVerticalSolidList"/>
    <dgm:cxn modelId="{0FC0CBA7-28C3-4281-BF1A-E2BEE82D5FBF}" type="presParOf" srcId="{34773E7C-BEAB-4AA8-8D77-05D1DAAAECA8}" destId="{EC710563-9CDD-4131-B705-F7B2C51B1220}" srcOrd="3" destOrd="0" presId="urn:microsoft.com/office/officeart/2018/2/layout/IconVerticalSolidList"/>
    <dgm:cxn modelId="{7F87044F-D16D-4C30-A2C1-B6EA650DACD9}" type="presParOf" srcId="{0223EC25-CF5A-4959-848A-7F1003CC45DD}" destId="{1884D45E-1CC0-4F90-AEC3-ED40C7C9F57C}" srcOrd="3" destOrd="0" presId="urn:microsoft.com/office/officeart/2018/2/layout/IconVerticalSolidList"/>
    <dgm:cxn modelId="{1D4A154D-F6DE-4BC2-B997-5531DD999C93}" type="presParOf" srcId="{0223EC25-CF5A-4959-848A-7F1003CC45DD}" destId="{9A55D5D8-F615-4EBD-A3DE-C3674EABD2DE}" srcOrd="4" destOrd="0" presId="urn:microsoft.com/office/officeart/2018/2/layout/IconVerticalSolidList"/>
    <dgm:cxn modelId="{67BAA020-59FD-4562-AF0E-5B5A80291865}" type="presParOf" srcId="{9A55D5D8-F615-4EBD-A3DE-C3674EABD2DE}" destId="{9FD52E5F-5EA0-4939-9909-4105426C8124}" srcOrd="0" destOrd="0" presId="urn:microsoft.com/office/officeart/2018/2/layout/IconVerticalSolidList"/>
    <dgm:cxn modelId="{A9DE41E9-0FB3-45FB-B1D1-197350EFFEC7}" type="presParOf" srcId="{9A55D5D8-F615-4EBD-A3DE-C3674EABD2DE}" destId="{27F0E7D0-3C20-4743-B4F8-2E4768F78FB1}" srcOrd="1" destOrd="0" presId="urn:microsoft.com/office/officeart/2018/2/layout/IconVerticalSolidList"/>
    <dgm:cxn modelId="{EB5A7199-646E-4629-8582-5CE2DD440143}" type="presParOf" srcId="{9A55D5D8-F615-4EBD-A3DE-C3674EABD2DE}" destId="{5AD8C7F7-1635-4FB4-84A4-E07787E8F306}" srcOrd="2" destOrd="0" presId="urn:microsoft.com/office/officeart/2018/2/layout/IconVerticalSolidList"/>
    <dgm:cxn modelId="{6D98DD60-A65F-4CC9-AB44-51703CFD95D2}" type="presParOf" srcId="{9A55D5D8-F615-4EBD-A3DE-C3674EABD2DE}" destId="{161D348D-3139-49BD-9AAE-BBD752481643}"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5.xml><?xml version="1.0" encoding="utf-8"?>
<dgm:dataModel xmlns:dgm="http://schemas.openxmlformats.org/drawingml/2006/diagram" xmlns:a="http://schemas.openxmlformats.org/drawingml/2006/main">
  <dgm:ptLst>
    <dgm:pt modelId="{BF4B6513-BEA3-412B-A7A7-C1DDB36D8DF6}" type="doc">
      <dgm:prSet loTypeId="urn:microsoft.com/office/officeart/2005/8/layout/vList2" loCatId="list" qsTypeId="urn:microsoft.com/office/officeart/2005/8/quickstyle/simple1" qsCatId="simple" csTypeId="urn:microsoft.com/office/officeart/2005/8/colors/accent0_1" csCatId="mainScheme" phldr="1"/>
      <dgm:spPr/>
      <dgm:t>
        <a:bodyPr/>
        <a:lstStyle/>
        <a:p>
          <a:endParaRPr lang="es-CO"/>
        </a:p>
      </dgm:t>
    </dgm:pt>
    <dgm:pt modelId="{D263E5C1-8638-45A3-9363-5B69CF3347A5}">
      <dgm:prSet/>
      <dgm:spPr/>
      <dgm:t>
        <a:bodyPr/>
        <a:lstStyle/>
        <a:p>
          <a:r>
            <a:rPr lang="es-ES" dirty="0">
              <a:solidFill>
                <a:srgbClr val="152B48"/>
              </a:solidFill>
              <a:latin typeface="Montserrat" panose="00000500000000000000"/>
            </a:rPr>
            <a:t>Principal modalidad de imagen no invasiva para la evaluación cardíaca.</a:t>
          </a:r>
          <a:endParaRPr lang="es-CO" dirty="0">
            <a:solidFill>
              <a:srgbClr val="152B48"/>
            </a:solidFill>
            <a:latin typeface="Montserrat" panose="00000500000000000000"/>
          </a:endParaRPr>
        </a:p>
      </dgm:t>
    </dgm:pt>
    <dgm:pt modelId="{FC122532-6DAD-42B4-BF48-C2BABA187144}" type="parTrans" cxnId="{79CE7661-EDAF-40BF-B7BB-6933B423411C}">
      <dgm:prSet/>
      <dgm:spPr/>
      <dgm:t>
        <a:bodyPr/>
        <a:lstStyle/>
        <a:p>
          <a:endParaRPr lang="es-CO">
            <a:solidFill>
              <a:srgbClr val="152B48"/>
            </a:solidFill>
            <a:latin typeface="Montserrat" panose="00000500000000000000"/>
          </a:endParaRPr>
        </a:p>
      </dgm:t>
    </dgm:pt>
    <dgm:pt modelId="{DFE2B899-4772-4F8F-A3F1-BF823B99DF7D}" type="sibTrans" cxnId="{79CE7661-EDAF-40BF-B7BB-6933B423411C}">
      <dgm:prSet/>
      <dgm:spPr/>
      <dgm:t>
        <a:bodyPr/>
        <a:lstStyle/>
        <a:p>
          <a:endParaRPr lang="es-CO">
            <a:solidFill>
              <a:srgbClr val="152B48"/>
            </a:solidFill>
            <a:latin typeface="Montserrat" panose="00000500000000000000"/>
          </a:endParaRPr>
        </a:p>
      </dgm:t>
    </dgm:pt>
    <dgm:pt modelId="{A69FB513-4C61-4F6B-A5E6-F2CB3D044364}">
      <dgm:prSet/>
      <dgm:spPr/>
      <dgm:t>
        <a:bodyPr/>
        <a:lstStyle/>
        <a:p>
          <a:r>
            <a:rPr lang="es-ES">
              <a:solidFill>
                <a:srgbClr val="152B48"/>
              </a:solidFill>
              <a:latin typeface="Montserrat" panose="00000500000000000000"/>
            </a:rPr>
            <a:t>Alta sensibilidad y especificidad para la detección de anomalías de los segmentos proximales de la arteria coronaria. </a:t>
          </a:r>
          <a:endParaRPr lang="es-CO">
            <a:solidFill>
              <a:srgbClr val="152B48"/>
            </a:solidFill>
            <a:latin typeface="Montserrat" panose="00000500000000000000"/>
          </a:endParaRPr>
        </a:p>
      </dgm:t>
    </dgm:pt>
    <dgm:pt modelId="{661224C9-6A17-4B91-AE0B-ABA03BFEEC71}" type="parTrans" cxnId="{63540910-7D54-4E67-B786-C15CA445E97E}">
      <dgm:prSet/>
      <dgm:spPr/>
      <dgm:t>
        <a:bodyPr/>
        <a:lstStyle/>
        <a:p>
          <a:endParaRPr lang="es-CO">
            <a:solidFill>
              <a:srgbClr val="152B48"/>
            </a:solidFill>
            <a:latin typeface="Montserrat" panose="00000500000000000000"/>
          </a:endParaRPr>
        </a:p>
      </dgm:t>
    </dgm:pt>
    <dgm:pt modelId="{D77D723D-AC99-4E3C-9D97-41AEC0DD7385}" type="sibTrans" cxnId="{63540910-7D54-4E67-B786-C15CA445E97E}">
      <dgm:prSet/>
      <dgm:spPr/>
      <dgm:t>
        <a:bodyPr/>
        <a:lstStyle/>
        <a:p>
          <a:endParaRPr lang="es-CO">
            <a:solidFill>
              <a:srgbClr val="152B48"/>
            </a:solidFill>
            <a:latin typeface="Montserrat" panose="00000500000000000000"/>
          </a:endParaRPr>
        </a:p>
      </dgm:t>
    </dgm:pt>
    <dgm:pt modelId="{3C3641F2-CDE3-48A6-8E1F-F72C7490A511}">
      <dgm:prSet/>
      <dgm:spPr/>
      <dgm:t>
        <a:bodyPr/>
        <a:lstStyle/>
        <a:p>
          <a:r>
            <a:rPr lang="es-ES" dirty="0">
              <a:solidFill>
                <a:srgbClr val="152B48"/>
              </a:solidFill>
              <a:latin typeface="Montserrat" panose="00000500000000000000"/>
            </a:rPr>
            <a:t>Tan pronto como se sospeche el diagnóstico.</a:t>
          </a:r>
          <a:endParaRPr lang="es-CO" dirty="0">
            <a:solidFill>
              <a:srgbClr val="152B48"/>
            </a:solidFill>
            <a:latin typeface="Montserrat" panose="00000500000000000000"/>
          </a:endParaRPr>
        </a:p>
      </dgm:t>
    </dgm:pt>
    <dgm:pt modelId="{EDB6017F-A31F-4810-82D6-3414987963C9}" type="parTrans" cxnId="{DA5AC0BB-E63D-4F8A-9FF9-480E612F84E2}">
      <dgm:prSet/>
      <dgm:spPr/>
      <dgm:t>
        <a:bodyPr/>
        <a:lstStyle/>
        <a:p>
          <a:endParaRPr lang="es-CO">
            <a:solidFill>
              <a:srgbClr val="152B48"/>
            </a:solidFill>
            <a:latin typeface="Montserrat" panose="00000500000000000000"/>
          </a:endParaRPr>
        </a:p>
      </dgm:t>
    </dgm:pt>
    <dgm:pt modelId="{DBDBF5F2-BC6B-4053-BD3A-0164E0EE612E}" type="sibTrans" cxnId="{DA5AC0BB-E63D-4F8A-9FF9-480E612F84E2}">
      <dgm:prSet/>
      <dgm:spPr/>
      <dgm:t>
        <a:bodyPr/>
        <a:lstStyle/>
        <a:p>
          <a:endParaRPr lang="es-CO">
            <a:solidFill>
              <a:srgbClr val="152B48"/>
            </a:solidFill>
            <a:latin typeface="Montserrat" panose="00000500000000000000"/>
          </a:endParaRPr>
        </a:p>
      </dgm:t>
    </dgm:pt>
    <dgm:pt modelId="{EA6C870A-5CE0-4D85-8446-274D57D63894}">
      <dgm:prSet/>
      <dgm:spPr/>
      <dgm:t>
        <a:bodyPr/>
        <a:lstStyle/>
        <a:p>
          <a:r>
            <a:rPr lang="es-ES" dirty="0">
              <a:solidFill>
                <a:srgbClr val="152B48"/>
              </a:solidFill>
              <a:latin typeface="Montserrat" panose="00000500000000000000"/>
            </a:rPr>
            <a:t>El inicio del tratamiento no debe retrasarse por el momento del estudio.</a:t>
          </a:r>
          <a:endParaRPr lang="es-CO" dirty="0">
            <a:solidFill>
              <a:srgbClr val="152B48"/>
            </a:solidFill>
            <a:latin typeface="Montserrat" panose="00000500000000000000"/>
          </a:endParaRPr>
        </a:p>
      </dgm:t>
    </dgm:pt>
    <dgm:pt modelId="{A747EDE0-7F38-4DB9-BA03-7CE311B41E30}" type="parTrans" cxnId="{D189E346-00A5-496B-98A2-F94C17F8F61F}">
      <dgm:prSet/>
      <dgm:spPr/>
      <dgm:t>
        <a:bodyPr/>
        <a:lstStyle/>
        <a:p>
          <a:endParaRPr lang="es-CO">
            <a:solidFill>
              <a:srgbClr val="152B48"/>
            </a:solidFill>
            <a:latin typeface="Montserrat" panose="00000500000000000000"/>
          </a:endParaRPr>
        </a:p>
      </dgm:t>
    </dgm:pt>
    <dgm:pt modelId="{5CAFC102-FB5F-486B-84E1-B8484A204738}" type="sibTrans" cxnId="{D189E346-00A5-496B-98A2-F94C17F8F61F}">
      <dgm:prSet/>
      <dgm:spPr/>
      <dgm:t>
        <a:bodyPr/>
        <a:lstStyle/>
        <a:p>
          <a:endParaRPr lang="es-CO">
            <a:solidFill>
              <a:srgbClr val="152B48"/>
            </a:solidFill>
            <a:latin typeface="Montserrat" panose="00000500000000000000"/>
          </a:endParaRPr>
        </a:p>
      </dgm:t>
    </dgm:pt>
    <dgm:pt modelId="{235BCE75-993F-402C-9428-3D1FAA8AF45C}">
      <dgm:prSet/>
      <dgm:spPr/>
      <dgm:t>
        <a:bodyPr/>
        <a:lstStyle/>
        <a:p>
          <a:r>
            <a:rPr lang="es-ES">
              <a:solidFill>
                <a:srgbClr val="152B48"/>
              </a:solidFill>
              <a:latin typeface="Montserrat" panose="00000500000000000000"/>
            </a:rPr>
            <a:t>Un ecocardiograma inicial en la primera semana de la enfermedad suele ser normal y no descarta el diagnóstico.</a:t>
          </a:r>
          <a:endParaRPr lang="es-CO">
            <a:solidFill>
              <a:srgbClr val="152B48"/>
            </a:solidFill>
            <a:latin typeface="Montserrat" panose="00000500000000000000"/>
          </a:endParaRPr>
        </a:p>
      </dgm:t>
    </dgm:pt>
    <dgm:pt modelId="{83E11494-0550-482D-AF49-5F178015173B}" type="parTrans" cxnId="{831DB1A6-49BE-46EC-8C14-22E9B747C262}">
      <dgm:prSet/>
      <dgm:spPr/>
      <dgm:t>
        <a:bodyPr/>
        <a:lstStyle/>
        <a:p>
          <a:endParaRPr lang="es-CO">
            <a:solidFill>
              <a:srgbClr val="152B48"/>
            </a:solidFill>
            <a:latin typeface="Montserrat" panose="00000500000000000000"/>
          </a:endParaRPr>
        </a:p>
      </dgm:t>
    </dgm:pt>
    <dgm:pt modelId="{E6B14BB0-346E-4DC0-9A67-46D50E219758}" type="sibTrans" cxnId="{831DB1A6-49BE-46EC-8C14-22E9B747C262}">
      <dgm:prSet/>
      <dgm:spPr/>
      <dgm:t>
        <a:bodyPr/>
        <a:lstStyle/>
        <a:p>
          <a:endParaRPr lang="es-CO">
            <a:solidFill>
              <a:srgbClr val="152B48"/>
            </a:solidFill>
            <a:latin typeface="Montserrat" panose="00000500000000000000"/>
          </a:endParaRPr>
        </a:p>
      </dgm:t>
    </dgm:pt>
    <dgm:pt modelId="{B5D91156-5318-45DC-BE71-B36430903930}" type="pres">
      <dgm:prSet presAssocID="{BF4B6513-BEA3-412B-A7A7-C1DDB36D8DF6}" presName="linear" presStyleCnt="0">
        <dgm:presLayoutVars>
          <dgm:animLvl val="lvl"/>
          <dgm:resizeHandles val="exact"/>
        </dgm:presLayoutVars>
      </dgm:prSet>
      <dgm:spPr/>
    </dgm:pt>
    <dgm:pt modelId="{F7B55B54-2696-404D-8204-37BA53216FF1}" type="pres">
      <dgm:prSet presAssocID="{D263E5C1-8638-45A3-9363-5B69CF3347A5}" presName="parentText" presStyleLbl="node1" presStyleIdx="0" presStyleCnt="5">
        <dgm:presLayoutVars>
          <dgm:chMax val="0"/>
          <dgm:bulletEnabled val="1"/>
        </dgm:presLayoutVars>
      </dgm:prSet>
      <dgm:spPr/>
    </dgm:pt>
    <dgm:pt modelId="{BE83F59C-7D4B-44A7-8CEF-C9D5162F4500}" type="pres">
      <dgm:prSet presAssocID="{DFE2B899-4772-4F8F-A3F1-BF823B99DF7D}" presName="spacer" presStyleCnt="0"/>
      <dgm:spPr/>
    </dgm:pt>
    <dgm:pt modelId="{96061FED-9290-43AE-8F82-13536B4A4E95}" type="pres">
      <dgm:prSet presAssocID="{A69FB513-4C61-4F6B-A5E6-F2CB3D044364}" presName="parentText" presStyleLbl="node1" presStyleIdx="1" presStyleCnt="5">
        <dgm:presLayoutVars>
          <dgm:chMax val="0"/>
          <dgm:bulletEnabled val="1"/>
        </dgm:presLayoutVars>
      </dgm:prSet>
      <dgm:spPr/>
    </dgm:pt>
    <dgm:pt modelId="{F7E32F3C-2117-40FC-9219-3FDAE21E730C}" type="pres">
      <dgm:prSet presAssocID="{D77D723D-AC99-4E3C-9D97-41AEC0DD7385}" presName="spacer" presStyleCnt="0"/>
      <dgm:spPr/>
    </dgm:pt>
    <dgm:pt modelId="{3A7F6D00-0EDA-426F-A3DD-FDDA6804D6B8}" type="pres">
      <dgm:prSet presAssocID="{3C3641F2-CDE3-48A6-8E1F-F72C7490A511}" presName="parentText" presStyleLbl="node1" presStyleIdx="2" presStyleCnt="5">
        <dgm:presLayoutVars>
          <dgm:chMax val="0"/>
          <dgm:bulletEnabled val="1"/>
        </dgm:presLayoutVars>
      </dgm:prSet>
      <dgm:spPr/>
    </dgm:pt>
    <dgm:pt modelId="{D0450E74-B3C6-4E48-BACF-3768868D940A}" type="pres">
      <dgm:prSet presAssocID="{DBDBF5F2-BC6B-4053-BD3A-0164E0EE612E}" presName="spacer" presStyleCnt="0"/>
      <dgm:spPr/>
    </dgm:pt>
    <dgm:pt modelId="{FE8B38C8-2FF4-457D-ABF1-982F59C72E1E}" type="pres">
      <dgm:prSet presAssocID="{EA6C870A-5CE0-4D85-8446-274D57D63894}" presName="parentText" presStyleLbl="node1" presStyleIdx="3" presStyleCnt="5">
        <dgm:presLayoutVars>
          <dgm:chMax val="0"/>
          <dgm:bulletEnabled val="1"/>
        </dgm:presLayoutVars>
      </dgm:prSet>
      <dgm:spPr/>
    </dgm:pt>
    <dgm:pt modelId="{50019099-A437-4C07-9C9A-DCCC961FC1E6}" type="pres">
      <dgm:prSet presAssocID="{5CAFC102-FB5F-486B-84E1-B8484A204738}" presName="spacer" presStyleCnt="0"/>
      <dgm:spPr/>
    </dgm:pt>
    <dgm:pt modelId="{92FD3B10-2D16-4B12-941F-B9D80904E5E3}" type="pres">
      <dgm:prSet presAssocID="{235BCE75-993F-402C-9428-3D1FAA8AF45C}" presName="parentText" presStyleLbl="node1" presStyleIdx="4" presStyleCnt="5">
        <dgm:presLayoutVars>
          <dgm:chMax val="0"/>
          <dgm:bulletEnabled val="1"/>
        </dgm:presLayoutVars>
      </dgm:prSet>
      <dgm:spPr/>
    </dgm:pt>
  </dgm:ptLst>
  <dgm:cxnLst>
    <dgm:cxn modelId="{D78BDF04-B38B-430D-9A3B-34D0A0917035}" type="presOf" srcId="{D263E5C1-8638-45A3-9363-5B69CF3347A5}" destId="{F7B55B54-2696-404D-8204-37BA53216FF1}" srcOrd="0" destOrd="0" presId="urn:microsoft.com/office/officeart/2005/8/layout/vList2"/>
    <dgm:cxn modelId="{63540910-7D54-4E67-B786-C15CA445E97E}" srcId="{BF4B6513-BEA3-412B-A7A7-C1DDB36D8DF6}" destId="{A69FB513-4C61-4F6B-A5E6-F2CB3D044364}" srcOrd="1" destOrd="0" parTransId="{661224C9-6A17-4B91-AE0B-ABA03BFEEC71}" sibTransId="{D77D723D-AC99-4E3C-9D97-41AEC0DD7385}"/>
    <dgm:cxn modelId="{574A1C2F-167B-4CF3-9346-8BAC9F5BAA42}" type="presOf" srcId="{A69FB513-4C61-4F6B-A5E6-F2CB3D044364}" destId="{96061FED-9290-43AE-8F82-13536B4A4E95}" srcOrd="0" destOrd="0" presId="urn:microsoft.com/office/officeart/2005/8/layout/vList2"/>
    <dgm:cxn modelId="{79CE7661-EDAF-40BF-B7BB-6933B423411C}" srcId="{BF4B6513-BEA3-412B-A7A7-C1DDB36D8DF6}" destId="{D263E5C1-8638-45A3-9363-5B69CF3347A5}" srcOrd="0" destOrd="0" parTransId="{FC122532-6DAD-42B4-BF48-C2BABA187144}" sibTransId="{DFE2B899-4772-4F8F-A3F1-BF823B99DF7D}"/>
    <dgm:cxn modelId="{D189E346-00A5-496B-98A2-F94C17F8F61F}" srcId="{BF4B6513-BEA3-412B-A7A7-C1DDB36D8DF6}" destId="{EA6C870A-5CE0-4D85-8446-274D57D63894}" srcOrd="3" destOrd="0" parTransId="{A747EDE0-7F38-4DB9-BA03-7CE311B41E30}" sibTransId="{5CAFC102-FB5F-486B-84E1-B8484A204738}"/>
    <dgm:cxn modelId="{831DB1A6-49BE-46EC-8C14-22E9B747C262}" srcId="{BF4B6513-BEA3-412B-A7A7-C1DDB36D8DF6}" destId="{235BCE75-993F-402C-9428-3D1FAA8AF45C}" srcOrd="4" destOrd="0" parTransId="{83E11494-0550-482D-AF49-5F178015173B}" sibTransId="{E6B14BB0-346E-4DC0-9A67-46D50E219758}"/>
    <dgm:cxn modelId="{29F4D3AB-C870-40D7-930D-A5F53CD22EE2}" type="presOf" srcId="{BF4B6513-BEA3-412B-A7A7-C1DDB36D8DF6}" destId="{B5D91156-5318-45DC-BE71-B36430903930}" srcOrd="0" destOrd="0" presId="urn:microsoft.com/office/officeart/2005/8/layout/vList2"/>
    <dgm:cxn modelId="{DEDD11AF-BD8D-4E1B-B87F-E802D94893B4}" type="presOf" srcId="{EA6C870A-5CE0-4D85-8446-274D57D63894}" destId="{FE8B38C8-2FF4-457D-ABF1-982F59C72E1E}" srcOrd="0" destOrd="0" presId="urn:microsoft.com/office/officeart/2005/8/layout/vList2"/>
    <dgm:cxn modelId="{DA5AC0BB-E63D-4F8A-9FF9-480E612F84E2}" srcId="{BF4B6513-BEA3-412B-A7A7-C1DDB36D8DF6}" destId="{3C3641F2-CDE3-48A6-8E1F-F72C7490A511}" srcOrd="2" destOrd="0" parTransId="{EDB6017F-A31F-4810-82D6-3414987963C9}" sibTransId="{DBDBF5F2-BC6B-4053-BD3A-0164E0EE612E}"/>
    <dgm:cxn modelId="{174A5DD7-052D-46C7-B548-4E539AD838AB}" type="presOf" srcId="{3C3641F2-CDE3-48A6-8E1F-F72C7490A511}" destId="{3A7F6D00-0EDA-426F-A3DD-FDDA6804D6B8}" srcOrd="0" destOrd="0" presId="urn:microsoft.com/office/officeart/2005/8/layout/vList2"/>
    <dgm:cxn modelId="{C560EAFF-061C-4796-B78F-E28DEB3E8130}" type="presOf" srcId="{235BCE75-993F-402C-9428-3D1FAA8AF45C}" destId="{92FD3B10-2D16-4B12-941F-B9D80904E5E3}" srcOrd="0" destOrd="0" presId="urn:microsoft.com/office/officeart/2005/8/layout/vList2"/>
    <dgm:cxn modelId="{2A9E0252-1DAD-4958-A562-17F9B4A3C747}" type="presParOf" srcId="{B5D91156-5318-45DC-BE71-B36430903930}" destId="{F7B55B54-2696-404D-8204-37BA53216FF1}" srcOrd="0" destOrd="0" presId="urn:microsoft.com/office/officeart/2005/8/layout/vList2"/>
    <dgm:cxn modelId="{033B1978-8C97-4001-99EA-19EB1BCE3BB4}" type="presParOf" srcId="{B5D91156-5318-45DC-BE71-B36430903930}" destId="{BE83F59C-7D4B-44A7-8CEF-C9D5162F4500}" srcOrd="1" destOrd="0" presId="urn:microsoft.com/office/officeart/2005/8/layout/vList2"/>
    <dgm:cxn modelId="{D4BCC84B-B78D-4E08-9962-0C54B3CA6762}" type="presParOf" srcId="{B5D91156-5318-45DC-BE71-B36430903930}" destId="{96061FED-9290-43AE-8F82-13536B4A4E95}" srcOrd="2" destOrd="0" presId="urn:microsoft.com/office/officeart/2005/8/layout/vList2"/>
    <dgm:cxn modelId="{00523EDD-0538-47FA-AC2B-322640918D1F}" type="presParOf" srcId="{B5D91156-5318-45DC-BE71-B36430903930}" destId="{F7E32F3C-2117-40FC-9219-3FDAE21E730C}" srcOrd="3" destOrd="0" presId="urn:microsoft.com/office/officeart/2005/8/layout/vList2"/>
    <dgm:cxn modelId="{7DDA78D5-8944-4D16-A51A-3A419D6F2DB3}" type="presParOf" srcId="{B5D91156-5318-45DC-BE71-B36430903930}" destId="{3A7F6D00-0EDA-426F-A3DD-FDDA6804D6B8}" srcOrd="4" destOrd="0" presId="urn:microsoft.com/office/officeart/2005/8/layout/vList2"/>
    <dgm:cxn modelId="{A3121BC1-7F50-44EE-83F4-ADA083A025B5}" type="presParOf" srcId="{B5D91156-5318-45DC-BE71-B36430903930}" destId="{D0450E74-B3C6-4E48-BACF-3768868D940A}" srcOrd="5" destOrd="0" presId="urn:microsoft.com/office/officeart/2005/8/layout/vList2"/>
    <dgm:cxn modelId="{D86AAE36-9EBE-42E6-B435-47EE359932EF}" type="presParOf" srcId="{B5D91156-5318-45DC-BE71-B36430903930}" destId="{FE8B38C8-2FF4-457D-ABF1-982F59C72E1E}" srcOrd="6" destOrd="0" presId="urn:microsoft.com/office/officeart/2005/8/layout/vList2"/>
    <dgm:cxn modelId="{EFBEBB4A-B0DD-4469-BB94-F951F71B9120}" type="presParOf" srcId="{B5D91156-5318-45DC-BE71-B36430903930}" destId="{50019099-A437-4C07-9C9A-DCCC961FC1E6}" srcOrd="7" destOrd="0" presId="urn:microsoft.com/office/officeart/2005/8/layout/vList2"/>
    <dgm:cxn modelId="{9A1D2562-ADCC-4484-A55B-C1A1D817B3E1}" type="presParOf" srcId="{B5D91156-5318-45DC-BE71-B36430903930}" destId="{92FD3B10-2D16-4B12-941F-B9D80904E5E3}" srcOrd="8"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6.xml><?xml version="1.0" encoding="utf-8"?>
<dgm:dataModel xmlns:dgm="http://schemas.openxmlformats.org/drawingml/2006/diagram" xmlns:a="http://schemas.openxmlformats.org/drawingml/2006/main">
  <dgm:ptLst>
    <dgm:pt modelId="{9C0C75E2-037A-44F5-B6A4-E817531DD039}" type="doc">
      <dgm:prSet loTypeId="urn:microsoft.com/office/officeart/2005/8/layout/hierarchy1" loCatId="hierarchy" qsTypeId="urn:microsoft.com/office/officeart/2005/8/quickstyle/simple1" qsCatId="simple" csTypeId="urn:microsoft.com/office/officeart/2005/8/colors/accent0_1" csCatId="mainScheme" phldr="1"/>
      <dgm:spPr/>
      <dgm:t>
        <a:bodyPr/>
        <a:lstStyle/>
        <a:p>
          <a:endParaRPr lang="en-US"/>
        </a:p>
      </dgm:t>
    </dgm:pt>
    <dgm:pt modelId="{0BEB1771-2EB8-46D1-920B-0EF0729784CC}">
      <dgm:prSet custT="1"/>
      <dgm:spPr/>
      <dgm:t>
        <a:bodyPr/>
        <a:lstStyle/>
        <a:p>
          <a:r>
            <a:rPr lang="es-ES" sz="1200" dirty="0">
              <a:solidFill>
                <a:srgbClr val="152B48"/>
              </a:solidFill>
              <a:latin typeface="Montserrat" panose="00000500000000000000"/>
            </a:rPr>
            <a:t>Para los pacientes con anomalías importantes de las A coronarias (puntuación Z&gt; 2,5) detectadas durante la enfermedad aguda </a:t>
          </a:r>
          <a:r>
            <a:rPr lang="es-ES" sz="1200" dirty="0">
              <a:solidFill>
                <a:srgbClr val="152B48"/>
              </a:solidFill>
              <a:latin typeface="Montserrat" panose="00000500000000000000"/>
              <a:sym typeface="Wingdings" panose="05000000000000000000" pitchFamily="2" charset="2"/>
            </a:rPr>
            <a:t> </a:t>
          </a:r>
          <a:r>
            <a:rPr lang="es-ES" sz="1200" dirty="0">
              <a:solidFill>
                <a:srgbClr val="152B48"/>
              </a:solidFill>
              <a:latin typeface="Montserrat" panose="00000500000000000000"/>
            </a:rPr>
            <a:t>ecocardiografía al menos 2 veces por semana hasta que las dimensiones luminales hayan dejado de progresar.</a:t>
          </a:r>
          <a:endParaRPr lang="en-US" sz="1200" dirty="0">
            <a:solidFill>
              <a:srgbClr val="152B48"/>
            </a:solidFill>
            <a:latin typeface="Montserrat" panose="00000500000000000000"/>
          </a:endParaRPr>
        </a:p>
      </dgm:t>
    </dgm:pt>
    <dgm:pt modelId="{A15BBD87-5A31-4379-AF83-1BEA5AA6C411}" type="parTrans" cxnId="{ECF47124-98F5-4108-B807-8BAEE27D60CC}">
      <dgm:prSet/>
      <dgm:spPr/>
      <dgm:t>
        <a:bodyPr/>
        <a:lstStyle/>
        <a:p>
          <a:endParaRPr lang="en-US" sz="2000">
            <a:solidFill>
              <a:srgbClr val="152B48"/>
            </a:solidFill>
            <a:latin typeface="Montserrat" panose="00000500000000000000"/>
          </a:endParaRPr>
        </a:p>
      </dgm:t>
    </dgm:pt>
    <dgm:pt modelId="{9216BA76-CC39-4733-9C24-12F765DF272D}" type="sibTrans" cxnId="{ECF47124-98F5-4108-B807-8BAEE27D60CC}">
      <dgm:prSet/>
      <dgm:spPr/>
      <dgm:t>
        <a:bodyPr/>
        <a:lstStyle/>
        <a:p>
          <a:endParaRPr lang="en-US" sz="2000">
            <a:solidFill>
              <a:srgbClr val="152B48"/>
            </a:solidFill>
            <a:latin typeface="Montserrat" panose="00000500000000000000"/>
          </a:endParaRPr>
        </a:p>
      </dgm:t>
    </dgm:pt>
    <dgm:pt modelId="{8E8418DE-B9DA-4EBF-BA6A-3A043BCA2E91}">
      <dgm:prSet custT="1"/>
      <dgm:spPr/>
      <dgm:t>
        <a:bodyPr/>
        <a:lstStyle/>
        <a:p>
          <a:r>
            <a:rPr lang="es-ES" sz="1200" dirty="0">
              <a:solidFill>
                <a:srgbClr val="152B48"/>
              </a:solidFill>
              <a:latin typeface="Montserrat" panose="00000500000000000000"/>
            </a:rPr>
            <a:t>Ecocardiografía en pacientes con aneurismas grandes </a:t>
          </a:r>
          <a:r>
            <a:rPr lang="es-ES" sz="1200" dirty="0">
              <a:solidFill>
                <a:srgbClr val="152B48"/>
              </a:solidFill>
              <a:latin typeface="Montserrat" panose="00000500000000000000"/>
              <a:sym typeface="Wingdings" panose="05000000000000000000" pitchFamily="2" charset="2"/>
            </a:rPr>
            <a:t> 2</a:t>
          </a:r>
          <a:r>
            <a:rPr lang="es-ES" sz="1200" dirty="0">
              <a:solidFill>
                <a:srgbClr val="152B48"/>
              </a:solidFill>
              <a:latin typeface="Montserrat" panose="00000500000000000000"/>
            </a:rPr>
            <a:t> veces por semana durante los primeros 45 días de la enfermedad, y luego mensualmente hasta el tercer mes después del inicio de la enfermedad </a:t>
          </a:r>
          <a:r>
            <a:rPr lang="es-ES" sz="1200" dirty="0">
              <a:solidFill>
                <a:srgbClr val="152B48"/>
              </a:solidFill>
              <a:latin typeface="Montserrat" panose="00000500000000000000"/>
              <a:sym typeface="Wingdings" panose="05000000000000000000" pitchFamily="2" charset="2"/>
            </a:rPr>
            <a:t> riesgo de trombosis.</a:t>
          </a:r>
          <a:endParaRPr lang="en-US" sz="1200" dirty="0">
            <a:solidFill>
              <a:srgbClr val="152B48"/>
            </a:solidFill>
            <a:latin typeface="Montserrat" panose="00000500000000000000"/>
          </a:endParaRPr>
        </a:p>
      </dgm:t>
    </dgm:pt>
    <dgm:pt modelId="{DA4200B5-3DC1-41BA-96C9-8D06D9848197}" type="parTrans" cxnId="{3E50B091-E59E-4D70-B9D0-9BD2C509312A}">
      <dgm:prSet/>
      <dgm:spPr/>
      <dgm:t>
        <a:bodyPr/>
        <a:lstStyle/>
        <a:p>
          <a:endParaRPr lang="en-US" sz="2000">
            <a:solidFill>
              <a:srgbClr val="152B48"/>
            </a:solidFill>
            <a:latin typeface="Montserrat" panose="00000500000000000000"/>
          </a:endParaRPr>
        </a:p>
      </dgm:t>
    </dgm:pt>
    <dgm:pt modelId="{8B952724-9F74-4FFE-870A-E7065BF3920A}" type="sibTrans" cxnId="{3E50B091-E59E-4D70-B9D0-9BD2C509312A}">
      <dgm:prSet/>
      <dgm:spPr/>
      <dgm:t>
        <a:bodyPr/>
        <a:lstStyle/>
        <a:p>
          <a:endParaRPr lang="en-US" sz="2000">
            <a:solidFill>
              <a:srgbClr val="152B48"/>
            </a:solidFill>
            <a:latin typeface="Montserrat" panose="00000500000000000000"/>
          </a:endParaRPr>
        </a:p>
      </dgm:t>
    </dgm:pt>
    <dgm:pt modelId="{AB6A15D0-F843-7D43-A337-5FC60D843793}" type="pres">
      <dgm:prSet presAssocID="{9C0C75E2-037A-44F5-B6A4-E817531DD039}" presName="hierChild1" presStyleCnt="0">
        <dgm:presLayoutVars>
          <dgm:chPref val="1"/>
          <dgm:dir/>
          <dgm:animOne val="branch"/>
          <dgm:animLvl val="lvl"/>
          <dgm:resizeHandles/>
        </dgm:presLayoutVars>
      </dgm:prSet>
      <dgm:spPr/>
    </dgm:pt>
    <dgm:pt modelId="{DB093B94-C762-454D-B526-6FC7DA89E995}" type="pres">
      <dgm:prSet presAssocID="{0BEB1771-2EB8-46D1-920B-0EF0729784CC}" presName="hierRoot1" presStyleCnt="0"/>
      <dgm:spPr/>
    </dgm:pt>
    <dgm:pt modelId="{E732A8A7-5DA1-8B4F-A055-181419DE6B82}" type="pres">
      <dgm:prSet presAssocID="{0BEB1771-2EB8-46D1-920B-0EF0729784CC}" presName="composite" presStyleCnt="0"/>
      <dgm:spPr/>
    </dgm:pt>
    <dgm:pt modelId="{6E8613D1-4006-F643-BCA6-B2F0025414E2}" type="pres">
      <dgm:prSet presAssocID="{0BEB1771-2EB8-46D1-920B-0EF0729784CC}" presName="background" presStyleLbl="node0" presStyleIdx="0" presStyleCnt="2"/>
      <dgm:spPr/>
    </dgm:pt>
    <dgm:pt modelId="{724AC9F0-6351-B84D-97C0-966BA41484E6}" type="pres">
      <dgm:prSet presAssocID="{0BEB1771-2EB8-46D1-920B-0EF0729784CC}" presName="text" presStyleLbl="fgAcc0" presStyleIdx="0" presStyleCnt="2">
        <dgm:presLayoutVars>
          <dgm:chPref val="3"/>
        </dgm:presLayoutVars>
      </dgm:prSet>
      <dgm:spPr/>
    </dgm:pt>
    <dgm:pt modelId="{D40A8DDE-EA52-6444-9CAF-102771A995B2}" type="pres">
      <dgm:prSet presAssocID="{0BEB1771-2EB8-46D1-920B-0EF0729784CC}" presName="hierChild2" presStyleCnt="0"/>
      <dgm:spPr/>
    </dgm:pt>
    <dgm:pt modelId="{C2C3094F-C77E-564A-BBC6-66B5B52F391A}" type="pres">
      <dgm:prSet presAssocID="{8E8418DE-B9DA-4EBF-BA6A-3A043BCA2E91}" presName="hierRoot1" presStyleCnt="0"/>
      <dgm:spPr/>
    </dgm:pt>
    <dgm:pt modelId="{CBCA09BC-6953-9243-B46B-58B3AEE9999B}" type="pres">
      <dgm:prSet presAssocID="{8E8418DE-B9DA-4EBF-BA6A-3A043BCA2E91}" presName="composite" presStyleCnt="0"/>
      <dgm:spPr/>
    </dgm:pt>
    <dgm:pt modelId="{FE488585-6AAE-9047-8E57-C9BAAF30A5EC}" type="pres">
      <dgm:prSet presAssocID="{8E8418DE-B9DA-4EBF-BA6A-3A043BCA2E91}" presName="background" presStyleLbl="node0" presStyleIdx="1" presStyleCnt="2"/>
      <dgm:spPr/>
    </dgm:pt>
    <dgm:pt modelId="{83A9B777-AFE9-FB47-BBBD-519FC13AD414}" type="pres">
      <dgm:prSet presAssocID="{8E8418DE-B9DA-4EBF-BA6A-3A043BCA2E91}" presName="text" presStyleLbl="fgAcc0" presStyleIdx="1" presStyleCnt="2">
        <dgm:presLayoutVars>
          <dgm:chPref val="3"/>
        </dgm:presLayoutVars>
      </dgm:prSet>
      <dgm:spPr/>
    </dgm:pt>
    <dgm:pt modelId="{1C9F4E9E-15B7-4240-B5BB-D01853AB259C}" type="pres">
      <dgm:prSet presAssocID="{8E8418DE-B9DA-4EBF-BA6A-3A043BCA2E91}" presName="hierChild2" presStyleCnt="0"/>
      <dgm:spPr/>
    </dgm:pt>
  </dgm:ptLst>
  <dgm:cxnLst>
    <dgm:cxn modelId="{ECF47124-98F5-4108-B807-8BAEE27D60CC}" srcId="{9C0C75E2-037A-44F5-B6A4-E817531DD039}" destId="{0BEB1771-2EB8-46D1-920B-0EF0729784CC}" srcOrd="0" destOrd="0" parTransId="{A15BBD87-5A31-4379-AF83-1BEA5AA6C411}" sibTransId="{9216BA76-CC39-4733-9C24-12F765DF272D}"/>
    <dgm:cxn modelId="{3E50B091-E59E-4D70-B9D0-9BD2C509312A}" srcId="{9C0C75E2-037A-44F5-B6A4-E817531DD039}" destId="{8E8418DE-B9DA-4EBF-BA6A-3A043BCA2E91}" srcOrd="1" destOrd="0" parTransId="{DA4200B5-3DC1-41BA-96C9-8D06D9848197}" sibTransId="{8B952724-9F74-4FFE-870A-E7065BF3920A}"/>
    <dgm:cxn modelId="{1A142DD4-D248-7043-A067-C9390AD72F07}" type="presOf" srcId="{9C0C75E2-037A-44F5-B6A4-E817531DD039}" destId="{AB6A15D0-F843-7D43-A337-5FC60D843793}" srcOrd="0" destOrd="0" presId="urn:microsoft.com/office/officeart/2005/8/layout/hierarchy1"/>
    <dgm:cxn modelId="{06057FE5-E39F-FB4F-9281-E68450C2DBC9}" type="presOf" srcId="{0BEB1771-2EB8-46D1-920B-0EF0729784CC}" destId="{724AC9F0-6351-B84D-97C0-966BA41484E6}" srcOrd="0" destOrd="0" presId="urn:microsoft.com/office/officeart/2005/8/layout/hierarchy1"/>
    <dgm:cxn modelId="{B7D90BF3-0250-3341-A0AA-BDB500DA698E}" type="presOf" srcId="{8E8418DE-B9DA-4EBF-BA6A-3A043BCA2E91}" destId="{83A9B777-AFE9-FB47-BBBD-519FC13AD414}" srcOrd="0" destOrd="0" presId="urn:microsoft.com/office/officeart/2005/8/layout/hierarchy1"/>
    <dgm:cxn modelId="{2EC47B57-336A-284D-87A4-482C244F33D9}" type="presParOf" srcId="{AB6A15D0-F843-7D43-A337-5FC60D843793}" destId="{DB093B94-C762-454D-B526-6FC7DA89E995}" srcOrd="0" destOrd="0" presId="urn:microsoft.com/office/officeart/2005/8/layout/hierarchy1"/>
    <dgm:cxn modelId="{30A03BB6-2F27-9E4D-BECA-7BE013F3D1F7}" type="presParOf" srcId="{DB093B94-C762-454D-B526-6FC7DA89E995}" destId="{E732A8A7-5DA1-8B4F-A055-181419DE6B82}" srcOrd="0" destOrd="0" presId="urn:microsoft.com/office/officeart/2005/8/layout/hierarchy1"/>
    <dgm:cxn modelId="{32506740-D4A6-A846-AF04-3F66B7A6D402}" type="presParOf" srcId="{E732A8A7-5DA1-8B4F-A055-181419DE6B82}" destId="{6E8613D1-4006-F643-BCA6-B2F0025414E2}" srcOrd="0" destOrd="0" presId="urn:microsoft.com/office/officeart/2005/8/layout/hierarchy1"/>
    <dgm:cxn modelId="{80143BF4-4C7D-EF46-8098-FDADF4611975}" type="presParOf" srcId="{E732A8A7-5DA1-8B4F-A055-181419DE6B82}" destId="{724AC9F0-6351-B84D-97C0-966BA41484E6}" srcOrd="1" destOrd="0" presId="urn:microsoft.com/office/officeart/2005/8/layout/hierarchy1"/>
    <dgm:cxn modelId="{A0A068A4-7A0B-BA46-8DAC-798C46A08F4F}" type="presParOf" srcId="{DB093B94-C762-454D-B526-6FC7DA89E995}" destId="{D40A8DDE-EA52-6444-9CAF-102771A995B2}" srcOrd="1" destOrd="0" presId="urn:microsoft.com/office/officeart/2005/8/layout/hierarchy1"/>
    <dgm:cxn modelId="{4B3B6A3E-C6E3-FE4B-83ED-E87F7E0038B7}" type="presParOf" srcId="{AB6A15D0-F843-7D43-A337-5FC60D843793}" destId="{C2C3094F-C77E-564A-BBC6-66B5B52F391A}" srcOrd="1" destOrd="0" presId="urn:microsoft.com/office/officeart/2005/8/layout/hierarchy1"/>
    <dgm:cxn modelId="{E21FB4CC-25AA-9C49-BF4A-7D361E37BC52}" type="presParOf" srcId="{C2C3094F-C77E-564A-BBC6-66B5B52F391A}" destId="{CBCA09BC-6953-9243-B46B-58B3AEE9999B}" srcOrd="0" destOrd="0" presId="urn:microsoft.com/office/officeart/2005/8/layout/hierarchy1"/>
    <dgm:cxn modelId="{A1797615-2BC9-B546-AE85-9E7733BFFF11}" type="presParOf" srcId="{CBCA09BC-6953-9243-B46B-58B3AEE9999B}" destId="{FE488585-6AAE-9047-8E57-C9BAAF30A5EC}" srcOrd="0" destOrd="0" presId="urn:microsoft.com/office/officeart/2005/8/layout/hierarchy1"/>
    <dgm:cxn modelId="{0E147545-8715-464B-8118-6AE909B17591}" type="presParOf" srcId="{CBCA09BC-6953-9243-B46B-58B3AEE9999B}" destId="{83A9B777-AFE9-FB47-BBBD-519FC13AD414}" srcOrd="1" destOrd="0" presId="urn:microsoft.com/office/officeart/2005/8/layout/hierarchy1"/>
    <dgm:cxn modelId="{C15D34DD-C107-0B41-AAF7-84F7F14BB0BE}" type="presParOf" srcId="{C2C3094F-C77E-564A-BBC6-66B5B52F391A}" destId="{1C9F4E9E-15B7-4240-B5BB-D01853AB259C}" srcOrd="1" destOrd="0" presId="urn:microsoft.com/office/officeart/2005/8/layout/hierarchy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7.xml><?xml version="1.0" encoding="utf-8"?>
<dgm:dataModel xmlns:dgm="http://schemas.openxmlformats.org/drawingml/2006/diagram" xmlns:a="http://schemas.openxmlformats.org/drawingml/2006/main">
  <dgm:ptLst>
    <dgm:pt modelId="{89FE89AC-51AF-BD4D-A83D-0AA100656BC7}" type="doc">
      <dgm:prSet loTypeId="urn:microsoft.com/office/officeart/2005/8/layout/vList2" loCatId="list" qsTypeId="urn:microsoft.com/office/officeart/2005/8/quickstyle/simple1" qsCatId="simple" csTypeId="urn:microsoft.com/office/officeart/2005/8/colors/accent0_1" csCatId="mainScheme"/>
      <dgm:spPr/>
      <dgm:t>
        <a:bodyPr/>
        <a:lstStyle/>
        <a:p>
          <a:endParaRPr lang="es-ES"/>
        </a:p>
      </dgm:t>
    </dgm:pt>
    <dgm:pt modelId="{7DD217B1-7A92-A243-A472-88831500CA3B}">
      <dgm:prSet/>
      <dgm:spPr/>
      <dgm:t>
        <a:bodyPr/>
        <a:lstStyle/>
        <a:p>
          <a:r>
            <a:rPr lang="es-ES" dirty="0">
              <a:solidFill>
                <a:srgbClr val="152B48"/>
              </a:solidFill>
              <a:latin typeface="Montserrat" panose="00000500000000000000"/>
            </a:rPr>
            <a:t>Hematocrito &lt; 35%</a:t>
          </a:r>
          <a:endParaRPr lang="es-CO" dirty="0">
            <a:solidFill>
              <a:srgbClr val="152B48"/>
            </a:solidFill>
            <a:latin typeface="Montserrat" panose="00000500000000000000"/>
          </a:endParaRPr>
        </a:p>
      </dgm:t>
    </dgm:pt>
    <dgm:pt modelId="{748483E5-4CC3-704A-AA72-055182FC6D3D}" type="parTrans" cxnId="{83E8B1D7-7606-B44E-A18C-E74BBDF6DEFA}">
      <dgm:prSet/>
      <dgm:spPr/>
      <dgm:t>
        <a:bodyPr/>
        <a:lstStyle/>
        <a:p>
          <a:endParaRPr lang="es-ES">
            <a:solidFill>
              <a:srgbClr val="152B48"/>
            </a:solidFill>
            <a:latin typeface="Montserrat" panose="00000500000000000000"/>
          </a:endParaRPr>
        </a:p>
      </dgm:t>
    </dgm:pt>
    <dgm:pt modelId="{362071A2-CEB9-9041-A442-3CEE481684F6}" type="sibTrans" cxnId="{83E8B1D7-7606-B44E-A18C-E74BBDF6DEFA}">
      <dgm:prSet/>
      <dgm:spPr/>
      <dgm:t>
        <a:bodyPr/>
        <a:lstStyle/>
        <a:p>
          <a:endParaRPr lang="es-ES">
            <a:solidFill>
              <a:srgbClr val="152B48"/>
            </a:solidFill>
            <a:latin typeface="Montserrat" panose="00000500000000000000"/>
          </a:endParaRPr>
        </a:p>
      </dgm:t>
    </dgm:pt>
    <dgm:pt modelId="{9FEBEB40-8CF1-664B-8A8A-7D7FC441BCCD}">
      <dgm:prSet/>
      <dgm:spPr/>
      <dgm:t>
        <a:bodyPr/>
        <a:lstStyle/>
        <a:p>
          <a:r>
            <a:rPr lang="es-ES" dirty="0">
              <a:solidFill>
                <a:srgbClr val="152B48"/>
              </a:solidFill>
              <a:latin typeface="Montserrat" panose="00000500000000000000"/>
            </a:rPr>
            <a:t>Hemoglobina &lt; 11,6 g/dl</a:t>
          </a:r>
          <a:endParaRPr lang="es-CO" dirty="0">
            <a:solidFill>
              <a:srgbClr val="152B48"/>
            </a:solidFill>
            <a:latin typeface="Montserrat" panose="00000500000000000000"/>
          </a:endParaRPr>
        </a:p>
      </dgm:t>
    </dgm:pt>
    <dgm:pt modelId="{67A6404A-59E8-D144-A656-B7ECB60E4824}" type="parTrans" cxnId="{EB0C6650-D396-5F43-AF39-562FDB806BF7}">
      <dgm:prSet/>
      <dgm:spPr/>
      <dgm:t>
        <a:bodyPr/>
        <a:lstStyle/>
        <a:p>
          <a:endParaRPr lang="es-ES">
            <a:solidFill>
              <a:srgbClr val="152B48"/>
            </a:solidFill>
            <a:latin typeface="Montserrat" panose="00000500000000000000"/>
          </a:endParaRPr>
        </a:p>
      </dgm:t>
    </dgm:pt>
    <dgm:pt modelId="{0FE1E986-A354-3C4C-AFE9-1F1FCF92ED81}" type="sibTrans" cxnId="{EB0C6650-D396-5F43-AF39-562FDB806BF7}">
      <dgm:prSet/>
      <dgm:spPr/>
      <dgm:t>
        <a:bodyPr/>
        <a:lstStyle/>
        <a:p>
          <a:endParaRPr lang="es-ES">
            <a:solidFill>
              <a:srgbClr val="152B48"/>
            </a:solidFill>
            <a:latin typeface="Montserrat" panose="00000500000000000000"/>
          </a:endParaRPr>
        </a:p>
      </dgm:t>
    </dgm:pt>
    <dgm:pt modelId="{106E2F09-3D74-FD41-8D44-F608FFC114DB}">
      <dgm:prSet/>
      <dgm:spPr/>
      <dgm:t>
        <a:bodyPr/>
        <a:lstStyle/>
        <a:p>
          <a:r>
            <a:rPr lang="es-ES">
              <a:solidFill>
                <a:srgbClr val="152B48"/>
              </a:solidFill>
              <a:latin typeface="Montserrat" panose="00000500000000000000"/>
            </a:rPr>
            <a:t>Leucocitosis &gt;12.000</a:t>
          </a:r>
          <a:endParaRPr lang="es-CO">
            <a:solidFill>
              <a:srgbClr val="152B48"/>
            </a:solidFill>
            <a:latin typeface="Montserrat" panose="00000500000000000000"/>
          </a:endParaRPr>
        </a:p>
      </dgm:t>
    </dgm:pt>
    <dgm:pt modelId="{D0C25FDB-024C-1043-AE7F-FDE6C88A950B}" type="parTrans" cxnId="{393978CF-D11A-4542-BBCA-E94A3D4680AA}">
      <dgm:prSet/>
      <dgm:spPr/>
      <dgm:t>
        <a:bodyPr/>
        <a:lstStyle/>
        <a:p>
          <a:endParaRPr lang="es-ES">
            <a:solidFill>
              <a:srgbClr val="152B48"/>
            </a:solidFill>
            <a:latin typeface="Montserrat" panose="00000500000000000000"/>
          </a:endParaRPr>
        </a:p>
      </dgm:t>
    </dgm:pt>
    <dgm:pt modelId="{27CDA0FB-9A1C-2641-8B5C-B6BA2EE8C47A}" type="sibTrans" cxnId="{393978CF-D11A-4542-BBCA-E94A3D4680AA}">
      <dgm:prSet/>
      <dgm:spPr/>
      <dgm:t>
        <a:bodyPr/>
        <a:lstStyle/>
        <a:p>
          <a:endParaRPr lang="es-ES">
            <a:solidFill>
              <a:srgbClr val="152B48"/>
            </a:solidFill>
            <a:latin typeface="Montserrat" panose="00000500000000000000"/>
          </a:endParaRPr>
        </a:p>
      </dgm:t>
    </dgm:pt>
    <dgm:pt modelId="{6B7C9E28-29A4-6E44-9CBA-7865F5D7658A}">
      <dgm:prSet/>
      <dgm:spPr/>
      <dgm:t>
        <a:bodyPr/>
        <a:lstStyle/>
        <a:p>
          <a:r>
            <a:rPr lang="es-ES">
              <a:solidFill>
                <a:srgbClr val="152B48"/>
              </a:solidFill>
              <a:latin typeface="Montserrat" panose="00000500000000000000"/>
            </a:rPr>
            <a:t>Plaquetas &lt;350.000</a:t>
          </a:r>
          <a:endParaRPr lang="es-CO">
            <a:solidFill>
              <a:srgbClr val="152B48"/>
            </a:solidFill>
            <a:latin typeface="Montserrat" panose="00000500000000000000"/>
          </a:endParaRPr>
        </a:p>
      </dgm:t>
    </dgm:pt>
    <dgm:pt modelId="{8C77057D-ED65-2F4D-91C3-4DEB4CD02FE5}" type="parTrans" cxnId="{AE4FCE1C-67EC-D540-9BAD-2A5196F706F3}">
      <dgm:prSet/>
      <dgm:spPr/>
      <dgm:t>
        <a:bodyPr/>
        <a:lstStyle/>
        <a:p>
          <a:endParaRPr lang="es-ES">
            <a:solidFill>
              <a:srgbClr val="152B48"/>
            </a:solidFill>
            <a:latin typeface="Montserrat" panose="00000500000000000000"/>
          </a:endParaRPr>
        </a:p>
      </dgm:t>
    </dgm:pt>
    <dgm:pt modelId="{866C8C52-87B2-1C49-A0BA-02D89F6F4047}" type="sibTrans" cxnId="{AE4FCE1C-67EC-D540-9BAD-2A5196F706F3}">
      <dgm:prSet/>
      <dgm:spPr/>
      <dgm:t>
        <a:bodyPr/>
        <a:lstStyle/>
        <a:p>
          <a:endParaRPr lang="es-ES">
            <a:solidFill>
              <a:srgbClr val="152B48"/>
            </a:solidFill>
            <a:latin typeface="Montserrat" panose="00000500000000000000"/>
          </a:endParaRPr>
        </a:p>
      </dgm:t>
    </dgm:pt>
    <dgm:pt modelId="{C7A0E604-4188-C541-888F-FE3225C221C0}">
      <dgm:prSet/>
      <dgm:spPr/>
      <dgm:t>
        <a:bodyPr/>
        <a:lstStyle/>
        <a:p>
          <a:r>
            <a:rPr lang="es-ES" dirty="0">
              <a:solidFill>
                <a:srgbClr val="152B48"/>
              </a:solidFill>
              <a:latin typeface="Montserrat" panose="00000500000000000000"/>
            </a:rPr>
            <a:t>Albumina &lt; 3,5 g/dl</a:t>
          </a:r>
          <a:endParaRPr lang="es-CO" dirty="0">
            <a:solidFill>
              <a:srgbClr val="152B48"/>
            </a:solidFill>
            <a:latin typeface="Montserrat" panose="00000500000000000000"/>
          </a:endParaRPr>
        </a:p>
      </dgm:t>
    </dgm:pt>
    <dgm:pt modelId="{54605668-3086-0744-8332-A4C95400EDC3}" type="parTrans" cxnId="{B8F52DFC-2EB3-B548-ADC9-3B50A1958DD6}">
      <dgm:prSet/>
      <dgm:spPr/>
      <dgm:t>
        <a:bodyPr/>
        <a:lstStyle/>
        <a:p>
          <a:endParaRPr lang="es-ES">
            <a:solidFill>
              <a:srgbClr val="152B48"/>
            </a:solidFill>
            <a:latin typeface="Montserrat" panose="00000500000000000000"/>
          </a:endParaRPr>
        </a:p>
      </dgm:t>
    </dgm:pt>
    <dgm:pt modelId="{845BA7AE-FE57-414B-9C95-1822E68AB3CF}" type="sibTrans" cxnId="{B8F52DFC-2EB3-B548-ADC9-3B50A1958DD6}">
      <dgm:prSet/>
      <dgm:spPr/>
      <dgm:t>
        <a:bodyPr/>
        <a:lstStyle/>
        <a:p>
          <a:endParaRPr lang="es-ES">
            <a:solidFill>
              <a:srgbClr val="152B48"/>
            </a:solidFill>
            <a:latin typeface="Montserrat" panose="00000500000000000000"/>
          </a:endParaRPr>
        </a:p>
      </dgm:t>
    </dgm:pt>
    <dgm:pt modelId="{44607F31-FF9A-4849-932A-D663C1A78BB2}">
      <dgm:prSet/>
      <dgm:spPr/>
      <dgm:t>
        <a:bodyPr/>
        <a:lstStyle/>
        <a:p>
          <a:r>
            <a:rPr lang="es-ES">
              <a:solidFill>
                <a:srgbClr val="152B48"/>
              </a:solidFill>
              <a:latin typeface="Montserrat" panose="00000500000000000000"/>
            </a:rPr>
            <a:t>Hombre</a:t>
          </a:r>
          <a:endParaRPr lang="es-CO">
            <a:solidFill>
              <a:srgbClr val="152B48"/>
            </a:solidFill>
            <a:latin typeface="Montserrat" panose="00000500000000000000"/>
          </a:endParaRPr>
        </a:p>
      </dgm:t>
    </dgm:pt>
    <dgm:pt modelId="{70026EFC-5108-6649-98B6-381E7589303C}" type="parTrans" cxnId="{9478F68A-134C-294E-8734-4E6C5CFA28BE}">
      <dgm:prSet/>
      <dgm:spPr/>
      <dgm:t>
        <a:bodyPr/>
        <a:lstStyle/>
        <a:p>
          <a:endParaRPr lang="es-ES">
            <a:solidFill>
              <a:srgbClr val="152B48"/>
            </a:solidFill>
            <a:latin typeface="Montserrat" panose="00000500000000000000"/>
          </a:endParaRPr>
        </a:p>
      </dgm:t>
    </dgm:pt>
    <dgm:pt modelId="{D55A198B-2182-F442-B0AA-7114AEB21326}" type="sibTrans" cxnId="{9478F68A-134C-294E-8734-4E6C5CFA28BE}">
      <dgm:prSet/>
      <dgm:spPr/>
      <dgm:t>
        <a:bodyPr/>
        <a:lstStyle/>
        <a:p>
          <a:endParaRPr lang="es-ES">
            <a:solidFill>
              <a:srgbClr val="152B48"/>
            </a:solidFill>
            <a:latin typeface="Montserrat" panose="00000500000000000000"/>
          </a:endParaRPr>
        </a:p>
      </dgm:t>
    </dgm:pt>
    <dgm:pt modelId="{29A76772-19F4-F646-A7FA-924E4DF8D6E6}">
      <dgm:prSet/>
      <dgm:spPr/>
      <dgm:t>
        <a:bodyPr/>
        <a:lstStyle/>
        <a:p>
          <a:r>
            <a:rPr lang="es-ES">
              <a:solidFill>
                <a:srgbClr val="152B48"/>
              </a:solidFill>
              <a:latin typeface="Montserrat" panose="00000500000000000000"/>
            </a:rPr>
            <a:t>Edad &lt;12 meses </a:t>
          </a:r>
          <a:endParaRPr lang="es-CO">
            <a:solidFill>
              <a:srgbClr val="152B48"/>
            </a:solidFill>
            <a:latin typeface="Montserrat" panose="00000500000000000000"/>
          </a:endParaRPr>
        </a:p>
      </dgm:t>
    </dgm:pt>
    <dgm:pt modelId="{81022FF4-D27D-EB4B-956C-852BD72652F6}" type="parTrans" cxnId="{651D74A3-D0B0-5D4D-A3A8-48B361C03EA1}">
      <dgm:prSet/>
      <dgm:spPr/>
      <dgm:t>
        <a:bodyPr/>
        <a:lstStyle/>
        <a:p>
          <a:endParaRPr lang="es-ES">
            <a:solidFill>
              <a:srgbClr val="152B48"/>
            </a:solidFill>
            <a:latin typeface="Montserrat" panose="00000500000000000000"/>
          </a:endParaRPr>
        </a:p>
      </dgm:t>
    </dgm:pt>
    <dgm:pt modelId="{999905B6-FC99-304D-B66C-8386CC814608}" type="sibTrans" cxnId="{651D74A3-D0B0-5D4D-A3A8-48B361C03EA1}">
      <dgm:prSet/>
      <dgm:spPr/>
      <dgm:t>
        <a:bodyPr/>
        <a:lstStyle/>
        <a:p>
          <a:endParaRPr lang="es-ES">
            <a:solidFill>
              <a:srgbClr val="152B48"/>
            </a:solidFill>
            <a:latin typeface="Montserrat" panose="00000500000000000000"/>
          </a:endParaRPr>
        </a:p>
      </dgm:t>
    </dgm:pt>
    <dgm:pt modelId="{E9D2CD89-368C-AC4E-9CE7-8EA229932087}">
      <dgm:prSet/>
      <dgm:spPr/>
      <dgm:t>
        <a:bodyPr/>
        <a:lstStyle/>
        <a:p>
          <a:r>
            <a:rPr lang="es-ES">
              <a:solidFill>
                <a:srgbClr val="152B48"/>
              </a:solidFill>
              <a:latin typeface="Montserrat" panose="00000500000000000000"/>
            </a:rPr>
            <a:t>PCR &gt;3mg/dl</a:t>
          </a:r>
          <a:endParaRPr lang="es-CO">
            <a:solidFill>
              <a:srgbClr val="152B48"/>
            </a:solidFill>
            <a:latin typeface="Montserrat" panose="00000500000000000000"/>
          </a:endParaRPr>
        </a:p>
      </dgm:t>
    </dgm:pt>
    <dgm:pt modelId="{99497D7E-EA86-9D42-9955-CDBB59B988AF}" type="parTrans" cxnId="{29564705-444B-DC4C-9C22-9C2C690A9063}">
      <dgm:prSet/>
      <dgm:spPr/>
      <dgm:t>
        <a:bodyPr/>
        <a:lstStyle/>
        <a:p>
          <a:endParaRPr lang="es-ES">
            <a:solidFill>
              <a:srgbClr val="152B48"/>
            </a:solidFill>
            <a:latin typeface="Montserrat" panose="00000500000000000000"/>
          </a:endParaRPr>
        </a:p>
      </dgm:t>
    </dgm:pt>
    <dgm:pt modelId="{696AE8CA-E09D-6141-B73E-DC619065FE2F}" type="sibTrans" cxnId="{29564705-444B-DC4C-9C22-9C2C690A9063}">
      <dgm:prSet/>
      <dgm:spPr/>
      <dgm:t>
        <a:bodyPr/>
        <a:lstStyle/>
        <a:p>
          <a:endParaRPr lang="es-ES">
            <a:solidFill>
              <a:srgbClr val="152B48"/>
            </a:solidFill>
            <a:latin typeface="Montserrat" panose="00000500000000000000"/>
          </a:endParaRPr>
        </a:p>
      </dgm:t>
    </dgm:pt>
    <dgm:pt modelId="{E2111A6C-0DA1-EA4F-8488-6773AA17131E}" type="pres">
      <dgm:prSet presAssocID="{89FE89AC-51AF-BD4D-A83D-0AA100656BC7}" presName="linear" presStyleCnt="0">
        <dgm:presLayoutVars>
          <dgm:animLvl val="lvl"/>
          <dgm:resizeHandles val="exact"/>
        </dgm:presLayoutVars>
      </dgm:prSet>
      <dgm:spPr/>
    </dgm:pt>
    <dgm:pt modelId="{E92B196E-92CA-5D4D-B06A-C0DA88617313}" type="pres">
      <dgm:prSet presAssocID="{7DD217B1-7A92-A243-A472-88831500CA3B}" presName="parentText" presStyleLbl="node1" presStyleIdx="0" presStyleCnt="8">
        <dgm:presLayoutVars>
          <dgm:chMax val="0"/>
          <dgm:bulletEnabled val="1"/>
        </dgm:presLayoutVars>
      </dgm:prSet>
      <dgm:spPr/>
    </dgm:pt>
    <dgm:pt modelId="{68D80277-19C6-414E-88C4-37588BF1D72F}" type="pres">
      <dgm:prSet presAssocID="{362071A2-CEB9-9041-A442-3CEE481684F6}" presName="spacer" presStyleCnt="0"/>
      <dgm:spPr/>
    </dgm:pt>
    <dgm:pt modelId="{7C1E62AE-9621-6C4F-9AFB-6D8FB0FE8C88}" type="pres">
      <dgm:prSet presAssocID="{9FEBEB40-8CF1-664B-8A8A-7D7FC441BCCD}" presName="parentText" presStyleLbl="node1" presStyleIdx="1" presStyleCnt="8">
        <dgm:presLayoutVars>
          <dgm:chMax val="0"/>
          <dgm:bulletEnabled val="1"/>
        </dgm:presLayoutVars>
      </dgm:prSet>
      <dgm:spPr/>
    </dgm:pt>
    <dgm:pt modelId="{8D02C1B7-6AFA-CE4E-AB3A-40673FB78685}" type="pres">
      <dgm:prSet presAssocID="{0FE1E986-A354-3C4C-AFE9-1F1FCF92ED81}" presName="spacer" presStyleCnt="0"/>
      <dgm:spPr/>
    </dgm:pt>
    <dgm:pt modelId="{1FB160B4-BCC0-0043-9339-C1F2CEE1661A}" type="pres">
      <dgm:prSet presAssocID="{106E2F09-3D74-FD41-8D44-F608FFC114DB}" presName="parentText" presStyleLbl="node1" presStyleIdx="2" presStyleCnt="8">
        <dgm:presLayoutVars>
          <dgm:chMax val="0"/>
          <dgm:bulletEnabled val="1"/>
        </dgm:presLayoutVars>
      </dgm:prSet>
      <dgm:spPr/>
    </dgm:pt>
    <dgm:pt modelId="{A924E114-700D-2543-9E32-4963439295D2}" type="pres">
      <dgm:prSet presAssocID="{27CDA0FB-9A1C-2641-8B5C-B6BA2EE8C47A}" presName="spacer" presStyleCnt="0"/>
      <dgm:spPr/>
    </dgm:pt>
    <dgm:pt modelId="{D5DBFB9D-8F73-6341-96D7-AFE030B60C24}" type="pres">
      <dgm:prSet presAssocID="{6B7C9E28-29A4-6E44-9CBA-7865F5D7658A}" presName="parentText" presStyleLbl="node1" presStyleIdx="3" presStyleCnt="8">
        <dgm:presLayoutVars>
          <dgm:chMax val="0"/>
          <dgm:bulletEnabled val="1"/>
        </dgm:presLayoutVars>
      </dgm:prSet>
      <dgm:spPr/>
    </dgm:pt>
    <dgm:pt modelId="{6CE63E02-2A2D-F146-BBA0-F819A40F944A}" type="pres">
      <dgm:prSet presAssocID="{866C8C52-87B2-1C49-A0BA-02D89F6F4047}" presName="spacer" presStyleCnt="0"/>
      <dgm:spPr/>
    </dgm:pt>
    <dgm:pt modelId="{686E11DF-CECD-3A42-BF53-B287D7AC31F5}" type="pres">
      <dgm:prSet presAssocID="{C7A0E604-4188-C541-888F-FE3225C221C0}" presName="parentText" presStyleLbl="node1" presStyleIdx="4" presStyleCnt="8">
        <dgm:presLayoutVars>
          <dgm:chMax val="0"/>
          <dgm:bulletEnabled val="1"/>
        </dgm:presLayoutVars>
      </dgm:prSet>
      <dgm:spPr/>
    </dgm:pt>
    <dgm:pt modelId="{197CE696-A10E-EE48-BEFC-423CB03F22F6}" type="pres">
      <dgm:prSet presAssocID="{845BA7AE-FE57-414B-9C95-1822E68AB3CF}" presName="spacer" presStyleCnt="0"/>
      <dgm:spPr/>
    </dgm:pt>
    <dgm:pt modelId="{85ECC326-4A1B-F74E-92F2-0ECE81904C47}" type="pres">
      <dgm:prSet presAssocID="{44607F31-FF9A-4849-932A-D663C1A78BB2}" presName="parentText" presStyleLbl="node1" presStyleIdx="5" presStyleCnt="8">
        <dgm:presLayoutVars>
          <dgm:chMax val="0"/>
          <dgm:bulletEnabled val="1"/>
        </dgm:presLayoutVars>
      </dgm:prSet>
      <dgm:spPr/>
    </dgm:pt>
    <dgm:pt modelId="{2EFDB531-8D80-3C4E-B8E7-6F20521FB404}" type="pres">
      <dgm:prSet presAssocID="{D55A198B-2182-F442-B0AA-7114AEB21326}" presName="spacer" presStyleCnt="0"/>
      <dgm:spPr/>
    </dgm:pt>
    <dgm:pt modelId="{A9670566-20D8-CD43-B39D-876AF3CF559C}" type="pres">
      <dgm:prSet presAssocID="{29A76772-19F4-F646-A7FA-924E4DF8D6E6}" presName="parentText" presStyleLbl="node1" presStyleIdx="6" presStyleCnt="8">
        <dgm:presLayoutVars>
          <dgm:chMax val="0"/>
          <dgm:bulletEnabled val="1"/>
        </dgm:presLayoutVars>
      </dgm:prSet>
      <dgm:spPr/>
    </dgm:pt>
    <dgm:pt modelId="{F5EABD07-C1E1-8849-BDB2-E460E0365D83}" type="pres">
      <dgm:prSet presAssocID="{999905B6-FC99-304D-B66C-8386CC814608}" presName="spacer" presStyleCnt="0"/>
      <dgm:spPr/>
    </dgm:pt>
    <dgm:pt modelId="{23C86167-967D-6F4B-9484-BBB7DC7D398C}" type="pres">
      <dgm:prSet presAssocID="{E9D2CD89-368C-AC4E-9CE7-8EA229932087}" presName="parentText" presStyleLbl="node1" presStyleIdx="7" presStyleCnt="8">
        <dgm:presLayoutVars>
          <dgm:chMax val="0"/>
          <dgm:bulletEnabled val="1"/>
        </dgm:presLayoutVars>
      </dgm:prSet>
      <dgm:spPr/>
    </dgm:pt>
  </dgm:ptLst>
  <dgm:cxnLst>
    <dgm:cxn modelId="{29564705-444B-DC4C-9C22-9C2C690A9063}" srcId="{89FE89AC-51AF-BD4D-A83D-0AA100656BC7}" destId="{E9D2CD89-368C-AC4E-9CE7-8EA229932087}" srcOrd="7" destOrd="0" parTransId="{99497D7E-EA86-9D42-9955-CDBB59B988AF}" sibTransId="{696AE8CA-E09D-6141-B73E-DC619065FE2F}"/>
    <dgm:cxn modelId="{19D1110F-162F-604B-99C5-6058864567B8}" type="presOf" srcId="{106E2F09-3D74-FD41-8D44-F608FFC114DB}" destId="{1FB160B4-BCC0-0043-9339-C1F2CEE1661A}" srcOrd="0" destOrd="0" presId="urn:microsoft.com/office/officeart/2005/8/layout/vList2"/>
    <dgm:cxn modelId="{AE4FCE1C-67EC-D540-9BAD-2A5196F706F3}" srcId="{89FE89AC-51AF-BD4D-A83D-0AA100656BC7}" destId="{6B7C9E28-29A4-6E44-9CBA-7865F5D7658A}" srcOrd="3" destOrd="0" parTransId="{8C77057D-ED65-2F4D-91C3-4DEB4CD02FE5}" sibTransId="{866C8C52-87B2-1C49-A0BA-02D89F6F4047}"/>
    <dgm:cxn modelId="{5822B31D-0EED-7343-B9DA-200CB1846E9B}" type="presOf" srcId="{44607F31-FF9A-4849-932A-D663C1A78BB2}" destId="{85ECC326-4A1B-F74E-92F2-0ECE81904C47}" srcOrd="0" destOrd="0" presId="urn:microsoft.com/office/officeart/2005/8/layout/vList2"/>
    <dgm:cxn modelId="{2C254523-3311-A749-99B7-AD62CEBD1154}" type="presOf" srcId="{E9D2CD89-368C-AC4E-9CE7-8EA229932087}" destId="{23C86167-967D-6F4B-9484-BBB7DC7D398C}" srcOrd="0" destOrd="0" presId="urn:microsoft.com/office/officeart/2005/8/layout/vList2"/>
    <dgm:cxn modelId="{E73F9D30-C048-4449-9EBD-0F2DA41C86C1}" type="presOf" srcId="{29A76772-19F4-F646-A7FA-924E4DF8D6E6}" destId="{A9670566-20D8-CD43-B39D-876AF3CF559C}" srcOrd="0" destOrd="0" presId="urn:microsoft.com/office/officeart/2005/8/layout/vList2"/>
    <dgm:cxn modelId="{74142F40-8D27-0E47-B505-1E222C1343D2}" type="presOf" srcId="{89FE89AC-51AF-BD4D-A83D-0AA100656BC7}" destId="{E2111A6C-0DA1-EA4F-8488-6773AA17131E}" srcOrd="0" destOrd="0" presId="urn:microsoft.com/office/officeart/2005/8/layout/vList2"/>
    <dgm:cxn modelId="{16F1B069-F6E8-174A-B1D8-30CDBC721666}" type="presOf" srcId="{7DD217B1-7A92-A243-A472-88831500CA3B}" destId="{E92B196E-92CA-5D4D-B06A-C0DA88617313}" srcOrd="0" destOrd="0" presId="urn:microsoft.com/office/officeart/2005/8/layout/vList2"/>
    <dgm:cxn modelId="{EB0C6650-D396-5F43-AF39-562FDB806BF7}" srcId="{89FE89AC-51AF-BD4D-A83D-0AA100656BC7}" destId="{9FEBEB40-8CF1-664B-8A8A-7D7FC441BCCD}" srcOrd="1" destOrd="0" parTransId="{67A6404A-59E8-D144-A656-B7ECB60E4824}" sibTransId="{0FE1E986-A354-3C4C-AFE9-1F1FCF92ED81}"/>
    <dgm:cxn modelId="{9478F68A-134C-294E-8734-4E6C5CFA28BE}" srcId="{89FE89AC-51AF-BD4D-A83D-0AA100656BC7}" destId="{44607F31-FF9A-4849-932A-D663C1A78BB2}" srcOrd="5" destOrd="0" parTransId="{70026EFC-5108-6649-98B6-381E7589303C}" sibTransId="{D55A198B-2182-F442-B0AA-7114AEB21326}"/>
    <dgm:cxn modelId="{34F9DD8C-EA5F-004C-99E9-E9BAB12878AA}" type="presOf" srcId="{9FEBEB40-8CF1-664B-8A8A-7D7FC441BCCD}" destId="{7C1E62AE-9621-6C4F-9AFB-6D8FB0FE8C88}" srcOrd="0" destOrd="0" presId="urn:microsoft.com/office/officeart/2005/8/layout/vList2"/>
    <dgm:cxn modelId="{651D74A3-D0B0-5D4D-A3A8-48B361C03EA1}" srcId="{89FE89AC-51AF-BD4D-A83D-0AA100656BC7}" destId="{29A76772-19F4-F646-A7FA-924E4DF8D6E6}" srcOrd="6" destOrd="0" parTransId="{81022FF4-D27D-EB4B-956C-852BD72652F6}" sibTransId="{999905B6-FC99-304D-B66C-8386CC814608}"/>
    <dgm:cxn modelId="{20F714BA-2574-9A4D-94F1-11A383E964FA}" type="presOf" srcId="{C7A0E604-4188-C541-888F-FE3225C221C0}" destId="{686E11DF-CECD-3A42-BF53-B287D7AC31F5}" srcOrd="0" destOrd="0" presId="urn:microsoft.com/office/officeart/2005/8/layout/vList2"/>
    <dgm:cxn modelId="{393978CF-D11A-4542-BBCA-E94A3D4680AA}" srcId="{89FE89AC-51AF-BD4D-A83D-0AA100656BC7}" destId="{106E2F09-3D74-FD41-8D44-F608FFC114DB}" srcOrd="2" destOrd="0" parTransId="{D0C25FDB-024C-1043-AE7F-FDE6C88A950B}" sibTransId="{27CDA0FB-9A1C-2641-8B5C-B6BA2EE8C47A}"/>
    <dgm:cxn modelId="{83E8B1D7-7606-B44E-A18C-E74BBDF6DEFA}" srcId="{89FE89AC-51AF-BD4D-A83D-0AA100656BC7}" destId="{7DD217B1-7A92-A243-A472-88831500CA3B}" srcOrd="0" destOrd="0" parTransId="{748483E5-4CC3-704A-AA72-055182FC6D3D}" sibTransId="{362071A2-CEB9-9041-A442-3CEE481684F6}"/>
    <dgm:cxn modelId="{DB403CFA-D163-EB41-87C0-F672CDFD0CEC}" type="presOf" srcId="{6B7C9E28-29A4-6E44-9CBA-7865F5D7658A}" destId="{D5DBFB9D-8F73-6341-96D7-AFE030B60C24}" srcOrd="0" destOrd="0" presId="urn:microsoft.com/office/officeart/2005/8/layout/vList2"/>
    <dgm:cxn modelId="{B8F52DFC-2EB3-B548-ADC9-3B50A1958DD6}" srcId="{89FE89AC-51AF-BD4D-A83D-0AA100656BC7}" destId="{C7A0E604-4188-C541-888F-FE3225C221C0}" srcOrd="4" destOrd="0" parTransId="{54605668-3086-0744-8332-A4C95400EDC3}" sibTransId="{845BA7AE-FE57-414B-9C95-1822E68AB3CF}"/>
    <dgm:cxn modelId="{C0B46226-7CE8-1946-B7B2-0F24DD167AA1}" type="presParOf" srcId="{E2111A6C-0DA1-EA4F-8488-6773AA17131E}" destId="{E92B196E-92CA-5D4D-B06A-C0DA88617313}" srcOrd="0" destOrd="0" presId="urn:microsoft.com/office/officeart/2005/8/layout/vList2"/>
    <dgm:cxn modelId="{02CEF605-0293-3745-9DA7-3CB2DCCD6C1B}" type="presParOf" srcId="{E2111A6C-0DA1-EA4F-8488-6773AA17131E}" destId="{68D80277-19C6-414E-88C4-37588BF1D72F}" srcOrd="1" destOrd="0" presId="urn:microsoft.com/office/officeart/2005/8/layout/vList2"/>
    <dgm:cxn modelId="{E6B06A4D-08B0-FA43-BE38-5B414E90855B}" type="presParOf" srcId="{E2111A6C-0DA1-EA4F-8488-6773AA17131E}" destId="{7C1E62AE-9621-6C4F-9AFB-6D8FB0FE8C88}" srcOrd="2" destOrd="0" presId="urn:microsoft.com/office/officeart/2005/8/layout/vList2"/>
    <dgm:cxn modelId="{1C905F13-CC9C-DD43-9FB0-C9F12B37D88B}" type="presParOf" srcId="{E2111A6C-0DA1-EA4F-8488-6773AA17131E}" destId="{8D02C1B7-6AFA-CE4E-AB3A-40673FB78685}" srcOrd="3" destOrd="0" presId="urn:microsoft.com/office/officeart/2005/8/layout/vList2"/>
    <dgm:cxn modelId="{AEF35878-D0F2-5341-8510-C68D1B218647}" type="presParOf" srcId="{E2111A6C-0DA1-EA4F-8488-6773AA17131E}" destId="{1FB160B4-BCC0-0043-9339-C1F2CEE1661A}" srcOrd="4" destOrd="0" presId="urn:microsoft.com/office/officeart/2005/8/layout/vList2"/>
    <dgm:cxn modelId="{1DBA205E-07F2-5F4A-A02F-C86009FBF56D}" type="presParOf" srcId="{E2111A6C-0DA1-EA4F-8488-6773AA17131E}" destId="{A924E114-700D-2543-9E32-4963439295D2}" srcOrd="5" destOrd="0" presId="urn:microsoft.com/office/officeart/2005/8/layout/vList2"/>
    <dgm:cxn modelId="{EC747AFD-6BF0-B54D-B33A-61832344195B}" type="presParOf" srcId="{E2111A6C-0DA1-EA4F-8488-6773AA17131E}" destId="{D5DBFB9D-8F73-6341-96D7-AFE030B60C24}" srcOrd="6" destOrd="0" presId="urn:microsoft.com/office/officeart/2005/8/layout/vList2"/>
    <dgm:cxn modelId="{647E8CC6-AFC9-434A-AB3A-30645D25BECB}" type="presParOf" srcId="{E2111A6C-0DA1-EA4F-8488-6773AA17131E}" destId="{6CE63E02-2A2D-F146-BBA0-F819A40F944A}" srcOrd="7" destOrd="0" presId="urn:microsoft.com/office/officeart/2005/8/layout/vList2"/>
    <dgm:cxn modelId="{C69DE008-058B-7B4B-84BE-B5FEEC5159EE}" type="presParOf" srcId="{E2111A6C-0DA1-EA4F-8488-6773AA17131E}" destId="{686E11DF-CECD-3A42-BF53-B287D7AC31F5}" srcOrd="8" destOrd="0" presId="urn:microsoft.com/office/officeart/2005/8/layout/vList2"/>
    <dgm:cxn modelId="{6ABC8948-9D05-744B-857A-220A5B83758E}" type="presParOf" srcId="{E2111A6C-0DA1-EA4F-8488-6773AA17131E}" destId="{197CE696-A10E-EE48-BEFC-423CB03F22F6}" srcOrd="9" destOrd="0" presId="urn:microsoft.com/office/officeart/2005/8/layout/vList2"/>
    <dgm:cxn modelId="{D3E85C60-A25B-A34A-91C4-BF4B68A4ADAE}" type="presParOf" srcId="{E2111A6C-0DA1-EA4F-8488-6773AA17131E}" destId="{85ECC326-4A1B-F74E-92F2-0ECE81904C47}" srcOrd="10" destOrd="0" presId="urn:microsoft.com/office/officeart/2005/8/layout/vList2"/>
    <dgm:cxn modelId="{0EBA89ED-BB3A-894E-8176-D6F4275F3567}" type="presParOf" srcId="{E2111A6C-0DA1-EA4F-8488-6773AA17131E}" destId="{2EFDB531-8D80-3C4E-B8E7-6F20521FB404}" srcOrd="11" destOrd="0" presId="urn:microsoft.com/office/officeart/2005/8/layout/vList2"/>
    <dgm:cxn modelId="{3BC987AB-8000-0740-AD01-69D98BD74024}" type="presParOf" srcId="{E2111A6C-0DA1-EA4F-8488-6773AA17131E}" destId="{A9670566-20D8-CD43-B39D-876AF3CF559C}" srcOrd="12" destOrd="0" presId="urn:microsoft.com/office/officeart/2005/8/layout/vList2"/>
    <dgm:cxn modelId="{8384F75E-FFB5-9044-97C5-AF4383F29A91}" type="presParOf" srcId="{E2111A6C-0DA1-EA4F-8488-6773AA17131E}" destId="{F5EABD07-C1E1-8849-BDB2-E460E0365D83}" srcOrd="13" destOrd="0" presId="urn:microsoft.com/office/officeart/2005/8/layout/vList2"/>
    <dgm:cxn modelId="{25843D14-2125-594D-89D0-BD92E908C60C}" type="presParOf" srcId="{E2111A6C-0DA1-EA4F-8488-6773AA17131E}" destId="{23C86167-967D-6F4B-9484-BBB7DC7D398C}" srcOrd="14"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8.xml><?xml version="1.0" encoding="utf-8"?>
<dgm:dataModel xmlns:dgm="http://schemas.openxmlformats.org/drawingml/2006/diagram" xmlns:a="http://schemas.openxmlformats.org/drawingml/2006/main">
  <dgm:ptLst>
    <dgm:pt modelId="{62C9A579-7C2E-4D88-B64B-49EFB9701EFE}" type="doc">
      <dgm:prSet loTypeId="urn:microsoft.com/office/officeart/2005/8/layout/vList2" loCatId="list" qsTypeId="urn:microsoft.com/office/officeart/2005/8/quickstyle/simple1" qsCatId="simple" csTypeId="urn:microsoft.com/office/officeart/2005/8/colors/accent0_1" csCatId="mainScheme" phldr="1"/>
      <dgm:spPr/>
      <dgm:t>
        <a:bodyPr/>
        <a:lstStyle/>
        <a:p>
          <a:endParaRPr lang="es-CO"/>
        </a:p>
      </dgm:t>
    </dgm:pt>
    <dgm:pt modelId="{C7E8B77C-2F90-48B9-A97F-30EB762D2A1A}">
      <dgm:prSet phldrT="[Texto]" custT="1"/>
      <dgm:spPr/>
      <dgm:t>
        <a:bodyPr/>
        <a:lstStyle/>
        <a:p>
          <a:r>
            <a:rPr lang="es-CO" sz="2000" dirty="0">
              <a:solidFill>
                <a:srgbClr val="152B48"/>
              </a:solidFill>
              <a:latin typeface="Montserrat" panose="00000500000000000000" pitchFamily="50" charset="0"/>
            </a:rPr>
            <a:t>Objetivo</a:t>
          </a:r>
        </a:p>
      </dgm:t>
    </dgm:pt>
    <dgm:pt modelId="{E887EBD5-E953-4750-BCF7-494CE6048365}" type="parTrans" cxnId="{61493D9E-E956-4336-8064-A8B12F32B8CE}">
      <dgm:prSet/>
      <dgm:spPr/>
      <dgm:t>
        <a:bodyPr/>
        <a:lstStyle/>
        <a:p>
          <a:endParaRPr lang="es-CO" sz="2000">
            <a:solidFill>
              <a:srgbClr val="152B48"/>
            </a:solidFill>
            <a:latin typeface="Montserrat" panose="00000500000000000000" pitchFamily="50" charset="0"/>
          </a:endParaRPr>
        </a:p>
      </dgm:t>
    </dgm:pt>
    <dgm:pt modelId="{6AF0321A-9E1D-4D1A-8049-2945B26A1094}" type="sibTrans" cxnId="{61493D9E-E956-4336-8064-A8B12F32B8CE}">
      <dgm:prSet/>
      <dgm:spPr/>
      <dgm:t>
        <a:bodyPr/>
        <a:lstStyle/>
        <a:p>
          <a:endParaRPr lang="es-CO" sz="2000">
            <a:solidFill>
              <a:srgbClr val="152B48"/>
            </a:solidFill>
            <a:latin typeface="Montserrat" panose="00000500000000000000" pitchFamily="50" charset="0"/>
          </a:endParaRPr>
        </a:p>
      </dgm:t>
    </dgm:pt>
    <dgm:pt modelId="{23FDAE4C-65D0-4B00-B721-EC046B002CD1}">
      <dgm:prSet phldrT="[Texto]" custT="1"/>
      <dgm:spPr/>
      <dgm:t>
        <a:bodyPr/>
        <a:lstStyle/>
        <a:p>
          <a:r>
            <a:rPr lang="es-MX" sz="2000" dirty="0">
              <a:solidFill>
                <a:srgbClr val="152B48"/>
              </a:solidFill>
              <a:effectLst/>
              <a:latin typeface="Montserrat" panose="00000500000000000000" pitchFamily="50" charset="0"/>
              <a:ea typeface="Calibri" panose="020F0502020204030204" pitchFamily="34" charset="0"/>
              <a:cs typeface="Times New Roman" panose="02020603050405020304" pitchFamily="18" charset="0"/>
            </a:rPr>
            <a:t>Reducir inflamación y  daño arterial, prevenir trombosis (anomalías coronarias).</a:t>
          </a:r>
          <a:endParaRPr lang="es-CO" sz="2000" dirty="0">
            <a:solidFill>
              <a:srgbClr val="152B48"/>
            </a:solidFill>
            <a:latin typeface="Montserrat" panose="00000500000000000000" pitchFamily="50" charset="0"/>
          </a:endParaRPr>
        </a:p>
      </dgm:t>
    </dgm:pt>
    <dgm:pt modelId="{C3085AAB-33C7-4D03-9660-19AB5A0C1C14}" type="parTrans" cxnId="{183DE476-AD1D-4904-BBC4-C9BB544E6658}">
      <dgm:prSet/>
      <dgm:spPr/>
      <dgm:t>
        <a:bodyPr/>
        <a:lstStyle/>
        <a:p>
          <a:endParaRPr lang="es-CO" sz="2000">
            <a:solidFill>
              <a:srgbClr val="152B48"/>
            </a:solidFill>
            <a:latin typeface="Montserrat" panose="00000500000000000000" pitchFamily="50" charset="0"/>
          </a:endParaRPr>
        </a:p>
      </dgm:t>
    </dgm:pt>
    <dgm:pt modelId="{C9A2EEA1-5A1E-4CFD-B52B-3692B413C6A7}" type="sibTrans" cxnId="{183DE476-AD1D-4904-BBC4-C9BB544E6658}">
      <dgm:prSet/>
      <dgm:spPr/>
      <dgm:t>
        <a:bodyPr/>
        <a:lstStyle/>
        <a:p>
          <a:endParaRPr lang="es-CO" sz="2000">
            <a:solidFill>
              <a:srgbClr val="152B48"/>
            </a:solidFill>
            <a:latin typeface="Montserrat" panose="00000500000000000000" pitchFamily="50" charset="0"/>
          </a:endParaRPr>
        </a:p>
      </dgm:t>
    </dgm:pt>
    <dgm:pt modelId="{6047F66E-44A2-4E23-A9F3-7EB800C88209}">
      <dgm:prSet phldrT="[Texto]" custT="1"/>
      <dgm:spPr/>
      <dgm:t>
        <a:bodyPr/>
        <a:lstStyle/>
        <a:p>
          <a:r>
            <a:rPr lang="es-MX" sz="2000" dirty="0">
              <a:solidFill>
                <a:srgbClr val="152B48"/>
              </a:solidFill>
              <a:latin typeface="Montserrat" panose="00000500000000000000" pitchFamily="50" charset="0"/>
            </a:rPr>
            <a:t>Pilar del tratamiento</a:t>
          </a:r>
          <a:endParaRPr lang="es-CO" sz="2000" dirty="0">
            <a:solidFill>
              <a:srgbClr val="152B48"/>
            </a:solidFill>
            <a:latin typeface="Montserrat" panose="00000500000000000000" pitchFamily="50" charset="0"/>
          </a:endParaRPr>
        </a:p>
      </dgm:t>
    </dgm:pt>
    <dgm:pt modelId="{BE5B8121-6352-41CE-81EA-CEF8A9CD4D4F}" type="parTrans" cxnId="{C78C1883-BB75-4032-9A78-1A18DD4381D1}">
      <dgm:prSet/>
      <dgm:spPr/>
      <dgm:t>
        <a:bodyPr/>
        <a:lstStyle/>
        <a:p>
          <a:endParaRPr lang="es-CO" sz="2000">
            <a:solidFill>
              <a:srgbClr val="152B48"/>
            </a:solidFill>
            <a:latin typeface="Montserrat" panose="00000500000000000000" pitchFamily="50" charset="0"/>
          </a:endParaRPr>
        </a:p>
      </dgm:t>
    </dgm:pt>
    <dgm:pt modelId="{198060FD-C3FF-43AB-8C4D-F7A8AF50B0F4}" type="sibTrans" cxnId="{C78C1883-BB75-4032-9A78-1A18DD4381D1}">
      <dgm:prSet/>
      <dgm:spPr/>
      <dgm:t>
        <a:bodyPr/>
        <a:lstStyle/>
        <a:p>
          <a:endParaRPr lang="es-CO" sz="2000">
            <a:solidFill>
              <a:srgbClr val="152B48"/>
            </a:solidFill>
            <a:latin typeface="Montserrat" panose="00000500000000000000" pitchFamily="50" charset="0"/>
          </a:endParaRPr>
        </a:p>
      </dgm:t>
    </dgm:pt>
    <dgm:pt modelId="{7D092D54-8B81-40CE-B0F4-EE40A9DE60B3}">
      <dgm:prSet phldrT="[Texto]" custT="1"/>
      <dgm:spPr/>
      <dgm:t>
        <a:bodyPr/>
        <a:lstStyle/>
        <a:p>
          <a:r>
            <a:rPr lang="es-MX" sz="2000" dirty="0">
              <a:solidFill>
                <a:srgbClr val="152B48"/>
              </a:solidFill>
              <a:latin typeface="Montserrat" panose="00000500000000000000" pitchFamily="50" charset="0"/>
            </a:rPr>
            <a:t>EK completo e incompleto (1 dosis alta de IGIV + ASA).</a:t>
          </a:r>
          <a:endParaRPr lang="es-CO" sz="2000" dirty="0">
            <a:solidFill>
              <a:srgbClr val="152B48"/>
            </a:solidFill>
            <a:latin typeface="Montserrat" panose="00000500000000000000" pitchFamily="50" charset="0"/>
          </a:endParaRPr>
        </a:p>
      </dgm:t>
    </dgm:pt>
    <dgm:pt modelId="{3E2C86E2-1A84-4D4B-8662-EEDDBCC56FF5}" type="parTrans" cxnId="{D98835FE-8A10-48C1-BD62-636164015483}">
      <dgm:prSet/>
      <dgm:spPr/>
      <dgm:t>
        <a:bodyPr/>
        <a:lstStyle/>
        <a:p>
          <a:endParaRPr lang="es-CO" sz="2000">
            <a:solidFill>
              <a:srgbClr val="152B48"/>
            </a:solidFill>
            <a:latin typeface="Montserrat" panose="00000500000000000000" pitchFamily="50" charset="0"/>
          </a:endParaRPr>
        </a:p>
      </dgm:t>
    </dgm:pt>
    <dgm:pt modelId="{077C0117-20C1-40E6-A873-D193961D4F10}" type="sibTrans" cxnId="{D98835FE-8A10-48C1-BD62-636164015483}">
      <dgm:prSet/>
      <dgm:spPr/>
      <dgm:t>
        <a:bodyPr/>
        <a:lstStyle/>
        <a:p>
          <a:endParaRPr lang="es-CO" sz="2000">
            <a:solidFill>
              <a:srgbClr val="152B48"/>
            </a:solidFill>
            <a:latin typeface="Montserrat" panose="00000500000000000000" pitchFamily="50" charset="0"/>
          </a:endParaRPr>
        </a:p>
      </dgm:t>
    </dgm:pt>
    <dgm:pt modelId="{E5BA38DA-01EC-47ED-9F21-67E39E7DA2B6}" type="pres">
      <dgm:prSet presAssocID="{62C9A579-7C2E-4D88-B64B-49EFB9701EFE}" presName="linear" presStyleCnt="0">
        <dgm:presLayoutVars>
          <dgm:animLvl val="lvl"/>
          <dgm:resizeHandles val="exact"/>
        </dgm:presLayoutVars>
      </dgm:prSet>
      <dgm:spPr/>
    </dgm:pt>
    <dgm:pt modelId="{D381C6B9-4F35-4B7D-ABC0-74BA2EF08E9C}" type="pres">
      <dgm:prSet presAssocID="{C7E8B77C-2F90-48B9-A97F-30EB762D2A1A}" presName="parentText" presStyleLbl="node1" presStyleIdx="0" presStyleCnt="2">
        <dgm:presLayoutVars>
          <dgm:chMax val="0"/>
          <dgm:bulletEnabled val="1"/>
        </dgm:presLayoutVars>
      </dgm:prSet>
      <dgm:spPr/>
    </dgm:pt>
    <dgm:pt modelId="{76C7FF52-21AB-4FC1-A8BC-0B76C372F20F}" type="pres">
      <dgm:prSet presAssocID="{C7E8B77C-2F90-48B9-A97F-30EB762D2A1A}" presName="childText" presStyleLbl="revTx" presStyleIdx="0" presStyleCnt="2">
        <dgm:presLayoutVars>
          <dgm:bulletEnabled val="1"/>
        </dgm:presLayoutVars>
      </dgm:prSet>
      <dgm:spPr/>
    </dgm:pt>
    <dgm:pt modelId="{4A0BA709-DDB8-4E8F-9BBB-12EB9D8CD93A}" type="pres">
      <dgm:prSet presAssocID="{6047F66E-44A2-4E23-A9F3-7EB800C88209}" presName="parentText" presStyleLbl="node1" presStyleIdx="1" presStyleCnt="2">
        <dgm:presLayoutVars>
          <dgm:chMax val="0"/>
          <dgm:bulletEnabled val="1"/>
        </dgm:presLayoutVars>
      </dgm:prSet>
      <dgm:spPr/>
    </dgm:pt>
    <dgm:pt modelId="{03F06058-181A-421C-A64D-C53F7F93910E}" type="pres">
      <dgm:prSet presAssocID="{6047F66E-44A2-4E23-A9F3-7EB800C88209}" presName="childText" presStyleLbl="revTx" presStyleIdx="1" presStyleCnt="2">
        <dgm:presLayoutVars>
          <dgm:bulletEnabled val="1"/>
        </dgm:presLayoutVars>
      </dgm:prSet>
      <dgm:spPr/>
    </dgm:pt>
  </dgm:ptLst>
  <dgm:cxnLst>
    <dgm:cxn modelId="{59CA5B15-FBD9-4D13-A1B9-65BEEE7A67F9}" type="presOf" srcId="{23FDAE4C-65D0-4B00-B721-EC046B002CD1}" destId="{76C7FF52-21AB-4FC1-A8BC-0B76C372F20F}" srcOrd="0" destOrd="0" presId="urn:microsoft.com/office/officeart/2005/8/layout/vList2"/>
    <dgm:cxn modelId="{4730BF48-F972-41F5-B3C0-A6CC48F29DF3}" type="presOf" srcId="{62C9A579-7C2E-4D88-B64B-49EFB9701EFE}" destId="{E5BA38DA-01EC-47ED-9F21-67E39E7DA2B6}" srcOrd="0" destOrd="0" presId="urn:microsoft.com/office/officeart/2005/8/layout/vList2"/>
    <dgm:cxn modelId="{F6398B51-FC76-49AF-9B63-14D6E0C227BB}" type="presOf" srcId="{C7E8B77C-2F90-48B9-A97F-30EB762D2A1A}" destId="{D381C6B9-4F35-4B7D-ABC0-74BA2EF08E9C}" srcOrd="0" destOrd="0" presId="urn:microsoft.com/office/officeart/2005/8/layout/vList2"/>
    <dgm:cxn modelId="{183DE476-AD1D-4904-BBC4-C9BB544E6658}" srcId="{C7E8B77C-2F90-48B9-A97F-30EB762D2A1A}" destId="{23FDAE4C-65D0-4B00-B721-EC046B002CD1}" srcOrd="0" destOrd="0" parTransId="{C3085AAB-33C7-4D03-9660-19AB5A0C1C14}" sibTransId="{C9A2EEA1-5A1E-4CFD-B52B-3692B413C6A7}"/>
    <dgm:cxn modelId="{73C25E82-A5E3-437A-AB85-9F4AB46B2BFE}" type="presOf" srcId="{6047F66E-44A2-4E23-A9F3-7EB800C88209}" destId="{4A0BA709-DDB8-4E8F-9BBB-12EB9D8CD93A}" srcOrd="0" destOrd="0" presId="urn:microsoft.com/office/officeart/2005/8/layout/vList2"/>
    <dgm:cxn modelId="{C78C1883-BB75-4032-9A78-1A18DD4381D1}" srcId="{62C9A579-7C2E-4D88-B64B-49EFB9701EFE}" destId="{6047F66E-44A2-4E23-A9F3-7EB800C88209}" srcOrd="1" destOrd="0" parTransId="{BE5B8121-6352-41CE-81EA-CEF8A9CD4D4F}" sibTransId="{198060FD-C3FF-43AB-8C4D-F7A8AF50B0F4}"/>
    <dgm:cxn modelId="{61493D9E-E956-4336-8064-A8B12F32B8CE}" srcId="{62C9A579-7C2E-4D88-B64B-49EFB9701EFE}" destId="{C7E8B77C-2F90-48B9-A97F-30EB762D2A1A}" srcOrd="0" destOrd="0" parTransId="{E887EBD5-E953-4750-BCF7-494CE6048365}" sibTransId="{6AF0321A-9E1D-4D1A-8049-2945B26A1094}"/>
    <dgm:cxn modelId="{B4FB44DC-AD9D-4B27-BAC4-2992578592EF}" type="presOf" srcId="{7D092D54-8B81-40CE-B0F4-EE40A9DE60B3}" destId="{03F06058-181A-421C-A64D-C53F7F93910E}" srcOrd="0" destOrd="0" presId="urn:microsoft.com/office/officeart/2005/8/layout/vList2"/>
    <dgm:cxn modelId="{D98835FE-8A10-48C1-BD62-636164015483}" srcId="{6047F66E-44A2-4E23-A9F3-7EB800C88209}" destId="{7D092D54-8B81-40CE-B0F4-EE40A9DE60B3}" srcOrd="0" destOrd="0" parTransId="{3E2C86E2-1A84-4D4B-8662-EEDDBCC56FF5}" sibTransId="{077C0117-20C1-40E6-A873-D193961D4F10}"/>
    <dgm:cxn modelId="{672E1E2D-8532-43B6-9A92-6F2E828CABBC}" type="presParOf" srcId="{E5BA38DA-01EC-47ED-9F21-67E39E7DA2B6}" destId="{D381C6B9-4F35-4B7D-ABC0-74BA2EF08E9C}" srcOrd="0" destOrd="0" presId="urn:microsoft.com/office/officeart/2005/8/layout/vList2"/>
    <dgm:cxn modelId="{5EC2CC1F-D8C8-40D0-9936-162751C0F994}" type="presParOf" srcId="{E5BA38DA-01EC-47ED-9F21-67E39E7DA2B6}" destId="{76C7FF52-21AB-4FC1-A8BC-0B76C372F20F}" srcOrd="1" destOrd="0" presId="urn:microsoft.com/office/officeart/2005/8/layout/vList2"/>
    <dgm:cxn modelId="{DE69ADAB-1A7D-4433-BA93-BA056C3E49B3}" type="presParOf" srcId="{E5BA38DA-01EC-47ED-9F21-67E39E7DA2B6}" destId="{4A0BA709-DDB8-4E8F-9BBB-12EB9D8CD93A}" srcOrd="2" destOrd="0" presId="urn:microsoft.com/office/officeart/2005/8/layout/vList2"/>
    <dgm:cxn modelId="{F58227A4-825C-4218-B6E2-45A20A0D8C29}" type="presParOf" srcId="{E5BA38DA-01EC-47ED-9F21-67E39E7DA2B6}" destId="{03F06058-181A-421C-A64D-C53F7F93910E}" srcOrd="3"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9.xml><?xml version="1.0" encoding="utf-8"?>
<dgm:dataModel xmlns:dgm="http://schemas.openxmlformats.org/drawingml/2006/diagram" xmlns:a="http://schemas.openxmlformats.org/drawingml/2006/main">
  <dgm:ptLst>
    <dgm:pt modelId="{62C9A579-7C2E-4D88-B64B-49EFB9701EFE}" type="doc">
      <dgm:prSet loTypeId="urn:microsoft.com/office/officeart/2005/8/layout/vList2" loCatId="list" qsTypeId="urn:microsoft.com/office/officeart/2005/8/quickstyle/simple1" qsCatId="simple" csTypeId="urn:microsoft.com/office/officeart/2005/8/colors/accent0_1" csCatId="mainScheme" phldr="1"/>
      <dgm:spPr/>
      <dgm:t>
        <a:bodyPr/>
        <a:lstStyle/>
        <a:p>
          <a:endParaRPr lang="es-CO"/>
        </a:p>
      </dgm:t>
    </dgm:pt>
    <dgm:pt modelId="{C7E8B77C-2F90-48B9-A97F-30EB762D2A1A}">
      <dgm:prSet phldrT="[Texto]" custT="1"/>
      <dgm:spPr/>
      <dgm:t>
        <a:bodyPr/>
        <a:lstStyle/>
        <a:p>
          <a:r>
            <a:rPr lang="es-CO" sz="1800" dirty="0">
              <a:solidFill>
                <a:srgbClr val="152B48"/>
              </a:solidFill>
              <a:latin typeface="Montserrat" panose="00000500000000000000" pitchFamily="50" charset="0"/>
            </a:rPr>
            <a:t>Pacientes con diagnóstico de EK </a:t>
          </a:r>
          <a:r>
            <a:rPr lang="es-CO" sz="1800" dirty="0">
              <a:solidFill>
                <a:srgbClr val="152B48"/>
              </a:solidFill>
              <a:latin typeface="Montserrat" panose="00000500000000000000" pitchFamily="50" charset="0"/>
              <a:sym typeface="Wingdings" panose="05000000000000000000" pitchFamily="2" charset="2"/>
            </a:rPr>
            <a:t> &lt; 10 días</a:t>
          </a:r>
          <a:endParaRPr lang="es-CO" sz="1800" dirty="0">
            <a:solidFill>
              <a:srgbClr val="152B48"/>
            </a:solidFill>
            <a:latin typeface="Montserrat" panose="00000500000000000000" pitchFamily="50" charset="0"/>
          </a:endParaRPr>
        </a:p>
      </dgm:t>
    </dgm:pt>
    <dgm:pt modelId="{E887EBD5-E953-4750-BCF7-494CE6048365}" type="parTrans" cxnId="{61493D9E-E956-4336-8064-A8B12F32B8CE}">
      <dgm:prSet/>
      <dgm:spPr/>
      <dgm:t>
        <a:bodyPr/>
        <a:lstStyle/>
        <a:p>
          <a:endParaRPr lang="es-CO" sz="1800">
            <a:solidFill>
              <a:srgbClr val="152B48"/>
            </a:solidFill>
            <a:latin typeface="Montserrat" panose="00000500000000000000" pitchFamily="50" charset="0"/>
          </a:endParaRPr>
        </a:p>
      </dgm:t>
    </dgm:pt>
    <dgm:pt modelId="{6AF0321A-9E1D-4D1A-8049-2945B26A1094}" type="sibTrans" cxnId="{61493D9E-E956-4336-8064-A8B12F32B8CE}">
      <dgm:prSet/>
      <dgm:spPr/>
      <dgm:t>
        <a:bodyPr/>
        <a:lstStyle/>
        <a:p>
          <a:endParaRPr lang="es-CO" sz="1800">
            <a:solidFill>
              <a:srgbClr val="152B48"/>
            </a:solidFill>
            <a:latin typeface="Montserrat" panose="00000500000000000000" pitchFamily="50" charset="0"/>
          </a:endParaRPr>
        </a:p>
      </dgm:t>
    </dgm:pt>
    <dgm:pt modelId="{29BE380A-5EEF-4D8F-8E62-35AF4B9A63DE}">
      <dgm:prSet phldrT="[Texto]" custT="1"/>
      <dgm:spPr/>
      <dgm:t>
        <a:bodyPr/>
        <a:lstStyle/>
        <a:p>
          <a:r>
            <a:rPr lang="es-ES" sz="1800" dirty="0">
              <a:solidFill>
                <a:srgbClr val="152B48"/>
              </a:solidFill>
              <a:latin typeface="Montserrat" panose="00000500000000000000" pitchFamily="50" charset="0"/>
            </a:rPr>
            <a:t>Pacientes con diagnóstico de EK &gt; 10 días</a:t>
          </a:r>
          <a:endParaRPr lang="es-CO" sz="1800" dirty="0">
            <a:solidFill>
              <a:srgbClr val="152B48"/>
            </a:solidFill>
            <a:latin typeface="Montserrat" panose="00000500000000000000" pitchFamily="50" charset="0"/>
          </a:endParaRPr>
        </a:p>
      </dgm:t>
    </dgm:pt>
    <dgm:pt modelId="{4B09D722-0602-4807-8EA1-3AF099B8EA90}" type="parTrans" cxnId="{877B2E8F-D0DF-4D14-9206-E21D613F2534}">
      <dgm:prSet/>
      <dgm:spPr/>
      <dgm:t>
        <a:bodyPr/>
        <a:lstStyle/>
        <a:p>
          <a:endParaRPr lang="es-CO" sz="1200">
            <a:solidFill>
              <a:srgbClr val="152B48"/>
            </a:solidFill>
            <a:latin typeface="Montserrat" panose="00000500000000000000" pitchFamily="50" charset="0"/>
          </a:endParaRPr>
        </a:p>
      </dgm:t>
    </dgm:pt>
    <dgm:pt modelId="{0EA5B3C0-EC9C-4DC7-B0A4-6AC987BC4382}" type="sibTrans" cxnId="{877B2E8F-D0DF-4D14-9206-E21D613F2534}">
      <dgm:prSet/>
      <dgm:spPr/>
      <dgm:t>
        <a:bodyPr/>
        <a:lstStyle/>
        <a:p>
          <a:endParaRPr lang="es-CO" sz="1200">
            <a:solidFill>
              <a:srgbClr val="152B48"/>
            </a:solidFill>
            <a:latin typeface="Montserrat" panose="00000500000000000000" pitchFamily="50" charset="0"/>
          </a:endParaRPr>
        </a:p>
      </dgm:t>
    </dgm:pt>
    <dgm:pt modelId="{184D3CB8-4749-46DF-9C68-F8E2FD571773}">
      <dgm:prSet phldrT="[Texto]" custT="1"/>
      <dgm:spPr/>
      <dgm:t>
        <a:bodyPr/>
        <a:lstStyle/>
        <a:p>
          <a:r>
            <a:rPr lang="es-ES" sz="1800" dirty="0">
              <a:solidFill>
                <a:srgbClr val="152B48"/>
              </a:solidFill>
              <a:latin typeface="Montserrat" panose="00000500000000000000" pitchFamily="50" charset="0"/>
            </a:rPr>
            <a:t>Persistencia de fiebre, marcadores de inflamación o diagnóstico de aneurisma coronario.</a:t>
          </a:r>
          <a:endParaRPr lang="es-CO" sz="1800" dirty="0">
            <a:solidFill>
              <a:srgbClr val="152B48"/>
            </a:solidFill>
            <a:latin typeface="Montserrat" panose="00000500000000000000" pitchFamily="50" charset="0"/>
          </a:endParaRPr>
        </a:p>
      </dgm:t>
    </dgm:pt>
    <dgm:pt modelId="{B9688F3E-7FA9-4459-BB8C-F6142006F7D2}" type="parTrans" cxnId="{28F98DE9-EB0D-48A6-85D3-BF947BBA2F28}">
      <dgm:prSet/>
      <dgm:spPr/>
      <dgm:t>
        <a:bodyPr/>
        <a:lstStyle/>
        <a:p>
          <a:endParaRPr lang="es-CO" sz="1200">
            <a:solidFill>
              <a:srgbClr val="152B48"/>
            </a:solidFill>
            <a:latin typeface="Montserrat" panose="00000500000000000000" pitchFamily="50" charset="0"/>
          </a:endParaRPr>
        </a:p>
      </dgm:t>
    </dgm:pt>
    <dgm:pt modelId="{F505837B-9368-40CB-B39E-4CC63D31B217}" type="sibTrans" cxnId="{28F98DE9-EB0D-48A6-85D3-BF947BBA2F28}">
      <dgm:prSet/>
      <dgm:spPr/>
      <dgm:t>
        <a:bodyPr/>
        <a:lstStyle/>
        <a:p>
          <a:endParaRPr lang="es-CO" sz="1200">
            <a:solidFill>
              <a:srgbClr val="152B48"/>
            </a:solidFill>
            <a:latin typeface="Montserrat" panose="00000500000000000000" pitchFamily="50" charset="0"/>
          </a:endParaRPr>
        </a:p>
      </dgm:t>
    </dgm:pt>
    <dgm:pt modelId="{E5BA38DA-01EC-47ED-9F21-67E39E7DA2B6}" type="pres">
      <dgm:prSet presAssocID="{62C9A579-7C2E-4D88-B64B-49EFB9701EFE}" presName="linear" presStyleCnt="0">
        <dgm:presLayoutVars>
          <dgm:animLvl val="lvl"/>
          <dgm:resizeHandles val="exact"/>
        </dgm:presLayoutVars>
      </dgm:prSet>
      <dgm:spPr/>
    </dgm:pt>
    <dgm:pt modelId="{D381C6B9-4F35-4B7D-ABC0-74BA2EF08E9C}" type="pres">
      <dgm:prSet presAssocID="{C7E8B77C-2F90-48B9-A97F-30EB762D2A1A}" presName="parentText" presStyleLbl="node1" presStyleIdx="0" presStyleCnt="2">
        <dgm:presLayoutVars>
          <dgm:chMax val="0"/>
          <dgm:bulletEnabled val="1"/>
        </dgm:presLayoutVars>
      </dgm:prSet>
      <dgm:spPr/>
    </dgm:pt>
    <dgm:pt modelId="{14BADF7A-CBDF-4E47-AC04-429CBD32E5FD}" type="pres">
      <dgm:prSet presAssocID="{6AF0321A-9E1D-4D1A-8049-2945B26A1094}" presName="spacer" presStyleCnt="0"/>
      <dgm:spPr/>
    </dgm:pt>
    <dgm:pt modelId="{215C5FF2-67EE-41A2-A914-AE62BF529BCF}" type="pres">
      <dgm:prSet presAssocID="{29BE380A-5EEF-4D8F-8E62-35AF4B9A63DE}" presName="parentText" presStyleLbl="node1" presStyleIdx="1" presStyleCnt="2">
        <dgm:presLayoutVars>
          <dgm:chMax val="0"/>
          <dgm:bulletEnabled val="1"/>
        </dgm:presLayoutVars>
      </dgm:prSet>
      <dgm:spPr/>
    </dgm:pt>
    <dgm:pt modelId="{7B06DB4C-4C2E-4A92-9604-40DDC7B62056}" type="pres">
      <dgm:prSet presAssocID="{29BE380A-5EEF-4D8F-8E62-35AF4B9A63DE}" presName="childText" presStyleLbl="revTx" presStyleIdx="0" presStyleCnt="1">
        <dgm:presLayoutVars>
          <dgm:bulletEnabled val="1"/>
        </dgm:presLayoutVars>
      </dgm:prSet>
      <dgm:spPr/>
    </dgm:pt>
  </dgm:ptLst>
  <dgm:cxnLst>
    <dgm:cxn modelId="{87B37F14-A3E6-44E1-B661-052A6A4EA2FE}" type="presOf" srcId="{29BE380A-5EEF-4D8F-8E62-35AF4B9A63DE}" destId="{215C5FF2-67EE-41A2-A914-AE62BF529BCF}" srcOrd="0" destOrd="0" presId="urn:microsoft.com/office/officeart/2005/8/layout/vList2"/>
    <dgm:cxn modelId="{E765A440-929D-40E3-B367-9D394CCE4B55}" type="presOf" srcId="{184D3CB8-4749-46DF-9C68-F8E2FD571773}" destId="{7B06DB4C-4C2E-4A92-9604-40DDC7B62056}" srcOrd="0" destOrd="0" presId="urn:microsoft.com/office/officeart/2005/8/layout/vList2"/>
    <dgm:cxn modelId="{4730BF48-F972-41F5-B3C0-A6CC48F29DF3}" type="presOf" srcId="{62C9A579-7C2E-4D88-B64B-49EFB9701EFE}" destId="{E5BA38DA-01EC-47ED-9F21-67E39E7DA2B6}" srcOrd="0" destOrd="0" presId="urn:microsoft.com/office/officeart/2005/8/layout/vList2"/>
    <dgm:cxn modelId="{F6398B51-FC76-49AF-9B63-14D6E0C227BB}" type="presOf" srcId="{C7E8B77C-2F90-48B9-A97F-30EB762D2A1A}" destId="{D381C6B9-4F35-4B7D-ABC0-74BA2EF08E9C}" srcOrd="0" destOrd="0" presId="urn:microsoft.com/office/officeart/2005/8/layout/vList2"/>
    <dgm:cxn modelId="{877B2E8F-D0DF-4D14-9206-E21D613F2534}" srcId="{62C9A579-7C2E-4D88-B64B-49EFB9701EFE}" destId="{29BE380A-5EEF-4D8F-8E62-35AF4B9A63DE}" srcOrd="1" destOrd="0" parTransId="{4B09D722-0602-4807-8EA1-3AF099B8EA90}" sibTransId="{0EA5B3C0-EC9C-4DC7-B0A4-6AC987BC4382}"/>
    <dgm:cxn modelId="{61493D9E-E956-4336-8064-A8B12F32B8CE}" srcId="{62C9A579-7C2E-4D88-B64B-49EFB9701EFE}" destId="{C7E8B77C-2F90-48B9-A97F-30EB762D2A1A}" srcOrd="0" destOrd="0" parTransId="{E887EBD5-E953-4750-BCF7-494CE6048365}" sibTransId="{6AF0321A-9E1D-4D1A-8049-2945B26A1094}"/>
    <dgm:cxn modelId="{28F98DE9-EB0D-48A6-85D3-BF947BBA2F28}" srcId="{29BE380A-5EEF-4D8F-8E62-35AF4B9A63DE}" destId="{184D3CB8-4749-46DF-9C68-F8E2FD571773}" srcOrd="0" destOrd="0" parTransId="{B9688F3E-7FA9-4459-BB8C-F6142006F7D2}" sibTransId="{F505837B-9368-40CB-B39E-4CC63D31B217}"/>
    <dgm:cxn modelId="{672E1E2D-8532-43B6-9A92-6F2E828CABBC}" type="presParOf" srcId="{E5BA38DA-01EC-47ED-9F21-67E39E7DA2B6}" destId="{D381C6B9-4F35-4B7D-ABC0-74BA2EF08E9C}" srcOrd="0" destOrd="0" presId="urn:microsoft.com/office/officeart/2005/8/layout/vList2"/>
    <dgm:cxn modelId="{25CE1141-96E5-4161-A8F8-ADAF71B7979E}" type="presParOf" srcId="{E5BA38DA-01EC-47ED-9F21-67E39E7DA2B6}" destId="{14BADF7A-CBDF-4E47-AC04-429CBD32E5FD}" srcOrd="1" destOrd="0" presId="urn:microsoft.com/office/officeart/2005/8/layout/vList2"/>
    <dgm:cxn modelId="{FFCF9785-8B51-4C6B-BB5D-F829FB01A5D7}" type="presParOf" srcId="{E5BA38DA-01EC-47ED-9F21-67E39E7DA2B6}" destId="{215C5FF2-67EE-41A2-A914-AE62BF529BCF}" srcOrd="2" destOrd="0" presId="urn:microsoft.com/office/officeart/2005/8/layout/vList2"/>
    <dgm:cxn modelId="{4F2BC17B-7671-4237-9F57-9C89B58C5528}" type="presParOf" srcId="{E5BA38DA-01EC-47ED-9F21-67E39E7DA2B6}" destId="{7B06DB4C-4C2E-4A92-9604-40DDC7B62056}" srcOrd="3"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282CB6D5-6B40-4275-8441-32D7AF9258A1}" type="doc">
      <dgm:prSet loTypeId="urn:microsoft.com/office/officeart/2005/8/layout/hList6" loCatId="list" qsTypeId="urn:microsoft.com/office/officeart/2005/8/quickstyle/simple1" qsCatId="simple" csTypeId="urn:microsoft.com/office/officeart/2005/8/colors/accent0_2" csCatId="mainScheme" phldr="1"/>
      <dgm:spPr/>
      <dgm:t>
        <a:bodyPr/>
        <a:lstStyle/>
        <a:p>
          <a:endParaRPr lang="es-CO"/>
        </a:p>
      </dgm:t>
    </dgm:pt>
    <dgm:pt modelId="{5F3D42B2-A31F-45B3-80C7-77900F7D04B4}">
      <dgm:prSet phldrT="[Texto]"/>
      <dgm:spPr/>
      <dgm:t>
        <a:bodyPr/>
        <a:lstStyle/>
        <a:p>
          <a:r>
            <a:rPr lang="es-ES" dirty="0">
              <a:latin typeface="Montserrat"/>
            </a:rPr>
            <a:t>Respuesta inmune</a:t>
          </a:r>
          <a:endParaRPr lang="es-CO" dirty="0">
            <a:latin typeface="Montserrat"/>
          </a:endParaRPr>
        </a:p>
      </dgm:t>
    </dgm:pt>
    <dgm:pt modelId="{B70EA25E-2A1C-4AFD-B4E9-F15A5CC162B5}" type="parTrans" cxnId="{C5A7E412-04A7-45F4-80A5-C333C44FEF09}">
      <dgm:prSet/>
      <dgm:spPr/>
      <dgm:t>
        <a:bodyPr/>
        <a:lstStyle/>
        <a:p>
          <a:endParaRPr lang="es-CO"/>
        </a:p>
      </dgm:t>
    </dgm:pt>
    <dgm:pt modelId="{A53B2833-739B-4887-A376-7668A981FBD4}" type="sibTrans" cxnId="{C5A7E412-04A7-45F4-80A5-C333C44FEF09}">
      <dgm:prSet/>
      <dgm:spPr/>
      <dgm:t>
        <a:bodyPr/>
        <a:lstStyle/>
        <a:p>
          <a:endParaRPr lang="es-CO"/>
        </a:p>
      </dgm:t>
    </dgm:pt>
    <dgm:pt modelId="{66631A28-1C34-4816-8B68-0189118607B9}">
      <dgm:prSet phldrT="[Texto]"/>
      <dgm:spPr/>
      <dgm:t>
        <a:bodyPr/>
        <a:lstStyle/>
        <a:p>
          <a:r>
            <a:rPr lang="es-ES" dirty="0">
              <a:latin typeface="Montserrat"/>
            </a:rPr>
            <a:t>Factores genéticos</a:t>
          </a:r>
          <a:endParaRPr lang="es-CO" dirty="0">
            <a:latin typeface="Montserrat"/>
          </a:endParaRPr>
        </a:p>
      </dgm:t>
    </dgm:pt>
    <dgm:pt modelId="{3B16D09B-3371-4B40-8E17-F120E7E093EB}" type="parTrans" cxnId="{885387CE-74B3-4A40-8DB3-B52864C80E4C}">
      <dgm:prSet/>
      <dgm:spPr/>
      <dgm:t>
        <a:bodyPr/>
        <a:lstStyle/>
        <a:p>
          <a:endParaRPr lang="es-CO"/>
        </a:p>
      </dgm:t>
    </dgm:pt>
    <dgm:pt modelId="{6F0C3CBC-A591-46CF-A23D-BCA10958F1C1}" type="sibTrans" cxnId="{885387CE-74B3-4A40-8DB3-B52864C80E4C}">
      <dgm:prSet/>
      <dgm:spPr/>
      <dgm:t>
        <a:bodyPr/>
        <a:lstStyle/>
        <a:p>
          <a:endParaRPr lang="es-CO"/>
        </a:p>
      </dgm:t>
    </dgm:pt>
    <dgm:pt modelId="{46F41557-ED40-4CB9-8812-EC6D37587974}">
      <dgm:prSet phldrT="[Texto]"/>
      <dgm:spPr/>
      <dgm:t>
        <a:bodyPr/>
        <a:lstStyle/>
        <a:p>
          <a:r>
            <a:rPr lang="es-ES" dirty="0">
              <a:latin typeface="Montserrat"/>
            </a:rPr>
            <a:t>Factores ambientales</a:t>
          </a:r>
          <a:endParaRPr lang="es-CO" dirty="0">
            <a:latin typeface="Montserrat"/>
          </a:endParaRPr>
        </a:p>
      </dgm:t>
    </dgm:pt>
    <dgm:pt modelId="{F003DA2C-4B3B-4A7B-A6FA-16079314ED1F}" type="parTrans" cxnId="{9118C474-F738-453D-AE1D-E373B44A801B}">
      <dgm:prSet/>
      <dgm:spPr/>
      <dgm:t>
        <a:bodyPr/>
        <a:lstStyle/>
        <a:p>
          <a:endParaRPr lang="es-CO"/>
        </a:p>
      </dgm:t>
    </dgm:pt>
    <dgm:pt modelId="{474434D2-D3D1-49E0-B01B-E9C809C562C5}" type="sibTrans" cxnId="{9118C474-F738-453D-AE1D-E373B44A801B}">
      <dgm:prSet/>
      <dgm:spPr/>
      <dgm:t>
        <a:bodyPr/>
        <a:lstStyle/>
        <a:p>
          <a:endParaRPr lang="es-CO"/>
        </a:p>
      </dgm:t>
    </dgm:pt>
    <dgm:pt modelId="{7FBF6803-71DF-4AED-8A41-792794504822}">
      <dgm:prSet phldrT="[Texto]"/>
      <dgm:spPr/>
      <dgm:t>
        <a:bodyPr/>
        <a:lstStyle/>
        <a:p>
          <a:r>
            <a:rPr lang="es-ES" dirty="0">
              <a:latin typeface="Montserrat"/>
            </a:rPr>
            <a:t>Infeccioso</a:t>
          </a:r>
          <a:endParaRPr lang="es-CO" dirty="0">
            <a:latin typeface="Montserrat"/>
          </a:endParaRPr>
        </a:p>
      </dgm:t>
    </dgm:pt>
    <dgm:pt modelId="{2B9437CF-E093-49C7-B199-D822CC59390F}" type="parTrans" cxnId="{5A72620F-D01B-44B7-809B-7DDBC0CA1467}">
      <dgm:prSet/>
      <dgm:spPr/>
      <dgm:t>
        <a:bodyPr/>
        <a:lstStyle/>
        <a:p>
          <a:endParaRPr lang="es-CO"/>
        </a:p>
      </dgm:t>
    </dgm:pt>
    <dgm:pt modelId="{1F0C9698-21F8-47AC-9DA4-306BF297ACB1}" type="sibTrans" cxnId="{5A72620F-D01B-44B7-809B-7DDBC0CA1467}">
      <dgm:prSet/>
      <dgm:spPr/>
      <dgm:t>
        <a:bodyPr/>
        <a:lstStyle/>
        <a:p>
          <a:endParaRPr lang="es-CO"/>
        </a:p>
      </dgm:t>
    </dgm:pt>
    <dgm:pt modelId="{22AB9672-C8C5-4787-B684-A9F9E1BA3692}" type="pres">
      <dgm:prSet presAssocID="{282CB6D5-6B40-4275-8441-32D7AF9258A1}" presName="Name0" presStyleCnt="0">
        <dgm:presLayoutVars>
          <dgm:dir/>
          <dgm:resizeHandles val="exact"/>
        </dgm:presLayoutVars>
      </dgm:prSet>
      <dgm:spPr/>
    </dgm:pt>
    <dgm:pt modelId="{22493FD2-DD91-482C-8B63-6F771BBE5C06}" type="pres">
      <dgm:prSet presAssocID="{5F3D42B2-A31F-45B3-80C7-77900F7D04B4}" presName="node" presStyleLbl="node1" presStyleIdx="0" presStyleCnt="4">
        <dgm:presLayoutVars>
          <dgm:bulletEnabled val="1"/>
        </dgm:presLayoutVars>
      </dgm:prSet>
      <dgm:spPr/>
    </dgm:pt>
    <dgm:pt modelId="{4305E018-318F-4520-9EBD-AE0845E0B891}" type="pres">
      <dgm:prSet presAssocID="{A53B2833-739B-4887-A376-7668A981FBD4}" presName="sibTrans" presStyleCnt="0"/>
      <dgm:spPr/>
    </dgm:pt>
    <dgm:pt modelId="{A5378C34-D75E-4B30-8DAA-2B388C0F4A4F}" type="pres">
      <dgm:prSet presAssocID="{66631A28-1C34-4816-8B68-0189118607B9}" presName="node" presStyleLbl="node1" presStyleIdx="1" presStyleCnt="4">
        <dgm:presLayoutVars>
          <dgm:bulletEnabled val="1"/>
        </dgm:presLayoutVars>
      </dgm:prSet>
      <dgm:spPr/>
    </dgm:pt>
    <dgm:pt modelId="{8D682A35-0557-4A07-820E-A0A8D9359429}" type="pres">
      <dgm:prSet presAssocID="{6F0C3CBC-A591-46CF-A23D-BCA10958F1C1}" presName="sibTrans" presStyleCnt="0"/>
      <dgm:spPr/>
    </dgm:pt>
    <dgm:pt modelId="{CFB1E114-17C1-49E9-8450-4346B2B77169}" type="pres">
      <dgm:prSet presAssocID="{46F41557-ED40-4CB9-8812-EC6D37587974}" presName="node" presStyleLbl="node1" presStyleIdx="2" presStyleCnt="4">
        <dgm:presLayoutVars>
          <dgm:bulletEnabled val="1"/>
        </dgm:presLayoutVars>
      </dgm:prSet>
      <dgm:spPr/>
    </dgm:pt>
    <dgm:pt modelId="{B23D6601-B172-4833-870C-6AE97981DDD1}" type="pres">
      <dgm:prSet presAssocID="{474434D2-D3D1-49E0-B01B-E9C809C562C5}" presName="sibTrans" presStyleCnt="0"/>
      <dgm:spPr/>
    </dgm:pt>
    <dgm:pt modelId="{08387ECB-19AB-4D0E-84BF-005A4899F284}" type="pres">
      <dgm:prSet presAssocID="{7FBF6803-71DF-4AED-8A41-792794504822}" presName="node" presStyleLbl="node1" presStyleIdx="3" presStyleCnt="4">
        <dgm:presLayoutVars>
          <dgm:bulletEnabled val="1"/>
        </dgm:presLayoutVars>
      </dgm:prSet>
      <dgm:spPr/>
    </dgm:pt>
  </dgm:ptLst>
  <dgm:cxnLst>
    <dgm:cxn modelId="{117EEC08-E86F-41E9-AB5C-533E57CE1196}" type="presOf" srcId="{282CB6D5-6B40-4275-8441-32D7AF9258A1}" destId="{22AB9672-C8C5-4787-B684-A9F9E1BA3692}" srcOrd="0" destOrd="0" presId="urn:microsoft.com/office/officeart/2005/8/layout/hList6"/>
    <dgm:cxn modelId="{5A72620F-D01B-44B7-809B-7DDBC0CA1467}" srcId="{282CB6D5-6B40-4275-8441-32D7AF9258A1}" destId="{7FBF6803-71DF-4AED-8A41-792794504822}" srcOrd="3" destOrd="0" parTransId="{2B9437CF-E093-49C7-B199-D822CC59390F}" sibTransId="{1F0C9698-21F8-47AC-9DA4-306BF297ACB1}"/>
    <dgm:cxn modelId="{C5A7E412-04A7-45F4-80A5-C333C44FEF09}" srcId="{282CB6D5-6B40-4275-8441-32D7AF9258A1}" destId="{5F3D42B2-A31F-45B3-80C7-77900F7D04B4}" srcOrd="0" destOrd="0" parTransId="{B70EA25E-2A1C-4AFD-B4E9-F15A5CC162B5}" sibTransId="{A53B2833-739B-4887-A376-7668A981FBD4}"/>
    <dgm:cxn modelId="{BD5C831A-D01D-4041-8320-EA8DB086686D}" type="presOf" srcId="{7FBF6803-71DF-4AED-8A41-792794504822}" destId="{08387ECB-19AB-4D0E-84BF-005A4899F284}" srcOrd="0" destOrd="0" presId="urn:microsoft.com/office/officeart/2005/8/layout/hList6"/>
    <dgm:cxn modelId="{1161BD25-970B-4C42-ACA4-5E280919CEB1}" type="presOf" srcId="{5F3D42B2-A31F-45B3-80C7-77900F7D04B4}" destId="{22493FD2-DD91-482C-8B63-6F771BBE5C06}" srcOrd="0" destOrd="0" presId="urn:microsoft.com/office/officeart/2005/8/layout/hList6"/>
    <dgm:cxn modelId="{9118C474-F738-453D-AE1D-E373B44A801B}" srcId="{282CB6D5-6B40-4275-8441-32D7AF9258A1}" destId="{46F41557-ED40-4CB9-8812-EC6D37587974}" srcOrd="2" destOrd="0" parTransId="{F003DA2C-4B3B-4A7B-A6FA-16079314ED1F}" sibTransId="{474434D2-D3D1-49E0-B01B-E9C809C562C5}"/>
    <dgm:cxn modelId="{B8A1C3A8-B032-45C2-AB25-7F8EDEFCF401}" type="presOf" srcId="{66631A28-1C34-4816-8B68-0189118607B9}" destId="{A5378C34-D75E-4B30-8DAA-2B388C0F4A4F}" srcOrd="0" destOrd="0" presId="urn:microsoft.com/office/officeart/2005/8/layout/hList6"/>
    <dgm:cxn modelId="{885387CE-74B3-4A40-8DB3-B52864C80E4C}" srcId="{282CB6D5-6B40-4275-8441-32D7AF9258A1}" destId="{66631A28-1C34-4816-8B68-0189118607B9}" srcOrd="1" destOrd="0" parTransId="{3B16D09B-3371-4B40-8E17-F120E7E093EB}" sibTransId="{6F0C3CBC-A591-46CF-A23D-BCA10958F1C1}"/>
    <dgm:cxn modelId="{80E4F0E9-57A4-4265-8093-2A5B34CF932B}" type="presOf" srcId="{46F41557-ED40-4CB9-8812-EC6D37587974}" destId="{CFB1E114-17C1-49E9-8450-4346B2B77169}" srcOrd="0" destOrd="0" presId="urn:microsoft.com/office/officeart/2005/8/layout/hList6"/>
    <dgm:cxn modelId="{6FDB47E7-662B-4185-A349-45E9B1BFC0A1}" type="presParOf" srcId="{22AB9672-C8C5-4787-B684-A9F9E1BA3692}" destId="{22493FD2-DD91-482C-8B63-6F771BBE5C06}" srcOrd="0" destOrd="0" presId="urn:microsoft.com/office/officeart/2005/8/layout/hList6"/>
    <dgm:cxn modelId="{A2123C82-BAA9-490A-B52F-A4540EE33C19}" type="presParOf" srcId="{22AB9672-C8C5-4787-B684-A9F9E1BA3692}" destId="{4305E018-318F-4520-9EBD-AE0845E0B891}" srcOrd="1" destOrd="0" presId="urn:microsoft.com/office/officeart/2005/8/layout/hList6"/>
    <dgm:cxn modelId="{4707A33B-4004-49E9-BE41-16BA3FAD038F}" type="presParOf" srcId="{22AB9672-C8C5-4787-B684-A9F9E1BA3692}" destId="{A5378C34-D75E-4B30-8DAA-2B388C0F4A4F}" srcOrd="2" destOrd="0" presId="urn:microsoft.com/office/officeart/2005/8/layout/hList6"/>
    <dgm:cxn modelId="{7C648E6C-A8F3-443D-B168-C6A12D0AAFB5}" type="presParOf" srcId="{22AB9672-C8C5-4787-B684-A9F9E1BA3692}" destId="{8D682A35-0557-4A07-820E-A0A8D9359429}" srcOrd="3" destOrd="0" presId="urn:microsoft.com/office/officeart/2005/8/layout/hList6"/>
    <dgm:cxn modelId="{AE03C73F-7E12-42FF-B4FD-B0B54CDBCCC8}" type="presParOf" srcId="{22AB9672-C8C5-4787-B684-A9F9E1BA3692}" destId="{CFB1E114-17C1-49E9-8450-4346B2B77169}" srcOrd="4" destOrd="0" presId="urn:microsoft.com/office/officeart/2005/8/layout/hList6"/>
    <dgm:cxn modelId="{87A75C8D-7293-4408-850F-DBC5F01FF66F}" type="presParOf" srcId="{22AB9672-C8C5-4787-B684-A9F9E1BA3692}" destId="{B23D6601-B172-4833-870C-6AE97981DDD1}" srcOrd="5" destOrd="0" presId="urn:microsoft.com/office/officeart/2005/8/layout/hList6"/>
    <dgm:cxn modelId="{E75AD396-2493-4165-9B1C-39740FC02B6E}" type="presParOf" srcId="{22AB9672-C8C5-4787-B684-A9F9E1BA3692}" destId="{08387ECB-19AB-4D0E-84BF-005A4899F284}" srcOrd="6" destOrd="0" presId="urn:microsoft.com/office/officeart/2005/8/layout/hList6"/>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0.xml><?xml version="1.0" encoding="utf-8"?>
<dgm:dataModel xmlns:dgm="http://schemas.openxmlformats.org/drawingml/2006/diagram" xmlns:a="http://schemas.openxmlformats.org/drawingml/2006/main">
  <dgm:ptLst>
    <dgm:pt modelId="{A9FB1BFF-C518-4B92-A1A8-C6C16765C00B}" type="doc">
      <dgm:prSet loTypeId="urn:microsoft.com/office/officeart/2008/layout/VerticalCurvedList" loCatId="list" qsTypeId="urn:microsoft.com/office/officeart/2005/8/quickstyle/simple3" qsCatId="simple" csTypeId="urn:microsoft.com/office/officeart/2005/8/colors/accent1_1" csCatId="accent1" phldr="1"/>
      <dgm:spPr/>
      <dgm:t>
        <a:bodyPr/>
        <a:lstStyle/>
        <a:p>
          <a:endParaRPr lang="es-CO"/>
        </a:p>
      </dgm:t>
    </dgm:pt>
    <dgm:pt modelId="{D93553F8-C99C-4C0A-9B1F-7B6C159719EF}">
      <dgm:prSet/>
      <dgm:spPr/>
      <dgm:t>
        <a:bodyPr/>
        <a:lstStyle/>
        <a:p>
          <a:r>
            <a:rPr lang="es-MX" dirty="0">
              <a:solidFill>
                <a:srgbClr val="152B48"/>
              </a:solidFill>
              <a:latin typeface="Monserrat"/>
            </a:rPr>
            <a:t>Vacuna contra el MMR </a:t>
          </a:r>
          <a:r>
            <a:rPr lang="es-MX" dirty="0">
              <a:solidFill>
                <a:srgbClr val="152B48"/>
              </a:solidFill>
              <a:latin typeface="Monserrat"/>
              <a:sym typeface="Wingdings" panose="05000000000000000000" pitchFamily="2" charset="2"/>
            </a:rPr>
            <a:t> p</a:t>
          </a:r>
          <a:r>
            <a:rPr lang="es-MX" dirty="0">
              <a:solidFill>
                <a:srgbClr val="152B48"/>
              </a:solidFill>
              <a:latin typeface="Monserrat"/>
            </a:rPr>
            <a:t>osponerse 11 meses después de recibir dosis altas de IGIV.</a:t>
          </a:r>
          <a:endParaRPr lang="es-CO" dirty="0">
            <a:solidFill>
              <a:srgbClr val="152B48"/>
            </a:solidFill>
            <a:latin typeface="Monserrat"/>
          </a:endParaRPr>
        </a:p>
      </dgm:t>
    </dgm:pt>
    <dgm:pt modelId="{4DE2D54B-088E-4C8C-8C48-65CAFA89D3C6}" type="parTrans" cxnId="{124B6084-B33A-4F68-B3C2-11F10754485E}">
      <dgm:prSet/>
      <dgm:spPr/>
      <dgm:t>
        <a:bodyPr/>
        <a:lstStyle/>
        <a:p>
          <a:endParaRPr lang="es-CO">
            <a:solidFill>
              <a:srgbClr val="152B48"/>
            </a:solidFill>
            <a:latin typeface="Monserrat"/>
          </a:endParaRPr>
        </a:p>
      </dgm:t>
    </dgm:pt>
    <dgm:pt modelId="{403EDD5F-4A98-4B73-9768-BD781DA728FF}" type="sibTrans" cxnId="{124B6084-B33A-4F68-B3C2-11F10754485E}">
      <dgm:prSet/>
      <dgm:spPr/>
      <dgm:t>
        <a:bodyPr/>
        <a:lstStyle/>
        <a:p>
          <a:endParaRPr lang="es-CO">
            <a:solidFill>
              <a:srgbClr val="152B48"/>
            </a:solidFill>
            <a:latin typeface="Monserrat"/>
          </a:endParaRPr>
        </a:p>
      </dgm:t>
    </dgm:pt>
    <dgm:pt modelId="{770FF458-5049-4BE1-8D24-197474889DB1}">
      <dgm:prSet/>
      <dgm:spPr/>
      <dgm:t>
        <a:bodyPr/>
        <a:lstStyle/>
        <a:p>
          <a:r>
            <a:rPr lang="es-MX" dirty="0">
              <a:solidFill>
                <a:srgbClr val="152B48"/>
              </a:solidFill>
              <a:latin typeface="Monserrat"/>
            </a:rPr>
            <a:t>La IGIV debe administrarse lo antes posible (&lt;10 días), &gt; 10 días se usa en paciente con  inflamación sistémica en curso (VSG o PCR &gt;3),Fiebre persistente o aneurismas de las arterias coronarias (Z &gt;2.5).</a:t>
          </a:r>
          <a:endParaRPr lang="es-CO" dirty="0">
            <a:solidFill>
              <a:srgbClr val="152B48"/>
            </a:solidFill>
            <a:latin typeface="Monserrat"/>
          </a:endParaRPr>
        </a:p>
      </dgm:t>
    </dgm:pt>
    <dgm:pt modelId="{2DA2ACA8-4326-455A-94DC-30CAE24C4989}" type="parTrans" cxnId="{C2330BFD-0397-4D37-8044-F08558DF1E0D}">
      <dgm:prSet/>
      <dgm:spPr/>
      <dgm:t>
        <a:bodyPr/>
        <a:lstStyle/>
        <a:p>
          <a:endParaRPr lang="es-CO">
            <a:solidFill>
              <a:srgbClr val="152B48"/>
            </a:solidFill>
            <a:latin typeface="Monserrat"/>
          </a:endParaRPr>
        </a:p>
      </dgm:t>
    </dgm:pt>
    <dgm:pt modelId="{60076835-5297-40E2-A3AB-AACFBBF157F2}" type="sibTrans" cxnId="{C2330BFD-0397-4D37-8044-F08558DF1E0D}">
      <dgm:prSet/>
      <dgm:spPr/>
      <dgm:t>
        <a:bodyPr/>
        <a:lstStyle/>
        <a:p>
          <a:endParaRPr lang="es-CO">
            <a:solidFill>
              <a:srgbClr val="152B48"/>
            </a:solidFill>
            <a:latin typeface="Monserrat"/>
          </a:endParaRPr>
        </a:p>
      </dgm:t>
    </dgm:pt>
    <dgm:pt modelId="{0E73EA56-F280-416B-8E03-F455829F3DC2}" type="pres">
      <dgm:prSet presAssocID="{A9FB1BFF-C518-4B92-A1A8-C6C16765C00B}" presName="Name0" presStyleCnt="0">
        <dgm:presLayoutVars>
          <dgm:chMax val="7"/>
          <dgm:chPref val="7"/>
          <dgm:dir/>
        </dgm:presLayoutVars>
      </dgm:prSet>
      <dgm:spPr/>
    </dgm:pt>
    <dgm:pt modelId="{B623F078-EF34-42BB-BDD9-C7839DF9839C}" type="pres">
      <dgm:prSet presAssocID="{A9FB1BFF-C518-4B92-A1A8-C6C16765C00B}" presName="Name1" presStyleCnt="0"/>
      <dgm:spPr/>
    </dgm:pt>
    <dgm:pt modelId="{871784EF-16FB-4DE0-AE2F-490A395F1DB9}" type="pres">
      <dgm:prSet presAssocID="{A9FB1BFF-C518-4B92-A1A8-C6C16765C00B}" presName="cycle" presStyleCnt="0"/>
      <dgm:spPr/>
    </dgm:pt>
    <dgm:pt modelId="{7D646E16-A96F-4B3E-8A8D-70FCCBCB330A}" type="pres">
      <dgm:prSet presAssocID="{A9FB1BFF-C518-4B92-A1A8-C6C16765C00B}" presName="srcNode" presStyleLbl="node1" presStyleIdx="0" presStyleCnt="2"/>
      <dgm:spPr/>
    </dgm:pt>
    <dgm:pt modelId="{414AFDBD-3D23-473C-AF25-AF1885B9D0DB}" type="pres">
      <dgm:prSet presAssocID="{A9FB1BFF-C518-4B92-A1A8-C6C16765C00B}" presName="conn" presStyleLbl="parChTrans1D2" presStyleIdx="0" presStyleCnt="1"/>
      <dgm:spPr/>
    </dgm:pt>
    <dgm:pt modelId="{027243E8-6B41-482F-B15E-7B9C4206DC16}" type="pres">
      <dgm:prSet presAssocID="{A9FB1BFF-C518-4B92-A1A8-C6C16765C00B}" presName="extraNode" presStyleLbl="node1" presStyleIdx="0" presStyleCnt="2"/>
      <dgm:spPr/>
    </dgm:pt>
    <dgm:pt modelId="{484BD735-191F-4C7D-9F0D-DF1BA5B666F3}" type="pres">
      <dgm:prSet presAssocID="{A9FB1BFF-C518-4B92-A1A8-C6C16765C00B}" presName="dstNode" presStyleLbl="node1" presStyleIdx="0" presStyleCnt="2"/>
      <dgm:spPr/>
    </dgm:pt>
    <dgm:pt modelId="{434FEC22-E0FE-436B-8683-26B5299FCC2F}" type="pres">
      <dgm:prSet presAssocID="{D93553F8-C99C-4C0A-9B1F-7B6C159719EF}" presName="text_1" presStyleLbl="node1" presStyleIdx="0" presStyleCnt="2">
        <dgm:presLayoutVars>
          <dgm:bulletEnabled val="1"/>
        </dgm:presLayoutVars>
      </dgm:prSet>
      <dgm:spPr/>
    </dgm:pt>
    <dgm:pt modelId="{78507781-74AD-4659-B443-E5C85E03BD7F}" type="pres">
      <dgm:prSet presAssocID="{D93553F8-C99C-4C0A-9B1F-7B6C159719EF}" presName="accent_1" presStyleCnt="0"/>
      <dgm:spPr/>
    </dgm:pt>
    <dgm:pt modelId="{9F3CD512-473D-4DC9-8C92-AD5876F769E5}" type="pres">
      <dgm:prSet presAssocID="{D93553F8-C99C-4C0A-9B1F-7B6C159719EF}" presName="accentRepeatNode" presStyleLbl="solidFgAcc1" presStyleIdx="0" presStyleCnt="2"/>
      <dgm:spPr/>
    </dgm:pt>
    <dgm:pt modelId="{85141AA2-76A3-4694-B494-96BB7BB09CBA}" type="pres">
      <dgm:prSet presAssocID="{770FF458-5049-4BE1-8D24-197474889DB1}" presName="text_2" presStyleLbl="node1" presStyleIdx="1" presStyleCnt="2">
        <dgm:presLayoutVars>
          <dgm:bulletEnabled val="1"/>
        </dgm:presLayoutVars>
      </dgm:prSet>
      <dgm:spPr/>
    </dgm:pt>
    <dgm:pt modelId="{E4DD02D3-A0C8-4FE1-B292-E97F9FD6C3F4}" type="pres">
      <dgm:prSet presAssocID="{770FF458-5049-4BE1-8D24-197474889DB1}" presName="accent_2" presStyleCnt="0"/>
      <dgm:spPr/>
    </dgm:pt>
    <dgm:pt modelId="{B025E03A-B048-41FB-9F5C-4523DFC880C1}" type="pres">
      <dgm:prSet presAssocID="{770FF458-5049-4BE1-8D24-197474889DB1}" presName="accentRepeatNode" presStyleLbl="solidFgAcc1" presStyleIdx="1" presStyleCnt="2"/>
      <dgm:spPr/>
    </dgm:pt>
  </dgm:ptLst>
  <dgm:cxnLst>
    <dgm:cxn modelId="{1552832D-99A1-4266-95C2-1D93D9C78CBF}" type="presOf" srcId="{403EDD5F-4A98-4B73-9768-BD781DA728FF}" destId="{414AFDBD-3D23-473C-AF25-AF1885B9D0DB}" srcOrd="0" destOrd="0" presId="urn:microsoft.com/office/officeart/2008/layout/VerticalCurvedList"/>
    <dgm:cxn modelId="{71669735-420D-464A-9D40-87847A815DF0}" type="presOf" srcId="{A9FB1BFF-C518-4B92-A1A8-C6C16765C00B}" destId="{0E73EA56-F280-416B-8E03-F455829F3DC2}" srcOrd="0" destOrd="0" presId="urn:microsoft.com/office/officeart/2008/layout/VerticalCurvedList"/>
    <dgm:cxn modelId="{124B6084-B33A-4F68-B3C2-11F10754485E}" srcId="{A9FB1BFF-C518-4B92-A1A8-C6C16765C00B}" destId="{D93553F8-C99C-4C0A-9B1F-7B6C159719EF}" srcOrd="0" destOrd="0" parTransId="{4DE2D54B-088E-4C8C-8C48-65CAFA89D3C6}" sibTransId="{403EDD5F-4A98-4B73-9768-BD781DA728FF}"/>
    <dgm:cxn modelId="{50521ED7-08F9-421B-A678-476CA12D6084}" type="presOf" srcId="{D93553F8-C99C-4C0A-9B1F-7B6C159719EF}" destId="{434FEC22-E0FE-436B-8683-26B5299FCC2F}" srcOrd="0" destOrd="0" presId="urn:microsoft.com/office/officeart/2008/layout/VerticalCurvedList"/>
    <dgm:cxn modelId="{1E8B0FF3-DD36-4D78-AA65-CBBA1A9309B1}" type="presOf" srcId="{770FF458-5049-4BE1-8D24-197474889DB1}" destId="{85141AA2-76A3-4694-B494-96BB7BB09CBA}" srcOrd="0" destOrd="0" presId="urn:microsoft.com/office/officeart/2008/layout/VerticalCurvedList"/>
    <dgm:cxn modelId="{C2330BFD-0397-4D37-8044-F08558DF1E0D}" srcId="{A9FB1BFF-C518-4B92-A1A8-C6C16765C00B}" destId="{770FF458-5049-4BE1-8D24-197474889DB1}" srcOrd="1" destOrd="0" parTransId="{2DA2ACA8-4326-455A-94DC-30CAE24C4989}" sibTransId="{60076835-5297-40E2-A3AB-AACFBBF157F2}"/>
    <dgm:cxn modelId="{98B1E1F4-8C94-447C-9829-93D5084FA27C}" type="presParOf" srcId="{0E73EA56-F280-416B-8E03-F455829F3DC2}" destId="{B623F078-EF34-42BB-BDD9-C7839DF9839C}" srcOrd="0" destOrd="0" presId="urn:microsoft.com/office/officeart/2008/layout/VerticalCurvedList"/>
    <dgm:cxn modelId="{D2F601D4-CE41-49C5-AAE3-780D40412798}" type="presParOf" srcId="{B623F078-EF34-42BB-BDD9-C7839DF9839C}" destId="{871784EF-16FB-4DE0-AE2F-490A395F1DB9}" srcOrd="0" destOrd="0" presId="urn:microsoft.com/office/officeart/2008/layout/VerticalCurvedList"/>
    <dgm:cxn modelId="{FA11408F-4DF0-47D0-986F-292FA125012A}" type="presParOf" srcId="{871784EF-16FB-4DE0-AE2F-490A395F1DB9}" destId="{7D646E16-A96F-4B3E-8A8D-70FCCBCB330A}" srcOrd="0" destOrd="0" presId="urn:microsoft.com/office/officeart/2008/layout/VerticalCurvedList"/>
    <dgm:cxn modelId="{B45172DB-B125-4776-8406-BA9A174491CE}" type="presParOf" srcId="{871784EF-16FB-4DE0-AE2F-490A395F1DB9}" destId="{414AFDBD-3D23-473C-AF25-AF1885B9D0DB}" srcOrd="1" destOrd="0" presId="urn:microsoft.com/office/officeart/2008/layout/VerticalCurvedList"/>
    <dgm:cxn modelId="{238C9EB4-08CE-4279-A047-A28C3D770277}" type="presParOf" srcId="{871784EF-16FB-4DE0-AE2F-490A395F1DB9}" destId="{027243E8-6B41-482F-B15E-7B9C4206DC16}" srcOrd="2" destOrd="0" presId="urn:microsoft.com/office/officeart/2008/layout/VerticalCurvedList"/>
    <dgm:cxn modelId="{ADC67D3F-3FE6-42CE-B437-9DA02307EC4E}" type="presParOf" srcId="{871784EF-16FB-4DE0-AE2F-490A395F1DB9}" destId="{484BD735-191F-4C7D-9F0D-DF1BA5B666F3}" srcOrd="3" destOrd="0" presId="urn:microsoft.com/office/officeart/2008/layout/VerticalCurvedList"/>
    <dgm:cxn modelId="{B109AE5D-85F6-4A95-8B7A-4B2CA14B9958}" type="presParOf" srcId="{B623F078-EF34-42BB-BDD9-C7839DF9839C}" destId="{434FEC22-E0FE-436B-8683-26B5299FCC2F}" srcOrd="1" destOrd="0" presId="urn:microsoft.com/office/officeart/2008/layout/VerticalCurvedList"/>
    <dgm:cxn modelId="{F079223B-7C51-4E59-8FCB-A4D15D4B1B35}" type="presParOf" srcId="{B623F078-EF34-42BB-BDD9-C7839DF9839C}" destId="{78507781-74AD-4659-B443-E5C85E03BD7F}" srcOrd="2" destOrd="0" presId="urn:microsoft.com/office/officeart/2008/layout/VerticalCurvedList"/>
    <dgm:cxn modelId="{809AA7C3-A8A1-456E-BA9C-40DDA371318D}" type="presParOf" srcId="{78507781-74AD-4659-B443-E5C85E03BD7F}" destId="{9F3CD512-473D-4DC9-8C92-AD5876F769E5}" srcOrd="0" destOrd="0" presId="urn:microsoft.com/office/officeart/2008/layout/VerticalCurvedList"/>
    <dgm:cxn modelId="{9CC1C1BF-5ADF-4807-A16F-9DEF7DCB0C44}" type="presParOf" srcId="{B623F078-EF34-42BB-BDD9-C7839DF9839C}" destId="{85141AA2-76A3-4694-B494-96BB7BB09CBA}" srcOrd="3" destOrd="0" presId="urn:microsoft.com/office/officeart/2008/layout/VerticalCurvedList"/>
    <dgm:cxn modelId="{9D6847B6-6ACF-4F1C-8A0C-75D6A800ACBF}" type="presParOf" srcId="{B623F078-EF34-42BB-BDD9-C7839DF9839C}" destId="{E4DD02D3-A0C8-4FE1-B292-E97F9FD6C3F4}" srcOrd="4" destOrd="0" presId="urn:microsoft.com/office/officeart/2008/layout/VerticalCurvedList"/>
    <dgm:cxn modelId="{9CB518B5-35AE-4483-94AF-2F6743638461}" type="presParOf" srcId="{E4DD02D3-A0C8-4FE1-B292-E97F9FD6C3F4}" destId="{B025E03A-B048-41FB-9F5C-4523DFC880C1}" srcOrd="0" destOrd="0" presId="urn:microsoft.com/office/officeart/2008/layout/VerticalCurv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1.xml><?xml version="1.0" encoding="utf-8"?>
<dgm:dataModel xmlns:dgm="http://schemas.openxmlformats.org/drawingml/2006/diagram" xmlns:a="http://schemas.openxmlformats.org/drawingml/2006/main">
  <dgm:ptLst>
    <dgm:pt modelId="{C24FA90B-1B6D-4C82-8FF6-A048233CD3D9}" type="doc">
      <dgm:prSet loTypeId="urn:microsoft.com/office/officeart/2005/8/layout/hProcess11" loCatId="process" qsTypeId="urn:microsoft.com/office/officeart/2005/8/quickstyle/simple3" qsCatId="simple" csTypeId="urn:microsoft.com/office/officeart/2005/8/colors/accent1_1" csCatId="accent1" phldr="1"/>
      <dgm:spPr/>
      <dgm:t>
        <a:bodyPr/>
        <a:lstStyle/>
        <a:p>
          <a:endParaRPr lang="es-CO"/>
        </a:p>
      </dgm:t>
    </dgm:pt>
    <dgm:pt modelId="{772D9BFF-123F-4C91-BEC1-5F9B1220C868}">
      <dgm:prSet/>
      <dgm:spPr/>
      <dgm:t>
        <a:bodyPr/>
        <a:lstStyle/>
        <a:p>
          <a:r>
            <a:rPr lang="es-MX" dirty="0">
              <a:solidFill>
                <a:srgbClr val="152B48"/>
              </a:solidFill>
              <a:latin typeface="Montserrat" panose="00000500000000000000" pitchFamily="50" charset="0"/>
            </a:rPr>
            <a:t>Riesgo en niños que reciben ASA y experimentan infección activa por varicela o influenza o ASA altas dosis por tiempo prolongado.</a:t>
          </a:r>
          <a:endParaRPr lang="es-CO" dirty="0">
            <a:solidFill>
              <a:srgbClr val="152B48"/>
            </a:solidFill>
            <a:latin typeface="Montserrat" panose="00000500000000000000" pitchFamily="50" charset="0"/>
          </a:endParaRPr>
        </a:p>
      </dgm:t>
    </dgm:pt>
    <dgm:pt modelId="{D82A6EE8-2735-4C7B-8E96-1DB8000D5917}" type="parTrans" cxnId="{5CA3A0F7-3DA0-473B-9151-F618ED8ABE84}">
      <dgm:prSet/>
      <dgm:spPr/>
      <dgm:t>
        <a:bodyPr/>
        <a:lstStyle/>
        <a:p>
          <a:endParaRPr lang="es-CO">
            <a:solidFill>
              <a:srgbClr val="152B48"/>
            </a:solidFill>
            <a:latin typeface="Montserrat" panose="00000500000000000000" pitchFamily="50" charset="0"/>
          </a:endParaRPr>
        </a:p>
      </dgm:t>
    </dgm:pt>
    <dgm:pt modelId="{908E4E5B-5DCE-44C2-9078-F18BD723FE3F}" type="sibTrans" cxnId="{5CA3A0F7-3DA0-473B-9151-F618ED8ABE84}">
      <dgm:prSet/>
      <dgm:spPr/>
      <dgm:t>
        <a:bodyPr/>
        <a:lstStyle/>
        <a:p>
          <a:endParaRPr lang="es-CO">
            <a:solidFill>
              <a:srgbClr val="152B48"/>
            </a:solidFill>
            <a:latin typeface="Montserrat" panose="00000500000000000000" pitchFamily="50" charset="0"/>
          </a:endParaRPr>
        </a:p>
      </dgm:t>
    </dgm:pt>
    <dgm:pt modelId="{0C51D1CF-D838-4502-BD9C-27D57856A3A9}">
      <dgm:prSet/>
      <dgm:spPr/>
      <dgm:t>
        <a:bodyPr/>
        <a:lstStyle/>
        <a:p>
          <a:r>
            <a:rPr lang="es-MX" dirty="0">
              <a:solidFill>
                <a:srgbClr val="152B48"/>
              </a:solidFill>
              <a:latin typeface="Montserrat" panose="00000500000000000000" pitchFamily="50" charset="0"/>
            </a:rPr>
            <a:t>Los pacientes &gt; 6 meses en Tratamiento con ASA : vacuna contra influenza estacional inactivada anual.</a:t>
          </a:r>
          <a:endParaRPr lang="es-CO" dirty="0">
            <a:solidFill>
              <a:srgbClr val="152B48"/>
            </a:solidFill>
            <a:latin typeface="Montserrat" panose="00000500000000000000" pitchFamily="50" charset="0"/>
          </a:endParaRPr>
        </a:p>
      </dgm:t>
    </dgm:pt>
    <dgm:pt modelId="{A6EAF249-3DF7-4DA1-8D84-D6C3C8F23FB9}" type="parTrans" cxnId="{A862F424-794B-4DFC-9D43-CBDB78B61683}">
      <dgm:prSet/>
      <dgm:spPr/>
      <dgm:t>
        <a:bodyPr/>
        <a:lstStyle/>
        <a:p>
          <a:endParaRPr lang="es-CO">
            <a:solidFill>
              <a:srgbClr val="152B48"/>
            </a:solidFill>
            <a:latin typeface="Montserrat" panose="00000500000000000000" pitchFamily="50" charset="0"/>
          </a:endParaRPr>
        </a:p>
      </dgm:t>
    </dgm:pt>
    <dgm:pt modelId="{08970405-7B8B-4BAF-A14A-7BC972E84221}" type="sibTrans" cxnId="{A862F424-794B-4DFC-9D43-CBDB78B61683}">
      <dgm:prSet/>
      <dgm:spPr/>
      <dgm:t>
        <a:bodyPr/>
        <a:lstStyle/>
        <a:p>
          <a:endParaRPr lang="es-CO">
            <a:solidFill>
              <a:srgbClr val="152B48"/>
            </a:solidFill>
            <a:latin typeface="Montserrat" panose="00000500000000000000" pitchFamily="50" charset="0"/>
          </a:endParaRPr>
        </a:p>
      </dgm:t>
    </dgm:pt>
    <dgm:pt modelId="{0F3A234D-815D-4B1C-980F-7170B7689EAC}" type="pres">
      <dgm:prSet presAssocID="{C24FA90B-1B6D-4C82-8FF6-A048233CD3D9}" presName="Name0" presStyleCnt="0">
        <dgm:presLayoutVars>
          <dgm:dir/>
          <dgm:resizeHandles val="exact"/>
        </dgm:presLayoutVars>
      </dgm:prSet>
      <dgm:spPr/>
    </dgm:pt>
    <dgm:pt modelId="{A09DB609-4128-4E0D-9BDF-768A76D4B793}" type="pres">
      <dgm:prSet presAssocID="{C24FA90B-1B6D-4C82-8FF6-A048233CD3D9}" presName="arrow" presStyleLbl="bgShp" presStyleIdx="0" presStyleCnt="1" custLinFactNeighborY="3592"/>
      <dgm:spPr/>
    </dgm:pt>
    <dgm:pt modelId="{651DF9C4-6163-4520-A015-A1B1D8D3904B}" type="pres">
      <dgm:prSet presAssocID="{C24FA90B-1B6D-4C82-8FF6-A048233CD3D9}" presName="points" presStyleCnt="0"/>
      <dgm:spPr/>
    </dgm:pt>
    <dgm:pt modelId="{31F5E5D9-009A-46C0-BFB7-790011EF2C80}" type="pres">
      <dgm:prSet presAssocID="{772D9BFF-123F-4C91-BEC1-5F9B1220C868}" presName="compositeA" presStyleCnt="0"/>
      <dgm:spPr/>
    </dgm:pt>
    <dgm:pt modelId="{990306A1-1119-4093-A291-E991F4561991}" type="pres">
      <dgm:prSet presAssocID="{772D9BFF-123F-4C91-BEC1-5F9B1220C868}" presName="textA" presStyleLbl="revTx" presStyleIdx="0" presStyleCnt="2">
        <dgm:presLayoutVars>
          <dgm:bulletEnabled val="1"/>
        </dgm:presLayoutVars>
      </dgm:prSet>
      <dgm:spPr/>
    </dgm:pt>
    <dgm:pt modelId="{C2567A90-633D-4C48-A406-436A38CED71B}" type="pres">
      <dgm:prSet presAssocID="{772D9BFF-123F-4C91-BEC1-5F9B1220C868}" presName="circleA" presStyleLbl="node1" presStyleIdx="0" presStyleCnt="2"/>
      <dgm:spPr/>
    </dgm:pt>
    <dgm:pt modelId="{F47E6BA9-5623-4370-8304-EFF2576D4735}" type="pres">
      <dgm:prSet presAssocID="{772D9BFF-123F-4C91-BEC1-5F9B1220C868}" presName="spaceA" presStyleCnt="0"/>
      <dgm:spPr/>
    </dgm:pt>
    <dgm:pt modelId="{EF1D6C84-9B85-4B89-B307-BC5545143FB5}" type="pres">
      <dgm:prSet presAssocID="{908E4E5B-5DCE-44C2-9078-F18BD723FE3F}" presName="space" presStyleCnt="0"/>
      <dgm:spPr/>
    </dgm:pt>
    <dgm:pt modelId="{F6BCA3EC-D6BF-4AEF-9FD6-05D489F88D1B}" type="pres">
      <dgm:prSet presAssocID="{0C51D1CF-D838-4502-BD9C-27D57856A3A9}" presName="compositeB" presStyleCnt="0"/>
      <dgm:spPr/>
    </dgm:pt>
    <dgm:pt modelId="{23952D64-47DC-45FD-975B-E30F7C775A2C}" type="pres">
      <dgm:prSet presAssocID="{0C51D1CF-D838-4502-BD9C-27D57856A3A9}" presName="textB" presStyleLbl="revTx" presStyleIdx="1" presStyleCnt="2">
        <dgm:presLayoutVars>
          <dgm:bulletEnabled val="1"/>
        </dgm:presLayoutVars>
      </dgm:prSet>
      <dgm:spPr/>
    </dgm:pt>
    <dgm:pt modelId="{8F634E05-46BE-49A0-9DB6-476B2A23064C}" type="pres">
      <dgm:prSet presAssocID="{0C51D1CF-D838-4502-BD9C-27D57856A3A9}" presName="circleB" presStyleLbl="node1" presStyleIdx="1" presStyleCnt="2"/>
      <dgm:spPr/>
    </dgm:pt>
    <dgm:pt modelId="{1D5F2FAC-8462-4665-81E3-C54078423D89}" type="pres">
      <dgm:prSet presAssocID="{0C51D1CF-D838-4502-BD9C-27D57856A3A9}" presName="spaceB" presStyleCnt="0"/>
      <dgm:spPr/>
    </dgm:pt>
  </dgm:ptLst>
  <dgm:cxnLst>
    <dgm:cxn modelId="{A862F424-794B-4DFC-9D43-CBDB78B61683}" srcId="{C24FA90B-1B6D-4C82-8FF6-A048233CD3D9}" destId="{0C51D1CF-D838-4502-BD9C-27D57856A3A9}" srcOrd="1" destOrd="0" parTransId="{A6EAF249-3DF7-4DA1-8D84-D6C3C8F23FB9}" sibTransId="{08970405-7B8B-4BAF-A14A-7BC972E84221}"/>
    <dgm:cxn modelId="{664F3333-BF6C-4E55-8D49-3285EF3FF26C}" type="presOf" srcId="{772D9BFF-123F-4C91-BEC1-5F9B1220C868}" destId="{990306A1-1119-4093-A291-E991F4561991}" srcOrd="0" destOrd="0" presId="urn:microsoft.com/office/officeart/2005/8/layout/hProcess11"/>
    <dgm:cxn modelId="{4F187E8C-3528-4C11-9209-A2EA8006FCC0}" type="presOf" srcId="{C24FA90B-1B6D-4C82-8FF6-A048233CD3D9}" destId="{0F3A234D-815D-4B1C-980F-7170B7689EAC}" srcOrd="0" destOrd="0" presId="urn:microsoft.com/office/officeart/2005/8/layout/hProcess11"/>
    <dgm:cxn modelId="{A1323DAB-97F2-43BB-83C6-F91535D5DC10}" type="presOf" srcId="{0C51D1CF-D838-4502-BD9C-27D57856A3A9}" destId="{23952D64-47DC-45FD-975B-E30F7C775A2C}" srcOrd="0" destOrd="0" presId="urn:microsoft.com/office/officeart/2005/8/layout/hProcess11"/>
    <dgm:cxn modelId="{5CA3A0F7-3DA0-473B-9151-F618ED8ABE84}" srcId="{C24FA90B-1B6D-4C82-8FF6-A048233CD3D9}" destId="{772D9BFF-123F-4C91-BEC1-5F9B1220C868}" srcOrd="0" destOrd="0" parTransId="{D82A6EE8-2735-4C7B-8E96-1DB8000D5917}" sibTransId="{908E4E5B-5DCE-44C2-9078-F18BD723FE3F}"/>
    <dgm:cxn modelId="{FE40B9F4-F1E1-45AB-B514-5447DE5763DD}" type="presParOf" srcId="{0F3A234D-815D-4B1C-980F-7170B7689EAC}" destId="{A09DB609-4128-4E0D-9BDF-768A76D4B793}" srcOrd="0" destOrd="0" presId="urn:microsoft.com/office/officeart/2005/8/layout/hProcess11"/>
    <dgm:cxn modelId="{14666FCB-2110-41B1-B461-1F1A6AED21AC}" type="presParOf" srcId="{0F3A234D-815D-4B1C-980F-7170B7689EAC}" destId="{651DF9C4-6163-4520-A015-A1B1D8D3904B}" srcOrd="1" destOrd="0" presId="urn:microsoft.com/office/officeart/2005/8/layout/hProcess11"/>
    <dgm:cxn modelId="{6A54607A-9FDF-42A4-B26E-02AF84D5D011}" type="presParOf" srcId="{651DF9C4-6163-4520-A015-A1B1D8D3904B}" destId="{31F5E5D9-009A-46C0-BFB7-790011EF2C80}" srcOrd="0" destOrd="0" presId="urn:microsoft.com/office/officeart/2005/8/layout/hProcess11"/>
    <dgm:cxn modelId="{A7B19DD2-54F1-4511-8849-6892E1B85B09}" type="presParOf" srcId="{31F5E5D9-009A-46C0-BFB7-790011EF2C80}" destId="{990306A1-1119-4093-A291-E991F4561991}" srcOrd="0" destOrd="0" presId="urn:microsoft.com/office/officeart/2005/8/layout/hProcess11"/>
    <dgm:cxn modelId="{B4281870-EEDA-4421-8376-C5484FE91C80}" type="presParOf" srcId="{31F5E5D9-009A-46C0-BFB7-790011EF2C80}" destId="{C2567A90-633D-4C48-A406-436A38CED71B}" srcOrd="1" destOrd="0" presId="urn:microsoft.com/office/officeart/2005/8/layout/hProcess11"/>
    <dgm:cxn modelId="{963A168D-3EEF-48DC-A72C-C4A27977F2F2}" type="presParOf" srcId="{31F5E5D9-009A-46C0-BFB7-790011EF2C80}" destId="{F47E6BA9-5623-4370-8304-EFF2576D4735}" srcOrd="2" destOrd="0" presId="urn:microsoft.com/office/officeart/2005/8/layout/hProcess11"/>
    <dgm:cxn modelId="{44E91058-B82A-4017-AB47-34E42A826DF1}" type="presParOf" srcId="{651DF9C4-6163-4520-A015-A1B1D8D3904B}" destId="{EF1D6C84-9B85-4B89-B307-BC5545143FB5}" srcOrd="1" destOrd="0" presId="urn:microsoft.com/office/officeart/2005/8/layout/hProcess11"/>
    <dgm:cxn modelId="{8759EFC1-4309-437B-B633-B4684761D3C6}" type="presParOf" srcId="{651DF9C4-6163-4520-A015-A1B1D8D3904B}" destId="{F6BCA3EC-D6BF-4AEF-9FD6-05D489F88D1B}" srcOrd="2" destOrd="0" presId="urn:microsoft.com/office/officeart/2005/8/layout/hProcess11"/>
    <dgm:cxn modelId="{9D943AE9-AA6E-4E38-87AB-10B7F72A817E}" type="presParOf" srcId="{F6BCA3EC-D6BF-4AEF-9FD6-05D489F88D1B}" destId="{23952D64-47DC-45FD-975B-E30F7C775A2C}" srcOrd="0" destOrd="0" presId="urn:microsoft.com/office/officeart/2005/8/layout/hProcess11"/>
    <dgm:cxn modelId="{ED9BAAAE-1721-454D-86E0-12473C19A800}" type="presParOf" srcId="{F6BCA3EC-D6BF-4AEF-9FD6-05D489F88D1B}" destId="{8F634E05-46BE-49A0-9DB6-476B2A23064C}" srcOrd="1" destOrd="0" presId="urn:microsoft.com/office/officeart/2005/8/layout/hProcess11"/>
    <dgm:cxn modelId="{DA8C072D-EB02-41D0-B610-6B9BFF1959A8}" type="presParOf" srcId="{F6BCA3EC-D6BF-4AEF-9FD6-05D489F88D1B}" destId="{1D5F2FAC-8462-4665-81E3-C54078423D89}" srcOrd="2" destOrd="0" presId="urn:microsoft.com/office/officeart/2005/8/layout/hProcess1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2.xml><?xml version="1.0" encoding="utf-8"?>
<dgm:dataModel xmlns:dgm="http://schemas.openxmlformats.org/drawingml/2006/diagram" xmlns:a="http://schemas.openxmlformats.org/drawingml/2006/main">
  <dgm:ptLst>
    <dgm:pt modelId="{3C01411A-C5D5-4406-9EF5-EB5F20927871}" type="doc">
      <dgm:prSet loTypeId="urn:microsoft.com/office/officeart/2008/layout/VerticalCurvedList" loCatId="list" qsTypeId="urn:microsoft.com/office/officeart/2005/8/quickstyle/simple1" qsCatId="simple" csTypeId="urn:microsoft.com/office/officeart/2005/8/colors/accent0_1" csCatId="mainScheme" phldr="1"/>
      <dgm:spPr/>
      <dgm:t>
        <a:bodyPr/>
        <a:lstStyle/>
        <a:p>
          <a:endParaRPr lang="es-CO"/>
        </a:p>
      </dgm:t>
    </dgm:pt>
    <dgm:pt modelId="{5DFADD90-84CC-4337-8AE2-3D225E584071}">
      <dgm:prSet custT="1"/>
      <dgm:spPr/>
      <dgm:t>
        <a:bodyPr/>
        <a:lstStyle/>
        <a:p>
          <a:r>
            <a:rPr lang="es-MX" sz="1400" dirty="0">
              <a:solidFill>
                <a:srgbClr val="152B48"/>
              </a:solidFill>
              <a:latin typeface="Montserrat" panose="00000500000000000000" pitchFamily="50" charset="0"/>
            </a:rPr>
            <a:t>10-20% de los pacientes desarrollan fiebre luego de</a:t>
          </a:r>
          <a:r>
            <a:rPr lang="es-MX" sz="1400" b="1" dirty="0">
              <a:solidFill>
                <a:srgbClr val="152B48"/>
              </a:solidFill>
              <a:latin typeface="Montserrat" panose="00000500000000000000" pitchFamily="50" charset="0"/>
            </a:rPr>
            <a:t> 36 horas y &lt; 7 días </a:t>
          </a:r>
          <a:r>
            <a:rPr lang="es-MX" sz="1400" dirty="0">
              <a:solidFill>
                <a:srgbClr val="152B48"/>
              </a:solidFill>
              <a:latin typeface="Montserrat" panose="00000500000000000000" pitchFamily="50" charset="0"/>
            </a:rPr>
            <a:t> después de finalizada la infusión de IGIV.</a:t>
          </a:r>
          <a:endParaRPr lang="es-CO" sz="1400" dirty="0">
            <a:solidFill>
              <a:srgbClr val="152B48"/>
            </a:solidFill>
            <a:latin typeface="Montserrat" panose="00000500000000000000" pitchFamily="50" charset="0"/>
          </a:endParaRPr>
        </a:p>
      </dgm:t>
    </dgm:pt>
    <dgm:pt modelId="{0E64FE37-7456-4A8E-BD11-436491993D0E}" type="parTrans" cxnId="{E6A123BB-EB3B-4A2A-8475-C428E1D471F3}">
      <dgm:prSet/>
      <dgm:spPr/>
      <dgm:t>
        <a:bodyPr/>
        <a:lstStyle/>
        <a:p>
          <a:endParaRPr lang="es-CO" sz="1400">
            <a:solidFill>
              <a:srgbClr val="152B48"/>
            </a:solidFill>
            <a:latin typeface="Montserrat" panose="00000500000000000000" pitchFamily="50" charset="0"/>
          </a:endParaRPr>
        </a:p>
      </dgm:t>
    </dgm:pt>
    <dgm:pt modelId="{AC171AAC-B408-4820-AE25-E9ED18B92987}" type="sibTrans" cxnId="{E6A123BB-EB3B-4A2A-8475-C428E1D471F3}">
      <dgm:prSet/>
      <dgm:spPr/>
      <dgm:t>
        <a:bodyPr/>
        <a:lstStyle/>
        <a:p>
          <a:endParaRPr lang="es-CO" sz="1400">
            <a:solidFill>
              <a:srgbClr val="152B48"/>
            </a:solidFill>
            <a:latin typeface="Montserrat" panose="00000500000000000000" pitchFamily="50" charset="0"/>
          </a:endParaRPr>
        </a:p>
      </dgm:t>
    </dgm:pt>
    <dgm:pt modelId="{0D537C1E-8AEC-436C-B8BB-C8AA561ADD4C}">
      <dgm:prSet custT="1"/>
      <dgm:spPr/>
      <dgm:t>
        <a:bodyPr/>
        <a:lstStyle/>
        <a:p>
          <a:r>
            <a:rPr lang="es-MX" sz="1400" dirty="0">
              <a:solidFill>
                <a:srgbClr val="152B48"/>
              </a:solidFill>
              <a:latin typeface="Montserrat" panose="00000500000000000000" pitchFamily="50" charset="0"/>
            </a:rPr>
            <a:t>Se desconoce como se da la resistencia (</a:t>
          </a:r>
          <a:r>
            <a:rPr lang="es-MX" sz="1400" b="1" dirty="0">
              <a:solidFill>
                <a:srgbClr val="152B48"/>
              </a:solidFill>
              <a:latin typeface="Montserrat" panose="00000500000000000000" pitchFamily="50" charset="0"/>
            </a:rPr>
            <a:t>polimorfismos de receptores </a:t>
          </a:r>
          <a:r>
            <a:rPr lang="es-MX" sz="1400" b="1" dirty="0" err="1">
              <a:solidFill>
                <a:srgbClr val="152B48"/>
              </a:solidFill>
              <a:latin typeface="Montserrat" panose="00000500000000000000" pitchFamily="50" charset="0"/>
            </a:rPr>
            <a:t>Fc</a:t>
          </a:r>
          <a:r>
            <a:rPr lang="es-MX" sz="1400" b="1" dirty="0">
              <a:solidFill>
                <a:srgbClr val="152B48"/>
              </a:solidFill>
              <a:latin typeface="Montserrat" panose="00000500000000000000" pitchFamily="50" charset="0"/>
            </a:rPr>
            <a:t> Gamma</a:t>
          </a:r>
          <a:r>
            <a:rPr lang="es-MX" sz="1400" dirty="0">
              <a:solidFill>
                <a:srgbClr val="152B48"/>
              </a:solidFill>
              <a:latin typeface="Montserrat" panose="00000500000000000000" pitchFamily="50" charset="0"/>
            </a:rPr>
            <a:t>).</a:t>
          </a:r>
          <a:endParaRPr lang="es-CO" sz="1400" dirty="0">
            <a:solidFill>
              <a:srgbClr val="152B48"/>
            </a:solidFill>
            <a:latin typeface="Montserrat" panose="00000500000000000000" pitchFamily="50" charset="0"/>
          </a:endParaRPr>
        </a:p>
      </dgm:t>
    </dgm:pt>
    <dgm:pt modelId="{AF317AD2-F073-412C-9E9E-DBEC5AD2B980}" type="parTrans" cxnId="{F55876C3-CE98-40F1-8B32-A687E62640F7}">
      <dgm:prSet/>
      <dgm:spPr/>
      <dgm:t>
        <a:bodyPr/>
        <a:lstStyle/>
        <a:p>
          <a:endParaRPr lang="es-CO" sz="1400">
            <a:solidFill>
              <a:srgbClr val="152B48"/>
            </a:solidFill>
            <a:latin typeface="Montserrat" panose="00000500000000000000" pitchFamily="50" charset="0"/>
          </a:endParaRPr>
        </a:p>
      </dgm:t>
    </dgm:pt>
    <dgm:pt modelId="{BE1E2939-8275-44C9-833D-7143E9F026CA}" type="sibTrans" cxnId="{F55876C3-CE98-40F1-8B32-A687E62640F7}">
      <dgm:prSet/>
      <dgm:spPr/>
      <dgm:t>
        <a:bodyPr/>
        <a:lstStyle/>
        <a:p>
          <a:endParaRPr lang="es-CO" sz="1400">
            <a:solidFill>
              <a:srgbClr val="152B48"/>
            </a:solidFill>
            <a:latin typeface="Montserrat" panose="00000500000000000000" pitchFamily="50" charset="0"/>
          </a:endParaRPr>
        </a:p>
      </dgm:t>
    </dgm:pt>
    <dgm:pt modelId="{5886B44F-F37D-451E-8FD1-DBE40FA098C8}">
      <dgm:prSet custT="1"/>
      <dgm:spPr/>
      <dgm:t>
        <a:bodyPr/>
        <a:lstStyle/>
        <a:p>
          <a:r>
            <a:rPr lang="es-MX" sz="1400" dirty="0">
              <a:solidFill>
                <a:srgbClr val="152B48"/>
              </a:solidFill>
              <a:latin typeface="Montserrat" panose="00000500000000000000" pitchFamily="50" charset="0"/>
            </a:rPr>
            <a:t>Mayor riesgo de desarrollar anomalías de las arterias coronarias.</a:t>
          </a:r>
          <a:endParaRPr lang="es-CO" sz="1400" dirty="0">
            <a:solidFill>
              <a:srgbClr val="152B48"/>
            </a:solidFill>
            <a:latin typeface="Montserrat" panose="00000500000000000000" pitchFamily="50" charset="0"/>
          </a:endParaRPr>
        </a:p>
      </dgm:t>
    </dgm:pt>
    <dgm:pt modelId="{D425C1BA-8303-4EA0-A2A1-736AFF49FC15}" type="parTrans" cxnId="{03302727-858B-4F60-971B-B7CB351032BD}">
      <dgm:prSet/>
      <dgm:spPr/>
      <dgm:t>
        <a:bodyPr/>
        <a:lstStyle/>
        <a:p>
          <a:endParaRPr lang="es-CO" sz="1400">
            <a:solidFill>
              <a:srgbClr val="152B48"/>
            </a:solidFill>
            <a:latin typeface="Montserrat" panose="00000500000000000000" pitchFamily="50" charset="0"/>
          </a:endParaRPr>
        </a:p>
      </dgm:t>
    </dgm:pt>
    <dgm:pt modelId="{36D2C5CF-41CC-4E74-84D9-AA2E5F67F667}" type="sibTrans" cxnId="{03302727-858B-4F60-971B-B7CB351032BD}">
      <dgm:prSet/>
      <dgm:spPr/>
      <dgm:t>
        <a:bodyPr/>
        <a:lstStyle/>
        <a:p>
          <a:endParaRPr lang="es-CO" sz="1400">
            <a:solidFill>
              <a:srgbClr val="152B48"/>
            </a:solidFill>
            <a:latin typeface="Montserrat" panose="00000500000000000000" pitchFamily="50" charset="0"/>
          </a:endParaRPr>
        </a:p>
      </dgm:t>
    </dgm:pt>
    <dgm:pt modelId="{8A7C08D9-34FD-492F-8F70-F5FFBD3AE23D}">
      <dgm:prSet custT="1"/>
      <dgm:spPr/>
      <dgm:t>
        <a:bodyPr/>
        <a:lstStyle/>
        <a:p>
          <a:endParaRPr lang="es-MX" sz="1400" dirty="0">
            <a:solidFill>
              <a:srgbClr val="152B48"/>
            </a:solidFill>
            <a:latin typeface="Montserrat" panose="00000500000000000000" pitchFamily="50" charset="0"/>
          </a:endParaRPr>
        </a:p>
        <a:p>
          <a:r>
            <a:rPr lang="es-MX" sz="1400" dirty="0">
              <a:solidFill>
                <a:srgbClr val="152B48"/>
              </a:solidFill>
              <a:latin typeface="Montserrat" panose="00000500000000000000" pitchFamily="50" charset="0"/>
            </a:rPr>
            <a:t>Modelos de predicción de riesgo de población asiática </a:t>
          </a:r>
          <a:r>
            <a:rPr lang="es-MX" sz="1400" b="1" dirty="0">
              <a:solidFill>
                <a:srgbClr val="152B48"/>
              </a:solidFill>
              <a:latin typeface="Montserrat" panose="00000500000000000000" pitchFamily="50" charset="0"/>
            </a:rPr>
            <a:t>no son precisos </a:t>
          </a:r>
          <a:r>
            <a:rPr lang="es-MX" sz="1400" dirty="0">
              <a:solidFill>
                <a:srgbClr val="152B48"/>
              </a:solidFill>
              <a:latin typeface="Montserrat" panose="00000500000000000000" pitchFamily="50" charset="0"/>
            </a:rPr>
            <a:t>para ser usados en pacientes </a:t>
          </a:r>
          <a:r>
            <a:rPr lang="es-MX" sz="1400" b="1" dirty="0">
              <a:solidFill>
                <a:srgbClr val="152B48"/>
              </a:solidFill>
              <a:latin typeface="Montserrat" panose="00000500000000000000" pitchFamily="50" charset="0"/>
            </a:rPr>
            <a:t>norteamericanos.</a:t>
          </a:r>
          <a:br>
            <a:rPr lang="es-MX" sz="1400" dirty="0">
              <a:solidFill>
                <a:srgbClr val="152B48"/>
              </a:solidFill>
              <a:latin typeface="Montserrat" panose="00000500000000000000" pitchFamily="50" charset="0"/>
            </a:rPr>
          </a:br>
          <a:br>
            <a:rPr lang="es-MX" sz="1400" dirty="0">
              <a:solidFill>
                <a:srgbClr val="152B48"/>
              </a:solidFill>
              <a:latin typeface="Montserrat" panose="00000500000000000000" pitchFamily="50" charset="0"/>
            </a:rPr>
          </a:br>
          <a:endParaRPr lang="es-CO" sz="1400" dirty="0">
            <a:solidFill>
              <a:srgbClr val="152B48"/>
            </a:solidFill>
            <a:latin typeface="Montserrat" panose="00000500000000000000" pitchFamily="50" charset="0"/>
          </a:endParaRPr>
        </a:p>
      </dgm:t>
    </dgm:pt>
    <dgm:pt modelId="{CBCF8B40-4BEB-4566-BD5A-66974A7468A1}" type="parTrans" cxnId="{81DE4679-4122-482B-9FA5-F2B115F9A434}">
      <dgm:prSet/>
      <dgm:spPr/>
      <dgm:t>
        <a:bodyPr/>
        <a:lstStyle/>
        <a:p>
          <a:endParaRPr lang="es-CO" sz="1400">
            <a:solidFill>
              <a:srgbClr val="152B48"/>
            </a:solidFill>
            <a:latin typeface="Montserrat" panose="00000500000000000000" pitchFamily="50" charset="0"/>
          </a:endParaRPr>
        </a:p>
      </dgm:t>
    </dgm:pt>
    <dgm:pt modelId="{A5B6FA6B-A5FF-4ED8-AF98-42DB646E9F2E}" type="sibTrans" cxnId="{81DE4679-4122-482B-9FA5-F2B115F9A434}">
      <dgm:prSet/>
      <dgm:spPr/>
      <dgm:t>
        <a:bodyPr/>
        <a:lstStyle/>
        <a:p>
          <a:endParaRPr lang="es-CO" sz="1400">
            <a:solidFill>
              <a:srgbClr val="152B48"/>
            </a:solidFill>
            <a:latin typeface="Montserrat" panose="00000500000000000000" pitchFamily="50" charset="0"/>
          </a:endParaRPr>
        </a:p>
      </dgm:t>
    </dgm:pt>
    <dgm:pt modelId="{8C7163A4-D354-4EAD-8338-C4D596263198}" type="pres">
      <dgm:prSet presAssocID="{3C01411A-C5D5-4406-9EF5-EB5F20927871}" presName="Name0" presStyleCnt="0">
        <dgm:presLayoutVars>
          <dgm:chMax val="7"/>
          <dgm:chPref val="7"/>
          <dgm:dir/>
        </dgm:presLayoutVars>
      </dgm:prSet>
      <dgm:spPr/>
    </dgm:pt>
    <dgm:pt modelId="{E9B3592B-043F-4B94-BAF7-9916EC4F3E2C}" type="pres">
      <dgm:prSet presAssocID="{3C01411A-C5D5-4406-9EF5-EB5F20927871}" presName="Name1" presStyleCnt="0"/>
      <dgm:spPr/>
    </dgm:pt>
    <dgm:pt modelId="{9203E222-AE29-4A15-A0E0-824482E94B7E}" type="pres">
      <dgm:prSet presAssocID="{3C01411A-C5D5-4406-9EF5-EB5F20927871}" presName="cycle" presStyleCnt="0"/>
      <dgm:spPr/>
    </dgm:pt>
    <dgm:pt modelId="{EC5D2F09-3822-4DAF-9A3F-C3E2B85C5BA3}" type="pres">
      <dgm:prSet presAssocID="{3C01411A-C5D5-4406-9EF5-EB5F20927871}" presName="srcNode" presStyleLbl="node1" presStyleIdx="0" presStyleCnt="4"/>
      <dgm:spPr/>
    </dgm:pt>
    <dgm:pt modelId="{B06AF129-7961-4EF6-BD78-9183FF064142}" type="pres">
      <dgm:prSet presAssocID="{3C01411A-C5D5-4406-9EF5-EB5F20927871}" presName="conn" presStyleLbl="parChTrans1D2" presStyleIdx="0" presStyleCnt="1"/>
      <dgm:spPr/>
    </dgm:pt>
    <dgm:pt modelId="{95C59C1B-9D89-4751-BC40-7B1D59F44F57}" type="pres">
      <dgm:prSet presAssocID="{3C01411A-C5D5-4406-9EF5-EB5F20927871}" presName="extraNode" presStyleLbl="node1" presStyleIdx="0" presStyleCnt="4"/>
      <dgm:spPr/>
    </dgm:pt>
    <dgm:pt modelId="{C8BD5124-A635-4AC1-B5FE-1A070A1692D4}" type="pres">
      <dgm:prSet presAssocID="{3C01411A-C5D5-4406-9EF5-EB5F20927871}" presName="dstNode" presStyleLbl="node1" presStyleIdx="0" presStyleCnt="4"/>
      <dgm:spPr/>
    </dgm:pt>
    <dgm:pt modelId="{FB1E888A-9399-4EA7-A14C-58CF3DCD581D}" type="pres">
      <dgm:prSet presAssocID="{5DFADD90-84CC-4337-8AE2-3D225E584071}" presName="text_1" presStyleLbl="node1" presStyleIdx="0" presStyleCnt="4">
        <dgm:presLayoutVars>
          <dgm:bulletEnabled val="1"/>
        </dgm:presLayoutVars>
      </dgm:prSet>
      <dgm:spPr/>
    </dgm:pt>
    <dgm:pt modelId="{493FD990-E4AD-49DD-AC0D-7CC048B3C8F3}" type="pres">
      <dgm:prSet presAssocID="{5DFADD90-84CC-4337-8AE2-3D225E584071}" presName="accent_1" presStyleCnt="0"/>
      <dgm:spPr/>
    </dgm:pt>
    <dgm:pt modelId="{B347A5B3-5AE0-48B7-9CE7-973E06079C7A}" type="pres">
      <dgm:prSet presAssocID="{5DFADD90-84CC-4337-8AE2-3D225E584071}" presName="accentRepeatNode" presStyleLbl="solidFgAcc1" presStyleIdx="0" presStyleCnt="4"/>
      <dgm:spPr/>
    </dgm:pt>
    <dgm:pt modelId="{A79DF8C2-660E-4C91-A86A-17D82C89C5AA}" type="pres">
      <dgm:prSet presAssocID="{0D537C1E-8AEC-436C-B8BB-C8AA561ADD4C}" presName="text_2" presStyleLbl="node1" presStyleIdx="1" presStyleCnt="4">
        <dgm:presLayoutVars>
          <dgm:bulletEnabled val="1"/>
        </dgm:presLayoutVars>
      </dgm:prSet>
      <dgm:spPr/>
    </dgm:pt>
    <dgm:pt modelId="{F9975914-E21D-4E5F-A206-0BA8B99B9822}" type="pres">
      <dgm:prSet presAssocID="{0D537C1E-8AEC-436C-B8BB-C8AA561ADD4C}" presName="accent_2" presStyleCnt="0"/>
      <dgm:spPr/>
    </dgm:pt>
    <dgm:pt modelId="{01DC4602-24BE-4AC0-A406-5B57B3CAC758}" type="pres">
      <dgm:prSet presAssocID="{0D537C1E-8AEC-436C-B8BB-C8AA561ADD4C}" presName="accentRepeatNode" presStyleLbl="solidFgAcc1" presStyleIdx="1" presStyleCnt="4"/>
      <dgm:spPr/>
    </dgm:pt>
    <dgm:pt modelId="{F19DDF6E-AEB1-4E8B-8C81-D3853A5DB6C6}" type="pres">
      <dgm:prSet presAssocID="{5886B44F-F37D-451E-8FD1-DBE40FA098C8}" presName="text_3" presStyleLbl="node1" presStyleIdx="2" presStyleCnt="4">
        <dgm:presLayoutVars>
          <dgm:bulletEnabled val="1"/>
        </dgm:presLayoutVars>
      </dgm:prSet>
      <dgm:spPr/>
    </dgm:pt>
    <dgm:pt modelId="{EA5F6D57-58E9-4E6A-99A4-81A998441B18}" type="pres">
      <dgm:prSet presAssocID="{5886B44F-F37D-451E-8FD1-DBE40FA098C8}" presName="accent_3" presStyleCnt="0"/>
      <dgm:spPr/>
    </dgm:pt>
    <dgm:pt modelId="{15967525-185B-4925-964B-8B6FFA7F2316}" type="pres">
      <dgm:prSet presAssocID="{5886B44F-F37D-451E-8FD1-DBE40FA098C8}" presName="accentRepeatNode" presStyleLbl="solidFgAcc1" presStyleIdx="2" presStyleCnt="4"/>
      <dgm:spPr/>
    </dgm:pt>
    <dgm:pt modelId="{29014AA5-41AD-4C4A-81DB-1944E4EF6324}" type="pres">
      <dgm:prSet presAssocID="{8A7C08D9-34FD-492F-8F70-F5FFBD3AE23D}" presName="text_4" presStyleLbl="node1" presStyleIdx="3" presStyleCnt="4" custScaleY="115288" custLinFactNeighborX="379" custLinFactNeighborY="5435">
        <dgm:presLayoutVars>
          <dgm:bulletEnabled val="1"/>
        </dgm:presLayoutVars>
      </dgm:prSet>
      <dgm:spPr/>
    </dgm:pt>
    <dgm:pt modelId="{8ECBE1C4-69BC-4CD5-86F1-6027A2083B6A}" type="pres">
      <dgm:prSet presAssocID="{8A7C08D9-34FD-492F-8F70-F5FFBD3AE23D}" presName="accent_4" presStyleCnt="0"/>
      <dgm:spPr/>
    </dgm:pt>
    <dgm:pt modelId="{676C41FE-19FB-44C5-82C1-E27DD26D6146}" type="pres">
      <dgm:prSet presAssocID="{8A7C08D9-34FD-492F-8F70-F5FFBD3AE23D}" presName="accentRepeatNode" presStyleLbl="solidFgAcc1" presStyleIdx="3" presStyleCnt="4"/>
      <dgm:spPr/>
    </dgm:pt>
  </dgm:ptLst>
  <dgm:cxnLst>
    <dgm:cxn modelId="{785FBF04-6A39-45AC-9B78-09EC3A5E259E}" type="presOf" srcId="{AC171AAC-B408-4820-AE25-E9ED18B92987}" destId="{B06AF129-7961-4EF6-BD78-9183FF064142}" srcOrd="0" destOrd="0" presId="urn:microsoft.com/office/officeart/2008/layout/VerticalCurvedList"/>
    <dgm:cxn modelId="{C5DF3D15-EF38-45AD-965B-B36013EAE090}" type="presOf" srcId="{8A7C08D9-34FD-492F-8F70-F5FFBD3AE23D}" destId="{29014AA5-41AD-4C4A-81DB-1944E4EF6324}" srcOrd="0" destOrd="0" presId="urn:microsoft.com/office/officeart/2008/layout/VerticalCurvedList"/>
    <dgm:cxn modelId="{03302727-858B-4F60-971B-B7CB351032BD}" srcId="{3C01411A-C5D5-4406-9EF5-EB5F20927871}" destId="{5886B44F-F37D-451E-8FD1-DBE40FA098C8}" srcOrd="2" destOrd="0" parTransId="{D425C1BA-8303-4EA0-A2A1-736AFF49FC15}" sibTransId="{36D2C5CF-41CC-4E74-84D9-AA2E5F67F667}"/>
    <dgm:cxn modelId="{81DE4679-4122-482B-9FA5-F2B115F9A434}" srcId="{3C01411A-C5D5-4406-9EF5-EB5F20927871}" destId="{8A7C08D9-34FD-492F-8F70-F5FFBD3AE23D}" srcOrd="3" destOrd="0" parTransId="{CBCF8B40-4BEB-4566-BD5A-66974A7468A1}" sibTransId="{A5B6FA6B-A5FF-4ED8-AF98-42DB646E9F2E}"/>
    <dgm:cxn modelId="{055837A8-33F4-462F-B9A4-ECD0A39EBB68}" type="presOf" srcId="{3C01411A-C5D5-4406-9EF5-EB5F20927871}" destId="{8C7163A4-D354-4EAD-8338-C4D596263198}" srcOrd="0" destOrd="0" presId="urn:microsoft.com/office/officeart/2008/layout/VerticalCurvedList"/>
    <dgm:cxn modelId="{E6A123BB-EB3B-4A2A-8475-C428E1D471F3}" srcId="{3C01411A-C5D5-4406-9EF5-EB5F20927871}" destId="{5DFADD90-84CC-4337-8AE2-3D225E584071}" srcOrd="0" destOrd="0" parTransId="{0E64FE37-7456-4A8E-BD11-436491993D0E}" sibTransId="{AC171AAC-B408-4820-AE25-E9ED18B92987}"/>
    <dgm:cxn modelId="{F55876C3-CE98-40F1-8B32-A687E62640F7}" srcId="{3C01411A-C5D5-4406-9EF5-EB5F20927871}" destId="{0D537C1E-8AEC-436C-B8BB-C8AA561ADD4C}" srcOrd="1" destOrd="0" parTransId="{AF317AD2-F073-412C-9E9E-DBEC5AD2B980}" sibTransId="{BE1E2939-8275-44C9-833D-7143E9F026CA}"/>
    <dgm:cxn modelId="{51705CC6-D578-4116-9442-0B884D0A2848}" type="presOf" srcId="{5886B44F-F37D-451E-8FD1-DBE40FA098C8}" destId="{F19DDF6E-AEB1-4E8B-8C81-D3853A5DB6C6}" srcOrd="0" destOrd="0" presId="urn:microsoft.com/office/officeart/2008/layout/VerticalCurvedList"/>
    <dgm:cxn modelId="{A03CD7C8-D6DD-4E2F-A208-D18BD90D722C}" type="presOf" srcId="{0D537C1E-8AEC-436C-B8BB-C8AA561ADD4C}" destId="{A79DF8C2-660E-4C91-A86A-17D82C89C5AA}" srcOrd="0" destOrd="0" presId="urn:microsoft.com/office/officeart/2008/layout/VerticalCurvedList"/>
    <dgm:cxn modelId="{637FADCF-7F76-486D-89E6-9884958F71CD}" type="presOf" srcId="{5DFADD90-84CC-4337-8AE2-3D225E584071}" destId="{FB1E888A-9399-4EA7-A14C-58CF3DCD581D}" srcOrd="0" destOrd="0" presId="urn:microsoft.com/office/officeart/2008/layout/VerticalCurvedList"/>
    <dgm:cxn modelId="{939A5AD7-1292-4F32-B1C0-B2C828D7DA47}" type="presParOf" srcId="{8C7163A4-D354-4EAD-8338-C4D596263198}" destId="{E9B3592B-043F-4B94-BAF7-9916EC4F3E2C}" srcOrd="0" destOrd="0" presId="urn:microsoft.com/office/officeart/2008/layout/VerticalCurvedList"/>
    <dgm:cxn modelId="{85A2F11E-1A5E-4BC1-81F4-8F3603C4C7B5}" type="presParOf" srcId="{E9B3592B-043F-4B94-BAF7-9916EC4F3E2C}" destId="{9203E222-AE29-4A15-A0E0-824482E94B7E}" srcOrd="0" destOrd="0" presId="urn:microsoft.com/office/officeart/2008/layout/VerticalCurvedList"/>
    <dgm:cxn modelId="{470696E5-287C-4159-AC49-AD5E0AE45658}" type="presParOf" srcId="{9203E222-AE29-4A15-A0E0-824482E94B7E}" destId="{EC5D2F09-3822-4DAF-9A3F-C3E2B85C5BA3}" srcOrd="0" destOrd="0" presId="urn:microsoft.com/office/officeart/2008/layout/VerticalCurvedList"/>
    <dgm:cxn modelId="{291FE1B4-DF37-481B-9A59-A24564C5C665}" type="presParOf" srcId="{9203E222-AE29-4A15-A0E0-824482E94B7E}" destId="{B06AF129-7961-4EF6-BD78-9183FF064142}" srcOrd="1" destOrd="0" presId="urn:microsoft.com/office/officeart/2008/layout/VerticalCurvedList"/>
    <dgm:cxn modelId="{1C34B514-9A33-4B77-952A-DBE9717F5A7C}" type="presParOf" srcId="{9203E222-AE29-4A15-A0E0-824482E94B7E}" destId="{95C59C1B-9D89-4751-BC40-7B1D59F44F57}" srcOrd="2" destOrd="0" presId="urn:microsoft.com/office/officeart/2008/layout/VerticalCurvedList"/>
    <dgm:cxn modelId="{17430C31-1AAE-4B09-90A7-8708C4D46D24}" type="presParOf" srcId="{9203E222-AE29-4A15-A0E0-824482E94B7E}" destId="{C8BD5124-A635-4AC1-B5FE-1A070A1692D4}" srcOrd="3" destOrd="0" presId="urn:microsoft.com/office/officeart/2008/layout/VerticalCurvedList"/>
    <dgm:cxn modelId="{B887F427-9019-41D5-A41A-46E25D2264EB}" type="presParOf" srcId="{E9B3592B-043F-4B94-BAF7-9916EC4F3E2C}" destId="{FB1E888A-9399-4EA7-A14C-58CF3DCD581D}" srcOrd="1" destOrd="0" presId="urn:microsoft.com/office/officeart/2008/layout/VerticalCurvedList"/>
    <dgm:cxn modelId="{0FB6F46E-5554-42FF-B2E7-B08EDD8DEEC8}" type="presParOf" srcId="{E9B3592B-043F-4B94-BAF7-9916EC4F3E2C}" destId="{493FD990-E4AD-49DD-AC0D-7CC048B3C8F3}" srcOrd="2" destOrd="0" presId="urn:microsoft.com/office/officeart/2008/layout/VerticalCurvedList"/>
    <dgm:cxn modelId="{1FD85CA4-2A70-4C88-B8C8-93279F5EB72B}" type="presParOf" srcId="{493FD990-E4AD-49DD-AC0D-7CC048B3C8F3}" destId="{B347A5B3-5AE0-48B7-9CE7-973E06079C7A}" srcOrd="0" destOrd="0" presId="urn:microsoft.com/office/officeart/2008/layout/VerticalCurvedList"/>
    <dgm:cxn modelId="{FF7C26A3-1837-495D-BDFE-C7B6AB581A50}" type="presParOf" srcId="{E9B3592B-043F-4B94-BAF7-9916EC4F3E2C}" destId="{A79DF8C2-660E-4C91-A86A-17D82C89C5AA}" srcOrd="3" destOrd="0" presId="urn:microsoft.com/office/officeart/2008/layout/VerticalCurvedList"/>
    <dgm:cxn modelId="{A5C53CE6-F628-429B-8F54-14D2F4E403A1}" type="presParOf" srcId="{E9B3592B-043F-4B94-BAF7-9916EC4F3E2C}" destId="{F9975914-E21D-4E5F-A206-0BA8B99B9822}" srcOrd="4" destOrd="0" presId="urn:microsoft.com/office/officeart/2008/layout/VerticalCurvedList"/>
    <dgm:cxn modelId="{DEC55C8F-39B1-4672-827E-6F5C0E738009}" type="presParOf" srcId="{F9975914-E21D-4E5F-A206-0BA8B99B9822}" destId="{01DC4602-24BE-4AC0-A406-5B57B3CAC758}" srcOrd="0" destOrd="0" presId="urn:microsoft.com/office/officeart/2008/layout/VerticalCurvedList"/>
    <dgm:cxn modelId="{D38A8E2E-AB36-4A12-91BB-E919A3C4A5F4}" type="presParOf" srcId="{E9B3592B-043F-4B94-BAF7-9916EC4F3E2C}" destId="{F19DDF6E-AEB1-4E8B-8C81-D3853A5DB6C6}" srcOrd="5" destOrd="0" presId="urn:microsoft.com/office/officeart/2008/layout/VerticalCurvedList"/>
    <dgm:cxn modelId="{E9642D32-243F-42EA-AA88-8FA7FD5B4A31}" type="presParOf" srcId="{E9B3592B-043F-4B94-BAF7-9916EC4F3E2C}" destId="{EA5F6D57-58E9-4E6A-99A4-81A998441B18}" srcOrd="6" destOrd="0" presId="urn:microsoft.com/office/officeart/2008/layout/VerticalCurvedList"/>
    <dgm:cxn modelId="{04F34368-5B70-4CB5-B2E5-4EA3927FC598}" type="presParOf" srcId="{EA5F6D57-58E9-4E6A-99A4-81A998441B18}" destId="{15967525-185B-4925-964B-8B6FFA7F2316}" srcOrd="0" destOrd="0" presId="urn:microsoft.com/office/officeart/2008/layout/VerticalCurvedList"/>
    <dgm:cxn modelId="{101182AD-D385-4AA6-8205-A47457E48008}" type="presParOf" srcId="{E9B3592B-043F-4B94-BAF7-9916EC4F3E2C}" destId="{29014AA5-41AD-4C4A-81DB-1944E4EF6324}" srcOrd="7" destOrd="0" presId="urn:microsoft.com/office/officeart/2008/layout/VerticalCurvedList"/>
    <dgm:cxn modelId="{CE8C37FB-B560-4D2B-9808-28DA9694751B}" type="presParOf" srcId="{E9B3592B-043F-4B94-BAF7-9916EC4F3E2C}" destId="{8ECBE1C4-69BC-4CD5-86F1-6027A2083B6A}" srcOrd="8" destOrd="0" presId="urn:microsoft.com/office/officeart/2008/layout/VerticalCurvedList"/>
    <dgm:cxn modelId="{05021CD8-7D93-4969-9858-5CE4B0F40266}" type="presParOf" srcId="{8ECBE1C4-69BC-4CD5-86F1-6027A2083B6A}" destId="{676C41FE-19FB-44C5-82C1-E27DD26D6146}" srcOrd="0" destOrd="0" presId="urn:microsoft.com/office/officeart/2008/layout/VerticalCurv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3.xml><?xml version="1.0" encoding="utf-8"?>
<dgm:dataModel xmlns:dgm="http://schemas.openxmlformats.org/drawingml/2006/diagram" xmlns:a="http://schemas.openxmlformats.org/drawingml/2006/main">
  <dgm:ptLst>
    <dgm:pt modelId="{6DF65C3A-F0A5-4D40-8CE7-17835C8EFA4A}" type="doc">
      <dgm:prSet loTypeId="urn:microsoft.com/office/officeart/2005/8/layout/hList6" loCatId="list" qsTypeId="urn:microsoft.com/office/officeart/2005/8/quickstyle/simple1" qsCatId="simple" csTypeId="urn:microsoft.com/office/officeart/2005/8/colors/accent0_1" csCatId="mainScheme" phldr="1"/>
      <dgm:spPr/>
      <dgm:t>
        <a:bodyPr/>
        <a:lstStyle/>
        <a:p>
          <a:endParaRPr lang="es-CO"/>
        </a:p>
      </dgm:t>
    </dgm:pt>
    <dgm:pt modelId="{DB1C9158-59CE-4F21-B400-93A759E66856}">
      <dgm:prSet/>
      <dgm:spPr/>
      <dgm:t>
        <a:bodyPr/>
        <a:lstStyle/>
        <a:p>
          <a:r>
            <a:rPr lang="es-MX" dirty="0">
              <a:solidFill>
                <a:srgbClr val="152B48"/>
              </a:solidFill>
              <a:latin typeface="Montserrat"/>
            </a:rPr>
            <a:t>Terapia con activador de plasminógeno tisular (tPA) régimen de mayor uso en lactantes y niños.</a:t>
          </a:r>
          <a:endParaRPr lang="es-CO" dirty="0">
            <a:solidFill>
              <a:srgbClr val="152B48"/>
            </a:solidFill>
            <a:latin typeface="Montserrat"/>
          </a:endParaRPr>
        </a:p>
      </dgm:t>
    </dgm:pt>
    <dgm:pt modelId="{2C60557A-BE66-4D2D-A98C-CCC8D1A500B3}" type="parTrans" cxnId="{87B9D5C4-7C52-4711-87F3-331BE87C2AF8}">
      <dgm:prSet/>
      <dgm:spPr/>
      <dgm:t>
        <a:bodyPr/>
        <a:lstStyle/>
        <a:p>
          <a:endParaRPr lang="es-CO">
            <a:solidFill>
              <a:srgbClr val="152B48"/>
            </a:solidFill>
            <a:latin typeface="Montserrat"/>
          </a:endParaRPr>
        </a:p>
      </dgm:t>
    </dgm:pt>
    <dgm:pt modelId="{E535E8FA-EDC4-4294-87A4-E6A7FDABEF94}" type="sibTrans" cxnId="{87B9D5C4-7C52-4711-87F3-331BE87C2AF8}">
      <dgm:prSet/>
      <dgm:spPr/>
      <dgm:t>
        <a:bodyPr/>
        <a:lstStyle/>
        <a:p>
          <a:endParaRPr lang="es-CO">
            <a:solidFill>
              <a:srgbClr val="152B48"/>
            </a:solidFill>
            <a:latin typeface="Montserrat"/>
          </a:endParaRPr>
        </a:p>
      </dgm:t>
    </dgm:pt>
    <dgm:pt modelId="{4E5CBB96-CB4F-4DD7-8684-D3C95C75B79D}">
      <dgm:prSet/>
      <dgm:spPr/>
      <dgm:t>
        <a:bodyPr/>
        <a:lstStyle/>
        <a:p>
          <a:r>
            <a:rPr lang="es-MX" dirty="0">
              <a:solidFill>
                <a:srgbClr val="152B48"/>
              </a:solidFill>
              <a:latin typeface="Montserrat"/>
            </a:rPr>
            <a:t>0.5 mg/kg/h por 6 horas, debe administrarse con ASA y Heparina en baja dosis 10U/kg/h.</a:t>
          </a:r>
          <a:endParaRPr lang="es-CO" dirty="0">
            <a:solidFill>
              <a:srgbClr val="152B48"/>
            </a:solidFill>
            <a:latin typeface="Montserrat"/>
          </a:endParaRPr>
        </a:p>
      </dgm:t>
    </dgm:pt>
    <dgm:pt modelId="{3DB6DB8A-7D54-4D26-8703-96ADC16FFA70}" type="parTrans" cxnId="{946A1B4D-0A1E-47CB-B59D-CE811EC9B9C4}">
      <dgm:prSet/>
      <dgm:spPr/>
      <dgm:t>
        <a:bodyPr/>
        <a:lstStyle/>
        <a:p>
          <a:endParaRPr lang="es-CO">
            <a:solidFill>
              <a:srgbClr val="152B48"/>
            </a:solidFill>
            <a:latin typeface="Montserrat"/>
          </a:endParaRPr>
        </a:p>
      </dgm:t>
    </dgm:pt>
    <dgm:pt modelId="{31702F06-E0BA-4364-A1F3-69AFEE0D6EF5}" type="sibTrans" cxnId="{946A1B4D-0A1E-47CB-B59D-CE811EC9B9C4}">
      <dgm:prSet/>
      <dgm:spPr/>
      <dgm:t>
        <a:bodyPr/>
        <a:lstStyle/>
        <a:p>
          <a:endParaRPr lang="es-CO">
            <a:solidFill>
              <a:srgbClr val="152B48"/>
            </a:solidFill>
            <a:latin typeface="Montserrat"/>
          </a:endParaRPr>
        </a:p>
      </dgm:t>
    </dgm:pt>
    <dgm:pt modelId="{897DD981-A168-4CBC-94D3-0812FCF7FA98}">
      <dgm:prSet/>
      <dgm:spPr/>
      <dgm:t>
        <a:bodyPr/>
        <a:lstStyle/>
        <a:p>
          <a:r>
            <a:rPr lang="es-MX" dirty="0">
              <a:solidFill>
                <a:srgbClr val="152B48"/>
              </a:solidFill>
              <a:latin typeface="Montserrat"/>
            </a:rPr>
            <a:t>Mantener fibrinógeno &gt;100 y plaquetas &gt; 50.000.</a:t>
          </a:r>
          <a:endParaRPr lang="es-CO" dirty="0">
            <a:solidFill>
              <a:srgbClr val="152B48"/>
            </a:solidFill>
            <a:latin typeface="Montserrat"/>
          </a:endParaRPr>
        </a:p>
      </dgm:t>
    </dgm:pt>
    <dgm:pt modelId="{74FD5A83-F266-42AD-A6F5-659B0A7C937C}" type="parTrans" cxnId="{4BE619F1-F784-43CB-9328-9371D15D9B9C}">
      <dgm:prSet/>
      <dgm:spPr/>
      <dgm:t>
        <a:bodyPr/>
        <a:lstStyle/>
        <a:p>
          <a:endParaRPr lang="es-CO">
            <a:solidFill>
              <a:srgbClr val="152B48"/>
            </a:solidFill>
            <a:latin typeface="Montserrat"/>
          </a:endParaRPr>
        </a:p>
      </dgm:t>
    </dgm:pt>
    <dgm:pt modelId="{B77ED25C-C3A2-40C2-9AB3-7E09AE2DE14D}" type="sibTrans" cxnId="{4BE619F1-F784-43CB-9328-9371D15D9B9C}">
      <dgm:prSet/>
      <dgm:spPr/>
      <dgm:t>
        <a:bodyPr/>
        <a:lstStyle/>
        <a:p>
          <a:endParaRPr lang="es-CO">
            <a:solidFill>
              <a:srgbClr val="152B48"/>
            </a:solidFill>
            <a:latin typeface="Montserrat"/>
          </a:endParaRPr>
        </a:p>
      </dgm:t>
    </dgm:pt>
    <dgm:pt modelId="{C35DC430-7F54-4B2C-85DA-6E7A4EBBC07C}">
      <dgm:prSet/>
      <dgm:spPr/>
      <dgm:t>
        <a:bodyPr/>
        <a:lstStyle/>
        <a:p>
          <a:r>
            <a:rPr lang="es-MX" dirty="0">
              <a:solidFill>
                <a:srgbClr val="152B48"/>
              </a:solidFill>
              <a:latin typeface="Montserrat"/>
            </a:rPr>
            <a:t>Ecocardiografía control posterior a la infusión de tPA.</a:t>
          </a:r>
          <a:endParaRPr lang="es-CO" dirty="0">
            <a:solidFill>
              <a:srgbClr val="152B48"/>
            </a:solidFill>
            <a:latin typeface="Montserrat"/>
          </a:endParaRPr>
        </a:p>
      </dgm:t>
    </dgm:pt>
    <dgm:pt modelId="{B5F43869-A283-47E8-9423-7780CDF6337E}" type="parTrans" cxnId="{E9CF7420-9CE4-4995-81FF-996DF951EA75}">
      <dgm:prSet/>
      <dgm:spPr/>
      <dgm:t>
        <a:bodyPr/>
        <a:lstStyle/>
        <a:p>
          <a:endParaRPr lang="es-CO">
            <a:solidFill>
              <a:srgbClr val="152B48"/>
            </a:solidFill>
            <a:latin typeface="Montserrat"/>
          </a:endParaRPr>
        </a:p>
      </dgm:t>
    </dgm:pt>
    <dgm:pt modelId="{8B7B3B1B-C432-49D6-BBD1-27B97BF70F7B}" type="sibTrans" cxnId="{E9CF7420-9CE4-4995-81FF-996DF951EA75}">
      <dgm:prSet/>
      <dgm:spPr/>
      <dgm:t>
        <a:bodyPr/>
        <a:lstStyle/>
        <a:p>
          <a:endParaRPr lang="es-CO">
            <a:solidFill>
              <a:srgbClr val="152B48"/>
            </a:solidFill>
            <a:latin typeface="Montserrat"/>
          </a:endParaRPr>
        </a:p>
      </dgm:t>
    </dgm:pt>
    <dgm:pt modelId="{11B15D14-3979-4A9F-A555-F8F057F38190}" type="pres">
      <dgm:prSet presAssocID="{6DF65C3A-F0A5-4D40-8CE7-17835C8EFA4A}" presName="Name0" presStyleCnt="0">
        <dgm:presLayoutVars>
          <dgm:dir/>
          <dgm:resizeHandles val="exact"/>
        </dgm:presLayoutVars>
      </dgm:prSet>
      <dgm:spPr/>
    </dgm:pt>
    <dgm:pt modelId="{DDD647AB-8C73-4EA5-B773-451304B69C16}" type="pres">
      <dgm:prSet presAssocID="{DB1C9158-59CE-4F21-B400-93A759E66856}" presName="node" presStyleLbl="node1" presStyleIdx="0" presStyleCnt="4">
        <dgm:presLayoutVars>
          <dgm:bulletEnabled val="1"/>
        </dgm:presLayoutVars>
      </dgm:prSet>
      <dgm:spPr/>
    </dgm:pt>
    <dgm:pt modelId="{40AF4314-D454-4320-95F8-0DEC1F75827B}" type="pres">
      <dgm:prSet presAssocID="{E535E8FA-EDC4-4294-87A4-E6A7FDABEF94}" presName="sibTrans" presStyleCnt="0"/>
      <dgm:spPr/>
    </dgm:pt>
    <dgm:pt modelId="{E01926D6-76F5-4232-882F-F9B0354959EE}" type="pres">
      <dgm:prSet presAssocID="{4E5CBB96-CB4F-4DD7-8684-D3C95C75B79D}" presName="node" presStyleLbl="node1" presStyleIdx="1" presStyleCnt="4">
        <dgm:presLayoutVars>
          <dgm:bulletEnabled val="1"/>
        </dgm:presLayoutVars>
      </dgm:prSet>
      <dgm:spPr/>
    </dgm:pt>
    <dgm:pt modelId="{C895A0E4-28C2-4878-A5C2-555719E86DD7}" type="pres">
      <dgm:prSet presAssocID="{31702F06-E0BA-4364-A1F3-69AFEE0D6EF5}" presName="sibTrans" presStyleCnt="0"/>
      <dgm:spPr/>
    </dgm:pt>
    <dgm:pt modelId="{D2FCFD26-FC0E-463F-947F-1F176600BDE2}" type="pres">
      <dgm:prSet presAssocID="{897DD981-A168-4CBC-94D3-0812FCF7FA98}" presName="node" presStyleLbl="node1" presStyleIdx="2" presStyleCnt="4">
        <dgm:presLayoutVars>
          <dgm:bulletEnabled val="1"/>
        </dgm:presLayoutVars>
      </dgm:prSet>
      <dgm:spPr/>
    </dgm:pt>
    <dgm:pt modelId="{ACAA079B-506B-487C-9CE5-28A35C3EDE30}" type="pres">
      <dgm:prSet presAssocID="{B77ED25C-C3A2-40C2-9AB3-7E09AE2DE14D}" presName="sibTrans" presStyleCnt="0"/>
      <dgm:spPr/>
    </dgm:pt>
    <dgm:pt modelId="{B150DAE4-B2EF-4921-B4D8-C68ECBE33F1A}" type="pres">
      <dgm:prSet presAssocID="{C35DC430-7F54-4B2C-85DA-6E7A4EBBC07C}" presName="node" presStyleLbl="node1" presStyleIdx="3" presStyleCnt="4">
        <dgm:presLayoutVars>
          <dgm:bulletEnabled val="1"/>
        </dgm:presLayoutVars>
      </dgm:prSet>
      <dgm:spPr/>
    </dgm:pt>
  </dgm:ptLst>
  <dgm:cxnLst>
    <dgm:cxn modelId="{E9CF7420-9CE4-4995-81FF-996DF951EA75}" srcId="{6DF65C3A-F0A5-4D40-8CE7-17835C8EFA4A}" destId="{C35DC430-7F54-4B2C-85DA-6E7A4EBBC07C}" srcOrd="3" destOrd="0" parTransId="{B5F43869-A283-47E8-9423-7780CDF6337E}" sibTransId="{8B7B3B1B-C432-49D6-BBD1-27B97BF70F7B}"/>
    <dgm:cxn modelId="{E0B67847-CB3D-43BB-9D31-81BE2B925675}" type="presOf" srcId="{897DD981-A168-4CBC-94D3-0812FCF7FA98}" destId="{D2FCFD26-FC0E-463F-947F-1F176600BDE2}" srcOrd="0" destOrd="0" presId="urn:microsoft.com/office/officeart/2005/8/layout/hList6"/>
    <dgm:cxn modelId="{946A1B4D-0A1E-47CB-B59D-CE811EC9B9C4}" srcId="{6DF65C3A-F0A5-4D40-8CE7-17835C8EFA4A}" destId="{4E5CBB96-CB4F-4DD7-8684-D3C95C75B79D}" srcOrd="1" destOrd="0" parTransId="{3DB6DB8A-7D54-4D26-8703-96ADC16FFA70}" sibTransId="{31702F06-E0BA-4364-A1F3-69AFEE0D6EF5}"/>
    <dgm:cxn modelId="{10278C73-7473-4BDD-A71B-E331101A517B}" type="presOf" srcId="{C35DC430-7F54-4B2C-85DA-6E7A4EBBC07C}" destId="{B150DAE4-B2EF-4921-B4D8-C68ECBE33F1A}" srcOrd="0" destOrd="0" presId="urn:microsoft.com/office/officeart/2005/8/layout/hList6"/>
    <dgm:cxn modelId="{A33D1290-7F36-4810-9916-01DE105E1881}" type="presOf" srcId="{DB1C9158-59CE-4F21-B400-93A759E66856}" destId="{DDD647AB-8C73-4EA5-B773-451304B69C16}" srcOrd="0" destOrd="0" presId="urn:microsoft.com/office/officeart/2005/8/layout/hList6"/>
    <dgm:cxn modelId="{87B9D5C4-7C52-4711-87F3-331BE87C2AF8}" srcId="{6DF65C3A-F0A5-4D40-8CE7-17835C8EFA4A}" destId="{DB1C9158-59CE-4F21-B400-93A759E66856}" srcOrd="0" destOrd="0" parTransId="{2C60557A-BE66-4D2D-A98C-CCC8D1A500B3}" sibTransId="{E535E8FA-EDC4-4294-87A4-E6A7FDABEF94}"/>
    <dgm:cxn modelId="{1BC57AD5-A1AA-4DDA-B31A-69BE9AA7B1F3}" type="presOf" srcId="{4E5CBB96-CB4F-4DD7-8684-D3C95C75B79D}" destId="{E01926D6-76F5-4232-882F-F9B0354959EE}" srcOrd="0" destOrd="0" presId="urn:microsoft.com/office/officeart/2005/8/layout/hList6"/>
    <dgm:cxn modelId="{B822FADB-52AA-474F-9671-3ADC859B97B3}" type="presOf" srcId="{6DF65C3A-F0A5-4D40-8CE7-17835C8EFA4A}" destId="{11B15D14-3979-4A9F-A555-F8F057F38190}" srcOrd="0" destOrd="0" presId="urn:microsoft.com/office/officeart/2005/8/layout/hList6"/>
    <dgm:cxn modelId="{4BE619F1-F784-43CB-9328-9371D15D9B9C}" srcId="{6DF65C3A-F0A5-4D40-8CE7-17835C8EFA4A}" destId="{897DD981-A168-4CBC-94D3-0812FCF7FA98}" srcOrd="2" destOrd="0" parTransId="{74FD5A83-F266-42AD-A6F5-659B0A7C937C}" sibTransId="{B77ED25C-C3A2-40C2-9AB3-7E09AE2DE14D}"/>
    <dgm:cxn modelId="{EDF5C6B8-B314-4DEB-8382-FBF5C908A924}" type="presParOf" srcId="{11B15D14-3979-4A9F-A555-F8F057F38190}" destId="{DDD647AB-8C73-4EA5-B773-451304B69C16}" srcOrd="0" destOrd="0" presId="urn:microsoft.com/office/officeart/2005/8/layout/hList6"/>
    <dgm:cxn modelId="{C9D1BE72-6573-4FFD-8861-70EA252971C3}" type="presParOf" srcId="{11B15D14-3979-4A9F-A555-F8F057F38190}" destId="{40AF4314-D454-4320-95F8-0DEC1F75827B}" srcOrd="1" destOrd="0" presId="urn:microsoft.com/office/officeart/2005/8/layout/hList6"/>
    <dgm:cxn modelId="{C9D3823F-1493-4A3B-8726-2809358436BA}" type="presParOf" srcId="{11B15D14-3979-4A9F-A555-F8F057F38190}" destId="{E01926D6-76F5-4232-882F-F9B0354959EE}" srcOrd="2" destOrd="0" presId="urn:microsoft.com/office/officeart/2005/8/layout/hList6"/>
    <dgm:cxn modelId="{1994B1F7-10B9-42E0-BFA7-61A99F5E2983}" type="presParOf" srcId="{11B15D14-3979-4A9F-A555-F8F057F38190}" destId="{C895A0E4-28C2-4878-A5C2-555719E86DD7}" srcOrd="3" destOrd="0" presId="urn:microsoft.com/office/officeart/2005/8/layout/hList6"/>
    <dgm:cxn modelId="{C55F5E82-5DD3-45D1-BB00-F65BCFE5E0DB}" type="presParOf" srcId="{11B15D14-3979-4A9F-A555-F8F057F38190}" destId="{D2FCFD26-FC0E-463F-947F-1F176600BDE2}" srcOrd="4" destOrd="0" presId="urn:microsoft.com/office/officeart/2005/8/layout/hList6"/>
    <dgm:cxn modelId="{E12E4B82-7FC3-43DE-A5D6-66354530AADB}" type="presParOf" srcId="{11B15D14-3979-4A9F-A555-F8F057F38190}" destId="{ACAA079B-506B-487C-9CE5-28A35C3EDE30}" srcOrd="5" destOrd="0" presId="urn:microsoft.com/office/officeart/2005/8/layout/hList6"/>
    <dgm:cxn modelId="{862EB406-C310-478F-8B13-9C28DDE1D0D4}" type="presParOf" srcId="{11B15D14-3979-4A9F-A555-F8F057F38190}" destId="{B150DAE4-B2EF-4921-B4D8-C68ECBE33F1A}" srcOrd="6" destOrd="0" presId="urn:microsoft.com/office/officeart/2005/8/layout/hList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4.xml><?xml version="1.0" encoding="utf-8"?>
<dgm:dataModel xmlns:dgm="http://schemas.openxmlformats.org/drawingml/2006/diagram" xmlns:a="http://schemas.openxmlformats.org/drawingml/2006/main">
  <dgm:ptLst>
    <dgm:pt modelId="{FC17D0A9-6A96-46DB-A09E-0D703FA9A39C}" type="doc">
      <dgm:prSet loTypeId="urn:microsoft.com/office/officeart/2005/8/layout/default" loCatId="list" qsTypeId="urn:microsoft.com/office/officeart/2005/8/quickstyle/simple1" qsCatId="simple" csTypeId="urn:microsoft.com/office/officeart/2005/8/colors/accent0_1" csCatId="mainScheme" phldr="1"/>
      <dgm:spPr/>
      <dgm:t>
        <a:bodyPr/>
        <a:lstStyle/>
        <a:p>
          <a:endParaRPr lang="es-CO"/>
        </a:p>
      </dgm:t>
    </dgm:pt>
    <dgm:pt modelId="{DC646B1A-2B64-42BC-8F51-1696A9D87211}">
      <dgm:prSet phldrT="[Texto]"/>
      <dgm:spPr/>
      <dgm:t>
        <a:bodyPr/>
        <a:lstStyle/>
        <a:p>
          <a:r>
            <a:rPr lang="es-ES" dirty="0">
              <a:solidFill>
                <a:srgbClr val="152B48"/>
              </a:solidFill>
              <a:latin typeface="Montserrat"/>
            </a:rPr>
            <a:t>Anomalías de arterias coronarias</a:t>
          </a:r>
          <a:endParaRPr lang="es-CO" dirty="0">
            <a:solidFill>
              <a:srgbClr val="152B48"/>
            </a:solidFill>
            <a:latin typeface="Montserrat"/>
          </a:endParaRPr>
        </a:p>
      </dgm:t>
    </dgm:pt>
    <dgm:pt modelId="{7EFCDFF0-81B0-4FED-8902-CF934C8C5694}" type="parTrans" cxnId="{44A4CCB7-B443-46E6-9654-A2ED0FF7A1A5}">
      <dgm:prSet/>
      <dgm:spPr/>
      <dgm:t>
        <a:bodyPr/>
        <a:lstStyle/>
        <a:p>
          <a:endParaRPr lang="es-CO">
            <a:solidFill>
              <a:srgbClr val="152B48"/>
            </a:solidFill>
            <a:latin typeface="Montserrat"/>
          </a:endParaRPr>
        </a:p>
      </dgm:t>
    </dgm:pt>
    <dgm:pt modelId="{7D157E41-517D-4F26-A3A5-189579F7CF2E}" type="sibTrans" cxnId="{44A4CCB7-B443-46E6-9654-A2ED0FF7A1A5}">
      <dgm:prSet/>
      <dgm:spPr/>
      <dgm:t>
        <a:bodyPr/>
        <a:lstStyle/>
        <a:p>
          <a:endParaRPr lang="es-CO">
            <a:solidFill>
              <a:srgbClr val="152B48"/>
            </a:solidFill>
            <a:latin typeface="Montserrat"/>
          </a:endParaRPr>
        </a:p>
      </dgm:t>
    </dgm:pt>
    <dgm:pt modelId="{CB8E49C2-D9BD-4357-8766-D9F4CF8DFA85}">
      <dgm:prSet phldrT="[Texto]"/>
      <dgm:spPr/>
      <dgm:t>
        <a:bodyPr/>
        <a:lstStyle/>
        <a:p>
          <a:r>
            <a:rPr lang="es-ES" dirty="0">
              <a:solidFill>
                <a:srgbClr val="152B48"/>
              </a:solidFill>
              <a:latin typeface="Montserrat"/>
            </a:rPr>
            <a:t>Isquemia miocárdica</a:t>
          </a:r>
          <a:endParaRPr lang="es-CO" dirty="0">
            <a:solidFill>
              <a:srgbClr val="152B48"/>
            </a:solidFill>
            <a:latin typeface="Montserrat"/>
          </a:endParaRPr>
        </a:p>
      </dgm:t>
    </dgm:pt>
    <dgm:pt modelId="{68DAB7B8-DC6E-4CE7-8C62-B849456BBD6C}" type="parTrans" cxnId="{122E803C-6BF4-4B6E-846A-2883DAA7D248}">
      <dgm:prSet/>
      <dgm:spPr/>
      <dgm:t>
        <a:bodyPr/>
        <a:lstStyle/>
        <a:p>
          <a:endParaRPr lang="es-CO">
            <a:solidFill>
              <a:srgbClr val="152B48"/>
            </a:solidFill>
            <a:latin typeface="Montserrat"/>
          </a:endParaRPr>
        </a:p>
      </dgm:t>
    </dgm:pt>
    <dgm:pt modelId="{B2610133-0577-4B8A-A7C3-C422A8C9D965}" type="sibTrans" cxnId="{122E803C-6BF4-4B6E-846A-2883DAA7D248}">
      <dgm:prSet/>
      <dgm:spPr/>
      <dgm:t>
        <a:bodyPr/>
        <a:lstStyle/>
        <a:p>
          <a:endParaRPr lang="es-CO">
            <a:solidFill>
              <a:srgbClr val="152B48"/>
            </a:solidFill>
            <a:latin typeface="Montserrat"/>
          </a:endParaRPr>
        </a:p>
      </dgm:t>
    </dgm:pt>
    <dgm:pt modelId="{2261CC79-87D0-44F7-9D89-5BD653AC8BD6}">
      <dgm:prSet phldrT="[Texto]"/>
      <dgm:spPr/>
      <dgm:t>
        <a:bodyPr/>
        <a:lstStyle/>
        <a:p>
          <a:r>
            <a:rPr lang="es-ES" dirty="0">
              <a:solidFill>
                <a:srgbClr val="152B48"/>
              </a:solidFill>
              <a:latin typeface="Montserrat"/>
            </a:rPr>
            <a:t>Insuficiencia valvular</a:t>
          </a:r>
          <a:endParaRPr lang="es-CO" dirty="0">
            <a:solidFill>
              <a:srgbClr val="152B48"/>
            </a:solidFill>
            <a:latin typeface="Montserrat"/>
          </a:endParaRPr>
        </a:p>
      </dgm:t>
    </dgm:pt>
    <dgm:pt modelId="{8C0B5102-30C1-4A0B-9E08-3EF75B455278}" type="parTrans" cxnId="{5A8D6305-0A47-4A6E-8D92-8EB8391234DB}">
      <dgm:prSet/>
      <dgm:spPr/>
      <dgm:t>
        <a:bodyPr/>
        <a:lstStyle/>
        <a:p>
          <a:endParaRPr lang="es-CO">
            <a:solidFill>
              <a:srgbClr val="152B48"/>
            </a:solidFill>
            <a:latin typeface="Montserrat"/>
          </a:endParaRPr>
        </a:p>
      </dgm:t>
    </dgm:pt>
    <dgm:pt modelId="{CB4C0F2E-A954-4AFD-9411-1D9C968FAB02}" type="sibTrans" cxnId="{5A8D6305-0A47-4A6E-8D92-8EB8391234DB}">
      <dgm:prSet/>
      <dgm:spPr/>
      <dgm:t>
        <a:bodyPr/>
        <a:lstStyle/>
        <a:p>
          <a:endParaRPr lang="es-CO">
            <a:solidFill>
              <a:srgbClr val="152B48"/>
            </a:solidFill>
            <a:latin typeface="Montserrat"/>
          </a:endParaRPr>
        </a:p>
      </dgm:t>
    </dgm:pt>
    <dgm:pt modelId="{88370453-54D0-4DFD-B41A-6A4D7056FBC5}">
      <dgm:prSet phldrT="[Texto]"/>
      <dgm:spPr/>
      <dgm:t>
        <a:bodyPr/>
        <a:lstStyle/>
        <a:p>
          <a:r>
            <a:rPr lang="es-ES" dirty="0">
              <a:solidFill>
                <a:srgbClr val="152B48"/>
              </a:solidFill>
              <a:latin typeface="Montserrat"/>
            </a:rPr>
            <a:t>Anormalidades aorticas</a:t>
          </a:r>
          <a:endParaRPr lang="es-CO" dirty="0">
            <a:solidFill>
              <a:srgbClr val="152B48"/>
            </a:solidFill>
            <a:latin typeface="Montserrat"/>
          </a:endParaRPr>
        </a:p>
      </dgm:t>
    </dgm:pt>
    <dgm:pt modelId="{2F2C2EC9-52DB-44AA-83E0-ADEF4FD2ADE9}" type="parTrans" cxnId="{87019F1C-A044-4190-94AD-ECDAE2C91A67}">
      <dgm:prSet/>
      <dgm:spPr/>
      <dgm:t>
        <a:bodyPr/>
        <a:lstStyle/>
        <a:p>
          <a:endParaRPr lang="es-CO">
            <a:solidFill>
              <a:srgbClr val="152B48"/>
            </a:solidFill>
            <a:latin typeface="Montserrat"/>
          </a:endParaRPr>
        </a:p>
      </dgm:t>
    </dgm:pt>
    <dgm:pt modelId="{EE3D98AB-FDEB-4078-8FE3-5A8271F82881}" type="sibTrans" cxnId="{87019F1C-A044-4190-94AD-ECDAE2C91A67}">
      <dgm:prSet/>
      <dgm:spPr/>
      <dgm:t>
        <a:bodyPr/>
        <a:lstStyle/>
        <a:p>
          <a:endParaRPr lang="es-CO">
            <a:solidFill>
              <a:srgbClr val="152B48"/>
            </a:solidFill>
            <a:latin typeface="Montserrat"/>
          </a:endParaRPr>
        </a:p>
      </dgm:t>
    </dgm:pt>
    <dgm:pt modelId="{67E141C8-708C-4300-96A9-E08236D382D5}">
      <dgm:prSet phldrT="[Texto]"/>
      <dgm:spPr/>
      <dgm:t>
        <a:bodyPr/>
        <a:lstStyle/>
        <a:p>
          <a:r>
            <a:rPr lang="es-ES" dirty="0">
              <a:solidFill>
                <a:srgbClr val="152B48"/>
              </a:solidFill>
              <a:latin typeface="Montserrat"/>
            </a:rPr>
            <a:t>Disfunción miocárdica</a:t>
          </a:r>
          <a:endParaRPr lang="es-CO" dirty="0">
            <a:solidFill>
              <a:srgbClr val="152B48"/>
            </a:solidFill>
            <a:latin typeface="Montserrat"/>
          </a:endParaRPr>
        </a:p>
      </dgm:t>
    </dgm:pt>
    <dgm:pt modelId="{4B4DDA8C-37B9-4E08-9398-545A0DB17E29}" type="parTrans" cxnId="{2C3F226E-4BEE-45CD-9F69-E5E26A25903B}">
      <dgm:prSet/>
      <dgm:spPr/>
      <dgm:t>
        <a:bodyPr/>
        <a:lstStyle/>
        <a:p>
          <a:endParaRPr lang="es-CO">
            <a:solidFill>
              <a:srgbClr val="152B48"/>
            </a:solidFill>
            <a:latin typeface="Montserrat"/>
          </a:endParaRPr>
        </a:p>
      </dgm:t>
    </dgm:pt>
    <dgm:pt modelId="{C48E330E-00E6-44C7-BD58-E80D68A446EC}" type="sibTrans" cxnId="{2C3F226E-4BEE-45CD-9F69-E5E26A25903B}">
      <dgm:prSet/>
      <dgm:spPr/>
      <dgm:t>
        <a:bodyPr/>
        <a:lstStyle/>
        <a:p>
          <a:endParaRPr lang="es-CO">
            <a:solidFill>
              <a:srgbClr val="152B48"/>
            </a:solidFill>
            <a:latin typeface="Montserrat"/>
          </a:endParaRPr>
        </a:p>
      </dgm:t>
    </dgm:pt>
    <dgm:pt modelId="{151CD33A-B6DF-449A-A2C3-C507821A6B91}">
      <dgm:prSet phldrT="[Texto]"/>
      <dgm:spPr/>
      <dgm:t>
        <a:bodyPr/>
        <a:lstStyle/>
        <a:p>
          <a:r>
            <a:rPr lang="es-ES" dirty="0">
              <a:solidFill>
                <a:srgbClr val="152B48"/>
              </a:solidFill>
              <a:latin typeface="Montserrat"/>
            </a:rPr>
            <a:t>Arritmias</a:t>
          </a:r>
          <a:endParaRPr lang="es-CO" dirty="0">
            <a:solidFill>
              <a:srgbClr val="152B48"/>
            </a:solidFill>
            <a:latin typeface="Montserrat"/>
          </a:endParaRPr>
        </a:p>
      </dgm:t>
    </dgm:pt>
    <dgm:pt modelId="{AE72EA29-9360-415B-BC05-F70A4F8DC858}" type="parTrans" cxnId="{F5903A75-F4AD-4C51-8C70-52C78F5EEC68}">
      <dgm:prSet/>
      <dgm:spPr/>
      <dgm:t>
        <a:bodyPr/>
        <a:lstStyle/>
        <a:p>
          <a:endParaRPr lang="es-CO">
            <a:solidFill>
              <a:srgbClr val="152B48"/>
            </a:solidFill>
            <a:latin typeface="Montserrat"/>
          </a:endParaRPr>
        </a:p>
      </dgm:t>
    </dgm:pt>
    <dgm:pt modelId="{3F594596-4178-499A-AE24-E3BB3B72226C}" type="sibTrans" cxnId="{F5903A75-F4AD-4C51-8C70-52C78F5EEC68}">
      <dgm:prSet/>
      <dgm:spPr/>
      <dgm:t>
        <a:bodyPr/>
        <a:lstStyle/>
        <a:p>
          <a:endParaRPr lang="es-CO">
            <a:solidFill>
              <a:srgbClr val="152B48"/>
            </a:solidFill>
            <a:latin typeface="Montserrat"/>
          </a:endParaRPr>
        </a:p>
      </dgm:t>
    </dgm:pt>
    <dgm:pt modelId="{73989BF0-9755-44F2-B69F-009B783EE8ED}" type="pres">
      <dgm:prSet presAssocID="{FC17D0A9-6A96-46DB-A09E-0D703FA9A39C}" presName="diagram" presStyleCnt="0">
        <dgm:presLayoutVars>
          <dgm:dir/>
          <dgm:resizeHandles val="exact"/>
        </dgm:presLayoutVars>
      </dgm:prSet>
      <dgm:spPr/>
    </dgm:pt>
    <dgm:pt modelId="{08769644-129A-4A30-A56C-378AE9B6445B}" type="pres">
      <dgm:prSet presAssocID="{DC646B1A-2B64-42BC-8F51-1696A9D87211}" presName="node" presStyleLbl="node1" presStyleIdx="0" presStyleCnt="6">
        <dgm:presLayoutVars>
          <dgm:bulletEnabled val="1"/>
        </dgm:presLayoutVars>
      </dgm:prSet>
      <dgm:spPr/>
    </dgm:pt>
    <dgm:pt modelId="{5FC61806-31B2-4017-BF54-A42385B6D807}" type="pres">
      <dgm:prSet presAssocID="{7D157E41-517D-4F26-A3A5-189579F7CF2E}" presName="sibTrans" presStyleCnt="0"/>
      <dgm:spPr/>
    </dgm:pt>
    <dgm:pt modelId="{00CD1ED0-133D-4068-AB3C-2C3A2816CEE3}" type="pres">
      <dgm:prSet presAssocID="{CB8E49C2-D9BD-4357-8766-D9F4CF8DFA85}" presName="node" presStyleLbl="node1" presStyleIdx="1" presStyleCnt="6">
        <dgm:presLayoutVars>
          <dgm:bulletEnabled val="1"/>
        </dgm:presLayoutVars>
      </dgm:prSet>
      <dgm:spPr/>
    </dgm:pt>
    <dgm:pt modelId="{27D62ECF-FB0D-4BE9-B3E8-7DA42CC4459D}" type="pres">
      <dgm:prSet presAssocID="{B2610133-0577-4B8A-A7C3-C422A8C9D965}" presName="sibTrans" presStyleCnt="0"/>
      <dgm:spPr/>
    </dgm:pt>
    <dgm:pt modelId="{1162C0AD-F07F-48C2-AD7F-0B172EB32879}" type="pres">
      <dgm:prSet presAssocID="{2261CC79-87D0-44F7-9D89-5BD653AC8BD6}" presName="node" presStyleLbl="node1" presStyleIdx="2" presStyleCnt="6">
        <dgm:presLayoutVars>
          <dgm:bulletEnabled val="1"/>
        </dgm:presLayoutVars>
      </dgm:prSet>
      <dgm:spPr/>
    </dgm:pt>
    <dgm:pt modelId="{140A7E8C-5C51-4053-9C70-B6DB13825148}" type="pres">
      <dgm:prSet presAssocID="{CB4C0F2E-A954-4AFD-9411-1D9C968FAB02}" presName="sibTrans" presStyleCnt="0"/>
      <dgm:spPr/>
    </dgm:pt>
    <dgm:pt modelId="{AFE7D63F-4438-42EE-8D15-CB626ED43FF5}" type="pres">
      <dgm:prSet presAssocID="{88370453-54D0-4DFD-B41A-6A4D7056FBC5}" presName="node" presStyleLbl="node1" presStyleIdx="3" presStyleCnt="6">
        <dgm:presLayoutVars>
          <dgm:bulletEnabled val="1"/>
        </dgm:presLayoutVars>
      </dgm:prSet>
      <dgm:spPr/>
    </dgm:pt>
    <dgm:pt modelId="{BC0EA4DC-00FA-4E2D-8E60-9CFE90CEF469}" type="pres">
      <dgm:prSet presAssocID="{EE3D98AB-FDEB-4078-8FE3-5A8271F82881}" presName="sibTrans" presStyleCnt="0"/>
      <dgm:spPr/>
    </dgm:pt>
    <dgm:pt modelId="{5D904B71-AEAD-474E-A1A4-3AEDE7DE02D8}" type="pres">
      <dgm:prSet presAssocID="{67E141C8-708C-4300-96A9-E08236D382D5}" presName="node" presStyleLbl="node1" presStyleIdx="4" presStyleCnt="6">
        <dgm:presLayoutVars>
          <dgm:bulletEnabled val="1"/>
        </dgm:presLayoutVars>
      </dgm:prSet>
      <dgm:spPr/>
    </dgm:pt>
    <dgm:pt modelId="{25C9D3E5-169E-4A17-9EA9-C6544688D178}" type="pres">
      <dgm:prSet presAssocID="{C48E330E-00E6-44C7-BD58-E80D68A446EC}" presName="sibTrans" presStyleCnt="0"/>
      <dgm:spPr/>
    </dgm:pt>
    <dgm:pt modelId="{2CDEE9FD-C817-490C-91B6-1FC4CADA6FCA}" type="pres">
      <dgm:prSet presAssocID="{151CD33A-B6DF-449A-A2C3-C507821A6B91}" presName="node" presStyleLbl="node1" presStyleIdx="5" presStyleCnt="6">
        <dgm:presLayoutVars>
          <dgm:bulletEnabled val="1"/>
        </dgm:presLayoutVars>
      </dgm:prSet>
      <dgm:spPr/>
    </dgm:pt>
  </dgm:ptLst>
  <dgm:cxnLst>
    <dgm:cxn modelId="{5A8D6305-0A47-4A6E-8D92-8EB8391234DB}" srcId="{FC17D0A9-6A96-46DB-A09E-0D703FA9A39C}" destId="{2261CC79-87D0-44F7-9D89-5BD653AC8BD6}" srcOrd="2" destOrd="0" parTransId="{8C0B5102-30C1-4A0B-9E08-3EF75B455278}" sibTransId="{CB4C0F2E-A954-4AFD-9411-1D9C968FAB02}"/>
    <dgm:cxn modelId="{87019F1C-A044-4190-94AD-ECDAE2C91A67}" srcId="{FC17D0A9-6A96-46DB-A09E-0D703FA9A39C}" destId="{88370453-54D0-4DFD-B41A-6A4D7056FBC5}" srcOrd="3" destOrd="0" parTransId="{2F2C2EC9-52DB-44AA-83E0-ADEF4FD2ADE9}" sibTransId="{EE3D98AB-FDEB-4078-8FE3-5A8271F82881}"/>
    <dgm:cxn modelId="{DB96C033-6759-4A40-BA4E-BBD70D9C4226}" type="presOf" srcId="{CB8E49C2-D9BD-4357-8766-D9F4CF8DFA85}" destId="{00CD1ED0-133D-4068-AB3C-2C3A2816CEE3}" srcOrd="0" destOrd="0" presId="urn:microsoft.com/office/officeart/2005/8/layout/default"/>
    <dgm:cxn modelId="{9B2FEB38-480B-4C64-9017-CA77053C330A}" type="presOf" srcId="{151CD33A-B6DF-449A-A2C3-C507821A6B91}" destId="{2CDEE9FD-C817-490C-91B6-1FC4CADA6FCA}" srcOrd="0" destOrd="0" presId="urn:microsoft.com/office/officeart/2005/8/layout/default"/>
    <dgm:cxn modelId="{122E803C-6BF4-4B6E-846A-2883DAA7D248}" srcId="{FC17D0A9-6A96-46DB-A09E-0D703FA9A39C}" destId="{CB8E49C2-D9BD-4357-8766-D9F4CF8DFA85}" srcOrd="1" destOrd="0" parTransId="{68DAB7B8-DC6E-4CE7-8C62-B849456BBD6C}" sibTransId="{B2610133-0577-4B8A-A7C3-C422A8C9D965}"/>
    <dgm:cxn modelId="{B09A3646-69C2-489B-A317-2BC5A059794C}" type="presOf" srcId="{FC17D0A9-6A96-46DB-A09E-0D703FA9A39C}" destId="{73989BF0-9755-44F2-B69F-009B783EE8ED}" srcOrd="0" destOrd="0" presId="urn:microsoft.com/office/officeart/2005/8/layout/default"/>
    <dgm:cxn modelId="{2C3F226E-4BEE-45CD-9F69-E5E26A25903B}" srcId="{FC17D0A9-6A96-46DB-A09E-0D703FA9A39C}" destId="{67E141C8-708C-4300-96A9-E08236D382D5}" srcOrd="4" destOrd="0" parTransId="{4B4DDA8C-37B9-4E08-9398-545A0DB17E29}" sibTransId="{C48E330E-00E6-44C7-BD58-E80D68A446EC}"/>
    <dgm:cxn modelId="{F5903A75-F4AD-4C51-8C70-52C78F5EEC68}" srcId="{FC17D0A9-6A96-46DB-A09E-0D703FA9A39C}" destId="{151CD33A-B6DF-449A-A2C3-C507821A6B91}" srcOrd="5" destOrd="0" parTransId="{AE72EA29-9360-415B-BC05-F70A4F8DC858}" sibTransId="{3F594596-4178-499A-AE24-E3BB3B72226C}"/>
    <dgm:cxn modelId="{D3D57291-6B82-4728-BD09-5B1A33FFC6FC}" type="presOf" srcId="{67E141C8-708C-4300-96A9-E08236D382D5}" destId="{5D904B71-AEAD-474E-A1A4-3AEDE7DE02D8}" srcOrd="0" destOrd="0" presId="urn:microsoft.com/office/officeart/2005/8/layout/default"/>
    <dgm:cxn modelId="{430E2EB1-8DB2-4BBE-8FB6-136295DC7F4C}" type="presOf" srcId="{88370453-54D0-4DFD-B41A-6A4D7056FBC5}" destId="{AFE7D63F-4438-42EE-8D15-CB626ED43FF5}" srcOrd="0" destOrd="0" presId="urn:microsoft.com/office/officeart/2005/8/layout/default"/>
    <dgm:cxn modelId="{44A4CCB7-B443-46E6-9654-A2ED0FF7A1A5}" srcId="{FC17D0A9-6A96-46DB-A09E-0D703FA9A39C}" destId="{DC646B1A-2B64-42BC-8F51-1696A9D87211}" srcOrd="0" destOrd="0" parTransId="{7EFCDFF0-81B0-4FED-8902-CF934C8C5694}" sibTransId="{7D157E41-517D-4F26-A3A5-189579F7CF2E}"/>
    <dgm:cxn modelId="{BE424BC4-817F-4500-9918-06B1DAE69E9E}" type="presOf" srcId="{2261CC79-87D0-44F7-9D89-5BD653AC8BD6}" destId="{1162C0AD-F07F-48C2-AD7F-0B172EB32879}" srcOrd="0" destOrd="0" presId="urn:microsoft.com/office/officeart/2005/8/layout/default"/>
    <dgm:cxn modelId="{07E25FD9-03CA-4655-9F6E-15086D4619CE}" type="presOf" srcId="{DC646B1A-2B64-42BC-8F51-1696A9D87211}" destId="{08769644-129A-4A30-A56C-378AE9B6445B}" srcOrd="0" destOrd="0" presId="urn:microsoft.com/office/officeart/2005/8/layout/default"/>
    <dgm:cxn modelId="{4F5EBE58-FA95-46E2-9A7D-C8F16146C46E}" type="presParOf" srcId="{73989BF0-9755-44F2-B69F-009B783EE8ED}" destId="{08769644-129A-4A30-A56C-378AE9B6445B}" srcOrd="0" destOrd="0" presId="urn:microsoft.com/office/officeart/2005/8/layout/default"/>
    <dgm:cxn modelId="{2490BC4E-728A-4378-8620-34F8D4171E33}" type="presParOf" srcId="{73989BF0-9755-44F2-B69F-009B783EE8ED}" destId="{5FC61806-31B2-4017-BF54-A42385B6D807}" srcOrd="1" destOrd="0" presId="urn:microsoft.com/office/officeart/2005/8/layout/default"/>
    <dgm:cxn modelId="{F7F0C043-C43A-4DE3-95D7-043E2E82628C}" type="presParOf" srcId="{73989BF0-9755-44F2-B69F-009B783EE8ED}" destId="{00CD1ED0-133D-4068-AB3C-2C3A2816CEE3}" srcOrd="2" destOrd="0" presId="urn:microsoft.com/office/officeart/2005/8/layout/default"/>
    <dgm:cxn modelId="{D6E3007A-FD8C-406C-86DC-EAAF31584964}" type="presParOf" srcId="{73989BF0-9755-44F2-B69F-009B783EE8ED}" destId="{27D62ECF-FB0D-4BE9-B3E8-7DA42CC4459D}" srcOrd="3" destOrd="0" presId="urn:microsoft.com/office/officeart/2005/8/layout/default"/>
    <dgm:cxn modelId="{E85EFC17-0BD1-44DA-9CD0-519E3E2B27D7}" type="presParOf" srcId="{73989BF0-9755-44F2-B69F-009B783EE8ED}" destId="{1162C0AD-F07F-48C2-AD7F-0B172EB32879}" srcOrd="4" destOrd="0" presId="urn:microsoft.com/office/officeart/2005/8/layout/default"/>
    <dgm:cxn modelId="{54BD290E-FD04-4D8C-B683-6E4DC648973F}" type="presParOf" srcId="{73989BF0-9755-44F2-B69F-009B783EE8ED}" destId="{140A7E8C-5C51-4053-9C70-B6DB13825148}" srcOrd="5" destOrd="0" presId="urn:microsoft.com/office/officeart/2005/8/layout/default"/>
    <dgm:cxn modelId="{F4F78504-C95C-4C77-AF27-1571EF0B909B}" type="presParOf" srcId="{73989BF0-9755-44F2-B69F-009B783EE8ED}" destId="{AFE7D63F-4438-42EE-8D15-CB626ED43FF5}" srcOrd="6" destOrd="0" presId="urn:microsoft.com/office/officeart/2005/8/layout/default"/>
    <dgm:cxn modelId="{2656ABE1-67E4-4981-9D3C-234713FB01C4}" type="presParOf" srcId="{73989BF0-9755-44F2-B69F-009B783EE8ED}" destId="{BC0EA4DC-00FA-4E2D-8E60-9CFE90CEF469}" srcOrd="7" destOrd="0" presId="urn:microsoft.com/office/officeart/2005/8/layout/default"/>
    <dgm:cxn modelId="{2F49D6C2-7845-4721-8F8E-973BAE077C96}" type="presParOf" srcId="{73989BF0-9755-44F2-B69F-009B783EE8ED}" destId="{5D904B71-AEAD-474E-A1A4-3AEDE7DE02D8}" srcOrd="8" destOrd="0" presId="urn:microsoft.com/office/officeart/2005/8/layout/default"/>
    <dgm:cxn modelId="{A10B36D6-3B28-4143-82FC-69951746B323}" type="presParOf" srcId="{73989BF0-9755-44F2-B69F-009B783EE8ED}" destId="{25C9D3E5-169E-4A17-9EA9-C6544688D178}" srcOrd="9" destOrd="0" presId="urn:microsoft.com/office/officeart/2005/8/layout/default"/>
    <dgm:cxn modelId="{63F5B954-BFCB-47EC-95D1-2F89F1CD91A4}" type="presParOf" srcId="{73989BF0-9755-44F2-B69F-009B783EE8ED}" destId="{2CDEE9FD-C817-490C-91B6-1FC4CADA6FCA}" srcOrd="10"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5.xml><?xml version="1.0" encoding="utf-8"?>
<dgm:dataModel xmlns:dgm="http://schemas.openxmlformats.org/drawingml/2006/diagram" xmlns:a="http://schemas.openxmlformats.org/drawingml/2006/main">
  <dgm:ptLst>
    <dgm:pt modelId="{06B87F9C-B7E4-C747-B5E0-DF1A7ECA859C}" type="doc">
      <dgm:prSet loTypeId="urn:microsoft.com/office/officeart/2005/8/layout/process2" loCatId="" qsTypeId="urn:microsoft.com/office/officeart/2005/8/quickstyle/simple1" qsCatId="simple" csTypeId="urn:microsoft.com/office/officeart/2005/8/colors/accent1_2" csCatId="accent1" phldr="1"/>
      <dgm:spPr/>
    </dgm:pt>
    <dgm:pt modelId="{FEA37C86-75D5-804A-B763-5EEDE828D535}">
      <dgm:prSet phldrT="[Texto]" custT="1"/>
      <dgm:spPr>
        <a:solidFill>
          <a:srgbClr val="152B48"/>
        </a:solidFill>
        <a:ln>
          <a:solidFill>
            <a:srgbClr val="06AEAA"/>
          </a:solidFill>
        </a:ln>
      </dgm:spPr>
      <dgm:t>
        <a:bodyPr/>
        <a:lstStyle/>
        <a:p>
          <a:r>
            <a:rPr lang="es-MX" sz="1400" b="1" dirty="0">
              <a:latin typeface="Monserrat"/>
            </a:rPr>
            <a:t>Estratificar los pacientes según el riesgo de isquemia</a:t>
          </a:r>
          <a:endParaRPr lang="es-ES" sz="1400" b="1" dirty="0">
            <a:latin typeface="Monserrat"/>
          </a:endParaRPr>
        </a:p>
      </dgm:t>
    </dgm:pt>
    <dgm:pt modelId="{0D2AA73B-983A-4B4D-A8BE-CF3B2DDF0DE9}" type="parTrans" cxnId="{F6711426-14B1-FA47-BDC3-3C7537404E09}">
      <dgm:prSet/>
      <dgm:spPr/>
      <dgm:t>
        <a:bodyPr/>
        <a:lstStyle/>
        <a:p>
          <a:endParaRPr lang="es-ES">
            <a:latin typeface="Monserrat"/>
          </a:endParaRPr>
        </a:p>
      </dgm:t>
    </dgm:pt>
    <dgm:pt modelId="{6C240BE0-3528-A04D-B58C-20631BDA07C4}" type="sibTrans" cxnId="{F6711426-14B1-FA47-BDC3-3C7537404E09}">
      <dgm:prSet custT="1"/>
      <dgm:spPr>
        <a:solidFill>
          <a:srgbClr val="152B48"/>
        </a:solidFill>
        <a:ln>
          <a:solidFill>
            <a:srgbClr val="06AEAA"/>
          </a:solidFill>
        </a:ln>
      </dgm:spPr>
      <dgm:t>
        <a:bodyPr/>
        <a:lstStyle/>
        <a:p>
          <a:endParaRPr lang="es-ES" sz="1200" b="1" dirty="0">
            <a:latin typeface="Monserrat"/>
          </a:endParaRPr>
        </a:p>
      </dgm:t>
    </dgm:pt>
    <dgm:pt modelId="{FA803A7B-9BDF-B04A-A778-4BF365495BE7}">
      <dgm:prSet phldrT="[Texto]" custT="1"/>
      <dgm:spPr>
        <a:solidFill>
          <a:srgbClr val="152B48"/>
        </a:solidFill>
        <a:ln>
          <a:solidFill>
            <a:srgbClr val="06AEAA"/>
          </a:solidFill>
        </a:ln>
      </dgm:spPr>
      <dgm:t>
        <a:bodyPr/>
        <a:lstStyle/>
        <a:p>
          <a:r>
            <a:rPr lang="es-MX" sz="1400" b="1" dirty="0">
              <a:latin typeface="Monserrat"/>
              <a:ea typeface="Calibri" panose="020F0502020204030204" pitchFamily="34" charset="0"/>
              <a:cs typeface="Times New Roman" panose="02020603050405020304" pitchFamily="18" charset="0"/>
            </a:rPr>
            <a:t>Ecocardiografía</a:t>
          </a:r>
          <a:r>
            <a:rPr lang="es-MX" sz="1400" b="1" dirty="0">
              <a:effectLst/>
              <a:latin typeface="Monserrat"/>
              <a:ea typeface="Calibri" panose="020F0502020204030204" pitchFamily="34" charset="0"/>
              <a:cs typeface="Times New Roman" panose="02020603050405020304" pitchFamily="18" charset="0"/>
            </a:rPr>
            <a:t>: estudia dimensiones luminales de las coronarias (puntuaciones Z maxima)</a:t>
          </a:r>
          <a:br>
            <a:rPr lang="es-MX" sz="1400" b="1" dirty="0">
              <a:effectLst/>
              <a:latin typeface="Monserrat"/>
              <a:ea typeface="Calibri" panose="020F0502020204030204" pitchFamily="34" charset="0"/>
              <a:cs typeface="Times New Roman" panose="02020603050405020304" pitchFamily="18" charset="0"/>
            </a:rPr>
          </a:br>
          <a:endParaRPr lang="es-ES" sz="1400" b="1" dirty="0">
            <a:latin typeface="Monserrat"/>
          </a:endParaRPr>
        </a:p>
      </dgm:t>
    </dgm:pt>
    <dgm:pt modelId="{49A120B1-5625-E14C-935D-674CE1A36C36}" type="parTrans" cxnId="{455E9831-497F-EE46-AE4B-C3F209C5B4EF}">
      <dgm:prSet/>
      <dgm:spPr/>
      <dgm:t>
        <a:bodyPr/>
        <a:lstStyle/>
        <a:p>
          <a:endParaRPr lang="es-ES">
            <a:latin typeface="Monserrat"/>
          </a:endParaRPr>
        </a:p>
      </dgm:t>
    </dgm:pt>
    <dgm:pt modelId="{D72636F3-37A4-584D-9E43-9E5B95DC37E8}" type="sibTrans" cxnId="{455E9831-497F-EE46-AE4B-C3F209C5B4EF}">
      <dgm:prSet/>
      <dgm:spPr/>
      <dgm:t>
        <a:bodyPr/>
        <a:lstStyle/>
        <a:p>
          <a:endParaRPr lang="es-ES">
            <a:latin typeface="Monserrat"/>
          </a:endParaRPr>
        </a:p>
      </dgm:t>
    </dgm:pt>
    <dgm:pt modelId="{5B56E45C-E988-5440-A1BA-2EEF0D872B5B}" type="pres">
      <dgm:prSet presAssocID="{06B87F9C-B7E4-C747-B5E0-DF1A7ECA859C}" presName="linearFlow" presStyleCnt="0">
        <dgm:presLayoutVars>
          <dgm:resizeHandles val="exact"/>
        </dgm:presLayoutVars>
      </dgm:prSet>
      <dgm:spPr/>
    </dgm:pt>
    <dgm:pt modelId="{8AE7D658-073F-4D4E-BBAD-6061B6AC26FE}" type="pres">
      <dgm:prSet presAssocID="{FEA37C86-75D5-804A-B763-5EEDE828D535}" presName="node" presStyleLbl="node1" presStyleIdx="0" presStyleCnt="2">
        <dgm:presLayoutVars>
          <dgm:bulletEnabled val="1"/>
        </dgm:presLayoutVars>
      </dgm:prSet>
      <dgm:spPr/>
    </dgm:pt>
    <dgm:pt modelId="{F1163542-A742-194D-8917-5FFA75DC4D83}" type="pres">
      <dgm:prSet presAssocID="{6C240BE0-3528-A04D-B58C-20631BDA07C4}" presName="sibTrans" presStyleLbl="sibTrans2D1" presStyleIdx="0" presStyleCnt="1"/>
      <dgm:spPr/>
    </dgm:pt>
    <dgm:pt modelId="{C3406378-A929-1D4B-BE5B-3ED029FAFFB5}" type="pres">
      <dgm:prSet presAssocID="{6C240BE0-3528-A04D-B58C-20631BDA07C4}" presName="connectorText" presStyleLbl="sibTrans2D1" presStyleIdx="0" presStyleCnt="1"/>
      <dgm:spPr/>
    </dgm:pt>
    <dgm:pt modelId="{8AFBD655-3EEF-8448-9EAE-76A2661786B0}" type="pres">
      <dgm:prSet presAssocID="{FA803A7B-9BDF-B04A-A778-4BF365495BE7}" presName="node" presStyleLbl="node1" presStyleIdx="1" presStyleCnt="2">
        <dgm:presLayoutVars>
          <dgm:bulletEnabled val="1"/>
        </dgm:presLayoutVars>
      </dgm:prSet>
      <dgm:spPr/>
    </dgm:pt>
  </dgm:ptLst>
  <dgm:cxnLst>
    <dgm:cxn modelId="{D272EF0C-1AF7-4A47-9442-D8B3B3661F9D}" type="presOf" srcId="{FA803A7B-9BDF-B04A-A778-4BF365495BE7}" destId="{8AFBD655-3EEF-8448-9EAE-76A2661786B0}" srcOrd="0" destOrd="0" presId="urn:microsoft.com/office/officeart/2005/8/layout/process2"/>
    <dgm:cxn modelId="{F6711426-14B1-FA47-BDC3-3C7537404E09}" srcId="{06B87F9C-B7E4-C747-B5E0-DF1A7ECA859C}" destId="{FEA37C86-75D5-804A-B763-5EEDE828D535}" srcOrd="0" destOrd="0" parTransId="{0D2AA73B-983A-4B4D-A8BE-CF3B2DDF0DE9}" sibTransId="{6C240BE0-3528-A04D-B58C-20631BDA07C4}"/>
    <dgm:cxn modelId="{455E9831-497F-EE46-AE4B-C3F209C5B4EF}" srcId="{06B87F9C-B7E4-C747-B5E0-DF1A7ECA859C}" destId="{FA803A7B-9BDF-B04A-A778-4BF365495BE7}" srcOrd="1" destOrd="0" parTransId="{49A120B1-5625-E14C-935D-674CE1A36C36}" sibTransId="{D72636F3-37A4-584D-9E43-9E5B95DC37E8}"/>
    <dgm:cxn modelId="{F2E34067-6D5C-465C-94E4-1398FAFC8623}" type="presOf" srcId="{FEA37C86-75D5-804A-B763-5EEDE828D535}" destId="{8AE7D658-073F-4D4E-BBAD-6061B6AC26FE}" srcOrd="0" destOrd="0" presId="urn:microsoft.com/office/officeart/2005/8/layout/process2"/>
    <dgm:cxn modelId="{D13DB96B-0A14-4DF9-80FE-A14B23704651}" type="presOf" srcId="{6C240BE0-3528-A04D-B58C-20631BDA07C4}" destId="{C3406378-A929-1D4B-BE5B-3ED029FAFFB5}" srcOrd="1" destOrd="0" presId="urn:microsoft.com/office/officeart/2005/8/layout/process2"/>
    <dgm:cxn modelId="{65CF9090-5E2B-4CB0-9426-9DD17FE5DF01}" type="presOf" srcId="{6C240BE0-3528-A04D-B58C-20631BDA07C4}" destId="{F1163542-A742-194D-8917-5FFA75DC4D83}" srcOrd="0" destOrd="0" presId="urn:microsoft.com/office/officeart/2005/8/layout/process2"/>
    <dgm:cxn modelId="{A1D766BF-FE05-4C7E-9759-E4A14EC29546}" type="presOf" srcId="{06B87F9C-B7E4-C747-B5E0-DF1A7ECA859C}" destId="{5B56E45C-E988-5440-A1BA-2EEF0D872B5B}" srcOrd="0" destOrd="0" presId="urn:microsoft.com/office/officeart/2005/8/layout/process2"/>
    <dgm:cxn modelId="{301F2B06-7840-4BA3-922E-576F74B05FFF}" type="presParOf" srcId="{5B56E45C-E988-5440-A1BA-2EEF0D872B5B}" destId="{8AE7D658-073F-4D4E-BBAD-6061B6AC26FE}" srcOrd="0" destOrd="0" presId="urn:microsoft.com/office/officeart/2005/8/layout/process2"/>
    <dgm:cxn modelId="{0F88CEAE-7BFF-46AA-906D-8953C2D65EC4}" type="presParOf" srcId="{5B56E45C-E988-5440-A1BA-2EEF0D872B5B}" destId="{F1163542-A742-194D-8917-5FFA75DC4D83}" srcOrd="1" destOrd="0" presId="urn:microsoft.com/office/officeart/2005/8/layout/process2"/>
    <dgm:cxn modelId="{451C67F8-EBD1-4ACE-8E95-BC35AB260932}" type="presParOf" srcId="{F1163542-A742-194D-8917-5FFA75DC4D83}" destId="{C3406378-A929-1D4B-BE5B-3ED029FAFFB5}" srcOrd="0" destOrd="0" presId="urn:microsoft.com/office/officeart/2005/8/layout/process2"/>
    <dgm:cxn modelId="{823E8F69-EB7D-4117-85EA-98371292F01E}" type="presParOf" srcId="{5B56E45C-E988-5440-A1BA-2EEF0D872B5B}" destId="{8AFBD655-3EEF-8448-9EAE-76A2661786B0}" srcOrd="2" destOrd="0" presId="urn:microsoft.com/office/officeart/2005/8/layout/process2"/>
  </dgm:cxnLst>
  <dgm:bg/>
  <dgm:whole>
    <a:ln>
      <a:noFill/>
    </a:ln>
  </dgm:whole>
  <dgm:extLst>
    <a:ext uri="http://schemas.microsoft.com/office/drawing/2008/diagram">
      <dsp:dataModelExt xmlns:dsp="http://schemas.microsoft.com/office/drawing/2008/diagram" relId="rId7" minVer="http://schemas.openxmlformats.org/drawingml/2006/diagram"/>
    </a:ext>
  </dgm:extLst>
</dgm:dataModel>
</file>

<file path=ppt/diagrams/data36.xml><?xml version="1.0" encoding="utf-8"?>
<dgm:dataModel xmlns:dgm="http://schemas.openxmlformats.org/drawingml/2006/diagram" xmlns:a="http://schemas.openxmlformats.org/drawingml/2006/main">
  <dgm:ptLst>
    <dgm:pt modelId="{C1AE784E-6FDA-4CC4-9239-BC03A63E0899}" type="doc">
      <dgm:prSet loTypeId="urn:microsoft.com/office/officeart/2005/8/layout/vList5" loCatId="list" qsTypeId="urn:microsoft.com/office/officeart/2005/8/quickstyle/simple1" qsCatId="simple" csTypeId="urn:microsoft.com/office/officeart/2005/8/colors/accent0_1" csCatId="mainScheme" phldr="1"/>
      <dgm:spPr/>
      <dgm:t>
        <a:bodyPr/>
        <a:lstStyle/>
        <a:p>
          <a:endParaRPr lang="es-CO"/>
        </a:p>
      </dgm:t>
    </dgm:pt>
    <dgm:pt modelId="{51D757AD-257F-4BD1-B6B6-AE6CD30235E2}">
      <dgm:prSet phldrT="[Texto]"/>
      <dgm:spPr/>
      <dgm:t>
        <a:bodyPr/>
        <a:lstStyle/>
        <a:p>
          <a:r>
            <a:rPr lang="es-ES" dirty="0">
              <a:solidFill>
                <a:srgbClr val="152B48"/>
              </a:solidFill>
              <a:latin typeface="Montserrat"/>
            </a:rPr>
            <a:t>Atorvastatina</a:t>
          </a:r>
          <a:endParaRPr lang="es-CO" dirty="0">
            <a:solidFill>
              <a:srgbClr val="152B48"/>
            </a:solidFill>
            <a:latin typeface="Montserrat"/>
          </a:endParaRPr>
        </a:p>
      </dgm:t>
    </dgm:pt>
    <dgm:pt modelId="{CE739807-5CB5-4CC5-94E8-6E2F64FEE696}" type="parTrans" cxnId="{64616F39-302D-403E-9A99-0687ED95512D}">
      <dgm:prSet/>
      <dgm:spPr/>
      <dgm:t>
        <a:bodyPr/>
        <a:lstStyle/>
        <a:p>
          <a:endParaRPr lang="es-CO">
            <a:solidFill>
              <a:srgbClr val="152B48"/>
            </a:solidFill>
            <a:latin typeface="Montserrat"/>
          </a:endParaRPr>
        </a:p>
      </dgm:t>
    </dgm:pt>
    <dgm:pt modelId="{59DF0A49-F670-494A-BC55-9F8324994973}" type="sibTrans" cxnId="{64616F39-302D-403E-9A99-0687ED95512D}">
      <dgm:prSet/>
      <dgm:spPr/>
      <dgm:t>
        <a:bodyPr/>
        <a:lstStyle/>
        <a:p>
          <a:endParaRPr lang="es-CO">
            <a:solidFill>
              <a:srgbClr val="152B48"/>
            </a:solidFill>
            <a:latin typeface="Montserrat"/>
          </a:endParaRPr>
        </a:p>
      </dgm:t>
    </dgm:pt>
    <dgm:pt modelId="{0DD2D8AB-2AA3-40C9-9645-95B466CAD7B0}">
      <dgm:prSet phldrT="[Texto]"/>
      <dgm:spPr/>
      <dgm:t>
        <a:bodyPr/>
        <a:lstStyle/>
        <a:p>
          <a:r>
            <a:rPr lang="es-ES" dirty="0">
              <a:solidFill>
                <a:srgbClr val="152B48"/>
              </a:solidFill>
              <a:latin typeface="Montserrat"/>
            </a:rPr>
            <a:t>0,2mg/kg/d</a:t>
          </a:r>
          <a:endParaRPr lang="es-CO" dirty="0">
            <a:solidFill>
              <a:srgbClr val="152B48"/>
            </a:solidFill>
            <a:latin typeface="Montserrat"/>
          </a:endParaRPr>
        </a:p>
      </dgm:t>
    </dgm:pt>
    <dgm:pt modelId="{515289C1-3823-431F-969D-A801BA585953}" type="parTrans" cxnId="{AB6430B2-6940-40F3-88A2-95F5B3E346C6}">
      <dgm:prSet/>
      <dgm:spPr/>
      <dgm:t>
        <a:bodyPr/>
        <a:lstStyle/>
        <a:p>
          <a:endParaRPr lang="es-CO">
            <a:solidFill>
              <a:srgbClr val="152B48"/>
            </a:solidFill>
            <a:latin typeface="Montserrat"/>
          </a:endParaRPr>
        </a:p>
      </dgm:t>
    </dgm:pt>
    <dgm:pt modelId="{DA76C526-00DC-4044-93E8-D140EFD1A5F3}" type="sibTrans" cxnId="{AB6430B2-6940-40F3-88A2-95F5B3E346C6}">
      <dgm:prSet/>
      <dgm:spPr/>
      <dgm:t>
        <a:bodyPr/>
        <a:lstStyle/>
        <a:p>
          <a:endParaRPr lang="es-CO">
            <a:solidFill>
              <a:srgbClr val="152B48"/>
            </a:solidFill>
            <a:latin typeface="Montserrat"/>
          </a:endParaRPr>
        </a:p>
      </dgm:t>
    </dgm:pt>
    <dgm:pt modelId="{A8008310-44CC-4E49-90A7-3B9175553E9E}" type="pres">
      <dgm:prSet presAssocID="{C1AE784E-6FDA-4CC4-9239-BC03A63E0899}" presName="Name0" presStyleCnt="0">
        <dgm:presLayoutVars>
          <dgm:dir/>
          <dgm:animLvl val="lvl"/>
          <dgm:resizeHandles val="exact"/>
        </dgm:presLayoutVars>
      </dgm:prSet>
      <dgm:spPr/>
    </dgm:pt>
    <dgm:pt modelId="{C672E6A2-D1F4-4872-B292-0439D13072F4}" type="pres">
      <dgm:prSet presAssocID="{51D757AD-257F-4BD1-B6B6-AE6CD30235E2}" presName="linNode" presStyleCnt="0"/>
      <dgm:spPr/>
    </dgm:pt>
    <dgm:pt modelId="{933D7ECB-F2B4-4157-8CC4-A6A3A288B95B}" type="pres">
      <dgm:prSet presAssocID="{51D757AD-257F-4BD1-B6B6-AE6CD30235E2}" presName="parentText" presStyleLbl="node1" presStyleIdx="0" presStyleCnt="1">
        <dgm:presLayoutVars>
          <dgm:chMax val="1"/>
          <dgm:bulletEnabled val="1"/>
        </dgm:presLayoutVars>
      </dgm:prSet>
      <dgm:spPr/>
    </dgm:pt>
    <dgm:pt modelId="{450F96E0-190A-4080-A4D6-93BB088FE714}" type="pres">
      <dgm:prSet presAssocID="{51D757AD-257F-4BD1-B6B6-AE6CD30235E2}" presName="descendantText" presStyleLbl="alignAccFollowNode1" presStyleIdx="0" presStyleCnt="1">
        <dgm:presLayoutVars>
          <dgm:bulletEnabled val="1"/>
        </dgm:presLayoutVars>
      </dgm:prSet>
      <dgm:spPr/>
    </dgm:pt>
  </dgm:ptLst>
  <dgm:cxnLst>
    <dgm:cxn modelId="{64616F39-302D-403E-9A99-0687ED95512D}" srcId="{C1AE784E-6FDA-4CC4-9239-BC03A63E0899}" destId="{51D757AD-257F-4BD1-B6B6-AE6CD30235E2}" srcOrd="0" destOrd="0" parTransId="{CE739807-5CB5-4CC5-94E8-6E2F64FEE696}" sibTransId="{59DF0A49-F670-494A-BC55-9F8324994973}"/>
    <dgm:cxn modelId="{46975154-0044-4D01-BC15-87FFD89BE2F8}" type="presOf" srcId="{51D757AD-257F-4BD1-B6B6-AE6CD30235E2}" destId="{933D7ECB-F2B4-4157-8CC4-A6A3A288B95B}" srcOrd="0" destOrd="0" presId="urn:microsoft.com/office/officeart/2005/8/layout/vList5"/>
    <dgm:cxn modelId="{FB426377-0273-4AB2-8143-D03BB70ED43E}" type="presOf" srcId="{0DD2D8AB-2AA3-40C9-9645-95B466CAD7B0}" destId="{450F96E0-190A-4080-A4D6-93BB088FE714}" srcOrd="0" destOrd="0" presId="urn:microsoft.com/office/officeart/2005/8/layout/vList5"/>
    <dgm:cxn modelId="{8C1EF384-8EC4-4E9A-ABC1-B32613D5EAB6}" type="presOf" srcId="{C1AE784E-6FDA-4CC4-9239-BC03A63E0899}" destId="{A8008310-44CC-4E49-90A7-3B9175553E9E}" srcOrd="0" destOrd="0" presId="urn:microsoft.com/office/officeart/2005/8/layout/vList5"/>
    <dgm:cxn modelId="{AB6430B2-6940-40F3-88A2-95F5B3E346C6}" srcId="{51D757AD-257F-4BD1-B6B6-AE6CD30235E2}" destId="{0DD2D8AB-2AA3-40C9-9645-95B466CAD7B0}" srcOrd="0" destOrd="0" parTransId="{515289C1-3823-431F-969D-A801BA585953}" sibTransId="{DA76C526-00DC-4044-93E8-D140EFD1A5F3}"/>
    <dgm:cxn modelId="{34115CA7-6536-4C30-BF5B-B66D12C9550E}" type="presParOf" srcId="{A8008310-44CC-4E49-90A7-3B9175553E9E}" destId="{C672E6A2-D1F4-4872-B292-0439D13072F4}" srcOrd="0" destOrd="0" presId="urn:microsoft.com/office/officeart/2005/8/layout/vList5"/>
    <dgm:cxn modelId="{83AC5C9F-2061-4247-BDBE-AEDA24C5E0CD}" type="presParOf" srcId="{C672E6A2-D1F4-4872-B292-0439D13072F4}" destId="{933D7ECB-F2B4-4157-8CC4-A6A3A288B95B}" srcOrd="0" destOrd="0" presId="urn:microsoft.com/office/officeart/2005/8/layout/vList5"/>
    <dgm:cxn modelId="{6B729816-DB1D-427F-8D5C-27DAD511C400}" type="presParOf" srcId="{C672E6A2-D1F4-4872-B292-0439D13072F4}" destId="{450F96E0-190A-4080-A4D6-93BB088FE714}" srcOrd="1" destOrd="0" presId="urn:microsoft.com/office/officeart/2005/8/layout/vList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7.xml><?xml version="1.0" encoding="utf-8"?>
<dgm:dataModel xmlns:dgm="http://schemas.openxmlformats.org/drawingml/2006/diagram" xmlns:a="http://schemas.openxmlformats.org/drawingml/2006/main">
  <dgm:ptLst>
    <dgm:pt modelId="{BD17829B-E621-4BFB-A130-E9DEBB889149}" type="doc">
      <dgm:prSet loTypeId="urn:microsoft.com/office/officeart/2008/layout/VerticalCurvedList" loCatId="list" qsTypeId="urn:microsoft.com/office/officeart/2005/8/quickstyle/simple3" qsCatId="simple" csTypeId="urn:microsoft.com/office/officeart/2005/8/colors/accent0_1" csCatId="mainScheme" phldr="1"/>
      <dgm:spPr/>
      <dgm:t>
        <a:bodyPr/>
        <a:lstStyle/>
        <a:p>
          <a:endParaRPr lang="es-CO"/>
        </a:p>
      </dgm:t>
    </dgm:pt>
    <dgm:pt modelId="{75314137-FFD7-4926-BD1D-7E3AC471CDC5}">
      <dgm:prSet custT="1"/>
      <dgm:spPr/>
      <dgm:t>
        <a:bodyPr/>
        <a:lstStyle/>
        <a:p>
          <a:r>
            <a:rPr lang="es-MX" sz="1400" dirty="0">
              <a:solidFill>
                <a:srgbClr val="152B48"/>
              </a:solidFill>
              <a:latin typeface="Montserrat" panose="00000500000000000000" pitchFamily="50" charset="0"/>
            </a:rPr>
            <a:t>Antecedentes, examen físico, EKG y ecocardiografía.</a:t>
          </a:r>
          <a:endParaRPr lang="es-CO" sz="1400" dirty="0">
            <a:solidFill>
              <a:srgbClr val="152B48"/>
            </a:solidFill>
            <a:latin typeface="Montserrat" panose="00000500000000000000" pitchFamily="50" charset="0"/>
          </a:endParaRPr>
        </a:p>
      </dgm:t>
    </dgm:pt>
    <dgm:pt modelId="{50C15BAD-CD29-44FB-B0A6-8D5576017CA2}" type="parTrans" cxnId="{40D6C294-B026-4671-A123-562998FA43E8}">
      <dgm:prSet/>
      <dgm:spPr/>
      <dgm:t>
        <a:bodyPr/>
        <a:lstStyle/>
        <a:p>
          <a:endParaRPr lang="es-CO" sz="1400">
            <a:solidFill>
              <a:srgbClr val="152B48"/>
            </a:solidFill>
            <a:latin typeface="Montserrat" panose="00000500000000000000" pitchFamily="50" charset="0"/>
          </a:endParaRPr>
        </a:p>
      </dgm:t>
    </dgm:pt>
    <dgm:pt modelId="{F9B8FC24-849A-4515-BEA3-52475D68E02B}" type="sibTrans" cxnId="{40D6C294-B026-4671-A123-562998FA43E8}">
      <dgm:prSet/>
      <dgm:spPr/>
      <dgm:t>
        <a:bodyPr/>
        <a:lstStyle/>
        <a:p>
          <a:endParaRPr lang="es-CO" sz="1400">
            <a:solidFill>
              <a:srgbClr val="152B48"/>
            </a:solidFill>
            <a:latin typeface="Montserrat" panose="00000500000000000000" pitchFamily="50" charset="0"/>
          </a:endParaRPr>
        </a:p>
      </dgm:t>
    </dgm:pt>
    <dgm:pt modelId="{4001BDB6-FE63-4D8D-881D-88DF09863CCF}">
      <dgm:prSet custT="1"/>
      <dgm:spPr/>
      <dgm:t>
        <a:bodyPr/>
        <a:lstStyle/>
        <a:p>
          <a:r>
            <a:rPr lang="es-MX" sz="1400" b="1" dirty="0">
              <a:solidFill>
                <a:srgbClr val="152B48"/>
              </a:solidFill>
              <a:latin typeface="Montserrat" panose="00000500000000000000" pitchFamily="50" charset="0"/>
            </a:rPr>
            <a:t>Puntuación Z máxima de &lt;2 </a:t>
          </a:r>
          <a:r>
            <a:rPr lang="es-MX" sz="1400" dirty="0">
              <a:solidFill>
                <a:srgbClr val="152B48"/>
              </a:solidFill>
              <a:latin typeface="Montserrat" panose="00000500000000000000" pitchFamily="50" charset="0"/>
            </a:rPr>
            <a:t>alta </a:t>
          </a:r>
          <a:r>
            <a:rPr lang="es-MX" sz="1400" dirty="0">
              <a:solidFill>
                <a:srgbClr val="152B48"/>
              </a:solidFill>
              <a:latin typeface="Montserrat" panose="00000500000000000000" pitchFamily="50" charset="0"/>
              <a:sym typeface="Wingdings" panose="05000000000000000000" pitchFamily="2" charset="2"/>
            </a:rPr>
            <a:t> </a:t>
          </a:r>
          <a:r>
            <a:rPr lang="es-MX" sz="1400" dirty="0">
              <a:solidFill>
                <a:srgbClr val="152B48"/>
              </a:solidFill>
              <a:latin typeface="Montserrat" panose="00000500000000000000" pitchFamily="50" charset="0"/>
            </a:rPr>
            <a:t>4 a 12 semanas, ecocardiografía 1 y  4-6 semanas después del tratamiento.</a:t>
          </a:r>
          <a:endParaRPr lang="es-CO" sz="1400" dirty="0">
            <a:solidFill>
              <a:srgbClr val="152B48"/>
            </a:solidFill>
            <a:latin typeface="Montserrat" panose="00000500000000000000" pitchFamily="50" charset="0"/>
          </a:endParaRPr>
        </a:p>
      </dgm:t>
    </dgm:pt>
    <dgm:pt modelId="{59F7378F-CCC4-4EE0-BAB7-A40B2886ABCE}" type="parTrans" cxnId="{FBFE69E4-8F01-4529-8E15-884BAA75279C}">
      <dgm:prSet/>
      <dgm:spPr/>
      <dgm:t>
        <a:bodyPr/>
        <a:lstStyle/>
        <a:p>
          <a:endParaRPr lang="es-CO" sz="1400">
            <a:solidFill>
              <a:srgbClr val="152B48"/>
            </a:solidFill>
            <a:latin typeface="Montserrat" panose="00000500000000000000" pitchFamily="50" charset="0"/>
          </a:endParaRPr>
        </a:p>
      </dgm:t>
    </dgm:pt>
    <dgm:pt modelId="{E92CEBE4-055A-421C-A843-E6684F761E2E}" type="sibTrans" cxnId="{FBFE69E4-8F01-4529-8E15-884BAA75279C}">
      <dgm:prSet/>
      <dgm:spPr/>
      <dgm:t>
        <a:bodyPr/>
        <a:lstStyle/>
        <a:p>
          <a:endParaRPr lang="es-CO" sz="1400">
            <a:solidFill>
              <a:srgbClr val="152B48"/>
            </a:solidFill>
            <a:latin typeface="Montserrat" panose="00000500000000000000" pitchFamily="50" charset="0"/>
          </a:endParaRPr>
        </a:p>
      </dgm:t>
    </dgm:pt>
    <dgm:pt modelId="{9DC44887-35E7-4A0D-948B-BB7BA968E39E}">
      <dgm:prSet custT="1"/>
      <dgm:spPr/>
      <dgm:t>
        <a:bodyPr/>
        <a:lstStyle/>
        <a:p>
          <a:r>
            <a:rPr lang="es-MX" sz="1400" dirty="0">
              <a:solidFill>
                <a:srgbClr val="152B48"/>
              </a:solidFill>
              <a:latin typeface="Montserrat" panose="00000500000000000000" pitchFamily="50" charset="0"/>
            </a:rPr>
            <a:t>Pacientes con </a:t>
          </a:r>
          <a:r>
            <a:rPr lang="es-MX" sz="1400" b="1" dirty="0">
              <a:solidFill>
                <a:srgbClr val="152B48"/>
              </a:solidFill>
              <a:latin typeface="Montserrat" panose="00000500000000000000" pitchFamily="50" charset="0"/>
            </a:rPr>
            <a:t>aneurisma de cualquier tamaño </a:t>
          </a:r>
          <a:r>
            <a:rPr lang="es-MX" sz="1400" dirty="0">
              <a:solidFill>
                <a:srgbClr val="152B48"/>
              </a:solidFill>
              <a:latin typeface="Montserrat" panose="00000500000000000000" pitchFamily="50" charset="0"/>
            </a:rPr>
            <a:t>requieren seguimiento continuo por cardiología.</a:t>
          </a:r>
          <a:endParaRPr lang="es-CO" sz="1400" dirty="0">
            <a:solidFill>
              <a:srgbClr val="152B48"/>
            </a:solidFill>
            <a:latin typeface="Montserrat" panose="00000500000000000000" pitchFamily="50" charset="0"/>
          </a:endParaRPr>
        </a:p>
      </dgm:t>
    </dgm:pt>
    <dgm:pt modelId="{356CD8F9-E9BB-487C-B898-7D8C096B5411}" type="parTrans" cxnId="{477DE632-3455-4D4B-A652-0115F2CC525C}">
      <dgm:prSet/>
      <dgm:spPr/>
      <dgm:t>
        <a:bodyPr/>
        <a:lstStyle/>
        <a:p>
          <a:endParaRPr lang="es-CO" sz="1400">
            <a:solidFill>
              <a:srgbClr val="152B48"/>
            </a:solidFill>
            <a:latin typeface="Montserrat" panose="00000500000000000000" pitchFamily="50" charset="0"/>
          </a:endParaRPr>
        </a:p>
      </dgm:t>
    </dgm:pt>
    <dgm:pt modelId="{5A08463D-ECB7-4DBD-965E-3DFE5A372B1C}" type="sibTrans" cxnId="{477DE632-3455-4D4B-A652-0115F2CC525C}">
      <dgm:prSet/>
      <dgm:spPr/>
      <dgm:t>
        <a:bodyPr/>
        <a:lstStyle/>
        <a:p>
          <a:endParaRPr lang="es-CO" sz="1400">
            <a:solidFill>
              <a:srgbClr val="152B48"/>
            </a:solidFill>
            <a:latin typeface="Montserrat" panose="00000500000000000000" pitchFamily="50" charset="0"/>
          </a:endParaRPr>
        </a:p>
      </dgm:t>
    </dgm:pt>
    <dgm:pt modelId="{0BDAC1F9-829A-400A-9EBF-06B7AC33F41C}">
      <dgm:prSet custT="1"/>
      <dgm:spPr/>
      <dgm:t>
        <a:bodyPr/>
        <a:lstStyle/>
        <a:p>
          <a:r>
            <a:rPr lang="es-CO" sz="1400" dirty="0">
              <a:solidFill>
                <a:srgbClr val="152B48"/>
              </a:solidFill>
              <a:latin typeface="Montserrat" panose="00000500000000000000" pitchFamily="50" charset="0"/>
            </a:rPr>
            <a:t>Los pacientes con aneurismas pequeñas la progresión a diámetro normal ocurre generalmente en el </a:t>
          </a:r>
          <a:r>
            <a:rPr lang="es-CO" sz="1400" b="1" dirty="0">
              <a:solidFill>
                <a:srgbClr val="152B48"/>
              </a:solidFill>
              <a:latin typeface="Montserrat" panose="00000500000000000000" pitchFamily="50" charset="0"/>
            </a:rPr>
            <a:t>primer año. </a:t>
          </a:r>
        </a:p>
      </dgm:t>
    </dgm:pt>
    <dgm:pt modelId="{A1AA28EC-BF29-404F-952C-94F7AF2439A7}" type="parTrans" cxnId="{183955D7-8721-40CF-9DA4-98554F6233B8}">
      <dgm:prSet/>
      <dgm:spPr/>
      <dgm:t>
        <a:bodyPr/>
        <a:lstStyle/>
        <a:p>
          <a:endParaRPr lang="es-CO" sz="1400">
            <a:solidFill>
              <a:srgbClr val="152B48"/>
            </a:solidFill>
            <a:latin typeface="Montserrat" panose="00000500000000000000" pitchFamily="50" charset="0"/>
          </a:endParaRPr>
        </a:p>
      </dgm:t>
    </dgm:pt>
    <dgm:pt modelId="{0FE81250-A72B-4F31-BA1E-988C340D8C77}" type="sibTrans" cxnId="{183955D7-8721-40CF-9DA4-98554F6233B8}">
      <dgm:prSet/>
      <dgm:spPr/>
      <dgm:t>
        <a:bodyPr/>
        <a:lstStyle/>
        <a:p>
          <a:endParaRPr lang="es-CO" sz="1400">
            <a:solidFill>
              <a:srgbClr val="152B48"/>
            </a:solidFill>
            <a:latin typeface="Montserrat" panose="00000500000000000000" pitchFamily="50" charset="0"/>
          </a:endParaRPr>
        </a:p>
      </dgm:t>
    </dgm:pt>
    <dgm:pt modelId="{70B6CB6A-859C-412D-AC3C-F8A77399D1A4}">
      <dgm:prSet custT="1"/>
      <dgm:spPr/>
      <dgm:t>
        <a:bodyPr/>
        <a:lstStyle/>
        <a:p>
          <a:r>
            <a:rPr lang="es-CO" sz="1400" dirty="0">
              <a:solidFill>
                <a:srgbClr val="152B48"/>
              </a:solidFill>
              <a:latin typeface="Montserrat" panose="00000500000000000000" pitchFamily="50" charset="0"/>
            </a:rPr>
            <a:t>El seguimiento del paciente con </a:t>
          </a:r>
          <a:r>
            <a:rPr lang="es-CO" sz="1400" b="1" dirty="0">
              <a:solidFill>
                <a:srgbClr val="152B48"/>
              </a:solidFill>
              <a:latin typeface="Montserrat" panose="00000500000000000000" pitchFamily="50" charset="0"/>
            </a:rPr>
            <a:t>compromiso coronario </a:t>
          </a:r>
          <a:r>
            <a:rPr lang="es-CO" sz="1400" dirty="0">
              <a:solidFill>
                <a:srgbClr val="152B48"/>
              </a:solidFill>
              <a:latin typeface="Montserrat" panose="00000500000000000000" pitchFamily="50" charset="0"/>
            </a:rPr>
            <a:t>debería hacerse de por vida.</a:t>
          </a:r>
        </a:p>
      </dgm:t>
    </dgm:pt>
    <dgm:pt modelId="{3D218476-34A3-409D-9443-6A5F773E9C51}" type="parTrans" cxnId="{CCA9540F-7775-445D-8EA3-E9C967820A2B}">
      <dgm:prSet/>
      <dgm:spPr/>
      <dgm:t>
        <a:bodyPr/>
        <a:lstStyle/>
        <a:p>
          <a:endParaRPr lang="es-CO" sz="1400">
            <a:solidFill>
              <a:srgbClr val="152B48"/>
            </a:solidFill>
            <a:latin typeface="Montserrat" panose="00000500000000000000" pitchFamily="50" charset="0"/>
          </a:endParaRPr>
        </a:p>
      </dgm:t>
    </dgm:pt>
    <dgm:pt modelId="{9142386B-97DE-4E98-A7C3-5614B6EEC39F}" type="sibTrans" cxnId="{CCA9540F-7775-445D-8EA3-E9C967820A2B}">
      <dgm:prSet/>
      <dgm:spPr/>
      <dgm:t>
        <a:bodyPr/>
        <a:lstStyle/>
        <a:p>
          <a:endParaRPr lang="es-CO" sz="1400">
            <a:solidFill>
              <a:srgbClr val="152B48"/>
            </a:solidFill>
            <a:latin typeface="Montserrat" panose="00000500000000000000" pitchFamily="50" charset="0"/>
          </a:endParaRPr>
        </a:p>
      </dgm:t>
    </dgm:pt>
    <dgm:pt modelId="{89499CB3-70FB-4FE0-88CE-1EB4D0ECC597}" type="pres">
      <dgm:prSet presAssocID="{BD17829B-E621-4BFB-A130-E9DEBB889149}" presName="Name0" presStyleCnt="0">
        <dgm:presLayoutVars>
          <dgm:chMax val="7"/>
          <dgm:chPref val="7"/>
          <dgm:dir/>
        </dgm:presLayoutVars>
      </dgm:prSet>
      <dgm:spPr/>
    </dgm:pt>
    <dgm:pt modelId="{9DE1D9BE-C5C1-49F0-82BF-312CFAD8600A}" type="pres">
      <dgm:prSet presAssocID="{BD17829B-E621-4BFB-A130-E9DEBB889149}" presName="Name1" presStyleCnt="0"/>
      <dgm:spPr/>
    </dgm:pt>
    <dgm:pt modelId="{F08E2A09-6320-4DFE-BDF0-B72B7CA4937B}" type="pres">
      <dgm:prSet presAssocID="{BD17829B-E621-4BFB-A130-E9DEBB889149}" presName="cycle" presStyleCnt="0"/>
      <dgm:spPr/>
    </dgm:pt>
    <dgm:pt modelId="{16AFD07D-1D63-4C5F-9B23-0ED12CEA40E0}" type="pres">
      <dgm:prSet presAssocID="{BD17829B-E621-4BFB-A130-E9DEBB889149}" presName="srcNode" presStyleLbl="node1" presStyleIdx="0" presStyleCnt="5"/>
      <dgm:spPr/>
    </dgm:pt>
    <dgm:pt modelId="{68ACC1BA-56C3-4006-99B5-3DFEF88566E7}" type="pres">
      <dgm:prSet presAssocID="{BD17829B-E621-4BFB-A130-E9DEBB889149}" presName="conn" presStyleLbl="parChTrans1D2" presStyleIdx="0" presStyleCnt="1"/>
      <dgm:spPr/>
    </dgm:pt>
    <dgm:pt modelId="{C7A555F8-A44B-4628-BB26-5CD90760E92C}" type="pres">
      <dgm:prSet presAssocID="{BD17829B-E621-4BFB-A130-E9DEBB889149}" presName="extraNode" presStyleLbl="node1" presStyleIdx="0" presStyleCnt="5"/>
      <dgm:spPr/>
    </dgm:pt>
    <dgm:pt modelId="{E8383831-315A-4D5D-B25A-8ACACDCFFBEF}" type="pres">
      <dgm:prSet presAssocID="{BD17829B-E621-4BFB-A130-E9DEBB889149}" presName="dstNode" presStyleLbl="node1" presStyleIdx="0" presStyleCnt="5"/>
      <dgm:spPr/>
    </dgm:pt>
    <dgm:pt modelId="{48C4EE58-D6AE-4779-AFEF-96E5B6F4EF09}" type="pres">
      <dgm:prSet presAssocID="{75314137-FFD7-4926-BD1D-7E3AC471CDC5}" presName="text_1" presStyleLbl="node1" presStyleIdx="0" presStyleCnt="5">
        <dgm:presLayoutVars>
          <dgm:bulletEnabled val="1"/>
        </dgm:presLayoutVars>
      </dgm:prSet>
      <dgm:spPr/>
    </dgm:pt>
    <dgm:pt modelId="{D5D0B8FB-8EB7-41B5-A0D3-4D064E923FEC}" type="pres">
      <dgm:prSet presAssocID="{75314137-FFD7-4926-BD1D-7E3AC471CDC5}" presName="accent_1" presStyleCnt="0"/>
      <dgm:spPr/>
    </dgm:pt>
    <dgm:pt modelId="{CCD1419B-63B4-4F57-9674-3C21404A6822}" type="pres">
      <dgm:prSet presAssocID="{75314137-FFD7-4926-BD1D-7E3AC471CDC5}" presName="accentRepeatNode" presStyleLbl="solidFgAcc1" presStyleIdx="0" presStyleCnt="5"/>
      <dgm:spPr/>
    </dgm:pt>
    <dgm:pt modelId="{775AF5A2-A978-4110-8812-771E47C820D5}" type="pres">
      <dgm:prSet presAssocID="{4001BDB6-FE63-4D8D-881D-88DF09863CCF}" presName="text_2" presStyleLbl="node1" presStyleIdx="1" presStyleCnt="5">
        <dgm:presLayoutVars>
          <dgm:bulletEnabled val="1"/>
        </dgm:presLayoutVars>
      </dgm:prSet>
      <dgm:spPr/>
    </dgm:pt>
    <dgm:pt modelId="{72602725-C5BF-4C70-8547-EA67658E8CF1}" type="pres">
      <dgm:prSet presAssocID="{4001BDB6-FE63-4D8D-881D-88DF09863CCF}" presName="accent_2" presStyleCnt="0"/>
      <dgm:spPr/>
    </dgm:pt>
    <dgm:pt modelId="{E6543E07-6F42-474B-A643-6DCCF9D27ECF}" type="pres">
      <dgm:prSet presAssocID="{4001BDB6-FE63-4D8D-881D-88DF09863CCF}" presName="accentRepeatNode" presStyleLbl="solidFgAcc1" presStyleIdx="1" presStyleCnt="5"/>
      <dgm:spPr/>
    </dgm:pt>
    <dgm:pt modelId="{6531DB3A-07C1-4394-9A67-8C6287C3E8A4}" type="pres">
      <dgm:prSet presAssocID="{9DC44887-35E7-4A0D-948B-BB7BA968E39E}" presName="text_3" presStyleLbl="node1" presStyleIdx="2" presStyleCnt="5">
        <dgm:presLayoutVars>
          <dgm:bulletEnabled val="1"/>
        </dgm:presLayoutVars>
      </dgm:prSet>
      <dgm:spPr/>
    </dgm:pt>
    <dgm:pt modelId="{4C61D675-4634-40E7-AA82-A1C788301175}" type="pres">
      <dgm:prSet presAssocID="{9DC44887-35E7-4A0D-948B-BB7BA968E39E}" presName="accent_3" presStyleCnt="0"/>
      <dgm:spPr/>
    </dgm:pt>
    <dgm:pt modelId="{E5E66086-EDF7-4D8D-84F1-8F89665954F1}" type="pres">
      <dgm:prSet presAssocID="{9DC44887-35E7-4A0D-948B-BB7BA968E39E}" presName="accentRepeatNode" presStyleLbl="solidFgAcc1" presStyleIdx="2" presStyleCnt="5"/>
      <dgm:spPr/>
    </dgm:pt>
    <dgm:pt modelId="{52ACB4FB-9885-4E2F-888F-34EC117ABEFD}" type="pres">
      <dgm:prSet presAssocID="{0BDAC1F9-829A-400A-9EBF-06B7AC33F41C}" presName="text_4" presStyleLbl="node1" presStyleIdx="3" presStyleCnt="5">
        <dgm:presLayoutVars>
          <dgm:bulletEnabled val="1"/>
        </dgm:presLayoutVars>
      </dgm:prSet>
      <dgm:spPr/>
    </dgm:pt>
    <dgm:pt modelId="{9E484330-0275-4151-A547-85B8D4C50788}" type="pres">
      <dgm:prSet presAssocID="{0BDAC1F9-829A-400A-9EBF-06B7AC33F41C}" presName="accent_4" presStyleCnt="0"/>
      <dgm:spPr/>
    </dgm:pt>
    <dgm:pt modelId="{C4B493A0-0EA6-4D6B-9AFC-4088145BD4F7}" type="pres">
      <dgm:prSet presAssocID="{0BDAC1F9-829A-400A-9EBF-06B7AC33F41C}" presName="accentRepeatNode" presStyleLbl="solidFgAcc1" presStyleIdx="3" presStyleCnt="5"/>
      <dgm:spPr/>
    </dgm:pt>
    <dgm:pt modelId="{38126A75-EAE9-47B9-AE7F-F635B3A52F16}" type="pres">
      <dgm:prSet presAssocID="{70B6CB6A-859C-412D-AC3C-F8A77399D1A4}" presName="text_5" presStyleLbl="node1" presStyleIdx="4" presStyleCnt="5">
        <dgm:presLayoutVars>
          <dgm:bulletEnabled val="1"/>
        </dgm:presLayoutVars>
      </dgm:prSet>
      <dgm:spPr/>
    </dgm:pt>
    <dgm:pt modelId="{30382FA8-F7BF-4E98-A60F-2219340DA3DC}" type="pres">
      <dgm:prSet presAssocID="{70B6CB6A-859C-412D-AC3C-F8A77399D1A4}" presName="accent_5" presStyleCnt="0"/>
      <dgm:spPr/>
    </dgm:pt>
    <dgm:pt modelId="{7F26E934-0154-44E0-A415-AC111B1DFE21}" type="pres">
      <dgm:prSet presAssocID="{70B6CB6A-859C-412D-AC3C-F8A77399D1A4}" presName="accentRepeatNode" presStyleLbl="solidFgAcc1" presStyleIdx="4" presStyleCnt="5"/>
      <dgm:spPr/>
    </dgm:pt>
  </dgm:ptLst>
  <dgm:cxnLst>
    <dgm:cxn modelId="{CCA9540F-7775-445D-8EA3-E9C967820A2B}" srcId="{BD17829B-E621-4BFB-A130-E9DEBB889149}" destId="{70B6CB6A-859C-412D-AC3C-F8A77399D1A4}" srcOrd="4" destOrd="0" parTransId="{3D218476-34A3-409D-9443-6A5F773E9C51}" sibTransId="{9142386B-97DE-4E98-A7C3-5614B6EEC39F}"/>
    <dgm:cxn modelId="{BF2FE425-4483-4333-9F94-B113E63FC110}" type="presOf" srcId="{75314137-FFD7-4926-BD1D-7E3AC471CDC5}" destId="{48C4EE58-D6AE-4779-AFEF-96E5B6F4EF09}" srcOrd="0" destOrd="0" presId="urn:microsoft.com/office/officeart/2008/layout/VerticalCurvedList"/>
    <dgm:cxn modelId="{2B067D2B-7B04-4B0B-9E8A-4740A6C1D07D}" type="presOf" srcId="{F9B8FC24-849A-4515-BEA3-52475D68E02B}" destId="{68ACC1BA-56C3-4006-99B5-3DFEF88566E7}" srcOrd="0" destOrd="0" presId="urn:microsoft.com/office/officeart/2008/layout/VerticalCurvedList"/>
    <dgm:cxn modelId="{477DE632-3455-4D4B-A652-0115F2CC525C}" srcId="{BD17829B-E621-4BFB-A130-E9DEBB889149}" destId="{9DC44887-35E7-4A0D-948B-BB7BA968E39E}" srcOrd="2" destOrd="0" parTransId="{356CD8F9-E9BB-487C-B898-7D8C096B5411}" sibTransId="{5A08463D-ECB7-4DBD-965E-3DFE5A372B1C}"/>
    <dgm:cxn modelId="{261A7A5F-AE65-47CB-80D8-3CE069E395AE}" type="presOf" srcId="{9DC44887-35E7-4A0D-948B-BB7BA968E39E}" destId="{6531DB3A-07C1-4394-9A67-8C6287C3E8A4}" srcOrd="0" destOrd="0" presId="urn:microsoft.com/office/officeart/2008/layout/VerticalCurvedList"/>
    <dgm:cxn modelId="{5E0BA16A-4359-47D2-A81F-53AB8C470EF5}" type="presOf" srcId="{0BDAC1F9-829A-400A-9EBF-06B7AC33F41C}" destId="{52ACB4FB-9885-4E2F-888F-34EC117ABEFD}" srcOrd="0" destOrd="0" presId="urn:microsoft.com/office/officeart/2008/layout/VerticalCurvedList"/>
    <dgm:cxn modelId="{40D6C294-B026-4671-A123-562998FA43E8}" srcId="{BD17829B-E621-4BFB-A130-E9DEBB889149}" destId="{75314137-FFD7-4926-BD1D-7E3AC471CDC5}" srcOrd="0" destOrd="0" parTransId="{50C15BAD-CD29-44FB-B0A6-8D5576017CA2}" sibTransId="{F9B8FC24-849A-4515-BEA3-52475D68E02B}"/>
    <dgm:cxn modelId="{D20A44C9-8202-40F9-A076-657AF3E4EEA1}" type="presOf" srcId="{4001BDB6-FE63-4D8D-881D-88DF09863CCF}" destId="{775AF5A2-A978-4110-8812-771E47C820D5}" srcOrd="0" destOrd="0" presId="urn:microsoft.com/office/officeart/2008/layout/VerticalCurvedList"/>
    <dgm:cxn modelId="{183955D7-8721-40CF-9DA4-98554F6233B8}" srcId="{BD17829B-E621-4BFB-A130-E9DEBB889149}" destId="{0BDAC1F9-829A-400A-9EBF-06B7AC33F41C}" srcOrd="3" destOrd="0" parTransId="{A1AA28EC-BF29-404F-952C-94F7AF2439A7}" sibTransId="{0FE81250-A72B-4F31-BA1E-988C340D8C77}"/>
    <dgm:cxn modelId="{FBFE69E4-8F01-4529-8E15-884BAA75279C}" srcId="{BD17829B-E621-4BFB-A130-E9DEBB889149}" destId="{4001BDB6-FE63-4D8D-881D-88DF09863CCF}" srcOrd="1" destOrd="0" parTransId="{59F7378F-CCC4-4EE0-BAB7-A40B2886ABCE}" sibTransId="{E92CEBE4-055A-421C-A843-E6684F761E2E}"/>
    <dgm:cxn modelId="{1FB97DF2-133A-453D-A9DA-35951AB224FD}" type="presOf" srcId="{70B6CB6A-859C-412D-AC3C-F8A77399D1A4}" destId="{38126A75-EAE9-47B9-AE7F-F635B3A52F16}" srcOrd="0" destOrd="0" presId="urn:microsoft.com/office/officeart/2008/layout/VerticalCurvedList"/>
    <dgm:cxn modelId="{E42BB7FA-0835-4CBA-9470-F290698B8C59}" type="presOf" srcId="{BD17829B-E621-4BFB-A130-E9DEBB889149}" destId="{89499CB3-70FB-4FE0-88CE-1EB4D0ECC597}" srcOrd="0" destOrd="0" presId="urn:microsoft.com/office/officeart/2008/layout/VerticalCurvedList"/>
    <dgm:cxn modelId="{BEE4552B-34A2-44A1-A060-BB48BA86C505}" type="presParOf" srcId="{89499CB3-70FB-4FE0-88CE-1EB4D0ECC597}" destId="{9DE1D9BE-C5C1-49F0-82BF-312CFAD8600A}" srcOrd="0" destOrd="0" presId="urn:microsoft.com/office/officeart/2008/layout/VerticalCurvedList"/>
    <dgm:cxn modelId="{0FFAF1CF-6B45-4D04-8785-EF3595FE852D}" type="presParOf" srcId="{9DE1D9BE-C5C1-49F0-82BF-312CFAD8600A}" destId="{F08E2A09-6320-4DFE-BDF0-B72B7CA4937B}" srcOrd="0" destOrd="0" presId="urn:microsoft.com/office/officeart/2008/layout/VerticalCurvedList"/>
    <dgm:cxn modelId="{A01855EA-9698-44F2-8BD9-AEDB563E866C}" type="presParOf" srcId="{F08E2A09-6320-4DFE-BDF0-B72B7CA4937B}" destId="{16AFD07D-1D63-4C5F-9B23-0ED12CEA40E0}" srcOrd="0" destOrd="0" presId="urn:microsoft.com/office/officeart/2008/layout/VerticalCurvedList"/>
    <dgm:cxn modelId="{0B9B7318-17AE-4063-B755-13447AA1FDAB}" type="presParOf" srcId="{F08E2A09-6320-4DFE-BDF0-B72B7CA4937B}" destId="{68ACC1BA-56C3-4006-99B5-3DFEF88566E7}" srcOrd="1" destOrd="0" presId="urn:microsoft.com/office/officeart/2008/layout/VerticalCurvedList"/>
    <dgm:cxn modelId="{3E92A187-CAAB-43F8-B52F-CA3561306255}" type="presParOf" srcId="{F08E2A09-6320-4DFE-BDF0-B72B7CA4937B}" destId="{C7A555F8-A44B-4628-BB26-5CD90760E92C}" srcOrd="2" destOrd="0" presId="urn:microsoft.com/office/officeart/2008/layout/VerticalCurvedList"/>
    <dgm:cxn modelId="{65B11245-6CED-4616-BA74-02B41B1CF29D}" type="presParOf" srcId="{F08E2A09-6320-4DFE-BDF0-B72B7CA4937B}" destId="{E8383831-315A-4D5D-B25A-8ACACDCFFBEF}" srcOrd="3" destOrd="0" presId="urn:microsoft.com/office/officeart/2008/layout/VerticalCurvedList"/>
    <dgm:cxn modelId="{6C58780D-C1BB-44D5-A464-BE126B931324}" type="presParOf" srcId="{9DE1D9BE-C5C1-49F0-82BF-312CFAD8600A}" destId="{48C4EE58-D6AE-4779-AFEF-96E5B6F4EF09}" srcOrd="1" destOrd="0" presId="urn:microsoft.com/office/officeart/2008/layout/VerticalCurvedList"/>
    <dgm:cxn modelId="{4D56AA11-2BA9-458B-8CA8-A57679320CCD}" type="presParOf" srcId="{9DE1D9BE-C5C1-49F0-82BF-312CFAD8600A}" destId="{D5D0B8FB-8EB7-41B5-A0D3-4D064E923FEC}" srcOrd="2" destOrd="0" presId="urn:microsoft.com/office/officeart/2008/layout/VerticalCurvedList"/>
    <dgm:cxn modelId="{3F22E648-8405-4540-BE9F-3F409AABEF57}" type="presParOf" srcId="{D5D0B8FB-8EB7-41B5-A0D3-4D064E923FEC}" destId="{CCD1419B-63B4-4F57-9674-3C21404A6822}" srcOrd="0" destOrd="0" presId="urn:microsoft.com/office/officeart/2008/layout/VerticalCurvedList"/>
    <dgm:cxn modelId="{76A76BA9-94C5-417A-8728-C71062AFC760}" type="presParOf" srcId="{9DE1D9BE-C5C1-49F0-82BF-312CFAD8600A}" destId="{775AF5A2-A978-4110-8812-771E47C820D5}" srcOrd="3" destOrd="0" presId="urn:microsoft.com/office/officeart/2008/layout/VerticalCurvedList"/>
    <dgm:cxn modelId="{DBE0D207-E166-4F6A-AC5B-207BEC6D6072}" type="presParOf" srcId="{9DE1D9BE-C5C1-49F0-82BF-312CFAD8600A}" destId="{72602725-C5BF-4C70-8547-EA67658E8CF1}" srcOrd="4" destOrd="0" presId="urn:microsoft.com/office/officeart/2008/layout/VerticalCurvedList"/>
    <dgm:cxn modelId="{77B17A60-6293-4214-BC9C-3425B80F094F}" type="presParOf" srcId="{72602725-C5BF-4C70-8547-EA67658E8CF1}" destId="{E6543E07-6F42-474B-A643-6DCCF9D27ECF}" srcOrd="0" destOrd="0" presId="urn:microsoft.com/office/officeart/2008/layout/VerticalCurvedList"/>
    <dgm:cxn modelId="{2752EFA3-2839-481D-B354-301B3346BD68}" type="presParOf" srcId="{9DE1D9BE-C5C1-49F0-82BF-312CFAD8600A}" destId="{6531DB3A-07C1-4394-9A67-8C6287C3E8A4}" srcOrd="5" destOrd="0" presId="urn:microsoft.com/office/officeart/2008/layout/VerticalCurvedList"/>
    <dgm:cxn modelId="{D0CF6C4B-AF93-4409-A39E-6977B97DE332}" type="presParOf" srcId="{9DE1D9BE-C5C1-49F0-82BF-312CFAD8600A}" destId="{4C61D675-4634-40E7-AA82-A1C788301175}" srcOrd="6" destOrd="0" presId="urn:microsoft.com/office/officeart/2008/layout/VerticalCurvedList"/>
    <dgm:cxn modelId="{11BD6A32-AE8C-4468-A9FE-55BEFD830B32}" type="presParOf" srcId="{4C61D675-4634-40E7-AA82-A1C788301175}" destId="{E5E66086-EDF7-4D8D-84F1-8F89665954F1}" srcOrd="0" destOrd="0" presId="urn:microsoft.com/office/officeart/2008/layout/VerticalCurvedList"/>
    <dgm:cxn modelId="{ED01913C-DE8D-481D-92E2-0B8A92012F30}" type="presParOf" srcId="{9DE1D9BE-C5C1-49F0-82BF-312CFAD8600A}" destId="{52ACB4FB-9885-4E2F-888F-34EC117ABEFD}" srcOrd="7" destOrd="0" presId="urn:microsoft.com/office/officeart/2008/layout/VerticalCurvedList"/>
    <dgm:cxn modelId="{13034850-2001-4BED-8CCB-474352AB219B}" type="presParOf" srcId="{9DE1D9BE-C5C1-49F0-82BF-312CFAD8600A}" destId="{9E484330-0275-4151-A547-85B8D4C50788}" srcOrd="8" destOrd="0" presId="urn:microsoft.com/office/officeart/2008/layout/VerticalCurvedList"/>
    <dgm:cxn modelId="{132B39EB-A1F2-4006-BE7C-DAE7403C27B8}" type="presParOf" srcId="{9E484330-0275-4151-A547-85B8D4C50788}" destId="{C4B493A0-0EA6-4D6B-9AFC-4088145BD4F7}" srcOrd="0" destOrd="0" presId="urn:microsoft.com/office/officeart/2008/layout/VerticalCurvedList"/>
    <dgm:cxn modelId="{965B8442-79F1-4903-B2F9-99DC24334625}" type="presParOf" srcId="{9DE1D9BE-C5C1-49F0-82BF-312CFAD8600A}" destId="{38126A75-EAE9-47B9-AE7F-F635B3A52F16}" srcOrd="9" destOrd="0" presId="urn:microsoft.com/office/officeart/2008/layout/VerticalCurvedList"/>
    <dgm:cxn modelId="{117095A9-A5D4-4068-8336-AB8D694B1A52}" type="presParOf" srcId="{9DE1D9BE-C5C1-49F0-82BF-312CFAD8600A}" destId="{30382FA8-F7BF-4E98-A60F-2219340DA3DC}" srcOrd="10" destOrd="0" presId="urn:microsoft.com/office/officeart/2008/layout/VerticalCurvedList"/>
    <dgm:cxn modelId="{F66D0F38-F480-4E2B-AED6-39BE0AF2EB95}" type="presParOf" srcId="{30382FA8-F7BF-4E98-A60F-2219340DA3DC}" destId="{7F26E934-0154-44E0-A415-AC111B1DFE21}" srcOrd="0" destOrd="0" presId="urn:microsoft.com/office/officeart/2008/layout/VerticalCurv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8.xml><?xml version="1.0" encoding="utf-8"?>
<dgm:dataModel xmlns:dgm="http://schemas.openxmlformats.org/drawingml/2006/diagram" xmlns:a="http://schemas.openxmlformats.org/drawingml/2006/main">
  <dgm:ptLst>
    <dgm:pt modelId="{CA4041E3-CC1E-FD4E-BD80-35ADC07E1437}" type="doc">
      <dgm:prSet loTypeId="urn:microsoft.com/office/officeart/2005/8/layout/hierarchy3" loCatId="" qsTypeId="urn:microsoft.com/office/officeart/2005/8/quickstyle/simple1" qsCatId="simple" csTypeId="urn:microsoft.com/office/officeart/2005/8/colors/accent1_2" csCatId="accent1" phldr="1"/>
      <dgm:spPr/>
      <dgm:t>
        <a:bodyPr/>
        <a:lstStyle/>
        <a:p>
          <a:endParaRPr lang="es-ES"/>
        </a:p>
      </dgm:t>
    </dgm:pt>
    <dgm:pt modelId="{7FE7C84D-0514-164A-97DE-AE612E431F83}">
      <dgm:prSet phldrT="[Texto]"/>
      <dgm:spPr>
        <a:solidFill>
          <a:srgbClr val="152B48"/>
        </a:solidFill>
      </dgm:spPr>
      <dgm:t>
        <a:bodyPr/>
        <a:lstStyle/>
        <a:p>
          <a:r>
            <a:rPr lang="es-ES" dirty="0">
              <a:latin typeface="Montserrat" panose="00000500000000000000" pitchFamily="50" charset="0"/>
            </a:rPr>
            <a:t>MIS- C</a:t>
          </a:r>
        </a:p>
      </dgm:t>
    </dgm:pt>
    <dgm:pt modelId="{0269313C-9C29-8E4B-9258-28C5D8F86E45}" type="parTrans" cxnId="{73FADFBA-1979-E44F-B8AA-967DCF808034}">
      <dgm:prSet/>
      <dgm:spPr/>
      <dgm:t>
        <a:bodyPr/>
        <a:lstStyle/>
        <a:p>
          <a:endParaRPr lang="es-ES">
            <a:latin typeface="Montserrat" panose="00000500000000000000" pitchFamily="50" charset="0"/>
          </a:endParaRPr>
        </a:p>
      </dgm:t>
    </dgm:pt>
    <dgm:pt modelId="{A4BE708E-BC5F-7B44-86BB-C2492F9AAD71}" type="sibTrans" cxnId="{73FADFBA-1979-E44F-B8AA-967DCF808034}">
      <dgm:prSet/>
      <dgm:spPr/>
      <dgm:t>
        <a:bodyPr/>
        <a:lstStyle/>
        <a:p>
          <a:endParaRPr lang="es-ES">
            <a:latin typeface="Montserrat" panose="00000500000000000000" pitchFamily="50" charset="0"/>
          </a:endParaRPr>
        </a:p>
      </dgm:t>
    </dgm:pt>
    <dgm:pt modelId="{A8F1358E-E22B-B14E-BB29-50734FD2520D}">
      <dgm:prSet phldrT="[Texto]"/>
      <dgm:spPr/>
      <dgm:t>
        <a:bodyPr/>
        <a:lstStyle/>
        <a:p>
          <a:r>
            <a:rPr lang="es-CO" dirty="0">
              <a:solidFill>
                <a:srgbClr val="152B48"/>
              </a:solidFill>
              <a:latin typeface="Montserrat" panose="00000500000000000000" pitchFamily="50" charset="0"/>
            </a:rPr>
            <a:t>COVID-19 es &lt; grave en población infantil. </a:t>
          </a:r>
          <a:endParaRPr lang="es-ES" dirty="0">
            <a:solidFill>
              <a:srgbClr val="152B48"/>
            </a:solidFill>
            <a:latin typeface="Montserrat" panose="00000500000000000000" pitchFamily="50" charset="0"/>
          </a:endParaRPr>
        </a:p>
      </dgm:t>
    </dgm:pt>
    <dgm:pt modelId="{02DE27AD-4AF6-2845-8486-7EE6451FA68F}" type="parTrans" cxnId="{CE03DE16-15B9-3548-8F9F-B2251D18D884}">
      <dgm:prSet/>
      <dgm:spPr/>
      <dgm:t>
        <a:bodyPr/>
        <a:lstStyle/>
        <a:p>
          <a:endParaRPr lang="es-ES">
            <a:latin typeface="Montserrat" panose="00000500000000000000" pitchFamily="50" charset="0"/>
          </a:endParaRPr>
        </a:p>
      </dgm:t>
    </dgm:pt>
    <dgm:pt modelId="{735C95ED-B3E7-7448-989A-9752F5E1EEA4}" type="sibTrans" cxnId="{CE03DE16-15B9-3548-8F9F-B2251D18D884}">
      <dgm:prSet/>
      <dgm:spPr/>
      <dgm:t>
        <a:bodyPr/>
        <a:lstStyle/>
        <a:p>
          <a:endParaRPr lang="es-ES">
            <a:latin typeface="Montserrat" panose="00000500000000000000" pitchFamily="50" charset="0"/>
          </a:endParaRPr>
        </a:p>
      </dgm:t>
    </dgm:pt>
    <dgm:pt modelId="{E9D39470-8408-6E42-AEC1-97D71C6A8C19}">
      <dgm:prSet phldrT="[Texto]"/>
      <dgm:spPr/>
      <dgm:t>
        <a:bodyPr/>
        <a:lstStyle/>
        <a:p>
          <a:r>
            <a:rPr lang="es-CO" dirty="0">
              <a:solidFill>
                <a:srgbClr val="152B48"/>
              </a:solidFill>
              <a:latin typeface="Montserrat" panose="00000500000000000000" pitchFamily="50" charset="0"/>
            </a:rPr>
            <a:t>La mayoría manifestaciones leves que no requieren intervenciones médicas.</a:t>
          </a:r>
          <a:endParaRPr lang="es-ES" dirty="0">
            <a:solidFill>
              <a:srgbClr val="152B48"/>
            </a:solidFill>
            <a:latin typeface="Montserrat" panose="00000500000000000000" pitchFamily="50" charset="0"/>
          </a:endParaRPr>
        </a:p>
      </dgm:t>
    </dgm:pt>
    <dgm:pt modelId="{645D2F3E-D328-B447-8F43-91894A51D4B3}" type="parTrans" cxnId="{C1B9B6A9-5DD0-C645-8288-41C188F677A8}">
      <dgm:prSet/>
      <dgm:spPr/>
      <dgm:t>
        <a:bodyPr/>
        <a:lstStyle/>
        <a:p>
          <a:endParaRPr lang="es-ES">
            <a:latin typeface="Montserrat" panose="00000500000000000000" pitchFamily="50" charset="0"/>
          </a:endParaRPr>
        </a:p>
      </dgm:t>
    </dgm:pt>
    <dgm:pt modelId="{33F9651D-9697-4B40-BC8C-5E8A5B599A55}" type="sibTrans" cxnId="{C1B9B6A9-5DD0-C645-8288-41C188F677A8}">
      <dgm:prSet/>
      <dgm:spPr/>
      <dgm:t>
        <a:bodyPr/>
        <a:lstStyle/>
        <a:p>
          <a:endParaRPr lang="es-ES">
            <a:latin typeface="Montserrat" panose="00000500000000000000" pitchFamily="50" charset="0"/>
          </a:endParaRPr>
        </a:p>
      </dgm:t>
    </dgm:pt>
    <dgm:pt modelId="{5B4D6ACB-4DBB-9A4A-B63A-CE00884FE296}">
      <dgm:prSet phldrT="[Texto]"/>
      <dgm:spPr>
        <a:solidFill>
          <a:srgbClr val="152B48"/>
        </a:solidFill>
      </dgm:spPr>
      <dgm:t>
        <a:bodyPr/>
        <a:lstStyle/>
        <a:p>
          <a:r>
            <a:rPr lang="es-CO" dirty="0">
              <a:latin typeface="Montserrat" panose="00000500000000000000" pitchFamily="50" charset="0"/>
            </a:rPr>
            <a:t>Abril 2020 UK</a:t>
          </a:r>
          <a:endParaRPr lang="es-ES" dirty="0">
            <a:latin typeface="Montserrat" panose="00000500000000000000" pitchFamily="50" charset="0"/>
          </a:endParaRPr>
        </a:p>
      </dgm:t>
    </dgm:pt>
    <dgm:pt modelId="{F1D4BBCE-FF95-6C49-B257-534676EEB5C6}" type="parTrans" cxnId="{AF5F2A83-1D74-1749-9D41-A683A22DE386}">
      <dgm:prSet/>
      <dgm:spPr/>
      <dgm:t>
        <a:bodyPr/>
        <a:lstStyle/>
        <a:p>
          <a:endParaRPr lang="es-ES">
            <a:latin typeface="Montserrat" panose="00000500000000000000" pitchFamily="50" charset="0"/>
          </a:endParaRPr>
        </a:p>
      </dgm:t>
    </dgm:pt>
    <dgm:pt modelId="{F853ABB4-07B3-594B-9B07-6F1008F8839D}" type="sibTrans" cxnId="{AF5F2A83-1D74-1749-9D41-A683A22DE386}">
      <dgm:prSet/>
      <dgm:spPr/>
      <dgm:t>
        <a:bodyPr/>
        <a:lstStyle/>
        <a:p>
          <a:endParaRPr lang="es-ES">
            <a:latin typeface="Montserrat" panose="00000500000000000000" pitchFamily="50" charset="0"/>
          </a:endParaRPr>
        </a:p>
      </dgm:t>
    </dgm:pt>
    <dgm:pt modelId="{0742239A-5C26-804C-B26A-31F00BE34C55}">
      <dgm:prSet phldrT="[Texto]"/>
      <dgm:spPr/>
      <dgm:t>
        <a:bodyPr/>
        <a:lstStyle/>
        <a:p>
          <a:r>
            <a:rPr lang="es-CO" dirty="0">
              <a:solidFill>
                <a:srgbClr val="152B48"/>
              </a:solidFill>
              <a:latin typeface="Montserrat" panose="00000500000000000000" pitchFamily="50" charset="0"/>
            </a:rPr>
            <a:t>Reporte de un grupo de 8 niños previamente sanos (edad escolar y adolescentes).</a:t>
          </a:r>
        </a:p>
      </dgm:t>
    </dgm:pt>
    <dgm:pt modelId="{91896B05-09B6-C24A-94F1-FFAD0BBC2C48}" type="parTrans" cxnId="{F2E639DB-EF3D-3347-941C-AE1A8A6B7C18}">
      <dgm:prSet/>
      <dgm:spPr/>
      <dgm:t>
        <a:bodyPr/>
        <a:lstStyle/>
        <a:p>
          <a:endParaRPr lang="es-ES">
            <a:latin typeface="Montserrat" panose="00000500000000000000" pitchFamily="50" charset="0"/>
          </a:endParaRPr>
        </a:p>
      </dgm:t>
    </dgm:pt>
    <dgm:pt modelId="{D7CBD419-811B-5F47-96C7-48DD28E37A05}" type="sibTrans" cxnId="{F2E639DB-EF3D-3347-941C-AE1A8A6B7C18}">
      <dgm:prSet/>
      <dgm:spPr/>
      <dgm:t>
        <a:bodyPr/>
        <a:lstStyle/>
        <a:p>
          <a:endParaRPr lang="es-ES">
            <a:latin typeface="Montserrat" panose="00000500000000000000" pitchFamily="50" charset="0"/>
          </a:endParaRPr>
        </a:p>
      </dgm:t>
    </dgm:pt>
    <dgm:pt modelId="{B3620431-D77B-8541-B97D-89B927ADFFBE}">
      <dgm:prSet phldrT="[Texto]"/>
      <dgm:spPr/>
      <dgm:t>
        <a:bodyPr/>
        <a:lstStyle/>
        <a:p>
          <a:r>
            <a:rPr lang="es-CO" b="1" dirty="0">
              <a:solidFill>
                <a:srgbClr val="152B48"/>
              </a:solidFill>
              <a:latin typeface="Montserrat" panose="00000500000000000000" pitchFamily="50" charset="0"/>
            </a:rPr>
            <a:t>Fiebre, hipotensión, dolor abdominal severo y disfunción cardíaca. </a:t>
          </a:r>
        </a:p>
        <a:p>
          <a:r>
            <a:rPr lang="es-CO" b="1" dirty="0">
              <a:solidFill>
                <a:srgbClr val="152B48"/>
              </a:solidFill>
              <a:latin typeface="Montserrat" panose="00000500000000000000" pitchFamily="50" charset="0"/>
            </a:rPr>
            <a:t>(Positivos infección por SARS-CoV-2).</a:t>
          </a:r>
          <a:endParaRPr lang="es-ES" dirty="0">
            <a:solidFill>
              <a:srgbClr val="152B48"/>
            </a:solidFill>
            <a:latin typeface="Montserrat" panose="00000500000000000000" pitchFamily="50" charset="0"/>
          </a:endParaRPr>
        </a:p>
      </dgm:t>
    </dgm:pt>
    <dgm:pt modelId="{F6EBC38D-D166-3A41-B299-A515F58CF5F2}" type="parTrans" cxnId="{94AB2CD9-8390-E240-A581-489F46D5706D}">
      <dgm:prSet/>
      <dgm:spPr/>
      <dgm:t>
        <a:bodyPr/>
        <a:lstStyle/>
        <a:p>
          <a:endParaRPr lang="es-ES">
            <a:latin typeface="Montserrat" panose="00000500000000000000" pitchFamily="50" charset="0"/>
          </a:endParaRPr>
        </a:p>
      </dgm:t>
    </dgm:pt>
    <dgm:pt modelId="{75ACFD97-8E94-FB48-AD37-F421D676E39D}" type="sibTrans" cxnId="{94AB2CD9-8390-E240-A581-489F46D5706D}">
      <dgm:prSet/>
      <dgm:spPr/>
      <dgm:t>
        <a:bodyPr/>
        <a:lstStyle/>
        <a:p>
          <a:endParaRPr lang="es-ES">
            <a:latin typeface="Montserrat" panose="00000500000000000000" pitchFamily="50" charset="0"/>
          </a:endParaRPr>
        </a:p>
      </dgm:t>
    </dgm:pt>
    <dgm:pt modelId="{0CB4AD8A-AFDA-864C-B9CF-0E1B1D1DC263}">
      <dgm:prSet phldrT="[Texto]"/>
      <dgm:spPr/>
      <dgm:t>
        <a:bodyPr/>
        <a:lstStyle/>
        <a:p>
          <a:r>
            <a:rPr lang="es-ES" dirty="0">
              <a:solidFill>
                <a:srgbClr val="152B48"/>
              </a:solidFill>
              <a:latin typeface="Montserrat" panose="00000500000000000000" pitchFamily="50" charset="0"/>
            </a:rPr>
            <a:t>Laboratorio: Tormenta de citoquinas (↑ IL-6). Necesidad de inotrópicos.</a:t>
          </a:r>
        </a:p>
      </dgm:t>
    </dgm:pt>
    <dgm:pt modelId="{6A268F64-6735-B34C-970D-EE3729C34C69}" type="parTrans" cxnId="{1AFAA0E2-3FAC-6143-B9DE-42D37F18694B}">
      <dgm:prSet/>
      <dgm:spPr/>
      <dgm:t>
        <a:bodyPr/>
        <a:lstStyle/>
        <a:p>
          <a:endParaRPr lang="es-ES">
            <a:latin typeface="Montserrat" panose="00000500000000000000" pitchFamily="50" charset="0"/>
          </a:endParaRPr>
        </a:p>
      </dgm:t>
    </dgm:pt>
    <dgm:pt modelId="{B2295CE5-8437-5B4E-B8FC-8175EC42DBAC}" type="sibTrans" cxnId="{1AFAA0E2-3FAC-6143-B9DE-42D37F18694B}">
      <dgm:prSet/>
      <dgm:spPr/>
      <dgm:t>
        <a:bodyPr/>
        <a:lstStyle/>
        <a:p>
          <a:endParaRPr lang="es-ES">
            <a:latin typeface="Montserrat" panose="00000500000000000000" pitchFamily="50" charset="0"/>
          </a:endParaRPr>
        </a:p>
      </dgm:t>
    </dgm:pt>
    <dgm:pt modelId="{1236BA80-E9AB-EB45-AC04-C4ECD84BBD44}" type="pres">
      <dgm:prSet presAssocID="{CA4041E3-CC1E-FD4E-BD80-35ADC07E1437}" presName="diagram" presStyleCnt="0">
        <dgm:presLayoutVars>
          <dgm:chPref val="1"/>
          <dgm:dir/>
          <dgm:animOne val="branch"/>
          <dgm:animLvl val="lvl"/>
          <dgm:resizeHandles/>
        </dgm:presLayoutVars>
      </dgm:prSet>
      <dgm:spPr/>
    </dgm:pt>
    <dgm:pt modelId="{23D25EF4-E99B-6940-ABCF-8B6654BC673B}" type="pres">
      <dgm:prSet presAssocID="{7FE7C84D-0514-164A-97DE-AE612E431F83}" presName="root" presStyleCnt="0"/>
      <dgm:spPr/>
    </dgm:pt>
    <dgm:pt modelId="{36ECB8DF-23FB-874A-8489-C3CF5D403946}" type="pres">
      <dgm:prSet presAssocID="{7FE7C84D-0514-164A-97DE-AE612E431F83}" presName="rootComposite" presStyleCnt="0"/>
      <dgm:spPr/>
    </dgm:pt>
    <dgm:pt modelId="{6A8B75DD-E62E-F94C-BF4D-8642C8C3F759}" type="pres">
      <dgm:prSet presAssocID="{7FE7C84D-0514-164A-97DE-AE612E431F83}" presName="rootText" presStyleLbl="node1" presStyleIdx="0" presStyleCnt="2"/>
      <dgm:spPr/>
    </dgm:pt>
    <dgm:pt modelId="{551A0092-E689-BD43-8A76-4C637636CC78}" type="pres">
      <dgm:prSet presAssocID="{7FE7C84D-0514-164A-97DE-AE612E431F83}" presName="rootConnector" presStyleLbl="node1" presStyleIdx="0" presStyleCnt="2"/>
      <dgm:spPr/>
    </dgm:pt>
    <dgm:pt modelId="{74FBFA04-919F-E24C-A545-3C8D69A77060}" type="pres">
      <dgm:prSet presAssocID="{7FE7C84D-0514-164A-97DE-AE612E431F83}" presName="childShape" presStyleCnt="0"/>
      <dgm:spPr/>
    </dgm:pt>
    <dgm:pt modelId="{E47672B2-F646-314B-B6E1-D79DDB3433F5}" type="pres">
      <dgm:prSet presAssocID="{02DE27AD-4AF6-2845-8486-7EE6451FA68F}" presName="Name13" presStyleLbl="parChTrans1D2" presStyleIdx="0" presStyleCnt="5"/>
      <dgm:spPr/>
    </dgm:pt>
    <dgm:pt modelId="{3B485F6F-E1ED-CB4A-B298-2AD10B2966A7}" type="pres">
      <dgm:prSet presAssocID="{A8F1358E-E22B-B14E-BB29-50734FD2520D}" presName="childText" presStyleLbl="bgAcc1" presStyleIdx="0" presStyleCnt="5">
        <dgm:presLayoutVars>
          <dgm:bulletEnabled val="1"/>
        </dgm:presLayoutVars>
      </dgm:prSet>
      <dgm:spPr/>
    </dgm:pt>
    <dgm:pt modelId="{078E472B-996A-8D4F-84F9-C9308AD1C487}" type="pres">
      <dgm:prSet presAssocID="{645D2F3E-D328-B447-8F43-91894A51D4B3}" presName="Name13" presStyleLbl="parChTrans1D2" presStyleIdx="1" presStyleCnt="5"/>
      <dgm:spPr/>
    </dgm:pt>
    <dgm:pt modelId="{99E3C0BA-85F0-B749-BD02-A8AF5A0C15AB}" type="pres">
      <dgm:prSet presAssocID="{E9D39470-8408-6E42-AEC1-97D71C6A8C19}" presName="childText" presStyleLbl="bgAcc1" presStyleIdx="1" presStyleCnt="5">
        <dgm:presLayoutVars>
          <dgm:bulletEnabled val="1"/>
        </dgm:presLayoutVars>
      </dgm:prSet>
      <dgm:spPr/>
    </dgm:pt>
    <dgm:pt modelId="{EAA4ECA5-AA81-D842-9A12-81E662D00FF8}" type="pres">
      <dgm:prSet presAssocID="{5B4D6ACB-4DBB-9A4A-B63A-CE00884FE296}" presName="root" presStyleCnt="0"/>
      <dgm:spPr/>
    </dgm:pt>
    <dgm:pt modelId="{DDFFF3EC-2444-D445-8F74-A2E1F3F534DB}" type="pres">
      <dgm:prSet presAssocID="{5B4D6ACB-4DBB-9A4A-B63A-CE00884FE296}" presName="rootComposite" presStyleCnt="0"/>
      <dgm:spPr/>
    </dgm:pt>
    <dgm:pt modelId="{A710232F-C4DF-9940-B8CD-A99B12E4D60F}" type="pres">
      <dgm:prSet presAssocID="{5B4D6ACB-4DBB-9A4A-B63A-CE00884FE296}" presName="rootText" presStyleLbl="node1" presStyleIdx="1" presStyleCnt="2"/>
      <dgm:spPr/>
    </dgm:pt>
    <dgm:pt modelId="{99601A41-4AAD-004B-A4FD-EE10062198B1}" type="pres">
      <dgm:prSet presAssocID="{5B4D6ACB-4DBB-9A4A-B63A-CE00884FE296}" presName="rootConnector" presStyleLbl="node1" presStyleIdx="1" presStyleCnt="2"/>
      <dgm:spPr/>
    </dgm:pt>
    <dgm:pt modelId="{4F846CE3-F691-8B49-B0D7-CB9CD9313B6C}" type="pres">
      <dgm:prSet presAssocID="{5B4D6ACB-4DBB-9A4A-B63A-CE00884FE296}" presName="childShape" presStyleCnt="0"/>
      <dgm:spPr/>
    </dgm:pt>
    <dgm:pt modelId="{4CB8BB0D-DBAB-2B40-A1E0-E8A94CEE05B1}" type="pres">
      <dgm:prSet presAssocID="{91896B05-09B6-C24A-94F1-FFAD0BBC2C48}" presName="Name13" presStyleLbl="parChTrans1D2" presStyleIdx="2" presStyleCnt="5"/>
      <dgm:spPr/>
    </dgm:pt>
    <dgm:pt modelId="{44E1AF6D-287F-B546-B580-987D99FE2256}" type="pres">
      <dgm:prSet presAssocID="{0742239A-5C26-804C-B26A-31F00BE34C55}" presName="childText" presStyleLbl="bgAcc1" presStyleIdx="2" presStyleCnt="5" custScaleX="159792">
        <dgm:presLayoutVars>
          <dgm:bulletEnabled val="1"/>
        </dgm:presLayoutVars>
      </dgm:prSet>
      <dgm:spPr/>
    </dgm:pt>
    <dgm:pt modelId="{491BBD86-5EA3-264D-8E2C-2188C20D1223}" type="pres">
      <dgm:prSet presAssocID="{F6EBC38D-D166-3A41-B299-A515F58CF5F2}" presName="Name13" presStyleLbl="parChTrans1D2" presStyleIdx="3" presStyleCnt="5"/>
      <dgm:spPr/>
    </dgm:pt>
    <dgm:pt modelId="{263937A6-9E12-214B-A5EC-587BDE080969}" type="pres">
      <dgm:prSet presAssocID="{B3620431-D77B-8541-B97D-89B927ADFFBE}" presName="childText" presStyleLbl="bgAcc1" presStyleIdx="3" presStyleCnt="5" custScaleX="159792">
        <dgm:presLayoutVars>
          <dgm:bulletEnabled val="1"/>
        </dgm:presLayoutVars>
      </dgm:prSet>
      <dgm:spPr/>
    </dgm:pt>
    <dgm:pt modelId="{6D27DEAE-0284-C440-931D-8F9CB264BADD}" type="pres">
      <dgm:prSet presAssocID="{6A268F64-6735-B34C-970D-EE3729C34C69}" presName="Name13" presStyleLbl="parChTrans1D2" presStyleIdx="4" presStyleCnt="5"/>
      <dgm:spPr/>
    </dgm:pt>
    <dgm:pt modelId="{47050C09-406E-D044-A719-75F266EDAE90}" type="pres">
      <dgm:prSet presAssocID="{0CB4AD8A-AFDA-864C-B9CF-0E1B1D1DC263}" presName="childText" presStyleLbl="bgAcc1" presStyleIdx="4" presStyleCnt="5" custScaleX="159792">
        <dgm:presLayoutVars>
          <dgm:bulletEnabled val="1"/>
        </dgm:presLayoutVars>
      </dgm:prSet>
      <dgm:spPr/>
    </dgm:pt>
  </dgm:ptLst>
  <dgm:cxnLst>
    <dgm:cxn modelId="{53D59C0B-EB4C-864F-A9B4-E43743BE10E3}" type="presOf" srcId="{B3620431-D77B-8541-B97D-89B927ADFFBE}" destId="{263937A6-9E12-214B-A5EC-587BDE080969}" srcOrd="0" destOrd="0" presId="urn:microsoft.com/office/officeart/2005/8/layout/hierarchy3"/>
    <dgm:cxn modelId="{CE03DE16-15B9-3548-8F9F-B2251D18D884}" srcId="{7FE7C84D-0514-164A-97DE-AE612E431F83}" destId="{A8F1358E-E22B-B14E-BB29-50734FD2520D}" srcOrd="0" destOrd="0" parTransId="{02DE27AD-4AF6-2845-8486-7EE6451FA68F}" sibTransId="{735C95ED-B3E7-7448-989A-9752F5E1EEA4}"/>
    <dgm:cxn modelId="{1526263E-F520-3140-8397-8A20EC67BC70}" type="presOf" srcId="{7FE7C84D-0514-164A-97DE-AE612E431F83}" destId="{6A8B75DD-E62E-F94C-BF4D-8642C8C3F759}" srcOrd="0" destOrd="0" presId="urn:microsoft.com/office/officeart/2005/8/layout/hierarchy3"/>
    <dgm:cxn modelId="{3761595D-EDD2-EB4B-8E42-CBC20A814EAC}" type="presOf" srcId="{645D2F3E-D328-B447-8F43-91894A51D4B3}" destId="{078E472B-996A-8D4F-84F9-C9308AD1C487}" srcOrd="0" destOrd="0" presId="urn:microsoft.com/office/officeart/2005/8/layout/hierarchy3"/>
    <dgm:cxn modelId="{73D6DE66-E09C-E247-92DE-B75D139440E5}" type="presOf" srcId="{7FE7C84D-0514-164A-97DE-AE612E431F83}" destId="{551A0092-E689-BD43-8A76-4C637636CC78}" srcOrd="1" destOrd="0" presId="urn:microsoft.com/office/officeart/2005/8/layout/hierarchy3"/>
    <dgm:cxn modelId="{4B0F7067-666F-A14D-BC8D-36C015C04A49}" type="presOf" srcId="{5B4D6ACB-4DBB-9A4A-B63A-CE00884FE296}" destId="{99601A41-4AAD-004B-A4FD-EE10062198B1}" srcOrd="1" destOrd="0" presId="urn:microsoft.com/office/officeart/2005/8/layout/hierarchy3"/>
    <dgm:cxn modelId="{768C0648-44DE-0B48-8B92-9E3FD3134511}" type="presOf" srcId="{91896B05-09B6-C24A-94F1-FFAD0BBC2C48}" destId="{4CB8BB0D-DBAB-2B40-A1E0-E8A94CEE05B1}" srcOrd="0" destOrd="0" presId="urn:microsoft.com/office/officeart/2005/8/layout/hierarchy3"/>
    <dgm:cxn modelId="{349AC14C-434C-4F4A-8FEF-C493AE854BA0}" type="presOf" srcId="{E9D39470-8408-6E42-AEC1-97D71C6A8C19}" destId="{99E3C0BA-85F0-B749-BD02-A8AF5A0C15AB}" srcOrd="0" destOrd="0" presId="urn:microsoft.com/office/officeart/2005/8/layout/hierarchy3"/>
    <dgm:cxn modelId="{AF5F2A83-1D74-1749-9D41-A683A22DE386}" srcId="{CA4041E3-CC1E-FD4E-BD80-35ADC07E1437}" destId="{5B4D6ACB-4DBB-9A4A-B63A-CE00884FE296}" srcOrd="1" destOrd="0" parTransId="{F1D4BBCE-FF95-6C49-B257-534676EEB5C6}" sibTransId="{F853ABB4-07B3-594B-9B07-6F1008F8839D}"/>
    <dgm:cxn modelId="{E21A3F93-4AC6-4D4A-BE7F-95D9855E6B98}" type="presOf" srcId="{0CB4AD8A-AFDA-864C-B9CF-0E1B1D1DC263}" destId="{47050C09-406E-D044-A719-75F266EDAE90}" srcOrd="0" destOrd="0" presId="urn:microsoft.com/office/officeart/2005/8/layout/hierarchy3"/>
    <dgm:cxn modelId="{20B193A7-8FAD-6B4D-998D-4AEDDA7FFA4C}" type="presOf" srcId="{6A268F64-6735-B34C-970D-EE3729C34C69}" destId="{6D27DEAE-0284-C440-931D-8F9CB264BADD}" srcOrd="0" destOrd="0" presId="urn:microsoft.com/office/officeart/2005/8/layout/hierarchy3"/>
    <dgm:cxn modelId="{C1B9B6A9-5DD0-C645-8288-41C188F677A8}" srcId="{7FE7C84D-0514-164A-97DE-AE612E431F83}" destId="{E9D39470-8408-6E42-AEC1-97D71C6A8C19}" srcOrd="1" destOrd="0" parTransId="{645D2F3E-D328-B447-8F43-91894A51D4B3}" sibTransId="{33F9651D-9697-4B40-BC8C-5E8A5B599A55}"/>
    <dgm:cxn modelId="{113A16B8-1A90-2A45-BEED-11BDB1532A38}" type="presOf" srcId="{F6EBC38D-D166-3A41-B299-A515F58CF5F2}" destId="{491BBD86-5EA3-264D-8E2C-2188C20D1223}" srcOrd="0" destOrd="0" presId="urn:microsoft.com/office/officeart/2005/8/layout/hierarchy3"/>
    <dgm:cxn modelId="{8E430BBA-CE16-5D46-85DC-E8C0A4CABE20}" type="presOf" srcId="{CA4041E3-CC1E-FD4E-BD80-35ADC07E1437}" destId="{1236BA80-E9AB-EB45-AC04-C4ECD84BBD44}" srcOrd="0" destOrd="0" presId="urn:microsoft.com/office/officeart/2005/8/layout/hierarchy3"/>
    <dgm:cxn modelId="{73FADFBA-1979-E44F-B8AA-967DCF808034}" srcId="{CA4041E3-CC1E-FD4E-BD80-35ADC07E1437}" destId="{7FE7C84D-0514-164A-97DE-AE612E431F83}" srcOrd="0" destOrd="0" parTransId="{0269313C-9C29-8E4B-9258-28C5D8F86E45}" sibTransId="{A4BE708E-BC5F-7B44-86BB-C2492F9AAD71}"/>
    <dgm:cxn modelId="{94AB2CD9-8390-E240-A581-489F46D5706D}" srcId="{5B4D6ACB-4DBB-9A4A-B63A-CE00884FE296}" destId="{B3620431-D77B-8541-B97D-89B927ADFFBE}" srcOrd="1" destOrd="0" parTransId="{F6EBC38D-D166-3A41-B299-A515F58CF5F2}" sibTransId="{75ACFD97-8E94-FB48-AD37-F421D676E39D}"/>
    <dgm:cxn modelId="{F2E639DB-EF3D-3347-941C-AE1A8A6B7C18}" srcId="{5B4D6ACB-4DBB-9A4A-B63A-CE00884FE296}" destId="{0742239A-5C26-804C-B26A-31F00BE34C55}" srcOrd="0" destOrd="0" parTransId="{91896B05-09B6-C24A-94F1-FFAD0BBC2C48}" sibTransId="{D7CBD419-811B-5F47-96C7-48DD28E37A05}"/>
    <dgm:cxn modelId="{C01120DE-08A8-5740-AED1-59CD1464F80F}" type="presOf" srcId="{A8F1358E-E22B-B14E-BB29-50734FD2520D}" destId="{3B485F6F-E1ED-CB4A-B298-2AD10B2966A7}" srcOrd="0" destOrd="0" presId="urn:microsoft.com/office/officeart/2005/8/layout/hierarchy3"/>
    <dgm:cxn modelId="{F9CB20DF-053A-094E-A813-69115D28E8BD}" type="presOf" srcId="{5B4D6ACB-4DBB-9A4A-B63A-CE00884FE296}" destId="{A710232F-C4DF-9940-B8CD-A99B12E4D60F}" srcOrd="0" destOrd="0" presId="urn:microsoft.com/office/officeart/2005/8/layout/hierarchy3"/>
    <dgm:cxn modelId="{1AFAA0E2-3FAC-6143-B9DE-42D37F18694B}" srcId="{5B4D6ACB-4DBB-9A4A-B63A-CE00884FE296}" destId="{0CB4AD8A-AFDA-864C-B9CF-0E1B1D1DC263}" srcOrd="2" destOrd="0" parTransId="{6A268F64-6735-B34C-970D-EE3729C34C69}" sibTransId="{B2295CE5-8437-5B4E-B8FC-8175EC42DBAC}"/>
    <dgm:cxn modelId="{0BA6C0EA-271D-C04D-ACDA-CF3D92D16C73}" type="presOf" srcId="{02DE27AD-4AF6-2845-8486-7EE6451FA68F}" destId="{E47672B2-F646-314B-B6E1-D79DDB3433F5}" srcOrd="0" destOrd="0" presId="urn:microsoft.com/office/officeart/2005/8/layout/hierarchy3"/>
    <dgm:cxn modelId="{F7783EF5-1EAA-FB4F-B874-88E42B499A3E}" type="presOf" srcId="{0742239A-5C26-804C-B26A-31F00BE34C55}" destId="{44E1AF6D-287F-B546-B580-987D99FE2256}" srcOrd="0" destOrd="0" presId="urn:microsoft.com/office/officeart/2005/8/layout/hierarchy3"/>
    <dgm:cxn modelId="{28F9612B-2B34-504E-BE99-824E42A5C146}" type="presParOf" srcId="{1236BA80-E9AB-EB45-AC04-C4ECD84BBD44}" destId="{23D25EF4-E99B-6940-ABCF-8B6654BC673B}" srcOrd="0" destOrd="0" presId="urn:microsoft.com/office/officeart/2005/8/layout/hierarchy3"/>
    <dgm:cxn modelId="{58707EF9-3DBA-B94E-8D6A-F0BFC460C1C0}" type="presParOf" srcId="{23D25EF4-E99B-6940-ABCF-8B6654BC673B}" destId="{36ECB8DF-23FB-874A-8489-C3CF5D403946}" srcOrd="0" destOrd="0" presId="urn:microsoft.com/office/officeart/2005/8/layout/hierarchy3"/>
    <dgm:cxn modelId="{0C025A2D-E6F2-6648-A3A6-0D326C3E5167}" type="presParOf" srcId="{36ECB8DF-23FB-874A-8489-C3CF5D403946}" destId="{6A8B75DD-E62E-F94C-BF4D-8642C8C3F759}" srcOrd="0" destOrd="0" presId="urn:microsoft.com/office/officeart/2005/8/layout/hierarchy3"/>
    <dgm:cxn modelId="{E00416E3-1901-7C45-A3DD-FE030EF1009E}" type="presParOf" srcId="{36ECB8DF-23FB-874A-8489-C3CF5D403946}" destId="{551A0092-E689-BD43-8A76-4C637636CC78}" srcOrd="1" destOrd="0" presId="urn:microsoft.com/office/officeart/2005/8/layout/hierarchy3"/>
    <dgm:cxn modelId="{2AF6F367-7BBE-744C-853F-8B62D52C537C}" type="presParOf" srcId="{23D25EF4-E99B-6940-ABCF-8B6654BC673B}" destId="{74FBFA04-919F-E24C-A545-3C8D69A77060}" srcOrd="1" destOrd="0" presId="urn:microsoft.com/office/officeart/2005/8/layout/hierarchy3"/>
    <dgm:cxn modelId="{75B0E8E1-F90D-2B45-971C-FB9A3EED43A9}" type="presParOf" srcId="{74FBFA04-919F-E24C-A545-3C8D69A77060}" destId="{E47672B2-F646-314B-B6E1-D79DDB3433F5}" srcOrd="0" destOrd="0" presId="urn:microsoft.com/office/officeart/2005/8/layout/hierarchy3"/>
    <dgm:cxn modelId="{B3FC7E8C-A9ED-4D4A-9E35-E390286704D8}" type="presParOf" srcId="{74FBFA04-919F-E24C-A545-3C8D69A77060}" destId="{3B485F6F-E1ED-CB4A-B298-2AD10B2966A7}" srcOrd="1" destOrd="0" presId="urn:microsoft.com/office/officeart/2005/8/layout/hierarchy3"/>
    <dgm:cxn modelId="{D96E5EF9-50BA-2D42-B170-EBE46AA9AC75}" type="presParOf" srcId="{74FBFA04-919F-E24C-A545-3C8D69A77060}" destId="{078E472B-996A-8D4F-84F9-C9308AD1C487}" srcOrd="2" destOrd="0" presId="urn:microsoft.com/office/officeart/2005/8/layout/hierarchy3"/>
    <dgm:cxn modelId="{68834A6C-F5B3-7242-B3E8-41725C454FB5}" type="presParOf" srcId="{74FBFA04-919F-E24C-A545-3C8D69A77060}" destId="{99E3C0BA-85F0-B749-BD02-A8AF5A0C15AB}" srcOrd="3" destOrd="0" presId="urn:microsoft.com/office/officeart/2005/8/layout/hierarchy3"/>
    <dgm:cxn modelId="{8156D2FD-2F77-4D4B-A4B5-557E1266C0C2}" type="presParOf" srcId="{1236BA80-E9AB-EB45-AC04-C4ECD84BBD44}" destId="{EAA4ECA5-AA81-D842-9A12-81E662D00FF8}" srcOrd="1" destOrd="0" presId="urn:microsoft.com/office/officeart/2005/8/layout/hierarchy3"/>
    <dgm:cxn modelId="{18B4712D-4BB5-8044-97E6-CBBC6614D2AA}" type="presParOf" srcId="{EAA4ECA5-AA81-D842-9A12-81E662D00FF8}" destId="{DDFFF3EC-2444-D445-8F74-A2E1F3F534DB}" srcOrd="0" destOrd="0" presId="urn:microsoft.com/office/officeart/2005/8/layout/hierarchy3"/>
    <dgm:cxn modelId="{E8562CCE-475E-3C42-9838-9AFAAE1B6970}" type="presParOf" srcId="{DDFFF3EC-2444-D445-8F74-A2E1F3F534DB}" destId="{A710232F-C4DF-9940-B8CD-A99B12E4D60F}" srcOrd="0" destOrd="0" presId="urn:microsoft.com/office/officeart/2005/8/layout/hierarchy3"/>
    <dgm:cxn modelId="{D1AC4CAB-38A7-AE4A-A888-76F3613D03DF}" type="presParOf" srcId="{DDFFF3EC-2444-D445-8F74-A2E1F3F534DB}" destId="{99601A41-4AAD-004B-A4FD-EE10062198B1}" srcOrd="1" destOrd="0" presId="urn:microsoft.com/office/officeart/2005/8/layout/hierarchy3"/>
    <dgm:cxn modelId="{D6AF1161-3698-0A46-98D4-CB08806CF752}" type="presParOf" srcId="{EAA4ECA5-AA81-D842-9A12-81E662D00FF8}" destId="{4F846CE3-F691-8B49-B0D7-CB9CD9313B6C}" srcOrd="1" destOrd="0" presId="urn:microsoft.com/office/officeart/2005/8/layout/hierarchy3"/>
    <dgm:cxn modelId="{5FA65D8D-CF89-074E-B57C-AD85BAA0A30D}" type="presParOf" srcId="{4F846CE3-F691-8B49-B0D7-CB9CD9313B6C}" destId="{4CB8BB0D-DBAB-2B40-A1E0-E8A94CEE05B1}" srcOrd="0" destOrd="0" presId="urn:microsoft.com/office/officeart/2005/8/layout/hierarchy3"/>
    <dgm:cxn modelId="{225F1B21-8B5F-A64F-8D9C-781B34C0B249}" type="presParOf" srcId="{4F846CE3-F691-8B49-B0D7-CB9CD9313B6C}" destId="{44E1AF6D-287F-B546-B580-987D99FE2256}" srcOrd="1" destOrd="0" presId="urn:microsoft.com/office/officeart/2005/8/layout/hierarchy3"/>
    <dgm:cxn modelId="{39EB7A5F-8267-ED42-9A5E-56BE58ECD8B3}" type="presParOf" srcId="{4F846CE3-F691-8B49-B0D7-CB9CD9313B6C}" destId="{491BBD86-5EA3-264D-8E2C-2188C20D1223}" srcOrd="2" destOrd="0" presId="urn:microsoft.com/office/officeart/2005/8/layout/hierarchy3"/>
    <dgm:cxn modelId="{64495B3B-08AF-414A-878A-F996CE565910}" type="presParOf" srcId="{4F846CE3-F691-8B49-B0D7-CB9CD9313B6C}" destId="{263937A6-9E12-214B-A5EC-587BDE080969}" srcOrd="3" destOrd="0" presId="urn:microsoft.com/office/officeart/2005/8/layout/hierarchy3"/>
    <dgm:cxn modelId="{652B39BA-1ADE-DA43-B09A-C98C10B7F000}" type="presParOf" srcId="{4F846CE3-F691-8B49-B0D7-CB9CD9313B6C}" destId="{6D27DEAE-0284-C440-931D-8F9CB264BADD}" srcOrd="4" destOrd="0" presId="urn:microsoft.com/office/officeart/2005/8/layout/hierarchy3"/>
    <dgm:cxn modelId="{8498F98E-9D36-394E-A597-BEEEB4A7DEEC}" type="presParOf" srcId="{4F846CE3-F691-8B49-B0D7-CB9CD9313B6C}" destId="{47050C09-406E-D044-A719-75F266EDAE90}" srcOrd="5" destOrd="0" presId="urn:microsoft.com/office/officeart/2005/8/layout/hierarchy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9.xml><?xml version="1.0" encoding="utf-8"?>
<dgm:dataModel xmlns:dgm="http://schemas.openxmlformats.org/drawingml/2006/diagram" xmlns:a="http://schemas.openxmlformats.org/drawingml/2006/main">
  <dgm:ptLst>
    <dgm:pt modelId="{6276A55E-A5D6-4CF8-BF05-B8AB59B9C55B}" type="doc">
      <dgm:prSet loTypeId="urn:microsoft.com/office/officeart/2005/8/layout/vList2" loCatId="list" qsTypeId="urn:microsoft.com/office/officeart/2005/8/quickstyle/simple1" qsCatId="simple" csTypeId="urn:microsoft.com/office/officeart/2005/8/colors/accent0_1" csCatId="mainScheme" phldr="1"/>
      <dgm:spPr/>
      <dgm:t>
        <a:bodyPr/>
        <a:lstStyle/>
        <a:p>
          <a:endParaRPr lang="en-US"/>
        </a:p>
      </dgm:t>
    </dgm:pt>
    <dgm:pt modelId="{CF0155EC-A1D4-4F49-BF14-7870D45BFF10}">
      <dgm:prSet/>
      <dgm:spPr/>
      <dgm:t>
        <a:bodyPr/>
        <a:lstStyle/>
        <a:p>
          <a:r>
            <a:rPr lang="es-CO" dirty="0">
              <a:solidFill>
                <a:srgbClr val="152B48"/>
              </a:solidFill>
              <a:latin typeface="Montserrat"/>
            </a:rPr>
            <a:t>Variedad de presentaciones clínicas. </a:t>
          </a:r>
          <a:endParaRPr lang="en-US" dirty="0">
            <a:solidFill>
              <a:srgbClr val="152B48"/>
            </a:solidFill>
            <a:latin typeface="Montserrat"/>
          </a:endParaRPr>
        </a:p>
      </dgm:t>
    </dgm:pt>
    <dgm:pt modelId="{6A0FAC83-6540-47CC-A4A6-BDB550B24EB3}" type="parTrans" cxnId="{5D85E726-9734-4FFA-A781-CC8DA1330034}">
      <dgm:prSet/>
      <dgm:spPr/>
      <dgm:t>
        <a:bodyPr/>
        <a:lstStyle/>
        <a:p>
          <a:endParaRPr lang="en-US">
            <a:solidFill>
              <a:srgbClr val="152B48"/>
            </a:solidFill>
            <a:latin typeface="Montserrat"/>
          </a:endParaRPr>
        </a:p>
      </dgm:t>
    </dgm:pt>
    <dgm:pt modelId="{B39C76B6-1CEB-4A62-B8DF-9714EDE88B51}" type="sibTrans" cxnId="{5D85E726-9734-4FFA-A781-CC8DA1330034}">
      <dgm:prSet/>
      <dgm:spPr/>
      <dgm:t>
        <a:bodyPr/>
        <a:lstStyle/>
        <a:p>
          <a:endParaRPr lang="en-US">
            <a:solidFill>
              <a:srgbClr val="152B48"/>
            </a:solidFill>
            <a:latin typeface="Montserrat"/>
          </a:endParaRPr>
        </a:p>
      </dgm:t>
    </dgm:pt>
    <dgm:pt modelId="{561E6276-DF7A-4783-838F-AACDC3F0A5C1}">
      <dgm:prSet/>
      <dgm:spPr/>
      <dgm:t>
        <a:bodyPr/>
        <a:lstStyle/>
        <a:p>
          <a:r>
            <a:rPr lang="es-CO" dirty="0">
              <a:solidFill>
                <a:srgbClr val="152B48"/>
              </a:solidFill>
              <a:latin typeface="Montserrat"/>
            </a:rPr>
            <a:t>Sin hallazgos patognomónicos.</a:t>
          </a:r>
          <a:endParaRPr lang="en-US" dirty="0">
            <a:solidFill>
              <a:srgbClr val="152B48"/>
            </a:solidFill>
            <a:latin typeface="Montserrat"/>
          </a:endParaRPr>
        </a:p>
      </dgm:t>
    </dgm:pt>
    <dgm:pt modelId="{777A69B3-91C4-4189-A6C2-5F6B7D130B5E}" type="parTrans" cxnId="{A4C9F451-DACF-4821-BA7B-9629C1DB595C}">
      <dgm:prSet/>
      <dgm:spPr/>
      <dgm:t>
        <a:bodyPr/>
        <a:lstStyle/>
        <a:p>
          <a:endParaRPr lang="en-US">
            <a:solidFill>
              <a:srgbClr val="152B48"/>
            </a:solidFill>
            <a:latin typeface="Montserrat"/>
          </a:endParaRPr>
        </a:p>
      </dgm:t>
    </dgm:pt>
    <dgm:pt modelId="{DCF60F3D-17BD-4DB3-9F67-171DAE06EA24}" type="sibTrans" cxnId="{A4C9F451-DACF-4821-BA7B-9629C1DB595C}">
      <dgm:prSet/>
      <dgm:spPr/>
      <dgm:t>
        <a:bodyPr/>
        <a:lstStyle/>
        <a:p>
          <a:endParaRPr lang="en-US">
            <a:solidFill>
              <a:srgbClr val="152B48"/>
            </a:solidFill>
            <a:latin typeface="Montserrat"/>
          </a:endParaRPr>
        </a:p>
      </dgm:t>
    </dgm:pt>
    <dgm:pt modelId="{DCB00BF7-99E6-442A-87CA-705FC019FC11}">
      <dgm:prSet/>
      <dgm:spPr/>
      <dgm:t>
        <a:bodyPr/>
        <a:lstStyle/>
        <a:p>
          <a:r>
            <a:rPr lang="es-CO" dirty="0">
              <a:solidFill>
                <a:srgbClr val="152B48"/>
              </a:solidFill>
              <a:latin typeface="Montserrat"/>
            </a:rPr>
            <a:t>Fiebre, marcadores de inflamación, choque cardiogénico, compromiso multisistémico.</a:t>
          </a:r>
          <a:endParaRPr lang="en-US" dirty="0">
            <a:solidFill>
              <a:srgbClr val="152B48"/>
            </a:solidFill>
            <a:latin typeface="Montserrat"/>
          </a:endParaRPr>
        </a:p>
      </dgm:t>
    </dgm:pt>
    <dgm:pt modelId="{9B0FD19C-1440-4305-81E6-E4B4ACB945B5}" type="parTrans" cxnId="{4D5CDDF6-C07E-44B7-AE2C-15BF8DA9BF3F}">
      <dgm:prSet/>
      <dgm:spPr/>
      <dgm:t>
        <a:bodyPr/>
        <a:lstStyle/>
        <a:p>
          <a:endParaRPr lang="en-US">
            <a:solidFill>
              <a:srgbClr val="152B48"/>
            </a:solidFill>
            <a:latin typeface="Montserrat"/>
          </a:endParaRPr>
        </a:p>
      </dgm:t>
    </dgm:pt>
    <dgm:pt modelId="{80D17508-545A-4BD6-AF16-38716B56E44A}" type="sibTrans" cxnId="{4D5CDDF6-C07E-44B7-AE2C-15BF8DA9BF3F}">
      <dgm:prSet/>
      <dgm:spPr/>
      <dgm:t>
        <a:bodyPr/>
        <a:lstStyle/>
        <a:p>
          <a:endParaRPr lang="en-US">
            <a:solidFill>
              <a:srgbClr val="152B48"/>
            </a:solidFill>
            <a:latin typeface="Montserrat"/>
          </a:endParaRPr>
        </a:p>
      </dgm:t>
    </dgm:pt>
    <dgm:pt modelId="{8B531155-5FCB-4319-8915-3CC213A8DEBF}">
      <dgm:prSet/>
      <dgm:spPr/>
      <dgm:t>
        <a:bodyPr/>
        <a:lstStyle/>
        <a:p>
          <a:r>
            <a:rPr lang="es-CO" dirty="0">
              <a:solidFill>
                <a:srgbClr val="152B48"/>
              </a:solidFill>
              <a:latin typeface="Montserrat"/>
            </a:rPr>
            <a:t>&gt; Compromiso cardiovascular. </a:t>
          </a:r>
          <a:endParaRPr lang="en-US" dirty="0">
            <a:solidFill>
              <a:srgbClr val="152B48"/>
            </a:solidFill>
            <a:latin typeface="Montserrat"/>
          </a:endParaRPr>
        </a:p>
      </dgm:t>
    </dgm:pt>
    <dgm:pt modelId="{CAD18CD8-EC78-4857-AB60-54AEB8D289B1}" type="parTrans" cxnId="{7E2F127A-7A33-4260-B0A9-F05441D7500B}">
      <dgm:prSet/>
      <dgm:spPr/>
      <dgm:t>
        <a:bodyPr/>
        <a:lstStyle/>
        <a:p>
          <a:endParaRPr lang="en-US">
            <a:solidFill>
              <a:srgbClr val="152B48"/>
            </a:solidFill>
            <a:latin typeface="Montserrat"/>
          </a:endParaRPr>
        </a:p>
      </dgm:t>
    </dgm:pt>
    <dgm:pt modelId="{3AD67F33-D0FC-4BA5-9C5F-B829F0AFB9DE}" type="sibTrans" cxnId="{7E2F127A-7A33-4260-B0A9-F05441D7500B}">
      <dgm:prSet/>
      <dgm:spPr/>
      <dgm:t>
        <a:bodyPr/>
        <a:lstStyle/>
        <a:p>
          <a:endParaRPr lang="en-US">
            <a:solidFill>
              <a:srgbClr val="152B48"/>
            </a:solidFill>
            <a:latin typeface="Montserrat"/>
          </a:endParaRPr>
        </a:p>
      </dgm:t>
    </dgm:pt>
    <dgm:pt modelId="{61802FAE-0AED-F043-9D64-F063BEC79B87}" type="pres">
      <dgm:prSet presAssocID="{6276A55E-A5D6-4CF8-BF05-B8AB59B9C55B}" presName="linear" presStyleCnt="0">
        <dgm:presLayoutVars>
          <dgm:animLvl val="lvl"/>
          <dgm:resizeHandles val="exact"/>
        </dgm:presLayoutVars>
      </dgm:prSet>
      <dgm:spPr/>
    </dgm:pt>
    <dgm:pt modelId="{990F65C0-8AA6-5445-9639-242FE025A152}" type="pres">
      <dgm:prSet presAssocID="{CF0155EC-A1D4-4F49-BF14-7870D45BFF10}" presName="parentText" presStyleLbl="node1" presStyleIdx="0" presStyleCnt="4">
        <dgm:presLayoutVars>
          <dgm:chMax val="0"/>
          <dgm:bulletEnabled val="1"/>
        </dgm:presLayoutVars>
      </dgm:prSet>
      <dgm:spPr/>
    </dgm:pt>
    <dgm:pt modelId="{CE8FFF75-1285-734A-BF3D-07A5ABE9B7B2}" type="pres">
      <dgm:prSet presAssocID="{B39C76B6-1CEB-4A62-B8DF-9714EDE88B51}" presName="spacer" presStyleCnt="0"/>
      <dgm:spPr/>
    </dgm:pt>
    <dgm:pt modelId="{9903A51D-6F5D-B14D-9C30-CF99A26B0997}" type="pres">
      <dgm:prSet presAssocID="{561E6276-DF7A-4783-838F-AACDC3F0A5C1}" presName="parentText" presStyleLbl="node1" presStyleIdx="1" presStyleCnt="4" custLinFactNeighborY="-46853">
        <dgm:presLayoutVars>
          <dgm:chMax val="0"/>
          <dgm:bulletEnabled val="1"/>
        </dgm:presLayoutVars>
      </dgm:prSet>
      <dgm:spPr/>
    </dgm:pt>
    <dgm:pt modelId="{3EE1FC9C-C82F-0049-9E80-B63E95C173CA}" type="pres">
      <dgm:prSet presAssocID="{DCF60F3D-17BD-4DB3-9F67-171DAE06EA24}" presName="spacer" presStyleCnt="0"/>
      <dgm:spPr/>
    </dgm:pt>
    <dgm:pt modelId="{383C8BE5-D23B-284C-8B5C-DDF079AFDF84}" type="pres">
      <dgm:prSet presAssocID="{DCB00BF7-99E6-442A-87CA-705FC019FC11}" presName="parentText" presStyleLbl="node1" presStyleIdx="2" presStyleCnt="4">
        <dgm:presLayoutVars>
          <dgm:chMax val="0"/>
          <dgm:bulletEnabled val="1"/>
        </dgm:presLayoutVars>
      </dgm:prSet>
      <dgm:spPr/>
    </dgm:pt>
    <dgm:pt modelId="{10C01210-796B-7F40-BAAD-E60B5CFDF7BB}" type="pres">
      <dgm:prSet presAssocID="{80D17508-545A-4BD6-AF16-38716B56E44A}" presName="spacer" presStyleCnt="0"/>
      <dgm:spPr/>
    </dgm:pt>
    <dgm:pt modelId="{BF8F5E35-66DC-5247-AEB6-5D7EAC8409EB}" type="pres">
      <dgm:prSet presAssocID="{8B531155-5FCB-4319-8915-3CC213A8DEBF}" presName="parentText" presStyleLbl="node1" presStyleIdx="3" presStyleCnt="4">
        <dgm:presLayoutVars>
          <dgm:chMax val="0"/>
          <dgm:bulletEnabled val="1"/>
        </dgm:presLayoutVars>
      </dgm:prSet>
      <dgm:spPr/>
    </dgm:pt>
  </dgm:ptLst>
  <dgm:cxnLst>
    <dgm:cxn modelId="{5D85E726-9734-4FFA-A781-CC8DA1330034}" srcId="{6276A55E-A5D6-4CF8-BF05-B8AB59B9C55B}" destId="{CF0155EC-A1D4-4F49-BF14-7870D45BFF10}" srcOrd="0" destOrd="0" parTransId="{6A0FAC83-6540-47CC-A4A6-BDB550B24EB3}" sibTransId="{B39C76B6-1CEB-4A62-B8DF-9714EDE88B51}"/>
    <dgm:cxn modelId="{39282129-5908-9E4B-8943-01963A73BFD8}" type="presOf" srcId="{8B531155-5FCB-4319-8915-3CC213A8DEBF}" destId="{BF8F5E35-66DC-5247-AEB6-5D7EAC8409EB}" srcOrd="0" destOrd="0" presId="urn:microsoft.com/office/officeart/2005/8/layout/vList2"/>
    <dgm:cxn modelId="{12E4786F-4FD3-4443-B339-77A98EEE8EDE}" type="presOf" srcId="{561E6276-DF7A-4783-838F-AACDC3F0A5C1}" destId="{9903A51D-6F5D-B14D-9C30-CF99A26B0997}" srcOrd="0" destOrd="0" presId="urn:microsoft.com/office/officeart/2005/8/layout/vList2"/>
    <dgm:cxn modelId="{A4C9F451-DACF-4821-BA7B-9629C1DB595C}" srcId="{6276A55E-A5D6-4CF8-BF05-B8AB59B9C55B}" destId="{561E6276-DF7A-4783-838F-AACDC3F0A5C1}" srcOrd="1" destOrd="0" parTransId="{777A69B3-91C4-4189-A6C2-5F6B7D130B5E}" sibTransId="{DCF60F3D-17BD-4DB3-9F67-171DAE06EA24}"/>
    <dgm:cxn modelId="{7E2F127A-7A33-4260-B0A9-F05441D7500B}" srcId="{6276A55E-A5D6-4CF8-BF05-B8AB59B9C55B}" destId="{8B531155-5FCB-4319-8915-3CC213A8DEBF}" srcOrd="3" destOrd="0" parTransId="{CAD18CD8-EC78-4857-AB60-54AEB8D289B1}" sibTransId="{3AD67F33-D0FC-4BA5-9C5F-B829F0AFB9DE}"/>
    <dgm:cxn modelId="{E66A2CBE-EB21-5148-995D-C8C2A4B6F322}" type="presOf" srcId="{DCB00BF7-99E6-442A-87CA-705FC019FC11}" destId="{383C8BE5-D23B-284C-8B5C-DDF079AFDF84}" srcOrd="0" destOrd="0" presId="urn:microsoft.com/office/officeart/2005/8/layout/vList2"/>
    <dgm:cxn modelId="{47F911E7-48CF-5A44-B055-A57F60A0F0CF}" type="presOf" srcId="{CF0155EC-A1D4-4F49-BF14-7870D45BFF10}" destId="{990F65C0-8AA6-5445-9639-242FE025A152}" srcOrd="0" destOrd="0" presId="urn:microsoft.com/office/officeart/2005/8/layout/vList2"/>
    <dgm:cxn modelId="{7CF5D8F2-8E83-224D-8ABF-4EC7E715B3B5}" type="presOf" srcId="{6276A55E-A5D6-4CF8-BF05-B8AB59B9C55B}" destId="{61802FAE-0AED-F043-9D64-F063BEC79B87}" srcOrd="0" destOrd="0" presId="urn:microsoft.com/office/officeart/2005/8/layout/vList2"/>
    <dgm:cxn modelId="{4D5CDDF6-C07E-44B7-AE2C-15BF8DA9BF3F}" srcId="{6276A55E-A5D6-4CF8-BF05-B8AB59B9C55B}" destId="{DCB00BF7-99E6-442A-87CA-705FC019FC11}" srcOrd="2" destOrd="0" parTransId="{9B0FD19C-1440-4305-81E6-E4B4ACB945B5}" sibTransId="{80D17508-545A-4BD6-AF16-38716B56E44A}"/>
    <dgm:cxn modelId="{F68A2361-1135-3147-9E6A-F188ADED2500}" type="presParOf" srcId="{61802FAE-0AED-F043-9D64-F063BEC79B87}" destId="{990F65C0-8AA6-5445-9639-242FE025A152}" srcOrd="0" destOrd="0" presId="urn:microsoft.com/office/officeart/2005/8/layout/vList2"/>
    <dgm:cxn modelId="{6FDD7D15-58D5-4841-8C01-1E4EB6553C90}" type="presParOf" srcId="{61802FAE-0AED-F043-9D64-F063BEC79B87}" destId="{CE8FFF75-1285-734A-BF3D-07A5ABE9B7B2}" srcOrd="1" destOrd="0" presId="urn:microsoft.com/office/officeart/2005/8/layout/vList2"/>
    <dgm:cxn modelId="{47646570-F7B1-814B-BC88-8C49A9197F32}" type="presParOf" srcId="{61802FAE-0AED-F043-9D64-F063BEC79B87}" destId="{9903A51D-6F5D-B14D-9C30-CF99A26B0997}" srcOrd="2" destOrd="0" presId="urn:microsoft.com/office/officeart/2005/8/layout/vList2"/>
    <dgm:cxn modelId="{BDE6475D-DFD3-E144-A9F8-337957319E50}" type="presParOf" srcId="{61802FAE-0AED-F043-9D64-F063BEC79B87}" destId="{3EE1FC9C-C82F-0049-9E80-B63E95C173CA}" srcOrd="3" destOrd="0" presId="urn:microsoft.com/office/officeart/2005/8/layout/vList2"/>
    <dgm:cxn modelId="{71623DF0-A905-504E-B91B-9CF170C642F5}" type="presParOf" srcId="{61802FAE-0AED-F043-9D64-F063BEC79B87}" destId="{383C8BE5-D23B-284C-8B5C-DDF079AFDF84}" srcOrd="4" destOrd="0" presId="urn:microsoft.com/office/officeart/2005/8/layout/vList2"/>
    <dgm:cxn modelId="{89B3F9AE-F2BC-304E-85A5-F49E5CDBF9ED}" type="presParOf" srcId="{61802FAE-0AED-F043-9D64-F063BEC79B87}" destId="{10C01210-796B-7F40-BAAD-E60B5CFDF7BB}" srcOrd="5" destOrd="0" presId="urn:microsoft.com/office/officeart/2005/8/layout/vList2"/>
    <dgm:cxn modelId="{C991F411-9482-C746-AE7F-1DB36626B3FC}" type="presParOf" srcId="{61802FAE-0AED-F043-9D64-F063BEC79B87}" destId="{BF8F5E35-66DC-5247-AEB6-5D7EAC8409EB}" srcOrd="6" destOrd="0" presId="urn:microsoft.com/office/officeart/2005/8/layout/vList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5EA201AD-A015-9C45-B497-010DD30CFF54}" type="doc">
      <dgm:prSet loTypeId="urn:microsoft.com/office/officeart/2008/layout/VerticalCurvedList" loCatId="" qsTypeId="urn:microsoft.com/office/officeart/2005/8/quickstyle/simple1" qsCatId="simple" csTypeId="urn:microsoft.com/office/officeart/2005/8/colors/accent0_3" csCatId="mainScheme" phldr="1"/>
      <dgm:spPr/>
      <dgm:t>
        <a:bodyPr/>
        <a:lstStyle/>
        <a:p>
          <a:endParaRPr lang="es-ES"/>
        </a:p>
      </dgm:t>
    </dgm:pt>
    <dgm:pt modelId="{496A05F9-0E29-2040-8F41-C6C5DBCD8A0D}">
      <dgm:prSet phldrT="[Texto]" custT="1"/>
      <dgm:spPr/>
      <dgm:t>
        <a:bodyPr/>
        <a:lstStyle/>
        <a:p>
          <a:r>
            <a:rPr lang="es-ES" sz="1500" dirty="0">
              <a:latin typeface="Montserrat"/>
            </a:rPr>
            <a:t>Exposición a fármacos o en respuesta a un súper antígeno.</a:t>
          </a:r>
        </a:p>
      </dgm:t>
    </dgm:pt>
    <dgm:pt modelId="{7C4853B2-9F60-FE4D-97D6-741D5F055DFD}" type="parTrans" cxnId="{5E11BAAD-952E-B24C-B7E0-5EFF56AEAF38}">
      <dgm:prSet/>
      <dgm:spPr/>
      <dgm:t>
        <a:bodyPr/>
        <a:lstStyle/>
        <a:p>
          <a:endParaRPr lang="es-ES" sz="1500"/>
        </a:p>
      </dgm:t>
    </dgm:pt>
    <dgm:pt modelId="{85D1C652-AC29-A947-82A3-3FD733F72304}" type="sibTrans" cxnId="{5E11BAAD-952E-B24C-B7E0-5EFF56AEAF38}">
      <dgm:prSet/>
      <dgm:spPr/>
      <dgm:t>
        <a:bodyPr/>
        <a:lstStyle/>
        <a:p>
          <a:endParaRPr lang="es-ES" sz="1500"/>
        </a:p>
      </dgm:t>
    </dgm:pt>
    <dgm:pt modelId="{01C51050-0AB8-404B-B86D-E2CB4DC9B781}">
      <dgm:prSet phldrT="[Texto]" custT="1"/>
      <dgm:spPr/>
      <dgm:t>
        <a:bodyPr/>
        <a:lstStyle/>
        <a:p>
          <a:r>
            <a:rPr lang="es-ES" sz="1500" dirty="0">
              <a:latin typeface="Montserrat"/>
            </a:rPr>
            <a:t>Agente infeccioso etiológico: virus Epstein-Barr, adenovirus, coronavirus humano, </a:t>
          </a:r>
          <a:r>
            <a:rPr lang="es-ES" sz="1500" dirty="0" err="1">
              <a:latin typeface="Montserrat"/>
            </a:rPr>
            <a:t>bocavirus</a:t>
          </a:r>
          <a:r>
            <a:rPr lang="es-ES" sz="1500" dirty="0">
              <a:latin typeface="Montserrat"/>
            </a:rPr>
            <a:t> humano, Yersinia , virus del herpes y otros</a:t>
          </a:r>
          <a:r>
            <a:rPr lang="es-ES" sz="1500" dirty="0">
              <a:latin typeface="Avenir Next LT Pro Light" panose="020B0304020202020204" pitchFamily="34" charset="0"/>
            </a:rPr>
            <a:t>.</a:t>
          </a:r>
          <a:endParaRPr lang="es-ES" sz="1500" dirty="0"/>
        </a:p>
      </dgm:t>
    </dgm:pt>
    <dgm:pt modelId="{E1A235C1-4201-9E40-93DB-E874FE661ED6}" type="parTrans" cxnId="{5F766128-40E6-754D-A55A-65DA3711FA52}">
      <dgm:prSet/>
      <dgm:spPr/>
      <dgm:t>
        <a:bodyPr/>
        <a:lstStyle/>
        <a:p>
          <a:endParaRPr lang="es-ES" sz="1500"/>
        </a:p>
      </dgm:t>
    </dgm:pt>
    <dgm:pt modelId="{D968BFA8-8350-C546-AE35-AB75092D9B0C}" type="sibTrans" cxnId="{5F766128-40E6-754D-A55A-65DA3711FA52}">
      <dgm:prSet/>
      <dgm:spPr/>
      <dgm:t>
        <a:bodyPr/>
        <a:lstStyle/>
        <a:p>
          <a:endParaRPr lang="es-ES" sz="1500"/>
        </a:p>
      </dgm:t>
    </dgm:pt>
    <dgm:pt modelId="{57E6826A-89F5-594B-BE9C-8EB1E5888853}">
      <dgm:prSet phldrT="[Texto]" custT="1"/>
      <dgm:spPr/>
      <dgm:t>
        <a:bodyPr/>
        <a:lstStyle/>
        <a:p>
          <a:r>
            <a:rPr lang="es-ES" sz="1500" dirty="0">
              <a:latin typeface="Montserrat"/>
            </a:rPr>
            <a:t>Toxinas de </a:t>
          </a:r>
          <a:r>
            <a:rPr lang="es-ES" sz="1500" i="1" dirty="0" err="1">
              <a:latin typeface="Montserrat"/>
            </a:rPr>
            <a:t>Sthaphylococcus</a:t>
          </a:r>
          <a:r>
            <a:rPr lang="es-ES" sz="1500" i="1" dirty="0">
              <a:latin typeface="Montserrat"/>
            </a:rPr>
            <a:t> </a:t>
          </a:r>
          <a:r>
            <a:rPr lang="es-ES" sz="1500" i="1" dirty="0" err="1">
              <a:latin typeface="Montserrat"/>
            </a:rPr>
            <a:t>Aureus</a:t>
          </a:r>
          <a:r>
            <a:rPr lang="es-ES" sz="1500" i="1" dirty="0">
              <a:latin typeface="Montserrat"/>
            </a:rPr>
            <a:t> </a:t>
          </a:r>
          <a:r>
            <a:rPr lang="es-ES" sz="1500" dirty="0">
              <a:latin typeface="Montserrat"/>
            </a:rPr>
            <a:t>y </a:t>
          </a:r>
          <a:r>
            <a:rPr lang="es-ES" sz="1500" i="1" dirty="0" err="1">
              <a:latin typeface="Montserrat"/>
            </a:rPr>
            <a:t>Streptococcus</a:t>
          </a:r>
          <a:r>
            <a:rPr lang="es-ES" sz="1500" i="1" dirty="0">
              <a:latin typeface="Montserrat"/>
            </a:rPr>
            <a:t> </a:t>
          </a:r>
          <a:r>
            <a:rPr lang="es-ES" sz="1500" i="1" dirty="0" err="1">
              <a:latin typeface="Montserrat"/>
            </a:rPr>
            <a:t>Pyogenes</a:t>
          </a:r>
          <a:r>
            <a:rPr lang="es-ES" sz="1500" i="1" dirty="0">
              <a:latin typeface="Montserrat"/>
            </a:rPr>
            <a:t>. </a:t>
          </a:r>
        </a:p>
      </dgm:t>
    </dgm:pt>
    <dgm:pt modelId="{1D4B07AB-E453-1B42-9626-47817AB4CA58}" type="parTrans" cxnId="{50B6AB70-E6D1-5041-8AE9-77800BEBCC7C}">
      <dgm:prSet/>
      <dgm:spPr/>
      <dgm:t>
        <a:bodyPr/>
        <a:lstStyle/>
        <a:p>
          <a:endParaRPr lang="es-ES" sz="1500"/>
        </a:p>
      </dgm:t>
    </dgm:pt>
    <dgm:pt modelId="{5DA18CA9-0926-544E-89FB-7828EFE50278}" type="sibTrans" cxnId="{50B6AB70-E6D1-5041-8AE9-77800BEBCC7C}">
      <dgm:prSet/>
      <dgm:spPr/>
      <dgm:t>
        <a:bodyPr/>
        <a:lstStyle/>
        <a:p>
          <a:endParaRPr lang="es-ES" sz="1500"/>
        </a:p>
      </dgm:t>
    </dgm:pt>
    <dgm:pt modelId="{99BD67F5-C8E0-704C-9D39-C3221FEB6884}" type="pres">
      <dgm:prSet presAssocID="{5EA201AD-A015-9C45-B497-010DD30CFF54}" presName="Name0" presStyleCnt="0">
        <dgm:presLayoutVars>
          <dgm:chMax val="7"/>
          <dgm:chPref val="7"/>
          <dgm:dir/>
        </dgm:presLayoutVars>
      </dgm:prSet>
      <dgm:spPr/>
    </dgm:pt>
    <dgm:pt modelId="{C56DBB8B-79B3-6C41-8FA3-1D035FF76FAD}" type="pres">
      <dgm:prSet presAssocID="{5EA201AD-A015-9C45-B497-010DD30CFF54}" presName="Name1" presStyleCnt="0"/>
      <dgm:spPr/>
    </dgm:pt>
    <dgm:pt modelId="{8D459D16-3EB3-9C4B-9D35-3F518E3DE548}" type="pres">
      <dgm:prSet presAssocID="{5EA201AD-A015-9C45-B497-010DD30CFF54}" presName="cycle" presStyleCnt="0"/>
      <dgm:spPr/>
    </dgm:pt>
    <dgm:pt modelId="{4F32F536-411D-D243-9880-68E9155C59B9}" type="pres">
      <dgm:prSet presAssocID="{5EA201AD-A015-9C45-B497-010DD30CFF54}" presName="srcNode" presStyleLbl="node1" presStyleIdx="0" presStyleCnt="3"/>
      <dgm:spPr/>
    </dgm:pt>
    <dgm:pt modelId="{C841DA94-3DCF-8F4C-81D7-7B1B35A9CC29}" type="pres">
      <dgm:prSet presAssocID="{5EA201AD-A015-9C45-B497-010DD30CFF54}" presName="conn" presStyleLbl="parChTrans1D2" presStyleIdx="0" presStyleCnt="1"/>
      <dgm:spPr/>
    </dgm:pt>
    <dgm:pt modelId="{44CB6AF6-92E7-2E4B-A77F-725FA0130352}" type="pres">
      <dgm:prSet presAssocID="{5EA201AD-A015-9C45-B497-010DD30CFF54}" presName="extraNode" presStyleLbl="node1" presStyleIdx="0" presStyleCnt="3"/>
      <dgm:spPr/>
    </dgm:pt>
    <dgm:pt modelId="{F73DDAC7-4DBC-CE40-91E3-EC306DB0D280}" type="pres">
      <dgm:prSet presAssocID="{5EA201AD-A015-9C45-B497-010DD30CFF54}" presName="dstNode" presStyleLbl="node1" presStyleIdx="0" presStyleCnt="3"/>
      <dgm:spPr/>
    </dgm:pt>
    <dgm:pt modelId="{EFF9C2BB-30E7-CA48-B97A-C0724EFAEF9D}" type="pres">
      <dgm:prSet presAssocID="{496A05F9-0E29-2040-8F41-C6C5DBCD8A0D}" presName="text_1" presStyleLbl="node1" presStyleIdx="0" presStyleCnt="3">
        <dgm:presLayoutVars>
          <dgm:bulletEnabled val="1"/>
        </dgm:presLayoutVars>
      </dgm:prSet>
      <dgm:spPr/>
    </dgm:pt>
    <dgm:pt modelId="{C32E2AA6-1B60-4C4A-B41D-59AC5AFE216E}" type="pres">
      <dgm:prSet presAssocID="{496A05F9-0E29-2040-8F41-C6C5DBCD8A0D}" presName="accent_1" presStyleCnt="0"/>
      <dgm:spPr/>
    </dgm:pt>
    <dgm:pt modelId="{251B841E-642D-F746-AA37-4ADE9C30A28B}" type="pres">
      <dgm:prSet presAssocID="{496A05F9-0E29-2040-8F41-C6C5DBCD8A0D}" presName="accentRepeatNode" presStyleLbl="solidFgAcc1" presStyleIdx="0" presStyleCnt="3"/>
      <dgm:spPr/>
    </dgm:pt>
    <dgm:pt modelId="{43A783E1-4434-7F48-8338-A8A646167AD6}" type="pres">
      <dgm:prSet presAssocID="{01C51050-0AB8-404B-B86D-E2CB4DC9B781}" presName="text_2" presStyleLbl="node1" presStyleIdx="1" presStyleCnt="3">
        <dgm:presLayoutVars>
          <dgm:bulletEnabled val="1"/>
        </dgm:presLayoutVars>
      </dgm:prSet>
      <dgm:spPr/>
    </dgm:pt>
    <dgm:pt modelId="{5CA51A6A-F813-604B-8961-DEFCA9728AEC}" type="pres">
      <dgm:prSet presAssocID="{01C51050-0AB8-404B-B86D-E2CB4DC9B781}" presName="accent_2" presStyleCnt="0"/>
      <dgm:spPr/>
    </dgm:pt>
    <dgm:pt modelId="{BDDB731B-63D8-DF4C-8C90-E88AAC54BD14}" type="pres">
      <dgm:prSet presAssocID="{01C51050-0AB8-404B-B86D-E2CB4DC9B781}" presName="accentRepeatNode" presStyleLbl="solidFgAcc1" presStyleIdx="1" presStyleCnt="3"/>
      <dgm:spPr/>
    </dgm:pt>
    <dgm:pt modelId="{A08978C5-4A3F-1C49-A0D0-27285E64394A}" type="pres">
      <dgm:prSet presAssocID="{57E6826A-89F5-594B-BE9C-8EB1E5888853}" presName="text_3" presStyleLbl="node1" presStyleIdx="2" presStyleCnt="3">
        <dgm:presLayoutVars>
          <dgm:bulletEnabled val="1"/>
        </dgm:presLayoutVars>
      </dgm:prSet>
      <dgm:spPr/>
    </dgm:pt>
    <dgm:pt modelId="{5D06866E-0BA0-F64B-8219-FDC39448B8E9}" type="pres">
      <dgm:prSet presAssocID="{57E6826A-89F5-594B-BE9C-8EB1E5888853}" presName="accent_3" presStyleCnt="0"/>
      <dgm:spPr/>
    </dgm:pt>
    <dgm:pt modelId="{42E86ED6-89D3-3B41-B143-90CB884D079F}" type="pres">
      <dgm:prSet presAssocID="{57E6826A-89F5-594B-BE9C-8EB1E5888853}" presName="accentRepeatNode" presStyleLbl="solidFgAcc1" presStyleIdx="2" presStyleCnt="3"/>
      <dgm:spPr/>
    </dgm:pt>
  </dgm:ptLst>
  <dgm:cxnLst>
    <dgm:cxn modelId="{5F766128-40E6-754D-A55A-65DA3711FA52}" srcId="{5EA201AD-A015-9C45-B497-010DD30CFF54}" destId="{01C51050-0AB8-404B-B86D-E2CB4DC9B781}" srcOrd="1" destOrd="0" parTransId="{E1A235C1-4201-9E40-93DB-E874FE661ED6}" sibTransId="{D968BFA8-8350-C546-AE35-AB75092D9B0C}"/>
    <dgm:cxn modelId="{11502F2B-402D-3B4F-A50A-589EE9108812}" type="presOf" srcId="{496A05F9-0E29-2040-8F41-C6C5DBCD8A0D}" destId="{EFF9C2BB-30E7-CA48-B97A-C0724EFAEF9D}" srcOrd="0" destOrd="0" presId="urn:microsoft.com/office/officeart/2008/layout/VerticalCurvedList"/>
    <dgm:cxn modelId="{50B6AB70-E6D1-5041-8AE9-77800BEBCC7C}" srcId="{5EA201AD-A015-9C45-B497-010DD30CFF54}" destId="{57E6826A-89F5-594B-BE9C-8EB1E5888853}" srcOrd="2" destOrd="0" parTransId="{1D4B07AB-E453-1B42-9626-47817AB4CA58}" sibTransId="{5DA18CA9-0926-544E-89FB-7828EFE50278}"/>
    <dgm:cxn modelId="{5E11BAAD-952E-B24C-B7E0-5EFF56AEAF38}" srcId="{5EA201AD-A015-9C45-B497-010DD30CFF54}" destId="{496A05F9-0E29-2040-8F41-C6C5DBCD8A0D}" srcOrd="0" destOrd="0" parTransId="{7C4853B2-9F60-FE4D-97D6-741D5F055DFD}" sibTransId="{85D1C652-AC29-A947-82A3-3FD733F72304}"/>
    <dgm:cxn modelId="{180F76C0-547B-094A-8D41-F002D38A929A}" type="presOf" srcId="{57E6826A-89F5-594B-BE9C-8EB1E5888853}" destId="{A08978C5-4A3F-1C49-A0D0-27285E64394A}" srcOrd="0" destOrd="0" presId="urn:microsoft.com/office/officeart/2008/layout/VerticalCurvedList"/>
    <dgm:cxn modelId="{F7409ECE-A891-374C-8B06-C8557FE67985}" type="presOf" srcId="{5EA201AD-A015-9C45-B497-010DD30CFF54}" destId="{99BD67F5-C8E0-704C-9D39-C3221FEB6884}" srcOrd="0" destOrd="0" presId="urn:microsoft.com/office/officeart/2008/layout/VerticalCurvedList"/>
    <dgm:cxn modelId="{0CA907D5-EA16-9248-9FD1-DF6F7B4C6061}" type="presOf" srcId="{01C51050-0AB8-404B-B86D-E2CB4DC9B781}" destId="{43A783E1-4434-7F48-8338-A8A646167AD6}" srcOrd="0" destOrd="0" presId="urn:microsoft.com/office/officeart/2008/layout/VerticalCurvedList"/>
    <dgm:cxn modelId="{E0ECACFD-C7F7-BE47-BCC5-FF0B752E1833}" type="presOf" srcId="{85D1C652-AC29-A947-82A3-3FD733F72304}" destId="{C841DA94-3DCF-8F4C-81D7-7B1B35A9CC29}" srcOrd="0" destOrd="0" presId="urn:microsoft.com/office/officeart/2008/layout/VerticalCurvedList"/>
    <dgm:cxn modelId="{C18BF423-E4D0-EA47-A304-26B33105836F}" type="presParOf" srcId="{99BD67F5-C8E0-704C-9D39-C3221FEB6884}" destId="{C56DBB8B-79B3-6C41-8FA3-1D035FF76FAD}" srcOrd="0" destOrd="0" presId="urn:microsoft.com/office/officeart/2008/layout/VerticalCurvedList"/>
    <dgm:cxn modelId="{043D6BE5-6924-CE4B-ABF6-E01B399AD9D9}" type="presParOf" srcId="{C56DBB8B-79B3-6C41-8FA3-1D035FF76FAD}" destId="{8D459D16-3EB3-9C4B-9D35-3F518E3DE548}" srcOrd="0" destOrd="0" presId="urn:microsoft.com/office/officeart/2008/layout/VerticalCurvedList"/>
    <dgm:cxn modelId="{1134D302-C3C6-8543-9578-36E6AA40DD54}" type="presParOf" srcId="{8D459D16-3EB3-9C4B-9D35-3F518E3DE548}" destId="{4F32F536-411D-D243-9880-68E9155C59B9}" srcOrd="0" destOrd="0" presId="urn:microsoft.com/office/officeart/2008/layout/VerticalCurvedList"/>
    <dgm:cxn modelId="{EBCAC33C-EF30-4F41-8330-475AC3D7E596}" type="presParOf" srcId="{8D459D16-3EB3-9C4B-9D35-3F518E3DE548}" destId="{C841DA94-3DCF-8F4C-81D7-7B1B35A9CC29}" srcOrd="1" destOrd="0" presId="urn:microsoft.com/office/officeart/2008/layout/VerticalCurvedList"/>
    <dgm:cxn modelId="{E8C1C024-C6DF-244C-8E18-6B9B231E98A0}" type="presParOf" srcId="{8D459D16-3EB3-9C4B-9D35-3F518E3DE548}" destId="{44CB6AF6-92E7-2E4B-A77F-725FA0130352}" srcOrd="2" destOrd="0" presId="urn:microsoft.com/office/officeart/2008/layout/VerticalCurvedList"/>
    <dgm:cxn modelId="{6FE181E3-DB1C-5C45-8075-A567230421AA}" type="presParOf" srcId="{8D459D16-3EB3-9C4B-9D35-3F518E3DE548}" destId="{F73DDAC7-4DBC-CE40-91E3-EC306DB0D280}" srcOrd="3" destOrd="0" presId="urn:microsoft.com/office/officeart/2008/layout/VerticalCurvedList"/>
    <dgm:cxn modelId="{6FC266AC-8CA7-D146-A74F-FB8EA1875631}" type="presParOf" srcId="{C56DBB8B-79B3-6C41-8FA3-1D035FF76FAD}" destId="{EFF9C2BB-30E7-CA48-B97A-C0724EFAEF9D}" srcOrd="1" destOrd="0" presId="urn:microsoft.com/office/officeart/2008/layout/VerticalCurvedList"/>
    <dgm:cxn modelId="{D674A27D-C6CF-7E4B-B7CA-E4EF3A9DF839}" type="presParOf" srcId="{C56DBB8B-79B3-6C41-8FA3-1D035FF76FAD}" destId="{C32E2AA6-1B60-4C4A-B41D-59AC5AFE216E}" srcOrd="2" destOrd="0" presId="urn:microsoft.com/office/officeart/2008/layout/VerticalCurvedList"/>
    <dgm:cxn modelId="{412697DD-3A1B-4F4C-8AA6-79760A6E9EEE}" type="presParOf" srcId="{C32E2AA6-1B60-4C4A-B41D-59AC5AFE216E}" destId="{251B841E-642D-F746-AA37-4ADE9C30A28B}" srcOrd="0" destOrd="0" presId="urn:microsoft.com/office/officeart/2008/layout/VerticalCurvedList"/>
    <dgm:cxn modelId="{3D426CA9-3421-9947-B1B4-F6D6BEE5381C}" type="presParOf" srcId="{C56DBB8B-79B3-6C41-8FA3-1D035FF76FAD}" destId="{43A783E1-4434-7F48-8338-A8A646167AD6}" srcOrd="3" destOrd="0" presId="urn:microsoft.com/office/officeart/2008/layout/VerticalCurvedList"/>
    <dgm:cxn modelId="{94418CAB-DADB-994E-BCC5-4EB15E866CBA}" type="presParOf" srcId="{C56DBB8B-79B3-6C41-8FA3-1D035FF76FAD}" destId="{5CA51A6A-F813-604B-8961-DEFCA9728AEC}" srcOrd="4" destOrd="0" presId="urn:microsoft.com/office/officeart/2008/layout/VerticalCurvedList"/>
    <dgm:cxn modelId="{993D35CC-91DA-0B46-A47C-3B4C1533C2B2}" type="presParOf" srcId="{5CA51A6A-F813-604B-8961-DEFCA9728AEC}" destId="{BDDB731B-63D8-DF4C-8C90-E88AAC54BD14}" srcOrd="0" destOrd="0" presId="urn:microsoft.com/office/officeart/2008/layout/VerticalCurvedList"/>
    <dgm:cxn modelId="{91B359A1-3027-2944-8BD5-6BFB3BF1144B}" type="presParOf" srcId="{C56DBB8B-79B3-6C41-8FA3-1D035FF76FAD}" destId="{A08978C5-4A3F-1C49-A0D0-27285E64394A}" srcOrd="5" destOrd="0" presId="urn:microsoft.com/office/officeart/2008/layout/VerticalCurvedList"/>
    <dgm:cxn modelId="{E11CCE1E-9AC5-504E-961D-409A81071A08}" type="presParOf" srcId="{C56DBB8B-79B3-6C41-8FA3-1D035FF76FAD}" destId="{5D06866E-0BA0-F64B-8219-FDC39448B8E9}" srcOrd="6" destOrd="0" presId="urn:microsoft.com/office/officeart/2008/layout/VerticalCurvedList"/>
    <dgm:cxn modelId="{D90BD78C-3D87-E546-BA70-AE78361652A6}" type="presParOf" srcId="{5D06866E-0BA0-F64B-8219-FDC39448B8E9}" destId="{42E86ED6-89D3-3B41-B143-90CB884D079F}" srcOrd="0" destOrd="0" presId="urn:microsoft.com/office/officeart/2008/layout/VerticalCurv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0.xml><?xml version="1.0" encoding="utf-8"?>
<dgm:dataModel xmlns:dgm="http://schemas.openxmlformats.org/drawingml/2006/diagram" xmlns:a="http://schemas.openxmlformats.org/drawingml/2006/main">
  <dgm:ptLst>
    <dgm:pt modelId="{41C1300E-DCEE-4E5E-AB9E-336649ACA0BC}" type="doc">
      <dgm:prSet loTypeId="urn:microsoft.com/office/officeart/2008/layout/PictureAccentList" loCatId="list" qsTypeId="urn:microsoft.com/office/officeart/2005/8/quickstyle/simple1" qsCatId="simple" csTypeId="urn:microsoft.com/office/officeart/2005/8/colors/accent1_1" csCatId="accent1" phldr="1"/>
      <dgm:spPr/>
      <dgm:t>
        <a:bodyPr/>
        <a:lstStyle/>
        <a:p>
          <a:endParaRPr lang="es-CO"/>
        </a:p>
      </dgm:t>
    </dgm:pt>
    <dgm:pt modelId="{BD9B000E-5E6D-4FB7-9618-9FB22053C0B3}">
      <dgm:prSet phldrT="[Texto]"/>
      <dgm:spPr/>
      <dgm:t>
        <a:bodyPr/>
        <a:lstStyle/>
        <a:p>
          <a:r>
            <a:rPr lang="es-ES" dirty="0">
              <a:solidFill>
                <a:srgbClr val="152B48"/>
              </a:solidFill>
              <a:latin typeface="Montserrat" panose="00000500000000000000" pitchFamily="50" charset="0"/>
            </a:rPr>
            <a:t>Control de la Fuente</a:t>
          </a:r>
          <a:endParaRPr lang="es-CO" dirty="0">
            <a:solidFill>
              <a:srgbClr val="152B48"/>
            </a:solidFill>
            <a:latin typeface="Montserrat" panose="00000500000000000000" pitchFamily="50" charset="0"/>
          </a:endParaRPr>
        </a:p>
      </dgm:t>
    </dgm:pt>
    <dgm:pt modelId="{D9C10935-9EE1-4B4E-AFD7-13DF783F57BF}" type="parTrans" cxnId="{44176A8E-175F-4BF3-A988-2D641550B2A1}">
      <dgm:prSet/>
      <dgm:spPr/>
      <dgm:t>
        <a:bodyPr/>
        <a:lstStyle/>
        <a:p>
          <a:endParaRPr lang="es-CO">
            <a:latin typeface="Montserrat" panose="00000500000000000000" pitchFamily="50" charset="0"/>
          </a:endParaRPr>
        </a:p>
      </dgm:t>
    </dgm:pt>
    <dgm:pt modelId="{DFB36F25-C464-4622-B65B-3F338973BDF9}" type="sibTrans" cxnId="{44176A8E-175F-4BF3-A988-2D641550B2A1}">
      <dgm:prSet/>
      <dgm:spPr/>
      <dgm:t>
        <a:bodyPr/>
        <a:lstStyle/>
        <a:p>
          <a:endParaRPr lang="es-CO">
            <a:latin typeface="Montserrat" panose="00000500000000000000" pitchFamily="50" charset="0"/>
          </a:endParaRPr>
        </a:p>
      </dgm:t>
    </dgm:pt>
    <dgm:pt modelId="{A4582B1D-FC3C-422D-93EC-5BC2B92B76BC}">
      <dgm:prSet phldrT="[Texto]"/>
      <dgm:spPr/>
      <dgm:t>
        <a:bodyPr/>
        <a:lstStyle/>
        <a:p>
          <a:r>
            <a:rPr lang="es-ES" dirty="0">
              <a:solidFill>
                <a:srgbClr val="152B48"/>
              </a:solidFill>
              <a:latin typeface="Montserrat" panose="00000500000000000000" pitchFamily="50" charset="0"/>
            </a:rPr>
            <a:t>Aislamiento con precaución para COVID-19.</a:t>
          </a:r>
          <a:endParaRPr lang="es-CO" dirty="0">
            <a:solidFill>
              <a:srgbClr val="152B48"/>
            </a:solidFill>
            <a:latin typeface="Montserrat" panose="00000500000000000000" pitchFamily="50" charset="0"/>
          </a:endParaRPr>
        </a:p>
      </dgm:t>
    </dgm:pt>
    <dgm:pt modelId="{F375EBDB-1ABA-4500-932E-E5D139BC59C8}" type="parTrans" cxnId="{F882A7CC-6AC7-4F1D-A3AA-96182CADE92D}">
      <dgm:prSet/>
      <dgm:spPr/>
      <dgm:t>
        <a:bodyPr/>
        <a:lstStyle/>
        <a:p>
          <a:endParaRPr lang="es-CO">
            <a:latin typeface="Montserrat" panose="00000500000000000000" pitchFamily="50" charset="0"/>
          </a:endParaRPr>
        </a:p>
      </dgm:t>
    </dgm:pt>
    <dgm:pt modelId="{E1ACDF29-6513-443C-96DC-C44D9B2D7478}" type="sibTrans" cxnId="{F882A7CC-6AC7-4F1D-A3AA-96182CADE92D}">
      <dgm:prSet/>
      <dgm:spPr/>
      <dgm:t>
        <a:bodyPr/>
        <a:lstStyle/>
        <a:p>
          <a:endParaRPr lang="es-CO">
            <a:latin typeface="Montserrat" panose="00000500000000000000" pitchFamily="50" charset="0"/>
          </a:endParaRPr>
        </a:p>
      </dgm:t>
    </dgm:pt>
    <dgm:pt modelId="{4EFAEAC4-9C38-439F-A759-77BF72165EB1}">
      <dgm:prSet phldrT="[Texto]"/>
      <dgm:spPr/>
      <dgm:t>
        <a:bodyPr/>
        <a:lstStyle/>
        <a:p>
          <a:r>
            <a:rPr lang="es-ES" dirty="0">
              <a:solidFill>
                <a:srgbClr val="152B48"/>
              </a:solidFill>
              <a:latin typeface="Montserrat" panose="00000500000000000000" pitchFamily="50" charset="0"/>
            </a:rPr>
            <a:t>Toma de PCR a todos los pacientes, si es negativo </a:t>
          </a:r>
          <a:r>
            <a:rPr lang="es-ES" dirty="0">
              <a:solidFill>
                <a:srgbClr val="152B48"/>
              </a:solidFill>
              <a:latin typeface="Montserrat" panose="00000500000000000000" pitchFamily="50" charset="0"/>
              <a:sym typeface="Wingdings" panose="05000000000000000000" pitchFamily="2" charset="2"/>
            </a:rPr>
            <a:t> repetir en 24 horas.</a:t>
          </a:r>
          <a:endParaRPr lang="es-CO" dirty="0">
            <a:solidFill>
              <a:srgbClr val="152B48"/>
            </a:solidFill>
            <a:latin typeface="Montserrat" panose="00000500000000000000" pitchFamily="50" charset="0"/>
          </a:endParaRPr>
        </a:p>
      </dgm:t>
    </dgm:pt>
    <dgm:pt modelId="{CB42314F-EC6E-42E7-96E8-E481CB45A681}" type="parTrans" cxnId="{29512604-FE02-4E4E-910C-D458B019B3E0}">
      <dgm:prSet/>
      <dgm:spPr/>
      <dgm:t>
        <a:bodyPr/>
        <a:lstStyle/>
        <a:p>
          <a:endParaRPr lang="es-CO">
            <a:latin typeface="Montserrat" panose="00000500000000000000" pitchFamily="50" charset="0"/>
          </a:endParaRPr>
        </a:p>
      </dgm:t>
    </dgm:pt>
    <dgm:pt modelId="{1CF57E0B-CE19-4361-BF3D-7F8DD562A100}" type="sibTrans" cxnId="{29512604-FE02-4E4E-910C-D458B019B3E0}">
      <dgm:prSet/>
      <dgm:spPr/>
      <dgm:t>
        <a:bodyPr/>
        <a:lstStyle/>
        <a:p>
          <a:endParaRPr lang="es-CO">
            <a:latin typeface="Montserrat" panose="00000500000000000000" pitchFamily="50" charset="0"/>
          </a:endParaRPr>
        </a:p>
      </dgm:t>
    </dgm:pt>
    <dgm:pt modelId="{FC69623C-9E75-4A25-A056-82106189DC6A}">
      <dgm:prSet phldrT="[Texto]"/>
      <dgm:spPr/>
      <dgm:t>
        <a:bodyPr/>
        <a:lstStyle/>
        <a:p>
          <a:r>
            <a:rPr lang="es-ES" dirty="0">
              <a:solidFill>
                <a:srgbClr val="152B48"/>
              </a:solidFill>
              <a:latin typeface="Montserrat" panose="00000500000000000000" pitchFamily="50" charset="0"/>
            </a:rPr>
            <a:t>Si 2da PCR (-) y paciente está afebril </a:t>
          </a:r>
          <a:r>
            <a:rPr lang="es-ES" dirty="0">
              <a:solidFill>
                <a:srgbClr val="152B48"/>
              </a:solidFill>
              <a:latin typeface="Montserrat" panose="00000500000000000000" pitchFamily="50" charset="0"/>
              <a:sym typeface="Wingdings" panose="05000000000000000000" pitchFamily="2" charset="2"/>
            </a:rPr>
            <a:t> Se puede retirar el aislamiento independientemente de serología.</a:t>
          </a:r>
          <a:endParaRPr lang="es-CO" dirty="0">
            <a:solidFill>
              <a:srgbClr val="152B48"/>
            </a:solidFill>
            <a:latin typeface="Montserrat" panose="00000500000000000000" pitchFamily="50" charset="0"/>
          </a:endParaRPr>
        </a:p>
      </dgm:t>
    </dgm:pt>
    <dgm:pt modelId="{BE888013-767F-4763-997D-F5EEDFCF96FE}" type="parTrans" cxnId="{DED3B417-B600-41CD-A4BA-22ABBD522C2C}">
      <dgm:prSet/>
      <dgm:spPr/>
      <dgm:t>
        <a:bodyPr/>
        <a:lstStyle/>
        <a:p>
          <a:endParaRPr lang="es-CO">
            <a:latin typeface="Montserrat" panose="00000500000000000000" pitchFamily="50" charset="0"/>
          </a:endParaRPr>
        </a:p>
      </dgm:t>
    </dgm:pt>
    <dgm:pt modelId="{87CBE004-1107-49AF-814C-392D92CADE35}" type="sibTrans" cxnId="{DED3B417-B600-41CD-A4BA-22ABBD522C2C}">
      <dgm:prSet/>
      <dgm:spPr/>
      <dgm:t>
        <a:bodyPr/>
        <a:lstStyle/>
        <a:p>
          <a:endParaRPr lang="es-CO">
            <a:latin typeface="Montserrat" panose="00000500000000000000" pitchFamily="50" charset="0"/>
          </a:endParaRPr>
        </a:p>
      </dgm:t>
    </dgm:pt>
    <dgm:pt modelId="{EA40851D-36F7-49EB-8773-C35DF5577BD7}" type="pres">
      <dgm:prSet presAssocID="{41C1300E-DCEE-4E5E-AB9E-336649ACA0BC}" presName="layout" presStyleCnt="0">
        <dgm:presLayoutVars>
          <dgm:chMax/>
          <dgm:chPref/>
          <dgm:dir/>
          <dgm:animOne val="branch"/>
          <dgm:animLvl val="lvl"/>
          <dgm:resizeHandles/>
        </dgm:presLayoutVars>
      </dgm:prSet>
      <dgm:spPr/>
    </dgm:pt>
    <dgm:pt modelId="{1ABE7489-5EA1-410D-A06E-5DB983ADF4A4}" type="pres">
      <dgm:prSet presAssocID="{BD9B000E-5E6D-4FB7-9618-9FB22053C0B3}" presName="root" presStyleCnt="0">
        <dgm:presLayoutVars>
          <dgm:chMax/>
          <dgm:chPref val="4"/>
        </dgm:presLayoutVars>
      </dgm:prSet>
      <dgm:spPr/>
    </dgm:pt>
    <dgm:pt modelId="{22289255-CDC4-4E0D-8202-56C1FB535891}" type="pres">
      <dgm:prSet presAssocID="{BD9B000E-5E6D-4FB7-9618-9FB22053C0B3}" presName="rootComposite" presStyleCnt="0">
        <dgm:presLayoutVars/>
      </dgm:prSet>
      <dgm:spPr/>
    </dgm:pt>
    <dgm:pt modelId="{9FFCF725-E6EE-429D-9DFD-FDA2FE992283}" type="pres">
      <dgm:prSet presAssocID="{BD9B000E-5E6D-4FB7-9618-9FB22053C0B3}" presName="rootText" presStyleLbl="node0" presStyleIdx="0" presStyleCnt="1">
        <dgm:presLayoutVars>
          <dgm:chMax/>
          <dgm:chPref val="4"/>
        </dgm:presLayoutVars>
      </dgm:prSet>
      <dgm:spPr/>
    </dgm:pt>
    <dgm:pt modelId="{02DCB361-CEC1-4309-AEA7-12663F548D51}" type="pres">
      <dgm:prSet presAssocID="{BD9B000E-5E6D-4FB7-9618-9FB22053C0B3}" presName="childShape" presStyleCnt="0">
        <dgm:presLayoutVars>
          <dgm:chMax val="0"/>
          <dgm:chPref val="0"/>
        </dgm:presLayoutVars>
      </dgm:prSet>
      <dgm:spPr/>
    </dgm:pt>
    <dgm:pt modelId="{790E5C46-20BB-4DA1-B43D-2AA2A9B056C6}" type="pres">
      <dgm:prSet presAssocID="{A4582B1D-FC3C-422D-93EC-5BC2B92B76BC}" presName="childComposite" presStyleCnt="0">
        <dgm:presLayoutVars>
          <dgm:chMax val="0"/>
          <dgm:chPref val="0"/>
        </dgm:presLayoutVars>
      </dgm:prSet>
      <dgm:spPr/>
    </dgm:pt>
    <dgm:pt modelId="{EC34C8BB-2F43-4440-B3B5-0A46509A7481}" type="pres">
      <dgm:prSet presAssocID="{A4582B1D-FC3C-422D-93EC-5BC2B92B76BC}" presName="Image"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a:blipFill>
      </dgm:spPr>
      <dgm:extLst>
        <a:ext uri="{E40237B7-FDA0-4F09-8148-C483321AD2D9}">
          <dgm14:cNvPr xmlns:dgm14="http://schemas.microsoft.com/office/drawing/2010/diagram" id="0" name="" descr="Peligro"/>
        </a:ext>
      </dgm:extLst>
    </dgm:pt>
    <dgm:pt modelId="{BD48E3D8-2AA3-4407-B4D1-81F05A19C47D}" type="pres">
      <dgm:prSet presAssocID="{A4582B1D-FC3C-422D-93EC-5BC2B92B76BC}" presName="childText" presStyleLbl="lnNode1" presStyleIdx="0" presStyleCnt="3">
        <dgm:presLayoutVars>
          <dgm:chMax val="0"/>
          <dgm:chPref val="0"/>
          <dgm:bulletEnabled val="1"/>
        </dgm:presLayoutVars>
      </dgm:prSet>
      <dgm:spPr/>
    </dgm:pt>
    <dgm:pt modelId="{D53D6EC8-8F15-487B-B29F-B455C5BE8823}" type="pres">
      <dgm:prSet presAssocID="{4EFAEAC4-9C38-439F-A759-77BF72165EB1}" presName="childComposite" presStyleCnt="0">
        <dgm:presLayoutVars>
          <dgm:chMax val="0"/>
          <dgm:chPref val="0"/>
        </dgm:presLayoutVars>
      </dgm:prSet>
      <dgm:spPr/>
    </dgm:pt>
    <dgm:pt modelId="{9D02DCB7-6C49-4FF2-8F44-C55AF90F7C5A}" type="pres">
      <dgm:prSet presAssocID="{4EFAEAC4-9C38-439F-A759-77BF72165EB1}" presName="Image"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a:blipFill>
      </dgm:spPr>
      <dgm:extLst>
        <a:ext uri="{E40237B7-FDA0-4F09-8148-C483321AD2D9}">
          <dgm14:cNvPr xmlns:dgm14="http://schemas.microsoft.com/office/drawing/2010/diagram" id="0" name="" descr="vendaje adhesivo"/>
        </a:ext>
      </dgm:extLst>
    </dgm:pt>
    <dgm:pt modelId="{E75E9797-BFEB-46B7-BCB3-B2582627179A}" type="pres">
      <dgm:prSet presAssocID="{4EFAEAC4-9C38-439F-A759-77BF72165EB1}" presName="childText" presStyleLbl="lnNode1" presStyleIdx="1" presStyleCnt="3">
        <dgm:presLayoutVars>
          <dgm:chMax val="0"/>
          <dgm:chPref val="0"/>
          <dgm:bulletEnabled val="1"/>
        </dgm:presLayoutVars>
      </dgm:prSet>
      <dgm:spPr/>
    </dgm:pt>
    <dgm:pt modelId="{37057587-F686-41F4-AB5D-76EAAAEE0445}" type="pres">
      <dgm:prSet presAssocID="{FC69623C-9E75-4A25-A056-82106189DC6A}" presName="childComposite" presStyleCnt="0">
        <dgm:presLayoutVars>
          <dgm:chMax val="0"/>
          <dgm:chPref val="0"/>
        </dgm:presLayoutVars>
      </dgm:prSet>
      <dgm:spPr/>
    </dgm:pt>
    <dgm:pt modelId="{3E9BC425-5891-4B14-ACD0-D0CE4879341D}" type="pres">
      <dgm:prSet presAssocID="{FC69623C-9E75-4A25-A056-82106189DC6A}" presName="Image"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a:blipFill>
      </dgm:spPr>
      <dgm:extLst>
        <a:ext uri="{E40237B7-FDA0-4F09-8148-C483321AD2D9}">
          <dgm14:cNvPr xmlns:dgm14="http://schemas.microsoft.com/office/drawing/2010/diagram" id="0" name="" descr="Latido"/>
        </a:ext>
      </dgm:extLst>
    </dgm:pt>
    <dgm:pt modelId="{4A972604-2738-4D19-A217-81F84853D97A}" type="pres">
      <dgm:prSet presAssocID="{FC69623C-9E75-4A25-A056-82106189DC6A}" presName="childText" presStyleLbl="lnNode1" presStyleIdx="2" presStyleCnt="3">
        <dgm:presLayoutVars>
          <dgm:chMax val="0"/>
          <dgm:chPref val="0"/>
          <dgm:bulletEnabled val="1"/>
        </dgm:presLayoutVars>
      </dgm:prSet>
      <dgm:spPr/>
    </dgm:pt>
  </dgm:ptLst>
  <dgm:cxnLst>
    <dgm:cxn modelId="{29512604-FE02-4E4E-910C-D458B019B3E0}" srcId="{BD9B000E-5E6D-4FB7-9618-9FB22053C0B3}" destId="{4EFAEAC4-9C38-439F-A759-77BF72165EB1}" srcOrd="1" destOrd="0" parTransId="{CB42314F-EC6E-42E7-96E8-E481CB45A681}" sibTransId="{1CF57E0B-CE19-4361-BF3D-7F8DD562A100}"/>
    <dgm:cxn modelId="{DED3B417-B600-41CD-A4BA-22ABBD522C2C}" srcId="{BD9B000E-5E6D-4FB7-9618-9FB22053C0B3}" destId="{FC69623C-9E75-4A25-A056-82106189DC6A}" srcOrd="2" destOrd="0" parTransId="{BE888013-767F-4763-997D-F5EEDFCF96FE}" sibTransId="{87CBE004-1107-49AF-814C-392D92CADE35}"/>
    <dgm:cxn modelId="{6CD00E47-C637-4F1E-A5FE-36D39E33497F}" type="presOf" srcId="{4EFAEAC4-9C38-439F-A759-77BF72165EB1}" destId="{E75E9797-BFEB-46B7-BCB3-B2582627179A}" srcOrd="0" destOrd="0" presId="urn:microsoft.com/office/officeart/2008/layout/PictureAccentList"/>
    <dgm:cxn modelId="{F6C2BF8D-4D7E-4094-AF52-DF43BAA3F55C}" type="presOf" srcId="{A4582B1D-FC3C-422D-93EC-5BC2B92B76BC}" destId="{BD48E3D8-2AA3-4407-B4D1-81F05A19C47D}" srcOrd="0" destOrd="0" presId="urn:microsoft.com/office/officeart/2008/layout/PictureAccentList"/>
    <dgm:cxn modelId="{44176A8E-175F-4BF3-A988-2D641550B2A1}" srcId="{41C1300E-DCEE-4E5E-AB9E-336649ACA0BC}" destId="{BD9B000E-5E6D-4FB7-9618-9FB22053C0B3}" srcOrd="0" destOrd="0" parTransId="{D9C10935-9EE1-4B4E-AFD7-13DF783F57BF}" sibTransId="{DFB36F25-C464-4622-B65B-3F338973BDF9}"/>
    <dgm:cxn modelId="{A841D7A4-53F2-4796-A8AC-F36ABA10130A}" type="presOf" srcId="{41C1300E-DCEE-4E5E-AB9E-336649ACA0BC}" destId="{EA40851D-36F7-49EB-8773-C35DF5577BD7}" srcOrd="0" destOrd="0" presId="urn:microsoft.com/office/officeart/2008/layout/PictureAccentList"/>
    <dgm:cxn modelId="{CF59DAAB-806C-4546-8E6C-D905A0DF8A5D}" type="presOf" srcId="{FC69623C-9E75-4A25-A056-82106189DC6A}" destId="{4A972604-2738-4D19-A217-81F84853D97A}" srcOrd="0" destOrd="0" presId="urn:microsoft.com/office/officeart/2008/layout/PictureAccentList"/>
    <dgm:cxn modelId="{F882A7CC-6AC7-4F1D-A3AA-96182CADE92D}" srcId="{BD9B000E-5E6D-4FB7-9618-9FB22053C0B3}" destId="{A4582B1D-FC3C-422D-93EC-5BC2B92B76BC}" srcOrd="0" destOrd="0" parTransId="{F375EBDB-1ABA-4500-932E-E5D139BC59C8}" sibTransId="{E1ACDF29-6513-443C-96DC-C44D9B2D7478}"/>
    <dgm:cxn modelId="{7DB259F2-0FD6-4148-8266-200F6E607C5E}" type="presOf" srcId="{BD9B000E-5E6D-4FB7-9618-9FB22053C0B3}" destId="{9FFCF725-E6EE-429D-9DFD-FDA2FE992283}" srcOrd="0" destOrd="0" presId="urn:microsoft.com/office/officeart/2008/layout/PictureAccentList"/>
    <dgm:cxn modelId="{C613F0CD-F99F-4C46-9109-D11428FF2519}" type="presParOf" srcId="{EA40851D-36F7-49EB-8773-C35DF5577BD7}" destId="{1ABE7489-5EA1-410D-A06E-5DB983ADF4A4}" srcOrd="0" destOrd="0" presId="urn:microsoft.com/office/officeart/2008/layout/PictureAccentList"/>
    <dgm:cxn modelId="{BF6B24E9-A9BE-4596-934F-1A8C8DF9A857}" type="presParOf" srcId="{1ABE7489-5EA1-410D-A06E-5DB983ADF4A4}" destId="{22289255-CDC4-4E0D-8202-56C1FB535891}" srcOrd="0" destOrd="0" presId="urn:microsoft.com/office/officeart/2008/layout/PictureAccentList"/>
    <dgm:cxn modelId="{A20C2520-4F46-432B-937D-C3843E7BA05F}" type="presParOf" srcId="{22289255-CDC4-4E0D-8202-56C1FB535891}" destId="{9FFCF725-E6EE-429D-9DFD-FDA2FE992283}" srcOrd="0" destOrd="0" presId="urn:microsoft.com/office/officeart/2008/layout/PictureAccentList"/>
    <dgm:cxn modelId="{DDFDC2B1-93A6-400B-B8E9-F23585168655}" type="presParOf" srcId="{1ABE7489-5EA1-410D-A06E-5DB983ADF4A4}" destId="{02DCB361-CEC1-4309-AEA7-12663F548D51}" srcOrd="1" destOrd="0" presId="urn:microsoft.com/office/officeart/2008/layout/PictureAccentList"/>
    <dgm:cxn modelId="{9DA03C94-3F3E-4DFE-AE7C-2CD2C59916CE}" type="presParOf" srcId="{02DCB361-CEC1-4309-AEA7-12663F548D51}" destId="{790E5C46-20BB-4DA1-B43D-2AA2A9B056C6}" srcOrd="0" destOrd="0" presId="urn:microsoft.com/office/officeart/2008/layout/PictureAccentList"/>
    <dgm:cxn modelId="{8A99EFBF-EA17-4FE8-9C27-413F1A722AF3}" type="presParOf" srcId="{790E5C46-20BB-4DA1-B43D-2AA2A9B056C6}" destId="{EC34C8BB-2F43-4440-B3B5-0A46509A7481}" srcOrd="0" destOrd="0" presId="urn:microsoft.com/office/officeart/2008/layout/PictureAccentList"/>
    <dgm:cxn modelId="{D8F56E2B-AFE9-4678-A99C-F03481C62F56}" type="presParOf" srcId="{790E5C46-20BB-4DA1-B43D-2AA2A9B056C6}" destId="{BD48E3D8-2AA3-4407-B4D1-81F05A19C47D}" srcOrd="1" destOrd="0" presId="urn:microsoft.com/office/officeart/2008/layout/PictureAccentList"/>
    <dgm:cxn modelId="{A8BEA05E-06CE-4AA0-9CF0-195CCFDA76F8}" type="presParOf" srcId="{02DCB361-CEC1-4309-AEA7-12663F548D51}" destId="{D53D6EC8-8F15-487B-B29F-B455C5BE8823}" srcOrd="1" destOrd="0" presId="urn:microsoft.com/office/officeart/2008/layout/PictureAccentList"/>
    <dgm:cxn modelId="{A7B3492E-63AF-417D-938B-40F7339DAC33}" type="presParOf" srcId="{D53D6EC8-8F15-487B-B29F-B455C5BE8823}" destId="{9D02DCB7-6C49-4FF2-8F44-C55AF90F7C5A}" srcOrd="0" destOrd="0" presId="urn:microsoft.com/office/officeart/2008/layout/PictureAccentList"/>
    <dgm:cxn modelId="{6CA50877-0B22-425F-9182-8F1CB62BF5CD}" type="presParOf" srcId="{D53D6EC8-8F15-487B-B29F-B455C5BE8823}" destId="{E75E9797-BFEB-46B7-BCB3-B2582627179A}" srcOrd="1" destOrd="0" presId="urn:microsoft.com/office/officeart/2008/layout/PictureAccentList"/>
    <dgm:cxn modelId="{0E8BA93B-0504-408C-AD81-E8D10AA39180}" type="presParOf" srcId="{02DCB361-CEC1-4309-AEA7-12663F548D51}" destId="{37057587-F686-41F4-AB5D-76EAAAEE0445}" srcOrd="2" destOrd="0" presId="urn:microsoft.com/office/officeart/2008/layout/PictureAccentList"/>
    <dgm:cxn modelId="{9D301691-2CE5-41B1-A637-B430E3CDE39D}" type="presParOf" srcId="{37057587-F686-41F4-AB5D-76EAAAEE0445}" destId="{3E9BC425-5891-4B14-ACD0-D0CE4879341D}" srcOrd="0" destOrd="0" presId="urn:microsoft.com/office/officeart/2008/layout/PictureAccentList"/>
    <dgm:cxn modelId="{9900C77C-0A12-4E29-8120-4CB75ABF48AD}" type="presParOf" srcId="{37057587-F686-41F4-AB5D-76EAAAEE0445}" destId="{4A972604-2738-4D19-A217-81F84853D97A}" srcOrd="1" destOrd="0" presId="urn:microsoft.com/office/officeart/2008/layout/PictureAccent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1.xml><?xml version="1.0" encoding="utf-8"?>
<dgm:dataModel xmlns:dgm="http://schemas.openxmlformats.org/drawingml/2006/diagram" xmlns:a="http://schemas.openxmlformats.org/drawingml/2006/main">
  <dgm:ptLst>
    <dgm:pt modelId="{6FED9192-C063-BD4D-BF15-A6A1FCA09517}" type="doc">
      <dgm:prSet loTypeId="urn:microsoft.com/office/officeart/2005/8/layout/process1" loCatId="" qsTypeId="urn:microsoft.com/office/officeart/2005/8/quickstyle/simple1" qsCatId="simple" csTypeId="urn:microsoft.com/office/officeart/2005/8/colors/accent1_2" csCatId="accent1" phldr="1"/>
      <dgm:spPr/>
    </dgm:pt>
    <dgm:pt modelId="{83F5CE18-E676-174A-857A-715A42A4F2AB}">
      <dgm:prSet phldrT="[Texto]" custT="1"/>
      <dgm:spPr>
        <a:solidFill>
          <a:srgbClr val="152B48"/>
        </a:solidFill>
      </dgm:spPr>
      <dgm:t>
        <a:bodyPr/>
        <a:lstStyle/>
        <a:p>
          <a:r>
            <a:rPr lang="es-CO" sz="2000" b="1" dirty="0">
              <a:latin typeface="Montserrat" panose="00000500000000000000"/>
            </a:rPr>
            <a:t>SDRA</a:t>
          </a:r>
          <a:endParaRPr lang="es-ES" sz="2000" b="1" dirty="0">
            <a:latin typeface="Montserrat" panose="00000500000000000000"/>
          </a:endParaRPr>
        </a:p>
      </dgm:t>
    </dgm:pt>
    <dgm:pt modelId="{9B6D74D3-E424-E241-8118-0744893B9F71}" type="parTrans" cxnId="{79877B37-A99A-B04F-98E7-20D004983A72}">
      <dgm:prSet/>
      <dgm:spPr/>
      <dgm:t>
        <a:bodyPr/>
        <a:lstStyle/>
        <a:p>
          <a:endParaRPr lang="es-ES" b="1">
            <a:latin typeface="Montserrat" panose="00000500000000000000"/>
          </a:endParaRPr>
        </a:p>
      </dgm:t>
    </dgm:pt>
    <dgm:pt modelId="{BE72B37C-447C-9546-8766-9B0287F81869}" type="sibTrans" cxnId="{79877B37-A99A-B04F-98E7-20D004983A72}">
      <dgm:prSet/>
      <dgm:spPr/>
      <dgm:t>
        <a:bodyPr/>
        <a:lstStyle/>
        <a:p>
          <a:endParaRPr lang="es-ES" b="1" dirty="0">
            <a:latin typeface="Montserrat" panose="00000500000000000000"/>
          </a:endParaRPr>
        </a:p>
      </dgm:t>
    </dgm:pt>
    <dgm:pt modelId="{13156BDA-6EF6-B846-829D-98B002045A34}">
      <dgm:prSet phldrT="[Texto]" custT="1"/>
      <dgm:spPr>
        <a:solidFill>
          <a:srgbClr val="152B48"/>
        </a:solidFill>
      </dgm:spPr>
      <dgm:t>
        <a:bodyPr/>
        <a:lstStyle/>
        <a:p>
          <a:r>
            <a:rPr lang="es-CO" sz="1800" b="1" dirty="0">
              <a:latin typeface="Montserrat" panose="00000500000000000000"/>
            </a:rPr>
            <a:t>Choque o disfunción cardíaca</a:t>
          </a:r>
          <a:endParaRPr lang="es-ES" sz="1800" b="1" dirty="0">
            <a:latin typeface="Montserrat" panose="00000500000000000000"/>
          </a:endParaRPr>
        </a:p>
      </dgm:t>
    </dgm:pt>
    <dgm:pt modelId="{97E10DA1-7F12-0D49-8FEB-EC0FC15711A2}" type="parTrans" cxnId="{307CA6EA-CBA2-9243-859F-544DFC2C9D93}">
      <dgm:prSet/>
      <dgm:spPr/>
      <dgm:t>
        <a:bodyPr/>
        <a:lstStyle/>
        <a:p>
          <a:endParaRPr lang="es-ES" b="1">
            <a:latin typeface="Montserrat" panose="00000500000000000000"/>
          </a:endParaRPr>
        </a:p>
      </dgm:t>
    </dgm:pt>
    <dgm:pt modelId="{AA8C35B7-6971-0F4F-B742-C971D3A91A0D}" type="sibTrans" cxnId="{307CA6EA-CBA2-9243-859F-544DFC2C9D93}">
      <dgm:prSet/>
      <dgm:spPr/>
      <dgm:t>
        <a:bodyPr/>
        <a:lstStyle/>
        <a:p>
          <a:endParaRPr lang="es-ES" b="1" dirty="0">
            <a:latin typeface="Montserrat" panose="00000500000000000000"/>
          </a:endParaRPr>
        </a:p>
      </dgm:t>
    </dgm:pt>
    <dgm:pt modelId="{50A6D1BE-6CA3-0742-85DD-2BABC10E5169}">
      <dgm:prSet phldrT="[Texto]"/>
      <dgm:spPr>
        <a:solidFill>
          <a:srgbClr val="152B48"/>
        </a:solidFill>
      </dgm:spPr>
      <dgm:t>
        <a:bodyPr/>
        <a:lstStyle/>
        <a:p>
          <a:r>
            <a:rPr lang="es-CO" b="1" dirty="0">
              <a:latin typeface="Montserrat" panose="00000500000000000000"/>
            </a:rPr>
            <a:t>Elevación de LDH, dímero D y/o ferritina elevada, linfopenia, hipoalbuminemia, trombocitopenia</a:t>
          </a:r>
          <a:endParaRPr lang="es-ES" b="1" dirty="0">
            <a:latin typeface="Montserrat" panose="00000500000000000000"/>
          </a:endParaRPr>
        </a:p>
      </dgm:t>
    </dgm:pt>
    <dgm:pt modelId="{7D017EB0-CFD9-BB48-9869-5CF0E7055D5C}" type="parTrans" cxnId="{3376B734-9DB0-B849-BF8D-A796256E2E22}">
      <dgm:prSet/>
      <dgm:spPr/>
      <dgm:t>
        <a:bodyPr/>
        <a:lstStyle/>
        <a:p>
          <a:endParaRPr lang="es-ES" b="1">
            <a:latin typeface="Montserrat" panose="00000500000000000000"/>
          </a:endParaRPr>
        </a:p>
      </dgm:t>
    </dgm:pt>
    <dgm:pt modelId="{8D3F47DE-88D1-1C48-8FE8-C3BFA1F1D6CF}" type="sibTrans" cxnId="{3376B734-9DB0-B849-BF8D-A796256E2E22}">
      <dgm:prSet/>
      <dgm:spPr/>
      <dgm:t>
        <a:bodyPr/>
        <a:lstStyle/>
        <a:p>
          <a:endParaRPr lang="es-ES" b="1">
            <a:latin typeface="Montserrat" panose="00000500000000000000"/>
          </a:endParaRPr>
        </a:p>
      </dgm:t>
    </dgm:pt>
    <dgm:pt modelId="{C93CB840-AE7F-314F-B755-DE46B1FEDCD4}" type="pres">
      <dgm:prSet presAssocID="{6FED9192-C063-BD4D-BF15-A6A1FCA09517}" presName="Name0" presStyleCnt="0">
        <dgm:presLayoutVars>
          <dgm:dir/>
          <dgm:resizeHandles val="exact"/>
        </dgm:presLayoutVars>
      </dgm:prSet>
      <dgm:spPr/>
    </dgm:pt>
    <dgm:pt modelId="{FE6436C5-CEF0-4046-822B-EA4EB0776483}" type="pres">
      <dgm:prSet presAssocID="{83F5CE18-E676-174A-857A-715A42A4F2AB}" presName="node" presStyleLbl="node1" presStyleIdx="0" presStyleCnt="3">
        <dgm:presLayoutVars>
          <dgm:bulletEnabled val="1"/>
        </dgm:presLayoutVars>
      </dgm:prSet>
      <dgm:spPr/>
    </dgm:pt>
    <dgm:pt modelId="{0AA070E7-EA3A-1A4B-8A62-09DE4EBE266B}" type="pres">
      <dgm:prSet presAssocID="{BE72B37C-447C-9546-8766-9B0287F81869}" presName="sibTrans" presStyleLbl="sibTrans2D1" presStyleIdx="0" presStyleCnt="2"/>
      <dgm:spPr/>
    </dgm:pt>
    <dgm:pt modelId="{94EB6215-DADF-8045-A2F5-95F29AD4BC24}" type="pres">
      <dgm:prSet presAssocID="{BE72B37C-447C-9546-8766-9B0287F81869}" presName="connectorText" presStyleLbl="sibTrans2D1" presStyleIdx="0" presStyleCnt="2"/>
      <dgm:spPr/>
    </dgm:pt>
    <dgm:pt modelId="{9EC09A6C-0A81-3047-BADC-337C7DC9D08C}" type="pres">
      <dgm:prSet presAssocID="{13156BDA-6EF6-B846-829D-98B002045A34}" presName="node" presStyleLbl="node1" presStyleIdx="1" presStyleCnt="3">
        <dgm:presLayoutVars>
          <dgm:bulletEnabled val="1"/>
        </dgm:presLayoutVars>
      </dgm:prSet>
      <dgm:spPr/>
    </dgm:pt>
    <dgm:pt modelId="{47F0C772-3013-EC4A-A9BA-21F50D8FA747}" type="pres">
      <dgm:prSet presAssocID="{AA8C35B7-6971-0F4F-B742-C971D3A91A0D}" presName="sibTrans" presStyleLbl="sibTrans2D1" presStyleIdx="1" presStyleCnt="2"/>
      <dgm:spPr/>
    </dgm:pt>
    <dgm:pt modelId="{063EA493-7EE3-564C-A570-24CCA1EE45E5}" type="pres">
      <dgm:prSet presAssocID="{AA8C35B7-6971-0F4F-B742-C971D3A91A0D}" presName="connectorText" presStyleLbl="sibTrans2D1" presStyleIdx="1" presStyleCnt="2"/>
      <dgm:spPr/>
    </dgm:pt>
    <dgm:pt modelId="{1F8646E7-5991-054A-B33B-89BE148EACD1}" type="pres">
      <dgm:prSet presAssocID="{50A6D1BE-6CA3-0742-85DD-2BABC10E5169}" presName="node" presStyleLbl="node1" presStyleIdx="2" presStyleCnt="3">
        <dgm:presLayoutVars>
          <dgm:bulletEnabled val="1"/>
        </dgm:presLayoutVars>
      </dgm:prSet>
      <dgm:spPr/>
    </dgm:pt>
  </dgm:ptLst>
  <dgm:cxnLst>
    <dgm:cxn modelId="{3376B734-9DB0-B849-BF8D-A796256E2E22}" srcId="{6FED9192-C063-BD4D-BF15-A6A1FCA09517}" destId="{50A6D1BE-6CA3-0742-85DD-2BABC10E5169}" srcOrd="2" destOrd="0" parTransId="{7D017EB0-CFD9-BB48-9869-5CF0E7055D5C}" sibTransId="{8D3F47DE-88D1-1C48-8FE8-C3BFA1F1D6CF}"/>
    <dgm:cxn modelId="{54CE6137-2F27-0442-A17D-AE940B8646D1}" type="presOf" srcId="{AA8C35B7-6971-0F4F-B742-C971D3A91A0D}" destId="{063EA493-7EE3-564C-A570-24CCA1EE45E5}" srcOrd="1" destOrd="0" presId="urn:microsoft.com/office/officeart/2005/8/layout/process1"/>
    <dgm:cxn modelId="{79877B37-A99A-B04F-98E7-20D004983A72}" srcId="{6FED9192-C063-BD4D-BF15-A6A1FCA09517}" destId="{83F5CE18-E676-174A-857A-715A42A4F2AB}" srcOrd="0" destOrd="0" parTransId="{9B6D74D3-E424-E241-8118-0744893B9F71}" sibTransId="{BE72B37C-447C-9546-8766-9B0287F81869}"/>
    <dgm:cxn modelId="{D292803A-1A56-C840-9E03-8655EA0927E3}" type="presOf" srcId="{AA8C35B7-6971-0F4F-B742-C971D3A91A0D}" destId="{47F0C772-3013-EC4A-A9BA-21F50D8FA747}" srcOrd="0" destOrd="0" presId="urn:microsoft.com/office/officeart/2005/8/layout/process1"/>
    <dgm:cxn modelId="{8870803C-1D4D-FC49-B0F2-D83A964BE4C2}" type="presOf" srcId="{83F5CE18-E676-174A-857A-715A42A4F2AB}" destId="{FE6436C5-CEF0-4046-822B-EA4EB0776483}" srcOrd="0" destOrd="0" presId="urn:microsoft.com/office/officeart/2005/8/layout/process1"/>
    <dgm:cxn modelId="{383B074B-6FFC-8E4D-9454-D203E27979F6}" type="presOf" srcId="{13156BDA-6EF6-B846-829D-98B002045A34}" destId="{9EC09A6C-0A81-3047-BADC-337C7DC9D08C}" srcOrd="0" destOrd="0" presId="urn:microsoft.com/office/officeart/2005/8/layout/process1"/>
    <dgm:cxn modelId="{33C4D77F-A777-A74F-BD80-9F3B100443D9}" type="presOf" srcId="{BE72B37C-447C-9546-8766-9B0287F81869}" destId="{0AA070E7-EA3A-1A4B-8A62-09DE4EBE266B}" srcOrd="0" destOrd="0" presId="urn:microsoft.com/office/officeart/2005/8/layout/process1"/>
    <dgm:cxn modelId="{697D029E-E2E5-EC42-A533-24ABD15666F9}" type="presOf" srcId="{BE72B37C-447C-9546-8766-9B0287F81869}" destId="{94EB6215-DADF-8045-A2F5-95F29AD4BC24}" srcOrd="1" destOrd="0" presId="urn:microsoft.com/office/officeart/2005/8/layout/process1"/>
    <dgm:cxn modelId="{EA2CA7C1-E885-5543-ACA6-22779D4931BF}" type="presOf" srcId="{6FED9192-C063-BD4D-BF15-A6A1FCA09517}" destId="{C93CB840-AE7F-314F-B755-DE46B1FEDCD4}" srcOrd="0" destOrd="0" presId="urn:microsoft.com/office/officeart/2005/8/layout/process1"/>
    <dgm:cxn modelId="{307CA6EA-CBA2-9243-859F-544DFC2C9D93}" srcId="{6FED9192-C063-BD4D-BF15-A6A1FCA09517}" destId="{13156BDA-6EF6-B846-829D-98B002045A34}" srcOrd="1" destOrd="0" parTransId="{97E10DA1-7F12-0D49-8FEB-EC0FC15711A2}" sibTransId="{AA8C35B7-6971-0F4F-B742-C971D3A91A0D}"/>
    <dgm:cxn modelId="{E6C067EE-F8B4-1A45-992D-875C708A6717}" type="presOf" srcId="{50A6D1BE-6CA3-0742-85DD-2BABC10E5169}" destId="{1F8646E7-5991-054A-B33B-89BE148EACD1}" srcOrd="0" destOrd="0" presId="urn:microsoft.com/office/officeart/2005/8/layout/process1"/>
    <dgm:cxn modelId="{2E423C46-3507-BF49-A158-182B41BE97B2}" type="presParOf" srcId="{C93CB840-AE7F-314F-B755-DE46B1FEDCD4}" destId="{FE6436C5-CEF0-4046-822B-EA4EB0776483}" srcOrd="0" destOrd="0" presId="urn:microsoft.com/office/officeart/2005/8/layout/process1"/>
    <dgm:cxn modelId="{69CA10DC-AF8D-8F43-AB8E-E0E8B5978660}" type="presParOf" srcId="{C93CB840-AE7F-314F-B755-DE46B1FEDCD4}" destId="{0AA070E7-EA3A-1A4B-8A62-09DE4EBE266B}" srcOrd="1" destOrd="0" presId="urn:microsoft.com/office/officeart/2005/8/layout/process1"/>
    <dgm:cxn modelId="{A007124F-6DE4-9943-B0DA-97DF3DB399C3}" type="presParOf" srcId="{0AA070E7-EA3A-1A4B-8A62-09DE4EBE266B}" destId="{94EB6215-DADF-8045-A2F5-95F29AD4BC24}" srcOrd="0" destOrd="0" presId="urn:microsoft.com/office/officeart/2005/8/layout/process1"/>
    <dgm:cxn modelId="{DC98922B-FF99-7747-883D-82CC0C5B64FC}" type="presParOf" srcId="{C93CB840-AE7F-314F-B755-DE46B1FEDCD4}" destId="{9EC09A6C-0A81-3047-BADC-337C7DC9D08C}" srcOrd="2" destOrd="0" presId="urn:microsoft.com/office/officeart/2005/8/layout/process1"/>
    <dgm:cxn modelId="{85F85BE2-A43A-CF45-B33D-B779C24A0D66}" type="presParOf" srcId="{C93CB840-AE7F-314F-B755-DE46B1FEDCD4}" destId="{47F0C772-3013-EC4A-A9BA-21F50D8FA747}" srcOrd="3" destOrd="0" presId="urn:microsoft.com/office/officeart/2005/8/layout/process1"/>
    <dgm:cxn modelId="{12F44D31-2282-7646-AC5E-62CB128822D6}" type="presParOf" srcId="{47F0C772-3013-EC4A-A9BA-21F50D8FA747}" destId="{063EA493-7EE3-564C-A570-24CCA1EE45E5}" srcOrd="0" destOrd="0" presId="urn:microsoft.com/office/officeart/2005/8/layout/process1"/>
    <dgm:cxn modelId="{A8BC0D78-540E-3F46-8588-1F8B7D087BD3}" type="presParOf" srcId="{C93CB840-AE7F-314F-B755-DE46B1FEDCD4}" destId="{1F8646E7-5991-054A-B33B-89BE148EACD1}" srcOrd="4" destOrd="0" presId="urn:microsoft.com/office/officeart/2005/8/layout/process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D5976552-FC22-4AC3-ADE1-C10503571CF8}" type="doc">
      <dgm:prSet loTypeId="urn:microsoft.com/office/officeart/2005/8/layout/bProcess3" loCatId="process" qsTypeId="urn:microsoft.com/office/officeart/2005/8/quickstyle/simple3" qsCatId="simple" csTypeId="urn:microsoft.com/office/officeart/2005/8/colors/accent0_1" csCatId="mainScheme" phldr="1"/>
      <dgm:spPr/>
      <dgm:t>
        <a:bodyPr/>
        <a:lstStyle/>
        <a:p>
          <a:endParaRPr lang="es-CO"/>
        </a:p>
      </dgm:t>
    </dgm:pt>
    <dgm:pt modelId="{CE2AAE02-7F02-4B28-A164-4494E0FC8C9F}">
      <dgm:prSet phldrT="[Texto]" custT="1"/>
      <dgm:spPr/>
      <dgm:t>
        <a:bodyPr/>
        <a:lstStyle/>
        <a:p>
          <a:r>
            <a:rPr lang="es-ES" sz="1200" baseline="0" dirty="0">
              <a:solidFill>
                <a:srgbClr val="152B48"/>
              </a:solidFill>
              <a:latin typeface="Montserrat" panose="00000500000000000000" pitchFamily="50" charset="0"/>
            </a:rPr>
            <a:t>Antígeno</a:t>
          </a:r>
          <a:endParaRPr lang="es-CO" sz="1200" baseline="0" dirty="0">
            <a:solidFill>
              <a:srgbClr val="152B48"/>
            </a:solidFill>
            <a:latin typeface="Montserrat" panose="00000500000000000000" pitchFamily="50" charset="0"/>
          </a:endParaRPr>
        </a:p>
      </dgm:t>
    </dgm:pt>
    <dgm:pt modelId="{7052DC75-D0DA-4F2B-AB8A-AA19B1EFFDA9}" type="parTrans" cxnId="{720BA58B-920C-4BFF-BBF7-1FC357F0A430}">
      <dgm:prSet/>
      <dgm:spPr/>
      <dgm:t>
        <a:bodyPr/>
        <a:lstStyle/>
        <a:p>
          <a:endParaRPr lang="es-CO" sz="2000">
            <a:solidFill>
              <a:srgbClr val="152B48"/>
            </a:solidFill>
            <a:latin typeface="Montserrat" panose="00000500000000000000" pitchFamily="50" charset="0"/>
          </a:endParaRPr>
        </a:p>
      </dgm:t>
    </dgm:pt>
    <dgm:pt modelId="{CC5F4D47-0FAF-4665-8795-B13522B24DBC}" type="sibTrans" cxnId="{720BA58B-920C-4BFF-BBF7-1FC357F0A430}">
      <dgm:prSet custT="1"/>
      <dgm:spPr/>
      <dgm:t>
        <a:bodyPr/>
        <a:lstStyle/>
        <a:p>
          <a:endParaRPr lang="es-CO" sz="600">
            <a:solidFill>
              <a:srgbClr val="152B48"/>
            </a:solidFill>
            <a:latin typeface="Montserrat" panose="00000500000000000000" pitchFamily="50" charset="0"/>
          </a:endParaRPr>
        </a:p>
      </dgm:t>
    </dgm:pt>
    <dgm:pt modelId="{11D619C9-23A4-49AB-88D7-F93B3E274037}">
      <dgm:prSet phldrT="[Texto]" custT="1"/>
      <dgm:spPr/>
      <dgm:t>
        <a:bodyPr/>
        <a:lstStyle/>
        <a:p>
          <a:r>
            <a:rPr lang="es-ES" sz="1200" baseline="0" dirty="0">
              <a:solidFill>
                <a:srgbClr val="152B48"/>
              </a:solidFill>
              <a:latin typeface="Montserrat" panose="00000500000000000000" pitchFamily="50" charset="0"/>
            </a:rPr>
            <a:t>Respuesta inmune innata y adquirida</a:t>
          </a:r>
          <a:endParaRPr lang="es-CO" sz="1200" baseline="0" dirty="0">
            <a:solidFill>
              <a:srgbClr val="152B48"/>
            </a:solidFill>
            <a:latin typeface="Montserrat" panose="00000500000000000000" pitchFamily="50" charset="0"/>
          </a:endParaRPr>
        </a:p>
      </dgm:t>
    </dgm:pt>
    <dgm:pt modelId="{45F2CBB8-3A3E-49EB-9835-03106D025808}" type="parTrans" cxnId="{C5F88E61-FD75-4C61-B98B-48B7375C0DD1}">
      <dgm:prSet/>
      <dgm:spPr/>
      <dgm:t>
        <a:bodyPr/>
        <a:lstStyle/>
        <a:p>
          <a:endParaRPr lang="es-CO" sz="2000">
            <a:solidFill>
              <a:srgbClr val="152B48"/>
            </a:solidFill>
            <a:latin typeface="Montserrat" panose="00000500000000000000" pitchFamily="50" charset="0"/>
          </a:endParaRPr>
        </a:p>
      </dgm:t>
    </dgm:pt>
    <dgm:pt modelId="{D5F915B4-C319-4A11-A462-CBA785C1BFEC}" type="sibTrans" cxnId="{C5F88E61-FD75-4C61-B98B-48B7375C0DD1}">
      <dgm:prSet custT="1"/>
      <dgm:spPr/>
      <dgm:t>
        <a:bodyPr/>
        <a:lstStyle/>
        <a:p>
          <a:endParaRPr lang="es-CO" sz="600">
            <a:solidFill>
              <a:srgbClr val="152B48"/>
            </a:solidFill>
            <a:latin typeface="Montserrat" panose="00000500000000000000" pitchFamily="50" charset="0"/>
          </a:endParaRPr>
        </a:p>
      </dgm:t>
    </dgm:pt>
    <dgm:pt modelId="{2B1490E3-6846-4D57-96E7-C7387FE750E0}">
      <dgm:prSet phldrT="[Texto]" custT="1"/>
      <dgm:spPr/>
      <dgm:t>
        <a:bodyPr/>
        <a:lstStyle/>
        <a:p>
          <a:r>
            <a:rPr lang="es-ES" sz="1200" baseline="0" dirty="0">
              <a:solidFill>
                <a:srgbClr val="152B48"/>
              </a:solidFill>
              <a:latin typeface="Montserrat" panose="00000500000000000000" pitchFamily="50" charset="0"/>
            </a:rPr>
            <a:t>Células reconocen el antígeno</a:t>
          </a:r>
          <a:endParaRPr lang="es-CO" sz="1200" baseline="0" dirty="0">
            <a:solidFill>
              <a:srgbClr val="152B48"/>
            </a:solidFill>
            <a:latin typeface="Montserrat" panose="00000500000000000000" pitchFamily="50" charset="0"/>
          </a:endParaRPr>
        </a:p>
      </dgm:t>
    </dgm:pt>
    <dgm:pt modelId="{F73346F4-82E3-4517-B588-1D18A4FB6907}" type="parTrans" cxnId="{AE4022CE-B673-477A-8B54-8B563EC1137C}">
      <dgm:prSet/>
      <dgm:spPr/>
      <dgm:t>
        <a:bodyPr/>
        <a:lstStyle/>
        <a:p>
          <a:endParaRPr lang="es-CO" sz="2000">
            <a:solidFill>
              <a:srgbClr val="152B48"/>
            </a:solidFill>
            <a:latin typeface="Montserrat" panose="00000500000000000000" pitchFamily="50" charset="0"/>
          </a:endParaRPr>
        </a:p>
      </dgm:t>
    </dgm:pt>
    <dgm:pt modelId="{2B327441-F4FB-4923-B134-7EE430F05A0D}" type="sibTrans" cxnId="{AE4022CE-B673-477A-8B54-8B563EC1137C}">
      <dgm:prSet custT="1"/>
      <dgm:spPr/>
      <dgm:t>
        <a:bodyPr/>
        <a:lstStyle/>
        <a:p>
          <a:endParaRPr lang="es-CO" sz="600">
            <a:solidFill>
              <a:srgbClr val="152B48"/>
            </a:solidFill>
            <a:latin typeface="Montserrat" panose="00000500000000000000" pitchFamily="50" charset="0"/>
          </a:endParaRPr>
        </a:p>
      </dgm:t>
    </dgm:pt>
    <dgm:pt modelId="{E9BA1116-9AD7-487F-BE2E-918575EF25EB}">
      <dgm:prSet phldrT="[Texto]" custT="1"/>
      <dgm:spPr/>
      <dgm:t>
        <a:bodyPr/>
        <a:lstStyle/>
        <a:p>
          <a:pPr marL="0" lvl="0" indent="0" algn="ctr" defTabSz="622300">
            <a:lnSpc>
              <a:spcPct val="90000"/>
            </a:lnSpc>
            <a:spcBef>
              <a:spcPct val="0"/>
            </a:spcBef>
            <a:spcAft>
              <a:spcPct val="35000"/>
            </a:spcAft>
            <a:buNone/>
          </a:pPr>
          <a:r>
            <a:rPr lang="es-ES" sz="1200" kern="1200" baseline="0" dirty="0">
              <a:solidFill>
                <a:srgbClr val="152B48"/>
              </a:solidFill>
              <a:latin typeface="Montserrat" panose="00000500000000000000" pitchFamily="50" charset="0"/>
              <a:ea typeface="+mn-ea"/>
              <a:cs typeface="+mn-cs"/>
            </a:rPr>
            <a:t>Aumento de producción de citoquinas</a:t>
          </a:r>
          <a:endParaRPr lang="es-CO" sz="1200" kern="1200" baseline="0" dirty="0">
            <a:solidFill>
              <a:srgbClr val="152B48"/>
            </a:solidFill>
            <a:latin typeface="Montserrat" panose="00000500000000000000" pitchFamily="50" charset="0"/>
            <a:ea typeface="+mn-ea"/>
            <a:cs typeface="+mn-cs"/>
          </a:endParaRPr>
        </a:p>
      </dgm:t>
    </dgm:pt>
    <dgm:pt modelId="{BBF61B08-6706-4832-A5A5-6A6FA4E86A37}" type="parTrans" cxnId="{9A93BE9F-105E-483B-8638-3FC2B318F8FF}">
      <dgm:prSet/>
      <dgm:spPr/>
      <dgm:t>
        <a:bodyPr/>
        <a:lstStyle/>
        <a:p>
          <a:endParaRPr lang="es-CO" sz="2000">
            <a:solidFill>
              <a:srgbClr val="152B48"/>
            </a:solidFill>
            <a:latin typeface="Montserrat" panose="00000500000000000000" pitchFamily="50" charset="0"/>
          </a:endParaRPr>
        </a:p>
      </dgm:t>
    </dgm:pt>
    <dgm:pt modelId="{BA05B246-B487-4ACB-8090-4841D8521F31}" type="sibTrans" cxnId="{9A93BE9F-105E-483B-8638-3FC2B318F8FF}">
      <dgm:prSet custT="1"/>
      <dgm:spPr/>
      <dgm:t>
        <a:bodyPr/>
        <a:lstStyle/>
        <a:p>
          <a:endParaRPr lang="es-CO" sz="600">
            <a:solidFill>
              <a:srgbClr val="152B48"/>
            </a:solidFill>
            <a:latin typeface="Montserrat" panose="00000500000000000000" pitchFamily="50" charset="0"/>
          </a:endParaRPr>
        </a:p>
      </dgm:t>
    </dgm:pt>
    <dgm:pt modelId="{B7A4BA5B-E853-4DDE-A1A1-D3DFD18008F5}">
      <dgm:prSet phldrT="[Texto]" custT="1"/>
      <dgm:spPr/>
      <dgm:t>
        <a:bodyPr/>
        <a:lstStyle/>
        <a:p>
          <a:pPr marL="0" lvl="0" indent="0" algn="ctr" defTabSz="622300">
            <a:lnSpc>
              <a:spcPct val="90000"/>
            </a:lnSpc>
            <a:spcBef>
              <a:spcPct val="0"/>
            </a:spcBef>
            <a:spcAft>
              <a:spcPct val="35000"/>
            </a:spcAft>
            <a:buNone/>
          </a:pPr>
          <a:r>
            <a:rPr lang="es-ES" sz="1200" kern="1200" baseline="0" dirty="0">
              <a:solidFill>
                <a:srgbClr val="152B48"/>
              </a:solidFill>
              <a:latin typeface="Montserrat" panose="00000500000000000000" pitchFamily="50" charset="0"/>
              <a:ea typeface="+mn-ea"/>
              <a:cs typeface="+mn-cs"/>
            </a:rPr>
            <a:t>Cascada inflamatoria y de células endoteliales</a:t>
          </a:r>
          <a:endParaRPr lang="es-CO" sz="1200" kern="1200" baseline="0" dirty="0">
            <a:solidFill>
              <a:srgbClr val="152B48"/>
            </a:solidFill>
            <a:latin typeface="Montserrat" panose="00000500000000000000" pitchFamily="50" charset="0"/>
            <a:ea typeface="+mn-ea"/>
            <a:cs typeface="+mn-cs"/>
          </a:endParaRPr>
        </a:p>
      </dgm:t>
    </dgm:pt>
    <dgm:pt modelId="{B196BDA1-5B49-4650-8120-ABCC69F48FE2}" type="parTrans" cxnId="{59C098DE-E226-4D69-9ABE-979F8791F78A}">
      <dgm:prSet/>
      <dgm:spPr/>
      <dgm:t>
        <a:bodyPr/>
        <a:lstStyle/>
        <a:p>
          <a:endParaRPr lang="es-CO" sz="2000">
            <a:solidFill>
              <a:srgbClr val="152B48"/>
            </a:solidFill>
            <a:latin typeface="Montserrat" panose="00000500000000000000" pitchFamily="50" charset="0"/>
          </a:endParaRPr>
        </a:p>
      </dgm:t>
    </dgm:pt>
    <dgm:pt modelId="{F6078FDF-A79C-408D-A3CA-398B31F57E45}" type="sibTrans" cxnId="{59C098DE-E226-4D69-9ABE-979F8791F78A}">
      <dgm:prSet custT="1"/>
      <dgm:spPr/>
      <dgm:t>
        <a:bodyPr/>
        <a:lstStyle/>
        <a:p>
          <a:endParaRPr lang="es-CO" sz="600">
            <a:solidFill>
              <a:srgbClr val="152B48"/>
            </a:solidFill>
            <a:latin typeface="Montserrat" panose="00000500000000000000" pitchFamily="50" charset="0"/>
          </a:endParaRPr>
        </a:p>
      </dgm:t>
    </dgm:pt>
    <dgm:pt modelId="{4E766E30-5D56-4252-9B18-A5B49B748F01}">
      <dgm:prSet phldrT="[Texto]" custT="1"/>
      <dgm:spPr/>
      <dgm:t>
        <a:bodyPr/>
        <a:lstStyle/>
        <a:p>
          <a:pPr marL="0" lvl="0" indent="0" algn="ctr" defTabSz="622300">
            <a:lnSpc>
              <a:spcPct val="90000"/>
            </a:lnSpc>
            <a:spcBef>
              <a:spcPct val="0"/>
            </a:spcBef>
            <a:spcAft>
              <a:spcPct val="35000"/>
            </a:spcAft>
            <a:buNone/>
          </a:pPr>
          <a:r>
            <a:rPr lang="es-ES" sz="1200" kern="1200" baseline="0" dirty="0">
              <a:solidFill>
                <a:srgbClr val="152B48"/>
              </a:solidFill>
              <a:latin typeface="Montserrat" panose="00000500000000000000" pitchFamily="50" charset="0"/>
              <a:ea typeface="+mn-ea"/>
              <a:cs typeface="+mn-cs"/>
            </a:rPr>
            <a:t>Inflamación sistémica</a:t>
          </a:r>
          <a:endParaRPr lang="es-CO" sz="1200" kern="1200" baseline="0" dirty="0">
            <a:solidFill>
              <a:srgbClr val="152B48"/>
            </a:solidFill>
            <a:latin typeface="Montserrat" panose="00000500000000000000" pitchFamily="50" charset="0"/>
            <a:ea typeface="+mn-ea"/>
            <a:cs typeface="+mn-cs"/>
          </a:endParaRPr>
        </a:p>
      </dgm:t>
    </dgm:pt>
    <dgm:pt modelId="{74C486C3-B74A-45E7-8A59-C11F8A3E7E32}" type="parTrans" cxnId="{2CCC8479-64E1-41D6-AF1E-269D61295D7D}">
      <dgm:prSet/>
      <dgm:spPr/>
      <dgm:t>
        <a:bodyPr/>
        <a:lstStyle/>
        <a:p>
          <a:endParaRPr lang="es-CO" sz="2000">
            <a:solidFill>
              <a:srgbClr val="152B48"/>
            </a:solidFill>
            <a:latin typeface="Montserrat" panose="00000500000000000000" pitchFamily="50" charset="0"/>
          </a:endParaRPr>
        </a:p>
      </dgm:t>
    </dgm:pt>
    <dgm:pt modelId="{451AB347-2B72-4BDC-B8FB-1CA55D9EE4D9}" type="sibTrans" cxnId="{2CCC8479-64E1-41D6-AF1E-269D61295D7D}">
      <dgm:prSet custT="1"/>
      <dgm:spPr/>
      <dgm:t>
        <a:bodyPr/>
        <a:lstStyle/>
        <a:p>
          <a:endParaRPr lang="es-CO" sz="600">
            <a:solidFill>
              <a:srgbClr val="152B48"/>
            </a:solidFill>
            <a:latin typeface="Montserrat" panose="00000500000000000000" pitchFamily="50" charset="0"/>
          </a:endParaRPr>
        </a:p>
      </dgm:t>
    </dgm:pt>
    <dgm:pt modelId="{35DBB9BB-3E93-4F3F-92CD-89DD36CD4DE9}">
      <dgm:prSet phldrT="[Texto]" custT="1"/>
      <dgm:spPr/>
      <dgm:t>
        <a:bodyPr/>
        <a:lstStyle/>
        <a:p>
          <a:pPr marL="0" lvl="0" indent="0" algn="ctr" defTabSz="622300">
            <a:lnSpc>
              <a:spcPct val="90000"/>
            </a:lnSpc>
            <a:spcBef>
              <a:spcPct val="0"/>
            </a:spcBef>
            <a:spcAft>
              <a:spcPct val="35000"/>
            </a:spcAft>
            <a:buNone/>
          </a:pPr>
          <a:r>
            <a:rPr lang="es-ES" sz="1200" kern="1200" baseline="0" dirty="0">
              <a:solidFill>
                <a:srgbClr val="152B48"/>
              </a:solidFill>
              <a:latin typeface="Montserrat" panose="00000500000000000000" pitchFamily="50" charset="0"/>
              <a:ea typeface="+mn-ea"/>
              <a:cs typeface="+mn-cs"/>
            </a:rPr>
            <a:t>Signos y síntomas</a:t>
          </a:r>
          <a:endParaRPr lang="es-CO" sz="1200" kern="1200" baseline="0" dirty="0">
            <a:solidFill>
              <a:srgbClr val="152B48"/>
            </a:solidFill>
            <a:latin typeface="Montserrat" panose="00000500000000000000" pitchFamily="50" charset="0"/>
            <a:ea typeface="+mn-ea"/>
            <a:cs typeface="+mn-cs"/>
          </a:endParaRPr>
        </a:p>
      </dgm:t>
    </dgm:pt>
    <dgm:pt modelId="{32FA45C6-AF5A-436C-A0EC-733A383A53FB}" type="parTrans" cxnId="{A945C82E-51F2-4C37-93B9-CA32B12B87D6}">
      <dgm:prSet/>
      <dgm:spPr/>
      <dgm:t>
        <a:bodyPr/>
        <a:lstStyle/>
        <a:p>
          <a:endParaRPr lang="es-CO" sz="2000">
            <a:solidFill>
              <a:srgbClr val="152B48"/>
            </a:solidFill>
            <a:latin typeface="Montserrat" panose="00000500000000000000" pitchFamily="50" charset="0"/>
          </a:endParaRPr>
        </a:p>
      </dgm:t>
    </dgm:pt>
    <dgm:pt modelId="{180145B8-B52A-4A97-8CBD-B6988D3F62AD}" type="sibTrans" cxnId="{A945C82E-51F2-4C37-93B9-CA32B12B87D6}">
      <dgm:prSet/>
      <dgm:spPr/>
      <dgm:t>
        <a:bodyPr/>
        <a:lstStyle/>
        <a:p>
          <a:endParaRPr lang="es-CO" sz="2000">
            <a:solidFill>
              <a:srgbClr val="152B48"/>
            </a:solidFill>
            <a:latin typeface="Montserrat" panose="00000500000000000000" pitchFamily="50" charset="0"/>
          </a:endParaRPr>
        </a:p>
      </dgm:t>
    </dgm:pt>
    <dgm:pt modelId="{A6E36CCE-F995-43F1-BDE0-80B9D857D645}" type="pres">
      <dgm:prSet presAssocID="{D5976552-FC22-4AC3-ADE1-C10503571CF8}" presName="Name0" presStyleCnt="0">
        <dgm:presLayoutVars>
          <dgm:dir/>
          <dgm:resizeHandles val="exact"/>
        </dgm:presLayoutVars>
      </dgm:prSet>
      <dgm:spPr/>
    </dgm:pt>
    <dgm:pt modelId="{8E84FE04-BA1D-4015-9DC0-0102214A115D}" type="pres">
      <dgm:prSet presAssocID="{CE2AAE02-7F02-4B28-A164-4494E0FC8C9F}" presName="node" presStyleLbl="node1" presStyleIdx="0" presStyleCnt="7">
        <dgm:presLayoutVars>
          <dgm:bulletEnabled val="1"/>
        </dgm:presLayoutVars>
      </dgm:prSet>
      <dgm:spPr/>
    </dgm:pt>
    <dgm:pt modelId="{74129601-CADD-4BC9-BE81-FBE5FC029C69}" type="pres">
      <dgm:prSet presAssocID="{CC5F4D47-0FAF-4665-8795-B13522B24DBC}" presName="sibTrans" presStyleLbl="sibTrans1D1" presStyleIdx="0" presStyleCnt="6"/>
      <dgm:spPr/>
    </dgm:pt>
    <dgm:pt modelId="{9868677A-F52A-41A7-98D3-0BEDE4B16020}" type="pres">
      <dgm:prSet presAssocID="{CC5F4D47-0FAF-4665-8795-B13522B24DBC}" presName="connectorText" presStyleLbl="sibTrans1D1" presStyleIdx="0" presStyleCnt="6"/>
      <dgm:spPr/>
    </dgm:pt>
    <dgm:pt modelId="{245B656A-39B9-407A-8D44-6EBD3A3C53A7}" type="pres">
      <dgm:prSet presAssocID="{11D619C9-23A4-49AB-88D7-F93B3E274037}" presName="node" presStyleLbl="node1" presStyleIdx="1" presStyleCnt="7">
        <dgm:presLayoutVars>
          <dgm:bulletEnabled val="1"/>
        </dgm:presLayoutVars>
      </dgm:prSet>
      <dgm:spPr/>
    </dgm:pt>
    <dgm:pt modelId="{EC5E096B-DACB-44AC-9754-588E4FA2F700}" type="pres">
      <dgm:prSet presAssocID="{D5F915B4-C319-4A11-A462-CBA785C1BFEC}" presName="sibTrans" presStyleLbl="sibTrans1D1" presStyleIdx="1" presStyleCnt="6"/>
      <dgm:spPr/>
    </dgm:pt>
    <dgm:pt modelId="{19E28663-F52E-406D-96F0-35A7CC4FD827}" type="pres">
      <dgm:prSet presAssocID="{D5F915B4-C319-4A11-A462-CBA785C1BFEC}" presName="connectorText" presStyleLbl="sibTrans1D1" presStyleIdx="1" presStyleCnt="6"/>
      <dgm:spPr/>
    </dgm:pt>
    <dgm:pt modelId="{4CC81C01-B681-4320-95F1-19282898F04D}" type="pres">
      <dgm:prSet presAssocID="{2B1490E3-6846-4D57-96E7-C7387FE750E0}" presName="node" presStyleLbl="node1" presStyleIdx="2" presStyleCnt="7">
        <dgm:presLayoutVars>
          <dgm:bulletEnabled val="1"/>
        </dgm:presLayoutVars>
      </dgm:prSet>
      <dgm:spPr/>
    </dgm:pt>
    <dgm:pt modelId="{499704EA-7B63-4C75-8862-8CE1C3FC87D8}" type="pres">
      <dgm:prSet presAssocID="{2B327441-F4FB-4923-B134-7EE430F05A0D}" presName="sibTrans" presStyleLbl="sibTrans1D1" presStyleIdx="2" presStyleCnt="6"/>
      <dgm:spPr/>
    </dgm:pt>
    <dgm:pt modelId="{91C31E0E-AB16-4FC1-8A35-9B123C349F19}" type="pres">
      <dgm:prSet presAssocID="{2B327441-F4FB-4923-B134-7EE430F05A0D}" presName="connectorText" presStyleLbl="sibTrans1D1" presStyleIdx="2" presStyleCnt="6"/>
      <dgm:spPr/>
    </dgm:pt>
    <dgm:pt modelId="{D02598CA-2D95-47BF-9899-B36BC4F82FFF}" type="pres">
      <dgm:prSet presAssocID="{E9BA1116-9AD7-487F-BE2E-918575EF25EB}" presName="node" presStyleLbl="node1" presStyleIdx="3" presStyleCnt="7">
        <dgm:presLayoutVars>
          <dgm:bulletEnabled val="1"/>
        </dgm:presLayoutVars>
      </dgm:prSet>
      <dgm:spPr/>
    </dgm:pt>
    <dgm:pt modelId="{A12E1A69-5B76-480E-B7E2-CE02291038D7}" type="pres">
      <dgm:prSet presAssocID="{BA05B246-B487-4ACB-8090-4841D8521F31}" presName="sibTrans" presStyleLbl="sibTrans1D1" presStyleIdx="3" presStyleCnt="6"/>
      <dgm:spPr/>
    </dgm:pt>
    <dgm:pt modelId="{5A5FB44B-9EF9-4B49-9B9B-954001BB5CB3}" type="pres">
      <dgm:prSet presAssocID="{BA05B246-B487-4ACB-8090-4841D8521F31}" presName="connectorText" presStyleLbl="sibTrans1D1" presStyleIdx="3" presStyleCnt="6"/>
      <dgm:spPr/>
    </dgm:pt>
    <dgm:pt modelId="{CEFC04B7-DB06-4D2E-AECE-E95AA929C041}" type="pres">
      <dgm:prSet presAssocID="{B7A4BA5B-E853-4DDE-A1A1-D3DFD18008F5}" presName="node" presStyleLbl="node1" presStyleIdx="4" presStyleCnt="7">
        <dgm:presLayoutVars>
          <dgm:bulletEnabled val="1"/>
        </dgm:presLayoutVars>
      </dgm:prSet>
      <dgm:spPr/>
    </dgm:pt>
    <dgm:pt modelId="{438E7B78-CB0C-4B98-BCC8-D02CA2849F3B}" type="pres">
      <dgm:prSet presAssocID="{F6078FDF-A79C-408D-A3CA-398B31F57E45}" presName="sibTrans" presStyleLbl="sibTrans1D1" presStyleIdx="4" presStyleCnt="6"/>
      <dgm:spPr/>
    </dgm:pt>
    <dgm:pt modelId="{59632E43-277D-4DDA-92F5-84C895FC6674}" type="pres">
      <dgm:prSet presAssocID="{F6078FDF-A79C-408D-A3CA-398B31F57E45}" presName="connectorText" presStyleLbl="sibTrans1D1" presStyleIdx="4" presStyleCnt="6"/>
      <dgm:spPr/>
    </dgm:pt>
    <dgm:pt modelId="{F8CFF2EE-0462-4945-A549-8DAC496E3C80}" type="pres">
      <dgm:prSet presAssocID="{4E766E30-5D56-4252-9B18-A5B49B748F01}" presName="node" presStyleLbl="node1" presStyleIdx="5" presStyleCnt="7">
        <dgm:presLayoutVars>
          <dgm:bulletEnabled val="1"/>
        </dgm:presLayoutVars>
      </dgm:prSet>
      <dgm:spPr/>
    </dgm:pt>
    <dgm:pt modelId="{805B1825-B743-4FC1-9CDE-FC7243BA6D78}" type="pres">
      <dgm:prSet presAssocID="{451AB347-2B72-4BDC-B8FB-1CA55D9EE4D9}" presName="sibTrans" presStyleLbl="sibTrans1D1" presStyleIdx="5" presStyleCnt="6"/>
      <dgm:spPr/>
    </dgm:pt>
    <dgm:pt modelId="{F2774ED3-64C4-4575-A63F-FA2635DF2538}" type="pres">
      <dgm:prSet presAssocID="{451AB347-2B72-4BDC-B8FB-1CA55D9EE4D9}" presName="connectorText" presStyleLbl="sibTrans1D1" presStyleIdx="5" presStyleCnt="6"/>
      <dgm:spPr/>
    </dgm:pt>
    <dgm:pt modelId="{58A5A9F7-39E4-4017-A5F6-5ED68FF5CE10}" type="pres">
      <dgm:prSet presAssocID="{35DBB9BB-3E93-4F3F-92CD-89DD36CD4DE9}" presName="node" presStyleLbl="node1" presStyleIdx="6" presStyleCnt="7">
        <dgm:presLayoutVars>
          <dgm:bulletEnabled val="1"/>
        </dgm:presLayoutVars>
      </dgm:prSet>
      <dgm:spPr/>
    </dgm:pt>
  </dgm:ptLst>
  <dgm:cxnLst>
    <dgm:cxn modelId="{0817020E-FEAF-435F-9D6E-65880810102C}" type="presOf" srcId="{CE2AAE02-7F02-4B28-A164-4494E0FC8C9F}" destId="{8E84FE04-BA1D-4015-9DC0-0102214A115D}" srcOrd="0" destOrd="0" presId="urn:microsoft.com/office/officeart/2005/8/layout/bProcess3"/>
    <dgm:cxn modelId="{9D73A71E-3851-4DFD-8ABB-F43EFA033C50}" type="presOf" srcId="{BA05B246-B487-4ACB-8090-4841D8521F31}" destId="{5A5FB44B-9EF9-4B49-9B9B-954001BB5CB3}" srcOrd="1" destOrd="0" presId="urn:microsoft.com/office/officeart/2005/8/layout/bProcess3"/>
    <dgm:cxn modelId="{C88EEA29-B5F4-43C8-84F9-EF1AEC97C754}" type="presOf" srcId="{451AB347-2B72-4BDC-B8FB-1CA55D9EE4D9}" destId="{F2774ED3-64C4-4575-A63F-FA2635DF2538}" srcOrd="1" destOrd="0" presId="urn:microsoft.com/office/officeart/2005/8/layout/bProcess3"/>
    <dgm:cxn modelId="{A945C82E-51F2-4C37-93B9-CA32B12B87D6}" srcId="{D5976552-FC22-4AC3-ADE1-C10503571CF8}" destId="{35DBB9BB-3E93-4F3F-92CD-89DD36CD4DE9}" srcOrd="6" destOrd="0" parTransId="{32FA45C6-AF5A-436C-A0EC-733A383A53FB}" sibTransId="{180145B8-B52A-4A97-8CBD-B6988D3F62AD}"/>
    <dgm:cxn modelId="{C5F88E61-FD75-4C61-B98B-48B7375C0DD1}" srcId="{D5976552-FC22-4AC3-ADE1-C10503571CF8}" destId="{11D619C9-23A4-49AB-88D7-F93B3E274037}" srcOrd="1" destOrd="0" parTransId="{45F2CBB8-3A3E-49EB-9835-03106D025808}" sibTransId="{D5F915B4-C319-4A11-A462-CBA785C1BFEC}"/>
    <dgm:cxn modelId="{B2DA3745-7F15-4A77-AFD9-D21B480E223F}" type="presOf" srcId="{CC5F4D47-0FAF-4665-8795-B13522B24DBC}" destId="{9868677A-F52A-41A7-98D3-0BEDE4B16020}" srcOrd="1" destOrd="0" presId="urn:microsoft.com/office/officeart/2005/8/layout/bProcess3"/>
    <dgm:cxn modelId="{5F05E947-E50C-44AC-BCE0-31B4FBEBAECB}" type="presOf" srcId="{F6078FDF-A79C-408D-A3CA-398B31F57E45}" destId="{438E7B78-CB0C-4B98-BCC8-D02CA2849F3B}" srcOrd="0" destOrd="0" presId="urn:microsoft.com/office/officeart/2005/8/layout/bProcess3"/>
    <dgm:cxn modelId="{7FDA386C-2004-4951-8F97-900F7E34638A}" type="presOf" srcId="{2B1490E3-6846-4D57-96E7-C7387FE750E0}" destId="{4CC81C01-B681-4320-95F1-19282898F04D}" srcOrd="0" destOrd="0" presId="urn:microsoft.com/office/officeart/2005/8/layout/bProcess3"/>
    <dgm:cxn modelId="{0B30406E-F0EC-461D-9436-E7BBCCE0F7F3}" type="presOf" srcId="{B7A4BA5B-E853-4DDE-A1A1-D3DFD18008F5}" destId="{CEFC04B7-DB06-4D2E-AECE-E95AA929C041}" srcOrd="0" destOrd="0" presId="urn:microsoft.com/office/officeart/2005/8/layout/bProcess3"/>
    <dgm:cxn modelId="{C1F8644E-8ACA-4B94-A975-3F9B0076FEDC}" type="presOf" srcId="{D5976552-FC22-4AC3-ADE1-C10503571CF8}" destId="{A6E36CCE-F995-43F1-BDE0-80B9D857D645}" srcOrd="0" destOrd="0" presId="urn:microsoft.com/office/officeart/2005/8/layout/bProcess3"/>
    <dgm:cxn modelId="{9B891353-3E23-4695-AE68-F16938491798}" type="presOf" srcId="{451AB347-2B72-4BDC-B8FB-1CA55D9EE4D9}" destId="{805B1825-B743-4FC1-9CDE-FC7243BA6D78}" srcOrd="0" destOrd="0" presId="urn:microsoft.com/office/officeart/2005/8/layout/bProcess3"/>
    <dgm:cxn modelId="{85AF6D75-7BD4-4E08-A2EB-6A928865A368}" type="presOf" srcId="{2B327441-F4FB-4923-B134-7EE430F05A0D}" destId="{91C31E0E-AB16-4FC1-8A35-9B123C349F19}" srcOrd="1" destOrd="0" presId="urn:microsoft.com/office/officeart/2005/8/layout/bProcess3"/>
    <dgm:cxn modelId="{2CCC8479-64E1-41D6-AF1E-269D61295D7D}" srcId="{D5976552-FC22-4AC3-ADE1-C10503571CF8}" destId="{4E766E30-5D56-4252-9B18-A5B49B748F01}" srcOrd="5" destOrd="0" parTransId="{74C486C3-B74A-45E7-8A59-C11F8A3E7E32}" sibTransId="{451AB347-2B72-4BDC-B8FB-1CA55D9EE4D9}"/>
    <dgm:cxn modelId="{B712FF79-B09F-4B9B-A49E-ABB954D4EDC1}" type="presOf" srcId="{D5F915B4-C319-4A11-A462-CBA785C1BFEC}" destId="{EC5E096B-DACB-44AC-9754-588E4FA2F700}" srcOrd="0" destOrd="0" presId="urn:microsoft.com/office/officeart/2005/8/layout/bProcess3"/>
    <dgm:cxn modelId="{720BA58B-920C-4BFF-BBF7-1FC357F0A430}" srcId="{D5976552-FC22-4AC3-ADE1-C10503571CF8}" destId="{CE2AAE02-7F02-4B28-A164-4494E0FC8C9F}" srcOrd="0" destOrd="0" parTransId="{7052DC75-D0DA-4F2B-AB8A-AA19B1EFFDA9}" sibTransId="{CC5F4D47-0FAF-4665-8795-B13522B24DBC}"/>
    <dgm:cxn modelId="{9A93BE9F-105E-483B-8638-3FC2B318F8FF}" srcId="{D5976552-FC22-4AC3-ADE1-C10503571CF8}" destId="{E9BA1116-9AD7-487F-BE2E-918575EF25EB}" srcOrd="3" destOrd="0" parTransId="{BBF61B08-6706-4832-A5A5-6A6FA4E86A37}" sibTransId="{BA05B246-B487-4ACB-8090-4841D8521F31}"/>
    <dgm:cxn modelId="{5CDCAEA2-91CE-4A89-91D0-4F35B0859465}" type="presOf" srcId="{CC5F4D47-0FAF-4665-8795-B13522B24DBC}" destId="{74129601-CADD-4BC9-BE81-FBE5FC029C69}" srcOrd="0" destOrd="0" presId="urn:microsoft.com/office/officeart/2005/8/layout/bProcess3"/>
    <dgm:cxn modelId="{258BFBB2-7CB5-4200-B0E6-B71BCADBBFAD}" type="presOf" srcId="{35DBB9BB-3E93-4F3F-92CD-89DD36CD4DE9}" destId="{58A5A9F7-39E4-4017-A5F6-5ED68FF5CE10}" srcOrd="0" destOrd="0" presId="urn:microsoft.com/office/officeart/2005/8/layout/bProcess3"/>
    <dgm:cxn modelId="{FAB086B6-073E-4C59-9D6F-49F2028850A8}" type="presOf" srcId="{4E766E30-5D56-4252-9B18-A5B49B748F01}" destId="{F8CFF2EE-0462-4945-A549-8DAC496E3C80}" srcOrd="0" destOrd="0" presId="urn:microsoft.com/office/officeart/2005/8/layout/bProcess3"/>
    <dgm:cxn modelId="{A9FB0FBA-D4B5-405C-ACE8-7CF226CD102A}" type="presOf" srcId="{2B327441-F4FB-4923-B134-7EE430F05A0D}" destId="{499704EA-7B63-4C75-8862-8CE1C3FC87D8}" srcOrd="0" destOrd="0" presId="urn:microsoft.com/office/officeart/2005/8/layout/bProcess3"/>
    <dgm:cxn modelId="{979B1AC7-BB60-4590-BDDE-27608F226EB3}" type="presOf" srcId="{11D619C9-23A4-49AB-88D7-F93B3E274037}" destId="{245B656A-39B9-407A-8D44-6EBD3A3C53A7}" srcOrd="0" destOrd="0" presId="urn:microsoft.com/office/officeart/2005/8/layout/bProcess3"/>
    <dgm:cxn modelId="{AE4022CE-B673-477A-8B54-8B563EC1137C}" srcId="{D5976552-FC22-4AC3-ADE1-C10503571CF8}" destId="{2B1490E3-6846-4D57-96E7-C7387FE750E0}" srcOrd="2" destOrd="0" parTransId="{F73346F4-82E3-4517-B588-1D18A4FB6907}" sibTransId="{2B327441-F4FB-4923-B134-7EE430F05A0D}"/>
    <dgm:cxn modelId="{801211D7-439D-46CA-A544-B5F522CFE27C}" type="presOf" srcId="{E9BA1116-9AD7-487F-BE2E-918575EF25EB}" destId="{D02598CA-2D95-47BF-9899-B36BC4F82FFF}" srcOrd="0" destOrd="0" presId="urn:microsoft.com/office/officeart/2005/8/layout/bProcess3"/>
    <dgm:cxn modelId="{289E11D9-584C-4302-B17B-348E17D5D672}" type="presOf" srcId="{F6078FDF-A79C-408D-A3CA-398B31F57E45}" destId="{59632E43-277D-4DDA-92F5-84C895FC6674}" srcOrd="1" destOrd="0" presId="urn:microsoft.com/office/officeart/2005/8/layout/bProcess3"/>
    <dgm:cxn modelId="{59C098DE-E226-4D69-9ABE-979F8791F78A}" srcId="{D5976552-FC22-4AC3-ADE1-C10503571CF8}" destId="{B7A4BA5B-E853-4DDE-A1A1-D3DFD18008F5}" srcOrd="4" destOrd="0" parTransId="{B196BDA1-5B49-4650-8120-ABCC69F48FE2}" sibTransId="{F6078FDF-A79C-408D-A3CA-398B31F57E45}"/>
    <dgm:cxn modelId="{BE65FCE6-CCD1-4F33-A6E6-15ED7859CEBA}" type="presOf" srcId="{D5F915B4-C319-4A11-A462-CBA785C1BFEC}" destId="{19E28663-F52E-406D-96F0-35A7CC4FD827}" srcOrd="1" destOrd="0" presId="urn:microsoft.com/office/officeart/2005/8/layout/bProcess3"/>
    <dgm:cxn modelId="{087122F2-68B3-408B-93BB-7DB19CA544DC}" type="presOf" srcId="{BA05B246-B487-4ACB-8090-4841D8521F31}" destId="{A12E1A69-5B76-480E-B7E2-CE02291038D7}" srcOrd="0" destOrd="0" presId="urn:microsoft.com/office/officeart/2005/8/layout/bProcess3"/>
    <dgm:cxn modelId="{4F9962C2-3F62-4818-B961-1B492088D8AC}" type="presParOf" srcId="{A6E36CCE-F995-43F1-BDE0-80B9D857D645}" destId="{8E84FE04-BA1D-4015-9DC0-0102214A115D}" srcOrd="0" destOrd="0" presId="urn:microsoft.com/office/officeart/2005/8/layout/bProcess3"/>
    <dgm:cxn modelId="{BB2F0245-C453-4001-B745-9A705ABFCA2B}" type="presParOf" srcId="{A6E36CCE-F995-43F1-BDE0-80B9D857D645}" destId="{74129601-CADD-4BC9-BE81-FBE5FC029C69}" srcOrd="1" destOrd="0" presId="urn:microsoft.com/office/officeart/2005/8/layout/bProcess3"/>
    <dgm:cxn modelId="{4CDA9689-2343-444E-9201-BA05068F8C75}" type="presParOf" srcId="{74129601-CADD-4BC9-BE81-FBE5FC029C69}" destId="{9868677A-F52A-41A7-98D3-0BEDE4B16020}" srcOrd="0" destOrd="0" presId="urn:microsoft.com/office/officeart/2005/8/layout/bProcess3"/>
    <dgm:cxn modelId="{86E4A15A-F512-4088-AF6A-46C77D2B425F}" type="presParOf" srcId="{A6E36CCE-F995-43F1-BDE0-80B9D857D645}" destId="{245B656A-39B9-407A-8D44-6EBD3A3C53A7}" srcOrd="2" destOrd="0" presId="urn:microsoft.com/office/officeart/2005/8/layout/bProcess3"/>
    <dgm:cxn modelId="{2DCCB800-2690-42AD-AB94-AB3D4D1B18A4}" type="presParOf" srcId="{A6E36CCE-F995-43F1-BDE0-80B9D857D645}" destId="{EC5E096B-DACB-44AC-9754-588E4FA2F700}" srcOrd="3" destOrd="0" presId="urn:microsoft.com/office/officeart/2005/8/layout/bProcess3"/>
    <dgm:cxn modelId="{E2AB5F21-FD9A-4885-A60B-4E4841464BC3}" type="presParOf" srcId="{EC5E096B-DACB-44AC-9754-588E4FA2F700}" destId="{19E28663-F52E-406D-96F0-35A7CC4FD827}" srcOrd="0" destOrd="0" presId="urn:microsoft.com/office/officeart/2005/8/layout/bProcess3"/>
    <dgm:cxn modelId="{834DCA5B-E2F8-4CB5-8CA9-EAA1D3A04BA3}" type="presParOf" srcId="{A6E36CCE-F995-43F1-BDE0-80B9D857D645}" destId="{4CC81C01-B681-4320-95F1-19282898F04D}" srcOrd="4" destOrd="0" presId="urn:microsoft.com/office/officeart/2005/8/layout/bProcess3"/>
    <dgm:cxn modelId="{F699F3DC-A6F5-440B-A511-73D2BD0D110A}" type="presParOf" srcId="{A6E36CCE-F995-43F1-BDE0-80B9D857D645}" destId="{499704EA-7B63-4C75-8862-8CE1C3FC87D8}" srcOrd="5" destOrd="0" presId="urn:microsoft.com/office/officeart/2005/8/layout/bProcess3"/>
    <dgm:cxn modelId="{56A4076D-75C7-4576-BD1A-9B68CFF2215E}" type="presParOf" srcId="{499704EA-7B63-4C75-8862-8CE1C3FC87D8}" destId="{91C31E0E-AB16-4FC1-8A35-9B123C349F19}" srcOrd="0" destOrd="0" presId="urn:microsoft.com/office/officeart/2005/8/layout/bProcess3"/>
    <dgm:cxn modelId="{5E8A2FD7-75AA-46A0-BE40-693CEF873691}" type="presParOf" srcId="{A6E36CCE-F995-43F1-BDE0-80B9D857D645}" destId="{D02598CA-2D95-47BF-9899-B36BC4F82FFF}" srcOrd="6" destOrd="0" presId="urn:microsoft.com/office/officeart/2005/8/layout/bProcess3"/>
    <dgm:cxn modelId="{5CEF98F5-F27B-4DEF-8AF9-B6056E779767}" type="presParOf" srcId="{A6E36CCE-F995-43F1-BDE0-80B9D857D645}" destId="{A12E1A69-5B76-480E-B7E2-CE02291038D7}" srcOrd="7" destOrd="0" presId="urn:microsoft.com/office/officeart/2005/8/layout/bProcess3"/>
    <dgm:cxn modelId="{2E6DB648-AE6E-48F6-AA17-86EFAA91FE72}" type="presParOf" srcId="{A12E1A69-5B76-480E-B7E2-CE02291038D7}" destId="{5A5FB44B-9EF9-4B49-9B9B-954001BB5CB3}" srcOrd="0" destOrd="0" presId="urn:microsoft.com/office/officeart/2005/8/layout/bProcess3"/>
    <dgm:cxn modelId="{CFA8D543-8BFF-4A29-98CD-9C0EDE750991}" type="presParOf" srcId="{A6E36CCE-F995-43F1-BDE0-80B9D857D645}" destId="{CEFC04B7-DB06-4D2E-AECE-E95AA929C041}" srcOrd="8" destOrd="0" presId="urn:microsoft.com/office/officeart/2005/8/layout/bProcess3"/>
    <dgm:cxn modelId="{C99612A1-0285-4D4F-826B-0BC641E93707}" type="presParOf" srcId="{A6E36CCE-F995-43F1-BDE0-80B9D857D645}" destId="{438E7B78-CB0C-4B98-BCC8-D02CA2849F3B}" srcOrd="9" destOrd="0" presId="urn:microsoft.com/office/officeart/2005/8/layout/bProcess3"/>
    <dgm:cxn modelId="{02A2FCC9-7A23-40A0-BC87-28502F48F7A2}" type="presParOf" srcId="{438E7B78-CB0C-4B98-BCC8-D02CA2849F3B}" destId="{59632E43-277D-4DDA-92F5-84C895FC6674}" srcOrd="0" destOrd="0" presId="urn:microsoft.com/office/officeart/2005/8/layout/bProcess3"/>
    <dgm:cxn modelId="{D4A2C954-A3A3-45BA-B55B-C231108E8870}" type="presParOf" srcId="{A6E36CCE-F995-43F1-BDE0-80B9D857D645}" destId="{F8CFF2EE-0462-4945-A549-8DAC496E3C80}" srcOrd="10" destOrd="0" presId="urn:microsoft.com/office/officeart/2005/8/layout/bProcess3"/>
    <dgm:cxn modelId="{C6B0B06B-1036-4444-9313-45478EA010B6}" type="presParOf" srcId="{A6E36CCE-F995-43F1-BDE0-80B9D857D645}" destId="{805B1825-B743-4FC1-9CDE-FC7243BA6D78}" srcOrd="11" destOrd="0" presId="urn:microsoft.com/office/officeart/2005/8/layout/bProcess3"/>
    <dgm:cxn modelId="{69CCF93C-8355-4C1F-8F46-BE9F49964B2C}" type="presParOf" srcId="{805B1825-B743-4FC1-9CDE-FC7243BA6D78}" destId="{F2774ED3-64C4-4575-A63F-FA2635DF2538}" srcOrd="0" destOrd="0" presId="urn:microsoft.com/office/officeart/2005/8/layout/bProcess3"/>
    <dgm:cxn modelId="{6EC41ACA-9B24-4787-9BAC-1D107234C87B}" type="presParOf" srcId="{A6E36CCE-F995-43F1-BDE0-80B9D857D645}" destId="{58A5A9F7-39E4-4017-A5F6-5ED68FF5CE10}" srcOrd="12" destOrd="0" presId="urn:microsoft.com/office/officeart/2005/8/layout/bProcess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FA05C9B7-ECEB-42BE-A05A-1A3D56F9608B}" type="doc">
      <dgm:prSet loTypeId="urn:microsoft.com/office/officeart/2005/8/layout/hProcess9" loCatId="process" qsTypeId="urn:microsoft.com/office/officeart/2005/8/quickstyle/simple1" qsCatId="simple" csTypeId="urn:microsoft.com/office/officeart/2005/8/colors/accent0_1" csCatId="mainScheme" phldr="1"/>
      <dgm:spPr/>
    </dgm:pt>
    <dgm:pt modelId="{FCB6D899-2719-4977-BD7A-A6BD182E7A76}">
      <dgm:prSet phldrT="[Texto]" custT="1"/>
      <dgm:spPr/>
      <dgm:t>
        <a:bodyPr/>
        <a:lstStyle/>
        <a:p>
          <a:r>
            <a:rPr lang="es-ES" sz="1050" dirty="0">
              <a:solidFill>
                <a:srgbClr val="152B48"/>
              </a:solidFill>
              <a:latin typeface="Montserrat" panose="00000500000000000000" pitchFamily="50" charset="0"/>
            </a:rPr>
            <a:t>Los macrófagos, linfocitos T y miofibroblastos secretan VEGF y metaloproteinasas de matriz, dentro de la pared arterial.</a:t>
          </a:r>
          <a:endParaRPr lang="es-CO" sz="1050" dirty="0">
            <a:solidFill>
              <a:srgbClr val="152B48"/>
            </a:solidFill>
            <a:latin typeface="Montserrat" panose="00000500000000000000" pitchFamily="50" charset="0"/>
          </a:endParaRPr>
        </a:p>
      </dgm:t>
    </dgm:pt>
    <dgm:pt modelId="{69F3C113-CB94-43AF-94C9-92D747C6C9CA}" type="parTrans" cxnId="{D6C497E5-24D9-4501-9902-78123D1274B9}">
      <dgm:prSet/>
      <dgm:spPr/>
      <dgm:t>
        <a:bodyPr/>
        <a:lstStyle/>
        <a:p>
          <a:endParaRPr lang="es-CO" sz="2000">
            <a:solidFill>
              <a:srgbClr val="152B48"/>
            </a:solidFill>
            <a:latin typeface="Montserrat" panose="00000500000000000000" pitchFamily="50" charset="0"/>
          </a:endParaRPr>
        </a:p>
      </dgm:t>
    </dgm:pt>
    <dgm:pt modelId="{71875578-F740-40A3-A5FC-1B2FD36197F9}" type="sibTrans" cxnId="{D6C497E5-24D9-4501-9902-78123D1274B9}">
      <dgm:prSet/>
      <dgm:spPr/>
      <dgm:t>
        <a:bodyPr/>
        <a:lstStyle/>
        <a:p>
          <a:endParaRPr lang="es-CO" sz="2000">
            <a:solidFill>
              <a:srgbClr val="152B48"/>
            </a:solidFill>
            <a:latin typeface="Montserrat" panose="00000500000000000000" pitchFamily="50" charset="0"/>
          </a:endParaRPr>
        </a:p>
      </dgm:t>
    </dgm:pt>
    <dgm:pt modelId="{FA4B7C06-B94F-4148-8D46-89219028096D}">
      <dgm:prSet custT="1"/>
      <dgm:spPr/>
      <dgm:t>
        <a:bodyPr/>
        <a:lstStyle/>
        <a:p>
          <a:r>
            <a:rPr lang="es-ES" sz="1050" dirty="0">
              <a:solidFill>
                <a:srgbClr val="152B48"/>
              </a:solidFill>
              <a:latin typeface="Montserrat" panose="00000500000000000000" pitchFamily="50" charset="0"/>
            </a:rPr>
            <a:t>Las enzimas destruyen las fibras de colágeno y elastina.</a:t>
          </a:r>
        </a:p>
      </dgm:t>
    </dgm:pt>
    <dgm:pt modelId="{1BB8EC4C-5CAF-467C-B2E6-647DBB885DEC}" type="parTrans" cxnId="{39437939-2278-4A3F-9B49-0E534126FF90}">
      <dgm:prSet/>
      <dgm:spPr/>
      <dgm:t>
        <a:bodyPr/>
        <a:lstStyle/>
        <a:p>
          <a:endParaRPr lang="es-CO" sz="2000">
            <a:solidFill>
              <a:srgbClr val="152B48"/>
            </a:solidFill>
            <a:latin typeface="Montserrat" panose="00000500000000000000" pitchFamily="50" charset="0"/>
          </a:endParaRPr>
        </a:p>
      </dgm:t>
    </dgm:pt>
    <dgm:pt modelId="{C3CD2D33-C59D-489A-8B11-CDA3CEA2331D}" type="sibTrans" cxnId="{39437939-2278-4A3F-9B49-0E534126FF90}">
      <dgm:prSet/>
      <dgm:spPr/>
      <dgm:t>
        <a:bodyPr/>
        <a:lstStyle/>
        <a:p>
          <a:endParaRPr lang="es-CO" sz="2000">
            <a:solidFill>
              <a:srgbClr val="152B48"/>
            </a:solidFill>
            <a:latin typeface="Montserrat" panose="00000500000000000000" pitchFamily="50" charset="0"/>
          </a:endParaRPr>
        </a:p>
      </dgm:t>
    </dgm:pt>
    <dgm:pt modelId="{2C194B3B-4EAE-43CC-86E4-C08F23752EC6}">
      <dgm:prSet custT="1"/>
      <dgm:spPr/>
      <dgm:t>
        <a:bodyPr/>
        <a:lstStyle/>
        <a:p>
          <a:r>
            <a:rPr lang="es-ES" sz="1050" dirty="0">
              <a:solidFill>
                <a:srgbClr val="152B48"/>
              </a:solidFill>
              <a:latin typeface="Montserrat" panose="00000500000000000000" pitchFamily="50" charset="0"/>
            </a:rPr>
            <a:t>Debilitan el soporte estructural de la pared arterial </a:t>
          </a:r>
          <a:r>
            <a:rPr lang="es-ES" sz="1050" dirty="0">
              <a:solidFill>
                <a:srgbClr val="152B48"/>
              </a:solidFill>
              <a:latin typeface="Montserrat" panose="00000500000000000000" pitchFamily="50" charset="0"/>
              <a:sym typeface="Wingdings" panose="05000000000000000000" pitchFamily="2" charset="2"/>
            </a:rPr>
            <a:t></a:t>
          </a:r>
          <a:r>
            <a:rPr lang="es-ES" sz="1050" dirty="0">
              <a:solidFill>
                <a:srgbClr val="152B48"/>
              </a:solidFill>
              <a:latin typeface="Montserrat" panose="00000500000000000000" pitchFamily="50" charset="0"/>
            </a:rPr>
            <a:t> dilatación o formación de aneurismas. </a:t>
          </a:r>
        </a:p>
      </dgm:t>
    </dgm:pt>
    <dgm:pt modelId="{A01D2DE1-6350-4239-9603-BDCA1DE72AFB}" type="parTrans" cxnId="{7AC2C602-A290-4D5A-9D76-F157D3716CAE}">
      <dgm:prSet/>
      <dgm:spPr/>
      <dgm:t>
        <a:bodyPr/>
        <a:lstStyle/>
        <a:p>
          <a:endParaRPr lang="es-CO" sz="2000">
            <a:solidFill>
              <a:srgbClr val="152B48"/>
            </a:solidFill>
            <a:latin typeface="Montserrat" panose="00000500000000000000" pitchFamily="50" charset="0"/>
          </a:endParaRPr>
        </a:p>
      </dgm:t>
    </dgm:pt>
    <dgm:pt modelId="{B5E87F1D-EBF6-437A-AB49-C99780A3C78A}" type="sibTrans" cxnId="{7AC2C602-A290-4D5A-9D76-F157D3716CAE}">
      <dgm:prSet/>
      <dgm:spPr/>
      <dgm:t>
        <a:bodyPr/>
        <a:lstStyle/>
        <a:p>
          <a:endParaRPr lang="es-CO" sz="2000">
            <a:solidFill>
              <a:srgbClr val="152B48"/>
            </a:solidFill>
            <a:latin typeface="Montserrat" panose="00000500000000000000" pitchFamily="50" charset="0"/>
          </a:endParaRPr>
        </a:p>
      </dgm:t>
    </dgm:pt>
    <dgm:pt modelId="{8B86C497-9BF5-43DD-A809-97BB1E220020}">
      <dgm:prSet custT="1"/>
      <dgm:spPr/>
      <dgm:t>
        <a:bodyPr/>
        <a:lstStyle/>
        <a:p>
          <a:r>
            <a:rPr lang="es-ES" sz="1050" dirty="0">
              <a:solidFill>
                <a:srgbClr val="152B48"/>
              </a:solidFill>
              <a:latin typeface="Montserrat" panose="00000500000000000000" pitchFamily="50" charset="0"/>
            </a:rPr>
            <a:t>Las células de los vasos de neoformación, secretan E-selectina y VCAM-1.</a:t>
          </a:r>
          <a:endParaRPr lang="es-CO" sz="1050" dirty="0">
            <a:solidFill>
              <a:srgbClr val="152B48"/>
            </a:solidFill>
            <a:latin typeface="Montserrat" panose="00000500000000000000" pitchFamily="50" charset="0"/>
          </a:endParaRPr>
        </a:p>
      </dgm:t>
    </dgm:pt>
    <dgm:pt modelId="{8DB8156B-7C76-441D-B6F1-06745B1E2433}" type="parTrans" cxnId="{522F516E-A5EB-41DD-A712-D7EA5C3BCC2C}">
      <dgm:prSet/>
      <dgm:spPr/>
      <dgm:t>
        <a:bodyPr/>
        <a:lstStyle/>
        <a:p>
          <a:endParaRPr lang="es-CO" sz="2000">
            <a:solidFill>
              <a:srgbClr val="152B48"/>
            </a:solidFill>
            <a:latin typeface="Montserrat" panose="00000500000000000000" pitchFamily="50" charset="0"/>
          </a:endParaRPr>
        </a:p>
      </dgm:t>
    </dgm:pt>
    <dgm:pt modelId="{20960D0A-BA70-44A7-A6E1-50C86895A83F}" type="sibTrans" cxnId="{522F516E-A5EB-41DD-A712-D7EA5C3BCC2C}">
      <dgm:prSet/>
      <dgm:spPr/>
      <dgm:t>
        <a:bodyPr/>
        <a:lstStyle/>
        <a:p>
          <a:endParaRPr lang="es-CO" sz="2000">
            <a:solidFill>
              <a:srgbClr val="152B48"/>
            </a:solidFill>
            <a:latin typeface="Montserrat" panose="00000500000000000000" pitchFamily="50" charset="0"/>
          </a:endParaRPr>
        </a:p>
      </dgm:t>
    </dgm:pt>
    <dgm:pt modelId="{5CF07451-70EC-4374-A521-7B061D8CF262}">
      <dgm:prSet custT="1"/>
      <dgm:spPr/>
      <dgm:t>
        <a:bodyPr/>
        <a:lstStyle/>
        <a:p>
          <a:r>
            <a:rPr lang="es-ES" sz="1050" dirty="0">
              <a:solidFill>
                <a:srgbClr val="152B48"/>
              </a:solidFill>
              <a:latin typeface="Montserrat" panose="00000500000000000000" pitchFamily="50" charset="0"/>
            </a:rPr>
            <a:t>Potencian el infiltrado inflamatorio en la pared.</a:t>
          </a:r>
          <a:endParaRPr lang="es-CO" sz="1050" dirty="0">
            <a:solidFill>
              <a:srgbClr val="152B48"/>
            </a:solidFill>
            <a:latin typeface="Montserrat" panose="00000500000000000000" pitchFamily="50" charset="0"/>
          </a:endParaRPr>
        </a:p>
      </dgm:t>
    </dgm:pt>
    <dgm:pt modelId="{D833369E-488E-41CA-84C2-B5A087B3C111}" type="parTrans" cxnId="{99578A22-5B25-4764-9048-A1ADE4ACA247}">
      <dgm:prSet/>
      <dgm:spPr/>
      <dgm:t>
        <a:bodyPr/>
        <a:lstStyle/>
        <a:p>
          <a:endParaRPr lang="es-CO" sz="2000">
            <a:solidFill>
              <a:srgbClr val="152B48"/>
            </a:solidFill>
            <a:latin typeface="Montserrat" panose="00000500000000000000" pitchFamily="50" charset="0"/>
          </a:endParaRPr>
        </a:p>
      </dgm:t>
    </dgm:pt>
    <dgm:pt modelId="{14100004-BE76-4FAA-8197-08086D6C9CFB}" type="sibTrans" cxnId="{99578A22-5B25-4764-9048-A1ADE4ACA247}">
      <dgm:prSet/>
      <dgm:spPr/>
      <dgm:t>
        <a:bodyPr/>
        <a:lstStyle/>
        <a:p>
          <a:endParaRPr lang="es-CO" sz="2000">
            <a:solidFill>
              <a:srgbClr val="152B48"/>
            </a:solidFill>
            <a:latin typeface="Montserrat" panose="00000500000000000000" pitchFamily="50" charset="0"/>
          </a:endParaRPr>
        </a:p>
      </dgm:t>
    </dgm:pt>
    <dgm:pt modelId="{D8E92636-E44B-43FA-93B6-F03A1504CFE3}">
      <dgm:prSet custT="1"/>
      <dgm:spPr/>
      <dgm:t>
        <a:bodyPr/>
        <a:lstStyle/>
        <a:p>
          <a:r>
            <a:rPr lang="es-ES" sz="1050" dirty="0">
              <a:solidFill>
                <a:srgbClr val="152B48"/>
              </a:solidFill>
              <a:latin typeface="Montserrat" panose="00000500000000000000" pitchFamily="50" charset="0"/>
            </a:rPr>
            <a:t>Promover interacciones del endotelio con células inflamatorias circulantes. </a:t>
          </a:r>
          <a:endParaRPr lang="es-CO" sz="1050" dirty="0">
            <a:solidFill>
              <a:srgbClr val="152B48"/>
            </a:solidFill>
            <a:latin typeface="Montserrat" panose="00000500000000000000" pitchFamily="50" charset="0"/>
          </a:endParaRPr>
        </a:p>
      </dgm:t>
    </dgm:pt>
    <dgm:pt modelId="{EF4F8FD4-709D-4BCB-B666-56DAD3C6C95D}" type="parTrans" cxnId="{76009D5D-F46E-4E82-B67F-2630822FCA50}">
      <dgm:prSet/>
      <dgm:spPr/>
      <dgm:t>
        <a:bodyPr/>
        <a:lstStyle/>
        <a:p>
          <a:endParaRPr lang="es-CO" sz="2000">
            <a:solidFill>
              <a:srgbClr val="152B48"/>
            </a:solidFill>
            <a:latin typeface="Montserrat" panose="00000500000000000000" pitchFamily="50" charset="0"/>
          </a:endParaRPr>
        </a:p>
      </dgm:t>
    </dgm:pt>
    <dgm:pt modelId="{1797964A-0468-47A8-8DA5-40B558F64173}" type="sibTrans" cxnId="{76009D5D-F46E-4E82-B67F-2630822FCA50}">
      <dgm:prSet/>
      <dgm:spPr/>
      <dgm:t>
        <a:bodyPr/>
        <a:lstStyle/>
        <a:p>
          <a:endParaRPr lang="es-CO" sz="2000">
            <a:solidFill>
              <a:srgbClr val="152B48"/>
            </a:solidFill>
            <a:latin typeface="Montserrat" panose="00000500000000000000" pitchFamily="50" charset="0"/>
          </a:endParaRPr>
        </a:p>
      </dgm:t>
    </dgm:pt>
    <dgm:pt modelId="{1FE926DF-F436-4E3E-8254-CF1CA57F72A1}" type="pres">
      <dgm:prSet presAssocID="{FA05C9B7-ECEB-42BE-A05A-1A3D56F9608B}" presName="CompostProcess" presStyleCnt="0">
        <dgm:presLayoutVars>
          <dgm:dir/>
          <dgm:resizeHandles val="exact"/>
        </dgm:presLayoutVars>
      </dgm:prSet>
      <dgm:spPr/>
    </dgm:pt>
    <dgm:pt modelId="{CD43C03D-6E68-4FC5-85BA-90507BA5F9B2}" type="pres">
      <dgm:prSet presAssocID="{FA05C9B7-ECEB-42BE-A05A-1A3D56F9608B}" presName="arrow" presStyleLbl="bgShp" presStyleIdx="0" presStyleCnt="1"/>
      <dgm:spPr/>
    </dgm:pt>
    <dgm:pt modelId="{3779D520-48C8-4E0E-AC5B-4086A954FB3F}" type="pres">
      <dgm:prSet presAssocID="{FA05C9B7-ECEB-42BE-A05A-1A3D56F9608B}" presName="linearProcess" presStyleCnt="0"/>
      <dgm:spPr/>
    </dgm:pt>
    <dgm:pt modelId="{02357A03-C0DE-48E0-B85C-36DC52488AF0}" type="pres">
      <dgm:prSet presAssocID="{FCB6D899-2719-4977-BD7A-A6BD182E7A76}" presName="textNode" presStyleLbl="node1" presStyleIdx="0" presStyleCnt="6">
        <dgm:presLayoutVars>
          <dgm:bulletEnabled val="1"/>
        </dgm:presLayoutVars>
      </dgm:prSet>
      <dgm:spPr/>
    </dgm:pt>
    <dgm:pt modelId="{34F6AE70-D5FE-4F8E-BA56-43080E9FAB69}" type="pres">
      <dgm:prSet presAssocID="{71875578-F740-40A3-A5FC-1B2FD36197F9}" presName="sibTrans" presStyleCnt="0"/>
      <dgm:spPr/>
    </dgm:pt>
    <dgm:pt modelId="{200D52B0-F11F-4347-95F0-1C77CB163683}" type="pres">
      <dgm:prSet presAssocID="{FA4B7C06-B94F-4148-8D46-89219028096D}" presName="textNode" presStyleLbl="node1" presStyleIdx="1" presStyleCnt="6">
        <dgm:presLayoutVars>
          <dgm:bulletEnabled val="1"/>
        </dgm:presLayoutVars>
      </dgm:prSet>
      <dgm:spPr/>
    </dgm:pt>
    <dgm:pt modelId="{5797B130-F675-4DF0-8610-23FADFC1F51E}" type="pres">
      <dgm:prSet presAssocID="{C3CD2D33-C59D-489A-8B11-CDA3CEA2331D}" presName="sibTrans" presStyleCnt="0"/>
      <dgm:spPr/>
    </dgm:pt>
    <dgm:pt modelId="{427AD057-7D82-4AED-97D6-38751625E2FB}" type="pres">
      <dgm:prSet presAssocID="{2C194B3B-4EAE-43CC-86E4-C08F23752EC6}" presName="textNode" presStyleLbl="node1" presStyleIdx="2" presStyleCnt="6">
        <dgm:presLayoutVars>
          <dgm:bulletEnabled val="1"/>
        </dgm:presLayoutVars>
      </dgm:prSet>
      <dgm:spPr/>
    </dgm:pt>
    <dgm:pt modelId="{3DB64801-8991-4C22-8118-2DAB2684B24B}" type="pres">
      <dgm:prSet presAssocID="{B5E87F1D-EBF6-437A-AB49-C99780A3C78A}" presName="sibTrans" presStyleCnt="0"/>
      <dgm:spPr/>
    </dgm:pt>
    <dgm:pt modelId="{85ED4E91-A544-4AD0-AF92-23A57FD614D2}" type="pres">
      <dgm:prSet presAssocID="{8B86C497-9BF5-43DD-A809-97BB1E220020}" presName="textNode" presStyleLbl="node1" presStyleIdx="3" presStyleCnt="6">
        <dgm:presLayoutVars>
          <dgm:bulletEnabled val="1"/>
        </dgm:presLayoutVars>
      </dgm:prSet>
      <dgm:spPr/>
    </dgm:pt>
    <dgm:pt modelId="{5F68F866-82E9-4BD8-83ED-108B5CB536BC}" type="pres">
      <dgm:prSet presAssocID="{20960D0A-BA70-44A7-A6E1-50C86895A83F}" presName="sibTrans" presStyleCnt="0"/>
      <dgm:spPr/>
    </dgm:pt>
    <dgm:pt modelId="{F7D5BACC-6A11-42FF-975D-CDEBFC0B91CE}" type="pres">
      <dgm:prSet presAssocID="{5CF07451-70EC-4374-A521-7B061D8CF262}" presName="textNode" presStyleLbl="node1" presStyleIdx="4" presStyleCnt="6">
        <dgm:presLayoutVars>
          <dgm:bulletEnabled val="1"/>
        </dgm:presLayoutVars>
      </dgm:prSet>
      <dgm:spPr/>
    </dgm:pt>
    <dgm:pt modelId="{89A992E7-D4BC-4458-A806-00AD3379026D}" type="pres">
      <dgm:prSet presAssocID="{14100004-BE76-4FAA-8197-08086D6C9CFB}" presName="sibTrans" presStyleCnt="0"/>
      <dgm:spPr/>
    </dgm:pt>
    <dgm:pt modelId="{0FAF639B-3F96-4C10-B0BA-35940EF8239D}" type="pres">
      <dgm:prSet presAssocID="{D8E92636-E44B-43FA-93B6-F03A1504CFE3}" presName="textNode" presStyleLbl="node1" presStyleIdx="5" presStyleCnt="6">
        <dgm:presLayoutVars>
          <dgm:bulletEnabled val="1"/>
        </dgm:presLayoutVars>
      </dgm:prSet>
      <dgm:spPr/>
    </dgm:pt>
  </dgm:ptLst>
  <dgm:cxnLst>
    <dgm:cxn modelId="{7AC2C602-A290-4D5A-9D76-F157D3716CAE}" srcId="{FA05C9B7-ECEB-42BE-A05A-1A3D56F9608B}" destId="{2C194B3B-4EAE-43CC-86E4-C08F23752EC6}" srcOrd="2" destOrd="0" parTransId="{A01D2DE1-6350-4239-9603-BDCA1DE72AFB}" sibTransId="{B5E87F1D-EBF6-437A-AB49-C99780A3C78A}"/>
    <dgm:cxn modelId="{99578A22-5B25-4764-9048-A1ADE4ACA247}" srcId="{FA05C9B7-ECEB-42BE-A05A-1A3D56F9608B}" destId="{5CF07451-70EC-4374-A521-7B061D8CF262}" srcOrd="4" destOrd="0" parTransId="{D833369E-488E-41CA-84C2-B5A087B3C111}" sibTransId="{14100004-BE76-4FAA-8197-08086D6C9CFB}"/>
    <dgm:cxn modelId="{39437939-2278-4A3F-9B49-0E534126FF90}" srcId="{FA05C9B7-ECEB-42BE-A05A-1A3D56F9608B}" destId="{FA4B7C06-B94F-4148-8D46-89219028096D}" srcOrd="1" destOrd="0" parTransId="{1BB8EC4C-5CAF-467C-B2E6-647DBB885DEC}" sibTransId="{C3CD2D33-C59D-489A-8B11-CDA3CEA2331D}"/>
    <dgm:cxn modelId="{76009D5D-F46E-4E82-B67F-2630822FCA50}" srcId="{FA05C9B7-ECEB-42BE-A05A-1A3D56F9608B}" destId="{D8E92636-E44B-43FA-93B6-F03A1504CFE3}" srcOrd="5" destOrd="0" parTransId="{EF4F8FD4-709D-4BCB-B666-56DAD3C6C95D}" sibTransId="{1797964A-0468-47A8-8DA5-40B558F64173}"/>
    <dgm:cxn modelId="{9D6F2D60-5D10-4F34-8294-0604F7102DAE}" type="presOf" srcId="{FCB6D899-2719-4977-BD7A-A6BD182E7A76}" destId="{02357A03-C0DE-48E0-B85C-36DC52488AF0}" srcOrd="0" destOrd="0" presId="urn:microsoft.com/office/officeart/2005/8/layout/hProcess9"/>
    <dgm:cxn modelId="{ABE8546C-2652-48AA-9FA8-0AF351E1B24C}" type="presOf" srcId="{8B86C497-9BF5-43DD-A809-97BB1E220020}" destId="{85ED4E91-A544-4AD0-AF92-23A57FD614D2}" srcOrd="0" destOrd="0" presId="urn:microsoft.com/office/officeart/2005/8/layout/hProcess9"/>
    <dgm:cxn modelId="{522F516E-A5EB-41DD-A712-D7EA5C3BCC2C}" srcId="{FA05C9B7-ECEB-42BE-A05A-1A3D56F9608B}" destId="{8B86C497-9BF5-43DD-A809-97BB1E220020}" srcOrd="3" destOrd="0" parTransId="{8DB8156B-7C76-441D-B6F1-06745B1E2433}" sibTransId="{20960D0A-BA70-44A7-A6E1-50C86895A83F}"/>
    <dgm:cxn modelId="{C238B950-545C-45AD-ABB7-DCDFD8AAE6FF}" type="presOf" srcId="{5CF07451-70EC-4374-A521-7B061D8CF262}" destId="{F7D5BACC-6A11-42FF-975D-CDEBFC0B91CE}" srcOrd="0" destOrd="0" presId="urn:microsoft.com/office/officeart/2005/8/layout/hProcess9"/>
    <dgm:cxn modelId="{EF47FD7B-DDDE-4F1F-96C4-B87E879BB46C}" type="presOf" srcId="{2C194B3B-4EAE-43CC-86E4-C08F23752EC6}" destId="{427AD057-7D82-4AED-97D6-38751625E2FB}" srcOrd="0" destOrd="0" presId="urn:microsoft.com/office/officeart/2005/8/layout/hProcess9"/>
    <dgm:cxn modelId="{2BAAA38F-46CD-475C-AEA5-80E56D68DDD3}" type="presOf" srcId="{D8E92636-E44B-43FA-93B6-F03A1504CFE3}" destId="{0FAF639B-3F96-4C10-B0BA-35940EF8239D}" srcOrd="0" destOrd="0" presId="urn:microsoft.com/office/officeart/2005/8/layout/hProcess9"/>
    <dgm:cxn modelId="{34B6ADA8-6116-4161-8A28-266FDE482A63}" type="presOf" srcId="{FA4B7C06-B94F-4148-8D46-89219028096D}" destId="{200D52B0-F11F-4347-95F0-1C77CB163683}" srcOrd="0" destOrd="0" presId="urn:microsoft.com/office/officeart/2005/8/layout/hProcess9"/>
    <dgm:cxn modelId="{D6C497E5-24D9-4501-9902-78123D1274B9}" srcId="{FA05C9B7-ECEB-42BE-A05A-1A3D56F9608B}" destId="{FCB6D899-2719-4977-BD7A-A6BD182E7A76}" srcOrd="0" destOrd="0" parTransId="{69F3C113-CB94-43AF-94C9-92D747C6C9CA}" sibTransId="{71875578-F740-40A3-A5FC-1B2FD36197F9}"/>
    <dgm:cxn modelId="{DE77C7EF-5508-4FE3-BA57-71F7BFC75851}" type="presOf" srcId="{FA05C9B7-ECEB-42BE-A05A-1A3D56F9608B}" destId="{1FE926DF-F436-4E3E-8254-CF1CA57F72A1}" srcOrd="0" destOrd="0" presId="urn:microsoft.com/office/officeart/2005/8/layout/hProcess9"/>
    <dgm:cxn modelId="{DF53DC96-7468-467A-B7E8-2A185C51F1B6}" type="presParOf" srcId="{1FE926DF-F436-4E3E-8254-CF1CA57F72A1}" destId="{CD43C03D-6E68-4FC5-85BA-90507BA5F9B2}" srcOrd="0" destOrd="0" presId="urn:microsoft.com/office/officeart/2005/8/layout/hProcess9"/>
    <dgm:cxn modelId="{F823E118-ECB9-4A9D-AFF0-444F37826E9A}" type="presParOf" srcId="{1FE926DF-F436-4E3E-8254-CF1CA57F72A1}" destId="{3779D520-48C8-4E0E-AC5B-4086A954FB3F}" srcOrd="1" destOrd="0" presId="urn:microsoft.com/office/officeart/2005/8/layout/hProcess9"/>
    <dgm:cxn modelId="{6EA625F7-EAA8-4CEA-99E9-CE8CAAFF2F44}" type="presParOf" srcId="{3779D520-48C8-4E0E-AC5B-4086A954FB3F}" destId="{02357A03-C0DE-48E0-B85C-36DC52488AF0}" srcOrd="0" destOrd="0" presId="urn:microsoft.com/office/officeart/2005/8/layout/hProcess9"/>
    <dgm:cxn modelId="{F2BCB226-B430-4229-957A-FFB996020D29}" type="presParOf" srcId="{3779D520-48C8-4E0E-AC5B-4086A954FB3F}" destId="{34F6AE70-D5FE-4F8E-BA56-43080E9FAB69}" srcOrd="1" destOrd="0" presId="urn:microsoft.com/office/officeart/2005/8/layout/hProcess9"/>
    <dgm:cxn modelId="{A3F00E28-5272-45B2-8F06-92BD647B5DF5}" type="presParOf" srcId="{3779D520-48C8-4E0E-AC5B-4086A954FB3F}" destId="{200D52B0-F11F-4347-95F0-1C77CB163683}" srcOrd="2" destOrd="0" presId="urn:microsoft.com/office/officeart/2005/8/layout/hProcess9"/>
    <dgm:cxn modelId="{BE2158DC-7795-4552-BD0D-FA3F5B67CA02}" type="presParOf" srcId="{3779D520-48C8-4E0E-AC5B-4086A954FB3F}" destId="{5797B130-F675-4DF0-8610-23FADFC1F51E}" srcOrd="3" destOrd="0" presId="urn:microsoft.com/office/officeart/2005/8/layout/hProcess9"/>
    <dgm:cxn modelId="{4718955C-FB29-4081-B3BB-CBB2BDEA6B03}" type="presParOf" srcId="{3779D520-48C8-4E0E-AC5B-4086A954FB3F}" destId="{427AD057-7D82-4AED-97D6-38751625E2FB}" srcOrd="4" destOrd="0" presId="urn:microsoft.com/office/officeart/2005/8/layout/hProcess9"/>
    <dgm:cxn modelId="{AD01DD85-6531-4896-9E71-83AE2D16B78C}" type="presParOf" srcId="{3779D520-48C8-4E0E-AC5B-4086A954FB3F}" destId="{3DB64801-8991-4C22-8118-2DAB2684B24B}" srcOrd="5" destOrd="0" presId="urn:microsoft.com/office/officeart/2005/8/layout/hProcess9"/>
    <dgm:cxn modelId="{A4E8E20D-FC58-483A-AF18-6356859BC507}" type="presParOf" srcId="{3779D520-48C8-4E0E-AC5B-4086A954FB3F}" destId="{85ED4E91-A544-4AD0-AF92-23A57FD614D2}" srcOrd="6" destOrd="0" presId="urn:microsoft.com/office/officeart/2005/8/layout/hProcess9"/>
    <dgm:cxn modelId="{CCBBCED1-4734-48B1-B3C4-7180BD16EA28}" type="presParOf" srcId="{3779D520-48C8-4E0E-AC5B-4086A954FB3F}" destId="{5F68F866-82E9-4BD8-83ED-108B5CB536BC}" srcOrd="7" destOrd="0" presId="urn:microsoft.com/office/officeart/2005/8/layout/hProcess9"/>
    <dgm:cxn modelId="{6B397D4A-9C32-497E-8AF7-0DAD21131C6E}" type="presParOf" srcId="{3779D520-48C8-4E0E-AC5B-4086A954FB3F}" destId="{F7D5BACC-6A11-42FF-975D-CDEBFC0B91CE}" srcOrd="8" destOrd="0" presId="urn:microsoft.com/office/officeart/2005/8/layout/hProcess9"/>
    <dgm:cxn modelId="{0035A7DD-2D52-4151-A54D-6DF392379AC1}" type="presParOf" srcId="{3779D520-48C8-4E0E-AC5B-4086A954FB3F}" destId="{89A992E7-D4BC-4458-A806-00AD3379026D}" srcOrd="9" destOrd="0" presId="urn:microsoft.com/office/officeart/2005/8/layout/hProcess9"/>
    <dgm:cxn modelId="{0EA191B1-A6CB-483C-9AC1-6F126275EE88}" type="presParOf" srcId="{3779D520-48C8-4E0E-AC5B-4086A954FB3F}" destId="{0FAF639B-3F96-4C10-B0BA-35940EF8239D}" srcOrd="10" destOrd="0" presId="urn:microsoft.com/office/officeart/2005/8/layout/hProcess9"/>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5752C9C7-AB28-4F7D-9A59-17269436AC78}" type="doc">
      <dgm:prSet loTypeId="urn:microsoft.com/office/officeart/2005/8/layout/vList2" loCatId="list" qsTypeId="urn:microsoft.com/office/officeart/2005/8/quickstyle/simple1" qsCatId="simple" csTypeId="urn:microsoft.com/office/officeart/2005/8/colors/accent0_1" csCatId="mainScheme" phldr="1"/>
      <dgm:spPr/>
      <dgm:t>
        <a:bodyPr/>
        <a:lstStyle/>
        <a:p>
          <a:endParaRPr lang="es-CO"/>
        </a:p>
      </dgm:t>
    </dgm:pt>
    <dgm:pt modelId="{D0B524FE-8BB1-42E9-8F87-041C50BD7EF2}">
      <dgm:prSet/>
      <dgm:spPr/>
      <dgm:t>
        <a:bodyPr/>
        <a:lstStyle/>
        <a:p>
          <a:r>
            <a:rPr lang="es-CO" b="1" dirty="0">
              <a:solidFill>
                <a:srgbClr val="152B48"/>
              </a:solidFill>
              <a:latin typeface="Montserrat" panose="00000500000000000000" pitchFamily="50" charset="0"/>
            </a:rPr>
            <a:t>3 procesos patológicos: </a:t>
          </a:r>
        </a:p>
      </dgm:t>
    </dgm:pt>
    <dgm:pt modelId="{BAAF9C82-118D-4170-8AF0-A66610C8B16F}" type="parTrans" cxnId="{F1BA434E-4D05-4475-8D26-85EA28D350AB}">
      <dgm:prSet/>
      <dgm:spPr/>
      <dgm:t>
        <a:bodyPr/>
        <a:lstStyle/>
        <a:p>
          <a:endParaRPr lang="es-CO">
            <a:solidFill>
              <a:srgbClr val="152B48"/>
            </a:solidFill>
            <a:latin typeface="Montserrat" panose="00000500000000000000" pitchFamily="50" charset="0"/>
          </a:endParaRPr>
        </a:p>
      </dgm:t>
    </dgm:pt>
    <dgm:pt modelId="{AE580233-735D-40DE-ABFD-AF83B369376A}" type="sibTrans" cxnId="{F1BA434E-4D05-4475-8D26-85EA28D350AB}">
      <dgm:prSet/>
      <dgm:spPr/>
      <dgm:t>
        <a:bodyPr/>
        <a:lstStyle/>
        <a:p>
          <a:endParaRPr lang="es-CO">
            <a:solidFill>
              <a:srgbClr val="152B48"/>
            </a:solidFill>
            <a:latin typeface="Montserrat" panose="00000500000000000000" pitchFamily="50" charset="0"/>
          </a:endParaRPr>
        </a:p>
      </dgm:t>
    </dgm:pt>
    <dgm:pt modelId="{3F9B9D4E-4CC4-4E83-815D-7FC15FDF7ECF}">
      <dgm:prSet/>
      <dgm:spPr/>
      <dgm:t>
        <a:bodyPr/>
        <a:lstStyle/>
        <a:p>
          <a:r>
            <a:rPr lang="es-CO">
              <a:solidFill>
                <a:srgbClr val="152B48"/>
              </a:solidFill>
              <a:latin typeface="Montserrat" panose="00000500000000000000" pitchFamily="50" charset="0"/>
            </a:rPr>
            <a:t>Arteritis necrosante neutrofílica </a:t>
          </a:r>
        </a:p>
      </dgm:t>
    </dgm:pt>
    <dgm:pt modelId="{03F86C57-58CB-44FB-95ED-3B2986E6DD15}" type="parTrans" cxnId="{CBA3445F-017B-44CB-9CF0-BC07C5746116}">
      <dgm:prSet/>
      <dgm:spPr/>
      <dgm:t>
        <a:bodyPr/>
        <a:lstStyle/>
        <a:p>
          <a:endParaRPr lang="es-CO">
            <a:solidFill>
              <a:srgbClr val="152B48"/>
            </a:solidFill>
            <a:latin typeface="Montserrat" panose="00000500000000000000" pitchFamily="50" charset="0"/>
          </a:endParaRPr>
        </a:p>
      </dgm:t>
    </dgm:pt>
    <dgm:pt modelId="{33CC0BA1-8C19-40CD-A466-3087228AE508}" type="sibTrans" cxnId="{CBA3445F-017B-44CB-9CF0-BC07C5746116}">
      <dgm:prSet/>
      <dgm:spPr/>
      <dgm:t>
        <a:bodyPr/>
        <a:lstStyle/>
        <a:p>
          <a:endParaRPr lang="es-CO">
            <a:solidFill>
              <a:srgbClr val="152B48"/>
            </a:solidFill>
            <a:latin typeface="Montserrat" panose="00000500000000000000" pitchFamily="50" charset="0"/>
          </a:endParaRPr>
        </a:p>
      </dgm:t>
    </dgm:pt>
    <dgm:pt modelId="{70FF71E6-734C-4498-9041-98B21402B9B6}">
      <dgm:prSet/>
      <dgm:spPr/>
      <dgm:t>
        <a:bodyPr/>
        <a:lstStyle/>
        <a:p>
          <a:r>
            <a:rPr lang="es-ES" dirty="0">
              <a:solidFill>
                <a:srgbClr val="152B48"/>
              </a:solidFill>
              <a:latin typeface="Montserrat" panose="00000500000000000000" pitchFamily="50" charset="0"/>
            </a:rPr>
            <a:t>Proceso neutrofílico.</a:t>
          </a:r>
          <a:endParaRPr lang="es-CO" dirty="0">
            <a:solidFill>
              <a:srgbClr val="152B48"/>
            </a:solidFill>
            <a:latin typeface="Montserrat" panose="00000500000000000000" pitchFamily="50" charset="0"/>
          </a:endParaRPr>
        </a:p>
      </dgm:t>
    </dgm:pt>
    <dgm:pt modelId="{BF4F4E27-2F76-46DD-92DE-AC1362F604BE}" type="parTrans" cxnId="{666E5EC7-B20F-4D18-B21D-8E7FE59760D0}">
      <dgm:prSet/>
      <dgm:spPr/>
      <dgm:t>
        <a:bodyPr/>
        <a:lstStyle/>
        <a:p>
          <a:endParaRPr lang="es-CO">
            <a:solidFill>
              <a:srgbClr val="152B48"/>
            </a:solidFill>
            <a:latin typeface="Montserrat" panose="00000500000000000000" pitchFamily="50" charset="0"/>
          </a:endParaRPr>
        </a:p>
      </dgm:t>
    </dgm:pt>
    <dgm:pt modelId="{1801A210-ACCE-42CC-9CB1-AC4BAC1A38F9}" type="sibTrans" cxnId="{666E5EC7-B20F-4D18-B21D-8E7FE59760D0}">
      <dgm:prSet/>
      <dgm:spPr/>
      <dgm:t>
        <a:bodyPr/>
        <a:lstStyle/>
        <a:p>
          <a:endParaRPr lang="es-CO">
            <a:solidFill>
              <a:srgbClr val="152B48"/>
            </a:solidFill>
            <a:latin typeface="Montserrat" panose="00000500000000000000" pitchFamily="50" charset="0"/>
          </a:endParaRPr>
        </a:p>
      </dgm:t>
    </dgm:pt>
    <dgm:pt modelId="{E8FB4BA4-C6C8-450B-BAEC-C803411DF291}">
      <dgm:prSet/>
      <dgm:spPr/>
      <dgm:t>
        <a:bodyPr/>
        <a:lstStyle/>
        <a:p>
          <a:r>
            <a:rPr lang="es-ES" dirty="0">
              <a:solidFill>
                <a:srgbClr val="152B48"/>
              </a:solidFill>
              <a:latin typeface="Montserrat" panose="00000500000000000000" pitchFamily="50" charset="0"/>
            </a:rPr>
            <a:t>Se produce en las primeras 2 semanas posterior a la fiebre.</a:t>
          </a:r>
          <a:endParaRPr lang="es-CO" dirty="0">
            <a:solidFill>
              <a:srgbClr val="152B48"/>
            </a:solidFill>
            <a:latin typeface="Montserrat" panose="00000500000000000000" pitchFamily="50" charset="0"/>
          </a:endParaRPr>
        </a:p>
      </dgm:t>
    </dgm:pt>
    <dgm:pt modelId="{0DD9D61B-63F9-48E6-9724-5CEA9826346E}" type="parTrans" cxnId="{3FB5D823-05E9-4390-95E2-8B4ABE1326EE}">
      <dgm:prSet/>
      <dgm:spPr/>
      <dgm:t>
        <a:bodyPr/>
        <a:lstStyle/>
        <a:p>
          <a:endParaRPr lang="es-CO">
            <a:solidFill>
              <a:srgbClr val="152B48"/>
            </a:solidFill>
            <a:latin typeface="Montserrat" panose="00000500000000000000" pitchFamily="50" charset="0"/>
          </a:endParaRPr>
        </a:p>
      </dgm:t>
    </dgm:pt>
    <dgm:pt modelId="{5C88757E-E7BB-4499-A962-FA5B3C869985}" type="sibTrans" cxnId="{3FB5D823-05E9-4390-95E2-8B4ABE1326EE}">
      <dgm:prSet/>
      <dgm:spPr/>
      <dgm:t>
        <a:bodyPr/>
        <a:lstStyle/>
        <a:p>
          <a:endParaRPr lang="es-CO">
            <a:solidFill>
              <a:srgbClr val="152B48"/>
            </a:solidFill>
            <a:latin typeface="Montserrat" panose="00000500000000000000" pitchFamily="50" charset="0"/>
          </a:endParaRPr>
        </a:p>
      </dgm:t>
    </dgm:pt>
    <dgm:pt modelId="{B86A34E8-F1D1-4771-8210-2BD6A46340BE}">
      <dgm:prSet/>
      <dgm:spPr/>
      <dgm:t>
        <a:bodyPr/>
        <a:lstStyle/>
        <a:p>
          <a:r>
            <a:rPr lang="es-ES" dirty="0">
              <a:solidFill>
                <a:srgbClr val="152B48"/>
              </a:solidFill>
              <a:latin typeface="Montserrat" panose="00000500000000000000" pitchFamily="50" charset="0"/>
            </a:rPr>
            <a:t>Progresivamente destruye adventicia – daño endotelial.</a:t>
          </a:r>
          <a:endParaRPr lang="es-CO" dirty="0">
            <a:solidFill>
              <a:srgbClr val="152B48"/>
            </a:solidFill>
            <a:latin typeface="Montserrat" panose="00000500000000000000" pitchFamily="50" charset="0"/>
          </a:endParaRPr>
        </a:p>
      </dgm:t>
    </dgm:pt>
    <dgm:pt modelId="{CD7B9832-FDC7-425D-874B-53F10D91B1C0}" type="parTrans" cxnId="{2D94A803-3DA5-4950-8D9D-82D79553E764}">
      <dgm:prSet/>
      <dgm:spPr/>
      <dgm:t>
        <a:bodyPr/>
        <a:lstStyle/>
        <a:p>
          <a:endParaRPr lang="es-CO">
            <a:solidFill>
              <a:srgbClr val="152B48"/>
            </a:solidFill>
            <a:latin typeface="Montserrat" panose="00000500000000000000" pitchFamily="50" charset="0"/>
          </a:endParaRPr>
        </a:p>
      </dgm:t>
    </dgm:pt>
    <dgm:pt modelId="{03B82327-D133-4F50-8686-31AA16CF674F}" type="sibTrans" cxnId="{2D94A803-3DA5-4950-8D9D-82D79553E764}">
      <dgm:prSet/>
      <dgm:spPr/>
      <dgm:t>
        <a:bodyPr/>
        <a:lstStyle/>
        <a:p>
          <a:endParaRPr lang="es-CO">
            <a:solidFill>
              <a:srgbClr val="152B48"/>
            </a:solidFill>
            <a:latin typeface="Montserrat" panose="00000500000000000000" pitchFamily="50" charset="0"/>
          </a:endParaRPr>
        </a:p>
      </dgm:t>
    </dgm:pt>
    <dgm:pt modelId="{B588E846-5F73-4224-AFF7-B43D77148A9B}">
      <dgm:prSet/>
      <dgm:spPr/>
      <dgm:t>
        <a:bodyPr/>
        <a:lstStyle/>
        <a:p>
          <a:r>
            <a:rPr lang="es-CO">
              <a:solidFill>
                <a:srgbClr val="152B48"/>
              </a:solidFill>
              <a:latin typeface="Montserrat" panose="00000500000000000000" pitchFamily="50" charset="0"/>
            </a:rPr>
            <a:t>Vasculitis subaguda/crónica</a:t>
          </a:r>
        </a:p>
      </dgm:t>
    </dgm:pt>
    <dgm:pt modelId="{A445C59C-B305-4FD2-A1F1-D982513E9AAA}" type="parTrans" cxnId="{792DEAE8-E881-47EA-94E1-7A61EEDFBBE0}">
      <dgm:prSet/>
      <dgm:spPr/>
      <dgm:t>
        <a:bodyPr/>
        <a:lstStyle/>
        <a:p>
          <a:endParaRPr lang="es-CO">
            <a:solidFill>
              <a:srgbClr val="152B48"/>
            </a:solidFill>
            <a:latin typeface="Montserrat" panose="00000500000000000000" pitchFamily="50" charset="0"/>
          </a:endParaRPr>
        </a:p>
      </dgm:t>
    </dgm:pt>
    <dgm:pt modelId="{21CAA97F-9B72-431E-BFA2-19A4EE722D02}" type="sibTrans" cxnId="{792DEAE8-E881-47EA-94E1-7A61EEDFBBE0}">
      <dgm:prSet/>
      <dgm:spPr/>
      <dgm:t>
        <a:bodyPr/>
        <a:lstStyle/>
        <a:p>
          <a:endParaRPr lang="es-CO">
            <a:solidFill>
              <a:srgbClr val="152B48"/>
            </a:solidFill>
            <a:latin typeface="Montserrat" panose="00000500000000000000" pitchFamily="50" charset="0"/>
          </a:endParaRPr>
        </a:p>
      </dgm:t>
    </dgm:pt>
    <dgm:pt modelId="{FE2E2F1F-F609-433C-AED2-CB3DF1F464AF}">
      <dgm:prSet/>
      <dgm:spPr/>
      <dgm:t>
        <a:bodyPr/>
        <a:lstStyle/>
        <a:p>
          <a:r>
            <a:rPr lang="es-ES" dirty="0">
              <a:solidFill>
                <a:srgbClr val="152B48"/>
              </a:solidFill>
              <a:latin typeface="Montserrat" panose="00000500000000000000" pitchFamily="50" charset="0"/>
            </a:rPr>
            <a:t>Infiltración linfocitaria, células plasmáticas y macrófagos. </a:t>
          </a:r>
          <a:endParaRPr lang="es-CO" dirty="0">
            <a:solidFill>
              <a:srgbClr val="152B48"/>
            </a:solidFill>
            <a:latin typeface="Montserrat" panose="00000500000000000000" pitchFamily="50" charset="0"/>
          </a:endParaRPr>
        </a:p>
      </dgm:t>
    </dgm:pt>
    <dgm:pt modelId="{35F9F271-1CB0-49DA-B494-EA504AC0230F}" type="parTrans" cxnId="{0BA80768-F789-4B8F-B768-EB5CA1B00E7C}">
      <dgm:prSet/>
      <dgm:spPr/>
      <dgm:t>
        <a:bodyPr/>
        <a:lstStyle/>
        <a:p>
          <a:endParaRPr lang="es-CO">
            <a:solidFill>
              <a:srgbClr val="152B48"/>
            </a:solidFill>
            <a:latin typeface="Montserrat" panose="00000500000000000000" pitchFamily="50" charset="0"/>
          </a:endParaRPr>
        </a:p>
      </dgm:t>
    </dgm:pt>
    <dgm:pt modelId="{38784CD4-33F2-4E98-92E4-3048D64C45AB}" type="sibTrans" cxnId="{0BA80768-F789-4B8F-B768-EB5CA1B00E7C}">
      <dgm:prSet/>
      <dgm:spPr/>
      <dgm:t>
        <a:bodyPr/>
        <a:lstStyle/>
        <a:p>
          <a:endParaRPr lang="es-CO">
            <a:solidFill>
              <a:srgbClr val="152B48"/>
            </a:solidFill>
            <a:latin typeface="Montserrat" panose="00000500000000000000" pitchFamily="50" charset="0"/>
          </a:endParaRPr>
        </a:p>
      </dgm:t>
    </dgm:pt>
    <dgm:pt modelId="{985EBC27-D221-46D4-935F-74429FC9EFD1}">
      <dgm:prSet/>
      <dgm:spPr/>
      <dgm:t>
        <a:bodyPr/>
        <a:lstStyle/>
        <a:p>
          <a:r>
            <a:rPr lang="es-ES">
              <a:solidFill>
                <a:srgbClr val="152B48"/>
              </a:solidFill>
              <a:latin typeface="Montserrat" panose="00000500000000000000" pitchFamily="50" charset="0"/>
            </a:rPr>
            <a:t>Después de 2 semanas y puede continuar por meses/años.</a:t>
          </a:r>
          <a:endParaRPr lang="es-CO">
            <a:solidFill>
              <a:srgbClr val="152B48"/>
            </a:solidFill>
            <a:latin typeface="Montserrat" panose="00000500000000000000" pitchFamily="50" charset="0"/>
          </a:endParaRPr>
        </a:p>
      </dgm:t>
    </dgm:pt>
    <dgm:pt modelId="{F6C9E100-4CB7-4B4D-9F71-91046A0E8134}" type="parTrans" cxnId="{4ADCED45-76B7-47C1-8966-D945E9D5A352}">
      <dgm:prSet/>
      <dgm:spPr/>
      <dgm:t>
        <a:bodyPr/>
        <a:lstStyle/>
        <a:p>
          <a:endParaRPr lang="es-CO">
            <a:solidFill>
              <a:srgbClr val="152B48"/>
            </a:solidFill>
            <a:latin typeface="Montserrat" panose="00000500000000000000" pitchFamily="50" charset="0"/>
          </a:endParaRPr>
        </a:p>
      </dgm:t>
    </dgm:pt>
    <dgm:pt modelId="{44A00E71-3939-4537-99B0-3A6CF0DDBA55}" type="sibTrans" cxnId="{4ADCED45-76B7-47C1-8966-D945E9D5A352}">
      <dgm:prSet/>
      <dgm:spPr/>
      <dgm:t>
        <a:bodyPr/>
        <a:lstStyle/>
        <a:p>
          <a:endParaRPr lang="es-CO">
            <a:solidFill>
              <a:srgbClr val="152B48"/>
            </a:solidFill>
            <a:latin typeface="Montserrat" panose="00000500000000000000" pitchFamily="50" charset="0"/>
          </a:endParaRPr>
        </a:p>
      </dgm:t>
    </dgm:pt>
    <dgm:pt modelId="{64E3FC52-8793-4012-940E-2CE1FB63C588}">
      <dgm:prSet/>
      <dgm:spPr/>
      <dgm:t>
        <a:bodyPr/>
        <a:lstStyle/>
        <a:p>
          <a:r>
            <a:rPr lang="es-CO">
              <a:solidFill>
                <a:srgbClr val="152B48"/>
              </a:solidFill>
              <a:latin typeface="Montserrat" panose="00000500000000000000" pitchFamily="50" charset="0"/>
            </a:rPr>
            <a:t>Estenosis progresiva - PLM</a:t>
          </a:r>
        </a:p>
      </dgm:t>
    </dgm:pt>
    <dgm:pt modelId="{F36618FF-8BA0-4399-986B-0573DDB2B747}" type="parTrans" cxnId="{C9D76DB2-E8A0-4DC5-BFA2-6D39069FF4A3}">
      <dgm:prSet/>
      <dgm:spPr/>
      <dgm:t>
        <a:bodyPr/>
        <a:lstStyle/>
        <a:p>
          <a:endParaRPr lang="es-CO">
            <a:solidFill>
              <a:srgbClr val="152B48"/>
            </a:solidFill>
            <a:latin typeface="Montserrat" panose="00000500000000000000" pitchFamily="50" charset="0"/>
          </a:endParaRPr>
        </a:p>
      </dgm:t>
    </dgm:pt>
    <dgm:pt modelId="{A8932C24-7D8A-43D1-8E8A-83DFC3447139}" type="sibTrans" cxnId="{C9D76DB2-E8A0-4DC5-BFA2-6D39069FF4A3}">
      <dgm:prSet/>
      <dgm:spPr/>
      <dgm:t>
        <a:bodyPr/>
        <a:lstStyle/>
        <a:p>
          <a:endParaRPr lang="es-CO">
            <a:solidFill>
              <a:srgbClr val="152B48"/>
            </a:solidFill>
            <a:latin typeface="Montserrat" panose="00000500000000000000" pitchFamily="50" charset="0"/>
          </a:endParaRPr>
        </a:p>
      </dgm:t>
    </dgm:pt>
    <dgm:pt modelId="{E66D5077-FFDE-4B55-B596-792D0C901EBD}" type="pres">
      <dgm:prSet presAssocID="{5752C9C7-AB28-4F7D-9A59-17269436AC78}" presName="linear" presStyleCnt="0">
        <dgm:presLayoutVars>
          <dgm:animLvl val="lvl"/>
          <dgm:resizeHandles val="exact"/>
        </dgm:presLayoutVars>
      </dgm:prSet>
      <dgm:spPr/>
    </dgm:pt>
    <dgm:pt modelId="{B808CD55-FBAC-49BE-AB53-090C4321DDA3}" type="pres">
      <dgm:prSet presAssocID="{D0B524FE-8BB1-42E9-8F87-041C50BD7EF2}" presName="parentText" presStyleLbl="node1" presStyleIdx="0" presStyleCnt="4">
        <dgm:presLayoutVars>
          <dgm:chMax val="0"/>
          <dgm:bulletEnabled val="1"/>
        </dgm:presLayoutVars>
      </dgm:prSet>
      <dgm:spPr/>
    </dgm:pt>
    <dgm:pt modelId="{EA404871-8042-41BD-81EB-3207C7EFFAC8}" type="pres">
      <dgm:prSet presAssocID="{AE580233-735D-40DE-ABFD-AF83B369376A}" presName="spacer" presStyleCnt="0"/>
      <dgm:spPr/>
    </dgm:pt>
    <dgm:pt modelId="{C307E95B-9F18-4FD6-A690-BB52D6A1A129}" type="pres">
      <dgm:prSet presAssocID="{3F9B9D4E-4CC4-4E83-815D-7FC15FDF7ECF}" presName="parentText" presStyleLbl="node1" presStyleIdx="1" presStyleCnt="4">
        <dgm:presLayoutVars>
          <dgm:chMax val="0"/>
          <dgm:bulletEnabled val="1"/>
        </dgm:presLayoutVars>
      </dgm:prSet>
      <dgm:spPr/>
    </dgm:pt>
    <dgm:pt modelId="{C8AB5724-CFE7-4ABD-864E-F432B9CE0473}" type="pres">
      <dgm:prSet presAssocID="{3F9B9D4E-4CC4-4E83-815D-7FC15FDF7ECF}" presName="childText" presStyleLbl="revTx" presStyleIdx="0" presStyleCnt="2">
        <dgm:presLayoutVars>
          <dgm:bulletEnabled val="1"/>
        </dgm:presLayoutVars>
      </dgm:prSet>
      <dgm:spPr/>
    </dgm:pt>
    <dgm:pt modelId="{624872CE-0FEE-4FDF-A880-2E103EA79B3D}" type="pres">
      <dgm:prSet presAssocID="{B588E846-5F73-4224-AFF7-B43D77148A9B}" presName="parentText" presStyleLbl="node1" presStyleIdx="2" presStyleCnt="4">
        <dgm:presLayoutVars>
          <dgm:chMax val="0"/>
          <dgm:bulletEnabled val="1"/>
        </dgm:presLayoutVars>
      </dgm:prSet>
      <dgm:spPr/>
    </dgm:pt>
    <dgm:pt modelId="{36AEE14B-F796-4925-8343-D6C84A493CEB}" type="pres">
      <dgm:prSet presAssocID="{B588E846-5F73-4224-AFF7-B43D77148A9B}" presName="childText" presStyleLbl="revTx" presStyleIdx="1" presStyleCnt="2">
        <dgm:presLayoutVars>
          <dgm:bulletEnabled val="1"/>
        </dgm:presLayoutVars>
      </dgm:prSet>
      <dgm:spPr/>
    </dgm:pt>
    <dgm:pt modelId="{618D3F8F-BAC4-4BB5-A598-3C07C54DF038}" type="pres">
      <dgm:prSet presAssocID="{64E3FC52-8793-4012-940E-2CE1FB63C588}" presName="parentText" presStyleLbl="node1" presStyleIdx="3" presStyleCnt="4">
        <dgm:presLayoutVars>
          <dgm:chMax val="0"/>
          <dgm:bulletEnabled val="1"/>
        </dgm:presLayoutVars>
      </dgm:prSet>
      <dgm:spPr/>
    </dgm:pt>
  </dgm:ptLst>
  <dgm:cxnLst>
    <dgm:cxn modelId="{2D94A803-3DA5-4950-8D9D-82D79553E764}" srcId="{3F9B9D4E-4CC4-4E83-815D-7FC15FDF7ECF}" destId="{B86A34E8-F1D1-4771-8210-2BD6A46340BE}" srcOrd="2" destOrd="0" parTransId="{CD7B9832-FDC7-425D-874B-53F10D91B1C0}" sibTransId="{03B82327-D133-4F50-8686-31AA16CF674F}"/>
    <dgm:cxn modelId="{683EBF14-4BE9-4FC3-B88C-27C75740B98D}" type="presOf" srcId="{B86A34E8-F1D1-4771-8210-2BD6A46340BE}" destId="{C8AB5724-CFE7-4ABD-864E-F432B9CE0473}" srcOrd="0" destOrd="2" presId="urn:microsoft.com/office/officeart/2005/8/layout/vList2"/>
    <dgm:cxn modelId="{FE77D020-20FC-43FB-8347-79251BB0598F}" type="presOf" srcId="{70FF71E6-734C-4498-9041-98B21402B9B6}" destId="{C8AB5724-CFE7-4ABD-864E-F432B9CE0473}" srcOrd="0" destOrd="0" presId="urn:microsoft.com/office/officeart/2005/8/layout/vList2"/>
    <dgm:cxn modelId="{3FB5D823-05E9-4390-95E2-8B4ABE1326EE}" srcId="{3F9B9D4E-4CC4-4E83-815D-7FC15FDF7ECF}" destId="{E8FB4BA4-C6C8-450B-BAEC-C803411DF291}" srcOrd="1" destOrd="0" parTransId="{0DD9D61B-63F9-48E6-9724-5CEA9826346E}" sibTransId="{5C88757E-E7BB-4499-A962-FA5B3C869985}"/>
    <dgm:cxn modelId="{CBA3445F-017B-44CB-9CF0-BC07C5746116}" srcId="{5752C9C7-AB28-4F7D-9A59-17269436AC78}" destId="{3F9B9D4E-4CC4-4E83-815D-7FC15FDF7ECF}" srcOrd="1" destOrd="0" parTransId="{03F86C57-58CB-44FB-95ED-3B2986E6DD15}" sibTransId="{33CC0BA1-8C19-40CD-A466-3087228AE508}"/>
    <dgm:cxn modelId="{4ADCED45-76B7-47C1-8966-D945E9D5A352}" srcId="{B588E846-5F73-4224-AFF7-B43D77148A9B}" destId="{985EBC27-D221-46D4-935F-74429FC9EFD1}" srcOrd="1" destOrd="0" parTransId="{F6C9E100-4CB7-4B4D-9F71-91046A0E8134}" sibTransId="{44A00E71-3939-4537-99B0-3A6CF0DDBA55}"/>
    <dgm:cxn modelId="{0BA80768-F789-4B8F-B768-EB5CA1B00E7C}" srcId="{B588E846-5F73-4224-AFF7-B43D77148A9B}" destId="{FE2E2F1F-F609-433C-AED2-CB3DF1F464AF}" srcOrd="0" destOrd="0" parTransId="{35F9F271-1CB0-49DA-B494-EA504AC0230F}" sibTransId="{38784CD4-33F2-4E98-92E4-3048D64C45AB}"/>
    <dgm:cxn modelId="{CE5B564D-0B01-4494-B327-5BD5882E432D}" type="presOf" srcId="{3F9B9D4E-4CC4-4E83-815D-7FC15FDF7ECF}" destId="{C307E95B-9F18-4FD6-A690-BB52D6A1A129}" srcOrd="0" destOrd="0" presId="urn:microsoft.com/office/officeart/2005/8/layout/vList2"/>
    <dgm:cxn modelId="{F1BA434E-4D05-4475-8D26-85EA28D350AB}" srcId="{5752C9C7-AB28-4F7D-9A59-17269436AC78}" destId="{D0B524FE-8BB1-42E9-8F87-041C50BD7EF2}" srcOrd="0" destOrd="0" parTransId="{BAAF9C82-118D-4170-8AF0-A66610C8B16F}" sibTransId="{AE580233-735D-40DE-ABFD-AF83B369376A}"/>
    <dgm:cxn modelId="{74B5064F-AC3D-4FA9-B626-52E574C33510}" type="presOf" srcId="{E8FB4BA4-C6C8-450B-BAEC-C803411DF291}" destId="{C8AB5724-CFE7-4ABD-864E-F432B9CE0473}" srcOrd="0" destOrd="1" presId="urn:microsoft.com/office/officeart/2005/8/layout/vList2"/>
    <dgm:cxn modelId="{E3736077-B6D8-4421-9088-62785A0CC83A}" type="presOf" srcId="{B588E846-5F73-4224-AFF7-B43D77148A9B}" destId="{624872CE-0FEE-4FDF-A880-2E103EA79B3D}" srcOrd="0" destOrd="0" presId="urn:microsoft.com/office/officeart/2005/8/layout/vList2"/>
    <dgm:cxn modelId="{35224681-2358-4D91-A5BC-4A2378D0CDF4}" type="presOf" srcId="{D0B524FE-8BB1-42E9-8F87-041C50BD7EF2}" destId="{B808CD55-FBAC-49BE-AB53-090C4321DDA3}" srcOrd="0" destOrd="0" presId="urn:microsoft.com/office/officeart/2005/8/layout/vList2"/>
    <dgm:cxn modelId="{3E03228E-264D-4A8D-8121-5BAD42B55521}" type="presOf" srcId="{5752C9C7-AB28-4F7D-9A59-17269436AC78}" destId="{E66D5077-FFDE-4B55-B596-792D0C901EBD}" srcOrd="0" destOrd="0" presId="urn:microsoft.com/office/officeart/2005/8/layout/vList2"/>
    <dgm:cxn modelId="{B1A71EA4-A2BD-44D6-B442-8E2B17AD7BDD}" type="presOf" srcId="{985EBC27-D221-46D4-935F-74429FC9EFD1}" destId="{36AEE14B-F796-4925-8343-D6C84A493CEB}" srcOrd="0" destOrd="1" presId="urn:microsoft.com/office/officeart/2005/8/layout/vList2"/>
    <dgm:cxn modelId="{C9D76DB2-E8A0-4DC5-BFA2-6D39069FF4A3}" srcId="{5752C9C7-AB28-4F7D-9A59-17269436AC78}" destId="{64E3FC52-8793-4012-940E-2CE1FB63C588}" srcOrd="3" destOrd="0" parTransId="{F36618FF-8BA0-4399-986B-0573DDB2B747}" sibTransId="{A8932C24-7D8A-43D1-8E8A-83DFC3447139}"/>
    <dgm:cxn modelId="{0D57B0BF-367E-4878-A8AD-69E67709C74A}" type="presOf" srcId="{64E3FC52-8793-4012-940E-2CE1FB63C588}" destId="{618D3F8F-BAC4-4BB5-A598-3C07C54DF038}" srcOrd="0" destOrd="0" presId="urn:microsoft.com/office/officeart/2005/8/layout/vList2"/>
    <dgm:cxn modelId="{666E5EC7-B20F-4D18-B21D-8E7FE59760D0}" srcId="{3F9B9D4E-4CC4-4E83-815D-7FC15FDF7ECF}" destId="{70FF71E6-734C-4498-9041-98B21402B9B6}" srcOrd="0" destOrd="0" parTransId="{BF4F4E27-2F76-46DD-92DE-AC1362F604BE}" sibTransId="{1801A210-ACCE-42CC-9CB1-AC4BAC1A38F9}"/>
    <dgm:cxn modelId="{61B57CD6-04C0-4B70-B4AF-64D8098C8DAE}" type="presOf" srcId="{FE2E2F1F-F609-433C-AED2-CB3DF1F464AF}" destId="{36AEE14B-F796-4925-8343-D6C84A493CEB}" srcOrd="0" destOrd="0" presId="urn:microsoft.com/office/officeart/2005/8/layout/vList2"/>
    <dgm:cxn modelId="{792DEAE8-E881-47EA-94E1-7A61EEDFBBE0}" srcId="{5752C9C7-AB28-4F7D-9A59-17269436AC78}" destId="{B588E846-5F73-4224-AFF7-B43D77148A9B}" srcOrd="2" destOrd="0" parTransId="{A445C59C-B305-4FD2-A1F1-D982513E9AAA}" sibTransId="{21CAA97F-9B72-431E-BFA2-19A4EE722D02}"/>
    <dgm:cxn modelId="{70E9E4A9-5064-4410-AA31-D7649D15C3AE}" type="presParOf" srcId="{E66D5077-FFDE-4B55-B596-792D0C901EBD}" destId="{B808CD55-FBAC-49BE-AB53-090C4321DDA3}" srcOrd="0" destOrd="0" presId="urn:microsoft.com/office/officeart/2005/8/layout/vList2"/>
    <dgm:cxn modelId="{8875C2F1-2689-4B1D-884B-DC45EEA669CD}" type="presParOf" srcId="{E66D5077-FFDE-4B55-B596-792D0C901EBD}" destId="{EA404871-8042-41BD-81EB-3207C7EFFAC8}" srcOrd="1" destOrd="0" presId="urn:microsoft.com/office/officeart/2005/8/layout/vList2"/>
    <dgm:cxn modelId="{525E7B7B-06C1-450B-8D1B-DED9C020F9E6}" type="presParOf" srcId="{E66D5077-FFDE-4B55-B596-792D0C901EBD}" destId="{C307E95B-9F18-4FD6-A690-BB52D6A1A129}" srcOrd="2" destOrd="0" presId="urn:microsoft.com/office/officeart/2005/8/layout/vList2"/>
    <dgm:cxn modelId="{FB7AC8BE-A1E8-4EC4-A97E-6F3AED6C97A5}" type="presParOf" srcId="{E66D5077-FFDE-4B55-B596-792D0C901EBD}" destId="{C8AB5724-CFE7-4ABD-864E-F432B9CE0473}" srcOrd="3" destOrd="0" presId="urn:microsoft.com/office/officeart/2005/8/layout/vList2"/>
    <dgm:cxn modelId="{D3531C3D-F6BB-47CB-B9C1-D18CB47C6579}" type="presParOf" srcId="{E66D5077-FFDE-4B55-B596-792D0C901EBD}" destId="{624872CE-0FEE-4FDF-A880-2E103EA79B3D}" srcOrd="4" destOrd="0" presId="urn:microsoft.com/office/officeart/2005/8/layout/vList2"/>
    <dgm:cxn modelId="{9B9BC6C7-1C7B-498E-88F2-8A2A2DDBA245}" type="presParOf" srcId="{E66D5077-FFDE-4B55-B596-792D0C901EBD}" destId="{36AEE14B-F796-4925-8343-D6C84A493CEB}" srcOrd="5" destOrd="0" presId="urn:microsoft.com/office/officeart/2005/8/layout/vList2"/>
    <dgm:cxn modelId="{A65A6602-F6D9-41BD-8D6B-CD753082BC33}" type="presParOf" srcId="{E66D5077-FFDE-4B55-B596-792D0C901EBD}" destId="{618D3F8F-BAC4-4BB5-A598-3C07C54DF038}" srcOrd="6"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C9B6558C-F391-4B83-A2DE-73D2B6448E33}" type="doc">
      <dgm:prSet loTypeId="urn:microsoft.com/office/officeart/2005/8/layout/hProcess11" loCatId="process" qsTypeId="urn:microsoft.com/office/officeart/2005/8/quickstyle/simple1" qsCatId="simple" csTypeId="urn:microsoft.com/office/officeart/2005/8/colors/accent0_1" csCatId="mainScheme" phldr="1"/>
      <dgm:spPr/>
    </dgm:pt>
    <dgm:pt modelId="{59F3F172-E650-4A3B-A2F9-7D72FB489A04}">
      <dgm:prSet phldrT="[Texto]"/>
      <dgm:spPr/>
      <dgm:t>
        <a:bodyPr/>
        <a:lstStyle/>
        <a:p>
          <a:r>
            <a:rPr lang="es-CO" dirty="0">
              <a:latin typeface="Montserrat" panose="00000500000000000000" pitchFamily="50" charset="0"/>
            </a:rPr>
            <a:t>AGUDA</a:t>
          </a:r>
        </a:p>
        <a:p>
          <a:r>
            <a:rPr lang="es-CO" dirty="0">
              <a:latin typeface="Montserrat" panose="00000500000000000000" pitchFamily="50" charset="0"/>
            </a:rPr>
            <a:t>(1 – 2 Semanas)</a:t>
          </a:r>
        </a:p>
      </dgm:t>
    </dgm:pt>
    <dgm:pt modelId="{B666B5A0-2B09-400B-BD1A-489AD631CE48}" type="parTrans" cxnId="{A97700F6-203F-4DE9-827E-6C6E57CC22D3}">
      <dgm:prSet/>
      <dgm:spPr/>
      <dgm:t>
        <a:bodyPr/>
        <a:lstStyle/>
        <a:p>
          <a:endParaRPr lang="es-CO">
            <a:latin typeface="Montserrat" panose="00000500000000000000" pitchFamily="50" charset="0"/>
          </a:endParaRPr>
        </a:p>
      </dgm:t>
    </dgm:pt>
    <dgm:pt modelId="{E818BFEA-39EF-4F6C-A655-9A563DB66C76}" type="sibTrans" cxnId="{A97700F6-203F-4DE9-827E-6C6E57CC22D3}">
      <dgm:prSet/>
      <dgm:spPr/>
      <dgm:t>
        <a:bodyPr/>
        <a:lstStyle/>
        <a:p>
          <a:endParaRPr lang="es-CO">
            <a:latin typeface="Montserrat" panose="00000500000000000000" pitchFamily="50" charset="0"/>
          </a:endParaRPr>
        </a:p>
      </dgm:t>
    </dgm:pt>
    <dgm:pt modelId="{B67A290D-3762-4CE9-994B-BFC09C780ACE}">
      <dgm:prSet phldrT="[Texto]"/>
      <dgm:spPr/>
      <dgm:t>
        <a:bodyPr/>
        <a:lstStyle/>
        <a:p>
          <a:r>
            <a:rPr lang="es-CO" dirty="0">
              <a:latin typeface="Montserrat" panose="00000500000000000000" pitchFamily="50" charset="0"/>
            </a:rPr>
            <a:t>SUBAGUDA</a:t>
          </a:r>
        </a:p>
        <a:p>
          <a:r>
            <a:rPr lang="es-CO" dirty="0">
              <a:latin typeface="Montserrat" panose="00000500000000000000" pitchFamily="50" charset="0"/>
            </a:rPr>
            <a:t>(2-4 Semanas)</a:t>
          </a:r>
        </a:p>
      </dgm:t>
    </dgm:pt>
    <dgm:pt modelId="{EFD831ED-8CF0-4DC8-B32C-0BE1DE3FA925}" type="parTrans" cxnId="{B09CF9D6-0170-4452-923A-F55105BCCC75}">
      <dgm:prSet/>
      <dgm:spPr/>
      <dgm:t>
        <a:bodyPr/>
        <a:lstStyle/>
        <a:p>
          <a:endParaRPr lang="es-CO">
            <a:latin typeface="Montserrat" panose="00000500000000000000" pitchFamily="50" charset="0"/>
          </a:endParaRPr>
        </a:p>
      </dgm:t>
    </dgm:pt>
    <dgm:pt modelId="{E43CCF5C-4B1B-4C44-9CE3-832AED9B7D4F}" type="sibTrans" cxnId="{B09CF9D6-0170-4452-923A-F55105BCCC75}">
      <dgm:prSet/>
      <dgm:spPr/>
      <dgm:t>
        <a:bodyPr/>
        <a:lstStyle/>
        <a:p>
          <a:endParaRPr lang="es-CO">
            <a:latin typeface="Montserrat" panose="00000500000000000000" pitchFamily="50" charset="0"/>
          </a:endParaRPr>
        </a:p>
      </dgm:t>
    </dgm:pt>
    <dgm:pt modelId="{AFC8C41D-2110-430F-B257-BC2F397CB277}">
      <dgm:prSet phldrT="[Texto]"/>
      <dgm:spPr/>
      <dgm:t>
        <a:bodyPr/>
        <a:lstStyle/>
        <a:p>
          <a:r>
            <a:rPr lang="es-CO" dirty="0">
              <a:latin typeface="Montserrat" panose="00000500000000000000" pitchFamily="50" charset="0"/>
            </a:rPr>
            <a:t>CONVALESCENCIA</a:t>
          </a:r>
        </a:p>
        <a:p>
          <a:r>
            <a:rPr lang="es-CO" dirty="0">
              <a:latin typeface="Montserrat" panose="00000500000000000000" pitchFamily="50" charset="0"/>
            </a:rPr>
            <a:t>(Hasta 6-8 Semanas)</a:t>
          </a:r>
        </a:p>
      </dgm:t>
    </dgm:pt>
    <dgm:pt modelId="{E93542A3-F8EC-4465-BD29-BEC3041D926A}" type="parTrans" cxnId="{885E5001-8FA0-4623-B4E0-CC8830C7626A}">
      <dgm:prSet/>
      <dgm:spPr/>
      <dgm:t>
        <a:bodyPr/>
        <a:lstStyle/>
        <a:p>
          <a:endParaRPr lang="es-CO">
            <a:latin typeface="Montserrat" panose="00000500000000000000" pitchFamily="50" charset="0"/>
          </a:endParaRPr>
        </a:p>
      </dgm:t>
    </dgm:pt>
    <dgm:pt modelId="{9BC23792-4743-4549-9810-2AC2238462D9}" type="sibTrans" cxnId="{885E5001-8FA0-4623-B4E0-CC8830C7626A}">
      <dgm:prSet/>
      <dgm:spPr/>
      <dgm:t>
        <a:bodyPr/>
        <a:lstStyle/>
        <a:p>
          <a:endParaRPr lang="es-CO">
            <a:latin typeface="Montserrat" panose="00000500000000000000" pitchFamily="50" charset="0"/>
          </a:endParaRPr>
        </a:p>
      </dgm:t>
    </dgm:pt>
    <dgm:pt modelId="{2B2F36DA-3662-460E-9087-82066C705624}" type="pres">
      <dgm:prSet presAssocID="{C9B6558C-F391-4B83-A2DE-73D2B6448E33}" presName="Name0" presStyleCnt="0">
        <dgm:presLayoutVars>
          <dgm:dir/>
          <dgm:resizeHandles val="exact"/>
        </dgm:presLayoutVars>
      </dgm:prSet>
      <dgm:spPr/>
    </dgm:pt>
    <dgm:pt modelId="{04E51610-EC6B-4815-87DD-89DD07A7B49A}" type="pres">
      <dgm:prSet presAssocID="{C9B6558C-F391-4B83-A2DE-73D2B6448E33}" presName="arrow" presStyleLbl="bgShp" presStyleIdx="0" presStyleCnt="1"/>
      <dgm:spPr/>
    </dgm:pt>
    <dgm:pt modelId="{CE5F67DE-0C81-45A1-B1B2-4DBF59E56DF2}" type="pres">
      <dgm:prSet presAssocID="{C9B6558C-F391-4B83-A2DE-73D2B6448E33}" presName="points" presStyleCnt="0"/>
      <dgm:spPr/>
    </dgm:pt>
    <dgm:pt modelId="{458A7E7F-8491-41E2-996D-5F2425464981}" type="pres">
      <dgm:prSet presAssocID="{59F3F172-E650-4A3B-A2F9-7D72FB489A04}" presName="compositeA" presStyleCnt="0"/>
      <dgm:spPr/>
    </dgm:pt>
    <dgm:pt modelId="{2C835063-B5D8-4DF3-842C-B39E05A7C15B}" type="pres">
      <dgm:prSet presAssocID="{59F3F172-E650-4A3B-A2F9-7D72FB489A04}" presName="textA" presStyleLbl="revTx" presStyleIdx="0" presStyleCnt="3">
        <dgm:presLayoutVars>
          <dgm:bulletEnabled val="1"/>
        </dgm:presLayoutVars>
      </dgm:prSet>
      <dgm:spPr/>
    </dgm:pt>
    <dgm:pt modelId="{3D79A7E4-07B8-4FAA-95D1-811683B9C969}" type="pres">
      <dgm:prSet presAssocID="{59F3F172-E650-4A3B-A2F9-7D72FB489A04}" presName="circleA" presStyleLbl="node1" presStyleIdx="0" presStyleCnt="3"/>
      <dgm:spPr/>
    </dgm:pt>
    <dgm:pt modelId="{6B6F2814-FAC2-4384-8E30-9C31CF009797}" type="pres">
      <dgm:prSet presAssocID="{59F3F172-E650-4A3B-A2F9-7D72FB489A04}" presName="spaceA" presStyleCnt="0"/>
      <dgm:spPr/>
    </dgm:pt>
    <dgm:pt modelId="{E88C1FA1-7B00-4D94-8E40-B88972D9A831}" type="pres">
      <dgm:prSet presAssocID="{E818BFEA-39EF-4F6C-A655-9A563DB66C76}" presName="space" presStyleCnt="0"/>
      <dgm:spPr/>
    </dgm:pt>
    <dgm:pt modelId="{8A9806E2-7D96-4A9F-BFB0-19794E5EAB72}" type="pres">
      <dgm:prSet presAssocID="{B67A290D-3762-4CE9-994B-BFC09C780ACE}" presName="compositeB" presStyleCnt="0"/>
      <dgm:spPr/>
    </dgm:pt>
    <dgm:pt modelId="{D197981E-D6F8-44AB-B234-E858C0622AFD}" type="pres">
      <dgm:prSet presAssocID="{B67A290D-3762-4CE9-994B-BFC09C780ACE}" presName="textB" presStyleLbl="revTx" presStyleIdx="1" presStyleCnt="3">
        <dgm:presLayoutVars>
          <dgm:bulletEnabled val="1"/>
        </dgm:presLayoutVars>
      </dgm:prSet>
      <dgm:spPr/>
    </dgm:pt>
    <dgm:pt modelId="{7328CF91-05DA-4218-92F5-7321B1E4F23E}" type="pres">
      <dgm:prSet presAssocID="{B67A290D-3762-4CE9-994B-BFC09C780ACE}" presName="circleB" presStyleLbl="node1" presStyleIdx="1" presStyleCnt="3"/>
      <dgm:spPr/>
    </dgm:pt>
    <dgm:pt modelId="{F67E11A8-90F7-466E-A113-C50EDF758EF0}" type="pres">
      <dgm:prSet presAssocID="{B67A290D-3762-4CE9-994B-BFC09C780ACE}" presName="spaceB" presStyleCnt="0"/>
      <dgm:spPr/>
    </dgm:pt>
    <dgm:pt modelId="{4FA2B583-95FC-4094-A122-9716C2B65093}" type="pres">
      <dgm:prSet presAssocID="{E43CCF5C-4B1B-4C44-9CE3-832AED9B7D4F}" presName="space" presStyleCnt="0"/>
      <dgm:spPr/>
    </dgm:pt>
    <dgm:pt modelId="{A1581FAC-B001-4E6E-A926-C3B768A99E77}" type="pres">
      <dgm:prSet presAssocID="{AFC8C41D-2110-430F-B257-BC2F397CB277}" presName="compositeA" presStyleCnt="0"/>
      <dgm:spPr/>
    </dgm:pt>
    <dgm:pt modelId="{BAC4D02F-0CAA-43CA-9417-0373DB3B3A94}" type="pres">
      <dgm:prSet presAssocID="{AFC8C41D-2110-430F-B257-BC2F397CB277}" presName="textA" presStyleLbl="revTx" presStyleIdx="2" presStyleCnt="3">
        <dgm:presLayoutVars>
          <dgm:bulletEnabled val="1"/>
        </dgm:presLayoutVars>
      </dgm:prSet>
      <dgm:spPr/>
    </dgm:pt>
    <dgm:pt modelId="{155618F4-9177-4C5F-8F76-E866A57AD93C}" type="pres">
      <dgm:prSet presAssocID="{AFC8C41D-2110-430F-B257-BC2F397CB277}" presName="circleA" presStyleLbl="node1" presStyleIdx="2" presStyleCnt="3"/>
      <dgm:spPr/>
    </dgm:pt>
    <dgm:pt modelId="{9BE8BCC3-CB1B-4A65-B4DC-ED35C29DFFF7}" type="pres">
      <dgm:prSet presAssocID="{AFC8C41D-2110-430F-B257-BC2F397CB277}" presName="spaceA" presStyleCnt="0"/>
      <dgm:spPr/>
    </dgm:pt>
  </dgm:ptLst>
  <dgm:cxnLst>
    <dgm:cxn modelId="{885E5001-8FA0-4623-B4E0-CC8830C7626A}" srcId="{C9B6558C-F391-4B83-A2DE-73D2B6448E33}" destId="{AFC8C41D-2110-430F-B257-BC2F397CB277}" srcOrd="2" destOrd="0" parTransId="{E93542A3-F8EC-4465-BD29-BEC3041D926A}" sibTransId="{9BC23792-4743-4549-9810-2AC2238462D9}"/>
    <dgm:cxn modelId="{942D874D-DBE3-48A0-BA5B-B2621DC09FA4}" type="presOf" srcId="{AFC8C41D-2110-430F-B257-BC2F397CB277}" destId="{BAC4D02F-0CAA-43CA-9417-0373DB3B3A94}" srcOrd="0" destOrd="0" presId="urn:microsoft.com/office/officeart/2005/8/layout/hProcess11"/>
    <dgm:cxn modelId="{AE8E3E86-71A8-465A-BDFE-F76E285CCCE9}" type="presOf" srcId="{B67A290D-3762-4CE9-994B-BFC09C780ACE}" destId="{D197981E-D6F8-44AB-B234-E858C0622AFD}" srcOrd="0" destOrd="0" presId="urn:microsoft.com/office/officeart/2005/8/layout/hProcess11"/>
    <dgm:cxn modelId="{FBD08394-5A07-48C1-9903-7A2528982425}" type="presOf" srcId="{C9B6558C-F391-4B83-A2DE-73D2B6448E33}" destId="{2B2F36DA-3662-460E-9087-82066C705624}" srcOrd="0" destOrd="0" presId="urn:microsoft.com/office/officeart/2005/8/layout/hProcess11"/>
    <dgm:cxn modelId="{B09CF9D6-0170-4452-923A-F55105BCCC75}" srcId="{C9B6558C-F391-4B83-A2DE-73D2B6448E33}" destId="{B67A290D-3762-4CE9-994B-BFC09C780ACE}" srcOrd="1" destOrd="0" parTransId="{EFD831ED-8CF0-4DC8-B32C-0BE1DE3FA925}" sibTransId="{E43CCF5C-4B1B-4C44-9CE3-832AED9B7D4F}"/>
    <dgm:cxn modelId="{F00ACBD9-CC52-4B84-B135-AEDFFCCC4BA3}" type="presOf" srcId="{59F3F172-E650-4A3B-A2F9-7D72FB489A04}" destId="{2C835063-B5D8-4DF3-842C-B39E05A7C15B}" srcOrd="0" destOrd="0" presId="urn:microsoft.com/office/officeart/2005/8/layout/hProcess11"/>
    <dgm:cxn modelId="{A97700F6-203F-4DE9-827E-6C6E57CC22D3}" srcId="{C9B6558C-F391-4B83-A2DE-73D2B6448E33}" destId="{59F3F172-E650-4A3B-A2F9-7D72FB489A04}" srcOrd="0" destOrd="0" parTransId="{B666B5A0-2B09-400B-BD1A-489AD631CE48}" sibTransId="{E818BFEA-39EF-4F6C-A655-9A563DB66C76}"/>
    <dgm:cxn modelId="{74531572-0F05-4272-8342-351626DFA9E7}" type="presParOf" srcId="{2B2F36DA-3662-460E-9087-82066C705624}" destId="{04E51610-EC6B-4815-87DD-89DD07A7B49A}" srcOrd="0" destOrd="0" presId="urn:microsoft.com/office/officeart/2005/8/layout/hProcess11"/>
    <dgm:cxn modelId="{9E7BE23A-91B0-4F5C-9B25-32C53E71EDE1}" type="presParOf" srcId="{2B2F36DA-3662-460E-9087-82066C705624}" destId="{CE5F67DE-0C81-45A1-B1B2-4DBF59E56DF2}" srcOrd="1" destOrd="0" presId="urn:microsoft.com/office/officeart/2005/8/layout/hProcess11"/>
    <dgm:cxn modelId="{D6D65A46-B819-416A-AAE1-E30C961F93E9}" type="presParOf" srcId="{CE5F67DE-0C81-45A1-B1B2-4DBF59E56DF2}" destId="{458A7E7F-8491-41E2-996D-5F2425464981}" srcOrd="0" destOrd="0" presId="urn:microsoft.com/office/officeart/2005/8/layout/hProcess11"/>
    <dgm:cxn modelId="{A727C82A-0C02-44DC-8B04-DD3154611598}" type="presParOf" srcId="{458A7E7F-8491-41E2-996D-5F2425464981}" destId="{2C835063-B5D8-4DF3-842C-B39E05A7C15B}" srcOrd="0" destOrd="0" presId="urn:microsoft.com/office/officeart/2005/8/layout/hProcess11"/>
    <dgm:cxn modelId="{2A6E3529-2E8B-4D4B-B20E-F0B795533DC6}" type="presParOf" srcId="{458A7E7F-8491-41E2-996D-5F2425464981}" destId="{3D79A7E4-07B8-4FAA-95D1-811683B9C969}" srcOrd="1" destOrd="0" presId="urn:microsoft.com/office/officeart/2005/8/layout/hProcess11"/>
    <dgm:cxn modelId="{0DB1736B-993F-44DB-8B77-3D32BA420E24}" type="presParOf" srcId="{458A7E7F-8491-41E2-996D-5F2425464981}" destId="{6B6F2814-FAC2-4384-8E30-9C31CF009797}" srcOrd="2" destOrd="0" presId="urn:microsoft.com/office/officeart/2005/8/layout/hProcess11"/>
    <dgm:cxn modelId="{12A5276F-015D-4D21-AB6F-33D71DF1BB85}" type="presParOf" srcId="{CE5F67DE-0C81-45A1-B1B2-4DBF59E56DF2}" destId="{E88C1FA1-7B00-4D94-8E40-B88972D9A831}" srcOrd="1" destOrd="0" presId="urn:microsoft.com/office/officeart/2005/8/layout/hProcess11"/>
    <dgm:cxn modelId="{B870FC5D-A68B-4673-847A-1A7FFBA3C753}" type="presParOf" srcId="{CE5F67DE-0C81-45A1-B1B2-4DBF59E56DF2}" destId="{8A9806E2-7D96-4A9F-BFB0-19794E5EAB72}" srcOrd="2" destOrd="0" presId="urn:microsoft.com/office/officeart/2005/8/layout/hProcess11"/>
    <dgm:cxn modelId="{BF2DB49E-1F59-4C23-8C1C-FFDCA4EA6658}" type="presParOf" srcId="{8A9806E2-7D96-4A9F-BFB0-19794E5EAB72}" destId="{D197981E-D6F8-44AB-B234-E858C0622AFD}" srcOrd="0" destOrd="0" presId="urn:microsoft.com/office/officeart/2005/8/layout/hProcess11"/>
    <dgm:cxn modelId="{636818E9-62CE-41FB-B469-264E66AC9ED9}" type="presParOf" srcId="{8A9806E2-7D96-4A9F-BFB0-19794E5EAB72}" destId="{7328CF91-05DA-4218-92F5-7321B1E4F23E}" srcOrd="1" destOrd="0" presId="urn:microsoft.com/office/officeart/2005/8/layout/hProcess11"/>
    <dgm:cxn modelId="{44DD48FC-9D95-4B43-BF4D-4E430A5B296B}" type="presParOf" srcId="{8A9806E2-7D96-4A9F-BFB0-19794E5EAB72}" destId="{F67E11A8-90F7-466E-A113-C50EDF758EF0}" srcOrd="2" destOrd="0" presId="urn:microsoft.com/office/officeart/2005/8/layout/hProcess11"/>
    <dgm:cxn modelId="{629820F2-F92F-4344-80A8-0F7462F12B17}" type="presParOf" srcId="{CE5F67DE-0C81-45A1-B1B2-4DBF59E56DF2}" destId="{4FA2B583-95FC-4094-A122-9716C2B65093}" srcOrd="3" destOrd="0" presId="urn:microsoft.com/office/officeart/2005/8/layout/hProcess11"/>
    <dgm:cxn modelId="{4912B5EA-98C2-4460-ACBD-3EFC82A2AC97}" type="presParOf" srcId="{CE5F67DE-0C81-45A1-B1B2-4DBF59E56DF2}" destId="{A1581FAC-B001-4E6E-A926-C3B768A99E77}" srcOrd="4" destOrd="0" presId="urn:microsoft.com/office/officeart/2005/8/layout/hProcess11"/>
    <dgm:cxn modelId="{9B6A305D-17F6-430A-8C97-3B04D8F84118}" type="presParOf" srcId="{A1581FAC-B001-4E6E-A926-C3B768A99E77}" destId="{BAC4D02F-0CAA-43CA-9417-0373DB3B3A94}" srcOrd="0" destOrd="0" presId="urn:microsoft.com/office/officeart/2005/8/layout/hProcess11"/>
    <dgm:cxn modelId="{049E9F01-3664-451B-8DDB-0A9A1C44ABA1}" type="presParOf" srcId="{A1581FAC-B001-4E6E-A926-C3B768A99E77}" destId="{155618F4-9177-4C5F-8F76-E866A57AD93C}" srcOrd="1" destOrd="0" presId="urn:microsoft.com/office/officeart/2005/8/layout/hProcess11"/>
    <dgm:cxn modelId="{984D52FA-2BC0-41D3-B1DF-952B146DDA7C}" type="presParOf" srcId="{A1581FAC-B001-4E6E-A926-C3B768A99E77}" destId="{9BE8BCC3-CB1B-4A65-B4DC-ED35C29DFFF7}" srcOrd="2" destOrd="0" presId="urn:microsoft.com/office/officeart/2005/8/layout/hProcess1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3EE09B7F-45FF-4A1F-B2F7-995C509A63E9}" type="doc">
      <dgm:prSet loTypeId="urn:microsoft.com/office/officeart/2005/8/layout/vList5" loCatId="list" qsTypeId="urn:microsoft.com/office/officeart/2005/8/quickstyle/simple1" qsCatId="simple" csTypeId="urn:microsoft.com/office/officeart/2005/8/colors/accent0_3" csCatId="mainScheme" phldr="1"/>
      <dgm:spPr/>
      <dgm:t>
        <a:bodyPr/>
        <a:lstStyle/>
        <a:p>
          <a:endParaRPr lang="es-CO"/>
        </a:p>
      </dgm:t>
    </dgm:pt>
    <dgm:pt modelId="{E50E58BE-1EB8-4C9D-9AEE-F5A42311DB41}">
      <dgm:prSet/>
      <dgm:spPr/>
      <dgm:t>
        <a:bodyPr/>
        <a:lstStyle/>
        <a:p>
          <a:r>
            <a:rPr lang="es-CO" dirty="0">
              <a:latin typeface="Montserrat" panose="00000500000000000000" pitchFamily="50" charset="0"/>
            </a:rPr>
            <a:t>CLÁSICA:</a:t>
          </a:r>
        </a:p>
      </dgm:t>
    </dgm:pt>
    <dgm:pt modelId="{3AFEF1B1-4DBC-449C-A8BC-A0B1719D300F}" type="parTrans" cxnId="{9421DCC7-784E-4B34-85E9-F7BBFD01DA99}">
      <dgm:prSet/>
      <dgm:spPr/>
      <dgm:t>
        <a:bodyPr/>
        <a:lstStyle/>
        <a:p>
          <a:endParaRPr lang="es-CO"/>
        </a:p>
      </dgm:t>
    </dgm:pt>
    <dgm:pt modelId="{9E64B96B-9326-4E86-A244-2849240B9D34}" type="sibTrans" cxnId="{9421DCC7-784E-4B34-85E9-F7BBFD01DA99}">
      <dgm:prSet/>
      <dgm:spPr/>
      <dgm:t>
        <a:bodyPr/>
        <a:lstStyle/>
        <a:p>
          <a:endParaRPr lang="es-CO"/>
        </a:p>
      </dgm:t>
    </dgm:pt>
    <dgm:pt modelId="{4808100E-4874-4EB4-83E1-51F5900DE7CF}">
      <dgm:prSet custT="1"/>
      <dgm:spPr/>
      <dgm:t>
        <a:bodyPr/>
        <a:lstStyle/>
        <a:p>
          <a:r>
            <a:rPr lang="es-ES" sz="1100" u="sng" dirty="0">
              <a:latin typeface="Montserrat"/>
            </a:rPr>
            <a:t>≥</a:t>
          </a:r>
          <a:r>
            <a:rPr lang="es-ES" sz="1400" u="sng" dirty="0">
              <a:latin typeface="Montserrat"/>
            </a:rPr>
            <a:t>5 días de fiebre </a:t>
          </a:r>
          <a:r>
            <a:rPr lang="es-ES" sz="1400" dirty="0">
              <a:latin typeface="Montserrat"/>
            </a:rPr>
            <a:t>y la presencia de ≥4 de las 5 principales características clínicas.</a:t>
          </a:r>
          <a:endParaRPr lang="es-CO" sz="1400" dirty="0">
            <a:latin typeface="Montserrat"/>
          </a:endParaRPr>
        </a:p>
      </dgm:t>
    </dgm:pt>
    <dgm:pt modelId="{E2F8CB64-84E4-41E6-9323-9BD570974A5B}" type="parTrans" cxnId="{6CD69B42-2230-4F35-8799-1515C246E73A}">
      <dgm:prSet/>
      <dgm:spPr/>
      <dgm:t>
        <a:bodyPr/>
        <a:lstStyle/>
        <a:p>
          <a:endParaRPr lang="es-CO"/>
        </a:p>
      </dgm:t>
    </dgm:pt>
    <dgm:pt modelId="{C91C84B9-F0B7-4646-ACD2-1F1C6FA1B430}" type="sibTrans" cxnId="{6CD69B42-2230-4F35-8799-1515C246E73A}">
      <dgm:prSet/>
      <dgm:spPr/>
      <dgm:t>
        <a:bodyPr/>
        <a:lstStyle/>
        <a:p>
          <a:endParaRPr lang="es-CO"/>
        </a:p>
      </dgm:t>
    </dgm:pt>
    <dgm:pt modelId="{19049414-03DC-4D72-9B75-BABD8ACB8B9B}">
      <dgm:prSet custT="1"/>
      <dgm:spPr/>
      <dgm:t>
        <a:bodyPr/>
        <a:lstStyle/>
        <a:p>
          <a:r>
            <a:rPr lang="es-ES" sz="1400" dirty="0">
              <a:latin typeface="Montserrat"/>
            </a:rPr>
            <a:t>Cuando hay enrojecimiento e hinchazón de las manos y los pies, el diagnóstico se puede hacer con solo </a:t>
          </a:r>
          <a:r>
            <a:rPr lang="es-ES" sz="1400" u="sng" dirty="0">
              <a:latin typeface="Montserrat"/>
            </a:rPr>
            <a:t>4 días de fiebre.</a:t>
          </a:r>
          <a:endParaRPr lang="es-CO" sz="1400" dirty="0">
            <a:latin typeface="Montserrat"/>
          </a:endParaRPr>
        </a:p>
      </dgm:t>
    </dgm:pt>
    <dgm:pt modelId="{6E4DDC2C-D7ED-4F0E-96C1-89AC798628A2}" type="parTrans" cxnId="{05EA4D89-7922-4B46-A4AE-96C8BF15EC78}">
      <dgm:prSet/>
      <dgm:spPr/>
      <dgm:t>
        <a:bodyPr/>
        <a:lstStyle/>
        <a:p>
          <a:endParaRPr lang="es-CO"/>
        </a:p>
      </dgm:t>
    </dgm:pt>
    <dgm:pt modelId="{5536DA28-330F-463C-B647-D3263BCA0950}" type="sibTrans" cxnId="{05EA4D89-7922-4B46-A4AE-96C8BF15EC78}">
      <dgm:prSet/>
      <dgm:spPr/>
      <dgm:t>
        <a:bodyPr/>
        <a:lstStyle/>
        <a:p>
          <a:endParaRPr lang="es-CO"/>
        </a:p>
      </dgm:t>
    </dgm:pt>
    <dgm:pt modelId="{380201F9-E39C-489F-BACC-389983D4087F}">
      <dgm:prSet custT="1"/>
      <dgm:spPr/>
      <dgm:t>
        <a:bodyPr/>
        <a:lstStyle/>
        <a:p>
          <a:r>
            <a:rPr lang="es-ES" sz="1400" u="sng" dirty="0">
              <a:latin typeface="Montserrat"/>
            </a:rPr>
            <a:t>3 días de fiebre </a:t>
          </a:r>
          <a:r>
            <a:rPr lang="es-ES" sz="1400" dirty="0">
              <a:latin typeface="Montserrat"/>
            </a:rPr>
            <a:t>en presencia de una presentación clínica clásica.</a:t>
          </a:r>
          <a:endParaRPr lang="es-CO" sz="1400" dirty="0">
            <a:latin typeface="Montserrat"/>
          </a:endParaRPr>
        </a:p>
      </dgm:t>
    </dgm:pt>
    <dgm:pt modelId="{AA7914BE-5A15-4DFC-974A-8FB1D4C5FCD5}" type="parTrans" cxnId="{9EF6D57A-A2E5-41E7-B389-56154C7D9E10}">
      <dgm:prSet/>
      <dgm:spPr/>
      <dgm:t>
        <a:bodyPr/>
        <a:lstStyle/>
        <a:p>
          <a:endParaRPr lang="es-CO"/>
        </a:p>
      </dgm:t>
    </dgm:pt>
    <dgm:pt modelId="{DCFE7A76-479B-4FC5-B4E7-0176689B4869}" type="sibTrans" cxnId="{9EF6D57A-A2E5-41E7-B389-56154C7D9E10}">
      <dgm:prSet/>
      <dgm:spPr/>
      <dgm:t>
        <a:bodyPr/>
        <a:lstStyle/>
        <a:p>
          <a:endParaRPr lang="es-CO"/>
        </a:p>
      </dgm:t>
    </dgm:pt>
    <dgm:pt modelId="{36783967-8F38-48E8-8107-157F91819C16}">
      <dgm:prSet custT="1"/>
      <dgm:spPr/>
      <dgm:t>
        <a:bodyPr/>
        <a:lstStyle/>
        <a:p>
          <a:r>
            <a:rPr lang="es-ES" sz="1400" dirty="0">
              <a:latin typeface="Montserrat"/>
            </a:rPr>
            <a:t>Típicamente, las características clínicas no están todas presentes en un solo momento: revisión cuidadosa de los signos y síntomas previos puede ayudar a establecer el diagnóstico.</a:t>
          </a:r>
          <a:endParaRPr lang="es-CO" sz="1400" dirty="0">
            <a:latin typeface="Montserrat"/>
          </a:endParaRPr>
        </a:p>
      </dgm:t>
    </dgm:pt>
    <dgm:pt modelId="{8488FCC7-AD0B-4D2A-9C5C-A55007FFD14C}" type="parTrans" cxnId="{7D8ADFD3-FAB7-44C4-B6DB-E7D47DFD1BD8}">
      <dgm:prSet/>
      <dgm:spPr/>
      <dgm:t>
        <a:bodyPr/>
        <a:lstStyle/>
        <a:p>
          <a:endParaRPr lang="es-CO"/>
        </a:p>
      </dgm:t>
    </dgm:pt>
    <dgm:pt modelId="{DE5B47D1-0277-4AD8-9F49-53AFA1B503F2}" type="sibTrans" cxnId="{7D8ADFD3-FAB7-44C4-B6DB-E7D47DFD1BD8}">
      <dgm:prSet/>
      <dgm:spPr/>
      <dgm:t>
        <a:bodyPr/>
        <a:lstStyle/>
        <a:p>
          <a:endParaRPr lang="es-CO"/>
        </a:p>
      </dgm:t>
    </dgm:pt>
    <dgm:pt modelId="{40A02CD7-F4D5-48A7-9E8A-261DEF2A5C82}" type="pres">
      <dgm:prSet presAssocID="{3EE09B7F-45FF-4A1F-B2F7-995C509A63E9}" presName="Name0" presStyleCnt="0">
        <dgm:presLayoutVars>
          <dgm:dir/>
          <dgm:animLvl val="lvl"/>
          <dgm:resizeHandles val="exact"/>
        </dgm:presLayoutVars>
      </dgm:prSet>
      <dgm:spPr/>
    </dgm:pt>
    <dgm:pt modelId="{E31F01C2-0702-4F90-B943-CB2EF2BACE4B}" type="pres">
      <dgm:prSet presAssocID="{E50E58BE-1EB8-4C9D-9AEE-F5A42311DB41}" presName="linNode" presStyleCnt="0"/>
      <dgm:spPr/>
    </dgm:pt>
    <dgm:pt modelId="{9309DFEB-1CE7-4C3B-AB20-CF043FE8BD73}" type="pres">
      <dgm:prSet presAssocID="{E50E58BE-1EB8-4C9D-9AEE-F5A42311DB41}" presName="parentText" presStyleLbl="node1" presStyleIdx="0" presStyleCnt="1" custLinFactNeighborY="443">
        <dgm:presLayoutVars>
          <dgm:chMax val="1"/>
          <dgm:bulletEnabled val="1"/>
        </dgm:presLayoutVars>
      </dgm:prSet>
      <dgm:spPr/>
    </dgm:pt>
    <dgm:pt modelId="{E45AD445-BD3E-49E6-A2A4-8DEB9B1B1EFD}" type="pres">
      <dgm:prSet presAssocID="{E50E58BE-1EB8-4C9D-9AEE-F5A42311DB41}" presName="descendantText" presStyleLbl="alignAccFollowNode1" presStyleIdx="0" presStyleCnt="1" custScaleY="125122">
        <dgm:presLayoutVars>
          <dgm:bulletEnabled val="1"/>
        </dgm:presLayoutVars>
      </dgm:prSet>
      <dgm:spPr/>
    </dgm:pt>
  </dgm:ptLst>
  <dgm:cxnLst>
    <dgm:cxn modelId="{406F1E0A-ECCD-434A-AF15-2A1D7E978273}" type="presOf" srcId="{36783967-8F38-48E8-8107-157F91819C16}" destId="{E45AD445-BD3E-49E6-A2A4-8DEB9B1B1EFD}" srcOrd="0" destOrd="3" presId="urn:microsoft.com/office/officeart/2005/8/layout/vList5"/>
    <dgm:cxn modelId="{76E3A90B-4383-495E-9631-F3EA7E6DFEA7}" type="presOf" srcId="{E50E58BE-1EB8-4C9D-9AEE-F5A42311DB41}" destId="{9309DFEB-1CE7-4C3B-AB20-CF043FE8BD73}" srcOrd="0" destOrd="0" presId="urn:microsoft.com/office/officeart/2005/8/layout/vList5"/>
    <dgm:cxn modelId="{1CC4411F-3FB8-4493-8665-B409F3602ADA}" type="presOf" srcId="{380201F9-E39C-489F-BACC-389983D4087F}" destId="{E45AD445-BD3E-49E6-A2A4-8DEB9B1B1EFD}" srcOrd="0" destOrd="2" presId="urn:microsoft.com/office/officeart/2005/8/layout/vList5"/>
    <dgm:cxn modelId="{0129D221-B071-46FF-AC95-4B015CD0B25C}" type="presOf" srcId="{4808100E-4874-4EB4-83E1-51F5900DE7CF}" destId="{E45AD445-BD3E-49E6-A2A4-8DEB9B1B1EFD}" srcOrd="0" destOrd="0" presId="urn:microsoft.com/office/officeart/2005/8/layout/vList5"/>
    <dgm:cxn modelId="{6CD69B42-2230-4F35-8799-1515C246E73A}" srcId="{E50E58BE-1EB8-4C9D-9AEE-F5A42311DB41}" destId="{4808100E-4874-4EB4-83E1-51F5900DE7CF}" srcOrd="0" destOrd="0" parTransId="{E2F8CB64-84E4-41E6-9323-9BD570974A5B}" sibTransId="{C91C84B9-F0B7-4646-ACD2-1F1C6FA1B430}"/>
    <dgm:cxn modelId="{9EF6D57A-A2E5-41E7-B389-56154C7D9E10}" srcId="{4808100E-4874-4EB4-83E1-51F5900DE7CF}" destId="{380201F9-E39C-489F-BACC-389983D4087F}" srcOrd="1" destOrd="0" parTransId="{AA7914BE-5A15-4DFC-974A-8FB1D4C5FCD5}" sibTransId="{DCFE7A76-479B-4FC5-B4E7-0176689B4869}"/>
    <dgm:cxn modelId="{05EA4D89-7922-4B46-A4AE-96C8BF15EC78}" srcId="{4808100E-4874-4EB4-83E1-51F5900DE7CF}" destId="{19049414-03DC-4D72-9B75-BABD8ACB8B9B}" srcOrd="0" destOrd="0" parTransId="{6E4DDC2C-D7ED-4F0E-96C1-89AC798628A2}" sibTransId="{5536DA28-330F-463C-B647-D3263BCA0950}"/>
    <dgm:cxn modelId="{62E46DB6-B8FF-402C-9CB9-25A771669686}" type="presOf" srcId="{19049414-03DC-4D72-9B75-BABD8ACB8B9B}" destId="{E45AD445-BD3E-49E6-A2A4-8DEB9B1B1EFD}" srcOrd="0" destOrd="1" presId="urn:microsoft.com/office/officeart/2005/8/layout/vList5"/>
    <dgm:cxn modelId="{9421DCC7-784E-4B34-85E9-F7BBFD01DA99}" srcId="{3EE09B7F-45FF-4A1F-B2F7-995C509A63E9}" destId="{E50E58BE-1EB8-4C9D-9AEE-F5A42311DB41}" srcOrd="0" destOrd="0" parTransId="{3AFEF1B1-4DBC-449C-A8BC-A0B1719D300F}" sibTransId="{9E64B96B-9326-4E86-A244-2849240B9D34}"/>
    <dgm:cxn modelId="{7D8ADFD3-FAB7-44C4-B6DB-E7D47DFD1BD8}" srcId="{4808100E-4874-4EB4-83E1-51F5900DE7CF}" destId="{36783967-8F38-48E8-8107-157F91819C16}" srcOrd="2" destOrd="0" parTransId="{8488FCC7-AD0B-4D2A-9C5C-A55007FFD14C}" sibTransId="{DE5B47D1-0277-4AD8-9F49-53AFA1B503F2}"/>
    <dgm:cxn modelId="{0858DAFD-3647-4F64-801E-E69C3DAACEAD}" type="presOf" srcId="{3EE09B7F-45FF-4A1F-B2F7-995C509A63E9}" destId="{40A02CD7-F4D5-48A7-9E8A-261DEF2A5C82}" srcOrd="0" destOrd="0" presId="urn:microsoft.com/office/officeart/2005/8/layout/vList5"/>
    <dgm:cxn modelId="{4FBE9EB1-046E-4667-85A6-86587AC2D863}" type="presParOf" srcId="{40A02CD7-F4D5-48A7-9E8A-261DEF2A5C82}" destId="{E31F01C2-0702-4F90-B943-CB2EF2BACE4B}" srcOrd="0" destOrd="0" presId="urn:microsoft.com/office/officeart/2005/8/layout/vList5"/>
    <dgm:cxn modelId="{90FDD5BE-A3F4-4136-AF5F-6604736CB2EC}" type="presParOf" srcId="{E31F01C2-0702-4F90-B943-CB2EF2BACE4B}" destId="{9309DFEB-1CE7-4C3B-AB20-CF043FE8BD73}" srcOrd="0" destOrd="0" presId="urn:microsoft.com/office/officeart/2005/8/layout/vList5"/>
    <dgm:cxn modelId="{6693FC89-4F32-445A-B6E4-4ED5A5AC068E}" type="presParOf" srcId="{E31F01C2-0702-4F90-B943-CB2EF2BACE4B}" destId="{E45AD445-BD3E-49E6-A2A4-8DEB9B1B1EFD}" srcOrd="1" destOrd="0" presId="urn:microsoft.com/office/officeart/2005/8/layout/vList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AB59D26-DB0C-48AF-952C-14EF64E7A475}">
      <dsp:nvSpPr>
        <dsp:cNvPr id="0" name=""/>
        <dsp:cNvSpPr/>
      </dsp:nvSpPr>
      <dsp:spPr>
        <a:xfrm>
          <a:off x="0" y="25204"/>
          <a:ext cx="10850300" cy="368550"/>
        </a:xfrm>
        <a:prstGeom prst="roundRect">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l" defTabSz="622300">
            <a:lnSpc>
              <a:spcPct val="90000"/>
            </a:lnSpc>
            <a:spcBef>
              <a:spcPct val="0"/>
            </a:spcBef>
            <a:spcAft>
              <a:spcPct val="35000"/>
            </a:spcAft>
            <a:buNone/>
          </a:pPr>
          <a:r>
            <a:rPr lang="es-ES" sz="1400" kern="1200" dirty="0">
              <a:latin typeface="Montserrat" panose="00000500000000000000" pitchFamily="50" charset="0"/>
            </a:rPr>
            <a:t>Vasculitis sistémica febril, aguda y autolimitada.</a:t>
          </a:r>
          <a:endParaRPr lang="es-CO" sz="1400" kern="1200" dirty="0">
            <a:latin typeface="Montserrat" panose="00000500000000000000" pitchFamily="50" charset="0"/>
          </a:endParaRPr>
        </a:p>
      </dsp:txBody>
      <dsp:txXfrm>
        <a:off x="17991" y="43195"/>
        <a:ext cx="10814318" cy="332568"/>
      </dsp:txXfrm>
    </dsp:sp>
    <dsp:sp modelId="{E5AE7664-92EC-4F7E-94C8-E0AEABDF8E41}">
      <dsp:nvSpPr>
        <dsp:cNvPr id="0" name=""/>
        <dsp:cNvSpPr/>
      </dsp:nvSpPr>
      <dsp:spPr>
        <a:xfrm>
          <a:off x="0" y="434075"/>
          <a:ext cx="10850300" cy="368550"/>
        </a:xfrm>
        <a:prstGeom prst="roundRect">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l" defTabSz="622300">
            <a:lnSpc>
              <a:spcPct val="90000"/>
            </a:lnSpc>
            <a:spcBef>
              <a:spcPct val="0"/>
            </a:spcBef>
            <a:spcAft>
              <a:spcPct val="35000"/>
            </a:spcAft>
            <a:buNone/>
          </a:pPr>
          <a:r>
            <a:rPr lang="es-ES" sz="1400" kern="1200" dirty="0">
              <a:latin typeface="Montserrat" panose="00000500000000000000" pitchFamily="50" charset="0"/>
            </a:rPr>
            <a:t>Afecta a vasos de pequeño y mediano calibre.</a:t>
          </a:r>
          <a:endParaRPr lang="es-CO" sz="1400" kern="1200" dirty="0">
            <a:latin typeface="Montserrat" panose="00000500000000000000" pitchFamily="50" charset="0"/>
          </a:endParaRPr>
        </a:p>
      </dsp:txBody>
      <dsp:txXfrm>
        <a:off x="17991" y="452066"/>
        <a:ext cx="10814318" cy="332568"/>
      </dsp:txXfrm>
    </dsp:sp>
    <dsp:sp modelId="{63FCCBD6-3A53-4059-BA3E-D9A735238FBC}">
      <dsp:nvSpPr>
        <dsp:cNvPr id="0" name=""/>
        <dsp:cNvSpPr/>
      </dsp:nvSpPr>
      <dsp:spPr>
        <a:xfrm>
          <a:off x="0" y="842945"/>
          <a:ext cx="10850300" cy="368550"/>
        </a:xfrm>
        <a:prstGeom prst="roundRect">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l" defTabSz="622300">
            <a:lnSpc>
              <a:spcPct val="90000"/>
            </a:lnSpc>
            <a:spcBef>
              <a:spcPct val="0"/>
            </a:spcBef>
            <a:spcAft>
              <a:spcPct val="35000"/>
            </a:spcAft>
            <a:buNone/>
          </a:pPr>
          <a:r>
            <a:rPr lang="es-ES" sz="1400" kern="1200" dirty="0">
              <a:latin typeface="Montserrat" panose="00000500000000000000" pitchFamily="50" charset="0"/>
            </a:rPr>
            <a:t>Resuelve espontáneamente en la mayoría de los pacientes</a:t>
          </a:r>
          <a:endParaRPr lang="es-CO" sz="1400" kern="1200" dirty="0">
            <a:latin typeface="Montserrat" panose="00000500000000000000" pitchFamily="50" charset="0"/>
          </a:endParaRPr>
        </a:p>
      </dsp:txBody>
      <dsp:txXfrm>
        <a:off x="17991" y="860936"/>
        <a:ext cx="10814318" cy="332568"/>
      </dsp:txXfrm>
    </dsp:sp>
    <dsp:sp modelId="{8524523B-61D6-4100-BEA2-F3ABB94F2AE0}">
      <dsp:nvSpPr>
        <dsp:cNvPr id="0" name=""/>
        <dsp:cNvSpPr/>
      </dsp:nvSpPr>
      <dsp:spPr>
        <a:xfrm>
          <a:off x="0" y="1251814"/>
          <a:ext cx="10850300" cy="368550"/>
        </a:xfrm>
        <a:prstGeom prst="roundRect">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l" defTabSz="622300">
            <a:lnSpc>
              <a:spcPct val="90000"/>
            </a:lnSpc>
            <a:spcBef>
              <a:spcPct val="0"/>
            </a:spcBef>
            <a:spcAft>
              <a:spcPct val="35000"/>
            </a:spcAft>
            <a:buNone/>
          </a:pPr>
          <a:r>
            <a:rPr lang="es-ES" sz="1400" kern="1200" dirty="0">
              <a:latin typeface="Montserrat" panose="00000500000000000000" pitchFamily="50" charset="0"/>
            </a:rPr>
            <a:t>Afectación de las coronarias: </a:t>
          </a:r>
          <a:endParaRPr lang="es-CO" sz="1400" kern="1200" dirty="0">
            <a:latin typeface="Montserrat" panose="00000500000000000000" pitchFamily="50" charset="0"/>
          </a:endParaRPr>
        </a:p>
      </dsp:txBody>
      <dsp:txXfrm>
        <a:off x="17991" y="1269805"/>
        <a:ext cx="10814318" cy="332568"/>
      </dsp:txXfrm>
    </dsp:sp>
    <dsp:sp modelId="{D1114326-8ADC-4C95-8555-0E3709A8A66A}">
      <dsp:nvSpPr>
        <dsp:cNvPr id="0" name=""/>
        <dsp:cNvSpPr/>
      </dsp:nvSpPr>
      <dsp:spPr>
        <a:xfrm>
          <a:off x="0" y="1620365"/>
          <a:ext cx="10850300" cy="42745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44497" tIns="17780" rIns="99568" bIns="17780" numCol="1" spcCol="1270" anchor="t" anchorCtr="0">
          <a:noAutofit/>
        </a:bodyPr>
        <a:lstStyle/>
        <a:p>
          <a:pPr marL="57150" lvl="1" indent="-57150" algn="l" defTabSz="488950">
            <a:lnSpc>
              <a:spcPct val="90000"/>
            </a:lnSpc>
            <a:spcBef>
              <a:spcPct val="0"/>
            </a:spcBef>
            <a:spcAft>
              <a:spcPct val="20000"/>
            </a:spcAft>
            <a:buChar char="•"/>
          </a:pPr>
          <a:r>
            <a:rPr lang="es-ES" sz="1100" kern="1200" dirty="0">
              <a:latin typeface="Montserrat" panose="00000500000000000000" pitchFamily="50" charset="0"/>
            </a:rPr>
            <a:t>25%: no tratados.</a:t>
          </a:r>
          <a:endParaRPr lang="es-CO" sz="1100" kern="1200" dirty="0">
            <a:latin typeface="Montserrat" panose="00000500000000000000" pitchFamily="50" charset="0"/>
          </a:endParaRPr>
        </a:p>
        <a:p>
          <a:pPr marL="57150" lvl="1" indent="-57150" algn="l" defTabSz="488950">
            <a:lnSpc>
              <a:spcPct val="90000"/>
            </a:lnSpc>
            <a:spcBef>
              <a:spcPct val="0"/>
            </a:spcBef>
            <a:spcAft>
              <a:spcPct val="20000"/>
            </a:spcAft>
            <a:buChar char="•"/>
          </a:pPr>
          <a:r>
            <a:rPr lang="es-ES" sz="1100" kern="1200" dirty="0">
              <a:latin typeface="Montserrat" panose="00000500000000000000" pitchFamily="50" charset="0"/>
            </a:rPr>
            <a:t>4% : tratados con IGIV</a:t>
          </a:r>
          <a:endParaRPr lang="es-CO" sz="1100" kern="1200" dirty="0">
            <a:latin typeface="Montserrat" panose="00000500000000000000" pitchFamily="50" charset="0"/>
          </a:endParaRPr>
        </a:p>
      </dsp:txBody>
      <dsp:txXfrm>
        <a:off x="0" y="1620365"/>
        <a:ext cx="10850300" cy="427455"/>
      </dsp:txXfrm>
    </dsp:sp>
    <dsp:sp modelId="{A1EDA918-E2C1-43C8-B8B1-0F30138CDCA3}">
      <dsp:nvSpPr>
        <dsp:cNvPr id="0" name=""/>
        <dsp:cNvSpPr/>
      </dsp:nvSpPr>
      <dsp:spPr>
        <a:xfrm>
          <a:off x="0" y="2047820"/>
          <a:ext cx="10850300" cy="368550"/>
        </a:xfrm>
        <a:prstGeom prst="roundRect">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l" defTabSz="622300">
            <a:lnSpc>
              <a:spcPct val="90000"/>
            </a:lnSpc>
            <a:spcBef>
              <a:spcPct val="0"/>
            </a:spcBef>
            <a:spcAft>
              <a:spcPct val="35000"/>
            </a:spcAft>
            <a:buNone/>
          </a:pPr>
          <a:r>
            <a:rPr lang="es-CO" sz="1400" kern="1200" dirty="0">
              <a:latin typeface="Montserrat" panose="00000500000000000000" pitchFamily="50" charset="0"/>
            </a:rPr>
            <a:t>Típica o atípica </a:t>
          </a:r>
        </a:p>
      </dsp:txBody>
      <dsp:txXfrm>
        <a:off x="17991" y="2065811"/>
        <a:ext cx="10814318" cy="332568"/>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863B40F-D170-6845-9E48-9E9554BC32A4}">
      <dsp:nvSpPr>
        <dsp:cNvPr id="0" name=""/>
        <dsp:cNvSpPr/>
      </dsp:nvSpPr>
      <dsp:spPr>
        <a:xfrm>
          <a:off x="5754735" y="1623320"/>
          <a:ext cx="91440" cy="474391"/>
        </a:xfrm>
        <a:custGeom>
          <a:avLst/>
          <a:gdLst/>
          <a:ahLst/>
          <a:cxnLst/>
          <a:rect l="0" t="0" r="0" b="0"/>
          <a:pathLst>
            <a:path>
              <a:moveTo>
                <a:pt x="45720" y="0"/>
              </a:moveTo>
              <a:lnTo>
                <a:pt x="45720" y="474391"/>
              </a:lnTo>
            </a:path>
          </a:pathLst>
        </a:custGeom>
        <a:noFill/>
        <a:ln w="12700" cap="flat" cmpd="sng" algn="ctr">
          <a:solidFill>
            <a:schemeClr val="dk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B6E7C383-08B7-2B4F-BFB2-9466D8686BC7}">
      <dsp:nvSpPr>
        <dsp:cNvPr id="0" name=""/>
        <dsp:cNvSpPr/>
      </dsp:nvSpPr>
      <dsp:spPr>
        <a:xfrm>
          <a:off x="2810023" y="1623320"/>
          <a:ext cx="996810" cy="474391"/>
        </a:xfrm>
        <a:custGeom>
          <a:avLst/>
          <a:gdLst/>
          <a:ahLst/>
          <a:cxnLst/>
          <a:rect l="0" t="0" r="0" b="0"/>
          <a:pathLst>
            <a:path>
              <a:moveTo>
                <a:pt x="0" y="0"/>
              </a:moveTo>
              <a:lnTo>
                <a:pt x="0" y="323283"/>
              </a:lnTo>
              <a:lnTo>
                <a:pt x="996810" y="323283"/>
              </a:lnTo>
              <a:lnTo>
                <a:pt x="996810" y="474391"/>
              </a:lnTo>
            </a:path>
          </a:pathLst>
        </a:custGeom>
        <a:noFill/>
        <a:ln w="12700" cap="flat" cmpd="sng" algn="ctr">
          <a:solidFill>
            <a:schemeClr val="dk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19D7907B-570A-7B45-A17A-DC164C731876}">
      <dsp:nvSpPr>
        <dsp:cNvPr id="0" name=""/>
        <dsp:cNvSpPr/>
      </dsp:nvSpPr>
      <dsp:spPr>
        <a:xfrm>
          <a:off x="1813212" y="1623320"/>
          <a:ext cx="996810" cy="474391"/>
        </a:xfrm>
        <a:custGeom>
          <a:avLst/>
          <a:gdLst/>
          <a:ahLst/>
          <a:cxnLst/>
          <a:rect l="0" t="0" r="0" b="0"/>
          <a:pathLst>
            <a:path>
              <a:moveTo>
                <a:pt x="996810" y="0"/>
              </a:moveTo>
              <a:lnTo>
                <a:pt x="996810" y="323283"/>
              </a:lnTo>
              <a:lnTo>
                <a:pt x="0" y="323283"/>
              </a:lnTo>
              <a:lnTo>
                <a:pt x="0" y="474391"/>
              </a:lnTo>
            </a:path>
          </a:pathLst>
        </a:custGeom>
        <a:noFill/>
        <a:ln w="12700" cap="flat" cmpd="sng" algn="ctr">
          <a:solidFill>
            <a:schemeClr val="dk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709C0874-E68B-DD42-8B65-37C49FCD15FD}">
      <dsp:nvSpPr>
        <dsp:cNvPr id="0" name=""/>
        <dsp:cNvSpPr/>
      </dsp:nvSpPr>
      <dsp:spPr>
        <a:xfrm>
          <a:off x="829" y="587543"/>
          <a:ext cx="1631144" cy="1035776"/>
        </a:xfrm>
        <a:prstGeom prst="roundRect">
          <a:avLst>
            <a:gd name="adj" fmla="val 10000"/>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8D7D3F0-152D-E347-87A7-73788A7C76BD}">
      <dsp:nvSpPr>
        <dsp:cNvPr id="0" name=""/>
        <dsp:cNvSpPr/>
      </dsp:nvSpPr>
      <dsp:spPr>
        <a:xfrm>
          <a:off x="182068" y="759719"/>
          <a:ext cx="1631144" cy="1035776"/>
        </a:xfrm>
        <a:prstGeom prst="roundRect">
          <a:avLst>
            <a:gd name="adj" fmla="val 10000"/>
          </a:avLst>
        </a:prstGeom>
        <a:solidFill>
          <a:schemeClr val="dk1">
            <a:alpha val="90000"/>
            <a:tint val="40000"/>
            <a:hueOff val="0"/>
            <a:satOff val="0"/>
            <a:lumOff val="0"/>
            <a:alphaOff val="0"/>
          </a:schemeClr>
        </a:solidFill>
        <a:ln w="12700" cap="flat" cmpd="sng" algn="ctr">
          <a:solidFill>
            <a:schemeClr val="dk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s-CO" sz="1200" kern="1200" dirty="0">
              <a:latin typeface="Montserrat" panose="00000500000000000000" pitchFamily="50" charset="0"/>
            </a:rPr>
            <a:t>Criterios clínicos</a:t>
          </a:r>
          <a:endParaRPr lang="en-US" sz="1200" kern="1200" dirty="0">
            <a:latin typeface="Montserrat" panose="00000500000000000000" pitchFamily="50" charset="0"/>
          </a:endParaRPr>
        </a:p>
      </dsp:txBody>
      <dsp:txXfrm>
        <a:off x="212405" y="790056"/>
        <a:ext cx="1570470" cy="975102"/>
      </dsp:txXfrm>
    </dsp:sp>
    <dsp:sp modelId="{8EC00955-7E18-394E-8F44-7F1C6E83081F}">
      <dsp:nvSpPr>
        <dsp:cNvPr id="0" name=""/>
        <dsp:cNvSpPr/>
      </dsp:nvSpPr>
      <dsp:spPr>
        <a:xfrm>
          <a:off x="1994451" y="587543"/>
          <a:ext cx="1631144" cy="1035776"/>
        </a:xfrm>
        <a:prstGeom prst="roundRect">
          <a:avLst>
            <a:gd name="adj" fmla="val 10000"/>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CFC57CE-D034-8B4D-A104-8323FA81BD6D}">
      <dsp:nvSpPr>
        <dsp:cNvPr id="0" name=""/>
        <dsp:cNvSpPr/>
      </dsp:nvSpPr>
      <dsp:spPr>
        <a:xfrm>
          <a:off x="2175689" y="759719"/>
          <a:ext cx="1631144" cy="1035776"/>
        </a:xfrm>
        <a:prstGeom prst="roundRect">
          <a:avLst>
            <a:gd name="adj" fmla="val 10000"/>
          </a:avLst>
        </a:prstGeom>
        <a:solidFill>
          <a:schemeClr val="dk1">
            <a:alpha val="90000"/>
            <a:tint val="40000"/>
            <a:hueOff val="0"/>
            <a:satOff val="0"/>
            <a:lumOff val="0"/>
            <a:alphaOff val="0"/>
          </a:schemeClr>
        </a:solidFill>
        <a:ln w="12700" cap="flat" cmpd="sng" algn="ctr">
          <a:solidFill>
            <a:schemeClr val="dk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s-CO" sz="1200" kern="1200" dirty="0">
              <a:latin typeface="Montserrat" panose="00000500000000000000" pitchFamily="50" charset="0"/>
            </a:rPr>
            <a:t>Definición de caso: </a:t>
          </a:r>
          <a:endParaRPr lang="en-US" sz="1200" kern="1200" dirty="0">
            <a:latin typeface="Montserrat" panose="00000500000000000000" pitchFamily="50" charset="0"/>
          </a:endParaRPr>
        </a:p>
      </dsp:txBody>
      <dsp:txXfrm>
        <a:off x="2206026" y="790056"/>
        <a:ext cx="1570470" cy="975102"/>
      </dsp:txXfrm>
    </dsp:sp>
    <dsp:sp modelId="{18AE5510-98FF-8546-AEF3-366117F9B07B}">
      <dsp:nvSpPr>
        <dsp:cNvPr id="0" name=""/>
        <dsp:cNvSpPr/>
      </dsp:nvSpPr>
      <dsp:spPr>
        <a:xfrm>
          <a:off x="997640" y="2097711"/>
          <a:ext cx="1631144" cy="1035776"/>
        </a:xfrm>
        <a:prstGeom prst="roundRect">
          <a:avLst>
            <a:gd name="adj" fmla="val 10000"/>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5F90E7D-8C90-724B-90DB-90CC74247C27}">
      <dsp:nvSpPr>
        <dsp:cNvPr id="0" name=""/>
        <dsp:cNvSpPr/>
      </dsp:nvSpPr>
      <dsp:spPr>
        <a:xfrm>
          <a:off x="1178878" y="2269887"/>
          <a:ext cx="1631144" cy="1035776"/>
        </a:xfrm>
        <a:prstGeom prst="roundRect">
          <a:avLst>
            <a:gd name="adj" fmla="val 10000"/>
          </a:avLst>
        </a:prstGeom>
        <a:solidFill>
          <a:schemeClr val="dk1">
            <a:alpha val="90000"/>
            <a:tint val="40000"/>
            <a:hueOff val="0"/>
            <a:satOff val="0"/>
            <a:lumOff val="0"/>
            <a:alphaOff val="0"/>
          </a:schemeClr>
        </a:solidFill>
        <a:ln w="12700" cap="flat" cmpd="sng" algn="ctr">
          <a:solidFill>
            <a:schemeClr val="dk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s-CO" sz="1200" kern="1200" dirty="0">
              <a:latin typeface="Montserrat" panose="00000500000000000000" pitchFamily="50" charset="0"/>
            </a:rPr>
            <a:t>Enfermedad kawasaki completa (típica o clásica).</a:t>
          </a:r>
          <a:endParaRPr lang="en-US" sz="1200" kern="1200" dirty="0">
            <a:latin typeface="Montserrat" panose="00000500000000000000" pitchFamily="50" charset="0"/>
          </a:endParaRPr>
        </a:p>
      </dsp:txBody>
      <dsp:txXfrm>
        <a:off x="1209215" y="2300224"/>
        <a:ext cx="1570470" cy="975102"/>
      </dsp:txXfrm>
    </dsp:sp>
    <dsp:sp modelId="{7D7A3932-C0F0-0148-855D-F5E20A3E86DA}">
      <dsp:nvSpPr>
        <dsp:cNvPr id="0" name=""/>
        <dsp:cNvSpPr/>
      </dsp:nvSpPr>
      <dsp:spPr>
        <a:xfrm>
          <a:off x="2991261" y="2097711"/>
          <a:ext cx="1631144" cy="1035776"/>
        </a:xfrm>
        <a:prstGeom prst="roundRect">
          <a:avLst>
            <a:gd name="adj" fmla="val 10000"/>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B77DEBA-8010-E84E-804B-4403F8990A77}">
      <dsp:nvSpPr>
        <dsp:cNvPr id="0" name=""/>
        <dsp:cNvSpPr/>
      </dsp:nvSpPr>
      <dsp:spPr>
        <a:xfrm>
          <a:off x="3172500" y="2269887"/>
          <a:ext cx="1631144" cy="1035776"/>
        </a:xfrm>
        <a:prstGeom prst="roundRect">
          <a:avLst>
            <a:gd name="adj" fmla="val 10000"/>
          </a:avLst>
        </a:prstGeom>
        <a:solidFill>
          <a:schemeClr val="dk1">
            <a:alpha val="90000"/>
            <a:tint val="40000"/>
            <a:hueOff val="0"/>
            <a:satOff val="0"/>
            <a:lumOff val="0"/>
            <a:alphaOff val="0"/>
          </a:schemeClr>
        </a:solidFill>
        <a:ln w="12700" cap="flat" cmpd="sng" algn="ctr">
          <a:solidFill>
            <a:schemeClr val="dk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s-CO" sz="1200" kern="1200" dirty="0">
              <a:latin typeface="Montserrat" panose="00000500000000000000" pitchFamily="50" charset="0"/>
            </a:rPr>
            <a:t>Enfermedad Kawasaki incompleta (atípica).</a:t>
          </a:r>
          <a:endParaRPr lang="en-US" sz="1200" kern="1200" dirty="0">
            <a:latin typeface="Montserrat" panose="00000500000000000000" pitchFamily="50" charset="0"/>
          </a:endParaRPr>
        </a:p>
      </dsp:txBody>
      <dsp:txXfrm>
        <a:off x="3202837" y="2300224"/>
        <a:ext cx="1570470" cy="975102"/>
      </dsp:txXfrm>
    </dsp:sp>
    <dsp:sp modelId="{F3C14E28-9D29-C345-8F65-0767D7D9C976}">
      <dsp:nvSpPr>
        <dsp:cNvPr id="0" name=""/>
        <dsp:cNvSpPr/>
      </dsp:nvSpPr>
      <dsp:spPr>
        <a:xfrm>
          <a:off x="4984883" y="587543"/>
          <a:ext cx="1631144" cy="1035776"/>
        </a:xfrm>
        <a:prstGeom prst="roundRect">
          <a:avLst>
            <a:gd name="adj" fmla="val 10000"/>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1A955259-C5B5-0B41-A46C-2C7B15F31C93}">
      <dsp:nvSpPr>
        <dsp:cNvPr id="0" name=""/>
        <dsp:cNvSpPr/>
      </dsp:nvSpPr>
      <dsp:spPr>
        <a:xfrm>
          <a:off x="5166121" y="759719"/>
          <a:ext cx="1631144" cy="1035776"/>
        </a:xfrm>
        <a:prstGeom prst="roundRect">
          <a:avLst>
            <a:gd name="adj" fmla="val 10000"/>
          </a:avLst>
        </a:prstGeom>
        <a:solidFill>
          <a:schemeClr val="dk1">
            <a:alpha val="90000"/>
            <a:tint val="40000"/>
            <a:hueOff val="0"/>
            <a:satOff val="0"/>
            <a:lumOff val="0"/>
            <a:alphaOff val="0"/>
          </a:schemeClr>
        </a:solidFill>
        <a:ln w="12700" cap="flat" cmpd="sng" algn="ctr">
          <a:solidFill>
            <a:schemeClr val="dk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s-CO" sz="1200" kern="1200" dirty="0">
              <a:latin typeface="Montserrat" panose="00000500000000000000" pitchFamily="50" charset="0"/>
            </a:rPr>
            <a:t>Ausencia de prueba diagnóstica especifica.</a:t>
          </a:r>
          <a:endParaRPr lang="en-US" sz="1200" kern="1200" dirty="0">
            <a:latin typeface="Montserrat" panose="00000500000000000000" pitchFamily="50" charset="0"/>
          </a:endParaRPr>
        </a:p>
      </dsp:txBody>
      <dsp:txXfrm>
        <a:off x="5196458" y="790056"/>
        <a:ext cx="1570470" cy="975102"/>
      </dsp:txXfrm>
    </dsp:sp>
    <dsp:sp modelId="{19199BDF-7FB4-9B41-B421-D54A608BAD46}">
      <dsp:nvSpPr>
        <dsp:cNvPr id="0" name=""/>
        <dsp:cNvSpPr/>
      </dsp:nvSpPr>
      <dsp:spPr>
        <a:xfrm>
          <a:off x="4984883" y="2097711"/>
          <a:ext cx="1631144" cy="1035776"/>
        </a:xfrm>
        <a:prstGeom prst="roundRect">
          <a:avLst>
            <a:gd name="adj" fmla="val 10000"/>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33CABE96-9E8A-934F-8917-8B0C77D733B5}">
      <dsp:nvSpPr>
        <dsp:cNvPr id="0" name=""/>
        <dsp:cNvSpPr/>
      </dsp:nvSpPr>
      <dsp:spPr>
        <a:xfrm>
          <a:off x="5166121" y="2269887"/>
          <a:ext cx="1631144" cy="1035776"/>
        </a:xfrm>
        <a:prstGeom prst="roundRect">
          <a:avLst>
            <a:gd name="adj" fmla="val 10000"/>
          </a:avLst>
        </a:prstGeom>
        <a:solidFill>
          <a:schemeClr val="dk1">
            <a:alpha val="90000"/>
            <a:tint val="40000"/>
            <a:hueOff val="0"/>
            <a:satOff val="0"/>
            <a:lumOff val="0"/>
            <a:alphaOff val="0"/>
          </a:schemeClr>
        </a:solidFill>
        <a:ln w="12700" cap="flat" cmpd="sng" algn="ctr">
          <a:solidFill>
            <a:schemeClr val="dk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s-CO" sz="1200" kern="1200" dirty="0">
              <a:latin typeface="Montserrat" panose="00000500000000000000" pitchFamily="50" charset="0"/>
            </a:rPr>
            <a:t>Respaldo diagnóstico: clínica, laboratorio, ecocardiograma.</a:t>
          </a:r>
          <a:endParaRPr lang="en-US" sz="1200" kern="1200" dirty="0">
            <a:latin typeface="Montserrat" panose="00000500000000000000" pitchFamily="50" charset="0"/>
          </a:endParaRPr>
        </a:p>
      </dsp:txBody>
      <dsp:txXfrm>
        <a:off x="5196458" y="2300224"/>
        <a:ext cx="1570470" cy="975102"/>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9F20C35-D9F9-6E49-935A-B9B5267EDEDE}">
      <dsp:nvSpPr>
        <dsp:cNvPr id="0" name=""/>
        <dsp:cNvSpPr/>
      </dsp:nvSpPr>
      <dsp:spPr>
        <a:xfrm>
          <a:off x="0" y="39779"/>
          <a:ext cx="6283547" cy="1160640"/>
        </a:xfrm>
        <a:prstGeom prst="roundRect">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l" defTabSz="622300">
            <a:lnSpc>
              <a:spcPct val="90000"/>
            </a:lnSpc>
            <a:spcBef>
              <a:spcPct val="0"/>
            </a:spcBef>
            <a:spcAft>
              <a:spcPct val="35000"/>
            </a:spcAft>
            <a:buNone/>
          </a:pPr>
          <a:r>
            <a:rPr lang="es-ES" sz="1400" kern="1200" dirty="0">
              <a:solidFill>
                <a:srgbClr val="152B48"/>
              </a:solidFill>
              <a:latin typeface="Montserrat" panose="00000500000000000000" pitchFamily="50" charset="0"/>
            </a:rPr>
            <a:t>Picos altos (&gt; 39 ° C a 40 ° C) y remitentes. </a:t>
          </a:r>
          <a:endParaRPr lang="es-CO" sz="1400" kern="1200" dirty="0">
            <a:solidFill>
              <a:srgbClr val="152B48"/>
            </a:solidFill>
            <a:latin typeface="Montserrat" panose="00000500000000000000" pitchFamily="50" charset="0"/>
          </a:endParaRPr>
        </a:p>
      </dsp:txBody>
      <dsp:txXfrm>
        <a:off x="56658" y="96437"/>
        <a:ext cx="6170231" cy="1047324"/>
      </dsp:txXfrm>
    </dsp:sp>
    <dsp:sp modelId="{804CA790-63D1-8D41-A796-475AE6E1F714}">
      <dsp:nvSpPr>
        <dsp:cNvPr id="0" name=""/>
        <dsp:cNvSpPr/>
      </dsp:nvSpPr>
      <dsp:spPr>
        <a:xfrm>
          <a:off x="0" y="1378979"/>
          <a:ext cx="6283547" cy="1160640"/>
        </a:xfrm>
        <a:prstGeom prst="roundRect">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l" defTabSz="622300">
            <a:lnSpc>
              <a:spcPct val="90000"/>
            </a:lnSpc>
            <a:spcBef>
              <a:spcPct val="0"/>
            </a:spcBef>
            <a:spcAft>
              <a:spcPct val="35000"/>
            </a:spcAft>
            <a:buNone/>
          </a:pPr>
          <a:r>
            <a:rPr lang="es-ES" sz="1400" kern="1200" dirty="0">
              <a:solidFill>
                <a:srgbClr val="152B48"/>
              </a:solidFill>
              <a:latin typeface="Montserrat" panose="00000500000000000000" pitchFamily="50" charset="0"/>
            </a:rPr>
            <a:t>En ausencia de una terapia adecuada, la fiebre continúa durante 1 a 3 semanas. </a:t>
          </a:r>
          <a:endParaRPr lang="es-CO" sz="1400" kern="1200" dirty="0">
            <a:solidFill>
              <a:srgbClr val="152B48"/>
            </a:solidFill>
            <a:latin typeface="Montserrat" panose="00000500000000000000" pitchFamily="50" charset="0"/>
          </a:endParaRPr>
        </a:p>
      </dsp:txBody>
      <dsp:txXfrm>
        <a:off x="56658" y="1435637"/>
        <a:ext cx="6170231" cy="1047324"/>
      </dsp:txXfrm>
    </dsp:sp>
    <dsp:sp modelId="{C178499C-0841-804A-958F-0991B4A4C7A7}">
      <dsp:nvSpPr>
        <dsp:cNvPr id="0" name=""/>
        <dsp:cNvSpPr/>
      </dsp:nvSpPr>
      <dsp:spPr>
        <a:xfrm>
          <a:off x="0" y="2718179"/>
          <a:ext cx="6283547" cy="1160640"/>
        </a:xfrm>
        <a:prstGeom prst="roundRect">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l" defTabSz="622300">
            <a:lnSpc>
              <a:spcPct val="90000"/>
            </a:lnSpc>
            <a:spcBef>
              <a:spcPct val="0"/>
            </a:spcBef>
            <a:spcAft>
              <a:spcPct val="35000"/>
            </a:spcAft>
            <a:buNone/>
          </a:pPr>
          <a:r>
            <a:rPr lang="es-ES" sz="1400" kern="1200" dirty="0">
              <a:solidFill>
                <a:srgbClr val="152B48"/>
              </a:solidFill>
              <a:latin typeface="Montserrat" panose="00000500000000000000" pitchFamily="50" charset="0"/>
            </a:rPr>
            <a:t>La resolución espontánea de la fiebre después de 7 días no debe considerarse una prueba de que se haya excluido el diagnóstico de EK. </a:t>
          </a:r>
          <a:endParaRPr lang="es-CO" sz="1400" kern="1200" dirty="0">
            <a:solidFill>
              <a:srgbClr val="152B48"/>
            </a:solidFill>
            <a:latin typeface="Montserrat" panose="00000500000000000000" pitchFamily="50" charset="0"/>
          </a:endParaRPr>
        </a:p>
      </dsp:txBody>
      <dsp:txXfrm>
        <a:off x="56658" y="2774837"/>
        <a:ext cx="6170231" cy="1047324"/>
      </dsp:txXfrm>
    </dsp:sp>
    <dsp:sp modelId="{7F3CB20E-B91C-624E-AB3F-E8A8ADB0B91C}">
      <dsp:nvSpPr>
        <dsp:cNvPr id="0" name=""/>
        <dsp:cNvSpPr/>
      </dsp:nvSpPr>
      <dsp:spPr>
        <a:xfrm>
          <a:off x="0" y="4057379"/>
          <a:ext cx="6283547" cy="1160640"/>
        </a:xfrm>
        <a:prstGeom prst="roundRect">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l" defTabSz="622300">
            <a:lnSpc>
              <a:spcPct val="90000"/>
            </a:lnSpc>
            <a:spcBef>
              <a:spcPct val="0"/>
            </a:spcBef>
            <a:spcAft>
              <a:spcPct val="35000"/>
            </a:spcAft>
            <a:buNone/>
          </a:pPr>
          <a:r>
            <a:rPr lang="es-ES" sz="1400" kern="1200" dirty="0">
              <a:solidFill>
                <a:srgbClr val="152B48"/>
              </a:solidFill>
              <a:latin typeface="Montserrat" panose="00000500000000000000" pitchFamily="50" charset="0"/>
            </a:rPr>
            <a:t>La fiebre generalmente se resuelve dentro de las 36 horas posteriores a la finalización de la infusión de IgIV; de lo contrario, se considera que el paciente tiene resistencia a la IgIV y se requiere terapia adicional.</a:t>
          </a:r>
          <a:endParaRPr lang="es-CO" sz="1400" kern="1200" dirty="0">
            <a:solidFill>
              <a:srgbClr val="152B48"/>
            </a:solidFill>
            <a:latin typeface="Montserrat" panose="00000500000000000000" pitchFamily="50" charset="0"/>
          </a:endParaRPr>
        </a:p>
      </dsp:txBody>
      <dsp:txXfrm>
        <a:off x="56658" y="4114037"/>
        <a:ext cx="6170231" cy="1047324"/>
      </dsp:txXfrm>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CAA541C-6D21-4416-9F6F-A89D66C4F1A9}">
      <dsp:nvSpPr>
        <dsp:cNvPr id="0" name=""/>
        <dsp:cNvSpPr/>
      </dsp:nvSpPr>
      <dsp:spPr>
        <a:xfrm>
          <a:off x="0" y="528486"/>
          <a:ext cx="6599017" cy="730518"/>
        </a:xfrm>
        <a:prstGeom prst="roundRect">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l" defTabSz="533400">
            <a:lnSpc>
              <a:spcPct val="90000"/>
            </a:lnSpc>
            <a:spcBef>
              <a:spcPct val="0"/>
            </a:spcBef>
            <a:spcAft>
              <a:spcPct val="35000"/>
            </a:spcAft>
            <a:buNone/>
          </a:pPr>
          <a:r>
            <a:rPr lang="es-CO" sz="1200" kern="1200" dirty="0">
              <a:solidFill>
                <a:srgbClr val="152B48"/>
              </a:solidFill>
              <a:latin typeface="Montserrat" panose="00000500000000000000" pitchFamily="50" charset="0"/>
            </a:rPr>
            <a:t>Distintivos.</a:t>
          </a:r>
        </a:p>
      </dsp:txBody>
      <dsp:txXfrm>
        <a:off x="35661" y="564147"/>
        <a:ext cx="6527695" cy="659196"/>
      </dsp:txXfrm>
    </dsp:sp>
    <dsp:sp modelId="{ED44FD29-A9B6-4D40-B0F7-6D3EEE9C834F}">
      <dsp:nvSpPr>
        <dsp:cNvPr id="0" name=""/>
        <dsp:cNvSpPr/>
      </dsp:nvSpPr>
      <dsp:spPr>
        <a:xfrm>
          <a:off x="0" y="1293565"/>
          <a:ext cx="6599017" cy="730518"/>
        </a:xfrm>
        <a:prstGeom prst="roundRect">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l" defTabSz="533400">
            <a:lnSpc>
              <a:spcPct val="90000"/>
            </a:lnSpc>
            <a:spcBef>
              <a:spcPct val="0"/>
            </a:spcBef>
            <a:spcAft>
              <a:spcPct val="35000"/>
            </a:spcAft>
            <a:buNone/>
          </a:pPr>
          <a:r>
            <a:rPr lang="es-ES" sz="1200" kern="1200" dirty="0">
              <a:solidFill>
                <a:srgbClr val="152B48"/>
              </a:solidFill>
              <a:latin typeface="Montserrat" panose="00000500000000000000" pitchFamily="50" charset="0"/>
            </a:rPr>
            <a:t>Eritema e induración firme de las palmas y las plantas, a veces dolorosa.</a:t>
          </a:r>
          <a:endParaRPr lang="es-CO" sz="1200" kern="1200" dirty="0">
            <a:solidFill>
              <a:srgbClr val="152B48"/>
            </a:solidFill>
            <a:latin typeface="Montserrat" panose="00000500000000000000" pitchFamily="50" charset="0"/>
          </a:endParaRPr>
        </a:p>
      </dsp:txBody>
      <dsp:txXfrm>
        <a:off x="35661" y="1329226"/>
        <a:ext cx="6527695" cy="659196"/>
      </dsp:txXfrm>
    </dsp:sp>
    <dsp:sp modelId="{560118B4-2642-4762-9A9B-57A7BFCC12D1}">
      <dsp:nvSpPr>
        <dsp:cNvPr id="0" name=""/>
        <dsp:cNvSpPr/>
      </dsp:nvSpPr>
      <dsp:spPr>
        <a:xfrm>
          <a:off x="0" y="2058644"/>
          <a:ext cx="6599017" cy="730518"/>
        </a:xfrm>
        <a:prstGeom prst="roundRect">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l" defTabSz="533400">
            <a:lnSpc>
              <a:spcPct val="90000"/>
            </a:lnSpc>
            <a:spcBef>
              <a:spcPct val="0"/>
            </a:spcBef>
            <a:spcAft>
              <a:spcPct val="35000"/>
            </a:spcAft>
            <a:buNone/>
          </a:pPr>
          <a:r>
            <a:rPr lang="es-ES" sz="1200" kern="1200" dirty="0">
              <a:solidFill>
                <a:srgbClr val="152B48"/>
              </a:solidFill>
              <a:latin typeface="Montserrat" panose="00000500000000000000" pitchFamily="50" charset="0"/>
            </a:rPr>
            <a:t>Descamación de los dedos de las manos y pies generalmente comienza en la región peri ungueal dentro de las 2 a 3 semanas posteriores al inicio de la fiebre y puede extenderse hasta afectar las palmas de las manos y las plantas de los pies. </a:t>
          </a:r>
          <a:endParaRPr lang="es-CO" sz="1200" kern="1200" dirty="0">
            <a:solidFill>
              <a:srgbClr val="152B48"/>
            </a:solidFill>
            <a:latin typeface="Montserrat" panose="00000500000000000000" pitchFamily="50" charset="0"/>
          </a:endParaRPr>
        </a:p>
      </dsp:txBody>
      <dsp:txXfrm>
        <a:off x="35661" y="2094305"/>
        <a:ext cx="6527695" cy="659196"/>
      </dsp:txXfrm>
    </dsp:sp>
    <dsp:sp modelId="{478F9EFF-1927-48B3-AF46-65D6A3843FDD}">
      <dsp:nvSpPr>
        <dsp:cNvPr id="0" name=""/>
        <dsp:cNvSpPr/>
      </dsp:nvSpPr>
      <dsp:spPr>
        <a:xfrm>
          <a:off x="0" y="2823722"/>
          <a:ext cx="6599017" cy="730518"/>
        </a:xfrm>
        <a:prstGeom prst="roundRect">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l" defTabSz="533400">
            <a:lnSpc>
              <a:spcPct val="90000"/>
            </a:lnSpc>
            <a:spcBef>
              <a:spcPct val="0"/>
            </a:spcBef>
            <a:spcAft>
              <a:spcPct val="35000"/>
            </a:spcAft>
            <a:buNone/>
          </a:pPr>
          <a:r>
            <a:rPr lang="es-ES" sz="1200" kern="1200" dirty="0">
              <a:solidFill>
                <a:srgbClr val="152B48"/>
              </a:solidFill>
              <a:latin typeface="Montserrat" panose="00000500000000000000" pitchFamily="50" charset="0"/>
            </a:rPr>
            <a:t>Surcos transversales profundos: De 1 a 2 meses después del inicio de la fiebre: </a:t>
          </a:r>
          <a:r>
            <a:rPr lang="es-ES" sz="1200" b="1" kern="1200" dirty="0">
              <a:solidFill>
                <a:srgbClr val="152B48"/>
              </a:solidFill>
              <a:latin typeface="Montserrat" panose="00000500000000000000" pitchFamily="50" charset="0"/>
            </a:rPr>
            <a:t>líneas de </a:t>
          </a:r>
          <a:r>
            <a:rPr lang="es-ES" sz="1200" b="1" kern="1200" dirty="0" err="1">
              <a:solidFill>
                <a:srgbClr val="152B48"/>
              </a:solidFill>
              <a:latin typeface="Montserrat" panose="00000500000000000000" pitchFamily="50" charset="0"/>
            </a:rPr>
            <a:t>Beau</a:t>
          </a:r>
          <a:r>
            <a:rPr lang="es-ES" sz="1200" b="1" kern="1200" dirty="0">
              <a:solidFill>
                <a:srgbClr val="152B48"/>
              </a:solidFill>
              <a:latin typeface="Montserrat" panose="00000500000000000000" pitchFamily="50" charset="0"/>
            </a:rPr>
            <a:t>.</a:t>
          </a:r>
          <a:endParaRPr lang="es-CO" sz="1200" kern="1200" dirty="0">
            <a:solidFill>
              <a:srgbClr val="152B48"/>
            </a:solidFill>
            <a:latin typeface="Montserrat" panose="00000500000000000000" pitchFamily="50" charset="0"/>
          </a:endParaRPr>
        </a:p>
      </dsp:txBody>
      <dsp:txXfrm>
        <a:off x="35661" y="2859383"/>
        <a:ext cx="6527695" cy="659196"/>
      </dsp:txXfrm>
    </dsp:sp>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D08CCE1-EFC9-894A-B80D-F020A3DB7165}">
      <dsp:nvSpPr>
        <dsp:cNvPr id="0" name=""/>
        <dsp:cNvSpPr/>
      </dsp:nvSpPr>
      <dsp:spPr>
        <a:xfrm>
          <a:off x="0" y="68238"/>
          <a:ext cx="6387548" cy="913148"/>
        </a:xfrm>
        <a:prstGeom prst="roundRect">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l" defTabSz="666750">
            <a:lnSpc>
              <a:spcPct val="90000"/>
            </a:lnSpc>
            <a:spcBef>
              <a:spcPct val="0"/>
            </a:spcBef>
            <a:spcAft>
              <a:spcPct val="35000"/>
            </a:spcAft>
            <a:buNone/>
          </a:pPr>
          <a:r>
            <a:rPr lang="es-CO" sz="1500" kern="1200" dirty="0">
              <a:solidFill>
                <a:srgbClr val="152B48"/>
              </a:solidFill>
              <a:latin typeface="Montserrat" panose="00000500000000000000" pitchFamily="50" charset="0"/>
            </a:rPr>
            <a:t>Inyección conjuntival </a:t>
          </a:r>
          <a:r>
            <a:rPr lang="es-CO" sz="1500" b="1" kern="1200" dirty="0">
              <a:solidFill>
                <a:srgbClr val="152B48"/>
              </a:solidFill>
              <a:latin typeface="Montserrat" panose="00000500000000000000" pitchFamily="50" charset="0"/>
            </a:rPr>
            <a:t>no exudativa </a:t>
          </a:r>
          <a:r>
            <a:rPr lang="es-CO" sz="1500" kern="1200" dirty="0">
              <a:solidFill>
                <a:srgbClr val="152B48"/>
              </a:solidFill>
              <a:latin typeface="Montserrat" panose="00000500000000000000" pitchFamily="50" charset="0"/>
            </a:rPr>
            <a:t>bulbar bilateral.</a:t>
          </a:r>
          <a:endParaRPr lang="es-ES" sz="1500" kern="1200" dirty="0">
            <a:solidFill>
              <a:srgbClr val="152B48"/>
            </a:solidFill>
            <a:latin typeface="Montserrat" panose="00000500000000000000" pitchFamily="50" charset="0"/>
          </a:endParaRPr>
        </a:p>
      </dsp:txBody>
      <dsp:txXfrm>
        <a:off x="44576" y="112814"/>
        <a:ext cx="6298396" cy="823996"/>
      </dsp:txXfrm>
    </dsp:sp>
    <dsp:sp modelId="{CAE0F2A0-6A59-9545-ADCE-6AF603463FFB}">
      <dsp:nvSpPr>
        <dsp:cNvPr id="0" name=""/>
        <dsp:cNvSpPr/>
      </dsp:nvSpPr>
      <dsp:spPr>
        <a:xfrm>
          <a:off x="0" y="1024587"/>
          <a:ext cx="6387548" cy="913148"/>
        </a:xfrm>
        <a:prstGeom prst="roundRect">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l" defTabSz="666750">
            <a:lnSpc>
              <a:spcPct val="90000"/>
            </a:lnSpc>
            <a:spcBef>
              <a:spcPct val="0"/>
            </a:spcBef>
            <a:spcAft>
              <a:spcPct val="35000"/>
            </a:spcAft>
            <a:buNone/>
          </a:pPr>
          <a:r>
            <a:rPr lang="es-CO" sz="1500" kern="1200" dirty="0">
              <a:solidFill>
                <a:srgbClr val="152B48"/>
              </a:solidFill>
              <a:latin typeface="Montserrat" panose="00000500000000000000" pitchFamily="50" charset="0"/>
            </a:rPr>
            <a:t>Suele comenzar poco después del inicio de la fiebre y, a menudo, no afecta al limbo, una zona avascular alrededor del iris. </a:t>
          </a:r>
          <a:endParaRPr lang="es-ES" sz="1500" kern="1200" dirty="0">
            <a:solidFill>
              <a:srgbClr val="152B48"/>
            </a:solidFill>
            <a:latin typeface="Montserrat" panose="00000500000000000000" pitchFamily="50" charset="0"/>
          </a:endParaRPr>
        </a:p>
      </dsp:txBody>
      <dsp:txXfrm>
        <a:off x="44576" y="1069163"/>
        <a:ext cx="6298396" cy="823996"/>
      </dsp:txXfrm>
    </dsp:sp>
    <dsp:sp modelId="{0F06A3E8-A01B-5A4F-AF99-9890FE248C10}">
      <dsp:nvSpPr>
        <dsp:cNvPr id="0" name=""/>
        <dsp:cNvSpPr/>
      </dsp:nvSpPr>
      <dsp:spPr>
        <a:xfrm>
          <a:off x="0" y="1980935"/>
          <a:ext cx="6387548" cy="913148"/>
        </a:xfrm>
        <a:prstGeom prst="roundRect">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l" defTabSz="666750">
            <a:lnSpc>
              <a:spcPct val="90000"/>
            </a:lnSpc>
            <a:spcBef>
              <a:spcPct val="0"/>
            </a:spcBef>
            <a:spcAft>
              <a:spcPct val="35000"/>
            </a:spcAft>
            <a:buNone/>
          </a:pPr>
          <a:r>
            <a:rPr lang="es-CO" sz="1500" kern="1200" dirty="0">
              <a:solidFill>
                <a:srgbClr val="152B48"/>
              </a:solidFill>
              <a:latin typeface="Montserrat" panose="00000500000000000000" pitchFamily="50" charset="0"/>
            </a:rPr>
            <a:t>La uveítis anterior se observa a menudo mediante examen con lámpara de hendidura en la primera semana de la fiebre.</a:t>
          </a:r>
          <a:endParaRPr lang="es-ES" sz="1500" kern="1200" dirty="0">
            <a:solidFill>
              <a:srgbClr val="152B48"/>
            </a:solidFill>
            <a:latin typeface="Montserrat" panose="00000500000000000000" pitchFamily="50" charset="0"/>
          </a:endParaRPr>
        </a:p>
      </dsp:txBody>
      <dsp:txXfrm>
        <a:off x="44576" y="2025511"/>
        <a:ext cx="6298396" cy="823996"/>
      </dsp:txXfrm>
    </dsp:sp>
    <dsp:sp modelId="{0DA85044-AC99-8F4E-9AC2-26B08BEBD638}">
      <dsp:nvSpPr>
        <dsp:cNvPr id="0" name=""/>
        <dsp:cNvSpPr/>
      </dsp:nvSpPr>
      <dsp:spPr>
        <a:xfrm>
          <a:off x="0" y="2937283"/>
          <a:ext cx="6387548" cy="913148"/>
        </a:xfrm>
        <a:prstGeom prst="roundRect">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l" defTabSz="666750">
            <a:lnSpc>
              <a:spcPct val="90000"/>
            </a:lnSpc>
            <a:spcBef>
              <a:spcPct val="0"/>
            </a:spcBef>
            <a:spcAft>
              <a:spcPct val="35000"/>
            </a:spcAft>
            <a:buNone/>
          </a:pPr>
          <a:r>
            <a:rPr lang="es-CO" sz="1500" kern="1200">
              <a:solidFill>
                <a:srgbClr val="152B48"/>
              </a:solidFill>
              <a:latin typeface="Montserrat" panose="00000500000000000000" pitchFamily="50" charset="0"/>
            </a:rPr>
            <a:t>Hemorragia subconjuntival: raro.</a:t>
          </a:r>
          <a:endParaRPr lang="es-ES" sz="1500" kern="1200" dirty="0">
            <a:solidFill>
              <a:srgbClr val="152B48"/>
            </a:solidFill>
            <a:latin typeface="Montserrat" panose="00000500000000000000" pitchFamily="50" charset="0"/>
          </a:endParaRPr>
        </a:p>
      </dsp:txBody>
      <dsp:txXfrm>
        <a:off x="44576" y="2981859"/>
        <a:ext cx="6298396" cy="823996"/>
      </dsp:txXfrm>
    </dsp:sp>
  </dsp:spTree>
</dsp:drawing>
</file>

<file path=ppt/diagrams/drawing1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1E729FB-8E30-8249-B579-8E1CF622FCD2}">
      <dsp:nvSpPr>
        <dsp:cNvPr id="0" name=""/>
        <dsp:cNvSpPr/>
      </dsp:nvSpPr>
      <dsp:spPr>
        <a:xfrm>
          <a:off x="429186" y="3842"/>
          <a:ext cx="4210924" cy="714389"/>
        </a:xfrm>
        <a:prstGeom prst="roundRect">
          <a:avLst>
            <a:gd name="adj" fmla="val 10000"/>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s-ES" sz="1400" kern="1200" dirty="0">
              <a:solidFill>
                <a:srgbClr val="152B48"/>
              </a:solidFill>
              <a:latin typeface="Montserrat" panose="00000500000000000000" pitchFamily="50" charset="0"/>
            </a:rPr>
            <a:t>Agrietamiento.</a:t>
          </a:r>
        </a:p>
      </dsp:txBody>
      <dsp:txXfrm>
        <a:off x="450110" y="24766"/>
        <a:ext cx="4169076" cy="672541"/>
      </dsp:txXfrm>
    </dsp:sp>
    <dsp:sp modelId="{4D350D8F-B0AF-6C4E-AF25-AE616FAE4493}">
      <dsp:nvSpPr>
        <dsp:cNvPr id="0" name=""/>
        <dsp:cNvSpPr/>
      </dsp:nvSpPr>
      <dsp:spPr>
        <a:xfrm rot="5400000">
          <a:off x="2400701" y="736091"/>
          <a:ext cx="267895" cy="321475"/>
        </a:xfrm>
        <a:prstGeom prst="rightArrow">
          <a:avLst>
            <a:gd name="adj1" fmla="val 60000"/>
            <a:gd name="adj2" fmla="val 50000"/>
          </a:avLst>
        </a:prstGeom>
        <a:solidFill>
          <a:schemeClr val="dk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endParaRPr lang="es-ES" sz="1400" kern="1200">
            <a:solidFill>
              <a:srgbClr val="152B48"/>
            </a:solidFill>
            <a:latin typeface="Montserrat" panose="00000500000000000000" pitchFamily="50" charset="0"/>
          </a:endParaRPr>
        </a:p>
      </dsp:txBody>
      <dsp:txXfrm rot="-5400000">
        <a:off x="2438206" y="762881"/>
        <a:ext cx="192885" cy="187527"/>
      </dsp:txXfrm>
    </dsp:sp>
    <dsp:sp modelId="{68B932C1-AC01-2A4D-9291-5A31BC838874}">
      <dsp:nvSpPr>
        <dsp:cNvPr id="0" name=""/>
        <dsp:cNvSpPr/>
      </dsp:nvSpPr>
      <dsp:spPr>
        <a:xfrm>
          <a:off x="429186" y="1075426"/>
          <a:ext cx="4210924" cy="714389"/>
        </a:xfrm>
        <a:prstGeom prst="roundRect">
          <a:avLst>
            <a:gd name="adj" fmla="val 10000"/>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s-ES" sz="1400" kern="1200" dirty="0">
              <a:solidFill>
                <a:srgbClr val="152B48"/>
              </a:solidFill>
              <a:latin typeface="Montserrat" panose="00000500000000000000" pitchFamily="50" charset="0"/>
            </a:rPr>
            <a:t>Sangrado de los labios.</a:t>
          </a:r>
        </a:p>
      </dsp:txBody>
      <dsp:txXfrm>
        <a:off x="450110" y="1096350"/>
        <a:ext cx="4169076" cy="672541"/>
      </dsp:txXfrm>
    </dsp:sp>
    <dsp:sp modelId="{D24631EB-6931-534B-A644-2FA8A94DD2BC}">
      <dsp:nvSpPr>
        <dsp:cNvPr id="0" name=""/>
        <dsp:cNvSpPr/>
      </dsp:nvSpPr>
      <dsp:spPr>
        <a:xfrm rot="5400000">
          <a:off x="2400701" y="1807675"/>
          <a:ext cx="267895" cy="321475"/>
        </a:xfrm>
        <a:prstGeom prst="rightArrow">
          <a:avLst>
            <a:gd name="adj1" fmla="val 60000"/>
            <a:gd name="adj2" fmla="val 50000"/>
          </a:avLst>
        </a:prstGeom>
        <a:solidFill>
          <a:schemeClr val="dk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endParaRPr lang="es-ES" sz="1400" kern="1200">
            <a:solidFill>
              <a:srgbClr val="152B48"/>
            </a:solidFill>
            <a:latin typeface="Montserrat" panose="00000500000000000000" pitchFamily="50" charset="0"/>
          </a:endParaRPr>
        </a:p>
      </dsp:txBody>
      <dsp:txXfrm rot="-5400000">
        <a:off x="2438206" y="1834465"/>
        <a:ext cx="192885" cy="187527"/>
      </dsp:txXfrm>
    </dsp:sp>
    <dsp:sp modelId="{B0D776F0-5E48-C340-9DA6-F3C667696177}">
      <dsp:nvSpPr>
        <dsp:cNvPr id="0" name=""/>
        <dsp:cNvSpPr/>
      </dsp:nvSpPr>
      <dsp:spPr>
        <a:xfrm>
          <a:off x="429186" y="2147010"/>
          <a:ext cx="4210924" cy="714389"/>
        </a:xfrm>
        <a:prstGeom prst="roundRect">
          <a:avLst>
            <a:gd name="adj" fmla="val 10000"/>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s-ES" sz="1400" kern="1200" dirty="0">
              <a:solidFill>
                <a:srgbClr val="152B48"/>
              </a:solidFill>
              <a:latin typeface="Montserrat" panose="00000500000000000000" pitchFamily="50" charset="0"/>
            </a:rPr>
            <a:t>"lengua en fresa", con eritema y papilas fungiformes prominentes, eritema difuso de la mucosa orofaríngea. </a:t>
          </a:r>
        </a:p>
      </dsp:txBody>
      <dsp:txXfrm>
        <a:off x="450110" y="2167934"/>
        <a:ext cx="4169076" cy="672541"/>
      </dsp:txXfrm>
    </dsp:sp>
    <dsp:sp modelId="{2F9DA112-8670-CE46-A5A0-BB13D265FA14}">
      <dsp:nvSpPr>
        <dsp:cNvPr id="0" name=""/>
        <dsp:cNvSpPr/>
      </dsp:nvSpPr>
      <dsp:spPr>
        <a:xfrm rot="5400000">
          <a:off x="2400701" y="2879259"/>
          <a:ext cx="267895" cy="321475"/>
        </a:xfrm>
        <a:prstGeom prst="rightArrow">
          <a:avLst>
            <a:gd name="adj1" fmla="val 60000"/>
            <a:gd name="adj2" fmla="val 50000"/>
          </a:avLst>
        </a:prstGeom>
        <a:solidFill>
          <a:schemeClr val="dk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endParaRPr lang="es-ES" sz="1400" kern="1200">
            <a:solidFill>
              <a:srgbClr val="152B48"/>
            </a:solidFill>
            <a:latin typeface="Montserrat" panose="00000500000000000000" pitchFamily="50" charset="0"/>
          </a:endParaRPr>
        </a:p>
      </dsp:txBody>
      <dsp:txXfrm rot="-5400000">
        <a:off x="2438206" y="2906049"/>
        <a:ext cx="192885" cy="187527"/>
      </dsp:txXfrm>
    </dsp:sp>
    <dsp:sp modelId="{B55DCBFF-D8E2-D74B-B378-A131FECA9EBE}">
      <dsp:nvSpPr>
        <dsp:cNvPr id="0" name=""/>
        <dsp:cNvSpPr/>
      </dsp:nvSpPr>
      <dsp:spPr>
        <a:xfrm>
          <a:off x="429186" y="3218594"/>
          <a:ext cx="4210924" cy="714389"/>
        </a:xfrm>
        <a:prstGeom prst="roundRect">
          <a:avLst>
            <a:gd name="adj" fmla="val 10000"/>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s-ES" sz="1400" kern="1200" dirty="0">
              <a:solidFill>
                <a:srgbClr val="152B48"/>
              </a:solidFill>
              <a:latin typeface="Montserrat" panose="00000500000000000000" pitchFamily="50" charset="0"/>
            </a:rPr>
            <a:t>Las úlceras orales y los exudados faríngeos no son compatibles con la EK.</a:t>
          </a:r>
        </a:p>
      </dsp:txBody>
      <dsp:txXfrm>
        <a:off x="450110" y="3239518"/>
        <a:ext cx="4169076" cy="672541"/>
      </dsp:txXfrm>
    </dsp:sp>
  </dsp:spTree>
</dsp:drawing>
</file>

<file path=ppt/diagrams/drawing1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64A77DA-00DC-4DA8-B08D-61E599A42C01}">
      <dsp:nvSpPr>
        <dsp:cNvPr id="0" name=""/>
        <dsp:cNvSpPr/>
      </dsp:nvSpPr>
      <dsp:spPr>
        <a:xfrm>
          <a:off x="0" y="577278"/>
          <a:ext cx="6624933" cy="654011"/>
        </a:xfrm>
        <a:prstGeom prst="roundRect">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l" defTabSz="666750">
            <a:lnSpc>
              <a:spcPct val="90000"/>
            </a:lnSpc>
            <a:spcBef>
              <a:spcPct val="0"/>
            </a:spcBef>
            <a:spcAft>
              <a:spcPct val="35000"/>
            </a:spcAft>
            <a:buNone/>
          </a:pPr>
          <a:r>
            <a:rPr lang="es-ES" sz="1500" kern="1200" dirty="0">
              <a:solidFill>
                <a:srgbClr val="152B48"/>
              </a:solidFill>
              <a:latin typeface="Montserrat" panose="00000500000000000000" pitchFamily="50" charset="0"/>
            </a:rPr>
            <a:t>Es la menos común.</a:t>
          </a:r>
          <a:endParaRPr lang="es-CO" sz="1500" kern="1200" dirty="0">
            <a:solidFill>
              <a:srgbClr val="152B48"/>
            </a:solidFill>
            <a:latin typeface="Montserrat" panose="00000500000000000000" pitchFamily="50" charset="0"/>
          </a:endParaRPr>
        </a:p>
      </dsp:txBody>
      <dsp:txXfrm>
        <a:off x="31926" y="609204"/>
        <a:ext cx="6561081" cy="590159"/>
      </dsp:txXfrm>
    </dsp:sp>
    <dsp:sp modelId="{60C7659E-7526-4CF4-BB57-56EF0F955CE9}">
      <dsp:nvSpPr>
        <dsp:cNvPr id="0" name=""/>
        <dsp:cNvSpPr/>
      </dsp:nvSpPr>
      <dsp:spPr>
        <a:xfrm>
          <a:off x="0" y="1274490"/>
          <a:ext cx="6624933" cy="654011"/>
        </a:xfrm>
        <a:prstGeom prst="roundRect">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l" defTabSz="666750">
            <a:lnSpc>
              <a:spcPct val="90000"/>
            </a:lnSpc>
            <a:spcBef>
              <a:spcPct val="0"/>
            </a:spcBef>
            <a:spcAft>
              <a:spcPct val="35000"/>
            </a:spcAft>
            <a:buNone/>
          </a:pPr>
          <a:r>
            <a:rPr lang="es-ES" sz="1500" kern="1200" dirty="0">
              <a:solidFill>
                <a:srgbClr val="152B48"/>
              </a:solidFill>
              <a:latin typeface="Montserrat" panose="00000500000000000000" pitchFamily="50" charset="0"/>
            </a:rPr>
            <a:t>Suele ser unilateral, ≥1,5 cm de diámetro y confinada al triángulo cervical anterior.</a:t>
          </a:r>
          <a:endParaRPr lang="es-CO" sz="1500" kern="1200" dirty="0">
            <a:solidFill>
              <a:srgbClr val="152B48"/>
            </a:solidFill>
            <a:latin typeface="Montserrat" panose="00000500000000000000" pitchFamily="50" charset="0"/>
          </a:endParaRPr>
        </a:p>
      </dsp:txBody>
      <dsp:txXfrm>
        <a:off x="31926" y="1306416"/>
        <a:ext cx="6561081" cy="590159"/>
      </dsp:txXfrm>
    </dsp:sp>
    <dsp:sp modelId="{84649C46-2F49-4FAB-B3AD-A8078CCC6EAA}">
      <dsp:nvSpPr>
        <dsp:cNvPr id="0" name=""/>
        <dsp:cNvSpPr/>
      </dsp:nvSpPr>
      <dsp:spPr>
        <a:xfrm>
          <a:off x="0" y="1971702"/>
          <a:ext cx="6624933" cy="654011"/>
        </a:xfrm>
        <a:prstGeom prst="roundRect">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l" defTabSz="666750">
            <a:lnSpc>
              <a:spcPct val="90000"/>
            </a:lnSpc>
            <a:spcBef>
              <a:spcPct val="0"/>
            </a:spcBef>
            <a:spcAft>
              <a:spcPct val="35000"/>
            </a:spcAft>
            <a:buNone/>
          </a:pPr>
          <a:r>
            <a:rPr lang="es-ES" sz="1500" kern="1200" dirty="0">
              <a:solidFill>
                <a:srgbClr val="152B48"/>
              </a:solidFill>
              <a:latin typeface="Montserrat" panose="00000500000000000000" pitchFamily="50" charset="0"/>
            </a:rPr>
            <a:t>Raro el diagnóstico clínico de linfadenitis bacteriana.</a:t>
          </a:r>
          <a:endParaRPr lang="es-CO" sz="1500" kern="1200" dirty="0">
            <a:solidFill>
              <a:srgbClr val="152B48"/>
            </a:solidFill>
            <a:latin typeface="Montserrat" panose="00000500000000000000" pitchFamily="50" charset="0"/>
          </a:endParaRPr>
        </a:p>
      </dsp:txBody>
      <dsp:txXfrm>
        <a:off x="31926" y="2003628"/>
        <a:ext cx="6561081" cy="590159"/>
      </dsp:txXfrm>
    </dsp:sp>
    <dsp:sp modelId="{AEC24A26-B4D5-4FC7-B55B-2D8822DF9E17}">
      <dsp:nvSpPr>
        <dsp:cNvPr id="0" name=""/>
        <dsp:cNvSpPr/>
      </dsp:nvSpPr>
      <dsp:spPr>
        <a:xfrm>
          <a:off x="0" y="2625713"/>
          <a:ext cx="6624933" cy="41917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10342" tIns="19050" rIns="106680" bIns="19050" numCol="1" spcCol="1270" anchor="t" anchorCtr="0">
          <a:noAutofit/>
        </a:bodyPr>
        <a:lstStyle/>
        <a:p>
          <a:pPr marL="114300" lvl="1" indent="-114300" algn="l" defTabSz="533400">
            <a:lnSpc>
              <a:spcPct val="90000"/>
            </a:lnSpc>
            <a:spcBef>
              <a:spcPct val="0"/>
            </a:spcBef>
            <a:spcAft>
              <a:spcPct val="20000"/>
            </a:spcAft>
            <a:buChar char="•"/>
          </a:pPr>
          <a:r>
            <a:rPr lang="es-ES" sz="1200" kern="1200" dirty="0">
              <a:solidFill>
                <a:srgbClr val="152B48"/>
              </a:solidFill>
              <a:latin typeface="Montserrat" panose="00000500000000000000" pitchFamily="50" charset="0"/>
            </a:rPr>
            <a:t>EK: Se agrandan múltiples ganglios linfáticos y es común el edema retrofaríngeo o el flemón.</a:t>
          </a:r>
          <a:endParaRPr lang="es-CO" sz="1200" kern="1200" dirty="0">
            <a:solidFill>
              <a:srgbClr val="152B48"/>
            </a:solidFill>
            <a:latin typeface="Montserrat" panose="00000500000000000000" pitchFamily="50" charset="0"/>
          </a:endParaRPr>
        </a:p>
      </dsp:txBody>
      <dsp:txXfrm>
        <a:off x="0" y="2625713"/>
        <a:ext cx="6624933" cy="419175"/>
      </dsp:txXfrm>
    </dsp:sp>
    <dsp:sp modelId="{93F874E7-4758-4BFE-B473-229D2181AAEA}">
      <dsp:nvSpPr>
        <dsp:cNvPr id="0" name=""/>
        <dsp:cNvSpPr/>
      </dsp:nvSpPr>
      <dsp:spPr>
        <a:xfrm>
          <a:off x="0" y="3044888"/>
          <a:ext cx="6624933" cy="654011"/>
        </a:xfrm>
        <a:prstGeom prst="roundRect">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l" defTabSz="666750">
            <a:lnSpc>
              <a:spcPct val="90000"/>
            </a:lnSpc>
            <a:spcBef>
              <a:spcPct val="0"/>
            </a:spcBef>
            <a:spcAft>
              <a:spcPct val="35000"/>
            </a:spcAft>
            <a:buNone/>
          </a:pPr>
          <a:r>
            <a:rPr lang="es-ES" sz="1500" kern="1200" dirty="0">
              <a:solidFill>
                <a:srgbClr val="152B48"/>
              </a:solidFill>
              <a:latin typeface="Montserrat" panose="00000500000000000000" pitchFamily="50" charset="0"/>
            </a:rPr>
            <a:t>Los estudios de imágenes (ultrasonido y TC) pueden ser útiles para diferenciar la linfadenopatía KD de la linfadenitis bacteriana.</a:t>
          </a:r>
          <a:endParaRPr lang="es-CO" sz="1500" kern="1200" dirty="0">
            <a:solidFill>
              <a:srgbClr val="152B48"/>
            </a:solidFill>
            <a:latin typeface="Montserrat" panose="00000500000000000000" pitchFamily="50" charset="0"/>
          </a:endParaRPr>
        </a:p>
      </dsp:txBody>
      <dsp:txXfrm>
        <a:off x="31926" y="3076814"/>
        <a:ext cx="6561081" cy="590159"/>
      </dsp:txXfrm>
    </dsp:sp>
  </dsp:spTree>
</dsp:drawing>
</file>

<file path=ppt/diagrams/drawing1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537B3FA-6D87-5340-B740-906A73C2AD54}">
      <dsp:nvSpPr>
        <dsp:cNvPr id="0" name=""/>
        <dsp:cNvSpPr/>
      </dsp:nvSpPr>
      <dsp:spPr>
        <a:xfrm>
          <a:off x="0" y="2896"/>
          <a:ext cx="6423990" cy="1350655"/>
        </a:xfrm>
        <a:prstGeom prst="roundRect">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es-ES" sz="1600" kern="1200" dirty="0">
              <a:solidFill>
                <a:srgbClr val="152B48"/>
              </a:solidFill>
              <a:latin typeface="Montserrat" panose="00000500000000000000" pitchFamily="50" charset="0"/>
            </a:rPr>
            <a:t>La EK debe ser considerada en el diagnóstico diferencial de fiebre prolongada no explicada, más otros criterios de la enfermedad.</a:t>
          </a:r>
          <a:endParaRPr lang="es-CO" sz="1600" kern="1200" dirty="0">
            <a:solidFill>
              <a:srgbClr val="152B48"/>
            </a:solidFill>
            <a:latin typeface="Montserrat" panose="00000500000000000000" pitchFamily="50" charset="0"/>
          </a:endParaRPr>
        </a:p>
      </dsp:txBody>
      <dsp:txXfrm>
        <a:off x="65934" y="68830"/>
        <a:ext cx="6292122" cy="1218787"/>
      </dsp:txXfrm>
    </dsp:sp>
    <dsp:sp modelId="{4C357D85-5D0E-604E-B0B9-28F99B6E3BD9}">
      <dsp:nvSpPr>
        <dsp:cNvPr id="0" name=""/>
        <dsp:cNvSpPr/>
      </dsp:nvSpPr>
      <dsp:spPr>
        <a:xfrm>
          <a:off x="0" y="1353551"/>
          <a:ext cx="6423990" cy="45747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03962" tIns="20320" rIns="113792" bIns="20320" numCol="1" spcCol="1270" anchor="t" anchorCtr="0">
          <a:noAutofit/>
        </a:bodyPr>
        <a:lstStyle/>
        <a:p>
          <a:pPr marL="114300" lvl="1" indent="-114300" algn="l" defTabSz="533400">
            <a:lnSpc>
              <a:spcPct val="90000"/>
            </a:lnSpc>
            <a:spcBef>
              <a:spcPct val="0"/>
            </a:spcBef>
            <a:spcAft>
              <a:spcPct val="20000"/>
            </a:spcAft>
            <a:buChar char="•"/>
          </a:pPr>
          <a:r>
            <a:rPr lang="es-ES" sz="1200" kern="1200" dirty="0">
              <a:solidFill>
                <a:srgbClr val="152B48"/>
              </a:solidFill>
              <a:latin typeface="Montserrat" panose="00000500000000000000" pitchFamily="50" charset="0"/>
            </a:rPr>
            <a:t>Un ecocardiograma normal en la primera semana de enfermedad no descarta el diagnóstico de EK. </a:t>
          </a:r>
          <a:endParaRPr lang="es-CO" sz="1200" kern="1200" dirty="0">
            <a:solidFill>
              <a:srgbClr val="152B48"/>
            </a:solidFill>
            <a:latin typeface="Montserrat" panose="00000500000000000000" pitchFamily="50" charset="0"/>
          </a:endParaRPr>
        </a:p>
      </dsp:txBody>
      <dsp:txXfrm>
        <a:off x="0" y="1353551"/>
        <a:ext cx="6423990" cy="457470"/>
      </dsp:txXfrm>
    </dsp:sp>
    <dsp:sp modelId="{A1B28838-5B5C-A34C-9BDC-AB48BC6A822F}">
      <dsp:nvSpPr>
        <dsp:cNvPr id="0" name=""/>
        <dsp:cNvSpPr/>
      </dsp:nvSpPr>
      <dsp:spPr>
        <a:xfrm>
          <a:off x="0" y="1811021"/>
          <a:ext cx="6423990" cy="1350655"/>
        </a:xfrm>
        <a:prstGeom prst="roundRect">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es-ES" sz="1600" kern="1200" dirty="0">
              <a:solidFill>
                <a:srgbClr val="152B48"/>
              </a:solidFill>
              <a:latin typeface="Montserrat" panose="00000500000000000000" pitchFamily="50" charset="0"/>
            </a:rPr>
            <a:t>Mayor frecuencia en los lactantes (menores 6 meses), que tienen un riesgo mayor de desarrollar anomalías de las arterias coronarias </a:t>
          </a:r>
          <a:r>
            <a:rPr lang="es-ES" sz="1600" kern="1200" dirty="0">
              <a:solidFill>
                <a:srgbClr val="152B48"/>
              </a:solidFill>
              <a:latin typeface="Montserrat" panose="00000500000000000000" pitchFamily="50" charset="0"/>
              <a:sym typeface="Wingdings" panose="05000000000000000000" pitchFamily="2" charset="2"/>
            </a:rPr>
            <a:t> </a:t>
          </a:r>
          <a:r>
            <a:rPr lang="es-ES" sz="1600" kern="1200" dirty="0">
              <a:solidFill>
                <a:srgbClr val="152B48"/>
              </a:solidFill>
              <a:latin typeface="Montserrat" panose="00000500000000000000" pitchFamily="50" charset="0"/>
            </a:rPr>
            <a:t>pueden tener fiebre prolongada como único hallazgo clínico.</a:t>
          </a:r>
          <a:endParaRPr lang="es-CO" sz="1600" kern="1200" dirty="0">
            <a:solidFill>
              <a:srgbClr val="152B48"/>
            </a:solidFill>
            <a:latin typeface="Montserrat" panose="00000500000000000000" pitchFamily="50" charset="0"/>
          </a:endParaRPr>
        </a:p>
      </dsp:txBody>
      <dsp:txXfrm>
        <a:off x="65934" y="1876955"/>
        <a:ext cx="6292122" cy="1218787"/>
      </dsp:txXfrm>
    </dsp:sp>
    <dsp:sp modelId="{76212372-C3EE-3C43-808F-899112F0E4AC}">
      <dsp:nvSpPr>
        <dsp:cNvPr id="0" name=""/>
        <dsp:cNvSpPr/>
      </dsp:nvSpPr>
      <dsp:spPr>
        <a:xfrm>
          <a:off x="0" y="3210636"/>
          <a:ext cx="6423990" cy="967258"/>
        </a:xfrm>
        <a:prstGeom prst="roundRect">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es-ES" sz="1600" kern="1200" dirty="0">
              <a:solidFill>
                <a:srgbClr val="152B48"/>
              </a:solidFill>
              <a:latin typeface="Montserrat" panose="00000500000000000000" pitchFamily="50" charset="0"/>
            </a:rPr>
            <a:t>Los hallazgos de laboratorio y las secuelas cardiovasculares en casos incompletos y completos parecen iguales.</a:t>
          </a:r>
          <a:endParaRPr lang="es-CO" sz="1600" kern="1200" dirty="0">
            <a:solidFill>
              <a:srgbClr val="152B48"/>
            </a:solidFill>
            <a:latin typeface="Montserrat" panose="00000500000000000000" pitchFamily="50" charset="0"/>
          </a:endParaRPr>
        </a:p>
      </dsp:txBody>
      <dsp:txXfrm>
        <a:off x="47218" y="3257854"/>
        <a:ext cx="6329554" cy="872822"/>
      </dsp:txXfrm>
    </dsp:sp>
    <dsp:sp modelId="{CB35638E-D4C4-214B-B496-3FF7309CEB6C}">
      <dsp:nvSpPr>
        <dsp:cNvPr id="0" name=""/>
        <dsp:cNvSpPr/>
      </dsp:nvSpPr>
      <dsp:spPr>
        <a:xfrm>
          <a:off x="0" y="4177894"/>
          <a:ext cx="6423990" cy="45747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03962" tIns="20320" rIns="113792" bIns="20320" numCol="1" spcCol="1270" anchor="t" anchorCtr="0">
          <a:noAutofit/>
        </a:bodyPr>
        <a:lstStyle/>
        <a:p>
          <a:pPr marL="114300" lvl="1" indent="-114300" algn="l" defTabSz="533400">
            <a:lnSpc>
              <a:spcPct val="90000"/>
            </a:lnSpc>
            <a:spcBef>
              <a:spcPct val="0"/>
            </a:spcBef>
            <a:spcAft>
              <a:spcPct val="20000"/>
            </a:spcAft>
            <a:buChar char="•"/>
          </a:pPr>
          <a:r>
            <a:rPr lang="es-ES" sz="1200" kern="1200" dirty="0">
              <a:solidFill>
                <a:srgbClr val="152B48"/>
              </a:solidFill>
              <a:latin typeface="Montserrat" panose="00000500000000000000" pitchFamily="50" charset="0"/>
            </a:rPr>
            <a:t>No hay hallazgos de laboratorio patognomónicos, pero ciertas características de laboratorio puede suscitar la sospecha clínica de EK.</a:t>
          </a:r>
          <a:endParaRPr lang="es-CO" sz="1200" kern="1200" dirty="0">
            <a:solidFill>
              <a:srgbClr val="152B48"/>
            </a:solidFill>
            <a:latin typeface="Montserrat" panose="00000500000000000000" pitchFamily="50" charset="0"/>
          </a:endParaRPr>
        </a:p>
      </dsp:txBody>
      <dsp:txXfrm>
        <a:off x="0" y="4177894"/>
        <a:ext cx="6423990" cy="457470"/>
      </dsp:txXfrm>
    </dsp:sp>
  </dsp:spTree>
</dsp:drawing>
</file>

<file path=ppt/diagrams/drawing1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5E656B8-B1E3-254E-A573-94D87517499C}">
      <dsp:nvSpPr>
        <dsp:cNvPr id="0" name=""/>
        <dsp:cNvSpPr/>
      </dsp:nvSpPr>
      <dsp:spPr>
        <a:xfrm>
          <a:off x="0" y="447618"/>
          <a:ext cx="7103165" cy="394875"/>
        </a:xfrm>
        <a:prstGeom prst="roundRect">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l" defTabSz="666750">
            <a:lnSpc>
              <a:spcPct val="90000"/>
            </a:lnSpc>
            <a:spcBef>
              <a:spcPct val="0"/>
            </a:spcBef>
            <a:spcAft>
              <a:spcPct val="35000"/>
            </a:spcAft>
            <a:buNone/>
          </a:pPr>
          <a:r>
            <a:rPr lang="es-CO" sz="1500" kern="1200" dirty="0">
              <a:solidFill>
                <a:srgbClr val="152B48"/>
              </a:solidFill>
              <a:latin typeface="Montserrat" panose="00000500000000000000" pitchFamily="50" charset="0"/>
            </a:rPr>
            <a:t>Neurológico</a:t>
          </a:r>
          <a:endParaRPr lang="es-ES" sz="1500" kern="1200" dirty="0">
            <a:solidFill>
              <a:srgbClr val="152B48"/>
            </a:solidFill>
            <a:latin typeface="Montserrat" panose="00000500000000000000" pitchFamily="50" charset="0"/>
          </a:endParaRPr>
        </a:p>
      </dsp:txBody>
      <dsp:txXfrm>
        <a:off x="19276" y="466894"/>
        <a:ext cx="7064613" cy="356323"/>
      </dsp:txXfrm>
    </dsp:sp>
    <dsp:sp modelId="{7C6ED3CB-75B4-45B8-A929-57193875F04C}">
      <dsp:nvSpPr>
        <dsp:cNvPr id="0" name=""/>
        <dsp:cNvSpPr/>
      </dsp:nvSpPr>
      <dsp:spPr>
        <a:xfrm>
          <a:off x="0" y="842493"/>
          <a:ext cx="7103165" cy="41917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25525" tIns="19050" rIns="106680" bIns="19050" numCol="1" spcCol="1270" anchor="t" anchorCtr="0">
          <a:noAutofit/>
        </a:bodyPr>
        <a:lstStyle/>
        <a:p>
          <a:pPr marL="114300" lvl="1" indent="-114300" algn="l" defTabSz="533400">
            <a:lnSpc>
              <a:spcPct val="90000"/>
            </a:lnSpc>
            <a:spcBef>
              <a:spcPct val="0"/>
            </a:spcBef>
            <a:spcAft>
              <a:spcPct val="20000"/>
            </a:spcAft>
            <a:buChar char="•"/>
          </a:pPr>
          <a:r>
            <a:rPr lang="es-ES" sz="1200" kern="1200" dirty="0">
              <a:solidFill>
                <a:srgbClr val="152B48"/>
              </a:solidFill>
              <a:latin typeface="Montserrat" panose="00000500000000000000" pitchFamily="50" charset="0"/>
            </a:rPr>
            <a:t>irritabilidad extrema, meningitis aséptica , parálisis del nervio facial periférico unilateral transitoria, y rara vez bilateral, hipoacusia neurosensorial: poco común pero grave.</a:t>
          </a:r>
          <a:endParaRPr lang="es-CO" sz="1200" kern="1200" dirty="0">
            <a:solidFill>
              <a:srgbClr val="152B48"/>
            </a:solidFill>
            <a:latin typeface="Montserrat" panose="00000500000000000000" pitchFamily="50" charset="0"/>
          </a:endParaRPr>
        </a:p>
      </dsp:txBody>
      <dsp:txXfrm>
        <a:off x="0" y="842493"/>
        <a:ext cx="7103165" cy="419175"/>
      </dsp:txXfrm>
    </dsp:sp>
    <dsp:sp modelId="{AFC8CB8A-FB28-3D42-B038-19F95B82870E}">
      <dsp:nvSpPr>
        <dsp:cNvPr id="0" name=""/>
        <dsp:cNvSpPr/>
      </dsp:nvSpPr>
      <dsp:spPr>
        <a:xfrm>
          <a:off x="0" y="1261669"/>
          <a:ext cx="7103165" cy="394875"/>
        </a:xfrm>
        <a:prstGeom prst="roundRect">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l" defTabSz="666750">
            <a:lnSpc>
              <a:spcPct val="90000"/>
            </a:lnSpc>
            <a:spcBef>
              <a:spcPct val="0"/>
            </a:spcBef>
            <a:spcAft>
              <a:spcPct val="35000"/>
            </a:spcAft>
            <a:buNone/>
          </a:pPr>
          <a:r>
            <a:rPr lang="es-CO" sz="1500" kern="1200" dirty="0">
              <a:solidFill>
                <a:srgbClr val="152B48"/>
              </a:solidFill>
              <a:latin typeface="Montserrat" panose="00000500000000000000" pitchFamily="50" charset="0"/>
            </a:rPr>
            <a:t>Gastrointestinal</a:t>
          </a:r>
        </a:p>
      </dsp:txBody>
      <dsp:txXfrm>
        <a:off x="19276" y="1280945"/>
        <a:ext cx="7064613" cy="356323"/>
      </dsp:txXfrm>
    </dsp:sp>
    <dsp:sp modelId="{E122F7E4-B30B-C045-801C-B464AC54A997}">
      <dsp:nvSpPr>
        <dsp:cNvPr id="0" name=""/>
        <dsp:cNvSpPr/>
      </dsp:nvSpPr>
      <dsp:spPr>
        <a:xfrm>
          <a:off x="0" y="1656543"/>
          <a:ext cx="7103165" cy="2484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25525" tIns="19050" rIns="106680" bIns="19050" numCol="1" spcCol="1270" anchor="t" anchorCtr="0">
          <a:noAutofit/>
        </a:bodyPr>
        <a:lstStyle/>
        <a:p>
          <a:pPr marL="114300" lvl="1" indent="-114300" algn="l" defTabSz="533400">
            <a:lnSpc>
              <a:spcPct val="90000"/>
            </a:lnSpc>
            <a:spcBef>
              <a:spcPct val="0"/>
            </a:spcBef>
            <a:spcAft>
              <a:spcPct val="20000"/>
            </a:spcAft>
            <a:buChar char="•"/>
          </a:pPr>
          <a:r>
            <a:rPr lang="es-ES" sz="1200" kern="1200" dirty="0">
              <a:solidFill>
                <a:srgbClr val="152B48"/>
              </a:solidFill>
              <a:latin typeface="Montserrat" panose="00000500000000000000" pitchFamily="50" charset="0"/>
            </a:rPr>
            <a:t>Hepatitis, diarrea, vómitos, dolor abdominal, la pancreatitis, ictericia.</a:t>
          </a:r>
          <a:endParaRPr lang="es-CO" sz="1200" kern="1200" dirty="0">
            <a:solidFill>
              <a:srgbClr val="152B48"/>
            </a:solidFill>
            <a:latin typeface="Montserrat" panose="00000500000000000000" pitchFamily="50" charset="0"/>
          </a:endParaRPr>
        </a:p>
      </dsp:txBody>
      <dsp:txXfrm>
        <a:off x="0" y="1656543"/>
        <a:ext cx="7103165" cy="248400"/>
      </dsp:txXfrm>
    </dsp:sp>
    <dsp:sp modelId="{C05A9C50-1A72-654F-9D04-CCD728BBBE6A}">
      <dsp:nvSpPr>
        <dsp:cNvPr id="0" name=""/>
        <dsp:cNvSpPr/>
      </dsp:nvSpPr>
      <dsp:spPr>
        <a:xfrm>
          <a:off x="0" y="1904943"/>
          <a:ext cx="7103165" cy="394875"/>
        </a:xfrm>
        <a:prstGeom prst="roundRect">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l" defTabSz="666750">
            <a:lnSpc>
              <a:spcPct val="90000"/>
            </a:lnSpc>
            <a:spcBef>
              <a:spcPct val="0"/>
            </a:spcBef>
            <a:spcAft>
              <a:spcPct val="35000"/>
            </a:spcAft>
            <a:buNone/>
          </a:pPr>
          <a:r>
            <a:rPr lang="es-CO" sz="1500" kern="1200" dirty="0">
              <a:solidFill>
                <a:srgbClr val="152B48"/>
              </a:solidFill>
              <a:latin typeface="Montserrat" panose="00000500000000000000" pitchFamily="50" charset="0"/>
            </a:rPr>
            <a:t>Genitourinario</a:t>
          </a:r>
        </a:p>
      </dsp:txBody>
      <dsp:txXfrm>
        <a:off x="19276" y="1924219"/>
        <a:ext cx="7064613" cy="356323"/>
      </dsp:txXfrm>
    </dsp:sp>
    <dsp:sp modelId="{F676ACBA-14F9-1742-A9E2-1C49E6FE453D}">
      <dsp:nvSpPr>
        <dsp:cNvPr id="0" name=""/>
        <dsp:cNvSpPr/>
      </dsp:nvSpPr>
      <dsp:spPr>
        <a:xfrm>
          <a:off x="0" y="2299818"/>
          <a:ext cx="7103165" cy="2484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25525" tIns="19050" rIns="106680" bIns="19050" numCol="1" spcCol="1270" anchor="t" anchorCtr="0">
          <a:noAutofit/>
        </a:bodyPr>
        <a:lstStyle/>
        <a:p>
          <a:pPr marL="114300" lvl="1" indent="-114300" algn="l" defTabSz="533400">
            <a:lnSpc>
              <a:spcPct val="90000"/>
            </a:lnSpc>
            <a:spcBef>
              <a:spcPct val="0"/>
            </a:spcBef>
            <a:spcAft>
              <a:spcPct val="20000"/>
            </a:spcAft>
            <a:buChar char="•"/>
          </a:pPr>
          <a:r>
            <a:rPr lang="es-ES" sz="1200" kern="1200" dirty="0">
              <a:solidFill>
                <a:srgbClr val="152B48"/>
              </a:solidFill>
              <a:latin typeface="Montserrat" panose="00000500000000000000" pitchFamily="50" charset="0"/>
            </a:rPr>
            <a:t>Uretritis, hidrocele y fimosis. </a:t>
          </a:r>
          <a:endParaRPr lang="es-CO" sz="1200" kern="1200" dirty="0">
            <a:solidFill>
              <a:srgbClr val="152B48"/>
            </a:solidFill>
            <a:latin typeface="Montserrat" panose="00000500000000000000" pitchFamily="50" charset="0"/>
          </a:endParaRPr>
        </a:p>
      </dsp:txBody>
      <dsp:txXfrm>
        <a:off x="0" y="2299818"/>
        <a:ext cx="7103165" cy="248400"/>
      </dsp:txXfrm>
    </dsp:sp>
    <dsp:sp modelId="{07D39FE5-2233-F94E-B2E4-E4AF3FC16073}">
      <dsp:nvSpPr>
        <dsp:cNvPr id="0" name=""/>
        <dsp:cNvSpPr/>
      </dsp:nvSpPr>
      <dsp:spPr>
        <a:xfrm>
          <a:off x="0" y="2548218"/>
          <a:ext cx="7103165" cy="394875"/>
        </a:xfrm>
        <a:prstGeom prst="roundRect">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l" defTabSz="666750">
            <a:lnSpc>
              <a:spcPct val="90000"/>
            </a:lnSpc>
            <a:spcBef>
              <a:spcPct val="0"/>
            </a:spcBef>
            <a:spcAft>
              <a:spcPct val="35000"/>
            </a:spcAft>
            <a:buNone/>
          </a:pPr>
          <a:r>
            <a:rPr lang="es-ES" sz="1500" kern="1200" dirty="0">
              <a:solidFill>
                <a:srgbClr val="152B48"/>
              </a:solidFill>
              <a:latin typeface="Montserrat" panose="00000500000000000000" pitchFamily="50" charset="0"/>
            </a:rPr>
            <a:t>Musculoesquelético</a:t>
          </a:r>
          <a:endParaRPr lang="es-CO" sz="1500" kern="1200" dirty="0">
            <a:solidFill>
              <a:srgbClr val="152B48"/>
            </a:solidFill>
            <a:latin typeface="Montserrat" panose="00000500000000000000" pitchFamily="50" charset="0"/>
          </a:endParaRPr>
        </a:p>
      </dsp:txBody>
      <dsp:txXfrm>
        <a:off x="19276" y="2567494"/>
        <a:ext cx="7064613" cy="356323"/>
      </dsp:txXfrm>
    </dsp:sp>
    <dsp:sp modelId="{A29E42E4-E607-B841-ABF3-B8DE7BBBF055}">
      <dsp:nvSpPr>
        <dsp:cNvPr id="0" name=""/>
        <dsp:cNvSpPr/>
      </dsp:nvSpPr>
      <dsp:spPr>
        <a:xfrm>
          <a:off x="0" y="2943093"/>
          <a:ext cx="7103165" cy="2484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25525" tIns="19050" rIns="106680" bIns="19050" numCol="1" spcCol="1270" anchor="t" anchorCtr="0">
          <a:noAutofit/>
        </a:bodyPr>
        <a:lstStyle/>
        <a:p>
          <a:pPr marL="114300" lvl="1" indent="-114300" algn="l" defTabSz="533400">
            <a:lnSpc>
              <a:spcPct val="90000"/>
            </a:lnSpc>
            <a:spcBef>
              <a:spcPct val="0"/>
            </a:spcBef>
            <a:spcAft>
              <a:spcPct val="20000"/>
            </a:spcAft>
            <a:buChar char="•"/>
          </a:pPr>
          <a:r>
            <a:rPr lang="es-ES" sz="1200" kern="1200" dirty="0">
              <a:solidFill>
                <a:srgbClr val="152B48"/>
              </a:solidFill>
              <a:latin typeface="Montserrat" panose="00000500000000000000" pitchFamily="50" charset="0"/>
            </a:rPr>
            <a:t>Artralgia y artritis. </a:t>
          </a:r>
          <a:endParaRPr lang="es-CO" sz="1200" kern="1200" dirty="0">
            <a:solidFill>
              <a:srgbClr val="152B48"/>
            </a:solidFill>
            <a:latin typeface="Montserrat" panose="00000500000000000000" pitchFamily="50" charset="0"/>
          </a:endParaRPr>
        </a:p>
      </dsp:txBody>
      <dsp:txXfrm>
        <a:off x="0" y="2943093"/>
        <a:ext cx="7103165" cy="248400"/>
      </dsp:txXfrm>
    </dsp:sp>
    <dsp:sp modelId="{C7591E9D-ED25-8247-BD57-EB4C61417773}">
      <dsp:nvSpPr>
        <dsp:cNvPr id="0" name=""/>
        <dsp:cNvSpPr/>
      </dsp:nvSpPr>
      <dsp:spPr>
        <a:xfrm>
          <a:off x="0" y="3191493"/>
          <a:ext cx="7103165" cy="394875"/>
        </a:xfrm>
        <a:prstGeom prst="roundRect">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l" defTabSz="666750">
            <a:lnSpc>
              <a:spcPct val="90000"/>
            </a:lnSpc>
            <a:spcBef>
              <a:spcPct val="0"/>
            </a:spcBef>
            <a:spcAft>
              <a:spcPct val="35000"/>
            </a:spcAft>
            <a:buNone/>
          </a:pPr>
          <a:r>
            <a:rPr lang="es-ES" sz="1500" kern="1200" dirty="0">
              <a:solidFill>
                <a:srgbClr val="152B48"/>
              </a:solidFill>
              <a:latin typeface="Montserrat" panose="00000500000000000000" pitchFamily="50" charset="0"/>
            </a:rPr>
            <a:t>Respiratorios</a:t>
          </a:r>
          <a:endParaRPr lang="es-CO" sz="1500" kern="1200" dirty="0">
            <a:solidFill>
              <a:srgbClr val="152B48"/>
            </a:solidFill>
            <a:latin typeface="Montserrat" panose="00000500000000000000" pitchFamily="50" charset="0"/>
          </a:endParaRPr>
        </a:p>
      </dsp:txBody>
      <dsp:txXfrm>
        <a:off x="19276" y="3210769"/>
        <a:ext cx="7064613" cy="356323"/>
      </dsp:txXfrm>
    </dsp:sp>
    <dsp:sp modelId="{D921B77B-EE42-F84C-8F4C-F93ACDCB0BFF}">
      <dsp:nvSpPr>
        <dsp:cNvPr id="0" name=""/>
        <dsp:cNvSpPr/>
      </dsp:nvSpPr>
      <dsp:spPr>
        <a:xfrm>
          <a:off x="0" y="3586368"/>
          <a:ext cx="7103165" cy="2484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25525" tIns="19050" rIns="106680" bIns="19050" numCol="1" spcCol="1270" anchor="t" anchorCtr="0">
          <a:noAutofit/>
        </a:bodyPr>
        <a:lstStyle/>
        <a:p>
          <a:pPr marL="114300" lvl="1" indent="-114300" algn="l" defTabSz="533400">
            <a:lnSpc>
              <a:spcPct val="90000"/>
            </a:lnSpc>
            <a:spcBef>
              <a:spcPct val="0"/>
            </a:spcBef>
            <a:spcAft>
              <a:spcPct val="20000"/>
            </a:spcAft>
            <a:buChar char="•"/>
          </a:pPr>
          <a:r>
            <a:rPr lang="es-ES" sz="1200" kern="1200" dirty="0">
              <a:solidFill>
                <a:srgbClr val="152B48"/>
              </a:solidFill>
              <a:latin typeface="Montserrat" panose="00000500000000000000" pitchFamily="50" charset="0"/>
            </a:rPr>
            <a:t>Infiltrados peribronquiales e intersticiales en la radiografía de tórax. </a:t>
          </a:r>
          <a:endParaRPr lang="es-CO" sz="1200" kern="1200" dirty="0">
            <a:solidFill>
              <a:srgbClr val="152B48"/>
            </a:solidFill>
            <a:latin typeface="Montserrat" panose="00000500000000000000" pitchFamily="50" charset="0"/>
          </a:endParaRPr>
        </a:p>
      </dsp:txBody>
      <dsp:txXfrm>
        <a:off x="0" y="3586368"/>
        <a:ext cx="7103165" cy="248400"/>
      </dsp:txXfrm>
    </dsp:sp>
    <dsp:sp modelId="{17031305-2BC1-A342-B799-A65651EBA36A}">
      <dsp:nvSpPr>
        <dsp:cNvPr id="0" name=""/>
        <dsp:cNvSpPr/>
      </dsp:nvSpPr>
      <dsp:spPr>
        <a:xfrm>
          <a:off x="0" y="3834769"/>
          <a:ext cx="7103165" cy="394875"/>
        </a:xfrm>
        <a:prstGeom prst="roundRect">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l" defTabSz="666750">
            <a:lnSpc>
              <a:spcPct val="90000"/>
            </a:lnSpc>
            <a:spcBef>
              <a:spcPct val="0"/>
            </a:spcBef>
            <a:spcAft>
              <a:spcPct val="35000"/>
            </a:spcAft>
            <a:buNone/>
          </a:pPr>
          <a:r>
            <a:rPr lang="es-ES" sz="1500" kern="1200" dirty="0">
              <a:solidFill>
                <a:srgbClr val="152B48"/>
              </a:solidFill>
              <a:latin typeface="Montserrat" panose="00000500000000000000" pitchFamily="50" charset="0"/>
            </a:rPr>
            <a:t>El eritema y la duración en el lugar de una vacunación previa con BCG. </a:t>
          </a:r>
          <a:endParaRPr lang="es-CO" sz="1500" kern="1200" dirty="0">
            <a:solidFill>
              <a:srgbClr val="152B48"/>
            </a:solidFill>
            <a:latin typeface="Montserrat" panose="00000500000000000000" pitchFamily="50" charset="0"/>
          </a:endParaRPr>
        </a:p>
      </dsp:txBody>
      <dsp:txXfrm>
        <a:off x="19276" y="3854045"/>
        <a:ext cx="7064613" cy="356323"/>
      </dsp:txXfrm>
    </dsp:sp>
    <dsp:sp modelId="{C63EBCD1-031C-AE4E-9C32-4B0ECEDCFFD8}">
      <dsp:nvSpPr>
        <dsp:cNvPr id="0" name=""/>
        <dsp:cNvSpPr/>
      </dsp:nvSpPr>
      <dsp:spPr>
        <a:xfrm>
          <a:off x="0" y="4272844"/>
          <a:ext cx="7103165" cy="394875"/>
        </a:xfrm>
        <a:prstGeom prst="roundRect">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l" defTabSz="666750">
            <a:lnSpc>
              <a:spcPct val="90000"/>
            </a:lnSpc>
            <a:spcBef>
              <a:spcPct val="0"/>
            </a:spcBef>
            <a:spcAft>
              <a:spcPct val="35000"/>
            </a:spcAft>
            <a:buNone/>
          </a:pPr>
          <a:r>
            <a:rPr lang="es-ES" sz="1500" kern="1200" dirty="0">
              <a:solidFill>
                <a:srgbClr val="152B48"/>
              </a:solidFill>
              <a:latin typeface="Montserrat" panose="00000500000000000000" pitchFamily="50" charset="0"/>
            </a:rPr>
            <a:t>Síndrome de activación de macrófagos.</a:t>
          </a:r>
          <a:endParaRPr lang="es-CO" sz="1500" kern="1200" dirty="0">
            <a:solidFill>
              <a:srgbClr val="152B48"/>
            </a:solidFill>
            <a:latin typeface="Montserrat" panose="00000500000000000000" pitchFamily="50" charset="0"/>
          </a:endParaRPr>
        </a:p>
      </dsp:txBody>
      <dsp:txXfrm>
        <a:off x="19276" y="4292120"/>
        <a:ext cx="7064613" cy="356323"/>
      </dsp:txXfrm>
    </dsp:sp>
  </dsp:spTree>
</dsp:drawing>
</file>

<file path=ppt/diagrams/drawing1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1A3BA89-414F-7C4E-8A30-1219E8256A58}">
      <dsp:nvSpPr>
        <dsp:cNvPr id="0" name=""/>
        <dsp:cNvSpPr/>
      </dsp:nvSpPr>
      <dsp:spPr>
        <a:xfrm>
          <a:off x="1541208" y="400"/>
          <a:ext cx="2089442" cy="1044721"/>
        </a:xfrm>
        <a:prstGeom prst="roundRect">
          <a:avLst>
            <a:gd name="adj" fmla="val 10000"/>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es-ES" sz="1200" kern="1200" dirty="0">
              <a:solidFill>
                <a:srgbClr val="152B48"/>
              </a:solidFill>
              <a:latin typeface="Montserrat" panose="00000500000000000000" pitchFamily="50" charset="0"/>
            </a:rPr>
            <a:t>Inespecíficos</a:t>
          </a:r>
          <a:endParaRPr lang="en-US" sz="1200" kern="1200" dirty="0">
            <a:solidFill>
              <a:srgbClr val="152B48"/>
            </a:solidFill>
            <a:latin typeface="Montserrat" panose="00000500000000000000" pitchFamily="50" charset="0"/>
          </a:endParaRPr>
        </a:p>
      </dsp:txBody>
      <dsp:txXfrm>
        <a:off x="1571807" y="30999"/>
        <a:ext cx="2028244" cy="983523"/>
      </dsp:txXfrm>
    </dsp:sp>
    <dsp:sp modelId="{C3D94A17-9EDE-E640-BE88-7F194F08E2C8}">
      <dsp:nvSpPr>
        <dsp:cNvPr id="0" name=""/>
        <dsp:cNvSpPr/>
      </dsp:nvSpPr>
      <dsp:spPr>
        <a:xfrm>
          <a:off x="1541208" y="1201829"/>
          <a:ext cx="2089442" cy="1044721"/>
        </a:xfrm>
        <a:prstGeom prst="roundRect">
          <a:avLst>
            <a:gd name="adj" fmla="val 10000"/>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es-ES" sz="1200" kern="1200" dirty="0">
              <a:solidFill>
                <a:srgbClr val="152B48"/>
              </a:solidFill>
              <a:latin typeface="Montserrat" panose="00000500000000000000" pitchFamily="50" charset="0"/>
            </a:rPr>
            <a:t>Apoyan el diagnóstico de EK</a:t>
          </a:r>
          <a:endParaRPr lang="en-US" sz="1200" kern="1200" dirty="0">
            <a:solidFill>
              <a:srgbClr val="152B48"/>
            </a:solidFill>
            <a:latin typeface="Montserrat" panose="00000500000000000000" pitchFamily="50" charset="0"/>
          </a:endParaRPr>
        </a:p>
      </dsp:txBody>
      <dsp:txXfrm>
        <a:off x="1571807" y="1232428"/>
        <a:ext cx="2028244" cy="983523"/>
      </dsp:txXfrm>
    </dsp:sp>
    <dsp:sp modelId="{5B2E8AA9-81B3-794E-B939-CD0A76A77E5C}">
      <dsp:nvSpPr>
        <dsp:cNvPr id="0" name=""/>
        <dsp:cNvSpPr/>
      </dsp:nvSpPr>
      <dsp:spPr>
        <a:xfrm>
          <a:off x="1541208" y="2403259"/>
          <a:ext cx="2089442" cy="1044721"/>
        </a:xfrm>
        <a:prstGeom prst="roundRect">
          <a:avLst>
            <a:gd name="adj" fmla="val 10000"/>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es-ES" sz="1200" kern="1200" dirty="0">
              <a:solidFill>
                <a:srgbClr val="152B48"/>
              </a:solidFill>
              <a:latin typeface="Montserrat" panose="00000500000000000000" pitchFamily="50" charset="0"/>
            </a:rPr>
            <a:t>EK es poco probable si la VSG, PCR y el recuento de plaquetas son normales después del día 7 </a:t>
          </a:r>
          <a:endParaRPr lang="en-US" sz="1200" kern="1200" dirty="0">
            <a:solidFill>
              <a:srgbClr val="152B48"/>
            </a:solidFill>
            <a:latin typeface="Montserrat" panose="00000500000000000000" pitchFamily="50" charset="0"/>
          </a:endParaRPr>
        </a:p>
      </dsp:txBody>
      <dsp:txXfrm>
        <a:off x="1571807" y="2433858"/>
        <a:ext cx="2028244" cy="983523"/>
      </dsp:txXfrm>
    </dsp:sp>
    <dsp:sp modelId="{FBA097D5-352F-6043-86C8-56E5ED6D7B35}">
      <dsp:nvSpPr>
        <dsp:cNvPr id="0" name=""/>
        <dsp:cNvSpPr/>
      </dsp:nvSpPr>
      <dsp:spPr>
        <a:xfrm rot="17630485">
          <a:off x="3032784" y="1989861"/>
          <a:ext cx="2006958" cy="35815"/>
        </a:xfrm>
        <a:custGeom>
          <a:avLst/>
          <a:gdLst/>
          <a:ahLst/>
          <a:cxnLst/>
          <a:rect l="0" t="0" r="0" b="0"/>
          <a:pathLst>
            <a:path>
              <a:moveTo>
                <a:pt x="0" y="17907"/>
              </a:moveTo>
              <a:lnTo>
                <a:pt x="2006958" y="17907"/>
              </a:lnTo>
            </a:path>
          </a:pathLst>
        </a:custGeom>
        <a:noFill/>
        <a:ln w="12700" cap="flat" cmpd="sng" algn="ctr">
          <a:solidFill>
            <a:schemeClr val="dk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66700">
            <a:lnSpc>
              <a:spcPct val="90000"/>
            </a:lnSpc>
            <a:spcBef>
              <a:spcPct val="0"/>
            </a:spcBef>
            <a:spcAft>
              <a:spcPct val="35000"/>
            </a:spcAft>
            <a:buNone/>
          </a:pPr>
          <a:endParaRPr lang="en-US" sz="600" kern="1200">
            <a:latin typeface="Montserrat" panose="00000500000000000000" pitchFamily="50" charset="0"/>
          </a:endParaRPr>
        </a:p>
      </dsp:txBody>
      <dsp:txXfrm>
        <a:off x="3986090" y="1957595"/>
        <a:ext cx="100347" cy="100347"/>
      </dsp:txXfrm>
    </dsp:sp>
    <dsp:sp modelId="{16B73E8D-F788-864E-BB73-57A8F795EA88}">
      <dsp:nvSpPr>
        <dsp:cNvPr id="0" name=""/>
        <dsp:cNvSpPr/>
      </dsp:nvSpPr>
      <dsp:spPr>
        <a:xfrm>
          <a:off x="4441877" y="567558"/>
          <a:ext cx="2089442" cy="1044721"/>
        </a:xfrm>
        <a:prstGeom prst="roundRect">
          <a:avLst>
            <a:gd name="adj" fmla="val 10000"/>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es-ES" sz="1200" kern="1200" dirty="0">
              <a:solidFill>
                <a:srgbClr val="152B48"/>
              </a:solidFill>
              <a:latin typeface="Montserrat" panose="00000500000000000000" pitchFamily="50" charset="0"/>
            </a:rPr>
            <a:t>La PCR se normaliza más rápidamente que la VSG</a:t>
          </a:r>
          <a:endParaRPr lang="en-US" sz="1200" kern="1200" dirty="0">
            <a:solidFill>
              <a:srgbClr val="152B48"/>
            </a:solidFill>
            <a:latin typeface="Montserrat" panose="00000500000000000000" pitchFamily="50" charset="0"/>
          </a:endParaRPr>
        </a:p>
      </dsp:txBody>
      <dsp:txXfrm>
        <a:off x="4472476" y="598157"/>
        <a:ext cx="2028244" cy="983523"/>
      </dsp:txXfrm>
    </dsp:sp>
    <dsp:sp modelId="{CC1878D5-34F9-044F-A7C2-E1C6D80A69B6}">
      <dsp:nvSpPr>
        <dsp:cNvPr id="0" name=""/>
        <dsp:cNvSpPr/>
      </dsp:nvSpPr>
      <dsp:spPr>
        <a:xfrm rot="19457599">
          <a:off x="3533908" y="2607354"/>
          <a:ext cx="1029262" cy="35815"/>
        </a:xfrm>
        <a:custGeom>
          <a:avLst/>
          <a:gdLst/>
          <a:ahLst/>
          <a:cxnLst/>
          <a:rect l="0" t="0" r="0" b="0"/>
          <a:pathLst>
            <a:path>
              <a:moveTo>
                <a:pt x="0" y="17907"/>
              </a:moveTo>
              <a:lnTo>
                <a:pt x="1029262" y="17907"/>
              </a:lnTo>
            </a:path>
          </a:pathLst>
        </a:custGeom>
        <a:noFill/>
        <a:ln w="12700" cap="flat" cmpd="sng" algn="ctr">
          <a:solidFill>
            <a:schemeClr val="dk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latin typeface="Montserrat" panose="00000500000000000000" pitchFamily="50" charset="0"/>
          </a:endParaRPr>
        </a:p>
      </dsp:txBody>
      <dsp:txXfrm>
        <a:off x="4022807" y="2599530"/>
        <a:ext cx="51463" cy="51463"/>
      </dsp:txXfrm>
    </dsp:sp>
    <dsp:sp modelId="{E78F333D-64D7-B446-AB98-8EEC88CD04EB}">
      <dsp:nvSpPr>
        <dsp:cNvPr id="0" name=""/>
        <dsp:cNvSpPr/>
      </dsp:nvSpPr>
      <dsp:spPr>
        <a:xfrm>
          <a:off x="4466427" y="1802544"/>
          <a:ext cx="2089442" cy="1044721"/>
        </a:xfrm>
        <a:prstGeom prst="roundRect">
          <a:avLst>
            <a:gd name="adj" fmla="val 10000"/>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es-ES" sz="1200" kern="1200" dirty="0">
              <a:solidFill>
                <a:srgbClr val="152B48"/>
              </a:solidFill>
              <a:latin typeface="Montserrat" panose="00000500000000000000" pitchFamily="50" charset="0"/>
            </a:rPr>
            <a:t>La VSG aumenta con la terapia con IGIV </a:t>
          </a:r>
          <a:endParaRPr lang="en-US" sz="1200" kern="1200" dirty="0">
            <a:solidFill>
              <a:srgbClr val="152B48"/>
            </a:solidFill>
            <a:latin typeface="Montserrat" panose="00000500000000000000" pitchFamily="50" charset="0"/>
          </a:endParaRPr>
        </a:p>
      </dsp:txBody>
      <dsp:txXfrm>
        <a:off x="4497026" y="1833143"/>
        <a:ext cx="2028244" cy="983523"/>
      </dsp:txXfrm>
    </dsp:sp>
    <dsp:sp modelId="{3CED1FB3-EBFE-0647-A4DF-30999F93BD17}">
      <dsp:nvSpPr>
        <dsp:cNvPr id="0" name=""/>
        <dsp:cNvSpPr/>
      </dsp:nvSpPr>
      <dsp:spPr>
        <a:xfrm rot="2142401">
          <a:off x="3533908" y="3208069"/>
          <a:ext cx="1029262" cy="35815"/>
        </a:xfrm>
        <a:custGeom>
          <a:avLst/>
          <a:gdLst/>
          <a:ahLst/>
          <a:cxnLst/>
          <a:rect l="0" t="0" r="0" b="0"/>
          <a:pathLst>
            <a:path>
              <a:moveTo>
                <a:pt x="0" y="17907"/>
              </a:moveTo>
              <a:lnTo>
                <a:pt x="1029262" y="17907"/>
              </a:lnTo>
            </a:path>
          </a:pathLst>
        </a:custGeom>
        <a:noFill/>
        <a:ln w="12700" cap="flat" cmpd="sng" algn="ctr">
          <a:solidFill>
            <a:schemeClr val="dk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latin typeface="Montserrat" panose="00000500000000000000" pitchFamily="50" charset="0"/>
          </a:endParaRPr>
        </a:p>
      </dsp:txBody>
      <dsp:txXfrm>
        <a:off x="4022807" y="3200245"/>
        <a:ext cx="51463" cy="51463"/>
      </dsp:txXfrm>
    </dsp:sp>
    <dsp:sp modelId="{EAAF3A70-A4D5-9B4E-954E-B2597F15D3E3}">
      <dsp:nvSpPr>
        <dsp:cNvPr id="0" name=""/>
        <dsp:cNvSpPr/>
      </dsp:nvSpPr>
      <dsp:spPr>
        <a:xfrm>
          <a:off x="4466427" y="3003973"/>
          <a:ext cx="2089442" cy="1044721"/>
        </a:xfrm>
        <a:prstGeom prst="roundRect">
          <a:avLst>
            <a:gd name="adj" fmla="val 10000"/>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es-ES" sz="1200" kern="1200" dirty="0">
              <a:solidFill>
                <a:srgbClr val="152B48"/>
              </a:solidFill>
              <a:latin typeface="Montserrat" panose="00000500000000000000" pitchFamily="50" charset="0"/>
            </a:rPr>
            <a:t>La PCR es más útil como marcador de inflamación después del tratamiento</a:t>
          </a:r>
          <a:endParaRPr lang="en-US" sz="1200" kern="1200" dirty="0">
            <a:solidFill>
              <a:srgbClr val="152B48"/>
            </a:solidFill>
            <a:latin typeface="Montserrat" panose="00000500000000000000" pitchFamily="50" charset="0"/>
          </a:endParaRPr>
        </a:p>
      </dsp:txBody>
      <dsp:txXfrm>
        <a:off x="4497026" y="3034572"/>
        <a:ext cx="2028244" cy="983523"/>
      </dsp:txXfrm>
    </dsp:sp>
    <dsp:sp modelId="{CFCCABFD-61A9-5E47-8303-01974ADD0FED}">
      <dsp:nvSpPr>
        <dsp:cNvPr id="0" name=""/>
        <dsp:cNvSpPr/>
      </dsp:nvSpPr>
      <dsp:spPr>
        <a:xfrm rot="3907178">
          <a:off x="3055281" y="3808784"/>
          <a:ext cx="1986516" cy="35815"/>
        </a:xfrm>
        <a:custGeom>
          <a:avLst/>
          <a:gdLst/>
          <a:ahLst/>
          <a:cxnLst/>
          <a:rect l="0" t="0" r="0" b="0"/>
          <a:pathLst>
            <a:path>
              <a:moveTo>
                <a:pt x="0" y="17907"/>
              </a:moveTo>
              <a:lnTo>
                <a:pt x="1986516" y="17907"/>
              </a:lnTo>
            </a:path>
          </a:pathLst>
        </a:custGeom>
        <a:noFill/>
        <a:ln w="12700" cap="flat" cmpd="sng" algn="ctr">
          <a:solidFill>
            <a:schemeClr val="dk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66700">
            <a:lnSpc>
              <a:spcPct val="90000"/>
            </a:lnSpc>
            <a:spcBef>
              <a:spcPct val="0"/>
            </a:spcBef>
            <a:spcAft>
              <a:spcPct val="35000"/>
            </a:spcAft>
            <a:buNone/>
          </a:pPr>
          <a:endParaRPr lang="en-US" sz="600" kern="1200">
            <a:latin typeface="Montserrat" panose="00000500000000000000" pitchFamily="50" charset="0"/>
          </a:endParaRPr>
        </a:p>
      </dsp:txBody>
      <dsp:txXfrm>
        <a:off x="3998876" y="3777028"/>
        <a:ext cx="99325" cy="99325"/>
      </dsp:txXfrm>
    </dsp:sp>
    <dsp:sp modelId="{4F43F8D6-D447-1945-B28B-7BC481CD7DAF}">
      <dsp:nvSpPr>
        <dsp:cNvPr id="0" name=""/>
        <dsp:cNvSpPr/>
      </dsp:nvSpPr>
      <dsp:spPr>
        <a:xfrm>
          <a:off x="4466427" y="4205403"/>
          <a:ext cx="2089442" cy="1044721"/>
        </a:xfrm>
        <a:prstGeom prst="roundRect">
          <a:avLst>
            <a:gd name="adj" fmla="val 10000"/>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es-ES" sz="1200" kern="1200" dirty="0">
              <a:solidFill>
                <a:srgbClr val="152B48"/>
              </a:solidFill>
              <a:latin typeface="Montserrat" panose="00000500000000000000" pitchFamily="50" charset="0"/>
            </a:rPr>
            <a:t>El hallazgo de una VSG mínimamente elevada en el contexto de una enfermedad clínica grave </a:t>
          </a:r>
          <a:r>
            <a:rPr lang="es-ES" sz="1200" kern="1200" dirty="0">
              <a:solidFill>
                <a:srgbClr val="152B48"/>
              </a:solidFill>
              <a:latin typeface="Montserrat" panose="00000500000000000000" pitchFamily="50" charset="0"/>
              <a:sym typeface="Wingdings" panose="05000000000000000000" pitchFamily="2" charset="2"/>
            </a:rPr>
            <a:t> </a:t>
          </a:r>
          <a:r>
            <a:rPr lang="es-ES" sz="1200" kern="1200" dirty="0">
              <a:solidFill>
                <a:srgbClr val="152B48"/>
              </a:solidFill>
              <a:latin typeface="Montserrat" panose="00000500000000000000" pitchFamily="50" charset="0"/>
            </a:rPr>
            <a:t>CID.</a:t>
          </a:r>
          <a:endParaRPr lang="en-US" sz="1200" kern="1200" dirty="0">
            <a:solidFill>
              <a:srgbClr val="152B48"/>
            </a:solidFill>
            <a:latin typeface="Montserrat" panose="00000500000000000000" pitchFamily="50" charset="0"/>
          </a:endParaRPr>
        </a:p>
      </dsp:txBody>
      <dsp:txXfrm>
        <a:off x="4497026" y="4236002"/>
        <a:ext cx="2028244" cy="983523"/>
      </dsp:txXfrm>
    </dsp:sp>
  </dsp:spTree>
</dsp:drawing>
</file>

<file path=ppt/diagrams/drawing1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EC11BAC-9E29-4118-ABF9-3AACF4A55213}">
      <dsp:nvSpPr>
        <dsp:cNvPr id="0" name=""/>
        <dsp:cNvSpPr/>
      </dsp:nvSpPr>
      <dsp:spPr>
        <a:xfrm>
          <a:off x="0" y="3591"/>
          <a:ext cx="7019159" cy="936000"/>
        </a:xfrm>
        <a:prstGeom prst="roundRect">
          <a:avLst/>
        </a:prstGeom>
        <a:solidFill>
          <a:schemeClr val="lt1">
            <a:hueOff val="0"/>
            <a:satOff val="0"/>
            <a:lumOff val="0"/>
            <a:alphaOff val="0"/>
          </a:schemeClr>
        </a:solidFill>
        <a:ln w="19050" cap="flat" cmpd="sng" algn="ctr">
          <a:solidFill>
            <a:schemeClr val="dk1">
              <a:shade val="80000"/>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l" defTabSz="622300">
            <a:lnSpc>
              <a:spcPct val="90000"/>
            </a:lnSpc>
            <a:spcBef>
              <a:spcPct val="0"/>
            </a:spcBef>
            <a:spcAft>
              <a:spcPct val="35000"/>
            </a:spcAft>
            <a:buNone/>
          </a:pPr>
          <a:r>
            <a:rPr lang="es-ES" sz="1400" kern="1200" dirty="0">
              <a:solidFill>
                <a:srgbClr val="152B48"/>
              </a:solidFill>
              <a:latin typeface="Montserrat" panose="00000500000000000000" pitchFamily="50" charset="0"/>
            </a:rPr>
            <a:t>Recuento bajo de GB y el predominio de linfocitos sugieren un diagnóstico alternativo. </a:t>
          </a:r>
          <a:endParaRPr lang="en-US" sz="1400" kern="1200" dirty="0">
            <a:solidFill>
              <a:srgbClr val="152B48"/>
            </a:solidFill>
            <a:latin typeface="Montserrat" panose="00000500000000000000" pitchFamily="50" charset="0"/>
          </a:endParaRPr>
        </a:p>
      </dsp:txBody>
      <dsp:txXfrm>
        <a:off x="45692" y="49283"/>
        <a:ext cx="6927775" cy="844616"/>
      </dsp:txXfrm>
    </dsp:sp>
    <dsp:sp modelId="{C3350393-ABE9-4CF2-9F10-BA4192BE674E}">
      <dsp:nvSpPr>
        <dsp:cNvPr id="0" name=""/>
        <dsp:cNvSpPr/>
      </dsp:nvSpPr>
      <dsp:spPr>
        <a:xfrm>
          <a:off x="0" y="1083591"/>
          <a:ext cx="7019159" cy="936000"/>
        </a:xfrm>
        <a:prstGeom prst="roundRect">
          <a:avLst/>
        </a:prstGeom>
        <a:solidFill>
          <a:schemeClr val="lt1">
            <a:hueOff val="0"/>
            <a:satOff val="0"/>
            <a:lumOff val="0"/>
            <a:alphaOff val="0"/>
          </a:schemeClr>
        </a:solidFill>
        <a:ln w="19050" cap="flat" cmpd="sng" algn="ctr">
          <a:solidFill>
            <a:schemeClr val="dk1">
              <a:shade val="80000"/>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l" defTabSz="622300">
            <a:lnSpc>
              <a:spcPct val="90000"/>
            </a:lnSpc>
            <a:spcBef>
              <a:spcPct val="0"/>
            </a:spcBef>
            <a:spcAft>
              <a:spcPct val="35000"/>
            </a:spcAft>
            <a:buNone/>
          </a:pPr>
          <a:r>
            <a:rPr lang="es-ES" sz="1400" kern="1200" dirty="0">
              <a:solidFill>
                <a:srgbClr val="152B48"/>
              </a:solidFill>
              <a:latin typeface="Montserrat" panose="00000500000000000000" pitchFamily="50" charset="0"/>
            </a:rPr>
            <a:t>La leucocitosis es típica durante la etapa aguda de la enfermedad.</a:t>
          </a:r>
          <a:endParaRPr lang="en-US" sz="1400" kern="1200" dirty="0">
            <a:solidFill>
              <a:srgbClr val="152B48"/>
            </a:solidFill>
            <a:latin typeface="Montserrat" panose="00000500000000000000" pitchFamily="50" charset="0"/>
          </a:endParaRPr>
        </a:p>
      </dsp:txBody>
      <dsp:txXfrm>
        <a:off x="45692" y="1129283"/>
        <a:ext cx="6927775" cy="844616"/>
      </dsp:txXfrm>
    </dsp:sp>
    <dsp:sp modelId="{42C0798C-9F41-4F7B-BCA8-02D964097D56}">
      <dsp:nvSpPr>
        <dsp:cNvPr id="0" name=""/>
        <dsp:cNvSpPr/>
      </dsp:nvSpPr>
      <dsp:spPr>
        <a:xfrm>
          <a:off x="0" y="2163592"/>
          <a:ext cx="7019159" cy="936000"/>
        </a:xfrm>
        <a:prstGeom prst="roundRect">
          <a:avLst/>
        </a:prstGeom>
        <a:solidFill>
          <a:schemeClr val="lt1">
            <a:hueOff val="0"/>
            <a:satOff val="0"/>
            <a:lumOff val="0"/>
            <a:alphaOff val="0"/>
          </a:schemeClr>
        </a:solidFill>
        <a:ln w="19050" cap="flat" cmpd="sng" algn="ctr">
          <a:solidFill>
            <a:schemeClr val="dk1">
              <a:shade val="80000"/>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l" defTabSz="622300">
            <a:lnSpc>
              <a:spcPct val="90000"/>
            </a:lnSpc>
            <a:spcBef>
              <a:spcPct val="0"/>
            </a:spcBef>
            <a:spcAft>
              <a:spcPct val="35000"/>
            </a:spcAft>
            <a:buNone/>
          </a:pPr>
          <a:r>
            <a:rPr lang="es-ES" sz="1400" kern="1200" dirty="0">
              <a:solidFill>
                <a:srgbClr val="152B48"/>
              </a:solidFill>
              <a:latin typeface="Montserrat" panose="00000500000000000000" pitchFamily="50" charset="0"/>
            </a:rPr>
            <a:t>Anemia normocrómica y normocítica.</a:t>
          </a:r>
          <a:endParaRPr lang="en-US" sz="1400" kern="1200" dirty="0">
            <a:solidFill>
              <a:srgbClr val="152B48"/>
            </a:solidFill>
            <a:latin typeface="Montserrat" panose="00000500000000000000" pitchFamily="50" charset="0"/>
          </a:endParaRPr>
        </a:p>
      </dsp:txBody>
      <dsp:txXfrm>
        <a:off x="45692" y="2209284"/>
        <a:ext cx="6927775" cy="844616"/>
      </dsp:txXfrm>
    </dsp:sp>
    <dsp:sp modelId="{C50FFA5B-776E-4220-9F25-DDDDCC96B6D7}">
      <dsp:nvSpPr>
        <dsp:cNvPr id="0" name=""/>
        <dsp:cNvSpPr/>
      </dsp:nvSpPr>
      <dsp:spPr>
        <a:xfrm>
          <a:off x="0" y="3243592"/>
          <a:ext cx="7019159" cy="936000"/>
        </a:xfrm>
        <a:prstGeom prst="roundRect">
          <a:avLst/>
        </a:prstGeom>
        <a:solidFill>
          <a:schemeClr val="lt1">
            <a:hueOff val="0"/>
            <a:satOff val="0"/>
            <a:lumOff val="0"/>
            <a:alphaOff val="0"/>
          </a:schemeClr>
        </a:solidFill>
        <a:ln w="19050" cap="flat" cmpd="sng" algn="ctr">
          <a:solidFill>
            <a:schemeClr val="dk1">
              <a:shade val="80000"/>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l" defTabSz="622300">
            <a:lnSpc>
              <a:spcPct val="90000"/>
            </a:lnSpc>
            <a:spcBef>
              <a:spcPct val="0"/>
            </a:spcBef>
            <a:spcAft>
              <a:spcPct val="35000"/>
            </a:spcAft>
            <a:buNone/>
          </a:pPr>
          <a:r>
            <a:rPr lang="es-ES" sz="1400" kern="1200" dirty="0">
              <a:solidFill>
                <a:srgbClr val="152B48"/>
              </a:solidFill>
              <a:latin typeface="Montserrat" panose="00000500000000000000" pitchFamily="50" charset="0"/>
            </a:rPr>
            <a:t>Trombocitosis es un rasgo característico de la EK </a:t>
          </a:r>
          <a:r>
            <a:rPr lang="es-ES" sz="1400" kern="1200" dirty="0">
              <a:solidFill>
                <a:srgbClr val="152B48"/>
              </a:solidFill>
              <a:latin typeface="Montserrat" panose="00000500000000000000" pitchFamily="50" charset="0"/>
              <a:sym typeface="Wingdings" panose="05000000000000000000" pitchFamily="2" charset="2"/>
            </a:rPr>
            <a:t> </a:t>
          </a:r>
          <a:r>
            <a:rPr lang="es-ES" sz="1400" kern="1200" dirty="0">
              <a:solidFill>
                <a:srgbClr val="152B48"/>
              </a:solidFill>
              <a:latin typeface="Montserrat" panose="00000500000000000000" pitchFamily="50" charset="0"/>
            </a:rPr>
            <a:t>no ocurre hasta la 2º semana, alcanzando su punto máximo en la 3º semana (media ~ 700 000 x mm3) </a:t>
          </a:r>
          <a:r>
            <a:rPr lang="es-ES" sz="1400" kern="1200" dirty="0">
              <a:solidFill>
                <a:srgbClr val="152B48"/>
              </a:solidFill>
              <a:latin typeface="Montserrat" panose="00000500000000000000" pitchFamily="50" charset="0"/>
              <a:sym typeface="Wingdings" panose="05000000000000000000" pitchFamily="2" charset="2"/>
            </a:rPr>
            <a:t> se normaliza a la 4-6ta semana</a:t>
          </a:r>
          <a:endParaRPr lang="en-US" sz="1400" kern="1200" dirty="0">
            <a:solidFill>
              <a:srgbClr val="152B48"/>
            </a:solidFill>
            <a:latin typeface="Montserrat" panose="00000500000000000000" pitchFamily="50" charset="0"/>
          </a:endParaRPr>
        </a:p>
      </dsp:txBody>
      <dsp:txXfrm>
        <a:off x="45692" y="3289284"/>
        <a:ext cx="6927775" cy="844616"/>
      </dsp:txXfrm>
    </dsp:sp>
    <dsp:sp modelId="{061BDE8A-9ACD-4E25-B2E1-1E17E4BB1822}">
      <dsp:nvSpPr>
        <dsp:cNvPr id="0" name=""/>
        <dsp:cNvSpPr/>
      </dsp:nvSpPr>
      <dsp:spPr>
        <a:xfrm>
          <a:off x="0" y="4323592"/>
          <a:ext cx="7019159" cy="936000"/>
        </a:xfrm>
        <a:prstGeom prst="roundRect">
          <a:avLst/>
        </a:prstGeom>
        <a:solidFill>
          <a:schemeClr val="lt1">
            <a:hueOff val="0"/>
            <a:satOff val="0"/>
            <a:lumOff val="0"/>
            <a:alphaOff val="0"/>
          </a:schemeClr>
        </a:solidFill>
        <a:ln w="19050" cap="flat" cmpd="sng" algn="ctr">
          <a:solidFill>
            <a:schemeClr val="dk1">
              <a:shade val="80000"/>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l" defTabSz="622300">
            <a:lnSpc>
              <a:spcPct val="90000"/>
            </a:lnSpc>
            <a:spcBef>
              <a:spcPct val="0"/>
            </a:spcBef>
            <a:spcAft>
              <a:spcPct val="35000"/>
            </a:spcAft>
            <a:buNone/>
          </a:pPr>
          <a:r>
            <a:rPr lang="es-ES" sz="1400" kern="1200" dirty="0">
              <a:solidFill>
                <a:srgbClr val="152B48"/>
              </a:solidFill>
              <a:latin typeface="Montserrat" panose="00000500000000000000" pitchFamily="50" charset="0"/>
            </a:rPr>
            <a:t>Trombocitopenia es poco común, pero puede ocurrir en las primeras 1 a 2 semanas de la enfermedad </a:t>
          </a:r>
          <a:r>
            <a:rPr lang="es-ES" sz="1400" kern="1200" dirty="0">
              <a:solidFill>
                <a:srgbClr val="152B48"/>
              </a:solidFill>
              <a:latin typeface="Montserrat" panose="00000500000000000000" pitchFamily="50" charset="0"/>
              <a:sym typeface="Wingdings" panose="05000000000000000000" pitchFamily="2" charset="2"/>
            </a:rPr>
            <a:t> factor de riesgo para anomalías coronarias.</a:t>
          </a:r>
          <a:endParaRPr lang="en-US" sz="1400" kern="1200" dirty="0">
            <a:solidFill>
              <a:srgbClr val="152B48"/>
            </a:solidFill>
            <a:latin typeface="Montserrat" panose="00000500000000000000" pitchFamily="50" charset="0"/>
          </a:endParaRPr>
        </a:p>
      </dsp:txBody>
      <dsp:txXfrm>
        <a:off x="45692" y="4369284"/>
        <a:ext cx="6927775" cy="844616"/>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2B4225B-6FDC-4E03-9FE5-306F9425D05A}">
      <dsp:nvSpPr>
        <dsp:cNvPr id="0" name=""/>
        <dsp:cNvSpPr/>
      </dsp:nvSpPr>
      <dsp:spPr>
        <a:xfrm>
          <a:off x="0" y="1765"/>
          <a:ext cx="10515600" cy="368550"/>
        </a:xfrm>
        <a:prstGeom prst="roundRect">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l" defTabSz="622300">
            <a:lnSpc>
              <a:spcPct val="90000"/>
            </a:lnSpc>
            <a:spcBef>
              <a:spcPct val="0"/>
            </a:spcBef>
            <a:spcAft>
              <a:spcPct val="35000"/>
            </a:spcAft>
            <a:buNone/>
          </a:pPr>
          <a:r>
            <a:rPr lang="es-ES" sz="1400" kern="1200" dirty="0">
              <a:latin typeface="Montserrat" panose="00000500000000000000" pitchFamily="50" charset="0"/>
            </a:rPr>
            <a:t>Es la causa más común de enfermedad cardiaca adquirida en niños.</a:t>
          </a:r>
          <a:endParaRPr lang="es-CO" sz="1400" kern="1200" dirty="0">
            <a:latin typeface="Montserrat" panose="00000500000000000000" pitchFamily="50" charset="0"/>
          </a:endParaRPr>
        </a:p>
      </dsp:txBody>
      <dsp:txXfrm>
        <a:off x="17991" y="19756"/>
        <a:ext cx="10479618" cy="332568"/>
      </dsp:txXfrm>
    </dsp:sp>
    <dsp:sp modelId="{7A41981F-C953-4537-AA7F-F8441C2D5A84}">
      <dsp:nvSpPr>
        <dsp:cNvPr id="0" name=""/>
        <dsp:cNvSpPr/>
      </dsp:nvSpPr>
      <dsp:spPr>
        <a:xfrm>
          <a:off x="0" y="396235"/>
          <a:ext cx="10515600" cy="368550"/>
        </a:xfrm>
        <a:prstGeom prst="roundRect">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l" defTabSz="622300">
            <a:lnSpc>
              <a:spcPct val="90000"/>
            </a:lnSpc>
            <a:spcBef>
              <a:spcPct val="0"/>
            </a:spcBef>
            <a:spcAft>
              <a:spcPct val="35000"/>
            </a:spcAft>
            <a:buNone/>
          </a:pPr>
          <a:r>
            <a:rPr lang="es-ES" sz="1400" kern="1200" dirty="0">
              <a:latin typeface="Montserrat" panose="00000500000000000000" pitchFamily="50" charset="0"/>
            </a:rPr>
            <a:t>Segunda causa de vasculitis en la infancia.</a:t>
          </a:r>
          <a:endParaRPr lang="es-CO" sz="1400" kern="1200" dirty="0">
            <a:latin typeface="Montserrat" panose="00000500000000000000" pitchFamily="50" charset="0"/>
          </a:endParaRPr>
        </a:p>
      </dsp:txBody>
      <dsp:txXfrm>
        <a:off x="17991" y="414226"/>
        <a:ext cx="10479618" cy="332568"/>
      </dsp:txXfrm>
    </dsp:sp>
    <dsp:sp modelId="{BD3DEF8A-D505-41EE-8D1D-242A56008973}">
      <dsp:nvSpPr>
        <dsp:cNvPr id="0" name=""/>
        <dsp:cNvSpPr/>
      </dsp:nvSpPr>
      <dsp:spPr>
        <a:xfrm>
          <a:off x="0" y="790705"/>
          <a:ext cx="10515600" cy="368550"/>
        </a:xfrm>
        <a:prstGeom prst="roundRect">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l" defTabSz="622300">
            <a:lnSpc>
              <a:spcPct val="90000"/>
            </a:lnSpc>
            <a:spcBef>
              <a:spcPct val="0"/>
            </a:spcBef>
            <a:spcAft>
              <a:spcPct val="35000"/>
            </a:spcAft>
            <a:buNone/>
          </a:pPr>
          <a:r>
            <a:rPr lang="es-ES" sz="1400" kern="1200" dirty="0">
              <a:latin typeface="Montserrat" panose="00000500000000000000" pitchFamily="50" charset="0"/>
            </a:rPr>
            <a:t>Predominancia masculina (1.5:1).</a:t>
          </a:r>
          <a:endParaRPr lang="es-CO" sz="1400" kern="1200" dirty="0">
            <a:latin typeface="Montserrat" panose="00000500000000000000" pitchFamily="50" charset="0"/>
          </a:endParaRPr>
        </a:p>
      </dsp:txBody>
      <dsp:txXfrm>
        <a:off x="17991" y="808696"/>
        <a:ext cx="10479618" cy="332568"/>
      </dsp:txXfrm>
    </dsp:sp>
    <dsp:sp modelId="{5C20DC1E-E519-4E6E-9983-25D0C023DE1D}">
      <dsp:nvSpPr>
        <dsp:cNvPr id="0" name=""/>
        <dsp:cNvSpPr/>
      </dsp:nvSpPr>
      <dsp:spPr>
        <a:xfrm>
          <a:off x="0" y="1185175"/>
          <a:ext cx="10515600" cy="368550"/>
        </a:xfrm>
        <a:prstGeom prst="roundRect">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l" defTabSz="622300">
            <a:lnSpc>
              <a:spcPct val="90000"/>
            </a:lnSpc>
            <a:spcBef>
              <a:spcPct val="0"/>
            </a:spcBef>
            <a:spcAft>
              <a:spcPct val="35000"/>
            </a:spcAft>
            <a:buNone/>
          </a:pPr>
          <a:r>
            <a:rPr lang="es-ES" sz="1400" kern="1200" dirty="0">
              <a:latin typeface="Montserrat" panose="00000500000000000000" pitchFamily="50" charset="0"/>
            </a:rPr>
            <a:t>El 85% de los casos sucede en menores de 5 años.</a:t>
          </a:r>
          <a:endParaRPr lang="es-CO" sz="1400" kern="1200" dirty="0">
            <a:latin typeface="Montserrat" panose="00000500000000000000" pitchFamily="50" charset="0"/>
          </a:endParaRPr>
        </a:p>
      </dsp:txBody>
      <dsp:txXfrm>
        <a:off x="17991" y="1203166"/>
        <a:ext cx="10479618" cy="332568"/>
      </dsp:txXfrm>
    </dsp:sp>
    <dsp:sp modelId="{B0D9449C-03A0-4F27-A27A-0BBAC05F0C87}">
      <dsp:nvSpPr>
        <dsp:cNvPr id="0" name=""/>
        <dsp:cNvSpPr/>
      </dsp:nvSpPr>
      <dsp:spPr>
        <a:xfrm>
          <a:off x="0" y="1553725"/>
          <a:ext cx="10515600" cy="19561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33870" tIns="13970" rIns="78232" bIns="13970" numCol="1" spcCol="1270" anchor="t" anchorCtr="0">
          <a:noAutofit/>
        </a:bodyPr>
        <a:lstStyle/>
        <a:p>
          <a:pPr marL="57150" lvl="1" indent="-57150" algn="l" defTabSz="466725">
            <a:lnSpc>
              <a:spcPct val="90000"/>
            </a:lnSpc>
            <a:spcBef>
              <a:spcPct val="0"/>
            </a:spcBef>
            <a:spcAft>
              <a:spcPct val="20000"/>
            </a:spcAft>
            <a:buChar char="•"/>
          </a:pPr>
          <a:r>
            <a:rPr lang="es-ES" sz="1050" kern="1200" dirty="0">
              <a:latin typeface="Montserrat" panose="00000500000000000000" pitchFamily="50" charset="0"/>
            </a:rPr>
            <a:t>Máxima incidencia entre los 18 y 24 meses de vida. </a:t>
          </a:r>
          <a:endParaRPr lang="es-CO" sz="1050" kern="1200" dirty="0">
            <a:latin typeface="Montserrat" panose="00000500000000000000" pitchFamily="50" charset="0"/>
          </a:endParaRPr>
        </a:p>
      </dsp:txBody>
      <dsp:txXfrm>
        <a:off x="0" y="1553725"/>
        <a:ext cx="10515600" cy="195615"/>
      </dsp:txXfrm>
    </dsp:sp>
    <dsp:sp modelId="{DB12C9AB-7968-40AA-8DA9-9D51886C503C}">
      <dsp:nvSpPr>
        <dsp:cNvPr id="0" name=""/>
        <dsp:cNvSpPr/>
      </dsp:nvSpPr>
      <dsp:spPr>
        <a:xfrm>
          <a:off x="0" y="1749340"/>
          <a:ext cx="10515600" cy="368550"/>
        </a:xfrm>
        <a:prstGeom prst="roundRect">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l" defTabSz="622300">
            <a:lnSpc>
              <a:spcPct val="90000"/>
            </a:lnSpc>
            <a:spcBef>
              <a:spcPct val="0"/>
            </a:spcBef>
            <a:spcAft>
              <a:spcPct val="35000"/>
            </a:spcAft>
            <a:buNone/>
          </a:pPr>
          <a:r>
            <a:rPr lang="es-ES" sz="1400" kern="1200" dirty="0">
              <a:latin typeface="Montserrat" panose="00000500000000000000" pitchFamily="50" charset="0"/>
            </a:rPr>
            <a:t>Es menos frecuente: &lt; 3 meses o &gt; 5 años.</a:t>
          </a:r>
          <a:endParaRPr lang="es-CO" sz="1400" kern="1200" dirty="0">
            <a:latin typeface="Montserrat" panose="00000500000000000000" pitchFamily="50" charset="0"/>
          </a:endParaRPr>
        </a:p>
      </dsp:txBody>
      <dsp:txXfrm>
        <a:off x="17991" y="1767331"/>
        <a:ext cx="10479618" cy="332568"/>
      </dsp:txXfrm>
    </dsp:sp>
    <dsp:sp modelId="{70FA747A-C67B-4BB0-8612-AC6AFB9D3686}">
      <dsp:nvSpPr>
        <dsp:cNvPr id="0" name=""/>
        <dsp:cNvSpPr/>
      </dsp:nvSpPr>
      <dsp:spPr>
        <a:xfrm>
          <a:off x="0" y="2117890"/>
          <a:ext cx="10515600" cy="19561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33870" tIns="13970" rIns="78232" bIns="13970" numCol="1" spcCol="1270" anchor="t" anchorCtr="0">
          <a:noAutofit/>
        </a:bodyPr>
        <a:lstStyle/>
        <a:p>
          <a:pPr marL="57150" lvl="1" indent="-57150" algn="l" defTabSz="466725">
            <a:lnSpc>
              <a:spcPct val="90000"/>
            </a:lnSpc>
            <a:spcBef>
              <a:spcPct val="0"/>
            </a:spcBef>
            <a:spcAft>
              <a:spcPct val="20000"/>
            </a:spcAft>
            <a:buChar char="•"/>
          </a:pPr>
          <a:r>
            <a:rPr lang="es-ES" sz="1050" kern="1200" dirty="0">
              <a:latin typeface="Montserrat" panose="00000500000000000000" pitchFamily="50" charset="0"/>
            </a:rPr>
            <a:t>Mayor riesgo de desarrollo de aneurismas de las arterias coronarias.</a:t>
          </a:r>
          <a:endParaRPr lang="es-CO" sz="1050" kern="1200" dirty="0">
            <a:latin typeface="Montserrat" panose="00000500000000000000" pitchFamily="50" charset="0"/>
          </a:endParaRPr>
        </a:p>
      </dsp:txBody>
      <dsp:txXfrm>
        <a:off x="0" y="2117890"/>
        <a:ext cx="10515600" cy="195615"/>
      </dsp:txXfrm>
    </dsp:sp>
  </dsp:spTree>
</dsp:drawing>
</file>

<file path=ppt/diagrams/drawing2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8255494-FFEE-1142-A117-BCD1B3386916}">
      <dsp:nvSpPr>
        <dsp:cNvPr id="0" name=""/>
        <dsp:cNvSpPr/>
      </dsp:nvSpPr>
      <dsp:spPr>
        <a:xfrm>
          <a:off x="2118085" y="1395988"/>
          <a:ext cx="455681" cy="91440"/>
        </a:xfrm>
        <a:custGeom>
          <a:avLst/>
          <a:gdLst/>
          <a:ahLst/>
          <a:cxnLst/>
          <a:rect l="0" t="0" r="0" b="0"/>
          <a:pathLst>
            <a:path>
              <a:moveTo>
                <a:pt x="0" y="45720"/>
              </a:moveTo>
              <a:lnTo>
                <a:pt x="455681" y="45720"/>
              </a:lnTo>
            </a:path>
          </a:pathLst>
        </a:custGeom>
        <a:noFill/>
        <a:ln w="6350" cap="flat" cmpd="sng" algn="ctr">
          <a:solidFill>
            <a:schemeClr val="dk1">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622300">
            <a:lnSpc>
              <a:spcPct val="90000"/>
            </a:lnSpc>
            <a:spcBef>
              <a:spcPct val="0"/>
            </a:spcBef>
            <a:spcAft>
              <a:spcPct val="35000"/>
            </a:spcAft>
            <a:buNone/>
          </a:pPr>
          <a:endParaRPr lang="en-US" sz="1400" kern="1200">
            <a:solidFill>
              <a:srgbClr val="152B48"/>
            </a:solidFill>
            <a:latin typeface="Monserrat"/>
          </a:endParaRPr>
        </a:p>
      </dsp:txBody>
      <dsp:txXfrm>
        <a:off x="2333769" y="1439277"/>
        <a:ext cx="24314" cy="4862"/>
      </dsp:txXfrm>
    </dsp:sp>
    <dsp:sp modelId="{0427C70B-F1E5-D545-8921-44635FA4309E}">
      <dsp:nvSpPr>
        <dsp:cNvPr id="0" name=""/>
        <dsp:cNvSpPr/>
      </dsp:nvSpPr>
      <dsp:spPr>
        <a:xfrm>
          <a:off x="5616" y="807428"/>
          <a:ext cx="2114268" cy="1268561"/>
        </a:xfrm>
        <a:prstGeom prst="rect">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3601" tIns="108747" rIns="103601" bIns="108747" numCol="1" spcCol="1270" anchor="ctr" anchorCtr="0">
          <a:noAutofit/>
        </a:bodyPr>
        <a:lstStyle/>
        <a:p>
          <a:pPr marL="0" lvl="0" indent="0" algn="ctr" defTabSz="622300">
            <a:lnSpc>
              <a:spcPct val="90000"/>
            </a:lnSpc>
            <a:spcBef>
              <a:spcPct val="0"/>
            </a:spcBef>
            <a:spcAft>
              <a:spcPct val="35000"/>
            </a:spcAft>
            <a:buNone/>
          </a:pPr>
          <a:r>
            <a:rPr lang="es-ES" sz="1400" kern="1200" dirty="0">
              <a:solidFill>
                <a:srgbClr val="152B48"/>
              </a:solidFill>
              <a:latin typeface="Monserrat"/>
            </a:rPr>
            <a:t>Elevaciones leves a moderadas de las transaminasas séricas o de la GGT (40% al 60%).</a:t>
          </a:r>
          <a:endParaRPr lang="en-US" sz="1400" kern="1200" dirty="0">
            <a:solidFill>
              <a:srgbClr val="152B48"/>
            </a:solidFill>
            <a:latin typeface="Monserrat"/>
          </a:endParaRPr>
        </a:p>
      </dsp:txBody>
      <dsp:txXfrm>
        <a:off x="5616" y="807428"/>
        <a:ext cx="2114268" cy="1268561"/>
      </dsp:txXfrm>
    </dsp:sp>
    <dsp:sp modelId="{C0F37CBF-45EA-BF4E-B2D0-7C9A2E287F0C}">
      <dsp:nvSpPr>
        <dsp:cNvPr id="0" name=""/>
        <dsp:cNvSpPr/>
      </dsp:nvSpPr>
      <dsp:spPr>
        <a:xfrm>
          <a:off x="4718635" y="1395988"/>
          <a:ext cx="455681" cy="91440"/>
        </a:xfrm>
        <a:custGeom>
          <a:avLst/>
          <a:gdLst/>
          <a:ahLst/>
          <a:cxnLst/>
          <a:rect l="0" t="0" r="0" b="0"/>
          <a:pathLst>
            <a:path>
              <a:moveTo>
                <a:pt x="0" y="45720"/>
              </a:moveTo>
              <a:lnTo>
                <a:pt x="455681" y="45720"/>
              </a:lnTo>
            </a:path>
          </a:pathLst>
        </a:custGeom>
        <a:noFill/>
        <a:ln w="6350" cap="flat" cmpd="sng" algn="ctr">
          <a:solidFill>
            <a:schemeClr val="dk1">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622300">
            <a:lnSpc>
              <a:spcPct val="90000"/>
            </a:lnSpc>
            <a:spcBef>
              <a:spcPct val="0"/>
            </a:spcBef>
            <a:spcAft>
              <a:spcPct val="35000"/>
            </a:spcAft>
            <a:buNone/>
          </a:pPr>
          <a:endParaRPr lang="en-US" sz="1400" kern="1200">
            <a:solidFill>
              <a:srgbClr val="152B48"/>
            </a:solidFill>
            <a:latin typeface="Monserrat"/>
          </a:endParaRPr>
        </a:p>
      </dsp:txBody>
      <dsp:txXfrm>
        <a:off x="4934319" y="1439277"/>
        <a:ext cx="24314" cy="4862"/>
      </dsp:txXfrm>
    </dsp:sp>
    <dsp:sp modelId="{9B380EAD-4D55-A444-B100-213F461C3D42}">
      <dsp:nvSpPr>
        <dsp:cNvPr id="0" name=""/>
        <dsp:cNvSpPr/>
      </dsp:nvSpPr>
      <dsp:spPr>
        <a:xfrm>
          <a:off x="2606167" y="807428"/>
          <a:ext cx="2114268" cy="1268561"/>
        </a:xfrm>
        <a:prstGeom prst="rect">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3601" tIns="108747" rIns="103601" bIns="108747" numCol="1" spcCol="1270" anchor="ctr" anchorCtr="0">
          <a:noAutofit/>
        </a:bodyPr>
        <a:lstStyle/>
        <a:p>
          <a:pPr marL="0" lvl="0" indent="0" algn="ctr" defTabSz="622300">
            <a:lnSpc>
              <a:spcPct val="90000"/>
            </a:lnSpc>
            <a:spcBef>
              <a:spcPct val="0"/>
            </a:spcBef>
            <a:spcAft>
              <a:spcPct val="35000"/>
            </a:spcAft>
            <a:buNone/>
          </a:pPr>
          <a:r>
            <a:rPr lang="es-ES" sz="1400" kern="1200" dirty="0">
              <a:solidFill>
                <a:srgbClr val="152B48"/>
              </a:solidFill>
              <a:latin typeface="Monserrat"/>
            </a:rPr>
            <a:t>Hiperbilirrubinemia leve ocurre en ~ 10%.</a:t>
          </a:r>
          <a:endParaRPr lang="en-US" sz="1400" kern="1200" dirty="0">
            <a:solidFill>
              <a:srgbClr val="152B48"/>
            </a:solidFill>
            <a:latin typeface="Monserrat"/>
          </a:endParaRPr>
        </a:p>
      </dsp:txBody>
      <dsp:txXfrm>
        <a:off x="2606167" y="807428"/>
        <a:ext cx="2114268" cy="1268561"/>
      </dsp:txXfrm>
    </dsp:sp>
    <dsp:sp modelId="{C492B6C7-F877-6D42-AC06-3585D4294EA2}">
      <dsp:nvSpPr>
        <dsp:cNvPr id="0" name=""/>
        <dsp:cNvSpPr/>
      </dsp:nvSpPr>
      <dsp:spPr>
        <a:xfrm>
          <a:off x="1062750" y="2074189"/>
          <a:ext cx="5201101" cy="455681"/>
        </a:xfrm>
        <a:custGeom>
          <a:avLst/>
          <a:gdLst/>
          <a:ahLst/>
          <a:cxnLst/>
          <a:rect l="0" t="0" r="0" b="0"/>
          <a:pathLst>
            <a:path>
              <a:moveTo>
                <a:pt x="5201101" y="0"/>
              </a:moveTo>
              <a:lnTo>
                <a:pt x="5201101" y="244940"/>
              </a:lnTo>
              <a:lnTo>
                <a:pt x="0" y="244940"/>
              </a:lnTo>
              <a:lnTo>
                <a:pt x="0" y="455681"/>
              </a:lnTo>
            </a:path>
          </a:pathLst>
        </a:custGeom>
        <a:noFill/>
        <a:ln w="6350" cap="flat" cmpd="sng" algn="ctr">
          <a:solidFill>
            <a:schemeClr val="dk1">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622300">
            <a:lnSpc>
              <a:spcPct val="90000"/>
            </a:lnSpc>
            <a:spcBef>
              <a:spcPct val="0"/>
            </a:spcBef>
            <a:spcAft>
              <a:spcPct val="35000"/>
            </a:spcAft>
            <a:buNone/>
          </a:pPr>
          <a:endParaRPr lang="en-US" sz="1400" kern="1200">
            <a:solidFill>
              <a:srgbClr val="152B48"/>
            </a:solidFill>
            <a:latin typeface="Monserrat"/>
          </a:endParaRPr>
        </a:p>
      </dsp:txBody>
      <dsp:txXfrm>
        <a:off x="3532706" y="2299599"/>
        <a:ext cx="261189" cy="4862"/>
      </dsp:txXfrm>
    </dsp:sp>
    <dsp:sp modelId="{651E3186-5C79-6844-88B9-249AA03E5F72}">
      <dsp:nvSpPr>
        <dsp:cNvPr id="0" name=""/>
        <dsp:cNvSpPr/>
      </dsp:nvSpPr>
      <dsp:spPr>
        <a:xfrm>
          <a:off x="5206717" y="807428"/>
          <a:ext cx="2114268" cy="1268561"/>
        </a:xfrm>
        <a:prstGeom prst="rect">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3601" tIns="108747" rIns="103601" bIns="108747" numCol="1" spcCol="1270" anchor="ctr" anchorCtr="0">
          <a:noAutofit/>
        </a:bodyPr>
        <a:lstStyle/>
        <a:p>
          <a:pPr marL="0" lvl="0" indent="0" algn="ctr" defTabSz="622300">
            <a:lnSpc>
              <a:spcPct val="90000"/>
            </a:lnSpc>
            <a:spcBef>
              <a:spcPct val="0"/>
            </a:spcBef>
            <a:spcAft>
              <a:spcPct val="35000"/>
            </a:spcAft>
            <a:buNone/>
          </a:pPr>
          <a:r>
            <a:rPr lang="es-ES" sz="1400" kern="1200" dirty="0">
              <a:solidFill>
                <a:srgbClr val="152B48"/>
              </a:solidFill>
              <a:latin typeface="Monserrat"/>
            </a:rPr>
            <a:t>Hipoalbuminemia es común y se asocia con una enfermedad aguda más severa y prolongada.</a:t>
          </a:r>
          <a:endParaRPr lang="en-US" sz="1400" kern="1200" dirty="0">
            <a:solidFill>
              <a:srgbClr val="152B48"/>
            </a:solidFill>
            <a:latin typeface="Monserrat"/>
          </a:endParaRPr>
        </a:p>
      </dsp:txBody>
      <dsp:txXfrm>
        <a:off x="5206717" y="807428"/>
        <a:ext cx="2114268" cy="1268561"/>
      </dsp:txXfrm>
    </dsp:sp>
    <dsp:sp modelId="{E656599E-62E2-3B4E-9AD8-D17E4C9199D6}">
      <dsp:nvSpPr>
        <dsp:cNvPr id="0" name=""/>
        <dsp:cNvSpPr/>
      </dsp:nvSpPr>
      <dsp:spPr>
        <a:xfrm>
          <a:off x="2118085" y="3150832"/>
          <a:ext cx="455681" cy="91440"/>
        </a:xfrm>
        <a:custGeom>
          <a:avLst/>
          <a:gdLst/>
          <a:ahLst/>
          <a:cxnLst/>
          <a:rect l="0" t="0" r="0" b="0"/>
          <a:pathLst>
            <a:path>
              <a:moveTo>
                <a:pt x="0" y="45720"/>
              </a:moveTo>
              <a:lnTo>
                <a:pt x="455681" y="45720"/>
              </a:lnTo>
            </a:path>
          </a:pathLst>
        </a:custGeom>
        <a:noFill/>
        <a:ln w="6350" cap="flat" cmpd="sng" algn="ctr">
          <a:solidFill>
            <a:schemeClr val="dk1">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622300">
            <a:lnSpc>
              <a:spcPct val="90000"/>
            </a:lnSpc>
            <a:spcBef>
              <a:spcPct val="0"/>
            </a:spcBef>
            <a:spcAft>
              <a:spcPct val="35000"/>
            </a:spcAft>
            <a:buNone/>
          </a:pPr>
          <a:endParaRPr lang="en-US" sz="1400" kern="1200">
            <a:solidFill>
              <a:srgbClr val="152B48"/>
            </a:solidFill>
            <a:latin typeface="Monserrat"/>
          </a:endParaRPr>
        </a:p>
      </dsp:txBody>
      <dsp:txXfrm>
        <a:off x="2333769" y="3194120"/>
        <a:ext cx="24314" cy="4862"/>
      </dsp:txXfrm>
    </dsp:sp>
    <dsp:sp modelId="{7DB2B75E-88A9-6E42-B4D3-5FFB16FDC4C5}">
      <dsp:nvSpPr>
        <dsp:cNvPr id="0" name=""/>
        <dsp:cNvSpPr/>
      </dsp:nvSpPr>
      <dsp:spPr>
        <a:xfrm>
          <a:off x="5616" y="2562271"/>
          <a:ext cx="2114268" cy="1268561"/>
        </a:xfrm>
        <a:prstGeom prst="rect">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3601" tIns="108747" rIns="103601" bIns="108747" numCol="1" spcCol="1270" anchor="ctr" anchorCtr="0">
          <a:noAutofit/>
        </a:bodyPr>
        <a:lstStyle/>
        <a:p>
          <a:pPr marL="0" lvl="0" indent="0" algn="ctr" defTabSz="622300">
            <a:lnSpc>
              <a:spcPct val="90000"/>
            </a:lnSpc>
            <a:spcBef>
              <a:spcPct val="0"/>
            </a:spcBef>
            <a:spcAft>
              <a:spcPct val="35000"/>
            </a:spcAft>
            <a:buNone/>
          </a:pPr>
          <a:r>
            <a:rPr lang="es-ES" sz="1400" kern="1200">
              <a:solidFill>
                <a:srgbClr val="152B48"/>
              </a:solidFill>
              <a:latin typeface="Monserrat"/>
            </a:rPr>
            <a:t>Uroanalisis: piuria en hasta el 80% de los niños. </a:t>
          </a:r>
          <a:endParaRPr lang="en-US" sz="1400" kern="1200">
            <a:solidFill>
              <a:srgbClr val="152B48"/>
            </a:solidFill>
            <a:latin typeface="Monserrat"/>
          </a:endParaRPr>
        </a:p>
      </dsp:txBody>
      <dsp:txXfrm>
        <a:off x="5616" y="2562271"/>
        <a:ext cx="2114268" cy="1268561"/>
      </dsp:txXfrm>
    </dsp:sp>
    <dsp:sp modelId="{46AD3902-21EC-A848-AF3A-554DB0082E74}">
      <dsp:nvSpPr>
        <dsp:cNvPr id="0" name=""/>
        <dsp:cNvSpPr/>
      </dsp:nvSpPr>
      <dsp:spPr>
        <a:xfrm>
          <a:off x="4718635" y="3150832"/>
          <a:ext cx="455681" cy="91440"/>
        </a:xfrm>
        <a:custGeom>
          <a:avLst/>
          <a:gdLst/>
          <a:ahLst/>
          <a:cxnLst/>
          <a:rect l="0" t="0" r="0" b="0"/>
          <a:pathLst>
            <a:path>
              <a:moveTo>
                <a:pt x="0" y="45720"/>
              </a:moveTo>
              <a:lnTo>
                <a:pt x="455681" y="45720"/>
              </a:lnTo>
            </a:path>
          </a:pathLst>
        </a:custGeom>
        <a:noFill/>
        <a:ln w="6350" cap="flat" cmpd="sng" algn="ctr">
          <a:solidFill>
            <a:schemeClr val="dk1">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622300">
            <a:lnSpc>
              <a:spcPct val="90000"/>
            </a:lnSpc>
            <a:spcBef>
              <a:spcPct val="0"/>
            </a:spcBef>
            <a:spcAft>
              <a:spcPct val="35000"/>
            </a:spcAft>
            <a:buNone/>
          </a:pPr>
          <a:endParaRPr lang="en-US" sz="1400" kern="1200">
            <a:solidFill>
              <a:srgbClr val="152B48"/>
            </a:solidFill>
            <a:latin typeface="Monserrat"/>
          </a:endParaRPr>
        </a:p>
      </dsp:txBody>
      <dsp:txXfrm>
        <a:off x="4934319" y="3194120"/>
        <a:ext cx="24314" cy="4862"/>
      </dsp:txXfrm>
    </dsp:sp>
    <dsp:sp modelId="{0329B229-7905-3847-8749-7DDFAE6E3E92}">
      <dsp:nvSpPr>
        <dsp:cNvPr id="0" name=""/>
        <dsp:cNvSpPr/>
      </dsp:nvSpPr>
      <dsp:spPr>
        <a:xfrm>
          <a:off x="2606167" y="2562271"/>
          <a:ext cx="2114268" cy="1268561"/>
        </a:xfrm>
        <a:prstGeom prst="rect">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3601" tIns="108747" rIns="103601" bIns="108747" numCol="1" spcCol="1270" anchor="ctr" anchorCtr="0">
          <a:noAutofit/>
        </a:bodyPr>
        <a:lstStyle/>
        <a:p>
          <a:pPr marL="0" lvl="0" indent="0" algn="ctr" defTabSz="622300">
            <a:lnSpc>
              <a:spcPct val="90000"/>
            </a:lnSpc>
            <a:spcBef>
              <a:spcPct val="0"/>
            </a:spcBef>
            <a:spcAft>
              <a:spcPct val="35000"/>
            </a:spcAft>
            <a:buNone/>
          </a:pPr>
          <a:r>
            <a:rPr lang="es-ES" sz="1400" kern="1200" dirty="0">
              <a:solidFill>
                <a:srgbClr val="152B48"/>
              </a:solidFill>
              <a:latin typeface="Monserrat"/>
            </a:rPr>
            <a:t>PLC ~ 30% muestra pleocitosis con predominio de células mononucleares, niveles de glucosa normales.</a:t>
          </a:r>
          <a:endParaRPr lang="en-US" sz="1400" kern="1200" dirty="0">
            <a:solidFill>
              <a:srgbClr val="152B48"/>
            </a:solidFill>
            <a:latin typeface="Monserrat"/>
          </a:endParaRPr>
        </a:p>
      </dsp:txBody>
      <dsp:txXfrm>
        <a:off x="2606167" y="2562271"/>
        <a:ext cx="2114268" cy="1268561"/>
      </dsp:txXfrm>
    </dsp:sp>
    <dsp:sp modelId="{7E4757B8-25B7-CC4D-9CE6-B44F93A90EC6}">
      <dsp:nvSpPr>
        <dsp:cNvPr id="0" name=""/>
        <dsp:cNvSpPr/>
      </dsp:nvSpPr>
      <dsp:spPr>
        <a:xfrm>
          <a:off x="5206717" y="2662062"/>
          <a:ext cx="2114268" cy="1068978"/>
        </a:xfrm>
        <a:prstGeom prst="rect">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3601" tIns="108747" rIns="103601" bIns="108747" numCol="1" spcCol="1270" anchor="ctr" anchorCtr="0">
          <a:noAutofit/>
        </a:bodyPr>
        <a:lstStyle/>
        <a:p>
          <a:pPr marL="0" lvl="0" indent="0" algn="ctr" defTabSz="622300">
            <a:lnSpc>
              <a:spcPct val="90000"/>
            </a:lnSpc>
            <a:spcBef>
              <a:spcPct val="0"/>
            </a:spcBef>
            <a:spcAft>
              <a:spcPct val="35000"/>
            </a:spcAft>
            <a:buNone/>
          </a:pPr>
          <a:r>
            <a:rPr lang="es-ES" sz="1400" kern="1200" dirty="0">
              <a:solidFill>
                <a:srgbClr val="152B48"/>
              </a:solidFill>
              <a:latin typeface="Monserrat"/>
            </a:rPr>
            <a:t>NT-</a:t>
          </a:r>
          <a:r>
            <a:rPr lang="es-ES" sz="1400" kern="1200" dirty="0" err="1">
              <a:solidFill>
                <a:srgbClr val="152B48"/>
              </a:solidFill>
              <a:latin typeface="Monserrat"/>
            </a:rPr>
            <a:t>proB</a:t>
          </a:r>
          <a:r>
            <a:rPr lang="es-ES" sz="1400" kern="1200" dirty="0">
              <a:solidFill>
                <a:srgbClr val="152B48"/>
              </a:solidFill>
              <a:latin typeface="Monserrat"/>
            </a:rPr>
            <a:t>-NP </a:t>
          </a:r>
          <a:r>
            <a:rPr lang="es-ES" sz="1400" kern="1200" dirty="0">
              <a:solidFill>
                <a:srgbClr val="152B48"/>
              </a:solidFill>
              <a:latin typeface="Monserrat"/>
              <a:sym typeface="Wingdings" panose="05000000000000000000" pitchFamily="2" charset="2"/>
            </a:rPr>
            <a:t> </a:t>
          </a:r>
          <a:r>
            <a:rPr lang="es-ES" sz="1400" kern="1200" dirty="0">
              <a:solidFill>
                <a:srgbClr val="152B48"/>
              </a:solidFill>
              <a:latin typeface="Monserrat"/>
            </a:rPr>
            <a:t>en algunos pacientes con EK.</a:t>
          </a:r>
          <a:endParaRPr lang="en-US" sz="1400" kern="1200" dirty="0">
            <a:solidFill>
              <a:srgbClr val="152B48"/>
            </a:solidFill>
            <a:latin typeface="Monserrat"/>
          </a:endParaRPr>
        </a:p>
      </dsp:txBody>
      <dsp:txXfrm>
        <a:off x="5206717" y="2662062"/>
        <a:ext cx="2114268" cy="1068978"/>
      </dsp:txXfrm>
    </dsp:sp>
  </dsp:spTree>
</dsp:drawing>
</file>

<file path=ppt/diagrams/drawing2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7FFB1C2-F816-4783-9FDB-E5457315DB5D}">
      <dsp:nvSpPr>
        <dsp:cNvPr id="0" name=""/>
        <dsp:cNvSpPr/>
      </dsp:nvSpPr>
      <dsp:spPr>
        <a:xfrm>
          <a:off x="0" y="8719"/>
          <a:ext cx="6347791" cy="1010880"/>
        </a:xfrm>
        <a:prstGeom prst="roundRect">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es-ES" sz="1600" kern="1200" dirty="0">
              <a:solidFill>
                <a:srgbClr val="152B48"/>
              </a:solidFill>
              <a:latin typeface="Montserrat" panose="00000500000000000000" pitchFamily="50" charset="0"/>
            </a:rPr>
            <a:t>Principales contribuyentes a la morbilidad y la mortalidad.</a:t>
          </a:r>
          <a:endParaRPr lang="es-CO" sz="1600" kern="1200" dirty="0">
            <a:solidFill>
              <a:srgbClr val="152B48"/>
            </a:solidFill>
            <a:latin typeface="Montserrat" panose="00000500000000000000" pitchFamily="50" charset="0"/>
          </a:endParaRPr>
        </a:p>
      </dsp:txBody>
      <dsp:txXfrm>
        <a:off x="49347" y="58066"/>
        <a:ext cx="6249097" cy="912186"/>
      </dsp:txXfrm>
    </dsp:sp>
    <dsp:sp modelId="{7DF80B9D-39A8-4D7B-9002-8ABE581117AD}">
      <dsp:nvSpPr>
        <dsp:cNvPr id="0" name=""/>
        <dsp:cNvSpPr/>
      </dsp:nvSpPr>
      <dsp:spPr>
        <a:xfrm>
          <a:off x="0" y="1175120"/>
          <a:ext cx="6347791" cy="1010880"/>
        </a:xfrm>
        <a:prstGeom prst="roundRect">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es-ES" sz="1600" kern="1200" dirty="0">
              <a:solidFill>
                <a:srgbClr val="152B48"/>
              </a:solidFill>
              <a:latin typeface="Montserrat" panose="00000500000000000000" pitchFamily="50" charset="0"/>
            </a:rPr>
            <a:t>Compromiso de </a:t>
          </a:r>
          <a:r>
            <a:rPr lang="es-ES" sz="1600" kern="1200" dirty="0">
              <a:solidFill>
                <a:srgbClr val="152B48"/>
              </a:solidFill>
              <a:latin typeface="Montserrat" panose="00000500000000000000" pitchFamily="50" charset="0"/>
              <a:sym typeface="Wingdings" panose="05000000000000000000" pitchFamily="2" charset="2"/>
            </a:rPr>
            <a:t> </a:t>
          </a:r>
          <a:r>
            <a:rPr lang="es-ES" sz="1600" kern="1200" dirty="0">
              <a:solidFill>
                <a:srgbClr val="152B48"/>
              </a:solidFill>
              <a:latin typeface="Montserrat" panose="00000500000000000000" pitchFamily="50" charset="0"/>
            </a:rPr>
            <a:t>pericardio, el miocardio, el endocardio, incluidas las válvulas, y las arterias coronarias.</a:t>
          </a:r>
          <a:endParaRPr lang="es-CO" sz="1600" kern="1200" dirty="0">
            <a:solidFill>
              <a:srgbClr val="152B48"/>
            </a:solidFill>
            <a:latin typeface="Montserrat" panose="00000500000000000000" pitchFamily="50" charset="0"/>
          </a:endParaRPr>
        </a:p>
      </dsp:txBody>
      <dsp:txXfrm>
        <a:off x="49347" y="1224467"/>
        <a:ext cx="6249097" cy="912186"/>
      </dsp:txXfrm>
    </dsp:sp>
    <dsp:sp modelId="{5B922FAA-7976-416C-BD3A-0EA4CB5220E6}">
      <dsp:nvSpPr>
        <dsp:cNvPr id="0" name=""/>
        <dsp:cNvSpPr/>
      </dsp:nvSpPr>
      <dsp:spPr>
        <a:xfrm>
          <a:off x="0" y="2341520"/>
          <a:ext cx="6347791" cy="1010880"/>
        </a:xfrm>
        <a:prstGeom prst="roundRect">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es-ES" sz="1600" kern="1200" dirty="0">
              <a:solidFill>
                <a:srgbClr val="152B48"/>
              </a:solidFill>
              <a:latin typeface="Montserrat" panose="00000500000000000000" pitchFamily="50" charset="0"/>
            </a:rPr>
            <a:t>Manifestaciones clínicas.</a:t>
          </a:r>
          <a:endParaRPr lang="es-CO" sz="1600" kern="1200" dirty="0">
            <a:solidFill>
              <a:srgbClr val="152B48"/>
            </a:solidFill>
            <a:latin typeface="Montserrat" panose="00000500000000000000" pitchFamily="50" charset="0"/>
          </a:endParaRPr>
        </a:p>
      </dsp:txBody>
      <dsp:txXfrm>
        <a:off x="49347" y="2390867"/>
        <a:ext cx="6249097" cy="912186"/>
      </dsp:txXfrm>
    </dsp:sp>
    <dsp:sp modelId="{6EBE1D41-7AE7-4F70-9E7B-EC1B605D0294}">
      <dsp:nvSpPr>
        <dsp:cNvPr id="0" name=""/>
        <dsp:cNvSpPr/>
      </dsp:nvSpPr>
      <dsp:spPr>
        <a:xfrm>
          <a:off x="0" y="3352400"/>
          <a:ext cx="6347791" cy="103396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01542" tIns="15240" rIns="85344" bIns="15240" numCol="1" spcCol="1270" anchor="t" anchorCtr="0">
          <a:noAutofit/>
        </a:bodyPr>
        <a:lstStyle/>
        <a:p>
          <a:pPr marL="114300" lvl="1" indent="-114300" algn="l" defTabSz="533400">
            <a:lnSpc>
              <a:spcPct val="90000"/>
            </a:lnSpc>
            <a:spcBef>
              <a:spcPct val="0"/>
            </a:spcBef>
            <a:spcAft>
              <a:spcPct val="20000"/>
            </a:spcAft>
            <a:buChar char="•"/>
          </a:pPr>
          <a:r>
            <a:rPr lang="es-ES" sz="1200" kern="1200" dirty="0">
              <a:solidFill>
                <a:srgbClr val="152B48"/>
              </a:solidFill>
              <a:latin typeface="Montserrat" panose="00000500000000000000" pitchFamily="50" charset="0"/>
            </a:rPr>
            <a:t>Precordio hiperdinámico, taquicardia, acentuarse los soplos inocentes, ritmo de galope.</a:t>
          </a:r>
          <a:endParaRPr lang="es-CO" sz="1200" kern="1200" dirty="0">
            <a:solidFill>
              <a:srgbClr val="152B48"/>
            </a:solidFill>
            <a:latin typeface="Montserrat" panose="00000500000000000000" pitchFamily="50" charset="0"/>
          </a:endParaRPr>
        </a:p>
        <a:p>
          <a:pPr marL="114300" lvl="1" indent="-114300" algn="l" defTabSz="533400">
            <a:lnSpc>
              <a:spcPct val="90000"/>
            </a:lnSpc>
            <a:spcBef>
              <a:spcPct val="0"/>
            </a:spcBef>
            <a:spcAft>
              <a:spcPct val="20000"/>
            </a:spcAft>
            <a:buChar char="•"/>
          </a:pPr>
          <a:r>
            <a:rPr lang="es-ES" sz="1200" kern="1200" dirty="0">
              <a:solidFill>
                <a:srgbClr val="152B48"/>
              </a:solidFill>
              <a:latin typeface="Montserrat" panose="00000500000000000000" pitchFamily="50" charset="0"/>
            </a:rPr>
            <a:t>La disfunción valvular (25% de los pacientes) independientemente de la afectación de la arteria coronaria y con mayor frecuencia afecta la válvula mitral.</a:t>
          </a:r>
          <a:endParaRPr lang="es-CO" sz="1200" kern="1200" dirty="0">
            <a:solidFill>
              <a:srgbClr val="152B48"/>
            </a:solidFill>
            <a:latin typeface="Montserrat" panose="00000500000000000000" pitchFamily="50" charset="0"/>
          </a:endParaRPr>
        </a:p>
      </dsp:txBody>
      <dsp:txXfrm>
        <a:off x="0" y="3352400"/>
        <a:ext cx="6347791" cy="1033964"/>
      </dsp:txXfrm>
    </dsp:sp>
  </dsp:spTree>
</dsp:drawing>
</file>

<file path=ppt/diagrams/drawing2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76AAB74-B5AB-4B1C-9A36-F7467FC586AC}">
      <dsp:nvSpPr>
        <dsp:cNvPr id="0" name=""/>
        <dsp:cNvSpPr/>
      </dsp:nvSpPr>
      <dsp:spPr>
        <a:xfrm>
          <a:off x="-5827553" y="-892084"/>
          <a:ext cx="6939309" cy="6939309"/>
        </a:xfrm>
        <a:prstGeom prst="blockArc">
          <a:avLst>
            <a:gd name="adj1" fmla="val 18900000"/>
            <a:gd name="adj2" fmla="val 2700000"/>
            <a:gd name="adj3" fmla="val 311"/>
          </a:avLst>
        </a:prstGeom>
        <a:noFill/>
        <a:ln w="12700" cap="flat" cmpd="sng" algn="ctr">
          <a:solidFill>
            <a:schemeClr val="dk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09AAD2B8-601D-4531-A979-3F49C9B27AEE}">
      <dsp:nvSpPr>
        <dsp:cNvPr id="0" name=""/>
        <dsp:cNvSpPr/>
      </dsp:nvSpPr>
      <dsp:spPr>
        <a:xfrm>
          <a:off x="715533" y="544846"/>
          <a:ext cx="5852663" cy="1031028"/>
        </a:xfrm>
        <a:prstGeom prst="rect">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18379" tIns="40640" rIns="40640" bIns="40640" numCol="1" spcCol="1270" anchor="ctr" anchorCtr="0">
          <a:noAutofit/>
        </a:bodyPr>
        <a:lstStyle/>
        <a:p>
          <a:pPr marL="0" lvl="0" indent="0" algn="l" defTabSz="711200">
            <a:lnSpc>
              <a:spcPct val="90000"/>
            </a:lnSpc>
            <a:spcBef>
              <a:spcPct val="0"/>
            </a:spcBef>
            <a:spcAft>
              <a:spcPct val="35000"/>
            </a:spcAft>
            <a:buNone/>
          </a:pPr>
          <a:r>
            <a:rPr lang="es-ES" sz="1600" kern="1200" dirty="0">
              <a:solidFill>
                <a:srgbClr val="152B48"/>
              </a:solidFill>
              <a:latin typeface="Montserrat" panose="00000500000000000000"/>
            </a:rPr>
            <a:t>Anomalías funcionales del nódulo sinusal y del nodo AV, intervalo PR prolongado y cambios inespecíficos de la onda ST y T o bajo voltaje. </a:t>
          </a:r>
        </a:p>
      </dsp:txBody>
      <dsp:txXfrm>
        <a:off x="715533" y="544846"/>
        <a:ext cx="5852663" cy="1031028"/>
      </dsp:txXfrm>
    </dsp:sp>
    <dsp:sp modelId="{567CA970-287D-4D1D-AA9F-3B50B321F1B3}">
      <dsp:nvSpPr>
        <dsp:cNvPr id="0" name=""/>
        <dsp:cNvSpPr/>
      </dsp:nvSpPr>
      <dsp:spPr>
        <a:xfrm>
          <a:off x="71140" y="386635"/>
          <a:ext cx="1288785" cy="1288785"/>
        </a:xfrm>
        <a:prstGeom prst="ellipse">
          <a:avLst/>
        </a:prstGeom>
        <a:solidFill>
          <a:schemeClr val="lt1">
            <a:hueOff val="0"/>
            <a:satOff val="0"/>
            <a:lumOff val="0"/>
            <a:alphaOff val="0"/>
          </a:schemeClr>
        </a:solidFill>
        <a:ln w="12700" cap="flat" cmpd="sng" algn="ctr">
          <a:solidFill>
            <a:schemeClr val="dk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EEE30D3F-B24B-4D4F-86D4-9680C5E24C58}">
      <dsp:nvSpPr>
        <dsp:cNvPr id="0" name=""/>
        <dsp:cNvSpPr/>
      </dsp:nvSpPr>
      <dsp:spPr>
        <a:xfrm>
          <a:off x="1090312" y="2062056"/>
          <a:ext cx="5477884" cy="1031028"/>
        </a:xfrm>
        <a:prstGeom prst="rect">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18379" tIns="40640" rIns="40640" bIns="40640" numCol="1" spcCol="1270" anchor="ctr" anchorCtr="0">
          <a:noAutofit/>
        </a:bodyPr>
        <a:lstStyle/>
        <a:p>
          <a:pPr marL="0" lvl="0" indent="0" algn="l" defTabSz="711200">
            <a:lnSpc>
              <a:spcPct val="90000"/>
            </a:lnSpc>
            <a:spcBef>
              <a:spcPct val="0"/>
            </a:spcBef>
            <a:spcAft>
              <a:spcPct val="35000"/>
            </a:spcAft>
            <a:buNone/>
          </a:pPr>
          <a:r>
            <a:rPr lang="es-ES" sz="1600" kern="1200" dirty="0">
              <a:solidFill>
                <a:srgbClr val="152B48"/>
              </a:solidFill>
              <a:latin typeface="Montserrat" panose="00000500000000000000"/>
            </a:rPr>
            <a:t>Aumento de la longitud del QT, anomalías de la repolarización ventricular y signos electrocardiográficos sugestivos de dilatación del ventrículo izquierdo. </a:t>
          </a:r>
        </a:p>
      </dsp:txBody>
      <dsp:txXfrm>
        <a:off x="1090312" y="2062056"/>
        <a:ext cx="5477884" cy="1031028"/>
      </dsp:txXfrm>
    </dsp:sp>
    <dsp:sp modelId="{004E8F6F-0B59-4533-874E-2FBA15B1B423}">
      <dsp:nvSpPr>
        <dsp:cNvPr id="0" name=""/>
        <dsp:cNvSpPr/>
      </dsp:nvSpPr>
      <dsp:spPr>
        <a:xfrm>
          <a:off x="445919" y="1933177"/>
          <a:ext cx="1288785" cy="1288785"/>
        </a:xfrm>
        <a:prstGeom prst="ellipse">
          <a:avLst/>
        </a:prstGeom>
        <a:solidFill>
          <a:schemeClr val="lt1">
            <a:hueOff val="0"/>
            <a:satOff val="0"/>
            <a:lumOff val="0"/>
            <a:alphaOff val="0"/>
          </a:schemeClr>
        </a:solidFill>
        <a:ln w="12700" cap="flat" cmpd="sng" algn="ctr">
          <a:solidFill>
            <a:schemeClr val="dk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1B47D332-28EB-4520-9E9B-C4BB00E8084D}">
      <dsp:nvSpPr>
        <dsp:cNvPr id="0" name=""/>
        <dsp:cNvSpPr/>
      </dsp:nvSpPr>
      <dsp:spPr>
        <a:xfrm>
          <a:off x="715533" y="3608598"/>
          <a:ext cx="5852663" cy="1031028"/>
        </a:xfrm>
        <a:prstGeom prst="rect">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18379" tIns="40640" rIns="40640" bIns="40640" numCol="1" spcCol="1270" anchor="ctr" anchorCtr="0">
          <a:noAutofit/>
        </a:bodyPr>
        <a:lstStyle/>
        <a:p>
          <a:pPr marL="0" lvl="0" indent="0" algn="l" defTabSz="711200">
            <a:lnSpc>
              <a:spcPct val="90000"/>
            </a:lnSpc>
            <a:spcBef>
              <a:spcPct val="0"/>
            </a:spcBef>
            <a:spcAft>
              <a:spcPct val="35000"/>
            </a:spcAft>
            <a:buNone/>
          </a:pPr>
          <a:r>
            <a:rPr lang="es-ES" sz="1600" kern="1200" dirty="0">
              <a:solidFill>
                <a:srgbClr val="152B48"/>
              </a:solidFill>
              <a:latin typeface="Montserrat" panose="00000500000000000000"/>
            </a:rPr>
            <a:t>En raras ocasiones, se pueden observar arritmias ventriculares malignas en el contexto de miocarditis o isquemia miocárdica.</a:t>
          </a:r>
        </a:p>
      </dsp:txBody>
      <dsp:txXfrm>
        <a:off x="715533" y="3608598"/>
        <a:ext cx="5852663" cy="1031028"/>
      </dsp:txXfrm>
    </dsp:sp>
    <dsp:sp modelId="{D686EE33-21B8-4C99-8539-D188C5AC59EA}">
      <dsp:nvSpPr>
        <dsp:cNvPr id="0" name=""/>
        <dsp:cNvSpPr/>
      </dsp:nvSpPr>
      <dsp:spPr>
        <a:xfrm>
          <a:off x="71140" y="3479720"/>
          <a:ext cx="1288785" cy="1288785"/>
        </a:xfrm>
        <a:prstGeom prst="ellipse">
          <a:avLst/>
        </a:prstGeom>
        <a:solidFill>
          <a:schemeClr val="lt1">
            <a:hueOff val="0"/>
            <a:satOff val="0"/>
            <a:lumOff val="0"/>
            <a:alphaOff val="0"/>
          </a:schemeClr>
        </a:solidFill>
        <a:ln w="12700" cap="flat" cmpd="sng" algn="ctr">
          <a:solidFill>
            <a:schemeClr val="dk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2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5DF3133-5336-344D-8FC2-D9AD8A8F1A11}">
      <dsp:nvSpPr>
        <dsp:cNvPr id="0" name=""/>
        <dsp:cNvSpPr/>
      </dsp:nvSpPr>
      <dsp:spPr>
        <a:xfrm>
          <a:off x="532226" y="861"/>
          <a:ext cx="2521400" cy="1512840"/>
        </a:xfrm>
        <a:prstGeom prst="rect">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s-ES" sz="1300" kern="1200" dirty="0">
              <a:solidFill>
                <a:srgbClr val="152B48"/>
              </a:solidFill>
              <a:latin typeface="Montserrat" panose="00000500000000000000" pitchFamily="50" charset="0"/>
            </a:rPr>
            <a:t>Aproximadamente el 5% de los niños con EK. </a:t>
          </a:r>
          <a:endParaRPr lang="en-US" sz="1300" kern="1200" dirty="0">
            <a:solidFill>
              <a:srgbClr val="152B48"/>
            </a:solidFill>
            <a:latin typeface="Montserrat" panose="00000500000000000000" pitchFamily="50" charset="0"/>
          </a:endParaRPr>
        </a:p>
      </dsp:txBody>
      <dsp:txXfrm>
        <a:off x="532226" y="861"/>
        <a:ext cx="2521400" cy="1512840"/>
      </dsp:txXfrm>
    </dsp:sp>
    <dsp:sp modelId="{FFE5A8C9-09B3-8445-9CFA-B9B6F44DC435}">
      <dsp:nvSpPr>
        <dsp:cNvPr id="0" name=""/>
        <dsp:cNvSpPr/>
      </dsp:nvSpPr>
      <dsp:spPr>
        <a:xfrm>
          <a:off x="3305767" y="861"/>
          <a:ext cx="2521400" cy="1512840"/>
        </a:xfrm>
        <a:prstGeom prst="rect">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s-ES" sz="1300" kern="1200">
              <a:solidFill>
                <a:srgbClr val="152B48"/>
              </a:solidFill>
              <a:latin typeface="Montserrat" panose="00000500000000000000" pitchFamily="50" charset="0"/>
            </a:rPr>
            <a:t>Colapso cardiovascular e hipotensión que requieren el inicio de expansores de volumen, vasoactivos o el traslado a UCI. </a:t>
          </a:r>
          <a:endParaRPr lang="en-US" sz="1300" kern="1200">
            <a:solidFill>
              <a:srgbClr val="152B48"/>
            </a:solidFill>
            <a:latin typeface="Montserrat" panose="00000500000000000000" pitchFamily="50" charset="0"/>
          </a:endParaRPr>
        </a:p>
      </dsp:txBody>
      <dsp:txXfrm>
        <a:off x="3305767" y="861"/>
        <a:ext cx="2521400" cy="1512840"/>
      </dsp:txXfrm>
    </dsp:sp>
    <dsp:sp modelId="{92B0C943-1239-854F-A064-2859D5683FDC}">
      <dsp:nvSpPr>
        <dsp:cNvPr id="0" name=""/>
        <dsp:cNvSpPr/>
      </dsp:nvSpPr>
      <dsp:spPr>
        <a:xfrm>
          <a:off x="532226" y="1765841"/>
          <a:ext cx="2521400" cy="1512840"/>
        </a:xfrm>
        <a:prstGeom prst="rect">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s-ES" sz="1300" kern="1200" dirty="0">
              <a:solidFill>
                <a:srgbClr val="152B48"/>
              </a:solidFill>
              <a:latin typeface="Montserrat" panose="00000500000000000000" pitchFamily="50" charset="0"/>
            </a:rPr>
            <a:t>Presencia de trombocitopenia y coagulopatía.</a:t>
          </a:r>
          <a:endParaRPr lang="en-US" sz="1300" kern="1200" dirty="0">
            <a:solidFill>
              <a:srgbClr val="152B48"/>
            </a:solidFill>
            <a:latin typeface="Montserrat" panose="00000500000000000000" pitchFamily="50" charset="0"/>
          </a:endParaRPr>
        </a:p>
      </dsp:txBody>
      <dsp:txXfrm>
        <a:off x="532226" y="1765841"/>
        <a:ext cx="2521400" cy="1512840"/>
      </dsp:txXfrm>
    </dsp:sp>
    <dsp:sp modelId="{1B552D1C-B311-054E-B846-04CA8073D8BE}">
      <dsp:nvSpPr>
        <dsp:cNvPr id="0" name=""/>
        <dsp:cNvSpPr/>
      </dsp:nvSpPr>
      <dsp:spPr>
        <a:xfrm>
          <a:off x="3305767" y="1765841"/>
          <a:ext cx="2521400" cy="1512840"/>
        </a:xfrm>
        <a:prstGeom prst="rect">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s-ES" sz="1300" kern="1200" dirty="0">
              <a:solidFill>
                <a:srgbClr val="152B48"/>
              </a:solidFill>
              <a:latin typeface="Montserrat" panose="00000500000000000000" pitchFamily="50" charset="0"/>
            </a:rPr>
            <a:t>Si cultivos bacterianos son negativos y la fiebre persiste, se debe considerar el diagnóstico de EK. </a:t>
          </a:r>
          <a:endParaRPr lang="en-US" sz="1300" kern="1200" dirty="0">
            <a:solidFill>
              <a:srgbClr val="152B48"/>
            </a:solidFill>
            <a:latin typeface="Montserrat" panose="00000500000000000000" pitchFamily="50" charset="0"/>
          </a:endParaRPr>
        </a:p>
      </dsp:txBody>
      <dsp:txXfrm>
        <a:off x="3305767" y="1765841"/>
        <a:ext cx="2521400" cy="1512840"/>
      </dsp:txXfrm>
    </dsp:sp>
    <dsp:sp modelId="{D0EFA34A-4F75-D349-8812-DB487FC1ACE4}">
      <dsp:nvSpPr>
        <dsp:cNvPr id="0" name=""/>
        <dsp:cNvSpPr/>
      </dsp:nvSpPr>
      <dsp:spPr>
        <a:xfrm>
          <a:off x="1918996" y="3530821"/>
          <a:ext cx="2521400" cy="1512840"/>
        </a:xfrm>
        <a:prstGeom prst="rect">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s-ES" sz="1300" kern="1200" dirty="0">
              <a:solidFill>
                <a:srgbClr val="152B48"/>
              </a:solidFill>
              <a:latin typeface="Montserrat" panose="00000500000000000000" pitchFamily="50" charset="0"/>
            </a:rPr>
            <a:t>Los niños con presentación de shock parecen tener un mayor riesgo de resistencia a la IgIV, anomalías de las arterias coronarias y disfunción miocárdica.</a:t>
          </a:r>
          <a:endParaRPr lang="en-US" sz="1300" kern="1200" dirty="0">
            <a:solidFill>
              <a:srgbClr val="152B48"/>
            </a:solidFill>
            <a:latin typeface="Montserrat" panose="00000500000000000000" pitchFamily="50" charset="0"/>
          </a:endParaRPr>
        </a:p>
      </dsp:txBody>
      <dsp:txXfrm>
        <a:off x="1918996" y="3530821"/>
        <a:ext cx="2521400" cy="1512840"/>
      </dsp:txXfrm>
    </dsp:sp>
  </dsp:spTree>
</dsp:drawing>
</file>

<file path=ppt/diagrams/drawing2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4180931-2B8E-4FF8-B818-8ED288AC0D3A}">
      <dsp:nvSpPr>
        <dsp:cNvPr id="0" name=""/>
        <dsp:cNvSpPr/>
      </dsp:nvSpPr>
      <dsp:spPr>
        <a:xfrm>
          <a:off x="0" y="376"/>
          <a:ext cx="6135756" cy="881210"/>
        </a:xfrm>
        <a:prstGeom prst="roundRect">
          <a:avLst>
            <a:gd name="adj" fmla="val 10000"/>
          </a:avLst>
        </a:prstGeom>
        <a:solidFill>
          <a:schemeClr val="dk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C71C15A4-F828-4E39-976B-C89B3EE26538}">
      <dsp:nvSpPr>
        <dsp:cNvPr id="0" name=""/>
        <dsp:cNvSpPr/>
      </dsp:nvSpPr>
      <dsp:spPr>
        <a:xfrm>
          <a:off x="266566" y="198648"/>
          <a:ext cx="484665" cy="484665"/>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037221E-9BDB-48AC-920A-913FC5B3860A}">
      <dsp:nvSpPr>
        <dsp:cNvPr id="0" name=""/>
        <dsp:cNvSpPr/>
      </dsp:nvSpPr>
      <dsp:spPr>
        <a:xfrm>
          <a:off x="1017798" y="376"/>
          <a:ext cx="5117957" cy="88121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3261" tIns="93261" rIns="93261" bIns="93261" numCol="1" spcCol="1270" anchor="ctr" anchorCtr="0">
          <a:noAutofit/>
        </a:bodyPr>
        <a:lstStyle/>
        <a:p>
          <a:pPr marL="0" lvl="0" indent="0" algn="l" defTabSz="666750">
            <a:lnSpc>
              <a:spcPct val="100000"/>
            </a:lnSpc>
            <a:spcBef>
              <a:spcPct val="0"/>
            </a:spcBef>
            <a:spcAft>
              <a:spcPct val="35000"/>
            </a:spcAft>
            <a:buNone/>
          </a:pPr>
          <a:r>
            <a:rPr lang="es-CO" sz="1500" kern="1200">
              <a:solidFill>
                <a:srgbClr val="152B48"/>
              </a:solidFill>
              <a:latin typeface="Montserrat" panose="00000500000000000000" pitchFamily="50" charset="0"/>
            </a:rPr>
            <a:t>En el 50-70% de los pacientes.</a:t>
          </a:r>
          <a:endParaRPr lang="en-US" sz="1500" kern="1200">
            <a:solidFill>
              <a:srgbClr val="152B48"/>
            </a:solidFill>
            <a:latin typeface="Montserrat" panose="00000500000000000000" pitchFamily="50" charset="0"/>
          </a:endParaRPr>
        </a:p>
      </dsp:txBody>
      <dsp:txXfrm>
        <a:off x="1017798" y="376"/>
        <a:ext cx="5117957" cy="881210"/>
      </dsp:txXfrm>
    </dsp:sp>
    <dsp:sp modelId="{A03BB0A9-E9EF-4907-96ED-B1D848AFCA2F}">
      <dsp:nvSpPr>
        <dsp:cNvPr id="0" name=""/>
        <dsp:cNvSpPr/>
      </dsp:nvSpPr>
      <dsp:spPr>
        <a:xfrm>
          <a:off x="0" y="1101889"/>
          <a:ext cx="6135756" cy="881210"/>
        </a:xfrm>
        <a:prstGeom prst="roundRect">
          <a:avLst>
            <a:gd name="adj" fmla="val 10000"/>
          </a:avLst>
        </a:prstGeom>
        <a:solidFill>
          <a:schemeClr val="dk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7DE7D439-BBF0-4E0D-8519-BE17B90362A6}">
      <dsp:nvSpPr>
        <dsp:cNvPr id="0" name=""/>
        <dsp:cNvSpPr/>
      </dsp:nvSpPr>
      <dsp:spPr>
        <a:xfrm>
          <a:off x="266566" y="1300162"/>
          <a:ext cx="484665" cy="484665"/>
        </a:xfrm>
        <a:prstGeom prst="rect">
          <a:avLst/>
        </a:prstGeom>
        <a:blipFill>
          <a:blip xmlns:r="http://schemas.openxmlformats.org/officeDocument/2006/relationships" r:embed="rId3">
            <a:extLst>
              <a:ext uri="{96DAC541-7B7A-43D3-8B79-37D633B846F1}">
                <asvg:svgBlip xmlns:asvg="http://schemas.microsoft.com/office/drawing/2016/SVG/main" r:embed="rId4"/>
              </a:ext>
            </a:extLst>
          </a:blip>
          <a:srcRect/>
          <a:stretch>
            <a:fillRect/>
          </a:stretch>
        </a:blip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C710563-9CDD-4131-B705-F7B2C51B1220}">
      <dsp:nvSpPr>
        <dsp:cNvPr id="0" name=""/>
        <dsp:cNvSpPr/>
      </dsp:nvSpPr>
      <dsp:spPr>
        <a:xfrm>
          <a:off x="1017798" y="1101889"/>
          <a:ext cx="5117957" cy="88121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3261" tIns="93261" rIns="93261" bIns="93261" numCol="1" spcCol="1270" anchor="ctr" anchorCtr="0">
          <a:noAutofit/>
        </a:bodyPr>
        <a:lstStyle/>
        <a:p>
          <a:pPr marL="0" lvl="0" indent="0" algn="l" defTabSz="666750">
            <a:lnSpc>
              <a:spcPct val="100000"/>
            </a:lnSpc>
            <a:spcBef>
              <a:spcPct val="0"/>
            </a:spcBef>
            <a:spcAft>
              <a:spcPct val="35000"/>
            </a:spcAft>
            <a:buNone/>
          </a:pPr>
          <a:r>
            <a:rPr lang="es-CO" sz="1500" kern="1200" dirty="0">
              <a:solidFill>
                <a:srgbClr val="152B48"/>
              </a:solidFill>
              <a:latin typeface="Montserrat" panose="00000500000000000000" pitchFamily="50" charset="0"/>
            </a:rPr>
            <a:t>Generalmente transitoria y responde a tratamiento antiinflamatorio.</a:t>
          </a:r>
          <a:endParaRPr lang="en-US" sz="1500" kern="1200" dirty="0">
            <a:solidFill>
              <a:srgbClr val="152B48"/>
            </a:solidFill>
            <a:latin typeface="Montserrat" panose="00000500000000000000" pitchFamily="50" charset="0"/>
          </a:endParaRPr>
        </a:p>
      </dsp:txBody>
      <dsp:txXfrm>
        <a:off x="1017798" y="1101889"/>
        <a:ext cx="5117957" cy="881210"/>
      </dsp:txXfrm>
    </dsp:sp>
    <dsp:sp modelId="{9FD52E5F-5EA0-4939-9909-4105426C8124}">
      <dsp:nvSpPr>
        <dsp:cNvPr id="0" name=""/>
        <dsp:cNvSpPr/>
      </dsp:nvSpPr>
      <dsp:spPr>
        <a:xfrm>
          <a:off x="0" y="2203402"/>
          <a:ext cx="6135756" cy="881210"/>
        </a:xfrm>
        <a:prstGeom prst="roundRect">
          <a:avLst>
            <a:gd name="adj" fmla="val 10000"/>
          </a:avLst>
        </a:prstGeom>
        <a:solidFill>
          <a:schemeClr val="dk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27F0E7D0-3C20-4743-B4F8-2E4768F78FB1}">
      <dsp:nvSpPr>
        <dsp:cNvPr id="0" name=""/>
        <dsp:cNvSpPr/>
      </dsp:nvSpPr>
      <dsp:spPr>
        <a:xfrm>
          <a:off x="266566" y="2401675"/>
          <a:ext cx="484665" cy="484665"/>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161D348D-3139-49BD-9AAE-BBD752481643}">
      <dsp:nvSpPr>
        <dsp:cNvPr id="0" name=""/>
        <dsp:cNvSpPr/>
      </dsp:nvSpPr>
      <dsp:spPr>
        <a:xfrm>
          <a:off x="1017798" y="2203402"/>
          <a:ext cx="5117957" cy="88121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3261" tIns="93261" rIns="93261" bIns="93261" numCol="1" spcCol="1270" anchor="ctr" anchorCtr="0">
          <a:noAutofit/>
        </a:bodyPr>
        <a:lstStyle/>
        <a:p>
          <a:pPr marL="0" lvl="0" indent="0" algn="l" defTabSz="666750">
            <a:lnSpc>
              <a:spcPct val="100000"/>
            </a:lnSpc>
            <a:spcBef>
              <a:spcPct val="0"/>
            </a:spcBef>
            <a:spcAft>
              <a:spcPct val="35000"/>
            </a:spcAft>
            <a:buNone/>
          </a:pPr>
          <a:r>
            <a:rPr lang="es-ES" sz="1500" kern="1200" dirty="0">
              <a:solidFill>
                <a:srgbClr val="152B48"/>
              </a:solidFill>
              <a:latin typeface="Montserrat" panose="00000500000000000000" pitchFamily="50" charset="0"/>
            </a:rPr>
            <a:t>Los cambios inflamatorios del miocardio ocurren antes de las anomalías de las arterias coronarias. </a:t>
          </a:r>
          <a:endParaRPr lang="en-US" sz="1500" kern="1200" dirty="0">
            <a:solidFill>
              <a:srgbClr val="152B48"/>
            </a:solidFill>
            <a:latin typeface="Montserrat" panose="00000500000000000000" pitchFamily="50" charset="0"/>
          </a:endParaRPr>
        </a:p>
      </dsp:txBody>
      <dsp:txXfrm>
        <a:off x="1017798" y="2203402"/>
        <a:ext cx="5117957" cy="881210"/>
      </dsp:txXfrm>
    </dsp:sp>
  </dsp:spTree>
</dsp:drawing>
</file>

<file path=ppt/diagrams/drawing2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7B55B54-2696-404D-8204-37BA53216FF1}">
      <dsp:nvSpPr>
        <dsp:cNvPr id="0" name=""/>
        <dsp:cNvSpPr/>
      </dsp:nvSpPr>
      <dsp:spPr>
        <a:xfrm>
          <a:off x="0" y="97909"/>
          <a:ext cx="6274168" cy="566810"/>
        </a:xfrm>
        <a:prstGeom prst="roundRect">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l" defTabSz="577850">
            <a:lnSpc>
              <a:spcPct val="90000"/>
            </a:lnSpc>
            <a:spcBef>
              <a:spcPct val="0"/>
            </a:spcBef>
            <a:spcAft>
              <a:spcPct val="35000"/>
            </a:spcAft>
            <a:buNone/>
          </a:pPr>
          <a:r>
            <a:rPr lang="es-ES" sz="1300" kern="1200" dirty="0">
              <a:solidFill>
                <a:srgbClr val="152B48"/>
              </a:solidFill>
              <a:latin typeface="Montserrat" panose="00000500000000000000"/>
            </a:rPr>
            <a:t>Principal modalidad de imagen no invasiva para la evaluación cardíaca.</a:t>
          </a:r>
          <a:endParaRPr lang="es-CO" sz="1300" kern="1200" dirty="0">
            <a:solidFill>
              <a:srgbClr val="152B48"/>
            </a:solidFill>
            <a:latin typeface="Montserrat" panose="00000500000000000000"/>
          </a:endParaRPr>
        </a:p>
      </dsp:txBody>
      <dsp:txXfrm>
        <a:off x="27669" y="125578"/>
        <a:ext cx="6218830" cy="511472"/>
      </dsp:txXfrm>
    </dsp:sp>
    <dsp:sp modelId="{96061FED-9290-43AE-8F82-13536B4A4E95}">
      <dsp:nvSpPr>
        <dsp:cNvPr id="0" name=""/>
        <dsp:cNvSpPr/>
      </dsp:nvSpPr>
      <dsp:spPr>
        <a:xfrm>
          <a:off x="0" y="702159"/>
          <a:ext cx="6274168" cy="566810"/>
        </a:xfrm>
        <a:prstGeom prst="roundRect">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l" defTabSz="577850">
            <a:lnSpc>
              <a:spcPct val="90000"/>
            </a:lnSpc>
            <a:spcBef>
              <a:spcPct val="0"/>
            </a:spcBef>
            <a:spcAft>
              <a:spcPct val="35000"/>
            </a:spcAft>
            <a:buNone/>
          </a:pPr>
          <a:r>
            <a:rPr lang="es-ES" sz="1300" kern="1200">
              <a:solidFill>
                <a:srgbClr val="152B48"/>
              </a:solidFill>
              <a:latin typeface="Montserrat" panose="00000500000000000000"/>
            </a:rPr>
            <a:t>Alta sensibilidad y especificidad para la detección de anomalías de los segmentos proximales de la arteria coronaria. </a:t>
          </a:r>
          <a:endParaRPr lang="es-CO" sz="1300" kern="1200">
            <a:solidFill>
              <a:srgbClr val="152B48"/>
            </a:solidFill>
            <a:latin typeface="Montserrat" panose="00000500000000000000"/>
          </a:endParaRPr>
        </a:p>
      </dsp:txBody>
      <dsp:txXfrm>
        <a:off x="27669" y="729828"/>
        <a:ext cx="6218830" cy="511472"/>
      </dsp:txXfrm>
    </dsp:sp>
    <dsp:sp modelId="{3A7F6D00-0EDA-426F-A3DD-FDDA6804D6B8}">
      <dsp:nvSpPr>
        <dsp:cNvPr id="0" name=""/>
        <dsp:cNvSpPr/>
      </dsp:nvSpPr>
      <dsp:spPr>
        <a:xfrm>
          <a:off x="0" y="1306409"/>
          <a:ext cx="6274168" cy="566810"/>
        </a:xfrm>
        <a:prstGeom prst="roundRect">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l" defTabSz="577850">
            <a:lnSpc>
              <a:spcPct val="90000"/>
            </a:lnSpc>
            <a:spcBef>
              <a:spcPct val="0"/>
            </a:spcBef>
            <a:spcAft>
              <a:spcPct val="35000"/>
            </a:spcAft>
            <a:buNone/>
          </a:pPr>
          <a:r>
            <a:rPr lang="es-ES" sz="1300" kern="1200" dirty="0">
              <a:solidFill>
                <a:srgbClr val="152B48"/>
              </a:solidFill>
              <a:latin typeface="Montserrat" panose="00000500000000000000"/>
            </a:rPr>
            <a:t>Tan pronto como se sospeche el diagnóstico.</a:t>
          </a:r>
          <a:endParaRPr lang="es-CO" sz="1300" kern="1200" dirty="0">
            <a:solidFill>
              <a:srgbClr val="152B48"/>
            </a:solidFill>
            <a:latin typeface="Montserrat" panose="00000500000000000000"/>
          </a:endParaRPr>
        </a:p>
      </dsp:txBody>
      <dsp:txXfrm>
        <a:off x="27669" y="1334078"/>
        <a:ext cx="6218830" cy="511472"/>
      </dsp:txXfrm>
    </dsp:sp>
    <dsp:sp modelId="{FE8B38C8-2FF4-457D-ABF1-982F59C72E1E}">
      <dsp:nvSpPr>
        <dsp:cNvPr id="0" name=""/>
        <dsp:cNvSpPr/>
      </dsp:nvSpPr>
      <dsp:spPr>
        <a:xfrm>
          <a:off x="0" y="1910659"/>
          <a:ext cx="6274168" cy="566810"/>
        </a:xfrm>
        <a:prstGeom prst="roundRect">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l" defTabSz="577850">
            <a:lnSpc>
              <a:spcPct val="90000"/>
            </a:lnSpc>
            <a:spcBef>
              <a:spcPct val="0"/>
            </a:spcBef>
            <a:spcAft>
              <a:spcPct val="35000"/>
            </a:spcAft>
            <a:buNone/>
          </a:pPr>
          <a:r>
            <a:rPr lang="es-ES" sz="1300" kern="1200" dirty="0">
              <a:solidFill>
                <a:srgbClr val="152B48"/>
              </a:solidFill>
              <a:latin typeface="Montserrat" panose="00000500000000000000"/>
            </a:rPr>
            <a:t>El inicio del tratamiento no debe retrasarse por el momento del estudio.</a:t>
          </a:r>
          <a:endParaRPr lang="es-CO" sz="1300" kern="1200" dirty="0">
            <a:solidFill>
              <a:srgbClr val="152B48"/>
            </a:solidFill>
            <a:latin typeface="Montserrat" panose="00000500000000000000"/>
          </a:endParaRPr>
        </a:p>
      </dsp:txBody>
      <dsp:txXfrm>
        <a:off x="27669" y="1938328"/>
        <a:ext cx="6218830" cy="511472"/>
      </dsp:txXfrm>
    </dsp:sp>
    <dsp:sp modelId="{92FD3B10-2D16-4B12-941F-B9D80904E5E3}">
      <dsp:nvSpPr>
        <dsp:cNvPr id="0" name=""/>
        <dsp:cNvSpPr/>
      </dsp:nvSpPr>
      <dsp:spPr>
        <a:xfrm>
          <a:off x="0" y="2514909"/>
          <a:ext cx="6274168" cy="566810"/>
        </a:xfrm>
        <a:prstGeom prst="roundRect">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l" defTabSz="577850">
            <a:lnSpc>
              <a:spcPct val="90000"/>
            </a:lnSpc>
            <a:spcBef>
              <a:spcPct val="0"/>
            </a:spcBef>
            <a:spcAft>
              <a:spcPct val="35000"/>
            </a:spcAft>
            <a:buNone/>
          </a:pPr>
          <a:r>
            <a:rPr lang="es-ES" sz="1300" kern="1200">
              <a:solidFill>
                <a:srgbClr val="152B48"/>
              </a:solidFill>
              <a:latin typeface="Montserrat" panose="00000500000000000000"/>
            </a:rPr>
            <a:t>Un ecocardiograma inicial en la primera semana de la enfermedad suele ser normal y no descarta el diagnóstico.</a:t>
          </a:r>
          <a:endParaRPr lang="es-CO" sz="1300" kern="1200">
            <a:solidFill>
              <a:srgbClr val="152B48"/>
            </a:solidFill>
            <a:latin typeface="Montserrat" panose="00000500000000000000"/>
          </a:endParaRPr>
        </a:p>
      </dsp:txBody>
      <dsp:txXfrm>
        <a:off x="27669" y="2542578"/>
        <a:ext cx="6218830" cy="511472"/>
      </dsp:txXfrm>
    </dsp:sp>
  </dsp:spTree>
</dsp:drawing>
</file>

<file path=ppt/diagrams/drawing2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E8613D1-4006-F643-BCA6-B2F0025414E2}">
      <dsp:nvSpPr>
        <dsp:cNvPr id="0" name=""/>
        <dsp:cNvSpPr/>
      </dsp:nvSpPr>
      <dsp:spPr>
        <a:xfrm>
          <a:off x="1459104" y="1354"/>
          <a:ext cx="3086207" cy="1959741"/>
        </a:xfrm>
        <a:prstGeom prst="roundRect">
          <a:avLst>
            <a:gd name="adj" fmla="val 10000"/>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24AC9F0-6351-B84D-97C0-966BA41484E6}">
      <dsp:nvSpPr>
        <dsp:cNvPr id="0" name=""/>
        <dsp:cNvSpPr/>
      </dsp:nvSpPr>
      <dsp:spPr>
        <a:xfrm>
          <a:off x="1802016" y="327120"/>
          <a:ext cx="3086207" cy="1959741"/>
        </a:xfrm>
        <a:prstGeom prst="roundRect">
          <a:avLst>
            <a:gd name="adj" fmla="val 10000"/>
          </a:avLst>
        </a:prstGeom>
        <a:solidFill>
          <a:schemeClr val="dk1">
            <a:alpha val="90000"/>
            <a:tint val="40000"/>
            <a:hueOff val="0"/>
            <a:satOff val="0"/>
            <a:lumOff val="0"/>
            <a:alphaOff val="0"/>
          </a:schemeClr>
        </a:solidFill>
        <a:ln w="12700" cap="flat" cmpd="sng" algn="ctr">
          <a:solidFill>
            <a:schemeClr val="dk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s-ES" sz="1200" kern="1200" dirty="0">
              <a:solidFill>
                <a:srgbClr val="152B48"/>
              </a:solidFill>
              <a:latin typeface="Montserrat" panose="00000500000000000000"/>
            </a:rPr>
            <a:t>Para los pacientes con anomalías importantes de las A coronarias (puntuación Z&gt; 2,5) detectadas durante la enfermedad aguda </a:t>
          </a:r>
          <a:r>
            <a:rPr lang="es-ES" sz="1200" kern="1200" dirty="0">
              <a:solidFill>
                <a:srgbClr val="152B48"/>
              </a:solidFill>
              <a:latin typeface="Montserrat" panose="00000500000000000000"/>
              <a:sym typeface="Wingdings" panose="05000000000000000000" pitchFamily="2" charset="2"/>
            </a:rPr>
            <a:t> </a:t>
          </a:r>
          <a:r>
            <a:rPr lang="es-ES" sz="1200" kern="1200" dirty="0">
              <a:solidFill>
                <a:srgbClr val="152B48"/>
              </a:solidFill>
              <a:latin typeface="Montserrat" panose="00000500000000000000"/>
            </a:rPr>
            <a:t>ecocardiografía al menos 2 veces por semana hasta que las dimensiones luminales hayan dejado de progresar.</a:t>
          </a:r>
          <a:endParaRPr lang="en-US" sz="1200" kern="1200" dirty="0">
            <a:solidFill>
              <a:srgbClr val="152B48"/>
            </a:solidFill>
            <a:latin typeface="Montserrat" panose="00000500000000000000"/>
          </a:endParaRPr>
        </a:p>
      </dsp:txBody>
      <dsp:txXfrm>
        <a:off x="1859415" y="384519"/>
        <a:ext cx="2971409" cy="1844943"/>
      </dsp:txXfrm>
    </dsp:sp>
    <dsp:sp modelId="{FE488585-6AAE-9047-8E57-C9BAAF30A5EC}">
      <dsp:nvSpPr>
        <dsp:cNvPr id="0" name=""/>
        <dsp:cNvSpPr/>
      </dsp:nvSpPr>
      <dsp:spPr>
        <a:xfrm>
          <a:off x="5231135" y="1354"/>
          <a:ext cx="3086207" cy="1959741"/>
        </a:xfrm>
        <a:prstGeom prst="roundRect">
          <a:avLst>
            <a:gd name="adj" fmla="val 10000"/>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3A9B777-AFE9-FB47-BBBD-519FC13AD414}">
      <dsp:nvSpPr>
        <dsp:cNvPr id="0" name=""/>
        <dsp:cNvSpPr/>
      </dsp:nvSpPr>
      <dsp:spPr>
        <a:xfrm>
          <a:off x="5574047" y="327120"/>
          <a:ext cx="3086207" cy="1959741"/>
        </a:xfrm>
        <a:prstGeom prst="roundRect">
          <a:avLst>
            <a:gd name="adj" fmla="val 10000"/>
          </a:avLst>
        </a:prstGeom>
        <a:solidFill>
          <a:schemeClr val="dk1">
            <a:alpha val="90000"/>
            <a:tint val="40000"/>
            <a:hueOff val="0"/>
            <a:satOff val="0"/>
            <a:lumOff val="0"/>
            <a:alphaOff val="0"/>
          </a:schemeClr>
        </a:solidFill>
        <a:ln w="12700" cap="flat" cmpd="sng" algn="ctr">
          <a:solidFill>
            <a:schemeClr val="dk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s-ES" sz="1200" kern="1200" dirty="0">
              <a:solidFill>
                <a:srgbClr val="152B48"/>
              </a:solidFill>
              <a:latin typeface="Montserrat" panose="00000500000000000000"/>
            </a:rPr>
            <a:t>Ecocardiografía en pacientes con aneurismas grandes </a:t>
          </a:r>
          <a:r>
            <a:rPr lang="es-ES" sz="1200" kern="1200" dirty="0">
              <a:solidFill>
                <a:srgbClr val="152B48"/>
              </a:solidFill>
              <a:latin typeface="Montserrat" panose="00000500000000000000"/>
              <a:sym typeface="Wingdings" panose="05000000000000000000" pitchFamily="2" charset="2"/>
            </a:rPr>
            <a:t> 2</a:t>
          </a:r>
          <a:r>
            <a:rPr lang="es-ES" sz="1200" kern="1200" dirty="0">
              <a:solidFill>
                <a:srgbClr val="152B48"/>
              </a:solidFill>
              <a:latin typeface="Montserrat" panose="00000500000000000000"/>
            </a:rPr>
            <a:t> veces por semana durante los primeros 45 días de la enfermedad, y luego mensualmente hasta el tercer mes después del inicio de la enfermedad </a:t>
          </a:r>
          <a:r>
            <a:rPr lang="es-ES" sz="1200" kern="1200" dirty="0">
              <a:solidFill>
                <a:srgbClr val="152B48"/>
              </a:solidFill>
              <a:latin typeface="Montserrat" panose="00000500000000000000"/>
              <a:sym typeface="Wingdings" panose="05000000000000000000" pitchFamily="2" charset="2"/>
            </a:rPr>
            <a:t> riesgo de trombosis.</a:t>
          </a:r>
          <a:endParaRPr lang="en-US" sz="1200" kern="1200" dirty="0">
            <a:solidFill>
              <a:srgbClr val="152B48"/>
            </a:solidFill>
            <a:latin typeface="Montserrat" panose="00000500000000000000"/>
          </a:endParaRPr>
        </a:p>
      </dsp:txBody>
      <dsp:txXfrm>
        <a:off x="5631446" y="384519"/>
        <a:ext cx="2971409" cy="1844943"/>
      </dsp:txXfrm>
    </dsp:sp>
  </dsp:spTree>
</dsp:drawing>
</file>

<file path=ppt/diagrams/drawing2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92B196E-92CA-5D4D-B06A-C0DA88617313}">
      <dsp:nvSpPr>
        <dsp:cNvPr id="0" name=""/>
        <dsp:cNvSpPr/>
      </dsp:nvSpPr>
      <dsp:spPr>
        <a:xfrm>
          <a:off x="0" y="95363"/>
          <a:ext cx="6079435" cy="421200"/>
        </a:xfrm>
        <a:prstGeom prst="roundRect">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es-ES" sz="1600" kern="1200" dirty="0">
              <a:solidFill>
                <a:srgbClr val="152B48"/>
              </a:solidFill>
              <a:latin typeface="Montserrat" panose="00000500000000000000"/>
            </a:rPr>
            <a:t>Hematocrito &lt; 35%</a:t>
          </a:r>
          <a:endParaRPr lang="es-CO" sz="1600" kern="1200" dirty="0">
            <a:solidFill>
              <a:srgbClr val="152B48"/>
            </a:solidFill>
            <a:latin typeface="Montserrat" panose="00000500000000000000"/>
          </a:endParaRPr>
        </a:p>
      </dsp:txBody>
      <dsp:txXfrm>
        <a:off x="20561" y="115924"/>
        <a:ext cx="6038313" cy="380078"/>
      </dsp:txXfrm>
    </dsp:sp>
    <dsp:sp modelId="{7C1E62AE-9621-6C4F-9AFB-6D8FB0FE8C88}">
      <dsp:nvSpPr>
        <dsp:cNvPr id="0" name=""/>
        <dsp:cNvSpPr/>
      </dsp:nvSpPr>
      <dsp:spPr>
        <a:xfrm>
          <a:off x="0" y="562643"/>
          <a:ext cx="6079435" cy="421200"/>
        </a:xfrm>
        <a:prstGeom prst="roundRect">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es-ES" sz="1600" kern="1200" dirty="0">
              <a:solidFill>
                <a:srgbClr val="152B48"/>
              </a:solidFill>
              <a:latin typeface="Montserrat" panose="00000500000000000000"/>
            </a:rPr>
            <a:t>Hemoglobina &lt; 11,6 g/dl</a:t>
          </a:r>
          <a:endParaRPr lang="es-CO" sz="1600" kern="1200" dirty="0">
            <a:solidFill>
              <a:srgbClr val="152B48"/>
            </a:solidFill>
            <a:latin typeface="Montserrat" panose="00000500000000000000"/>
          </a:endParaRPr>
        </a:p>
      </dsp:txBody>
      <dsp:txXfrm>
        <a:off x="20561" y="583204"/>
        <a:ext cx="6038313" cy="380078"/>
      </dsp:txXfrm>
    </dsp:sp>
    <dsp:sp modelId="{1FB160B4-BCC0-0043-9339-C1F2CEE1661A}">
      <dsp:nvSpPr>
        <dsp:cNvPr id="0" name=""/>
        <dsp:cNvSpPr/>
      </dsp:nvSpPr>
      <dsp:spPr>
        <a:xfrm>
          <a:off x="0" y="1029923"/>
          <a:ext cx="6079435" cy="421200"/>
        </a:xfrm>
        <a:prstGeom prst="roundRect">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es-ES" sz="1600" kern="1200">
              <a:solidFill>
                <a:srgbClr val="152B48"/>
              </a:solidFill>
              <a:latin typeface="Montserrat" panose="00000500000000000000"/>
            </a:rPr>
            <a:t>Leucocitosis &gt;12.000</a:t>
          </a:r>
          <a:endParaRPr lang="es-CO" sz="1600" kern="1200">
            <a:solidFill>
              <a:srgbClr val="152B48"/>
            </a:solidFill>
            <a:latin typeface="Montserrat" panose="00000500000000000000"/>
          </a:endParaRPr>
        </a:p>
      </dsp:txBody>
      <dsp:txXfrm>
        <a:off x="20561" y="1050484"/>
        <a:ext cx="6038313" cy="380078"/>
      </dsp:txXfrm>
    </dsp:sp>
    <dsp:sp modelId="{D5DBFB9D-8F73-6341-96D7-AFE030B60C24}">
      <dsp:nvSpPr>
        <dsp:cNvPr id="0" name=""/>
        <dsp:cNvSpPr/>
      </dsp:nvSpPr>
      <dsp:spPr>
        <a:xfrm>
          <a:off x="0" y="1497203"/>
          <a:ext cx="6079435" cy="421200"/>
        </a:xfrm>
        <a:prstGeom prst="roundRect">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es-ES" sz="1600" kern="1200">
              <a:solidFill>
                <a:srgbClr val="152B48"/>
              </a:solidFill>
              <a:latin typeface="Montserrat" panose="00000500000000000000"/>
            </a:rPr>
            <a:t>Plaquetas &lt;350.000</a:t>
          </a:r>
          <a:endParaRPr lang="es-CO" sz="1600" kern="1200">
            <a:solidFill>
              <a:srgbClr val="152B48"/>
            </a:solidFill>
            <a:latin typeface="Montserrat" panose="00000500000000000000"/>
          </a:endParaRPr>
        </a:p>
      </dsp:txBody>
      <dsp:txXfrm>
        <a:off x="20561" y="1517764"/>
        <a:ext cx="6038313" cy="380078"/>
      </dsp:txXfrm>
    </dsp:sp>
    <dsp:sp modelId="{686E11DF-CECD-3A42-BF53-B287D7AC31F5}">
      <dsp:nvSpPr>
        <dsp:cNvPr id="0" name=""/>
        <dsp:cNvSpPr/>
      </dsp:nvSpPr>
      <dsp:spPr>
        <a:xfrm>
          <a:off x="0" y="1964483"/>
          <a:ext cx="6079435" cy="421200"/>
        </a:xfrm>
        <a:prstGeom prst="roundRect">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es-ES" sz="1600" kern="1200" dirty="0">
              <a:solidFill>
                <a:srgbClr val="152B48"/>
              </a:solidFill>
              <a:latin typeface="Montserrat" panose="00000500000000000000"/>
            </a:rPr>
            <a:t>Albumina &lt; 3,5 g/dl</a:t>
          </a:r>
          <a:endParaRPr lang="es-CO" sz="1600" kern="1200" dirty="0">
            <a:solidFill>
              <a:srgbClr val="152B48"/>
            </a:solidFill>
            <a:latin typeface="Montserrat" panose="00000500000000000000"/>
          </a:endParaRPr>
        </a:p>
      </dsp:txBody>
      <dsp:txXfrm>
        <a:off x="20561" y="1985044"/>
        <a:ext cx="6038313" cy="380078"/>
      </dsp:txXfrm>
    </dsp:sp>
    <dsp:sp modelId="{85ECC326-4A1B-F74E-92F2-0ECE81904C47}">
      <dsp:nvSpPr>
        <dsp:cNvPr id="0" name=""/>
        <dsp:cNvSpPr/>
      </dsp:nvSpPr>
      <dsp:spPr>
        <a:xfrm>
          <a:off x="0" y="2431763"/>
          <a:ext cx="6079435" cy="421200"/>
        </a:xfrm>
        <a:prstGeom prst="roundRect">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es-ES" sz="1600" kern="1200">
              <a:solidFill>
                <a:srgbClr val="152B48"/>
              </a:solidFill>
              <a:latin typeface="Montserrat" panose="00000500000000000000"/>
            </a:rPr>
            <a:t>Hombre</a:t>
          </a:r>
          <a:endParaRPr lang="es-CO" sz="1600" kern="1200">
            <a:solidFill>
              <a:srgbClr val="152B48"/>
            </a:solidFill>
            <a:latin typeface="Montserrat" panose="00000500000000000000"/>
          </a:endParaRPr>
        </a:p>
      </dsp:txBody>
      <dsp:txXfrm>
        <a:off x="20561" y="2452324"/>
        <a:ext cx="6038313" cy="380078"/>
      </dsp:txXfrm>
    </dsp:sp>
    <dsp:sp modelId="{A9670566-20D8-CD43-B39D-876AF3CF559C}">
      <dsp:nvSpPr>
        <dsp:cNvPr id="0" name=""/>
        <dsp:cNvSpPr/>
      </dsp:nvSpPr>
      <dsp:spPr>
        <a:xfrm>
          <a:off x="0" y="2899043"/>
          <a:ext cx="6079435" cy="421200"/>
        </a:xfrm>
        <a:prstGeom prst="roundRect">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es-ES" sz="1600" kern="1200">
              <a:solidFill>
                <a:srgbClr val="152B48"/>
              </a:solidFill>
              <a:latin typeface="Montserrat" panose="00000500000000000000"/>
            </a:rPr>
            <a:t>Edad &lt;12 meses </a:t>
          </a:r>
          <a:endParaRPr lang="es-CO" sz="1600" kern="1200">
            <a:solidFill>
              <a:srgbClr val="152B48"/>
            </a:solidFill>
            <a:latin typeface="Montserrat" panose="00000500000000000000"/>
          </a:endParaRPr>
        </a:p>
      </dsp:txBody>
      <dsp:txXfrm>
        <a:off x="20561" y="2919604"/>
        <a:ext cx="6038313" cy="380078"/>
      </dsp:txXfrm>
    </dsp:sp>
    <dsp:sp modelId="{23C86167-967D-6F4B-9484-BBB7DC7D398C}">
      <dsp:nvSpPr>
        <dsp:cNvPr id="0" name=""/>
        <dsp:cNvSpPr/>
      </dsp:nvSpPr>
      <dsp:spPr>
        <a:xfrm>
          <a:off x="0" y="3366323"/>
          <a:ext cx="6079435" cy="421200"/>
        </a:xfrm>
        <a:prstGeom prst="roundRect">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es-ES" sz="1600" kern="1200">
              <a:solidFill>
                <a:srgbClr val="152B48"/>
              </a:solidFill>
              <a:latin typeface="Montserrat" panose="00000500000000000000"/>
            </a:rPr>
            <a:t>PCR &gt;3mg/dl</a:t>
          </a:r>
          <a:endParaRPr lang="es-CO" sz="1600" kern="1200">
            <a:solidFill>
              <a:srgbClr val="152B48"/>
            </a:solidFill>
            <a:latin typeface="Montserrat" panose="00000500000000000000"/>
          </a:endParaRPr>
        </a:p>
      </dsp:txBody>
      <dsp:txXfrm>
        <a:off x="20561" y="3386884"/>
        <a:ext cx="6038313" cy="380078"/>
      </dsp:txXfrm>
    </dsp:sp>
  </dsp:spTree>
</dsp:drawing>
</file>

<file path=ppt/diagrams/drawing2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381C6B9-4F35-4B7D-ABC0-74BA2EF08E9C}">
      <dsp:nvSpPr>
        <dsp:cNvPr id="0" name=""/>
        <dsp:cNvSpPr/>
      </dsp:nvSpPr>
      <dsp:spPr>
        <a:xfrm>
          <a:off x="0" y="9682"/>
          <a:ext cx="6182554" cy="1010880"/>
        </a:xfrm>
        <a:prstGeom prst="roundRect">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s-CO" sz="2000" kern="1200" dirty="0">
              <a:solidFill>
                <a:srgbClr val="152B48"/>
              </a:solidFill>
              <a:latin typeface="Montserrat" panose="00000500000000000000" pitchFamily="50" charset="0"/>
            </a:rPr>
            <a:t>Objetivo</a:t>
          </a:r>
        </a:p>
      </dsp:txBody>
      <dsp:txXfrm>
        <a:off x="49347" y="59029"/>
        <a:ext cx="6083860" cy="912186"/>
      </dsp:txXfrm>
    </dsp:sp>
    <dsp:sp modelId="{76C7FF52-21AB-4FC1-A8BC-0B76C372F20F}">
      <dsp:nvSpPr>
        <dsp:cNvPr id="0" name=""/>
        <dsp:cNvSpPr/>
      </dsp:nvSpPr>
      <dsp:spPr>
        <a:xfrm>
          <a:off x="0" y="1020562"/>
          <a:ext cx="6182554" cy="89424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96296" tIns="25400" rIns="142240" bIns="25400" numCol="1" spcCol="1270" anchor="t" anchorCtr="0">
          <a:noAutofit/>
        </a:bodyPr>
        <a:lstStyle/>
        <a:p>
          <a:pPr marL="228600" lvl="1" indent="-228600" algn="l" defTabSz="889000">
            <a:lnSpc>
              <a:spcPct val="90000"/>
            </a:lnSpc>
            <a:spcBef>
              <a:spcPct val="0"/>
            </a:spcBef>
            <a:spcAft>
              <a:spcPct val="20000"/>
            </a:spcAft>
            <a:buChar char="•"/>
          </a:pPr>
          <a:r>
            <a:rPr lang="es-MX" sz="2000" kern="1200" dirty="0">
              <a:solidFill>
                <a:srgbClr val="152B48"/>
              </a:solidFill>
              <a:effectLst/>
              <a:latin typeface="Montserrat" panose="00000500000000000000" pitchFamily="50" charset="0"/>
              <a:ea typeface="Calibri" panose="020F0502020204030204" pitchFamily="34" charset="0"/>
              <a:cs typeface="Times New Roman" panose="02020603050405020304" pitchFamily="18" charset="0"/>
            </a:rPr>
            <a:t>Reducir inflamación y  daño arterial, prevenir trombosis (anomalías coronarias).</a:t>
          </a:r>
          <a:endParaRPr lang="es-CO" sz="2000" kern="1200" dirty="0">
            <a:solidFill>
              <a:srgbClr val="152B48"/>
            </a:solidFill>
            <a:latin typeface="Montserrat" panose="00000500000000000000" pitchFamily="50" charset="0"/>
          </a:endParaRPr>
        </a:p>
      </dsp:txBody>
      <dsp:txXfrm>
        <a:off x="0" y="1020562"/>
        <a:ext cx="6182554" cy="894240"/>
      </dsp:txXfrm>
    </dsp:sp>
    <dsp:sp modelId="{4A0BA709-DDB8-4E8F-9BBB-12EB9D8CD93A}">
      <dsp:nvSpPr>
        <dsp:cNvPr id="0" name=""/>
        <dsp:cNvSpPr/>
      </dsp:nvSpPr>
      <dsp:spPr>
        <a:xfrm>
          <a:off x="0" y="1914802"/>
          <a:ext cx="6182554" cy="1010880"/>
        </a:xfrm>
        <a:prstGeom prst="roundRect">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s-MX" sz="2000" kern="1200" dirty="0">
              <a:solidFill>
                <a:srgbClr val="152B48"/>
              </a:solidFill>
              <a:latin typeface="Montserrat" panose="00000500000000000000" pitchFamily="50" charset="0"/>
            </a:rPr>
            <a:t>Pilar del tratamiento</a:t>
          </a:r>
          <a:endParaRPr lang="es-CO" sz="2000" kern="1200" dirty="0">
            <a:solidFill>
              <a:srgbClr val="152B48"/>
            </a:solidFill>
            <a:latin typeface="Montserrat" panose="00000500000000000000" pitchFamily="50" charset="0"/>
          </a:endParaRPr>
        </a:p>
      </dsp:txBody>
      <dsp:txXfrm>
        <a:off x="49347" y="1964149"/>
        <a:ext cx="6083860" cy="912186"/>
      </dsp:txXfrm>
    </dsp:sp>
    <dsp:sp modelId="{03F06058-181A-421C-A64D-C53F7F93910E}">
      <dsp:nvSpPr>
        <dsp:cNvPr id="0" name=""/>
        <dsp:cNvSpPr/>
      </dsp:nvSpPr>
      <dsp:spPr>
        <a:xfrm>
          <a:off x="0" y="2925682"/>
          <a:ext cx="6182554" cy="89424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96296" tIns="25400" rIns="142240" bIns="25400" numCol="1" spcCol="1270" anchor="t" anchorCtr="0">
          <a:noAutofit/>
        </a:bodyPr>
        <a:lstStyle/>
        <a:p>
          <a:pPr marL="228600" lvl="1" indent="-228600" algn="l" defTabSz="889000">
            <a:lnSpc>
              <a:spcPct val="90000"/>
            </a:lnSpc>
            <a:spcBef>
              <a:spcPct val="0"/>
            </a:spcBef>
            <a:spcAft>
              <a:spcPct val="20000"/>
            </a:spcAft>
            <a:buChar char="•"/>
          </a:pPr>
          <a:r>
            <a:rPr lang="es-MX" sz="2000" kern="1200" dirty="0">
              <a:solidFill>
                <a:srgbClr val="152B48"/>
              </a:solidFill>
              <a:latin typeface="Montserrat" panose="00000500000000000000" pitchFamily="50" charset="0"/>
            </a:rPr>
            <a:t>EK completo e incompleto (1 dosis alta de IGIV + ASA).</a:t>
          </a:r>
          <a:endParaRPr lang="es-CO" sz="2000" kern="1200" dirty="0">
            <a:solidFill>
              <a:srgbClr val="152B48"/>
            </a:solidFill>
            <a:latin typeface="Montserrat" panose="00000500000000000000" pitchFamily="50" charset="0"/>
          </a:endParaRPr>
        </a:p>
      </dsp:txBody>
      <dsp:txXfrm>
        <a:off x="0" y="2925682"/>
        <a:ext cx="6182554" cy="894240"/>
      </dsp:txXfrm>
    </dsp:sp>
  </dsp:spTree>
</dsp:drawing>
</file>

<file path=ppt/diagrams/drawing2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381C6B9-4F35-4B7D-ABC0-74BA2EF08E9C}">
      <dsp:nvSpPr>
        <dsp:cNvPr id="0" name=""/>
        <dsp:cNvSpPr/>
      </dsp:nvSpPr>
      <dsp:spPr>
        <a:xfrm>
          <a:off x="0" y="26490"/>
          <a:ext cx="6732105" cy="1141920"/>
        </a:xfrm>
        <a:prstGeom prst="roundRect">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s-CO" sz="1800" kern="1200" dirty="0">
              <a:solidFill>
                <a:srgbClr val="152B48"/>
              </a:solidFill>
              <a:latin typeface="Montserrat" panose="00000500000000000000" pitchFamily="50" charset="0"/>
            </a:rPr>
            <a:t>Pacientes con diagnóstico de EK </a:t>
          </a:r>
          <a:r>
            <a:rPr lang="es-CO" sz="1800" kern="1200" dirty="0">
              <a:solidFill>
                <a:srgbClr val="152B48"/>
              </a:solidFill>
              <a:latin typeface="Montserrat" panose="00000500000000000000" pitchFamily="50" charset="0"/>
              <a:sym typeface="Wingdings" panose="05000000000000000000" pitchFamily="2" charset="2"/>
            </a:rPr>
            <a:t> &lt; 10 días</a:t>
          </a:r>
          <a:endParaRPr lang="es-CO" sz="1800" kern="1200" dirty="0">
            <a:solidFill>
              <a:srgbClr val="152B48"/>
            </a:solidFill>
            <a:latin typeface="Montserrat" panose="00000500000000000000" pitchFamily="50" charset="0"/>
          </a:endParaRPr>
        </a:p>
      </dsp:txBody>
      <dsp:txXfrm>
        <a:off x="55744" y="82234"/>
        <a:ext cx="6620617" cy="1030432"/>
      </dsp:txXfrm>
    </dsp:sp>
    <dsp:sp modelId="{215C5FF2-67EE-41A2-A914-AE62BF529BCF}">
      <dsp:nvSpPr>
        <dsp:cNvPr id="0" name=""/>
        <dsp:cNvSpPr/>
      </dsp:nvSpPr>
      <dsp:spPr>
        <a:xfrm>
          <a:off x="0" y="1344090"/>
          <a:ext cx="6732105" cy="1141920"/>
        </a:xfrm>
        <a:prstGeom prst="roundRect">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s-ES" sz="1800" kern="1200" dirty="0">
              <a:solidFill>
                <a:srgbClr val="152B48"/>
              </a:solidFill>
              <a:latin typeface="Montserrat" panose="00000500000000000000" pitchFamily="50" charset="0"/>
            </a:rPr>
            <a:t>Pacientes con diagnóstico de EK &gt; 10 días</a:t>
          </a:r>
          <a:endParaRPr lang="es-CO" sz="1800" kern="1200" dirty="0">
            <a:solidFill>
              <a:srgbClr val="152B48"/>
            </a:solidFill>
            <a:latin typeface="Montserrat" panose="00000500000000000000" pitchFamily="50" charset="0"/>
          </a:endParaRPr>
        </a:p>
      </dsp:txBody>
      <dsp:txXfrm>
        <a:off x="55744" y="1399834"/>
        <a:ext cx="6620617" cy="1030432"/>
      </dsp:txXfrm>
    </dsp:sp>
    <dsp:sp modelId="{7B06DB4C-4C2E-4A92-9604-40DDC7B62056}">
      <dsp:nvSpPr>
        <dsp:cNvPr id="0" name=""/>
        <dsp:cNvSpPr/>
      </dsp:nvSpPr>
      <dsp:spPr>
        <a:xfrm>
          <a:off x="0" y="2486011"/>
          <a:ext cx="6732105" cy="101016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13744" tIns="22860" rIns="128016" bIns="22860" numCol="1" spcCol="1270" anchor="t" anchorCtr="0">
          <a:noAutofit/>
        </a:bodyPr>
        <a:lstStyle/>
        <a:p>
          <a:pPr marL="171450" lvl="1" indent="-171450" algn="l" defTabSz="800100">
            <a:lnSpc>
              <a:spcPct val="90000"/>
            </a:lnSpc>
            <a:spcBef>
              <a:spcPct val="0"/>
            </a:spcBef>
            <a:spcAft>
              <a:spcPct val="20000"/>
            </a:spcAft>
            <a:buChar char="•"/>
          </a:pPr>
          <a:r>
            <a:rPr lang="es-ES" sz="1800" kern="1200" dirty="0">
              <a:solidFill>
                <a:srgbClr val="152B48"/>
              </a:solidFill>
              <a:latin typeface="Montserrat" panose="00000500000000000000" pitchFamily="50" charset="0"/>
            </a:rPr>
            <a:t>Persistencia de fiebre, marcadores de inflamación o diagnóstico de aneurisma coronario.</a:t>
          </a:r>
          <a:endParaRPr lang="es-CO" sz="1800" kern="1200" dirty="0">
            <a:solidFill>
              <a:srgbClr val="152B48"/>
            </a:solidFill>
            <a:latin typeface="Montserrat" panose="00000500000000000000" pitchFamily="50" charset="0"/>
          </a:endParaRPr>
        </a:p>
      </dsp:txBody>
      <dsp:txXfrm>
        <a:off x="0" y="2486011"/>
        <a:ext cx="6732105" cy="101016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2493FD2-DD91-482C-8B63-6F771BBE5C06}">
      <dsp:nvSpPr>
        <dsp:cNvPr id="0" name=""/>
        <dsp:cNvSpPr/>
      </dsp:nvSpPr>
      <dsp:spPr>
        <a:xfrm rot="16200000">
          <a:off x="-332864" y="334476"/>
          <a:ext cx="2250236" cy="1581283"/>
        </a:xfrm>
        <a:prstGeom prst="flowChartManualOperation">
          <a:avLst/>
        </a:prstGeom>
        <a:solidFill>
          <a:schemeClr val="lt1">
            <a:hueOff val="0"/>
            <a:satOff val="0"/>
            <a:lumOff val="0"/>
            <a:alphaOff val="0"/>
          </a:schemeClr>
        </a:solidFill>
        <a:ln w="12700" cap="flat" cmpd="sng" algn="ctr">
          <a:solidFill>
            <a:schemeClr val="dk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7950" tIns="0" rIns="110373" bIns="0" numCol="1" spcCol="1270" anchor="ctr" anchorCtr="0">
          <a:noAutofit/>
        </a:bodyPr>
        <a:lstStyle/>
        <a:p>
          <a:pPr marL="0" lvl="0" indent="0" algn="ctr" defTabSz="755650">
            <a:lnSpc>
              <a:spcPct val="90000"/>
            </a:lnSpc>
            <a:spcBef>
              <a:spcPct val="0"/>
            </a:spcBef>
            <a:spcAft>
              <a:spcPct val="35000"/>
            </a:spcAft>
            <a:buNone/>
          </a:pPr>
          <a:r>
            <a:rPr lang="es-ES" sz="1700" kern="1200" dirty="0">
              <a:latin typeface="Montserrat"/>
            </a:rPr>
            <a:t>Respuesta inmune</a:t>
          </a:r>
          <a:endParaRPr lang="es-CO" sz="1700" kern="1200" dirty="0">
            <a:latin typeface="Montserrat"/>
          </a:endParaRPr>
        </a:p>
      </dsp:txBody>
      <dsp:txXfrm rot="5400000">
        <a:off x="1613" y="450046"/>
        <a:ext cx="1581283" cy="1350142"/>
      </dsp:txXfrm>
    </dsp:sp>
    <dsp:sp modelId="{A5378C34-D75E-4B30-8DAA-2B388C0F4A4F}">
      <dsp:nvSpPr>
        <dsp:cNvPr id="0" name=""/>
        <dsp:cNvSpPr/>
      </dsp:nvSpPr>
      <dsp:spPr>
        <a:xfrm rot="16200000">
          <a:off x="1367015" y="334476"/>
          <a:ext cx="2250236" cy="1581283"/>
        </a:xfrm>
        <a:prstGeom prst="flowChartManualOperation">
          <a:avLst/>
        </a:prstGeom>
        <a:solidFill>
          <a:schemeClr val="lt1">
            <a:hueOff val="0"/>
            <a:satOff val="0"/>
            <a:lumOff val="0"/>
            <a:alphaOff val="0"/>
          </a:schemeClr>
        </a:solidFill>
        <a:ln w="12700" cap="flat" cmpd="sng" algn="ctr">
          <a:solidFill>
            <a:schemeClr val="dk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7950" tIns="0" rIns="110373" bIns="0" numCol="1" spcCol="1270" anchor="ctr" anchorCtr="0">
          <a:noAutofit/>
        </a:bodyPr>
        <a:lstStyle/>
        <a:p>
          <a:pPr marL="0" lvl="0" indent="0" algn="ctr" defTabSz="755650">
            <a:lnSpc>
              <a:spcPct val="90000"/>
            </a:lnSpc>
            <a:spcBef>
              <a:spcPct val="0"/>
            </a:spcBef>
            <a:spcAft>
              <a:spcPct val="35000"/>
            </a:spcAft>
            <a:buNone/>
          </a:pPr>
          <a:r>
            <a:rPr lang="es-ES" sz="1700" kern="1200" dirty="0">
              <a:latin typeface="Montserrat"/>
            </a:rPr>
            <a:t>Factores genéticos</a:t>
          </a:r>
          <a:endParaRPr lang="es-CO" sz="1700" kern="1200" dirty="0">
            <a:latin typeface="Montserrat"/>
          </a:endParaRPr>
        </a:p>
      </dsp:txBody>
      <dsp:txXfrm rot="5400000">
        <a:off x="1701492" y="450046"/>
        <a:ext cx="1581283" cy="1350142"/>
      </dsp:txXfrm>
    </dsp:sp>
    <dsp:sp modelId="{CFB1E114-17C1-49E9-8450-4346B2B77169}">
      <dsp:nvSpPr>
        <dsp:cNvPr id="0" name=""/>
        <dsp:cNvSpPr/>
      </dsp:nvSpPr>
      <dsp:spPr>
        <a:xfrm rot="16200000">
          <a:off x="3066894" y="334476"/>
          <a:ext cx="2250236" cy="1581283"/>
        </a:xfrm>
        <a:prstGeom prst="flowChartManualOperation">
          <a:avLst/>
        </a:prstGeom>
        <a:solidFill>
          <a:schemeClr val="lt1">
            <a:hueOff val="0"/>
            <a:satOff val="0"/>
            <a:lumOff val="0"/>
            <a:alphaOff val="0"/>
          </a:schemeClr>
        </a:solidFill>
        <a:ln w="12700" cap="flat" cmpd="sng" algn="ctr">
          <a:solidFill>
            <a:schemeClr val="dk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7950" tIns="0" rIns="110373" bIns="0" numCol="1" spcCol="1270" anchor="ctr" anchorCtr="0">
          <a:noAutofit/>
        </a:bodyPr>
        <a:lstStyle/>
        <a:p>
          <a:pPr marL="0" lvl="0" indent="0" algn="ctr" defTabSz="755650">
            <a:lnSpc>
              <a:spcPct val="90000"/>
            </a:lnSpc>
            <a:spcBef>
              <a:spcPct val="0"/>
            </a:spcBef>
            <a:spcAft>
              <a:spcPct val="35000"/>
            </a:spcAft>
            <a:buNone/>
          </a:pPr>
          <a:r>
            <a:rPr lang="es-ES" sz="1700" kern="1200" dirty="0">
              <a:latin typeface="Montserrat"/>
            </a:rPr>
            <a:t>Factores ambientales</a:t>
          </a:r>
          <a:endParaRPr lang="es-CO" sz="1700" kern="1200" dirty="0">
            <a:latin typeface="Montserrat"/>
          </a:endParaRPr>
        </a:p>
      </dsp:txBody>
      <dsp:txXfrm rot="5400000">
        <a:off x="3401371" y="450046"/>
        <a:ext cx="1581283" cy="1350142"/>
      </dsp:txXfrm>
    </dsp:sp>
    <dsp:sp modelId="{08387ECB-19AB-4D0E-84BF-005A4899F284}">
      <dsp:nvSpPr>
        <dsp:cNvPr id="0" name=""/>
        <dsp:cNvSpPr/>
      </dsp:nvSpPr>
      <dsp:spPr>
        <a:xfrm rot="16200000">
          <a:off x="4766774" y="334476"/>
          <a:ext cx="2250236" cy="1581283"/>
        </a:xfrm>
        <a:prstGeom prst="flowChartManualOperation">
          <a:avLst/>
        </a:prstGeom>
        <a:solidFill>
          <a:schemeClr val="lt1">
            <a:hueOff val="0"/>
            <a:satOff val="0"/>
            <a:lumOff val="0"/>
            <a:alphaOff val="0"/>
          </a:schemeClr>
        </a:solidFill>
        <a:ln w="12700" cap="flat" cmpd="sng" algn="ctr">
          <a:solidFill>
            <a:schemeClr val="dk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7950" tIns="0" rIns="110373" bIns="0" numCol="1" spcCol="1270" anchor="ctr" anchorCtr="0">
          <a:noAutofit/>
        </a:bodyPr>
        <a:lstStyle/>
        <a:p>
          <a:pPr marL="0" lvl="0" indent="0" algn="ctr" defTabSz="755650">
            <a:lnSpc>
              <a:spcPct val="90000"/>
            </a:lnSpc>
            <a:spcBef>
              <a:spcPct val="0"/>
            </a:spcBef>
            <a:spcAft>
              <a:spcPct val="35000"/>
            </a:spcAft>
            <a:buNone/>
          </a:pPr>
          <a:r>
            <a:rPr lang="es-ES" sz="1700" kern="1200" dirty="0">
              <a:latin typeface="Montserrat"/>
            </a:rPr>
            <a:t>Infeccioso</a:t>
          </a:r>
          <a:endParaRPr lang="es-CO" sz="1700" kern="1200" dirty="0">
            <a:latin typeface="Montserrat"/>
          </a:endParaRPr>
        </a:p>
      </dsp:txBody>
      <dsp:txXfrm rot="5400000">
        <a:off x="5101251" y="450046"/>
        <a:ext cx="1581283" cy="1350142"/>
      </dsp:txXfrm>
    </dsp:sp>
  </dsp:spTree>
</dsp:drawing>
</file>

<file path=ppt/diagrams/drawing3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14AFDBD-3D23-473C-AF25-AF1885B9D0DB}">
      <dsp:nvSpPr>
        <dsp:cNvPr id="0" name=""/>
        <dsp:cNvSpPr/>
      </dsp:nvSpPr>
      <dsp:spPr>
        <a:xfrm>
          <a:off x="-3463250" y="-536018"/>
          <a:ext cx="4157026" cy="4157026"/>
        </a:xfrm>
        <a:prstGeom prst="blockArc">
          <a:avLst>
            <a:gd name="adj1" fmla="val 18900000"/>
            <a:gd name="adj2" fmla="val 2700000"/>
            <a:gd name="adj3" fmla="val 520"/>
          </a:avLst>
        </a:pr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434FEC22-E0FE-436B-8683-26B5299FCC2F}">
      <dsp:nvSpPr>
        <dsp:cNvPr id="0" name=""/>
        <dsp:cNvSpPr/>
      </dsp:nvSpPr>
      <dsp:spPr>
        <a:xfrm>
          <a:off x="567098" y="440721"/>
          <a:ext cx="5870437" cy="881319"/>
        </a:xfrm>
        <a:prstGeom prst="rect">
          <a:avLst/>
        </a:prstGeom>
        <a:gradFill rotWithShape="0">
          <a:gsLst>
            <a:gs pos="0">
              <a:schemeClr val="lt1">
                <a:hueOff val="0"/>
                <a:satOff val="0"/>
                <a:lumOff val="0"/>
                <a:alphaOff val="0"/>
                <a:lumMod val="110000"/>
                <a:satMod val="105000"/>
                <a:tint val="67000"/>
              </a:schemeClr>
            </a:gs>
            <a:gs pos="50000">
              <a:schemeClr val="lt1">
                <a:hueOff val="0"/>
                <a:satOff val="0"/>
                <a:lumOff val="0"/>
                <a:alphaOff val="0"/>
                <a:lumMod val="105000"/>
                <a:satMod val="103000"/>
                <a:tint val="73000"/>
              </a:schemeClr>
            </a:gs>
            <a:gs pos="100000">
              <a:schemeClr val="lt1">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99548" tIns="35560" rIns="35560" bIns="35560" numCol="1" spcCol="1270" anchor="ctr" anchorCtr="0">
          <a:noAutofit/>
        </a:bodyPr>
        <a:lstStyle/>
        <a:p>
          <a:pPr marL="0" lvl="0" indent="0" algn="l" defTabSz="622300">
            <a:lnSpc>
              <a:spcPct val="90000"/>
            </a:lnSpc>
            <a:spcBef>
              <a:spcPct val="0"/>
            </a:spcBef>
            <a:spcAft>
              <a:spcPct val="35000"/>
            </a:spcAft>
            <a:buNone/>
          </a:pPr>
          <a:r>
            <a:rPr lang="es-MX" sz="1400" kern="1200" dirty="0">
              <a:solidFill>
                <a:srgbClr val="152B48"/>
              </a:solidFill>
              <a:latin typeface="Monserrat"/>
            </a:rPr>
            <a:t>Vacuna contra el MMR </a:t>
          </a:r>
          <a:r>
            <a:rPr lang="es-MX" sz="1400" kern="1200" dirty="0">
              <a:solidFill>
                <a:srgbClr val="152B48"/>
              </a:solidFill>
              <a:latin typeface="Monserrat"/>
              <a:sym typeface="Wingdings" panose="05000000000000000000" pitchFamily="2" charset="2"/>
            </a:rPr>
            <a:t> p</a:t>
          </a:r>
          <a:r>
            <a:rPr lang="es-MX" sz="1400" kern="1200" dirty="0">
              <a:solidFill>
                <a:srgbClr val="152B48"/>
              </a:solidFill>
              <a:latin typeface="Monserrat"/>
            </a:rPr>
            <a:t>osponerse 11 meses después de recibir dosis altas de IGIV.</a:t>
          </a:r>
          <a:endParaRPr lang="es-CO" sz="1400" kern="1200" dirty="0">
            <a:solidFill>
              <a:srgbClr val="152B48"/>
            </a:solidFill>
            <a:latin typeface="Monserrat"/>
          </a:endParaRPr>
        </a:p>
      </dsp:txBody>
      <dsp:txXfrm>
        <a:off x="567098" y="440721"/>
        <a:ext cx="5870437" cy="881319"/>
      </dsp:txXfrm>
    </dsp:sp>
    <dsp:sp modelId="{9F3CD512-473D-4DC9-8C92-AD5876F769E5}">
      <dsp:nvSpPr>
        <dsp:cNvPr id="0" name=""/>
        <dsp:cNvSpPr/>
      </dsp:nvSpPr>
      <dsp:spPr>
        <a:xfrm>
          <a:off x="16273" y="330556"/>
          <a:ext cx="1101649" cy="1101649"/>
        </a:xfrm>
        <a:prstGeom prst="ellipse">
          <a:avLst/>
        </a:prstGeom>
        <a:gradFill rotWithShape="0">
          <a:gsLst>
            <a:gs pos="0">
              <a:schemeClr val="lt1">
                <a:hueOff val="0"/>
                <a:satOff val="0"/>
                <a:lumOff val="0"/>
                <a:alphaOff val="0"/>
                <a:lumMod val="110000"/>
                <a:satMod val="105000"/>
                <a:tint val="67000"/>
              </a:schemeClr>
            </a:gs>
            <a:gs pos="50000">
              <a:schemeClr val="lt1">
                <a:hueOff val="0"/>
                <a:satOff val="0"/>
                <a:lumOff val="0"/>
                <a:alphaOff val="0"/>
                <a:lumMod val="105000"/>
                <a:satMod val="103000"/>
                <a:tint val="73000"/>
              </a:schemeClr>
            </a:gs>
            <a:gs pos="100000">
              <a:schemeClr val="lt1">
                <a:hueOff val="0"/>
                <a:satOff val="0"/>
                <a:lumOff val="0"/>
                <a:alphaOff val="0"/>
                <a:lumMod val="105000"/>
                <a:satMod val="109000"/>
                <a:tint val="81000"/>
              </a:schemeClr>
            </a:gs>
          </a:gsLst>
          <a:lin ang="5400000" scaled="0"/>
        </a:gradFill>
        <a:ln w="6350" cap="flat" cmpd="sng" algn="ctr">
          <a:solidFill>
            <a:schemeClr val="accent1">
              <a:hueOff val="0"/>
              <a:satOff val="0"/>
              <a:lumOff val="0"/>
              <a:alphaOff val="0"/>
            </a:schemeClr>
          </a:solidFill>
          <a:prstDash val="solid"/>
          <a:miter lim="800000"/>
        </a:ln>
        <a:effectLst/>
      </dsp:spPr>
      <dsp:style>
        <a:lnRef idx="1">
          <a:scrgbClr r="0" g="0" b="0"/>
        </a:lnRef>
        <a:fillRef idx="2">
          <a:scrgbClr r="0" g="0" b="0"/>
        </a:fillRef>
        <a:effectRef idx="0">
          <a:scrgbClr r="0" g="0" b="0"/>
        </a:effectRef>
        <a:fontRef idx="minor"/>
      </dsp:style>
    </dsp:sp>
    <dsp:sp modelId="{85141AA2-76A3-4694-B494-96BB7BB09CBA}">
      <dsp:nvSpPr>
        <dsp:cNvPr id="0" name=""/>
        <dsp:cNvSpPr/>
      </dsp:nvSpPr>
      <dsp:spPr>
        <a:xfrm>
          <a:off x="567098" y="1762948"/>
          <a:ext cx="5870437" cy="881319"/>
        </a:xfrm>
        <a:prstGeom prst="rect">
          <a:avLst/>
        </a:prstGeom>
        <a:gradFill rotWithShape="0">
          <a:gsLst>
            <a:gs pos="0">
              <a:schemeClr val="lt1">
                <a:hueOff val="0"/>
                <a:satOff val="0"/>
                <a:lumOff val="0"/>
                <a:alphaOff val="0"/>
                <a:lumMod val="110000"/>
                <a:satMod val="105000"/>
                <a:tint val="67000"/>
              </a:schemeClr>
            </a:gs>
            <a:gs pos="50000">
              <a:schemeClr val="lt1">
                <a:hueOff val="0"/>
                <a:satOff val="0"/>
                <a:lumOff val="0"/>
                <a:alphaOff val="0"/>
                <a:lumMod val="105000"/>
                <a:satMod val="103000"/>
                <a:tint val="73000"/>
              </a:schemeClr>
            </a:gs>
            <a:gs pos="100000">
              <a:schemeClr val="lt1">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99548" tIns="35560" rIns="35560" bIns="35560" numCol="1" spcCol="1270" anchor="ctr" anchorCtr="0">
          <a:noAutofit/>
        </a:bodyPr>
        <a:lstStyle/>
        <a:p>
          <a:pPr marL="0" lvl="0" indent="0" algn="l" defTabSz="622300">
            <a:lnSpc>
              <a:spcPct val="90000"/>
            </a:lnSpc>
            <a:spcBef>
              <a:spcPct val="0"/>
            </a:spcBef>
            <a:spcAft>
              <a:spcPct val="35000"/>
            </a:spcAft>
            <a:buNone/>
          </a:pPr>
          <a:r>
            <a:rPr lang="es-MX" sz="1400" kern="1200" dirty="0">
              <a:solidFill>
                <a:srgbClr val="152B48"/>
              </a:solidFill>
              <a:latin typeface="Monserrat"/>
            </a:rPr>
            <a:t>La IGIV debe administrarse lo antes posible (&lt;10 días), &gt; 10 días se usa en paciente con  inflamación sistémica en curso (VSG o PCR &gt;3),Fiebre persistente o aneurismas de las arterias coronarias (Z &gt;2.5).</a:t>
          </a:r>
          <a:endParaRPr lang="es-CO" sz="1400" kern="1200" dirty="0">
            <a:solidFill>
              <a:srgbClr val="152B48"/>
            </a:solidFill>
            <a:latin typeface="Monserrat"/>
          </a:endParaRPr>
        </a:p>
      </dsp:txBody>
      <dsp:txXfrm>
        <a:off x="567098" y="1762948"/>
        <a:ext cx="5870437" cy="881319"/>
      </dsp:txXfrm>
    </dsp:sp>
    <dsp:sp modelId="{B025E03A-B048-41FB-9F5C-4523DFC880C1}">
      <dsp:nvSpPr>
        <dsp:cNvPr id="0" name=""/>
        <dsp:cNvSpPr/>
      </dsp:nvSpPr>
      <dsp:spPr>
        <a:xfrm>
          <a:off x="16273" y="1652783"/>
          <a:ext cx="1101649" cy="1101649"/>
        </a:xfrm>
        <a:prstGeom prst="ellipse">
          <a:avLst/>
        </a:prstGeom>
        <a:gradFill rotWithShape="0">
          <a:gsLst>
            <a:gs pos="0">
              <a:schemeClr val="lt1">
                <a:hueOff val="0"/>
                <a:satOff val="0"/>
                <a:lumOff val="0"/>
                <a:alphaOff val="0"/>
                <a:lumMod val="110000"/>
                <a:satMod val="105000"/>
                <a:tint val="67000"/>
              </a:schemeClr>
            </a:gs>
            <a:gs pos="50000">
              <a:schemeClr val="lt1">
                <a:hueOff val="0"/>
                <a:satOff val="0"/>
                <a:lumOff val="0"/>
                <a:alphaOff val="0"/>
                <a:lumMod val="105000"/>
                <a:satMod val="103000"/>
                <a:tint val="73000"/>
              </a:schemeClr>
            </a:gs>
            <a:gs pos="100000">
              <a:schemeClr val="lt1">
                <a:hueOff val="0"/>
                <a:satOff val="0"/>
                <a:lumOff val="0"/>
                <a:alphaOff val="0"/>
                <a:lumMod val="105000"/>
                <a:satMod val="109000"/>
                <a:tint val="81000"/>
              </a:schemeClr>
            </a:gs>
          </a:gsLst>
          <a:lin ang="5400000" scaled="0"/>
        </a:gradFill>
        <a:ln w="6350" cap="flat" cmpd="sng" algn="ctr">
          <a:solidFill>
            <a:schemeClr val="accent1">
              <a:hueOff val="0"/>
              <a:satOff val="0"/>
              <a:lumOff val="0"/>
              <a:alphaOff val="0"/>
            </a:schemeClr>
          </a:solidFill>
          <a:prstDash val="solid"/>
          <a:miter lim="800000"/>
        </a:ln>
        <a:effectLst/>
      </dsp:spPr>
      <dsp:style>
        <a:lnRef idx="1">
          <a:scrgbClr r="0" g="0" b="0"/>
        </a:lnRef>
        <a:fillRef idx="2">
          <a:scrgbClr r="0" g="0" b="0"/>
        </a:fillRef>
        <a:effectRef idx="0">
          <a:scrgbClr r="0" g="0" b="0"/>
        </a:effectRef>
        <a:fontRef idx="minor"/>
      </dsp:style>
    </dsp:sp>
  </dsp:spTree>
</dsp:drawing>
</file>

<file path=ppt/diagrams/drawing3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09DB609-4128-4E0D-9BDF-768A76D4B793}">
      <dsp:nvSpPr>
        <dsp:cNvPr id="0" name=""/>
        <dsp:cNvSpPr/>
      </dsp:nvSpPr>
      <dsp:spPr>
        <a:xfrm>
          <a:off x="0" y="711039"/>
          <a:ext cx="10515600" cy="904722"/>
        </a:xfrm>
        <a:prstGeom prst="notchedRightArrow">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1">
          <a:scrgbClr r="0" g="0" b="0"/>
        </a:effectRef>
        <a:fontRef idx="minor"/>
      </dsp:style>
    </dsp:sp>
    <dsp:sp modelId="{990306A1-1119-4093-A291-E991F4561991}">
      <dsp:nvSpPr>
        <dsp:cNvPr id="0" name=""/>
        <dsp:cNvSpPr/>
      </dsp:nvSpPr>
      <dsp:spPr>
        <a:xfrm>
          <a:off x="115" y="0"/>
          <a:ext cx="4616492" cy="90472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9568" tIns="99568" rIns="99568" bIns="99568" numCol="1" spcCol="1270" anchor="b" anchorCtr="0">
          <a:noAutofit/>
        </a:bodyPr>
        <a:lstStyle/>
        <a:p>
          <a:pPr marL="0" lvl="0" indent="0" algn="ctr" defTabSz="622300">
            <a:lnSpc>
              <a:spcPct val="90000"/>
            </a:lnSpc>
            <a:spcBef>
              <a:spcPct val="0"/>
            </a:spcBef>
            <a:spcAft>
              <a:spcPct val="35000"/>
            </a:spcAft>
            <a:buNone/>
          </a:pPr>
          <a:r>
            <a:rPr lang="es-MX" sz="1400" kern="1200" dirty="0">
              <a:solidFill>
                <a:srgbClr val="152B48"/>
              </a:solidFill>
              <a:latin typeface="Montserrat" panose="00000500000000000000" pitchFamily="50" charset="0"/>
            </a:rPr>
            <a:t>Riesgo en niños que reciben ASA y experimentan infección activa por varicela o influenza o ASA altas dosis por tiempo prolongado.</a:t>
          </a:r>
          <a:endParaRPr lang="es-CO" sz="1400" kern="1200" dirty="0">
            <a:solidFill>
              <a:srgbClr val="152B48"/>
            </a:solidFill>
            <a:latin typeface="Montserrat" panose="00000500000000000000" pitchFamily="50" charset="0"/>
          </a:endParaRPr>
        </a:p>
      </dsp:txBody>
      <dsp:txXfrm>
        <a:off x="115" y="0"/>
        <a:ext cx="4616492" cy="904722"/>
      </dsp:txXfrm>
    </dsp:sp>
    <dsp:sp modelId="{C2567A90-633D-4C48-A406-436A38CED71B}">
      <dsp:nvSpPr>
        <dsp:cNvPr id="0" name=""/>
        <dsp:cNvSpPr/>
      </dsp:nvSpPr>
      <dsp:spPr>
        <a:xfrm>
          <a:off x="2195271" y="1017812"/>
          <a:ext cx="226180" cy="226180"/>
        </a:xfrm>
        <a:prstGeom prst="ellipse">
          <a:avLst/>
        </a:prstGeom>
        <a:gradFill rotWithShape="0">
          <a:gsLst>
            <a:gs pos="0">
              <a:schemeClr val="lt1">
                <a:hueOff val="0"/>
                <a:satOff val="0"/>
                <a:lumOff val="0"/>
                <a:alphaOff val="0"/>
                <a:lumMod val="110000"/>
                <a:satMod val="105000"/>
                <a:tint val="67000"/>
              </a:schemeClr>
            </a:gs>
            <a:gs pos="50000">
              <a:schemeClr val="lt1">
                <a:hueOff val="0"/>
                <a:satOff val="0"/>
                <a:lumOff val="0"/>
                <a:alphaOff val="0"/>
                <a:lumMod val="105000"/>
                <a:satMod val="103000"/>
                <a:tint val="73000"/>
              </a:schemeClr>
            </a:gs>
            <a:gs pos="100000">
              <a:schemeClr val="lt1">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sp>
    <dsp:sp modelId="{23952D64-47DC-45FD-975B-E30F7C775A2C}">
      <dsp:nvSpPr>
        <dsp:cNvPr id="0" name=""/>
        <dsp:cNvSpPr/>
      </dsp:nvSpPr>
      <dsp:spPr>
        <a:xfrm>
          <a:off x="4847432" y="1357082"/>
          <a:ext cx="4616492" cy="90472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9568" tIns="99568" rIns="99568" bIns="99568" numCol="1" spcCol="1270" anchor="t" anchorCtr="0">
          <a:noAutofit/>
        </a:bodyPr>
        <a:lstStyle/>
        <a:p>
          <a:pPr marL="0" lvl="0" indent="0" algn="ctr" defTabSz="622300">
            <a:lnSpc>
              <a:spcPct val="90000"/>
            </a:lnSpc>
            <a:spcBef>
              <a:spcPct val="0"/>
            </a:spcBef>
            <a:spcAft>
              <a:spcPct val="35000"/>
            </a:spcAft>
            <a:buNone/>
          </a:pPr>
          <a:r>
            <a:rPr lang="es-MX" sz="1400" kern="1200" dirty="0">
              <a:solidFill>
                <a:srgbClr val="152B48"/>
              </a:solidFill>
              <a:latin typeface="Montserrat" panose="00000500000000000000" pitchFamily="50" charset="0"/>
            </a:rPr>
            <a:t>Los pacientes &gt; 6 meses en Tratamiento con ASA : vacuna contra influenza estacional inactivada anual.</a:t>
          </a:r>
          <a:endParaRPr lang="es-CO" sz="1400" kern="1200" dirty="0">
            <a:solidFill>
              <a:srgbClr val="152B48"/>
            </a:solidFill>
            <a:latin typeface="Montserrat" panose="00000500000000000000" pitchFamily="50" charset="0"/>
          </a:endParaRPr>
        </a:p>
      </dsp:txBody>
      <dsp:txXfrm>
        <a:off x="4847432" y="1357082"/>
        <a:ext cx="4616492" cy="904722"/>
      </dsp:txXfrm>
    </dsp:sp>
    <dsp:sp modelId="{8F634E05-46BE-49A0-9DB6-476B2A23064C}">
      <dsp:nvSpPr>
        <dsp:cNvPr id="0" name=""/>
        <dsp:cNvSpPr/>
      </dsp:nvSpPr>
      <dsp:spPr>
        <a:xfrm>
          <a:off x="7042588" y="1017812"/>
          <a:ext cx="226180" cy="226180"/>
        </a:xfrm>
        <a:prstGeom prst="ellipse">
          <a:avLst/>
        </a:prstGeom>
        <a:gradFill rotWithShape="0">
          <a:gsLst>
            <a:gs pos="0">
              <a:schemeClr val="lt1">
                <a:hueOff val="0"/>
                <a:satOff val="0"/>
                <a:lumOff val="0"/>
                <a:alphaOff val="0"/>
                <a:lumMod val="110000"/>
                <a:satMod val="105000"/>
                <a:tint val="67000"/>
              </a:schemeClr>
            </a:gs>
            <a:gs pos="50000">
              <a:schemeClr val="lt1">
                <a:hueOff val="0"/>
                <a:satOff val="0"/>
                <a:lumOff val="0"/>
                <a:alphaOff val="0"/>
                <a:lumMod val="105000"/>
                <a:satMod val="103000"/>
                <a:tint val="73000"/>
              </a:schemeClr>
            </a:gs>
            <a:gs pos="100000">
              <a:schemeClr val="lt1">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sp>
  </dsp:spTree>
</dsp:drawing>
</file>

<file path=ppt/diagrams/drawing3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06AF129-7961-4EF6-BD78-9183FF064142}">
      <dsp:nvSpPr>
        <dsp:cNvPr id="0" name=""/>
        <dsp:cNvSpPr/>
      </dsp:nvSpPr>
      <dsp:spPr>
        <a:xfrm>
          <a:off x="-4484539" y="-687716"/>
          <a:ext cx="5342386" cy="5342386"/>
        </a:xfrm>
        <a:prstGeom prst="blockArc">
          <a:avLst>
            <a:gd name="adj1" fmla="val 18900000"/>
            <a:gd name="adj2" fmla="val 2700000"/>
            <a:gd name="adj3" fmla="val 404"/>
          </a:avLst>
        </a:prstGeom>
        <a:noFill/>
        <a:ln w="12700" cap="flat" cmpd="sng" algn="ctr">
          <a:solidFill>
            <a:schemeClr val="dk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FB1E888A-9399-4EA7-A14C-58CF3DCD581D}">
      <dsp:nvSpPr>
        <dsp:cNvPr id="0" name=""/>
        <dsp:cNvSpPr/>
      </dsp:nvSpPr>
      <dsp:spPr>
        <a:xfrm>
          <a:off x="449355" y="304979"/>
          <a:ext cx="6600155" cy="610276"/>
        </a:xfrm>
        <a:prstGeom prst="rect">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84407" tIns="35560" rIns="35560" bIns="35560" numCol="1" spcCol="1270" anchor="ctr" anchorCtr="0">
          <a:noAutofit/>
        </a:bodyPr>
        <a:lstStyle/>
        <a:p>
          <a:pPr marL="0" lvl="0" indent="0" algn="l" defTabSz="622300">
            <a:lnSpc>
              <a:spcPct val="90000"/>
            </a:lnSpc>
            <a:spcBef>
              <a:spcPct val="0"/>
            </a:spcBef>
            <a:spcAft>
              <a:spcPct val="35000"/>
            </a:spcAft>
            <a:buNone/>
          </a:pPr>
          <a:r>
            <a:rPr lang="es-MX" sz="1400" kern="1200" dirty="0">
              <a:solidFill>
                <a:srgbClr val="152B48"/>
              </a:solidFill>
              <a:latin typeface="Montserrat" panose="00000500000000000000" pitchFamily="50" charset="0"/>
            </a:rPr>
            <a:t>10-20% de los pacientes desarrollan fiebre luego de</a:t>
          </a:r>
          <a:r>
            <a:rPr lang="es-MX" sz="1400" b="1" kern="1200" dirty="0">
              <a:solidFill>
                <a:srgbClr val="152B48"/>
              </a:solidFill>
              <a:latin typeface="Montserrat" panose="00000500000000000000" pitchFamily="50" charset="0"/>
            </a:rPr>
            <a:t> 36 horas y &lt; 7 días </a:t>
          </a:r>
          <a:r>
            <a:rPr lang="es-MX" sz="1400" kern="1200" dirty="0">
              <a:solidFill>
                <a:srgbClr val="152B48"/>
              </a:solidFill>
              <a:latin typeface="Montserrat" panose="00000500000000000000" pitchFamily="50" charset="0"/>
            </a:rPr>
            <a:t> después de finalizada la infusión de IGIV.</a:t>
          </a:r>
          <a:endParaRPr lang="es-CO" sz="1400" kern="1200" dirty="0">
            <a:solidFill>
              <a:srgbClr val="152B48"/>
            </a:solidFill>
            <a:latin typeface="Montserrat" panose="00000500000000000000" pitchFamily="50" charset="0"/>
          </a:endParaRPr>
        </a:p>
      </dsp:txBody>
      <dsp:txXfrm>
        <a:off x="449355" y="304979"/>
        <a:ext cx="6600155" cy="610276"/>
      </dsp:txXfrm>
    </dsp:sp>
    <dsp:sp modelId="{B347A5B3-5AE0-48B7-9CE7-973E06079C7A}">
      <dsp:nvSpPr>
        <dsp:cNvPr id="0" name=""/>
        <dsp:cNvSpPr/>
      </dsp:nvSpPr>
      <dsp:spPr>
        <a:xfrm>
          <a:off x="67933" y="228694"/>
          <a:ext cx="762845" cy="762845"/>
        </a:xfrm>
        <a:prstGeom prst="ellipse">
          <a:avLst/>
        </a:prstGeom>
        <a:solidFill>
          <a:schemeClr val="lt1">
            <a:hueOff val="0"/>
            <a:satOff val="0"/>
            <a:lumOff val="0"/>
            <a:alphaOff val="0"/>
          </a:schemeClr>
        </a:solidFill>
        <a:ln w="12700" cap="flat" cmpd="sng" algn="ctr">
          <a:solidFill>
            <a:schemeClr val="dk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A79DF8C2-660E-4C91-A86A-17D82C89C5AA}">
      <dsp:nvSpPr>
        <dsp:cNvPr id="0" name=""/>
        <dsp:cNvSpPr/>
      </dsp:nvSpPr>
      <dsp:spPr>
        <a:xfrm>
          <a:off x="799241" y="1220552"/>
          <a:ext cx="6250269" cy="610276"/>
        </a:xfrm>
        <a:prstGeom prst="rect">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84407" tIns="35560" rIns="35560" bIns="35560" numCol="1" spcCol="1270" anchor="ctr" anchorCtr="0">
          <a:noAutofit/>
        </a:bodyPr>
        <a:lstStyle/>
        <a:p>
          <a:pPr marL="0" lvl="0" indent="0" algn="l" defTabSz="622300">
            <a:lnSpc>
              <a:spcPct val="90000"/>
            </a:lnSpc>
            <a:spcBef>
              <a:spcPct val="0"/>
            </a:spcBef>
            <a:spcAft>
              <a:spcPct val="35000"/>
            </a:spcAft>
            <a:buNone/>
          </a:pPr>
          <a:r>
            <a:rPr lang="es-MX" sz="1400" kern="1200" dirty="0">
              <a:solidFill>
                <a:srgbClr val="152B48"/>
              </a:solidFill>
              <a:latin typeface="Montserrat" panose="00000500000000000000" pitchFamily="50" charset="0"/>
            </a:rPr>
            <a:t>Se desconoce como se da la resistencia (</a:t>
          </a:r>
          <a:r>
            <a:rPr lang="es-MX" sz="1400" b="1" kern="1200" dirty="0">
              <a:solidFill>
                <a:srgbClr val="152B48"/>
              </a:solidFill>
              <a:latin typeface="Montserrat" panose="00000500000000000000" pitchFamily="50" charset="0"/>
            </a:rPr>
            <a:t>polimorfismos de receptores </a:t>
          </a:r>
          <a:r>
            <a:rPr lang="es-MX" sz="1400" b="1" kern="1200" dirty="0" err="1">
              <a:solidFill>
                <a:srgbClr val="152B48"/>
              </a:solidFill>
              <a:latin typeface="Montserrat" panose="00000500000000000000" pitchFamily="50" charset="0"/>
            </a:rPr>
            <a:t>Fc</a:t>
          </a:r>
          <a:r>
            <a:rPr lang="es-MX" sz="1400" b="1" kern="1200" dirty="0">
              <a:solidFill>
                <a:srgbClr val="152B48"/>
              </a:solidFill>
              <a:latin typeface="Montserrat" panose="00000500000000000000" pitchFamily="50" charset="0"/>
            </a:rPr>
            <a:t> Gamma</a:t>
          </a:r>
          <a:r>
            <a:rPr lang="es-MX" sz="1400" kern="1200" dirty="0">
              <a:solidFill>
                <a:srgbClr val="152B48"/>
              </a:solidFill>
              <a:latin typeface="Montserrat" panose="00000500000000000000" pitchFamily="50" charset="0"/>
            </a:rPr>
            <a:t>).</a:t>
          </a:r>
          <a:endParaRPr lang="es-CO" sz="1400" kern="1200" dirty="0">
            <a:solidFill>
              <a:srgbClr val="152B48"/>
            </a:solidFill>
            <a:latin typeface="Montserrat" panose="00000500000000000000" pitchFamily="50" charset="0"/>
          </a:endParaRPr>
        </a:p>
      </dsp:txBody>
      <dsp:txXfrm>
        <a:off x="799241" y="1220552"/>
        <a:ext cx="6250269" cy="610276"/>
      </dsp:txXfrm>
    </dsp:sp>
    <dsp:sp modelId="{01DC4602-24BE-4AC0-A406-5B57B3CAC758}">
      <dsp:nvSpPr>
        <dsp:cNvPr id="0" name=""/>
        <dsp:cNvSpPr/>
      </dsp:nvSpPr>
      <dsp:spPr>
        <a:xfrm>
          <a:off x="417818" y="1144267"/>
          <a:ext cx="762845" cy="762845"/>
        </a:xfrm>
        <a:prstGeom prst="ellipse">
          <a:avLst/>
        </a:prstGeom>
        <a:solidFill>
          <a:schemeClr val="lt1">
            <a:hueOff val="0"/>
            <a:satOff val="0"/>
            <a:lumOff val="0"/>
            <a:alphaOff val="0"/>
          </a:schemeClr>
        </a:solidFill>
        <a:ln w="12700" cap="flat" cmpd="sng" algn="ctr">
          <a:solidFill>
            <a:schemeClr val="dk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F19DDF6E-AEB1-4E8B-8C81-D3853A5DB6C6}">
      <dsp:nvSpPr>
        <dsp:cNvPr id="0" name=""/>
        <dsp:cNvSpPr/>
      </dsp:nvSpPr>
      <dsp:spPr>
        <a:xfrm>
          <a:off x="799241" y="2136125"/>
          <a:ext cx="6250269" cy="610276"/>
        </a:xfrm>
        <a:prstGeom prst="rect">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84407" tIns="35560" rIns="35560" bIns="35560" numCol="1" spcCol="1270" anchor="ctr" anchorCtr="0">
          <a:noAutofit/>
        </a:bodyPr>
        <a:lstStyle/>
        <a:p>
          <a:pPr marL="0" lvl="0" indent="0" algn="l" defTabSz="622300">
            <a:lnSpc>
              <a:spcPct val="90000"/>
            </a:lnSpc>
            <a:spcBef>
              <a:spcPct val="0"/>
            </a:spcBef>
            <a:spcAft>
              <a:spcPct val="35000"/>
            </a:spcAft>
            <a:buNone/>
          </a:pPr>
          <a:r>
            <a:rPr lang="es-MX" sz="1400" kern="1200" dirty="0">
              <a:solidFill>
                <a:srgbClr val="152B48"/>
              </a:solidFill>
              <a:latin typeface="Montserrat" panose="00000500000000000000" pitchFamily="50" charset="0"/>
            </a:rPr>
            <a:t>Mayor riesgo de desarrollar anomalías de las arterias coronarias.</a:t>
          </a:r>
          <a:endParaRPr lang="es-CO" sz="1400" kern="1200" dirty="0">
            <a:solidFill>
              <a:srgbClr val="152B48"/>
            </a:solidFill>
            <a:latin typeface="Montserrat" panose="00000500000000000000" pitchFamily="50" charset="0"/>
          </a:endParaRPr>
        </a:p>
      </dsp:txBody>
      <dsp:txXfrm>
        <a:off x="799241" y="2136125"/>
        <a:ext cx="6250269" cy="610276"/>
      </dsp:txXfrm>
    </dsp:sp>
    <dsp:sp modelId="{15967525-185B-4925-964B-8B6FFA7F2316}">
      <dsp:nvSpPr>
        <dsp:cNvPr id="0" name=""/>
        <dsp:cNvSpPr/>
      </dsp:nvSpPr>
      <dsp:spPr>
        <a:xfrm>
          <a:off x="417818" y="2059840"/>
          <a:ext cx="762845" cy="762845"/>
        </a:xfrm>
        <a:prstGeom prst="ellipse">
          <a:avLst/>
        </a:prstGeom>
        <a:solidFill>
          <a:schemeClr val="lt1">
            <a:hueOff val="0"/>
            <a:satOff val="0"/>
            <a:lumOff val="0"/>
            <a:alphaOff val="0"/>
          </a:schemeClr>
        </a:solidFill>
        <a:ln w="12700" cap="flat" cmpd="sng" algn="ctr">
          <a:solidFill>
            <a:schemeClr val="dk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29014AA5-41AD-4C4A-81DB-1944E4EF6324}">
      <dsp:nvSpPr>
        <dsp:cNvPr id="0" name=""/>
        <dsp:cNvSpPr/>
      </dsp:nvSpPr>
      <dsp:spPr>
        <a:xfrm>
          <a:off x="474370" y="3038217"/>
          <a:ext cx="6600155" cy="703575"/>
        </a:xfrm>
        <a:prstGeom prst="rect">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84407" tIns="35560" rIns="35560" bIns="35560" numCol="1" spcCol="1270" anchor="ctr" anchorCtr="0">
          <a:noAutofit/>
        </a:bodyPr>
        <a:lstStyle/>
        <a:p>
          <a:pPr marL="0" lvl="0" indent="0" algn="l" defTabSz="622300">
            <a:lnSpc>
              <a:spcPct val="90000"/>
            </a:lnSpc>
            <a:spcBef>
              <a:spcPct val="0"/>
            </a:spcBef>
            <a:spcAft>
              <a:spcPct val="35000"/>
            </a:spcAft>
            <a:buNone/>
          </a:pPr>
          <a:endParaRPr lang="es-MX" sz="1400" kern="1200" dirty="0">
            <a:solidFill>
              <a:srgbClr val="152B48"/>
            </a:solidFill>
            <a:latin typeface="Montserrat" panose="00000500000000000000" pitchFamily="50" charset="0"/>
          </a:endParaRPr>
        </a:p>
        <a:p>
          <a:pPr marL="0" lvl="0" indent="0" algn="l" defTabSz="622300">
            <a:lnSpc>
              <a:spcPct val="90000"/>
            </a:lnSpc>
            <a:spcBef>
              <a:spcPct val="0"/>
            </a:spcBef>
            <a:spcAft>
              <a:spcPct val="35000"/>
            </a:spcAft>
            <a:buNone/>
          </a:pPr>
          <a:r>
            <a:rPr lang="es-MX" sz="1400" kern="1200" dirty="0">
              <a:solidFill>
                <a:srgbClr val="152B48"/>
              </a:solidFill>
              <a:latin typeface="Montserrat" panose="00000500000000000000" pitchFamily="50" charset="0"/>
            </a:rPr>
            <a:t>Modelos de predicción de riesgo de población asiática </a:t>
          </a:r>
          <a:r>
            <a:rPr lang="es-MX" sz="1400" b="1" kern="1200" dirty="0">
              <a:solidFill>
                <a:srgbClr val="152B48"/>
              </a:solidFill>
              <a:latin typeface="Montserrat" panose="00000500000000000000" pitchFamily="50" charset="0"/>
            </a:rPr>
            <a:t>no son precisos </a:t>
          </a:r>
          <a:r>
            <a:rPr lang="es-MX" sz="1400" kern="1200" dirty="0">
              <a:solidFill>
                <a:srgbClr val="152B48"/>
              </a:solidFill>
              <a:latin typeface="Montserrat" panose="00000500000000000000" pitchFamily="50" charset="0"/>
            </a:rPr>
            <a:t>para ser usados en pacientes </a:t>
          </a:r>
          <a:r>
            <a:rPr lang="es-MX" sz="1400" b="1" kern="1200" dirty="0">
              <a:solidFill>
                <a:srgbClr val="152B48"/>
              </a:solidFill>
              <a:latin typeface="Montserrat" panose="00000500000000000000" pitchFamily="50" charset="0"/>
            </a:rPr>
            <a:t>norteamericanos.</a:t>
          </a:r>
          <a:br>
            <a:rPr lang="es-MX" sz="1400" kern="1200" dirty="0">
              <a:solidFill>
                <a:srgbClr val="152B48"/>
              </a:solidFill>
              <a:latin typeface="Montserrat" panose="00000500000000000000" pitchFamily="50" charset="0"/>
            </a:rPr>
          </a:br>
          <a:br>
            <a:rPr lang="es-MX" sz="1400" kern="1200" dirty="0">
              <a:solidFill>
                <a:srgbClr val="152B48"/>
              </a:solidFill>
              <a:latin typeface="Montserrat" panose="00000500000000000000" pitchFamily="50" charset="0"/>
            </a:rPr>
          </a:br>
          <a:endParaRPr lang="es-CO" sz="1400" kern="1200" dirty="0">
            <a:solidFill>
              <a:srgbClr val="152B48"/>
            </a:solidFill>
            <a:latin typeface="Montserrat" panose="00000500000000000000" pitchFamily="50" charset="0"/>
          </a:endParaRPr>
        </a:p>
      </dsp:txBody>
      <dsp:txXfrm>
        <a:off x="474370" y="3038217"/>
        <a:ext cx="6600155" cy="703575"/>
      </dsp:txXfrm>
    </dsp:sp>
    <dsp:sp modelId="{676C41FE-19FB-44C5-82C1-E27DD26D6146}">
      <dsp:nvSpPr>
        <dsp:cNvPr id="0" name=""/>
        <dsp:cNvSpPr/>
      </dsp:nvSpPr>
      <dsp:spPr>
        <a:xfrm>
          <a:off x="67933" y="2975413"/>
          <a:ext cx="762845" cy="762845"/>
        </a:xfrm>
        <a:prstGeom prst="ellipse">
          <a:avLst/>
        </a:prstGeom>
        <a:solidFill>
          <a:schemeClr val="lt1">
            <a:hueOff val="0"/>
            <a:satOff val="0"/>
            <a:lumOff val="0"/>
            <a:alphaOff val="0"/>
          </a:schemeClr>
        </a:solidFill>
        <a:ln w="12700" cap="flat" cmpd="sng" algn="ctr">
          <a:solidFill>
            <a:schemeClr val="dk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3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DD647AB-8C73-4EA5-B773-451304B69C16}">
      <dsp:nvSpPr>
        <dsp:cNvPr id="0" name=""/>
        <dsp:cNvSpPr/>
      </dsp:nvSpPr>
      <dsp:spPr>
        <a:xfrm rot="16200000">
          <a:off x="-689101" y="690703"/>
          <a:ext cx="2953266" cy="1571859"/>
        </a:xfrm>
        <a:prstGeom prst="flowChartManualOperation">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2550" tIns="0" rIns="84072" bIns="0" numCol="1" spcCol="1270" anchor="ctr" anchorCtr="0">
          <a:noAutofit/>
        </a:bodyPr>
        <a:lstStyle/>
        <a:p>
          <a:pPr marL="0" lvl="0" indent="0" algn="ctr" defTabSz="577850">
            <a:lnSpc>
              <a:spcPct val="90000"/>
            </a:lnSpc>
            <a:spcBef>
              <a:spcPct val="0"/>
            </a:spcBef>
            <a:spcAft>
              <a:spcPct val="35000"/>
            </a:spcAft>
            <a:buNone/>
          </a:pPr>
          <a:r>
            <a:rPr lang="es-MX" sz="1300" kern="1200" dirty="0">
              <a:solidFill>
                <a:srgbClr val="152B48"/>
              </a:solidFill>
              <a:latin typeface="Montserrat"/>
            </a:rPr>
            <a:t>Terapia con activador de plasminógeno tisular (tPA) régimen de mayor uso en lactantes y niños.</a:t>
          </a:r>
          <a:endParaRPr lang="es-CO" sz="1300" kern="1200" dirty="0">
            <a:solidFill>
              <a:srgbClr val="152B48"/>
            </a:solidFill>
            <a:latin typeface="Montserrat"/>
          </a:endParaRPr>
        </a:p>
      </dsp:txBody>
      <dsp:txXfrm rot="5400000">
        <a:off x="1602" y="590653"/>
        <a:ext cx="1571859" cy="1771960"/>
      </dsp:txXfrm>
    </dsp:sp>
    <dsp:sp modelId="{E01926D6-76F5-4232-882F-F9B0354959EE}">
      <dsp:nvSpPr>
        <dsp:cNvPr id="0" name=""/>
        <dsp:cNvSpPr/>
      </dsp:nvSpPr>
      <dsp:spPr>
        <a:xfrm rot="16200000">
          <a:off x="1000647" y="690703"/>
          <a:ext cx="2953266" cy="1571859"/>
        </a:xfrm>
        <a:prstGeom prst="flowChartManualOperation">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2550" tIns="0" rIns="84072" bIns="0" numCol="1" spcCol="1270" anchor="ctr" anchorCtr="0">
          <a:noAutofit/>
        </a:bodyPr>
        <a:lstStyle/>
        <a:p>
          <a:pPr marL="0" lvl="0" indent="0" algn="ctr" defTabSz="577850">
            <a:lnSpc>
              <a:spcPct val="90000"/>
            </a:lnSpc>
            <a:spcBef>
              <a:spcPct val="0"/>
            </a:spcBef>
            <a:spcAft>
              <a:spcPct val="35000"/>
            </a:spcAft>
            <a:buNone/>
          </a:pPr>
          <a:r>
            <a:rPr lang="es-MX" sz="1300" kern="1200" dirty="0">
              <a:solidFill>
                <a:srgbClr val="152B48"/>
              </a:solidFill>
              <a:latin typeface="Montserrat"/>
            </a:rPr>
            <a:t>0.5 mg/kg/h por 6 horas, debe administrarse con ASA y Heparina en baja dosis 10U/kg/h.</a:t>
          </a:r>
          <a:endParaRPr lang="es-CO" sz="1300" kern="1200" dirty="0">
            <a:solidFill>
              <a:srgbClr val="152B48"/>
            </a:solidFill>
            <a:latin typeface="Montserrat"/>
          </a:endParaRPr>
        </a:p>
      </dsp:txBody>
      <dsp:txXfrm rot="5400000">
        <a:off x="1691350" y="590653"/>
        <a:ext cx="1571859" cy="1771960"/>
      </dsp:txXfrm>
    </dsp:sp>
    <dsp:sp modelId="{D2FCFD26-FC0E-463F-947F-1F176600BDE2}">
      <dsp:nvSpPr>
        <dsp:cNvPr id="0" name=""/>
        <dsp:cNvSpPr/>
      </dsp:nvSpPr>
      <dsp:spPr>
        <a:xfrm rot="16200000">
          <a:off x="2690395" y="690703"/>
          <a:ext cx="2953266" cy="1571859"/>
        </a:xfrm>
        <a:prstGeom prst="flowChartManualOperation">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2550" tIns="0" rIns="84072" bIns="0" numCol="1" spcCol="1270" anchor="ctr" anchorCtr="0">
          <a:noAutofit/>
        </a:bodyPr>
        <a:lstStyle/>
        <a:p>
          <a:pPr marL="0" lvl="0" indent="0" algn="ctr" defTabSz="577850">
            <a:lnSpc>
              <a:spcPct val="90000"/>
            </a:lnSpc>
            <a:spcBef>
              <a:spcPct val="0"/>
            </a:spcBef>
            <a:spcAft>
              <a:spcPct val="35000"/>
            </a:spcAft>
            <a:buNone/>
          </a:pPr>
          <a:r>
            <a:rPr lang="es-MX" sz="1300" kern="1200" dirty="0">
              <a:solidFill>
                <a:srgbClr val="152B48"/>
              </a:solidFill>
              <a:latin typeface="Montserrat"/>
            </a:rPr>
            <a:t>Mantener fibrinógeno &gt;100 y plaquetas &gt; 50.000.</a:t>
          </a:r>
          <a:endParaRPr lang="es-CO" sz="1300" kern="1200" dirty="0">
            <a:solidFill>
              <a:srgbClr val="152B48"/>
            </a:solidFill>
            <a:latin typeface="Montserrat"/>
          </a:endParaRPr>
        </a:p>
      </dsp:txBody>
      <dsp:txXfrm rot="5400000">
        <a:off x="3381098" y="590653"/>
        <a:ext cx="1571859" cy="1771960"/>
      </dsp:txXfrm>
    </dsp:sp>
    <dsp:sp modelId="{B150DAE4-B2EF-4921-B4D8-C68ECBE33F1A}">
      <dsp:nvSpPr>
        <dsp:cNvPr id="0" name=""/>
        <dsp:cNvSpPr/>
      </dsp:nvSpPr>
      <dsp:spPr>
        <a:xfrm rot="16200000">
          <a:off x="4380144" y="690703"/>
          <a:ext cx="2953266" cy="1571859"/>
        </a:xfrm>
        <a:prstGeom prst="flowChartManualOperation">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2550" tIns="0" rIns="84072" bIns="0" numCol="1" spcCol="1270" anchor="ctr" anchorCtr="0">
          <a:noAutofit/>
        </a:bodyPr>
        <a:lstStyle/>
        <a:p>
          <a:pPr marL="0" lvl="0" indent="0" algn="ctr" defTabSz="577850">
            <a:lnSpc>
              <a:spcPct val="90000"/>
            </a:lnSpc>
            <a:spcBef>
              <a:spcPct val="0"/>
            </a:spcBef>
            <a:spcAft>
              <a:spcPct val="35000"/>
            </a:spcAft>
            <a:buNone/>
          </a:pPr>
          <a:r>
            <a:rPr lang="es-MX" sz="1300" kern="1200" dirty="0">
              <a:solidFill>
                <a:srgbClr val="152B48"/>
              </a:solidFill>
              <a:latin typeface="Montserrat"/>
            </a:rPr>
            <a:t>Ecocardiografía control posterior a la infusión de tPA.</a:t>
          </a:r>
          <a:endParaRPr lang="es-CO" sz="1300" kern="1200" dirty="0">
            <a:solidFill>
              <a:srgbClr val="152B48"/>
            </a:solidFill>
            <a:latin typeface="Montserrat"/>
          </a:endParaRPr>
        </a:p>
      </dsp:txBody>
      <dsp:txXfrm rot="5400000">
        <a:off x="5070847" y="590653"/>
        <a:ext cx="1571859" cy="1771960"/>
      </dsp:txXfrm>
    </dsp:sp>
  </dsp:spTree>
</dsp:drawing>
</file>

<file path=ppt/diagrams/drawing3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8769644-129A-4A30-A56C-378AE9B6445B}">
      <dsp:nvSpPr>
        <dsp:cNvPr id="0" name=""/>
        <dsp:cNvSpPr/>
      </dsp:nvSpPr>
      <dsp:spPr>
        <a:xfrm>
          <a:off x="0" y="621121"/>
          <a:ext cx="1906253" cy="1143752"/>
        </a:xfrm>
        <a:prstGeom prst="rect">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s-ES" sz="1800" kern="1200" dirty="0">
              <a:solidFill>
                <a:srgbClr val="152B48"/>
              </a:solidFill>
              <a:latin typeface="Montserrat"/>
            </a:rPr>
            <a:t>Anomalías de arterias coronarias</a:t>
          </a:r>
          <a:endParaRPr lang="es-CO" sz="1800" kern="1200" dirty="0">
            <a:solidFill>
              <a:srgbClr val="152B48"/>
            </a:solidFill>
            <a:latin typeface="Montserrat"/>
          </a:endParaRPr>
        </a:p>
      </dsp:txBody>
      <dsp:txXfrm>
        <a:off x="0" y="621121"/>
        <a:ext cx="1906253" cy="1143752"/>
      </dsp:txXfrm>
    </dsp:sp>
    <dsp:sp modelId="{00CD1ED0-133D-4068-AB3C-2C3A2816CEE3}">
      <dsp:nvSpPr>
        <dsp:cNvPr id="0" name=""/>
        <dsp:cNvSpPr/>
      </dsp:nvSpPr>
      <dsp:spPr>
        <a:xfrm>
          <a:off x="2096878" y="621121"/>
          <a:ext cx="1906253" cy="1143752"/>
        </a:xfrm>
        <a:prstGeom prst="rect">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s-ES" sz="1800" kern="1200" dirty="0">
              <a:solidFill>
                <a:srgbClr val="152B48"/>
              </a:solidFill>
              <a:latin typeface="Montserrat"/>
            </a:rPr>
            <a:t>Isquemia miocárdica</a:t>
          </a:r>
          <a:endParaRPr lang="es-CO" sz="1800" kern="1200" dirty="0">
            <a:solidFill>
              <a:srgbClr val="152B48"/>
            </a:solidFill>
            <a:latin typeface="Montserrat"/>
          </a:endParaRPr>
        </a:p>
      </dsp:txBody>
      <dsp:txXfrm>
        <a:off x="2096878" y="621121"/>
        <a:ext cx="1906253" cy="1143752"/>
      </dsp:txXfrm>
    </dsp:sp>
    <dsp:sp modelId="{1162C0AD-F07F-48C2-AD7F-0B172EB32879}">
      <dsp:nvSpPr>
        <dsp:cNvPr id="0" name=""/>
        <dsp:cNvSpPr/>
      </dsp:nvSpPr>
      <dsp:spPr>
        <a:xfrm>
          <a:off x="4193757" y="621121"/>
          <a:ext cx="1906253" cy="1143752"/>
        </a:xfrm>
        <a:prstGeom prst="rect">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s-ES" sz="1800" kern="1200" dirty="0">
              <a:solidFill>
                <a:srgbClr val="152B48"/>
              </a:solidFill>
              <a:latin typeface="Montserrat"/>
            </a:rPr>
            <a:t>Insuficiencia valvular</a:t>
          </a:r>
          <a:endParaRPr lang="es-CO" sz="1800" kern="1200" dirty="0">
            <a:solidFill>
              <a:srgbClr val="152B48"/>
            </a:solidFill>
            <a:latin typeface="Montserrat"/>
          </a:endParaRPr>
        </a:p>
      </dsp:txBody>
      <dsp:txXfrm>
        <a:off x="4193757" y="621121"/>
        <a:ext cx="1906253" cy="1143752"/>
      </dsp:txXfrm>
    </dsp:sp>
    <dsp:sp modelId="{AFE7D63F-4438-42EE-8D15-CB626ED43FF5}">
      <dsp:nvSpPr>
        <dsp:cNvPr id="0" name=""/>
        <dsp:cNvSpPr/>
      </dsp:nvSpPr>
      <dsp:spPr>
        <a:xfrm>
          <a:off x="0" y="1955499"/>
          <a:ext cx="1906253" cy="1143752"/>
        </a:xfrm>
        <a:prstGeom prst="rect">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s-ES" sz="1800" kern="1200" dirty="0">
              <a:solidFill>
                <a:srgbClr val="152B48"/>
              </a:solidFill>
              <a:latin typeface="Montserrat"/>
            </a:rPr>
            <a:t>Anormalidades aorticas</a:t>
          </a:r>
          <a:endParaRPr lang="es-CO" sz="1800" kern="1200" dirty="0">
            <a:solidFill>
              <a:srgbClr val="152B48"/>
            </a:solidFill>
            <a:latin typeface="Montserrat"/>
          </a:endParaRPr>
        </a:p>
      </dsp:txBody>
      <dsp:txXfrm>
        <a:off x="0" y="1955499"/>
        <a:ext cx="1906253" cy="1143752"/>
      </dsp:txXfrm>
    </dsp:sp>
    <dsp:sp modelId="{5D904B71-AEAD-474E-A1A4-3AEDE7DE02D8}">
      <dsp:nvSpPr>
        <dsp:cNvPr id="0" name=""/>
        <dsp:cNvSpPr/>
      </dsp:nvSpPr>
      <dsp:spPr>
        <a:xfrm>
          <a:off x="2096878" y="1955499"/>
          <a:ext cx="1906253" cy="1143752"/>
        </a:xfrm>
        <a:prstGeom prst="rect">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s-ES" sz="1800" kern="1200" dirty="0">
              <a:solidFill>
                <a:srgbClr val="152B48"/>
              </a:solidFill>
              <a:latin typeface="Montserrat"/>
            </a:rPr>
            <a:t>Disfunción miocárdica</a:t>
          </a:r>
          <a:endParaRPr lang="es-CO" sz="1800" kern="1200" dirty="0">
            <a:solidFill>
              <a:srgbClr val="152B48"/>
            </a:solidFill>
            <a:latin typeface="Montserrat"/>
          </a:endParaRPr>
        </a:p>
      </dsp:txBody>
      <dsp:txXfrm>
        <a:off x="2096878" y="1955499"/>
        <a:ext cx="1906253" cy="1143752"/>
      </dsp:txXfrm>
    </dsp:sp>
    <dsp:sp modelId="{2CDEE9FD-C817-490C-91B6-1FC4CADA6FCA}">
      <dsp:nvSpPr>
        <dsp:cNvPr id="0" name=""/>
        <dsp:cNvSpPr/>
      </dsp:nvSpPr>
      <dsp:spPr>
        <a:xfrm>
          <a:off x="4193757" y="1955499"/>
          <a:ext cx="1906253" cy="1143752"/>
        </a:xfrm>
        <a:prstGeom prst="rect">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s-ES" sz="1800" kern="1200" dirty="0">
              <a:solidFill>
                <a:srgbClr val="152B48"/>
              </a:solidFill>
              <a:latin typeface="Montserrat"/>
            </a:rPr>
            <a:t>Arritmias</a:t>
          </a:r>
          <a:endParaRPr lang="es-CO" sz="1800" kern="1200" dirty="0">
            <a:solidFill>
              <a:srgbClr val="152B48"/>
            </a:solidFill>
            <a:latin typeface="Montserrat"/>
          </a:endParaRPr>
        </a:p>
      </dsp:txBody>
      <dsp:txXfrm>
        <a:off x="4193757" y="1955499"/>
        <a:ext cx="1906253" cy="1143752"/>
      </dsp:txXfrm>
    </dsp:sp>
  </dsp:spTree>
</dsp:drawing>
</file>

<file path=ppt/diagrams/drawing3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AE7D658-073F-4D4E-BBAD-6061B6AC26FE}">
      <dsp:nvSpPr>
        <dsp:cNvPr id="0" name=""/>
        <dsp:cNvSpPr/>
      </dsp:nvSpPr>
      <dsp:spPr>
        <a:xfrm>
          <a:off x="1238644" y="1383"/>
          <a:ext cx="3622721" cy="905680"/>
        </a:xfrm>
        <a:prstGeom prst="roundRect">
          <a:avLst>
            <a:gd name="adj" fmla="val 10000"/>
          </a:avLst>
        </a:prstGeom>
        <a:solidFill>
          <a:srgbClr val="152B48"/>
        </a:solidFill>
        <a:ln w="12700" cap="flat" cmpd="sng" algn="ctr">
          <a:solidFill>
            <a:srgbClr val="06AEAA"/>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s-MX" sz="1400" b="1" kern="1200" dirty="0">
              <a:latin typeface="Monserrat"/>
            </a:rPr>
            <a:t>Estratificar los pacientes según el riesgo de isquemia</a:t>
          </a:r>
          <a:endParaRPr lang="es-ES" sz="1400" b="1" kern="1200" dirty="0">
            <a:latin typeface="Monserrat"/>
          </a:endParaRPr>
        </a:p>
      </dsp:txBody>
      <dsp:txXfrm>
        <a:off x="1265170" y="27909"/>
        <a:ext cx="3569669" cy="852628"/>
      </dsp:txXfrm>
    </dsp:sp>
    <dsp:sp modelId="{F1163542-A742-194D-8917-5FFA75DC4D83}">
      <dsp:nvSpPr>
        <dsp:cNvPr id="0" name=""/>
        <dsp:cNvSpPr/>
      </dsp:nvSpPr>
      <dsp:spPr>
        <a:xfrm rot="5400000">
          <a:off x="2880189" y="929705"/>
          <a:ext cx="339630" cy="407556"/>
        </a:xfrm>
        <a:prstGeom prst="rightArrow">
          <a:avLst>
            <a:gd name="adj1" fmla="val 60000"/>
            <a:gd name="adj2" fmla="val 50000"/>
          </a:avLst>
        </a:prstGeom>
        <a:solidFill>
          <a:srgbClr val="152B48"/>
        </a:solidFill>
        <a:ln>
          <a:solidFill>
            <a:srgbClr val="06AEAA"/>
          </a:solid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533400">
            <a:lnSpc>
              <a:spcPct val="90000"/>
            </a:lnSpc>
            <a:spcBef>
              <a:spcPct val="0"/>
            </a:spcBef>
            <a:spcAft>
              <a:spcPct val="35000"/>
            </a:spcAft>
            <a:buNone/>
          </a:pPr>
          <a:endParaRPr lang="es-ES" sz="1200" b="1" kern="1200" dirty="0">
            <a:latin typeface="Monserrat"/>
          </a:endParaRPr>
        </a:p>
      </dsp:txBody>
      <dsp:txXfrm rot="-5400000">
        <a:off x="2927738" y="963668"/>
        <a:ext cx="244534" cy="237741"/>
      </dsp:txXfrm>
    </dsp:sp>
    <dsp:sp modelId="{8AFBD655-3EEF-8448-9EAE-76A2661786B0}">
      <dsp:nvSpPr>
        <dsp:cNvPr id="0" name=""/>
        <dsp:cNvSpPr/>
      </dsp:nvSpPr>
      <dsp:spPr>
        <a:xfrm>
          <a:off x="1238644" y="1359904"/>
          <a:ext cx="3622721" cy="905680"/>
        </a:xfrm>
        <a:prstGeom prst="roundRect">
          <a:avLst>
            <a:gd name="adj" fmla="val 10000"/>
          </a:avLst>
        </a:prstGeom>
        <a:solidFill>
          <a:srgbClr val="152B48"/>
        </a:solidFill>
        <a:ln w="12700" cap="flat" cmpd="sng" algn="ctr">
          <a:solidFill>
            <a:srgbClr val="06AEAA"/>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s-MX" sz="1400" b="1" kern="1200" dirty="0">
              <a:latin typeface="Monserrat"/>
              <a:ea typeface="Calibri" panose="020F0502020204030204" pitchFamily="34" charset="0"/>
              <a:cs typeface="Times New Roman" panose="02020603050405020304" pitchFamily="18" charset="0"/>
            </a:rPr>
            <a:t>Ecocardiografía</a:t>
          </a:r>
          <a:r>
            <a:rPr lang="es-MX" sz="1400" b="1" kern="1200" dirty="0">
              <a:effectLst/>
              <a:latin typeface="Monserrat"/>
              <a:ea typeface="Calibri" panose="020F0502020204030204" pitchFamily="34" charset="0"/>
              <a:cs typeface="Times New Roman" panose="02020603050405020304" pitchFamily="18" charset="0"/>
            </a:rPr>
            <a:t>: estudia dimensiones luminales de las coronarias (puntuaciones Z maxima)</a:t>
          </a:r>
          <a:br>
            <a:rPr lang="es-MX" sz="1400" b="1" kern="1200" dirty="0">
              <a:effectLst/>
              <a:latin typeface="Monserrat"/>
              <a:ea typeface="Calibri" panose="020F0502020204030204" pitchFamily="34" charset="0"/>
              <a:cs typeface="Times New Roman" panose="02020603050405020304" pitchFamily="18" charset="0"/>
            </a:rPr>
          </a:br>
          <a:endParaRPr lang="es-ES" sz="1400" b="1" kern="1200" dirty="0">
            <a:latin typeface="Monserrat"/>
          </a:endParaRPr>
        </a:p>
      </dsp:txBody>
      <dsp:txXfrm>
        <a:off x="1265170" y="1386430"/>
        <a:ext cx="3569669" cy="852628"/>
      </dsp:txXfrm>
    </dsp:sp>
  </dsp:spTree>
</dsp:drawing>
</file>

<file path=ppt/diagrams/drawing3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50F96E0-190A-4080-A4D6-93BB088FE714}">
      <dsp:nvSpPr>
        <dsp:cNvPr id="0" name=""/>
        <dsp:cNvSpPr/>
      </dsp:nvSpPr>
      <dsp:spPr>
        <a:xfrm rot="5400000">
          <a:off x="4155546" y="-1704776"/>
          <a:ext cx="643498" cy="4213925"/>
        </a:xfrm>
        <a:prstGeom prst="round2SameRect">
          <a:avLst/>
        </a:prstGeom>
        <a:solidFill>
          <a:schemeClr val="lt1">
            <a:alpha val="90000"/>
            <a:tint val="40000"/>
            <a:hueOff val="0"/>
            <a:satOff val="0"/>
            <a:lumOff val="0"/>
            <a:alphaOff val="0"/>
          </a:schemeClr>
        </a:solidFill>
        <a:ln w="12700" cap="flat" cmpd="sng" algn="ctr">
          <a:solidFill>
            <a:schemeClr val="dk1">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10490" tIns="55245" rIns="110490" bIns="55245" numCol="1" spcCol="1270" anchor="ctr" anchorCtr="0">
          <a:noAutofit/>
        </a:bodyPr>
        <a:lstStyle/>
        <a:p>
          <a:pPr marL="285750" lvl="1" indent="-285750" algn="l" defTabSz="1289050">
            <a:lnSpc>
              <a:spcPct val="90000"/>
            </a:lnSpc>
            <a:spcBef>
              <a:spcPct val="0"/>
            </a:spcBef>
            <a:spcAft>
              <a:spcPct val="15000"/>
            </a:spcAft>
            <a:buChar char="•"/>
          </a:pPr>
          <a:r>
            <a:rPr lang="es-ES" sz="2900" kern="1200" dirty="0">
              <a:solidFill>
                <a:srgbClr val="152B48"/>
              </a:solidFill>
              <a:latin typeface="Montserrat"/>
            </a:rPr>
            <a:t>0,2mg/kg/d</a:t>
          </a:r>
          <a:endParaRPr lang="es-CO" sz="2900" kern="1200" dirty="0">
            <a:solidFill>
              <a:srgbClr val="152B48"/>
            </a:solidFill>
            <a:latin typeface="Montserrat"/>
          </a:endParaRPr>
        </a:p>
      </dsp:txBody>
      <dsp:txXfrm rot="-5400000">
        <a:off x="2370333" y="111850"/>
        <a:ext cx="4182512" cy="580672"/>
      </dsp:txXfrm>
    </dsp:sp>
    <dsp:sp modelId="{933D7ECB-F2B4-4157-8CC4-A6A3A288B95B}">
      <dsp:nvSpPr>
        <dsp:cNvPr id="0" name=""/>
        <dsp:cNvSpPr/>
      </dsp:nvSpPr>
      <dsp:spPr>
        <a:xfrm>
          <a:off x="0" y="0"/>
          <a:ext cx="2370333" cy="804373"/>
        </a:xfrm>
        <a:prstGeom prst="roundRect">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45720" rIns="91440" bIns="45720" numCol="1" spcCol="1270" anchor="ctr" anchorCtr="0">
          <a:noAutofit/>
        </a:bodyPr>
        <a:lstStyle/>
        <a:p>
          <a:pPr marL="0" lvl="0" indent="0" algn="ctr" defTabSz="1066800">
            <a:lnSpc>
              <a:spcPct val="90000"/>
            </a:lnSpc>
            <a:spcBef>
              <a:spcPct val="0"/>
            </a:spcBef>
            <a:spcAft>
              <a:spcPct val="35000"/>
            </a:spcAft>
            <a:buNone/>
          </a:pPr>
          <a:r>
            <a:rPr lang="es-ES" sz="2400" kern="1200" dirty="0">
              <a:solidFill>
                <a:srgbClr val="152B48"/>
              </a:solidFill>
              <a:latin typeface="Montserrat"/>
            </a:rPr>
            <a:t>Atorvastatina</a:t>
          </a:r>
          <a:endParaRPr lang="es-CO" sz="2400" kern="1200" dirty="0">
            <a:solidFill>
              <a:srgbClr val="152B48"/>
            </a:solidFill>
            <a:latin typeface="Montserrat"/>
          </a:endParaRPr>
        </a:p>
      </dsp:txBody>
      <dsp:txXfrm>
        <a:off x="39266" y="39266"/>
        <a:ext cx="2291801" cy="725841"/>
      </dsp:txXfrm>
    </dsp:sp>
  </dsp:spTree>
</dsp:drawing>
</file>

<file path=ppt/diagrams/drawing3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8ACC1BA-56C3-4006-99B5-3DFEF88566E7}">
      <dsp:nvSpPr>
        <dsp:cNvPr id="0" name=""/>
        <dsp:cNvSpPr/>
      </dsp:nvSpPr>
      <dsp:spPr>
        <a:xfrm>
          <a:off x="-6337557" y="-969423"/>
          <a:ext cx="7543637" cy="7543637"/>
        </a:xfrm>
        <a:prstGeom prst="blockArc">
          <a:avLst>
            <a:gd name="adj1" fmla="val 18900000"/>
            <a:gd name="adj2" fmla="val 2700000"/>
            <a:gd name="adj3" fmla="val 286"/>
          </a:avLst>
        </a:prstGeom>
        <a:noFill/>
        <a:ln w="12700" cap="flat" cmpd="sng" algn="ctr">
          <a:solidFill>
            <a:schemeClr val="dk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48C4EE58-D6AE-4779-AFEF-96E5B6F4EF09}">
      <dsp:nvSpPr>
        <dsp:cNvPr id="0" name=""/>
        <dsp:cNvSpPr/>
      </dsp:nvSpPr>
      <dsp:spPr>
        <a:xfrm>
          <a:off x="526916" y="350187"/>
          <a:ext cx="5819537" cy="700822"/>
        </a:xfrm>
        <a:prstGeom prst="rect">
          <a:avLst/>
        </a:prstGeom>
        <a:gradFill rotWithShape="0">
          <a:gsLst>
            <a:gs pos="0">
              <a:schemeClr val="lt1">
                <a:hueOff val="0"/>
                <a:satOff val="0"/>
                <a:lumOff val="0"/>
                <a:alphaOff val="0"/>
                <a:lumMod val="110000"/>
                <a:satMod val="105000"/>
                <a:tint val="67000"/>
              </a:schemeClr>
            </a:gs>
            <a:gs pos="50000">
              <a:schemeClr val="lt1">
                <a:hueOff val="0"/>
                <a:satOff val="0"/>
                <a:lumOff val="0"/>
                <a:alphaOff val="0"/>
                <a:lumMod val="105000"/>
                <a:satMod val="103000"/>
                <a:tint val="73000"/>
              </a:schemeClr>
            </a:gs>
            <a:gs pos="100000">
              <a:schemeClr val="lt1">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556278" tIns="35560" rIns="35560" bIns="35560" numCol="1" spcCol="1270" anchor="ctr" anchorCtr="0">
          <a:noAutofit/>
        </a:bodyPr>
        <a:lstStyle/>
        <a:p>
          <a:pPr marL="0" lvl="0" indent="0" algn="l" defTabSz="622300">
            <a:lnSpc>
              <a:spcPct val="90000"/>
            </a:lnSpc>
            <a:spcBef>
              <a:spcPct val="0"/>
            </a:spcBef>
            <a:spcAft>
              <a:spcPct val="35000"/>
            </a:spcAft>
            <a:buNone/>
          </a:pPr>
          <a:r>
            <a:rPr lang="es-MX" sz="1400" kern="1200" dirty="0">
              <a:solidFill>
                <a:srgbClr val="152B48"/>
              </a:solidFill>
              <a:latin typeface="Montserrat" panose="00000500000000000000" pitchFamily="50" charset="0"/>
            </a:rPr>
            <a:t>Antecedentes, examen físico, EKG y ecocardiografía.</a:t>
          </a:r>
          <a:endParaRPr lang="es-CO" sz="1400" kern="1200" dirty="0">
            <a:solidFill>
              <a:srgbClr val="152B48"/>
            </a:solidFill>
            <a:latin typeface="Montserrat" panose="00000500000000000000" pitchFamily="50" charset="0"/>
          </a:endParaRPr>
        </a:p>
      </dsp:txBody>
      <dsp:txXfrm>
        <a:off x="526916" y="350187"/>
        <a:ext cx="5819537" cy="700822"/>
      </dsp:txXfrm>
    </dsp:sp>
    <dsp:sp modelId="{CCD1419B-63B4-4F57-9674-3C21404A6822}">
      <dsp:nvSpPr>
        <dsp:cNvPr id="0" name=""/>
        <dsp:cNvSpPr/>
      </dsp:nvSpPr>
      <dsp:spPr>
        <a:xfrm>
          <a:off x="88902" y="262584"/>
          <a:ext cx="876028" cy="876028"/>
        </a:xfrm>
        <a:prstGeom prst="ellipse">
          <a:avLst/>
        </a:prstGeom>
        <a:gradFill rotWithShape="0">
          <a:gsLst>
            <a:gs pos="0">
              <a:schemeClr val="lt1">
                <a:hueOff val="0"/>
                <a:satOff val="0"/>
                <a:lumOff val="0"/>
                <a:alphaOff val="0"/>
                <a:lumMod val="110000"/>
                <a:satMod val="105000"/>
                <a:tint val="67000"/>
              </a:schemeClr>
            </a:gs>
            <a:gs pos="50000">
              <a:schemeClr val="lt1">
                <a:hueOff val="0"/>
                <a:satOff val="0"/>
                <a:lumOff val="0"/>
                <a:alphaOff val="0"/>
                <a:lumMod val="105000"/>
                <a:satMod val="103000"/>
                <a:tint val="73000"/>
              </a:schemeClr>
            </a:gs>
            <a:gs pos="100000">
              <a:schemeClr val="lt1">
                <a:hueOff val="0"/>
                <a:satOff val="0"/>
                <a:lumOff val="0"/>
                <a:alphaOff val="0"/>
                <a:lumMod val="105000"/>
                <a:satMod val="109000"/>
                <a:tint val="81000"/>
              </a:schemeClr>
            </a:gs>
          </a:gsLst>
          <a:lin ang="5400000" scaled="0"/>
        </a:gradFill>
        <a:ln w="6350" cap="flat" cmpd="sng" algn="ctr">
          <a:solidFill>
            <a:schemeClr val="dk1">
              <a:hueOff val="0"/>
              <a:satOff val="0"/>
              <a:lumOff val="0"/>
              <a:alphaOff val="0"/>
            </a:schemeClr>
          </a:solidFill>
          <a:prstDash val="solid"/>
          <a:miter lim="800000"/>
        </a:ln>
        <a:effectLst/>
      </dsp:spPr>
      <dsp:style>
        <a:lnRef idx="1">
          <a:scrgbClr r="0" g="0" b="0"/>
        </a:lnRef>
        <a:fillRef idx="2">
          <a:scrgbClr r="0" g="0" b="0"/>
        </a:fillRef>
        <a:effectRef idx="0">
          <a:scrgbClr r="0" g="0" b="0"/>
        </a:effectRef>
        <a:fontRef idx="minor"/>
      </dsp:style>
    </dsp:sp>
    <dsp:sp modelId="{775AF5A2-A978-4110-8812-771E47C820D5}">
      <dsp:nvSpPr>
        <dsp:cNvPr id="0" name=""/>
        <dsp:cNvSpPr/>
      </dsp:nvSpPr>
      <dsp:spPr>
        <a:xfrm>
          <a:off x="1029105" y="1401085"/>
          <a:ext cx="5317348" cy="700822"/>
        </a:xfrm>
        <a:prstGeom prst="rect">
          <a:avLst/>
        </a:prstGeom>
        <a:gradFill rotWithShape="0">
          <a:gsLst>
            <a:gs pos="0">
              <a:schemeClr val="lt1">
                <a:hueOff val="0"/>
                <a:satOff val="0"/>
                <a:lumOff val="0"/>
                <a:alphaOff val="0"/>
                <a:lumMod val="110000"/>
                <a:satMod val="105000"/>
                <a:tint val="67000"/>
              </a:schemeClr>
            </a:gs>
            <a:gs pos="50000">
              <a:schemeClr val="lt1">
                <a:hueOff val="0"/>
                <a:satOff val="0"/>
                <a:lumOff val="0"/>
                <a:alphaOff val="0"/>
                <a:lumMod val="105000"/>
                <a:satMod val="103000"/>
                <a:tint val="73000"/>
              </a:schemeClr>
            </a:gs>
            <a:gs pos="100000">
              <a:schemeClr val="lt1">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556278" tIns="35560" rIns="35560" bIns="35560" numCol="1" spcCol="1270" anchor="ctr" anchorCtr="0">
          <a:noAutofit/>
        </a:bodyPr>
        <a:lstStyle/>
        <a:p>
          <a:pPr marL="0" lvl="0" indent="0" algn="l" defTabSz="622300">
            <a:lnSpc>
              <a:spcPct val="90000"/>
            </a:lnSpc>
            <a:spcBef>
              <a:spcPct val="0"/>
            </a:spcBef>
            <a:spcAft>
              <a:spcPct val="35000"/>
            </a:spcAft>
            <a:buNone/>
          </a:pPr>
          <a:r>
            <a:rPr lang="es-MX" sz="1400" b="1" kern="1200" dirty="0">
              <a:solidFill>
                <a:srgbClr val="152B48"/>
              </a:solidFill>
              <a:latin typeface="Montserrat" panose="00000500000000000000" pitchFamily="50" charset="0"/>
            </a:rPr>
            <a:t>Puntuación Z máxima de &lt;2 </a:t>
          </a:r>
          <a:r>
            <a:rPr lang="es-MX" sz="1400" kern="1200" dirty="0">
              <a:solidFill>
                <a:srgbClr val="152B48"/>
              </a:solidFill>
              <a:latin typeface="Montserrat" panose="00000500000000000000" pitchFamily="50" charset="0"/>
            </a:rPr>
            <a:t>alta </a:t>
          </a:r>
          <a:r>
            <a:rPr lang="es-MX" sz="1400" kern="1200" dirty="0">
              <a:solidFill>
                <a:srgbClr val="152B48"/>
              </a:solidFill>
              <a:latin typeface="Montserrat" panose="00000500000000000000" pitchFamily="50" charset="0"/>
              <a:sym typeface="Wingdings" panose="05000000000000000000" pitchFamily="2" charset="2"/>
            </a:rPr>
            <a:t> </a:t>
          </a:r>
          <a:r>
            <a:rPr lang="es-MX" sz="1400" kern="1200" dirty="0">
              <a:solidFill>
                <a:srgbClr val="152B48"/>
              </a:solidFill>
              <a:latin typeface="Montserrat" panose="00000500000000000000" pitchFamily="50" charset="0"/>
            </a:rPr>
            <a:t>4 a 12 semanas, ecocardiografía 1 y  4-6 semanas después del tratamiento.</a:t>
          </a:r>
          <a:endParaRPr lang="es-CO" sz="1400" kern="1200" dirty="0">
            <a:solidFill>
              <a:srgbClr val="152B48"/>
            </a:solidFill>
            <a:latin typeface="Montserrat" panose="00000500000000000000" pitchFamily="50" charset="0"/>
          </a:endParaRPr>
        </a:p>
      </dsp:txBody>
      <dsp:txXfrm>
        <a:off x="1029105" y="1401085"/>
        <a:ext cx="5317348" cy="700822"/>
      </dsp:txXfrm>
    </dsp:sp>
    <dsp:sp modelId="{E6543E07-6F42-474B-A643-6DCCF9D27ECF}">
      <dsp:nvSpPr>
        <dsp:cNvPr id="0" name=""/>
        <dsp:cNvSpPr/>
      </dsp:nvSpPr>
      <dsp:spPr>
        <a:xfrm>
          <a:off x="591091" y="1313482"/>
          <a:ext cx="876028" cy="876028"/>
        </a:xfrm>
        <a:prstGeom prst="ellipse">
          <a:avLst/>
        </a:prstGeom>
        <a:gradFill rotWithShape="0">
          <a:gsLst>
            <a:gs pos="0">
              <a:schemeClr val="lt1">
                <a:hueOff val="0"/>
                <a:satOff val="0"/>
                <a:lumOff val="0"/>
                <a:alphaOff val="0"/>
                <a:lumMod val="110000"/>
                <a:satMod val="105000"/>
                <a:tint val="67000"/>
              </a:schemeClr>
            </a:gs>
            <a:gs pos="50000">
              <a:schemeClr val="lt1">
                <a:hueOff val="0"/>
                <a:satOff val="0"/>
                <a:lumOff val="0"/>
                <a:alphaOff val="0"/>
                <a:lumMod val="105000"/>
                <a:satMod val="103000"/>
                <a:tint val="73000"/>
              </a:schemeClr>
            </a:gs>
            <a:gs pos="100000">
              <a:schemeClr val="lt1">
                <a:hueOff val="0"/>
                <a:satOff val="0"/>
                <a:lumOff val="0"/>
                <a:alphaOff val="0"/>
                <a:lumMod val="105000"/>
                <a:satMod val="109000"/>
                <a:tint val="81000"/>
              </a:schemeClr>
            </a:gs>
          </a:gsLst>
          <a:lin ang="5400000" scaled="0"/>
        </a:gradFill>
        <a:ln w="6350" cap="flat" cmpd="sng" algn="ctr">
          <a:solidFill>
            <a:schemeClr val="dk1">
              <a:hueOff val="0"/>
              <a:satOff val="0"/>
              <a:lumOff val="0"/>
              <a:alphaOff val="0"/>
            </a:schemeClr>
          </a:solidFill>
          <a:prstDash val="solid"/>
          <a:miter lim="800000"/>
        </a:ln>
        <a:effectLst/>
      </dsp:spPr>
      <dsp:style>
        <a:lnRef idx="1">
          <a:scrgbClr r="0" g="0" b="0"/>
        </a:lnRef>
        <a:fillRef idx="2">
          <a:scrgbClr r="0" g="0" b="0"/>
        </a:fillRef>
        <a:effectRef idx="0">
          <a:scrgbClr r="0" g="0" b="0"/>
        </a:effectRef>
        <a:fontRef idx="minor"/>
      </dsp:style>
    </dsp:sp>
    <dsp:sp modelId="{6531DB3A-07C1-4394-9A67-8C6287C3E8A4}">
      <dsp:nvSpPr>
        <dsp:cNvPr id="0" name=""/>
        <dsp:cNvSpPr/>
      </dsp:nvSpPr>
      <dsp:spPr>
        <a:xfrm>
          <a:off x="1183237" y="2451983"/>
          <a:ext cx="5163216" cy="700822"/>
        </a:xfrm>
        <a:prstGeom prst="rect">
          <a:avLst/>
        </a:prstGeom>
        <a:gradFill rotWithShape="0">
          <a:gsLst>
            <a:gs pos="0">
              <a:schemeClr val="lt1">
                <a:hueOff val="0"/>
                <a:satOff val="0"/>
                <a:lumOff val="0"/>
                <a:alphaOff val="0"/>
                <a:lumMod val="110000"/>
                <a:satMod val="105000"/>
                <a:tint val="67000"/>
              </a:schemeClr>
            </a:gs>
            <a:gs pos="50000">
              <a:schemeClr val="lt1">
                <a:hueOff val="0"/>
                <a:satOff val="0"/>
                <a:lumOff val="0"/>
                <a:alphaOff val="0"/>
                <a:lumMod val="105000"/>
                <a:satMod val="103000"/>
                <a:tint val="73000"/>
              </a:schemeClr>
            </a:gs>
            <a:gs pos="100000">
              <a:schemeClr val="lt1">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556278" tIns="35560" rIns="35560" bIns="35560" numCol="1" spcCol="1270" anchor="ctr" anchorCtr="0">
          <a:noAutofit/>
        </a:bodyPr>
        <a:lstStyle/>
        <a:p>
          <a:pPr marL="0" lvl="0" indent="0" algn="l" defTabSz="622300">
            <a:lnSpc>
              <a:spcPct val="90000"/>
            </a:lnSpc>
            <a:spcBef>
              <a:spcPct val="0"/>
            </a:spcBef>
            <a:spcAft>
              <a:spcPct val="35000"/>
            </a:spcAft>
            <a:buNone/>
          </a:pPr>
          <a:r>
            <a:rPr lang="es-MX" sz="1400" kern="1200" dirty="0">
              <a:solidFill>
                <a:srgbClr val="152B48"/>
              </a:solidFill>
              <a:latin typeface="Montserrat" panose="00000500000000000000" pitchFamily="50" charset="0"/>
            </a:rPr>
            <a:t>Pacientes con </a:t>
          </a:r>
          <a:r>
            <a:rPr lang="es-MX" sz="1400" b="1" kern="1200" dirty="0">
              <a:solidFill>
                <a:srgbClr val="152B48"/>
              </a:solidFill>
              <a:latin typeface="Montserrat" panose="00000500000000000000" pitchFamily="50" charset="0"/>
            </a:rPr>
            <a:t>aneurisma de cualquier tamaño </a:t>
          </a:r>
          <a:r>
            <a:rPr lang="es-MX" sz="1400" kern="1200" dirty="0">
              <a:solidFill>
                <a:srgbClr val="152B48"/>
              </a:solidFill>
              <a:latin typeface="Montserrat" panose="00000500000000000000" pitchFamily="50" charset="0"/>
            </a:rPr>
            <a:t>requieren seguimiento continuo por cardiología.</a:t>
          </a:r>
          <a:endParaRPr lang="es-CO" sz="1400" kern="1200" dirty="0">
            <a:solidFill>
              <a:srgbClr val="152B48"/>
            </a:solidFill>
            <a:latin typeface="Montserrat" panose="00000500000000000000" pitchFamily="50" charset="0"/>
          </a:endParaRPr>
        </a:p>
      </dsp:txBody>
      <dsp:txXfrm>
        <a:off x="1183237" y="2451983"/>
        <a:ext cx="5163216" cy="700822"/>
      </dsp:txXfrm>
    </dsp:sp>
    <dsp:sp modelId="{E5E66086-EDF7-4D8D-84F1-8F89665954F1}">
      <dsp:nvSpPr>
        <dsp:cNvPr id="0" name=""/>
        <dsp:cNvSpPr/>
      </dsp:nvSpPr>
      <dsp:spPr>
        <a:xfrm>
          <a:off x="745223" y="2364380"/>
          <a:ext cx="876028" cy="876028"/>
        </a:xfrm>
        <a:prstGeom prst="ellipse">
          <a:avLst/>
        </a:prstGeom>
        <a:gradFill rotWithShape="0">
          <a:gsLst>
            <a:gs pos="0">
              <a:schemeClr val="lt1">
                <a:hueOff val="0"/>
                <a:satOff val="0"/>
                <a:lumOff val="0"/>
                <a:alphaOff val="0"/>
                <a:lumMod val="110000"/>
                <a:satMod val="105000"/>
                <a:tint val="67000"/>
              </a:schemeClr>
            </a:gs>
            <a:gs pos="50000">
              <a:schemeClr val="lt1">
                <a:hueOff val="0"/>
                <a:satOff val="0"/>
                <a:lumOff val="0"/>
                <a:alphaOff val="0"/>
                <a:lumMod val="105000"/>
                <a:satMod val="103000"/>
                <a:tint val="73000"/>
              </a:schemeClr>
            </a:gs>
            <a:gs pos="100000">
              <a:schemeClr val="lt1">
                <a:hueOff val="0"/>
                <a:satOff val="0"/>
                <a:lumOff val="0"/>
                <a:alphaOff val="0"/>
                <a:lumMod val="105000"/>
                <a:satMod val="109000"/>
                <a:tint val="81000"/>
              </a:schemeClr>
            </a:gs>
          </a:gsLst>
          <a:lin ang="5400000" scaled="0"/>
        </a:gradFill>
        <a:ln w="6350" cap="flat" cmpd="sng" algn="ctr">
          <a:solidFill>
            <a:schemeClr val="dk1">
              <a:hueOff val="0"/>
              <a:satOff val="0"/>
              <a:lumOff val="0"/>
              <a:alphaOff val="0"/>
            </a:schemeClr>
          </a:solidFill>
          <a:prstDash val="solid"/>
          <a:miter lim="800000"/>
        </a:ln>
        <a:effectLst/>
      </dsp:spPr>
      <dsp:style>
        <a:lnRef idx="1">
          <a:scrgbClr r="0" g="0" b="0"/>
        </a:lnRef>
        <a:fillRef idx="2">
          <a:scrgbClr r="0" g="0" b="0"/>
        </a:fillRef>
        <a:effectRef idx="0">
          <a:scrgbClr r="0" g="0" b="0"/>
        </a:effectRef>
        <a:fontRef idx="minor"/>
      </dsp:style>
    </dsp:sp>
    <dsp:sp modelId="{52ACB4FB-9885-4E2F-888F-34EC117ABEFD}">
      <dsp:nvSpPr>
        <dsp:cNvPr id="0" name=""/>
        <dsp:cNvSpPr/>
      </dsp:nvSpPr>
      <dsp:spPr>
        <a:xfrm>
          <a:off x="1029105" y="3502881"/>
          <a:ext cx="5317348" cy="700822"/>
        </a:xfrm>
        <a:prstGeom prst="rect">
          <a:avLst/>
        </a:prstGeom>
        <a:gradFill rotWithShape="0">
          <a:gsLst>
            <a:gs pos="0">
              <a:schemeClr val="lt1">
                <a:hueOff val="0"/>
                <a:satOff val="0"/>
                <a:lumOff val="0"/>
                <a:alphaOff val="0"/>
                <a:lumMod val="110000"/>
                <a:satMod val="105000"/>
                <a:tint val="67000"/>
              </a:schemeClr>
            </a:gs>
            <a:gs pos="50000">
              <a:schemeClr val="lt1">
                <a:hueOff val="0"/>
                <a:satOff val="0"/>
                <a:lumOff val="0"/>
                <a:alphaOff val="0"/>
                <a:lumMod val="105000"/>
                <a:satMod val="103000"/>
                <a:tint val="73000"/>
              </a:schemeClr>
            </a:gs>
            <a:gs pos="100000">
              <a:schemeClr val="lt1">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556278" tIns="35560" rIns="35560" bIns="35560" numCol="1" spcCol="1270" anchor="ctr" anchorCtr="0">
          <a:noAutofit/>
        </a:bodyPr>
        <a:lstStyle/>
        <a:p>
          <a:pPr marL="0" lvl="0" indent="0" algn="l" defTabSz="622300">
            <a:lnSpc>
              <a:spcPct val="90000"/>
            </a:lnSpc>
            <a:spcBef>
              <a:spcPct val="0"/>
            </a:spcBef>
            <a:spcAft>
              <a:spcPct val="35000"/>
            </a:spcAft>
            <a:buNone/>
          </a:pPr>
          <a:r>
            <a:rPr lang="es-CO" sz="1400" kern="1200" dirty="0">
              <a:solidFill>
                <a:srgbClr val="152B48"/>
              </a:solidFill>
              <a:latin typeface="Montserrat" panose="00000500000000000000" pitchFamily="50" charset="0"/>
            </a:rPr>
            <a:t>Los pacientes con aneurismas pequeñas la progresión a diámetro normal ocurre generalmente en el </a:t>
          </a:r>
          <a:r>
            <a:rPr lang="es-CO" sz="1400" b="1" kern="1200" dirty="0">
              <a:solidFill>
                <a:srgbClr val="152B48"/>
              </a:solidFill>
              <a:latin typeface="Montserrat" panose="00000500000000000000" pitchFamily="50" charset="0"/>
            </a:rPr>
            <a:t>primer año. </a:t>
          </a:r>
        </a:p>
      </dsp:txBody>
      <dsp:txXfrm>
        <a:off x="1029105" y="3502881"/>
        <a:ext cx="5317348" cy="700822"/>
      </dsp:txXfrm>
    </dsp:sp>
    <dsp:sp modelId="{C4B493A0-0EA6-4D6B-9AFC-4088145BD4F7}">
      <dsp:nvSpPr>
        <dsp:cNvPr id="0" name=""/>
        <dsp:cNvSpPr/>
      </dsp:nvSpPr>
      <dsp:spPr>
        <a:xfrm>
          <a:off x="591091" y="3415278"/>
          <a:ext cx="876028" cy="876028"/>
        </a:xfrm>
        <a:prstGeom prst="ellipse">
          <a:avLst/>
        </a:prstGeom>
        <a:gradFill rotWithShape="0">
          <a:gsLst>
            <a:gs pos="0">
              <a:schemeClr val="lt1">
                <a:hueOff val="0"/>
                <a:satOff val="0"/>
                <a:lumOff val="0"/>
                <a:alphaOff val="0"/>
                <a:lumMod val="110000"/>
                <a:satMod val="105000"/>
                <a:tint val="67000"/>
              </a:schemeClr>
            </a:gs>
            <a:gs pos="50000">
              <a:schemeClr val="lt1">
                <a:hueOff val="0"/>
                <a:satOff val="0"/>
                <a:lumOff val="0"/>
                <a:alphaOff val="0"/>
                <a:lumMod val="105000"/>
                <a:satMod val="103000"/>
                <a:tint val="73000"/>
              </a:schemeClr>
            </a:gs>
            <a:gs pos="100000">
              <a:schemeClr val="lt1">
                <a:hueOff val="0"/>
                <a:satOff val="0"/>
                <a:lumOff val="0"/>
                <a:alphaOff val="0"/>
                <a:lumMod val="105000"/>
                <a:satMod val="109000"/>
                <a:tint val="81000"/>
              </a:schemeClr>
            </a:gs>
          </a:gsLst>
          <a:lin ang="5400000" scaled="0"/>
        </a:gradFill>
        <a:ln w="6350" cap="flat" cmpd="sng" algn="ctr">
          <a:solidFill>
            <a:schemeClr val="dk1">
              <a:hueOff val="0"/>
              <a:satOff val="0"/>
              <a:lumOff val="0"/>
              <a:alphaOff val="0"/>
            </a:schemeClr>
          </a:solidFill>
          <a:prstDash val="solid"/>
          <a:miter lim="800000"/>
        </a:ln>
        <a:effectLst/>
      </dsp:spPr>
      <dsp:style>
        <a:lnRef idx="1">
          <a:scrgbClr r="0" g="0" b="0"/>
        </a:lnRef>
        <a:fillRef idx="2">
          <a:scrgbClr r="0" g="0" b="0"/>
        </a:fillRef>
        <a:effectRef idx="0">
          <a:scrgbClr r="0" g="0" b="0"/>
        </a:effectRef>
        <a:fontRef idx="minor"/>
      </dsp:style>
    </dsp:sp>
    <dsp:sp modelId="{38126A75-EAE9-47B9-AE7F-F635B3A52F16}">
      <dsp:nvSpPr>
        <dsp:cNvPr id="0" name=""/>
        <dsp:cNvSpPr/>
      </dsp:nvSpPr>
      <dsp:spPr>
        <a:xfrm>
          <a:off x="526916" y="4553779"/>
          <a:ext cx="5819537" cy="700822"/>
        </a:xfrm>
        <a:prstGeom prst="rect">
          <a:avLst/>
        </a:prstGeom>
        <a:gradFill rotWithShape="0">
          <a:gsLst>
            <a:gs pos="0">
              <a:schemeClr val="lt1">
                <a:hueOff val="0"/>
                <a:satOff val="0"/>
                <a:lumOff val="0"/>
                <a:alphaOff val="0"/>
                <a:lumMod val="110000"/>
                <a:satMod val="105000"/>
                <a:tint val="67000"/>
              </a:schemeClr>
            </a:gs>
            <a:gs pos="50000">
              <a:schemeClr val="lt1">
                <a:hueOff val="0"/>
                <a:satOff val="0"/>
                <a:lumOff val="0"/>
                <a:alphaOff val="0"/>
                <a:lumMod val="105000"/>
                <a:satMod val="103000"/>
                <a:tint val="73000"/>
              </a:schemeClr>
            </a:gs>
            <a:gs pos="100000">
              <a:schemeClr val="lt1">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556278" tIns="35560" rIns="35560" bIns="35560" numCol="1" spcCol="1270" anchor="ctr" anchorCtr="0">
          <a:noAutofit/>
        </a:bodyPr>
        <a:lstStyle/>
        <a:p>
          <a:pPr marL="0" lvl="0" indent="0" algn="l" defTabSz="622300">
            <a:lnSpc>
              <a:spcPct val="90000"/>
            </a:lnSpc>
            <a:spcBef>
              <a:spcPct val="0"/>
            </a:spcBef>
            <a:spcAft>
              <a:spcPct val="35000"/>
            </a:spcAft>
            <a:buNone/>
          </a:pPr>
          <a:r>
            <a:rPr lang="es-CO" sz="1400" kern="1200" dirty="0">
              <a:solidFill>
                <a:srgbClr val="152B48"/>
              </a:solidFill>
              <a:latin typeface="Montserrat" panose="00000500000000000000" pitchFamily="50" charset="0"/>
            </a:rPr>
            <a:t>El seguimiento del paciente con </a:t>
          </a:r>
          <a:r>
            <a:rPr lang="es-CO" sz="1400" b="1" kern="1200" dirty="0">
              <a:solidFill>
                <a:srgbClr val="152B48"/>
              </a:solidFill>
              <a:latin typeface="Montserrat" panose="00000500000000000000" pitchFamily="50" charset="0"/>
            </a:rPr>
            <a:t>compromiso coronario </a:t>
          </a:r>
          <a:r>
            <a:rPr lang="es-CO" sz="1400" kern="1200" dirty="0">
              <a:solidFill>
                <a:srgbClr val="152B48"/>
              </a:solidFill>
              <a:latin typeface="Montserrat" panose="00000500000000000000" pitchFamily="50" charset="0"/>
            </a:rPr>
            <a:t>debería hacerse de por vida.</a:t>
          </a:r>
        </a:p>
      </dsp:txBody>
      <dsp:txXfrm>
        <a:off x="526916" y="4553779"/>
        <a:ext cx="5819537" cy="700822"/>
      </dsp:txXfrm>
    </dsp:sp>
    <dsp:sp modelId="{7F26E934-0154-44E0-A415-AC111B1DFE21}">
      <dsp:nvSpPr>
        <dsp:cNvPr id="0" name=""/>
        <dsp:cNvSpPr/>
      </dsp:nvSpPr>
      <dsp:spPr>
        <a:xfrm>
          <a:off x="88902" y="4466176"/>
          <a:ext cx="876028" cy="876028"/>
        </a:xfrm>
        <a:prstGeom prst="ellipse">
          <a:avLst/>
        </a:prstGeom>
        <a:gradFill rotWithShape="0">
          <a:gsLst>
            <a:gs pos="0">
              <a:schemeClr val="lt1">
                <a:hueOff val="0"/>
                <a:satOff val="0"/>
                <a:lumOff val="0"/>
                <a:alphaOff val="0"/>
                <a:lumMod val="110000"/>
                <a:satMod val="105000"/>
                <a:tint val="67000"/>
              </a:schemeClr>
            </a:gs>
            <a:gs pos="50000">
              <a:schemeClr val="lt1">
                <a:hueOff val="0"/>
                <a:satOff val="0"/>
                <a:lumOff val="0"/>
                <a:alphaOff val="0"/>
                <a:lumMod val="105000"/>
                <a:satMod val="103000"/>
                <a:tint val="73000"/>
              </a:schemeClr>
            </a:gs>
            <a:gs pos="100000">
              <a:schemeClr val="lt1">
                <a:hueOff val="0"/>
                <a:satOff val="0"/>
                <a:lumOff val="0"/>
                <a:alphaOff val="0"/>
                <a:lumMod val="105000"/>
                <a:satMod val="109000"/>
                <a:tint val="81000"/>
              </a:schemeClr>
            </a:gs>
          </a:gsLst>
          <a:lin ang="5400000" scaled="0"/>
        </a:gradFill>
        <a:ln w="6350" cap="flat" cmpd="sng" algn="ctr">
          <a:solidFill>
            <a:schemeClr val="dk1">
              <a:hueOff val="0"/>
              <a:satOff val="0"/>
              <a:lumOff val="0"/>
              <a:alphaOff val="0"/>
            </a:schemeClr>
          </a:solidFill>
          <a:prstDash val="solid"/>
          <a:miter lim="800000"/>
        </a:ln>
        <a:effectLst/>
      </dsp:spPr>
      <dsp:style>
        <a:lnRef idx="1">
          <a:scrgbClr r="0" g="0" b="0"/>
        </a:lnRef>
        <a:fillRef idx="2">
          <a:scrgbClr r="0" g="0" b="0"/>
        </a:fillRef>
        <a:effectRef idx="0">
          <a:scrgbClr r="0" g="0" b="0"/>
        </a:effectRef>
        <a:fontRef idx="minor"/>
      </dsp:style>
    </dsp:sp>
  </dsp:spTree>
</dsp:drawing>
</file>

<file path=ppt/diagrams/drawing3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A8B75DD-E62E-F94C-BF4D-8642C8C3F759}">
      <dsp:nvSpPr>
        <dsp:cNvPr id="0" name=""/>
        <dsp:cNvSpPr/>
      </dsp:nvSpPr>
      <dsp:spPr>
        <a:xfrm>
          <a:off x="1229662" y="239"/>
          <a:ext cx="2151416" cy="1075708"/>
        </a:xfrm>
        <a:prstGeom prst="roundRect">
          <a:avLst>
            <a:gd name="adj" fmla="val 10000"/>
          </a:avLst>
        </a:prstGeom>
        <a:solidFill>
          <a:srgbClr val="152B48"/>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5245" tIns="36830" rIns="55245" bIns="36830" numCol="1" spcCol="1270" anchor="ctr" anchorCtr="0">
          <a:noAutofit/>
        </a:bodyPr>
        <a:lstStyle/>
        <a:p>
          <a:pPr marL="0" lvl="0" indent="0" algn="ctr" defTabSz="1289050">
            <a:lnSpc>
              <a:spcPct val="90000"/>
            </a:lnSpc>
            <a:spcBef>
              <a:spcPct val="0"/>
            </a:spcBef>
            <a:spcAft>
              <a:spcPct val="35000"/>
            </a:spcAft>
            <a:buNone/>
          </a:pPr>
          <a:r>
            <a:rPr lang="es-ES" sz="2900" kern="1200" dirty="0">
              <a:latin typeface="Montserrat" panose="00000500000000000000" pitchFamily="50" charset="0"/>
            </a:rPr>
            <a:t>MIS- C</a:t>
          </a:r>
        </a:p>
      </dsp:txBody>
      <dsp:txXfrm>
        <a:off x="1261168" y="31745"/>
        <a:ext cx="2088404" cy="1012696"/>
      </dsp:txXfrm>
    </dsp:sp>
    <dsp:sp modelId="{E47672B2-F646-314B-B6E1-D79DDB3433F5}">
      <dsp:nvSpPr>
        <dsp:cNvPr id="0" name=""/>
        <dsp:cNvSpPr/>
      </dsp:nvSpPr>
      <dsp:spPr>
        <a:xfrm>
          <a:off x="1444804" y="1075947"/>
          <a:ext cx="215141" cy="806781"/>
        </a:xfrm>
        <a:custGeom>
          <a:avLst/>
          <a:gdLst/>
          <a:ahLst/>
          <a:cxnLst/>
          <a:rect l="0" t="0" r="0" b="0"/>
          <a:pathLst>
            <a:path>
              <a:moveTo>
                <a:pt x="0" y="0"/>
              </a:moveTo>
              <a:lnTo>
                <a:pt x="0" y="806781"/>
              </a:lnTo>
              <a:lnTo>
                <a:pt x="215141" y="806781"/>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3B485F6F-E1ED-CB4A-B298-2AD10B2966A7}">
      <dsp:nvSpPr>
        <dsp:cNvPr id="0" name=""/>
        <dsp:cNvSpPr/>
      </dsp:nvSpPr>
      <dsp:spPr>
        <a:xfrm>
          <a:off x="1659946" y="1344874"/>
          <a:ext cx="1721132" cy="1075708"/>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0955" tIns="13970" rIns="20955" bIns="13970" numCol="1" spcCol="1270" anchor="ctr" anchorCtr="0">
          <a:noAutofit/>
        </a:bodyPr>
        <a:lstStyle/>
        <a:p>
          <a:pPr marL="0" lvl="0" indent="0" algn="ctr" defTabSz="488950">
            <a:lnSpc>
              <a:spcPct val="90000"/>
            </a:lnSpc>
            <a:spcBef>
              <a:spcPct val="0"/>
            </a:spcBef>
            <a:spcAft>
              <a:spcPct val="35000"/>
            </a:spcAft>
            <a:buNone/>
          </a:pPr>
          <a:r>
            <a:rPr lang="es-CO" sz="1100" kern="1200" dirty="0">
              <a:solidFill>
                <a:srgbClr val="152B48"/>
              </a:solidFill>
              <a:latin typeface="Montserrat" panose="00000500000000000000" pitchFamily="50" charset="0"/>
            </a:rPr>
            <a:t>COVID-19 es &lt; grave en población infantil. </a:t>
          </a:r>
          <a:endParaRPr lang="es-ES" sz="1100" kern="1200" dirty="0">
            <a:solidFill>
              <a:srgbClr val="152B48"/>
            </a:solidFill>
            <a:latin typeface="Montserrat" panose="00000500000000000000" pitchFamily="50" charset="0"/>
          </a:endParaRPr>
        </a:p>
      </dsp:txBody>
      <dsp:txXfrm>
        <a:off x="1691452" y="1376380"/>
        <a:ext cx="1658120" cy="1012696"/>
      </dsp:txXfrm>
    </dsp:sp>
    <dsp:sp modelId="{078E472B-996A-8D4F-84F9-C9308AD1C487}">
      <dsp:nvSpPr>
        <dsp:cNvPr id="0" name=""/>
        <dsp:cNvSpPr/>
      </dsp:nvSpPr>
      <dsp:spPr>
        <a:xfrm>
          <a:off x="1444804" y="1075947"/>
          <a:ext cx="215141" cy="2151416"/>
        </a:xfrm>
        <a:custGeom>
          <a:avLst/>
          <a:gdLst/>
          <a:ahLst/>
          <a:cxnLst/>
          <a:rect l="0" t="0" r="0" b="0"/>
          <a:pathLst>
            <a:path>
              <a:moveTo>
                <a:pt x="0" y="0"/>
              </a:moveTo>
              <a:lnTo>
                <a:pt x="0" y="2151416"/>
              </a:lnTo>
              <a:lnTo>
                <a:pt x="215141" y="2151416"/>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99E3C0BA-85F0-B749-BD02-A8AF5A0C15AB}">
      <dsp:nvSpPr>
        <dsp:cNvPr id="0" name=""/>
        <dsp:cNvSpPr/>
      </dsp:nvSpPr>
      <dsp:spPr>
        <a:xfrm>
          <a:off x="1659946" y="2689509"/>
          <a:ext cx="1721132" cy="1075708"/>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0955" tIns="13970" rIns="20955" bIns="13970" numCol="1" spcCol="1270" anchor="ctr" anchorCtr="0">
          <a:noAutofit/>
        </a:bodyPr>
        <a:lstStyle/>
        <a:p>
          <a:pPr marL="0" lvl="0" indent="0" algn="ctr" defTabSz="488950">
            <a:lnSpc>
              <a:spcPct val="90000"/>
            </a:lnSpc>
            <a:spcBef>
              <a:spcPct val="0"/>
            </a:spcBef>
            <a:spcAft>
              <a:spcPct val="35000"/>
            </a:spcAft>
            <a:buNone/>
          </a:pPr>
          <a:r>
            <a:rPr lang="es-CO" sz="1100" kern="1200" dirty="0">
              <a:solidFill>
                <a:srgbClr val="152B48"/>
              </a:solidFill>
              <a:latin typeface="Montserrat" panose="00000500000000000000" pitchFamily="50" charset="0"/>
            </a:rPr>
            <a:t>La mayoría manifestaciones leves que no requieren intervenciones médicas.</a:t>
          </a:r>
          <a:endParaRPr lang="es-ES" sz="1100" kern="1200" dirty="0">
            <a:solidFill>
              <a:srgbClr val="152B48"/>
            </a:solidFill>
            <a:latin typeface="Montserrat" panose="00000500000000000000" pitchFamily="50" charset="0"/>
          </a:endParaRPr>
        </a:p>
      </dsp:txBody>
      <dsp:txXfrm>
        <a:off x="1691452" y="2721015"/>
        <a:ext cx="1658120" cy="1012696"/>
      </dsp:txXfrm>
    </dsp:sp>
    <dsp:sp modelId="{A710232F-C4DF-9940-B8CD-A99B12E4D60F}">
      <dsp:nvSpPr>
        <dsp:cNvPr id="0" name=""/>
        <dsp:cNvSpPr/>
      </dsp:nvSpPr>
      <dsp:spPr>
        <a:xfrm>
          <a:off x="3918933" y="239"/>
          <a:ext cx="2151416" cy="1075708"/>
        </a:xfrm>
        <a:prstGeom prst="roundRect">
          <a:avLst>
            <a:gd name="adj" fmla="val 10000"/>
          </a:avLst>
        </a:prstGeom>
        <a:solidFill>
          <a:srgbClr val="152B48"/>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5245" tIns="36830" rIns="55245" bIns="36830" numCol="1" spcCol="1270" anchor="ctr" anchorCtr="0">
          <a:noAutofit/>
        </a:bodyPr>
        <a:lstStyle/>
        <a:p>
          <a:pPr marL="0" lvl="0" indent="0" algn="ctr" defTabSz="1289050">
            <a:lnSpc>
              <a:spcPct val="90000"/>
            </a:lnSpc>
            <a:spcBef>
              <a:spcPct val="0"/>
            </a:spcBef>
            <a:spcAft>
              <a:spcPct val="35000"/>
            </a:spcAft>
            <a:buNone/>
          </a:pPr>
          <a:r>
            <a:rPr lang="es-CO" sz="2900" kern="1200" dirty="0">
              <a:latin typeface="Montserrat" panose="00000500000000000000" pitchFamily="50" charset="0"/>
            </a:rPr>
            <a:t>Abril 2020 UK</a:t>
          </a:r>
          <a:endParaRPr lang="es-ES" sz="2900" kern="1200" dirty="0">
            <a:latin typeface="Montserrat" panose="00000500000000000000" pitchFamily="50" charset="0"/>
          </a:endParaRPr>
        </a:p>
      </dsp:txBody>
      <dsp:txXfrm>
        <a:off x="3950439" y="31745"/>
        <a:ext cx="2088404" cy="1012696"/>
      </dsp:txXfrm>
    </dsp:sp>
    <dsp:sp modelId="{4CB8BB0D-DBAB-2B40-A1E0-E8A94CEE05B1}">
      <dsp:nvSpPr>
        <dsp:cNvPr id="0" name=""/>
        <dsp:cNvSpPr/>
      </dsp:nvSpPr>
      <dsp:spPr>
        <a:xfrm>
          <a:off x="4134074" y="1075947"/>
          <a:ext cx="215141" cy="806781"/>
        </a:xfrm>
        <a:custGeom>
          <a:avLst/>
          <a:gdLst/>
          <a:ahLst/>
          <a:cxnLst/>
          <a:rect l="0" t="0" r="0" b="0"/>
          <a:pathLst>
            <a:path>
              <a:moveTo>
                <a:pt x="0" y="0"/>
              </a:moveTo>
              <a:lnTo>
                <a:pt x="0" y="806781"/>
              </a:lnTo>
              <a:lnTo>
                <a:pt x="215141" y="806781"/>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44E1AF6D-287F-B546-B580-987D99FE2256}">
      <dsp:nvSpPr>
        <dsp:cNvPr id="0" name=""/>
        <dsp:cNvSpPr/>
      </dsp:nvSpPr>
      <dsp:spPr>
        <a:xfrm>
          <a:off x="4349216" y="1344874"/>
          <a:ext cx="2750232" cy="1075708"/>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0955" tIns="13970" rIns="20955" bIns="13970" numCol="1" spcCol="1270" anchor="ctr" anchorCtr="0">
          <a:noAutofit/>
        </a:bodyPr>
        <a:lstStyle/>
        <a:p>
          <a:pPr marL="0" lvl="0" indent="0" algn="ctr" defTabSz="488950">
            <a:lnSpc>
              <a:spcPct val="90000"/>
            </a:lnSpc>
            <a:spcBef>
              <a:spcPct val="0"/>
            </a:spcBef>
            <a:spcAft>
              <a:spcPct val="35000"/>
            </a:spcAft>
            <a:buNone/>
          </a:pPr>
          <a:r>
            <a:rPr lang="es-CO" sz="1100" kern="1200" dirty="0">
              <a:solidFill>
                <a:srgbClr val="152B48"/>
              </a:solidFill>
              <a:latin typeface="Montserrat" panose="00000500000000000000" pitchFamily="50" charset="0"/>
            </a:rPr>
            <a:t>Reporte de un grupo de 8 niños previamente sanos (edad escolar y adolescentes).</a:t>
          </a:r>
        </a:p>
      </dsp:txBody>
      <dsp:txXfrm>
        <a:off x="4380722" y="1376380"/>
        <a:ext cx="2687220" cy="1012696"/>
      </dsp:txXfrm>
    </dsp:sp>
    <dsp:sp modelId="{491BBD86-5EA3-264D-8E2C-2188C20D1223}">
      <dsp:nvSpPr>
        <dsp:cNvPr id="0" name=""/>
        <dsp:cNvSpPr/>
      </dsp:nvSpPr>
      <dsp:spPr>
        <a:xfrm>
          <a:off x="4134074" y="1075947"/>
          <a:ext cx="215141" cy="2151416"/>
        </a:xfrm>
        <a:custGeom>
          <a:avLst/>
          <a:gdLst/>
          <a:ahLst/>
          <a:cxnLst/>
          <a:rect l="0" t="0" r="0" b="0"/>
          <a:pathLst>
            <a:path>
              <a:moveTo>
                <a:pt x="0" y="0"/>
              </a:moveTo>
              <a:lnTo>
                <a:pt x="0" y="2151416"/>
              </a:lnTo>
              <a:lnTo>
                <a:pt x="215141" y="2151416"/>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263937A6-9E12-214B-A5EC-587BDE080969}">
      <dsp:nvSpPr>
        <dsp:cNvPr id="0" name=""/>
        <dsp:cNvSpPr/>
      </dsp:nvSpPr>
      <dsp:spPr>
        <a:xfrm>
          <a:off x="4349216" y="2689509"/>
          <a:ext cx="2750232" cy="1075708"/>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0955" tIns="13970" rIns="20955" bIns="13970" numCol="1" spcCol="1270" anchor="ctr" anchorCtr="0">
          <a:noAutofit/>
        </a:bodyPr>
        <a:lstStyle/>
        <a:p>
          <a:pPr marL="0" lvl="0" indent="0" algn="ctr" defTabSz="488950">
            <a:lnSpc>
              <a:spcPct val="90000"/>
            </a:lnSpc>
            <a:spcBef>
              <a:spcPct val="0"/>
            </a:spcBef>
            <a:spcAft>
              <a:spcPct val="35000"/>
            </a:spcAft>
            <a:buNone/>
          </a:pPr>
          <a:r>
            <a:rPr lang="es-CO" sz="1100" b="1" kern="1200" dirty="0">
              <a:solidFill>
                <a:srgbClr val="152B48"/>
              </a:solidFill>
              <a:latin typeface="Montserrat" panose="00000500000000000000" pitchFamily="50" charset="0"/>
            </a:rPr>
            <a:t>Fiebre, hipotensión, dolor abdominal severo y disfunción cardíaca. </a:t>
          </a:r>
        </a:p>
        <a:p>
          <a:pPr marL="0" lvl="0" indent="0" algn="ctr" defTabSz="488950">
            <a:lnSpc>
              <a:spcPct val="90000"/>
            </a:lnSpc>
            <a:spcBef>
              <a:spcPct val="0"/>
            </a:spcBef>
            <a:spcAft>
              <a:spcPct val="35000"/>
            </a:spcAft>
            <a:buNone/>
          </a:pPr>
          <a:r>
            <a:rPr lang="es-CO" sz="1100" b="1" kern="1200" dirty="0">
              <a:solidFill>
                <a:srgbClr val="152B48"/>
              </a:solidFill>
              <a:latin typeface="Montserrat" panose="00000500000000000000" pitchFamily="50" charset="0"/>
            </a:rPr>
            <a:t>(Positivos infección por SARS-CoV-2).</a:t>
          </a:r>
          <a:endParaRPr lang="es-ES" sz="1100" kern="1200" dirty="0">
            <a:solidFill>
              <a:srgbClr val="152B48"/>
            </a:solidFill>
            <a:latin typeface="Montserrat" panose="00000500000000000000" pitchFamily="50" charset="0"/>
          </a:endParaRPr>
        </a:p>
      </dsp:txBody>
      <dsp:txXfrm>
        <a:off x="4380722" y="2721015"/>
        <a:ext cx="2687220" cy="1012696"/>
      </dsp:txXfrm>
    </dsp:sp>
    <dsp:sp modelId="{6D27DEAE-0284-C440-931D-8F9CB264BADD}">
      <dsp:nvSpPr>
        <dsp:cNvPr id="0" name=""/>
        <dsp:cNvSpPr/>
      </dsp:nvSpPr>
      <dsp:spPr>
        <a:xfrm>
          <a:off x="4134074" y="1075947"/>
          <a:ext cx="215141" cy="3496051"/>
        </a:xfrm>
        <a:custGeom>
          <a:avLst/>
          <a:gdLst/>
          <a:ahLst/>
          <a:cxnLst/>
          <a:rect l="0" t="0" r="0" b="0"/>
          <a:pathLst>
            <a:path>
              <a:moveTo>
                <a:pt x="0" y="0"/>
              </a:moveTo>
              <a:lnTo>
                <a:pt x="0" y="3496051"/>
              </a:lnTo>
              <a:lnTo>
                <a:pt x="215141" y="3496051"/>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47050C09-406E-D044-A719-75F266EDAE90}">
      <dsp:nvSpPr>
        <dsp:cNvPr id="0" name=""/>
        <dsp:cNvSpPr/>
      </dsp:nvSpPr>
      <dsp:spPr>
        <a:xfrm>
          <a:off x="4349216" y="4034144"/>
          <a:ext cx="2750232" cy="1075708"/>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0955" tIns="13970" rIns="20955" bIns="13970" numCol="1" spcCol="1270" anchor="ctr" anchorCtr="0">
          <a:noAutofit/>
        </a:bodyPr>
        <a:lstStyle/>
        <a:p>
          <a:pPr marL="0" lvl="0" indent="0" algn="ctr" defTabSz="488950">
            <a:lnSpc>
              <a:spcPct val="90000"/>
            </a:lnSpc>
            <a:spcBef>
              <a:spcPct val="0"/>
            </a:spcBef>
            <a:spcAft>
              <a:spcPct val="35000"/>
            </a:spcAft>
            <a:buNone/>
          </a:pPr>
          <a:r>
            <a:rPr lang="es-ES" sz="1100" kern="1200" dirty="0">
              <a:solidFill>
                <a:srgbClr val="152B48"/>
              </a:solidFill>
              <a:latin typeface="Montserrat" panose="00000500000000000000" pitchFamily="50" charset="0"/>
            </a:rPr>
            <a:t>Laboratorio: Tormenta de citoquinas (↑ IL-6). Necesidad de inotrópicos.</a:t>
          </a:r>
        </a:p>
      </dsp:txBody>
      <dsp:txXfrm>
        <a:off x="4380722" y="4065650"/>
        <a:ext cx="2687220" cy="1012696"/>
      </dsp:txXfrm>
    </dsp:sp>
  </dsp:spTree>
</dsp:drawing>
</file>

<file path=ppt/diagrams/drawing3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90F65C0-8AA6-5445-9639-242FE025A152}">
      <dsp:nvSpPr>
        <dsp:cNvPr id="0" name=""/>
        <dsp:cNvSpPr/>
      </dsp:nvSpPr>
      <dsp:spPr>
        <a:xfrm>
          <a:off x="0" y="1296"/>
          <a:ext cx="6586489" cy="784814"/>
        </a:xfrm>
        <a:prstGeom prst="roundRect">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s-CO" sz="1800" kern="1200" dirty="0">
              <a:solidFill>
                <a:srgbClr val="152B48"/>
              </a:solidFill>
              <a:latin typeface="Montserrat"/>
            </a:rPr>
            <a:t>Variedad de presentaciones clínicas. </a:t>
          </a:r>
          <a:endParaRPr lang="en-US" sz="1800" kern="1200" dirty="0">
            <a:solidFill>
              <a:srgbClr val="152B48"/>
            </a:solidFill>
            <a:latin typeface="Montserrat"/>
          </a:endParaRPr>
        </a:p>
      </dsp:txBody>
      <dsp:txXfrm>
        <a:off x="38311" y="39607"/>
        <a:ext cx="6509867" cy="708192"/>
      </dsp:txXfrm>
    </dsp:sp>
    <dsp:sp modelId="{9903A51D-6F5D-B14D-9C30-CF99A26B0997}">
      <dsp:nvSpPr>
        <dsp:cNvPr id="0" name=""/>
        <dsp:cNvSpPr/>
      </dsp:nvSpPr>
      <dsp:spPr>
        <a:xfrm>
          <a:off x="0" y="813662"/>
          <a:ext cx="6586489" cy="784814"/>
        </a:xfrm>
        <a:prstGeom prst="roundRect">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s-CO" sz="1800" kern="1200" dirty="0">
              <a:solidFill>
                <a:srgbClr val="152B48"/>
              </a:solidFill>
              <a:latin typeface="Montserrat"/>
            </a:rPr>
            <a:t>Sin hallazgos patognomónicos.</a:t>
          </a:r>
          <a:endParaRPr lang="en-US" sz="1800" kern="1200" dirty="0">
            <a:solidFill>
              <a:srgbClr val="152B48"/>
            </a:solidFill>
            <a:latin typeface="Montserrat"/>
          </a:endParaRPr>
        </a:p>
      </dsp:txBody>
      <dsp:txXfrm>
        <a:off x="38311" y="851973"/>
        <a:ext cx="6509867" cy="708192"/>
      </dsp:txXfrm>
    </dsp:sp>
    <dsp:sp modelId="{383C8BE5-D23B-284C-8B5C-DDF079AFDF84}">
      <dsp:nvSpPr>
        <dsp:cNvPr id="0" name=""/>
        <dsp:cNvSpPr/>
      </dsp:nvSpPr>
      <dsp:spPr>
        <a:xfrm>
          <a:off x="0" y="1674605"/>
          <a:ext cx="6586489" cy="784814"/>
        </a:xfrm>
        <a:prstGeom prst="roundRect">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s-CO" sz="1800" kern="1200" dirty="0">
              <a:solidFill>
                <a:srgbClr val="152B48"/>
              </a:solidFill>
              <a:latin typeface="Montserrat"/>
            </a:rPr>
            <a:t>Fiebre, marcadores de inflamación, choque cardiogénico, compromiso multisistémico.</a:t>
          </a:r>
          <a:endParaRPr lang="en-US" sz="1800" kern="1200" dirty="0">
            <a:solidFill>
              <a:srgbClr val="152B48"/>
            </a:solidFill>
            <a:latin typeface="Montserrat"/>
          </a:endParaRPr>
        </a:p>
      </dsp:txBody>
      <dsp:txXfrm>
        <a:off x="38311" y="1712916"/>
        <a:ext cx="6509867" cy="708192"/>
      </dsp:txXfrm>
    </dsp:sp>
    <dsp:sp modelId="{BF8F5E35-66DC-5247-AEB6-5D7EAC8409EB}">
      <dsp:nvSpPr>
        <dsp:cNvPr id="0" name=""/>
        <dsp:cNvSpPr/>
      </dsp:nvSpPr>
      <dsp:spPr>
        <a:xfrm>
          <a:off x="0" y="2511259"/>
          <a:ext cx="6586489" cy="784814"/>
        </a:xfrm>
        <a:prstGeom prst="roundRect">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s-CO" sz="1800" kern="1200" dirty="0">
              <a:solidFill>
                <a:srgbClr val="152B48"/>
              </a:solidFill>
              <a:latin typeface="Montserrat"/>
            </a:rPr>
            <a:t>&gt; Compromiso cardiovascular. </a:t>
          </a:r>
          <a:endParaRPr lang="en-US" sz="1800" kern="1200" dirty="0">
            <a:solidFill>
              <a:srgbClr val="152B48"/>
            </a:solidFill>
            <a:latin typeface="Montserrat"/>
          </a:endParaRPr>
        </a:p>
      </dsp:txBody>
      <dsp:txXfrm>
        <a:off x="38311" y="2549570"/>
        <a:ext cx="6509867" cy="708192"/>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841DA94-3DCF-8F4C-81D7-7B1B35A9CC29}">
      <dsp:nvSpPr>
        <dsp:cNvPr id="0" name=""/>
        <dsp:cNvSpPr/>
      </dsp:nvSpPr>
      <dsp:spPr>
        <a:xfrm>
          <a:off x="-4184355" y="-642080"/>
          <a:ext cx="4985789" cy="4985789"/>
        </a:xfrm>
        <a:prstGeom prst="blockArc">
          <a:avLst>
            <a:gd name="adj1" fmla="val 18900000"/>
            <a:gd name="adj2" fmla="val 2700000"/>
            <a:gd name="adj3" fmla="val 433"/>
          </a:avLst>
        </a:prstGeom>
        <a:noFill/>
        <a:ln w="12700" cap="flat" cmpd="sng" algn="ctr">
          <a:solidFill>
            <a:schemeClr val="dk2">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EFF9C2BB-30E7-CA48-B97A-C0724EFAEF9D}">
      <dsp:nvSpPr>
        <dsp:cNvPr id="0" name=""/>
        <dsp:cNvSpPr/>
      </dsp:nvSpPr>
      <dsp:spPr>
        <a:xfrm>
          <a:off x="515405" y="370162"/>
          <a:ext cx="7683872" cy="740325"/>
        </a:xfrm>
        <a:prstGeom prst="rect">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87634" tIns="38100" rIns="38100" bIns="38100" numCol="1" spcCol="1270" anchor="ctr" anchorCtr="0">
          <a:noAutofit/>
        </a:bodyPr>
        <a:lstStyle/>
        <a:p>
          <a:pPr marL="0" lvl="0" indent="0" algn="l" defTabSz="666750">
            <a:lnSpc>
              <a:spcPct val="90000"/>
            </a:lnSpc>
            <a:spcBef>
              <a:spcPct val="0"/>
            </a:spcBef>
            <a:spcAft>
              <a:spcPct val="35000"/>
            </a:spcAft>
            <a:buNone/>
          </a:pPr>
          <a:r>
            <a:rPr lang="es-ES" sz="1500" kern="1200" dirty="0">
              <a:latin typeface="Montserrat"/>
            </a:rPr>
            <a:t>Exposición a fármacos o en respuesta a un súper antígeno.</a:t>
          </a:r>
        </a:p>
      </dsp:txBody>
      <dsp:txXfrm>
        <a:off x="515405" y="370162"/>
        <a:ext cx="7683872" cy="740325"/>
      </dsp:txXfrm>
    </dsp:sp>
    <dsp:sp modelId="{251B841E-642D-F746-AA37-4ADE9C30A28B}">
      <dsp:nvSpPr>
        <dsp:cNvPr id="0" name=""/>
        <dsp:cNvSpPr/>
      </dsp:nvSpPr>
      <dsp:spPr>
        <a:xfrm>
          <a:off x="52701" y="277622"/>
          <a:ext cx="925407" cy="925407"/>
        </a:xfrm>
        <a:prstGeom prst="ellipse">
          <a:avLst/>
        </a:prstGeom>
        <a:solidFill>
          <a:schemeClr val="lt2">
            <a:hueOff val="0"/>
            <a:satOff val="0"/>
            <a:lumOff val="0"/>
            <a:alphaOff val="0"/>
          </a:schemeClr>
        </a:solid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43A783E1-4434-7F48-8338-A8A646167AD6}">
      <dsp:nvSpPr>
        <dsp:cNvPr id="0" name=""/>
        <dsp:cNvSpPr/>
      </dsp:nvSpPr>
      <dsp:spPr>
        <a:xfrm>
          <a:off x="784513" y="1480651"/>
          <a:ext cx="7414763" cy="740325"/>
        </a:xfrm>
        <a:prstGeom prst="rect">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87634" tIns="38100" rIns="38100" bIns="38100" numCol="1" spcCol="1270" anchor="ctr" anchorCtr="0">
          <a:noAutofit/>
        </a:bodyPr>
        <a:lstStyle/>
        <a:p>
          <a:pPr marL="0" lvl="0" indent="0" algn="l" defTabSz="666750">
            <a:lnSpc>
              <a:spcPct val="90000"/>
            </a:lnSpc>
            <a:spcBef>
              <a:spcPct val="0"/>
            </a:spcBef>
            <a:spcAft>
              <a:spcPct val="35000"/>
            </a:spcAft>
            <a:buNone/>
          </a:pPr>
          <a:r>
            <a:rPr lang="es-ES" sz="1500" kern="1200" dirty="0">
              <a:latin typeface="Montserrat"/>
            </a:rPr>
            <a:t>Agente infeccioso etiológico: virus Epstein-Barr, adenovirus, coronavirus humano, </a:t>
          </a:r>
          <a:r>
            <a:rPr lang="es-ES" sz="1500" kern="1200" dirty="0" err="1">
              <a:latin typeface="Montserrat"/>
            </a:rPr>
            <a:t>bocavirus</a:t>
          </a:r>
          <a:r>
            <a:rPr lang="es-ES" sz="1500" kern="1200" dirty="0">
              <a:latin typeface="Montserrat"/>
            </a:rPr>
            <a:t> humano, Yersinia , virus del herpes y otros</a:t>
          </a:r>
          <a:r>
            <a:rPr lang="es-ES" sz="1500" kern="1200" dirty="0">
              <a:latin typeface="Avenir Next LT Pro Light" panose="020B0304020202020204" pitchFamily="34" charset="0"/>
            </a:rPr>
            <a:t>.</a:t>
          </a:r>
          <a:endParaRPr lang="es-ES" sz="1500" kern="1200" dirty="0"/>
        </a:p>
      </dsp:txBody>
      <dsp:txXfrm>
        <a:off x="784513" y="1480651"/>
        <a:ext cx="7414763" cy="740325"/>
      </dsp:txXfrm>
    </dsp:sp>
    <dsp:sp modelId="{BDDB731B-63D8-DF4C-8C90-E88AAC54BD14}">
      <dsp:nvSpPr>
        <dsp:cNvPr id="0" name=""/>
        <dsp:cNvSpPr/>
      </dsp:nvSpPr>
      <dsp:spPr>
        <a:xfrm>
          <a:off x="321810" y="1388110"/>
          <a:ext cx="925407" cy="925407"/>
        </a:xfrm>
        <a:prstGeom prst="ellipse">
          <a:avLst/>
        </a:prstGeom>
        <a:solidFill>
          <a:schemeClr val="lt2">
            <a:hueOff val="0"/>
            <a:satOff val="0"/>
            <a:lumOff val="0"/>
            <a:alphaOff val="0"/>
          </a:schemeClr>
        </a:solid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A08978C5-4A3F-1C49-A0D0-27285E64394A}">
      <dsp:nvSpPr>
        <dsp:cNvPr id="0" name=""/>
        <dsp:cNvSpPr/>
      </dsp:nvSpPr>
      <dsp:spPr>
        <a:xfrm>
          <a:off x="515405" y="2591140"/>
          <a:ext cx="7683872" cy="740325"/>
        </a:xfrm>
        <a:prstGeom prst="rect">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87634" tIns="38100" rIns="38100" bIns="38100" numCol="1" spcCol="1270" anchor="ctr" anchorCtr="0">
          <a:noAutofit/>
        </a:bodyPr>
        <a:lstStyle/>
        <a:p>
          <a:pPr marL="0" lvl="0" indent="0" algn="l" defTabSz="666750">
            <a:lnSpc>
              <a:spcPct val="90000"/>
            </a:lnSpc>
            <a:spcBef>
              <a:spcPct val="0"/>
            </a:spcBef>
            <a:spcAft>
              <a:spcPct val="35000"/>
            </a:spcAft>
            <a:buNone/>
          </a:pPr>
          <a:r>
            <a:rPr lang="es-ES" sz="1500" kern="1200" dirty="0">
              <a:latin typeface="Montserrat"/>
            </a:rPr>
            <a:t>Toxinas de </a:t>
          </a:r>
          <a:r>
            <a:rPr lang="es-ES" sz="1500" i="1" kern="1200" dirty="0" err="1">
              <a:latin typeface="Montserrat"/>
            </a:rPr>
            <a:t>Sthaphylococcus</a:t>
          </a:r>
          <a:r>
            <a:rPr lang="es-ES" sz="1500" i="1" kern="1200" dirty="0">
              <a:latin typeface="Montserrat"/>
            </a:rPr>
            <a:t> </a:t>
          </a:r>
          <a:r>
            <a:rPr lang="es-ES" sz="1500" i="1" kern="1200" dirty="0" err="1">
              <a:latin typeface="Montserrat"/>
            </a:rPr>
            <a:t>Aureus</a:t>
          </a:r>
          <a:r>
            <a:rPr lang="es-ES" sz="1500" i="1" kern="1200" dirty="0">
              <a:latin typeface="Montserrat"/>
            </a:rPr>
            <a:t> </a:t>
          </a:r>
          <a:r>
            <a:rPr lang="es-ES" sz="1500" kern="1200" dirty="0">
              <a:latin typeface="Montserrat"/>
            </a:rPr>
            <a:t>y </a:t>
          </a:r>
          <a:r>
            <a:rPr lang="es-ES" sz="1500" i="1" kern="1200" dirty="0" err="1">
              <a:latin typeface="Montserrat"/>
            </a:rPr>
            <a:t>Streptococcus</a:t>
          </a:r>
          <a:r>
            <a:rPr lang="es-ES" sz="1500" i="1" kern="1200" dirty="0">
              <a:latin typeface="Montserrat"/>
            </a:rPr>
            <a:t> </a:t>
          </a:r>
          <a:r>
            <a:rPr lang="es-ES" sz="1500" i="1" kern="1200" dirty="0" err="1">
              <a:latin typeface="Montserrat"/>
            </a:rPr>
            <a:t>Pyogenes</a:t>
          </a:r>
          <a:r>
            <a:rPr lang="es-ES" sz="1500" i="1" kern="1200" dirty="0">
              <a:latin typeface="Montserrat"/>
            </a:rPr>
            <a:t>. </a:t>
          </a:r>
        </a:p>
      </dsp:txBody>
      <dsp:txXfrm>
        <a:off x="515405" y="2591140"/>
        <a:ext cx="7683872" cy="740325"/>
      </dsp:txXfrm>
    </dsp:sp>
    <dsp:sp modelId="{42E86ED6-89D3-3B41-B143-90CB884D079F}">
      <dsp:nvSpPr>
        <dsp:cNvPr id="0" name=""/>
        <dsp:cNvSpPr/>
      </dsp:nvSpPr>
      <dsp:spPr>
        <a:xfrm>
          <a:off x="52701" y="2498599"/>
          <a:ext cx="925407" cy="925407"/>
        </a:xfrm>
        <a:prstGeom prst="ellipse">
          <a:avLst/>
        </a:prstGeom>
        <a:solidFill>
          <a:schemeClr val="lt2">
            <a:hueOff val="0"/>
            <a:satOff val="0"/>
            <a:lumOff val="0"/>
            <a:alphaOff val="0"/>
          </a:schemeClr>
        </a:solid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4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FFCF725-E6EE-429D-9DFD-FDA2FE992283}">
      <dsp:nvSpPr>
        <dsp:cNvPr id="0" name=""/>
        <dsp:cNvSpPr/>
      </dsp:nvSpPr>
      <dsp:spPr>
        <a:xfrm>
          <a:off x="353342" y="1387"/>
          <a:ext cx="6677443" cy="834421"/>
        </a:xfrm>
        <a:prstGeom prst="roundRect">
          <a:avLst>
            <a:gd name="adj" fmla="val 10000"/>
          </a:avLst>
        </a:prstGeom>
        <a:solidFill>
          <a:schemeClr val="lt1">
            <a:hueOff val="0"/>
            <a:satOff val="0"/>
            <a:lumOff val="0"/>
            <a:alphaOff val="0"/>
          </a:schemeClr>
        </a:solid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53340" rIns="80010" bIns="53340" numCol="1" spcCol="1270" anchor="ctr" anchorCtr="0">
          <a:noAutofit/>
        </a:bodyPr>
        <a:lstStyle/>
        <a:p>
          <a:pPr marL="0" lvl="0" indent="0" algn="ctr" defTabSz="1866900">
            <a:lnSpc>
              <a:spcPct val="90000"/>
            </a:lnSpc>
            <a:spcBef>
              <a:spcPct val="0"/>
            </a:spcBef>
            <a:spcAft>
              <a:spcPct val="35000"/>
            </a:spcAft>
            <a:buNone/>
          </a:pPr>
          <a:r>
            <a:rPr lang="es-ES" sz="4200" kern="1200" dirty="0">
              <a:solidFill>
                <a:srgbClr val="152B48"/>
              </a:solidFill>
              <a:latin typeface="Montserrat" panose="00000500000000000000" pitchFamily="50" charset="0"/>
            </a:rPr>
            <a:t>Control de la Fuente</a:t>
          </a:r>
          <a:endParaRPr lang="es-CO" sz="4200" kern="1200" dirty="0">
            <a:solidFill>
              <a:srgbClr val="152B48"/>
            </a:solidFill>
            <a:latin typeface="Montserrat" panose="00000500000000000000" pitchFamily="50" charset="0"/>
          </a:endParaRPr>
        </a:p>
      </dsp:txBody>
      <dsp:txXfrm>
        <a:off x="377781" y="25826"/>
        <a:ext cx="6628565" cy="785543"/>
      </dsp:txXfrm>
    </dsp:sp>
    <dsp:sp modelId="{EC34C8BB-2F43-4440-B3B5-0A46509A7481}">
      <dsp:nvSpPr>
        <dsp:cNvPr id="0" name=""/>
        <dsp:cNvSpPr/>
      </dsp:nvSpPr>
      <dsp:spPr>
        <a:xfrm>
          <a:off x="353342" y="986004"/>
          <a:ext cx="834421" cy="834421"/>
        </a:xfrm>
        <a:prstGeom prst="roundRect">
          <a:avLst>
            <a:gd name="adj" fmla="val 16670"/>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a:blip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D48E3D8-2AA3-4407-B4D1-81F05A19C47D}">
      <dsp:nvSpPr>
        <dsp:cNvPr id="0" name=""/>
        <dsp:cNvSpPr/>
      </dsp:nvSpPr>
      <dsp:spPr>
        <a:xfrm>
          <a:off x="1237828" y="986004"/>
          <a:ext cx="5792957" cy="834421"/>
        </a:xfrm>
        <a:prstGeom prst="roundRect">
          <a:avLst>
            <a:gd name="adj" fmla="val 16670"/>
          </a:avLst>
        </a:prstGeom>
        <a:solidFill>
          <a:schemeClr val="lt1">
            <a:hueOff val="0"/>
            <a:satOff val="0"/>
            <a:lumOff val="0"/>
            <a:alphaOff val="0"/>
          </a:schemeClr>
        </a:solid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666750">
            <a:lnSpc>
              <a:spcPct val="90000"/>
            </a:lnSpc>
            <a:spcBef>
              <a:spcPct val="0"/>
            </a:spcBef>
            <a:spcAft>
              <a:spcPct val="35000"/>
            </a:spcAft>
            <a:buNone/>
          </a:pPr>
          <a:r>
            <a:rPr lang="es-ES" sz="1500" kern="1200" dirty="0">
              <a:solidFill>
                <a:srgbClr val="152B48"/>
              </a:solidFill>
              <a:latin typeface="Montserrat" panose="00000500000000000000" pitchFamily="50" charset="0"/>
            </a:rPr>
            <a:t>Aislamiento con precaución para COVID-19.</a:t>
          </a:r>
          <a:endParaRPr lang="es-CO" sz="1500" kern="1200" dirty="0">
            <a:solidFill>
              <a:srgbClr val="152B48"/>
            </a:solidFill>
            <a:latin typeface="Montserrat" panose="00000500000000000000" pitchFamily="50" charset="0"/>
          </a:endParaRPr>
        </a:p>
      </dsp:txBody>
      <dsp:txXfrm>
        <a:off x="1278568" y="1026744"/>
        <a:ext cx="5711477" cy="752941"/>
      </dsp:txXfrm>
    </dsp:sp>
    <dsp:sp modelId="{9D02DCB7-6C49-4FF2-8F44-C55AF90F7C5A}">
      <dsp:nvSpPr>
        <dsp:cNvPr id="0" name=""/>
        <dsp:cNvSpPr/>
      </dsp:nvSpPr>
      <dsp:spPr>
        <a:xfrm>
          <a:off x="353342" y="1920556"/>
          <a:ext cx="834421" cy="834421"/>
        </a:xfrm>
        <a:prstGeom prst="roundRect">
          <a:avLst>
            <a:gd name="adj" fmla="val 16670"/>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a:blip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75E9797-BFEB-46B7-BCB3-B2582627179A}">
      <dsp:nvSpPr>
        <dsp:cNvPr id="0" name=""/>
        <dsp:cNvSpPr/>
      </dsp:nvSpPr>
      <dsp:spPr>
        <a:xfrm>
          <a:off x="1237828" y="1920556"/>
          <a:ext cx="5792957" cy="834421"/>
        </a:xfrm>
        <a:prstGeom prst="roundRect">
          <a:avLst>
            <a:gd name="adj" fmla="val 16670"/>
          </a:avLst>
        </a:prstGeom>
        <a:solidFill>
          <a:schemeClr val="lt1">
            <a:hueOff val="0"/>
            <a:satOff val="0"/>
            <a:lumOff val="0"/>
            <a:alphaOff val="0"/>
          </a:schemeClr>
        </a:solid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666750">
            <a:lnSpc>
              <a:spcPct val="90000"/>
            </a:lnSpc>
            <a:spcBef>
              <a:spcPct val="0"/>
            </a:spcBef>
            <a:spcAft>
              <a:spcPct val="35000"/>
            </a:spcAft>
            <a:buNone/>
          </a:pPr>
          <a:r>
            <a:rPr lang="es-ES" sz="1500" kern="1200" dirty="0">
              <a:solidFill>
                <a:srgbClr val="152B48"/>
              </a:solidFill>
              <a:latin typeface="Montserrat" panose="00000500000000000000" pitchFamily="50" charset="0"/>
            </a:rPr>
            <a:t>Toma de PCR a todos los pacientes, si es negativo </a:t>
          </a:r>
          <a:r>
            <a:rPr lang="es-ES" sz="1500" kern="1200" dirty="0">
              <a:solidFill>
                <a:srgbClr val="152B48"/>
              </a:solidFill>
              <a:latin typeface="Montserrat" panose="00000500000000000000" pitchFamily="50" charset="0"/>
              <a:sym typeface="Wingdings" panose="05000000000000000000" pitchFamily="2" charset="2"/>
            </a:rPr>
            <a:t> repetir en 24 horas.</a:t>
          </a:r>
          <a:endParaRPr lang="es-CO" sz="1500" kern="1200" dirty="0">
            <a:solidFill>
              <a:srgbClr val="152B48"/>
            </a:solidFill>
            <a:latin typeface="Montserrat" panose="00000500000000000000" pitchFamily="50" charset="0"/>
          </a:endParaRPr>
        </a:p>
      </dsp:txBody>
      <dsp:txXfrm>
        <a:off x="1278568" y="1961296"/>
        <a:ext cx="5711477" cy="752941"/>
      </dsp:txXfrm>
    </dsp:sp>
    <dsp:sp modelId="{3E9BC425-5891-4B14-ACD0-D0CE4879341D}">
      <dsp:nvSpPr>
        <dsp:cNvPr id="0" name=""/>
        <dsp:cNvSpPr/>
      </dsp:nvSpPr>
      <dsp:spPr>
        <a:xfrm>
          <a:off x="353342" y="2855108"/>
          <a:ext cx="834421" cy="834421"/>
        </a:xfrm>
        <a:prstGeom prst="roundRect">
          <a:avLst>
            <a:gd name="adj" fmla="val 16670"/>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a:blip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A972604-2738-4D19-A217-81F84853D97A}">
      <dsp:nvSpPr>
        <dsp:cNvPr id="0" name=""/>
        <dsp:cNvSpPr/>
      </dsp:nvSpPr>
      <dsp:spPr>
        <a:xfrm>
          <a:off x="1237828" y="2855108"/>
          <a:ext cx="5792957" cy="834421"/>
        </a:xfrm>
        <a:prstGeom prst="roundRect">
          <a:avLst>
            <a:gd name="adj" fmla="val 16670"/>
          </a:avLst>
        </a:prstGeom>
        <a:solidFill>
          <a:schemeClr val="lt1">
            <a:hueOff val="0"/>
            <a:satOff val="0"/>
            <a:lumOff val="0"/>
            <a:alphaOff val="0"/>
          </a:schemeClr>
        </a:solid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666750">
            <a:lnSpc>
              <a:spcPct val="90000"/>
            </a:lnSpc>
            <a:spcBef>
              <a:spcPct val="0"/>
            </a:spcBef>
            <a:spcAft>
              <a:spcPct val="35000"/>
            </a:spcAft>
            <a:buNone/>
          </a:pPr>
          <a:r>
            <a:rPr lang="es-ES" sz="1500" kern="1200" dirty="0">
              <a:solidFill>
                <a:srgbClr val="152B48"/>
              </a:solidFill>
              <a:latin typeface="Montserrat" panose="00000500000000000000" pitchFamily="50" charset="0"/>
            </a:rPr>
            <a:t>Si 2da PCR (-) y paciente está afebril </a:t>
          </a:r>
          <a:r>
            <a:rPr lang="es-ES" sz="1500" kern="1200" dirty="0">
              <a:solidFill>
                <a:srgbClr val="152B48"/>
              </a:solidFill>
              <a:latin typeface="Montserrat" panose="00000500000000000000" pitchFamily="50" charset="0"/>
              <a:sym typeface="Wingdings" panose="05000000000000000000" pitchFamily="2" charset="2"/>
            </a:rPr>
            <a:t> Se puede retirar el aislamiento independientemente de serología.</a:t>
          </a:r>
          <a:endParaRPr lang="es-CO" sz="1500" kern="1200" dirty="0">
            <a:solidFill>
              <a:srgbClr val="152B48"/>
            </a:solidFill>
            <a:latin typeface="Montserrat" panose="00000500000000000000" pitchFamily="50" charset="0"/>
          </a:endParaRPr>
        </a:p>
      </dsp:txBody>
      <dsp:txXfrm>
        <a:off x="1278568" y="2895848"/>
        <a:ext cx="5711477" cy="752941"/>
      </dsp:txXfrm>
    </dsp:sp>
  </dsp:spTree>
</dsp:drawing>
</file>

<file path=ppt/diagrams/drawing4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E6436C5-CEF0-4046-822B-EA4EB0776483}">
      <dsp:nvSpPr>
        <dsp:cNvPr id="0" name=""/>
        <dsp:cNvSpPr/>
      </dsp:nvSpPr>
      <dsp:spPr>
        <a:xfrm>
          <a:off x="9242" y="0"/>
          <a:ext cx="2762398" cy="924510"/>
        </a:xfrm>
        <a:prstGeom prst="roundRect">
          <a:avLst>
            <a:gd name="adj" fmla="val 10000"/>
          </a:avLst>
        </a:prstGeom>
        <a:solidFill>
          <a:srgbClr val="152B48"/>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s-CO" sz="2000" b="1" kern="1200" dirty="0">
              <a:latin typeface="Montserrat" panose="00000500000000000000"/>
            </a:rPr>
            <a:t>SDRA</a:t>
          </a:r>
          <a:endParaRPr lang="es-ES" sz="2000" b="1" kern="1200" dirty="0">
            <a:latin typeface="Montserrat" panose="00000500000000000000"/>
          </a:endParaRPr>
        </a:p>
      </dsp:txBody>
      <dsp:txXfrm>
        <a:off x="36320" y="27078"/>
        <a:ext cx="2708242" cy="870354"/>
      </dsp:txXfrm>
    </dsp:sp>
    <dsp:sp modelId="{0AA070E7-EA3A-1A4B-8A62-09DE4EBE266B}">
      <dsp:nvSpPr>
        <dsp:cNvPr id="0" name=""/>
        <dsp:cNvSpPr/>
      </dsp:nvSpPr>
      <dsp:spPr>
        <a:xfrm>
          <a:off x="3047880" y="119717"/>
          <a:ext cx="585628" cy="685074"/>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44500">
            <a:lnSpc>
              <a:spcPct val="90000"/>
            </a:lnSpc>
            <a:spcBef>
              <a:spcPct val="0"/>
            </a:spcBef>
            <a:spcAft>
              <a:spcPct val="35000"/>
            </a:spcAft>
            <a:buNone/>
          </a:pPr>
          <a:endParaRPr lang="es-ES" sz="1000" b="1" kern="1200" dirty="0">
            <a:latin typeface="Montserrat" panose="00000500000000000000"/>
          </a:endParaRPr>
        </a:p>
      </dsp:txBody>
      <dsp:txXfrm>
        <a:off x="3047880" y="256732"/>
        <a:ext cx="409940" cy="411044"/>
      </dsp:txXfrm>
    </dsp:sp>
    <dsp:sp modelId="{9EC09A6C-0A81-3047-BADC-337C7DC9D08C}">
      <dsp:nvSpPr>
        <dsp:cNvPr id="0" name=""/>
        <dsp:cNvSpPr/>
      </dsp:nvSpPr>
      <dsp:spPr>
        <a:xfrm>
          <a:off x="3876600" y="0"/>
          <a:ext cx="2762398" cy="924510"/>
        </a:xfrm>
        <a:prstGeom prst="roundRect">
          <a:avLst>
            <a:gd name="adj" fmla="val 10000"/>
          </a:avLst>
        </a:prstGeom>
        <a:solidFill>
          <a:srgbClr val="152B48"/>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s-CO" sz="1800" b="1" kern="1200" dirty="0">
              <a:latin typeface="Montserrat" panose="00000500000000000000"/>
            </a:rPr>
            <a:t>Choque o disfunción cardíaca</a:t>
          </a:r>
          <a:endParaRPr lang="es-ES" sz="1800" b="1" kern="1200" dirty="0">
            <a:latin typeface="Montserrat" panose="00000500000000000000"/>
          </a:endParaRPr>
        </a:p>
      </dsp:txBody>
      <dsp:txXfrm>
        <a:off x="3903678" y="27078"/>
        <a:ext cx="2708242" cy="870354"/>
      </dsp:txXfrm>
    </dsp:sp>
    <dsp:sp modelId="{47F0C772-3013-EC4A-A9BA-21F50D8FA747}">
      <dsp:nvSpPr>
        <dsp:cNvPr id="0" name=""/>
        <dsp:cNvSpPr/>
      </dsp:nvSpPr>
      <dsp:spPr>
        <a:xfrm>
          <a:off x="6915239" y="119717"/>
          <a:ext cx="585628" cy="685074"/>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44500">
            <a:lnSpc>
              <a:spcPct val="90000"/>
            </a:lnSpc>
            <a:spcBef>
              <a:spcPct val="0"/>
            </a:spcBef>
            <a:spcAft>
              <a:spcPct val="35000"/>
            </a:spcAft>
            <a:buNone/>
          </a:pPr>
          <a:endParaRPr lang="es-ES" sz="1000" b="1" kern="1200" dirty="0">
            <a:latin typeface="Montserrat" panose="00000500000000000000"/>
          </a:endParaRPr>
        </a:p>
      </dsp:txBody>
      <dsp:txXfrm>
        <a:off x="6915239" y="256732"/>
        <a:ext cx="409940" cy="411044"/>
      </dsp:txXfrm>
    </dsp:sp>
    <dsp:sp modelId="{1F8646E7-5991-054A-B33B-89BE148EACD1}">
      <dsp:nvSpPr>
        <dsp:cNvPr id="0" name=""/>
        <dsp:cNvSpPr/>
      </dsp:nvSpPr>
      <dsp:spPr>
        <a:xfrm>
          <a:off x="7743958" y="0"/>
          <a:ext cx="2762398" cy="924510"/>
        </a:xfrm>
        <a:prstGeom prst="roundRect">
          <a:avLst>
            <a:gd name="adj" fmla="val 10000"/>
          </a:avLst>
        </a:prstGeom>
        <a:solidFill>
          <a:srgbClr val="152B48"/>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s-CO" sz="1200" b="1" kern="1200" dirty="0">
              <a:latin typeface="Montserrat" panose="00000500000000000000"/>
            </a:rPr>
            <a:t>Elevación de LDH, dímero D y/o ferritina elevada, linfopenia, hipoalbuminemia, trombocitopenia</a:t>
          </a:r>
          <a:endParaRPr lang="es-ES" sz="1200" b="1" kern="1200" dirty="0">
            <a:latin typeface="Montserrat" panose="00000500000000000000"/>
          </a:endParaRPr>
        </a:p>
      </dsp:txBody>
      <dsp:txXfrm>
        <a:off x="7771036" y="27078"/>
        <a:ext cx="2708242" cy="870354"/>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4129601-CADD-4BC9-BE81-FBE5FC029C69}">
      <dsp:nvSpPr>
        <dsp:cNvPr id="0" name=""/>
        <dsp:cNvSpPr/>
      </dsp:nvSpPr>
      <dsp:spPr>
        <a:xfrm>
          <a:off x="1294356" y="865427"/>
          <a:ext cx="265583" cy="91440"/>
        </a:xfrm>
        <a:custGeom>
          <a:avLst/>
          <a:gdLst/>
          <a:ahLst/>
          <a:cxnLst/>
          <a:rect l="0" t="0" r="0" b="0"/>
          <a:pathLst>
            <a:path>
              <a:moveTo>
                <a:pt x="0" y="45720"/>
              </a:moveTo>
              <a:lnTo>
                <a:pt x="265583" y="45720"/>
              </a:lnTo>
            </a:path>
          </a:pathLst>
        </a:custGeom>
        <a:noFill/>
        <a:ln w="6350" cap="flat" cmpd="sng" algn="ctr">
          <a:solidFill>
            <a:schemeClr val="dk1">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66700">
            <a:lnSpc>
              <a:spcPct val="90000"/>
            </a:lnSpc>
            <a:spcBef>
              <a:spcPct val="0"/>
            </a:spcBef>
            <a:spcAft>
              <a:spcPct val="35000"/>
            </a:spcAft>
            <a:buNone/>
          </a:pPr>
          <a:endParaRPr lang="es-CO" sz="600" kern="1200">
            <a:solidFill>
              <a:srgbClr val="152B48"/>
            </a:solidFill>
            <a:latin typeface="Montserrat" panose="00000500000000000000" pitchFamily="50" charset="0"/>
          </a:endParaRPr>
        </a:p>
      </dsp:txBody>
      <dsp:txXfrm>
        <a:off x="1419743" y="909664"/>
        <a:ext cx="14809" cy="2964"/>
      </dsp:txXfrm>
    </dsp:sp>
    <dsp:sp modelId="{8E84FE04-BA1D-4015-9DC0-0102214A115D}">
      <dsp:nvSpPr>
        <dsp:cNvPr id="0" name=""/>
        <dsp:cNvSpPr/>
      </dsp:nvSpPr>
      <dsp:spPr>
        <a:xfrm>
          <a:off x="8401" y="524820"/>
          <a:ext cx="1287755" cy="772653"/>
        </a:xfrm>
        <a:prstGeom prst="rect">
          <a:avLst/>
        </a:prstGeom>
        <a:gradFill rotWithShape="0">
          <a:gsLst>
            <a:gs pos="0">
              <a:schemeClr val="lt1">
                <a:hueOff val="0"/>
                <a:satOff val="0"/>
                <a:lumOff val="0"/>
                <a:alphaOff val="0"/>
                <a:lumMod val="110000"/>
                <a:satMod val="105000"/>
                <a:tint val="67000"/>
              </a:schemeClr>
            </a:gs>
            <a:gs pos="50000">
              <a:schemeClr val="lt1">
                <a:hueOff val="0"/>
                <a:satOff val="0"/>
                <a:lumOff val="0"/>
                <a:alphaOff val="0"/>
                <a:lumMod val="105000"/>
                <a:satMod val="103000"/>
                <a:tint val="73000"/>
              </a:schemeClr>
            </a:gs>
            <a:gs pos="100000">
              <a:schemeClr val="lt1">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85344" tIns="85344" rIns="85344" bIns="85344" numCol="1" spcCol="1270" anchor="ctr" anchorCtr="0">
          <a:noAutofit/>
        </a:bodyPr>
        <a:lstStyle/>
        <a:p>
          <a:pPr marL="0" lvl="0" indent="0" algn="ctr" defTabSz="533400">
            <a:lnSpc>
              <a:spcPct val="90000"/>
            </a:lnSpc>
            <a:spcBef>
              <a:spcPct val="0"/>
            </a:spcBef>
            <a:spcAft>
              <a:spcPct val="35000"/>
            </a:spcAft>
            <a:buNone/>
          </a:pPr>
          <a:r>
            <a:rPr lang="es-ES" sz="1200" kern="1200" baseline="0" dirty="0">
              <a:solidFill>
                <a:srgbClr val="152B48"/>
              </a:solidFill>
              <a:latin typeface="Montserrat" panose="00000500000000000000" pitchFamily="50" charset="0"/>
            </a:rPr>
            <a:t>Antígeno</a:t>
          </a:r>
          <a:endParaRPr lang="es-CO" sz="1200" kern="1200" baseline="0" dirty="0">
            <a:solidFill>
              <a:srgbClr val="152B48"/>
            </a:solidFill>
            <a:latin typeface="Montserrat" panose="00000500000000000000" pitchFamily="50" charset="0"/>
          </a:endParaRPr>
        </a:p>
      </dsp:txBody>
      <dsp:txXfrm>
        <a:off x="8401" y="524820"/>
        <a:ext cx="1287755" cy="772653"/>
      </dsp:txXfrm>
    </dsp:sp>
    <dsp:sp modelId="{EC5E096B-DACB-44AC-9754-588E4FA2F700}">
      <dsp:nvSpPr>
        <dsp:cNvPr id="0" name=""/>
        <dsp:cNvSpPr/>
      </dsp:nvSpPr>
      <dsp:spPr>
        <a:xfrm>
          <a:off x="2878295" y="865427"/>
          <a:ext cx="265583" cy="91440"/>
        </a:xfrm>
        <a:custGeom>
          <a:avLst/>
          <a:gdLst/>
          <a:ahLst/>
          <a:cxnLst/>
          <a:rect l="0" t="0" r="0" b="0"/>
          <a:pathLst>
            <a:path>
              <a:moveTo>
                <a:pt x="0" y="45720"/>
              </a:moveTo>
              <a:lnTo>
                <a:pt x="265583" y="45720"/>
              </a:lnTo>
            </a:path>
          </a:pathLst>
        </a:custGeom>
        <a:noFill/>
        <a:ln w="6350" cap="flat" cmpd="sng" algn="ctr">
          <a:solidFill>
            <a:schemeClr val="dk1">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66700">
            <a:lnSpc>
              <a:spcPct val="90000"/>
            </a:lnSpc>
            <a:spcBef>
              <a:spcPct val="0"/>
            </a:spcBef>
            <a:spcAft>
              <a:spcPct val="35000"/>
            </a:spcAft>
            <a:buNone/>
          </a:pPr>
          <a:endParaRPr lang="es-CO" sz="600" kern="1200">
            <a:solidFill>
              <a:srgbClr val="152B48"/>
            </a:solidFill>
            <a:latin typeface="Montserrat" panose="00000500000000000000" pitchFamily="50" charset="0"/>
          </a:endParaRPr>
        </a:p>
      </dsp:txBody>
      <dsp:txXfrm>
        <a:off x="3003682" y="909664"/>
        <a:ext cx="14809" cy="2964"/>
      </dsp:txXfrm>
    </dsp:sp>
    <dsp:sp modelId="{245B656A-39B9-407A-8D44-6EBD3A3C53A7}">
      <dsp:nvSpPr>
        <dsp:cNvPr id="0" name=""/>
        <dsp:cNvSpPr/>
      </dsp:nvSpPr>
      <dsp:spPr>
        <a:xfrm>
          <a:off x="1592339" y="524820"/>
          <a:ext cx="1287755" cy="772653"/>
        </a:xfrm>
        <a:prstGeom prst="rect">
          <a:avLst/>
        </a:prstGeom>
        <a:gradFill rotWithShape="0">
          <a:gsLst>
            <a:gs pos="0">
              <a:schemeClr val="lt1">
                <a:hueOff val="0"/>
                <a:satOff val="0"/>
                <a:lumOff val="0"/>
                <a:alphaOff val="0"/>
                <a:lumMod val="110000"/>
                <a:satMod val="105000"/>
                <a:tint val="67000"/>
              </a:schemeClr>
            </a:gs>
            <a:gs pos="50000">
              <a:schemeClr val="lt1">
                <a:hueOff val="0"/>
                <a:satOff val="0"/>
                <a:lumOff val="0"/>
                <a:alphaOff val="0"/>
                <a:lumMod val="105000"/>
                <a:satMod val="103000"/>
                <a:tint val="73000"/>
              </a:schemeClr>
            </a:gs>
            <a:gs pos="100000">
              <a:schemeClr val="lt1">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85344" tIns="85344" rIns="85344" bIns="85344" numCol="1" spcCol="1270" anchor="ctr" anchorCtr="0">
          <a:noAutofit/>
        </a:bodyPr>
        <a:lstStyle/>
        <a:p>
          <a:pPr marL="0" lvl="0" indent="0" algn="ctr" defTabSz="533400">
            <a:lnSpc>
              <a:spcPct val="90000"/>
            </a:lnSpc>
            <a:spcBef>
              <a:spcPct val="0"/>
            </a:spcBef>
            <a:spcAft>
              <a:spcPct val="35000"/>
            </a:spcAft>
            <a:buNone/>
          </a:pPr>
          <a:r>
            <a:rPr lang="es-ES" sz="1200" kern="1200" baseline="0" dirty="0">
              <a:solidFill>
                <a:srgbClr val="152B48"/>
              </a:solidFill>
              <a:latin typeface="Montserrat" panose="00000500000000000000" pitchFamily="50" charset="0"/>
            </a:rPr>
            <a:t>Respuesta inmune innata y adquirida</a:t>
          </a:r>
          <a:endParaRPr lang="es-CO" sz="1200" kern="1200" baseline="0" dirty="0">
            <a:solidFill>
              <a:srgbClr val="152B48"/>
            </a:solidFill>
            <a:latin typeface="Montserrat" panose="00000500000000000000" pitchFamily="50" charset="0"/>
          </a:endParaRPr>
        </a:p>
      </dsp:txBody>
      <dsp:txXfrm>
        <a:off x="1592339" y="524820"/>
        <a:ext cx="1287755" cy="772653"/>
      </dsp:txXfrm>
    </dsp:sp>
    <dsp:sp modelId="{499704EA-7B63-4C75-8862-8CE1C3FC87D8}">
      <dsp:nvSpPr>
        <dsp:cNvPr id="0" name=""/>
        <dsp:cNvSpPr/>
      </dsp:nvSpPr>
      <dsp:spPr>
        <a:xfrm>
          <a:off x="4462233" y="865427"/>
          <a:ext cx="265583" cy="91440"/>
        </a:xfrm>
        <a:custGeom>
          <a:avLst/>
          <a:gdLst/>
          <a:ahLst/>
          <a:cxnLst/>
          <a:rect l="0" t="0" r="0" b="0"/>
          <a:pathLst>
            <a:path>
              <a:moveTo>
                <a:pt x="0" y="45720"/>
              </a:moveTo>
              <a:lnTo>
                <a:pt x="265583" y="45720"/>
              </a:lnTo>
            </a:path>
          </a:pathLst>
        </a:custGeom>
        <a:noFill/>
        <a:ln w="6350" cap="flat" cmpd="sng" algn="ctr">
          <a:solidFill>
            <a:schemeClr val="dk1">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66700">
            <a:lnSpc>
              <a:spcPct val="90000"/>
            </a:lnSpc>
            <a:spcBef>
              <a:spcPct val="0"/>
            </a:spcBef>
            <a:spcAft>
              <a:spcPct val="35000"/>
            </a:spcAft>
            <a:buNone/>
          </a:pPr>
          <a:endParaRPr lang="es-CO" sz="600" kern="1200">
            <a:solidFill>
              <a:srgbClr val="152B48"/>
            </a:solidFill>
            <a:latin typeface="Montserrat" panose="00000500000000000000" pitchFamily="50" charset="0"/>
          </a:endParaRPr>
        </a:p>
      </dsp:txBody>
      <dsp:txXfrm>
        <a:off x="4587621" y="909664"/>
        <a:ext cx="14809" cy="2964"/>
      </dsp:txXfrm>
    </dsp:sp>
    <dsp:sp modelId="{4CC81C01-B681-4320-95F1-19282898F04D}">
      <dsp:nvSpPr>
        <dsp:cNvPr id="0" name=""/>
        <dsp:cNvSpPr/>
      </dsp:nvSpPr>
      <dsp:spPr>
        <a:xfrm>
          <a:off x="3176278" y="524820"/>
          <a:ext cx="1287755" cy="772653"/>
        </a:xfrm>
        <a:prstGeom prst="rect">
          <a:avLst/>
        </a:prstGeom>
        <a:gradFill rotWithShape="0">
          <a:gsLst>
            <a:gs pos="0">
              <a:schemeClr val="lt1">
                <a:hueOff val="0"/>
                <a:satOff val="0"/>
                <a:lumOff val="0"/>
                <a:alphaOff val="0"/>
                <a:lumMod val="110000"/>
                <a:satMod val="105000"/>
                <a:tint val="67000"/>
              </a:schemeClr>
            </a:gs>
            <a:gs pos="50000">
              <a:schemeClr val="lt1">
                <a:hueOff val="0"/>
                <a:satOff val="0"/>
                <a:lumOff val="0"/>
                <a:alphaOff val="0"/>
                <a:lumMod val="105000"/>
                <a:satMod val="103000"/>
                <a:tint val="73000"/>
              </a:schemeClr>
            </a:gs>
            <a:gs pos="100000">
              <a:schemeClr val="lt1">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85344" tIns="85344" rIns="85344" bIns="85344" numCol="1" spcCol="1270" anchor="ctr" anchorCtr="0">
          <a:noAutofit/>
        </a:bodyPr>
        <a:lstStyle/>
        <a:p>
          <a:pPr marL="0" lvl="0" indent="0" algn="ctr" defTabSz="533400">
            <a:lnSpc>
              <a:spcPct val="90000"/>
            </a:lnSpc>
            <a:spcBef>
              <a:spcPct val="0"/>
            </a:spcBef>
            <a:spcAft>
              <a:spcPct val="35000"/>
            </a:spcAft>
            <a:buNone/>
          </a:pPr>
          <a:r>
            <a:rPr lang="es-ES" sz="1200" kern="1200" baseline="0" dirty="0">
              <a:solidFill>
                <a:srgbClr val="152B48"/>
              </a:solidFill>
              <a:latin typeface="Montserrat" panose="00000500000000000000" pitchFamily="50" charset="0"/>
            </a:rPr>
            <a:t>Células reconocen el antígeno</a:t>
          </a:r>
          <a:endParaRPr lang="es-CO" sz="1200" kern="1200" baseline="0" dirty="0">
            <a:solidFill>
              <a:srgbClr val="152B48"/>
            </a:solidFill>
            <a:latin typeface="Montserrat" panose="00000500000000000000" pitchFamily="50" charset="0"/>
          </a:endParaRPr>
        </a:p>
      </dsp:txBody>
      <dsp:txXfrm>
        <a:off x="3176278" y="524820"/>
        <a:ext cx="1287755" cy="772653"/>
      </dsp:txXfrm>
    </dsp:sp>
    <dsp:sp modelId="{A12E1A69-5B76-480E-B7E2-CE02291038D7}">
      <dsp:nvSpPr>
        <dsp:cNvPr id="0" name=""/>
        <dsp:cNvSpPr/>
      </dsp:nvSpPr>
      <dsp:spPr>
        <a:xfrm>
          <a:off x="6046172" y="865427"/>
          <a:ext cx="265583" cy="91440"/>
        </a:xfrm>
        <a:custGeom>
          <a:avLst/>
          <a:gdLst/>
          <a:ahLst/>
          <a:cxnLst/>
          <a:rect l="0" t="0" r="0" b="0"/>
          <a:pathLst>
            <a:path>
              <a:moveTo>
                <a:pt x="0" y="45720"/>
              </a:moveTo>
              <a:lnTo>
                <a:pt x="265583" y="45720"/>
              </a:lnTo>
            </a:path>
          </a:pathLst>
        </a:custGeom>
        <a:noFill/>
        <a:ln w="6350" cap="flat" cmpd="sng" algn="ctr">
          <a:solidFill>
            <a:schemeClr val="dk1">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66700">
            <a:lnSpc>
              <a:spcPct val="90000"/>
            </a:lnSpc>
            <a:spcBef>
              <a:spcPct val="0"/>
            </a:spcBef>
            <a:spcAft>
              <a:spcPct val="35000"/>
            </a:spcAft>
            <a:buNone/>
          </a:pPr>
          <a:endParaRPr lang="es-CO" sz="600" kern="1200">
            <a:solidFill>
              <a:srgbClr val="152B48"/>
            </a:solidFill>
            <a:latin typeface="Montserrat" panose="00000500000000000000" pitchFamily="50" charset="0"/>
          </a:endParaRPr>
        </a:p>
      </dsp:txBody>
      <dsp:txXfrm>
        <a:off x="6171559" y="909664"/>
        <a:ext cx="14809" cy="2964"/>
      </dsp:txXfrm>
    </dsp:sp>
    <dsp:sp modelId="{D02598CA-2D95-47BF-9899-B36BC4F82FFF}">
      <dsp:nvSpPr>
        <dsp:cNvPr id="0" name=""/>
        <dsp:cNvSpPr/>
      </dsp:nvSpPr>
      <dsp:spPr>
        <a:xfrm>
          <a:off x="4760217" y="524820"/>
          <a:ext cx="1287755" cy="772653"/>
        </a:xfrm>
        <a:prstGeom prst="rect">
          <a:avLst/>
        </a:prstGeom>
        <a:gradFill rotWithShape="0">
          <a:gsLst>
            <a:gs pos="0">
              <a:schemeClr val="lt1">
                <a:hueOff val="0"/>
                <a:satOff val="0"/>
                <a:lumOff val="0"/>
                <a:alphaOff val="0"/>
                <a:lumMod val="110000"/>
                <a:satMod val="105000"/>
                <a:tint val="67000"/>
              </a:schemeClr>
            </a:gs>
            <a:gs pos="50000">
              <a:schemeClr val="lt1">
                <a:hueOff val="0"/>
                <a:satOff val="0"/>
                <a:lumOff val="0"/>
                <a:alphaOff val="0"/>
                <a:lumMod val="105000"/>
                <a:satMod val="103000"/>
                <a:tint val="73000"/>
              </a:schemeClr>
            </a:gs>
            <a:gs pos="100000">
              <a:schemeClr val="lt1">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85344" tIns="85344" rIns="85344" bIns="85344" numCol="1" spcCol="1270" anchor="ctr" anchorCtr="0">
          <a:noAutofit/>
        </a:bodyPr>
        <a:lstStyle/>
        <a:p>
          <a:pPr marL="0" lvl="0" indent="0" algn="ctr" defTabSz="622300">
            <a:lnSpc>
              <a:spcPct val="90000"/>
            </a:lnSpc>
            <a:spcBef>
              <a:spcPct val="0"/>
            </a:spcBef>
            <a:spcAft>
              <a:spcPct val="35000"/>
            </a:spcAft>
            <a:buNone/>
          </a:pPr>
          <a:r>
            <a:rPr lang="es-ES" sz="1200" kern="1200" baseline="0" dirty="0">
              <a:solidFill>
                <a:srgbClr val="152B48"/>
              </a:solidFill>
              <a:latin typeface="Montserrat" panose="00000500000000000000" pitchFamily="50" charset="0"/>
              <a:ea typeface="+mn-ea"/>
              <a:cs typeface="+mn-cs"/>
            </a:rPr>
            <a:t>Aumento de producción de citoquinas</a:t>
          </a:r>
          <a:endParaRPr lang="es-CO" sz="1200" kern="1200" baseline="0" dirty="0">
            <a:solidFill>
              <a:srgbClr val="152B48"/>
            </a:solidFill>
            <a:latin typeface="Montserrat" panose="00000500000000000000" pitchFamily="50" charset="0"/>
            <a:ea typeface="+mn-ea"/>
            <a:cs typeface="+mn-cs"/>
          </a:endParaRPr>
        </a:p>
      </dsp:txBody>
      <dsp:txXfrm>
        <a:off x="4760217" y="524820"/>
        <a:ext cx="1287755" cy="772653"/>
      </dsp:txXfrm>
    </dsp:sp>
    <dsp:sp modelId="{438E7B78-CB0C-4B98-BCC8-D02CA2849F3B}">
      <dsp:nvSpPr>
        <dsp:cNvPr id="0" name=""/>
        <dsp:cNvSpPr/>
      </dsp:nvSpPr>
      <dsp:spPr>
        <a:xfrm>
          <a:off x="7630111" y="865427"/>
          <a:ext cx="265583" cy="91440"/>
        </a:xfrm>
        <a:custGeom>
          <a:avLst/>
          <a:gdLst/>
          <a:ahLst/>
          <a:cxnLst/>
          <a:rect l="0" t="0" r="0" b="0"/>
          <a:pathLst>
            <a:path>
              <a:moveTo>
                <a:pt x="0" y="45720"/>
              </a:moveTo>
              <a:lnTo>
                <a:pt x="265583" y="45720"/>
              </a:lnTo>
            </a:path>
          </a:pathLst>
        </a:custGeom>
        <a:noFill/>
        <a:ln w="6350" cap="flat" cmpd="sng" algn="ctr">
          <a:solidFill>
            <a:schemeClr val="dk1">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66700">
            <a:lnSpc>
              <a:spcPct val="90000"/>
            </a:lnSpc>
            <a:spcBef>
              <a:spcPct val="0"/>
            </a:spcBef>
            <a:spcAft>
              <a:spcPct val="35000"/>
            </a:spcAft>
            <a:buNone/>
          </a:pPr>
          <a:endParaRPr lang="es-CO" sz="600" kern="1200">
            <a:solidFill>
              <a:srgbClr val="152B48"/>
            </a:solidFill>
            <a:latin typeface="Montserrat" panose="00000500000000000000" pitchFamily="50" charset="0"/>
          </a:endParaRPr>
        </a:p>
      </dsp:txBody>
      <dsp:txXfrm>
        <a:off x="7755498" y="909664"/>
        <a:ext cx="14809" cy="2964"/>
      </dsp:txXfrm>
    </dsp:sp>
    <dsp:sp modelId="{CEFC04B7-DB06-4D2E-AECE-E95AA929C041}">
      <dsp:nvSpPr>
        <dsp:cNvPr id="0" name=""/>
        <dsp:cNvSpPr/>
      </dsp:nvSpPr>
      <dsp:spPr>
        <a:xfrm>
          <a:off x="6344156" y="524820"/>
          <a:ext cx="1287755" cy="772653"/>
        </a:xfrm>
        <a:prstGeom prst="rect">
          <a:avLst/>
        </a:prstGeom>
        <a:gradFill rotWithShape="0">
          <a:gsLst>
            <a:gs pos="0">
              <a:schemeClr val="lt1">
                <a:hueOff val="0"/>
                <a:satOff val="0"/>
                <a:lumOff val="0"/>
                <a:alphaOff val="0"/>
                <a:lumMod val="110000"/>
                <a:satMod val="105000"/>
                <a:tint val="67000"/>
              </a:schemeClr>
            </a:gs>
            <a:gs pos="50000">
              <a:schemeClr val="lt1">
                <a:hueOff val="0"/>
                <a:satOff val="0"/>
                <a:lumOff val="0"/>
                <a:alphaOff val="0"/>
                <a:lumMod val="105000"/>
                <a:satMod val="103000"/>
                <a:tint val="73000"/>
              </a:schemeClr>
            </a:gs>
            <a:gs pos="100000">
              <a:schemeClr val="lt1">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85344" tIns="85344" rIns="85344" bIns="85344" numCol="1" spcCol="1270" anchor="ctr" anchorCtr="0">
          <a:noAutofit/>
        </a:bodyPr>
        <a:lstStyle/>
        <a:p>
          <a:pPr marL="0" lvl="0" indent="0" algn="ctr" defTabSz="622300">
            <a:lnSpc>
              <a:spcPct val="90000"/>
            </a:lnSpc>
            <a:spcBef>
              <a:spcPct val="0"/>
            </a:spcBef>
            <a:spcAft>
              <a:spcPct val="35000"/>
            </a:spcAft>
            <a:buNone/>
          </a:pPr>
          <a:r>
            <a:rPr lang="es-ES" sz="1200" kern="1200" baseline="0" dirty="0">
              <a:solidFill>
                <a:srgbClr val="152B48"/>
              </a:solidFill>
              <a:latin typeface="Montserrat" panose="00000500000000000000" pitchFamily="50" charset="0"/>
              <a:ea typeface="+mn-ea"/>
              <a:cs typeface="+mn-cs"/>
            </a:rPr>
            <a:t>Cascada inflamatoria y de células endoteliales</a:t>
          </a:r>
          <a:endParaRPr lang="es-CO" sz="1200" kern="1200" baseline="0" dirty="0">
            <a:solidFill>
              <a:srgbClr val="152B48"/>
            </a:solidFill>
            <a:latin typeface="Montserrat" panose="00000500000000000000" pitchFamily="50" charset="0"/>
            <a:ea typeface="+mn-ea"/>
            <a:cs typeface="+mn-cs"/>
          </a:endParaRPr>
        </a:p>
      </dsp:txBody>
      <dsp:txXfrm>
        <a:off x="6344156" y="524820"/>
        <a:ext cx="1287755" cy="772653"/>
      </dsp:txXfrm>
    </dsp:sp>
    <dsp:sp modelId="{805B1825-B743-4FC1-9CDE-FC7243BA6D78}">
      <dsp:nvSpPr>
        <dsp:cNvPr id="0" name=""/>
        <dsp:cNvSpPr/>
      </dsp:nvSpPr>
      <dsp:spPr>
        <a:xfrm>
          <a:off x="9214050" y="865427"/>
          <a:ext cx="265583" cy="91440"/>
        </a:xfrm>
        <a:custGeom>
          <a:avLst/>
          <a:gdLst/>
          <a:ahLst/>
          <a:cxnLst/>
          <a:rect l="0" t="0" r="0" b="0"/>
          <a:pathLst>
            <a:path>
              <a:moveTo>
                <a:pt x="0" y="45720"/>
              </a:moveTo>
              <a:lnTo>
                <a:pt x="265583" y="45720"/>
              </a:lnTo>
            </a:path>
          </a:pathLst>
        </a:custGeom>
        <a:noFill/>
        <a:ln w="6350" cap="flat" cmpd="sng" algn="ctr">
          <a:solidFill>
            <a:schemeClr val="dk1">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66700">
            <a:lnSpc>
              <a:spcPct val="90000"/>
            </a:lnSpc>
            <a:spcBef>
              <a:spcPct val="0"/>
            </a:spcBef>
            <a:spcAft>
              <a:spcPct val="35000"/>
            </a:spcAft>
            <a:buNone/>
          </a:pPr>
          <a:endParaRPr lang="es-CO" sz="600" kern="1200">
            <a:solidFill>
              <a:srgbClr val="152B48"/>
            </a:solidFill>
            <a:latin typeface="Montserrat" panose="00000500000000000000" pitchFamily="50" charset="0"/>
          </a:endParaRPr>
        </a:p>
      </dsp:txBody>
      <dsp:txXfrm>
        <a:off x="9339437" y="909664"/>
        <a:ext cx="14809" cy="2964"/>
      </dsp:txXfrm>
    </dsp:sp>
    <dsp:sp modelId="{F8CFF2EE-0462-4945-A549-8DAC496E3C80}">
      <dsp:nvSpPr>
        <dsp:cNvPr id="0" name=""/>
        <dsp:cNvSpPr/>
      </dsp:nvSpPr>
      <dsp:spPr>
        <a:xfrm>
          <a:off x="7928094" y="524820"/>
          <a:ext cx="1287755" cy="772653"/>
        </a:xfrm>
        <a:prstGeom prst="rect">
          <a:avLst/>
        </a:prstGeom>
        <a:gradFill rotWithShape="0">
          <a:gsLst>
            <a:gs pos="0">
              <a:schemeClr val="lt1">
                <a:hueOff val="0"/>
                <a:satOff val="0"/>
                <a:lumOff val="0"/>
                <a:alphaOff val="0"/>
                <a:lumMod val="110000"/>
                <a:satMod val="105000"/>
                <a:tint val="67000"/>
              </a:schemeClr>
            </a:gs>
            <a:gs pos="50000">
              <a:schemeClr val="lt1">
                <a:hueOff val="0"/>
                <a:satOff val="0"/>
                <a:lumOff val="0"/>
                <a:alphaOff val="0"/>
                <a:lumMod val="105000"/>
                <a:satMod val="103000"/>
                <a:tint val="73000"/>
              </a:schemeClr>
            </a:gs>
            <a:gs pos="100000">
              <a:schemeClr val="lt1">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85344" tIns="85344" rIns="85344" bIns="85344" numCol="1" spcCol="1270" anchor="ctr" anchorCtr="0">
          <a:noAutofit/>
        </a:bodyPr>
        <a:lstStyle/>
        <a:p>
          <a:pPr marL="0" lvl="0" indent="0" algn="ctr" defTabSz="622300">
            <a:lnSpc>
              <a:spcPct val="90000"/>
            </a:lnSpc>
            <a:spcBef>
              <a:spcPct val="0"/>
            </a:spcBef>
            <a:spcAft>
              <a:spcPct val="35000"/>
            </a:spcAft>
            <a:buNone/>
          </a:pPr>
          <a:r>
            <a:rPr lang="es-ES" sz="1200" kern="1200" baseline="0" dirty="0">
              <a:solidFill>
                <a:srgbClr val="152B48"/>
              </a:solidFill>
              <a:latin typeface="Montserrat" panose="00000500000000000000" pitchFamily="50" charset="0"/>
              <a:ea typeface="+mn-ea"/>
              <a:cs typeface="+mn-cs"/>
            </a:rPr>
            <a:t>Inflamación sistémica</a:t>
          </a:r>
          <a:endParaRPr lang="es-CO" sz="1200" kern="1200" baseline="0" dirty="0">
            <a:solidFill>
              <a:srgbClr val="152B48"/>
            </a:solidFill>
            <a:latin typeface="Montserrat" panose="00000500000000000000" pitchFamily="50" charset="0"/>
            <a:ea typeface="+mn-ea"/>
            <a:cs typeface="+mn-cs"/>
          </a:endParaRPr>
        </a:p>
      </dsp:txBody>
      <dsp:txXfrm>
        <a:off x="7928094" y="524820"/>
        <a:ext cx="1287755" cy="772653"/>
      </dsp:txXfrm>
    </dsp:sp>
    <dsp:sp modelId="{58A5A9F7-39E4-4017-A5F6-5ED68FF5CE10}">
      <dsp:nvSpPr>
        <dsp:cNvPr id="0" name=""/>
        <dsp:cNvSpPr/>
      </dsp:nvSpPr>
      <dsp:spPr>
        <a:xfrm>
          <a:off x="9512033" y="524820"/>
          <a:ext cx="1287755" cy="772653"/>
        </a:xfrm>
        <a:prstGeom prst="rect">
          <a:avLst/>
        </a:prstGeom>
        <a:gradFill rotWithShape="0">
          <a:gsLst>
            <a:gs pos="0">
              <a:schemeClr val="lt1">
                <a:hueOff val="0"/>
                <a:satOff val="0"/>
                <a:lumOff val="0"/>
                <a:alphaOff val="0"/>
                <a:lumMod val="110000"/>
                <a:satMod val="105000"/>
                <a:tint val="67000"/>
              </a:schemeClr>
            </a:gs>
            <a:gs pos="50000">
              <a:schemeClr val="lt1">
                <a:hueOff val="0"/>
                <a:satOff val="0"/>
                <a:lumOff val="0"/>
                <a:alphaOff val="0"/>
                <a:lumMod val="105000"/>
                <a:satMod val="103000"/>
                <a:tint val="73000"/>
              </a:schemeClr>
            </a:gs>
            <a:gs pos="100000">
              <a:schemeClr val="lt1">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85344" tIns="85344" rIns="85344" bIns="85344" numCol="1" spcCol="1270" anchor="ctr" anchorCtr="0">
          <a:noAutofit/>
        </a:bodyPr>
        <a:lstStyle/>
        <a:p>
          <a:pPr marL="0" lvl="0" indent="0" algn="ctr" defTabSz="622300">
            <a:lnSpc>
              <a:spcPct val="90000"/>
            </a:lnSpc>
            <a:spcBef>
              <a:spcPct val="0"/>
            </a:spcBef>
            <a:spcAft>
              <a:spcPct val="35000"/>
            </a:spcAft>
            <a:buNone/>
          </a:pPr>
          <a:r>
            <a:rPr lang="es-ES" sz="1200" kern="1200" baseline="0" dirty="0">
              <a:solidFill>
                <a:srgbClr val="152B48"/>
              </a:solidFill>
              <a:latin typeface="Montserrat" panose="00000500000000000000" pitchFamily="50" charset="0"/>
              <a:ea typeface="+mn-ea"/>
              <a:cs typeface="+mn-cs"/>
            </a:rPr>
            <a:t>Signos y síntomas</a:t>
          </a:r>
          <a:endParaRPr lang="es-CO" sz="1200" kern="1200" baseline="0" dirty="0">
            <a:solidFill>
              <a:srgbClr val="152B48"/>
            </a:solidFill>
            <a:latin typeface="Montserrat" panose="00000500000000000000" pitchFamily="50" charset="0"/>
            <a:ea typeface="+mn-ea"/>
            <a:cs typeface="+mn-cs"/>
          </a:endParaRPr>
        </a:p>
      </dsp:txBody>
      <dsp:txXfrm>
        <a:off x="9512033" y="524820"/>
        <a:ext cx="1287755" cy="772653"/>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D43C03D-6E68-4FC5-85BA-90507BA5F9B2}">
      <dsp:nvSpPr>
        <dsp:cNvPr id="0" name=""/>
        <dsp:cNvSpPr/>
      </dsp:nvSpPr>
      <dsp:spPr>
        <a:xfrm>
          <a:off x="860189" y="0"/>
          <a:ext cx="9748810" cy="3084989"/>
        </a:xfrm>
        <a:prstGeom prst="rightArrow">
          <a:avLst/>
        </a:prstGeom>
        <a:solidFill>
          <a:schemeClr val="dk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02357A03-C0DE-48E0-B85C-36DC52488AF0}">
      <dsp:nvSpPr>
        <dsp:cNvPr id="0" name=""/>
        <dsp:cNvSpPr/>
      </dsp:nvSpPr>
      <dsp:spPr>
        <a:xfrm>
          <a:off x="140" y="925496"/>
          <a:ext cx="1678376" cy="1233996"/>
        </a:xfrm>
        <a:prstGeom prst="roundRect">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466725">
            <a:lnSpc>
              <a:spcPct val="90000"/>
            </a:lnSpc>
            <a:spcBef>
              <a:spcPct val="0"/>
            </a:spcBef>
            <a:spcAft>
              <a:spcPct val="35000"/>
            </a:spcAft>
            <a:buNone/>
          </a:pPr>
          <a:r>
            <a:rPr lang="es-ES" sz="1050" kern="1200" dirty="0">
              <a:solidFill>
                <a:srgbClr val="152B48"/>
              </a:solidFill>
              <a:latin typeface="Montserrat" panose="00000500000000000000" pitchFamily="50" charset="0"/>
            </a:rPr>
            <a:t>Los macrófagos, linfocitos T y miofibroblastos secretan VEGF y metaloproteinasas de matriz, dentro de la pared arterial.</a:t>
          </a:r>
          <a:endParaRPr lang="es-CO" sz="1050" kern="1200" dirty="0">
            <a:solidFill>
              <a:srgbClr val="152B48"/>
            </a:solidFill>
            <a:latin typeface="Montserrat" panose="00000500000000000000" pitchFamily="50" charset="0"/>
          </a:endParaRPr>
        </a:p>
      </dsp:txBody>
      <dsp:txXfrm>
        <a:off x="60379" y="985735"/>
        <a:ext cx="1557898" cy="1113518"/>
      </dsp:txXfrm>
    </dsp:sp>
    <dsp:sp modelId="{200D52B0-F11F-4347-95F0-1C77CB163683}">
      <dsp:nvSpPr>
        <dsp:cNvPr id="0" name=""/>
        <dsp:cNvSpPr/>
      </dsp:nvSpPr>
      <dsp:spPr>
        <a:xfrm>
          <a:off x="1958246" y="925496"/>
          <a:ext cx="1678376" cy="1233996"/>
        </a:xfrm>
        <a:prstGeom prst="roundRect">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466725">
            <a:lnSpc>
              <a:spcPct val="90000"/>
            </a:lnSpc>
            <a:spcBef>
              <a:spcPct val="0"/>
            </a:spcBef>
            <a:spcAft>
              <a:spcPct val="35000"/>
            </a:spcAft>
            <a:buNone/>
          </a:pPr>
          <a:r>
            <a:rPr lang="es-ES" sz="1050" kern="1200" dirty="0">
              <a:solidFill>
                <a:srgbClr val="152B48"/>
              </a:solidFill>
              <a:latin typeface="Montserrat" panose="00000500000000000000" pitchFamily="50" charset="0"/>
            </a:rPr>
            <a:t>Las enzimas destruyen las fibras de colágeno y elastina.</a:t>
          </a:r>
        </a:p>
      </dsp:txBody>
      <dsp:txXfrm>
        <a:off x="2018485" y="985735"/>
        <a:ext cx="1557898" cy="1113518"/>
      </dsp:txXfrm>
    </dsp:sp>
    <dsp:sp modelId="{427AD057-7D82-4AED-97D6-38751625E2FB}">
      <dsp:nvSpPr>
        <dsp:cNvPr id="0" name=""/>
        <dsp:cNvSpPr/>
      </dsp:nvSpPr>
      <dsp:spPr>
        <a:xfrm>
          <a:off x="3916352" y="925496"/>
          <a:ext cx="1678376" cy="1233996"/>
        </a:xfrm>
        <a:prstGeom prst="roundRect">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466725">
            <a:lnSpc>
              <a:spcPct val="90000"/>
            </a:lnSpc>
            <a:spcBef>
              <a:spcPct val="0"/>
            </a:spcBef>
            <a:spcAft>
              <a:spcPct val="35000"/>
            </a:spcAft>
            <a:buNone/>
          </a:pPr>
          <a:r>
            <a:rPr lang="es-ES" sz="1050" kern="1200" dirty="0">
              <a:solidFill>
                <a:srgbClr val="152B48"/>
              </a:solidFill>
              <a:latin typeface="Montserrat" panose="00000500000000000000" pitchFamily="50" charset="0"/>
            </a:rPr>
            <a:t>Debilitan el soporte estructural de la pared arterial </a:t>
          </a:r>
          <a:r>
            <a:rPr lang="es-ES" sz="1050" kern="1200" dirty="0">
              <a:solidFill>
                <a:srgbClr val="152B48"/>
              </a:solidFill>
              <a:latin typeface="Montserrat" panose="00000500000000000000" pitchFamily="50" charset="0"/>
              <a:sym typeface="Wingdings" panose="05000000000000000000" pitchFamily="2" charset="2"/>
            </a:rPr>
            <a:t></a:t>
          </a:r>
          <a:r>
            <a:rPr lang="es-ES" sz="1050" kern="1200" dirty="0">
              <a:solidFill>
                <a:srgbClr val="152B48"/>
              </a:solidFill>
              <a:latin typeface="Montserrat" panose="00000500000000000000" pitchFamily="50" charset="0"/>
            </a:rPr>
            <a:t> dilatación o formación de aneurismas. </a:t>
          </a:r>
        </a:p>
      </dsp:txBody>
      <dsp:txXfrm>
        <a:off x="3976591" y="985735"/>
        <a:ext cx="1557898" cy="1113518"/>
      </dsp:txXfrm>
    </dsp:sp>
    <dsp:sp modelId="{85ED4E91-A544-4AD0-AF92-23A57FD614D2}">
      <dsp:nvSpPr>
        <dsp:cNvPr id="0" name=""/>
        <dsp:cNvSpPr/>
      </dsp:nvSpPr>
      <dsp:spPr>
        <a:xfrm>
          <a:off x="5874459" y="925496"/>
          <a:ext cx="1678376" cy="1233996"/>
        </a:xfrm>
        <a:prstGeom prst="roundRect">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466725">
            <a:lnSpc>
              <a:spcPct val="90000"/>
            </a:lnSpc>
            <a:spcBef>
              <a:spcPct val="0"/>
            </a:spcBef>
            <a:spcAft>
              <a:spcPct val="35000"/>
            </a:spcAft>
            <a:buNone/>
          </a:pPr>
          <a:r>
            <a:rPr lang="es-ES" sz="1050" kern="1200" dirty="0">
              <a:solidFill>
                <a:srgbClr val="152B48"/>
              </a:solidFill>
              <a:latin typeface="Montserrat" panose="00000500000000000000" pitchFamily="50" charset="0"/>
            </a:rPr>
            <a:t>Las células de los vasos de neoformación, secretan E-selectina y VCAM-1.</a:t>
          </a:r>
          <a:endParaRPr lang="es-CO" sz="1050" kern="1200" dirty="0">
            <a:solidFill>
              <a:srgbClr val="152B48"/>
            </a:solidFill>
            <a:latin typeface="Montserrat" panose="00000500000000000000" pitchFamily="50" charset="0"/>
          </a:endParaRPr>
        </a:p>
      </dsp:txBody>
      <dsp:txXfrm>
        <a:off x="5934698" y="985735"/>
        <a:ext cx="1557898" cy="1113518"/>
      </dsp:txXfrm>
    </dsp:sp>
    <dsp:sp modelId="{F7D5BACC-6A11-42FF-975D-CDEBFC0B91CE}">
      <dsp:nvSpPr>
        <dsp:cNvPr id="0" name=""/>
        <dsp:cNvSpPr/>
      </dsp:nvSpPr>
      <dsp:spPr>
        <a:xfrm>
          <a:off x="7832565" y="925496"/>
          <a:ext cx="1678376" cy="1233996"/>
        </a:xfrm>
        <a:prstGeom prst="roundRect">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466725">
            <a:lnSpc>
              <a:spcPct val="90000"/>
            </a:lnSpc>
            <a:spcBef>
              <a:spcPct val="0"/>
            </a:spcBef>
            <a:spcAft>
              <a:spcPct val="35000"/>
            </a:spcAft>
            <a:buNone/>
          </a:pPr>
          <a:r>
            <a:rPr lang="es-ES" sz="1050" kern="1200" dirty="0">
              <a:solidFill>
                <a:srgbClr val="152B48"/>
              </a:solidFill>
              <a:latin typeface="Montserrat" panose="00000500000000000000" pitchFamily="50" charset="0"/>
            </a:rPr>
            <a:t>Potencian el infiltrado inflamatorio en la pared.</a:t>
          </a:r>
          <a:endParaRPr lang="es-CO" sz="1050" kern="1200" dirty="0">
            <a:solidFill>
              <a:srgbClr val="152B48"/>
            </a:solidFill>
            <a:latin typeface="Montserrat" panose="00000500000000000000" pitchFamily="50" charset="0"/>
          </a:endParaRPr>
        </a:p>
      </dsp:txBody>
      <dsp:txXfrm>
        <a:off x="7892804" y="985735"/>
        <a:ext cx="1557898" cy="1113518"/>
      </dsp:txXfrm>
    </dsp:sp>
    <dsp:sp modelId="{0FAF639B-3F96-4C10-B0BA-35940EF8239D}">
      <dsp:nvSpPr>
        <dsp:cNvPr id="0" name=""/>
        <dsp:cNvSpPr/>
      </dsp:nvSpPr>
      <dsp:spPr>
        <a:xfrm>
          <a:off x="9790672" y="925496"/>
          <a:ext cx="1678376" cy="1233996"/>
        </a:xfrm>
        <a:prstGeom prst="roundRect">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466725">
            <a:lnSpc>
              <a:spcPct val="90000"/>
            </a:lnSpc>
            <a:spcBef>
              <a:spcPct val="0"/>
            </a:spcBef>
            <a:spcAft>
              <a:spcPct val="35000"/>
            </a:spcAft>
            <a:buNone/>
          </a:pPr>
          <a:r>
            <a:rPr lang="es-ES" sz="1050" kern="1200" dirty="0">
              <a:solidFill>
                <a:srgbClr val="152B48"/>
              </a:solidFill>
              <a:latin typeface="Montserrat" panose="00000500000000000000" pitchFamily="50" charset="0"/>
            </a:rPr>
            <a:t>Promover interacciones del endotelio con células inflamatorias circulantes. </a:t>
          </a:r>
          <a:endParaRPr lang="es-CO" sz="1050" kern="1200" dirty="0">
            <a:solidFill>
              <a:srgbClr val="152B48"/>
            </a:solidFill>
            <a:latin typeface="Montserrat" panose="00000500000000000000" pitchFamily="50" charset="0"/>
          </a:endParaRPr>
        </a:p>
      </dsp:txBody>
      <dsp:txXfrm>
        <a:off x="9850911" y="985735"/>
        <a:ext cx="1557898" cy="1113518"/>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808CD55-FBAC-49BE-AB53-090C4321DDA3}">
      <dsp:nvSpPr>
        <dsp:cNvPr id="0" name=""/>
        <dsp:cNvSpPr/>
      </dsp:nvSpPr>
      <dsp:spPr>
        <a:xfrm>
          <a:off x="0" y="97454"/>
          <a:ext cx="6427304" cy="421200"/>
        </a:xfrm>
        <a:prstGeom prst="roundRect">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es-CO" sz="1600" b="1" kern="1200" dirty="0">
              <a:solidFill>
                <a:srgbClr val="152B48"/>
              </a:solidFill>
              <a:latin typeface="Montserrat" panose="00000500000000000000" pitchFamily="50" charset="0"/>
            </a:rPr>
            <a:t>3 procesos patológicos: </a:t>
          </a:r>
        </a:p>
      </dsp:txBody>
      <dsp:txXfrm>
        <a:off x="20561" y="118015"/>
        <a:ext cx="6386182" cy="380078"/>
      </dsp:txXfrm>
    </dsp:sp>
    <dsp:sp modelId="{C307E95B-9F18-4FD6-A690-BB52D6A1A129}">
      <dsp:nvSpPr>
        <dsp:cNvPr id="0" name=""/>
        <dsp:cNvSpPr/>
      </dsp:nvSpPr>
      <dsp:spPr>
        <a:xfrm>
          <a:off x="0" y="564734"/>
          <a:ext cx="6427304" cy="421200"/>
        </a:xfrm>
        <a:prstGeom prst="roundRect">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es-CO" sz="1600" kern="1200">
              <a:solidFill>
                <a:srgbClr val="152B48"/>
              </a:solidFill>
              <a:latin typeface="Montserrat" panose="00000500000000000000" pitchFamily="50" charset="0"/>
            </a:rPr>
            <a:t>Arteritis necrosante neutrofílica </a:t>
          </a:r>
        </a:p>
      </dsp:txBody>
      <dsp:txXfrm>
        <a:off x="20561" y="585295"/>
        <a:ext cx="6386182" cy="380078"/>
      </dsp:txXfrm>
    </dsp:sp>
    <dsp:sp modelId="{C8AB5724-CFE7-4ABD-864E-F432B9CE0473}">
      <dsp:nvSpPr>
        <dsp:cNvPr id="0" name=""/>
        <dsp:cNvSpPr/>
      </dsp:nvSpPr>
      <dsp:spPr>
        <a:xfrm>
          <a:off x="0" y="985934"/>
          <a:ext cx="6427304" cy="6955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04067" tIns="20320" rIns="113792" bIns="20320" numCol="1" spcCol="1270" anchor="t" anchorCtr="0">
          <a:noAutofit/>
        </a:bodyPr>
        <a:lstStyle/>
        <a:p>
          <a:pPr marL="114300" lvl="1" indent="-114300" algn="l" defTabSz="533400">
            <a:lnSpc>
              <a:spcPct val="90000"/>
            </a:lnSpc>
            <a:spcBef>
              <a:spcPct val="0"/>
            </a:spcBef>
            <a:spcAft>
              <a:spcPct val="20000"/>
            </a:spcAft>
            <a:buChar char="•"/>
          </a:pPr>
          <a:r>
            <a:rPr lang="es-ES" sz="1200" kern="1200" dirty="0">
              <a:solidFill>
                <a:srgbClr val="152B48"/>
              </a:solidFill>
              <a:latin typeface="Montserrat" panose="00000500000000000000" pitchFamily="50" charset="0"/>
            </a:rPr>
            <a:t>Proceso neutrofílico.</a:t>
          </a:r>
          <a:endParaRPr lang="es-CO" sz="1200" kern="1200" dirty="0">
            <a:solidFill>
              <a:srgbClr val="152B48"/>
            </a:solidFill>
            <a:latin typeface="Montserrat" panose="00000500000000000000" pitchFamily="50" charset="0"/>
          </a:endParaRPr>
        </a:p>
        <a:p>
          <a:pPr marL="114300" lvl="1" indent="-114300" algn="l" defTabSz="533400">
            <a:lnSpc>
              <a:spcPct val="90000"/>
            </a:lnSpc>
            <a:spcBef>
              <a:spcPct val="0"/>
            </a:spcBef>
            <a:spcAft>
              <a:spcPct val="20000"/>
            </a:spcAft>
            <a:buChar char="•"/>
          </a:pPr>
          <a:r>
            <a:rPr lang="es-ES" sz="1200" kern="1200" dirty="0">
              <a:solidFill>
                <a:srgbClr val="152B48"/>
              </a:solidFill>
              <a:latin typeface="Montserrat" panose="00000500000000000000" pitchFamily="50" charset="0"/>
            </a:rPr>
            <a:t>Se produce en las primeras 2 semanas posterior a la fiebre.</a:t>
          </a:r>
          <a:endParaRPr lang="es-CO" sz="1200" kern="1200" dirty="0">
            <a:solidFill>
              <a:srgbClr val="152B48"/>
            </a:solidFill>
            <a:latin typeface="Montserrat" panose="00000500000000000000" pitchFamily="50" charset="0"/>
          </a:endParaRPr>
        </a:p>
        <a:p>
          <a:pPr marL="114300" lvl="1" indent="-114300" algn="l" defTabSz="533400">
            <a:lnSpc>
              <a:spcPct val="90000"/>
            </a:lnSpc>
            <a:spcBef>
              <a:spcPct val="0"/>
            </a:spcBef>
            <a:spcAft>
              <a:spcPct val="20000"/>
            </a:spcAft>
            <a:buChar char="•"/>
          </a:pPr>
          <a:r>
            <a:rPr lang="es-ES" sz="1200" kern="1200" dirty="0">
              <a:solidFill>
                <a:srgbClr val="152B48"/>
              </a:solidFill>
              <a:latin typeface="Montserrat" panose="00000500000000000000" pitchFamily="50" charset="0"/>
            </a:rPr>
            <a:t>Progresivamente destruye adventicia – daño endotelial.</a:t>
          </a:r>
          <a:endParaRPr lang="es-CO" sz="1200" kern="1200" dirty="0">
            <a:solidFill>
              <a:srgbClr val="152B48"/>
            </a:solidFill>
            <a:latin typeface="Montserrat" panose="00000500000000000000" pitchFamily="50" charset="0"/>
          </a:endParaRPr>
        </a:p>
      </dsp:txBody>
      <dsp:txXfrm>
        <a:off x="0" y="985934"/>
        <a:ext cx="6427304" cy="695520"/>
      </dsp:txXfrm>
    </dsp:sp>
    <dsp:sp modelId="{624872CE-0FEE-4FDF-A880-2E103EA79B3D}">
      <dsp:nvSpPr>
        <dsp:cNvPr id="0" name=""/>
        <dsp:cNvSpPr/>
      </dsp:nvSpPr>
      <dsp:spPr>
        <a:xfrm>
          <a:off x="0" y="1681455"/>
          <a:ext cx="6427304" cy="421200"/>
        </a:xfrm>
        <a:prstGeom prst="roundRect">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es-CO" sz="1600" kern="1200">
              <a:solidFill>
                <a:srgbClr val="152B48"/>
              </a:solidFill>
              <a:latin typeface="Montserrat" panose="00000500000000000000" pitchFamily="50" charset="0"/>
            </a:rPr>
            <a:t>Vasculitis subaguda/crónica</a:t>
          </a:r>
        </a:p>
      </dsp:txBody>
      <dsp:txXfrm>
        <a:off x="20561" y="1702016"/>
        <a:ext cx="6386182" cy="380078"/>
      </dsp:txXfrm>
    </dsp:sp>
    <dsp:sp modelId="{36AEE14B-F796-4925-8343-D6C84A493CEB}">
      <dsp:nvSpPr>
        <dsp:cNvPr id="0" name=""/>
        <dsp:cNvSpPr/>
      </dsp:nvSpPr>
      <dsp:spPr>
        <a:xfrm>
          <a:off x="0" y="2102655"/>
          <a:ext cx="6427304" cy="46368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04067" tIns="20320" rIns="113792" bIns="20320" numCol="1" spcCol="1270" anchor="t" anchorCtr="0">
          <a:noAutofit/>
        </a:bodyPr>
        <a:lstStyle/>
        <a:p>
          <a:pPr marL="114300" lvl="1" indent="-114300" algn="l" defTabSz="533400">
            <a:lnSpc>
              <a:spcPct val="90000"/>
            </a:lnSpc>
            <a:spcBef>
              <a:spcPct val="0"/>
            </a:spcBef>
            <a:spcAft>
              <a:spcPct val="20000"/>
            </a:spcAft>
            <a:buChar char="•"/>
          </a:pPr>
          <a:r>
            <a:rPr lang="es-ES" sz="1200" kern="1200" dirty="0">
              <a:solidFill>
                <a:srgbClr val="152B48"/>
              </a:solidFill>
              <a:latin typeface="Montserrat" panose="00000500000000000000" pitchFamily="50" charset="0"/>
            </a:rPr>
            <a:t>Infiltración linfocitaria, células plasmáticas y macrófagos. </a:t>
          </a:r>
          <a:endParaRPr lang="es-CO" sz="1200" kern="1200" dirty="0">
            <a:solidFill>
              <a:srgbClr val="152B48"/>
            </a:solidFill>
            <a:latin typeface="Montserrat" panose="00000500000000000000" pitchFamily="50" charset="0"/>
          </a:endParaRPr>
        </a:p>
        <a:p>
          <a:pPr marL="114300" lvl="1" indent="-114300" algn="l" defTabSz="533400">
            <a:lnSpc>
              <a:spcPct val="90000"/>
            </a:lnSpc>
            <a:spcBef>
              <a:spcPct val="0"/>
            </a:spcBef>
            <a:spcAft>
              <a:spcPct val="20000"/>
            </a:spcAft>
            <a:buChar char="•"/>
          </a:pPr>
          <a:r>
            <a:rPr lang="es-ES" sz="1200" kern="1200">
              <a:solidFill>
                <a:srgbClr val="152B48"/>
              </a:solidFill>
              <a:latin typeface="Montserrat" panose="00000500000000000000" pitchFamily="50" charset="0"/>
            </a:rPr>
            <a:t>Después de 2 semanas y puede continuar por meses/años.</a:t>
          </a:r>
          <a:endParaRPr lang="es-CO" sz="1200" kern="1200">
            <a:solidFill>
              <a:srgbClr val="152B48"/>
            </a:solidFill>
            <a:latin typeface="Montserrat" panose="00000500000000000000" pitchFamily="50" charset="0"/>
          </a:endParaRPr>
        </a:p>
      </dsp:txBody>
      <dsp:txXfrm>
        <a:off x="0" y="2102655"/>
        <a:ext cx="6427304" cy="463680"/>
      </dsp:txXfrm>
    </dsp:sp>
    <dsp:sp modelId="{618D3F8F-BAC4-4BB5-A598-3C07C54DF038}">
      <dsp:nvSpPr>
        <dsp:cNvPr id="0" name=""/>
        <dsp:cNvSpPr/>
      </dsp:nvSpPr>
      <dsp:spPr>
        <a:xfrm>
          <a:off x="0" y="2566334"/>
          <a:ext cx="6427304" cy="421200"/>
        </a:xfrm>
        <a:prstGeom prst="roundRect">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es-CO" sz="1600" kern="1200">
              <a:solidFill>
                <a:srgbClr val="152B48"/>
              </a:solidFill>
              <a:latin typeface="Montserrat" panose="00000500000000000000" pitchFamily="50" charset="0"/>
            </a:rPr>
            <a:t>Estenosis progresiva - PLM</a:t>
          </a:r>
        </a:p>
      </dsp:txBody>
      <dsp:txXfrm>
        <a:off x="20561" y="2586895"/>
        <a:ext cx="6386182" cy="380078"/>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4E51610-EC6B-4815-87DD-89DD07A7B49A}">
      <dsp:nvSpPr>
        <dsp:cNvPr id="0" name=""/>
        <dsp:cNvSpPr/>
      </dsp:nvSpPr>
      <dsp:spPr>
        <a:xfrm>
          <a:off x="0" y="695739"/>
          <a:ext cx="9846367" cy="927652"/>
        </a:xfrm>
        <a:prstGeom prst="notchedRightArrow">
          <a:avLst/>
        </a:prstGeom>
        <a:solidFill>
          <a:schemeClr val="dk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2C835063-B5D8-4DF3-842C-B39E05A7C15B}">
      <dsp:nvSpPr>
        <dsp:cNvPr id="0" name=""/>
        <dsp:cNvSpPr/>
      </dsp:nvSpPr>
      <dsp:spPr>
        <a:xfrm>
          <a:off x="4327" y="0"/>
          <a:ext cx="2855831" cy="92765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0904" tIns="120904" rIns="120904" bIns="120904" numCol="1" spcCol="1270" anchor="b" anchorCtr="0">
          <a:noAutofit/>
        </a:bodyPr>
        <a:lstStyle/>
        <a:p>
          <a:pPr marL="0" lvl="0" indent="0" algn="ctr" defTabSz="755650">
            <a:lnSpc>
              <a:spcPct val="90000"/>
            </a:lnSpc>
            <a:spcBef>
              <a:spcPct val="0"/>
            </a:spcBef>
            <a:spcAft>
              <a:spcPct val="35000"/>
            </a:spcAft>
            <a:buNone/>
          </a:pPr>
          <a:r>
            <a:rPr lang="es-CO" sz="1700" kern="1200" dirty="0">
              <a:latin typeface="Montserrat" panose="00000500000000000000" pitchFamily="50" charset="0"/>
            </a:rPr>
            <a:t>AGUDA</a:t>
          </a:r>
        </a:p>
        <a:p>
          <a:pPr marL="0" lvl="0" indent="0" algn="ctr" defTabSz="755650">
            <a:lnSpc>
              <a:spcPct val="90000"/>
            </a:lnSpc>
            <a:spcBef>
              <a:spcPct val="0"/>
            </a:spcBef>
            <a:spcAft>
              <a:spcPct val="35000"/>
            </a:spcAft>
            <a:buNone/>
          </a:pPr>
          <a:r>
            <a:rPr lang="es-CO" sz="1700" kern="1200" dirty="0">
              <a:latin typeface="Montserrat" panose="00000500000000000000" pitchFamily="50" charset="0"/>
            </a:rPr>
            <a:t>(1 – 2 Semanas)</a:t>
          </a:r>
        </a:p>
      </dsp:txBody>
      <dsp:txXfrm>
        <a:off x="4327" y="0"/>
        <a:ext cx="2855831" cy="927652"/>
      </dsp:txXfrm>
    </dsp:sp>
    <dsp:sp modelId="{3D79A7E4-07B8-4FAA-95D1-811683B9C969}">
      <dsp:nvSpPr>
        <dsp:cNvPr id="0" name=""/>
        <dsp:cNvSpPr/>
      </dsp:nvSpPr>
      <dsp:spPr>
        <a:xfrm>
          <a:off x="1316285" y="1043608"/>
          <a:ext cx="231913" cy="231913"/>
        </a:xfrm>
        <a:prstGeom prst="ellipse">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197981E-D6F8-44AB-B234-E858C0622AFD}">
      <dsp:nvSpPr>
        <dsp:cNvPr id="0" name=""/>
        <dsp:cNvSpPr/>
      </dsp:nvSpPr>
      <dsp:spPr>
        <a:xfrm>
          <a:off x="3002949" y="1391478"/>
          <a:ext cx="2855831" cy="92765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0904" tIns="120904" rIns="120904" bIns="120904" numCol="1" spcCol="1270" anchor="t" anchorCtr="0">
          <a:noAutofit/>
        </a:bodyPr>
        <a:lstStyle/>
        <a:p>
          <a:pPr marL="0" lvl="0" indent="0" algn="ctr" defTabSz="755650">
            <a:lnSpc>
              <a:spcPct val="90000"/>
            </a:lnSpc>
            <a:spcBef>
              <a:spcPct val="0"/>
            </a:spcBef>
            <a:spcAft>
              <a:spcPct val="35000"/>
            </a:spcAft>
            <a:buNone/>
          </a:pPr>
          <a:r>
            <a:rPr lang="es-CO" sz="1700" kern="1200" dirty="0">
              <a:latin typeface="Montserrat" panose="00000500000000000000" pitchFamily="50" charset="0"/>
            </a:rPr>
            <a:t>SUBAGUDA</a:t>
          </a:r>
        </a:p>
        <a:p>
          <a:pPr marL="0" lvl="0" indent="0" algn="ctr" defTabSz="755650">
            <a:lnSpc>
              <a:spcPct val="90000"/>
            </a:lnSpc>
            <a:spcBef>
              <a:spcPct val="0"/>
            </a:spcBef>
            <a:spcAft>
              <a:spcPct val="35000"/>
            </a:spcAft>
            <a:buNone/>
          </a:pPr>
          <a:r>
            <a:rPr lang="es-CO" sz="1700" kern="1200" dirty="0">
              <a:latin typeface="Montserrat" panose="00000500000000000000" pitchFamily="50" charset="0"/>
            </a:rPr>
            <a:t>(2-4 Semanas)</a:t>
          </a:r>
        </a:p>
      </dsp:txBody>
      <dsp:txXfrm>
        <a:off x="3002949" y="1391478"/>
        <a:ext cx="2855831" cy="927652"/>
      </dsp:txXfrm>
    </dsp:sp>
    <dsp:sp modelId="{7328CF91-05DA-4218-92F5-7321B1E4F23E}">
      <dsp:nvSpPr>
        <dsp:cNvPr id="0" name=""/>
        <dsp:cNvSpPr/>
      </dsp:nvSpPr>
      <dsp:spPr>
        <a:xfrm>
          <a:off x="4314908" y="1043608"/>
          <a:ext cx="231913" cy="231913"/>
        </a:xfrm>
        <a:prstGeom prst="ellipse">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AC4D02F-0CAA-43CA-9417-0373DB3B3A94}">
      <dsp:nvSpPr>
        <dsp:cNvPr id="0" name=""/>
        <dsp:cNvSpPr/>
      </dsp:nvSpPr>
      <dsp:spPr>
        <a:xfrm>
          <a:off x="6001572" y="0"/>
          <a:ext cx="2855831" cy="92765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0904" tIns="120904" rIns="120904" bIns="120904" numCol="1" spcCol="1270" anchor="b" anchorCtr="0">
          <a:noAutofit/>
        </a:bodyPr>
        <a:lstStyle/>
        <a:p>
          <a:pPr marL="0" lvl="0" indent="0" algn="ctr" defTabSz="755650">
            <a:lnSpc>
              <a:spcPct val="90000"/>
            </a:lnSpc>
            <a:spcBef>
              <a:spcPct val="0"/>
            </a:spcBef>
            <a:spcAft>
              <a:spcPct val="35000"/>
            </a:spcAft>
            <a:buNone/>
          </a:pPr>
          <a:r>
            <a:rPr lang="es-CO" sz="1700" kern="1200" dirty="0">
              <a:latin typeface="Montserrat" panose="00000500000000000000" pitchFamily="50" charset="0"/>
            </a:rPr>
            <a:t>CONVALESCENCIA</a:t>
          </a:r>
        </a:p>
        <a:p>
          <a:pPr marL="0" lvl="0" indent="0" algn="ctr" defTabSz="755650">
            <a:lnSpc>
              <a:spcPct val="90000"/>
            </a:lnSpc>
            <a:spcBef>
              <a:spcPct val="0"/>
            </a:spcBef>
            <a:spcAft>
              <a:spcPct val="35000"/>
            </a:spcAft>
            <a:buNone/>
          </a:pPr>
          <a:r>
            <a:rPr lang="es-CO" sz="1700" kern="1200" dirty="0">
              <a:latin typeface="Montserrat" panose="00000500000000000000" pitchFamily="50" charset="0"/>
            </a:rPr>
            <a:t>(Hasta 6-8 Semanas)</a:t>
          </a:r>
        </a:p>
      </dsp:txBody>
      <dsp:txXfrm>
        <a:off x="6001572" y="0"/>
        <a:ext cx="2855831" cy="927652"/>
      </dsp:txXfrm>
    </dsp:sp>
    <dsp:sp modelId="{155618F4-9177-4C5F-8F76-E866A57AD93C}">
      <dsp:nvSpPr>
        <dsp:cNvPr id="0" name=""/>
        <dsp:cNvSpPr/>
      </dsp:nvSpPr>
      <dsp:spPr>
        <a:xfrm>
          <a:off x="7313531" y="1043608"/>
          <a:ext cx="231913" cy="231913"/>
        </a:xfrm>
        <a:prstGeom prst="ellipse">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45AD445-BD3E-49E6-A2A4-8DEB9B1B1EFD}">
      <dsp:nvSpPr>
        <dsp:cNvPr id="0" name=""/>
        <dsp:cNvSpPr/>
      </dsp:nvSpPr>
      <dsp:spPr>
        <a:xfrm rot="5400000">
          <a:off x="6411821" y="-2457990"/>
          <a:ext cx="2103514" cy="7019499"/>
        </a:xfrm>
        <a:prstGeom prst="round2SameRect">
          <a:avLst/>
        </a:prstGeom>
        <a:solidFill>
          <a:schemeClr val="dk2">
            <a:alpha val="90000"/>
            <a:tint val="40000"/>
            <a:hueOff val="0"/>
            <a:satOff val="0"/>
            <a:lumOff val="0"/>
            <a:alphaOff val="0"/>
          </a:schemeClr>
        </a:solidFill>
        <a:ln w="12700" cap="flat" cmpd="sng" algn="ctr">
          <a:solidFill>
            <a:schemeClr val="dk2">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57150" lvl="1" indent="-57150" algn="l" defTabSz="488950">
            <a:lnSpc>
              <a:spcPct val="90000"/>
            </a:lnSpc>
            <a:spcBef>
              <a:spcPct val="0"/>
            </a:spcBef>
            <a:spcAft>
              <a:spcPct val="15000"/>
            </a:spcAft>
            <a:buChar char="•"/>
          </a:pPr>
          <a:r>
            <a:rPr lang="es-ES" sz="1100" u="sng" kern="1200" dirty="0">
              <a:latin typeface="Montserrat"/>
            </a:rPr>
            <a:t>≥</a:t>
          </a:r>
          <a:r>
            <a:rPr lang="es-ES" sz="1400" u="sng" kern="1200" dirty="0">
              <a:latin typeface="Montserrat"/>
            </a:rPr>
            <a:t>5 días de fiebre </a:t>
          </a:r>
          <a:r>
            <a:rPr lang="es-ES" sz="1400" kern="1200" dirty="0">
              <a:latin typeface="Montserrat"/>
            </a:rPr>
            <a:t>y la presencia de ≥4 de las 5 principales características clínicas.</a:t>
          </a:r>
          <a:endParaRPr lang="es-CO" sz="1400" kern="1200" dirty="0">
            <a:latin typeface="Montserrat"/>
          </a:endParaRPr>
        </a:p>
        <a:p>
          <a:pPr marL="228600" lvl="2" indent="-114300" algn="l" defTabSz="622300">
            <a:lnSpc>
              <a:spcPct val="90000"/>
            </a:lnSpc>
            <a:spcBef>
              <a:spcPct val="0"/>
            </a:spcBef>
            <a:spcAft>
              <a:spcPct val="15000"/>
            </a:spcAft>
            <a:buChar char="•"/>
          </a:pPr>
          <a:r>
            <a:rPr lang="es-ES" sz="1400" kern="1200" dirty="0">
              <a:latin typeface="Montserrat"/>
            </a:rPr>
            <a:t>Cuando hay enrojecimiento e hinchazón de las manos y los pies, el diagnóstico se puede hacer con solo </a:t>
          </a:r>
          <a:r>
            <a:rPr lang="es-ES" sz="1400" u="sng" kern="1200" dirty="0">
              <a:latin typeface="Montserrat"/>
            </a:rPr>
            <a:t>4 días de fiebre.</a:t>
          </a:r>
          <a:endParaRPr lang="es-CO" sz="1400" kern="1200" dirty="0">
            <a:latin typeface="Montserrat"/>
          </a:endParaRPr>
        </a:p>
        <a:p>
          <a:pPr marL="228600" lvl="2" indent="-114300" algn="l" defTabSz="622300">
            <a:lnSpc>
              <a:spcPct val="90000"/>
            </a:lnSpc>
            <a:spcBef>
              <a:spcPct val="0"/>
            </a:spcBef>
            <a:spcAft>
              <a:spcPct val="15000"/>
            </a:spcAft>
            <a:buChar char="•"/>
          </a:pPr>
          <a:r>
            <a:rPr lang="es-ES" sz="1400" u="sng" kern="1200" dirty="0">
              <a:latin typeface="Montserrat"/>
            </a:rPr>
            <a:t>3 días de fiebre </a:t>
          </a:r>
          <a:r>
            <a:rPr lang="es-ES" sz="1400" kern="1200" dirty="0">
              <a:latin typeface="Montserrat"/>
            </a:rPr>
            <a:t>en presencia de una presentación clínica clásica.</a:t>
          </a:r>
          <a:endParaRPr lang="es-CO" sz="1400" kern="1200" dirty="0">
            <a:latin typeface="Montserrat"/>
          </a:endParaRPr>
        </a:p>
        <a:p>
          <a:pPr marL="228600" lvl="2" indent="-114300" algn="l" defTabSz="622300">
            <a:lnSpc>
              <a:spcPct val="90000"/>
            </a:lnSpc>
            <a:spcBef>
              <a:spcPct val="0"/>
            </a:spcBef>
            <a:spcAft>
              <a:spcPct val="15000"/>
            </a:spcAft>
            <a:buChar char="•"/>
          </a:pPr>
          <a:r>
            <a:rPr lang="es-ES" sz="1400" kern="1200" dirty="0">
              <a:latin typeface="Montserrat"/>
            </a:rPr>
            <a:t>Típicamente, las características clínicas no están todas presentes en un solo momento: revisión cuidadosa de los signos y síntomas previos puede ayudar a establecer el diagnóstico.</a:t>
          </a:r>
          <a:endParaRPr lang="es-CO" sz="1400" kern="1200" dirty="0">
            <a:latin typeface="Montserrat"/>
          </a:endParaRPr>
        </a:p>
      </dsp:txBody>
      <dsp:txXfrm rot="-5400000">
        <a:off x="3953829" y="102687"/>
        <a:ext cx="6916814" cy="1898144"/>
      </dsp:txXfrm>
    </dsp:sp>
    <dsp:sp modelId="{9309DFEB-1CE7-4C3B-AB20-CF043FE8BD73}">
      <dsp:nvSpPr>
        <dsp:cNvPr id="0" name=""/>
        <dsp:cNvSpPr/>
      </dsp:nvSpPr>
      <dsp:spPr>
        <a:xfrm>
          <a:off x="5360" y="2054"/>
          <a:ext cx="3948468" cy="2101463"/>
        </a:xfrm>
        <a:prstGeom prst="roundRect">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13360" tIns="106680" rIns="213360" bIns="106680" numCol="1" spcCol="1270" anchor="ctr" anchorCtr="0">
          <a:noAutofit/>
        </a:bodyPr>
        <a:lstStyle/>
        <a:p>
          <a:pPr marL="0" lvl="0" indent="0" algn="ctr" defTabSz="2489200">
            <a:lnSpc>
              <a:spcPct val="90000"/>
            </a:lnSpc>
            <a:spcBef>
              <a:spcPct val="0"/>
            </a:spcBef>
            <a:spcAft>
              <a:spcPct val="35000"/>
            </a:spcAft>
            <a:buNone/>
          </a:pPr>
          <a:r>
            <a:rPr lang="es-CO" sz="5600" kern="1200" dirty="0">
              <a:latin typeface="Montserrat" panose="00000500000000000000" pitchFamily="50" charset="0"/>
            </a:rPr>
            <a:t>CLÁSICA:</a:t>
          </a:r>
        </a:p>
      </dsp:txBody>
      <dsp:txXfrm>
        <a:off x="107945" y="104639"/>
        <a:ext cx="3743298" cy="1896293"/>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0.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1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4.xml><?xml version="1.0" encoding="utf-8"?>
<dgm:layoutDef xmlns:dgm="http://schemas.openxmlformats.org/drawingml/2006/diagram" xmlns:a="http://schemas.openxmlformats.org/drawingml/2006/main" uniqueId="urn:microsoft.com/office/officeart/2005/8/layout/process2">
  <dgm:title val=""/>
  <dgm:desc val=""/>
  <dgm:catLst>
    <dgm:cat type="process"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resizeHandles val="exact"/>
    </dgm:varLst>
    <dgm:alg type="lin">
      <dgm:param type="linDir" val="fromT"/>
    </dgm:alg>
    <dgm:shape xmlns:r="http://schemas.openxmlformats.org/officeDocument/2006/relationships" r:blip="">
      <dgm:adjLst/>
    </dgm:shape>
    <dgm:presOf/>
    <dgm:constrLst>
      <dgm:constr type="h" for="ch" ptType="node" refType="h"/>
      <dgm:constr type="h" for="ch" ptType="sibTrans" refType="h" refFor="ch" refPtType="node" fact="0.5"/>
      <dgm:constr type="w" for="ch" ptType="node"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choose name="Name0">
          <dgm:if name="Name1" axis="root des" ptType="all node" func="maxDepth" op="gt" val="1">
            <dgm:alg type="tx">
              <dgm:param type="parTxLTRAlign" val="l"/>
              <dgm:param type="parTxRTLAlign" val="r"/>
              <dgm:param type="txAnchorVertCh" val="mid"/>
            </dgm:alg>
          </dgm:if>
          <dgm:else name="Name2">
            <dgm:alg type="tx"/>
          </dgm:else>
        </dgm:choose>
        <dgm:shape xmlns:r="http://schemas.openxmlformats.org/officeDocument/2006/relationships" type="roundRect" r:blip="">
          <dgm:adjLst>
            <dgm:adj idx="1" val="0.1"/>
          </dgm:adjLst>
        </dgm:shape>
        <dgm:presOf axis="desOrSelf" ptType="node"/>
        <dgm:constrLst>
          <dgm:constr type="w" refType="h" fact="1.8"/>
          <dgm:constr type="tMarg" refType="primFontSz" fact="0.3"/>
          <dgm:constr type="bMarg" refType="primFontSz" fact="0.3"/>
          <dgm:constr type="lMarg" refType="primFontSz" fact="0.3"/>
          <dgm:constr type="rMarg" refType="primFontSz" fact="0.3"/>
        </dgm:constrLst>
        <dgm:ruleLst>
          <dgm:rule type="primFontSz" val="18" fact="NaN" max="NaN"/>
          <dgm:rule type="w" val="NaN" fact="4" max="NaN"/>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w" refType="h" fact="0.9"/>
            <dgm:constr type="connDist"/>
            <dgm:constr type="wArH" refType="w" fact="0.5"/>
            <dgm:constr type="hArH" refType="w"/>
            <dgm:constr type="stemThick" refType="w" fact="0.6"/>
            <dgm:constr type="begPad" refType="connDist" fact="0.125"/>
            <dgm:constr type="endPad" refType="connDist" fact="0.125"/>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15.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6.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7.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8.xml><?xml version="1.0" encoding="utf-8"?>
<dgm:layoutDef xmlns:dgm="http://schemas.openxmlformats.org/drawingml/2006/diagram" xmlns:a="http://schemas.openxmlformats.org/drawingml/2006/main" uniqueId="urn:microsoft.com/office/officeart/2005/8/layout/hierarchy2">
  <dgm:title val=""/>
  <dgm:desc val=""/>
  <dgm:catLst>
    <dgm:cat type="hierarchy" pri="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diagram">
    <dgm:varLst>
      <dgm:chPref val="1"/>
      <dgm:dir/>
      <dgm:animOne val="branch"/>
      <dgm:animLvl val="lvl"/>
      <dgm:resizeHandles val="exact"/>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h" for="des" ptType="node" refType="h"/>
      <dgm:constr type="w" for="des" ptType="node" refType="h" refFor="des" refPtType="node" fact="2"/>
      <dgm:constr type="sibSp" refType="h" refFor="des" refPtType="node" op="equ" fact="0.15"/>
      <dgm:constr type="sibSp" for="des" forName="level2hierChild" refType="h" refFor="des" refPtType="node" op="equ" fact="0.15"/>
      <dgm:constr type="sibSp" for="des" forName="level3hierChild" refType="h" refFor="des" refPtType="node" op="equ" fact="0.15"/>
      <dgm:constr type="sp" for="des" forName="root1" refType="w" refFor="des" refPtType="node" fact="0.4"/>
      <dgm:constr type="sp" for="des" forName="root2" refType="sp" refFor="des" refForName="root1" op="equ"/>
      <dgm:constr type="primFontSz" for="des" ptType="node" op="equ" val="65"/>
      <dgm:constr type="primFontSz" for="des" forName="connTx" op="equ" val="55"/>
      <dgm:constr type="primFontSz" for="des" forName="connTx" refType="primFontSz" refFor="des" refPtType="node" op="lte" fact="0.8"/>
    </dgm:constrLst>
    <dgm:ruleLst/>
    <dgm:forEach name="Name3" axis="ch">
      <dgm:forEach name="Name4" axis="self" ptType="node">
        <dgm:layoutNode name="root1">
          <dgm:choose name="Name5">
            <dgm:if name="Name6" func="var" arg="dir" op="equ" val="norm">
              <dgm:alg type="hierRoot">
                <dgm:param type="hierAlign" val="lCtrCh"/>
              </dgm:alg>
            </dgm:if>
            <dgm:else name="Name7">
              <dgm:alg type="hierRoot">
                <dgm:param type="hierAlign" val="rCtrCh"/>
              </dgm:alg>
            </dgm:else>
          </dgm:choose>
          <dgm:shape xmlns:r="http://schemas.openxmlformats.org/officeDocument/2006/relationships" r:blip="">
            <dgm:adjLst/>
          </dgm:shape>
          <dgm:presOf/>
          <dgm:constrLst/>
          <dgm:ruleLst/>
          <dgm:layoutNode name="LevelOneTextNod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2hierChild">
            <dgm:choose name="Name8">
              <dgm:if name="Name9" func="var" arg="dir" op="equ" val="norm">
                <dgm:alg type="hierChild">
                  <dgm:param type="linDir" val="fromT"/>
                  <dgm:param type="chAlign" val="l"/>
                </dgm:alg>
              </dgm:if>
              <dgm:else name="Name10">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11" axis="self" ptType="parTrans" cnt="1">
                <dgm:layoutNode name="conn2-1">
                  <dgm:choose name="Name12">
                    <dgm:if name="Name13" func="var" arg="dir" op="equ" val="norm">
                      <dgm:alg type="conn">
                        <dgm:param type="dim" val="1D"/>
                        <dgm:param type="begPts" val="midR"/>
                        <dgm:param type="endPts" val="midL"/>
                        <dgm:param type="endSty" val="noArr"/>
                      </dgm:alg>
                    </dgm:if>
                    <dgm:else name="Name14">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5" axis="self" ptType="node">
                <dgm:layoutNode name="root2">
                  <dgm:choose name="Name16">
                    <dgm:if name="Name17" func="var" arg="dir" op="equ" val="norm">
                      <dgm:alg type="hierRoot">
                        <dgm:param type="hierAlign" val="lCtrCh"/>
                      </dgm:alg>
                    </dgm:if>
                    <dgm:else name="Name18">
                      <dgm:alg type="hierRoot">
                        <dgm:param type="hierAlign" val="rCtrCh"/>
                      </dgm:alg>
                    </dgm:else>
                  </dgm:choose>
                  <dgm:shape xmlns:r="http://schemas.openxmlformats.org/officeDocument/2006/relationships" r:blip="">
                    <dgm:adjLst/>
                  </dgm:shape>
                  <dgm:presOf/>
                  <dgm:constrLst/>
                  <dgm:ruleLst/>
                  <dgm:layoutNode name="LevelTwoTextNode">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3hierChild">
                    <dgm:choose name="Name19">
                      <dgm:if name="Name20" func="var" arg="dir" op="equ" val="norm">
                        <dgm:alg type="hierChild">
                          <dgm:param type="linDir" val="fromT"/>
                          <dgm:param type="chAlign" val="l"/>
                        </dgm:alg>
                      </dgm:if>
                      <dgm:else name="Name21">
                        <dgm:alg type="hierChild">
                          <dgm:param type="linDir" val="fromT"/>
                          <dgm:param type="chAlign" val="r"/>
                        </dgm:alg>
                      </dgm:else>
                    </dgm:choose>
                    <dgm:shape xmlns:r="http://schemas.openxmlformats.org/officeDocument/2006/relationships" r:blip="">
                      <dgm:adjLst/>
                    </dgm:shape>
                    <dgm:presOf/>
                    <dgm:constrLst/>
                    <dgm:ruleLst/>
                    <dgm:forEach name="Name22" ref="repeat"/>
                  </dgm:layoutNode>
                </dgm:layoutNode>
              </dgm:forEach>
            </dgm:forEach>
          </dgm:layoutNode>
        </dgm:layoutNode>
      </dgm:forEach>
    </dgm:forEach>
  </dgm:layoutNode>
</dgm:layoutDef>
</file>

<file path=ppt/diagrams/layout19.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0.xml><?xml version="1.0" encoding="utf-8"?>
<dgm:layoutDef xmlns:dgm="http://schemas.openxmlformats.org/drawingml/2006/diagram" xmlns:a="http://schemas.openxmlformats.org/drawingml/2006/main" uniqueId="urn:microsoft.com/office/officeart/2016/7/layout/RepeatingBendingProcessNew">
  <dgm:title val="Repeating Bending Process New"/>
  <dgm:desc val=""/>
  <dgm:catLst>
    <dgm:cat type="process" pri="5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axis="self" func="var" arg="dir" op="equ" val="norm">
        <dgm:alg type="snake">
          <dgm:param type="grDir" val="tL"/>
          <dgm:param type="flowDir" val="row"/>
          <dgm:param type="contDir" val="sameDir"/>
          <dgm:param type="bkpt" val="endCnv"/>
        </dgm:alg>
      </dgm:if>
      <dgm:else name="Name3">
        <dgm:alg type="snake">
          <dgm:param type="grDir" val="tR"/>
          <dgm:param type="flowDir" val="row"/>
          <dgm:param type="contDir" val="same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23"/>
      <dgm:constr type="sp" refType="w" refFor="ch" refForName="sibTrans" op="equ"/>
      <dgm:constr type="userB" for="des" forName="connectorText" refType="sp"/>
      <dgm:constr type="primFontSz" for="ch" ptType="node" op="equ" val="65"/>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ect" r:blip="">
          <dgm:adjLst/>
        </dgm:shape>
        <dgm:presOf axis="desOrSelf" ptType="node"/>
        <dgm:constrLst>
          <dgm:constr type="h" refType="w" fact="0.6"/>
          <dgm:constr type="tMarg" refType="h" fact="0.243"/>
          <dgm:constr type="bMarg" refType="h" fact="0.243"/>
          <dgm:constr type="lMarg" refType="w" fact="0.1389"/>
          <dgm:constr type="rMarg" refType="w" fact="0.1389"/>
        </dgm:constrLst>
        <dgm:ruleLst>
          <dgm:rule type="primFontSz" val="12" fact="NaN" max="NaN"/>
        </dgm:ruleLst>
      </dgm:layoutNode>
      <dgm:forEach name="sibTransForEach" axis="followSib" ptType="sibTrans" cnt="1">
        <dgm:layoutNode name="sibTrans">
          <dgm:choose name="Name4">
            <dgm:if name="Name5" axis="self" func="var" arg="dir" op="equ" val="norm">
              <dgm:alg type="conn">
                <dgm:param type="connRout" val="bend"/>
                <dgm:param type="dim" val="1D"/>
                <dgm:param type="begPts" val="midR bCtr"/>
                <dgm:param type="endPts" val="midL tCtr"/>
              </dgm:alg>
            </dgm:if>
            <dgm:else name="Name6">
              <dgm:alg type="conn">
                <dgm:param type="connRout" val="bend"/>
                <dgm:param type="dim" val="1D"/>
                <dgm:param type="begPts" val="midL bCtr"/>
                <dgm:param type="endPts" val="midR tCtr"/>
              </dgm:alg>
            </dgm:else>
          </dgm:choose>
          <dgm:shape xmlns:r="http://schemas.openxmlformats.org/officeDocument/2006/relationships" type="conn" r:blip="" zOrderOff="-2">
            <dgm:adjLst/>
          </dgm:shape>
          <dgm:presOf axis="self"/>
          <dgm:constrLst>
            <dgm:constr type="begPad" val="-0.05"/>
            <dgm:constr type="endPad" val="0.9"/>
            <dgm:constr type="userA" for="ch" refType="connDist"/>
          </dgm:constrLst>
          <dgm:ruleLst/>
          <dgm:layoutNode name="connectorText">
            <dgm:alg type="tx">
              <dgm:param type="autoTxRot" val="upr"/>
            </dgm:alg>
            <dgm:shape xmlns:r="http://schemas.openxmlformats.org/officeDocument/2006/relationships" type="rect" r:blip="" hideGeom="1">
              <dgm:adjLst/>
            </dgm:shape>
            <dgm:presOf axis="self"/>
            <dgm:constrLst>
              <dgm:constr type="userA"/>
              <dgm:constr type="userB"/>
              <dgm:constr type="w" refType="userA" fact="0.05"/>
              <dgm:constr type="h" refType="userB" fact="0.01"/>
              <dgm:constr type="lMarg" val="1"/>
              <dgm:constr type="rMarg" val="1"/>
              <dgm:constr type="tMarg"/>
              <dgm:constr type="bMarg"/>
            </dgm:constrLst>
            <dgm:ruleLst>
              <dgm:rule type="w" val="NaN" fact="0.6" max="NaN"/>
              <dgm:rule type="h" val="NaN" fact="0.6" max="NaN"/>
              <dgm:rule type="primFontSz" val="5" fact="NaN" max="NaN"/>
            </dgm:ruleLst>
          </dgm:layoutNode>
        </dgm:layoutNode>
      </dgm:forEach>
    </dgm:forEach>
  </dgm:layoutNode>
</dgm:layoutDef>
</file>

<file path=ppt/diagrams/layout2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2.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23.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24.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25.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6.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27.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8.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9.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hList6">
  <dgm:title val=""/>
  <dgm:desc val=""/>
  <dgm:catLst>
    <dgm:cat type="list" pri="18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ptType="node" refType="h"/>
      <dgm:constr type="w" for="ch" ptType="node" refType="w"/>
      <dgm:constr type="primFontSz" for="ch" ptType="node" op="equ"/>
      <dgm:constr type="w" for="ch" forName="sibTrans" refType="w" fact="0.075"/>
    </dgm:constrLst>
    <dgm:ruleLst/>
    <dgm:forEach name="nodesForEach" axis="ch" ptType="node">
      <dgm:layoutNode name="node">
        <dgm:varLst>
          <dgm:bulletEnabled val="1"/>
        </dgm:varLst>
        <dgm:alg type="tx"/>
        <dgm:choose name="Name4">
          <dgm:if name="Name5" func="var" arg="dir" op="equ" val="norm">
            <dgm:shape xmlns:r="http://schemas.openxmlformats.org/officeDocument/2006/relationships" rot="-90" type="flowChartManualOperation" r:blip="">
              <dgm:adjLst/>
            </dgm:shape>
          </dgm:if>
          <dgm:else name="Name6">
            <dgm:shape xmlns:r="http://schemas.openxmlformats.org/officeDocument/2006/relationships" rot="90" type="flowChartManualOperation" r:blip="">
              <dgm:adjLst/>
            </dgm:shape>
          </dgm:else>
        </dgm:choose>
        <dgm:presOf axis="desOrSelf" ptType="node"/>
        <dgm:constrLst>
          <dgm:constr type="primFontSz" val="65"/>
          <dgm:constr type="tMarg"/>
          <dgm:constr type="bMarg"/>
          <dgm:constr type="lMarg" refType="primFontSz" fact="0.5"/>
          <dgm:constr type="rMarg" refType="lMarg"/>
        </dgm:constrLst>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30.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31.xml><?xml version="1.0" encoding="utf-8"?>
<dgm:layoutDef xmlns:dgm="http://schemas.openxmlformats.org/drawingml/2006/diagram" xmlns:a="http://schemas.openxmlformats.org/drawingml/2006/main" uniqueId="urn:microsoft.com/office/officeart/2005/8/layout/hProcess11">
  <dgm:title val=""/>
  <dgm:desc val=""/>
  <dgm:catLst>
    <dgm:cat type="process" pri="8000"/>
    <dgm:cat type="convert" pri="14000"/>
  </dgm:catLst>
  <dgm:sampData useDef="1">
    <dgm:dataModel>
      <dgm:pt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hoose name="Name1">
      <dgm:if name="Name2" func="var" arg="dir" op="equ" val="norm">
        <dgm:constrLst>
          <dgm:constr type="w" for="ch" forName="arrow" refType="w"/>
          <dgm:constr type="h" for="ch" forName="arrow" refType="h" fact="0.4"/>
          <dgm:constr type="ctrY" for="ch" forName="arrow" refType="h" fact="0.5"/>
          <dgm:constr type="l" for="ch" forName="arrow"/>
          <dgm:constr type="w" for="ch" forName="points" refType="w" fact="0.9"/>
          <dgm:constr type="h" for="ch" forName="points" refType="h"/>
          <dgm:constr type="t" for="ch" forName="points"/>
          <dgm:constr type="l" for="ch" forName="points"/>
        </dgm:constrLst>
      </dgm:if>
      <dgm:else name="Name3">
        <dgm:constrLst>
          <dgm:constr type="w" for="ch" forName="arrow" refType="w"/>
          <dgm:constr type="h" for="ch" forName="arrow" refType="h" fact="0.4"/>
          <dgm:constr type="ctrY" for="ch" forName="arrow" refType="h" fact="0.5"/>
          <dgm:constr type="r" for="ch" forName="arrow" refType="w"/>
          <dgm:constr type="w" for="ch" forName="points" refType="w" fact="0.9"/>
          <dgm:constr type="h" for="ch" forName="points" refType="h"/>
          <dgm:constr type="t" for="ch" forName="points"/>
          <dgm:constr type="r" for="ch" forName="points" refType="w"/>
        </dgm:constrLst>
      </dgm:else>
    </dgm:choose>
    <dgm:ruleLst/>
    <dgm:layoutNode name="arrow" styleLbl="bgShp">
      <dgm:alg type="sp"/>
      <dgm:choose name="Name4">
        <dgm:if name="Name5" func="var" arg="dir" op="equ" val="norm">
          <dgm:shape xmlns:r="http://schemas.openxmlformats.org/officeDocument/2006/relationships" type="notchedRightArrow" r:blip="">
            <dgm:adjLst/>
          </dgm:shape>
        </dgm:if>
        <dgm:else name="Name6">
          <dgm:shape xmlns:r="http://schemas.openxmlformats.org/officeDocument/2006/relationships" rot="180" type="notchedRightArrow" r:blip="">
            <dgm:adjLst/>
          </dgm:shape>
        </dgm:else>
      </dgm:choose>
      <dgm:presOf/>
      <dgm:constrLst/>
      <dgm:ruleLst/>
    </dgm:layoutNode>
    <dgm:layoutNode name="points">
      <dgm:choose name="Name7">
        <dgm:if name="Name8" func="var" arg="dir" op="equ" val="norm">
          <dgm:alg type="lin">
            <dgm:param type="linDir" val="fromL"/>
          </dgm:alg>
        </dgm:if>
        <dgm:else name="Name9">
          <dgm:alg type="lin">
            <dgm:param type="linDir" val="fromR"/>
          </dgm:alg>
        </dgm:else>
      </dgm:choose>
      <dgm:shape xmlns:r="http://schemas.openxmlformats.org/officeDocument/2006/relationships" r:blip="">
        <dgm:adjLst/>
      </dgm:shape>
      <dgm:presOf/>
      <dgm:constrLst>
        <dgm:constr type="w" for="ch" forName="compositeA" refType="w"/>
        <dgm:constr type="h" for="ch" forName="compositeA" refType="h"/>
        <dgm:constr type="w" for="ch" forName="compositeB" refType="w" refFor="ch" refForName="compositeA" op="equ"/>
        <dgm:constr type="h" for="ch" forName="compositeB" refType="h" refFor="ch" refForName="compositeA" op="equ"/>
        <dgm:constr type="primFontSz" for="des" ptType="node" op="equ" val="65"/>
        <dgm:constr type="w" for="ch" forName="space" refType="w" refFor="ch" refForName="compositeA" op="equ" fact="0.05"/>
      </dgm:constrLst>
      <dgm:ruleLst/>
      <dgm:forEach name="Name10" axis="ch" ptType="node">
        <dgm:choose name="Name11">
          <dgm:if name="Name12" axis="self" ptType="node" func="posOdd" op="equ" val="1">
            <dgm:layoutNode name="compositeA">
              <dgm:alg type="composite"/>
              <dgm:shape xmlns:r="http://schemas.openxmlformats.org/officeDocument/2006/relationships" r:blip="">
                <dgm:adjLst/>
              </dgm:shape>
              <dgm:presOf/>
              <dgm:constrLst>
                <dgm:constr type="w" for="ch" forName="textA" refType="w"/>
                <dgm:constr type="h" for="ch" forName="textA" refType="h" fact="0.4"/>
                <dgm:constr type="t" for="ch" forName="textA"/>
                <dgm:constr type="l" for="ch" forName="textA"/>
                <dgm:constr type="h" for="ch" forName="circleA" refType="h" fact="0.1"/>
                <dgm:constr type="h" for="ch" forName="circleA" refType="w" op="lte"/>
                <dgm:constr type="w" for="ch" forName="circleA" refType="h" refFor="ch" refForName="circleA" op="equ"/>
                <dgm:constr type="ctrY" for="ch" forName="circleA" refType="h" fact="0.5"/>
                <dgm:constr type="ctrX" for="ch" forName="circleA" refType="w" refFor="ch" refForName="textA" fact="0.5"/>
                <dgm:constr type="w" for="ch" forName="spaceA" refType="w"/>
                <dgm:constr type="h" for="ch" forName="spaceA" refType="h" fact="0.4"/>
                <dgm:constr type="b" for="ch" forName="spaceA" refType="h"/>
                <dgm:constr type="l" for="ch" forName="spaceA"/>
              </dgm:constrLst>
              <dgm:ruleLst/>
              <dgm:layoutNode name="textA" styleLbl="revTx">
                <dgm:varLst>
                  <dgm:bulletEnabled val="1"/>
                </dgm:varLst>
                <dgm:alg type="tx">
                  <dgm:param type="txAnchorVert" val="b"/>
                  <dgm:param type="txAnchorVertCh" val="b"/>
                  <dgm:param type="txAnchorHorzCh" val="ctr"/>
                </dgm:alg>
                <dgm:shape xmlns:r="http://schemas.openxmlformats.org/officeDocument/2006/relationships" type="rect" r:blip="">
                  <dgm:adjLst/>
                </dgm:shape>
                <dgm:presOf axis="desOrSelf" ptType="node"/>
                <dgm:constrLst/>
                <dgm:ruleLst>
                  <dgm:rule type="primFontSz" val="5" fact="NaN" max="NaN"/>
                </dgm:ruleLst>
              </dgm:layoutNode>
              <dgm:layoutNode name="circleA">
                <dgm:alg type="sp"/>
                <dgm:shape xmlns:r="http://schemas.openxmlformats.org/officeDocument/2006/relationships" type="ellipse" r:blip="">
                  <dgm:adjLst/>
                </dgm:shape>
                <dgm:presOf/>
                <dgm:constrLst/>
                <dgm:ruleLst/>
              </dgm:layoutNode>
              <dgm:layoutNode name="spaceA">
                <dgm:alg type="sp"/>
                <dgm:shape xmlns:r="http://schemas.openxmlformats.org/officeDocument/2006/relationships" r:blip="">
                  <dgm:adjLst/>
                </dgm:shape>
                <dgm:presOf/>
                <dgm:constrLst/>
                <dgm:ruleLst/>
              </dgm:layoutNode>
            </dgm:layoutNode>
          </dgm:if>
          <dgm:else name="Name13">
            <dgm:layoutNode name="compositeB">
              <dgm:alg type="composite"/>
              <dgm:shape xmlns:r="http://schemas.openxmlformats.org/officeDocument/2006/relationships" r:blip="">
                <dgm:adjLst/>
              </dgm:shape>
              <dgm:presOf/>
              <dgm:constrLst>
                <dgm:constr type="w" for="ch" forName="textB" refType="w"/>
                <dgm:constr type="h" for="ch" forName="textB" refType="h" fact="0.4"/>
                <dgm:constr type="b" for="ch" forName="textB" refType="h"/>
                <dgm:constr type="l" for="ch" forName="textB"/>
                <dgm:constr type="h" for="ch" forName="circleB" refType="h" fact="0.1"/>
                <dgm:constr type="w" for="ch" forName="circleB" refType="h" refFor="ch" refForName="circleB" op="equ"/>
                <dgm:constr type="h" for="ch" forName="circleB" refType="w" op="lte"/>
                <dgm:constr type="ctrY" for="ch" forName="circleB" refType="h" fact="0.5"/>
                <dgm:constr type="ctrX" for="ch" forName="circleB" refType="w" refFor="ch" refForName="textB" fact="0.5"/>
                <dgm:constr type="w" for="ch" forName="spaceB" refType="w"/>
                <dgm:constr type="h" for="ch" forName="spaceB" refType="h" fact="0.4"/>
                <dgm:constr type="t" for="ch" forName="spaceB"/>
                <dgm:constr type="l" for="ch" forName="spaceB"/>
              </dgm:constrLst>
              <dgm:ruleLst/>
              <dgm:layoutNode name="textB" styleLbl="revTx">
                <dgm:varLst>
                  <dgm:bulletEnabled val="1"/>
                </dgm:varLst>
                <dgm:alg type="tx">
                  <dgm:param type="txAnchorVert" val="t"/>
                  <dgm:param type="txAnchorVertCh" val="t"/>
                  <dgm:param type="txAnchorHorzCh" val="ctr"/>
                </dgm:alg>
                <dgm:shape xmlns:r="http://schemas.openxmlformats.org/officeDocument/2006/relationships" type="rect" r:blip="">
                  <dgm:adjLst/>
                </dgm:shape>
                <dgm:presOf axis="desOrSelf" ptType="node"/>
                <dgm:constrLst/>
                <dgm:ruleLst>
                  <dgm:rule type="primFontSz" val="5" fact="NaN" max="NaN"/>
                </dgm:ruleLst>
              </dgm:layoutNode>
              <dgm:layoutNode name="circleB">
                <dgm:alg type="sp"/>
                <dgm:shape xmlns:r="http://schemas.openxmlformats.org/officeDocument/2006/relationships" type="ellipse" r:blip="">
                  <dgm:adjLst/>
                </dgm:shape>
                <dgm:presOf/>
                <dgm:constrLst/>
                <dgm:ruleLst/>
              </dgm:layoutNode>
              <dgm:layoutNode name="spaceB">
                <dgm:alg type="sp"/>
                <dgm:shape xmlns:r="http://schemas.openxmlformats.org/officeDocument/2006/relationships" r:blip="">
                  <dgm:adjLst/>
                </dgm:shape>
                <dgm:presOf/>
                <dgm:constrLst/>
                <dgm:ruleLst/>
              </dgm:layoutNode>
            </dgm:layoutNode>
          </dgm:else>
        </dgm:choose>
        <dgm:forEach name="Name14" axis="followSib" ptType="sibTrans" cnt="1">
          <dgm:layoutNode name="space">
            <dgm:alg type="sp"/>
            <dgm:shape xmlns:r="http://schemas.openxmlformats.org/officeDocument/2006/relationships" r:blip="">
              <dgm:adjLst/>
            </dgm:shape>
            <dgm:presOf/>
            <dgm:constrLst/>
            <dgm:ruleLst/>
          </dgm:layoutNode>
        </dgm:forEach>
      </dgm:forEach>
    </dgm:layoutNode>
  </dgm:layoutNode>
</dgm:layoutDef>
</file>

<file path=ppt/diagrams/layout32.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33.xml><?xml version="1.0" encoding="utf-8"?>
<dgm:layoutDef xmlns:dgm="http://schemas.openxmlformats.org/drawingml/2006/diagram" xmlns:a="http://schemas.openxmlformats.org/drawingml/2006/main" uniqueId="urn:microsoft.com/office/officeart/2005/8/layout/hList6">
  <dgm:title val=""/>
  <dgm:desc val=""/>
  <dgm:catLst>
    <dgm:cat type="list" pri="18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ptType="node" refType="h"/>
      <dgm:constr type="w" for="ch" ptType="node" refType="w"/>
      <dgm:constr type="primFontSz" for="ch" ptType="node" op="equ"/>
      <dgm:constr type="w" for="ch" forName="sibTrans" refType="w" fact="0.075"/>
    </dgm:constrLst>
    <dgm:ruleLst/>
    <dgm:forEach name="nodesForEach" axis="ch" ptType="node">
      <dgm:layoutNode name="node">
        <dgm:varLst>
          <dgm:bulletEnabled val="1"/>
        </dgm:varLst>
        <dgm:alg type="tx"/>
        <dgm:choose name="Name4">
          <dgm:if name="Name5" func="var" arg="dir" op="equ" val="norm">
            <dgm:shape xmlns:r="http://schemas.openxmlformats.org/officeDocument/2006/relationships" rot="-90" type="flowChartManualOperation" r:blip="">
              <dgm:adjLst/>
            </dgm:shape>
          </dgm:if>
          <dgm:else name="Name6">
            <dgm:shape xmlns:r="http://schemas.openxmlformats.org/officeDocument/2006/relationships" rot="90" type="flowChartManualOperation" r:blip="">
              <dgm:adjLst/>
            </dgm:shape>
          </dgm:else>
        </dgm:choose>
        <dgm:presOf axis="desOrSelf" ptType="node"/>
        <dgm:constrLst>
          <dgm:constr type="primFontSz" val="65"/>
          <dgm:constr type="tMarg"/>
          <dgm:constr type="bMarg"/>
          <dgm:constr type="lMarg" refType="primFontSz" fact="0.5"/>
          <dgm:constr type="rMarg" refType="lMarg"/>
        </dgm:constrLst>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34.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35.xml><?xml version="1.0" encoding="utf-8"?>
<dgm:layoutDef xmlns:dgm="http://schemas.openxmlformats.org/drawingml/2006/diagram" xmlns:a="http://schemas.openxmlformats.org/drawingml/2006/main" uniqueId="urn:microsoft.com/office/officeart/2005/8/layout/process2">
  <dgm:title val=""/>
  <dgm:desc val=""/>
  <dgm:catLst>
    <dgm:cat type="process"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resizeHandles val="exact"/>
    </dgm:varLst>
    <dgm:alg type="lin">
      <dgm:param type="linDir" val="fromT"/>
    </dgm:alg>
    <dgm:shape xmlns:r="http://schemas.openxmlformats.org/officeDocument/2006/relationships" r:blip="">
      <dgm:adjLst/>
    </dgm:shape>
    <dgm:presOf/>
    <dgm:constrLst>
      <dgm:constr type="h" for="ch" ptType="node" refType="h"/>
      <dgm:constr type="h" for="ch" ptType="sibTrans" refType="h" refFor="ch" refPtType="node" fact="0.5"/>
      <dgm:constr type="w" for="ch" ptType="node"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choose name="Name0">
          <dgm:if name="Name1" axis="root des" ptType="all node" func="maxDepth" op="gt" val="1">
            <dgm:alg type="tx">
              <dgm:param type="parTxLTRAlign" val="l"/>
              <dgm:param type="parTxRTLAlign" val="r"/>
              <dgm:param type="txAnchorVertCh" val="mid"/>
            </dgm:alg>
          </dgm:if>
          <dgm:else name="Name2">
            <dgm:alg type="tx"/>
          </dgm:else>
        </dgm:choose>
        <dgm:shape xmlns:r="http://schemas.openxmlformats.org/officeDocument/2006/relationships" type="roundRect" r:blip="">
          <dgm:adjLst>
            <dgm:adj idx="1" val="0.1"/>
          </dgm:adjLst>
        </dgm:shape>
        <dgm:presOf axis="desOrSelf" ptType="node"/>
        <dgm:constrLst>
          <dgm:constr type="w" refType="h" fact="1.8"/>
          <dgm:constr type="tMarg" refType="primFontSz" fact="0.3"/>
          <dgm:constr type="bMarg" refType="primFontSz" fact="0.3"/>
          <dgm:constr type="lMarg" refType="primFontSz" fact="0.3"/>
          <dgm:constr type="rMarg" refType="primFontSz" fact="0.3"/>
        </dgm:constrLst>
        <dgm:ruleLst>
          <dgm:rule type="primFontSz" val="18" fact="NaN" max="NaN"/>
          <dgm:rule type="w" val="NaN" fact="4" max="NaN"/>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w" refType="h" fact="0.9"/>
            <dgm:constr type="connDist"/>
            <dgm:constr type="wArH" refType="w" fact="0.5"/>
            <dgm:constr type="hArH" refType="w"/>
            <dgm:constr type="stemThick" refType="w" fact="0.6"/>
            <dgm:constr type="begPad" refType="connDist" fact="0.125"/>
            <dgm:constr type="endPad" refType="connDist" fact="0.125"/>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36.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37.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38.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39.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4.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40.xml><?xml version="1.0" encoding="utf-8"?>
<dgm:layoutDef xmlns:dgm="http://schemas.openxmlformats.org/drawingml/2006/diagram" xmlns:a="http://schemas.openxmlformats.org/drawingml/2006/main" uniqueId="urn:microsoft.com/office/officeart/2008/layout/PictureAccentList">
  <dgm:title val=""/>
  <dgm:desc val=""/>
  <dgm:catLst>
    <dgm:cat type="picture" pri="14000"/>
    <dgm:cat type="list" pri="14500"/>
  </dgm:catLst>
  <dgm:sampData>
    <dgm:dataModel>
      <dgm:ptLst>
        <dgm:pt modelId="0" type="doc"/>
        <dgm:pt modelId="1">
          <dgm:prSet phldr="1"/>
        </dgm:pt>
        <dgm:pt modelId="11">
          <dgm:prSet phldr="1"/>
        </dgm:pt>
        <dgm:pt modelId="12">
          <dgm:prSet phldr="1"/>
        </dgm:pt>
      </dgm:ptLst>
      <dgm:cxnLst>
        <dgm:cxn modelId="4" srcId="0" destId="1" srcOrd="0" destOrd="0"/>
        <dgm:cxn modelId="5" srcId="1" destId="11" srcOrd="0" destOrd="0"/>
        <dgm:cxn modelId="6" srcId="1" destId="12" srcOrd="1" destOrd="0"/>
      </dgm:cxnLst>
      <dgm:bg/>
      <dgm:whole/>
    </dgm:dataModel>
  </dgm:sampData>
  <dgm:styleData>
    <dgm:dataModel>
      <dgm:ptLst>
        <dgm:pt modelId="0" type="doc"/>
        <dgm:pt modelId="1"/>
        <dgm:pt modelId="11"/>
        <dgm:pt modelId="12"/>
        <dgm:pt modelId="13"/>
      </dgm:ptLst>
      <dgm:cxnLst>
        <dgm:cxn modelId="4" srcId="0" destId="1" srcOrd="0" destOrd="0"/>
        <dgm:cxn modelId="5" srcId="1" destId="11" srcOrd="0" destOrd="0"/>
        <dgm:cxn modelId="6" srcId="1" destId="12" srcOrd="0" destOrd="0"/>
        <dgm:cxn modelId="14" srcId="1" destId="13" srcOrd="0" destOrd="0"/>
      </dgm:cxnLst>
      <dgm:bg/>
      <dgm:whole/>
    </dgm:dataModel>
  </dgm:styleData>
  <dgm:clrData>
    <dgm:dataModel>
      <dgm:ptLst>
        <dgm:pt modelId="0" type="doc"/>
        <dgm:pt modelId="1"/>
        <dgm:pt modelId="11"/>
        <dgm:pt modelId="12"/>
        <dgm:pt modelId="13"/>
      </dgm:ptLst>
      <dgm:cxnLst>
        <dgm:cxn modelId="4" srcId="0" destId="1" srcOrd="0" destOrd="0"/>
        <dgm:cxn modelId="5" srcId="1" destId="11" srcOrd="0" destOrd="0"/>
        <dgm:cxn modelId="6" srcId="1" destId="12" srcOrd="0" destOrd="0"/>
        <dgm:cxn modelId="14" srcId="1" destId="13" srcOrd="0" destOrd="0"/>
      </dgm:cxnLst>
      <dgm:bg/>
      <dgm:whole/>
    </dgm:dataModel>
  </dgm:clrData>
  <dgm:layoutNode name="layout">
    <dgm:varLst>
      <dgm:chMax/>
      <dgm:chPref/>
      <dgm:dir/>
      <dgm:animOne val="branch"/>
      <dgm:animLvl val="lvl"/>
      <dgm:resizeHandles/>
    </dgm:varLst>
    <dgm:choose name="Name0">
      <dgm:if name="Name1" func="var" arg="dir" op="equ" val="norm">
        <dgm:alg type="hierChild">
          <dgm:param type="linDir" val="fromL"/>
        </dgm:alg>
      </dgm:if>
      <dgm:else name="Name2">
        <dgm:alg type="hierChild">
          <dgm:param type="linDir" val="fromL"/>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primFontSz" for="des" forName="childText" refType="primFontSz" refFor="des" refForName="rootText" op="lte"/>
      <dgm:constr type="w" for="des" forName="rootComposite" refType="w" fact="4"/>
      <dgm:constr type="h" for="des" forName="rootComposite" refType="h"/>
      <dgm:constr type="w" for="des" forName="childComposite" refType="w" refFor="des" refForName="rootComposite"/>
      <dgm:constr type="h" for="des" forName="childComposite" refType="h" refFor="des" refForName="rootComposite"/>
      <dgm:constr type="sibSp" refType="w" refFor="des" refForName="rootComposite" fact="0.1"/>
      <dgm:constr type="sibSp" for="des" forName="childShape" refType="h" refFor="des" refForName="rootComposite" fact="0.12"/>
      <dgm:constr type="sp" for="des" forName="root" refType="h" refFor="des" refForName="rootComposite" fact="0.18"/>
    </dgm:constrLst>
    <dgm:ruleLst/>
    <dgm:forEach name="Name3" axis="ch">
      <dgm:forEach name="Name4" axis="self" ptType="node" cnt="1">
        <dgm:layoutNode name="root">
          <dgm:varLst>
            <dgm:chMax/>
            <dgm:chPref val="4"/>
          </dgm:varLst>
          <dgm:alg type="hierRoot"/>
          <dgm:shape xmlns:r="http://schemas.openxmlformats.org/officeDocument/2006/relationships" r:blip="">
            <dgm:adjLst/>
          </dgm:shape>
          <dgm:presOf/>
          <dgm:constrLst/>
          <dgm:ruleLst/>
          <dgm:layoutNode name="rootComposite">
            <dgm:varLst/>
            <dgm:alg type="composite"/>
            <dgm:shape xmlns:r="http://schemas.openxmlformats.org/officeDocument/2006/relationships" r:blip="">
              <dgm:adjLst/>
            </dgm:shape>
            <dgm:presOf axis="self" ptType="node" cnt="1"/>
            <dgm:constrLst>
              <dgm:constr type="l" for="ch" forName="rootText"/>
              <dgm:constr type="t" for="ch" forName="rootText"/>
              <dgm:constr type="w" for="ch" forName="rootText" refType="w"/>
              <dgm:constr type="h" for="ch" forName="rootText" refType="h"/>
            </dgm:constrLst>
            <dgm:ruleLst/>
            <dgm:layoutNode name="rootText" styleLbl="node0">
              <dgm:varLst>
                <dgm:chMax/>
                <dgm:chPref val="4"/>
              </dgm:varLst>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 type="primFontSz" val="65" fact="NaN" max="NaN"/>
              </dgm:ruleLst>
            </dgm:layoutNode>
          </dgm:layoutNode>
          <dgm:layoutNode name="childShape">
            <dgm:varLst>
              <dgm:chMax val="0"/>
              <dgm:chPref val="0"/>
            </dgm:varLst>
            <dgm:alg type="hierChild">
              <dgm:param type="chAlign" val="r"/>
              <dgm:param type="linDir" val="fromT"/>
              <dgm:param type="fallback" val="2D"/>
            </dgm:alg>
            <dgm:shape xmlns:r="http://schemas.openxmlformats.org/officeDocument/2006/relationships" r:blip="">
              <dgm:adjLst/>
            </dgm:shape>
            <dgm:presOf/>
            <dgm:constrLst/>
            <dgm:ruleLst/>
            <dgm:forEach name="Name5" axis="ch">
              <dgm:forEach name="Name6" axis="self" ptType="node">
                <dgm:layoutNode name="childComposite">
                  <dgm:varLst>
                    <dgm:chMax val="0"/>
                    <dgm:chPref val="0"/>
                  </dgm:varLst>
                  <dgm:alg type="composite"/>
                  <dgm:shape xmlns:r="http://schemas.openxmlformats.org/officeDocument/2006/relationships" r:blip="">
                    <dgm:adjLst/>
                  </dgm:shape>
                  <dgm:presOf/>
                  <dgm:choose name="Name7">
                    <dgm:if name="Name8" func="var" arg="dir" op="equ" val="norm">
                      <dgm:constrLst>
                        <dgm:constr type="w" for="ch" forName="Image" refType="h"/>
                        <dgm:constr type="h" for="ch" forName="Image" refType="h"/>
                        <dgm:constr type="l" for="ch" forName="Image"/>
                        <dgm:constr type="t" for="ch" forName="Image"/>
                        <dgm:constr type="h" for="ch" forName="childText" refType="h"/>
                        <dgm:constr type="l" for="ch" forName="childText" refType="w" refFor="ch" refForName="Image" fact="1.06"/>
                        <dgm:constr type="t" for="ch" forName="childText"/>
                      </dgm:constrLst>
                    </dgm:if>
                    <dgm:else name="Name9">
                      <dgm:constrLst>
                        <dgm:constr type="w" for="ch" forName="Image" refType="h"/>
                        <dgm:constr type="h" for="ch" forName="Image" refType="h"/>
                        <dgm:constr type="r" for="ch" forName="Image" refType="w"/>
                        <dgm:constr type="t" for="ch" forName="Image"/>
                        <dgm:constr type="h" for="ch" forName="childText" refType="h"/>
                        <dgm:constr type="t" for="ch" forName="childText"/>
                        <dgm:constr type="wOff" for="ch" forName="childText" refType="w" refFor="ch" refForName="Image" fact="-1.06"/>
                      </dgm:constrLst>
                    </dgm:else>
                  </dgm:choose>
                  <dgm:ruleLst/>
                  <dgm:layoutNode name="Image" styleLbl="node1">
                    <dgm:alg type="sp"/>
                    <dgm:shape xmlns:r="http://schemas.openxmlformats.org/officeDocument/2006/relationships" type="roundRect" r:blip="" blipPhldr="1">
                      <dgm:adjLst>
                        <dgm:adj idx="1" val="0.1667"/>
                      </dgm:adjLst>
                    </dgm:shape>
                    <dgm:presOf/>
                  </dgm:layoutNode>
                  <dgm:layoutNode name="childText" styleLbl="lnNode1">
                    <dgm:varLst>
                      <dgm:chMax val="0"/>
                      <dgm:chPref val="0"/>
                      <dgm:bulletEnabled val="1"/>
                    </dgm:varLst>
                    <dgm:alg type="tx"/>
                    <dgm:shape xmlns:r="http://schemas.openxmlformats.org/officeDocument/2006/relationships" type="roundRect" r:blip="">
                      <dgm:adjLst>
                        <dgm:adj idx="1" val="0.1667"/>
                      </dgm:adjLst>
                    </dgm:shape>
                    <dgm:presOf axis="self desOrSelf" ptType="node node" st="1 1" cnt="1 0"/>
                    <dgm:ruleLst>
                      <dgm:rule type="primFontSz" val="5" fact="NaN" max="NaN"/>
                    </dgm:ruleLst>
                  </dgm:layoutNode>
                </dgm:layoutNode>
              </dgm:forEach>
            </dgm:forEach>
          </dgm:layoutNode>
        </dgm:layoutNode>
      </dgm:forEach>
    </dgm:forEach>
  </dgm:layoutNode>
</dgm:layoutDef>
</file>

<file path=ppt/diagrams/layout41.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bProcess3">
  <dgm:title val=""/>
  <dgm:desc val=""/>
  <dgm:catLst>
    <dgm:cat type="process" pri="18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axis="self" func="var" arg="dir" op="equ" val="norm">
        <dgm:alg type="snake">
          <dgm:param type="grDir" val="tL"/>
          <dgm:param type="flowDir" val="row"/>
          <dgm:param type="contDir" val="sameDir"/>
          <dgm:param type="bkpt" val="endCnv"/>
        </dgm:alg>
      </dgm:if>
      <dgm:else name="Name3">
        <dgm:alg type="snake">
          <dgm:param type="grDir" val="tR"/>
          <dgm:param type="flowDir" val="row"/>
          <dgm:param type="contDir" val="same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23"/>
      <dgm:constr type="sp" refType="w" refFor="ch" refForName="sibTrans" op="equ"/>
      <dgm:constr type="userB" for="des" forName="connectorText" refType="sp"/>
      <dgm:constr type="primFontSz" for="ch" ptType="node" op="equ" val="65"/>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ect" r:blip="">
          <dgm:adjLst/>
        </dgm:shape>
        <dgm:presOf axis="desOrSelf" ptType="node"/>
        <dgm:constrLst>
          <dgm:constr type="h" refType="w" fact="0.6"/>
        </dgm:constrLst>
        <dgm:ruleLst>
          <dgm:rule type="primFontSz" val="5" fact="NaN" max="NaN"/>
        </dgm:ruleLst>
      </dgm:layoutNode>
      <dgm:forEach name="sibTransForEach" axis="followSib" ptType="sibTrans" cnt="1">
        <dgm:layoutNode name="sibTrans">
          <dgm:choose name="Name4">
            <dgm:if name="Name5" axis="self" func="var" arg="dir" op="equ" val="norm">
              <dgm:alg type="conn">
                <dgm:param type="connRout" val="bend"/>
                <dgm:param type="dim" val="1D"/>
                <dgm:param type="begPts" val="midR bCtr"/>
                <dgm:param type="endPts" val="midL tCtr"/>
              </dgm:alg>
            </dgm:if>
            <dgm:else name="Name6">
              <dgm:alg type="conn">
                <dgm:param type="connRout" val="bend"/>
                <dgm:param type="dim" val="1D"/>
                <dgm:param type="begPts" val="midL bCtr"/>
                <dgm:param type="endPts" val="midR tCtr"/>
              </dgm:alg>
            </dgm:else>
          </dgm:choose>
          <dgm:shape xmlns:r="http://schemas.openxmlformats.org/officeDocument/2006/relationships" type="conn" r:blip="" zOrderOff="-2">
            <dgm:adjLst/>
          </dgm:shape>
          <dgm:presOf axis="self"/>
          <dgm:constrLst>
            <dgm:constr type="begPad" val="-0.05"/>
            <dgm:constr type="endPad" val="0.9"/>
            <dgm:constr type="userA" for="ch" refType="connDist"/>
          </dgm:constrLst>
          <dgm:ruleLst/>
          <dgm:layoutNode name="connectorText">
            <dgm:alg type="tx">
              <dgm:param type="autoTxRot" val="upr"/>
            </dgm:alg>
            <dgm:shape xmlns:r="http://schemas.openxmlformats.org/officeDocument/2006/relationships" type="rect" r:blip="" hideGeom="1">
              <dgm:adjLst/>
            </dgm:shape>
            <dgm:presOf axis="self"/>
            <dgm:constrLst>
              <dgm:constr type="userA"/>
              <dgm:constr type="userB"/>
              <dgm:constr type="w" refType="userA" fact="0.05"/>
              <dgm:constr type="h" refType="userB" fact="0.01"/>
              <dgm:constr type="lMarg" val="1"/>
              <dgm:constr type="rMarg" val="1"/>
              <dgm:constr type="tMarg"/>
              <dgm:constr type="bMarg"/>
            </dgm:constrLst>
            <dgm:ruleLst>
              <dgm:rule type="w" val="NaN" fact="0.6" max="NaN"/>
              <dgm:rule type="h" val="NaN" fact="0.6" max="NaN"/>
              <dgm:rule type="primFontSz" val="5" fact="NaN" max="NaN"/>
            </dgm:ruleLst>
          </dgm:layoutNode>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7.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8.xml><?xml version="1.0" encoding="utf-8"?>
<dgm:layoutDef xmlns:dgm="http://schemas.openxmlformats.org/drawingml/2006/diagram" xmlns:a="http://schemas.openxmlformats.org/drawingml/2006/main" uniqueId="urn:microsoft.com/office/officeart/2005/8/layout/hProcess11">
  <dgm:title val=""/>
  <dgm:desc val=""/>
  <dgm:catLst>
    <dgm:cat type="process" pri="8000"/>
    <dgm:cat type="convert" pri="14000"/>
  </dgm:catLst>
  <dgm:sampData useDef="1">
    <dgm:dataModel>
      <dgm:pt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hoose name="Name1">
      <dgm:if name="Name2" func="var" arg="dir" op="equ" val="norm">
        <dgm:constrLst>
          <dgm:constr type="w" for="ch" forName="arrow" refType="w"/>
          <dgm:constr type="h" for="ch" forName="arrow" refType="h" fact="0.4"/>
          <dgm:constr type="ctrY" for="ch" forName="arrow" refType="h" fact="0.5"/>
          <dgm:constr type="l" for="ch" forName="arrow"/>
          <dgm:constr type="w" for="ch" forName="points" refType="w" fact="0.9"/>
          <dgm:constr type="h" for="ch" forName="points" refType="h"/>
          <dgm:constr type="t" for="ch" forName="points"/>
          <dgm:constr type="l" for="ch" forName="points"/>
        </dgm:constrLst>
      </dgm:if>
      <dgm:else name="Name3">
        <dgm:constrLst>
          <dgm:constr type="w" for="ch" forName="arrow" refType="w"/>
          <dgm:constr type="h" for="ch" forName="arrow" refType="h" fact="0.4"/>
          <dgm:constr type="ctrY" for="ch" forName="arrow" refType="h" fact="0.5"/>
          <dgm:constr type="r" for="ch" forName="arrow" refType="w"/>
          <dgm:constr type="w" for="ch" forName="points" refType="w" fact="0.9"/>
          <dgm:constr type="h" for="ch" forName="points" refType="h"/>
          <dgm:constr type="t" for="ch" forName="points"/>
          <dgm:constr type="r" for="ch" forName="points" refType="w"/>
        </dgm:constrLst>
      </dgm:else>
    </dgm:choose>
    <dgm:ruleLst/>
    <dgm:layoutNode name="arrow" styleLbl="bgShp">
      <dgm:alg type="sp"/>
      <dgm:choose name="Name4">
        <dgm:if name="Name5" func="var" arg="dir" op="equ" val="norm">
          <dgm:shape xmlns:r="http://schemas.openxmlformats.org/officeDocument/2006/relationships" type="notchedRightArrow" r:blip="">
            <dgm:adjLst/>
          </dgm:shape>
        </dgm:if>
        <dgm:else name="Name6">
          <dgm:shape xmlns:r="http://schemas.openxmlformats.org/officeDocument/2006/relationships" rot="180" type="notchedRightArrow" r:blip="">
            <dgm:adjLst/>
          </dgm:shape>
        </dgm:else>
      </dgm:choose>
      <dgm:presOf/>
      <dgm:constrLst/>
      <dgm:ruleLst/>
    </dgm:layoutNode>
    <dgm:layoutNode name="points">
      <dgm:choose name="Name7">
        <dgm:if name="Name8" func="var" arg="dir" op="equ" val="norm">
          <dgm:alg type="lin">
            <dgm:param type="linDir" val="fromL"/>
          </dgm:alg>
        </dgm:if>
        <dgm:else name="Name9">
          <dgm:alg type="lin">
            <dgm:param type="linDir" val="fromR"/>
          </dgm:alg>
        </dgm:else>
      </dgm:choose>
      <dgm:shape xmlns:r="http://schemas.openxmlformats.org/officeDocument/2006/relationships" r:blip="">
        <dgm:adjLst/>
      </dgm:shape>
      <dgm:presOf/>
      <dgm:constrLst>
        <dgm:constr type="w" for="ch" forName="compositeA" refType="w"/>
        <dgm:constr type="h" for="ch" forName="compositeA" refType="h"/>
        <dgm:constr type="w" for="ch" forName="compositeB" refType="w" refFor="ch" refForName="compositeA" op="equ"/>
        <dgm:constr type="h" for="ch" forName="compositeB" refType="h" refFor="ch" refForName="compositeA" op="equ"/>
        <dgm:constr type="primFontSz" for="des" ptType="node" op="equ" val="65"/>
        <dgm:constr type="w" for="ch" forName="space" refType="w" refFor="ch" refForName="compositeA" op="equ" fact="0.05"/>
      </dgm:constrLst>
      <dgm:ruleLst/>
      <dgm:forEach name="Name10" axis="ch" ptType="node">
        <dgm:choose name="Name11">
          <dgm:if name="Name12" axis="self" ptType="node" func="posOdd" op="equ" val="1">
            <dgm:layoutNode name="compositeA">
              <dgm:alg type="composite"/>
              <dgm:shape xmlns:r="http://schemas.openxmlformats.org/officeDocument/2006/relationships" r:blip="">
                <dgm:adjLst/>
              </dgm:shape>
              <dgm:presOf/>
              <dgm:constrLst>
                <dgm:constr type="w" for="ch" forName="textA" refType="w"/>
                <dgm:constr type="h" for="ch" forName="textA" refType="h" fact="0.4"/>
                <dgm:constr type="t" for="ch" forName="textA"/>
                <dgm:constr type="l" for="ch" forName="textA"/>
                <dgm:constr type="h" for="ch" forName="circleA" refType="h" fact="0.1"/>
                <dgm:constr type="h" for="ch" forName="circleA" refType="w" op="lte"/>
                <dgm:constr type="w" for="ch" forName="circleA" refType="h" refFor="ch" refForName="circleA" op="equ"/>
                <dgm:constr type="ctrY" for="ch" forName="circleA" refType="h" fact="0.5"/>
                <dgm:constr type="ctrX" for="ch" forName="circleA" refType="w" refFor="ch" refForName="textA" fact="0.5"/>
                <dgm:constr type="w" for="ch" forName="spaceA" refType="w"/>
                <dgm:constr type="h" for="ch" forName="spaceA" refType="h" fact="0.4"/>
                <dgm:constr type="b" for="ch" forName="spaceA" refType="h"/>
                <dgm:constr type="l" for="ch" forName="spaceA"/>
              </dgm:constrLst>
              <dgm:ruleLst/>
              <dgm:layoutNode name="textA" styleLbl="revTx">
                <dgm:varLst>
                  <dgm:bulletEnabled val="1"/>
                </dgm:varLst>
                <dgm:alg type="tx">
                  <dgm:param type="txAnchorVert" val="b"/>
                  <dgm:param type="txAnchorVertCh" val="b"/>
                  <dgm:param type="txAnchorHorzCh" val="ctr"/>
                </dgm:alg>
                <dgm:shape xmlns:r="http://schemas.openxmlformats.org/officeDocument/2006/relationships" type="rect" r:blip="">
                  <dgm:adjLst/>
                </dgm:shape>
                <dgm:presOf axis="desOrSelf" ptType="node"/>
                <dgm:constrLst/>
                <dgm:ruleLst>
                  <dgm:rule type="primFontSz" val="5" fact="NaN" max="NaN"/>
                </dgm:ruleLst>
              </dgm:layoutNode>
              <dgm:layoutNode name="circleA">
                <dgm:alg type="sp"/>
                <dgm:shape xmlns:r="http://schemas.openxmlformats.org/officeDocument/2006/relationships" type="ellipse" r:blip="">
                  <dgm:adjLst/>
                </dgm:shape>
                <dgm:presOf/>
                <dgm:constrLst/>
                <dgm:ruleLst/>
              </dgm:layoutNode>
              <dgm:layoutNode name="spaceA">
                <dgm:alg type="sp"/>
                <dgm:shape xmlns:r="http://schemas.openxmlformats.org/officeDocument/2006/relationships" r:blip="">
                  <dgm:adjLst/>
                </dgm:shape>
                <dgm:presOf/>
                <dgm:constrLst/>
                <dgm:ruleLst/>
              </dgm:layoutNode>
            </dgm:layoutNode>
          </dgm:if>
          <dgm:else name="Name13">
            <dgm:layoutNode name="compositeB">
              <dgm:alg type="composite"/>
              <dgm:shape xmlns:r="http://schemas.openxmlformats.org/officeDocument/2006/relationships" r:blip="">
                <dgm:adjLst/>
              </dgm:shape>
              <dgm:presOf/>
              <dgm:constrLst>
                <dgm:constr type="w" for="ch" forName="textB" refType="w"/>
                <dgm:constr type="h" for="ch" forName="textB" refType="h" fact="0.4"/>
                <dgm:constr type="b" for="ch" forName="textB" refType="h"/>
                <dgm:constr type="l" for="ch" forName="textB"/>
                <dgm:constr type="h" for="ch" forName="circleB" refType="h" fact="0.1"/>
                <dgm:constr type="w" for="ch" forName="circleB" refType="h" refFor="ch" refForName="circleB" op="equ"/>
                <dgm:constr type="h" for="ch" forName="circleB" refType="w" op="lte"/>
                <dgm:constr type="ctrY" for="ch" forName="circleB" refType="h" fact="0.5"/>
                <dgm:constr type="ctrX" for="ch" forName="circleB" refType="w" refFor="ch" refForName="textB" fact="0.5"/>
                <dgm:constr type="w" for="ch" forName="spaceB" refType="w"/>
                <dgm:constr type="h" for="ch" forName="spaceB" refType="h" fact="0.4"/>
                <dgm:constr type="t" for="ch" forName="spaceB"/>
                <dgm:constr type="l" for="ch" forName="spaceB"/>
              </dgm:constrLst>
              <dgm:ruleLst/>
              <dgm:layoutNode name="textB" styleLbl="revTx">
                <dgm:varLst>
                  <dgm:bulletEnabled val="1"/>
                </dgm:varLst>
                <dgm:alg type="tx">
                  <dgm:param type="txAnchorVert" val="t"/>
                  <dgm:param type="txAnchorVertCh" val="t"/>
                  <dgm:param type="txAnchorHorzCh" val="ctr"/>
                </dgm:alg>
                <dgm:shape xmlns:r="http://schemas.openxmlformats.org/officeDocument/2006/relationships" type="rect" r:blip="">
                  <dgm:adjLst/>
                </dgm:shape>
                <dgm:presOf axis="desOrSelf" ptType="node"/>
                <dgm:constrLst/>
                <dgm:ruleLst>
                  <dgm:rule type="primFontSz" val="5" fact="NaN" max="NaN"/>
                </dgm:ruleLst>
              </dgm:layoutNode>
              <dgm:layoutNode name="circleB">
                <dgm:alg type="sp"/>
                <dgm:shape xmlns:r="http://schemas.openxmlformats.org/officeDocument/2006/relationships" type="ellipse" r:blip="">
                  <dgm:adjLst/>
                </dgm:shape>
                <dgm:presOf/>
                <dgm:constrLst/>
                <dgm:ruleLst/>
              </dgm:layoutNode>
              <dgm:layoutNode name="spaceB">
                <dgm:alg type="sp"/>
                <dgm:shape xmlns:r="http://schemas.openxmlformats.org/officeDocument/2006/relationships" r:blip="">
                  <dgm:adjLst/>
                </dgm:shape>
                <dgm:presOf/>
                <dgm:constrLst/>
                <dgm:ruleLst/>
              </dgm:layoutNode>
            </dgm:layoutNode>
          </dgm:else>
        </dgm:choose>
        <dgm:forEach name="Name14" axis="followSib" ptType="sibTrans" cnt="1">
          <dgm:layoutNode name="space">
            <dgm:alg type="sp"/>
            <dgm:shape xmlns:r="http://schemas.openxmlformats.org/officeDocument/2006/relationships" r:blip="">
              <dgm:adjLst/>
            </dgm:shape>
            <dgm:presOf/>
            <dgm:constrLst/>
            <dgm:ruleLst/>
          </dgm:layoutNode>
        </dgm:forEach>
      </dgm:forEach>
    </dgm:layoutNode>
  </dgm:layoutNode>
</dgm:layoutDef>
</file>

<file path=ppt/diagrams/layout9.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9.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0.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1.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7.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CO"/>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EF4E8AC-BDF8-4F41-BDE5-82CFFD93FA38}" type="datetimeFigureOut">
              <a:rPr lang="es-CO" smtClean="0"/>
              <a:t>1/12/2020</a:t>
            </a:fld>
            <a:endParaRPr lang="es-CO"/>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s-CO"/>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CO"/>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83ECA0D-995C-4C02-BC87-E6BB653C61AE}" type="slidenum">
              <a:rPr lang="es-CO" smtClean="0"/>
              <a:t>‹#›</a:t>
            </a:fld>
            <a:endParaRPr lang="es-CO"/>
          </a:p>
        </p:txBody>
      </p:sp>
    </p:spTree>
    <p:extLst>
      <p:ext uri="{BB962C8B-B14F-4D97-AF65-F5344CB8AC3E}">
        <p14:creationId xmlns:p14="http://schemas.microsoft.com/office/powerpoint/2010/main" val="17493926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O"/>
          </a:p>
        </p:txBody>
      </p:sp>
      <p:sp>
        <p:nvSpPr>
          <p:cNvPr id="4" name="Marcador de número de diapositiva 3"/>
          <p:cNvSpPr>
            <a:spLocks noGrp="1"/>
          </p:cNvSpPr>
          <p:nvPr>
            <p:ph type="sldNum" sz="quarter" idx="5"/>
          </p:nvPr>
        </p:nvSpPr>
        <p:spPr/>
        <p:txBody>
          <a:bodyPr/>
          <a:lstStyle/>
          <a:p>
            <a:fld id="{91BE1565-A00E-5145-9D02-6070F99AE0A7}" type="slidenum">
              <a:rPr lang="es-CO" smtClean="0"/>
              <a:t>3</a:t>
            </a:fld>
            <a:endParaRPr lang="es-CO"/>
          </a:p>
        </p:txBody>
      </p:sp>
    </p:spTree>
    <p:extLst>
      <p:ext uri="{BB962C8B-B14F-4D97-AF65-F5344CB8AC3E}">
        <p14:creationId xmlns:p14="http://schemas.microsoft.com/office/powerpoint/2010/main" val="279351795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S" dirty="0"/>
              <a:t>Los criterios clínicos se utilizan para diagnosticar la EK1,79. La tabla 3 describe las características clínicas que constituyen la definición epidemiológica de caso, así como otros hallazgos clínicos y de laboratorio. Se dice que los pacientes que cumplen la definición de caso basada en los principales hallazgos clínicos tienen EK completa (también denominada a veces EK típica o clásica). Los pacientes que no tienen suficientes hallazgos clínicos principales pueden ser diagnosticados con KD incompleta (también conocida como KD atípica). En ausencia de una prueba diagnóstica específica, otros hallazgos clínicos, de laboratorio y </a:t>
            </a:r>
            <a:r>
              <a:rPr lang="es-ES" dirty="0" err="1"/>
              <a:t>ecocardiográficos</a:t>
            </a:r>
            <a:r>
              <a:rPr lang="es-ES" dirty="0"/>
              <a:t> pueden respaldar el diagnóstico de EK incompleta en un paciente cuya presentación clínica sugiere EK pero cuyas características clínicas no se ajustan a la definición de caso epidemiológico.</a:t>
            </a:r>
            <a:endParaRPr lang="es-CO" dirty="0"/>
          </a:p>
        </p:txBody>
      </p:sp>
      <p:sp>
        <p:nvSpPr>
          <p:cNvPr id="4" name="Marcador de número de diapositiva 3"/>
          <p:cNvSpPr>
            <a:spLocks noGrp="1"/>
          </p:cNvSpPr>
          <p:nvPr>
            <p:ph type="sldNum" sz="quarter" idx="5"/>
          </p:nvPr>
        </p:nvSpPr>
        <p:spPr/>
        <p:txBody>
          <a:bodyPr/>
          <a:lstStyle/>
          <a:p>
            <a:fld id="{91BE1565-A00E-5145-9D02-6070F99AE0A7}" type="slidenum">
              <a:rPr lang="es-CO" smtClean="0"/>
              <a:t>17</a:t>
            </a:fld>
            <a:endParaRPr lang="es-CO"/>
          </a:p>
        </p:txBody>
      </p:sp>
    </p:spTree>
    <p:extLst>
      <p:ext uri="{BB962C8B-B14F-4D97-AF65-F5344CB8AC3E}">
        <p14:creationId xmlns:p14="http://schemas.microsoft.com/office/powerpoint/2010/main" val="94801597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S" dirty="0"/>
              <a:t>Fiebre La fiebre suele tener picos altos (&gt; 39 ° C a 40 ° C) y remitentes. En ausencia de una terapia adecuada, la fiebre continúa durante 1 a 3 semanas. La resolución espontánea de la fiebre después de 7 días no debe considerarse una prueba de que se haya excluido el diagnóstico de EK. La fiebre generalmente se resuelve dentro de las 36 horas posteriores a la finalización de la infusión de IgIV; de lo contrario, se considera que el paciente tiene resistencia a la IgIV y se requiere terapia adicional.</a:t>
            </a:r>
            <a:endParaRPr lang="es-CO" dirty="0"/>
          </a:p>
        </p:txBody>
      </p:sp>
      <p:sp>
        <p:nvSpPr>
          <p:cNvPr id="4" name="Marcador de número de diapositiva 3"/>
          <p:cNvSpPr>
            <a:spLocks noGrp="1"/>
          </p:cNvSpPr>
          <p:nvPr>
            <p:ph type="sldNum" sz="quarter" idx="5"/>
          </p:nvPr>
        </p:nvSpPr>
        <p:spPr/>
        <p:txBody>
          <a:bodyPr/>
          <a:lstStyle/>
          <a:p>
            <a:fld id="{91BE1565-A00E-5145-9D02-6070F99AE0A7}" type="slidenum">
              <a:rPr lang="es-CO" smtClean="0"/>
              <a:t>20</a:t>
            </a:fld>
            <a:endParaRPr lang="es-CO"/>
          </a:p>
        </p:txBody>
      </p:sp>
    </p:spTree>
    <p:extLst>
      <p:ext uri="{BB962C8B-B14F-4D97-AF65-F5344CB8AC3E}">
        <p14:creationId xmlns:p14="http://schemas.microsoft.com/office/powerpoint/2010/main" val="28708854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S" dirty="0"/>
              <a:t>Cambios en las extremidades Los cambios en las extremidades son distintivos. El eritema de las palmas de las manos y las plantas y la duración firme y, a veces, dolorosa de las manos o los pies se presentan a menudo en la fase aguda. La descamación de los dedos de manos y pies generalmente comienza en la región </a:t>
            </a:r>
            <a:r>
              <a:rPr lang="es-ES" dirty="0" err="1"/>
              <a:t>periungueal</a:t>
            </a:r>
            <a:r>
              <a:rPr lang="es-ES" dirty="0"/>
              <a:t> dentro de las 2 a 3 semanas posteriores al inicio de la fiebre y puede extenderse hasta afectar las palmas de las manos y las plantas de los pies. De 1 a 2 meses después del inicio de la fiebre, se pueden notar surcos transversales profundos a través de las uñas (líneas de </a:t>
            </a:r>
            <a:r>
              <a:rPr lang="es-ES" dirty="0" err="1"/>
              <a:t>Beau</a:t>
            </a:r>
            <a:r>
              <a:rPr lang="es-ES" dirty="0"/>
              <a:t>). </a:t>
            </a:r>
            <a:endParaRPr lang="es-CO" dirty="0"/>
          </a:p>
        </p:txBody>
      </p:sp>
      <p:sp>
        <p:nvSpPr>
          <p:cNvPr id="4" name="Marcador de número de diapositiva 3"/>
          <p:cNvSpPr>
            <a:spLocks noGrp="1"/>
          </p:cNvSpPr>
          <p:nvPr>
            <p:ph type="sldNum" sz="quarter" idx="5"/>
          </p:nvPr>
        </p:nvSpPr>
        <p:spPr/>
        <p:txBody>
          <a:bodyPr/>
          <a:lstStyle/>
          <a:p>
            <a:fld id="{91BE1565-A00E-5145-9D02-6070F99AE0A7}" type="slidenum">
              <a:rPr lang="es-CO" smtClean="0"/>
              <a:t>21</a:t>
            </a:fld>
            <a:endParaRPr lang="es-CO"/>
          </a:p>
        </p:txBody>
      </p:sp>
    </p:spTree>
    <p:extLst>
      <p:ext uri="{BB962C8B-B14F-4D97-AF65-F5344CB8AC3E}">
        <p14:creationId xmlns:p14="http://schemas.microsoft.com/office/powerpoint/2010/main" val="71295921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S" dirty="0"/>
              <a:t>Erupción Una erupción eritematosa suele aparecer dentro de los 5 días posteriores al inicio de la fiebre. Más comúnmente, se trata de una erupción </a:t>
            </a:r>
            <a:r>
              <a:rPr lang="es-ES" dirty="0" err="1"/>
              <a:t>maculopapular</a:t>
            </a:r>
            <a:r>
              <a:rPr lang="es-ES" dirty="0"/>
              <a:t> difusa. También son frecuentes la eritrodermia escarlatiniforme y las erupciones similares a eritema multiforme. Con menos frecuencia, se observan erupciones urticarianas o micropustulosas finas. El exantema suele ser extenso y afecta principalmente al tronco y las extremidades, y la acentuación en la ingle con descamación temprana es un rasgo característico. Una forma inusualmente grave de psoriasis con placas y características pustulosas rara vez puede ocurrir durante o después de la enfermedad aguda de KD.80 Los pacientes también pueden experimentar un brote de dermatitis atópica de nueva aparición durante la fase subaguda. Las erupciones </a:t>
            </a:r>
            <a:r>
              <a:rPr lang="es-ES" dirty="0" err="1"/>
              <a:t>ampollosas</a:t>
            </a:r>
            <a:r>
              <a:rPr lang="es-ES" dirty="0"/>
              <a:t>, vesiculares y petequiales no son compatibles con la EK y deben impulsar la búsqueda de un diagnóstico alternativo.</a:t>
            </a:r>
            <a:endParaRPr lang="es-CO" dirty="0"/>
          </a:p>
        </p:txBody>
      </p:sp>
      <p:sp>
        <p:nvSpPr>
          <p:cNvPr id="4" name="Marcador de número de diapositiva 3"/>
          <p:cNvSpPr>
            <a:spLocks noGrp="1"/>
          </p:cNvSpPr>
          <p:nvPr>
            <p:ph type="sldNum" sz="quarter" idx="5"/>
          </p:nvPr>
        </p:nvSpPr>
        <p:spPr/>
        <p:txBody>
          <a:bodyPr/>
          <a:lstStyle/>
          <a:p>
            <a:fld id="{91BE1565-A00E-5145-9D02-6070F99AE0A7}" type="slidenum">
              <a:rPr lang="es-CO" smtClean="0"/>
              <a:t>22</a:t>
            </a:fld>
            <a:endParaRPr lang="es-CO"/>
          </a:p>
        </p:txBody>
      </p:sp>
    </p:spTree>
    <p:extLst>
      <p:ext uri="{BB962C8B-B14F-4D97-AF65-F5344CB8AC3E}">
        <p14:creationId xmlns:p14="http://schemas.microsoft.com/office/powerpoint/2010/main" val="140409559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br>
              <a:rPr lang="es-CO" dirty="0"/>
            </a:br>
            <a:r>
              <a:rPr lang="es-CO" sz="1200" b="0" i="0" u="none" strike="noStrike" kern="1200" dirty="0">
                <a:solidFill>
                  <a:schemeClr val="tx1"/>
                </a:solidFill>
                <a:effectLst/>
                <a:latin typeface="+mn-lt"/>
                <a:ea typeface="+mn-ea"/>
                <a:cs typeface="+mn-cs"/>
              </a:rPr>
              <a:t>Conjuntivitis La inyección conjuntival no exudativa bulbar bilateral suele comenzar poco después del inicio de la fiebre y, a menudo, no afecta al limbo, una zona avascular alrededor del iris. La uveítis anterior se observa a menudo mediante examen con lámpara de hendidura durante Hemorragia subconjuntival 82,83 Los cambios en los labios y la cavidad oral incluyen (1) eritema, sequedad, fisuras, descamación, agrietamiento y sangrado de los labios; (2) una "lengua de fresa", con eritema y papilas fungiformes prominentes; y (3) eritema difuso de la mucosa orofaríngea. Las úlceras orales y los exudados faríngeos no son compatibles con la EK.</a:t>
            </a:r>
            <a:endParaRPr lang="es-CO" dirty="0"/>
          </a:p>
        </p:txBody>
      </p:sp>
      <p:sp>
        <p:nvSpPr>
          <p:cNvPr id="4" name="Marcador de número de diapositiva 3"/>
          <p:cNvSpPr>
            <a:spLocks noGrp="1"/>
          </p:cNvSpPr>
          <p:nvPr>
            <p:ph type="sldNum" sz="quarter" idx="5"/>
          </p:nvPr>
        </p:nvSpPr>
        <p:spPr/>
        <p:txBody>
          <a:bodyPr/>
          <a:lstStyle/>
          <a:p>
            <a:fld id="{91BE1565-A00E-5145-9D02-6070F99AE0A7}" type="slidenum">
              <a:rPr lang="es-CO" smtClean="0"/>
              <a:t>23</a:t>
            </a:fld>
            <a:endParaRPr lang="es-CO"/>
          </a:p>
        </p:txBody>
      </p:sp>
    </p:spTree>
    <p:extLst>
      <p:ext uri="{BB962C8B-B14F-4D97-AF65-F5344CB8AC3E}">
        <p14:creationId xmlns:p14="http://schemas.microsoft.com/office/powerpoint/2010/main" val="255971544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S" dirty="0"/>
              <a:t>Los cambios en los labios y la cavidad oral incluyen (1) eritema, sequedad, fisuras, descamación, agrietamiento y sangrado de los labios; (2) una "lengua de fresa", con eritema y papilas fungiformes prominentes; y (3) eritema difuso de la mucosa </a:t>
            </a:r>
            <a:r>
              <a:rPr lang="es-ES" dirty="0" err="1"/>
              <a:t>orofaríngea</a:t>
            </a:r>
            <a:r>
              <a:rPr lang="es-ES" dirty="0"/>
              <a:t>. Las úlceras orales y los exudados faríngeos no son compatibles con la EK.</a:t>
            </a:r>
          </a:p>
          <a:p>
            <a:endParaRPr lang="es-ES" dirty="0"/>
          </a:p>
          <a:p>
            <a:pPr marL="0" marR="0" lvl="0" indent="0" algn="l" defTabSz="914400" rtl="0" eaLnBrk="1" fontAlgn="auto" latinLnBrk="0" hangingPunct="1">
              <a:lnSpc>
                <a:spcPct val="100000"/>
              </a:lnSpc>
              <a:spcBef>
                <a:spcPts val="0"/>
              </a:spcBef>
              <a:spcAft>
                <a:spcPts val="0"/>
              </a:spcAft>
              <a:buClrTx/>
              <a:buSzTx/>
              <a:buFontTx/>
              <a:buNone/>
              <a:tabLst/>
              <a:defRPr/>
            </a:pPr>
            <a:r>
              <a:rPr lang="es-ES" sz="1200" dirty="0"/>
              <a:t>.</a:t>
            </a:r>
          </a:p>
          <a:p>
            <a:endParaRPr lang="es-CO" dirty="0"/>
          </a:p>
        </p:txBody>
      </p:sp>
      <p:sp>
        <p:nvSpPr>
          <p:cNvPr id="4" name="Marcador de número de diapositiva 3"/>
          <p:cNvSpPr>
            <a:spLocks noGrp="1"/>
          </p:cNvSpPr>
          <p:nvPr>
            <p:ph type="sldNum" sz="quarter" idx="5"/>
          </p:nvPr>
        </p:nvSpPr>
        <p:spPr/>
        <p:txBody>
          <a:bodyPr/>
          <a:lstStyle/>
          <a:p>
            <a:fld id="{91BE1565-A00E-5145-9D02-6070F99AE0A7}" type="slidenum">
              <a:rPr lang="es-CO" smtClean="0"/>
              <a:t>24</a:t>
            </a:fld>
            <a:endParaRPr lang="es-CO"/>
          </a:p>
        </p:txBody>
      </p:sp>
    </p:spTree>
    <p:extLst>
      <p:ext uri="{BB962C8B-B14F-4D97-AF65-F5344CB8AC3E}">
        <p14:creationId xmlns:p14="http://schemas.microsoft.com/office/powerpoint/2010/main" val="140666762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S" dirty="0"/>
              <a:t>Adenopatías cervicales La linfadenopatía cervical es la menos común de las principales características clínicas. La inflamación de los ganglios linfáticos suele ser unilateral, ≥1,5 cm de diámetro y confinada al triángulo cervical anterior. En un pequeño subconjunto de pacientes, los hallazgos en los ganglios linfáticos pueden ser el hallazgo clínico más notable y, a veces, el único hallazgo clínico inicial, lo que provoca un diagnóstico clínico de </a:t>
            </a:r>
            <a:r>
              <a:rPr lang="es-ES" dirty="0" err="1"/>
              <a:t>linfadenitis</a:t>
            </a:r>
            <a:r>
              <a:rPr lang="es-ES" dirty="0"/>
              <a:t> bacteriana y retrasa significativamente el diagnóstico de EK.84 En tales casos, la fiebre persiste y otras características típicas de la EK , como sarpullido e inyección conjuntival, seguirá. Los estudios de imágenes que incluyen ultrasonido y tomografía computarizada (TC) pueden ser útiles para diferenciar la linfadenopatía KD de la linfadenitis bacteriana.</a:t>
            </a:r>
          </a:p>
          <a:p>
            <a:r>
              <a:rPr lang="es-ES" dirty="0"/>
              <a:t>En la EK, se agrandan múltiples ganglios linfáticos y es común el edema </a:t>
            </a:r>
            <a:r>
              <a:rPr lang="es-ES" dirty="0" err="1"/>
              <a:t>retrofaríngeo</a:t>
            </a:r>
            <a:r>
              <a:rPr lang="es-ES" dirty="0"/>
              <a:t> o el flemón. Por el contrario, la linfadenitis bacteriana se asocia con mayor frecuencia con un solo ganglio con un núcleo hipoecoico.84 Se ha reconocido cada vez más que la linfadenopatía cervical puede asociarse con inflamación profunda del cuello que conduce a edema </a:t>
            </a:r>
            <a:r>
              <a:rPr lang="es-ES" dirty="0" err="1"/>
              <a:t>parafaríngeo</a:t>
            </a:r>
            <a:r>
              <a:rPr lang="es-ES" dirty="0"/>
              <a:t> y retrofaríngeo y flemón no supurativo.</a:t>
            </a:r>
            <a:endParaRPr lang="es-CO" dirty="0"/>
          </a:p>
        </p:txBody>
      </p:sp>
      <p:sp>
        <p:nvSpPr>
          <p:cNvPr id="4" name="Marcador de número de diapositiva 3"/>
          <p:cNvSpPr>
            <a:spLocks noGrp="1"/>
          </p:cNvSpPr>
          <p:nvPr>
            <p:ph type="sldNum" sz="quarter" idx="5"/>
          </p:nvPr>
        </p:nvSpPr>
        <p:spPr/>
        <p:txBody>
          <a:bodyPr/>
          <a:lstStyle/>
          <a:p>
            <a:fld id="{91BE1565-A00E-5145-9D02-6070F99AE0A7}" type="slidenum">
              <a:rPr lang="es-CO" smtClean="0"/>
              <a:t>25</a:t>
            </a:fld>
            <a:endParaRPr lang="es-CO"/>
          </a:p>
        </p:txBody>
      </p:sp>
    </p:spTree>
    <p:extLst>
      <p:ext uri="{BB962C8B-B14F-4D97-AF65-F5344CB8AC3E}">
        <p14:creationId xmlns:p14="http://schemas.microsoft.com/office/powerpoint/2010/main" val="160938412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S" dirty="0"/>
              <a:t>Otras enfermedades con características similares Otras enfermedades con características clínicas similares (tabla 3) deben ser consideradas antes de realizar el diagnóstico de EK, porque los principales hallazgos clínicos que cumplen con los criterios diagnósticos no son específicos. La presencia de conjuntivitis exudativa, faringitis exudativa, úlceras orales, esplenomegalia y erupciones </a:t>
            </a:r>
            <a:r>
              <a:rPr lang="es-ES" dirty="0" err="1"/>
              <a:t>vesiculobullosas</a:t>
            </a:r>
            <a:r>
              <a:rPr lang="es-ES" dirty="0"/>
              <a:t> o pe- </a:t>
            </a:r>
            <a:r>
              <a:rPr lang="es-ES" dirty="0" err="1"/>
              <a:t>teciales</a:t>
            </a:r>
            <a:r>
              <a:rPr lang="es-ES" dirty="0"/>
              <a:t> debe impulsar la consideración de otro diagnóstico.46 El sarampión comparte muchas características clínicas con la EK y debe considerarse en el diagnóstico diferencial de cualquier lactante no inmunizado. o niño. La EK ocurre con mayor frecuencia en el invierno y la primavera en climas no templados, cuando circulan muchos virus respiratorios y un niño con EK puede tener una infección concurrente con un patógeno viral respiratorio. En un niño con hallazgos clínicos compatibles con la EK clásica, la detección de virus respiratorios como el virus respiratorio </a:t>
            </a:r>
            <a:r>
              <a:rPr lang="es-ES" dirty="0" err="1"/>
              <a:t>sincitial</a:t>
            </a:r>
            <a:r>
              <a:rPr lang="es-ES" dirty="0"/>
              <a:t>, </a:t>
            </a:r>
            <a:r>
              <a:rPr lang="es-ES" dirty="0" err="1"/>
              <a:t>metaneumovirus</a:t>
            </a:r>
            <a:r>
              <a:rPr lang="es-ES" dirty="0"/>
              <a:t>, coronavirus, virus de la </a:t>
            </a:r>
            <a:r>
              <a:rPr lang="es-ES" dirty="0" err="1"/>
              <a:t>parainfluenza</a:t>
            </a:r>
            <a:r>
              <a:rPr lang="es-ES" dirty="0"/>
              <a:t> o virus de la influenza no excluye el diagnóstico de EK.86-88. La detección de adenovirus en una muestra nasofaríngea de un paciente con sospecha de EK plantea un desafío particular, porque las enfermedades tienen algunas características clínicas similares89. una enfermedad febril subsiguiente.90 En un paciente con fiebre, faringitis exudativa, conjuntivitis exudativa y una muestra nasofaríngea positiva para adenovirus por ensayo de reacción en cadena de la polimerasa respiratoria, la EK es extremadamente improbable; sin embargo, se debe considerar el diagnóstico de EK si se detecta adenovirus en un paciente con faringitis no exudativa. Otras características diagnósticas de la EK que no se observan comúnmente en la infección por adenovirus incluyen eritema e hinchazón de las manos y los pies, lengua de fresa y una erupción inguinal descamante.91 En niños con algunas características clínicas de EK y una prueba rápida o cultivo positivo para el grupo Un estreptococo que no mejora después de 24 a 48 horas de terapia antibiótica eficaz (portadores de estreptococos), debe considerarse nuevamente el diagnóstico de EK.</a:t>
            </a:r>
            <a:endParaRPr lang="es-CO" dirty="0"/>
          </a:p>
        </p:txBody>
      </p:sp>
      <p:sp>
        <p:nvSpPr>
          <p:cNvPr id="4" name="Marcador de número de diapositiva 3"/>
          <p:cNvSpPr>
            <a:spLocks noGrp="1"/>
          </p:cNvSpPr>
          <p:nvPr>
            <p:ph type="sldNum" sz="quarter" idx="5"/>
          </p:nvPr>
        </p:nvSpPr>
        <p:spPr/>
        <p:txBody>
          <a:bodyPr/>
          <a:lstStyle/>
          <a:p>
            <a:fld id="{91BE1565-A00E-5145-9D02-6070F99AE0A7}" type="slidenum">
              <a:rPr lang="es-CO" smtClean="0"/>
              <a:t>26</a:t>
            </a:fld>
            <a:endParaRPr lang="es-CO"/>
          </a:p>
        </p:txBody>
      </p:sp>
    </p:spTree>
    <p:extLst>
      <p:ext uri="{BB962C8B-B14F-4D97-AF65-F5344CB8AC3E}">
        <p14:creationId xmlns:p14="http://schemas.microsoft.com/office/powerpoint/2010/main" val="104940450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S" dirty="0"/>
              <a:t>KD incompleto (atípico) Aunque la presencia de fiebre durante ≥4 días con 4 de los otros 5 hallazgos clínicos principales establece el diagnóstico de EK completa, estos criterios lamentablemente no identifican a todos los niños con la enfermedad. La EK debe ser considerada en el diagnóstico diferencial de fiebre prolongada no explicada en la niñez asociada con cualquiera de las principales características clínicas de la enfermedad, y el diagnóstico puede considerarse confirmado cuando los aneurismas de la arteria coronaria son identificados en estos pacientes por eco. - cardiografía. Sin embargo, la dilatación de las arterias coronarias generalmente no se detecta mediante ecocardiografía hasta después de la primera semana de enfermedad, y un ecocardiograma normal en la primera semana de enfermedad no descarta el diagnóstico de EK. Los pacientes con EK incompleta, en particular los &lt;6 meses de edad y los que carecen de cambios en la mucosa oral o ocular, pueden experimentar retrasos significativos en el diagnóstico92. Los estudios que evalúan el algoritmo de diagnóstico de EK incompleto propuesto por primera vez en las directrices de 20041 sugieren su utilidad para identificar a los pacientes. que requieren tratamiento y en la prevención de los aneurismas de las arterias coronarias93,94. La EK incompleta ocurre con mayor frecuencia en los lactantes, que tienen un riesgo sustancial de desarrollar anomalías de las arterias coronarias y que pueden tener fiebre prolongada como único hallazgo clínico o tener síntomas clínicos sutiles o fugaces. signos además de fiebre. Los hallazgos de laboratorio y las secuelas cardiovasculares en casos incompletos y completos parecen iguales. Aunque no hay hallazgos de laboratorio patognomónicos, la presencia de ciertas características de laboratorio puede suscitar la sospecha clínica de EK. El hallazgo de puntuaciones Z de la arteria coronaria (basado en el área de superficie corporal [BSA]) de ≥2,5 para las ramas de la arteria coronaria descendente anterior izquierda (LAD) o de la arteria coronaria derecha (RCA) carece de sensibilidad pero tiene una especificidad muy alta para el diagnóstico.</a:t>
            </a:r>
            <a:endParaRPr lang="es-CO" dirty="0"/>
          </a:p>
        </p:txBody>
      </p:sp>
      <p:sp>
        <p:nvSpPr>
          <p:cNvPr id="4" name="Marcador de número de diapositiva 3"/>
          <p:cNvSpPr>
            <a:spLocks noGrp="1"/>
          </p:cNvSpPr>
          <p:nvPr>
            <p:ph type="sldNum" sz="quarter" idx="5"/>
          </p:nvPr>
        </p:nvSpPr>
        <p:spPr/>
        <p:txBody>
          <a:bodyPr/>
          <a:lstStyle/>
          <a:p>
            <a:fld id="{91BE1565-A00E-5145-9D02-6070F99AE0A7}" type="slidenum">
              <a:rPr lang="es-CO" smtClean="0"/>
              <a:t>27</a:t>
            </a:fld>
            <a:endParaRPr lang="es-CO"/>
          </a:p>
        </p:txBody>
      </p:sp>
    </p:spTree>
    <p:extLst>
      <p:ext uri="{BB962C8B-B14F-4D97-AF65-F5344CB8AC3E}">
        <p14:creationId xmlns:p14="http://schemas.microsoft.com/office/powerpoint/2010/main" val="418573106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br>
              <a:rPr lang="es-CO" dirty="0"/>
            </a:br>
            <a:r>
              <a:rPr lang="es-CO" sz="1200" b="0" i="0" u="none" strike="noStrike" kern="1200" dirty="0">
                <a:solidFill>
                  <a:schemeClr val="tx1"/>
                </a:solidFill>
                <a:effectLst/>
                <a:latin typeface="+mn-lt"/>
                <a:ea typeface="+mn-ea"/>
                <a:cs typeface="+mn-cs"/>
              </a:rPr>
              <a:t>Errores comunes en el diagnóstico Un alto índice de sospecha para el diagnóstico es particularmente importante en determinadas situaciones clínicas. En el lactante &lt;6 meses de edad, la fiebre prolongada y la irritabilidad pueden ser las únicas manifestaciones clínicas de la EK, y estos niños tienen un alto riesgo de desarrollar anomalías de las arterias coronarias. El diagnóstico tardío es común en niños mayores y adolescentes con EK, y parecen tener una alta prevalencia de anomalías de las arterias coronarias.97 La presencia de fiebre y piuria en un bebé o niño pequeño puede atribuirse erróneamente a una infección del tracto urinario, y desarrollo subsiguiente de erupción, ojos rojos y labios rojos a una reacción antibiótica. Del mismo modo, la irritabilidad y una pleocitosis del líquido cefalorraquídeo con cultivo negativo en un lactante con fiebre prolongada que sugiere meningitis aséptica (o si se han administrado antibióticos, meningitis parcialmente tratada) pueden hacer que se pase por alto el diagnóstico de EK. Los pacientes con linfadenitis cervical como manifestación clínica primaria pueden ser diagnosticados erróneamente como adenitis bacteriana, y muchos de estos pacientes tendrán un flemón retrofaríngeo concurrente que se atribuye a una infección bacteriana84. Los pacientes con síntomas gastrointestinales prominentes a veces son ingresados ​​en un servicio quirúrgico. , y otros hallazgos físicos de KD pueden pasarse por alto. Los pacientes que se presentan con shock pueden ser diagnosticados erróneamente como sepsis bacteriana o síndrome de shock tóxico por estafilococos o estreptococos. En estos escenarios clínicos, la consulta con un experto en el diagnóstico de EK puede resultar útil.</a:t>
            </a:r>
            <a:endParaRPr lang="es-CO" dirty="0"/>
          </a:p>
        </p:txBody>
      </p:sp>
      <p:sp>
        <p:nvSpPr>
          <p:cNvPr id="4" name="Marcador de número de diapositiva 3"/>
          <p:cNvSpPr>
            <a:spLocks noGrp="1"/>
          </p:cNvSpPr>
          <p:nvPr>
            <p:ph type="sldNum" sz="quarter" idx="5"/>
          </p:nvPr>
        </p:nvSpPr>
        <p:spPr/>
        <p:txBody>
          <a:bodyPr/>
          <a:lstStyle/>
          <a:p>
            <a:fld id="{91BE1565-A00E-5145-9D02-6070F99AE0A7}" type="slidenum">
              <a:rPr lang="es-CO" smtClean="0"/>
              <a:t>28</a:t>
            </a:fld>
            <a:endParaRPr lang="es-CO"/>
          </a:p>
        </p:txBody>
      </p:sp>
    </p:spTree>
    <p:extLst>
      <p:ext uri="{BB962C8B-B14F-4D97-AF65-F5344CB8AC3E}">
        <p14:creationId xmlns:p14="http://schemas.microsoft.com/office/powerpoint/2010/main" val="393121226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O" dirty="0"/>
          </a:p>
        </p:txBody>
      </p:sp>
      <p:sp>
        <p:nvSpPr>
          <p:cNvPr id="4" name="Marcador de número de diapositiva 3"/>
          <p:cNvSpPr>
            <a:spLocks noGrp="1"/>
          </p:cNvSpPr>
          <p:nvPr>
            <p:ph type="sldNum" sz="quarter" idx="5"/>
          </p:nvPr>
        </p:nvSpPr>
        <p:spPr/>
        <p:txBody>
          <a:bodyPr/>
          <a:lstStyle/>
          <a:p>
            <a:fld id="{91BE1565-A00E-5145-9D02-6070F99AE0A7}" type="slidenum">
              <a:rPr lang="es-CO" smtClean="0"/>
              <a:t>6</a:t>
            </a:fld>
            <a:endParaRPr lang="es-CO"/>
          </a:p>
        </p:txBody>
      </p:sp>
    </p:spTree>
    <p:extLst>
      <p:ext uri="{BB962C8B-B14F-4D97-AF65-F5344CB8AC3E}">
        <p14:creationId xmlns:p14="http://schemas.microsoft.com/office/powerpoint/2010/main" val="337842194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S" dirty="0"/>
              <a:t>Otros hallazgos clínicos y de laboratorio Otros hallazgos clínicos Aunque las secuelas importantes a largo plazo se limitan al árbol arterial (en particular, las arterias coronarias), muchos otros órganos y tejidos se inflaman durante la enfermedad aguda y causan síntomas clínicos. Los hallazgos neurológicos comunes incluyen irritabilidad extrema que excede la observada en otras enfermedades febriles y meningitis aséptica en aquellos niños que se someten a punción lumbar.98 En raras ocasiones se ha observado parálisis del nervio facial periférico unilateral transitorio, y rara vez bilateral. la hipoacusia neurosensorial es una complicación poco común pero grave.100,101 Los hallazgos gastrointestinales comunes incluyen hepatitis, diarrea, vómitos, dolor abdominal e hidropesía vesicular; la pancreatitis y la ictericia son menos frecuentes. Los hallazgos genitourinarios incluyen uretritis, que es común, e hidrocele y fimosis, que son menos comunes. Los hallazgos </a:t>
            </a:r>
            <a:r>
              <a:rPr lang="es-ES" dirty="0" err="1"/>
              <a:t>musculoesqueléticos</a:t>
            </a:r>
            <a:r>
              <a:rPr lang="es-ES" dirty="0"/>
              <a:t> incluyen artralgia y artritis, que involucran múltiples articulaciones </a:t>
            </a:r>
            <a:r>
              <a:rPr lang="es-ES" dirty="0" err="1"/>
              <a:t>interfalángicas</a:t>
            </a:r>
            <a:r>
              <a:rPr lang="es-ES" dirty="0"/>
              <a:t> pequeñas y grandes articulaciones que soportan peso durante la primera semana de la enfermedad y articulaciones predominantemente grandes que soportan peso, especialmente las rodillas y los tobillos, en la segunda a tercera semana de la enfermedad. .102,103 Los hallazgos respiratorios incluyen infiltrados peribronquiales e intersticiales en la radiografía de tórax; Los infiltrados nodulares ocurren raramente. El eritema y la duración en el lugar de una vacunación previa con bacilo de </a:t>
            </a:r>
            <a:r>
              <a:rPr lang="es-ES" dirty="0" err="1"/>
              <a:t>Calmette-Guérin</a:t>
            </a:r>
            <a:r>
              <a:rPr lang="es-ES" dirty="0"/>
              <a:t> es común en niños con EK nacidos en países donde se usa ampliamente.104 El síndrome de activación de macrófagos ocurre raramente y a menudo se asocia con resistencia a IVIG</a:t>
            </a:r>
            <a:endParaRPr lang="es-CO" dirty="0"/>
          </a:p>
        </p:txBody>
      </p:sp>
      <p:sp>
        <p:nvSpPr>
          <p:cNvPr id="4" name="Marcador de número de diapositiva 3"/>
          <p:cNvSpPr>
            <a:spLocks noGrp="1"/>
          </p:cNvSpPr>
          <p:nvPr>
            <p:ph type="sldNum" sz="quarter" idx="5"/>
          </p:nvPr>
        </p:nvSpPr>
        <p:spPr/>
        <p:txBody>
          <a:bodyPr/>
          <a:lstStyle/>
          <a:p>
            <a:fld id="{91BE1565-A00E-5145-9D02-6070F99AE0A7}" type="slidenum">
              <a:rPr lang="es-CO" smtClean="0"/>
              <a:t>30</a:t>
            </a:fld>
            <a:endParaRPr lang="es-CO"/>
          </a:p>
        </p:txBody>
      </p:sp>
    </p:spTree>
    <p:extLst>
      <p:ext uri="{BB962C8B-B14F-4D97-AF65-F5344CB8AC3E}">
        <p14:creationId xmlns:p14="http://schemas.microsoft.com/office/powerpoint/2010/main" val="238206780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S" dirty="0"/>
              <a:t>Descubrimientos de laboratorio Las pruebas de laboratorio, aunque inespecíficas, apoyan el diagnóstico de EK en pacientes con características clínicas no clásicas pero sugerentes. La experiencia clínica sugiere que la EK es poco probable si la velocidad de sedimentación globular (VSG), la proteína C reactiva (PCR) y el recuento de plaquetas son normales después del día 7 de la enfermedad. Además, el recuento bajo de glóbulos blancos y el predominio de linfocitos sugieren un diagnóstico alternativo. Recientemente se resumió la evolución de los hallazgos de laboratorio durante y después de la EK aguda106. La leucocitosis es típica durante la etapa aguda de la enfermedad, con predominio de granulocitos inmaduros y maduros. La leucopenia y el predominio de linfocitos sugieren un diagnóstico alternativo. La anemia es común, es </a:t>
            </a:r>
            <a:r>
              <a:rPr lang="es-ES" dirty="0" err="1"/>
              <a:t>normocrómica</a:t>
            </a:r>
            <a:r>
              <a:rPr lang="es-ES" dirty="0"/>
              <a:t> y </a:t>
            </a:r>
            <a:r>
              <a:rPr lang="es-ES" dirty="0" err="1"/>
              <a:t>normocítica</a:t>
            </a:r>
            <a:r>
              <a:rPr lang="es-ES" dirty="0"/>
              <a:t> y se resuelve con la resolución de la inflamación. La elevación de reactantes de fase aguda como VSG y PCR es casi universal; el grado de elevación de la VSG y la PCR puede ser discrepante. La PCR se normaliza más rápidamente que la VSG durante la resolución de la inflamación. Además, la VSG aumenta con la terapia con IGIV y, por lo tanto, no se debe utilizar una VSG disminuida durante el seguimiento para evaluar la respuesta al tratamiento con IGIV. La PCR es más útil como marcador de inflamación después del tratamiento de la enfermedad aguda. El hallazgo de una VSG mínimamente elevada en el contexto de una enfermedad clínica grave debe impulsar la investigación de la coagulación </a:t>
            </a:r>
            <a:r>
              <a:rPr lang="es-ES" dirty="0" err="1"/>
              <a:t>intravascular</a:t>
            </a:r>
            <a:r>
              <a:rPr lang="es-ES" dirty="0"/>
              <a:t> diseminada55. La </a:t>
            </a:r>
            <a:r>
              <a:rPr lang="es-ES" dirty="0" err="1"/>
              <a:t>trombocitosis</a:t>
            </a:r>
            <a:r>
              <a:rPr lang="es-ES" dirty="0"/>
              <a:t> es un rasgo característico de la EK, pero generalmente no ocurre hasta la segunda semana, alcanzando su punto máximo en la tercera semana (media ~ 700 000 por mm3) y normalizándose entre 4 y 6 semanas después del inicio en la mayoría de los casos. La trombocitopenia es poco común, pero puede ocurrir en las primeras 1 a 2 semanas de la enfermedad. La trombocitopenia puede ser un signo de coagulación </a:t>
            </a:r>
            <a:r>
              <a:rPr lang="es-ES" dirty="0" err="1"/>
              <a:t>intravascular</a:t>
            </a:r>
            <a:r>
              <a:rPr lang="es-ES" dirty="0"/>
              <a:t> diseminada y es un factor de riesgo para el desarrollo de anomalías de las arterias coronarias. En pacientes con artritis, la </a:t>
            </a:r>
            <a:r>
              <a:rPr lang="es-ES" dirty="0" err="1"/>
              <a:t>artrocentesis</a:t>
            </a:r>
            <a:r>
              <a:rPr lang="es-ES" dirty="0"/>
              <a:t> típicamente produce líquido de apariencia purulenta con un recuento de glóbulos blancos de 125000 a 300000 por mm3, un nivel de glucosa normal y tinción de Gram y cultivos negativos.</a:t>
            </a:r>
            <a:endParaRPr lang="es-CO" dirty="0"/>
          </a:p>
        </p:txBody>
      </p:sp>
      <p:sp>
        <p:nvSpPr>
          <p:cNvPr id="4" name="Marcador de número de diapositiva 3"/>
          <p:cNvSpPr>
            <a:spLocks noGrp="1"/>
          </p:cNvSpPr>
          <p:nvPr>
            <p:ph type="sldNum" sz="quarter" idx="5"/>
          </p:nvPr>
        </p:nvSpPr>
        <p:spPr/>
        <p:txBody>
          <a:bodyPr/>
          <a:lstStyle/>
          <a:p>
            <a:fld id="{91BE1565-A00E-5145-9D02-6070F99AE0A7}" type="slidenum">
              <a:rPr lang="es-CO" smtClean="0"/>
              <a:t>31</a:t>
            </a:fld>
            <a:endParaRPr lang="es-CO"/>
          </a:p>
        </p:txBody>
      </p:sp>
    </p:spTree>
    <p:extLst>
      <p:ext uri="{BB962C8B-B14F-4D97-AF65-F5344CB8AC3E}">
        <p14:creationId xmlns:p14="http://schemas.microsoft.com/office/powerpoint/2010/main" val="281547049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O" dirty="0"/>
          </a:p>
        </p:txBody>
      </p:sp>
      <p:sp>
        <p:nvSpPr>
          <p:cNvPr id="4" name="Marcador de número de diapositiva 3"/>
          <p:cNvSpPr>
            <a:spLocks noGrp="1"/>
          </p:cNvSpPr>
          <p:nvPr>
            <p:ph type="sldNum" sz="quarter" idx="5"/>
          </p:nvPr>
        </p:nvSpPr>
        <p:spPr/>
        <p:txBody>
          <a:bodyPr/>
          <a:lstStyle/>
          <a:p>
            <a:fld id="{91BE1565-A00E-5145-9D02-6070F99AE0A7}" type="slidenum">
              <a:rPr lang="es-CO" smtClean="0"/>
              <a:t>34</a:t>
            </a:fld>
            <a:endParaRPr lang="es-CO"/>
          </a:p>
        </p:txBody>
      </p:sp>
    </p:spTree>
    <p:extLst>
      <p:ext uri="{BB962C8B-B14F-4D97-AF65-F5344CB8AC3E}">
        <p14:creationId xmlns:p14="http://schemas.microsoft.com/office/powerpoint/2010/main" val="429254815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CO" sz="2000" dirty="0"/>
              <a:t>Clasificación Z-Score </a:t>
            </a:r>
          </a:p>
          <a:p>
            <a:pPr lvl="1"/>
            <a:r>
              <a:rPr lang="es-CO" sz="2000" dirty="0"/>
              <a:t>1. Sin compromiso:  &lt;2 </a:t>
            </a:r>
          </a:p>
          <a:p>
            <a:pPr lvl="1"/>
            <a:r>
              <a:rPr lang="es-CO" sz="2000" dirty="0"/>
              <a:t>2. Solo dilatación: 2 a &lt;2,5</a:t>
            </a:r>
          </a:p>
          <a:p>
            <a:pPr lvl="1"/>
            <a:r>
              <a:rPr lang="es-CO" sz="2000" dirty="0"/>
              <a:t>3. Aneurisma pequeño: ≥2,5 a &lt;5 </a:t>
            </a:r>
          </a:p>
          <a:p>
            <a:pPr lvl="1"/>
            <a:r>
              <a:rPr lang="es-CO" sz="2000" dirty="0"/>
              <a:t>4. Aneurisma medio: ≥5 a &lt;10 y diametro absoluto &lt;8 mm </a:t>
            </a:r>
          </a:p>
          <a:p>
            <a:pPr lvl="1"/>
            <a:r>
              <a:rPr lang="es-CO" sz="2000" dirty="0"/>
              <a:t>5. Aneurisma grande o gigante: ≥10 o dimetro absoluto ≥8 mm</a:t>
            </a:r>
            <a:endParaRPr lang="es-CO" dirty="0"/>
          </a:p>
        </p:txBody>
      </p:sp>
      <p:sp>
        <p:nvSpPr>
          <p:cNvPr id="4" name="Marcador de número de diapositiva 3"/>
          <p:cNvSpPr>
            <a:spLocks noGrp="1"/>
          </p:cNvSpPr>
          <p:nvPr>
            <p:ph type="sldNum" sz="quarter" idx="5"/>
          </p:nvPr>
        </p:nvSpPr>
        <p:spPr/>
        <p:txBody>
          <a:bodyPr/>
          <a:lstStyle/>
          <a:p>
            <a:fld id="{91BE1565-A00E-5145-9D02-6070F99AE0A7}" type="slidenum">
              <a:rPr lang="es-CO" smtClean="0"/>
              <a:t>39</a:t>
            </a:fld>
            <a:endParaRPr lang="es-CO"/>
          </a:p>
        </p:txBody>
      </p:sp>
    </p:spTree>
    <p:extLst>
      <p:ext uri="{BB962C8B-B14F-4D97-AF65-F5344CB8AC3E}">
        <p14:creationId xmlns:p14="http://schemas.microsoft.com/office/powerpoint/2010/main" val="189974310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CO" dirty="0"/>
              <a:t>Se ha usado el HARADA Score</a:t>
            </a:r>
            <a:r>
              <a:rPr lang="es-CO" baseline="0" dirty="0"/>
              <a:t> que desde el descubrimiento de laenfermedad ayudaba a indetificar pacientes japonenes con alto riesgo de desarrollo de aneurisma </a:t>
            </a:r>
          </a:p>
          <a:p>
            <a:r>
              <a:rPr lang="es-CO" baseline="0" dirty="0"/>
              <a:t>Alto riesgo si hay 4 omas ítems positivos </a:t>
            </a:r>
            <a:endParaRPr lang="es-CO" dirty="0"/>
          </a:p>
          <a:p>
            <a:endParaRPr lang="es-CO" dirty="0"/>
          </a:p>
        </p:txBody>
      </p:sp>
      <p:sp>
        <p:nvSpPr>
          <p:cNvPr id="4" name="Marcador de número de diapositiva 3"/>
          <p:cNvSpPr>
            <a:spLocks noGrp="1"/>
          </p:cNvSpPr>
          <p:nvPr>
            <p:ph type="sldNum" sz="quarter" idx="5"/>
          </p:nvPr>
        </p:nvSpPr>
        <p:spPr/>
        <p:txBody>
          <a:bodyPr/>
          <a:lstStyle/>
          <a:p>
            <a:fld id="{91BE1565-A00E-5145-9D02-6070F99AE0A7}" type="slidenum">
              <a:rPr lang="es-CO" smtClean="0"/>
              <a:t>41</a:t>
            </a:fld>
            <a:endParaRPr lang="es-CO"/>
          </a:p>
        </p:txBody>
      </p:sp>
    </p:spTree>
    <p:extLst>
      <p:ext uri="{BB962C8B-B14F-4D97-AF65-F5344CB8AC3E}">
        <p14:creationId xmlns:p14="http://schemas.microsoft.com/office/powerpoint/2010/main" val="135127994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MX" dirty="0"/>
              <a:t>MMR sarampión rubeola papera</a:t>
            </a:r>
            <a:endParaRPr lang="es-CO" dirty="0"/>
          </a:p>
        </p:txBody>
      </p:sp>
      <p:sp>
        <p:nvSpPr>
          <p:cNvPr id="4" name="Marcador de número de diapositiva 3"/>
          <p:cNvSpPr>
            <a:spLocks noGrp="1"/>
          </p:cNvSpPr>
          <p:nvPr>
            <p:ph type="sldNum" sz="quarter" idx="5"/>
          </p:nvPr>
        </p:nvSpPr>
        <p:spPr/>
        <p:txBody>
          <a:bodyPr/>
          <a:lstStyle/>
          <a:p>
            <a:fld id="{7EDF6B4C-A2FA-4D12-8BD9-CDA8E81F83BA}" type="slidenum">
              <a:rPr lang="es-CO" smtClean="0"/>
              <a:t>47</a:t>
            </a:fld>
            <a:endParaRPr lang="es-CO" dirty="0"/>
          </a:p>
        </p:txBody>
      </p:sp>
    </p:spTree>
    <p:extLst>
      <p:ext uri="{BB962C8B-B14F-4D97-AF65-F5344CB8AC3E}">
        <p14:creationId xmlns:p14="http://schemas.microsoft.com/office/powerpoint/2010/main" val="33246828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O" dirty="0"/>
          </a:p>
        </p:txBody>
      </p:sp>
      <p:sp>
        <p:nvSpPr>
          <p:cNvPr id="4" name="Marcador de número de diapositiva 3"/>
          <p:cNvSpPr>
            <a:spLocks noGrp="1"/>
          </p:cNvSpPr>
          <p:nvPr>
            <p:ph type="sldNum" sz="quarter" idx="5"/>
          </p:nvPr>
        </p:nvSpPr>
        <p:spPr/>
        <p:txBody>
          <a:bodyPr/>
          <a:lstStyle/>
          <a:p>
            <a:fld id="{91BE1565-A00E-5145-9D02-6070F99AE0A7}" type="slidenum">
              <a:rPr lang="es-CO" smtClean="0"/>
              <a:t>51</a:t>
            </a:fld>
            <a:endParaRPr lang="es-CO" dirty="0"/>
          </a:p>
        </p:txBody>
      </p:sp>
    </p:spTree>
    <p:extLst>
      <p:ext uri="{BB962C8B-B14F-4D97-AF65-F5344CB8AC3E}">
        <p14:creationId xmlns:p14="http://schemas.microsoft.com/office/powerpoint/2010/main" val="153237600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O" dirty="0"/>
          </a:p>
        </p:txBody>
      </p:sp>
      <p:sp>
        <p:nvSpPr>
          <p:cNvPr id="4" name="Marcador de número de diapositiva 3"/>
          <p:cNvSpPr>
            <a:spLocks noGrp="1"/>
          </p:cNvSpPr>
          <p:nvPr>
            <p:ph type="sldNum" sz="quarter" idx="5"/>
          </p:nvPr>
        </p:nvSpPr>
        <p:spPr/>
        <p:txBody>
          <a:bodyPr/>
          <a:lstStyle/>
          <a:p>
            <a:fld id="{91BE1565-A00E-5145-9D02-6070F99AE0A7}" type="slidenum">
              <a:rPr lang="es-CO" smtClean="0"/>
              <a:t>53</a:t>
            </a:fld>
            <a:endParaRPr lang="es-CO" dirty="0"/>
          </a:p>
        </p:txBody>
      </p:sp>
    </p:spTree>
    <p:extLst>
      <p:ext uri="{BB962C8B-B14F-4D97-AF65-F5344CB8AC3E}">
        <p14:creationId xmlns:p14="http://schemas.microsoft.com/office/powerpoint/2010/main" val="377959875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MX" dirty="0"/>
              <a:t>AHA</a:t>
            </a:r>
            <a:endParaRPr lang="es-CO" dirty="0"/>
          </a:p>
        </p:txBody>
      </p:sp>
      <p:sp>
        <p:nvSpPr>
          <p:cNvPr id="4" name="Marcador de número de diapositiva 3"/>
          <p:cNvSpPr>
            <a:spLocks noGrp="1"/>
          </p:cNvSpPr>
          <p:nvPr>
            <p:ph type="sldNum" sz="quarter" idx="5"/>
          </p:nvPr>
        </p:nvSpPr>
        <p:spPr/>
        <p:txBody>
          <a:bodyPr/>
          <a:lstStyle/>
          <a:p>
            <a:fld id="{7EDF6B4C-A2FA-4D12-8BD9-CDA8E81F83BA}" type="slidenum">
              <a:rPr lang="es-CO" smtClean="0"/>
              <a:t>54</a:t>
            </a:fld>
            <a:endParaRPr lang="es-CO" dirty="0"/>
          </a:p>
        </p:txBody>
      </p:sp>
    </p:spTree>
    <p:extLst>
      <p:ext uri="{BB962C8B-B14F-4D97-AF65-F5344CB8AC3E}">
        <p14:creationId xmlns:p14="http://schemas.microsoft.com/office/powerpoint/2010/main" val="18009288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S" dirty="0"/>
              <a:t>No hay evidencia de comparaciones de costoefectividad</a:t>
            </a:r>
            <a:endParaRPr lang="es-CO" dirty="0"/>
          </a:p>
        </p:txBody>
      </p:sp>
      <p:sp>
        <p:nvSpPr>
          <p:cNvPr id="4" name="Marcador de número de diapositiva 3"/>
          <p:cNvSpPr>
            <a:spLocks noGrp="1"/>
          </p:cNvSpPr>
          <p:nvPr>
            <p:ph type="sldNum" sz="quarter" idx="5"/>
          </p:nvPr>
        </p:nvSpPr>
        <p:spPr/>
        <p:txBody>
          <a:bodyPr/>
          <a:lstStyle/>
          <a:p>
            <a:fld id="{91BE1565-A00E-5145-9D02-6070F99AE0A7}" type="slidenum">
              <a:rPr lang="es-CO" smtClean="0"/>
              <a:t>55</a:t>
            </a:fld>
            <a:endParaRPr lang="es-CO" dirty="0"/>
          </a:p>
        </p:txBody>
      </p:sp>
    </p:spTree>
    <p:extLst>
      <p:ext uri="{BB962C8B-B14F-4D97-AF65-F5344CB8AC3E}">
        <p14:creationId xmlns:p14="http://schemas.microsoft.com/office/powerpoint/2010/main" val="157291006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algn="just">
              <a:lnSpc>
                <a:spcPct val="107000"/>
              </a:lnSpc>
              <a:spcAft>
                <a:spcPts val="800"/>
              </a:spcAft>
            </a:pPr>
            <a:r>
              <a:rPr lang="es-ES" sz="1800" dirty="0">
                <a:effectLst/>
                <a:latin typeface="Calibri" panose="020F0502020204030204" pitchFamily="34" charset="0"/>
                <a:ea typeface="Calibri" panose="020F0502020204030204" pitchFamily="34" charset="0"/>
                <a:cs typeface="Times New Roman" panose="02020603050405020304" pitchFamily="18" charset="0"/>
              </a:rPr>
              <a:t>-Tampoco se ha podido demostrar que la enfermedad se asocie a la exposición a fármacos o que se desarrolle en respuesta a un súper antígeno.</a:t>
            </a:r>
            <a:endParaRPr lang="es-CO" sz="18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es-ES" sz="1800" dirty="0">
                <a:effectLst/>
                <a:latin typeface="Calibri" panose="020F0502020204030204" pitchFamily="34" charset="0"/>
                <a:ea typeface="Calibri" panose="020F0502020204030204" pitchFamily="34" charset="0"/>
                <a:cs typeface="Times New Roman" panose="02020603050405020304" pitchFamily="18" charset="0"/>
              </a:rPr>
              <a:t>-Los investigadores han buscado minuciosamente y sin éxito un agente infeccioso etiológico, incluido el virus de Epstein-Barr, adenovirus, coronavirus humano, </a:t>
            </a:r>
            <a:r>
              <a:rPr lang="es-ES" sz="1800" dirty="0" err="1">
                <a:effectLst/>
                <a:latin typeface="Calibri" panose="020F0502020204030204" pitchFamily="34" charset="0"/>
                <a:ea typeface="Calibri" panose="020F0502020204030204" pitchFamily="34" charset="0"/>
                <a:cs typeface="Times New Roman" panose="02020603050405020304" pitchFamily="18" charset="0"/>
              </a:rPr>
              <a:t>bocavirus</a:t>
            </a:r>
            <a:r>
              <a:rPr lang="es-ES" sz="1800" dirty="0">
                <a:effectLst/>
                <a:latin typeface="Calibri" panose="020F0502020204030204" pitchFamily="34" charset="0"/>
                <a:ea typeface="Calibri" panose="020F0502020204030204" pitchFamily="34" charset="0"/>
                <a:cs typeface="Times New Roman" panose="02020603050405020304" pitchFamily="18" charset="0"/>
              </a:rPr>
              <a:t> humano, Yersinia , virus del herpes y otros.</a:t>
            </a:r>
            <a:endParaRPr lang="es-CO" sz="18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es-ES" sz="1800" dirty="0">
                <a:effectLst/>
                <a:latin typeface="Calibri" panose="020F0502020204030204" pitchFamily="34" charset="0"/>
                <a:ea typeface="Calibri" panose="020F0502020204030204" pitchFamily="34" charset="0"/>
                <a:cs typeface="Times New Roman" panose="02020603050405020304" pitchFamily="18" charset="0"/>
              </a:rPr>
              <a:t>También se han estudiado las toxinas de </a:t>
            </a:r>
            <a:r>
              <a:rPr lang="es-ES" sz="1800" dirty="0" err="1">
                <a:effectLst/>
                <a:latin typeface="Calibri" panose="020F0502020204030204" pitchFamily="34" charset="0"/>
                <a:ea typeface="Calibri" panose="020F0502020204030204" pitchFamily="34" charset="0"/>
                <a:cs typeface="Times New Roman" panose="02020603050405020304" pitchFamily="18" charset="0"/>
              </a:rPr>
              <a:t>Sthaphylococcus</a:t>
            </a:r>
            <a:r>
              <a:rPr lang="es-ES" sz="1800" dirty="0">
                <a:effectLst/>
                <a:latin typeface="Calibri" panose="020F0502020204030204" pitchFamily="34" charset="0"/>
                <a:ea typeface="Calibri" panose="020F0502020204030204" pitchFamily="34" charset="0"/>
                <a:cs typeface="Times New Roman" panose="02020603050405020304" pitchFamily="18" charset="0"/>
              </a:rPr>
              <a:t> Aureus y </a:t>
            </a:r>
            <a:r>
              <a:rPr lang="es-ES" sz="1800" dirty="0" err="1">
                <a:effectLst/>
                <a:latin typeface="Calibri" panose="020F0502020204030204" pitchFamily="34" charset="0"/>
                <a:ea typeface="Calibri" panose="020F0502020204030204" pitchFamily="34" charset="0"/>
                <a:cs typeface="Times New Roman" panose="02020603050405020304" pitchFamily="18" charset="0"/>
              </a:rPr>
              <a:t>Streptococcus</a:t>
            </a:r>
            <a:r>
              <a:rPr lang="es-ES" sz="1800" dirty="0">
                <a:effectLst/>
                <a:latin typeface="Calibri" panose="020F0502020204030204" pitchFamily="34" charset="0"/>
                <a:ea typeface="Calibri" panose="020F0502020204030204" pitchFamily="34" charset="0"/>
                <a:cs typeface="Times New Roman" panose="02020603050405020304" pitchFamily="18" charset="0"/>
              </a:rPr>
              <a:t> Pyogenes; y </a:t>
            </a:r>
            <a:r>
              <a:rPr lang="es-ES" sz="1800" dirty="0" err="1">
                <a:effectLst/>
                <a:latin typeface="Calibri" panose="020F0502020204030204" pitchFamily="34" charset="0"/>
                <a:ea typeface="Calibri" panose="020F0502020204030204" pitchFamily="34" charset="0"/>
                <a:cs typeface="Times New Roman" panose="02020603050405020304" pitchFamily="18" charset="0"/>
              </a:rPr>
              <a:t>superantígenos</a:t>
            </a:r>
            <a:r>
              <a:rPr lang="es-ES" sz="1800" dirty="0">
                <a:effectLst/>
                <a:latin typeface="Calibri" panose="020F0502020204030204" pitchFamily="34" charset="0"/>
                <a:ea typeface="Calibri" panose="020F0502020204030204" pitchFamily="34" charset="0"/>
                <a:cs typeface="Times New Roman" panose="02020603050405020304" pitchFamily="18" charset="0"/>
              </a:rPr>
              <a:t>. </a:t>
            </a:r>
            <a:endParaRPr lang="es-CO"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s-CO" dirty="0"/>
          </a:p>
        </p:txBody>
      </p:sp>
      <p:sp>
        <p:nvSpPr>
          <p:cNvPr id="4" name="Marcador de número de diapositiva 3"/>
          <p:cNvSpPr>
            <a:spLocks noGrp="1"/>
          </p:cNvSpPr>
          <p:nvPr>
            <p:ph type="sldNum" sz="quarter" idx="5"/>
          </p:nvPr>
        </p:nvSpPr>
        <p:spPr/>
        <p:txBody>
          <a:bodyPr/>
          <a:lstStyle/>
          <a:p>
            <a:fld id="{FEDF78BA-B8AF-4BAF-A482-04330EDC981A}" type="slidenum">
              <a:rPr lang="es-CO" smtClean="0"/>
              <a:t>7</a:t>
            </a:fld>
            <a:endParaRPr lang="es-CO"/>
          </a:p>
        </p:txBody>
      </p:sp>
    </p:spTree>
    <p:extLst>
      <p:ext uri="{BB962C8B-B14F-4D97-AF65-F5344CB8AC3E}">
        <p14:creationId xmlns:p14="http://schemas.microsoft.com/office/powerpoint/2010/main" val="307617576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algn="l"/>
            <a:r>
              <a:rPr lang="es-CO" sz="1800" b="1" i="0" u="none" strike="noStrike" baseline="0" dirty="0">
                <a:latin typeface="Frutiger-Bold"/>
              </a:rPr>
              <a:t>Sociedad argentina de cardiología. Enfermedad de Kawasaki: Consenso Interdisciplinario e Intersociedades (Guía Práctica Clínica).2017(85):1-15</a:t>
            </a:r>
            <a:endParaRPr lang="es-CO" dirty="0"/>
          </a:p>
        </p:txBody>
      </p:sp>
      <p:sp>
        <p:nvSpPr>
          <p:cNvPr id="4" name="Marcador de número de diapositiva 3"/>
          <p:cNvSpPr>
            <a:spLocks noGrp="1"/>
          </p:cNvSpPr>
          <p:nvPr>
            <p:ph type="sldNum" sz="quarter" idx="5"/>
          </p:nvPr>
        </p:nvSpPr>
        <p:spPr/>
        <p:txBody>
          <a:bodyPr/>
          <a:lstStyle/>
          <a:p>
            <a:fld id="{91BE1565-A00E-5145-9D02-6070F99AE0A7}" type="slidenum">
              <a:rPr lang="es-CO" smtClean="0"/>
              <a:t>58</a:t>
            </a:fld>
            <a:endParaRPr lang="es-CO" dirty="0"/>
          </a:p>
        </p:txBody>
      </p:sp>
    </p:spTree>
    <p:extLst>
      <p:ext uri="{BB962C8B-B14F-4D97-AF65-F5344CB8AC3E}">
        <p14:creationId xmlns:p14="http://schemas.microsoft.com/office/powerpoint/2010/main" val="3555677457"/>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algn="l"/>
            <a:r>
              <a:rPr lang="en-US" sz="1800" b="0" i="0" u="none" strike="noStrike" baseline="0" dirty="0">
                <a:latin typeface="NewsGothic"/>
              </a:rPr>
              <a:t>coronary artery lesions in 24%, with aneurysms in 8% and a number of patients with </a:t>
            </a:r>
            <a:r>
              <a:rPr lang="es-CO" sz="1800" b="0" i="0" u="none" strike="noStrike" baseline="0" dirty="0">
                <a:latin typeface="NewsGothic"/>
              </a:rPr>
              <a:t>stenoses and occlusions</a:t>
            </a:r>
            <a:endParaRPr lang="es-CO" dirty="0"/>
          </a:p>
        </p:txBody>
      </p:sp>
      <p:sp>
        <p:nvSpPr>
          <p:cNvPr id="4" name="Marcador de número de diapositiva 3"/>
          <p:cNvSpPr>
            <a:spLocks noGrp="1"/>
          </p:cNvSpPr>
          <p:nvPr>
            <p:ph type="sldNum" sz="quarter" idx="5"/>
          </p:nvPr>
        </p:nvSpPr>
        <p:spPr/>
        <p:txBody>
          <a:bodyPr/>
          <a:lstStyle/>
          <a:p>
            <a:fld id="{91BE1565-A00E-5145-9D02-6070F99AE0A7}" type="slidenum">
              <a:rPr lang="es-CO" smtClean="0"/>
              <a:t>62</a:t>
            </a:fld>
            <a:endParaRPr lang="es-CO" dirty="0"/>
          </a:p>
        </p:txBody>
      </p:sp>
    </p:spTree>
    <p:extLst>
      <p:ext uri="{BB962C8B-B14F-4D97-AF65-F5344CB8AC3E}">
        <p14:creationId xmlns:p14="http://schemas.microsoft.com/office/powerpoint/2010/main" val="2238415795"/>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O" dirty="0"/>
          </a:p>
        </p:txBody>
      </p:sp>
      <p:sp>
        <p:nvSpPr>
          <p:cNvPr id="4" name="Marcador de número de diapositiva 3"/>
          <p:cNvSpPr>
            <a:spLocks noGrp="1"/>
          </p:cNvSpPr>
          <p:nvPr>
            <p:ph type="sldNum" sz="quarter" idx="5"/>
          </p:nvPr>
        </p:nvSpPr>
        <p:spPr/>
        <p:txBody>
          <a:bodyPr/>
          <a:lstStyle/>
          <a:p>
            <a:fld id="{7EDF6B4C-A2FA-4D12-8BD9-CDA8E81F83BA}" type="slidenum">
              <a:rPr lang="es-CO" smtClean="0"/>
              <a:t>63</a:t>
            </a:fld>
            <a:endParaRPr lang="es-CO" dirty="0"/>
          </a:p>
        </p:txBody>
      </p:sp>
    </p:spTree>
    <p:extLst>
      <p:ext uri="{BB962C8B-B14F-4D97-AF65-F5344CB8AC3E}">
        <p14:creationId xmlns:p14="http://schemas.microsoft.com/office/powerpoint/2010/main" val="4052540064"/>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MX" dirty="0"/>
              <a:t>Mayor longitud y ubicación distal de aneurismas que aumentan el riesgo de estasis de flujo</a:t>
            </a:r>
          </a:p>
          <a:p>
            <a:endParaRPr lang="es-MX" dirty="0"/>
          </a:p>
          <a:p>
            <a:r>
              <a:rPr lang="es-MX" dirty="0"/>
              <a:t>Mayor número total de aneurismas</a:t>
            </a:r>
          </a:p>
          <a:p>
            <a:endParaRPr lang="es-MX" dirty="0"/>
          </a:p>
          <a:p>
            <a:r>
              <a:rPr lang="es-MX" dirty="0"/>
              <a:t>Mayor número de ramas afectadas</a:t>
            </a:r>
          </a:p>
          <a:p>
            <a:endParaRPr lang="es-MX" dirty="0"/>
          </a:p>
          <a:p>
            <a:r>
              <a:rPr lang="es-MX" dirty="0"/>
              <a:t>Presencia de irregularidades luminales</a:t>
            </a:r>
          </a:p>
          <a:p>
            <a:endParaRPr lang="es-MX" dirty="0"/>
          </a:p>
          <a:p>
            <a:r>
              <a:rPr lang="es-MX" dirty="0"/>
              <a:t>Caracterización anormal de la pared del vaso (calcificación, luminal</a:t>
            </a:r>
          </a:p>
          <a:p>
            <a:r>
              <a:rPr lang="es-MX" dirty="0"/>
              <a:t>proliferación miofibroblástica)</a:t>
            </a:r>
          </a:p>
          <a:p>
            <a:endParaRPr lang="es-MX" dirty="0"/>
          </a:p>
          <a:p>
            <a:r>
              <a:rPr lang="es-MX" dirty="0"/>
              <a:t>Presencia de anomalías funcionales (vasodilatación alterada, reserva de flujo alterada)</a:t>
            </a:r>
          </a:p>
          <a:p>
            <a:endParaRPr lang="es-MX" dirty="0"/>
          </a:p>
          <a:p>
            <a:r>
              <a:rPr lang="es-MX" dirty="0"/>
              <a:t>Ausencia o mala calidad de los vasos colaterales</a:t>
            </a:r>
          </a:p>
          <a:p>
            <a:endParaRPr lang="es-MX" dirty="0"/>
          </a:p>
          <a:p>
            <a:r>
              <a:rPr lang="es-MX" dirty="0"/>
              <a:t>Revascularización previa realizada</a:t>
            </a:r>
          </a:p>
          <a:p>
            <a:endParaRPr lang="es-MX" dirty="0"/>
          </a:p>
          <a:p>
            <a:r>
              <a:rPr lang="es-MX" dirty="0"/>
              <a:t>Trombosis arterial coronaria previa</a:t>
            </a:r>
          </a:p>
          <a:p>
            <a:endParaRPr lang="es-MX" dirty="0"/>
          </a:p>
          <a:p>
            <a:r>
              <a:rPr lang="es-MX" dirty="0"/>
              <a:t>Infarto de miocardio previo</a:t>
            </a:r>
          </a:p>
          <a:p>
            <a:endParaRPr lang="es-MX" dirty="0"/>
          </a:p>
          <a:p>
            <a:r>
              <a:rPr lang="es-MX" dirty="0"/>
              <a:t>Presencia de disfunción ventricular</a:t>
            </a:r>
          </a:p>
          <a:p>
            <a:endParaRPr lang="es-CO" dirty="0"/>
          </a:p>
        </p:txBody>
      </p:sp>
      <p:sp>
        <p:nvSpPr>
          <p:cNvPr id="4" name="Marcador de número de diapositiva 3"/>
          <p:cNvSpPr>
            <a:spLocks noGrp="1"/>
          </p:cNvSpPr>
          <p:nvPr>
            <p:ph type="sldNum" sz="quarter" idx="5"/>
          </p:nvPr>
        </p:nvSpPr>
        <p:spPr/>
        <p:txBody>
          <a:bodyPr/>
          <a:lstStyle/>
          <a:p>
            <a:fld id="{7EDF6B4C-A2FA-4D12-8BD9-CDA8E81F83BA}" type="slidenum">
              <a:rPr lang="es-CO" smtClean="0"/>
              <a:t>64</a:t>
            </a:fld>
            <a:endParaRPr lang="es-CO" dirty="0"/>
          </a:p>
        </p:txBody>
      </p:sp>
    </p:spTree>
    <p:extLst>
      <p:ext uri="{BB962C8B-B14F-4D97-AF65-F5344CB8AC3E}">
        <p14:creationId xmlns:p14="http://schemas.microsoft.com/office/powerpoint/2010/main" val="1411830427"/>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O" dirty="0"/>
          </a:p>
        </p:txBody>
      </p:sp>
      <p:sp>
        <p:nvSpPr>
          <p:cNvPr id="4" name="Marcador de número de diapositiva 3"/>
          <p:cNvSpPr>
            <a:spLocks noGrp="1"/>
          </p:cNvSpPr>
          <p:nvPr>
            <p:ph type="sldNum" sz="quarter" idx="5"/>
          </p:nvPr>
        </p:nvSpPr>
        <p:spPr/>
        <p:txBody>
          <a:bodyPr/>
          <a:lstStyle/>
          <a:p>
            <a:fld id="{7EDF6B4C-A2FA-4D12-8BD9-CDA8E81F83BA}" type="slidenum">
              <a:rPr lang="es-CO" smtClean="0"/>
              <a:t>68</a:t>
            </a:fld>
            <a:endParaRPr lang="es-CO" dirty="0"/>
          </a:p>
        </p:txBody>
      </p:sp>
    </p:spTree>
    <p:extLst>
      <p:ext uri="{BB962C8B-B14F-4D97-AF65-F5344CB8AC3E}">
        <p14:creationId xmlns:p14="http://schemas.microsoft.com/office/powerpoint/2010/main" val="632150041"/>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CO" b="1" dirty="0"/>
              <a:t>Pacientes mayores. Síntomas gastrointestinales, cefalea, fiebre – hipotensión, extremidades frías. Todos con ferritina, dímero D, troponina y pro BNP elevados. Muchos con disfunción cardiaca. </a:t>
            </a:r>
          </a:p>
          <a:p>
            <a:endParaRPr lang="es-CO" b="1" dirty="0"/>
          </a:p>
          <a:p>
            <a:r>
              <a:rPr lang="es-CO" b="1" dirty="0"/>
              <a:t>Aril 2020, los médicos del Reino Unido informaron sobre un grupo de ocho niños previamente sanos que presentaban shock cardiovascular, fiebre e hiperinflamación.</a:t>
            </a:r>
          </a:p>
          <a:p>
            <a:endParaRPr lang="es-CO" b="1" dirty="0"/>
          </a:p>
          <a:p>
            <a:r>
              <a:rPr lang="es-CO" b="1" dirty="0"/>
              <a:t>Health Service en Inglaterra en abril de 2020 sobre casos de niños mayores en edad escolar y adolescentes que presentaban fiebre, hipotensión, dolor abdominal severo y disfunción cardíaca que dieron positivo a la infección por SARS-CoV-2 ya sea por ensayo de RT-PCR nasofaríngeo o por prueba de anticuerpos. Estos niños tenían hallazgos de laboratorio de tormenta de citocinas, incluidos niveles altos de IL-6 en suero, y generalmente requerían apoyo inotrópico para aumentar el gasto cardíaco con una rara necesidad de oxigenación por membrana extracorpórea. </a:t>
            </a:r>
          </a:p>
          <a:p>
            <a:endParaRPr lang="es-CO" b="1" dirty="0"/>
          </a:p>
          <a:p>
            <a:r>
              <a:rPr lang="es-CO" b="1" dirty="0"/>
              <a:t>En series de casos publicadas, muchos de los pacientes pediátricos con este síndrome hiperinflamatorio han tenido fiebre y manifestaciones mucocutáneas similares a las de la enfermedad de Kawasaki. </a:t>
            </a:r>
          </a:p>
          <a:p>
            <a:endParaRPr lang="es-CO" b="1" dirty="0"/>
          </a:p>
          <a:p>
            <a:r>
              <a:rPr lang="es-CO" b="1" dirty="0"/>
              <a:t> El 14 de mayo de 2020, los Centros para el Control y la Prevención de Enfermedades (CDC) emitieron una aviso nacional de salud para informar sobre casos que cumplan los criterios de síndrome inflamatorio multisistémico en niños (MIS-C)</a:t>
            </a:r>
          </a:p>
        </p:txBody>
      </p:sp>
      <p:sp>
        <p:nvSpPr>
          <p:cNvPr id="4" name="Marcador de número de diapositiva 3"/>
          <p:cNvSpPr>
            <a:spLocks noGrp="1"/>
          </p:cNvSpPr>
          <p:nvPr>
            <p:ph type="sldNum" sz="quarter" idx="5"/>
          </p:nvPr>
        </p:nvSpPr>
        <p:spPr/>
        <p:txBody>
          <a:bodyPr/>
          <a:lstStyle/>
          <a:p>
            <a:fld id="{FC7E0798-2CDB-464B-AF79-87FCBF358AE0}" type="slidenum">
              <a:rPr lang="es-CO" smtClean="0"/>
              <a:t>73</a:t>
            </a:fld>
            <a:endParaRPr lang="es-CO" dirty="0"/>
          </a:p>
        </p:txBody>
      </p:sp>
    </p:spTree>
    <p:extLst>
      <p:ext uri="{BB962C8B-B14F-4D97-AF65-F5344CB8AC3E}">
        <p14:creationId xmlns:p14="http://schemas.microsoft.com/office/powerpoint/2010/main" val="2283642182"/>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CO" dirty="0"/>
              <a:t>MIS-C, es un síndrome con una variedad de presentaciones clínicas y ausencia de hallazgos patognomónicos o pruebas de diagnóstico</a:t>
            </a:r>
          </a:p>
          <a:p>
            <a:endParaRPr lang="es-CO" dirty="0"/>
          </a:p>
          <a:p>
            <a:r>
              <a:rPr lang="es-CO" dirty="0"/>
              <a:t>Sin embargo, a diferencia de la enfermedad de Kawasaki, en informes tempranos se ha sugerido que MIS-C afecta predominantemente a adolescentes y niños mayores de 5 años y que se asocia con una afectación cardiovascular más frecuente.</a:t>
            </a:r>
          </a:p>
          <a:p>
            <a:endParaRPr lang="es-CO" dirty="0"/>
          </a:p>
          <a:p>
            <a:r>
              <a:rPr lang="es-CO" sz="1200" dirty="0"/>
              <a:t>Fiebre, marcadores de inflamación, choque cardiogénico, compromiso multisistémico</a:t>
            </a:r>
          </a:p>
          <a:p>
            <a:r>
              <a:rPr lang="es-CO" sz="1200" dirty="0"/>
              <a:t>Mayo 2020 -- CDC emitió un aviso nacional de salud para informar sobre los casos que cumplen los criterios de síndrome inflamatorio multisistémico en niños (MIS-C)</a:t>
            </a:r>
          </a:p>
          <a:p>
            <a:endParaRPr lang="es-CO" dirty="0"/>
          </a:p>
        </p:txBody>
      </p:sp>
      <p:sp>
        <p:nvSpPr>
          <p:cNvPr id="4" name="Marcador de número de diapositiva 3"/>
          <p:cNvSpPr>
            <a:spLocks noGrp="1"/>
          </p:cNvSpPr>
          <p:nvPr>
            <p:ph type="sldNum" sz="quarter" idx="5"/>
          </p:nvPr>
        </p:nvSpPr>
        <p:spPr/>
        <p:txBody>
          <a:bodyPr/>
          <a:lstStyle/>
          <a:p>
            <a:fld id="{91BE1565-A00E-5145-9D02-6070F99AE0A7}" type="slidenum">
              <a:rPr lang="es-CO" smtClean="0"/>
              <a:t>74</a:t>
            </a:fld>
            <a:endParaRPr lang="es-CO" dirty="0"/>
          </a:p>
        </p:txBody>
      </p:sp>
    </p:spTree>
    <p:extLst>
      <p:ext uri="{BB962C8B-B14F-4D97-AF65-F5344CB8AC3E}">
        <p14:creationId xmlns:p14="http://schemas.microsoft.com/office/powerpoint/2010/main" val="1822363324"/>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CO" dirty="0"/>
              <a:t>Se utilizan diferentes terminología y definiciones de casos para este fenotipo inflamatorio multisistémico asociado a COVID-19 en niños según el país y la región</a:t>
            </a:r>
          </a:p>
          <a:p>
            <a:endParaRPr lang="es-CO" dirty="0"/>
          </a:p>
          <a:p>
            <a:pPr marL="228600" indent="-228600">
              <a:buAutoNum type="arabicPeriod"/>
            </a:pPr>
            <a:r>
              <a:rPr lang="es-CO" dirty="0"/>
              <a:t>Reino unido </a:t>
            </a:r>
          </a:p>
          <a:p>
            <a:pPr marL="228600" indent="-228600">
              <a:buAutoNum type="arabicPeriod"/>
            </a:pPr>
            <a:r>
              <a:rPr lang="es-CO" dirty="0"/>
              <a:t>Estados unidos </a:t>
            </a:r>
          </a:p>
          <a:p>
            <a:pPr marL="228600" indent="-228600">
              <a:buAutoNum type="arabicPeriod"/>
            </a:pPr>
            <a:endParaRPr lang="es-CO" dirty="0"/>
          </a:p>
        </p:txBody>
      </p:sp>
      <p:sp>
        <p:nvSpPr>
          <p:cNvPr id="4" name="Marcador de número de diapositiva 3"/>
          <p:cNvSpPr>
            <a:spLocks noGrp="1"/>
          </p:cNvSpPr>
          <p:nvPr>
            <p:ph type="sldNum" sz="quarter" idx="5"/>
          </p:nvPr>
        </p:nvSpPr>
        <p:spPr/>
        <p:txBody>
          <a:bodyPr/>
          <a:lstStyle/>
          <a:p>
            <a:fld id="{FC7E0798-2CDB-464B-AF79-87FCBF358AE0}" type="slidenum">
              <a:rPr lang="es-CO" smtClean="0"/>
              <a:t>75</a:t>
            </a:fld>
            <a:endParaRPr lang="es-CO" dirty="0"/>
          </a:p>
        </p:txBody>
      </p:sp>
    </p:spTree>
    <p:extLst>
      <p:ext uri="{BB962C8B-B14F-4D97-AF65-F5344CB8AC3E}">
        <p14:creationId xmlns:p14="http://schemas.microsoft.com/office/powerpoint/2010/main" val="2844471195"/>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O" dirty="0"/>
          </a:p>
        </p:txBody>
      </p:sp>
      <p:sp>
        <p:nvSpPr>
          <p:cNvPr id="4" name="Marcador de número de diapositiva 3"/>
          <p:cNvSpPr>
            <a:spLocks noGrp="1"/>
          </p:cNvSpPr>
          <p:nvPr>
            <p:ph type="sldNum" sz="quarter" idx="5"/>
          </p:nvPr>
        </p:nvSpPr>
        <p:spPr/>
        <p:txBody>
          <a:bodyPr/>
          <a:lstStyle/>
          <a:p>
            <a:fld id="{FC7E0798-2CDB-464B-AF79-87FCBF358AE0}" type="slidenum">
              <a:rPr lang="es-CO" smtClean="0"/>
              <a:t>76</a:t>
            </a:fld>
            <a:endParaRPr lang="es-CO" dirty="0"/>
          </a:p>
        </p:txBody>
      </p:sp>
    </p:spTree>
    <p:extLst>
      <p:ext uri="{BB962C8B-B14F-4D97-AF65-F5344CB8AC3E}">
        <p14:creationId xmlns:p14="http://schemas.microsoft.com/office/powerpoint/2010/main" val="4162999168"/>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ES" sz="1200" b="0" i="0" u="none" strike="noStrike" cap="none" dirty="0">
                <a:solidFill>
                  <a:srgbClr val="000000"/>
                </a:solidFill>
                <a:effectLst/>
                <a:latin typeface="Arial"/>
                <a:ea typeface="Arial"/>
                <a:cs typeface="Arial"/>
                <a:sym typeface="Arial"/>
              </a:rPr>
              <a:t>El virus ingresa a una célula principalmente al unirse a la enzima convertidora de angiotensina 2, que se expresa en gran medida en las células pulmonares, las células alveolares, los miocitos cardíacos, el endotelio vascular y un pequeño subconjunto de células inmunes.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s-ES" sz="1200" b="0" i="0" u="none" strike="noStrike" cap="none" dirty="0">
              <a:solidFill>
                <a:srgbClr val="000000"/>
              </a:solidFill>
              <a:effectLst/>
              <a:latin typeface="Arial"/>
              <a:ea typeface="Arial"/>
              <a:cs typeface="Arial"/>
              <a:sym typeface="Aria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s-ES" sz="1200" b="0" i="0" u="none" strike="noStrike" cap="none" dirty="0">
                <a:solidFill>
                  <a:srgbClr val="000000"/>
                </a:solidFill>
                <a:effectLst/>
                <a:latin typeface="Arial"/>
                <a:ea typeface="Arial"/>
                <a:cs typeface="Arial"/>
                <a:sym typeface="Arial"/>
              </a:rPr>
              <a:t>La evidencia ha demostrado que una respuesta inmune innata desregulada y una posterior tormenta de citocinas, y daño endotelial, podrían desempeñar un papel en la manifestación clínica de casos graves de COVID19, lo que lleva a lesión pulmonar aguda, síndrome de dificultad respiratoria aguda y fallo multiorgánico.</a:t>
            </a:r>
          </a:p>
          <a:p>
            <a:pPr marL="0" marR="0" lvl="0" indent="0" algn="l" defTabSz="914400" rtl="0" eaLnBrk="1" fontAlgn="auto" latinLnBrk="0" hangingPunct="1">
              <a:lnSpc>
                <a:spcPct val="100000"/>
              </a:lnSpc>
              <a:spcBef>
                <a:spcPts val="0"/>
              </a:spcBef>
              <a:spcAft>
                <a:spcPts val="0"/>
              </a:spcAft>
              <a:buClrTx/>
              <a:buSzTx/>
              <a:buFontTx/>
              <a:buNone/>
              <a:tabLst/>
              <a:defRPr/>
            </a:pPr>
            <a:endParaRPr lang="es-ES" sz="1200" b="0" i="0" u="none" strike="noStrike" cap="none" dirty="0">
              <a:solidFill>
                <a:srgbClr val="000000"/>
              </a:solidFill>
              <a:effectLst/>
              <a:latin typeface="Arial"/>
              <a:ea typeface="Arial"/>
              <a:cs typeface="Arial"/>
              <a:sym typeface="Arial"/>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s-ES" sz="1200" b="0" i="0" u="none" strike="noStrike" cap="none" dirty="0">
              <a:solidFill>
                <a:srgbClr val="000000"/>
              </a:solidFill>
              <a:effectLst/>
              <a:latin typeface="Arial"/>
              <a:ea typeface="Arial"/>
              <a:cs typeface="Arial"/>
              <a:sym typeface="Aria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s-ES" sz="1200" b="0" i="0" u="none" strike="noStrike" cap="none" dirty="0">
                <a:solidFill>
                  <a:srgbClr val="000000"/>
                </a:solidFill>
                <a:effectLst/>
                <a:latin typeface="Arial"/>
                <a:ea typeface="Arial"/>
                <a:cs typeface="Arial"/>
                <a:sym typeface="Arial"/>
              </a:rPr>
              <a:t>Hipótesis de la patogénesis del SARS-CoV-2 y respuesta inmune en la lesión cardiovascular. La proteína de pico (SARS-2-S) en el virus se activa por la serina proteasa celular TMPRSS2 altamente expresada en las células pulmonares, renales y gastrointestinales y se involucra con la enzima convertidora de angiotensina 2 (ACE2) que se expresa altamente en las células epiteliales respiratorias para la entrada en la célula huésped. La infección temprana se caracteriza por la replicación viral y el daño directo del virus a las células huésped, a través de la entrada celular mediada por ACE2 / TMPRSS2 (proteína dependiente de serina). A medida que la infección progresa, las señales proinflamatorias aumentan la producción de citocinas inflamatorias por parte de las células en el sistema inmune adaptativo e innato, lo que provoca tormentas de citocinas y daño a múltiples órganos.</a:t>
            </a:r>
            <a:r>
              <a:rPr lang="es-CO" dirty="0">
                <a:effectLst/>
              </a:rPr>
              <a:t> </a:t>
            </a:r>
            <a:endParaRPr lang="es-ES" dirty="0"/>
          </a:p>
          <a:p>
            <a:endParaRPr lang="es-CO" dirty="0"/>
          </a:p>
        </p:txBody>
      </p:sp>
      <p:sp>
        <p:nvSpPr>
          <p:cNvPr id="4" name="Marcador de número de diapositiva 3"/>
          <p:cNvSpPr>
            <a:spLocks noGrp="1"/>
          </p:cNvSpPr>
          <p:nvPr>
            <p:ph type="sldNum" sz="quarter" idx="5"/>
          </p:nvPr>
        </p:nvSpPr>
        <p:spPr/>
        <p:txBody>
          <a:bodyPr/>
          <a:lstStyle/>
          <a:p>
            <a:fld id="{FC7E0798-2CDB-464B-AF79-87FCBF358AE0}" type="slidenum">
              <a:rPr lang="es-CO" smtClean="0"/>
              <a:t>77</a:t>
            </a:fld>
            <a:endParaRPr lang="es-CO" dirty="0"/>
          </a:p>
        </p:txBody>
      </p:sp>
    </p:spTree>
    <p:extLst>
      <p:ext uri="{BB962C8B-B14F-4D97-AF65-F5344CB8AC3E}">
        <p14:creationId xmlns:p14="http://schemas.microsoft.com/office/powerpoint/2010/main" val="192951401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O" dirty="0"/>
          </a:p>
        </p:txBody>
      </p:sp>
      <p:sp>
        <p:nvSpPr>
          <p:cNvPr id="4" name="Marcador de número de diapositiva 3"/>
          <p:cNvSpPr>
            <a:spLocks noGrp="1"/>
          </p:cNvSpPr>
          <p:nvPr>
            <p:ph type="sldNum" sz="quarter" idx="5"/>
          </p:nvPr>
        </p:nvSpPr>
        <p:spPr/>
        <p:txBody>
          <a:bodyPr/>
          <a:lstStyle/>
          <a:p>
            <a:fld id="{FEDF78BA-B8AF-4BAF-A482-04330EDC981A}" type="slidenum">
              <a:rPr lang="es-CO" smtClean="0"/>
              <a:t>9</a:t>
            </a:fld>
            <a:endParaRPr lang="es-CO"/>
          </a:p>
        </p:txBody>
      </p:sp>
    </p:spTree>
    <p:extLst>
      <p:ext uri="{BB962C8B-B14F-4D97-AF65-F5344CB8AC3E}">
        <p14:creationId xmlns:p14="http://schemas.microsoft.com/office/powerpoint/2010/main" val="175372812"/>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O" dirty="0"/>
          </a:p>
        </p:txBody>
      </p:sp>
      <p:sp>
        <p:nvSpPr>
          <p:cNvPr id="4" name="Marcador de número de diapositiva 3"/>
          <p:cNvSpPr>
            <a:spLocks noGrp="1"/>
          </p:cNvSpPr>
          <p:nvPr>
            <p:ph type="sldNum" sz="quarter" idx="5"/>
          </p:nvPr>
        </p:nvSpPr>
        <p:spPr/>
        <p:txBody>
          <a:bodyPr/>
          <a:lstStyle/>
          <a:p>
            <a:fld id="{FC7E0798-2CDB-464B-AF79-87FCBF358AE0}" type="slidenum">
              <a:rPr lang="es-CO" smtClean="0"/>
              <a:t>78</a:t>
            </a:fld>
            <a:endParaRPr lang="es-CO" dirty="0"/>
          </a:p>
        </p:txBody>
      </p:sp>
    </p:spTree>
    <p:extLst>
      <p:ext uri="{BB962C8B-B14F-4D97-AF65-F5344CB8AC3E}">
        <p14:creationId xmlns:p14="http://schemas.microsoft.com/office/powerpoint/2010/main" val="2401816656"/>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O" dirty="0"/>
          </a:p>
        </p:txBody>
      </p:sp>
      <p:sp>
        <p:nvSpPr>
          <p:cNvPr id="4" name="Marcador de número de diapositiva 3"/>
          <p:cNvSpPr>
            <a:spLocks noGrp="1"/>
          </p:cNvSpPr>
          <p:nvPr>
            <p:ph type="sldNum" sz="quarter" idx="5"/>
          </p:nvPr>
        </p:nvSpPr>
        <p:spPr/>
        <p:txBody>
          <a:bodyPr/>
          <a:lstStyle/>
          <a:p>
            <a:fld id="{FC7E0798-2CDB-464B-AF79-87FCBF358AE0}" type="slidenum">
              <a:rPr lang="es-CO" smtClean="0"/>
              <a:t>80</a:t>
            </a:fld>
            <a:endParaRPr lang="es-CO" dirty="0"/>
          </a:p>
        </p:txBody>
      </p:sp>
    </p:spTree>
    <p:extLst>
      <p:ext uri="{BB962C8B-B14F-4D97-AF65-F5344CB8AC3E}">
        <p14:creationId xmlns:p14="http://schemas.microsoft.com/office/powerpoint/2010/main" val="3325661289"/>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n-US" sz="1200" dirty="0"/>
              <a:t>Beth S. </a:t>
            </a:r>
            <a:r>
              <a:rPr lang="en-US" b="1" i="0" dirty="0">
                <a:solidFill>
                  <a:srgbClr val="232323"/>
                </a:solidFill>
                <a:effectLst/>
                <a:latin typeface="Noto Sans"/>
              </a:rPr>
              <a:t>Multisystem inflammatory syndrome in children (MIS-C) clinical features, evaluation, and diagnosis. </a:t>
            </a:r>
            <a:r>
              <a:rPr lang="en-US" sz="1200" dirty="0"/>
              <a:t>UptoDate. 2020</a:t>
            </a:r>
            <a:endParaRPr lang="es-CO" dirty="0"/>
          </a:p>
        </p:txBody>
      </p:sp>
      <p:sp>
        <p:nvSpPr>
          <p:cNvPr id="4" name="Marcador de número de diapositiva 3"/>
          <p:cNvSpPr>
            <a:spLocks noGrp="1"/>
          </p:cNvSpPr>
          <p:nvPr>
            <p:ph type="sldNum" sz="quarter" idx="5"/>
          </p:nvPr>
        </p:nvSpPr>
        <p:spPr/>
        <p:txBody>
          <a:bodyPr/>
          <a:lstStyle/>
          <a:p>
            <a:fld id="{91BE1565-A00E-5145-9D02-6070F99AE0A7}" type="slidenum">
              <a:rPr lang="es-CO" smtClean="0"/>
              <a:t>82</a:t>
            </a:fld>
            <a:endParaRPr lang="es-CO" dirty="0"/>
          </a:p>
        </p:txBody>
      </p:sp>
    </p:spTree>
    <p:extLst>
      <p:ext uri="{BB962C8B-B14F-4D97-AF65-F5344CB8AC3E}">
        <p14:creationId xmlns:p14="http://schemas.microsoft.com/office/powerpoint/2010/main" val="3776936640"/>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lvl="1"/>
            <a:endParaRPr lang="es-CO" sz="2200" dirty="0"/>
          </a:p>
          <a:p>
            <a:endParaRPr lang="es-CO" dirty="0"/>
          </a:p>
        </p:txBody>
      </p:sp>
      <p:sp>
        <p:nvSpPr>
          <p:cNvPr id="4" name="Marcador de número de diapositiva 3"/>
          <p:cNvSpPr>
            <a:spLocks noGrp="1"/>
          </p:cNvSpPr>
          <p:nvPr>
            <p:ph type="sldNum" sz="quarter" idx="5"/>
          </p:nvPr>
        </p:nvSpPr>
        <p:spPr/>
        <p:txBody>
          <a:bodyPr/>
          <a:lstStyle/>
          <a:p>
            <a:fld id="{91BE1565-A00E-5145-9D02-6070F99AE0A7}" type="slidenum">
              <a:rPr lang="es-CO" smtClean="0"/>
              <a:t>86</a:t>
            </a:fld>
            <a:endParaRPr lang="es-CO" dirty="0"/>
          </a:p>
        </p:txBody>
      </p:sp>
    </p:spTree>
    <p:extLst>
      <p:ext uri="{BB962C8B-B14F-4D97-AF65-F5344CB8AC3E}">
        <p14:creationId xmlns:p14="http://schemas.microsoft.com/office/powerpoint/2010/main" val="3869110726"/>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lvl="1"/>
            <a:endParaRPr lang="es-CO" sz="2200" dirty="0"/>
          </a:p>
          <a:p>
            <a:endParaRPr lang="es-CO" dirty="0"/>
          </a:p>
        </p:txBody>
      </p:sp>
      <p:sp>
        <p:nvSpPr>
          <p:cNvPr id="4" name="Marcador de número de diapositiva 3"/>
          <p:cNvSpPr>
            <a:spLocks noGrp="1"/>
          </p:cNvSpPr>
          <p:nvPr>
            <p:ph type="sldNum" sz="quarter" idx="5"/>
          </p:nvPr>
        </p:nvSpPr>
        <p:spPr/>
        <p:txBody>
          <a:bodyPr/>
          <a:lstStyle/>
          <a:p>
            <a:fld id="{91BE1565-A00E-5145-9D02-6070F99AE0A7}" type="slidenum">
              <a:rPr lang="es-CO" smtClean="0"/>
              <a:t>87</a:t>
            </a:fld>
            <a:endParaRPr lang="es-CO" dirty="0"/>
          </a:p>
        </p:txBody>
      </p:sp>
    </p:spTree>
    <p:extLst>
      <p:ext uri="{BB962C8B-B14F-4D97-AF65-F5344CB8AC3E}">
        <p14:creationId xmlns:p14="http://schemas.microsoft.com/office/powerpoint/2010/main" val="266500540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S" sz="1800" dirty="0">
                <a:effectLst/>
                <a:latin typeface="Calibri" panose="020F0502020204030204" pitchFamily="34" charset="0"/>
                <a:ea typeface="Calibri" panose="020F0502020204030204" pitchFamily="34" charset="0"/>
              </a:rPr>
              <a:t>Los macrófagos, linfocitos T y miofibroblastos secretan VEGF y metaloproteinasas de matriz, entre otras citoquinas, como TNF-α, IL-1 e IL-6 y enzimas, dentro de la pared arterial. Las enzimas destruyen las fibras de colágeno y elastina, debilitan el soporte estructural de la pared arterial y ocasionan su dilatación o formación de aneurismas. Asimismo, las células de los vasos de neoformación, dentro de la pared dañada, secretan E-selectina y VCAM-1, las cuales pueden potenciar el infiltrado inflamatorio en la pared y promover interacciones del endotelio con células inflamatorias circulantes. El daño de la pared arterial es irregular, con áreas normales adyacentes a otras gravemente inflamadas.</a:t>
            </a:r>
            <a:endParaRPr lang="es-CO" dirty="0"/>
          </a:p>
        </p:txBody>
      </p:sp>
      <p:sp>
        <p:nvSpPr>
          <p:cNvPr id="4" name="Marcador de número de diapositiva 3"/>
          <p:cNvSpPr>
            <a:spLocks noGrp="1"/>
          </p:cNvSpPr>
          <p:nvPr>
            <p:ph type="sldNum" sz="quarter" idx="5"/>
          </p:nvPr>
        </p:nvSpPr>
        <p:spPr/>
        <p:txBody>
          <a:bodyPr/>
          <a:lstStyle/>
          <a:p>
            <a:fld id="{FEDF78BA-B8AF-4BAF-A482-04330EDC981A}" type="slidenum">
              <a:rPr lang="es-CO" smtClean="0"/>
              <a:t>10</a:t>
            </a:fld>
            <a:endParaRPr lang="es-CO"/>
          </a:p>
        </p:txBody>
      </p:sp>
    </p:spTree>
    <p:extLst>
      <p:ext uri="{BB962C8B-B14F-4D97-AF65-F5344CB8AC3E}">
        <p14:creationId xmlns:p14="http://schemas.microsoft.com/office/powerpoint/2010/main" val="235572734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CO" dirty="0"/>
              <a:t>PROLIFERACION LUMINAL DE FIBROBLASTOS</a:t>
            </a:r>
          </a:p>
          <a:p>
            <a:endParaRPr lang="es-CO" dirty="0"/>
          </a:p>
          <a:p>
            <a:r>
              <a:rPr lang="es-CO" sz="1200" dirty="0"/>
              <a:t>0-9 días: </a:t>
            </a:r>
            <a:r>
              <a:rPr lang="es-CO" sz="1200" dirty="0">
                <a:solidFill>
                  <a:srgbClr val="FF40FF"/>
                </a:solidFill>
              </a:rPr>
              <a:t>vasculitis</a:t>
            </a:r>
            <a:r>
              <a:rPr lang="es-CO" sz="1200" dirty="0"/>
              <a:t> de la íntima coronaria</a:t>
            </a:r>
          </a:p>
          <a:p>
            <a:r>
              <a:rPr lang="es-CO" sz="1200" dirty="0"/>
              <a:t>10-25 días: </a:t>
            </a:r>
            <a:r>
              <a:rPr lang="es-CO" sz="1200" dirty="0" err="1">
                <a:solidFill>
                  <a:srgbClr val="FF40FF"/>
                </a:solidFill>
              </a:rPr>
              <a:t>panvasculitis</a:t>
            </a:r>
            <a:r>
              <a:rPr lang="es-CO" sz="1200" dirty="0"/>
              <a:t> con formación de aneurismas</a:t>
            </a:r>
          </a:p>
          <a:p>
            <a:r>
              <a:rPr lang="es-CO" dirty="0"/>
              <a:t>Mas de 28 días cambios mas crónicos,</a:t>
            </a:r>
            <a:r>
              <a:rPr lang="es-CO" baseline="0" dirty="0"/>
              <a:t> como </a:t>
            </a:r>
            <a:r>
              <a:rPr lang="es-CO" baseline="0" dirty="0" err="1"/>
              <a:t>granulación.estenosis</a:t>
            </a:r>
            <a:r>
              <a:rPr lang="es-CO" baseline="0" dirty="0"/>
              <a:t>, fibrosis </a:t>
            </a:r>
            <a:endParaRPr lang="es-CO" dirty="0"/>
          </a:p>
          <a:p>
            <a:endParaRPr lang="es-CO" dirty="0"/>
          </a:p>
        </p:txBody>
      </p:sp>
      <p:sp>
        <p:nvSpPr>
          <p:cNvPr id="4" name="Marcador de número de diapositiva 3"/>
          <p:cNvSpPr>
            <a:spLocks noGrp="1"/>
          </p:cNvSpPr>
          <p:nvPr>
            <p:ph type="sldNum" sz="quarter" idx="5"/>
          </p:nvPr>
        </p:nvSpPr>
        <p:spPr/>
        <p:txBody>
          <a:bodyPr/>
          <a:lstStyle/>
          <a:p>
            <a:fld id="{91BE1565-A00E-5145-9D02-6070F99AE0A7}" type="slidenum">
              <a:rPr lang="es-CO" smtClean="0"/>
              <a:t>11</a:t>
            </a:fld>
            <a:endParaRPr lang="es-CO"/>
          </a:p>
        </p:txBody>
      </p:sp>
    </p:spTree>
    <p:extLst>
      <p:ext uri="{BB962C8B-B14F-4D97-AF65-F5344CB8AC3E}">
        <p14:creationId xmlns:p14="http://schemas.microsoft.com/office/powerpoint/2010/main" val="20850300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CO" sz="1200" b="1" kern="1200" dirty="0">
                <a:solidFill>
                  <a:schemeClr val="tx1"/>
                </a:solidFill>
                <a:effectLst/>
                <a:latin typeface="+mn-lt"/>
                <a:ea typeface="+mn-ea"/>
                <a:cs typeface="+mn-cs"/>
              </a:rPr>
              <a:t>Fase subaguda </a:t>
            </a:r>
            <a:endParaRPr lang="es-CO" dirty="0"/>
          </a:p>
          <a:p>
            <a:r>
              <a:rPr lang="es-CO" sz="1200" kern="1200" dirty="0">
                <a:solidFill>
                  <a:schemeClr val="tx1"/>
                </a:solidFill>
                <a:effectLst/>
                <a:latin typeface="+mn-lt"/>
                <a:ea typeface="+mn-ea"/>
                <a:cs typeface="+mn-cs"/>
              </a:rPr>
              <a:t>Se caracteriza por la paulatina desaparición de los signos clínicos previos (exantema, fiebre y linfadenopatía) y, concomitantemente, aparición de trombocitosis. Es habitual la descamación periungueal “en dedal” dentro de las 2 ó 3 semanas del inicio de la fiebre y puede extenderse a las palmas y las plantas. Menos frecuentes son los surcos transversos en las uñas de las manos y los pies, (líneas de Beau). (16,18-20) </a:t>
            </a:r>
            <a:endParaRPr lang="es-CO" dirty="0"/>
          </a:p>
          <a:p>
            <a:r>
              <a:rPr lang="es-CO" sz="1200" b="1" kern="1200" dirty="0">
                <a:solidFill>
                  <a:schemeClr val="tx1"/>
                </a:solidFill>
                <a:effectLst/>
                <a:latin typeface="+mn-lt"/>
                <a:ea typeface="+mn-ea"/>
                <a:cs typeface="+mn-cs"/>
              </a:rPr>
              <a:t>Fase de convalecencia </a:t>
            </a:r>
            <a:endParaRPr lang="es-CO" dirty="0"/>
          </a:p>
          <a:p>
            <a:r>
              <a:rPr lang="es-CO" sz="1200" kern="1200" dirty="0">
                <a:solidFill>
                  <a:schemeClr val="tx1"/>
                </a:solidFill>
                <a:effectLst/>
                <a:latin typeface="+mn-lt"/>
                <a:ea typeface="+mn-ea"/>
                <a:cs typeface="+mn-cs"/>
              </a:rPr>
              <a:t>Persiste hasta que se normalizan los reactantes de fase aguda y la trombocitosis.</a:t>
            </a:r>
            <a:br>
              <a:rPr lang="es-CO" sz="1200" kern="1200" dirty="0">
                <a:solidFill>
                  <a:schemeClr val="tx1"/>
                </a:solidFill>
                <a:effectLst/>
                <a:latin typeface="+mn-lt"/>
                <a:ea typeface="+mn-ea"/>
                <a:cs typeface="+mn-cs"/>
              </a:rPr>
            </a:br>
            <a:r>
              <a:rPr lang="es-CO" sz="1200" kern="1200" dirty="0">
                <a:solidFill>
                  <a:schemeClr val="tx1"/>
                </a:solidFill>
                <a:effectLst/>
                <a:latin typeface="+mn-lt"/>
                <a:ea typeface="+mn-ea"/>
                <a:cs typeface="+mn-cs"/>
              </a:rPr>
              <a:t>Para el diagnóstico de la EK, hay que tener en cuenta que no existen pruebas diagnósticas específicas o ma- </a:t>
            </a:r>
            <a:endParaRPr lang="es-CO" dirty="0"/>
          </a:p>
          <a:p>
            <a:r>
              <a:rPr lang="es-CO" sz="1200" kern="1200" dirty="0">
                <a:solidFill>
                  <a:schemeClr val="tx1"/>
                </a:solidFill>
                <a:effectLst/>
                <a:latin typeface="+mn-lt"/>
                <a:ea typeface="+mn-ea"/>
                <a:cs typeface="+mn-cs"/>
              </a:rPr>
              <a:t>nifestaciones clínicas patognomónicas. Por ello, se han establecido criterios clínicos para clasificarla: – EK completa </a:t>
            </a:r>
            <a:endParaRPr lang="es-CO" dirty="0"/>
          </a:p>
          <a:p>
            <a:r>
              <a:rPr lang="es-CO" sz="1200" b="1" kern="1200" dirty="0">
                <a:solidFill>
                  <a:schemeClr val="tx1"/>
                </a:solidFill>
                <a:effectLst/>
                <a:latin typeface="+mn-lt"/>
                <a:ea typeface="+mn-ea"/>
                <a:cs typeface="+mn-cs"/>
              </a:rPr>
              <a:t>Fiebre </a:t>
            </a:r>
            <a:r>
              <a:rPr lang="es-CO" sz="1200" kern="1200" dirty="0">
                <a:solidFill>
                  <a:schemeClr val="tx1"/>
                </a:solidFill>
                <a:effectLst/>
                <a:latin typeface="+mn-lt"/>
                <a:ea typeface="+mn-ea"/>
                <a:cs typeface="+mn-cs"/>
              </a:rPr>
              <a:t>≥ </a:t>
            </a:r>
            <a:r>
              <a:rPr lang="es-CO" sz="1200" b="1" kern="1200" dirty="0">
                <a:solidFill>
                  <a:schemeClr val="tx1"/>
                </a:solidFill>
                <a:effectLst/>
                <a:latin typeface="+mn-lt"/>
                <a:ea typeface="+mn-ea"/>
                <a:cs typeface="+mn-cs"/>
              </a:rPr>
              <a:t>5 días y </a:t>
            </a:r>
            <a:r>
              <a:rPr lang="es-CO" sz="1200" kern="1200" dirty="0">
                <a:solidFill>
                  <a:schemeClr val="tx1"/>
                </a:solidFill>
                <a:effectLst/>
                <a:latin typeface="+mn-lt"/>
                <a:ea typeface="+mn-ea"/>
                <a:cs typeface="+mn-cs"/>
              </a:rPr>
              <a:t>≥ </a:t>
            </a:r>
            <a:r>
              <a:rPr lang="es-CO" sz="1200" b="1" kern="1200" dirty="0">
                <a:solidFill>
                  <a:schemeClr val="tx1"/>
                </a:solidFill>
                <a:effectLst/>
                <a:latin typeface="+mn-lt"/>
                <a:ea typeface="+mn-ea"/>
                <a:cs typeface="+mn-cs"/>
              </a:rPr>
              <a:t>4 de las 5 características clínicas principales</a:t>
            </a:r>
            <a:r>
              <a:rPr lang="es-CO" sz="1200" kern="1200" dirty="0">
                <a:solidFill>
                  <a:schemeClr val="tx1"/>
                </a:solidFill>
                <a:effectLst/>
                <a:latin typeface="+mn-lt"/>
                <a:ea typeface="+mn-ea"/>
                <a:cs typeface="+mn-cs"/>
              </a:rPr>
              <a:t>. (presentación simultánea o suce- siva). (22) </a:t>
            </a:r>
            <a:endParaRPr lang="es-CO" dirty="0"/>
          </a:p>
          <a:p>
            <a:r>
              <a:rPr lang="es-CO" sz="1200" kern="1200" dirty="0">
                <a:solidFill>
                  <a:schemeClr val="tx1"/>
                </a:solidFill>
                <a:effectLst/>
                <a:latin typeface="+mn-lt"/>
                <a:ea typeface="+mn-ea"/>
                <a:cs typeface="+mn-cs"/>
              </a:rPr>
              <a:t>– EK incompleta:</a:t>
            </a:r>
            <a:br>
              <a:rPr lang="es-CO" sz="1200" kern="1200" dirty="0">
                <a:solidFill>
                  <a:schemeClr val="tx1"/>
                </a:solidFill>
                <a:effectLst/>
                <a:latin typeface="+mn-lt"/>
                <a:ea typeface="+mn-ea"/>
                <a:cs typeface="+mn-cs"/>
              </a:rPr>
            </a:br>
            <a:r>
              <a:rPr lang="es-CO" sz="1200" kern="1200" dirty="0">
                <a:solidFill>
                  <a:schemeClr val="tx1"/>
                </a:solidFill>
                <a:effectLst/>
                <a:latin typeface="+mn-lt"/>
                <a:ea typeface="+mn-ea"/>
                <a:cs typeface="+mn-cs"/>
              </a:rPr>
              <a:t>Fiebre inexplicable ≥ 5 días y, al menos, 2 características clásicas de la EK. El compromiso coronario ecocar- </a:t>
            </a:r>
            <a:endParaRPr lang="es-CO" dirty="0"/>
          </a:p>
          <a:p>
            <a:r>
              <a:rPr lang="es-CO" sz="1200" kern="1200" dirty="0">
                <a:solidFill>
                  <a:schemeClr val="tx1"/>
                </a:solidFill>
                <a:effectLst/>
                <a:latin typeface="+mn-lt"/>
                <a:ea typeface="+mn-ea"/>
                <a:cs typeface="+mn-cs"/>
              </a:rPr>
              <a:t>diográfico puede confirmar el diagnóstico en casos dudosos. (10)</a:t>
            </a:r>
            <a:br>
              <a:rPr lang="es-CO" sz="1200" kern="1200" dirty="0">
                <a:solidFill>
                  <a:schemeClr val="tx1"/>
                </a:solidFill>
                <a:effectLst/>
                <a:latin typeface="+mn-lt"/>
                <a:ea typeface="+mn-ea"/>
                <a:cs typeface="+mn-cs"/>
              </a:rPr>
            </a:br>
            <a:r>
              <a:rPr lang="es-CO" sz="1200" kern="1200" dirty="0">
                <a:solidFill>
                  <a:schemeClr val="tx1"/>
                </a:solidFill>
                <a:effectLst/>
                <a:latin typeface="+mn-lt"/>
                <a:ea typeface="+mn-ea"/>
                <a:cs typeface="+mn-cs"/>
              </a:rPr>
              <a:t>La expresión </a:t>
            </a:r>
            <a:r>
              <a:rPr lang="es-CO" sz="1200" i="1" kern="1200" dirty="0">
                <a:solidFill>
                  <a:schemeClr val="tx1"/>
                </a:solidFill>
                <a:effectLst/>
                <a:latin typeface="+mn-lt"/>
                <a:ea typeface="+mn-ea"/>
                <a:cs typeface="+mn-cs"/>
              </a:rPr>
              <a:t>EK atípica </a:t>
            </a:r>
            <a:r>
              <a:rPr lang="es-CO" sz="1200" kern="1200" dirty="0">
                <a:solidFill>
                  <a:schemeClr val="tx1"/>
                </a:solidFill>
                <a:effectLst/>
                <a:latin typeface="+mn-lt"/>
                <a:ea typeface="+mn-ea"/>
                <a:cs typeface="+mn-cs"/>
              </a:rPr>
              <a:t>se reserva para los casos con manifestaciones clínicas inusuales de la enfermedad, </a:t>
            </a:r>
            <a:endParaRPr lang="es-CO" dirty="0"/>
          </a:p>
          <a:p>
            <a:r>
              <a:rPr lang="es-CO" sz="1200" kern="1200" dirty="0">
                <a:solidFill>
                  <a:schemeClr val="tx1"/>
                </a:solidFill>
                <a:effectLst/>
                <a:latin typeface="+mn-lt"/>
                <a:ea typeface="+mn-ea"/>
                <a:cs typeface="+mn-cs"/>
              </a:rPr>
              <a:t>independientemente de que cumplan o no con los criterios clínicos (ej: nefritis, </a:t>
            </a:r>
            <a:r>
              <a:rPr lang="es-CO" sz="1200" i="1" kern="1200" dirty="0">
                <a:solidFill>
                  <a:schemeClr val="tx1"/>
                </a:solidFill>
                <a:effectLst/>
                <a:latin typeface="+mn-lt"/>
                <a:ea typeface="+mn-ea"/>
                <a:cs typeface="+mn-cs"/>
              </a:rPr>
              <a:t>shock </a:t>
            </a:r>
            <a:r>
              <a:rPr lang="es-CO" sz="1200" kern="1200" dirty="0">
                <a:solidFill>
                  <a:schemeClr val="tx1"/>
                </a:solidFill>
                <a:effectLst/>
                <a:latin typeface="+mn-lt"/>
                <a:ea typeface="+mn-ea"/>
                <a:cs typeface="+mn-cs"/>
              </a:rPr>
              <a:t>cardiogénico, síndrome hemofagocítico secundario). (10) </a:t>
            </a:r>
            <a:endParaRPr lang="es-CO" dirty="0"/>
          </a:p>
          <a:p>
            <a:endParaRPr lang="es-CO" dirty="0"/>
          </a:p>
        </p:txBody>
      </p:sp>
      <p:sp>
        <p:nvSpPr>
          <p:cNvPr id="4" name="Marcador de número de diapositiva 3"/>
          <p:cNvSpPr>
            <a:spLocks noGrp="1"/>
          </p:cNvSpPr>
          <p:nvPr>
            <p:ph type="sldNum" sz="quarter" idx="5"/>
          </p:nvPr>
        </p:nvSpPr>
        <p:spPr/>
        <p:txBody>
          <a:bodyPr/>
          <a:lstStyle/>
          <a:p>
            <a:fld id="{91BE1565-A00E-5145-9D02-6070F99AE0A7}" type="slidenum">
              <a:rPr lang="es-CO" smtClean="0"/>
              <a:t>14</a:t>
            </a:fld>
            <a:endParaRPr lang="es-CO"/>
          </a:p>
        </p:txBody>
      </p:sp>
    </p:spTree>
    <p:extLst>
      <p:ext uri="{BB962C8B-B14F-4D97-AF65-F5344CB8AC3E}">
        <p14:creationId xmlns:p14="http://schemas.microsoft.com/office/powerpoint/2010/main" val="137541254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CO" sz="1200" b="1" kern="1200" dirty="0">
                <a:solidFill>
                  <a:schemeClr val="tx1"/>
                </a:solidFill>
                <a:effectLst/>
                <a:latin typeface="+mn-lt"/>
                <a:ea typeface="+mn-ea"/>
                <a:cs typeface="+mn-cs"/>
              </a:rPr>
              <a:t>Fase subaguda </a:t>
            </a:r>
            <a:endParaRPr lang="es-CO" dirty="0"/>
          </a:p>
          <a:p>
            <a:r>
              <a:rPr lang="es-CO" sz="1200" kern="1200" dirty="0">
                <a:solidFill>
                  <a:schemeClr val="tx1"/>
                </a:solidFill>
                <a:effectLst/>
                <a:latin typeface="+mn-lt"/>
                <a:ea typeface="+mn-ea"/>
                <a:cs typeface="+mn-cs"/>
              </a:rPr>
              <a:t>Se caracteriza por la paulatina desaparición de los signos clínicos previos (exantema, fiebre y linfadenopatía) y, concomitantemente, aparición de trombocitosis. Es habitual la descamación periungueal “en dedal” dentro de las 2 ó 3 semanas del inicio de la fiebre y puede extenderse a las palmas y las plantas. Menos frecuentes son los surcos transversos en las uñas de las manos y los pies, (líneas de Beau). (16,18-20) </a:t>
            </a:r>
            <a:endParaRPr lang="es-CO" dirty="0"/>
          </a:p>
          <a:p>
            <a:r>
              <a:rPr lang="es-CO" sz="1200" b="1" kern="1200" dirty="0">
                <a:solidFill>
                  <a:schemeClr val="tx1"/>
                </a:solidFill>
                <a:effectLst/>
                <a:latin typeface="+mn-lt"/>
                <a:ea typeface="+mn-ea"/>
                <a:cs typeface="+mn-cs"/>
              </a:rPr>
              <a:t>Fase de convalecencia </a:t>
            </a:r>
            <a:endParaRPr lang="es-CO" dirty="0"/>
          </a:p>
          <a:p>
            <a:r>
              <a:rPr lang="es-CO" sz="1200" kern="1200" dirty="0">
                <a:solidFill>
                  <a:schemeClr val="tx1"/>
                </a:solidFill>
                <a:effectLst/>
                <a:latin typeface="+mn-lt"/>
                <a:ea typeface="+mn-ea"/>
                <a:cs typeface="+mn-cs"/>
              </a:rPr>
              <a:t>Persiste hasta que se normalizan los reactantes de fase aguda y la trombocitosis.</a:t>
            </a:r>
            <a:br>
              <a:rPr lang="es-CO" sz="1200" kern="1200" dirty="0">
                <a:solidFill>
                  <a:schemeClr val="tx1"/>
                </a:solidFill>
                <a:effectLst/>
                <a:latin typeface="+mn-lt"/>
                <a:ea typeface="+mn-ea"/>
                <a:cs typeface="+mn-cs"/>
              </a:rPr>
            </a:br>
            <a:r>
              <a:rPr lang="es-CO" sz="1200" kern="1200" dirty="0">
                <a:solidFill>
                  <a:schemeClr val="tx1"/>
                </a:solidFill>
                <a:effectLst/>
                <a:latin typeface="+mn-lt"/>
                <a:ea typeface="+mn-ea"/>
                <a:cs typeface="+mn-cs"/>
              </a:rPr>
              <a:t>Para el diagnóstico de la EK, hay que tener en cuenta que no existen pruebas diagnósticas específicas o ma- </a:t>
            </a:r>
            <a:endParaRPr lang="es-CO" dirty="0"/>
          </a:p>
          <a:p>
            <a:r>
              <a:rPr lang="es-CO" sz="1200" kern="1200" dirty="0">
                <a:solidFill>
                  <a:schemeClr val="tx1"/>
                </a:solidFill>
                <a:effectLst/>
                <a:latin typeface="+mn-lt"/>
                <a:ea typeface="+mn-ea"/>
                <a:cs typeface="+mn-cs"/>
              </a:rPr>
              <a:t>nifestaciones clínicas patognomónicas. Por ello, se han establecido criterios clínicos para clasificarla: – EK completa </a:t>
            </a:r>
            <a:endParaRPr lang="es-CO" dirty="0"/>
          </a:p>
          <a:p>
            <a:r>
              <a:rPr lang="es-CO" sz="1200" b="1" kern="1200" dirty="0">
                <a:solidFill>
                  <a:schemeClr val="tx1"/>
                </a:solidFill>
                <a:effectLst/>
                <a:latin typeface="+mn-lt"/>
                <a:ea typeface="+mn-ea"/>
                <a:cs typeface="+mn-cs"/>
              </a:rPr>
              <a:t>Fiebre </a:t>
            </a:r>
            <a:r>
              <a:rPr lang="es-CO" sz="1200" kern="1200" dirty="0">
                <a:solidFill>
                  <a:schemeClr val="tx1"/>
                </a:solidFill>
                <a:effectLst/>
                <a:latin typeface="+mn-lt"/>
                <a:ea typeface="+mn-ea"/>
                <a:cs typeface="+mn-cs"/>
              </a:rPr>
              <a:t>≥ </a:t>
            </a:r>
            <a:r>
              <a:rPr lang="es-CO" sz="1200" b="1" kern="1200" dirty="0">
                <a:solidFill>
                  <a:schemeClr val="tx1"/>
                </a:solidFill>
                <a:effectLst/>
                <a:latin typeface="+mn-lt"/>
                <a:ea typeface="+mn-ea"/>
                <a:cs typeface="+mn-cs"/>
              </a:rPr>
              <a:t>5 días y </a:t>
            </a:r>
            <a:r>
              <a:rPr lang="es-CO" sz="1200" kern="1200" dirty="0">
                <a:solidFill>
                  <a:schemeClr val="tx1"/>
                </a:solidFill>
                <a:effectLst/>
                <a:latin typeface="+mn-lt"/>
                <a:ea typeface="+mn-ea"/>
                <a:cs typeface="+mn-cs"/>
              </a:rPr>
              <a:t>≥ </a:t>
            </a:r>
            <a:r>
              <a:rPr lang="es-CO" sz="1200" b="1" kern="1200" dirty="0">
                <a:solidFill>
                  <a:schemeClr val="tx1"/>
                </a:solidFill>
                <a:effectLst/>
                <a:latin typeface="+mn-lt"/>
                <a:ea typeface="+mn-ea"/>
                <a:cs typeface="+mn-cs"/>
              </a:rPr>
              <a:t>4 de las 5 características clínicas principales</a:t>
            </a:r>
            <a:r>
              <a:rPr lang="es-CO" sz="1200" kern="1200" dirty="0">
                <a:solidFill>
                  <a:schemeClr val="tx1"/>
                </a:solidFill>
                <a:effectLst/>
                <a:latin typeface="+mn-lt"/>
                <a:ea typeface="+mn-ea"/>
                <a:cs typeface="+mn-cs"/>
              </a:rPr>
              <a:t>. (presentación simultánea o suce- siva). (22) </a:t>
            </a:r>
            <a:endParaRPr lang="es-CO" dirty="0"/>
          </a:p>
          <a:p>
            <a:r>
              <a:rPr lang="es-CO" sz="1200" kern="1200" dirty="0">
                <a:solidFill>
                  <a:schemeClr val="tx1"/>
                </a:solidFill>
                <a:effectLst/>
                <a:latin typeface="+mn-lt"/>
                <a:ea typeface="+mn-ea"/>
                <a:cs typeface="+mn-cs"/>
              </a:rPr>
              <a:t>– EK incompleta:</a:t>
            </a:r>
            <a:br>
              <a:rPr lang="es-CO" sz="1200" kern="1200" dirty="0">
                <a:solidFill>
                  <a:schemeClr val="tx1"/>
                </a:solidFill>
                <a:effectLst/>
                <a:latin typeface="+mn-lt"/>
                <a:ea typeface="+mn-ea"/>
                <a:cs typeface="+mn-cs"/>
              </a:rPr>
            </a:br>
            <a:r>
              <a:rPr lang="es-CO" sz="1200" kern="1200" dirty="0">
                <a:solidFill>
                  <a:schemeClr val="tx1"/>
                </a:solidFill>
                <a:effectLst/>
                <a:latin typeface="+mn-lt"/>
                <a:ea typeface="+mn-ea"/>
                <a:cs typeface="+mn-cs"/>
              </a:rPr>
              <a:t>Fiebre inexplicable ≥ 5 días y, al menos, 2 características clásicas de la EK. El compromiso coronario ecocar- </a:t>
            </a:r>
            <a:endParaRPr lang="es-CO" dirty="0"/>
          </a:p>
          <a:p>
            <a:r>
              <a:rPr lang="es-CO" sz="1200" kern="1200" dirty="0">
                <a:solidFill>
                  <a:schemeClr val="tx1"/>
                </a:solidFill>
                <a:effectLst/>
                <a:latin typeface="+mn-lt"/>
                <a:ea typeface="+mn-ea"/>
                <a:cs typeface="+mn-cs"/>
              </a:rPr>
              <a:t>diográfico puede confirmar el diagnóstico en casos dudosos. (10)</a:t>
            </a:r>
            <a:br>
              <a:rPr lang="es-CO" sz="1200" kern="1200" dirty="0">
                <a:solidFill>
                  <a:schemeClr val="tx1"/>
                </a:solidFill>
                <a:effectLst/>
                <a:latin typeface="+mn-lt"/>
                <a:ea typeface="+mn-ea"/>
                <a:cs typeface="+mn-cs"/>
              </a:rPr>
            </a:br>
            <a:r>
              <a:rPr lang="es-CO" sz="1200" kern="1200" dirty="0">
                <a:solidFill>
                  <a:schemeClr val="tx1"/>
                </a:solidFill>
                <a:effectLst/>
                <a:latin typeface="+mn-lt"/>
                <a:ea typeface="+mn-ea"/>
                <a:cs typeface="+mn-cs"/>
              </a:rPr>
              <a:t>La expresión </a:t>
            </a:r>
            <a:r>
              <a:rPr lang="es-CO" sz="1200" i="1" kern="1200" dirty="0">
                <a:solidFill>
                  <a:schemeClr val="tx1"/>
                </a:solidFill>
                <a:effectLst/>
                <a:latin typeface="+mn-lt"/>
                <a:ea typeface="+mn-ea"/>
                <a:cs typeface="+mn-cs"/>
              </a:rPr>
              <a:t>EK atípica </a:t>
            </a:r>
            <a:r>
              <a:rPr lang="es-CO" sz="1200" kern="1200" dirty="0">
                <a:solidFill>
                  <a:schemeClr val="tx1"/>
                </a:solidFill>
                <a:effectLst/>
                <a:latin typeface="+mn-lt"/>
                <a:ea typeface="+mn-ea"/>
                <a:cs typeface="+mn-cs"/>
              </a:rPr>
              <a:t>se reserva para los casos con manifestaciones clínicas inusuales de la enfermedad, </a:t>
            </a:r>
            <a:endParaRPr lang="es-CO" dirty="0"/>
          </a:p>
          <a:p>
            <a:r>
              <a:rPr lang="es-CO" sz="1200" kern="1200" dirty="0">
                <a:solidFill>
                  <a:schemeClr val="tx1"/>
                </a:solidFill>
                <a:effectLst/>
                <a:latin typeface="+mn-lt"/>
                <a:ea typeface="+mn-ea"/>
                <a:cs typeface="+mn-cs"/>
              </a:rPr>
              <a:t>independientemente de que cumplan o no con los criterios clínicos (ej: nefritis, </a:t>
            </a:r>
            <a:r>
              <a:rPr lang="es-CO" sz="1200" i="1" kern="1200" dirty="0">
                <a:solidFill>
                  <a:schemeClr val="tx1"/>
                </a:solidFill>
                <a:effectLst/>
                <a:latin typeface="+mn-lt"/>
                <a:ea typeface="+mn-ea"/>
                <a:cs typeface="+mn-cs"/>
              </a:rPr>
              <a:t>shock </a:t>
            </a:r>
            <a:r>
              <a:rPr lang="es-CO" sz="1200" kern="1200" dirty="0">
                <a:solidFill>
                  <a:schemeClr val="tx1"/>
                </a:solidFill>
                <a:effectLst/>
                <a:latin typeface="+mn-lt"/>
                <a:ea typeface="+mn-ea"/>
                <a:cs typeface="+mn-cs"/>
              </a:rPr>
              <a:t>cardiogénico, síndrome hemofagocítico secundario). (10) </a:t>
            </a:r>
            <a:endParaRPr lang="es-CO" dirty="0"/>
          </a:p>
          <a:p>
            <a:endParaRPr lang="es-CO" dirty="0"/>
          </a:p>
        </p:txBody>
      </p:sp>
      <p:sp>
        <p:nvSpPr>
          <p:cNvPr id="4" name="Marcador de número de diapositiva 3"/>
          <p:cNvSpPr>
            <a:spLocks noGrp="1"/>
          </p:cNvSpPr>
          <p:nvPr>
            <p:ph type="sldNum" sz="quarter" idx="5"/>
          </p:nvPr>
        </p:nvSpPr>
        <p:spPr/>
        <p:txBody>
          <a:bodyPr/>
          <a:lstStyle/>
          <a:p>
            <a:fld id="{91BE1565-A00E-5145-9D02-6070F99AE0A7}" type="slidenum">
              <a:rPr lang="es-CO" smtClean="0"/>
              <a:t>15</a:t>
            </a:fld>
            <a:endParaRPr lang="es-CO"/>
          </a:p>
        </p:txBody>
      </p:sp>
    </p:spTree>
    <p:extLst>
      <p:ext uri="{BB962C8B-B14F-4D97-AF65-F5344CB8AC3E}">
        <p14:creationId xmlns:p14="http://schemas.microsoft.com/office/powerpoint/2010/main" val="371909781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S" dirty="0"/>
              <a:t>El diagnóstico de EK clásica se basa en la presencia de ≥5 días de fiebre (el primer día calendario de fiebre es el día 1 de la enfermedad) y la presencia de ≥4 de las 5 principales características clínicas (Tabla 3, Figura 2) .1 En presencia de ≥4 criterios clínicos principales, particularmente cuando hay enrojecimiento e hinchazón de las manos y los pies, el diagnóstico se puede hacer con solo 4 días de fiebre. De manera similar, los médicos experimentados que han tratado a muchos pacientes con EK pueden hacer el diagnóstico en raras ocasiones con solo 3 días de fiebre en presencia de una presentación clínica clásica. Típicamente, las características clínicas no están todas presentes en un solo momento y, por lo general, no es posible establecer el diagnóstico muy temprano en el curso. De manera similar, algunas características clínicas pueden haber disminuido en pacientes que se presentan después de 1 a 2 semanas de fiebre, y una revisión cuidadosa de los signos y síntomas previos puede ayudar a establecer el diagnóstico.</a:t>
            </a:r>
            <a:endParaRPr lang="es-CO" dirty="0"/>
          </a:p>
        </p:txBody>
      </p:sp>
      <p:sp>
        <p:nvSpPr>
          <p:cNvPr id="4" name="Marcador de número de diapositiva 3"/>
          <p:cNvSpPr>
            <a:spLocks noGrp="1"/>
          </p:cNvSpPr>
          <p:nvPr>
            <p:ph type="sldNum" sz="quarter" idx="5"/>
          </p:nvPr>
        </p:nvSpPr>
        <p:spPr/>
        <p:txBody>
          <a:bodyPr/>
          <a:lstStyle/>
          <a:p>
            <a:fld id="{91BE1565-A00E-5145-9D02-6070F99AE0A7}" type="slidenum">
              <a:rPr lang="es-CO" smtClean="0"/>
              <a:t>16</a:t>
            </a:fld>
            <a:endParaRPr lang="es-CO"/>
          </a:p>
        </p:txBody>
      </p:sp>
    </p:spTree>
    <p:extLst>
      <p:ext uri="{BB962C8B-B14F-4D97-AF65-F5344CB8AC3E}">
        <p14:creationId xmlns:p14="http://schemas.microsoft.com/office/powerpoint/2010/main" val="222609488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F0047A-6EC4-4A2D-B8AF-4C5A172A4703}"/>
              </a:ext>
            </a:extLst>
          </p:cNvPr>
          <p:cNvSpPr>
            <a:spLocks noGrp="1"/>
          </p:cNvSpPr>
          <p:nvPr>
            <p:ph type="ctrTitle"/>
          </p:nvPr>
        </p:nvSpPr>
        <p:spPr>
          <a:xfrm>
            <a:off x="1524000" y="914972"/>
            <a:ext cx="9144000" cy="2387600"/>
          </a:xfrm>
        </p:spPr>
        <p:txBody>
          <a:bodyPr anchor="b">
            <a:normAutofit/>
          </a:bodyPr>
          <a:lstStyle>
            <a:lvl1pPr algn="ctr">
              <a:defRPr sz="6000">
                <a:solidFill>
                  <a:srgbClr val="06AEAA"/>
                </a:solidFill>
                <a:latin typeface="Montserrat" panose="00000500000000000000" pitchFamily="50" charset="0"/>
              </a:defRPr>
            </a:lvl1pPr>
          </a:lstStyle>
          <a:p>
            <a:r>
              <a:rPr lang="es-ES"/>
              <a:t>Haga clic para modificar el estilo de título del patrón</a:t>
            </a:r>
            <a:endParaRPr lang="es-CO" dirty="0"/>
          </a:p>
        </p:txBody>
      </p:sp>
      <p:sp>
        <p:nvSpPr>
          <p:cNvPr id="3" name="Subtitle 2">
            <a:extLst>
              <a:ext uri="{FF2B5EF4-FFF2-40B4-BE49-F238E27FC236}">
                <a16:creationId xmlns:a16="http://schemas.microsoft.com/office/drawing/2014/main" id="{FC012E75-5901-4AB9-BA44-79DAC562EF0C}"/>
              </a:ext>
            </a:extLst>
          </p:cNvPr>
          <p:cNvSpPr>
            <a:spLocks noGrp="1"/>
          </p:cNvSpPr>
          <p:nvPr>
            <p:ph type="subTitle" idx="1"/>
          </p:nvPr>
        </p:nvSpPr>
        <p:spPr>
          <a:xfrm>
            <a:off x="1524000" y="3394647"/>
            <a:ext cx="9144000" cy="1655762"/>
          </a:xfrm>
        </p:spPr>
        <p:txBody>
          <a:bodyPr/>
          <a:lstStyle>
            <a:lvl1pPr marL="0" indent="0" algn="ctr">
              <a:buNone/>
              <a:defRPr sz="2400">
                <a:solidFill>
                  <a:srgbClr val="152B48"/>
                </a:solidFill>
                <a:latin typeface="Montserrat" panose="00000500000000000000" pitchFamily="50"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endParaRPr lang="es-CO" dirty="0"/>
          </a:p>
        </p:txBody>
      </p:sp>
      <p:sp>
        <p:nvSpPr>
          <p:cNvPr id="7" name="Footer Placeholder 5">
            <a:extLst>
              <a:ext uri="{FF2B5EF4-FFF2-40B4-BE49-F238E27FC236}">
                <a16:creationId xmlns:a16="http://schemas.microsoft.com/office/drawing/2014/main" id="{CF14C973-513F-41DA-A3AB-77550ECE20FC}"/>
              </a:ext>
            </a:extLst>
          </p:cNvPr>
          <p:cNvSpPr>
            <a:spLocks noGrp="1"/>
          </p:cNvSpPr>
          <p:nvPr>
            <p:ph type="ftr" sz="quarter" idx="11"/>
          </p:nvPr>
        </p:nvSpPr>
        <p:spPr>
          <a:xfrm>
            <a:off x="838200" y="6324011"/>
            <a:ext cx="4114800" cy="365125"/>
          </a:xfrm>
          <a:prstGeom prst="rect">
            <a:avLst/>
          </a:prstGeom>
        </p:spPr>
        <p:txBody>
          <a:bodyPr/>
          <a:lstStyle>
            <a:lvl1pPr algn="l">
              <a:defRPr>
                <a:latin typeface="Montserrat" panose="00000500000000000000" pitchFamily="50" charset="0"/>
              </a:defRPr>
            </a:lvl1pPr>
          </a:lstStyle>
          <a:p>
            <a:endParaRPr lang="es-CO" dirty="0"/>
          </a:p>
        </p:txBody>
      </p:sp>
    </p:spTree>
    <p:extLst>
      <p:ext uri="{BB962C8B-B14F-4D97-AF65-F5344CB8AC3E}">
        <p14:creationId xmlns:p14="http://schemas.microsoft.com/office/powerpoint/2010/main" val="205721404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C58FCC-6E3B-47E9-801A-B6268B66FB53}"/>
              </a:ext>
            </a:extLst>
          </p:cNvPr>
          <p:cNvSpPr>
            <a:spLocks noGrp="1"/>
          </p:cNvSpPr>
          <p:nvPr>
            <p:ph type="title"/>
          </p:nvPr>
        </p:nvSpPr>
        <p:spPr>
          <a:xfrm>
            <a:off x="838200" y="365126"/>
            <a:ext cx="10515600" cy="794372"/>
          </a:xfrm>
        </p:spPr>
        <p:txBody>
          <a:bodyPr/>
          <a:lstStyle>
            <a:lvl1pPr>
              <a:defRPr>
                <a:solidFill>
                  <a:srgbClr val="06AEAA"/>
                </a:solidFill>
                <a:latin typeface="Montserrat" panose="00000500000000000000" pitchFamily="50" charset="0"/>
              </a:defRPr>
            </a:lvl1pPr>
          </a:lstStyle>
          <a:p>
            <a:r>
              <a:rPr lang="es-ES"/>
              <a:t>Haga clic para modificar el estilo de título del patrón</a:t>
            </a:r>
            <a:endParaRPr lang="es-CO" dirty="0"/>
          </a:p>
        </p:txBody>
      </p:sp>
      <p:sp>
        <p:nvSpPr>
          <p:cNvPr id="3" name="Vertical Text Placeholder 2">
            <a:extLst>
              <a:ext uri="{FF2B5EF4-FFF2-40B4-BE49-F238E27FC236}">
                <a16:creationId xmlns:a16="http://schemas.microsoft.com/office/drawing/2014/main" id="{6E60BF2F-53A6-45FA-BA44-A39B9CD76850}"/>
              </a:ext>
            </a:extLst>
          </p:cNvPr>
          <p:cNvSpPr>
            <a:spLocks noGrp="1"/>
          </p:cNvSpPr>
          <p:nvPr>
            <p:ph type="body" orient="vert" idx="1"/>
          </p:nvPr>
        </p:nvSpPr>
        <p:spPr>
          <a:xfrm>
            <a:off x="838200" y="1263193"/>
            <a:ext cx="10515600" cy="3874416"/>
          </a:xfrm>
        </p:spPr>
        <p:txBody>
          <a:bodyPr vert="eaVert"/>
          <a:lstStyle>
            <a:lvl1pPr>
              <a:defRPr>
                <a:solidFill>
                  <a:srgbClr val="152B48"/>
                </a:solidFill>
                <a:latin typeface="Montserrat" panose="00000500000000000000" pitchFamily="50" charset="0"/>
              </a:defRPr>
            </a:lvl1pPr>
            <a:lvl2pPr>
              <a:defRPr>
                <a:solidFill>
                  <a:srgbClr val="152B48"/>
                </a:solidFill>
                <a:latin typeface="Montserrat" panose="00000500000000000000" pitchFamily="50" charset="0"/>
              </a:defRPr>
            </a:lvl2pPr>
            <a:lvl3pPr>
              <a:defRPr>
                <a:solidFill>
                  <a:srgbClr val="152B48"/>
                </a:solidFill>
                <a:latin typeface="Montserrat" panose="00000500000000000000" pitchFamily="50" charset="0"/>
              </a:defRPr>
            </a:lvl3pPr>
            <a:lvl4pPr>
              <a:defRPr>
                <a:solidFill>
                  <a:srgbClr val="152B48"/>
                </a:solidFill>
                <a:latin typeface="Montserrat" panose="00000500000000000000" pitchFamily="50" charset="0"/>
              </a:defRPr>
            </a:lvl4pPr>
            <a:lvl5pPr>
              <a:defRPr>
                <a:solidFill>
                  <a:srgbClr val="152B48"/>
                </a:solidFill>
                <a:latin typeface="Montserrat" panose="00000500000000000000" pitchFamily="50" charset="0"/>
              </a:defRPr>
            </a:lvl5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O" dirty="0"/>
          </a:p>
        </p:txBody>
      </p:sp>
      <p:sp>
        <p:nvSpPr>
          <p:cNvPr id="7" name="Footer Placeholder 5">
            <a:extLst>
              <a:ext uri="{FF2B5EF4-FFF2-40B4-BE49-F238E27FC236}">
                <a16:creationId xmlns:a16="http://schemas.microsoft.com/office/drawing/2014/main" id="{84837F9C-EF2D-4624-8666-D15412D81961}"/>
              </a:ext>
            </a:extLst>
          </p:cNvPr>
          <p:cNvSpPr>
            <a:spLocks noGrp="1"/>
          </p:cNvSpPr>
          <p:nvPr>
            <p:ph type="ftr" sz="quarter" idx="11"/>
          </p:nvPr>
        </p:nvSpPr>
        <p:spPr>
          <a:xfrm>
            <a:off x="838200" y="6324011"/>
            <a:ext cx="4114800" cy="365125"/>
          </a:xfrm>
          <a:prstGeom prst="rect">
            <a:avLst/>
          </a:prstGeom>
        </p:spPr>
        <p:txBody>
          <a:bodyPr/>
          <a:lstStyle>
            <a:lvl1pPr algn="l">
              <a:defRPr>
                <a:latin typeface="Montserrat" panose="00000500000000000000" pitchFamily="50" charset="0"/>
              </a:defRPr>
            </a:lvl1pPr>
          </a:lstStyle>
          <a:p>
            <a:endParaRPr lang="es-CO" dirty="0"/>
          </a:p>
        </p:txBody>
      </p:sp>
    </p:spTree>
    <p:extLst>
      <p:ext uri="{BB962C8B-B14F-4D97-AF65-F5344CB8AC3E}">
        <p14:creationId xmlns:p14="http://schemas.microsoft.com/office/powerpoint/2010/main" val="53353722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D461AAF6-645E-45DB-88C5-B685DED37FB1}"/>
              </a:ext>
            </a:extLst>
          </p:cNvPr>
          <p:cNvSpPr>
            <a:spLocks noGrp="1"/>
          </p:cNvSpPr>
          <p:nvPr>
            <p:ph type="title" orient="vert"/>
          </p:nvPr>
        </p:nvSpPr>
        <p:spPr>
          <a:xfrm>
            <a:off x="8724900" y="365125"/>
            <a:ext cx="2628900" cy="5008153"/>
          </a:xfrm>
        </p:spPr>
        <p:txBody>
          <a:bodyPr vert="eaVert"/>
          <a:lstStyle>
            <a:lvl1pPr>
              <a:defRPr>
                <a:solidFill>
                  <a:srgbClr val="06AEAA"/>
                </a:solidFill>
                <a:latin typeface="Montserrat" panose="00000500000000000000" pitchFamily="50" charset="0"/>
              </a:defRPr>
            </a:lvl1pPr>
          </a:lstStyle>
          <a:p>
            <a:r>
              <a:rPr lang="es-ES"/>
              <a:t>Haga clic para modificar el estilo de título del patrón</a:t>
            </a:r>
            <a:endParaRPr lang="es-CO" dirty="0"/>
          </a:p>
        </p:txBody>
      </p:sp>
      <p:sp>
        <p:nvSpPr>
          <p:cNvPr id="3" name="Vertical Text Placeholder 2">
            <a:extLst>
              <a:ext uri="{FF2B5EF4-FFF2-40B4-BE49-F238E27FC236}">
                <a16:creationId xmlns:a16="http://schemas.microsoft.com/office/drawing/2014/main" id="{A7EA42E8-4EE7-4CDB-82E1-0D6F70FB5ED3}"/>
              </a:ext>
            </a:extLst>
          </p:cNvPr>
          <p:cNvSpPr>
            <a:spLocks noGrp="1"/>
          </p:cNvSpPr>
          <p:nvPr>
            <p:ph type="body" orient="vert" idx="1"/>
          </p:nvPr>
        </p:nvSpPr>
        <p:spPr>
          <a:xfrm>
            <a:off x="838200" y="365125"/>
            <a:ext cx="7734300" cy="5008153"/>
          </a:xfrm>
        </p:spPr>
        <p:txBody>
          <a:bodyPr vert="eaVert"/>
          <a:lstStyle>
            <a:lvl1pPr>
              <a:defRPr>
                <a:solidFill>
                  <a:srgbClr val="152B48"/>
                </a:solidFill>
                <a:latin typeface="Montserrat" panose="00000500000000000000" pitchFamily="50" charset="0"/>
              </a:defRPr>
            </a:lvl1pPr>
            <a:lvl2pPr>
              <a:defRPr>
                <a:solidFill>
                  <a:srgbClr val="152B48"/>
                </a:solidFill>
                <a:latin typeface="Montserrat" panose="00000500000000000000" pitchFamily="50" charset="0"/>
              </a:defRPr>
            </a:lvl2pPr>
            <a:lvl3pPr>
              <a:defRPr>
                <a:solidFill>
                  <a:srgbClr val="152B48"/>
                </a:solidFill>
                <a:latin typeface="Montserrat" panose="00000500000000000000" pitchFamily="50" charset="0"/>
              </a:defRPr>
            </a:lvl3pPr>
            <a:lvl4pPr>
              <a:defRPr>
                <a:solidFill>
                  <a:srgbClr val="152B48"/>
                </a:solidFill>
                <a:latin typeface="Montserrat" panose="00000500000000000000" pitchFamily="50" charset="0"/>
              </a:defRPr>
            </a:lvl4pPr>
            <a:lvl5pPr>
              <a:defRPr>
                <a:solidFill>
                  <a:srgbClr val="152B48"/>
                </a:solidFill>
                <a:latin typeface="Montserrat" panose="00000500000000000000" pitchFamily="50" charset="0"/>
              </a:defRPr>
            </a:lvl5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O" dirty="0"/>
          </a:p>
        </p:txBody>
      </p:sp>
      <p:sp>
        <p:nvSpPr>
          <p:cNvPr id="7" name="Footer Placeholder 5">
            <a:extLst>
              <a:ext uri="{FF2B5EF4-FFF2-40B4-BE49-F238E27FC236}">
                <a16:creationId xmlns:a16="http://schemas.microsoft.com/office/drawing/2014/main" id="{416C949A-1DB0-484C-B83A-73B793034BC3}"/>
              </a:ext>
            </a:extLst>
          </p:cNvPr>
          <p:cNvSpPr>
            <a:spLocks noGrp="1"/>
          </p:cNvSpPr>
          <p:nvPr>
            <p:ph type="ftr" sz="quarter" idx="11"/>
          </p:nvPr>
        </p:nvSpPr>
        <p:spPr>
          <a:xfrm>
            <a:off x="838200" y="6324011"/>
            <a:ext cx="4114800" cy="365125"/>
          </a:xfrm>
          <a:prstGeom prst="rect">
            <a:avLst/>
          </a:prstGeom>
        </p:spPr>
        <p:txBody>
          <a:bodyPr/>
          <a:lstStyle>
            <a:lvl1pPr algn="l">
              <a:defRPr>
                <a:latin typeface="Montserrat" panose="00000500000000000000" pitchFamily="50" charset="0"/>
              </a:defRPr>
            </a:lvl1pPr>
          </a:lstStyle>
          <a:p>
            <a:endParaRPr lang="es-CO" dirty="0"/>
          </a:p>
        </p:txBody>
      </p:sp>
    </p:spTree>
    <p:extLst>
      <p:ext uri="{BB962C8B-B14F-4D97-AF65-F5344CB8AC3E}">
        <p14:creationId xmlns:p14="http://schemas.microsoft.com/office/powerpoint/2010/main" val="106084679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AA07E2-18A0-4E89-8129-4F3B4CE59C57}"/>
              </a:ext>
            </a:extLst>
          </p:cNvPr>
          <p:cNvSpPr>
            <a:spLocks noGrp="1"/>
          </p:cNvSpPr>
          <p:nvPr>
            <p:ph type="title"/>
          </p:nvPr>
        </p:nvSpPr>
        <p:spPr>
          <a:xfrm>
            <a:off x="838200" y="487676"/>
            <a:ext cx="10515600" cy="1325563"/>
          </a:xfrm>
        </p:spPr>
        <p:txBody>
          <a:bodyPr/>
          <a:lstStyle>
            <a:lvl1pPr>
              <a:defRPr>
                <a:solidFill>
                  <a:srgbClr val="06AEAA"/>
                </a:solidFill>
                <a:latin typeface="Montserrat" panose="00000500000000000000" pitchFamily="50" charset="0"/>
              </a:defRPr>
            </a:lvl1pPr>
          </a:lstStyle>
          <a:p>
            <a:r>
              <a:rPr lang="es-ES"/>
              <a:t>Haga clic para modificar el estilo de título del patrón</a:t>
            </a:r>
            <a:endParaRPr lang="es-CO" dirty="0"/>
          </a:p>
        </p:txBody>
      </p:sp>
      <p:sp>
        <p:nvSpPr>
          <p:cNvPr id="3" name="Content Placeholder 2">
            <a:extLst>
              <a:ext uri="{FF2B5EF4-FFF2-40B4-BE49-F238E27FC236}">
                <a16:creationId xmlns:a16="http://schemas.microsoft.com/office/drawing/2014/main" id="{57CE751E-DC67-45AE-AC21-1BAF627AD1E8}"/>
              </a:ext>
            </a:extLst>
          </p:cNvPr>
          <p:cNvSpPr>
            <a:spLocks noGrp="1"/>
          </p:cNvSpPr>
          <p:nvPr>
            <p:ph idx="1"/>
          </p:nvPr>
        </p:nvSpPr>
        <p:spPr>
          <a:xfrm>
            <a:off x="838200" y="1948176"/>
            <a:ext cx="10515600" cy="3142301"/>
          </a:xfrm>
        </p:spPr>
        <p:txBody>
          <a:bodyPr/>
          <a:lstStyle>
            <a:lvl1pPr>
              <a:defRPr>
                <a:solidFill>
                  <a:srgbClr val="152B48"/>
                </a:solidFill>
                <a:latin typeface="Montserrat" panose="00000500000000000000" pitchFamily="50" charset="0"/>
              </a:defRPr>
            </a:lvl1pPr>
            <a:lvl2pPr>
              <a:defRPr>
                <a:solidFill>
                  <a:srgbClr val="152B48"/>
                </a:solidFill>
                <a:latin typeface="Montserrat" panose="00000500000000000000" pitchFamily="50" charset="0"/>
              </a:defRPr>
            </a:lvl2pPr>
            <a:lvl3pPr>
              <a:defRPr>
                <a:solidFill>
                  <a:srgbClr val="152B48"/>
                </a:solidFill>
                <a:latin typeface="Montserrat" panose="00000500000000000000" pitchFamily="50" charset="0"/>
              </a:defRPr>
            </a:lvl3pPr>
            <a:lvl4pPr>
              <a:defRPr>
                <a:solidFill>
                  <a:srgbClr val="152B48"/>
                </a:solidFill>
                <a:latin typeface="Montserrat" panose="00000500000000000000" pitchFamily="50" charset="0"/>
              </a:defRPr>
            </a:lvl4pPr>
            <a:lvl5pPr>
              <a:defRPr>
                <a:solidFill>
                  <a:srgbClr val="152B48"/>
                </a:solidFill>
                <a:latin typeface="Montserrat" panose="00000500000000000000" pitchFamily="50" charset="0"/>
              </a:defRPr>
            </a:lvl5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O" dirty="0"/>
          </a:p>
        </p:txBody>
      </p:sp>
      <p:sp>
        <p:nvSpPr>
          <p:cNvPr id="7" name="Footer Placeholder 5">
            <a:extLst>
              <a:ext uri="{FF2B5EF4-FFF2-40B4-BE49-F238E27FC236}">
                <a16:creationId xmlns:a16="http://schemas.microsoft.com/office/drawing/2014/main" id="{4B8CF820-BA39-44DA-B961-85651CA30197}"/>
              </a:ext>
            </a:extLst>
          </p:cNvPr>
          <p:cNvSpPr>
            <a:spLocks noGrp="1"/>
          </p:cNvSpPr>
          <p:nvPr>
            <p:ph type="ftr" sz="quarter" idx="11"/>
          </p:nvPr>
        </p:nvSpPr>
        <p:spPr>
          <a:xfrm>
            <a:off x="838200" y="6324011"/>
            <a:ext cx="4114800" cy="365125"/>
          </a:xfrm>
          <a:prstGeom prst="rect">
            <a:avLst/>
          </a:prstGeom>
        </p:spPr>
        <p:txBody>
          <a:bodyPr/>
          <a:lstStyle>
            <a:lvl1pPr algn="l">
              <a:defRPr>
                <a:latin typeface="Montserrat" panose="00000500000000000000" pitchFamily="50" charset="0"/>
              </a:defRPr>
            </a:lvl1pPr>
          </a:lstStyle>
          <a:p>
            <a:endParaRPr lang="es-CO" dirty="0"/>
          </a:p>
        </p:txBody>
      </p:sp>
    </p:spTree>
    <p:extLst>
      <p:ext uri="{BB962C8B-B14F-4D97-AF65-F5344CB8AC3E}">
        <p14:creationId xmlns:p14="http://schemas.microsoft.com/office/powerpoint/2010/main" val="148618563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8DEBAD-7D2B-47CB-80B5-6403037F04E3}"/>
              </a:ext>
            </a:extLst>
          </p:cNvPr>
          <p:cNvSpPr>
            <a:spLocks noGrp="1"/>
          </p:cNvSpPr>
          <p:nvPr>
            <p:ph type="title"/>
          </p:nvPr>
        </p:nvSpPr>
        <p:spPr>
          <a:xfrm>
            <a:off x="831850" y="616229"/>
            <a:ext cx="10515600" cy="2852737"/>
          </a:xfrm>
        </p:spPr>
        <p:txBody>
          <a:bodyPr anchor="b"/>
          <a:lstStyle>
            <a:lvl1pPr>
              <a:defRPr sz="6000">
                <a:solidFill>
                  <a:srgbClr val="06AEAA"/>
                </a:solidFill>
                <a:latin typeface="Montserrat" panose="00000500000000000000" pitchFamily="50" charset="0"/>
              </a:defRPr>
            </a:lvl1pPr>
          </a:lstStyle>
          <a:p>
            <a:r>
              <a:rPr lang="es-ES"/>
              <a:t>Haga clic para modificar el estilo de título del patrón</a:t>
            </a:r>
            <a:endParaRPr lang="es-CO" dirty="0"/>
          </a:p>
        </p:txBody>
      </p:sp>
      <p:sp>
        <p:nvSpPr>
          <p:cNvPr id="3" name="Text Placeholder 2">
            <a:extLst>
              <a:ext uri="{FF2B5EF4-FFF2-40B4-BE49-F238E27FC236}">
                <a16:creationId xmlns:a16="http://schemas.microsoft.com/office/drawing/2014/main" id="{9FA489C9-371B-45E3-A6DB-E33EE1A30E07}"/>
              </a:ext>
            </a:extLst>
          </p:cNvPr>
          <p:cNvSpPr>
            <a:spLocks noGrp="1"/>
          </p:cNvSpPr>
          <p:nvPr>
            <p:ph type="body" idx="1"/>
          </p:nvPr>
        </p:nvSpPr>
        <p:spPr>
          <a:xfrm>
            <a:off x="831850" y="3495954"/>
            <a:ext cx="10515600" cy="1500187"/>
          </a:xfrm>
        </p:spPr>
        <p:txBody>
          <a:bodyPr/>
          <a:lstStyle>
            <a:lvl1pPr marL="0" indent="0">
              <a:buNone/>
              <a:defRPr sz="2400">
                <a:solidFill>
                  <a:srgbClr val="152B48"/>
                </a:solidFill>
                <a:latin typeface="Montserrat" panose="00000500000000000000" pitchFamily="50"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Haga clic para modificar los estilos de texto del patrón</a:t>
            </a:r>
          </a:p>
        </p:txBody>
      </p:sp>
      <p:sp>
        <p:nvSpPr>
          <p:cNvPr id="7" name="Footer Placeholder 5">
            <a:extLst>
              <a:ext uri="{FF2B5EF4-FFF2-40B4-BE49-F238E27FC236}">
                <a16:creationId xmlns:a16="http://schemas.microsoft.com/office/drawing/2014/main" id="{0029BDD4-EE3B-47E9-A956-B5F90223CD25}"/>
              </a:ext>
            </a:extLst>
          </p:cNvPr>
          <p:cNvSpPr>
            <a:spLocks noGrp="1"/>
          </p:cNvSpPr>
          <p:nvPr>
            <p:ph type="ftr" sz="quarter" idx="11"/>
          </p:nvPr>
        </p:nvSpPr>
        <p:spPr>
          <a:xfrm>
            <a:off x="838200" y="6324011"/>
            <a:ext cx="4114800" cy="365125"/>
          </a:xfrm>
          <a:prstGeom prst="rect">
            <a:avLst/>
          </a:prstGeom>
        </p:spPr>
        <p:txBody>
          <a:bodyPr/>
          <a:lstStyle>
            <a:lvl1pPr algn="l">
              <a:defRPr>
                <a:latin typeface="Montserrat" panose="00000500000000000000" pitchFamily="50" charset="0"/>
              </a:defRPr>
            </a:lvl1pPr>
          </a:lstStyle>
          <a:p>
            <a:endParaRPr lang="es-CO" dirty="0"/>
          </a:p>
        </p:txBody>
      </p:sp>
    </p:spTree>
    <p:extLst>
      <p:ext uri="{BB962C8B-B14F-4D97-AF65-F5344CB8AC3E}">
        <p14:creationId xmlns:p14="http://schemas.microsoft.com/office/powerpoint/2010/main" val="143684773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C2702F-78D2-4AF1-983C-DA18C98DF5D1}"/>
              </a:ext>
            </a:extLst>
          </p:cNvPr>
          <p:cNvSpPr>
            <a:spLocks noGrp="1"/>
          </p:cNvSpPr>
          <p:nvPr>
            <p:ph type="title"/>
          </p:nvPr>
        </p:nvSpPr>
        <p:spPr>
          <a:xfrm>
            <a:off x="838200" y="365126"/>
            <a:ext cx="10515600" cy="747238"/>
          </a:xfrm>
        </p:spPr>
        <p:txBody>
          <a:bodyPr/>
          <a:lstStyle>
            <a:lvl1pPr>
              <a:defRPr>
                <a:solidFill>
                  <a:srgbClr val="06AEAA"/>
                </a:solidFill>
                <a:latin typeface="Montserrat" panose="00000500000000000000" pitchFamily="50" charset="0"/>
              </a:defRPr>
            </a:lvl1pPr>
          </a:lstStyle>
          <a:p>
            <a:r>
              <a:rPr lang="es-ES"/>
              <a:t>Haga clic para modificar el estilo de título del patrón</a:t>
            </a:r>
            <a:endParaRPr lang="es-CO" dirty="0"/>
          </a:p>
        </p:txBody>
      </p:sp>
      <p:sp>
        <p:nvSpPr>
          <p:cNvPr id="3" name="Content Placeholder 2">
            <a:extLst>
              <a:ext uri="{FF2B5EF4-FFF2-40B4-BE49-F238E27FC236}">
                <a16:creationId xmlns:a16="http://schemas.microsoft.com/office/drawing/2014/main" id="{F6D59DBA-9112-4EFB-B9A3-F8978A8B1C16}"/>
              </a:ext>
            </a:extLst>
          </p:cNvPr>
          <p:cNvSpPr>
            <a:spLocks noGrp="1"/>
          </p:cNvSpPr>
          <p:nvPr>
            <p:ph sz="half" idx="1"/>
          </p:nvPr>
        </p:nvSpPr>
        <p:spPr>
          <a:xfrm>
            <a:off x="838200" y="1310327"/>
            <a:ext cx="5181600" cy="3987538"/>
          </a:xfrm>
        </p:spPr>
        <p:txBody>
          <a:bodyPr/>
          <a:lstStyle>
            <a:lvl1pPr>
              <a:defRPr>
                <a:solidFill>
                  <a:srgbClr val="152B48"/>
                </a:solidFill>
                <a:latin typeface="Montserrat" panose="00000500000000000000" pitchFamily="50" charset="0"/>
              </a:defRPr>
            </a:lvl1pPr>
            <a:lvl2pPr>
              <a:defRPr>
                <a:solidFill>
                  <a:srgbClr val="152B48"/>
                </a:solidFill>
                <a:latin typeface="Montserrat" panose="00000500000000000000" pitchFamily="50" charset="0"/>
              </a:defRPr>
            </a:lvl2pPr>
            <a:lvl3pPr>
              <a:defRPr>
                <a:solidFill>
                  <a:srgbClr val="152B48"/>
                </a:solidFill>
                <a:latin typeface="Montserrat" panose="00000500000000000000" pitchFamily="50" charset="0"/>
              </a:defRPr>
            </a:lvl3pPr>
            <a:lvl4pPr>
              <a:defRPr>
                <a:solidFill>
                  <a:srgbClr val="152B48"/>
                </a:solidFill>
                <a:latin typeface="Montserrat" panose="00000500000000000000" pitchFamily="50" charset="0"/>
              </a:defRPr>
            </a:lvl4pPr>
            <a:lvl5pPr>
              <a:defRPr>
                <a:solidFill>
                  <a:srgbClr val="152B48"/>
                </a:solidFill>
                <a:latin typeface="Montserrat" panose="00000500000000000000" pitchFamily="50" charset="0"/>
              </a:defRPr>
            </a:lvl5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O" dirty="0"/>
          </a:p>
        </p:txBody>
      </p:sp>
      <p:sp>
        <p:nvSpPr>
          <p:cNvPr id="4" name="Content Placeholder 3">
            <a:extLst>
              <a:ext uri="{FF2B5EF4-FFF2-40B4-BE49-F238E27FC236}">
                <a16:creationId xmlns:a16="http://schemas.microsoft.com/office/drawing/2014/main" id="{4FA2B617-1355-47D0-8D4F-5AC8EDA4C1CE}"/>
              </a:ext>
            </a:extLst>
          </p:cNvPr>
          <p:cNvSpPr>
            <a:spLocks noGrp="1"/>
          </p:cNvSpPr>
          <p:nvPr>
            <p:ph sz="half" idx="2"/>
          </p:nvPr>
        </p:nvSpPr>
        <p:spPr>
          <a:xfrm>
            <a:off x="6172200" y="1310327"/>
            <a:ext cx="5181600" cy="3987538"/>
          </a:xfrm>
        </p:spPr>
        <p:txBody>
          <a:bodyPr/>
          <a:lstStyle>
            <a:lvl1pPr>
              <a:defRPr>
                <a:solidFill>
                  <a:srgbClr val="152B48"/>
                </a:solidFill>
                <a:latin typeface="Montserrat" panose="00000500000000000000" pitchFamily="50" charset="0"/>
              </a:defRPr>
            </a:lvl1pPr>
            <a:lvl2pPr>
              <a:defRPr>
                <a:solidFill>
                  <a:srgbClr val="152B48"/>
                </a:solidFill>
                <a:latin typeface="Montserrat" panose="00000500000000000000" pitchFamily="50" charset="0"/>
              </a:defRPr>
            </a:lvl2pPr>
            <a:lvl3pPr>
              <a:defRPr>
                <a:solidFill>
                  <a:srgbClr val="152B48"/>
                </a:solidFill>
                <a:latin typeface="Montserrat" panose="00000500000000000000" pitchFamily="50" charset="0"/>
              </a:defRPr>
            </a:lvl3pPr>
            <a:lvl4pPr>
              <a:defRPr>
                <a:solidFill>
                  <a:srgbClr val="152B48"/>
                </a:solidFill>
                <a:latin typeface="Montserrat" panose="00000500000000000000" pitchFamily="50" charset="0"/>
              </a:defRPr>
            </a:lvl4pPr>
            <a:lvl5pPr>
              <a:defRPr>
                <a:solidFill>
                  <a:srgbClr val="152B48"/>
                </a:solidFill>
                <a:latin typeface="Montserrat" panose="00000500000000000000" pitchFamily="50" charset="0"/>
              </a:defRPr>
            </a:lvl5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O" dirty="0"/>
          </a:p>
        </p:txBody>
      </p:sp>
      <p:sp>
        <p:nvSpPr>
          <p:cNvPr id="6" name="Footer Placeholder 5">
            <a:extLst>
              <a:ext uri="{FF2B5EF4-FFF2-40B4-BE49-F238E27FC236}">
                <a16:creationId xmlns:a16="http://schemas.microsoft.com/office/drawing/2014/main" id="{F552D606-F212-4585-9FAA-747E2569E2CD}"/>
              </a:ext>
            </a:extLst>
          </p:cNvPr>
          <p:cNvSpPr>
            <a:spLocks noGrp="1"/>
          </p:cNvSpPr>
          <p:nvPr>
            <p:ph type="ftr" sz="quarter" idx="11"/>
          </p:nvPr>
        </p:nvSpPr>
        <p:spPr>
          <a:xfrm>
            <a:off x="838200" y="6324011"/>
            <a:ext cx="4114800" cy="365125"/>
          </a:xfrm>
          <a:prstGeom prst="rect">
            <a:avLst/>
          </a:prstGeom>
        </p:spPr>
        <p:txBody>
          <a:bodyPr/>
          <a:lstStyle>
            <a:lvl1pPr algn="l">
              <a:defRPr>
                <a:latin typeface="Montserrat" panose="00000500000000000000" pitchFamily="50" charset="0"/>
              </a:defRPr>
            </a:lvl1pPr>
          </a:lstStyle>
          <a:p>
            <a:endParaRPr lang="es-CO" dirty="0"/>
          </a:p>
        </p:txBody>
      </p:sp>
    </p:spTree>
    <p:extLst>
      <p:ext uri="{BB962C8B-B14F-4D97-AF65-F5344CB8AC3E}">
        <p14:creationId xmlns:p14="http://schemas.microsoft.com/office/powerpoint/2010/main" val="35920977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DCB48D-F53C-414C-84D0-89B177ABFD6D}"/>
              </a:ext>
            </a:extLst>
          </p:cNvPr>
          <p:cNvSpPr>
            <a:spLocks noGrp="1"/>
          </p:cNvSpPr>
          <p:nvPr>
            <p:ph type="title"/>
          </p:nvPr>
        </p:nvSpPr>
        <p:spPr>
          <a:xfrm>
            <a:off x="839788" y="365126"/>
            <a:ext cx="10515600" cy="823912"/>
          </a:xfrm>
        </p:spPr>
        <p:txBody>
          <a:bodyPr/>
          <a:lstStyle>
            <a:lvl1pPr>
              <a:defRPr>
                <a:solidFill>
                  <a:srgbClr val="06AEAA"/>
                </a:solidFill>
                <a:latin typeface="Montserrat" panose="00000500000000000000" pitchFamily="50" charset="0"/>
              </a:defRPr>
            </a:lvl1pPr>
          </a:lstStyle>
          <a:p>
            <a:r>
              <a:rPr lang="es-ES"/>
              <a:t>Haga clic para modificar el estilo de título del patrón</a:t>
            </a:r>
            <a:endParaRPr lang="es-CO" dirty="0"/>
          </a:p>
        </p:txBody>
      </p:sp>
      <p:sp>
        <p:nvSpPr>
          <p:cNvPr id="3" name="Text Placeholder 2">
            <a:extLst>
              <a:ext uri="{FF2B5EF4-FFF2-40B4-BE49-F238E27FC236}">
                <a16:creationId xmlns:a16="http://schemas.microsoft.com/office/drawing/2014/main" id="{902994F5-3A06-471D-814D-DC1C1A451C8D}"/>
              </a:ext>
            </a:extLst>
          </p:cNvPr>
          <p:cNvSpPr>
            <a:spLocks noGrp="1"/>
          </p:cNvSpPr>
          <p:nvPr>
            <p:ph type="body" idx="1"/>
          </p:nvPr>
        </p:nvSpPr>
        <p:spPr>
          <a:xfrm>
            <a:off x="839788" y="1266385"/>
            <a:ext cx="5157787" cy="823912"/>
          </a:xfrm>
        </p:spPr>
        <p:txBody>
          <a:bodyPr anchor="b"/>
          <a:lstStyle>
            <a:lvl1pPr marL="0" indent="0">
              <a:buNone/>
              <a:defRPr sz="2400" b="1">
                <a:solidFill>
                  <a:srgbClr val="152B48"/>
                </a:solidFill>
                <a:latin typeface="Montserrat" panose="00000500000000000000" pitchFamily="50"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Content Placeholder 3">
            <a:extLst>
              <a:ext uri="{FF2B5EF4-FFF2-40B4-BE49-F238E27FC236}">
                <a16:creationId xmlns:a16="http://schemas.microsoft.com/office/drawing/2014/main" id="{226751E4-B757-4C66-94E7-CE7C811370DE}"/>
              </a:ext>
            </a:extLst>
          </p:cNvPr>
          <p:cNvSpPr>
            <a:spLocks noGrp="1"/>
          </p:cNvSpPr>
          <p:nvPr>
            <p:ph sz="half" idx="2"/>
          </p:nvPr>
        </p:nvSpPr>
        <p:spPr>
          <a:xfrm>
            <a:off x="839788" y="2090296"/>
            <a:ext cx="5157787" cy="3332455"/>
          </a:xfrm>
        </p:spPr>
        <p:txBody>
          <a:bodyPr/>
          <a:lstStyle>
            <a:lvl1pPr>
              <a:defRPr>
                <a:solidFill>
                  <a:srgbClr val="152B48"/>
                </a:solidFill>
                <a:latin typeface="Montserrat" panose="00000500000000000000" pitchFamily="50" charset="0"/>
              </a:defRPr>
            </a:lvl1pPr>
            <a:lvl2pPr>
              <a:defRPr>
                <a:solidFill>
                  <a:srgbClr val="152B48"/>
                </a:solidFill>
                <a:latin typeface="Montserrat" panose="00000500000000000000" pitchFamily="50" charset="0"/>
              </a:defRPr>
            </a:lvl2pPr>
            <a:lvl3pPr>
              <a:defRPr>
                <a:solidFill>
                  <a:srgbClr val="152B48"/>
                </a:solidFill>
                <a:latin typeface="Montserrat" panose="00000500000000000000" pitchFamily="50" charset="0"/>
              </a:defRPr>
            </a:lvl3pPr>
            <a:lvl4pPr>
              <a:defRPr>
                <a:solidFill>
                  <a:srgbClr val="152B48"/>
                </a:solidFill>
                <a:latin typeface="Montserrat" panose="00000500000000000000" pitchFamily="50" charset="0"/>
              </a:defRPr>
            </a:lvl4pPr>
            <a:lvl5pPr>
              <a:defRPr>
                <a:solidFill>
                  <a:srgbClr val="152B48"/>
                </a:solidFill>
                <a:latin typeface="Montserrat" panose="00000500000000000000" pitchFamily="50" charset="0"/>
              </a:defRPr>
            </a:lvl5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O" dirty="0"/>
          </a:p>
        </p:txBody>
      </p:sp>
      <p:sp>
        <p:nvSpPr>
          <p:cNvPr id="5" name="Text Placeholder 4">
            <a:extLst>
              <a:ext uri="{FF2B5EF4-FFF2-40B4-BE49-F238E27FC236}">
                <a16:creationId xmlns:a16="http://schemas.microsoft.com/office/drawing/2014/main" id="{DB203A93-6FB4-44E7-8C29-347536F75625}"/>
              </a:ext>
            </a:extLst>
          </p:cNvPr>
          <p:cNvSpPr>
            <a:spLocks noGrp="1"/>
          </p:cNvSpPr>
          <p:nvPr>
            <p:ph type="body" sz="quarter" idx="3"/>
          </p:nvPr>
        </p:nvSpPr>
        <p:spPr>
          <a:xfrm>
            <a:off x="6172200" y="1266385"/>
            <a:ext cx="5183188" cy="823912"/>
          </a:xfrm>
        </p:spPr>
        <p:txBody>
          <a:bodyPr anchor="b"/>
          <a:lstStyle>
            <a:lvl1pPr marL="0" indent="0">
              <a:buNone/>
              <a:defRPr sz="2400" b="1">
                <a:solidFill>
                  <a:srgbClr val="152B48"/>
                </a:solidFill>
                <a:latin typeface="Montserrat" panose="00000500000000000000" pitchFamily="50"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Content Placeholder 5">
            <a:extLst>
              <a:ext uri="{FF2B5EF4-FFF2-40B4-BE49-F238E27FC236}">
                <a16:creationId xmlns:a16="http://schemas.microsoft.com/office/drawing/2014/main" id="{4592DC14-50BB-4409-B856-127CD069E119}"/>
              </a:ext>
            </a:extLst>
          </p:cNvPr>
          <p:cNvSpPr>
            <a:spLocks noGrp="1"/>
          </p:cNvSpPr>
          <p:nvPr>
            <p:ph sz="quarter" idx="4"/>
          </p:nvPr>
        </p:nvSpPr>
        <p:spPr>
          <a:xfrm>
            <a:off x="6172200" y="2090297"/>
            <a:ext cx="5183188" cy="3332454"/>
          </a:xfrm>
        </p:spPr>
        <p:txBody>
          <a:bodyPr/>
          <a:lstStyle>
            <a:lvl1pPr>
              <a:defRPr>
                <a:solidFill>
                  <a:srgbClr val="152B48"/>
                </a:solidFill>
                <a:latin typeface="Montserrat" panose="00000500000000000000" pitchFamily="50" charset="0"/>
              </a:defRPr>
            </a:lvl1pPr>
            <a:lvl2pPr>
              <a:defRPr>
                <a:solidFill>
                  <a:srgbClr val="152B48"/>
                </a:solidFill>
                <a:latin typeface="Montserrat" panose="00000500000000000000" pitchFamily="50" charset="0"/>
              </a:defRPr>
            </a:lvl2pPr>
            <a:lvl3pPr>
              <a:defRPr>
                <a:solidFill>
                  <a:srgbClr val="152B48"/>
                </a:solidFill>
                <a:latin typeface="Montserrat" panose="00000500000000000000" pitchFamily="50" charset="0"/>
              </a:defRPr>
            </a:lvl3pPr>
            <a:lvl4pPr>
              <a:defRPr>
                <a:solidFill>
                  <a:srgbClr val="152B48"/>
                </a:solidFill>
                <a:latin typeface="Montserrat" panose="00000500000000000000" pitchFamily="50" charset="0"/>
              </a:defRPr>
            </a:lvl4pPr>
            <a:lvl5pPr>
              <a:defRPr>
                <a:solidFill>
                  <a:srgbClr val="152B48"/>
                </a:solidFill>
                <a:latin typeface="Montserrat" panose="00000500000000000000" pitchFamily="50" charset="0"/>
              </a:defRPr>
            </a:lvl5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O" dirty="0"/>
          </a:p>
        </p:txBody>
      </p:sp>
      <p:sp>
        <p:nvSpPr>
          <p:cNvPr id="10" name="Footer Placeholder 5">
            <a:extLst>
              <a:ext uri="{FF2B5EF4-FFF2-40B4-BE49-F238E27FC236}">
                <a16:creationId xmlns:a16="http://schemas.microsoft.com/office/drawing/2014/main" id="{DAD5AE52-F7EF-4469-B97A-6232CC89BC56}"/>
              </a:ext>
            </a:extLst>
          </p:cNvPr>
          <p:cNvSpPr>
            <a:spLocks noGrp="1"/>
          </p:cNvSpPr>
          <p:nvPr>
            <p:ph type="ftr" sz="quarter" idx="11"/>
          </p:nvPr>
        </p:nvSpPr>
        <p:spPr>
          <a:xfrm>
            <a:off x="838200" y="6324011"/>
            <a:ext cx="4114800" cy="365125"/>
          </a:xfrm>
          <a:prstGeom prst="rect">
            <a:avLst/>
          </a:prstGeom>
        </p:spPr>
        <p:txBody>
          <a:bodyPr/>
          <a:lstStyle>
            <a:lvl1pPr algn="l">
              <a:defRPr>
                <a:latin typeface="Montserrat" panose="00000500000000000000" pitchFamily="50" charset="0"/>
              </a:defRPr>
            </a:lvl1pPr>
          </a:lstStyle>
          <a:p>
            <a:endParaRPr lang="es-CO" dirty="0"/>
          </a:p>
        </p:txBody>
      </p:sp>
    </p:spTree>
    <p:extLst>
      <p:ext uri="{BB962C8B-B14F-4D97-AF65-F5344CB8AC3E}">
        <p14:creationId xmlns:p14="http://schemas.microsoft.com/office/powerpoint/2010/main" val="127024097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0565D4-46AF-4EC5-9850-A3103999F05F}"/>
              </a:ext>
            </a:extLst>
          </p:cNvPr>
          <p:cNvSpPr>
            <a:spLocks noGrp="1"/>
          </p:cNvSpPr>
          <p:nvPr>
            <p:ph type="title"/>
          </p:nvPr>
        </p:nvSpPr>
        <p:spPr/>
        <p:txBody>
          <a:bodyPr/>
          <a:lstStyle>
            <a:lvl1pPr>
              <a:defRPr>
                <a:solidFill>
                  <a:srgbClr val="06AEAA"/>
                </a:solidFill>
                <a:latin typeface="Montserrat" panose="00000500000000000000" pitchFamily="50" charset="0"/>
              </a:defRPr>
            </a:lvl1pPr>
          </a:lstStyle>
          <a:p>
            <a:r>
              <a:rPr lang="es-ES"/>
              <a:t>Haga clic para modificar el estilo de título del patrón</a:t>
            </a:r>
            <a:endParaRPr lang="es-CO" dirty="0"/>
          </a:p>
        </p:txBody>
      </p:sp>
      <p:sp>
        <p:nvSpPr>
          <p:cNvPr id="6" name="Footer Placeholder 5">
            <a:extLst>
              <a:ext uri="{FF2B5EF4-FFF2-40B4-BE49-F238E27FC236}">
                <a16:creationId xmlns:a16="http://schemas.microsoft.com/office/drawing/2014/main" id="{F5BD86CA-CE51-4727-B90C-9AE9BDC7B333}"/>
              </a:ext>
            </a:extLst>
          </p:cNvPr>
          <p:cNvSpPr>
            <a:spLocks noGrp="1"/>
          </p:cNvSpPr>
          <p:nvPr>
            <p:ph type="ftr" sz="quarter" idx="11"/>
          </p:nvPr>
        </p:nvSpPr>
        <p:spPr>
          <a:xfrm>
            <a:off x="838200" y="6324011"/>
            <a:ext cx="4114800" cy="365125"/>
          </a:xfrm>
          <a:prstGeom prst="rect">
            <a:avLst/>
          </a:prstGeom>
        </p:spPr>
        <p:txBody>
          <a:bodyPr/>
          <a:lstStyle>
            <a:lvl1pPr algn="l">
              <a:defRPr>
                <a:latin typeface="Montserrat" panose="00000500000000000000" pitchFamily="50" charset="0"/>
              </a:defRPr>
            </a:lvl1pPr>
          </a:lstStyle>
          <a:p>
            <a:endParaRPr lang="es-CO" dirty="0"/>
          </a:p>
        </p:txBody>
      </p:sp>
    </p:spTree>
    <p:extLst>
      <p:ext uri="{BB962C8B-B14F-4D97-AF65-F5344CB8AC3E}">
        <p14:creationId xmlns:p14="http://schemas.microsoft.com/office/powerpoint/2010/main" val="123877194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5" name="Footer Placeholder 5">
            <a:extLst>
              <a:ext uri="{FF2B5EF4-FFF2-40B4-BE49-F238E27FC236}">
                <a16:creationId xmlns:a16="http://schemas.microsoft.com/office/drawing/2014/main" id="{CD957EEA-F866-4147-A1E6-014124E687CD}"/>
              </a:ext>
            </a:extLst>
          </p:cNvPr>
          <p:cNvSpPr>
            <a:spLocks noGrp="1"/>
          </p:cNvSpPr>
          <p:nvPr>
            <p:ph type="ftr" sz="quarter" idx="11"/>
          </p:nvPr>
        </p:nvSpPr>
        <p:spPr>
          <a:xfrm>
            <a:off x="838200" y="6324011"/>
            <a:ext cx="4114800" cy="365125"/>
          </a:xfrm>
          <a:prstGeom prst="rect">
            <a:avLst/>
          </a:prstGeom>
        </p:spPr>
        <p:txBody>
          <a:bodyPr/>
          <a:lstStyle>
            <a:lvl1pPr algn="l">
              <a:defRPr>
                <a:latin typeface="Montserrat" panose="00000500000000000000" pitchFamily="50" charset="0"/>
              </a:defRPr>
            </a:lvl1pPr>
          </a:lstStyle>
          <a:p>
            <a:endParaRPr lang="es-CO" dirty="0"/>
          </a:p>
        </p:txBody>
      </p:sp>
    </p:spTree>
    <p:extLst>
      <p:ext uri="{BB962C8B-B14F-4D97-AF65-F5344CB8AC3E}">
        <p14:creationId xmlns:p14="http://schemas.microsoft.com/office/powerpoint/2010/main" val="423664359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73D072-B9E5-442A-A8D1-C784A3D0A21B}"/>
              </a:ext>
            </a:extLst>
          </p:cNvPr>
          <p:cNvSpPr>
            <a:spLocks noGrp="1"/>
          </p:cNvSpPr>
          <p:nvPr>
            <p:ph type="title"/>
          </p:nvPr>
        </p:nvSpPr>
        <p:spPr>
          <a:xfrm>
            <a:off x="839788" y="457200"/>
            <a:ext cx="3932237" cy="1600200"/>
          </a:xfrm>
        </p:spPr>
        <p:txBody>
          <a:bodyPr anchor="b"/>
          <a:lstStyle>
            <a:lvl1pPr>
              <a:defRPr sz="3200">
                <a:solidFill>
                  <a:srgbClr val="06AEAA"/>
                </a:solidFill>
                <a:latin typeface="Montserrat" panose="00000500000000000000" pitchFamily="50" charset="0"/>
              </a:defRPr>
            </a:lvl1pPr>
          </a:lstStyle>
          <a:p>
            <a:r>
              <a:rPr lang="es-ES"/>
              <a:t>Haga clic para modificar el estilo de título del patrón</a:t>
            </a:r>
            <a:endParaRPr lang="es-CO" dirty="0"/>
          </a:p>
        </p:txBody>
      </p:sp>
      <p:sp>
        <p:nvSpPr>
          <p:cNvPr id="3" name="Content Placeholder 2">
            <a:extLst>
              <a:ext uri="{FF2B5EF4-FFF2-40B4-BE49-F238E27FC236}">
                <a16:creationId xmlns:a16="http://schemas.microsoft.com/office/drawing/2014/main" id="{72139CC3-7CE2-400C-AC74-ADEF44A5A860}"/>
              </a:ext>
            </a:extLst>
          </p:cNvPr>
          <p:cNvSpPr>
            <a:spLocks noGrp="1"/>
          </p:cNvSpPr>
          <p:nvPr>
            <p:ph idx="1"/>
          </p:nvPr>
        </p:nvSpPr>
        <p:spPr>
          <a:xfrm>
            <a:off x="5183188" y="987426"/>
            <a:ext cx="6172200" cy="4319866"/>
          </a:xfrm>
        </p:spPr>
        <p:txBody>
          <a:bodyPr/>
          <a:lstStyle>
            <a:lvl1pPr>
              <a:defRPr sz="3200">
                <a:solidFill>
                  <a:srgbClr val="152B48"/>
                </a:solidFill>
                <a:latin typeface="Montserrat" panose="00000500000000000000" pitchFamily="50" charset="0"/>
              </a:defRPr>
            </a:lvl1pPr>
            <a:lvl2pPr>
              <a:defRPr sz="2800">
                <a:solidFill>
                  <a:srgbClr val="152B48"/>
                </a:solidFill>
                <a:latin typeface="Montserrat" panose="00000500000000000000" pitchFamily="50" charset="0"/>
              </a:defRPr>
            </a:lvl2pPr>
            <a:lvl3pPr>
              <a:defRPr sz="2400">
                <a:solidFill>
                  <a:srgbClr val="152B48"/>
                </a:solidFill>
                <a:latin typeface="Montserrat" panose="00000500000000000000" pitchFamily="50" charset="0"/>
              </a:defRPr>
            </a:lvl3pPr>
            <a:lvl4pPr>
              <a:defRPr sz="2000">
                <a:solidFill>
                  <a:srgbClr val="152B48"/>
                </a:solidFill>
                <a:latin typeface="Montserrat" panose="00000500000000000000" pitchFamily="50" charset="0"/>
              </a:defRPr>
            </a:lvl4pPr>
            <a:lvl5pPr>
              <a:defRPr sz="2000">
                <a:solidFill>
                  <a:srgbClr val="152B48"/>
                </a:solidFill>
                <a:latin typeface="Montserrat" panose="00000500000000000000" pitchFamily="50" charset="0"/>
              </a:defRPr>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O" dirty="0"/>
          </a:p>
        </p:txBody>
      </p:sp>
      <p:sp>
        <p:nvSpPr>
          <p:cNvPr id="4" name="Text Placeholder 3">
            <a:extLst>
              <a:ext uri="{FF2B5EF4-FFF2-40B4-BE49-F238E27FC236}">
                <a16:creationId xmlns:a16="http://schemas.microsoft.com/office/drawing/2014/main" id="{3BB08FEE-50F8-4AB8-BB85-E508A07F9E1E}"/>
              </a:ext>
            </a:extLst>
          </p:cNvPr>
          <p:cNvSpPr>
            <a:spLocks noGrp="1"/>
          </p:cNvSpPr>
          <p:nvPr>
            <p:ph type="body" sz="half" idx="2"/>
          </p:nvPr>
        </p:nvSpPr>
        <p:spPr>
          <a:xfrm>
            <a:off x="839788" y="2057400"/>
            <a:ext cx="3932237" cy="3249891"/>
          </a:xfrm>
        </p:spPr>
        <p:txBody>
          <a:bodyPr/>
          <a:lstStyle>
            <a:lvl1pPr marL="0" indent="0">
              <a:buNone/>
              <a:defRPr sz="1600">
                <a:solidFill>
                  <a:srgbClr val="152B48"/>
                </a:solidFill>
                <a:latin typeface="Montserrat" panose="00000500000000000000" pitchFamily="50"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8" name="Footer Placeholder 5">
            <a:extLst>
              <a:ext uri="{FF2B5EF4-FFF2-40B4-BE49-F238E27FC236}">
                <a16:creationId xmlns:a16="http://schemas.microsoft.com/office/drawing/2014/main" id="{D2E27C76-4A91-47CA-B503-7097C21B35F4}"/>
              </a:ext>
            </a:extLst>
          </p:cNvPr>
          <p:cNvSpPr>
            <a:spLocks noGrp="1"/>
          </p:cNvSpPr>
          <p:nvPr>
            <p:ph type="ftr" sz="quarter" idx="11"/>
          </p:nvPr>
        </p:nvSpPr>
        <p:spPr>
          <a:xfrm>
            <a:off x="838200" y="6324011"/>
            <a:ext cx="4114800" cy="365125"/>
          </a:xfrm>
          <a:prstGeom prst="rect">
            <a:avLst/>
          </a:prstGeom>
        </p:spPr>
        <p:txBody>
          <a:bodyPr/>
          <a:lstStyle>
            <a:lvl1pPr algn="l">
              <a:defRPr>
                <a:latin typeface="Montserrat" panose="00000500000000000000" pitchFamily="50" charset="0"/>
              </a:defRPr>
            </a:lvl1pPr>
          </a:lstStyle>
          <a:p>
            <a:endParaRPr lang="es-CO" dirty="0"/>
          </a:p>
        </p:txBody>
      </p:sp>
    </p:spTree>
    <p:extLst>
      <p:ext uri="{BB962C8B-B14F-4D97-AF65-F5344CB8AC3E}">
        <p14:creationId xmlns:p14="http://schemas.microsoft.com/office/powerpoint/2010/main" val="364594887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B6866C-B389-49E5-8F02-3D3335841130}"/>
              </a:ext>
            </a:extLst>
          </p:cNvPr>
          <p:cNvSpPr>
            <a:spLocks noGrp="1"/>
          </p:cNvSpPr>
          <p:nvPr>
            <p:ph type="title"/>
          </p:nvPr>
        </p:nvSpPr>
        <p:spPr>
          <a:xfrm>
            <a:off x="839788" y="457200"/>
            <a:ext cx="3932237" cy="1600200"/>
          </a:xfrm>
        </p:spPr>
        <p:txBody>
          <a:bodyPr anchor="b"/>
          <a:lstStyle>
            <a:lvl1pPr>
              <a:defRPr sz="3200">
                <a:solidFill>
                  <a:srgbClr val="06AEAA"/>
                </a:solidFill>
                <a:latin typeface="Montserrat" panose="00000500000000000000" pitchFamily="50" charset="0"/>
              </a:defRPr>
            </a:lvl1pPr>
          </a:lstStyle>
          <a:p>
            <a:r>
              <a:rPr lang="es-ES"/>
              <a:t>Haga clic para modificar el estilo de título del patrón</a:t>
            </a:r>
            <a:endParaRPr lang="es-CO" dirty="0"/>
          </a:p>
        </p:txBody>
      </p:sp>
      <p:sp>
        <p:nvSpPr>
          <p:cNvPr id="3" name="Picture Placeholder 2">
            <a:extLst>
              <a:ext uri="{FF2B5EF4-FFF2-40B4-BE49-F238E27FC236}">
                <a16:creationId xmlns:a16="http://schemas.microsoft.com/office/drawing/2014/main" id="{9156A72E-87D8-40FA-A59C-EC6BDDF6F72D}"/>
              </a:ext>
            </a:extLst>
          </p:cNvPr>
          <p:cNvSpPr>
            <a:spLocks noGrp="1"/>
          </p:cNvSpPr>
          <p:nvPr>
            <p:ph type="pic" idx="1"/>
          </p:nvPr>
        </p:nvSpPr>
        <p:spPr>
          <a:xfrm>
            <a:off x="5180012" y="457200"/>
            <a:ext cx="6172200" cy="4404707"/>
          </a:xfrm>
        </p:spPr>
        <p:txBody>
          <a:bodyPr/>
          <a:lstStyle>
            <a:lvl1pPr marL="0" indent="0">
              <a:buNone/>
              <a:defRPr sz="3200">
                <a:solidFill>
                  <a:srgbClr val="152B48"/>
                </a:solidFill>
                <a:latin typeface="Montserrat" panose="00000500000000000000" pitchFamily="50"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a:t>Haga clic en el icono para agregar una imagen</a:t>
            </a:r>
            <a:endParaRPr lang="es-CO" dirty="0"/>
          </a:p>
        </p:txBody>
      </p:sp>
      <p:sp>
        <p:nvSpPr>
          <p:cNvPr id="4" name="Text Placeholder 3">
            <a:extLst>
              <a:ext uri="{FF2B5EF4-FFF2-40B4-BE49-F238E27FC236}">
                <a16:creationId xmlns:a16="http://schemas.microsoft.com/office/drawing/2014/main" id="{A3D373FC-0E16-41C4-BE15-F8C74A781396}"/>
              </a:ext>
            </a:extLst>
          </p:cNvPr>
          <p:cNvSpPr>
            <a:spLocks noGrp="1"/>
          </p:cNvSpPr>
          <p:nvPr>
            <p:ph type="body" sz="half" idx="2"/>
          </p:nvPr>
        </p:nvSpPr>
        <p:spPr>
          <a:xfrm>
            <a:off x="839788" y="2057400"/>
            <a:ext cx="3932237" cy="3334732"/>
          </a:xfrm>
        </p:spPr>
        <p:txBody>
          <a:bodyPr/>
          <a:lstStyle>
            <a:lvl1pPr marL="0" indent="0">
              <a:buNone/>
              <a:defRPr sz="1600">
                <a:solidFill>
                  <a:srgbClr val="152B48"/>
                </a:solidFill>
                <a:latin typeface="Montserrat" panose="00000500000000000000" pitchFamily="50"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8" name="Footer Placeholder 5">
            <a:extLst>
              <a:ext uri="{FF2B5EF4-FFF2-40B4-BE49-F238E27FC236}">
                <a16:creationId xmlns:a16="http://schemas.microsoft.com/office/drawing/2014/main" id="{DE7B3239-B346-4CBD-BEDB-FCE674D575DF}"/>
              </a:ext>
            </a:extLst>
          </p:cNvPr>
          <p:cNvSpPr>
            <a:spLocks noGrp="1"/>
          </p:cNvSpPr>
          <p:nvPr>
            <p:ph type="ftr" sz="quarter" idx="11"/>
          </p:nvPr>
        </p:nvSpPr>
        <p:spPr>
          <a:xfrm>
            <a:off x="838200" y="6324011"/>
            <a:ext cx="4114800" cy="365125"/>
          </a:xfrm>
          <a:prstGeom prst="rect">
            <a:avLst/>
          </a:prstGeom>
        </p:spPr>
        <p:txBody>
          <a:bodyPr/>
          <a:lstStyle>
            <a:lvl1pPr algn="l">
              <a:defRPr>
                <a:latin typeface="Montserrat" panose="00000500000000000000" pitchFamily="50" charset="0"/>
              </a:defRPr>
            </a:lvl1pPr>
          </a:lstStyle>
          <a:p>
            <a:endParaRPr lang="es-CO" dirty="0"/>
          </a:p>
        </p:txBody>
      </p:sp>
    </p:spTree>
    <p:extLst>
      <p:ext uri="{BB962C8B-B14F-4D97-AF65-F5344CB8AC3E}">
        <p14:creationId xmlns:p14="http://schemas.microsoft.com/office/powerpoint/2010/main" val="280686128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AA1E9BE-6297-4FF5-8CFC-C0643BD20BD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endParaRPr lang="es-CO" dirty="0"/>
          </a:p>
        </p:txBody>
      </p:sp>
      <p:sp>
        <p:nvSpPr>
          <p:cNvPr id="3" name="Text Placeholder 2">
            <a:extLst>
              <a:ext uri="{FF2B5EF4-FFF2-40B4-BE49-F238E27FC236}">
                <a16:creationId xmlns:a16="http://schemas.microsoft.com/office/drawing/2014/main" id="{9E805350-59D5-4EFA-92C0-A5BEBAD80BC9}"/>
              </a:ext>
            </a:extLst>
          </p:cNvPr>
          <p:cNvSpPr>
            <a:spLocks noGrp="1"/>
          </p:cNvSpPr>
          <p:nvPr>
            <p:ph type="body" idx="1"/>
          </p:nvPr>
        </p:nvSpPr>
        <p:spPr>
          <a:xfrm>
            <a:off x="838200" y="1825625"/>
            <a:ext cx="10515600" cy="3538227"/>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O" dirty="0"/>
          </a:p>
        </p:txBody>
      </p:sp>
      <p:sp>
        <p:nvSpPr>
          <p:cNvPr id="7" name="Footer Placeholder 5">
            <a:extLst>
              <a:ext uri="{FF2B5EF4-FFF2-40B4-BE49-F238E27FC236}">
                <a16:creationId xmlns:a16="http://schemas.microsoft.com/office/drawing/2014/main" id="{ECD52E45-B1F2-47DC-949B-127B2639E3CE}"/>
              </a:ext>
            </a:extLst>
          </p:cNvPr>
          <p:cNvSpPr>
            <a:spLocks noGrp="1"/>
          </p:cNvSpPr>
          <p:nvPr>
            <p:ph type="ftr" sz="quarter" idx="3"/>
          </p:nvPr>
        </p:nvSpPr>
        <p:spPr>
          <a:xfrm>
            <a:off x="838200" y="6324011"/>
            <a:ext cx="4114800" cy="365125"/>
          </a:xfrm>
          <a:prstGeom prst="rect">
            <a:avLst/>
          </a:prstGeom>
        </p:spPr>
        <p:txBody>
          <a:bodyPr/>
          <a:lstStyle>
            <a:lvl1pPr algn="l">
              <a:defRPr sz="1200">
                <a:solidFill>
                  <a:schemeClr val="bg1"/>
                </a:solidFill>
                <a:latin typeface="Montserrat" panose="00000500000000000000" pitchFamily="50" charset="0"/>
              </a:defRPr>
            </a:lvl1pPr>
          </a:lstStyle>
          <a:p>
            <a:endParaRPr lang="es-CO" dirty="0"/>
          </a:p>
        </p:txBody>
      </p:sp>
    </p:spTree>
    <p:extLst>
      <p:ext uri="{BB962C8B-B14F-4D97-AF65-F5344CB8AC3E}">
        <p14:creationId xmlns:p14="http://schemas.microsoft.com/office/powerpoint/2010/main" val="176261774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rgbClr val="06AEAA"/>
          </a:solidFill>
          <a:latin typeface="Montserrat" panose="00000500000000000000" pitchFamily="50"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152B48"/>
          </a:solidFill>
          <a:latin typeface="Montserrat" panose="00000500000000000000" pitchFamily="50"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152B48"/>
          </a:solidFill>
          <a:latin typeface="Montserrat" panose="00000500000000000000" pitchFamily="50"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152B48"/>
          </a:solidFill>
          <a:latin typeface="Montserrat" panose="00000500000000000000" pitchFamily="50"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152B48"/>
          </a:solidFill>
          <a:latin typeface="Montserrat" panose="00000500000000000000" pitchFamily="50"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152B48"/>
          </a:solidFill>
          <a:latin typeface="Montserrat" panose="00000500000000000000" pitchFamily="50"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C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11.xml.rels><?xml version="1.0" encoding="UTF-8" standalone="yes"?>
<Relationships xmlns="http://schemas.openxmlformats.org/package/2006/relationships"><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diagramData" Target="../diagrams/data8.xml"/><Relationship Id="rId7" Type="http://schemas.microsoft.com/office/2007/relationships/diagramDrawing" Target="../diagrams/drawing8.xml"/><Relationship Id="rId2" Type="http://schemas.openxmlformats.org/officeDocument/2006/relationships/notesSlide" Target="../notesSlides/notesSlide7.xml"/><Relationship Id="rId1" Type="http://schemas.openxmlformats.org/officeDocument/2006/relationships/slideLayout" Target="../slideLayouts/slideLayout7.xml"/><Relationship Id="rId6" Type="http://schemas.openxmlformats.org/officeDocument/2006/relationships/diagramColors" Target="../diagrams/colors8.xml"/><Relationship Id="rId5" Type="http://schemas.openxmlformats.org/officeDocument/2006/relationships/diagramQuickStyle" Target="../diagrams/quickStyle8.xml"/><Relationship Id="rId4" Type="http://schemas.openxmlformats.org/officeDocument/2006/relationships/diagramLayout" Target="../diagrams/layout8.xml"/></Relationships>
</file>

<file path=ppt/slides/_rels/slide1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diagramData" Target="../diagrams/data9.xml"/><Relationship Id="rId7" Type="http://schemas.microsoft.com/office/2007/relationships/diagramDrawing" Target="../diagrams/drawing9.xml"/><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diagramColors" Target="../diagrams/colors9.xml"/><Relationship Id="rId5" Type="http://schemas.openxmlformats.org/officeDocument/2006/relationships/diagramQuickStyle" Target="../diagrams/quickStyle9.xml"/><Relationship Id="rId4" Type="http://schemas.openxmlformats.org/officeDocument/2006/relationships/diagramLayout" Target="../diagrams/layout9.xml"/></Relationships>
</file>

<file path=ppt/slides/_rels/slide17.xml.rels><?xml version="1.0" encoding="UTF-8" standalone="yes"?>
<Relationships xmlns="http://schemas.openxmlformats.org/package/2006/relationships"><Relationship Id="rId3" Type="http://schemas.openxmlformats.org/officeDocument/2006/relationships/diagramData" Target="../diagrams/data10.xml"/><Relationship Id="rId7" Type="http://schemas.microsoft.com/office/2007/relationships/diagramDrawing" Target="../diagrams/drawing10.xml"/><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diagramColors" Target="../diagrams/colors10.xml"/><Relationship Id="rId5" Type="http://schemas.openxmlformats.org/officeDocument/2006/relationships/diagramQuickStyle" Target="../diagrams/quickStyle10.xml"/><Relationship Id="rId4" Type="http://schemas.openxmlformats.org/officeDocument/2006/relationships/diagramLayout" Target="../diagrams/layout10.xml"/></Relationships>
</file>

<file path=ppt/slides/_rels/slide1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diagramData" Target="../diagrams/data11.xml"/><Relationship Id="rId7" Type="http://schemas.microsoft.com/office/2007/relationships/diagramDrawing" Target="../diagrams/drawing11.xml"/><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diagramColors" Target="../diagrams/colors11.xml"/><Relationship Id="rId5" Type="http://schemas.openxmlformats.org/officeDocument/2006/relationships/diagramQuickStyle" Target="../diagrams/quickStyle11.xml"/><Relationship Id="rId4" Type="http://schemas.openxmlformats.org/officeDocument/2006/relationships/diagramLayout" Target="../diagrams/layout11.xml"/></Relationships>
</file>

<file path=ppt/slides/_rels/slide21.xml.rels><?xml version="1.0" encoding="UTF-8" standalone="yes"?>
<Relationships xmlns="http://schemas.openxmlformats.org/package/2006/relationships"><Relationship Id="rId8" Type="http://schemas.openxmlformats.org/officeDocument/2006/relationships/image" Target="../media/image9.tmp"/><Relationship Id="rId3" Type="http://schemas.openxmlformats.org/officeDocument/2006/relationships/diagramData" Target="../diagrams/data12.xml"/><Relationship Id="rId7" Type="http://schemas.microsoft.com/office/2007/relationships/diagramDrawing" Target="../diagrams/drawing12.xml"/><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diagramColors" Target="../diagrams/colors12.xml"/><Relationship Id="rId5" Type="http://schemas.openxmlformats.org/officeDocument/2006/relationships/diagramQuickStyle" Target="../diagrams/quickStyle12.xml"/><Relationship Id="rId4" Type="http://schemas.openxmlformats.org/officeDocument/2006/relationships/diagramLayout" Target="../diagrams/layout12.xml"/><Relationship Id="rId9" Type="http://schemas.openxmlformats.org/officeDocument/2006/relationships/image" Target="../media/image10.tmp"/></Relationships>
</file>

<file path=ppt/slides/_rels/slide2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8" Type="http://schemas.openxmlformats.org/officeDocument/2006/relationships/image" Target="../media/image12.tmp"/><Relationship Id="rId3" Type="http://schemas.openxmlformats.org/officeDocument/2006/relationships/diagramData" Target="../diagrams/data13.xml"/><Relationship Id="rId7" Type="http://schemas.microsoft.com/office/2007/relationships/diagramDrawing" Target="../diagrams/drawing13.xml"/><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diagramColors" Target="../diagrams/colors13.xml"/><Relationship Id="rId5" Type="http://schemas.openxmlformats.org/officeDocument/2006/relationships/diagramQuickStyle" Target="../diagrams/quickStyle13.xml"/><Relationship Id="rId4" Type="http://schemas.openxmlformats.org/officeDocument/2006/relationships/diagramLayout" Target="../diagrams/layout13.xml"/></Relationships>
</file>

<file path=ppt/slides/_rels/slide24.xml.rels><?xml version="1.0" encoding="UTF-8" standalone="yes"?>
<Relationships xmlns="http://schemas.openxmlformats.org/package/2006/relationships"><Relationship Id="rId8" Type="http://schemas.microsoft.com/office/2007/relationships/diagramDrawing" Target="../diagrams/drawing14.xml"/><Relationship Id="rId3" Type="http://schemas.openxmlformats.org/officeDocument/2006/relationships/image" Target="../media/image13.png"/><Relationship Id="rId7" Type="http://schemas.openxmlformats.org/officeDocument/2006/relationships/diagramColors" Target="../diagrams/colors14.xml"/><Relationship Id="rId2" Type="http://schemas.openxmlformats.org/officeDocument/2006/relationships/notesSlide" Target="../notesSlides/notesSlide15.xml"/><Relationship Id="rId1" Type="http://schemas.openxmlformats.org/officeDocument/2006/relationships/slideLayout" Target="../slideLayouts/slideLayout7.xml"/><Relationship Id="rId6" Type="http://schemas.openxmlformats.org/officeDocument/2006/relationships/diagramQuickStyle" Target="../diagrams/quickStyle14.xml"/><Relationship Id="rId5" Type="http://schemas.openxmlformats.org/officeDocument/2006/relationships/diagramLayout" Target="../diagrams/layout14.xml"/><Relationship Id="rId4" Type="http://schemas.openxmlformats.org/officeDocument/2006/relationships/diagramData" Target="../diagrams/data14.xml"/><Relationship Id="rId9" Type="http://schemas.openxmlformats.org/officeDocument/2006/relationships/image" Target="../media/image14.tmp"/></Relationships>
</file>

<file path=ppt/slides/_rels/slide25.xml.rels><?xml version="1.0" encoding="UTF-8" standalone="yes"?>
<Relationships xmlns="http://schemas.openxmlformats.org/package/2006/relationships"><Relationship Id="rId8" Type="http://schemas.openxmlformats.org/officeDocument/2006/relationships/image" Target="../media/image15.jpeg"/><Relationship Id="rId3" Type="http://schemas.openxmlformats.org/officeDocument/2006/relationships/diagramData" Target="../diagrams/data15.xml"/><Relationship Id="rId7" Type="http://schemas.microsoft.com/office/2007/relationships/diagramDrawing" Target="../diagrams/drawing15.xml"/><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diagramColors" Target="../diagrams/colors15.xml"/><Relationship Id="rId5" Type="http://schemas.openxmlformats.org/officeDocument/2006/relationships/diagramQuickStyle" Target="../diagrams/quickStyle15.xml"/><Relationship Id="rId4" Type="http://schemas.openxmlformats.org/officeDocument/2006/relationships/diagramLayout" Target="../diagrams/layout15.xml"/></Relationships>
</file>

<file path=ppt/slides/_rels/slide2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diagramData" Target="../diagrams/data16.xml"/><Relationship Id="rId7" Type="http://schemas.microsoft.com/office/2007/relationships/diagramDrawing" Target="../diagrams/drawing16.xml"/><Relationship Id="rId2" Type="http://schemas.openxmlformats.org/officeDocument/2006/relationships/notesSlide" Target="../notesSlides/notesSlide18.xml"/><Relationship Id="rId1" Type="http://schemas.openxmlformats.org/officeDocument/2006/relationships/slideLayout" Target="../slideLayouts/slideLayout2.xml"/><Relationship Id="rId6" Type="http://schemas.openxmlformats.org/officeDocument/2006/relationships/diagramColors" Target="../diagrams/colors16.xml"/><Relationship Id="rId5" Type="http://schemas.openxmlformats.org/officeDocument/2006/relationships/diagramQuickStyle" Target="../diagrams/quickStyle16.xml"/><Relationship Id="rId4" Type="http://schemas.openxmlformats.org/officeDocument/2006/relationships/diagramLayout" Target="../diagrams/layout16.xml"/></Relationships>
</file>

<file path=ppt/slides/_rels/slide2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8.tmp"/><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30.xml.rels><?xml version="1.0" encoding="UTF-8" standalone="yes"?>
<Relationships xmlns="http://schemas.openxmlformats.org/package/2006/relationships"><Relationship Id="rId3" Type="http://schemas.openxmlformats.org/officeDocument/2006/relationships/diagramData" Target="../diagrams/data17.xml"/><Relationship Id="rId7" Type="http://schemas.microsoft.com/office/2007/relationships/diagramDrawing" Target="../diagrams/drawing17.xml"/><Relationship Id="rId2" Type="http://schemas.openxmlformats.org/officeDocument/2006/relationships/notesSlide" Target="../notesSlides/notesSlide20.xml"/><Relationship Id="rId1" Type="http://schemas.openxmlformats.org/officeDocument/2006/relationships/slideLayout" Target="../slideLayouts/slideLayout2.xml"/><Relationship Id="rId6" Type="http://schemas.openxmlformats.org/officeDocument/2006/relationships/diagramColors" Target="../diagrams/colors17.xml"/><Relationship Id="rId5" Type="http://schemas.openxmlformats.org/officeDocument/2006/relationships/diagramQuickStyle" Target="../diagrams/quickStyle17.xml"/><Relationship Id="rId4" Type="http://schemas.openxmlformats.org/officeDocument/2006/relationships/diagramLayout" Target="../diagrams/layout17.xml"/></Relationships>
</file>

<file path=ppt/slides/_rels/slide31.xml.rels><?xml version="1.0" encoding="UTF-8" standalone="yes"?>
<Relationships xmlns="http://schemas.openxmlformats.org/package/2006/relationships"><Relationship Id="rId3" Type="http://schemas.openxmlformats.org/officeDocument/2006/relationships/diagramData" Target="../diagrams/data18.xml"/><Relationship Id="rId7" Type="http://schemas.microsoft.com/office/2007/relationships/diagramDrawing" Target="../diagrams/drawing18.xml"/><Relationship Id="rId2" Type="http://schemas.openxmlformats.org/officeDocument/2006/relationships/notesSlide" Target="../notesSlides/notesSlide21.xml"/><Relationship Id="rId1" Type="http://schemas.openxmlformats.org/officeDocument/2006/relationships/slideLayout" Target="../slideLayouts/slideLayout2.xml"/><Relationship Id="rId6" Type="http://schemas.openxmlformats.org/officeDocument/2006/relationships/diagramColors" Target="../diagrams/colors18.xml"/><Relationship Id="rId5" Type="http://schemas.openxmlformats.org/officeDocument/2006/relationships/diagramQuickStyle" Target="../diagrams/quickStyle18.xml"/><Relationship Id="rId4" Type="http://schemas.openxmlformats.org/officeDocument/2006/relationships/diagramLayout" Target="../diagrams/layout18.xml"/></Relationships>
</file>

<file path=ppt/slides/_rels/slide32.xml.rels><?xml version="1.0" encoding="UTF-8" standalone="yes"?>
<Relationships xmlns="http://schemas.openxmlformats.org/package/2006/relationships"><Relationship Id="rId3" Type="http://schemas.openxmlformats.org/officeDocument/2006/relationships/diagramLayout" Target="../diagrams/layout19.xml"/><Relationship Id="rId2" Type="http://schemas.openxmlformats.org/officeDocument/2006/relationships/diagramData" Target="../diagrams/data19.xml"/><Relationship Id="rId1" Type="http://schemas.openxmlformats.org/officeDocument/2006/relationships/slideLayout" Target="../slideLayouts/slideLayout2.xml"/><Relationship Id="rId6" Type="http://schemas.microsoft.com/office/2007/relationships/diagramDrawing" Target="../diagrams/drawing19.xml"/><Relationship Id="rId5" Type="http://schemas.openxmlformats.org/officeDocument/2006/relationships/diagramColors" Target="../diagrams/colors19.xml"/><Relationship Id="rId4" Type="http://schemas.openxmlformats.org/officeDocument/2006/relationships/diagramQuickStyle" Target="../diagrams/quickStyle19.xml"/></Relationships>
</file>

<file path=ppt/slides/_rels/slide33.xml.rels><?xml version="1.0" encoding="UTF-8" standalone="yes"?>
<Relationships xmlns="http://schemas.openxmlformats.org/package/2006/relationships"><Relationship Id="rId3" Type="http://schemas.openxmlformats.org/officeDocument/2006/relationships/diagramLayout" Target="../diagrams/layout20.xml"/><Relationship Id="rId2" Type="http://schemas.openxmlformats.org/officeDocument/2006/relationships/diagramData" Target="../diagrams/data20.xml"/><Relationship Id="rId1" Type="http://schemas.openxmlformats.org/officeDocument/2006/relationships/slideLayout" Target="../slideLayouts/slideLayout2.xml"/><Relationship Id="rId6" Type="http://schemas.microsoft.com/office/2007/relationships/diagramDrawing" Target="../diagrams/drawing20.xml"/><Relationship Id="rId5" Type="http://schemas.openxmlformats.org/officeDocument/2006/relationships/diagramColors" Target="../diagrams/colors20.xml"/><Relationship Id="rId4" Type="http://schemas.openxmlformats.org/officeDocument/2006/relationships/diagramQuickStyle" Target="../diagrams/quickStyle20.xml"/></Relationships>
</file>

<file path=ppt/slides/_rels/slide34.xml.rels><?xml version="1.0" encoding="UTF-8" standalone="yes"?>
<Relationships xmlns="http://schemas.openxmlformats.org/package/2006/relationships"><Relationship Id="rId3" Type="http://schemas.openxmlformats.org/officeDocument/2006/relationships/diagramData" Target="../diagrams/data21.xml"/><Relationship Id="rId7" Type="http://schemas.microsoft.com/office/2007/relationships/diagramDrawing" Target="../diagrams/drawing21.xml"/><Relationship Id="rId2" Type="http://schemas.openxmlformats.org/officeDocument/2006/relationships/notesSlide" Target="../notesSlides/notesSlide22.xml"/><Relationship Id="rId1" Type="http://schemas.openxmlformats.org/officeDocument/2006/relationships/slideLayout" Target="../slideLayouts/slideLayout2.xml"/><Relationship Id="rId6" Type="http://schemas.openxmlformats.org/officeDocument/2006/relationships/diagramColors" Target="../diagrams/colors21.xml"/><Relationship Id="rId5" Type="http://schemas.openxmlformats.org/officeDocument/2006/relationships/diagramQuickStyle" Target="../diagrams/quickStyle21.xml"/><Relationship Id="rId4" Type="http://schemas.openxmlformats.org/officeDocument/2006/relationships/diagramLayout" Target="../diagrams/layout21.xml"/></Relationships>
</file>

<file path=ppt/slides/_rels/slide35.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3" Type="http://schemas.openxmlformats.org/officeDocument/2006/relationships/diagramLayout" Target="../diagrams/layout22.xml"/><Relationship Id="rId2" Type="http://schemas.openxmlformats.org/officeDocument/2006/relationships/diagramData" Target="../diagrams/data22.xml"/><Relationship Id="rId1" Type="http://schemas.openxmlformats.org/officeDocument/2006/relationships/slideLayout" Target="../slideLayouts/slideLayout2.xml"/><Relationship Id="rId6" Type="http://schemas.microsoft.com/office/2007/relationships/diagramDrawing" Target="../diagrams/drawing22.xml"/><Relationship Id="rId5" Type="http://schemas.openxmlformats.org/officeDocument/2006/relationships/diagramColors" Target="../diagrams/colors22.xml"/><Relationship Id="rId4" Type="http://schemas.openxmlformats.org/officeDocument/2006/relationships/diagramQuickStyle" Target="../diagrams/quickStyle22.xml"/></Relationships>
</file>

<file path=ppt/slides/_rels/slide37.xml.rels><?xml version="1.0" encoding="UTF-8" standalone="yes"?>
<Relationships xmlns="http://schemas.openxmlformats.org/package/2006/relationships"><Relationship Id="rId3" Type="http://schemas.openxmlformats.org/officeDocument/2006/relationships/diagramLayout" Target="../diagrams/layout23.xml"/><Relationship Id="rId2" Type="http://schemas.openxmlformats.org/officeDocument/2006/relationships/diagramData" Target="../diagrams/data23.xml"/><Relationship Id="rId1" Type="http://schemas.openxmlformats.org/officeDocument/2006/relationships/slideLayout" Target="../slideLayouts/slideLayout2.xml"/><Relationship Id="rId6" Type="http://schemas.microsoft.com/office/2007/relationships/diagramDrawing" Target="../diagrams/drawing23.xml"/><Relationship Id="rId5" Type="http://schemas.openxmlformats.org/officeDocument/2006/relationships/diagramColors" Target="../diagrams/colors23.xml"/><Relationship Id="rId4" Type="http://schemas.openxmlformats.org/officeDocument/2006/relationships/diagramQuickStyle" Target="../diagrams/quickStyle23.xml"/></Relationships>
</file>

<file path=ppt/slides/_rels/slide38.xml.rels><?xml version="1.0" encoding="UTF-8" standalone="yes"?>
<Relationships xmlns="http://schemas.openxmlformats.org/package/2006/relationships"><Relationship Id="rId3" Type="http://schemas.openxmlformats.org/officeDocument/2006/relationships/diagramLayout" Target="../diagrams/layout24.xml"/><Relationship Id="rId2" Type="http://schemas.openxmlformats.org/officeDocument/2006/relationships/diagramData" Target="../diagrams/data24.xml"/><Relationship Id="rId1" Type="http://schemas.openxmlformats.org/officeDocument/2006/relationships/slideLayout" Target="../slideLayouts/slideLayout2.xml"/><Relationship Id="rId6" Type="http://schemas.microsoft.com/office/2007/relationships/diagramDrawing" Target="../diagrams/drawing24.xml"/><Relationship Id="rId5" Type="http://schemas.openxmlformats.org/officeDocument/2006/relationships/diagramColors" Target="../diagrams/colors24.xml"/><Relationship Id="rId4" Type="http://schemas.openxmlformats.org/officeDocument/2006/relationships/diagramQuickStyle" Target="../diagrams/quickStyle24.xml"/></Relationships>
</file>

<file path=ppt/slides/_rels/slide39.xml.rels><?xml version="1.0" encoding="UTF-8" standalone="yes"?>
<Relationships xmlns="http://schemas.openxmlformats.org/package/2006/relationships"><Relationship Id="rId3" Type="http://schemas.openxmlformats.org/officeDocument/2006/relationships/diagramData" Target="../diagrams/data25.xml"/><Relationship Id="rId7" Type="http://schemas.microsoft.com/office/2007/relationships/diagramDrawing" Target="../diagrams/drawing25.xml"/><Relationship Id="rId2" Type="http://schemas.openxmlformats.org/officeDocument/2006/relationships/notesSlide" Target="../notesSlides/notesSlide23.xml"/><Relationship Id="rId1" Type="http://schemas.openxmlformats.org/officeDocument/2006/relationships/slideLayout" Target="../slideLayouts/slideLayout2.xml"/><Relationship Id="rId6" Type="http://schemas.openxmlformats.org/officeDocument/2006/relationships/diagramColors" Target="../diagrams/colors25.xml"/><Relationship Id="rId5" Type="http://schemas.openxmlformats.org/officeDocument/2006/relationships/diagramQuickStyle" Target="../diagrams/quickStyle25.xml"/><Relationship Id="rId4" Type="http://schemas.openxmlformats.org/officeDocument/2006/relationships/diagramLayout" Target="../diagrams/layout25.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40.xml.rels><?xml version="1.0" encoding="UTF-8" standalone="yes"?>
<Relationships xmlns="http://schemas.openxmlformats.org/package/2006/relationships"><Relationship Id="rId3" Type="http://schemas.openxmlformats.org/officeDocument/2006/relationships/diagramLayout" Target="../diagrams/layout26.xml"/><Relationship Id="rId2" Type="http://schemas.openxmlformats.org/officeDocument/2006/relationships/diagramData" Target="../diagrams/data26.xml"/><Relationship Id="rId1" Type="http://schemas.openxmlformats.org/officeDocument/2006/relationships/slideLayout" Target="../slideLayouts/slideLayout2.xml"/><Relationship Id="rId6" Type="http://schemas.microsoft.com/office/2007/relationships/diagramDrawing" Target="../diagrams/drawing26.xml"/><Relationship Id="rId5" Type="http://schemas.openxmlformats.org/officeDocument/2006/relationships/diagramColors" Target="../diagrams/colors26.xml"/><Relationship Id="rId4" Type="http://schemas.openxmlformats.org/officeDocument/2006/relationships/diagramQuickStyle" Target="../diagrams/quickStyle26.xml"/></Relationships>
</file>

<file path=ppt/slides/_rels/slide41.xml.rels><?xml version="1.0" encoding="UTF-8" standalone="yes"?>
<Relationships xmlns="http://schemas.openxmlformats.org/package/2006/relationships"><Relationship Id="rId3" Type="http://schemas.openxmlformats.org/officeDocument/2006/relationships/diagramData" Target="../diagrams/data27.xml"/><Relationship Id="rId7" Type="http://schemas.microsoft.com/office/2007/relationships/diagramDrawing" Target="../diagrams/drawing27.xml"/><Relationship Id="rId2" Type="http://schemas.openxmlformats.org/officeDocument/2006/relationships/notesSlide" Target="../notesSlides/notesSlide24.xml"/><Relationship Id="rId1" Type="http://schemas.openxmlformats.org/officeDocument/2006/relationships/slideLayout" Target="../slideLayouts/slideLayout2.xml"/><Relationship Id="rId6" Type="http://schemas.openxmlformats.org/officeDocument/2006/relationships/diagramColors" Target="../diagrams/colors27.xml"/><Relationship Id="rId5" Type="http://schemas.openxmlformats.org/officeDocument/2006/relationships/diagramQuickStyle" Target="../diagrams/quickStyle27.xml"/><Relationship Id="rId4" Type="http://schemas.openxmlformats.org/officeDocument/2006/relationships/diagramLayout" Target="../diagrams/layout27.xml"/></Relationships>
</file>

<file path=ppt/slides/_rels/slide42.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3" Type="http://schemas.openxmlformats.org/officeDocument/2006/relationships/diagramLayout" Target="../diagrams/layout28.xml"/><Relationship Id="rId2" Type="http://schemas.openxmlformats.org/officeDocument/2006/relationships/diagramData" Target="../diagrams/data28.xml"/><Relationship Id="rId1" Type="http://schemas.openxmlformats.org/officeDocument/2006/relationships/slideLayout" Target="../slideLayouts/slideLayout2.xml"/><Relationship Id="rId6" Type="http://schemas.microsoft.com/office/2007/relationships/diagramDrawing" Target="../diagrams/drawing28.xml"/><Relationship Id="rId5" Type="http://schemas.openxmlformats.org/officeDocument/2006/relationships/diagramColors" Target="../diagrams/colors28.xml"/><Relationship Id="rId4" Type="http://schemas.openxmlformats.org/officeDocument/2006/relationships/diagramQuickStyle" Target="../diagrams/quickStyle28.xml"/></Relationships>
</file>

<file path=ppt/slides/_rels/slide45.xml.rels><?xml version="1.0" encoding="UTF-8" standalone="yes"?>
<Relationships xmlns="http://schemas.openxmlformats.org/package/2006/relationships"><Relationship Id="rId3" Type="http://schemas.openxmlformats.org/officeDocument/2006/relationships/diagramLayout" Target="../diagrams/layout29.xml"/><Relationship Id="rId2" Type="http://schemas.openxmlformats.org/officeDocument/2006/relationships/diagramData" Target="../diagrams/data29.xml"/><Relationship Id="rId1" Type="http://schemas.openxmlformats.org/officeDocument/2006/relationships/slideLayout" Target="../slideLayouts/slideLayout2.xml"/><Relationship Id="rId6" Type="http://schemas.microsoft.com/office/2007/relationships/diagramDrawing" Target="../diagrams/drawing29.xml"/><Relationship Id="rId5" Type="http://schemas.openxmlformats.org/officeDocument/2006/relationships/diagramColors" Target="../diagrams/colors29.xml"/><Relationship Id="rId4" Type="http://schemas.openxmlformats.org/officeDocument/2006/relationships/diagramQuickStyle" Target="../diagrams/quickStyle29.xml"/></Relationships>
</file>

<file path=ppt/slides/_rels/slide46.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diagramData" Target="../diagrams/data30.xml"/><Relationship Id="rId7" Type="http://schemas.microsoft.com/office/2007/relationships/diagramDrawing" Target="../diagrams/drawing30.xml"/><Relationship Id="rId2" Type="http://schemas.openxmlformats.org/officeDocument/2006/relationships/notesSlide" Target="../notesSlides/notesSlide25.xml"/><Relationship Id="rId1" Type="http://schemas.openxmlformats.org/officeDocument/2006/relationships/slideLayout" Target="../slideLayouts/slideLayout2.xml"/><Relationship Id="rId6" Type="http://schemas.openxmlformats.org/officeDocument/2006/relationships/diagramColors" Target="../diagrams/colors30.xml"/><Relationship Id="rId5" Type="http://schemas.openxmlformats.org/officeDocument/2006/relationships/diagramQuickStyle" Target="../diagrams/quickStyle30.xml"/><Relationship Id="rId4" Type="http://schemas.openxmlformats.org/officeDocument/2006/relationships/diagramLayout" Target="../diagrams/layout30.xml"/></Relationships>
</file>

<file path=ppt/slides/_rels/slide48.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diagramLayout" Target="../diagrams/layout31.xml"/><Relationship Id="rId2" Type="http://schemas.openxmlformats.org/officeDocument/2006/relationships/diagramData" Target="../diagrams/data31.xml"/><Relationship Id="rId1" Type="http://schemas.openxmlformats.org/officeDocument/2006/relationships/slideLayout" Target="../slideLayouts/slideLayout2.xml"/><Relationship Id="rId6" Type="http://schemas.microsoft.com/office/2007/relationships/diagramDrawing" Target="../diagrams/drawing31.xml"/><Relationship Id="rId5" Type="http://schemas.openxmlformats.org/officeDocument/2006/relationships/diagramColors" Target="../diagrams/colors31.xml"/><Relationship Id="rId4" Type="http://schemas.openxmlformats.org/officeDocument/2006/relationships/diagramQuickStyle" Target="../diagrams/quickStyle3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26.xml"/><Relationship Id="rId1" Type="http://schemas.openxmlformats.org/officeDocument/2006/relationships/slideLayout" Target="../slideLayouts/slideLayout2.xml"/><Relationship Id="rId4" Type="http://schemas.openxmlformats.org/officeDocument/2006/relationships/image" Target="../media/image32.png"/></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diagramData" Target="../diagrams/data32.xml"/><Relationship Id="rId7" Type="http://schemas.microsoft.com/office/2007/relationships/diagramDrawing" Target="../diagrams/drawing32.xml"/><Relationship Id="rId2" Type="http://schemas.openxmlformats.org/officeDocument/2006/relationships/notesSlide" Target="../notesSlides/notesSlide27.xml"/><Relationship Id="rId1" Type="http://schemas.openxmlformats.org/officeDocument/2006/relationships/slideLayout" Target="../slideLayouts/slideLayout2.xml"/><Relationship Id="rId6" Type="http://schemas.openxmlformats.org/officeDocument/2006/relationships/diagramColors" Target="../diagrams/colors32.xml"/><Relationship Id="rId5" Type="http://schemas.openxmlformats.org/officeDocument/2006/relationships/diagramQuickStyle" Target="../diagrams/quickStyle32.xml"/><Relationship Id="rId4" Type="http://schemas.openxmlformats.org/officeDocument/2006/relationships/diagramLayout" Target="../diagrams/layout32.xml"/></Relationships>
</file>

<file path=ppt/slides/_rels/slide54.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3" Type="http://schemas.openxmlformats.org/officeDocument/2006/relationships/diagramLayout" Target="../diagrams/layout33.xml"/><Relationship Id="rId2" Type="http://schemas.openxmlformats.org/officeDocument/2006/relationships/diagramData" Target="../diagrams/data33.xml"/><Relationship Id="rId1" Type="http://schemas.openxmlformats.org/officeDocument/2006/relationships/slideLayout" Target="../slideLayouts/slideLayout2.xml"/><Relationship Id="rId6" Type="http://schemas.microsoft.com/office/2007/relationships/diagramDrawing" Target="../diagrams/drawing33.xml"/><Relationship Id="rId5" Type="http://schemas.openxmlformats.org/officeDocument/2006/relationships/diagramColors" Target="../diagrams/colors33.xml"/><Relationship Id="rId4" Type="http://schemas.openxmlformats.org/officeDocument/2006/relationships/diagramQuickStyle" Target="../diagrams/quickStyle33.xml"/></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60.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3" Type="http://schemas.openxmlformats.org/officeDocument/2006/relationships/diagramData" Target="../diagrams/data34.xml"/><Relationship Id="rId7" Type="http://schemas.microsoft.com/office/2007/relationships/diagramDrawing" Target="../diagrams/drawing34.xml"/><Relationship Id="rId2" Type="http://schemas.openxmlformats.org/officeDocument/2006/relationships/notesSlide" Target="../notesSlides/notesSlide31.xml"/><Relationship Id="rId1" Type="http://schemas.openxmlformats.org/officeDocument/2006/relationships/slideLayout" Target="../slideLayouts/slideLayout2.xml"/><Relationship Id="rId6" Type="http://schemas.openxmlformats.org/officeDocument/2006/relationships/diagramColors" Target="../diagrams/colors34.xml"/><Relationship Id="rId5" Type="http://schemas.openxmlformats.org/officeDocument/2006/relationships/diagramQuickStyle" Target="../diagrams/quickStyle34.xml"/><Relationship Id="rId4" Type="http://schemas.openxmlformats.org/officeDocument/2006/relationships/diagramLayout" Target="../diagrams/layout34.xml"/></Relationships>
</file>

<file path=ppt/slides/_rels/slide63.xml.rels><?xml version="1.0" encoding="UTF-8" standalone="yes"?>
<Relationships xmlns="http://schemas.openxmlformats.org/package/2006/relationships"><Relationship Id="rId8" Type="http://schemas.openxmlformats.org/officeDocument/2006/relationships/image" Target="../media/image38.png"/><Relationship Id="rId3" Type="http://schemas.openxmlformats.org/officeDocument/2006/relationships/diagramData" Target="../diagrams/data35.xml"/><Relationship Id="rId7" Type="http://schemas.microsoft.com/office/2007/relationships/diagramDrawing" Target="../diagrams/drawing35.xml"/><Relationship Id="rId2" Type="http://schemas.openxmlformats.org/officeDocument/2006/relationships/notesSlide" Target="../notesSlides/notesSlide32.xml"/><Relationship Id="rId1" Type="http://schemas.openxmlformats.org/officeDocument/2006/relationships/slideLayout" Target="../slideLayouts/slideLayout2.xml"/><Relationship Id="rId6" Type="http://schemas.openxmlformats.org/officeDocument/2006/relationships/diagramColors" Target="../diagrams/colors35.xml"/><Relationship Id="rId5" Type="http://schemas.openxmlformats.org/officeDocument/2006/relationships/diagramQuickStyle" Target="../diagrams/quickStyle35.xml"/><Relationship Id="rId4" Type="http://schemas.openxmlformats.org/officeDocument/2006/relationships/diagramLayout" Target="../diagrams/layout35.xml"/></Relationships>
</file>

<file path=ppt/slides/_rels/slide64.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3" Type="http://schemas.openxmlformats.org/officeDocument/2006/relationships/diagramLayout" Target="../diagrams/layout36.xml"/><Relationship Id="rId2" Type="http://schemas.openxmlformats.org/officeDocument/2006/relationships/diagramData" Target="../diagrams/data36.xml"/><Relationship Id="rId1" Type="http://schemas.openxmlformats.org/officeDocument/2006/relationships/slideLayout" Target="../slideLayouts/slideLayout2.xml"/><Relationship Id="rId6" Type="http://schemas.microsoft.com/office/2007/relationships/diagramDrawing" Target="../diagrams/drawing36.xml"/><Relationship Id="rId5" Type="http://schemas.openxmlformats.org/officeDocument/2006/relationships/diagramColors" Target="../diagrams/colors36.xml"/><Relationship Id="rId4" Type="http://schemas.openxmlformats.org/officeDocument/2006/relationships/diagramQuickStyle" Target="../diagrams/quickStyle36.xml"/></Relationships>
</file>

<file path=ppt/slides/_rels/slide68.xml.rels><?xml version="1.0" encoding="UTF-8" standalone="yes"?>
<Relationships xmlns="http://schemas.openxmlformats.org/package/2006/relationships"><Relationship Id="rId3" Type="http://schemas.openxmlformats.org/officeDocument/2006/relationships/diagramData" Target="../diagrams/data37.xml"/><Relationship Id="rId7" Type="http://schemas.microsoft.com/office/2007/relationships/diagramDrawing" Target="../diagrams/drawing37.xml"/><Relationship Id="rId2" Type="http://schemas.openxmlformats.org/officeDocument/2006/relationships/notesSlide" Target="../notesSlides/notesSlide34.xml"/><Relationship Id="rId1" Type="http://schemas.openxmlformats.org/officeDocument/2006/relationships/slideLayout" Target="../slideLayouts/slideLayout2.xml"/><Relationship Id="rId6" Type="http://schemas.openxmlformats.org/officeDocument/2006/relationships/diagramColors" Target="../diagrams/colors37.xml"/><Relationship Id="rId5" Type="http://schemas.openxmlformats.org/officeDocument/2006/relationships/diagramQuickStyle" Target="../diagrams/quickStyle37.xml"/><Relationship Id="rId4" Type="http://schemas.openxmlformats.org/officeDocument/2006/relationships/diagramLayout" Target="../diagrams/layout37.xml"/></Relationships>
</file>

<file path=ppt/slides/_rels/slide69.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70.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44.png"/><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3" Type="http://schemas.openxmlformats.org/officeDocument/2006/relationships/diagramData" Target="../diagrams/data38.xml"/><Relationship Id="rId7" Type="http://schemas.microsoft.com/office/2007/relationships/diagramDrawing" Target="../diagrams/drawing38.xml"/><Relationship Id="rId2" Type="http://schemas.openxmlformats.org/officeDocument/2006/relationships/notesSlide" Target="../notesSlides/notesSlide35.xml"/><Relationship Id="rId1" Type="http://schemas.openxmlformats.org/officeDocument/2006/relationships/slideLayout" Target="../slideLayouts/slideLayout2.xml"/><Relationship Id="rId6" Type="http://schemas.openxmlformats.org/officeDocument/2006/relationships/diagramColors" Target="../diagrams/colors38.xml"/><Relationship Id="rId5" Type="http://schemas.openxmlformats.org/officeDocument/2006/relationships/diagramQuickStyle" Target="../diagrams/quickStyle38.xml"/><Relationship Id="rId4" Type="http://schemas.openxmlformats.org/officeDocument/2006/relationships/diagramLayout" Target="../diagrams/layout38.xml"/></Relationships>
</file>

<file path=ppt/slides/_rels/slide74.xml.rels><?xml version="1.0" encoding="UTF-8" standalone="yes"?>
<Relationships xmlns="http://schemas.openxmlformats.org/package/2006/relationships"><Relationship Id="rId8" Type="http://schemas.microsoft.com/office/2007/relationships/diagramDrawing" Target="../diagrams/drawing39.xml"/><Relationship Id="rId3" Type="http://schemas.openxmlformats.org/officeDocument/2006/relationships/image" Target="../media/image46.jpeg"/><Relationship Id="rId7" Type="http://schemas.openxmlformats.org/officeDocument/2006/relationships/diagramColors" Target="../diagrams/colors39.xml"/><Relationship Id="rId2" Type="http://schemas.openxmlformats.org/officeDocument/2006/relationships/notesSlide" Target="../notesSlides/notesSlide36.xml"/><Relationship Id="rId1" Type="http://schemas.openxmlformats.org/officeDocument/2006/relationships/slideLayout" Target="../slideLayouts/slideLayout2.xml"/><Relationship Id="rId6" Type="http://schemas.openxmlformats.org/officeDocument/2006/relationships/diagramQuickStyle" Target="../diagrams/quickStyle39.xml"/><Relationship Id="rId5" Type="http://schemas.openxmlformats.org/officeDocument/2006/relationships/diagramLayout" Target="../diagrams/layout39.xml"/><Relationship Id="rId4" Type="http://schemas.openxmlformats.org/officeDocument/2006/relationships/diagramData" Target="../diagrams/data39.xml"/></Relationships>
</file>

<file path=ppt/slides/_rels/slide75.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3" Type="http://schemas.openxmlformats.org/officeDocument/2006/relationships/image" Target="../media/image48.jpeg"/><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3" Type="http://schemas.openxmlformats.org/officeDocument/2006/relationships/image" Target="../media/image50.jpeg"/><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2" Type="http://schemas.openxmlformats.org/officeDocument/2006/relationships/image" Target="../media/image51.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image" Target="../media/image53.png"/><Relationship Id="rId1" Type="http://schemas.openxmlformats.org/officeDocument/2006/relationships/slideLayout" Target="../slideLayouts/slideLayout2.xml"/><Relationship Id="rId4" Type="http://schemas.openxmlformats.org/officeDocument/2006/relationships/image" Target="../media/image55.png"/></Relationships>
</file>

<file path=ppt/slides/_rels/slide8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3" Type="http://schemas.openxmlformats.org/officeDocument/2006/relationships/diagramLayout" Target="../diagrams/layout40.xml"/><Relationship Id="rId2" Type="http://schemas.openxmlformats.org/officeDocument/2006/relationships/diagramData" Target="../diagrams/data40.xml"/><Relationship Id="rId1" Type="http://schemas.openxmlformats.org/officeDocument/2006/relationships/slideLayout" Target="../slideLayouts/slideLayout2.xml"/><Relationship Id="rId6" Type="http://schemas.microsoft.com/office/2007/relationships/diagramDrawing" Target="../diagrams/drawing40.xml"/><Relationship Id="rId5" Type="http://schemas.openxmlformats.org/officeDocument/2006/relationships/diagramColors" Target="../diagrams/colors40.xml"/><Relationship Id="rId4" Type="http://schemas.openxmlformats.org/officeDocument/2006/relationships/diagramQuickStyle" Target="../diagrams/quickStyle40.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3" Type="http://schemas.openxmlformats.org/officeDocument/2006/relationships/diagramData" Target="../diagrams/data41.xml"/><Relationship Id="rId7" Type="http://schemas.microsoft.com/office/2007/relationships/diagramDrawing" Target="../diagrams/drawing41.xml"/><Relationship Id="rId2" Type="http://schemas.openxmlformats.org/officeDocument/2006/relationships/notesSlide" Target="../notesSlides/notesSlide43.xml"/><Relationship Id="rId1" Type="http://schemas.openxmlformats.org/officeDocument/2006/relationships/slideLayout" Target="../slideLayouts/slideLayout2.xml"/><Relationship Id="rId6" Type="http://schemas.openxmlformats.org/officeDocument/2006/relationships/diagramColors" Target="../diagrams/colors41.xml"/><Relationship Id="rId5" Type="http://schemas.openxmlformats.org/officeDocument/2006/relationships/diagramQuickStyle" Target="../diagrams/quickStyle41.xml"/><Relationship Id="rId4" Type="http://schemas.openxmlformats.org/officeDocument/2006/relationships/diagramLayout" Target="../diagrams/layout41.xml"/></Relationships>
</file>

<file path=ppt/slides/_rels/slide87.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2" Type="http://schemas.openxmlformats.org/officeDocument/2006/relationships/image" Target="../media/image62.emf"/><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3" Type="http://schemas.openxmlformats.org/officeDocument/2006/relationships/image" Target="../media/image64.png"/><Relationship Id="rId2" Type="http://schemas.openxmlformats.org/officeDocument/2006/relationships/image" Target="../media/image63.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86A0952-4EA6-472B-BE0E-B9D58D5BD2F7}"/>
              </a:ext>
            </a:extLst>
          </p:cNvPr>
          <p:cNvSpPr>
            <a:spLocks noGrp="1"/>
          </p:cNvSpPr>
          <p:nvPr>
            <p:ph type="title"/>
          </p:nvPr>
        </p:nvSpPr>
        <p:spPr>
          <a:xfrm>
            <a:off x="2607076" y="684945"/>
            <a:ext cx="6977848" cy="2334024"/>
          </a:xfrm>
        </p:spPr>
        <p:txBody>
          <a:bodyPr>
            <a:normAutofit/>
          </a:bodyPr>
          <a:lstStyle/>
          <a:p>
            <a:pPr algn="ctr"/>
            <a:r>
              <a:rPr lang="es-CO" sz="4000" b="1" dirty="0"/>
              <a:t>ENFERMEDAD DE KAWASAKI EN NIÑOS</a:t>
            </a:r>
          </a:p>
        </p:txBody>
      </p:sp>
      <p:sp>
        <p:nvSpPr>
          <p:cNvPr id="3" name="Marcador de contenido 2">
            <a:extLst>
              <a:ext uri="{FF2B5EF4-FFF2-40B4-BE49-F238E27FC236}">
                <a16:creationId xmlns:a16="http://schemas.microsoft.com/office/drawing/2014/main" id="{F3EB08CA-8941-4F79-8B75-C81DE46D9A47}"/>
              </a:ext>
            </a:extLst>
          </p:cNvPr>
          <p:cNvSpPr>
            <a:spLocks noGrp="1"/>
          </p:cNvSpPr>
          <p:nvPr>
            <p:ph idx="1"/>
          </p:nvPr>
        </p:nvSpPr>
        <p:spPr>
          <a:xfrm>
            <a:off x="2607076" y="3166270"/>
            <a:ext cx="6977848" cy="2542680"/>
          </a:xfrm>
        </p:spPr>
        <p:txBody>
          <a:bodyPr>
            <a:normAutofit/>
          </a:bodyPr>
          <a:lstStyle/>
          <a:p>
            <a:pPr marL="0" indent="0" algn="ctr">
              <a:buNone/>
            </a:pPr>
            <a:r>
              <a:rPr lang="es-CO" sz="2000" b="1" dirty="0"/>
              <a:t>Andrés David Aranzazu Ceballos</a:t>
            </a:r>
          </a:p>
          <a:p>
            <a:pPr marL="0" indent="0" algn="ctr">
              <a:buNone/>
            </a:pPr>
            <a:r>
              <a:rPr lang="es-CO" sz="2000" b="1" dirty="0"/>
              <a:t>Residente de pediatría</a:t>
            </a:r>
          </a:p>
          <a:p>
            <a:pPr marL="0" indent="0" algn="ctr">
              <a:buNone/>
            </a:pPr>
            <a:r>
              <a:rPr lang="es-CO" sz="2000" b="1" dirty="0"/>
              <a:t>Medellín, 2020</a:t>
            </a:r>
          </a:p>
        </p:txBody>
      </p:sp>
    </p:spTree>
    <p:extLst>
      <p:ext uri="{BB962C8B-B14F-4D97-AF65-F5344CB8AC3E}">
        <p14:creationId xmlns:p14="http://schemas.microsoft.com/office/powerpoint/2010/main" val="101255379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690ACDF-57E4-4778-93C9-AEDF3C49AC3F}"/>
              </a:ext>
            </a:extLst>
          </p:cNvPr>
          <p:cNvSpPr>
            <a:spLocks noGrp="1"/>
          </p:cNvSpPr>
          <p:nvPr>
            <p:ph type="title"/>
          </p:nvPr>
        </p:nvSpPr>
        <p:spPr/>
        <p:txBody>
          <a:bodyPr/>
          <a:lstStyle/>
          <a:p>
            <a:r>
              <a:rPr lang="es-ES" dirty="0"/>
              <a:t>Fisiopatología</a:t>
            </a:r>
            <a:endParaRPr lang="es-CO" dirty="0"/>
          </a:p>
        </p:txBody>
      </p:sp>
      <p:graphicFrame>
        <p:nvGraphicFramePr>
          <p:cNvPr id="4" name="Marcador de contenido 3">
            <a:extLst>
              <a:ext uri="{FF2B5EF4-FFF2-40B4-BE49-F238E27FC236}">
                <a16:creationId xmlns:a16="http://schemas.microsoft.com/office/drawing/2014/main" id="{575201E8-03A6-4D24-B62C-CB3CBA309689}"/>
              </a:ext>
            </a:extLst>
          </p:cNvPr>
          <p:cNvGraphicFramePr>
            <a:graphicFrameLocks noGrp="1"/>
          </p:cNvGraphicFramePr>
          <p:nvPr>
            <p:ph idx="1"/>
            <p:extLst>
              <p:ext uri="{D42A27DB-BD31-4B8C-83A1-F6EECF244321}">
                <p14:modId xmlns:p14="http://schemas.microsoft.com/office/powerpoint/2010/main" val="3521589685"/>
              </p:ext>
            </p:extLst>
          </p:nvPr>
        </p:nvGraphicFramePr>
        <p:xfrm>
          <a:off x="465607" y="1065963"/>
          <a:ext cx="11469189" cy="308499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CuadroTexto 5">
            <a:extLst>
              <a:ext uri="{FF2B5EF4-FFF2-40B4-BE49-F238E27FC236}">
                <a16:creationId xmlns:a16="http://schemas.microsoft.com/office/drawing/2014/main" id="{E0CE50F3-E7DC-446B-95D3-EC6DC3C97F69}"/>
              </a:ext>
            </a:extLst>
          </p:cNvPr>
          <p:cNvSpPr txBox="1"/>
          <p:nvPr/>
        </p:nvSpPr>
        <p:spPr>
          <a:xfrm>
            <a:off x="3150197" y="6488668"/>
            <a:ext cx="6100010" cy="307777"/>
          </a:xfrm>
          <a:prstGeom prst="rect">
            <a:avLst/>
          </a:prstGeom>
          <a:noFill/>
        </p:spPr>
        <p:txBody>
          <a:bodyPr wrap="square">
            <a:spAutoFit/>
          </a:bodyPr>
          <a:lstStyle/>
          <a:p>
            <a:pPr algn="ctr"/>
            <a:r>
              <a:rPr lang="es-CO" sz="1400" b="0" u="none" strike="noStrike" baseline="0" dirty="0"/>
              <a:t>Circulation. 2017;135:e927–e999.</a:t>
            </a:r>
            <a:endParaRPr lang="es-CO" sz="1400" dirty="0"/>
          </a:p>
        </p:txBody>
      </p:sp>
    </p:spTree>
    <p:extLst>
      <p:ext uri="{BB962C8B-B14F-4D97-AF65-F5344CB8AC3E}">
        <p14:creationId xmlns:p14="http://schemas.microsoft.com/office/powerpoint/2010/main" val="73802093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C02464A-31E7-46FE-81A0-1552959F0AAC}"/>
              </a:ext>
            </a:extLst>
          </p:cNvPr>
          <p:cNvSpPr>
            <a:spLocks noGrp="1"/>
          </p:cNvSpPr>
          <p:nvPr>
            <p:ph type="title"/>
          </p:nvPr>
        </p:nvSpPr>
        <p:spPr>
          <a:xfrm>
            <a:off x="728870" y="1766479"/>
            <a:ext cx="10515600" cy="1325563"/>
          </a:xfrm>
        </p:spPr>
        <p:txBody>
          <a:bodyPr/>
          <a:lstStyle/>
          <a:p>
            <a:r>
              <a:rPr lang="es-ES" dirty="0"/>
              <a:t>Fisiopatología</a:t>
            </a:r>
            <a:endParaRPr lang="es-CO" dirty="0"/>
          </a:p>
        </p:txBody>
      </p:sp>
      <p:graphicFrame>
        <p:nvGraphicFramePr>
          <p:cNvPr id="4" name="Marcador de contenido 3">
            <a:extLst>
              <a:ext uri="{FF2B5EF4-FFF2-40B4-BE49-F238E27FC236}">
                <a16:creationId xmlns:a16="http://schemas.microsoft.com/office/drawing/2014/main" id="{78ECC406-5DBB-4E95-A8B8-3BB0D4C92D11}"/>
              </a:ext>
            </a:extLst>
          </p:cNvPr>
          <p:cNvGraphicFramePr>
            <a:graphicFrameLocks noGrp="1"/>
          </p:cNvGraphicFramePr>
          <p:nvPr>
            <p:ph idx="1"/>
            <p:extLst>
              <p:ext uri="{D42A27DB-BD31-4B8C-83A1-F6EECF244321}">
                <p14:modId xmlns:p14="http://schemas.microsoft.com/office/powerpoint/2010/main" val="3461189826"/>
              </p:ext>
            </p:extLst>
          </p:nvPr>
        </p:nvGraphicFramePr>
        <p:xfrm>
          <a:off x="5035826" y="1394245"/>
          <a:ext cx="6427304" cy="308499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CuadroTexto 5">
            <a:extLst>
              <a:ext uri="{FF2B5EF4-FFF2-40B4-BE49-F238E27FC236}">
                <a16:creationId xmlns:a16="http://schemas.microsoft.com/office/drawing/2014/main" id="{E631450F-56EA-4633-85C0-C6AB30DE72AF}"/>
              </a:ext>
            </a:extLst>
          </p:cNvPr>
          <p:cNvSpPr txBox="1"/>
          <p:nvPr/>
        </p:nvSpPr>
        <p:spPr>
          <a:xfrm>
            <a:off x="3150197" y="6488668"/>
            <a:ext cx="6100010" cy="307777"/>
          </a:xfrm>
          <a:prstGeom prst="rect">
            <a:avLst/>
          </a:prstGeom>
          <a:noFill/>
        </p:spPr>
        <p:txBody>
          <a:bodyPr wrap="square">
            <a:spAutoFit/>
          </a:bodyPr>
          <a:lstStyle/>
          <a:p>
            <a:pPr algn="ctr"/>
            <a:r>
              <a:rPr lang="es-CO" sz="1400" b="0" u="none" strike="noStrike" baseline="0" dirty="0"/>
              <a:t>Circulation. 2017;135:e927–e999.</a:t>
            </a:r>
            <a:endParaRPr lang="es-CO" sz="1400" dirty="0"/>
          </a:p>
        </p:txBody>
      </p:sp>
    </p:spTree>
    <p:extLst>
      <p:ext uri="{BB962C8B-B14F-4D97-AF65-F5344CB8AC3E}">
        <p14:creationId xmlns:p14="http://schemas.microsoft.com/office/powerpoint/2010/main" val="7852576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a:extLst>
              <a:ext uri="{FF2B5EF4-FFF2-40B4-BE49-F238E27FC236}">
                <a16:creationId xmlns:a16="http://schemas.microsoft.com/office/drawing/2014/main" id="{F8740ADD-B707-4EC8-BAC0-B2D0A7A06B4C}"/>
              </a:ext>
            </a:extLst>
          </p:cNvPr>
          <p:cNvPicPr>
            <a:picLocks noChangeAspect="1"/>
          </p:cNvPicPr>
          <p:nvPr/>
        </p:nvPicPr>
        <p:blipFill rotWithShape="1">
          <a:blip r:embed="rId2"/>
          <a:srcRect l="14495" t="16667" r="11567" b="9635"/>
          <a:stretch/>
        </p:blipFill>
        <p:spPr>
          <a:xfrm>
            <a:off x="4967586" y="671612"/>
            <a:ext cx="6567275" cy="3680274"/>
          </a:xfrm>
          <a:prstGeom prst="rect">
            <a:avLst/>
          </a:prstGeom>
        </p:spPr>
      </p:pic>
      <p:sp>
        <p:nvSpPr>
          <p:cNvPr id="4" name="Título 1">
            <a:extLst>
              <a:ext uri="{FF2B5EF4-FFF2-40B4-BE49-F238E27FC236}">
                <a16:creationId xmlns:a16="http://schemas.microsoft.com/office/drawing/2014/main" id="{260F6EBC-8BFD-4D09-81A1-9A6C5C06D360}"/>
              </a:ext>
            </a:extLst>
          </p:cNvPr>
          <p:cNvSpPr>
            <a:spLocks noGrp="1"/>
          </p:cNvSpPr>
          <p:nvPr>
            <p:ph type="title"/>
          </p:nvPr>
        </p:nvSpPr>
        <p:spPr>
          <a:xfrm>
            <a:off x="838200" y="1674200"/>
            <a:ext cx="10515600" cy="1325563"/>
          </a:xfrm>
        </p:spPr>
        <p:txBody>
          <a:bodyPr/>
          <a:lstStyle/>
          <a:p>
            <a:r>
              <a:rPr lang="es-ES" dirty="0"/>
              <a:t>Fisiopatología</a:t>
            </a:r>
            <a:endParaRPr lang="es-CO" dirty="0"/>
          </a:p>
        </p:txBody>
      </p:sp>
      <p:sp>
        <p:nvSpPr>
          <p:cNvPr id="6" name="CuadroTexto 5">
            <a:extLst>
              <a:ext uri="{FF2B5EF4-FFF2-40B4-BE49-F238E27FC236}">
                <a16:creationId xmlns:a16="http://schemas.microsoft.com/office/drawing/2014/main" id="{0A36E3C2-AF39-4715-A902-0B2E9112F8C4}"/>
              </a:ext>
            </a:extLst>
          </p:cNvPr>
          <p:cNvSpPr txBox="1"/>
          <p:nvPr/>
        </p:nvSpPr>
        <p:spPr>
          <a:xfrm>
            <a:off x="3150197" y="6488668"/>
            <a:ext cx="6100010" cy="307777"/>
          </a:xfrm>
          <a:prstGeom prst="rect">
            <a:avLst/>
          </a:prstGeom>
          <a:noFill/>
        </p:spPr>
        <p:txBody>
          <a:bodyPr wrap="square">
            <a:spAutoFit/>
          </a:bodyPr>
          <a:lstStyle/>
          <a:p>
            <a:pPr algn="ctr"/>
            <a:r>
              <a:rPr lang="es-CO" sz="1400" b="0" u="none" strike="noStrike" baseline="0" dirty="0"/>
              <a:t>Circulation. 2017;135:e927–e999.</a:t>
            </a:r>
            <a:endParaRPr lang="es-CO" sz="1400" dirty="0"/>
          </a:p>
        </p:txBody>
      </p:sp>
    </p:spTree>
    <p:extLst>
      <p:ext uri="{BB962C8B-B14F-4D97-AF65-F5344CB8AC3E}">
        <p14:creationId xmlns:p14="http://schemas.microsoft.com/office/powerpoint/2010/main" val="35430378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F33776A-A634-43E4-B050-9A660826D063}"/>
              </a:ext>
            </a:extLst>
          </p:cNvPr>
          <p:cNvSpPr>
            <a:spLocks noGrp="1"/>
          </p:cNvSpPr>
          <p:nvPr>
            <p:ph type="ctrTitle"/>
          </p:nvPr>
        </p:nvSpPr>
        <p:spPr>
          <a:xfrm>
            <a:off x="747363" y="1468817"/>
            <a:ext cx="3816249" cy="865004"/>
          </a:xfrm>
        </p:spPr>
        <p:txBody>
          <a:bodyPr>
            <a:normAutofit fontScale="90000"/>
          </a:bodyPr>
          <a:lstStyle/>
          <a:p>
            <a:r>
              <a:rPr lang="es-ES" sz="4400" dirty="0"/>
              <a:t>Presentación Clínica</a:t>
            </a:r>
            <a:endParaRPr lang="es-CO" sz="4400" dirty="0"/>
          </a:p>
        </p:txBody>
      </p:sp>
      <p:sp>
        <p:nvSpPr>
          <p:cNvPr id="4" name="CuadroTexto 3">
            <a:extLst>
              <a:ext uri="{FF2B5EF4-FFF2-40B4-BE49-F238E27FC236}">
                <a16:creationId xmlns:a16="http://schemas.microsoft.com/office/drawing/2014/main" id="{91E7293F-BA8F-437F-8251-D9D3594215EB}"/>
              </a:ext>
            </a:extLst>
          </p:cNvPr>
          <p:cNvSpPr txBox="1"/>
          <p:nvPr/>
        </p:nvSpPr>
        <p:spPr>
          <a:xfrm>
            <a:off x="3150197" y="6488668"/>
            <a:ext cx="6100010" cy="307777"/>
          </a:xfrm>
          <a:prstGeom prst="rect">
            <a:avLst/>
          </a:prstGeom>
          <a:noFill/>
        </p:spPr>
        <p:txBody>
          <a:bodyPr wrap="square">
            <a:spAutoFit/>
          </a:bodyPr>
          <a:lstStyle/>
          <a:p>
            <a:pPr algn="ctr"/>
            <a:r>
              <a:rPr lang="es-CO" sz="1400" b="0" u="none" strike="noStrike" baseline="0" dirty="0"/>
              <a:t>Circulation. 2017;135:e927–e999.</a:t>
            </a:r>
            <a:endParaRPr lang="es-CO" sz="1400" dirty="0"/>
          </a:p>
        </p:txBody>
      </p:sp>
      <p:pic>
        <p:nvPicPr>
          <p:cNvPr id="1026" name="Picture 2" descr="Kawasaki disease - Pathology Flashcards | Draw it to Know it">
            <a:extLst>
              <a:ext uri="{FF2B5EF4-FFF2-40B4-BE49-F238E27FC236}">
                <a16:creationId xmlns:a16="http://schemas.microsoft.com/office/drawing/2014/main" id="{C24723DF-DF79-4936-91EC-2446FD97033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94121" y="426833"/>
            <a:ext cx="5437072" cy="543707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7917736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4" name="Marcador de contenido 5">
            <a:extLst>
              <a:ext uri="{FF2B5EF4-FFF2-40B4-BE49-F238E27FC236}">
                <a16:creationId xmlns:a16="http://schemas.microsoft.com/office/drawing/2014/main" id="{97ABF4F8-7CBB-074F-954A-E0DD6DA1A0C1}"/>
              </a:ext>
            </a:extLst>
          </p:cNvPr>
          <p:cNvGraphicFramePr>
            <a:graphicFrameLocks/>
          </p:cNvGraphicFramePr>
          <p:nvPr>
            <p:extLst>
              <p:ext uri="{D42A27DB-BD31-4B8C-83A1-F6EECF244321}">
                <p14:modId xmlns:p14="http://schemas.microsoft.com/office/powerpoint/2010/main" val="3493294350"/>
              </p:ext>
            </p:extLst>
          </p:nvPr>
        </p:nvGraphicFramePr>
        <p:xfrm>
          <a:off x="1273945" y="765859"/>
          <a:ext cx="9846367" cy="231913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CuadroTexto 3">
            <a:extLst>
              <a:ext uri="{FF2B5EF4-FFF2-40B4-BE49-F238E27FC236}">
                <a16:creationId xmlns:a16="http://schemas.microsoft.com/office/drawing/2014/main" id="{9F42D2B3-EF58-4762-BFF0-937754EC3FEB}"/>
              </a:ext>
            </a:extLst>
          </p:cNvPr>
          <p:cNvSpPr txBox="1"/>
          <p:nvPr/>
        </p:nvSpPr>
        <p:spPr>
          <a:xfrm>
            <a:off x="3150197" y="6488668"/>
            <a:ext cx="6100010" cy="307777"/>
          </a:xfrm>
          <a:prstGeom prst="rect">
            <a:avLst/>
          </a:prstGeom>
          <a:noFill/>
        </p:spPr>
        <p:txBody>
          <a:bodyPr wrap="square">
            <a:spAutoFit/>
          </a:bodyPr>
          <a:lstStyle/>
          <a:p>
            <a:pPr algn="ctr"/>
            <a:r>
              <a:rPr lang="es-CO" sz="1400" b="0" u="none" strike="noStrike" baseline="0" dirty="0"/>
              <a:t>Circulation. 2017;135:e927–e999.</a:t>
            </a:r>
            <a:endParaRPr lang="es-CO" sz="1400" dirty="0"/>
          </a:p>
        </p:txBody>
      </p:sp>
    </p:spTree>
    <p:extLst>
      <p:ext uri="{BB962C8B-B14F-4D97-AF65-F5344CB8AC3E}">
        <p14:creationId xmlns:p14="http://schemas.microsoft.com/office/powerpoint/2010/main" val="172221007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Imagen 9">
            <a:extLst>
              <a:ext uri="{FF2B5EF4-FFF2-40B4-BE49-F238E27FC236}">
                <a16:creationId xmlns:a16="http://schemas.microsoft.com/office/drawing/2014/main" id="{50C0BC79-8F9F-4A42-A0C5-6CF3C58670CF}"/>
              </a:ext>
            </a:extLst>
          </p:cNvPr>
          <p:cNvPicPr>
            <a:picLocks noChangeAspect="1"/>
          </p:cNvPicPr>
          <p:nvPr/>
        </p:nvPicPr>
        <p:blipFill rotWithShape="1">
          <a:blip r:embed="rId3"/>
          <a:srcRect l="18819" t="3314" r="15886"/>
          <a:stretch/>
        </p:blipFill>
        <p:spPr>
          <a:xfrm>
            <a:off x="4971051" y="921452"/>
            <a:ext cx="6770426" cy="3902218"/>
          </a:xfrm>
          <a:prstGeom prst="rect">
            <a:avLst/>
          </a:prstGeom>
          <a:ln>
            <a:noFill/>
          </a:ln>
        </p:spPr>
      </p:pic>
      <p:sp>
        <p:nvSpPr>
          <p:cNvPr id="6" name="Título 1">
            <a:extLst>
              <a:ext uri="{FF2B5EF4-FFF2-40B4-BE49-F238E27FC236}">
                <a16:creationId xmlns:a16="http://schemas.microsoft.com/office/drawing/2014/main" id="{98D442A1-02A0-456E-8C93-E49D7A79BB8E}"/>
              </a:ext>
            </a:extLst>
          </p:cNvPr>
          <p:cNvSpPr txBox="1">
            <a:spLocks/>
          </p:cNvSpPr>
          <p:nvPr/>
        </p:nvSpPr>
        <p:spPr>
          <a:xfrm>
            <a:off x="450523" y="1649549"/>
            <a:ext cx="4399011" cy="1290962"/>
          </a:xfrm>
          <a:prstGeom prst="rect">
            <a:avLst/>
          </a:prstGeom>
        </p:spPr>
        <p:txBody>
          <a:bodyPr>
            <a:normAutofit lnSpcReduction="10000"/>
          </a:bodyPr>
          <a:lstStyle>
            <a:lvl1pPr algn="l" defTabSz="914400" rtl="0" eaLnBrk="1" latinLnBrk="0" hangingPunct="1">
              <a:lnSpc>
                <a:spcPct val="90000"/>
              </a:lnSpc>
              <a:spcBef>
                <a:spcPct val="0"/>
              </a:spcBef>
              <a:buNone/>
              <a:defRPr sz="4400" kern="1200">
                <a:solidFill>
                  <a:srgbClr val="06AEAA"/>
                </a:solidFill>
                <a:latin typeface="Montserrat" panose="00000500000000000000" pitchFamily="50" charset="0"/>
                <a:ea typeface="+mj-ea"/>
                <a:cs typeface="+mj-cs"/>
              </a:defRPr>
            </a:lvl1pPr>
          </a:lstStyle>
          <a:p>
            <a:pPr algn="ctr"/>
            <a:r>
              <a:rPr lang="es-ES" dirty="0"/>
              <a:t>Presentación Clínica</a:t>
            </a:r>
            <a:endParaRPr lang="es-CO" dirty="0"/>
          </a:p>
        </p:txBody>
      </p:sp>
      <p:sp>
        <p:nvSpPr>
          <p:cNvPr id="7" name="CuadroTexto 6">
            <a:extLst>
              <a:ext uri="{FF2B5EF4-FFF2-40B4-BE49-F238E27FC236}">
                <a16:creationId xmlns:a16="http://schemas.microsoft.com/office/drawing/2014/main" id="{BFFE1D5B-EA24-476F-AFE9-5F4445284EDF}"/>
              </a:ext>
            </a:extLst>
          </p:cNvPr>
          <p:cNvSpPr txBox="1"/>
          <p:nvPr/>
        </p:nvSpPr>
        <p:spPr>
          <a:xfrm>
            <a:off x="3150197" y="6488668"/>
            <a:ext cx="6100010" cy="307777"/>
          </a:xfrm>
          <a:prstGeom prst="rect">
            <a:avLst/>
          </a:prstGeom>
          <a:noFill/>
        </p:spPr>
        <p:txBody>
          <a:bodyPr wrap="square">
            <a:spAutoFit/>
          </a:bodyPr>
          <a:lstStyle/>
          <a:p>
            <a:pPr algn="ctr"/>
            <a:r>
              <a:rPr lang="es-CO" sz="1400" b="0" u="none" strike="noStrike" baseline="0" dirty="0"/>
              <a:t>Circulation. 2017;135:e927–e999.</a:t>
            </a:r>
            <a:endParaRPr lang="es-CO" sz="1400" dirty="0"/>
          </a:p>
        </p:txBody>
      </p:sp>
    </p:spTree>
    <p:extLst>
      <p:ext uri="{BB962C8B-B14F-4D97-AF65-F5344CB8AC3E}">
        <p14:creationId xmlns:p14="http://schemas.microsoft.com/office/powerpoint/2010/main" val="16307138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Marcador de contenido 3">
            <a:extLst>
              <a:ext uri="{FF2B5EF4-FFF2-40B4-BE49-F238E27FC236}">
                <a16:creationId xmlns:a16="http://schemas.microsoft.com/office/drawing/2014/main" id="{9429E213-83DE-4D83-9E56-F670C5E699D8}"/>
              </a:ext>
            </a:extLst>
          </p:cNvPr>
          <p:cNvGraphicFramePr>
            <a:graphicFrameLocks noGrp="1"/>
          </p:cNvGraphicFramePr>
          <p:nvPr>
            <p:ph idx="1"/>
            <p:extLst>
              <p:ext uri="{D42A27DB-BD31-4B8C-83A1-F6EECF244321}">
                <p14:modId xmlns:p14="http://schemas.microsoft.com/office/powerpoint/2010/main" val="3924753192"/>
              </p:ext>
            </p:extLst>
          </p:nvPr>
        </p:nvGraphicFramePr>
        <p:xfrm>
          <a:off x="606655" y="1468357"/>
          <a:ext cx="10978690" cy="210351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Rectángulo 5">
            <a:extLst>
              <a:ext uri="{FF2B5EF4-FFF2-40B4-BE49-F238E27FC236}">
                <a16:creationId xmlns:a16="http://schemas.microsoft.com/office/drawing/2014/main" id="{FDC468CB-29B5-2E43-BFB4-6B7B0DDEB6A7}"/>
              </a:ext>
            </a:extLst>
          </p:cNvPr>
          <p:cNvSpPr/>
          <p:nvPr/>
        </p:nvSpPr>
        <p:spPr>
          <a:xfrm>
            <a:off x="11265143" y="6581001"/>
            <a:ext cx="965329" cy="276999"/>
          </a:xfrm>
          <a:prstGeom prst="rect">
            <a:avLst/>
          </a:prstGeom>
        </p:spPr>
        <p:txBody>
          <a:bodyPr wrap="none">
            <a:spAutoFit/>
          </a:bodyPr>
          <a:lstStyle/>
          <a:p>
            <a:pPr>
              <a:spcAft>
                <a:spcPts val="600"/>
              </a:spcAft>
            </a:pPr>
            <a:r>
              <a:rPr lang="es-CO" sz="1200" dirty="0">
                <a:latin typeface="Avenir Next" panose="020B0503020202020204" pitchFamily="34" charset="0"/>
              </a:rPr>
              <a:t>AHA/2017 </a:t>
            </a:r>
            <a:endParaRPr lang="es-CO" sz="1200">
              <a:latin typeface="Avenir Next" panose="020B0503020202020204" pitchFamily="34" charset="0"/>
            </a:endParaRPr>
          </a:p>
        </p:txBody>
      </p:sp>
      <p:sp>
        <p:nvSpPr>
          <p:cNvPr id="7" name="Título 1">
            <a:extLst>
              <a:ext uri="{FF2B5EF4-FFF2-40B4-BE49-F238E27FC236}">
                <a16:creationId xmlns:a16="http://schemas.microsoft.com/office/drawing/2014/main" id="{2D4B9401-39AA-4EA3-9D00-6819852EAC8C}"/>
              </a:ext>
            </a:extLst>
          </p:cNvPr>
          <p:cNvSpPr txBox="1">
            <a:spLocks noGrp="1"/>
          </p:cNvSpPr>
          <p:nvPr>
            <p:ph type="title"/>
          </p:nvPr>
        </p:nvSpPr>
        <p:spPr>
          <a:xfrm>
            <a:off x="569843" y="315505"/>
            <a:ext cx="10515600" cy="1325562"/>
          </a:xfrm>
          <a:prstGeom prst="rect">
            <a:avLst/>
          </a:prstGeom>
        </p:spPr>
        <p:txBody>
          <a:bodyPr>
            <a:normAutofit/>
          </a:bodyPr>
          <a:lstStyle>
            <a:lvl1pPr algn="l" defTabSz="914400" rtl="0" eaLnBrk="1" latinLnBrk="0" hangingPunct="1">
              <a:lnSpc>
                <a:spcPct val="90000"/>
              </a:lnSpc>
              <a:spcBef>
                <a:spcPct val="0"/>
              </a:spcBef>
              <a:buNone/>
              <a:defRPr sz="4400" kern="1200">
                <a:solidFill>
                  <a:srgbClr val="06AEAA"/>
                </a:solidFill>
                <a:latin typeface="Montserrat" panose="00000500000000000000" pitchFamily="50" charset="0"/>
                <a:ea typeface="+mj-ea"/>
                <a:cs typeface="+mj-cs"/>
              </a:defRPr>
            </a:lvl1pPr>
          </a:lstStyle>
          <a:p>
            <a:r>
              <a:rPr lang="es-ES" dirty="0"/>
              <a:t>Presentación Clínica</a:t>
            </a:r>
            <a:endParaRPr lang="es-CO" dirty="0"/>
          </a:p>
        </p:txBody>
      </p:sp>
      <p:sp>
        <p:nvSpPr>
          <p:cNvPr id="9" name="CuadroTexto 8">
            <a:extLst>
              <a:ext uri="{FF2B5EF4-FFF2-40B4-BE49-F238E27FC236}">
                <a16:creationId xmlns:a16="http://schemas.microsoft.com/office/drawing/2014/main" id="{E4E9ECBA-FE60-4274-A75D-E632F2B75CA6}"/>
              </a:ext>
            </a:extLst>
          </p:cNvPr>
          <p:cNvSpPr txBox="1"/>
          <p:nvPr/>
        </p:nvSpPr>
        <p:spPr>
          <a:xfrm>
            <a:off x="3150197" y="6488668"/>
            <a:ext cx="6100010" cy="307777"/>
          </a:xfrm>
          <a:prstGeom prst="rect">
            <a:avLst/>
          </a:prstGeom>
          <a:noFill/>
        </p:spPr>
        <p:txBody>
          <a:bodyPr wrap="square">
            <a:spAutoFit/>
          </a:bodyPr>
          <a:lstStyle/>
          <a:p>
            <a:pPr algn="ctr"/>
            <a:r>
              <a:rPr lang="es-CO" sz="1400" b="0" u="none" strike="noStrike" baseline="0" dirty="0"/>
              <a:t>Circulation. 2017;135:e927–e999.</a:t>
            </a:r>
            <a:endParaRPr lang="es-CO" sz="1400" dirty="0"/>
          </a:p>
        </p:txBody>
      </p:sp>
    </p:spTree>
    <p:extLst>
      <p:ext uri="{BB962C8B-B14F-4D97-AF65-F5344CB8AC3E}">
        <p14:creationId xmlns:p14="http://schemas.microsoft.com/office/powerpoint/2010/main" val="376400625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8CC8DDF-DD25-A94A-B573-7FB3AA2C2A30}"/>
              </a:ext>
            </a:extLst>
          </p:cNvPr>
          <p:cNvSpPr>
            <a:spLocks noGrp="1"/>
          </p:cNvSpPr>
          <p:nvPr>
            <p:ph type="title"/>
          </p:nvPr>
        </p:nvSpPr>
        <p:spPr>
          <a:xfrm>
            <a:off x="314761" y="1390127"/>
            <a:ext cx="4354893" cy="1554480"/>
          </a:xfrm>
        </p:spPr>
        <p:txBody>
          <a:bodyPr anchor="ctr">
            <a:normAutofit/>
          </a:bodyPr>
          <a:lstStyle/>
          <a:p>
            <a:pPr algn="ctr"/>
            <a:r>
              <a:rPr lang="es-CO" dirty="0"/>
              <a:t>Diagnóstico</a:t>
            </a:r>
          </a:p>
        </p:txBody>
      </p:sp>
      <p:graphicFrame>
        <p:nvGraphicFramePr>
          <p:cNvPr id="6" name="Marcador de contenido 2">
            <a:extLst>
              <a:ext uri="{FF2B5EF4-FFF2-40B4-BE49-F238E27FC236}">
                <a16:creationId xmlns:a16="http://schemas.microsoft.com/office/drawing/2014/main" id="{5FC66901-BEDA-4788-B289-39EBF45F4E6B}"/>
              </a:ext>
            </a:extLst>
          </p:cNvPr>
          <p:cNvGraphicFramePr>
            <a:graphicFrameLocks noGrp="1"/>
          </p:cNvGraphicFramePr>
          <p:nvPr>
            <p:ph idx="1"/>
            <p:extLst>
              <p:ext uri="{D42A27DB-BD31-4B8C-83A1-F6EECF244321}">
                <p14:modId xmlns:p14="http://schemas.microsoft.com/office/powerpoint/2010/main" val="997848582"/>
              </p:ext>
            </p:extLst>
          </p:nvPr>
        </p:nvGraphicFramePr>
        <p:xfrm>
          <a:off x="4837434" y="938653"/>
          <a:ext cx="6798096" cy="389320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Rectángulo 3">
            <a:extLst>
              <a:ext uri="{FF2B5EF4-FFF2-40B4-BE49-F238E27FC236}">
                <a16:creationId xmlns:a16="http://schemas.microsoft.com/office/drawing/2014/main" id="{9B0D9322-98F2-E346-B8F8-2B1076E55D74}"/>
              </a:ext>
            </a:extLst>
          </p:cNvPr>
          <p:cNvSpPr/>
          <p:nvPr/>
        </p:nvSpPr>
        <p:spPr>
          <a:xfrm>
            <a:off x="11265143" y="6581001"/>
            <a:ext cx="965329" cy="276999"/>
          </a:xfrm>
          <a:prstGeom prst="rect">
            <a:avLst/>
          </a:prstGeom>
        </p:spPr>
        <p:txBody>
          <a:bodyPr wrap="none">
            <a:spAutoFit/>
          </a:bodyPr>
          <a:lstStyle/>
          <a:p>
            <a:pPr>
              <a:spcAft>
                <a:spcPts val="600"/>
              </a:spcAft>
            </a:pPr>
            <a:r>
              <a:rPr lang="es-CO" sz="1200">
                <a:latin typeface="Avenir Next LT Pro" panose="020B0504020202020204" pitchFamily="34" charset="77"/>
              </a:rPr>
              <a:t>AHA/2017 </a:t>
            </a:r>
          </a:p>
        </p:txBody>
      </p:sp>
      <p:sp>
        <p:nvSpPr>
          <p:cNvPr id="7" name="CuadroTexto 6">
            <a:extLst>
              <a:ext uri="{FF2B5EF4-FFF2-40B4-BE49-F238E27FC236}">
                <a16:creationId xmlns:a16="http://schemas.microsoft.com/office/drawing/2014/main" id="{418AACC0-0924-454D-9387-E5321D906A51}"/>
              </a:ext>
            </a:extLst>
          </p:cNvPr>
          <p:cNvSpPr txBox="1"/>
          <p:nvPr/>
        </p:nvSpPr>
        <p:spPr>
          <a:xfrm>
            <a:off x="3150197" y="6488668"/>
            <a:ext cx="6100010" cy="307777"/>
          </a:xfrm>
          <a:prstGeom prst="rect">
            <a:avLst/>
          </a:prstGeom>
          <a:noFill/>
        </p:spPr>
        <p:txBody>
          <a:bodyPr wrap="square">
            <a:spAutoFit/>
          </a:bodyPr>
          <a:lstStyle/>
          <a:p>
            <a:pPr algn="ctr"/>
            <a:r>
              <a:rPr lang="es-CO" sz="1400" b="0" u="none" strike="noStrike" baseline="0" dirty="0"/>
              <a:t>Circulation. 2017;135:e927–e999.</a:t>
            </a:r>
            <a:endParaRPr lang="es-CO" sz="1400" dirty="0"/>
          </a:p>
        </p:txBody>
      </p:sp>
    </p:spTree>
    <p:extLst>
      <p:ext uri="{BB962C8B-B14F-4D97-AF65-F5344CB8AC3E}">
        <p14:creationId xmlns:p14="http://schemas.microsoft.com/office/powerpoint/2010/main" val="53820691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a:extLst>
              <a:ext uri="{FF2B5EF4-FFF2-40B4-BE49-F238E27FC236}">
                <a16:creationId xmlns:a16="http://schemas.microsoft.com/office/drawing/2014/main" id="{C517A2D5-B770-C942-B15B-FABAA998AA60}"/>
              </a:ext>
            </a:extLst>
          </p:cNvPr>
          <p:cNvPicPr>
            <a:picLocks noChangeAspect="1"/>
          </p:cNvPicPr>
          <p:nvPr/>
        </p:nvPicPr>
        <p:blipFill>
          <a:blip r:embed="rId2"/>
          <a:stretch>
            <a:fillRect/>
          </a:stretch>
        </p:blipFill>
        <p:spPr>
          <a:xfrm>
            <a:off x="5109342" y="312713"/>
            <a:ext cx="6767897" cy="4855966"/>
          </a:xfrm>
          <a:prstGeom prst="rect">
            <a:avLst/>
          </a:prstGeom>
          <a:ln>
            <a:noFill/>
          </a:ln>
        </p:spPr>
      </p:pic>
      <p:sp>
        <p:nvSpPr>
          <p:cNvPr id="4" name="Título 1">
            <a:extLst>
              <a:ext uri="{FF2B5EF4-FFF2-40B4-BE49-F238E27FC236}">
                <a16:creationId xmlns:a16="http://schemas.microsoft.com/office/drawing/2014/main" id="{A4437185-9EF5-40CC-AEFA-A47F2F1B6915}"/>
              </a:ext>
            </a:extLst>
          </p:cNvPr>
          <p:cNvSpPr txBox="1">
            <a:spLocks/>
          </p:cNvSpPr>
          <p:nvPr/>
        </p:nvSpPr>
        <p:spPr>
          <a:xfrm>
            <a:off x="314761" y="1270106"/>
            <a:ext cx="4354893" cy="1554480"/>
          </a:xfrm>
          <a:prstGeom prst="rect">
            <a:avLst/>
          </a:prstGeom>
        </p:spPr>
        <p:txBody>
          <a:bodyPr anchor="ctr">
            <a:normAutofit/>
          </a:bodyPr>
          <a:lstStyle>
            <a:lvl1pPr algn="l" defTabSz="914400" rtl="0" eaLnBrk="1" latinLnBrk="0" hangingPunct="1">
              <a:lnSpc>
                <a:spcPct val="90000"/>
              </a:lnSpc>
              <a:spcBef>
                <a:spcPct val="0"/>
              </a:spcBef>
              <a:buNone/>
              <a:defRPr sz="4400" kern="1200">
                <a:solidFill>
                  <a:srgbClr val="06AEAA"/>
                </a:solidFill>
                <a:latin typeface="Montserrat" panose="00000500000000000000" pitchFamily="50" charset="0"/>
                <a:ea typeface="+mj-ea"/>
                <a:cs typeface="+mj-cs"/>
              </a:defRPr>
            </a:lvl1pPr>
          </a:lstStyle>
          <a:p>
            <a:pPr algn="ctr"/>
            <a:r>
              <a:rPr lang="es-CO" dirty="0"/>
              <a:t>Diagnóstico</a:t>
            </a:r>
          </a:p>
        </p:txBody>
      </p:sp>
      <p:sp>
        <p:nvSpPr>
          <p:cNvPr id="5" name="CuadroTexto 4">
            <a:extLst>
              <a:ext uri="{FF2B5EF4-FFF2-40B4-BE49-F238E27FC236}">
                <a16:creationId xmlns:a16="http://schemas.microsoft.com/office/drawing/2014/main" id="{77AD1F92-3E62-481E-B09D-C7758E595B9C}"/>
              </a:ext>
            </a:extLst>
          </p:cNvPr>
          <p:cNvSpPr txBox="1"/>
          <p:nvPr/>
        </p:nvSpPr>
        <p:spPr>
          <a:xfrm>
            <a:off x="3150197" y="6488668"/>
            <a:ext cx="6100010" cy="307777"/>
          </a:xfrm>
          <a:prstGeom prst="rect">
            <a:avLst/>
          </a:prstGeom>
          <a:noFill/>
        </p:spPr>
        <p:txBody>
          <a:bodyPr wrap="square">
            <a:spAutoFit/>
          </a:bodyPr>
          <a:lstStyle/>
          <a:p>
            <a:pPr algn="ctr"/>
            <a:r>
              <a:rPr lang="es-CO" sz="1400" b="0" u="none" strike="noStrike" baseline="0" dirty="0"/>
              <a:t>Circulation. 2017;135:e927–e999.</a:t>
            </a:r>
            <a:endParaRPr lang="es-CO" sz="1400" dirty="0"/>
          </a:p>
        </p:txBody>
      </p:sp>
    </p:spTree>
    <p:extLst>
      <p:ext uri="{BB962C8B-B14F-4D97-AF65-F5344CB8AC3E}">
        <p14:creationId xmlns:p14="http://schemas.microsoft.com/office/powerpoint/2010/main" val="113288194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Imagen 9">
            <a:extLst>
              <a:ext uri="{FF2B5EF4-FFF2-40B4-BE49-F238E27FC236}">
                <a16:creationId xmlns:a16="http://schemas.microsoft.com/office/drawing/2014/main" id="{7D7B1EDA-ACC4-D142-BB50-6D0350446B11}"/>
              </a:ext>
            </a:extLst>
          </p:cNvPr>
          <p:cNvPicPr>
            <a:picLocks noChangeAspect="1"/>
          </p:cNvPicPr>
          <p:nvPr/>
        </p:nvPicPr>
        <p:blipFill>
          <a:blip r:embed="rId2"/>
          <a:stretch>
            <a:fillRect/>
          </a:stretch>
        </p:blipFill>
        <p:spPr>
          <a:xfrm>
            <a:off x="4802670" y="0"/>
            <a:ext cx="3295541" cy="5420139"/>
          </a:xfrm>
          <a:prstGeom prst="rect">
            <a:avLst/>
          </a:prstGeom>
        </p:spPr>
      </p:pic>
      <p:pic>
        <p:nvPicPr>
          <p:cNvPr id="12" name="Imagen 11" descr="Captura de pantalla de un celular&#10;&#10;Descripción generada automáticamente">
            <a:extLst>
              <a:ext uri="{FF2B5EF4-FFF2-40B4-BE49-F238E27FC236}">
                <a16:creationId xmlns:a16="http://schemas.microsoft.com/office/drawing/2014/main" id="{0FE9E9E7-AC15-7645-9CE6-E145A757E9B4}"/>
              </a:ext>
            </a:extLst>
          </p:cNvPr>
          <p:cNvPicPr>
            <a:picLocks noChangeAspect="1"/>
          </p:cNvPicPr>
          <p:nvPr/>
        </p:nvPicPr>
        <p:blipFill>
          <a:blip r:embed="rId3"/>
          <a:stretch>
            <a:fillRect/>
          </a:stretch>
        </p:blipFill>
        <p:spPr>
          <a:xfrm>
            <a:off x="8248305" y="240001"/>
            <a:ext cx="3530600" cy="3771900"/>
          </a:xfrm>
          <a:prstGeom prst="rect">
            <a:avLst/>
          </a:prstGeom>
        </p:spPr>
      </p:pic>
      <p:pic>
        <p:nvPicPr>
          <p:cNvPr id="14" name="Imagen 13" descr="Captura de pantalla de un celular&#10;&#10;Descripción generada automáticamente">
            <a:extLst>
              <a:ext uri="{FF2B5EF4-FFF2-40B4-BE49-F238E27FC236}">
                <a16:creationId xmlns:a16="http://schemas.microsoft.com/office/drawing/2014/main" id="{6F783752-1FB0-DD4B-8AF4-FAF8D543D1A3}"/>
              </a:ext>
            </a:extLst>
          </p:cNvPr>
          <p:cNvPicPr>
            <a:picLocks noChangeAspect="1"/>
          </p:cNvPicPr>
          <p:nvPr/>
        </p:nvPicPr>
        <p:blipFill rotWithShape="1">
          <a:blip r:embed="rId4"/>
          <a:srcRect b="48608"/>
          <a:stretch/>
        </p:blipFill>
        <p:spPr>
          <a:xfrm>
            <a:off x="1261210" y="206445"/>
            <a:ext cx="3441700" cy="2636837"/>
          </a:xfrm>
          <a:prstGeom prst="rect">
            <a:avLst/>
          </a:prstGeom>
        </p:spPr>
      </p:pic>
      <p:sp>
        <p:nvSpPr>
          <p:cNvPr id="16" name="Rectángulo 15">
            <a:extLst>
              <a:ext uri="{FF2B5EF4-FFF2-40B4-BE49-F238E27FC236}">
                <a16:creationId xmlns:a16="http://schemas.microsoft.com/office/drawing/2014/main" id="{57245441-282E-B648-97F0-C1AD6CA6A763}"/>
              </a:ext>
            </a:extLst>
          </p:cNvPr>
          <p:cNvSpPr/>
          <p:nvPr/>
        </p:nvSpPr>
        <p:spPr>
          <a:xfrm>
            <a:off x="11265143" y="6581001"/>
            <a:ext cx="926857" cy="276999"/>
          </a:xfrm>
          <a:prstGeom prst="rect">
            <a:avLst/>
          </a:prstGeom>
        </p:spPr>
        <p:txBody>
          <a:bodyPr wrap="none">
            <a:spAutoFit/>
          </a:bodyPr>
          <a:lstStyle/>
          <a:p>
            <a:r>
              <a:rPr lang="es-CO" sz="1200" dirty="0">
                <a:latin typeface="HelveticaNeueLTStd"/>
              </a:rPr>
              <a:t>AHA/2017 </a:t>
            </a:r>
            <a:endParaRPr lang="es-CO" sz="1200" dirty="0"/>
          </a:p>
        </p:txBody>
      </p:sp>
      <p:sp>
        <p:nvSpPr>
          <p:cNvPr id="7" name="CuadroTexto 6">
            <a:extLst>
              <a:ext uri="{FF2B5EF4-FFF2-40B4-BE49-F238E27FC236}">
                <a16:creationId xmlns:a16="http://schemas.microsoft.com/office/drawing/2014/main" id="{38E5A15B-0481-4335-BF2C-3A898113C544}"/>
              </a:ext>
            </a:extLst>
          </p:cNvPr>
          <p:cNvSpPr txBox="1"/>
          <p:nvPr/>
        </p:nvSpPr>
        <p:spPr>
          <a:xfrm>
            <a:off x="3150197" y="6488668"/>
            <a:ext cx="6100010" cy="307777"/>
          </a:xfrm>
          <a:prstGeom prst="rect">
            <a:avLst/>
          </a:prstGeom>
          <a:noFill/>
        </p:spPr>
        <p:txBody>
          <a:bodyPr wrap="square">
            <a:spAutoFit/>
          </a:bodyPr>
          <a:lstStyle/>
          <a:p>
            <a:pPr algn="ctr"/>
            <a:r>
              <a:rPr lang="es-CO" sz="1400" b="0" u="none" strike="noStrike" baseline="0" dirty="0"/>
              <a:t>Circulation. 2017;135:e927–e999.</a:t>
            </a:r>
            <a:endParaRPr lang="es-CO" sz="1400" dirty="0"/>
          </a:p>
        </p:txBody>
      </p:sp>
    </p:spTree>
    <p:extLst>
      <p:ext uri="{BB962C8B-B14F-4D97-AF65-F5344CB8AC3E}">
        <p14:creationId xmlns:p14="http://schemas.microsoft.com/office/powerpoint/2010/main" val="19818763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86A0952-4EA6-472B-BE0E-B9D58D5BD2F7}"/>
              </a:ext>
            </a:extLst>
          </p:cNvPr>
          <p:cNvSpPr>
            <a:spLocks noGrp="1"/>
          </p:cNvSpPr>
          <p:nvPr>
            <p:ph type="title"/>
          </p:nvPr>
        </p:nvSpPr>
        <p:spPr>
          <a:xfrm>
            <a:off x="5929494" y="1036320"/>
            <a:ext cx="5133480" cy="845820"/>
          </a:xfrm>
        </p:spPr>
        <p:txBody>
          <a:bodyPr>
            <a:normAutofit/>
          </a:bodyPr>
          <a:lstStyle/>
          <a:p>
            <a:pPr algn="ctr"/>
            <a:r>
              <a:rPr lang="es-CO" sz="3200" b="1" dirty="0"/>
              <a:t>Tabla de Contenido</a:t>
            </a:r>
          </a:p>
        </p:txBody>
      </p:sp>
      <p:sp>
        <p:nvSpPr>
          <p:cNvPr id="3" name="Marcador de contenido 2">
            <a:extLst>
              <a:ext uri="{FF2B5EF4-FFF2-40B4-BE49-F238E27FC236}">
                <a16:creationId xmlns:a16="http://schemas.microsoft.com/office/drawing/2014/main" id="{F3EB08CA-8941-4F79-8B75-C81DE46D9A47}"/>
              </a:ext>
            </a:extLst>
          </p:cNvPr>
          <p:cNvSpPr>
            <a:spLocks noGrp="1"/>
          </p:cNvSpPr>
          <p:nvPr>
            <p:ph idx="1"/>
          </p:nvPr>
        </p:nvSpPr>
        <p:spPr>
          <a:xfrm>
            <a:off x="6151717" y="1968096"/>
            <a:ext cx="6977848" cy="4120687"/>
          </a:xfrm>
        </p:spPr>
        <p:txBody>
          <a:bodyPr>
            <a:noAutofit/>
          </a:bodyPr>
          <a:lstStyle/>
          <a:p>
            <a:r>
              <a:rPr lang="es-CO" sz="2000" dirty="0"/>
              <a:t>Definición</a:t>
            </a:r>
          </a:p>
          <a:p>
            <a:r>
              <a:rPr lang="es-CO" sz="2000" dirty="0"/>
              <a:t>Epidemiología</a:t>
            </a:r>
          </a:p>
          <a:p>
            <a:r>
              <a:rPr lang="es-CO" sz="2000" dirty="0"/>
              <a:t>Etiología</a:t>
            </a:r>
          </a:p>
          <a:p>
            <a:r>
              <a:rPr lang="es-CO" sz="2000" dirty="0"/>
              <a:t>Fisiopatología</a:t>
            </a:r>
          </a:p>
          <a:p>
            <a:r>
              <a:rPr lang="es-CO" sz="2000" dirty="0"/>
              <a:t>Características clínicas</a:t>
            </a:r>
          </a:p>
          <a:p>
            <a:r>
              <a:rPr lang="es-CO" sz="2000" dirty="0"/>
              <a:t>Diagnóstico</a:t>
            </a:r>
          </a:p>
          <a:p>
            <a:r>
              <a:rPr lang="es-CO" sz="2000" dirty="0"/>
              <a:t>Tratamiento</a:t>
            </a:r>
          </a:p>
          <a:p>
            <a:r>
              <a:rPr lang="es-CO" sz="2000" dirty="0"/>
              <a:t>Complicaciones</a:t>
            </a:r>
          </a:p>
          <a:p>
            <a:r>
              <a:rPr lang="es-CO" sz="2000" dirty="0"/>
              <a:t>Conclusiones</a:t>
            </a:r>
          </a:p>
        </p:txBody>
      </p:sp>
    </p:spTree>
    <p:extLst>
      <p:ext uri="{BB962C8B-B14F-4D97-AF65-F5344CB8AC3E}">
        <p14:creationId xmlns:p14="http://schemas.microsoft.com/office/powerpoint/2010/main" val="194731921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Marcador de contenido 4">
            <a:extLst>
              <a:ext uri="{FF2B5EF4-FFF2-40B4-BE49-F238E27FC236}">
                <a16:creationId xmlns:a16="http://schemas.microsoft.com/office/drawing/2014/main" id="{B4230915-B3C0-E742-89E6-8E87DD999DC9}"/>
              </a:ext>
            </a:extLst>
          </p:cNvPr>
          <p:cNvGraphicFramePr>
            <a:graphicFrameLocks noGrp="1"/>
          </p:cNvGraphicFramePr>
          <p:nvPr>
            <p:ph idx="1"/>
            <p:extLst>
              <p:ext uri="{D42A27DB-BD31-4B8C-83A1-F6EECF244321}">
                <p14:modId xmlns:p14="http://schemas.microsoft.com/office/powerpoint/2010/main" val="2945446475"/>
              </p:ext>
            </p:extLst>
          </p:nvPr>
        </p:nvGraphicFramePr>
        <p:xfrm>
          <a:off x="5123929" y="495300"/>
          <a:ext cx="6283547" cy="525779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Rectángulo 3">
            <a:extLst>
              <a:ext uri="{FF2B5EF4-FFF2-40B4-BE49-F238E27FC236}">
                <a16:creationId xmlns:a16="http://schemas.microsoft.com/office/drawing/2014/main" id="{81131EE0-0A37-A143-8FC1-505724241338}"/>
              </a:ext>
            </a:extLst>
          </p:cNvPr>
          <p:cNvSpPr/>
          <p:nvPr/>
        </p:nvSpPr>
        <p:spPr>
          <a:xfrm>
            <a:off x="11265143" y="6581001"/>
            <a:ext cx="965329" cy="276999"/>
          </a:xfrm>
          <a:prstGeom prst="rect">
            <a:avLst/>
          </a:prstGeom>
        </p:spPr>
        <p:txBody>
          <a:bodyPr wrap="none">
            <a:spAutoFit/>
          </a:bodyPr>
          <a:lstStyle/>
          <a:p>
            <a:pPr>
              <a:spcAft>
                <a:spcPts val="600"/>
              </a:spcAft>
            </a:pPr>
            <a:r>
              <a:rPr lang="es-CO" sz="1200">
                <a:latin typeface="Avenir Next LT Pro" panose="020B0504020202020204" pitchFamily="34" charset="77"/>
              </a:rPr>
              <a:t>AHA/2017 </a:t>
            </a:r>
          </a:p>
        </p:txBody>
      </p:sp>
      <p:sp>
        <p:nvSpPr>
          <p:cNvPr id="7" name="Título 1">
            <a:extLst>
              <a:ext uri="{FF2B5EF4-FFF2-40B4-BE49-F238E27FC236}">
                <a16:creationId xmlns:a16="http://schemas.microsoft.com/office/drawing/2014/main" id="{B72DD339-9601-44F9-9EE7-98D8ACC6AD50}"/>
              </a:ext>
            </a:extLst>
          </p:cNvPr>
          <p:cNvSpPr txBox="1">
            <a:spLocks/>
          </p:cNvSpPr>
          <p:nvPr/>
        </p:nvSpPr>
        <p:spPr>
          <a:xfrm>
            <a:off x="0" y="495300"/>
            <a:ext cx="4354893" cy="1554480"/>
          </a:xfrm>
          <a:prstGeom prst="rect">
            <a:avLst/>
          </a:prstGeom>
        </p:spPr>
        <p:txBody>
          <a:bodyPr anchor="ctr">
            <a:normAutofit/>
          </a:bodyPr>
          <a:lstStyle>
            <a:lvl1pPr algn="l" defTabSz="914400" rtl="0" eaLnBrk="1" latinLnBrk="0" hangingPunct="1">
              <a:lnSpc>
                <a:spcPct val="90000"/>
              </a:lnSpc>
              <a:spcBef>
                <a:spcPct val="0"/>
              </a:spcBef>
              <a:buNone/>
              <a:defRPr sz="4400" kern="1200">
                <a:solidFill>
                  <a:srgbClr val="06AEAA"/>
                </a:solidFill>
                <a:latin typeface="Montserrat" panose="00000500000000000000" pitchFamily="50" charset="0"/>
                <a:ea typeface="+mj-ea"/>
                <a:cs typeface="+mj-cs"/>
              </a:defRPr>
            </a:lvl1pPr>
          </a:lstStyle>
          <a:p>
            <a:pPr algn="ctr"/>
            <a:r>
              <a:rPr lang="es-CO" sz="4000" dirty="0"/>
              <a:t>Fiebre</a:t>
            </a:r>
          </a:p>
        </p:txBody>
      </p:sp>
      <p:sp>
        <p:nvSpPr>
          <p:cNvPr id="8" name="CuadroTexto 7">
            <a:extLst>
              <a:ext uri="{FF2B5EF4-FFF2-40B4-BE49-F238E27FC236}">
                <a16:creationId xmlns:a16="http://schemas.microsoft.com/office/drawing/2014/main" id="{48C0D944-6C09-42D2-9A4C-F6BB89862711}"/>
              </a:ext>
            </a:extLst>
          </p:cNvPr>
          <p:cNvSpPr txBox="1"/>
          <p:nvPr/>
        </p:nvSpPr>
        <p:spPr>
          <a:xfrm>
            <a:off x="3150197" y="6488668"/>
            <a:ext cx="6100010" cy="307777"/>
          </a:xfrm>
          <a:prstGeom prst="rect">
            <a:avLst/>
          </a:prstGeom>
          <a:noFill/>
        </p:spPr>
        <p:txBody>
          <a:bodyPr wrap="square">
            <a:spAutoFit/>
          </a:bodyPr>
          <a:lstStyle/>
          <a:p>
            <a:pPr algn="ctr"/>
            <a:r>
              <a:rPr lang="es-CO" sz="1400" b="0" u="none" strike="noStrike" baseline="0" dirty="0"/>
              <a:t>Circulation. 2017;135:e927–e999.</a:t>
            </a:r>
            <a:endParaRPr lang="es-CO" sz="1400" dirty="0"/>
          </a:p>
        </p:txBody>
      </p:sp>
    </p:spTree>
    <p:extLst>
      <p:ext uri="{BB962C8B-B14F-4D97-AF65-F5344CB8AC3E}">
        <p14:creationId xmlns:p14="http://schemas.microsoft.com/office/powerpoint/2010/main" val="306401440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5F58BE7-E3D2-9A4B-AD15-2C15FE58339E}"/>
              </a:ext>
            </a:extLst>
          </p:cNvPr>
          <p:cNvSpPr>
            <a:spLocks noGrp="1"/>
          </p:cNvSpPr>
          <p:nvPr>
            <p:ph type="title"/>
          </p:nvPr>
        </p:nvSpPr>
        <p:spPr>
          <a:xfrm>
            <a:off x="0" y="1444767"/>
            <a:ext cx="5120561" cy="1325563"/>
          </a:xfrm>
        </p:spPr>
        <p:txBody>
          <a:bodyPr>
            <a:normAutofit/>
          </a:bodyPr>
          <a:lstStyle/>
          <a:p>
            <a:pPr algn="ctr"/>
            <a:r>
              <a:rPr lang="es-CO" sz="3500" dirty="0"/>
              <a:t>Cambios en las Extremidades</a:t>
            </a:r>
          </a:p>
        </p:txBody>
      </p:sp>
      <p:graphicFrame>
        <p:nvGraphicFramePr>
          <p:cNvPr id="4" name="Marcador de contenido 3">
            <a:extLst>
              <a:ext uri="{FF2B5EF4-FFF2-40B4-BE49-F238E27FC236}">
                <a16:creationId xmlns:a16="http://schemas.microsoft.com/office/drawing/2014/main" id="{943785C0-7F33-447C-8273-543BAC0496B1}"/>
              </a:ext>
            </a:extLst>
          </p:cNvPr>
          <p:cNvGraphicFramePr>
            <a:graphicFrameLocks noGrp="1"/>
          </p:cNvGraphicFramePr>
          <p:nvPr>
            <p:ph idx="1"/>
            <p:extLst>
              <p:ext uri="{D42A27DB-BD31-4B8C-83A1-F6EECF244321}">
                <p14:modId xmlns:p14="http://schemas.microsoft.com/office/powerpoint/2010/main" val="2161755218"/>
              </p:ext>
            </p:extLst>
          </p:nvPr>
        </p:nvGraphicFramePr>
        <p:xfrm>
          <a:off x="5251467" y="2584772"/>
          <a:ext cx="6599017" cy="408272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Rectángulo 6">
            <a:extLst>
              <a:ext uri="{FF2B5EF4-FFF2-40B4-BE49-F238E27FC236}">
                <a16:creationId xmlns:a16="http://schemas.microsoft.com/office/drawing/2014/main" id="{2DBD8319-AE16-CD4C-9128-492F867D5A16}"/>
              </a:ext>
            </a:extLst>
          </p:cNvPr>
          <p:cNvSpPr/>
          <p:nvPr/>
        </p:nvSpPr>
        <p:spPr>
          <a:xfrm>
            <a:off x="11265143" y="6581001"/>
            <a:ext cx="926857" cy="276999"/>
          </a:xfrm>
          <a:prstGeom prst="rect">
            <a:avLst/>
          </a:prstGeom>
        </p:spPr>
        <p:txBody>
          <a:bodyPr wrap="none">
            <a:spAutoFit/>
          </a:bodyPr>
          <a:lstStyle/>
          <a:p>
            <a:pPr>
              <a:spcAft>
                <a:spcPts val="600"/>
              </a:spcAft>
            </a:pPr>
            <a:r>
              <a:rPr lang="es-CO" sz="1200" dirty="0">
                <a:latin typeface="HelveticaNeueLTStd"/>
              </a:rPr>
              <a:t>AHA/2017 </a:t>
            </a:r>
            <a:endParaRPr lang="es-CO" sz="1200"/>
          </a:p>
        </p:txBody>
      </p:sp>
      <p:pic>
        <p:nvPicPr>
          <p:cNvPr id="8" name="Imagen 7">
            <a:extLst>
              <a:ext uri="{FF2B5EF4-FFF2-40B4-BE49-F238E27FC236}">
                <a16:creationId xmlns:a16="http://schemas.microsoft.com/office/drawing/2014/main" id="{80FF75AF-732C-48B1-B658-94E6D0478E94}"/>
              </a:ext>
            </a:extLst>
          </p:cNvPr>
          <p:cNvPicPr>
            <a:picLocks noChangeAspect="1"/>
          </p:cNvPicPr>
          <p:nvPr/>
        </p:nvPicPr>
        <p:blipFill>
          <a:blip r:embed="rId8"/>
          <a:stretch>
            <a:fillRect/>
          </a:stretch>
        </p:blipFill>
        <p:spPr>
          <a:xfrm>
            <a:off x="5763467" y="574748"/>
            <a:ext cx="2540590" cy="2010024"/>
          </a:xfrm>
          <a:prstGeom prst="rect">
            <a:avLst/>
          </a:prstGeom>
        </p:spPr>
      </p:pic>
      <p:pic>
        <p:nvPicPr>
          <p:cNvPr id="10" name="Imagen 9">
            <a:extLst>
              <a:ext uri="{FF2B5EF4-FFF2-40B4-BE49-F238E27FC236}">
                <a16:creationId xmlns:a16="http://schemas.microsoft.com/office/drawing/2014/main" id="{AA837AE9-A194-4C8E-BB48-8CAF4F59EE95}"/>
              </a:ext>
            </a:extLst>
          </p:cNvPr>
          <p:cNvPicPr>
            <a:picLocks noChangeAspect="1"/>
          </p:cNvPicPr>
          <p:nvPr/>
        </p:nvPicPr>
        <p:blipFill>
          <a:blip r:embed="rId9"/>
          <a:stretch>
            <a:fillRect/>
          </a:stretch>
        </p:blipFill>
        <p:spPr>
          <a:xfrm>
            <a:off x="8304057" y="574748"/>
            <a:ext cx="3097887" cy="2010024"/>
          </a:xfrm>
          <a:prstGeom prst="rect">
            <a:avLst/>
          </a:prstGeom>
        </p:spPr>
      </p:pic>
      <p:sp>
        <p:nvSpPr>
          <p:cNvPr id="11" name="CuadroTexto 10">
            <a:extLst>
              <a:ext uri="{FF2B5EF4-FFF2-40B4-BE49-F238E27FC236}">
                <a16:creationId xmlns:a16="http://schemas.microsoft.com/office/drawing/2014/main" id="{79110828-47D7-46C9-B7BF-EF39BFA96AF1}"/>
              </a:ext>
            </a:extLst>
          </p:cNvPr>
          <p:cNvSpPr txBox="1"/>
          <p:nvPr/>
        </p:nvSpPr>
        <p:spPr>
          <a:xfrm>
            <a:off x="3150197" y="6488668"/>
            <a:ext cx="6100010" cy="307777"/>
          </a:xfrm>
          <a:prstGeom prst="rect">
            <a:avLst/>
          </a:prstGeom>
          <a:noFill/>
        </p:spPr>
        <p:txBody>
          <a:bodyPr wrap="square">
            <a:spAutoFit/>
          </a:bodyPr>
          <a:lstStyle/>
          <a:p>
            <a:pPr algn="ctr"/>
            <a:r>
              <a:rPr lang="es-CO" sz="1400" b="0" u="none" strike="noStrike" baseline="0" dirty="0"/>
              <a:t>Circulation. 2017;135:e927–e999.</a:t>
            </a:r>
            <a:endParaRPr lang="es-CO" sz="1400" dirty="0"/>
          </a:p>
        </p:txBody>
      </p:sp>
    </p:spTree>
    <p:extLst>
      <p:ext uri="{BB962C8B-B14F-4D97-AF65-F5344CB8AC3E}">
        <p14:creationId xmlns:p14="http://schemas.microsoft.com/office/powerpoint/2010/main" val="37281457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a:extLst>
              <a:ext uri="{FF2B5EF4-FFF2-40B4-BE49-F238E27FC236}">
                <a16:creationId xmlns:a16="http://schemas.microsoft.com/office/drawing/2014/main" id="{679EDA15-3605-644B-AEFB-3096DEF0DB1D}"/>
              </a:ext>
            </a:extLst>
          </p:cNvPr>
          <p:cNvPicPr>
            <a:picLocks noChangeAspect="1"/>
          </p:cNvPicPr>
          <p:nvPr/>
        </p:nvPicPr>
        <p:blipFill rotWithShape="1">
          <a:blip r:embed="rId3"/>
          <a:srcRect r="11220"/>
          <a:stretch/>
        </p:blipFill>
        <p:spPr>
          <a:xfrm>
            <a:off x="1360938" y="195155"/>
            <a:ext cx="2489609" cy="3516300"/>
          </a:xfrm>
          <a:custGeom>
            <a:avLst/>
            <a:gdLst/>
            <a:ahLst/>
            <a:cxnLst/>
            <a:rect l="l" t="t" r="r" b="b"/>
            <a:pathLst>
              <a:path w="4636517" h="6858000">
                <a:moveTo>
                  <a:pt x="0" y="0"/>
                </a:moveTo>
                <a:lnTo>
                  <a:pt x="4636517" y="0"/>
                </a:lnTo>
                <a:lnTo>
                  <a:pt x="4636517" y="6858000"/>
                </a:lnTo>
                <a:lnTo>
                  <a:pt x="0" y="6858000"/>
                </a:lnTo>
                <a:close/>
              </a:path>
            </a:pathLst>
          </a:custGeom>
        </p:spPr>
      </p:pic>
      <p:sp>
        <p:nvSpPr>
          <p:cNvPr id="2" name="Título 1">
            <a:extLst>
              <a:ext uri="{FF2B5EF4-FFF2-40B4-BE49-F238E27FC236}">
                <a16:creationId xmlns:a16="http://schemas.microsoft.com/office/drawing/2014/main" id="{8C81A826-BD13-6242-8EDD-734BB5F8B56C}"/>
              </a:ext>
            </a:extLst>
          </p:cNvPr>
          <p:cNvSpPr>
            <a:spLocks noGrp="1"/>
          </p:cNvSpPr>
          <p:nvPr>
            <p:ph type="title"/>
          </p:nvPr>
        </p:nvSpPr>
        <p:spPr>
          <a:xfrm>
            <a:off x="6722038" y="522120"/>
            <a:ext cx="2998131" cy="916215"/>
          </a:xfrm>
        </p:spPr>
        <p:txBody>
          <a:bodyPr>
            <a:normAutofit/>
          </a:bodyPr>
          <a:lstStyle/>
          <a:p>
            <a:pPr algn="ctr"/>
            <a:r>
              <a:rPr lang="es-CO" sz="4000" dirty="0"/>
              <a:t>Erupción</a:t>
            </a:r>
          </a:p>
        </p:txBody>
      </p:sp>
      <p:sp>
        <p:nvSpPr>
          <p:cNvPr id="3" name="Marcador de contenido 2">
            <a:extLst>
              <a:ext uri="{FF2B5EF4-FFF2-40B4-BE49-F238E27FC236}">
                <a16:creationId xmlns:a16="http://schemas.microsoft.com/office/drawing/2014/main" id="{FDD8FC70-C800-F04E-BB1A-3710A9E73400}"/>
              </a:ext>
            </a:extLst>
          </p:cNvPr>
          <p:cNvSpPr>
            <a:spLocks noGrp="1"/>
          </p:cNvSpPr>
          <p:nvPr>
            <p:ph idx="1"/>
          </p:nvPr>
        </p:nvSpPr>
        <p:spPr>
          <a:xfrm>
            <a:off x="4821920" y="1678725"/>
            <a:ext cx="6798365" cy="4293450"/>
          </a:xfrm>
        </p:spPr>
        <p:txBody>
          <a:bodyPr>
            <a:noAutofit/>
          </a:bodyPr>
          <a:lstStyle/>
          <a:p>
            <a:pPr algn="just"/>
            <a:r>
              <a:rPr lang="es-ES" sz="1800" dirty="0"/>
              <a:t>Erupción eritematosa.</a:t>
            </a:r>
          </a:p>
          <a:p>
            <a:pPr algn="just"/>
            <a:r>
              <a:rPr lang="es-ES" sz="1800" dirty="0"/>
              <a:t>Suele aparecer dentro de los 5 días posteriores al inicio de la fiebre. </a:t>
            </a:r>
          </a:p>
          <a:p>
            <a:pPr algn="just"/>
            <a:r>
              <a:rPr lang="es-ES" sz="1800" dirty="0"/>
              <a:t>Más común: </a:t>
            </a:r>
            <a:r>
              <a:rPr lang="es-ES" sz="1800" u="sng" dirty="0"/>
              <a:t>erupción maculopapular difusa</a:t>
            </a:r>
            <a:r>
              <a:rPr lang="es-ES" sz="1800" dirty="0"/>
              <a:t>. </a:t>
            </a:r>
          </a:p>
          <a:p>
            <a:pPr algn="just"/>
            <a:r>
              <a:rPr lang="es-ES" sz="1800" dirty="0"/>
              <a:t>Otros: eritrodermia escarlatiniforme y las erupciones similares a eritema multiforme, erupciones urticarianas o micropustulosas finas. </a:t>
            </a:r>
          </a:p>
          <a:p>
            <a:pPr algn="just"/>
            <a:r>
              <a:rPr lang="es-ES" sz="1800" dirty="0"/>
              <a:t>El exantema suele ser extenso y afecta principalmente tronco, extremidades y la acentuación en la ingle (descamación).</a:t>
            </a:r>
          </a:p>
          <a:p>
            <a:pPr algn="just"/>
            <a:r>
              <a:rPr lang="es-ES" sz="1800" dirty="0"/>
              <a:t>Erupciones ampollosas, vesiculares y petequiales NO son compatibles con la EK.</a:t>
            </a:r>
            <a:endParaRPr lang="es-CO" sz="1800" dirty="0"/>
          </a:p>
          <a:p>
            <a:pPr algn="just"/>
            <a:endParaRPr lang="es-ES" sz="1800" dirty="0"/>
          </a:p>
        </p:txBody>
      </p:sp>
      <p:sp>
        <p:nvSpPr>
          <p:cNvPr id="7" name="Rectángulo 6">
            <a:extLst>
              <a:ext uri="{FF2B5EF4-FFF2-40B4-BE49-F238E27FC236}">
                <a16:creationId xmlns:a16="http://schemas.microsoft.com/office/drawing/2014/main" id="{73938F38-E69D-1943-81FF-7A467A9BDD85}"/>
              </a:ext>
            </a:extLst>
          </p:cNvPr>
          <p:cNvSpPr/>
          <p:nvPr/>
        </p:nvSpPr>
        <p:spPr>
          <a:xfrm>
            <a:off x="11265143" y="6581001"/>
            <a:ext cx="926857" cy="276999"/>
          </a:xfrm>
          <a:prstGeom prst="rect">
            <a:avLst/>
          </a:prstGeom>
        </p:spPr>
        <p:txBody>
          <a:bodyPr wrap="none">
            <a:spAutoFit/>
          </a:bodyPr>
          <a:lstStyle/>
          <a:p>
            <a:pPr>
              <a:spcAft>
                <a:spcPts val="600"/>
              </a:spcAft>
            </a:pPr>
            <a:r>
              <a:rPr lang="es-CO" sz="1200" dirty="0">
                <a:latin typeface="HelveticaNeueLTStd"/>
              </a:rPr>
              <a:t>AHA/2017 </a:t>
            </a:r>
            <a:endParaRPr lang="es-CO" sz="1200"/>
          </a:p>
        </p:txBody>
      </p:sp>
      <p:sp>
        <p:nvSpPr>
          <p:cNvPr id="8" name="CuadroTexto 7">
            <a:extLst>
              <a:ext uri="{FF2B5EF4-FFF2-40B4-BE49-F238E27FC236}">
                <a16:creationId xmlns:a16="http://schemas.microsoft.com/office/drawing/2014/main" id="{09DBCE5E-0096-4656-B87E-4B3548A261FE}"/>
              </a:ext>
            </a:extLst>
          </p:cNvPr>
          <p:cNvSpPr txBox="1"/>
          <p:nvPr/>
        </p:nvSpPr>
        <p:spPr>
          <a:xfrm>
            <a:off x="3150197" y="6488668"/>
            <a:ext cx="6100010" cy="307777"/>
          </a:xfrm>
          <a:prstGeom prst="rect">
            <a:avLst/>
          </a:prstGeom>
          <a:noFill/>
        </p:spPr>
        <p:txBody>
          <a:bodyPr wrap="square">
            <a:spAutoFit/>
          </a:bodyPr>
          <a:lstStyle/>
          <a:p>
            <a:pPr algn="ctr"/>
            <a:r>
              <a:rPr lang="es-CO" sz="1400" b="0" u="none" strike="noStrike" baseline="0" dirty="0"/>
              <a:t>Circulation. 2017;135:e927–e999.</a:t>
            </a:r>
            <a:endParaRPr lang="es-CO" sz="1400" dirty="0"/>
          </a:p>
        </p:txBody>
      </p:sp>
    </p:spTree>
    <p:extLst>
      <p:ext uri="{BB962C8B-B14F-4D97-AF65-F5344CB8AC3E}">
        <p14:creationId xmlns:p14="http://schemas.microsoft.com/office/powerpoint/2010/main" val="247100139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D034E16-412D-D04D-8287-E2A1795D4530}"/>
              </a:ext>
            </a:extLst>
          </p:cNvPr>
          <p:cNvSpPr>
            <a:spLocks noGrp="1"/>
          </p:cNvSpPr>
          <p:nvPr>
            <p:ph type="title"/>
          </p:nvPr>
        </p:nvSpPr>
        <p:spPr>
          <a:xfrm>
            <a:off x="0" y="1331198"/>
            <a:ext cx="5120561" cy="1325563"/>
          </a:xfrm>
        </p:spPr>
        <p:txBody>
          <a:bodyPr>
            <a:normAutofit/>
          </a:bodyPr>
          <a:lstStyle/>
          <a:p>
            <a:pPr algn="ctr"/>
            <a:r>
              <a:rPr lang="es-CO" sz="4000" dirty="0">
                <a:latin typeface="Montserrat"/>
              </a:rPr>
              <a:t>Conjuntivitis</a:t>
            </a:r>
          </a:p>
        </p:txBody>
      </p:sp>
      <p:sp>
        <p:nvSpPr>
          <p:cNvPr id="5" name="Rectángulo 4">
            <a:extLst>
              <a:ext uri="{FF2B5EF4-FFF2-40B4-BE49-F238E27FC236}">
                <a16:creationId xmlns:a16="http://schemas.microsoft.com/office/drawing/2014/main" id="{CBDA7825-7CB1-CE43-BFA0-9FC7201750C6}"/>
              </a:ext>
            </a:extLst>
          </p:cNvPr>
          <p:cNvSpPr/>
          <p:nvPr/>
        </p:nvSpPr>
        <p:spPr>
          <a:xfrm>
            <a:off x="11265143" y="6581001"/>
            <a:ext cx="926857" cy="276999"/>
          </a:xfrm>
          <a:prstGeom prst="rect">
            <a:avLst/>
          </a:prstGeom>
        </p:spPr>
        <p:txBody>
          <a:bodyPr wrap="none">
            <a:spAutoFit/>
          </a:bodyPr>
          <a:lstStyle/>
          <a:p>
            <a:pPr>
              <a:spcAft>
                <a:spcPts val="600"/>
              </a:spcAft>
            </a:pPr>
            <a:r>
              <a:rPr lang="es-CO" sz="1200">
                <a:latin typeface="HelveticaNeueLTStd"/>
              </a:rPr>
              <a:t>AHA/2017 </a:t>
            </a:r>
            <a:endParaRPr lang="es-CO" sz="1200"/>
          </a:p>
        </p:txBody>
      </p:sp>
      <p:graphicFrame>
        <p:nvGraphicFramePr>
          <p:cNvPr id="7" name="Diagrama 6">
            <a:extLst>
              <a:ext uri="{FF2B5EF4-FFF2-40B4-BE49-F238E27FC236}">
                <a16:creationId xmlns:a16="http://schemas.microsoft.com/office/drawing/2014/main" id="{47536843-CDB5-A341-ADEC-75A530CA1514}"/>
              </a:ext>
            </a:extLst>
          </p:cNvPr>
          <p:cNvGraphicFramePr/>
          <p:nvPr>
            <p:extLst>
              <p:ext uri="{D42A27DB-BD31-4B8C-83A1-F6EECF244321}">
                <p14:modId xmlns:p14="http://schemas.microsoft.com/office/powerpoint/2010/main" val="675795329"/>
              </p:ext>
            </p:extLst>
          </p:nvPr>
        </p:nvGraphicFramePr>
        <p:xfrm>
          <a:off x="5226220" y="2413259"/>
          <a:ext cx="6387548" cy="391867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8" name="Imagen 7">
            <a:extLst>
              <a:ext uri="{FF2B5EF4-FFF2-40B4-BE49-F238E27FC236}">
                <a16:creationId xmlns:a16="http://schemas.microsoft.com/office/drawing/2014/main" id="{90980EC1-6CD6-4AAE-A154-871E7F24AE9A}"/>
              </a:ext>
            </a:extLst>
          </p:cNvPr>
          <p:cNvPicPr>
            <a:picLocks noChangeAspect="1"/>
          </p:cNvPicPr>
          <p:nvPr/>
        </p:nvPicPr>
        <p:blipFill>
          <a:blip r:embed="rId8"/>
          <a:stretch>
            <a:fillRect/>
          </a:stretch>
        </p:blipFill>
        <p:spPr>
          <a:xfrm>
            <a:off x="6652735" y="249800"/>
            <a:ext cx="3665724" cy="2406961"/>
          </a:xfrm>
          <a:prstGeom prst="rect">
            <a:avLst/>
          </a:prstGeom>
        </p:spPr>
      </p:pic>
      <p:sp>
        <p:nvSpPr>
          <p:cNvPr id="9" name="CuadroTexto 8">
            <a:extLst>
              <a:ext uri="{FF2B5EF4-FFF2-40B4-BE49-F238E27FC236}">
                <a16:creationId xmlns:a16="http://schemas.microsoft.com/office/drawing/2014/main" id="{A98DADB2-E40D-44F8-9F68-251D47CB321B}"/>
              </a:ext>
            </a:extLst>
          </p:cNvPr>
          <p:cNvSpPr txBox="1"/>
          <p:nvPr/>
        </p:nvSpPr>
        <p:spPr>
          <a:xfrm>
            <a:off x="3150197" y="6488668"/>
            <a:ext cx="6100010" cy="307777"/>
          </a:xfrm>
          <a:prstGeom prst="rect">
            <a:avLst/>
          </a:prstGeom>
          <a:noFill/>
        </p:spPr>
        <p:txBody>
          <a:bodyPr wrap="square">
            <a:spAutoFit/>
          </a:bodyPr>
          <a:lstStyle/>
          <a:p>
            <a:pPr algn="ctr"/>
            <a:r>
              <a:rPr lang="es-CO" sz="1400" b="0" u="none" strike="noStrike" baseline="0" dirty="0"/>
              <a:t>Circulation. 2017;135:e927–e999.</a:t>
            </a:r>
            <a:endParaRPr lang="es-CO" sz="1400" dirty="0"/>
          </a:p>
        </p:txBody>
      </p:sp>
    </p:spTree>
    <p:extLst>
      <p:ext uri="{BB962C8B-B14F-4D97-AF65-F5344CB8AC3E}">
        <p14:creationId xmlns:p14="http://schemas.microsoft.com/office/powerpoint/2010/main" val="223570940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5E01317-F6CA-734A-A75D-FD90A02E8CE5}"/>
              </a:ext>
            </a:extLst>
          </p:cNvPr>
          <p:cNvSpPr>
            <a:spLocks noGrp="1"/>
          </p:cNvSpPr>
          <p:nvPr>
            <p:ph type="title" idx="4294967295"/>
          </p:nvPr>
        </p:nvSpPr>
        <p:spPr>
          <a:xfrm>
            <a:off x="449996" y="1260172"/>
            <a:ext cx="4849138" cy="1325563"/>
          </a:xfrm>
        </p:spPr>
        <p:txBody>
          <a:bodyPr>
            <a:normAutofit/>
          </a:bodyPr>
          <a:lstStyle/>
          <a:p>
            <a:pPr algn="ctr"/>
            <a:r>
              <a:rPr lang="es-CO" sz="3500" dirty="0"/>
              <a:t>Cambios en Labios y Cavidad Oral</a:t>
            </a:r>
          </a:p>
        </p:txBody>
      </p:sp>
      <p:pic>
        <p:nvPicPr>
          <p:cNvPr id="5" name="Imagen 4" descr="Imagen que contiene boca, cerca, viendo, cara&#10;&#10;Descripción generada automáticamente">
            <a:extLst>
              <a:ext uri="{FF2B5EF4-FFF2-40B4-BE49-F238E27FC236}">
                <a16:creationId xmlns:a16="http://schemas.microsoft.com/office/drawing/2014/main" id="{0B538DFB-6EA4-DA43-8C90-FBD0DDD9AD8C}"/>
              </a:ext>
            </a:extLst>
          </p:cNvPr>
          <p:cNvPicPr>
            <a:picLocks noChangeAspect="1"/>
          </p:cNvPicPr>
          <p:nvPr/>
        </p:nvPicPr>
        <p:blipFill rotWithShape="1">
          <a:blip r:embed="rId3"/>
          <a:srcRect l="11125" r="11070" b="1"/>
          <a:stretch/>
        </p:blipFill>
        <p:spPr>
          <a:xfrm>
            <a:off x="9186991" y="303837"/>
            <a:ext cx="2237862" cy="1912671"/>
          </a:xfrm>
          <a:custGeom>
            <a:avLst/>
            <a:gdLst/>
            <a:ahLst/>
            <a:cxnLst/>
            <a:rect l="l" t="t" r="r" b="b"/>
            <a:pathLst>
              <a:path w="3519312" h="3007909">
                <a:moveTo>
                  <a:pt x="519780" y="0"/>
                </a:moveTo>
                <a:lnTo>
                  <a:pt x="2999532" y="0"/>
                </a:lnTo>
                <a:lnTo>
                  <a:pt x="3003921" y="3989"/>
                </a:lnTo>
                <a:cubicBezTo>
                  <a:pt x="3322356" y="322424"/>
                  <a:pt x="3519312" y="762338"/>
                  <a:pt x="3519312" y="1248253"/>
                </a:cubicBezTo>
                <a:cubicBezTo>
                  <a:pt x="3519312" y="2220084"/>
                  <a:pt x="2731487" y="3007909"/>
                  <a:pt x="1759656" y="3007909"/>
                </a:cubicBezTo>
                <a:cubicBezTo>
                  <a:pt x="787826" y="3007909"/>
                  <a:pt x="0" y="2220084"/>
                  <a:pt x="0" y="1248253"/>
                </a:cubicBezTo>
                <a:cubicBezTo>
                  <a:pt x="0" y="762338"/>
                  <a:pt x="196957" y="322424"/>
                  <a:pt x="515392" y="3989"/>
                </a:cubicBezTo>
                <a:close/>
              </a:path>
            </a:pathLst>
          </a:custGeom>
        </p:spPr>
      </p:pic>
      <p:sp>
        <p:nvSpPr>
          <p:cNvPr id="8" name="Rectángulo 7">
            <a:extLst>
              <a:ext uri="{FF2B5EF4-FFF2-40B4-BE49-F238E27FC236}">
                <a16:creationId xmlns:a16="http://schemas.microsoft.com/office/drawing/2014/main" id="{FA800062-BB6F-D04F-96E2-22227C20B624}"/>
              </a:ext>
            </a:extLst>
          </p:cNvPr>
          <p:cNvSpPr/>
          <p:nvPr/>
        </p:nvSpPr>
        <p:spPr>
          <a:xfrm>
            <a:off x="11265143" y="6581001"/>
            <a:ext cx="926857" cy="276999"/>
          </a:xfrm>
          <a:prstGeom prst="rect">
            <a:avLst/>
          </a:prstGeom>
        </p:spPr>
        <p:txBody>
          <a:bodyPr wrap="none">
            <a:spAutoFit/>
          </a:bodyPr>
          <a:lstStyle/>
          <a:p>
            <a:pPr>
              <a:spcAft>
                <a:spcPts val="600"/>
              </a:spcAft>
            </a:pPr>
            <a:r>
              <a:rPr lang="es-CO" sz="1200" dirty="0">
                <a:latin typeface="HelveticaNeueLTStd"/>
              </a:rPr>
              <a:t>AHA/2017 </a:t>
            </a:r>
            <a:endParaRPr lang="es-CO" sz="1200"/>
          </a:p>
        </p:txBody>
      </p:sp>
      <p:graphicFrame>
        <p:nvGraphicFramePr>
          <p:cNvPr id="11" name="Diagrama 10">
            <a:extLst>
              <a:ext uri="{FF2B5EF4-FFF2-40B4-BE49-F238E27FC236}">
                <a16:creationId xmlns:a16="http://schemas.microsoft.com/office/drawing/2014/main" id="{3625C458-341D-704C-AB5C-9A96AA441282}"/>
              </a:ext>
            </a:extLst>
          </p:cNvPr>
          <p:cNvGraphicFramePr/>
          <p:nvPr>
            <p:extLst>
              <p:ext uri="{D42A27DB-BD31-4B8C-83A1-F6EECF244321}">
                <p14:modId xmlns:p14="http://schemas.microsoft.com/office/powerpoint/2010/main" val="3552476075"/>
              </p:ext>
            </p:extLst>
          </p:nvPr>
        </p:nvGraphicFramePr>
        <p:xfrm>
          <a:off x="5969880" y="2384175"/>
          <a:ext cx="5069298" cy="3936826"/>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pic>
        <p:nvPicPr>
          <p:cNvPr id="7" name="Imagen 6">
            <a:extLst>
              <a:ext uri="{FF2B5EF4-FFF2-40B4-BE49-F238E27FC236}">
                <a16:creationId xmlns:a16="http://schemas.microsoft.com/office/drawing/2014/main" id="{8F00DE53-7796-4D57-8A47-D9A7DDCAC3ED}"/>
              </a:ext>
            </a:extLst>
          </p:cNvPr>
          <p:cNvPicPr>
            <a:picLocks noChangeAspect="1"/>
          </p:cNvPicPr>
          <p:nvPr/>
        </p:nvPicPr>
        <p:blipFill>
          <a:blip r:embed="rId9"/>
          <a:stretch>
            <a:fillRect/>
          </a:stretch>
        </p:blipFill>
        <p:spPr>
          <a:xfrm>
            <a:off x="5981596" y="253557"/>
            <a:ext cx="2522933" cy="1962951"/>
          </a:xfrm>
          <a:prstGeom prst="rect">
            <a:avLst/>
          </a:prstGeom>
        </p:spPr>
      </p:pic>
      <p:sp>
        <p:nvSpPr>
          <p:cNvPr id="10" name="CuadroTexto 9">
            <a:extLst>
              <a:ext uri="{FF2B5EF4-FFF2-40B4-BE49-F238E27FC236}">
                <a16:creationId xmlns:a16="http://schemas.microsoft.com/office/drawing/2014/main" id="{AAD99693-E819-43C0-899D-1EB71860E37A}"/>
              </a:ext>
            </a:extLst>
          </p:cNvPr>
          <p:cNvSpPr txBox="1"/>
          <p:nvPr/>
        </p:nvSpPr>
        <p:spPr>
          <a:xfrm>
            <a:off x="3150197" y="6488668"/>
            <a:ext cx="6100010" cy="307777"/>
          </a:xfrm>
          <a:prstGeom prst="rect">
            <a:avLst/>
          </a:prstGeom>
          <a:noFill/>
        </p:spPr>
        <p:txBody>
          <a:bodyPr wrap="square">
            <a:spAutoFit/>
          </a:bodyPr>
          <a:lstStyle/>
          <a:p>
            <a:pPr algn="ctr"/>
            <a:r>
              <a:rPr lang="es-CO" sz="1400" b="0" u="none" strike="noStrike" baseline="0" dirty="0"/>
              <a:t>Circulation. 2017;135:e927–e999.</a:t>
            </a:r>
            <a:endParaRPr lang="es-CO" sz="1400" dirty="0"/>
          </a:p>
        </p:txBody>
      </p:sp>
    </p:spTree>
    <p:extLst>
      <p:ext uri="{BB962C8B-B14F-4D97-AF65-F5344CB8AC3E}">
        <p14:creationId xmlns:p14="http://schemas.microsoft.com/office/powerpoint/2010/main" val="377166011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A7B6722-2A2C-B64A-80A4-20A23EDE1DBE}"/>
              </a:ext>
            </a:extLst>
          </p:cNvPr>
          <p:cNvSpPr>
            <a:spLocks noGrp="1"/>
          </p:cNvSpPr>
          <p:nvPr>
            <p:ph type="title"/>
          </p:nvPr>
        </p:nvSpPr>
        <p:spPr>
          <a:xfrm>
            <a:off x="0" y="1089618"/>
            <a:ext cx="4829284" cy="1325563"/>
          </a:xfrm>
        </p:spPr>
        <p:txBody>
          <a:bodyPr>
            <a:normAutofit/>
          </a:bodyPr>
          <a:lstStyle/>
          <a:p>
            <a:pPr algn="ctr"/>
            <a:r>
              <a:rPr lang="es-ES" sz="4000" dirty="0">
                <a:latin typeface="Montserrat"/>
              </a:rPr>
              <a:t>Adenopatías Cervicales</a:t>
            </a:r>
            <a:endParaRPr lang="es-CO" sz="4000" dirty="0">
              <a:latin typeface="Montserrat"/>
            </a:endParaRPr>
          </a:p>
        </p:txBody>
      </p:sp>
      <p:graphicFrame>
        <p:nvGraphicFramePr>
          <p:cNvPr id="4" name="Marcador de contenido 3">
            <a:extLst>
              <a:ext uri="{FF2B5EF4-FFF2-40B4-BE49-F238E27FC236}">
                <a16:creationId xmlns:a16="http://schemas.microsoft.com/office/drawing/2014/main" id="{A2B47507-8A62-410E-8805-870C241DEB9F}"/>
              </a:ext>
            </a:extLst>
          </p:cNvPr>
          <p:cNvGraphicFramePr>
            <a:graphicFrameLocks noGrp="1"/>
          </p:cNvGraphicFramePr>
          <p:nvPr>
            <p:ph idx="1"/>
            <p:extLst>
              <p:ext uri="{D42A27DB-BD31-4B8C-83A1-F6EECF244321}">
                <p14:modId xmlns:p14="http://schemas.microsoft.com/office/powerpoint/2010/main" val="3438758913"/>
              </p:ext>
            </p:extLst>
          </p:nvPr>
        </p:nvGraphicFramePr>
        <p:xfrm>
          <a:off x="5103638" y="2304821"/>
          <a:ext cx="6624933" cy="427617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Rectángulo 6">
            <a:extLst>
              <a:ext uri="{FF2B5EF4-FFF2-40B4-BE49-F238E27FC236}">
                <a16:creationId xmlns:a16="http://schemas.microsoft.com/office/drawing/2014/main" id="{65566638-4AC0-2B41-B044-F7FF5317DAD0}"/>
              </a:ext>
            </a:extLst>
          </p:cNvPr>
          <p:cNvSpPr/>
          <p:nvPr/>
        </p:nvSpPr>
        <p:spPr>
          <a:xfrm>
            <a:off x="11265143" y="6581001"/>
            <a:ext cx="926857" cy="276999"/>
          </a:xfrm>
          <a:prstGeom prst="rect">
            <a:avLst/>
          </a:prstGeom>
        </p:spPr>
        <p:txBody>
          <a:bodyPr wrap="none">
            <a:spAutoFit/>
          </a:bodyPr>
          <a:lstStyle/>
          <a:p>
            <a:pPr>
              <a:spcAft>
                <a:spcPts val="600"/>
              </a:spcAft>
            </a:pPr>
            <a:r>
              <a:rPr lang="es-CO" sz="1200" dirty="0">
                <a:latin typeface="HelveticaNeueLTStd"/>
              </a:rPr>
              <a:t>AHA/2017 </a:t>
            </a:r>
            <a:endParaRPr lang="es-CO" sz="1200"/>
          </a:p>
        </p:txBody>
      </p:sp>
      <p:pic>
        <p:nvPicPr>
          <p:cNvPr id="1026" name="Picture 2" descr="Enfermedad de Kawasaki">
            <a:extLst>
              <a:ext uri="{FF2B5EF4-FFF2-40B4-BE49-F238E27FC236}">
                <a16:creationId xmlns:a16="http://schemas.microsoft.com/office/drawing/2014/main" id="{EE75C1F6-01A9-433E-BE7E-37F670C28367}"/>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016535" y="276999"/>
            <a:ext cx="2578086" cy="2027823"/>
          </a:xfrm>
          <a:prstGeom prst="rect">
            <a:avLst/>
          </a:prstGeom>
          <a:extLst>
            <a:ext uri="{909E8E84-426E-40DD-AFC4-6F175D3DCCD1}">
              <a14:hiddenFill xmlns:a14="http://schemas.microsoft.com/office/drawing/2010/main">
                <a:solidFill>
                  <a:srgbClr val="FFFFFF"/>
                </a:solidFill>
              </a14:hiddenFill>
            </a:ext>
          </a:extLst>
        </p:spPr>
      </p:pic>
      <p:sp>
        <p:nvSpPr>
          <p:cNvPr id="8" name="CuadroTexto 7">
            <a:extLst>
              <a:ext uri="{FF2B5EF4-FFF2-40B4-BE49-F238E27FC236}">
                <a16:creationId xmlns:a16="http://schemas.microsoft.com/office/drawing/2014/main" id="{7B4A70E8-4162-449A-8B92-357F6526793D}"/>
              </a:ext>
            </a:extLst>
          </p:cNvPr>
          <p:cNvSpPr txBox="1"/>
          <p:nvPr/>
        </p:nvSpPr>
        <p:spPr>
          <a:xfrm>
            <a:off x="3150197" y="6488668"/>
            <a:ext cx="6100010" cy="307777"/>
          </a:xfrm>
          <a:prstGeom prst="rect">
            <a:avLst/>
          </a:prstGeom>
          <a:noFill/>
        </p:spPr>
        <p:txBody>
          <a:bodyPr wrap="square">
            <a:spAutoFit/>
          </a:bodyPr>
          <a:lstStyle/>
          <a:p>
            <a:pPr algn="ctr"/>
            <a:r>
              <a:rPr lang="es-CO" sz="1400" b="0" u="none" strike="noStrike" baseline="0" dirty="0"/>
              <a:t>Circulation. 2017;135:e927–e999.</a:t>
            </a:r>
            <a:endParaRPr lang="es-CO" sz="1400" dirty="0"/>
          </a:p>
        </p:txBody>
      </p:sp>
    </p:spTree>
    <p:extLst>
      <p:ext uri="{BB962C8B-B14F-4D97-AF65-F5344CB8AC3E}">
        <p14:creationId xmlns:p14="http://schemas.microsoft.com/office/powerpoint/2010/main" val="69210359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D7DE4F2-A6EC-444A-82F8-A9D16BECF6CD}"/>
              </a:ext>
            </a:extLst>
          </p:cNvPr>
          <p:cNvSpPr>
            <a:spLocks noGrp="1"/>
          </p:cNvSpPr>
          <p:nvPr>
            <p:ph type="title"/>
          </p:nvPr>
        </p:nvSpPr>
        <p:spPr>
          <a:xfrm>
            <a:off x="304582" y="827688"/>
            <a:ext cx="4876800" cy="1587493"/>
          </a:xfrm>
        </p:spPr>
        <p:txBody>
          <a:bodyPr anchor="b">
            <a:normAutofit/>
          </a:bodyPr>
          <a:lstStyle/>
          <a:p>
            <a:pPr algn="ctr"/>
            <a:r>
              <a:rPr lang="es-CO" sz="4000" dirty="0">
                <a:latin typeface="Montserrat"/>
              </a:rPr>
              <a:t>Diagnósticos Diferenciales</a:t>
            </a:r>
          </a:p>
        </p:txBody>
      </p:sp>
      <p:pic>
        <p:nvPicPr>
          <p:cNvPr id="10" name="Imagen 9">
            <a:extLst>
              <a:ext uri="{FF2B5EF4-FFF2-40B4-BE49-F238E27FC236}">
                <a16:creationId xmlns:a16="http://schemas.microsoft.com/office/drawing/2014/main" id="{08173E7F-C6B0-45E5-971A-E7CEAD6A3ACF}"/>
              </a:ext>
            </a:extLst>
          </p:cNvPr>
          <p:cNvPicPr>
            <a:picLocks noChangeAspect="1"/>
          </p:cNvPicPr>
          <p:nvPr/>
        </p:nvPicPr>
        <p:blipFill>
          <a:blip r:embed="rId3"/>
          <a:stretch>
            <a:fillRect/>
          </a:stretch>
        </p:blipFill>
        <p:spPr>
          <a:xfrm>
            <a:off x="5908957" y="630755"/>
            <a:ext cx="5559143" cy="5348840"/>
          </a:xfrm>
          <a:prstGeom prst="rect">
            <a:avLst/>
          </a:prstGeom>
        </p:spPr>
      </p:pic>
      <p:sp>
        <p:nvSpPr>
          <p:cNvPr id="5" name="CuadroTexto 4">
            <a:extLst>
              <a:ext uri="{FF2B5EF4-FFF2-40B4-BE49-F238E27FC236}">
                <a16:creationId xmlns:a16="http://schemas.microsoft.com/office/drawing/2014/main" id="{44464D5F-81F8-44E7-91EB-D4AE4650FFB5}"/>
              </a:ext>
            </a:extLst>
          </p:cNvPr>
          <p:cNvSpPr txBox="1"/>
          <p:nvPr/>
        </p:nvSpPr>
        <p:spPr>
          <a:xfrm>
            <a:off x="3150197" y="6488668"/>
            <a:ext cx="6100010" cy="307777"/>
          </a:xfrm>
          <a:prstGeom prst="rect">
            <a:avLst/>
          </a:prstGeom>
          <a:noFill/>
        </p:spPr>
        <p:txBody>
          <a:bodyPr wrap="square">
            <a:spAutoFit/>
          </a:bodyPr>
          <a:lstStyle/>
          <a:p>
            <a:pPr algn="ctr"/>
            <a:r>
              <a:rPr lang="es-CO" sz="1400" b="0" u="none" strike="noStrike" baseline="0" dirty="0"/>
              <a:t>Circulation. 2017;135:e927–e999.</a:t>
            </a:r>
            <a:endParaRPr lang="es-CO" sz="1400" dirty="0"/>
          </a:p>
        </p:txBody>
      </p:sp>
    </p:spTree>
    <p:extLst>
      <p:ext uri="{BB962C8B-B14F-4D97-AF65-F5344CB8AC3E}">
        <p14:creationId xmlns:p14="http://schemas.microsoft.com/office/powerpoint/2010/main" val="42616095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0E35A91-39F8-AB48-A3E3-55E45842D6B5}"/>
              </a:ext>
            </a:extLst>
          </p:cNvPr>
          <p:cNvSpPr>
            <a:spLocks noGrp="1"/>
          </p:cNvSpPr>
          <p:nvPr>
            <p:ph type="title"/>
          </p:nvPr>
        </p:nvSpPr>
        <p:spPr>
          <a:xfrm>
            <a:off x="251791" y="1530625"/>
            <a:ext cx="4166071" cy="1325563"/>
          </a:xfrm>
        </p:spPr>
        <p:txBody>
          <a:bodyPr>
            <a:normAutofit/>
          </a:bodyPr>
          <a:lstStyle/>
          <a:p>
            <a:pPr algn="ctr"/>
            <a:r>
              <a:rPr lang="es-CO" sz="4000" dirty="0"/>
              <a:t>Kawasaki Incompleto</a:t>
            </a:r>
          </a:p>
        </p:txBody>
      </p:sp>
      <p:graphicFrame>
        <p:nvGraphicFramePr>
          <p:cNvPr id="4" name="Marcador de contenido 3">
            <a:extLst>
              <a:ext uri="{FF2B5EF4-FFF2-40B4-BE49-F238E27FC236}">
                <a16:creationId xmlns:a16="http://schemas.microsoft.com/office/drawing/2014/main" id="{2A24D8DA-EFC5-0340-8903-BFBEF7B39D06}"/>
              </a:ext>
            </a:extLst>
          </p:cNvPr>
          <p:cNvGraphicFramePr>
            <a:graphicFrameLocks noGrp="1"/>
          </p:cNvGraphicFramePr>
          <p:nvPr>
            <p:ph idx="1"/>
            <p:extLst>
              <p:ext uri="{D42A27DB-BD31-4B8C-83A1-F6EECF244321}">
                <p14:modId xmlns:p14="http://schemas.microsoft.com/office/powerpoint/2010/main" val="3973430473"/>
              </p:ext>
            </p:extLst>
          </p:nvPr>
        </p:nvGraphicFramePr>
        <p:xfrm>
          <a:off x="4929810" y="742122"/>
          <a:ext cx="6423990" cy="463826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CuadroTexto 5">
            <a:extLst>
              <a:ext uri="{FF2B5EF4-FFF2-40B4-BE49-F238E27FC236}">
                <a16:creationId xmlns:a16="http://schemas.microsoft.com/office/drawing/2014/main" id="{926697C0-B3D8-4923-BCBE-A813C1C11F5D}"/>
              </a:ext>
            </a:extLst>
          </p:cNvPr>
          <p:cNvSpPr txBox="1"/>
          <p:nvPr/>
        </p:nvSpPr>
        <p:spPr>
          <a:xfrm>
            <a:off x="3150197" y="6488668"/>
            <a:ext cx="6100010" cy="307777"/>
          </a:xfrm>
          <a:prstGeom prst="rect">
            <a:avLst/>
          </a:prstGeom>
          <a:noFill/>
        </p:spPr>
        <p:txBody>
          <a:bodyPr wrap="square">
            <a:spAutoFit/>
          </a:bodyPr>
          <a:lstStyle/>
          <a:p>
            <a:pPr algn="ctr"/>
            <a:r>
              <a:rPr lang="es-CO" sz="1400" b="0" u="none" strike="noStrike" baseline="0" dirty="0"/>
              <a:t>Circulation. 2017;135:e927–e999.</a:t>
            </a:r>
            <a:endParaRPr lang="es-CO" sz="1400" dirty="0"/>
          </a:p>
        </p:txBody>
      </p:sp>
    </p:spTree>
    <p:extLst>
      <p:ext uri="{BB962C8B-B14F-4D97-AF65-F5344CB8AC3E}">
        <p14:creationId xmlns:p14="http://schemas.microsoft.com/office/powerpoint/2010/main" val="250089026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descr="Captura de pantalla de un celular&#10;&#10;Descripción generada automáticamente">
            <a:extLst>
              <a:ext uri="{FF2B5EF4-FFF2-40B4-BE49-F238E27FC236}">
                <a16:creationId xmlns:a16="http://schemas.microsoft.com/office/drawing/2014/main" id="{19DF7708-3AE8-DB4A-AC5A-196E321A8BA8}"/>
              </a:ext>
            </a:extLst>
          </p:cNvPr>
          <p:cNvPicPr>
            <a:picLocks noChangeAspect="1"/>
          </p:cNvPicPr>
          <p:nvPr/>
        </p:nvPicPr>
        <p:blipFill>
          <a:blip r:embed="rId3"/>
          <a:stretch>
            <a:fillRect/>
          </a:stretch>
        </p:blipFill>
        <p:spPr>
          <a:xfrm>
            <a:off x="5073488" y="698510"/>
            <a:ext cx="6880054" cy="4368365"/>
          </a:xfrm>
          <a:prstGeom prst="rect">
            <a:avLst/>
          </a:prstGeom>
        </p:spPr>
      </p:pic>
      <p:sp>
        <p:nvSpPr>
          <p:cNvPr id="7" name="Título 1">
            <a:extLst>
              <a:ext uri="{FF2B5EF4-FFF2-40B4-BE49-F238E27FC236}">
                <a16:creationId xmlns:a16="http://schemas.microsoft.com/office/drawing/2014/main" id="{8972CF62-7D64-4699-8616-0676AC27D57F}"/>
              </a:ext>
            </a:extLst>
          </p:cNvPr>
          <p:cNvSpPr>
            <a:spLocks noGrp="1"/>
          </p:cNvSpPr>
          <p:nvPr>
            <p:ph type="title"/>
          </p:nvPr>
        </p:nvSpPr>
        <p:spPr>
          <a:xfrm>
            <a:off x="238458" y="1557130"/>
            <a:ext cx="4192738" cy="1325563"/>
          </a:xfrm>
        </p:spPr>
        <p:txBody>
          <a:bodyPr>
            <a:normAutofit/>
          </a:bodyPr>
          <a:lstStyle/>
          <a:p>
            <a:pPr algn="ctr"/>
            <a:r>
              <a:rPr lang="es-CO" sz="4000" dirty="0"/>
              <a:t>Kawasaki Incompleto</a:t>
            </a:r>
          </a:p>
        </p:txBody>
      </p:sp>
      <p:sp>
        <p:nvSpPr>
          <p:cNvPr id="6" name="CuadroTexto 5">
            <a:extLst>
              <a:ext uri="{FF2B5EF4-FFF2-40B4-BE49-F238E27FC236}">
                <a16:creationId xmlns:a16="http://schemas.microsoft.com/office/drawing/2014/main" id="{84CF6371-6CB6-484B-9934-3883F56032F3}"/>
              </a:ext>
            </a:extLst>
          </p:cNvPr>
          <p:cNvSpPr txBox="1"/>
          <p:nvPr/>
        </p:nvSpPr>
        <p:spPr>
          <a:xfrm>
            <a:off x="3150197" y="6488668"/>
            <a:ext cx="6100010" cy="307777"/>
          </a:xfrm>
          <a:prstGeom prst="rect">
            <a:avLst/>
          </a:prstGeom>
          <a:noFill/>
        </p:spPr>
        <p:txBody>
          <a:bodyPr wrap="square">
            <a:spAutoFit/>
          </a:bodyPr>
          <a:lstStyle/>
          <a:p>
            <a:pPr algn="ctr"/>
            <a:r>
              <a:rPr lang="es-CO" sz="1400" b="0" u="none" strike="noStrike" baseline="0" dirty="0"/>
              <a:t>Circulation. 2017;135:e927–e999.</a:t>
            </a:r>
            <a:endParaRPr lang="es-CO" sz="1400" dirty="0"/>
          </a:p>
        </p:txBody>
      </p:sp>
    </p:spTree>
    <p:extLst>
      <p:ext uri="{BB962C8B-B14F-4D97-AF65-F5344CB8AC3E}">
        <p14:creationId xmlns:p14="http://schemas.microsoft.com/office/powerpoint/2010/main" val="297314103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a:extLst>
              <a:ext uri="{FF2B5EF4-FFF2-40B4-BE49-F238E27FC236}">
                <a16:creationId xmlns:a16="http://schemas.microsoft.com/office/drawing/2014/main" id="{409F128D-3E0D-4276-A3EB-32A54AD305EA}"/>
              </a:ext>
            </a:extLst>
          </p:cNvPr>
          <p:cNvPicPr>
            <a:picLocks noChangeAspect="1"/>
          </p:cNvPicPr>
          <p:nvPr/>
        </p:nvPicPr>
        <p:blipFill>
          <a:blip r:embed="rId2"/>
          <a:stretch>
            <a:fillRect/>
          </a:stretch>
        </p:blipFill>
        <p:spPr>
          <a:xfrm>
            <a:off x="4851849" y="444617"/>
            <a:ext cx="6835294" cy="5484307"/>
          </a:xfrm>
          <a:prstGeom prst="rect">
            <a:avLst/>
          </a:prstGeom>
        </p:spPr>
      </p:pic>
      <p:sp>
        <p:nvSpPr>
          <p:cNvPr id="4" name="Título 1">
            <a:extLst>
              <a:ext uri="{FF2B5EF4-FFF2-40B4-BE49-F238E27FC236}">
                <a16:creationId xmlns:a16="http://schemas.microsoft.com/office/drawing/2014/main" id="{E0D5C63A-A5FA-4F97-89AE-A0976A52A77A}"/>
              </a:ext>
            </a:extLst>
          </p:cNvPr>
          <p:cNvSpPr txBox="1">
            <a:spLocks/>
          </p:cNvSpPr>
          <p:nvPr/>
        </p:nvSpPr>
        <p:spPr>
          <a:xfrm>
            <a:off x="185530" y="1530625"/>
            <a:ext cx="4298593" cy="1325563"/>
          </a:xfrm>
          <a:prstGeom prst="rect">
            <a:avLst/>
          </a:prstGeom>
        </p:spPr>
        <p:txBody>
          <a:bodyPr/>
          <a:lstStyle>
            <a:lvl1pPr algn="l" defTabSz="914400" rtl="0" eaLnBrk="1" latinLnBrk="0" hangingPunct="1">
              <a:lnSpc>
                <a:spcPct val="90000"/>
              </a:lnSpc>
              <a:spcBef>
                <a:spcPct val="0"/>
              </a:spcBef>
              <a:buNone/>
              <a:defRPr sz="4400" kern="1200">
                <a:solidFill>
                  <a:srgbClr val="06AEAA"/>
                </a:solidFill>
                <a:latin typeface="Montserrat" panose="00000500000000000000" pitchFamily="50" charset="0"/>
                <a:ea typeface="+mj-ea"/>
                <a:cs typeface="+mj-cs"/>
              </a:defRPr>
            </a:lvl1pPr>
          </a:lstStyle>
          <a:p>
            <a:pPr algn="ctr"/>
            <a:r>
              <a:rPr lang="es-CO" sz="4000" dirty="0"/>
              <a:t>Kawasaki Incompleto</a:t>
            </a:r>
          </a:p>
        </p:txBody>
      </p:sp>
      <p:sp>
        <p:nvSpPr>
          <p:cNvPr id="6" name="CuadroTexto 5">
            <a:extLst>
              <a:ext uri="{FF2B5EF4-FFF2-40B4-BE49-F238E27FC236}">
                <a16:creationId xmlns:a16="http://schemas.microsoft.com/office/drawing/2014/main" id="{39C20071-0793-4D55-8FD5-50A94EFC41C5}"/>
              </a:ext>
            </a:extLst>
          </p:cNvPr>
          <p:cNvSpPr txBox="1"/>
          <p:nvPr/>
        </p:nvSpPr>
        <p:spPr>
          <a:xfrm>
            <a:off x="3150197" y="6488668"/>
            <a:ext cx="6100010" cy="307777"/>
          </a:xfrm>
          <a:prstGeom prst="rect">
            <a:avLst/>
          </a:prstGeom>
          <a:noFill/>
        </p:spPr>
        <p:txBody>
          <a:bodyPr wrap="square">
            <a:spAutoFit/>
          </a:bodyPr>
          <a:lstStyle/>
          <a:p>
            <a:pPr algn="ctr"/>
            <a:r>
              <a:rPr lang="es-CO" sz="1400" b="0" u="none" strike="noStrike" baseline="0" dirty="0"/>
              <a:t>Circulation. 2017;135:e927–e999.</a:t>
            </a:r>
            <a:endParaRPr lang="es-CO" sz="1400" dirty="0"/>
          </a:p>
        </p:txBody>
      </p:sp>
    </p:spTree>
    <p:extLst>
      <p:ext uri="{BB962C8B-B14F-4D97-AF65-F5344CB8AC3E}">
        <p14:creationId xmlns:p14="http://schemas.microsoft.com/office/powerpoint/2010/main" val="379125690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6716C66-2D04-49D9-856E-534F1E026492}"/>
              </a:ext>
            </a:extLst>
          </p:cNvPr>
          <p:cNvSpPr>
            <a:spLocks noGrp="1"/>
          </p:cNvSpPr>
          <p:nvPr>
            <p:ph type="title"/>
          </p:nvPr>
        </p:nvSpPr>
        <p:spPr>
          <a:xfrm>
            <a:off x="838200" y="273702"/>
            <a:ext cx="10515600" cy="929070"/>
          </a:xfrm>
        </p:spPr>
        <p:txBody>
          <a:bodyPr>
            <a:normAutofit/>
          </a:bodyPr>
          <a:lstStyle/>
          <a:p>
            <a:r>
              <a:rPr lang="es-ES" sz="3600" dirty="0">
                <a:cs typeface="Mongolian Baiti" panose="03000500000000000000" pitchFamily="66" charset="0"/>
              </a:rPr>
              <a:t>Generalidades</a:t>
            </a:r>
            <a:endParaRPr lang="es-CO" sz="3600" dirty="0">
              <a:cs typeface="Mongolian Baiti" panose="03000500000000000000" pitchFamily="66" charset="0"/>
            </a:endParaRPr>
          </a:p>
        </p:txBody>
      </p:sp>
      <p:graphicFrame>
        <p:nvGraphicFramePr>
          <p:cNvPr id="4" name="Marcador de contenido 3">
            <a:extLst>
              <a:ext uri="{FF2B5EF4-FFF2-40B4-BE49-F238E27FC236}">
                <a16:creationId xmlns:a16="http://schemas.microsoft.com/office/drawing/2014/main" id="{DB197330-38A0-4712-94A8-754A12CA671E}"/>
              </a:ext>
            </a:extLst>
          </p:cNvPr>
          <p:cNvGraphicFramePr>
            <a:graphicFrameLocks noGrp="1"/>
          </p:cNvGraphicFramePr>
          <p:nvPr>
            <p:ph idx="1"/>
            <p:extLst>
              <p:ext uri="{D42A27DB-BD31-4B8C-83A1-F6EECF244321}">
                <p14:modId xmlns:p14="http://schemas.microsoft.com/office/powerpoint/2010/main" val="1362721755"/>
              </p:ext>
            </p:extLst>
          </p:nvPr>
        </p:nvGraphicFramePr>
        <p:xfrm>
          <a:off x="838200" y="1202772"/>
          <a:ext cx="10850300" cy="244157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CuadroTexto 5">
            <a:extLst>
              <a:ext uri="{FF2B5EF4-FFF2-40B4-BE49-F238E27FC236}">
                <a16:creationId xmlns:a16="http://schemas.microsoft.com/office/drawing/2014/main" id="{4DAE8BA2-3774-48E9-BAA8-58910D8CB8D5}"/>
              </a:ext>
            </a:extLst>
          </p:cNvPr>
          <p:cNvSpPr txBox="1"/>
          <p:nvPr/>
        </p:nvSpPr>
        <p:spPr>
          <a:xfrm>
            <a:off x="3150197" y="6488668"/>
            <a:ext cx="6100010" cy="307777"/>
          </a:xfrm>
          <a:prstGeom prst="rect">
            <a:avLst/>
          </a:prstGeom>
          <a:noFill/>
        </p:spPr>
        <p:txBody>
          <a:bodyPr wrap="square">
            <a:spAutoFit/>
          </a:bodyPr>
          <a:lstStyle/>
          <a:p>
            <a:pPr algn="ctr"/>
            <a:r>
              <a:rPr lang="es-CO" sz="1400" b="0" u="none" strike="noStrike" baseline="0" dirty="0"/>
              <a:t>Circulation. 2017;135:e927–e999.</a:t>
            </a:r>
            <a:endParaRPr lang="es-CO" sz="1400" dirty="0"/>
          </a:p>
        </p:txBody>
      </p:sp>
    </p:spTree>
    <p:extLst>
      <p:ext uri="{BB962C8B-B14F-4D97-AF65-F5344CB8AC3E}">
        <p14:creationId xmlns:p14="http://schemas.microsoft.com/office/powerpoint/2010/main" val="153017568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25258B5-5C00-6742-AE92-AE459773716F}"/>
              </a:ext>
            </a:extLst>
          </p:cNvPr>
          <p:cNvSpPr>
            <a:spLocks noGrp="1"/>
          </p:cNvSpPr>
          <p:nvPr>
            <p:ph type="title"/>
          </p:nvPr>
        </p:nvSpPr>
        <p:spPr>
          <a:xfrm>
            <a:off x="652669" y="1557339"/>
            <a:ext cx="3137453" cy="1325563"/>
          </a:xfrm>
        </p:spPr>
        <p:txBody>
          <a:bodyPr>
            <a:normAutofit/>
          </a:bodyPr>
          <a:lstStyle/>
          <a:p>
            <a:pPr algn="ctr"/>
            <a:r>
              <a:rPr lang="es-CO" sz="4000" dirty="0"/>
              <a:t>Otros Hallazgos</a:t>
            </a:r>
          </a:p>
        </p:txBody>
      </p:sp>
      <p:graphicFrame>
        <p:nvGraphicFramePr>
          <p:cNvPr id="7" name="Marcador de contenido 6">
            <a:extLst>
              <a:ext uri="{FF2B5EF4-FFF2-40B4-BE49-F238E27FC236}">
                <a16:creationId xmlns:a16="http://schemas.microsoft.com/office/drawing/2014/main" id="{F09C7955-3838-7742-A00C-04711F8C6B8C}"/>
              </a:ext>
            </a:extLst>
          </p:cNvPr>
          <p:cNvGraphicFramePr>
            <a:graphicFrameLocks noGrp="1"/>
          </p:cNvGraphicFramePr>
          <p:nvPr>
            <p:ph idx="1"/>
            <p:extLst>
              <p:ext uri="{D42A27DB-BD31-4B8C-83A1-F6EECF244321}">
                <p14:modId xmlns:p14="http://schemas.microsoft.com/office/powerpoint/2010/main" val="1476768131"/>
              </p:ext>
            </p:extLst>
          </p:nvPr>
        </p:nvGraphicFramePr>
        <p:xfrm>
          <a:off x="4732683" y="455959"/>
          <a:ext cx="7103165" cy="5115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CuadroTexto 5">
            <a:extLst>
              <a:ext uri="{FF2B5EF4-FFF2-40B4-BE49-F238E27FC236}">
                <a16:creationId xmlns:a16="http://schemas.microsoft.com/office/drawing/2014/main" id="{B454F6D1-7BE2-4ED7-95AB-3BC6FD790D57}"/>
              </a:ext>
            </a:extLst>
          </p:cNvPr>
          <p:cNvSpPr txBox="1"/>
          <p:nvPr/>
        </p:nvSpPr>
        <p:spPr>
          <a:xfrm>
            <a:off x="3150197" y="6488668"/>
            <a:ext cx="6100010" cy="307777"/>
          </a:xfrm>
          <a:prstGeom prst="rect">
            <a:avLst/>
          </a:prstGeom>
          <a:noFill/>
        </p:spPr>
        <p:txBody>
          <a:bodyPr wrap="square">
            <a:spAutoFit/>
          </a:bodyPr>
          <a:lstStyle/>
          <a:p>
            <a:pPr algn="ctr"/>
            <a:r>
              <a:rPr lang="es-CO" sz="1400" b="0" u="none" strike="noStrike" baseline="0" dirty="0"/>
              <a:t>Circulation. 2017;135:e927–e999.</a:t>
            </a:r>
            <a:endParaRPr lang="es-CO" sz="1400" dirty="0"/>
          </a:p>
        </p:txBody>
      </p:sp>
    </p:spTree>
    <p:extLst>
      <p:ext uri="{BB962C8B-B14F-4D97-AF65-F5344CB8AC3E}">
        <p14:creationId xmlns:p14="http://schemas.microsoft.com/office/powerpoint/2010/main" val="324909627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0" name="Marcador de contenido 2">
            <a:extLst>
              <a:ext uri="{FF2B5EF4-FFF2-40B4-BE49-F238E27FC236}">
                <a16:creationId xmlns:a16="http://schemas.microsoft.com/office/drawing/2014/main" id="{D8B99EF2-D0E7-4F5B-BD90-85BF8376D75D}"/>
              </a:ext>
            </a:extLst>
          </p:cNvPr>
          <p:cNvGraphicFramePr>
            <a:graphicFrameLocks noGrp="1"/>
          </p:cNvGraphicFramePr>
          <p:nvPr>
            <p:ph idx="1"/>
            <p:extLst>
              <p:ext uri="{D42A27DB-BD31-4B8C-83A1-F6EECF244321}">
                <p14:modId xmlns:p14="http://schemas.microsoft.com/office/powerpoint/2010/main" val="253810519"/>
              </p:ext>
            </p:extLst>
          </p:nvPr>
        </p:nvGraphicFramePr>
        <p:xfrm>
          <a:off x="4258567" y="648249"/>
          <a:ext cx="8097079" cy="525052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Título 4">
            <a:extLst>
              <a:ext uri="{FF2B5EF4-FFF2-40B4-BE49-F238E27FC236}">
                <a16:creationId xmlns:a16="http://schemas.microsoft.com/office/drawing/2014/main" id="{24197F1F-CEBB-440C-B851-3610EED370BB}"/>
              </a:ext>
            </a:extLst>
          </p:cNvPr>
          <p:cNvSpPr>
            <a:spLocks noGrp="1"/>
          </p:cNvSpPr>
          <p:nvPr>
            <p:ph type="title"/>
          </p:nvPr>
        </p:nvSpPr>
        <p:spPr>
          <a:xfrm>
            <a:off x="520148" y="1448449"/>
            <a:ext cx="3831454" cy="1325563"/>
          </a:xfrm>
        </p:spPr>
        <p:txBody>
          <a:bodyPr>
            <a:normAutofit/>
          </a:bodyPr>
          <a:lstStyle/>
          <a:p>
            <a:pPr algn="ctr"/>
            <a:r>
              <a:rPr lang="es-CO" sz="4000" dirty="0"/>
              <a:t>Hallazgos de Laboratorio</a:t>
            </a:r>
          </a:p>
        </p:txBody>
      </p:sp>
      <p:sp>
        <p:nvSpPr>
          <p:cNvPr id="6" name="CuadroTexto 5">
            <a:extLst>
              <a:ext uri="{FF2B5EF4-FFF2-40B4-BE49-F238E27FC236}">
                <a16:creationId xmlns:a16="http://schemas.microsoft.com/office/drawing/2014/main" id="{AF69F0E0-EFBA-43CB-B917-AEFC71FDAB6C}"/>
              </a:ext>
            </a:extLst>
          </p:cNvPr>
          <p:cNvSpPr txBox="1"/>
          <p:nvPr/>
        </p:nvSpPr>
        <p:spPr>
          <a:xfrm>
            <a:off x="3150197" y="6488668"/>
            <a:ext cx="6100010" cy="307777"/>
          </a:xfrm>
          <a:prstGeom prst="rect">
            <a:avLst/>
          </a:prstGeom>
          <a:noFill/>
        </p:spPr>
        <p:txBody>
          <a:bodyPr wrap="square">
            <a:spAutoFit/>
          </a:bodyPr>
          <a:lstStyle/>
          <a:p>
            <a:pPr algn="ctr"/>
            <a:r>
              <a:rPr lang="es-CO" sz="1400" b="0" u="none" strike="noStrike" baseline="0" dirty="0"/>
              <a:t>Circulation. 2017;135:e927–e999.</a:t>
            </a:r>
            <a:endParaRPr lang="es-CO" sz="1400" dirty="0"/>
          </a:p>
        </p:txBody>
      </p:sp>
    </p:spTree>
    <p:extLst>
      <p:ext uri="{BB962C8B-B14F-4D97-AF65-F5344CB8AC3E}">
        <p14:creationId xmlns:p14="http://schemas.microsoft.com/office/powerpoint/2010/main" val="94366684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ítulo 1">
            <a:extLst>
              <a:ext uri="{FF2B5EF4-FFF2-40B4-BE49-F238E27FC236}">
                <a16:creationId xmlns:a16="http://schemas.microsoft.com/office/drawing/2014/main" id="{6FDA0997-5AB1-8F4A-9ACD-8AC58D35CA34}"/>
              </a:ext>
            </a:extLst>
          </p:cNvPr>
          <p:cNvSpPr>
            <a:spLocks noGrp="1"/>
          </p:cNvSpPr>
          <p:nvPr>
            <p:ph type="title"/>
          </p:nvPr>
        </p:nvSpPr>
        <p:spPr>
          <a:xfrm>
            <a:off x="474553" y="1630614"/>
            <a:ext cx="3720548" cy="1133499"/>
          </a:xfrm>
        </p:spPr>
        <p:txBody>
          <a:bodyPr>
            <a:noAutofit/>
          </a:bodyPr>
          <a:lstStyle/>
          <a:p>
            <a:pPr algn="ctr"/>
            <a:r>
              <a:rPr lang="es-CO" sz="4000" dirty="0"/>
              <a:t>Hallazgos de Laboratorio</a:t>
            </a:r>
          </a:p>
        </p:txBody>
      </p:sp>
      <p:graphicFrame>
        <p:nvGraphicFramePr>
          <p:cNvPr id="5" name="Marcador de contenido 2">
            <a:extLst>
              <a:ext uri="{FF2B5EF4-FFF2-40B4-BE49-F238E27FC236}">
                <a16:creationId xmlns:a16="http://schemas.microsoft.com/office/drawing/2014/main" id="{B13C4A2B-3847-4A59-BA6C-FA65F9D6915B}"/>
              </a:ext>
            </a:extLst>
          </p:cNvPr>
          <p:cNvGraphicFramePr>
            <a:graphicFrameLocks noGrp="1"/>
          </p:cNvGraphicFramePr>
          <p:nvPr>
            <p:ph idx="1"/>
            <p:extLst>
              <p:ext uri="{D42A27DB-BD31-4B8C-83A1-F6EECF244321}">
                <p14:modId xmlns:p14="http://schemas.microsoft.com/office/powerpoint/2010/main" val="1728423628"/>
              </p:ext>
            </p:extLst>
          </p:nvPr>
        </p:nvGraphicFramePr>
        <p:xfrm>
          <a:off x="4857750" y="797408"/>
          <a:ext cx="7019159" cy="526318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7" name="CuadroTexto 6">
            <a:extLst>
              <a:ext uri="{FF2B5EF4-FFF2-40B4-BE49-F238E27FC236}">
                <a16:creationId xmlns:a16="http://schemas.microsoft.com/office/drawing/2014/main" id="{7279E5FF-2CD6-403E-A39A-14104A82A7D7}"/>
              </a:ext>
            </a:extLst>
          </p:cNvPr>
          <p:cNvSpPr txBox="1"/>
          <p:nvPr/>
        </p:nvSpPr>
        <p:spPr>
          <a:xfrm>
            <a:off x="3150197" y="6488668"/>
            <a:ext cx="6100010" cy="307777"/>
          </a:xfrm>
          <a:prstGeom prst="rect">
            <a:avLst/>
          </a:prstGeom>
          <a:noFill/>
        </p:spPr>
        <p:txBody>
          <a:bodyPr wrap="square">
            <a:spAutoFit/>
          </a:bodyPr>
          <a:lstStyle/>
          <a:p>
            <a:pPr algn="ctr"/>
            <a:r>
              <a:rPr lang="es-CO" sz="1400" b="0" u="none" strike="noStrike" baseline="0" dirty="0"/>
              <a:t>Circulation. 2017;135:e927–e999.</a:t>
            </a:r>
            <a:endParaRPr lang="es-CO" sz="1400" dirty="0"/>
          </a:p>
        </p:txBody>
      </p:sp>
    </p:spTree>
    <p:extLst>
      <p:ext uri="{BB962C8B-B14F-4D97-AF65-F5344CB8AC3E}">
        <p14:creationId xmlns:p14="http://schemas.microsoft.com/office/powerpoint/2010/main" val="229734783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Marcador de contenido 2">
            <a:extLst>
              <a:ext uri="{FF2B5EF4-FFF2-40B4-BE49-F238E27FC236}">
                <a16:creationId xmlns:a16="http://schemas.microsoft.com/office/drawing/2014/main" id="{B94CE607-54AA-4DA2-98DC-0E62FEBA8999}"/>
              </a:ext>
            </a:extLst>
          </p:cNvPr>
          <p:cNvGraphicFramePr>
            <a:graphicFrameLocks noGrp="1"/>
          </p:cNvGraphicFramePr>
          <p:nvPr>
            <p:ph idx="1"/>
            <p:extLst>
              <p:ext uri="{D42A27DB-BD31-4B8C-83A1-F6EECF244321}">
                <p14:modId xmlns:p14="http://schemas.microsoft.com/office/powerpoint/2010/main" val="2052248760"/>
              </p:ext>
            </p:extLst>
          </p:nvPr>
        </p:nvGraphicFramePr>
        <p:xfrm>
          <a:off x="4390844" y="61555"/>
          <a:ext cx="7326603" cy="463826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Título 1">
            <a:extLst>
              <a:ext uri="{FF2B5EF4-FFF2-40B4-BE49-F238E27FC236}">
                <a16:creationId xmlns:a16="http://schemas.microsoft.com/office/drawing/2014/main" id="{AA0BC956-64FC-4184-8B36-53D36C3DEADF}"/>
              </a:ext>
            </a:extLst>
          </p:cNvPr>
          <p:cNvSpPr>
            <a:spLocks noGrp="1"/>
          </p:cNvSpPr>
          <p:nvPr>
            <p:ph type="title"/>
          </p:nvPr>
        </p:nvSpPr>
        <p:spPr>
          <a:xfrm>
            <a:off x="474553" y="1630614"/>
            <a:ext cx="3720548" cy="1133499"/>
          </a:xfrm>
        </p:spPr>
        <p:txBody>
          <a:bodyPr>
            <a:noAutofit/>
          </a:bodyPr>
          <a:lstStyle/>
          <a:p>
            <a:pPr algn="ctr"/>
            <a:r>
              <a:rPr lang="es-CO" sz="4000" dirty="0"/>
              <a:t>Hallazgos de Laboratorio</a:t>
            </a:r>
          </a:p>
        </p:txBody>
      </p:sp>
      <p:sp>
        <p:nvSpPr>
          <p:cNvPr id="6" name="CuadroTexto 5">
            <a:extLst>
              <a:ext uri="{FF2B5EF4-FFF2-40B4-BE49-F238E27FC236}">
                <a16:creationId xmlns:a16="http://schemas.microsoft.com/office/drawing/2014/main" id="{BBDCEA2E-BFE8-457C-98DE-917AC0BB84E2}"/>
              </a:ext>
            </a:extLst>
          </p:cNvPr>
          <p:cNvSpPr txBox="1"/>
          <p:nvPr/>
        </p:nvSpPr>
        <p:spPr>
          <a:xfrm>
            <a:off x="3150197" y="6488668"/>
            <a:ext cx="6100010" cy="307777"/>
          </a:xfrm>
          <a:prstGeom prst="rect">
            <a:avLst/>
          </a:prstGeom>
          <a:noFill/>
        </p:spPr>
        <p:txBody>
          <a:bodyPr wrap="square">
            <a:spAutoFit/>
          </a:bodyPr>
          <a:lstStyle/>
          <a:p>
            <a:pPr algn="ctr"/>
            <a:r>
              <a:rPr lang="es-CO" sz="1400" b="0" u="none" strike="noStrike" baseline="0" dirty="0"/>
              <a:t>Circulation. 2017;135:e927–e999.</a:t>
            </a:r>
            <a:endParaRPr lang="es-CO" sz="1400" dirty="0"/>
          </a:p>
        </p:txBody>
      </p:sp>
    </p:spTree>
    <p:extLst>
      <p:ext uri="{BB962C8B-B14F-4D97-AF65-F5344CB8AC3E}">
        <p14:creationId xmlns:p14="http://schemas.microsoft.com/office/powerpoint/2010/main" val="32601096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1">
            <a:extLst>
              <a:ext uri="{FF2B5EF4-FFF2-40B4-BE49-F238E27FC236}">
                <a16:creationId xmlns:a16="http://schemas.microsoft.com/office/drawing/2014/main" id="{97FD231F-69A2-404F-BF4A-244D883DA67E}"/>
              </a:ext>
            </a:extLst>
          </p:cNvPr>
          <p:cNvSpPr>
            <a:spLocks noGrp="1"/>
          </p:cNvSpPr>
          <p:nvPr>
            <p:ph type="title"/>
          </p:nvPr>
        </p:nvSpPr>
        <p:spPr>
          <a:xfrm>
            <a:off x="447538" y="1096780"/>
            <a:ext cx="4182440" cy="1325563"/>
          </a:xfrm>
        </p:spPr>
        <p:txBody>
          <a:bodyPr>
            <a:normAutofit fontScale="90000"/>
          </a:bodyPr>
          <a:lstStyle/>
          <a:p>
            <a:pPr algn="ctr"/>
            <a:r>
              <a:rPr lang="es-CO" sz="4000" dirty="0"/>
              <a:t>Hallazgos Cardiovasculares</a:t>
            </a:r>
          </a:p>
        </p:txBody>
      </p:sp>
      <p:graphicFrame>
        <p:nvGraphicFramePr>
          <p:cNvPr id="2" name="Marcador de contenido 1">
            <a:extLst>
              <a:ext uri="{FF2B5EF4-FFF2-40B4-BE49-F238E27FC236}">
                <a16:creationId xmlns:a16="http://schemas.microsoft.com/office/drawing/2014/main" id="{434F332D-FC04-4CDD-BCF9-23C01204691E}"/>
              </a:ext>
            </a:extLst>
          </p:cNvPr>
          <p:cNvGraphicFramePr>
            <a:graphicFrameLocks noGrp="1"/>
          </p:cNvGraphicFramePr>
          <p:nvPr>
            <p:ph idx="1"/>
            <p:extLst>
              <p:ext uri="{D42A27DB-BD31-4B8C-83A1-F6EECF244321}">
                <p14:modId xmlns:p14="http://schemas.microsoft.com/office/powerpoint/2010/main" val="2642447250"/>
              </p:ext>
            </p:extLst>
          </p:nvPr>
        </p:nvGraphicFramePr>
        <p:xfrm>
          <a:off x="5062330" y="1157990"/>
          <a:ext cx="6347791" cy="439508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CuadroTexto 5">
            <a:extLst>
              <a:ext uri="{FF2B5EF4-FFF2-40B4-BE49-F238E27FC236}">
                <a16:creationId xmlns:a16="http://schemas.microsoft.com/office/drawing/2014/main" id="{6A643ECC-B9A1-45F6-B189-7EEE32DD3601}"/>
              </a:ext>
            </a:extLst>
          </p:cNvPr>
          <p:cNvSpPr txBox="1"/>
          <p:nvPr/>
        </p:nvSpPr>
        <p:spPr>
          <a:xfrm>
            <a:off x="3150197" y="6488668"/>
            <a:ext cx="6100010" cy="307777"/>
          </a:xfrm>
          <a:prstGeom prst="rect">
            <a:avLst/>
          </a:prstGeom>
          <a:noFill/>
        </p:spPr>
        <p:txBody>
          <a:bodyPr wrap="square">
            <a:spAutoFit/>
          </a:bodyPr>
          <a:lstStyle/>
          <a:p>
            <a:pPr algn="ctr"/>
            <a:r>
              <a:rPr lang="es-CO" sz="1400" b="0" u="none" strike="noStrike" baseline="0" dirty="0"/>
              <a:t>Circulation. 2017;135:e927–e999.</a:t>
            </a:r>
            <a:endParaRPr lang="es-CO" sz="1400" dirty="0"/>
          </a:p>
        </p:txBody>
      </p:sp>
    </p:spTree>
    <p:extLst>
      <p:ext uri="{BB962C8B-B14F-4D97-AF65-F5344CB8AC3E}">
        <p14:creationId xmlns:p14="http://schemas.microsoft.com/office/powerpoint/2010/main" val="233740449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a:extLst>
              <a:ext uri="{FF2B5EF4-FFF2-40B4-BE49-F238E27FC236}">
                <a16:creationId xmlns:a16="http://schemas.microsoft.com/office/drawing/2014/main" id="{0C2FFB48-6ABB-094F-9874-302293555B3A}"/>
              </a:ext>
            </a:extLst>
          </p:cNvPr>
          <p:cNvPicPr>
            <a:picLocks noChangeAspect="1"/>
          </p:cNvPicPr>
          <p:nvPr/>
        </p:nvPicPr>
        <p:blipFill>
          <a:blip r:embed="rId2"/>
          <a:stretch>
            <a:fillRect/>
          </a:stretch>
        </p:blipFill>
        <p:spPr>
          <a:xfrm>
            <a:off x="5705851" y="212802"/>
            <a:ext cx="6100010" cy="6275866"/>
          </a:xfrm>
          <a:prstGeom prst="rect">
            <a:avLst/>
          </a:prstGeom>
        </p:spPr>
      </p:pic>
      <p:sp>
        <p:nvSpPr>
          <p:cNvPr id="4" name="Título 1">
            <a:extLst>
              <a:ext uri="{FF2B5EF4-FFF2-40B4-BE49-F238E27FC236}">
                <a16:creationId xmlns:a16="http://schemas.microsoft.com/office/drawing/2014/main" id="{B085FD6E-2F48-43A2-9BC7-61D3CA13E30F}"/>
              </a:ext>
            </a:extLst>
          </p:cNvPr>
          <p:cNvSpPr txBox="1">
            <a:spLocks/>
          </p:cNvSpPr>
          <p:nvPr/>
        </p:nvSpPr>
        <p:spPr>
          <a:xfrm>
            <a:off x="618988" y="1731556"/>
            <a:ext cx="4412616" cy="1325563"/>
          </a:xfrm>
          <a:prstGeom prst="rect">
            <a:avLst/>
          </a:prstGeom>
        </p:spPr>
        <p:txBody>
          <a:bodyPr>
            <a:normAutofit fontScale="92500"/>
          </a:bodyPr>
          <a:lstStyle>
            <a:lvl1pPr algn="l" defTabSz="914400" rtl="0" eaLnBrk="1" latinLnBrk="0" hangingPunct="1">
              <a:lnSpc>
                <a:spcPct val="90000"/>
              </a:lnSpc>
              <a:spcBef>
                <a:spcPct val="0"/>
              </a:spcBef>
              <a:buNone/>
              <a:defRPr sz="4400" kern="1200">
                <a:solidFill>
                  <a:srgbClr val="06AEAA"/>
                </a:solidFill>
                <a:latin typeface="Montserrat" panose="00000500000000000000" pitchFamily="50" charset="0"/>
                <a:ea typeface="+mj-ea"/>
                <a:cs typeface="+mj-cs"/>
              </a:defRPr>
            </a:lvl1pPr>
          </a:lstStyle>
          <a:p>
            <a:pPr algn="ctr"/>
            <a:r>
              <a:rPr lang="es-CO" sz="4000" dirty="0"/>
              <a:t>Hallazgos Cardiovasculares</a:t>
            </a:r>
          </a:p>
        </p:txBody>
      </p:sp>
      <p:sp>
        <p:nvSpPr>
          <p:cNvPr id="5" name="CuadroTexto 4">
            <a:extLst>
              <a:ext uri="{FF2B5EF4-FFF2-40B4-BE49-F238E27FC236}">
                <a16:creationId xmlns:a16="http://schemas.microsoft.com/office/drawing/2014/main" id="{48687E21-7161-49FF-AE26-14BCC9C3F4D0}"/>
              </a:ext>
            </a:extLst>
          </p:cNvPr>
          <p:cNvSpPr txBox="1"/>
          <p:nvPr/>
        </p:nvSpPr>
        <p:spPr>
          <a:xfrm>
            <a:off x="3150197" y="6488668"/>
            <a:ext cx="6100010" cy="307777"/>
          </a:xfrm>
          <a:prstGeom prst="rect">
            <a:avLst/>
          </a:prstGeom>
          <a:noFill/>
        </p:spPr>
        <p:txBody>
          <a:bodyPr wrap="square">
            <a:spAutoFit/>
          </a:bodyPr>
          <a:lstStyle/>
          <a:p>
            <a:pPr algn="ctr"/>
            <a:r>
              <a:rPr lang="es-CO" sz="1400" b="0" u="none" strike="noStrike" baseline="0" dirty="0"/>
              <a:t>Circulation. 2017;135:e927–e999.</a:t>
            </a:r>
            <a:endParaRPr lang="es-CO" sz="1400" dirty="0"/>
          </a:p>
        </p:txBody>
      </p:sp>
    </p:spTree>
    <p:extLst>
      <p:ext uri="{BB962C8B-B14F-4D97-AF65-F5344CB8AC3E}">
        <p14:creationId xmlns:p14="http://schemas.microsoft.com/office/powerpoint/2010/main" val="412965455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E867B28-CEC8-134F-ABEE-24152BDEC2BC}"/>
              </a:ext>
            </a:extLst>
          </p:cNvPr>
          <p:cNvSpPr>
            <a:spLocks noGrp="1"/>
          </p:cNvSpPr>
          <p:nvPr>
            <p:ph type="title"/>
          </p:nvPr>
        </p:nvSpPr>
        <p:spPr>
          <a:xfrm>
            <a:off x="1213724" y="1504905"/>
            <a:ext cx="10905066" cy="1135737"/>
          </a:xfrm>
        </p:spPr>
        <p:txBody>
          <a:bodyPr>
            <a:normAutofit/>
          </a:bodyPr>
          <a:lstStyle/>
          <a:p>
            <a:r>
              <a:rPr lang="es-CO" sz="3600" dirty="0"/>
              <a:t>EKG</a:t>
            </a:r>
          </a:p>
        </p:txBody>
      </p:sp>
      <p:graphicFrame>
        <p:nvGraphicFramePr>
          <p:cNvPr id="4" name="Diagrama 3">
            <a:extLst>
              <a:ext uri="{FF2B5EF4-FFF2-40B4-BE49-F238E27FC236}">
                <a16:creationId xmlns:a16="http://schemas.microsoft.com/office/drawing/2014/main" id="{4DEB86C3-2E0C-1949-A42A-C29B377893FA}"/>
              </a:ext>
            </a:extLst>
          </p:cNvPr>
          <p:cNvGraphicFramePr/>
          <p:nvPr>
            <p:extLst>
              <p:ext uri="{D42A27DB-BD31-4B8C-83A1-F6EECF244321}">
                <p14:modId xmlns:p14="http://schemas.microsoft.com/office/powerpoint/2010/main" val="3271588306"/>
              </p:ext>
            </p:extLst>
          </p:nvPr>
        </p:nvGraphicFramePr>
        <p:xfrm>
          <a:off x="5220115" y="851429"/>
          <a:ext cx="6639338" cy="515514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CuadroTexto 4">
            <a:extLst>
              <a:ext uri="{FF2B5EF4-FFF2-40B4-BE49-F238E27FC236}">
                <a16:creationId xmlns:a16="http://schemas.microsoft.com/office/drawing/2014/main" id="{13A792CE-5CD1-4BF6-9488-F796E4C44A13}"/>
              </a:ext>
            </a:extLst>
          </p:cNvPr>
          <p:cNvSpPr txBox="1"/>
          <p:nvPr/>
        </p:nvSpPr>
        <p:spPr>
          <a:xfrm>
            <a:off x="3150197" y="6488668"/>
            <a:ext cx="6100010" cy="307777"/>
          </a:xfrm>
          <a:prstGeom prst="rect">
            <a:avLst/>
          </a:prstGeom>
          <a:noFill/>
        </p:spPr>
        <p:txBody>
          <a:bodyPr wrap="square">
            <a:spAutoFit/>
          </a:bodyPr>
          <a:lstStyle/>
          <a:p>
            <a:pPr algn="ctr"/>
            <a:r>
              <a:rPr lang="es-CO" sz="1400" b="0" u="none" strike="noStrike" baseline="0" dirty="0"/>
              <a:t>Circulation. 2017;135:e927–e999.</a:t>
            </a:r>
            <a:endParaRPr lang="es-CO" sz="1400" dirty="0"/>
          </a:p>
        </p:txBody>
      </p:sp>
    </p:spTree>
    <p:extLst>
      <p:ext uri="{BB962C8B-B14F-4D97-AF65-F5344CB8AC3E}">
        <p14:creationId xmlns:p14="http://schemas.microsoft.com/office/powerpoint/2010/main" val="63748213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18C9435-7A21-3841-AE33-98FD14633677}"/>
              </a:ext>
            </a:extLst>
          </p:cNvPr>
          <p:cNvSpPr>
            <a:spLocks noGrp="1"/>
          </p:cNvSpPr>
          <p:nvPr>
            <p:ph type="title"/>
          </p:nvPr>
        </p:nvSpPr>
        <p:spPr>
          <a:xfrm>
            <a:off x="847344" y="1688747"/>
            <a:ext cx="4031105" cy="1010264"/>
          </a:xfrm>
        </p:spPr>
        <p:txBody>
          <a:bodyPr anchor="ctr">
            <a:normAutofit fontScale="90000"/>
          </a:bodyPr>
          <a:lstStyle/>
          <a:p>
            <a:pPr algn="ctr"/>
            <a:r>
              <a:rPr lang="es-CO" dirty="0"/>
              <a:t>Colapso Cardiovascular</a:t>
            </a:r>
          </a:p>
        </p:txBody>
      </p:sp>
      <p:graphicFrame>
        <p:nvGraphicFramePr>
          <p:cNvPr id="5" name="Marcador de contenido 2">
            <a:extLst>
              <a:ext uri="{FF2B5EF4-FFF2-40B4-BE49-F238E27FC236}">
                <a16:creationId xmlns:a16="http://schemas.microsoft.com/office/drawing/2014/main" id="{F79A57FB-1EC2-45FC-8878-06510399045F}"/>
              </a:ext>
            </a:extLst>
          </p:cNvPr>
          <p:cNvGraphicFramePr>
            <a:graphicFrameLocks noGrp="1"/>
          </p:cNvGraphicFramePr>
          <p:nvPr>
            <p:ph idx="1"/>
            <p:extLst>
              <p:ext uri="{D42A27DB-BD31-4B8C-83A1-F6EECF244321}">
                <p14:modId xmlns:p14="http://schemas.microsoft.com/office/powerpoint/2010/main" val="1449304870"/>
              </p:ext>
            </p:extLst>
          </p:nvPr>
        </p:nvGraphicFramePr>
        <p:xfrm>
          <a:off x="4985262" y="927651"/>
          <a:ext cx="6359394" cy="504452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CuadroTexto 5">
            <a:extLst>
              <a:ext uri="{FF2B5EF4-FFF2-40B4-BE49-F238E27FC236}">
                <a16:creationId xmlns:a16="http://schemas.microsoft.com/office/drawing/2014/main" id="{5895DF45-AC9F-4C4B-BCA3-FC818924C95F}"/>
              </a:ext>
            </a:extLst>
          </p:cNvPr>
          <p:cNvSpPr txBox="1"/>
          <p:nvPr/>
        </p:nvSpPr>
        <p:spPr>
          <a:xfrm>
            <a:off x="3150197" y="6488668"/>
            <a:ext cx="6100010" cy="307777"/>
          </a:xfrm>
          <a:prstGeom prst="rect">
            <a:avLst/>
          </a:prstGeom>
          <a:noFill/>
        </p:spPr>
        <p:txBody>
          <a:bodyPr wrap="square">
            <a:spAutoFit/>
          </a:bodyPr>
          <a:lstStyle/>
          <a:p>
            <a:pPr algn="ctr"/>
            <a:r>
              <a:rPr lang="es-CO" sz="1400" b="0" u="none" strike="noStrike" baseline="0" dirty="0"/>
              <a:t>Circulation. 2017;135:e927–e999.</a:t>
            </a:r>
            <a:endParaRPr lang="es-CO" sz="1400" dirty="0"/>
          </a:p>
        </p:txBody>
      </p:sp>
    </p:spTree>
    <p:extLst>
      <p:ext uri="{BB962C8B-B14F-4D97-AF65-F5344CB8AC3E}">
        <p14:creationId xmlns:p14="http://schemas.microsoft.com/office/powerpoint/2010/main" val="181814122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E941C9B-F254-3942-B72B-531398BB1392}"/>
              </a:ext>
            </a:extLst>
          </p:cNvPr>
          <p:cNvSpPr>
            <a:spLocks noGrp="1"/>
          </p:cNvSpPr>
          <p:nvPr>
            <p:ph type="title"/>
          </p:nvPr>
        </p:nvSpPr>
        <p:spPr>
          <a:xfrm>
            <a:off x="728870" y="1273704"/>
            <a:ext cx="3609814" cy="1778367"/>
          </a:xfrm>
        </p:spPr>
        <p:txBody>
          <a:bodyPr>
            <a:normAutofit/>
          </a:bodyPr>
          <a:lstStyle/>
          <a:p>
            <a:pPr algn="ctr"/>
            <a:r>
              <a:rPr lang="es-CO" sz="4000" dirty="0"/>
              <a:t>Disfunción Miocárdica</a:t>
            </a:r>
          </a:p>
        </p:txBody>
      </p:sp>
      <p:graphicFrame>
        <p:nvGraphicFramePr>
          <p:cNvPr id="5" name="Marcador de contenido 2">
            <a:extLst>
              <a:ext uri="{FF2B5EF4-FFF2-40B4-BE49-F238E27FC236}">
                <a16:creationId xmlns:a16="http://schemas.microsoft.com/office/drawing/2014/main" id="{C475EC65-2403-4BB1-8D2C-9EA24398BFFE}"/>
              </a:ext>
            </a:extLst>
          </p:cNvPr>
          <p:cNvGraphicFramePr>
            <a:graphicFrameLocks noGrp="1"/>
          </p:cNvGraphicFramePr>
          <p:nvPr>
            <p:ph idx="1"/>
            <p:extLst>
              <p:ext uri="{D42A27DB-BD31-4B8C-83A1-F6EECF244321}">
                <p14:modId xmlns:p14="http://schemas.microsoft.com/office/powerpoint/2010/main" val="3391700020"/>
              </p:ext>
            </p:extLst>
          </p:nvPr>
        </p:nvGraphicFramePr>
        <p:xfrm>
          <a:off x="5327374" y="1601468"/>
          <a:ext cx="6135756" cy="308499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CuadroTexto 5">
            <a:extLst>
              <a:ext uri="{FF2B5EF4-FFF2-40B4-BE49-F238E27FC236}">
                <a16:creationId xmlns:a16="http://schemas.microsoft.com/office/drawing/2014/main" id="{86BA2CF6-CEB7-4646-9D98-F00EA44558C9}"/>
              </a:ext>
            </a:extLst>
          </p:cNvPr>
          <p:cNvSpPr txBox="1"/>
          <p:nvPr/>
        </p:nvSpPr>
        <p:spPr>
          <a:xfrm>
            <a:off x="3150197" y="6488668"/>
            <a:ext cx="6100010" cy="307777"/>
          </a:xfrm>
          <a:prstGeom prst="rect">
            <a:avLst/>
          </a:prstGeom>
          <a:noFill/>
        </p:spPr>
        <p:txBody>
          <a:bodyPr wrap="square">
            <a:spAutoFit/>
          </a:bodyPr>
          <a:lstStyle/>
          <a:p>
            <a:pPr algn="ctr"/>
            <a:r>
              <a:rPr lang="es-CO" sz="1400" b="0" u="none" strike="noStrike" baseline="0" dirty="0"/>
              <a:t>Circulation. 2017;135:e927–e999.</a:t>
            </a:r>
            <a:endParaRPr lang="es-CO" sz="1400" dirty="0"/>
          </a:p>
        </p:txBody>
      </p:sp>
    </p:spTree>
    <p:extLst>
      <p:ext uri="{BB962C8B-B14F-4D97-AF65-F5344CB8AC3E}">
        <p14:creationId xmlns:p14="http://schemas.microsoft.com/office/powerpoint/2010/main" val="83389707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64478FC-1211-3F46-A5A9-51EBA31DC218}"/>
              </a:ext>
            </a:extLst>
          </p:cNvPr>
          <p:cNvSpPr>
            <a:spLocks noGrp="1"/>
          </p:cNvSpPr>
          <p:nvPr>
            <p:ph type="title"/>
          </p:nvPr>
        </p:nvSpPr>
        <p:spPr>
          <a:xfrm>
            <a:off x="643468" y="870020"/>
            <a:ext cx="3842807" cy="1135737"/>
          </a:xfrm>
        </p:spPr>
        <p:txBody>
          <a:bodyPr>
            <a:normAutofit/>
          </a:bodyPr>
          <a:lstStyle/>
          <a:p>
            <a:r>
              <a:rPr lang="es-CO" sz="3200" dirty="0"/>
              <a:t>Ecocardiograma</a:t>
            </a:r>
          </a:p>
        </p:txBody>
      </p:sp>
      <p:graphicFrame>
        <p:nvGraphicFramePr>
          <p:cNvPr id="5" name="Marcador de contenido 4">
            <a:extLst>
              <a:ext uri="{FF2B5EF4-FFF2-40B4-BE49-F238E27FC236}">
                <a16:creationId xmlns:a16="http://schemas.microsoft.com/office/drawing/2014/main" id="{65C4FA60-0F72-4181-93CF-B8B5E0C31289}"/>
              </a:ext>
            </a:extLst>
          </p:cNvPr>
          <p:cNvGraphicFramePr>
            <a:graphicFrameLocks noGrp="1"/>
          </p:cNvGraphicFramePr>
          <p:nvPr>
            <p:ph idx="1"/>
            <p:extLst>
              <p:ext uri="{D42A27DB-BD31-4B8C-83A1-F6EECF244321}">
                <p14:modId xmlns:p14="http://schemas.microsoft.com/office/powerpoint/2010/main" val="810651442"/>
              </p:ext>
            </p:extLst>
          </p:nvPr>
        </p:nvGraphicFramePr>
        <p:xfrm>
          <a:off x="5274364" y="304800"/>
          <a:ext cx="6274168" cy="317962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Rectángulo 3">
            <a:extLst>
              <a:ext uri="{FF2B5EF4-FFF2-40B4-BE49-F238E27FC236}">
                <a16:creationId xmlns:a16="http://schemas.microsoft.com/office/drawing/2014/main" id="{2A0E9965-11C3-C649-B5BE-8BFCA4AE3D43}"/>
              </a:ext>
            </a:extLst>
          </p:cNvPr>
          <p:cNvSpPr/>
          <p:nvPr/>
        </p:nvSpPr>
        <p:spPr>
          <a:xfrm>
            <a:off x="5274364" y="3617875"/>
            <a:ext cx="6274168" cy="2062103"/>
          </a:xfrm>
          <a:custGeom>
            <a:avLst/>
            <a:gdLst>
              <a:gd name="connsiteX0" fmla="*/ 0 w 6274168"/>
              <a:gd name="connsiteY0" fmla="*/ 0 h 1569660"/>
              <a:gd name="connsiteX1" fmla="*/ 508905 w 6274168"/>
              <a:gd name="connsiteY1" fmla="*/ 0 h 1569660"/>
              <a:gd name="connsiteX2" fmla="*/ 1331518 w 6274168"/>
              <a:gd name="connsiteY2" fmla="*/ 0 h 1569660"/>
              <a:gd name="connsiteX3" fmla="*/ 2091389 w 6274168"/>
              <a:gd name="connsiteY3" fmla="*/ 0 h 1569660"/>
              <a:gd name="connsiteX4" fmla="*/ 2600294 w 6274168"/>
              <a:gd name="connsiteY4" fmla="*/ 0 h 1569660"/>
              <a:gd name="connsiteX5" fmla="*/ 3234682 w 6274168"/>
              <a:gd name="connsiteY5" fmla="*/ 0 h 1569660"/>
              <a:gd name="connsiteX6" fmla="*/ 4057295 w 6274168"/>
              <a:gd name="connsiteY6" fmla="*/ 0 h 1569660"/>
              <a:gd name="connsiteX7" fmla="*/ 4754425 w 6274168"/>
              <a:gd name="connsiteY7" fmla="*/ 0 h 1569660"/>
              <a:gd name="connsiteX8" fmla="*/ 5514297 w 6274168"/>
              <a:gd name="connsiteY8" fmla="*/ 0 h 1569660"/>
              <a:gd name="connsiteX9" fmla="*/ 6274168 w 6274168"/>
              <a:gd name="connsiteY9" fmla="*/ 0 h 1569660"/>
              <a:gd name="connsiteX10" fmla="*/ 6274168 w 6274168"/>
              <a:gd name="connsiteY10" fmla="*/ 523220 h 1569660"/>
              <a:gd name="connsiteX11" fmla="*/ 6274168 w 6274168"/>
              <a:gd name="connsiteY11" fmla="*/ 1062137 h 1569660"/>
              <a:gd name="connsiteX12" fmla="*/ 6274168 w 6274168"/>
              <a:gd name="connsiteY12" fmla="*/ 1569660 h 1569660"/>
              <a:gd name="connsiteX13" fmla="*/ 5765263 w 6274168"/>
              <a:gd name="connsiteY13" fmla="*/ 1569660 h 1569660"/>
              <a:gd name="connsiteX14" fmla="*/ 5256359 w 6274168"/>
              <a:gd name="connsiteY14" fmla="*/ 1569660 h 1569660"/>
              <a:gd name="connsiteX15" fmla="*/ 4496487 w 6274168"/>
              <a:gd name="connsiteY15" fmla="*/ 1569660 h 1569660"/>
              <a:gd name="connsiteX16" fmla="*/ 3987582 w 6274168"/>
              <a:gd name="connsiteY16" fmla="*/ 1569660 h 1569660"/>
              <a:gd name="connsiteX17" fmla="*/ 3290453 w 6274168"/>
              <a:gd name="connsiteY17" fmla="*/ 1569660 h 1569660"/>
              <a:gd name="connsiteX18" fmla="*/ 2718806 w 6274168"/>
              <a:gd name="connsiteY18" fmla="*/ 1569660 h 1569660"/>
              <a:gd name="connsiteX19" fmla="*/ 2021676 w 6274168"/>
              <a:gd name="connsiteY19" fmla="*/ 1569660 h 1569660"/>
              <a:gd name="connsiteX20" fmla="*/ 1324547 w 6274168"/>
              <a:gd name="connsiteY20" fmla="*/ 1569660 h 1569660"/>
              <a:gd name="connsiteX21" fmla="*/ 627417 w 6274168"/>
              <a:gd name="connsiteY21" fmla="*/ 1569660 h 1569660"/>
              <a:gd name="connsiteX22" fmla="*/ 0 w 6274168"/>
              <a:gd name="connsiteY22" fmla="*/ 1569660 h 1569660"/>
              <a:gd name="connsiteX23" fmla="*/ 0 w 6274168"/>
              <a:gd name="connsiteY23" fmla="*/ 1062137 h 1569660"/>
              <a:gd name="connsiteX24" fmla="*/ 0 w 6274168"/>
              <a:gd name="connsiteY24" fmla="*/ 538917 h 1569660"/>
              <a:gd name="connsiteX25" fmla="*/ 0 w 6274168"/>
              <a:gd name="connsiteY25" fmla="*/ 0 h 1569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274168" h="1569660" fill="none" extrusionOk="0">
                <a:moveTo>
                  <a:pt x="0" y="0"/>
                </a:moveTo>
                <a:cubicBezTo>
                  <a:pt x="143200" y="-11804"/>
                  <a:pt x="375765" y="22799"/>
                  <a:pt x="508905" y="0"/>
                </a:cubicBezTo>
                <a:cubicBezTo>
                  <a:pt x="642045" y="-22799"/>
                  <a:pt x="1127822" y="-27980"/>
                  <a:pt x="1331518" y="0"/>
                </a:cubicBezTo>
                <a:cubicBezTo>
                  <a:pt x="1535214" y="27980"/>
                  <a:pt x="1785880" y="16472"/>
                  <a:pt x="2091389" y="0"/>
                </a:cubicBezTo>
                <a:cubicBezTo>
                  <a:pt x="2396898" y="-16472"/>
                  <a:pt x="2435472" y="22637"/>
                  <a:pt x="2600294" y="0"/>
                </a:cubicBezTo>
                <a:cubicBezTo>
                  <a:pt x="2765116" y="-22637"/>
                  <a:pt x="2920022" y="17864"/>
                  <a:pt x="3234682" y="0"/>
                </a:cubicBezTo>
                <a:cubicBezTo>
                  <a:pt x="3549342" y="-17864"/>
                  <a:pt x="3853905" y="32045"/>
                  <a:pt x="4057295" y="0"/>
                </a:cubicBezTo>
                <a:cubicBezTo>
                  <a:pt x="4260685" y="-32045"/>
                  <a:pt x="4510798" y="-22128"/>
                  <a:pt x="4754425" y="0"/>
                </a:cubicBezTo>
                <a:cubicBezTo>
                  <a:pt x="4998052" y="22128"/>
                  <a:pt x="5165877" y="-21348"/>
                  <a:pt x="5514297" y="0"/>
                </a:cubicBezTo>
                <a:cubicBezTo>
                  <a:pt x="5862717" y="21348"/>
                  <a:pt x="5934402" y="-34100"/>
                  <a:pt x="6274168" y="0"/>
                </a:cubicBezTo>
                <a:cubicBezTo>
                  <a:pt x="6254076" y="165720"/>
                  <a:pt x="6295977" y="363267"/>
                  <a:pt x="6274168" y="523220"/>
                </a:cubicBezTo>
                <a:cubicBezTo>
                  <a:pt x="6252359" y="683173"/>
                  <a:pt x="6285649" y="897951"/>
                  <a:pt x="6274168" y="1062137"/>
                </a:cubicBezTo>
                <a:cubicBezTo>
                  <a:pt x="6262687" y="1226323"/>
                  <a:pt x="6262896" y="1388160"/>
                  <a:pt x="6274168" y="1569660"/>
                </a:cubicBezTo>
                <a:cubicBezTo>
                  <a:pt x="6081603" y="1583506"/>
                  <a:pt x="5895462" y="1551290"/>
                  <a:pt x="5765263" y="1569660"/>
                </a:cubicBezTo>
                <a:cubicBezTo>
                  <a:pt x="5635065" y="1588030"/>
                  <a:pt x="5394096" y="1589904"/>
                  <a:pt x="5256359" y="1569660"/>
                </a:cubicBezTo>
                <a:cubicBezTo>
                  <a:pt x="5118622" y="1549416"/>
                  <a:pt x="4853818" y="1579838"/>
                  <a:pt x="4496487" y="1569660"/>
                </a:cubicBezTo>
                <a:cubicBezTo>
                  <a:pt x="4139156" y="1559482"/>
                  <a:pt x="4172004" y="1587527"/>
                  <a:pt x="3987582" y="1569660"/>
                </a:cubicBezTo>
                <a:cubicBezTo>
                  <a:pt x="3803160" y="1551793"/>
                  <a:pt x="3514974" y="1582547"/>
                  <a:pt x="3290453" y="1569660"/>
                </a:cubicBezTo>
                <a:cubicBezTo>
                  <a:pt x="3065932" y="1556773"/>
                  <a:pt x="2861551" y="1593562"/>
                  <a:pt x="2718806" y="1569660"/>
                </a:cubicBezTo>
                <a:cubicBezTo>
                  <a:pt x="2576061" y="1545758"/>
                  <a:pt x="2243700" y="1539846"/>
                  <a:pt x="2021676" y="1569660"/>
                </a:cubicBezTo>
                <a:cubicBezTo>
                  <a:pt x="1799652" y="1599475"/>
                  <a:pt x="1586453" y="1553183"/>
                  <a:pt x="1324547" y="1569660"/>
                </a:cubicBezTo>
                <a:cubicBezTo>
                  <a:pt x="1062641" y="1586137"/>
                  <a:pt x="953444" y="1576885"/>
                  <a:pt x="627417" y="1569660"/>
                </a:cubicBezTo>
                <a:cubicBezTo>
                  <a:pt x="301390" y="1562436"/>
                  <a:pt x="312220" y="1559533"/>
                  <a:pt x="0" y="1569660"/>
                </a:cubicBezTo>
                <a:cubicBezTo>
                  <a:pt x="10236" y="1362885"/>
                  <a:pt x="-22436" y="1203479"/>
                  <a:pt x="0" y="1062137"/>
                </a:cubicBezTo>
                <a:cubicBezTo>
                  <a:pt x="22436" y="920795"/>
                  <a:pt x="15519" y="697319"/>
                  <a:pt x="0" y="538917"/>
                </a:cubicBezTo>
                <a:cubicBezTo>
                  <a:pt x="-15519" y="380515"/>
                  <a:pt x="-2671" y="236259"/>
                  <a:pt x="0" y="0"/>
                </a:cubicBezTo>
                <a:close/>
              </a:path>
              <a:path w="6274168" h="1569660" stroke="0" extrusionOk="0">
                <a:moveTo>
                  <a:pt x="0" y="0"/>
                </a:moveTo>
                <a:cubicBezTo>
                  <a:pt x="154648" y="15601"/>
                  <a:pt x="394354" y="1513"/>
                  <a:pt x="634388" y="0"/>
                </a:cubicBezTo>
                <a:cubicBezTo>
                  <a:pt x="874422" y="-1513"/>
                  <a:pt x="973421" y="-11508"/>
                  <a:pt x="1143293" y="0"/>
                </a:cubicBezTo>
                <a:cubicBezTo>
                  <a:pt x="1313165" y="11508"/>
                  <a:pt x="1710050" y="-4561"/>
                  <a:pt x="1965906" y="0"/>
                </a:cubicBezTo>
                <a:cubicBezTo>
                  <a:pt x="2221762" y="4561"/>
                  <a:pt x="2401953" y="375"/>
                  <a:pt x="2600294" y="0"/>
                </a:cubicBezTo>
                <a:cubicBezTo>
                  <a:pt x="2798635" y="-375"/>
                  <a:pt x="3051840" y="29404"/>
                  <a:pt x="3234682" y="0"/>
                </a:cubicBezTo>
                <a:cubicBezTo>
                  <a:pt x="3417524" y="-29404"/>
                  <a:pt x="3866643" y="-1084"/>
                  <a:pt x="4057295" y="0"/>
                </a:cubicBezTo>
                <a:cubicBezTo>
                  <a:pt x="4247947" y="1084"/>
                  <a:pt x="4511883" y="11167"/>
                  <a:pt x="4628942" y="0"/>
                </a:cubicBezTo>
                <a:cubicBezTo>
                  <a:pt x="4746001" y="-11167"/>
                  <a:pt x="5091241" y="-27269"/>
                  <a:pt x="5451555" y="0"/>
                </a:cubicBezTo>
                <a:cubicBezTo>
                  <a:pt x="5811869" y="27269"/>
                  <a:pt x="6044890" y="5992"/>
                  <a:pt x="6274168" y="0"/>
                </a:cubicBezTo>
                <a:cubicBezTo>
                  <a:pt x="6289432" y="166921"/>
                  <a:pt x="6262540" y="355699"/>
                  <a:pt x="6274168" y="523220"/>
                </a:cubicBezTo>
                <a:cubicBezTo>
                  <a:pt x="6285796" y="690741"/>
                  <a:pt x="6278870" y="917751"/>
                  <a:pt x="6274168" y="1046440"/>
                </a:cubicBezTo>
                <a:cubicBezTo>
                  <a:pt x="6269466" y="1175129"/>
                  <a:pt x="6285791" y="1419716"/>
                  <a:pt x="6274168" y="1569660"/>
                </a:cubicBezTo>
                <a:cubicBezTo>
                  <a:pt x="6132237" y="1585974"/>
                  <a:pt x="5921568" y="1567692"/>
                  <a:pt x="5765263" y="1569660"/>
                </a:cubicBezTo>
                <a:cubicBezTo>
                  <a:pt x="5608958" y="1571628"/>
                  <a:pt x="5109926" y="1604312"/>
                  <a:pt x="4942650" y="1569660"/>
                </a:cubicBezTo>
                <a:cubicBezTo>
                  <a:pt x="4775374" y="1535008"/>
                  <a:pt x="4542381" y="1583884"/>
                  <a:pt x="4371004" y="1569660"/>
                </a:cubicBezTo>
                <a:cubicBezTo>
                  <a:pt x="4199627" y="1555436"/>
                  <a:pt x="3937379" y="1554450"/>
                  <a:pt x="3673874" y="1569660"/>
                </a:cubicBezTo>
                <a:cubicBezTo>
                  <a:pt x="3410369" y="1584871"/>
                  <a:pt x="3153130" y="1532963"/>
                  <a:pt x="2851261" y="1569660"/>
                </a:cubicBezTo>
                <a:cubicBezTo>
                  <a:pt x="2549392" y="1606357"/>
                  <a:pt x="2369644" y="1594527"/>
                  <a:pt x="2154131" y="1569660"/>
                </a:cubicBezTo>
                <a:cubicBezTo>
                  <a:pt x="1938618" y="1544794"/>
                  <a:pt x="1831358" y="1566790"/>
                  <a:pt x="1645226" y="1569660"/>
                </a:cubicBezTo>
                <a:cubicBezTo>
                  <a:pt x="1459095" y="1572530"/>
                  <a:pt x="1348354" y="1594317"/>
                  <a:pt x="1073580" y="1569660"/>
                </a:cubicBezTo>
                <a:cubicBezTo>
                  <a:pt x="798806" y="1545003"/>
                  <a:pt x="356204" y="1605835"/>
                  <a:pt x="0" y="1569660"/>
                </a:cubicBezTo>
                <a:cubicBezTo>
                  <a:pt x="4900" y="1336644"/>
                  <a:pt x="24638" y="1175756"/>
                  <a:pt x="0" y="1046440"/>
                </a:cubicBezTo>
                <a:cubicBezTo>
                  <a:pt x="-24638" y="917124"/>
                  <a:pt x="2501" y="781655"/>
                  <a:pt x="0" y="523220"/>
                </a:cubicBezTo>
                <a:cubicBezTo>
                  <a:pt x="-2501" y="264785"/>
                  <a:pt x="16436" y="158718"/>
                  <a:pt x="0" y="0"/>
                </a:cubicBezTo>
                <a:close/>
              </a:path>
            </a:pathLst>
          </a:custGeom>
          <a:ln>
            <a:solidFill>
              <a:schemeClr val="accent1">
                <a:lumMod val="75000"/>
              </a:schemeClr>
            </a:solidFill>
            <a:extLst>
              <a:ext uri="{C807C97D-BFC1-408E-A445-0C87EB9F89A2}">
                <ask:lineSketchStyleProps xmlns:ask="http://schemas.microsoft.com/office/drawing/2018/sketchyshapes" sd="1219033472">
                  <a:custGeom>
                    <a:avLst/>
                    <a:gdLst>
                      <a:gd name="connsiteX0" fmla="*/ 0 w 6274168"/>
                      <a:gd name="connsiteY0" fmla="*/ 0 h 2062103"/>
                      <a:gd name="connsiteX1" fmla="*/ 508905 w 6274168"/>
                      <a:gd name="connsiteY1" fmla="*/ 0 h 2062103"/>
                      <a:gd name="connsiteX2" fmla="*/ 1331518 w 6274168"/>
                      <a:gd name="connsiteY2" fmla="*/ 0 h 2062103"/>
                      <a:gd name="connsiteX3" fmla="*/ 2091389 w 6274168"/>
                      <a:gd name="connsiteY3" fmla="*/ 0 h 2062103"/>
                      <a:gd name="connsiteX4" fmla="*/ 2600294 w 6274168"/>
                      <a:gd name="connsiteY4" fmla="*/ 0 h 2062103"/>
                      <a:gd name="connsiteX5" fmla="*/ 3234682 w 6274168"/>
                      <a:gd name="connsiteY5" fmla="*/ 0 h 2062103"/>
                      <a:gd name="connsiteX6" fmla="*/ 4057295 w 6274168"/>
                      <a:gd name="connsiteY6" fmla="*/ 0 h 2062103"/>
                      <a:gd name="connsiteX7" fmla="*/ 4754425 w 6274168"/>
                      <a:gd name="connsiteY7" fmla="*/ 0 h 2062103"/>
                      <a:gd name="connsiteX8" fmla="*/ 5514297 w 6274168"/>
                      <a:gd name="connsiteY8" fmla="*/ 0 h 2062103"/>
                      <a:gd name="connsiteX9" fmla="*/ 6274168 w 6274168"/>
                      <a:gd name="connsiteY9" fmla="*/ 0 h 2062103"/>
                      <a:gd name="connsiteX10" fmla="*/ 6274168 w 6274168"/>
                      <a:gd name="connsiteY10" fmla="*/ 687368 h 2062103"/>
                      <a:gd name="connsiteX11" fmla="*/ 6274168 w 6274168"/>
                      <a:gd name="connsiteY11" fmla="*/ 1395356 h 2062103"/>
                      <a:gd name="connsiteX12" fmla="*/ 6274168 w 6274168"/>
                      <a:gd name="connsiteY12" fmla="*/ 2062103 h 2062103"/>
                      <a:gd name="connsiteX13" fmla="*/ 5765263 w 6274168"/>
                      <a:gd name="connsiteY13" fmla="*/ 2062103 h 2062103"/>
                      <a:gd name="connsiteX14" fmla="*/ 5256359 w 6274168"/>
                      <a:gd name="connsiteY14" fmla="*/ 2062103 h 2062103"/>
                      <a:gd name="connsiteX15" fmla="*/ 4496487 w 6274168"/>
                      <a:gd name="connsiteY15" fmla="*/ 2062103 h 2062103"/>
                      <a:gd name="connsiteX16" fmla="*/ 3987582 w 6274168"/>
                      <a:gd name="connsiteY16" fmla="*/ 2062103 h 2062103"/>
                      <a:gd name="connsiteX17" fmla="*/ 3290453 w 6274168"/>
                      <a:gd name="connsiteY17" fmla="*/ 2062103 h 2062103"/>
                      <a:gd name="connsiteX18" fmla="*/ 2718806 w 6274168"/>
                      <a:gd name="connsiteY18" fmla="*/ 2062103 h 2062103"/>
                      <a:gd name="connsiteX19" fmla="*/ 2021676 w 6274168"/>
                      <a:gd name="connsiteY19" fmla="*/ 2062103 h 2062103"/>
                      <a:gd name="connsiteX20" fmla="*/ 1324547 w 6274168"/>
                      <a:gd name="connsiteY20" fmla="*/ 2062103 h 2062103"/>
                      <a:gd name="connsiteX21" fmla="*/ 627417 w 6274168"/>
                      <a:gd name="connsiteY21" fmla="*/ 2062103 h 2062103"/>
                      <a:gd name="connsiteX22" fmla="*/ 0 w 6274168"/>
                      <a:gd name="connsiteY22" fmla="*/ 2062103 h 2062103"/>
                      <a:gd name="connsiteX23" fmla="*/ 0 w 6274168"/>
                      <a:gd name="connsiteY23" fmla="*/ 1395356 h 2062103"/>
                      <a:gd name="connsiteX24" fmla="*/ 0 w 6274168"/>
                      <a:gd name="connsiteY24" fmla="*/ 707989 h 2062103"/>
                      <a:gd name="connsiteX25" fmla="*/ 0 w 6274168"/>
                      <a:gd name="connsiteY25" fmla="*/ 0 h 20621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274168" h="2062103" fill="none" extrusionOk="0">
                        <a:moveTo>
                          <a:pt x="0" y="0"/>
                        </a:moveTo>
                        <a:cubicBezTo>
                          <a:pt x="143200" y="-11804"/>
                          <a:pt x="375765" y="22799"/>
                          <a:pt x="508905" y="0"/>
                        </a:cubicBezTo>
                        <a:cubicBezTo>
                          <a:pt x="642045" y="-22799"/>
                          <a:pt x="1127822" y="-27980"/>
                          <a:pt x="1331518" y="0"/>
                        </a:cubicBezTo>
                        <a:cubicBezTo>
                          <a:pt x="1535214" y="27980"/>
                          <a:pt x="1785880" y="16472"/>
                          <a:pt x="2091389" y="0"/>
                        </a:cubicBezTo>
                        <a:cubicBezTo>
                          <a:pt x="2396898" y="-16472"/>
                          <a:pt x="2435472" y="22637"/>
                          <a:pt x="2600294" y="0"/>
                        </a:cubicBezTo>
                        <a:cubicBezTo>
                          <a:pt x="2765116" y="-22637"/>
                          <a:pt x="2920022" y="17864"/>
                          <a:pt x="3234682" y="0"/>
                        </a:cubicBezTo>
                        <a:cubicBezTo>
                          <a:pt x="3549342" y="-17864"/>
                          <a:pt x="3853905" y="32045"/>
                          <a:pt x="4057295" y="0"/>
                        </a:cubicBezTo>
                        <a:cubicBezTo>
                          <a:pt x="4260685" y="-32045"/>
                          <a:pt x="4510798" y="-22128"/>
                          <a:pt x="4754425" y="0"/>
                        </a:cubicBezTo>
                        <a:cubicBezTo>
                          <a:pt x="4998052" y="22128"/>
                          <a:pt x="5165877" y="-21348"/>
                          <a:pt x="5514297" y="0"/>
                        </a:cubicBezTo>
                        <a:cubicBezTo>
                          <a:pt x="5862717" y="21348"/>
                          <a:pt x="5934402" y="-34100"/>
                          <a:pt x="6274168" y="0"/>
                        </a:cubicBezTo>
                        <a:cubicBezTo>
                          <a:pt x="6267072" y="262953"/>
                          <a:pt x="6305283" y="346657"/>
                          <a:pt x="6274168" y="687368"/>
                        </a:cubicBezTo>
                        <a:cubicBezTo>
                          <a:pt x="6243053" y="1028079"/>
                          <a:pt x="6251968" y="1166378"/>
                          <a:pt x="6274168" y="1395356"/>
                        </a:cubicBezTo>
                        <a:cubicBezTo>
                          <a:pt x="6296368" y="1624334"/>
                          <a:pt x="6290224" y="1908301"/>
                          <a:pt x="6274168" y="2062103"/>
                        </a:cubicBezTo>
                        <a:cubicBezTo>
                          <a:pt x="6081603" y="2075949"/>
                          <a:pt x="5895462" y="2043733"/>
                          <a:pt x="5765263" y="2062103"/>
                        </a:cubicBezTo>
                        <a:cubicBezTo>
                          <a:pt x="5635065" y="2080473"/>
                          <a:pt x="5394096" y="2082347"/>
                          <a:pt x="5256359" y="2062103"/>
                        </a:cubicBezTo>
                        <a:cubicBezTo>
                          <a:pt x="5118622" y="2041859"/>
                          <a:pt x="4853818" y="2072281"/>
                          <a:pt x="4496487" y="2062103"/>
                        </a:cubicBezTo>
                        <a:cubicBezTo>
                          <a:pt x="4139156" y="2051925"/>
                          <a:pt x="4172004" y="2079970"/>
                          <a:pt x="3987582" y="2062103"/>
                        </a:cubicBezTo>
                        <a:cubicBezTo>
                          <a:pt x="3803160" y="2044236"/>
                          <a:pt x="3514974" y="2074990"/>
                          <a:pt x="3290453" y="2062103"/>
                        </a:cubicBezTo>
                        <a:cubicBezTo>
                          <a:pt x="3065932" y="2049216"/>
                          <a:pt x="2861551" y="2086005"/>
                          <a:pt x="2718806" y="2062103"/>
                        </a:cubicBezTo>
                        <a:cubicBezTo>
                          <a:pt x="2576061" y="2038201"/>
                          <a:pt x="2243700" y="2032289"/>
                          <a:pt x="2021676" y="2062103"/>
                        </a:cubicBezTo>
                        <a:cubicBezTo>
                          <a:pt x="1799652" y="2091918"/>
                          <a:pt x="1586453" y="2045626"/>
                          <a:pt x="1324547" y="2062103"/>
                        </a:cubicBezTo>
                        <a:cubicBezTo>
                          <a:pt x="1062641" y="2078580"/>
                          <a:pt x="953444" y="2069328"/>
                          <a:pt x="627417" y="2062103"/>
                        </a:cubicBezTo>
                        <a:cubicBezTo>
                          <a:pt x="301390" y="2054879"/>
                          <a:pt x="312220" y="2051976"/>
                          <a:pt x="0" y="2062103"/>
                        </a:cubicBezTo>
                        <a:cubicBezTo>
                          <a:pt x="-7688" y="1907260"/>
                          <a:pt x="16329" y="1550645"/>
                          <a:pt x="0" y="1395356"/>
                        </a:cubicBezTo>
                        <a:cubicBezTo>
                          <a:pt x="-16329" y="1240067"/>
                          <a:pt x="-19801" y="1028235"/>
                          <a:pt x="0" y="707989"/>
                        </a:cubicBezTo>
                        <a:cubicBezTo>
                          <a:pt x="19801" y="387743"/>
                          <a:pt x="12122" y="342647"/>
                          <a:pt x="0" y="0"/>
                        </a:cubicBezTo>
                        <a:close/>
                      </a:path>
                      <a:path w="6274168" h="2062103" stroke="0" extrusionOk="0">
                        <a:moveTo>
                          <a:pt x="0" y="0"/>
                        </a:moveTo>
                        <a:cubicBezTo>
                          <a:pt x="154648" y="15601"/>
                          <a:pt x="394354" y="1513"/>
                          <a:pt x="634388" y="0"/>
                        </a:cubicBezTo>
                        <a:cubicBezTo>
                          <a:pt x="874422" y="-1513"/>
                          <a:pt x="973421" y="-11508"/>
                          <a:pt x="1143293" y="0"/>
                        </a:cubicBezTo>
                        <a:cubicBezTo>
                          <a:pt x="1313165" y="11508"/>
                          <a:pt x="1710050" y="-4561"/>
                          <a:pt x="1965906" y="0"/>
                        </a:cubicBezTo>
                        <a:cubicBezTo>
                          <a:pt x="2221762" y="4561"/>
                          <a:pt x="2401953" y="375"/>
                          <a:pt x="2600294" y="0"/>
                        </a:cubicBezTo>
                        <a:cubicBezTo>
                          <a:pt x="2798635" y="-375"/>
                          <a:pt x="3051840" y="29404"/>
                          <a:pt x="3234682" y="0"/>
                        </a:cubicBezTo>
                        <a:cubicBezTo>
                          <a:pt x="3417524" y="-29404"/>
                          <a:pt x="3866643" y="-1084"/>
                          <a:pt x="4057295" y="0"/>
                        </a:cubicBezTo>
                        <a:cubicBezTo>
                          <a:pt x="4247947" y="1084"/>
                          <a:pt x="4511883" y="11167"/>
                          <a:pt x="4628942" y="0"/>
                        </a:cubicBezTo>
                        <a:cubicBezTo>
                          <a:pt x="4746001" y="-11167"/>
                          <a:pt x="5091241" y="-27269"/>
                          <a:pt x="5451555" y="0"/>
                        </a:cubicBezTo>
                        <a:cubicBezTo>
                          <a:pt x="5811869" y="27269"/>
                          <a:pt x="6044890" y="5992"/>
                          <a:pt x="6274168" y="0"/>
                        </a:cubicBezTo>
                        <a:cubicBezTo>
                          <a:pt x="6299326" y="306207"/>
                          <a:pt x="6291265" y="543127"/>
                          <a:pt x="6274168" y="687368"/>
                        </a:cubicBezTo>
                        <a:cubicBezTo>
                          <a:pt x="6257071" y="831609"/>
                          <a:pt x="6254420" y="1225816"/>
                          <a:pt x="6274168" y="1374735"/>
                        </a:cubicBezTo>
                        <a:cubicBezTo>
                          <a:pt x="6293916" y="1523654"/>
                          <a:pt x="6280151" y="1902043"/>
                          <a:pt x="6274168" y="2062103"/>
                        </a:cubicBezTo>
                        <a:cubicBezTo>
                          <a:pt x="6132237" y="2078417"/>
                          <a:pt x="5921568" y="2060135"/>
                          <a:pt x="5765263" y="2062103"/>
                        </a:cubicBezTo>
                        <a:cubicBezTo>
                          <a:pt x="5608958" y="2064071"/>
                          <a:pt x="5109926" y="2096755"/>
                          <a:pt x="4942650" y="2062103"/>
                        </a:cubicBezTo>
                        <a:cubicBezTo>
                          <a:pt x="4775374" y="2027451"/>
                          <a:pt x="4542381" y="2076327"/>
                          <a:pt x="4371004" y="2062103"/>
                        </a:cubicBezTo>
                        <a:cubicBezTo>
                          <a:pt x="4199627" y="2047879"/>
                          <a:pt x="3937379" y="2046893"/>
                          <a:pt x="3673874" y="2062103"/>
                        </a:cubicBezTo>
                        <a:cubicBezTo>
                          <a:pt x="3410369" y="2077314"/>
                          <a:pt x="3153130" y="2025406"/>
                          <a:pt x="2851261" y="2062103"/>
                        </a:cubicBezTo>
                        <a:cubicBezTo>
                          <a:pt x="2549392" y="2098800"/>
                          <a:pt x="2369644" y="2086970"/>
                          <a:pt x="2154131" y="2062103"/>
                        </a:cubicBezTo>
                        <a:cubicBezTo>
                          <a:pt x="1938618" y="2037237"/>
                          <a:pt x="1831358" y="2059233"/>
                          <a:pt x="1645226" y="2062103"/>
                        </a:cubicBezTo>
                        <a:cubicBezTo>
                          <a:pt x="1459095" y="2064973"/>
                          <a:pt x="1348354" y="2086760"/>
                          <a:pt x="1073580" y="2062103"/>
                        </a:cubicBezTo>
                        <a:cubicBezTo>
                          <a:pt x="798806" y="2037446"/>
                          <a:pt x="356204" y="2098278"/>
                          <a:pt x="0" y="2062103"/>
                        </a:cubicBezTo>
                        <a:cubicBezTo>
                          <a:pt x="-7742" y="1839176"/>
                          <a:pt x="-27774" y="1635187"/>
                          <a:pt x="0" y="1374735"/>
                        </a:cubicBezTo>
                        <a:cubicBezTo>
                          <a:pt x="27774" y="1114283"/>
                          <a:pt x="-31867" y="930787"/>
                          <a:pt x="0" y="687368"/>
                        </a:cubicBezTo>
                        <a:cubicBezTo>
                          <a:pt x="31867" y="443949"/>
                          <a:pt x="-24" y="281917"/>
                          <a:pt x="0" y="0"/>
                        </a:cubicBezTo>
                        <a:close/>
                      </a:path>
                    </a:pathLst>
                  </a:custGeom>
                  <ask:type>
                    <ask:lineSketchFreehand/>
                  </ask:type>
                </ask:lineSketchStyleProps>
              </a:ext>
            </a:extLst>
          </a:ln>
        </p:spPr>
        <p:txBody>
          <a:bodyPr wrap="square">
            <a:spAutoFit/>
          </a:bodyPr>
          <a:lstStyle/>
          <a:p>
            <a:r>
              <a:rPr lang="es-CO" sz="1600" dirty="0">
                <a:solidFill>
                  <a:srgbClr val="152B48"/>
                </a:solidFill>
                <a:latin typeface="Montserrat" panose="00000500000000000000" pitchFamily="50" charset="0"/>
              </a:rPr>
              <a:t>Clasificación Z-Score </a:t>
            </a:r>
          </a:p>
          <a:p>
            <a:pPr lvl="1"/>
            <a:r>
              <a:rPr lang="es-CO" sz="1600" dirty="0">
                <a:solidFill>
                  <a:srgbClr val="152B48"/>
                </a:solidFill>
                <a:latin typeface="Montserrat" panose="00000500000000000000" pitchFamily="50" charset="0"/>
              </a:rPr>
              <a:t>1. Sin compromiso:  &lt;2 </a:t>
            </a:r>
          </a:p>
          <a:p>
            <a:pPr lvl="1"/>
            <a:r>
              <a:rPr lang="es-CO" sz="1600" dirty="0">
                <a:solidFill>
                  <a:srgbClr val="152B48"/>
                </a:solidFill>
                <a:latin typeface="Montserrat" panose="00000500000000000000" pitchFamily="50" charset="0"/>
              </a:rPr>
              <a:t>2. Solo dilatación: 2 a &lt;2,5</a:t>
            </a:r>
          </a:p>
          <a:p>
            <a:pPr lvl="1"/>
            <a:r>
              <a:rPr lang="es-CO" sz="1600" dirty="0">
                <a:solidFill>
                  <a:srgbClr val="152B48"/>
                </a:solidFill>
                <a:latin typeface="Montserrat" panose="00000500000000000000" pitchFamily="50" charset="0"/>
              </a:rPr>
              <a:t>3. Aneurisma pequeño: ≥2,5 a &lt;5 </a:t>
            </a:r>
          </a:p>
          <a:p>
            <a:pPr lvl="1"/>
            <a:r>
              <a:rPr lang="es-CO" sz="1600" dirty="0">
                <a:solidFill>
                  <a:srgbClr val="152B48"/>
                </a:solidFill>
                <a:latin typeface="Montserrat" panose="00000500000000000000" pitchFamily="50" charset="0"/>
              </a:rPr>
              <a:t>4. Aneurisma medio: ≥5 a &lt;10 y diametro absoluto &lt;8 mm </a:t>
            </a:r>
          </a:p>
          <a:p>
            <a:pPr lvl="1"/>
            <a:r>
              <a:rPr lang="es-CO" sz="1600" dirty="0">
                <a:solidFill>
                  <a:srgbClr val="152B48"/>
                </a:solidFill>
                <a:latin typeface="Montserrat" panose="00000500000000000000" pitchFamily="50" charset="0"/>
              </a:rPr>
              <a:t>5. Aneurisma grande o gigante: ≥10 o dimetro absoluto ≥8 mm</a:t>
            </a:r>
            <a:endParaRPr lang="es-CO" sz="1400" dirty="0">
              <a:solidFill>
                <a:srgbClr val="152B48"/>
              </a:solidFill>
              <a:latin typeface="Montserrat" panose="00000500000000000000" pitchFamily="50" charset="0"/>
            </a:endParaRPr>
          </a:p>
        </p:txBody>
      </p:sp>
      <p:sp>
        <p:nvSpPr>
          <p:cNvPr id="3" name="Rectángulo: esquinas redondeadas 2">
            <a:extLst>
              <a:ext uri="{FF2B5EF4-FFF2-40B4-BE49-F238E27FC236}">
                <a16:creationId xmlns:a16="http://schemas.microsoft.com/office/drawing/2014/main" id="{75075243-861F-4852-B0A6-D77A80CEBC2D}"/>
              </a:ext>
            </a:extLst>
          </p:cNvPr>
          <p:cNvSpPr/>
          <p:nvPr/>
        </p:nvSpPr>
        <p:spPr>
          <a:xfrm>
            <a:off x="4899621" y="4161182"/>
            <a:ext cx="7023653" cy="662341"/>
          </a:xfrm>
          <a:prstGeom prst="roundRect">
            <a:avLst/>
          </a:prstGeom>
          <a:solidFill>
            <a:srgbClr val="06AEAA"/>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s-ES" sz="1400" b="1" dirty="0">
                <a:latin typeface="Montserrat" panose="00000500000000000000" pitchFamily="50" charset="0"/>
              </a:rPr>
              <a:t>Para pacientes sin complicaciones, la ecocardiografía debe repetirse tanto dentro de 1 a 2 semanas como de 4 a 6 semanas después del tratamiento. </a:t>
            </a:r>
            <a:endParaRPr lang="es-CO" sz="1400" b="1" dirty="0">
              <a:latin typeface="Montserrat" panose="00000500000000000000" pitchFamily="50" charset="0"/>
            </a:endParaRPr>
          </a:p>
        </p:txBody>
      </p:sp>
      <p:sp>
        <p:nvSpPr>
          <p:cNvPr id="7" name="CuadroTexto 6">
            <a:extLst>
              <a:ext uri="{FF2B5EF4-FFF2-40B4-BE49-F238E27FC236}">
                <a16:creationId xmlns:a16="http://schemas.microsoft.com/office/drawing/2014/main" id="{64400FB9-659F-44CB-90F8-6A1F9320CC34}"/>
              </a:ext>
            </a:extLst>
          </p:cNvPr>
          <p:cNvSpPr txBox="1"/>
          <p:nvPr/>
        </p:nvSpPr>
        <p:spPr>
          <a:xfrm>
            <a:off x="3150197" y="6488668"/>
            <a:ext cx="6100010" cy="307777"/>
          </a:xfrm>
          <a:prstGeom prst="rect">
            <a:avLst/>
          </a:prstGeom>
          <a:noFill/>
        </p:spPr>
        <p:txBody>
          <a:bodyPr wrap="square">
            <a:spAutoFit/>
          </a:bodyPr>
          <a:lstStyle/>
          <a:p>
            <a:pPr algn="ctr"/>
            <a:r>
              <a:rPr lang="es-CO" sz="1400" b="0" u="none" strike="noStrike" baseline="0" dirty="0"/>
              <a:t>Circulation. 2017;135:e927–e999.</a:t>
            </a:r>
            <a:endParaRPr lang="es-CO" sz="1400" dirty="0"/>
          </a:p>
        </p:txBody>
      </p:sp>
    </p:spTree>
    <p:extLst>
      <p:ext uri="{BB962C8B-B14F-4D97-AF65-F5344CB8AC3E}">
        <p14:creationId xmlns:p14="http://schemas.microsoft.com/office/powerpoint/2010/main" val="335267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CD6D7A5-6B2C-4D13-B8DB-AC770B18FC83}"/>
              </a:ext>
            </a:extLst>
          </p:cNvPr>
          <p:cNvSpPr>
            <a:spLocks noGrp="1"/>
          </p:cNvSpPr>
          <p:nvPr>
            <p:ph type="title"/>
          </p:nvPr>
        </p:nvSpPr>
        <p:spPr>
          <a:xfrm>
            <a:off x="838200" y="61555"/>
            <a:ext cx="10515600" cy="1325563"/>
          </a:xfrm>
        </p:spPr>
        <p:txBody>
          <a:bodyPr/>
          <a:lstStyle/>
          <a:p>
            <a:r>
              <a:rPr lang="es-ES" dirty="0"/>
              <a:t>Epidemiología</a:t>
            </a:r>
            <a:endParaRPr lang="es-CO" dirty="0"/>
          </a:p>
        </p:txBody>
      </p:sp>
      <p:graphicFrame>
        <p:nvGraphicFramePr>
          <p:cNvPr id="4" name="Marcador de contenido 3">
            <a:extLst>
              <a:ext uri="{FF2B5EF4-FFF2-40B4-BE49-F238E27FC236}">
                <a16:creationId xmlns:a16="http://schemas.microsoft.com/office/drawing/2014/main" id="{BF9DCD79-A96E-49AE-8480-E23B1405B1F7}"/>
              </a:ext>
            </a:extLst>
          </p:cNvPr>
          <p:cNvGraphicFramePr>
            <a:graphicFrameLocks noGrp="1"/>
          </p:cNvGraphicFramePr>
          <p:nvPr>
            <p:ph idx="1"/>
            <p:extLst>
              <p:ext uri="{D42A27DB-BD31-4B8C-83A1-F6EECF244321}">
                <p14:modId xmlns:p14="http://schemas.microsoft.com/office/powerpoint/2010/main" val="1330525447"/>
              </p:ext>
            </p:extLst>
          </p:nvPr>
        </p:nvGraphicFramePr>
        <p:xfrm>
          <a:off x="838200" y="1311965"/>
          <a:ext cx="10515600" cy="231527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CuadroTexto 5">
            <a:extLst>
              <a:ext uri="{FF2B5EF4-FFF2-40B4-BE49-F238E27FC236}">
                <a16:creationId xmlns:a16="http://schemas.microsoft.com/office/drawing/2014/main" id="{0D47B1B5-FE3D-4D76-A078-229A4767952D}"/>
              </a:ext>
            </a:extLst>
          </p:cNvPr>
          <p:cNvSpPr txBox="1"/>
          <p:nvPr/>
        </p:nvSpPr>
        <p:spPr>
          <a:xfrm>
            <a:off x="3150197" y="6488668"/>
            <a:ext cx="6100010" cy="307777"/>
          </a:xfrm>
          <a:prstGeom prst="rect">
            <a:avLst/>
          </a:prstGeom>
          <a:noFill/>
        </p:spPr>
        <p:txBody>
          <a:bodyPr wrap="square">
            <a:spAutoFit/>
          </a:bodyPr>
          <a:lstStyle/>
          <a:p>
            <a:pPr algn="ctr"/>
            <a:r>
              <a:rPr lang="es-CO" sz="1400" b="0" u="none" strike="noStrike" baseline="0" dirty="0"/>
              <a:t>Circulation. 2017;135:e927–e999.</a:t>
            </a:r>
            <a:endParaRPr lang="es-CO" sz="1400" dirty="0"/>
          </a:p>
        </p:txBody>
      </p:sp>
    </p:spTree>
    <p:extLst>
      <p:ext uri="{BB962C8B-B14F-4D97-AF65-F5344CB8AC3E}">
        <p14:creationId xmlns:p14="http://schemas.microsoft.com/office/powerpoint/2010/main" val="148273669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053D96B-7759-2D45-A06F-BD3A7F14196E}"/>
              </a:ext>
            </a:extLst>
          </p:cNvPr>
          <p:cNvSpPr>
            <a:spLocks noGrp="1"/>
          </p:cNvSpPr>
          <p:nvPr>
            <p:ph type="title"/>
          </p:nvPr>
        </p:nvSpPr>
        <p:spPr>
          <a:xfrm>
            <a:off x="1179226" y="67387"/>
            <a:ext cx="9833548" cy="1325563"/>
          </a:xfrm>
        </p:spPr>
        <p:txBody>
          <a:bodyPr>
            <a:normAutofit/>
          </a:bodyPr>
          <a:lstStyle/>
          <a:p>
            <a:pPr algn="ctr"/>
            <a:r>
              <a:rPr lang="es-ES" sz="2000" dirty="0"/>
              <a:t>Recomendaciones para la valoración cardiovascular para el diagnóstico y seguimiento durante la enfermedad aguda</a:t>
            </a:r>
            <a:endParaRPr lang="es-CO" sz="2000" dirty="0"/>
          </a:p>
        </p:txBody>
      </p:sp>
      <p:graphicFrame>
        <p:nvGraphicFramePr>
          <p:cNvPr id="5" name="Marcador de contenido 2">
            <a:extLst>
              <a:ext uri="{FF2B5EF4-FFF2-40B4-BE49-F238E27FC236}">
                <a16:creationId xmlns:a16="http://schemas.microsoft.com/office/drawing/2014/main" id="{FD8781EA-79D3-482B-8366-8AFB5ADB0169}"/>
              </a:ext>
            </a:extLst>
          </p:cNvPr>
          <p:cNvGraphicFramePr>
            <a:graphicFrameLocks noGrp="1"/>
          </p:cNvGraphicFramePr>
          <p:nvPr>
            <p:ph idx="1"/>
            <p:extLst>
              <p:ext uri="{D42A27DB-BD31-4B8C-83A1-F6EECF244321}">
                <p14:modId xmlns:p14="http://schemas.microsoft.com/office/powerpoint/2010/main" val="3611450528"/>
              </p:ext>
            </p:extLst>
          </p:nvPr>
        </p:nvGraphicFramePr>
        <p:xfrm>
          <a:off x="1036320" y="1250075"/>
          <a:ext cx="10119360" cy="228821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CuadroTexto 5">
            <a:extLst>
              <a:ext uri="{FF2B5EF4-FFF2-40B4-BE49-F238E27FC236}">
                <a16:creationId xmlns:a16="http://schemas.microsoft.com/office/drawing/2014/main" id="{8C45E568-B3E7-4AD0-8F20-FDC312F05961}"/>
              </a:ext>
            </a:extLst>
          </p:cNvPr>
          <p:cNvSpPr txBox="1"/>
          <p:nvPr/>
        </p:nvSpPr>
        <p:spPr>
          <a:xfrm>
            <a:off x="3150197" y="6488668"/>
            <a:ext cx="6100010" cy="307777"/>
          </a:xfrm>
          <a:prstGeom prst="rect">
            <a:avLst/>
          </a:prstGeom>
          <a:noFill/>
        </p:spPr>
        <p:txBody>
          <a:bodyPr wrap="square">
            <a:spAutoFit/>
          </a:bodyPr>
          <a:lstStyle/>
          <a:p>
            <a:pPr algn="ctr"/>
            <a:r>
              <a:rPr lang="es-CO" sz="1400" b="0" u="none" strike="noStrike" baseline="0" dirty="0"/>
              <a:t>Circulation. 2017;135:e927–e999.</a:t>
            </a:r>
            <a:endParaRPr lang="es-CO" sz="1400" dirty="0"/>
          </a:p>
        </p:txBody>
      </p:sp>
    </p:spTree>
    <p:extLst>
      <p:ext uri="{BB962C8B-B14F-4D97-AF65-F5344CB8AC3E}">
        <p14:creationId xmlns:p14="http://schemas.microsoft.com/office/powerpoint/2010/main" val="773055311"/>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C6F62DA-1045-DF42-AAA6-F98BB053B7D4}"/>
              </a:ext>
            </a:extLst>
          </p:cNvPr>
          <p:cNvSpPr>
            <a:spLocks noGrp="1"/>
          </p:cNvSpPr>
          <p:nvPr>
            <p:ph type="title"/>
          </p:nvPr>
        </p:nvSpPr>
        <p:spPr>
          <a:xfrm>
            <a:off x="685760" y="1662802"/>
            <a:ext cx="4131365" cy="1325563"/>
          </a:xfrm>
        </p:spPr>
        <p:txBody>
          <a:bodyPr>
            <a:normAutofit/>
          </a:bodyPr>
          <a:lstStyle/>
          <a:p>
            <a:pPr algn="ctr"/>
            <a:r>
              <a:rPr lang="es-CO" sz="4000" dirty="0"/>
              <a:t>FR Aneurismas Coronarios</a:t>
            </a:r>
          </a:p>
        </p:txBody>
      </p:sp>
      <p:graphicFrame>
        <p:nvGraphicFramePr>
          <p:cNvPr id="5" name="Marcador de contenido 4">
            <a:extLst>
              <a:ext uri="{FF2B5EF4-FFF2-40B4-BE49-F238E27FC236}">
                <a16:creationId xmlns:a16="http://schemas.microsoft.com/office/drawing/2014/main" id="{400908DB-10C3-6E4D-B0C4-747E9B33A38C}"/>
              </a:ext>
            </a:extLst>
          </p:cNvPr>
          <p:cNvGraphicFramePr>
            <a:graphicFrameLocks noGrp="1"/>
          </p:cNvGraphicFramePr>
          <p:nvPr>
            <p:ph idx="1"/>
            <p:extLst>
              <p:ext uri="{D42A27DB-BD31-4B8C-83A1-F6EECF244321}">
                <p14:modId xmlns:p14="http://schemas.microsoft.com/office/powerpoint/2010/main" val="3597408043"/>
              </p:ext>
            </p:extLst>
          </p:nvPr>
        </p:nvGraphicFramePr>
        <p:xfrm>
          <a:off x="5274365" y="1046922"/>
          <a:ext cx="6079435" cy="388288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CuadroTexto 6">
            <a:extLst>
              <a:ext uri="{FF2B5EF4-FFF2-40B4-BE49-F238E27FC236}">
                <a16:creationId xmlns:a16="http://schemas.microsoft.com/office/drawing/2014/main" id="{1092E3CC-DBE9-415B-B22D-904A272B5077}"/>
              </a:ext>
            </a:extLst>
          </p:cNvPr>
          <p:cNvSpPr txBox="1"/>
          <p:nvPr/>
        </p:nvSpPr>
        <p:spPr>
          <a:xfrm>
            <a:off x="3150197" y="6488668"/>
            <a:ext cx="6100010" cy="307777"/>
          </a:xfrm>
          <a:prstGeom prst="rect">
            <a:avLst/>
          </a:prstGeom>
          <a:noFill/>
        </p:spPr>
        <p:txBody>
          <a:bodyPr wrap="square">
            <a:spAutoFit/>
          </a:bodyPr>
          <a:lstStyle/>
          <a:p>
            <a:pPr algn="ctr"/>
            <a:r>
              <a:rPr lang="es-CO" sz="1400" b="0" u="none" strike="noStrike" baseline="0" dirty="0"/>
              <a:t>Circulation. 2017;135:e927–e999.</a:t>
            </a:r>
            <a:endParaRPr lang="es-CO" sz="1400" dirty="0"/>
          </a:p>
        </p:txBody>
      </p:sp>
    </p:spTree>
    <p:extLst>
      <p:ext uri="{BB962C8B-B14F-4D97-AF65-F5344CB8AC3E}">
        <p14:creationId xmlns:p14="http://schemas.microsoft.com/office/powerpoint/2010/main" val="1295963825"/>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7AA6997-D484-CA44-81D8-D762EA69ADAB}"/>
              </a:ext>
            </a:extLst>
          </p:cNvPr>
          <p:cNvSpPr>
            <a:spLocks noGrp="1"/>
          </p:cNvSpPr>
          <p:nvPr>
            <p:ph type="title"/>
          </p:nvPr>
        </p:nvSpPr>
        <p:spPr>
          <a:xfrm>
            <a:off x="267667" y="1653868"/>
            <a:ext cx="4184374" cy="1325563"/>
          </a:xfrm>
        </p:spPr>
        <p:txBody>
          <a:bodyPr>
            <a:normAutofit/>
          </a:bodyPr>
          <a:lstStyle/>
          <a:p>
            <a:pPr algn="ctr"/>
            <a:r>
              <a:rPr lang="es-CO" sz="4000" dirty="0"/>
              <a:t>Otras Imágenes</a:t>
            </a:r>
          </a:p>
        </p:txBody>
      </p:sp>
      <p:pic>
        <p:nvPicPr>
          <p:cNvPr id="5" name="Imagen 4">
            <a:extLst>
              <a:ext uri="{FF2B5EF4-FFF2-40B4-BE49-F238E27FC236}">
                <a16:creationId xmlns:a16="http://schemas.microsoft.com/office/drawing/2014/main" id="{04BB7328-1A4F-C143-A422-268C20960879}"/>
              </a:ext>
            </a:extLst>
          </p:cNvPr>
          <p:cNvPicPr>
            <a:picLocks noChangeAspect="1"/>
          </p:cNvPicPr>
          <p:nvPr/>
        </p:nvPicPr>
        <p:blipFill rotWithShape="1">
          <a:blip r:embed="rId2"/>
          <a:srcRect t="71958"/>
          <a:stretch/>
        </p:blipFill>
        <p:spPr>
          <a:xfrm>
            <a:off x="8348151" y="2300573"/>
            <a:ext cx="3653524" cy="2091855"/>
          </a:xfrm>
          <a:prstGeom prst="rect">
            <a:avLst/>
          </a:prstGeom>
        </p:spPr>
      </p:pic>
      <p:pic>
        <p:nvPicPr>
          <p:cNvPr id="8" name="Imagen 7">
            <a:extLst>
              <a:ext uri="{FF2B5EF4-FFF2-40B4-BE49-F238E27FC236}">
                <a16:creationId xmlns:a16="http://schemas.microsoft.com/office/drawing/2014/main" id="{644D6A6F-8786-4ADE-847B-9E8DD8BA9C98}"/>
              </a:ext>
            </a:extLst>
          </p:cNvPr>
          <p:cNvPicPr>
            <a:picLocks noChangeAspect="1"/>
          </p:cNvPicPr>
          <p:nvPr/>
        </p:nvPicPr>
        <p:blipFill rotWithShape="1">
          <a:blip r:embed="rId2"/>
          <a:srcRect t="35872" b="27937"/>
          <a:stretch/>
        </p:blipFill>
        <p:spPr>
          <a:xfrm>
            <a:off x="4782758" y="3408056"/>
            <a:ext cx="3578605" cy="2644318"/>
          </a:xfrm>
          <a:prstGeom prst="rect">
            <a:avLst/>
          </a:prstGeom>
        </p:spPr>
      </p:pic>
      <p:pic>
        <p:nvPicPr>
          <p:cNvPr id="9" name="Imagen 8">
            <a:extLst>
              <a:ext uri="{FF2B5EF4-FFF2-40B4-BE49-F238E27FC236}">
                <a16:creationId xmlns:a16="http://schemas.microsoft.com/office/drawing/2014/main" id="{96585F43-47A4-4220-81AB-FEFE3D0C530B}"/>
              </a:ext>
            </a:extLst>
          </p:cNvPr>
          <p:cNvPicPr>
            <a:picLocks noChangeAspect="1"/>
          </p:cNvPicPr>
          <p:nvPr/>
        </p:nvPicPr>
        <p:blipFill rotWithShape="1">
          <a:blip r:embed="rId2"/>
          <a:srcRect b="63423"/>
          <a:stretch/>
        </p:blipFill>
        <p:spPr>
          <a:xfrm>
            <a:off x="4741747" y="643317"/>
            <a:ext cx="3619616" cy="2703183"/>
          </a:xfrm>
          <a:prstGeom prst="rect">
            <a:avLst/>
          </a:prstGeom>
        </p:spPr>
      </p:pic>
      <p:sp>
        <p:nvSpPr>
          <p:cNvPr id="7" name="CuadroTexto 6">
            <a:extLst>
              <a:ext uri="{FF2B5EF4-FFF2-40B4-BE49-F238E27FC236}">
                <a16:creationId xmlns:a16="http://schemas.microsoft.com/office/drawing/2014/main" id="{F1EDA0A7-9FC0-49BD-8AAE-61814BF50F80}"/>
              </a:ext>
            </a:extLst>
          </p:cNvPr>
          <p:cNvSpPr txBox="1"/>
          <p:nvPr/>
        </p:nvSpPr>
        <p:spPr>
          <a:xfrm>
            <a:off x="3150197" y="6488668"/>
            <a:ext cx="6100010" cy="307777"/>
          </a:xfrm>
          <a:prstGeom prst="rect">
            <a:avLst/>
          </a:prstGeom>
          <a:noFill/>
        </p:spPr>
        <p:txBody>
          <a:bodyPr wrap="square">
            <a:spAutoFit/>
          </a:bodyPr>
          <a:lstStyle/>
          <a:p>
            <a:pPr algn="ctr"/>
            <a:r>
              <a:rPr lang="es-CO" sz="1400" b="0" u="none" strike="noStrike" baseline="0" dirty="0"/>
              <a:t>Circulation. 2017;135:e927–e999.</a:t>
            </a:r>
            <a:endParaRPr lang="es-CO" sz="1400" dirty="0"/>
          </a:p>
        </p:txBody>
      </p:sp>
    </p:spTree>
    <p:extLst>
      <p:ext uri="{BB962C8B-B14F-4D97-AF65-F5344CB8AC3E}">
        <p14:creationId xmlns:p14="http://schemas.microsoft.com/office/powerpoint/2010/main" val="721915253"/>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02BDA28-9495-486C-8ABE-126B31C1F056}"/>
              </a:ext>
            </a:extLst>
          </p:cNvPr>
          <p:cNvSpPr>
            <a:spLocks noGrp="1"/>
          </p:cNvSpPr>
          <p:nvPr>
            <p:ph type="ctrTitle"/>
          </p:nvPr>
        </p:nvSpPr>
        <p:spPr>
          <a:xfrm>
            <a:off x="1060826" y="1129459"/>
            <a:ext cx="3609410" cy="2014254"/>
          </a:xfrm>
        </p:spPr>
        <p:txBody>
          <a:bodyPr anchor="ctr">
            <a:normAutofit/>
          </a:bodyPr>
          <a:lstStyle/>
          <a:p>
            <a:r>
              <a:rPr lang="es-MX" sz="4000" dirty="0"/>
              <a:t>Tratamiento</a:t>
            </a:r>
            <a:endParaRPr lang="es-CO" sz="5400" dirty="0"/>
          </a:p>
        </p:txBody>
      </p:sp>
      <p:sp>
        <p:nvSpPr>
          <p:cNvPr id="4" name="CuadroTexto 3">
            <a:extLst>
              <a:ext uri="{FF2B5EF4-FFF2-40B4-BE49-F238E27FC236}">
                <a16:creationId xmlns:a16="http://schemas.microsoft.com/office/drawing/2014/main" id="{622295FE-B9F5-40F4-9CB5-CB8141F83041}"/>
              </a:ext>
            </a:extLst>
          </p:cNvPr>
          <p:cNvSpPr txBox="1"/>
          <p:nvPr/>
        </p:nvSpPr>
        <p:spPr>
          <a:xfrm>
            <a:off x="3150197" y="6488668"/>
            <a:ext cx="6100010" cy="307777"/>
          </a:xfrm>
          <a:prstGeom prst="rect">
            <a:avLst/>
          </a:prstGeom>
          <a:noFill/>
        </p:spPr>
        <p:txBody>
          <a:bodyPr wrap="square">
            <a:spAutoFit/>
          </a:bodyPr>
          <a:lstStyle/>
          <a:p>
            <a:pPr algn="ctr"/>
            <a:r>
              <a:rPr lang="es-CO" sz="1400" b="0" u="none" strike="noStrike" baseline="0" dirty="0"/>
              <a:t>Circulation. 2017;135:e927–e999.</a:t>
            </a:r>
            <a:endParaRPr lang="es-CO" sz="1400" dirty="0"/>
          </a:p>
        </p:txBody>
      </p:sp>
      <p:pic>
        <p:nvPicPr>
          <p:cNvPr id="3076" name="Picture 4" descr="ᐈ Jeringas animadas imágenes de stock, dibujos jeringa de dibujos animados  | descargar en Depositphotos®">
            <a:extLst>
              <a:ext uri="{FF2B5EF4-FFF2-40B4-BE49-F238E27FC236}">
                <a16:creationId xmlns:a16="http://schemas.microsoft.com/office/drawing/2014/main" id="{3A9B4A20-122E-47F3-A2EA-C4C2798F7BD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00870" y="1070736"/>
            <a:ext cx="4655152" cy="349136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86575031"/>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4C630FB-43D4-4833-850A-572E257D912E}"/>
              </a:ext>
            </a:extLst>
          </p:cNvPr>
          <p:cNvSpPr>
            <a:spLocks noGrp="1"/>
          </p:cNvSpPr>
          <p:nvPr>
            <p:ph type="title"/>
          </p:nvPr>
        </p:nvSpPr>
        <p:spPr>
          <a:xfrm>
            <a:off x="521298" y="1601376"/>
            <a:ext cx="3547120" cy="1325563"/>
          </a:xfrm>
        </p:spPr>
        <p:txBody>
          <a:bodyPr>
            <a:normAutofit/>
          </a:bodyPr>
          <a:lstStyle/>
          <a:p>
            <a:pPr algn="ctr"/>
            <a:r>
              <a:rPr lang="es-MX" sz="4000" dirty="0"/>
              <a:t>Fase Aguda</a:t>
            </a:r>
            <a:endParaRPr lang="es-CO" sz="4000" dirty="0"/>
          </a:p>
        </p:txBody>
      </p:sp>
      <p:sp>
        <p:nvSpPr>
          <p:cNvPr id="3" name="Marcador de contenido 2">
            <a:extLst>
              <a:ext uri="{FF2B5EF4-FFF2-40B4-BE49-F238E27FC236}">
                <a16:creationId xmlns:a16="http://schemas.microsoft.com/office/drawing/2014/main" id="{8636CE1A-6BA3-43BF-AB02-6CB4CBBCB001}"/>
              </a:ext>
            </a:extLst>
          </p:cNvPr>
          <p:cNvSpPr>
            <a:spLocks noGrp="1"/>
          </p:cNvSpPr>
          <p:nvPr>
            <p:ph idx="1"/>
          </p:nvPr>
        </p:nvSpPr>
        <p:spPr>
          <a:xfrm>
            <a:off x="1457178" y="1825625"/>
            <a:ext cx="9896621" cy="4351338"/>
          </a:xfrm>
        </p:spPr>
        <p:txBody>
          <a:bodyPr>
            <a:normAutofit/>
          </a:bodyPr>
          <a:lstStyle/>
          <a:p>
            <a:pPr marL="0" indent="0">
              <a:buNone/>
            </a:pPr>
            <a:br>
              <a:rPr lang="es-MX" sz="3200" dirty="0">
                <a:effectLst/>
                <a:latin typeface="Avenir Next" panose="020B0503020202020204" pitchFamily="34" charset="0"/>
                <a:ea typeface="Calibri" panose="020F0502020204030204" pitchFamily="34" charset="0"/>
                <a:cs typeface="Times New Roman" panose="02020603050405020304" pitchFamily="18" charset="0"/>
              </a:rPr>
            </a:br>
            <a:endParaRPr lang="es-CO" sz="3200" dirty="0">
              <a:latin typeface="Avenir Next" panose="020B0503020202020204" pitchFamily="34" charset="0"/>
            </a:endParaRPr>
          </a:p>
        </p:txBody>
      </p:sp>
      <p:graphicFrame>
        <p:nvGraphicFramePr>
          <p:cNvPr id="4" name="Diagrama 3">
            <a:extLst>
              <a:ext uri="{FF2B5EF4-FFF2-40B4-BE49-F238E27FC236}">
                <a16:creationId xmlns:a16="http://schemas.microsoft.com/office/drawing/2014/main" id="{F49695DB-24F2-4EC0-9490-1862A2A1C885}"/>
              </a:ext>
            </a:extLst>
          </p:cNvPr>
          <p:cNvGraphicFramePr/>
          <p:nvPr>
            <p:extLst>
              <p:ext uri="{D42A27DB-BD31-4B8C-83A1-F6EECF244321}">
                <p14:modId xmlns:p14="http://schemas.microsoft.com/office/powerpoint/2010/main" val="3084333556"/>
              </p:ext>
            </p:extLst>
          </p:nvPr>
        </p:nvGraphicFramePr>
        <p:xfrm>
          <a:off x="5295072" y="1514197"/>
          <a:ext cx="6182554" cy="382960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CuadroTexto 5">
            <a:extLst>
              <a:ext uri="{FF2B5EF4-FFF2-40B4-BE49-F238E27FC236}">
                <a16:creationId xmlns:a16="http://schemas.microsoft.com/office/drawing/2014/main" id="{06E801EA-63C3-4ABD-ABFE-F79ACB14B31F}"/>
              </a:ext>
            </a:extLst>
          </p:cNvPr>
          <p:cNvSpPr txBox="1"/>
          <p:nvPr/>
        </p:nvSpPr>
        <p:spPr>
          <a:xfrm>
            <a:off x="3150197" y="6488668"/>
            <a:ext cx="6100010" cy="307777"/>
          </a:xfrm>
          <a:prstGeom prst="rect">
            <a:avLst/>
          </a:prstGeom>
          <a:noFill/>
        </p:spPr>
        <p:txBody>
          <a:bodyPr wrap="square">
            <a:spAutoFit/>
          </a:bodyPr>
          <a:lstStyle/>
          <a:p>
            <a:pPr algn="ctr"/>
            <a:r>
              <a:rPr lang="es-CO" sz="1400" b="0" u="none" strike="noStrike" baseline="0" dirty="0"/>
              <a:t>Circulation. 2017;135:e927–e999.</a:t>
            </a:r>
            <a:endParaRPr lang="es-CO" sz="1400" dirty="0"/>
          </a:p>
        </p:txBody>
      </p:sp>
    </p:spTree>
    <p:extLst>
      <p:ext uri="{BB962C8B-B14F-4D97-AF65-F5344CB8AC3E}">
        <p14:creationId xmlns:p14="http://schemas.microsoft.com/office/powerpoint/2010/main" val="3978723709"/>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4C630FB-43D4-4833-850A-572E257D912E}"/>
              </a:ext>
            </a:extLst>
          </p:cNvPr>
          <p:cNvSpPr>
            <a:spLocks noGrp="1"/>
          </p:cNvSpPr>
          <p:nvPr>
            <p:ph type="title"/>
          </p:nvPr>
        </p:nvSpPr>
        <p:spPr>
          <a:xfrm>
            <a:off x="437322" y="1513920"/>
            <a:ext cx="4329279" cy="1325563"/>
          </a:xfrm>
        </p:spPr>
        <p:txBody>
          <a:bodyPr>
            <a:noAutofit/>
          </a:bodyPr>
          <a:lstStyle/>
          <a:p>
            <a:pPr algn="ctr"/>
            <a:r>
              <a:rPr lang="es-MX" sz="4000" dirty="0"/>
              <a:t>¿A Quienes Debo Tratar?</a:t>
            </a:r>
            <a:endParaRPr lang="es-CO" sz="4000" dirty="0"/>
          </a:p>
        </p:txBody>
      </p:sp>
      <p:sp>
        <p:nvSpPr>
          <p:cNvPr id="3" name="Marcador de contenido 2">
            <a:extLst>
              <a:ext uri="{FF2B5EF4-FFF2-40B4-BE49-F238E27FC236}">
                <a16:creationId xmlns:a16="http://schemas.microsoft.com/office/drawing/2014/main" id="{8636CE1A-6BA3-43BF-AB02-6CB4CBBCB001}"/>
              </a:ext>
            </a:extLst>
          </p:cNvPr>
          <p:cNvSpPr>
            <a:spLocks noGrp="1"/>
          </p:cNvSpPr>
          <p:nvPr>
            <p:ph idx="1"/>
          </p:nvPr>
        </p:nvSpPr>
        <p:spPr>
          <a:xfrm>
            <a:off x="1457178" y="1825625"/>
            <a:ext cx="9896621" cy="4351338"/>
          </a:xfrm>
        </p:spPr>
        <p:txBody>
          <a:bodyPr>
            <a:normAutofit/>
          </a:bodyPr>
          <a:lstStyle/>
          <a:p>
            <a:pPr marL="0" indent="0">
              <a:buNone/>
            </a:pPr>
            <a:br>
              <a:rPr lang="es-MX" sz="3200" dirty="0">
                <a:effectLst/>
                <a:latin typeface="Avenir Next" panose="020B0503020202020204" pitchFamily="34" charset="0"/>
                <a:ea typeface="Calibri" panose="020F0502020204030204" pitchFamily="34" charset="0"/>
                <a:cs typeface="Times New Roman" panose="02020603050405020304" pitchFamily="18" charset="0"/>
              </a:rPr>
            </a:br>
            <a:endParaRPr lang="es-CO" sz="3200" dirty="0">
              <a:latin typeface="Avenir Next" panose="020B0503020202020204" pitchFamily="34" charset="0"/>
            </a:endParaRPr>
          </a:p>
        </p:txBody>
      </p:sp>
      <p:graphicFrame>
        <p:nvGraphicFramePr>
          <p:cNvPr id="4" name="Diagrama 3">
            <a:extLst>
              <a:ext uri="{FF2B5EF4-FFF2-40B4-BE49-F238E27FC236}">
                <a16:creationId xmlns:a16="http://schemas.microsoft.com/office/drawing/2014/main" id="{F49695DB-24F2-4EC0-9490-1862A2A1C885}"/>
              </a:ext>
            </a:extLst>
          </p:cNvPr>
          <p:cNvGraphicFramePr/>
          <p:nvPr>
            <p:extLst>
              <p:ext uri="{D42A27DB-BD31-4B8C-83A1-F6EECF244321}">
                <p14:modId xmlns:p14="http://schemas.microsoft.com/office/powerpoint/2010/main" val="2791521586"/>
              </p:ext>
            </p:extLst>
          </p:nvPr>
        </p:nvGraphicFramePr>
        <p:xfrm>
          <a:off x="5022573" y="1144588"/>
          <a:ext cx="6732105" cy="352266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CuadroTexto 5">
            <a:extLst>
              <a:ext uri="{FF2B5EF4-FFF2-40B4-BE49-F238E27FC236}">
                <a16:creationId xmlns:a16="http://schemas.microsoft.com/office/drawing/2014/main" id="{46D3C225-7035-49D6-A5A3-192B1BC8D061}"/>
              </a:ext>
            </a:extLst>
          </p:cNvPr>
          <p:cNvSpPr txBox="1"/>
          <p:nvPr/>
        </p:nvSpPr>
        <p:spPr>
          <a:xfrm>
            <a:off x="3150197" y="6488668"/>
            <a:ext cx="6100010" cy="307777"/>
          </a:xfrm>
          <a:prstGeom prst="rect">
            <a:avLst/>
          </a:prstGeom>
          <a:noFill/>
        </p:spPr>
        <p:txBody>
          <a:bodyPr wrap="square">
            <a:spAutoFit/>
          </a:bodyPr>
          <a:lstStyle/>
          <a:p>
            <a:pPr algn="ctr"/>
            <a:r>
              <a:rPr lang="es-CO" sz="1400" b="0" u="none" strike="noStrike" baseline="0" dirty="0"/>
              <a:t>Circulation. 2017;135:e927–e999.</a:t>
            </a:r>
            <a:endParaRPr lang="es-CO" sz="1400" dirty="0"/>
          </a:p>
        </p:txBody>
      </p:sp>
    </p:spTree>
    <p:extLst>
      <p:ext uri="{BB962C8B-B14F-4D97-AF65-F5344CB8AC3E}">
        <p14:creationId xmlns:p14="http://schemas.microsoft.com/office/powerpoint/2010/main" val="3002770550"/>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4C630FB-43D4-4833-850A-572E257D912E}"/>
              </a:ext>
            </a:extLst>
          </p:cNvPr>
          <p:cNvSpPr>
            <a:spLocks noGrp="1"/>
          </p:cNvSpPr>
          <p:nvPr>
            <p:ph type="title"/>
          </p:nvPr>
        </p:nvSpPr>
        <p:spPr>
          <a:xfrm>
            <a:off x="443132" y="79149"/>
            <a:ext cx="10515600" cy="1325563"/>
          </a:xfrm>
        </p:spPr>
        <p:txBody>
          <a:bodyPr>
            <a:normAutofit/>
          </a:bodyPr>
          <a:lstStyle/>
          <a:p>
            <a:r>
              <a:rPr lang="es-MX" dirty="0">
                <a:latin typeface="Montserrat" panose="00000500000000000000"/>
              </a:rPr>
              <a:t>Gammaglobulina</a:t>
            </a:r>
            <a:endParaRPr lang="es-CO" dirty="0">
              <a:latin typeface="Montserrat" panose="00000500000000000000"/>
            </a:endParaRPr>
          </a:p>
        </p:txBody>
      </p:sp>
      <p:sp>
        <p:nvSpPr>
          <p:cNvPr id="3" name="Marcador de contenido 2">
            <a:extLst>
              <a:ext uri="{FF2B5EF4-FFF2-40B4-BE49-F238E27FC236}">
                <a16:creationId xmlns:a16="http://schemas.microsoft.com/office/drawing/2014/main" id="{8636CE1A-6BA3-43BF-AB02-6CB4CBBCB001}"/>
              </a:ext>
            </a:extLst>
          </p:cNvPr>
          <p:cNvSpPr>
            <a:spLocks noGrp="1"/>
          </p:cNvSpPr>
          <p:nvPr>
            <p:ph idx="1"/>
          </p:nvPr>
        </p:nvSpPr>
        <p:spPr>
          <a:xfrm>
            <a:off x="443132" y="1136102"/>
            <a:ext cx="10515600" cy="3142301"/>
          </a:xfrm>
        </p:spPr>
        <p:txBody>
          <a:bodyPr>
            <a:normAutofit/>
          </a:bodyPr>
          <a:lstStyle/>
          <a:p>
            <a:r>
              <a:rPr lang="es-MX" sz="2000" dirty="0">
                <a:latin typeface="Montserrat"/>
                <a:ea typeface="Calibri" panose="020F0502020204030204" pitchFamily="34" charset="0"/>
                <a:cs typeface="Times New Roman" panose="02020603050405020304" pitchFamily="18" charset="0"/>
              </a:rPr>
              <a:t>D</a:t>
            </a:r>
            <a:r>
              <a:rPr lang="es-MX" sz="2000" dirty="0">
                <a:effectLst/>
                <a:latin typeface="Montserrat"/>
                <a:ea typeface="Calibri" panose="020F0502020204030204" pitchFamily="34" charset="0"/>
                <a:cs typeface="Times New Roman" panose="02020603050405020304" pitchFamily="18" charset="0"/>
              </a:rPr>
              <a:t>isminuir las anomalías en arterias coronarias.</a:t>
            </a:r>
          </a:p>
          <a:p>
            <a:r>
              <a:rPr lang="es-MX" sz="2000" dirty="0">
                <a:latin typeface="Montserrat"/>
                <a:ea typeface="Calibri" panose="020F0502020204030204" pitchFamily="34" charset="0"/>
                <a:cs typeface="Times New Roman" panose="02020603050405020304" pitchFamily="18" charset="0"/>
              </a:rPr>
              <a:t>E</a:t>
            </a:r>
            <a:r>
              <a:rPr lang="es-MX" sz="2000" dirty="0">
                <a:effectLst/>
                <a:latin typeface="Montserrat"/>
                <a:ea typeface="Calibri" panose="020F0502020204030204" pitchFamily="34" charset="0"/>
                <a:cs typeface="Times New Roman" panose="02020603050405020304" pitchFamily="18" charset="0"/>
              </a:rPr>
              <a:t>fecto antiinflamatorio generalizado. </a:t>
            </a:r>
            <a:endParaRPr lang="es-MX" sz="2000" dirty="0">
              <a:latin typeface="Montserrat"/>
              <a:ea typeface="Calibri" panose="020F0502020204030204" pitchFamily="34" charset="0"/>
              <a:cs typeface="Times New Roman" panose="02020603050405020304" pitchFamily="18" charset="0"/>
            </a:endParaRPr>
          </a:p>
          <a:p>
            <a:endParaRPr lang="es-MX" sz="2000" dirty="0">
              <a:latin typeface="Montserrat"/>
              <a:ea typeface="Calibri" panose="020F0502020204030204" pitchFamily="34" charset="0"/>
              <a:cs typeface="Times New Roman" panose="02020603050405020304" pitchFamily="18" charset="0"/>
            </a:endParaRPr>
          </a:p>
          <a:p>
            <a:endParaRPr lang="es-MX" sz="2000" dirty="0">
              <a:latin typeface="Montserrat"/>
              <a:ea typeface="Calibri" panose="020F0502020204030204" pitchFamily="34" charset="0"/>
              <a:cs typeface="Times New Roman" panose="02020603050405020304" pitchFamily="18" charset="0"/>
            </a:endParaRPr>
          </a:p>
          <a:p>
            <a:endParaRPr lang="es-MX" sz="2000" dirty="0">
              <a:latin typeface="Montserrat"/>
              <a:ea typeface="Calibri" panose="020F0502020204030204" pitchFamily="34" charset="0"/>
              <a:cs typeface="Times New Roman" panose="02020603050405020304" pitchFamily="18" charset="0"/>
            </a:endParaRPr>
          </a:p>
          <a:p>
            <a:endParaRPr lang="es-MX" sz="2000" dirty="0">
              <a:latin typeface="Montserrat"/>
              <a:ea typeface="Calibri" panose="020F0502020204030204" pitchFamily="34" charset="0"/>
              <a:cs typeface="Times New Roman" panose="02020603050405020304" pitchFamily="18" charset="0"/>
            </a:endParaRPr>
          </a:p>
        </p:txBody>
      </p:sp>
      <p:sp>
        <p:nvSpPr>
          <p:cNvPr id="4" name="Rectángulo 3">
            <a:extLst>
              <a:ext uri="{FF2B5EF4-FFF2-40B4-BE49-F238E27FC236}">
                <a16:creationId xmlns:a16="http://schemas.microsoft.com/office/drawing/2014/main" id="{25578104-2397-4CC5-8C6D-70BEAECC45BD}"/>
              </a:ext>
            </a:extLst>
          </p:cNvPr>
          <p:cNvSpPr/>
          <p:nvPr/>
        </p:nvSpPr>
        <p:spPr>
          <a:xfrm>
            <a:off x="443132" y="1995748"/>
            <a:ext cx="2284827" cy="858128"/>
          </a:xfrm>
          <a:prstGeom prst="rect">
            <a:avLst/>
          </a:prstGeom>
          <a:ln>
            <a:solidFill>
              <a:srgbClr val="152B48"/>
            </a:solidFill>
          </a:ln>
        </p:spPr>
        <p:style>
          <a:lnRef idx="2">
            <a:schemeClr val="dk1"/>
          </a:lnRef>
          <a:fillRef idx="1">
            <a:schemeClr val="lt1"/>
          </a:fillRef>
          <a:effectRef idx="0">
            <a:schemeClr val="dk1"/>
          </a:effectRef>
          <a:fontRef idx="minor">
            <a:schemeClr val="dk1"/>
          </a:fontRef>
        </p:style>
        <p:txBody>
          <a:bodyPr rtlCol="0" anchor="ctr"/>
          <a:lstStyle/>
          <a:p>
            <a:pPr algn="ctr"/>
            <a:r>
              <a:rPr lang="es-MX" dirty="0">
                <a:solidFill>
                  <a:srgbClr val="152B48"/>
                </a:solidFill>
                <a:effectLst/>
                <a:latin typeface="Monserrat"/>
                <a:ea typeface="Calibri" panose="020F0502020204030204" pitchFamily="34" charset="0"/>
                <a:cs typeface="Times New Roman" panose="02020603050405020304" pitchFamily="18" charset="0"/>
              </a:rPr>
              <a:t>Modulación de citocinas</a:t>
            </a:r>
            <a:endParaRPr lang="es-CO" dirty="0">
              <a:solidFill>
                <a:srgbClr val="152B48"/>
              </a:solidFill>
              <a:latin typeface="Monserrat"/>
            </a:endParaRPr>
          </a:p>
        </p:txBody>
      </p:sp>
      <p:sp>
        <p:nvSpPr>
          <p:cNvPr id="5" name="Rectángulo 4">
            <a:extLst>
              <a:ext uri="{FF2B5EF4-FFF2-40B4-BE49-F238E27FC236}">
                <a16:creationId xmlns:a16="http://schemas.microsoft.com/office/drawing/2014/main" id="{0DB663E7-0C5F-4A0D-87C9-A3E62E4F35B3}"/>
              </a:ext>
            </a:extLst>
          </p:cNvPr>
          <p:cNvSpPr/>
          <p:nvPr/>
        </p:nvSpPr>
        <p:spPr>
          <a:xfrm>
            <a:off x="3029737" y="1985012"/>
            <a:ext cx="2284827" cy="858129"/>
          </a:xfrm>
          <a:prstGeom prst="rect">
            <a:avLst/>
          </a:prstGeom>
          <a:ln>
            <a:solidFill>
              <a:srgbClr val="152B48"/>
            </a:solidFill>
          </a:ln>
        </p:spPr>
        <p:style>
          <a:lnRef idx="2">
            <a:schemeClr val="accent1"/>
          </a:lnRef>
          <a:fillRef idx="1">
            <a:schemeClr val="lt1"/>
          </a:fillRef>
          <a:effectRef idx="0">
            <a:schemeClr val="accent1"/>
          </a:effectRef>
          <a:fontRef idx="minor">
            <a:schemeClr val="dk1"/>
          </a:fontRef>
        </p:style>
        <p:txBody>
          <a:bodyPr rtlCol="0" anchor="ctr"/>
          <a:lstStyle/>
          <a:p>
            <a:pPr algn="ctr"/>
            <a:r>
              <a:rPr lang="es-MX" dirty="0">
                <a:solidFill>
                  <a:srgbClr val="152B48"/>
                </a:solidFill>
                <a:latin typeface="Monserrat"/>
                <a:ea typeface="Calibri" panose="020F0502020204030204" pitchFamily="34" charset="0"/>
                <a:cs typeface="Times New Roman" panose="02020603050405020304" pitchFamily="18" charset="0"/>
              </a:rPr>
              <a:t>N</a:t>
            </a:r>
            <a:r>
              <a:rPr lang="es-MX" dirty="0">
                <a:solidFill>
                  <a:srgbClr val="152B48"/>
                </a:solidFill>
                <a:effectLst/>
                <a:latin typeface="Monserrat"/>
                <a:ea typeface="Calibri" panose="020F0502020204030204" pitchFamily="34" charset="0"/>
                <a:cs typeface="Times New Roman" panose="02020603050405020304" pitchFamily="18" charset="0"/>
              </a:rPr>
              <a:t>eutralización de toxinas</a:t>
            </a:r>
            <a:endParaRPr lang="es-CO" dirty="0">
              <a:solidFill>
                <a:srgbClr val="152B48"/>
              </a:solidFill>
              <a:latin typeface="Monserrat"/>
            </a:endParaRPr>
          </a:p>
        </p:txBody>
      </p:sp>
      <p:sp>
        <p:nvSpPr>
          <p:cNvPr id="6" name="Rectángulo 5">
            <a:extLst>
              <a:ext uri="{FF2B5EF4-FFF2-40B4-BE49-F238E27FC236}">
                <a16:creationId xmlns:a16="http://schemas.microsoft.com/office/drawing/2014/main" id="{8572A160-696F-4A8A-A420-DA2F4FE0259C}"/>
              </a:ext>
            </a:extLst>
          </p:cNvPr>
          <p:cNvSpPr/>
          <p:nvPr/>
        </p:nvSpPr>
        <p:spPr>
          <a:xfrm>
            <a:off x="5616342" y="1995748"/>
            <a:ext cx="2375685" cy="858129"/>
          </a:xfrm>
          <a:prstGeom prst="rect">
            <a:avLst/>
          </a:prstGeom>
          <a:ln>
            <a:solidFill>
              <a:srgbClr val="152B48"/>
            </a:solidFill>
          </a:ln>
        </p:spPr>
        <p:style>
          <a:lnRef idx="2">
            <a:schemeClr val="accent3"/>
          </a:lnRef>
          <a:fillRef idx="1">
            <a:schemeClr val="lt1"/>
          </a:fillRef>
          <a:effectRef idx="0">
            <a:schemeClr val="accent3"/>
          </a:effectRef>
          <a:fontRef idx="minor">
            <a:schemeClr val="dk1"/>
          </a:fontRef>
        </p:style>
        <p:txBody>
          <a:bodyPr rtlCol="0" anchor="ctr"/>
          <a:lstStyle/>
          <a:p>
            <a:pPr algn="ctr"/>
            <a:r>
              <a:rPr lang="es-MX" dirty="0">
                <a:solidFill>
                  <a:srgbClr val="152B48"/>
                </a:solidFill>
                <a:latin typeface="Monserrat"/>
                <a:ea typeface="Calibri" panose="020F0502020204030204" pitchFamily="34" charset="0"/>
                <a:cs typeface="Times New Roman" panose="02020603050405020304" pitchFamily="18" charset="0"/>
              </a:rPr>
              <a:t>A</a:t>
            </a:r>
            <a:r>
              <a:rPr lang="es-MX" dirty="0">
                <a:solidFill>
                  <a:srgbClr val="152B48"/>
                </a:solidFill>
                <a:effectLst/>
                <a:latin typeface="Monserrat"/>
                <a:ea typeface="Calibri" panose="020F0502020204030204" pitchFamily="34" charset="0"/>
                <a:cs typeface="Times New Roman" panose="02020603050405020304" pitchFamily="18" charset="0"/>
              </a:rPr>
              <a:t>umenta actividad reguladora de células T</a:t>
            </a:r>
            <a:endParaRPr lang="es-CO" dirty="0">
              <a:solidFill>
                <a:srgbClr val="152B48"/>
              </a:solidFill>
              <a:latin typeface="Monserrat"/>
            </a:endParaRPr>
          </a:p>
        </p:txBody>
      </p:sp>
      <p:sp>
        <p:nvSpPr>
          <p:cNvPr id="7" name="Rectángulo 6">
            <a:extLst>
              <a:ext uri="{FF2B5EF4-FFF2-40B4-BE49-F238E27FC236}">
                <a16:creationId xmlns:a16="http://schemas.microsoft.com/office/drawing/2014/main" id="{DDFE7127-1EFC-45E8-9CAC-AF69BEAB6108}"/>
              </a:ext>
            </a:extLst>
          </p:cNvPr>
          <p:cNvSpPr/>
          <p:nvPr/>
        </p:nvSpPr>
        <p:spPr>
          <a:xfrm>
            <a:off x="8262647" y="2002870"/>
            <a:ext cx="2617763" cy="858129"/>
          </a:xfrm>
          <a:prstGeom prst="rect">
            <a:avLst/>
          </a:prstGeom>
          <a:ln>
            <a:solidFill>
              <a:srgbClr val="152B48"/>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s-MX" dirty="0">
                <a:solidFill>
                  <a:srgbClr val="152B48"/>
                </a:solidFill>
                <a:latin typeface="Monserrat"/>
                <a:ea typeface="Calibri" panose="020F0502020204030204" pitchFamily="34" charset="0"/>
                <a:cs typeface="Times New Roman" panose="02020603050405020304" pitchFamily="18" charset="0"/>
              </a:rPr>
              <a:t>S</a:t>
            </a:r>
            <a:r>
              <a:rPr lang="es-MX" dirty="0">
                <a:solidFill>
                  <a:srgbClr val="152B48"/>
                </a:solidFill>
                <a:effectLst/>
                <a:latin typeface="Monserrat"/>
                <a:ea typeface="Calibri" panose="020F0502020204030204" pitchFamily="34" charset="0"/>
                <a:cs typeface="Times New Roman" panose="02020603050405020304" pitchFamily="18" charset="0"/>
              </a:rPr>
              <a:t>upresión de síntesis de anticuerpos</a:t>
            </a:r>
            <a:endParaRPr lang="es-CO" dirty="0">
              <a:solidFill>
                <a:srgbClr val="152B48"/>
              </a:solidFill>
              <a:latin typeface="Monserrat"/>
            </a:endParaRPr>
          </a:p>
        </p:txBody>
      </p:sp>
      <p:sp>
        <p:nvSpPr>
          <p:cNvPr id="8" name="Rectángulo 7">
            <a:extLst>
              <a:ext uri="{FF2B5EF4-FFF2-40B4-BE49-F238E27FC236}">
                <a16:creationId xmlns:a16="http://schemas.microsoft.com/office/drawing/2014/main" id="{CF60B4C3-CE59-49C4-A8E7-8F77C4FB1682}"/>
              </a:ext>
            </a:extLst>
          </p:cNvPr>
          <p:cNvSpPr/>
          <p:nvPr/>
        </p:nvSpPr>
        <p:spPr>
          <a:xfrm>
            <a:off x="4872333" y="4615095"/>
            <a:ext cx="6780628" cy="720261"/>
          </a:xfrm>
          <a:prstGeom prst="rect">
            <a:avLst/>
          </a:prstGeom>
          <a:solidFill>
            <a:srgbClr val="152B48"/>
          </a:solidFill>
          <a:ln>
            <a:solidFill>
              <a:srgbClr val="152B48"/>
            </a:solidFill>
          </a:ln>
        </p:spPr>
        <p:style>
          <a:lnRef idx="1">
            <a:schemeClr val="accent3"/>
          </a:lnRef>
          <a:fillRef idx="2">
            <a:schemeClr val="accent3"/>
          </a:fillRef>
          <a:effectRef idx="1">
            <a:schemeClr val="accent3"/>
          </a:effectRef>
          <a:fontRef idx="minor">
            <a:schemeClr val="dk1"/>
          </a:fontRef>
        </p:style>
        <p:txBody>
          <a:bodyPr rtlCol="0" anchor="ctr"/>
          <a:lstStyle/>
          <a:p>
            <a:pPr algn="ctr"/>
            <a:r>
              <a:rPr lang="es-MX" b="1" dirty="0">
                <a:solidFill>
                  <a:schemeClr val="bg1"/>
                </a:solidFill>
                <a:effectLst/>
                <a:latin typeface="Montserrat" panose="00000500000000000000"/>
                <a:ea typeface="Calibri" panose="020F0502020204030204" pitchFamily="34" charset="0"/>
                <a:cs typeface="Times New Roman" panose="02020603050405020304" pitchFamily="18" charset="0"/>
              </a:rPr>
              <a:t>Dosis: 2 gr/kg IV, en infusión de 10 a 12 horas + ASA</a:t>
            </a:r>
          </a:p>
          <a:p>
            <a:pPr algn="ctr"/>
            <a:r>
              <a:rPr lang="es-MX" b="1" dirty="0">
                <a:solidFill>
                  <a:schemeClr val="bg1"/>
                </a:solidFill>
                <a:latin typeface="Montserrat" panose="00000500000000000000"/>
                <a:ea typeface="Calibri" panose="020F0502020204030204" pitchFamily="34" charset="0"/>
                <a:cs typeface="Times New Roman" panose="02020603050405020304" pitchFamily="18" charset="0"/>
              </a:rPr>
              <a:t>5% = 0,5ml/kg/hora.</a:t>
            </a:r>
          </a:p>
        </p:txBody>
      </p:sp>
      <p:sp>
        <p:nvSpPr>
          <p:cNvPr id="9" name="Rectángulo 8">
            <a:extLst>
              <a:ext uri="{FF2B5EF4-FFF2-40B4-BE49-F238E27FC236}">
                <a16:creationId xmlns:a16="http://schemas.microsoft.com/office/drawing/2014/main" id="{1FAC1A2A-E7DE-4A2A-9BB2-E066182FE53B}"/>
              </a:ext>
            </a:extLst>
          </p:cNvPr>
          <p:cNvSpPr/>
          <p:nvPr/>
        </p:nvSpPr>
        <p:spPr>
          <a:xfrm>
            <a:off x="8875248" y="661182"/>
            <a:ext cx="2083484" cy="759655"/>
          </a:xfrm>
          <a:prstGeom prst="rect">
            <a:avLst/>
          </a:prstGeom>
          <a:ln>
            <a:solidFill>
              <a:srgbClr val="152B48"/>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es-MX" sz="2400" dirty="0">
                <a:solidFill>
                  <a:srgbClr val="152B48"/>
                </a:solidFill>
                <a:latin typeface="Montserrat" panose="00000500000000000000"/>
              </a:rPr>
              <a:t>Del</a:t>
            </a:r>
            <a:r>
              <a:rPr lang="es-MX" sz="2400" dirty="0">
                <a:solidFill>
                  <a:srgbClr val="152B48"/>
                </a:solidFill>
                <a:latin typeface="Monserrat"/>
              </a:rPr>
              <a:t> 25 al 5%</a:t>
            </a:r>
            <a:endParaRPr lang="es-CO" sz="2400" dirty="0">
              <a:solidFill>
                <a:srgbClr val="152B48"/>
              </a:solidFill>
              <a:latin typeface="Monserrat"/>
            </a:endParaRPr>
          </a:p>
        </p:txBody>
      </p:sp>
      <p:sp>
        <p:nvSpPr>
          <p:cNvPr id="11" name="Rectángulo 10">
            <a:extLst>
              <a:ext uri="{FF2B5EF4-FFF2-40B4-BE49-F238E27FC236}">
                <a16:creationId xmlns:a16="http://schemas.microsoft.com/office/drawing/2014/main" id="{DA482E28-69CD-4B58-9B31-169B4DD24F4F}"/>
              </a:ext>
            </a:extLst>
          </p:cNvPr>
          <p:cNvSpPr/>
          <p:nvPr/>
        </p:nvSpPr>
        <p:spPr>
          <a:xfrm>
            <a:off x="6804184" y="3059823"/>
            <a:ext cx="2617763" cy="858129"/>
          </a:xfrm>
          <a:prstGeom prst="rect">
            <a:avLst/>
          </a:prstGeom>
          <a:ln>
            <a:solidFill>
              <a:srgbClr val="152B48"/>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s-MX" dirty="0">
                <a:solidFill>
                  <a:srgbClr val="152B48"/>
                </a:solidFill>
                <a:latin typeface="Monserrat"/>
                <a:ea typeface="Calibri" panose="020F0502020204030204" pitchFamily="34" charset="0"/>
                <a:cs typeface="Times New Roman" panose="02020603050405020304" pitchFamily="18" charset="0"/>
              </a:rPr>
              <a:t>Provisión de anticuerpos anti-idiopáticos</a:t>
            </a:r>
            <a:endParaRPr lang="es-CO" dirty="0">
              <a:solidFill>
                <a:srgbClr val="152B48"/>
              </a:solidFill>
              <a:latin typeface="Monserrat"/>
            </a:endParaRPr>
          </a:p>
        </p:txBody>
      </p:sp>
      <p:sp>
        <p:nvSpPr>
          <p:cNvPr id="13" name="CuadroTexto 12">
            <a:extLst>
              <a:ext uri="{FF2B5EF4-FFF2-40B4-BE49-F238E27FC236}">
                <a16:creationId xmlns:a16="http://schemas.microsoft.com/office/drawing/2014/main" id="{709D2894-3424-4D19-97B3-C7AD0F70475E}"/>
              </a:ext>
            </a:extLst>
          </p:cNvPr>
          <p:cNvSpPr txBox="1"/>
          <p:nvPr/>
        </p:nvSpPr>
        <p:spPr>
          <a:xfrm>
            <a:off x="4172150" y="6317185"/>
            <a:ext cx="6100010" cy="307777"/>
          </a:xfrm>
          <a:prstGeom prst="rect">
            <a:avLst/>
          </a:prstGeom>
          <a:noFill/>
        </p:spPr>
        <p:txBody>
          <a:bodyPr wrap="square">
            <a:spAutoFit/>
          </a:bodyPr>
          <a:lstStyle/>
          <a:p>
            <a:pPr algn="ctr"/>
            <a:r>
              <a:rPr lang="es-CO" sz="1400" b="0" u="none" strike="noStrike" baseline="0" dirty="0"/>
              <a:t>Circulation. 2017;135:e927–e999.</a:t>
            </a:r>
            <a:endParaRPr lang="es-CO" sz="1400" dirty="0"/>
          </a:p>
        </p:txBody>
      </p:sp>
      <p:pic>
        <p:nvPicPr>
          <p:cNvPr id="14" name="Imagen 13">
            <a:extLst>
              <a:ext uri="{FF2B5EF4-FFF2-40B4-BE49-F238E27FC236}">
                <a16:creationId xmlns:a16="http://schemas.microsoft.com/office/drawing/2014/main" id="{1A85B395-10C1-4C69-8C56-0BAEAC2762FF}"/>
              </a:ext>
            </a:extLst>
          </p:cNvPr>
          <p:cNvPicPr>
            <a:picLocks noChangeAspect="1"/>
          </p:cNvPicPr>
          <p:nvPr/>
        </p:nvPicPr>
        <p:blipFill>
          <a:blip r:embed="rId2"/>
          <a:stretch>
            <a:fillRect/>
          </a:stretch>
        </p:blipFill>
        <p:spPr>
          <a:xfrm>
            <a:off x="5325923" y="4040183"/>
            <a:ext cx="5574283" cy="444166"/>
          </a:xfrm>
          <a:prstGeom prst="rect">
            <a:avLst/>
          </a:prstGeom>
        </p:spPr>
      </p:pic>
      <p:sp>
        <p:nvSpPr>
          <p:cNvPr id="16" name="CuadroTexto 15">
            <a:extLst>
              <a:ext uri="{FF2B5EF4-FFF2-40B4-BE49-F238E27FC236}">
                <a16:creationId xmlns:a16="http://schemas.microsoft.com/office/drawing/2014/main" id="{44C1CC82-7E33-4DC9-93AA-C9542895A581}"/>
              </a:ext>
            </a:extLst>
          </p:cNvPr>
          <p:cNvSpPr txBox="1"/>
          <p:nvPr/>
        </p:nvSpPr>
        <p:spPr>
          <a:xfrm>
            <a:off x="4172150" y="6523131"/>
            <a:ext cx="6100010" cy="307777"/>
          </a:xfrm>
          <a:prstGeom prst="rect">
            <a:avLst/>
          </a:prstGeom>
          <a:noFill/>
        </p:spPr>
        <p:txBody>
          <a:bodyPr wrap="square">
            <a:spAutoFit/>
          </a:bodyPr>
          <a:lstStyle/>
          <a:p>
            <a:pPr algn="ctr"/>
            <a:r>
              <a:rPr lang="es-CO" sz="1400" dirty="0"/>
              <a:t>An Pediatr (Barc). 2018;89(3):188.e1-188.e22</a:t>
            </a:r>
          </a:p>
        </p:txBody>
      </p:sp>
    </p:spTree>
    <p:extLst>
      <p:ext uri="{BB962C8B-B14F-4D97-AF65-F5344CB8AC3E}">
        <p14:creationId xmlns:p14="http://schemas.microsoft.com/office/powerpoint/2010/main" val="35907248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CEC54B2-31F9-4C7E-9C98-07B177887200}"/>
              </a:ext>
            </a:extLst>
          </p:cNvPr>
          <p:cNvSpPr>
            <a:spLocks noGrp="1"/>
          </p:cNvSpPr>
          <p:nvPr>
            <p:ph type="title"/>
          </p:nvPr>
        </p:nvSpPr>
        <p:spPr>
          <a:xfrm>
            <a:off x="1298916" y="1233424"/>
            <a:ext cx="10515600" cy="1876572"/>
          </a:xfrm>
        </p:spPr>
        <p:txBody>
          <a:bodyPr>
            <a:normAutofit/>
          </a:bodyPr>
          <a:lstStyle/>
          <a:p>
            <a:r>
              <a:rPr lang="es-MX" sz="4000" dirty="0"/>
              <a:t>Importante</a:t>
            </a:r>
            <a:endParaRPr lang="es-CO" sz="4000" dirty="0"/>
          </a:p>
        </p:txBody>
      </p:sp>
      <p:graphicFrame>
        <p:nvGraphicFramePr>
          <p:cNvPr id="4" name="Marcador de contenido 3">
            <a:extLst>
              <a:ext uri="{FF2B5EF4-FFF2-40B4-BE49-F238E27FC236}">
                <a16:creationId xmlns:a16="http://schemas.microsoft.com/office/drawing/2014/main" id="{15380C84-C18D-4F13-9585-98097EFADE7D}"/>
              </a:ext>
            </a:extLst>
          </p:cNvPr>
          <p:cNvGraphicFramePr>
            <a:graphicFrameLocks noGrp="1"/>
          </p:cNvGraphicFramePr>
          <p:nvPr>
            <p:ph idx="1"/>
            <p:extLst>
              <p:ext uri="{D42A27DB-BD31-4B8C-83A1-F6EECF244321}">
                <p14:modId xmlns:p14="http://schemas.microsoft.com/office/powerpoint/2010/main" val="607082451"/>
              </p:ext>
            </p:extLst>
          </p:nvPr>
        </p:nvGraphicFramePr>
        <p:xfrm>
          <a:off x="5155095" y="648754"/>
          <a:ext cx="6453809" cy="308499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Rectángulo 4">
            <a:extLst>
              <a:ext uri="{FF2B5EF4-FFF2-40B4-BE49-F238E27FC236}">
                <a16:creationId xmlns:a16="http://schemas.microsoft.com/office/drawing/2014/main" id="{6AD23543-BF37-46AC-BF57-998658EB733D}"/>
              </a:ext>
            </a:extLst>
          </p:cNvPr>
          <p:cNvSpPr/>
          <p:nvPr/>
        </p:nvSpPr>
        <p:spPr>
          <a:xfrm>
            <a:off x="7212712" y="4935995"/>
            <a:ext cx="3340638" cy="897988"/>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s-MX" dirty="0">
                <a:solidFill>
                  <a:srgbClr val="152B48"/>
                </a:solidFill>
                <a:latin typeface="Montserrat"/>
                <a:ea typeface="Calibri" panose="020F0502020204030204" pitchFamily="34" charset="0"/>
                <a:cs typeface="Times New Roman" panose="02020603050405020304" pitchFamily="18" charset="0"/>
              </a:rPr>
              <a:t>H</a:t>
            </a:r>
            <a:r>
              <a:rPr lang="es-MX" sz="1800" dirty="0">
                <a:solidFill>
                  <a:srgbClr val="152B48"/>
                </a:solidFill>
                <a:effectLst/>
                <a:latin typeface="Montserrat"/>
                <a:ea typeface="Calibri" panose="020F0502020204030204" pitchFamily="34" charset="0"/>
                <a:cs typeface="Times New Roman" panose="02020603050405020304" pitchFamily="18" charset="0"/>
              </a:rPr>
              <a:t>asta el 20% puede desarrollar dilatación coronaria transitoria. </a:t>
            </a:r>
          </a:p>
        </p:txBody>
      </p:sp>
      <p:sp>
        <p:nvSpPr>
          <p:cNvPr id="6" name="Rectángulo 5">
            <a:extLst>
              <a:ext uri="{FF2B5EF4-FFF2-40B4-BE49-F238E27FC236}">
                <a16:creationId xmlns:a16="http://schemas.microsoft.com/office/drawing/2014/main" id="{E377B3E8-7412-43D2-A1F0-1EAB73E0F807}"/>
              </a:ext>
            </a:extLst>
          </p:cNvPr>
          <p:cNvSpPr/>
          <p:nvPr/>
        </p:nvSpPr>
        <p:spPr>
          <a:xfrm>
            <a:off x="5968971" y="3591574"/>
            <a:ext cx="2663084" cy="655673"/>
          </a:xfrm>
          <a:prstGeom prst="rect">
            <a:avLst/>
          </a:prstGeom>
          <a:solidFill>
            <a:srgbClr val="152B48"/>
          </a:solidFill>
          <a:ln>
            <a:solidFill>
              <a:srgbClr val="06AEAA"/>
            </a:solidFill>
          </a:ln>
        </p:spPr>
        <p:style>
          <a:lnRef idx="1">
            <a:schemeClr val="accent1"/>
          </a:lnRef>
          <a:fillRef idx="2">
            <a:schemeClr val="accent1"/>
          </a:fillRef>
          <a:effectRef idx="1">
            <a:schemeClr val="accent1"/>
          </a:effectRef>
          <a:fontRef idx="minor">
            <a:schemeClr val="dk1"/>
          </a:fontRef>
        </p:style>
        <p:txBody>
          <a:bodyPr rtlCol="0" anchor="ctr"/>
          <a:lstStyle/>
          <a:p>
            <a:pPr algn="ctr"/>
            <a:r>
              <a:rPr lang="es-MX" sz="1800" dirty="0">
                <a:solidFill>
                  <a:schemeClr val="bg1"/>
                </a:solidFill>
                <a:effectLst/>
                <a:latin typeface="Montserrat"/>
                <a:ea typeface="Calibri" panose="020F0502020204030204" pitchFamily="34" charset="0"/>
                <a:cs typeface="Times New Roman" panose="02020603050405020304" pitchFamily="18" charset="0"/>
              </a:rPr>
              <a:t>5% aneurisma de la arteria coronaria</a:t>
            </a:r>
            <a:endParaRPr lang="es-CO" dirty="0">
              <a:solidFill>
                <a:schemeClr val="bg1"/>
              </a:solidFill>
              <a:latin typeface="Montserrat"/>
            </a:endParaRPr>
          </a:p>
        </p:txBody>
      </p:sp>
      <p:sp>
        <p:nvSpPr>
          <p:cNvPr id="7" name="Rectángulo 6">
            <a:extLst>
              <a:ext uri="{FF2B5EF4-FFF2-40B4-BE49-F238E27FC236}">
                <a16:creationId xmlns:a16="http://schemas.microsoft.com/office/drawing/2014/main" id="{B35E508D-F585-4BA5-B448-B09DA881BA27}"/>
              </a:ext>
            </a:extLst>
          </p:cNvPr>
          <p:cNvSpPr/>
          <p:nvPr/>
        </p:nvSpPr>
        <p:spPr>
          <a:xfrm>
            <a:off x="9117496" y="3591574"/>
            <a:ext cx="2697020" cy="655674"/>
          </a:xfrm>
          <a:prstGeom prst="rect">
            <a:avLst/>
          </a:prstGeom>
          <a:solidFill>
            <a:srgbClr val="152B48"/>
          </a:solidFill>
          <a:ln>
            <a:solidFill>
              <a:srgbClr val="06AEAA"/>
            </a:solidFill>
          </a:ln>
        </p:spPr>
        <p:style>
          <a:lnRef idx="1">
            <a:schemeClr val="accent1"/>
          </a:lnRef>
          <a:fillRef idx="2">
            <a:schemeClr val="accent1"/>
          </a:fillRef>
          <a:effectRef idx="1">
            <a:schemeClr val="accent1"/>
          </a:effectRef>
          <a:fontRef idx="minor">
            <a:schemeClr val="dk1"/>
          </a:fontRef>
        </p:style>
        <p:txBody>
          <a:bodyPr rtlCol="0" anchor="ctr"/>
          <a:lstStyle/>
          <a:p>
            <a:pPr algn="ctr"/>
            <a:r>
              <a:rPr lang="es-MX" sz="1800" dirty="0">
                <a:solidFill>
                  <a:schemeClr val="bg1"/>
                </a:solidFill>
                <a:effectLst/>
                <a:latin typeface="Montserrat"/>
                <a:ea typeface="Calibri" panose="020F0502020204030204" pitchFamily="34" charset="0"/>
                <a:cs typeface="Times New Roman" panose="02020603050405020304" pitchFamily="18" charset="0"/>
              </a:rPr>
              <a:t>1% aneurismas gigantes</a:t>
            </a:r>
            <a:endParaRPr lang="es-CO" dirty="0">
              <a:solidFill>
                <a:schemeClr val="bg1"/>
              </a:solidFill>
              <a:latin typeface="Montserrat"/>
            </a:endParaRPr>
          </a:p>
        </p:txBody>
      </p:sp>
      <p:sp>
        <p:nvSpPr>
          <p:cNvPr id="3" name="CuadroTexto 2">
            <a:extLst>
              <a:ext uri="{FF2B5EF4-FFF2-40B4-BE49-F238E27FC236}">
                <a16:creationId xmlns:a16="http://schemas.microsoft.com/office/drawing/2014/main" id="{F311824F-4815-494B-ABEB-745FF5AB7725}"/>
              </a:ext>
            </a:extLst>
          </p:cNvPr>
          <p:cNvSpPr txBox="1"/>
          <p:nvPr/>
        </p:nvSpPr>
        <p:spPr>
          <a:xfrm>
            <a:off x="3150197" y="6488668"/>
            <a:ext cx="6100010" cy="307777"/>
          </a:xfrm>
          <a:prstGeom prst="rect">
            <a:avLst/>
          </a:prstGeom>
          <a:noFill/>
        </p:spPr>
        <p:txBody>
          <a:bodyPr wrap="square">
            <a:spAutoFit/>
          </a:bodyPr>
          <a:lstStyle/>
          <a:p>
            <a:pPr algn="ctr"/>
            <a:r>
              <a:rPr lang="es-CO" sz="1400" b="0" u="none" strike="noStrike" baseline="0" dirty="0"/>
              <a:t>Circulation. 2017;135:e927–e999.</a:t>
            </a:r>
            <a:endParaRPr lang="es-CO" sz="1400" dirty="0"/>
          </a:p>
        </p:txBody>
      </p:sp>
    </p:spTree>
    <p:extLst>
      <p:ext uri="{BB962C8B-B14F-4D97-AF65-F5344CB8AC3E}">
        <p14:creationId xmlns:p14="http://schemas.microsoft.com/office/powerpoint/2010/main" val="932470215"/>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4C630FB-43D4-4833-850A-572E257D912E}"/>
              </a:ext>
            </a:extLst>
          </p:cNvPr>
          <p:cNvSpPr>
            <a:spLocks noGrp="1"/>
          </p:cNvSpPr>
          <p:nvPr>
            <p:ph type="title"/>
          </p:nvPr>
        </p:nvSpPr>
        <p:spPr/>
        <p:txBody>
          <a:bodyPr/>
          <a:lstStyle/>
          <a:p>
            <a:r>
              <a:rPr lang="es-MX" dirty="0">
                <a:latin typeface="Monserrat"/>
                <a:cs typeface="Arial" panose="020B0604020202020204" pitchFamily="34" charset="0"/>
              </a:rPr>
              <a:t>ASA</a:t>
            </a:r>
            <a:endParaRPr lang="es-CO" dirty="0">
              <a:latin typeface="Monserrat"/>
              <a:cs typeface="Arial" panose="020B0604020202020204" pitchFamily="34" charset="0"/>
            </a:endParaRPr>
          </a:p>
        </p:txBody>
      </p:sp>
      <p:sp>
        <p:nvSpPr>
          <p:cNvPr id="3" name="Marcador de contenido 2">
            <a:extLst>
              <a:ext uri="{FF2B5EF4-FFF2-40B4-BE49-F238E27FC236}">
                <a16:creationId xmlns:a16="http://schemas.microsoft.com/office/drawing/2014/main" id="{8636CE1A-6BA3-43BF-AB02-6CB4CBBCB001}"/>
              </a:ext>
            </a:extLst>
          </p:cNvPr>
          <p:cNvSpPr>
            <a:spLocks noGrp="1"/>
          </p:cNvSpPr>
          <p:nvPr>
            <p:ph idx="1"/>
          </p:nvPr>
        </p:nvSpPr>
        <p:spPr>
          <a:xfrm>
            <a:off x="649458" y="1572595"/>
            <a:ext cx="10515600" cy="3142301"/>
          </a:xfrm>
        </p:spPr>
        <p:txBody>
          <a:bodyPr>
            <a:normAutofit/>
          </a:bodyPr>
          <a:lstStyle/>
          <a:p>
            <a:r>
              <a:rPr lang="es-MX" sz="1800" dirty="0">
                <a:latin typeface="Montserrat"/>
                <a:ea typeface="Calibri" panose="020F0502020204030204" pitchFamily="34" charset="0"/>
                <a:cs typeface="Times New Roman" panose="02020603050405020304" pitchFamily="18" charset="0"/>
              </a:rPr>
              <a:t>E</a:t>
            </a:r>
            <a:r>
              <a:rPr lang="es-MX" sz="1800" dirty="0">
                <a:effectLst/>
                <a:latin typeface="Montserrat"/>
                <a:ea typeface="Calibri" panose="020F0502020204030204" pitchFamily="34" charset="0"/>
                <a:cs typeface="Times New Roman" panose="02020603050405020304" pitchFamily="18" charset="0"/>
              </a:rPr>
              <a:t>fecto antiinflamatorio-antiplaquetario.</a:t>
            </a:r>
            <a:endParaRPr lang="es-MX" sz="1800" dirty="0">
              <a:latin typeface="Montserrat"/>
              <a:ea typeface="Calibri" panose="020F0502020204030204" pitchFamily="34" charset="0"/>
              <a:cs typeface="Times New Roman" panose="02020603050405020304" pitchFamily="18" charset="0"/>
            </a:endParaRPr>
          </a:p>
          <a:p>
            <a:r>
              <a:rPr lang="es-MX" sz="1800" dirty="0">
                <a:effectLst/>
                <a:latin typeface="Montserrat"/>
                <a:ea typeface="Calibri" panose="020F0502020204030204" pitchFamily="34" charset="0"/>
                <a:cs typeface="Times New Roman" panose="02020603050405020304" pitchFamily="18" charset="0"/>
              </a:rPr>
              <a:t>No reduce la frecuencia de desarrollo de anomalías coronarias.</a:t>
            </a:r>
          </a:p>
          <a:p>
            <a:r>
              <a:rPr lang="es-MX" sz="1800" dirty="0">
                <a:latin typeface="Montserrat"/>
                <a:ea typeface="Calibri" panose="020F0502020204030204" pitchFamily="34" charset="0"/>
                <a:cs typeface="Times New Roman" panose="02020603050405020304" pitchFamily="18" charset="0"/>
              </a:rPr>
              <a:t>D</a:t>
            </a:r>
            <a:r>
              <a:rPr lang="es-MX" sz="1800" dirty="0">
                <a:effectLst/>
                <a:latin typeface="Montserrat"/>
                <a:ea typeface="Calibri" panose="020F0502020204030204" pitchFamily="34" charset="0"/>
                <a:cs typeface="Times New Roman" panose="02020603050405020304" pitchFamily="18" charset="0"/>
              </a:rPr>
              <a:t>osis diaria de 80 a 100 mg/kg/día (30-50mg/kg/d)</a:t>
            </a:r>
            <a:r>
              <a:rPr lang="es-MX" sz="1800" dirty="0">
                <a:latin typeface="Montserrat"/>
                <a:ea typeface="Calibri" panose="020F0502020204030204" pitchFamily="34" charset="0"/>
                <a:cs typeface="Times New Roman" panose="02020603050405020304" pitchFamily="18" charset="0"/>
              </a:rPr>
              <a:t> cada 6 horas </a:t>
            </a:r>
            <a:r>
              <a:rPr lang="es-MX" sz="1800" dirty="0">
                <a:latin typeface="Montserrat"/>
                <a:ea typeface="Calibri" panose="020F0502020204030204" pitchFamily="34" charset="0"/>
                <a:cs typeface="Times New Roman" panose="02020603050405020304" pitchFamily="18" charset="0"/>
                <a:sym typeface="Wingdings" panose="05000000000000000000" pitchFamily="2" charset="2"/>
              </a:rPr>
              <a:t></a:t>
            </a:r>
            <a:r>
              <a:rPr lang="es-MX" sz="1800" dirty="0">
                <a:latin typeface="Montserrat"/>
                <a:ea typeface="Calibri" panose="020F0502020204030204" pitchFamily="34" charset="0"/>
                <a:cs typeface="Times New Roman" panose="02020603050405020304" pitchFamily="18" charset="0"/>
              </a:rPr>
              <a:t>14 días o 48 a 72 horas sin fiebre.</a:t>
            </a:r>
          </a:p>
          <a:p>
            <a:r>
              <a:rPr lang="es-MX" sz="1800" dirty="0">
                <a:effectLst/>
                <a:latin typeface="Montserrat"/>
                <a:ea typeface="Calibri" panose="020F0502020204030204" pitchFamily="34" charset="0"/>
                <a:cs typeface="Times New Roman" panose="02020603050405020304" pitchFamily="18" charset="0"/>
              </a:rPr>
              <a:t>Continua dosis bajas 3-5 mg/kg/día.  </a:t>
            </a:r>
          </a:p>
          <a:p>
            <a:endParaRPr lang="es-MX" sz="1800" dirty="0">
              <a:latin typeface="Montserrat"/>
              <a:ea typeface="Calibri" panose="020F0502020204030204" pitchFamily="34" charset="0"/>
              <a:cs typeface="Times New Roman" panose="02020603050405020304" pitchFamily="18" charset="0"/>
            </a:endParaRPr>
          </a:p>
        </p:txBody>
      </p:sp>
      <p:sp>
        <p:nvSpPr>
          <p:cNvPr id="4" name="Rectángulo 3">
            <a:extLst>
              <a:ext uri="{FF2B5EF4-FFF2-40B4-BE49-F238E27FC236}">
                <a16:creationId xmlns:a16="http://schemas.microsoft.com/office/drawing/2014/main" id="{328E6EB5-5C49-4ACE-958C-2B8107C48EE6}"/>
              </a:ext>
            </a:extLst>
          </p:cNvPr>
          <p:cNvSpPr/>
          <p:nvPr/>
        </p:nvSpPr>
        <p:spPr>
          <a:xfrm>
            <a:off x="4718793" y="4227684"/>
            <a:ext cx="6823749" cy="579120"/>
          </a:xfrm>
          <a:prstGeom prst="rect">
            <a:avLst/>
          </a:prstGeom>
          <a:solidFill>
            <a:srgbClr val="152B48"/>
          </a:solidFill>
          <a:ln>
            <a:solidFill>
              <a:srgbClr val="06AEAA"/>
            </a:solidFill>
          </a:ln>
        </p:spPr>
        <p:style>
          <a:lnRef idx="1">
            <a:schemeClr val="accent6"/>
          </a:lnRef>
          <a:fillRef idx="2">
            <a:schemeClr val="accent6"/>
          </a:fillRef>
          <a:effectRef idx="1">
            <a:schemeClr val="accent6"/>
          </a:effectRef>
          <a:fontRef idx="minor">
            <a:schemeClr val="dk1"/>
          </a:fontRef>
        </p:style>
        <p:txBody>
          <a:bodyPr rtlCol="0" anchor="ctr"/>
          <a:lstStyle/>
          <a:p>
            <a:r>
              <a:rPr lang="es-MX" sz="1600" dirty="0">
                <a:solidFill>
                  <a:schemeClr val="bg1"/>
                </a:solidFill>
                <a:effectLst/>
                <a:latin typeface="Montserrat" panose="00000500000000000000" pitchFamily="50" charset="0"/>
                <a:ea typeface="Calibri" panose="020F0502020204030204" pitchFamily="34" charset="0"/>
                <a:cs typeface="Times New Roman" panose="02020603050405020304" pitchFamily="18" charset="0"/>
              </a:rPr>
              <a:t>Sin evidencia de cambios coronarios </a:t>
            </a:r>
            <a:r>
              <a:rPr lang="es-MX" sz="1600" dirty="0">
                <a:solidFill>
                  <a:schemeClr val="bg1"/>
                </a:solidFill>
                <a:effectLst/>
                <a:latin typeface="Montserrat" panose="00000500000000000000" pitchFamily="50" charset="0"/>
                <a:ea typeface="Calibri" panose="020F0502020204030204" pitchFamily="34" charset="0"/>
                <a:cs typeface="Times New Roman" panose="02020603050405020304" pitchFamily="18" charset="0"/>
                <a:sym typeface="Wingdings" panose="05000000000000000000" pitchFamily="2" charset="2"/>
              </a:rPr>
              <a:t> 6 a</a:t>
            </a:r>
            <a:r>
              <a:rPr lang="es-MX" sz="1600" dirty="0">
                <a:solidFill>
                  <a:schemeClr val="bg1"/>
                </a:solidFill>
                <a:effectLst/>
                <a:latin typeface="Montserrat" panose="00000500000000000000" pitchFamily="50" charset="0"/>
                <a:ea typeface="Calibri" panose="020F0502020204030204" pitchFamily="34" charset="0"/>
                <a:cs typeface="Times New Roman" panose="02020603050405020304" pitchFamily="18" charset="0"/>
              </a:rPr>
              <a:t> 8 semanas después del inicio de la enfermedad.</a:t>
            </a:r>
          </a:p>
        </p:txBody>
      </p:sp>
      <p:sp>
        <p:nvSpPr>
          <p:cNvPr id="6" name="Rectángulo 5">
            <a:extLst>
              <a:ext uri="{FF2B5EF4-FFF2-40B4-BE49-F238E27FC236}">
                <a16:creationId xmlns:a16="http://schemas.microsoft.com/office/drawing/2014/main" id="{2DFE6588-EAFA-462E-B47B-96049B51AB94}"/>
              </a:ext>
            </a:extLst>
          </p:cNvPr>
          <p:cNvSpPr/>
          <p:nvPr/>
        </p:nvSpPr>
        <p:spPr>
          <a:xfrm>
            <a:off x="4718793" y="5060088"/>
            <a:ext cx="6832298" cy="417744"/>
          </a:xfrm>
          <a:prstGeom prst="rect">
            <a:avLst/>
          </a:prstGeom>
          <a:solidFill>
            <a:srgbClr val="152B48"/>
          </a:solidFill>
          <a:ln>
            <a:solidFill>
              <a:srgbClr val="06AEAA"/>
            </a:solidFill>
          </a:ln>
        </p:spPr>
        <p:style>
          <a:lnRef idx="1">
            <a:schemeClr val="accent5"/>
          </a:lnRef>
          <a:fillRef idx="2">
            <a:schemeClr val="accent5"/>
          </a:fillRef>
          <a:effectRef idx="1">
            <a:schemeClr val="accent5"/>
          </a:effectRef>
          <a:fontRef idx="minor">
            <a:schemeClr val="dk1"/>
          </a:fontRef>
        </p:style>
        <p:txBody>
          <a:bodyPr rtlCol="0" anchor="ctr"/>
          <a:lstStyle/>
          <a:p>
            <a:r>
              <a:rPr lang="es-MX" sz="1600" dirty="0">
                <a:solidFill>
                  <a:schemeClr val="bg1"/>
                </a:solidFill>
                <a:latin typeface="Montserrat" panose="00000500000000000000" pitchFamily="50" charset="0"/>
              </a:rPr>
              <a:t>Anomalía coronaria: ASA indefinida.</a:t>
            </a:r>
            <a:endParaRPr lang="es-CO" sz="1600" dirty="0">
              <a:solidFill>
                <a:schemeClr val="bg1"/>
              </a:solidFill>
              <a:latin typeface="Montserrat" panose="00000500000000000000" pitchFamily="50" charset="0"/>
            </a:endParaRPr>
          </a:p>
        </p:txBody>
      </p:sp>
      <p:sp>
        <p:nvSpPr>
          <p:cNvPr id="5" name="Rectángulo 4">
            <a:extLst>
              <a:ext uri="{FF2B5EF4-FFF2-40B4-BE49-F238E27FC236}">
                <a16:creationId xmlns:a16="http://schemas.microsoft.com/office/drawing/2014/main" id="{B12E3186-5AB5-4B86-9BC1-BEADE349D31A}"/>
              </a:ext>
            </a:extLst>
          </p:cNvPr>
          <p:cNvSpPr/>
          <p:nvPr/>
        </p:nvSpPr>
        <p:spPr>
          <a:xfrm>
            <a:off x="4718793" y="3387971"/>
            <a:ext cx="6823749" cy="579120"/>
          </a:xfrm>
          <a:prstGeom prst="rect">
            <a:avLst/>
          </a:prstGeom>
          <a:solidFill>
            <a:srgbClr val="152B48"/>
          </a:solidFill>
          <a:ln>
            <a:solidFill>
              <a:srgbClr val="06AEAA"/>
            </a:solidFill>
          </a:ln>
        </p:spPr>
        <p:style>
          <a:lnRef idx="1">
            <a:schemeClr val="accent5"/>
          </a:lnRef>
          <a:fillRef idx="2">
            <a:schemeClr val="accent5"/>
          </a:fillRef>
          <a:effectRef idx="1">
            <a:schemeClr val="accent5"/>
          </a:effectRef>
          <a:fontRef idx="minor">
            <a:schemeClr val="dk1"/>
          </a:fontRef>
        </p:style>
        <p:txBody>
          <a:bodyPr rtlCol="0" anchor="ctr"/>
          <a:lstStyle/>
          <a:p>
            <a:r>
              <a:rPr lang="es-MX" sz="1600" dirty="0">
                <a:solidFill>
                  <a:schemeClr val="bg1"/>
                </a:solidFill>
                <a:latin typeface="Montserrat" panose="00000500000000000000" pitchFamily="50" charset="0"/>
              </a:rPr>
              <a:t>No usar ibuprofeno concomitantemente con ASA en niños con aneurisma coronario, contrarresta el efecto antiplaquetario.</a:t>
            </a:r>
            <a:endParaRPr lang="es-CO" sz="1600" dirty="0">
              <a:solidFill>
                <a:schemeClr val="bg1"/>
              </a:solidFill>
              <a:latin typeface="Montserrat" panose="00000500000000000000" pitchFamily="50" charset="0"/>
            </a:endParaRPr>
          </a:p>
        </p:txBody>
      </p:sp>
      <p:sp>
        <p:nvSpPr>
          <p:cNvPr id="9" name="CuadroTexto 8">
            <a:extLst>
              <a:ext uri="{FF2B5EF4-FFF2-40B4-BE49-F238E27FC236}">
                <a16:creationId xmlns:a16="http://schemas.microsoft.com/office/drawing/2014/main" id="{D389D452-3FBF-4199-A68E-DE1AB268CA67}"/>
              </a:ext>
            </a:extLst>
          </p:cNvPr>
          <p:cNvSpPr txBox="1"/>
          <p:nvPr/>
        </p:nvSpPr>
        <p:spPr>
          <a:xfrm>
            <a:off x="3150197" y="6488668"/>
            <a:ext cx="6100010" cy="307777"/>
          </a:xfrm>
          <a:prstGeom prst="rect">
            <a:avLst/>
          </a:prstGeom>
          <a:noFill/>
        </p:spPr>
        <p:txBody>
          <a:bodyPr wrap="square">
            <a:spAutoFit/>
          </a:bodyPr>
          <a:lstStyle/>
          <a:p>
            <a:pPr algn="ctr"/>
            <a:r>
              <a:rPr lang="es-CO" sz="1400" b="0" u="none" strike="noStrike" baseline="0" dirty="0"/>
              <a:t>Circulation. 2017;135:e927–e999.</a:t>
            </a:r>
            <a:endParaRPr lang="es-CO" sz="1400" dirty="0"/>
          </a:p>
        </p:txBody>
      </p:sp>
      <p:pic>
        <p:nvPicPr>
          <p:cNvPr id="10" name="Imagen 9">
            <a:extLst>
              <a:ext uri="{FF2B5EF4-FFF2-40B4-BE49-F238E27FC236}">
                <a16:creationId xmlns:a16="http://schemas.microsoft.com/office/drawing/2014/main" id="{7F81D3CB-23E1-4316-8F4D-F1F509844E6D}"/>
              </a:ext>
            </a:extLst>
          </p:cNvPr>
          <p:cNvPicPr>
            <a:picLocks noChangeAspect="1"/>
          </p:cNvPicPr>
          <p:nvPr/>
        </p:nvPicPr>
        <p:blipFill>
          <a:blip r:embed="rId2"/>
          <a:stretch>
            <a:fillRect/>
          </a:stretch>
        </p:blipFill>
        <p:spPr>
          <a:xfrm>
            <a:off x="6692134" y="309455"/>
            <a:ext cx="5221425" cy="1410288"/>
          </a:xfrm>
          <a:prstGeom prst="rect">
            <a:avLst/>
          </a:prstGeom>
        </p:spPr>
      </p:pic>
      <p:sp>
        <p:nvSpPr>
          <p:cNvPr id="12" name="CuadroTexto 11">
            <a:extLst>
              <a:ext uri="{FF2B5EF4-FFF2-40B4-BE49-F238E27FC236}">
                <a16:creationId xmlns:a16="http://schemas.microsoft.com/office/drawing/2014/main" id="{3C1E65FF-37BC-4296-9233-5E325F1C0CA0}"/>
              </a:ext>
            </a:extLst>
          </p:cNvPr>
          <p:cNvSpPr txBox="1"/>
          <p:nvPr/>
        </p:nvSpPr>
        <p:spPr>
          <a:xfrm>
            <a:off x="3045995" y="6240768"/>
            <a:ext cx="6100010" cy="307777"/>
          </a:xfrm>
          <a:prstGeom prst="rect">
            <a:avLst/>
          </a:prstGeom>
          <a:noFill/>
        </p:spPr>
        <p:txBody>
          <a:bodyPr wrap="square">
            <a:spAutoFit/>
          </a:bodyPr>
          <a:lstStyle/>
          <a:p>
            <a:pPr algn="ctr"/>
            <a:r>
              <a:rPr lang="es-CO" sz="1400" dirty="0"/>
              <a:t>An Pediatr (Barc). 2018;89(3):188.e1-188.e22</a:t>
            </a:r>
          </a:p>
        </p:txBody>
      </p:sp>
    </p:spTree>
    <p:extLst>
      <p:ext uri="{BB962C8B-B14F-4D97-AF65-F5344CB8AC3E}">
        <p14:creationId xmlns:p14="http://schemas.microsoft.com/office/powerpoint/2010/main" val="42136490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4C630FB-43D4-4833-850A-572E257D912E}"/>
              </a:ext>
            </a:extLst>
          </p:cNvPr>
          <p:cNvSpPr>
            <a:spLocks noGrp="1"/>
          </p:cNvSpPr>
          <p:nvPr>
            <p:ph type="title"/>
          </p:nvPr>
        </p:nvSpPr>
        <p:spPr>
          <a:xfrm>
            <a:off x="942402" y="487676"/>
            <a:ext cx="10515600" cy="1325563"/>
          </a:xfrm>
        </p:spPr>
        <p:txBody>
          <a:bodyPr>
            <a:normAutofit/>
          </a:bodyPr>
          <a:lstStyle/>
          <a:p>
            <a:r>
              <a:rPr lang="es-MX" sz="4000" dirty="0">
                <a:ea typeface="Calibri" panose="020F0502020204030204" pitchFamily="34" charset="0"/>
                <a:cs typeface="Times New Roman" panose="02020603050405020304" pitchFamily="18" charset="0"/>
              </a:rPr>
              <a:t>Sí</a:t>
            </a:r>
            <a:r>
              <a:rPr lang="es-MX" sz="4000" dirty="0">
                <a:effectLst/>
                <a:ea typeface="Calibri" panose="020F0502020204030204" pitchFamily="34" charset="0"/>
                <a:cs typeface="Times New Roman" panose="02020603050405020304" pitchFamily="18" charset="0"/>
              </a:rPr>
              <a:t>ndrome de Reye</a:t>
            </a:r>
            <a:endParaRPr lang="es-CO" sz="4000" dirty="0"/>
          </a:p>
        </p:txBody>
      </p:sp>
      <p:graphicFrame>
        <p:nvGraphicFramePr>
          <p:cNvPr id="4" name="Marcador de contenido 3">
            <a:extLst>
              <a:ext uri="{FF2B5EF4-FFF2-40B4-BE49-F238E27FC236}">
                <a16:creationId xmlns:a16="http://schemas.microsoft.com/office/drawing/2014/main" id="{D31AD86A-927A-4802-AFA8-751449FC60E4}"/>
              </a:ext>
            </a:extLst>
          </p:cNvPr>
          <p:cNvGraphicFramePr>
            <a:graphicFrameLocks noGrp="1"/>
          </p:cNvGraphicFramePr>
          <p:nvPr>
            <p:ph idx="1"/>
            <p:extLst>
              <p:ext uri="{D42A27DB-BD31-4B8C-83A1-F6EECF244321}">
                <p14:modId xmlns:p14="http://schemas.microsoft.com/office/powerpoint/2010/main" val="4052219367"/>
              </p:ext>
            </p:extLst>
          </p:nvPr>
        </p:nvGraphicFramePr>
        <p:xfrm>
          <a:off x="942402" y="1813239"/>
          <a:ext cx="10515600" cy="226180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CuadroTexto 2">
            <a:extLst>
              <a:ext uri="{FF2B5EF4-FFF2-40B4-BE49-F238E27FC236}">
                <a16:creationId xmlns:a16="http://schemas.microsoft.com/office/drawing/2014/main" id="{EF77493A-DCCB-4CA7-A0CC-348B5344345C}"/>
              </a:ext>
            </a:extLst>
          </p:cNvPr>
          <p:cNvSpPr txBox="1"/>
          <p:nvPr/>
        </p:nvSpPr>
        <p:spPr>
          <a:xfrm>
            <a:off x="3150197" y="6488668"/>
            <a:ext cx="6100010" cy="307777"/>
          </a:xfrm>
          <a:prstGeom prst="rect">
            <a:avLst/>
          </a:prstGeom>
          <a:noFill/>
        </p:spPr>
        <p:txBody>
          <a:bodyPr wrap="square">
            <a:spAutoFit/>
          </a:bodyPr>
          <a:lstStyle/>
          <a:p>
            <a:pPr algn="ctr"/>
            <a:r>
              <a:rPr lang="es-CO" sz="1400" b="0" u="none" strike="noStrike" baseline="0" dirty="0"/>
              <a:t>Circulation. 2017;135:e927–e999.</a:t>
            </a:r>
            <a:endParaRPr lang="es-CO" sz="1400" dirty="0"/>
          </a:p>
        </p:txBody>
      </p:sp>
    </p:spTree>
    <p:extLst>
      <p:ext uri="{BB962C8B-B14F-4D97-AF65-F5344CB8AC3E}">
        <p14:creationId xmlns:p14="http://schemas.microsoft.com/office/powerpoint/2010/main" val="2576345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2471420-115F-4781-A0C1-364D627CFE77}"/>
              </a:ext>
            </a:extLst>
          </p:cNvPr>
          <p:cNvSpPr>
            <a:spLocks noGrp="1"/>
          </p:cNvSpPr>
          <p:nvPr>
            <p:ph type="title"/>
          </p:nvPr>
        </p:nvSpPr>
        <p:spPr>
          <a:xfrm>
            <a:off x="686834" y="1153572"/>
            <a:ext cx="3200400" cy="4461163"/>
          </a:xfrm>
        </p:spPr>
        <p:txBody>
          <a:bodyPr>
            <a:normAutofit/>
          </a:bodyPr>
          <a:lstStyle/>
          <a:p>
            <a:r>
              <a:rPr lang="es-ES" sz="3400" dirty="0">
                <a:solidFill>
                  <a:srgbClr val="FFFFFF"/>
                </a:solidFill>
              </a:rPr>
              <a:t>Epidemiología</a:t>
            </a:r>
            <a:endParaRPr lang="es-CO" sz="3400" dirty="0">
              <a:solidFill>
                <a:srgbClr val="FFFFFF"/>
              </a:solidFill>
            </a:endParaRPr>
          </a:p>
        </p:txBody>
      </p:sp>
      <p:sp>
        <p:nvSpPr>
          <p:cNvPr id="3" name="Marcador de contenido 2">
            <a:extLst>
              <a:ext uri="{FF2B5EF4-FFF2-40B4-BE49-F238E27FC236}">
                <a16:creationId xmlns:a16="http://schemas.microsoft.com/office/drawing/2014/main" id="{060BC96E-8543-4765-B3D0-9B495072632E}"/>
              </a:ext>
            </a:extLst>
          </p:cNvPr>
          <p:cNvSpPr>
            <a:spLocks noGrp="1"/>
          </p:cNvSpPr>
          <p:nvPr>
            <p:ph idx="1"/>
          </p:nvPr>
        </p:nvSpPr>
        <p:spPr>
          <a:xfrm>
            <a:off x="5173707" y="773147"/>
            <a:ext cx="6331459" cy="4179440"/>
          </a:xfrm>
        </p:spPr>
        <p:txBody>
          <a:bodyPr anchor="ctr">
            <a:normAutofit fontScale="85000" lnSpcReduction="20000"/>
          </a:bodyPr>
          <a:lstStyle/>
          <a:p>
            <a:r>
              <a:rPr lang="es-ES" sz="2000" dirty="0">
                <a:effectLst/>
                <a:ea typeface="Calibri" panose="020F0502020204030204" pitchFamily="34" charset="0"/>
                <a:cs typeface="Times New Roman" panose="02020603050405020304" pitchFamily="18" charset="0"/>
              </a:rPr>
              <a:t>Es más prevalente en países asiáticos: incidencia 265/100.000 en menores de 5 años.</a:t>
            </a:r>
          </a:p>
          <a:p>
            <a:endParaRPr lang="es-ES" sz="2000" dirty="0">
              <a:effectLst/>
              <a:ea typeface="Calibri" panose="020F0502020204030204" pitchFamily="34" charset="0"/>
              <a:cs typeface="Times New Roman" panose="02020603050405020304" pitchFamily="18" charset="0"/>
            </a:endParaRPr>
          </a:p>
          <a:p>
            <a:r>
              <a:rPr lang="es-ES" sz="2000" dirty="0">
                <a:effectLst/>
                <a:ea typeface="Calibri" panose="020F0502020204030204" pitchFamily="34" charset="0"/>
                <a:cs typeface="Times New Roman" panose="02020603050405020304" pitchFamily="18" charset="0"/>
              </a:rPr>
              <a:t>Estados Unidos:  incidencia  25/100.000 niños menores de 5 años.</a:t>
            </a:r>
          </a:p>
          <a:p>
            <a:endParaRPr lang="es-ES" sz="2000" dirty="0">
              <a:effectLst/>
              <a:ea typeface="Calibri" panose="020F0502020204030204" pitchFamily="34" charset="0"/>
              <a:cs typeface="Times New Roman" panose="02020603050405020304" pitchFamily="18" charset="0"/>
            </a:endParaRPr>
          </a:p>
          <a:p>
            <a:r>
              <a:rPr lang="es-ES" sz="2000" dirty="0">
                <a:ea typeface="Calibri" panose="020F0502020204030204" pitchFamily="34" charset="0"/>
                <a:cs typeface="Times New Roman" panose="02020603050405020304" pitchFamily="18" charset="0"/>
              </a:rPr>
              <a:t>E</a:t>
            </a:r>
            <a:r>
              <a:rPr lang="es-ES" sz="2000" dirty="0">
                <a:effectLst/>
                <a:ea typeface="Calibri" panose="020F0502020204030204" pitchFamily="34" charset="0"/>
                <a:cs typeface="Times New Roman" panose="02020603050405020304" pitchFamily="18" charset="0"/>
              </a:rPr>
              <a:t>uropa entre 5.4 – 15/100.000 niños menores de 5 años.</a:t>
            </a:r>
          </a:p>
          <a:p>
            <a:endParaRPr lang="es-ES" sz="2000" dirty="0">
              <a:cs typeface="Times New Roman" panose="02020603050405020304" pitchFamily="18" charset="0"/>
            </a:endParaRPr>
          </a:p>
          <a:p>
            <a:r>
              <a:rPr lang="es-ES" sz="2000" dirty="0">
                <a:cs typeface="Times New Roman" panose="02020603050405020304" pitchFamily="18" charset="0"/>
              </a:rPr>
              <a:t>Colombia: 51/100.000 ¿?.</a:t>
            </a:r>
          </a:p>
          <a:p>
            <a:endParaRPr lang="es-ES" sz="2000" dirty="0">
              <a:cs typeface="Times New Roman" panose="02020603050405020304" pitchFamily="18" charset="0"/>
            </a:endParaRPr>
          </a:p>
          <a:p>
            <a:r>
              <a:rPr lang="es-ES" sz="2000" dirty="0"/>
              <a:t>La mayor mortalidad tiene lugar entre el día 15 y 45 desde el inicio de la fiebre.</a:t>
            </a:r>
          </a:p>
          <a:p>
            <a:pPr lvl="1"/>
            <a:r>
              <a:rPr lang="es-ES" sz="2000" dirty="0"/>
              <a:t>Coinciden la vasculitis coronaria con trombocitosis y un estado de hipercoagulabilidad. </a:t>
            </a:r>
            <a:endParaRPr lang="es-CO" sz="2000" dirty="0"/>
          </a:p>
        </p:txBody>
      </p:sp>
      <p:sp>
        <p:nvSpPr>
          <p:cNvPr id="5" name="Título 1">
            <a:extLst>
              <a:ext uri="{FF2B5EF4-FFF2-40B4-BE49-F238E27FC236}">
                <a16:creationId xmlns:a16="http://schemas.microsoft.com/office/drawing/2014/main" id="{9FE7AFD8-980C-463B-9CB9-E1F84B8906D9}"/>
              </a:ext>
            </a:extLst>
          </p:cNvPr>
          <p:cNvSpPr txBox="1">
            <a:spLocks/>
          </p:cNvSpPr>
          <p:nvPr/>
        </p:nvSpPr>
        <p:spPr>
          <a:xfrm>
            <a:off x="686834" y="1527779"/>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rgbClr val="06AEAA"/>
                </a:solidFill>
                <a:latin typeface="Montserrat" panose="00000500000000000000" pitchFamily="50" charset="0"/>
                <a:ea typeface="+mj-ea"/>
                <a:cs typeface="+mj-cs"/>
              </a:defRPr>
            </a:lvl1pPr>
          </a:lstStyle>
          <a:p>
            <a:r>
              <a:rPr lang="es-ES" dirty="0"/>
              <a:t>Epidemiología</a:t>
            </a:r>
            <a:endParaRPr lang="es-CO" dirty="0"/>
          </a:p>
        </p:txBody>
      </p:sp>
      <p:sp>
        <p:nvSpPr>
          <p:cNvPr id="6" name="CuadroTexto 5">
            <a:extLst>
              <a:ext uri="{FF2B5EF4-FFF2-40B4-BE49-F238E27FC236}">
                <a16:creationId xmlns:a16="http://schemas.microsoft.com/office/drawing/2014/main" id="{EB341316-C770-4D74-B6E4-9BDEA6F03DAE}"/>
              </a:ext>
            </a:extLst>
          </p:cNvPr>
          <p:cNvSpPr txBox="1"/>
          <p:nvPr/>
        </p:nvSpPr>
        <p:spPr>
          <a:xfrm>
            <a:off x="3150197" y="6488668"/>
            <a:ext cx="6100010" cy="307777"/>
          </a:xfrm>
          <a:prstGeom prst="rect">
            <a:avLst/>
          </a:prstGeom>
          <a:noFill/>
        </p:spPr>
        <p:txBody>
          <a:bodyPr wrap="square">
            <a:spAutoFit/>
          </a:bodyPr>
          <a:lstStyle/>
          <a:p>
            <a:pPr algn="ctr"/>
            <a:r>
              <a:rPr lang="es-CO" sz="1400" b="0" u="none" strike="noStrike" baseline="0" dirty="0"/>
              <a:t>Circulation. 2017;135:e927–e999.</a:t>
            </a:r>
            <a:endParaRPr lang="es-CO" sz="1400" dirty="0"/>
          </a:p>
        </p:txBody>
      </p:sp>
    </p:spTree>
    <p:extLst>
      <p:ext uri="{BB962C8B-B14F-4D97-AF65-F5344CB8AC3E}">
        <p14:creationId xmlns:p14="http://schemas.microsoft.com/office/powerpoint/2010/main" val="3681790767"/>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86DB93E-800F-4989-8A54-17B161E70C8B}"/>
              </a:ext>
            </a:extLst>
          </p:cNvPr>
          <p:cNvSpPr>
            <a:spLocks noGrp="1"/>
          </p:cNvSpPr>
          <p:nvPr>
            <p:ph type="title"/>
          </p:nvPr>
        </p:nvSpPr>
        <p:spPr>
          <a:xfrm>
            <a:off x="838200" y="188695"/>
            <a:ext cx="10515600" cy="1325563"/>
          </a:xfrm>
        </p:spPr>
        <p:txBody>
          <a:bodyPr>
            <a:normAutofit/>
          </a:bodyPr>
          <a:lstStyle/>
          <a:p>
            <a:pPr algn="ctr"/>
            <a:r>
              <a:rPr lang="es-MX" sz="4000" dirty="0"/>
              <a:t>Terapia complementaria al régimen primario</a:t>
            </a:r>
            <a:endParaRPr lang="es-CO" sz="4000" dirty="0"/>
          </a:p>
        </p:txBody>
      </p:sp>
      <p:sp>
        <p:nvSpPr>
          <p:cNvPr id="3" name="Marcador de contenido 2">
            <a:extLst>
              <a:ext uri="{FF2B5EF4-FFF2-40B4-BE49-F238E27FC236}">
                <a16:creationId xmlns:a16="http://schemas.microsoft.com/office/drawing/2014/main" id="{48F9F689-784E-45A8-BF92-F300B6BB8B9C}"/>
              </a:ext>
            </a:extLst>
          </p:cNvPr>
          <p:cNvSpPr>
            <a:spLocks noGrp="1"/>
          </p:cNvSpPr>
          <p:nvPr>
            <p:ph idx="1"/>
          </p:nvPr>
        </p:nvSpPr>
        <p:spPr>
          <a:xfrm>
            <a:off x="838200" y="1342255"/>
            <a:ext cx="10515600" cy="4861510"/>
          </a:xfrm>
        </p:spPr>
        <p:txBody>
          <a:bodyPr>
            <a:normAutofit/>
          </a:bodyPr>
          <a:lstStyle/>
          <a:p>
            <a:r>
              <a:rPr lang="es-MX" sz="2000" dirty="0">
                <a:effectLst/>
                <a:ea typeface="Calibri" panose="020F0502020204030204" pitchFamily="34" charset="0"/>
                <a:cs typeface="Times New Roman" panose="02020603050405020304" pitchFamily="18" charset="0"/>
              </a:rPr>
              <a:t>Pacientes con </a:t>
            </a:r>
            <a:r>
              <a:rPr lang="es-MX" sz="2000" b="1" dirty="0">
                <a:effectLst/>
                <a:ea typeface="Calibri" panose="020F0502020204030204" pitchFamily="34" charset="0"/>
                <a:cs typeface="Times New Roman" panose="02020603050405020304" pitchFamily="18" charset="0"/>
              </a:rPr>
              <a:t>alto riesgo </a:t>
            </a:r>
            <a:r>
              <a:rPr lang="es-MX" sz="2000" dirty="0">
                <a:effectLst/>
                <a:ea typeface="Calibri" panose="020F0502020204030204" pitchFamily="34" charset="0"/>
                <a:cs typeface="Times New Roman" panose="02020603050405020304" pitchFamily="18" charset="0"/>
              </a:rPr>
              <a:t>de desarrollar aneurismas de las arterias coronarias.</a:t>
            </a:r>
            <a:endParaRPr lang="es-CO" sz="2000" dirty="0"/>
          </a:p>
        </p:txBody>
      </p:sp>
      <p:pic>
        <p:nvPicPr>
          <p:cNvPr id="5" name="Imagen 4">
            <a:extLst>
              <a:ext uri="{FF2B5EF4-FFF2-40B4-BE49-F238E27FC236}">
                <a16:creationId xmlns:a16="http://schemas.microsoft.com/office/drawing/2014/main" id="{8DE99521-17A2-4884-B281-BEE2B5CAA58A}"/>
              </a:ext>
            </a:extLst>
          </p:cNvPr>
          <p:cNvPicPr>
            <a:picLocks noChangeAspect="1"/>
          </p:cNvPicPr>
          <p:nvPr/>
        </p:nvPicPr>
        <p:blipFill>
          <a:blip r:embed="rId2"/>
          <a:stretch>
            <a:fillRect/>
          </a:stretch>
        </p:blipFill>
        <p:spPr>
          <a:xfrm>
            <a:off x="5603628" y="1957990"/>
            <a:ext cx="5750172" cy="4374826"/>
          </a:xfrm>
          <a:prstGeom prst="rect">
            <a:avLst/>
          </a:prstGeom>
        </p:spPr>
      </p:pic>
      <p:sp>
        <p:nvSpPr>
          <p:cNvPr id="4" name="Rectángulo 3">
            <a:extLst>
              <a:ext uri="{FF2B5EF4-FFF2-40B4-BE49-F238E27FC236}">
                <a16:creationId xmlns:a16="http://schemas.microsoft.com/office/drawing/2014/main" id="{CC15BE80-5AD2-484B-B28E-8ACD6C3AA1C6}"/>
              </a:ext>
            </a:extLst>
          </p:cNvPr>
          <p:cNvSpPr/>
          <p:nvPr/>
        </p:nvSpPr>
        <p:spPr>
          <a:xfrm>
            <a:off x="1067917" y="2189553"/>
            <a:ext cx="4068724" cy="958521"/>
          </a:xfrm>
          <a:prstGeom prst="rect">
            <a:avLst/>
          </a:prstGeom>
          <a:solidFill>
            <a:srgbClr val="152B48"/>
          </a:solidFill>
          <a:ln>
            <a:solidFill>
              <a:srgbClr val="06AEAA"/>
            </a:solidFill>
          </a:ln>
        </p:spPr>
        <p:style>
          <a:lnRef idx="1">
            <a:schemeClr val="accent3"/>
          </a:lnRef>
          <a:fillRef idx="2">
            <a:schemeClr val="accent3"/>
          </a:fillRef>
          <a:effectRef idx="1">
            <a:schemeClr val="accent3"/>
          </a:effectRef>
          <a:fontRef idx="minor">
            <a:schemeClr val="dk1"/>
          </a:fontRef>
        </p:style>
        <p:txBody>
          <a:bodyPr rtlCol="0" anchor="ctr"/>
          <a:lstStyle/>
          <a:p>
            <a:pPr algn="ctr"/>
            <a:r>
              <a:rPr lang="es-MX" b="1" dirty="0">
                <a:solidFill>
                  <a:schemeClr val="bg1"/>
                </a:solidFill>
                <a:effectLst/>
                <a:latin typeface="Montserrat" panose="00000500000000000000" pitchFamily="50" charset="0"/>
                <a:ea typeface="Calibri" panose="020F0502020204030204" pitchFamily="34" charset="0"/>
                <a:cs typeface="Times New Roman" panose="02020603050405020304" pitchFamily="18" charset="0"/>
              </a:rPr>
              <a:t>Baja sensibilidad cuando se usaron estos scores en población norteamericana.</a:t>
            </a:r>
            <a:endParaRPr lang="es-CO" b="1" dirty="0">
              <a:solidFill>
                <a:schemeClr val="bg1"/>
              </a:solidFill>
              <a:latin typeface="Montserrat" panose="00000500000000000000" pitchFamily="50" charset="0"/>
            </a:endParaRPr>
          </a:p>
        </p:txBody>
      </p:sp>
      <p:sp>
        <p:nvSpPr>
          <p:cNvPr id="8" name="CuadroTexto 7">
            <a:extLst>
              <a:ext uri="{FF2B5EF4-FFF2-40B4-BE49-F238E27FC236}">
                <a16:creationId xmlns:a16="http://schemas.microsoft.com/office/drawing/2014/main" id="{2050B3E4-8941-4B58-B198-FF2A4596660A}"/>
              </a:ext>
            </a:extLst>
          </p:cNvPr>
          <p:cNvSpPr txBox="1"/>
          <p:nvPr/>
        </p:nvSpPr>
        <p:spPr>
          <a:xfrm>
            <a:off x="3150197" y="6488668"/>
            <a:ext cx="6100010" cy="307777"/>
          </a:xfrm>
          <a:prstGeom prst="rect">
            <a:avLst/>
          </a:prstGeom>
          <a:noFill/>
        </p:spPr>
        <p:txBody>
          <a:bodyPr wrap="square">
            <a:spAutoFit/>
          </a:bodyPr>
          <a:lstStyle/>
          <a:p>
            <a:pPr algn="ctr"/>
            <a:r>
              <a:rPr lang="es-CO" sz="1400" b="0" u="none" strike="noStrike" baseline="0" dirty="0"/>
              <a:t>Circulation. 2017;135:e927–e999.</a:t>
            </a:r>
            <a:endParaRPr lang="es-CO" sz="1400" dirty="0"/>
          </a:p>
        </p:txBody>
      </p:sp>
    </p:spTree>
    <p:extLst>
      <p:ext uri="{BB962C8B-B14F-4D97-AF65-F5344CB8AC3E}">
        <p14:creationId xmlns:p14="http://schemas.microsoft.com/office/powerpoint/2010/main" val="34359390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ítulo 1">
            <a:extLst>
              <a:ext uri="{FF2B5EF4-FFF2-40B4-BE49-F238E27FC236}">
                <a16:creationId xmlns:a16="http://schemas.microsoft.com/office/drawing/2014/main" id="{CEF25158-71E5-BA45-82D8-FE4C9DE9359C}"/>
              </a:ext>
            </a:extLst>
          </p:cNvPr>
          <p:cNvSpPr>
            <a:spLocks noGrp="1"/>
          </p:cNvSpPr>
          <p:nvPr>
            <p:ph type="title"/>
          </p:nvPr>
        </p:nvSpPr>
        <p:spPr>
          <a:xfrm>
            <a:off x="562702" y="239326"/>
            <a:ext cx="10515600" cy="1325563"/>
          </a:xfrm>
        </p:spPr>
        <p:txBody>
          <a:bodyPr>
            <a:normAutofit/>
          </a:bodyPr>
          <a:lstStyle/>
          <a:p>
            <a:r>
              <a:rPr lang="es-CO" sz="4000" dirty="0"/>
              <a:t>Corticosteroides</a:t>
            </a:r>
          </a:p>
        </p:txBody>
      </p:sp>
      <p:sp>
        <p:nvSpPr>
          <p:cNvPr id="17" name="Marcador de contenido 2">
            <a:extLst>
              <a:ext uri="{FF2B5EF4-FFF2-40B4-BE49-F238E27FC236}">
                <a16:creationId xmlns:a16="http://schemas.microsoft.com/office/drawing/2014/main" id="{57C3B2E4-9594-9E4B-AC6B-44C321E24268}"/>
              </a:ext>
            </a:extLst>
          </p:cNvPr>
          <p:cNvSpPr>
            <a:spLocks noGrp="1"/>
          </p:cNvSpPr>
          <p:nvPr>
            <p:ph idx="1"/>
          </p:nvPr>
        </p:nvSpPr>
        <p:spPr>
          <a:xfrm>
            <a:off x="562702" y="1421971"/>
            <a:ext cx="10515600" cy="2079483"/>
          </a:xfrm>
        </p:spPr>
        <p:txBody>
          <a:bodyPr>
            <a:normAutofit/>
          </a:bodyPr>
          <a:lstStyle/>
          <a:p>
            <a:r>
              <a:rPr lang="es-MX" sz="1600" dirty="0">
                <a:ea typeface="Calibri" panose="020F0502020204030204" pitchFamily="34" charset="0"/>
                <a:cs typeface="Times New Roman" panose="02020603050405020304" pitchFamily="18" charset="0"/>
              </a:rPr>
              <a:t>U</a:t>
            </a:r>
            <a:r>
              <a:rPr lang="es-MX" sz="1600" dirty="0">
                <a:effectLst/>
                <a:ea typeface="Calibri" panose="020F0502020204030204" pitchFamily="34" charset="0"/>
                <a:cs typeface="Times New Roman" panose="02020603050405020304" pitchFamily="18" charset="0"/>
              </a:rPr>
              <a:t>so controvertido en EK.</a:t>
            </a:r>
          </a:p>
          <a:p>
            <a:r>
              <a:rPr lang="es-MX" sz="1600" dirty="0">
                <a:effectLst/>
                <a:ea typeface="Calibri" panose="020F0502020204030204" pitchFamily="34" charset="0"/>
                <a:cs typeface="Times New Roman" panose="02020603050405020304" pitchFamily="18" charset="0"/>
              </a:rPr>
              <a:t>De elección en otras vasculitis.</a:t>
            </a:r>
            <a:endParaRPr lang="es-MX" sz="1600" dirty="0">
              <a:ea typeface="Calibri" panose="020F0502020204030204" pitchFamily="34" charset="0"/>
              <a:cs typeface="Times New Roman" panose="02020603050405020304" pitchFamily="18" charset="0"/>
            </a:endParaRPr>
          </a:p>
          <a:p>
            <a:r>
              <a:rPr lang="es-MX" sz="1600" dirty="0">
                <a:effectLst/>
                <a:ea typeface="Calibri" panose="020F0502020204030204" pitchFamily="34" charset="0"/>
                <a:cs typeface="Times New Roman" panose="02020603050405020304" pitchFamily="18" charset="0"/>
              </a:rPr>
              <a:t>Podría ser beneficiosa para prevenir anomalías de las arterias coronarias en niños con mayor riesgo de resistencia a la IGIV inicial.</a:t>
            </a:r>
            <a:endParaRPr lang="es-MX" sz="1600" dirty="0">
              <a:ea typeface="Calibri" panose="020F0502020204030204" pitchFamily="34" charset="0"/>
              <a:cs typeface="Times New Roman" panose="02020603050405020304" pitchFamily="18" charset="0"/>
            </a:endParaRPr>
          </a:p>
          <a:p>
            <a:r>
              <a:rPr lang="es-MX" sz="1600" b="1" dirty="0">
                <a:ea typeface="Calibri" panose="020F0502020204030204" pitchFamily="34" charset="0"/>
                <a:cs typeface="Times New Roman" panose="02020603050405020304" pitchFamily="18" charset="0"/>
              </a:rPr>
              <a:t>D</a:t>
            </a:r>
            <a:r>
              <a:rPr lang="es-MX" sz="1600" b="1" dirty="0">
                <a:effectLst/>
                <a:ea typeface="Calibri" panose="020F0502020204030204" pitchFamily="34" charset="0"/>
                <a:cs typeface="Times New Roman" panose="02020603050405020304" pitchFamily="18" charset="0"/>
              </a:rPr>
              <a:t>osis</a:t>
            </a:r>
            <a:r>
              <a:rPr lang="es-MX" sz="1600" dirty="0">
                <a:effectLst/>
                <a:ea typeface="Calibri" panose="020F0502020204030204" pitchFamily="34" charset="0"/>
                <a:cs typeface="Times New Roman" panose="02020603050405020304" pitchFamily="18" charset="0"/>
              </a:rPr>
              <a:t> de metilprednisolona </a:t>
            </a:r>
            <a:r>
              <a:rPr lang="es-MX" sz="1600" dirty="0">
                <a:effectLst/>
                <a:ea typeface="Calibri" panose="020F0502020204030204" pitchFamily="34" charset="0"/>
                <a:cs typeface="Times New Roman" panose="02020603050405020304" pitchFamily="18" charset="0"/>
                <a:sym typeface="Wingdings" panose="05000000000000000000" pitchFamily="2" charset="2"/>
              </a:rPr>
              <a:t> </a:t>
            </a:r>
            <a:r>
              <a:rPr lang="es-MX" sz="1600" dirty="0">
                <a:effectLst/>
                <a:ea typeface="Calibri" panose="020F0502020204030204" pitchFamily="34" charset="0"/>
                <a:cs typeface="Times New Roman" panose="02020603050405020304" pitchFamily="18" charset="0"/>
              </a:rPr>
              <a:t>30 mg/kg/dia Infusión de 3 horas por 3 días.</a:t>
            </a:r>
            <a:endParaRPr lang="es-MX" sz="1600" dirty="0">
              <a:ea typeface="Calibri" panose="020F0502020204030204" pitchFamily="34" charset="0"/>
              <a:cs typeface="Times New Roman" panose="02020603050405020304" pitchFamily="18" charset="0"/>
            </a:endParaRPr>
          </a:p>
          <a:p>
            <a:r>
              <a:rPr lang="es-MX" sz="1600" b="1" dirty="0">
                <a:ea typeface="Calibri" panose="020F0502020204030204" pitchFamily="34" charset="0"/>
                <a:cs typeface="Times New Roman" panose="02020603050405020304" pitchFamily="18" charset="0"/>
              </a:rPr>
              <a:t>D</a:t>
            </a:r>
            <a:r>
              <a:rPr lang="es-MX" sz="1600" b="1" dirty="0">
                <a:effectLst/>
                <a:ea typeface="Calibri" panose="020F0502020204030204" pitchFamily="34" charset="0"/>
                <a:cs typeface="Times New Roman" panose="02020603050405020304" pitchFamily="18" charset="0"/>
              </a:rPr>
              <a:t>osis</a:t>
            </a:r>
            <a:r>
              <a:rPr lang="es-MX" sz="1600" dirty="0">
                <a:effectLst/>
                <a:ea typeface="Calibri" panose="020F0502020204030204" pitchFamily="34" charset="0"/>
                <a:cs typeface="Times New Roman" panose="02020603050405020304" pitchFamily="18" charset="0"/>
              </a:rPr>
              <a:t> de prednisolona </a:t>
            </a:r>
            <a:r>
              <a:rPr lang="es-MX" sz="1600" dirty="0">
                <a:effectLst/>
                <a:ea typeface="Calibri" panose="020F0502020204030204" pitchFamily="34" charset="0"/>
                <a:cs typeface="Times New Roman" panose="02020603050405020304" pitchFamily="18" charset="0"/>
                <a:sym typeface="Wingdings" panose="05000000000000000000" pitchFamily="2" charset="2"/>
              </a:rPr>
              <a:t> 2 mg/kg/d cada 8 horas, hasta que esté afebril o se normalice la PCR.</a:t>
            </a:r>
            <a:endParaRPr lang="es-MX" sz="1600" dirty="0">
              <a:effectLst/>
              <a:ea typeface="Calibri" panose="020F0502020204030204" pitchFamily="34" charset="0"/>
              <a:cs typeface="Times New Roman" panose="02020603050405020304" pitchFamily="18" charset="0"/>
            </a:endParaRPr>
          </a:p>
        </p:txBody>
      </p:sp>
      <p:sp>
        <p:nvSpPr>
          <p:cNvPr id="21" name="Rectángulo 20">
            <a:extLst>
              <a:ext uri="{FF2B5EF4-FFF2-40B4-BE49-F238E27FC236}">
                <a16:creationId xmlns:a16="http://schemas.microsoft.com/office/drawing/2014/main" id="{5661BFBA-922C-F446-B564-4C1DB27C4F2A}"/>
              </a:ext>
            </a:extLst>
          </p:cNvPr>
          <p:cNvSpPr/>
          <p:nvPr/>
        </p:nvSpPr>
        <p:spPr>
          <a:xfrm>
            <a:off x="5067151" y="763443"/>
            <a:ext cx="6895550" cy="706677"/>
          </a:xfrm>
          <a:prstGeom prst="rect">
            <a:avLst/>
          </a:prstGeom>
          <a:solidFill>
            <a:srgbClr val="152B48"/>
          </a:solidFill>
          <a:ln>
            <a:solidFill>
              <a:srgbClr val="06AEAA"/>
            </a:solidFill>
          </a:ln>
        </p:spPr>
        <p:style>
          <a:lnRef idx="1">
            <a:schemeClr val="accent3"/>
          </a:lnRef>
          <a:fillRef idx="2">
            <a:schemeClr val="accent3"/>
          </a:fillRef>
          <a:effectRef idx="1">
            <a:schemeClr val="accent3"/>
          </a:effectRef>
          <a:fontRef idx="minor">
            <a:schemeClr val="dk1"/>
          </a:fontRef>
        </p:style>
        <p:txBody>
          <a:bodyPr rtlCol="0" anchor="ctr"/>
          <a:lstStyle/>
          <a:p>
            <a:pPr algn="ctr"/>
            <a:r>
              <a:rPr lang="es-MX" sz="1600" dirty="0">
                <a:solidFill>
                  <a:schemeClr val="bg1"/>
                </a:solidFill>
                <a:effectLst/>
                <a:latin typeface="Montserrat" panose="00000500000000000000" pitchFamily="50" charset="0"/>
                <a:ea typeface="Calibri" panose="020F0502020204030204" pitchFamily="34" charset="0"/>
                <a:cs typeface="Times New Roman" panose="02020603050405020304" pitchFamily="18" charset="0"/>
              </a:rPr>
              <a:t>El grupo de esteroides tuvo una menor incidencia de anomalías de las </a:t>
            </a:r>
            <a:r>
              <a:rPr lang="es-MX" sz="1600" b="1" dirty="0">
                <a:solidFill>
                  <a:schemeClr val="bg1"/>
                </a:solidFill>
                <a:effectLst/>
                <a:latin typeface="Montserrat" panose="00000500000000000000" pitchFamily="50" charset="0"/>
                <a:ea typeface="Calibri" panose="020F0502020204030204" pitchFamily="34" charset="0"/>
                <a:cs typeface="Times New Roman" panose="02020603050405020304" pitchFamily="18" charset="0"/>
              </a:rPr>
              <a:t>arterias coronarias </a:t>
            </a:r>
            <a:r>
              <a:rPr lang="es-MX" sz="1600" dirty="0">
                <a:solidFill>
                  <a:schemeClr val="bg1"/>
                </a:solidFill>
                <a:effectLst/>
                <a:latin typeface="Montserrat" panose="00000500000000000000" pitchFamily="50" charset="0"/>
                <a:ea typeface="Calibri" panose="020F0502020204030204" pitchFamily="34" charset="0"/>
                <a:cs typeface="Times New Roman" panose="02020603050405020304" pitchFamily="18" charset="0"/>
              </a:rPr>
              <a:t>y </a:t>
            </a:r>
            <a:r>
              <a:rPr lang="es-MX" sz="1600" b="1" dirty="0">
                <a:solidFill>
                  <a:schemeClr val="bg1"/>
                </a:solidFill>
                <a:effectLst/>
                <a:latin typeface="Montserrat" panose="00000500000000000000" pitchFamily="50" charset="0"/>
                <a:ea typeface="Calibri" panose="020F0502020204030204" pitchFamily="34" charset="0"/>
                <a:cs typeface="Times New Roman" panose="02020603050405020304" pitchFamily="18" charset="0"/>
              </a:rPr>
              <a:t>fracaso del tratamiento.</a:t>
            </a:r>
            <a:endParaRPr lang="es-CO" sz="1600" dirty="0">
              <a:solidFill>
                <a:schemeClr val="bg1"/>
              </a:solidFill>
              <a:latin typeface="Montserrat" panose="00000500000000000000" pitchFamily="50" charset="0"/>
            </a:endParaRPr>
          </a:p>
        </p:txBody>
      </p:sp>
      <p:pic>
        <p:nvPicPr>
          <p:cNvPr id="2" name="Imagen 1">
            <a:extLst>
              <a:ext uri="{FF2B5EF4-FFF2-40B4-BE49-F238E27FC236}">
                <a16:creationId xmlns:a16="http://schemas.microsoft.com/office/drawing/2014/main" id="{E4C12441-3D5F-4F23-A819-481D3E037FAA}"/>
              </a:ext>
            </a:extLst>
          </p:cNvPr>
          <p:cNvPicPr>
            <a:picLocks noChangeAspect="1"/>
          </p:cNvPicPr>
          <p:nvPr/>
        </p:nvPicPr>
        <p:blipFill>
          <a:blip r:embed="rId3"/>
          <a:stretch>
            <a:fillRect/>
          </a:stretch>
        </p:blipFill>
        <p:spPr>
          <a:xfrm>
            <a:off x="4787879" y="4130643"/>
            <a:ext cx="3308183" cy="750793"/>
          </a:xfrm>
          <a:prstGeom prst="rect">
            <a:avLst/>
          </a:prstGeom>
        </p:spPr>
      </p:pic>
      <p:pic>
        <p:nvPicPr>
          <p:cNvPr id="3" name="Imagen 2">
            <a:extLst>
              <a:ext uri="{FF2B5EF4-FFF2-40B4-BE49-F238E27FC236}">
                <a16:creationId xmlns:a16="http://schemas.microsoft.com/office/drawing/2014/main" id="{2CB47B4F-F331-4CA1-B32D-338A9727DBDD}"/>
              </a:ext>
            </a:extLst>
          </p:cNvPr>
          <p:cNvPicPr>
            <a:picLocks noChangeAspect="1"/>
          </p:cNvPicPr>
          <p:nvPr/>
        </p:nvPicPr>
        <p:blipFill>
          <a:blip r:embed="rId4"/>
          <a:stretch>
            <a:fillRect/>
          </a:stretch>
        </p:blipFill>
        <p:spPr>
          <a:xfrm>
            <a:off x="8241131" y="4130643"/>
            <a:ext cx="3308182" cy="1318298"/>
          </a:xfrm>
          <a:prstGeom prst="rect">
            <a:avLst/>
          </a:prstGeom>
        </p:spPr>
      </p:pic>
      <p:sp>
        <p:nvSpPr>
          <p:cNvPr id="4" name="CuadroTexto 3">
            <a:extLst>
              <a:ext uri="{FF2B5EF4-FFF2-40B4-BE49-F238E27FC236}">
                <a16:creationId xmlns:a16="http://schemas.microsoft.com/office/drawing/2014/main" id="{9FCB60ED-DDBF-40F6-8CC4-D1EEDD7521EF}"/>
              </a:ext>
            </a:extLst>
          </p:cNvPr>
          <p:cNvSpPr txBox="1"/>
          <p:nvPr/>
        </p:nvSpPr>
        <p:spPr>
          <a:xfrm>
            <a:off x="3150197" y="6488668"/>
            <a:ext cx="6100010" cy="307777"/>
          </a:xfrm>
          <a:prstGeom prst="rect">
            <a:avLst/>
          </a:prstGeom>
          <a:noFill/>
        </p:spPr>
        <p:txBody>
          <a:bodyPr wrap="square">
            <a:spAutoFit/>
          </a:bodyPr>
          <a:lstStyle/>
          <a:p>
            <a:pPr algn="ctr"/>
            <a:r>
              <a:rPr lang="es-CO" sz="1400" b="0" u="none" strike="noStrike" baseline="0" dirty="0"/>
              <a:t>Circulation. 2017;135:e927–e999.</a:t>
            </a:r>
            <a:endParaRPr lang="es-CO" sz="1400" dirty="0"/>
          </a:p>
        </p:txBody>
      </p:sp>
    </p:spTree>
    <p:extLst>
      <p:ext uri="{BB962C8B-B14F-4D97-AF65-F5344CB8AC3E}">
        <p14:creationId xmlns:p14="http://schemas.microsoft.com/office/powerpoint/2010/main" val="26629412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a:extLst>
              <a:ext uri="{FF2B5EF4-FFF2-40B4-BE49-F238E27FC236}">
                <a16:creationId xmlns:a16="http://schemas.microsoft.com/office/drawing/2014/main" id="{8636CE1A-6BA3-43BF-AB02-6CB4CBBCB001}"/>
              </a:ext>
            </a:extLst>
          </p:cNvPr>
          <p:cNvSpPr>
            <a:spLocks noGrp="1"/>
          </p:cNvSpPr>
          <p:nvPr>
            <p:ph idx="1"/>
          </p:nvPr>
        </p:nvSpPr>
        <p:spPr>
          <a:xfrm>
            <a:off x="643467" y="1014355"/>
            <a:ext cx="10905066" cy="2850410"/>
          </a:xfrm>
        </p:spPr>
        <p:txBody>
          <a:bodyPr>
            <a:normAutofit fontScale="62500" lnSpcReduction="20000"/>
          </a:bodyPr>
          <a:lstStyle/>
          <a:p>
            <a:r>
              <a:rPr lang="es-MX" sz="2000" dirty="0">
                <a:ea typeface="Calibri" panose="020F0502020204030204" pitchFamily="34" charset="0"/>
                <a:cs typeface="Times New Roman" panose="02020603050405020304" pitchFamily="18" charset="0"/>
              </a:rPr>
              <a:t>A</a:t>
            </a:r>
            <a:r>
              <a:rPr lang="es-MX" sz="2000" dirty="0">
                <a:effectLst/>
                <a:ea typeface="Calibri" panose="020F0502020204030204" pitchFamily="34" charset="0"/>
                <a:cs typeface="Times New Roman" panose="02020603050405020304" pitchFamily="18" charset="0"/>
              </a:rPr>
              <a:t>nticuerpo monoclonal quimérico se una al TNF-a </a:t>
            </a:r>
            <a:r>
              <a:rPr lang="es-MX" sz="2000" dirty="0">
                <a:effectLst/>
                <a:ea typeface="Calibri" panose="020F0502020204030204" pitchFamily="34" charset="0"/>
                <a:cs typeface="Times New Roman" panose="02020603050405020304" pitchFamily="18" charset="0"/>
                <a:sym typeface="Wingdings" panose="05000000000000000000" pitchFamily="2" charset="2"/>
              </a:rPr>
              <a:t> TNF-a con papel en el desarrollo de aneurismas coronarios.</a:t>
            </a:r>
            <a:endParaRPr lang="es-MX" sz="2000" dirty="0">
              <a:ea typeface="Calibri" panose="020F0502020204030204" pitchFamily="34" charset="0"/>
              <a:cs typeface="Times New Roman" panose="02020603050405020304" pitchFamily="18" charset="0"/>
            </a:endParaRPr>
          </a:p>
          <a:p>
            <a:r>
              <a:rPr lang="es-MX" sz="2000" dirty="0">
                <a:effectLst/>
                <a:ea typeface="Calibri" panose="020F0502020204030204" pitchFamily="34" charset="0"/>
                <a:cs typeface="Times New Roman" panose="02020603050405020304" pitchFamily="18" charset="0"/>
              </a:rPr>
              <a:t>útil para detener la inflamación en pacientes </a:t>
            </a:r>
            <a:r>
              <a:rPr lang="es-MX" sz="2000" b="1" dirty="0">
                <a:effectLst/>
                <a:ea typeface="Calibri" panose="020F0502020204030204" pitchFamily="34" charset="0"/>
                <a:cs typeface="Times New Roman" panose="02020603050405020304" pitchFamily="18" charset="0"/>
              </a:rPr>
              <a:t>altamente resistente.</a:t>
            </a:r>
            <a:endParaRPr lang="es-MX" sz="2000" b="1" dirty="0">
              <a:ea typeface="Calibri" panose="020F0502020204030204" pitchFamily="34" charset="0"/>
              <a:cs typeface="Times New Roman" panose="02020603050405020304" pitchFamily="18" charset="0"/>
            </a:endParaRPr>
          </a:p>
          <a:p>
            <a:r>
              <a:rPr lang="es-MX" sz="2000" b="1" dirty="0">
                <a:ea typeface="Calibri" panose="020F0502020204030204" pitchFamily="34" charset="0"/>
                <a:cs typeface="Times New Roman" panose="02020603050405020304" pitchFamily="18" charset="0"/>
              </a:rPr>
              <a:t>N</a:t>
            </a:r>
            <a:r>
              <a:rPr lang="es-MX" sz="2000" b="1" dirty="0">
                <a:effectLst/>
                <a:ea typeface="Calibri" panose="020F0502020204030204" pitchFamily="34" charset="0"/>
                <a:cs typeface="Times New Roman" panose="02020603050405020304" pitchFamily="18" charset="0"/>
              </a:rPr>
              <a:t>o tiene utilidad</a:t>
            </a:r>
            <a:r>
              <a:rPr lang="es-MX" sz="2000" dirty="0">
                <a:effectLst/>
                <a:ea typeface="Calibri" panose="020F0502020204030204" pitchFamily="34" charset="0"/>
                <a:cs typeface="Times New Roman" panose="02020603050405020304" pitchFamily="18" charset="0"/>
              </a:rPr>
              <a:t> para controlar los marcadores de vasculitis. </a:t>
            </a:r>
          </a:p>
          <a:p>
            <a:r>
              <a:rPr lang="es-MX" sz="2000" dirty="0">
                <a:ea typeface="Calibri" panose="020F0502020204030204" pitchFamily="34" charset="0"/>
                <a:cs typeface="Times New Roman" panose="02020603050405020304" pitchFamily="18" charset="0"/>
              </a:rPr>
              <a:t>N</a:t>
            </a:r>
            <a:r>
              <a:rPr lang="es-MX" sz="2000" dirty="0">
                <a:effectLst/>
                <a:ea typeface="Calibri" panose="020F0502020204030204" pitchFamily="34" charset="0"/>
                <a:cs typeface="Times New Roman" panose="02020603050405020304" pitchFamily="18" charset="0"/>
              </a:rPr>
              <a:t>o hubo diferencia en la tasa de aneurismas de las arterias coronarias entre los grupos.</a:t>
            </a:r>
          </a:p>
          <a:p>
            <a:r>
              <a:rPr lang="es-MX" sz="2000" dirty="0">
                <a:ea typeface="Calibri" panose="020F0502020204030204" pitchFamily="34" charset="0"/>
                <a:cs typeface="Times New Roman" panose="02020603050405020304" pitchFamily="18" charset="0"/>
              </a:rPr>
              <a:t>Seguro, pero no previene el empeoramiento de la fiebre. </a:t>
            </a:r>
            <a:br>
              <a:rPr lang="es-MX" sz="2000" dirty="0">
                <a:effectLst/>
                <a:ea typeface="Calibri" panose="020F0502020204030204" pitchFamily="34" charset="0"/>
                <a:cs typeface="Times New Roman" panose="02020603050405020304" pitchFamily="18" charset="0"/>
              </a:rPr>
            </a:br>
            <a:endParaRPr lang="es-MX" sz="2000" dirty="0">
              <a:ea typeface="Calibri" panose="020F0502020204030204" pitchFamily="34" charset="0"/>
              <a:cs typeface="Times New Roman" panose="02020603050405020304" pitchFamily="18" charset="0"/>
            </a:endParaRPr>
          </a:p>
          <a:p>
            <a:endParaRPr lang="es-MX" sz="2000" dirty="0">
              <a:effectLst/>
              <a:ea typeface="Calibri" panose="020F0502020204030204" pitchFamily="34" charset="0"/>
              <a:cs typeface="Times New Roman" panose="02020603050405020304" pitchFamily="18" charset="0"/>
            </a:endParaRPr>
          </a:p>
          <a:p>
            <a:pPr marL="0" indent="0">
              <a:buNone/>
            </a:pPr>
            <a:endParaRPr lang="es-MX" sz="2000" dirty="0">
              <a:effectLst/>
              <a:ea typeface="Calibri" panose="020F0502020204030204" pitchFamily="34" charset="0"/>
              <a:cs typeface="Times New Roman" panose="02020603050405020304" pitchFamily="18" charset="0"/>
            </a:endParaRPr>
          </a:p>
          <a:p>
            <a:r>
              <a:rPr lang="es-MX" sz="2000" dirty="0">
                <a:ea typeface="Calibri" panose="020F0502020204030204" pitchFamily="34" charset="0"/>
                <a:cs typeface="Times New Roman" panose="02020603050405020304" pitchFamily="18" charset="0"/>
              </a:rPr>
              <a:t>Menor efecto antiinflamatorio que el infliximab.</a:t>
            </a:r>
          </a:p>
          <a:p>
            <a:r>
              <a:rPr lang="es-MX" sz="2000" dirty="0">
                <a:effectLst/>
                <a:ea typeface="Calibri" panose="020F0502020204030204" pitchFamily="34" charset="0"/>
                <a:cs typeface="Times New Roman" panose="02020603050405020304" pitchFamily="18" charset="0"/>
              </a:rPr>
              <a:t> </a:t>
            </a:r>
            <a:r>
              <a:rPr lang="es-MX" sz="2000" b="1" dirty="0">
                <a:ea typeface="Calibri" panose="020F0502020204030204" pitchFamily="34" charset="0"/>
                <a:cs typeface="Times New Roman" panose="02020603050405020304" pitchFamily="18" charset="0"/>
              </a:rPr>
              <a:t>V</a:t>
            </a:r>
            <a:r>
              <a:rPr lang="es-MX" sz="2000" b="1" dirty="0">
                <a:effectLst/>
                <a:ea typeface="Calibri" panose="020F0502020204030204" pitchFamily="34" charset="0"/>
                <a:cs typeface="Times New Roman" panose="02020603050405020304" pitchFamily="18" charset="0"/>
              </a:rPr>
              <a:t>ida media más corta </a:t>
            </a:r>
            <a:r>
              <a:rPr lang="es-MX" sz="2000" dirty="0">
                <a:effectLst/>
                <a:ea typeface="Calibri" panose="020F0502020204030204" pitchFamily="34" charset="0"/>
                <a:cs typeface="Times New Roman" panose="02020603050405020304" pitchFamily="18" charset="0"/>
              </a:rPr>
              <a:t>si las infecciones secundarias son motivo de preocupación.</a:t>
            </a:r>
          </a:p>
          <a:p>
            <a:r>
              <a:rPr lang="es-MX" sz="2000" dirty="0">
                <a:ea typeface="Calibri" panose="020F0502020204030204" pitchFamily="34" charset="0"/>
                <a:cs typeface="Times New Roman" panose="02020603050405020304" pitchFamily="18" charset="0"/>
              </a:rPr>
              <a:t>0,8mg/kg.</a:t>
            </a:r>
            <a:endParaRPr lang="es-MX" sz="2000" dirty="0">
              <a:effectLst/>
              <a:ea typeface="Calibri" panose="020F0502020204030204" pitchFamily="34" charset="0"/>
              <a:cs typeface="Times New Roman" panose="02020603050405020304" pitchFamily="18" charset="0"/>
            </a:endParaRPr>
          </a:p>
          <a:p>
            <a:endParaRPr lang="es-CO" sz="2000" dirty="0"/>
          </a:p>
        </p:txBody>
      </p:sp>
      <p:sp>
        <p:nvSpPr>
          <p:cNvPr id="4" name="Rectángulo 3">
            <a:extLst>
              <a:ext uri="{FF2B5EF4-FFF2-40B4-BE49-F238E27FC236}">
                <a16:creationId xmlns:a16="http://schemas.microsoft.com/office/drawing/2014/main" id="{165451AF-4025-4A7C-B42B-8E9B3D4DB03E}"/>
              </a:ext>
            </a:extLst>
          </p:cNvPr>
          <p:cNvSpPr/>
          <p:nvPr/>
        </p:nvSpPr>
        <p:spPr>
          <a:xfrm>
            <a:off x="716755" y="370262"/>
            <a:ext cx="2162662" cy="528785"/>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spcAft>
                <a:spcPts val="600"/>
              </a:spcAft>
            </a:pPr>
            <a:endParaRPr lang="es-MX" sz="1800" b="1" dirty="0">
              <a:solidFill>
                <a:srgbClr val="152B48"/>
              </a:solidFill>
              <a:effectLst/>
              <a:latin typeface="Montserrat" panose="00000500000000000000" pitchFamily="50" charset="0"/>
              <a:ea typeface="Calibri" panose="020F0502020204030204" pitchFamily="34" charset="0"/>
              <a:cs typeface="Times New Roman" panose="02020603050405020304" pitchFamily="18" charset="0"/>
            </a:endParaRPr>
          </a:p>
          <a:p>
            <a:pPr algn="ctr">
              <a:spcAft>
                <a:spcPts val="600"/>
              </a:spcAft>
            </a:pPr>
            <a:r>
              <a:rPr lang="es-MX" sz="1800" b="1" dirty="0">
                <a:solidFill>
                  <a:srgbClr val="152B48"/>
                </a:solidFill>
                <a:effectLst/>
                <a:latin typeface="Montserrat" panose="00000500000000000000" pitchFamily="50" charset="0"/>
                <a:ea typeface="Calibri" panose="020F0502020204030204" pitchFamily="34" charset="0"/>
                <a:cs typeface="Times New Roman" panose="02020603050405020304" pitchFamily="18" charset="0"/>
              </a:rPr>
              <a:t>Infiximab</a:t>
            </a:r>
            <a:br>
              <a:rPr lang="es-MX" sz="1800" b="1" dirty="0">
                <a:solidFill>
                  <a:srgbClr val="152B48"/>
                </a:solidFill>
                <a:effectLst/>
                <a:latin typeface="Montserrat" panose="00000500000000000000" pitchFamily="50" charset="0"/>
                <a:ea typeface="Calibri" panose="020F0502020204030204" pitchFamily="34" charset="0"/>
                <a:cs typeface="Times New Roman" panose="02020603050405020304" pitchFamily="18" charset="0"/>
              </a:rPr>
            </a:br>
            <a:endParaRPr lang="es-CO" dirty="0">
              <a:solidFill>
                <a:srgbClr val="152B48"/>
              </a:solidFill>
              <a:latin typeface="Montserrat" panose="00000500000000000000" pitchFamily="50" charset="0"/>
            </a:endParaRPr>
          </a:p>
        </p:txBody>
      </p:sp>
      <p:sp>
        <p:nvSpPr>
          <p:cNvPr id="5" name="Rectángulo 4">
            <a:extLst>
              <a:ext uri="{FF2B5EF4-FFF2-40B4-BE49-F238E27FC236}">
                <a16:creationId xmlns:a16="http://schemas.microsoft.com/office/drawing/2014/main" id="{F7921A4A-BF09-4569-BAF3-EE4A0C1F70B3}"/>
              </a:ext>
            </a:extLst>
          </p:cNvPr>
          <p:cNvSpPr/>
          <p:nvPr/>
        </p:nvSpPr>
        <p:spPr>
          <a:xfrm>
            <a:off x="716755" y="2446313"/>
            <a:ext cx="2162662" cy="528785"/>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spcAft>
                <a:spcPts val="600"/>
              </a:spcAft>
            </a:pPr>
            <a:r>
              <a:rPr lang="es-MX" sz="1800" b="1" dirty="0">
                <a:solidFill>
                  <a:srgbClr val="152B48"/>
                </a:solidFill>
                <a:effectLst/>
                <a:latin typeface="Montserrat" panose="00000500000000000000" pitchFamily="50" charset="0"/>
                <a:ea typeface="Calibri" panose="020F0502020204030204" pitchFamily="34" charset="0"/>
                <a:cs typeface="Times New Roman" panose="02020603050405020304" pitchFamily="18" charset="0"/>
              </a:rPr>
              <a:t>Etanercept</a:t>
            </a:r>
            <a:endParaRPr lang="es-CO" dirty="0">
              <a:solidFill>
                <a:srgbClr val="152B48"/>
              </a:solidFill>
              <a:latin typeface="Montserrat" panose="00000500000000000000" pitchFamily="50" charset="0"/>
            </a:endParaRPr>
          </a:p>
        </p:txBody>
      </p:sp>
      <p:sp>
        <p:nvSpPr>
          <p:cNvPr id="11" name="Rectángulo 10">
            <a:extLst>
              <a:ext uri="{FF2B5EF4-FFF2-40B4-BE49-F238E27FC236}">
                <a16:creationId xmlns:a16="http://schemas.microsoft.com/office/drawing/2014/main" id="{43AB6D1B-6EB7-4068-8660-41EEB9C9F863}"/>
              </a:ext>
            </a:extLst>
          </p:cNvPr>
          <p:cNvSpPr/>
          <p:nvPr/>
        </p:nvSpPr>
        <p:spPr>
          <a:xfrm>
            <a:off x="5874747" y="370262"/>
            <a:ext cx="5810223" cy="345277"/>
          </a:xfrm>
          <a:prstGeom prst="rect">
            <a:avLst/>
          </a:prstGeom>
          <a:solidFill>
            <a:srgbClr val="152B48"/>
          </a:solidFill>
          <a:ln>
            <a:solidFill>
              <a:srgbClr val="06AEAA"/>
            </a:solidFill>
          </a:ln>
        </p:spPr>
        <p:style>
          <a:lnRef idx="1">
            <a:schemeClr val="accent3"/>
          </a:lnRef>
          <a:fillRef idx="2">
            <a:schemeClr val="accent3"/>
          </a:fillRef>
          <a:effectRef idx="1">
            <a:schemeClr val="accent3"/>
          </a:effectRef>
          <a:fontRef idx="minor">
            <a:schemeClr val="dk1"/>
          </a:fontRef>
        </p:style>
        <p:txBody>
          <a:bodyPr rtlCol="0" anchor="ctr"/>
          <a:lstStyle/>
          <a:p>
            <a:pPr algn="ctr"/>
            <a:r>
              <a:rPr lang="es-MX" sz="2000" b="1" dirty="0">
                <a:solidFill>
                  <a:schemeClr val="bg1"/>
                </a:solidFill>
                <a:effectLst/>
                <a:latin typeface="Montserrat" panose="00000500000000000000" pitchFamily="50" charset="0"/>
                <a:ea typeface="Calibri" panose="020F0502020204030204" pitchFamily="34" charset="0"/>
                <a:cs typeface="Times New Roman" panose="02020603050405020304" pitchFamily="18" charset="0"/>
              </a:rPr>
              <a:t>5mg/kg/IV en infusión de 2 horas</a:t>
            </a:r>
            <a:endParaRPr lang="es-CO" sz="2000" b="1" dirty="0">
              <a:solidFill>
                <a:schemeClr val="bg1"/>
              </a:solidFill>
              <a:latin typeface="Montserrat" panose="00000500000000000000" pitchFamily="50" charset="0"/>
            </a:endParaRPr>
          </a:p>
        </p:txBody>
      </p:sp>
      <p:sp>
        <p:nvSpPr>
          <p:cNvPr id="2" name="CuadroTexto 1">
            <a:extLst>
              <a:ext uri="{FF2B5EF4-FFF2-40B4-BE49-F238E27FC236}">
                <a16:creationId xmlns:a16="http://schemas.microsoft.com/office/drawing/2014/main" id="{4DADB47A-9F1D-4E3A-B7A7-BDE0803E5F1A}"/>
              </a:ext>
            </a:extLst>
          </p:cNvPr>
          <p:cNvSpPr txBox="1"/>
          <p:nvPr/>
        </p:nvSpPr>
        <p:spPr>
          <a:xfrm>
            <a:off x="3150197" y="6488668"/>
            <a:ext cx="6100010" cy="307777"/>
          </a:xfrm>
          <a:prstGeom prst="rect">
            <a:avLst/>
          </a:prstGeom>
          <a:noFill/>
        </p:spPr>
        <p:txBody>
          <a:bodyPr wrap="square">
            <a:spAutoFit/>
          </a:bodyPr>
          <a:lstStyle/>
          <a:p>
            <a:pPr algn="ctr"/>
            <a:r>
              <a:rPr lang="es-CO" sz="1400" b="0" u="none" strike="noStrike" baseline="0" dirty="0"/>
              <a:t>Circulation. 2017;135:e927–e999.</a:t>
            </a:r>
            <a:endParaRPr lang="es-CO" sz="1400" dirty="0"/>
          </a:p>
        </p:txBody>
      </p:sp>
    </p:spTree>
    <p:extLst>
      <p:ext uri="{BB962C8B-B14F-4D97-AF65-F5344CB8AC3E}">
        <p14:creationId xmlns:p14="http://schemas.microsoft.com/office/powerpoint/2010/main" val="36921791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4C630FB-43D4-4833-850A-572E257D912E}"/>
              </a:ext>
            </a:extLst>
          </p:cNvPr>
          <p:cNvSpPr>
            <a:spLocks noGrp="1"/>
          </p:cNvSpPr>
          <p:nvPr>
            <p:ph type="title"/>
          </p:nvPr>
        </p:nvSpPr>
        <p:spPr>
          <a:xfrm>
            <a:off x="472581" y="1832941"/>
            <a:ext cx="4200939" cy="1009651"/>
          </a:xfrm>
        </p:spPr>
        <p:txBody>
          <a:bodyPr>
            <a:noAutofit/>
          </a:bodyPr>
          <a:lstStyle/>
          <a:p>
            <a:pPr algn="ctr"/>
            <a:br>
              <a:rPr lang="es-MX" sz="3200" b="1" dirty="0">
                <a:effectLst/>
                <a:ea typeface="Calibri" panose="020F0502020204030204" pitchFamily="34" charset="0"/>
                <a:cs typeface="Times New Roman" panose="02020603050405020304" pitchFamily="18" charset="0"/>
              </a:rPr>
            </a:br>
            <a:r>
              <a:rPr lang="es-MX" sz="3200" dirty="0">
                <a:effectLst/>
                <a:ea typeface="Calibri" panose="020F0502020204030204" pitchFamily="34" charset="0"/>
                <a:cs typeface="Times New Roman" panose="02020603050405020304" pitchFamily="18" charset="0"/>
              </a:rPr>
              <a:t>Resistencia a IGIV</a:t>
            </a:r>
            <a:br>
              <a:rPr lang="es-MX" sz="3200" b="1" dirty="0">
                <a:effectLst/>
                <a:ea typeface="Calibri" panose="020F0502020204030204" pitchFamily="34" charset="0"/>
                <a:cs typeface="Times New Roman" panose="02020603050405020304" pitchFamily="18" charset="0"/>
              </a:rPr>
            </a:br>
            <a:endParaRPr lang="es-CO" sz="3200" b="1" dirty="0"/>
          </a:p>
        </p:txBody>
      </p:sp>
      <p:graphicFrame>
        <p:nvGraphicFramePr>
          <p:cNvPr id="4" name="Marcador de contenido 3">
            <a:extLst>
              <a:ext uri="{FF2B5EF4-FFF2-40B4-BE49-F238E27FC236}">
                <a16:creationId xmlns:a16="http://schemas.microsoft.com/office/drawing/2014/main" id="{4ACDF96D-17CA-4785-ADCC-40586D442240}"/>
              </a:ext>
            </a:extLst>
          </p:cNvPr>
          <p:cNvGraphicFramePr>
            <a:graphicFrameLocks noGrp="1"/>
          </p:cNvGraphicFramePr>
          <p:nvPr>
            <p:ph idx="1"/>
            <p:extLst>
              <p:ext uri="{D42A27DB-BD31-4B8C-83A1-F6EECF244321}">
                <p14:modId xmlns:p14="http://schemas.microsoft.com/office/powerpoint/2010/main" val="4237147028"/>
              </p:ext>
            </p:extLst>
          </p:nvPr>
        </p:nvGraphicFramePr>
        <p:xfrm>
          <a:off x="4784034" y="1033671"/>
          <a:ext cx="7103165" cy="396695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CuadroTexto 2">
            <a:extLst>
              <a:ext uri="{FF2B5EF4-FFF2-40B4-BE49-F238E27FC236}">
                <a16:creationId xmlns:a16="http://schemas.microsoft.com/office/drawing/2014/main" id="{B132A6D5-C7A6-4FD9-9BEC-E4CFF93E261A}"/>
              </a:ext>
            </a:extLst>
          </p:cNvPr>
          <p:cNvSpPr txBox="1"/>
          <p:nvPr/>
        </p:nvSpPr>
        <p:spPr>
          <a:xfrm>
            <a:off x="3150197" y="6488668"/>
            <a:ext cx="6100010" cy="307777"/>
          </a:xfrm>
          <a:prstGeom prst="rect">
            <a:avLst/>
          </a:prstGeom>
          <a:noFill/>
        </p:spPr>
        <p:txBody>
          <a:bodyPr wrap="square">
            <a:spAutoFit/>
          </a:bodyPr>
          <a:lstStyle/>
          <a:p>
            <a:pPr algn="ctr"/>
            <a:r>
              <a:rPr lang="es-CO" sz="1400" b="0" u="none" strike="noStrike" baseline="0" dirty="0"/>
              <a:t>Circulation. 2017;135:e927–e999.</a:t>
            </a:r>
            <a:endParaRPr lang="es-CO" sz="1400" dirty="0"/>
          </a:p>
        </p:txBody>
      </p:sp>
    </p:spTree>
    <p:extLst>
      <p:ext uri="{BB962C8B-B14F-4D97-AF65-F5344CB8AC3E}">
        <p14:creationId xmlns:p14="http://schemas.microsoft.com/office/powerpoint/2010/main" val="2910275824"/>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ángulo 5">
            <a:extLst>
              <a:ext uri="{FF2B5EF4-FFF2-40B4-BE49-F238E27FC236}">
                <a16:creationId xmlns:a16="http://schemas.microsoft.com/office/drawing/2014/main" id="{6A803762-5A65-4435-AF0B-7CFB140F6F86}"/>
              </a:ext>
            </a:extLst>
          </p:cNvPr>
          <p:cNvSpPr/>
          <p:nvPr/>
        </p:nvSpPr>
        <p:spPr>
          <a:xfrm>
            <a:off x="461617" y="2025065"/>
            <a:ext cx="2667419" cy="1033048"/>
          </a:xfrm>
          <a:prstGeom prst="rect">
            <a:avLst/>
          </a:prstGeom>
          <a:ln>
            <a:solidFill>
              <a:srgbClr val="06AEAA"/>
            </a:solidFill>
          </a:ln>
        </p:spPr>
        <p:style>
          <a:lnRef idx="2">
            <a:schemeClr val="dk1"/>
          </a:lnRef>
          <a:fillRef idx="1">
            <a:schemeClr val="lt1"/>
          </a:fillRef>
          <a:effectRef idx="0">
            <a:schemeClr val="dk1"/>
          </a:effectRef>
          <a:fontRef idx="minor">
            <a:schemeClr val="dk1"/>
          </a:fontRef>
        </p:style>
        <p:txBody>
          <a:bodyPr rtlCol="0" anchor="ctr"/>
          <a:lstStyle/>
          <a:p>
            <a:r>
              <a:rPr lang="es-MX" sz="1600" dirty="0">
                <a:solidFill>
                  <a:srgbClr val="152B48"/>
                </a:solidFill>
                <a:effectLst/>
                <a:latin typeface="Montserrat"/>
                <a:ea typeface="Calibri" panose="020F0502020204030204" pitchFamily="34" charset="0"/>
                <a:cs typeface="Times New Roman" panose="02020603050405020304" pitchFamily="18" charset="0"/>
              </a:rPr>
              <a:t>-Efecto dosis respuesta.</a:t>
            </a:r>
            <a:br>
              <a:rPr lang="es-MX" sz="1600" dirty="0">
                <a:solidFill>
                  <a:srgbClr val="152B48"/>
                </a:solidFill>
                <a:effectLst/>
                <a:latin typeface="Montserrat"/>
                <a:ea typeface="Calibri" panose="020F0502020204030204" pitchFamily="34" charset="0"/>
                <a:cs typeface="Times New Roman" panose="02020603050405020304" pitchFamily="18" charset="0"/>
              </a:rPr>
            </a:br>
            <a:r>
              <a:rPr lang="es-MX" sz="1600" dirty="0">
                <a:solidFill>
                  <a:srgbClr val="152B48"/>
                </a:solidFill>
                <a:effectLst/>
                <a:latin typeface="Montserrat"/>
                <a:ea typeface="Calibri" panose="020F0502020204030204" pitchFamily="34" charset="0"/>
                <a:cs typeface="Times New Roman" panose="02020603050405020304" pitchFamily="18" charset="0"/>
              </a:rPr>
              <a:t>-No tiene Estudios que lo soporte.</a:t>
            </a:r>
            <a:endParaRPr lang="es-CO" sz="1600" dirty="0">
              <a:solidFill>
                <a:srgbClr val="152B48"/>
              </a:solidFill>
              <a:latin typeface="Montserrat"/>
            </a:endParaRPr>
          </a:p>
        </p:txBody>
      </p:sp>
      <p:sp>
        <p:nvSpPr>
          <p:cNvPr id="8" name="Rectángulo 7">
            <a:extLst>
              <a:ext uri="{FF2B5EF4-FFF2-40B4-BE49-F238E27FC236}">
                <a16:creationId xmlns:a16="http://schemas.microsoft.com/office/drawing/2014/main" id="{2F1DF863-C04C-43C4-BE33-D3527BB43984}"/>
              </a:ext>
            </a:extLst>
          </p:cNvPr>
          <p:cNvSpPr/>
          <p:nvPr/>
        </p:nvSpPr>
        <p:spPr>
          <a:xfrm>
            <a:off x="3320716" y="2068014"/>
            <a:ext cx="4662416" cy="1190827"/>
          </a:xfrm>
          <a:prstGeom prst="rect">
            <a:avLst/>
          </a:prstGeom>
          <a:ln>
            <a:solidFill>
              <a:srgbClr val="06AEAA"/>
            </a:solidFill>
          </a:ln>
        </p:spPr>
        <p:style>
          <a:lnRef idx="2">
            <a:schemeClr val="accent1"/>
          </a:lnRef>
          <a:fillRef idx="1">
            <a:schemeClr val="lt1"/>
          </a:fillRef>
          <a:effectRef idx="0">
            <a:schemeClr val="accent1"/>
          </a:effectRef>
          <a:fontRef idx="minor">
            <a:schemeClr val="dk1"/>
          </a:fontRef>
        </p:style>
        <p:txBody>
          <a:bodyPr rtlCol="0" anchor="ctr"/>
          <a:lstStyle/>
          <a:p>
            <a:endParaRPr lang="es-MX" sz="1600" dirty="0">
              <a:solidFill>
                <a:srgbClr val="152B48"/>
              </a:solidFill>
              <a:effectLst/>
              <a:latin typeface="Montserrat"/>
              <a:ea typeface="Calibri" panose="020F0502020204030204" pitchFamily="34" charset="0"/>
              <a:cs typeface="Times New Roman" panose="02020603050405020304" pitchFamily="18" charset="0"/>
            </a:endParaRPr>
          </a:p>
          <a:p>
            <a:endParaRPr lang="es-MX" sz="1600" dirty="0">
              <a:solidFill>
                <a:srgbClr val="152B48"/>
              </a:solidFill>
              <a:latin typeface="Montserrat"/>
              <a:ea typeface="Calibri" panose="020F0502020204030204" pitchFamily="34" charset="0"/>
              <a:cs typeface="Times New Roman" panose="02020603050405020304" pitchFamily="18" charset="0"/>
            </a:endParaRPr>
          </a:p>
          <a:p>
            <a:r>
              <a:rPr lang="es-MX" sz="1600" dirty="0">
                <a:solidFill>
                  <a:srgbClr val="152B48"/>
                </a:solidFill>
                <a:effectLst/>
                <a:latin typeface="Montserrat"/>
                <a:ea typeface="Calibri" panose="020F0502020204030204" pitchFamily="34" charset="0"/>
                <a:cs typeface="Times New Roman" panose="02020603050405020304" pitchFamily="18" charset="0"/>
              </a:rPr>
              <a:t>- IVIG más prednisolona tuvieron tasas  más bajas de </a:t>
            </a:r>
            <a:r>
              <a:rPr lang="es-MX" sz="1600" b="1" dirty="0">
                <a:solidFill>
                  <a:srgbClr val="152B48"/>
                </a:solidFill>
                <a:effectLst/>
                <a:latin typeface="Montserrat"/>
                <a:ea typeface="Calibri" panose="020F0502020204030204" pitchFamily="34" charset="0"/>
                <a:cs typeface="Times New Roman" panose="02020603050405020304" pitchFamily="18" charset="0"/>
              </a:rPr>
              <a:t>fiebre persistente </a:t>
            </a:r>
            <a:r>
              <a:rPr lang="es-MX" sz="1600" dirty="0">
                <a:solidFill>
                  <a:srgbClr val="152B48"/>
                </a:solidFill>
                <a:effectLst/>
                <a:latin typeface="Montserrat"/>
                <a:ea typeface="Calibri" panose="020F0502020204030204" pitchFamily="34" charset="0"/>
                <a:cs typeface="Times New Roman" panose="02020603050405020304" pitchFamily="18" charset="0"/>
              </a:rPr>
              <a:t>y anomalías de las </a:t>
            </a:r>
            <a:r>
              <a:rPr lang="es-MX" sz="1600" b="1" dirty="0">
                <a:solidFill>
                  <a:srgbClr val="152B48"/>
                </a:solidFill>
                <a:effectLst/>
                <a:latin typeface="Montserrat"/>
                <a:ea typeface="Calibri" panose="020F0502020204030204" pitchFamily="34" charset="0"/>
                <a:cs typeface="Times New Roman" panose="02020603050405020304" pitchFamily="18" charset="0"/>
              </a:rPr>
              <a:t>arterias coronarias. </a:t>
            </a:r>
            <a:br>
              <a:rPr lang="es-MX" sz="1600" dirty="0">
                <a:solidFill>
                  <a:srgbClr val="152B48"/>
                </a:solidFill>
                <a:effectLst/>
                <a:latin typeface="Montserrat"/>
                <a:ea typeface="Calibri" panose="020F0502020204030204" pitchFamily="34" charset="0"/>
                <a:cs typeface="Times New Roman" panose="02020603050405020304" pitchFamily="18" charset="0"/>
              </a:rPr>
            </a:br>
            <a:r>
              <a:rPr lang="es-MX" sz="1600" dirty="0">
                <a:solidFill>
                  <a:srgbClr val="152B48"/>
                </a:solidFill>
                <a:effectLst/>
                <a:latin typeface="Montserrat"/>
                <a:ea typeface="Calibri" panose="020F0502020204030204" pitchFamily="34" charset="0"/>
                <a:cs typeface="Times New Roman" panose="02020603050405020304" pitchFamily="18" charset="0"/>
              </a:rPr>
              <a:t>-Esteroides  se asocian a supresión de la </a:t>
            </a:r>
            <a:r>
              <a:rPr lang="es-MX" sz="1600" b="1" dirty="0">
                <a:solidFill>
                  <a:srgbClr val="152B48"/>
                </a:solidFill>
                <a:effectLst/>
                <a:latin typeface="Montserrat"/>
                <a:ea typeface="Calibri" panose="020F0502020204030204" pitchFamily="34" charset="0"/>
                <a:cs typeface="Times New Roman" panose="02020603050405020304" pitchFamily="18" charset="0"/>
              </a:rPr>
              <a:t>inflamación vascular </a:t>
            </a:r>
            <a:r>
              <a:rPr lang="es-MX" sz="1600" dirty="0">
                <a:solidFill>
                  <a:srgbClr val="152B48"/>
                </a:solidFill>
                <a:effectLst/>
                <a:latin typeface="Montserrat"/>
                <a:ea typeface="Calibri" panose="020F0502020204030204" pitchFamily="34" charset="0"/>
                <a:cs typeface="Times New Roman" panose="02020603050405020304" pitchFamily="18" charset="0"/>
              </a:rPr>
              <a:t>persistente.</a:t>
            </a:r>
            <a:br>
              <a:rPr lang="es-MX" sz="1600" dirty="0">
                <a:solidFill>
                  <a:srgbClr val="152B48"/>
                </a:solidFill>
                <a:effectLst/>
                <a:latin typeface="Montserrat"/>
                <a:ea typeface="Calibri" panose="020F0502020204030204" pitchFamily="34" charset="0"/>
                <a:cs typeface="Times New Roman" panose="02020603050405020304" pitchFamily="18" charset="0"/>
              </a:rPr>
            </a:br>
            <a:br>
              <a:rPr lang="es-MX" sz="1600" dirty="0">
                <a:solidFill>
                  <a:srgbClr val="152B48"/>
                </a:solidFill>
                <a:effectLst/>
                <a:latin typeface="Montserrat"/>
                <a:ea typeface="Calibri" panose="020F0502020204030204" pitchFamily="34" charset="0"/>
                <a:cs typeface="Times New Roman" panose="02020603050405020304" pitchFamily="18" charset="0"/>
              </a:rPr>
            </a:br>
            <a:endParaRPr lang="es-CO" sz="1600" dirty="0">
              <a:solidFill>
                <a:srgbClr val="152B48"/>
              </a:solidFill>
              <a:latin typeface="Montserrat"/>
            </a:endParaRPr>
          </a:p>
        </p:txBody>
      </p:sp>
      <p:sp>
        <p:nvSpPr>
          <p:cNvPr id="9" name="Rectángulo 8">
            <a:extLst>
              <a:ext uri="{FF2B5EF4-FFF2-40B4-BE49-F238E27FC236}">
                <a16:creationId xmlns:a16="http://schemas.microsoft.com/office/drawing/2014/main" id="{15FA3667-08D1-4933-967C-F44741A1173E}"/>
              </a:ext>
            </a:extLst>
          </p:cNvPr>
          <p:cNvSpPr/>
          <p:nvPr/>
        </p:nvSpPr>
        <p:spPr>
          <a:xfrm>
            <a:off x="8147893" y="2235917"/>
            <a:ext cx="3889612" cy="1563970"/>
          </a:xfrm>
          <a:prstGeom prst="rect">
            <a:avLst/>
          </a:prstGeom>
          <a:ln>
            <a:solidFill>
              <a:srgbClr val="06AEAA"/>
            </a:solidFill>
          </a:ln>
        </p:spPr>
        <p:style>
          <a:lnRef idx="2">
            <a:schemeClr val="accent2"/>
          </a:lnRef>
          <a:fillRef idx="1">
            <a:schemeClr val="lt1"/>
          </a:fillRef>
          <a:effectRef idx="0">
            <a:schemeClr val="accent2"/>
          </a:effectRef>
          <a:fontRef idx="minor">
            <a:schemeClr val="dk1"/>
          </a:fontRef>
        </p:style>
        <p:txBody>
          <a:bodyPr rtlCol="0" anchor="ctr"/>
          <a:lstStyle/>
          <a:p>
            <a:pPr marL="342900" indent="-342900">
              <a:buFontTx/>
              <a:buChar char="-"/>
            </a:pPr>
            <a:r>
              <a:rPr lang="es-CO" sz="1600" dirty="0">
                <a:solidFill>
                  <a:srgbClr val="152B48"/>
                </a:solidFill>
                <a:effectLst/>
                <a:latin typeface="Montserrat"/>
                <a:ea typeface="Calibri" panose="020F0502020204030204" pitchFamily="34" charset="0"/>
                <a:cs typeface="Times New Roman" panose="02020603050405020304" pitchFamily="18" charset="0"/>
              </a:rPr>
              <a:t>El  infliximab alternativa a una </a:t>
            </a:r>
            <a:r>
              <a:rPr lang="es-CO" sz="1600" b="1" dirty="0">
                <a:solidFill>
                  <a:srgbClr val="152B48"/>
                </a:solidFill>
                <a:effectLst/>
                <a:latin typeface="Montserrat"/>
                <a:ea typeface="Calibri" panose="020F0502020204030204" pitchFamily="34" charset="0"/>
                <a:cs typeface="Times New Roman" panose="02020603050405020304" pitchFamily="18" charset="0"/>
              </a:rPr>
              <a:t>segunda infusión </a:t>
            </a:r>
            <a:r>
              <a:rPr lang="es-CO" sz="1600" dirty="0">
                <a:solidFill>
                  <a:srgbClr val="152B48"/>
                </a:solidFill>
                <a:effectLst/>
                <a:latin typeface="Montserrat"/>
                <a:ea typeface="Calibri" panose="020F0502020204030204" pitchFamily="34" charset="0"/>
                <a:cs typeface="Times New Roman" panose="02020603050405020304" pitchFamily="18" charset="0"/>
              </a:rPr>
              <a:t>de IVIG para pacientes resistentes.</a:t>
            </a:r>
          </a:p>
          <a:p>
            <a:pPr marL="342900" indent="-342900">
              <a:buFontTx/>
              <a:buChar char="-"/>
            </a:pPr>
            <a:r>
              <a:rPr lang="es-CO" sz="1600" dirty="0">
                <a:solidFill>
                  <a:srgbClr val="152B48"/>
                </a:solidFill>
                <a:effectLst/>
                <a:latin typeface="Montserrat"/>
                <a:ea typeface="Calibri" panose="020F0502020204030204" pitchFamily="34" charset="0"/>
                <a:cs typeface="Times New Roman" panose="02020603050405020304" pitchFamily="18" charset="0"/>
              </a:rPr>
              <a:t>Hospitalización más corta y menos días de fiebre.</a:t>
            </a:r>
          </a:p>
          <a:p>
            <a:pPr marL="342900" indent="-342900">
              <a:buFontTx/>
              <a:buChar char="-"/>
            </a:pPr>
            <a:r>
              <a:rPr lang="es-CO" sz="1600" dirty="0">
                <a:solidFill>
                  <a:srgbClr val="152B48"/>
                </a:solidFill>
                <a:latin typeface="Montserrat"/>
                <a:ea typeface="Calibri" panose="020F0502020204030204" pitchFamily="34" charset="0"/>
                <a:cs typeface="Times New Roman" panose="02020603050405020304" pitchFamily="18" charset="0"/>
              </a:rPr>
              <a:t>Respuesta en el 90%.</a:t>
            </a:r>
            <a:endParaRPr lang="es-CO" sz="1600" dirty="0">
              <a:solidFill>
                <a:srgbClr val="152B48"/>
              </a:solidFill>
              <a:latin typeface="Montserrat"/>
            </a:endParaRPr>
          </a:p>
        </p:txBody>
      </p:sp>
      <p:sp>
        <p:nvSpPr>
          <p:cNvPr id="4" name="Rectángulo 3">
            <a:extLst>
              <a:ext uri="{FF2B5EF4-FFF2-40B4-BE49-F238E27FC236}">
                <a16:creationId xmlns:a16="http://schemas.microsoft.com/office/drawing/2014/main" id="{7D34D5E1-DDDC-40A7-B89E-A2E8319DA403}"/>
              </a:ext>
            </a:extLst>
          </p:cNvPr>
          <p:cNvSpPr/>
          <p:nvPr/>
        </p:nvSpPr>
        <p:spPr>
          <a:xfrm>
            <a:off x="4817954" y="3559079"/>
            <a:ext cx="3138930" cy="1197715"/>
          </a:xfrm>
          <a:prstGeom prst="rect">
            <a:avLst/>
          </a:prstGeom>
          <a:solidFill>
            <a:srgbClr val="152B48"/>
          </a:solidFill>
          <a:ln>
            <a:solidFill>
              <a:srgbClr val="06AEAA"/>
            </a:solidFill>
          </a:ln>
        </p:spPr>
        <p:style>
          <a:lnRef idx="1">
            <a:schemeClr val="accent3"/>
          </a:lnRef>
          <a:fillRef idx="2">
            <a:schemeClr val="accent3"/>
          </a:fillRef>
          <a:effectRef idx="1">
            <a:schemeClr val="accent3"/>
          </a:effectRef>
          <a:fontRef idx="minor">
            <a:schemeClr val="dk1"/>
          </a:fontRef>
        </p:style>
        <p:txBody>
          <a:bodyPr rtlCol="0" anchor="ctr"/>
          <a:lstStyle/>
          <a:p>
            <a:r>
              <a:rPr lang="es-MX" sz="1600" dirty="0">
                <a:solidFill>
                  <a:schemeClr val="bg1"/>
                </a:solidFill>
                <a:effectLst/>
                <a:latin typeface="Montserrat"/>
                <a:ea typeface="Calibri" panose="020F0502020204030204" pitchFamily="34" charset="0"/>
                <a:cs typeface="Times New Roman" panose="02020603050405020304" pitchFamily="18" charset="0"/>
              </a:rPr>
              <a:t>* </a:t>
            </a:r>
            <a:r>
              <a:rPr lang="es-CO" sz="1600" dirty="0">
                <a:solidFill>
                  <a:schemeClr val="bg1"/>
                </a:solidFill>
                <a:effectLst/>
                <a:latin typeface="Montserrat"/>
                <a:ea typeface="Calibri" panose="020F0502020204030204" pitchFamily="34" charset="0"/>
                <a:cs typeface="Times New Roman" panose="02020603050405020304" pitchFamily="18" charset="0"/>
              </a:rPr>
              <a:t>(30 mg/kg/ dia  por 3 días).</a:t>
            </a:r>
            <a:br>
              <a:rPr lang="es-CO" sz="1600" dirty="0">
                <a:solidFill>
                  <a:schemeClr val="bg1"/>
                </a:solidFill>
                <a:effectLst/>
                <a:latin typeface="Montserrat"/>
                <a:ea typeface="Calibri" panose="020F0502020204030204" pitchFamily="34" charset="0"/>
                <a:cs typeface="Times New Roman" panose="02020603050405020304" pitchFamily="18" charset="0"/>
              </a:rPr>
            </a:br>
            <a:r>
              <a:rPr lang="es-CO" sz="1600" dirty="0">
                <a:solidFill>
                  <a:schemeClr val="bg1"/>
                </a:solidFill>
                <a:effectLst/>
                <a:latin typeface="Montserrat"/>
                <a:ea typeface="Calibri" panose="020F0502020204030204" pitchFamily="34" charset="0"/>
                <a:cs typeface="Times New Roman" panose="02020603050405020304" pitchFamily="18" charset="0"/>
              </a:rPr>
              <a:t>* (30 mg·kg dia por 3 días seguido. de prednisolona 1 mg/kg/dia por 7 días.</a:t>
            </a:r>
            <a:endParaRPr lang="es-CO" sz="1600" dirty="0">
              <a:solidFill>
                <a:schemeClr val="bg1"/>
              </a:solidFill>
              <a:latin typeface="Montserrat"/>
            </a:endParaRPr>
          </a:p>
        </p:txBody>
      </p:sp>
      <p:sp>
        <p:nvSpPr>
          <p:cNvPr id="7" name="Rectángulo 6">
            <a:extLst>
              <a:ext uri="{FF2B5EF4-FFF2-40B4-BE49-F238E27FC236}">
                <a16:creationId xmlns:a16="http://schemas.microsoft.com/office/drawing/2014/main" id="{5A29BC09-EEFC-4C72-AA14-6960EE51395D}"/>
              </a:ext>
            </a:extLst>
          </p:cNvPr>
          <p:cNvSpPr/>
          <p:nvPr/>
        </p:nvSpPr>
        <p:spPr>
          <a:xfrm>
            <a:off x="8277726" y="3966396"/>
            <a:ext cx="3629946" cy="406821"/>
          </a:xfrm>
          <a:prstGeom prst="rect">
            <a:avLst/>
          </a:prstGeom>
          <a:solidFill>
            <a:srgbClr val="152B48"/>
          </a:solidFill>
          <a:ln>
            <a:solidFill>
              <a:srgbClr val="06AEAA"/>
            </a:solidFill>
          </a:ln>
        </p:spPr>
        <p:style>
          <a:lnRef idx="1">
            <a:schemeClr val="accent3"/>
          </a:lnRef>
          <a:fillRef idx="2">
            <a:schemeClr val="accent3"/>
          </a:fillRef>
          <a:effectRef idx="1">
            <a:schemeClr val="accent3"/>
          </a:effectRef>
          <a:fontRef idx="minor">
            <a:schemeClr val="dk1"/>
          </a:fontRef>
        </p:style>
        <p:txBody>
          <a:bodyPr rtlCol="0" anchor="ctr"/>
          <a:lstStyle/>
          <a:p>
            <a:r>
              <a:rPr lang="es-CO" sz="1600" dirty="0">
                <a:solidFill>
                  <a:schemeClr val="bg1"/>
                </a:solidFill>
                <a:effectLst/>
                <a:latin typeface="Montserrat"/>
                <a:ea typeface="Calibri" panose="020F0502020204030204" pitchFamily="34" charset="0"/>
                <a:cs typeface="Times New Roman" panose="02020603050405020304" pitchFamily="18" charset="0"/>
              </a:rPr>
              <a:t>-5 mg/kg en infusión de 2 horas.</a:t>
            </a:r>
            <a:endParaRPr lang="es-CO" sz="1600" dirty="0">
              <a:solidFill>
                <a:schemeClr val="bg1"/>
              </a:solidFill>
              <a:latin typeface="Montserrat"/>
            </a:endParaRPr>
          </a:p>
        </p:txBody>
      </p:sp>
      <p:pic>
        <p:nvPicPr>
          <p:cNvPr id="10" name="Imagen 9">
            <a:extLst>
              <a:ext uri="{FF2B5EF4-FFF2-40B4-BE49-F238E27FC236}">
                <a16:creationId xmlns:a16="http://schemas.microsoft.com/office/drawing/2014/main" id="{F73538F7-9E30-4819-BD70-9827D44457A7}"/>
              </a:ext>
            </a:extLst>
          </p:cNvPr>
          <p:cNvPicPr>
            <a:picLocks noChangeAspect="1"/>
          </p:cNvPicPr>
          <p:nvPr/>
        </p:nvPicPr>
        <p:blipFill>
          <a:blip r:embed="rId3"/>
          <a:stretch>
            <a:fillRect/>
          </a:stretch>
        </p:blipFill>
        <p:spPr>
          <a:xfrm>
            <a:off x="2556549" y="59283"/>
            <a:ext cx="7510475" cy="1805710"/>
          </a:xfrm>
          <a:prstGeom prst="rect">
            <a:avLst/>
          </a:prstGeom>
        </p:spPr>
      </p:pic>
      <p:cxnSp>
        <p:nvCxnSpPr>
          <p:cNvPr id="12" name="Conector: angular 11">
            <a:extLst>
              <a:ext uri="{FF2B5EF4-FFF2-40B4-BE49-F238E27FC236}">
                <a16:creationId xmlns:a16="http://schemas.microsoft.com/office/drawing/2014/main" id="{E389661B-A681-43E8-BE8A-71D4B11EB6C5}"/>
              </a:ext>
            </a:extLst>
          </p:cNvPr>
          <p:cNvCxnSpPr>
            <a:cxnSpLocks/>
            <a:stCxn id="6" idx="0"/>
            <a:endCxn id="10" idx="1"/>
          </p:cNvCxnSpPr>
          <p:nvPr/>
        </p:nvCxnSpPr>
        <p:spPr>
          <a:xfrm rot="5400000" flipH="1" flipV="1">
            <a:off x="1644475" y="1112991"/>
            <a:ext cx="1062927" cy="761222"/>
          </a:xfrm>
          <a:prstGeom prst="bentConnector2">
            <a:avLst/>
          </a:prstGeom>
          <a:ln>
            <a:solidFill>
              <a:srgbClr val="06AEAA"/>
            </a:solidFill>
            <a:tailEnd type="triangle"/>
          </a:ln>
        </p:spPr>
        <p:style>
          <a:lnRef idx="1">
            <a:schemeClr val="accent1"/>
          </a:lnRef>
          <a:fillRef idx="0">
            <a:schemeClr val="accent1"/>
          </a:fillRef>
          <a:effectRef idx="0">
            <a:schemeClr val="accent1"/>
          </a:effectRef>
          <a:fontRef idx="minor">
            <a:schemeClr val="tx1"/>
          </a:fontRef>
        </p:style>
      </p:cxnSp>
      <p:cxnSp>
        <p:nvCxnSpPr>
          <p:cNvPr id="14" name="Conector recto de flecha 13">
            <a:extLst>
              <a:ext uri="{FF2B5EF4-FFF2-40B4-BE49-F238E27FC236}">
                <a16:creationId xmlns:a16="http://schemas.microsoft.com/office/drawing/2014/main" id="{F0AE4F46-6077-4764-921F-3DDBE3CD4630}"/>
              </a:ext>
            </a:extLst>
          </p:cNvPr>
          <p:cNvCxnSpPr>
            <a:cxnSpLocks/>
          </p:cNvCxnSpPr>
          <p:nvPr/>
        </p:nvCxnSpPr>
        <p:spPr>
          <a:xfrm flipV="1">
            <a:off x="4561355" y="1216404"/>
            <a:ext cx="0" cy="851610"/>
          </a:xfrm>
          <a:prstGeom prst="straightConnector1">
            <a:avLst/>
          </a:prstGeom>
          <a:ln>
            <a:solidFill>
              <a:srgbClr val="06AEAA"/>
            </a:solidFill>
            <a:tailEnd type="triangle"/>
          </a:ln>
        </p:spPr>
        <p:style>
          <a:lnRef idx="1">
            <a:schemeClr val="accent1"/>
          </a:lnRef>
          <a:fillRef idx="0">
            <a:schemeClr val="accent1"/>
          </a:fillRef>
          <a:effectRef idx="0">
            <a:schemeClr val="accent1"/>
          </a:effectRef>
          <a:fontRef idx="minor">
            <a:schemeClr val="tx1"/>
          </a:fontRef>
        </p:style>
      </p:cxnSp>
      <p:cxnSp>
        <p:nvCxnSpPr>
          <p:cNvPr id="15" name="Conector recto de flecha 14">
            <a:extLst>
              <a:ext uri="{FF2B5EF4-FFF2-40B4-BE49-F238E27FC236}">
                <a16:creationId xmlns:a16="http://schemas.microsoft.com/office/drawing/2014/main" id="{D0DE9D0D-0F0D-4D60-A547-7DA5157418C9}"/>
              </a:ext>
            </a:extLst>
          </p:cNvPr>
          <p:cNvCxnSpPr>
            <a:cxnSpLocks/>
          </p:cNvCxnSpPr>
          <p:nvPr/>
        </p:nvCxnSpPr>
        <p:spPr>
          <a:xfrm flipH="1" flipV="1">
            <a:off x="8453659" y="1859241"/>
            <a:ext cx="1136298" cy="368924"/>
          </a:xfrm>
          <a:prstGeom prst="straightConnector1">
            <a:avLst/>
          </a:prstGeom>
          <a:ln>
            <a:solidFill>
              <a:srgbClr val="06AEAA"/>
            </a:solidFill>
            <a:tailEnd type="triangle"/>
          </a:ln>
        </p:spPr>
        <p:style>
          <a:lnRef idx="1">
            <a:schemeClr val="accent1"/>
          </a:lnRef>
          <a:fillRef idx="0">
            <a:schemeClr val="accent1"/>
          </a:fillRef>
          <a:effectRef idx="0">
            <a:schemeClr val="accent1"/>
          </a:effectRef>
          <a:fontRef idx="minor">
            <a:schemeClr val="tx1"/>
          </a:fontRef>
        </p:style>
      </p:cxnSp>
      <p:sp>
        <p:nvSpPr>
          <p:cNvPr id="18" name="CuadroTexto 17">
            <a:extLst>
              <a:ext uri="{FF2B5EF4-FFF2-40B4-BE49-F238E27FC236}">
                <a16:creationId xmlns:a16="http://schemas.microsoft.com/office/drawing/2014/main" id="{CB0345C8-82C5-4DC5-8427-EAE559E96D8F}"/>
              </a:ext>
            </a:extLst>
          </p:cNvPr>
          <p:cNvSpPr txBox="1"/>
          <p:nvPr/>
        </p:nvSpPr>
        <p:spPr>
          <a:xfrm>
            <a:off x="3150197" y="6488668"/>
            <a:ext cx="6100010" cy="307777"/>
          </a:xfrm>
          <a:prstGeom prst="rect">
            <a:avLst/>
          </a:prstGeom>
          <a:noFill/>
        </p:spPr>
        <p:txBody>
          <a:bodyPr wrap="square">
            <a:spAutoFit/>
          </a:bodyPr>
          <a:lstStyle/>
          <a:p>
            <a:pPr algn="ctr"/>
            <a:r>
              <a:rPr lang="es-CO" sz="1400" b="0" u="none" strike="noStrike" baseline="0" dirty="0"/>
              <a:t>Circulation. 2017;135:e927–e999.</a:t>
            </a:r>
            <a:endParaRPr lang="es-CO" sz="1400" dirty="0"/>
          </a:p>
        </p:txBody>
      </p:sp>
    </p:spTree>
    <p:extLst>
      <p:ext uri="{BB962C8B-B14F-4D97-AF65-F5344CB8AC3E}">
        <p14:creationId xmlns:p14="http://schemas.microsoft.com/office/powerpoint/2010/main" val="1101142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ángulo 7">
            <a:extLst>
              <a:ext uri="{FF2B5EF4-FFF2-40B4-BE49-F238E27FC236}">
                <a16:creationId xmlns:a16="http://schemas.microsoft.com/office/drawing/2014/main" id="{336DE804-D02C-4C9E-947A-1C491732C6B7}"/>
              </a:ext>
            </a:extLst>
          </p:cNvPr>
          <p:cNvSpPr/>
          <p:nvPr/>
        </p:nvSpPr>
        <p:spPr>
          <a:xfrm>
            <a:off x="493268" y="1960985"/>
            <a:ext cx="3857960" cy="1701075"/>
          </a:xfrm>
          <a:prstGeom prst="rect">
            <a:avLst/>
          </a:prstGeom>
          <a:ln>
            <a:solidFill>
              <a:srgbClr val="06AEAA"/>
            </a:solidFill>
          </a:ln>
        </p:spPr>
        <p:style>
          <a:lnRef idx="2">
            <a:schemeClr val="dk1"/>
          </a:lnRef>
          <a:fillRef idx="1">
            <a:schemeClr val="lt1"/>
          </a:fillRef>
          <a:effectRef idx="0">
            <a:schemeClr val="dk1"/>
          </a:effectRef>
          <a:fontRef idx="minor">
            <a:schemeClr val="dk1"/>
          </a:fontRef>
        </p:style>
        <p:txBody>
          <a:bodyPr rtlCol="0" anchor="ctr"/>
          <a:lstStyle/>
          <a:p>
            <a:r>
              <a:rPr lang="es-MX" sz="1600" b="1" dirty="0">
                <a:solidFill>
                  <a:srgbClr val="152B48"/>
                </a:solidFill>
                <a:latin typeface="Montserrat"/>
              </a:rPr>
              <a:t>Ciclosporina</a:t>
            </a:r>
            <a:br>
              <a:rPr lang="es-MX" sz="1600" dirty="0">
                <a:solidFill>
                  <a:srgbClr val="152B48"/>
                </a:solidFill>
                <a:latin typeface="Montserrat"/>
              </a:rPr>
            </a:br>
            <a:r>
              <a:rPr lang="es-MX" sz="1600" dirty="0">
                <a:solidFill>
                  <a:srgbClr val="152B48"/>
                </a:solidFill>
                <a:latin typeface="Montserrat"/>
              </a:rPr>
              <a:t>-Af</a:t>
            </a:r>
            <a:r>
              <a:rPr lang="es-MX" sz="1600" dirty="0">
                <a:solidFill>
                  <a:srgbClr val="152B48"/>
                </a:solidFill>
                <a:effectLst/>
                <a:latin typeface="Montserrat"/>
                <a:ea typeface="Calibri" panose="020F0502020204030204" pitchFamily="34" charset="0"/>
                <a:cs typeface="Times New Roman" panose="02020603050405020304" pitchFamily="18" charset="0"/>
              </a:rPr>
              <a:t>ebril y mejore clínicamente y la PCR sea ≤1,0 mg / dL, o después de 2 semanas de tratamiento, la dosis puede reducirse en un 10%  cada 3 días y  cuando la dosis haya alcanzado 1 mg-kg- d suspender</a:t>
            </a:r>
            <a:endParaRPr lang="es-CO" sz="1600" dirty="0">
              <a:solidFill>
                <a:srgbClr val="152B48"/>
              </a:solidFill>
              <a:latin typeface="Montserrat"/>
            </a:endParaRPr>
          </a:p>
        </p:txBody>
      </p:sp>
      <p:sp>
        <p:nvSpPr>
          <p:cNvPr id="9" name="Rectángulo 8">
            <a:extLst>
              <a:ext uri="{FF2B5EF4-FFF2-40B4-BE49-F238E27FC236}">
                <a16:creationId xmlns:a16="http://schemas.microsoft.com/office/drawing/2014/main" id="{D446A55E-A5A2-4342-B78A-18710F601A4C}"/>
              </a:ext>
            </a:extLst>
          </p:cNvPr>
          <p:cNvSpPr/>
          <p:nvPr/>
        </p:nvSpPr>
        <p:spPr>
          <a:xfrm>
            <a:off x="4629122" y="2335677"/>
            <a:ext cx="3379789" cy="1203127"/>
          </a:xfrm>
          <a:prstGeom prst="rect">
            <a:avLst/>
          </a:prstGeom>
          <a:ln>
            <a:solidFill>
              <a:srgbClr val="06AEAA"/>
            </a:solidFill>
          </a:ln>
        </p:spPr>
        <p:style>
          <a:lnRef idx="2">
            <a:schemeClr val="accent1"/>
          </a:lnRef>
          <a:fillRef idx="1">
            <a:schemeClr val="lt1"/>
          </a:fillRef>
          <a:effectRef idx="0">
            <a:schemeClr val="accent1"/>
          </a:effectRef>
          <a:fontRef idx="minor">
            <a:schemeClr val="dk1"/>
          </a:fontRef>
        </p:style>
        <p:txBody>
          <a:bodyPr rtlCol="0" anchor="ctr"/>
          <a:lstStyle/>
          <a:p>
            <a:r>
              <a:rPr lang="es-MX" sz="1600" b="1" dirty="0">
                <a:solidFill>
                  <a:srgbClr val="152B48"/>
                </a:solidFill>
                <a:latin typeface="Montserrat"/>
              </a:rPr>
              <a:t>Plasmaféresis</a:t>
            </a:r>
            <a:br>
              <a:rPr lang="es-MX" sz="1600" b="1" dirty="0">
                <a:solidFill>
                  <a:srgbClr val="152B48"/>
                </a:solidFill>
                <a:latin typeface="Montserrat"/>
              </a:rPr>
            </a:br>
            <a:r>
              <a:rPr lang="es-MX" sz="1600" dirty="0">
                <a:solidFill>
                  <a:srgbClr val="152B48"/>
                </a:solidFill>
                <a:latin typeface="Montserrat"/>
              </a:rPr>
              <a:t>-Eficaz en pacientes refractarios  a la IGIV</a:t>
            </a:r>
          </a:p>
          <a:p>
            <a:r>
              <a:rPr lang="es-MX" sz="1600" dirty="0">
                <a:solidFill>
                  <a:srgbClr val="152B48"/>
                </a:solidFill>
                <a:latin typeface="Montserrat"/>
              </a:rPr>
              <a:t>-Pacientes que no han respondido a terapia inicial</a:t>
            </a:r>
            <a:endParaRPr lang="es-CO" sz="1600" dirty="0">
              <a:solidFill>
                <a:srgbClr val="152B48"/>
              </a:solidFill>
              <a:latin typeface="Montserrat"/>
            </a:endParaRPr>
          </a:p>
        </p:txBody>
      </p:sp>
      <p:sp>
        <p:nvSpPr>
          <p:cNvPr id="10" name="Rectángulo 9">
            <a:extLst>
              <a:ext uri="{FF2B5EF4-FFF2-40B4-BE49-F238E27FC236}">
                <a16:creationId xmlns:a16="http://schemas.microsoft.com/office/drawing/2014/main" id="{B8C8E102-103B-4F8D-AAE9-4EB7576E17CD}"/>
              </a:ext>
            </a:extLst>
          </p:cNvPr>
          <p:cNvSpPr/>
          <p:nvPr/>
        </p:nvSpPr>
        <p:spPr>
          <a:xfrm>
            <a:off x="8434340" y="2304800"/>
            <a:ext cx="3587919" cy="1234004"/>
          </a:xfrm>
          <a:prstGeom prst="rect">
            <a:avLst/>
          </a:prstGeom>
          <a:ln>
            <a:solidFill>
              <a:srgbClr val="06AEAA"/>
            </a:solidFill>
          </a:ln>
        </p:spPr>
        <p:style>
          <a:lnRef idx="2">
            <a:schemeClr val="accent2"/>
          </a:lnRef>
          <a:fillRef idx="1">
            <a:schemeClr val="lt1"/>
          </a:fillRef>
          <a:effectRef idx="0">
            <a:schemeClr val="accent2"/>
          </a:effectRef>
          <a:fontRef idx="minor">
            <a:schemeClr val="dk1"/>
          </a:fontRef>
        </p:style>
        <p:txBody>
          <a:bodyPr rtlCol="0" anchor="ctr"/>
          <a:lstStyle/>
          <a:p>
            <a:r>
              <a:rPr lang="es-MX" sz="1600" b="1" dirty="0">
                <a:solidFill>
                  <a:srgbClr val="152B48"/>
                </a:solidFill>
                <a:latin typeface="Montserrat"/>
              </a:rPr>
              <a:t>Ciclofosfamida</a:t>
            </a:r>
            <a:r>
              <a:rPr lang="es-MX" sz="1600" dirty="0">
                <a:solidFill>
                  <a:srgbClr val="152B48"/>
                </a:solidFill>
                <a:latin typeface="Montserrat"/>
              </a:rPr>
              <a:t> </a:t>
            </a:r>
            <a:r>
              <a:rPr lang="es-MX" sz="1600" b="1" dirty="0">
                <a:solidFill>
                  <a:srgbClr val="152B48"/>
                </a:solidFill>
                <a:latin typeface="Montserrat"/>
              </a:rPr>
              <a:t>+esteroides</a:t>
            </a:r>
            <a:br>
              <a:rPr lang="es-MX" sz="1600" dirty="0">
                <a:solidFill>
                  <a:srgbClr val="152B48"/>
                </a:solidFill>
                <a:latin typeface="Montserrat"/>
              </a:rPr>
            </a:br>
            <a:r>
              <a:rPr lang="es-MX" sz="1600" dirty="0">
                <a:solidFill>
                  <a:srgbClr val="152B48"/>
                </a:solidFill>
                <a:latin typeface="Montserrat"/>
              </a:rPr>
              <a:t>- pacientes refractarios, terapia que es usada en vasculitis graves</a:t>
            </a:r>
            <a:br>
              <a:rPr lang="es-MX" sz="1600" dirty="0">
                <a:solidFill>
                  <a:srgbClr val="152B48"/>
                </a:solidFill>
                <a:latin typeface="Montserrat"/>
              </a:rPr>
            </a:br>
            <a:r>
              <a:rPr lang="es-MX" sz="1600" dirty="0">
                <a:solidFill>
                  <a:srgbClr val="152B48"/>
                </a:solidFill>
                <a:latin typeface="Montserrat"/>
              </a:rPr>
              <a:t>-pocos estudios</a:t>
            </a:r>
            <a:endParaRPr lang="es-CO" sz="1600" dirty="0">
              <a:solidFill>
                <a:srgbClr val="152B48"/>
              </a:solidFill>
              <a:latin typeface="Montserrat"/>
            </a:endParaRPr>
          </a:p>
        </p:txBody>
      </p:sp>
      <p:pic>
        <p:nvPicPr>
          <p:cNvPr id="4" name="Imagen 3">
            <a:extLst>
              <a:ext uri="{FF2B5EF4-FFF2-40B4-BE49-F238E27FC236}">
                <a16:creationId xmlns:a16="http://schemas.microsoft.com/office/drawing/2014/main" id="{ED180E56-A3B1-46CE-8744-4B5D49812D19}"/>
              </a:ext>
            </a:extLst>
          </p:cNvPr>
          <p:cNvPicPr>
            <a:picLocks noChangeAspect="1"/>
          </p:cNvPicPr>
          <p:nvPr/>
        </p:nvPicPr>
        <p:blipFill>
          <a:blip r:embed="rId3"/>
          <a:stretch>
            <a:fillRect/>
          </a:stretch>
        </p:blipFill>
        <p:spPr>
          <a:xfrm>
            <a:off x="3150197" y="140495"/>
            <a:ext cx="7421434" cy="1701075"/>
          </a:xfrm>
          <a:prstGeom prst="rect">
            <a:avLst/>
          </a:prstGeom>
        </p:spPr>
      </p:pic>
      <p:cxnSp>
        <p:nvCxnSpPr>
          <p:cNvPr id="11" name="Conector: angular 10">
            <a:extLst>
              <a:ext uri="{FF2B5EF4-FFF2-40B4-BE49-F238E27FC236}">
                <a16:creationId xmlns:a16="http://schemas.microsoft.com/office/drawing/2014/main" id="{0C09305D-373F-41BE-A4CB-20FA717A5EB5}"/>
              </a:ext>
            </a:extLst>
          </p:cNvPr>
          <p:cNvCxnSpPr>
            <a:cxnSpLocks/>
            <a:endCxn id="4" idx="1"/>
          </p:cNvCxnSpPr>
          <p:nvPr/>
        </p:nvCxnSpPr>
        <p:spPr>
          <a:xfrm rot="5400000" flipH="1" flipV="1">
            <a:off x="2460969" y="1271757"/>
            <a:ext cx="969951" cy="408505"/>
          </a:xfrm>
          <a:prstGeom prst="bentConnector2">
            <a:avLst/>
          </a:prstGeom>
          <a:ln>
            <a:solidFill>
              <a:srgbClr val="06AEAA"/>
            </a:solidFill>
            <a:tailEnd type="triangle"/>
          </a:ln>
        </p:spPr>
        <p:style>
          <a:lnRef idx="1">
            <a:schemeClr val="accent1"/>
          </a:lnRef>
          <a:fillRef idx="0">
            <a:schemeClr val="accent1"/>
          </a:fillRef>
          <a:effectRef idx="0">
            <a:schemeClr val="accent1"/>
          </a:effectRef>
          <a:fontRef idx="minor">
            <a:schemeClr val="tx1"/>
          </a:fontRef>
        </p:style>
      </p:cxnSp>
      <p:cxnSp>
        <p:nvCxnSpPr>
          <p:cNvPr id="14" name="Conector recto de flecha 13">
            <a:extLst>
              <a:ext uri="{FF2B5EF4-FFF2-40B4-BE49-F238E27FC236}">
                <a16:creationId xmlns:a16="http://schemas.microsoft.com/office/drawing/2014/main" id="{3405653D-0E96-4719-B957-3C5C8AD8FE9F}"/>
              </a:ext>
            </a:extLst>
          </p:cNvPr>
          <p:cNvCxnSpPr>
            <a:cxnSpLocks/>
          </p:cNvCxnSpPr>
          <p:nvPr/>
        </p:nvCxnSpPr>
        <p:spPr>
          <a:xfrm flipV="1">
            <a:off x="6844362" y="1824211"/>
            <a:ext cx="223017" cy="497948"/>
          </a:xfrm>
          <a:prstGeom prst="straightConnector1">
            <a:avLst/>
          </a:prstGeom>
          <a:ln>
            <a:solidFill>
              <a:srgbClr val="06AEAA"/>
            </a:solidFill>
            <a:tailEnd type="triangle"/>
          </a:ln>
        </p:spPr>
        <p:style>
          <a:lnRef idx="1">
            <a:schemeClr val="accent1"/>
          </a:lnRef>
          <a:fillRef idx="0">
            <a:schemeClr val="accent1"/>
          </a:fillRef>
          <a:effectRef idx="0">
            <a:schemeClr val="accent1"/>
          </a:effectRef>
          <a:fontRef idx="minor">
            <a:schemeClr val="tx1"/>
          </a:fontRef>
        </p:style>
      </p:cxnSp>
      <p:cxnSp>
        <p:nvCxnSpPr>
          <p:cNvPr id="16" name="Conector recto de flecha 15">
            <a:extLst>
              <a:ext uri="{FF2B5EF4-FFF2-40B4-BE49-F238E27FC236}">
                <a16:creationId xmlns:a16="http://schemas.microsoft.com/office/drawing/2014/main" id="{48732D28-73DA-4DB0-AA4E-C5D981E0D938}"/>
              </a:ext>
            </a:extLst>
          </p:cNvPr>
          <p:cNvCxnSpPr>
            <a:cxnSpLocks/>
          </p:cNvCxnSpPr>
          <p:nvPr/>
        </p:nvCxnSpPr>
        <p:spPr>
          <a:xfrm flipH="1" flipV="1">
            <a:off x="8582501" y="1476009"/>
            <a:ext cx="1335412" cy="814726"/>
          </a:xfrm>
          <a:prstGeom prst="straightConnector1">
            <a:avLst/>
          </a:prstGeom>
          <a:ln>
            <a:solidFill>
              <a:srgbClr val="06AEAA"/>
            </a:solidFill>
            <a:tailEnd type="triangle"/>
          </a:ln>
        </p:spPr>
        <p:style>
          <a:lnRef idx="1">
            <a:schemeClr val="accent1"/>
          </a:lnRef>
          <a:fillRef idx="0">
            <a:schemeClr val="accent1"/>
          </a:fillRef>
          <a:effectRef idx="0">
            <a:schemeClr val="accent1"/>
          </a:effectRef>
          <a:fontRef idx="minor">
            <a:schemeClr val="tx1"/>
          </a:fontRef>
        </p:style>
      </p:cxnSp>
      <p:sp>
        <p:nvSpPr>
          <p:cNvPr id="20" name="CuadroTexto 19">
            <a:extLst>
              <a:ext uri="{FF2B5EF4-FFF2-40B4-BE49-F238E27FC236}">
                <a16:creationId xmlns:a16="http://schemas.microsoft.com/office/drawing/2014/main" id="{EABA27DA-9A77-4C83-AA3A-5501F5D3B1AD}"/>
              </a:ext>
            </a:extLst>
          </p:cNvPr>
          <p:cNvSpPr txBox="1"/>
          <p:nvPr/>
        </p:nvSpPr>
        <p:spPr>
          <a:xfrm>
            <a:off x="3150197" y="6488668"/>
            <a:ext cx="6100010" cy="307777"/>
          </a:xfrm>
          <a:prstGeom prst="rect">
            <a:avLst/>
          </a:prstGeom>
          <a:noFill/>
        </p:spPr>
        <p:txBody>
          <a:bodyPr wrap="square">
            <a:spAutoFit/>
          </a:bodyPr>
          <a:lstStyle/>
          <a:p>
            <a:pPr algn="ctr"/>
            <a:r>
              <a:rPr lang="es-CO" sz="1400" b="0" u="none" strike="noStrike" baseline="0" dirty="0"/>
              <a:t>Circulation. 2017;135:e927–e999.</a:t>
            </a:r>
            <a:endParaRPr lang="es-CO" sz="1400" dirty="0"/>
          </a:p>
        </p:txBody>
      </p:sp>
    </p:spTree>
    <p:extLst>
      <p:ext uri="{BB962C8B-B14F-4D97-AF65-F5344CB8AC3E}">
        <p14:creationId xmlns:p14="http://schemas.microsoft.com/office/powerpoint/2010/main" val="12774125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9"/>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4"/>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a:extLst>
              <a:ext uri="{FF2B5EF4-FFF2-40B4-BE49-F238E27FC236}">
                <a16:creationId xmlns:a16="http://schemas.microsoft.com/office/drawing/2014/main" id="{B6B20D06-0569-4C00-933B-99BB91B1C309}"/>
              </a:ext>
            </a:extLst>
          </p:cNvPr>
          <p:cNvPicPr>
            <a:picLocks noChangeAspect="1"/>
          </p:cNvPicPr>
          <p:nvPr/>
        </p:nvPicPr>
        <p:blipFill>
          <a:blip r:embed="rId2"/>
          <a:stretch>
            <a:fillRect/>
          </a:stretch>
        </p:blipFill>
        <p:spPr>
          <a:xfrm>
            <a:off x="5034002" y="483207"/>
            <a:ext cx="6930887" cy="5633879"/>
          </a:xfrm>
          <a:prstGeom prst="rect">
            <a:avLst/>
          </a:prstGeom>
        </p:spPr>
      </p:pic>
      <p:sp>
        <p:nvSpPr>
          <p:cNvPr id="6" name="CuadroTexto 5">
            <a:extLst>
              <a:ext uri="{FF2B5EF4-FFF2-40B4-BE49-F238E27FC236}">
                <a16:creationId xmlns:a16="http://schemas.microsoft.com/office/drawing/2014/main" id="{1FA9A6AA-7A4E-4AA3-BDB1-5629028CC4E2}"/>
              </a:ext>
            </a:extLst>
          </p:cNvPr>
          <p:cNvSpPr txBox="1"/>
          <p:nvPr/>
        </p:nvSpPr>
        <p:spPr>
          <a:xfrm>
            <a:off x="3483141" y="6528410"/>
            <a:ext cx="6100010" cy="307777"/>
          </a:xfrm>
          <a:prstGeom prst="rect">
            <a:avLst/>
          </a:prstGeom>
          <a:noFill/>
        </p:spPr>
        <p:txBody>
          <a:bodyPr wrap="square">
            <a:spAutoFit/>
          </a:bodyPr>
          <a:lstStyle/>
          <a:p>
            <a:pPr algn="ctr"/>
            <a:r>
              <a:rPr lang="es-CO" sz="1400" dirty="0"/>
              <a:t>An Pediatr (Barc). 2018;89(3):188.e1-188.e22</a:t>
            </a:r>
          </a:p>
        </p:txBody>
      </p:sp>
      <p:sp>
        <p:nvSpPr>
          <p:cNvPr id="7" name="Título 1">
            <a:extLst>
              <a:ext uri="{FF2B5EF4-FFF2-40B4-BE49-F238E27FC236}">
                <a16:creationId xmlns:a16="http://schemas.microsoft.com/office/drawing/2014/main" id="{72AE88C6-5356-4849-8192-F5ABAEBCA05C}"/>
              </a:ext>
            </a:extLst>
          </p:cNvPr>
          <p:cNvSpPr txBox="1">
            <a:spLocks/>
          </p:cNvSpPr>
          <p:nvPr/>
        </p:nvSpPr>
        <p:spPr>
          <a:xfrm>
            <a:off x="725877" y="1285892"/>
            <a:ext cx="3893747" cy="2014254"/>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rgbClr val="06AEAA"/>
                </a:solidFill>
                <a:latin typeface="Montserrat" panose="00000500000000000000" pitchFamily="50" charset="0"/>
                <a:ea typeface="+mj-ea"/>
                <a:cs typeface="+mj-cs"/>
              </a:defRPr>
            </a:lvl1pPr>
          </a:lstStyle>
          <a:p>
            <a:r>
              <a:rPr lang="es-MX" dirty="0"/>
              <a:t>Tratamiento</a:t>
            </a:r>
            <a:endParaRPr lang="es-CO" dirty="0"/>
          </a:p>
        </p:txBody>
      </p:sp>
    </p:spTree>
    <p:extLst>
      <p:ext uri="{BB962C8B-B14F-4D97-AF65-F5344CB8AC3E}">
        <p14:creationId xmlns:p14="http://schemas.microsoft.com/office/powerpoint/2010/main" val="3822352590"/>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ítulo 1">
            <a:extLst>
              <a:ext uri="{FF2B5EF4-FFF2-40B4-BE49-F238E27FC236}">
                <a16:creationId xmlns:a16="http://schemas.microsoft.com/office/drawing/2014/main" id="{AFA69BD1-87C3-C842-BAD7-7F2523BF2A55}"/>
              </a:ext>
            </a:extLst>
          </p:cNvPr>
          <p:cNvSpPr txBox="1">
            <a:spLocks/>
          </p:cNvSpPr>
          <p:nvPr/>
        </p:nvSpPr>
        <p:spPr>
          <a:xfrm>
            <a:off x="326254" y="1705339"/>
            <a:ext cx="43434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s-MX" sz="4000" dirty="0">
                <a:solidFill>
                  <a:srgbClr val="06AEAA"/>
                </a:solidFill>
                <a:latin typeface="Montserrat" panose="00000500000000000000" pitchFamily="50" charset="0"/>
              </a:rPr>
              <a:t>Prevención de Trombosis</a:t>
            </a:r>
            <a:endParaRPr lang="es-CO" sz="4000" dirty="0">
              <a:solidFill>
                <a:srgbClr val="06AEAA"/>
              </a:solidFill>
              <a:latin typeface="Montserrat" panose="00000500000000000000" pitchFamily="50" charset="0"/>
            </a:endParaRPr>
          </a:p>
        </p:txBody>
      </p:sp>
      <p:sp>
        <p:nvSpPr>
          <p:cNvPr id="20" name="Marcador de contenido 2">
            <a:extLst>
              <a:ext uri="{FF2B5EF4-FFF2-40B4-BE49-F238E27FC236}">
                <a16:creationId xmlns:a16="http://schemas.microsoft.com/office/drawing/2014/main" id="{A5E16166-35C6-9C47-A2D9-595E1D8D3288}"/>
              </a:ext>
            </a:extLst>
          </p:cNvPr>
          <p:cNvSpPr txBox="1">
            <a:spLocks/>
          </p:cNvSpPr>
          <p:nvPr/>
        </p:nvSpPr>
        <p:spPr>
          <a:xfrm>
            <a:off x="4839592" y="964165"/>
            <a:ext cx="6928338" cy="3569909"/>
          </a:xfrm>
          <a:prstGeom prst="rect">
            <a:avLst/>
          </a:prstGeom>
        </p:spPr>
        <p:txBody>
          <a:bodyPr vert="horz" lIns="91440" tIns="45720" rIns="91440" bIns="45720" rtlCol="0">
            <a:normAutofit fontScale="850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s-MX" sz="1800" dirty="0">
                <a:solidFill>
                  <a:srgbClr val="152B48"/>
                </a:solidFill>
                <a:latin typeface="Montserrat" panose="00000500000000000000" pitchFamily="50" charset="0"/>
              </a:rPr>
              <a:t>La complicación más temida en los apacientes con EK </a:t>
            </a:r>
            <a:r>
              <a:rPr lang="es-MX" sz="1800" dirty="0">
                <a:solidFill>
                  <a:srgbClr val="152B48"/>
                </a:solidFill>
                <a:latin typeface="Montserrat" panose="00000500000000000000" pitchFamily="50" charset="0"/>
                <a:sym typeface="Wingdings" panose="05000000000000000000" pitchFamily="2" charset="2"/>
              </a:rPr>
              <a:t> trombocitosis, adhesión plaquetaria y daño endotelial.</a:t>
            </a:r>
            <a:endParaRPr lang="es-MX" sz="1800" dirty="0">
              <a:solidFill>
                <a:srgbClr val="152B48"/>
              </a:solidFill>
              <a:latin typeface="Montserrat" panose="00000500000000000000" pitchFamily="50" charset="0"/>
            </a:endParaRPr>
          </a:p>
          <a:p>
            <a:endParaRPr lang="es-CO" sz="1800" dirty="0">
              <a:solidFill>
                <a:srgbClr val="152B48"/>
              </a:solidFill>
              <a:latin typeface="Montserrat" panose="00000500000000000000" pitchFamily="50" charset="0"/>
            </a:endParaRPr>
          </a:p>
          <a:p>
            <a:r>
              <a:rPr lang="es-CO" sz="1800" dirty="0">
                <a:solidFill>
                  <a:srgbClr val="152B48"/>
                </a:solidFill>
                <a:latin typeface="Montserrat" panose="00000500000000000000" pitchFamily="50" charset="0"/>
              </a:rPr>
              <a:t>Antiplaquetarios terapia estándar.</a:t>
            </a:r>
            <a:br>
              <a:rPr lang="es-CO" sz="1800" dirty="0">
                <a:solidFill>
                  <a:srgbClr val="152B48"/>
                </a:solidFill>
                <a:latin typeface="Montserrat" panose="00000500000000000000" pitchFamily="50" charset="0"/>
              </a:rPr>
            </a:br>
            <a:r>
              <a:rPr lang="es-CO" sz="1800" dirty="0">
                <a:solidFill>
                  <a:srgbClr val="152B48"/>
                </a:solidFill>
                <a:latin typeface="Montserrat" panose="00000500000000000000" pitchFamily="50" charset="0"/>
              </a:rPr>
              <a:t>* ASA a bajas dosis es suficiente para profilaxis.</a:t>
            </a:r>
            <a:br>
              <a:rPr lang="es-CO" sz="1800" dirty="0">
                <a:solidFill>
                  <a:srgbClr val="152B48"/>
                </a:solidFill>
                <a:latin typeface="Montserrat" panose="00000500000000000000" pitchFamily="50" charset="0"/>
              </a:rPr>
            </a:br>
            <a:r>
              <a:rPr lang="es-CO" sz="1800" dirty="0">
                <a:solidFill>
                  <a:srgbClr val="152B48"/>
                </a:solidFill>
                <a:latin typeface="Montserrat" panose="00000500000000000000" pitchFamily="50" charset="0"/>
              </a:rPr>
              <a:t>*</a:t>
            </a:r>
            <a:r>
              <a:rPr lang="es-MX" sz="1800" dirty="0">
                <a:solidFill>
                  <a:srgbClr val="152B48"/>
                </a:solidFill>
                <a:latin typeface="Montserrat" panose="00000500000000000000" pitchFamily="50" charset="0"/>
                <a:ea typeface="Calibri" panose="020F0502020204030204" pitchFamily="34" charset="0"/>
                <a:cs typeface="Times New Roman" panose="02020603050405020304" pitchFamily="18" charset="0"/>
              </a:rPr>
              <a:t> Aneurismas moderados puede combinarse ASA + clopidogrel.</a:t>
            </a:r>
            <a:br>
              <a:rPr lang="es-MX" sz="1800" dirty="0">
                <a:solidFill>
                  <a:srgbClr val="152B48"/>
                </a:solidFill>
                <a:latin typeface="Montserrat" panose="00000500000000000000" pitchFamily="50" charset="0"/>
                <a:ea typeface="Calibri" panose="020F0502020204030204" pitchFamily="34" charset="0"/>
                <a:cs typeface="Times New Roman" panose="02020603050405020304" pitchFamily="18" charset="0"/>
              </a:rPr>
            </a:br>
            <a:r>
              <a:rPr lang="es-MX" sz="1800" dirty="0">
                <a:solidFill>
                  <a:srgbClr val="152B48"/>
                </a:solidFill>
                <a:latin typeface="Montserrat" panose="00000500000000000000" pitchFamily="50" charset="0"/>
                <a:ea typeface="Calibri" panose="020F0502020204030204" pitchFamily="34" charset="0"/>
                <a:cs typeface="Times New Roman" panose="02020603050405020304" pitchFamily="18" charset="0"/>
              </a:rPr>
              <a:t>* Aneurismas grandes o gigantes terapia antiplaquetaria y anticoagulación</a:t>
            </a:r>
            <a:br>
              <a:rPr lang="es-MX" sz="1800" dirty="0">
                <a:solidFill>
                  <a:srgbClr val="152B48"/>
                </a:solidFill>
                <a:latin typeface="Montserrat" panose="00000500000000000000" pitchFamily="50" charset="0"/>
                <a:ea typeface="Calibri" panose="020F0502020204030204" pitchFamily="34" charset="0"/>
                <a:cs typeface="Times New Roman" panose="02020603050405020304" pitchFamily="18" charset="0"/>
              </a:rPr>
            </a:br>
            <a:r>
              <a:rPr lang="es-MX" sz="1800" dirty="0">
                <a:solidFill>
                  <a:srgbClr val="152B48"/>
                </a:solidFill>
                <a:latin typeface="Montserrat" panose="00000500000000000000" pitchFamily="50" charset="0"/>
                <a:ea typeface="Calibri" panose="020F0502020204030204" pitchFamily="34" charset="0"/>
                <a:cs typeface="Times New Roman" panose="02020603050405020304" pitchFamily="18" charset="0"/>
              </a:rPr>
              <a:t> (ASA + Warfarina) o HBPM.</a:t>
            </a:r>
          </a:p>
          <a:p>
            <a:pPr lvl="1"/>
            <a:r>
              <a:rPr lang="es-MX" sz="1400" dirty="0">
                <a:solidFill>
                  <a:srgbClr val="152B48"/>
                </a:solidFill>
                <a:latin typeface="Montserrat" panose="00000500000000000000" pitchFamily="50" charset="0"/>
                <a:ea typeface="Calibri" panose="020F0502020204030204" pitchFamily="34" charset="0"/>
                <a:cs typeface="Times New Roman" panose="02020603050405020304" pitchFamily="18" charset="0"/>
              </a:rPr>
              <a:t>Terapia puente con HBPM hasta la estabilización del </a:t>
            </a:r>
          </a:p>
          <a:p>
            <a:pPr marL="457200" lvl="1" indent="0">
              <a:buNone/>
            </a:pPr>
            <a:r>
              <a:rPr lang="es-MX" sz="1400" dirty="0">
                <a:solidFill>
                  <a:srgbClr val="152B48"/>
                </a:solidFill>
                <a:latin typeface="Montserrat" panose="00000500000000000000" pitchFamily="50" charset="0"/>
                <a:ea typeface="Calibri" panose="020F0502020204030204" pitchFamily="34" charset="0"/>
                <a:cs typeface="Times New Roman" panose="02020603050405020304" pitchFamily="18" charset="0"/>
              </a:rPr>
              <a:t>      aneurisma coronario.</a:t>
            </a:r>
          </a:p>
          <a:p>
            <a:endParaRPr lang="es-MX" sz="1800" dirty="0">
              <a:solidFill>
                <a:srgbClr val="152B48"/>
              </a:solidFill>
              <a:latin typeface="Montserrat" panose="00000500000000000000" pitchFamily="50" charset="0"/>
              <a:cs typeface="Times New Roman" panose="02020603050405020304" pitchFamily="18" charset="0"/>
            </a:endParaRPr>
          </a:p>
          <a:p>
            <a:r>
              <a:rPr lang="es-MX" sz="1800" dirty="0">
                <a:solidFill>
                  <a:srgbClr val="152B48"/>
                </a:solidFill>
                <a:latin typeface="Montserrat" panose="00000500000000000000" pitchFamily="50" charset="0"/>
                <a:ea typeface="Calibri" panose="020F0502020204030204" pitchFamily="34" charset="0"/>
                <a:cs typeface="Times New Roman" panose="02020603050405020304" pitchFamily="18" charset="0"/>
              </a:rPr>
              <a:t>ASA  3-5 mg/kg/día </a:t>
            </a:r>
            <a:r>
              <a:rPr lang="es-MX" sz="1800" dirty="0">
                <a:solidFill>
                  <a:srgbClr val="152B48"/>
                </a:solidFill>
                <a:latin typeface="Montserrat" panose="00000500000000000000" pitchFamily="50" charset="0"/>
                <a:ea typeface="Calibri" panose="020F0502020204030204" pitchFamily="34" charset="0"/>
                <a:cs typeface="Times New Roman" panose="02020603050405020304" pitchFamily="18" charset="0"/>
                <a:sym typeface="Wingdings" panose="05000000000000000000" pitchFamily="2" charset="2"/>
              </a:rPr>
              <a:t></a:t>
            </a:r>
            <a:r>
              <a:rPr lang="es-MX" sz="1800" dirty="0">
                <a:solidFill>
                  <a:srgbClr val="152B48"/>
                </a:solidFill>
                <a:latin typeface="Montserrat" panose="00000500000000000000" pitchFamily="50" charset="0"/>
                <a:ea typeface="Calibri" panose="020F0502020204030204" pitchFamily="34" charset="0"/>
                <a:cs typeface="Times New Roman" panose="02020603050405020304" pitchFamily="18" charset="0"/>
              </a:rPr>
              <a:t> en  pacientes sin evidencia de cambios en las arterias coronarias hasta el 4 a 6 semanas después del inicio de la enfermedad.</a:t>
            </a:r>
            <a:br>
              <a:rPr lang="es-MX" sz="1800" dirty="0">
                <a:solidFill>
                  <a:srgbClr val="152B48"/>
                </a:solidFill>
                <a:latin typeface="Montserrat" panose="00000500000000000000" pitchFamily="50" charset="0"/>
                <a:ea typeface="Calibri" panose="020F0502020204030204" pitchFamily="34" charset="0"/>
                <a:cs typeface="Times New Roman" panose="02020603050405020304" pitchFamily="18" charset="0"/>
              </a:rPr>
            </a:br>
            <a:endParaRPr lang="es-CO" sz="1800" dirty="0">
              <a:solidFill>
                <a:srgbClr val="152B48"/>
              </a:solidFill>
              <a:latin typeface="Montserrat" panose="00000500000000000000" pitchFamily="50" charset="0"/>
            </a:endParaRPr>
          </a:p>
        </p:txBody>
      </p:sp>
      <p:sp>
        <p:nvSpPr>
          <p:cNvPr id="22" name="Rectángulo 21">
            <a:extLst>
              <a:ext uri="{FF2B5EF4-FFF2-40B4-BE49-F238E27FC236}">
                <a16:creationId xmlns:a16="http://schemas.microsoft.com/office/drawing/2014/main" id="{7A2DF297-0B28-C645-A182-2C3D1A46D9D1}"/>
              </a:ext>
            </a:extLst>
          </p:cNvPr>
          <p:cNvSpPr/>
          <p:nvPr/>
        </p:nvSpPr>
        <p:spPr>
          <a:xfrm>
            <a:off x="4920629" y="4699823"/>
            <a:ext cx="6928338" cy="790674"/>
          </a:xfrm>
          <a:prstGeom prst="rect">
            <a:avLst/>
          </a:prstGeom>
          <a:solidFill>
            <a:srgbClr val="152B48"/>
          </a:solidFill>
          <a:ln>
            <a:solidFill>
              <a:srgbClr val="06AEAA"/>
            </a:solidFill>
          </a:ln>
        </p:spPr>
        <p:style>
          <a:lnRef idx="1">
            <a:schemeClr val="accent3"/>
          </a:lnRef>
          <a:fillRef idx="2">
            <a:schemeClr val="accent3"/>
          </a:fillRef>
          <a:effectRef idx="1">
            <a:schemeClr val="accent3"/>
          </a:effectRef>
          <a:fontRef idx="minor">
            <a:schemeClr val="dk1"/>
          </a:fontRef>
        </p:style>
        <p:txBody>
          <a:bodyPr rtlCol="0" anchor="ctr"/>
          <a:lstStyle/>
          <a:p>
            <a:pPr algn="ctr"/>
            <a:r>
              <a:rPr lang="es-MX" sz="1600" b="1" dirty="0">
                <a:solidFill>
                  <a:schemeClr val="bg1"/>
                </a:solidFill>
                <a:latin typeface="Montserrat" panose="00000500000000000000" pitchFamily="50" charset="0"/>
                <a:ea typeface="Calibri" panose="020F0502020204030204" pitchFamily="34" charset="0"/>
                <a:cs typeface="Times New Roman" panose="02020603050405020304" pitchFamily="18" charset="0"/>
              </a:rPr>
              <a:t>Falta en </a:t>
            </a:r>
            <a:r>
              <a:rPr lang="es-MX" sz="1600" b="1" dirty="0">
                <a:solidFill>
                  <a:schemeClr val="bg1"/>
                </a:solidFill>
                <a:effectLst/>
                <a:latin typeface="Montserrat" panose="00000500000000000000" pitchFamily="50" charset="0"/>
                <a:ea typeface="Calibri" panose="020F0502020204030204" pitchFamily="34" charset="0"/>
                <a:cs typeface="Times New Roman" panose="02020603050405020304" pitchFamily="18" charset="0"/>
              </a:rPr>
              <a:t>la intensidad </a:t>
            </a:r>
            <a:r>
              <a:rPr lang="es-MX" sz="1600" dirty="0">
                <a:solidFill>
                  <a:schemeClr val="bg1"/>
                </a:solidFill>
                <a:effectLst/>
                <a:latin typeface="Montserrat" panose="00000500000000000000" pitchFamily="50" charset="0"/>
                <a:ea typeface="Calibri" panose="020F0502020204030204" pitchFamily="34" charset="0"/>
                <a:cs typeface="Times New Roman" panose="02020603050405020304" pitchFamily="18" charset="0"/>
              </a:rPr>
              <a:t>de la terapia antitrombótica en presencia de aneurismas de rápida expansión es el factor que más contribuye a los episodios cardiovasculares repentinos.</a:t>
            </a:r>
            <a:endParaRPr lang="es-CO" sz="1600" dirty="0">
              <a:solidFill>
                <a:schemeClr val="bg1"/>
              </a:solidFill>
              <a:latin typeface="Montserrat" panose="00000500000000000000" pitchFamily="50" charset="0"/>
            </a:endParaRPr>
          </a:p>
        </p:txBody>
      </p:sp>
      <p:sp>
        <p:nvSpPr>
          <p:cNvPr id="24" name="Rectángulo 23">
            <a:extLst>
              <a:ext uri="{FF2B5EF4-FFF2-40B4-BE49-F238E27FC236}">
                <a16:creationId xmlns:a16="http://schemas.microsoft.com/office/drawing/2014/main" id="{1310B140-180F-2446-9407-4780F9D6D976}"/>
              </a:ext>
            </a:extLst>
          </p:cNvPr>
          <p:cNvSpPr/>
          <p:nvPr/>
        </p:nvSpPr>
        <p:spPr>
          <a:xfrm>
            <a:off x="10313730" y="2670045"/>
            <a:ext cx="1056716" cy="360857"/>
          </a:xfrm>
          <a:prstGeom prst="rect">
            <a:avLst/>
          </a:prstGeom>
          <a:solidFill>
            <a:srgbClr val="152B48"/>
          </a:solidFill>
          <a:ln>
            <a:solidFill>
              <a:srgbClr val="06AEAA"/>
            </a:solidFill>
          </a:ln>
        </p:spPr>
        <p:style>
          <a:lnRef idx="1">
            <a:schemeClr val="accent2"/>
          </a:lnRef>
          <a:fillRef idx="2">
            <a:schemeClr val="accent2"/>
          </a:fillRef>
          <a:effectRef idx="1">
            <a:schemeClr val="accent2"/>
          </a:effectRef>
          <a:fontRef idx="minor">
            <a:schemeClr val="dk1"/>
          </a:fontRef>
        </p:style>
        <p:txBody>
          <a:bodyPr rtlCol="0" anchor="ctr"/>
          <a:lstStyle/>
          <a:p>
            <a:pPr algn="ctr"/>
            <a:r>
              <a:rPr lang="es-MX" dirty="0">
                <a:solidFill>
                  <a:schemeClr val="bg1"/>
                </a:solidFill>
                <a:latin typeface="Avenir Next" panose="020B0503020202020204" pitchFamily="34" charset="0"/>
              </a:rPr>
              <a:t>INR 2-3</a:t>
            </a:r>
            <a:endParaRPr lang="es-CO" dirty="0">
              <a:solidFill>
                <a:schemeClr val="bg1"/>
              </a:solidFill>
              <a:latin typeface="Avenir Next" panose="020B0503020202020204" pitchFamily="34" charset="0"/>
            </a:endParaRPr>
          </a:p>
        </p:txBody>
      </p:sp>
      <p:sp>
        <p:nvSpPr>
          <p:cNvPr id="12" name="CuadroTexto 11">
            <a:extLst>
              <a:ext uri="{FF2B5EF4-FFF2-40B4-BE49-F238E27FC236}">
                <a16:creationId xmlns:a16="http://schemas.microsoft.com/office/drawing/2014/main" id="{4753A448-A31C-46C0-8299-AEE7C3AFB95C}"/>
              </a:ext>
            </a:extLst>
          </p:cNvPr>
          <p:cNvSpPr txBox="1"/>
          <p:nvPr/>
        </p:nvSpPr>
        <p:spPr>
          <a:xfrm>
            <a:off x="3150197" y="6488668"/>
            <a:ext cx="6100010" cy="307777"/>
          </a:xfrm>
          <a:prstGeom prst="rect">
            <a:avLst/>
          </a:prstGeom>
          <a:noFill/>
        </p:spPr>
        <p:txBody>
          <a:bodyPr wrap="square">
            <a:spAutoFit/>
          </a:bodyPr>
          <a:lstStyle/>
          <a:p>
            <a:pPr algn="ctr"/>
            <a:r>
              <a:rPr lang="es-CO" sz="1400" b="0" u="none" strike="noStrike" baseline="0" dirty="0"/>
              <a:t>Circulation. 2017;135:e927–e999.</a:t>
            </a:r>
            <a:endParaRPr lang="es-CO" sz="1400" dirty="0"/>
          </a:p>
        </p:txBody>
      </p:sp>
    </p:spTree>
    <p:extLst>
      <p:ext uri="{BB962C8B-B14F-4D97-AF65-F5344CB8AC3E}">
        <p14:creationId xmlns:p14="http://schemas.microsoft.com/office/powerpoint/2010/main" val="1740447491"/>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a:extLst>
              <a:ext uri="{FF2B5EF4-FFF2-40B4-BE49-F238E27FC236}">
                <a16:creationId xmlns:a16="http://schemas.microsoft.com/office/drawing/2014/main" id="{AD6E8375-EBBD-4DB1-947A-2C118B204988}"/>
              </a:ext>
            </a:extLst>
          </p:cNvPr>
          <p:cNvPicPr>
            <a:picLocks noChangeAspect="1"/>
          </p:cNvPicPr>
          <p:nvPr/>
        </p:nvPicPr>
        <p:blipFill>
          <a:blip r:embed="rId3"/>
          <a:stretch>
            <a:fillRect/>
          </a:stretch>
        </p:blipFill>
        <p:spPr>
          <a:xfrm>
            <a:off x="5061620" y="643888"/>
            <a:ext cx="6892692" cy="4695323"/>
          </a:xfrm>
          <a:prstGeom prst="rect">
            <a:avLst/>
          </a:prstGeom>
        </p:spPr>
      </p:pic>
      <p:sp>
        <p:nvSpPr>
          <p:cNvPr id="6" name="Título 1">
            <a:extLst>
              <a:ext uri="{FF2B5EF4-FFF2-40B4-BE49-F238E27FC236}">
                <a16:creationId xmlns:a16="http://schemas.microsoft.com/office/drawing/2014/main" id="{6C6547D8-9B73-41C1-8923-98809CF99F06}"/>
              </a:ext>
            </a:extLst>
          </p:cNvPr>
          <p:cNvSpPr txBox="1">
            <a:spLocks noGrp="1"/>
          </p:cNvSpPr>
          <p:nvPr>
            <p:ph type="title"/>
          </p:nvPr>
        </p:nvSpPr>
        <p:spPr>
          <a:xfrm>
            <a:off x="838200" y="1601572"/>
            <a:ext cx="3322983" cy="1325563"/>
          </a:xfrm>
          <a:prstGeom prst="rect">
            <a:avLst/>
          </a:prstGeom>
        </p:spPr>
        <p:txBody>
          <a:bodyPr vert="horz" lIns="91440" tIns="45720" rIns="91440" bIns="45720" rtlCol="0" anchor="ctr">
            <a:normAutofit fontScale="9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s-MX" sz="4000" dirty="0">
                <a:solidFill>
                  <a:srgbClr val="06AEAA"/>
                </a:solidFill>
                <a:latin typeface="Montserrat" panose="00000500000000000000" pitchFamily="50" charset="0"/>
              </a:rPr>
              <a:t>Prevención de Trombosis</a:t>
            </a:r>
            <a:endParaRPr lang="es-CO" sz="4000" dirty="0">
              <a:solidFill>
                <a:srgbClr val="06AEAA"/>
              </a:solidFill>
              <a:latin typeface="Montserrat" panose="00000500000000000000" pitchFamily="50" charset="0"/>
            </a:endParaRPr>
          </a:p>
        </p:txBody>
      </p:sp>
      <p:sp>
        <p:nvSpPr>
          <p:cNvPr id="8" name="CuadroTexto 7">
            <a:extLst>
              <a:ext uri="{FF2B5EF4-FFF2-40B4-BE49-F238E27FC236}">
                <a16:creationId xmlns:a16="http://schemas.microsoft.com/office/drawing/2014/main" id="{B7026E68-0F20-4204-BB3B-AEE791D0F302}"/>
              </a:ext>
            </a:extLst>
          </p:cNvPr>
          <p:cNvSpPr txBox="1"/>
          <p:nvPr/>
        </p:nvSpPr>
        <p:spPr>
          <a:xfrm>
            <a:off x="4669654" y="6238546"/>
            <a:ext cx="4560339" cy="646331"/>
          </a:xfrm>
          <a:prstGeom prst="rect">
            <a:avLst/>
          </a:prstGeom>
          <a:noFill/>
        </p:spPr>
        <p:txBody>
          <a:bodyPr wrap="square">
            <a:spAutoFit/>
          </a:bodyPr>
          <a:lstStyle/>
          <a:p>
            <a:pPr algn="ctr"/>
            <a:r>
              <a:rPr lang="es-ES" sz="1200" dirty="0"/>
              <a:t>Sociedad argentina de cardiología. Enfermedad de Kawasaki: Consenso Interdisciplinario e Intersociedades (Guía Práctica Clínica).2017(85):1-15</a:t>
            </a:r>
          </a:p>
        </p:txBody>
      </p:sp>
    </p:spTree>
    <p:extLst>
      <p:ext uri="{BB962C8B-B14F-4D97-AF65-F5344CB8AC3E}">
        <p14:creationId xmlns:p14="http://schemas.microsoft.com/office/powerpoint/2010/main" val="1868867101"/>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4C630FB-43D4-4833-850A-572E257D912E}"/>
              </a:ext>
            </a:extLst>
          </p:cNvPr>
          <p:cNvSpPr>
            <a:spLocks noGrp="1"/>
          </p:cNvSpPr>
          <p:nvPr>
            <p:ph type="title"/>
          </p:nvPr>
        </p:nvSpPr>
        <p:spPr>
          <a:xfrm>
            <a:off x="441503" y="1339518"/>
            <a:ext cx="4457619" cy="1325563"/>
          </a:xfrm>
        </p:spPr>
        <p:txBody>
          <a:bodyPr>
            <a:noAutofit/>
          </a:bodyPr>
          <a:lstStyle/>
          <a:p>
            <a:pPr algn="ctr"/>
            <a:r>
              <a:rPr lang="es-MX" sz="3200" dirty="0"/>
              <a:t>Tratamiento Trombosis Coronaria</a:t>
            </a:r>
            <a:endParaRPr lang="es-CO" sz="3200" dirty="0"/>
          </a:p>
        </p:txBody>
      </p:sp>
      <p:graphicFrame>
        <p:nvGraphicFramePr>
          <p:cNvPr id="4" name="Marcador de contenido 3">
            <a:extLst>
              <a:ext uri="{FF2B5EF4-FFF2-40B4-BE49-F238E27FC236}">
                <a16:creationId xmlns:a16="http://schemas.microsoft.com/office/drawing/2014/main" id="{5B39B2AC-C86E-46F4-B35A-5E19929534E9}"/>
              </a:ext>
            </a:extLst>
          </p:cNvPr>
          <p:cNvGraphicFramePr>
            <a:graphicFrameLocks noGrp="1"/>
          </p:cNvGraphicFramePr>
          <p:nvPr>
            <p:ph idx="1"/>
            <p:extLst>
              <p:ext uri="{D42A27DB-BD31-4B8C-83A1-F6EECF244321}">
                <p14:modId xmlns:p14="http://schemas.microsoft.com/office/powerpoint/2010/main" val="3286226416"/>
              </p:ext>
            </p:extLst>
          </p:nvPr>
        </p:nvGraphicFramePr>
        <p:xfrm>
          <a:off x="5128590" y="846621"/>
          <a:ext cx="6644309" cy="295326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Rectángulo 2">
            <a:extLst>
              <a:ext uri="{FF2B5EF4-FFF2-40B4-BE49-F238E27FC236}">
                <a16:creationId xmlns:a16="http://schemas.microsoft.com/office/drawing/2014/main" id="{BF9755BF-EBEB-4596-82FE-347ECF5C1438}"/>
              </a:ext>
            </a:extLst>
          </p:cNvPr>
          <p:cNvSpPr/>
          <p:nvPr/>
        </p:nvSpPr>
        <p:spPr>
          <a:xfrm>
            <a:off x="5044934" y="4108457"/>
            <a:ext cx="6867433" cy="468418"/>
          </a:xfrm>
          <a:prstGeom prst="rect">
            <a:avLst/>
          </a:prstGeom>
          <a:solidFill>
            <a:srgbClr val="152B48"/>
          </a:solidFill>
          <a:ln>
            <a:solidFill>
              <a:srgbClr val="06AEAA"/>
            </a:solidFill>
          </a:ln>
        </p:spPr>
        <p:style>
          <a:lnRef idx="1">
            <a:schemeClr val="accent3"/>
          </a:lnRef>
          <a:fillRef idx="2">
            <a:schemeClr val="accent3"/>
          </a:fillRef>
          <a:effectRef idx="1">
            <a:schemeClr val="accent3"/>
          </a:effectRef>
          <a:fontRef idx="minor">
            <a:schemeClr val="dk1"/>
          </a:fontRef>
        </p:style>
        <p:txBody>
          <a:bodyPr rtlCol="0" anchor="ctr"/>
          <a:lstStyle/>
          <a:p>
            <a:pPr algn="ctr"/>
            <a:r>
              <a:rPr lang="es-MX" sz="1600" b="1" dirty="0">
                <a:solidFill>
                  <a:schemeClr val="bg1"/>
                </a:solidFill>
                <a:latin typeface="Montserrat" panose="00000500000000000000" pitchFamily="50" charset="0"/>
                <a:ea typeface="Calibri" panose="020F0502020204030204" pitchFamily="34" charset="0"/>
                <a:cs typeface="Times New Roman" panose="02020603050405020304" pitchFamily="18" charset="0"/>
              </a:rPr>
              <a:t>Terapia triple </a:t>
            </a:r>
            <a:r>
              <a:rPr lang="es-MX" sz="1600" b="1" dirty="0">
                <a:solidFill>
                  <a:schemeClr val="bg1"/>
                </a:solidFill>
                <a:latin typeface="Montserrat" panose="00000500000000000000" pitchFamily="50" charset="0"/>
                <a:ea typeface="Calibri" panose="020F0502020204030204" pitchFamily="34" charset="0"/>
                <a:cs typeface="Times New Roman" panose="02020603050405020304" pitchFamily="18" charset="0"/>
                <a:sym typeface="Wingdings" panose="05000000000000000000" pitchFamily="2" charset="2"/>
              </a:rPr>
              <a:t> ASA + Clopidogrel + Anticoagulante por lo menos por 3 meses.</a:t>
            </a:r>
            <a:endParaRPr lang="es-CO" sz="1600" dirty="0">
              <a:solidFill>
                <a:schemeClr val="bg1"/>
              </a:solidFill>
              <a:latin typeface="Montserrat" panose="00000500000000000000" pitchFamily="50" charset="0"/>
            </a:endParaRPr>
          </a:p>
        </p:txBody>
      </p:sp>
      <p:sp>
        <p:nvSpPr>
          <p:cNvPr id="5" name="CuadroTexto 4">
            <a:extLst>
              <a:ext uri="{FF2B5EF4-FFF2-40B4-BE49-F238E27FC236}">
                <a16:creationId xmlns:a16="http://schemas.microsoft.com/office/drawing/2014/main" id="{5EFF8C21-7673-484D-A931-9761D3A77807}"/>
              </a:ext>
            </a:extLst>
          </p:cNvPr>
          <p:cNvSpPr txBox="1"/>
          <p:nvPr/>
        </p:nvSpPr>
        <p:spPr>
          <a:xfrm>
            <a:off x="3150197" y="6488668"/>
            <a:ext cx="6100010" cy="307777"/>
          </a:xfrm>
          <a:prstGeom prst="rect">
            <a:avLst/>
          </a:prstGeom>
          <a:noFill/>
        </p:spPr>
        <p:txBody>
          <a:bodyPr wrap="square">
            <a:spAutoFit/>
          </a:bodyPr>
          <a:lstStyle/>
          <a:p>
            <a:pPr algn="ctr"/>
            <a:r>
              <a:rPr lang="es-CO" sz="1400" b="0" u="none" strike="noStrike" baseline="0" dirty="0"/>
              <a:t>Circulation. 2017;135:e927–e999.</a:t>
            </a:r>
            <a:endParaRPr lang="es-CO" sz="1400" dirty="0"/>
          </a:p>
        </p:txBody>
      </p:sp>
    </p:spTree>
    <p:extLst>
      <p:ext uri="{BB962C8B-B14F-4D97-AF65-F5344CB8AC3E}">
        <p14:creationId xmlns:p14="http://schemas.microsoft.com/office/powerpoint/2010/main" val="248203931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2622D28-CBFA-4717-9D70-018087C5BBAD}"/>
              </a:ext>
            </a:extLst>
          </p:cNvPr>
          <p:cNvSpPr>
            <a:spLocks noGrp="1"/>
          </p:cNvSpPr>
          <p:nvPr>
            <p:ph type="title"/>
          </p:nvPr>
        </p:nvSpPr>
        <p:spPr>
          <a:xfrm>
            <a:off x="1232483" y="1695191"/>
            <a:ext cx="10515600" cy="1325563"/>
          </a:xfrm>
        </p:spPr>
        <p:txBody>
          <a:bodyPr>
            <a:normAutofit/>
          </a:bodyPr>
          <a:lstStyle/>
          <a:p>
            <a:r>
              <a:rPr lang="es-ES" sz="4000" dirty="0"/>
              <a:t>Etiología</a:t>
            </a:r>
            <a:endParaRPr lang="es-CO" sz="4000" dirty="0"/>
          </a:p>
        </p:txBody>
      </p:sp>
      <p:graphicFrame>
        <p:nvGraphicFramePr>
          <p:cNvPr id="4" name="Marcador de contenido 3">
            <a:extLst>
              <a:ext uri="{FF2B5EF4-FFF2-40B4-BE49-F238E27FC236}">
                <a16:creationId xmlns:a16="http://schemas.microsoft.com/office/drawing/2014/main" id="{8C889324-C39E-449C-BD03-4014604EAE6B}"/>
              </a:ext>
            </a:extLst>
          </p:cNvPr>
          <p:cNvGraphicFramePr>
            <a:graphicFrameLocks noGrp="1"/>
          </p:cNvGraphicFramePr>
          <p:nvPr>
            <p:ph idx="1"/>
            <p:extLst>
              <p:ext uri="{D42A27DB-BD31-4B8C-83A1-F6EECF244321}">
                <p14:modId xmlns:p14="http://schemas.microsoft.com/office/powerpoint/2010/main" val="1510638836"/>
              </p:ext>
            </p:extLst>
          </p:nvPr>
        </p:nvGraphicFramePr>
        <p:xfrm>
          <a:off x="4787099" y="1695191"/>
          <a:ext cx="6684146" cy="225023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Rectángulo: esquinas redondeadas 4">
            <a:extLst>
              <a:ext uri="{FF2B5EF4-FFF2-40B4-BE49-F238E27FC236}">
                <a16:creationId xmlns:a16="http://schemas.microsoft.com/office/drawing/2014/main" id="{6318014F-296A-4514-8423-19BB14055AA1}"/>
              </a:ext>
            </a:extLst>
          </p:cNvPr>
          <p:cNvSpPr/>
          <p:nvPr/>
        </p:nvSpPr>
        <p:spPr>
          <a:xfrm>
            <a:off x="4393136" y="770518"/>
            <a:ext cx="7078109" cy="435580"/>
          </a:xfrm>
          <a:prstGeom prst="roundRect">
            <a:avLst/>
          </a:prstGeom>
          <a:ln>
            <a:solidFill>
              <a:srgbClr val="152B48"/>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s-ES" dirty="0">
                <a:solidFill>
                  <a:srgbClr val="152B48"/>
                </a:solidFill>
                <a:latin typeface="Montserrat" panose="00000500000000000000" pitchFamily="50" charset="0"/>
              </a:rPr>
              <a:t>No se ha podido identificar un agente etiológico único</a:t>
            </a:r>
            <a:endParaRPr lang="es-CO" dirty="0">
              <a:solidFill>
                <a:srgbClr val="152B48"/>
              </a:solidFill>
              <a:latin typeface="Montserrat" panose="00000500000000000000" pitchFamily="50" charset="0"/>
            </a:endParaRPr>
          </a:p>
        </p:txBody>
      </p:sp>
      <p:sp>
        <p:nvSpPr>
          <p:cNvPr id="6" name="CuadroTexto 5">
            <a:extLst>
              <a:ext uri="{FF2B5EF4-FFF2-40B4-BE49-F238E27FC236}">
                <a16:creationId xmlns:a16="http://schemas.microsoft.com/office/drawing/2014/main" id="{12CF46B4-8DC0-464C-8570-DC9104EC874D}"/>
              </a:ext>
            </a:extLst>
          </p:cNvPr>
          <p:cNvSpPr txBox="1"/>
          <p:nvPr/>
        </p:nvSpPr>
        <p:spPr>
          <a:xfrm>
            <a:off x="3150197" y="6488668"/>
            <a:ext cx="6100010" cy="307777"/>
          </a:xfrm>
          <a:prstGeom prst="rect">
            <a:avLst/>
          </a:prstGeom>
          <a:noFill/>
        </p:spPr>
        <p:txBody>
          <a:bodyPr wrap="square">
            <a:spAutoFit/>
          </a:bodyPr>
          <a:lstStyle/>
          <a:p>
            <a:pPr algn="ctr"/>
            <a:r>
              <a:rPr lang="es-CO" sz="1400" b="0" u="none" strike="noStrike" baseline="0" dirty="0"/>
              <a:t>Circulation. 2017;135:e927–e999.</a:t>
            </a:r>
            <a:endParaRPr lang="es-CO" sz="1400" dirty="0"/>
          </a:p>
        </p:txBody>
      </p:sp>
    </p:spTree>
    <p:extLst>
      <p:ext uri="{BB962C8B-B14F-4D97-AF65-F5344CB8AC3E}">
        <p14:creationId xmlns:p14="http://schemas.microsoft.com/office/powerpoint/2010/main" val="3647629945"/>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ítulo 1">
            <a:extLst>
              <a:ext uri="{FF2B5EF4-FFF2-40B4-BE49-F238E27FC236}">
                <a16:creationId xmlns:a16="http://schemas.microsoft.com/office/drawing/2014/main" id="{2263A150-983B-40A9-AB43-47820CB53A41}"/>
              </a:ext>
            </a:extLst>
          </p:cNvPr>
          <p:cNvSpPr>
            <a:spLocks noGrp="1"/>
          </p:cNvSpPr>
          <p:nvPr>
            <p:ph type="title"/>
          </p:nvPr>
        </p:nvSpPr>
        <p:spPr>
          <a:xfrm>
            <a:off x="752088" y="171450"/>
            <a:ext cx="10515600" cy="1325563"/>
          </a:xfrm>
        </p:spPr>
        <p:txBody>
          <a:bodyPr>
            <a:normAutofit/>
          </a:bodyPr>
          <a:lstStyle/>
          <a:p>
            <a:r>
              <a:rPr lang="es-MX" sz="4000" dirty="0"/>
              <a:t>Tratamiento Trombosis Coronaria</a:t>
            </a:r>
            <a:endParaRPr lang="es-CO" sz="4000" dirty="0"/>
          </a:p>
        </p:txBody>
      </p:sp>
      <p:pic>
        <p:nvPicPr>
          <p:cNvPr id="8" name="Imagen 7">
            <a:extLst>
              <a:ext uri="{FF2B5EF4-FFF2-40B4-BE49-F238E27FC236}">
                <a16:creationId xmlns:a16="http://schemas.microsoft.com/office/drawing/2014/main" id="{E3DECEF5-BA32-41B7-B3E3-6AC29F2A2ABF}"/>
              </a:ext>
            </a:extLst>
          </p:cNvPr>
          <p:cNvPicPr>
            <a:picLocks noChangeAspect="1"/>
          </p:cNvPicPr>
          <p:nvPr/>
        </p:nvPicPr>
        <p:blipFill>
          <a:blip r:embed="rId2"/>
          <a:stretch>
            <a:fillRect/>
          </a:stretch>
        </p:blipFill>
        <p:spPr>
          <a:xfrm>
            <a:off x="542195" y="1347657"/>
            <a:ext cx="11107610" cy="2224218"/>
          </a:xfrm>
          <a:prstGeom prst="rect">
            <a:avLst/>
          </a:prstGeom>
        </p:spPr>
      </p:pic>
      <p:sp>
        <p:nvSpPr>
          <p:cNvPr id="10" name="CuadroTexto 9">
            <a:extLst>
              <a:ext uri="{FF2B5EF4-FFF2-40B4-BE49-F238E27FC236}">
                <a16:creationId xmlns:a16="http://schemas.microsoft.com/office/drawing/2014/main" id="{4EA8B111-51D2-4879-951C-D2041BF5E0FA}"/>
              </a:ext>
            </a:extLst>
          </p:cNvPr>
          <p:cNvSpPr txBox="1"/>
          <p:nvPr/>
        </p:nvSpPr>
        <p:spPr>
          <a:xfrm>
            <a:off x="3547397" y="6550223"/>
            <a:ext cx="6100010" cy="307777"/>
          </a:xfrm>
          <a:prstGeom prst="rect">
            <a:avLst/>
          </a:prstGeom>
          <a:noFill/>
        </p:spPr>
        <p:txBody>
          <a:bodyPr wrap="square">
            <a:spAutoFit/>
          </a:bodyPr>
          <a:lstStyle/>
          <a:p>
            <a:pPr algn="ctr"/>
            <a:r>
              <a:rPr lang="es-CO" sz="1400" dirty="0"/>
              <a:t>An Pediatr (Barc). 2018;89(3):188.e1-188.e22</a:t>
            </a:r>
          </a:p>
        </p:txBody>
      </p:sp>
    </p:spTree>
    <p:extLst>
      <p:ext uri="{BB962C8B-B14F-4D97-AF65-F5344CB8AC3E}">
        <p14:creationId xmlns:p14="http://schemas.microsoft.com/office/powerpoint/2010/main" val="33556209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ítulo 1">
            <a:extLst>
              <a:ext uri="{FF2B5EF4-FFF2-40B4-BE49-F238E27FC236}">
                <a16:creationId xmlns:a16="http://schemas.microsoft.com/office/drawing/2014/main" id="{1BA570F5-15A2-C047-A9F9-FA2656B4370A}"/>
              </a:ext>
            </a:extLst>
          </p:cNvPr>
          <p:cNvSpPr>
            <a:spLocks noGrp="1"/>
          </p:cNvSpPr>
          <p:nvPr>
            <p:ph type="title"/>
          </p:nvPr>
        </p:nvSpPr>
        <p:spPr>
          <a:xfrm>
            <a:off x="379262" y="1436172"/>
            <a:ext cx="4290392" cy="1325563"/>
          </a:xfrm>
        </p:spPr>
        <p:txBody>
          <a:bodyPr>
            <a:normAutofit/>
          </a:bodyPr>
          <a:lstStyle/>
          <a:p>
            <a:pPr algn="ctr"/>
            <a:r>
              <a:rPr lang="es-MX" sz="4000" dirty="0"/>
              <a:t>Manejo a </a:t>
            </a:r>
            <a:br>
              <a:rPr lang="es-MX" sz="4000" dirty="0"/>
            </a:br>
            <a:r>
              <a:rPr lang="es-MX" sz="4000" dirty="0"/>
              <a:t>largo plazo</a:t>
            </a:r>
            <a:endParaRPr lang="es-CO" sz="4000" dirty="0"/>
          </a:p>
        </p:txBody>
      </p:sp>
      <p:sp>
        <p:nvSpPr>
          <p:cNvPr id="17" name="Marcador de contenido 2">
            <a:extLst>
              <a:ext uri="{FF2B5EF4-FFF2-40B4-BE49-F238E27FC236}">
                <a16:creationId xmlns:a16="http://schemas.microsoft.com/office/drawing/2014/main" id="{3CFE344E-E6FD-0A4E-9257-34489A49910C}"/>
              </a:ext>
            </a:extLst>
          </p:cNvPr>
          <p:cNvSpPr>
            <a:spLocks noGrp="1"/>
          </p:cNvSpPr>
          <p:nvPr>
            <p:ph idx="1"/>
          </p:nvPr>
        </p:nvSpPr>
        <p:spPr>
          <a:xfrm>
            <a:off x="4876800" y="927652"/>
            <a:ext cx="6581202" cy="4055165"/>
          </a:xfrm>
        </p:spPr>
        <p:txBody>
          <a:bodyPr>
            <a:normAutofit lnSpcReduction="10000"/>
          </a:bodyPr>
          <a:lstStyle/>
          <a:p>
            <a:pPr marL="0" indent="0" algn="just">
              <a:buNone/>
            </a:pPr>
            <a:endParaRPr lang="es-MX" sz="1800" dirty="0">
              <a:ea typeface="Calibri" panose="020F0502020204030204" pitchFamily="34" charset="0"/>
              <a:cs typeface="Times New Roman" panose="02020603050405020304" pitchFamily="18" charset="0"/>
            </a:endParaRPr>
          </a:p>
          <a:p>
            <a:pPr algn="just"/>
            <a:r>
              <a:rPr lang="es-MX" sz="1800" dirty="0">
                <a:ea typeface="Calibri" panose="020F0502020204030204" pitchFamily="34" charset="0"/>
                <a:cs typeface="Times New Roman" panose="02020603050405020304" pitchFamily="18" charset="0"/>
              </a:rPr>
              <a:t>C</a:t>
            </a:r>
            <a:r>
              <a:rPr lang="es-MX" sz="1800" dirty="0">
                <a:effectLst/>
                <a:ea typeface="Calibri" panose="020F0502020204030204" pitchFamily="34" charset="0"/>
                <a:cs typeface="Times New Roman" panose="02020603050405020304" pitchFamily="18" charset="0"/>
              </a:rPr>
              <a:t>omienza al final de la enfermedad aguda (4 - 6 semanas después del inicio de la fiebre), cuando los síntomas y signos se han resuelto </a:t>
            </a:r>
            <a:r>
              <a:rPr lang="es-MX" sz="1800" dirty="0">
                <a:effectLst/>
                <a:ea typeface="Calibri" panose="020F0502020204030204" pitchFamily="34" charset="0"/>
                <a:cs typeface="Times New Roman" panose="02020603050405020304" pitchFamily="18" charset="0"/>
                <a:sym typeface="Wingdings" panose="05000000000000000000" pitchFamily="2" charset="2"/>
              </a:rPr>
              <a:t> el compromiso de </a:t>
            </a:r>
            <a:r>
              <a:rPr lang="es-MX" sz="1800" dirty="0">
                <a:effectLst/>
                <a:ea typeface="Calibri" panose="020F0502020204030204" pitchFamily="34" charset="0"/>
                <a:cs typeface="Times New Roman" panose="02020603050405020304" pitchFamily="18" charset="0"/>
              </a:rPr>
              <a:t>arterias coronarias ha alcanzado su máxima extensión y dimensiones luminales.</a:t>
            </a:r>
          </a:p>
          <a:p>
            <a:pPr algn="just"/>
            <a:endParaRPr lang="es-MX" sz="1800" dirty="0">
              <a:ea typeface="Calibri" panose="020F0502020204030204" pitchFamily="34" charset="0"/>
              <a:cs typeface="Times New Roman" panose="02020603050405020304" pitchFamily="18" charset="0"/>
            </a:endParaRPr>
          </a:p>
          <a:p>
            <a:pPr marL="0" indent="0" algn="just">
              <a:buNone/>
            </a:pPr>
            <a:endParaRPr lang="es-MX" sz="1800" dirty="0">
              <a:ea typeface="Calibri" panose="020F0502020204030204" pitchFamily="34" charset="0"/>
              <a:cs typeface="Times New Roman" panose="02020603050405020304" pitchFamily="18" charset="0"/>
            </a:endParaRPr>
          </a:p>
          <a:p>
            <a:pPr algn="just"/>
            <a:r>
              <a:rPr lang="es-MX" sz="1800" dirty="0">
                <a:ea typeface="Calibri" panose="020F0502020204030204" pitchFamily="34" charset="0"/>
                <a:cs typeface="Times New Roman" panose="02020603050405020304" pitchFamily="18" charset="0"/>
              </a:rPr>
              <a:t>Mantenimiento de una salud cardiovascular óptima.</a:t>
            </a:r>
          </a:p>
          <a:p>
            <a:pPr algn="just"/>
            <a:r>
              <a:rPr lang="es-MX" sz="1800" dirty="0">
                <a:ea typeface="Calibri" panose="020F0502020204030204" pitchFamily="34" charset="0"/>
                <a:cs typeface="Times New Roman" panose="02020603050405020304" pitchFamily="18" charset="0"/>
              </a:rPr>
              <a:t>Algunos: requerirán </a:t>
            </a:r>
            <a:r>
              <a:rPr lang="es-MX" sz="1800" dirty="0">
                <a:effectLst/>
                <a:ea typeface="Calibri" panose="020F0502020204030204" pitchFamily="34" charset="0"/>
                <a:cs typeface="Times New Roman" panose="02020603050405020304" pitchFamily="18" charset="0"/>
              </a:rPr>
              <a:t>cateterismo, cirugía de derivación coronaria </a:t>
            </a:r>
            <a:r>
              <a:rPr lang="es-MX" sz="1800" dirty="0">
                <a:ea typeface="Calibri" panose="020F0502020204030204" pitchFamily="34" charset="0"/>
                <a:cs typeface="Times New Roman" panose="02020603050405020304" pitchFamily="18" charset="0"/>
              </a:rPr>
              <a:t>y rara vez </a:t>
            </a:r>
            <a:r>
              <a:rPr lang="es-MX" sz="1800" b="1" dirty="0">
                <a:effectLst/>
                <a:ea typeface="Calibri" panose="020F0502020204030204" pitchFamily="34" charset="0"/>
                <a:cs typeface="Times New Roman" panose="02020603050405020304" pitchFamily="18" charset="0"/>
              </a:rPr>
              <a:t>trasplante.</a:t>
            </a:r>
            <a:endParaRPr lang="es-CO" sz="1800" b="1" dirty="0">
              <a:ea typeface="Calibri" panose="020F0502020204030204" pitchFamily="34" charset="0"/>
              <a:cs typeface="Times New Roman" panose="02020603050405020304" pitchFamily="18" charset="0"/>
            </a:endParaRPr>
          </a:p>
          <a:p>
            <a:r>
              <a:rPr lang="es-CO" sz="1800" b="1" dirty="0">
                <a:effectLst/>
                <a:ea typeface="Calibri" panose="020F0502020204030204" pitchFamily="34" charset="0"/>
                <a:cs typeface="Times New Roman" panose="02020603050405020304" pitchFamily="18" charset="0"/>
              </a:rPr>
              <a:t>Transi</a:t>
            </a:r>
            <a:r>
              <a:rPr lang="es-CO" sz="1800" b="1" dirty="0">
                <a:ea typeface="Calibri" panose="020F0502020204030204" pitchFamily="34" charset="0"/>
                <a:cs typeface="Times New Roman" panose="02020603050405020304" pitchFamily="18" charset="0"/>
              </a:rPr>
              <a:t>ción de edad pediátrica </a:t>
            </a:r>
            <a:r>
              <a:rPr lang="es-CO" sz="1800" b="1" dirty="0">
                <a:ea typeface="Calibri" panose="020F0502020204030204" pitchFamily="34" charset="0"/>
                <a:cs typeface="Times New Roman" panose="02020603050405020304" pitchFamily="18" charset="0"/>
                <a:sym typeface="Wingdings" panose="05000000000000000000" pitchFamily="2" charset="2"/>
              </a:rPr>
              <a:t> adultez.</a:t>
            </a:r>
            <a:br>
              <a:rPr lang="es-MX" sz="1600" dirty="0">
                <a:effectLst/>
                <a:ea typeface="Calibri" panose="020F0502020204030204" pitchFamily="34" charset="0"/>
                <a:cs typeface="Times New Roman" panose="02020603050405020304" pitchFamily="18" charset="0"/>
              </a:rPr>
            </a:br>
            <a:endParaRPr lang="es-CO" sz="2400" dirty="0"/>
          </a:p>
        </p:txBody>
      </p:sp>
      <p:sp>
        <p:nvSpPr>
          <p:cNvPr id="19" name="Rectángulo 18">
            <a:extLst>
              <a:ext uri="{FF2B5EF4-FFF2-40B4-BE49-F238E27FC236}">
                <a16:creationId xmlns:a16="http://schemas.microsoft.com/office/drawing/2014/main" id="{67680161-D6DF-FC40-85B1-7FEA05AFB20A}"/>
              </a:ext>
            </a:extLst>
          </p:cNvPr>
          <p:cNvSpPr/>
          <p:nvPr/>
        </p:nvSpPr>
        <p:spPr>
          <a:xfrm>
            <a:off x="4876800" y="2503056"/>
            <a:ext cx="6581202" cy="517358"/>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s-CO" dirty="0">
                <a:solidFill>
                  <a:srgbClr val="152B48"/>
                </a:solidFill>
                <a:latin typeface="Avenir Next" panose="020B0503020202020204" pitchFamily="34" charset="0"/>
              </a:rPr>
              <a:t>Objetivo: prevenir trombosis, isquemia miocárdica, estenosis. </a:t>
            </a:r>
          </a:p>
        </p:txBody>
      </p:sp>
      <p:sp>
        <p:nvSpPr>
          <p:cNvPr id="2" name="CuadroTexto 1">
            <a:extLst>
              <a:ext uri="{FF2B5EF4-FFF2-40B4-BE49-F238E27FC236}">
                <a16:creationId xmlns:a16="http://schemas.microsoft.com/office/drawing/2014/main" id="{5BDEA070-71D1-43B3-81CE-0F4C2E9A5738}"/>
              </a:ext>
            </a:extLst>
          </p:cNvPr>
          <p:cNvSpPr txBox="1"/>
          <p:nvPr/>
        </p:nvSpPr>
        <p:spPr>
          <a:xfrm>
            <a:off x="3150197" y="6488668"/>
            <a:ext cx="6100010" cy="307777"/>
          </a:xfrm>
          <a:prstGeom prst="rect">
            <a:avLst/>
          </a:prstGeom>
          <a:noFill/>
        </p:spPr>
        <p:txBody>
          <a:bodyPr wrap="square">
            <a:spAutoFit/>
          </a:bodyPr>
          <a:lstStyle/>
          <a:p>
            <a:pPr algn="ctr"/>
            <a:r>
              <a:rPr lang="es-CO" sz="1400" b="0" u="none" strike="noStrike" baseline="0" dirty="0"/>
              <a:t>Circulation. 2017;135:e927–e999.</a:t>
            </a:r>
            <a:endParaRPr lang="es-CO" sz="1400" dirty="0"/>
          </a:p>
        </p:txBody>
      </p:sp>
    </p:spTree>
    <p:extLst>
      <p:ext uri="{BB962C8B-B14F-4D97-AF65-F5344CB8AC3E}">
        <p14:creationId xmlns:p14="http://schemas.microsoft.com/office/powerpoint/2010/main" val="1394682139"/>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ítulo 1">
            <a:extLst>
              <a:ext uri="{FF2B5EF4-FFF2-40B4-BE49-F238E27FC236}">
                <a16:creationId xmlns:a16="http://schemas.microsoft.com/office/drawing/2014/main" id="{1BA570F5-15A2-C047-A9F9-FA2656B4370A}"/>
              </a:ext>
            </a:extLst>
          </p:cNvPr>
          <p:cNvSpPr>
            <a:spLocks noGrp="1"/>
          </p:cNvSpPr>
          <p:nvPr>
            <p:ph type="title"/>
          </p:nvPr>
        </p:nvSpPr>
        <p:spPr>
          <a:xfrm>
            <a:off x="292067" y="1624081"/>
            <a:ext cx="4669654" cy="1325563"/>
          </a:xfrm>
        </p:spPr>
        <p:txBody>
          <a:bodyPr>
            <a:normAutofit/>
          </a:bodyPr>
          <a:lstStyle/>
          <a:p>
            <a:pPr algn="ctr"/>
            <a:r>
              <a:rPr lang="es-MX" sz="4000" dirty="0"/>
              <a:t>Consecuencias a Largo Término</a:t>
            </a:r>
            <a:endParaRPr lang="es-CO" sz="4000" dirty="0"/>
          </a:p>
        </p:txBody>
      </p:sp>
      <p:graphicFrame>
        <p:nvGraphicFramePr>
          <p:cNvPr id="4" name="Diagrama 3">
            <a:extLst>
              <a:ext uri="{FF2B5EF4-FFF2-40B4-BE49-F238E27FC236}">
                <a16:creationId xmlns:a16="http://schemas.microsoft.com/office/drawing/2014/main" id="{E07C730C-C0D6-40FA-8DDB-0C804F1CE260}"/>
              </a:ext>
            </a:extLst>
          </p:cNvPr>
          <p:cNvGraphicFramePr/>
          <p:nvPr>
            <p:extLst>
              <p:ext uri="{D42A27DB-BD31-4B8C-83A1-F6EECF244321}">
                <p14:modId xmlns:p14="http://schemas.microsoft.com/office/powerpoint/2010/main" val="1729604139"/>
              </p:ext>
            </p:extLst>
          </p:nvPr>
        </p:nvGraphicFramePr>
        <p:xfrm>
          <a:off x="5426066" y="652844"/>
          <a:ext cx="6100011" cy="372037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CuadroTexto 4">
            <a:extLst>
              <a:ext uri="{FF2B5EF4-FFF2-40B4-BE49-F238E27FC236}">
                <a16:creationId xmlns:a16="http://schemas.microsoft.com/office/drawing/2014/main" id="{A6A9ECD5-E9DC-4F69-8663-FF4BDBFFEE26}"/>
              </a:ext>
            </a:extLst>
          </p:cNvPr>
          <p:cNvSpPr txBox="1"/>
          <p:nvPr/>
        </p:nvSpPr>
        <p:spPr>
          <a:xfrm>
            <a:off x="3150197" y="6488668"/>
            <a:ext cx="6100010" cy="307777"/>
          </a:xfrm>
          <a:prstGeom prst="rect">
            <a:avLst/>
          </a:prstGeom>
          <a:noFill/>
        </p:spPr>
        <p:txBody>
          <a:bodyPr wrap="square">
            <a:spAutoFit/>
          </a:bodyPr>
          <a:lstStyle/>
          <a:p>
            <a:pPr algn="ctr"/>
            <a:r>
              <a:rPr lang="es-CO" sz="1400" b="0" u="none" strike="noStrike" baseline="0" dirty="0"/>
              <a:t>Circulation. 2017;135:e927–e999.</a:t>
            </a:r>
            <a:endParaRPr lang="es-CO" sz="1400" dirty="0"/>
          </a:p>
        </p:txBody>
      </p:sp>
    </p:spTree>
    <p:extLst>
      <p:ext uri="{BB962C8B-B14F-4D97-AF65-F5344CB8AC3E}">
        <p14:creationId xmlns:p14="http://schemas.microsoft.com/office/powerpoint/2010/main" val="3922252071"/>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4C630FB-43D4-4833-850A-572E257D912E}"/>
              </a:ext>
            </a:extLst>
          </p:cNvPr>
          <p:cNvSpPr>
            <a:spLocks noGrp="1"/>
          </p:cNvSpPr>
          <p:nvPr>
            <p:ph type="title"/>
          </p:nvPr>
        </p:nvSpPr>
        <p:spPr>
          <a:xfrm>
            <a:off x="387616" y="227981"/>
            <a:ext cx="6114761" cy="1325563"/>
          </a:xfrm>
        </p:spPr>
        <p:txBody>
          <a:bodyPr>
            <a:normAutofit/>
          </a:bodyPr>
          <a:lstStyle/>
          <a:p>
            <a:pPr algn="ctr"/>
            <a:r>
              <a:rPr lang="es-MX" sz="3600" dirty="0"/>
              <a:t>Estratificación del riesgo</a:t>
            </a:r>
            <a:endParaRPr lang="es-CO" sz="3600" dirty="0"/>
          </a:p>
        </p:txBody>
      </p:sp>
      <p:graphicFrame>
        <p:nvGraphicFramePr>
          <p:cNvPr id="4" name="Diagrama 3">
            <a:extLst>
              <a:ext uri="{FF2B5EF4-FFF2-40B4-BE49-F238E27FC236}">
                <a16:creationId xmlns:a16="http://schemas.microsoft.com/office/drawing/2014/main" id="{8730EE69-6993-BB4A-9406-D4E712A96CA7}"/>
              </a:ext>
            </a:extLst>
          </p:cNvPr>
          <p:cNvGraphicFramePr/>
          <p:nvPr>
            <p:extLst>
              <p:ext uri="{D42A27DB-BD31-4B8C-83A1-F6EECF244321}">
                <p14:modId xmlns:p14="http://schemas.microsoft.com/office/powerpoint/2010/main" val="2287766485"/>
              </p:ext>
            </p:extLst>
          </p:nvPr>
        </p:nvGraphicFramePr>
        <p:xfrm>
          <a:off x="305936" y="1394154"/>
          <a:ext cx="6100010" cy="226696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3" name="Imagen 2">
            <a:extLst>
              <a:ext uri="{FF2B5EF4-FFF2-40B4-BE49-F238E27FC236}">
                <a16:creationId xmlns:a16="http://schemas.microsoft.com/office/drawing/2014/main" id="{17C3DAFC-226F-46B6-8B3D-777E76885346}"/>
              </a:ext>
            </a:extLst>
          </p:cNvPr>
          <p:cNvPicPr>
            <a:picLocks noChangeAspect="1"/>
          </p:cNvPicPr>
          <p:nvPr/>
        </p:nvPicPr>
        <p:blipFill>
          <a:blip r:embed="rId8"/>
          <a:stretch>
            <a:fillRect/>
          </a:stretch>
        </p:blipFill>
        <p:spPr>
          <a:xfrm>
            <a:off x="6826227" y="369840"/>
            <a:ext cx="4146573" cy="5645200"/>
          </a:xfrm>
          <a:prstGeom prst="rect">
            <a:avLst/>
          </a:prstGeom>
        </p:spPr>
      </p:pic>
      <p:sp>
        <p:nvSpPr>
          <p:cNvPr id="6" name="CuadroTexto 5">
            <a:extLst>
              <a:ext uri="{FF2B5EF4-FFF2-40B4-BE49-F238E27FC236}">
                <a16:creationId xmlns:a16="http://schemas.microsoft.com/office/drawing/2014/main" id="{785D49BC-CE77-4B33-87D7-A73A2994A2EE}"/>
              </a:ext>
            </a:extLst>
          </p:cNvPr>
          <p:cNvSpPr txBox="1"/>
          <p:nvPr/>
        </p:nvSpPr>
        <p:spPr>
          <a:xfrm>
            <a:off x="3150197" y="6488160"/>
            <a:ext cx="6100010" cy="307777"/>
          </a:xfrm>
          <a:prstGeom prst="rect">
            <a:avLst/>
          </a:prstGeom>
          <a:noFill/>
        </p:spPr>
        <p:txBody>
          <a:bodyPr wrap="square">
            <a:spAutoFit/>
          </a:bodyPr>
          <a:lstStyle/>
          <a:p>
            <a:pPr algn="ctr"/>
            <a:r>
              <a:rPr lang="es-CO" sz="1400" b="0" u="none" strike="noStrike" baseline="0" dirty="0"/>
              <a:t>Circulation. 2017;135:e927–e999.</a:t>
            </a:r>
            <a:endParaRPr lang="es-CO" sz="1400" dirty="0"/>
          </a:p>
        </p:txBody>
      </p:sp>
    </p:spTree>
    <p:extLst>
      <p:ext uri="{BB962C8B-B14F-4D97-AF65-F5344CB8AC3E}">
        <p14:creationId xmlns:p14="http://schemas.microsoft.com/office/powerpoint/2010/main" val="4226550735"/>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a:extLst>
              <a:ext uri="{FF2B5EF4-FFF2-40B4-BE49-F238E27FC236}">
                <a16:creationId xmlns:a16="http://schemas.microsoft.com/office/drawing/2014/main" id="{16778D74-C8A9-4DEC-A535-DF7C24DEF567}"/>
              </a:ext>
            </a:extLst>
          </p:cNvPr>
          <p:cNvPicPr>
            <a:picLocks noChangeAspect="1"/>
          </p:cNvPicPr>
          <p:nvPr/>
        </p:nvPicPr>
        <p:blipFill>
          <a:blip r:embed="rId3"/>
          <a:stretch>
            <a:fillRect/>
          </a:stretch>
        </p:blipFill>
        <p:spPr>
          <a:xfrm>
            <a:off x="6096000" y="706648"/>
            <a:ext cx="5564697" cy="5444704"/>
          </a:xfrm>
          <a:prstGeom prst="rect">
            <a:avLst/>
          </a:prstGeom>
        </p:spPr>
      </p:pic>
      <p:sp>
        <p:nvSpPr>
          <p:cNvPr id="6" name="CuadroTexto 5">
            <a:extLst>
              <a:ext uri="{FF2B5EF4-FFF2-40B4-BE49-F238E27FC236}">
                <a16:creationId xmlns:a16="http://schemas.microsoft.com/office/drawing/2014/main" id="{F7871CD1-A509-4D5D-828B-815F3AC4C53D}"/>
              </a:ext>
            </a:extLst>
          </p:cNvPr>
          <p:cNvSpPr txBox="1"/>
          <p:nvPr/>
        </p:nvSpPr>
        <p:spPr>
          <a:xfrm>
            <a:off x="3150197" y="6488668"/>
            <a:ext cx="6100010" cy="307777"/>
          </a:xfrm>
          <a:prstGeom prst="rect">
            <a:avLst/>
          </a:prstGeom>
          <a:noFill/>
        </p:spPr>
        <p:txBody>
          <a:bodyPr wrap="square">
            <a:spAutoFit/>
          </a:bodyPr>
          <a:lstStyle/>
          <a:p>
            <a:pPr algn="ctr"/>
            <a:r>
              <a:rPr lang="es-CO" sz="1400" b="0" u="none" strike="noStrike" baseline="0" dirty="0"/>
              <a:t>Circulation. 2017;135:e927–e999.</a:t>
            </a:r>
            <a:endParaRPr lang="es-CO" sz="1400" dirty="0"/>
          </a:p>
        </p:txBody>
      </p:sp>
      <p:sp>
        <p:nvSpPr>
          <p:cNvPr id="8" name="Título 1">
            <a:extLst>
              <a:ext uri="{FF2B5EF4-FFF2-40B4-BE49-F238E27FC236}">
                <a16:creationId xmlns:a16="http://schemas.microsoft.com/office/drawing/2014/main" id="{711846DA-ADA0-43A4-8EC1-7E72D127E29A}"/>
              </a:ext>
            </a:extLst>
          </p:cNvPr>
          <p:cNvSpPr>
            <a:spLocks noGrp="1"/>
          </p:cNvSpPr>
          <p:nvPr>
            <p:ph type="title"/>
          </p:nvPr>
        </p:nvSpPr>
        <p:spPr>
          <a:xfrm>
            <a:off x="895354" y="1187548"/>
            <a:ext cx="4160046" cy="1325563"/>
          </a:xfrm>
        </p:spPr>
        <p:txBody>
          <a:bodyPr>
            <a:normAutofit/>
          </a:bodyPr>
          <a:lstStyle/>
          <a:p>
            <a:pPr algn="ctr"/>
            <a:r>
              <a:rPr lang="es-MX" sz="4000" dirty="0"/>
              <a:t>Estratificación del Riesgo</a:t>
            </a:r>
            <a:endParaRPr lang="es-CO" sz="4000" dirty="0"/>
          </a:p>
        </p:txBody>
      </p:sp>
    </p:spTree>
    <p:extLst>
      <p:ext uri="{BB962C8B-B14F-4D97-AF65-F5344CB8AC3E}">
        <p14:creationId xmlns:p14="http://schemas.microsoft.com/office/powerpoint/2010/main" val="1386516964"/>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a:extLst>
              <a:ext uri="{FF2B5EF4-FFF2-40B4-BE49-F238E27FC236}">
                <a16:creationId xmlns:a16="http://schemas.microsoft.com/office/drawing/2014/main" id="{CEB182B2-C19D-4AE1-AF66-4FE2F097FE63}"/>
              </a:ext>
            </a:extLst>
          </p:cNvPr>
          <p:cNvPicPr>
            <a:picLocks noChangeAspect="1"/>
          </p:cNvPicPr>
          <p:nvPr/>
        </p:nvPicPr>
        <p:blipFill>
          <a:blip r:embed="rId2"/>
          <a:stretch>
            <a:fillRect/>
          </a:stretch>
        </p:blipFill>
        <p:spPr>
          <a:xfrm>
            <a:off x="682444" y="0"/>
            <a:ext cx="11509556" cy="3692829"/>
          </a:xfrm>
          <a:prstGeom prst="rect">
            <a:avLst/>
          </a:prstGeom>
        </p:spPr>
      </p:pic>
      <p:sp>
        <p:nvSpPr>
          <p:cNvPr id="6" name="CuadroTexto 5">
            <a:extLst>
              <a:ext uri="{FF2B5EF4-FFF2-40B4-BE49-F238E27FC236}">
                <a16:creationId xmlns:a16="http://schemas.microsoft.com/office/drawing/2014/main" id="{79BE68EE-15A1-425A-8378-67BE750C11E5}"/>
              </a:ext>
            </a:extLst>
          </p:cNvPr>
          <p:cNvSpPr txBox="1"/>
          <p:nvPr/>
        </p:nvSpPr>
        <p:spPr>
          <a:xfrm>
            <a:off x="3483141" y="6528410"/>
            <a:ext cx="6100010" cy="307777"/>
          </a:xfrm>
          <a:prstGeom prst="rect">
            <a:avLst/>
          </a:prstGeom>
          <a:noFill/>
        </p:spPr>
        <p:txBody>
          <a:bodyPr wrap="square">
            <a:spAutoFit/>
          </a:bodyPr>
          <a:lstStyle/>
          <a:p>
            <a:pPr algn="ctr"/>
            <a:r>
              <a:rPr lang="es-CO" sz="1400" dirty="0"/>
              <a:t>An Pediatr (Barc). 2018;89(3):188.e1-188.e22</a:t>
            </a:r>
          </a:p>
        </p:txBody>
      </p:sp>
    </p:spTree>
    <p:extLst>
      <p:ext uri="{BB962C8B-B14F-4D97-AF65-F5344CB8AC3E}">
        <p14:creationId xmlns:p14="http://schemas.microsoft.com/office/powerpoint/2010/main" val="101037459"/>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a:extLst>
              <a:ext uri="{FF2B5EF4-FFF2-40B4-BE49-F238E27FC236}">
                <a16:creationId xmlns:a16="http://schemas.microsoft.com/office/drawing/2014/main" id="{3CC0F7D3-A6E7-40E7-B131-ACC4C2672035}"/>
              </a:ext>
            </a:extLst>
          </p:cNvPr>
          <p:cNvPicPr>
            <a:picLocks noChangeAspect="1"/>
          </p:cNvPicPr>
          <p:nvPr/>
        </p:nvPicPr>
        <p:blipFill rotWithShape="1">
          <a:blip r:embed="rId2"/>
          <a:srcRect l="27649" t="21677" r="29141" b="8238"/>
          <a:stretch/>
        </p:blipFill>
        <p:spPr>
          <a:xfrm>
            <a:off x="4750154" y="489647"/>
            <a:ext cx="7271270" cy="4726819"/>
          </a:xfrm>
          <a:prstGeom prst="rect">
            <a:avLst/>
          </a:prstGeom>
        </p:spPr>
      </p:pic>
      <p:sp>
        <p:nvSpPr>
          <p:cNvPr id="4" name="CuadroTexto 3">
            <a:extLst>
              <a:ext uri="{FF2B5EF4-FFF2-40B4-BE49-F238E27FC236}">
                <a16:creationId xmlns:a16="http://schemas.microsoft.com/office/drawing/2014/main" id="{E2674F89-8760-4013-B52C-FE08C6C406F0}"/>
              </a:ext>
            </a:extLst>
          </p:cNvPr>
          <p:cNvSpPr txBox="1"/>
          <p:nvPr/>
        </p:nvSpPr>
        <p:spPr>
          <a:xfrm>
            <a:off x="3150197" y="6633046"/>
            <a:ext cx="6100010" cy="307777"/>
          </a:xfrm>
          <a:prstGeom prst="rect">
            <a:avLst/>
          </a:prstGeom>
          <a:noFill/>
        </p:spPr>
        <p:txBody>
          <a:bodyPr wrap="square">
            <a:spAutoFit/>
          </a:bodyPr>
          <a:lstStyle/>
          <a:p>
            <a:pPr algn="ctr"/>
            <a:r>
              <a:rPr lang="es-CO" sz="1400" b="0" u="none" strike="noStrike" baseline="0" dirty="0"/>
              <a:t>Circulation. 2017;135:e927–e999.</a:t>
            </a:r>
            <a:endParaRPr lang="es-CO" sz="1400" dirty="0"/>
          </a:p>
        </p:txBody>
      </p:sp>
    </p:spTree>
    <p:extLst>
      <p:ext uri="{BB962C8B-B14F-4D97-AF65-F5344CB8AC3E}">
        <p14:creationId xmlns:p14="http://schemas.microsoft.com/office/powerpoint/2010/main" val="556343148"/>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a:extLst>
              <a:ext uri="{FF2B5EF4-FFF2-40B4-BE49-F238E27FC236}">
                <a16:creationId xmlns:a16="http://schemas.microsoft.com/office/drawing/2014/main" id="{421DFF48-FD82-45A4-B1DD-706257FD93B4}"/>
              </a:ext>
            </a:extLst>
          </p:cNvPr>
          <p:cNvSpPr/>
          <p:nvPr/>
        </p:nvSpPr>
        <p:spPr>
          <a:xfrm>
            <a:off x="4602978" y="1221699"/>
            <a:ext cx="7146924" cy="604586"/>
          </a:xfrm>
          <a:prstGeom prst="rect">
            <a:avLst/>
          </a:prstGeom>
        </p:spPr>
        <p:style>
          <a:lnRef idx="2">
            <a:schemeClr val="dk1"/>
          </a:lnRef>
          <a:fillRef idx="1">
            <a:schemeClr val="lt1"/>
          </a:fillRef>
          <a:effectRef idx="0">
            <a:schemeClr val="dk1"/>
          </a:effectRef>
          <a:fontRef idx="minor">
            <a:schemeClr val="dk1"/>
          </a:fontRef>
        </p:style>
        <p:txBody>
          <a:bodyPr wrap="square" rtlCol="0" anchor="t">
            <a:normAutofit fontScale="55000" lnSpcReduction="20000"/>
          </a:bodyPr>
          <a:lstStyle/>
          <a:p>
            <a:pPr algn="ctr">
              <a:spcAft>
                <a:spcPts val="600"/>
              </a:spcAft>
            </a:pPr>
            <a:r>
              <a:rPr lang="es-MX" sz="2800" dirty="0">
                <a:solidFill>
                  <a:srgbClr val="152B48"/>
                </a:solidFill>
                <a:latin typeface="Montserrat" panose="00000500000000000000" pitchFamily="50" charset="0"/>
              </a:rPr>
              <a:t>Potencialmente beneficiosos sobre la inflamación, la función endotelial, estrés oxidativo, agregación plaquetaria, coagulación y fibrinólisis.</a:t>
            </a:r>
          </a:p>
        </p:txBody>
      </p:sp>
      <p:sp>
        <p:nvSpPr>
          <p:cNvPr id="3" name="Marcador de contenido 2">
            <a:extLst>
              <a:ext uri="{FF2B5EF4-FFF2-40B4-BE49-F238E27FC236}">
                <a16:creationId xmlns:a16="http://schemas.microsoft.com/office/drawing/2014/main" id="{E0651F03-6FEC-4AFD-A9FC-278067BD7AE3}"/>
              </a:ext>
            </a:extLst>
          </p:cNvPr>
          <p:cNvSpPr>
            <a:spLocks noGrp="1"/>
          </p:cNvSpPr>
          <p:nvPr>
            <p:ph idx="1"/>
          </p:nvPr>
        </p:nvSpPr>
        <p:spPr>
          <a:xfrm>
            <a:off x="4426226" y="817191"/>
            <a:ext cx="7288696" cy="2544417"/>
          </a:xfrm>
        </p:spPr>
        <p:txBody>
          <a:bodyPr wrap="square" anchor="t">
            <a:normAutofit/>
          </a:bodyPr>
          <a:lstStyle/>
          <a:p>
            <a:r>
              <a:rPr lang="es-MX" sz="2000" dirty="0">
                <a:ea typeface="Calibri" panose="020F0502020204030204" pitchFamily="34" charset="0"/>
                <a:cs typeface="Times New Roman" panose="02020603050405020304" pitchFamily="18" charset="0"/>
              </a:rPr>
              <a:t>E</a:t>
            </a:r>
            <a:r>
              <a:rPr lang="es-MX" sz="2000" dirty="0">
                <a:effectLst/>
                <a:ea typeface="Calibri" panose="020F0502020204030204" pitchFamily="34" charset="0"/>
                <a:cs typeface="Times New Roman" panose="02020603050405020304" pitchFamily="18" charset="0"/>
              </a:rPr>
              <a:t>fectos pleiotrópicos</a:t>
            </a:r>
            <a:br>
              <a:rPr lang="es-MX" sz="2000" dirty="0">
                <a:effectLst/>
                <a:ea typeface="Calibri" panose="020F0502020204030204" pitchFamily="34" charset="0"/>
                <a:cs typeface="Times New Roman" panose="02020603050405020304" pitchFamily="18" charset="0"/>
              </a:rPr>
            </a:br>
            <a:endParaRPr lang="es-MX" sz="2000" dirty="0">
              <a:effectLst/>
              <a:ea typeface="Calibri" panose="020F0502020204030204" pitchFamily="34" charset="0"/>
              <a:cs typeface="Times New Roman" panose="02020603050405020304" pitchFamily="18" charset="0"/>
            </a:endParaRPr>
          </a:p>
          <a:p>
            <a:pPr marL="0" indent="0" algn="just">
              <a:buNone/>
            </a:pPr>
            <a:endParaRPr lang="es-MX" sz="2000" dirty="0">
              <a:effectLst/>
              <a:ea typeface="Calibri" panose="020F0502020204030204" pitchFamily="34" charset="0"/>
              <a:cs typeface="Times New Roman" panose="02020603050405020304" pitchFamily="18" charset="0"/>
            </a:endParaRPr>
          </a:p>
          <a:p>
            <a:pPr algn="just"/>
            <a:r>
              <a:rPr lang="es-MX" sz="2000" dirty="0">
                <a:ea typeface="Calibri" panose="020F0502020204030204" pitchFamily="34" charset="0"/>
                <a:cs typeface="Times New Roman" panose="02020603050405020304" pitchFamily="18" charset="0"/>
              </a:rPr>
              <a:t>S</a:t>
            </a:r>
            <a:r>
              <a:rPr lang="es-MX" sz="2000" dirty="0">
                <a:effectLst/>
                <a:ea typeface="Calibri" panose="020F0502020204030204" pitchFamily="34" charset="0"/>
                <a:cs typeface="Times New Roman" panose="02020603050405020304" pitchFamily="18" charset="0"/>
              </a:rPr>
              <a:t>e puede considerar el tratamiento empírico con estatinas en dosis bajas para pacientes con EK con aneurismas pasados o actuales.</a:t>
            </a:r>
            <a:endParaRPr lang="es-CO" sz="2000" dirty="0"/>
          </a:p>
        </p:txBody>
      </p:sp>
      <p:graphicFrame>
        <p:nvGraphicFramePr>
          <p:cNvPr id="5" name="Diagrama 4">
            <a:extLst>
              <a:ext uri="{FF2B5EF4-FFF2-40B4-BE49-F238E27FC236}">
                <a16:creationId xmlns:a16="http://schemas.microsoft.com/office/drawing/2014/main" id="{90E1D47E-9374-4D6C-A8F1-592380AC5300}"/>
              </a:ext>
            </a:extLst>
          </p:cNvPr>
          <p:cNvGraphicFramePr/>
          <p:nvPr>
            <p:extLst>
              <p:ext uri="{D42A27DB-BD31-4B8C-83A1-F6EECF244321}">
                <p14:modId xmlns:p14="http://schemas.microsoft.com/office/powerpoint/2010/main" val="1699458265"/>
              </p:ext>
            </p:extLst>
          </p:nvPr>
        </p:nvGraphicFramePr>
        <p:xfrm>
          <a:off x="4950986" y="3269367"/>
          <a:ext cx="6584259" cy="80437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CuadroTexto 5">
            <a:extLst>
              <a:ext uri="{FF2B5EF4-FFF2-40B4-BE49-F238E27FC236}">
                <a16:creationId xmlns:a16="http://schemas.microsoft.com/office/drawing/2014/main" id="{6E6C5FE8-A768-41C9-B23E-2F037F3C1929}"/>
              </a:ext>
            </a:extLst>
          </p:cNvPr>
          <p:cNvSpPr txBox="1"/>
          <p:nvPr/>
        </p:nvSpPr>
        <p:spPr>
          <a:xfrm>
            <a:off x="3150197" y="6488668"/>
            <a:ext cx="6100010" cy="307777"/>
          </a:xfrm>
          <a:prstGeom prst="rect">
            <a:avLst/>
          </a:prstGeom>
          <a:noFill/>
        </p:spPr>
        <p:txBody>
          <a:bodyPr wrap="square">
            <a:spAutoFit/>
          </a:bodyPr>
          <a:lstStyle/>
          <a:p>
            <a:pPr algn="ctr"/>
            <a:r>
              <a:rPr lang="es-CO" sz="1400" b="0" u="none" strike="noStrike" baseline="0" dirty="0"/>
              <a:t>Circulation. 2017;135:e927–e999.</a:t>
            </a:r>
            <a:endParaRPr lang="es-CO" sz="1400" dirty="0"/>
          </a:p>
        </p:txBody>
      </p:sp>
      <p:sp>
        <p:nvSpPr>
          <p:cNvPr id="8" name="Título 1">
            <a:extLst>
              <a:ext uri="{FF2B5EF4-FFF2-40B4-BE49-F238E27FC236}">
                <a16:creationId xmlns:a16="http://schemas.microsoft.com/office/drawing/2014/main" id="{C27CE5F6-BE46-44E0-A35C-3C0FEF50A9A5}"/>
              </a:ext>
            </a:extLst>
          </p:cNvPr>
          <p:cNvSpPr txBox="1">
            <a:spLocks/>
          </p:cNvSpPr>
          <p:nvPr/>
        </p:nvSpPr>
        <p:spPr>
          <a:xfrm>
            <a:off x="254804" y="1266860"/>
            <a:ext cx="4160046"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rgbClr val="06AEAA"/>
                </a:solidFill>
                <a:latin typeface="Montserrat" panose="00000500000000000000" pitchFamily="50" charset="0"/>
                <a:ea typeface="+mj-ea"/>
                <a:cs typeface="+mj-cs"/>
              </a:defRPr>
            </a:lvl1pPr>
          </a:lstStyle>
          <a:p>
            <a:pPr algn="ctr"/>
            <a:r>
              <a:rPr lang="es-MX" sz="4000" dirty="0"/>
              <a:t>Estatinas</a:t>
            </a:r>
            <a:endParaRPr lang="es-CO" sz="4000" dirty="0"/>
          </a:p>
        </p:txBody>
      </p:sp>
    </p:spTree>
    <p:extLst>
      <p:ext uri="{BB962C8B-B14F-4D97-AF65-F5344CB8AC3E}">
        <p14:creationId xmlns:p14="http://schemas.microsoft.com/office/powerpoint/2010/main" val="213393552"/>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4C630FB-43D4-4833-850A-572E257D912E}"/>
              </a:ext>
            </a:extLst>
          </p:cNvPr>
          <p:cNvSpPr>
            <a:spLocks noGrp="1"/>
          </p:cNvSpPr>
          <p:nvPr>
            <p:ph type="title"/>
          </p:nvPr>
        </p:nvSpPr>
        <p:spPr>
          <a:xfrm>
            <a:off x="677290" y="1556350"/>
            <a:ext cx="4048535" cy="806188"/>
          </a:xfrm>
        </p:spPr>
        <p:txBody>
          <a:bodyPr>
            <a:normAutofit/>
          </a:bodyPr>
          <a:lstStyle/>
          <a:p>
            <a:pPr algn="ctr"/>
            <a:r>
              <a:rPr lang="es-MX" sz="4000" dirty="0"/>
              <a:t>Seguimiento</a:t>
            </a:r>
            <a:endParaRPr lang="es-CO" sz="4000" dirty="0"/>
          </a:p>
        </p:txBody>
      </p:sp>
      <p:graphicFrame>
        <p:nvGraphicFramePr>
          <p:cNvPr id="4" name="Marcador de contenido 3">
            <a:extLst>
              <a:ext uri="{FF2B5EF4-FFF2-40B4-BE49-F238E27FC236}">
                <a16:creationId xmlns:a16="http://schemas.microsoft.com/office/drawing/2014/main" id="{6BC6D6BB-139E-4FFD-A575-EDE766367957}"/>
              </a:ext>
            </a:extLst>
          </p:cNvPr>
          <p:cNvGraphicFramePr>
            <a:graphicFrameLocks noGrp="1"/>
          </p:cNvGraphicFramePr>
          <p:nvPr>
            <p:ph idx="1"/>
            <p:extLst>
              <p:ext uri="{D42A27DB-BD31-4B8C-83A1-F6EECF244321}">
                <p14:modId xmlns:p14="http://schemas.microsoft.com/office/powerpoint/2010/main" val="4229167435"/>
              </p:ext>
            </p:extLst>
          </p:nvPr>
        </p:nvGraphicFramePr>
        <p:xfrm>
          <a:off x="5088734" y="329285"/>
          <a:ext cx="6425976" cy="560479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CuadroTexto 2">
            <a:extLst>
              <a:ext uri="{FF2B5EF4-FFF2-40B4-BE49-F238E27FC236}">
                <a16:creationId xmlns:a16="http://schemas.microsoft.com/office/drawing/2014/main" id="{39DC812A-A374-4AF7-B323-AAC1D42C6E3A}"/>
              </a:ext>
            </a:extLst>
          </p:cNvPr>
          <p:cNvSpPr txBox="1"/>
          <p:nvPr/>
        </p:nvSpPr>
        <p:spPr>
          <a:xfrm>
            <a:off x="3150197" y="6488668"/>
            <a:ext cx="6100010" cy="307777"/>
          </a:xfrm>
          <a:prstGeom prst="rect">
            <a:avLst/>
          </a:prstGeom>
          <a:noFill/>
        </p:spPr>
        <p:txBody>
          <a:bodyPr wrap="square">
            <a:spAutoFit/>
          </a:bodyPr>
          <a:lstStyle/>
          <a:p>
            <a:pPr algn="ctr"/>
            <a:r>
              <a:rPr lang="es-CO" sz="1400" b="0" u="none" strike="noStrike" baseline="0" dirty="0"/>
              <a:t>Circulation. 2017;135:e927–e999.</a:t>
            </a:r>
            <a:endParaRPr lang="es-CO" sz="1400" dirty="0"/>
          </a:p>
        </p:txBody>
      </p:sp>
    </p:spTree>
    <p:extLst>
      <p:ext uri="{BB962C8B-B14F-4D97-AF65-F5344CB8AC3E}">
        <p14:creationId xmlns:p14="http://schemas.microsoft.com/office/powerpoint/2010/main" val="592364872"/>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uadroTexto 6">
            <a:extLst>
              <a:ext uri="{FF2B5EF4-FFF2-40B4-BE49-F238E27FC236}">
                <a16:creationId xmlns:a16="http://schemas.microsoft.com/office/drawing/2014/main" id="{DD090005-CD13-4183-B551-4CF7E74A6F31}"/>
              </a:ext>
            </a:extLst>
          </p:cNvPr>
          <p:cNvSpPr txBox="1"/>
          <p:nvPr/>
        </p:nvSpPr>
        <p:spPr>
          <a:xfrm>
            <a:off x="3897592" y="6447724"/>
            <a:ext cx="6100010" cy="307777"/>
          </a:xfrm>
          <a:prstGeom prst="rect">
            <a:avLst/>
          </a:prstGeom>
          <a:noFill/>
        </p:spPr>
        <p:txBody>
          <a:bodyPr wrap="square">
            <a:spAutoFit/>
          </a:bodyPr>
          <a:lstStyle/>
          <a:p>
            <a:pPr algn="ctr"/>
            <a:r>
              <a:rPr lang="es-CO" sz="1400" b="0" u="none" strike="noStrike" baseline="0" dirty="0"/>
              <a:t>Circulation. 2017;135:e927–e999.</a:t>
            </a:r>
            <a:endParaRPr lang="es-CO" sz="1400" dirty="0"/>
          </a:p>
        </p:txBody>
      </p:sp>
      <p:pic>
        <p:nvPicPr>
          <p:cNvPr id="8" name="Imagen 7">
            <a:extLst>
              <a:ext uri="{FF2B5EF4-FFF2-40B4-BE49-F238E27FC236}">
                <a16:creationId xmlns:a16="http://schemas.microsoft.com/office/drawing/2014/main" id="{8D9B2876-18DB-421E-8D1B-AA754014E0B6}"/>
              </a:ext>
            </a:extLst>
          </p:cNvPr>
          <p:cNvPicPr>
            <a:picLocks noChangeAspect="1"/>
          </p:cNvPicPr>
          <p:nvPr/>
        </p:nvPicPr>
        <p:blipFill>
          <a:blip r:embed="rId2"/>
          <a:stretch>
            <a:fillRect/>
          </a:stretch>
        </p:blipFill>
        <p:spPr>
          <a:xfrm>
            <a:off x="4664879" y="296314"/>
            <a:ext cx="7444014" cy="4087679"/>
          </a:xfrm>
          <a:prstGeom prst="rect">
            <a:avLst/>
          </a:prstGeom>
        </p:spPr>
      </p:pic>
      <p:sp>
        <p:nvSpPr>
          <p:cNvPr id="5" name="Título 1">
            <a:extLst>
              <a:ext uri="{FF2B5EF4-FFF2-40B4-BE49-F238E27FC236}">
                <a16:creationId xmlns:a16="http://schemas.microsoft.com/office/drawing/2014/main" id="{2FA1A19E-998A-4FFF-A3E6-135027743811}"/>
              </a:ext>
            </a:extLst>
          </p:cNvPr>
          <p:cNvSpPr>
            <a:spLocks noGrp="1"/>
          </p:cNvSpPr>
          <p:nvPr>
            <p:ph type="title"/>
          </p:nvPr>
        </p:nvSpPr>
        <p:spPr>
          <a:xfrm>
            <a:off x="-2817939" y="1419618"/>
            <a:ext cx="10515600" cy="806188"/>
          </a:xfrm>
        </p:spPr>
        <p:txBody>
          <a:bodyPr>
            <a:normAutofit/>
          </a:bodyPr>
          <a:lstStyle/>
          <a:p>
            <a:pPr algn="ctr"/>
            <a:r>
              <a:rPr lang="es-MX" sz="4000" dirty="0">
                <a:latin typeface="Montserrat"/>
              </a:rPr>
              <a:t>Seguimiento</a:t>
            </a:r>
            <a:endParaRPr lang="es-CO" sz="4000" dirty="0">
              <a:latin typeface="Montserrat"/>
            </a:endParaRPr>
          </a:p>
        </p:txBody>
      </p:sp>
    </p:spTree>
    <p:extLst>
      <p:ext uri="{BB962C8B-B14F-4D97-AF65-F5344CB8AC3E}">
        <p14:creationId xmlns:p14="http://schemas.microsoft.com/office/powerpoint/2010/main" val="397223486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99C3D39-4124-4ADA-B2BA-F3ADCECD5A08}"/>
              </a:ext>
            </a:extLst>
          </p:cNvPr>
          <p:cNvSpPr>
            <a:spLocks noGrp="1"/>
          </p:cNvSpPr>
          <p:nvPr>
            <p:ph type="title"/>
          </p:nvPr>
        </p:nvSpPr>
        <p:spPr>
          <a:xfrm>
            <a:off x="747669" y="1471276"/>
            <a:ext cx="10905066" cy="1135737"/>
          </a:xfrm>
        </p:spPr>
        <p:txBody>
          <a:bodyPr>
            <a:normAutofit/>
          </a:bodyPr>
          <a:lstStyle/>
          <a:p>
            <a:r>
              <a:rPr lang="es-ES" sz="3600" dirty="0"/>
              <a:t>Etiología</a:t>
            </a:r>
            <a:endParaRPr lang="es-CO" sz="3600" dirty="0"/>
          </a:p>
        </p:txBody>
      </p:sp>
      <p:sp>
        <p:nvSpPr>
          <p:cNvPr id="3" name="Marcador de contenido 2">
            <a:extLst>
              <a:ext uri="{FF2B5EF4-FFF2-40B4-BE49-F238E27FC236}">
                <a16:creationId xmlns:a16="http://schemas.microsoft.com/office/drawing/2014/main" id="{51BA6722-FA4B-47A1-975A-02152002C83C}"/>
              </a:ext>
            </a:extLst>
          </p:cNvPr>
          <p:cNvSpPr>
            <a:spLocks noGrp="1"/>
          </p:cNvSpPr>
          <p:nvPr>
            <p:ph idx="1"/>
          </p:nvPr>
        </p:nvSpPr>
        <p:spPr>
          <a:xfrm>
            <a:off x="643467" y="1782981"/>
            <a:ext cx="10905066" cy="4393982"/>
          </a:xfrm>
        </p:spPr>
        <p:txBody>
          <a:bodyPr>
            <a:normAutofit/>
          </a:bodyPr>
          <a:lstStyle/>
          <a:p>
            <a:endParaRPr lang="es-ES" sz="2000" dirty="0">
              <a:latin typeface="Avenir Next LT Pro Light" panose="020B0304020202020204" pitchFamily="34" charset="0"/>
            </a:endParaRPr>
          </a:p>
          <a:p>
            <a:endParaRPr lang="es-CO" sz="2000" dirty="0">
              <a:latin typeface="Avenir Next LT Pro Light" panose="020B0304020202020204" pitchFamily="34" charset="0"/>
            </a:endParaRPr>
          </a:p>
        </p:txBody>
      </p:sp>
      <p:graphicFrame>
        <p:nvGraphicFramePr>
          <p:cNvPr id="4" name="Diagrama 3">
            <a:extLst>
              <a:ext uri="{FF2B5EF4-FFF2-40B4-BE49-F238E27FC236}">
                <a16:creationId xmlns:a16="http://schemas.microsoft.com/office/drawing/2014/main" id="{52D401D3-DB08-D245-BC46-0CC33F142490}"/>
              </a:ext>
            </a:extLst>
          </p:cNvPr>
          <p:cNvGraphicFramePr/>
          <p:nvPr>
            <p:extLst>
              <p:ext uri="{D42A27DB-BD31-4B8C-83A1-F6EECF244321}">
                <p14:modId xmlns:p14="http://schemas.microsoft.com/office/powerpoint/2010/main" val="921920994"/>
              </p:ext>
            </p:extLst>
          </p:nvPr>
        </p:nvGraphicFramePr>
        <p:xfrm>
          <a:off x="3403994" y="278343"/>
          <a:ext cx="8248741" cy="370162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CuadroTexto 6">
            <a:extLst>
              <a:ext uri="{FF2B5EF4-FFF2-40B4-BE49-F238E27FC236}">
                <a16:creationId xmlns:a16="http://schemas.microsoft.com/office/drawing/2014/main" id="{F07E625F-9188-48DC-B49F-3ECAA92D0481}"/>
              </a:ext>
            </a:extLst>
          </p:cNvPr>
          <p:cNvSpPr txBox="1"/>
          <p:nvPr/>
        </p:nvSpPr>
        <p:spPr>
          <a:xfrm>
            <a:off x="3150197" y="6488668"/>
            <a:ext cx="6100010" cy="307777"/>
          </a:xfrm>
          <a:prstGeom prst="rect">
            <a:avLst/>
          </a:prstGeom>
          <a:noFill/>
        </p:spPr>
        <p:txBody>
          <a:bodyPr wrap="square">
            <a:spAutoFit/>
          </a:bodyPr>
          <a:lstStyle/>
          <a:p>
            <a:pPr algn="ctr"/>
            <a:r>
              <a:rPr lang="es-CO" sz="1400" b="0" u="none" strike="noStrike" baseline="0" dirty="0"/>
              <a:t>Circulation. 2017;135:e927–e999.</a:t>
            </a:r>
            <a:endParaRPr lang="es-CO" sz="1400" dirty="0"/>
          </a:p>
        </p:txBody>
      </p:sp>
    </p:spTree>
    <p:extLst>
      <p:ext uri="{BB962C8B-B14F-4D97-AF65-F5344CB8AC3E}">
        <p14:creationId xmlns:p14="http://schemas.microsoft.com/office/powerpoint/2010/main" val="2363606550"/>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a:extLst>
              <a:ext uri="{FF2B5EF4-FFF2-40B4-BE49-F238E27FC236}">
                <a16:creationId xmlns:a16="http://schemas.microsoft.com/office/drawing/2014/main" id="{24909F1C-BC9A-44B2-9820-86DA41C13E42}"/>
              </a:ext>
            </a:extLst>
          </p:cNvPr>
          <p:cNvPicPr>
            <a:picLocks noChangeAspect="1"/>
          </p:cNvPicPr>
          <p:nvPr/>
        </p:nvPicPr>
        <p:blipFill>
          <a:blip r:embed="rId2"/>
          <a:stretch>
            <a:fillRect/>
          </a:stretch>
        </p:blipFill>
        <p:spPr>
          <a:xfrm>
            <a:off x="4666213" y="228062"/>
            <a:ext cx="7465966" cy="4301209"/>
          </a:xfrm>
          <a:prstGeom prst="rect">
            <a:avLst/>
          </a:prstGeom>
        </p:spPr>
      </p:pic>
      <p:sp>
        <p:nvSpPr>
          <p:cNvPr id="5" name="Título 1">
            <a:extLst>
              <a:ext uri="{FF2B5EF4-FFF2-40B4-BE49-F238E27FC236}">
                <a16:creationId xmlns:a16="http://schemas.microsoft.com/office/drawing/2014/main" id="{4C013E8E-F697-4F46-8800-E894A5F7FAE1}"/>
              </a:ext>
            </a:extLst>
          </p:cNvPr>
          <p:cNvSpPr>
            <a:spLocks noGrp="1"/>
          </p:cNvSpPr>
          <p:nvPr>
            <p:ph type="title"/>
          </p:nvPr>
        </p:nvSpPr>
        <p:spPr>
          <a:xfrm>
            <a:off x="-2758119" y="1633262"/>
            <a:ext cx="10515600" cy="806188"/>
          </a:xfrm>
        </p:spPr>
        <p:txBody>
          <a:bodyPr>
            <a:normAutofit/>
          </a:bodyPr>
          <a:lstStyle/>
          <a:p>
            <a:pPr algn="ctr"/>
            <a:r>
              <a:rPr lang="es-MX" sz="4000" dirty="0"/>
              <a:t>Seguimiento</a:t>
            </a:r>
            <a:endParaRPr lang="es-CO" sz="4000" dirty="0"/>
          </a:p>
        </p:txBody>
      </p:sp>
    </p:spTree>
    <p:extLst>
      <p:ext uri="{BB962C8B-B14F-4D97-AF65-F5344CB8AC3E}">
        <p14:creationId xmlns:p14="http://schemas.microsoft.com/office/powerpoint/2010/main" val="3589402082"/>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a:extLst>
              <a:ext uri="{FF2B5EF4-FFF2-40B4-BE49-F238E27FC236}">
                <a16:creationId xmlns:a16="http://schemas.microsoft.com/office/drawing/2014/main" id="{F43B79D5-6A87-4512-8115-67AD6F231E5F}"/>
              </a:ext>
            </a:extLst>
          </p:cNvPr>
          <p:cNvPicPr>
            <a:picLocks noChangeAspect="1"/>
          </p:cNvPicPr>
          <p:nvPr/>
        </p:nvPicPr>
        <p:blipFill>
          <a:blip r:embed="rId2"/>
          <a:stretch>
            <a:fillRect/>
          </a:stretch>
        </p:blipFill>
        <p:spPr>
          <a:xfrm>
            <a:off x="4765190" y="177421"/>
            <a:ext cx="7294371" cy="3622466"/>
          </a:xfrm>
          <a:prstGeom prst="rect">
            <a:avLst/>
          </a:prstGeom>
        </p:spPr>
      </p:pic>
      <p:pic>
        <p:nvPicPr>
          <p:cNvPr id="5" name="Imagen 4">
            <a:extLst>
              <a:ext uri="{FF2B5EF4-FFF2-40B4-BE49-F238E27FC236}">
                <a16:creationId xmlns:a16="http://schemas.microsoft.com/office/drawing/2014/main" id="{FE9BF521-25CC-49E5-AD6C-8C35C235FB5A}"/>
              </a:ext>
            </a:extLst>
          </p:cNvPr>
          <p:cNvPicPr>
            <a:picLocks noChangeAspect="1"/>
          </p:cNvPicPr>
          <p:nvPr/>
        </p:nvPicPr>
        <p:blipFill>
          <a:blip r:embed="rId3"/>
          <a:stretch>
            <a:fillRect/>
          </a:stretch>
        </p:blipFill>
        <p:spPr>
          <a:xfrm>
            <a:off x="4764874" y="2290706"/>
            <a:ext cx="7294372" cy="3018361"/>
          </a:xfrm>
          <a:prstGeom prst="rect">
            <a:avLst/>
          </a:prstGeom>
        </p:spPr>
      </p:pic>
      <p:sp>
        <p:nvSpPr>
          <p:cNvPr id="6" name="Título 1">
            <a:extLst>
              <a:ext uri="{FF2B5EF4-FFF2-40B4-BE49-F238E27FC236}">
                <a16:creationId xmlns:a16="http://schemas.microsoft.com/office/drawing/2014/main" id="{3BB9684E-9F0E-4C1B-935B-B0B31382C44C}"/>
              </a:ext>
            </a:extLst>
          </p:cNvPr>
          <p:cNvSpPr>
            <a:spLocks noGrp="1"/>
          </p:cNvSpPr>
          <p:nvPr>
            <p:ph type="title"/>
          </p:nvPr>
        </p:nvSpPr>
        <p:spPr>
          <a:xfrm>
            <a:off x="-2689753" y="1393979"/>
            <a:ext cx="10515600" cy="806188"/>
          </a:xfrm>
        </p:spPr>
        <p:txBody>
          <a:bodyPr>
            <a:normAutofit/>
          </a:bodyPr>
          <a:lstStyle/>
          <a:p>
            <a:pPr algn="ctr"/>
            <a:r>
              <a:rPr lang="es-MX" sz="4000" dirty="0">
                <a:latin typeface="Montserrat"/>
              </a:rPr>
              <a:t>Seguimiento</a:t>
            </a:r>
            <a:endParaRPr lang="es-CO" sz="4000" dirty="0">
              <a:latin typeface="Montserrat"/>
            </a:endParaRPr>
          </a:p>
        </p:txBody>
      </p:sp>
    </p:spTree>
    <p:extLst>
      <p:ext uri="{BB962C8B-B14F-4D97-AF65-F5344CB8AC3E}">
        <p14:creationId xmlns:p14="http://schemas.microsoft.com/office/powerpoint/2010/main" val="17412833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88FF2A4-A769-B941-968C-3052548BA71F}"/>
              </a:ext>
            </a:extLst>
          </p:cNvPr>
          <p:cNvSpPr>
            <a:spLocks noGrp="1"/>
          </p:cNvSpPr>
          <p:nvPr>
            <p:ph type="title"/>
          </p:nvPr>
        </p:nvSpPr>
        <p:spPr>
          <a:xfrm>
            <a:off x="5604234" y="968432"/>
            <a:ext cx="5597236" cy="4921136"/>
          </a:xfrm>
        </p:spPr>
        <p:txBody>
          <a:bodyPr vert="horz" lIns="91440" tIns="45720" rIns="91440" bIns="45720" rtlCol="0" anchor="ctr">
            <a:normAutofit/>
          </a:bodyPr>
          <a:lstStyle/>
          <a:p>
            <a:r>
              <a:rPr lang="en-US" sz="4000" kern="1200" dirty="0"/>
              <a:t>MISC-A</a:t>
            </a:r>
            <a:br>
              <a:rPr lang="en-US" sz="4000" kern="1200" dirty="0"/>
            </a:br>
            <a:br>
              <a:rPr lang="en-US" sz="4000" kern="1200" dirty="0"/>
            </a:br>
            <a:r>
              <a:rPr lang="en-US" sz="4000" kern="1200" dirty="0"/>
              <a:t>Síndrome inflamatorio multisistémico asociado a SARS-COV2</a:t>
            </a:r>
            <a:br>
              <a:rPr lang="en-US" sz="4000" kern="1200" dirty="0"/>
            </a:br>
            <a:endParaRPr lang="en-US" sz="4000" kern="1200" dirty="0"/>
          </a:p>
        </p:txBody>
      </p:sp>
    </p:spTree>
    <p:extLst>
      <p:ext uri="{BB962C8B-B14F-4D97-AF65-F5344CB8AC3E}">
        <p14:creationId xmlns:p14="http://schemas.microsoft.com/office/powerpoint/2010/main" val="2655918955"/>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ángulo 5">
            <a:extLst>
              <a:ext uri="{FF2B5EF4-FFF2-40B4-BE49-F238E27FC236}">
                <a16:creationId xmlns:a16="http://schemas.microsoft.com/office/drawing/2014/main" id="{442D221F-6A03-4617-9C10-C7C55A40A780}"/>
              </a:ext>
            </a:extLst>
          </p:cNvPr>
          <p:cNvSpPr/>
          <p:nvPr/>
        </p:nvSpPr>
        <p:spPr>
          <a:xfrm>
            <a:off x="4996070" y="6611779"/>
            <a:ext cx="6096000" cy="246221"/>
          </a:xfrm>
          <a:prstGeom prst="rect">
            <a:avLst/>
          </a:prstGeom>
        </p:spPr>
        <p:txBody>
          <a:bodyPr>
            <a:spAutoFit/>
          </a:bodyPr>
          <a:lstStyle/>
          <a:p>
            <a:pPr lvl="0"/>
            <a:r>
              <a:rPr lang="es-ES" sz="1000" dirty="0">
                <a:solidFill>
                  <a:schemeClr val="dk1"/>
                </a:solidFill>
                <a:ea typeface="Calibri"/>
                <a:cs typeface="Calibri"/>
                <a:sym typeface="Calibri"/>
              </a:rPr>
              <a:t>Feldstein LR, et al. N Engl J Med. 2020. DOI: 10.1056/NEJMoa2021680</a:t>
            </a:r>
            <a:endParaRPr lang="es-ES" sz="1000" dirty="0"/>
          </a:p>
        </p:txBody>
      </p:sp>
      <p:graphicFrame>
        <p:nvGraphicFramePr>
          <p:cNvPr id="5" name="Diagrama 4">
            <a:extLst>
              <a:ext uri="{FF2B5EF4-FFF2-40B4-BE49-F238E27FC236}">
                <a16:creationId xmlns:a16="http://schemas.microsoft.com/office/drawing/2014/main" id="{3118E506-520F-CB44-8A77-11C510BA93F7}"/>
              </a:ext>
            </a:extLst>
          </p:cNvPr>
          <p:cNvGraphicFramePr/>
          <p:nvPr>
            <p:extLst>
              <p:ext uri="{D42A27DB-BD31-4B8C-83A1-F6EECF244321}">
                <p14:modId xmlns:p14="http://schemas.microsoft.com/office/powerpoint/2010/main" val="1507902888"/>
              </p:ext>
            </p:extLst>
          </p:nvPr>
        </p:nvGraphicFramePr>
        <p:xfrm>
          <a:off x="4202885" y="742483"/>
          <a:ext cx="8329112" cy="511009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4127206833"/>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6BBAADE-337A-4CD9-8691-281FAE7995F8}"/>
              </a:ext>
            </a:extLst>
          </p:cNvPr>
          <p:cNvSpPr>
            <a:spLocks noGrp="1"/>
          </p:cNvSpPr>
          <p:nvPr>
            <p:ph type="title"/>
          </p:nvPr>
        </p:nvSpPr>
        <p:spPr>
          <a:xfrm>
            <a:off x="4965431" y="0"/>
            <a:ext cx="6586491" cy="1286160"/>
          </a:xfrm>
        </p:spPr>
        <p:txBody>
          <a:bodyPr anchor="b">
            <a:normAutofit/>
          </a:bodyPr>
          <a:lstStyle/>
          <a:p>
            <a:pPr algn="ctr"/>
            <a:r>
              <a:rPr lang="es-CO" sz="4000" dirty="0">
                <a:latin typeface="Montserrat"/>
              </a:rPr>
              <a:t>MIS-C</a:t>
            </a:r>
          </a:p>
        </p:txBody>
      </p:sp>
      <p:pic>
        <p:nvPicPr>
          <p:cNvPr id="1026" name="Picture 2" descr="Some Kids With Coronavirus Developing Rare Inflammatory Symptoms Related to  Kawasaki Disease | Inside Edition">
            <a:extLst>
              <a:ext uri="{FF2B5EF4-FFF2-40B4-BE49-F238E27FC236}">
                <a16:creationId xmlns:a16="http://schemas.microsoft.com/office/drawing/2014/main" id="{5192EBDA-4274-E243-8EB9-F141A7123232}"/>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22401" r="39578"/>
          <a:stretch/>
        </p:blipFill>
        <p:spPr bwMode="auto">
          <a:xfrm>
            <a:off x="1338266" y="128187"/>
            <a:ext cx="2373551" cy="3546505"/>
          </a:xfrm>
          <a:prstGeom prst="rect">
            <a:avLst/>
          </a:prstGeom>
          <a:noFill/>
          <a:effectLst/>
          <a:extLst>
            <a:ext uri="{909E8E84-426E-40DD-AFC4-6F175D3DCCD1}">
              <a14:hiddenFill xmlns:a14="http://schemas.microsoft.com/office/drawing/2010/main">
                <a:solidFill>
                  <a:srgbClr val="FFFFFF"/>
                </a:solidFill>
              </a14:hiddenFill>
            </a:ext>
          </a:extLst>
        </p:spPr>
      </p:pic>
      <p:sp>
        <p:nvSpPr>
          <p:cNvPr id="6" name="Rectángulo 5">
            <a:extLst>
              <a:ext uri="{FF2B5EF4-FFF2-40B4-BE49-F238E27FC236}">
                <a16:creationId xmlns:a16="http://schemas.microsoft.com/office/drawing/2014/main" id="{7B305813-BACC-4897-8D26-1D9C1C982E0C}"/>
              </a:ext>
            </a:extLst>
          </p:cNvPr>
          <p:cNvSpPr/>
          <p:nvPr/>
        </p:nvSpPr>
        <p:spPr>
          <a:xfrm>
            <a:off x="8342294" y="6611779"/>
            <a:ext cx="6096000" cy="246221"/>
          </a:xfrm>
          <a:prstGeom prst="rect">
            <a:avLst/>
          </a:prstGeom>
        </p:spPr>
        <p:txBody>
          <a:bodyPr>
            <a:spAutoFit/>
          </a:bodyPr>
          <a:lstStyle/>
          <a:p>
            <a:pPr lvl="0">
              <a:spcAft>
                <a:spcPts val="600"/>
              </a:spcAft>
            </a:pPr>
            <a:r>
              <a:rPr lang="es-ES" sz="1000" dirty="0">
                <a:solidFill>
                  <a:schemeClr val="dk1"/>
                </a:solidFill>
                <a:ea typeface="Calibri"/>
                <a:cs typeface="Calibri"/>
                <a:sym typeface="Calibri"/>
              </a:rPr>
              <a:t>Feldstein LR, et al. N Engl J Med. 2020. DOI: 10.1056/NEJMoa2021680</a:t>
            </a:r>
            <a:endParaRPr lang="es-ES" sz="1000" dirty="0"/>
          </a:p>
        </p:txBody>
      </p:sp>
      <p:graphicFrame>
        <p:nvGraphicFramePr>
          <p:cNvPr id="8" name="Marcador de contenido 2">
            <a:extLst>
              <a:ext uri="{FF2B5EF4-FFF2-40B4-BE49-F238E27FC236}">
                <a16:creationId xmlns:a16="http://schemas.microsoft.com/office/drawing/2014/main" id="{02E4901F-AD1D-4578-A223-F4F9E1C87A5A}"/>
              </a:ext>
            </a:extLst>
          </p:cNvPr>
          <p:cNvGraphicFramePr>
            <a:graphicFrameLocks noGrp="1"/>
          </p:cNvGraphicFramePr>
          <p:nvPr>
            <p:ph idx="1"/>
            <p:extLst>
              <p:ext uri="{D42A27DB-BD31-4B8C-83A1-F6EECF244321}">
                <p14:modId xmlns:p14="http://schemas.microsoft.com/office/powerpoint/2010/main" val="3835021068"/>
              </p:ext>
            </p:extLst>
          </p:nvPr>
        </p:nvGraphicFramePr>
        <p:xfrm>
          <a:off x="5049049" y="1528549"/>
          <a:ext cx="6586489" cy="329737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4212445290"/>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ángulo 7">
            <a:extLst>
              <a:ext uri="{FF2B5EF4-FFF2-40B4-BE49-F238E27FC236}">
                <a16:creationId xmlns:a16="http://schemas.microsoft.com/office/drawing/2014/main" id="{237DC010-2FD1-4E2D-B9B2-B3E7B703BB4F}"/>
              </a:ext>
            </a:extLst>
          </p:cNvPr>
          <p:cNvSpPr/>
          <p:nvPr/>
        </p:nvSpPr>
        <p:spPr>
          <a:xfrm>
            <a:off x="5890106" y="6611779"/>
            <a:ext cx="6096000" cy="246221"/>
          </a:xfrm>
          <a:prstGeom prst="rect">
            <a:avLst/>
          </a:prstGeom>
        </p:spPr>
        <p:txBody>
          <a:bodyPr>
            <a:spAutoFit/>
          </a:bodyPr>
          <a:lstStyle/>
          <a:p>
            <a:pPr algn="r"/>
            <a:r>
              <a:rPr lang="es-ES" sz="1000" dirty="0"/>
              <a:t>WHO Multisystem inflammatory syndrome children and adolescent with COVID 19. May 2020</a:t>
            </a:r>
          </a:p>
        </p:txBody>
      </p:sp>
      <p:pic>
        <p:nvPicPr>
          <p:cNvPr id="9" name="Imagen 8">
            <a:extLst>
              <a:ext uri="{FF2B5EF4-FFF2-40B4-BE49-F238E27FC236}">
                <a16:creationId xmlns:a16="http://schemas.microsoft.com/office/drawing/2014/main" id="{E866331E-B746-4D1F-89F9-281334B5F428}"/>
              </a:ext>
            </a:extLst>
          </p:cNvPr>
          <p:cNvPicPr/>
          <p:nvPr/>
        </p:nvPicPr>
        <p:blipFill rotWithShape="1">
          <a:blip r:embed="rId3">
            <a:extLst>
              <a:ext uri="{28A0092B-C50C-407E-A947-70E740481C1C}">
                <a14:useLocalDpi xmlns:a14="http://schemas.microsoft.com/office/drawing/2010/main" val="0"/>
              </a:ext>
            </a:extLst>
          </a:blip>
          <a:srcRect b="1102"/>
          <a:stretch/>
        </p:blipFill>
        <p:spPr>
          <a:xfrm>
            <a:off x="4820656" y="226502"/>
            <a:ext cx="7257130" cy="4223270"/>
          </a:xfrm>
          <a:prstGeom prst="rect">
            <a:avLst/>
          </a:prstGeom>
        </p:spPr>
      </p:pic>
      <p:sp>
        <p:nvSpPr>
          <p:cNvPr id="5" name="Título 1">
            <a:extLst>
              <a:ext uri="{FF2B5EF4-FFF2-40B4-BE49-F238E27FC236}">
                <a16:creationId xmlns:a16="http://schemas.microsoft.com/office/drawing/2014/main" id="{F9E73432-2BBE-400D-A3D3-167CFC0698F2}"/>
              </a:ext>
            </a:extLst>
          </p:cNvPr>
          <p:cNvSpPr>
            <a:spLocks noGrp="1"/>
          </p:cNvSpPr>
          <p:nvPr>
            <p:ph type="title"/>
          </p:nvPr>
        </p:nvSpPr>
        <p:spPr>
          <a:xfrm>
            <a:off x="-958419" y="1256864"/>
            <a:ext cx="6586491" cy="1286160"/>
          </a:xfrm>
        </p:spPr>
        <p:txBody>
          <a:bodyPr anchor="b">
            <a:normAutofit/>
          </a:bodyPr>
          <a:lstStyle/>
          <a:p>
            <a:pPr algn="ctr"/>
            <a:r>
              <a:rPr lang="es-CO" sz="4000" dirty="0">
                <a:latin typeface="Montserrat"/>
              </a:rPr>
              <a:t>MIS-C</a:t>
            </a:r>
          </a:p>
        </p:txBody>
      </p:sp>
    </p:spTree>
    <p:extLst>
      <p:ext uri="{BB962C8B-B14F-4D97-AF65-F5344CB8AC3E}">
        <p14:creationId xmlns:p14="http://schemas.microsoft.com/office/powerpoint/2010/main" val="2739325219"/>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ítulo 1">
            <a:extLst>
              <a:ext uri="{FF2B5EF4-FFF2-40B4-BE49-F238E27FC236}">
                <a16:creationId xmlns:a16="http://schemas.microsoft.com/office/drawing/2014/main" id="{3C79310C-737A-A14E-982B-9B8267EE8073}"/>
              </a:ext>
            </a:extLst>
          </p:cNvPr>
          <p:cNvSpPr>
            <a:spLocks noGrp="1"/>
          </p:cNvSpPr>
          <p:nvPr>
            <p:ph type="title"/>
          </p:nvPr>
        </p:nvSpPr>
        <p:spPr>
          <a:xfrm>
            <a:off x="5107516" y="269688"/>
            <a:ext cx="4977976" cy="1454051"/>
          </a:xfrm>
        </p:spPr>
        <p:txBody>
          <a:bodyPr>
            <a:normAutofit/>
          </a:bodyPr>
          <a:lstStyle/>
          <a:p>
            <a:pPr algn="ctr"/>
            <a:r>
              <a:rPr lang="es-CO" sz="4000" dirty="0"/>
              <a:t>Epidemiología </a:t>
            </a:r>
          </a:p>
        </p:txBody>
      </p:sp>
      <p:pic>
        <p:nvPicPr>
          <p:cNvPr id="18" name="Picture 2" descr="fish-eye photography of city">
            <a:extLst>
              <a:ext uri="{FF2B5EF4-FFF2-40B4-BE49-F238E27FC236}">
                <a16:creationId xmlns:a16="http://schemas.microsoft.com/office/drawing/2014/main" id="{86D6D42B-4868-E842-B9D8-ADBC8EF20C6C}"/>
              </a:ext>
            </a:extLst>
          </p:cNvPr>
          <p:cNvPicPr>
            <a:picLocks noChangeAspect="1" noChangeArrowheads="1"/>
          </p:cNvPicPr>
          <p:nvPr/>
        </p:nvPicPr>
        <p:blipFill rotWithShape="1">
          <a:blip r:embed="rId3">
            <a:alphaModFix/>
            <a:extLst>
              <a:ext uri="{28A0092B-C50C-407E-A947-70E740481C1C}">
                <a14:useLocalDpi xmlns:a14="http://schemas.microsoft.com/office/drawing/2010/main" val="0"/>
              </a:ext>
            </a:extLst>
          </a:blip>
          <a:srcRect l="4864" r="4373" b="3"/>
          <a:stretch/>
        </p:blipFill>
        <p:spPr bwMode="auto">
          <a:xfrm>
            <a:off x="1123848" y="117412"/>
            <a:ext cx="3366032" cy="3523074"/>
          </a:xfrm>
          <a:custGeom>
            <a:avLst/>
            <a:gdLst/>
            <a:ahLst/>
            <a:cxnLst/>
            <a:rect l="l" t="t" r="r" b="b"/>
            <a:pathLst>
              <a:path w="4838041" h="5063738">
                <a:moveTo>
                  <a:pt x="2306172" y="0"/>
                </a:moveTo>
                <a:cubicBezTo>
                  <a:pt x="3704485" y="0"/>
                  <a:pt x="4838041" y="1133556"/>
                  <a:pt x="4838041" y="2531869"/>
                </a:cubicBezTo>
                <a:cubicBezTo>
                  <a:pt x="4838041" y="3930182"/>
                  <a:pt x="3704485" y="5063738"/>
                  <a:pt x="2306172" y="5063738"/>
                </a:cubicBezTo>
                <a:cubicBezTo>
                  <a:pt x="1344832" y="5063738"/>
                  <a:pt x="508631" y="4527956"/>
                  <a:pt x="79886" y="3738709"/>
                </a:cubicBezTo>
                <a:lnTo>
                  <a:pt x="0" y="3572876"/>
                </a:lnTo>
                <a:lnTo>
                  <a:pt x="0" y="1490863"/>
                </a:lnTo>
                <a:lnTo>
                  <a:pt x="79886" y="1325030"/>
                </a:lnTo>
                <a:cubicBezTo>
                  <a:pt x="508631" y="535783"/>
                  <a:pt x="1344832" y="0"/>
                  <a:pt x="2306172" y="0"/>
                </a:cubicBezTo>
                <a:close/>
              </a:path>
            </a:pathLst>
          </a:custGeom>
          <a:noFill/>
          <a:effectLst>
            <a:softEdge rad="0"/>
          </a:effectLst>
          <a:extLst>
            <a:ext uri="{909E8E84-426E-40DD-AFC4-6F175D3DCCD1}">
              <a14:hiddenFill xmlns:a14="http://schemas.microsoft.com/office/drawing/2010/main">
                <a:solidFill>
                  <a:srgbClr val="FFFFFF"/>
                </a:solidFill>
              </a14:hiddenFill>
            </a:ext>
          </a:extLst>
        </p:spPr>
      </p:pic>
      <p:sp>
        <p:nvSpPr>
          <p:cNvPr id="20" name="Marcador de contenido 2">
            <a:extLst>
              <a:ext uri="{FF2B5EF4-FFF2-40B4-BE49-F238E27FC236}">
                <a16:creationId xmlns:a16="http://schemas.microsoft.com/office/drawing/2014/main" id="{8CA34D46-C11A-A940-9FBD-D779C3669E0D}"/>
              </a:ext>
            </a:extLst>
          </p:cNvPr>
          <p:cNvSpPr>
            <a:spLocks noGrp="1"/>
          </p:cNvSpPr>
          <p:nvPr>
            <p:ph idx="1"/>
          </p:nvPr>
        </p:nvSpPr>
        <p:spPr>
          <a:xfrm>
            <a:off x="5499652" y="1549425"/>
            <a:ext cx="5568500" cy="3777949"/>
          </a:xfrm>
        </p:spPr>
        <p:txBody>
          <a:bodyPr anchor="ctr">
            <a:normAutofit/>
          </a:bodyPr>
          <a:lstStyle/>
          <a:p>
            <a:r>
              <a:rPr lang="es-CO" sz="1800" dirty="0"/>
              <a:t>Incidencia incierta </a:t>
            </a:r>
            <a:r>
              <a:rPr lang="es-CO" sz="1800" dirty="0">
                <a:sym typeface="Wingdings" panose="05000000000000000000" pitchFamily="2" charset="2"/>
              </a:rPr>
              <a:t> 2/100,000 casos.</a:t>
            </a:r>
            <a:endParaRPr lang="es-CO" sz="1800" dirty="0"/>
          </a:p>
          <a:p>
            <a:r>
              <a:rPr lang="es-CO" sz="1800" dirty="0"/>
              <a:t>En &gt; 5 años y adolescentes.</a:t>
            </a:r>
          </a:p>
          <a:p>
            <a:r>
              <a:rPr lang="es-CO" sz="1800" dirty="0"/>
              <a:t>Reportes de casos en aumento:  Europa, Norte América, Asia y Latino América. No casos en china u otros países asiáticos.</a:t>
            </a:r>
          </a:p>
          <a:p>
            <a:r>
              <a:rPr lang="es-CO" sz="1800" dirty="0"/>
              <a:t>Desarrollo luego de la infección aguda de COVID-19 (4-6 semanas).</a:t>
            </a:r>
          </a:p>
          <a:p>
            <a:r>
              <a:rPr lang="es-CO" sz="1800" dirty="0"/>
              <a:t>Epidemiología difiere de la EK clásica y Covid-19.</a:t>
            </a:r>
          </a:p>
          <a:p>
            <a:r>
              <a:rPr lang="es-CO" sz="1800" dirty="0"/>
              <a:t>70% de los afectados </a:t>
            </a:r>
            <a:r>
              <a:rPr lang="es-CO" sz="1800" dirty="0">
                <a:sym typeface="Wingdings" panose="05000000000000000000" pitchFamily="2" charset="2"/>
              </a:rPr>
              <a:t> previamente sanos  edad 8 a 11 años (1-20 años).</a:t>
            </a:r>
            <a:endParaRPr lang="es-CO" sz="1800" dirty="0"/>
          </a:p>
        </p:txBody>
      </p:sp>
      <p:sp>
        <p:nvSpPr>
          <p:cNvPr id="22" name="Rectángulo 21">
            <a:extLst>
              <a:ext uri="{FF2B5EF4-FFF2-40B4-BE49-F238E27FC236}">
                <a16:creationId xmlns:a16="http://schemas.microsoft.com/office/drawing/2014/main" id="{81049FC9-A2D0-E747-A536-CAADBEE17CCE}"/>
              </a:ext>
            </a:extLst>
          </p:cNvPr>
          <p:cNvSpPr/>
          <p:nvPr/>
        </p:nvSpPr>
        <p:spPr>
          <a:xfrm>
            <a:off x="3048000" y="6588312"/>
            <a:ext cx="6096000" cy="246221"/>
          </a:xfrm>
          <a:prstGeom prst="rect">
            <a:avLst/>
          </a:prstGeom>
        </p:spPr>
        <p:txBody>
          <a:bodyPr>
            <a:spAutoFit/>
          </a:bodyPr>
          <a:lstStyle/>
          <a:p>
            <a:pPr lvl="0" algn="r"/>
            <a:r>
              <a:rPr lang="es-ES" sz="1000" dirty="0">
                <a:solidFill>
                  <a:schemeClr val="dk1"/>
                </a:solidFill>
                <a:latin typeface="Avenir Next" panose="020B0503020202020204" pitchFamily="34" charset="0"/>
                <a:ea typeface="Calibri"/>
                <a:cs typeface="Calibri"/>
                <a:sym typeface="Calibri"/>
              </a:rPr>
              <a:t>Feldstein LR, et al. N Engl J Med. 2020. DOI: 10.1056/NEJMoa2021680</a:t>
            </a:r>
            <a:endParaRPr lang="es-ES" sz="1000" dirty="0">
              <a:latin typeface="Avenir Next" panose="020B0503020202020204" pitchFamily="34" charset="0"/>
            </a:endParaRPr>
          </a:p>
        </p:txBody>
      </p:sp>
    </p:spTree>
    <p:extLst>
      <p:ext uri="{BB962C8B-B14F-4D97-AF65-F5344CB8AC3E}">
        <p14:creationId xmlns:p14="http://schemas.microsoft.com/office/powerpoint/2010/main" val="3195719591"/>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descr="Captura de pantalla 2020-06-06 a las 3.54.28 p.m..png">
            <a:extLst>
              <a:ext uri="{FF2B5EF4-FFF2-40B4-BE49-F238E27FC236}">
                <a16:creationId xmlns:a16="http://schemas.microsoft.com/office/drawing/2014/main" id="{81C9D293-C34C-4016-84F0-54124DF60ED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40610" y="1224800"/>
            <a:ext cx="7260711" cy="3903326"/>
          </a:xfrm>
          <a:prstGeom prst="rect">
            <a:avLst/>
          </a:prstGeom>
        </p:spPr>
      </p:pic>
      <p:sp>
        <p:nvSpPr>
          <p:cNvPr id="5" name="Marcador de número de diapositiva 2">
            <a:extLst>
              <a:ext uri="{FF2B5EF4-FFF2-40B4-BE49-F238E27FC236}">
                <a16:creationId xmlns:a16="http://schemas.microsoft.com/office/drawing/2014/main" id="{FB576B97-5439-4068-AC39-AF36AE73D9B4}"/>
              </a:ext>
            </a:extLst>
          </p:cNvPr>
          <p:cNvSpPr>
            <a:spLocks noGrp="1"/>
          </p:cNvSpPr>
          <p:nvPr>
            <p:ph type="sldNum" sz="quarter" idx="12"/>
          </p:nvPr>
        </p:nvSpPr>
        <p:spPr>
          <a:xfrm>
            <a:off x="8610600" y="6356350"/>
            <a:ext cx="2743200" cy="365125"/>
          </a:xfrm>
          <a:prstGeom prst="rect">
            <a:avLst/>
          </a:prstGeom>
        </p:spPr>
        <p:txBody>
          <a:bodyPr vert="horz" lIns="91440" tIns="45720" rIns="91440" bIns="45720" rtlCol="0" anchor="ctr"/>
          <a:lstStyle>
            <a:defPPr>
              <a:defRPr lang="es-CO"/>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0AE6FD93-277B-6B44-963A-7FBAC42891DA}" type="slidenum">
              <a:rPr lang="es-CO" smtClean="0"/>
              <a:pPr/>
              <a:t>77</a:t>
            </a:fld>
            <a:endParaRPr lang="en" dirty="0"/>
          </a:p>
        </p:txBody>
      </p:sp>
      <p:sp>
        <p:nvSpPr>
          <p:cNvPr id="6" name="Título 1">
            <a:extLst>
              <a:ext uri="{FF2B5EF4-FFF2-40B4-BE49-F238E27FC236}">
                <a16:creationId xmlns:a16="http://schemas.microsoft.com/office/drawing/2014/main" id="{EFE8EB7E-F244-5C4C-9096-2A92CE9A8AD3}"/>
              </a:ext>
            </a:extLst>
          </p:cNvPr>
          <p:cNvSpPr>
            <a:spLocks noGrp="1"/>
          </p:cNvSpPr>
          <p:nvPr>
            <p:ph type="title"/>
          </p:nvPr>
        </p:nvSpPr>
        <p:spPr>
          <a:xfrm>
            <a:off x="589665" y="1304011"/>
            <a:ext cx="4977976" cy="1454051"/>
          </a:xfrm>
        </p:spPr>
        <p:txBody>
          <a:bodyPr>
            <a:normAutofit/>
          </a:bodyPr>
          <a:lstStyle/>
          <a:p>
            <a:r>
              <a:rPr lang="es-CO" sz="4000" dirty="0"/>
              <a:t>Fisiopatología </a:t>
            </a:r>
          </a:p>
        </p:txBody>
      </p:sp>
    </p:spTree>
    <p:extLst>
      <p:ext uri="{BB962C8B-B14F-4D97-AF65-F5344CB8AC3E}">
        <p14:creationId xmlns:p14="http://schemas.microsoft.com/office/powerpoint/2010/main" val="3524242667"/>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A4DBC8A-EBD1-4E81-819F-81B1F9C4D18F}"/>
              </a:ext>
            </a:extLst>
          </p:cNvPr>
          <p:cNvSpPr>
            <a:spLocks noGrp="1"/>
          </p:cNvSpPr>
          <p:nvPr>
            <p:ph type="title"/>
          </p:nvPr>
        </p:nvSpPr>
        <p:spPr>
          <a:xfrm>
            <a:off x="439892" y="1199849"/>
            <a:ext cx="4399722" cy="1325563"/>
          </a:xfrm>
        </p:spPr>
        <p:txBody>
          <a:bodyPr>
            <a:normAutofit/>
          </a:bodyPr>
          <a:lstStyle/>
          <a:p>
            <a:pPr algn="ctr"/>
            <a:r>
              <a:rPr lang="es-CO" sz="3600" dirty="0"/>
              <a:t>Manifestaciones Clínicas </a:t>
            </a:r>
          </a:p>
        </p:txBody>
      </p:sp>
      <p:pic>
        <p:nvPicPr>
          <p:cNvPr id="6146" name="Picture 2">
            <a:extLst>
              <a:ext uri="{FF2B5EF4-FFF2-40B4-BE49-F238E27FC236}">
                <a16:creationId xmlns:a16="http://schemas.microsoft.com/office/drawing/2014/main" id="{5C81152E-500C-4ED8-8F27-C41C69969F2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76334" y="226638"/>
            <a:ext cx="7352386" cy="4344592"/>
          </a:xfrm>
          <a:prstGeom prst="rect">
            <a:avLst/>
          </a:prstGeom>
          <a:noFill/>
          <a:extLst>
            <a:ext uri="{909E8E84-426E-40DD-AFC4-6F175D3DCCD1}">
              <a14:hiddenFill xmlns:a14="http://schemas.microsoft.com/office/drawing/2010/main">
                <a:solidFill>
                  <a:srgbClr val="FFFFFF"/>
                </a:solidFill>
              </a14:hiddenFill>
            </a:ext>
          </a:extLst>
        </p:spPr>
      </p:pic>
      <p:sp>
        <p:nvSpPr>
          <p:cNvPr id="4" name="Rectángulo 3">
            <a:extLst>
              <a:ext uri="{FF2B5EF4-FFF2-40B4-BE49-F238E27FC236}">
                <a16:creationId xmlns:a16="http://schemas.microsoft.com/office/drawing/2014/main" id="{29F372CF-5865-41D5-8B34-8CC4B86D9436}"/>
              </a:ext>
            </a:extLst>
          </p:cNvPr>
          <p:cNvSpPr/>
          <p:nvPr/>
        </p:nvSpPr>
        <p:spPr>
          <a:xfrm>
            <a:off x="-106680" y="6617047"/>
            <a:ext cx="12298680" cy="215444"/>
          </a:xfrm>
          <a:prstGeom prst="rect">
            <a:avLst/>
          </a:prstGeom>
        </p:spPr>
        <p:txBody>
          <a:bodyPr wrap="square">
            <a:spAutoFit/>
          </a:bodyPr>
          <a:lstStyle/>
          <a:p>
            <a:pPr algn="r"/>
            <a:r>
              <a:rPr lang="es-CO" sz="800" dirty="0">
                <a:effectLst/>
              </a:rPr>
              <a:t>Nakra NA, Blumberg DA, Herrera-Guerra A, Lakshminrusimha S. Multi-System Inflammatory Syndrome in Children (MIS-C) Following SARS-CoV-2 Infection: Review of Clinical Presentation, Hypothetical Pathogenesis, and Proposed Management. Children. 1 de julio de 2020;7(7):69.</a:t>
            </a:r>
          </a:p>
        </p:txBody>
      </p:sp>
    </p:spTree>
    <p:extLst>
      <p:ext uri="{BB962C8B-B14F-4D97-AF65-F5344CB8AC3E}">
        <p14:creationId xmlns:p14="http://schemas.microsoft.com/office/powerpoint/2010/main" val="3727189307"/>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a:extLst>
              <a:ext uri="{FF2B5EF4-FFF2-40B4-BE49-F238E27FC236}">
                <a16:creationId xmlns:a16="http://schemas.microsoft.com/office/drawing/2014/main" id="{41206256-358C-48C7-A2C6-C2065C204EF7}"/>
              </a:ext>
            </a:extLst>
          </p:cNvPr>
          <p:cNvPicPr>
            <a:picLocks noChangeAspect="1"/>
          </p:cNvPicPr>
          <p:nvPr/>
        </p:nvPicPr>
        <p:blipFill>
          <a:blip r:embed="rId2"/>
          <a:stretch>
            <a:fillRect/>
          </a:stretch>
        </p:blipFill>
        <p:spPr>
          <a:xfrm>
            <a:off x="2435627" y="931381"/>
            <a:ext cx="9004133" cy="2918840"/>
          </a:xfrm>
          <a:prstGeom prst="rect">
            <a:avLst/>
          </a:prstGeom>
        </p:spPr>
      </p:pic>
      <p:sp>
        <p:nvSpPr>
          <p:cNvPr id="7" name="CuadroTexto 6">
            <a:extLst>
              <a:ext uri="{FF2B5EF4-FFF2-40B4-BE49-F238E27FC236}">
                <a16:creationId xmlns:a16="http://schemas.microsoft.com/office/drawing/2014/main" id="{C2DCEA51-A4CA-4906-992A-73C2440A7549}"/>
              </a:ext>
            </a:extLst>
          </p:cNvPr>
          <p:cNvSpPr txBox="1"/>
          <p:nvPr/>
        </p:nvSpPr>
        <p:spPr>
          <a:xfrm>
            <a:off x="4412609" y="6334780"/>
            <a:ext cx="7779391" cy="523220"/>
          </a:xfrm>
          <a:prstGeom prst="rect">
            <a:avLst/>
          </a:prstGeom>
          <a:noFill/>
        </p:spPr>
        <p:txBody>
          <a:bodyPr wrap="square">
            <a:spAutoFit/>
          </a:bodyPr>
          <a:lstStyle/>
          <a:p>
            <a:pPr algn="ctr"/>
            <a:r>
              <a:rPr lang="en-US" sz="1400" dirty="0"/>
              <a:t>Beth S. Multisystem inflammatory syndrome in children (MIS-C) clinical features, evaluation, and diagnosis. UptoDate. 2020</a:t>
            </a:r>
          </a:p>
        </p:txBody>
      </p:sp>
      <p:sp>
        <p:nvSpPr>
          <p:cNvPr id="8" name="Título 1">
            <a:extLst>
              <a:ext uri="{FF2B5EF4-FFF2-40B4-BE49-F238E27FC236}">
                <a16:creationId xmlns:a16="http://schemas.microsoft.com/office/drawing/2014/main" id="{F1B299B0-54E5-49EA-9AB9-C8791A943B17}"/>
              </a:ext>
            </a:extLst>
          </p:cNvPr>
          <p:cNvSpPr>
            <a:spLocks noGrp="1"/>
          </p:cNvSpPr>
          <p:nvPr>
            <p:ph type="title"/>
          </p:nvPr>
        </p:nvSpPr>
        <p:spPr>
          <a:xfrm>
            <a:off x="0" y="-131608"/>
            <a:ext cx="6593747" cy="1325563"/>
          </a:xfrm>
        </p:spPr>
        <p:txBody>
          <a:bodyPr>
            <a:normAutofit/>
          </a:bodyPr>
          <a:lstStyle/>
          <a:p>
            <a:pPr algn="ctr"/>
            <a:r>
              <a:rPr lang="es-CO" sz="4000" dirty="0"/>
              <a:t>Manifestaciones Clínicas </a:t>
            </a:r>
          </a:p>
        </p:txBody>
      </p:sp>
    </p:spTree>
    <p:extLst>
      <p:ext uri="{BB962C8B-B14F-4D97-AF65-F5344CB8AC3E}">
        <p14:creationId xmlns:p14="http://schemas.microsoft.com/office/powerpoint/2010/main" val="254023064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C0F3F55-CB5E-423F-B7CF-C305DD402548}"/>
              </a:ext>
            </a:extLst>
          </p:cNvPr>
          <p:cNvSpPr>
            <a:spLocks noGrp="1"/>
          </p:cNvSpPr>
          <p:nvPr>
            <p:ph type="title"/>
          </p:nvPr>
        </p:nvSpPr>
        <p:spPr>
          <a:xfrm>
            <a:off x="942402" y="1367390"/>
            <a:ext cx="10515600" cy="1325563"/>
          </a:xfrm>
        </p:spPr>
        <p:txBody>
          <a:bodyPr/>
          <a:lstStyle/>
          <a:p>
            <a:r>
              <a:rPr lang="es-ES" dirty="0"/>
              <a:t>Hipótesis</a:t>
            </a:r>
            <a:endParaRPr lang="es-CO" dirty="0"/>
          </a:p>
        </p:txBody>
      </p:sp>
      <p:sp>
        <p:nvSpPr>
          <p:cNvPr id="4" name="Rectángulo: esquinas redondeadas 3">
            <a:extLst>
              <a:ext uri="{FF2B5EF4-FFF2-40B4-BE49-F238E27FC236}">
                <a16:creationId xmlns:a16="http://schemas.microsoft.com/office/drawing/2014/main" id="{708359FC-4DAC-413F-82FA-F2AC3ADA2F5F}"/>
              </a:ext>
            </a:extLst>
          </p:cNvPr>
          <p:cNvSpPr/>
          <p:nvPr/>
        </p:nvSpPr>
        <p:spPr>
          <a:xfrm>
            <a:off x="4346713" y="487677"/>
            <a:ext cx="6851373" cy="3084990"/>
          </a:xfrm>
          <a:prstGeom prst="roundRect">
            <a:avLst/>
          </a:prstGeom>
          <a:solidFill>
            <a:schemeClr val="bg1"/>
          </a:solidFill>
          <a:ln>
            <a:solidFill>
              <a:srgbClr val="152B48"/>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s-ES" sz="2000" dirty="0">
                <a:solidFill>
                  <a:srgbClr val="152B48"/>
                </a:solidFill>
                <a:latin typeface="Montserrat" panose="00000500000000000000" pitchFamily="50" charset="0"/>
              </a:rPr>
              <a:t>“Causada por un agente infeccioso aún por identificar, que produce enfermedad solo en individuos genéticamente predispuestos (particularmente asiáticos). Su rareza en los primeros meses de vida y en adultos sugiere un agente al que estos últimos son inmunes y del cual los lactantes muy pequeños están protegidos por anticuerpos maternos pasivos”.</a:t>
            </a:r>
          </a:p>
        </p:txBody>
      </p:sp>
      <p:sp>
        <p:nvSpPr>
          <p:cNvPr id="6" name="CuadroTexto 5">
            <a:extLst>
              <a:ext uri="{FF2B5EF4-FFF2-40B4-BE49-F238E27FC236}">
                <a16:creationId xmlns:a16="http://schemas.microsoft.com/office/drawing/2014/main" id="{107E91D7-8EDE-4F66-83F1-4D91FEE41D27}"/>
              </a:ext>
            </a:extLst>
          </p:cNvPr>
          <p:cNvSpPr txBox="1"/>
          <p:nvPr/>
        </p:nvSpPr>
        <p:spPr>
          <a:xfrm>
            <a:off x="3150197" y="6488668"/>
            <a:ext cx="6100010" cy="307777"/>
          </a:xfrm>
          <a:prstGeom prst="rect">
            <a:avLst/>
          </a:prstGeom>
          <a:noFill/>
        </p:spPr>
        <p:txBody>
          <a:bodyPr wrap="square">
            <a:spAutoFit/>
          </a:bodyPr>
          <a:lstStyle/>
          <a:p>
            <a:pPr algn="ctr"/>
            <a:r>
              <a:rPr lang="es-CO" sz="1400" b="0" u="none" strike="noStrike" baseline="0" dirty="0"/>
              <a:t>Circulation. 2017;135:e927–e999.</a:t>
            </a:r>
            <a:endParaRPr lang="es-CO" sz="1400" dirty="0"/>
          </a:p>
        </p:txBody>
      </p:sp>
    </p:spTree>
    <p:extLst>
      <p:ext uri="{BB962C8B-B14F-4D97-AF65-F5344CB8AC3E}">
        <p14:creationId xmlns:p14="http://schemas.microsoft.com/office/powerpoint/2010/main" val="3484894778"/>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4" name="Grupo 33">
            <a:extLst>
              <a:ext uri="{FF2B5EF4-FFF2-40B4-BE49-F238E27FC236}">
                <a16:creationId xmlns:a16="http://schemas.microsoft.com/office/drawing/2014/main" id="{155756FC-ADCA-49CD-A7E9-BBFB26E72ADC}"/>
              </a:ext>
            </a:extLst>
          </p:cNvPr>
          <p:cNvGrpSpPr/>
          <p:nvPr/>
        </p:nvGrpSpPr>
        <p:grpSpPr>
          <a:xfrm>
            <a:off x="4390946" y="126605"/>
            <a:ext cx="7566829" cy="4416771"/>
            <a:chOff x="243793" y="871987"/>
            <a:chExt cx="8176516" cy="4169211"/>
          </a:xfrm>
        </p:grpSpPr>
        <p:sp>
          <p:nvSpPr>
            <p:cNvPr id="35" name="Elipse 34">
              <a:extLst>
                <a:ext uri="{FF2B5EF4-FFF2-40B4-BE49-F238E27FC236}">
                  <a16:creationId xmlns:a16="http://schemas.microsoft.com/office/drawing/2014/main" id="{F3E59A2D-C8BA-4A87-8CD7-D04236B47818}"/>
                </a:ext>
              </a:extLst>
            </p:cNvPr>
            <p:cNvSpPr/>
            <p:nvPr/>
          </p:nvSpPr>
          <p:spPr>
            <a:xfrm>
              <a:off x="243793" y="2133757"/>
              <a:ext cx="1517493" cy="1397467"/>
            </a:xfrm>
            <a:prstGeom prst="ellipse">
              <a:avLst/>
            </a:prstGeom>
          </p:spPr>
          <p:style>
            <a:lnRef idx="2">
              <a:schemeClr val="accent1"/>
            </a:lnRef>
            <a:fillRef idx="1">
              <a:schemeClr val="lt1"/>
            </a:fillRef>
            <a:effectRef idx="0">
              <a:schemeClr val="accent1"/>
            </a:effectRef>
            <a:fontRef idx="minor">
              <a:schemeClr val="dk1"/>
            </a:fontRef>
          </p:style>
          <p:txBody>
            <a:bodyPr lIns="68580" tIns="34290" rIns="68580" bIns="34290" rtlCol="0" anchor="ctr"/>
            <a:lstStyle/>
            <a:p>
              <a:pPr algn="ctr"/>
              <a:r>
                <a:rPr lang="es-CO" sz="1600" b="1" dirty="0">
                  <a:solidFill>
                    <a:srgbClr val="152B48"/>
                  </a:solidFill>
                  <a:latin typeface="Montserrat" panose="00000500000000000000" pitchFamily="50" charset="0"/>
                </a:rPr>
                <a:t>MIS-C</a:t>
              </a:r>
              <a:endParaRPr lang="es-CO" sz="1200" b="1" dirty="0">
                <a:solidFill>
                  <a:srgbClr val="152B48"/>
                </a:solidFill>
                <a:latin typeface="Montserrat" panose="00000500000000000000" pitchFamily="50" charset="0"/>
              </a:endParaRPr>
            </a:p>
          </p:txBody>
        </p:sp>
        <p:sp>
          <p:nvSpPr>
            <p:cNvPr id="36" name="Elipse 35">
              <a:extLst>
                <a:ext uri="{FF2B5EF4-FFF2-40B4-BE49-F238E27FC236}">
                  <a16:creationId xmlns:a16="http://schemas.microsoft.com/office/drawing/2014/main" id="{EE77979E-A8E4-4332-98CC-C684604B0286}"/>
                </a:ext>
              </a:extLst>
            </p:cNvPr>
            <p:cNvSpPr/>
            <p:nvPr/>
          </p:nvSpPr>
          <p:spPr>
            <a:xfrm>
              <a:off x="6825739" y="2279263"/>
              <a:ext cx="1594570" cy="1106457"/>
            </a:xfrm>
            <a:prstGeom prst="ellipse">
              <a:avLst/>
            </a:prstGeom>
          </p:spPr>
          <p:style>
            <a:lnRef idx="2">
              <a:schemeClr val="accent1"/>
            </a:lnRef>
            <a:fillRef idx="1">
              <a:schemeClr val="lt1"/>
            </a:fillRef>
            <a:effectRef idx="0">
              <a:schemeClr val="accent1"/>
            </a:effectRef>
            <a:fontRef idx="minor">
              <a:schemeClr val="dk1"/>
            </a:fontRef>
          </p:style>
          <p:txBody>
            <a:bodyPr lIns="68580" tIns="34290" rIns="68580" bIns="34290" rtlCol="0" anchor="ctr"/>
            <a:lstStyle/>
            <a:p>
              <a:pPr algn="ctr"/>
              <a:r>
                <a:rPr lang="es-CO" sz="1400" b="1" dirty="0">
                  <a:solidFill>
                    <a:srgbClr val="152B48"/>
                  </a:solidFill>
                  <a:latin typeface="Montserrat" panose="00000500000000000000" pitchFamily="50" charset="0"/>
                </a:rPr>
                <a:t>Kawasaki típico o atípico</a:t>
              </a:r>
            </a:p>
          </p:txBody>
        </p:sp>
        <p:sp>
          <p:nvSpPr>
            <p:cNvPr id="37" name="Cerrar corchete 36">
              <a:extLst>
                <a:ext uri="{FF2B5EF4-FFF2-40B4-BE49-F238E27FC236}">
                  <a16:creationId xmlns:a16="http://schemas.microsoft.com/office/drawing/2014/main" id="{8CFB8D3B-997D-49DA-A730-9FE905687A04}"/>
                </a:ext>
              </a:extLst>
            </p:cNvPr>
            <p:cNvSpPr/>
            <p:nvPr/>
          </p:nvSpPr>
          <p:spPr>
            <a:xfrm>
              <a:off x="1770442" y="871988"/>
              <a:ext cx="1700012" cy="3851336"/>
            </a:xfrm>
            <a:prstGeom prst="rightBracket">
              <a:avLst>
                <a:gd name="adj" fmla="val 73714"/>
              </a:avLst>
            </a:prstGeom>
            <a:ln/>
          </p:spPr>
          <p:style>
            <a:lnRef idx="2">
              <a:schemeClr val="accent1"/>
            </a:lnRef>
            <a:fillRef idx="1">
              <a:schemeClr val="lt1"/>
            </a:fillRef>
            <a:effectRef idx="0">
              <a:schemeClr val="accent1"/>
            </a:effectRef>
            <a:fontRef idx="minor">
              <a:schemeClr val="dk1"/>
            </a:fontRef>
          </p:style>
          <p:txBody>
            <a:bodyPr lIns="68580" tIns="34290" rIns="68580" bIns="34290" rtlCol="0" anchor="ctr"/>
            <a:lstStyle/>
            <a:p>
              <a:pPr algn="ctr"/>
              <a:endParaRPr lang="es-CO" sz="1400" b="1" dirty="0">
                <a:solidFill>
                  <a:srgbClr val="152B48"/>
                </a:solidFill>
                <a:latin typeface="Montserrat" panose="00000500000000000000" pitchFamily="50" charset="0"/>
              </a:endParaRPr>
            </a:p>
          </p:txBody>
        </p:sp>
        <p:sp>
          <p:nvSpPr>
            <p:cNvPr id="38" name="Cerrar corchete 37">
              <a:extLst>
                <a:ext uri="{FF2B5EF4-FFF2-40B4-BE49-F238E27FC236}">
                  <a16:creationId xmlns:a16="http://schemas.microsoft.com/office/drawing/2014/main" id="{8FB08A0D-7969-4995-A5AE-30B1F73E9636}"/>
                </a:ext>
              </a:extLst>
            </p:cNvPr>
            <p:cNvSpPr/>
            <p:nvPr/>
          </p:nvSpPr>
          <p:spPr>
            <a:xfrm rot="10800000">
              <a:off x="5115326" y="871987"/>
              <a:ext cx="1700012" cy="3851336"/>
            </a:xfrm>
            <a:prstGeom prst="rightBracket">
              <a:avLst>
                <a:gd name="adj" fmla="val 73714"/>
              </a:avLst>
            </a:prstGeom>
            <a:ln/>
          </p:spPr>
          <p:style>
            <a:lnRef idx="2">
              <a:schemeClr val="accent1"/>
            </a:lnRef>
            <a:fillRef idx="1">
              <a:schemeClr val="lt1"/>
            </a:fillRef>
            <a:effectRef idx="0">
              <a:schemeClr val="accent1"/>
            </a:effectRef>
            <a:fontRef idx="minor">
              <a:schemeClr val="dk1"/>
            </a:fontRef>
          </p:style>
          <p:txBody>
            <a:bodyPr lIns="68580" tIns="34290" rIns="68580" bIns="34290" rtlCol="0" anchor="ctr"/>
            <a:lstStyle/>
            <a:p>
              <a:pPr algn="ctr"/>
              <a:endParaRPr lang="es-CO" sz="1400" b="1" dirty="0">
                <a:solidFill>
                  <a:srgbClr val="152B48"/>
                </a:solidFill>
                <a:latin typeface="Montserrat" panose="00000500000000000000" pitchFamily="50" charset="0"/>
              </a:endParaRPr>
            </a:p>
          </p:txBody>
        </p:sp>
        <p:sp>
          <p:nvSpPr>
            <p:cNvPr id="39" name="Elipse 38">
              <a:extLst>
                <a:ext uri="{FF2B5EF4-FFF2-40B4-BE49-F238E27FC236}">
                  <a16:creationId xmlns:a16="http://schemas.microsoft.com/office/drawing/2014/main" id="{143C03A2-9C51-45A5-9578-5FAD35A8D1EF}"/>
                </a:ext>
              </a:extLst>
            </p:cNvPr>
            <p:cNvSpPr/>
            <p:nvPr/>
          </p:nvSpPr>
          <p:spPr>
            <a:xfrm>
              <a:off x="2259241" y="1038453"/>
              <a:ext cx="1118446" cy="482957"/>
            </a:xfrm>
            <a:prstGeom prst="ellipse">
              <a:avLst/>
            </a:prstGeom>
          </p:spPr>
          <p:style>
            <a:lnRef idx="2">
              <a:schemeClr val="accent1"/>
            </a:lnRef>
            <a:fillRef idx="1">
              <a:schemeClr val="lt1"/>
            </a:fillRef>
            <a:effectRef idx="0">
              <a:schemeClr val="accent1"/>
            </a:effectRef>
            <a:fontRef idx="minor">
              <a:schemeClr val="dk1"/>
            </a:fontRef>
          </p:style>
          <p:txBody>
            <a:bodyPr lIns="68580" tIns="34290" rIns="68580" bIns="34290" rtlCol="0" anchor="ctr"/>
            <a:lstStyle/>
            <a:p>
              <a:pPr algn="ctr"/>
              <a:r>
                <a:rPr lang="es-CO" sz="1050" b="1" dirty="0">
                  <a:solidFill>
                    <a:srgbClr val="152B48"/>
                  </a:solidFill>
                  <a:latin typeface="Montserrat" panose="00000500000000000000" pitchFamily="50" charset="0"/>
                </a:rPr>
                <a:t>&gt; 8 años 80%</a:t>
              </a:r>
            </a:p>
          </p:txBody>
        </p:sp>
        <p:sp>
          <p:nvSpPr>
            <p:cNvPr id="40" name="Elipse 39">
              <a:extLst>
                <a:ext uri="{FF2B5EF4-FFF2-40B4-BE49-F238E27FC236}">
                  <a16:creationId xmlns:a16="http://schemas.microsoft.com/office/drawing/2014/main" id="{0D40F583-B281-4403-82AC-C01916A5E0F8}"/>
                </a:ext>
              </a:extLst>
            </p:cNvPr>
            <p:cNvSpPr/>
            <p:nvPr/>
          </p:nvSpPr>
          <p:spPr>
            <a:xfrm>
              <a:off x="5324002" y="1038453"/>
              <a:ext cx="879386" cy="477740"/>
            </a:xfrm>
            <a:prstGeom prst="ellipse">
              <a:avLst/>
            </a:prstGeom>
          </p:spPr>
          <p:style>
            <a:lnRef idx="2">
              <a:schemeClr val="accent1"/>
            </a:lnRef>
            <a:fillRef idx="1">
              <a:schemeClr val="lt1"/>
            </a:fillRef>
            <a:effectRef idx="0">
              <a:schemeClr val="accent1"/>
            </a:effectRef>
            <a:fontRef idx="minor">
              <a:schemeClr val="dk1"/>
            </a:fontRef>
          </p:style>
          <p:txBody>
            <a:bodyPr lIns="68580" tIns="34290" rIns="68580" bIns="34290" rtlCol="0" anchor="ctr"/>
            <a:lstStyle/>
            <a:p>
              <a:pPr algn="ctr"/>
              <a:r>
                <a:rPr lang="es-CO" sz="1050" b="1" dirty="0">
                  <a:solidFill>
                    <a:srgbClr val="152B48"/>
                  </a:solidFill>
                  <a:latin typeface="Montserrat" panose="00000500000000000000" pitchFamily="50" charset="0"/>
                </a:rPr>
                <a:t>&lt; 5 años 80%</a:t>
              </a:r>
            </a:p>
          </p:txBody>
        </p:sp>
        <p:sp>
          <p:nvSpPr>
            <p:cNvPr id="41" name="Elipse 40">
              <a:extLst>
                <a:ext uri="{FF2B5EF4-FFF2-40B4-BE49-F238E27FC236}">
                  <a16:creationId xmlns:a16="http://schemas.microsoft.com/office/drawing/2014/main" id="{22787842-9BE0-4C5C-B573-2024B1A39D75}"/>
                </a:ext>
              </a:extLst>
            </p:cNvPr>
            <p:cNvSpPr/>
            <p:nvPr/>
          </p:nvSpPr>
          <p:spPr>
            <a:xfrm>
              <a:off x="2576982" y="1866160"/>
              <a:ext cx="1364758" cy="482957"/>
            </a:xfrm>
            <a:prstGeom prst="ellipse">
              <a:avLst/>
            </a:prstGeom>
          </p:spPr>
          <p:style>
            <a:lnRef idx="2">
              <a:schemeClr val="accent1"/>
            </a:lnRef>
            <a:fillRef idx="1">
              <a:schemeClr val="lt1"/>
            </a:fillRef>
            <a:effectRef idx="0">
              <a:schemeClr val="accent1"/>
            </a:effectRef>
            <a:fontRef idx="minor">
              <a:schemeClr val="dk1"/>
            </a:fontRef>
          </p:style>
          <p:txBody>
            <a:bodyPr lIns="68580" tIns="34290" rIns="68580" bIns="34290" rtlCol="0" anchor="ctr"/>
            <a:lstStyle/>
            <a:p>
              <a:pPr algn="ctr"/>
              <a:r>
                <a:rPr lang="es-CO" sz="1050" b="1" dirty="0">
                  <a:solidFill>
                    <a:srgbClr val="152B48"/>
                  </a:solidFill>
                  <a:latin typeface="Montserrat" panose="00000500000000000000" pitchFamily="50" charset="0"/>
                </a:rPr>
                <a:t>Obesidad</a:t>
              </a:r>
            </a:p>
          </p:txBody>
        </p:sp>
        <p:sp>
          <p:nvSpPr>
            <p:cNvPr id="42" name="Elipse 41">
              <a:extLst>
                <a:ext uri="{FF2B5EF4-FFF2-40B4-BE49-F238E27FC236}">
                  <a16:creationId xmlns:a16="http://schemas.microsoft.com/office/drawing/2014/main" id="{0534CB97-1EF4-4A35-A6D9-3F4F4E164B19}"/>
                </a:ext>
              </a:extLst>
            </p:cNvPr>
            <p:cNvSpPr/>
            <p:nvPr/>
          </p:nvSpPr>
          <p:spPr>
            <a:xfrm>
              <a:off x="4678251" y="1866160"/>
              <a:ext cx="1364758" cy="482957"/>
            </a:xfrm>
            <a:prstGeom prst="ellipse">
              <a:avLst/>
            </a:prstGeom>
          </p:spPr>
          <p:style>
            <a:lnRef idx="2">
              <a:schemeClr val="accent1"/>
            </a:lnRef>
            <a:fillRef idx="1">
              <a:schemeClr val="lt1"/>
            </a:fillRef>
            <a:effectRef idx="0">
              <a:schemeClr val="accent1"/>
            </a:effectRef>
            <a:fontRef idx="minor">
              <a:schemeClr val="dk1"/>
            </a:fontRef>
          </p:style>
          <p:txBody>
            <a:bodyPr lIns="68580" tIns="34290" rIns="68580" bIns="34290" rtlCol="0" anchor="ctr"/>
            <a:lstStyle/>
            <a:p>
              <a:pPr algn="ctr"/>
              <a:r>
                <a:rPr lang="es-CO" sz="1050" b="1" dirty="0">
                  <a:solidFill>
                    <a:srgbClr val="152B48"/>
                  </a:solidFill>
                  <a:latin typeface="Montserrat" panose="00000500000000000000" pitchFamily="50" charset="0"/>
                </a:rPr>
                <a:t>Invierno</a:t>
              </a:r>
            </a:p>
          </p:txBody>
        </p:sp>
        <p:sp>
          <p:nvSpPr>
            <p:cNvPr id="43" name="Elipse 42">
              <a:extLst>
                <a:ext uri="{FF2B5EF4-FFF2-40B4-BE49-F238E27FC236}">
                  <a16:creationId xmlns:a16="http://schemas.microsoft.com/office/drawing/2014/main" id="{3EB5D8CB-C85A-4F3D-841A-C8358FF0D761}"/>
                </a:ext>
              </a:extLst>
            </p:cNvPr>
            <p:cNvSpPr/>
            <p:nvPr/>
          </p:nvSpPr>
          <p:spPr>
            <a:xfrm>
              <a:off x="2939100" y="2737427"/>
              <a:ext cx="968429" cy="482958"/>
            </a:xfrm>
            <a:prstGeom prst="ellipse">
              <a:avLst/>
            </a:prstGeom>
          </p:spPr>
          <p:style>
            <a:lnRef idx="2">
              <a:schemeClr val="accent1"/>
            </a:lnRef>
            <a:fillRef idx="1">
              <a:schemeClr val="lt1"/>
            </a:fillRef>
            <a:effectRef idx="0">
              <a:schemeClr val="accent1"/>
            </a:effectRef>
            <a:fontRef idx="minor">
              <a:schemeClr val="dk1"/>
            </a:fontRef>
          </p:style>
          <p:txBody>
            <a:bodyPr lIns="68580" tIns="34290" rIns="68580" bIns="34290" rtlCol="0" anchor="ctr"/>
            <a:lstStyle/>
            <a:p>
              <a:pPr algn="ctr"/>
              <a:r>
                <a:rPr lang="es-CO" sz="1050" b="1" dirty="0">
                  <a:solidFill>
                    <a:srgbClr val="152B48"/>
                  </a:solidFill>
                  <a:latin typeface="Montserrat" panose="00000500000000000000" pitchFamily="50" charset="0"/>
                </a:rPr>
                <a:t>Diarrea</a:t>
              </a:r>
            </a:p>
          </p:txBody>
        </p:sp>
        <p:sp>
          <p:nvSpPr>
            <p:cNvPr id="44" name="Elipse 43">
              <a:extLst>
                <a:ext uri="{FF2B5EF4-FFF2-40B4-BE49-F238E27FC236}">
                  <a16:creationId xmlns:a16="http://schemas.microsoft.com/office/drawing/2014/main" id="{2903965C-EC3E-4A81-BB81-F171B52C3A43}"/>
                </a:ext>
              </a:extLst>
            </p:cNvPr>
            <p:cNvSpPr/>
            <p:nvPr/>
          </p:nvSpPr>
          <p:spPr>
            <a:xfrm>
              <a:off x="4711753" y="2737427"/>
              <a:ext cx="1065226" cy="482958"/>
            </a:xfrm>
            <a:prstGeom prst="ellipse">
              <a:avLst/>
            </a:prstGeom>
          </p:spPr>
          <p:style>
            <a:lnRef idx="2">
              <a:schemeClr val="accent1"/>
            </a:lnRef>
            <a:fillRef idx="1">
              <a:schemeClr val="lt1"/>
            </a:fillRef>
            <a:effectRef idx="0">
              <a:schemeClr val="accent1"/>
            </a:effectRef>
            <a:fontRef idx="minor">
              <a:schemeClr val="dk1"/>
            </a:fontRef>
          </p:style>
          <p:txBody>
            <a:bodyPr lIns="68580" tIns="34290" rIns="68580" bIns="34290" rtlCol="0" anchor="ctr"/>
            <a:lstStyle/>
            <a:p>
              <a:pPr algn="ctr"/>
              <a:r>
                <a:rPr lang="es-CO" sz="1050" b="1" dirty="0">
                  <a:solidFill>
                    <a:srgbClr val="152B48"/>
                  </a:solidFill>
                  <a:latin typeface="Montserrat" panose="00000500000000000000" pitchFamily="50" charset="0"/>
                </a:rPr>
                <a:t>Piel, ocular</a:t>
              </a:r>
            </a:p>
          </p:txBody>
        </p:sp>
        <p:sp>
          <p:nvSpPr>
            <p:cNvPr id="45" name="Elipse 44">
              <a:extLst>
                <a:ext uri="{FF2B5EF4-FFF2-40B4-BE49-F238E27FC236}">
                  <a16:creationId xmlns:a16="http://schemas.microsoft.com/office/drawing/2014/main" id="{C7EB8371-F991-4198-8BFE-1ACCEB88B814}"/>
                </a:ext>
              </a:extLst>
            </p:cNvPr>
            <p:cNvSpPr/>
            <p:nvPr/>
          </p:nvSpPr>
          <p:spPr>
            <a:xfrm>
              <a:off x="2576982" y="3573886"/>
              <a:ext cx="1364758" cy="482957"/>
            </a:xfrm>
            <a:prstGeom prst="ellipse">
              <a:avLst/>
            </a:prstGeom>
          </p:spPr>
          <p:style>
            <a:lnRef idx="2">
              <a:schemeClr val="accent1"/>
            </a:lnRef>
            <a:fillRef idx="1">
              <a:schemeClr val="lt1"/>
            </a:fillRef>
            <a:effectRef idx="0">
              <a:schemeClr val="accent1"/>
            </a:effectRef>
            <a:fontRef idx="minor">
              <a:schemeClr val="dk1"/>
            </a:fontRef>
          </p:style>
          <p:txBody>
            <a:bodyPr lIns="68580" tIns="34290" rIns="68580" bIns="34290" rtlCol="0" anchor="ctr"/>
            <a:lstStyle/>
            <a:p>
              <a:pPr algn="ctr"/>
              <a:r>
                <a:rPr lang="es-CO" sz="1050" b="1" dirty="0">
                  <a:solidFill>
                    <a:srgbClr val="152B48"/>
                  </a:solidFill>
                  <a:latin typeface="Montserrat" panose="00000500000000000000" pitchFamily="50" charset="0"/>
                </a:rPr>
                <a:t>4 semanas</a:t>
              </a:r>
            </a:p>
            <a:p>
              <a:pPr algn="ctr"/>
              <a:r>
                <a:rPr lang="es-CO" sz="1050" b="1" dirty="0">
                  <a:solidFill>
                    <a:srgbClr val="152B48"/>
                  </a:solidFill>
                  <a:latin typeface="Montserrat" panose="00000500000000000000" pitchFamily="50" charset="0"/>
                </a:rPr>
                <a:t>luego del pico</a:t>
              </a:r>
            </a:p>
          </p:txBody>
        </p:sp>
        <p:sp>
          <p:nvSpPr>
            <p:cNvPr id="46" name="Elipse 45">
              <a:extLst>
                <a:ext uri="{FF2B5EF4-FFF2-40B4-BE49-F238E27FC236}">
                  <a16:creationId xmlns:a16="http://schemas.microsoft.com/office/drawing/2014/main" id="{F9F391B9-7ACB-4A60-81FD-2502E5FB4EF6}"/>
                </a:ext>
              </a:extLst>
            </p:cNvPr>
            <p:cNvSpPr/>
            <p:nvPr/>
          </p:nvSpPr>
          <p:spPr>
            <a:xfrm>
              <a:off x="4702902" y="3573886"/>
              <a:ext cx="1364758" cy="482957"/>
            </a:xfrm>
            <a:prstGeom prst="ellipse">
              <a:avLst/>
            </a:prstGeom>
          </p:spPr>
          <p:style>
            <a:lnRef idx="2">
              <a:schemeClr val="accent1"/>
            </a:lnRef>
            <a:fillRef idx="1">
              <a:schemeClr val="lt1"/>
            </a:fillRef>
            <a:effectRef idx="0">
              <a:schemeClr val="accent1"/>
            </a:effectRef>
            <a:fontRef idx="minor">
              <a:schemeClr val="dk1"/>
            </a:fontRef>
          </p:style>
          <p:txBody>
            <a:bodyPr lIns="68580" tIns="34290" rIns="68580" bIns="34290" rtlCol="0" anchor="ctr"/>
            <a:lstStyle/>
            <a:p>
              <a:pPr algn="ctr"/>
              <a:r>
                <a:rPr lang="es-CO" sz="1050" b="1" dirty="0">
                  <a:solidFill>
                    <a:srgbClr val="152B48"/>
                  </a:solidFill>
                  <a:latin typeface="Montserrat" panose="00000500000000000000" pitchFamily="50" charset="0"/>
                </a:rPr>
                <a:t>Cualquiera</a:t>
              </a:r>
            </a:p>
          </p:txBody>
        </p:sp>
        <p:sp>
          <p:nvSpPr>
            <p:cNvPr id="47" name="Elipse 46">
              <a:extLst>
                <a:ext uri="{FF2B5EF4-FFF2-40B4-BE49-F238E27FC236}">
                  <a16:creationId xmlns:a16="http://schemas.microsoft.com/office/drawing/2014/main" id="{BF1E5732-C489-4C5E-8F67-ED809720F861}"/>
                </a:ext>
              </a:extLst>
            </p:cNvPr>
            <p:cNvSpPr/>
            <p:nvPr/>
          </p:nvSpPr>
          <p:spPr>
            <a:xfrm>
              <a:off x="1773108" y="4106493"/>
              <a:ext cx="1464316" cy="934705"/>
            </a:xfrm>
            <a:prstGeom prst="ellipse">
              <a:avLst/>
            </a:prstGeom>
          </p:spPr>
          <p:style>
            <a:lnRef idx="2">
              <a:schemeClr val="accent1"/>
            </a:lnRef>
            <a:fillRef idx="1">
              <a:schemeClr val="lt1"/>
            </a:fillRef>
            <a:effectRef idx="0">
              <a:schemeClr val="accent1"/>
            </a:effectRef>
            <a:fontRef idx="minor">
              <a:schemeClr val="dk1"/>
            </a:fontRef>
          </p:style>
          <p:txBody>
            <a:bodyPr lIns="68580" tIns="34290" rIns="68580" bIns="34290" rtlCol="0" anchor="ctr"/>
            <a:lstStyle/>
            <a:p>
              <a:pPr algn="ctr"/>
              <a:r>
                <a:rPr lang="es-CO" sz="1050" b="1" dirty="0">
                  <a:solidFill>
                    <a:srgbClr val="152B48"/>
                  </a:solidFill>
                  <a:latin typeface="Montserrat" panose="00000500000000000000" pitchFamily="50" charset="0"/>
                </a:rPr>
                <a:t>Ferritina &gt; 500</a:t>
              </a:r>
            </a:p>
            <a:p>
              <a:pPr algn="ctr"/>
              <a:r>
                <a:rPr lang="es-CO" sz="1050" b="1" dirty="0">
                  <a:solidFill>
                    <a:srgbClr val="152B48"/>
                  </a:solidFill>
                  <a:latin typeface="Montserrat" panose="00000500000000000000" pitchFamily="50" charset="0"/>
                </a:rPr>
                <a:t>PCT-PCR</a:t>
              </a:r>
            </a:p>
            <a:p>
              <a:pPr algn="ctr"/>
              <a:r>
                <a:rPr lang="es-CO" sz="1050" b="1" dirty="0">
                  <a:solidFill>
                    <a:srgbClr val="152B48"/>
                  </a:solidFill>
                  <a:latin typeface="Montserrat" panose="00000500000000000000" pitchFamily="50" charset="0"/>
                </a:rPr>
                <a:t>Troponina-ProBNP</a:t>
              </a:r>
            </a:p>
          </p:txBody>
        </p:sp>
        <p:sp>
          <p:nvSpPr>
            <p:cNvPr id="48" name="Elipse 47">
              <a:extLst>
                <a:ext uri="{FF2B5EF4-FFF2-40B4-BE49-F238E27FC236}">
                  <a16:creationId xmlns:a16="http://schemas.microsoft.com/office/drawing/2014/main" id="{16F24DCD-29BA-4672-B1FB-6E945DA252B6}"/>
                </a:ext>
              </a:extLst>
            </p:cNvPr>
            <p:cNvSpPr/>
            <p:nvPr/>
          </p:nvSpPr>
          <p:spPr>
            <a:xfrm>
              <a:off x="4952928" y="4160335"/>
              <a:ext cx="1655436" cy="825761"/>
            </a:xfrm>
            <a:prstGeom prst="ellipse">
              <a:avLst/>
            </a:prstGeom>
          </p:spPr>
          <p:style>
            <a:lnRef idx="2">
              <a:schemeClr val="accent1"/>
            </a:lnRef>
            <a:fillRef idx="1">
              <a:schemeClr val="lt1"/>
            </a:fillRef>
            <a:effectRef idx="0">
              <a:schemeClr val="accent1"/>
            </a:effectRef>
            <a:fontRef idx="minor">
              <a:schemeClr val="dk1"/>
            </a:fontRef>
          </p:style>
          <p:txBody>
            <a:bodyPr lIns="68580" tIns="34290" rIns="68580" bIns="34290" rtlCol="0" anchor="ctr"/>
            <a:lstStyle/>
            <a:p>
              <a:pPr algn="ctr"/>
              <a:r>
                <a:rPr lang="es-CO" sz="1050" b="1" dirty="0">
                  <a:solidFill>
                    <a:srgbClr val="152B48"/>
                  </a:solidFill>
                  <a:latin typeface="Montserrat" panose="00000500000000000000" pitchFamily="50" charset="0"/>
                </a:rPr>
                <a:t>Ecocardiograma</a:t>
              </a:r>
            </a:p>
            <a:p>
              <a:pPr algn="ctr"/>
              <a:r>
                <a:rPr lang="es-CO" sz="1050" b="1" dirty="0">
                  <a:solidFill>
                    <a:srgbClr val="152B48"/>
                  </a:solidFill>
                  <a:latin typeface="Montserrat" panose="00000500000000000000" pitchFamily="50" charset="0"/>
                </a:rPr>
                <a:t>AST, piuria</a:t>
              </a:r>
            </a:p>
          </p:txBody>
        </p:sp>
        <p:sp>
          <p:nvSpPr>
            <p:cNvPr id="54" name="CuadroTexto 53">
              <a:extLst>
                <a:ext uri="{FF2B5EF4-FFF2-40B4-BE49-F238E27FC236}">
                  <a16:creationId xmlns:a16="http://schemas.microsoft.com/office/drawing/2014/main" id="{5D17CCE5-8F21-43A6-A752-7EE752F7CB2B}"/>
                </a:ext>
              </a:extLst>
            </p:cNvPr>
            <p:cNvSpPr txBox="1"/>
            <p:nvPr/>
          </p:nvSpPr>
          <p:spPr>
            <a:xfrm>
              <a:off x="3604273" y="901297"/>
              <a:ext cx="1425529" cy="225158"/>
            </a:xfrm>
            <a:prstGeom prst="rect">
              <a:avLst/>
            </a:prstGeom>
          </p:spPr>
          <p:style>
            <a:lnRef idx="2">
              <a:schemeClr val="accent1"/>
            </a:lnRef>
            <a:fillRef idx="1">
              <a:schemeClr val="lt1"/>
            </a:fillRef>
            <a:effectRef idx="0">
              <a:schemeClr val="accent1"/>
            </a:effectRef>
            <a:fontRef idx="minor">
              <a:schemeClr val="dk1"/>
            </a:fontRef>
          </p:style>
          <p:txBody>
            <a:bodyPr wrap="square" lIns="68580" tIns="34290" rIns="68580" bIns="34290" rtlCol="0">
              <a:spAutoFit/>
            </a:bodyPr>
            <a:lstStyle/>
            <a:p>
              <a:pPr algn="ctr"/>
              <a:r>
                <a:rPr lang="es-CO" sz="1050" b="1" dirty="0">
                  <a:solidFill>
                    <a:srgbClr val="152B48"/>
                  </a:solidFill>
                  <a:latin typeface="Montserrat" panose="00000500000000000000" pitchFamily="50" charset="0"/>
                </a:rPr>
                <a:t>Edad</a:t>
              </a:r>
              <a:endParaRPr lang="es-CO" sz="1400" b="1" dirty="0">
                <a:solidFill>
                  <a:srgbClr val="152B48"/>
                </a:solidFill>
                <a:latin typeface="Montserrat" panose="00000500000000000000" pitchFamily="50" charset="0"/>
              </a:endParaRPr>
            </a:p>
          </p:txBody>
        </p:sp>
        <p:sp>
          <p:nvSpPr>
            <p:cNvPr id="55" name="CuadroTexto 54">
              <a:extLst>
                <a:ext uri="{FF2B5EF4-FFF2-40B4-BE49-F238E27FC236}">
                  <a16:creationId xmlns:a16="http://schemas.microsoft.com/office/drawing/2014/main" id="{7165B02B-1F6F-4B04-B90C-9D6C78E76165}"/>
                </a:ext>
              </a:extLst>
            </p:cNvPr>
            <p:cNvSpPr txBox="1"/>
            <p:nvPr/>
          </p:nvSpPr>
          <p:spPr>
            <a:xfrm>
              <a:off x="3632846" y="1552682"/>
              <a:ext cx="1425529" cy="384947"/>
            </a:xfrm>
            <a:prstGeom prst="rect">
              <a:avLst/>
            </a:prstGeom>
            <a:ln/>
          </p:spPr>
          <p:style>
            <a:lnRef idx="2">
              <a:schemeClr val="accent1"/>
            </a:lnRef>
            <a:fillRef idx="1">
              <a:schemeClr val="lt1"/>
            </a:fillRef>
            <a:effectRef idx="0">
              <a:schemeClr val="accent1"/>
            </a:effectRef>
            <a:fontRef idx="minor">
              <a:schemeClr val="dk1"/>
            </a:fontRef>
          </p:style>
          <p:txBody>
            <a:bodyPr wrap="square" lIns="68580" tIns="34290" rIns="68580" bIns="34290" rtlCol="0">
              <a:spAutoFit/>
            </a:bodyPr>
            <a:lstStyle/>
            <a:p>
              <a:pPr algn="ctr"/>
              <a:r>
                <a:rPr lang="es-CO" sz="1050" b="1" dirty="0">
                  <a:solidFill>
                    <a:srgbClr val="152B48"/>
                  </a:solidFill>
                  <a:latin typeface="Montserrat" panose="00000500000000000000" pitchFamily="50" charset="0"/>
                </a:rPr>
                <a:t>Factores asociados</a:t>
              </a:r>
            </a:p>
          </p:txBody>
        </p:sp>
        <p:sp>
          <p:nvSpPr>
            <p:cNvPr id="56" name="CuadroTexto 55">
              <a:extLst>
                <a:ext uri="{FF2B5EF4-FFF2-40B4-BE49-F238E27FC236}">
                  <a16:creationId xmlns:a16="http://schemas.microsoft.com/office/drawing/2014/main" id="{A8A824D8-DE09-4A38-ABD1-F210E6EBF76F}"/>
                </a:ext>
              </a:extLst>
            </p:cNvPr>
            <p:cNvSpPr txBox="1"/>
            <p:nvPr/>
          </p:nvSpPr>
          <p:spPr>
            <a:xfrm>
              <a:off x="3237424" y="2433577"/>
              <a:ext cx="2146347" cy="217894"/>
            </a:xfrm>
            <a:prstGeom prst="rect">
              <a:avLst/>
            </a:prstGeom>
          </p:spPr>
          <p:style>
            <a:lnRef idx="2">
              <a:schemeClr val="accent1"/>
            </a:lnRef>
            <a:fillRef idx="1">
              <a:schemeClr val="lt1"/>
            </a:fillRef>
            <a:effectRef idx="0">
              <a:schemeClr val="accent1"/>
            </a:effectRef>
            <a:fontRef idx="minor">
              <a:schemeClr val="dk1"/>
            </a:fontRef>
          </p:style>
          <p:txBody>
            <a:bodyPr wrap="square" lIns="68580" tIns="34290" rIns="68580" bIns="34290" rtlCol="0">
              <a:spAutoFit/>
            </a:bodyPr>
            <a:lstStyle/>
            <a:p>
              <a:pPr algn="ctr"/>
              <a:r>
                <a:rPr lang="es-CO" sz="1050" b="1" dirty="0">
                  <a:solidFill>
                    <a:srgbClr val="152B48"/>
                  </a:solidFill>
                  <a:latin typeface="Montserrat" panose="00000500000000000000" pitchFamily="50" charset="0"/>
                </a:rPr>
                <a:t>Síntomas predominantes</a:t>
              </a:r>
            </a:p>
          </p:txBody>
        </p:sp>
        <p:sp>
          <p:nvSpPr>
            <p:cNvPr id="57" name="CuadroTexto 56">
              <a:extLst>
                <a:ext uri="{FF2B5EF4-FFF2-40B4-BE49-F238E27FC236}">
                  <a16:creationId xmlns:a16="http://schemas.microsoft.com/office/drawing/2014/main" id="{734EC52D-E24C-4E41-8EFD-817AA2FB80CF}"/>
                </a:ext>
              </a:extLst>
            </p:cNvPr>
            <p:cNvSpPr txBox="1"/>
            <p:nvPr/>
          </p:nvSpPr>
          <p:spPr>
            <a:xfrm>
              <a:off x="3575896" y="3198675"/>
              <a:ext cx="1425529" cy="384947"/>
            </a:xfrm>
            <a:prstGeom prst="rect">
              <a:avLst/>
            </a:prstGeom>
          </p:spPr>
          <p:style>
            <a:lnRef idx="2">
              <a:schemeClr val="accent1"/>
            </a:lnRef>
            <a:fillRef idx="1">
              <a:schemeClr val="lt1"/>
            </a:fillRef>
            <a:effectRef idx="0">
              <a:schemeClr val="accent1"/>
            </a:effectRef>
            <a:fontRef idx="minor">
              <a:schemeClr val="dk1"/>
            </a:fontRef>
          </p:style>
          <p:txBody>
            <a:bodyPr wrap="square" lIns="68580" tIns="34290" rIns="68580" bIns="34290" rtlCol="0">
              <a:spAutoFit/>
            </a:bodyPr>
            <a:lstStyle/>
            <a:p>
              <a:pPr algn="ctr"/>
              <a:r>
                <a:rPr lang="es-CO" sz="1050" b="1" dirty="0">
                  <a:solidFill>
                    <a:srgbClr val="152B48"/>
                  </a:solidFill>
                  <a:latin typeface="Montserrat" panose="00000500000000000000" pitchFamily="50" charset="0"/>
                </a:rPr>
                <a:t>Momento aparición</a:t>
              </a:r>
            </a:p>
          </p:txBody>
        </p:sp>
        <p:sp>
          <p:nvSpPr>
            <p:cNvPr id="58" name="CuadroTexto 57">
              <a:extLst>
                <a:ext uri="{FF2B5EF4-FFF2-40B4-BE49-F238E27FC236}">
                  <a16:creationId xmlns:a16="http://schemas.microsoft.com/office/drawing/2014/main" id="{ED55FD55-E551-4807-8B09-33BFE40C1091}"/>
                </a:ext>
              </a:extLst>
            </p:cNvPr>
            <p:cNvSpPr txBox="1"/>
            <p:nvPr/>
          </p:nvSpPr>
          <p:spPr>
            <a:xfrm>
              <a:off x="3550838" y="4192699"/>
              <a:ext cx="1425529" cy="225158"/>
            </a:xfrm>
            <a:prstGeom prst="rect">
              <a:avLst/>
            </a:prstGeom>
          </p:spPr>
          <p:style>
            <a:lnRef idx="2">
              <a:schemeClr val="accent1"/>
            </a:lnRef>
            <a:fillRef idx="1">
              <a:schemeClr val="lt1"/>
            </a:fillRef>
            <a:effectRef idx="0">
              <a:schemeClr val="accent1"/>
            </a:effectRef>
            <a:fontRef idx="minor">
              <a:schemeClr val="dk1"/>
            </a:fontRef>
          </p:style>
          <p:txBody>
            <a:bodyPr wrap="square" lIns="68580" tIns="34290" rIns="68580" bIns="34290" rtlCol="0">
              <a:spAutoFit/>
            </a:bodyPr>
            <a:lstStyle/>
            <a:p>
              <a:pPr algn="ctr"/>
              <a:r>
                <a:rPr lang="es-CO" sz="1100" b="1" dirty="0">
                  <a:solidFill>
                    <a:srgbClr val="152B48"/>
                  </a:solidFill>
                  <a:latin typeface="Montserrat" panose="00000500000000000000" pitchFamily="50" charset="0"/>
                </a:rPr>
                <a:t>Laboratorio</a:t>
              </a:r>
              <a:endParaRPr lang="es-CO" sz="1400" b="1" dirty="0">
                <a:solidFill>
                  <a:srgbClr val="152B48"/>
                </a:solidFill>
                <a:latin typeface="Montserrat" panose="00000500000000000000" pitchFamily="50" charset="0"/>
              </a:endParaRPr>
            </a:p>
          </p:txBody>
        </p:sp>
        <p:grpSp>
          <p:nvGrpSpPr>
            <p:cNvPr id="60" name="Agrupar 42">
              <a:extLst>
                <a:ext uri="{FF2B5EF4-FFF2-40B4-BE49-F238E27FC236}">
                  <a16:creationId xmlns:a16="http://schemas.microsoft.com/office/drawing/2014/main" id="{F9DD0413-E7AB-4173-BF4D-0209CC6420C8}"/>
                </a:ext>
              </a:extLst>
            </p:cNvPr>
            <p:cNvGrpSpPr/>
            <p:nvPr/>
          </p:nvGrpSpPr>
          <p:grpSpPr>
            <a:xfrm>
              <a:off x="303859" y="3732227"/>
              <a:ext cx="1231016" cy="459711"/>
              <a:chOff x="1410186" y="1162822"/>
              <a:chExt cx="2101704" cy="1050852"/>
            </a:xfrm>
          </p:grpSpPr>
          <p:sp>
            <p:nvSpPr>
              <p:cNvPr id="61" name="Rectángulo redondeado 43">
                <a:extLst>
                  <a:ext uri="{FF2B5EF4-FFF2-40B4-BE49-F238E27FC236}">
                    <a16:creationId xmlns:a16="http://schemas.microsoft.com/office/drawing/2014/main" id="{195AE0B5-30D0-4738-BC62-EE3B5AB064F0}"/>
                  </a:ext>
                </a:extLst>
              </p:cNvPr>
              <p:cNvSpPr/>
              <p:nvPr/>
            </p:nvSpPr>
            <p:spPr>
              <a:xfrm>
                <a:off x="1410186" y="1162822"/>
                <a:ext cx="2101704" cy="1050852"/>
              </a:xfrm>
              <a:prstGeom prst="roundRect">
                <a:avLst/>
              </a:prstGeom>
            </p:spPr>
            <p:style>
              <a:lnRef idx="2">
                <a:schemeClr val="accent1"/>
              </a:lnRef>
              <a:fillRef idx="1">
                <a:schemeClr val="lt1"/>
              </a:fillRef>
              <a:effectRef idx="0">
                <a:schemeClr val="accent1"/>
              </a:effectRef>
              <a:fontRef idx="minor">
                <a:schemeClr val="dk1"/>
              </a:fontRef>
            </p:style>
          </p:sp>
          <p:sp>
            <p:nvSpPr>
              <p:cNvPr id="62" name="Rectángulo 61">
                <a:extLst>
                  <a:ext uri="{FF2B5EF4-FFF2-40B4-BE49-F238E27FC236}">
                    <a16:creationId xmlns:a16="http://schemas.microsoft.com/office/drawing/2014/main" id="{EED42193-D32F-4051-88E2-2501A1E37AB8}"/>
                  </a:ext>
                </a:extLst>
              </p:cNvPr>
              <p:cNvSpPr/>
              <p:nvPr/>
            </p:nvSpPr>
            <p:spPr>
              <a:xfrm>
                <a:off x="1461484" y="1214120"/>
                <a:ext cx="1999108" cy="948256"/>
              </a:xfrm>
              <a:prstGeom prst="rect">
                <a:avLst/>
              </a:prstGeom>
            </p:spPr>
            <p:style>
              <a:lnRef idx="2">
                <a:schemeClr val="accent1"/>
              </a:lnRef>
              <a:fillRef idx="1">
                <a:schemeClr val="lt1"/>
              </a:fillRef>
              <a:effectRef idx="0">
                <a:schemeClr val="accent1"/>
              </a:effectRef>
              <a:fontRef idx="minor">
                <a:schemeClr val="dk1"/>
              </a:fontRef>
            </p:style>
            <p:txBody>
              <a:bodyPr spcFirstLastPara="0" vert="horz" wrap="square" lIns="91440" tIns="91440" rIns="91440" bIns="91440" numCol="1" spcCol="1270" anchor="ctr" anchorCtr="0">
                <a:noAutofit/>
              </a:bodyPr>
              <a:lstStyle/>
              <a:p>
                <a:pPr lvl="0" algn="ctr" defTabSz="1066800" rtl="0">
                  <a:lnSpc>
                    <a:spcPct val="90000"/>
                  </a:lnSpc>
                  <a:spcBef>
                    <a:spcPct val="0"/>
                  </a:spcBef>
                  <a:spcAft>
                    <a:spcPct val="35000"/>
                  </a:spcAft>
                </a:pPr>
                <a:r>
                  <a:rPr lang="es-ES" sz="1050" b="1" i="0" kern="1200" dirty="0">
                    <a:solidFill>
                      <a:srgbClr val="152B48"/>
                    </a:solidFill>
                    <a:latin typeface="Montserrat" panose="00000500000000000000" pitchFamily="50" charset="0"/>
                  </a:rPr>
                  <a:t>Presentación más grave</a:t>
                </a:r>
                <a:endParaRPr lang="es-ES" sz="1400" b="1" kern="1200" dirty="0">
                  <a:solidFill>
                    <a:srgbClr val="152B48"/>
                  </a:solidFill>
                  <a:latin typeface="Montserrat" panose="00000500000000000000" pitchFamily="50" charset="0"/>
                </a:endParaRPr>
              </a:p>
            </p:txBody>
          </p:sp>
        </p:grpSp>
      </p:grpSp>
      <p:sp>
        <p:nvSpPr>
          <p:cNvPr id="96" name="CuadroTexto 95">
            <a:extLst>
              <a:ext uri="{FF2B5EF4-FFF2-40B4-BE49-F238E27FC236}">
                <a16:creationId xmlns:a16="http://schemas.microsoft.com/office/drawing/2014/main" id="{B08708AC-B331-48DE-B393-5E3DC16C0E30}"/>
              </a:ext>
            </a:extLst>
          </p:cNvPr>
          <p:cNvSpPr txBox="1"/>
          <p:nvPr/>
        </p:nvSpPr>
        <p:spPr>
          <a:xfrm>
            <a:off x="4812753" y="6638656"/>
            <a:ext cx="3316149" cy="246221"/>
          </a:xfrm>
          <a:prstGeom prst="rect">
            <a:avLst/>
          </a:prstGeom>
          <a:noFill/>
        </p:spPr>
        <p:txBody>
          <a:bodyPr wrap="square" rtlCol="0">
            <a:spAutoFit/>
          </a:bodyPr>
          <a:lstStyle/>
          <a:p>
            <a:pPr algn="r"/>
            <a:r>
              <a:rPr lang="es-ES" sz="1000" dirty="0"/>
              <a:t>Cheng M, bioRxiv 2020.05.21.109272</a:t>
            </a:r>
          </a:p>
        </p:txBody>
      </p:sp>
      <p:sp>
        <p:nvSpPr>
          <p:cNvPr id="97" name="CuadroTexto 96">
            <a:extLst>
              <a:ext uri="{FF2B5EF4-FFF2-40B4-BE49-F238E27FC236}">
                <a16:creationId xmlns:a16="http://schemas.microsoft.com/office/drawing/2014/main" id="{A1266545-D67E-4DD4-9C2B-7B703F999349}"/>
              </a:ext>
            </a:extLst>
          </p:cNvPr>
          <p:cNvSpPr txBox="1"/>
          <p:nvPr/>
        </p:nvSpPr>
        <p:spPr>
          <a:xfrm>
            <a:off x="7180944" y="6664556"/>
            <a:ext cx="5090605" cy="246221"/>
          </a:xfrm>
          <a:prstGeom prst="rect">
            <a:avLst/>
          </a:prstGeom>
          <a:noFill/>
        </p:spPr>
        <p:txBody>
          <a:bodyPr wrap="square" rtlCol="0">
            <a:spAutoFit/>
          </a:bodyPr>
          <a:lstStyle/>
          <a:p>
            <a:pPr algn="r"/>
            <a:r>
              <a:rPr lang="es-ES" sz="1000" dirty="0"/>
              <a:t>Stanford T Shulman. J of the Pediatric Infectious Diseases Society, piaa062,</a:t>
            </a:r>
          </a:p>
        </p:txBody>
      </p:sp>
      <p:sp>
        <p:nvSpPr>
          <p:cNvPr id="98" name="Marcador de número de diapositiva 2">
            <a:extLst>
              <a:ext uri="{FF2B5EF4-FFF2-40B4-BE49-F238E27FC236}">
                <a16:creationId xmlns:a16="http://schemas.microsoft.com/office/drawing/2014/main" id="{A18DD4AF-A751-450E-A152-6210E87408F7}"/>
              </a:ext>
            </a:extLst>
          </p:cNvPr>
          <p:cNvSpPr>
            <a:spLocks noGrp="1"/>
          </p:cNvSpPr>
          <p:nvPr>
            <p:ph type="sldNum" sz="quarter" idx="12"/>
          </p:nvPr>
        </p:nvSpPr>
        <p:spPr>
          <a:xfrm>
            <a:off x="8610600" y="6356350"/>
            <a:ext cx="2743200" cy="365125"/>
          </a:xfrm>
          <a:prstGeom prst="rect">
            <a:avLst/>
          </a:prstGeom>
        </p:spPr>
        <p:txBody>
          <a:bodyPr vert="horz" lIns="91440" tIns="45720" rIns="91440" bIns="45720" rtlCol="0" anchor="ctr"/>
          <a:lstStyle>
            <a:defPPr>
              <a:defRPr lang="es-CO"/>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0AE6FD93-277B-6B44-963A-7FBAC42891DA}" type="slidenum">
              <a:rPr lang="es-CO" smtClean="0"/>
              <a:pPr/>
              <a:t>80</a:t>
            </a:fld>
            <a:endParaRPr lang="en" sz="1000" dirty="0"/>
          </a:p>
        </p:txBody>
      </p:sp>
      <p:pic>
        <p:nvPicPr>
          <p:cNvPr id="2" name="Imagen 1">
            <a:extLst>
              <a:ext uri="{FF2B5EF4-FFF2-40B4-BE49-F238E27FC236}">
                <a16:creationId xmlns:a16="http://schemas.microsoft.com/office/drawing/2014/main" id="{B01F9CA3-E3A0-49D9-8BBE-D9A8D0A0F2DE}"/>
              </a:ext>
            </a:extLst>
          </p:cNvPr>
          <p:cNvPicPr>
            <a:picLocks noChangeAspect="1"/>
          </p:cNvPicPr>
          <p:nvPr/>
        </p:nvPicPr>
        <p:blipFill>
          <a:blip r:embed="rId3"/>
          <a:stretch>
            <a:fillRect/>
          </a:stretch>
        </p:blipFill>
        <p:spPr>
          <a:xfrm>
            <a:off x="5927952" y="4552844"/>
            <a:ext cx="4883599" cy="2129626"/>
          </a:xfrm>
          <a:prstGeom prst="rect">
            <a:avLst/>
          </a:prstGeom>
        </p:spPr>
      </p:pic>
      <p:sp>
        <p:nvSpPr>
          <p:cNvPr id="30" name="Título 1">
            <a:extLst>
              <a:ext uri="{FF2B5EF4-FFF2-40B4-BE49-F238E27FC236}">
                <a16:creationId xmlns:a16="http://schemas.microsoft.com/office/drawing/2014/main" id="{E285BFAD-255E-459B-9B67-88E232020820}"/>
              </a:ext>
            </a:extLst>
          </p:cNvPr>
          <p:cNvSpPr>
            <a:spLocks noGrp="1"/>
          </p:cNvSpPr>
          <p:nvPr>
            <p:ph type="title"/>
          </p:nvPr>
        </p:nvSpPr>
        <p:spPr>
          <a:xfrm>
            <a:off x="388609" y="1042984"/>
            <a:ext cx="3892928" cy="1325563"/>
          </a:xfrm>
        </p:spPr>
        <p:txBody>
          <a:bodyPr>
            <a:normAutofit/>
          </a:bodyPr>
          <a:lstStyle/>
          <a:p>
            <a:pPr algn="ctr"/>
            <a:r>
              <a:rPr lang="es-CO" sz="4000" dirty="0"/>
              <a:t>Manifestaciones Clínicas </a:t>
            </a:r>
          </a:p>
        </p:txBody>
      </p:sp>
    </p:spTree>
    <p:extLst>
      <p:ext uri="{BB962C8B-B14F-4D97-AF65-F5344CB8AC3E}">
        <p14:creationId xmlns:p14="http://schemas.microsoft.com/office/powerpoint/2010/main" val="32477498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a:extLst>
              <a:ext uri="{FF2B5EF4-FFF2-40B4-BE49-F238E27FC236}">
                <a16:creationId xmlns:a16="http://schemas.microsoft.com/office/drawing/2014/main" id="{FCDBE831-F549-42E6-B11D-5A45CC498871}"/>
              </a:ext>
            </a:extLst>
          </p:cNvPr>
          <p:cNvPicPr>
            <a:picLocks noChangeAspect="1"/>
          </p:cNvPicPr>
          <p:nvPr/>
        </p:nvPicPr>
        <p:blipFill>
          <a:blip r:embed="rId2"/>
          <a:stretch>
            <a:fillRect/>
          </a:stretch>
        </p:blipFill>
        <p:spPr>
          <a:xfrm>
            <a:off x="5572035" y="0"/>
            <a:ext cx="5276850" cy="3829050"/>
          </a:xfrm>
          <a:prstGeom prst="rect">
            <a:avLst/>
          </a:prstGeom>
        </p:spPr>
      </p:pic>
      <p:pic>
        <p:nvPicPr>
          <p:cNvPr id="5" name="Imagen 4">
            <a:extLst>
              <a:ext uri="{FF2B5EF4-FFF2-40B4-BE49-F238E27FC236}">
                <a16:creationId xmlns:a16="http://schemas.microsoft.com/office/drawing/2014/main" id="{B08AD54F-0FE1-4551-A85D-E0CEEEC1AE25}"/>
              </a:ext>
            </a:extLst>
          </p:cNvPr>
          <p:cNvPicPr>
            <a:picLocks noChangeAspect="1"/>
          </p:cNvPicPr>
          <p:nvPr/>
        </p:nvPicPr>
        <p:blipFill>
          <a:blip r:embed="rId3"/>
          <a:stretch>
            <a:fillRect/>
          </a:stretch>
        </p:blipFill>
        <p:spPr>
          <a:xfrm>
            <a:off x="5182853" y="3780924"/>
            <a:ext cx="2857500" cy="2590800"/>
          </a:xfrm>
          <a:prstGeom prst="rect">
            <a:avLst/>
          </a:prstGeom>
        </p:spPr>
      </p:pic>
      <p:pic>
        <p:nvPicPr>
          <p:cNvPr id="6" name="Imagen 5">
            <a:extLst>
              <a:ext uri="{FF2B5EF4-FFF2-40B4-BE49-F238E27FC236}">
                <a16:creationId xmlns:a16="http://schemas.microsoft.com/office/drawing/2014/main" id="{5EB61FFF-6234-4C1E-9FA0-72DF949F081B}"/>
              </a:ext>
            </a:extLst>
          </p:cNvPr>
          <p:cNvPicPr>
            <a:picLocks noChangeAspect="1"/>
          </p:cNvPicPr>
          <p:nvPr/>
        </p:nvPicPr>
        <p:blipFill>
          <a:blip r:embed="rId4"/>
          <a:stretch>
            <a:fillRect/>
          </a:stretch>
        </p:blipFill>
        <p:spPr>
          <a:xfrm>
            <a:off x="8837969" y="3780924"/>
            <a:ext cx="2190750" cy="838200"/>
          </a:xfrm>
          <a:prstGeom prst="rect">
            <a:avLst/>
          </a:prstGeom>
        </p:spPr>
      </p:pic>
      <p:sp>
        <p:nvSpPr>
          <p:cNvPr id="8" name="CuadroTexto 7">
            <a:extLst>
              <a:ext uri="{FF2B5EF4-FFF2-40B4-BE49-F238E27FC236}">
                <a16:creationId xmlns:a16="http://schemas.microsoft.com/office/drawing/2014/main" id="{F17BE0E8-EED8-4BC2-82EA-EDF2744EA3D6}"/>
              </a:ext>
            </a:extLst>
          </p:cNvPr>
          <p:cNvSpPr txBox="1"/>
          <p:nvPr/>
        </p:nvSpPr>
        <p:spPr>
          <a:xfrm>
            <a:off x="5855515" y="6371724"/>
            <a:ext cx="6642940" cy="523220"/>
          </a:xfrm>
          <a:prstGeom prst="rect">
            <a:avLst/>
          </a:prstGeom>
          <a:noFill/>
        </p:spPr>
        <p:txBody>
          <a:bodyPr wrap="square">
            <a:spAutoFit/>
          </a:bodyPr>
          <a:lstStyle/>
          <a:p>
            <a:pPr algn="ctr"/>
            <a:r>
              <a:rPr lang="en-US" sz="1400" dirty="0"/>
              <a:t>Beth S. Multisystem inflammatory syndrome in children (MIS-C) clinical features, evaluation, and diagnosis. UptoDate. 2020</a:t>
            </a:r>
          </a:p>
        </p:txBody>
      </p:sp>
      <p:sp>
        <p:nvSpPr>
          <p:cNvPr id="9" name="Título 1">
            <a:extLst>
              <a:ext uri="{FF2B5EF4-FFF2-40B4-BE49-F238E27FC236}">
                <a16:creationId xmlns:a16="http://schemas.microsoft.com/office/drawing/2014/main" id="{8629B601-2BB5-4658-82EC-0E126307851A}"/>
              </a:ext>
            </a:extLst>
          </p:cNvPr>
          <p:cNvSpPr>
            <a:spLocks noGrp="1"/>
          </p:cNvSpPr>
          <p:nvPr>
            <p:ph type="title"/>
          </p:nvPr>
        </p:nvSpPr>
        <p:spPr>
          <a:xfrm>
            <a:off x="565998" y="1251743"/>
            <a:ext cx="3892928" cy="1325563"/>
          </a:xfrm>
        </p:spPr>
        <p:txBody>
          <a:bodyPr>
            <a:normAutofit/>
          </a:bodyPr>
          <a:lstStyle/>
          <a:p>
            <a:pPr algn="ctr"/>
            <a:r>
              <a:rPr lang="es-CO" sz="4000" dirty="0"/>
              <a:t>Enfoque</a:t>
            </a:r>
          </a:p>
        </p:txBody>
      </p:sp>
    </p:spTree>
    <p:extLst>
      <p:ext uri="{BB962C8B-B14F-4D97-AF65-F5344CB8AC3E}">
        <p14:creationId xmlns:p14="http://schemas.microsoft.com/office/powerpoint/2010/main" val="4141769750"/>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51077C2-7D64-485F-A80A-EED242481D2E}"/>
              </a:ext>
            </a:extLst>
          </p:cNvPr>
          <p:cNvSpPr>
            <a:spLocks noGrp="1"/>
          </p:cNvSpPr>
          <p:nvPr>
            <p:ph type="title"/>
          </p:nvPr>
        </p:nvSpPr>
        <p:spPr>
          <a:xfrm>
            <a:off x="-2922973" y="1110991"/>
            <a:ext cx="10515600" cy="1325563"/>
          </a:xfrm>
        </p:spPr>
        <p:txBody>
          <a:bodyPr>
            <a:normAutofit/>
          </a:bodyPr>
          <a:lstStyle/>
          <a:p>
            <a:pPr algn="ctr"/>
            <a:r>
              <a:rPr lang="es-ES" sz="4000" dirty="0"/>
              <a:t>Tratamiento</a:t>
            </a:r>
            <a:endParaRPr lang="es-CO" sz="4000" dirty="0"/>
          </a:p>
        </p:txBody>
      </p:sp>
      <p:sp>
        <p:nvSpPr>
          <p:cNvPr id="3" name="Marcador de contenido 2">
            <a:extLst>
              <a:ext uri="{FF2B5EF4-FFF2-40B4-BE49-F238E27FC236}">
                <a16:creationId xmlns:a16="http://schemas.microsoft.com/office/drawing/2014/main" id="{94E54613-5883-49F3-B8E9-FA7097E7D266}"/>
              </a:ext>
            </a:extLst>
          </p:cNvPr>
          <p:cNvSpPr>
            <a:spLocks noGrp="1"/>
          </p:cNvSpPr>
          <p:nvPr>
            <p:ph idx="1"/>
          </p:nvPr>
        </p:nvSpPr>
        <p:spPr>
          <a:xfrm>
            <a:off x="4674784" y="769086"/>
            <a:ext cx="7259472" cy="3652361"/>
          </a:xfrm>
        </p:spPr>
        <p:txBody>
          <a:bodyPr>
            <a:normAutofit fontScale="92500" lnSpcReduction="10000"/>
          </a:bodyPr>
          <a:lstStyle/>
          <a:p>
            <a:r>
              <a:rPr lang="es-ES" sz="1800" dirty="0"/>
              <a:t>60-80% de los pacientes requieren UCIP.</a:t>
            </a:r>
          </a:p>
          <a:p>
            <a:endParaRPr lang="es-ES" sz="1800" dirty="0"/>
          </a:p>
          <a:p>
            <a:r>
              <a:rPr lang="es-ES" sz="1800" dirty="0"/>
              <a:t>Depende de las manifestaciones clínicas que presente el paciente en el momento.</a:t>
            </a:r>
          </a:p>
          <a:p>
            <a:endParaRPr lang="es-ES" sz="1800" dirty="0"/>
          </a:p>
          <a:p>
            <a:r>
              <a:rPr lang="es-ES" sz="1800" dirty="0"/>
              <a:t>Requiere de un equipo multidisciplinario para el adecuado enfoque.</a:t>
            </a:r>
          </a:p>
          <a:p>
            <a:endParaRPr lang="es-ES" sz="1800" dirty="0"/>
          </a:p>
          <a:p>
            <a:r>
              <a:rPr lang="es-ES" sz="1800" dirty="0"/>
              <a:t>Pocos estudios que avalen el uso de medicamentos </a:t>
            </a:r>
            <a:r>
              <a:rPr lang="es-ES" sz="1800" dirty="0">
                <a:sym typeface="Wingdings" panose="05000000000000000000" pitchFamily="2" charset="2"/>
              </a:rPr>
              <a:t> basados en plausibilidad.</a:t>
            </a:r>
          </a:p>
          <a:p>
            <a:endParaRPr lang="es-ES" sz="1800" dirty="0">
              <a:sym typeface="Wingdings" panose="05000000000000000000" pitchFamily="2" charset="2"/>
            </a:endParaRPr>
          </a:p>
          <a:p>
            <a:r>
              <a:rPr lang="es-ES" sz="1800" dirty="0">
                <a:sym typeface="Wingdings" panose="05000000000000000000" pitchFamily="2" charset="2"/>
              </a:rPr>
              <a:t>Tratamiento temprano, mejora desenlaces clínicos.</a:t>
            </a:r>
            <a:endParaRPr lang="es-ES" sz="1800" dirty="0"/>
          </a:p>
          <a:p>
            <a:endParaRPr lang="es-ES" sz="1800" dirty="0"/>
          </a:p>
          <a:p>
            <a:endParaRPr lang="es-CO" sz="1800" dirty="0"/>
          </a:p>
        </p:txBody>
      </p:sp>
      <p:sp>
        <p:nvSpPr>
          <p:cNvPr id="5" name="CuadroTexto 4">
            <a:extLst>
              <a:ext uri="{FF2B5EF4-FFF2-40B4-BE49-F238E27FC236}">
                <a16:creationId xmlns:a16="http://schemas.microsoft.com/office/drawing/2014/main" id="{4997B2A3-F3BC-41C9-8B86-33E7996D6885}"/>
              </a:ext>
            </a:extLst>
          </p:cNvPr>
          <p:cNvSpPr txBox="1"/>
          <p:nvPr/>
        </p:nvSpPr>
        <p:spPr>
          <a:xfrm>
            <a:off x="2161748" y="6402697"/>
            <a:ext cx="8308911" cy="307777"/>
          </a:xfrm>
          <a:prstGeom prst="rect">
            <a:avLst/>
          </a:prstGeom>
          <a:noFill/>
        </p:spPr>
        <p:txBody>
          <a:bodyPr wrap="square">
            <a:spAutoFit/>
          </a:bodyPr>
          <a:lstStyle/>
          <a:p>
            <a:r>
              <a:rPr lang="en-US" sz="1400" dirty="0"/>
              <a:t>Beth S. Multisystem inflammatory syndrome in children (MIS-C) management and outcome. UptoDate. 2020</a:t>
            </a:r>
          </a:p>
        </p:txBody>
      </p:sp>
    </p:spTree>
    <p:extLst>
      <p:ext uri="{BB962C8B-B14F-4D97-AF65-F5344CB8AC3E}">
        <p14:creationId xmlns:p14="http://schemas.microsoft.com/office/powerpoint/2010/main" val="579780732"/>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Diagrama 2">
            <a:extLst>
              <a:ext uri="{FF2B5EF4-FFF2-40B4-BE49-F238E27FC236}">
                <a16:creationId xmlns:a16="http://schemas.microsoft.com/office/drawing/2014/main" id="{389C1CE6-6442-45A9-8A62-0F87E05E8DF0}"/>
              </a:ext>
            </a:extLst>
          </p:cNvPr>
          <p:cNvGraphicFramePr/>
          <p:nvPr>
            <p:extLst>
              <p:ext uri="{D42A27DB-BD31-4B8C-83A1-F6EECF244321}">
                <p14:modId xmlns:p14="http://schemas.microsoft.com/office/powerpoint/2010/main" val="3063863537"/>
              </p:ext>
            </p:extLst>
          </p:nvPr>
        </p:nvGraphicFramePr>
        <p:xfrm>
          <a:off x="4669654" y="487975"/>
          <a:ext cx="7384128" cy="369091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CuadroTexto 3">
            <a:extLst>
              <a:ext uri="{FF2B5EF4-FFF2-40B4-BE49-F238E27FC236}">
                <a16:creationId xmlns:a16="http://schemas.microsoft.com/office/drawing/2014/main" id="{D5ACC67A-BD65-4C87-A310-5035A069F0FB}"/>
              </a:ext>
            </a:extLst>
          </p:cNvPr>
          <p:cNvSpPr txBox="1"/>
          <p:nvPr/>
        </p:nvSpPr>
        <p:spPr>
          <a:xfrm>
            <a:off x="4669654" y="6402697"/>
            <a:ext cx="4669655" cy="461665"/>
          </a:xfrm>
          <a:prstGeom prst="rect">
            <a:avLst/>
          </a:prstGeom>
          <a:noFill/>
        </p:spPr>
        <p:txBody>
          <a:bodyPr wrap="square">
            <a:spAutoFit/>
          </a:bodyPr>
          <a:lstStyle/>
          <a:p>
            <a:r>
              <a:rPr lang="en-US" sz="1200" dirty="0"/>
              <a:t>Beth S. Multisystem inflammatory syndrome in children (MIS-C) management and outcome. UptoDate. 2020</a:t>
            </a:r>
          </a:p>
        </p:txBody>
      </p:sp>
      <p:sp>
        <p:nvSpPr>
          <p:cNvPr id="8" name="Título 1">
            <a:extLst>
              <a:ext uri="{FF2B5EF4-FFF2-40B4-BE49-F238E27FC236}">
                <a16:creationId xmlns:a16="http://schemas.microsoft.com/office/drawing/2014/main" id="{B1D191D2-C6B6-4D6B-A3C2-B8D4DCDC7255}"/>
              </a:ext>
            </a:extLst>
          </p:cNvPr>
          <p:cNvSpPr>
            <a:spLocks noGrp="1"/>
          </p:cNvSpPr>
          <p:nvPr>
            <p:ph type="title"/>
          </p:nvPr>
        </p:nvSpPr>
        <p:spPr>
          <a:xfrm>
            <a:off x="-2683690" y="1007871"/>
            <a:ext cx="10515600" cy="1325563"/>
          </a:xfrm>
        </p:spPr>
        <p:txBody>
          <a:bodyPr>
            <a:normAutofit/>
          </a:bodyPr>
          <a:lstStyle/>
          <a:p>
            <a:pPr algn="ctr"/>
            <a:r>
              <a:rPr lang="es-ES" sz="4000" dirty="0"/>
              <a:t>Tratamiento</a:t>
            </a:r>
            <a:endParaRPr lang="es-CO" sz="4000" dirty="0"/>
          </a:p>
        </p:txBody>
      </p:sp>
    </p:spTree>
    <p:extLst>
      <p:ext uri="{BB962C8B-B14F-4D97-AF65-F5344CB8AC3E}">
        <p14:creationId xmlns:p14="http://schemas.microsoft.com/office/powerpoint/2010/main" val="3816729588"/>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esquinas redondeadas 3">
            <a:extLst>
              <a:ext uri="{FF2B5EF4-FFF2-40B4-BE49-F238E27FC236}">
                <a16:creationId xmlns:a16="http://schemas.microsoft.com/office/drawing/2014/main" id="{25E4C34B-EE4D-4CE2-8DDA-620AC2DE172F}"/>
              </a:ext>
            </a:extLst>
          </p:cNvPr>
          <p:cNvSpPr/>
          <p:nvPr/>
        </p:nvSpPr>
        <p:spPr>
          <a:xfrm>
            <a:off x="4960393" y="585444"/>
            <a:ext cx="6332562" cy="457200"/>
          </a:xfrm>
          <a:prstGeom prst="roundRect">
            <a:avLst/>
          </a:prstGeom>
          <a:ln>
            <a:solidFill>
              <a:srgbClr val="152B48"/>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s-ES" sz="2000" b="1" dirty="0">
                <a:solidFill>
                  <a:srgbClr val="152B48"/>
                </a:solidFill>
                <a:latin typeface="Montserrat" panose="00000500000000000000" pitchFamily="50" charset="0"/>
              </a:rPr>
              <a:t>¿Antibióticos?</a:t>
            </a:r>
            <a:endParaRPr lang="es-CO" sz="2000" b="1" dirty="0">
              <a:solidFill>
                <a:srgbClr val="152B48"/>
              </a:solidFill>
              <a:latin typeface="Montserrat" panose="00000500000000000000" pitchFamily="50" charset="0"/>
            </a:endParaRPr>
          </a:p>
        </p:txBody>
      </p:sp>
      <p:sp>
        <p:nvSpPr>
          <p:cNvPr id="3" name="CuadroTexto 2">
            <a:extLst>
              <a:ext uri="{FF2B5EF4-FFF2-40B4-BE49-F238E27FC236}">
                <a16:creationId xmlns:a16="http://schemas.microsoft.com/office/drawing/2014/main" id="{C31DEB00-DB65-40EC-AC77-1CA6D3909FD7}"/>
              </a:ext>
            </a:extLst>
          </p:cNvPr>
          <p:cNvSpPr txBox="1"/>
          <p:nvPr/>
        </p:nvSpPr>
        <p:spPr>
          <a:xfrm>
            <a:off x="4960393" y="1345192"/>
            <a:ext cx="6964907" cy="3970318"/>
          </a:xfrm>
          <a:prstGeom prst="rect">
            <a:avLst/>
          </a:prstGeom>
          <a:noFill/>
        </p:spPr>
        <p:txBody>
          <a:bodyPr wrap="square" rtlCol="0">
            <a:spAutoFit/>
          </a:bodyPr>
          <a:lstStyle/>
          <a:p>
            <a:pPr marL="285750" indent="-285750">
              <a:buFont typeface="Arial" panose="020B0604020202020204" pitchFamily="34" charset="0"/>
              <a:buChar char="•"/>
            </a:pPr>
            <a:r>
              <a:rPr lang="es-ES" dirty="0">
                <a:solidFill>
                  <a:srgbClr val="152B48"/>
                </a:solidFill>
                <a:latin typeface="Montserrat" panose="00000500000000000000" pitchFamily="50" charset="0"/>
              </a:rPr>
              <a:t>SI </a:t>
            </a:r>
            <a:r>
              <a:rPr lang="es-ES" dirty="0">
                <a:solidFill>
                  <a:srgbClr val="152B48"/>
                </a:solidFill>
                <a:latin typeface="Montserrat" panose="00000500000000000000" pitchFamily="50" charset="0"/>
                <a:sym typeface="Wingdings" panose="05000000000000000000" pitchFamily="2" charset="2"/>
              </a:rPr>
              <a:t> amplio espectro ya que pueden mimetizar con infecciones bacterianas graves.</a:t>
            </a:r>
          </a:p>
          <a:p>
            <a:pPr marL="285750" indent="-285750">
              <a:buFont typeface="Arial" panose="020B0604020202020204" pitchFamily="34" charset="0"/>
              <a:buChar char="•"/>
            </a:pPr>
            <a:endParaRPr lang="es-ES" dirty="0">
              <a:solidFill>
                <a:srgbClr val="152B48"/>
              </a:solidFill>
              <a:latin typeface="Montserrat" panose="00000500000000000000" pitchFamily="50" charset="0"/>
              <a:sym typeface="Wingdings" panose="05000000000000000000" pitchFamily="2" charset="2"/>
            </a:endParaRPr>
          </a:p>
          <a:p>
            <a:pPr marL="285750" indent="-285750">
              <a:buFont typeface="Arial" panose="020B0604020202020204" pitchFamily="34" charset="0"/>
              <a:buChar char="•"/>
            </a:pPr>
            <a:r>
              <a:rPr lang="es-CO" dirty="0">
                <a:solidFill>
                  <a:srgbClr val="152B48"/>
                </a:solidFill>
                <a:latin typeface="Montserrat" panose="00000500000000000000" pitchFamily="50" charset="0"/>
              </a:rPr>
              <a:t>Ceftriaxona + vancomicina o  Ceftarolina + Piperacilina/Tazobactam (Si compromiso GI).</a:t>
            </a:r>
          </a:p>
          <a:p>
            <a:pPr marL="742950" lvl="1" indent="-285750">
              <a:buFont typeface="Arial" panose="020B0604020202020204" pitchFamily="34" charset="0"/>
              <a:buChar char="•"/>
            </a:pPr>
            <a:r>
              <a:rPr lang="es-CO" dirty="0">
                <a:solidFill>
                  <a:srgbClr val="152B48"/>
                </a:solidFill>
                <a:latin typeface="Montserrat" panose="00000500000000000000" pitchFamily="50" charset="0"/>
              </a:rPr>
              <a:t>Vancomicina + clindamicina (sospecha choque toxico) + cefepime .</a:t>
            </a:r>
          </a:p>
          <a:p>
            <a:pPr marL="742950" lvl="1" indent="-285750">
              <a:buFont typeface="Arial" panose="020B0604020202020204" pitchFamily="34" charset="0"/>
              <a:buChar char="•"/>
            </a:pPr>
            <a:r>
              <a:rPr lang="es-CO" dirty="0">
                <a:solidFill>
                  <a:srgbClr val="152B48"/>
                </a:solidFill>
                <a:latin typeface="Montserrat" panose="00000500000000000000" pitchFamily="50" charset="0"/>
              </a:rPr>
              <a:t>Vancomicina + meropenem. </a:t>
            </a:r>
          </a:p>
          <a:p>
            <a:pPr marL="285750" indent="-285750">
              <a:buFont typeface="Arial" panose="020B0604020202020204" pitchFamily="34" charset="0"/>
              <a:buChar char="•"/>
            </a:pPr>
            <a:endParaRPr lang="es-CO" dirty="0">
              <a:solidFill>
                <a:srgbClr val="152B48"/>
              </a:solidFill>
              <a:latin typeface="Montserrat" panose="00000500000000000000" pitchFamily="50" charset="0"/>
            </a:endParaRPr>
          </a:p>
          <a:p>
            <a:pPr marL="285750" indent="-285750">
              <a:buFont typeface="Arial" panose="020B0604020202020204" pitchFamily="34" charset="0"/>
              <a:buChar char="•"/>
            </a:pPr>
            <a:r>
              <a:rPr lang="es-CO" dirty="0">
                <a:solidFill>
                  <a:srgbClr val="152B48"/>
                </a:solidFill>
                <a:latin typeface="Montserrat" panose="00000500000000000000" pitchFamily="50" charset="0"/>
              </a:rPr>
              <a:t>Sospecha de compromiso por toxinas agregar Clindamicina.</a:t>
            </a:r>
          </a:p>
          <a:p>
            <a:pPr marL="285750" indent="-285750">
              <a:buFont typeface="Arial" panose="020B0604020202020204" pitchFamily="34" charset="0"/>
              <a:buChar char="•"/>
            </a:pPr>
            <a:endParaRPr lang="es-CO" dirty="0">
              <a:solidFill>
                <a:srgbClr val="152B48"/>
              </a:solidFill>
              <a:latin typeface="Montserrat" panose="00000500000000000000" pitchFamily="50" charset="0"/>
            </a:endParaRPr>
          </a:p>
          <a:p>
            <a:pPr marL="285750" indent="-285750">
              <a:buFont typeface="Arial" panose="020B0604020202020204" pitchFamily="34" charset="0"/>
              <a:buChar char="•"/>
            </a:pPr>
            <a:r>
              <a:rPr lang="es-CO" dirty="0">
                <a:solidFill>
                  <a:srgbClr val="152B48"/>
                </a:solidFill>
                <a:latin typeface="Montserrat" panose="00000500000000000000" pitchFamily="50" charset="0"/>
              </a:rPr>
              <a:t>Continuar hasta estabilidad cínica y haber descartado la infección.</a:t>
            </a:r>
          </a:p>
        </p:txBody>
      </p:sp>
      <p:sp>
        <p:nvSpPr>
          <p:cNvPr id="7" name="CuadroTexto 6">
            <a:extLst>
              <a:ext uri="{FF2B5EF4-FFF2-40B4-BE49-F238E27FC236}">
                <a16:creationId xmlns:a16="http://schemas.microsoft.com/office/drawing/2014/main" id="{1DA60A06-39A7-409F-A93A-4DA410937093}"/>
              </a:ext>
            </a:extLst>
          </p:cNvPr>
          <p:cNvSpPr txBox="1"/>
          <p:nvPr/>
        </p:nvSpPr>
        <p:spPr>
          <a:xfrm>
            <a:off x="5314142" y="6334780"/>
            <a:ext cx="4556969" cy="523220"/>
          </a:xfrm>
          <a:prstGeom prst="rect">
            <a:avLst/>
          </a:prstGeom>
          <a:noFill/>
        </p:spPr>
        <p:txBody>
          <a:bodyPr wrap="square">
            <a:spAutoFit/>
          </a:bodyPr>
          <a:lstStyle/>
          <a:p>
            <a:r>
              <a:rPr lang="en-US" sz="1400" dirty="0"/>
              <a:t>Beth S. Multisystem inflammatory syndrome in children (MIS-C) management and outcome. UptoDate. 2020</a:t>
            </a:r>
          </a:p>
        </p:txBody>
      </p:sp>
      <p:sp>
        <p:nvSpPr>
          <p:cNvPr id="8" name="Título 1">
            <a:extLst>
              <a:ext uri="{FF2B5EF4-FFF2-40B4-BE49-F238E27FC236}">
                <a16:creationId xmlns:a16="http://schemas.microsoft.com/office/drawing/2014/main" id="{60551955-216C-4A00-8D91-135E5DDF1AEB}"/>
              </a:ext>
            </a:extLst>
          </p:cNvPr>
          <p:cNvSpPr txBox="1">
            <a:spLocks/>
          </p:cNvSpPr>
          <p:nvPr/>
        </p:nvSpPr>
        <p:spPr>
          <a:xfrm>
            <a:off x="-2752057" y="1143493"/>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rgbClr val="06AEAA"/>
                </a:solidFill>
                <a:latin typeface="Montserrat" panose="00000500000000000000" pitchFamily="50" charset="0"/>
                <a:ea typeface="+mj-ea"/>
                <a:cs typeface="+mj-cs"/>
              </a:defRPr>
            </a:lvl1pPr>
          </a:lstStyle>
          <a:p>
            <a:pPr algn="ctr"/>
            <a:r>
              <a:rPr lang="es-ES" sz="4000" dirty="0"/>
              <a:t>Tratamiento</a:t>
            </a:r>
            <a:endParaRPr lang="es-CO" sz="4000" dirty="0"/>
          </a:p>
        </p:txBody>
      </p:sp>
      <p:sp>
        <p:nvSpPr>
          <p:cNvPr id="11" name="Título 1">
            <a:extLst>
              <a:ext uri="{FF2B5EF4-FFF2-40B4-BE49-F238E27FC236}">
                <a16:creationId xmlns:a16="http://schemas.microsoft.com/office/drawing/2014/main" id="{39CF429E-6597-4F07-BBB5-FB5B7EA00BC5}"/>
              </a:ext>
            </a:extLst>
          </p:cNvPr>
          <p:cNvSpPr txBox="1">
            <a:spLocks/>
          </p:cNvSpPr>
          <p:nvPr/>
        </p:nvSpPr>
        <p:spPr>
          <a:xfrm>
            <a:off x="-2922973" y="1345192"/>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rgbClr val="06AEAA"/>
                </a:solidFill>
                <a:latin typeface="Montserrat" panose="00000500000000000000" pitchFamily="50" charset="0"/>
                <a:ea typeface="+mj-ea"/>
                <a:cs typeface="+mj-cs"/>
              </a:defRPr>
            </a:lvl1pPr>
          </a:lstStyle>
          <a:p>
            <a:pPr algn="ctr"/>
            <a:endParaRPr lang="es-CO" sz="4000" dirty="0"/>
          </a:p>
        </p:txBody>
      </p:sp>
    </p:spTree>
    <p:extLst>
      <p:ext uri="{BB962C8B-B14F-4D97-AF65-F5344CB8AC3E}">
        <p14:creationId xmlns:p14="http://schemas.microsoft.com/office/powerpoint/2010/main" val="2452012940"/>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C31DEB00-DB65-40EC-AC77-1CA6D3909FD7}"/>
              </a:ext>
            </a:extLst>
          </p:cNvPr>
          <p:cNvSpPr txBox="1"/>
          <p:nvPr/>
        </p:nvSpPr>
        <p:spPr>
          <a:xfrm>
            <a:off x="5227093" y="1362498"/>
            <a:ext cx="6332562" cy="1754326"/>
          </a:xfrm>
          <a:prstGeom prst="rect">
            <a:avLst/>
          </a:prstGeom>
          <a:noFill/>
        </p:spPr>
        <p:txBody>
          <a:bodyPr wrap="square" rtlCol="0">
            <a:spAutoFit/>
          </a:bodyPr>
          <a:lstStyle/>
          <a:p>
            <a:pPr marL="285750" indent="-285750">
              <a:buFont typeface="Arial" panose="020B0604020202020204" pitchFamily="34" charset="0"/>
              <a:buChar char="•"/>
            </a:pPr>
            <a:r>
              <a:rPr lang="es-ES" dirty="0">
                <a:solidFill>
                  <a:srgbClr val="152B48"/>
                </a:solidFill>
                <a:latin typeface="Montserrat" panose="00000500000000000000"/>
              </a:rPr>
              <a:t>Mas dudas que certezas.</a:t>
            </a:r>
          </a:p>
          <a:p>
            <a:pPr marL="285750" indent="-285750">
              <a:buFont typeface="Arial" panose="020B0604020202020204" pitchFamily="34" charset="0"/>
              <a:buChar char="•"/>
            </a:pPr>
            <a:endParaRPr lang="es-ES" dirty="0">
              <a:solidFill>
                <a:srgbClr val="152B48"/>
              </a:solidFill>
              <a:latin typeface="Montserrat" panose="00000500000000000000"/>
            </a:endParaRPr>
          </a:p>
          <a:p>
            <a:pPr marL="285750" indent="-285750">
              <a:buFont typeface="Arial" panose="020B0604020202020204" pitchFamily="34" charset="0"/>
              <a:buChar char="•"/>
            </a:pPr>
            <a:r>
              <a:rPr lang="es-ES" dirty="0">
                <a:solidFill>
                  <a:srgbClr val="152B48"/>
                </a:solidFill>
                <a:latin typeface="Montserrat" panose="00000500000000000000"/>
              </a:rPr>
              <a:t>Remdesivir podría ser usado como última opción en pacientes con RT-PCR positiva.</a:t>
            </a:r>
          </a:p>
          <a:p>
            <a:pPr marL="285750" indent="-285750">
              <a:buFont typeface="Arial" panose="020B0604020202020204" pitchFamily="34" charset="0"/>
              <a:buChar char="•"/>
            </a:pPr>
            <a:endParaRPr lang="es-ES" dirty="0">
              <a:solidFill>
                <a:srgbClr val="152B48"/>
              </a:solidFill>
              <a:latin typeface="Montserrat" panose="00000500000000000000"/>
            </a:endParaRPr>
          </a:p>
          <a:p>
            <a:pPr marL="285750" indent="-285750">
              <a:buFont typeface="Arial" panose="020B0604020202020204" pitchFamily="34" charset="0"/>
              <a:buChar char="•"/>
            </a:pPr>
            <a:r>
              <a:rPr lang="es-ES" dirty="0">
                <a:solidFill>
                  <a:srgbClr val="152B48"/>
                </a:solidFill>
                <a:latin typeface="Montserrat" panose="00000500000000000000"/>
              </a:rPr>
              <a:t>No hay estudios en niños con MIS-C.</a:t>
            </a:r>
            <a:endParaRPr lang="es-CO" dirty="0">
              <a:solidFill>
                <a:srgbClr val="152B48"/>
              </a:solidFill>
              <a:latin typeface="Montserrat" panose="00000500000000000000"/>
            </a:endParaRPr>
          </a:p>
        </p:txBody>
      </p:sp>
      <p:sp>
        <p:nvSpPr>
          <p:cNvPr id="6" name="CuadroTexto 5">
            <a:extLst>
              <a:ext uri="{FF2B5EF4-FFF2-40B4-BE49-F238E27FC236}">
                <a16:creationId xmlns:a16="http://schemas.microsoft.com/office/drawing/2014/main" id="{94B29973-FD1E-4F6F-8E0D-630764EC1FC8}"/>
              </a:ext>
            </a:extLst>
          </p:cNvPr>
          <p:cNvSpPr txBox="1"/>
          <p:nvPr/>
        </p:nvSpPr>
        <p:spPr>
          <a:xfrm>
            <a:off x="2161748" y="6402697"/>
            <a:ext cx="8308911" cy="307777"/>
          </a:xfrm>
          <a:prstGeom prst="rect">
            <a:avLst/>
          </a:prstGeom>
          <a:noFill/>
        </p:spPr>
        <p:txBody>
          <a:bodyPr wrap="square">
            <a:spAutoFit/>
          </a:bodyPr>
          <a:lstStyle/>
          <a:p>
            <a:r>
              <a:rPr lang="en-US" sz="1400" dirty="0"/>
              <a:t>Beth S. Multisystem inflammatory syndrome in children (MIS-C) management and outcome. UptoDate. 2020</a:t>
            </a:r>
          </a:p>
        </p:txBody>
      </p:sp>
      <p:sp>
        <p:nvSpPr>
          <p:cNvPr id="7" name="Rectángulo: esquinas redondeadas 6">
            <a:extLst>
              <a:ext uri="{FF2B5EF4-FFF2-40B4-BE49-F238E27FC236}">
                <a16:creationId xmlns:a16="http://schemas.microsoft.com/office/drawing/2014/main" id="{35C4E56C-7CA4-4C2C-9EEE-65CC8F13236E}"/>
              </a:ext>
            </a:extLst>
          </p:cNvPr>
          <p:cNvSpPr/>
          <p:nvPr/>
        </p:nvSpPr>
        <p:spPr>
          <a:xfrm>
            <a:off x="5227093" y="578375"/>
            <a:ext cx="6332562" cy="457200"/>
          </a:xfrm>
          <a:prstGeom prst="roundRect">
            <a:avLst/>
          </a:prstGeom>
          <a:ln>
            <a:solidFill>
              <a:srgbClr val="152B48"/>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s-ES" sz="2000" b="1" dirty="0">
                <a:solidFill>
                  <a:srgbClr val="152B48"/>
                </a:solidFill>
                <a:latin typeface="Montserrat" panose="00000500000000000000"/>
              </a:rPr>
              <a:t>Antivirales</a:t>
            </a:r>
            <a:endParaRPr lang="es-CO" sz="2000" b="1" dirty="0">
              <a:solidFill>
                <a:srgbClr val="152B48"/>
              </a:solidFill>
              <a:latin typeface="Montserrat" panose="00000500000000000000"/>
            </a:endParaRPr>
          </a:p>
        </p:txBody>
      </p:sp>
      <p:sp>
        <p:nvSpPr>
          <p:cNvPr id="9" name="Título 1">
            <a:extLst>
              <a:ext uri="{FF2B5EF4-FFF2-40B4-BE49-F238E27FC236}">
                <a16:creationId xmlns:a16="http://schemas.microsoft.com/office/drawing/2014/main" id="{E183A0F3-BDB2-4201-90B5-5AFEFCB94450}"/>
              </a:ext>
            </a:extLst>
          </p:cNvPr>
          <p:cNvSpPr txBox="1">
            <a:spLocks/>
          </p:cNvSpPr>
          <p:nvPr/>
        </p:nvSpPr>
        <p:spPr>
          <a:xfrm>
            <a:off x="-2726420" y="1007138"/>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rgbClr val="06AEAA"/>
                </a:solidFill>
                <a:latin typeface="Montserrat" panose="00000500000000000000" pitchFamily="50" charset="0"/>
                <a:ea typeface="+mj-ea"/>
                <a:cs typeface="+mj-cs"/>
              </a:defRPr>
            </a:lvl1pPr>
          </a:lstStyle>
          <a:p>
            <a:pPr algn="ctr"/>
            <a:r>
              <a:rPr lang="es-ES" sz="4000" dirty="0"/>
              <a:t>Tratamiento</a:t>
            </a:r>
            <a:endParaRPr lang="es-CO" sz="4000" dirty="0"/>
          </a:p>
        </p:txBody>
      </p:sp>
    </p:spTree>
    <p:extLst>
      <p:ext uri="{BB962C8B-B14F-4D97-AF65-F5344CB8AC3E}">
        <p14:creationId xmlns:p14="http://schemas.microsoft.com/office/powerpoint/2010/main" val="186268361"/>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a:extLst>
              <a:ext uri="{FF2B5EF4-FFF2-40B4-BE49-F238E27FC236}">
                <a16:creationId xmlns:a16="http://schemas.microsoft.com/office/drawing/2014/main" id="{F5E7FD8C-B5B5-4DCE-9F03-3BF81EAED10F}"/>
              </a:ext>
            </a:extLst>
          </p:cNvPr>
          <p:cNvSpPr>
            <a:spLocks noGrp="1"/>
          </p:cNvSpPr>
          <p:nvPr>
            <p:ph idx="1"/>
          </p:nvPr>
        </p:nvSpPr>
        <p:spPr>
          <a:xfrm>
            <a:off x="769363" y="1208868"/>
            <a:ext cx="10330531" cy="1325563"/>
          </a:xfrm>
        </p:spPr>
        <p:txBody>
          <a:bodyPr>
            <a:normAutofit/>
          </a:bodyPr>
          <a:lstStyle/>
          <a:p>
            <a:r>
              <a:rPr lang="es-CO" sz="1800" dirty="0"/>
              <a:t>Pacientes quienes cumplan criterios de enfermedad de Kawasaki.</a:t>
            </a:r>
          </a:p>
          <a:p>
            <a:r>
              <a:rPr lang="es-CO" sz="1800" dirty="0"/>
              <a:t>Considerar en MIS-C moderado a grave </a:t>
            </a:r>
            <a:r>
              <a:rPr lang="es-CO" sz="1800" dirty="0">
                <a:sym typeface="Wingdings" panose="05000000000000000000" pitchFamily="2" charset="2"/>
              </a:rPr>
              <a:t> choque, compromiso cardiaco, o manifestaciones que requieran ingreso a UCIP.</a:t>
            </a:r>
            <a:endParaRPr lang="es-CO" sz="1800" dirty="0"/>
          </a:p>
        </p:txBody>
      </p:sp>
      <p:sp>
        <p:nvSpPr>
          <p:cNvPr id="4" name="Rectángulo 3">
            <a:extLst>
              <a:ext uri="{FF2B5EF4-FFF2-40B4-BE49-F238E27FC236}">
                <a16:creationId xmlns:a16="http://schemas.microsoft.com/office/drawing/2014/main" id="{19D2645A-9E67-4A30-9887-BE34B69D4FF2}"/>
              </a:ext>
            </a:extLst>
          </p:cNvPr>
          <p:cNvSpPr/>
          <p:nvPr/>
        </p:nvSpPr>
        <p:spPr>
          <a:xfrm>
            <a:off x="4652535" y="6457890"/>
            <a:ext cx="7539465" cy="400110"/>
          </a:xfrm>
          <a:prstGeom prst="rect">
            <a:avLst/>
          </a:prstGeom>
        </p:spPr>
        <p:txBody>
          <a:bodyPr wrap="square">
            <a:spAutoFit/>
          </a:bodyPr>
          <a:lstStyle/>
          <a:p>
            <a:pPr algn="r">
              <a:spcAft>
                <a:spcPts val="600"/>
              </a:spcAft>
            </a:pPr>
            <a:r>
              <a:rPr lang="es-CO" sz="1000" dirty="0">
                <a:latin typeface="Avenir Next" panose="020B0503020202020204" pitchFamily="34" charset="0"/>
              </a:rPr>
              <a:t>American College of Reumatology. Clinical Guidance for Pediatric Patients with Multisystem Inflammatory Syndrome in Children (MIS-C) Associated with SARS-CoV-2 and Hyperinflammation in COVID-19</a:t>
            </a:r>
          </a:p>
        </p:txBody>
      </p:sp>
      <p:sp>
        <p:nvSpPr>
          <p:cNvPr id="8" name="Título 7">
            <a:extLst>
              <a:ext uri="{FF2B5EF4-FFF2-40B4-BE49-F238E27FC236}">
                <a16:creationId xmlns:a16="http://schemas.microsoft.com/office/drawing/2014/main" id="{E9C4B28C-5086-144C-A16B-192BCEA5F31F}"/>
              </a:ext>
            </a:extLst>
          </p:cNvPr>
          <p:cNvSpPr>
            <a:spLocks noGrp="1"/>
          </p:cNvSpPr>
          <p:nvPr>
            <p:ph type="title"/>
          </p:nvPr>
        </p:nvSpPr>
        <p:spPr>
          <a:xfrm>
            <a:off x="432821" y="-51977"/>
            <a:ext cx="10330532" cy="1325563"/>
          </a:xfrm>
        </p:spPr>
        <p:txBody>
          <a:bodyPr>
            <a:normAutofit/>
          </a:bodyPr>
          <a:lstStyle/>
          <a:p>
            <a:r>
              <a:rPr lang="es-CO" sz="4000" dirty="0"/>
              <a:t>Tratamiento Inmunomodulador </a:t>
            </a:r>
          </a:p>
        </p:txBody>
      </p:sp>
      <p:graphicFrame>
        <p:nvGraphicFramePr>
          <p:cNvPr id="9" name="Diagrama 8">
            <a:extLst>
              <a:ext uri="{FF2B5EF4-FFF2-40B4-BE49-F238E27FC236}">
                <a16:creationId xmlns:a16="http://schemas.microsoft.com/office/drawing/2014/main" id="{533E1C76-6D4F-9B4F-9F68-22088CE9E6E8}"/>
              </a:ext>
            </a:extLst>
          </p:cNvPr>
          <p:cNvGraphicFramePr/>
          <p:nvPr>
            <p:extLst>
              <p:ext uri="{D42A27DB-BD31-4B8C-83A1-F6EECF244321}">
                <p14:modId xmlns:p14="http://schemas.microsoft.com/office/powerpoint/2010/main" val="272674610"/>
              </p:ext>
            </p:extLst>
          </p:nvPr>
        </p:nvGraphicFramePr>
        <p:xfrm>
          <a:off x="984965" y="2304230"/>
          <a:ext cx="10515600" cy="92451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Rectángulo: esquinas redondeadas 1">
            <a:extLst>
              <a:ext uri="{FF2B5EF4-FFF2-40B4-BE49-F238E27FC236}">
                <a16:creationId xmlns:a16="http://schemas.microsoft.com/office/drawing/2014/main" id="{6C27C798-45AA-4E5F-A088-97270F97C6F6}"/>
              </a:ext>
            </a:extLst>
          </p:cNvPr>
          <p:cNvSpPr/>
          <p:nvPr/>
        </p:nvSpPr>
        <p:spPr>
          <a:xfrm>
            <a:off x="4954136" y="3598583"/>
            <a:ext cx="6660109" cy="457200"/>
          </a:xfrm>
          <a:prstGeom prst="roundRect">
            <a:avLst/>
          </a:prstGeom>
          <a:ln>
            <a:solidFill>
              <a:srgbClr val="152B48"/>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s-ES" dirty="0">
                <a:solidFill>
                  <a:srgbClr val="152B48"/>
                </a:solidFill>
                <a:latin typeface="Montserrat" panose="00000500000000000000" pitchFamily="50" charset="0"/>
              </a:rPr>
              <a:t>Criterios de EK </a:t>
            </a:r>
            <a:r>
              <a:rPr lang="es-ES" dirty="0">
                <a:solidFill>
                  <a:srgbClr val="152B48"/>
                </a:solidFill>
                <a:latin typeface="Montserrat" panose="00000500000000000000" pitchFamily="50" charset="0"/>
                <a:sym typeface="Wingdings" panose="05000000000000000000" pitchFamily="2" charset="2"/>
              </a:rPr>
              <a:t> IGIV 2mg/kg sobre 8 a 12 horas</a:t>
            </a:r>
            <a:endParaRPr lang="es-CO" dirty="0">
              <a:solidFill>
                <a:srgbClr val="152B48"/>
              </a:solidFill>
              <a:latin typeface="Montserrat" panose="00000500000000000000" pitchFamily="50" charset="0"/>
            </a:endParaRPr>
          </a:p>
        </p:txBody>
      </p:sp>
      <p:sp>
        <p:nvSpPr>
          <p:cNvPr id="5" name="Rectángulo: esquinas redondeadas 4">
            <a:extLst>
              <a:ext uri="{FF2B5EF4-FFF2-40B4-BE49-F238E27FC236}">
                <a16:creationId xmlns:a16="http://schemas.microsoft.com/office/drawing/2014/main" id="{FF079114-07C8-4D57-B7D8-33AEF34CD7EB}"/>
              </a:ext>
            </a:extLst>
          </p:cNvPr>
          <p:cNvSpPr/>
          <p:nvPr/>
        </p:nvSpPr>
        <p:spPr>
          <a:xfrm>
            <a:off x="4954136" y="4231970"/>
            <a:ext cx="6660109" cy="457200"/>
          </a:xfrm>
          <a:prstGeom prst="roundRect">
            <a:avLst/>
          </a:prstGeom>
          <a:ln>
            <a:solidFill>
              <a:srgbClr val="152B48"/>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s-ES" dirty="0">
                <a:solidFill>
                  <a:srgbClr val="152B48"/>
                </a:solidFill>
                <a:latin typeface="Montserrat" panose="00000500000000000000" pitchFamily="50" charset="0"/>
              </a:rPr>
              <a:t>Sin criterios de EK</a:t>
            </a:r>
            <a:r>
              <a:rPr lang="es-ES" dirty="0">
                <a:solidFill>
                  <a:srgbClr val="152B48"/>
                </a:solidFill>
                <a:latin typeface="Montserrat" panose="00000500000000000000" pitchFamily="50" charset="0"/>
                <a:sym typeface="Wingdings" panose="05000000000000000000" pitchFamily="2" charset="2"/>
              </a:rPr>
              <a:t> IGIV 1-2mg/kg sobre 8 a 12 horas</a:t>
            </a:r>
            <a:endParaRPr lang="es-CO" dirty="0">
              <a:solidFill>
                <a:srgbClr val="152B48"/>
              </a:solidFill>
              <a:latin typeface="Montserrat" panose="00000500000000000000" pitchFamily="50" charset="0"/>
            </a:endParaRPr>
          </a:p>
        </p:txBody>
      </p:sp>
      <p:sp>
        <p:nvSpPr>
          <p:cNvPr id="12" name="Rectángulo: esquinas redondeadas 11">
            <a:extLst>
              <a:ext uri="{FF2B5EF4-FFF2-40B4-BE49-F238E27FC236}">
                <a16:creationId xmlns:a16="http://schemas.microsoft.com/office/drawing/2014/main" id="{39354513-8C0D-471A-88AA-87F1B2F0E1F9}"/>
              </a:ext>
            </a:extLst>
          </p:cNvPr>
          <p:cNvSpPr/>
          <p:nvPr/>
        </p:nvSpPr>
        <p:spPr>
          <a:xfrm>
            <a:off x="4954136" y="4865356"/>
            <a:ext cx="6660109" cy="537153"/>
          </a:xfrm>
          <a:prstGeom prst="roundRect">
            <a:avLst/>
          </a:prstGeom>
          <a:ln>
            <a:solidFill>
              <a:srgbClr val="152B48"/>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s-ES" dirty="0">
                <a:solidFill>
                  <a:srgbClr val="152B48"/>
                </a:solidFill>
                <a:latin typeface="Montserrat" panose="00000500000000000000" pitchFamily="50" charset="0"/>
              </a:rPr>
              <a:t>Sin criterios de EK + Disfunción miocárdica</a:t>
            </a:r>
            <a:r>
              <a:rPr lang="es-ES" dirty="0">
                <a:solidFill>
                  <a:srgbClr val="152B48"/>
                </a:solidFill>
                <a:latin typeface="Montserrat" panose="00000500000000000000" pitchFamily="50" charset="0"/>
                <a:sym typeface="Wingdings" panose="05000000000000000000" pitchFamily="2" charset="2"/>
              </a:rPr>
              <a:t> IGIV 1-2mg/kg sobre 2 a 3 días</a:t>
            </a:r>
            <a:endParaRPr lang="es-CO" dirty="0">
              <a:solidFill>
                <a:srgbClr val="152B48"/>
              </a:solidFill>
              <a:latin typeface="Montserrat" panose="00000500000000000000" pitchFamily="50" charset="0"/>
            </a:endParaRPr>
          </a:p>
        </p:txBody>
      </p:sp>
      <p:sp>
        <p:nvSpPr>
          <p:cNvPr id="14" name="Rectángulo: esquinas redondeadas 13">
            <a:extLst>
              <a:ext uri="{FF2B5EF4-FFF2-40B4-BE49-F238E27FC236}">
                <a16:creationId xmlns:a16="http://schemas.microsoft.com/office/drawing/2014/main" id="{4EAAD29F-8BFF-46B2-98C6-232C3C255829}"/>
              </a:ext>
            </a:extLst>
          </p:cNvPr>
          <p:cNvSpPr/>
          <p:nvPr/>
        </p:nvSpPr>
        <p:spPr>
          <a:xfrm>
            <a:off x="9005776" y="438915"/>
            <a:ext cx="2437742" cy="400110"/>
          </a:xfrm>
          <a:prstGeom prst="roundRect">
            <a:avLst/>
          </a:prstGeom>
          <a:solidFill>
            <a:srgbClr val="152B4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2000" b="1" dirty="0">
                <a:latin typeface="Montserrat" panose="00000500000000000000" pitchFamily="50" charset="0"/>
              </a:rPr>
              <a:t>IGIV</a:t>
            </a:r>
            <a:endParaRPr lang="es-CO" sz="2000" b="1" dirty="0">
              <a:latin typeface="Montserrat" panose="00000500000000000000" pitchFamily="50" charset="0"/>
            </a:endParaRPr>
          </a:p>
        </p:txBody>
      </p:sp>
    </p:spTree>
    <p:extLst>
      <p:ext uri="{BB962C8B-B14F-4D97-AF65-F5344CB8AC3E}">
        <p14:creationId xmlns:p14="http://schemas.microsoft.com/office/powerpoint/2010/main" val="768443639"/>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a:extLst>
              <a:ext uri="{FF2B5EF4-FFF2-40B4-BE49-F238E27FC236}">
                <a16:creationId xmlns:a16="http://schemas.microsoft.com/office/drawing/2014/main" id="{F5E7FD8C-B5B5-4DCE-9F03-3BF81EAED10F}"/>
              </a:ext>
            </a:extLst>
          </p:cNvPr>
          <p:cNvSpPr>
            <a:spLocks noGrp="1"/>
          </p:cNvSpPr>
          <p:nvPr>
            <p:ph idx="1"/>
          </p:nvPr>
        </p:nvSpPr>
        <p:spPr>
          <a:xfrm>
            <a:off x="769363" y="1011824"/>
            <a:ext cx="10330531" cy="1438079"/>
          </a:xfrm>
        </p:spPr>
        <p:txBody>
          <a:bodyPr>
            <a:normAutofit/>
          </a:bodyPr>
          <a:lstStyle/>
          <a:p>
            <a:r>
              <a:rPr lang="es-CO" sz="1600" dirty="0"/>
              <a:t>Se administra como terapia adjunta con IGIV.</a:t>
            </a:r>
          </a:p>
          <a:p>
            <a:pPr lvl="1"/>
            <a:r>
              <a:rPr lang="es-CO" sz="1600" dirty="0"/>
              <a:t>Choque grave o refractario.</a:t>
            </a:r>
          </a:p>
          <a:p>
            <a:pPr lvl="1"/>
            <a:r>
              <a:rPr lang="es-CO" sz="1600" dirty="0"/>
              <a:t>Características de EK + criterios de resistencia a IGIV.</a:t>
            </a:r>
          </a:p>
          <a:p>
            <a:pPr lvl="1"/>
            <a:r>
              <a:rPr lang="es-CO" sz="1600" dirty="0"/>
              <a:t>Fiebre y elevación de marcadores inflamatorios elevados.</a:t>
            </a:r>
          </a:p>
        </p:txBody>
      </p:sp>
      <p:sp>
        <p:nvSpPr>
          <p:cNvPr id="4" name="Rectángulo 3">
            <a:extLst>
              <a:ext uri="{FF2B5EF4-FFF2-40B4-BE49-F238E27FC236}">
                <a16:creationId xmlns:a16="http://schemas.microsoft.com/office/drawing/2014/main" id="{19D2645A-9E67-4A30-9887-BE34B69D4FF2}"/>
              </a:ext>
            </a:extLst>
          </p:cNvPr>
          <p:cNvSpPr/>
          <p:nvPr/>
        </p:nvSpPr>
        <p:spPr>
          <a:xfrm>
            <a:off x="4652535" y="6457890"/>
            <a:ext cx="7539465" cy="400110"/>
          </a:xfrm>
          <a:prstGeom prst="rect">
            <a:avLst/>
          </a:prstGeom>
        </p:spPr>
        <p:txBody>
          <a:bodyPr wrap="square">
            <a:spAutoFit/>
          </a:bodyPr>
          <a:lstStyle/>
          <a:p>
            <a:pPr algn="r">
              <a:spcAft>
                <a:spcPts val="600"/>
              </a:spcAft>
            </a:pPr>
            <a:r>
              <a:rPr lang="es-CO" sz="1000" dirty="0">
                <a:latin typeface="Avenir Next" panose="020B0503020202020204" pitchFamily="34" charset="0"/>
              </a:rPr>
              <a:t>American College of Reumatology. Clinical Guidance for Pediatric Patients with Multisystem Inflammatory Syndrome in Children (MIS-C) Associated with SARS-CoV-2 and Hyperinflammation in COVID-19</a:t>
            </a:r>
          </a:p>
        </p:txBody>
      </p:sp>
      <p:sp>
        <p:nvSpPr>
          <p:cNvPr id="8" name="Título 7">
            <a:extLst>
              <a:ext uri="{FF2B5EF4-FFF2-40B4-BE49-F238E27FC236}">
                <a16:creationId xmlns:a16="http://schemas.microsoft.com/office/drawing/2014/main" id="{E9C4B28C-5086-144C-A16B-192BCEA5F31F}"/>
              </a:ext>
            </a:extLst>
          </p:cNvPr>
          <p:cNvSpPr>
            <a:spLocks noGrp="1"/>
          </p:cNvSpPr>
          <p:nvPr>
            <p:ph type="title"/>
          </p:nvPr>
        </p:nvSpPr>
        <p:spPr>
          <a:xfrm>
            <a:off x="432821" y="-51977"/>
            <a:ext cx="10330532" cy="1325563"/>
          </a:xfrm>
        </p:spPr>
        <p:txBody>
          <a:bodyPr>
            <a:normAutofit/>
          </a:bodyPr>
          <a:lstStyle/>
          <a:p>
            <a:r>
              <a:rPr lang="es-CO" sz="3600" dirty="0"/>
              <a:t>Tratamiento Inmunomodulador </a:t>
            </a:r>
          </a:p>
        </p:txBody>
      </p:sp>
      <p:sp>
        <p:nvSpPr>
          <p:cNvPr id="2" name="Rectángulo: esquinas redondeadas 1">
            <a:extLst>
              <a:ext uri="{FF2B5EF4-FFF2-40B4-BE49-F238E27FC236}">
                <a16:creationId xmlns:a16="http://schemas.microsoft.com/office/drawing/2014/main" id="{6C27C798-45AA-4E5F-A088-97270F97C6F6}"/>
              </a:ext>
            </a:extLst>
          </p:cNvPr>
          <p:cNvSpPr/>
          <p:nvPr/>
        </p:nvSpPr>
        <p:spPr>
          <a:xfrm>
            <a:off x="769363" y="2449902"/>
            <a:ext cx="10515600" cy="1043733"/>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s-ES" sz="1600" b="1" dirty="0">
                <a:latin typeface="Montserrat" panose="00000500000000000000" pitchFamily="50" charset="0"/>
              </a:rPr>
              <a:t>Metilprednisolona </a:t>
            </a:r>
            <a:r>
              <a:rPr lang="es-ES" sz="1600" b="1" dirty="0">
                <a:latin typeface="Montserrat" panose="00000500000000000000" pitchFamily="50" charset="0"/>
                <a:sym typeface="Wingdings" panose="05000000000000000000" pitchFamily="2" charset="2"/>
              </a:rPr>
              <a:t>2mg/kg/d en 2 dosis hasta que el paciente esté afebril  medicación oral  mejoría clínica  disminución gradual de la dosis hasta suspender</a:t>
            </a:r>
            <a:endParaRPr lang="es-CO" sz="1600" b="1" dirty="0">
              <a:latin typeface="Montserrat" panose="00000500000000000000" pitchFamily="50" charset="0"/>
            </a:endParaRPr>
          </a:p>
        </p:txBody>
      </p:sp>
      <p:sp>
        <p:nvSpPr>
          <p:cNvPr id="5" name="Rectángulo: esquinas redondeadas 4">
            <a:extLst>
              <a:ext uri="{FF2B5EF4-FFF2-40B4-BE49-F238E27FC236}">
                <a16:creationId xmlns:a16="http://schemas.microsoft.com/office/drawing/2014/main" id="{FF079114-07C8-4D57-B7D8-33AEF34CD7EB}"/>
              </a:ext>
            </a:extLst>
          </p:cNvPr>
          <p:cNvSpPr/>
          <p:nvPr/>
        </p:nvSpPr>
        <p:spPr>
          <a:xfrm>
            <a:off x="4890051" y="3805075"/>
            <a:ext cx="6394911" cy="457200"/>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s-ES" sz="1600" b="1" dirty="0">
                <a:latin typeface="Montserrat" panose="00000500000000000000" pitchFamily="50" charset="0"/>
              </a:rPr>
              <a:t>Metilprednisolona </a:t>
            </a:r>
            <a:r>
              <a:rPr lang="es-ES" sz="1600" b="1" dirty="0">
                <a:latin typeface="Montserrat" panose="00000500000000000000" pitchFamily="50" charset="0"/>
                <a:sym typeface="Wingdings" panose="05000000000000000000" pitchFamily="2" charset="2"/>
              </a:rPr>
              <a:t>30mg/kg en 30 minutos</a:t>
            </a:r>
            <a:endParaRPr lang="es-CO" sz="1600" b="1" dirty="0">
              <a:latin typeface="Montserrat" panose="00000500000000000000" pitchFamily="50" charset="0"/>
            </a:endParaRPr>
          </a:p>
        </p:txBody>
      </p:sp>
      <p:sp>
        <p:nvSpPr>
          <p:cNvPr id="14" name="Rectángulo: esquinas redondeadas 13">
            <a:extLst>
              <a:ext uri="{FF2B5EF4-FFF2-40B4-BE49-F238E27FC236}">
                <a16:creationId xmlns:a16="http://schemas.microsoft.com/office/drawing/2014/main" id="{4EAAD29F-8BFF-46B2-98C6-232C3C255829}"/>
              </a:ext>
            </a:extLst>
          </p:cNvPr>
          <p:cNvSpPr/>
          <p:nvPr/>
        </p:nvSpPr>
        <p:spPr>
          <a:xfrm>
            <a:off x="8662152" y="410346"/>
            <a:ext cx="2437742" cy="400110"/>
          </a:xfrm>
          <a:prstGeom prst="roundRect">
            <a:avLst/>
          </a:prstGeom>
          <a:solidFill>
            <a:srgbClr val="152B4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b="1" dirty="0">
                <a:latin typeface="Montserrat" panose="00000500000000000000" pitchFamily="50" charset="0"/>
              </a:rPr>
              <a:t>Glucocorticoides</a:t>
            </a:r>
            <a:endParaRPr lang="es-CO" b="1" dirty="0">
              <a:latin typeface="Montserrat" panose="00000500000000000000" pitchFamily="50" charset="0"/>
            </a:endParaRPr>
          </a:p>
        </p:txBody>
      </p:sp>
      <p:sp>
        <p:nvSpPr>
          <p:cNvPr id="10" name="Rectángulo: esquinas redondeadas 9">
            <a:extLst>
              <a:ext uri="{FF2B5EF4-FFF2-40B4-BE49-F238E27FC236}">
                <a16:creationId xmlns:a16="http://schemas.microsoft.com/office/drawing/2014/main" id="{E6ED3AD5-B6D3-4247-9DC9-D5D2C6B84EEF}"/>
              </a:ext>
            </a:extLst>
          </p:cNvPr>
          <p:cNvSpPr/>
          <p:nvPr/>
        </p:nvSpPr>
        <p:spPr>
          <a:xfrm>
            <a:off x="769363" y="2449903"/>
            <a:ext cx="10515600" cy="1043733"/>
          </a:xfrm>
          <a:prstGeom prst="roundRect">
            <a:avLst/>
          </a:prstGeom>
          <a:ln>
            <a:solidFill>
              <a:srgbClr val="152B48"/>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s-ES" sz="1600" b="1" dirty="0">
                <a:solidFill>
                  <a:srgbClr val="152B48"/>
                </a:solidFill>
                <a:latin typeface="Montserrat" panose="00000500000000000000" pitchFamily="50" charset="0"/>
              </a:rPr>
              <a:t>Metilprednisolona </a:t>
            </a:r>
            <a:r>
              <a:rPr lang="es-ES" sz="1600" b="1" dirty="0">
                <a:solidFill>
                  <a:srgbClr val="152B48"/>
                </a:solidFill>
                <a:latin typeface="Montserrat" panose="00000500000000000000" pitchFamily="50" charset="0"/>
                <a:sym typeface="Wingdings" panose="05000000000000000000" pitchFamily="2" charset="2"/>
              </a:rPr>
              <a:t>2mg/kg/d en 2 dosis hasta que el paciente esté afebril  medicación oral  mejoría clínica  disminución gradual de la dosis hasta suspender.</a:t>
            </a:r>
            <a:endParaRPr lang="es-CO" sz="1600" b="1" dirty="0">
              <a:solidFill>
                <a:srgbClr val="152B48"/>
              </a:solidFill>
              <a:latin typeface="Montserrat" panose="00000500000000000000" pitchFamily="50" charset="0"/>
            </a:endParaRPr>
          </a:p>
        </p:txBody>
      </p:sp>
      <p:sp>
        <p:nvSpPr>
          <p:cNvPr id="11" name="Rectángulo: esquinas redondeadas 10">
            <a:extLst>
              <a:ext uri="{FF2B5EF4-FFF2-40B4-BE49-F238E27FC236}">
                <a16:creationId xmlns:a16="http://schemas.microsoft.com/office/drawing/2014/main" id="{53DD7B57-1EB3-42B8-93F8-F5A1D7E485ED}"/>
              </a:ext>
            </a:extLst>
          </p:cNvPr>
          <p:cNvSpPr/>
          <p:nvPr/>
        </p:nvSpPr>
        <p:spPr>
          <a:xfrm>
            <a:off x="4890051" y="3805075"/>
            <a:ext cx="6394911" cy="457200"/>
          </a:xfrm>
          <a:prstGeom prst="roundRect">
            <a:avLst/>
          </a:prstGeom>
          <a:ln>
            <a:solidFill>
              <a:srgbClr val="152B48"/>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s-ES" sz="1600" b="1" dirty="0">
                <a:solidFill>
                  <a:srgbClr val="152B48"/>
                </a:solidFill>
                <a:latin typeface="Montserrat" panose="00000500000000000000" pitchFamily="50" charset="0"/>
              </a:rPr>
              <a:t>Metilprednisolona </a:t>
            </a:r>
            <a:r>
              <a:rPr lang="es-ES" sz="1600" b="1" dirty="0">
                <a:solidFill>
                  <a:srgbClr val="152B48"/>
                </a:solidFill>
                <a:latin typeface="Montserrat" panose="00000500000000000000" pitchFamily="50" charset="0"/>
                <a:sym typeface="Wingdings" panose="05000000000000000000" pitchFamily="2" charset="2"/>
              </a:rPr>
              <a:t>30mg/kg en 30 minutos.</a:t>
            </a:r>
            <a:endParaRPr lang="es-CO" sz="1600" b="1" dirty="0">
              <a:solidFill>
                <a:srgbClr val="152B48"/>
              </a:solidFill>
              <a:latin typeface="Montserrat" panose="00000500000000000000" pitchFamily="50" charset="0"/>
            </a:endParaRPr>
          </a:p>
        </p:txBody>
      </p:sp>
    </p:spTree>
    <p:extLst>
      <p:ext uri="{BB962C8B-B14F-4D97-AF65-F5344CB8AC3E}">
        <p14:creationId xmlns:p14="http://schemas.microsoft.com/office/powerpoint/2010/main" val="3604287569"/>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a:extLst>
              <a:ext uri="{FF2B5EF4-FFF2-40B4-BE49-F238E27FC236}">
                <a16:creationId xmlns:a16="http://schemas.microsoft.com/office/drawing/2014/main" id="{1362DD00-683B-43B6-9575-48CC21A6D70D}"/>
              </a:ext>
            </a:extLst>
          </p:cNvPr>
          <p:cNvPicPr>
            <a:picLocks noChangeAspect="1"/>
          </p:cNvPicPr>
          <p:nvPr/>
        </p:nvPicPr>
        <p:blipFill>
          <a:blip r:embed="rId2"/>
          <a:stretch>
            <a:fillRect/>
          </a:stretch>
        </p:blipFill>
        <p:spPr>
          <a:xfrm>
            <a:off x="4973884" y="301773"/>
            <a:ext cx="7218116" cy="5495020"/>
          </a:xfrm>
          <a:prstGeom prst="rect">
            <a:avLst/>
          </a:prstGeom>
        </p:spPr>
      </p:pic>
      <p:sp>
        <p:nvSpPr>
          <p:cNvPr id="5" name="Rectángulo 4">
            <a:extLst>
              <a:ext uri="{FF2B5EF4-FFF2-40B4-BE49-F238E27FC236}">
                <a16:creationId xmlns:a16="http://schemas.microsoft.com/office/drawing/2014/main" id="{E33277C4-7C43-4500-8C6D-3517EEACB06D}"/>
              </a:ext>
            </a:extLst>
          </p:cNvPr>
          <p:cNvSpPr/>
          <p:nvPr/>
        </p:nvSpPr>
        <p:spPr>
          <a:xfrm>
            <a:off x="6096000" y="6611779"/>
            <a:ext cx="6096000" cy="246221"/>
          </a:xfrm>
          <a:prstGeom prst="rect">
            <a:avLst/>
          </a:prstGeom>
        </p:spPr>
        <p:txBody>
          <a:bodyPr>
            <a:spAutoFit/>
          </a:bodyPr>
          <a:lstStyle/>
          <a:p>
            <a:pPr algn="r"/>
            <a:r>
              <a:rPr lang="es-CO" sz="1000" dirty="0"/>
              <a:t>Children´s Hospital of The King´s Daugthers. CHKD Treatment Guideline for COVID-19 in Children</a:t>
            </a:r>
          </a:p>
        </p:txBody>
      </p:sp>
      <p:sp>
        <p:nvSpPr>
          <p:cNvPr id="7" name="Título 7">
            <a:extLst>
              <a:ext uri="{FF2B5EF4-FFF2-40B4-BE49-F238E27FC236}">
                <a16:creationId xmlns:a16="http://schemas.microsoft.com/office/drawing/2014/main" id="{3018ADEA-AE49-4749-B7AB-CB54A1677A29}"/>
              </a:ext>
            </a:extLst>
          </p:cNvPr>
          <p:cNvSpPr>
            <a:spLocks noGrp="1"/>
          </p:cNvSpPr>
          <p:nvPr>
            <p:ph type="title"/>
          </p:nvPr>
        </p:nvSpPr>
        <p:spPr>
          <a:xfrm>
            <a:off x="779539" y="1061207"/>
            <a:ext cx="4411586" cy="1325563"/>
          </a:xfrm>
        </p:spPr>
        <p:txBody>
          <a:bodyPr>
            <a:normAutofit/>
          </a:bodyPr>
          <a:lstStyle/>
          <a:p>
            <a:r>
              <a:rPr lang="es-CO" sz="4000" dirty="0"/>
              <a:t>Antiagregante</a:t>
            </a:r>
          </a:p>
        </p:txBody>
      </p:sp>
    </p:spTree>
    <p:extLst>
      <p:ext uri="{BB962C8B-B14F-4D97-AF65-F5344CB8AC3E}">
        <p14:creationId xmlns:p14="http://schemas.microsoft.com/office/powerpoint/2010/main" val="3438791584"/>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86A0952-4EA6-472B-BE0E-B9D58D5BD2F7}"/>
              </a:ext>
            </a:extLst>
          </p:cNvPr>
          <p:cNvSpPr>
            <a:spLocks noGrp="1"/>
          </p:cNvSpPr>
          <p:nvPr>
            <p:ph type="title"/>
          </p:nvPr>
        </p:nvSpPr>
        <p:spPr>
          <a:xfrm>
            <a:off x="2106958" y="2060044"/>
            <a:ext cx="4804149" cy="845820"/>
          </a:xfrm>
        </p:spPr>
        <p:txBody>
          <a:bodyPr>
            <a:normAutofit/>
          </a:bodyPr>
          <a:lstStyle/>
          <a:p>
            <a:pPr algn="ctr"/>
            <a:r>
              <a:rPr lang="es-CO" b="1" dirty="0"/>
              <a:t>Muchas Gracias</a:t>
            </a:r>
          </a:p>
        </p:txBody>
      </p:sp>
      <p:pic>
        <p:nvPicPr>
          <p:cNvPr id="4" name="Imagen 3" descr="Imagen que contiene dibujo&#10;&#10;Descripción generada automáticamente">
            <a:extLst>
              <a:ext uri="{FF2B5EF4-FFF2-40B4-BE49-F238E27FC236}">
                <a16:creationId xmlns:a16="http://schemas.microsoft.com/office/drawing/2014/main" id="{80B483FC-7FC5-4E34-9271-0FC951C6782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188454" y="1416851"/>
            <a:ext cx="2450989" cy="2450989"/>
          </a:xfrm>
          <a:prstGeom prst="ellipse">
            <a:avLst/>
          </a:prstGeom>
        </p:spPr>
      </p:pic>
      <p:pic>
        <p:nvPicPr>
          <p:cNvPr id="5" name="Picture 4" descr="Instagram Logo - PNG y Vector">
            <a:extLst>
              <a:ext uri="{FF2B5EF4-FFF2-40B4-BE49-F238E27FC236}">
                <a16:creationId xmlns:a16="http://schemas.microsoft.com/office/drawing/2014/main" id="{163E564D-1A54-4EF9-BBA7-187A2F619F7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101298" y="4145378"/>
            <a:ext cx="625303" cy="625303"/>
          </a:xfrm>
          <a:prstGeom prst="rect">
            <a:avLst/>
          </a:prstGeom>
          <a:noFill/>
          <a:extLst>
            <a:ext uri="{909E8E84-426E-40DD-AFC4-6F175D3DCCD1}">
              <a14:hiddenFill xmlns:a14="http://schemas.microsoft.com/office/drawing/2010/main">
                <a:solidFill>
                  <a:srgbClr val="FFFFFF"/>
                </a:solidFill>
              </a14:hiddenFill>
            </a:ext>
          </a:extLst>
        </p:spPr>
      </p:pic>
      <p:sp>
        <p:nvSpPr>
          <p:cNvPr id="7" name="Título 1">
            <a:extLst>
              <a:ext uri="{FF2B5EF4-FFF2-40B4-BE49-F238E27FC236}">
                <a16:creationId xmlns:a16="http://schemas.microsoft.com/office/drawing/2014/main" id="{3D381994-BAA7-405B-8799-091BDCC93DED}"/>
              </a:ext>
            </a:extLst>
          </p:cNvPr>
          <p:cNvSpPr txBox="1">
            <a:spLocks/>
          </p:cNvSpPr>
          <p:nvPr/>
        </p:nvSpPr>
        <p:spPr>
          <a:xfrm>
            <a:off x="8336362" y="4661625"/>
            <a:ext cx="2436744" cy="779524"/>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s-ES" sz="2400" b="1" dirty="0">
                <a:solidFill>
                  <a:srgbClr val="152B48"/>
                </a:solidFill>
              </a:rPr>
              <a:t>@zazu_pediatría</a:t>
            </a:r>
            <a:endParaRPr lang="es-CO" sz="2400" b="1" dirty="0">
              <a:solidFill>
                <a:srgbClr val="152B48"/>
              </a:solidFill>
            </a:endParaRPr>
          </a:p>
        </p:txBody>
      </p:sp>
    </p:spTree>
    <p:extLst>
      <p:ext uri="{BB962C8B-B14F-4D97-AF65-F5344CB8AC3E}">
        <p14:creationId xmlns:p14="http://schemas.microsoft.com/office/powerpoint/2010/main" val="251068443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Título 1">
            <a:extLst>
              <a:ext uri="{FF2B5EF4-FFF2-40B4-BE49-F238E27FC236}">
                <a16:creationId xmlns:a16="http://schemas.microsoft.com/office/drawing/2014/main" id="{4DB06FC4-B349-F94D-8D81-E6EA354DB843}"/>
              </a:ext>
            </a:extLst>
          </p:cNvPr>
          <p:cNvSpPr>
            <a:spLocks noGrp="1"/>
          </p:cNvSpPr>
          <p:nvPr>
            <p:ph type="title"/>
          </p:nvPr>
        </p:nvSpPr>
        <p:spPr>
          <a:xfrm>
            <a:off x="643467" y="463826"/>
            <a:ext cx="10710333" cy="1336161"/>
          </a:xfrm>
        </p:spPr>
        <p:txBody>
          <a:bodyPr/>
          <a:lstStyle/>
          <a:p>
            <a:r>
              <a:rPr lang="es-ES" dirty="0"/>
              <a:t>Fisiopatología</a:t>
            </a:r>
            <a:endParaRPr lang="es-CO" dirty="0"/>
          </a:p>
        </p:txBody>
      </p:sp>
      <p:sp>
        <p:nvSpPr>
          <p:cNvPr id="3" name="Marcador de contenido 2">
            <a:extLst>
              <a:ext uri="{FF2B5EF4-FFF2-40B4-BE49-F238E27FC236}">
                <a16:creationId xmlns:a16="http://schemas.microsoft.com/office/drawing/2014/main" id="{51BA6722-FA4B-47A1-975A-02152002C83C}"/>
              </a:ext>
            </a:extLst>
          </p:cNvPr>
          <p:cNvSpPr>
            <a:spLocks noGrp="1"/>
          </p:cNvSpPr>
          <p:nvPr>
            <p:ph idx="1"/>
          </p:nvPr>
        </p:nvSpPr>
        <p:spPr>
          <a:xfrm>
            <a:off x="643467" y="1593455"/>
            <a:ext cx="10905066" cy="4600514"/>
          </a:xfrm>
        </p:spPr>
        <p:txBody>
          <a:bodyPr>
            <a:normAutofit/>
          </a:bodyPr>
          <a:lstStyle/>
          <a:p>
            <a:endParaRPr lang="es-ES" sz="1600" dirty="0"/>
          </a:p>
          <a:p>
            <a:endParaRPr lang="es-CO" sz="1600" dirty="0"/>
          </a:p>
        </p:txBody>
      </p:sp>
      <p:graphicFrame>
        <p:nvGraphicFramePr>
          <p:cNvPr id="21" name="Marcador de contenido 3">
            <a:extLst>
              <a:ext uri="{FF2B5EF4-FFF2-40B4-BE49-F238E27FC236}">
                <a16:creationId xmlns:a16="http://schemas.microsoft.com/office/drawing/2014/main" id="{539827C8-F0BA-0946-B52D-B36A90A669AF}"/>
              </a:ext>
            </a:extLst>
          </p:cNvPr>
          <p:cNvGraphicFramePr>
            <a:graphicFrameLocks/>
          </p:cNvGraphicFramePr>
          <p:nvPr>
            <p:extLst>
              <p:ext uri="{D42A27DB-BD31-4B8C-83A1-F6EECF244321}">
                <p14:modId xmlns:p14="http://schemas.microsoft.com/office/powerpoint/2010/main" val="1589299302"/>
              </p:ext>
            </p:extLst>
          </p:nvPr>
        </p:nvGraphicFramePr>
        <p:xfrm>
          <a:off x="796107" y="1298756"/>
          <a:ext cx="10808190" cy="182229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CuadroTexto 6">
            <a:extLst>
              <a:ext uri="{FF2B5EF4-FFF2-40B4-BE49-F238E27FC236}">
                <a16:creationId xmlns:a16="http://schemas.microsoft.com/office/drawing/2014/main" id="{6FF98938-CF58-4F4E-B465-17345E6794BF}"/>
              </a:ext>
            </a:extLst>
          </p:cNvPr>
          <p:cNvSpPr txBox="1"/>
          <p:nvPr/>
        </p:nvSpPr>
        <p:spPr>
          <a:xfrm>
            <a:off x="3150197" y="6488668"/>
            <a:ext cx="6100010" cy="307777"/>
          </a:xfrm>
          <a:prstGeom prst="rect">
            <a:avLst/>
          </a:prstGeom>
          <a:noFill/>
        </p:spPr>
        <p:txBody>
          <a:bodyPr wrap="square">
            <a:spAutoFit/>
          </a:bodyPr>
          <a:lstStyle/>
          <a:p>
            <a:pPr algn="ctr"/>
            <a:r>
              <a:rPr lang="es-CO" sz="1400" b="0" u="none" strike="noStrike" baseline="0" dirty="0"/>
              <a:t>Circulation. 2017;135:e927–e999.</a:t>
            </a:r>
            <a:endParaRPr lang="es-CO" sz="1400" dirty="0"/>
          </a:p>
        </p:txBody>
      </p:sp>
    </p:spTree>
    <p:extLst>
      <p:ext uri="{BB962C8B-B14F-4D97-AF65-F5344CB8AC3E}">
        <p14:creationId xmlns:p14="http://schemas.microsoft.com/office/powerpoint/2010/main" val="704821786"/>
      </p:ext>
    </p:extLst>
  </p:cSld>
  <p:clrMapOvr>
    <a:masterClrMapping/>
  </p:clrMapOvr>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D7E1B3DF-0BB0-4C66-B149-D1D47889E4A5}" vid="{BF97386F-A394-4AC0-8781-7EAE8F5D2577}"/>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COM_FR_2020</Template>
  <TotalTime>762</TotalTime>
  <Words>9374</Words>
  <Application>Microsoft Office PowerPoint</Application>
  <PresentationFormat>Widescreen</PresentationFormat>
  <Paragraphs>714</Paragraphs>
  <Slides>89</Slides>
  <Notes>44</Notes>
  <HiddenSlides>0</HiddenSlides>
  <MMClips>0</MMClips>
  <ScaleCrop>false</ScaleCrop>
  <HeadingPairs>
    <vt:vector size="6" baseType="variant">
      <vt:variant>
        <vt:lpstr>Fonts Used</vt:lpstr>
      </vt:variant>
      <vt:variant>
        <vt:i4>12</vt:i4>
      </vt:variant>
      <vt:variant>
        <vt:lpstr>Theme</vt:lpstr>
      </vt:variant>
      <vt:variant>
        <vt:i4>1</vt:i4>
      </vt:variant>
      <vt:variant>
        <vt:lpstr>Slide Titles</vt:lpstr>
      </vt:variant>
      <vt:variant>
        <vt:i4>89</vt:i4>
      </vt:variant>
    </vt:vector>
  </HeadingPairs>
  <TitlesOfParts>
    <vt:vector size="102" baseType="lpstr">
      <vt:lpstr>Arial</vt:lpstr>
      <vt:lpstr>Avenir Next</vt:lpstr>
      <vt:lpstr>Avenir Next LT Pro</vt:lpstr>
      <vt:lpstr>Avenir Next LT Pro Light</vt:lpstr>
      <vt:lpstr>Calibri</vt:lpstr>
      <vt:lpstr>Calibri Light</vt:lpstr>
      <vt:lpstr>Frutiger-Bold</vt:lpstr>
      <vt:lpstr>HelveticaNeueLTStd</vt:lpstr>
      <vt:lpstr>Monserrat</vt:lpstr>
      <vt:lpstr>Montserrat</vt:lpstr>
      <vt:lpstr>NewsGothic</vt:lpstr>
      <vt:lpstr>Noto Sans</vt:lpstr>
      <vt:lpstr>Tema de Office</vt:lpstr>
      <vt:lpstr>ENFERMEDAD DE KAWASAKI EN NIÑOS</vt:lpstr>
      <vt:lpstr>Tabla de Contenido</vt:lpstr>
      <vt:lpstr>Generalidades</vt:lpstr>
      <vt:lpstr>Epidemiología</vt:lpstr>
      <vt:lpstr>Epidemiología</vt:lpstr>
      <vt:lpstr>Etiología</vt:lpstr>
      <vt:lpstr>Etiología</vt:lpstr>
      <vt:lpstr>Hipótesis</vt:lpstr>
      <vt:lpstr>Fisiopatología</vt:lpstr>
      <vt:lpstr>Fisiopatología</vt:lpstr>
      <vt:lpstr>Fisiopatología</vt:lpstr>
      <vt:lpstr>Fisiopatología</vt:lpstr>
      <vt:lpstr>Presentación Clínica</vt:lpstr>
      <vt:lpstr>PowerPoint Presentation</vt:lpstr>
      <vt:lpstr>PowerPoint Presentation</vt:lpstr>
      <vt:lpstr>Presentación Clínica</vt:lpstr>
      <vt:lpstr>Diagnóstico</vt:lpstr>
      <vt:lpstr>PowerPoint Presentation</vt:lpstr>
      <vt:lpstr>PowerPoint Presentation</vt:lpstr>
      <vt:lpstr>PowerPoint Presentation</vt:lpstr>
      <vt:lpstr>Cambios en las Extremidades</vt:lpstr>
      <vt:lpstr>Erupción</vt:lpstr>
      <vt:lpstr>Conjuntivitis</vt:lpstr>
      <vt:lpstr>Cambios en Labios y Cavidad Oral</vt:lpstr>
      <vt:lpstr>Adenopatías Cervicales</vt:lpstr>
      <vt:lpstr>Diagnósticos Diferenciales</vt:lpstr>
      <vt:lpstr>Kawasaki Incompleto</vt:lpstr>
      <vt:lpstr>Kawasaki Incompleto</vt:lpstr>
      <vt:lpstr>PowerPoint Presentation</vt:lpstr>
      <vt:lpstr>Otros Hallazgos</vt:lpstr>
      <vt:lpstr>Hallazgos de Laboratorio</vt:lpstr>
      <vt:lpstr>Hallazgos de Laboratorio</vt:lpstr>
      <vt:lpstr>Hallazgos de Laboratorio</vt:lpstr>
      <vt:lpstr>Hallazgos Cardiovasculares</vt:lpstr>
      <vt:lpstr>PowerPoint Presentation</vt:lpstr>
      <vt:lpstr>EKG</vt:lpstr>
      <vt:lpstr>Colapso Cardiovascular</vt:lpstr>
      <vt:lpstr>Disfunción Miocárdica</vt:lpstr>
      <vt:lpstr>Ecocardiograma</vt:lpstr>
      <vt:lpstr>Recomendaciones para la valoración cardiovascular para el diagnóstico y seguimiento durante la enfermedad aguda</vt:lpstr>
      <vt:lpstr>FR Aneurismas Coronarios</vt:lpstr>
      <vt:lpstr>Otras Imágenes</vt:lpstr>
      <vt:lpstr>Tratamiento</vt:lpstr>
      <vt:lpstr>Fase Aguda</vt:lpstr>
      <vt:lpstr>¿A Quienes Debo Tratar?</vt:lpstr>
      <vt:lpstr>Gammaglobulina</vt:lpstr>
      <vt:lpstr>Importante</vt:lpstr>
      <vt:lpstr>ASA</vt:lpstr>
      <vt:lpstr>Síndrome de Reye</vt:lpstr>
      <vt:lpstr>Terapia complementaria al régimen primario</vt:lpstr>
      <vt:lpstr>Corticosteroides</vt:lpstr>
      <vt:lpstr>PowerPoint Presentation</vt:lpstr>
      <vt:lpstr> Resistencia a IGIV </vt:lpstr>
      <vt:lpstr>PowerPoint Presentation</vt:lpstr>
      <vt:lpstr>PowerPoint Presentation</vt:lpstr>
      <vt:lpstr>PowerPoint Presentation</vt:lpstr>
      <vt:lpstr>PowerPoint Presentation</vt:lpstr>
      <vt:lpstr>Prevención de Trombosis</vt:lpstr>
      <vt:lpstr>Tratamiento Trombosis Coronaria</vt:lpstr>
      <vt:lpstr>Tratamiento Trombosis Coronaria</vt:lpstr>
      <vt:lpstr>Manejo a  largo plazo</vt:lpstr>
      <vt:lpstr>Consecuencias a Largo Término</vt:lpstr>
      <vt:lpstr>Estratificación del riesgo</vt:lpstr>
      <vt:lpstr>Estratificación del Riesgo</vt:lpstr>
      <vt:lpstr>PowerPoint Presentation</vt:lpstr>
      <vt:lpstr>PowerPoint Presentation</vt:lpstr>
      <vt:lpstr>PowerPoint Presentation</vt:lpstr>
      <vt:lpstr>Seguimiento</vt:lpstr>
      <vt:lpstr>Seguimiento</vt:lpstr>
      <vt:lpstr>Seguimiento</vt:lpstr>
      <vt:lpstr>Seguimiento</vt:lpstr>
      <vt:lpstr>MISC-A  Síndrome inflamatorio multisistémico asociado a SARS-COV2 </vt:lpstr>
      <vt:lpstr>PowerPoint Presentation</vt:lpstr>
      <vt:lpstr>MIS-C</vt:lpstr>
      <vt:lpstr>MIS-C</vt:lpstr>
      <vt:lpstr>Epidemiología </vt:lpstr>
      <vt:lpstr>Fisiopatología </vt:lpstr>
      <vt:lpstr>Manifestaciones Clínicas </vt:lpstr>
      <vt:lpstr>Manifestaciones Clínicas </vt:lpstr>
      <vt:lpstr>Manifestaciones Clínicas </vt:lpstr>
      <vt:lpstr>Enfoque</vt:lpstr>
      <vt:lpstr>Tratamiento</vt:lpstr>
      <vt:lpstr>Tratamiento</vt:lpstr>
      <vt:lpstr>PowerPoint Presentation</vt:lpstr>
      <vt:lpstr>PowerPoint Presentation</vt:lpstr>
      <vt:lpstr>Tratamiento Inmunomodulador </vt:lpstr>
      <vt:lpstr>Tratamiento Inmunomodulador </vt:lpstr>
      <vt:lpstr>Antiagregante</vt:lpstr>
      <vt:lpstr>Muchas Gracias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Sentire Taller SAS</dc:creator>
  <cp:lastModifiedBy>ana.cardonaga@outlook.es</cp:lastModifiedBy>
  <cp:revision>80</cp:revision>
  <dcterms:created xsi:type="dcterms:W3CDTF">2020-11-06T17:03:47Z</dcterms:created>
  <dcterms:modified xsi:type="dcterms:W3CDTF">2020-12-02T01:19:37Z</dcterms:modified>
</cp:coreProperties>
</file>