
<file path=[Content_Types].xml><?xml version="1.0" encoding="utf-8"?>
<Types xmlns="http://schemas.openxmlformats.org/package/2006/content-types">
  <Default ContentType="image/jpeg" Extension="jpeg"/>
  <Default ContentType="image/jpeg" Extension="jpg"/>
  <Default ContentType="image/png" Extension="png"/>
  <Default ContentType="application/vnd.openxmlformats-package.relationships+xml" Extension="rels"/>
  <Default ContentType="image/tiff" Extension="tiff"/>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8" r:id="rId2"/>
    <p:sldId id="345" r:id="rId3"/>
    <p:sldId id="346" r:id="rId4"/>
    <p:sldId id="347" r:id="rId5"/>
    <p:sldId id="348" r:id="rId6"/>
    <p:sldId id="349" r:id="rId7"/>
    <p:sldId id="350" r:id="rId8"/>
    <p:sldId id="352" r:id="rId9"/>
    <p:sldId id="353" r:id="rId10"/>
    <p:sldId id="354" r:id="rId11"/>
    <p:sldId id="355" r:id="rId12"/>
    <p:sldId id="356" r:id="rId13"/>
    <p:sldId id="357" r:id="rId14"/>
    <p:sldId id="359" r:id="rId15"/>
    <p:sldId id="360" r:id="rId16"/>
    <p:sldId id="362" r:id="rId17"/>
    <p:sldId id="363" r:id="rId18"/>
    <p:sldId id="364" r:id="rId19"/>
    <p:sldId id="365" r:id="rId20"/>
    <p:sldId id="366" r:id="rId21"/>
    <p:sldId id="367" r:id="rId22"/>
    <p:sldId id="369" r:id="rId23"/>
    <p:sldId id="372" r:id="rId24"/>
    <p:sldId id="316" r:id="rId25"/>
    <p:sldId id="370" r:id="rId26"/>
    <p:sldId id="371" r:id="rId27"/>
    <p:sldId id="373" r:id="rId28"/>
    <p:sldId id="374" r:id="rId29"/>
    <p:sldId id="375" r:id="rId30"/>
    <p:sldId id="376" r:id="rId31"/>
    <p:sldId id="377" r:id="rId32"/>
    <p:sldId id="378" r:id="rId33"/>
    <p:sldId id="379" r:id="rId34"/>
    <p:sldId id="315" r:id="rId35"/>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AA7"/>
    <a:srgbClr val="152B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61" autoAdjust="0"/>
    <p:restoredTop sz="91713"/>
  </p:normalViewPr>
  <p:slideViewPr>
    <p:cSldViewPr snapToGrid="0" showGuides="1">
      <p:cViewPr varScale="1">
        <p:scale>
          <a:sx n="79" d="100"/>
          <a:sy n="79" d="100"/>
        </p:scale>
        <p:origin x="70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BDAC7B-4AED-AE42-A191-44A82A61AA55}" type="datetimeFigureOut">
              <a:rPr lang="en-CO" smtClean="0"/>
              <a:t>02/25/2021</a:t>
            </a:fld>
            <a:endParaRPr lang="en-C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5BC42F-78AC-C74D-9B75-0A0C78AC025A}" type="slidenum">
              <a:rPr lang="en-CO" smtClean="0"/>
              <a:t>‹Nº›</a:t>
            </a:fld>
            <a:endParaRPr lang="en-CO"/>
          </a:p>
        </p:txBody>
      </p:sp>
    </p:spTree>
    <p:extLst>
      <p:ext uri="{BB962C8B-B14F-4D97-AF65-F5344CB8AC3E}">
        <p14:creationId xmlns:p14="http://schemas.microsoft.com/office/powerpoint/2010/main" val="3746040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just" rtl="0">
              <a:lnSpc>
                <a:spcPct val="150000"/>
              </a:lnSpc>
              <a:spcBef>
                <a:spcPts val="0"/>
              </a:spcBef>
              <a:spcAft>
                <a:spcPts val="0"/>
              </a:spcAft>
              <a:buClr>
                <a:schemeClr val="dk1"/>
              </a:buClr>
              <a:buSzPts val="1100"/>
              <a:buFont typeface="Arial"/>
              <a:buNone/>
            </a:pPr>
            <a:r>
              <a:rPr lang="es-ES" sz="1200" dirty="0">
                <a:solidFill>
                  <a:schemeClr val="dk1"/>
                </a:solidFill>
              </a:rPr>
              <a:t> La fuerza de la mandíbula de un perro se estima de 300 – 450 libras por pulgada cuadrada </a:t>
            </a:r>
            <a:endParaRPr lang="es-ES" dirty="0"/>
          </a:p>
          <a:p>
            <a:pPr marL="0" lvl="0" indent="0" algn="l" rtl="0">
              <a:lnSpc>
                <a:spcPct val="100000"/>
              </a:lnSpc>
              <a:spcBef>
                <a:spcPts val="0"/>
              </a:spcBef>
              <a:spcAft>
                <a:spcPts val="0"/>
              </a:spcAft>
              <a:buSzPts val="1100"/>
              <a:buNone/>
            </a:pPr>
            <a:r>
              <a:rPr lang="es-ES" dirty="0"/>
              <a:t>Producen un amplio abanico de lesiones, desde rasguños y laceraciones hasta traumas complejos por aplastamiento avulsiones y amputación, aunque la muerte es un evento raro también se puede dar en especial en niños pequeños. </a:t>
            </a:r>
          </a:p>
          <a:p>
            <a:endParaRPr lang="en-CO" dirty="0"/>
          </a:p>
        </p:txBody>
      </p:sp>
      <p:sp>
        <p:nvSpPr>
          <p:cNvPr id="4" name="Slide Number Placeholder 3"/>
          <p:cNvSpPr>
            <a:spLocks noGrp="1"/>
          </p:cNvSpPr>
          <p:nvPr>
            <p:ph type="sldNum" sz="quarter" idx="5"/>
          </p:nvPr>
        </p:nvSpPr>
        <p:spPr/>
        <p:txBody>
          <a:bodyPr/>
          <a:lstStyle/>
          <a:p>
            <a:fld id="{015BC42F-78AC-C74D-9B75-0A0C78AC025A}" type="slidenum">
              <a:rPr lang="en-CO" smtClean="0"/>
              <a:t>3</a:t>
            </a:fld>
            <a:endParaRPr lang="en-CO"/>
          </a:p>
        </p:txBody>
      </p:sp>
    </p:spTree>
    <p:extLst>
      <p:ext uri="{BB962C8B-B14F-4D97-AF65-F5344CB8AC3E}">
        <p14:creationId xmlns:p14="http://schemas.microsoft.com/office/powerpoint/2010/main" val="10651455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O" dirty="0"/>
              <a:t>INDICACIONES</a:t>
            </a:r>
          </a:p>
        </p:txBody>
      </p:sp>
      <p:sp>
        <p:nvSpPr>
          <p:cNvPr id="4" name="Slide Number Placeholder 3"/>
          <p:cNvSpPr>
            <a:spLocks noGrp="1"/>
          </p:cNvSpPr>
          <p:nvPr>
            <p:ph type="sldNum" sz="quarter" idx="5"/>
          </p:nvPr>
        </p:nvSpPr>
        <p:spPr/>
        <p:txBody>
          <a:bodyPr/>
          <a:lstStyle/>
          <a:p>
            <a:fld id="{015BC42F-78AC-C74D-9B75-0A0C78AC025A}" type="slidenum">
              <a:rPr lang="en-CO" smtClean="0"/>
              <a:t>22</a:t>
            </a:fld>
            <a:endParaRPr lang="en-CO"/>
          </a:p>
        </p:txBody>
      </p:sp>
    </p:spTree>
    <p:extLst>
      <p:ext uri="{BB962C8B-B14F-4D97-AF65-F5344CB8AC3E}">
        <p14:creationId xmlns:p14="http://schemas.microsoft.com/office/powerpoint/2010/main" val="12461066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a:t>
            </a:r>
            <a:r>
              <a:rPr lang="en-CO" dirty="0"/>
              <a:t> Quien remitir ?????</a:t>
            </a:r>
          </a:p>
        </p:txBody>
      </p:sp>
      <p:sp>
        <p:nvSpPr>
          <p:cNvPr id="4" name="Slide Number Placeholder 3"/>
          <p:cNvSpPr>
            <a:spLocks noGrp="1"/>
          </p:cNvSpPr>
          <p:nvPr>
            <p:ph type="sldNum" sz="quarter" idx="5"/>
          </p:nvPr>
        </p:nvSpPr>
        <p:spPr/>
        <p:txBody>
          <a:bodyPr/>
          <a:lstStyle/>
          <a:p>
            <a:fld id="{015BC42F-78AC-C74D-9B75-0A0C78AC025A}" type="slidenum">
              <a:rPr lang="en-CO" smtClean="0"/>
              <a:t>23</a:t>
            </a:fld>
            <a:endParaRPr lang="en-CO"/>
          </a:p>
        </p:txBody>
      </p:sp>
    </p:spTree>
    <p:extLst>
      <p:ext uri="{BB962C8B-B14F-4D97-AF65-F5344CB8AC3E}">
        <p14:creationId xmlns:p14="http://schemas.microsoft.com/office/powerpoint/2010/main" val="36837043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O" dirty="0"/>
              <a:t>PAUSA ACTIVA !!!</a:t>
            </a:r>
          </a:p>
        </p:txBody>
      </p:sp>
      <p:sp>
        <p:nvSpPr>
          <p:cNvPr id="4" name="Slide Number Placeholder 3"/>
          <p:cNvSpPr>
            <a:spLocks noGrp="1"/>
          </p:cNvSpPr>
          <p:nvPr>
            <p:ph type="sldNum" sz="quarter" idx="5"/>
          </p:nvPr>
        </p:nvSpPr>
        <p:spPr/>
        <p:txBody>
          <a:bodyPr/>
          <a:lstStyle/>
          <a:p>
            <a:fld id="{7213D527-9694-9B43-99FB-84D8F82D96A5}" type="slidenum">
              <a:rPr lang="en-CO" smtClean="0"/>
              <a:t>24</a:t>
            </a:fld>
            <a:endParaRPr lang="en-CO"/>
          </a:p>
        </p:txBody>
      </p:sp>
    </p:spTree>
    <p:extLst>
      <p:ext uri="{BB962C8B-B14F-4D97-AF65-F5344CB8AC3E}">
        <p14:creationId xmlns:p14="http://schemas.microsoft.com/office/powerpoint/2010/main" val="2798350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solidFill>
                  <a:schemeClr val="dk1"/>
                </a:solidFill>
              </a:rPr>
              <a:t>Se recomienda irrigar con volúmenes de 50 - 100 cc por cada cm de laceración. A pesar de la carencia de estudios clínicos, se recomienda irrigar con presiones de 5 a 8 psi, esto se obtiene usando jeringas de 30 a 60 ml con una aguja de 19 gauge a una distancia de 20 cm. Las soluciones antisépticas como yodo-</a:t>
            </a:r>
            <a:r>
              <a:rPr lang="es-ES" dirty="0" err="1">
                <a:solidFill>
                  <a:schemeClr val="dk1"/>
                </a:solidFill>
              </a:rPr>
              <a:t>povidona</a:t>
            </a:r>
            <a:r>
              <a:rPr lang="es-ES" dirty="0">
                <a:solidFill>
                  <a:schemeClr val="dk1"/>
                </a:solidFill>
              </a:rPr>
              <a:t>, clorhexidina y peróxido de hidrógeno son tóxicas para los tejidos y pueden impedir la cicatrización, sin embargo, se usan para la prevención de la rabia. EL manejo de las heridas es esencial, el jabón, las soluciones yodadas, el alcohol a 40-70% son efectivos </a:t>
            </a:r>
            <a:r>
              <a:rPr lang="es-ES" dirty="0" err="1">
                <a:solidFill>
                  <a:schemeClr val="dk1"/>
                </a:solidFill>
              </a:rPr>
              <a:t>virucidas</a:t>
            </a:r>
            <a:r>
              <a:rPr lang="es-ES" dirty="0">
                <a:solidFill>
                  <a:schemeClr val="dk1"/>
                </a:solidFill>
              </a:rPr>
              <a:t>. </a:t>
            </a:r>
            <a:endParaRPr lang="es-ES" dirty="0"/>
          </a:p>
          <a:p>
            <a:endParaRPr lang="en-CO" dirty="0"/>
          </a:p>
        </p:txBody>
      </p:sp>
      <p:sp>
        <p:nvSpPr>
          <p:cNvPr id="4" name="Slide Number Placeholder 3"/>
          <p:cNvSpPr>
            <a:spLocks noGrp="1"/>
          </p:cNvSpPr>
          <p:nvPr>
            <p:ph type="sldNum" sz="quarter" idx="5"/>
          </p:nvPr>
        </p:nvSpPr>
        <p:spPr/>
        <p:txBody>
          <a:bodyPr/>
          <a:lstStyle/>
          <a:p>
            <a:fld id="{015BC42F-78AC-C74D-9B75-0A0C78AC025A}" type="slidenum">
              <a:rPr lang="en-CO" smtClean="0"/>
              <a:t>30</a:t>
            </a:fld>
            <a:endParaRPr lang="en-CO"/>
          </a:p>
        </p:txBody>
      </p:sp>
    </p:spTree>
    <p:extLst>
      <p:ext uri="{BB962C8B-B14F-4D97-AF65-F5344CB8AC3E}">
        <p14:creationId xmlns:p14="http://schemas.microsoft.com/office/powerpoint/2010/main" val="34907791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dirty="0">
                <a:solidFill>
                  <a:schemeClr val="dk1"/>
                </a:solidFill>
                <a:highlight>
                  <a:srgbClr val="FFFFFF"/>
                </a:highlight>
                <a:latin typeface="Times New Roman"/>
                <a:ea typeface="Times New Roman"/>
                <a:cs typeface="Times New Roman"/>
                <a:sym typeface="Times New Roman"/>
              </a:rPr>
              <a:t>Cómo se hace esto: se lava el segmento con salino, se cubre con una gasa húmeda, se </a:t>
            </a:r>
            <a:r>
              <a:rPr lang="es-ES" sz="1200" dirty="0" err="1">
                <a:solidFill>
                  <a:schemeClr val="dk1"/>
                </a:solidFill>
                <a:highlight>
                  <a:srgbClr val="FFFFFF"/>
                </a:highlight>
                <a:latin typeface="Times New Roman"/>
                <a:ea typeface="Times New Roman"/>
                <a:cs typeface="Times New Roman"/>
                <a:sym typeface="Times New Roman"/>
              </a:rPr>
              <a:t>aisla</a:t>
            </a:r>
            <a:r>
              <a:rPr lang="es-ES" sz="1200" dirty="0">
                <a:solidFill>
                  <a:schemeClr val="dk1"/>
                </a:solidFill>
                <a:highlight>
                  <a:srgbClr val="FFFFFF"/>
                </a:highlight>
                <a:latin typeface="Times New Roman"/>
                <a:ea typeface="Times New Roman"/>
                <a:cs typeface="Times New Roman"/>
                <a:sym typeface="Times New Roman"/>
              </a:rPr>
              <a:t> en una bolsa sellada y se coloca en un recipiente con hielo </a:t>
            </a:r>
            <a:r>
              <a:rPr lang="es-ES" sz="1200" dirty="0" err="1">
                <a:solidFill>
                  <a:schemeClr val="dk1"/>
                </a:solidFill>
                <a:highlight>
                  <a:srgbClr val="FFFFFF"/>
                </a:highlight>
                <a:latin typeface="Times New Roman"/>
                <a:ea typeface="Times New Roman"/>
                <a:cs typeface="Times New Roman"/>
                <a:sym typeface="Times New Roman"/>
              </a:rPr>
              <a:t>aprox</a:t>
            </a:r>
            <a:r>
              <a:rPr lang="es-ES" sz="1200" dirty="0">
                <a:solidFill>
                  <a:schemeClr val="dk1"/>
                </a:solidFill>
                <a:highlight>
                  <a:srgbClr val="FFFFFF"/>
                </a:highlight>
                <a:latin typeface="Times New Roman"/>
                <a:ea typeface="Times New Roman"/>
                <a:cs typeface="Times New Roman"/>
                <a:sym typeface="Times New Roman"/>
              </a:rPr>
              <a:t> a 4 ª. De tener </a:t>
            </a:r>
            <a:r>
              <a:rPr lang="es-ES" sz="1200" dirty="0" err="1">
                <a:solidFill>
                  <a:schemeClr val="dk1"/>
                </a:solidFill>
                <a:highlight>
                  <a:srgbClr val="FFFFFF"/>
                </a:highlight>
                <a:latin typeface="Times New Roman"/>
                <a:ea typeface="Times New Roman"/>
                <a:cs typeface="Times New Roman"/>
                <a:sym typeface="Times New Roman"/>
              </a:rPr>
              <a:t>disponibilida</a:t>
            </a:r>
            <a:r>
              <a:rPr lang="es-ES" sz="1200" dirty="0">
                <a:solidFill>
                  <a:schemeClr val="dk1"/>
                </a:solidFill>
                <a:highlight>
                  <a:srgbClr val="FFFFFF"/>
                </a:highlight>
                <a:latin typeface="Times New Roman"/>
                <a:ea typeface="Times New Roman"/>
                <a:cs typeface="Times New Roman"/>
                <a:sym typeface="Times New Roman"/>
              </a:rPr>
              <a:t>, remitir con </a:t>
            </a:r>
            <a:r>
              <a:rPr lang="es-ES" sz="1200" dirty="0" err="1">
                <a:solidFill>
                  <a:schemeClr val="dk1"/>
                </a:solidFill>
                <a:highlight>
                  <a:srgbClr val="FFFFFF"/>
                </a:highlight>
                <a:latin typeface="Times New Roman"/>
                <a:ea typeface="Times New Roman"/>
                <a:cs typeface="Times New Roman"/>
                <a:sym typeface="Times New Roman"/>
              </a:rPr>
              <a:t>rx</a:t>
            </a:r>
            <a:r>
              <a:rPr lang="es-ES" sz="1200" dirty="0">
                <a:solidFill>
                  <a:schemeClr val="dk1"/>
                </a:solidFill>
                <a:highlight>
                  <a:srgbClr val="FFFFFF"/>
                </a:highlight>
                <a:latin typeface="Times New Roman"/>
                <a:ea typeface="Times New Roman"/>
                <a:cs typeface="Times New Roman"/>
                <a:sym typeface="Times New Roman"/>
              </a:rPr>
              <a:t> del miembro afectado y del segmento amputado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200" dirty="0">
              <a:solidFill>
                <a:schemeClr val="dk1"/>
              </a:solidFill>
              <a:highlight>
                <a:srgbClr val="FFFFFF"/>
              </a:highlight>
              <a:latin typeface="Times New Roman"/>
              <a:ea typeface="Times New Roman"/>
              <a:cs typeface="Times New Roman"/>
              <a:sym typeface="Times New Roman"/>
            </a:endParaRPr>
          </a:p>
          <a:p>
            <a:pPr marL="0" lvl="0" indent="0" algn="l" rtl="0">
              <a:lnSpc>
                <a:spcPct val="100000"/>
              </a:lnSpc>
              <a:spcBef>
                <a:spcPts val="0"/>
              </a:spcBef>
              <a:spcAft>
                <a:spcPts val="0"/>
              </a:spcAft>
              <a:buSzPts val="1100"/>
              <a:buNone/>
            </a:pPr>
            <a:endParaRPr lang="es-ES" sz="1200" dirty="0">
              <a:solidFill>
                <a:schemeClr val="dk1"/>
              </a:solidFill>
              <a:highlight>
                <a:srgbClr val="FFFFFF"/>
              </a:highlight>
              <a:latin typeface="Times New Roman"/>
              <a:ea typeface="Times New Roman"/>
              <a:cs typeface="Times New Roman"/>
              <a:sym typeface="Times New Roman"/>
            </a:endParaRPr>
          </a:p>
          <a:p>
            <a:pPr marL="0" lvl="0" indent="0" algn="l" rtl="0">
              <a:lnSpc>
                <a:spcPct val="100000"/>
              </a:lnSpc>
              <a:spcBef>
                <a:spcPts val="0"/>
              </a:spcBef>
              <a:spcAft>
                <a:spcPts val="0"/>
              </a:spcAft>
              <a:buSzPts val="1100"/>
              <a:buNone/>
            </a:pPr>
            <a:r>
              <a:rPr lang="es-ES" sz="1200" dirty="0" err="1">
                <a:solidFill>
                  <a:schemeClr val="dk1"/>
                </a:solidFill>
                <a:highlight>
                  <a:srgbClr val="FFFFFF"/>
                </a:highlight>
                <a:latin typeface="Times New Roman"/>
                <a:ea typeface="Times New Roman"/>
                <a:cs typeface="Times New Roman"/>
                <a:sym typeface="Times New Roman"/>
              </a:rPr>
              <a:t>The</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amputated</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part</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should</a:t>
            </a:r>
            <a:r>
              <a:rPr lang="es-ES" sz="1200" dirty="0">
                <a:solidFill>
                  <a:schemeClr val="dk1"/>
                </a:solidFill>
                <a:highlight>
                  <a:srgbClr val="FFFFFF"/>
                </a:highlight>
                <a:latin typeface="Times New Roman"/>
                <a:ea typeface="Times New Roman"/>
                <a:cs typeface="Times New Roman"/>
                <a:sym typeface="Times New Roman"/>
              </a:rPr>
              <a:t> be </a:t>
            </a:r>
            <a:r>
              <a:rPr lang="es-ES" sz="1200" dirty="0" err="1">
                <a:solidFill>
                  <a:schemeClr val="dk1"/>
                </a:solidFill>
                <a:highlight>
                  <a:srgbClr val="FFFFFF"/>
                </a:highlight>
                <a:latin typeface="Times New Roman"/>
                <a:ea typeface="Times New Roman"/>
                <a:cs typeface="Times New Roman"/>
                <a:sym typeface="Times New Roman"/>
              </a:rPr>
              <a:t>immersed</a:t>
            </a:r>
            <a:r>
              <a:rPr lang="es-ES" sz="1200" dirty="0">
                <a:solidFill>
                  <a:schemeClr val="dk1"/>
                </a:solidFill>
                <a:highlight>
                  <a:srgbClr val="FFFFFF"/>
                </a:highlight>
                <a:latin typeface="Times New Roman"/>
                <a:ea typeface="Times New Roman"/>
                <a:cs typeface="Times New Roman"/>
                <a:sym typeface="Times New Roman"/>
              </a:rPr>
              <a:t> in </a:t>
            </a:r>
            <a:r>
              <a:rPr lang="es-ES" sz="1200" dirty="0" err="1">
                <a:solidFill>
                  <a:schemeClr val="dk1"/>
                </a:solidFill>
                <a:highlight>
                  <a:srgbClr val="FFFFFF"/>
                </a:highlight>
                <a:latin typeface="Times New Roman"/>
                <a:ea typeface="Times New Roman"/>
                <a:cs typeface="Times New Roman"/>
                <a:sym typeface="Times New Roman"/>
              </a:rPr>
              <a:t>saline</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solution</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or</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wrapped</a:t>
            </a:r>
            <a:r>
              <a:rPr lang="es-ES" sz="1200" dirty="0">
                <a:solidFill>
                  <a:schemeClr val="dk1"/>
                </a:solidFill>
                <a:highlight>
                  <a:srgbClr val="FFFFFF"/>
                </a:highlight>
                <a:latin typeface="Times New Roman"/>
                <a:ea typeface="Times New Roman"/>
                <a:cs typeface="Times New Roman"/>
                <a:sym typeface="Times New Roman"/>
              </a:rPr>
              <a:t> in a </a:t>
            </a:r>
            <a:r>
              <a:rPr lang="es-ES" sz="1200" dirty="0" err="1">
                <a:solidFill>
                  <a:schemeClr val="dk1"/>
                </a:solidFill>
                <a:highlight>
                  <a:srgbClr val="FFFFFF"/>
                </a:highlight>
                <a:latin typeface="Times New Roman"/>
                <a:ea typeface="Times New Roman"/>
                <a:cs typeface="Times New Roman"/>
                <a:sym typeface="Times New Roman"/>
              </a:rPr>
              <a:t>saline-moistened</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gauze</a:t>
            </a:r>
            <a:r>
              <a:rPr lang="es-ES" sz="1200" dirty="0">
                <a:solidFill>
                  <a:schemeClr val="dk1"/>
                </a:solidFill>
                <a:highlight>
                  <a:srgbClr val="FFFFFF"/>
                </a:highlight>
                <a:latin typeface="Times New Roman"/>
                <a:ea typeface="Times New Roman"/>
                <a:cs typeface="Times New Roman"/>
                <a:sym typeface="Times New Roman"/>
              </a:rPr>
              <a:t> </a:t>
            </a:r>
          </a:p>
          <a:p>
            <a:pPr marL="0" lvl="0" indent="0" algn="l" rtl="0">
              <a:lnSpc>
                <a:spcPct val="100000"/>
              </a:lnSpc>
              <a:spcBef>
                <a:spcPts val="0"/>
              </a:spcBef>
              <a:spcAft>
                <a:spcPts val="0"/>
              </a:spcAft>
              <a:buSzPts val="1100"/>
              <a:buNone/>
            </a:pPr>
            <a:endParaRPr lang="es-ES" sz="1200" dirty="0">
              <a:solidFill>
                <a:schemeClr val="dk1"/>
              </a:solidFill>
              <a:highlight>
                <a:srgbClr val="FFFFFF"/>
              </a:highlight>
              <a:latin typeface="Times New Roman"/>
              <a:ea typeface="Times New Roman"/>
              <a:cs typeface="Times New Roman"/>
              <a:sym typeface="Times New Roman"/>
            </a:endParaRPr>
          </a:p>
          <a:p>
            <a:pPr marL="0" lvl="0" indent="0" algn="l" rtl="0">
              <a:lnSpc>
                <a:spcPct val="100000"/>
              </a:lnSpc>
              <a:spcBef>
                <a:spcPts val="0"/>
              </a:spcBef>
              <a:spcAft>
                <a:spcPts val="0"/>
              </a:spcAft>
              <a:buSzPts val="1100"/>
              <a:buNone/>
            </a:pPr>
            <a:r>
              <a:rPr lang="es-ES" sz="1200" dirty="0">
                <a:solidFill>
                  <a:schemeClr val="dk1"/>
                </a:solidFill>
                <a:highlight>
                  <a:srgbClr val="FFFFFF"/>
                </a:highlight>
                <a:latin typeface="Times New Roman"/>
                <a:ea typeface="Times New Roman"/>
                <a:cs typeface="Times New Roman"/>
                <a:sym typeface="Times New Roman"/>
              </a:rPr>
              <a:t>placed in a </a:t>
            </a:r>
            <a:r>
              <a:rPr lang="es-ES" sz="1200" dirty="0" err="1">
                <a:solidFill>
                  <a:schemeClr val="dk1"/>
                </a:solidFill>
                <a:highlight>
                  <a:srgbClr val="FFFFFF"/>
                </a:highlight>
                <a:latin typeface="Times New Roman"/>
                <a:ea typeface="Times New Roman"/>
                <a:cs typeface="Times New Roman"/>
                <a:sym typeface="Times New Roman"/>
              </a:rPr>
              <a:t>sealed</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plastic</a:t>
            </a:r>
            <a:r>
              <a:rPr lang="es-ES" sz="1200" dirty="0">
                <a:solidFill>
                  <a:schemeClr val="dk1"/>
                </a:solidFill>
                <a:highlight>
                  <a:srgbClr val="FFFFFF"/>
                </a:highlight>
                <a:latin typeface="Times New Roman"/>
                <a:ea typeface="Times New Roman"/>
                <a:cs typeface="Times New Roman"/>
                <a:sym typeface="Times New Roman"/>
              </a:rPr>
              <a:t> bag, and </a:t>
            </a:r>
            <a:r>
              <a:rPr lang="es-ES" sz="1200" dirty="0" err="1">
                <a:solidFill>
                  <a:schemeClr val="dk1"/>
                </a:solidFill>
                <a:highlight>
                  <a:srgbClr val="FFFFFF"/>
                </a:highlight>
                <a:latin typeface="Times New Roman"/>
                <a:ea typeface="Times New Roman"/>
                <a:cs typeface="Times New Roman"/>
                <a:sym typeface="Times New Roman"/>
              </a:rPr>
              <a:t>submerged</a:t>
            </a:r>
            <a:r>
              <a:rPr lang="es-ES" sz="1200" dirty="0">
                <a:solidFill>
                  <a:schemeClr val="dk1"/>
                </a:solidFill>
                <a:highlight>
                  <a:srgbClr val="FFFFFF"/>
                </a:highlight>
                <a:latin typeface="Times New Roman"/>
                <a:ea typeface="Times New Roman"/>
                <a:cs typeface="Times New Roman"/>
                <a:sym typeface="Times New Roman"/>
              </a:rPr>
              <a:t> in ice </a:t>
            </a:r>
            <a:r>
              <a:rPr lang="es-ES" sz="1200" dirty="0" err="1">
                <a:solidFill>
                  <a:schemeClr val="dk1"/>
                </a:solidFill>
                <a:highlight>
                  <a:srgbClr val="FFFFFF"/>
                </a:highlight>
                <a:latin typeface="Times New Roman"/>
                <a:ea typeface="Times New Roman"/>
                <a:cs typeface="Times New Roman"/>
                <a:sym typeface="Times New Roman"/>
              </a:rPr>
              <a:t>saline</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solution</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approximately</a:t>
            </a:r>
            <a:r>
              <a:rPr lang="es-ES" sz="1200" dirty="0">
                <a:solidFill>
                  <a:schemeClr val="dk1"/>
                </a:solidFill>
                <a:highlight>
                  <a:srgbClr val="FFFFFF"/>
                </a:highlight>
                <a:latin typeface="Times New Roman"/>
                <a:ea typeface="Times New Roman"/>
                <a:cs typeface="Times New Roman"/>
                <a:sym typeface="Times New Roman"/>
              </a:rPr>
              <a:t> at 4°C). </a:t>
            </a:r>
            <a:r>
              <a:rPr lang="es-ES" sz="1200" dirty="0" err="1">
                <a:solidFill>
                  <a:schemeClr val="dk1"/>
                </a:solidFill>
                <a:highlight>
                  <a:srgbClr val="FFFFFF"/>
                </a:highlight>
                <a:latin typeface="Times New Roman"/>
                <a:ea typeface="Times New Roman"/>
                <a:cs typeface="Times New Roman"/>
                <a:sym typeface="Times New Roman"/>
              </a:rPr>
              <a:t>Minimizing</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warm</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ischemia</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is</a:t>
            </a:r>
            <a:r>
              <a:rPr lang="es-ES" sz="1200" dirty="0">
                <a:solidFill>
                  <a:schemeClr val="dk1"/>
                </a:solidFill>
                <a:highlight>
                  <a:srgbClr val="FFFFFF"/>
                </a:highlight>
                <a:latin typeface="Times New Roman"/>
                <a:ea typeface="Times New Roman"/>
                <a:cs typeface="Times New Roman"/>
                <a:sym typeface="Times New Roman"/>
              </a:rPr>
              <a:t> crucial, </a:t>
            </a:r>
            <a:r>
              <a:rPr lang="es-ES" sz="1200" dirty="0" err="1">
                <a:solidFill>
                  <a:schemeClr val="dk1"/>
                </a:solidFill>
                <a:highlight>
                  <a:srgbClr val="FFFFFF"/>
                </a:highlight>
                <a:latin typeface="Times New Roman"/>
                <a:ea typeface="Times New Roman"/>
                <a:cs typeface="Times New Roman"/>
                <a:sym typeface="Times New Roman"/>
              </a:rPr>
              <a:t>mainly</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when</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replanting</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major</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body</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parts</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with</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significant</a:t>
            </a:r>
            <a:r>
              <a:rPr lang="es-ES" sz="1200" dirty="0">
                <a:solidFill>
                  <a:schemeClr val="dk1"/>
                </a:solidFill>
                <a:highlight>
                  <a:srgbClr val="FFFFFF"/>
                </a:highlight>
                <a:latin typeface="Times New Roman"/>
                <a:ea typeface="Times New Roman"/>
                <a:cs typeface="Times New Roman"/>
                <a:sym typeface="Times New Roman"/>
              </a:rPr>
              <a:t> muscular </a:t>
            </a:r>
            <a:r>
              <a:rPr lang="es-ES" sz="1200" dirty="0" err="1">
                <a:solidFill>
                  <a:schemeClr val="dk1"/>
                </a:solidFill>
                <a:highlight>
                  <a:srgbClr val="FFFFFF"/>
                </a:highlight>
                <a:latin typeface="Times New Roman"/>
                <a:ea typeface="Times New Roman"/>
                <a:cs typeface="Times New Roman"/>
                <a:sym typeface="Times New Roman"/>
              </a:rPr>
              <a:t>mass</a:t>
            </a:r>
            <a:endParaRPr lang="es-ES" sz="1200" dirty="0">
              <a:solidFill>
                <a:schemeClr val="dk1"/>
              </a:solidFill>
              <a:highlight>
                <a:srgbClr val="FFFFFF"/>
              </a:highlight>
              <a:latin typeface="Times New Roman"/>
              <a:ea typeface="Times New Roman"/>
              <a:cs typeface="Times New Roman"/>
              <a:sym typeface="Times New Roman"/>
            </a:endParaRPr>
          </a:p>
          <a:p>
            <a:pPr marL="0" lvl="0" indent="0" algn="l" rtl="0">
              <a:lnSpc>
                <a:spcPct val="100000"/>
              </a:lnSpc>
              <a:spcBef>
                <a:spcPts val="0"/>
              </a:spcBef>
              <a:spcAft>
                <a:spcPts val="0"/>
              </a:spcAft>
              <a:buSzPts val="1100"/>
              <a:buNone/>
            </a:pPr>
            <a:endParaRPr lang="es-ES" sz="1200" dirty="0">
              <a:solidFill>
                <a:schemeClr val="dk1"/>
              </a:solidFill>
              <a:highlight>
                <a:srgbClr val="FFFFFF"/>
              </a:highlight>
              <a:latin typeface="Times New Roman"/>
              <a:ea typeface="Times New Roman"/>
              <a:cs typeface="Times New Roman"/>
              <a:sym typeface="Times New Roman"/>
            </a:endParaRPr>
          </a:p>
          <a:p>
            <a:pPr marL="0" lvl="0" indent="0" algn="l" rtl="0">
              <a:lnSpc>
                <a:spcPct val="100000"/>
              </a:lnSpc>
              <a:spcBef>
                <a:spcPts val="0"/>
              </a:spcBef>
              <a:spcAft>
                <a:spcPts val="0"/>
              </a:spcAft>
              <a:buSzPts val="1100"/>
              <a:buNone/>
            </a:pPr>
            <a:r>
              <a:rPr lang="es-ES" sz="1200" dirty="0" err="1">
                <a:solidFill>
                  <a:schemeClr val="dk1"/>
                </a:solidFill>
                <a:highlight>
                  <a:srgbClr val="FFFFFF"/>
                </a:highlight>
                <a:latin typeface="Times New Roman"/>
                <a:ea typeface="Times New Roman"/>
                <a:cs typeface="Times New Roman"/>
                <a:sym typeface="Times New Roman"/>
              </a:rPr>
              <a:t>Reports</a:t>
            </a:r>
            <a:r>
              <a:rPr lang="es-ES" sz="1200" dirty="0">
                <a:solidFill>
                  <a:schemeClr val="dk1"/>
                </a:solidFill>
                <a:highlight>
                  <a:srgbClr val="FFFFFF"/>
                </a:highlight>
                <a:latin typeface="Times New Roman"/>
                <a:ea typeface="Times New Roman"/>
                <a:cs typeface="Times New Roman"/>
                <a:sym typeface="Times New Roman"/>
              </a:rPr>
              <a:t> of </a:t>
            </a:r>
            <a:r>
              <a:rPr lang="es-ES" sz="1200" dirty="0" err="1">
                <a:solidFill>
                  <a:schemeClr val="dk1"/>
                </a:solidFill>
                <a:highlight>
                  <a:srgbClr val="FFFFFF"/>
                </a:highlight>
                <a:latin typeface="Times New Roman"/>
                <a:ea typeface="Times New Roman"/>
                <a:cs typeface="Times New Roman"/>
                <a:sym typeface="Times New Roman"/>
              </a:rPr>
              <a:t>successful</a:t>
            </a:r>
            <a:r>
              <a:rPr lang="es-ES" sz="1200" dirty="0">
                <a:solidFill>
                  <a:schemeClr val="dk1"/>
                </a:solidFill>
                <a:highlight>
                  <a:srgbClr val="FFFFFF"/>
                </a:highlight>
                <a:latin typeface="Times New Roman"/>
                <a:ea typeface="Times New Roman"/>
                <a:cs typeface="Times New Roman"/>
                <a:sym typeface="Times New Roman"/>
              </a:rPr>
              <a:t> digital </a:t>
            </a:r>
            <a:r>
              <a:rPr lang="es-ES" sz="1200" dirty="0" err="1">
                <a:solidFill>
                  <a:schemeClr val="dk1"/>
                </a:solidFill>
                <a:highlight>
                  <a:srgbClr val="FFFFFF"/>
                </a:highlight>
                <a:latin typeface="Times New Roman"/>
                <a:ea typeface="Times New Roman"/>
                <a:cs typeface="Times New Roman"/>
                <a:sym typeface="Times New Roman"/>
              </a:rPr>
              <a:t>replantation</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after</a:t>
            </a:r>
            <a:r>
              <a:rPr lang="es-ES" sz="1200" dirty="0">
                <a:solidFill>
                  <a:schemeClr val="dk1"/>
                </a:solidFill>
                <a:highlight>
                  <a:srgbClr val="FFFFFF"/>
                </a:highlight>
                <a:latin typeface="Times New Roman"/>
                <a:ea typeface="Times New Roman"/>
                <a:cs typeface="Times New Roman"/>
                <a:sym typeface="Times New Roman"/>
              </a:rPr>
              <a:t> 94 h of </a:t>
            </a:r>
            <a:r>
              <a:rPr lang="es-ES" sz="1200" dirty="0" err="1">
                <a:solidFill>
                  <a:schemeClr val="dk1"/>
                </a:solidFill>
                <a:highlight>
                  <a:srgbClr val="FFFFFF"/>
                </a:highlight>
                <a:latin typeface="Times New Roman"/>
                <a:ea typeface="Times New Roman"/>
                <a:cs typeface="Times New Roman"/>
                <a:sym typeface="Times New Roman"/>
              </a:rPr>
              <a:t>cold</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ischemia</a:t>
            </a:r>
            <a:r>
              <a:rPr lang="es-ES" sz="1200" dirty="0">
                <a:solidFill>
                  <a:schemeClr val="dk1"/>
                </a:solidFill>
                <a:highlight>
                  <a:srgbClr val="FFFFFF"/>
                </a:highlight>
                <a:latin typeface="Times New Roman"/>
                <a:ea typeface="Times New Roman"/>
                <a:cs typeface="Times New Roman"/>
                <a:sym typeface="Times New Roman"/>
              </a:rPr>
              <a:t> and 33 h of </a:t>
            </a:r>
            <a:r>
              <a:rPr lang="es-ES" sz="1200" dirty="0" err="1">
                <a:solidFill>
                  <a:schemeClr val="dk1"/>
                </a:solidFill>
                <a:highlight>
                  <a:srgbClr val="FFFFFF"/>
                </a:highlight>
                <a:latin typeface="Times New Roman"/>
                <a:ea typeface="Times New Roman"/>
                <a:cs typeface="Times New Roman"/>
                <a:sym typeface="Times New Roman"/>
              </a:rPr>
              <a:t>warm</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ischemia</a:t>
            </a:r>
            <a:r>
              <a:rPr lang="es-ES" sz="1200" dirty="0">
                <a:solidFill>
                  <a:schemeClr val="dk1"/>
                </a:solidFill>
                <a:highlight>
                  <a:srgbClr val="FFFFFF"/>
                </a:highlight>
                <a:latin typeface="Times New Roman"/>
                <a:ea typeface="Times New Roman"/>
                <a:cs typeface="Times New Roman"/>
                <a:sym typeface="Times New Roman"/>
              </a:rPr>
              <a:t> as </a:t>
            </a:r>
            <a:r>
              <a:rPr lang="es-ES" sz="1200" dirty="0" err="1">
                <a:solidFill>
                  <a:schemeClr val="dk1"/>
                </a:solidFill>
                <a:highlight>
                  <a:srgbClr val="FFFFFF"/>
                </a:highlight>
                <a:latin typeface="Times New Roman"/>
                <a:ea typeface="Times New Roman"/>
                <a:cs typeface="Times New Roman"/>
                <a:sym typeface="Times New Roman"/>
              </a:rPr>
              <a:t>well</a:t>
            </a:r>
            <a:r>
              <a:rPr lang="es-ES" sz="1200" dirty="0">
                <a:solidFill>
                  <a:schemeClr val="dk1"/>
                </a:solidFill>
                <a:highlight>
                  <a:srgbClr val="FFFFFF"/>
                </a:highlight>
                <a:latin typeface="Times New Roman"/>
                <a:ea typeface="Times New Roman"/>
                <a:cs typeface="Times New Roman"/>
                <a:sym typeface="Times New Roman"/>
              </a:rPr>
              <a:t> as </a:t>
            </a:r>
            <a:r>
              <a:rPr lang="es-ES" sz="1200" dirty="0" err="1">
                <a:solidFill>
                  <a:schemeClr val="dk1"/>
                </a:solidFill>
                <a:highlight>
                  <a:srgbClr val="FFFFFF"/>
                </a:highlight>
                <a:latin typeface="Times New Roman"/>
                <a:ea typeface="Times New Roman"/>
                <a:cs typeface="Times New Roman"/>
                <a:sym typeface="Times New Roman"/>
              </a:rPr>
              <a:t>successful</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hand</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replantation</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after</a:t>
            </a:r>
            <a:r>
              <a:rPr lang="es-ES" sz="1200" dirty="0">
                <a:solidFill>
                  <a:schemeClr val="dk1"/>
                </a:solidFill>
                <a:highlight>
                  <a:srgbClr val="FFFFFF"/>
                </a:highlight>
                <a:latin typeface="Times New Roman"/>
                <a:ea typeface="Times New Roman"/>
                <a:cs typeface="Times New Roman"/>
                <a:sym typeface="Times New Roman"/>
              </a:rPr>
              <a:t> 54 h of </a:t>
            </a:r>
            <a:r>
              <a:rPr lang="es-ES" sz="1200" dirty="0" err="1">
                <a:solidFill>
                  <a:schemeClr val="dk1"/>
                </a:solidFill>
                <a:highlight>
                  <a:srgbClr val="FFFFFF"/>
                </a:highlight>
                <a:latin typeface="Times New Roman"/>
                <a:ea typeface="Times New Roman"/>
                <a:cs typeface="Times New Roman"/>
                <a:sym typeface="Times New Roman"/>
              </a:rPr>
              <a:t>cold</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ischemia</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have</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been</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published</a:t>
            </a:r>
            <a:r>
              <a:rPr lang="es-ES" sz="1200" dirty="0">
                <a:solidFill>
                  <a:schemeClr val="dk1"/>
                </a:solidFill>
                <a:highlight>
                  <a:srgbClr val="FFFFFF"/>
                </a:highlight>
                <a:latin typeface="Times New Roman"/>
                <a:ea typeface="Times New Roman"/>
                <a:cs typeface="Times New Roman"/>
                <a:sym typeface="Times New Roman"/>
              </a:rPr>
              <a:t> in </a:t>
            </a:r>
            <a:r>
              <a:rPr lang="es-ES" sz="1200" dirty="0" err="1">
                <a:solidFill>
                  <a:schemeClr val="dk1"/>
                </a:solidFill>
                <a:highlight>
                  <a:srgbClr val="FFFFFF"/>
                </a:highlight>
                <a:latin typeface="Times New Roman"/>
                <a:ea typeface="Times New Roman"/>
                <a:cs typeface="Times New Roman"/>
                <a:sym typeface="Times New Roman"/>
              </a:rPr>
              <a:t>the</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literature</a:t>
            </a:r>
            <a:r>
              <a:rPr lang="es-ES" sz="1200" dirty="0">
                <a:solidFill>
                  <a:schemeClr val="dk1"/>
                </a:solidFill>
                <a:highlight>
                  <a:srgbClr val="FFFFFF"/>
                </a:highlight>
                <a:latin typeface="Times New Roman"/>
                <a:ea typeface="Times New Roman"/>
                <a:cs typeface="Times New Roman"/>
                <a:sym typeface="Times New Roman"/>
              </a:rPr>
              <a:t> </a:t>
            </a:r>
          </a:p>
          <a:p>
            <a:pPr marL="0" lvl="0" indent="0" algn="l" rtl="0">
              <a:lnSpc>
                <a:spcPct val="100000"/>
              </a:lnSpc>
              <a:spcBef>
                <a:spcPts val="0"/>
              </a:spcBef>
              <a:spcAft>
                <a:spcPts val="0"/>
              </a:spcAft>
              <a:buSzPts val="1100"/>
              <a:buNone/>
            </a:pPr>
            <a:endParaRPr lang="es-ES" sz="1200" dirty="0">
              <a:solidFill>
                <a:schemeClr val="dk1"/>
              </a:solidFill>
              <a:highlight>
                <a:srgbClr val="FFFFFF"/>
              </a:highlight>
              <a:latin typeface="Times New Roman"/>
              <a:ea typeface="Times New Roman"/>
              <a:cs typeface="Times New Roman"/>
              <a:sym typeface="Times New Roman"/>
            </a:endParaRPr>
          </a:p>
          <a:p>
            <a:pPr marL="0" lvl="0" indent="0" algn="l" rtl="0">
              <a:lnSpc>
                <a:spcPct val="100000"/>
              </a:lnSpc>
              <a:spcBef>
                <a:spcPts val="0"/>
              </a:spcBef>
              <a:spcAft>
                <a:spcPts val="0"/>
              </a:spcAft>
              <a:buSzPts val="1100"/>
              <a:buNone/>
            </a:pPr>
            <a:r>
              <a:rPr lang="es-ES" sz="1200" dirty="0" err="1">
                <a:solidFill>
                  <a:schemeClr val="dk1"/>
                </a:solidFill>
                <a:highlight>
                  <a:srgbClr val="FFFFFF"/>
                </a:highlight>
                <a:latin typeface="Times New Roman"/>
                <a:ea typeface="Times New Roman"/>
                <a:cs typeface="Times New Roman"/>
                <a:sym typeface="Times New Roman"/>
              </a:rPr>
              <a:t>Amputated</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parts</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unsuitable</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for</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replantation</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should</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not</a:t>
            </a:r>
            <a:r>
              <a:rPr lang="es-ES" sz="1200" dirty="0">
                <a:solidFill>
                  <a:schemeClr val="dk1"/>
                </a:solidFill>
                <a:highlight>
                  <a:srgbClr val="FFFFFF"/>
                </a:highlight>
                <a:latin typeface="Times New Roman"/>
                <a:ea typeface="Times New Roman"/>
                <a:cs typeface="Times New Roman"/>
                <a:sym typeface="Times New Roman"/>
              </a:rPr>
              <a:t> be </a:t>
            </a:r>
            <a:r>
              <a:rPr lang="es-ES" sz="1200" dirty="0" err="1">
                <a:solidFill>
                  <a:schemeClr val="dk1"/>
                </a:solidFill>
                <a:highlight>
                  <a:srgbClr val="FFFFFF"/>
                </a:highlight>
                <a:latin typeface="Times New Roman"/>
                <a:ea typeface="Times New Roman"/>
                <a:cs typeface="Times New Roman"/>
                <a:sym typeface="Times New Roman"/>
              </a:rPr>
              <a:t>discarded</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but</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instead</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evaluated</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for</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its</a:t>
            </a:r>
            <a:r>
              <a:rPr lang="es-ES" sz="1200" dirty="0">
                <a:solidFill>
                  <a:schemeClr val="dk1"/>
                </a:solidFill>
                <a:highlight>
                  <a:srgbClr val="FFFFFF"/>
                </a:highlight>
                <a:latin typeface="Times New Roman"/>
                <a:ea typeface="Times New Roman"/>
                <a:cs typeface="Times New Roman"/>
                <a:sym typeface="Times New Roman"/>
              </a:rPr>
              <a:t> use as a </a:t>
            </a:r>
            <a:r>
              <a:rPr lang="es-ES" sz="1200" dirty="0" err="1">
                <a:solidFill>
                  <a:schemeClr val="dk1"/>
                </a:solidFill>
                <a:highlight>
                  <a:srgbClr val="FFFFFF"/>
                </a:highlight>
                <a:latin typeface="Times New Roman"/>
                <a:ea typeface="Times New Roman"/>
                <a:cs typeface="Times New Roman"/>
                <a:sym typeface="Times New Roman"/>
              </a:rPr>
              <a:t>spare</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part</a:t>
            </a:r>
            <a:r>
              <a:rPr lang="es-ES" sz="1200" dirty="0">
                <a:solidFill>
                  <a:schemeClr val="dk1"/>
                </a:solidFill>
                <a:highlight>
                  <a:srgbClr val="FFFFFF"/>
                </a:highlight>
                <a:latin typeface="Times New Roman"/>
                <a:ea typeface="Times New Roman"/>
                <a:cs typeface="Times New Roman"/>
                <a:sym typeface="Times New Roman"/>
              </a:rPr>
              <a:t>. In a </a:t>
            </a:r>
            <a:r>
              <a:rPr lang="es-ES" sz="1200" dirty="0" err="1">
                <a:solidFill>
                  <a:schemeClr val="dk1"/>
                </a:solidFill>
                <a:highlight>
                  <a:srgbClr val="FFFFFF"/>
                </a:highlight>
                <a:latin typeface="Times New Roman"/>
                <a:ea typeface="Times New Roman"/>
                <a:cs typeface="Times New Roman"/>
                <a:sym typeface="Times New Roman"/>
              </a:rPr>
              <a:t>situation</a:t>
            </a:r>
            <a:r>
              <a:rPr lang="es-ES" sz="1200" dirty="0">
                <a:solidFill>
                  <a:schemeClr val="dk1"/>
                </a:solidFill>
                <a:highlight>
                  <a:srgbClr val="FFFFFF"/>
                </a:highlight>
                <a:latin typeface="Times New Roman"/>
                <a:ea typeface="Times New Roman"/>
                <a:cs typeface="Times New Roman"/>
                <a:sym typeface="Times New Roman"/>
              </a:rPr>
              <a:t> of </a:t>
            </a:r>
            <a:r>
              <a:rPr lang="es-ES" sz="1200" dirty="0" err="1">
                <a:solidFill>
                  <a:schemeClr val="dk1"/>
                </a:solidFill>
                <a:highlight>
                  <a:srgbClr val="FFFFFF"/>
                </a:highlight>
                <a:latin typeface="Times New Roman"/>
                <a:ea typeface="Times New Roman"/>
                <a:cs typeface="Times New Roman"/>
                <a:sym typeface="Times New Roman"/>
              </a:rPr>
              <a:t>multiple</a:t>
            </a:r>
            <a:r>
              <a:rPr lang="es-ES" sz="1200" dirty="0">
                <a:solidFill>
                  <a:schemeClr val="dk1"/>
                </a:solidFill>
                <a:highlight>
                  <a:srgbClr val="FFFFFF"/>
                </a:highlight>
                <a:latin typeface="Times New Roman"/>
                <a:ea typeface="Times New Roman"/>
                <a:cs typeface="Times New Roman"/>
                <a:sym typeface="Times New Roman"/>
              </a:rPr>
              <a:t> digital </a:t>
            </a:r>
            <a:r>
              <a:rPr lang="es-ES" sz="1200" dirty="0" err="1">
                <a:solidFill>
                  <a:schemeClr val="dk1"/>
                </a:solidFill>
                <a:highlight>
                  <a:srgbClr val="FFFFFF"/>
                </a:highlight>
                <a:latin typeface="Times New Roman"/>
                <a:ea typeface="Times New Roman"/>
                <a:cs typeface="Times New Roman"/>
                <a:sym typeface="Times New Roman"/>
              </a:rPr>
              <a:t>amputations</a:t>
            </a:r>
            <a:r>
              <a:rPr lang="es-ES" sz="1200" dirty="0">
                <a:solidFill>
                  <a:schemeClr val="dk1"/>
                </a:solidFill>
                <a:highlight>
                  <a:srgbClr val="FFFFFF"/>
                </a:highlight>
                <a:latin typeface="Times New Roman"/>
                <a:ea typeface="Times New Roman"/>
                <a:cs typeface="Times New Roman"/>
                <a:sym typeface="Times New Roman"/>
              </a:rPr>
              <a:t>, a </a:t>
            </a:r>
            <a:r>
              <a:rPr lang="es-ES" sz="1200" dirty="0" err="1">
                <a:solidFill>
                  <a:schemeClr val="dk1"/>
                </a:solidFill>
                <a:highlight>
                  <a:srgbClr val="FFFFFF"/>
                </a:highlight>
                <a:latin typeface="Times New Roman"/>
                <a:ea typeface="Times New Roman"/>
                <a:cs typeface="Times New Roman"/>
                <a:sym typeface="Times New Roman"/>
              </a:rPr>
              <a:t>digit</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judged</a:t>
            </a:r>
            <a:r>
              <a:rPr lang="es-ES" sz="1200" dirty="0">
                <a:solidFill>
                  <a:schemeClr val="dk1"/>
                </a:solidFill>
                <a:highlight>
                  <a:srgbClr val="FFFFFF"/>
                </a:highlight>
                <a:latin typeface="Times New Roman"/>
                <a:ea typeface="Times New Roman"/>
                <a:cs typeface="Times New Roman"/>
                <a:sym typeface="Times New Roman"/>
              </a:rPr>
              <a:t> to be non-</a:t>
            </a:r>
            <a:r>
              <a:rPr lang="es-ES" sz="1200" dirty="0" err="1">
                <a:solidFill>
                  <a:schemeClr val="dk1"/>
                </a:solidFill>
                <a:highlight>
                  <a:srgbClr val="FFFFFF"/>
                </a:highlight>
                <a:latin typeface="Times New Roman"/>
                <a:ea typeface="Times New Roman"/>
                <a:cs typeface="Times New Roman"/>
                <a:sym typeface="Times New Roman"/>
              </a:rPr>
              <a:t>replantable</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could</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still</a:t>
            </a:r>
            <a:r>
              <a:rPr lang="es-ES" sz="1200" dirty="0">
                <a:solidFill>
                  <a:schemeClr val="dk1"/>
                </a:solidFill>
                <a:highlight>
                  <a:srgbClr val="FFFFFF"/>
                </a:highlight>
                <a:latin typeface="Times New Roman"/>
                <a:ea typeface="Times New Roman"/>
                <a:cs typeface="Times New Roman"/>
                <a:sym typeface="Times New Roman"/>
              </a:rPr>
              <a:t> be </a:t>
            </a:r>
            <a:r>
              <a:rPr lang="es-ES" sz="1200" dirty="0" err="1">
                <a:solidFill>
                  <a:schemeClr val="dk1"/>
                </a:solidFill>
                <a:highlight>
                  <a:srgbClr val="FFFFFF"/>
                </a:highlight>
                <a:latin typeface="Times New Roman"/>
                <a:ea typeface="Times New Roman"/>
                <a:cs typeface="Times New Roman"/>
                <a:sym typeface="Times New Roman"/>
              </a:rPr>
              <a:t>useful</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for</a:t>
            </a:r>
            <a:r>
              <a:rPr lang="es-ES" sz="1200" dirty="0">
                <a:solidFill>
                  <a:schemeClr val="dk1"/>
                </a:solidFill>
                <a:highlight>
                  <a:srgbClr val="FFFFFF"/>
                </a:highlight>
                <a:latin typeface="Times New Roman"/>
                <a:ea typeface="Times New Roman"/>
                <a:cs typeface="Times New Roman"/>
                <a:sym typeface="Times New Roman"/>
              </a:rPr>
              <a:t> digital </a:t>
            </a:r>
            <a:r>
              <a:rPr lang="es-ES" sz="1200" dirty="0" err="1">
                <a:solidFill>
                  <a:schemeClr val="dk1"/>
                </a:solidFill>
                <a:highlight>
                  <a:srgbClr val="FFFFFF"/>
                </a:highlight>
                <a:latin typeface="Times New Roman"/>
                <a:ea typeface="Times New Roman"/>
                <a:cs typeface="Times New Roman"/>
                <a:sym typeface="Times New Roman"/>
              </a:rPr>
              <a:t>transposition</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or</a:t>
            </a:r>
            <a:r>
              <a:rPr lang="es-ES" sz="1200" dirty="0">
                <a:solidFill>
                  <a:schemeClr val="dk1"/>
                </a:solidFill>
                <a:highlight>
                  <a:srgbClr val="FFFFFF"/>
                </a:highlight>
                <a:latin typeface="Times New Roman"/>
                <a:ea typeface="Times New Roman"/>
                <a:cs typeface="Times New Roman"/>
                <a:sym typeface="Times New Roman"/>
              </a:rPr>
              <a:t> as </a:t>
            </a:r>
            <a:r>
              <a:rPr lang="es-ES" sz="1200" dirty="0" err="1">
                <a:solidFill>
                  <a:schemeClr val="dk1"/>
                </a:solidFill>
                <a:highlight>
                  <a:srgbClr val="FFFFFF"/>
                </a:highlight>
                <a:latin typeface="Times New Roman"/>
                <a:ea typeface="Times New Roman"/>
                <a:cs typeface="Times New Roman"/>
                <a:sym typeface="Times New Roman"/>
              </a:rPr>
              <a:t>source</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for</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nerve</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graft</a:t>
            </a:r>
            <a:r>
              <a:rPr lang="es-ES" sz="1200" dirty="0">
                <a:solidFill>
                  <a:schemeClr val="dk1"/>
                </a:solidFill>
                <a:highlight>
                  <a:srgbClr val="FFFFFF"/>
                </a:highlight>
                <a:latin typeface="Times New Roman"/>
                <a:ea typeface="Times New Roman"/>
                <a:cs typeface="Times New Roman"/>
                <a:sym typeface="Times New Roman"/>
              </a:rPr>
              <a:t>, skin </a:t>
            </a:r>
            <a:r>
              <a:rPr lang="es-ES" sz="1200" dirty="0" err="1">
                <a:solidFill>
                  <a:schemeClr val="dk1"/>
                </a:solidFill>
                <a:highlight>
                  <a:srgbClr val="FFFFFF"/>
                </a:highlight>
                <a:latin typeface="Times New Roman"/>
                <a:ea typeface="Times New Roman"/>
                <a:cs typeface="Times New Roman"/>
                <a:sym typeface="Times New Roman"/>
              </a:rPr>
              <a:t>graft</a:t>
            </a:r>
            <a:r>
              <a:rPr lang="es-ES" sz="1200" dirty="0">
                <a:solidFill>
                  <a:schemeClr val="dk1"/>
                </a:solidFill>
                <a:highlight>
                  <a:srgbClr val="FFFFFF"/>
                </a:highlight>
                <a:latin typeface="Times New Roman"/>
                <a:ea typeface="Times New Roman"/>
                <a:cs typeface="Times New Roman"/>
                <a:sym typeface="Times New Roman"/>
              </a:rPr>
              <a:t>, arterial </a:t>
            </a:r>
            <a:r>
              <a:rPr lang="es-ES" sz="1200" dirty="0" err="1">
                <a:solidFill>
                  <a:schemeClr val="dk1"/>
                </a:solidFill>
                <a:highlight>
                  <a:srgbClr val="FFFFFF"/>
                </a:highlight>
                <a:latin typeface="Times New Roman"/>
                <a:ea typeface="Times New Roman"/>
                <a:cs typeface="Times New Roman"/>
                <a:sym typeface="Times New Roman"/>
              </a:rPr>
              <a:t>graft</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or</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bone</a:t>
            </a:r>
            <a:r>
              <a:rPr lang="es-ES" sz="1200" dirty="0">
                <a:solidFill>
                  <a:schemeClr val="dk1"/>
                </a:solidFill>
                <a:highlight>
                  <a:srgbClr val="FFFFFF"/>
                </a:highlight>
                <a:latin typeface="Times New Roman"/>
                <a:ea typeface="Times New Roman"/>
                <a:cs typeface="Times New Roman"/>
                <a:sym typeface="Times New Roman"/>
              </a:rPr>
              <a:t> </a:t>
            </a:r>
            <a:r>
              <a:rPr lang="es-ES" sz="1200" dirty="0" err="1">
                <a:solidFill>
                  <a:schemeClr val="dk1"/>
                </a:solidFill>
                <a:highlight>
                  <a:srgbClr val="FFFFFF"/>
                </a:highlight>
                <a:latin typeface="Times New Roman"/>
                <a:ea typeface="Times New Roman"/>
                <a:cs typeface="Times New Roman"/>
                <a:sym typeface="Times New Roman"/>
              </a:rPr>
              <a:t>graft</a:t>
            </a:r>
            <a:endParaRPr lang="es-ES" sz="1200" dirty="0">
              <a:solidFill>
                <a:schemeClr val="dk1"/>
              </a:solidFill>
              <a:highlight>
                <a:srgbClr val="FFFFFF"/>
              </a:highlight>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200" dirty="0">
              <a:solidFill>
                <a:schemeClr val="dk1"/>
              </a:solidFill>
              <a:highlight>
                <a:srgbClr val="FFFFFF"/>
              </a:highlight>
              <a:latin typeface="Times New Roman"/>
              <a:ea typeface="Times New Roman"/>
              <a:cs typeface="Times New Roman"/>
              <a:sym typeface="Times New Roman"/>
            </a:endParaRPr>
          </a:p>
          <a:p>
            <a:endParaRPr lang="en-CO" dirty="0"/>
          </a:p>
        </p:txBody>
      </p:sp>
      <p:sp>
        <p:nvSpPr>
          <p:cNvPr id="4" name="Slide Number Placeholder 3"/>
          <p:cNvSpPr>
            <a:spLocks noGrp="1"/>
          </p:cNvSpPr>
          <p:nvPr>
            <p:ph type="sldNum" sz="quarter" idx="5"/>
          </p:nvPr>
        </p:nvSpPr>
        <p:spPr/>
        <p:txBody>
          <a:bodyPr/>
          <a:lstStyle/>
          <a:p>
            <a:fld id="{015BC42F-78AC-C74D-9B75-0A0C78AC025A}" type="slidenum">
              <a:rPr lang="en-CO" smtClean="0"/>
              <a:t>32</a:t>
            </a:fld>
            <a:endParaRPr lang="en-CO"/>
          </a:p>
        </p:txBody>
      </p:sp>
    </p:spTree>
    <p:extLst>
      <p:ext uri="{BB962C8B-B14F-4D97-AF65-F5344CB8AC3E}">
        <p14:creationId xmlns:p14="http://schemas.microsoft.com/office/powerpoint/2010/main" val="12051976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0"/>
              </a:spcAft>
              <a:buSzPts val="1100"/>
              <a:buNone/>
            </a:pPr>
            <a:r>
              <a:rPr lang="es-ES" dirty="0"/>
              <a:t>Finalmente en estos dos casos el primero una amputación digital y el segundo una amputación auricular ambos en niños, en un escenario ideal se podría intentar un reimplante, como tal el ni  mecanismo del trauma ni la contaminación  son  contraindicaciones absolutas para reimplantar.</a:t>
            </a:r>
          </a:p>
          <a:p>
            <a:pPr marL="0" lvl="0" indent="0" algn="l" rtl="0">
              <a:lnSpc>
                <a:spcPct val="100000"/>
              </a:lnSpc>
              <a:spcBef>
                <a:spcPts val="0"/>
              </a:spcBef>
              <a:spcAft>
                <a:spcPts val="0"/>
              </a:spcAft>
              <a:buSzPts val="1100"/>
              <a:buNone/>
            </a:pPr>
            <a:r>
              <a:rPr lang="es-ES" dirty="0"/>
              <a:t>Sin embargo, hay algunos detalles a tener en cuenta</a:t>
            </a:r>
          </a:p>
          <a:p>
            <a:pPr marL="0" lvl="0" indent="0" algn="l" rtl="0">
              <a:lnSpc>
                <a:spcPct val="100000"/>
              </a:lnSpc>
              <a:spcBef>
                <a:spcPts val="0"/>
              </a:spcBef>
              <a:spcAft>
                <a:spcPts val="0"/>
              </a:spcAft>
              <a:buSzPts val="1100"/>
              <a:buNone/>
            </a:pPr>
            <a:r>
              <a:rPr lang="es-ES" dirty="0"/>
              <a:t>En el primer caso se trata de un niño, la edad de por si es una indicación para intentar el reimplante, sin embargo hay que tener en mente que al ser una amputación proximal a la inserción del flexor superficial conlleva un peor pronóstico funcional </a:t>
            </a:r>
          </a:p>
          <a:p>
            <a:pPr marL="0" lvl="0" indent="0" algn="l" rtl="0">
              <a:lnSpc>
                <a:spcPct val="100000"/>
              </a:lnSpc>
              <a:spcBef>
                <a:spcPts val="0"/>
              </a:spcBef>
              <a:spcAft>
                <a:spcPts val="0"/>
              </a:spcAft>
              <a:buSzPts val="1100"/>
              <a:buNone/>
            </a:pPr>
            <a:r>
              <a:rPr lang="es-ES" dirty="0"/>
              <a:t>Y, el segundo caso de la amputación de la oreja, hay un detalle importante en la historia y es que viene el segmento amputado en hielo directo lo cual puede congelarlo y hacer que este segmento no sea </a:t>
            </a:r>
            <a:r>
              <a:rPr lang="es-ES" dirty="0" err="1"/>
              <a:t>reimplantable</a:t>
            </a:r>
            <a:r>
              <a:rPr lang="es-ES" dirty="0"/>
              <a:t>. </a:t>
            </a:r>
          </a:p>
          <a:p>
            <a:pPr marL="0" lvl="0" indent="0" algn="l" rtl="0">
              <a:lnSpc>
                <a:spcPct val="100000"/>
              </a:lnSpc>
              <a:spcBef>
                <a:spcPts val="0"/>
              </a:spcBef>
              <a:spcAft>
                <a:spcPts val="0"/>
              </a:spcAft>
              <a:buSzPts val="1100"/>
              <a:buNone/>
            </a:pPr>
            <a:r>
              <a:rPr lang="es-ES" dirty="0"/>
              <a:t>Sin embargo esto no es una razón para desechar el segmento dado que solo es hasta que sea valorado bajo magnificación que se determina si se puede o no realizar el reimplante, o si este tejido a pesar de no ser apto para un reimplante pueda usarse como un banco de tejido para reconstruir alguna otra lesión del paciente </a:t>
            </a:r>
          </a:p>
          <a:p>
            <a:pPr marL="0" lvl="0" indent="0" algn="l" rtl="0">
              <a:lnSpc>
                <a:spcPct val="100000"/>
              </a:lnSpc>
              <a:spcBef>
                <a:spcPts val="0"/>
              </a:spcBef>
              <a:spcAft>
                <a:spcPts val="0"/>
              </a:spcAft>
              <a:buSzPts val="1100"/>
              <a:buNone/>
            </a:pPr>
            <a:endParaRPr lang="es-ES" dirty="0"/>
          </a:p>
          <a:p>
            <a:pPr marL="0" lvl="0" indent="0" algn="l" rtl="0">
              <a:lnSpc>
                <a:spcPct val="100000"/>
              </a:lnSpc>
              <a:spcBef>
                <a:spcPts val="0"/>
              </a:spcBef>
              <a:spcAft>
                <a:spcPts val="0"/>
              </a:spcAft>
              <a:buSzPts val="1100"/>
              <a:buNone/>
            </a:pPr>
            <a:r>
              <a:rPr lang="es-ES" dirty="0"/>
              <a:t>También, hay que </a:t>
            </a:r>
            <a:r>
              <a:rPr lang="es-ES" dirty="0" err="1"/>
              <a:t>exlplicarle</a:t>
            </a:r>
            <a:r>
              <a:rPr lang="es-ES" dirty="0"/>
              <a:t> al paciente que al tratarse de un </a:t>
            </a:r>
            <a:r>
              <a:rPr lang="es-ES" dirty="0" err="1"/>
              <a:t>mecanismod</a:t>
            </a:r>
            <a:r>
              <a:rPr lang="es-ES" dirty="0"/>
              <a:t> e trauma avulsivo, técnicamente es mucho más difícil y conlleva un peor pronóstico funcional de poder llevarse a cabo, por lo tanto no se debe llenar al paciente de expectativas. </a:t>
            </a:r>
          </a:p>
          <a:p>
            <a:pPr marL="0" lvl="0" indent="0" algn="l" rtl="0">
              <a:lnSpc>
                <a:spcPct val="100000"/>
              </a:lnSpc>
              <a:spcBef>
                <a:spcPts val="0"/>
              </a:spcBef>
              <a:spcAft>
                <a:spcPts val="0"/>
              </a:spcAft>
              <a:buSzPts val="1100"/>
              <a:buNone/>
            </a:pPr>
            <a:endParaRPr lang="es-ES" dirty="0"/>
          </a:p>
          <a:p>
            <a:pPr marL="0" lvl="0" indent="0" algn="l" rtl="0">
              <a:lnSpc>
                <a:spcPct val="100000"/>
              </a:lnSpc>
              <a:spcBef>
                <a:spcPts val="0"/>
              </a:spcBef>
              <a:spcAft>
                <a:spcPts val="0"/>
              </a:spcAft>
              <a:buSzPts val="1100"/>
              <a:buNone/>
            </a:pPr>
            <a:endParaRPr lang="es-ES" dirty="0"/>
          </a:p>
          <a:p>
            <a:pPr marL="0" lvl="0" indent="0" algn="l" rtl="0">
              <a:lnSpc>
                <a:spcPct val="100000"/>
              </a:lnSpc>
              <a:spcBef>
                <a:spcPts val="0"/>
              </a:spcBef>
              <a:spcAft>
                <a:spcPts val="0"/>
              </a:spcAft>
              <a:buSzPts val="1100"/>
              <a:buNone/>
            </a:pPr>
            <a:r>
              <a:rPr lang="es-ES" dirty="0"/>
              <a:t> en el primer lugar se trata de niños  caso la amputación es de un único dedo y es proximal a la inserción del flexor superficial. </a:t>
            </a:r>
          </a:p>
          <a:p>
            <a:endParaRPr lang="en-CO" dirty="0"/>
          </a:p>
        </p:txBody>
      </p:sp>
      <p:sp>
        <p:nvSpPr>
          <p:cNvPr id="4" name="Slide Number Placeholder 3"/>
          <p:cNvSpPr>
            <a:spLocks noGrp="1"/>
          </p:cNvSpPr>
          <p:nvPr>
            <p:ph type="sldNum" sz="quarter" idx="5"/>
          </p:nvPr>
        </p:nvSpPr>
        <p:spPr/>
        <p:txBody>
          <a:bodyPr/>
          <a:lstStyle/>
          <a:p>
            <a:fld id="{015BC42F-78AC-C74D-9B75-0A0C78AC025A}" type="slidenum">
              <a:rPr lang="en-CO" smtClean="0"/>
              <a:t>33</a:t>
            </a:fld>
            <a:endParaRPr lang="en-CO"/>
          </a:p>
        </p:txBody>
      </p:sp>
    </p:spTree>
    <p:extLst>
      <p:ext uri="{BB962C8B-B14F-4D97-AF65-F5344CB8AC3E}">
        <p14:creationId xmlns:p14="http://schemas.microsoft.com/office/powerpoint/2010/main" val="4260621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15000"/>
              </a:lnSpc>
              <a:spcBef>
                <a:spcPts val="0"/>
              </a:spcBef>
              <a:spcAft>
                <a:spcPts val="0"/>
              </a:spcAft>
              <a:buClr>
                <a:schemeClr val="dk1"/>
              </a:buClr>
              <a:buSzPts val="1100"/>
              <a:buFont typeface="Arial"/>
              <a:buNone/>
            </a:pPr>
            <a:r>
              <a:rPr lang="es-ES" dirty="0">
                <a:solidFill>
                  <a:schemeClr val="dk1"/>
                </a:solidFill>
              </a:rPr>
              <a:t>Las mordeduras son un motivo de consulta frecuente, en Colombia según el sistema de vigilancia en salud pública (SIVIGILA)  la incidencia de mordeduras por animales potencialmente transmisores de rabia es de 274,4 por cada 100 000 habitantes en el 2018 siendo la mayoría por perros y gatos en un 97,7% (1). Adicionalmente la tenencia de mascotas ha ido aumentando en los últimos años, en un estudio realizado por las consultoras </a:t>
            </a:r>
            <a:r>
              <a:rPr lang="es-ES" dirty="0" err="1">
                <a:solidFill>
                  <a:schemeClr val="dk1"/>
                </a:solidFill>
              </a:rPr>
              <a:t>BrandStrat</a:t>
            </a:r>
            <a:r>
              <a:rPr lang="es-ES" dirty="0">
                <a:solidFill>
                  <a:schemeClr val="dk1"/>
                </a:solidFill>
              </a:rPr>
              <a:t> y </a:t>
            </a:r>
            <a:r>
              <a:rPr lang="es-ES" dirty="0" err="1">
                <a:solidFill>
                  <a:schemeClr val="dk1"/>
                </a:solidFill>
              </a:rPr>
              <a:t>Offerwise</a:t>
            </a:r>
            <a:r>
              <a:rPr lang="es-ES" dirty="0">
                <a:solidFill>
                  <a:schemeClr val="dk1"/>
                </a:solidFill>
              </a:rPr>
              <a:t> en febrero de 2019 se encontró</a:t>
            </a:r>
            <a:r>
              <a:rPr lang="es-ES" sz="1200" dirty="0">
                <a:solidFill>
                  <a:schemeClr val="dk1"/>
                </a:solidFill>
              </a:rPr>
              <a:t> </a:t>
            </a:r>
            <a:r>
              <a:rPr lang="es-ES" dirty="0">
                <a:solidFill>
                  <a:schemeClr val="dk1"/>
                </a:solidFill>
              </a:rPr>
              <a:t>que  un 65% de los encuestados en la ciudad de Medellín tienen perro; mientras que 50% cuenta con gato </a:t>
            </a:r>
          </a:p>
          <a:p>
            <a:pPr marL="0" lvl="0" indent="0" algn="l" rtl="0">
              <a:lnSpc>
                <a:spcPct val="115000"/>
              </a:lnSpc>
              <a:spcBef>
                <a:spcPts val="0"/>
              </a:spcBef>
              <a:spcAft>
                <a:spcPts val="0"/>
              </a:spcAft>
              <a:buClr>
                <a:schemeClr val="dk1"/>
              </a:buClr>
              <a:buSzPts val="1100"/>
              <a:buFont typeface="Arial"/>
              <a:buNone/>
            </a:pPr>
            <a:endParaRPr lang="es-ES"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s-ES" sz="1200" dirty="0">
                <a:solidFill>
                  <a:srgbClr val="0071BC"/>
                </a:solidFill>
                <a:highlight>
                  <a:srgbClr val="FFFFFF"/>
                </a:highlight>
                <a:latin typeface="Roboto"/>
                <a:ea typeface="Roboto"/>
                <a:cs typeface="Roboto"/>
                <a:sym typeface="Roboto"/>
              </a:rPr>
              <a:t>BMJ </a:t>
            </a:r>
            <a:r>
              <a:rPr lang="es-ES" sz="1200" dirty="0" err="1">
                <a:solidFill>
                  <a:srgbClr val="0071BC"/>
                </a:solidFill>
                <a:highlight>
                  <a:srgbClr val="FFFFFF"/>
                </a:highlight>
                <a:latin typeface="Roboto"/>
                <a:ea typeface="Roboto"/>
                <a:cs typeface="Roboto"/>
                <a:sym typeface="Roboto"/>
              </a:rPr>
              <a:t>Clin</a:t>
            </a:r>
            <a:r>
              <a:rPr lang="es-ES" sz="1200" dirty="0">
                <a:solidFill>
                  <a:srgbClr val="0071BC"/>
                </a:solidFill>
                <a:highlight>
                  <a:srgbClr val="FFFFFF"/>
                </a:highlight>
                <a:latin typeface="Roboto"/>
                <a:ea typeface="Roboto"/>
                <a:cs typeface="Roboto"/>
                <a:sym typeface="Roboto"/>
              </a:rPr>
              <a:t> </a:t>
            </a:r>
            <a:r>
              <a:rPr lang="es-ES" sz="1200" dirty="0" err="1">
                <a:solidFill>
                  <a:srgbClr val="0071BC"/>
                </a:solidFill>
                <a:highlight>
                  <a:srgbClr val="FFFFFF"/>
                </a:highlight>
                <a:latin typeface="Roboto"/>
                <a:ea typeface="Roboto"/>
                <a:cs typeface="Roboto"/>
                <a:sym typeface="Roboto"/>
              </a:rPr>
              <a:t>Evid</a:t>
            </a:r>
            <a:endParaRPr lang="es-ES" sz="1200" dirty="0">
              <a:solidFill>
                <a:srgbClr val="0071BC"/>
              </a:solidFill>
              <a:highlight>
                <a:srgbClr val="FFFFFF"/>
              </a:highlight>
              <a:latin typeface="Roboto"/>
              <a:ea typeface="Roboto"/>
              <a:cs typeface="Roboto"/>
              <a:sym typeface="Roboto"/>
            </a:endParaRPr>
          </a:p>
          <a:p>
            <a:endParaRPr lang="en-CO" dirty="0"/>
          </a:p>
        </p:txBody>
      </p:sp>
      <p:sp>
        <p:nvSpPr>
          <p:cNvPr id="4" name="Slide Number Placeholder 3"/>
          <p:cNvSpPr>
            <a:spLocks noGrp="1"/>
          </p:cNvSpPr>
          <p:nvPr>
            <p:ph type="sldNum" sz="quarter" idx="5"/>
          </p:nvPr>
        </p:nvSpPr>
        <p:spPr/>
        <p:txBody>
          <a:bodyPr/>
          <a:lstStyle/>
          <a:p>
            <a:fld id="{015BC42F-78AC-C74D-9B75-0A0C78AC025A}" type="slidenum">
              <a:rPr lang="en-CO" smtClean="0"/>
              <a:t>4</a:t>
            </a:fld>
            <a:endParaRPr lang="en-CO"/>
          </a:p>
        </p:txBody>
      </p:sp>
    </p:spTree>
    <p:extLst>
      <p:ext uri="{BB962C8B-B14F-4D97-AF65-F5344CB8AC3E}">
        <p14:creationId xmlns:p14="http://schemas.microsoft.com/office/powerpoint/2010/main" val="2793122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Los sitios más afectados son </a:t>
            </a:r>
            <a:r>
              <a:rPr lang="es-ES" sz="1200" dirty="0">
                <a:solidFill>
                  <a:schemeClr val="dk1"/>
                </a:solidFill>
              </a:rPr>
              <a:t>cabeza y manos generando importantes secuelas funcionales, estéticas y psicológicas </a:t>
            </a:r>
            <a:endParaRPr lang="es-ES" dirty="0"/>
          </a:p>
          <a:p>
            <a:endParaRPr lang="en-CO" dirty="0"/>
          </a:p>
        </p:txBody>
      </p:sp>
      <p:sp>
        <p:nvSpPr>
          <p:cNvPr id="4" name="Slide Number Placeholder 3"/>
          <p:cNvSpPr>
            <a:spLocks noGrp="1"/>
          </p:cNvSpPr>
          <p:nvPr>
            <p:ph type="sldNum" sz="quarter" idx="5"/>
          </p:nvPr>
        </p:nvSpPr>
        <p:spPr/>
        <p:txBody>
          <a:bodyPr/>
          <a:lstStyle/>
          <a:p>
            <a:fld id="{015BC42F-78AC-C74D-9B75-0A0C78AC025A}" type="slidenum">
              <a:rPr lang="en-CO" smtClean="0"/>
              <a:t>5</a:t>
            </a:fld>
            <a:endParaRPr lang="en-CO"/>
          </a:p>
        </p:txBody>
      </p:sp>
    </p:spTree>
    <p:extLst>
      <p:ext uri="{BB962C8B-B14F-4D97-AF65-F5344CB8AC3E}">
        <p14:creationId xmlns:p14="http://schemas.microsoft.com/office/powerpoint/2010/main" val="3975077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Los microorganismos más frecuentemente aislados en la cavidad oral de perros y gatos son anaerobios y la </a:t>
            </a:r>
            <a:r>
              <a:rPr lang="es-ES" dirty="0" err="1"/>
              <a:t>pasyteurella</a:t>
            </a:r>
            <a:r>
              <a:rPr lang="es-ES" dirty="0"/>
              <a:t> </a:t>
            </a:r>
            <a:r>
              <a:rPr lang="es-ES" dirty="0" err="1"/>
              <a:t>multócida</a:t>
            </a:r>
            <a:r>
              <a:rPr lang="es-ES" dirty="0"/>
              <a:t> </a:t>
            </a:r>
          </a:p>
          <a:p>
            <a:endParaRPr lang="en-CO" dirty="0"/>
          </a:p>
        </p:txBody>
      </p:sp>
      <p:sp>
        <p:nvSpPr>
          <p:cNvPr id="4" name="Slide Number Placeholder 3"/>
          <p:cNvSpPr>
            <a:spLocks noGrp="1"/>
          </p:cNvSpPr>
          <p:nvPr>
            <p:ph type="sldNum" sz="quarter" idx="5"/>
          </p:nvPr>
        </p:nvSpPr>
        <p:spPr/>
        <p:txBody>
          <a:bodyPr/>
          <a:lstStyle/>
          <a:p>
            <a:fld id="{015BC42F-78AC-C74D-9B75-0A0C78AC025A}" type="slidenum">
              <a:rPr lang="en-CO" smtClean="0"/>
              <a:t>6</a:t>
            </a:fld>
            <a:endParaRPr lang="en-CO"/>
          </a:p>
        </p:txBody>
      </p:sp>
    </p:spTree>
    <p:extLst>
      <p:ext uri="{BB962C8B-B14F-4D97-AF65-F5344CB8AC3E}">
        <p14:creationId xmlns:p14="http://schemas.microsoft.com/office/powerpoint/2010/main" val="20005225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406400">
              <a:buSzPts val="2800"/>
              <a:buChar char="●"/>
            </a:pPr>
            <a:r>
              <a:rPr lang="es-ES" b="0" dirty="0"/>
              <a:t>PORQUE SUTURAR?</a:t>
            </a:r>
          </a:p>
          <a:p>
            <a:pPr indent="-406400">
              <a:buSzPts val="2800"/>
              <a:buChar char="●"/>
            </a:pPr>
            <a:r>
              <a:rPr lang="es-ES" b="0" dirty="0"/>
              <a:t>Se acelera el proceso de cicatrización</a:t>
            </a:r>
          </a:p>
          <a:p>
            <a:pPr indent="-406400">
              <a:spcBef>
                <a:spcPts val="0"/>
              </a:spcBef>
              <a:buSzPts val="2800"/>
              <a:buChar char="●"/>
            </a:pPr>
            <a:r>
              <a:rPr lang="es-ES" b="0" dirty="0"/>
              <a:t>Mejor resultado estético y funcional</a:t>
            </a:r>
          </a:p>
          <a:p>
            <a:pPr indent="-406400">
              <a:spcBef>
                <a:spcPts val="0"/>
              </a:spcBef>
              <a:buSzPts val="2800"/>
              <a:buChar char="●"/>
            </a:pPr>
            <a:r>
              <a:rPr lang="es-ES" b="0" dirty="0"/>
              <a:t>Se hace después de un lavado y desbridamiento exhaustivos</a:t>
            </a:r>
          </a:p>
          <a:p>
            <a:pPr indent="-406400">
              <a:spcBef>
                <a:spcPts val="0"/>
              </a:spcBef>
              <a:buSzPts val="2800"/>
              <a:buChar char="●"/>
            </a:pPr>
            <a:r>
              <a:rPr lang="es-ES" b="0" dirty="0"/>
              <a:t>Áreas con adecuada vascularización</a:t>
            </a:r>
          </a:p>
          <a:p>
            <a:pPr indent="-406400">
              <a:spcBef>
                <a:spcPts val="0"/>
              </a:spcBef>
              <a:buSzPts val="2800"/>
              <a:buChar char="●"/>
            </a:pPr>
            <a:r>
              <a:rPr lang="es-ES" b="0" dirty="0"/>
              <a:t>Puntos separados</a:t>
            </a:r>
          </a:p>
          <a:p>
            <a:pPr indent="-406400">
              <a:spcBef>
                <a:spcPts val="0"/>
              </a:spcBef>
              <a:buSzPts val="2800"/>
              <a:buChar char="●"/>
            </a:pPr>
            <a:r>
              <a:rPr lang="es-ES" b="0" dirty="0"/>
              <a:t>Técnica </a:t>
            </a:r>
            <a:r>
              <a:rPr lang="es-ES" b="0" dirty="0" err="1"/>
              <a:t>atraumática</a:t>
            </a:r>
            <a:r>
              <a:rPr lang="es-ES" b="0" dirty="0"/>
              <a:t>, sin tensión</a:t>
            </a:r>
          </a:p>
          <a:p>
            <a:pPr indent="-406400">
              <a:spcBef>
                <a:spcPts val="0"/>
              </a:spcBef>
              <a:buSzPts val="2800"/>
              <a:buChar char="●"/>
            </a:pPr>
            <a:endParaRPr lang="es-ES" b="0" dirty="0"/>
          </a:p>
          <a:p>
            <a:pPr indent="-406400">
              <a:spcBef>
                <a:spcPts val="0"/>
              </a:spcBef>
              <a:buSzPts val="2800"/>
              <a:buChar char="●"/>
            </a:pPr>
            <a:r>
              <a:rPr lang="es-ES" b="0" dirty="0"/>
              <a:t>CUALES REMITIR??</a:t>
            </a:r>
          </a:p>
          <a:p>
            <a:pPr indent="-406400">
              <a:buSzPts val="2800"/>
              <a:buChar char="●"/>
            </a:pPr>
            <a:r>
              <a:rPr lang="es-ES" b="0" dirty="0"/>
              <a:t>Heridas complejas, con compromiso de estructuras funcionales.</a:t>
            </a:r>
          </a:p>
          <a:p>
            <a:pPr indent="-406400">
              <a:spcBef>
                <a:spcPts val="0"/>
              </a:spcBef>
              <a:buSzPts val="2800"/>
              <a:buChar char="●"/>
            </a:pPr>
            <a:r>
              <a:rPr lang="es-ES" b="0" dirty="0"/>
              <a:t>Casos con pérdida de tejido, en los que no sea posible hacer cierre primario.</a:t>
            </a:r>
          </a:p>
          <a:p>
            <a:pPr indent="-406400">
              <a:spcBef>
                <a:spcPts val="0"/>
              </a:spcBef>
              <a:buSzPts val="2800"/>
              <a:buChar char="●"/>
            </a:pPr>
            <a:r>
              <a:rPr lang="es-ES" b="0" dirty="0"/>
              <a:t>Casos en los que no sea posible hacer un desbridamiento adecuado con anestesia local</a:t>
            </a:r>
          </a:p>
          <a:p>
            <a:pPr indent="-406400">
              <a:spcBef>
                <a:spcPts val="0"/>
              </a:spcBef>
              <a:buSzPts val="2800"/>
              <a:buChar char="●"/>
            </a:pPr>
            <a:endParaRPr lang="es-ES" b="0" dirty="0"/>
          </a:p>
          <a:p>
            <a:endParaRPr lang="en-CO" dirty="0"/>
          </a:p>
          <a:p>
            <a:endParaRPr lang="en-CO" dirty="0"/>
          </a:p>
        </p:txBody>
      </p:sp>
      <p:sp>
        <p:nvSpPr>
          <p:cNvPr id="4" name="Slide Number Placeholder 3"/>
          <p:cNvSpPr>
            <a:spLocks noGrp="1"/>
          </p:cNvSpPr>
          <p:nvPr>
            <p:ph type="sldNum" sz="quarter" idx="5"/>
          </p:nvPr>
        </p:nvSpPr>
        <p:spPr/>
        <p:txBody>
          <a:bodyPr/>
          <a:lstStyle/>
          <a:p>
            <a:fld id="{015BC42F-78AC-C74D-9B75-0A0C78AC025A}" type="slidenum">
              <a:rPr lang="en-CO" smtClean="0"/>
              <a:t>11</a:t>
            </a:fld>
            <a:endParaRPr lang="en-CO"/>
          </a:p>
        </p:txBody>
      </p:sp>
    </p:spTree>
    <p:extLst>
      <p:ext uri="{BB962C8B-B14F-4D97-AF65-F5344CB8AC3E}">
        <p14:creationId xmlns:p14="http://schemas.microsoft.com/office/powerpoint/2010/main" val="23332080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O" dirty="0"/>
              <a:t>CUANDO RETIRAR PUNTOS?</a:t>
            </a:r>
          </a:p>
          <a:p>
            <a:endParaRPr lang="en-CO" dirty="0"/>
          </a:p>
          <a:p>
            <a:r>
              <a:rPr lang="en-CO" dirty="0"/>
              <a:t>CALIBRE SUTURAS?</a:t>
            </a:r>
          </a:p>
          <a:p>
            <a:endParaRPr lang="en-CO" dirty="0"/>
          </a:p>
        </p:txBody>
      </p:sp>
      <p:sp>
        <p:nvSpPr>
          <p:cNvPr id="4" name="Slide Number Placeholder 3"/>
          <p:cNvSpPr>
            <a:spLocks noGrp="1"/>
          </p:cNvSpPr>
          <p:nvPr>
            <p:ph type="sldNum" sz="quarter" idx="5"/>
          </p:nvPr>
        </p:nvSpPr>
        <p:spPr/>
        <p:txBody>
          <a:bodyPr/>
          <a:lstStyle/>
          <a:p>
            <a:fld id="{015BC42F-78AC-C74D-9B75-0A0C78AC025A}" type="slidenum">
              <a:rPr lang="en-CO" smtClean="0"/>
              <a:t>12</a:t>
            </a:fld>
            <a:endParaRPr lang="en-CO"/>
          </a:p>
        </p:txBody>
      </p:sp>
    </p:spTree>
    <p:extLst>
      <p:ext uri="{BB962C8B-B14F-4D97-AF65-F5344CB8AC3E}">
        <p14:creationId xmlns:p14="http://schemas.microsoft.com/office/powerpoint/2010/main" val="11415188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O" dirty="0"/>
          </a:p>
        </p:txBody>
      </p:sp>
      <p:sp>
        <p:nvSpPr>
          <p:cNvPr id="4" name="Slide Number Placeholder 3"/>
          <p:cNvSpPr>
            <a:spLocks noGrp="1"/>
          </p:cNvSpPr>
          <p:nvPr>
            <p:ph type="sldNum" sz="quarter" idx="5"/>
          </p:nvPr>
        </p:nvSpPr>
        <p:spPr/>
        <p:txBody>
          <a:bodyPr/>
          <a:lstStyle/>
          <a:p>
            <a:fld id="{015BC42F-78AC-C74D-9B75-0A0C78AC025A}" type="slidenum">
              <a:rPr lang="en-CO" smtClean="0"/>
              <a:t>17</a:t>
            </a:fld>
            <a:endParaRPr lang="en-CO"/>
          </a:p>
        </p:txBody>
      </p:sp>
    </p:spTree>
    <p:extLst>
      <p:ext uri="{BB962C8B-B14F-4D97-AF65-F5344CB8AC3E}">
        <p14:creationId xmlns:p14="http://schemas.microsoft.com/office/powerpoint/2010/main" val="1631544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El uso de antibióticos profilácticos tiene evidencia en la </a:t>
            </a:r>
            <a:r>
              <a:rPr lang="es-ES" dirty="0" err="1"/>
              <a:t>reducciónd</a:t>
            </a:r>
            <a:r>
              <a:rPr lang="es-ES" dirty="0"/>
              <a:t> e la tasa de infección en mordeduras por humanos y en mordeduras en la mano, adicionalmente se han encontrado predictores que </a:t>
            </a:r>
            <a:r>
              <a:rPr lang="es-ES" dirty="0" err="1"/>
              <a:t>acen</a:t>
            </a:r>
            <a:r>
              <a:rPr lang="es-ES" dirty="0"/>
              <a:t> más propenso  a un paciente a infectarse como lo son las heridas puntiformes. </a:t>
            </a:r>
          </a:p>
          <a:p>
            <a:endParaRPr lang="en-CO" dirty="0"/>
          </a:p>
        </p:txBody>
      </p:sp>
      <p:sp>
        <p:nvSpPr>
          <p:cNvPr id="4" name="Slide Number Placeholder 3"/>
          <p:cNvSpPr>
            <a:spLocks noGrp="1"/>
          </p:cNvSpPr>
          <p:nvPr>
            <p:ph type="sldNum" sz="quarter" idx="5"/>
          </p:nvPr>
        </p:nvSpPr>
        <p:spPr/>
        <p:txBody>
          <a:bodyPr/>
          <a:lstStyle/>
          <a:p>
            <a:fld id="{015BC42F-78AC-C74D-9B75-0A0C78AC025A}" type="slidenum">
              <a:rPr lang="en-CO" smtClean="0"/>
              <a:t>20</a:t>
            </a:fld>
            <a:endParaRPr lang="en-CO"/>
          </a:p>
        </p:txBody>
      </p:sp>
    </p:spTree>
    <p:extLst>
      <p:ext uri="{BB962C8B-B14F-4D97-AF65-F5344CB8AC3E}">
        <p14:creationId xmlns:p14="http://schemas.microsoft.com/office/powerpoint/2010/main" val="31777785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O" dirty="0"/>
              <a:t>INDICACIONES</a:t>
            </a:r>
          </a:p>
        </p:txBody>
      </p:sp>
      <p:sp>
        <p:nvSpPr>
          <p:cNvPr id="4" name="Slide Number Placeholder 3"/>
          <p:cNvSpPr>
            <a:spLocks noGrp="1"/>
          </p:cNvSpPr>
          <p:nvPr>
            <p:ph type="sldNum" sz="quarter" idx="5"/>
          </p:nvPr>
        </p:nvSpPr>
        <p:spPr/>
        <p:txBody>
          <a:bodyPr/>
          <a:lstStyle/>
          <a:p>
            <a:fld id="{015BC42F-78AC-C74D-9B75-0A0C78AC025A}" type="slidenum">
              <a:rPr lang="en-CO" smtClean="0"/>
              <a:t>21</a:t>
            </a:fld>
            <a:endParaRPr lang="en-CO"/>
          </a:p>
        </p:txBody>
      </p:sp>
    </p:spTree>
    <p:extLst>
      <p:ext uri="{BB962C8B-B14F-4D97-AF65-F5344CB8AC3E}">
        <p14:creationId xmlns:p14="http://schemas.microsoft.com/office/powerpoint/2010/main" val="1464994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FE37DF-EC54-4263-8F2E-675F09D36E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CO" dirty="0"/>
          </a:p>
        </p:txBody>
      </p:sp>
      <p:sp>
        <p:nvSpPr>
          <p:cNvPr id="3" name="Subtítulo 2">
            <a:extLst>
              <a:ext uri="{FF2B5EF4-FFF2-40B4-BE49-F238E27FC236}">
                <a16:creationId xmlns:a16="http://schemas.microsoft.com/office/drawing/2014/main" id="{9AE48E76-FA62-4A64-B559-E0990333E4A9}"/>
              </a:ext>
            </a:extLst>
          </p:cNvPr>
          <p:cNvSpPr>
            <a:spLocks noGrp="1"/>
          </p:cNvSpPr>
          <p:nvPr>
            <p:ph type="subTitle" idx="1"/>
          </p:nvPr>
        </p:nvSpPr>
        <p:spPr>
          <a:xfrm>
            <a:off x="4038600" y="3602038"/>
            <a:ext cx="66294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CO"/>
          </a:p>
        </p:txBody>
      </p:sp>
      <p:sp>
        <p:nvSpPr>
          <p:cNvPr id="4" name="Marcador de fecha 3">
            <a:extLst>
              <a:ext uri="{FF2B5EF4-FFF2-40B4-BE49-F238E27FC236}">
                <a16:creationId xmlns:a16="http://schemas.microsoft.com/office/drawing/2014/main" id="{673FB237-85B5-4E59-B1F1-B12705287A2F}"/>
              </a:ext>
            </a:extLst>
          </p:cNvPr>
          <p:cNvSpPr>
            <a:spLocks noGrp="1"/>
          </p:cNvSpPr>
          <p:nvPr>
            <p:ph type="dt" sz="half" idx="10"/>
          </p:nvPr>
        </p:nvSpPr>
        <p:spPr/>
        <p:txBody>
          <a:bodyPr/>
          <a:lstStyle/>
          <a:p>
            <a:fld id="{86CF6315-8EFA-4957-8B1F-343D251DE1AB}" type="datetimeFigureOut">
              <a:rPr lang="es-CO" smtClean="0"/>
              <a:t>25/02/2021</a:t>
            </a:fld>
            <a:endParaRPr lang="es-CO" dirty="0"/>
          </a:p>
        </p:txBody>
      </p:sp>
      <p:sp>
        <p:nvSpPr>
          <p:cNvPr id="5" name="Marcador de pie de página 4">
            <a:extLst>
              <a:ext uri="{FF2B5EF4-FFF2-40B4-BE49-F238E27FC236}">
                <a16:creationId xmlns:a16="http://schemas.microsoft.com/office/drawing/2014/main" id="{D9D8A0BE-4588-4000-BB99-7E87239B1C10}"/>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C62783A1-00AF-4EC7-A6EC-7F5166052D80}"/>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1654198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4129AD-ECE5-474A-B387-D1DB95CB4CDD}"/>
              </a:ext>
            </a:extLst>
          </p:cNvPr>
          <p:cNvSpPr>
            <a:spLocks noGrp="1"/>
          </p:cNvSpPr>
          <p:nvPr>
            <p:ph type="title"/>
          </p:nvPr>
        </p:nvSpPr>
        <p:spPr/>
        <p:txBody>
          <a:bodyPr/>
          <a:lstStyle/>
          <a:p>
            <a:r>
              <a:rPr lang="en-US"/>
              <a:t>Click to edit Master title style</a:t>
            </a:r>
            <a:endParaRPr lang="es-CO"/>
          </a:p>
        </p:txBody>
      </p:sp>
      <p:sp>
        <p:nvSpPr>
          <p:cNvPr id="3" name="Marcador de texto vertical 2">
            <a:extLst>
              <a:ext uri="{FF2B5EF4-FFF2-40B4-BE49-F238E27FC236}">
                <a16:creationId xmlns:a16="http://schemas.microsoft.com/office/drawing/2014/main" id="{AB7BA0B1-5703-4417-8EBC-2B452AB883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fecha 3">
            <a:extLst>
              <a:ext uri="{FF2B5EF4-FFF2-40B4-BE49-F238E27FC236}">
                <a16:creationId xmlns:a16="http://schemas.microsoft.com/office/drawing/2014/main" id="{DECDD7C9-0917-4A0B-B8A9-9E5FB50DA9F0}"/>
              </a:ext>
            </a:extLst>
          </p:cNvPr>
          <p:cNvSpPr>
            <a:spLocks noGrp="1"/>
          </p:cNvSpPr>
          <p:nvPr>
            <p:ph type="dt" sz="half" idx="10"/>
          </p:nvPr>
        </p:nvSpPr>
        <p:spPr/>
        <p:txBody>
          <a:bodyPr/>
          <a:lstStyle/>
          <a:p>
            <a:fld id="{86CF6315-8EFA-4957-8B1F-343D251DE1AB}" type="datetimeFigureOut">
              <a:rPr lang="es-CO" smtClean="0"/>
              <a:t>25/02/2021</a:t>
            </a:fld>
            <a:endParaRPr lang="es-CO" dirty="0"/>
          </a:p>
        </p:txBody>
      </p:sp>
      <p:sp>
        <p:nvSpPr>
          <p:cNvPr id="5" name="Marcador de pie de página 4">
            <a:extLst>
              <a:ext uri="{FF2B5EF4-FFF2-40B4-BE49-F238E27FC236}">
                <a16:creationId xmlns:a16="http://schemas.microsoft.com/office/drawing/2014/main" id="{0611FD9F-47C6-487B-ADEA-D7CBC8BA32D6}"/>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44879742-8F91-422B-ACE1-ECE7A8713263}"/>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265690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9709C36-9BD2-4D6A-BAFE-594FC6E00F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CO"/>
          </a:p>
        </p:txBody>
      </p:sp>
      <p:sp>
        <p:nvSpPr>
          <p:cNvPr id="3" name="Marcador de texto vertical 2">
            <a:extLst>
              <a:ext uri="{FF2B5EF4-FFF2-40B4-BE49-F238E27FC236}">
                <a16:creationId xmlns:a16="http://schemas.microsoft.com/office/drawing/2014/main" id="{D947868E-B92C-4F91-9B8A-C374BE835A43}"/>
              </a:ext>
            </a:extLst>
          </p:cNvPr>
          <p:cNvSpPr>
            <a:spLocks noGrp="1"/>
          </p:cNvSpPr>
          <p:nvPr>
            <p:ph type="body" orient="vert" idx="1"/>
          </p:nvPr>
        </p:nvSpPr>
        <p:spPr>
          <a:xfrm>
            <a:off x="4457698" y="365125"/>
            <a:ext cx="4114801"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fecha 3">
            <a:extLst>
              <a:ext uri="{FF2B5EF4-FFF2-40B4-BE49-F238E27FC236}">
                <a16:creationId xmlns:a16="http://schemas.microsoft.com/office/drawing/2014/main" id="{4F300ABA-6F60-480A-91BE-73DEB6CCFD54}"/>
              </a:ext>
            </a:extLst>
          </p:cNvPr>
          <p:cNvSpPr>
            <a:spLocks noGrp="1"/>
          </p:cNvSpPr>
          <p:nvPr>
            <p:ph type="dt" sz="half" idx="10"/>
          </p:nvPr>
        </p:nvSpPr>
        <p:spPr/>
        <p:txBody>
          <a:bodyPr/>
          <a:lstStyle/>
          <a:p>
            <a:fld id="{86CF6315-8EFA-4957-8B1F-343D251DE1AB}" type="datetimeFigureOut">
              <a:rPr lang="es-CO" smtClean="0"/>
              <a:t>25/02/2021</a:t>
            </a:fld>
            <a:endParaRPr lang="es-CO" dirty="0"/>
          </a:p>
        </p:txBody>
      </p:sp>
      <p:sp>
        <p:nvSpPr>
          <p:cNvPr id="5" name="Marcador de pie de página 4">
            <a:extLst>
              <a:ext uri="{FF2B5EF4-FFF2-40B4-BE49-F238E27FC236}">
                <a16:creationId xmlns:a16="http://schemas.microsoft.com/office/drawing/2014/main" id="{078D68B3-2C5D-4908-94A6-5DDD186B62F7}"/>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E273D45F-3A7A-45C9-9A79-640C4410A74E}"/>
              </a:ext>
            </a:extLst>
          </p:cNvPr>
          <p:cNvSpPr>
            <a:spLocks noGrp="1"/>
          </p:cNvSpPr>
          <p:nvPr>
            <p:ph type="sldNum" sz="quarter" idx="12"/>
          </p:nvPr>
        </p:nvSpPr>
        <p:spPr/>
        <p:txBody>
          <a:bodyPr/>
          <a:lstStyle/>
          <a:p>
            <a:fld id="{02AB0CCD-6591-48DB-8B0C-02F666FB18B1}" type="slidenum">
              <a:rPr lang="es-CO" smtClean="0"/>
              <a:t>‹Nº›</a:t>
            </a:fld>
            <a:endParaRPr lang="es-CO" dirty="0"/>
          </a:p>
        </p:txBody>
      </p:sp>
      <p:sp>
        <p:nvSpPr>
          <p:cNvPr id="9" name="Marcador de texto vertical 2">
            <a:extLst>
              <a:ext uri="{FF2B5EF4-FFF2-40B4-BE49-F238E27FC236}">
                <a16:creationId xmlns:a16="http://schemas.microsoft.com/office/drawing/2014/main" id="{B82BB312-C856-43C9-8F5C-0C179D08EDB8}"/>
              </a:ext>
            </a:extLst>
          </p:cNvPr>
          <p:cNvSpPr>
            <a:spLocks noGrp="1"/>
          </p:cNvSpPr>
          <p:nvPr>
            <p:ph type="body" orient="vert" idx="13"/>
          </p:nvPr>
        </p:nvSpPr>
        <p:spPr>
          <a:xfrm>
            <a:off x="342897" y="365125"/>
            <a:ext cx="4114801" cy="370991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Tree>
    <p:extLst>
      <p:ext uri="{BB962C8B-B14F-4D97-AF65-F5344CB8AC3E}">
        <p14:creationId xmlns:p14="http://schemas.microsoft.com/office/powerpoint/2010/main" val="3719512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0AB230-510B-46BA-A458-30415A4476DB}"/>
              </a:ext>
            </a:extLst>
          </p:cNvPr>
          <p:cNvSpPr>
            <a:spLocks noGrp="1"/>
          </p:cNvSpPr>
          <p:nvPr>
            <p:ph type="title"/>
          </p:nvPr>
        </p:nvSpPr>
        <p:spPr/>
        <p:txBody>
          <a:bodyPr/>
          <a:lstStyle/>
          <a:p>
            <a:r>
              <a:rPr lang="en-US"/>
              <a:t>Click to edit Master title style</a:t>
            </a:r>
            <a:endParaRPr lang="es-CO"/>
          </a:p>
        </p:txBody>
      </p:sp>
      <p:sp>
        <p:nvSpPr>
          <p:cNvPr id="3" name="Marcador de contenido 2">
            <a:extLst>
              <a:ext uri="{FF2B5EF4-FFF2-40B4-BE49-F238E27FC236}">
                <a16:creationId xmlns:a16="http://schemas.microsoft.com/office/drawing/2014/main" id="{D0852972-705E-4EE7-8C92-A2ECFCE604A5}"/>
              </a:ext>
            </a:extLst>
          </p:cNvPr>
          <p:cNvSpPr>
            <a:spLocks noGrp="1"/>
          </p:cNvSpPr>
          <p:nvPr>
            <p:ph idx="1"/>
          </p:nvPr>
        </p:nvSpPr>
        <p:spPr>
          <a:xfrm>
            <a:off x="685801" y="1825625"/>
            <a:ext cx="10667997" cy="2090392"/>
          </a:xfrm>
        </p:spPr>
        <p:txBody>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dirty="0"/>
          </a:p>
        </p:txBody>
      </p:sp>
      <p:sp>
        <p:nvSpPr>
          <p:cNvPr id="4" name="Marcador de fecha 3">
            <a:extLst>
              <a:ext uri="{FF2B5EF4-FFF2-40B4-BE49-F238E27FC236}">
                <a16:creationId xmlns:a16="http://schemas.microsoft.com/office/drawing/2014/main" id="{647B5BA6-96B9-4621-B526-119BBB5FAA0C}"/>
              </a:ext>
            </a:extLst>
          </p:cNvPr>
          <p:cNvSpPr>
            <a:spLocks noGrp="1"/>
          </p:cNvSpPr>
          <p:nvPr>
            <p:ph type="dt" sz="half" idx="10"/>
          </p:nvPr>
        </p:nvSpPr>
        <p:spPr/>
        <p:txBody>
          <a:bodyPr/>
          <a:lstStyle/>
          <a:p>
            <a:fld id="{86CF6315-8EFA-4957-8B1F-343D251DE1AB}" type="datetimeFigureOut">
              <a:rPr lang="es-CO" smtClean="0"/>
              <a:t>25/02/2021</a:t>
            </a:fld>
            <a:endParaRPr lang="es-CO" dirty="0"/>
          </a:p>
        </p:txBody>
      </p:sp>
      <p:sp>
        <p:nvSpPr>
          <p:cNvPr id="5" name="Marcador de pie de página 4">
            <a:extLst>
              <a:ext uri="{FF2B5EF4-FFF2-40B4-BE49-F238E27FC236}">
                <a16:creationId xmlns:a16="http://schemas.microsoft.com/office/drawing/2014/main" id="{768D5DBF-74C2-43DA-BA08-F929BB9B2294}"/>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0388F0D5-E917-4FE5-8E29-10C8AAF764BB}"/>
              </a:ext>
            </a:extLst>
          </p:cNvPr>
          <p:cNvSpPr>
            <a:spLocks noGrp="1"/>
          </p:cNvSpPr>
          <p:nvPr>
            <p:ph type="sldNum" sz="quarter" idx="12"/>
          </p:nvPr>
        </p:nvSpPr>
        <p:spPr/>
        <p:txBody>
          <a:bodyPr/>
          <a:lstStyle/>
          <a:p>
            <a:fld id="{02AB0CCD-6591-48DB-8B0C-02F666FB18B1}" type="slidenum">
              <a:rPr lang="es-CO" smtClean="0"/>
              <a:t>‹Nº›</a:t>
            </a:fld>
            <a:endParaRPr lang="es-CO" dirty="0"/>
          </a:p>
        </p:txBody>
      </p:sp>
      <p:sp>
        <p:nvSpPr>
          <p:cNvPr id="9" name="Marcador de contenido 2">
            <a:extLst>
              <a:ext uri="{FF2B5EF4-FFF2-40B4-BE49-F238E27FC236}">
                <a16:creationId xmlns:a16="http://schemas.microsoft.com/office/drawing/2014/main" id="{812CB0F7-CC93-4978-8EAB-608B0E4AA3AF}"/>
              </a:ext>
            </a:extLst>
          </p:cNvPr>
          <p:cNvSpPr>
            <a:spLocks noGrp="1"/>
          </p:cNvSpPr>
          <p:nvPr>
            <p:ph idx="13"/>
          </p:nvPr>
        </p:nvSpPr>
        <p:spPr>
          <a:xfrm>
            <a:off x="4669654" y="3916017"/>
            <a:ext cx="6684145" cy="2413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Tree>
    <p:extLst>
      <p:ext uri="{BB962C8B-B14F-4D97-AF65-F5344CB8AC3E}">
        <p14:creationId xmlns:p14="http://schemas.microsoft.com/office/powerpoint/2010/main" val="2116666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F1A1B7-772D-4D75-892B-27B117D804CA}"/>
              </a:ext>
            </a:extLst>
          </p:cNvPr>
          <p:cNvSpPr>
            <a:spLocks noGrp="1"/>
          </p:cNvSpPr>
          <p:nvPr>
            <p:ph type="title"/>
          </p:nvPr>
        </p:nvSpPr>
        <p:spPr>
          <a:xfrm>
            <a:off x="831850" y="1709738"/>
            <a:ext cx="10515600" cy="1957801"/>
          </a:xfrm>
        </p:spPr>
        <p:txBody>
          <a:bodyPr anchor="b"/>
          <a:lstStyle>
            <a:lvl1pPr>
              <a:defRPr sz="6000"/>
            </a:lvl1pPr>
          </a:lstStyle>
          <a:p>
            <a:r>
              <a:rPr lang="en-US"/>
              <a:t>Click to edit Master title style</a:t>
            </a:r>
            <a:endParaRPr lang="es-CO" dirty="0"/>
          </a:p>
        </p:txBody>
      </p:sp>
      <p:sp>
        <p:nvSpPr>
          <p:cNvPr id="3" name="Marcador de texto 2">
            <a:extLst>
              <a:ext uri="{FF2B5EF4-FFF2-40B4-BE49-F238E27FC236}">
                <a16:creationId xmlns:a16="http://schemas.microsoft.com/office/drawing/2014/main" id="{FF9B326C-5AAD-4A5D-9296-5664DBF19386}"/>
              </a:ext>
            </a:extLst>
          </p:cNvPr>
          <p:cNvSpPr>
            <a:spLocks noGrp="1"/>
          </p:cNvSpPr>
          <p:nvPr>
            <p:ph type="body" idx="1"/>
          </p:nvPr>
        </p:nvSpPr>
        <p:spPr>
          <a:xfrm>
            <a:off x="4313582" y="3675063"/>
            <a:ext cx="7040217" cy="1500187"/>
          </a:xfrm>
        </p:spPr>
        <p:txBody>
          <a:bodyPr/>
          <a:lstStyle>
            <a:lvl1pPr marL="0" indent="0">
              <a:buNone/>
              <a:defRPr sz="2400">
                <a:solidFill>
                  <a:srgbClr val="152B48"/>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Marcador de fecha 3">
            <a:extLst>
              <a:ext uri="{FF2B5EF4-FFF2-40B4-BE49-F238E27FC236}">
                <a16:creationId xmlns:a16="http://schemas.microsoft.com/office/drawing/2014/main" id="{EFC6101B-76EA-4336-A5AF-59DE7ADA5256}"/>
              </a:ext>
            </a:extLst>
          </p:cNvPr>
          <p:cNvSpPr>
            <a:spLocks noGrp="1"/>
          </p:cNvSpPr>
          <p:nvPr>
            <p:ph type="dt" sz="half" idx="10"/>
          </p:nvPr>
        </p:nvSpPr>
        <p:spPr/>
        <p:txBody>
          <a:bodyPr/>
          <a:lstStyle/>
          <a:p>
            <a:fld id="{86CF6315-8EFA-4957-8B1F-343D251DE1AB}" type="datetimeFigureOut">
              <a:rPr lang="es-CO" smtClean="0"/>
              <a:t>25/02/2021</a:t>
            </a:fld>
            <a:endParaRPr lang="es-CO" dirty="0"/>
          </a:p>
        </p:txBody>
      </p:sp>
      <p:sp>
        <p:nvSpPr>
          <p:cNvPr id="5" name="Marcador de pie de página 4">
            <a:extLst>
              <a:ext uri="{FF2B5EF4-FFF2-40B4-BE49-F238E27FC236}">
                <a16:creationId xmlns:a16="http://schemas.microsoft.com/office/drawing/2014/main" id="{C232D21D-9C42-4277-85E1-AB84A87F0742}"/>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D75D6901-65A5-489B-8A2A-AC46A185E954}"/>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847432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D94B4E-5A7E-47AC-84D3-3F40ADCCB1EA}"/>
              </a:ext>
            </a:extLst>
          </p:cNvPr>
          <p:cNvSpPr>
            <a:spLocks noGrp="1"/>
          </p:cNvSpPr>
          <p:nvPr>
            <p:ph type="title"/>
          </p:nvPr>
        </p:nvSpPr>
        <p:spPr/>
        <p:txBody>
          <a:bodyPr/>
          <a:lstStyle/>
          <a:p>
            <a:r>
              <a:rPr lang="en-US"/>
              <a:t>Click to edit Master title style</a:t>
            </a:r>
            <a:endParaRPr lang="es-CO"/>
          </a:p>
        </p:txBody>
      </p:sp>
      <p:sp>
        <p:nvSpPr>
          <p:cNvPr id="4" name="Marcador de contenido 3">
            <a:extLst>
              <a:ext uri="{FF2B5EF4-FFF2-40B4-BE49-F238E27FC236}">
                <a16:creationId xmlns:a16="http://schemas.microsoft.com/office/drawing/2014/main" id="{94D664EE-6701-4718-9054-5109FF57E41A}"/>
              </a:ext>
            </a:extLst>
          </p:cNvPr>
          <p:cNvSpPr>
            <a:spLocks noGrp="1"/>
          </p:cNvSpPr>
          <p:nvPr>
            <p:ph sz="half" idx="2"/>
          </p:nvPr>
        </p:nvSpPr>
        <p:spPr>
          <a:xfrm>
            <a:off x="4591878" y="1825625"/>
            <a:ext cx="676192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5" name="Marcador de fecha 4">
            <a:extLst>
              <a:ext uri="{FF2B5EF4-FFF2-40B4-BE49-F238E27FC236}">
                <a16:creationId xmlns:a16="http://schemas.microsoft.com/office/drawing/2014/main" id="{1749F008-5191-4482-9476-FAD016A650DE}"/>
              </a:ext>
            </a:extLst>
          </p:cNvPr>
          <p:cNvSpPr>
            <a:spLocks noGrp="1"/>
          </p:cNvSpPr>
          <p:nvPr>
            <p:ph type="dt" sz="half" idx="10"/>
          </p:nvPr>
        </p:nvSpPr>
        <p:spPr/>
        <p:txBody>
          <a:bodyPr/>
          <a:lstStyle/>
          <a:p>
            <a:fld id="{86CF6315-8EFA-4957-8B1F-343D251DE1AB}" type="datetimeFigureOut">
              <a:rPr lang="es-CO" smtClean="0"/>
              <a:t>25/02/2021</a:t>
            </a:fld>
            <a:endParaRPr lang="es-CO" dirty="0"/>
          </a:p>
        </p:txBody>
      </p:sp>
      <p:sp>
        <p:nvSpPr>
          <p:cNvPr id="6" name="Marcador de pie de página 5">
            <a:extLst>
              <a:ext uri="{FF2B5EF4-FFF2-40B4-BE49-F238E27FC236}">
                <a16:creationId xmlns:a16="http://schemas.microsoft.com/office/drawing/2014/main" id="{2D374705-EC7E-43CD-A8BA-700FE6E243F1}"/>
              </a:ext>
            </a:extLst>
          </p:cNvPr>
          <p:cNvSpPr>
            <a:spLocks noGrp="1"/>
          </p:cNvSpPr>
          <p:nvPr>
            <p:ph type="ftr" sz="quarter" idx="11"/>
          </p:nvPr>
        </p:nvSpPr>
        <p:spPr/>
        <p:txBody>
          <a:bodyPr/>
          <a:lstStyle/>
          <a:p>
            <a:endParaRPr lang="es-CO" dirty="0"/>
          </a:p>
        </p:txBody>
      </p:sp>
      <p:sp>
        <p:nvSpPr>
          <p:cNvPr id="7" name="Marcador de número de diapositiva 6">
            <a:extLst>
              <a:ext uri="{FF2B5EF4-FFF2-40B4-BE49-F238E27FC236}">
                <a16:creationId xmlns:a16="http://schemas.microsoft.com/office/drawing/2014/main" id="{5298F706-3B1B-4FF9-88B2-38308E9FDEAD}"/>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63640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359AB5-B49C-4FFE-8A17-CE1143B3AA55}"/>
              </a:ext>
            </a:extLst>
          </p:cNvPr>
          <p:cNvSpPr>
            <a:spLocks noGrp="1"/>
          </p:cNvSpPr>
          <p:nvPr>
            <p:ph type="title"/>
          </p:nvPr>
        </p:nvSpPr>
        <p:spPr>
          <a:xfrm>
            <a:off x="839788" y="365125"/>
            <a:ext cx="10515600" cy="1325563"/>
          </a:xfrm>
        </p:spPr>
        <p:txBody>
          <a:bodyPr/>
          <a:lstStyle/>
          <a:p>
            <a:r>
              <a:rPr lang="en-US"/>
              <a:t>Click to edit Master title style</a:t>
            </a:r>
            <a:endParaRPr lang="es-CO" dirty="0"/>
          </a:p>
        </p:txBody>
      </p:sp>
      <p:sp>
        <p:nvSpPr>
          <p:cNvPr id="5" name="Marcador de texto 4">
            <a:extLst>
              <a:ext uri="{FF2B5EF4-FFF2-40B4-BE49-F238E27FC236}">
                <a16:creationId xmlns:a16="http://schemas.microsoft.com/office/drawing/2014/main" id="{374D0541-6456-44EA-8EDE-0DA35BC4BE16}"/>
              </a:ext>
            </a:extLst>
          </p:cNvPr>
          <p:cNvSpPr>
            <a:spLocks noGrp="1"/>
          </p:cNvSpPr>
          <p:nvPr>
            <p:ph type="body" sz="quarter" idx="3"/>
          </p:nvPr>
        </p:nvSpPr>
        <p:spPr>
          <a:xfrm>
            <a:off x="4562061" y="1681163"/>
            <a:ext cx="6793327" cy="82391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Marcador de contenido 5">
            <a:extLst>
              <a:ext uri="{FF2B5EF4-FFF2-40B4-BE49-F238E27FC236}">
                <a16:creationId xmlns:a16="http://schemas.microsoft.com/office/drawing/2014/main" id="{ECD6A3DD-A066-4224-8516-F51699A7A42D}"/>
              </a:ext>
            </a:extLst>
          </p:cNvPr>
          <p:cNvSpPr>
            <a:spLocks noGrp="1"/>
          </p:cNvSpPr>
          <p:nvPr>
            <p:ph sz="quarter" idx="4"/>
          </p:nvPr>
        </p:nvSpPr>
        <p:spPr>
          <a:xfrm>
            <a:off x="4562061" y="2505075"/>
            <a:ext cx="679332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7" name="Marcador de fecha 6">
            <a:extLst>
              <a:ext uri="{FF2B5EF4-FFF2-40B4-BE49-F238E27FC236}">
                <a16:creationId xmlns:a16="http://schemas.microsoft.com/office/drawing/2014/main" id="{25B1CEC8-2EE5-4FC9-94AA-7C888ABF70E2}"/>
              </a:ext>
            </a:extLst>
          </p:cNvPr>
          <p:cNvSpPr>
            <a:spLocks noGrp="1"/>
          </p:cNvSpPr>
          <p:nvPr>
            <p:ph type="dt" sz="half" idx="10"/>
          </p:nvPr>
        </p:nvSpPr>
        <p:spPr/>
        <p:txBody>
          <a:bodyPr/>
          <a:lstStyle/>
          <a:p>
            <a:fld id="{86CF6315-8EFA-4957-8B1F-343D251DE1AB}" type="datetimeFigureOut">
              <a:rPr lang="es-CO" smtClean="0"/>
              <a:t>25/02/2021</a:t>
            </a:fld>
            <a:endParaRPr lang="es-CO" dirty="0"/>
          </a:p>
        </p:txBody>
      </p:sp>
      <p:sp>
        <p:nvSpPr>
          <p:cNvPr id="8" name="Marcador de pie de página 7">
            <a:extLst>
              <a:ext uri="{FF2B5EF4-FFF2-40B4-BE49-F238E27FC236}">
                <a16:creationId xmlns:a16="http://schemas.microsoft.com/office/drawing/2014/main" id="{5B828688-3403-4A3E-BE99-690BD45BAE34}"/>
              </a:ext>
            </a:extLst>
          </p:cNvPr>
          <p:cNvSpPr>
            <a:spLocks noGrp="1"/>
          </p:cNvSpPr>
          <p:nvPr>
            <p:ph type="ftr" sz="quarter" idx="11"/>
          </p:nvPr>
        </p:nvSpPr>
        <p:spPr/>
        <p:txBody>
          <a:bodyPr/>
          <a:lstStyle/>
          <a:p>
            <a:endParaRPr lang="es-CO" dirty="0"/>
          </a:p>
        </p:txBody>
      </p:sp>
      <p:sp>
        <p:nvSpPr>
          <p:cNvPr id="9" name="Marcador de número de diapositiva 8">
            <a:extLst>
              <a:ext uri="{FF2B5EF4-FFF2-40B4-BE49-F238E27FC236}">
                <a16:creationId xmlns:a16="http://schemas.microsoft.com/office/drawing/2014/main" id="{87F64CFD-C2A2-4388-BBFA-BD36C2F25EF9}"/>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3659455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45552E-E0E0-4B03-B999-37BDBB2B7694}"/>
              </a:ext>
            </a:extLst>
          </p:cNvPr>
          <p:cNvSpPr>
            <a:spLocks noGrp="1"/>
          </p:cNvSpPr>
          <p:nvPr>
            <p:ph type="title"/>
          </p:nvPr>
        </p:nvSpPr>
        <p:spPr/>
        <p:txBody>
          <a:bodyPr/>
          <a:lstStyle/>
          <a:p>
            <a:r>
              <a:rPr lang="en-US"/>
              <a:t>Click to edit Master title style</a:t>
            </a:r>
            <a:endParaRPr lang="es-CO"/>
          </a:p>
        </p:txBody>
      </p:sp>
      <p:sp>
        <p:nvSpPr>
          <p:cNvPr id="3" name="Marcador de fecha 2">
            <a:extLst>
              <a:ext uri="{FF2B5EF4-FFF2-40B4-BE49-F238E27FC236}">
                <a16:creationId xmlns:a16="http://schemas.microsoft.com/office/drawing/2014/main" id="{58ED610B-0321-476E-9BDD-9AF9E1F64A95}"/>
              </a:ext>
            </a:extLst>
          </p:cNvPr>
          <p:cNvSpPr>
            <a:spLocks noGrp="1"/>
          </p:cNvSpPr>
          <p:nvPr>
            <p:ph type="dt" sz="half" idx="10"/>
          </p:nvPr>
        </p:nvSpPr>
        <p:spPr/>
        <p:txBody>
          <a:bodyPr/>
          <a:lstStyle/>
          <a:p>
            <a:fld id="{86CF6315-8EFA-4957-8B1F-343D251DE1AB}" type="datetimeFigureOut">
              <a:rPr lang="es-CO" smtClean="0"/>
              <a:t>25/02/2021</a:t>
            </a:fld>
            <a:endParaRPr lang="es-CO" dirty="0"/>
          </a:p>
        </p:txBody>
      </p:sp>
      <p:sp>
        <p:nvSpPr>
          <p:cNvPr id="4" name="Marcador de pie de página 3">
            <a:extLst>
              <a:ext uri="{FF2B5EF4-FFF2-40B4-BE49-F238E27FC236}">
                <a16:creationId xmlns:a16="http://schemas.microsoft.com/office/drawing/2014/main" id="{B94B43B3-517F-4151-8DE4-861C3C25DF27}"/>
              </a:ext>
            </a:extLst>
          </p:cNvPr>
          <p:cNvSpPr>
            <a:spLocks noGrp="1"/>
          </p:cNvSpPr>
          <p:nvPr>
            <p:ph type="ftr" sz="quarter" idx="11"/>
          </p:nvPr>
        </p:nvSpPr>
        <p:spPr/>
        <p:txBody>
          <a:bodyPr/>
          <a:lstStyle/>
          <a:p>
            <a:endParaRPr lang="es-CO" dirty="0"/>
          </a:p>
        </p:txBody>
      </p:sp>
      <p:sp>
        <p:nvSpPr>
          <p:cNvPr id="5" name="Marcador de número de diapositiva 4">
            <a:extLst>
              <a:ext uri="{FF2B5EF4-FFF2-40B4-BE49-F238E27FC236}">
                <a16:creationId xmlns:a16="http://schemas.microsoft.com/office/drawing/2014/main" id="{5C0816D1-42B2-40D3-B7F5-3134B038E7DB}"/>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4248830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9101B7F-8231-49AA-9066-E09F3127EEE9}"/>
              </a:ext>
            </a:extLst>
          </p:cNvPr>
          <p:cNvSpPr>
            <a:spLocks noGrp="1"/>
          </p:cNvSpPr>
          <p:nvPr>
            <p:ph type="dt" sz="half" idx="10"/>
          </p:nvPr>
        </p:nvSpPr>
        <p:spPr/>
        <p:txBody>
          <a:bodyPr/>
          <a:lstStyle/>
          <a:p>
            <a:fld id="{86CF6315-8EFA-4957-8B1F-343D251DE1AB}" type="datetimeFigureOut">
              <a:rPr lang="es-CO" smtClean="0"/>
              <a:t>25/02/2021</a:t>
            </a:fld>
            <a:endParaRPr lang="es-CO" dirty="0"/>
          </a:p>
        </p:txBody>
      </p:sp>
      <p:sp>
        <p:nvSpPr>
          <p:cNvPr id="3" name="Marcador de pie de página 2">
            <a:extLst>
              <a:ext uri="{FF2B5EF4-FFF2-40B4-BE49-F238E27FC236}">
                <a16:creationId xmlns:a16="http://schemas.microsoft.com/office/drawing/2014/main" id="{E8C27FB9-FFA6-4E46-B67E-824570F85C4F}"/>
              </a:ext>
            </a:extLst>
          </p:cNvPr>
          <p:cNvSpPr>
            <a:spLocks noGrp="1"/>
          </p:cNvSpPr>
          <p:nvPr>
            <p:ph type="ftr" sz="quarter" idx="11"/>
          </p:nvPr>
        </p:nvSpPr>
        <p:spPr/>
        <p:txBody>
          <a:bodyPr/>
          <a:lstStyle/>
          <a:p>
            <a:endParaRPr lang="es-CO" dirty="0"/>
          </a:p>
        </p:txBody>
      </p:sp>
      <p:sp>
        <p:nvSpPr>
          <p:cNvPr id="4" name="Marcador de número de diapositiva 3">
            <a:extLst>
              <a:ext uri="{FF2B5EF4-FFF2-40B4-BE49-F238E27FC236}">
                <a16:creationId xmlns:a16="http://schemas.microsoft.com/office/drawing/2014/main" id="{6C6F992B-FA33-4EF0-A371-7FB8AB4EBE0C}"/>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203614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B55C37-8A66-4194-8B48-3492CE49FCC7}"/>
              </a:ext>
            </a:extLst>
          </p:cNvPr>
          <p:cNvSpPr>
            <a:spLocks noGrp="1"/>
          </p:cNvSpPr>
          <p:nvPr>
            <p:ph type="title"/>
          </p:nvPr>
        </p:nvSpPr>
        <p:spPr>
          <a:xfrm>
            <a:off x="839788" y="457200"/>
            <a:ext cx="3932237" cy="1828800"/>
          </a:xfrm>
        </p:spPr>
        <p:txBody>
          <a:bodyPr anchor="b"/>
          <a:lstStyle>
            <a:lvl1pPr>
              <a:defRPr sz="3200"/>
            </a:lvl1pPr>
          </a:lstStyle>
          <a:p>
            <a:r>
              <a:rPr lang="en-US"/>
              <a:t>Click to edit Master title style</a:t>
            </a:r>
            <a:endParaRPr lang="es-CO"/>
          </a:p>
        </p:txBody>
      </p:sp>
      <p:sp>
        <p:nvSpPr>
          <p:cNvPr id="3" name="Marcador de contenido 2">
            <a:extLst>
              <a:ext uri="{FF2B5EF4-FFF2-40B4-BE49-F238E27FC236}">
                <a16:creationId xmlns:a16="http://schemas.microsoft.com/office/drawing/2014/main" id="{024EE391-0CA3-46D5-BA01-0747611F58D5}"/>
              </a:ext>
            </a:extLst>
          </p:cNvPr>
          <p:cNvSpPr>
            <a:spLocks noGrp="1"/>
          </p:cNvSpPr>
          <p:nvPr>
            <p:ph idx="1"/>
          </p:nvPr>
        </p:nvSpPr>
        <p:spPr>
          <a:xfrm>
            <a:off x="4985336" y="1097722"/>
            <a:ext cx="633612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texto 3">
            <a:extLst>
              <a:ext uri="{FF2B5EF4-FFF2-40B4-BE49-F238E27FC236}">
                <a16:creationId xmlns:a16="http://schemas.microsoft.com/office/drawing/2014/main" id="{5E470823-846D-4C9D-A634-758AADAE936A}"/>
              </a:ext>
            </a:extLst>
          </p:cNvPr>
          <p:cNvSpPr>
            <a:spLocks noGrp="1"/>
          </p:cNvSpPr>
          <p:nvPr>
            <p:ph type="body" sz="half" idx="2"/>
          </p:nvPr>
        </p:nvSpPr>
        <p:spPr>
          <a:xfrm>
            <a:off x="838200" y="2263775"/>
            <a:ext cx="3932237" cy="2057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Marcador de fecha 4">
            <a:extLst>
              <a:ext uri="{FF2B5EF4-FFF2-40B4-BE49-F238E27FC236}">
                <a16:creationId xmlns:a16="http://schemas.microsoft.com/office/drawing/2014/main" id="{AD3B5D89-E0B9-4201-893E-1DC7B83CEC64}"/>
              </a:ext>
            </a:extLst>
          </p:cNvPr>
          <p:cNvSpPr>
            <a:spLocks noGrp="1"/>
          </p:cNvSpPr>
          <p:nvPr>
            <p:ph type="dt" sz="half" idx="10"/>
          </p:nvPr>
        </p:nvSpPr>
        <p:spPr/>
        <p:txBody>
          <a:bodyPr/>
          <a:lstStyle/>
          <a:p>
            <a:fld id="{86CF6315-8EFA-4957-8B1F-343D251DE1AB}" type="datetimeFigureOut">
              <a:rPr lang="es-CO" smtClean="0"/>
              <a:t>25/02/2021</a:t>
            </a:fld>
            <a:endParaRPr lang="es-CO" dirty="0"/>
          </a:p>
        </p:txBody>
      </p:sp>
      <p:sp>
        <p:nvSpPr>
          <p:cNvPr id="6" name="Marcador de pie de página 5">
            <a:extLst>
              <a:ext uri="{FF2B5EF4-FFF2-40B4-BE49-F238E27FC236}">
                <a16:creationId xmlns:a16="http://schemas.microsoft.com/office/drawing/2014/main" id="{5378A9D8-E9CE-48AA-B8A0-C31015237A27}"/>
              </a:ext>
            </a:extLst>
          </p:cNvPr>
          <p:cNvSpPr>
            <a:spLocks noGrp="1"/>
          </p:cNvSpPr>
          <p:nvPr>
            <p:ph type="ftr" sz="quarter" idx="11"/>
          </p:nvPr>
        </p:nvSpPr>
        <p:spPr/>
        <p:txBody>
          <a:bodyPr/>
          <a:lstStyle/>
          <a:p>
            <a:endParaRPr lang="es-CO" dirty="0"/>
          </a:p>
        </p:txBody>
      </p:sp>
      <p:sp>
        <p:nvSpPr>
          <p:cNvPr id="7" name="Marcador de número de diapositiva 6">
            <a:extLst>
              <a:ext uri="{FF2B5EF4-FFF2-40B4-BE49-F238E27FC236}">
                <a16:creationId xmlns:a16="http://schemas.microsoft.com/office/drawing/2014/main" id="{19DD2967-F181-41FE-9E18-6D7ED3CC46BC}"/>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644244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B50178-0339-493E-A5F4-3BED390B22DC}"/>
              </a:ext>
            </a:extLst>
          </p:cNvPr>
          <p:cNvSpPr>
            <a:spLocks noGrp="1"/>
          </p:cNvSpPr>
          <p:nvPr>
            <p:ph type="title"/>
          </p:nvPr>
        </p:nvSpPr>
        <p:spPr>
          <a:xfrm>
            <a:off x="839788" y="457199"/>
            <a:ext cx="3932237" cy="1938129"/>
          </a:xfrm>
        </p:spPr>
        <p:txBody>
          <a:bodyPr anchor="b"/>
          <a:lstStyle>
            <a:lvl1pPr>
              <a:defRPr sz="3200"/>
            </a:lvl1pPr>
          </a:lstStyle>
          <a:p>
            <a:r>
              <a:rPr lang="en-US"/>
              <a:t>Click to edit Master title style</a:t>
            </a:r>
            <a:endParaRPr lang="es-CO"/>
          </a:p>
        </p:txBody>
      </p:sp>
      <p:sp>
        <p:nvSpPr>
          <p:cNvPr id="3" name="Marcador de posición de imagen 2">
            <a:extLst>
              <a:ext uri="{FF2B5EF4-FFF2-40B4-BE49-F238E27FC236}">
                <a16:creationId xmlns:a16="http://schemas.microsoft.com/office/drawing/2014/main" id="{F248A928-B801-4B0F-B845-F5F594E358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s-CO" dirty="0"/>
          </a:p>
        </p:txBody>
      </p:sp>
      <p:sp>
        <p:nvSpPr>
          <p:cNvPr id="4" name="Marcador de texto 3">
            <a:extLst>
              <a:ext uri="{FF2B5EF4-FFF2-40B4-BE49-F238E27FC236}">
                <a16:creationId xmlns:a16="http://schemas.microsoft.com/office/drawing/2014/main" id="{E73A892E-8CD1-4179-BB23-621C0A02365A}"/>
              </a:ext>
            </a:extLst>
          </p:cNvPr>
          <p:cNvSpPr>
            <a:spLocks noGrp="1"/>
          </p:cNvSpPr>
          <p:nvPr>
            <p:ph type="body" sz="half" idx="2"/>
          </p:nvPr>
        </p:nvSpPr>
        <p:spPr>
          <a:xfrm>
            <a:off x="836612" y="2395328"/>
            <a:ext cx="3932237" cy="193813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Marcador de fecha 4">
            <a:extLst>
              <a:ext uri="{FF2B5EF4-FFF2-40B4-BE49-F238E27FC236}">
                <a16:creationId xmlns:a16="http://schemas.microsoft.com/office/drawing/2014/main" id="{9B7A5898-E776-4E35-9018-F93701CB6919}"/>
              </a:ext>
            </a:extLst>
          </p:cNvPr>
          <p:cNvSpPr>
            <a:spLocks noGrp="1"/>
          </p:cNvSpPr>
          <p:nvPr>
            <p:ph type="dt" sz="half" idx="10"/>
          </p:nvPr>
        </p:nvSpPr>
        <p:spPr/>
        <p:txBody>
          <a:bodyPr/>
          <a:lstStyle/>
          <a:p>
            <a:fld id="{86CF6315-8EFA-4957-8B1F-343D251DE1AB}" type="datetimeFigureOut">
              <a:rPr lang="es-CO" smtClean="0"/>
              <a:t>25/02/2021</a:t>
            </a:fld>
            <a:endParaRPr lang="es-CO" dirty="0"/>
          </a:p>
        </p:txBody>
      </p:sp>
      <p:sp>
        <p:nvSpPr>
          <p:cNvPr id="6" name="Marcador de pie de página 5">
            <a:extLst>
              <a:ext uri="{FF2B5EF4-FFF2-40B4-BE49-F238E27FC236}">
                <a16:creationId xmlns:a16="http://schemas.microsoft.com/office/drawing/2014/main" id="{3C735FD8-D311-44BB-B68C-AF313C5AB761}"/>
              </a:ext>
            </a:extLst>
          </p:cNvPr>
          <p:cNvSpPr>
            <a:spLocks noGrp="1"/>
          </p:cNvSpPr>
          <p:nvPr>
            <p:ph type="ftr" sz="quarter" idx="11"/>
          </p:nvPr>
        </p:nvSpPr>
        <p:spPr/>
        <p:txBody>
          <a:bodyPr/>
          <a:lstStyle/>
          <a:p>
            <a:endParaRPr lang="es-CO" dirty="0"/>
          </a:p>
        </p:txBody>
      </p:sp>
      <p:sp>
        <p:nvSpPr>
          <p:cNvPr id="7" name="Marcador de número de diapositiva 6">
            <a:extLst>
              <a:ext uri="{FF2B5EF4-FFF2-40B4-BE49-F238E27FC236}">
                <a16:creationId xmlns:a16="http://schemas.microsoft.com/office/drawing/2014/main" id="{A919E25C-900D-4F62-A21D-CCF3C63E1C25}"/>
              </a:ext>
            </a:extLst>
          </p:cNvPr>
          <p:cNvSpPr>
            <a:spLocks noGrp="1"/>
          </p:cNvSpPr>
          <p:nvPr>
            <p:ph type="sldNum" sz="quarter" idx="12"/>
          </p:nvPr>
        </p:nvSpPr>
        <p:spPr/>
        <p:txBody>
          <a:bodyPr/>
          <a:lstStyle/>
          <a:p>
            <a:fld id="{02AB0CCD-6591-48DB-8B0C-02F666FB18B1}" type="slidenum">
              <a:rPr lang="es-CO" smtClean="0"/>
              <a:t>‹Nº›</a:t>
            </a:fld>
            <a:endParaRPr lang="es-CO" dirty="0"/>
          </a:p>
        </p:txBody>
      </p:sp>
    </p:spTree>
    <p:extLst>
      <p:ext uri="{BB962C8B-B14F-4D97-AF65-F5344CB8AC3E}">
        <p14:creationId xmlns:p14="http://schemas.microsoft.com/office/powerpoint/2010/main" val="143723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C7114FF-0857-4F90-9F06-BB38153745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B5C99329-E129-454C-ABE2-297FFEBB817B}"/>
              </a:ext>
            </a:extLst>
          </p:cNvPr>
          <p:cNvSpPr>
            <a:spLocks noGrp="1"/>
          </p:cNvSpPr>
          <p:nvPr>
            <p:ph type="body" idx="1"/>
          </p:nvPr>
        </p:nvSpPr>
        <p:spPr>
          <a:xfrm>
            <a:off x="4263888" y="1825625"/>
            <a:ext cx="7033590" cy="4530725"/>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9FA192E3-AE8E-451E-B7EA-62C5FC52A9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CF6315-8EFA-4957-8B1F-343D251DE1AB}" type="datetimeFigureOut">
              <a:rPr lang="es-CO" smtClean="0"/>
              <a:t>25/02/2021</a:t>
            </a:fld>
            <a:endParaRPr lang="es-CO" dirty="0"/>
          </a:p>
        </p:txBody>
      </p:sp>
      <p:sp>
        <p:nvSpPr>
          <p:cNvPr id="5" name="Marcador de pie de página 4">
            <a:extLst>
              <a:ext uri="{FF2B5EF4-FFF2-40B4-BE49-F238E27FC236}">
                <a16:creationId xmlns:a16="http://schemas.microsoft.com/office/drawing/2014/main" id="{620D69EF-6718-4696-9E2F-7A83A62FB4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p>
        </p:txBody>
      </p:sp>
      <p:sp>
        <p:nvSpPr>
          <p:cNvPr id="6" name="Marcador de número de diapositiva 5">
            <a:extLst>
              <a:ext uri="{FF2B5EF4-FFF2-40B4-BE49-F238E27FC236}">
                <a16:creationId xmlns:a16="http://schemas.microsoft.com/office/drawing/2014/main" id="{99317729-648F-433D-B41C-1A360C5FBC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AB0CCD-6591-48DB-8B0C-02F666FB18B1}" type="slidenum">
              <a:rPr lang="es-CO" smtClean="0"/>
              <a:t>‹Nº›</a:t>
            </a:fld>
            <a:endParaRPr lang="es-CO" dirty="0"/>
          </a:p>
        </p:txBody>
      </p:sp>
    </p:spTree>
    <p:extLst>
      <p:ext uri="{BB962C8B-B14F-4D97-AF65-F5344CB8AC3E}">
        <p14:creationId xmlns:p14="http://schemas.microsoft.com/office/powerpoint/2010/main" val="419466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arget="../media/image14.png" Type="http://schemas.openxmlformats.org/officeDocument/2006/relationships/image"/><Relationship Id="rId2" Target="../media/image13.jpeg" Type="http://schemas.openxmlformats.org/officeDocument/2006/relationships/image"/><Relationship Id="rId1" Target="../slideLayouts/slideLayout2.xml" Type="http://schemas.openxmlformats.org/officeDocument/2006/relationships/slideLayout"/></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arget="../media/image19.jpeg" Type="http://schemas.openxmlformats.org/officeDocument/2006/relationships/image"/><Relationship Id="rId2" Target="../media/image18.jpeg" Type="http://schemas.openxmlformats.org/officeDocument/2006/relationships/image"/><Relationship Id="rId1" Target="../slideLayouts/slideLayout2.xml" Type="http://schemas.openxmlformats.org/officeDocument/2006/relationships/slideLayout"/><Relationship Id="rId4" Target="../media/image20.jpeg" Type="http://schemas.openxmlformats.org/officeDocument/2006/relationships/image"/></Relationships>
</file>

<file path=ppt/slides/_rels/slide16.xml.rels><?xml version="1.0" encoding="UTF-8" standalone="yes" ?><Relationships xmlns="http://schemas.openxmlformats.org/package/2006/relationships"><Relationship Id="rId3" Target="../media/image22.jpeg" Type="http://schemas.openxmlformats.org/officeDocument/2006/relationships/image"/><Relationship Id="rId2" Target="../media/image21.jpeg" Type="http://schemas.openxmlformats.org/officeDocument/2006/relationships/image"/><Relationship Id="rId1" Target="../slideLayouts/slideLayout2.xml" Type="http://schemas.openxmlformats.org/officeDocument/2006/relationships/slideLayout"/></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arget="../media/image24.png" Type="http://schemas.openxmlformats.org/officeDocument/2006/relationships/image"/><Relationship Id="rId2" Target="../notesSlides/notesSlide8.xml" Type="http://schemas.openxmlformats.org/officeDocument/2006/relationships/notesSlide"/><Relationship Id="rId1" Target="../slideLayouts/slideLayout2.xml" Type="http://schemas.openxmlformats.org/officeDocument/2006/relationships/slideLayout"/><Relationship Id="rId4" Target="../media/image25.jpeg" Type="http://schemas.openxmlformats.org/officeDocument/2006/relationships/image"/></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arget="../media/image26.png" Type="http://schemas.openxmlformats.org/officeDocument/2006/relationships/image"/><Relationship Id="rId2" Target="../notesSlides/notesSlide12.xml" Type="http://schemas.openxmlformats.org/officeDocument/2006/relationships/notesSlide"/><Relationship Id="rId1" Target="../slideLayouts/slideLayout5.xml" Type="http://schemas.openxmlformats.org/officeDocument/2006/relationships/slideLayout"/><Relationship Id="rId4" Target="../media/image27.png" Type="http://schemas.openxmlformats.org/officeDocument/2006/relationships/image"/></Relationships>
</file>

<file path=ppt/slides/_rels/slide25.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arget="../media/image30.jpeg" Type="http://schemas.openxmlformats.org/officeDocument/2006/relationships/image"/><Relationship Id="rId1" Target="../slideLayouts/slideLayout5.xml" Type="http://schemas.openxmlformats.org/officeDocument/2006/relationships/slideLayout"/></Relationships>
</file>

<file path=ppt/slides/_rels/slide27.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arget="../media/image33.jpeg" Type="http://schemas.openxmlformats.org/officeDocument/2006/relationships/image"/><Relationship Id="rId2" Target="../media/image32.jpeg" Type="http://schemas.openxmlformats.org/officeDocument/2006/relationships/image"/><Relationship Id="rId1" Target="../slideLayouts/slideLayout5.xml" Type="http://schemas.openxmlformats.org/officeDocument/2006/relationships/slideLayout"/></Relationships>
</file>

<file path=ppt/slides/_rels/slide3.xml.rels><?xml version="1.0" encoding="UTF-8" standalone="yes" ?><Relationships xmlns="http://schemas.openxmlformats.org/package/2006/relationships"><Relationship Id="rId3" Target="../media/image3.jpeg" Type="http://schemas.openxmlformats.org/officeDocument/2006/relationships/image"/><Relationship Id="rId2" Target="../notesSlides/notesSlide1.xml" Type="http://schemas.openxmlformats.org/officeDocument/2006/relationships/notesSlide"/><Relationship Id="rId1" Target="../slideLayouts/slideLayout2.xml" Type="http://schemas.openxmlformats.org/officeDocument/2006/relationships/slideLayout"/><Relationship Id="rId5" Target="../media/image5.jpeg" Type="http://schemas.openxmlformats.org/officeDocument/2006/relationships/image"/><Relationship Id="rId4" Target="../media/image4.jpeg" Type="http://schemas.openxmlformats.org/officeDocument/2006/relationships/image"/></Relationships>
</file>

<file path=ppt/slides/_rels/slide30.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arget="../media/image35.jpeg" Type="http://schemas.openxmlformats.org/officeDocument/2006/relationships/image"/><Relationship Id="rId2" Target="../notesSlides/notesSlide14.xml" Type="http://schemas.openxmlformats.org/officeDocument/2006/relationships/notesSlide"/><Relationship Id="rId1" Target="../slideLayouts/slideLayout5.xml" Type="http://schemas.openxmlformats.org/officeDocument/2006/relationships/slideLayout"/><Relationship Id="rId4" Target="../media/image36.png" Type="http://schemas.openxmlformats.org/officeDocument/2006/relationships/image"/></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arget="../media/image7.jpeg" Type="http://schemas.openxmlformats.org/officeDocument/2006/relationships/image"/><Relationship Id="rId2" Target="../notesSlides/notesSlide3.xml" Type="http://schemas.openxmlformats.org/officeDocument/2006/relationships/notesSlide"/><Relationship Id="rId1" Target="../slideLayouts/slideLayout2.xml" Type="http://schemas.openxmlformats.org/officeDocument/2006/relationships/slideLayout"/></Relationships>
</file>

<file path=ppt/slides/_rels/slide6.xml.rels><?xml version="1.0" encoding="UTF-8" standalone="yes" ?><Relationships xmlns="http://schemas.openxmlformats.org/package/2006/relationships"><Relationship Id="rId3" Target="../media/image8.jpeg" Type="http://schemas.openxmlformats.org/officeDocument/2006/relationships/image"/><Relationship Id="rId2" Target="../notesSlides/notesSlide4.xml" Type="http://schemas.openxmlformats.org/officeDocument/2006/relationships/notesSlide"/><Relationship Id="rId1" Target="../slideLayouts/slideLayout2.xml" Type="http://schemas.openxmlformats.org/officeDocument/2006/relationships/slideLayout"/><Relationship Id="rId5" Target="../media/image10.jpeg" Type="http://schemas.openxmlformats.org/officeDocument/2006/relationships/image"/><Relationship Id="rId4" Target="../media/image9.jpeg" Type="http://schemas.openxmlformats.org/officeDocument/2006/relationships/image"/></Relationships>
</file>

<file path=ppt/slides/_rels/slide7.xml.rels><?xml version="1.0" encoding="UTF-8" standalone="yes" ?><Relationships xmlns="http://schemas.openxmlformats.org/package/2006/relationships"><Relationship Id="rId3" Target="../media/image12.jpeg" Type="http://schemas.openxmlformats.org/officeDocument/2006/relationships/image"/><Relationship Id="rId2" Target="../media/image11.jpeg" Type="http://schemas.openxmlformats.org/officeDocument/2006/relationships/image"/><Relationship Id="rId1" Target="../slideLayouts/slideLayout2.xml" Type="http://schemas.openxmlformats.org/officeDocument/2006/relationships/slideLayout"/></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D028C-6784-4ACF-BF2C-6344CE1CE6C6}"/>
              </a:ext>
            </a:extLst>
          </p:cNvPr>
          <p:cNvSpPr>
            <a:spLocks noGrp="1"/>
          </p:cNvSpPr>
          <p:nvPr>
            <p:ph type="ctrTitle"/>
          </p:nvPr>
        </p:nvSpPr>
        <p:spPr>
          <a:xfrm>
            <a:off x="1895581" y="273337"/>
            <a:ext cx="8400836" cy="2387600"/>
          </a:xfrm>
        </p:spPr>
        <p:txBody>
          <a:bodyPr>
            <a:normAutofit/>
          </a:bodyPr>
          <a:lstStyle/>
          <a:p>
            <a:r>
              <a:rPr lang="es-CO" sz="5400" b="0" dirty="0"/>
              <a:t>Enfoque del paciente con mordeduras</a:t>
            </a:r>
          </a:p>
        </p:txBody>
      </p:sp>
      <p:sp>
        <p:nvSpPr>
          <p:cNvPr id="4" name="Subtitle 2">
            <a:extLst>
              <a:ext uri="{FF2B5EF4-FFF2-40B4-BE49-F238E27FC236}">
                <a16:creationId xmlns:a16="http://schemas.microsoft.com/office/drawing/2014/main" id="{EC0A6FB0-9FA7-FD44-9529-DFC0A3EC2BF0}"/>
              </a:ext>
            </a:extLst>
          </p:cNvPr>
          <p:cNvSpPr txBox="1">
            <a:spLocks/>
          </p:cNvSpPr>
          <p:nvPr/>
        </p:nvSpPr>
        <p:spPr>
          <a:xfrm>
            <a:off x="1476448" y="2958217"/>
            <a:ext cx="9239101"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52B48"/>
                </a:solidFill>
                <a:latin typeface="Montserrat" panose="02000505000000020004" pitchFamily="2"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52B48"/>
                </a:solidFill>
                <a:latin typeface="Montserrat" panose="02000505000000020004" pitchFamily="2"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52B48"/>
                </a:solidFill>
                <a:latin typeface="Montserrat" panose="02000505000000020004" pitchFamily="2"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52B48"/>
                </a:solidFill>
                <a:latin typeface="Montserrat" panose="02000505000000020004" pitchFamily="2"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CO" b="1" dirty="0"/>
              <a:t>Juan Gabriel Ciro Peláez</a:t>
            </a:r>
          </a:p>
          <a:p>
            <a:r>
              <a:rPr lang="en-CO" dirty="0"/>
              <a:t>Residente Cirugía Plástica, Maxilofacial y de la Mano</a:t>
            </a:r>
          </a:p>
          <a:p>
            <a:r>
              <a:rPr lang="en-CO" dirty="0"/>
              <a:t>Universidad de Antioquia</a:t>
            </a:r>
          </a:p>
        </p:txBody>
      </p:sp>
    </p:spTree>
    <p:extLst>
      <p:ext uri="{BB962C8B-B14F-4D97-AF65-F5344CB8AC3E}">
        <p14:creationId xmlns:p14="http://schemas.microsoft.com/office/powerpoint/2010/main" val="2020178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D1996-B07E-CF4C-B3C5-BBDE54E64374}"/>
              </a:ext>
            </a:extLst>
          </p:cNvPr>
          <p:cNvSpPr>
            <a:spLocks noGrp="1"/>
          </p:cNvSpPr>
          <p:nvPr>
            <p:ph type="title"/>
          </p:nvPr>
        </p:nvSpPr>
        <p:spPr>
          <a:xfrm>
            <a:off x="838200" y="156932"/>
            <a:ext cx="10515600" cy="1325563"/>
          </a:xfrm>
        </p:spPr>
        <p:txBody>
          <a:bodyPr/>
          <a:lstStyle/>
          <a:p>
            <a:r>
              <a:rPr lang="en-CO" b="0" dirty="0"/>
              <a:t>B. ¿Suturar?</a:t>
            </a:r>
          </a:p>
        </p:txBody>
      </p:sp>
      <p:pic>
        <p:nvPicPr>
          <p:cNvPr id="5" name="Picture 2" descr="https://lh3.googleusercontent.com/-Uhe02yx9K7XdHPE6aAfJbtrNf0BNbRonFim4RyrHAV68CNikDpl-I2zOcDFyXa6tcF_NLfyoIyl51LHLvflXSEfNlKE-aoY-t3GxPE-WDShxtQRqVXB1HyXmTI_3Tj0xP9H_2EWcfg">
            <a:extLst>
              <a:ext uri="{FF2B5EF4-FFF2-40B4-BE49-F238E27FC236}">
                <a16:creationId xmlns:a16="http://schemas.microsoft.com/office/drawing/2014/main" id="{756EE3BF-9D19-D348-BDB7-1A669CF8B3D2}"/>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848127" y="854449"/>
            <a:ext cx="7136054" cy="2574551"/>
          </a:xfrm>
          <a:prstGeom prst="rect">
            <a:avLst/>
          </a:prstGeom>
          <a:noFill/>
          <a:extLst>
            <a:ext uri="{909E8E84-426E-40DD-AFC4-6F175D3DCCD1}">
              <a14:hiddenFill xmlns:a14="http://schemas.microsoft.com/office/drawing/2010/main">
                <a:solidFill>
                  <a:srgbClr val="FFFFFF"/>
                </a:solidFill>
              </a14:hiddenFill>
            </a:ext>
          </a:extLst>
        </p:spPr>
      </p:pic>
      <p:pic>
        <p:nvPicPr>
          <p:cNvPr id="6" name="Google Shape;218;p26">
            <a:extLst>
              <a:ext uri="{FF2B5EF4-FFF2-40B4-BE49-F238E27FC236}">
                <a16:creationId xmlns:a16="http://schemas.microsoft.com/office/drawing/2014/main" id="{C9152C56-CB26-8543-A455-BC9619094D06}"/>
              </a:ext>
            </a:extLst>
          </p:cNvPr>
          <p:cNvPicPr preferRelativeResize="0"/>
          <p:nvPr/>
        </p:nvPicPr>
        <p:blipFill rotWithShape="1">
          <a:blip r:embed="rId3" cstate="email">
            <a:alphaModFix/>
            <a:extLst>
              <a:ext uri="{28A0092B-C50C-407E-A947-70E740481C1C}">
                <a14:useLocalDpi xmlns:a14="http://schemas.microsoft.com/office/drawing/2010/main"/>
              </a:ext>
            </a:extLst>
          </a:blip>
          <a:srcRect l="1969"/>
          <a:stretch/>
        </p:blipFill>
        <p:spPr>
          <a:xfrm>
            <a:off x="5050256" y="3897918"/>
            <a:ext cx="6731797" cy="2574550"/>
          </a:xfrm>
          <a:prstGeom prst="rect">
            <a:avLst/>
          </a:prstGeom>
          <a:noFill/>
          <a:ln>
            <a:noFill/>
          </a:ln>
        </p:spPr>
      </p:pic>
    </p:spTree>
    <p:extLst>
      <p:ext uri="{BB962C8B-B14F-4D97-AF65-F5344CB8AC3E}">
        <p14:creationId xmlns:p14="http://schemas.microsoft.com/office/powerpoint/2010/main" val="1796590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D1996-B07E-CF4C-B3C5-BBDE54E64374}"/>
              </a:ext>
            </a:extLst>
          </p:cNvPr>
          <p:cNvSpPr>
            <a:spLocks noGrp="1"/>
          </p:cNvSpPr>
          <p:nvPr>
            <p:ph type="title"/>
          </p:nvPr>
        </p:nvSpPr>
        <p:spPr>
          <a:xfrm>
            <a:off x="742950" y="107950"/>
            <a:ext cx="4057650" cy="1325563"/>
          </a:xfrm>
        </p:spPr>
        <p:txBody>
          <a:bodyPr/>
          <a:lstStyle/>
          <a:p>
            <a:pPr algn="ctr"/>
            <a:r>
              <a:rPr lang="en-CO" b="0" dirty="0"/>
              <a:t>B. ¿Suturar?</a:t>
            </a:r>
          </a:p>
        </p:txBody>
      </p:sp>
      <p:sp>
        <p:nvSpPr>
          <p:cNvPr id="4" name="Content Placeholder 3">
            <a:extLst>
              <a:ext uri="{FF2B5EF4-FFF2-40B4-BE49-F238E27FC236}">
                <a16:creationId xmlns:a16="http://schemas.microsoft.com/office/drawing/2014/main" id="{07ABDD8C-CF30-AC49-9E0E-5A87F8292E6D}"/>
              </a:ext>
            </a:extLst>
          </p:cNvPr>
          <p:cNvSpPr>
            <a:spLocks noGrp="1"/>
          </p:cNvSpPr>
          <p:nvPr>
            <p:ph idx="1"/>
          </p:nvPr>
        </p:nvSpPr>
        <p:spPr>
          <a:xfrm>
            <a:off x="742950" y="1678370"/>
            <a:ext cx="11242963" cy="1664905"/>
          </a:xfrm>
        </p:spPr>
        <p:txBody>
          <a:bodyPr>
            <a:normAutofit/>
          </a:bodyPr>
          <a:lstStyle/>
          <a:p>
            <a:r>
              <a:rPr lang="en-CO" sz="2400" dirty="0">
                <a:solidFill>
                  <a:srgbClr val="002060"/>
                </a:solidFill>
              </a:rPr>
              <a:t>No hay diferencia </a:t>
            </a:r>
            <a:br>
              <a:rPr lang="en-CO" sz="2400" dirty="0"/>
            </a:br>
            <a:r>
              <a:rPr lang="en-CO" sz="2400" dirty="0">
                <a:solidFill>
                  <a:srgbClr val="FF0000"/>
                </a:solidFill>
              </a:rPr>
              <a:t>  * Lavado y </a:t>
            </a:r>
            <a:r>
              <a:rPr lang="es-MX" sz="2400" dirty="0">
                <a:solidFill>
                  <a:srgbClr val="FF0000"/>
                </a:solidFill>
              </a:rPr>
              <a:t>d</a:t>
            </a:r>
            <a:r>
              <a:rPr lang="en-CO" sz="2400" dirty="0">
                <a:solidFill>
                  <a:srgbClr val="FF0000"/>
                </a:solidFill>
              </a:rPr>
              <a:t>esbridamiento </a:t>
            </a:r>
          </a:p>
          <a:p>
            <a:r>
              <a:rPr lang="en-CO" sz="2400" dirty="0">
                <a:solidFill>
                  <a:srgbClr val="002060"/>
                </a:solidFill>
              </a:rPr>
              <a:t>1. ¿Secuelas?</a:t>
            </a:r>
            <a:br>
              <a:rPr lang="en-CO" sz="2400" dirty="0">
                <a:solidFill>
                  <a:srgbClr val="FF0000"/>
                </a:solidFill>
              </a:rPr>
            </a:br>
            <a:r>
              <a:rPr lang="en-CO" sz="2400" dirty="0">
                <a:solidFill>
                  <a:srgbClr val="FF0000"/>
                </a:solidFill>
              </a:rPr>
              <a:t> * ¿Requiere especialista?</a:t>
            </a:r>
          </a:p>
          <a:p>
            <a:endParaRPr lang="en-CO" sz="2400" dirty="0">
              <a:solidFill>
                <a:srgbClr val="FF0000"/>
              </a:solidFill>
            </a:endParaRPr>
          </a:p>
        </p:txBody>
      </p:sp>
      <p:sp>
        <p:nvSpPr>
          <p:cNvPr id="3" name="TextBox 2">
            <a:extLst>
              <a:ext uri="{FF2B5EF4-FFF2-40B4-BE49-F238E27FC236}">
                <a16:creationId xmlns:a16="http://schemas.microsoft.com/office/drawing/2014/main" id="{A27411E3-29EC-44E8-B0B5-180C2C32406A}"/>
              </a:ext>
            </a:extLst>
          </p:cNvPr>
          <p:cNvSpPr txBox="1"/>
          <p:nvPr/>
        </p:nvSpPr>
        <p:spPr>
          <a:xfrm>
            <a:off x="5457825" y="3514726"/>
            <a:ext cx="5829300" cy="1200329"/>
          </a:xfrm>
          <a:prstGeom prst="rect">
            <a:avLst/>
          </a:prstGeom>
          <a:noFill/>
        </p:spPr>
        <p:txBody>
          <a:bodyPr wrap="square" rtlCol="0">
            <a:spAutoFit/>
          </a:bodyPr>
          <a:lstStyle/>
          <a:p>
            <a:pPr marL="285750" indent="-285750" algn="ctr">
              <a:buFont typeface="Arial" panose="020B0604020202020204" pitchFamily="34" charset="0"/>
              <a:buChar char="•"/>
            </a:pPr>
            <a:r>
              <a:rPr lang="en-CO" sz="2400" dirty="0">
                <a:solidFill>
                  <a:srgbClr val="002060"/>
                </a:solidFill>
                <a:latin typeface="Montserrat" panose="00000500000000000000" pitchFamily="50" charset="0"/>
              </a:rPr>
              <a:t> Alto riesgo de infección </a:t>
            </a:r>
            <a:br>
              <a:rPr lang="es-MX" sz="2400" dirty="0">
                <a:solidFill>
                  <a:srgbClr val="002060"/>
                </a:solidFill>
                <a:latin typeface="Montserrat" panose="00000500000000000000" pitchFamily="50" charset="0"/>
              </a:rPr>
            </a:br>
            <a:r>
              <a:rPr lang="es-MX" sz="2400" dirty="0">
                <a:solidFill>
                  <a:srgbClr val="002060"/>
                </a:solidFill>
                <a:latin typeface="Montserrat" panose="00000500000000000000" pitchFamily="50" charset="0"/>
              </a:rPr>
              <a:t>v</a:t>
            </a:r>
            <a:r>
              <a:rPr lang="en-CO" sz="2400" dirty="0">
                <a:solidFill>
                  <a:srgbClr val="002060"/>
                </a:solidFill>
                <a:latin typeface="Montserrat" panose="00000500000000000000" pitchFamily="50" charset="0"/>
              </a:rPr>
              <a:t>s</a:t>
            </a:r>
            <a:r>
              <a:rPr lang="es-MX" sz="2400" dirty="0">
                <a:solidFill>
                  <a:srgbClr val="002060"/>
                </a:solidFill>
                <a:latin typeface="Montserrat" panose="00000500000000000000" pitchFamily="50" charset="0"/>
              </a:rPr>
              <a:t>.</a:t>
            </a:r>
            <a:br>
              <a:rPr lang="es-MX" sz="2400" dirty="0">
                <a:solidFill>
                  <a:srgbClr val="002060"/>
                </a:solidFill>
                <a:latin typeface="Montserrat" panose="00000500000000000000" pitchFamily="50" charset="0"/>
              </a:rPr>
            </a:br>
            <a:r>
              <a:rPr lang="es-MX" sz="2400" dirty="0">
                <a:solidFill>
                  <a:srgbClr val="002060"/>
                </a:solidFill>
                <a:latin typeface="Montserrat" panose="00000500000000000000" pitchFamily="50" charset="0"/>
              </a:rPr>
              <a:t>a</a:t>
            </a:r>
            <a:r>
              <a:rPr lang="en-CO" sz="2400" dirty="0">
                <a:solidFill>
                  <a:srgbClr val="002060"/>
                </a:solidFill>
                <a:latin typeface="Montserrat" panose="00000500000000000000" pitchFamily="50" charset="0"/>
              </a:rPr>
              <a:t>porte con el procedimiento</a:t>
            </a:r>
            <a:endParaRPr lang="es-CO" sz="2400" dirty="0">
              <a:solidFill>
                <a:srgbClr val="002060"/>
              </a:solidFill>
              <a:latin typeface="Montserrat" panose="00000500000000000000" pitchFamily="50" charset="0"/>
            </a:endParaRPr>
          </a:p>
        </p:txBody>
      </p:sp>
    </p:spTree>
    <p:extLst>
      <p:ext uri="{BB962C8B-B14F-4D97-AF65-F5344CB8AC3E}">
        <p14:creationId xmlns:p14="http://schemas.microsoft.com/office/powerpoint/2010/main" val="2175249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linds(horizontal)">
                                      <p:cBhvr>
                                        <p:cTn id="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D1996-B07E-CF4C-B3C5-BBDE54E64374}"/>
              </a:ext>
            </a:extLst>
          </p:cNvPr>
          <p:cNvSpPr>
            <a:spLocks noGrp="1"/>
          </p:cNvSpPr>
          <p:nvPr>
            <p:ph type="title"/>
          </p:nvPr>
        </p:nvSpPr>
        <p:spPr>
          <a:xfrm>
            <a:off x="838200" y="365125"/>
            <a:ext cx="3831454" cy="1325563"/>
          </a:xfrm>
        </p:spPr>
        <p:txBody>
          <a:bodyPr/>
          <a:lstStyle/>
          <a:p>
            <a:pPr algn="ctr"/>
            <a:r>
              <a:rPr lang="en-CO" b="0" dirty="0"/>
              <a:t>B. ¿Suturar?</a:t>
            </a:r>
          </a:p>
        </p:txBody>
      </p:sp>
      <p:sp>
        <p:nvSpPr>
          <p:cNvPr id="6" name="Content Placeholder 5">
            <a:extLst>
              <a:ext uri="{FF2B5EF4-FFF2-40B4-BE49-F238E27FC236}">
                <a16:creationId xmlns:a16="http://schemas.microsoft.com/office/drawing/2014/main" id="{239F332A-7178-A242-8756-7BBED28F0C86}"/>
              </a:ext>
            </a:extLst>
          </p:cNvPr>
          <p:cNvSpPr>
            <a:spLocks noGrp="1"/>
          </p:cNvSpPr>
          <p:nvPr>
            <p:ph idx="1"/>
          </p:nvPr>
        </p:nvSpPr>
        <p:spPr>
          <a:xfrm>
            <a:off x="933451" y="1949450"/>
            <a:ext cx="10667997" cy="3015184"/>
          </a:xfrm>
          <a:prstGeom prst="rect">
            <a:avLst/>
          </a:prstGeom>
        </p:spPr>
        <p:txBody>
          <a:bodyPr wrap="square">
            <a:spAutoFit/>
          </a:bodyPr>
          <a:lstStyle/>
          <a:p>
            <a:pPr fontAlgn="base"/>
            <a:r>
              <a:rPr lang="en-US" sz="2400" dirty="0">
                <a:solidFill>
                  <a:srgbClr val="002060"/>
                </a:solidFill>
                <a:latin typeface="Montserrat" panose="00000500000000000000" pitchFamily="50" charset="0"/>
              </a:rPr>
              <a:t>Puntos </a:t>
            </a:r>
            <a:r>
              <a:rPr lang="en-US" sz="2400" dirty="0" err="1">
                <a:solidFill>
                  <a:srgbClr val="002060"/>
                </a:solidFill>
                <a:latin typeface="Montserrat" panose="00000500000000000000" pitchFamily="50" charset="0"/>
              </a:rPr>
              <a:t>separados</a:t>
            </a:r>
            <a:r>
              <a:rPr lang="en-US" sz="2400" dirty="0">
                <a:solidFill>
                  <a:srgbClr val="002060"/>
                </a:solidFill>
                <a:latin typeface="Montserrat" panose="00000500000000000000" pitchFamily="50" charset="0"/>
              </a:rPr>
              <a:t>.</a:t>
            </a:r>
            <a:br>
              <a:rPr lang="en-US" sz="2400" dirty="0">
                <a:solidFill>
                  <a:srgbClr val="002060"/>
                </a:solidFill>
                <a:latin typeface="Montserrat" panose="00000500000000000000" pitchFamily="50" charset="0"/>
              </a:rPr>
            </a:br>
            <a:endParaRPr lang="en-US" sz="1800" dirty="0">
              <a:solidFill>
                <a:srgbClr val="002060"/>
              </a:solidFill>
              <a:latin typeface="Montserrat" panose="00000500000000000000" pitchFamily="50" charset="0"/>
            </a:endParaRPr>
          </a:p>
          <a:p>
            <a:pPr fontAlgn="base"/>
            <a:r>
              <a:rPr lang="en-US" sz="2400" dirty="0" err="1">
                <a:solidFill>
                  <a:srgbClr val="002060"/>
                </a:solidFill>
                <a:latin typeface="Montserrat" panose="00000500000000000000" pitchFamily="50" charset="0"/>
              </a:rPr>
              <a:t>Sutura</a:t>
            </a:r>
            <a:r>
              <a:rPr lang="en-US" sz="2400" dirty="0">
                <a:solidFill>
                  <a:srgbClr val="002060"/>
                </a:solidFill>
                <a:latin typeface="Montserrat" panose="00000500000000000000" pitchFamily="50" charset="0"/>
              </a:rPr>
              <a:t> </a:t>
            </a:r>
            <a:r>
              <a:rPr lang="en-US" sz="2400" dirty="0" err="1">
                <a:solidFill>
                  <a:srgbClr val="002060"/>
                </a:solidFill>
                <a:latin typeface="Montserrat" panose="00000500000000000000" pitchFamily="50" charset="0"/>
              </a:rPr>
              <a:t>monofilamento</a:t>
            </a:r>
            <a:r>
              <a:rPr lang="en-US" sz="2400" dirty="0">
                <a:solidFill>
                  <a:srgbClr val="002060"/>
                </a:solidFill>
                <a:latin typeface="Montserrat" panose="00000500000000000000" pitchFamily="50" charset="0"/>
              </a:rPr>
              <a:t> no </a:t>
            </a:r>
            <a:r>
              <a:rPr lang="en-US" sz="2400" dirty="0" err="1">
                <a:solidFill>
                  <a:srgbClr val="002060"/>
                </a:solidFill>
                <a:latin typeface="Montserrat" panose="00000500000000000000" pitchFamily="50" charset="0"/>
              </a:rPr>
              <a:t>absorbible</a:t>
            </a:r>
            <a:r>
              <a:rPr lang="en-US" sz="2400" dirty="0">
                <a:solidFill>
                  <a:srgbClr val="002060"/>
                </a:solidFill>
                <a:latin typeface="Montserrat" panose="00000500000000000000" pitchFamily="50" charset="0"/>
              </a:rPr>
              <a:t>: </a:t>
            </a:r>
            <a:r>
              <a:rPr lang="en-US" sz="2400" b="1" dirty="0" err="1">
                <a:solidFill>
                  <a:srgbClr val="002060"/>
                </a:solidFill>
                <a:latin typeface="Montserrat" panose="00000500000000000000" pitchFamily="50" charset="0"/>
              </a:rPr>
              <a:t>polipropileno</a:t>
            </a:r>
            <a:r>
              <a:rPr lang="en-US" sz="2400" b="1" dirty="0">
                <a:solidFill>
                  <a:srgbClr val="002060"/>
                </a:solidFill>
                <a:latin typeface="Montserrat" panose="00000500000000000000" pitchFamily="50" charset="0"/>
              </a:rPr>
              <a:t> o nylon.</a:t>
            </a:r>
          </a:p>
          <a:p>
            <a:pPr marL="0" indent="0" fontAlgn="base">
              <a:buNone/>
            </a:pPr>
            <a:br>
              <a:rPr lang="en-US" sz="2400" dirty="0">
                <a:solidFill>
                  <a:srgbClr val="002060"/>
                </a:solidFill>
                <a:latin typeface="Montserrat" panose="00000500000000000000" pitchFamily="50" charset="0"/>
              </a:rPr>
            </a:br>
            <a:endParaRPr lang="en-US" sz="1800" dirty="0">
              <a:solidFill>
                <a:srgbClr val="002060"/>
              </a:solidFill>
              <a:latin typeface="Montserrat" panose="00000500000000000000" pitchFamily="50" charset="0"/>
            </a:endParaRPr>
          </a:p>
          <a:p>
            <a:pPr algn="r" fontAlgn="base"/>
            <a:r>
              <a:rPr lang="en-US" sz="2400" dirty="0" err="1">
                <a:solidFill>
                  <a:srgbClr val="002060"/>
                </a:solidFill>
                <a:latin typeface="Montserrat" panose="00000500000000000000" pitchFamily="50" charset="0"/>
              </a:rPr>
              <a:t>Evitar</a:t>
            </a:r>
            <a:r>
              <a:rPr lang="en-US" sz="2400" dirty="0">
                <a:solidFill>
                  <a:srgbClr val="002060"/>
                </a:solidFill>
                <a:latin typeface="Montserrat" panose="00000500000000000000" pitchFamily="50" charset="0"/>
              </a:rPr>
              <a:t> </a:t>
            </a:r>
            <a:r>
              <a:rPr lang="en-US" sz="2400" dirty="0" err="1">
                <a:solidFill>
                  <a:srgbClr val="002060"/>
                </a:solidFill>
                <a:latin typeface="Montserrat" panose="00000500000000000000" pitchFamily="50" charset="0"/>
              </a:rPr>
              <a:t>puntos</a:t>
            </a:r>
            <a:r>
              <a:rPr lang="en-US" sz="2400" dirty="0">
                <a:solidFill>
                  <a:srgbClr val="002060"/>
                </a:solidFill>
                <a:latin typeface="Montserrat" panose="00000500000000000000" pitchFamily="50" charset="0"/>
              </a:rPr>
              <a:t> </a:t>
            </a:r>
            <a:r>
              <a:rPr lang="en-US" sz="2400" dirty="0" err="1">
                <a:solidFill>
                  <a:srgbClr val="002060"/>
                </a:solidFill>
                <a:latin typeface="Montserrat" panose="00000500000000000000" pitchFamily="50" charset="0"/>
              </a:rPr>
              <a:t>profundos</a:t>
            </a:r>
            <a:br>
              <a:rPr lang="en-US" sz="2400" dirty="0">
                <a:solidFill>
                  <a:srgbClr val="002060"/>
                </a:solidFill>
                <a:latin typeface="Montserrat" panose="00000500000000000000" pitchFamily="50" charset="0"/>
              </a:rPr>
            </a:br>
            <a:endParaRPr lang="en-US" sz="1800" dirty="0">
              <a:solidFill>
                <a:srgbClr val="002060"/>
              </a:solidFill>
              <a:latin typeface="Montserrat" panose="00000500000000000000" pitchFamily="50" charset="0"/>
            </a:endParaRPr>
          </a:p>
          <a:p>
            <a:pPr algn="r" fontAlgn="base"/>
            <a:r>
              <a:rPr lang="en-US" sz="2400" dirty="0">
                <a:solidFill>
                  <a:srgbClr val="002060"/>
                </a:solidFill>
                <a:latin typeface="Montserrat" panose="00000500000000000000" pitchFamily="50" charset="0"/>
              </a:rPr>
              <a:t>Técnica </a:t>
            </a:r>
            <a:r>
              <a:rPr lang="en-US" sz="2400" dirty="0" err="1">
                <a:solidFill>
                  <a:srgbClr val="002060"/>
                </a:solidFill>
                <a:latin typeface="Montserrat" panose="00000500000000000000" pitchFamily="50" charset="0"/>
              </a:rPr>
              <a:t>atraumática</a:t>
            </a:r>
            <a:r>
              <a:rPr lang="en-US" sz="2400" dirty="0">
                <a:solidFill>
                  <a:srgbClr val="002060"/>
                </a:solidFill>
                <a:latin typeface="Montserrat" panose="00000500000000000000" pitchFamily="50" charset="0"/>
              </a:rPr>
              <a:t>, sin </a:t>
            </a:r>
            <a:r>
              <a:rPr lang="en-US" sz="2400" dirty="0" err="1">
                <a:solidFill>
                  <a:srgbClr val="002060"/>
                </a:solidFill>
                <a:latin typeface="Montserrat" panose="00000500000000000000" pitchFamily="50" charset="0"/>
              </a:rPr>
              <a:t>tensión</a:t>
            </a:r>
            <a:r>
              <a:rPr lang="en-US" sz="2400" dirty="0">
                <a:solidFill>
                  <a:srgbClr val="002060"/>
                </a:solidFill>
                <a:latin typeface="Montserrat" panose="00000500000000000000" pitchFamily="50" charset="0"/>
              </a:rPr>
              <a:t>: </a:t>
            </a:r>
            <a:r>
              <a:rPr lang="en-US" sz="2400" dirty="0" err="1">
                <a:solidFill>
                  <a:srgbClr val="002060"/>
                </a:solidFill>
                <a:latin typeface="Montserrat" panose="00000500000000000000" pitchFamily="50" charset="0"/>
              </a:rPr>
              <a:t>afrontar</a:t>
            </a:r>
            <a:r>
              <a:rPr lang="en-US" sz="2400" dirty="0">
                <a:solidFill>
                  <a:srgbClr val="002060"/>
                </a:solidFill>
                <a:latin typeface="Montserrat" panose="00000500000000000000" pitchFamily="50" charset="0"/>
              </a:rPr>
              <a:t>.</a:t>
            </a:r>
            <a:endParaRPr lang="en-US" sz="1800" dirty="0">
              <a:solidFill>
                <a:srgbClr val="002060"/>
              </a:solidFill>
              <a:latin typeface="Montserrat" panose="00000500000000000000" pitchFamily="50" charset="0"/>
            </a:endParaRPr>
          </a:p>
        </p:txBody>
      </p:sp>
    </p:spTree>
    <p:extLst>
      <p:ext uri="{BB962C8B-B14F-4D97-AF65-F5344CB8AC3E}">
        <p14:creationId xmlns:p14="http://schemas.microsoft.com/office/powerpoint/2010/main" val="732839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117B9-1FB8-9A4A-8893-03E89FFF4A1E}"/>
              </a:ext>
            </a:extLst>
          </p:cNvPr>
          <p:cNvSpPr>
            <a:spLocks noGrp="1"/>
          </p:cNvSpPr>
          <p:nvPr>
            <p:ph type="title"/>
          </p:nvPr>
        </p:nvSpPr>
        <p:spPr>
          <a:xfrm>
            <a:off x="838200" y="365125"/>
            <a:ext cx="3798312" cy="1325563"/>
          </a:xfrm>
        </p:spPr>
        <p:txBody>
          <a:bodyPr/>
          <a:lstStyle/>
          <a:p>
            <a:pPr algn="ctr"/>
            <a:r>
              <a:rPr lang="en-CO" b="0" dirty="0"/>
              <a:t>B. ¿Suturar?</a:t>
            </a:r>
          </a:p>
        </p:txBody>
      </p:sp>
      <p:sp>
        <p:nvSpPr>
          <p:cNvPr id="3" name="Content Placeholder 2">
            <a:extLst>
              <a:ext uri="{FF2B5EF4-FFF2-40B4-BE49-F238E27FC236}">
                <a16:creationId xmlns:a16="http://schemas.microsoft.com/office/drawing/2014/main" id="{D335FCEB-158E-664D-8D2F-52B42815149F}"/>
              </a:ext>
            </a:extLst>
          </p:cNvPr>
          <p:cNvSpPr>
            <a:spLocks noGrp="1"/>
          </p:cNvSpPr>
          <p:nvPr>
            <p:ph idx="1"/>
          </p:nvPr>
        </p:nvSpPr>
        <p:spPr>
          <a:xfrm>
            <a:off x="685802" y="1825625"/>
            <a:ext cx="6315074" cy="2090392"/>
          </a:xfrm>
        </p:spPr>
        <p:txBody>
          <a:bodyPr>
            <a:normAutofit/>
          </a:bodyPr>
          <a:lstStyle/>
          <a:p>
            <a:r>
              <a:rPr lang="en-CO" sz="2400" b="1" dirty="0"/>
              <a:t>¿Cuando optar por cierre secundario?</a:t>
            </a:r>
          </a:p>
        </p:txBody>
      </p:sp>
      <p:sp>
        <p:nvSpPr>
          <p:cNvPr id="4" name="Content Placeholder 3">
            <a:extLst>
              <a:ext uri="{FF2B5EF4-FFF2-40B4-BE49-F238E27FC236}">
                <a16:creationId xmlns:a16="http://schemas.microsoft.com/office/drawing/2014/main" id="{3CF60AAA-E7A1-C04A-A4EF-92A82B768E86}"/>
              </a:ext>
            </a:extLst>
          </p:cNvPr>
          <p:cNvSpPr>
            <a:spLocks noGrp="1"/>
          </p:cNvSpPr>
          <p:nvPr>
            <p:ph idx="13"/>
          </p:nvPr>
        </p:nvSpPr>
        <p:spPr>
          <a:xfrm>
            <a:off x="4888729" y="3429000"/>
            <a:ext cx="6684145" cy="2937163"/>
          </a:xfrm>
        </p:spPr>
        <p:txBody>
          <a:bodyPr/>
          <a:lstStyle/>
          <a:p>
            <a:pPr indent="-406400">
              <a:buSzPts val="2800"/>
            </a:pPr>
            <a:r>
              <a:rPr lang="es-ES" dirty="0">
                <a:solidFill>
                  <a:srgbClr val="002060"/>
                </a:solidFill>
              </a:rPr>
              <a:t>Heridas gran maceración </a:t>
            </a:r>
          </a:p>
          <a:p>
            <a:pPr indent="-406400">
              <a:spcBef>
                <a:spcPts val="0"/>
              </a:spcBef>
              <a:buSzPts val="2800"/>
            </a:pPr>
            <a:r>
              <a:rPr lang="es-ES" dirty="0">
                <a:solidFill>
                  <a:srgbClr val="002060"/>
                </a:solidFill>
              </a:rPr>
              <a:t>Puntiformes</a:t>
            </a:r>
          </a:p>
          <a:p>
            <a:pPr indent="-406400">
              <a:spcBef>
                <a:spcPts val="0"/>
              </a:spcBef>
              <a:buSzPts val="2800"/>
            </a:pPr>
            <a:r>
              <a:rPr lang="es-ES" dirty="0">
                <a:solidFill>
                  <a:srgbClr val="002060"/>
                </a:solidFill>
              </a:rPr>
              <a:t>Producidas por gatos</a:t>
            </a:r>
          </a:p>
          <a:p>
            <a:pPr indent="-406400">
              <a:spcBef>
                <a:spcPts val="0"/>
              </a:spcBef>
              <a:buSzPts val="2800"/>
            </a:pPr>
            <a:r>
              <a:rPr lang="es-ES" dirty="0">
                <a:solidFill>
                  <a:srgbClr val="002060"/>
                </a:solidFill>
              </a:rPr>
              <a:t>Manos y pies</a:t>
            </a:r>
          </a:p>
          <a:p>
            <a:pPr indent="-406400">
              <a:spcBef>
                <a:spcPts val="0"/>
              </a:spcBef>
              <a:buSzPts val="2800"/>
            </a:pPr>
            <a:r>
              <a:rPr lang="es-ES" dirty="0">
                <a:solidFill>
                  <a:srgbClr val="002060"/>
                </a:solidFill>
              </a:rPr>
              <a:t>Evolución mayor a 12 horas</a:t>
            </a:r>
          </a:p>
          <a:p>
            <a:pPr indent="-406400">
              <a:spcBef>
                <a:spcPts val="0"/>
              </a:spcBef>
              <a:buSzPts val="2800"/>
            </a:pPr>
            <a:r>
              <a:rPr lang="es-ES" dirty="0" err="1">
                <a:solidFill>
                  <a:srgbClr val="002060"/>
                </a:solidFill>
              </a:rPr>
              <a:t>Inmunosuprimidos</a:t>
            </a:r>
            <a:endParaRPr lang="es-ES" dirty="0">
              <a:solidFill>
                <a:srgbClr val="002060"/>
              </a:solidFill>
            </a:endParaRPr>
          </a:p>
          <a:p>
            <a:pPr indent="-406400">
              <a:spcBef>
                <a:spcPts val="0"/>
              </a:spcBef>
              <a:buSzPts val="2800"/>
            </a:pPr>
            <a:r>
              <a:rPr lang="es-ES" dirty="0">
                <a:solidFill>
                  <a:srgbClr val="002060"/>
                </a:solidFill>
              </a:rPr>
              <a:t>Diabéticos</a:t>
            </a:r>
          </a:p>
          <a:p>
            <a:pPr indent="-406400">
              <a:spcBef>
                <a:spcPts val="0"/>
              </a:spcBef>
              <a:buSzPts val="2800"/>
            </a:pPr>
            <a:r>
              <a:rPr lang="es-ES" dirty="0">
                <a:solidFill>
                  <a:srgbClr val="002060"/>
                </a:solidFill>
              </a:rPr>
              <a:t>Estasis venosa</a:t>
            </a:r>
          </a:p>
        </p:txBody>
      </p:sp>
      <p:sp>
        <p:nvSpPr>
          <p:cNvPr id="5" name="Google Shape;155;p18">
            <a:extLst>
              <a:ext uri="{FF2B5EF4-FFF2-40B4-BE49-F238E27FC236}">
                <a16:creationId xmlns:a16="http://schemas.microsoft.com/office/drawing/2014/main" id="{6BAA4A94-F543-2D4E-B74A-FDB36E69ADEA}"/>
              </a:ext>
            </a:extLst>
          </p:cNvPr>
          <p:cNvSpPr txBox="1"/>
          <p:nvPr/>
        </p:nvSpPr>
        <p:spPr>
          <a:xfrm>
            <a:off x="5181899" y="6613117"/>
            <a:ext cx="7524751" cy="869700"/>
          </a:xfrm>
          <a:prstGeom prst="rect">
            <a:avLst/>
          </a:prstGeom>
          <a:noFill/>
          <a:ln>
            <a:noFill/>
          </a:ln>
        </p:spPr>
        <p:txBody>
          <a:bodyPr spcFirstLastPara="1" wrap="square" lIns="91425" tIns="91425" rIns="91425" bIns="91425" anchor="t" anchorCtr="0">
            <a:noAutofit/>
          </a:bodyPr>
          <a:lstStyle/>
          <a:p>
            <a:pPr marL="406400" indent="-406400">
              <a:lnSpc>
                <a:spcPct val="115000"/>
              </a:lnSpc>
              <a:buClr>
                <a:srgbClr val="000000"/>
              </a:buClr>
              <a:buSzPts val="1200"/>
            </a:pPr>
            <a:r>
              <a:rPr lang="es-ES" sz="900" dirty="0" err="1">
                <a:solidFill>
                  <a:srgbClr val="002060"/>
                </a:solidFill>
                <a:latin typeface="Montserrat" panose="00000500000000000000" pitchFamily="50" charset="0"/>
                <a:ea typeface="Calibri"/>
                <a:cs typeface="Calibri"/>
                <a:sym typeface="Calibri"/>
              </a:rPr>
              <a:t>Baddour</a:t>
            </a:r>
            <a:r>
              <a:rPr lang="es-ES" sz="900" dirty="0">
                <a:solidFill>
                  <a:srgbClr val="002060"/>
                </a:solidFill>
                <a:latin typeface="Montserrat" panose="00000500000000000000" pitchFamily="50" charset="0"/>
                <a:ea typeface="Calibri"/>
                <a:cs typeface="Calibri"/>
                <a:sym typeface="Calibri"/>
              </a:rPr>
              <a:t> LM, </a:t>
            </a:r>
            <a:r>
              <a:rPr lang="es-ES" sz="900" dirty="0" err="1">
                <a:solidFill>
                  <a:srgbClr val="002060"/>
                </a:solidFill>
                <a:latin typeface="Montserrat" panose="00000500000000000000" pitchFamily="50" charset="0"/>
                <a:ea typeface="Calibri"/>
                <a:cs typeface="Calibri"/>
                <a:sym typeface="Calibri"/>
              </a:rPr>
              <a:t>Harper</a:t>
            </a:r>
            <a:r>
              <a:rPr lang="es-ES" sz="900" dirty="0">
                <a:solidFill>
                  <a:srgbClr val="002060"/>
                </a:solidFill>
                <a:latin typeface="Montserrat" panose="00000500000000000000" pitchFamily="50" charset="0"/>
                <a:ea typeface="Calibri"/>
                <a:cs typeface="Calibri"/>
                <a:sym typeface="Calibri"/>
              </a:rPr>
              <a:t> M. Animal bites (</a:t>
            </a:r>
            <a:r>
              <a:rPr lang="es-ES" sz="900" dirty="0" err="1">
                <a:solidFill>
                  <a:srgbClr val="002060"/>
                </a:solidFill>
                <a:latin typeface="Montserrat" panose="00000500000000000000" pitchFamily="50" charset="0"/>
                <a:ea typeface="Calibri"/>
                <a:cs typeface="Calibri"/>
                <a:sym typeface="Calibri"/>
              </a:rPr>
              <a:t>dogs</a:t>
            </a:r>
            <a:r>
              <a:rPr lang="es-ES" sz="900" dirty="0">
                <a:solidFill>
                  <a:srgbClr val="002060"/>
                </a:solidFill>
                <a:latin typeface="Montserrat" panose="00000500000000000000" pitchFamily="50" charset="0"/>
                <a:ea typeface="Calibri"/>
                <a:cs typeface="Calibri"/>
                <a:sym typeface="Calibri"/>
              </a:rPr>
              <a:t>, </a:t>
            </a:r>
            <a:r>
              <a:rPr lang="es-ES" sz="900" dirty="0" err="1">
                <a:solidFill>
                  <a:srgbClr val="002060"/>
                </a:solidFill>
                <a:latin typeface="Montserrat" panose="00000500000000000000" pitchFamily="50" charset="0"/>
                <a:ea typeface="Calibri"/>
                <a:cs typeface="Calibri"/>
                <a:sym typeface="Calibri"/>
              </a:rPr>
              <a:t>cats</a:t>
            </a:r>
            <a:r>
              <a:rPr lang="es-ES" sz="900" dirty="0">
                <a:solidFill>
                  <a:srgbClr val="002060"/>
                </a:solidFill>
                <a:latin typeface="Montserrat" panose="00000500000000000000" pitchFamily="50" charset="0"/>
                <a:ea typeface="Calibri"/>
                <a:cs typeface="Calibri"/>
                <a:sym typeface="Calibri"/>
              </a:rPr>
              <a:t>, and </a:t>
            </a:r>
            <a:r>
              <a:rPr lang="es-ES" sz="900" dirty="0" err="1">
                <a:solidFill>
                  <a:srgbClr val="002060"/>
                </a:solidFill>
                <a:latin typeface="Montserrat" panose="00000500000000000000" pitchFamily="50" charset="0"/>
                <a:ea typeface="Calibri"/>
                <a:cs typeface="Calibri"/>
                <a:sym typeface="Calibri"/>
              </a:rPr>
              <a:t>other</a:t>
            </a:r>
            <a:r>
              <a:rPr lang="es-ES" sz="900" dirty="0">
                <a:solidFill>
                  <a:srgbClr val="002060"/>
                </a:solidFill>
                <a:latin typeface="Montserrat" panose="00000500000000000000" pitchFamily="50" charset="0"/>
                <a:ea typeface="Calibri"/>
                <a:cs typeface="Calibri"/>
                <a:sym typeface="Calibri"/>
              </a:rPr>
              <a:t> </a:t>
            </a:r>
            <a:r>
              <a:rPr lang="es-ES" sz="900" dirty="0" err="1">
                <a:solidFill>
                  <a:srgbClr val="002060"/>
                </a:solidFill>
                <a:latin typeface="Montserrat" panose="00000500000000000000" pitchFamily="50" charset="0"/>
                <a:ea typeface="Calibri"/>
                <a:cs typeface="Calibri"/>
                <a:sym typeface="Calibri"/>
              </a:rPr>
              <a:t>animals</a:t>
            </a:r>
            <a:r>
              <a:rPr lang="es-ES" sz="900" dirty="0">
                <a:solidFill>
                  <a:srgbClr val="002060"/>
                </a:solidFill>
                <a:latin typeface="Montserrat" panose="00000500000000000000" pitchFamily="50" charset="0"/>
                <a:ea typeface="Calibri"/>
                <a:cs typeface="Calibri"/>
                <a:sym typeface="Calibri"/>
              </a:rPr>
              <a:t>): </a:t>
            </a:r>
            <a:r>
              <a:rPr lang="es-ES" sz="900" dirty="0" err="1">
                <a:solidFill>
                  <a:srgbClr val="002060"/>
                </a:solidFill>
                <a:latin typeface="Montserrat" panose="00000500000000000000" pitchFamily="50" charset="0"/>
                <a:ea typeface="Calibri"/>
                <a:cs typeface="Calibri"/>
                <a:sym typeface="Calibri"/>
              </a:rPr>
              <a:t>Evaluation</a:t>
            </a:r>
            <a:r>
              <a:rPr lang="es-ES" sz="900" dirty="0">
                <a:solidFill>
                  <a:srgbClr val="002060"/>
                </a:solidFill>
                <a:latin typeface="Montserrat" panose="00000500000000000000" pitchFamily="50" charset="0"/>
                <a:ea typeface="Calibri"/>
                <a:cs typeface="Calibri"/>
                <a:sym typeface="Calibri"/>
              </a:rPr>
              <a:t> and </a:t>
            </a:r>
            <a:r>
              <a:rPr lang="es-ES" sz="900" dirty="0" err="1">
                <a:solidFill>
                  <a:srgbClr val="002060"/>
                </a:solidFill>
                <a:latin typeface="Montserrat" panose="00000500000000000000" pitchFamily="50" charset="0"/>
                <a:ea typeface="Calibri"/>
                <a:cs typeface="Calibri"/>
                <a:sym typeface="Calibri"/>
              </a:rPr>
              <a:t>management</a:t>
            </a:r>
            <a:r>
              <a:rPr lang="es-ES" sz="900" dirty="0">
                <a:solidFill>
                  <a:srgbClr val="002060"/>
                </a:solidFill>
                <a:latin typeface="Montserrat" panose="00000500000000000000" pitchFamily="50" charset="0"/>
                <a:ea typeface="Calibri"/>
                <a:cs typeface="Calibri"/>
                <a:sym typeface="Calibri"/>
              </a:rPr>
              <a:t> - </a:t>
            </a:r>
            <a:r>
              <a:rPr lang="es-ES" sz="900" dirty="0" err="1">
                <a:solidFill>
                  <a:srgbClr val="002060"/>
                </a:solidFill>
                <a:latin typeface="Montserrat" panose="00000500000000000000" pitchFamily="50" charset="0"/>
                <a:ea typeface="Calibri"/>
                <a:cs typeface="Calibri"/>
                <a:sym typeface="Calibri"/>
              </a:rPr>
              <a:t>UpToDate</a:t>
            </a:r>
            <a:r>
              <a:rPr lang="es-ES" sz="900" dirty="0">
                <a:solidFill>
                  <a:srgbClr val="002060"/>
                </a:solidFill>
                <a:latin typeface="Montserrat" panose="00000500000000000000" pitchFamily="50" charset="0"/>
                <a:ea typeface="Calibri"/>
                <a:cs typeface="Calibri"/>
                <a:sym typeface="Calibri"/>
              </a:rPr>
              <a:t>. 2020;1–29. </a:t>
            </a:r>
            <a:endParaRPr sz="900" dirty="0">
              <a:solidFill>
                <a:srgbClr val="002060"/>
              </a:solidFill>
              <a:latin typeface="Montserrat" panose="00000500000000000000" pitchFamily="50" charset="0"/>
              <a:ea typeface="Calibri"/>
              <a:cs typeface="Calibri"/>
              <a:sym typeface="Calibri"/>
            </a:endParaRPr>
          </a:p>
        </p:txBody>
      </p:sp>
      <p:pic>
        <p:nvPicPr>
          <p:cNvPr id="6" name="Google Shape;172;p20">
            <a:extLst>
              <a:ext uri="{FF2B5EF4-FFF2-40B4-BE49-F238E27FC236}">
                <a16:creationId xmlns:a16="http://schemas.microsoft.com/office/drawing/2014/main" id="{F1FB2B72-7225-2A41-9814-F81465AC44D2}"/>
              </a:ext>
            </a:extLst>
          </p:cNvPr>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9249075" y="3182046"/>
            <a:ext cx="2542874" cy="2708700"/>
          </a:xfrm>
          <a:prstGeom prst="rect">
            <a:avLst/>
          </a:prstGeom>
          <a:noFill/>
          <a:ln>
            <a:noFill/>
          </a:ln>
        </p:spPr>
      </p:pic>
      <p:pic>
        <p:nvPicPr>
          <p:cNvPr id="7" name="Google Shape;164;p19">
            <a:extLst>
              <a:ext uri="{FF2B5EF4-FFF2-40B4-BE49-F238E27FC236}">
                <a16:creationId xmlns:a16="http://schemas.microsoft.com/office/drawing/2014/main" id="{1228F5B8-40BC-6648-90F1-CABC044EB380}"/>
              </a:ext>
            </a:extLst>
          </p:cNvPr>
          <p:cNvPicPr preferRelativeResize="0"/>
          <p:nvPr/>
        </p:nvPicPr>
        <p:blipFill rotWithShape="1">
          <a:blip r:embed="rId3">
            <a:alphaModFix/>
          </a:blip>
          <a:srcRect/>
          <a:stretch/>
        </p:blipFill>
        <p:spPr>
          <a:xfrm>
            <a:off x="7345939" y="491837"/>
            <a:ext cx="2276475" cy="2476500"/>
          </a:xfrm>
          <a:prstGeom prst="rect">
            <a:avLst/>
          </a:prstGeom>
          <a:noFill/>
          <a:ln>
            <a:noFill/>
          </a:ln>
        </p:spPr>
      </p:pic>
    </p:spTree>
    <p:extLst>
      <p:ext uri="{BB962C8B-B14F-4D97-AF65-F5344CB8AC3E}">
        <p14:creationId xmlns:p14="http://schemas.microsoft.com/office/powerpoint/2010/main" val="2883357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117B9-1FB8-9A4A-8893-03E89FFF4A1E}"/>
              </a:ext>
            </a:extLst>
          </p:cNvPr>
          <p:cNvSpPr>
            <a:spLocks noGrp="1"/>
          </p:cNvSpPr>
          <p:nvPr>
            <p:ph type="title"/>
          </p:nvPr>
        </p:nvSpPr>
        <p:spPr>
          <a:xfrm>
            <a:off x="838200" y="365125"/>
            <a:ext cx="3831454" cy="1325563"/>
          </a:xfrm>
        </p:spPr>
        <p:txBody>
          <a:bodyPr/>
          <a:lstStyle/>
          <a:p>
            <a:pPr algn="ctr"/>
            <a:r>
              <a:rPr lang="en-CO" b="0" dirty="0"/>
              <a:t>B. ¿Suturar?</a:t>
            </a:r>
          </a:p>
        </p:txBody>
      </p:sp>
      <p:sp>
        <p:nvSpPr>
          <p:cNvPr id="4" name="Content Placeholder 3">
            <a:extLst>
              <a:ext uri="{FF2B5EF4-FFF2-40B4-BE49-F238E27FC236}">
                <a16:creationId xmlns:a16="http://schemas.microsoft.com/office/drawing/2014/main" id="{3CF60AAA-E7A1-C04A-A4EF-92A82B768E86}"/>
              </a:ext>
            </a:extLst>
          </p:cNvPr>
          <p:cNvSpPr>
            <a:spLocks noGrp="1"/>
          </p:cNvSpPr>
          <p:nvPr>
            <p:ph idx="13"/>
          </p:nvPr>
        </p:nvSpPr>
        <p:spPr>
          <a:xfrm>
            <a:off x="4669654" y="2697856"/>
            <a:ext cx="6684145" cy="2937163"/>
          </a:xfrm>
        </p:spPr>
        <p:txBody>
          <a:bodyPr/>
          <a:lstStyle/>
          <a:p>
            <a:pPr indent="-406400">
              <a:buSzPts val="2800"/>
            </a:pPr>
            <a:r>
              <a:rPr lang="es-ES" dirty="0"/>
              <a:t>PLAN DE CURACIONES.</a:t>
            </a:r>
          </a:p>
          <a:p>
            <a:pPr indent="-406400">
              <a:buSzPts val="2800"/>
            </a:pPr>
            <a:r>
              <a:rPr lang="es-ES" dirty="0"/>
              <a:t>CONSIDERAR CIERRE PRIMARIO TARDIO.</a:t>
            </a:r>
          </a:p>
          <a:p>
            <a:pPr indent="-406400">
              <a:buSzPts val="2800"/>
            </a:pPr>
            <a:r>
              <a:rPr lang="es-ES" dirty="0"/>
              <a:t>REVISIONES PERIODICAS.</a:t>
            </a:r>
          </a:p>
          <a:p>
            <a:pPr indent="-406400">
              <a:buSzPts val="2800"/>
            </a:pPr>
            <a:endParaRPr lang="es-ES" dirty="0"/>
          </a:p>
          <a:p>
            <a:pPr indent="-406400">
              <a:buSzPts val="2800"/>
            </a:pPr>
            <a:r>
              <a:rPr lang="es-ES" dirty="0">
                <a:solidFill>
                  <a:srgbClr val="FF0000"/>
                </a:solidFill>
              </a:rPr>
              <a:t>NO USAR ADHESIVOS TISULARES.</a:t>
            </a:r>
          </a:p>
          <a:p>
            <a:pPr indent="-406400">
              <a:buSzPts val="2800"/>
            </a:pPr>
            <a:r>
              <a:rPr lang="es-ES" dirty="0">
                <a:solidFill>
                  <a:srgbClr val="FF0000"/>
                </a:solidFill>
              </a:rPr>
              <a:t>MORDEDURA AL BOXEADOR.</a:t>
            </a:r>
          </a:p>
          <a:p>
            <a:pPr indent="-406400">
              <a:buSzPts val="2800"/>
            </a:pPr>
            <a:endParaRPr lang="es-ES" dirty="0">
              <a:solidFill>
                <a:srgbClr val="FF0000"/>
              </a:solidFill>
            </a:endParaRPr>
          </a:p>
          <a:p>
            <a:pPr indent="-406400">
              <a:buSzPts val="2800"/>
            </a:pPr>
            <a:endParaRPr lang="es-ES" dirty="0"/>
          </a:p>
          <a:p>
            <a:pPr indent="-406400">
              <a:buSzPts val="2800"/>
            </a:pPr>
            <a:endParaRPr lang="es-ES" dirty="0"/>
          </a:p>
        </p:txBody>
      </p:sp>
      <p:sp>
        <p:nvSpPr>
          <p:cNvPr id="5" name="Google Shape;155;p18">
            <a:extLst>
              <a:ext uri="{FF2B5EF4-FFF2-40B4-BE49-F238E27FC236}">
                <a16:creationId xmlns:a16="http://schemas.microsoft.com/office/drawing/2014/main" id="{6BAA4A94-F543-2D4E-B74A-FDB36E69ADEA}"/>
              </a:ext>
            </a:extLst>
          </p:cNvPr>
          <p:cNvSpPr txBox="1"/>
          <p:nvPr/>
        </p:nvSpPr>
        <p:spPr>
          <a:xfrm>
            <a:off x="5107608" y="6636644"/>
            <a:ext cx="9434946" cy="247861"/>
          </a:xfrm>
          <a:prstGeom prst="rect">
            <a:avLst/>
          </a:prstGeom>
          <a:noFill/>
          <a:ln>
            <a:noFill/>
          </a:ln>
        </p:spPr>
        <p:txBody>
          <a:bodyPr spcFirstLastPara="1" wrap="square" lIns="91425" tIns="91425" rIns="91425" bIns="91425" anchor="t" anchorCtr="0">
            <a:noAutofit/>
          </a:bodyPr>
          <a:lstStyle/>
          <a:p>
            <a:pPr marL="406400" indent="-406400">
              <a:lnSpc>
                <a:spcPct val="115000"/>
              </a:lnSpc>
              <a:buClr>
                <a:srgbClr val="000000"/>
              </a:buClr>
              <a:buSzPts val="1200"/>
            </a:pPr>
            <a:r>
              <a:rPr lang="es-ES" sz="900" dirty="0" err="1">
                <a:solidFill>
                  <a:srgbClr val="002060"/>
                </a:solidFill>
                <a:latin typeface="Montserrat" panose="00000500000000000000" pitchFamily="50" charset="0"/>
                <a:ea typeface="Calibri"/>
                <a:cs typeface="Calibri"/>
                <a:sym typeface="Calibri"/>
              </a:rPr>
              <a:t>Baddour</a:t>
            </a:r>
            <a:r>
              <a:rPr lang="es-ES" sz="900" dirty="0">
                <a:solidFill>
                  <a:srgbClr val="002060"/>
                </a:solidFill>
                <a:latin typeface="Montserrat" panose="00000500000000000000" pitchFamily="50" charset="0"/>
                <a:ea typeface="Calibri"/>
                <a:cs typeface="Calibri"/>
                <a:sym typeface="Calibri"/>
              </a:rPr>
              <a:t> LM, </a:t>
            </a:r>
            <a:r>
              <a:rPr lang="es-ES" sz="900" dirty="0" err="1">
                <a:solidFill>
                  <a:srgbClr val="002060"/>
                </a:solidFill>
                <a:latin typeface="Montserrat" panose="00000500000000000000" pitchFamily="50" charset="0"/>
                <a:ea typeface="Calibri"/>
                <a:cs typeface="Calibri"/>
                <a:sym typeface="Calibri"/>
              </a:rPr>
              <a:t>Harper</a:t>
            </a:r>
            <a:r>
              <a:rPr lang="es-ES" sz="900" dirty="0">
                <a:solidFill>
                  <a:srgbClr val="002060"/>
                </a:solidFill>
                <a:latin typeface="Montserrat" panose="00000500000000000000" pitchFamily="50" charset="0"/>
                <a:ea typeface="Calibri"/>
                <a:cs typeface="Calibri"/>
                <a:sym typeface="Calibri"/>
              </a:rPr>
              <a:t> M. Animal bites (</a:t>
            </a:r>
            <a:r>
              <a:rPr lang="es-ES" sz="900" dirty="0" err="1">
                <a:solidFill>
                  <a:srgbClr val="002060"/>
                </a:solidFill>
                <a:latin typeface="Montserrat" panose="00000500000000000000" pitchFamily="50" charset="0"/>
                <a:ea typeface="Calibri"/>
                <a:cs typeface="Calibri"/>
                <a:sym typeface="Calibri"/>
              </a:rPr>
              <a:t>dogs</a:t>
            </a:r>
            <a:r>
              <a:rPr lang="es-ES" sz="900" dirty="0">
                <a:solidFill>
                  <a:srgbClr val="002060"/>
                </a:solidFill>
                <a:latin typeface="Montserrat" panose="00000500000000000000" pitchFamily="50" charset="0"/>
                <a:ea typeface="Calibri"/>
                <a:cs typeface="Calibri"/>
                <a:sym typeface="Calibri"/>
              </a:rPr>
              <a:t>, </a:t>
            </a:r>
            <a:r>
              <a:rPr lang="es-ES" sz="900" dirty="0" err="1">
                <a:solidFill>
                  <a:srgbClr val="002060"/>
                </a:solidFill>
                <a:latin typeface="Montserrat" panose="00000500000000000000" pitchFamily="50" charset="0"/>
                <a:ea typeface="Calibri"/>
                <a:cs typeface="Calibri"/>
                <a:sym typeface="Calibri"/>
              </a:rPr>
              <a:t>cats</a:t>
            </a:r>
            <a:r>
              <a:rPr lang="es-ES" sz="900" dirty="0">
                <a:solidFill>
                  <a:srgbClr val="002060"/>
                </a:solidFill>
                <a:latin typeface="Montserrat" panose="00000500000000000000" pitchFamily="50" charset="0"/>
                <a:ea typeface="Calibri"/>
                <a:cs typeface="Calibri"/>
                <a:sym typeface="Calibri"/>
              </a:rPr>
              <a:t>, and </a:t>
            </a:r>
            <a:r>
              <a:rPr lang="es-ES" sz="900" dirty="0" err="1">
                <a:solidFill>
                  <a:srgbClr val="002060"/>
                </a:solidFill>
                <a:latin typeface="Montserrat" panose="00000500000000000000" pitchFamily="50" charset="0"/>
                <a:ea typeface="Calibri"/>
                <a:cs typeface="Calibri"/>
                <a:sym typeface="Calibri"/>
              </a:rPr>
              <a:t>other</a:t>
            </a:r>
            <a:r>
              <a:rPr lang="es-ES" sz="900" dirty="0">
                <a:solidFill>
                  <a:srgbClr val="002060"/>
                </a:solidFill>
                <a:latin typeface="Montserrat" panose="00000500000000000000" pitchFamily="50" charset="0"/>
                <a:ea typeface="Calibri"/>
                <a:cs typeface="Calibri"/>
                <a:sym typeface="Calibri"/>
              </a:rPr>
              <a:t> </a:t>
            </a:r>
            <a:r>
              <a:rPr lang="es-ES" sz="900" dirty="0" err="1">
                <a:solidFill>
                  <a:srgbClr val="002060"/>
                </a:solidFill>
                <a:latin typeface="Montserrat" panose="00000500000000000000" pitchFamily="50" charset="0"/>
                <a:ea typeface="Calibri"/>
                <a:cs typeface="Calibri"/>
                <a:sym typeface="Calibri"/>
              </a:rPr>
              <a:t>animals</a:t>
            </a:r>
            <a:r>
              <a:rPr lang="es-ES" sz="900" dirty="0">
                <a:solidFill>
                  <a:srgbClr val="002060"/>
                </a:solidFill>
                <a:latin typeface="Montserrat" panose="00000500000000000000" pitchFamily="50" charset="0"/>
                <a:ea typeface="Calibri"/>
                <a:cs typeface="Calibri"/>
                <a:sym typeface="Calibri"/>
              </a:rPr>
              <a:t>): </a:t>
            </a:r>
            <a:r>
              <a:rPr lang="es-ES" sz="900" dirty="0" err="1">
                <a:solidFill>
                  <a:srgbClr val="002060"/>
                </a:solidFill>
                <a:latin typeface="Montserrat" panose="00000500000000000000" pitchFamily="50" charset="0"/>
                <a:ea typeface="Calibri"/>
                <a:cs typeface="Calibri"/>
                <a:sym typeface="Calibri"/>
              </a:rPr>
              <a:t>Evaluation</a:t>
            </a:r>
            <a:r>
              <a:rPr lang="es-ES" sz="900" dirty="0">
                <a:solidFill>
                  <a:srgbClr val="002060"/>
                </a:solidFill>
                <a:latin typeface="Montserrat" panose="00000500000000000000" pitchFamily="50" charset="0"/>
                <a:ea typeface="Calibri"/>
                <a:cs typeface="Calibri"/>
                <a:sym typeface="Calibri"/>
              </a:rPr>
              <a:t> and </a:t>
            </a:r>
            <a:r>
              <a:rPr lang="es-ES" sz="900" dirty="0" err="1">
                <a:solidFill>
                  <a:srgbClr val="002060"/>
                </a:solidFill>
                <a:latin typeface="Montserrat" panose="00000500000000000000" pitchFamily="50" charset="0"/>
                <a:ea typeface="Calibri"/>
                <a:cs typeface="Calibri"/>
                <a:sym typeface="Calibri"/>
              </a:rPr>
              <a:t>management</a:t>
            </a:r>
            <a:r>
              <a:rPr lang="es-ES" sz="900" dirty="0">
                <a:solidFill>
                  <a:srgbClr val="002060"/>
                </a:solidFill>
                <a:latin typeface="Montserrat" panose="00000500000000000000" pitchFamily="50" charset="0"/>
                <a:ea typeface="Calibri"/>
                <a:cs typeface="Calibri"/>
                <a:sym typeface="Calibri"/>
              </a:rPr>
              <a:t> - </a:t>
            </a:r>
            <a:r>
              <a:rPr lang="es-ES" sz="900" dirty="0" err="1">
                <a:solidFill>
                  <a:srgbClr val="002060"/>
                </a:solidFill>
                <a:latin typeface="Montserrat" panose="00000500000000000000" pitchFamily="50" charset="0"/>
                <a:ea typeface="Calibri"/>
                <a:cs typeface="Calibri"/>
                <a:sym typeface="Calibri"/>
              </a:rPr>
              <a:t>UpToDate</a:t>
            </a:r>
            <a:r>
              <a:rPr lang="es-ES" sz="900" dirty="0">
                <a:solidFill>
                  <a:srgbClr val="002060"/>
                </a:solidFill>
                <a:latin typeface="Montserrat" panose="00000500000000000000" pitchFamily="50" charset="0"/>
                <a:ea typeface="Calibri"/>
                <a:cs typeface="Calibri"/>
                <a:sym typeface="Calibri"/>
              </a:rPr>
              <a:t>. 2020;1–29. </a:t>
            </a:r>
            <a:endParaRPr sz="900" dirty="0">
              <a:solidFill>
                <a:srgbClr val="002060"/>
              </a:solidFill>
              <a:latin typeface="Montserrat" panose="00000500000000000000" pitchFamily="50" charset="0"/>
              <a:ea typeface="Calibri"/>
              <a:cs typeface="Calibri"/>
              <a:sym typeface="Calibri"/>
            </a:endParaRPr>
          </a:p>
        </p:txBody>
      </p:sp>
      <p:pic>
        <p:nvPicPr>
          <p:cNvPr id="9" name="Google Shape;164;p19">
            <a:extLst>
              <a:ext uri="{FF2B5EF4-FFF2-40B4-BE49-F238E27FC236}">
                <a16:creationId xmlns:a16="http://schemas.microsoft.com/office/drawing/2014/main" id="{79A0BD0A-9694-1C40-82B5-A9A4C32D5B6F}"/>
              </a:ext>
            </a:extLst>
          </p:cNvPr>
          <p:cNvPicPr preferRelativeResize="0"/>
          <p:nvPr/>
        </p:nvPicPr>
        <p:blipFill rotWithShape="1">
          <a:blip r:embed="rId2">
            <a:alphaModFix/>
          </a:blip>
          <a:srcRect/>
          <a:stretch/>
        </p:blipFill>
        <p:spPr>
          <a:xfrm>
            <a:off x="8584189" y="221356"/>
            <a:ext cx="2276475" cy="2476500"/>
          </a:xfrm>
          <a:prstGeom prst="rect">
            <a:avLst/>
          </a:prstGeom>
          <a:noFill/>
          <a:ln>
            <a:noFill/>
          </a:ln>
        </p:spPr>
      </p:pic>
      <p:pic>
        <p:nvPicPr>
          <p:cNvPr id="10" name="Google Shape;180;p21">
            <a:extLst>
              <a:ext uri="{FF2B5EF4-FFF2-40B4-BE49-F238E27FC236}">
                <a16:creationId xmlns:a16="http://schemas.microsoft.com/office/drawing/2014/main" id="{E3684AA0-BC14-864D-BA64-D63CD91BE48B}"/>
              </a:ext>
            </a:extLst>
          </p:cNvPr>
          <p:cNvPicPr preferRelativeResize="0"/>
          <p:nvPr/>
        </p:nvPicPr>
        <p:blipFill rotWithShape="1">
          <a:blip r:embed="rId3">
            <a:alphaModFix/>
          </a:blip>
          <a:srcRect/>
          <a:stretch/>
        </p:blipFill>
        <p:spPr>
          <a:xfrm>
            <a:off x="9339308" y="4680454"/>
            <a:ext cx="2700293" cy="1957407"/>
          </a:xfrm>
          <a:prstGeom prst="rect">
            <a:avLst/>
          </a:prstGeom>
          <a:noFill/>
          <a:ln>
            <a:noFill/>
          </a:ln>
        </p:spPr>
      </p:pic>
      <p:sp>
        <p:nvSpPr>
          <p:cNvPr id="12" name="Content Placeholder 2">
            <a:extLst>
              <a:ext uri="{FF2B5EF4-FFF2-40B4-BE49-F238E27FC236}">
                <a16:creationId xmlns:a16="http://schemas.microsoft.com/office/drawing/2014/main" id="{DFFE630E-0332-4005-9DFA-FC69E5DE30B1}"/>
              </a:ext>
            </a:extLst>
          </p:cNvPr>
          <p:cNvSpPr>
            <a:spLocks noGrp="1"/>
          </p:cNvSpPr>
          <p:nvPr>
            <p:ph idx="1"/>
          </p:nvPr>
        </p:nvSpPr>
        <p:spPr>
          <a:xfrm>
            <a:off x="685802" y="1825625"/>
            <a:ext cx="6315074" cy="2090392"/>
          </a:xfrm>
        </p:spPr>
        <p:txBody>
          <a:bodyPr>
            <a:normAutofit/>
          </a:bodyPr>
          <a:lstStyle/>
          <a:p>
            <a:r>
              <a:rPr lang="en-CO" sz="2400" b="1" dirty="0"/>
              <a:t>¿Cuando optar por cierre secundario?</a:t>
            </a:r>
          </a:p>
        </p:txBody>
      </p:sp>
    </p:spTree>
    <p:extLst>
      <p:ext uri="{BB962C8B-B14F-4D97-AF65-F5344CB8AC3E}">
        <p14:creationId xmlns:p14="http://schemas.microsoft.com/office/powerpoint/2010/main" val="1926915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oogle Shape;105;p11">
            <a:extLst>
              <a:ext uri="{FF2B5EF4-FFF2-40B4-BE49-F238E27FC236}">
                <a16:creationId xmlns:a16="http://schemas.microsoft.com/office/drawing/2014/main" id="{5760C0C4-843C-4945-A8A3-31389461F176}"/>
              </a:ext>
            </a:extLst>
          </p:cNvPr>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636381" y="113041"/>
            <a:ext cx="4082692" cy="3219024"/>
          </a:xfrm>
          <a:prstGeom prst="rect">
            <a:avLst/>
          </a:prstGeom>
          <a:noFill/>
          <a:ln>
            <a:noFill/>
          </a:ln>
        </p:spPr>
      </p:pic>
      <p:pic>
        <p:nvPicPr>
          <p:cNvPr id="5" name="Google Shape;210;p25">
            <a:extLst>
              <a:ext uri="{FF2B5EF4-FFF2-40B4-BE49-F238E27FC236}">
                <a16:creationId xmlns:a16="http://schemas.microsoft.com/office/drawing/2014/main" id="{86148115-AB9C-4847-92D5-C92A569AC6DD}"/>
              </a:ext>
            </a:extLst>
          </p:cNvPr>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4871472" y="1094509"/>
            <a:ext cx="6904892" cy="5398366"/>
          </a:xfrm>
          <a:prstGeom prst="rect">
            <a:avLst/>
          </a:prstGeom>
          <a:noFill/>
          <a:ln>
            <a:noFill/>
          </a:ln>
        </p:spPr>
      </p:pic>
      <p:pic>
        <p:nvPicPr>
          <p:cNvPr id="6" name="Google Shape;211;p25">
            <a:extLst>
              <a:ext uri="{FF2B5EF4-FFF2-40B4-BE49-F238E27FC236}">
                <a16:creationId xmlns:a16="http://schemas.microsoft.com/office/drawing/2014/main" id="{CA1407A2-3139-2349-88CD-9718DB389C8B}"/>
              </a:ext>
            </a:extLst>
          </p:cNvPr>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636381" y="113041"/>
            <a:ext cx="4082692" cy="3254628"/>
          </a:xfrm>
          <a:prstGeom prst="rect">
            <a:avLst/>
          </a:prstGeom>
          <a:noFill/>
          <a:ln>
            <a:noFill/>
          </a:ln>
        </p:spPr>
      </p:pic>
    </p:spTree>
    <p:extLst>
      <p:ext uri="{BB962C8B-B14F-4D97-AF65-F5344CB8AC3E}">
        <p14:creationId xmlns:p14="http://schemas.microsoft.com/office/powerpoint/2010/main" val="2142153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D0774-9022-8F4B-8C22-F2D756398F94}"/>
              </a:ext>
            </a:extLst>
          </p:cNvPr>
          <p:cNvSpPr>
            <a:spLocks noGrp="1"/>
          </p:cNvSpPr>
          <p:nvPr>
            <p:ph type="title"/>
          </p:nvPr>
        </p:nvSpPr>
        <p:spPr>
          <a:xfrm>
            <a:off x="515668" y="81413"/>
            <a:ext cx="10515600" cy="1325563"/>
          </a:xfrm>
        </p:spPr>
        <p:txBody>
          <a:bodyPr/>
          <a:lstStyle/>
          <a:p>
            <a:r>
              <a:rPr lang="en-CO" b="0" dirty="0"/>
              <a:t>C. Antibioticoterapia</a:t>
            </a:r>
          </a:p>
        </p:txBody>
      </p:sp>
      <p:pic>
        <p:nvPicPr>
          <p:cNvPr id="5" name="Google Shape;232;p28">
            <a:extLst>
              <a:ext uri="{FF2B5EF4-FFF2-40B4-BE49-F238E27FC236}">
                <a16:creationId xmlns:a16="http://schemas.microsoft.com/office/drawing/2014/main" id="{11739667-5E6F-8546-B538-B259BEBB11DE}"/>
              </a:ext>
            </a:extLst>
          </p:cNvPr>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1803127" y="1558049"/>
            <a:ext cx="3173986" cy="2090392"/>
          </a:xfrm>
          <a:prstGeom prst="rect">
            <a:avLst/>
          </a:prstGeom>
          <a:noFill/>
          <a:ln>
            <a:noFill/>
          </a:ln>
        </p:spPr>
      </p:pic>
      <p:pic>
        <p:nvPicPr>
          <p:cNvPr id="6" name="Picture 2" descr="https://lh6.googleusercontent.com/uDB8WR9I3tXUZE7SywfHNK4elAJz3-9PA81EoOOwX_AkeZljSXTSvQvG0Lu8LIA2u9I18I1OwVbmqjIjsrL7Ui4g6Juo-bdr9qmPY3FBxltjJLSvl28J2eqsYlhmWmyJw_HdSWTFGLU">
            <a:extLst>
              <a:ext uri="{FF2B5EF4-FFF2-40B4-BE49-F238E27FC236}">
                <a16:creationId xmlns:a16="http://schemas.microsoft.com/office/drawing/2014/main" id="{6213E2C2-A171-684B-A6DD-EABC34526B48}"/>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877281" y="350197"/>
            <a:ext cx="5031517" cy="6280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3153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FB57D-496A-9A44-8F2D-4380055B770C}"/>
              </a:ext>
            </a:extLst>
          </p:cNvPr>
          <p:cNvSpPr>
            <a:spLocks noGrp="1"/>
          </p:cNvSpPr>
          <p:nvPr>
            <p:ph type="title"/>
          </p:nvPr>
        </p:nvSpPr>
        <p:spPr>
          <a:xfrm>
            <a:off x="609601" y="86123"/>
            <a:ext cx="7600949" cy="1325563"/>
          </a:xfrm>
        </p:spPr>
        <p:txBody>
          <a:bodyPr/>
          <a:lstStyle/>
          <a:p>
            <a:pPr algn="ctr"/>
            <a:r>
              <a:rPr lang="es-ES" b="0" dirty="0"/>
              <a:t>¿Por qué usar antibiótico?</a:t>
            </a:r>
            <a:endParaRPr lang="en-CO" b="0" dirty="0"/>
          </a:p>
        </p:txBody>
      </p:sp>
      <p:sp>
        <p:nvSpPr>
          <p:cNvPr id="3" name="Content Placeholder 2">
            <a:extLst>
              <a:ext uri="{FF2B5EF4-FFF2-40B4-BE49-F238E27FC236}">
                <a16:creationId xmlns:a16="http://schemas.microsoft.com/office/drawing/2014/main" id="{D23958D4-AD78-4F44-B5D1-028D0BB2AA91}"/>
              </a:ext>
            </a:extLst>
          </p:cNvPr>
          <p:cNvSpPr>
            <a:spLocks noGrp="1"/>
          </p:cNvSpPr>
          <p:nvPr>
            <p:ph idx="1"/>
          </p:nvPr>
        </p:nvSpPr>
        <p:spPr>
          <a:xfrm>
            <a:off x="609601" y="1618655"/>
            <a:ext cx="10667997" cy="2090392"/>
          </a:xfrm>
        </p:spPr>
        <p:txBody>
          <a:bodyPr>
            <a:normAutofit/>
          </a:bodyPr>
          <a:lstStyle/>
          <a:p>
            <a:pPr indent="-406400">
              <a:spcBef>
                <a:spcPts val="0"/>
              </a:spcBef>
              <a:buSzPts val="2800"/>
            </a:pPr>
            <a:r>
              <a:rPr lang="es-ES" sz="2400" dirty="0"/>
              <a:t>Herida con daño tisular importante y muy alta contaminación.</a:t>
            </a:r>
            <a:br>
              <a:rPr lang="es-ES" sz="2400" dirty="0"/>
            </a:br>
            <a:endParaRPr lang="es-ES" sz="2400" dirty="0"/>
          </a:p>
          <a:p>
            <a:pPr indent="-406400">
              <a:spcBef>
                <a:spcPts val="0"/>
              </a:spcBef>
              <a:buSzPts val="2800"/>
            </a:pPr>
            <a:r>
              <a:rPr lang="es-ES" sz="2400" dirty="0"/>
              <a:t>Tiempo de intervención quirúrgico - usualmente largo.</a:t>
            </a:r>
            <a:br>
              <a:rPr lang="es-ES" sz="2400" dirty="0"/>
            </a:br>
            <a:endParaRPr lang="es-ES" sz="2400" dirty="0"/>
          </a:p>
          <a:p>
            <a:pPr indent="-406400">
              <a:spcBef>
                <a:spcPts val="0"/>
              </a:spcBef>
              <a:buSzPts val="2800"/>
            </a:pPr>
            <a:r>
              <a:rPr lang="es-ES" sz="2400" dirty="0"/>
              <a:t>Difícil seguimiento clínico.</a:t>
            </a:r>
            <a:endParaRPr lang="en-CO" sz="2400" dirty="0"/>
          </a:p>
        </p:txBody>
      </p:sp>
      <p:sp>
        <p:nvSpPr>
          <p:cNvPr id="4" name="Content Placeholder 3">
            <a:extLst>
              <a:ext uri="{FF2B5EF4-FFF2-40B4-BE49-F238E27FC236}">
                <a16:creationId xmlns:a16="http://schemas.microsoft.com/office/drawing/2014/main" id="{D381225E-2EB0-0347-BABB-CDBD841672D3}"/>
              </a:ext>
            </a:extLst>
          </p:cNvPr>
          <p:cNvSpPr>
            <a:spLocks noGrp="1"/>
          </p:cNvSpPr>
          <p:nvPr>
            <p:ph idx="13"/>
          </p:nvPr>
        </p:nvSpPr>
        <p:spPr>
          <a:xfrm>
            <a:off x="5254270" y="3916016"/>
            <a:ext cx="6797822" cy="2814567"/>
          </a:xfrm>
        </p:spPr>
        <p:txBody>
          <a:bodyPr>
            <a:normAutofit/>
          </a:bodyPr>
          <a:lstStyle/>
          <a:p>
            <a:r>
              <a:rPr lang="es-ES" sz="2400" dirty="0"/>
              <a:t>Consecuencias devastadoras (cara, mano, estructuras funcionales).</a:t>
            </a:r>
            <a:br>
              <a:rPr lang="es-ES" sz="2400" dirty="0"/>
            </a:br>
            <a:endParaRPr lang="es-ES" sz="2400" dirty="0"/>
          </a:p>
          <a:p>
            <a:pPr>
              <a:spcBef>
                <a:spcPts val="0"/>
              </a:spcBef>
            </a:pPr>
            <a:r>
              <a:rPr lang="es-ES" sz="2400" b="1" dirty="0"/>
              <a:t>NO </a:t>
            </a:r>
            <a:r>
              <a:rPr lang="es-ES" sz="2400" dirty="0"/>
              <a:t>reemplaza el lavado y desbridamiento quirúrgico.</a:t>
            </a:r>
            <a:br>
              <a:rPr lang="es-ES" sz="2400" dirty="0"/>
            </a:br>
            <a:endParaRPr lang="es-ES" sz="2400" dirty="0"/>
          </a:p>
          <a:p>
            <a:r>
              <a:rPr lang="es-ES" sz="2400" dirty="0"/>
              <a:t>Dosis profilácticas vs. Terapéuticas.</a:t>
            </a:r>
          </a:p>
          <a:p>
            <a:endParaRPr lang="en-CO" dirty="0"/>
          </a:p>
        </p:txBody>
      </p:sp>
    </p:spTree>
    <p:extLst>
      <p:ext uri="{BB962C8B-B14F-4D97-AF65-F5344CB8AC3E}">
        <p14:creationId xmlns:p14="http://schemas.microsoft.com/office/powerpoint/2010/main" val="732987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4AB60-42CD-2E4B-AFD7-8D73E6F3B5E3}"/>
              </a:ext>
            </a:extLst>
          </p:cNvPr>
          <p:cNvSpPr>
            <a:spLocks noGrp="1"/>
          </p:cNvSpPr>
          <p:nvPr>
            <p:ph type="title"/>
          </p:nvPr>
        </p:nvSpPr>
        <p:spPr>
          <a:xfrm>
            <a:off x="-390525" y="185456"/>
            <a:ext cx="7943850" cy="1325563"/>
          </a:xfrm>
        </p:spPr>
        <p:txBody>
          <a:bodyPr/>
          <a:lstStyle/>
          <a:p>
            <a:pPr algn="ctr"/>
            <a:r>
              <a:rPr lang="en-US" b="0" dirty="0"/>
              <a:t>¿E</a:t>
            </a:r>
            <a:r>
              <a:rPr lang="en-CO" b="0" dirty="0"/>
              <a:t>n quién NO usar antibiótico?</a:t>
            </a:r>
          </a:p>
        </p:txBody>
      </p:sp>
      <p:sp>
        <p:nvSpPr>
          <p:cNvPr id="3" name="Content Placeholder 2">
            <a:extLst>
              <a:ext uri="{FF2B5EF4-FFF2-40B4-BE49-F238E27FC236}">
                <a16:creationId xmlns:a16="http://schemas.microsoft.com/office/drawing/2014/main" id="{468D732A-E518-FC4D-8C84-6BDEDEE84BF6}"/>
              </a:ext>
            </a:extLst>
          </p:cNvPr>
          <p:cNvSpPr>
            <a:spLocks noGrp="1"/>
          </p:cNvSpPr>
          <p:nvPr>
            <p:ph idx="1"/>
          </p:nvPr>
        </p:nvSpPr>
        <p:spPr>
          <a:xfrm>
            <a:off x="589315" y="1650003"/>
            <a:ext cx="5550107" cy="2090392"/>
          </a:xfrm>
        </p:spPr>
        <p:txBody>
          <a:bodyPr>
            <a:normAutofit/>
          </a:bodyPr>
          <a:lstStyle/>
          <a:p>
            <a:pPr indent="-450850">
              <a:lnSpc>
                <a:spcPct val="110000"/>
              </a:lnSpc>
              <a:buSzPts val="3500"/>
            </a:pPr>
            <a:r>
              <a:rPr lang="es-ES" dirty="0"/>
              <a:t>Huésped</a:t>
            </a:r>
          </a:p>
          <a:p>
            <a:pPr marL="717550" lvl="1" indent="-457200">
              <a:lnSpc>
                <a:spcPct val="110000"/>
              </a:lnSpc>
              <a:spcBef>
                <a:spcPts val="0"/>
              </a:spcBef>
              <a:buSzPts val="3100"/>
              <a:buFont typeface="Wingdings" pitchFamily="2" charset="2"/>
              <a:buChar char="ü"/>
            </a:pPr>
            <a:r>
              <a:rPr lang="es-ES" dirty="0"/>
              <a:t>Edad 2-50</a:t>
            </a:r>
          </a:p>
          <a:p>
            <a:pPr marL="717550" lvl="1" indent="-457200">
              <a:lnSpc>
                <a:spcPct val="110000"/>
              </a:lnSpc>
              <a:spcBef>
                <a:spcPts val="0"/>
              </a:spcBef>
              <a:buSzPts val="3100"/>
              <a:buFont typeface="Wingdings" pitchFamily="2" charset="2"/>
              <a:buChar char="ü"/>
            </a:pPr>
            <a:r>
              <a:rPr lang="es-ES" dirty="0"/>
              <a:t>Sin comorbilidades</a:t>
            </a:r>
          </a:p>
          <a:p>
            <a:pPr marL="717550" lvl="1" indent="-457200">
              <a:lnSpc>
                <a:spcPct val="110000"/>
              </a:lnSpc>
              <a:spcBef>
                <a:spcPts val="0"/>
              </a:spcBef>
              <a:buSzPts val="3100"/>
              <a:buFont typeface="Wingdings" pitchFamily="2" charset="2"/>
              <a:buChar char="ü"/>
            </a:pPr>
            <a:r>
              <a:rPr lang="es-ES" dirty="0"/>
              <a:t>Sin edema preexistente</a:t>
            </a:r>
          </a:p>
        </p:txBody>
      </p:sp>
      <p:sp>
        <p:nvSpPr>
          <p:cNvPr id="4" name="Content Placeholder 3">
            <a:extLst>
              <a:ext uri="{FF2B5EF4-FFF2-40B4-BE49-F238E27FC236}">
                <a16:creationId xmlns:a16="http://schemas.microsoft.com/office/drawing/2014/main" id="{1E0CEAEB-9274-CE43-B5D3-0A48EEF71CE2}"/>
              </a:ext>
            </a:extLst>
          </p:cNvPr>
          <p:cNvSpPr>
            <a:spLocks noGrp="1"/>
          </p:cNvSpPr>
          <p:nvPr>
            <p:ph idx="13"/>
          </p:nvPr>
        </p:nvSpPr>
        <p:spPr>
          <a:xfrm>
            <a:off x="5444046" y="3521459"/>
            <a:ext cx="6684145" cy="2413346"/>
          </a:xfrm>
        </p:spPr>
        <p:txBody>
          <a:bodyPr>
            <a:noAutofit/>
          </a:bodyPr>
          <a:lstStyle/>
          <a:p>
            <a:pPr indent="-457200">
              <a:lnSpc>
                <a:spcPct val="120000"/>
              </a:lnSpc>
              <a:buSzPts val="3600"/>
            </a:pPr>
            <a:r>
              <a:rPr lang="es-ES" dirty="0"/>
              <a:t>Tipo lesión	</a:t>
            </a:r>
          </a:p>
          <a:p>
            <a:pPr marL="711200" lvl="1" indent="-457200">
              <a:lnSpc>
                <a:spcPct val="120000"/>
              </a:lnSpc>
              <a:spcBef>
                <a:spcPts val="0"/>
              </a:spcBef>
              <a:buSzPts val="3200"/>
              <a:buFont typeface="Wingdings" pitchFamily="2" charset="2"/>
              <a:buChar char="ü"/>
            </a:pPr>
            <a:r>
              <a:rPr lang="es-ES" dirty="0"/>
              <a:t>Simple</a:t>
            </a:r>
          </a:p>
          <a:p>
            <a:pPr marL="711200" lvl="1" indent="-457200">
              <a:lnSpc>
                <a:spcPct val="120000"/>
              </a:lnSpc>
              <a:spcBef>
                <a:spcPts val="0"/>
              </a:spcBef>
              <a:buSzPts val="3200"/>
              <a:buFont typeface="Wingdings" pitchFamily="2" charset="2"/>
              <a:buChar char="ü"/>
            </a:pPr>
            <a:r>
              <a:rPr lang="es-ES" dirty="0"/>
              <a:t>No puntiformes</a:t>
            </a:r>
          </a:p>
          <a:p>
            <a:pPr marL="711200" lvl="1" indent="-457200">
              <a:lnSpc>
                <a:spcPct val="120000"/>
              </a:lnSpc>
              <a:spcBef>
                <a:spcPts val="0"/>
              </a:spcBef>
              <a:buSzPts val="3200"/>
              <a:buFont typeface="Wingdings" pitchFamily="2" charset="2"/>
              <a:buChar char="ü"/>
            </a:pPr>
            <a:r>
              <a:rPr lang="es-ES" dirty="0"/>
              <a:t>Sin  machacamiento</a:t>
            </a:r>
          </a:p>
          <a:p>
            <a:pPr marL="711200" lvl="1" indent="-457200">
              <a:lnSpc>
                <a:spcPct val="120000"/>
              </a:lnSpc>
              <a:spcBef>
                <a:spcPts val="0"/>
              </a:spcBef>
              <a:buSzPts val="3200"/>
              <a:buFont typeface="Wingdings" pitchFamily="2" charset="2"/>
              <a:buChar char="ü"/>
            </a:pPr>
            <a:r>
              <a:rPr lang="es-ES" dirty="0"/>
              <a:t>Sin cuerpos extraños</a:t>
            </a:r>
          </a:p>
          <a:p>
            <a:pPr marL="711200" lvl="1" indent="-457200">
              <a:lnSpc>
                <a:spcPct val="120000"/>
              </a:lnSpc>
              <a:spcBef>
                <a:spcPts val="0"/>
              </a:spcBef>
              <a:buSzPts val="3200"/>
              <a:buFont typeface="Wingdings" pitchFamily="2" charset="2"/>
              <a:buChar char="ü"/>
            </a:pPr>
            <a:r>
              <a:rPr lang="es-ES" b="1" dirty="0"/>
              <a:t>Localización</a:t>
            </a:r>
          </a:p>
          <a:p>
            <a:pPr marL="711200" lvl="1" indent="-457200">
              <a:lnSpc>
                <a:spcPct val="120000"/>
              </a:lnSpc>
              <a:spcBef>
                <a:spcPts val="0"/>
              </a:spcBef>
              <a:buSzPts val="3200"/>
              <a:buFont typeface="Wingdings" pitchFamily="2" charset="2"/>
              <a:buChar char="ü"/>
            </a:pPr>
            <a:r>
              <a:rPr lang="es-ES" dirty="0"/>
              <a:t>Estructuras lesionadas</a:t>
            </a:r>
          </a:p>
          <a:p>
            <a:pPr>
              <a:lnSpc>
                <a:spcPct val="120000"/>
              </a:lnSpc>
            </a:pPr>
            <a:endParaRPr lang="en-CO" dirty="0"/>
          </a:p>
        </p:txBody>
      </p:sp>
      <p:sp>
        <p:nvSpPr>
          <p:cNvPr id="5" name="Google Shape;306;p38">
            <a:extLst>
              <a:ext uri="{FF2B5EF4-FFF2-40B4-BE49-F238E27FC236}">
                <a16:creationId xmlns:a16="http://schemas.microsoft.com/office/drawing/2014/main" id="{F9E9E111-2453-4343-A3EE-3A2AE98DCBD0}"/>
              </a:ext>
            </a:extLst>
          </p:cNvPr>
          <p:cNvSpPr txBox="1"/>
          <p:nvPr/>
        </p:nvSpPr>
        <p:spPr>
          <a:xfrm>
            <a:off x="4981574" y="6469244"/>
            <a:ext cx="7419975" cy="1029600"/>
          </a:xfrm>
          <a:prstGeom prst="rect">
            <a:avLst/>
          </a:prstGeom>
          <a:noFill/>
          <a:ln>
            <a:noFill/>
          </a:ln>
        </p:spPr>
        <p:txBody>
          <a:bodyPr spcFirstLastPara="1" wrap="square" lIns="91425" tIns="91425" rIns="91425" bIns="91425" anchor="t" anchorCtr="0">
            <a:noAutofit/>
          </a:bodyPr>
          <a:lstStyle/>
          <a:p>
            <a:pPr>
              <a:buClr>
                <a:srgbClr val="000000"/>
              </a:buClr>
              <a:buSzPts val="1400"/>
            </a:pPr>
            <a:r>
              <a:rPr lang="es-ES" sz="800" dirty="0" err="1">
                <a:solidFill>
                  <a:srgbClr val="002060"/>
                </a:solidFill>
                <a:latin typeface="Montserrat" panose="00000500000000000000" pitchFamily="50" charset="0"/>
                <a:ea typeface="Arial"/>
                <a:cs typeface="Arial"/>
                <a:sym typeface="Arial"/>
              </a:rPr>
              <a:t>Practice</a:t>
            </a:r>
            <a:r>
              <a:rPr lang="es-ES" sz="800" dirty="0">
                <a:solidFill>
                  <a:srgbClr val="002060"/>
                </a:solidFill>
                <a:latin typeface="Montserrat" panose="00000500000000000000" pitchFamily="50" charset="0"/>
                <a:ea typeface="Arial"/>
                <a:cs typeface="Arial"/>
                <a:sym typeface="Arial"/>
              </a:rPr>
              <a:t> </a:t>
            </a:r>
            <a:r>
              <a:rPr lang="es-ES" sz="800" dirty="0" err="1">
                <a:solidFill>
                  <a:srgbClr val="002060"/>
                </a:solidFill>
                <a:latin typeface="Montserrat" panose="00000500000000000000" pitchFamily="50" charset="0"/>
                <a:ea typeface="Arial"/>
                <a:cs typeface="Arial"/>
                <a:sym typeface="Arial"/>
              </a:rPr>
              <a:t>Guidelines</a:t>
            </a:r>
            <a:r>
              <a:rPr lang="es-ES" sz="800" dirty="0">
                <a:solidFill>
                  <a:srgbClr val="002060"/>
                </a:solidFill>
                <a:latin typeface="Montserrat" panose="00000500000000000000" pitchFamily="50" charset="0"/>
                <a:ea typeface="Arial"/>
                <a:cs typeface="Arial"/>
                <a:sym typeface="Arial"/>
              </a:rPr>
              <a:t> </a:t>
            </a:r>
            <a:r>
              <a:rPr lang="es-ES" sz="800" dirty="0" err="1">
                <a:solidFill>
                  <a:srgbClr val="002060"/>
                </a:solidFill>
                <a:latin typeface="Montserrat" panose="00000500000000000000" pitchFamily="50" charset="0"/>
                <a:ea typeface="Arial"/>
                <a:cs typeface="Arial"/>
                <a:sym typeface="Arial"/>
              </a:rPr>
              <a:t>for</a:t>
            </a:r>
            <a:r>
              <a:rPr lang="es-ES" sz="800" dirty="0">
                <a:solidFill>
                  <a:srgbClr val="002060"/>
                </a:solidFill>
                <a:latin typeface="Montserrat" panose="00000500000000000000" pitchFamily="50" charset="0"/>
                <a:ea typeface="Arial"/>
                <a:cs typeface="Arial"/>
                <a:sym typeface="Arial"/>
              </a:rPr>
              <a:t> </a:t>
            </a:r>
            <a:r>
              <a:rPr lang="es-ES" sz="800" dirty="0" err="1">
                <a:solidFill>
                  <a:srgbClr val="002060"/>
                </a:solidFill>
                <a:latin typeface="Montserrat" panose="00000500000000000000" pitchFamily="50" charset="0"/>
                <a:ea typeface="Arial"/>
                <a:cs typeface="Arial"/>
                <a:sym typeface="Arial"/>
              </a:rPr>
              <a:t>the</a:t>
            </a:r>
            <a:r>
              <a:rPr lang="es-ES" sz="800" dirty="0">
                <a:solidFill>
                  <a:srgbClr val="002060"/>
                </a:solidFill>
                <a:latin typeface="Montserrat" panose="00000500000000000000" pitchFamily="50" charset="0"/>
                <a:ea typeface="Arial"/>
                <a:cs typeface="Arial"/>
                <a:sym typeface="Arial"/>
              </a:rPr>
              <a:t> Diagnosis and Management of Skin and </a:t>
            </a:r>
            <a:r>
              <a:rPr lang="es-ES" sz="800" dirty="0" err="1">
                <a:solidFill>
                  <a:srgbClr val="002060"/>
                </a:solidFill>
                <a:latin typeface="Montserrat" panose="00000500000000000000" pitchFamily="50" charset="0"/>
                <a:ea typeface="Arial"/>
                <a:cs typeface="Arial"/>
                <a:sym typeface="Arial"/>
              </a:rPr>
              <a:t>Soft</a:t>
            </a:r>
            <a:r>
              <a:rPr lang="es-ES" sz="800" dirty="0">
                <a:solidFill>
                  <a:srgbClr val="002060"/>
                </a:solidFill>
                <a:latin typeface="Montserrat" panose="00000500000000000000" pitchFamily="50" charset="0"/>
                <a:ea typeface="Arial"/>
                <a:cs typeface="Arial"/>
                <a:sym typeface="Arial"/>
              </a:rPr>
              <a:t> </a:t>
            </a:r>
            <a:r>
              <a:rPr lang="es-ES" sz="800" dirty="0" err="1">
                <a:solidFill>
                  <a:srgbClr val="002060"/>
                </a:solidFill>
                <a:latin typeface="Montserrat" panose="00000500000000000000" pitchFamily="50" charset="0"/>
                <a:ea typeface="Arial"/>
                <a:cs typeface="Arial"/>
                <a:sym typeface="Arial"/>
              </a:rPr>
              <a:t>Tissue</a:t>
            </a:r>
            <a:r>
              <a:rPr lang="es-ES" sz="800" dirty="0">
                <a:solidFill>
                  <a:srgbClr val="002060"/>
                </a:solidFill>
                <a:latin typeface="Montserrat" panose="00000500000000000000" pitchFamily="50" charset="0"/>
                <a:ea typeface="Arial"/>
                <a:cs typeface="Arial"/>
                <a:sym typeface="Arial"/>
              </a:rPr>
              <a:t> </a:t>
            </a:r>
            <a:r>
              <a:rPr lang="es-ES" sz="800" dirty="0" err="1">
                <a:solidFill>
                  <a:srgbClr val="002060"/>
                </a:solidFill>
                <a:latin typeface="Montserrat" panose="00000500000000000000" pitchFamily="50" charset="0"/>
                <a:ea typeface="Arial"/>
                <a:cs typeface="Arial"/>
                <a:sym typeface="Arial"/>
              </a:rPr>
              <a:t>nfections</a:t>
            </a:r>
            <a:r>
              <a:rPr lang="es-ES" sz="800" dirty="0">
                <a:solidFill>
                  <a:srgbClr val="002060"/>
                </a:solidFill>
                <a:latin typeface="Montserrat" panose="00000500000000000000" pitchFamily="50" charset="0"/>
                <a:ea typeface="Arial"/>
                <a:cs typeface="Arial"/>
                <a:sym typeface="Arial"/>
              </a:rPr>
              <a:t>: 2014 </a:t>
            </a:r>
            <a:r>
              <a:rPr lang="es-ES" sz="800" dirty="0" err="1">
                <a:solidFill>
                  <a:srgbClr val="002060"/>
                </a:solidFill>
                <a:latin typeface="Montserrat" panose="00000500000000000000" pitchFamily="50" charset="0"/>
                <a:ea typeface="Arial"/>
                <a:cs typeface="Arial"/>
                <a:sym typeface="Arial"/>
              </a:rPr>
              <a:t>Update</a:t>
            </a:r>
            <a:r>
              <a:rPr lang="es-ES" sz="800" dirty="0">
                <a:solidFill>
                  <a:srgbClr val="002060"/>
                </a:solidFill>
                <a:latin typeface="Montserrat" panose="00000500000000000000" pitchFamily="50" charset="0"/>
                <a:ea typeface="Arial"/>
                <a:cs typeface="Arial"/>
                <a:sym typeface="Arial"/>
              </a:rPr>
              <a:t> </a:t>
            </a:r>
            <a:r>
              <a:rPr lang="es-ES" sz="800" dirty="0" err="1">
                <a:solidFill>
                  <a:srgbClr val="002060"/>
                </a:solidFill>
                <a:latin typeface="Montserrat" panose="00000500000000000000" pitchFamily="50" charset="0"/>
                <a:ea typeface="Arial"/>
                <a:cs typeface="Arial"/>
                <a:sym typeface="Arial"/>
              </a:rPr>
              <a:t>by</a:t>
            </a:r>
            <a:r>
              <a:rPr lang="es-ES" sz="800" dirty="0">
                <a:solidFill>
                  <a:srgbClr val="002060"/>
                </a:solidFill>
                <a:latin typeface="Montserrat" panose="00000500000000000000" pitchFamily="50" charset="0"/>
                <a:ea typeface="Arial"/>
                <a:cs typeface="Arial"/>
                <a:sym typeface="Arial"/>
              </a:rPr>
              <a:t> </a:t>
            </a:r>
            <a:r>
              <a:rPr lang="es-ES" sz="800" dirty="0" err="1">
                <a:solidFill>
                  <a:srgbClr val="002060"/>
                </a:solidFill>
                <a:latin typeface="Montserrat" panose="00000500000000000000" pitchFamily="50" charset="0"/>
                <a:ea typeface="Arial"/>
                <a:cs typeface="Arial"/>
                <a:sym typeface="Arial"/>
              </a:rPr>
              <a:t>the</a:t>
            </a:r>
            <a:r>
              <a:rPr lang="es-ES" sz="800" dirty="0">
                <a:solidFill>
                  <a:srgbClr val="002060"/>
                </a:solidFill>
                <a:latin typeface="Montserrat" panose="00000500000000000000" pitchFamily="50" charset="0"/>
                <a:ea typeface="Arial"/>
                <a:cs typeface="Arial"/>
                <a:sym typeface="Arial"/>
              </a:rPr>
              <a:t> </a:t>
            </a:r>
            <a:r>
              <a:rPr lang="es-ES" sz="800" dirty="0" err="1">
                <a:solidFill>
                  <a:srgbClr val="002060"/>
                </a:solidFill>
                <a:latin typeface="Montserrat" panose="00000500000000000000" pitchFamily="50" charset="0"/>
                <a:ea typeface="Arial"/>
                <a:cs typeface="Arial"/>
                <a:sym typeface="Arial"/>
              </a:rPr>
              <a:t>Infectious</a:t>
            </a:r>
            <a:r>
              <a:rPr lang="es-ES" sz="800" dirty="0">
                <a:solidFill>
                  <a:srgbClr val="002060"/>
                </a:solidFill>
                <a:latin typeface="Montserrat" panose="00000500000000000000" pitchFamily="50" charset="0"/>
                <a:ea typeface="Arial"/>
                <a:cs typeface="Arial"/>
                <a:sym typeface="Arial"/>
              </a:rPr>
              <a:t> </a:t>
            </a:r>
            <a:r>
              <a:rPr lang="es-ES" sz="800" dirty="0" err="1">
                <a:solidFill>
                  <a:srgbClr val="002060"/>
                </a:solidFill>
                <a:latin typeface="Montserrat" panose="00000500000000000000" pitchFamily="50" charset="0"/>
                <a:ea typeface="Arial"/>
                <a:cs typeface="Arial"/>
                <a:sym typeface="Arial"/>
              </a:rPr>
              <a:t>Diseases</a:t>
            </a:r>
            <a:r>
              <a:rPr lang="es-ES" sz="800" dirty="0">
                <a:solidFill>
                  <a:srgbClr val="002060"/>
                </a:solidFill>
                <a:latin typeface="Montserrat" panose="00000500000000000000" pitchFamily="50" charset="0"/>
                <a:ea typeface="Arial"/>
                <a:cs typeface="Arial"/>
                <a:sym typeface="Arial"/>
              </a:rPr>
              <a:t> </a:t>
            </a:r>
            <a:r>
              <a:rPr lang="es-ES" sz="800" dirty="0" err="1">
                <a:solidFill>
                  <a:srgbClr val="002060"/>
                </a:solidFill>
                <a:latin typeface="Montserrat" panose="00000500000000000000" pitchFamily="50" charset="0"/>
                <a:ea typeface="Arial"/>
                <a:cs typeface="Arial"/>
                <a:sym typeface="Arial"/>
              </a:rPr>
              <a:t>Society</a:t>
            </a:r>
            <a:r>
              <a:rPr lang="es-ES" sz="800" dirty="0">
                <a:solidFill>
                  <a:srgbClr val="002060"/>
                </a:solidFill>
                <a:latin typeface="Montserrat" panose="00000500000000000000" pitchFamily="50" charset="0"/>
                <a:ea typeface="Arial"/>
                <a:cs typeface="Arial"/>
                <a:sym typeface="Arial"/>
              </a:rPr>
              <a:t> of </a:t>
            </a:r>
            <a:r>
              <a:rPr lang="es-ES" sz="800" dirty="0" err="1">
                <a:solidFill>
                  <a:srgbClr val="002060"/>
                </a:solidFill>
                <a:latin typeface="Montserrat" panose="00000500000000000000" pitchFamily="50" charset="0"/>
                <a:ea typeface="Arial"/>
                <a:cs typeface="Arial"/>
                <a:sym typeface="Arial"/>
              </a:rPr>
              <a:t>America</a:t>
            </a:r>
            <a:r>
              <a:rPr lang="es-ES" sz="800" dirty="0">
                <a:solidFill>
                  <a:srgbClr val="002060"/>
                </a:solidFill>
                <a:latin typeface="Montserrat" panose="00000500000000000000" pitchFamily="50" charset="0"/>
                <a:ea typeface="Arial"/>
                <a:cs typeface="Arial"/>
                <a:sym typeface="Arial"/>
              </a:rPr>
              <a:t> Dennis L. Stevens,1 Alan L. Bisno,2 Henry F. Chambers,3 E. </a:t>
            </a:r>
            <a:r>
              <a:rPr lang="es-ES" sz="800" dirty="0" err="1">
                <a:solidFill>
                  <a:srgbClr val="002060"/>
                </a:solidFill>
                <a:latin typeface="Montserrat" panose="00000500000000000000" pitchFamily="50" charset="0"/>
                <a:ea typeface="Arial"/>
                <a:cs typeface="Arial"/>
                <a:sym typeface="Arial"/>
              </a:rPr>
              <a:t>Patchen</a:t>
            </a:r>
            <a:r>
              <a:rPr lang="es-ES" sz="800" dirty="0">
                <a:solidFill>
                  <a:srgbClr val="002060"/>
                </a:solidFill>
                <a:latin typeface="Montserrat" panose="00000500000000000000" pitchFamily="50" charset="0"/>
                <a:ea typeface="Arial"/>
                <a:cs typeface="Arial"/>
                <a:sym typeface="Arial"/>
              </a:rPr>
              <a:t> </a:t>
            </a:r>
            <a:r>
              <a:rPr lang="es-ES" sz="800" dirty="0" err="1">
                <a:solidFill>
                  <a:srgbClr val="002060"/>
                </a:solidFill>
                <a:latin typeface="Montserrat" panose="00000500000000000000" pitchFamily="50" charset="0"/>
                <a:ea typeface="Arial"/>
                <a:cs typeface="Arial"/>
                <a:sym typeface="Arial"/>
              </a:rPr>
              <a:t>Dellinger,et</a:t>
            </a:r>
            <a:r>
              <a:rPr lang="es-ES" sz="800" dirty="0">
                <a:solidFill>
                  <a:srgbClr val="002060"/>
                </a:solidFill>
                <a:latin typeface="Montserrat" panose="00000500000000000000" pitchFamily="50" charset="0"/>
                <a:ea typeface="Arial"/>
                <a:cs typeface="Arial"/>
                <a:sym typeface="Arial"/>
              </a:rPr>
              <a:t> al.</a:t>
            </a:r>
            <a:endParaRPr sz="800" dirty="0">
              <a:solidFill>
                <a:srgbClr val="002060"/>
              </a:solidFill>
              <a:latin typeface="Montserrat" panose="00000500000000000000" pitchFamily="50" charset="0"/>
              <a:ea typeface="Arial"/>
              <a:cs typeface="Arial"/>
              <a:sym typeface="Arial"/>
            </a:endParaRPr>
          </a:p>
        </p:txBody>
      </p:sp>
      <p:sp>
        <p:nvSpPr>
          <p:cNvPr id="9" name="Content Placeholder 2">
            <a:extLst>
              <a:ext uri="{FF2B5EF4-FFF2-40B4-BE49-F238E27FC236}">
                <a16:creationId xmlns:a16="http://schemas.microsoft.com/office/drawing/2014/main" id="{A3721929-7CCE-E341-8412-F79BF3C71729}"/>
              </a:ext>
            </a:extLst>
          </p:cNvPr>
          <p:cNvSpPr txBox="1">
            <a:spLocks/>
          </p:cNvSpPr>
          <p:nvPr/>
        </p:nvSpPr>
        <p:spPr>
          <a:xfrm>
            <a:off x="5397663" y="1770642"/>
            <a:ext cx="5550107" cy="209039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17550" lvl="1" indent="-457200">
              <a:lnSpc>
                <a:spcPct val="100000"/>
              </a:lnSpc>
              <a:spcBef>
                <a:spcPts val="0"/>
              </a:spcBef>
              <a:buSzPts val="3100"/>
              <a:buFont typeface="Wingdings" pitchFamily="2" charset="2"/>
              <a:buChar char="ü"/>
            </a:pPr>
            <a:r>
              <a:rPr lang="es-ES" dirty="0"/>
              <a:t>No alcoholismo</a:t>
            </a:r>
          </a:p>
          <a:p>
            <a:pPr marL="717550" lvl="1" indent="-457200">
              <a:lnSpc>
                <a:spcPct val="100000"/>
              </a:lnSpc>
              <a:spcBef>
                <a:spcPts val="0"/>
              </a:spcBef>
              <a:buSzPts val="3100"/>
              <a:buFont typeface="Wingdings" pitchFamily="2" charset="2"/>
              <a:buChar char="ü"/>
            </a:pPr>
            <a:r>
              <a:rPr lang="es-ES" dirty="0"/>
              <a:t>Inmunosupresores</a:t>
            </a:r>
          </a:p>
          <a:p>
            <a:pPr marL="0" indent="0">
              <a:lnSpc>
                <a:spcPct val="100000"/>
              </a:lnSpc>
              <a:buNone/>
            </a:pPr>
            <a:endParaRPr lang="en-CO" dirty="0"/>
          </a:p>
        </p:txBody>
      </p:sp>
      <p:pic>
        <p:nvPicPr>
          <p:cNvPr id="10" name="Google Shape;323;p40">
            <a:extLst>
              <a:ext uri="{FF2B5EF4-FFF2-40B4-BE49-F238E27FC236}">
                <a16:creationId xmlns:a16="http://schemas.microsoft.com/office/drawing/2014/main" id="{DF7AEAD1-24C6-054D-A81D-F79BE1B1B980}"/>
              </a:ext>
            </a:extLst>
          </p:cNvPr>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9738908" y="905441"/>
            <a:ext cx="1863777" cy="3462585"/>
          </a:xfrm>
          <a:prstGeom prst="rect">
            <a:avLst/>
          </a:prstGeom>
          <a:noFill/>
          <a:ln>
            <a:noFill/>
          </a:ln>
        </p:spPr>
      </p:pic>
    </p:spTree>
    <p:extLst>
      <p:ext uri="{BB962C8B-B14F-4D97-AF65-F5344CB8AC3E}">
        <p14:creationId xmlns:p14="http://schemas.microsoft.com/office/powerpoint/2010/main" val="2054879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24EA71-EE8B-4D41-BDFF-E1BB274BE793}"/>
              </a:ext>
            </a:extLst>
          </p:cNvPr>
          <p:cNvSpPr>
            <a:spLocks noGrp="1"/>
          </p:cNvSpPr>
          <p:nvPr>
            <p:ph idx="1"/>
          </p:nvPr>
        </p:nvSpPr>
        <p:spPr>
          <a:xfrm>
            <a:off x="762001" y="2089672"/>
            <a:ext cx="10667997" cy="2090392"/>
          </a:xfrm>
        </p:spPr>
        <p:txBody>
          <a:bodyPr>
            <a:normAutofit/>
          </a:bodyPr>
          <a:lstStyle/>
          <a:p>
            <a:r>
              <a:rPr lang="en-CO" sz="2800" dirty="0">
                <a:solidFill>
                  <a:srgbClr val="FF0000"/>
                </a:solidFill>
              </a:rPr>
              <a:t>NO CULTIVOS </a:t>
            </a:r>
          </a:p>
        </p:txBody>
      </p:sp>
      <p:sp>
        <p:nvSpPr>
          <p:cNvPr id="5" name="Title 1">
            <a:extLst>
              <a:ext uri="{FF2B5EF4-FFF2-40B4-BE49-F238E27FC236}">
                <a16:creationId xmlns:a16="http://schemas.microsoft.com/office/drawing/2014/main" id="{7967AC0F-3F0A-844E-B5EC-4555E8EB03C7}"/>
              </a:ext>
            </a:extLst>
          </p:cNvPr>
          <p:cNvSpPr>
            <a:spLocks noGrp="1"/>
          </p:cNvSpPr>
          <p:nvPr>
            <p:ph type="title"/>
          </p:nvPr>
        </p:nvSpPr>
        <p:spPr>
          <a:xfrm>
            <a:off x="685803" y="188050"/>
            <a:ext cx="6029528" cy="1325563"/>
          </a:xfrm>
        </p:spPr>
        <p:txBody>
          <a:bodyPr/>
          <a:lstStyle/>
          <a:p>
            <a:r>
              <a:rPr lang="en-CO" b="0" dirty="0"/>
              <a:t>C. Antibi</a:t>
            </a:r>
            <a:r>
              <a:rPr lang="es-MX" b="0" dirty="0" err="1"/>
              <a:t>ó</a:t>
            </a:r>
            <a:r>
              <a:rPr lang="en-CO" b="0" dirty="0"/>
              <a:t>ticoterapia</a:t>
            </a:r>
          </a:p>
        </p:txBody>
      </p:sp>
      <p:sp>
        <p:nvSpPr>
          <p:cNvPr id="7" name="Google Shape;345;p43">
            <a:extLst>
              <a:ext uri="{FF2B5EF4-FFF2-40B4-BE49-F238E27FC236}">
                <a16:creationId xmlns:a16="http://schemas.microsoft.com/office/drawing/2014/main" id="{23D3C241-5F3B-7B4E-A06C-F85C289AB602}"/>
              </a:ext>
            </a:extLst>
          </p:cNvPr>
          <p:cNvSpPr txBox="1">
            <a:spLocks/>
          </p:cNvSpPr>
          <p:nvPr/>
        </p:nvSpPr>
        <p:spPr>
          <a:xfrm>
            <a:off x="8319200" y="2255564"/>
            <a:ext cx="7886700" cy="3849000"/>
          </a:xfrm>
          <a:prstGeom prst="rect">
            <a:avLst/>
          </a:prstGeom>
          <a:noFill/>
          <a:ln>
            <a:noFill/>
          </a:ln>
        </p:spPr>
        <p:txBody>
          <a:bodyPr spcFirstLastPara="1" vert="horz" wrap="square" lIns="91425" tIns="45700" rIns="91425" bIns="457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457200">
              <a:buSzPts val="4800"/>
            </a:pPr>
            <a:r>
              <a:rPr lang="es-ES" sz="3200" dirty="0"/>
              <a:t>Humana</a:t>
            </a:r>
          </a:p>
          <a:p>
            <a:pPr indent="-457200">
              <a:spcBef>
                <a:spcPts val="0"/>
              </a:spcBef>
              <a:buSzPts val="3800"/>
            </a:pPr>
            <a:r>
              <a:rPr lang="es-ES" sz="2800" dirty="0"/>
              <a:t>Gato</a:t>
            </a:r>
          </a:p>
          <a:p>
            <a:pPr indent="-406400">
              <a:spcBef>
                <a:spcPts val="0"/>
              </a:spcBef>
              <a:buSzPts val="2800"/>
            </a:pPr>
            <a:r>
              <a:rPr lang="es-ES" sz="2400" dirty="0"/>
              <a:t>Perro</a:t>
            </a:r>
          </a:p>
        </p:txBody>
      </p:sp>
      <p:pic>
        <p:nvPicPr>
          <p:cNvPr id="8" name="Picture 4">
            <a:extLst>
              <a:ext uri="{FF2B5EF4-FFF2-40B4-BE49-F238E27FC236}">
                <a16:creationId xmlns:a16="http://schemas.microsoft.com/office/drawing/2014/main" id="{9009680D-EC42-224C-9171-2C62FD54A82A}"/>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143418" y="2493325"/>
            <a:ext cx="2794782" cy="3513440"/>
          </a:xfrm>
          <a:prstGeom prst="rect">
            <a:avLst/>
          </a:prstGeom>
          <a:noFill/>
          <a:extLst>
            <a:ext uri="{909E8E84-426E-40DD-AFC4-6F175D3DCCD1}">
              <a14:hiddenFill xmlns:a14="http://schemas.microsoft.com/office/drawing/2010/main">
                <a:solidFill>
                  <a:srgbClr val="FFFFFF"/>
                </a:solidFill>
              </a14:hiddenFill>
            </a:ext>
          </a:extLst>
        </p:spPr>
      </p:pic>
      <p:sp>
        <p:nvSpPr>
          <p:cNvPr id="9" name="Google Shape;346;p43">
            <a:extLst>
              <a:ext uri="{FF2B5EF4-FFF2-40B4-BE49-F238E27FC236}">
                <a16:creationId xmlns:a16="http://schemas.microsoft.com/office/drawing/2014/main" id="{2D359D3B-E36A-7741-AB40-0BC42AFA3B9C}"/>
              </a:ext>
            </a:extLst>
          </p:cNvPr>
          <p:cNvSpPr txBox="1"/>
          <p:nvPr/>
        </p:nvSpPr>
        <p:spPr>
          <a:xfrm>
            <a:off x="5836597" y="6440124"/>
            <a:ext cx="6637506" cy="1150500"/>
          </a:xfrm>
          <a:prstGeom prst="rect">
            <a:avLst/>
          </a:prstGeom>
          <a:noFill/>
          <a:ln>
            <a:noFill/>
          </a:ln>
        </p:spPr>
        <p:txBody>
          <a:bodyPr spcFirstLastPara="1" wrap="square" lIns="91425" tIns="91425" rIns="91425" bIns="91425" anchor="t" anchorCtr="0">
            <a:noAutofit/>
          </a:bodyPr>
          <a:lstStyle/>
          <a:p>
            <a:pPr algn="ctr">
              <a:buClr>
                <a:srgbClr val="000000"/>
              </a:buClr>
              <a:buSzPts val="1400"/>
            </a:pPr>
            <a:r>
              <a:rPr lang="es-ES" sz="1000" dirty="0" err="1">
                <a:solidFill>
                  <a:srgbClr val="002060"/>
                </a:solidFill>
                <a:latin typeface="Montserrat" panose="00000500000000000000" pitchFamily="50" charset="0"/>
                <a:ea typeface="Arial"/>
                <a:cs typeface="Arial"/>
                <a:sym typeface="Arial"/>
              </a:rPr>
              <a:t>Medeiros</a:t>
            </a:r>
            <a:r>
              <a:rPr lang="es-ES" sz="1000" dirty="0">
                <a:solidFill>
                  <a:srgbClr val="002060"/>
                </a:solidFill>
                <a:latin typeface="Montserrat" panose="00000500000000000000" pitchFamily="50" charset="0"/>
                <a:ea typeface="Arial"/>
                <a:cs typeface="Arial"/>
                <a:sym typeface="Arial"/>
              </a:rPr>
              <a:t> IM, </a:t>
            </a:r>
            <a:r>
              <a:rPr lang="es-ES" sz="1000" dirty="0" err="1">
                <a:solidFill>
                  <a:srgbClr val="002060"/>
                </a:solidFill>
                <a:latin typeface="Montserrat" panose="00000500000000000000" pitchFamily="50" charset="0"/>
                <a:ea typeface="Arial"/>
                <a:cs typeface="Arial"/>
                <a:sym typeface="Arial"/>
              </a:rPr>
              <a:t>Saconato</a:t>
            </a:r>
            <a:r>
              <a:rPr lang="es-ES" sz="1000" dirty="0">
                <a:solidFill>
                  <a:srgbClr val="002060"/>
                </a:solidFill>
                <a:latin typeface="Montserrat" panose="00000500000000000000" pitchFamily="50" charset="0"/>
                <a:ea typeface="Arial"/>
                <a:cs typeface="Arial"/>
                <a:sym typeface="Arial"/>
              </a:rPr>
              <a:t> H. </a:t>
            </a:r>
            <a:r>
              <a:rPr lang="es-ES" sz="1000" dirty="0" err="1">
                <a:solidFill>
                  <a:srgbClr val="002060"/>
                </a:solidFill>
                <a:latin typeface="Montserrat" panose="00000500000000000000" pitchFamily="50" charset="0"/>
                <a:ea typeface="Arial"/>
                <a:cs typeface="Arial"/>
                <a:sym typeface="Arial"/>
              </a:rPr>
              <a:t>Antibiotic</a:t>
            </a:r>
            <a:r>
              <a:rPr lang="es-ES" sz="1000" dirty="0">
                <a:solidFill>
                  <a:srgbClr val="002060"/>
                </a:solidFill>
                <a:latin typeface="Montserrat" panose="00000500000000000000" pitchFamily="50" charset="0"/>
                <a:ea typeface="Arial"/>
                <a:cs typeface="Arial"/>
                <a:sym typeface="Arial"/>
              </a:rPr>
              <a:t> </a:t>
            </a:r>
            <a:r>
              <a:rPr lang="es-ES" sz="1000" dirty="0" err="1">
                <a:solidFill>
                  <a:srgbClr val="002060"/>
                </a:solidFill>
                <a:latin typeface="Montserrat" panose="00000500000000000000" pitchFamily="50" charset="0"/>
                <a:ea typeface="Arial"/>
                <a:cs typeface="Arial"/>
                <a:sym typeface="Arial"/>
              </a:rPr>
              <a:t>prophylaxis</a:t>
            </a:r>
            <a:r>
              <a:rPr lang="es-ES" sz="1000" dirty="0">
                <a:solidFill>
                  <a:srgbClr val="002060"/>
                </a:solidFill>
                <a:latin typeface="Montserrat" panose="00000500000000000000" pitchFamily="50" charset="0"/>
                <a:ea typeface="Arial"/>
                <a:cs typeface="Arial"/>
                <a:sym typeface="Arial"/>
              </a:rPr>
              <a:t> </a:t>
            </a:r>
            <a:r>
              <a:rPr lang="es-ES" sz="1000" dirty="0" err="1">
                <a:solidFill>
                  <a:srgbClr val="002060"/>
                </a:solidFill>
                <a:latin typeface="Montserrat" panose="00000500000000000000" pitchFamily="50" charset="0"/>
                <a:ea typeface="Arial"/>
                <a:cs typeface="Arial"/>
                <a:sym typeface="Arial"/>
              </a:rPr>
              <a:t>for</a:t>
            </a:r>
            <a:r>
              <a:rPr lang="es-ES" sz="1000" dirty="0">
                <a:solidFill>
                  <a:srgbClr val="002060"/>
                </a:solidFill>
                <a:latin typeface="Montserrat" panose="00000500000000000000" pitchFamily="50" charset="0"/>
                <a:ea typeface="Arial"/>
                <a:cs typeface="Arial"/>
                <a:sym typeface="Arial"/>
              </a:rPr>
              <a:t> </a:t>
            </a:r>
            <a:r>
              <a:rPr lang="es-ES" sz="1000" dirty="0" err="1">
                <a:solidFill>
                  <a:srgbClr val="002060"/>
                </a:solidFill>
                <a:latin typeface="Montserrat" panose="00000500000000000000" pitchFamily="50" charset="0"/>
                <a:ea typeface="Arial"/>
                <a:cs typeface="Arial"/>
                <a:sym typeface="Arial"/>
              </a:rPr>
              <a:t>mammalian</a:t>
            </a:r>
            <a:r>
              <a:rPr lang="es-ES" sz="1000" dirty="0">
                <a:solidFill>
                  <a:srgbClr val="002060"/>
                </a:solidFill>
                <a:latin typeface="Montserrat" panose="00000500000000000000" pitchFamily="50" charset="0"/>
                <a:ea typeface="Arial"/>
                <a:cs typeface="Arial"/>
                <a:sym typeface="Arial"/>
              </a:rPr>
              <a:t> bites. Cochrane </a:t>
            </a:r>
            <a:r>
              <a:rPr lang="es-ES" sz="1000" dirty="0" err="1">
                <a:solidFill>
                  <a:srgbClr val="002060"/>
                </a:solidFill>
                <a:latin typeface="Montserrat" panose="00000500000000000000" pitchFamily="50" charset="0"/>
                <a:ea typeface="Arial"/>
                <a:cs typeface="Arial"/>
                <a:sym typeface="Arial"/>
              </a:rPr>
              <a:t>Database</a:t>
            </a:r>
            <a:r>
              <a:rPr lang="es-ES" sz="1000" dirty="0">
                <a:solidFill>
                  <a:srgbClr val="002060"/>
                </a:solidFill>
                <a:latin typeface="Montserrat" panose="00000500000000000000" pitchFamily="50" charset="0"/>
                <a:ea typeface="Arial"/>
                <a:cs typeface="Arial"/>
                <a:sym typeface="Arial"/>
              </a:rPr>
              <a:t> of </a:t>
            </a:r>
            <a:r>
              <a:rPr lang="es-ES" sz="1000" dirty="0" err="1">
                <a:solidFill>
                  <a:srgbClr val="002060"/>
                </a:solidFill>
                <a:latin typeface="Montserrat" panose="00000500000000000000" pitchFamily="50" charset="0"/>
                <a:ea typeface="Arial"/>
                <a:cs typeface="Arial"/>
                <a:sym typeface="Arial"/>
              </a:rPr>
              <a:t>Systematic</a:t>
            </a:r>
            <a:r>
              <a:rPr lang="es-ES" sz="1000" dirty="0">
                <a:solidFill>
                  <a:srgbClr val="002060"/>
                </a:solidFill>
                <a:latin typeface="Montserrat" panose="00000500000000000000" pitchFamily="50" charset="0"/>
                <a:ea typeface="Arial"/>
                <a:cs typeface="Arial"/>
                <a:sym typeface="Arial"/>
              </a:rPr>
              <a:t> </a:t>
            </a:r>
            <a:r>
              <a:rPr lang="es-ES" sz="1000" dirty="0" err="1">
                <a:solidFill>
                  <a:srgbClr val="002060"/>
                </a:solidFill>
                <a:latin typeface="Montserrat" panose="00000500000000000000" pitchFamily="50" charset="0"/>
                <a:ea typeface="Arial"/>
                <a:cs typeface="Arial"/>
                <a:sym typeface="Arial"/>
              </a:rPr>
              <a:t>Reviews</a:t>
            </a:r>
            <a:r>
              <a:rPr lang="es-ES" sz="1000" dirty="0">
                <a:solidFill>
                  <a:srgbClr val="002060"/>
                </a:solidFill>
                <a:latin typeface="Montserrat" panose="00000500000000000000" pitchFamily="50" charset="0"/>
                <a:ea typeface="Arial"/>
                <a:cs typeface="Arial"/>
                <a:sym typeface="Arial"/>
              </a:rPr>
              <a:t> 2001, </a:t>
            </a:r>
            <a:r>
              <a:rPr lang="es-ES" sz="1000" dirty="0" err="1">
                <a:solidFill>
                  <a:srgbClr val="002060"/>
                </a:solidFill>
                <a:latin typeface="Montserrat" panose="00000500000000000000" pitchFamily="50" charset="0"/>
                <a:ea typeface="Arial"/>
                <a:cs typeface="Arial"/>
                <a:sym typeface="Arial"/>
              </a:rPr>
              <a:t>Issue</a:t>
            </a:r>
            <a:r>
              <a:rPr lang="es-ES" sz="1000" dirty="0">
                <a:solidFill>
                  <a:srgbClr val="002060"/>
                </a:solidFill>
                <a:latin typeface="Montserrat" panose="00000500000000000000" pitchFamily="50" charset="0"/>
                <a:ea typeface="Arial"/>
                <a:cs typeface="Arial"/>
                <a:sym typeface="Arial"/>
              </a:rPr>
              <a:t> 2. Art. No.: CD001738. DOI: 10.1002/14651858.CD001738.</a:t>
            </a:r>
            <a:endParaRPr sz="1000" dirty="0">
              <a:solidFill>
                <a:srgbClr val="002060"/>
              </a:solidFill>
              <a:latin typeface="Montserrat" panose="00000500000000000000" pitchFamily="50" charset="0"/>
              <a:ea typeface="Arial"/>
              <a:cs typeface="Arial"/>
              <a:sym typeface="Arial"/>
            </a:endParaRPr>
          </a:p>
        </p:txBody>
      </p:sp>
    </p:spTree>
    <p:extLst>
      <p:ext uri="{BB962C8B-B14F-4D97-AF65-F5344CB8AC3E}">
        <p14:creationId xmlns:p14="http://schemas.microsoft.com/office/powerpoint/2010/main" val="732371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E846B-92A7-7F44-A1E6-F21C6E9AC599}"/>
              </a:ext>
            </a:extLst>
          </p:cNvPr>
          <p:cNvSpPr>
            <a:spLocks noGrp="1"/>
          </p:cNvSpPr>
          <p:nvPr>
            <p:ph type="title"/>
          </p:nvPr>
        </p:nvSpPr>
        <p:spPr>
          <a:xfrm>
            <a:off x="714375" y="81268"/>
            <a:ext cx="4391025" cy="1325563"/>
          </a:xfrm>
        </p:spPr>
        <p:txBody>
          <a:bodyPr/>
          <a:lstStyle/>
          <a:p>
            <a:pPr algn="ctr"/>
            <a:r>
              <a:rPr lang="es-ES" b="0" dirty="0"/>
              <a:t>Introducción</a:t>
            </a:r>
            <a:endParaRPr lang="en-CO" b="0" dirty="0"/>
          </a:p>
        </p:txBody>
      </p:sp>
      <p:sp>
        <p:nvSpPr>
          <p:cNvPr id="5" name="Google Shape;61;p5">
            <a:extLst>
              <a:ext uri="{FF2B5EF4-FFF2-40B4-BE49-F238E27FC236}">
                <a16:creationId xmlns:a16="http://schemas.microsoft.com/office/drawing/2014/main" id="{91387554-911F-4946-8016-56494BCBEA73}"/>
              </a:ext>
            </a:extLst>
          </p:cNvPr>
          <p:cNvSpPr txBox="1">
            <a:spLocks noGrp="1"/>
          </p:cNvSpPr>
          <p:nvPr>
            <p:ph idx="1"/>
          </p:nvPr>
        </p:nvSpPr>
        <p:spPr>
          <a:xfrm>
            <a:off x="878929" y="1532993"/>
            <a:ext cx="10667997" cy="1477579"/>
          </a:xfrm>
          <a:prstGeom prst="rect">
            <a:avLst/>
          </a:prstGeom>
          <a:noFill/>
          <a:ln>
            <a:noFill/>
          </a:ln>
        </p:spPr>
        <p:txBody>
          <a:bodyPr spcFirstLastPara="1" vert="horz" wrap="square" lIns="91425" tIns="45700" rIns="91425" bIns="45700" rtlCol="0" anchor="t" anchorCtr="0">
            <a:noAutofit/>
          </a:bodyPr>
          <a:lstStyle/>
          <a:p>
            <a:pPr marL="0" indent="0" algn="ctr">
              <a:spcBef>
                <a:spcPts val="1200"/>
              </a:spcBef>
              <a:buClr>
                <a:schemeClr val="dk1"/>
              </a:buClr>
              <a:buSzPts val="1100"/>
              <a:buNone/>
            </a:pPr>
            <a:r>
              <a:rPr lang="es-ES" sz="2200" dirty="0">
                <a:solidFill>
                  <a:srgbClr val="002060"/>
                </a:solidFill>
                <a:latin typeface="Montserrat" panose="00000500000000000000" pitchFamily="50" charset="0"/>
                <a:ea typeface="Arial"/>
                <a:cs typeface="Arial"/>
                <a:sym typeface="Arial"/>
              </a:rPr>
              <a:t> “Una mordedura es una lesión que se presenta cuando un animal o un humano atrapan la piel entre las arcadas dentarias de sus maxilares superior e inferior”.</a:t>
            </a:r>
            <a:endParaRPr sz="2200" dirty="0">
              <a:solidFill>
                <a:srgbClr val="002060"/>
              </a:solidFill>
              <a:latin typeface="Montserrat" panose="00000500000000000000" pitchFamily="50" charset="0"/>
              <a:ea typeface="Arial"/>
              <a:cs typeface="Arial"/>
              <a:sym typeface="Arial"/>
            </a:endParaRPr>
          </a:p>
          <a:p>
            <a:pPr marL="0" indent="0">
              <a:buNone/>
            </a:pPr>
            <a:endParaRPr dirty="0">
              <a:solidFill>
                <a:srgbClr val="002060"/>
              </a:solidFill>
              <a:latin typeface="Montserrat" panose="00000500000000000000" pitchFamily="50" charset="0"/>
            </a:endParaRPr>
          </a:p>
        </p:txBody>
      </p:sp>
      <p:pic>
        <p:nvPicPr>
          <p:cNvPr id="6" name="Google Shape;75;p7">
            <a:extLst>
              <a:ext uri="{FF2B5EF4-FFF2-40B4-BE49-F238E27FC236}">
                <a16:creationId xmlns:a16="http://schemas.microsoft.com/office/drawing/2014/main" id="{77A8E3C3-7D78-8D44-B950-EFCA190FC581}"/>
              </a:ext>
            </a:extLst>
          </p:cNvPr>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6814645" y="3236111"/>
            <a:ext cx="2488792" cy="3101627"/>
          </a:xfrm>
          <a:prstGeom prst="rect">
            <a:avLst/>
          </a:prstGeom>
          <a:noFill/>
          <a:ln>
            <a:noFill/>
          </a:ln>
        </p:spPr>
      </p:pic>
    </p:spTree>
    <p:extLst>
      <p:ext uri="{BB962C8B-B14F-4D97-AF65-F5344CB8AC3E}">
        <p14:creationId xmlns:p14="http://schemas.microsoft.com/office/powerpoint/2010/main" val="2874013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oogle Shape;382;p48">
            <a:extLst>
              <a:ext uri="{FF2B5EF4-FFF2-40B4-BE49-F238E27FC236}">
                <a16:creationId xmlns:a16="http://schemas.microsoft.com/office/drawing/2014/main" id="{CA9C9BC5-3EF7-B549-B85A-CC322AB428D7}"/>
              </a:ext>
            </a:extLst>
          </p:cNvPr>
          <p:cNvPicPr preferRelativeResize="0"/>
          <p:nvPr/>
        </p:nvPicPr>
        <p:blipFill rotWithShape="1">
          <a:blip r:embed="rId3" cstate="email">
            <a:alphaModFix/>
            <a:extLst>
              <a:ext uri="{28A0092B-C50C-407E-A947-70E740481C1C}">
                <a14:useLocalDpi xmlns:a14="http://schemas.microsoft.com/office/drawing/2010/main"/>
              </a:ext>
            </a:extLst>
          </a:blip>
          <a:srcRect l="8366" t="181" r="2544" b="-181"/>
          <a:stretch/>
        </p:blipFill>
        <p:spPr>
          <a:xfrm>
            <a:off x="5029199" y="4819650"/>
            <a:ext cx="6943725" cy="1575312"/>
          </a:xfrm>
          <a:prstGeom prst="rect">
            <a:avLst/>
          </a:prstGeom>
          <a:noFill/>
          <a:ln>
            <a:noFill/>
          </a:ln>
        </p:spPr>
      </p:pic>
      <p:pic>
        <p:nvPicPr>
          <p:cNvPr id="7" name="Picture 6">
            <a:extLst>
              <a:ext uri="{FF2B5EF4-FFF2-40B4-BE49-F238E27FC236}">
                <a16:creationId xmlns:a16="http://schemas.microsoft.com/office/drawing/2014/main" id="{9CCD293E-170F-0941-A5AF-EF7F5947651C}"/>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6838950" y="463038"/>
            <a:ext cx="4624257" cy="4009845"/>
          </a:xfrm>
          <a:prstGeom prst="rect">
            <a:avLst/>
          </a:prstGeom>
        </p:spPr>
      </p:pic>
      <p:sp>
        <p:nvSpPr>
          <p:cNvPr id="9" name="Title 1">
            <a:extLst>
              <a:ext uri="{FF2B5EF4-FFF2-40B4-BE49-F238E27FC236}">
                <a16:creationId xmlns:a16="http://schemas.microsoft.com/office/drawing/2014/main" id="{D51D5A7B-000B-4548-B7FD-137B9C5B7FCA}"/>
              </a:ext>
            </a:extLst>
          </p:cNvPr>
          <p:cNvSpPr>
            <a:spLocks noGrp="1"/>
          </p:cNvSpPr>
          <p:nvPr>
            <p:ph type="title"/>
          </p:nvPr>
        </p:nvSpPr>
        <p:spPr>
          <a:xfrm>
            <a:off x="685803" y="188050"/>
            <a:ext cx="6029528" cy="1325563"/>
          </a:xfrm>
        </p:spPr>
        <p:txBody>
          <a:bodyPr/>
          <a:lstStyle/>
          <a:p>
            <a:r>
              <a:rPr lang="en-CO" b="0" dirty="0"/>
              <a:t>C. Antibi</a:t>
            </a:r>
            <a:r>
              <a:rPr lang="es-MX" b="0" dirty="0" err="1"/>
              <a:t>ó</a:t>
            </a:r>
            <a:r>
              <a:rPr lang="en-CO" b="0" dirty="0"/>
              <a:t>ticoterapia</a:t>
            </a:r>
          </a:p>
        </p:txBody>
      </p:sp>
    </p:spTree>
    <p:extLst>
      <p:ext uri="{BB962C8B-B14F-4D97-AF65-F5344CB8AC3E}">
        <p14:creationId xmlns:p14="http://schemas.microsoft.com/office/powerpoint/2010/main" val="863930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338232-5DF6-4C40-A00F-8D8EE92FC6EE}"/>
              </a:ext>
            </a:extLst>
          </p:cNvPr>
          <p:cNvSpPr>
            <a:spLocks noGrp="1"/>
          </p:cNvSpPr>
          <p:nvPr>
            <p:ph idx="1"/>
          </p:nvPr>
        </p:nvSpPr>
        <p:spPr>
          <a:xfrm>
            <a:off x="4846039" y="1687948"/>
            <a:ext cx="7260236" cy="5444630"/>
          </a:xfrm>
        </p:spPr>
        <p:txBody>
          <a:bodyPr>
            <a:normAutofit/>
          </a:bodyPr>
          <a:lstStyle/>
          <a:p>
            <a:pPr indent="-355600" algn="just">
              <a:lnSpc>
                <a:spcPct val="150000"/>
              </a:lnSpc>
              <a:spcBef>
                <a:spcPts val="0"/>
              </a:spcBef>
              <a:buSzPts val="2000"/>
            </a:pPr>
            <a:r>
              <a:rPr lang="es-ES" sz="2200" dirty="0">
                <a:solidFill>
                  <a:srgbClr val="002060"/>
                </a:solidFill>
                <a:latin typeface="Montserrat" panose="00000500000000000000" pitchFamily="50" charset="0"/>
                <a:ea typeface="Arial"/>
                <a:cs typeface="Arial"/>
                <a:sym typeface="Arial"/>
              </a:rPr>
              <a:t>Heridas suturadas o que requieren intervención quirúrgica.</a:t>
            </a:r>
          </a:p>
          <a:p>
            <a:pPr indent="-355600" algn="just">
              <a:lnSpc>
                <a:spcPct val="150000"/>
              </a:lnSpc>
              <a:spcBef>
                <a:spcPts val="0"/>
              </a:spcBef>
              <a:buSzPts val="2000"/>
            </a:pPr>
            <a:r>
              <a:rPr lang="es-ES" sz="2200" dirty="0">
                <a:solidFill>
                  <a:srgbClr val="002060"/>
                </a:solidFill>
                <a:latin typeface="Montserrat" panose="00000500000000000000" pitchFamily="50" charset="0"/>
                <a:ea typeface="Arial"/>
                <a:cs typeface="Arial"/>
                <a:sym typeface="Arial"/>
              </a:rPr>
              <a:t>Diabéticos e inmunodeprimidos.</a:t>
            </a:r>
          </a:p>
          <a:p>
            <a:pPr indent="-355600" algn="just">
              <a:lnSpc>
                <a:spcPct val="150000"/>
              </a:lnSpc>
              <a:spcBef>
                <a:spcPts val="0"/>
              </a:spcBef>
              <a:buSzPts val="2000"/>
            </a:pPr>
            <a:r>
              <a:rPr lang="es-ES" sz="2200" dirty="0">
                <a:solidFill>
                  <a:srgbClr val="002060"/>
                </a:solidFill>
                <a:latin typeface="Montserrat" panose="00000500000000000000" pitchFamily="50" charset="0"/>
                <a:ea typeface="Arial"/>
                <a:cs typeface="Arial"/>
                <a:sym typeface="Arial"/>
              </a:rPr>
              <a:t>Más de 8 horas desde el accidente.</a:t>
            </a:r>
          </a:p>
          <a:p>
            <a:pPr indent="-355600" algn="just">
              <a:lnSpc>
                <a:spcPct val="150000"/>
              </a:lnSpc>
              <a:spcBef>
                <a:spcPts val="0"/>
              </a:spcBef>
              <a:buSzPts val="2000"/>
            </a:pPr>
            <a:r>
              <a:rPr lang="es-ES" sz="2200" dirty="0">
                <a:solidFill>
                  <a:srgbClr val="002060"/>
                </a:solidFill>
                <a:latin typeface="Montserrat" panose="00000500000000000000" pitchFamily="50" charset="0"/>
                <a:ea typeface="Arial"/>
                <a:cs typeface="Arial"/>
                <a:sym typeface="Arial"/>
              </a:rPr>
              <a:t>Heridas en manos, pies, genitales y cara.</a:t>
            </a:r>
          </a:p>
          <a:p>
            <a:pPr indent="-355600" algn="just">
              <a:lnSpc>
                <a:spcPct val="150000"/>
              </a:lnSpc>
              <a:spcBef>
                <a:spcPts val="0"/>
              </a:spcBef>
              <a:buSzPts val="2000"/>
            </a:pPr>
            <a:r>
              <a:rPr lang="es-ES" sz="2200" dirty="0">
                <a:solidFill>
                  <a:srgbClr val="002060"/>
                </a:solidFill>
                <a:latin typeface="Montserrat" panose="00000500000000000000" pitchFamily="50" charset="0"/>
                <a:ea typeface="Arial"/>
                <a:cs typeface="Arial"/>
                <a:sym typeface="Arial"/>
              </a:rPr>
              <a:t>Heridas en proximidad a tendones, huesos y articulaciones.</a:t>
            </a:r>
          </a:p>
          <a:p>
            <a:pPr indent="-355600" algn="just">
              <a:lnSpc>
                <a:spcPct val="150000"/>
              </a:lnSpc>
              <a:spcBef>
                <a:spcPts val="0"/>
              </a:spcBef>
              <a:buSzPts val="2000"/>
            </a:pPr>
            <a:r>
              <a:rPr lang="es-ES" sz="2200" dirty="0">
                <a:solidFill>
                  <a:srgbClr val="002060"/>
                </a:solidFill>
                <a:latin typeface="Montserrat" panose="00000500000000000000" pitchFamily="50" charset="0"/>
                <a:ea typeface="Arial"/>
                <a:cs typeface="Arial"/>
                <a:sym typeface="Arial"/>
              </a:rPr>
              <a:t>Heridas puntiformes profundas. </a:t>
            </a:r>
          </a:p>
          <a:p>
            <a:pPr indent="-355600" algn="just">
              <a:lnSpc>
                <a:spcPct val="150000"/>
              </a:lnSpc>
              <a:spcBef>
                <a:spcPts val="0"/>
              </a:spcBef>
              <a:buSzPts val="2000"/>
            </a:pPr>
            <a:r>
              <a:rPr lang="es-ES" sz="2200" dirty="0">
                <a:solidFill>
                  <a:srgbClr val="002060"/>
                </a:solidFill>
                <a:latin typeface="Montserrat" panose="00000500000000000000" pitchFamily="50" charset="0"/>
                <a:ea typeface="Arial"/>
                <a:cs typeface="Arial"/>
                <a:sym typeface="Arial"/>
              </a:rPr>
              <a:t>Mordeduras de gato y humanos.</a:t>
            </a:r>
          </a:p>
          <a:p>
            <a:pPr indent="-355600" algn="just">
              <a:lnSpc>
                <a:spcPct val="150000"/>
              </a:lnSpc>
              <a:spcBef>
                <a:spcPts val="0"/>
              </a:spcBef>
              <a:buSzPts val="2000"/>
            </a:pPr>
            <a:r>
              <a:rPr lang="es-ES" sz="2200" dirty="0">
                <a:solidFill>
                  <a:srgbClr val="002060"/>
                </a:solidFill>
                <a:latin typeface="Montserrat" panose="00000500000000000000" pitchFamily="50" charset="0"/>
                <a:ea typeface="Arial"/>
                <a:cs typeface="Arial"/>
                <a:sym typeface="Arial"/>
              </a:rPr>
              <a:t>Heridas por aplastamiento / avulsiones.</a:t>
            </a:r>
            <a:endParaRPr lang="es-ES" sz="2200" dirty="0">
              <a:solidFill>
                <a:srgbClr val="002060"/>
              </a:solidFill>
              <a:latin typeface="Montserrat" panose="00000500000000000000" pitchFamily="50" charset="0"/>
            </a:endParaRPr>
          </a:p>
          <a:p>
            <a:endParaRPr lang="en-CO" sz="2200" dirty="0">
              <a:solidFill>
                <a:srgbClr val="002060"/>
              </a:solidFill>
              <a:latin typeface="Montserrat" panose="00000500000000000000" pitchFamily="50" charset="0"/>
            </a:endParaRPr>
          </a:p>
        </p:txBody>
      </p:sp>
      <p:sp>
        <p:nvSpPr>
          <p:cNvPr id="7" name="Title 1">
            <a:extLst>
              <a:ext uri="{FF2B5EF4-FFF2-40B4-BE49-F238E27FC236}">
                <a16:creationId xmlns:a16="http://schemas.microsoft.com/office/drawing/2014/main" id="{4C5F33A7-B7C4-422C-A9AB-FB6E91DD9537}"/>
              </a:ext>
            </a:extLst>
          </p:cNvPr>
          <p:cNvSpPr>
            <a:spLocks noGrp="1"/>
          </p:cNvSpPr>
          <p:nvPr>
            <p:ph type="title"/>
          </p:nvPr>
        </p:nvSpPr>
        <p:spPr>
          <a:xfrm>
            <a:off x="685803" y="188050"/>
            <a:ext cx="6029528" cy="1325563"/>
          </a:xfrm>
        </p:spPr>
        <p:txBody>
          <a:bodyPr/>
          <a:lstStyle/>
          <a:p>
            <a:r>
              <a:rPr lang="en-CO" b="0" dirty="0"/>
              <a:t>C. Antibi</a:t>
            </a:r>
            <a:r>
              <a:rPr lang="es-MX" b="0" dirty="0" err="1"/>
              <a:t>ó</a:t>
            </a:r>
            <a:r>
              <a:rPr lang="en-CO" b="0" dirty="0"/>
              <a:t>ticoterapia</a:t>
            </a:r>
          </a:p>
        </p:txBody>
      </p:sp>
    </p:spTree>
    <p:extLst>
      <p:ext uri="{BB962C8B-B14F-4D97-AF65-F5344CB8AC3E}">
        <p14:creationId xmlns:p14="http://schemas.microsoft.com/office/powerpoint/2010/main" val="1085830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Google Shape;397;p50">
            <a:extLst>
              <a:ext uri="{FF2B5EF4-FFF2-40B4-BE49-F238E27FC236}">
                <a16:creationId xmlns:a16="http://schemas.microsoft.com/office/drawing/2014/main" id="{252D1B2E-1343-534C-B9EA-3D7E80168881}"/>
              </a:ext>
            </a:extLst>
          </p:cNvPr>
          <p:cNvSpPr/>
          <p:nvPr/>
        </p:nvSpPr>
        <p:spPr>
          <a:xfrm>
            <a:off x="2559150" y="2001224"/>
            <a:ext cx="3365400" cy="10914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1900"/>
            </a:pPr>
            <a:r>
              <a:rPr lang="es-ES" sz="1900" dirty="0">
                <a:solidFill>
                  <a:srgbClr val="002060"/>
                </a:solidFill>
                <a:latin typeface="Montserrat" panose="00000500000000000000" pitchFamily="50" charset="0"/>
                <a:ea typeface="Arial"/>
                <a:cs typeface="Arial"/>
                <a:sym typeface="Arial"/>
              </a:rPr>
              <a:t>Amoxicilina - </a:t>
            </a:r>
            <a:r>
              <a:rPr lang="es-ES" sz="1900" dirty="0" err="1">
                <a:solidFill>
                  <a:srgbClr val="002060"/>
                </a:solidFill>
                <a:latin typeface="Montserrat" panose="00000500000000000000" pitchFamily="50" charset="0"/>
                <a:ea typeface="Arial"/>
                <a:cs typeface="Arial"/>
                <a:sym typeface="Arial"/>
              </a:rPr>
              <a:t>Clavulanato</a:t>
            </a:r>
            <a:r>
              <a:rPr lang="es-ES" sz="1900" dirty="0">
                <a:solidFill>
                  <a:srgbClr val="002060"/>
                </a:solidFill>
                <a:latin typeface="Montserrat" panose="00000500000000000000" pitchFamily="50" charset="0"/>
                <a:ea typeface="Arial"/>
                <a:cs typeface="Arial"/>
                <a:sym typeface="Arial"/>
              </a:rPr>
              <a:t> // Ampicilina </a:t>
            </a:r>
            <a:r>
              <a:rPr lang="es-ES" sz="1900" dirty="0" err="1">
                <a:solidFill>
                  <a:srgbClr val="002060"/>
                </a:solidFill>
                <a:latin typeface="Montserrat" panose="00000500000000000000" pitchFamily="50" charset="0"/>
                <a:ea typeface="Arial"/>
                <a:cs typeface="Arial"/>
                <a:sym typeface="Arial"/>
              </a:rPr>
              <a:t>Sulbactam</a:t>
            </a:r>
            <a:endParaRPr sz="1900" dirty="0">
              <a:solidFill>
                <a:srgbClr val="002060"/>
              </a:solidFill>
              <a:latin typeface="Montserrat" panose="00000500000000000000" pitchFamily="50" charset="0"/>
              <a:ea typeface="Arial"/>
              <a:cs typeface="Arial"/>
              <a:sym typeface="Arial"/>
            </a:endParaRPr>
          </a:p>
        </p:txBody>
      </p:sp>
      <p:sp>
        <p:nvSpPr>
          <p:cNvPr id="9" name="Google Shape;398;p50">
            <a:extLst>
              <a:ext uri="{FF2B5EF4-FFF2-40B4-BE49-F238E27FC236}">
                <a16:creationId xmlns:a16="http://schemas.microsoft.com/office/drawing/2014/main" id="{F4EAE53B-AE66-E44D-BD60-2B2986D73218}"/>
              </a:ext>
            </a:extLst>
          </p:cNvPr>
          <p:cNvSpPr/>
          <p:nvPr/>
        </p:nvSpPr>
        <p:spPr>
          <a:xfrm>
            <a:off x="7652923" y="1922221"/>
            <a:ext cx="3519900" cy="12915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1600"/>
            </a:pPr>
            <a:r>
              <a:rPr lang="es-ES" sz="1600">
                <a:solidFill>
                  <a:srgbClr val="002060"/>
                </a:solidFill>
                <a:latin typeface="Montserrat" panose="00000500000000000000" pitchFamily="50" charset="0"/>
                <a:ea typeface="Arial"/>
                <a:cs typeface="Arial"/>
                <a:sym typeface="Arial"/>
              </a:rPr>
              <a:t>Doxiciclina </a:t>
            </a:r>
            <a:endParaRPr sz="1600">
              <a:solidFill>
                <a:srgbClr val="002060"/>
              </a:solidFill>
              <a:latin typeface="Montserrat" panose="00000500000000000000" pitchFamily="50" charset="0"/>
              <a:ea typeface="Arial"/>
              <a:cs typeface="Arial"/>
              <a:sym typeface="Arial"/>
            </a:endParaRPr>
          </a:p>
          <a:p>
            <a:pPr algn="ctr">
              <a:buClr>
                <a:srgbClr val="000000"/>
              </a:buClr>
              <a:buSzPts val="1600"/>
            </a:pPr>
            <a:r>
              <a:rPr lang="es-ES" sz="1600">
                <a:solidFill>
                  <a:srgbClr val="002060"/>
                </a:solidFill>
                <a:latin typeface="Montserrat" panose="00000500000000000000" pitchFamily="50" charset="0"/>
                <a:ea typeface="Arial"/>
                <a:cs typeface="Arial"/>
                <a:sym typeface="Arial"/>
              </a:rPr>
              <a:t>TMP - SMZ</a:t>
            </a:r>
            <a:endParaRPr sz="1600">
              <a:solidFill>
                <a:srgbClr val="002060"/>
              </a:solidFill>
              <a:latin typeface="Montserrat" panose="00000500000000000000" pitchFamily="50" charset="0"/>
              <a:ea typeface="Arial"/>
              <a:cs typeface="Arial"/>
              <a:sym typeface="Arial"/>
            </a:endParaRPr>
          </a:p>
          <a:p>
            <a:pPr algn="ctr">
              <a:buClr>
                <a:srgbClr val="000000"/>
              </a:buClr>
              <a:buSzPts val="1600"/>
            </a:pPr>
            <a:r>
              <a:rPr lang="es-ES" sz="1600">
                <a:solidFill>
                  <a:srgbClr val="002060"/>
                </a:solidFill>
                <a:latin typeface="Montserrat" panose="00000500000000000000" pitchFamily="50" charset="0"/>
                <a:ea typeface="Arial"/>
                <a:cs typeface="Arial"/>
                <a:sym typeface="Arial"/>
              </a:rPr>
              <a:t>Penicilina cristalina</a:t>
            </a:r>
            <a:endParaRPr sz="1600">
              <a:solidFill>
                <a:srgbClr val="002060"/>
              </a:solidFill>
              <a:latin typeface="Montserrat" panose="00000500000000000000" pitchFamily="50" charset="0"/>
              <a:ea typeface="Arial"/>
              <a:cs typeface="Arial"/>
              <a:sym typeface="Arial"/>
            </a:endParaRPr>
          </a:p>
          <a:p>
            <a:pPr algn="ctr">
              <a:buClr>
                <a:srgbClr val="000000"/>
              </a:buClr>
              <a:buSzPts val="1600"/>
            </a:pPr>
            <a:r>
              <a:rPr lang="es-ES" sz="1600">
                <a:solidFill>
                  <a:srgbClr val="002060"/>
                </a:solidFill>
                <a:latin typeface="Montserrat" panose="00000500000000000000" pitchFamily="50" charset="0"/>
                <a:ea typeface="Arial"/>
                <a:cs typeface="Arial"/>
                <a:sym typeface="Arial"/>
              </a:rPr>
              <a:t>Ciprofloxacino </a:t>
            </a:r>
            <a:endParaRPr sz="1600">
              <a:solidFill>
                <a:srgbClr val="002060"/>
              </a:solidFill>
              <a:latin typeface="Montserrat" panose="00000500000000000000" pitchFamily="50" charset="0"/>
              <a:ea typeface="Arial"/>
              <a:cs typeface="Arial"/>
              <a:sym typeface="Arial"/>
            </a:endParaRPr>
          </a:p>
        </p:txBody>
      </p:sp>
      <p:sp>
        <p:nvSpPr>
          <p:cNvPr id="10" name="Google Shape;399;p50">
            <a:extLst>
              <a:ext uri="{FF2B5EF4-FFF2-40B4-BE49-F238E27FC236}">
                <a16:creationId xmlns:a16="http://schemas.microsoft.com/office/drawing/2014/main" id="{905A48CF-93B1-EA4C-BAF7-909D4AFB1C0E}"/>
              </a:ext>
            </a:extLst>
          </p:cNvPr>
          <p:cNvSpPr/>
          <p:nvPr/>
        </p:nvSpPr>
        <p:spPr>
          <a:xfrm>
            <a:off x="7652923" y="4858515"/>
            <a:ext cx="3519900" cy="12915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1800"/>
            </a:pPr>
            <a:r>
              <a:rPr lang="es-ES" dirty="0" err="1">
                <a:solidFill>
                  <a:srgbClr val="002060"/>
                </a:solidFill>
                <a:latin typeface="Montserrat" panose="00000500000000000000" pitchFamily="50" charset="0"/>
                <a:ea typeface="Arial"/>
                <a:cs typeface="Arial"/>
                <a:sym typeface="Arial"/>
              </a:rPr>
              <a:t>Metronidazol</a:t>
            </a:r>
            <a:r>
              <a:rPr lang="es-ES" dirty="0">
                <a:solidFill>
                  <a:srgbClr val="002060"/>
                </a:solidFill>
                <a:latin typeface="Montserrat" panose="00000500000000000000" pitchFamily="50" charset="0"/>
                <a:ea typeface="Arial"/>
                <a:cs typeface="Arial"/>
                <a:sym typeface="Arial"/>
              </a:rPr>
              <a:t> </a:t>
            </a:r>
            <a:endParaRPr dirty="0">
              <a:solidFill>
                <a:srgbClr val="002060"/>
              </a:solidFill>
              <a:latin typeface="Montserrat" panose="00000500000000000000" pitchFamily="50" charset="0"/>
              <a:ea typeface="Arial"/>
              <a:cs typeface="Arial"/>
              <a:sym typeface="Arial"/>
            </a:endParaRPr>
          </a:p>
          <a:p>
            <a:pPr algn="ctr">
              <a:buClr>
                <a:srgbClr val="000000"/>
              </a:buClr>
              <a:buSzPts val="1800"/>
            </a:pPr>
            <a:r>
              <a:rPr lang="es-ES" dirty="0" err="1">
                <a:solidFill>
                  <a:srgbClr val="002060"/>
                </a:solidFill>
                <a:latin typeface="Montserrat" panose="00000500000000000000" pitchFamily="50" charset="0"/>
                <a:ea typeface="Arial"/>
                <a:cs typeface="Arial"/>
                <a:sym typeface="Arial"/>
              </a:rPr>
              <a:t>Clindamicina</a:t>
            </a:r>
            <a:endParaRPr dirty="0">
              <a:solidFill>
                <a:srgbClr val="002060"/>
              </a:solidFill>
              <a:latin typeface="Montserrat" panose="00000500000000000000" pitchFamily="50" charset="0"/>
              <a:ea typeface="Arial"/>
              <a:cs typeface="Arial"/>
              <a:sym typeface="Arial"/>
            </a:endParaRPr>
          </a:p>
        </p:txBody>
      </p:sp>
      <p:sp>
        <p:nvSpPr>
          <p:cNvPr id="11" name="Google Shape;400;p50">
            <a:extLst>
              <a:ext uri="{FF2B5EF4-FFF2-40B4-BE49-F238E27FC236}">
                <a16:creationId xmlns:a16="http://schemas.microsoft.com/office/drawing/2014/main" id="{46F47DBF-9768-564F-9FB9-4832CA5A8801}"/>
              </a:ext>
            </a:extLst>
          </p:cNvPr>
          <p:cNvSpPr/>
          <p:nvPr/>
        </p:nvSpPr>
        <p:spPr>
          <a:xfrm>
            <a:off x="9027823" y="3748104"/>
            <a:ext cx="770100" cy="763500"/>
          </a:xfrm>
          <a:prstGeom prst="mathPlus">
            <a:avLst>
              <a:gd name="adj1" fmla="val 2352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1400"/>
            </a:pPr>
            <a:endParaRPr sz="1400">
              <a:solidFill>
                <a:srgbClr val="002060"/>
              </a:solidFill>
              <a:latin typeface="Montserrat" panose="00000500000000000000" pitchFamily="50" charset="0"/>
              <a:ea typeface="Arial"/>
              <a:cs typeface="Arial"/>
              <a:sym typeface="Arial"/>
            </a:endParaRPr>
          </a:p>
        </p:txBody>
      </p:sp>
      <p:sp>
        <p:nvSpPr>
          <p:cNvPr id="12" name="Google Shape;401;p50">
            <a:extLst>
              <a:ext uri="{FF2B5EF4-FFF2-40B4-BE49-F238E27FC236}">
                <a16:creationId xmlns:a16="http://schemas.microsoft.com/office/drawing/2014/main" id="{DC5F05FA-55DB-C948-9050-AC1E829580E7}"/>
              </a:ext>
            </a:extLst>
          </p:cNvPr>
          <p:cNvSpPr txBox="1"/>
          <p:nvPr/>
        </p:nvSpPr>
        <p:spPr>
          <a:xfrm>
            <a:off x="5818341" y="6404704"/>
            <a:ext cx="6373659" cy="959601"/>
          </a:xfrm>
          <a:prstGeom prst="rect">
            <a:avLst/>
          </a:prstGeom>
          <a:noFill/>
          <a:ln>
            <a:noFill/>
          </a:ln>
        </p:spPr>
        <p:txBody>
          <a:bodyPr spcFirstLastPara="1" wrap="square" lIns="91425" tIns="91425" rIns="91425" bIns="91425" anchor="t" anchorCtr="0">
            <a:noAutofit/>
          </a:bodyPr>
          <a:lstStyle/>
          <a:p>
            <a:pPr marL="457200" algn="just">
              <a:buClr>
                <a:srgbClr val="000000"/>
              </a:buClr>
              <a:buSzPts val="1200"/>
            </a:pPr>
            <a:r>
              <a:rPr lang="es-ES" sz="1000" dirty="0" err="1">
                <a:solidFill>
                  <a:srgbClr val="002060"/>
                </a:solidFill>
                <a:latin typeface="Montserrat" panose="00000500000000000000" pitchFamily="50" charset="0"/>
                <a:ea typeface="Arial"/>
                <a:cs typeface="Arial"/>
                <a:sym typeface="Arial"/>
              </a:rPr>
              <a:t>Birdsey</a:t>
            </a:r>
            <a:r>
              <a:rPr lang="es-ES" sz="1000" dirty="0">
                <a:solidFill>
                  <a:srgbClr val="002060"/>
                </a:solidFill>
                <a:latin typeface="Montserrat" panose="00000500000000000000" pitchFamily="50" charset="0"/>
                <a:ea typeface="Arial"/>
                <a:cs typeface="Arial"/>
                <a:sym typeface="Arial"/>
              </a:rPr>
              <a:t> M et al (2016) Bite </a:t>
            </a:r>
            <a:r>
              <a:rPr lang="es-ES" sz="1000" dirty="0" err="1">
                <a:solidFill>
                  <a:srgbClr val="002060"/>
                </a:solidFill>
                <a:latin typeface="Montserrat" panose="00000500000000000000" pitchFamily="50" charset="0"/>
                <a:ea typeface="Arial"/>
                <a:cs typeface="Arial"/>
                <a:sym typeface="Arial"/>
              </a:rPr>
              <a:t>wounds</a:t>
            </a:r>
            <a:r>
              <a:rPr lang="es-ES" sz="1000" dirty="0">
                <a:solidFill>
                  <a:srgbClr val="002060"/>
                </a:solidFill>
                <a:latin typeface="Montserrat" panose="00000500000000000000" pitchFamily="50" charset="0"/>
                <a:ea typeface="Arial"/>
                <a:cs typeface="Arial"/>
                <a:sym typeface="Arial"/>
              </a:rPr>
              <a:t> and </a:t>
            </a:r>
            <a:r>
              <a:rPr lang="es-ES" sz="1000" dirty="0" err="1">
                <a:solidFill>
                  <a:srgbClr val="002060"/>
                </a:solidFill>
                <a:latin typeface="Montserrat" panose="00000500000000000000" pitchFamily="50" charset="0"/>
                <a:ea typeface="Arial"/>
                <a:cs typeface="Arial"/>
                <a:sym typeface="Arial"/>
              </a:rPr>
              <a:t>antibiotic</a:t>
            </a:r>
            <a:r>
              <a:rPr lang="es-ES" sz="1000" dirty="0">
                <a:solidFill>
                  <a:srgbClr val="002060"/>
                </a:solidFill>
                <a:latin typeface="Montserrat" panose="00000500000000000000" pitchFamily="50" charset="0"/>
                <a:ea typeface="Arial"/>
                <a:cs typeface="Arial"/>
                <a:sym typeface="Arial"/>
              </a:rPr>
              <a:t> </a:t>
            </a:r>
            <a:r>
              <a:rPr lang="es-ES" sz="1000" dirty="0" err="1">
                <a:solidFill>
                  <a:srgbClr val="002060"/>
                </a:solidFill>
                <a:latin typeface="Montserrat" panose="00000500000000000000" pitchFamily="50" charset="0"/>
                <a:ea typeface="Arial"/>
                <a:cs typeface="Arial"/>
                <a:sym typeface="Arial"/>
              </a:rPr>
              <a:t>prescription</a:t>
            </a:r>
            <a:r>
              <a:rPr lang="es-ES" sz="1000" dirty="0">
                <a:solidFill>
                  <a:srgbClr val="002060"/>
                </a:solidFill>
                <a:latin typeface="Montserrat" panose="00000500000000000000" pitchFamily="50" charset="0"/>
                <a:ea typeface="Arial"/>
                <a:cs typeface="Arial"/>
                <a:sym typeface="Arial"/>
              </a:rPr>
              <a:t> </a:t>
            </a:r>
            <a:r>
              <a:rPr lang="es-ES" sz="1000" dirty="0" err="1">
                <a:solidFill>
                  <a:srgbClr val="002060"/>
                </a:solidFill>
                <a:latin typeface="Montserrat" panose="00000500000000000000" pitchFamily="50" charset="0"/>
                <a:ea typeface="Arial"/>
                <a:cs typeface="Arial"/>
                <a:sym typeface="Arial"/>
              </a:rPr>
              <a:t>among</a:t>
            </a:r>
            <a:r>
              <a:rPr lang="es-ES" sz="1000" dirty="0">
                <a:solidFill>
                  <a:srgbClr val="002060"/>
                </a:solidFill>
                <a:latin typeface="Montserrat" panose="00000500000000000000" pitchFamily="50" charset="0"/>
                <a:ea typeface="Arial"/>
                <a:cs typeface="Arial"/>
                <a:sym typeface="Arial"/>
              </a:rPr>
              <a:t> </a:t>
            </a:r>
            <a:r>
              <a:rPr lang="es-ES" sz="1000" dirty="0" err="1">
                <a:solidFill>
                  <a:srgbClr val="002060"/>
                </a:solidFill>
                <a:latin typeface="Montserrat" panose="00000500000000000000" pitchFamily="50" charset="0"/>
                <a:ea typeface="Arial"/>
                <a:cs typeface="Arial"/>
                <a:sym typeface="Arial"/>
              </a:rPr>
              <a:t>patients</a:t>
            </a:r>
            <a:r>
              <a:rPr lang="es-ES" sz="1000" dirty="0">
                <a:solidFill>
                  <a:srgbClr val="002060"/>
                </a:solidFill>
                <a:latin typeface="Montserrat" panose="00000500000000000000" pitchFamily="50" charset="0"/>
                <a:ea typeface="Arial"/>
                <a:cs typeface="Arial"/>
                <a:sym typeface="Arial"/>
              </a:rPr>
              <a:t> </a:t>
            </a:r>
            <a:r>
              <a:rPr lang="es-ES" sz="1000" dirty="0" err="1">
                <a:solidFill>
                  <a:srgbClr val="002060"/>
                </a:solidFill>
                <a:latin typeface="Montserrat" panose="00000500000000000000" pitchFamily="50" charset="0"/>
                <a:ea typeface="Arial"/>
                <a:cs typeface="Arial"/>
                <a:sym typeface="Arial"/>
              </a:rPr>
              <a:t>presenting</a:t>
            </a:r>
            <a:r>
              <a:rPr lang="es-ES" sz="1000" dirty="0">
                <a:solidFill>
                  <a:srgbClr val="002060"/>
                </a:solidFill>
                <a:latin typeface="Montserrat" panose="00000500000000000000" pitchFamily="50" charset="0"/>
                <a:ea typeface="Arial"/>
                <a:cs typeface="Arial"/>
                <a:sym typeface="Arial"/>
              </a:rPr>
              <a:t> to </a:t>
            </a:r>
            <a:r>
              <a:rPr lang="es-ES" sz="1000" dirty="0" err="1">
                <a:solidFill>
                  <a:srgbClr val="002060"/>
                </a:solidFill>
                <a:latin typeface="Montserrat" panose="00000500000000000000" pitchFamily="50" charset="0"/>
                <a:ea typeface="Arial"/>
                <a:cs typeface="Arial"/>
                <a:sym typeface="Arial"/>
              </a:rPr>
              <a:t>an</a:t>
            </a:r>
            <a:r>
              <a:rPr lang="es-ES" sz="1000" dirty="0">
                <a:solidFill>
                  <a:srgbClr val="002060"/>
                </a:solidFill>
                <a:latin typeface="Montserrat" panose="00000500000000000000" pitchFamily="50" charset="0"/>
                <a:ea typeface="Arial"/>
                <a:cs typeface="Arial"/>
                <a:sym typeface="Arial"/>
              </a:rPr>
              <a:t> </a:t>
            </a:r>
            <a:r>
              <a:rPr lang="es-ES" sz="1000" dirty="0" err="1">
                <a:solidFill>
                  <a:srgbClr val="002060"/>
                </a:solidFill>
                <a:latin typeface="Montserrat" panose="00000500000000000000" pitchFamily="50" charset="0"/>
                <a:ea typeface="Arial"/>
                <a:cs typeface="Arial"/>
                <a:sym typeface="Arial"/>
              </a:rPr>
              <a:t>Australian</a:t>
            </a:r>
            <a:r>
              <a:rPr lang="es-ES" sz="1000" dirty="0">
                <a:solidFill>
                  <a:srgbClr val="002060"/>
                </a:solidFill>
                <a:latin typeface="Montserrat" panose="00000500000000000000" pitchFamily="50" charset="0"/>
                <a:ea typeface="Arial"/>
                <a:cs typeface="Arial"/>
                <a:sym typeface="Arial"/>
              </a:rPr>
              <a:t> </a:t>
            </a:r>
            <a:r>
              <a:rPr lang="es-ES" sz="1000" dirty="0" err="1">
                <a:solidFill>
                  <a:srgbClr val="002060"/>
                </a:solidFill>
                <a:latin typeface="Montserrat" panose="00000500000000000000" pitchFamily="50" charset="0"/>
                <a:ea typeface="Arial"/>
                <a:cs typeface="Arial"/>
                <a:sym typeface="Arial"/>
              </a:rPr>
              <a:t>emergency</a:t>
            </a:r>
            <a:r>
              <a:rPr lang="es-ES" sz="1000" dirty="0">
                <a:solidFill>
                  <a:srgbClr val="002060"/>
                </a:solidFill>
                <a:latin typeface="Montserrat" panose="00000500000000000000" pitchFamily="50" charset="0"/>
                <a:ea typeface="Arial"/>
                <a:cs typeface="Arial"/>
                <a:sym typeface="Arial"/>
              </a:rPr>
              <a:t> </a:t>
            </a:r>
            <a:r>
              <a:rPr lang="es-ES" sz="1000" dirty="0" err="1">
                <a:solidFill>
                  <a:srgbClr val="002060"/>
                </a:solidFill>
                <a:latin typeface="Montserrat" panose="00000500000000000000" pitchFamily="50" charset="0"/>
                <a:ea typeface="Arial"/>
                <a:cs typeface="Arial"/>
                <a:sym typeface="Arial"/>
              </a:rPr>
              <a:t>department</a:t>
            </a:r>
            <a:r>
              <a:rPr lang="es-ES" sz="1000" dirty="0">
                <a:solidFill>
                  <a:srgbClr val="002060"/>
                </a:solidFill>
                <a:latin typeface="Montserrat" panose="00000500000000000000" pitchFamily="50" charset="0"/>
                <a:ea typeface="Arial"/>
                <a:cs typeface="Arial"/>
                <a:sym typeface="Arial"/>
              </a:rPr>
              <a:t>. International </a:t>
            </a:r>
            <a:r>
              <a:rPr lang="es-ES" sz="1000" dirty="0" err="1">
                <a:solidFill>
                  <a:srgbClr val="002060"/>
                </a:solidFill>
                <a:latin typeface="Montserrat" panose="00000500000000000000" pitchFamily="50" charset="0"/>
                <a:ea typeface="Arial"/>
                <a:cs typeface="Arial"/>
                <a:sym typeface="Arial"/>
              </a:rPr>
              <a:t>Emergency</a:t>
            </a:r>
            <a:r>
              <a:rPr lang="es-ES" sz="1000" dirty="0">
                <a:solidFill>
                  <a:srgbClr val="002060"/>
                </a:solidFill>
                <a:latin typeface="Montserrat" panose="00000500000000000000" pitchFamily="50" charset="0"/>
                <a:ea typeface="Arial"/>
                <a:cs typeface="Arial"/>
                <a:sym typeface="Arial"/>
              </a:rPr>
              <a:t> </a:t>
            </a:r>
            <a:r>
              <a:rPr lang="es-ES" sz="1000" dirty="0" err="1">
                <a:solidFill>
                  <a:srgbClr val="002060"/>
                </a:solidFill>
                <a:latin typeface="Montserrat" panose="00000500000000000000" pitchFamily="50" charset="0"/>
                <a:ea typeface="Arial"/>
                <a:cs typeface="Arial"/>
                <a:sym typeface="Arial"/>
              </a:rPr>
              <a:t>Nursing</a:t>
            </a:r>
            <a:endParaRPr sz="1050" dirty="0">
              <a:solidFill>
                <a:srgbClr val="002060"/>
              </a:solidFill>
              <a:latin typeface="Montserrat" panose="00000500000000000000" pitchFamily="50" charset="0"/>
              <a:ea typeface="Arial"/>
              <a:cs typeface="Arial"/>
              <a:sym typeface="Arial"/>
            </a:endParaRPr>
          </a:p>
        </p:txBody>
      </p:sp>
      <p:sp>
        <p:nvSpPr>
          <p:cNvPr id="15" name="Title 1">
            <a:extLst>
              <a:ext uri="{FF2B5EF4-FFF2-40B4-BE49-F238E27FC236}">
                <a16:creationId xmlns:a16="http://schemas.microsoft.com/office/drawing/2014/main" id="{B96124FE-FC1A-419D-A9B3-B8FC16D3AE23}"/>
              </a:ext>
            </a:extLst>
          </p:cNvPr>
          <p:cNvSpPr>
            <a:spLocks noGrp="1"/>
          </p:cNvSpPr>
          <p:nvPr>
            <p:ph type="title"/>
          </p:nvPr>
        </p:nvSpPr>
        <p:spPr>
          <a:xfrm>
            <a:off x="685803" y="188050"/>
            <a:ext cx="6029528" cy="1325563"/>
          </a:xfrm>
        </p:spPr>
        <p:txBody>
          <a:bodyPr/>
          <a:lstStyle/>
          <a:p>
            <a:r>
              <a:rPr lang="en-CO" b="0" dirty="0"/>
              <a:t>C. Antibi</a:t>
            </a:r>
            <a:r>
              <a:rPr lang="es-MX" b="0" dirty="0" err="1"/>
              <a:t>ó</a:t>
            </a:r>
            <a:r>
              <a:rPr lang="en-CO" b="0" dirty="0"/>
              <a:t>ticoterapia</a:t>
            </a:r>
          </a:p>
        </p:txBody>
      </p:sp>
    </p:spTree>
    <p:extLst>
      <p:ext uri="{BB962C8B-B14F-4D97-AF65-F5344CB8AC3E}">
        <p14:creationId xmlns:p14="http://schemas.microsoft.com/office/powerpoint/2010/main" val="2331658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53E4D-2987-2E40-9BB4-53329FB22B22}"/>
              </a:ext>
            </a:extLst>
          </p:cNvPr>
          <p:cNvSpPr>
            <a:spLocks noGrp="1"/>
          </p:cNvSpPr>
          <p:nvPr>
            <p:ph type="title"/>
          </p:nvPr>
        </p:nvSpPr>
        <p:spPr>
          <a:xfrm>
            <a:off x="-104775" y="860851"/>
            <a:ext cx="10515600" cy="1325563"/>
          </a:xfrm>
        </p:spPr>
        <p:txBody>
          <a:bodyPr>
            <a:normAutofit/>
          </a:bodyPr>
          <a:lstStyle/>
          <a:p>
            <a:pPr lvl="0" algn="ctr"/>
            <a:r>
              <a:rPr lang="en-CO" sz="3800" b="0" dirty="0"/>
              <a:t>1. </a:t>
            </a:r>
            <a:r>
              <a:rPr lang="es-ES" sz="3800" b="0" dirty="0"/>
              <a:t>¿Habrá secuelas si no la suturo?</a:t>
            </a:r>
            <a:br>
              <a:rPr lang="es-ES" sz="3800" b="0" dirty="0"/>
            </a:br>
            <a:endParaRPr lang="en-CO" sz="3800" b="0" dirty="0"/>
          </a:p>
        </p:txBody>
      </p:sp>
      <p:sp>
        <p:nvSpPr>
          <p:cNvPr id="5" name="Title 1">
            <a:extLst>
              <a:ext uri="{FF2B5EF4-FFF2-40B4-BE49-F238E27FC236}">
                <a16:creationId xmlns:a16="http://schemas.microsoft.com/office/drawing/2014/main" id="{2EEF464C-B867-5445-BC93-15A7C96076F2}"/>
              </a:ext>
            </a:extLst>
          </p:cNvPr>
          <p:cNvSpPr txBox="1">
            <a:spLocks/>
          </p:cNvSpPr>
          <p:nvPr/>
        </p:nvSpPr>
        <p:spPr>
          <a:xfrm>
            <a:off x="1802212" y="2186414"/>
            <a:ext cx="10000739" cy="24133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ES" sz="3800" b="0" dirty="0"/>
              <a:t>2. ¿Puedo hacer un adecuado lavado y  desbridamiento?</a:t>
            </a:r>
            <a:endParaRPr lang="en-CO" sz="3800" b="0" dirty="0"/>
          </a:p>
          <a:p>
            <a:pPr algn="ctr"/>
            <a:endParaRPr lang="en-CO" sz="3800" b="0" dirty="0"/>
          </a:p>
        </p:txBody>
      </p:sp>
      <p:sp>
        <p:nvSpPr>
          <p:cNvPr id="6" name="Title 1">
            <a:extLst>
              <a:ext uri="{FF2B5EF4-FFF2-40B4-BE49-F238E27FC236}">
                <a16:creationId xmlns:a16="http://schemas.microsoft.com/office/drawing/2014/main" id="{68C0682C-170B-0846-8789-8A9C4D430824}"/>
              </a:ext>
            </a:extLst>
          </p:cNvPr>
          <p:cNvSpPr txBox="1">
            <a:spLocks/>
          </p:cNvSpPr>
          <p:nvPr/>
        </p:nvSpPr>
        <p:spPr>
          <a:xfrm>
            <a:off x="4965735" y="4599759"/>
            <a:ext cx="6837216" cy="24133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ES" sz="3800" b="0" dirty="0"/>
              <a:t>3. ¿Qué tan cerca tengo el recurso – remisión?</a:t>
            </a:r>
            <a:endParaRPr lang="en-CO" sz="3800" b="0" dirty="0"/>
          </a:p>
          <a:p>
            <a:pPr algn="ctr"/>
            <a:endParaRPr lang="en-CO" sz="3800" b="0" dirty="0"/>
          </a:p>
        </p:txBody>
      </p:sp>
    </p:spTree>
    <p:extLst>
      <p:ext uri="{BB962C8B-B14F-4D97-AF65-F5344CB8AC3E}">
        <p14:creationId xmlns:p14="http://schemas.microsoft.com/office/powerpoint/2010/main" val="574192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BB13D41-0553-0846-92E8-1A2EB36EB75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907042" y="417001"/>
            <a:ext cx="3010634" cy="2930049"/>
          </a:xfrm>
          <a:prstGeom prst="rect">
            <a:avLst/>
          </a:prstGeom>
        </p:spPr>
      </p:pic>
      <p:pic>
        <p:nvPicPr>
          <p:cNvPr id="6" name="Picture 5">
            <a:extLst>
              <a:ext uri="{FF2B5EF4-FFF2-40B4-BE49-F238E27FC236}">
                <a16:creationId xmlns:a16="http://schemas.microsoft.com/office/drawing/2014/main" id="{43739208-6837-F54D-92E3-33F2E40A4F32}"/>
              </a:ext>
            </a:extLst>
          </p:cNvPr>
          <p:cNvPicPr>
            <a:picLocks noChangeAspect="1"/>
          </p:cNvPicPr>
          <p:nvPr/>
        </p:nvPicPr>
        <p:blipFill>
          <a:blip r:embed="rId4"/>
          <a:stretch>
            <a:fillRect/>
          </a:stretch>
        </p:blipFill>
        <p:spPr>
          <a:xfrm>
            <a:off x="8302334" y="3590925"/>
            <a:ext cx="2290341" cy="2617533"/>
          </a:xfrm>
          <a:prstGeom prst="rect">
            <a:avLst/>
          </a:prstGeom>
        </p:spPr>
      </p:pic>
    </p:spTree>
    <p:extLst>
      <p:ext uri="{BB962C8B-B14F-4D97-AF65-F5344CB8AC3E}">
        <p14:creationId xmlns:p14="http://schemas.microsoft.com/office/powerpoint/2010/main" val="1420168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oogle Shape;414;p52">
            <a:extLst>
              <a:ext uri="{FF2B5EF4-FFF2-40B4-BE49-F238E27FC236}">
                <a16:creationId xmlns:a16="http://schemas.microsoft.com/office/drawing/2014/main" id="{AE25591F-3E5A-7147-8F46-927A6A8953F8}"/>
              </a:ext>
            </a:extLst>
          </p:cNvPr>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1244048" y="561085"/>
            <a:ext cx="4851952" cy="2867915"/>
          </a:xfrm>
          <a:prstGeom prst="rect">
            <a:avLst/>
          </a:prstGeom>
          <a:noFill/>
          <a:ln>
            <a:noFill/>
          </a:ln>
        </p:spPr>
      </p:pic>
      <p:pic>
        <p:nvPicPr>
          <p:cNvPr id="6" name="Google Shape;415;p52">
            <a:extLst>
              <a:ext uri="{FF2B5EF4-FFF2-40B4-BE49-F238E27FC236}">
                <a16:creationId xmlns:a16="http://schemas.microsoft.com/office/drawing/2014/main" id="{E828996A-CBFE-2247-80F1-41635F74FA9A}"/>
              </a:ext>
            </a:extLst>
          </p:cNvPr>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rot="5400000">
            <a:off x="7489384" y="2471380"/>
            <a:ext cx="3174145" cy="4564343"/>
          </a:xfrm>
          <a:prstGeom prst="rect">
            <a:avLst/>
          </a:prstGeom>
          <a:noFill/>
          <a:ln>
            <a:noFill/>
          </a:ln>
        </p:spPr>
      </p:pic>
    </p:spTree>
    <p:extLst>
      <p:ext uri="{BB962C8B-B14F-4D97-AF65-F5344CB8AC3E}">
        <p14:creationId xmlns:p14="http://schemas.microsoft.com/office/powerpoint/2010/main" val="1531749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76944-297A-7148-B4F7-CF89A0827150}"/>
              </a:ext>
            </a:extLst>
          </p:cNvPr>
          <p:cNvSpPr>
            <a:spLocks noGrp="1"/>
          </p:cNvSpPr>
          <p:nvPr>
            <p:ph type="title"/>
          </p:nvPr>
        </p:nvSpPr>
        <p:spPr>
          <a:xfrm>
            <a:off x="449263" y="241300"/>
            <a:ext cx="6189662" cy="1325563"/>
          </a:xfrm>
        </p:spPr>
        <p:txBody>
          <a:bodyPr/>
          <a:lstStyle/>
          <a:p>
            <a:pPr algn="ctr"/>
            <a:r>
              <a:rPr lang="en-CO" b="0" dirty="0"/>
              <a:t>¿Cuándo considerar un reimplante?</a:t>
            </a:r>
          </a:p>
        </p:txBody>
      </p:sp>
      <p:pic>
        <p:nvPicPr>
          <p:cNvPr id="5" name="Google Shape;445;p56">
            <a:extLst>
              <a:ext uri="{FF2B5EF4-FFF2-40B4-BE49-F238E27FC236}">
                <a16:creationId xmlns:a16="http://schemas.microsoft.com/office/drawing/2014/main" id="{869D0AED-1328-8B46-906B-1DBB6DA4349C}"/>
              </a:ext>
            </a:extLst>
          </p:cNvPr>
          <p:cNvPicPr preferRelativeResize="0"/>
          <p:nvPr/>
        </p:nvPicPr>
        <p:blipFill rotWithShape="1">
          <a:blip r:embed="rId2">
            <a:alphaModFix/>
          </a:blip>
          <a:srcRect/>
          <a:stretch/>
        </p:blipFill>
        <p:spPr>
          <a:xfrm>
            <a:off x="5986948" y="1729251"/>
            <a:ext cx="5481152" cy="4052423"/>
          </a:xfrm>
          <a:prstGeom prst="rect">
            <a:avLst/>
          </a:prstGeom>
          <a:noFill/>
          <a:ln>
            <a:noFill/>
          </a:ln>
        </p:spPr>
      </p:pic>
      <p:sp>
        <p:nvSpPr>
          <p:cNvPr id="6" name="Google Shape;444;p56">
            <a:extLst>
              <a:ext uri="{FF2B5EF4-FFF2-40B4-BE49-F238E27FC236}">
                <a16:creationId xmlns:a16="http://schemas.microsoft.com/office/drawing/2014/main" id="{1E9D95CF-A76A-1249-B6CD-D8F7C4DCE881}"/>
              </a:ext>
            </a:extLst>
          </p:cNvPr>
          <p:cNvSpPr txBox="1"/>
          <p:nvPr/>
        </p:nvSpPr>
        <p:spPr>
          <a:xfrm>
            <a:off x="7620000" y="6414825"/>
            <a:ext cx="4935123" cy="1095900"/>
          </a:xfrm>
          <a:prstGeom prst="rect">
            <a:avLst/>
          </a:prstGeom>
          <a:noFill/>
          <a:ln>
            <a:noFill/>
          </a:ln>
        </p:spPr>
        <p:txBody>
          <a:bodyPr spcFirstLastPara="1" wrap="square" lIns="91425" tIns="91425" rIns="91425" bIns="91425" anchor="t" anchorCtr="0">
            <a:noAutofit/>
          </a:bodyPr>
          <a:lstStyle/>
          <a:p>
            <a:pPr>
              <a:buClr>
                <a:srgbClr val="000000"/>
              </a:buClr>
              <a:buSzPts val="1400"/>
            </a:pPr>
            <a:r>
              <a:rPr lang="es-ES" sz="1050" dirty="0" err="1">
                <a:solidFill>
                  <a:srgbClr val="002060"/>
                </a:solidFill>
                <a:latin typeface="Montserrat" panose="00000500000000000000" pitchFamily="50" charset="0"/>
                <a:ea typeface="Arial"/>
                <a:cs typeface="Arial"/>
                <a:sym typeface="Arial"/>
              </a:rPr>
              <a:t>Microsurgical</a:t>
            </a:r>
            <a:r>
              <a:rPr lang="es-ES" sz="1050" dirty="0">
                <a:solidFill>
                  <a:srgbClr val="002060"/>
                </a:solidFill>
                <a:latin typeface="Montserrat" panose="00000500000000000000" pitchFamily="50" charset="0"/>
                <a:ea typeface="Arial"/>
                <a:cs typeface="Arial"/>
                <a:sym typeface="Arial"/>
              </a:rPr>
              <a:t> </a:t>
            </a:r>
            <a:r>
              <a:rPr lang="es-ES" sz="1050" dirty="0" err="1">
                <a:solidFill>
                  <a:srgbClr val="002060"/>
                </a:solidFill>
                <a:latin typeface="Montserrat" panose="00000500000000000000" pitchFamily="50" charset="0"/>
                <a:ea typeface="Arial"/>
                <a:cs typeface="Arial"/>
                <a:sym typeface="Arial"/>
              </a:rPr>
              <a:t>Replantation</a:t>
            </a:r>
            <a:r>
              <a:rPr lang="es-ES" sz="1050" dirty="0">
                <a:solidFill>
                  <a:srgbClr val="002060"/>
                </a:solidFill>
                <a:latin typeface="Montserrat" panose="00000500000000000000" pitchFamily="50" charset="0"/>
                <a:ea typeface="Arial"/>
                <a:cs typeface="Arial"/>
                <a:sym typeface="Arial"/>
              </a:rPr>
              <a:t> of </a:t>
            </a:r>
            <a:r>
              <a:rPr lang="es-ES" sz="1050" dirty="0" err="1">
                <a:solidFill>
                  <a:srgbClr val="002060"/>
                </a:solidFill>
                <a:latin typeface="Montserrat" panose="00000500000000000000" pitchFamily="50" charset="0"/>
                <a:ea typeface="Arial"/>
                <a:cs typeface="Arial"/>
                <a:sym typeface="Arial"/>
              </a:rPr>
              <a:t>Completely</a:t>
            </a:r>
            <a:r>
              <a:rPr lang="es-ES" sz="1050" dirty="0">
                <a:solidFill>
                  <a:srgbClr val="002060"/>
                </a:solidFill>
                <a:latin typeface="Montserrat" panose="00000500000000000000" pitchFamily="50" charset="0"/>
                <a:ea typeface="Arial"/>
                <a:cs typeface="Arial"/>
                <a:sym typeface="Arial"/>
              </a:rPr>
              <a:t> </a:t>
            </a:r>
            <a:r>
              <a:rPr lang="es-ES" sz="1050" dirty="0" err="1">
                <a:solidFill>
                  <a:srgbClr val="002060"/>
                </a:solidFill>
                <a:latin typeface="Montserrat" panose="00000500000000000000" pitchFamily="50" charset="0"/>
                <a:ea typeface="Arial"/>
                <a:cs typeface="Arial"/>
                <a:sym typeface="Arial"/>
              </a:rPr>
              <a:t>Avulsed</a:t>
            </a:r>
            <a:r>
              <a:rPr lang="es-ES" sz="1050" dirty="0">
                <a:solidFill>
                  <a:srgbClr val="002060"/>
                </a:solidFill>
                <a:latin typeface="Montserrat" panose="00000500000000000000" pitchFamily="50" charset="0"/>
                <a:ea typeface="Arial"/>
                <a:cs typeface="Arial"/>
                <a:sym typeface="Arial"/>
              </a:rPr>
              <a:t> Nasal </a:t>
            </a:r>
            <a:r>
              <a:rPr lang="es-ES" sz="1050" dirty="0" err="1">
                <a:solidFill>
                  <a:srgbClr val="002060"/>
                </a:solidFill>
                <a:latin typeface="Montserrat" panose="00000500000000000000" pitchFamily="50" charset="0"/>
                <a:ea typeface="Arial"/>
                <a:cs typeface="Arial"/>
                <a:sym typeface="Arial"/>
              </a:rPr>
              <a:t>Segment</a:t>
            </a:r>
            <a:r>
              <a:rPr lang="es-ES" sz="1050" dirty="0">
                <a:solidFill>
                  <a:srgbClr val="002060"/>
                </a:solidFill>
                <a:latin typeface="Montserrat" panose="00000500000000000000" pitchFamily="50" charset="0"/>
                <a:ea typeface="Arial"/>
                <a:cs typeface="Arial"/>
                <a:sym typeface="Arial"/>
              </a:rPr>
              <a:t> </a:t>
            </a:r>
            <a:r>
              <a:rPr lang="es-ES" sz="1050" dirty="0" err="1">
                <a:solidFill>
                  <a:srgbClr val="002060"/>
                </a:solidFill>
                <a:latin typeface="Montserrat" panose="00000500000000000000" pitchFamily="50" charset="0"/>
                <a:ea typeface="Arial"/>
                <a:cs typeface="Arial"/>
                <a:sym typeface="Arial"/>
              </a:rPr>
              <a:t>Mustafa</a:t>
            </a:r>
            <a:r>
              <a:rPr lang="es-ES" sz="1050" dirty="0">
                <a:solidFill>
                  <a:srgbClr val="002060"/>
                </a:solidFill>
                <a:latin typeface="Montserrat" panose="00000500000000000000" pitchFamily="50" charset="0"/>
                <a:ea typeface="Arial"/>
                <a:cs typeface="Arial"/>
                <a:sym typeface="Arial"/>
              </a:rPr>
              <a:t> </a:t>
            </a:r>
            <a:r>
              <a:rPr lang="es-ES" sz="1050" dirty="0" err="1">
                <a:solidFill>
                  <a:srgbClr val="002060"/>
                </a:solidFill>
                <a:latin typeface="Montserrat" panose="00000500000000000000" pitchFamily="50" charset="0"/>
                <a:ea typeface="Arial"/>
                <a:cs typeface="Arial"/>
                <a:sym typeface="Arial"/>
              </a:rPr>
              <a:t>Akyurek</a:t>
            </a:r>
            <a:r>
              <a:rPr lang="es-ES" sz="1050" dirty="0">
                <a:solidFill>
                  <a:srgbClr val="002060"/>
                </a:solidFill>
                <a:latin typeface="Montserrat" panose="00000500000000000000" pitchFamily="50" charset="0"/>
                <a:ea typeface="Arial"/>
                <a:cs typeface="Arial"/>
                <a:sym typeface="Arial"/>
              </a:rPr>
              <a:t>, MD, PhD􏰀 and Dylan Perry, MD</a:t>
            </a:r>
            <a:endParaRPr sz="1050" dirty="0">
              <a:solidFill>
                <a:srgbClr val="002060"/>
              </a:solidFill>
              <a:latin typeface="Montserrat" panose="00000500000000000000" pitchFamily="50" charset="0"/>
              <a:ea typeface="Arial"/>
              <a:cs typeface="Arial"/>
              <a:sym typeface="Arial"/>
            </a:endParaRPr>
          </a:p>
        </p:txBody>
      </p:sp>
    </p:spTree>
    <p:extLst>
      <p:ext uri="{BB962C8B-B14F-4D97-AF65-F5344CB8AC3E}">
        <p14:creationId xmlns:p14="http://schemas.microsoft.com/office/powerpoint/2010/main" val="2549618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74168542-BFCC-3B4E-A8A9-C87FCEA1AC3D}"/>
              </a:ext>
            </a:extLst>
          </p:cNvPr>
          <p:cNvSpPr>
            <a:spLocks noGrp="1"/>
          </p:cNvSpPr>
          <p:nvPr>
            <p:ph type="title"/>
          </p:nvPr>
        </p:nvSpPr>
        <p:spPr>
          <a:xfrm>
            <a:off x="554038" y="402794"/>
            <a:ext cx="6094412" cy="1325563"/>
          </a:xfrm>
        </p:spPr>
        <p:txBody>
          <a:bodyPr/>
          <a:lstStyle/>
          <a:p>
            <a:pPr algn="ctr"/>
            <a:r>
              <a:rPr lang="en-CO" b="0" dirty="0">
                <a:latin typeface="Montserrat" panose="00000500000000000000" pitchFamily="50" charset="0"/>
              </a:rPr>
              <a:t>¿Cuándo considerar un reimplante?</a:t>
            </a:r>
          </a:p>
        </p:txBody>
      </p:sp>
      <p:sp>
        <p:nvSpPr>
          <p:cNvPr id="8" name="Google Shape;443;p56">
            <a:extLst>
              <a:ext uri="{FF2B5EF4-FFF2-40B4-BE49-F238E27FC236}">
                <a16:creationId xmlns:a16="http://schemas.microsoft.com/office/drawing/2014/main" id="{4878C2E4-63C7-4844-9C0F-F7FB7AE2B763}"/>
              </a:ext>
            </a:extLst>
          </p:cNvPr>
          <p:cNvSpPr txBox="1">
            <a:spLocks/>
          </p:cNvSpPr>
          <p:nvPr/>
        </p:nvSpPr>
        <p:spPr>
          <a:xfrm>
            <a:off x="7574337" y="1814995"/>
            <a:ext cx="4465431" cy="3849000"/>
          </a:xfrm>
          <a:prstGeom prst="rect">
            <a:avLst/>
          </a:prstGeom>
          <a:noFill/>
          <a:ln>
            <a:noFill/>
          </a:ln>
        </p:spPr>
        <p:txBody>
          <a:bodyPr spcFirstLastPara="1" vert="horz" wrap="square" lIns="91425" tIns="45700" rIns="91425" bIns="457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412750">
              <a:lnSpc>
                <a:spcPct val="100000"/>
              </a:lnSpc>
              <a:buSzPts val="2900"/>
            </a:pPr>
            <a:r>
              <a:rPr lang="es-ES" sz="2400" dirty="0"/>
              <a:t>Resultado estético</a:t>
            </a:r>
          </a:p>
          <a:p>
            <a:pPr indent="-412750">
              <a:lnSpc>
                <a:spcPct val="100000"/>
              </a:lnSpc>
              <a:spcBef>
                <a:spcPts val="0"/>
              </a:spcBef>
              <a:buSzPts val="2900"/>
            </a:pPr>
            <a:r>
              <a:rPr lang="es-ES" sz="2400" dirty="0"/>
              <a:t>Resultado funcional</a:t>
            </a:r>
          </a:p>
          <a:p>
            <a:pPr indent="-412750">
              <a:lnSpc>
                <a:spcPct val="100000"/>
              </a:lnSpc>
              <a:spcBef>
                <a:spcPts val="0"/>
              </a:spcBef>
              <a:buSzPts val="2900"/>
            </a:pPr>
            <a:r>
              <a:rPr lang="es-ES" sz="2400" dirty="0"/>
              <a:t>Reto técnico</a:t>
            </a:r>
          </a:p>
          <a:p>
            <a:pPr lvl="1" indent="-387350">
              <a:lnSpc>
                <a:spcPct val="100000"/>
              </a:lnSpc>
              <a:spcBef>
                <a:spcPts val="0"/>
              </a:spcBef>
              <a:buSzPts val="2500"/>
            </a:pPr>
            <a:r>
              <a:rPr lang="es-ES" sz="2400" dirty="0"/>
              <a:t>Tamaño vasos</a:t>
            </a:r>
          </a:p>
          <a:p>
            <a:pPr lvl="1" indent="-387350">
              <a:lnSpc>
                <a:spcPct val="100000"/>
              </a:lnSpc>
              <a:spcBef>
                <a:spcPts val="0"/>
              </a:spcBef>
              <a:buSzPts val="2500"/>
            </a:pPr>
            <a:r>
              <a:rPr lang="es-ES" sz="2400" dirty="0"/>
              <a:t>Maceración tejidos</a:t>
            </a:r>
          </a:p>
          <a:p>
            <a:pPr lvl="1" indent="-387350">
              <a:lnSpc>
                <a:spcPct val="100000"/>
              </a:lnSpc>
              <a:spcBef>
                <a:spcPts val="0"/>
              </a:spcBef>
              <a:buSzPts val="2500"/>
            </a:pPr>
            <a:r>
              <a:rPr lang="es-ES" sz="2400" dirty="0"/>
              <a:t>Anastomosis venosas</a:t>
            </a:r>
          </a:p>
          <a:p>
            <a:pPr lvl="1" indent="-387350">
              <a:lnSpc>
                <a:spcPct val="100000"/>
              </a:lnSpc>
              <a:spcBef>
                <a:spcPts val="0"/>
              </a:spcBef>
              <a:buSzPts val="2500"/>
            </a:pPr>
            <a:r>
              <a:rPr lang="es-ES" sz="2400" dirty="0"/>
              <a:t>Injertos venosos</a:t>
            </a:r>
          </a:p>
          <a:p>
            <a:pPr lvl="1" indent="-387350">
              <a:lnSpc>
                <a:spcPct val="100000"/>
              </a:lnSpc>
              <a:spcBef>
                <a:spcPts val="0"/>
              </a:spcBef>
              <a:buSzPts val="2500"/>
            </a:pPr>
            <a:r>
              <a:rPr lang="es-ES" sz="2400" dirty="0"/>
              <a:t>Congestión venosa</a:t>
            </a:r>
          </a:p>
          <a:p>
            <a:pPr lvl="2" indent="-361950">
              <a:lnSpc>
                <a:spcPct val="100000"/>
              </a:lnSpc>
              <a:spcBef>
                <a:spcPts val="0"/>
              </a:spcBef>
              <a:buSzPts val="2100"/>
            </a:pPr>
            <a:r>
              <a:rPr lang="es-ES" sz="2400" dirty="0"/>
              <a:t>Punción</a:t>
            </a:r>
          </a:p>
          <a:p>
            <a:pPr lvl="2" indent="-361950">
              <a:lnSpc>
                <a:spcPct val="100000"/>
              </a:lnSpc>
              <a:spcBef>
                <a:spcPts val="0"/>
              </a:spcBef>
              <a:buSzPts val="2100"/>
            </a:pPr>
            <a:r>
              <a:rPr lang="es-ES" sz="2400" dirty="0"/>
              <a:t>Heparinas</a:t>
            </a:r>
          </a:p>
          <a:p>
            <a:pPr lvl="2" indent="-361950">
              <a:lnSpc>
                <a:spcPct val="100000"/>
              </a:lnSpc>
              <a:spcBef>
                <a:spcPts val="0"/>
              </a:spcBef>
              <a:buSzPts val="2100"/>
            </a:pPr>
            <a:r>
              <a:rPr lang="es-ES" sz="2400" dirty="0"/>
              <a:t>Sanguijuelas</a:t>
            </a:r>
          </a:p>
        </p:txBody>
      </p:sp>
      <p:sp>
        <p:nvSpPr>
          <p:cNvPr id="9" name="Google Shape;451;p57">
            <a:extLst>
              <a:ext uri="{FF2B5EF4-FFF2-40B4-BE49-F238E27FC236}">
                <a16:creationId xmlns:a16="http://schemas.microsoft.com/office/drawing/2014/main" id="{CD785DF0-20CF-0542-94BD-3C0185889314}"/>
              </a:ext>
            </a:extLst>
          </p:cNvPr>
          <p:cNvSpPr txBox="1">
            <a:spLocks/>
          </p:cNvSpPr>
          <p:nvPr/>
        </p:nvSpPr>
        <p:spPr>
          <a:xfrm>
            <a:off x="839788" y="1771676"/>
            <a:ext cx="7886700" cy="3849000"/>
          </a:xfrm>
          <a:prstGeom prst="rect">
            <a:avLst/>
          </a:prstGeom>
          <a:noFill/>
          <a:ln>
            <a:noFill/>
          </a:ln>
        </p:spPr>
        <p:txBody>
          <a:bodyPr spcFirstLastPara="1" vert="horz" wrap="square" lIns="91425" tIns="45700" rIns="91425" bIns="457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sz="2400" dirty="0"/>
              <a:t>Cara</a:t>
            </a:r>
          </a:p>
          <a:p>
            <a:pPr lvl="1">
              <a:spcBef>
                <a:spcPts val="0"/>
              </a:spcBef>
            </a:pPr>
            <a:r>
              <a:rPr lang="es-ES" sz="2400" dirty="0"/>
              <a:t>Nariz</a:t>
            </a:r>
          </a:p>
          <a:p>
            <a:pPr lvl="1">
              <a:spcBef>
                <a:spcPts val="0"/>
              </a:spcBef>
            </a:pPr>
            <a:r>
              <a:rPr lang="es-ES" sz="2400" dirty="0"/>
              <a:t>Labio</a:t>
            </a:r>
          </a:p>
          <a:p>
            <a:pPr lvl="1">
              <a:spcBef>
                <a:spcPts val="0"/>
              </a:spcBef>
            </a:pPr>
            <a:r>
              <a:rPr lang="es-ES" sz="2400" dirty="0"/>
              <a:t>Orejas</a:t>
            </a:r>
          </a:p>
          <a:p>
            <a:pPr lvl="1">
              <a:spcBef>
                <a:spcPts val="0"/>
              </a:spcBef>
            </a:pPr>
            <a:r>
              <a:rPr lang="es-ES" sz="2400" dirty="0"/>
              <a:t>Cuero cabelludo</a:t>
            </a:r>
          </a:p>
        </p:txBody>
      </p:sp>
      <p:pic>
        <p:nvPicPr>
          <p:cNvPr id="10" name="Google Shape;453;p57">
            <a:extLst>
              <a:ext uri="{FF2B5EF4-FFF2-40B4-BE49-F238E27FC236}">
                <a16:creationId xmlns:a16="http://schemas.microsoft.com/office/drawing/2014/main" id="{4D7E1DD1-ABA7-6E45-B1EC-47621EE2AA4C}"/>
              </a:ext>
            </a:extLst>
          </p:cNvPr>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4981672" y="2454332"/>
            <a:ext cx="2228656" cy="2690365"/>
          </a:xfrm>
          <a:prstGeom prst="rect">
            <a:avLst/>
          </a:prstGeom>
          <a:noFill/>
          <a:ln>
            <a:noFill/>
          </a:ln>
        </p:spPr>
      </p:pic>
      <p:sp>
        <p:nvSpPr>
          <p:cNvPr id="11" name="Google Shape;452;p57">
            <a:extLst>
              <a:ext uri="{FF2B5EF4-FFF2-40B4-BE49-F238E27FC236}">
                <a16:creationId xmlns:a16="http://schemas.microsoft.com/office/drawing/2014/main" id="{0FEFDEA5-50B1-7549-9EAC-FA9802A6D49C}"/>
              </a:ext>
            </a:extLst>
          </p:cNvPr>
          <p:cNvSpPr txBox="1"/>
          <p:nvPr/>
        </p:nvSpPr>
        <p:spPr>
          <a:xfrm>
            <a:off x="5838825" y="6325950"/>
            <a:ext cx="6484438" cy="1064100"/>
          </a:xfrm>
          <a:prstGeom prst="rect">
            <a:avLst/>
          </a:prstGeom>
          <a:noFill/>
          <a:ln>
            <a:noFill/>
          </a:ln>
        </p:spPr>
        <p:txBody>
          <a:bodyPr spcFirstLastPara="1" wrap="square" lIns="91425" tIns="91425" rIns="91425" bIns="91425" anchor="t" anchorCtr="0">
            <a:noAutofit/>
          </a:bodyPr>
          <a:lstStyle/>
          <a:p>
            <a:pPr algn="ctr">
              <a:buClr>
                <a:srgbClr val="000000"/>
              </a:buClr>
              <a:buSzPts val="1300"/>
            </a:pPr>
            <a:r>
              <a:rPr lang="es-ES" sz="1000" dirty="0" err="1">
                <a:solidFill>
                  <a:srgbClr val="002060"/>
                </a:solidFill>
                <a:latin typeface="Montserrat" panose="00000500000000000000" pitchFamily="50" charset="0"/>
                <a:ea typeface="Arial"/>
                <a:cs typeface="Arial"/>
                <a:sym typeface="Arial"/>
              </a:rPr>
              <a:t>Replantation</a:t>
            </a:r>
            <a:r>
              <a:rPr lang="es-ES" sz="1000" dirty="0">
                <a:solidFill>
                  <a:srgbClr val="002060"/>
                </a:solidFill>
                <a:latin typeface="Montserrat" panose="00000500000000000000" pitchFamily="50" charset="0"/>
                <a:ea typeface="Arial"/>
                <a:cs typeface="Arial"/>
                <a:sym typeface="Arial"/>
              </a:rPr>
              <a:t> of Total </a:t>
            </a:r>
            <a:r>
              <a:rPr lang="es-ES" sz="1000" dirty="0" err="1">
                <a:solidFill>
                  <a:srgbClr val="002060"/>
                </a:solidFill>
                <a:latin typeface="Montserrat" panose="00000500000000000000" pitchFamily="50" charset="0"/>
                <a:ea typeface="Arial"/>
                <a:cs typeface="Arial"/>
                <a:sym typeface="Arial"/>
              </a:rPr>
              <a:t>Avulsed</a:t>
            </a:r>
            <a:r>
              <a:rPr lang="es-ES" sz="1000" dirty="0">
                <a:solidFill>
                  <a:srgbClr val="002060"/>
                </a:solidFill>
                <a:latin typeface="Montserrat" panose="00000500000000000000" pitchFamily="50" charset="0"/>
                <a:ea typeface="Arial"/>
                <a:cs typeface="Arial"/>
                <a:sym typeface="Arial"/>
              </a:rPr>
              <a:t> </a:t>
            </a:r>
            <a:r>
              <a:rPr lang="es-ES" sz="1000" dirty="0" err="1">
                <a:solidFill>
                  <a:srgbClr val="002060"/>
                </a:solidFill>
                <a:latin typeface="Montserrat" panose="00000500000000000000" pitchFamily="50" charset="0"/>
                <a:ea typeface="Arial"/>
                <a:cs typeface="Arial"/>
                <a:sym typeface="Arial"/>
              </a:rPr>
              <a:t>Scalp</a:t>
            </a:r>
            <a:r>
              <a:rPr lang="es-ES" sz="1000" dirty="0">
                <a:solidFill>
                  <a:srgbClr val="002060"/>
                </a:solidFill>
                <a:latin typeface="Montserrat" panose="00000500000000000000" pitchFamily="50" charset="0"/>
                <a:ea typeface="Arial"/>
                <a:cs typeface="Arial"/>
                <a:sym typeface="Arial"/>
              </a:rPr>
              <a:t> </a:t>
            </a:r>
            <a:r>
              <a:rPr lang="es-ES" sz="1000" dirty="0" err="1">
                <a:solidFill>
                  <a:srgbClr val="002060"/>
                </a:solidFill>
                <a:latin typeface="Montserrat" panose="00000500000000000000" pitchFamily="50" charset="0"/>
                <a:ea typeface="Arial"/>
                <a:cs typeface="Arial"/>
                <a:sym typeface="Arial"/>
              </a:rPr>
              <a:t>With</a:t>
            </a:r>
            <a:r>
              <a:rPr lang="es-ES" sz="1000" dirty="0">
                <a:solidFill>
                  <a:srgbClr val="002060"/>
                </a:solidFill>
                <a:latin typeface="Montserrat" panose="00000500000000000000" pitchFamily="50" charset="0"/>
                <a:ea typeface="Arial"/>
                <a:cs typeface="Arial"/>
                <a:sym typeface="Arial"/>
              </a:rPr>
              <a:t> </a:t>
            </a:r>
            <a:r>
              <a:rPr lang="es-ES" sz="1000" dirty="0" err="1">
                <a:solidFill>
                  <a:srgbClr val="002060"/>
                </a:solidFill>
                <a:latin typeface="Montserrat" panose="00000500000000000000" pitchFamily="50" charset="0"/>
                <a:ea typeface="Arial"/>
                <a:cs typeface="Arial"/>
                <a:sym typeface="Arial"/>
              </a:rPr>
              <a:t>Microsurgery:Experience</a:t>
            </a:r>
            <a:r>
              <a:rPr lang="es-ES" sz="1000" dirty="0">
                <a:solidFill>
                  <a:srgbClr val="002060"/>
                </a:solidFill>
                <a:latin typeface="Montserrat" panose="00000500000000000000" pitchFamily="50" charset="0"/>
                <a:ea typeface="Arial"/>
                <a:cs typeface="Arial"/>
                <a:sym typeface="Arial"/>
              </a:rPr>
              <a:t> of </a:t>
            </a:r>
            <a:r>
              <a:rPr lang="es-ES" sz="1000" dirty="0" err="1">
                <a:solidFill>
                  <a:srgbClr val="002060"/>
                </a:solidFill>
                <a:latin typeface="Montserrat" panose="00000500000000000000" pitchFamily="50" charset="0"/>
                <a:ea typeface="Arial"/>
                <a:cs typeface="Arial"/>
                <a:sym typeface="Arial"/>
              </a:rPr>
              <a:t>Eight</a:t>
            </a:r>
            <a:r>
              <a:rPr lang="es-ES" sz="1000" dirty="0">
                <a:solidFill>
                  <a:srgbClr val="002060"/>
                </a:solidFill>
                <a:latin typeface="Montserrat" panose="00000500000000000000" pitchFamily="50" charset="0"/>
                <a:ea typeface="Arial"/>
                <a:cs typeface="Arial"/>
                <a:sym typeface="Arial"/>
              </a:rPr>
              <a:t> Cases and </a:t>
            </a:r>
            <a:r>
              <a:rPr lang="es-ES" sz="1000" dirty="0" err="1">
                <a:solidFill>
                  <a:srgbClr val="002060"/>
                </a:solidFill>
                <a:latin typeface="Montserrat" panose="00000500000000000000" pitchFamily="50" charset="0"/>
                <a:ea typeface="Arial"/>
                <a:cs typeface="Arial"/>
                <a:sym typeface="Arial"/>
              </a:rPr>
              <a:t>Literature</a:t>
            </a:r>
            <a:r>
              <a:rPr lang="es-ES" sz="1000" dirty="0">
                <a:solidFill>
                  <a:srgbClr val="002060"/>
                </a:solidFill>
                <a:latin typeface="Montserrat" panose="00000500000000000000" pitchFamily="50" charset="0"/>
                <a:ea typeface="Arial"/>
                <a:cs typeface="Arial"/>
                <a:sym typeface="Arial"/>
              </a:rPr>
              <a:t> </a:t>
            </a:r>
            <a:r>
              <a:rPr lang="es-ES" sz="1000" dirty="0" err="1">
                <a:solidFill>
                  <a:srgbClr val="002060"/>
                </a:solidFill>
                <a:latin typeface="Montserrat" panose="00000500000000000000" pitchFamily="50" charset="0"/>
                <a:ea typeface="Arial"/>
                <a:cs typeface="Arial"/>
                <a:sym typeface="Arial"/>
              </a:rPr>
              <a:t>Review</a:t>
            </a:r>
            <a:r>
              <a:rPr lang="es-ES" sz="1000" dirty="0">
                <a:solidFill>
                  <a:srgbClr val="002060"/>
                </a:solidFill>
                <a:latin typeface="Montserrat" panose="00000500000000000000" pitchFamily="50" charset="0"/>
                <a:ea typeface="Arial"/>
                <a:cs typeface="Arial"/>
                <a:sym typeface="Arial"/>
              </a:rPr>
              <a:t> </a:t>
            </a:r>
            <a:r>
              <a:rPr lang="es-ES" sz="1000" i="1" dirty="0" err="1">
                <a:solidFill>
                  <a:srgbClr val="002060"/>
                </a:solidFill>
                <a:latin typeface="Montserrat" panose="00000500000000000000" pitchFamily="50" charset="0"/>
                <a:ea typeface="Arial"/>
                <a:cs typeface="Arial"/>
                <a:sym typeface="Arial"/>
              </a:rPr>
              <a:t>Jir-Wen</a:t>
            </a:r>
            <a:r>
              <a:rPr lang="es-ES" sz="1000" i="1" dirty="0">
                <a:solidFill>
                  <a:srgbClr val="002060"/>
                </a:solidFill>
                <a:latin typeface="Montserrat" panose="00000500000000000000" pitchFamily="50" charset="0"/>
                <a:ea typeface="Arial"/>
                <a:cs typeface="Arial"/>
                <a:sym typeface="Arial"/>
              </a:rPr>
              <a:t> Yin, MD, Jeannette Marie S. </a:t>
            </a:r>
            <a:r>
              <a:rPr lang="es-ES" sz="1000" i="1" dirty="0" err="1">
                <a:solidFill>
                  <a:srgbClr val="002060"/>
                </a:solidFill>
                <a:latin typeface="Montserrat" panose="00000500000000000000" pitchFamily="50" charset="0"/>
                <a:ea typeface="Arial"/>
                <a:cs typeface="Arial"/>
                <a:sym typeface="Arial"/>
              </a:rPr>
              <a:t>Matsuo</a:t>
            </a:r>
            <a:r>
              <a:rPr lang="es-ES" sz="1000" i="1" dirty="0">
                <a:solidFill>
                  <a:srgbClr val="002060"/>
                </a:solidFill>
                <a:latin typeface="Montserrat" panose="00000500000000000000" pitchFamily="50" charset="0"/>
                <a:ea typeface="Arial"/>
                <a:cs typeface="Arial"/>
                <a:sym typeface="Arial"/>
              </a:rPr>
              <a:t>, MD, </a:t>
            </a:r>
            <a:r>
              <a:rPr lang="es-ES" sz="1000" i="1" dirty="0" err="1">
                <a:solidFill>
                  <a:srgbClr val="002060"/>
                </a:solidFill>
                <a:latin typeface="Montserrat" panose="00000500000000000000" pitchFamily="50" charset="0"/>
                <a:ea typeface="Arial"/>
                <a:cs typeface="Arial"/>
                <a:sym typeface="Arial"/>
              </a:rPr>
              <a:t>Ching-Hua</a:t>
            </a:r>
            <a:r>
              <a:rPr lang="es-ES" sz="1000" i="1" dirty="0">
                <a:solidFill>
                  <a:srgbClr val="002060"/>
                </a:solidFill>
                <a:latin typeface="Montserrat" panose="00000500000000000000" pitchFamily="50" charset="0"/>
                <a:ea typeface="Arial"/>
                <a:cs typeface="Arial"/>
                <a:sym typeface="Arial"/>
              </a:rPr>
              <a:t> </a:t>
            </a:r>
            <a:r>
              <a:rPr lang="es-ES" sz="1000" i="1" dirty="0" err="1">
                <a:solidFill>
                  <a:srgbClr val="002060"/>
                </a:solidFill>
                <a:latin typeface="Montserrat" panose="00000500000000000000" pitchFamily="50" charset="0"/>
                <a:ea typeface="Arial"/>
                <a:cs typeface="Arial"/>
                <a:sym typeface="Arial"/>
              </a:rPr>
              <a:t>Hsieh</a:t>
            </a:r>
            <a:r>
              <a:rPr lang="es-ES" sz="1000" i="1" dirty="0">
                <a:solidFill>
                  <a:srgbClr val="002060"/>
                </a:solidFill>
                <a:latin typeface="Montserrat" panose="00000500000000000000" pitchFamily="50" charset="0"/>
                <a:ea typeface="Arial"/>
                <a:cs typeface="Arial"/>
                <a:sym typeface="Arial"/>
              </a:rPr>
              <a:t>, MD, Ming-</a:t>
            </a:r>
            <a:r>
              <a:rPr lang="es-ES" sz="1000" i="1" dirty="0" err="1">
                <a:solidFill>
                  <a:srgbClr val="002060"/>
                </a:solidFill>
                <a:latin typeface="Montserrat" panose="00000500000000000000" pitchFamily="50" charset="0"/>
                <a:ea typeface="Arial"/>
                <a:cs typeface="Arial"/>
                <a:sym typeface="Arial"/>
              </a:rPr>
              <a:t>Chung</a:t>
            </a:r>
            <a:r>
              <a:rPr lang="es-ES" sz="1000" i="1" dirty="0">
                <a:solidFill>
                  <a:srgbClr val="002060"/>
                </a:solidFill>
                <a:latin typeface="Montserrat" panose="00000500000000000000" pitchFamily="50" charset="0"/>
                <a:ea typeface="Arial"/>
                <a:cs typeface="Arial"/>
                <a:sym typeface="Arial"/>
              </a:rPr>
              <a:t> </a:t>
            </a:r>
            <a:r>
              <a:rPr lang="es-ES" sz="1000" i="1" dirty="0" err="1">
                <a:solidFill>
                  <a:srgbClr val="002060"/>
                </a:solidFill>
                <a:latin typeface="Montserrat" panose="00000500000000000000" pitchFamily="50" charset="0"/>
                <a:ea typeface="Arial"/>
                <a:cs typeface="Arial"/>
                <a:sym typeface="Arial"/>
              </a:rPr>
              <a:t>Yeh</a:t>
            </a:r>
            <a:r>
              <a:rPr lang="es-ES" sz="1000" i="1" dirty="0">
                <a:solidFill>
                  <a:srgbClr val="002060"/>
                </a:solidFill>
                <a:latin typeface="Montserrat" panose="00000500000000000000" pitchFamily="50" charset="0"/>
                <a:ea typeface="Arial"/>
                <a:cs typeface="Arial"/>
                <a:sym typeface="Arial"/>
              </a:rPr>
              <a:t>, MD, </a:t>
            </a:r>
            <a:r>
              <a:rPr lang="es-ES" sz="1000" i="1" dirty="0" err="1">
                <a:solidFill>
                  <a:srgbClr val="002060"/>
                </a:solidFill>
                <a:latin typeface="Montserrat" panose="00000500000000000000" pitchFamily="50" charset="0"/>
                <a:ea typeface="Arial"/>
                <a:cs typeface="Arial"/>
                <a:sym typeface="Arial"/>
              </a:rPr>
              <a:t>Wen-Chieh</a:t>
            </a:r>
            <a:r>
              <a:rPr lang="es-ES" sz="1000" i="1" dirty="0">
                <a:solidFill>
                  <a:srgbClr val="002060"/>
                </a:solidFill>
                <a:latin typeface="Montserrat" panose="00000500000000000000" pitchFamily="50" charset="0"/>
                <a:ea typeface="Arial"/>
                <a:cs typeface="Arial"/>
                <a:sym typeface="Arial"/>
              </a:rPr>
              <a:t> </a:t>
            </a:r>
            <a:r>
              <a:rPr lang="es-ES" sz="1000" i="1" dirty="0" err="1">
                <a:solidFill>
                  <a:srgbClr val="002060"/>
                </a:solidFill>
                <a:latin typeface="Montserrat" panose="00000500000000000000" pitchFamily="50" charset="0"/>
                <a:ea typeface="Arial"/>
                <a:cs typeface="Arial"/>
                <a:sym typeface="Arial"/>
              </a:rPr>
              <a:t>Liao</a:t>
            </a:r>
            <a:r>
              <a:rPr lang="es-ES" sz="1000" i="1" dirty="0">
                <a:solidFill>
                  <a:srgbClr val="002060"/>
                </a:solidFill>
                <a:latin typeface="Montserrat" panose="00000500000000000000" pitchFamily="50" charset="0"/>
                <a:ea typeface="Arial"/>
                <a:cs typeface="Arial"/>
                <a:sym typeface="Arial"/>
              </a:rPr>
              <a:t>, MS, and </a:t>
            </a:r>
            <a:r>
              <a:rPr lang="es-ES" sz="1000" i="1" dirty="0" err="1">
                <a:solidFill>
                  <a:srgbClr val="002060"/>
                </a:solidFill>
                <a:latin typeface="Montserrat" panose="00000500000000000000" pitchFamily="50" charset="0"/>
                <a:ea typeface="Arial"/>
                <a:cs typeface="Arial"/>
                <a:sym typeface="Arial"/>
              </a:rPr>
              <a:t>Seng</a:t>
            </a:r>
            <a:r>
              <a:rPr lang="es-ES" sz="1000" i="1" dirty="0">
                <a:solidFill>
                  <a:srgbClr val="002060"/>
                </a:solidFill>
                <a:latin typeface="Montserrat" panose="00000500000000000000" pitchFamily="50" charset="0"/>
                <a:ea typeface="Arial"/>
                <a:cs typeface="Arial"/>
                <a:sym typeface="Arial"/>
              </a:rPr>
              <a:t>-Feng </a:t>
            </a:r>
            <a:r>
              <a:rPr lang="es-ES" sz="1000" i="1" dirty="0" err="1">
                <a:solidFill>
                  <a:srgbClr val="002060"/>
                </a:solidFill>
                <a:latin typeface="Montserrat" panose="00000500000000000000" pitchFamily="50" charset="0"/>
                <a:ea typeface="Arial"/>
                <a:cs typeface="Arial"/>
                <a:sym typeface="Arial"/>
              </a:rPr>
              <a:t>Jeng</a:t>
            </a:r>
            <a:r>
              <a:rPr lang="es-ES" sz="1000" i="1" dirty="0">
                <a:solidFill>
                  <a:srgbClr val="002060"/>
                </a:solidFill>
                <a:latin typeface="Montserrat" panose="00000500000000000000" pitchFamily="50" charset="0"/>
                <a:ea typeface="Arial"/>
                <a:cs typeface="Arial"/>
                <a:sym typeface="Arial"/>
              </a:rPr>
              <a:t>, MD, FACS</a:t>
            </a:r>
            <a:endParaRPr sz="1000" dirty="0">
              <a:solidFill>
                <a:srgbClr val="002060"/>
              </a:solidFill>
              <a:latin typeface="Montserrat" panose="00000500000000000000" pitchFamily="50" charset="0"/>
              <a:ea typeface="Arial"/>
              <a:cs typeface="Arial"/>
              <a:sym typeface="Arial"/>
            </a:endParaRPr>
          </a:p>
        </p:txBody>
      </p:sp>
    </p:spTree>
    <p:extLst>
      <p:ext uri="{BB962C8B-B14F-4D97-AF65-F5344CB8AC3E}">
        <p14:creationId xmlns:p14="http://schemas.microsoft.com/office/powerpoint/2010/main" val="2346950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74168542-BFCC-3B4E-A8A9-C87FCEA1AC3D}"/>
              </a:ext>
            </a:extLst>
          </p:cNvPr>
          <p:cNvSpPr>
            <a:spLocks noGrp="1"/>
          </p:cNvSpPr>
          <p:nvPr>
            <p:ph type="title"/>
          </p:nvPr>
        </p:nvSpPr>
        <p:spPr>
          <a:xfrm>
            <a:off x="630238" y="393700"/>
            <a:ext cx="5827712" cy="1325563"/>
          </a:xfrm>
        </p:spPr>
        <p:txBody>
          <a:bodyPr/>
          <a:lstStyle/>
          <a:p>
            <a:pPr algn="ctr"/>
            <a:r>
              <a:rPr lang="en-CO" b="0" dirty="0"/>
              <a:t>¿Cuándo considerar un reimplante?</a:t>
            </a:r>
          </a:p>
        </p:txBody>
      </p:sp>
      <p:sp>
        <p:nvSpPr>
          <p:cNvPr id="5" name="Google Shape;469;p59">
            <a:extLst>
              <a:ext uri="{FF2B5EF4-FFF2-40B4-BE49-F238E27FC236}">
                <a16:creationId xmlns:a16="http://schemas.microsoft.com/office/drawing/2014/main" id="{168F62A5-28DD-E440-8B36-71082B64F593}"/>
              </a:ext>
            </a:extLst>
          </p:cNvPr>
          <p:cNvSpPr txBox="1">
            <a:spLocks/>
          </p:cNvSpPr>
          <p:nvPr/>
        </p:nvSpPr>
        <p:spPr>
          <a:xfrm>
            <a:off x="5715672" y="2232836"/>
            <a:ext cx="4566300" cy="3505500"/>
          </a:xfrm>
          <a:prstGeom prst="rect">
            <a:avLst/>
          </a:prstGeom>
          <a:noFill/>
          <a:ln>
            <a:noFill/>
          </a:ln>
        </p:spPr>
        <p:txBody>
          <a:bodyPr spcFirstLastPara="1" vert="horz" wrap="square" lIns="68575" tIns="34275" rIns="68575" bIns="34275"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393700">
              <a:lnSpc>
                <a:spcPct val="115000"/>
              </a:lnSpc>
              <a:spcBef>
                <a:spcPts val="0"/>
              </a:spcBef>
              <a:buSzPts val="2600"/>
            </a:pPr>
            <a:r>
              <a:rPr lang="es-ES" sz="2400" dirty="0">
                <a:solidFill>
                  <a:srgbClr val="002060"/>
                </a:solidFill>
              </a:rPr>
              <a:t>Labio</a:t>
            </a:r>
          </a:p>
          <a:p>
            <a:pPr marL="749300" lvl="1" indent="-457200">
              <a:lnSpc>
                <a:spcPct val="115000"/>
              </a:lnSpc>
              <a:spcBef>
                <a:spcPts val="0"/>
              </a:spcBef>
              <a:buSzPts val="2600"/>
              <a:buFont typeface="Wingdings" pitchFamily="2" charset="2"/>
              <a:buChar char="Ø"/>
            </a:pPr>
            <a:r>
              <a:rPr lang="es-ES" sz="2400" dirty="0">
                <a:solidFill>
                  <a:srgbClr val="002060"/>
                </a:solidFill>
              </a:rPr>
              <a:t>Mayor ⅓ -½.</a:t>
            </a:r>
          </a:p>
          <a:p>
            <a:pPr indent="-393700">
              <a:lnSpc>
                <a:spcPct val="115000"/>
              </a:lnSpc>
              <a:spcBef>
                <a:spcPts val="0"/>
              </a:spcBef>
              <a:buSzPts val="2600"/>
            </a:pPr>
            <a:r>
              <a:rPr lang="es-ES" sz="2400" dirty="0">
                <a:solidFill>
                  <a:srgbClr val="002060"/>
                </a:solidFill>
              </a:rPr>
              <a:t>Nariz</a:t>
            </a:r>
          </a:p>
          <a:p>
            <a:pPr marL="749300" lvl="1" indent="-457200">
              <a:lnSpc>
                <a:spcPct val="115000"/>
              </a:lnSpc>
              <a:spcBef>
                <a:spcPts val="0"/>
              </a:spcBef>
              <a:buSzPts val="2600"/>
              <a:buFont typeface="Wingdings" pitchFamily="2" charset="2"/>
              <a:buChar char="Ø"/>
            </a:pPr>
            <a:r>
              <a:rPr lang="es-ES" sz="2400" dirty="0">
                <a:solidFill>
                  <a:srgbClr val="002060"/>
                </a:solidFill>
              </a:rPr>
              <a:t>Mayor 2 subunidades</a:t>
            </a:r>
          </a:p>
          <a:p>
            <a:pPr indent="-393700">
              <a:lnSpc>
                <a:spcPct val="115000"/>
              </a:lnSpc>
              <a:spcBef>
                <a:spcPts val="0"/>
              </a:spcBef>
              <a:buSzPts val="2600"/>
            </a:pPr>
            <a:r>
              <a:rPr lang="es-ES" sz="2400" dirty="0">
                <a:solidFill>
                  <a:srgbClr val="002060"/>
                </a:solidFill>
              </a:rPr>
              <a:t>Isquemia anticipada</a:t>
            </a:r>
          </a:p>
          <a:p>
            <a:pPr marL="749300" lvl="1" indent="-457200">
              <a:lnSpc>
                <a:spcPct val="115000"/>
              </a:lnSpc>
              <a:spcBef>
                <a:spcPts val="0"/>
              </a:spcBef>
              <a:buSzPts val="2600"/>
              <a:buFont typeface="Wingdings" pitchFamily="2" charset="2"/>
              <a:buChar char="Ø"/>
            </a:pPr>
            <a:r>
              <a:rPr lang="es-ES" sz="2400" dirty="0">
                <a:solidFill>
                  <a:srgbClr val="002060"/>
                </a:solidFill>
              </a:rPr>
              <a:t>Menor 8-12 horas.</a:t>
            </a:r>
          </a:p>
          <a:p>
            <a:pPr marL="292100" indent="-457200">
              <a:lnSpc>
                <a:spcPct val="115000"/>
              </a:lnSpc>
              <a:spcBef>
                <a:spcPts val="0"/>
              </a:spcBef>
              <a:buSzPts val="2600"/>
            </a:pPr>
            <a:r>
              <a:rPr lang="es-ES" sz="2400" dirty="0">
                <a:solidFill>
                  <a:srgbClr val="002060"/>
                </a:solidFill>
              </a:rPr>
              <a:t>Segmento completo.</a:t>
            </a:r>
          </a:p>
        </p:txBody>
      </p:sp>
    </p:spTree>
    <p:extLst>
      <p:ext uri="{BB962C8B-B14F-4D97-AF65-F5344CB8AC3E}">
        <p14:creationId xmlns:p14="http://schemas.microsoft.com/office/powerpoint/2010/main" val="2408270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470;p59" descr="A collage of a person's face&#10;&#10;Description automatically generated with low confidence">
            <a:extLst>
              <a:ext uri="{FF2B5EF4-FFF2-40B4-BE49-F238E27FC236}">
                <a16:creationId xmlns:a16="http://schemas.microsoft.com/office/drawing/2014/main" id="{ABBAB89E-CB78-EA40-9432-6EC9615F412A}"/>
              </a:ext>
            </a:extLst>
          </p:cNvPr>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1562101" y="323865"/>
            <a:ext cx="4334005" cy="3347011"/>
          </a:xfrm>
          <a:prstGeom prst="rect">
            <a:avLst/>
          </a:prstGeom>
          <a:noFill/>
          <a:ln>
            <a:noFill/>
          </a:ln>
        </p:spPr>
      </p:pic>
      <p:pic>
        <p:nvPicPr>
          <p:cNvPr id="8" name="Google Shape;476;p60">
            <a:extLst>
              <a:ext uri="{FF2B5EF4-FFF2-40B4-BE49-F238E27FC236}">
                <a16:creationId xmlns:a16="http://schemas.microsoft.com/office/drawing/2014/main" id="{5902DF1F-8DB2-B843-ACCB-8801F4BC8FE7}"/>
              </a:ext>
            </a:extLst>
          </p:cNvPr>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7036833" y="1816274"/>
            <a:ext cx="4334005" cy="4317199"/>
          </a:xfrm>
          <a:prstGeom prst="rect">
            <a:avLst/>
          </a:prstGeom>
          <a:noFill/>
          <a:ln>
            <a:noFill/>
          </a:ln>
        </p:spPr>
      </p:pic>
      <p:sp>
        <p:nvSpPr>
          <p:cNvPr id="9" name="Google Shape;471;p59">
            <a:extLst>
              <a:ext uri="{FF2B5EF4-FFF2-40B4-BE49-F238E27FC236}">
                <a16:creationId xmlns:a16="http://schemas.microsoft.com/office/drawing/2014/main" id="{47290744-A38F-854B-86C9-D5D55B916D46}"/>
              </a:ext>
            </a:extLst>
          </p:cNvPr>
          <p:cNvSpPr txBox="1"/>
          <p:nvPr/>
        </p:nvSpPr>
        <p:spPr>
          <a:xfrm>
            <a:off x="4705350" y="6390750"/>
            <a:ext cx="7640225" cy="934500"/>
          </a:xfrm>
          <a:prstGeom prst="rect">
            <a:avLst/>
          </a:prstGeom>
          <a:noFill/>
          <a:ln>
            <a:noFill/>
          </a:ln>
        </p:spPr>
        <p:txBody>
          <a:bodyPr spcFirstLastPara="1" wrap="square" lIns="91425" tIns="91425" rIns="91425" bIns="91425" anchor="t" anchorCtr="0">
            <a:noAutofit/>
          </a:bodyPr>
          <a:lstStyle/>
          <a:p>
            <a:pPr algn="ctr">
              <a:buClr>
                <a:srgbClr val="000000"/>
              </a:buClr>
              <a:buSzPts val="1300"/>
            </a:pPr>
            <a:r>
              <a:rPr lang="es-ES" sz="1000" dirty="0" err="1">
                <a:solidFill>
                  <a:srgbClr val="002060"/>
                </a:solidFill>
                <a:latin typeface="Montserrat" panose="00000500000000000000" pitchFamily="50" charset="0"/>
                <a:ea typeface="Arial"/>
                <a:cs typeface="Arial"/>
                <a:sym typeface="Arial"/>
              </a:rPr>
              <a:t>Microvascular</a:t>
            </a:r>
            <a:r>
              <a:rPr lang="es-ES" sz="1000" dirty="0">
                <a:solidFill>
                  <a:srgbClr val="002060"/>
                </a:solidFill>
                <a:latin typeface="Montserrat" panose="00000500000000000000" pitchFamily="50" charset="0"/>
                <a:ea typeface="Arial"/>
                <a:cs typeface="Arial"/>
                <a:sym typeface="Arial"/>
              </a:rPr>
              <a:t> </a:t>
            </a:r>
            <a:r>
              <a:rPr lang="es-ES" sz="1000" dirty="0" err="1">
                <a:solidFill>
                  <a:srgbClr val="002060"/>
                </a:solidFill>
                <a:latin typeface="Montserrat" panose="00000500000000000000" pitchFamily="50" charset="0"/>
                <a:ea typeface="Arial"/>
                <a:cs typeface="Arial"/>
                <a:sym typeface="Arial"/>
              </a:rPr>
              <a:t>Replantation</a:t>
            </a:r>
            <a:r>
              <a:rPr lang="es-ES" sz="1000" dirty="0">
                <a:solidFill>
                  <a:srgbClr val="002060"/>
                </a:solidFill>
                <a:latin typeface="Montserrat" panose="00000500000000000000" pitchFamily="50" charset="0"/>
                <a:ea typeface="Arial"/>
                <a:cs typeface="Arial"/>
                <a:sym typeface="Arial"/>
              </a:rPr>
              <a:t> </a:t>
            </a:r>
            <a:r>
              <a:rPr lang="es-ES" sz="1000" dirty="0" err="1">
                <a:solidFill>
                  <a:srgbClr val="002060"/>
                </a:solidFill>
                <a:latin typeface="Montserrat" panose="00000500000000000000" pitchFamily="50" charset="0"/>
                <a:ea typeface="Arial"/>
                <a:cs typeface="Arial"/>
                <a:sym typeface="Arial"/>
              </a:rPr>
              <a:t>Following</a:t>
            </a:r>
            <a:r>
              <a:rPr lang="es-ES" sz="1000" dirty="0">
                <a:solidFill>
                  <a:srgbClr val="002060"/>
                </a:solidFill>
                <a:latin typeface="Montserrat" panose="00000500000000000000" pitchFamily="50" charset="0"/>
                <a:ea typeface="Arial"/>
                <a:cs typeface="Arial"/>
                <a:sym typeface="Arial"/>
              </a:rPr>
              <a:t> Facial </a:t>
            </a:r>
            <a:r>
              <a:rPr lang="es-ES" sz="1000" dirty="0" err="1">
                <a:solidFill>
                  <a:srgbClr val="002060"/>
                </a:solidFill>
                <a:latin typeface="Montserrat" panose="00000500000000000000" pitchFamily="50" charset="0"/>
                <a:ea typeface="Arial"/>
                <a:cs typeface="Arial"/>
                <a:sym typeface="Arial"/>
              </a:rPr>
              <a:t>Dog</a:t>
            </a:r>
            <a:r>
              <a:rPr lang="es-ES" sz="1000" dirty="0">
                <a:solidFill>
                  <a:srgbClr val="002060"/>
                </a:solidFill>
                <a:latin typeface="Montserrat" panose="00000500000000000000" pitchFamily="50" charset="0"/>
                <a:ea typeface="Arial"/>
                <a:cs typeface="Arial"/>
                <a:sym typeface="Arial"/>
              </a:rPr>
              <a:t> Bites in </a:t>
            </a:r>
            <a:r>
              <a:rPr lang="es-ES" sz="1000" dirty="0" err="1">
                <a:solidFill>
                  <a:srgbClr val="002060"/>
                </a:solidFill>
                <a:latin typeface="Montserrat" panose="00000500000000000000" pitchFamily="50" charset="0"/>
                <a:ea typeface="Arial"/>
                <a:cs typeface="Arial"/>
                <a:sym typeface="Arial"/>
              </a:rPr>
              <a:t>Children</a:t>
            </a:r>
            <a:r>
              <a:rPr lang="es-ES" sz="1000" dirty="0">
                <a:solidFill>
                  <a:srgbClr val="002060"/>
                </a:solidFill>
                <a:latin typeface="Montserrat" panose="00000500000000000000" pitchFamily="50" charset="0"/>
                <a:ea typeface="Arial"/>
                <a:cs typeface="Arial"/>
                <a:sym typeface="Arial"/>
              </a:rPr>
              <a:t> </a:t>
            </a:r>
            <a:r>
              <a:rPr lang="es-ES" sz="1000" dirty="0" err="1">
                <a:solidFill>
                  <a:srgbClr val="002060"/>
                </a:solidFill>
                <a:latin typeface="Montserrat" panose="00000500000000000000" pitchFamily="50" charset="0"/>
                <a:ea typeface="Arial"/>
                <a:cs typeface="Arial"/>
                <a:sym typeface="Arial"/>
              </a:rPr>
              <a:t>Systematic</a:t>
            </a:r>
            <a:r>
              <a:rPr lang="es-ES" sz="1000" dirty="0">
                <a:solidFill>
                  <a:srgbClr val="002060"/>
                </a:solidFill>
                <a:latin typeface="Montserrat" panose="00000500000000000000" pitchFamily="50" charset="0"/>
                <a:ea typeface="Arial"/>
                <a:cs typeface="Arial"/>
                <a:sym typeface="Arial"/>
              </a:rPr>
              <a:t> </a:t>
            </a:r>
            <a:r>
              <a:rPr lang="es-ES" sz="1000" dirty="0" err="1">
                <a:solidFill>
                  <a:srgbClr val="002060"/>
                </a:solidFill>
                <a:latin typeface="Montserrat" panose="00000500000000000000" pitchFamily="50" charset="0"/>
                <a:ea typeface="Arial"/>
                <a:cs typeface="Arial"/>
                <a:sym typeface="Arial"/>
              </a:rPr>
              <a:t>Review</a:t>
            </a:r>
            <a:r>
              <a:rPr lang="es-ES" sz="1000" dirty="0">
                <a:solidFill>
                  <a:srgbClr val="002060"/>
                </a:solidFill>
                <a:latin typeface="Montserrat" panose="00000500000000000000" pitchFamily="50" charset="0"/>
                <a:ea typeface="Arial"/>
                <a:cs typeface="Arial"/>
                <a:sym typeface="Arial"/>
              </a:rPr>
              <a:t> and Management </a:t>
            </a:r>
            <a:r>
              <a:rPr lang="es-ES" sz="1000" dirty="0" err="1">
                <a:solidFill>
                  <a:srgbClr val="002060"/>
                </a:solidFill>
                <a:latin typeface="Montserrat" panose="00000500000000000000" pitchFamily="50" charset="0"/>
                <a:ea typeface="Arial"/>
                <a:cs typeface="Arial"/>
                <a:sym typeface="Arial"/>
              </a:rPr>
              <a:t>Algorithm</a:t>
            </a:r>
            <a:r>
              <a:rPr lang="es-ES" sz="1000" dirty="0">
                <a:solidFill>
                  <a:srgbClr val="002060"/>
                </a:solidFill>
                <a:latin typeface="Montserrat" panose="00000500000000000000" pitchFamily="50" charset="0"/>
                <a:ea typeface="Arial"/>
                <a:cs typeface="Arial"/>
                <a:sym typeface="Arial"/>
              </a:rPr>
              <a:t> Amanda J. Williams, BS,* Jeremy M. </a:t>
            </a:r>
            <a:r>
              <a:rPr lang="es-ES" sz="1000" dirty="0" err="1">
                <a:solidFill>
                  <a:srgbClr val="002060"/>
                </a:solidFill>
                <a:latin typeface="Montserrat" panose="00000500000000000000" pitchFamily="50" charset="0"/>
                <a:ea typeface="Arial"/>
                <a:cs typeface="Arial"/>
                <a:sym typeface="Arial"/>
              </a:rPr>
              <a:t>Powers</a:t>
            </a:r>
            <a:r>
              <a:rPr lang="es-ES" sz="1000" dirty="0">
                <a:solidFill>
                  <a:srgbClr val="002060"/>
                </a:solidFill>
                <a:latin typeface="Montserrat" panose="00000500000000000000" pitchFamily="50" charset="0"/>
                <a:ea typeface="Arial"/>
                <a:cs typeface="Arial"/>
                <a:sym typeface="Arial"/>
              </a:rPr>
              <a:t>, MD,† Jennifer L. </a:t>
            </a:r>
            <a:r>
              <a:rPr lang="es-ES" sz="1000" dirty="0" err="1">
                <a:solidFill>
                  <a:srgbClr val="002060"/>
                </a:solidFill>
                <a:latin typeface="Montserrat" panose="00000500000000000000" pitchFamily="50" charset="0"/>
                <a:ea typeface="Arial"/>
                <a:cs typeface="Arial"/>
                <a:sym typeface="Arial"/>
              </a:rPr>
              <a:t>Rhodes</a:t>
            </a:r>
            <a:r>
              <a:rPr lang="es-ES" sz="1000" dirty="0">
                <a:solidFill>
                  <a:srgbClr val="002060"/>
                </a:solidFill>
                <a:latin typeface="Montserrat" panose="00000500000000000000" pitchFamily="50" charset="0"/>
                <a:ea typeface="Arial"/>
                <a:cs typeface="Arial"/>
                <a:sym typeface="Arial"/>
              </a:rPr>
              <a:t>, MD,† and Andrea L. </a:t>
            </a:r>
            <a:r>
              <a:rPr lang="es-ES" sz="1000" dirty="0" err="1">
                <a:solidFill>
                  <a:srgbClr val="002060"/>
                </a:solidFill>
                <a:latin typeface="Montserrat" panose="00000500000000000000" pitchFamily="50" charset="0"/>
                <a:ea typeface="Arial"/>
                <a:cs typeface="Arial"/>
                <a:sym typeface="Arial"/>
              </a:rPr>
              <a:t>Pozez</a:t>
            </a:r>
            <a:r>
              <a:rPr lang="es-ES" sz="1000" dirty="0">
                <a:solidFill>
                  <a:srgbClr val="002060"/>
                </a:solidFill>
                <a:latin typeface="Montserrat" panose="00000500000000000000" pitchFamily="50" charset="0"/>
                <a:ea typeface="Arial"/>
                <a:cs typeface="Arial"/>
                <a:sym typeface="Arial"/>
              </a:rPr>
              <a:t>, MD† </a:t>
            </a:r>
            <a:endParaRPr sz="1000" dirty="0">
              <a:solidFill>
                <a:srgbClr val="002060"/>
              </a:solidFill>
              <a:latin typeface="Montserrat" panose="00000500000000000000" pitchFamily="50" charset="0"/>
              <a:ea typeface="Arial"/>
              <a:cs typeface="Arial"/>
              <a:sym typeface="Arial"/>
            </a:endParaRPr>
          </a:p>
        </p:txBody>
      </p:sp>
    </p:spTree>
    <p:extLst>
      <p:ext uri="{BB962C8B-B14F-4D97-AF65-F5344CB8AC3E}">
        <p14:creationId xmlns:p14="http://schemas.microsoft.com/office/powerpoint/2010/main" val="2391860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oogle Shape;67;p6">
            <a:extLst>
              <a:ext uri="{FF2B5EF4-FFF2-40B4-BE49-F238E27FC236}">
                <a16:creationId xmlns:a16="http://schemas.microsoft.com/office/drawing/2014/main" id="{06288B13-D102-DE4A-811D-A116C9F672B8}"/>
              </a:ext>
            </a:extLst>
          </p:cNvPr>
          <p:cNvPicPr preferRelativeResize="0"/>
          <p:nvPr/>
        </p:nvPicPr>
        <p:blipFill rotWithShape="1">
          <a:blip r:embed="rId3" cstate="email">
            <a:extLst>
              <a:ext uri="{28A0092B-C50C-407E-A947-70E740481C1C}">
                <a14:useLocalDpi xmlns:a14="http://schemas.microsoft.com/office/drawing/2010/main"/>
              </a:ext>
            </a:extLst>
          </a:blip>
          <a:srcRect/>
          <a:stretch/>
        </p:blipFill>
        <p:spPr>
          <a:xfrm>
            <a:off x="4589890" y="1074180"/>
            <a:ext cx="4525530" cy="4379082"/>
          </a:xfrm>
          <a:custGeom>
            <a:avLst/>
            <a:gdLst/>
            <a:ahLst/>
            <a:cxnLst/>
            <a:rect l="l" t="t" r="r" b="b"/>
            <a:pathLst>
              <a:path w="4627646" h="4627648">
                <a:moveTo>
                  <a:pt x="2313823" y="0"/>
                </a:moveTo>
                <a:cubicBezTo>
                  <a:pt x="3591712" y="0"/>
                  <a:pt x="4627646" y="1035934"/>
                  <a:pt x="4627646" y="2313824"/>
                </a:cubicBezTo>
                <a:cubicBezTo>
                  <a:pt x="4627646" y="3591714"/>
                  <a:pt x="3591712" y="4627648"/>
                  <a:pt x="2313823" y="4627648"/>
                </a:cubicBezTo>
                <a:cubicBezTo>
                  <a:pt x="1035934" y="4627648"/>
                  <a:pt x="0" y="3591714"/>
                  <a:pt x="0" y="2313824"/>
                </a:cubicBezTo>
                <a:cubicBezTo>
                  <a:pt x="0" y="1035934"/>
                  <a:pt x="1035934" y="0"/>
                  <a:pt x="2313823" y="0"/>
                </a:cubicBezTo>
                <a:close/>
              </a:path>
            </a:pathLst>
          </a:custGeom>
          <a:noFill/>
        </p:spPr>
      </p:pic>
      <p:pic>
        <p:nvPicPr>
          <p:cNvPr id="6" name="Picture 5" descr="A picture containing person, dessert, close&#10;&#10;Description automatically generated">
            <a:extLst>
              <a:ext uri="{FF2B5EF4-FFF2-40B4-BE49-F238E27FC236}">
                <a16:creationId xmlns:a16="http://schemas.microsoft.com/office/drawing/2014/main" id="{75BE861E-D3FC-274F-9C65-6119997C9ADB}"/>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l="2884" r="20380" b="1"/>
          <a:stretch/>
        </p:blipFill>
        <p:spPr>
          <a:xfrm rot="1601554">
            <a:off x="2092879" y="315274"/>
            <a:ext cx="2590737" cy="2926956"/>
          </a:xfrm>
          <a:custGeom>
            <a:avLst/>
            <a:gdLst/>
            <a:ahLst/>
            <a:cxnLst/>
            <a:rect l="l" t="t" r="r" b="b"/>
            <a:pathLst>
              <a:path w="2590737" h="2926956">
                <a:moveTo>
                  <a:pt x="1463478" y="0"/>
                </a:moveTo>
                <a:cubicBezTo>
                  <a:pt x="1867606" y="0"/>
                  <a:pt x="2233476" y="163805"/>
                  <a:pt x="2498313" y="428643"/>
                </a:cubicBezTo>
                <a:lnTo>
                  <a:pt x="2501029" y="431631"/>
                </a:lnTo>
                <a:lnTo>
                  <a:pt x="2445696" y="582811"/>
                </a:lnTo>
                <a:cubicBezTo>
                  <a:pt x="2374039" y="813196"/>
                  <a:pt x="2335437" y="1058145"/>
                  <a:pt x="2335437" y="1312109"/>
                </a:cubicBezTo>
                <a:cubicBezTo>
                  <a:pt x="2335437" y="1650728"/>
                  <a:pt x="2404063" y="1973319"/>
                  <a:pt x="2528166" y="2266732"/>
                </a:cubicBezTo>
                <a:lnTo>
                  <a:pt x="2590737" y="2396622"/>
                </a:lnTo>
                <a:lnTo>
                  <a:pt x="2498313" y="2498313"/>
                </a:lnTo>
                <a:cubicBezTo>
                  <a:pt x="2233476" y="2763151"/>
                  <a:pt x="1867606" y="2926956"/>
                  <a:pt x="1463478" y="2926956"/>
                </a:cubicBezTo>
                <a:cubicBezTo>
                  <a:pt x="655221" y="2926956"/>
                  <a:pt x="0" y="2271735"/>
                  <a:pt x="0" y="1463478"/>
                </a:cubicBezTo>
                <a:cubicBezTo>
                  <a:pt x="0" y="655221"/>
                  <a:pt x="655221" y="0"/>
                  <a:pt x="1463478" y="0"/>
                </a:cubicBezTo>
                <a:close/>
              </a:path>
            </a:pathLst>
          </a:custGeom>
        </p:spPr>
      </p:pic>
      <p:pic>
        <p:nvPicPr>
          <p:cNvPr id="7" name="Google Shape;68;p6">
            <a:extLst>
              <a:ext uri="{FF2B5EF4-FFF2-40B4-BE49-F238E27FC236}">
                <a16:creationId xmlns:a16="http://schemas.microsoft.com/office/drawing/2014/main" id="{3E6D2E69-D41C-D142-8540-1AE8232AE367}"/>
              </a:ext>
            </a:extLst>
          </p:cNvPr>
          <p:cNvPicPr preferRelativeResize="0"/>
          <p:nvPr/>
        </p:nvPicPr>
        <p:blipFill rotWithShape="1">
          <a:blip r:embed="rId5" cstate="email">
            <a:extLst>
              <a:ext uri="{28A0092B-C50C-407E-A947-70E740481C1C}">
                <a14:useLocalDpi xmlns:a14="http://schemas.microsoft.com/office/drawing/2010/main"/>
              </a:ext>
            </a:extLst>
          </a:blip>
          <a:srcRect/>
          <a:stretch/>
        </p:blipFill>
        <p:spPr>
          <a:xfrm rot="1385214">
            <a:off x="9007126" y="3651931"/>
            <a:ext cx="2577829" cy="2926956"/>
          </a:xfrm>
          <a:custGeom>
            <a:avLst/>
            <a:gdLst/>
            <a:ahLst/>
            <a:cxnLst/>
            <a:rect l="l" t="t" r="r" b="b"/>
            <a:pathLst>
              <a:path w="2577829" h="2926956">
                <a:moveTo>
                  <a:pt x="1114351" y="0"/>
                </a:moveTo>
                <a:cubicBezTo>
                  <a:pt x="1922608" y="0"/>
                  <a:pt x="2577829" y="655221"/>
                  <a:pt x="2577829" y="1463478"/>
                </a:cubicBezTo>
                <a:cubicBezTo>
                  <a:pt x="2577829" y="2271735"/>
                  <a:pt x="1922608" y="2926956"/>
                  <a:pt x="1114351" y="2926956"/>
                </a:cubicBezTo>
                <a:cubicBezTo>
                  <a:pt x="710223" y="2926956"/>
                  <a:pt x="344353" y="2763151"/>
                  <a:pt x="79516" y="2498313"/>
                </a:cubicBezTo>
                <a:lnTo>
                  <a:pt x="0" y="2410824"/>
                </a:lnTo>
                <a:lnTo>
                  <a:pt x="69413" y="2266732"/>
                </a:lnTo>
                <a:cubicBezTo>
                  <a:pt x="193516" y="1973319"/>
                  <a:pt x="262142" y="1650728"/>
                  <a:pt x="262142" y="1312109"/>
                </a:cubicBezTo>
                <a:cubicBezTo>
                  <a:pt x="262142" y="1058145"/>
                  <a:pt x="223540" y="813196"/>
                  <a:pt x="151883" y="582811"/>
                </a:cubicBezTo>
                <a:lnTo>
                  <a:pt x="91478" y="417771"/>
                </a:lnTo>
                <a:lnTo>
                  <a:pt x="183443" y="334187"/>
                </a:lnTo>
                <a:cubicBezTo>
                  <a:pt x="436418" y="125413"/>
                  <a:pt x="760739" y="0"/>
                  <a:pt x="1114351" y="0"/>
                </a:cubicBezTo>
                <a:close/>
              </a:path>
            </a:pathLst>
          </a:custGeom>
          <a:noFill/>
        </p:spPr>
      </p:pic>
    </p:spTree>
    <p:extLst>
      <p:ext uri="{BB962C8B-B14F-4D97-AF65-F5344CB8AC3E}">
        <p14:creationId xmlns:p14="http://schemas.microsoft.com/office/powerpoint/2010/main" val="1524527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460;p58">
            <a:extLst>
              <a:ext uri="{FF2B5EF4-FFF2-40B4-BE49-F238E27FC236}">
                <a16:creationId xmlns:a16="http://schemas.microsoft.com/office/drawing/2014/main" id="{D7281728-50BE-8449-8B87-86E75165D812}"/>
              </a:ext>
            </a:extLst>
          </p:cNvPr>
          <p:cNvSpPr txBox="1">
            <a:spLocks/>
          </p:cNvSpPr>
          <p:nvPr/>
        </p:nvSpPr>
        <p:spPr>
          <a:xfrm>
            <a:off x="7161663" y="4158089"/>
            <a:ext cx="4532400" cy="3849000"/>
          </a:xfrm>
          <a:prstGeom prst="rect">
            <a:avLst/>
          </a:prstGeom>
          <a:noFill/>
          <a:ln>
            <a:noFill/>
          </a:ln>
        </p:spPr>
        <p:txBody>
          <a:bodyPr spcFirstLastPara="1" vert="horz" wrap="square" lIns="68575" tIns="34275" rIns="68575" bIns="34275"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393700">
              <a:spcBef>
                <a:spcPts val="0"/>
              </a:spcBef>
              <a:buSzPts val="2600"/>
            </a:pPr>
            <a:r>
              <a:rPr lang="es-ES" sz="2600" dirty="0"/>
              <a:t>Segmento completo</a:t>
            </a:r>
          </a:p>
          <a:p>
            <a:pPr indent="-393700">
              <a:spcBef>
                <a:spcPts val="0"/>
              </a:spcBef>
              <a:buSzPts val="2600"/>
            </a:pPr>
            <a:r>
              <a:rPr lang="es-ES" sz="2600" dirty="0"/>
              <a:t>Grado de destrucción</a:t>
            </a:r>
          </a:p>
          <a:p>
            <a:pPr indent="-393700">
              <a:spcBef>
                <a:spcPts val="0"/>
              </a:spcBef>
              <a:buSzPts val="2600"/>
            </a:pPr>
            <a:r>
              <a:rPr lang="es-ES" sz="2600" dirty="0"/>
              <a:t>Manejo inicial</a:t>
            </a:r>
          </a:p>
          <a:p>
            <a:pPr indent="-393700">
              <a:spcBef>
                <a:spcPts val="0"/>
              </a:spcBef>
              <a:buSzPts val="2600"/>
            </a:pPr>
            <a:r>
              <a:rPr lang="es-ES" sz="2600" dirty="0"/>
              <a:t>Cadena de frío</a:t>
            </a:r>
          </a:p>
          <a:p>
            <a:pPr indent="-393700">
              <a:spcBef>
                <a:spcPts val="0"/>
              </a:spcBef>
              <a:buSzPts val="2600"/>
            </a:pPr>
            <a:r>
              <a:rPr lang="es-ES" sz="2600" dirty="0"/>
              <a:t>Disponibilidad de recurso</a:t>
            </a:r>
          </a:p>
          <a:p>
            <a:pPr marL="0" indent="0">
              <a:spcBef>
                <a:spcPts val="0"/>
              </a:spcBef>
              <a:buSzPts val="2600"/>
              <a:buNone/>
            </a:pPr>
            <a:endParaRPr lang="es-ES" sz="2600" dirty="0"/>
          </a:p>
          <a:p>
            <a:pPr indent="0">
              <a:spcBef>
                <a:spcPts val="0"/>
              </a:spcBef>
              <a:buFont typeface="Arial" panose="020B0604020202020204" pitchFamily="34" charset="0"/>
              <a:buNone/>
            </a:pPr>
            <a:endParaRPr lang="es-ES" sz="2600" dirty="0"/>
          </a:p>
        </p:txBody>
      </p:sp>
      <p:pic>
        <p:nvPicPr>
          <p:cNvPr id="7" name="Google Shape;462;p58">
            <a:extLst>
              <a:ext uri="{FF2B5EF4-FFF2-40B4-BE49-F238E27FC236}">
                <a16:creationId xmlns:a16="http://schemas.microsoft.com/office/drawing/2014/main" id="{B880487C-DD81-7044-A924-4D508A8BCCA6}"/>
              </a:ext>
            </a:extLst>
          </p:cNvPr>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8740194" y="553016"/>
            <a:ext cx="3451806" cy="2766382"/>
          </a:xfrm>
          <a:prstGeom prst="rect">
            <a:avLst/>
          </a:prstGeom>
          <a:noFill/>
          <a:ln>
            <a:noFill/>
          </a:ln>
        </p:spPr>
      </p:pic>
      <p:sp>
        <p:nvSpPr>
          <p:cNvPr id="8" name="Google Shape;491;p62">
            <a:extLst>
              <a:ext uri="{FF2B5EF4-FFF2-40B4-BE49-F238E27FC236}">
                <a16:creationId xmlns:a16="http://schemas.microsoft.com/office/drawing/2014/main" id="{AE35AD4B-1F82-9B46-A241-F5DD4702EB89}"/>
              </a:ext>
            </a:extLst>
          </p:cNvPr>
          <p:cNvSpPr txBox="1">
            <a:spLocks/>
          </p:cNvSpPr>
          <p:nvPr/>
        </p:nvSpPr>
        <p:spPr>
          <a:xfrm>
            <a:off x="726304" y="221799"/>
            <a:ext cx="7886700" cy="3021399"/>
          </a:xfrm>
          <a:prstGeom prst="rect">
            <a:avLst/>
          </a:prstGeom>
          <a:noFill/>
          <a:ln>
            <a:noFill/>
          </a:ln>
        </p:spPr>
        <p:txBody>
          <a:bodyPr spcFirstLastPara="1" vert="horz" wrap="square" lIns="91425" tIns="45700" rIns="91425" bIns="457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400050">
              <a:buSzPts val="2700"/>
            </a:pPr>
            <a:r>
              <a:rPr lang="es-ES" sz="2700" dirty="0"/>
              <a:t>Alto riesgo de infección - no es la razón principal.</a:t>
            </a:r>
          </a:p>
          <a:p>
            <a:pPr indent="0">
              <a:buFont typeface="Arial" panose="020B0604020202020204" pitchFamily="34" charset="0"/>
              <a:buNone/>
            </a:pPr>
            <a:endParaRPr lang="es-ES" sz="2700" dirty="0"/>
          </a:p>
          <a:p>
            <a:pPr indent="-400050">
              <a:buSzPts val="2700"/>
            </a:pPr>
            <a:r>
              <a:rPr lang="es-ES" sz="2700" b="1" dirty="0">
                <a:solidFill>
                  <a:srgbClr val="FF0000"/>
                </a:solidFill>
              </a:rPr>
              <a:t>Amputación por arrancamiento, no corte nítido.</a:t>
            </a:r>
          </a:p>
          <a:p>
            <a:pPr indent="0">
              <a:buFont typeface="Arial" panose="020B0604020202020204" pitchFamily="34" charset="0"/>
              <a:buNone/>
            </a:pPr>
            <a:endParaRPr lang="es-ES" sz="2700" dirty="0"/>
          </a:p>
          <a:p>
            <a:pPr indent="-400050">
              <a:buSzPts val="2700"/>
            </a:pPr>
            <a:r>
              <a:rPr lang="es-ES" sz="2700" dirty="0"/>
              <a:t>Dificultad técnica y poca posibilidad de éxito.</a:t>
            </a:r>
          </a:p>
        </p:txBody>
      </p:sp>
    </p:spTree>
    <p:extLst>
      <p:ext uri="{BB962C8B-B14F-4D97-AF65-F5344CB8AC3E}">
        <p14:creationId xmlns:p14="http://schemas.microsoft.com/office/powerpoint/2010/main" val="1214667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534;p68">
            <a:extLst>
              <a:ext uri="{FF2B5EF4-FFF2-40B4-BE49-F238E27FC236}">
                <a16:creationId xmlns:a16="http://schemas.microsoft.com/office/drawing/2014/main" id="{136CD2C3-15A1-EE48-9216-A8F25F36FD01}"/>
              </a:ext>
            </a:extLst>
          </p:cNvPr>
          <p:cNvSpPr txBox="1">
            <a:spLocks/>
          </p:cNvSpPr>
          <p:nvPr/>
        </p:nvSpPr>
        <p:spPr>
          <a:xfrm>
            <a:off x="2644857" y="376235"/>
            <a:ext cx="4734616" cy="4687200"/>
          </a:xfrm>
          <a:prstGeom prst="rect">
            <a:avLst/>
          </a:prstGeom>
          <a:noFill/>
          <a:ln>
            <a:noFill/>
          </a:ln>
        </p:spPr>
        <p:txBody>
          <a:bodyPr spcFirstLastPara="1" vert="horz" wrap="square" lIns="91425" tIns="45700" rIns="91425" bIns="45700" rtlCol="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381000">
              <a:buSzPts val="2400"/>
              <a:buFont typeface="Arial" panose="020B0604020202020204" pitchFamily="34" charset="0"/>
              <a:buAutoNum type="arabicPeriod"/>
            </a:pPr>
            <a:r>
              <a:rPr lang="es-ES" sz="2400" dirty="0"/>
              <a:t>Amputación del primer dedo.</a:t>
            </a:r>
          </a:p>
          <a:p>
            <a:pPr indent="-381000">
              <a:spcBef>
                <a:spcPts val="0"/>
              </a:spcBef>
              <a:buSzPts val="2400"/>
              <a:buFont typeface="Arial" panose="020B0604020202020204" pitchFamily="34" charset="0"/>
              <a:buAutoNum type="arabicPeriod"/>
            </a:pPr>
            <a:r>
              <a:rPr lang="es-ES" sz="2400" dirty="0"/>
              <a:t>Amputación de múltiples dedos.</a:t>
            </a:r>
          </a:p>
          <a:p>
            <a:pPr indent="-381000">
              <a:spcBef>
                <a:spcPts val="0"/>
              </a:spcBef>
              <a:buSzPts val="2400"/>
              <a:buFont typeface="Arial" panose="020B0604020202020204" pitchFamily="34" charset="0"/>
              <a:buAutoNum type="arabicPeriod"/>
            </a:pPr>
            <a:r>
              <a:rPr lang="es-ES" sz="2400" dirty="0"/>
              <a:t>Amputación de dedo único (distal a la inserción del FDS).</a:t>
            </a:r>
          </a:p>
          <a:p>
            <a:pPr indent="-381000">
              <a:spcBef>
                <a:spcPts val="0"/>
              </a:spcBef>
              <a:buSzPts val="2400"/>
              <a:buFont typeface="Arial" panose="020B0604020202020204" pitchFamily="34" charset="0"/>
              <a:buAutoNum type="arabicPeriod"/>
            </a:pPr>
            <a:r>
              <a:rPr lang="es-ES" sz="2400" dirty="0"/>
              <a:t>Cualquier amputación digital en niños.</a:t>
            </a:r>
          </a:p>
        </p:txBody>
      </p:sp>
      <p:sp>
        <p:nvSpPr>
          <p:cNvPr id="6" name="Google Shape;535;p68">
            <a:extLst>
              <a:ext uri="{FF2B5EF4-FFF2-40B4-BE49-F238E27FC236}">
                <a16:creationId xmlns:a16="http://schemas.microsoft.com/office/drawing/2014/main" id="{207E36F7-82CF-1544-8D67-6B94230E471A}"/>
              </a:ext>
            </a:extLst>
          </p:cNvPr>
          <p:cNvSpPr txBox="1"/>
          <p:nvPr/>
        </p:nvSpPr>
        <p:spPr>
          <a:xfrm>
            <a:off x="7689503" y="2485287"/>
            <a:ext cx="4669653" cy="4687200"/>
          </a:xfrm>
          <a:prstGeom prst="rect">
            <a:avLst/>
          </a:prstGeom>
          <a:noFill/>
          <a:ln>
            <a:noFill/>
          </a:ln>
        </p:spPr>
        <p:txBody>
          <a:bodyPr spcFirstLastPara="1" wrap="square" lIns="91425" tIns="91425" rIns="91425" bIns="91425" anchor="t" anchorCtr="0">
            <a:noAutofit/>
          </a:bodyPr>
          <a:lstStyle/>
          <a:p>
            <a:pPr marL="457200" indent="-381000">
              <a:buClr>
                <a:srgbClr val="980000"/>
              </a:buClr>
              <a:buSzPts val="2400"/>
              <a:buFont typeface="Calibri"/>
              <a:buAutoNum type="arabicPeriod"/>
            </a:pPr>
            <a:r>
              <a:rPr lang="es-ES" sz="2400" dirty="0">
                <a:solidFill>
                  <a:srgbClr val="980000"/>
                </a:solidFill>
                <a:latin typeface="Montserrat" panose="00000500000000000000" pitchFamily="50" charset="0"/>
                <a:ea typeface="Calibri"/>
                <a:cs typeface="Calibri"/>
                <a:sym typeface="Calibri"/>
              </a:rPr>
              <a:t>inestabilidad hemodinámica.</a:t>
            </a:r>
            <a:endParaRPr sz="2400" dirty="0">
              <a:solidFill>
                <a:srgbClr val="980000"/>
              </a:solidFill>
              <a:latin typeface="Montserrat" panose="00000500000000000000" pitchFamily="50" charset="0"/>
              <a:ea typeface="Calibri"/>
              <a:cs typeface="Calibri"/>
              <a:sym typeface="Calibri"/>
            </a:endParaRPr>
          </a:p>
          <a:p>
            <a:pPr marL="457200" indent="-381000">
              <a:buClr>
                <a:srgbClr val="980000"/>
              </a:buClr>
              <a:buSzPts val="2400"/>
              <a:buFont typeface="Calibri"/>
              <a:buAutoNum type="arabicPeriod"/>
            </a:pPr>
            <a:r>
              <a:rPr lang="es-ES" sz="2400" dirty="0">
                <a:solidFill>
                  <a:srgbClr val="980000"/>
                </a:solidFill>
                <a:latin typeface="Montserrat" panose="00000500000000000000" pitchFamily="50" charset="0"/>
                <a:ea typeface="Calibri"/>
                <a:cs typeface="Calibri"/>
                <a:sym typeface="Calibri"/>
              </a:rPr>
              <a:t>Aplastamiento severo. </a:t>
            </a:r>
            <a:endParaRPr sz="2400" dirty="0">
              <a:solidFill>
                <a:srgbClr val="980000"/>
              </a:solidFill>
              <a:latin typeface="Montserrat" panose="00000500000000000000" pitchFamily="50" charset="0"/>
              <a:ea typeface="Calibri"/>
              <a:cs typeface="Calibri"/>
              <a:sym typeface="Calibri"/>
            </a:endParaRPr>
          </a:p>
          <a:p>
            <a:pPr marL="457200" indent="-381000">
              <a:buClr>
                <a:srgbClr val="980000"/>
              </a:buClr>
              <a:buSzPts val="2400"/>
              <a:buFont typeface="Calibri"/>
              <a:buAutoNum type="arabicPeriod"/>
            </a:pPr>
            <a:r>
              <a:rPr lang="es-ES" sz="2400" dirty="0">
                <a:solidFill>
                  <a:srgbClr val="980000"/>
                </a:solidFill>
                <a:latin typeface="Montserrat" panose="00000500000000000000" pitchFamily="50" charset="0"/>
                <a:ea typeface="Calibri"/>
                <a:cs typeface="Calibri"/>
                <a:sym typeface="Calibri"/>
              </a:rPr>
              <a:t>Múltiples lesiones en el mismo dedo.</a:t>
            </a:r>
            <a:endParaRPr sz="2400" dirty="0">
              <a:solidFill>
                <a:srgbClr val="980000"/>
              </a:solidFill>
              <a:latin typeface="Montserrat" panose="00000500000000000000" pitchFamily="50" charset="0"/>
              <a:ea typeface="Calibri"/>
              <a:cs typeface="Calibri"/>
              <a:sym typeface="Calibri"/>
            </a:endParaRPr>
          </a:p>
          <a:p>
            <a:pPr marL="457200" indent="-381000">
              <a:buClr>
                <a:srgbClr val="980000"/>
              </a:buClr>
              <a:buSzPts val="2400"/>
              <a:buFont typeface="Calibri"/>
              <a:buAutoNum type="arabicPeriod"/>
            </a:pPr>
            <a:r>
              <a:rPr lang="es-ES" sz="2400" dirty="0">
                <a:solidFill>
                  <a:srgbClr val="980000"/>
                </a:solidFill>
                <a:latin typeface="Montserrat" panose="00000500000000000000" pitchFamily="50" charset="0"/>
                <a:ea typeface="Calibri"/>
                <a:cs typeface="Calibri"/>
                <a:sym typeface="Calibri"/>
              </a:rPr>
              <a:t>Congelación. </a:t>
            </a:r>
            <a:endParaRPr sz="2400" dirty="0">
              <a:solidFill>
                <a:srgbClr val="980000"/>
              </a:solidFill>
              <a:latin typeface="Montserrat" panose="00000500000000000000" pitchFamily="50" charset="0"/>
              <a:ea typeface="Calibri"/>
              <a:cs typeface="Calibri"/>
              <a:sym typeface="Calibri"/>
            </a:endParaRPr>
          </a:p>
          <a:p>
            <a:pPr marL="457200" indent="-381000">
              <a:buClr>
                <a:srgbClr val="980000"/>
              </a:buClr>
              <a:buSzPts val="2400"/>
              <a:buFont typeface="Calibri"/>
              <a:buAutoNum type="arabicPeriod"/>
            </a:pPr>
            <a:r>
              <a:rPr lang="es-ES" sz="2400" dirty="0">
                <a:solidFill>
                  <a:srgbClr val="980000"/>
                </a:solidFill>
                <a:latin typeface="Montserrat" panose="00000500000000000000" pitchFamily="50" charset="0"/>
                <a:ea typeface="Calibri"/>
                <a:cs typeface="Calibri"/>
                <a:sym typeface="Calibri"/>
              </a:rPr>
              <a:t>Tiempo de isquemia prolongado. </a:t>
            </a:r>
            <a:endParaRPr sz="2400" dirty="0">
              <a:solidFill>
                <a:srgbClr val="980000"/>
              </a:solidFill>
              <a:latin typeface="Montserrat" panose="00000500000000000000" pitchFamily="50" charset="0"/>
              <a:ea typeface="Calibri"/>
              <a:cs typeface="Calibri"/>
              <a:sym typeface="Calibri"/>
            </a:endParaRPr>
          </a:p>
          <a:p>
            <a:pPr marL="457200" indent="-381000">
              <a:buClr>
                <a:srgbClr val="980000"/>
              </a:buClr>
              <a:buSzPts val="2400"/>
              <a:buFont typeface="Calibri"/>
              <a:buAutoNum type="arabicPeriod"/>
            </a:pPr>
            <a:r>
              <a:rPr lang="es-ES" sz="2400" dirty="0">
                <a:solidFill>
                  <a:srgbClr val="980000"/>
                </a:solidFill>
                <a:latin typeface="Montserrat" panose="00000500000000000000" pitchFamily="50" charset="0"/>
                <a:ea typeface="Calibri"/>
                <a:cs typeface="Calibri"/>
                <a:sym typeface="Calibri"/>
              </a:rPr>
              <a:t>Fracturas conminutas </a:t>
            </a:r>
            <a:r>
              <a:rPr lang="es-ES" sz="2400" dirty="0" err="1">
                <a:solidFill>
                  <a:srgbClr val="980000"/>
                </a:solidFill>
                <a:latin typeface="Montserrat" panose="00000500000000000000" pitchFamily="50" charset="0"/>
                <a:ea typeface="Calibri"/>
                <a:cs typeface="Calibri"/>
                <a:sym typeface="Calibri"/>
              </a:rPr>
              <a:t>intrarticulares</a:t>
            </a:r>
            <a:r>
              <a:rPr lang="es-ES" sz="2400" dirty="0">
                <a:solidFill>
                  <a:srgbClr val="980000"/>
                </a:solidFill>
                <a:latin typeface="Montserrat" panose="00000500000000000000" pitchFamily="50" charset="0"/>
                <a:ea typeface="Calibri"/>
                <a:cs typeface="Calibri"/>
                <a:sym typeface="Calibri"/>
              </a:rPr>
              <a:t> severas.</a:t>
            </a:r>
            <a:endParaRPr sz="2400" dirty="0">
              <a:solidFill>
                <a:srgbClr val="980000"/>
              </a:solidFill>
              <a:latin typeface="Montserrat" panose="00000500000000000000" pitchFamily="50" charset="0"/>
              <a:ea typeface="Calibri"/>
              <a:cs typeface="Calibri"/>
              <a:sym typeface="Calibri"/>
            </a:endParaRPr>
          </a:p>
        </p:txBody>
      </p:sp>
      <p:sp>
        <p:nvSpPr>
          <p:cNvPr id="7" name="Google Shape;536;p68">
            <a:extLst>
              <a:ext uri="{FF2B5EF4-FFF2-40B4-BE49-F238E27FC236}">
                <a16:creationId xmlns:a16="http://schemas.microsoft.com/office/drawing/2014/main" id="{1DDEAF30-D371-8646-BFAD-E5C45533AF85}"/>
              </a:ext>
            </a:extLst>
          </p:cNvPr>
          <p:cNvSpPr/>
          <p:nvPr/>
        </p:nvSpPr>
        <p:spPr>
          <a:xfrm>
            <a:off x="783834" y="1164635"/>
            <a:ext cx="1591800" cy="1555200"/>
          </a:xfrm>
          <a:prstGeom prst="mathPlus">
            <a:avLst>
              <a:gd name="adj1" fmla="val 23520"/>
            </a:avLst>
          </a:prstGeom>
          <a:solidFill>
            <a:srgbClr val="93C47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SzPts val="1400"/>
            </a:pPr>
            <a:endParaRPr sz="1400">
              <a:solidFill>
                <a:srgbClr val="000000"/>
              </a:solidFill>
              <a:latin typeface="Arial"/>
              <a:ea typeface="Arial"/>
              <a:cs typeface="Arial"/>
              <a:sym typeface="Arial"/>
            </a:endParaRPr>
          </a:p>
        </p:txBody>
      </p:sp>
      <p:sp>
        <p:nvSpPr>
          <p:cNvPr id="8" name="Google Shape;537;p68">
            <a:extLst>
              <a:ext uri="{FF2B5EF4-FFF2-40B4-BE49-F238E27FC236}">
                <a16:creationId xmlns:a16="http://schemas.microsoft.com/office/drawing/2014/main" id="{198DB07B-1F93-CF44-9852-D7D070B1DB4C}"/>
              </a:ext>
            </a:extLst>
          </p:cNvPr>
          <p:cNvSpPr/>
          <p:nvPr/>
        </p:nvSpPr>
        <p:spPr>
          <a:xfrm>
            <a:off x="8824266" y="589177"/>
            <a:ext cx="1788000" cy="1763400"/>
          </a:xfrm>
          <a:prstGeom prst="mathMultiply">
            <a:avLst>
              <a:gd name="adj1" fmla="val 23520"/>
            </a:avLst>
          </a:prstGeom>
          <a:solidFill>
            <a:srgbClr val="99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SzPts val="1400"/>
            </a:pPr>
            <a:endParaRPr sz="1400">
              <a:solidFill>
                <a:srgbClr val="000000"/>
              </a:solidFill>
              <a:latin typeface="Arial"/>
              <a:ea typeface="Arial"/>
              <a:cs typeface="Arial"/>
              <a:sym typeface="Arial"/>
            </a:endParaRPr>
          </a:p>
        </p:txBody>
      </p:sp>
    </p:spTree>
    <p:extLst>
      <p:ext uri="{BB962C8B-B14F-4D97-AF65-F5344CB8AC3E}">
        <p14:creationId xmlns:p14="http://schemas.microsoft.com/office/powerpoint/2010/main" val="415830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oogle Shape;545;p69">
            <a:extLst>
              <a:ext uri="{FF2B5EF4-FFF2-40B4-BE49-F238E27FC236}">
                <a16:creationId xmlns:a16="http://schemas.microsoft.com/office/drawing/2014/main" id="{7A20B746-1DDE-BD41-8F97-09191373B614}"/>
              </a:ext>
            </a:extLst>
          </p:cNvPr>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4939430" y="1053752"/>
            <a:ext cx="7252570" cy="5252652"/>
          </a:xfrm>
          <a:prstGeom prst="rect">
            <a:avLst/>
          </a:prstGeom>
          <a:noFill/>
          <a:ln>
            <a:noFill/>
          </a:ln>
        </p:spPr>
      </p:pic>
      <p:pic>
        <p:nvPicPr>
          <p:cNvPr id="7170" name="Picture 2" descr="Rx: Imágenes, fotos de stock y vectores | Shutterstock">
            <a:extLst>
              <a:ext uri="{FF2B5EF4-FFF2-40B4-BE49-F238E27FC236}">
                <a16:creationId xmlns:a16="http://schemas.microsoft.com/office/drawing/2014/main" id="{81B190ED-CEE4-A54B-9D92-396B8FA06303}"/>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b="10338"/>
          <a:stretch/>
        </p:blipFill>
        <p:spPr bwMode="auto">
          <a:xfrm>
            <a:off x="1192060" y="175364"/>
            <a:ext cx="2344115" cy="22672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0543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67BFD-792D-464A-A518-24A55E1644C2}"/>
              </a:ext>
            </a:extLst>
          </p:cNvPr>
          <p:cNvSpPr>
            <a:spLocks noGrp="1"/>
          </p:cNvSpPr>
          <p:nvPr>
            <p:ph type="title"/>
          </p:nvPr>
        </p:nvSpPr>
        <p:spPr>
          <a:xfrm>
            <a:off x="2737469" y="2103437"/>
            <a:ext cx="6717061" cy="1325563"/>
          </a:xfrm>
        </p:spPr>
        <p:txBody>
          <a:bodyPr>
            <a:normAutofit/>
          </a:bodyPr>
          <a:lstStyle/>
          <a:p>
            <a:pPr algn="ctr"/>
            <a:r>
              <a:rPr lang="en-CO" sz="7200" b="0" dirty="0"/>
              <a:t>Conclusiones</a:t>
            </a:r>
          </a:p>
        </p:txBody>
      </p:sp>
    </p:spTree>
    <p:extLst>
      <p:ext uri="{BB962C8B-B14F-4D97-AF65-F5344CB8AC3E}">
        <p14:creationId xmlns:p14="http://schemas.microsoft.com/office/powerpoint/2010/main" val="987219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a:extLst>
              <a:ext uri="{FF2B5EF4-FFF2-40B4-BE49-F238E27FC236}">
                <a16:creationId xmlns:a16="http://schemas.microsoft.com/office/drawing/2014/main" id="{7507F8CF-C343-C14D-8DB7-866D68D76CB4}"/>
              </a:ext>
            </a:extLst>
          </p:cNvPr>
          <p:cNvSpPr>
            <a:spLocks noGrp="1"/>
          </p:cNvSpPr>
          <p:nvPr>
            <p:ph type="title"/>
          </p:nvPr>
        </p:nvSpPr>
        <p:spPr>
          <a:xfrm>
            <a:off x="3166081" y="2267520"/>
            <a:ext cx="10515600" cy="1325563"/>
          </a:xfrm>
        </p:spPr>
        <p:txBody>
          <a:bodyPr>
            <a:normAutofit/>
          </a:bodyPr>
          <a:lstStyle/>
          <a:p>
            <a:r>
              <a:rPr lang="es-CO" sz="3600" b="0" dirty="0"/>
              <a:t>Juan.ciro1306@gmail.com</a:t>
            </a:r>
          </a:p>
        </p:txBody>
      </p:sp>
      <p:sp>
        <p:nvSpPr>
          <p:cNvPr id="2" name="TextBox 1">
            <a:extLst>
              <a:ext uri="{FF2B5EF4-FFF2-40B4-BE49-F238E27FC236}">
                <a16:creationId xmlns:a16="http://schemas.microsoft.com/office/drawing/2014/main" id="{2A58E035-40B8-4DC4-8DE6-CE7916ED0095}"/>
              </a:ext>
            </a:extLst>
          </p:cNvPr>
          <p:cNvSpPr txBox="1"/>
          <p:nvPr/>
        </p:nvSpPr>
        <p:spPr>
          <a:xfrm>
            <a:off x="3488871" y="1251857"/>
            <a:ext cx="5214257" cy="1015663"/>
          </a:xfrm>
          <a:prstGeom prst="rect">
            <a:avLst/>
          </a:prstGeom>
          <a:noFill/>
        </p:spPr>
        <p:txBody>
          <a:bodyPr wrap="square" rtlCol="0">
            <a:spAutoFit/>
          </a:bodyPr>
          <a:lstStyle/>
          <a:p>
            <a:pPr algn="ctr"/>
            <a:r>
              <a:rPr lang="es-CO" sz="6000" b="1" dirty="0">
                <a:solidFill>
                  <a:srgbClr val="00AAA7"/>
                </a:solidFill>
                <a:latin typeface="Montserrat" panose="00000500000000000000" pitchFamily="50" charset="0"/>
              </a:rPr>
              <a:t>¡Gracias!</a:t>
            </a:r>
          </a:p>
        </p:txBody>
      </p:sp>
    </p:spTree>
    <p:extLst>
      <p:ext uri="{BB962C8B-B14F-4D97-AF65-F5344CB8AC3E}">
        <p14:creationId xmlns:p14="http://schemas.microsoft.com/office/powerpoint/2010/main" val="2584654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204B2-5D8E-1541-8249-31FD7DF06BAC}"/>
              </a:ext>
            </a:extLst>
          </p:cNvPr>
          <p:cNvSpPr>
            <a:spLocks noGrp="1"/>
          </p:cNvSpPr>
          <p:nvPr>
            <p:ph type="title"/>
          </p:nvPr>
        </p:nvSpPr>
        <p:spPr>
          <a:xfrm>
            <a:off x="571500" y="231775"/>
            <a:ext cx="4324350" cy="1325563"/>
          </a:xfrm>
        </p:spPr>
        <p:txBody>
          <a:bodyPr/>
          <a:lstStyle/>
          <a:p>
            <a:pPr algn="ctr"/>
            <a:r>
              <a:rPr lang="en-CO" b="0" dirty="0"/>
              <a:t>Epidemiología</a:t>
            </a:r>
          </a:p>
        </p:txBody>
      </p:sp>
      <p:sp>
        <p:nvSpPr>
          <p:cNvPr id="3" name="Content Placeholder 2">
            <a:extLst>
              <a:ext uri="{FF2B5EF4-FFF2-40B4-BE49-F238E27FC236}">
                <a16:creationId xmlns:a16="http://schemas.microsoft.com/office/drawing/2014/main" id="{792B37AE-CF7A-EE45-A2E2-2168E8148500}"/>
              </a:ext>
            </a:extLst>
          </p:cNvPr>
          <p:cNvSpPr>
            <a:spLocks noGrp="1"/>
          </p:cNvSpPr>
          <p:nvPr>
            <p:ph idx="1"/>
          </p:nvPr>
        </p:nvSpPr>
        <p:spPr>
          <a:xfrm>
            <a:off x="4895850" y="1444904"/>
            <a:ext cx="7022122" cy="2467045"/>
          </a:xfrm>
        </p:spPr>
        <p:txBody>
          <a:bodyPr>
            <a:normAutofit fontScale="92500" lnSpcReduction="20000"/>
          </a:bodyPr>
          <a:lstStyle/>
          <a:p>
            <a:pPr marL="457200" indent="-381000">
              <a:buClr>
                <a:srgbClr val="000000"/>
              </a:buClr>
              <a:buSzPts val="2400"/>
            </a:pPr>
            <a:r>
              <a:rPr lang="es-ES" sz="2400" dirty="0">
                <a:solidFill>
                  <a:srgbClr val="002060"/>
                </a:solidFill>
                <a:latin typeface="Montserrat" panose="00000500000000000000" pitchFamily="50" charset="0"/>
                <a:ea typeface="Calibri"/>
                <a:cs typeface="Calibri"/>
                <a:sym typeface="Calibri"/>
              </a:rPr>
              <a:t>Motivo de consulta frecuente.</a:t>
            </a:r>
          </a:p>
          <a:p>
            <a:pPr marL="457200" indent="-381000">
              <a:buClr>
                <a:srgbClr val="000000"/>
              </a:buClr>
              <a:buSzPts val="2400"/>
            </a:pPr>
            <a:r>
              <a:rPr lang="es-ES" sz="2400" dirty="0">
                <a:solidFill>
                  <a:srgbClr val="002060"/>
                </a:solidFill>
                <a:latin typeface="Montserrat" panose="00000500000000000000" pitchFamily="50" charset="0"/>
                <a:ea typeface="Calibri"/>
                <a:cs typeface="Calibri"/>
                <a:sym typeface="Calibri"/>
              </a:rPr>
              <a:t>97,7% son mordeduras por perros y gatos. </a:t>
            </a:r>
          </a:p>
          <a:p>
            <a:pPr marL="457200" indent="-381000">
              <a:buClr>
                <a:srgbClr val="000000"/>
              </a:buClr>
              <a:buSzPts val="2400"/>
            </a:pPr>
            <a:r>
              <a:rPr lang="es-ES" sz="2400" dirty="0">
                <a:solidFill>
                  <a:srgbClr val="002060"/>
                </a:solidFill>
                <a:latin typeface="Montserrat" panose="00000500000000000000" pitchFamily="50" charset="0"/>
                <a:ea typeface="Calibri"/>
                <a:cs typeface="Calibri"/>
                <a:sym typeface="Calibri"/>
              </a:rPr>
              <a:t>La mayoría causadas por mascotas y animales conocidos.</a:t>
            </a:r>
          </a:p>
          <a:p>
            <a:pPr marL="457200" indent="-381000">
              <a:buClr>
                <a:srgbClr val="000000"/>
              </a:buClr>
              <a:buSzPts val="2400"/>
            </a:pPr>
            <a:r>
              <a:rPr lang="es-ES" sz="2400" dirty="0">
                <a:solidFill>
                  <a:srgbClr val="002060"/>
                </a:solidFill>
                <a:latin typeface="Montserrat" panose="00000500000000000000" pitchFamily="50" charset="0"/>
                <a:ea typeface="Calibri"/>
                <a:cs typeface="Calibri"/>
                <a:sym typeface="Calibri"/>
              </a:rPr>
              <a:t>Niños. </a:t>
            </a:r>
          </a:p>
          <a:p>
            <a:pPr marL="457200" indent="-381000">
              <a:buClr>
                <a:srgbClr val="000000"/>
              </a:buClr>
              <a:buSzPts val="2400"/>
            </a:pPr>
            <a:r>
              <a:rPr lang="es-ES" sz="2400" dirty="0">
                <a:solidFill>
                  <a:srgbClr val="002060"/>
                </a:solidFill>
                <a:latin typeface="Montserrat" panose="00000500000000000000" pitchFamily="50" charset="0"/>
                <a:ea typeface="Calibri"/>
                <a:cs typeface="Calibri"/>
                <a:sym typeface="Calibri"/>
              </a:rPr>
              <a:t>Tendencia al aumento en la tenencia de mascotas. </a:t>
            </a:r>
          </a:p>
          <a:p>
            <a:endParaRPr lang="en-CO" dirty="0">
              <a:solidFill>
                <a:srgbClr val="002060"/>
              </a:solidFill>
              <a:latin typeface="Montserrat" panose="00000500000000000000" pitchFamily="50" charset="0"/>
            </a:endParaRPr>
          </a:p>
        </p:txBody>
      </p:sp>
      <p:sp>
        <p:nvSpPr>
          <p:cNvPr id="7" name="Google Shape;77;p7">
            <a:extLst>
              <a:ext uri="{FF2B5EF4-FFF2-40B4-BE49-F238E27FC236}">
                <a16:creationId xmlns:a16="http://schemas.microsoft.com/office/drawing/2014/main" id="{4015D2FA-5109-4941-BC33-1282A6147513}"/>
              </a:ext>
            </a:extLst>
          </p:cNvPr>
          <p:cNvSpPr txBox="1"/>
          <p:nvPr/>
        </p:nvSpPr>
        <p:spPr>
          <a:xfrm>
            <a:off x="5900550" y="6492875"/>
            <a:ext cx="6882000" cy="305100"/>
          </a:xfrm>
          <a:prstGeom prst="rect">
            <a:avLst/>
          </a:prstGeom>
          <a:noFill/>
          <a:ln>
            <a:noFill/>
          </a:ln>
        </p:spPr>
        <p:txBody>
          <a:bodyPr spcFirstLastPara="1" wrap="square" lIns="91425" tIns="91425" rIns="91425" bIns="91425" anchor="t" anchorCtr="0">
            <a:noAutofit/>
          </a:bodyPr>
          <a:lstStyle/>
          <a:p>
            <a:pPr algn="just">
              <a:lnSpc>
                <a:spcPct val="150000"/>
              </a:lnSpc>
              <a:buClr>
                <a:srgbClr val="000000"/>
              </a:buClr>
              <a:buSzPts val="1200"/>
            </a:pPr>
            <a:r>
              <a:rPr lang="es-ES" sz="1050" dirty="0">
                <a:solidFill>
                  <a:srgbClr val="002060"/>
                </a:solidFill>
                <a:latin typeface="Montserrat" panose="00000500000000000000" pitchFamily="50" charset="0"/>
                <a:ea typeface="Arial"/>
                <a:cs typeface="Arial"/>
                <a:sym typeface="Arial"/>
              </a:rPr>
              <a:t>SIVIGILA (2019) Vigilancia integrada de la rabia humana COLOMBIA 2018.Informe de evento.</a:t>
            </a:r>
            <a:endParaRPr sz="1100" dirty="0">
              <a:solidFill>
                <a:srgbClr val="002060"/>
              </a:solidFill>
              <a:latin typeface="Montserrat" panose="00000500000000000000" pitchFamily="50" charset="0"/>
              <a:ea typeface="Arial"/>
              <a:cs typeface="Arial"/>
              <a:sym typeface="Arial"/>
            </a:endParaRPr>
          </a:p>
        </p:txBody>
      </p:sp>
      <p:pic>
        <p:nvPicPr>
          <p:cNvPr id="1026" name="Picture 2" descr="Perro vs. gato: ¿cuál es la mejor mascota?">
            <a:extLst>
              <a:ext uri="{FF2B5EF4-FFF2-40B4-BE49-F238E27FC236}">
                <a16:creationId xmlns:a16="http://schemas.microsoft.com/office/drawing/2014/main" id="{0B1985E2-93B8-CC4C-AE6B-276CFD5622FB}"/>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374911" y="4199112"/>
            <a:ext cx="4064000" cy="2006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4749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oogle Shape;83;p8">
            <a:extLst>
              <a:ext uri="{FF2B5EF4-FFF2-40B4-BE49-F238E27FC236}">
                <a16:creationId xmlns:a16="http://schemas.microsoft.com/office/drawing/2014/main" id="{4DDEA039-8429-004E-A511-AB7A0B226061}"/>
              </a:ext>
            </a:extLst>
          </p:cNvPr>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6096000" y="1272375"/>
            <a:ext cx="5135749" cy="4313250"/>
          </a:xfrm>
          <a:prstGeom prst="rect">
            <a:avLst/>
          </a:prstGeom>
          <a:noFill/>
          <a:ln>
            <a:noFill/>
          </a:ln>
        </p:spPr>
      </p:pic>
      <p:sp>
        <p:nvSpPr>
          <p:cNvPr id="6" name="Google Shape;84;p8">
            <a:extLst>
              <a:ext uri="{FF2B5EF4-FFF2-40B4-BE49-F238E27FC236}">
                <a16:creationId xmlns:a16="http://schemas.microsoft.com/office/drawing/2014/main" id="{A143B7CB-3F3C-A341-86C5-74913F415A7A}"/>
              </a:ext>
            </a:extLst>
          </p:cNvPr>
          <p:cNvSpPr/>
          <p:nvPr/>
        </p:nvSpPr>
        <p:spPr>
          <a:xfrm>
            <a:off x="9610724" y="1354391"/>
            <a:ext cx="730242" cy="714366"/>
          </a:xfrm>
          <a:prstGeom prst="irregularSeal1">
            <a:avLst/>
          </a:prstGeom>
          <a:solidFill>
            <a:srgbClr val="6AA84F"/>
          </a:solidFill>
          <a:ln w="9525" cap="flat" cmpd="sng">
            <a:solidFill>
              <a:srgbClr val="274E13"/>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SzPts val="1400"/>
            </a:pPr>
            <a:endParaRPr sz="1400">
              <a:solidFill>
                <a:srgbClr val="000000"/>
              </a:solidFill>
              <a:latin typeface="Arial"/>
              <a:ea typeface="Arial"/>
              <a:cs typeface="Arial"/>
              <a:sym typeface="Arial"/>
            </a:endParaRPr>
          </a:p>
        </p:txBody>
      </p:sp>
      <p:sp>
        <p:nvSpPr>
          <p:cNvPr id="7" name="Google Shape;85;p8">
            <a:extLst>
              <a:ext uri="{FF2B5EF4-FFF2-40B4-BE49-F238E27FC236}">
                <a16:creationId xmlns:a16="http://schemas.microsoft.com/office/drawing/2014/main" id="{30D89657-7D0F-5449-BA68-B59FF04CABF1}"/>
              </a:ext>
            </a:extLst>
          </p:cNvPr>
          <p:cNvSpPr/>
          <p:nvPr/>
        </p:nvSpPr>
        <p:spPr>
          <a:xfrm>
            <a:off x="6207124" y="2284666"/>
            <a:ext cx="730242" cy="714366"/>
          </a:xfrm>
          <a:prstGeom prst="irregularSeal1">
            <a:avLst/>
          </a:prstGeom>
          <a:solidFill>
            <a:srgbClr val="6AA84F"/>
          </a:solidFill>
          <a:ln w="9525" cap="flat" cmpd="sng">
            <a:solidFill>
              <a:srgbClr val="274E13"/>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SzPts val="1400"/>
            </a:pPr>
            <a:endParaRPr sz="1400">
              <a:solidFill>
                <a:srgbClr val="000000"/>
              </a:solidFill>
              <a:latin typeface="Arial"/>
              <a:ea typeface="Arial"/>
              <a:cs typeface="Arial"/>
              <a:sym typeface="Arial"/>
            </a:endParaRPr>
          </a:p>
        </p:txBody>
      </p:sp>
      <p:sp>
        <p:nvSpPr>
          <p:cNvPr id="8" name="Google Shape;86;p8">
            <a:extLst>
              <a:ext uri="{FF2B5EF4-FFF2-40B4-BE49-F238E27FC236}">
                <a16:creationId xmlns:a16="http://schemas.microsoft.com/office/drawing/2014/main" id="{8C622F6B-6930-BA42-B1F7-6B434FD2F716}"/>
              </a:ext>
            </a:extLst>
          </p:cNvPr>
          <p:cNvSpPr txBox="1"/>
          <p:nvPr/>
        </p:nvSpPr>
        <p:spPr>
          <a:xfrm>
            <a:off x="7166318" y="6463173"/>
            <a:ext cx="6247500" cy="305100"/>
          </a:xfrm>
          <a:prstGeom prst="rect">
            <a:avLst/>
          </a:prstGeom>
          <a:noFill/>
          <a:ln>
            <a:noFill/>
          </a:ln>
        </p:spPr>
        <p:txBody>
          <a:bodyPr spcFirstLastPara="1" wrap="square" lIns="91425" tIns="91425" rIns="91425" bIns="91425" anchor="t" anchorCtr="0">
            <a:noAutofit/>
          </a:bodyPr>
          <a:lstStyle/>
          <a:p>
            <a:pPr algn="just">
              <a:lnSpc>
                <a:spcPct val="150000"/>
              </a:lnSpc>
              <a:buClr>
                <a:schemeClr val="dk1"/>
              </a:buClr>
              <a:buSzPts val="1100"/>
            </a:pPr>
            <a:r>
              <a:rPr lang="es-ES" sz="1100" dirty="0" err="1">
                <a:solidFill>
                  <a:srgbClr val="002060"/>
                </a:solidFill>
                <a:latin typeface="Montserrat" panose="00000500000000000000" pitchFamily="50" charset="0"/>
                <a:ea typeface="Arial"/>
                <a:cs typeface="Arial"/>
                <a:sym typeface="Arial"/>
              </a:rPr>
              <a:t>Looke</a:t>
            </a:r>
            <a:r>
              <a:rPr lang="es-ES" sz="1100" dirty="0">
                <a:solidFill>
                  <a:srgbClr val="002060"/>
                </a:solidFill>
                <a:latin typeface="Montserrat" panose="00000500000000000000" pitchFamily="50" charset="0"/>
                <a:ea typeface="Arial"/>
                <a:cs typeface="Arial"/>
                <a:sym typeface="Arial"/>
              </a:rPr>
              <a:t> D, </a:t>
            </a:r>
            <a:r>
              <a:rPr lang="es-ES" sz="1100" dirty="0" err="1">
                <a:solidFill>
                  <a:srgbClr val="002060"/>
                </a:solidFill>
                <a:latin typeface="Montserrat" panose="00000500000000000000" pitchFamily="50" charset="0"/>
                <a:ea typeface="Arial"/>
                <a:cs typeface="Arial"/>
                <a:sym typeface="Arial"/>
              </a:rPr>
              <a:t>Dendle</a:t>
            </a:r>
            <a:r>
              <a:rPr lang="es-ES" sz="1100" dirty="0">
                <a:solidFill>
                  <a:srgbClr val="002060"/>
                </a:solidFill>
                <a:latin typeface="Montserrat" panose="00000500000000000000" pitchFamily="50" charset="0"/>
                <a:ea typeface="Arial"/>
                <a:cs typeface="Arial"/>
                <a:sym typeface="Arial"/>
              </a:rPr>
              <a:t> C. (2010) Bites (</a:t>
            </a:r>
            <a:r>
              <a:rPr lang="es-ES" sz="1100" dirty="0" err="1">
                <a:solidFill>
                  <a:srgbClr val="002060"/>
                </a:solidFill>
                <a:latin typeface="Montserrat" panose="00000500000000000000" pitchFamily="50" charset="0"/>
                <a:ea typeface="Arial"/>
                <a:cs typeface="Arial"/>
                <a:sym typeface="Arial"/>
              </a:rPr>
              <a:t>Mammalian</a:t>
            </a:r>
            <a:r>
              <a:rPr lang="es-ES" sz="1100" dirty="0">
                <a:solidFill>
                  <a:srgbClr val="002060"/>
                </a:solidFill>
                <a:latin typeface="Montserrat" panose="00000500000000000000" pitchFamily="50" charset="0"/>
                <a:ea typeface="Arial"/>
                <a:cs typeface="Arial"/>
                <a:sym typeface="Arial"/>
              </a:rPr>
              <a:t>). BMJ </a:t>
            </a:r>
            <a:r>
              <a:rPr lang="es-ES" sz="1100" dirty="0" err="1">
                <a:solidFill>
                  <a:srgbClr val="002060"/>
                </a:solidFill>
                <a:latin typeface="Montserrat" panose="00000500000000000000" pitchFamily="50" charset="0"/>
                <a:ea typeface="Arial"/>
                <a:cs typeface="Arial"/>
                <a:sym typeface="Arial"/>
              </a:rPr>
              <a:t>clinical</a:t>
            </a:r>
            <a:r>
              <a:rPr lang="es-ES" sz="1100" dirty="0">
                <a:solidFill>
                  <a:srgbClr val="002060"/>
                </a:solidFill>
                <a:latin typeface="Montserrat" panose="00000500000000000000" pitchFamily="50" charset="0"/>
                <a:ea typeface="Arial"/>
                <a:cs typeface="Arial"/>
                <a:sym typeface="Arial"/>
              </a:rPr>
              <a:t> </a:t>
            </a:r>
            <a:r>
              <a:rPr lang="es-ES" sz="1100" dirty="0" err="1">
                <a:solidFill>
                  <a:srgbClr val="002060"/>
                </a:solidFill>
                <a:latin typeface="Montserrat" panose="00000500000000000000" pitchFamily="50" charset="0"/>
                <a:ea typeface="Arial"/>
                <a:cs typeface="Arial"/>
                <a:sym typeface="Arial"/>
              </a:rPr>
              <a:t>Evididence</a:t>
            </a:r>
            <a:r>
              <a:rPr lang="es-ES" sz="1100" dirty="0">
                <a:solidFill>
                  <a:srgbClr val="002060"/>
                </a:solidFill>
                <a:latin typeface="Montserrat" panose="00000500000000000000" pitchFamily="50" charset="0"/>
                <a:ea typeface="Arial"/>
                <a:cs typeface="Arial"/>
                <a:sym typeface="Arial"/>
              </a:rPr>
              <a:t>. </a:t>
            </a:r>
            <a:endParaRPr sz="1200" dirty="0">
              <a:solidFill>
                <a:srgbClr val="002060"/>
              </a:solidFill>
              <a:latin typeface="Montserrat" panose="00000500000000000000" pitchFamily="50" charset="0"/>
              <a:ea typeface="Arial"/>
              <a:cs typeface="Arial"/>
              <a:sym typeface="Arial"/>
            </a:endParaRPr>
          </a:p>
          <a:p>
            <a:pPr algn="just">
              <a:lnSpc>
                <a:spcPct val="150000"/>
              </a:lnSpc>
              <a:buClr>
                <a:srgbClr val="000000"/>
              </a:buClr>
              <a:buSzPts val="1200"/>
            </a:pPr>
            <a:endParaRPr sz="1100" dirty="0">
              <a:solidFill>
                <a:srgbClr val="002060"/>
              </a:solidFill>
              <a:latin typeface="Montserrat" panose="00000500000000000000" pitchFamily="50" charset="0"/>
              <a:ea typeface="Arial"/>
              <a:cs typeface="Arial"/>
              <a:sym typeface="Arial"/>
            </a:endParaRPr>
          </a:p>
        </p:txBody>
      </p:sp>
    </p:spTree>
    <p:extLst>
      <p:ext uri="{BB962C8B-B14F-4D97-AF65-F5344CB8AC3E}">
        <p14:creationId xmlns:p14="http://schemas.microsoft.com/office/powerpoint/2010/main" val="74295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oogle Shape;92;p9">
            <a:extLst>
              <a:ext uri="{FF2B5EF4-FFF2-40B4-BE49-F238E27FC236}">
                <a16:creationId xmlns:a16="http://schemas.microsoft.com/office/drawing/2014/main" id="{6AD886CC-6E28-D94C-B8CF-61ADF62C6CCE}"/>
              </a:ext>
            </a:extLst>
          </p:cNvPr>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4694498" y="4328424"/>
            <a:ext cx="4118026" cy="2529576"/>
          </a:xfrm>
          <a:prstGeom prst="rect">
            <a:avLst/>
          </a:prstGeom>
          <a:noFill/>
          <a:ln>
            <a:noFill/>
          </a:ln>
        </p:spPr>
      </p:pic>
      <p:pic>
        <p:nvPicPr>
          <p:cNvPr id="2050" name="Picture 2" descr="Cómo amansar a un gato salvaje - 4 pasos">
            <a:extLst>
              <a:ext uri="{FF2B5EF4-FFF2-40B4-BE49-F238E27FC236}">
                <a16:creationId xmlns:a16="http://schemas.microsoft.com/office/drawing/2014/main" id="{02C7FC49-7AFC-0343-A7B0-DEB532432A2C}"/>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9294000" y="4017271"/>
            <a:ext cx="2898000" cy="289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Google Shape;91;p9">
            <a:extLst>
              <a:ext uri="{FF2B5EF4-FFF2-40B4-BE49-F238E27FC236}">
                <a16:creationId xmlns:a16="http://schemas.microsoft.com/office/drawing/2014/main" id="{FFA41211-A5DC-B74B-A759-F58765935737}"/>
              </a:ext>
            </a:extLst>
          </p:cNvPr>
          <p:cNvGraphicFramePr/>
          <p:nvPr>
            <p:extLst>
              <p:ext uri="{D42A27DB-BD31-4B8C-83A1-F6EECF244321}">
                <p14:modId xmlns:p14="http://schemas.microsoft.com/office/powerpoint/2010/main" val="2382805529"/>
              </p:ext>
            </p:extLst>
          </p:nvPr>
        </p:nvGraphicFramePr>
        <p:xfrm>
          <a:off x="496879" y="1014122"/>
          <a:ext cx="8345550" cy="2172406"/>
        </p:xfrm>
        <a:graphic>
          <a:graphicData uri="http://schemas.openxmlformats.org/drawingml/2006/table">
            <a:tbl>
              <a:tblPr>
                <a:noFill/>
              </a:tblPr>
              <a:tblGrid>
                <a:gridCol w="4172775">
                  <a:extLst>
                    <a:ext uri="{9D8B030D-6E8A-4147-A177-3AD203B41FA5}">
                      <a16:colId xmlns:a16="http://schemas.microsoft.com/office/drawing/2014/main" val="20000"/>
                    </a:ext>
                  </a:extLst>
                </a:gridCol>
                <a:gridCol w="4172775">
                  <a:extLst>
                    <a:ext uri="{9D8B030D-6E8A-4147-A177-3AD203B41FA5}">
                      <a16:colId xmlns:a16="http://schemas.microsoft.com/office/drawing/2014/main" val="20001"/>
                    </a:ext>
                  </a:extLst>
                </a:gridCol>
              </a:tblGrid>
              <a:tr h="484028">
                <a:tc>
                  <a:txBody>
                    <a:bodyPr/>
                    <a:lstStyle/>
                    <a:p>
                      <a:pPr marL="0" marR="0" lvl="0" indent="0" algn="ctr" rtl="0">
                        <a:lnSpc>
                          <a:spcPct val="115000"/>
                        </a:lnSpc>
                        <a:spcBef>
                          <a:spcPts val="0"/>
                        </a:spcBef>
                        <a:spcAft>
                          <a:spcPts val="0"/>
                        </a:spcAft>
                        <a:buClr>
                          <a:srgbClr val="000000"/>
                        </a:buClr>
                        <a:buSzPts val="1800"/>
                        <a:buFont typeface="Arial"/>
                        <a:buNone/>
                      </a:pPr>
                      <a:r>
                        <a:rPr lang="es-ES" sz="1800" b="1" u="none" strike="noStrike" cap="none" dirty="0">
                          <a:solidFill>
                            <a:srgbClr val="FFFFFF"/>
                          </a:solidFill>
                          <a:latin typeface="Montserrat" panose="00000500000000000000" pitchFamily="50" charset="0"/>
                        </a:rPr>
                        <a:t>AEROBIOS</a:t>
                      </a:r>
                      <a:endParaRPr sz="1800" b="1" u="none" strike="noStrike" cap="none" dirty="0">
                        <a:solidFill>
                          <a:srgbClr val="FFFFFF"/>
                        </a:solidFill>
                        <a:latin typeface="Montserrat" panose="00000500000000000000" pitchFamily="50" charset="0"/>
                      </a:endParaRPr>
                    </a:p>
                  </a:txBody>
                  <a:tcPr marL="91450" marR="91450" marT="45725" marB="45725">
                    <a:lnL w="12650" cap="flat" cmpd="sng">
                      <a:solidFill>
                        <a:srgbClr val="FFFFFF"/>
                      </a:solidFill>
                      <a:prstDash val="solid"/>
                      <a:round/>
                      <a:headEnd type="none" w="sm" len="sm"/>
                      <a:tailEnd type="none" w="sm" len="sm"/>
                    </a:lnL>
                    <a:lnR w="12650" cap="flat" cmpd="sng">
                      <a:solidFill>
                        <a:srgbClr val="FFFFFF"/>
                      </a:solidFill>
                      <a:prstDash val="solid"/>
                      <a:round/>
                      <a:headEnd type="none" w="sm" len="sm"/>
                      <a:tailEnd type="none" w="sm" len="sm"/>
                    </a:lnR>
                    <a:lnT w="1265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solidFill>
                      <a:srgbClr val="6AA84F"/>
                    </a:solidFill>
                  </a:tcPr>
                </a:tc>
                <a:tc>
                  <a:txBody>
                    <a:bodyPr/>
                    <a:lstStyle/>
                    <a:p>
                      <a:pPr marL="0" marR="0" lvl="0" indent="0" algn="ctr" rtl="0">
                        <a:lnSpc>
                          <a:spcPct val="115000"/>
                        </a:lnSpc>
                        <a:spcBef>
                          <a:spcPts val="0"/>
                        </a:spcBef>
                        <a:spcAft>
                          <a:spcPts val="0"/>
                        </a:spcAft>
                        <a:buClr>
                          <a:srgbClr val="000000"/>
                        </a:buClr>
                        <a:buSzPts val="1800"/>
                        <a:buFont typeface="Arial"/>
                        <a:buNone/>
                      </a:pPr>
                      <a:r>
                        <a:rPr lang="es-ES" sz="1800" b="1" u="none" strike="noStrike" cap="none" dirty="0">
                          <a:solidFill>
                            <a:srgbClr val="FFFFFF"/>
                          </a:solidFill>
                          <a:latin typeface="Montserrat" panose="00000500000000000000" pitchFamily="50" charset="0"/>
                        </a:rPr>
                        <a:t>ANAEROBIOS</a:t>
                      </a:r>
                      <a:endParaRPr sz="1800" b="1" u="none" strike="noStrike" cap="none" dirty="0">
                        <a:solidFill>
                          <a:srgbClr val="FFFFFF"/>
                        </a:solidFill>
                        <a:latin typeface="Montserrat" panose="00000500000000000000" pitchFamily="50" charset="0"/>
                      </a:endParaRPr>
                    </a:p>
                  </a:txBody>
                  <a:tcPr marL="91450" marR="91450" marT="45725" marB="45725">
                    <a:lnL w="12650" cap="flat" cmpd="sng">
                      <a:solidFill>
                        <a:srgbClr val="FFFFFF"/>
                      </a:solidFill>
                      <a:prstDash val="solid"/>
                      <a:round/>
                      <a:headEnd type="none" w="sm" len="sm"/>
                      <a:tailEnd type="none" w="sm" len="sm"/>
                    </a:lnL>
                    <a:lnR w="12650" cap="flat" cmpd="sng">
                      <a:solidFill>
                        <a:srgbClr val="FFFFFF"/>
                      </a:solidFill>
                      <a:prstDash val="solid"/>
                      <a:round/>
                      <a:headEnd type="none" w="sm" len="sm"/>
                      <a:tailEnd type="none" w="sm" len="sm"/>
                    </a:lnR>
                    <a:lnT w="1265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solidFill>
                      <a:srgbClr val="6AA84F"/>
                    </a:solidFill>
                  </a:tcPr>
                </a:tc>
                <a:extLst>
                  <a:ext uri="{0D108BD9-81ED-4DB2-BD59-A6C34878D82A}">
                    <a16:rowId xmlns:a16="http://schemas.microsoft.com/office/drawing/2014/main" val="10000"/>
                  </a:ext>
                </a:extLst>
              </a:tr>
              <a:tr h="354050">
                <a:tc>
                  <a:txBody>
                    <a:bodyPr/>
                    <a:lstStyle/>
                    <a:p>
                      <a:pPr marL="0" marR="0" lvl="0" indent="0" algn="ctr" rtl="0">
                        <a:lnSpc>
                          <a:spcPct val="115000"/>
                        </a:lnSpc>
                        <a:spcBef>
                          <a:spcPts val="0"/>
                        </a:spcBef>
                        <a:spcAft>
                          <a:spcPts val="0"/>
                        </a:spcAft>
                        <a:buClr>
                          <a:srgbClr val="000000"/>
                        </a:buClr>
                        <a:buSzPts val="1800"/>
                        <a:buFont typeface="Arial"/>
                        <a:buNone/>
                      </a:pPr>
                      <a:r>
                        <a:rPr lang="es-ES" sz="1800" u="none" strike="noStrike" cap="none">
                          <a:solidFill>
                            <a:srgbClr val="002060"/>
                          </a:solidFill>
                          <a:latin typeface="Montserrat" panose="00000500000000000000" pitchFamily="50" charset="0"/>
                        </a:rPr>
                        <a:t>Estreptococo</a:t>
                      </a:r>
                      <a:endParaRPr sz="1800" u="none" strike="noStrike" cap="none">
                        <a:solidFill>
                          <a:srgbClr val="002060"/>
                        </a:solidFill>
                        <a:latin typeface="Montserrat" panose="00000500000000000000" pitchFamily="50" charset="0"/>
                      </a:endParaRPr>
                    </a:p>
                  </a:txBody>
                  <a:tcPr marL="91450" marR="91450" marT="45725" marB="45725">
                    <a:lnL w="12650" cap="flat" cmpd="sng">
                      <a:solidFill>
                        <a:srgbClr val="FFFFFF"/>
                      </a:solidFill>
                      <a:prstDash val="solid"/>
                      <a:round/>
                      <a:headEnd type="none" w="sm" len="sm"/>
                      <a:tailEnd type="none" w="sm" len="sm"/>
                    </a:lnL>
                    <a:lnR w="12650" cap="flat" cmpd="sng">
                      <a:solidFill>
                        <a:srgbClr val="FFFFFF"/>
                      </a:solidFill>
                      <a:prstDash val="solid"/>
                      <a:round/>
                      <a:headEnd type="none" w="sm" len="sm"/>
                      <a:tailEnd type="none" w="sm" len="sm"/>
                    </a:lnR>
                    <a:lnT w="38100" cap="flat" cmpd="sng">
                      <a:solidFill>
                        <a:srgbClr val="FFFFFF"/>
                      </a:solidFill>
                      <a:prstDash val="solid"/>
                      <a:round/>
                      <a:headEnd type="none" w="sm" len="sm"/>
                      <a:tailEnd type="none" w="sm" len="sm"/>
                    </a:lnT>
                    <a:lnB w="12650" cap="flat" cmpd="sng">
                      <a:solidFill>
                        <a:srgbClr val="FFFFFF"/>
                      </a:solidFill>
                      <a:prstDash val="solid"/>
                      <a:round/>
                      <a:headEnd type="none" w="sm" len="sm"/>
                      <a:tailEnd type="none" w="sm" len="sm"/>
                    </a:lnB>
                    <a:solidFill>
                      <a:srgbClr val="D9EAD3"/>
                    </a:solidFill>
                  </a:tcPr>
                </a:tc>
                <a:tc>
                  <a:txBody>
                    <a:bodyPr/>
                    <a:lstStyle/>
                    <a:p>
                      <a:pPr marL="0" marR="0" lvl="0" indent="0" algn="ctr" rtl="0">
                        <a:lnSpc>
                          <a:spcPct val="115000"/>
                        </a:lnSpc>
                        <a:spcBef>
                          <a:spcPts val="0"/>
                        </a:spcBef>
                        <a:spcAft>
                          <a:spcPts val="0"/>
                        </a:spcAft>
                        <a:buClr>
                          <a:srgbClr val="000000"/>
                        </a:buClr>
                        <a:buSzPts val="1800"/>
                        <a:buFont typeface="Arial"/>
                        <a:buNone/>
                      </a:pPr>
                      <a:r>
                        <a:rPr lang="es-ES" sz="1800" u="none" strike="noStrike" cap="none">
                          <a:solidFill>
                            <a:srgbClr val="002060"/>
                          </a:solidFill>
                          <a:latin typeface="Montserrat" panose="00000500000000000000" pitchFamily="50" charset="0"/>
                        </a:rPr>
                        <a:t>Bacteroides fragilis</a:t>
                      </a:r>
                      <a:endParaRPr sz="1800" u="none" strike="noStrike" cap="none">
                        <a:solidFill>
                          <a:srgbClr val="002060"/>
                        </a:solidFill>
                        <a:latin typeface="Montserrat" panose="00000500000000000000" pitchFamily="50" charset="0"/>
                      </a:endParaRPr>
                    </a:p>
                  </a:txBody>
                  <a:tcPr marL="91450" marR="91450" marT="45725" marB="45725">
                    <a:lnL w="12650" cap="flat" cmpd="sng">
                      <a:solidFill>
                        <a:srgbClr val="FFFFFF"/>
                      </a:solidFill>
                      <a:prstDash val="solid"/>
                      <a:round/>
                      <a:headEnd type="none" w="sm" len="sm"/>
                      <a:tailEnd type="none" w="sm" len="sm"/>
                    </a:lnL>
                    <a:lnR w="12650" cap="flat" cmpd="sng">
                      <a:solidFill>
                        <a:srgbClr val="FFFFFF"/>
                      </a:solidFill>
                      <a:prstDash val="solid"/>
                      <a:round/>
                      <a:headEnd type="none" w="sm" len="sm"/>
                      <a:tailEnd type="none" w="sm" len="sm"/>
                    </a:lnR>
                    <a:lnT w="38100" cap="flat" cmpd="sng">
                      <a:solidFill>
                        <a:srgbClr val="FFFFFF"/>
                      </a:solidFill>
                      <a:prstDash val="solid"/>
                      <a:round/>
                      <a:headEnd type="none" w="sm" len="sm"/>
                      <a:tailEnd type="none" w="sm" len="sm"/>
                    </a:lnT>
                    <a:lnB w="12650" cap="flat" cmpd="sng">
                      <a:solidFill>
                        <a:srgbClr val="FFFFFF"/>
                      </a:solidFill>
                      <a:prstDash val="solid"/>
                      <a:round/>
                      <a:headEnd type="none" w="sm" len="sm"/>
                      <a:tailEnd type="none" w="sm" len="sm"/>
                    </a:lnB>
                    <a:solidFill>
                      <a:srgbClr val="D9EAD3"/>
                    </a:solidFill>
                  </a:tcPr>
                </a:tc>
                <a:extLst>
                  <a:ext uri="{0D108BD9-81ED-4DB2-BD59-A6C34878D82A}">
                    <a16:rowId xmlns:a16="http://schemas.microsoft.com/office/drawing/2014/main" val="10001"/>
                  </a:ext>
                </a:extLst>
              </a:tr>
              <a:tr h="354050">
                <a:tc>
                  <a:txBody>
                    <a:bodyPr/>
                    <a:lstStyle/>
                    <a:p>
                      <a:pPr marL="0" marR="0" lvl="0" indent="0" algn="ctr" rtl="0">
                        <a:lnSpc>
                          <a:spcPct val="115000"/>
                        </a:lnSpc>
                        <a:spcBef>
                          <a:spcPts val="0"/>
                        </a:spcBef>
                        <a:spcAft>
                          <a:spcPts val="0"/>
                        </a:spcAft>
                        <a:buClr>
                          <a:srgbClr val="000000"/>
                        </a:buClr>
                        <a:buSzPts val="1800"/>
                        <a:buFont typeface="Arial"/>
                        <a:buNone/>
                      </a:pPr>
                      <a:r>
                        <a:rPr lang="es-ES" sz="1800" u="none" strike="noStrike" cap="none">
                          <a:solidFill>
                            <a:srgbClr val="002060"/>
                          </a:solidFill>
                          <a:latin typeface="Montserrat" panose="00000500000000000000" pitchFamily="50" charset="0"/>
                        </a:rPr>
                        <a:t>Estafilococo</a:t>
                      </a:r>
                      <a:endParaRPr sz="1800" u="none" strike="noStrike" cap="none">
                        <a:solidFill>
                          <a:srgbClr val="002060"/>
                        </a:solidFill>
                        <a:latin typeface="Montserrat" panose="00000500000000000000" pitchFamily="50" charset="0"/>
                      </a:endParaRPr>
                    </a:p>
                  </a:txBody>
                  <a:tcPr marL="91450" marR="91450" marT="45725" marB="45725">
                    <a:lnL w="12650" cap="flat" cmpd="sng">
                      <a:solidFill>
                        <a:srgbClr val="FFFFFF"/>
                      </a:solidFill>
                      <a:prstDash val="solid"/>
                      <a:round/>
                      <a:headEnd type="none" w="sm" len="sm"/>
                      <a:tailEnd type="none" w="sm" len="sm"/>
                    </a:lnL>
                    <a:lnR w="12650" cap="flat" cmpd="sng">
                      <a:solidFill>
                        <a:srgbClr val="FFFFFF"/>
                      </a:solidFill>
                      <a:prstDash val="solid"/>
                      <a:round/>
                      <a:headEnd type="none" w="sm" len="sm"/>
                      <a:tailEnd type="none" w="sm" len="sm"/>
                    </a:lnR>
                    <a:lnT w="12650" cap="flat" cmpd="sng">
                      <a:solidFill>
                        <a:srgbClr val="FFFFFF"/>
                      </a:solidFill>
                      <a:prstDash val="solid"/>
                      <a:round/>
                      <a:headEnd type="none" w="sm" len="sm"/>
                      <a:tailEnd type="none" w="sm" len="sm"/>
                    </a:lnT>
                    <a:lnB w="12650" cap="flat" cmpd="sng">
                      <a:solidFill>
                        <a:srgbClr val="FFFFFF"/>
                      </a:solidFill>
                      <a:prstDash val="solid"/>
                      <a:round/>
                      <a:headEnd type="none" w="sm" len="sm"/>
                      <a:tailEnd type="none" w="sm" len="sm"/>
                    </a:lnB>
                    <a:solidFill>
                      <a:srgbClr val="D9EAD3"/>
                    </a:solidFill>
                  </a:tcPr>
                </a:tc>
                <a:tc>
                  <a:txBody>
                    <a:bodyPr/>
                    <a:lstStyle/>
                    <a:p>
                      <a:pPr marL="0" marR="0" lvl="0" indent="0" algn="ctr" rtl="0">
                        <a:lnSpc>
                          <a:spcPct val="115000"/>
                        </a:lnSpc>
                        <a:spcBef>
                          <a:spcPts val="0"/>
                        </a:spcBef>
                        <a:spcAft>
                          <a:spcPts val="0"/>
                        </a:spcAft>
                        <a:buClr>
                          <a:srgbClr val="000000"/>
                        </a:buClr>
                        <a:buSzPts val="1800"/>
                        <a:buFont typeface="Arial"/>
                        <a:buNone/>
                      </a:pPr>
                      <a:r>
                        <a:rPr lang="es-ES" sz="1800" u="none" strike="noStrike" cap="none">
                          <a:solidFill>
                            <a:srgbClr val="002060"/>
                          </a:solidFill>
                          <a:latin typeface="Montserrat" panose="00000500000000000000" pitchFamily="50" charset="0"/>
                        </a:rPr>
                        <a:t>Porphyromonas</a:t>
                      </a:r>
                      <a:endParaRPr sz="1800" u="none" strike="noStrike" cap="none">
                        <a:solidFill>
                          <a:srgbClr val="002060"/>
                        </a:solidFill>
                        <a:latin typeface="Montserrat" panose="00000500000000000000" pitchFamily="50" charset="0"/>
                      </a:endParaRPr>
                    </a:p>
                  </a:txBody>
                  <a:tcPr marL="91450" marR="91450" marT="45725" marB="45725">
                    <a:lnL w="12650" cap="flat" cmpd="sng">
                      <a:solidFill>
                        <a:srgbClr val="FFFFFF"/>
                      </a:solidFill>
                      <a:prstDash val="solid"/>
                      <a:round/>
                      <a:headEnd type="none" w="sm" len="sm"/>
                      <a:tailEnd type="none" w="sm" len="sm"/>
                    </a:lnL>
                    <a:lnR w="12650" cap="flat" cmpd="sng">
                      <a:solidFill>
                        <a:srgbClr val="FFFFFF"/>
                      </a:solidFill>
                      <a:prstDash val="solid"/>
                      <a:round/>
                      <a:headEnd type="none" w="sm" len="sm"/>
                      <a:tailEnd type="none" w="sm" len="sm"/>
                    </a:lnR>
                    <a:lnT w="12650" cap="flat" cmpd="sng">
                      <a:solidFill>
                        <a:srgbClr val="FFFFFF"/>
                      </a:solidFill>
                      <a:prstDash val="solid"/>
                      <a:round/>
                      <a:headEnd type="none" w="sm" len="sm"/>
                      <a:tailEnd type="none" w="sm" len="sm"/>
                    </a:lnT>
                    <a:lnB w="12650" cap="flat" cmpd="sng">
                      <a:solidFill>
                        <a:srgbClr val="FFFFFF"/>
                      </a:solidFill>
                      <a:prstDash val="solid"/>
                      <a:round/>
                      <a:headEnd type="none" w="sm" len="sm"/>
                      <a:tailEnd type="none" w="sm" len="sm"/>
                    </a:lnB>
                    <a:solidFill>
                      <a:srgbClr val="D9EAD3"/>
                    </a:solidFill>
                  </a:tcPr>
                </a:tc>
                <a:extLst>
                  <a:ext uri="{0D108BD9-81ED-4DB2-BD59-A6C34878D82A}">
                    <a16:rowId xmlns:a16="http://schemas.microsoft.com/office/drawing/2014/main" val="10002"/>
                  </a:ext>
                </a:extLst>
              </a:tr>
              <a:tr h="354050">
                <a:tc>
                  <a:txBody>
                    <a:bodyPr/>
                    <a:lstStyle/>
                    <a:p>
                      <a:pPr marL="0" marR="0" lvl="0" indent="0" algn="ctr" rtl="0">
                        <a:lnSpc>
                          <a:spcPct val="115000"/>
                        </a:lnSpc>
                        <a:spcBef>
                          <a:spcPts val="0"/>
                        </a:spcBef>
                        <a:spcAft>
                          <a:spcPts val="0"/>
                        </a:spcAft>
                        <a:buClr>
                          <a:srgbClr val="000000"/>
                        </a:buClr>
                        <a:buSzPts val="1800"/>
                        <a:buFont typeface="Arial"/>
                        <a:buNone/>
                      </a:pPr>
                      <a:r>
                        <a:rPr lang="es-ES" sz="1800" u="none" strike="noStrike" cap="none" dirty="0" err="1">
                          <a:solidFill>
                            <a:srgbClr val="002060"/>
                          </a:solidFill>
                          <a:latin typeface="Montserrat" panose="00000500000000000000" pitchFamily="50" charset="0"/>
                        </a:rPr>
                        <a:t>Corynebacterium</a:t>
                      </a:r>
                      <a:endParaRPr sz="1800" u="none" strike="noStrike" cap="none" dirty="0">
                        <a:solidFill>
                          <a:srgbClr val="002060"/>
                        </a:solidFill>
                        <a:latin typeface="Montserrat" panose="00000500000000000000" pitchFamily="50" charset="0"/>
                      </a:endParaRPr>
                    </a:p>
                  </a:txBody>
                  <a:tcPr marL="91450" marR="91450" marT="45725" marB="45725">
                    <a:lnL w="12650" cap="flat" cmpd="sng">
                      <a:solidFill>
                        <a:srgbClr val="FFFFFF"/>
                      </a:solidFill>
                      <a:prstDash val="solid"/>
                      <a:round/>
                      <a:headEnd type="none" w="sm" len="sm"/>
                      <a:tailEnd type="none" w="sm" len="sm"/>
                    </a:lnL>
                    <a:lnR w="12650" cap="flat" cmpd="sng">
                      <a:solidFill>
                        <a:srgbClr val="FFFFFF"/>
                      </a:solidFill>
                      <a:prstDash val="solid"/>
                      <a:round/>
                      <a:headEnd type="none" w="sm" len="sm"/>
                      <a:tailEnd type="none" w="sm" len="sm"/>
                    </a:lnR>
                    <a:lnT w="12650" cap="flat" cmpd="sng">
                      <a:solidFill>
                        <a:srgbClr val="FFFFFF"/>
                      </a:solidFill>
                      <a:prstDash val="solid"/>
                      <a:round/>
                      <a:headEnd type="none" w="sm" len="sm"/>
                      <a:tailEnd type="none" w="sm" len="sm"/>
                    </a:lnT>
                    <a:lnB w="12650" cap="flat" cmpd="sng">
                      <a:solidFill>
                        <a:srgbClr val="FFFFFF"/>
                      </a:solidFill>
                      <a:prstDash val="solid"/>
                      <a:round/>
                      <a:headEnd type="none" w="sm" len="sm"/>
                      <a:tailEnd type="none" w="sm" len="sm"/>
                    </a:lnB>
                    <a:solidFill>
                      <a:srgbClr val="D9EAD3"/>
                    </a:solidFill>
                  </a:tcPr>
                </a:tc>
                <a:tc>
                  <a:txBody>
                    <a:bodyPr/>
                    <a:lstStyle/>
                    <a:p>
                      <a:pPr marL="0" marR="0" lvl="0" indent="0" algn="ctr" rtl="0">
                        <a:lnSpc>
                          <a:spcPct val="115000"/>
                        </a:lnSpc>
                        <a:spcBef>
                          <a:spcPts val="0"/>
                        </a:spcBef>
                        <a:spcAft>
                          <a:spcPts val="0"/>
                        </a:spcAft>
                        <a:buClr>
                          <a:srgbClr val="000000"/>
                        </a:buClr>
                        <a:buSzPts val="1800"/>
                        <a:buFont typeface="Arial"/>
                        <a:buNone/>
                      </a:pPr>
                      <a:r>
                        <a:rPr lang="es-ES" sz="1800" u="none" strike="noStrike" cap="none" dirty="0" err="1">
                          <a:solidFill>
                            <a:srgbClr val="002060"/>
                          </a:solidFill>
                          <a:latin typeface="Montserrat" panose="00000500000000000000" pitchFamily="50" charset="0"/>
                        </a:rPr>
                        <a:t>Fusobacterium</a:t>
                      </a:r>
                      <a:endParaRPr sz="1800" u="none" strike="noStrike" cap="none" dirty="0">
                        <a:solidFill>
                          <a:srgbClr val="002060"/>
                        </a:solidFill>
                        <a:latin typeface="Montserrat" panose="00000500000000000000" pitchFamily="50" charset="0"/>
                      </a:endParaRPr>
                    </a:p>
                  </a:txBody>
                  <a:tcPr marL="91450" marR="91450" marT="45725" marB="45725">
                    <a:lnL w="12650" cap="flat" cmpd="sng">
                      <a:solidFill>
                        <a:srgbClr val="FFFFFF"/>
                      </a:solidFill>
                      <a:prstDash val="solid"/>
                      <a:round/>
                      <a:headEnd type="none" w="sm" len="sm"/>
                      <a:tailEnd type="none" w="sm" len="sm"/>
                    </a:lnL>
                    <a:lnR w="12650" cap="flat" cmpd="sng">
                      <a:solidFill>
                        <a:srgbClr val="FFFFFF"/>
                      </a:solidFill>
                      <a:prstDash val="solid"/>
                      <a:round/>
                      <a:headEnd type="none" w="sm" len="sm"/>
                      <a:tailEnd type="none" w="sm" len="sm"/>
                    </a:lnR>
                    <a:lnT w="12650" cap="flat" cmpd="sng">
                      <a:solidFill>
                        <a:srgbClr val="FFFFFF"/>
                      </a:solidFill>
                      <a:prstDash val="solid"/>
                      <a:round/>
                      <a:headEnd type="none" w="sm" len="sm"/>
                      <a:tailEnd type="none" w="sm" len="sm"/>
                    </a:lnT>
                    <a:lnB w="12650" cap="flat" cmpd="sng">
                      <a:solidFill>
                        <a:srgbClr val="FFFFFF"/>
                      </a:solidFill>
                      <a:prstDash val="solid"/>
                      <a:round/>
                      <a:headEnd type="none" w="sm" len="sm"/>
                      <a:tailEnd type="none" w="sm" len="sm"/>
                    </a:lnB>
                    <a:solidFill>
                      <a:srgbClr val="D9EAD3"/>
                    </a:solidFill>
                  </a:tcPr>
                </a:tc>
                <a:extLst>
                  <a:ext uri="{0D108BD9-81ED-4DB2-BD59-A6C34878D82A}">
                    <a16:rowId xmlns:a16="http://schemas.microsoft.com/office/drawing/2014/main" val="10003"/>
                  </a:ext>
                </a:extLst>
              </a:tr>
              <a:tr h="511950">
                <a:tc gridSpan="2">
                  <a:txBody>
                    <a:bodyPr/>
                    <a:lstStyle/>
                    <a:p>
                      <a:pPr marL="0" marR="0" lvl="0" indent="0" algn="ctr" rtl="0">
                        <a:lnSpc>
                          <a:spcPct val="115000"/>
                        </a:lnSpc>
                        <a:spcBef>
                          <a:spcPts val="0"/>
                        </a:spcBef>
                        <a:spcAft>
                          <a:spcPts val="0"/>
                        </a:spcAft>
                        <a:buClr>
                          <a:srgbClr val="000000"/>
                        </a:buClr>
                        <a:buSzPts val="2800"/>
                        <a:buFont typeface="Arial"/>
                        <a:buNone/>
                      </a:pPr>
                      <a:r>
                        <a:rPr lang="es-ES" sz="2800" b="1" u="none" strike="noStrike" cap="none" dirty="0" err="1">
                          <a:solidFill>
                            <a:srgbClr val="002060"/>
                          </a:solidFill>
                          <a:latin typeface="Montserrat" panose="00000500000000000000" pitchFamily="50" charset="0"/>
                        </a:rPr>
                        <a:t>Pasteurella</a:t>
                      </a:r>
                      <a:r>
                        <a:rPr lang="es-ES" sz="2800" b="1" u="none" strike="noStrike" cap="none" dirty="0">
                          <a:solidFill>
                            <a:srgbClr val="002060"/>
                          </a:solidFill>
                          <a:latin typeface="Montserrat" panose="00000500000000000000" pitchFamily="50" charset="0"/>
                        </a:rPr>
                        <a:t> </a:t>
                      </a:r>
                      <a:r>
                        <a:rPr lang="es-ES" sz="2800" b="1" u="none" strike="noStrike" cap="none" dirty="0" err="1">
                          <a:solidFill>
                            <a:srgbClr val="002060"/>
                          </a:solidFill>
                          <a:latin typeface="Montserrat" panose="00000500000000000000" pitchFamily="50" charset="0"/>
                        </a:rPr>
                        <a:t>Multocida</a:t>
                      </a:r>
                      <a:endParaRPr sz="2800" b="1" u="none" strike="noStrike" cap="none" dirty="0">
                        <a:solidFill>
                          <a:srgbClr val="002060"/>
                        </a:solidFill>
                        <a:latin typeface="Montserrat" panose="00000500000000000000" pitchFamily="50" charset="0"/>
                      </a:endParaRPr>
                    </a:p>
                  </a:txBody>
                  <a:tcPr marL="91450" marR="91450" marT="45725" marB="45725">
                    <a:lnL w="12650" cap="flat" cmpd="sng">
                      <a:solidFill>
                        <a:srgbClr val="FFFFFF"/>
                      </a:solidFill>
                      <a:prstDash val="solid"/>
                      <a:round/>
                      <a:headEnd type="none" w="sm" len="sm"/>
                      <a:tailEnd type="none" w="sm" len="sm"/>
                    </a:lnL>
                    <a:lnR w="12650" cap="flat" cmpd="sng">
                      <a:solidFill>
                        <a:srgbClr val="FFFFFF"/>
                      </a:solidFill>
                      <a:prstDash val="solid"/>
                      <a:round/>
                      <a:headEnd type="none" w="sm" len="sm"/>
                      <a:tailEnd type="none" w="sm" len="sm"/>
                    </a:lnR>
                    <a:lnT w="12650" cap="flat" cmpd="sng">
                      <a:solidFill>
                        <a:srgbClr val="FFFFFF"/>
                      </a:solidFill>
                      <a:prstDash val="solid"/>
                      <a:round/>
                      <a:headEnd type="none" w="sm" len="sm"/>
                      <a:tailEnd type="none" w="sm" len="sm"/>
                    </a:lnT>
                    <a:lnB w="12650" cap="flat" cmpd="sng">
                      <a:solidFill>
                        <a:srgbClr val="FFFFFF"/>
                      </a:solidFill>
                      <a:prstDash val="solid"/>
                      <a:round/>
                      <a:headEnd type="none" w="sm" len="sm"/>
                      <a:tailEnd type="none" w="sm" len="sm"/>
                    </a:lnB>
                    <a:solidFill>
                      <a:srgbClr val="D9EAD3"/>
                    </a:solidFill>
                  </a:tcPr>
                </a:tc>
                <a:tc hMerge="1">
                  <a:txBody>
                    <a:bodyPr/>
                    <a:lstStyle/>
                    <a:p>
                      <a:endParaRPr lang="es-CO"/>
                    </a:p>
                  </a:txBody>
                  <a:tcPr/>
                </a:tc>
                <a:extLst>
                  <a:ext uri="{0D108BD9-81ED-4DB2-BD59-A6C34878D82A}">
                    <a16:rowId xmlns:a16="http://schemas.microsoft.com/office/drawing/2014/main" val="10004"/>
                  </a:ext>
                </a:extLst>
              </a:tr>
            </a:tbl>
          </a:graphicData>
        </a:graphic>
      </p:graphicFrame>
      <p:pic>
        <p:nvPicPr>
          <p:cNvPr id="2052" name="Picture 4">
            <a:extLst>
              <a:ext uri="{FF2B5EF4-FFF2-40B4-BE49-F238E27FC236}">
                <a16:creationId xmlns:a16="http://schemas.microsoft.com/office/drawing/2014/main" id="{DA76CC97-8B45-6D4D-94D6-E277B1E6141B}"/>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9183750" y="343605"/>
            <a:ext cx="2794782" cy="3513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3199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oogle Shape;105;p11">
            <a:extLst>
              <a:ext uri="{FF2B5EF4-FFF2-40B4-BE49-F238E27FC236}">
                <a16:creationId xmlns:a16="http://schemas.microsoft.com/office/drawing/2014/main" id="{E7818BC9-AED7-C942-8EE5-E45C72B77AED}"/>
              </a:ext>
            </a:extLst>
          </p:cNvPr>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1096578" y="230213"/>
            <a:ext cx="4648200" cy="3404443"/>
          </a:xfrm>
          <a:prstGeom prst="rect">
            <a:avLst/>
          </a:prstGeom>
          <a:noFill/>
          <a:ln>
            <a:noFill/>
          </a:ln>
        </p:spPr>
      </p:pic>
      <p:pic>
        <p:nvPicPr>
          <p:cNvPr id="6" name="Google Shape;187;p22">
            <a:extLst>
              <a:ext uri="{FF2B5EF4-FFF2-40B4-BE49-F238E27FC236}">
                <a16:creationId xmlns:a16="http://schemas.microsoft.com/office/drawing/2014/main" id="{A51E816F-9694-5648-8AE3-7E42694BFAA6}"/>
              </a:ext>
            </a:extLst>
          </p:cNvPr>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6648452" y="1932435"/>
            <a:ext cx="4329482" cy="4445391"/>
          </a:xfrm>
          <a:prstGeom prst="rect">
            <a:avLst/>
          </a:prstGeom>
          <a:noFill/>
          <a:ln>
            <a:noFill/>
          </a:ln>
        </p:spPr>
      </p:pic>
    </p:spTree>
    <p:extLst>
      <p:ext uri="{BB962C8B-B14F-4D97-AF65-F5344CB8AC3E}">
        <p14:creationId xmlns:p14="http://schemas.microsoft.com/office/powerpoint/2010/main" val="3943467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53E4D-2987-2E40-9BB4-53329FB22B22}"/>
              </a:ext>
            </a:extLst>
          </p:cNvPr>
          <p:cNvSpPr>
            <a:spLocks noGrp="1"/>
          </p:cNvSpPr>
          <p:nvPr>
            <p:ph type="title"/>
          </p:nvPr>
        </p:nvSpPr>
        <p:spPr>
          <a:xfrm>
            <a:off x="771525" y="737877"/>
            <a:ext cx="10515600" cy="1325563"/>
          </a:xfrm>
        </p:spPr>
        <p:txBody>
          <a:bodyPr>
            <a:normAutofit/>
          </a:bodyPr>
          <a:lstStyle/>
          <a:p>
            <a:pPr lvl="0"/>
            <a:r>
              <a:rPr lang="en-CO" b="0" dirty="0"/>
              <a:t>1. </a:t>
            </a:r>
            <a:r>
              <a:rPr lang="es-ES" b="0" dirty="0"/>
              <a:t>¿Habrá secuelas si no la suturo?</a:t>
            </a:r>
            <a:br>
              <a:rPr lang="es-ES" b="0" dirty="0"/>
            </a:br>
            <a:endParaRPr lang="en-CO" b="0" dirty="0"/>
          </a:p>
        </p:txBody>
      </p:sp>
      <p:sp>
        <p:nvSpPr>
          <p:cNvPr id="5" name="Title 1">
            <a:extLst>
              <a:ext uri="{FF2B5EF4-FFF2-40B4-BE49-F238E27FC236}">
                <a16:creationId xmlns:a16="http://schemas.microsoft.com/office/drawing/2014/main" id="{2EEF464C-B867-5445-BC93-15A7C96076F2}"/>
              </a:ext>
            </a:extLst>
          </p:cNvPr>
          <p:cNvSpPr txBox="1">
            <a:spLocks/>
          </p:cNvSpPr>
          <p:nvPr/>
        </p:nvSpPr>
        <p:spPr>
          <a:xfrm>
            <a:off x="2089635" y="2222327"/>
            <a:ext cx="9836726" cy="24133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ES" b="0" dirty="0"/>
              <a:t>2. ¿Puedo hacer un adecuado lavado y  desbridamiento?</a:t>
            </a:r>
            <a:endParaRPr lang="en-CO" b="0" dirty="0"/>
          </a:p>
          <a:p>
            <a:pPr algn="ctr"/>
            <a:endParaRPr lang="en-CO" b="0" dirty="0"/>
          </a:p>
        </p:txBody>
      </p:sp>
      <p:sp>
        <p:nvSpPr>
          <p:cNvPr id="6" name="Title 1">
            <a:extLst>
              <a:ext uri="{FF2B5EF4-FFF2-40B4-BE49-F238E27FC236}">
                <a16:creationId xmlns:a16="http://schemas.microsoft.com/office/drawing/2014/main" id="{68C0682C-170B-0846-8789-8A9C4D430824}"/>
              </a:ext>
            </a:extLst>
          </p:cNvPr>
          <p:cNvSpPr txBox="1">
            <a:spLocks/>
          </p:cNvSpPr>
          <p:nvPr/>
        </p:nvSpPr>
        <p:spPr>
          <a:xfrm>
            <a:off x="5021409" y="4674238"/>
            <a:ext cx="6837216" cy="24133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a:lstStyle>
          <a:p>
            <a:pPr algn="ctr"/>
            <a:r>
              <a:rPr lang="es-ES" b="0" dirty="0"/>
              <a:t>3. ¿Qué tan cerca tengo el recurso – remisión?</a:t>
            </a:r>
            <a:endParaRPr lang="en-CO" b="0" dirty="0"/>
          </a:p>
          <a:p>
            <a:pPr algn="ctr"/>
            <a:endParaRPr lang="en-CO" sz="5400" b="0" dirty="0"/>
          </a:p>
        </p:txBody>
      </p:sp>
    </p:spTree>
    <p:extLst>
      <p:ext uri="{BB962C8B-B14F-4D97-AF65-F5344CB8AC3E}">
        <p14:creationId xmlns:p14="http://schemas.microsoft.com/office/powerpoint/2010/main" val="3468858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28D6A-027D-3146-8B0A-AFB09AFD40BD}"/>
              </a:ext>
            </a:extLst>
          </p:cNvPr>
          <p:cNvSpPr>
            <a:spLocks noGrp="1"/>
          </p:cNvSpPr>
          <p:nvPr>
            <p:ph type="title"/>
          </p:nvPr>
        </p:nvSpPr>
        <p:spPr>
          <a:xfrm>
            <a:off x="838200" y="175897"/>
            <a:ext cx="10515600" cy="1325563"/>
          </a:xfrm>
        </p:spPr>
        <p:txBody>
          <a:bodyPr/>
          <a:lstStyle/>
          <a:p>
            <a:r>
              <a:rPr lang="en-CO" b="0" dirty="0"/>
              <a:t>A. Lavado y desbridamiento</a:t>
            </a:r>
          </a:p>
        </p:txBody>
      </p:sp>
      <p:sp>
        <p:nvSpPr>
          <p:cNvPr id="3" name="Content Placeholder 2">
            <a:extLst>
              <a:ext uri="{FF2B5EF4-FFF2-40B4-BE49-F238E27FC236}">
                <a16:creationId xmlns:a16="http://schemas.microsoft.com/office/drawing/2014/main" id="{A8453231-55FE-BA46-BBD8-C55C13102F4E}"/>
              </a:ext>
            </a:extLst>
          </p:cNvPr>
          <p:cNvSpPr>
            <a:spLocks noGrp="1"/>
          </p:cNvSpPr>
          <p:nvPr>
            <p:ph idx="1"/>
          </p:nvPr>
        </p:nvSpPr>
        <p:spPr>
          <a:xfrm>
            <a:off x="1011383" y="1825624"/>
            <a:ext cx="14699670" cy="3813175"/>
          </a:xfrm>
        </p:spPr>
        <p:txBody>
          <a:bodyPr>
            <a:normAutofit lnSpcReduction="10000"/>
          </a:bodyPr>
          <a:lstStyle/>
          <a:p>
            <a:r>
              <a:rPr lang="en-CO" sz="2800" dirty="0"/>
              <a:t>Abundante SSN</a:t>
            </a:r>
          </a:p>
          <a:p>
            <a:r>
              <a:rPr lang="en-CO" sz="2800" dirty="0"/>
              <a:t>Yodo – </a:t>
            </a:r>
            <a:r>
              <a:rPr lang="es-MX" sz="2800" dirty="0"/>
              <a:t>a</a:t>
            </a:r>
            <a:r>
              <a:rPr lang="en-CO" sz="2800" dirty="0"/>
              <a:t>ntisépticos – </a:t>
            </a:r>
            <a:r>
              <a:rPr lang="es-MX" sz="2800" b="1" dirty="0">
                <a:solidFill>
                  <a:srgbClr val="FF0000"/>
                </a:solidFill>
              </a:rPr>
              <a:t>d</a:t>
            </a:r>
            <a:r>
              <a:rPr lang="en-CO" sz="2800" b="1" dirty="0">
                <a:solidFill>
                  <a:srgbClr val="FF0000"/>
                </a:solidFill>
              </a:rPr>
              <a:t>etergentes </a:t>
            </a:r>
          </a:p>
          <a:p>
            <a:endParaRPr lang="en-CO" sz="2800" b="1" dirty="0"/>
          </a:p>
          <a:p>
            <a:pPr algn="ctr"/>
            <a:endParaRPr lang="es-MX" sz="2800" dirty="0"/>
          </a:p>
          <a:p>
            <a:pPr algn="ctr"/>
            <a:r>
              <a:rPr lang="en-CO" sz="2800" dirty="0">
                <a:solidFill>
                  <a:srgbClr val="002060"/>
                </a:solidFill>
              </a:rPr>
              <a:t>Retirar cuerpos extraños</a:t>
            </a:r>
            <a:r>
              <a:rPr lang="es-MX" sz="2800" dirty="0">
                <a:solidFill>
                  <a:srgbClr val="002060"/>
                </a:solidFill>
              </a:rPr>
              <a:t>.</a:t>
            </a:r>
            <a:endParaRPr lang="en-CO" sz="2800" dirty="0">
              <a:solidFill>
                <a:srgbClr val="002060"/>
              </a:solidFill>
            </a:endParaRPr>
          </a:p>
          <a:p>
            <a:pPr algn="ctr"/>
            <a:r>
              <a:rPr lang="en-US" sz="2800" dirty="0">
                <a:solidFill>
                  <a:srgbClr val="002060"/>
                </a:solidFill>
              </a:rPr>
              <a:t>R</a:t>
            </a:r>
            <a:r>
              <a:rPr lang="en-CO" sz="2800" dirty="0">
                <a:solidFill>
                  <a:srgbClr val="002060"/>
                </a:solidFill>
              </a:rPr>
              <a:t>etirar tejido macerado </a:t>
            </a:r>
            <a:br>
              <a:rPr lang="es-MX" sz="2800" dirty="0">
                <a:solidFill>
                  <a:srgbClr val="002060"/>
                </a:solidFill>
              </a:rPr>
            </a:br>
            <a:r>
              <a:rPr lang="en-CO" sz="2800" dirty="0">
                <a:solidFill>
                  <a:srgbClr val="002060"/>
                </a:solidFill>
              </a:rPr>
              <a:t>y macrocontaminado</a:t>
            </a:r>
            <a:r>
              <a:rPr lang="es-MX" sz="2800" dirty="0">
                <a:solidFill>
                  <a:srgbClr val="002060"/>
                </a:solidFill>
              </a:rPr>
              <a:t>.</a:t>
            </a:r>
            <a:endParaRPr lang="en-CO" sz="2800" dirty="0">
              <a:solidFill>
                <a:srgbClr val="002060"/>
              </a:solidFill>
            </a:endParaRPr>
          </a:p>
          <a:p>
            <a:pPr algn="ctr"/>
            <a:r>
              <a:rPr lang="en-CO" sz="2800" b="1" dirty="0">
                <a:solidFill>
                  <a:srgbClr val="002060"/>
                </a:solidFill>
              </a:rPr>
              <a:t>An</a:t>
            </a:r>
            <a:r>
              <a:rPr lang="es-MX" sz="2800" b="1" dirty="0">
                <a:solidFill>
                  <a:srgbClr val="002060"/>
                </a:solidFill>
              </a:rPr>
              <a:t>e</a:t>
            </a:r>
            <a:r>
              <a:rPr lang="en-CO" sz="2800" b="1" dirty="0">
                <a:solidFill>
                  <a:srgbClr val="002060"/>
                </a:solidFill>
              </a:rPr>
              <a:t>stesia local</a:t>
            </a:r>
            <a:r>
              <a:rPr lang="es-MX" sz="2800" b="1" dirty="0">
                <a:solidFill>
                  <a:srgbClr val="002060"/>
                </a:solidFill>
              </a:rPr>
              <a:t>.</a:t>
            </a:r>
            <a:endParaRPr lang="en-CO" sz="2800" b="1" dirty="0">
              <a:solidFill>
                <a:srgbClr val="002060"/>
              </a:solidFill>
            </a:endParaRPr>
          </a:p>
          <a:p>
            <a:endParaRPr lang="en-CO" b="1" dirty="0"/>
          </a:p>
        </p:txBody>
      </p:sp>
    </p:spTree>
    <p:extLst>
      <p:ext uri="{BB962C8B-B14F-4D97-AF65-F5344CB8AC3E}">
        <p14:creationId xmlns:p14="http://schemas.microsoft.com/office/powerpoint/2010/main" val="4091406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 id="{CD1CFEA7-C285-4D64-B998-B77C0839C080}" vid="{BECAA0F5-D504-4101-B8E0-AAB2FE77096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359</TotalTime>
  <Words>1940</Words>
  <Application>Microsoft Office PowerPoint</Application>
  <PresentationFormat>Panorámica</PresentationFormat>
  <Paragraphs>233</Paragraphs>
  <Slides>34</Slides>
  <Notes>15</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34</vt:i4>
      </vt:variant>
    </vt:vector>
  </HeadingPairs>
  <TitlesOfParts>
    <vt:vector size="41" baseType="lpstr">
      <vt:lpstr>Arial</vt:lpstr>
      <vt:lpstr>Calibri</vt:lpstr>
      <vt:lpstr>Montserrat</vt:lpstr>
      <vt:lpstr>Roboto</vt:lpstr>
      <vt:lpstr>Times New Roman</vt:lpstr>
      <vt:lpstr>Wingdings</vt:lpstr>
      <vt:lpstr>Tema de Office</vt:lpstr>
      <vt:lpstr>Enfoque del paciente con mordeduras</vt:lpstr>
      <vt:lpstr>Introducción</vt:lpstr>
      <vt:lpstr>Presentación de PowerPoint</vt:lpstr>
      <vt:lpstr>Epidemiología</vt:lpstr>
      <vt:lpstr>Presentación de PowerPoint</vt:lpstr>
      <vt:lpstr>Presentación de PowerPoint</vt:lpstr>
      <vt:lpstr>Presentación de PowerPoint</vt:lpstr>
      <vt:lpstr>1. ¿Habrá secuelas si no la suturo? </vt:lpstr>
      <vt:lpstr>A. Lavado y desbridamiento</vt:lpstr>
      <vt:lpstr>B. ¿Suturar?</vt:lpstr>
      <vt:lpstr>B. ¿Suturar?</vt:lpstr>
      <vt:lpstr>B. ¿Suturar?</vt:lpstr>
      <vt:lpstr>B. ¿Suturar?</vt:lpstr>
      <vt:lpstr>B. ¿Suturar?</vt:lpstr>
      <vt:lpstr>Presentación de PowerPoint</vt:lpstr>
      <vt:lpstr>C. Antibioticoterapia</vt:lpstr>
      <vt:lpstr>¿Por qué usar antibiótico?</vt:lpstr>
      <vt:lpstr>¿En quién NO usar antibiótico?</vt:lpstr>
      <vt:lpstr>C. Antibióticoterapia</vt:lpstr>
      <vt:lpstr>C. Antibióticoterapia</vt:lpstr>
      <vt:lpstr>C. Antibióticoterapia</vt:lpstr>
      <vt:lpstr>C. Antibióticoterapia</vt:lpstr>
      <vt:lpstr>1. ¿Habrá secuelas si no la suturo? </vt:lpstr>
      <vt:lpstr>Presentación de PowerPoint</vt:lpstr>
      <vt:lpstr>Presentación de PowerPoint</vt:lpstr>
      <vt:lpstr>¿Cuándo considerar un reimplante?</vt:lpstr>
      <vt:lpstr>¿Cuándo considerar un reimplante?</vt:lpstr>
      <vt:lpstr>¿Cuándo considerar un reimplante?</vt:lpstr>
      <vt:lpstr>Presentación de PowerPoint</vt:lpstr>
      <vt:lpstr>Presentación de PowerPoint</vt:lpstr>
      <vt:lpstr>Presentación de PowerPoint</vt:lpstr>
      <vt:lpstr>Presentación de PowerPoint</vt:lpstr>
      <vt:lpstr>Conclusiones</vt:lpstr>
      <vt:lpstr>Juan.ciro1306@gmail.com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ana.cardonaga@outlook.es</dc:creator>
  <cp:lastModifiedBy>User</cp:lastModifiedBy>
  <cp:revision>59</cp:revision>
  <dcterms:created xsi:type="dcterms:W3CDTF">2020-11-12T02:46:13Z</dcterms:created>
  <dcterms:modified xsi:type="dcterms:W3CDTF">2021-02-25T19:10:17Z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582182</vt:lpwstr>
  </property>
  <property fmtid="{D5CDD505-2E9C-101B-9397-08002B2CF9AE}" name="NXPowerLiteSettings" pid="3">
    <vt:lpwstr>C7000400038000</vt:lpwstr>
  </property>
  <property fmtid="{D5CDD505-2E9C-101B-9397-08002B2CF9AE}" name="NXPowerLiteVersion" pid="4">
    <vt:lpwstr>S9.0.3</vt:lpwstr>
  </property>
</Properties>
</file>