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image/png" Extension="tmp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presentationml.tags+xml" PartName="/ppt/tags/tag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package.core-properties+xml" PartName="/docProps/core.xml"/>
  <Override ContentType="application/vnd.openxmlformats-officedocument.extended-properties+xml" PartName="/docProps/app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3"/>
  </p:notesMasterIdLst>
  <p:sldIdLst>
    <p:sldId id="256" r:id="rId2"/>
    <p:sldId id="257" r:id="rId3"/>
    <p:sldId id="292" r:id="rId4"/>
    <p:sldId id="258" r:id="rId5"/>
    <p:sldId id="290" r:id="rId6"/>
    <p:sldId id="259" r:id="rId7"/>
    <p:sldId id="293" r:id="rId8"/>
    <p:sldId id="294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87" r:id="rId21"/>
    <p:sldId id="271" r:id="rId22"/>
    <p:sldId id="295" r:id="rId23"/>
    <p:sldId id="272" r:id="rId24"/>
    <p:sldId id="273" r:id="rId25"/>
    <p:sldId id="296" r:id="rId26"/>
    <p:sldId id="274" r:id="rId27"/>
    <p:sldId id="275" r:id="rId28"/>
    <p:sldId id="276" r:id="rId29"/>
    <p:sldId id="277" r:id="rId30"/>
    <p:sldId id="278" r:id="rId31"/>
    <p:sldId id="291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8" r:id="rId41"/>
    <p:sldId id="289" r:id="rId42"/>
  </p:sldIdLst>
  <p:sldSz cx="9144000" cy="5143500" type="screen16x9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e3b22cd8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e3b22cd8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VOC se asocia a inflamación, reducen dosis de opioide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e3b22cd8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e3b22cd8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VOC se asocia a inflamación, reducen dosis de opioide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742e6c4e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742e6c4e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b744515d8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b744515d8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b744515d8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b744515d8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744515d80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b744515d80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744515d80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b744515d80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7754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b744515d8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b744515d8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b744515d8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b744515d8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5564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b744515d8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b744515d80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6171c8c6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6171c8c6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The vaso-occlusive pain crisis in sickle cell disease: Definition,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pathophysiology, and management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b744515d80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b744515d80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b744515d80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b744515d80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91653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b744515d80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b744515d80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b744515d80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b744515d80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b744515d80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b744515d80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b744515d8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b744515d8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b744515d8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b744515d8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b744515d80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b744515d80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b744515d80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b744515d80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b744515d80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b744515d80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742e6c4e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742e6c4e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The vaso-occlusive pain crisis in sickle cell disease: Definition,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pathophysiology, and management</a:t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b744515d8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b744515d8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b744515d80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b744515d80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b744515d80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b744515d80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b744515d80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b744515d80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b744515d80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b744515d80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744515d8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744515d8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744515d80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744515d80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6171c8c6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b6171c8c6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The vaso-occlusive pain crisis in sickle cell disease: Definition,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pathophysiology, and management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e3b22cd8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e3b22cd8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The vaso-occlusive pain crisis in sickle cell disease: Definition,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pathophysiology, and management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6171c8c65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b6171c8c65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e3b22cd8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e3b22cd8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8950" y="2701528"/>
            <a:ext cx="497205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756003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03154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3274" y="273844"/>
            <a:ext cx="3086101" cy="435887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257173" y="273844"/>
            <a:ext cx="3086101" cy="278243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99706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5117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1369219"/>
            <a:ext cx="8000998" cy="1567794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502241" y="2937013"/>
            <a:ext cx="5013109" cy="181001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738421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146835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5187" y="2756298"/>
            <a:ext cx="5280163" cy="1125140"/>
          </a:xfrm>
        </p:spPr>
        <p:txBody>
          <a:bodyPr/>
          <a:lstStyle>
            <a:lvl1pPr marL="0" indent="0">
              <a:buNone/>
              <a:defRPr sz="1800">
                <a:solidFill>
                  <a:srgbClr val="152B48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083231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43908" y="1369219"/>
            <a:ext cx="5071442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400714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21546" y="1260872"/>
            <a:ext cx="5094995" cy="61793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21546" y="1878806"/>
            <a:ext cx="5094995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325411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9613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082470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9003" y="823292"/>
            <a:ext cx="4752095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650" y="1697831"/>
            <a:ext cx="2949178" cy="154305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358904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45359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7459" y="1796496"/>
            <a:ext cx="2949178" cy="145359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940445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97916" y="1369219"/>
            <a:ext cx="5275193" cy="3398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066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1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303020" y="651272"/>
            <a:ext cx="6858000" cy="179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Anemia falciforme	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085975" y="2453641"/>
            <a:ext cx="4972050" cy="12418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Simón Cano Rodas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Residente Medicina Interna</a:t>
            </a:r>
            <a:endParaRPr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CRISIS VASO OCLUSIVA (VOC)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Causa 95% de las hospitalizaciones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Frecuencia de VOC junto síndrome torácico agudo (ACS)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Predictores de mortalidad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Impacto en calidad de vida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CRISIS VASO OCLUSIVA (VOC)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4455042" y="1233377"/>
            <a:ext cx="4377258" cy="33354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Factores desencadenantes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s" dirty="0"/>
              <a:t>Hipoxemia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dirty="0"/>
              <a:t>Deshidratación (Vómito/Diarrea)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dirty="0"/>
              <a:t>Infección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dirty="0"/>
              <a:t>Fiebre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dirty="0"/>
              <a:t>Estrés físico/emocional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dirty="0"/>
              <a:t>Trauma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dirty="0"/>
              <a:t>Diuréticos, esteroides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Clínica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838352" y="1350335"/>
            <a:ext cx="4993947" cy="32185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Inicio súbito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Punzante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Región lumbar, articulaciones y extremidades.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dirty="0"/>
              <a:t>Otras causas de dolor: Necrosis avascular, úlceras, OMC, neuropático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FACTORES DE RIESGO</a:t>
            </a:r>
            <a:endParaRPr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2713E92-31DD-4C55-8D9F-6304C06F9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041" y="1152475"/>
            <a:ext cx="4029637" cy="341042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TRATAMIENTO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4295552" y="1233377"/>
            <a:ext cx="4536747" cy="33354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Opioides (30 minutos)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Morfina - Hidromorfona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Acetaminofen - AINES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AINES - crisis leve a moderada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** OJO: nefropatía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dirty="0"/>
              <a:t>Otros: Hidratación, antieméticos, O2 si hay hipoxia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TRATAMIENTO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5124892" y="1169581"/>
            <a:ext cx="3707407" cy="33992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Hidroxiurea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3 crisis en 3 meses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Dolor que interfiere en calidad de vida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ACS grave o recurrente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dirty="0"/>
              <a:t>44% menos VOC vs placebo, reducción mortalidad 40% a 9 años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INFECCIONES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Hipoesplenismo funcional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Infecciones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S. pneumoniae, N. meningitides, H. influenzae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Síndrome torácico agudo</a:t>
            </a:r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3795822" y="1116419"/>
            <a:ext cx="5036477" cy="34524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dirty="0"/>
              <a:t>Definición:</a:t>
            </a:r>
            <a:endParaRPr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Infiltrado nuevo en la Rx usualmente acompañado de fiebre, dolor en tórax, taquipnea, sibilancias o tos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b="1" dirty="0"/>
              <a:t>Causas:</a:t>
            </a:r>
            <a:endParaRPr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Infección, hipoventilación asociada al dolor/sedación, embolismo graso (infarto óseo)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dirty="0"/>
              <a:t>38% se encuentra causa infecciosa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Síndrome torácico agudo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3732028" y="1297171"/>
            <a:ext cx="5100272" cy="32717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Niños: Mycoplasma, virus sincitial respiratorio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Adultos: Chlamydia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Otros agentes - neumococo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Ceftriaxona + macrólido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CO" dirty="0"/>
              <a:t>Casos graves: transfusión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Síndrome torácico agudo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body" idx="1"/>
          </p:nvPr>
        </p:nvSpPr>
        <p:spPr>
          <a:xfrm>
            <a:off x="4572000" y="1286539"/>
            <a:ext cx="4260300" cy="32823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Infiltrado aparece 24-48 horas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OJO: diagnóstico diferencial TEP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ASH: recambios o transfusión simple  en ACS “moderado”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Simple si Hb &lt;9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Grave: Caída rápida de Hb , hipoxemia grave, requerimiento de VM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Automatizado disminuye HbS más rápido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Introducción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615070" y="1180213"/>
            <a:ext cx="5217230" cy="33886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Hemoglobinopatía más común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300.000 casos nuevos anuales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EEUU 230.000 Ingresos anuales a hospitales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dirty="0"/>
              <a:t>2.4 Billones $US 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Síndrome torácico agudo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body" idx="1"/>
          </p:nvPr>
        </p:nvSpPr>
        <p:spPr>
          <a:xfrm>
            <a:off x="4295552" y="1201479"/>
            <a:ext cx="4536747" cy="33673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Otras recomendaciones de transfusión: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Alto riesgo de complicaciones (Cardiopatía, falla respiratoria)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Anemia &lt;6g/</a:t>
            </a:r>
            <a:r>
              <a:rPr lang="es-ES" dirty="0" err="1"/>
              <a:t>dL</a:t>
            </a:r>
            <a:endParaRPr lang="es-E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Ausencia de mejoría luego de 72 horas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Condiciones especiales (POP, Posparto, embarazo)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 err="1"/>
              <a:t>HbS</a:t>
            </a:r>
            <a:r>
              <a:rPr lang="es-ES" dirty="0"/>
              <a:t>&lt;30%, </a:t>
            </a:r>
            <a:r>
              <a:rPr lang="es-ES" dirty="0" err="1"/>
              <a:t>Hto</a:t>
            </a:r>
            <a:r>
              <a:rPr lang="es-ES" dirty="0"/>
              <a:t> post aféresis 28-30%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6529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Stroke</a:t>
            </a:r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3806456" y="1152475"/>
            <a:ext cx="5025844" cy="24625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Isquémico en la infancia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*5-10% de los niños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3-4 décadas - Hemorrágico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dirty="0"/>
              <a:t>TRATAMIENTO: Transfusión con recambio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dirty="0"/>
              <a:t>Meta HbS menor 30%</a:t>
            </a: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Stroke</a:t>
            </a:r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3806456" y="1152475"/>
            <a:ext cx="5025844" cy="24625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dirty="0"/>
              <a:t>Mantener Hb 10g/dL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dirty="0"/>
              <a:t>Evitar hiperviscocidad (Hto&lt;30%)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dirty="0"/>
              <a:t>Automatizado si se descartó sangrado (Citrato)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3156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311700" y="136681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Anemia aguda, secuestro hepático/esplénico</a:t>
            </a:r>
            <a:endParaRPr dirty="0"/>
          </a:p>
        </p:txBody>
      </p:sp>
      <p:sp>
        <p:nvSpPr>
          <p:cNvPr id="151" name="Google Shape;151;p29"/>
          <p:cNvSpPr txBox="1">
            <a:spLocks noGrp="1"/>
          </p:cNvSpPr>
          <p:nvPr>
            <p:ph type="body" idx="1"/>
          </p:nvPr>
        </p:nvSpPr>
        <p:spPr>
          <a:xfrm>
            <a:off x="311700" y="129725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Hepato/esplenomegalia - Secuestro hepático/esplénico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Parvovirus B19, CMV, Ebstein Barr - crisis aplásica (Hb&gt;2gr/dL)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Hemólisis aguda- preguntar por hemoderivados (Extrainstitucionales)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dirty="0"/>
              <a:t>Se recomienda fenotipo extendido para todos estos pacientes antes de hemoderivados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CRISIS HEPÁTICA AGUDA</a:t>
            </a:r>
            <a:endParaRPr/>
          </a:p>
        </p:txBody>
      </p:sp>
      <p:sp>
        <p:nvSpPr>
          <p:cNvPr id="157" name="Google Shape;157;p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10%  de los pacientes con VOC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Fiebre, dolor hipocondrio derecho e ictericia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Hepatomegalia dolorosa</a:t>
            </a: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CRISIS HEPÁTICA AGUDA</a:t>
            </a:r>
            <a:endParaRPr/>
          </a:p>
        </p:txBody>
      </p:sp>
      <p:sp>
        <p:nvSpPr>
          <p:cNvPr id="157" name="Google Shape;157;p30"/>
          <p:cNvSpPr txBox="1">
            <a:spLocks noGrp="1"/>
          </p:cNvSpPr>
          <p:nvPr>
            <p:ph type="body" idx="1"/>
          </p:nvPr>
        </p:nvSpPr>
        <p:spPr>
          <a:xfrm>
            <a:off x="3530008" y="1562985"/>
            <a:ext cx="5302291" cy="30058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-ES" dirty="0"/>
              <a:t>Es generada por obstrucción de sinusoides - isquemia -infarto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-ES" dirty="0"/>
              <a:t>ALT/AST elevadas 1-3 veces LSN, Hiperbilirrubinemia directa (&lt;15)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-ES" dirty="0"/>
              <a:t>Alteraciones bioquímicas resuelven 3-14 días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ES" dirty="0"/>
              <a:t>Tratamiento de soporte de VOC</a:t>
            </a:r>
          </a:p>
        </p:txBody>
      </p:sp>
    </p:spTree>
    <p:extLst>
      <p:ext uri="{BB962C8B-B14F-4D97-AF65-F5344CB8AC3E}">
        <p14:creationId xmlns:p14="http://schemas.microsoft.com/office/powerpoint/2010/main" val="3362892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SECUESTRO HEPÁTICO AGUDO</a:t>
            </a:r>
            <a:endParaRPr/>
          </a:p>
        </p:txBody>
      </p:sp>
      <p:sp>
        <p:nvSpPr>
          <p:cNvPr id="163" name="Google Shape;163;p3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Secuestro de eritrocitos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Dolor hipocondrio derecho - hepatomegalia - Anemia progresiva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Disminución Hto y aumento de reticulocitos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SECUESTRO HEPÁTICO AGUDO</a:t>
            </a:r>
            <a:endParaRPr/>
          </a:p>
        </p:txBody>
      </p:sp>
      <p:sp>
        <p:nvSpPr>
          <p:cNvPr id="169" name="Google Shape;169;p32"/>
          <p:cNvSpPr txBox="1">
            <a:spLocks noGrp="1"/>
          </p:cNvSpPr>
          <p:nvPr>
            <p:ph type="body" idx="1"/>
          </p:nvPr>
        </p:nvSpPr>
        <p:spPr>
          <a:xfrm>
            <a:off x="3285460" y="1222743"/>
            <a:ext cx="5546840" cy="3346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Hiperbilirrubinemia marcada (24mg/dL) - Conjugada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FA elevada 650 IU/L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Transaminasas normales usualmente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Tratamiento de soporte, Transfusiones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dirty="0"/>
              <a:t>Resolución 3-4 días - hiperviscosidad- Falla cardiaca, ACV, SCA</a:t>
            </a:r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COLESTASIS AGUDA INTRAHEPÁTICA</a:t>
            </a:r>
            <a:endParaRPr/>
          </a:p>
        </p:txBody>
      </p:sp>
      <p:sp>
        <p:nvSpPr>
          <p:cNvPr id="175" name="Google Shape;175;p33"/>
          <p:cNvSpPr txBox="1">
            <a:spLocks noGrp="1"/>
          </p:cNvSpPr>
          <p:nvPr>
            <p:ph type="body" idx="1"/>
          </p:nvPr>
        </p:nvSpPr>
        <p:spPr>
          <a:xfrm>
            <a:off x="3742660" y="1254641"/>
            <a:ext cx="5089640" cy="33142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Crisis hepática que progresa a disfunción multiorgánica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Pocos casos reportados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Hiperbilirrubinemia conjugada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Elevación de transaminasas &gt;1000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Elevación FA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dirty="0"/>
              <a:t>Prolongación de tiempos de coagulación, fibrinógeno bajo</a:t>
            </a:r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PRIAPISMO</a:t>
            </a:r>
            <a:endParaRPr/>
          </a:p>
        </p:txBody>
      </p:sp>
      <p:sp>
        <p:nvSpPr>
          <p:cNvPr id="181" name="Google Shape;181;p34"/>
          <p:cNvSpPr txBox="1">
            <a:spLocks noGrp="1"/>
          </p:cNvSpPr>
          <p:nvPr>
            <p:ph type="body" idx="1"/>
          </p:nvPr>
        </p:nvSpPr>
        <p:spPr>
          <a:xfrm>
            <a:off x="4242390" y="1297171"/>
            <a:ext cx="4589909" cy="32717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Causa más común de priapismo isquémico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Requiere tratamiento para evitar daño tisular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Tratamiento: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LEV: 1500 mL/24 horas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Analgesia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Descompresión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dirty="0"/>
              <a:t>Transfusiones (24 horas) - HbS&lt;30%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7F1D4-118A-4659-8E71-00D600EDA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16D2A7-9E3E-4EB0-BF26-B22FEA18E3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A34912F-AAFE-45F8-AE64-CFAA53B49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3881" y="823668"/>
            <a:ext cx="3734321" cy="349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239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TRANSFUSIONES</a:t>
            </a:r>
            <a:endParaRPr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E86E14F-212C-4146-A071-06B6C78FD1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154" y="1017725"/>
            <a:ext cx="5613990" cy="3680749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821EB28-1927-4740-9E4D-8934D8C66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4187" y="133009"/>
            <a:ext cx="5468113" cy="48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7288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TRANSFUSIONES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Antígenos extendidos: C/c, E/e, K,Jka/Jkb,Fya/Fyb, M/N, S/s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Inmunoglobulina, esteroides y/o Riuximab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Si requerimiento agudo de transfusión y alto riesgo de reacción hemolítica (sangre no compatible) o historia de hemólisis con transfusión recurrente o grave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dirty="0"/>
              <a:t>Recambio Automático vs manual</a:t>
            </a:r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COMPLICACIONES CRÓNICAS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Hipertensión pulmonar</a:t>
            </a:r>
            <a:endParaRPr/>
          </a:p>
        </p:txBody>
      </p:sp>
      <p:sp>
        <p:nvSpPr>
          <p:cNvPr id="205" name="Google Shape;205;p3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Crisis VOC recurrentes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Hemólisis  - liberación de Hb - NO -Radicales libres - VOC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Prevalencia 6-10%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Mayoria de los casos postcapilar (disfunción diastólica)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Precapilar menos común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Hipertensión pulmonar</a:t>
            </a:r>
            <a:endParaRPr/>
          </a:p>
        </p:txBody>
      </p:sp>
      <p:sp>
        <p:nvSpPr>
          <p:cNvPr id="211" name="Google Shape;211;p3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Tratamiento: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Intensificar terapia (HU)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Identificar desencadenantes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Tratar VOC y ACS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PDE5, antagonistas endotelina, Iloprost - Estudios no aleatorizados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HEPATOPATÍA</a:t>
            </a:r>
            <a:endParaRPr/>
          </a:p>
        </p:txBody>
      </p:sp>
      <p:sp>
        <p:nvSpPr>
          <p:cNvPr id="217" name="Google Shape;217;p4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10% De los pacientes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Isquemia,secuestro y colestasis intrahepática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Hemólisis crónica - Cálculos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Relacionado con hemoderivados - Hierro, hepatitis viral. 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ENFERMEDAD RENAL</a:t>
            </a:r>
            <a:endParaRPr/>
          </a:p>
        </p:txBody>
      </p:sp>
      <p:sp>
        <p:nvSpPr>
          <p:cNvPr id="223" name="Google Shape;223;p4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Hipostenuria, poliuria manifestaciones tempranas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Hematuria microscópica -Necrosis papilar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Tubulopatía - Hiperkalemia (disminución excreción tubular)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ERC 5-30% de los pacientes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ENFERMEDAD ÓSEA</a:t>
            </a:r>
            <a:endParaRPr/>
          </a:p>
        </p:txBody>
      </p:sp>
      <p:sp>
        <p:nvSpPr>
          <p:cNvPr id="229" name="Google Shape;229;p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NECROSIS AVASCULAR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Cabeza femoral-hombro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RMN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Cirugía si dolor o limitación funcional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OSTEOMIELITIS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Más común en huesos largos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TB, salmonella, S. aureus, H. influenzae, E. coli, Enterobacter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ÚLCERAS</a:t>
            </a:r>
            <a:endParaRPr/>
          </a:p>
        </p:txBody>
      </p:sp>
      <p:sp>
        <p:nvSpPr>
          <p:cNvPr id="235" name="Google Shape;235;p4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Asociadas con enfermedad hemolítica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Hb baja, LDH elevada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Daño en microcirculación, insuficiencia venosa, trombosis in situ, disautonomia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Más comunes en región maleolar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Introducción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40642" y="1152475"/>
            <a:ext cx="5291658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Causado por substitución de aminoácidos en el 6 residuo de la cadena beta (p.Glu6Val)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Produce Hb 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Forma más común y grave homocigota HbSS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Otras formas: HbSC, HbS con beta talasemia (HbS/B0-talasemia o HbS/B+ talasemia)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6CE4511-1001-4056-95B7-2E49005F0DC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0476" y="100447"/>
            <a:ext cx="6081824" cy="494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738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2BE20-3ECF-4894-B66D-F9D3FA7AE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999050"/>
            <a:ext cx="8520600" cy="572700"/>
          </a:xfrm>
        </p:spPr>
        <p:txBody>
          <a:bodyPr/>
          <a:lstStyle/>
          <a:p>
            <a:pPr algn="ctr"/>
            <a:r>
              <a:rPr lang="es-ES" dirty="0"/>
              <a:t>MUCHAS GRACIAS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4641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BF7B620-23C5-4F9D-9819-8E37D1715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5179" y="1047537"/>
            <a:ext cx="5820587" cy="30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12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FISIOPATOLOGÍA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4572000" y="1360967"/>
            <a:ext cx="4260300" cy="32079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HbS desoxigenada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Cristalización-formación de polímeros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dirty="0"/>
              <a:t>Deforma la estructura del glóbulo rojo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dirty="0"/>
              <a:t>Obstrucción microvascular</a:t>
            </a:r>
            <a:endParaRPr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CB27836-E486-4A9A-972C-DE8DB33F8C1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422" y="1082978"/>
            <a:ext cx="2204876" cy="17155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9504960-93EA-4A13-9CCE-DC6525E92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892" y="197516"/>
            <a:ext cx="6301999" cy="437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2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3524BAE-E205-4F20-B3AB-7854867D751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0464" y="969574"/>
            <a:ext cx="5749194" cy="320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26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COMPLICACIONES AGUDAS</a:t>
            </a:r>
            <a:endParaRPr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UIDDIAPOSITIVAVOTEPHONE" val="341058f7-2290-4cc3-a62e-fc0a1bfb1740"/>
  <p:tag name="UUIDENCUESTAVOTEPHONE" val="5ec0733b-7186-4509-b8b8-dafb9d555367"/>
</p:tagLst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58</TotalTime>
  <Words>1012</Words>
  <Application>Microsoft Office PowerPoint</Application>
  <PresentationFormat>Presentación en pantalla (16:9)</PresentationFormat>
  <Paragraphs>186</Paragraphs>
  <Slides>41</Slides>
  <Notes>34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5" baseType="lpstr">
      <vt:lpstr>Arial</vt:lpstr>
      <vt:lpstr>Calibri</vt:lpstr>
      <vt:lpstr>Montserrat</vt:lpstr>
      <vt:lpstr>PlantillaFR2021</vt:lpstr>
      <vt:lpstr>Anemia falciforme </vt:lpstr>
      <vt:lpstr>Introducción</vt:lpstr>
      <vt:lpstr>Presentación de PowerPoint</vt:lpstr>
      <vt:lpstr>Introducción</vt:lpstr>
      <vt:lpstr>Presentación de PowerPoint</vt:lpstr>
      <vt:lpstr>FISIOPATOLOGÍA</vt:lpstr>
      <vt:lpstr>Presentación de PowerPoint</vt:lpstr>
      <vt:lpstr>Presentación de PowerPoint</vt:lpstr>
      <vt:lpstr>COMPLICACIONES AGUDAS</vt:lpstr>
      <vt:lpstr>CRISIS VASO OCLUSIVA (VOC)</vt:lpstr>
      <vt:lpstr>CRISIS VASO OCLUSIVA (VOC)</vt:lpstr>
      <vt:lpstr>Clínica</vt:lpstr>
      <vt:lpstr>FACTORES DE RIESGO</vt:lpstr>
      <vt:lpstr>TRATAMIENTO</vt:lpstr>
      <vt:lpstr>TRATAMIENTO</vt:lpstr>
      <vt:lpstr>INFECCIONES</vt:lpstr>
      <vt:lpstr>Síndrome torácico agudo</vt:lpstr>
      <vt:lpstr>Síndrome torácico agudo </vt:lpstr>
      <vt:lpstr>Síndrome torácico agudo </vt:lpstr>
      <vt:lpstr>Síndrome torácico agudo </vt:lpstr>
      <vt:lpstr>Stroke</vt:lpstr>
      <vt:lpstr>Stroke</vt:lpstr>
      <vt:lpstr>Anemia aguda, secuestro hepático/esplénico</vt:lpstr>
      <vt:lpstr>CRISIS HEPÁTICA AGUDA</vt:lpstr>
      <vt:lpstr>CRISIS HEPÁTICA AGUDA</vt:lpstr>
      <vt:lpstr>SECUESTRO HEPÁTICO AGUDO</vt:lpstr>
      <vt:lpstr>SECUESTRO HEPÁTICO AGUDO</vt:lpstr>
      <vt:lpstr>COLESTASIS AGUDA INTRAHEPÁTICA</vt:lpstr>
      <vt:lpstr>PRIAPISMO</vt:lpstr>
      <vt:lpstr>TRANSFUSIONES</vt:lpstr>
      <vt:lpstr>Presentación de PowerPoint</vt:lpstr>
      <vt:lpstr>TRANSFUSIONES </vt:lpstr>
      <vt:lpstr>COMPLICACIONES CRÓNICAS</vt:lpstr>
      <vt:lpstr>Hipertensión pulmonar</vt:lpstr>
      <vt:lpstr>Hipertensión pulmonar</vt:lpstr>
      <vt:lpstr>HEPATOPATÍA</vt:lpstr>
      <vt:lpstr>ENFERMEDAD RENAL</vt:lpstr>
      <vt:lpstr>ENFERMEDAD ÓSEA</vt:lpstr>
      <vt:lpstr>ÚLCERAS</vt:lpstr>
      <vt:lpstr>Presentación de PowerPoint</vt:lpstr>
      <vt:lpstr>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Anemia falciforme</dc:title>
  <dc:creator>Sistemas Sentire</dc:creator>
  <cp:lastModifiedBy>User</cp:lastModifiedBy>
  <cp:revision>8</cp:revision>
  <dcterms:modified xsi:type="dcterms:W3CDTF">2021-02-23T16:28:41Z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392889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