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4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313" r:id="rId3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Fernando Gallego Torres" initials="DFGT" lastIdx="1" clrIdx="0">
    <p:extLst>
      <p:ext uri="{19B8F6BF-5375-455C-9EA6-DF929625EA0E}">
        <p15:presenceInfo xmlns:p15="http://schemas.microsoft.com/office/powerpoint/2012/main" userId="Daniel Fernando Gallego Tor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4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1C78C-5A86-4508-BC21-9277C2F60D85}" type="datetimeFigureOut">
              <a:rPr lang="es-CO" smtClean="0"/>
              <a:t>10/12/2020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3563E-B6D9-4F34-BA10-F6F4E21BA3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557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GUIA NICE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3563E-B6D9-4F34-BA10-F6F4E21BA3BD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429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3563E-B6D9-4F34-BA10-F6F4E21BA3BD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58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3563E-B6D9-4F34-BA10-F6F4E21BA3BD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59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492D827-6053-4828-82CC-A96B77A06B59}"/>
              </a:ext>
            </a:extLst>
          </p:cNvPr>
          <p:cNvSpPr txBox="1">
            <a:spLocks/>
          </p:cNvSpPr>
          <p:nvPr/>
        </p:nvSpPr>
        <p:spPr>
          <a:xfrm>
            <a:off x="351112" y="437924"/>
            <a:ext cx="11489776" cy="21004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buClr>
                <a:srgbClr val="06AEAA"/>
              </a:buClr>
              <a:buSzPts val="4400"/>
              <a:buFont typeface="Montserrat"/>
              <a:buNone/>
              <a:defRPr sz="6000" b="0">
                <a:solidFill>
                  <a:srgbClr val="06AEAA"/>
                </a:solidFill>
                <a:latin typeface="Montserrat"/>
                <a:ea typeface="+mj-ea"/>
                <a:cs typeface="+mj-cs"/>
              </a:defRPr>
            </a:lvl1pPr>
          </a:lstStyle>
          <a:p>
            <a:r>
              <a:rPr lang="es-CO" dirty="0"/>
              <a:t>Fiebre sin foco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815E256-A2E8-482E-A126-07910356310B}"/>
              </a:ext>
            </a:extLst>
          </p:cNvPr>
          <p:cNvSpPr txBox="1">
            <a:spLocks/>
          </p:cNvSpPr>
          <p:nvPr/>
        </p:nvSpPr>
        <p:spPr>
          <a:xfrm>
            <a:off x="4204132" y="2220310"/>
            <a:ext cx="3783735" cy="145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rgbClr val="152B48"/>
                </a:solidFill>
                <a:latin typeface="Montserrat" panose="02000505000000020004" pitchFamily="2" charset="0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rgbClr val="152B48"/>
                </a:solidFill>
                <a:latin typeface="Montserrat" panose="02000505000000020004" pitchFamily="2" charset="0"/>
              </a:defRPr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rgbClr val="152B48"/>
                </a:solidFill>
                <a:latin typeface="Montserrat" panose="02000505000000020004" pitchFamily="2" charset="0"/>
              </a:defRPr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rgbClr val="152B48"/>
                </a:solidFill>
                <a:latin typeface="Montserrat" panose="02000505000000020004" pitchFamily="2" charset="0"/>
              </a:defRPr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rgbClr val="152B48"/>
                </a:solidFill>
                <a:latin typeface="Montserrat" panose="02000505000000020004" pitchFamily="2" charset="0"/>
              </a:defRPr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s-CO" dirty="0"/>
              <a:t>Manuela Rendón Díez</a:t>
            </a:r>
          </a:p>
          <a:p>
            <a:r>
              <a:rPr lang="es-CO" dirty="0"/>
              <a:t>Residente Pediatría UPB</a:t>
            </a:r>
          </a:p>
        </p:txBody>
      </p:sp>
    </p:spTree>
    <p:extLst>
      <p:ext uri="{BB962C8B-B14F-4D97-AF65-F5344CB8AC3E}">
        <p14:creationId xmlns:p14="http://schemas.microsoft.com/office/powerpoint/2010/main" val="30364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404" y="594834"/>
            <a:ext cx="5845946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Entonces…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745" y="1885348"/>
            <a:ext cx="6181262" cy="179631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¿Como saber si mi paciente está en riesgo?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¿A quien debo hacerle exámenes de laboratorio? 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¿Que escalas de predicción puedo aplicar?</a:t>
            </a:r>
            <a:endParaRPr lang="es-CO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5DE885-7BFE-46F6-997F-FC445C03D0FA}"/>
              </a:ext>
            </a:extLst>
          </p:cNvPr>
          <p:cNvSpPr txBox="1"/>
          <p:nvPr/>
        </p:nvSpPr>
        <p:spPr>
          <a:xfrm>
            <a:off x="5152561" y="4139515"/>
            <a:ext cx="6213629" cy="1323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52B48"/>
                </a:solidFill>
                <a:latin typeface="Montserrat" panose="00000500000000000000" pitchFamily="50" charset="0"/>
              </a:rPr>
              <a:t>OBJETIVO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 Detectar infección bacteriana seria, que ponga en peligro al niño sin someterlo a exámenes innecesarios o uso inadecuado de antibióticos.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pic>
        <p:nvPicPr>
          <p:cNvPr id="14338" name="Picture 2" descr="Preguntas y respuestas - Coelectrix">
            <a:extLst>
              <a:ext uri="{FF2B5EF4-FFF2-40B4-BE49-F238E27FC236}">
                <a16:creationId xmlns:a16="http://schemas.microsoft.com/office/drawing/2014/main" id="{1B8ACD00-457F-48E6-A547-030951047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4" y="685684"/>
            <a:ext cx="3203225" cy="239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027923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957E809-C632-4451-B8AC-07811806B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33" r="31"/>
          <a:stretch/>
        </p:blipFill>
        <p:spPr>
          <a:xfrm>
            <a:off x="4669653" y="1620351"/>
            <a:ext cx="7185047" cy="4639163"/>
          </a:xfrm>
          <a:prstGeom prst="rect">
            <a:avLst/>
          </a:prstGeom>
        </p:spPr>
      </p:pic>
      <p:pic>
        <p:nvPicPr>
          <p:cNvPr descr="CARICATURAS NIÑOS" id="15362" name="Picture 2">
            <a:extLst>
              <a:ext uri="{FF2B5EF4-FFF2-40B4-BE49-F238E27FC236}">
                <a16:creationId xmlns:a16="http://schemas.microsoft.com/office/drawing/2014/main" id="{23A2F75C-9AC5-45CC-AF3D-CFA514F38CB4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49" y="830518"/>
            <a:ext cx="3163554" cy="253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A517AF1-28BB-4259-914B-ED858935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9204" y="598486"/>
            <a:ext cx="5845946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Entonces…</a:t>
            </a:r>
          </a:p>
        </p:txBody>
      </p:sp>
    </p:spTree>
    <p:extLst>
      <p:ext uri="{BB962C8B-B14F-4D97-AF65-F5344CB8AC3E}">
        <p14:creationId xmlns:p14="http://schemas.microsoft.com/office/powerpoint/2010/main" val="2278502657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B5AC8BB-5F1A-4664-8487-7B75997D62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4" r="-11"/>
          <a:stretch/>
        </p:blipFill>
        <p:spPr>
          <a:xfrm>
            <a:off x="1419225" y="76199"/>
            <a:ext cx="10039350" cy="372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91087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7F42166-2CC8-426C-A772-17532281A09B}"/>
              </a:ext>
            </a:extLst>
          </p:cNvPr>
          <p:cNvSpPr txBox="1"/>
          <p:nvPr/>
        </p:nvSpPr>
        <p:spPr>
          <a:xfrm>
            <a:off x="6096000" y="5735585"/>
            <a:ext cx="466965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dirty="0" lang="es-ES" sz="2000">
                <a:solidFill>
                  <a:srgbClr val="152B48"/>
                </a:solidFill>
                <a:latin charset="0" panose="00000500000000000000" pitchFamily="50" typeface="Montserrat"/>
              </a:rPr>
              <a:t>Escala de YOS- Escara observacional del YALE &gt; 3 meses </a:t>
            </a:r>
            <a:endParaRPr dirty="0" lang="es-CO" sz="2000">
              <a:solidFill>
                <a:srgbClr val="152B48"/>
              </a:solidFill>
              <a:latin charset="0" panose="00000500000000000000" pitchFamily="50" typeface="Montserrat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8153CA4-837B-4345-B7E7-65553619AE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2" r="46156"/>
          <a:stretch/>
        </p:blipFill>
        <p:spPr>
          <a:xfrm>
            <a:off x="4876518" y="1122415"/>
            <a:ext cx="7106844" cy="424016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03CB8086-9BDE-4CD8-84E3-7CC9CC71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626" y="260685"/>
            <a:ext cx="5845946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Entonces…</a:t>
            </a:r>
          </a:p>
        </p:txBody>
      </p:sp>
    </p:spTree>
    <p:extLst>
      <p:ext uri="{BB962C8B-B14F-4D97-AF65-F5344CB8AC3E}">
        <p14:creationId xmlns:p14="http://schemas.microsoft.com/office/powerpoint/2010/main" val="1215209153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C9BAB82-4327-4A81-8D4F-9D2F2F657D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2" l="56347" r="18"/>
          <a:stretch/>
        </p:blipFill>
        <p:spPr>
          <a:xfrm>
            <a:off x="4907983" y="1256844"/>
            <a:ext cx="6257925" cy="531317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7F42166-2CC8-426C-A772-17532281A09B}"/>
              </a:ext>
            </a:extLst>
          </p:cNvPr>
          <p:cNvSpPr txBox="1"/>
          <p:nvPr/>
        </p:nvSpPr>
        <p:spPr>
          <a:xfrm>
            <a:off x="8761597" y="5755000"/>
            <a:ext cx="29065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dirty="0" lang="es-ES" sz="2000">
                <a:solidFill>
                  <a:srgbClr val="152B48"/>
                </a:solidFill>
                <a:latin charset="0" panose="00000500000000000000" pitchFamily="50" typeface="Montserrat"/>
              </a:rPr>
              <a:t>Escala de YIOS-  &lt; 3 meses</a:t>
            </a:r>
            <a:endParaRPr dirty="0" lang="es-CO" sz="2000">
              <a:solidFill>
                <a:srgbClr val="152B48"/>
              </a:solidFill>
              <a:latin charset="0" panose="00000500000000000000" pitchFamily="50" typeface="Montserra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03BF5B99-3324-4DE2-8C92-919FCACB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962" y="395114"/>
            <a:ext cx="5845946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Entonces…</a:t>
            </a:r>
          </a:p>
        </p:txBody>
      </p:sp>
    </p:spTree>
    <p:extLst>
      <p:ext uri="{BB962C8B-B14F-4D97-AF65-F5344CB8AC3E}">
        <p14:creationId xmlns:p14="http://schemas.microsoft.com/office/powerpoint/2010/main" val="324755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ación de PowerPoint">
            <a:extLst>
              <a:ext uri="{FF2B5EF4-FFF2-40B4-BE49-F238E27FC236}">
                <a16:creationId xmlns:a16="http://schemas.microsoft.com/office/drawing/2014/main" id="{9C7DF424-E21E-4905-B102-5912BF68F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132" y="2183347"/>
            <a:ext cx="6675184" cy="426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2AD9C45D-2C13-419F-9E99-4B95402B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404" y="594834"/>
            <a:ext cx="5845946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Paso por paso</a:t>
            </a:r>
          </a:p>
        </p:txBody>
      </p:sp>
    </p:spTree>
    <p:extLst>
      <p:ext uri="{BB962C8B-B14F-4D97-AF65-F5344CB8AC3E}">
        <p14:creationId xmlns:p14="http://schemas.microsoft.com/office/powerpoint/2010/main" val="1004046633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329BF81-7DA9-4911-999F-87F4F893E4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" r="-110"/>
          <a:stretch/>
        </p:blipFill>
        <p:spPr>
          <a:xfrm>
            <a:off x="5642042" y="51637"/>
            <a:ext cx="5787958" cy="6806363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4F12D01F-081E-490B-8D35-4F8BAA62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6834"/>
            <a:ext cx="4352925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Paso por paso</a:t>
            </a:r>
          </a:p>
        </p:txBody>
      </p:sp>
    </p:spTree>
    <p:extLst>
      <p:ext uri="{BB962C8B-B14F-4D97-AF65-F5344CB8AC3E}">
        <p14:creationId xmlns:p14="http://schemas.microsoft.com/office/powerpoint/2010/main" val="2721819741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065712E-6CB5-4143-99B0-A5C4F1889E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15" r="52"/>
          <a:stretch/>
        </p:blipFill>
        <p:spPr>
          <a:xfrm>
            <a:off x="5648528" y="307973"/>
            <a:ext cx="5382638" cy="62420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4B14F037-5C3B-4A18-9EFC-2A83D495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6834"/>
            <a:ext cx="4352925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Así…</a:t>
            </a:r>
          </a:p>
        </p:txBody>
      </p:sp>
    </p:spTree>
    <p:extLst>
      <p:ext uri="{BB962C8B-B14F-4D97-AF65-F5344CB8AC3E}">
        <p14:creationId xmlns:p14="http://schemas.microsoft.com/office/powerpoint/2010/main" val="851255847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164B058-4634-4C69-8613-395BDE838D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59" r="-50"/>
          <a:stretch/>
        </p:blipFill>
        <p:spPr>
          <a:xfrm>
            <a:off x="4669654" y="804862"/>
            <a:ext cx="7521796" cy="5248275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128F2A9-1019-410A-8EB4-005791AE3729}"/>
              </a:ext>
            </a:extLst>
          </p:cNvPr>
          <p:cNvSpPr txBox="1">
            <a:spLocks/>
          </p:cNvSpPr>
          <p:nvPr/>
        </p:nvSpPr>
        <p:spPr>
          <a:xfrm>
            <a:off x="762000" y="1356834"/>
            <a:ext cx="4352925" cy="86173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rgbClr val="06AEAA"/>
                </a:solidFill>
                <a:latin charset="0" panose="00000500000000000000" pitchFamily="50" typeface="Montserrat"/>
                <a:ea typeface="+mj-ea"/>
                <a:cs typeface="+mj-cs"/>
              </a:defRPr>
            </a:lvl1pPr>
          </a:lstStyle>
          <a:p>
            <a:pPr algn="ctr"/>
            <a:r>
              <a:rPr lang="es-CO">
                <a:solidFill>
                  <a:srgbClr val="3BB0B0"/>
                </a:solidFill>
                <a:latin charset="0" panose="02000505000000020004" pitchFamily="2" typeface="Montserrat"/>
              </a:rPr>
              <a:t>Así…</a:t>
            </a:r>
            <a:endParaRPr dirty="0" lang="es-CO">
              <a:solidFill>
                <a:srgbClr val="3BB0B0"/>
              </a:solidFill>
              <a:latin charset="0" panose="02000505000000020004" pitchFamily="2"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00427903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399B804-5806-4348-B7DF-BF4CCA078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8" r="-38"/>
          <a:stretch/>
        </p:blipFill>
        <p:spPr>
          <a:xfrm>
            <a:off x="4745901" y="955143"/>
            <a:ext cx="7446099" cy="4947713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6EF4A450-336C-4CC0-9C9C-5FCB66E4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6834"/>
            <a:ext cx="4352925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Así…</a:t>
            </a:r>
          </a:p>
        </p:txBody>
      </p:sp>
    </p:spTree>
    <p:extLst>
      <p:ext uri="{BB962C8B-B14F-4D97-AF65-F5344CB8AC3E}">
        <p14:creationId xmlns:p14="http://schemas.microsoft.com/office/powerpoint/2010/main" val="244704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Introducción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525" y="1733974"/>
            <a:ext cx="6977848" cy="36952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La fiebre es una de las causas mas frecuentes de consulta por urgencias en la niñez, (15-40%).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 4 - 6 episodios febriles por año &lt; 2 años.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Hasta el 90% de los episodios febriles agudos en los niños son virales. La fiebre sin foco explica hasta el 20%, y solo un pequeño grupo, (1%) tienen riesgo real (bacteriemia oculta).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Lactantes: principalmente los menores de 3 meses tienen consideraciones clínicas únicas dado su riesgo de infección bacteriana seria o grave (IBS).</a:t>
            </a:r>
            <a:endParaRPr lang="es-CO" sz="2000" dirty="0"/>
          </a:p>
        </p:txBody>
      </p:sp>
      <p:pic>
        <p:nvPicPr>
          <p:cNvPr id="2050" name="Picture 2" descr="Fiebre Imágenes Vectoriales, Ilustraciones Libres de Regalías de Fiebre |  Depositphotos®">
            <a:extLst>
              <a:ext uri="{FF2B5EF4-FFF2-40B4-BE49-F238E27FC236}">
                <a16:creationId xmlns:a16="http://schemas.microsoft.com/office/drawing/2014/main" id="{FFD53220-2FE8-4480-8B05-5DA2A1C19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54" y="272639"/>
            <a:ext cx="2922671" cy="292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202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9204" y="1941544"/>
            <a:ext cx="6262246" cy="215420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¿Debe tratarse siempre la fiebre?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¿Se deben emplear medios físicos para bajar la temperatura?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¿Qué medicamentos utilizar? </a:t>
            </a:r>
          </a:p>
          <a:p>
            <a:pPr>
              <a:lnSpc>
                <a:spcPct val="100000"/>
              </a:lnSpc>
            </a:pPr>
            <a:endParaRPr lang="es-CO" sz="1800" b="1" dirty="0"/>
          </a:p>
        </p:txBody>
      </p:sp>
      <p:pic>
        <p:nvPicPr>
          <p:cNvPr id="16386" name="Picture 2" descr="Cuándo y cómo empezar con medicamentos en párkinson?">
            <a:extLst>
              <a:ext uri="{FF2B5EF4-FFF2-40B4-BE49-F238E27FC236}">
                <a16:creationId xmlns:a16="http://schemas.microsoft.com/office/drawing/2014/main" id="{63EE31CE-1C66-4879-9D13-F9FE27EC3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63" y="561406"/>
            <a:ext cx="2354179" cy="276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09AF32C-7EFD-4E20-947F-70CAF793F158}"/>
              </a:ext>
            </a:extLst>
          </p:cNvPr>
          <p:cNvSpPr txBox="1">
            <a:spLocks/>
          </p:cNvSpPr>
          <p:nvPr/>
        </p:nvSpPr>
        <p:spPr>
          <a:xfrm>
            <a:off x="5339204" y="598486"/>
            <a:ext cx="584594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261025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085" y="1733398"/>
            <a:ext cx="6381750" cy="386730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000" b="1" dirty="0"/>
              <a:t>Indicaciones para tratar la fiebre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Evitar el DISCONFORT. 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Estado de choque.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Enfermedad cardiopulmonar, postoperatorios, quemaduras.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Desequilibrio hidroelectrolítico. 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TEC grave.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Estado post-paro. 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Temperatura &gt; 40°.</a:t>
            </a:r>
            <a:endParaRPr lang="es-CO" sz="2000" b="1" u="sng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EE7C592-6909-44AB-B279-B0C1D1E9DB04}"/>
              </a:ext>
            </a:extLst>
          </p:cNvPr>
          <p:cNvSpPr txBox="1">
            <a:spLocks/>
          </p:cNvSpPr>
          <p:nvPr/>
        </p:nvSpPr>
        <p:spPr>
          <a:xfrm>
            <a:off x="5339204" y="598486"/>
            <a:ext cx="584594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Tratamiento</a:t>
            </a:r>
          </a:p>
        </p:txBody>
      </p:sp>
      <p:pic>
        <p:nvPicPr>
          <p:cNvPr id="9" name="Picture 2" descr="Cuándo y cómo empezar con medicamentos en párkinson?">
            <a:extLst>
              <a:ext uri="{FF2B5EF4-FFF2-40B4-BE49-F238E27FC236}">
                <a16:creationId xmlns:a16="http://schemas.microsoft.com/office/drawing/2014/main" id="{EABE6316-279A-4DDC-B552-90D39C96F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63" y="561406"/>
            <a:ext cx="2354179" cy="276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22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9204" y="2047083"/>
            <a:ext cx="5845946" cy="267731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000" b="1" dirty="0"/>
              <a:t>Medios físicos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Si se realizan, hacerlos luego del antipirético 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Usados en hiperpirexia (disfunción de SNC, anticolinérgicos, exposición a ambientes calientes) para evitar golpe de calor.</a:t>
            </a:r>
            <a:endParaRPr lang="es-CO" sz="2000" dirty="0"/>
          </a:p>
        </p:txBody>
      </p:sp>
      <p:pic>
        <p:nvPicPr>
          <p:cNvPr id="18434" name="Picture 2" descr="Preguntas frecuentes sobre la fiebre en los niños |">
            <a:extLst>
              <a:ext uri="{FF2B5EF4-FFF2-40B4-BE49-F238E27FC236}">
                <a16:creationId xmlns:a16="http://schemas.microsoft.com/office/drawing/2014/main" id="{9776653B-B97B-4A20-BE4D-55F56F51A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53" y="598486"/>
            <a:ext cx="3465095" cy="259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6E80666-15CD-4019-B0ED-371D2F32ABF6}"/>
              </a:ext>
            </a:extLst>
          </p:cNvPr>
          <p:cNvSpPr txBox="1">
            <a:spLocks/>
          </p:cNvSpPr>
          <p:nvPr/>
        </p:nvSpPr>
        <p:spPr>
          <a:xfrm>
            <a:off x="5339204" y="598486"/>
            <a:ext cx="584594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2115339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9204" y="1658346"/>
            <a:ext cx="6024207" cy="44757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000" b="1" dirty="0"/>
              <a:t>Acetaminofén</a:t>
            </a:r>
            <a:r>
              <a:rPr lang="es-CO" sz="2000" b="1" u="sng" dirty="0"/>
              <a:t>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Inhibe la síntesis de prostaglandinas en el SNC y periféricamente bloquea la generación de impulsos dolorosos, inhibe el centro regulador del hipotálamo.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10 - 15mg/Kg/dosis cada 4 a 6 horas.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Es seguro pero su uso prolongado puede producir daño renal y la sobredosis puede producir falla hepática.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No dar prevacunal.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Ojo con la presentación en gotas (100mg/ml).</a:t>
            </a:r>
            <a:endParaRPr lang="es-CO" sz="2000" dirty="0"/>
          </a:p>
        </p:txBody>
      </p:sp>
      <p:pic>
        <p:nvPicPr>
          <p:cNvPr id="19458" name="Picture 2" descr="Comprar En Droguerías Cafam Acetaminofén Jarabe Frasco 90 mL">
            <a:extLst>
              <a:ext uri="{FF2B5EF4-FFF2-40B4-BE49-F238E27FC236}">
                <a16:creationId xmlns:a16="http://schemas.microsoft.com/office/drawing/2014/main" id="{19147C11-B660-4630-8CE4-DBCD09EC7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72" y="598486"/>
            <a:ext cx="4016182" cy="267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44C463FE-AFD0-4190-9A59-206EB1789D0C}"/>
              </a:ext>
            </a:extLst>
          </p:cNvPr>
          <p:cNvSpPr txBox="1">
            <a:spLocks/>
          </p:cNvSpPr>
          <p:nvPr/>
        </p:nvSpPr>
        <p:spPr>
          <a:xfrm>
            <a:off x="5339204" y="598486"/>
            <a:ext cx="584594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972288236"/>
      </p:ext>
    </p:extLst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9204" y="1689836"/>
            <a:ext cx="5852757" cy="392991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indent="0" marL="0">
              <a:lnSpc>
                <a:spcPct val="100000"/>
              </a:lnSpc>
              <a:buNone/>
            </a:pPr>
            <a:r>
              <a:rPr b="1" dirty="0" lang="es-CO" sz="2000"/>
              <a:t>Ibuprofeno</a:t>
            </a:r>
          </a:p>
          <a:p>
            <a:pPr>
              <a:lnSpc>
                <a:spcPct val="100000"/>
              </a:lnSpc>
            </a:pPr>
            <a:r>
              <a:rPr dirty="0" lang="es-CO" sz="2000"/>
              <a:t>Inhibe la síntesis de prostaglandinas por inhibición de la ciclooxigenasa .</a:t>
            </a:r>
          </a:p>
          <a:p>
            <a:pPr>
              <a:lnSpc>
                <a:spcPct val="100000"/>
              </a:lnSpc>
            </a:pPr>
            <a:r>
              <a:rPr dirty="0" lang="es-CO" sz="2000"/>
              <a:t>4 - 10mg/Kg/dosis cada 6-8 horas.</a:t>
            </a:r>
          </a:p>
          <a:p>
            <a:pPr>
              <a:lnSpc>
                <a:spcPct val="100000"/>
              </a:lnSpc>
            </a:pPr>
            <a:r>
              <a:rPr dirty="0" lang="es-CO" sz="2000"/>
              <a:t>Puede causar dispepsia, sangrado gastrointestinal, reducción del flujo renal, meningitis aséptica, toxicidad hepática y anemia aplásica.</a:t>
            </a:r>
          </a:p>
          <a:p>
            <a:pPr>
              <a:lnSpc>
                <a:spcPct val="100000"/>
              </a:lnSpc>
            </a:pPr>
            <a:r>
              <a:rPr dirty="0" lang="es-CO" sz="2000"/>
              <a:t>Debe administrarse con adecuado estado de hidratación.</a:t>
            </a:r>
          </a:p>
        </p:txBody>
      </p:sp>
      <p:pic>
        <p:nvPicPr>
          <p:cNvPr descr="Comprar Ibuprofeno Suspensión Para Niños En Farmalisto Colombia" id="20482" name="Picture 2">
            <a:extLst>
              <a:ext uri="{FF2B5EF4-FFF2-40B4-BE49-F238E27FC236}">
                <a16:creationId xmlns:a16="http://schemas.microsoft.com/office/drawing/2014/main" id="{3DE1CD43-C27B-41EF-831F-F5D7E5B802CE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6" r="-37"/>
          <a:stretch/>
        </p:blipFill>
        <p:spPr bwMode="auto">
          <a:xfrm>
            <a:off x="838200" y="376519"/>
            <a:ext cx="3526654" cy="305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318DD239-C788-4BC2-B75B-57634921D8F9}"/>
              </a:ext>
            </a:extLst>
          </p:cNvPr>
          <p:cNvSpPr txBox="1">
            <a:spLocks/>
          </p:cNvSpPr>
          <p:nvPr/>
        </p:nvSpPr>
        <p:spPr>
          <a:xfrm>
            <a:off x="5339204" y="598486"/>
            <a:ext cx="5845946" cy="86173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rgbClr val="06AEAA"/>
                </a:solidFill>
                <a:latin charset="0" panose="00000500000000000000" pitchFamily="50" typeface="Montserrat"/>
                <a:ea typeface="+mj-ea"/>
                <a:cs typeface="+mj-cs"/>
              </a:defRPr>
            </a:lvl1pPr>
          </a:lstStyle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3770659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5" y="1967414"/>
            <a:ext cx="7010400" cy="344062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Preferir Acetaminofén sobre Ibuprofeno.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La combinación de Acetaminofén e Ibuprofeno disminuye mas rápidamente la fiebre, pero no es clara la significancia clínica, si se aumenta a la dosificación inadecuada, contribuye a aumentar la </a:t>
            </a:r>
            <a:r>
              <a:rPr lang="es-ES" sz="2000" b="1" dirty="0"/>
              <a:t>“FOBIA A LA FIEBRE”.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El inicio de acción y el efecto pico de los medicamentos es muy similar, el Ibuprofeno tiene duración mas larga (6-8 horas).</a:t>
            </a:r>
            <a:endParaRPr lang="es-CO" sz="2000" dirty="0"/>
          </a:p>
        </p:txBody>
      </p:sp>
      <p:pic>
        <p:nvPicPr>
          <p:cNvPr id="21506" name="Picture 2" descr="RECOMENDACIONES | E-COMMERCE">
            <a:extLst>
              <a:ext uri="{FF2B5EF4-FFF2-40B4-BE49-F238E27FC236}">
                <a16:creationId xmlns:a16="http://schemas.microsoft.com/office/drawing/2014/main" id="{018FB42D-CEA1-4E0B-9D21-EDB4C6015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12" y="505828"/>
            <a:ext cx="2923172" cy="292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C404A188-BC97-4EE2-967F-217C45D58489}"/>
              </a:ext>
            </a:extLst>
          </p:cNvPr>
          <p:cNvSpPr txBox="1">
            <a:spLocks/>
          </p:cNvSpPr>
          <p:nvPr/>
        </p:nvSpPr>
        <p:spPr>
          <a:xfrm>
            <a:off x="4848224" y="598486"/>
            <a:ext cx="7010401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Recomendaciones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1582378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4" y="1683820"/>
            <a:ext cx="7010401" cy="394545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La mayoría de los niños con fiebre tienen una infección viral autolimitada o una fuente reconocible de infección bacteriana.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Como siempre un cuidadoso interrogatorio y examen físico completo.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Dentro de las infecciones bacterianas serias considerar: ITU, neumonía, bacteriemia, meningitis, infecciones de piel y osteomielitis.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El niño febril sin foco aparente con mal aspecto se debe hospitalizar, realizar exámenes e iniciar antibiótico (Ceftriaxona).</a:t>
            </a:r>
            <a:endParaRPr lang="es-CO" sz="2000" dirty="0"/>
          </a:p>
        </p:txBody>
      </p:sp>
      <p:pic>
        <p:nvPicPr>
          <p:cNvPr id="5" name="Picture 2" descr="RECOMENDACIONES | E-COMMERCE">
            <a:extLst>
              <a:ext uri="{FF2B5EF4-FFF2-40B4-BE49-F238E27FC236}">
                <a16:creationId xmlns:a16="http://schemas.microsoft.com/office/drawing/2014/main" id="{2E5C6C91-B920-494E-82A3-B3D14B576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12" y="505828"/>
            <a:ext cx="2923172" cy="292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EB593B9-45C1-4F2A-8762-AE2ACA9AEB31}"/>
              </a:ext>
            </a:extLst>
          </p:cNvPr>
          <p:cNvSpPr txBox="1">
            <a:spLocks/>
          </p:cNvSpPr>
          <p:nvPr/>
        </p:nvSpPr>
        <p:spPr>
          <a:xfrm>
            <a:off x="4848224" y="598486"/>
            <a:ext cx="7010401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Recomendaciones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1201860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5" y="1865870"/>
            <a:ext cx="7010400" cy="36216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2000" dirty="0"/>
              <a:t>El niño febril sin foco aparente de buen aspecto, considerar intervención según estado de vacunación.</a:t>
            </a:r>
          </a:p>
          <a:p>
            <a:r>
              <a:rPr lang="es-ES" sz="2000" dirty="0"/>
              <a:t>El niño febril &lt; 3 meses es prioridad en la evaluación de urgencias.</a:t>
            </a:r>
          </a:p>
          <a:p>
            <a:r>
              <a:rPr lang="es-ES" sz="2000" dirty="0"/>
              <a:t>El riesgo de bacteriemia oculta se redujo luego de la vacunación contra Hib y neumococo.</a:t>
            </a:r>
          </a:p>
          <a:p>
            <a:r>
              <a:rPr lang="es-ES" sz="2000" dirty="0"/>
              <a:t>Uso juicioso y concienzudo de los antibióticos.</a:t>
            </a:r>
          </a:p>
          <a:p>
            <a:r>
              <a:rPr lang="es-ES" sz="2000" dirty="0"/>
              <a:t>El objetivo de tratar la fiebre no es alcanzar la normotermia, sino mejorar el estado general del niño.</a:t>
            </a:r>
            <a:endParaRPr lang="es-CO" sz="2000" dirty="0"/>
          </a:p>
        </p:txBody>
      </p:sp>
      <p:pic>
        <p:nvPicPr>
          <p:cNvPr id="5" name="Picture 2" descr="RECOMENDACIONES | E-COMMERCE">
            <a:extLst>
              <a:ext uri="{FF2B5EF4-FFF2-40B4-BE49-F238E27FC236}">
                <a16:creationId xmlns:a16="http://schemas.microsoft.com/office/drawing/2014/main" id="{AF8779F6-19B7-4267-B45F-9A99966C6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12" y="505828"/>
            <a:ext cx="2923172" cy="292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9AA34BB0-25B5-48A2-8249-AC505665EF91}"/>
              </a:ext>
            </a:extLst>
          </p:cNvPr>
          <p:cNvSpPr txBox="1">
            <a:spLocks/>
          </p:cNvSpPr>
          <p:nvPr/>
        </p:nvSpPr>
        <p:spPr>
          <a:xfrm>
            <a:off x="4848224" y="598486"/>
            <a:ext cx="7010401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Recomendaciones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1700406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4" y="1804137"/>
            <a:ext cx="7010400" cy="342508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No hay parámetros clínicos ni de laboratorio que aislados o combinados permitan confirmar o descartar la existencia de IBS en niños con fiebre sin foco, por lo que es fundamental el control clínico exhaustivo y reiterado para detectar cambios en la evolución.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Cualquier aproximación estandarizada puede servir al médico para la toma de decisiones frente al niño con fiebre sin foco, pero nunca será superior ni reemplazará el juicio clínico. </a:t>
            </a:r>
            <a:endParaRPr lang="es-CO" sz="2000" dirty="0"/>
          </a:p>
        </p:txBody>
      </p:sp>
      <p:pic>
        <p:nvPicPr>
          <p:cNvPr id="5" name="Picture 2" descr="RECOMENDACIONES | E-COMMERCE">
            <a:extLst>
              <a:ext uri="{FF2B5EF4-FFF2-40B4-BE49-F238E27FC236}">
                <a16:creationId xmlns:a16="http://schemas.microsoft.com/office/drawing/2014/main" id="{067155FB-E964-4A4B-A5D2-F2FC8A3AD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12" y="505828"/>
            <a:ext cx="2923172" cy="292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E3B2074-E2D7-408A-A987-FEFBB43999E5}"/>
              </a:ext>
            </a:extLst>
          </p:cNvPr>
          <p:cNvSpPr txBox="1">
            <a:spLocks/>
          </p:cNvSpPr>
          <p:nvPr/>
        </p:nvSpPr>
        <p:spPr>
          <a:xfrm>
            <a:off x="4848224" y="598486"/>
            <a:ext cx="7010401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Recomendaciones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2041310468"/>
      </p:ext>
    </p:extLst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izzix Thinlits Die - Gracias (Thank You) | Cool words, Thank you quotes,  Sizzix" id="49154" name="Picture 2">
            <a:extLst>
              <a:ext uri="{FF2B5EF4-FFF2-40B4-BE49-F238E27FC236}">
                <a16:creationId xmlns:a16="http://schemas.microsoft.com/office/drawing/2014/main" id="{5FFB87FF-7CB8-44D9-8A3F-1718B7D81CDF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/>
          <a:stretch/>
        </p:blipFill>
        <p:spPr bwMode="auto">
          <a:xfrm>
            <a:off x="2171700" y="574128"/>
            <a:ext cx="7848600" cy="251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F2ACB53-18BB-4321-9C5D-683C02A40B62}"/>
              </a:ext>
            </a:extLst>
          </p:cNvPr>
          <p:cNvSpPr txBox="1"/>
          <p:nvPr/>
        </p:nvSpPr>
        <p:spPr>
          <a:xfrm flipH="1" flipV="1" rot="10800000">
            <a:off x="3925875" y="2892167"/>
            <a:ext cx="4340250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CO" sz="2000">
                <a:solidFill>
                  <a:srgbClr val="152B48"/>
                </a:solidFill>
                <a:latin charset="0" panose="00000500000000000000" pitchFamily="50" typeface="Montserrat"/>
              </a:rPr>
              <a:t>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5487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1" y="2094752"/>
            <a:ext cx="6734174" cy="349642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37,2° axilar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/>
              <a:t> (diferencia de 0.4° - 0.6°menor que la temperatura central).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37,5° oral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/>
              <a:t> (diferencia 0,6° menor que la temperatura central).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 38° rectal y timpánica.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37,2° axilar (diferencia de 0.4°-0.6°menor que la temperatura central), 37,5° oral (diferencia 0,6° menor que la temperatura central), 38° rectal y timpánica.</a:t>
            </a:r>
            <a:endParaRPr lang="es-CO" sz="20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8DF76F22-B122-441D-BC2E-527F22D148E7}"/>
              </a:ext>
            </a:extLst>
          </p:cNvPr>
          <p:cNvSpPr txBox="1">
            <a:spLocks/>
          </p:cNvSpPr>
          <p:nvPr/>
        </p:nvSpPr>
        <p:spPr>
          <a:xfrm>
            <a:off x="5890610" y="1341375"/>
            <a:ext cx="4535935" cy="5064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>
                <a:solidFill>
                  <a:srgbClr val="06AEAA"/>
                </a:solidFill>
              </a:rPr>
              <a:t>¿Cómo se define?</a:t>
            </a:r>
            <a:endParaRPr lang="es-CO" dirty="0">
              <a:solidFill>
                <a:srgbClr val="06AEAA"/>
              </a:solidFill>
            </a:endParaRPr>
          </a:p>
        </p:txBody>
      </p:sp>
      <p:pic>
        <p:nvPicPr>
          <p:cNvPr id="7170" name="Picture 2" descr="Fiebre Imágenes Vectoriales, Ilustraciones Libres de Regalías de Fiebre |  Depositphotos®">
            <a:extLst>
              <a:ext uri="{FF2B5EF4-FFF2-40B4-BE49-F238E27FC236}">
                <a16:creationId xmlns:a16="http://schemas.microsoft.com/office/drawing/2014/main" id="{61AC786D-B9CD-42FE-B4EA-E6B7E65E4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00" y="408612"/>
            <a:ext cx="2878475" cy="287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1985966B-97EC-43CB-BD4A-05A502C0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Introducción </a:t>
            </a:r>
          </a:p>
        </p:txBody>
      </p:sp>
    </p:spTree>
    <p:extLst>
      <p:ext uri="{BB962C8B-B14F-4D97-AF65-F5344CB8AC3E}">
        <p14:creationId xmlns:p14="http://schemas.microsoft.com/office/powerpoint/2010/main" val="3370957147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864" y="2130024"/>
            <a:ext cx="5992572" cy="2651526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indent="0" marL="0">
              <a:lnSpc>
                <a:spcPct val="100000"/>
              </a:lnSpc>
              <a:buNone/>
            </a:pPr>
            <a:r>
              <a:rPr b="1" dirty="0" lang="es-CO" sz="2000"/>
              <a:t>Beneficios</a:t>
            </a:r>
          </a:p>
          <a:p>
            <a:pPr>
              <a:lnSpc>
                <a:spcPct val="100000"/>
              </a:lnSpc>
            </a:pPr>
            <a:r>
              <a:rPr dirty="0" lang="es-ES" sz="2000"/>
              <a:t>Estimulación del sistema inmunológico contra el microorganismo invasor.</a:t>
            </a:r>
          </a:p>
          <a:p>
            <a:pPr>
              <a:lnSpc>
                <a:spcPct val="100000"/>
              </a:lnSpc>
            </a:pPr>
            <a:r>
              <a:rPr dirty="0" lang="es-ES" sz="2000"/>
              <a:t>Retraso de crecimiento de virus y bacterias por disminución del hierro.</a:t>
            </a:r>
          </a:p>
          <a:p>
            <a:pPr>
              <a:lnSpc>
                <a:spcPct val="100000"/>
              </a:lnSpc>
            </a:pPr>
            <a:r>
              <a:rPr dirty="0" lang="es-ES" sz="2000"/>
              <a:t>Mejoría de la función inmunológica.</a:t>
            </a:r>
            <a:endParaRPr b="1" dirty="0" lang="es-CO" sz="2000"/>
          </a:p>
        </p:txBody>
      </p:sp>
      <p:pic>
        <p:nvPicPr>
          <p:cNvPr descr="Bolsa de tela «Cara feliz niña sonriente» de HAUNTERSDEPOT | Redbubble" id="8194" name="Picture 2">
            <a:extLst>
              <a:ext uri="{FF2B5EF4-FFF2-40B4-BE49-F238E27FC236}">
                <a16:creationId xmlns:a16="http://schemas.microsoft.com/office/drawing/2014/main" id="{8E9EAAB3-1066-4B21-AE6B-A7D32A430C18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/>
          <a:stretch/>
        </p:blipFill>
        <p:spPr bwMode="auto">
          <a:xfrm>
            <a:off x="1208102" y="661447"/>
            <a:ext cx="2571750" cy="237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E4BB1897-383B-4BE2-BDC0-D80E4F05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290" y="561407"/>
            <a:ext cx="4954573" cy="86173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es-CO">
                <a:solidFill>
                  <a:srgbClr val="3BB0B0"/>
                </a:solidFill>
                <a:latin charset="0" panose="02000505000000020004" pitchFamily="2" typeface="Montserrat"/>
              </a:rPr>
              <a:t>Introducción 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6A801573-1F83-47E0-9A25-13D4083202D4}"/>
              </a:ext>
            </a:extLst>
          </p:cNvPr>
          <p:cNvSpPr txBox="1">
            <a:spLocks/>
          </p:cNvSpPr>
          <p:nvPr/>
        </p:nvSpPr>
        <p:spPr>
          <a:xfrm>
            <a:off x="5890610" y="1341375"/>
            <a:ext cx="4535935" cy="506475"/>
          </a:xfrm>
          <a:prstGeom prst="rect">
            <a:avLst/>
          </a:prstGeom>
          <a:ln>
            <a:noFill/>
          </a:ln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rgbClr val="152B48"/>
                </a:solidFill>
                <a:latin charset="0" panose="00000500000000000000" pitchFamily="50" typeface="Montserra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rgbClr val="152B48"/>
                </a:solidFill>
                <a:latin charset="0" panose="00000500000000000000" pitchFamily="50" typeface="Montserra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rgbClr val="152B48"/>
                </a:solidFill>
                <a:latin charset="0" panose="00000500000000000000" pitchFamily="50" typeface="Montserra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rgbClr val="152B48"/>
                </a:solidFill>
                <a:latin charset="0" panose="00000500000000000000" pitchFamily="50" typeface="Montserra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rgbClr val="152B48"/>
                </a:solidFill>
                <a:latin charset="0" panose="00000500000000000000" pitchFamily="50" typeface="Montserra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None/>
            </a:pPr>
            <a:r>
              <a:rPr dirty="0" lang="es-ES">
                <a:solidFill>
                  <a:srgbClr val="06AEAA"/>
                </a:solidFill>
              </a:rPr>
              <a:t>Efectos de la fiebre</a:t>
            </a:r>
            <a:endParaRPr dirty="0" lang="es-CO">
              <a:solidFill>
                <a:srgbClr val="06AE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6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273" y="2219560"/>
            <a:ext cx="5992572" cy="2590565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000" b="1" dirty="0"/>
              <a:t>NOCIVOS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Asociados a la causa de la fiebre.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Convulsiones febriles (individuos predispuestos genéticamente). </a:t>
            </a:r>
          </a:p>
          <a:p>
            <a:pPr>
              <a:lnSpc>
                <a:spcPct val="100000"/>
              </a:lnSpc>
            </a:pPr>
            <a:r>
              <a:rPr lang="es-ES" sz="2000" dirty="0"/>
              <a:t>Aumento del consumo energético 20% (cardiopatías, neumopatías). </a:t>
            </a:r>
            <a:endParaRPr lang="es-CO" sz="2000" b="1" dirty="0"/>
          </a:p>
        </p:txBody>
      </p:sp>
      <p:pic>
        <p:nvPicPr>
          <p:cNvPr id="9218" name="Picture 2" descr="Pin en Amor">
            <a:extLst>
              <a:ext uri="{FF2B5EF4-FFF2-40B4-BE49-F238E27FC236}">
                <a16:creationId xmlns:a16="http://schemas.microsoft.com/office/drawing/2014/main" id="{8530EF33-6CFF-4B19-A728-A264E2350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27" y="78147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E17B88E6-979E-4045-975A-7D0AD3F5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290" y="561407"/>
            <a:ext cx="4954573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Introducción 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D6019C2-1558-4D18-9546-25063D57A248}"/>
              </a:ext>
            </a:extLst>
          </p:cNvPr>
          <p:cNvSpPr txBox="1">
            <a:spLocks/>
          </p:cNvSpPr>
          <p:nvPr/>
        </p:nvSpPr>
        <p:spPr>
          <a:xfrm>
            <a:off x="5890610" y="1341375"/>
            <a:ext cx="4535935" cy="5064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>
                <a:solidFill>
                  <a:srgbClr val="06AEAA"/>
                </a:solidFill>
              </a:rPr>
              <a:t>Efectos de la fiebre</a:t>
            </a:r>
            <a:endParaRPr lang="es-CO" dirty="0">
              <a:solidFill>
                <a:srgbClr val="06AE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1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6F0B015D-E272-42BC-B893-853CE2931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0698"/>
              </p:ext>
            </p:extLst>
          </p:nvPr>
        </p:nvGraphicFramePr>
        <p:xfrm>
          <a:off x="4762500" y="1831385"/>
          <a:ext cx="7242614" cy="393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307">
                  <a:extLst>
                    <a:ext uri="{9D8B030D-6E8A-4147-A177-3AD203B41FA5}">
                      <a16:colId xmlns:a16="http://schemas.microsoft.com/office/drawing/2014/main" val="1436277359"/>
                    </a:ext>
                  </a:extLst>
                </a:gridCol>
                <a:gridCol w="3621307">
                  <a:extLst>
                    <a:ext uri="{9D8B030D-6E8A-4147-A177-3AD203B41FA5}">
                      <a16:colId xmlns:a16="http://schemas.microsoft.com/office/drawing/2014/main" val="719298504"/>
                    </a:ext>
                  </a:extLst>
                </a:gridCol>
              </a:tblGrid>
              <a:tr h="85080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FIEBRE SIN FOCO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FIEBRE DE ORIGEN DESCONOCIDO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6494361"/>
                  </a:ext>
                </a:extLst>
              </a:tr>
              <a:tr h="30854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Fiebre de una semana o menos sin explicación luego de un cuidadoso interrogatorio y examen físico.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Fiebre &gt; 38,3 °C de al menos 8 días de duración sin causa aparente luego de un cuidadoso interrogatorio, examen físico y estudios iniciales (intra o extrahospitalarios).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535119"/>
                  </a:ext>
                </a:extLst>
              </a:tr>
            </a:tbl>
          </a:graphicData>
        </a:graphic>
      </p:graphicFrame>
      <p:pic>
        <p:nvPicPr>
          <p:cNvPr id="10242" name="Picture 2" descr="Stock Photo | Ilustraciones, Fiebre y Dibujo de escuela">
            <a:extLst>
              <a:ext uri="{FF2B5EF4-FFF2-40B4-BE49-F238E27FC236}">
                <a16:creationId xmlns:a16="http://schemas.microsoft.com/office/drawing/2014/main" id="{5BB6F463-3CFD-4926-884E-DBE73C0A4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34" y="365388"/>
            <a:ext cx="1357814" cy="288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90519026-177E-47F4-A23B-E5B79233125D}"/>
              </a:ext>
            </a:extLst>
          </p:cNvPr>
          <p:cNvSpPr txBox="1">
            <a:spLocks/>
          </p:cNvSpPr>
          <p:nvPr/>
        </p:nvSpPr>
        <p:spPr>
          <a:xfrm>
            <a:off x="5681290" y="561407"/>
            <a:ext cx="4954573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Introducción </a:t>
            </a:r>
          </a:p>
        </p:txBody>
      </p:sp>
    </p:spTree>
    <p:extLst>
      <p:ext uri="{BB962C8B-B14F-4D97-AF65-F5344CB8AC3E}">
        <p14:creationId xmlns:p14="http://schemas.microsoft.com/office/powerpoint/2010/main" val="377925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50" y="561407"/>
            <a:ext cx="6675452" cy="86173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Evaluación del niño febril 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D03EC605-BFB9-4E1F-96C2-0C3CA66E4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38144"/>
              </p:ext>
            </p:extLst>
          </p:nvPr>
        </p:nvGraphicFramePr>
        <p:xfrm>
          <a:off x="4820852" y="2007341"/>
          <a:ext cx="6977848" cy="395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24">
                  <a:extLst>
                    <a:ext uri="{9D8B030D-6E8A-4147-A177-3AD203B41FA5}">
                      <a16:colId xmlns:a16="http://schemas.microsoft.com/office/drawing/2014/main" val="1436277359"/>
                    </a:ext>
                  </a:extLst>
                </a:gridCol>
                <a:gridCol w="3488924">
                  <a:extLst>
                    <a:ext uri="{9D8B030D-6E8A-4147-A177-3AD203B41FA5}">
                      <a16:colId xmlns:a16="http://schemas.microsoft.com/office/drawing/2014/main" val="719298504"/>
                    </a:ext>
                  </a:extLst>
                </a:gridCol>
              </a:tblGrid>
              <a:tr h="695754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bg1"/>
                          </a:solidFill>
                        </a:rPr>
                        <a:t>CON FOCO APARENTE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bg1"/>
                          </a:solidFill>
                        </a:rPr>
                        <a:t>SIN FOCO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6494361"/>
                  </a:ext>
                </a:extLst>
              </a:tr>
              <a:tr h="3259555">
                <a:tc>
                  <a:txBody>
                    <a:bodyPr/>
                    <a:lstStyle/>
                    <a:p>
                      <a:pPr algn="ctr"/>
                      <a:endParaRPr lang="es-CO" sz="2000" dirty="0">
                        <a:solidFill>
                          <a:srgbClr val="152B48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rgbClr val="152B48"/>
                          </a:solidFill>
                        </a:rPr>
                        <a:t>Cuando con la HC y el EF no puede dilucidarse la fuente de la fiebre en un niño agudamente enfermos SIN aspecto tóxico</a:t>
                      </a:r>
                      <a:endParaRPr lang="es-CO" sz="2000" dirty="0">
                        <a:solidFill>
                          <a:srgbClr val="152B48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535119"/>
                  </a:ext>
                </a:extLst>
              </a:tr>
            </a:tbl>
          </a:graphicData>
        </a:graphic>
      </p:graphicFrame>
      <p:pic>
        <p:nvPicPr>
          <p:cNvPr id="11266" name="Picture 2" descr="Niño con fiebre y gripe icono ilustració... | Premium Vector #Freepik  #vector #hombre en 2020 | Plantilla de pancarta, Dibujos animados, Dibujos  animados personajes">
            <a:extLst>
              <a:ext uri="{FF2B5EF4-FFF2-40B4-BE49-F238E27FC236}">
                <a16:creationId xmlns:a16="http://schemas.microsoft.com/office/drawing/2014/main" id="{FD8EF33E-614B-4795-B7E7-95A7E6F0A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21" y="3021388"/>
            <a:ext cx="2580272" cy="258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67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157" y="561407"/>
            <a:ext cx="6289754" cy="86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Grupos de riesgo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157" y="1999501"/>
            <a:ext cx="6472302" cy="3600027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2000" dirty="0"/>
              <a:t>&lt; 1 mes.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Enfermedades asociadas (anemia falciforme, cardiopatías).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Inmunodeficiencias o estado de inmunosupresión (esteroides, cáncer).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Antibioticoterapia previa (1 semana).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PAI incompleto.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Dispositivos médicos (DVP, catéter implantable).</a:t>
            </a:r>
          </a:p>
          <a:p>
            <a:pPr>
              <a:lnSpc>
                <a:spcPct val="100000"/>
              </a:lnSpc>
            </a:pPr>
            <a:endParaRPr lang="es-CO" sz="1600" b="1" dirty="0"/>
          </a:p>
        </p:txBody>
      </p:sp>
      <p:pic>
        <p:nvPicPr>
          <p:cNvPr id="12290" name="Picture 2" descr="Riesgo - Wikipedia, la enciclopedia libre">
            <a:extLst>
              <a:ext uri="{FF2B5EF4-FFF2-40B4-BE49-F238E27FC236}">
                <a16:creationId xmlns:a16="http://schemas.microsoft.com/office/drawing/2014/main" id="{12F0E708-979A-47D1-985C-433F139C5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53" y="323899"/>
            <a:ext cx="2820148" cy="282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6"/>
            <a:ext cx="7369946" cy="12483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CO" dirty="0">
                <a:solidFill>
                  <a:srgbClr val="3BB0B0"/>
                </a:solidFill>
                <a:latin typeface="Montserrat" panose="02000505000000020004" pitchFamily="2" charset="0"/>
              </a:rPr>
              <a:t>Infecciones bacterianas serias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315" y="2562649"/>
            <a:ext cx="3478623" cy="2618951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CO" sz="2000" dirty="0"/>
              <a:t>ITU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Osteomielitis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Bacteriemia oculta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Osteomielitis/ celulitis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Meningitis </a:t>
            </a:r>
          </a:p>
          <a:p>
            <a:pPr>
              <a:lnSpc>
                <a:spcPct val="100000"/>
              </a:lnSpc>
            </a:pPr>
            <a:endParaRPr lang="es-CO" sz="1600" b="1" dirty="0"/>
          </a:p>
        </p:txBody>
      </p:sp>
      <p:pic>
        <p:nvPicPr>
          <p:cNvPr id="13314" name="Picture 2" descr="La infección y sus causas - Pediatria Salud">
            <a:extLst>
              <a:ext uri="{FF2B5EF4-FFF2-40B4-BE49-F238E27FC236}">
                <a16:creationId xmlns:a16="http://schemas.microsoft.com/office/drawing/2014/main" id="{A212EFC3-A3BE-4D85-971E-342E4314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78" y="785968"/>
            <a:ext cx="4092841" cy="229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676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260</TotalTime>
  <Words>1005</Words>
  <Application>Microsoft Office PowerPoint</Application>
  <PresentationFormat>Widescreen</PresentationFormat>
  <Paragraphs>116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Montserrat</vt:lpstr>
      <vt:lpstr>Tema de Office</vt:lpstr>
      <vt:lpstr>PowerPoint Presentation</vt:lpstr>
      <vt:lpstr>Introducción </vt:lpstr>
      <vt:lpstr>Introducción </vt:lpstr>
      <vt:lpstr>Introducción </vt:lpstr>
      <vt:lpstr>Introducción </vt:lpstr>
      <vt:lpstr>PowerPoint Presentation</vt:lpstr>
      <vt:lpstr>Evaluación del niño febril </vt:lpstr>
      <vt:lpstr>Grupos de riesgo</vt:lpstr>
      <vt:lpstr>Infecciones bacterianas serias</vt:lpstr>
      <vt:lpstr>Entonces…</vt:lpstr>
      <vt:lpstr>Entonces…</vt:lpstr>
      <vt:lpstr>PowerPoint Presentation</vt:lpstr>
      <vt:lpstr>Entonces…</vt:lpstr>
      <vt:lpstr>Entonces…</vt:lpstr>
      <vt:lpstr>Paso por paso</vt:lpstr>
      <vt:lpstr>Paso por paso</vt:lpstr>
      <vt:lpstr>Así…</vt:lpstr>
      <vt:lpstr>PowerPoint Presentation</vt:lpstr>
      <vt:lpstr>Así…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ana.cardonaga@outlook.es</cp:lastModifiedBy>
  <cp:revision>29</cp:revision>
  <dcterms:created xsi:type="dcterms:W3CDTF">2020-11-06T17:03:47Z</dcterms:created>
  <dcterms:modified xsi:type="dcterms:W3CDTF">2020-12-11T04:19:56Z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451816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