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7.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26.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30.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57.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presentationml.notesSlide+xml" PartName="/ppt/notesSlides/notesSlide6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presentationml.notesSlide+xml" PartName="/ppt/notesSlides/notesSlide6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2"/>
  </p:notesMasterIdLst>
  <p:sldIdLst>
    <p:sldId id="256" r:id="rId2"/>
    <p:sldId id="268" r:id="rId3"/>
    <p:sldId id="378" r:id="rId4"/>
    <p:sldId id="269" r:id="rId5"/>
    <p:sldId id="267" r:id="rId6"/>
    <p:sldId id="261" r:id="rId7"/>
    <p:sldId id="275" r:id="rId8"/>
    <p:sldId id="363" r:id="rId9"/>
    <p:sldId id="379" r:id="rId10"/>
    <p:sldId id="364" r:id="rId11"/>
    <p:sldId id="372" r:id="rId12"/>
    <p:sldId id="373" r:id="rId13"/>
    <p:sldId id="374" r:id="rId14"/>
    <p:sldId id="327" r:id="rId15"/>
    <p:sldId id="329" r:id="rId16"/>
    <p:sldId id="330" r:id="rId17"/>
    <p:sldId id="331" r:id="rId18"/>
    <p:sldId id="356" r:id="rId19"/>
    <p:sldId id="380" r:id="rId20"/>
    <p:sldId id="358" r:id="rId21"/>
    <p:sldId id="360" r:id="rId22"/>
    <p:sldId id="291" r:id="rId23"/>
    <p:sldId id="375" r:id="rId24"/>
    <p:sldId id="290" r:id="rId25"/>
    <p:sldId id="334" r:id="rId26"/>
    <p:sldId id="377" r:id="rId27"/>
    <p:sldId id="336" r:id="rId28"/>
    <p:sldId id="337" r:id="rId29"/>
    <p:sldId id="338" r:id="rId30"/>
    <p:sldId id="339" r:id="rId31"/>
    <p:sldId id="258" r:id="rId32"/>
    <p:sldId id="293" r:id="rId33"/>
    <p:sldId id="294" r:id="rId34"/>
    <p:sldId id="295" r:id="rId35"/>
    <p:sldId id="279" r:id="rId36"/>
    <p:sldId id="340" r:id="rId37"/>
    <p:sldId id="260" r:id="rId38"/>
    <p:sldId id="310" r:id="rId39"/>
    <p:sldId id="289" r:id="rId40"/>
    <p:sldId id="323" r:id="rId41"/>
    <p:sldId id="298" r:id="rId42"/>
    <p:sldId id="311" r:id="rId43"/>
    <p:sldId id="299" r:id="rId44"/>
    <p:sldId id="346" r:id="rId45"/>
    <p:sldId id="347" r:id="rId46"/>
    <p:sldId id="300" r:id="rId47"/>
    <p:sldId id="348" r:id="rId48"/>
    <p:sldId id="350" r:id="rId49"/>
    <p:sldId id="351" r:id="rId50"/>
    <p:sldId id="352" r:id="rId51"/>
    <p:sldId id="317" r:id="rId52"/>
    <p:sldId id="318" r:id="rId53"/>
    <p:sldId id="353" r:id="rId54"/>
    <p:sldId id="270" r:id="rId55"/>
    <p:sldId id="301" r:id="rId56"/>
    <p:sldId id="316" r:id="rId57"/>
    <p:sldId id="365" r:id="rId58"/>
    <p:sldId id="312" r:id="rId59"/>
    <p:sldId id="313" r:id="rId60"/>
    <p:sldId id="322" r:id="rId61"/>
    <p:sldId id="321" r:id="rId62"/>
    <p:sldId id="371" r:id="rId63"/>
    <p:sldId id="343" r:id="rId64"/>
    <p:sldId id="314" r:id="rId65"/>
    <p:sldId id="309" r:id="rId66"/>
    <p:sldId id="367" r:id="rId67"/>
    <p:sldId id="376" r:id="rId68"/>
    <p:sldId id="368" r:id="rId69"/>
    <p:sldId id="344" r:id="rId70"/>
    <p:sldId id="366" r:id="rId7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8"/>
    <a:srgbClr val="00ABA7"/>
    <a:srgbClr val="152B48"/>
    <a:srgbClr val="323F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95082" autoAdjust="0"/>
  </p:normalViewPr>
  <p:slideViewPr>
    <p:cSldViewPr snapToGrid="0" snapToObjects="1">
      <p:cViewPr varScale="1">
        <p:scale>
          <a:sx n="66" d="100"/>
          <a:sy n="66" d="100"/>
        </p:scale>
        <p:origin x="976"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B3D81-DE33-754A-8380-980CD191C93A}" type="doc">
      <dgm:prSet loTypeId="urn:microsoft.com/office/officeart/2005/8/layout/arrow2" loCatId="" qsTypeId="urn:microsoft.com/office/officeart/2005/8/quickstyle/simple1" qsCatId="simple" csTypeId="urn:microsoft.com/office/officeart/2005/8/colors/accent1_2" csCatId="accent1" phldr="1"/>
      <dgm:spPr/>
    </dgm:pt>
    <dgm:pt modelId="{CCF1D8EA-EE0F-3B4E-8DB0-A02AC8021445}">
      <dgm:prSet phldrT="[Texto]" custT="1"/>
      <dgm:spPr/>
      <dgm:t>
        <a:bodyPr/>
        <a:lstStyle/>
        <a:p>
          <a:r>
            <a:rPr lang="es-CO" sz="1600" dirty="0">
              <a:solidFill>
                <a:srgbClr val="142B48"/>
              </a:solidFill>
              <a:latin typeface="Montserrat" pitchFamily="2" charset="77"/>
            </a:rPr>
            <a:t>&gt;150mg/dl: 25% </a:t>
          </a:r>
          <a:endParaRPr lang="es-ES" sz="1600" dirty="0">
            <a:solidFill>
              <a:srgbClr val="142B48"/>
            </a:solidFill>
            <a:latin typeface="Montserrat" pitchFamily="2" charset="77"/>
          </a:endParaRPr>
        </a:p>
      </dgm:t>
    </dgm:pt>
    <dgm:pt modelId="{665D0CA5-F168-874F-9CB3-02E18B00027F}" type="parTrans" cxnId="{DC311D07-2D8C-E34C-B1B4-0B383810B260}">
      <dgm:prSet/>
      <dgm:spPr/>
      <dgm:t>
        <a:bodyPr/>
        <a:lstStyle/>
        <a:p>
          <a:endParaRPr lang="es-ES" sz="1600">
            <a:solidFill>
              <a:srgbClr val="142B48"/>
            </a:solidFill>
            <a:latin typeface="Montserrat" pitchFamily="2" charset="77"/>
          </a:endParaRPr>
        </a:p>
      </dgm:t>
    </dgm:pt>
    <dgm:pt modelId="{D1452FB3-B0B0-8A40-A85D-19CD7216A20D}" type="sibTrans" cxnId="{DC311D07-2D8C-E34C-B1B4-0B383810B260}">
      <dgm:prSet/>
      <dgm:spPr/>
      <dgm:t>
        <a:bodyPr/>
        <a:lstStyle/>
        <a:p>
          <a:endParaRPr lang="es-ES" sz="1600">
            <a:solidFill>
              <a:srgbClr val="142B48"/>
            </a:solidFill>
            <a:latin typeface="Montserrat" pitchFamily="2" charset="77"/>
          </a:endParaRPr>
        </a:p>
      </dgm:t>
    </dgm:pt>
    <dgm:pt modelId="{573D0CEF-246A-6A4E-B3CA-F700D29B5F11}">
      <dgm:prSet phldrT="[Texto]" custT="1"/>
      <dgm:spPr/>
      <dgm:t>
        <a:bodyPr/>
        <a:lstStyle/>
        <a:p>
          <a:r>
            <a:rPr lang="es-CO" sz="1600" dirty="0">
              <a:solidFill>
                <a:srgbClr val="142B48"/>
              </a:solidFill>
              <a:latin typeface="Montserrat" pitchFamily="2" charset="77"/>
            </a:rPr>
            <a:t>&gt;200mg/dl  11% </a:t>
          </a:r>
          <a:endParaRPr lang="es-ES" sz="1600" dirty="0">
            <a:solidFill>
              <a:srgbClr val="142B48"/>
            </a:solidFill>
            <a:latin typeface="Montserrat" pitchFamily="2" charset="77"/>
          </a:endParaRPr>
        </a:p>
      </dgm:t>
    </dgm:pt>
    <dgm:pt modelId="{24B8B6DC-07C3-8340-B0A8-2C9F8E3B3C44}" type="parTrans" cxnId="{B5AF2DEA-B51D-574E-9CED-62ECB32822D6}">
      <dgm:prSet/>
      <dgm:spPr/>
      <dgm:t>
        <a:bodyPr/>
        <a:lstStyle/>
        <a:p>
          <a:endParaRPr lang="es-ES" sz="1600">
            <a:solidFill>
              <a:srgbClr val="142B48"/>
            </a:solidFill>
            <a:latin typeface="Montserrat" pitchFamily="2" charset="77"/>
          </a:endParaRPr>
        </a:p>
      </dgm:t>
    </dgm:pt>
    <dgm:pt modelId="{9C39FAE1-6308-3043-BC8E-4BD4C349E3AD}" type="sibTrans" cxnId="{B5AF2DEA-B51D-574E-9CED-62ECB32822D6}">
      <dgm:prSet/>
      <dgm:spPr/>
      <dgm:t>
        <a:bodyPr/>
        <a:lstStyle/>
        <a:p>
          <a:endParaRPr lang="es-ES" sz="1600">
            <a:solidFill>
              <a:srgbClr val="142B48"/>
            </a:solidFill>
            <a:latin typeface="Montserrat" pitchFamily="2" charset="77"/>
          </a:endParaRPr>
        </a:p>
      </dgm:t>
    </dgm:pt>
    <dgm:pt modelId="{1D7E405C-BDDB-A441-B882-7E916F840111}">
      <dgm:prSet phldrT="[Texto]" custT="1"/>
      <dgm:spPr/>
      <dgm:t>
        <a:bodyPr/>
        <a:lstStyle/>
        <a:p>
          <a:r>
            <a:rPr lang="es-CO" sz="1600" dirty="0">
              <a:solidFill>
                <a:srgbClr val="142B48"/>
              </a:solidFill>
              <a:latin typeface="Montserrat" pitchFamily="2" charset="77"/>
            </a:rPr>
            <a:t>&gt; 500mg/dl 1% </a:t>
          </a:r>
          <a:endParaRPr lang="es-ES" sz="1600" dirty="0">
            <a:solidFill>
              <a:srgbClr val="142B48"/>
            </a:solidFill>
            <a:latin typeface="Montserrat" pitchFamily="2" charset="77"/>
          </a:endParaRPr>
        </a:p>
      </dgm:t>
    </dgm:pt>
    <dgm:pt modelId="{A722083E-6E33-0645-B212-0DCE4CCBFE78}" type="parTrans" cxnId="{3C5D17D4-0900-F449-BBFE-7F073699AFD7}">
      <dgm:prSet/>
      <dgm:spPr/>
      <dgm:t>
        <a:bodyPr/>
        <a:lstStyle/>
        <a:p>
          <a:endParaRPr lang="es-ES" sz="1600">
            <a:solidFill>
              <a:srgbClr val="142B48"/>
            </a:solidFill>
            <a:latin typeface="Montserrat" pitchFamily="2" charset="77"/>
          </a:endParaRPr>
        </a:p>
      </dgm:t>
    </dgm:pt>
    <dgm:pt modelId="{233EFFEC-C0A9-1F40-8EDE-08AC72767720}" type="sibTrans" cxnId="{3C5D17D4-0900-F449-BBFE-7F073699AFD7}">
      <dgm:prSet/>
      <dgm:spPr/>
      <dgm:t>
        <a:bodyPr/>
        <a:lstStyle/>
        <a:p>
          <a:endParaRPr lang="es-ES" sz="1600">
            <a:solidFill>
              <a:srgbClr val="142B48"/>
            </a:solidFill>
            <a:latin typeface="Montserrat" pitchFamily="2" charset="77"/>
          </a:endParaRPr>
        </a:p>
      </dgm:t>
    </dgm:pt>
    <dgm:pt modelId="{94608949-ABF2-9B4E-9FF4-9A62AF28965C}">
      <dgm:prSet phldrT="[Texto]" custT="1"/>
      <dgm:spPr/>
      <dgm:t>
        <a:bodyPr/>
        <a:lstStyle/>
        <a:p>
          <a:r>
            <a:rPr lang="es-CO" sz="1600" dirty="0">
              <a:solidFill>
                <a:srgbClr val="142B48"/>
              </a:solidFill>
              <a:latin typeface="Montserrat" pitchFamily="2" charset="77"/>
            </a:rPr>
            <a:t>&gt; 1000mg/dl &lt; 1% </a:t>
          </a:r>
          <a:endParaRPr lang="es-ES" sz="1600" dirty="0">
            <a:solidFill>
              <a:srgbClr val="142B48"/>
            </a:solidFill>
            <a:latin typeface="Montserrat" pitchFamily="2" charset="77"/>
          </a:endParaRPr>
        </a:p>
      </dgm:t>
    </dgm:pt>
    <dgm:pt modelId="{5BB7D2E9-049C-064B-B115-E82F4AB12EB0}" type="parTrans" cxnId="{F06275CC-7C0F-6440-93CA-7816487E0D2E}">
      <dgm:prSet/>
      <dgm:spPr/>
      <dgm:t>
        <a:bodyPr/>
        <a:lstStyle/>
        <a:p>
          <a:endParaRPr lang="es-ES" sz="1600">
            <a:solidFill>
              <a:srgbClr val="142B48"/>
            </a:solidFill>
            <a:latin typeface="Montserrat" pitchFamily="2" charset="77"/>
          </a:endParaRPr>
        </a:p>
      </dgm:t>
    </dgm:pt>
    <dgm:pt modelId="{1519FDCA-60B2-3341-A972-E16BAB7D04CF}" type="sibTrans" cxnId="{F06275CC-7C0F-6440-93CA-7816487E0D2E}">
      <dgm:prSet/>
      <dgm:spPr/>
      <dgm:t>
        <a:bodyPr/>
        <a:lstStyle/>
        <a:p>
          <a:endParaRPr lang="es-ES" sz="1600">
            <a:solidFill>
              <a:srgbClr val="142B48"/>
            </a:solidFill>
            <a:latin typeface="Montserrat" pitchFamily="2" charset="77"/>
          </a:endParaRPr>
        </a:p>
      </dgm:t>
    </dgm:pt>
    <dgm:pt modelId="{F541F3EB-E3D2-FC44-ABE7-FE99C4CF5FF2}" type="pres">
      <dgm:prSet presAssocID="{5C1B3D81-DE33-754A-8380-980CD191C93A}" presName="arrowDiagram" presStyleCnt="0">
        <dgm:presLayoutVars>
          <dgm:chMax val="5"/>
          <dgm:dir/>
          <dgm:resizeHandles val="exact"/>
        </dgm:presLayoutVars>
      </dgm:prSet>
      <dgm:spPr/>
    </dgm:pt>
    <dgm:pt modelId="{221C80BD-9A6A-DC4B-9C9A-CC88C57D4FEB}" type="pres">
      <dgm:prSet presAssocID="{5C1B3D81-DE33-754A-8380-980CD191C93A}" presName="arrow" presStyleLbl="bgShp" presStyleIdx="0" presStyleCnt="1"/>
      <dgm:spPr/>
    </dgm:pt>
    <dgm:pt modelId="{11849C27-C817-5143-A957-BEED282DE30E}" type="pres">
      <dgm:prSet presAssocID="{5C1B3D81-DE33-754A-8380-980CD191C93A}" presName="arrowDiagram4" presStyleCnt="0"/>
      <dgm:spPr/>
    </dgm:pt>
    <dgm:pt modelId="{73042883-E0A7-D24F-A5F0-0915A680933B}" type="pres">
      <dgm:prSet presAssocID="{CCF1D8EA-EE0F-3B4E-8DB0-A02AC8021445}" presName="bullet4a" presStyleLbl="node1" presStyleIdx="0" presStyleCnt="4"/>
      <dgm:spPr/>
    </dgm:pt>
    <dgm:pt modelId="{571DACC5-DDEB-8742-8DF0-B2FF415E7C04}" type="pres">
      <dgm:prSet presAssocID="{CCF1D8EA-EE0F-3B4E-8DB0-A02AC8021445}" presName="textBox4a" presStyleLbl="revTx" presStyleIdx="0" presStyleCnt="4">
        <dgm:presLayoutVars>
          <dgm:bulletEnabled val="1"/>
        </dgm:presLayoutVars>
      </dgm:prSet>
      <dgm:spPr/>
    </dgm:pt>
    <dgm:pt modelId="{821B920F-262E-2448-BCEA-D7B2B07DA20D}" type="pres">
      <dgm:prSet presAssocID="{573D0CEF-246A-6A4E-B3CA-F700D29B5F11}" presName="bullet4b" presStyleLbl="node1" presStyleIdx="1" presStyleCnt="4"/>
      <dgm:spPr/>
    </dgm:pt>
    <dgm:pt modelId="{415931C5-6B85-3043-B94B-58B0AC3D3917}" type="pres">
      <dgm:prSet presAssocID="{573D0CEF-246A-6A4E-B3CA-F700D29B5F11}" presName="textBox4b" presStyleLbl="revTx" presStyleIdx="1" presStyleCnt="4" custScaleX="121678" custLinFactNeighborX="7281">
        <dgm:presLayoutVars>
          <dgm:bulletEnabled val="1"/>
        </dgm:presLayoutVars>
      </dgm:prSet>
      <dgm:spPr/>
    </dgm:pt>
    <dgm:pt modelId="{B5141B58-716D-9D43-B617-98F11749AC98}" type="pres">
      <dgm:prSet presAssocID="{1D7E405C-BDDB-A441-B882-7E916F840111}" presName="bullet4c" presStyleLbl="node1" presStyleIdx="2" presStyleCnt="4"/>
      <dgm:spPr/>
    </dgm:pt>
    <dgm:pt modelId="{E4EDE2C7-860B-7447-B99B-BD1F411C479F}" type="pres">
      <dgm:prSet presAssocID="{1D7E405C-BDDB-A441-B882-7E916F840111}" presName="textBox4c" presStyleLbl="revTx" presStyleIdx="2" presStyleCnt="4">
        <dgm:presLayoutVars>
          <dgm:bulletEnabled val="1"/>
        </dgm:presLayoutVars>
      </dgm:prSet>
      <dgm:spPr/>
    </dgm:pt>
    <dgm:pt modelId="{EE605864-CF00-834F-BEFA-0452A03BA84A}" type="pres">
      <dgm:prSet presAssocID="{94608949-ABF2-9B4E-9FF4-9A62AF28965C}" presName="bullet4d" presStyleLbl="node1" presStyleIdx="3" presStyleCnt="4"/>
      <dgm:spPr/>
    </dgm:pt>
    <dgm:pt modelId="{A583310B-1764-DC43-BB56-EE638A9D8948}" type="pres">
      <dgm:prSet presAssocID="{94608949-ABF2-9B4E-9FF4-9A62AF28965C}" presName="textBox4d" presStyleLbl="revTx" presStyleIdx="3" presStyleCnt="4">
        <dgm:presLayoutVars>
          <dgm:bulletEnabled val="1"/>
        </dgm:presLayoutVars>
      </dgm:prSet>
      <dgm:spPr/>
    </dgm:pt>
  </dgm:ptLst>
  <dgm:cxnLst>
    <dgm:cxn modelId="{DC311D07-2D8C-E34C-B1B4-0B383810B260}" srcId="{5C1B3D81-DE33-754A-8380-980CD191C93A}" destId="{CCF1D8EA-EE0F-3B4E-8DB0-A02AC8021445}" srcOrd="0" destOrd="0" parTransId="{665D0CA5-F168-874F-9CB3-02E18B00027F}" sibTransId="{D1452FB3-B0B0-8A40-A85D-19CD7216A20D}"/>
    <dgm:cxn modelId="{2272E62B-0FF2-DE45-9DC8-3FC614D44535}" type="presOf" srcId="{573D0CEF-246A-6A4E-B3CA-F700D29B5F11}" destId="{415931C5-6B85-3043-B94B-58B0AC3D3917}" srcOrd="0" destOrd="0" presId="urn:microsoft.com/office/officeart/2005/8/layout/arrow2"/>
    <dgm:cxn modelId="{EBBFCB83-69B3-0E46-B0FC-9E489907D503}" type="presOf" srcId="{5C1B3D81-DE33-754A-8380-980CD191C93A}" destId="{F541F3EB-E3D2-FC44-ABE7-FE99C4CF5FF2}" srcOrd="0" destOrd="0" presId="urn:microsoft.com/office/officeart/2005/8/layout/arrow2"/>
    <dgm:cxn modelId="{A804CAA0-77BB-2940-8A4F-B959DCF6B20F}" type="presOf" srcId="{1D7E405C-BDDB-A441-B882-7E916F840111}" destId="{E4EDE2C7-860B-7447-B99B-BD1F411C479F}" srcOrd="0" destOrd="0" presId="urn:microsoft.com/office/officeart/2005/8/layout/arrow2"/>
    <dgm:cxn modelId="{8CF202B2-996C-8E42-AB74-DD731168E103}" type="presOf" srcId="{94608949-ABF2-9B4E-9FF4-9A62AF28965C}" destId="{A583310B-1764-DC43-BB56-EE638A9D8948}" srcOrd="0" destOrd="0" presId="urn:microsoft.com/office/officeart/2005/8/layout/arrow2"/>
    <dgm:cxn modelId="{74E19CC0-2CF3-CE4E-A469-7C6E2681DF9D}" type="presOf" srcId="{CCF1D8EA-EE0F-3B4E-8DB0-A02AC8021445}" destId="{571DACC5-DDEB-8742-8DF0-B2FF415E7C04}" srcOrd="0" destOrd="0" presId="urn:microsoft.com/office/officeart/2005/8/layout/arrow2"/>
    <dgm:cxn modelId="{F06275CC-7C0F-6440-93CA-7816487E0D2E}" srcId="{5C1B3D81-DE33-754A-8380-980CD191C93A}" destId="{94608949-ABF2-9B4E-9FF4-9A62AF28965C}" srcOrd="3" destOrd="0" parTransId="{5BB7D2E9-049C-064B-B115-E82F4AB12EB0}" sibTransId="{1519FDCA-60B2-3341-A972-E16BAB7D04CF}"/>
    <dgm:cxn modelId="{3C5D17D4-0900-F449-BBFE-7F073699AFD7}" srcId="{5C1B3D81-DE33-754A-8380-980CD191C93A}" destId="{1D7E405C-BDDB-A441-B882-7E916F840111}" srcOrd="2" destOrd="0" parTransId="{A722083E-6E33-0645-B212-0DCE4CCBFE78}" sibTransId="{233EFFEC-C0A9-1F40-8EDE-08AC72767720}"/>
    <dgm:cxn modelId="{B5AF2DEA-B51D-574E-9CED-62ECB32822D6}" srcId="{5C1B3D81-DE33-754A-8380-980CD191C93A}" destId="{573D0CEF-246A-6A4E-B3CA-F700D29B5F11}" srcOrd="1" destOrd="0" parTransId="{24B8B6DC-07C3-8340-B0A8-2C9F8E3B3C44}" sibTransId="{9C39FAE1-6308-3043-BC8E-4BD4C349E3AD}"/>
    <dgm:cxn modelId="{0674E8B7-FA14-4142-BBC5-BB92F718CBC1}" type="presParOf" srcId="{F541F3EB-E3D2-FC44-ABE7-FE99C4CF5FF2}" destId="{221C80BD-9A6A-DC4B-9C9A-CC88C57D4FEB}" srcOrd="0" destOrd="0" presId="urn:microsoft.com/office/officeart/2005/8/layout/arrow2"/>
    <dgm:cxn modelId="{3A5C14E9-F35D-844A-827A-61E57C2D89DE}" type="presParOf" srcId="{F541F3EB-E3D2-FC44-ABE7-FE99C4CF5FF2}" destId="{11849C27-C817-5143-A957-BEED282DE30E}" srcOrd="1" destOrd="0" presId="urn:microsoft.com/office/officeart/2005/8/layout/arrow2"/>
    <dgm:cxn modelId="{0D5CF10E-388B-E740-8445-322C91D764A1}" type="presParOf" srcId="{11849C27-C817-5143-A957-BEED282DE30E}" destId="{73042883-E0A7-D24F-A5F0-0915A680933B}" srcOrd="0" destOrd="0" presId="urn:microsoft.com/office/officeart/2005/8/layout/arrow2"/>
    <dgm:cxn modelId="{28C595A4-F2E7-C342-AD89-36197A2D0A69}" type="presParOf" srcId="{11849C27-C817-5143-A957-BEED282DE30E}" destId="{571DACC5-DDEB-8742-8DF0-B2FF415E7C04}" srcOrd="1" destOrd="0" presId="urn:microsoft.com/office/officeart/2005/8/layout/arrow2"/>
    <dgm:cxn modelId="{5E134FBA-6A32-2543-B025-9DA52CC2AA92}" type="presParOf" srcId="{11849C27-C817-5143-A957-BEED282DE30E}" destId="{821B920F-262E-2448-BCEA-D7B2B07DA20D}" srcOrd="2" destOrd="0" presId="urn:microsoft.com/office/officeart/2005/8/layout/arrow2"/>
    <dgm:cxn modelId="{93BF4D8D-7156-C24F-B8D0-4A73421CC922}" type="presParOf" srcId="{11849C27-C817-5143-A957-BEED282DE30E}" destId="{415931C5-6B85-3043-B94B-58B0AC3D3917}" srcOrd="3" destOrd="0" presId="urn:microsoft.com/office/officeart/2005/8/layout/arrow2"/>
    <dgm:cxn modelId="{E9B97FF7-C662-E949-ADA4-ACAB38DA53D4}" type="presParOf" srcId="{11849C27-C817-5143-A957-BEED282DE30E}" destId="{B5141B58-716D-9D43-B617-98F11749AC98}" srcOrd="4" destOrd="0" presId="urn:microsoft.com/office/officeart/2005/8/layout/arrow2"/>
    <dgm:cxn modelId="{B167D0A5-A8E4-D349-92B7-55CD20FE6190}" type="presParOf" srcId="{11849C27-C817-5143-A957-BEED282DE30E}" destId="{E4EDE2C7-860B-7447-B99B-BD1F411C479F}" srcOrd="5" destOrd="0" presId="urn:microsoft.com/office/officeart/2005/8/layout/arrow2"/>
    <dgm:cxn modelId="{4800C1D3-AE0D-EC4E-8354-E266333CE758}" type="presParOf" srcId="{11849C27-C817-5143-A957-BEED282DE30E}" destId="{EE605864-CF00-834F-BEFA-0452A03BA84A}" srcOrd="6" destOrd="0" presId="urn:microsoft.com/office/officeart/2005/8/layout/arrow2"/>
    <dgm:cxn modelId="{08D47A28-A5EF-8041-8162-804F00932088}" type="presParOf" srcId="{11849C27-C817-5143-A957-BEED282DE30E}" destId="{A583310B-1764-DC43-BB56-EE638A9D894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DA9AED-FC7F-EC48-9DD8-9161A5BA98E4}" type="doc">
      <dgm:prSet loTypeId="urn:microsoft.com/office/officeart/2005/8/layout/hierarchy4" loCatId="" qsTypeId="urn:microsoft.com/office/officeart/2005/8/quickstyle/simple1" qsCatId="simple" csTypeId="urn:microsoft.com/office/officeart/2005/8/colors/colorful3" csCatId="colorful" phldr="1"/>
      <dgm:spPr/>
      <dgm:t>
        <a:bodyPr/>
        <a:lstStyle/>
        <a:p>
          <a:endParaRPr lang="es-ES"/>
        </a:p>
      </dgm:t>
    </dgm:pt>
    <dgm:pt modelId="{198309D8-3293-1D4F-BE54-A3020D503899}">
      <dgm:prSet phldrT="[Texto]"/>
      <dgm:spPr/>
      <dgm:t>
        <a:bodyPr/>
        <a:lstStyle/>
        <a:p>
          <a:r>
            <a:rPr lang="es-ES" dirty="0">
              <a:latin typeface="Montserrat" pitchFamily="2" charset="77"/>
            </a:rPr>
            <a:t>Dislipidemia</a:t>
          </a:r>
          <a:r>
            <a:rPr lang="es-ES" baseline="0" dirty="0">
              <a:latin typeface="Montserrat" pitchFamily="2" charset="77"/>
            </a:rPr>
            <a:t> </a:t>
          </a:r>
          <a:r>
            <a:rPr lang="es-ES" baseline="0" dirty="0" err="1">
              <a:latin typeface="Montserrat" pitchFamily="2" charset="77"/>
            </a:rPr>
            <a:t>aterogénica</a:t>
          </a:r>
          <a:r>
            <a:rPr lang="es-ES" baseline="0" dirty="0">
              <a:latin typeface="Montserrat" pitchFamily="2" charset="77"/>
            </a:rPr>
            <a:t>: riesgo residual.</a:t>
          </a:r>
          <a:endParaRPr lang="es-ES" dirty="0">
            <a:latin typeface="Montserrat" pitchFamily="2" charset="77"/>
          </a:endParaRPr>
        </a:p>
      </dgm:t>
    </dgm:pt>
    <dgm:pt modelId="{6B0A5146-5499-D344-8160-AF4735C172B5}" type="parTrans" cxnId="{7AE3DDBD-C816-7043-9653-BB5C3263797A}">
      <dgm:prSet/>
      <dgm:spPr/>
      <dgm:t>
        <a:bodyPr/>
        <a:lstStyle/>
        <a:p>
          <a:endParaRPr lang="es-ES">
            <a:latin typeface="Montserrat" pitchFamily="2" charset="77"/>
          </a:endParaRPr>
        </a:p>
      </dgm:t>
    </dgm:pt>
    <dgm:pt modelId="{26D65A66-B1A3-C84B-90F6-DB3544832E79}" type="sibTrans" cxnId="{7AE3DDBD-C816-7043-9653-BB5C3263797A}">
      <dgm:prSet/>
      <dgm:spPr/>
      <dgm:t>
        <a:bodyPr/>
        <a:lstStyle/>
        <a:p>
          <a:endParaRPr lang="es-ES">
            <a:latin typeface="Montserrat" pitchFamily="2" charset="77"/>
          </a:endParaRPr>
        </a:p>
      </dgm:t>
    </dgm:pt>
    <dgm:pt modelId="{0706E4BF-2812-274F-9687-986A99282898}">
      <dgm:prSet phldrT="[Texto]"/>
      <dgm:spPr/>
      <dgm:t>
        <a:bodyPr/>
        <a:lstStyle/>
        <a:p>
          <a:r>
            <a:rPr lang="es-ES" dirty="0">
              <a:latin typeface="Montserrat" pitchFamily="2" charset="77"/>
            </a:rPr>
            <a:t>Fibratos pueden mejorar este riesgo residual en pacientes con HDL y TG fuera de metas.</a:t>
          </a:r>
        </a:p>
      </dgm:t>
    </dgm:pt>
    <dgm:pt modelId="{22F6E415-451C-DA4F-8E66-B81398191786}" type="parTrans" cxnId="{86CF7F56-1B30-A64E-8D69-B408E426ADD2}">
      <dgm:prSet/>
      <dgm:spPr/>
      <dgm:t>
        <a:bodyPr/>
        <a:lstStyle/>
        <a:p>
          <a:endParaRPr lang="es-ES">
            <a:latin typeface="Montserrat" pitchFamily="2" charset="77"/>
          </a:endParaRPr>
        </a:p>
      </dgm:t>
    </dgm:pt>
    <dgm:pt modelId="{4D603D0D-FD5A-FA41-B180-A5F67BE1B1CB}" type="sibTrans" cxnId="{86CF7F56-1B30-A64E-8D69-B408E426ADD2}">
      <dgm:prSet/>
      <dgm:spPr/>
      <dgm:t>
        <a:bodyPr/>
        <a:lstStyle/>
        <a:p>
          <a:endParaRPr lang="es-ES">
            <a:latin typeface="Montserrat" pitchFamily="2" charset="77"/>
          </a:endParaRPr>
        </a:p>
      </dgm:t>
    </dgm:pt>
    <dgm:pt modelId="{C6EF559A-20AD-9D4E-AFDC-594F2FBE5D31}">
      <dgm:prSet phldrT="[Texto]"/>
      <dgm:spPr/>
      <dgm:t>
        <a:bodyPr/>
        <a:lstStyle/>
        <a:p>
          <a:r>
            <a:rPr lang="es-ES" dirty="0">
              <a:latin typeface="Montserrat" pitchFamily="2" charset="77"/>
            </a:rPr>
            <a:t>Terapia con fibratos: no solo en riesgo cardiovascular, perfil de lípidos.</a:t>
          </a:r>
        </a:p>
      </dgm:t>
    </dgm:pt>
    <dgm:pt modelId="{0276F96A-FD84-6346-BAC4-0AC548EE453B}" type="sibTrans" cxnId="{AD2F4A11-8101-4B40-9491-2978E493B53D}">
      <dgm:prSet/>
      <dgm:spPr/>
      <dgm:t>
        <a:bodyPr/>
        <a:lstStyle/>
        <a:p>
          <a:endParaRPr lang="es-ES">
            <a:latin typeface="Montserrat" pitchFamily="2" charset="77"/>
          </a:endParaRPr>
        </a:p>
      </dgm:t>
    </dgm:pt>
    <dgm:pt modelId="{EABCBADD-424E-D14A-BE26-D0A4ED594991}" type="parTrans" cxnId="{AD2F4A11-8101-4B40-9491-2978E493B53D}">
      <dgm:prSet/>
      <dgm:spPr/>
      <dgm:t>
        <a:bodyPr/>
        <a:lstStyle/>
        <a:p>
          <a:endParaRPr lang="es-ES">
            <a:latin typeface="Montserrat" pitchFamily="2" charset="77"/>
          </a:endParaRPr>
        </a:p>
      </dgm:t>
    </dgm:pt>
    <dgm:pt modelId="{126189B6-2156-8246-B713-631927D551A1}" type="pres">
      <dgm:prSet presAssocID="{D5DA9AED-FC7F-EC48-9DD8-9161A5BA98E4}" presName="Name0" presStyleCnt="0">
        <dgm:presLayoutVars>
          <dgm:chPref val="1"/>
          <dgm:dir/>
          <dgm:animOne val="branch"/>
          <dgm:animLvl val="lvl"/>
          <dgm:resizeHandles/>
        </dgm:presLayoutVars>
      </dgm:prSet>
      <dgm:spPr/>
    </dgm:pt>
    <dgm:pt modelId="{0FF85241-223E-7649-B637-86F3C7B26DC7}" type="pres">
      <dgm:prSet presAssocID="{C6EF559A-20AD-9D4E-AFDC-594F2FBE5D31}" presName="vertOne" presStyleCnt="0"/>
      <dgm:spPr/>
    </dgm:pt>
    <dgm:pt modelId="{60719A2B-59FC-F74C-9E5F-31D72FD8F574}" type="pres">
      <dgm:prSet presAssocID="{C6EF559A-20AD-9D4E-AFDC-594F2FBE5D31}" presName="txOne" presStyleLbl="node0" presStyleIdx="0" presStyleCnt="1">
        <dgm:presLayoutVars>
          <dgm:chPref val="3"/>
        </dgm:presLayoutVars>
      </dgm:prSet>
      <dgm:spPr/>
    </dgm:pt>
    <dgm:pt modelId="{3596359D-1A71-4649-B56F-F98CC750C5C8}" type="pres">
      <dgm:prSet presAssocID="{C6EF559A-20AD-9D4E-AFDC-594F2FBE5D31}" presName="parTransOne" presStyleCnt="0"/>
      <dgm:spPr/>
    </dgm:pt>
    <dgm:pt modelId="{1DBCFB36-778E-6447-8B5A-5F0EDF5E8CDF}" type="pres">
      <dgm:prSet presAssocID="{C6EF559A-20AD-9D4E-AFDC-594F2FBE5D31}" presName="horzOne" presStyleCnt="0"/>
      <dgm:spPr/>
    </dgm:pt>
    <dgm:pt modelId="{18874212-AF04-B644-B0AC-948EC72CA0E2}" type="pres">
      <dgm:prSet presAssocID="{198309D8-3293-1D4F-BE54-A3020D503899}" presName="vertTwo" presStyleCnt="0"/>
      <dgm:spPr/>
    </dgm:pt>
    <dgm:pt modelId="{7987B442-2863-8545-BA39-CD55455179E4}" type="pres">
      <dgm:prSet presAssocID="{198309D8-3293-1D4F-BE54-A3020D503899}" presName="txTwo" presStyleLbl="node2" presStyleIdx="0" presStyleCnt="1">
        <dgm:presLayoutVars>
          <dgm:chPref val="3"/>
        </dgm:presLayoutVars>
      </dgm:prSet>
      <dgm:spPr/>
    </dgm:pt>
    <dgm:pt modelId="{F172E70D-57C5-014C-ABE3-B34A99B10799}" type="pres">
      <dgm:prSet presAssocID="{198309D8-3293-1D4F-BE54-A3020D503899}" presName="parTransTwo" presStyleCnt="0"/>
      <dgm:spPr/>
    </dgm:pt>
    <dgm:pt modelId="{3FFF84E5-AD37-0C41-A98C-21C6608C7450}" type="pres">
      <dgm:prSet presAssocID="{198309D8-3293-1D4F-BE54-A3020D503899}" presName="horzTwo" presStyleCnt="0"/>
      <dgm:spPr/>
    </dgm:pt>
    <dgm:pt modelId="{5C0B86C4-4972-6143-9FA2-6C7FC0ED3128}" type="pres">
      <dgm:prSet presAssocID="{0706E4BF-2812-274F-9687-986A99282898}" presName="vertThree" presStyleCnt="0"/>
      <dgm:spPr/>
    </dgm:pt>
    <dgm:pt modelId="{368CCE9D-EF92-AF47-A59B-242E46BF6CA8}" type="pres">
      <dgm:prSet presAssocID="{0706E4BF-2812-274F-9687-986A99282898}" presName="txThree" presStyleLbl="node3" presStyleIdx="0" presStyleCnt="1">
        <dgm:presLayoutVars>
          <dgm:chPref val="3"/>
        </dgm:presLayoutVars>
      </dgm:prSet>
      <dgm:spPr/>
    </dgm:pt>
    <dgm:pt modelId="{EBF4000D-95F1-B640-8089-6DBFB63293ED}" type="pres">
      <dgm:prSet presAssocID="{0706E4BF-2812-274F-9687-986A99282898}" presName="horzThree" presStyleCnt="0"/>
      <dgm:spPr/>
    </dgm:pt>
  </dgm:ptLst>
  <dgm:cxnLst>
    <dgm:cxn modelId="{AD2F4A11-8101-4B40-9491-2978E493B53D}" srcId="{D5DA9AED-FC7F-EC48-9DD8-9161A5BA98E4}" destId="{C6EF559A-20AD-9D4E-AFDC-594F2FBE5D31}" srcOrd="0" destOrd="0" parTransId="{EABCBADD-424E-D14A-BE26-D0A4ED594991}" sibTransId="{0276F96A-FD84-6346-BAC4-0AC548EE453B}"/>
    <dgm:cxn modelId="{86CF7F56-1B30-A64E-8D69-B408E426ADD2}" srcId="{198309D8-3293-1D4F-BE54-A3020D503899}" destId="{0706E4BF-2812-274F-9687-986A99282898}" srcOrd="0" destOrd="0" parTransId="{22F6E415-451C-DA4F-8E66-B81398191786}" sibTransId="{4D603D0D-FD5A-FA41-B180-A5F67BE1B1CB}"/>
    <dgm:cxn modelId="{AA56438D-9A5B-304C-963B-E8BFDD077C2B}" type="presOf" srcId="{0706E4BF-2812-274F-9687-986A99282898}" destId="{368CCE9D-EF92-AF47-A59B-242E46BF6CA8}" srcOrd="0" destOrd="0" presId="urn:microsoft.com/office/officeart/2005/8/layout/hierarchy4"/>
    <dgm:cxn modelId="{E1536BAB-C8ED-3B40-9E01-206DE6BDCF98}" type="presOf" srcId="{198309D8-3293-1D4F-BE54-A3020D503899}" destId="{7987B442-2863-8545-BA39-CD55455179E4}" srcOrd="0" destOrd="0" presId="urn:microsoft.com/office/officeart/2005/8/layout/hierarchy4"/>
    <dgm:cxn modelId="{7AE3DDBD-C816-7043-9653-BB5C3263797A}" srcId="{C6EF559A-20AD-9D4E-AFDC-594F2FBE5D31}" destId="{198309D8-3293-1D4F-BE54-A3020D503899}" srcOrd="0" destOrd="0" parTransId="{6B0A5146-5499-D344-8160-AF4735C172B5}" sibTransId="{26D65A66-B1A3-C84B-90F6-DB3544832E79}"/>
    <dgm:cxn modelId="{EF230CCB-358E-3546-BCF2-80E72D957711}" type="presOf" srcId="{C6EF559A-20AD-9D4E-AFDC-594F2FBE5D31}" destId="{60719A2B-59FC-F74C-9E5F-31D72FD8F574}" srcOrd="0" destOrd="0" presId="urn:microsoft.com/office/officeart/2005/8/layout/hierarchy4"/>
    <dgm:cxn modelId="{757149EA-B3C1-C84D-AEE1-4CE6730DA74A}" type="presOf" srcId="{D5DA9AED-FC7F-EC48-9DD8-9161A5BA98E4}" destId="{126189B6-2156-8246-B713-631927D551A1}" srcOrd="0" destOrd="0" presId="urn:microsoft.com/office/officeart/2005/8/layout/hierarchy4"/>
    <dgm:cxn modelId="{5EEC66D8-97C6-5848-BEF1-E187B3494CC8}" type="presParOf" srcId="{126189B6-2156-8246-B713-631927D551A1}" destId="{0FF85241-223E-7649-B637-86F3C7B26DC7}" srcOrd="0" destOrd="0" presId="urn:microsoft.com/office/officeart/2005/8/layout/hierarchy4"/>
    <dgm:cxn modelId="{6F1C6A1C-65A0-5244-9DB1-A3A5B77230E9}" type="presParOf" srcId="{0FF85241-223E-7649-B637-86F3C7B26DC7}" destId="{60719A2B-59FC-F74C-9E5F-31D72FD8F574}" srcOrd="0" destOrd="0" presId="urn:microsoft.com/office/officeart/2005/8/layout/hierarchy4"/>
    <dgm:cxn modelId="{5F40EC67-DEB9-254B-B8D1-ACF6C4D0AC26}" type="presParOf" srcId="{0FF85241-223E-7649-B637-86F3C7B26DC7}" destId="{3596359D-1A71-4649-B56F-F98CC750C5C8}" srcOrd="1" destOrd="0" presId="urn:microsoft.com/office/officeart/2005/8/layout/hierarchy4"/>
    <dgm:cxn modelId="{4F40DD50-7892-ED45-8E77-F0B912FB867F}" type="presParOf" srcId="{0FF85241-223E-7649-B637-86F3C7B26DC7}" destId="{1DBCFB36-778E-6447-8B5A-5F0EDF5E8CDF}" srcOrd="2" destOrd="0" presId="urn:microsoft.com/office/officeart/2005/8/layout/hierarchy4"/>
    <dgm:cxn modelId="{0FD2F2F2-0719-164F-AA3B-B8E07A6CF124}" type="presParOf" srcId="{1DBCFB36-778E-6447-8B5A-5F0EDF5E8CDF}" destId="{18874212-AF04-B644-B0AC-948EC72CA0E2}" srcOrd="0" destOrd="0" presId="urn:microsoft.com/office/officeart/2005/8/layout/hierarchy4"/>
    <dgm:cxn modelId="{F508B0FB-DC54-0142-9476-1E382F70B806}" type="presParOf" srcId="{18874212-AF04-B644-B0AC-948EC72CA0E2}" destId="{7987B442-2863-8545-BA39-CD55455179E4}" srcOrd="0" destOrd="0" presId="urn:microsoft.com/office/officeart/2005/8/layout/hierarchy4"/>
    <dgm:cxn modelId="{9464DFE8-FF63-3C49-9BEB-47A1CDAFD2CD}" type="presParOf" srcId="{18874212-AF04-B644-B0AC-948EC72CA0E2}" destId="{F172E70D-57C5-014C-ABE3-B34A99B10799}" srcOrd="1" destOrd="0" presId="urn:microsoft.com/office/officeart/2005/8/layout/hierarchy4"/>
    <dgm:cxn modelId="{39D4D004-52DE-1F47-BBE7-8F6FA5BD7BA4}" type="presParOf" srcId="{18874212-AF04-B644-B0AC-948EC72CA0E2}" destId="{3FFF84E5-AD37-0C41-A98C-21C6608C7450}" srcOrd="2" destOrd="0" presId="urn:microsoft.com/office/officeart/2005/8/layout/hierarchy4"/>
    <dgm:cxn modelId="{80F72C4C-B687-CF42-878A-EC0C7208FCE6}" type="presParOf" srcId="{3FFF84E5-AD37-0C41-A98C-21C6608C7450}" destId="{5C0B86C4-4972-6143-9FA2-6C7FC0ED3128}" srcOrd="0" destOrd="0" presId="urn:microsoft.com/office/officeart/2005/8/layout/hierarchy4"/>
    <dgm:cxn modelId="{5D988240-BE2D-4949-BDEB-9545AEB3B766}" type="presParOf" srcId="{5C0B86C4-4972-6143-9FA2-6C7FC0ED3128}" destId="{368CCE9D-EF92-AF47-A59B-242E46BF6CA8}" srcOrd="0" destOrd="0" presId="urn:microsoft.com/office/officeart/2005/8/layout/hierarchy4"/>
    <dgm:cxn modelId="{335CE781-0869-D14F-B7C2-2251858FDB3E}" type="presParOf" srcId="{5C0B86C4-4972-6143-9FA2-6C7FC0ED3128}" destId="{EBF4000D-95F1-B640-8089-6DBFB63293E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8B53E3-DCF7-4D49-BDF4-E185CC183F43}"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BB779266-C800-5248-8BBB-F4AC6E59E7D4}">
      <dgm:prSet phldrT="[Texto]"/>
      <dgm:spPr/>
      <dgm:t>
        <a:bodyPr/>
        <a:lstStyle/>
        <a:p>
          <a:r>
            <a:rPr lang="es-ES" dirty="0">
              <a:latin typeface="Montserrat" pitchFamily="2" charset="77"/>
            </a:rPr>
            <a:t>Ácido </a:t>
          </a:r>
          <a:r>
            <a:rPr lang="es-ES" dirty="0" err="1">
              <a:latin typeface="Montserrat" pitchFamily="2" charset="77"/>
            </a:rPr>
            <a:t>eicosanoico</a:t>
          </a:r>
          <a:r>
            <a:rPr lang="es-ES" dirty="0">
              <a:latin typeface="Montserrat" pitchFamily="2" charset="77"/>
            </a:rPr>
            <a:t>, ácido </a:t>
          </a:r>
          <a:r>
            <a:rPr lang="es-ES" dirty="0" err="1">
              <a:latin typeface="Montserrat" pitchFamily="2" charset="77"/>
            </a:rPr>
            <a:t>docosahexanoico</a:t>
          </a:r>
          <a:r>
            <a:rPr lang="es-ES" dirty="0">
              <a:latin typeface="Montserrat" pitchFamily="2" charset="77"/>
            </a:rPr>
            <a:t>. </a:t>
          </a:r>
        </a:p>
      </dgm:t>
    </dgm:pt>
    <dgm:pt modelId="{DB89B964-9D63-3441-B160-2AA321E5967B}" type="parTrans" cxnId="{1A43B829-8C87-2D4F-B436-EB6CE68B9D84}">
      <dgm:prSet/>
      <dgm:spPr/>
      <dgm:t>
        <a:bodyPr/>
        <a:lstStyle/>
        <a:p>
          <a:endParaRPr lang="es-ES">
            <a:latin typeface="Montserrat" pitchFamily="2" charset="77"/>
          </a:endParaRPr>
        </a:p>
      </dgm:t>
    </dgm:pt>
    <dgm:pt modelId="{C227F950-1097-934F-846F-73B165F911EB}" type="sibTrans" cxnId="{1A43B829-8C87-2D4F-B436-EB6CE68B9D84}">
      <dgm:prSet/>
      <dgm:spPr/>
      <dgm:t>
        <a:bodyPr/>
        <a:lstStyle/>
        <a:p>
          <a:endParaRPr lang="es-ES">
            <a:latin typeface="Montserrat" pitchFamily="2" charset="77"/>
          </a:endParaRPr>
        </a:p>
      </dgm:t>
    </dgm:pt>
    <dgm:pt modelId="{5A208AC4-ED7F-EE4C-B2CF-ED0ECCAD9D2E}">
      <dgm:prSet phldrT="[Texto]"/>
      <dgm:spPr/>
      <dgm:t>
        <a:bodyPr/>
        <a:lstStyle/>
        <a:p>
          <a:r>
            <a:rPr lang="es-ES" dirty="0">
              <a:latin typeface="Montserrat" pitchFamily="2" charset="77"/>
            </a:rPr>
            <a:t>2 -4gr/día.</a:t>
          </a:r>
        </a:p>
      </dgm:t>
    </dgm:pt>
    <dgm:pt modelId="{73876F79-ACC7-FE40-AB49-CA0AC4015A9C}" type="parTrans" cxnId="{F9C04AAC-CBC5-B143-9BED-573EF989C9EC}">
      <dgm:prSet/>
      <dgm:spPr/>
      <dgm:t>
        <a:bodyPr/>
        <a:lstStyle/>
        <a:p>
          <a:endParaRPr lang="es-ES">
            <a:latin typeface="Montserrat" pitchFamily="2" charset="77"/>
          </a:endParaRPr>
        </a:p>
      </dgm:t>
    </dgm:pt>
    <dgm:pt modelId="{8A10DCE8-EB3A-BF43-B48A-8847B1A2DA08}" type="sibTrans" cxnId="{F9C04AAC-CBC5-B143-9BED-573EF989C9EC}">
      <dgm:prSet/>
      <dgm:spPr/>
      <dgm:t>
        <a:bodyPr/>
        <a:lstStyle/>
        <a:p>
          <a:endParaRPr lang="es-ES">
            <a:latin typeface="Montserrat" pitchFamily="2" charset="77"/>
          </a:endParaRPr>
        </a:p>
      </dgm:t>
    </dgm:pt>
    <dgm:pt modelId="{8C4BD5EB-0360-644E-8B9B-0AF6B674D6F7}">
      <dgm:prSet phldrT="[Texto]"/>
      <dgm:spPr/>
      <dgm:t>
        <a:bodyPr/>
        <a:lstStyle/>
        <a:p>
          <a:r>
            <a:rPr lang="es-ES" dirty="0">
              <a:latin typeface="Montserrat" pitchFamily="2" charset="77"/>
            </a:rPr>
            <a:t>Disminuye TG. Efecto en lipoproteínas es controversial.</a:t>
          </a:r>
        </a:p>
      </dgm:t>
    </dgm:pt>
    <dgm:pt modelId="{BC8C9471-4C25-4041-B181-D71266B2FF07}" type="parTrans" cxnId="{EFC1FD5B-850D-5C4F-8D6E-2AB36AD8D811}">
      <dgm:prSet/>
      <dgm:spPr/>
      <dgm:t>
        <a:bodyPr/>
        <a:lstStyle/>
        <a:p>
          <a:endParaRPr lang="es-ES">
            <a:latin typeface="Montserrat" pitchFamily="2" charset="77"/>
          </a:endParaRPr>
        </a:p>
      </dgm:t>
    </dgm:pt>
    <dgm:pt modelId="{969E7A55-FDBF-E640-BEB3-BCF2E8201DB7}" type="sibTrans" cxnId="{EFC1FD5B-850D-5C4F-8D6E-2AB36AD8D811}">
      <dgm:prSet/>
      <dgm:spPr/>
      <dgm:t>
        <a:bodyPr/>
        <a:lstStyle/>
        <a:p>
          <a:endParaRPr lang="es-ES">
            <a:latin typeface="Montserrat" pitchFamily="2" charset="77"/>
          </a:endParaRPr>
        </a:p>
      </dgm:t>
    </dgm:pt>
    <dgm:pt modelId="{010AF019-2ECD-F14E-82C4-234A32CCCF17}">
      <dgm:prSet phldrT="[Texto]"/>
      <dgm:spPr/>
      <dgm:t>
        <a:bodyPr/>
        <a:lstStyle/>
        <a:p>
          <a:r>
            <a:rPr lang="es-ES" dirty="0">
              <a:latin typeface="Montserrat" pitchFamily="2" charset="77"/>
            </a:rPr>
            <a:t>Disminución TG: 45%.</a:t>
          </a:r>
        </a:p>
        <a:p>
          <a:r>
            <a:rPr lang="es-ES" dirty="0">
              <a:latin typeface="Montserrat" pitchFamily="2" charset="77"/>
            </a:rPr>
            <a:t>Dosis dependiente.</a:t>
          </a:r>
        </a:p>
      </dgm:t>
    </dgm:pt>
    <dgm:pt modelId="{E98E7A68-4BA4-F841-8DD3-30C41E75A1AC}" type="parTrans" cxnId="{EBB066F6-A9C4-FE4C-B8AC-FE3206120F26}">
      <dgm:prSet/>
      <dgm:spPr/>
      <dgm:t>
        <a:bodyPr/>
        <a:lstStyle/>
        <a:p>
          <a:endParaRPr lang="es-ES">
            <a:latin typeface="Montserrat" pitchFamily="2" charset="77"/>
          </a:endParaRPr>
        </a:p>
      </dgm:t>
    </dgm:pt>
    <dgm:pt modelId="{9E400E03-5720-E747-99D0-58BAF6D01DA8}" type="sibTrans" cxnId="{EBB066F6-A9C4-FE4C-B8AC-FE3206120F26}">
      <dgm:prSet/>
      <dgm:spPr/>
      <dgm:t>
        <a:bodyPr/>
        <a:lstStyle/>
        <a:p>
          <a:endParaRPr lang="es-ES">
            <a:latin typeface="Montserrat" pitchFamily="2" charset="77"/>
          </a:endParaRPr>
        </a:p>
      </dgm:t>
    </dgm:pt>
    <dgm:pt modelId="{C2CB301A-228C-9D40-A0DF-534D619371CF}" type="pres">
      <dgm:prSet presAssocID="{778B53E3-DCF7-4D49-BDF4-E185CC183F43}" presName="diagram" presStyleCnt="0">
        <dgm:presLayoutVars>
          <dgm:dir/>
          <dgm:resizeHandles val="exact"/>
        </dgm:presLayoutVars>
      </dgm:prSet>
      <dgm:spPr/>
    </dgm:pt>
    <dgm:pt modelId="{1D314EA0-F2E6-0D4B-8026-0BB2C5563101}" type="pres">
      <dgm:prSet presAssocID="{BB779266-C800-5248-8BBB-F4AC6E59E7D4}" presName="node" presStyleLbl="node1" presStyleIdx="0" presStyleCnt="4">
        <dgm:presLayoutVars>
          <dgm:bulletEnabled val="1"/>
        </dgm:presLayoutVars>
      </dgm:prSet>
      <dgm:spPr/>
    </dgm:pt>
    <dgm:pt modelId="{5657E8C7-1E3A-2D41-BD56-87EFAB3A3C88}" type="pres">
      <dgm:prSet presAssocID="{C227F950-1097-934F-846F-73B165F911EB}" presName="sibTrans" presStyleCnt="0"/>
      <dgm:spPr/>
    </dgm:pt>
    <dgm:pt modelId="{A05A8DA0-E342-1040-9524-E91324945F6D}" type="pres">
      <dgm:prSet presAssocID="{5A208AC4-ED7F-EE4C-B2CF-ED0ECCAD9D2E}" presName="node" presStyleLbl="node1" presStyleIdx="1" presStyleCnt="4">
        <dgm:presLayoutVars>
          <dgm:bulletEnabled val="1"/>
        </dgm:presLayoutVars>
      </dgm:prSet>
      <dgm:spPr/>
    </dgm:pt>
    <dgm:pt modelId="{22EB98EE-A946-3741-8643-DD801D90ED77}" type="pres">
      <dgm:prSet presAssocID="{8A10DCE8-EB3A-BF43-B48A-8847B1A2DA08}" presName="sibTrans" presStyleCnt="0"/>
      <dgm:spPr/>
    </dgm:pt>
    <dgm:pt modelId="{7159098E-0CE3-FB48-8CD5-EBCE5CCAE820}" type="pres">
      <dgm:prSet presAssocID="{8C4BD5EB-0360-644E-8B9B-0AF6B674D6F7}" presName="node" presStyleLbl="node1" presStyleIdx="2" presStyleCnt="4">
        <dgm:presLayoutVars>
          <dgm:bulletEnabled val="1"/>
        </dgm:presLayoutVars>
      </dgm:prSet>
      <dgm:spPr/>
    </dgm:pt>
    <dgm:pt modelId="{23BB7951-46D5-3043-A149-C384219B1CA9}" type="pres">
      <dgm:prSet presAssocID="{969E7A55-FDBF-E640-BEB3-BCF2E8201DB7}" presName="sibTrans" presStyleCnt="0"/>
      <dgm:spPr/>
    </dgm:pt>
    <dgm:pt modelId="{6F019BF1-00CC-8A44-9ED1-55A07F8A77AF}" type="pres">
      <dgm:prSet presAssocID="{010AF019-2ECD-F14E-82C4-234A32CCCF17}" presName="node" presStyleLbl="node1" presStyleIdx="3" presStyleCnt="4">
        <dgm:presLayoutVars>
          <dgm:bulletEnabled val="1"/>
        </dgm:presLayoutVars>
      </dgm:prSet>
      <dgm:spPr/>
    </dgm:pt>
  </dgm:ptLst>
  <dgm:cxnLst>
    <dgm:cxn modelId="{FF3DB522-42AD-3742-8175-9894C4B940D6}" type="presOf" srcId="{5A208AC4-ED7F-EE4C-B2CF-ED0ECCAD9D2E}" destId="{A05A8DA0-E342-1040-9524-E91324945F6D}" srcOrd="0" destOrd="0" presId="urn:microsoft.com/office/officeart/2005/8/layout/default"/>
    <dgm:cxn modelId="{1236AB24-30BA-8843-95C6-053CC1F8E61C}" type="presOf" srcId="{BB779266-C800-5248-8BBB-F4AC6E59E7D4}" destId="{1D314EA0-F2E6-0D4B-8026-0BB2C5563101}" srcOrd="0" destOrd="0" presId="urn:microsoft.com/office/officeart/2005/8/layout/default"/>
    <dgm:cxn modelId="{1A43B829-8C87-2D4F-B436-EB6CE68B9D84}" srcId="{778B53E3-DCF7-4D49-BDF4-E185CC183F43}" destId="{BB779266-C800-5248-8BBB-F4AC6E59E7D4}" srcOrd="0" destOrd="0" parTransId="{DB89B964-9D63-3441-B160-2AA321E5967B}" sibTransId="{C227F950-1097-934F-846F-73B165F911EB}"/>
    <dgm:cxn modelId="{EFC1FD5B-850D-5C4F-8D6E-2AB36AD8D811}" srcId="{778B53E3-DCF7-4D49-BDF4-E185CC183F43}" destId="{8C4BD5EB-0360-644E-8B9B-0AF6B674D6F7}" srcOrd="2" destOrd="0" parTransId="{BC8C9471-4C25-4041-B181-D71266B2FF07}" sibTransId="{969E7A55-FDBF-E640-BEB3-BCF2E8201DB7}"/>
    <dgm:cxn modelId="{F9C04AAC-CBC5-B143-9BED-573EF989C9EC}" srcId="{778B53E3-DCF7-4D49-BDF4-E185CC183F43}" destId="{5A208AC4-ED7F-EE4C-B2CF-ED0ECCAD9D2E}" srcOrd="1" destOrd="0" parTransId="{73876F79-ACC7-FE40-AB49-CA0AC4015A9C}" sibTransId="{8A10DCE8-EB3A-BF43-B48A-8847B1A2DA08}"/>
    <dgm:cxn modelId="{EABD5DD7-0C2E-6648-8E42-ABF1D44A1231}" type="presOf" srcId="{8C4BD5EB-0360-644E-8B9B-0AF6B674D6F7}" destId="{7159098E-0CE3-FB48-8CD5-EBCE5CCAE820}" srcOrd="0" destOrd="0" presId="urn:microsoft.com/office/officeart/2005/8/layout/default"/>
    <dgm:cxn modelId="{1D1462F2-3B25-E64A-B167-4FF4CD38B547}" type="presOf" srcId="{010AF019-2ECD-F14E-82C4-234A32CCCF17}" destId="{6F019BF1-00CC-8A44-9ED1-55A07F8A77AF}" srcOrd="0" destOrd="0" presId="urn:microsoft.com/office/officeart/2005/8/layout/default"/>
    <dgm:cxn modelId="{EBB066F6-A9C4-FE4C-B8AC-FE3206120F26}" srcId="{778B53E3-DCF7-4D49-BDF4-E185CC183F43}" destId="{010AF019-2ECD-F14E-82C4-234A32CCCF17}" srcOrd="3" destOrd="0" parTransId="{E98E7A68-4BA4-F841-8DD3-30C41E75A1AC}" sibTransId="{9E400E03-5720-E747-99D0-58BAF6D01DA8}"/>
    <dgm:cxn modelId="{86E792F8-DCC6-E344-9F20-9D6E3EF3A0FE}" type="presOf" srcId="{778B53E3-DCF7-4D49-BDF4-E185CC183F43}" destId="{C2CB301A-228C-9D40-A0DF-534D619371CF}" srcOrd="0" destOrd="0" presId="urn:microsoft.com/office/officeart/2005/8/layout/default"/>
    <dgm:cxn modelId="{AEBC4940-B74F-7643-A0A8-72A9F9762D08}" type="presParOf" srcId="{C2CB301A-228C-9D40-A0DF-534D619371CF}" destId="{1D314EA0-F2E6-0D4B-8026-0BB2C5563101}" srcOrd="0" destOrd="0" presId="urn:microsoft.com/office/officeart/2005/8/layout/default"/>
    <dgm:cxn modelId="{6727338C-2F0C-6D45-BA73-9471BC4BC4FB}" type="presParOf" srcId="{C2CB301A-228C-9D40-A0DF-534D619371CF}" destId="{5657E8C7-1E3A-2D41-BD56-87EFAB3A3C88}" srcOrd="1" destOrd="0" presId="urn:microsoft.com/office/officeart/2005/8/layout/default"/>
    <dgm:cxn modelId="{04CE5C5C-FC60-CC43-AF5C-38165EF91082}" type="presParOf" srcId="{C2CB301A-228C-9D40-A0DF-534D619371CF}" destId="{A05A8DA0-E342-1040-9524-E91324945F6D}" srcOrd="2" destOrd="0" presId="urn:microsoft.com/office/officeart/2005/8/layout/default"/>
    <dgm:cxn modelId="{086600B5-255F-BD4F-B705-B2ABDA79D3F0}" type="presParOf" srcId="{C2CB301A-228C-9D40-A0DF-534D619371CF}" destId="{22EB98EE-A946-3741-8643-DD801D90ED77}" srcOrd="3" destOrd="0" presId="urn:microsoft.com/office/officeart/2005/8/layout/default"/>
    <dgm:cxn modelId="{CED99FB6-6E0B-D84C-9A20-867107BA4882}" type="presParOf" srcId="{C2CB301A-228C-9D40-A0DF-534D619371CF}" destId="{7159098E-0CE3-FB48-8CD5-EBCE5CCAE820}" srcOrd="4" destOrd="0" presId="urn:microsoft.com/office/officeart/2005/8/layout/default"/>
    <dgm:cxn modelId="{977B87E2-1D7C-5B47-931F-2A633A4F8093}" type="presParOf" srcId="{C2CB301A-228C-9D40-A0DF-534D619371CF}" destId="{23BB7951-46D5-3043-A149-C384219B1CA9}" srcOrd="5" destOrd="0" presId="urn:microsoft.com/office/officeart/2005/8/layout/default"/>
    <dgm:cxn modelId="{A8C5D16E-D742-9E48-9376-7114AEB28CF6}" type="presParOf" srcId="{C2CB301A-228C-9D40-A0DF-534D619371CF}" destId="{6F019BF1-00CC-8A44-9ED1-55A07F8A77A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218680-864E-FF4F-9D61-1E00709CE50E}"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2D0954C6-0430-2947-8601-7C3BD9C83FA6}">
      <dgm:prSet phldrT="[Texto]"/>
      <dgm:spPr/>
      <dgm:t>
        <a:bodyPr/>
        <a:lstStyle/>
        <a:p>
          <a:r>
            <a:rPr lang="es-ES" dirty="0">
              <a:latin typeface="Montserrat" pitchFamily="2" charset="77"/>
            </a:rPr>
            <a:t>Inhibe el </a:t>
          </a:r>
          <a:r>
            <a:rPr lang="es-ES" dirty="0" err="1">
              <a:latin typeface="Montserrat" pitchFamily="2" charset="77"/>
            </a:rPr>
            <a:t>mRNA</a:t>
          </a:r>
          <a:r>
            <a:rPr lang="es-ES" dirty="0">
              <a:latin typeface="Montserrat" pitchFamily="2" charset="77"/>
            </a:rPr>
            <a:t> de la </a:t>
          </a:r>
          <a:r>
            <a:rPr lang="es-ES" dirty="0" err="1">
              <a:latin typeface="Montserrat" pitchFamily="2" charset="77"/>
            </a:rPr>
            <a:t>apo</a:t>
          </a:r>
          <a:r>
            <a:rPr lang="es-ES" dirty="0">
              <a:latin typeface="Montserrat" pitchFamily="2" charset="77"/>
            </a:rPr>
            <a:t> CII</a:t>
          </a:r>
        </a:p>
      </dgm:t>
    </dgm:pt>
    <dgm:pt modelId="{80C25CAB-7128-6C41-831B-E69D437E3E94}" type="parTrans" cxnId="{5D2C3474-3D0B-FA44-BFF0-62DD835D921C}">
      <dgm:prSet/>
      <dgm:spPr/>
      <dgm:t>
        <a:bodyPr/>
        <a:lstStyle/>
        <a:p>
          <a:endParaRPr lang="es-ES">
            <a:latin typeface="Montserrat" pitchFamily="2" charset="77"/>
          </a:endParaRPr>
        </a:p>
      </dgm:t>
    </dgm:pt>
    <dgm:pt modelId="{7FB0EDE0-77D9-6C4C-85C0-E3F9A5E73ECC}" type="sibTrans" cxnId="{5D2C3474-3D0B-FA44-BFF0-62DD835D921C}">
      <dgm:prSet/>
      <dgm:spPr/>
      <dgm:t>
        <a:bodyPr/>
        <a:lstStyle/>
        <a:p>
          <a:endParaRPr lang="es-ES">
            <a:latin typeface="Montserrat" pitchFamily="2" charset="77"/>
          </a:endParaRPr>
        </a:p>
      </dgm:t>
    </dgm:pt>
    <dgm:pt modelId="{98DF694A-6277-B04F-A94D-4342ABB965E8}">
      <dgm:prSet phldrT="[Texto]"/>
      <dgm:spPr/>
      <dgm:t>
        <a:bodyPr/>
        <a:lstStyle/>
        <a:p>
          <a:r>
            <a:rPr lang="es-ES" dirty="0">
              <a:latin typeface="Montserrat" pitchFamily="2" charset="77"/>
            </a:rPr>
            <a:t>APPROACH trial </a:t>
          </a:r>
        </a:p>
      </dgm:t>
    </dgm:pt>
    <dgm:pt modelId="{C7AF3F40-97A2-5F4D-A1BA-7402658EC1B3}" type="parTrans" cxnId="{7BCF4146-4C4B-F24C-A23B-DCC9E2921681}">
      <dgm:prSet/>
      <dgm:spPr/>
      <dgm:t>
        <a:bodyPr/>
        <a:lstStyle/>
        <a:p>
          <a:endParaRPr lang="es-ES">
            <a:latin typeface="Montserrat" pitchFamily="2" charset="77"/>
          </a:endParaRPr>
        </a:p>
      </dgm:t>
    </dgm:pt>
    <dgm:pt modelId="{AA59F5D2-2BCA-8043-8B9C-3FA3CFF0A57B}" type="sibTrans" cxnId="{7BCF4146-4C4B-F24C-A23B-DCC9E2921681}">
      <dgm:prSet/>
      <dgm:spPr/>
      <dgm:t>
        <a:bodyPr/>
        <a:lstStyle/>
        <a:p>
          <a:endParaRPr lang="es-ES">
            <a:latin typeface="Montserrat" pitchFamily="2" charset="77"/>
          </a:endParaRPr>
        </a:p>
      </dgm:t>
    </dgm:pt>
    <dgm:pt modelId="{7BE9E03A-6D39-A64D-947F-FC5B9362435A}">
      <dgm:prSet phldrT="[Texto]"/>
      <dgm:spPr/>
      <dgm:t>
        <a:bodyPr/>
        <a:lstStyle/>
        <a:p>
          <a:r>
            <a:rPr lang="es-ES" dirty="0">
              <a:latin typeface="Montserrat" pitchFamily="2" charset="77"/>
            </a:rPr>
            <a:t>Reducción TG &lt; 750mg/dl en 77% </a:t>
          </a:r>
        </a:p>
      </dgm:t>
    </dgm:pt>
    <dgm:pt modelId="{3A412CEB-9037-8E4D-AF31-6A3233C59351}" type="parTrans" cxnId="{93F9FA78-09A3-0140-BCA8-424FAAC12B66}">
      <dgm:prSet/>
      <dgm:spPr/>
      <dgm:t>
        <a:bodyPr/>
        <a:lstStyle/>
        <a:p>
          <a:endParaRPr lang="es-ES">
            <a:latin typeface="Montserrat" pitchFamily="2" charset="77"/>
          </a:endParaRPr>
        </a:p>
      </dgm:t>
    </dgm:pt>
    <dgm:pt modelId="{B0AF4F21-4A6D-0A42-BB83-553B9A6B1A81}" type="sibTrans" cxnId="{93F9FA78-09A3-0140-BCA8-424FAAC12B66}">
      <dgm:prSet/>
      <dgm:spPr/>
      <dgm:t>
        <a:bodyPr/>
        <a:lstStyle/>
        <a:p>
          <a:endParaRPr lang="es-ES">
            <a:latin typeface="Montserrat" pitchFamily="2" charset="77"/>
          </a:endParaRPr>
        </a:p>
      </dgm:t>
    </dgm:pt>
    <dgm:pt modelId="{5F11FDB5-B95D-114C-9291-20E0C94D07D1}">
      <dgm:prSet phldrT="[Texto]"/>
      <dgm:spPr/>
      <dgm:t>
        <a:bodyPr/>
        <a:lstStyle/>
        <a:p>
          <a:r>
            <a:rPr lang="es-ES" dirty="0">
              <a:latin typeface="Montserrat" pitchFamily="2" charset="77"/>
            </a:rPr>
            <a:t>EA: trombocitopenia </a:t>
          </a:r>
        </a:p>
      </dgm:t>
    </dgm:pt>
    <dgm:pt modelId="{F13ABE8D-7D78-2F4F-9BE9-9FF6390D4808}" type="parTrans" cxnId="{1E488850-E97B-3344-AC6F-8773A7681850}">
      <dgm:prSet/>
      <dgm:spPr/>
      <dgm:t>
        <a:bodyPr/>
        <a:lstStyle/>
        <a:p>
          <a:endParaRPr lang="es-ES">
            <a:latin typeface="Montserrat" pitchFamily="2" charset="77"/>
          </a:endParaRPr>
        </a:p>
      </dgm:t>
    </dgm:pt>
    <dgm:pt modelId="{882CA88C-E341-3643-A8C6-8AEB79A19C1B}" type="sibTrans" cxnId="{1E488850-E97B-3344-AC6F-8773A7681850}">
      <dgm:prSet/>
      <dgm:spPr/>
      <dgm:t>
        <a:bodyPr/>
        <a:lstStyle/>
        <a:p>
          <a:endParaRPr lang="es-ES">
            <a:latin typeface="Montserrat" pitchFamily="2" charset="77"/>
          </a:endParaRPr>
        </a:p>
      </dgm:t>
    </dgm:pt>
    <dgm:pt modelId="{37FCF68D-3031-9043-8200-E1E5319312FE}">
      <dgm:prSet phldrT="[Texto]"/>
      <dgm:spPr/>
      <dgm:t>
        <a:bodyPr/>
        <a:lstStyle/>
        <a:p>
          <a:r>
            <a:rPr lang="es-ES" dirty="0">
              <a:latin typeface="Montserrat" pitchFamily="2" charset="77"/>
            </a:rPr>
            <a:t>No aprobado por la FDA </a:t>
          </a:r>
        </a:p>
      </dgm:t>
    </dgm:pt>
    <dgm:pt modelId="{CABB0147-53FB-BE43-9C48-50554F20BE84}" type="parTrans" cxnId="{0ABD190E-D5D0-3D4E-9C5D-611D855F2226}">
      <dgm:prSet/>
      <dgm:spPr/>
      <dgm:t>
        <a:bodyPr/>
        <a:lstStyle/>
        <a:p>
          <a:endParaRPr lang="es-ES">
            <a:latin typeface="Montserrat" pitchFamily="2" charset="77"/>
          </a:endParaRPr>
        </a:p>
      </dgm:t>
    </dgm:pt>
    <dgm:pt modelId="{DACAD0A2-9834-B343-8120-9FA17D533934}" type="sibTrans" cxnId="{0ABD190E-D5D0-3D4E-9C5D-611D855F2226}">
      <dgm:prSet/>
      <dgm:spPr/>
      <dgm:t>
        <a:bodyPr/>
        <a:lstStyle/>
        <a:p>
          <a:endParaRPr lang="es-ES">
            <a:latin typeface="Montserrat" pitchFamily="2" charset="77"/>
          </a:endParaRPr>
        </a:p>
      </dgm:t>
    </dgm:pt>
    <dgm:pt modelId="{2C6846BD-20D6-B24F-9C42-41DB32CC0D6E}" type="pres">
      <dgm:prSet presAssocID="{A8218680-864E-FF4F-9D61-1E00709CE50E}" presName="diagram" presStyleCnt="0">
        <dgm:presLayoutVars>
          <dgm:dir/>
          <dgm:resizeHandles val="exact"/>
        </dgm:presLayoutVars>
      </dgm:prSet>
      <dgm:spPr/>
    </dgm:pt>
    <dgm:pt modelId="{0DED0AAA-B8DB-424B-917D-261C3315DCD9}" type="pres">
      <dgm:prSet presAssocID="{2D0954C6-0430-2947-8601-7C3BD9C83FA6}" presName="node" presStyleLbl="node1" presStyleIdx="0" presStyleCnt="5">
        <dgm:presLayoutVars>
          <dgm:bulletEnabled val="1"/>
        </dgm:presLayoutVars>
      </dgm:prSet>
      <dgm:spPr/>
    </dgm:pt>
    <dgm:pt modelId="{23E714D3-4D1F-2A46-AD13-77A39DFC3DBD}" type="pres">
      <dgm:prSet presAssocID="{7FB0EDE0-77D9-6C4C-85C0-E3F9A5E73ECC}" presName="sibTrans" presStyleCnt="0"/>
      <dgm:spPr/>
    </dgm:pt>
    <dgm:pt modelId="{788573E9-DB45-944A-A4C9-F826216D2875}" type="pres">
      <dgm:prSet presAssocID="{98DF694A-6277-B04F-A94D-4342ABB965E8}" presName="node" presStyleLbl="node1" presStyleIdx="1" presStyleCnt="5">
        <dgm:presLayoutVars>
          <dgm:bulletEnabled val="1"/>
        </dgm:presLayoutVars>
      </dgm:prSet>
      <dgm:spPr/>
    </dgm:pt>
    <dgm:pt modelId="{CB82A7F4-7CA9-134A-8A7A-8AC9BFFA8D6E}" type="pres">
      <dgm:prSet presAssocID="{AA59F5D2-2BCA-8043-8B9C-3FA3CFF0A57B}" presName="sibTrans" presStyleCnt="0"/>
      <dgm:spPr/>
    </dgm:pt>
    <dgm:pt modelId="{D5F94462-7FA9-9941-9A90-0E3A27E42367}" type="pres">
      <dgm:prSet presAssocID="{7BE9E03A-6D39-A64D-947F-FC5B9362435A}" presName="node" presStyleLbl="node1" presStyleIdx="2" presStyleCnt="5">
        <dgm:presLayoutVars>
          <dgm:bulletEnabled val="1"/>
        </dgm:presLayoutVars>
      </dgm:prSet>
      <dgm:spPr/>
    </dgm:pt>
    <dgm:pt modelId="{E1648117-BF36-174D-888F-E8B10B2701E2}" type="pres">
      <dgm:prSet presAssocID="{B0AF4F21-4A6D-0A42-BB83-553B9A6B1A81}" presName="sibTrans" presStyleCnt="0"/>
      <dgm:spPr/>
    </dgm:pt>
    <dgm:pt modelId="{0398356B-D366-664A-9EF7-1219D830D854}" type="pres">
      <dgm:prSet presAssocID="{5F11FDB5-B95D-114C-9291-20E0C94D07D1}" presName="node" presStyleLbl="node1" presStyleIdx="3" presStyleCnt="5">
        <dgm:presLayoutVars>
          <dgm:bulletEnabled val="1"/>
        </dgm:presLayoutVars>
      </dgm:prSet>
      <dgm:spPr/>
    </dgm:pt>
    <dgm:pt modelId="{DB3981A2-7941-1646-921F-03DB137C11F6}" type="pres">
      <dgm:prSet presAssocID="{882CA88C-E341-3643-A8C6-8AEB79A19C1B}" presName="sibTrans" presStyleCnt="0"/>
      <dgm:spPr/>
    </dgm:pt>
    <dgm:pt modelId="{19507B6B-3C96-5147-9326-296CB8A464B5}" type="pres">
      <dgm:prSet presAssocID="{37FCF68D-3031-9043-8200-E1E5319312FE}" presName="node" presStyleLbl="node1" presStyleIdx="4" presStyleCnt="5">
        <dgm:presLayoutVars>
          <dgm:bulletEnabled val="1"/>
        </dgm:presLayoutVars>
      </dgm:prSet>
      <dgm:spPr/>
    </dgm:pt>
  </dgm:ptLst>
  <dgm:cxnLst>
    <dgm:cxn modelId="{8F0EC60D-13D2-D746-855E-5FB266E2F27E}" type="presOf" srcId="{7BE9E03A-6D39-A64D-947F-FC5B9362435A}" destId="{D5F94462-7FA9-9941-9A90-0E3A27E42367}" srcOrd="0" destOrd="0" presId="urn:microsoft.com/office/officeart/2005/8/layout/default"/>
    <dgm:cxn modelId="{0ABD190E-D5D0-3D4E-9C5D-611D855F2226}" srcId="{A8218680-864E-FF4F-9D61-1E00709CE50E}" destId="{37FCF68D-3031-9043-8200-E1E5319312FE}" srcOrd="4" destOrd="0" parTransId="{CABB0147-53FB-BE43-9C48-50554F20BE84}" sibTransId="{DACAD0A2-9834-B343-8120-9FA17D533934}"/>
    <dgm:cxn modelId="{E6152E2B-B771-C344-812A-E2B7A6F31B6D}" type="presOf" srcId="{2D0954C6-0430-2947-8601-7C3BD9C83FA6}" destId="{0DED0AAA-B8DB-424B-917D-261C3315DCD9}" srcOrd="0" destOrd="0" presId="urn:microsoft.com/office/officeart/2005/8/layout/default"/>
    <dgm:cxn modelId="{D6EE655D-78D4-F445-83E1-77252164181D}" type="presOf" srcId="{5F11FDB5-B95D-114C-9291-20E0C94D07D1}" destId="{0398356B-D366-664A-9EF7-1219D830D854}" srcOrd="0" destOrd="0" presId="urn:microsoft.com/office/officeart/2005/8/layout/default"/>
    <dgm:cxn modelId="{7BCF4146-4C4B-F24C-A23B-DCC9E2921681}" srcId="{A8218680-864E-FF4F-9D61-1E00709CE50E}" destId="{98DF694A-6277-B04F-A94D-4342ABB965E8}" srcOrd="1" destOrd="0" parTransId="{C7AF3F40-97A2-5F4D-A1BA-7402658EC1B3}" sibTransId="{AA59F5D2-2BCA-8043-8B9C-3FA3CFF0A57B}"/>
    <dgm:cxn modelId="{1E488850-E97B-3344-AC6F-8773A7681850}" srcId="{A8218680-864E-FF4F-9D61-1E00709CE50E}" destId="{5F11FDB5-B95D-114C-9291-20E0C94D07D1}" srcOrd="3" destOrd="0" parTransId="{F13ABE8D-7D78-2F4F-9BE9-9FF6390D4808}" sibTransId="{882CA88C-E341-3643-A8C6-8AEB79A19C1B}"/>
    <dgm:cxn modelId="{5D2C3474-3D0B-FA44-BFF0-62DD835D921C}" srcId="{A8218680-864E-FF4F-9D61-1E00709CE50E}" destId="{2D0954C6-0430-2947-8601-7C3BD9C83FA6}" srcOrd="0" destOrd="0" parTransId="{80C25CAB-7128-6C41-831B-E69D437E3E94}" sibTransId="{7FB0EDE0-77D9-6C4C-85C0-E3F9A5E73ECC}"/>
    <dgm:cxn modelId="{93F9FA78-09A3-0140-BCA8-424FAAC12B66}" srcId="{A8218680-864E-FF4F-9D61-1E00709CE50E}" destId="{7BE9E03A-6D39-A64D-947F-FC5B9362435A}" srcOrd="2" destOrd="0" parTransId="{3A412CEB-9037-8E4D-AF31-6A3233C59351}" sibTransId="{B0AF4F21-4A6D-0A42-BB83-553B9A6B1A81}"/>
    <dgm:cxn modelId="{79BEBE87-560C-8748-9446-BE57890958C0}" type="presOf" srcId="{98DF694A-6277-B04F-A94D-4342ABB965E8}" destId="{788573E9-DB45-944A-A4C9-F826216D2875}" srcOrd="0" destOrd="0" presId="urn:microsoft.com/office/officeart/2005/8/layout/default"/>
    <dgm:cxn modelId="{376C2CB4-8107-A845-BD19-2B116338796B}" type="presOf" srcId="{37FCF68D-3031-9043-8200-E1E5319312FE}" destId="{19507B6B-3C96-5147-9326-296CB8A464B5}" srcOrd="0" destOrd="0" presId="urn:microsoft.com/office/officeart/2005/8/layout/default"/>
    <dgm:cxn modelId="{3C19EEB8-087B-1D4B-BDA3-F6C96A2D5DFA}" type="presOf" srcId="{A8218680-864E-FF4F-9D61-1E00709CE50E}" destId="{2C6846BD-20D6-B24F-9C42-41DB32CC0D6E}" srcOrd="0" destOrd="0" presId="urn:microsoft.com/office/officeart/2005/8/layout/default"/>
    <dgm:cxn modelId="{878F7D82-A867-0347-A581-0E9015ECB946}" type="presParOf" srcId="{2C6846BD-20D6-B24F-9C42-41DB32CC0D6E}" destId="{0DED0AAA-B8DB-424B-917D-261C3315DCD9}" srcOrd="0" destOrd="0" presId="urn:microsoft.com/office/officeart/2005/8/layout/default"/>
    <dgm:cxn modelId="{13D744D2-AFEB-5A4A-BA71-C5CA6E5015C5}" type="presParOf" srcId="{2C6846BD-20D6-B24F-9C42-41DB32CC0D6E}" destId="{23E714D3-4D1F-2A46-AD13-77A39DFC3DBD}" srcOrd="1" destOrd="0" presId="urn:microsoft.com/office/officeart/2005/8/layout/default"/>
    <dgm:cxn modelId="{F6014A59-537A-524A-8842-7CBBBEB2F708}" type="presParOf" srcId="{2C6846BD-20D6-B24F-9C42-41DB32CC0D6E}" destId="{788573E9-DB45-944A-A4C9-F826216D2875}" srcOrd="2" destOrd="0" presId="urn:microsoft.com/office/officeart/2005/8/layout/default"/>
    <dgm:cxn modelId="{9BD3E416-A971-6D45-B440-7DB428A740AC}" type="presParOf" srcId="{2C6846BD-20D6-B24F-9C42-41DB32CC0D6E}" destId="{CB82A7F4-7CA9-134A-8A7A-8AC9BFFA8D6E}" srcOrd="3" destOrd="0" presId="urn:microsoft.com/office/officeart/2005/8/layout/default"/>
    <dgm:cxn modelId="{9CB89CBE-7C8E-B348-AE65-8FAA3877E174}" type="presParOf" srcId="{2C6846BD-20D6-B24F-9C42-41DB32CC0D6E}" destId="{D5F94462-7FA9-9941-9A90-0E3A27E42367}" srcOrd="4" destOrd="0" presId="urn:microsoft.com/office/officeart/2005/8/layout/default"/>
    <dgm:cxn modelId="{A815F6F2-8CC2-434B-8ECC-848286983DC4}" type="presParOf" srcId="{2C6846BD-20D6-B24F-9C42-41DB32CC0D6E}" destId="{E1648117-BF36-174D-888F-E8B10B2701E2}" srcOrd="5" destOrd="0" presId="urn:microsoft.com/office/officeart/2005/8/layout/default"/>
    <dgm:cxn modelId="{8827A143-40F3-6D49-B077-ED4F776B1737}" type="presParOf" srcId="{2C6846BD-20D6-B24F-9C42-41DB32CC0D6E}" destId="{0398356B-D366-664A-9EF7-1219D830D854}" srcOrd="6" destOrd="0" presId="urn:microsoft.com/office/officeart/2005/8/layout/default"/>
    <dgm:cxn modelId="{8BB9218F-FC59-7645-8FCF-3FFC458246E9}" type="presParOf" srcId="{2C6846BD-20D6-B24F-9C42-41DB32CC0D6E}" destId="{DB3981A2-7941-1646-921F-03DB137C11F6}" srcOrd="7" destOrd="0" presId="urn:microsoft.com/office/officeart/2005/8/layout/default"/>
    <dgm:cxn modelId="{5EF6ECD0-B0C0-F147-8FCA-9AA01D1E3A45}" type="presParOf" srcId="{2C6846BD-20D6-B24F-9C42-41DB32CC0D6E}" destId="{19507B6B-3C96-5147-9326-296CB8A464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CE2F5F-7D5A-D544-BBF6-9A96399A9A43}"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DC7BD448-B7B5-CE4D-8579-ECF20FBEB2CE}">
      <dgm:prSet phldrT="[Texto]"/>
      <dgm:spPr/>
      <dgm:t>
        <a:bodyPr/>
        <a:lstStyle/>
        <a:p>
          <a:r>
            <a:rPr lang="es-ES" dirty="0">
              <a:latin typeface="Montserrat" pitchFamily="2" charset="77"/>
            </a:rPr>
            <a:t>Anticuerpo monoclonal contra ANGPTL3</a:t>
          </a:r>
        </a:p>
      </dgm:t>
    </dgm:pt>
    <dgm:pt modelId="{FED219D3-4626-8C48-AAEE-5BFCC32E60A8}" type="parTrans" cxnId="{518289D3-5BC6-C149-9C1A-08AACBE558FB}">
      <dgm:prSet/>
      <dgm:spPr/>
      <dgm:t>
        <a:bodyPr/>
        <a:lstStyle/>
        <a:p>
          <a:endParaRPr lang="es-ES">
            <a:latin typeface="Montserrat" pitchFamily="2" charset="77"/>
          </a:endParaRPr>
        </a:p>
      </dgm:t>
    </dgm:pt>
    <dgm:pt modelId="{FDC33E46-D357-2948-B14E-5B760941159F}" type="sibTrans" cxnId="{518289D3-5BC6-C149-9C1A-08AACBE558FB}">
      <dgm:prSet/>
      <dgm:spPr/>
      <dgm:t>
        <a:bodyPr/>
        <a:lstStyle/>
        <a:p>
          <a:endParaRPr lang="es-ES">
            <a:latin typeface="Montserrat" pitchFamily="2" charset="77"/>
          </a:endParaRPr>
        </a:p>
      </dgm:t>
    </dgm:pt>
    <dgm:pt modelId="{FC47D3DE-88E1-8E4B-94D7-2E0F5114938B}">
      <dgm:prSet phldrT="[Texto]"/>
      <dgm:spPr/>
      <dgm:t>
        <a:bodyPr/>
        <a:lstStyle/>
        <a:p>
          <a:r>
            <a:rPr lang="es-ES" dirty="0">
              <a:latin typeface="Montserrat" pitchFamily="2" charset="77"/>
            </a:rPr>
            <a:t>Reducción TG: 75%</a:t>
          </a:r>
        </a:p>
      </dgm:t>
    </dgm:pt>
    <dgm:pt modelId="{1406AD82-62E0-654E-8AC3-599F5C231FF8}" type="parTrans" cxnId="{0CC27581-6930-BD4F-A5EA-3D4C4B5516A4}">
      <dgm:prSet/>
      <dgm:spPr/>
      <dgm:t>
        <a:bodyPr/>
        <a:lstStyle/>
        <a:p>
          <a:endParaRPr lang="es-ES">
            <a:latin typeface="Montserrat" pitchFamily="2" charset="77"/>
          </a:endParaRPr>
        </a:p>
      </dgm:t>
    </dgm:pt>
    <dgm:pt modelId="{B48FA112-91A2-614A-BDCC-A388B317A944}" type="sibTrans" cxnId="{0CC27581-6930-BD4F-A5EA-3D4C4B5516A4}">
      <dgm:prSet/>
      <dgm:spPr/>
      <dgm:t>
        <a:bodyPr/>
        <a:lstStyle/>
        <a:p>
          <a:endParaRPr lang="es-ES">
            <a:latin typeface="Montserrat" pitchFamily="2" charset="77"/>
          </a:endParaRPr>
        </a:p>
      </dgm:t>
    </dgm:pt>
    <dgm:pt modelId="{8CEC9956-C9FE-C941-ABC9-E0A34934428C}">
      <dgm:prSet phldrT="[Texto]"/>
      <dgm:spPr/>
      <dgm:t>
        <a:bodyPr/>
        <a:lstStyle/>
        <a:p>
          <a:r>
            <a:rPr lang="es-ES" dirty="0">
              <a:latin typeface="Montserrat" pitchFamily="2" charset="77"/>
            </a:rPr>
            <a:t>Reducción LDL: 23%</a:t>
          </a:r>
        </a:p>
      </dgm:t>
    </dgm:pt>
    <dgm:pt modelId="{9BEDA6CB-C9C3-8E40-9E87-70D648E8EFC3}" type="parTrans" cxnId="{23BA1740-E8D4-3E47-A3C0-74DE6CDDE204}">
      <dgm:prSet/>
      <dgm:spPr/>
      <dgm:t>
        <a:bodyPr/>
        <a:lstStyle/>
        <a:p>
          <a:endParaRPr lang="es-ES">
            <a:latin typeface="Montserrat" pitchFamily="2" charset="77"/>
          </a:endParaRPr>
        </a:p>
      </dgm:t>
    </dgm:pt>
    <dgm:pt modelId="{64A782D8-9440-7647-8E5C-05BF1C11AC62}" type="sibTrans" cxnId="{23BA1740-E8D4-3E47-A3C0-74DE6CDDE204}">
      <dgm:prSet/>
      <dgm:spPr/>
      <dgm:t>
        <a:bodyPr/>
        <a:lstStyle/>
        <a:p>
          <a:endParaRPr lang="es-ES">
            <a:latin typeface="Montserrat" pitchFamily="2" charset="77"/>
          </a:endParaRPr>
        </a:p>
      </dgm:t>
    </dgm:pt>
    <dgm:pt modelId="{5C4908BB-CF9E-AA40-8020-6E0C493FD7D6}">
      <dgm:prSet phldrT="[Texto]"/>
      <dgm:spPr/>
      <dgm:t>
        <a:bodyPr/>
        <a:lstStyle/>
        <a:p>
          <a:r>
            <a:rPr lang="es-ES" dirty="0">
              <a:latin typeface="Montserrat" pitchFamily="2" charset="77"/>
            </a:rPr>
            <a:t>Independiente del receptor LDL</a:t>
          </a:r>
        </a:p>
      </dgm:t>
    </dgm:pt>
    <dgm:pt modelId="{566CBAAB-CEC5-0C47-8F67-2AD15DF0DB0F}" type="parTrans" cxnId="{71B45E98-DF11-9949-AB26-AC6F23B51DCE}">
      <dgm:prSet/>
      <dgm:spPr/>
      <dgm:t>
        <a:bodyPr/>
        <a:lstStyle/>
        <a:p>
          <a:endParaRPr lang="es-ES">
            <a:latin typeface="Montserrat" pitchFamily="2" charset="77"/>
          </a:endParaRPr>
        </a:p>
      </dgm:t>
    </dgm:pt>
    <dgm:pt modelId="{7459D41E-7C4F-EF4B-AB9B-725B1B9D6F84}" type="sibTrans" cxnId="{71B45E98-DF11-9949-AB26-AC6F23B51DCE}">
      <dgm:prSet/>
      <dgm:spPr/>
      <dgm:t>
        <a:bodyPr/>
        <a:lstStyle/>
        <a:p>
          <a:endParaRPr lang="es-ES">
            <a:latin typeface="Montserrat" pitchFamily="2" charset="77"/>
          </a:endParaRPr>
        </a:p>
      </dgm:t>
    </dgm:pt>
    <dgm:pt modelId="{DAD12832-53D1-7847-A536-E55E154DE38E}">
      <dgm:prSet phldrT="[Texto]"/>
      <dgm:spPr/>
      <dgm:t>
        <a:bodyPr/>
        <a:lstStyle/>
        <a:p>
          <a:r>
            <a:rPr lang="es-ES" dirty="0">
              <a:latin typeface="Montserrat" pitchFamily="2" charset="77"/>
            </a:rPr>
            <a:t>Hipercolesterolemia familiar </a:t>
          </a:r>
        </a:p>
      </dgm:t>
    </dgm:pt>
    <dgm:pt modelId="{C74DBE0C-2B84-2442-A2BA-8C95449D2BA0}" type="parTrans" cxnId="{402F4223-4EC7-344A-9308-ACE005BF1B0A}">
      <dgm:prSet/>
      <dgm:spPr/>
      <dgm:t>
        <a:bodyPr/>
        <a:lstStyle/>
        <a:p>
          <a:endParaRPr lang="es-ES">
            <a:latin typeface="Montserrat" pitchFamily="2" charset="77"/>
          </a:endParaRPr>
        </a:p>
      </dgm:t>
    </dgm:pt>
    <dgm:pt modelId="{F826A041-AA19-B047-8978-CC7AF36B97C5}" type="sibTrans" cxnId="{402F4223-4EC7-344A-9308-ACE005BF1B0A}">
      <dgm:prSet/>
      <dgm:spPr/>
      <dgm:t>
        <a:bodyPr/>
        <a:lstStyle/>
        <a:p>
          <a:endParaRPr lang="es-ES">
            <a:latin typeface="Montserrat" pitchFamily="2" charset="77"/>
          </a:endParaRPr>
        </a:p>
      </dgm:t>
    </dgm:pt>
    <dgm:pt modelId="{0F448EFB-487F-3C45-B972-856C4C4993F0}" type="pres">
      <dgm:prSet presAssocID="{52CE2F5F-7D5A-D544-BBF6-9A96399A9A43}" presName="diagram" presStyleCnt="0">
        <dgm:presLayoutVars>
          <dgm:dir/>
          <dgm:resizeHandles val="exact"/>
        </dgm:presLayoutVars>
      </dgm:prSet>
      <dgm:spPr/>
    </dgm:pt>
    <dgm:pt modelId="{53D0A43F-6E92-C943-B800-6A126DAEEE15}" type="pres">
      <dgm:prSet presAssocID="{DC7BD448-B7B5-CE4D-8579-ECF20FBEB2CE}" presName="node" presStyleLbl="node1" presStyleIdx="0" presStyleCnt="5">
        <dgm:presLayoutVars>
          <dgm:bulletEnabled val="1"/>
        </dgm:presLayoutVars>
      </dgm:prSet>
      <dgm:spPr/>
    </dgm:pt>
    <dgm:pt modelId="{4AA6A005-8807-FA45-8142-1A162BD5E475}" type="pres">
      <dgm:prSet presAssocID="{FDC33E46-D357-2948-B14E-5B760941159F}" presName="sibTrans" presStyleCnt="0"/>
      <dgm:spPr/>
    </dgm:pt>
    <dgm:pt modelId="{2BE12BAE-3729-194B-AFED-113B4AABF3CF}" type="pres">
      <dgm:prSet presAssocID="{FC47D3DE-88E1-8E4B-94D7-2E0F5114938B}" presName="node" presStyleLbl="node1" presStyleIdx="1" presStyleCnt="5">
        <dgm:presLayoutVars>
          <dgm:bulletEnabled val="1"/>
        </dgm:presLayoutVars>
      </dgm:prSet>
      <dgm:spPr/>
    </dgm:pt>
    <dgm:pt modelId="{85A73BD7-3D6F-9F47-B967-C68706A139B3}" type="pres">
      <dgm:prSet presAssocID="{B48FA112-91A2-614A-BDCC-A388B317A944}" presName="sibTrans" presStyleCnt="0"/>
      <dgm:spPr/>
    </dgm:pt>
    <dgm:pt modelId="{AC9491C3-6FA2-B74E-958F-C86AA8035145}" type="pres">
      <dgm:prSet presAssocID="{8CEC9956-C9FE-C941-ABC9-E0A34934428C}" presName="node" presStyleLbl="node1" presStyleIdx="2" presStyleCnt="5">
        <dgm:presLayoutVars>
          <dgm:bulletEnabled val="1"/>
        </dgm:presLayoutVars>
      </dgm:prSet>
      <dgm:spPr/>
    </dgm:pt>
    <dgm:pt modelId="{DA7D02EA-5AB5-134B-9503-4C7A9795875C}" type="pres">
      <dgm:prSet presAssocID="{64A782D8-9440-7647-8E5C-05BF1C11AC62}" presName="sibTrans" presStyleCnt="0"/>
      <dgm:spPr/>
    </dgm:pt>
    <dgm:pt modelId="{E9183B46-F8EE-3143-9EFE-C315173A0474}" type="pres">
      <dgm:prSet presAssocID="{5C4908BB-CF9E-AA40-8020-6E0C493FD7D6}" presName="node" presStyleLbl="node1" presStyleIdx="3" presStyleCnt="5">
        <dgm:presLayoutVars>
          <dgm:bulletEnabled val="1"/>
        </dgm:presLayoutVars>
      </dgm:prSet>
      <dgm:spPr/>
    </dgm:pt>
    <dgm:pt modelId="{C58C3302-09FC-5F45-84B7-9E18528A82C3}" type="pres">
      <dgm:prSet presAssocID="{7459D41E-7C4F-EF4B-AB9B-725B1B9D6F84}" presName="sibTrans" presStyleCnt="0"/>
      <dgm:spPr/>
    </dgm:pt>
    <dgm:pt modelId="{B1FAAC08-6AC2-A240-98D5-4083DBC130C6}" type="pres">
      <dgm:prSet presAssocID="{DAD12832-53D1-7847-A536-E55E154DE38E}" presName="node" presStyleLbl="node1" presStyleIdx="4" presStyleCnt="5">
        <dgm:presLayoutVars>
          <dgm:bulletEnabled val="1"/>
        </dgm:presLayoutVars>
      </dgm:prSet>
      <dgm:spPr/>
    </dgm:pt>
  </dgm:ptLst>
  <dgm:cxnLst>
    <dgm:cxn modelId="{FE4CE201-A535-214B-838D-EDAC5008331C}" type="presOf" srcId="{DC7BD448-B7B5-CE4D-8579-ECF20FBEB2CE}" destId="{53D0A43F-6E92-C943-B800-6A126DAEEE15}" srcOrd="0" destOrd="0" presId="urn:microsoft.com/office/officeart/2005/8/layout/default"/>
    <dgm:cxn modelId="{402F4223-4EC7-344A-9308-ACE005BF1B0A}" srcId="{52CE2F5F-7D5A-D544-BBF6-9A96399A9A43}" destId="{DAD12832-53D1-7847-A536-E55E154DE38E}" srcOrd="4" destOrd="0" parTransId="{C74DBE0C-2B84-2442-A2BA-8C95449D2BA0}" sibTransId="{F826A041-AA19-B047-8978-CC7AF36B97C5}"/>
    <dgm:cxn modelId="{23BA1740-E8D4-3E47-A3C0-74DE6CDDE204}" srcId="{52CE2F5F-7D5A-D544-BBF6-9A96399A9A43}" destId="{8CEC9956-C9FE-C941-ABC9-E0A34934428C}" srcOrd="2" destOrd="0" parTransId="{9BEDA6CB-C9C3-8E40-9E87-70D648E8EFC3}" sibTransId="{64A782D8-9440-7647-8E5C-05BF1C11AC62}"/>
    <dgm:cxn modelId="{0CC27581-6930-BD4F-A5EA-3D4C4B5516A4}" srcId="{52CE2F5F-7D5A-D544-BBF6-9A96399A9A43}" destId="{FC47D3DE-88E1-8E4B-94D7-2E0F5114938B}" srcOrd="1" destOrd="0" parTransId="{1406AD82-62E0-654E-8AC3-599F5C231FF8}" sibTransId="{B48FA112-91A2-614A-BDCC-A388B317A944}"/>
    <dgm:cxn modelId="{A5E2EF89-6B0B-814C-B5FB-5853466B68F2}" type="presOf" srcId="{5C4908BB-CF9E-AA40-8020-6E0C493FD7D6}" destId="{E9183B46-F8EE-3143-9EFE-C315173A0474}" srcOrd="0" destOrd="0" presId="urn:microsoft.com/office/officeart/2005/8/layout/default"/>
    <dgm:cxn modelId="{71B45E98-DF11-9949-AB26-AC6F23B51DCE}" srcId="{52CE2F5F-7D5A-D544-BBF6-9A96399A9A43}" destId="{5C4908BB-CF9E-AA40-8020-6E0C493FD7D6}" srcOrd="3" destOrd="0" parTransId="{566CBAAB-CEC5-0C47-8F67-2AD15DF0DB0F}" sibTransId="{7459D41E-7C4F-EF4B-AB9B-725B1B9D6F84}"/>
    <dgm:cxn modelId="{9D0EFDB2-0A8B-2A42-B0A2-25A4CFCC4A7C}" type="presOf" srcId="{FC47D3DE-88E1-8E4B-94D7-2E0F5114938B}" destId="{2BE12BAE-3729-194B-AFED-113B4AABF3CF}" srcOrd="0" destOrd="0" presId="urn:microsoft.com/office/officeart/2005/8/layout/default"/>
    <dgm:cxn modelId="{2D7C97C6-6441-8C4F-AC60-FCFD5106673A}" type="presOf" srcId="{DAD12832-53D1-7847-A536-E55E154DE38E}" destId="{B1FAAC08-6AC2-A240-98D5-4083DBC130C6}" srcOrd="0" destOrd="0" presId="urn:microsoft.com/office/officeart/2005/8/layout/default"/>
    <dgm:cxn modelId="{EB7B2FC9-E1AF-4147-A890-F7B107F2EF00}" type="presOf" srcId="{8CEC9956-C9FE-C941-ABC9-E0A34934428C}" destId="{AC9491C3-6FA2-B74E-958F-C86AA8035145}" srcOrd="0" destOrd="0" presId="urn:microsoft.com/office/officeart/2005/8/layout/default"/>
    <dgm:cxn modelId="{518289D3-5BC6-C149-9C1A-08AACBE558FB}" srcId="{52CE2F5F-7D5A-D544-BBF6-9A96399A9A43}" destId="{DC7BD448-B7B5-CE4D-8579-ECF20FBEB2CE}" srcOrd="0" destOrd="0" parTransId="{FED219D3-4626-8C48-AAEE-5BFCC32E60A8}" sibTransId="{FDC33E46-D357-2948-B14E-5B760941159F}"/>
    <dgm:cxn modelId="{152955FF-8C17-7840-8948-962436C48B42}" type="presOf" srcId="{52CE2F5F-7D5A-D544-BBF6-9A96399A9A43}" destId="{0F448EFB-487F-3C45-B972-856C4C4993F0}" srcOrd="0" destOrd="0" presId="urn:microsoft.com/office/officeart/2005/8/layout/default"/>
    <dgm:cxn modelId="{D1412A10-5DB1-CC48-AC0B-6300EFA6E095}" type="presParOf" srcId="{0F448EFB-487F-3C45-B972-856C4C4993F0}" destId="{53D0A43F-6E92-C943-B800-6A126DAEEE15}" srcOrd="0" destOrd="0" presId="urn:microsoft.com/office/officeart/2005/8/layout/default"/>
    <dgm:cxn modelId="{AE328571-EB63-9249-8C2D-F2D8002D6323}" type="presParOf" srcId="{0F448EFB-487F-3C45-B972-856C4C4993F0}" destId="{4AA6A005-8807-FA45-8142-1A162BD5E475}" srcOrd="1" destOrd="0" presId="urn:microsoft.com/office/officeart/2005/8/layout/default"/>
    <dgm:cxn modelId="{F927951E-0928-C443-AF76-EFAB7B75E058}" type="presParOf" srcId="{0F448EFB-487F-3C45-B972-856C4C4993F0}" destId="{2BE12BAE-3729-194B-AFED-113B4AABF3CF}" srcOrd="2" destOrd="0" presId="urn:microsoft.com/office/officeart/2005/8/layout/default"/>
    <dgm:cxn modelId="{5CD179E4-42E0-2E48-8D69-43A77133F836}" type="presParOf" srcId="{0F448EFB-487F-3C45-B972-856C4C4993F0}" destId="{85A73BD7-3D6F-9F47-B967-C68706A139B3}" srcOrd="3" destOrd="0" presId="urn:microsoft.com/office/officeart/2005/8/layout/default"/>
    <dgm:cxn modelId="{C573D911-B61C-D64F-8170-4B572BA5DD52}" type="presParOf" srcId="{0F448EFB-487F-3C45-B972-856C4C4993F0}" destId="{AC9491C3-6FA2-B74E-958F-C86AA8035145}" srcOrd="4" destOrd="0" presId="urn:microsoft.com/office/officeart/2005/8/layout/default"/>
    <dgm:cxn modelId="{B5167158-BE76-124A-8A50-F0D5F4F5DA56}" type="presParOf" srcId="{0F448EFB-487F-3C45-B972-856C4C4993F0}" destId="{DA7D02EA-5AB5-134B-9503-4C7A9795875C}" srcOrd="5" destOrd="0" presId="urn:microsoft.com/office/officeart/2005/8/layout/default"/>
    <dgm:cxn modelId="{564075F2-7B1C-3C42-91FD-CA78A6CE4D6B}" type="presParOf" srcId="{0F448EFB-487F-3C45-B972-856C4C4993F0}" destId="{E9183B46-F8EE-3143-9EFE-C315173A0474}" srcOrd="6" destOrd="0" presId="urn:microsoft.com/office/officeart/2005/8/layout/default"/>
    <dgm:cxn modelId="{54B44E31-F636-7141-9311-34CBE334369A}" type="presParOf" srcId="{0F448EFB-487F-3C45-B972-856C4C4993F0}" destId="{C58C3302-09FC-5F45-84B7-9E18528A82C3}" srcOrd="7" destOrd="0" presId="urn:microsoft.com/office/officeart/2005/8/layout/default"/>
    <dgm:cxn modelId="{B7E959B7-0E62-994C-85CB-CA05BEE12E0F}" type="presParOf" srcId="{0F448EFB-487F-3C45-B972-856C4C4993F0}" destId="{B1FAAC08-6AC2-A240-98D5-4083DBC130C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06FB0C-DFF7-B94C-9978-035D71BF7194}"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EB316ED3-920A-324F-95C3-24504141C8C5}">
      <dgm:prSet phldrT="[Texto]" custT="1"/>
      <dgm:spPr/>
      <dgm:t>
        <a:bodyPr/>
        <a:lstStyle/>
        <a:p>
          <a:r>
            <a:rPr lang="es-ES" sz="2000" dirty="0" err="1">
              <a:latin typeface="Montserrat" pitchFamily="2" charset="77"/>
            </a:rPr>
            <a:t>Estatinas</a:t>
          </a:r>
          <a:r>
            <a:rPr lang="es-ES" sz="2000" dirty="0">
              <a:latin typeface="Montserrat" pitchFamily="2" charset="77"/>
            </a:rPr>
            <a:t> como primera línea para disminuir  el RCV con TG&gt; 200mg/dl. </a:t>
          </a:r>
          <a:r>
            <a:rPr lang="es-ES" sz="2000" b="1" dirty="0">
              <a:latin typeface="Montserrat" pitchFamily="2" charset="77"/>
            </a:rPr>
            <a:t>IB</a:t>
          </a:r>
        </a:p>
      </dgm:t>
    </dgm:pt>
    <dgm:pt modelId="{52DD4302-13EC-9E45-8403-9BF56A94A508}" type="parTrans" cxnId="{B0368B4F-D11A-AB46-AABB-55F92CC6C5E7}">
      <dgm:prSet/>
      <dgm:spPr/>
      <dgm:t>
        <a:bodyPr/>
        <a:lstStyle/>
        <a:p>
          <a:endParaRPr lang="es-ES">
            <a:latin typeface="Montserrat" pitchFamily="2" charset="77"/>
          </a:endParaRPr>
        </a:p>
      </dgm:t>
    </dgm:pt>
    <dgm:pt modelId="{789BF28E-35D2-D243-AF7C-9C7322DC7407}" type="sibTrans" cxnId="{B0368B4F-D11A-AB46-AABB-55F92CC6C5E7}">
      <dgm:prSet/>
      <dgm:spPr/>
      <dgm:t>
        <a:bodyPr/>
        <a:lstStyle/>
        <a:p>
          <a:endParaRPr lang="es-ES">
            <a:latin typeface="Montserrat" pitchFamily="2" charset="77"/>
          </a:endParaRPr>
        </a:p>
      </dgm:t>
    </dgm:pt>
    <dgm:pt modelId="{98920138-E143-0C4D-9C06-4F3C848E3425}">
      <dgm:prSet phldrT="[Texto]" custT="1"/>
      <dgm:spPr/>
      <dgm:t>
        <a:bodyPr/>
        <a:lstStyle/>
        <a:p>
          <a:r>
            <a:rPr lang="es-ES" sz="2000" dirty="0">
              <a:latin typeface="Montserrat" pitchFamily="2" charset="77"/>
            </a:rPr>
            <a:t>Alto riesgo con TG 135 – 499 a pesar del tratamiento con estatinas: considerar combinación  EPA 4gr/</a:t>
          </a:r>
          <a:r>
            <a:rPr lang="es-ES" sz="2000" dirty="0" err="1">
              <a:latin typeface="Montserrat" pitchFamily="2" charset="77"/>
            </a:rPr>
            <a:t>dia</a:t>
          </a:r>
          <a:r>
            <a:rPr lang="es-ES" sz="2000" dirty="0">
              <a:latin typeface="Montserrat" pitchFamily="2" charset="77"/>
            </a:rPr>
            <a:t>  + estatina. </a:t>
          </a:r>
          <a:r>
            <a:rPr lang="es-ES" sz="2000" b="1" dirty="0" err="1">
              <a:latin typeface="Montserrat" pitchFamily="2" charset="77"/>
            </a:rPr>
            <a:t>IIbC</a:t>
          </a:r>
          <a:r>
            <a:rPr lang="es-ES" sz="2000" b="1" dirty="0">
              <a:latin typeface="Montserrat" pitchFamily="2" charset="77"/>
            </a:rPr>
            <a:t>.</a:t>
          </a:r>
        </a:p>
      </dgm:t>
    </dgm:pt>
    <dgm:pt modelId="{A8A33DCB-9252-9C49-B34A-24E32D79F6E2}" type="parTrans" cxnId="{01DD2370-8E28-D94B-A49C-836046202A09}">
      <dgm:prSet/>
      <dgm:spPr/>
      <dgm:t>
        <a:bodyPr/>
        <a:lstStyle/>
        <a:p>
          <a:endParaRPr lang="es-ES">
            <a:latin typeface="Montserrat" pitchFamily="2" charset="77"/>
          </a:endParaRPr>
        </a:p>
      </dgm:t>
    </dgm:pt>
    <dgm:pt modelId="{27AA4554-7131-DB4A-A327-30650CD853AE}" type="sibTrans" cxnId="{01DD2370-8E28-D94B-A49C-836046202A09}">
      <dgm:prSet/>
      <dgm:spPr/>
      <dgm:t>
        <a:bodyPr/>
        <a:lstStyle/>
        <a:p>
          <a:endParaRPr lang="es-ES">
            <a:latin typeface="Montserrat" pitchFamily="2" charset="77"/>
          </a:endParaRPr>
        </a:p>
      </dgm:t>
    </dgm:pt>
    <dgm:pt modelId="{B645736D-5412-824B-A759-70B3CA75F923}">
      <dgm:prSet phldrT="[Texto]" custT="1"/>
      <dgm:spPr/>
      <dgm:t>
        <a:bodyPr/>
        <a:lstStyle/>
        <a:p>
          <a:r>
            <a:rPr lang="es-ES" sz="2000" dirty="0">
              <a:latin typeface="Montserrat" pitchFamily="2" charset="77"/>
            </a:rPr>
            <a:t>Prevención primaria, LDL en metas + TG&gt; 200mg/dl: considerar combinación </a:t>
          </a:r>
          <a:r>
            <a:rPr lang="es-ES" sz="2000" dirty="0" err="1">
              <a:latin typeface="Montserrat" pitchFamily="2" charset="77"/>
            </a:rPr>
            <a:t>fenofibrato</a:t>
          </a:r>
          <a:r>
            <a:rPr lang="es-ES" sz="2000" dirty="0">
              <a:latin typeface="Montserrat" pitchFamily="2" charset="77"/>
            </a:rPr>
            <a:t> + estatinas. </a:t>
          </a:r>
          <a:r>
            <a:rPr lang="es-ES" sz="2000" b="1" dirty="0" err="1">
              <a:latin typeface="Montserrat" pitchFamily="2" charset="77"/>
            </a:rPr>
            <a:t>IIaB</a:t>
          </a:r>
          <a:r>
            <a:rPr lang="es-ES" sz="2000" b="1" dirty="0">
              <a:latin typeface="Montserrat" pitchFamily="2" charset="77"/>
            </a:rPr>
            <a:t>.</a:t>
          </a:r>
        </a:p>
      </dgm:t>
    </dgm:pt>
    <dgm:pt modelId="{9F394A4A-CCB8-AE44-8E0A-BEC96549F58D}" type="parTrans" cxnId="{2288EF00-FA11-804F-8635-8CFD1362D03C}">
      <dgm:prSet/>
      <dgm:spPr/>
      <dgm:t>
        <a:bodyPr/>
        <a:lstStyle/>
        <a:p>
          <a:endParaRPr lang="es-ES">
            <a:latin typeface="Montserrat" pitchFamily="2" charset="77"/>
          </a:endParaRPr>
        </a:p>
      </dgm:t>
    </dgm:pt>
    <dgm:pt modelId="{642080BF-83E1-FF40-8A46-3E0888BC9B37}" type="sibTrans" cxnId="{2288EF00-FA11-804F-8635-8CFD1362D03C}">
      <dgm:prSet/>
      <dgm:spPr/>
      <dgm:t>
        <a:bodyPr/>
        <a:lstStyle/>
        <a:p>
          <a:endParaRPr lang="es-ES">
            <a:latin typeface="Montserrat" pitchFamily="2" charset="77"/>
          </a:endParaRPr>
        </a:p>
      </dgm:t>
    </dgm:pt>
    <dgm:pt modelId="{D369E754-3F76-8843-AA62-80F0A7D49686}">
      <dgm:prSet phldrT="[Texto]" custT="1"/>
      <dgm:spPr/>
      <dgm:t>
        <a:bodyPr/>
        <a:lstStyle/>
        <a:p>
          <a:r>
            <a:rPr lang="es-ES" sz="2000" dirty="0">
              <a:latin typeface="Montserrat" pitchFamily="2" charset="77"/>
            </a:rPr>
            <a:t>Alto riesgo, LDL en metas + TG &gt; 200mg/dl: considerar </a:t>
          </a:r>
          <a:r>
            <a:rPr lang="es-ES" sz="2000" dirty="0" err="1">
              <a:latin typeface="Montserrat" pitchFamily="2" charset="77"/>
            </a:rPr>
            <a:t>fenofibrato</a:t>
          </a:r>
          <a:r>
            <a:rPr lang="es-ES" sz="2000" dirty="0">
              <a:latin typeface="Montserrat" pitchFamily="2" charset="77"/>
            </a:rPr>
            <a:t> + estatinas. </a:t>
          </a:r>
          <a:r>
            <a:rPr lang="es-ES" sz="2000" b="1" dirty="0" err="1">
              <a:latin typeface="Montserrat" pitchFamily="2" charset="77"/>
            </a:rPr>
            <a:t>IIbB</a:t>
          </a:r>
          <a:r>
            <a:rPr lang="es-ES" sz="2000" b="1" dirty="0">
              <a:latin typeface="Montserrat" pitchFamily="2" charset="77"/>
            </a:rPr>
            <a:t>.</a:t>
          </a:r>
        </a:p>
      </dgm:t>
    </dgm:pt>
    <dgm:pt modelId="{E3068B6C-5F52-D347-A9BD-2859EAE1220A}" type="parTrans" cxnId="{8EA656B6-4E0F-964B-ABE0-3DAE9455AA98}">
      <dgm:prSet/>
      <dgm:spPr/>
      <dgm:t>
        <a:bodyPr/>
        <a:lstStyle/>
        <a:p>
          <a:endParaRPr lang="es-ES">
            <a:latin typeface="Montserrat" pitchFamily="2" charset="77"/>
          </a:endParaRPr>
        </a:p>
      </dgm:t>
    </dgm:pt>
    <dgm:pt modelId="{3703CC3F-A3B4-944D-91E3-F3E81C99711E}" type="sibTrans" cxnId="{8EA656B6-4E0F-964B-ABE0-3DAE9455AA98}">
      <dgm:prSet/>
      <dgm:spPr/>
      <dgm:t>
        <a:bodyPr/>
        <a:lstStyle/>
        <a:p>
          <a:endParaRPr lang="es-ES">
            <a:latin typeface="Montserrat" pitchFamily="2" charset="77"/>
          </a:endParaRPr>
        </a:p>
      </dgm:t>
    </dgm:pt>
    <dgm:pt modelId="{45C44546-BC4D-2448-8873-D95C4A3F278B}" type="pres">
      <dgm:prSet presAssocID="{6A06FB0C-DFF7-B94C-9978-035D71BF7194}" presName="diagram" presStyleCnt="0">
        <dgm:presLayoutVars>
          <dgm:dir/>
          <dgm:resizeHandles val="exact"/>
        </dgm:presLayoutVars>
      </dgm:prSet>
      <dgm:spPr/>
    </dgm:pt>
    <dgm:pt modelId="{A660DC58-3D1E-774E-9FC8-AC5C126FD117}" type="pres">
      <dgm:prSet presAssocID="{EB316ED3-920A-324F-95C3-24504141C8C5}" presName="node" presStyleLbl="node1" presStyleIdx="0" presStyleCnt="4" custScaleX="203642">
        <dgm:presLayoutVars>
          <dgm:bulletEnabled val="1"/>
        </dgm:presLayoutVars>
      </dgm:prSet>
      <dgm:spPr/>
    </dgm:pt>
    <dgm:pt modelId="{39E7BDF2-8FB3-9940-8559-BD17B156F71B}" type="pres">
      <dgm:prSet presAssocID="{789BF28E-35D2-D243-AF7C-9C7322DC7407}" presName="sibTrans" presStyleCnt="0"/>
      <dgm:spPr/>
    </dgm:pt>
    <dgm:pt modelId="{E96585DE-42ED-E640-B232-946D04649EF4}" type="pres">
      <dgm:prSet presAssocID="{B645736D-5412-824B-A759-70B3CA75F923}" presName="node" presStyleLbl="node1" presStyleIdx="1" presStyleCnt="4" custScaleX="199025">
        <dgm:presLayoutVars>
          <dgm:bulletEnabled val="1"/>
        </dgm:presLayoutVars>
      </dgm:prSet>
      <dgm:spPr/>
    </dgm:pt>
    <dgm:pt modelId="{8F35333A-3D37-5545-8076-18442BF32353}" type="pres">
      <dgm:prSet presAssocID="{642080BF-83E1-FF40-8A46-3E0888BC9B37}" presName="sibTrans" presStyleCnt="0"/>
      <dgm:spPr/>
    </dgm:pt>
    <dgm:pt modelId="{BA73B448-0DF2-1C4C-BF47-FED7748B395F}" type="pres">
      <dgm:prSet presAssocID="{D369E754-3F76-8843-AA62-80F0A7D49686}" presName="node" presStyleLbl="node1" presStyleIdx="2" presStyleCnt="4" custScaleX="197486">
        <dgm:presLayoutVars>
          <dgm:bulletEnabled val="1"/>
        </dgm:presLayoutVars>
      </dgm:prSet>
      <dgm:spPr/>
    </dgm:pt>
    <dgm:pt modelId="{AA463CCC-D045-AD43-AF63-9403D05917DF}" type="pres">
      <dgm:prSet presAssocID="{3703CC3F-A3B4-944D-91E3-F3E81C99711E}" presName="sibTrans" presStyleCnt="0"/>
      <dgm:spPr/>
    </dgm:pt>
    <dgm:pt modelId="{7563D343-C785-EF4E-8659-382F1CAA4ADC}" type="pres">
      <dgm:prSet presAssocID="{98920138-E143-0C4D-9C06-4F3C848E3425}" presName="node" presStyleLbl="node1" presStyleIdx="3" presStyleCnt="4" custScaleX="197115">
        <dgm:presLayoutVars>
          <dgm:bulletEnabled val="1"/>
        </dgm:presLayoutVars>
      </dgm:prSet>
      <dgm:spPr/>
    </dgm:pt>
  </dgm:ptLst>
  <dgm:cxnLst>
    <dgm:cxn modelId="{2288EF00-FA11-804F-8635-8CFD1362D03C}" srcId="{6A06FB0C-DFF7-B94C-9978-035D71BF7194}" destId="{B645736D-5412-824B-A759-70B3CA75F923}" srcOrd="1" destOrd="0" parTransId="{9F394A4A-CCB8-AE44-8E0A-BEC96549F58D}" sibTransId="{642080BF-83E1-FF40-8A46-3E0888BC9B37}"/>
    <dgm:cxn modelId="{9837794B-D9D4-A340-A6F7-A262FF874875}" type="presOf" srcId="{D369E754-3F76-8843-AA62-80F0A7D49686}" destId="{BA73B448-0DF2-1C4C-BF47-FED7748B395F}" srcOrd="0" destOrd="0" presId="urn:microsoft.com/office/officeart/2005/8/layout/default"/>
    <dgm:cxn modelId="{C0E5D74B-BAC2-F845-AB89-8C65B56841C0}" type="presOf" srcId="{98920138-E143-0C4D-9C06-4F3C848E3425}" destId="{7563D343-C785-EF4E-8659-382F1CAA4ADC}" srcOrd="0" destOrd="0" presId="urn:microsoft.com/office/officeart/2005/8/layout/default"/>
    <dgm:cxn modelId="{B0368B4F-D11A-AB46-AABB-55F92CC6C5E7}" srcId="{6A06FB0C-DFF7-B94C-9978-035D71BF7194}" destId="{EB316ED3-920A-324F-95C3-24504141C8C5}" srcOrd="0" destOrd="0" parTransId="{52DD4302-13EC-9E45-8403-9BF56A94A508}" sibTransId="{789BF28E-35D2-D243-AF7C-9C7322DC7407}"/>
    <dgm:cxn modelId="{01DD2370-8E28-D94B-A49C-836046202A09}" srcId="{6A06FB0C-DFF7-B94C-9978-035D71BF7194}" destId="{98920138-E143-0C4D-9C06-4F3C848E3425}" srcOrd="3" destOrd="0" parTransId="{A8A33DCB-9252-9C49-B34A-24E32D79F6E2}" sibTransId="{27AA4554-7131-DB4A-A327-30650CD853AE}"/>
    <dgm:cxn modelId="{FFAF7AB5-28E7-7B46-AEF1-C7EC79A15AEB}" type="presOf" srcId="{EB316ED3-920A-324F-95C3-24504141C8C5}" destId="{A660DC58-3D1E-774E-9FC8-AC5C126FD117}" srcOrd="0" destOrd="0" presId="urn:microsoft.com/office/officeart/2005/8/layout/default"/>
    <dgm:cxn modelId="{8EA656B6-4E0F-964B-ABE0-3DAE9455AA98}" srcId="{6A06FB0C-DFF7-B94C-9978-035D71BF7194}" destId="{D369E754-3F76-8843-AA62-80F0A7D49686}" srcOrd="2" destOrd="0" parTransId="{E3068B6C-5F52-D347-A9BD-2859EAE1220A}" sibTransId="{3703CC3F-A3B4-944D-91E3-F3E81C99711E}"/>
    <dgm:cxn modelId="{68F17FB9-1100-CE4F-83E8-8FD90CD389F0}" type="presOf" srcId="{B645736D-5412-824B-A759-70B3CA75F923}" destId="{E96585DE-42ED-E640-B232-946D04649EF4}" srcOrd="0" destOrd="0" presId="urn:microsoft.com/office/officeart/2005/8/layout/default"/>
    <dgm:cxn modelId="{95A69FCB-1668-784E-B021-20316A1D7B7E}" type="presOf" srcId="{6A06FB0C-DFF7-B94C-9978-035D71BF7194}" destId="{45C44546-BC4D-2448-8873-D95C4A3F278B}" srcOrd="0" destOrd="0" presId="urn:microsoft.com/office/officeart/2005/8/layout/default"/>
    <dgm:cxn modelId="{24DCAA3C-FBFF-B541-A779-7ADB9523B842}" type="presParOf" srcId="{45C44546-BC4D-2448-8873-D95C4A3F278B}" destId="{A660DC58-3D1E-774E-9FC8-AC5C126FD117}" srcOrd="0" destOrd="0" presId="urn:microsoft.com/office/officeart/2005/8/layout/default"/>
    <dgm:cxn modelId="{B6755C32-5619-E24B-A3F7-89C8FAB18DA3}" type="presParOf" srcId="{45C44546-BC4D-2448-8873-D95C4A3F278B}" destId="{39E7BDF2-8FB3-9940-8559-BD17B156F71B}" srcOrd="1" destOrd="0" presId="urn:microsoft.com/office/officeart/2005/8/layout/default"/>
    <dgm:cxn modelId="{308BC6AD-83FB-4249-BD60-E6770ADD13B4}" type="presParOf" srcId="{45C44546-BC4D-2448-8873-D95C4A3F278B}" destId="{E96585DE-42ED-E640-B232-946D04649EF4}" srcOrd="2" destOrd="0" presId="urn:microsoft.com/office/officeart/2005/8/layout/default"/>
    <dgm:cxn modelId="{BDCE3CCE-1087-294A-A4C4-7870E3B7F262}" type="presParOf" srcId="{45C44546-BC4D-2448-8873-D95C4A3F278B}" destId="{8F35333A-3D37-5545-8076-18442BF32353}" srcOrd="3" destOrd="0" presId="urn:microsoft.com/office/officeart/2005/8/layout/default"/>
    <dgm:cxn modelId="{5BEA6D1A-592C-7C44-8C85-7C7BAB9885CB}" type="presParOf" srcId="{45C44546-BC4D-2448-8873-D95C4A3F278B}" destId="{BA73B448-0DF2-1C4C-BF47-FED7748B395F}" srcOrd="4" destOrd="0" presId="urn:microsoft.com/office/officeart/2005/8/layout/default"/>
    <dgm:cxn modelId="{FB78573B-853A-454C-A523-1036C9633CBD}" type="presParOf" srcId="{45C44546-BC4D-2448-8873-D95C4A3F278B}" destId="{AA463CCC-D045-AD43-AF63-9403D05917DF}" srcOrd="5" destOrd="0" presId="urn:microsoft.com/office/officeart/2005/8/layout/default"/>
    <dgm:cxn modelId="{5C293534-1E99-4246-A353-AF18BABD0D1A}" type="presParOf" srcId="{45C44546-BC4D-2448-8873-D95C4A3F278B}" destId="{7563D343-C785-EF4E-8659-382F1CAA4AD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36ADD0-CF54-DB4C-BB14-5494E681AE9C}" type="doc">
      <dgm:prSet loTypeId="urn:microsoft.com/office/officeart/2005/8/layout/vList6" loCatId="" qsTypeId="urn:microsoft.com/office/officeart/2005/8/quickstyle/simple1" qsCatId="simple" csTypeId="urn:microsoft.com/office/officeart/2005/8/colors/colorful4" csCatId="colorful" phldr="1"/>
      <dgm:spPr/>
      <dgm:t>
        <a:bodyPr/>
        <a:lstStyle/>
        <a:p>
          <a:endParaRPr lang="es-ES"/>
        </a:p>
      </dgm:t>
    </dgm:pt>
    <dgm:pt modelId="{AF4C6129-23C5-E24C-B8BB-F92477ACF5FB}">
      <dgm:prSet phldrT="[Texto]" custT="1"/>
      <dgm:spPr>
        <a:solidFill>
          <a:srgbClr val="152B48"/>
        </a:solidFill>
      </dgm:spPr>
      <dgm:t>
        <a:bodyPr/>
        <a:lstStyle/>
        <a:p>
          <a:r>
            <a:rPr lang="es-ES" sz="2400" b="1" dirty="0">
              <a:latin typeface="Montserrat" pitchFamily="2" charset="77"/>
            </a:rPr>
            <a:t>150mg/dl – 885 mg/dl </a:t>
          </a:r>
        </a:p>
      </dgm:t>
    </dgm:pt>
    <dgm:pt modelId="{18F68BAC-05A9-804E-AEEB-B65DFC699C1C}" type="parTrans" cxnId="{40070012-3649-504E-81DF-C3D7F87906F9}">
      <dgm:prSet/>
      <dgm:spPr/>
      <dgm:t>
        <a:bodyPr/>
        <a:lstStyle/>
        <a:p>
          <a:endParaRPr lang="es-ES">
            <a:latin typeface="Montserrat" pitchFamily="2" charset="77"/>
          </a:endParaRPr>
        </a:p>
      </dgm:t>
    </dgm:pt>
    <dgm:pt modelId="{0BBA0F96-BC33-3E4F-A638-16C46297A3DE}" type="sibTrans" cxnId="{40070012-3649-504E-81DF-C3D7F87906F9}">
      <dgm:prSet/>
      <dgm:spPr/>
      <dgm:t>
        <a:bodyPr/>
        <a:lstStyle/>
        <a:p>
          <a:endParaRPr lang="es-ES">
            <a:latin typeface="Montserrat" pitchFamily="2" charset="77"/>
          </a:endParaRPr>
        </a:p>
      </dgm:t>
    </dgm:pt>
    <dgm:pt modelId="{1A48DDB1-B78A-9D4E-8764-B6B6434911CE}">
      <dgm:prSet phldrT="[Texto]"/>
      <dgm:spPr>
        <a:solidFill>
          <a:srgbClr val="152B48">
            <a:alpha val="50196"/>
          </a:srgbClr>
        </a:solidFill>
      </dgm:spPr>
      <dgm:t>
        <a:bodyPr/>
        <a:lstStyle/>
        <a:p>
          <a:r>
            <a:rPr lang="es-ES" dirty="0">
              <a:solidFill>
                <a:schemeClr val="bg1"/>
              </a:solidFill>
              <a:latin typeface="Montserrat" pitchFamily="2" charset="77"/>
            </a:rPr>
            <a:t>Tratamiento solo si hay alto riesgo cardiovascular.</a:t>
          </a:r>
        </a:p>
      </dgm:t>
    </dgm:pt>
    <dgm:pt modelId="{ACFED7E2-B35F-0F45-8189-1BF094A6B051}" type="parTrans" cxnId="{4DE59928-4E7E-CB48-81E8-4DC731AD31AF}">
      <dgm:prSet/>
      <dgm:spPr/>
      <dgm:t>
        <a:bodyPr/>
        <a:lstStyle/>
        <a:p>
          <a:endParaRPr lang="es-ES">
            <a:latin typeface="Montserrat" pitchFamily="2" charset="77"/>
          </a:endParaRPr>
        </a:p>
      </dgm:t>
    </dgm:pt>
    <dgm:pt modelId="{ADEEBAB1-C2F2-6D4D-AF6A-3286CC5C29A3}" type="sibTrans" cxnId="{4DE59928-4E7E-CB48-81E8-4DC731AD31AF}">
      <dgm:prSet/>
      <dgm:spPr/>
      <dgm:t>
        <a:bodyPr/>
        <a:lstStyle/>
        <a:p>
          <a:endParaRPr lang="es-ES">
            <a:latin typeface="Montserrat" pitchFamily="2" charset="77"/>
          </a:endParaRPr>
        </a:p>
      </dgm:t>
    </dgm:pt>
    <dgm:pt modelId="{5725DBB2-5F46-9B43-918A-6B23DB28485F}">
      <dgm:prSet phldrT="[Texto]"/>
      <dgm:spPr>
        <a:solidFill>
          <a:srgbClr val="152B48">
            <a:alpha val="50196"/>
          </a:srgbClr>
        </a:solidFill>
      </dgm:spPr>
      <dgm:t>
        <a:bodyPr/>
        <a:lstStyle/>
        <a:p>
          <a:r>
            <a:rPr lang="es-ES" dirty="0">
              <a:solidFill>
                <a:schemeClr val="bg1"/>
              </a:solidFill>
              <a:latin typeface="Montserrat" pitchFamily="2" charset="77"/>
            </a:rPr>
            <a:t>Estatinas si está indicado.</a:t>
          </a:r>
        </a:p>
      </dgm:t>
    </dgm:pt>
    <dgm:pt modelId="{52B94F61-BB59-3E4F-81C9-C2CDBF519904}" type="parTrans" cxnId="{5581E8F8-AFCF-DA4B-A6FB-4226A35A4F28}">
      <dgm:prSet/>
      <dgm:spPr/>
      <dgm:t>
        <a:bodyPr/>
        <a:lstStyle/>
        <a:p>
          <a:endParaRPr lang="es-ES">
            <a:latin typeface="Montserrat" pitchFamily="2" charset="77"/>
          </a:endParaRPr>
        </a:p>
      </dgm:t>
    </dgm:pt>
    <dgm:pt modelId="{AFE22B2C-CAA2-1147-93F3-95414D32C9C7}" type="sibTrans" cxnId="{5581E8F8-AFCF-DA4B-A6FB-4226A35A4F28}">
      <dgm:prSet/>
      <dgm:spPr/>
      <dgm:t>
        <a:bodyPr/>
        <a:lstStyle/>
        <a:p>
          <a:endParaRPr lang="es-ES">
            <a:latin typeface="Montserrat" pitchFamily="2" charset="77"/>
          </a:endParaRPr>
        </a:p>
      </dgm:t>
    </dgm:pt>
    <dgm:pt modelId="{5AA98A49-C3C7-904A-8AC2-D71F7F09D13F}">
      <dgm:prSet phldrT="[Texto]" custT="1"/>
      <dgm:spPr>
        <a:solidFill>
          <a:srgbClr val="00ABA7"/>
        </a:solidFill>
      </dgm:spPr>
      <dgm:t>
        <a:bodyPr/>
        <a:lstStyle/>
        <a:p>
          <a:r>
            <a:rPr lang="es-ES" sz="2400" b="1" dirty="0">
              <a:solidFill>
                <a:schemeClr val="bg1"/>
              </a:solidFill>
              <a:latin typeface="Montserrat" pitchFamily="2" charset="77"/>
            </a:rPr>
            <a:t>&gt;885mg/dl</a:t>
          </a:r>
        </a:p>
      </dgm:t>
    </dgm:pt>
    <dgm:pt modelId="{E1270967-8B96-CB4F-AC9A-9ED571670B64}" type="parTrans" cxnId="{A72956B5-EEF2-E24D-8BA6-FA95004DCEED}">
      <dgm:prSet/>
      <dgm:spPr/>
      <dgm:t>
        <a:bodyPr/>
        <a:lstStyle/>
        <a:p>
          <a:endParaRPr lang="es-ES">
            <a:latin typeface="Montserrat" pitchFamily="2" charset="77"/>
          </a:endParaRPr>
        </a:p>
      </dgm:t>
    </dgm:pt>
    <dgm:pt modelId="{783C445F-007C-6F4F-AF7E-F8FB9346B8B4}" type="sibTrans" cxnId="{A72956B5-EEF2-E24D-8BA6-FA95004DCEED}">
      <dgm:prSet/>
      <dgm:spPr/>
      <dgm:t>
        <a:bodyPr/>
        <a:lstStyle/>
        <a:p>
          <a:endParaRPr lang="es-ES">
            <a:latin typeface="Montserrat" pitchFamily="2" charset="77"/>
          </a:endParaRPr>
        </a:p>
      </dgm:t>
    </dgm:pt>
    <dgm:pt modelId="{3080D403-29F0-0046-AEA8-2FD2A7124B80}">
      <dgm:prSet phldrT="[Texto]"/>
      <dgm:spPr>
        <a:solidFill>
          <a:srgbClr val="00ABA7">
            <a:alpha val="50980"/>
          </a:srgbClr>
        </a:solidFill>
      </dgm:spPr>
      <dgm:t>
        <a:bodyPr/>
        <a:lstStyle/>
        <a:p>
          <a:r>
            <a:rPr lang="es-ES" dirty="0">
              <a:solidFill>
                <a:srgbClr val="142B48"/>
              </a:solidFill>
              <a:latin typeface="Montserrat" pitchFamily="2" charset="77"/>
            </a:rPr>
            <a:t>Prevención de pancreatitis. </a:t>
          </a:r>
        </a:p>
      </dgm:t>
    </dgm:pt>
    <dgm:pt modelId="{2CF26215-BC7D-844A-B598-2AB6BB219922}" type="parTrans" cxnId="{8500264E-E65B-0249-B633-F32C5A2AEF18}">
      <dgm:prSet/>
      <dgm:spPr/>
      <dgm:t>
        <a:bodyPr/>
        <a:lstStyle/>
        <a:p>
          <a:endParaRPr lang="es-ES">
            <a:latin typeface="Montserrat" pitchFamily="2" charset="77"/>
          </a:endParaRPr>
        </a:p>
      </dgm:t>
    </dgm:pt>
    <dgm:pt modelId="{0AAD1804-9F9B-2849-ACCE-C185AF86E018}" type="sibTrans" cxnId="{8500264E-E65B-0249-B633-F32C5A2AEF18}">
      <dgm:prSet/>
      <dgm:spPr/>
      <dgm:t>
        <a:bodyPr/>
        <a:lstStyle/>
        <a:p>
          <a:endParaRPr lang="es-ES">
            <a:latin typeface="Montserrat" pitchFamily="2" charset="77"/>
          </a:endParaRPr>
        </a:p>
      </dgm:t>
    </dgm:pt>
    <dgm:pt modelId="{AF0B8DE8-FABA-374F-916E-3FCDABB1F86F}">
      <dgm:prSet phldrT="[Texto]"/>
      <dgm:spPr>
        <a:solidFill>
          <a:srgbClr val="00ABA7">
            <a:alpha val="50980"/>
          </a:srgbClr>
        </a:solidFill>
      </dgm:spPr>
      <dgm:t>
        <a:bodyPr/>
        <a:lstStyle/>
        <a:p>
          <a:r>
            <a:rPr lang="es-ES" dirty="0">
              <a:solidFill>
                <a:srgbClr val="142B48"/>
              </a:solidFill>
              <a:latin typeface="Montserrat" pitchFamily="2" charset="77"/>
            </a:rPr>
            <a:t>Iniciar terapia TG 500mg/dl si ya tuvo episodio previo. </a:t>
          </a:r>
        </a:p>
      </dgm:t>
    </dgm:pt>
    <dgm:pt modelId="{25A281FA-A90C-CB4F-AFF5-7A0978B7372E}" type="parTrans" cxnId="{4A2BF3AB-1788-F84D-A4B7-0E7789C3B0EA}">
      <dgm:prSet/>
      <dgm:spPr/>
      <dgm:t>
        <a:bodyPr/>
        <a:lstStyle/>
        <a:p>
          <a:endParaRPr lang="es-ES">
            <a:latin typeface="Montserrat" pitchFamily="2" charset="77"/>
          </a:endParaRPr>
        </a:p>
      </dgm:t>
    </dgm:pt>
    <dgm:pt modelId="{FC8D2E59-0469-9747-ADC3-C810C648A620}" type="sibTrans" cxnId="{4A2BF3AB-1788-F84D-A4B7-0E7789C3B0EA}">
      <dgm:prSet/>
      <dgm:spPr/>
      <dgm:t>
        <a:bodyPr/>
        <a:lstStyle/>
        <a:p>
          <a:endParaRPr lang="es-ES">
            <a:latin typeface="Montserrat" pitchFamily="2" charset="77"/>
          </a:endParaRPr>
        </a:p>
      </dgm:t>
    </dgm:pt>
    <dgm:pt modelId="{6C2676AA-C926-FD4B-9368-F935C415762A}">
      <dgm:prSet phldrT="[Texto]"/>
      <dgm:spPr>
        <a:solidFill>
          <a:srgbClr val="152B48">
            <a:alpha val="50196"/>
          </a:srgbClr>
        </a:solidFill>
      </dgm:spPr>
      <dgm:t>
        <a:bodyPr/>
        <a:lstStyle/>
        <a:p>
          <a:r>
            <a:rPr lang="es-ES" dirty="0">
              <a:solidFill>
                <a:schemeClr val="bg1"/>
              </a:solidFill>
              <a:latin typeface="Montserrat" pitchFamily="2" charset="77"/>
            </a:rPr>
            <a:t>EPA 4gr/día.</a:t>
          </a:r>
        </a:p>
      </dgm:t>
    </dgm:pt>
    <dgm:pt modelId="{87418F34-E513-0F43-ADB8-756A90417510}" type="parTrans" cxnId="{9CD895CD-DE5E-8F49-A66D-31D246CA2B08}">
      <dgm:prSet/>
      <dgm:spPr/>
      <dgm:t>
        <a:bodyPr/>
        <a:lstStyle/>
        <a:p>
          <a:endParaRPr lang="es-ES">
            <a:latin typeface="Montserrat" pitchFamily="2" charset="77"/>
          </a:endParaRPr>
        </a:p>
      </dgm:t>
    </dgm:pt>
    <dgm:pt modelId="{861C2363-7C6B-6746-9A1A-E4C5C3BD025A}" type="sibTrans" cxnId="{9CD895CD-DE5E-8F49-A66D-31D246CA2B08}">
      <dgm:prSet/>
      <dgm:spPr/>
      <dgm:t>
        <a:bodyPr/>
        <a:lstStyle/>
        <a:p>
          <a:endParaRPr lang="es-ES">
            <a:latin typeface="Montserrat" pitchFamily="2" charset="77"/>
          </a:endParaRPr>
        </a:p>
      </dgm:t>
    </dgm:pt>
    <dgm:pt modelId="{92783BFE-D37D-C144-ADFF-0EB16D6455D4}">
      <dgm:prSet phldrT="[Texto]"/>
      <dgm:spPr>
        <a:solidFill>
          <a:srgbClr val="00ABA7">
            <a:alpha val="50980"/>
          </a:srgbClr>
        </a:solidFill>
      </dgm:spPr>
      <dgm:t>
        <a:bodyPr/>
        <a:lstStyle/>
        <a:p>
          <a:r>
            <a:rPr lang="es-ES" dirty="0">
              <a:solidFill>
                <a:srgbClr val="142B48"/>
              </a:solidFill>
              <a:latin typeface="Montserrat" pitchFamily="2" charset="77"/>
            </a:rPr>
            <a:t>Iniciar con </a:t>
          </a:r>
          <a:r>
            <a:rPr lang="es-ES" dirty="0" err="1">
              <a:solidFill>
                <a:srgbClr val="142B48"/>
              </a:solidFill>
              <a:latin typeface="Montserrat" pitchFamily="2" charset="77"/>
            </a:rPr>
            <a:t>fenofibrato</a:t>
          </a:r>
          <a:r>
            <a:rPr lang="es-ES" dirty="0">
              <a:solidFill>
                <a:srgbClr val="142B48"/>
              </a:solidFill>
              <a:latin typeface="Montserrat" pitchFamily="2" charset="77"/>
            </a:rPr>
            <a:t>. </a:t>
          </a:r>
        </a:p>
      </dgm:t>
    </dgm:pt>
    <dgm:pt modelId="{CC235F60-9A8A-004D-AAF3-45E05FA875D5}" type="parTrans" cxnId="{68235381-7393-A142-8AF9-68C61380A48A}">
      <dgm:prSet/>
      <dgm:spPr/>
      <dgm:t>
        <a:bodyPr/>
        <a:lstStyle/>
        <a:p>
          <a:endParaRPr lang="es-ES">
            <a:latin typeface="Montserrat" pitchFamily="2" charset="77"/>
          </a:endParaRPr>
        </a:p>
      </dgm:t>
    </dgm:pt>
    <dgm:pt modelId="{6C898F32-252E-FC4D-B2F0-FCD607A55C27}" type="sibTrans" cxnId="{68235381-7393-A142-8AF9-68C61380A48A}">
      <dgm:prSet/>
      <dgm:spPr/>
      <dgm:t>
        <a:bodyPr/>
        <a:lstStyle/>
        <a:p>
          <a:endParaRPr lang="es-ES">
            <a:latin typeface="Montserrat" pitchFamily="2" charset="77"/>
          </a:endParaRPr>
        </a:p>
      </dgm:t>
    </dgm:pt>
    <dgm:pt modelId="{22C86898-EE33-8B4D-A4DC-A22A6D44E9BF}">
      <dgm:prSet phldrT="[Texto]"/>
      <dgm:spPr>
        <a:solidFill>
          <a:srgbClr val="00ABA7">
            <a:alpha val="50980"/>
          </a:srgbClr>
        </a:solidFill>
      </dgm:spPr>
      <dgm:t>
        <a:bodyPr/>
        <a:lstStyle/>
        <a:p>
          <a:r>
            <a:rPr lang="es-ES" dirty="0">
              <a:solidFill>
                <a:srgbClr val="142B48"/>
              </a:solidFill>
              <a:latin typeface="Montserrat" pitchFamily="2" charset="77"/>
            </a:rPr>
            <a:t>Metas &lt; 500mg/dl.</a:t>
          </a:r>
        </a:p>
      </dgm:t>
    </dgm:pt>
    <dgm:pt modelId="{E56D736A-D13C-9D4B-BFAE-CB8E69733CCB}" type="parTrans" cxnId="{42DB88A4-B6D1-9240-B79C-C944568DDD6D}">
      <dgm:prSet/>
      <dgm:spPr/>
      <dgm:t>
        <a:bodyPr/>
        <a:lstStyle/>
        <a:p>
          <a:endParaRPr lang="es-ES">
            <a:latin typeface="Montserrat" pitchFamily="2" charset="77"/>
          </a:endParaRPr>
        </a:p>
      </dgm:t>
    </dgm:pt>
    <dgm:pt modelId="{DC6A040A-BEDD-F542-A2B9-CF1853C5B5EC}" type="sibTrans" cxnId="{42DB88A4-B6D1-9240-B79C-C944568DDD6D}">
      <dgm:prSet/>
      <dgm:spPr/>
      <dgm:t>
        <a:bodyPr/>
        <a:lstStyle/>
        <a:p>
          <a:endParaRPr lang="es-ES">
            <a:latin typeface="Montserrat" pitchFamily="2" charset="77"/>
          </a:endParaRPr>
        </a:p>
      </dgm:t>
    </dgm:pt>
    <dgm:pt modelId="{96E766CC-69E8-A045-8D5F-37BF8589B1C9}">
      <dgm:prSet phldrT="[Texto]"/>
      <dgm:spPr>
        <a:solidFill>
          <a:srgbClr val="152B48">
            <a:alpha val="50196"/>
          </a:srgbClr>
        </a:solidFill>
      </dgm:spPr>
      <dgm:t>
        <a:bodyPr/>
        <a:lstStyle/>
        <a:p>
          <a:endParaRPr lang="es-ES" dirty="0">
            <a:solidFill>
              <a:schemeClr val="bg1"/>
            </a:solidFill>
            <a:latin typeface="Montserrat" pitchFamily="2" charset="77"/>
          </a:endParaRPr>
        </a:p>
      </dgm:t>
    </dgm:pt>
    <dgm:pt modelId="{35E62CE2-C404-0743-A3DF-EEDC00505E84}" type="parTrans" cxnId="{F5F299DB-4225-5B45-A6E9-EAFAD163286F}">
      <dgm:prSet/>
      <dgm:spPr/>
      <dgm:t>
        <a:bodyPr/>
        <a:lstStyle/>
        <a:p>
          <a:endParaRPr lang="es-ES">
            <a:latin typeface="Montserrat" pitchFamily="2" charset="77"/>
          </a:endParaRPr>
        </a:p>
      </dgm:t>
    </dgm:pt>
    <dgm:pt modelId="{8A8C2590-E7D5-6A41-A294-42A4BE5BDB23}" type="sibTrans" cxnId="{F5F299DB-4225-5B45-A6E9-EAFAD163286F}">
      <dgm:prSet/>
      <dgm:spPr/>
      <dgm:t>
        <a:bodyPr/>
        <a:lstStyle/>
        <a:p>
          <a:endParaRPr lang="es-ES">
            <a:latin typeface="Montserrat" pitchFamily="2" charset="77"/>
          </a:endParaRPr>
        </a:p>
      </dgm:t>
    </dgm:pt>
    <dgm:pt modelId="{1E5C22F6-84FE-1346-B42C-DDF255CDBC58}" type="pres">
      <dgm:prSet presAssocID="{7236ADD0-CF54-DB4C-BB14-5494E681AE9C}" presName="Name0" presStyleCnt="0">
        <dgm:presLayoutVars>
          <dgm:dir/>
          <dgm:animLvl val="lvl"/>
          <dgm:resizeHandles/>
        </dgm:presLayoutVars>
      </dgm:prSet>
      <dgm:spPr/>
    </dgm:pt>
    <dgm:pt modelId="{999DF844-4BC8-2646-874D-FF3167D90195}" type="pres">
      <dgm:prSet presAssocID="{AF4C6129-23C5-E24C-B8BB-F92477ACF5FB}" presName="linNode" presStyleCnt="0"/>
      <dgm:spPr/>
    </dgm:pt>
    <dgm:pt modelId="{99241985-9439-3B47-BBEA-84419D306DE6}" type="pres">
      <dgm:prSet presAssocID="{AF4C6129-23C5-E24C-B8BB-F92477ACF5FB}" presName="parentShp" presStyleLbl="node1" presStyleIdx="0" presStyleCnt="2">
        <dgm:presLayoutVars>
          <dgm:bulletEnabled val="1"/>
        </dgm:presLayoutVars>
      </dgm:prSet>
      <dgm:spPr/>
    </dgm:pt>
    <dgm:pt modelId="{99B34FF8-4BA7-0D49-8721-8101DFBA76B1}" type="pres">
      <dgm:prSet presAssocID="{AF4C6129-23C5-E24C-B8BB-F92477ACF5FB}" presName="childShp" presStyleLbl="bgAccFollowNode1" presStyleIdx="0" presStyleCnt="2">
        <dgm:presLayoutVars>
          <dgm:bulletEnabled val="1"/>
        </dgm:presLayoutVars>
      </dgm:prSet>
      <dgm:spPr/>
    </dgm:pt>
    <dgm:pt modelId="{CA86863E-81E9-454A-B572-7E1A60B2894E}" type="pres">
      <dgm:prSet presAssocID="{0BBA0F96-BC33-3E4F-A638-16C46297A3DE}" presName="spacing" presStyleCnt="0"/>
      <dgm:spPr/>
    </dgm:pt>
    <dgm:pt modelId="{C9A402B5-95C5-8D4E-B672-5C61C5DFA787}" type="pres">
      <dgm:prSet presAssocID="{5AA98A49-C3C7-904A-8AC2-D71F7F09D13F}" presName="linNode" presStyleCnt="0"/>
      <dgm:spPr/>
    </dgm:pt>
    <dgm:pt modelId="{497ED65E-87F4-6348-A2AA-B335DE72165F}" type="pres">
      <dgm:prSet presAssocID="{5AA98A49-C3C7-904A-8AC2-D71F7F09D13F}" presName="parentShp" presStyleLbl="node1" presStyleIdx="1" presStyleCnt="2">
        <dgm:presLayoutVars>
          <dgm:bulletEnabled val="1"/>
        </dgm:presLayoutVars>
      </dgm:prSet>
      <dgm:spPr/>
    </dgm:pt>
    <dgm:pt modelId="{840A7F6E-7723-FF43-800D-815FAF93EAE0}" type="pres">
      <dgm:prSet presAssocID="{5AA98A49-C3C7-904A-8AC2-D71F7F09D13F}" presName="childShp" presStyleLbl="bgAccFollowNode1" presStyleIdx="1" presStyleCnt="2">
        <dgm:presLayoutVars>
          <dgm:bulletEnabled val="1"/>
        </dgm:presLayoutVars>
      </dgm:prSet>
      <dgm:spPr/>
    </dgm:pt>
  </dgm:ptLst>
  <dgm:cxnLst>
    <dgm:cxn modelId="{40070012-3649-504E-81DF-C3D7F87906F9}" srcId="{7236ADD0-CF54-DB4C-BB14-5494E681AE9C}" destId="{AF4C6129-23C5-E24C-B8BB-F92477ACF5FB}" srcOrd="0" destOrd="0" parTransId="{18F68BAC-05A9-804E-AEEB-B65DFC699C1C}" sibTransId="{0BBA0F96-BC33-3E4F-A638-16C46297A3DE}"/>
    <dgm:cxn modelId="{FB530128-E244-C74D-84E4-AA1E5DE5EE72}" type="presOf" srcId="{5AA98A49-C3C7-904A-8AC2-D71F7F09D13F}" destId="{497ED65E-87F4-6348-A2AA-B335DE72165F}" srcOrd="0" destOrd="0" presId="urn:microsoft.com/office/officeart/2005/8/layout/vList6"/>
    <dgm:cxn modelId="{4DE59928-4E7E-CB48-81E8-4DC731AD31AF}" srcId="{AF4C6129-23C5-E24C-B8BB-F92477ACF5FB}" destId="{1A48DDB1-B78A-9D4E-8764-B6B6434911CE}" srcOrd="1" destOrd="0" parTransId="{ACFED7E2-B35F-0F45-8189-1BF094A6B051}" sibTransId="{ADEEBAB1-C2F2-6D4D-AF6A-3286CC5C29A3}"/>
    <dgm:cxn modelId="{682D1433-B845-EA43-A0E9-498A9FE1C263}" type="presOf" srcId="{7236ADD0-CF54-DB4C-BB14-5494E681AE9C}" destId="{1E5C22F6-84FE-1346-B42C-DDF255CDBC58}" srcOrd="0" destOrd="0" presId="urn:microsoft.com/office/officeart/2005/8/layout/vList6"/>
    <dgm:cxn modelId="{8500264E-E65B-0249-B633-F32C5A2AEF18}" srcId="{5AA98A49-C3C7-904A-8AC2-D71F7F09D13F}" destId="{3080D403-29F0-0046-AEA8-2FD2A7124B80}" srcOrd="0" destOrd="0" parTransId="{2CF26215-BC7D-844A-B598-2AB6BB219922}" sibTransId="{0AAD1804-9F9B-2849-ACCE-C185AF86E018}"/>
    <dgm:cxn modelId="{A69C5C71-B9E5-EE44-AAB8-8AFB2A86D2AE}" type="presOf" srcId="{5725DBB2-5F46-9B43-918A-6B23DB28485F}" destId="{99B34FF8-4BA7-0D49-8721-8101DFBA76B1}" srcOrd="0" destOrd="2" presId="urn:microsoft.com/office/officeart/2005/8/layout/vList6"/>
    <dgm:cxn modelId="{58EFE875-AFEE-BE45-8384-FDC4C9DD2143}" type="presOf" srcId="{22C86898-EE33-8B4D-A4DC-A22A6D44E9BF}" destId="{840A7F6E-7723-FF43-800D-815FAF93EAE0}" srcOrd="0" destOrd="3" presId="urn:microsoft.com/office/officeart/2005/8/layout/vList6"/>
    <dgm:cxn modelId="{56DB4856-472C-7A4F-B916-04D269A44698}" type="presOf" srcId="{92783BFE-D37D-C144-ADFF-0EB16D6455D4}" destId="{840A7F6E-7723-FF43-800D-815FAF93EAE0}" srcOrd="0" destOrd="2" presId="urn:microsoft.com/office/officeart/2005/8/layout/vList6"/>
    <dgm:cxn modelId="{68235381-7393-A142-8AF9-68C61380A48A}" srcId="{5AA98A49-C3C7-904A-8AC2-D71F7F09D13F}" destId="{92783BFE-D37D-C144-ADFF-0EB16D6455D4}" srcOrd="2" destOrd="0" parTransId="{CC235F60-9A8A-004D-AAF3-45E05FA875D5}" sibTransId="{6C898F32-252E-FC4D-B2F0-FCD607A55C27}"/>
    <dgm:cxn modelId="{3BD00A93-5777-DD4D-B251-9B5400BA0563}" type="presOf" srcId="{AF4C6129-23C5-E24C-B8BB-F92477ACF5FB}" destId="{99241985-9439-3B47-BBEA-84419D306DE6}" srcOrd="0" destOrd="0" presId="urn:microsoft.com/office/officeart/2005/8/layout/vList6"/>
    <dgm:cxn modelId="{42DB88A4-B6D1-9240-B79C-C944568DDD6D}" srcId="{5AA98A49-C3C7-904A-8AC2-D71F7F09D13F}" destId="{22C86898-EE33-8B4D-A4DC-A22A6D44E9BF}" srcOrd="3" destOrd="0" parTransId="{E56D736A-D13C-9D4B-BFAE-CB8E69733CCB}" sibTransId="{DC6A040A-BEDD-F542-A2B9-CF1853C5B5EC}"/>
    <dgm:cxn modelId="{4A2BF3AB-1788-F84D-A4B7-0E7789C3B0EA}" srcId="{5AA98A49-C3C7-904A-8AC2-D71F7F09D13F}" destId="{AF0B8DE8-FABA-374F-916E-3FCDABB1F86F}" srcOrd="1" destOrd="0" parTransId="{25A281FA-A90C-CB4F-AFF5-7A0978B7372E}" sibTransId="{FC8D2E59-0469-9747-ADC3-C810C648A620}"/>
    <dgm:cxn modelId="{A72956B5-EEF2-E24D-8BA6-FA95004DCEED}" srcId="{7236ADD0-CF54-DB4C-BB14-5494E681AE9C}" destId="{5AA98A49-C3C7-904A-8AC2-D71F7F09D13F}" srcOrd="1" destOrd="0" parTransId="{E1270967-8B96-CB4F-AC9A-9ED571670B64}" sibTransId="{783C445F-007C-6F4F-AF7E-F8FB9346B8B4}"/>
    <dgm:cxn modelId="{AF4280BE-81DD-8C42-8DB7-0C607BA14910}" type="presOf" srcId="{6C2676AA-C926-FD4B-9368-F935C415762A}" destId="{99B34FF8-4BA7-0D49-8721-8101DFBA76B1}" srcOrd="0" destOrd="3" presId="urn:microsoft.com/office/officeart/2005/8/layout/vList6"/>
    <dgm:cxn modelId="{263DB7C8-3611-C840-9662-44B5A0CADD59}" type="presOf" srcId="{96E766CC-69E8-A045-8D5F-37BF8589B1C9}" destId="{99B34FF8-4BA7-0D49-8721-8101DFBA76B1}" srcOrd="0" destOrd="0" presId="urn:microsoft.com/office/officeart/2005/8/layout/vList6"/>
    <dgm:cxn modelId="{9CD895CD-DE5E-8F49-A66D-31D246CA2B08}" srcId="{AF4C6129-23C5-E24C-B8BB-F92477ACF5FB}" destId="{6C2676AA-C926-FD4B-9368-F935C415762A}" srcOrd="3" destOrd="0" parTransId="{87418F34-E513-0F43-ADB8-756A90417510}" sibTransId="{861C2363-7C6B-6746-9A1A-E4C5C3BD025A}"/>
    <dgm:cxn modelId="{F5F299DB-4225-5B45-A6E9-EAFAD163286F}" srcId="{AF4C6129-23C5-E24C-B8BB-F92477ACF5FB}" destId="{96E766CC-69E8-A045-8D5F-37BF8589B1C9}" srcOrd="0" destOrd="0" parTransId="{35E62CE2-C404-0743-A3DF-EEDC00505E84}" sibTransId="{8A8C2590-E7D5-6A41-A294-42A4BE5BDB23}"/>
    <dgm:cxn modelId="{FC3205F0-AB3F-AE43-ADFE-F402149CDC12}" type="presOf" srcId="{1A48DDB1-B78A-9D4E-8764-B6B6434911CE}" destId="{99B34FF8-4BA7-0D49-8721-8101DFBA76B1}" srcOrd="0" destOrd="1" presId="urn:microsoft.com/office/officeart/2005/8/layout/vList6"/>
    <dgm:cxn modelId="{7FF5FFF1-890E-934E-9829-DDF3C2FDD6E5}" type="presOf" srcId="{AF0B8DE8-FABA-374F-916E-3FCDABB1F86F}" destId="{840A7F6E-7723-FF43-800D-815FAF93EAE0}" srcOrd="0" destOrd="1" presId="urn:microsoft.com/office/officeart/2005/8/layout/vList6"/>
    <dgm:cxn modelId="{683A7EF4-2D9B-DD4D-B3A1-737C73DFB230}" type="presOf" srcId="{3080D403-29F0-0046-AEA8-2FD2A7124B80}" destId="{840A7F6E-7723-FF43-800D-815FAF93EAE0}" srcOrd="0" destOrd="0" presId="urn:microsoft.com/office/officeart/2005/8/layout/vList6"/>
    <dgm:cxn modelId="{5581E8F8-AFCF-DA4B-A6FB-4226A35A4F28}" srcId="{AF4C6129-23C5-E24C-B8BB-F92477ACF5FB}" destId="{5725DBB2-5F46-9B43-918A-6B23DB28485F}" srcOrd="2" destOrd="0" parTransId="{52B94F61-BB59-3E4F-81C9-C2CDBF519904}" sibTransId="{AFE22B2C-CAA2-1147-93F3-95414D32C9C7}"/>
    <dgm:cxn modelId="{EF90315A-E96E-044D-81DC-989F99199F8D}" type="presParOf" srcId="{1E5C22F6-84FE-1346-B42C-DDF255CDBC58}" destId="{999DF844-4BC8-2646-874D-FF3167D90195}" srcOrd="0" destOrd="0" presId="urn:microsoft.com/office/officeart/2005/8/layout/vList6"/>
    <dgm:cxn modelId="{936F64BD-1C38-F64F-AC88-958F242545ED}" type="presParOf" srcId="{999DF844-4BC8-2646-874D-FF3167D90195}" destId="{99241985-9439-3B47-BBEA-84419D306DE6}" srcOrd="0" destOrd="0" presId="urn:microsoft.com/office/officeart/2005/8/layout/vList6"/>
    <dgm:cxn modelId="{A0D4F61F-EE1E-BA4F-B9F8-CCD0ADA27A3C}" type="presParOf" srcId="{999DF844-4BC8-2646-874D-FF3167D90195}" destId="{99B34FF8-4BA7-0D49-8721-8101DFBA76B1}" srcOrd="1" destOrd="0" presId="urn:microsoft.com/office/officeart/2005/8/layout/vList6"/>
    <dgm:cxn modelId="{30C5D43B-ED5D-6F4D-8002-604263E4474E}" type="presParOf" srcId="{1E5C22F6-84FE-1346-B42C-DDF255CDBC58}" destId="{CA86863E-81E9-454A-B572-7E1A60B2894E}" srcOrd="1" destOrd="0" presId="urn:microsoft.com/office/officeart/2005/8/layout/vList6"/>
    <dgm:cxn modelId="{A76C3BAE-B65E-6141-AA3D-F1584526E1C8}" type="presParOf" srcId="{1E5C22F6-84FE-1346-B42C-DDF255CDBC58}" destId="{C9A402B5-95C5-8D4E-B672-5C61C5DFA787}" srcOrd="2" destOrd="0" presId="urn:microsoft.com/office/officeart/2005/8/layout/vList6"/>
    <dgm:cxn modelId="{ECB643C0-68EA-0A42-AC89-84E461EF98F1}" type="presParOf" srcId="{C9A402B5-95C5-8D4E-B672-5C61C5DFA787}" destId="{497ED65E-87F4-6348-A2AA-B335DE72165F}" srcOrd="0" destOrd="0" presId="urn:microsoft.com/office/officeart/2005/8/layout/vList6"/>
    <dgm:cxn modelId="{3E66B3DF-A888-C84B-83AA-0D78AE8C5A52}" type="presParOf" srcId="{C9A402B5-95C5-8D4E-B672-5C61C5DFA787}" destId="{840A7F6E-7723-FF43-800D-815FAF93EAE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3E437-24E3-1943-BE62-1A795341204B}"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C4EAE86C-9861-044D-80F2-C03BF8DFABEB}">
      <dgm:prSet phldrT="[Texto]"/>
      <dgm:spPr/>
      <dgm:t>
        <a:bodyPr/>
        <a:lstStyle/>
        <a:p>
          <a:r>
            <a:rPr lang="es-ES" dirty="0">
              <a:latin typeface="Montserrat" pitchFamily="2" charset="77"/>
            </a:rPr>
            <a:t>HTG moderada: efecto </a:t>
          </a:r>
          <a:r>
            <a:rPr lang="es-ES" dirty="0" err="1">
              <a:latin typeface="Montserrat" pitchFamily="2" charset="77"/>
            </a:rPr>
            <a:t>poligenético</a:t>
          </a:r>
          <a:r>
            <a:rPr lang="es-ES" dirty="0">
              <a:latin typeface="Montserrat" pitchFamily="2" charset="77"/>
            </a:rPr>
            <a:t> (VLDL producción y eliminación).</a:t>
          </a:r>
        </a:p>
      </dgm:t>
    </dgm:pt>
    <dgm:pt modelId="{F458081E-BF04-6043-82DA-05051B490AE0}" type="parTrans" cxnId="{9876A6AC-BBD3-5C40-9623-B0B4EA317479}">
      <dgm:prSet/>
      <dgm:spPr/>
      <dgm:t>
        <a:bodyPr/>
        <a:lstStyle/>
        <a:p>
          <a:endParaRPr lang="es-ES">
            <a:latin typeface="Montserrat" pitchFamily="2" charset="77"/>
          </a:endParaRPr>
        </a:p>
      </dgm:t>
    </dgm:pt>
    <dgm:pt modelId="{7A317DC2-B1C3-5245-817E-D851000F8CAB}" type="sibTrans" cxnId="{9876A6AC-BBD3-5C40-9623-B0B4EA317479}">
      <dgm:prSet/>
      <dgm:spPr/>
      <dgm:t>
        <a:bodyPr/>
        <a:lstStyle/>
        <a:p>
          <a:endParaRPr lang="es-ES">
            <a:latin typeface="Montserrat" pitchFamily="2" charset="77"/>
          </a:endParaRPr>
        </a:p>
      </dgm:t>
    </dgm:pt>
    <dgm:pt modelId="{F65C8400-4BB6-4347-9CA4-F54B2C047A58}">
      <dgm:prSet phldrT="[Texto]"/>
      <dgm:spPr/>
      <dgm:t>
        <a:bodyPr/>
        <a:lstStyle/>
        <a:p>
          <a:r>
            <a:rPr lang="es-ES" dirty="0">
              <a:latin typeface="Montserrat" pitchFamily="2" charset="77"/>
            </a:rPr>
            <a:t>HTG severa: efecto monogenético: 6 genes: LPL, </a:t>
          </a:r>
          <a:r>
            <a:rPr lang="es-ES" dirty="0" err="1">
              <a:latin typeface="Montserrat" pitchFamily="2" charset="77"/>
            </a:rPr>
            <a:t>apo</a:t>
          </a:r>
          <a:r>
            <a:rPr lang="es-ES" dirty="0">
              <a:latin typeface="Montserrat" pitchFamily="2" charset="77"/>
            </a:rPr>
            <a:t> C2, apoA5, LMF1, FPIHBP1, GPD1.</a:t>
          </a:r>
        </a:p>
      </dgm:t>
    </dgm:pt>
    <dgm:pt modelId="{A582964F-7FBB-DA45-9102-B45C9669432F}" type="parTrans" cxnId="{BF9D08B5-74FB-644F-A0CB-5983CF44BFC6}">
      <dgm:prSet/>
      <dgm:spPr/>
      <dgm:t>
        <a:bodyPr/>
        <a:lstStyle/>
        <a:p>
          <a:endParaRPr lang="es-ES">
            <a:latin typeface="Montserrat" pitchFamily="2" charset="77"/>
          </a:endParaRPr>
        </a:p>
      </dgm:t>
    </dgm:pt>
    <dgm:pt modelId="{ACB739A3-ED08-E343-9107-F8328F64BBD3}" type="sibTrans" cxnId="{BF9D08B5-74FB-644F-A0CB-5983CF44BFC6}">
      <dgm:prSet/>
      <dgm:spPr/>
      <dgm:t>
        <a:bodyPr/>
        <a:lstStyle/>
        <a:p>
          <a:endParaRPr lang="es-ES">
            <a:latin typeface="Montserrat" pitchFamily="2" charset="77"/>
          </a:endParaRPr>
        </a:p>
      </dgm:t>
    </dgm:pt>
    <dgm:pt modelId="{B80A8AEE-2C6B-5F4B-9DFB-223985AEB9C1}">
      <dgm:prSet phldrT="[Texto]"/>
      <dgm:spPr/>
      <dgm:t>
        <a:bodyPr/>
        <a:lstStyle/>
        <a:p>
          <a:r>
            <a:rPr lang="es-ES" dirty="0">
              <a:latin typeface="Montserrat" pitchFamily="2" charset="77"/>
            </a:rPr>
            <a:t>Efecto monogenético: Síndrome de </a:t>
          </a:r>
          <a:r>
            <a:rPr lang="es-ES" dirty="0" err="1">
              <a:latin typeface="Montserrat" pitchFamily="2" charset="77"/>
            </a:rPr>
            <a:t>quilomicronemia</a:t>
          </a:r>
          <a:r>
            <a:rPr lang="es-ES" dirty="0">
              <a:latin typeface="Montserrat" pitchFamily="2" charset="77"/>
            </a:rPr>
            <a:t> familiar.</a:t>
          </a:r>
        </a:p>
      </dgm:t>
    </dgm:pt>
    <dgm:pt modelId="{69635A52-2AD1-2F4C-A3A1-ABE11930C3F7}" type="parTrans" cxnId="{14C397F4-BAC9-694E-8CA3-D5A51DCE2600}">
      <dgm:prSet/>
      <dgm:spPr/>
      <dgm:t>
        <a:bodyPr/>
        <a:lstStyle/>
        <a:p>
          <a:endParaRPr lang="es-ES">
            <a:latin typeface="Montserrat" pitchFamily="2" charset="77"/>
          </a:endParaRPr>
        </a:p>
      </dgm:t>
    </dgm:pt>
    <dgm:pt modelId="{0775AFC1-D0A6-0C41-8840-8018958E16AF}" type="sibTrans" cxnId="{14C397F4-BAC9-694E-8CA3-D5A51DCE2600}">
      <dgm:prSet/>
      <dgm:spPr/>
      <dgm:t>
        <a:bodyPr/>
        <a:lstStyle/>
        <a:p>
          <a:endParaRPr lang="es-ES">
            <a:latin typeface="Montserrat" pitchFamily="2" charset="77"/>
          </a:endParaRPr>
        </a:p>
      </dgm:t>
    </dgm:pt>
    <dgm:pt modelId="{46F83DF8-B944-D54A-B486-50987E12240C}">
      <dgm:prSet phldrT="[Texto]"/>
      <dgm:spPr/>
      <dgm:t>
        <a:bodyPr/>
        <a:lstStyle/>
        <a:p>
          <a:r>
            <a:rPr lang="es-ES" dirty="0">
              <a:latin typeface="Montserrat" pitchFamily="2" charset="77"/>
            </a:rPr>
            <a:t>Efecto monogénico: interferencia en la eliminación de los quilomicrones.</a:t>
          </a:r>
        </a:p>
      </dgm:t>
    </dgm:pt>
    <dgm:pt modelId="{64545381-4CBA-AD4E-8B59-0C6364BAA56A}" type="parTrans" cxnId="{A2EF14CD-760C-4344-981C-A097EFC848FC}">
      <dgm:prSet/>
      <dgm:spPr/>
      <dgm:t>
        <a:bodyPr/>
        <a:lstStyle/>
        <a:p>
          <a:endParaRPr lang="es-ES">
            <a:latin typeface="Montserrat" pitchFamily="2" charset="77"/>
          </a:endParaRPr>
        </a:p>
      </dgm:t>
    </dgm:pt>
    <dgm:pt modelId="{D64C4BBD-601B-C244-A333-CEE10415B2EE}" type="sibTrans" cxnId="{A2EF14CD-760C-4344-981C-A097EFC848FC}">
      <dgm:prSet/>
      <dgm:spPr/>
      <dgm:t>
        <a:bodyPr/>
        <a:lstStyle/>
        <a:p>
          <a:endParaRPr lang="es-ES">
            <a:latin typeface="Montserrat" pitchFamily="2" charset="77"/>
          </a:endParaRPr>
        </a:p>
      </dgm:t>
    </dgm:pt>
    <dgm:pt modelId="{0B7DE4DC-4D2E-8647-9295-00D1B588929F}" type="pres">
      <dgm:prSet presAssocID="{10A3E437-24E3-1943-BE62-1A795341204B}" presName="diagram" presStyleCnt="0">
        <dgm:presLayoutVars>
          <dgm:dir/>
          <dgm:resizeHandles val="exact"/>
        </dgm:presLayoutVars>
      </dgm:prSet>
      <dgm:spPr/>
    </dgm:pt>
    <dgm:pt modelId="{731D016E-1FDB-AF49-AB3B-E860149C30DC}" type="pres">
      <dgm:prSet presAssocID="{C4EAE86C-9861-044D-80F2-C03BF8DFABEB}" presName="node" presStyleLbl="node1" presStyleIdx="0" presStyleCnt="4">
        <dgm:presLayoutVars>
          <dgm:bulletEnabled val="1"/>
        </dgm:presLayoutVars>
      </dgm:prSet>
      <dgm:spPr/>
    </dgm:pt>
    <dgm:pt modelId="{EEC23D2D-153E-A848-8C73-D102AD627BAE}" type="pres">
      <dgm:prSet presAssocID="{7A317DC2-B1C3-5245-817E-D851000F8CAB}" presName="sibTrans" presStyleCnt="0"/>
      <dgm:spPr/>
    </dgm:pt>
    <dgm:pt modelId="{8585D515-2C52-2845-98E3-A464B48BFC91}" type="pres">
      <dgm:prSet presAssocID="{F65C8400-4BB6-4347-9CA4-F54B2C047A58}" presName="node" presStyleLbl="node1" presStyleIdx="1" presStyleCnt="4">
        <dgm:presLayoutVars>
          <dgm:bulletEnabled val="1"/>
        </dgm:presLayoutVars>
      </dgm:prSet>
      <dgm:spPr/>
    </dgm:pt>
    <dgm:pt modelId="{FD67A715-DBF0-EB42-B008-5ED0925261FA}" type="pres">
      <dgm:prSet presAssocID="{ACB739A3-ED08-E343-9107-F8328F64BBD3}" presName="sibTrans" presStyleCnt="0"/>
      <dgm:spPr/>
    </dgm:pt>
    <dgm:pt modelId="{3290FE2C-1E86-824C-B16D-4F6CF0385E0B}" type="pres">
      <dgm:prSet presAssocID="{46F83DF8-B944-D54A-B486-50987E12240C}" presName="node" presStyleLbl="node1" presStyleIdx="2" presStyleCnt="4">
        <dgm:presLayoutVars>
          <dgm:bulletEnabled val="1"/>
        </dgm:presLayoutVars>
      </dgm:prSet>
      <dgm:spPr/>
    </dgm:pt>
    <dgm:pt modelId="{879CF667-7B1C-F742-A70F-DF38940F7E00}" type="pres">
      <dgm:prSet presAssocID="{D64C4BBD-601B-C244-A333-CEE10415B2EE}" presName="sibTrans" presStyleCnt="0"/>
      <dgm:spPr/>
    </dgm:pt>
    <dgm:pt modelId="{F5C08C7A-60BA-774E-9524-D9E3E63187D5}" type="pres">
      <dgm:prSet presAssocID="{B80A8AEE-2C6B-5F4B-9DFB-223985AEB9C1}" presName="node" presStyleLbl="node1" presStyleIdx="3" presStyleCnt="4">
        <dgm:presLayoutVars>
          <dgm:bulletEnabled val="1"/>
        </dgm:presLayoutVars>
      </dgm:prSet>
      <dgm:spPr/>
    </dgm:pt>
  </dgm:ptLst>
  <dgm:cxnLst>
    <dgm:cxn modelId="{BB953A77-B830-8D40-AE09-157979A715BD}" type="presOf" srcId="{F65C8400-4BB6-4347-9CA4-F54B2C047A58}" destId="{8585D515-2C52-2845-98E3-A464B48BFC91}" srcOrd="0" destOrd="0" presId="urn:microsoft.com/office/officeart/2005/8/layout/default"/>
    <dgm:cxn modelId="{6F1C2295-729C-9543-A01B-874FE8524A80}" type="presOf" srcId="{B80A8AEE-2C6B-5F4B-9DFB-223985AEB9C1}" destId="{F5C08C7A-60BA-774E-9524-D9E3E63187D5}" srcOrd="0" destOrd="0" presId="urn:microsoft.com/office/officeart/2005/8/layout/default"/>
    <dgm:cxn modelId="{98BD99A7-2CA2-534A-8831-33FF3032DBED}" type="presOf" srcId="{46F83DF8-B944-D54A-B486-50987E12240C}" destId="{3290FE2C-1E86-824C-B16D-4F6CF0385E0B}" srcOrd="0" destOrd="0" presId="urn:microsoft.com/office/officeart/2005/8/layout/default"/>
    <dgm:cxn modelId="{9876A6AC-BBD3-5C40-9623-B0B4EA317479}" srcId="{10A3E437-24E3-1943-BE62-1A795341204B}" destId="{C4EAE86C-9861-044D-80F2-C03BF8DFABEB}" srcOrd="0" destOrd="0" parTransId="{F458081E-BF04-6043-82DA-05051B490AE0}" sibTransId="{7A317DC2-B1C3-5245-817E-D851000F8CAB}"/>
    <dgm:cxn modelId="{BF9D08B5-74FB-644F-A0CB-5983CF44BFC6}" srcId="{10A3E437-24E3-1943-BE62-1A795341204B}" destId="{F65C8400-4BB6-4347-9CA4-F54B2C047A58}" srcOrd="1" destOrd="0" parTransId="{A582964F-7FBB-DA45-9102-B45C9669432F}" sibTransId="{ACB739A3-ED08-E343-9107-F8328F64BBD3}"/>
    <dgm:cxn modelId="{7E58FDC5-D7F5-0244-9E46-14A40A032202}" type="presOf" srcId="{C4EAE86C-9861-044D-80F2-C03BF8DFABEB}" destId="{731D016E-1FDB-AF49-AB3B-E860149C30DC}" srcOrd="0" destOrd="0" presId="urn:microsoft.com/office/officeart/2005/8/layout/default"/>
    <dgm:cxn modelId="{E3198FC6-B239-4949-AAFB-3896471F6B23}" type="presOf" srcId="{10A3E437-24E3-1943-BE62-1A795341204B}" destId="{0B7DE4DC-4D2E-8647-9295-00D1B588929F}" srcOrd="0" destOrd="0" presId="urn:microsoft.com/office/officeart/2005/8/layout/default"/>
    <dgm:cxn modelId="{A2EF14CD-760C-4344-981C-A097EFC848FC}" srcId="{10A3E437-24E3-1943-BE62-1A795341204B}" destId="{46F83DF8-B944-D54A-B486-50987E12240C}" srcOrd="2" destOrd="0" parTransId="{64545381-4CBA-AD4E-8B59-0C6364BAA56A}" sibTransId="{D64C4BBD-601B-C244-A333-CEE10415B2EE}"/>
    <dgm:cxn modelId="{14C397F4-BAC9-694E-8CA3-D5A51DCE2600}" srcId="{10A3E437-24E3-1943-BE62-1A795341204B}" destId="{B80A8AEE-2C6B-5F4B-9DFB-223985AEB9C1}" srcOrd="3" destOrd="0" parTransId="{69635A52-2AD1-2F4C-A3A1-ABE11930C3F7}" sibTransId="{0775AFC1-D0A6-0C41-8840-8018958E16AF}"/>
    <dgm:cxn modelId="{FE86FC06-1EBC-A94D-8A30-0655B4F03CBA}" type="presParOf" srcId="{0B7DE4DC-4D2E-8647-9295-00D1B588929F}" destId="{731D016E-1FDB-AF49-AB3B-E860149C30DC}" srcOrd="0" destOrd="0" presId="urn:microsoft.com/office/officeart/2005/8/layout/default"/>
    <dgm:cxn modelId="{ABF079F6-D88A-AA45-883D-23A4190F3086}" type="presParOf" srcId="{0B7DE4DC-4D2E-8647-9295-00D1B588929F}" destId="{EEC23D2D-153E-A848-8C73-D102AD627BAE}" srcOrd="1" destOrd="0" presId="urn:microsoft.com/office/officeart/2005/8/layout/default"/>
    <dgm:cxn modelId="{29E0CBDD-2A03-CD40-A524-F75B53827BB3}" type="presParOf" srcId="{0B7DE4DC-4D2E-8647-9295-00D1B588929F}" destId="{8585D515-2C52-2845-98E3-A464B48BFC91}" srcOrd="2" destOrd="0" presId="urn:microsoft.com/office/officeart/2005/8/layout/default"/>
    <dgm:cxn modelId="{A926A10F-3952-114A-A0FF-AEA4CA7E352D}" type="presParOf" srcId="{0B7DE4DC-4D2E-8647-9295-00D1B588929F}" destId="{FD67A715-DBF0-EB42-B008-5ED0925261FA}" srcOrd="3" destOrd="0" presId="urn:microsoft.com/office/officeart/2005/8/layout/default"/>
    <dgm:cxn modelId="{57D4E6B1-0EBD-9644-A42E-FD6F30592DB0}" type="presParOf" srcId="{0B7DE4DC-4D2E-8647-9295-00D1B588929F}" destId="{3290FE2C-1E86-824C-B16D-4F6CF0385E0B}" srcOrd="4" destOrd="0" presId="urn:microsoft.com/office/officeart/2005/8/layout/default"/>
    <dgm:cxn modelId="{CAC5EEEE-4407-B142-8552-DB5F7C1C65BC}" type="presParOf" srcId="{0B7DE4DC-4D2E-8647-9295-00D1B588929F}" destId="{879CF667-7B1C-F742-A70F-DF38940F7E00}" srcOrd="5" destOrd="0" presId="urn:microsoft.com/office/officeart/2005/8/layout/default"/>
    <dgm:cxn modelId="{F0282017-668F-B146-8882-7CBE8CD2DF08}" type="presParOf" srcId="{0B7DE4DC-4D2E-8647-9295-00D1B588929F}" destId="{F5C08C7A-60BA-774E-9524-D9E3E63187D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C211FF-10BF-EF49-AA14-AB387616FEE0}" type="doc">
      <dgm:prSet loTypeId="urn:microsoft.com/office/officeart/2005/8/layout/hierarchy4" loCatId="" qsTypeId="urn:microsoft.com/office/officeart/2005/8/quickstyle/simple1" qsCatId="simple" csTypeId="urn:microsoft.com/office/officeart/2005/8/colors/colorful3" csCatId="colorful" phldr="1"/>
      <dgm:spPr/>
      <dgm:t>
        <a:bodyPr/>
        <a:lstStyle/>
        <a:p>
          <a:endParaRPr lang="es-ES"/>
        </a:p>
      </dgm:t>
    </dgm:pt>
    <dgm:pt modelId="{784E2321-5BBA-8B4D-82B3-2F47934F1119}">
      <dgm:prSet phldrT="[Texto]" custT="1"/>
      <dgm:spPr/>
      <dgm:t>
        <a:bodyPr/>
        <a:lstStyle/>
        <a:p>
          <a:r>
            <a:rPr lang="es-ES" sz="2400" dirty="0">
              <a:latin typeface="Montserrat" pitchFamily="2" charset="77"/>
            </a:rPr>
            <a:t>Familiar de primer grado con enfermedad coronaria prematura conocida (H &lt; 55, M &lt; 60).</a:t>
          </a:r>
        </a:p>
      </dgm:t>
    </dgm:pt>
    <dgm:pt modelId="{7DFFC6C6-8BCC-8C49-8313-BA7F544AA08F}" type="parTrans" cxnId="{BA7EE658-A59C-2A40-896A-9A55BCAE1ABA}">
      <dgm:prSet/>
      <dgm:spPr/>
      <dgm:t>
        <a:bodyPr/>
        <a:lstStyle/>
        <a:p>
          <a:endParaRPr lang="es-ES">
            <a:latin typeface="Montserrat" pitchFamily="2" charset="77"/>
          </a:endParaRPr>
        </a:p>
      </dgm:t>
    </dgm:pt>
    <dgm:pt modelId="{DF9329EA-42B8-854E-848E-3E562BB6655B}" type="sibTrans" cxnId="{BA7EE658-A59C-2A40-896A-9A55BCAE1ABA}">
      <dgm:prSet/>
      <dgm:spPr/>
      <dgm:t>
        <a:bodyPr/>
        <a:lstStyle/>
        <a:p>
          <a:endParaRPr lang="es-ES">
            <a:latin typeface="Montserrat" pitchFamily="2" charset="77"/>
          </a:endParaRPr>
        </a:p>
      </dgm:t>
    </dgm:pt>
    <dgm:pt modelId="{0C62C042-B3C8-D442-A5A2-CC50FE46FEA1}">
      <dgm:prSet phldrT="[Texto]" custT="1"/>
      <dgm:spPr/>
      <dgm:t>
        <a:bodyPr/>
        <a:lstStyle/>
        <a:p>
          <a:r>
            <a:rPr lang="es-ES" sz="2400" dirty="0">
              <a:latin typeface="Montserrat" pitchFamily="2" charset="77"/>
            </a:rPr>
            <a:t>Colesterol total &gt; 290mg/dl  (&lt; 30 años), &gt; 350mg/dl (&gt; 30 años).</a:t>
          </a:r>
        </a:p>
      </dgm:t>
    </dgm:pt>
    <dgm:pt modelId="{6922F26C-1A1A-DD47-9D21-6DE0C5671193}" type="parTrans" cxnId="{D5C1BCFB-73BB-1949-A76D-09618D0331E5}">
      <dgm:prSet/>
      <dgm:spPr/>
      <dgm:t>
        <a:bodyPr/>
        <a:lstStyle/>
        <a:p>
          <a:endParaRPr lang="es-ES">
            <a:latin typeface="Montserrat" pitchFamily="2" charset="77"/>
          </a:endParaRPr>
        </a:p>
      </dgm:t>
    </dgm:pt>
    <dgm:pt modelId="{1FBD25B0-71AF-AB47-874A-71D7303D34D3}" type="sibTrans" cxnId="{D5C1BCFB-73BB-1949-A76D-09618D0331E5}">
      <dgm:prSet/>
      <dgm:spPr/>
      <dgm:t>
        <a:bodyPr/>
        <a:lstStyle/>
        <a:p>
          <a:endParaRPr lang="es-ES">
            <a:latin typeface="Montserrat" pitchFamily="2" charset="77"/>
          </a:endParaRPr>
        </a:p>
      </dgm:t>
    </dgm:pt>
    <dgm:pt modelId="{4D34FFC1-1206-0047-969E-A051718AD295}">
      <dgm:prSet phldrT="[Texto]" custT="1"/>
      <dgm:spPr/>
      <dgm:t>
        <a:bodyPr/>
        <a:lstStyle/>
        <a:p>
          <a:r>
            <a:rPr lang="es-ES" sz="1800" dirty="0">
              <a:latin typeface="Montserrat" pitchFamily="2" charset="77"/>
            </a:rPr>
            <a:t>ECV o enfermedad vascular (H &lt; 55, M &lt; 60).</a:t>
          </a:r>
        </a:p>
      </dgm:t>
    </dgm:pt>
    <dgm:pt modelId="{7B216707-186A-3A43-96F9-14874D4AE6E7}" type="parTrans" cxnId="{EFD6983A-3811-0C43-9446-FCE4E1D744D9}">
      <dgm:prSet/>
      <dgm:spPr/>
      <dgm:t>
        <a:bodyPr/>
        <a:lstStyle/>
        <a:p>
          <a:endParaRPr lang="es-ES">
            <a:latin typeface="Montserrat" pitchFamily="2" charset="77"/>
          </a:endParaRPr>
        </a:p>
      </dgm:t>
    </dgm:pt>
    <dgm:pt modelId="{3A4FC8D4-1342-2D4C-96DE-45CD18C5989C}" type="sibTrans" cxnId="{EFD6983A-3811-0C43-9446-FCE4E1D744D9}">
      <dgm:prSet/>
      <dgm:spPr/>
      <dgm:t>
        <a:bodyPr/>
        <a:lstStyle/>
        <a:p>
          <a:endParaRPr lang="es-ES">
            <a:latin typeface="Montserrat" pitchFamily="2" charset="77"/>
          </a:endParaRPr>
        </a:p>
      </dgm:t>
    </dgm:pt>
    <dgm:pt modelId="{D245DA5A-2312-6A41-A84A-774559F2F9E0}">
      <dgm:prSet phldrT="[Texto]" custT="1"/>
      <dgm:spPr/>
      <dgm:t>
        <a:bodyPr/>
        <a:lstStyle/>
        <a:p>
          <a:r>
            <a:rPr lang="es-ES" sz="2000" dirty="0">
              <a:latin typeface="Montserrat" pitchFamily="2" charset="77"/>
            </a:rPr>
            <a:t>Xantoma tendinoso.</a:t>
          </a:r>
        </a:p>
      </dgm:t>
    </dgm:pt>
    <dgm:pt modelId="{FAA42039-5B8A-EA47-ACD4-17BF4B3AC16A}" type="parTrans" cxnId="{1C3BE732-837A-3248-8F69-7ACBB0B523FB}">
      <dgm:prSet/>
      <dgm:spPr/>
      <dgm:t>
        <a:bodyPr/>
        <a:lstStyle/>
        <a:p>
          <a:endParaRPr lang="es-ES">
            <a:latin typeface="Montserrat" pitchFamily="2" charset="77"/>
          </a:endParaRPr>
        </a:p>
      </dgm:t>
    </dgm:pt>
    <dgm:pt modelId="{0874E94B-ECD6-D743-9D3A-C4DD839526D3}" type="sibTrans" cxnId="{1C3BE732-837A-3248-8F69-7ACBB0B523FB}">
      <dgm:prSet/>
      <dgm:spPr/>
      <dgm:t>
        <a:bodyPr/>
        <a:lstStyle/>
        <a:p>
          <a:endParaRPr lang="es-ES">
            <a:latin typeface="Montserrat" pitchFamily="2" charset="77"/>
          </a:endParaRPr>
        </a:p>
      </dgm:t>
    </dgm:pt>
    <dgm:pt modelId="{D7AA42B9-47B8-314F-9A1C-8F5B2D2D0C6B}">
      <dgm:prSet phldrT="[Texto]" custT="1"/>
      <dgm:spPr/>
      <dgm:t>
        <a:bodyPr/>
        <a:lstStyle/>
        <a:p>
          <a:r>
            <a:rPr lang="es-ES" sz="2000" dirty="0">
              <a:latin typeface="Montserrat" pitchFamily="2" charset="77"/>
            </a:rPr>
            <a:t>Arco corneal &lt; 65 años.</a:t>
          </a:r>
        </a:p>
      </dgm:t>
    </dgm:pt>
    <dgm:pt modelId="{E6E51A19-CA9C-CF43-A2B7-AD461C5B5FBA}" type="parTrans" cxnId="{09DBBBBD-D030-684C-971F-60E6A92455F6}">
      <dgm:prSet/>
      <dgm:spPr/>
      <dgm:t>
        <a:bodyPr/>
        <a:lstStyle/>
        <a:p>
          <a:endParaRPr lang="es-ES">
            <a:latin typeface="Montserrat" pitchFamily="2" charset="77"/>
          </a:endParaRPr>
        </a:p>
      </dgm:t>
    </dgm:pt>
    <dgm:pt modelId="{807BCD3E-A7C7-2A47-9C90-DEB6F6BF7DBE}" type="sibTrans" cxnId="{09DBBBBD-D030-684C-971F-60E6A92455F6}">
      <dgm:prSet/>
      <dgm:spPr/>
      <dgm:t>
        <a:bodyPr/>
        <a:lstStyle/>
        <a:p>
          <a:endParaRPr lang="es-ES">
            <a:latin typeface="Montserrat" pitchFamily="2" charset="77"/>
          </a:endParaRPr>
        </a:p>
      </dgm:t>
    </dgm:pt>
    <dgm:pt modelId="{715F5AD3-C1A8-7D48-9A54-4B09AE6D4F21}" type="pres">
      <dgm:prSet presAssocID="{02C211FF-10BF-EF49-AA14-AB387616FEE0}" presName="Name0" presStyleCnt="0">
        <dgm:presLayoutVars>
          <dgm:chPref val="1"/>
          <dgm:dir/>
          <dgm:animOne val="branch"/>
          <dgm:animLvl val="lvl"/>
          <dgm:resizeHandles/>
        </dgm:presLayoutVars>
      </dgm:prSet>
      <dgm:spPr/>
    </dgm:pt>
    <dgm:pt modelId="{AF46E965-3C97-B44D-A5A1-5FBB23BBB3DA}" type="pres">
      <dgm:prSet presAssocID="{784E2321-5BBA-8B4D-82B3-2F47934F1119}" presName="vertOne" presStyleCnt="0"/>
      <dgm:spPr/>
    </dgm:pt>
    <dgm:pt modelId="{2885EE26-43B1-2C49-941C-0D7913CD533F}" type="pres">
      <dgm:prSet presAssocID="{784E2321-5BBA-8B4D-82B3-2F47934F1119}" presName="txOne" presStyleLbl="node0" presStyleIdx="0" presStyleCnt="1">
        <dgm:presLayoutVars>
          <dgm:chPref val="3"/>
        </dgm:presLayoutVars>
      </dgm:prSet>
      <dgm:spPr/>
    </dgm:pt>
    <dgm:pt modelId="{E8179AA4-415D-7645-BC24-0CDF8910184A}" type="pres">
      <dgm:prSet presAssocID="{784E2321-5BBA-8B4D-82B3-2F47934F1119}" presName="parTransOne" presStyleCnt="0"/>
      <dgm:spPr/>
    </dgm:pt>
    <dgm:pt modelId="{D09A0FED-8AA3-0A40-A479-E623FD43970A}" type="pres">
      <dgm:prSet presAssocID="{784E2321-5BBA-8B4D-82B3-2F47934F1119}" presName="horzOne" presStyleCnt="0"/>
      <dgm:spPr/>
    </dgm:pt>
    <dgm:pt modelId="{08D27A4F-AF9A-6945-A3CF-2BD18F436A75}" type="pres">
      <dgm:prSet presAssocID="{0C62C042-B3C8-D442-A5A2-CC50FE46FEA1}" presName="vertTwo" presStyleCnt="0"/>
      <dgm:spPr/>
    </dgm:pt>
    <dgm:pt modelId="{2C2978EB-BED6-274E-B3AA-41FA2244E816}" type="pres">
      <dgm:prSet presAssocID="{0C62C042-B3C8-D442-A5A2-CC50FE46FEA1}" presName="txTwo" presStyleLbl="node2" presStyleIdx="0" presStyleCnt="1">
        <dgm:presLayoutVars>
          <dgm:chPref val="3"/>
        </dgm:presLayoutVars>
      </dgm:prSet>
      <dgm:spPr/>
    </dgm:pt>
    <dgm:pt modelId="{E356536C-15BA-7840-BE74-A24A74B2B0B9}" type="pres">
      <dgm:prSet presAssocID="{0C62C042-B3C8-D442-A5A2-CC50FE46FEA1}" presName="parTransTwo" presStyleCnt="0"/>
      <dgm:spPr/>
    </dgm:pt>
    <dgm:pt modelId="{34FCC26A-F4D8-4846-B771-C6A2328D6352}" type="pres">
      <dgm:prSet presAssocID="{0C62C042-B3C8-D442-A5A2-CC50FE46FEA1}" presName="horzTwo" presStyleCnt="0"/>
      <dgm:spPr/>
    </dgm:pt>
    <dgm:pt modelId="{2BD79CEF-76E7-4B40-894F-1627B3431874}" type="pres">
      <dgm:prSet presAssocID="{D245DA5A-2312-6A41-A84A-774559F2F9E0}" presName="vertThree" presStyleCnt="0"/>
      <dgm:spPr/>
    </dgm:pt>
    <dgm:pt modelId="{F7C2C845-5834-364F-A1EE-4CEC75B1389E}" type="pres">
      <dgm:prSet presAssocID="{D245DA5A-2312-6A41-A84A-774559F2F9E0}" presName="txThree" presStyleLbl="node3" presStyleIdx="0" presStyleCnt="3">
        <dgm:presLayoutVars>
          <dgm:chPref val="3"/>
        </dgm:presLayoutVars>
      </dgm:prSet>
      <dgm:spPr/>
    </dgm:pt>
    <dgm:pt modelId="{7FCA0F26-5E72-DC43-B9A1-FD7178B283B6}" type="pres">
      <dgm:prSet presAssocID="{D245DA5A-2312-6A41-A84A-774559F2F9E0}" presName="horzThree" presStyleCnt="0"/>
      <dgm:spPr/>
    </dgm:pt>
    <dgm:pt modelId="{F1539C35-E80A-EA4D-8749-2005A0CCABA4}" type="pres">
      <dgm:prSet presAssocID="{0874E94B-ECD6-D743-9D3A-C4DD839526D3}" presName="sibSpaceThree" presStyleCnt="0"/>
      <dgm:spPr/>
    </dgm:pt>
    <dgm:pt modelId="{A9F3CAF2-C4BD-E44E-B956-9D7523E2FF26}" type="pres">
      <dgm:prSet presAssocID="{D7AA42B9-47B8-314F-9A1C-8F5B2D2D0C6B}" presName="vertThree" presStyleCnt="0"/>
      <dgm:spPr/>
    </dgm:pt>
    <dgm:pt modelId="{E3C803F8-1C14-3741-A6D7-FCDC0B2E10F6}" type="pres">
      <dgm:prSet presAssocID="{D7AA42B9-47B8-314F-9A1C-8F5B2D2D0C6B}" presName="txThree" presStyleLbl="node3" presStyleIdx="1" presStyleCnt="3">
        <dgm:presLayoutVars>
          <dgm:chPref val="3"/>
        </dgm:presLayoutVars>
      </dgm:prSet>
      <dgm:spPr/>
    </dgm:pt>
    <dgm:pt modelId="{8FFF3665-9ABB-5E46-8944-76854884855C}" type="pres">
      <dgm:prSet presAssocID="{D7AA42B9-47B8-314F-9A1C-8F5B2D2D0C6B}" presName="horzThree" presStyleCnt="0"/>
      <dgm:spPr/>
    </dgm:pt>
    <dgm:pt modelId="{FBCD7716-6604-1E4D-A923-DE5F81A69D9D}" type="pres">
      <dgm:prSet presAssocID="{807BCD3E-A7C7-2A47-9C90-DEB6F6BF7DBE}" presName="sibSpaceThree" presStyleCnt="0"/>
      <dgm:spPr/>
    </dgm:pt>
    <dgm:pt modelId="{CAA51CE0-8473-024F-82F2-3E719AA8B3BB}" type="pres">
      <dgm:prSet presAssocID="{4D34FFC1-1206-0047-969E-A051718AD295}" presName="vertThree" presStyleCnt="0"/>
      <dgm:spPr/>
    </dgm:pt>
    <dgm:pt modelId="{8262DCF0-B02C-A34A-ABBA-3665EF64876A}" type="pres">
      <dgm:prSet presAssocID="{4D34FFC1-1206-0047-969E-A051718AD295}" presName="txThree" presStyleLbl="node3" presStyleIdx="2" presStyleCnt="3">
        <dgm:presLayoutVars>
          <dgm:chPref val="3"/>
        </dgm:presLayoutVars>
      </dgm:prSet>
      <dgm:spPr/>
    </dgm:pt>
    <dgm:pt modelId="{DEA1AADB-D12D-9E47-B63F-1CF592CE6D31}" type="pres">
      <dgm:prSet presAssocID="{4D34FFC1-1206-0047-969E-A051718AD295}" presName="horzThree" presStyleCnt="0"/>
      <dgm:spPr/>
    </dgm:pt>
  </dgm:ptLst>
  <dgm:cxnLst>
    <dgm:cxn modelId="{273E2B0C-252F-A14A-8781-0F64994FC03A}" type="presOf" srcId="{0C62C042-B3C8-D442-A5A2-CC50FE46FEA1}" destId="{2C2978EB-BED6-274E-B3AA-41FA2244E816}" srcOrd="0" destOrd="0" presId="urn:microsoft.com/office/officeart/2005/8/layout/hierarchy4"/>
    <dgm:cxn modelId="{1C3BE732-837A-3248-8F69-7ACBB0B523FB}" srcId="{0C62C042-B3C8-D442-A5A2-CC50FE46FEA1}" destId="{D245DA5A-2312-6A41-A84A-774559F2F9E0}" srcOrd="0" destOrd="0" parTransId="{FAA42039-5B8A-EA47-ACD4-17BF4B3AC16A}" sibTransId="{0874E94B-ECD6-D743-9D3A-C4DD839526D3}"/>
    <dgm:cxn modelId="{EFD6983A-3811-0C43-9446-FCE4E1D744D9}" srcId="{0C62C042-B3C8-D442-A5A2-CC50FE46FEA1}" destId="{4D34FFC1-1206-0047-969E-A051718AD295}" srcOrd="2" destOrd="0" parTransId="{7B216707-186A-3A43-96F9-14874D4AE6E7}" sibTransId="{3A4FC8D4-1342-2D4C-96DE-45CD18C5989C}"/>
    <dgm:cxn modelId="{494C9C3E-AC79-6549-BBE8-70142687E506}" type="presOf" srcId="{D7AA42B9-47B8-314F-9A1C-8F5B2D2D0C6B}" destId="{E3C803F8-1C14-3741-A6D7-FCDC0B2E10F6}" srcOrd="0" destOrd="0" presId="urn:microsoft.com/office/officeart/2005/8/layout/hierarchy4"/>
    <dgm:cxn modelId="{BA7EE658-A59C-2A40-896A-9A55BCAE1ABA}" srcId="{02C211FF-10BF-EF49-AA14-AB387616FEE0}" destId="{784E2321-5BBA-8B4D-82B3-2F47934F1119}" srcOrd="0" destOrd="0" parTransId="{7DFFC6C6-8BCC-8C49-8313-BA7F544AA08F}" sibTransId="{DF9329EA-42B8-854E-848E-3E562BB6655B}"/>
    <dgm:cxn modelId="{B39BCB80-42C6-794B-9AC4-DF6C0A57FCB3}" type="presOf" srcId="{784E2321-5BBA-8B4D-82B3-2F47934F1119}" destId="{2885EE26-43B1-2C49-941C-0D7913CD533F}" srcOrd="0" destOrd="0" presId="urn:microsoft.com/office/officeart/2005/8/layout/hierarchy4"/>
    <dgm:cxn modelId="{053E2586-B69D-5846-8EF8-3E559CC353AA}" type="presOf" srcId="{02C211FF-10BF-EF49-AA14-AB387616FEE0}" destId="{715F5AD3-C1A8-7D48-9A54-4B09AE6D4F21}" srcOrd="0" destOrd="0" presId="urn:microsoft.com/office/officeart/2005/8/layout/hierarchy4"/>
    <dgm:cxn modelId="{EEFBBE91-8853-3B41-8A2D-57CCB75A9A81}" type="presOf" srcId="{4D34FFC1-1206-0047-969E-A051718AD295}" destId="{8262DCF0-B02C-A34A-ABBA-3665EF64876A}" srcOrd="0" destOrd="0" presId="urn:microsoft.com/office/officeart/2005/8/layout/hierarchy4"/>
    <dgm:cxn modelId="{09DBBBBD-D030-684C-971F-60E6A92455F6}" srcId="{0C62C042-B3C8-D442-A5A2-CC50FE46FEA1}" destId="{D7AA42B9-47B8-314F-9A1C-8F5B2D2D0C6B}" srcOrd="1" destOrd="0" parTransId="{E6E51A19-CA9C-CF43-A2B7-AD461C5B5FBA}" sibTransId="{807BCD3E-A7C7-2A47-9C90-DEB6F6BF7DBE}"/>
    <dgm:cxn modelId="{228F5EC2-4450-9048-AFDB-93C83D507172}" type="presOf" srcId="{D245DA5A-2312-6A41-A84A-774559F2F9E0}" destId="{F7C2C845-5834-364F-A1EE-4CEC75B1389E}" srcOrd="0" destOrd="0" presId="urn:microsoft.com/office/officeart/2005/8/layout/hierarchy4"/>
    <dgm:cxn modelId="{D5C1BCFB-73BB-1949-A76D-09618D0331E5}" srcId="{784E2321-5BBA-8B4D-82B3-2F47934F1119}" destId="{0C62C042-B3C8-D442-A5A2-CC50FE46FEA1}" srcOrd="0" destOrd="0" parTransId="{6922F26C-1A1A-DD47-9D21-6DE0C5671193}" sibTransId="{1FBD25B0-71AF-AB47-874A-71D7303D34D3}"/>
    <dgm:cxn modelId="{B35F3D38-5EE7-2347-9D2D-00A639B6DDE4}" type="presParOf" srcId="{715F5AD3-C1A8-7D48-9A54-4B09AE6D4F21}" destId="{AF46E965-3C97-B44D-A5A1-5FBB23BBB3DA}" srcOrd="0" destOrd="0" presId="urn:microsoft.com/office/officeart/2005/8/layout/hierarchy4"/>
    <dgm:cxn modelId="{5B961EF7-8A04-3E48-8B76-A05D70A71C2A}" type="presParOf" srcId="{AF46E965-3C97-B44D-A5A1-5FBB23BBB3DA}" destId="{2885EE26-43B1-2C49-941C-0D7913CD533F}" srcOrd="0" destOrd="0" presId="urn:microsoft.com/office/officeart/2005/8/layout/hierarchy4"/>
    <dgm:cxn modelId="{2442F0B0-473B-0446-B796-21B835E040A8}" type="presParOf" srcId="{AF46E965-3C97-B44D-A5A1-5FBB23BBB3DA}" destId="{E8179AA4-415D-7645-BC24-0CDF8910184A}" srcOrd="1" destOrd="0" presId="urn:microsoft.com/office/officeart/2005/8/layout/hierarchy4"/>
    <dgm:cxn modelId="{1FBC34F4-9527-5045-9C8D-874A7F43470C}" type="presParOf" srcId="{AF46E965-3C97-B44D-A5A1-5FBB23BBB3DA}" destId="{D09A0FED-8AA3-0A40-A479-E623FD43970A}" srcOrd="2" destOrd="0" presId="urn:microsoft.com/office/officeart/2005/8/layout/hierarchy4"/>
    <dgm:cxn modelId="{E9CB28D7-E4EB-724F-BDC7-F56BE130634D}" type="presParOf" srcId="{D09A0FED-8AA3-0A40-A479-E623FD43970A}" destId="{08D27A4F-AF9A-6945-A3CF-2BD18F436A75}" srcOrd="0" destOrd="0" presId="urn:microsoft.com/office/officeart/2005/8/layout/hierarchy4"/>
    <dgm:cxn modelId="{A684A89D-A044-BA43-9F99-B63105FDC517}" type="presParOf" srcId="{08D27A4F-AF9A-6945-A3CF-2BD18F436A75}" destId="{2C2978EB-BED6-274E-B3AA-41FA2244E816}" srcOrd="0" destOrd="0" presId="urn:microsoft.com/office/officeart/2005/8/layout/hierarchy4"/>
    <dgm:cxn modelId="{57800520-0FFD-904A-9B5F-229CEE3AA199}" type="presParOf" srcId="{08D27A4F-AF9A-6945-A3CF-2BD18F436A75}" destId="{E356536C-15BA-7840-BE74-A24A74B2B0B9}" srcOrd="1" destOrd="0" presId="urn:microsoft.com/office/officeart/2005/8/layout/hierarchy4"/>
    <dgm:cxn modelId="{ED797398-000D-FB45-8F71-27FD3A7798C5}" type="presParOf" srcId="{08D27A4F-AF9A-6945-A3CF-2BD18F436A75}" destId="{34FCC26A-F4D8-4846-B771-C6A2328D6352}" srcOrd="2" destOrd="0" presId="urn:microsoft.com/office/officeart/2005/8/layout/hierarchy4"/>
    <dgm:cxn modelId="{58DA3A70-E318-B546-B7D5-44D9AC299F4B}" type="presParOf" srcId="{34FCC26A-F4D8-4846-B771-C6A2328D6352}" destId="{2BD79CEF-76E7-4B40-894F-1627B3431874}" srcOrd="0" destOrd="0" presId="urn:microsoft.com/office/officeart/2005/8/layout/hierarchy4"/>
    <dgm:cxn modelId="{19042F51-A72E-7B45-BD88-D58FC2699E85}" type="presParOf" srcId="{2BD79CEF-76E7-4B40-894F-1627B3431874}" destId="{F7C2C845-5834-364F-A1EE-4CEC75B1389E}" srcOrd="0" destOrd="0" presId="urn:microsoft.com/office/officeart/2005/8/layout/hierarchy4"/>
    <dgm:cxn modelId="{90B15A5E-32C8-E34E-A9BE-A46417BF5A2F}" type="presParOf" srcId="{2BD79CEF-76E7-4B40-894F-1627B3431874}" destId="{7FCA0F26-5E72-DC43-B9A1-FD7178B283B6}" srcOrd="1" destOrd="0" presId="urn:microsoft.com/office/officeart/2005/8/layout/hierarchy4"/>
    <dgm:cxn modelId="{56388780-FE29-7742-A519-DB953B1D46A6}" type="presParOf" srcId="{34FCC26A-F4D8-4846-B771-C6A2328D6352}" destId="{F1539C35-E80A-EA4D-8749-2005A0CCABA4}" srcOrd="1" destOrd="0" presId="urn:microsoft.com/office/officeart/2005/8/layout/hierarchy4"/>
    <dgm:cxn modelId="{4C79DABC-565A-AF4B-8E07-FD3F765846CA}" type="presParOf" srcId="{34FCC26A-F4D8-4846-B771-C6A2328D6352}" destId="{A9F3CAF2-C4BD-E44E-B956-9D7523E2FF26}" srcOrd="2" destOrd="0" presId="urn:microsoft.com/office/officeart/2005/8/layout/hierarchy4"/>
    <dgm:cxn modelId="{88C22C4A-FA3C-F448-9D45-230E8E368180}" type="presParOf" srcId="{A9F3CAF2-C4BD-E44E-B956-9D7523E2FF26}" destId="{E3C803F8-1C14-3741-A6D7-FCDC0B2E10F6}" srcOrd="0" destOrd="0" presId="urn:microsoft.com/office/officeart/2005/8/layout/hierarchy4"/>
    <dgm:cxn modelId="{348506E9-582B-B343-9F22-CB7B44907C95}" type="presParOf" srcId="{A9F3CAF2-C4BD-E44E-B956-9D7523E2FF26}" destId="{8FFF3665-9ABB-5E46-8944-76854884855C}" srcOrd="1" destOrd="0" presId="urn:microsoft.com/office/officeart/2005/8/layout/hierarchy4"/>
    <dgm:cxn modelId="{F9E5B166-D38C-DD40-A52A-57029C6D48FF}" type="presParOf" srcId="{34FCC26A-F4D8-4846-B771-C6A2328D6352}" destId="{FBCD7716-6604-1E4D-A923-DE5F81A69D9D}" srcOrd="3" destOrd="0" presId="urn:microsoft.com/office/officeart/2005/8/layout/hierarchy4"/>
    <dgm:cxn modelId="{D4C82C9D-A6D3-7749-BBA9-E35BE3E5040B}" type="presParOf" srcId="{34FCC26A-F4D8-4846-B771-C6A2328D6352}" destId="{CAA51CE0-8473-024F-82F2-3E719AA8B3BB}" srcOrd="4" destOrd="0" presId="urn:microsoft.com/office/officeart/2005/8/layout/hierarchy4"/>
    <dgm:cxn modelId="{15EFF4C7-3AD0-FE4B-965B-4A642EC2ECE3}" type="presParOf" srcId="{CAA51CE0-8473-024F-82F2-3E719AA8B3BB}" destId="{8262DCF0-B02C-A34A-ABBA-3665EF64876A}" srcOrd="0" destOrd="0" presId="urn:microsoft.com/office/officeart/2005/8/layout/hierarchy4"/>
    <dgm:cxn modelId="{A58B54FF-C80C-1A48-8BAE-1A370656387B}" type="presParOf" srcId="{CAA51CE0-8473-024F-82F2-3E719AA8B3BB}" destId="{DEA1AADB-D12D-9E47-B63F-1CF592CE6D3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BC8CCF-13D6-3940-832E-BD59CE8FDA21}" type="doc">
      <dgm:prSet loTypeId="urn:microsoft.com/office/officeart/2005/8/layout/pyramid2" loCatId="" qsTypeId="urn:microsoft.com/office/officeart/2005/8/quickstyle/simple1" qsCatId="simple" csTypeId="urn:microsoft.com/office/officeart/2005/8/colors/colorful4" csCatId="colorful" phldr="1"/>
      <dgm:spPr/>
    </dgm:pt>
    <dgm:pt modelId="{4F5752C5-5463-C240-9D69-FEBF1330709B}">
      <dgm:prSet phldrT="[Texto]"/>
      <dgm:spPr/>
      <dgm:t>
        <a:bodyPr/>
        <a:lstStyle/>
        <a:p>
          <a:r>
            <a:rPr lang="es-ES" dirty="0">
              <a:solidFill>
                <a:srgbClr val="142B48"/>
              </a:solidFill>
              <a:latin typeface="Montserrat" pitchFamily="2" charset="77"/>
            </a:rPr>
            <a:t>Disminución del HDL </a:t>
          </a:r>
        </a:p>
      </dgm:t>
    </dgm:pt>
    <dgm:pt modelId="{B7ACD984-E1AF-2A48-89BF-67A08E8FD8DA}" type="parTrans" cxnId="{4A3C95DD-E88C-0547-AC36-CEA15A5AEFBF}">
      <dgm:prSet/>
      <dgm:spPr/>
      <dgm:t>
        <a:bodyPr/>
        <a:lstStyle/>
        <a:p>
          <a:endParaRPr lang="es-ES">
            <a:solidFill>
              <a:srgbClr val="142B48"/>
            </a:solidFill>
            <a:latin typeface="Montserrat" pitchFamily="2" charset="77"/>
          </a:endParaRPr>
        </a:p>
      </dgm:t>
    </dgm:pt>
    <dgm:pt modelId="{A79DD719-3292-664B-805B-FB476881C333}" type="sibTrans" cxnId="{4A3C95DD-E88C-0547-AC36-CEA15A5AEFBF}">
      <dgm:prSet/>
      <dgm:spPr/>
      <dgm:t>
        <a:bodyPr/>
        <a:lstStyle/>
        <a:p>
          <a:endParaRPr lang="es-ES">
            <a:solidFill>
              <a:srgbClr val="142B48"/>
            </a:solidFill>
            <a:latin typeface="Montserrat" pitchFamily="2" charset="77"/>
          </a:endParaRPr>
        </a:p>
      </dgm:t>
    </dgm:pt>
    <dgm:pt modelId="{3363494D-AC3D-9B4A-A332-3585608223DF}">
      <dgm:prSet phldrT="[Texto]"/>
      <dgm:spPr/>
      <dgm:t>
        <a:bodyPr/>
        <a:lstStyle/>
        <a:p>
          <a:r>
            <a:rPr lang="es-ES" dirty="0">
              <a:solidFill>
                <a:srgbClr val="142B48"/>
              </a:solidFill>
              <a:latin typeface="Montserrat" pitchFamily="2" charset="77"/>
            </a:rPr>
            <a:t>Remanentes de lipoproteínas ricas en TG</a:t>
          </a:r>
        </a:p>
      </dgm:t>
    </dgm:pt>
    <dgm:pt modelId="{CD75C8E3-B6C5-8442-A653-5A480CED7584}" type="parTrans" cxnId="{E2F00C26-D1F8-0047-92D5-283BD62A0AAB}">
      <dgm:prSet/>
      <dgm:spPr/>
      <dgm:t>
        <a:bodyPr/>
        <a:lstStyle/>
        <a:p>
          <a:endParaRPr lang="es-ES">
            <a:solidFill>
              <a:srgbClr val="142B48"/>
            </a:solidFill>
            <a:latin typeface="Montserrat" pitchFamily="2" charset="77"/>
          </a:endParaRPr>
        </a:p>
      </dgm:t>
    </dgm:pt>
    <dgm:pt modelId="{6FB9771E-ECB5-7C42-BAA1-B39B4EA68FF4}" type="sibTrans" cxnId="{E2F00C26-D1F8-0047-92D5-283BD62A0AAB}">
      <dgm:prSet/>
      <dgm:spPr/>
      <dgm:t>
        <a:bodyPr/>
        <a:lstStyle/>
        <a:p>
          <a:endParaRPr lang="es-ES">
            <a:solidFill>
              <a:srgbClr val="142B48"/>
            </a:solidFill>
            <a:latin typeface="Montserrat" pitchFamily="2" charset="77"/>
          </a:endParaRPr>
        </a:p>
      </dgm:t>
    </dgm:pt>
    <dgm:pt modelId="{4D7CC4A5-B8FE-C14D-991F-2C17471B4AD0}">
      <dgm:prSet phldrT="[Texto]"/>
      <dgm:spPr/>
      <dgm:t>
        <a:bodyPr/>
        <a:lstStyle/>
        <a:p>
          <a:r>
            <a:rPr lang="es-ES" dirty="0">
              <a:solidFill>
                <a:srgbClr val="142B48"/>
              </a:solidFill>
              <a:latin typeface="Montserrat" pitchFamily="2" charset="77"/>
            </a:rPr>
            <a:t>Resistencia a la insulina</a:t>
          </a:r>
        </a:p>
      </dgm:t>
    </dgm:pt>
    <dgm:pt modelId="{40E3F23D-ADE4-7644-B6F5-3C35E33A462C}" type="parTrans" cxnId="{14C5EA10-B1B9-2C42-8AF1-D6F4241F2B92}">
      <dgm:prSet/>
      <dgm:spPr/>
      <dgm:t>
        <a:bodyPr/>
        <a:lstStyle/>
        <a:p>
          <a:endParaRPr lang="es-ES">
            <a:solidFill>
              <a:srgbClr val="142B48"/>
            </a:solidFill>
            <a:latin typeface="Montserrat" pitchFamily="2" charset="77"/>
          </a:endParaRPr>
        </a:p>
      </dgm:t>
    </dgm:pt>
    <dgm:pt modelId="{7CDD2C43-0EFE-0C4E-98BC-5C344F1A8F54}" type="sibTrans" cxnId="{14C5EA10-B1B9-2C42-8AF1-D6F4241F2B92}">
      <dgm:prSet/>
      <dgm:spPr/>
      <dgm:t>
        <a:bodyPr/>
        <a:lstStyle/>
        <a:p>
          <a:endParaRPr lang="es-ES">
            <a:solidFill>
              <a:srgbClr val="142B48"/>
            </a:solidFill>
            <a:latin typeface="Montserrat" pitchFamily="2" charset="77"/>
          </a:endParaRPr>
        </a:p>
      </dgm:t>
    </dgm:pt>
    <dgm:pt modelId="{B401ECE7-CD07-EE49-A441-5A4684A5E407}">
      <dgm:prSet phldrT="[Texto]"/>
      <dgm:spPr/>
      <dgm:t>
        <a:bodyPr/>
        <a:lstStyle/>
        <a:p>
          <a:r>
            <a:rPr lang="es-ES" dirty="0">
              <a:solidFill>
                <a:srgbClr val="142B48"/>
              </a:solidFill>
              <a:latin typeface="Montserrat" pitchFamily="2" charset="77"/>
            </a:rPr>
            <a:t>Estados </a:t>
          </a:r>
          <a:r>
            <a:rPr lang="es-ES" dirty="0" err="1">
              <a:solidFill>
                <a:srgbClr val="142B48"/>
              </a:solidFill>
              <a:latin typeface="Montserrat" pitchFamily="2" charset="77"/>
            </a:rPr>
            <a:t>protrombóticos</a:t>
          </a:r>
          <a:endParaRPr lang="es-ES" dirty="0">
            <a:solidFill>
              <a:srgbClr val="142B48"/>
            </a:solidFill>
            <a:latin typeface="Montserrat" pitchFamily="2" charset="77"/>
          </a:endParaRPr>
        </a:p>
      </dgm:t>
    </dgm:pt>
    <dgm:pt modelId="{CC44F644-2A5D-E64E-90C3-6823B086CE7C}" type="parTrans" cxnId="{50F96722-D1CA-8244-96E9-19386FD05FE1}">
      <dgm:prSet/>
      <dgm:spPr/>
      <dgm:t>
        <a:bodyPr/>
        <a:lstStyle/>
        <a:p>
          <a:endParaRPr lang="es-ES">
            <a:solidFill>
              <a:srgbClr val="142B48"/>
            </a:solidFill>
            <a:latin typeface="Montserrat" pitchFamily="2" charset="77"/>
          </a:endParaRPr>
        </a:p>
      </dgm:t>
    </dgm:pt>
    <dgm:pt modelId="{128BD4AD-5D12-1C40-AFEC-98F7E5DBF33A}" type="sibTrans" cxnId="{50F96722-D1CA-8244-96E9-19386FD05FE1}">
      <dgm:prSet/>
      <dgm:spPr/>
      <dgm:t>
        <a:bodyPr/>
        <a:lstStyle/>
        <a:p>
          <a:endParaRPr lang="es-ES">
            <a:solidFill>
              <a:srgbClr val="142B48"/>
            </a:solidFill>
            <a:latin typeface="Montserrat" pitchFamily="2" charset="77"/>
          </a:endParaRPr>
        </a:p>
      </dgm:t>
    </dgm:pt>
    <dgm:pt modelId="{92024DC2-012C-234E-A062-5F4AEA9EF16B}">
      <dgm:prSet phldrT="[Texto]"/>
      <dgm:spPr/>
      <dgm:t>
        <a:bodyPr/>
        <a:lstStyle/>
        <a:p>
          <a:r>
            <a:rPr lang="es-ES" dirty="0">
              <a:solidFill>
                <a:srgbClr val="142B48"/>
              </a:solidFill>
              <a:latin typeface="Montserrat" pitchFamily="2" charset="77"/>
            </a:rPr>
            <a:t>Aumento de la inflamación</a:t>
          </a:r>
        </a:p>
      </dgm:t>
    </dgm:pt>
    <dgm:pt modelId="{3A13CFA6-BE44-6F42-874B-2F2E4621D001}" type="parTrans" cxnId="{CBBF401A-FB51-4D4F-8CFC-88F67D5BF0F6}">
      <dgm:prSet/>
      <dgm:spPr/>
      <dgm:t>
        <a:bodyPr/>
        <a:lstStyle/>
        <a:p>
          <a:endParaRPr lang="es-ES">
            <a:solidFill>
              <a:srgbClr val="142B48"/>
            </a:solidFill>
            <a:latin typeface="Montserrat" pitchFamily="2" charset="77"/>
          </a:endParaRPr>
        </a:p>
      </dgm:t>
    </dgm:pt>
    <dgm:pt modelId="{4DD604CA-05C1-9840-BC3D-603EAE60C465}" type="sibTrans" cxnId="{CBBF401A-FB51-4D4F-8CFC-88F67D5BF0F6}">
      <dgm:prSet/>
      <dgm:spPr/>
      <dgm:t>
        <a:bodyPr/>
        <a:lstStyle/>
        <a:p>
          <a:endParaRPr lang="es-ES">
            <a:solidFill>
              <a:srgbClr val="142B48"/>
            </a:solidFill>
            <a:latin typeface="Montserrat" pitchFamily="2" charset="77"/>
          </a:endParaRPr>
        </a:p>
      </dgm:t>
    </dgm:pt>
    <dgm:pt modelId="{4FE89427-9B7D-2549-83EC-1E4CEA1AA5B5}" type="pres">
      <dgm:prSet presAssocID="{4BBC8CCF-13D6-3940-832E-BD59CE8FDA21}" presName="compositeShape" presStyleCnt="0">
        <dgm:presLayoutVars>
          <dgm:dir/>
          <dgm:resizeHandles/>
        </dgm:presLayoutVars>
      </dgm:prSet>
      <dgm:spPr/>
    </dgm:pt>
    <dgm:pt modelId="{F6BF5A45-2585-0C4C-8CAF-8DF2ABF4A1BA}" type="pres">
      <dgm:prSet presAssocID="{4BBC8CCF-13D6-3940-832E-BD59CE8FDA21}" presName="pyramid" presStyleLbl="node1" presStyleIdx="0" presStyleCnt="1"/>
      <dgm:spPr>
        <a:solidFill>
          <a:srgbClr val="00ABA7"/>
        </a:solidFill>
        <a:ln>
          <a:solidFill>
            <a:srgbClr val="00ABA7"/>
          </a:solidFill>
        </a:ln>
      </dgm:spPr>
    </dgm:pt>
    <dgm:pt modelId="{CD7BF351-7FEA-5644-B5FE-FBA015029710}" type="pres">
      <dgm:prSet presAssocID="{4BBC8CCF-13D6-3940-832E-BD59CE8FDA21}" presName="theList" presStyleCnt="0"/>
      <dgm:spPr/>
    </dgm:pt>
    <dgm:pt modelId="{0A73BD24-7869-DA49-811D-52C96BE3B685}" type="pres">
      <dgm:prSet presAssocID="{4F5752C5-5463-C240-9D69-FEBF1330709B}" presName="aNode" presStyleLbl="fgAcc1" presStyleIdx="0" presStyleCnt="5">
        <dgm:presLayoutVars>
          <dgm:bulletEnabled val="1"/>
        </dgm:presLayoutVars>
      </dgm:prSet>
      <dgm:spPr/>
    </dgm:pt>
    <dgm:pt modelId="{3C488144-49E5-DD42-8F5F-421A4ED5419F}" type="pres">
      <dgm:prSet presAssocID="{4F5752C5-5463-C240-9D69-FEBF1330709B}" presName="aSpace" presStyleCnt="0"/>
      <dgm:spPr/>
    </dgm:pt>
    <dgm:pt modelId="{1F0E8279-6D49-7747-8EA2-58781E4C72FF}" type="pres">
      <dgm:prSet presAssocID="{3363494D-AC3D-9B4A-A332-3585608223DF}" presName="aNode" presStyleLbl="fgAcc1" presStyleIdx="1" presStyleCnt="5">
        <dgm:presLayoutVars>
          <dgm:bulletEnabled val="1"/>
        </dgm:presLayoutVars>
      </dgm:prSet>
      <dgm:spPr/>
    </dgm:pt>
    <dgm:pt modelId="{A40F02F6-650B-B94E-8327-4A9D4A075319}" type="pres">
      <dgm:prSet presAssocID="{3363494D-AC3D-9B4A-A332-3585608223DF}" presName="aSpace" presStyleCnt="0"/>
      <dgm:spPr/>
    </dgm:pt>
    <dgm:pt modelId="{4BC5979A-15C6-D64F-BDC1-8861BF3DAA27}" type="pres">
      <dgm:prSet presAssocID="{4D7CC4A5-B8FE-C14D-991F-2C17471B4AD0}" presName="aNode" presStyleLbl="fgAcc1" presStyleIdx="2" presStyleCnt="5">
        <dgm:presLayoutVars>
          <dgm:bulletEnabled val="1"/>
        </dgm:presLayoutVars>
      </dgm:prSet>
      <dgm:spPr/>
    </dgm:pt>
    <dgm:pt modelId="{3183ADFD-708E-D54C-BC9D-DBD49DBA95C7}" type="pres">
      <dgm:prSet presAssocID="{4D7CC4A5-B8FE-C14D-991F-2C17471B4AD0}" presName="aSpace" presStyleCnt="0"/>
      <dgm:spPr/>
    </dgm:pt>
    <dgm:pt modelId="{E8C1AAE6-51EA-164D-913E-102D4DC8E9B3}" type="pres">
      <dgm:prSet presAssocID="{B401ECE7-CD07-EE49-A441-5A4684A5E407}" presName="aNode" presStyleLbl="fgAcc1" presStyleIdx="3" presStyleCnt="5">
        <dgm:presLayoutVars>
          <dgm:bulletEnabled val="1"/>
        </dgm:presLayoutVars>
      </dgm:prSet>
      <dgm:spPr/>
    </dgm:pt>
    <dgm:pt modelId="{9356F847-8013-474D-A551-2DE59C5696C8}" type="pres">
      <dgm:prSet presAssocID="{B401ECE7-CD07-EE49-A441-5A4684A5E407}" presName="aSpace" presStyleCnt="0"/>
      <dgm:spPr/>
    </dgm:pt>
    <dgm:pt modelId="{E9D65FE5-16A5-7646-95CB-7D0DCFCF1BDE}" type="pres">
      <dgm:prSet presAssocID="{92024DC2-012C-234E-A062-5F4AEA9EF16B}" presName="aNode" presStyleLbl="fgAcc1" presStyleIdx="4" presStyleCnt="5">
        <dgm:presLayoutVars>
          <dgm:bulletEnabled val="1"/>
        </dgm:presLayoutVars>
      </dgm:prSet>
      <dgm:spPr/>
    </dgm:pt>
    <dgm:pt modelId="{D5BF0808-5C61-5745-AC41-4507721CD797}" type="pres">
      <dgm:prSet presAssocID="{92024DC2-012C-234E-A062-5F4AEA9EF16B}" presName="aSpace" presStyleCnt="0"/>
      <dgm:spPr/>
    </dgm:pt>
  </dgm:ptLst>
  <dgm:cxnLst>
    <dgm:cxn modelId="{14C5EA10-B1B9-2C42-8AF1-D6F4241F2B92}" srcId="{4BBC8CCF-13D6-3940-832E-BD59CE8FDA21}" destId="{4D7CC4A5-B8FE-C14D-991F-2C17471B4AD0}" srcOrd="2" destOrd="0" parTransId="{40E3F23D-ADE4-7644-B6F5-3C35E33A462C}" sibTransId="{7CDD2C43-0EFE-0C4E-98BC-5C344F1A8F54}"/>
    <dgm:cxn modelId="{CBBF401A-FB51-4D4F-8CFC-88F67D5BF0F6}" srcId="{4BBC8CCF-13D6-3940-832E-BD59CE8FDA21}" destId="{92024DC2-012C-234E-A062-5F4AEA9EF16B}" srcOrd="4" destOrd="0" parTransId="{3A13CFA6-BE44-6F42-874B-2F2E4621D001}" sibTransId="{4DD604CA-05C1-9840-BC3D-603EAE60C465}"/>
    <dgm:cxn modelId="{50F96722-D1CA-8244-96E9-19386FD05FE1}" srcId="{4BBC8CCF-13D6-3940-832E-BD59CE8FDA21}" destId="{B401ECE7-CD07-EE49-A441-5A4684A5E407}" srcOrd="3" destOrd="0" parTransId="{CC44F644-2A5D-E64E-90C3-6823B086CE7C}" sibTransId="{128BD4AD-5D12-1C40-AFEC-98F7E5DBF33A}"/>
    <dgm:cxn modelId="{E2F00C26-D1F8-0047-92D5-283BD62A0AAB}" srcId="{4BBC8CCF-13D6-3940-832E-BD59CE8FDA21}" destId="{3363494D-AC3D-9B4A-A332-3585608223DF}" srcOrd="1" destOrd="0" parTransId="{CD75C8E3-B6C5-8442-A653-5A480CED7584}" sibTransId="{6FB9771E-ECB5-7C42-BAA1-B39B4EA68FF4}"/>
    <dgm:cxn modelId="{84B5E03C-6528-2C43-A000-3657E7B89B75}" type="presOf" srcId="{3363494D-AC3D-9B4A-A332-3585608223DF}" destId="{1F0E8279-6D49-7747-8EA2-58781E4C72FF}" srcOrd="0" destOrd="0" presId="urn:microsoft.com/office/officeart/2005/8/layout/pyramid2"/>
    <dgm:cxn modelId="{6677F36D-F764-0F4A-9293-C777DE0710C8}" type="presOf" srcId="{4F5752C5-5463-C240-9D69-FEBF1330709B}" destId="{0A73BD24-7869-DA49-811D-52C96BE3B685}" srcOrd="0" destOrd="0" presId="urn:microsoft.com/office/officeart/2005/8/layout/pyramid2"/>
    <dgm:cxn modelId="{053E329B-2C69-5E4A-9DF2-F4D0090BB34B}" type="presOf" srcId="{92024DC2-012C-234E-A062-5F4AEA9EF16B}" destId="{E9D65FE5-16A5-7646-95CB-7D0DCFCF1BDE}" srcOrd="0" destOrd="0" presId="urn:microsoft.com/office/officeart/2005/8/layout/pyramid2"/>
    <dgm:cxn modelId="{00854D9F-B50E-5F4E-A998-CA2FCC7C6BB1}" type="presOf" srcId="{4D7CC4A5-B8FE-C14D-991F-2C17471B4AD0}" destId="{4BC5979A-15C6-D64F-BDC1-8861BF3DAA27}" srcOrd="0" destOrd="0" presId="urn:microsoft.com/office/officeart/2005/8/layout/pyramid2"/>
    <dgm:cxn modelId="{6B7775B5-D501-B242-B931-104A371D48BE}" type="presOf" srcId="{B401ECE7-CD07-EE49-A441-5A4684A5E407}" destId="{E8C1AAE6-51EA-164D-913E-102D4DC8E9B3}" srcOrd="0" destOrd="0" presId="urn:microsoft.com/office/officeart/2005/8/layout/pyramid2"/>
    <dgm:cxn modelId="{51D9A7BA-3FC9-0747-AEDC-E9D4D1BF9BA7}" type="presOf" srcId="{4BBC8CCF-13D6-3940-832E-BD59CE8FDA21}" destId="{4FE89427-9B7D-2549-83EC-1E4CEA1AA5B5}" srcOrd="0" destOrd="0" presId="urn:microsoft.com/office/officeart/2005/8/layout/pyramid2"/>
    <dgm:cxn modelId="{4A3C95DD-E88C-0547-AC36-CEA15A5AEFBF}" srcId="{4BBC8CCF-13D6-3940-832E-BD59CE8FDA21}" destId="{4F5752C5-5463-C240-9D69-FEBF1330709B}" srcOrd="0" destOrd="0" parTransId="{B7ACD984-E1AF-2A48-89BF-67A08E8FD8DA}" sibTransId="{A79DD719-3292-664B-805B-FB476881C333}"/>
    <dgm:cxn modelId="{C6F5169C-A237-6247-83DE-0F6142D352C4}" type="presParOf" srcId="{4FE89427-9B7D-2549-83EC-1E4CEA1AA5B5}" destId="{F6BF5A45-2585-0C4C-8CAF-8DF2ABF4A1BA}" srcOrd="0" destOrd="0" presId="urn:microsoft.com/office/officeart/2005/8/layout/pyramid2"/>
    <dgm:cxn modelId="{2EC6AEC8-50BB-C44E-AC1E-5215C2E61C2F}" type="presParOf" srcId="{4FE89427-9B7D-2549-83EC-1E4CEA1AA5B5}" destId="{CD7BF351-7FEA-5644-B5FE-FBA015029710}" srcOrd="1" destOrd="0" presId="urn:microsoft.com/office/officeart/2005/8/layout/pyramid2"/>
    <dgm:cxn modelId="{E2841B33-1A78-9647-A15D-2C9EE6BBDBBB}" type="presParOf" srcId="{CD7BF351-7FEA-5644-B5FE-FBA015029710}" destId="{0A73BD24-7869-DA49-811D-52C96BE3B685}" srcOrd="0" destOrd="0" presId="urn:microsoft.com/office/officeart/2005/8/layout/pyramid2"/>
    <dgm:cxn modelId="{0BAA111B-9798-624E-BADD-D2ED8D03E599}" type="presParOf" srcId="{CD7BF351-7FEA-5644-B5FE-FBA015029710}" destId="{3C488144-49E5-DD42-8F5F-421A4ED5419F}" srcOrd="1" destOrd="0" presId="urn:microsoft.com/office/officeart/2005/8/layout/pyramid2"/>
    <dgm:cxn modelId="{FB3F4795-91D8-0F48-A90E-17836404D686}" type="presParOf" srcId="{CD7BF351-7FEA-5644-B5FE-FBA015029710}" destId="{1F0E8279-6D49-7747-8EA2-58781E4C72FF}" srcOrd="2" destOrd="0" presId="urn:microsoft.com/office/officeart/2005/8/layout/pyramid2"/>
    <dgm:cxn modelId="{B9879D81-AD33-6E46-BB08-715B90FBD8D8}" type="presParOf" srcId="{CD7BF351-7FEA-5644-B5FE-FBA015029710}" destId="{A40F02F6-650B-B94E-8327-4A9D4A075319}" srcOrd="3" destOrd="0" presId="urn:microsoft.com/office/officeart/2005/8/layout/pyramid2"/>
    <dgm:cxn modelId="{4854EDE0-565A-A247-8FDF-4D77C6ACB85D}" type="presParOf" srcId="{CD7BF351-7FEA-5644-B5FE-FBA015029710}" destId="{4BC5979A-15C6-D64F-BDC1-8861BF3DAA27}" srcOrd="4" destOrd="0" presId="urn:microsoft.com/office/officeart/2005/8/layout/pyramid2"/>
    <dgm:cxn modelId="{0485D517-B595-ED49-8E87-A5C65D3D30E2}" type="presParOf" srcId="{CD7BF351-7FEA-5644-B5FE-FBA015029710}" destId="{3183ADFD-708E-D54C-BC9D-DBD49DBA95C7}" srcOrd="5" destOrd="0" presId="urn:microsoft.com/office/officeart/2005/8/layout/pyramid2"/>
    <dgm:cxn modelId="{F278307A-D6F9-AE4B-A30A-2649548D7EAA}" type="presParOf" srcId="{CD7BF351-7FEA-5644-B5FE-FBA015029710}" destId="{E8C1AAE6-51EA-164D-913E-102D4DC8E9B3}" srcOrd="6" destOrd="0" presId="urn:microsoft.com/office/officeart/2005/8/layout/pyramid2"/>
    <dgm:cxn modelId="{4F169551-2C37-3E4F-AAD9-1E5B865592A1}" type="presParOf" srcId="{CD7BF351-7FEA-5644-B5FE-FBA015029710}" destId="{9356F847-8013-474D-A551-2DE59C5696C8}" srcOrd="7" destOrd="0" presId="urn:microsoft.com/office/officeart/2005/8/layout/pyramid2"/>
    <dgm:cxn modelId="{056397DF-1B39-F24F-835E-DBC763F1C4F7}" type="presParOf" srcId="{CD7BF351-7FEA-5644-B5FE-FBA015029710}" destId="{E9D65FE5-16A5-7646-95CB-7D0DCFCF1BDE}" srcOrd="8" destOrd="0" presId="urn:microsoft.com/office/officeart/2005/8/layout/pyramid2"/>
    <dgm:cxn modelId="{9778B767-6A63-694B-878C-5B4F35B1FF57}" type="presParOf" srcId="{CD7BF351-7FEA-5644-B5FE-FBA015029710}" destId="{D5BF0808-5C61-5745-AC41-4507721CD79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3B0F2-37FB-9E44-9B83-F40D55557895}"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s-ES"/>
        </a:p>
      </dgm:t>
    </dgm:pt>
    <dgm:pt modelId="{13A47A00-208C-904B-AD59-16D485CDC7A8}">
      <dgm:prSet phldrT="[Texto]"/>
      <dgm:spPr/>
      <dgm:t>
        <a:bodyPr/>
        <a:lstStyle/>
        <a:p>
          <a:pPr>
            <a:buNone/>
          </a:pPr>
          <a:r>
            <a:rPr lang="es-CO" dirty="0">
              <a:latin typeface="Montserrat" pitchFamily="2" charset="77"/>
            </a:rPr>
            <a:t>Tercera causa de pancreatitis aguda.</a:t>
          </a:r>
          <a:endParaRPr lang="es-ES" dirty="0">
            <a:latin typeface="Montserrat" pitchFamily="2" charset="77"/>
          </a:endParaRPr>
        </a:p>
      </dgm:t>
    </dgm:pt>
    <dgm:pt modelId="{BCDA6A8A-7CCD-1847-A92B-B859636A46E2}" type="parTrans" cxnId="{D793C65A-52E8-334C-8899-9B2A7531A6E8}">
      <dgm:prSet/>
      <dgm:spPr/>
      <dgm:t>
        <a:bodyPr/>
        <a:lstStyle/>
        <a:p>
          <a:endParaRPr lang="es-ES">
            <a:latin typeface="Montserrat" pitchFamily="2" charset="77"/>
          </a:endParaRPr>
        </a:p>
      </dgm:t>
    </dgm:pt>
    <dgm:pt modelId="{3A50EFEC-ED19-354A-BC29-2D5BBCBC95D9}" type="sibTrans" cxnId="{D793C65A-52E8-334C-8899-9B2A7531A6E8}">
      <dgm:prSet/>
      <dgm:spPr/>
      <dgm:t>
        <a:bodyPr/>
        <a:lstStyle/>
        <a:p>
          <a:endParaRPr lang="es-ES">
            <a:latin typeface="Montserrat" pitchFamily="2" charset="77"/>
          </a:endParaRPr>
        </a:p>
      </dgm:t>
    </dgm:pt>
    <dgm:pt modelId="{4CEF366C-3C25-344A-9B8A-0ED5CF07D41D}">
      <dgm:prSet phldrT="[Texto]"/>
      <dgm:spPr/>
      <dgm:t>
        <a:bodyPr/>
        <a:lstStyle/>
        <a:p>
          <a:r>
            <a:rPr lang="es-ES" dirty="0">
              <a:latin typeface="Montserrat" pitchFamily="2" charset="77"/>
            </a:rPr>
            <a:t>4 – 10% de los casos.</a:t>
          </a:r>
        </a:p>
      </dgm:t>
    </dgm:pt>
    <dgm:pt modelId="{6C185279-C5AC-8047-9C01-25751C3A97A8}" type="parTrans" cxnId="{33F1FD88-46DB-DF45-95B7-E0915522FE62}">
      <dgm:prSet/>
      <dgm:spPr/>
      <dgm:t>
        <a:bodyPr/>
        <a:lstStyle/>
        <a:p>
          <a:endParaRPr lang="es-ES">
            <a:latin typeface="Montserrat" pitchFamily="2" charset="77"/>
          </a:endParaRPr>
        </a:p>
      </dgm:t>
    </dgm:pt>
    <dgm:pt modelId="{3F9D56E5-1673-BF49-9EF2-B82971543839}" type="sibTrans" cxnId="{33F1FD88-46DB-DF45-95B7-E0915522FE62}">
      <dgm:prSet/>
      <dgm:spPr/>
      <dgm:t>
        <a:bodyPr/>
        <a:lstStyle/>
        <a:p>
          <a:endParaRPr lang="es-ES">
            <a:latin typeface="Montserrat" pitchFamily="2" charset="77"/>
          </a:endParaRPr>
        </a:p>
      </dgm:t>
    </dgm:pt>
    <dgm:pt modelId="{A8987EE7-F9E7-B543-AD41-16C60229D563}">
      <dgm:prSet phldrT="[Texto]"/>
      <dgm:spPr/>
      <dgm:t>
        <a:bodyPr/>
        <a:lstStyle/>
        <a:p>
          <a:r>
            <a:rPr lang="es-ES" dirty="0">
              <a:latin typeface="Montserrat" pitchFamily="2" charset="77"/>
            </a:rPr>
            <a:t>Embarazadas: primera causa.</a:t>
          </a:r>
        </a:p>
      </dgm:t>
    </dgm:pt>
    <dgm:pt modelId="{0DD7D0C7-B095-3E43-9116-DD93F2E99F7A}" type="parTrans" cxnId="{73F1B7FE-5658-B044-83FB-523188960F91}">
      <dgm:prSet/>
      <dgm:spPr/>
      <dgm:t>
        <a:bodyPr/>
        <a:lstStyle/>
        <a:p>
          <a:endParaRPr lang="es-ES">
            <a:latin typeface="Montserrat" pitchFamily="2" charset="77"/>
          </a:endParaRPr>
        </a:p>
      </dgm:t>
    </dgm:pt>
    <dgm:pt modelId="{A8C31C70-4689-FF40-A8FC-ACBB10939BAF}" type="sibTrans" cxnId="{73F1B7FE-5658-B044-83FB-523188960F91}">
      <dgm:prSet/>
      <dgm:spPr/>
      <dgm:t>
        <a:bodyPr/>
        <a:lstStyle/>
        <a:p>
          <a:endParaRPr lang="es-ES">
            <a:latin typeface="Montserrat" pitchFamily="2" charset="77"/>
          </a:endParaRPr>
        </a:p>
      </dgm:t>
    </dgm:pt>
    <dgm:pt modelId="{DA72721D-74AB-E94F-B2EE-06A36821A040}">
      <dgm:prSet phldrT="[Texto]"/>
      <dgm:spPr/>
      <dgm:t>
        <a:bodyPr/>
        <a:lstStyle/>
        <a:p>
          <a:r>
            <a:rPr lang="es-ES" dirty="0">
              <a:latin typeface="Montserrat" pitchFamily="2" charset="77"/>
            </a:rPr>
            <a:t>Mecanismo no completamente claro.</a:t>
          </a:r>
        </a:p>
      </dgm:t>
    </dgm:pt>
    <dgm:pt modelId="{97F6B994-140D-5749-99FF-9001FEDE51A8}" type="parTrans" cxnId="{8CD4DF40-D151-8246-851C-B3731782B05B}">
      <dgm:prSet/>
      <dgm:spPr/>
      <dgm:t>
        <a:bodyPr/>
        <a:lstStyle/>
        <a:p>
          <a:endParaRPr lang="es-ES">
            <a:latin typeface="Montserrat" pitchFamily="2" charset="77"/>
          </a:endParaRPr>
        </a:p>
      </dgm:t>
    </dgm:pt>
    <dgm:pt modelId="{22B2DB0F-0E5A-C04A-AD74-C73911628394}" type="sibTrans" cxnId="{8CD4DF40-D151-8246-851C-B3731782B05B}">
      <dgm:prSet/>
      <dgm:spPr/>
      <dgm:t>
        <a:bodyPr/>
        <a:lstStyle/>
        <a:p>
          <a:endParaRPr lang="es-ES">
            <a:latin typeface="Montserrat" pitchFamily="2" charset="77"/>
          </a:endParaRPr>
        </a:p>
      </dgm:t>
    </dgm:pt>
    <dgm:pt modelId="{02206357-ACC0-064A-A3D2-48FF1B352A7C}">
      <dgm:prSet phldrT="[Texto]"/>
      <dgm:spPr/>
      <dgm:t>
        <a:bodyPr/>
        <a:lstStyle/>
        <a:p>
          <a:r>
            <a:rPr lang="es-ES" dirty="0">
              <a:latin typeface="Montserrat" pitchFamily="2" charset="77"/>
            </a:rPr>
            <a:t>Cambios en microambiente.</a:t>
          </a:r>
        </a:p>
      </dgm:t>
    </dgm:pt>
    <dgm:pt modelId="{B0428C58-5529-ED40-BDFB-D92BBF1CBC2B}" type="parTrans" cxnId="{4107D8F2-FEC6-574A-9166-EE774E88E47C}">
      <dgm:prSet/>
      <dgm:spPr/>
      <dgm:t>
        <a:bodyPr/>
        <a:lstStyle/>
        <a:p>
          <a:endParaRPr lang="es-ES">
            <a:latin typeface="Montserrat" pitchFamily="2" charset="77"/>
          </a:endParaRPr>
        </a:p>
      </dgm:t>
    </dgm:pt>
    <dgm:pt modelId="{9086C0B3-A0A3-2845-8EDD-222A70DAA106}" type="sibTrans" cxnId="{4107D8F2-FEC6-574A-9166-EE774E88E47C}">
      <dgm:prSet/>
      <dgm:spPr/>
      <dgm:t>
        <a:bodyPr/>
        <a:lstStyle/>
        <a:p>
          <a:endParaRPr lang="es-ES">
            <a:latin typeface="Montserrat" pitchFamily="2" charset="77"/>
          </a:endParaRPr>
        </a:p>
      </dgm:t>
    </dgm:pt>
    <dgm:pt modelId="{5AF4E342-DCA5-3540-ABC8-183AAA19D000}">
      <dgm:prSet phldrT="[Texto]"/>
      <dgm:spPr/>
      <dgm:t>
        <a:bodyPr/>
        <a:lstStyle/>
        <a:p>
          <a:r>
            <a:rPr lang="es-ES" dirty="0">
              <a:latin typeface="Montserrat" pitchFamily="2" charset="77"/>
            </a:rPr>
            <a:t>Cambios en el PH.</a:t>
          </a:r>
        </a:p>
      </dgm:t>
    </dgm:pt>
    <dgm:pt modelId="{2C89156A-81CF-A648-BC4D-8E50C0156064}" type="parTrans" cxnId="{BC9FDBEA-8B65-3C46-8408-ADC31D14AFDE}">
      <dgm:prSet/>
      <dgm:spPr/>
      <dgm:t>
        <a:bodyPr/>
        <a:lstStyle/>
        <a:p>
          <a:endParaRPr lang="es-ES">
            <a:latin typeface="Montserrat" pitchFamily="2" charset="77"/>
          </a:endParaRPr>
        </a:p>
      </dgm:t>
    </dgm:pt>
    <dgm:pt modelId="{E97F2FCD-B15A-B145-9287-42C323902E38}" type="sibTrans" cxnId="{BC9FDBEA-8B65-3C46-8408-ADC31D14AFDE}">
      <dgm:prSet/>
      <dgm:spPr/>
      <dgm:t>
        <a:bodyPr/>
        <a:lstStyle/>
        <a:p>
          <a:endParaRPr lang="es-ES">
            <a:latin typeface="Montserrat" pitchFamily="2" charset="77"/>
          </a:endParaRPr>
        </a:p>
      </dgm:t>
    </dgm:pt>
    <dgm:pt modelId="{AFB7D072-4261-9F41-AF9E-D8F7B9D36C17}" type="pres">
      <dgm:prSet presAssocID="{2793B0F2-37FB-9E44-9B83-F40D55557895}" presName="diagram" presStyleCnt="0">
        <dgm:presLayoutVars>
          <dgm:dir/>
          <dgm:resizeHandles val="exact"/>
        </dgm:presLayoutVars>
      </dgm:prSet>
      <dgm:spPr/>
    </dgm:pt>
    <dgm:pt modelId="{D4F33120-CEF9-7844-91D0-8714EF4CE591}" type="pres">
      <dgm:prSet presAssocID="{13A47A00-208C-904B-AD59-16D485CDC7A8}" presName="node" presStyleLbl="node1" presStyleIdx="0" presStyleCnt="6">
        <dgm:presLayoutVars>
          <dgm:bulletEnabled val="1"/>
        </dgm:presLayoutVars>
      </dgm:prSet>
      <dgm:spPr/>
    </dgm:pt>
    <dgm:pt modelId="{43AFED9A-C53D-0E44-9124-7DDF9C53BB2E}" type="pres">
      <dgm:prSet presAssocID="{3A50EFEC-ED19-354A-BC29-2D5BBCBC95D9}" presName="sibTrans" presStyleCnt="0"/>
      <dgm:spPr/>
    </dgm:pt>
    <dgm:pt modelId="{F181BA69-5CD4-A240-A576-4F234BA1EAC1}" type="pres">
      <dgm:prSet presAssocID="{4CEF366C-3C25-344A-9B8A-0ED5CF07D41D}" presName="node" presStyleLbl="node1" presStyleIdx="1" presStyleCnt="6">
        <dgm:presLayoutVars>
          <dgm:bulletEnabled val="1"/>
        </dgm:presLayoutVars>
      </dgm:prSet>
      <dgm:spPr/>
    </dgm:pt>
    <dgm:pt modelId="{C06F48D3-E053-204D-AEF1-3F2F9079E525}" type="pres">
      <dgm:prSet presAssocID="{3F9D56E5-1673-BF49-9EF2-B82971543839}" presName="sibTrans" presStyleCnt="0"/>
      <dgm:spPr/>
    </dgm:pt>
    <dgm:pt modelId="{0DC4D14B-AF17-AA4D-8C9A-1F7DA44A023F}" type="pres">
      <dgm:prSet presAssocID="{A8987EE7-F9E7-B543-AD41-16C60229D563}" presName="node" presStyleLbl="node1" presStyleIdx="2" presStyleCnt="6">
        <dgm:presLayoutVars>
          <dgm:bulletEnabled val="1"/>
        </dgm:presLayoutVars>
      </dgm:prSet>
      <dgm:spPr/>
    </dgm:pt>
    <dgm:pt modelId="{C79DE925-2749-B749-B255-1203540F38BE}" type="pres">
      <dgm:prSet presAssocID="{A8C31C70-4689-FF40-A8FC-ACBB10939BAF}" presName="sibTrans" presStyleCnt="0"/>
      <dgm:spPr/>
    </dgm:pt>
    <dgm:pt modelId="{464B3647-8122-0443-8190-2DBC20130342}" type="pres">
      <dgm:prSet presAssocID="{DA72721D-74AB-E94F-B2EE-06A36821A040}" presName="node" presStyleLbl="node1" presStyleIdx="3" presStyleCnt="6">
        <dgm:presLayoutVars>
          <dgm:bulletEnabled val="1"/>
        </dgm:presLayoutVars>
      </dgm:prSet>
      <dgm:spPr/>
    </dgm:pt>
    <dgm:pt modelId="{CD7985E3-3AA2-C547-BB9E-96D00668FAF6}" type="pres">
      <dgm:prSet presAssocID="{22B2DB0F-0E5A-C04A-AD74-C73911628394}" presName="sibTrans" presStyleCnt="0"/>
      <dgm:spPr/>
    </dgm:pt>
    <dgm:pt modelId="{5938FC7E-1018-E24A-9117-7A65B1E9C6F5}" type="pres">
      <dgm:prSet presAssocID="{02206357-ACC0-064A-A3D2-48FF1B352A7C}" presName="node" presStyleLbl="node1" presStyleIdx="4" presStyleCnt="6">
        <dgm:presLayoutVars>
          <dgm:bulletEnabled val="1"/>
        </dgm:presLayoutVars>
      </dgm:prSet>
      <dgm:spPr/>
    </dgm:pt>
    <dgm:pt modelId="{9AC4C3B5-F082-C940-ACFC-5C93FB4D0758}" type="pres">
      <dgm:prSet presAssocID="{9086C0B3-A0A3-2845-8EDD-222A70DAA106}" presName="sibTrans" presStyleCnt="0"/>
      <dgm:spPr/>
    </dgm:pt>
    <dgm:pt modelId="{0FB1F9D1-FA44-014D-AF6E-AA43F142FCCC}" type="pres">
      <dgm:prSet presAssocID="{5AF4E342-DCA5-3540-ABC8-183AAA19D000}" presName="node" presStyleLbl="node1" presStyleIdx="5" presStyleCnt="6">
        <dgm:presLayoutVars>
          <dgm:bulletEnabled val="1"/>
        </dgm:presLayoutVars>
      </dgm:prSet>
      <dgm:spPr/>
    </dgm:pt>
  </dgm:ptLst>
  <dgm:cxnLst>
    <dgm:cxn modelId="{F5A22518-3268-E747-A866-AE5B986DBD52}" type="presOf" srcId="{2793B0F2-37FB-9E44-9B83-F40D55557895}" destId="{AFB7D072-4261-9F41-AF9E-D8F7B9D36C17}" srcOrd="0" destOrd="0" presId="urn:microsoft.com/office/officeart/2005/8/layout/default"/>
    <dgm:cxn modelId="{8CD4DF40-D151-8246-851C-B3731782B05B}" srcId="{2793B0F2-37FB-9E44-9B83-F40D55557895}" destId="{DA72721D-74AB-E94F-B2EE-06A36821A040}" srcOrd="3" destOrd="0" parTransId="{97F6B994-140D-5749-99FF-9001FEDE51A8}" sibTransId="{22B2DB0F-0E5A-C04A-AD74-C73911628394}"/>
    <dgm:cxn modelId="{81F0A652-BBE2-8440-B6F1-DF906327E330}" type="presOf" srcId="{5AF4E342-DCA5-3540-ABC8-183AAA19D000}" destId="{0FB1F9D1-FA44-014D-AF6E-AA43F142FCCC}" srcOrd="0" destOrd="0" presId="urn:microsoft.com/office/officeart/2005/8/layout/default"/>
    <dgm:cxn modelId="{58510878-937C-4642-8ADB-92905FA206F7}" type="presOf" srcId="{4CEF366C-3C25-344A-9B8A-0ED5CF07D41D}" destId="{F181BA69-5CD4-A240-A576-4F234BA1EAC1}" srcOrd="0" destOrd="0" presId="urn:microsoft.com/office/officeart/2005/8/layout/default"/>
    <dgm:cxn modelId="{D793C65A-52E8-334C-8899-9B2A7531A6E8}" srcId="{2793B0F2-37FB-9E44-9B83-F40D55557895}" destId="{13A47A00-208C-904B-AD59-16D485CDC7A8}" srcOrd="0" destOrd="0" parTransId="{BCDA6A8A-7CCD-1847-A92B-B859636A46E2}" sibTransId="{3A50EFEC-ED19-354A-BC29-2D5BBCBC95D9}"/>
    <dgm:cxn modelId="{33F1FD88-46DB-DF45-95B7-E0915522FE62}" srcId="{2793B0F2-37FB-9E44-9B83-F40D55557895}" destId="{4CEF366C-3C25-344A-9B8A-0ED5CF07D41D}" srcOrd="1" destOrd="0" parTransId="{6C185279-C5AC-8047-9C01-25751C3A97A8}" sibTransId="{3F9D56E5-1673-BF49-9EF2-B82971543839}"/>
    <dgm:cxn modelId="{A656088C-8388-B948-8BA1-FEF1BC39441D}" type="presOf" srcId="{A8987EE7-F9E7-B543-AD41-16C60229D563}" destId="{0DC4D14B-AF17-AA4D-8C9A-1F7DA44A023F}" srcOrd="0" destOrd="0" presId="urn:microsoft.com/office/officeart/2005/8/layout/default"/>
    <dgm:cxn modelId="{FAB7C6A6-6AE9-5F42-B310-FE5FD616EE48}" type="presOf" srcId="{DA72721D-74AB-E94F-B2EE-06A36821A040}" destId="{464B3647-8122-0443-8190-2DBC20130342}" srcOrd="0" destOrd="0" presId="urn:microsoft.com/office/officeart/2005/8/layout/default"/>
    <dgm:cxn modelId="{53B8FDAE-A0CD-CB44-9471-8A5ACF1A8284}" type="presOf" srcId="{02206357-ACC0-064A-A3D2-48FF1B352A7C}" destId="{5938FC7E-1018-E24A-9117-7A65B1E9C6F5}" srcOrd="0" destOrd="0" presId="urn:microsoft.com/office/officeart/2005/8/layout/default"/>
    <dgm:cxn modelId="{A03F57E7-5BC6-234B-B640-13C544EAEFC8}" type="presOf" srcId="{13A47A00-208C-904B-AD59-16D485CDC7A8}" destId="{D4F33120-CEF9-7844-91D0-8714EF4CE591}" srcOrd="0" destOrd="0" presId="urn:microsoft.com/office/officeart/2005/8/layout/default"/>
    <dgm:cxn modelId="{BC9FDBEA-8B65-3C46-8408-ADC31D14AFDE}" srcId="{2793B0F2-37FB-9E44-9B83-F40D55557895}" destId="{5AF4E342-DCA5-3540-ABC8-183AAA19D000}" srcOrd="5" destOrd="0" parTransId="{2C89156A-81CF-A648-BC4D-8E50C0156064}" sibTransId="{E97F2FCD-B15A-B145-9287-42C323902E38}"/>
    <dgm:cxn modelId="{4107D8F2-FEC6-574A-9166-EE774E88E47C}" srcId="{2793B0F2-37FB-9E44-9B83-F40D55557895}" destId="{02206357-ACC0-064A-A3D2-48FF1B352A7C}" srcOrd="4" destOrd="0" parTransId="{B0428C58-5529-ED40-BDFB-D92BBF1CBC2B}" sibTransId="{9086C0B3-A0A3-2845-8EDD-222A70DAA106}"/>
    <dgm:cxn modelId="{73F1B7FE-5658-B044-83FB-523188960F91}" srcId="{2793B0F2-37FB-9E44-9B83-F40D55557895}" destId="{A8987EE7-F9E7-B543-AD41-16C60229D563}" srcOrd="2" destOrd="0" parTransId="{0DD7D0C7-B095-3E43-9116-DD93F2E99F7A}" sibTransId="{A8C31C70-4689-FF40-A8FC-ACBB10939BAF}"/>
    <dgm:cxn modelId="{92DEAAD8-C0FD-6548-AD78-9F1C59CE1750}" type="presParOf" srcId="{AFB7D072-4261-9F41-AF9E-D8F7B9D36C17}" destId="{D4F33120-CEF9-7844-91D0-8714EF4CE591}" srcOrd="0" destOrd="0" presId="urn:microsoft.com/office/officeart/2005/8/layout/default"/>
    <dgm:cxn modelId="{D47C16EC-B494-1046-A455-6CDAD6B0E14A}" type="presParOf" srcId="{AFB7D072-4261-9F41-AF9E-D8F7B9D36C17}" destId="{43AFED9A-C53D-0E44-9124-7DDF9C53BB2E}" srcOrd="1" destOrd="0" presId="urn:microsoft.com/office/officeart/2005/8/layout/default"/>
    <dgm:cxn modelId="{98D1AB97-5A23-F645-B1CF-29E18C970645}" type="presParOf" srcId="{AFB7D072-4261-9F41-AF9E-D8F7B9D36C17}" destId="{F181BA69-5CD4-A240-A576-4F234BA1EAC1}" srcOrd="2" destOrd="0" presId="urn:microsoft.com/office/officeart/2005/8/layout/default"/>
    <dgm:cxn modelId="{FFD30162-75CF-1644-BEAA-4B2BAD0498D9}" type="presParOf" srcId="{AFB7D072-4261-9F41-AF9E-D8F7B9D36C17}" destId="{C06F48D3-E053-204D-AEF1-3F2F9079E525}" srcOrd="3" destOrd="0" presId="urn:microsoft.com/office/officeart/2005/8/layout/default"/>
    <dgm:cxn modelId="{AAAC22DF-4EBB-2144-BCCC-3FF8342C0A87}" type="presParOf" srcId="{AFB7D072-4261-9F41-AF9E-D8F7B9D36C17}" destId="{0DC4D14B-AF17-AA4D-8C9A-1F7DA44A023F}" srcOrd="4" destOrd="0" presId="urn:microsoft.com/office/officeart/2005/8/layout/default"/>
    <dgm:cxn modelId="{78953308-FE23-934D-95F9-1482B0823AF0}" type="presParOf" srcId="{AFB7D072-4261-9F41-AF9E-D8F7B9D36C17}" destId="{C79DE925-2749-B749-B255-1203540F38BE}" srcOrd="5" destOrd="0" presId="urn:microsoft.com/office/officeart/2005/8/layout/default"/>
    <dgm:cxn modelId="{E76EBF45-BFEE-234D-9CBC-4F7372E4312E}" type="presParOf" srcId="{AFB7D072-4261-9F41-AF9E-D8F7B9D36C17}" destId="{464B3647-8122-0443-8190-2DBC20130342}" srcOrd="6" destOrd="0" presId="urn:microsoft.com/office/officeart/2005/8/layout/default"/>
    <dgm:cxn modelId="{F87C068E-8A6A-4149-969C-01BD78434B12}" type="presParOf" srcId="{AFB7D072-4261-9F41-AF9E-D8F7B9D36C17}" destId="{CD7985E3-3AA2-C547-BB9E-96D00668FAF6}" srcOrd="7" destOrd="0" presId="urn:microsoft.com/office/officeart/2005/8/layout/default"/>
    <dgm:cxn modelId="{15C583A0-A39F-5D4D-AD9D-A57067673419}" type="presParOf" srcId="{AFB7D072-4261-9F41-AF9E-D8F7B9D36C17}" destId="{5938FC7E-1018-E24A-9117-7A65B1E9C6F5}" srcOrd="8" destOrd="0" presId="urn:microsoft.com/office/officeart/2005/8/layout/default"/>
    <dgm:cxn modelId="{CABC5D0E-7BB6-D140-90F4-D2B72EC539D2}" type="presParOf" srcId="{AFB7D072-4261-9F41-AF9E-D8F7B9D36C17}" destId="{9AC4C3B5-F082-C940-ACFC-5C93FB4D0758}" srcOrd="9" destOrd="0" presId="urn:microsoft.com/office/officeart/2005/8/layout/default"/>
    <dgm:cxn modelId="{7606160B-277A-5349-B8DC-1B85242F13E5}" type="presParOf" srcId="{AFB7D072-4261-9F41-AF9E-D8F7B9D36C17}" destId="{0FB1F9D1-FA44-014D-AF6E-AA43F142FCC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BFBDC-C9B4-0A43-9D95-D3A4E70E7326}"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s-ES"/>
        </a:p>
      </dgm:t>
    </dgm:pt>
    <dgm:pt modelId="{5B539DDD-7DEC-9740-B5A2-672158068CDF}">
      <dgm:prSet phldrT="[Texto]"/>
      <dgm:spPr/>
      <dgm:t>
        <a:bodyPr/>
        <a:lstStyle/>
        <a:p>
          <a:r>
            <a:rPr lang="es-CO" dirty="0">
              <a:latin typeface="Montserrat" pitchFamily="2" charset="77"/>
            </a:rPr>
            <a:t>La mayoría de TG&gt; 885mg /dl: no presentaran pancreatitis.</a:t>
          </a:r>
          <a:endParaRPr lang="es-ES" dirty="0">
            <a:latin typeface="Montserrat" pitchFamily="2" charset="77"/>
          </a:endParaRPr>
        </a:p>
      </dgm:t>
    </dgm:pt>
    <dgm:pt modelId="{80D69755-87C4-974D-B7BD-09CA41EF5B9C}" type="parTrans" cxnId="{1A746AC6-54E1-D443-8042-51E23511C28D}">
      <dgm:prSet/>
      <dgm:spPr/>
      <dgm:t>
        <a:bodyPr/>
        <a:lstStyle/>
        <a:p>
          <a:endParaRPr lang="es-ES">
            <a:latin typeface="Montserrat" pitchFamily="2" charset="77"/>
          </a:endParaRPr>
        </a:p>
      </dgm:t>
    </dgm:pt>
    <dgm:pt modelId="{CB39428B-4905-BB40-B6A5-4B97EBA349D2}" type="sibTrans" cxnId="{1A746AC6-54E1-D443-8042-51E23511C28D}">
      <dgm:prSet/>
      <dgm:spPr/>
      <dgm:t>
        <a:bodyPr/>
        <a:lstStyle/>
        <a:p>
          <a:endParaRPr lang="es-ES">
            <a:latin typeface="Montserrat" pitchFamily="2" charset="77"/>
          </a:endParaRPr>
        </a:p>
      </dgm:t>
    </dgm:pt>
    <dgm:pt modelId="{12463F59-0FE1-5248-AF54-3675291D4A7D}">
      <dgm:prSet phldrT="[Texto]"/>
      <dgm:spPr/>
      <dgm:t>
        <a:bodyPr/>
        <a:lstStyle/>
        <a:p>
          <a:r>
            <a:rPr lang="es-ES" dirty="0">
              <a:latin typeface="Montserrat" pitchFamily="2" charset="77"/>
            </a:rPr>
            <a:t>TG 885 – 1779mg/dl: 3% .</a:t>
          </a:r>
        </a:p>
      </dgm:t>
    </dgm:pt>
    <dgm:pt modelId="{41696F6B-4F4F-8F4A-9A10-F11C1D97216C}" type="parTrans" cxnId="{68A8B0D3-5111-8848-B0BB-20970D53DC50}">
      <dgm:prSet/>
      <dgm:spPr/>
      <dgm:t>
        <a:bodyPr/>
        <a:lstStyle/>
        <a:p>
          <a:endParaRPr lang="es-ES">
            <a:latin typeface="Montserrat" pitchFamily="2" charset="77"/>
          </a:endParaRPr>
        </a:p>
      </dgm:t>
    </dgm:pt>
    <dgm:pt modelId="{5099ABFE-D2B8-9747-B75A-CC33122A3702}" type="sibTrans" cxnId="{68A8B0D3-5111-8848-B0BB-20970D53DC50}">
      <dgm:prSet/>
      <dgm:spPr/>
      <dgm:t>
        <a:bodyPr/>
        <a:lstStyle/>
        <a:p>
          <a:endParaRPr lang="es-ES">
            <a:latin typeface="Montserrat" pitchFamily="2" charset="77"/>
          </a:endParaRPr>
        </a:p>
      </dgm:t>
    </dgm:pt>
    <dgm:pt modelId="{C28688A7-62F9-CA41-98BB-1C7ABE605940}">
      <dgm:prSet phldrT="[Texto]"/>
      <dgm:spPr/>
      <dgm:t>
        <a:bodyPr/>
        <a:lstStyle/>
        <a:p>
          <a:r>
            <a:rPr lang="es-ES" dirty="0">
              <a:latin typeface="Montserrat" pitchFamily="2" charset="77"/>
            </a:rPr>
            <a:t>TG &gt; 1770mg/dl: 15%.</a:t>
          </a:r>
        </a:p>
      </dgm:t>
    </dgm:pt>
    <dgm:pt modelId="{A125D5F6-D30B-5745-9B0E-40422889B277}" type="parTrans" cxnId="{0D00CCFB-8573-9D49-A1DE-276078B2955B}">
      <dgm:prSet/>
      <dgm:spPr/>
      <dgm:t>
        <a:bodyPr/>
        <a:lstStyle/>
        <a:p>
          <a:endParaRPr lang="es-ES">
            <a:latin typeface="Montserrat" pitchFamily="2" charset="77"/>
          </a:endParaRPr>
        </a:p>
      </dgm:t>
    </dgm:pt>
    <dgm:pt modelId="{95DDE74E-8B23-6A4F-86E6-BD0CF3A67F29}" type="sibTrans" cxnId="{0D00CCFB-8573-9D49-A1DE-276078B2955B}">
      <dgm:prSet/>
      <dgm:spPr/>
      <dgm:t>
        <a:bodyPr/>
        <a:lstStyle/>
        <a:p>
          <a:endParaRPr lang="es-ES">
            <a:latin typeface="Montserrat" pitchFamily="2" charset="77"/>
          </a:endParaRPr>
        </a:p>
      </dgm:t>
    </dgm:pt>
    <dgm:pt modelId="{56616E39-59D8-6D47-B894-C75BB2D2DF85}">
      <dgm:prSet phldrT="[Texto]"/>
      <dgm:spPr/>
      <dgm:t>
        <a:bodyPr/>
        <a:lstStyle/>
        <a:p>
          <a:r>
            <a:rPr lang="es-ES" dirty="0">
              <a:latin typeface="Montserrat" pitchFamily="2" charset="77"/>
            </a:rPr>
            <a:t>Síndrome</a:t>
          </a:r>
          <a:r>
            <a:rPr lang="es-ES" baseline="0" dirty="0">
              <a:latin typeface="Montserrat" pitchFamily="2" charset="77"/>
            </a:rPr>
            <a:t> de </a:t>
          </a:r>
          <a:r>
            <a:rPr lang="es-ES" baseline="0" dirty="0" err="1">
              <a:latin typeface="Montserrat" pitchFamily="2" charset="77"/>
            </a:rPr>
            <a:t>quilocrominemia</a:t>
          </a:r>
          <a:r>
            <a:rPr lang="es-ES" baseline="0" dirty="0">
              <a:latin typeface="Montserrat" pitchFamily="2" charset="77"/>
            </a:rPr>
            <a:t>.</a:t>
          </a:r>
          <a:endParaRPr lang="es-ES" dirty="0">
            <a:latin typeface="Montserrat" pitchFamily="2" charset="77"/>
          </a:endParaRPr>
        </a:p>
      </dgm:t>
    </dgm:pt>
    <dgm:pt modelId="{BC3844EC-F1F6-5C41-ADD3-8698989D3494}" type="parTrans" cxnId="{E0A6AB69-F416-1348-9608-5585A6564EFE}">
      <dgm:prSet/>
      <dgm:spPr/>
      <dgm:t>
        <a:bodyPr/>
        <a:lstStyle/>
        <a:p>
          <a:endParaRPr lang="es-ES">
            <a:latin typeface="Montserrat" pitchFamily="2" charset="77"/>
          </a:endParaRPr>
        </a:p>
      </dgm:t>
    </dgm:pt>
    <dgm:pt modelId="{E9998D77-8484-AA43-AE94-E032C4CCA665}" type="sibTrans" cxnId="{E0A6AB69-F416-1348-9608-5585A6564EFE}">
      <dgm:prSet/>
      <dgm:spPr/>
      <dgm:t>
        <a:bodyPr/>
        <a:lstStyle/>
        <a:p>
          <a:endParaRPr lang="es-ES">
            <a:latin typeface="Montserrat" pitchFamily="2" charset="77"/>
          </a:endParaRPr>
        </a:p>
      </dgm:t>
    </dgm:pt>
    <dgm:pt modelId="{D3FD0A2C-D6ED-2A4C-8E5E-16FE3BB4DA3E}" type="pres">
      <dgm:prSet presAssocID="{F55BFBDC-C9B4-0A43-9D95-D3A4E70E7326}" presName="diagram" presStyleCnt="0">
        <dgm:presLayoutVars>
          <dgm:dir/>
          <dgm:resizeHandles val="exact"/>
        </dgm:presLayoutVars>
      </dgm:prSet>
      <dgm:spPr/>
    </dgm:pt>
    <dgm:pt modelId="{86811896-1423-5641-9A24-B91EBFFBC33D}" type="pres">
      <dgm:prSet presAssocID="{5B539DDD-7DEC-9740-B5A2-672158068CDF}" presName="node" presStyleLbl="node1" presStyleIdx="0" presStyleCnt="4">
        <dgm:presLayoutVars>
          <dgm:bulletEnabled val="1"/>
        </dgm:presLayoutVars>
      </dgm:prSet>
      <dgm:spPr/>
    </dgm:pt>
    <dgm:pt modelId="{F7C8C591-05C4-EA43-8CBE-ED2E0EB29986}" type="pres">
      <dgm:prSet presAssocID="{CB39428B-4905-BB40-B6A5-4B97EBA349D2}" presName="sibTrans" presStyleCnt="0"/>
      <dgm:spPr/>
    </dgm:pt>
    <dgm:pt modelId="{F7AA7332-D40C-D746-A4B8-88EDB07374A7}" type="pres">
      <dgm:prSet presAssocID="{12463F59-0FE1-5248-AF54-3675291D4A7D}" presName="node" presStyleLbl="node1" presStyleIdx="1" presStyleCnt="4">
        <dgm:presLayoutVars>
          <dgm:bulletEnabled val="1"/>
        </dgm:presLayoutVars>
      </dgm:prSet>
      <dgm:spPr/>
    </dgm:pt>
    <dgm:pt modelId="{B91C50B3-59D9-FE43-B4BC-418B71CBE0C5}" type="pres">
      <dgm:prSet presAssocID="{5099ABFE-D2B8-9747-B75A-CC33122A3702}" presName="sibTrans" presStyleCnt="0"/>
      <dgm:spPr/>
    </dgm:pt>
    <dgm:pt modelId="{4F3B958B-64A5-354F-A49A-BB7291001B77}" type="pres">
      <dgm:prSet presAssocID="{C28688A7-62F9-CA41-98BB-1C7ABE605940}" presName="node" presStyleLbl="node1" presStyleIdx="2" presStyleCnt="4">
        <dgm:presLayoutVars>
          <dgm:bulletEnabled val="1"/>
        </dgm:presLayoutVars>
      </dgm:prSet>
      <dgm:spPr/>
    </dgm:pt>
    <dgm:pt modelId="{E9642A34-D3DE-1244-8C7D-34CFC21D8015}" type="pres">
      <dgm:prSet presAssocID="{95DDE74E-8B23-6A4F-86E6-BD0CF3A67F29}" presName="sibTrans" presStyleCnt="0"/>
      <dgm:spPr/>
    </dgm:pt>
    <dgm:pt modelId="{0F92BBF9-5576-2141-946A-7614D49B4C24}" type="pres">
      <dgm:prSet presAssocID="{56616E39-59D8-6D47-B894-C75BB2D2DF85}" presName="node" presStyleLbl="node1" presStyleIdx="3" presStyleCnt="4">
        <dgm:presLayoutVars>
          <dgm:bulletEnabled val="1"/>
        </dgm:presLayoutVars>
      </dgm:prSet>
      <dgm:spPr/>
    </dgm:pt>
  </dgm:ptLst>
  <dgm:cxnLst>
    <dgm:cxn modelId="{DBFEFF1B-2837-C743-B9B5-221EC46A43EC}" type="presOf" srcId="{12463F59-0FE1-5248-AF54-3675291D4A7D}" destId="{F7AA7332-D40C-D746-A4B8-88EDB07374A7}" srcOrd="0" destOrd="0" presId="urn:microsoft.com/office/officeart/2005/8/layout/default"/>
    <dgm:cxn modelId="{2FFA0A1C-5119-EE47-BC37-04EEEC7EDD2E}" type="presOf" srcId="{56616E39-59D8-6D47-B894-C75BB2D2DF85}" destId="{0F92BBF9-5576-2141-946A-7614D49B4C24}" srcOrd="0" destOrd="0" presId="urn:microsoft.com/office/officeart/2005/8/layout/default"/>
    <dgm:cxn modelId="{C5DA8061-DEC8-D543-BE92-B60A73C2B492}" type="presOf" srcId="{F55BFBDC-C9B4-0A43-9D95-D3A4E70E7326}" destId="{D3FD0A2C-D6ED-2A4C-8E5E-16FE3BB4DA3E}" srcOrd="0" destOrd="0" presId="urn:microsoft.com/office/officeart/2005/8/layout/default"/>
    <dgm:cxn modelId="{865DC067-C975-544B-BE4E-EEC8FE13B453}" type="presOf" srcId="{5B539DDD-7DEC-9740-B5A2-672158068CDF}" destId="{86811896-1423-5641-9A24-B91EBFFBC33D}" srcOrd="0" destOrd="0" presId="urn:microsoft.com/office/officeart/2005/8/layout/default"/>
    <dgm:cxn modelId="{E0A6AB69-F416-1348-9608-5585A6564EFE}" srcId="{F55BFBDC-C9B4-0A43-9D95-D3A4E70E7326}" destId="{56616E39-59D8-6D47-B894-C75BB2D2DF85}" srcOrd="3" destOrd="0" parTransId="{BC3844EC-F1F6-5C41-ADD3-8698989D3494}" sibTransId="{E9998D77-8484-AA43-AE94-E032C4CCA665}"/>
    <dgm:cxn modelId="{1A746AC6-54E1-D443-8042-51E23511C28D}" srcId="{F55BFBDC-C9B4-0A43-9D95-D3A4E70E7326}" destId="{5B539DDD-7DEC-9740-B5A2-672158068CDF}" srcOrd="0" destOrd="0" parTransId="{80D69755-87C4-974D-B7BD-09CA41EF5B9C}" sibTransId="{CB39428B-4905-BB40-B6A5-4B97EBA349D2}"/>
    <dgm:cxn modelId="{68A8B0D3-5111-8848-B0BB-20970D53DC50}" srcId="{F55BFBDC-C9B4-0A43-9D95-D3A4E70E7326}" destId="{12463F59-0FE1-5248-AF54-3675291D4A7D}" srcOrd="1" destOrd="0" parTransId="{41696F6B-4F4F-8F4A-9A10-F11C1D97216C}" sibTransId="{5099ABFE-D2B8-9747-B75A-CC33122A3702}"/>
    <dgm:cxn modelId="{20579BDA-B566-8248-903E-8282B399508C}" type="presOf" srcId="{C28688A7-62F9-CA41-98BB-1C7ABE605940}" destId="{4F3B958B-64A5-354F-A49A-BB7291001B77}" srcOrd="0" destOrd="0" presId="urn:microsoft.com/office/officeart/2005/8/layout/default"/>
    <dgm:cxn modelId="{0D00CCFB-8573-9D49-A1DE-276078B2955B}" srcId="{F55BFBDC-C9B4-0A43-9D95-D3A4E70E7326}" destId="{C28688A7-62F9-CA41-98BB-1C7ABE605940}" srcOrd="2" destOrd="0" parTransId="{A125D5F6-D30B-5745-9B0E-40422889B277}" sibTransId="{95DDE74E-8B23-6A4F-86E6-BD0CF3A67F29}"/>
    <dgm:cxn modelId="{5551D9C9-2C4D-0D44-9AC8-EE1B63C91500}" type="presParOf" srcId="{D3FD0A2C-D6ED-2A4C-8E5E-16FE3BB4DA3E}" destId="{86811896-1423-5641-9A24-B91EBFFBC33D}" srcOrd="0" destOrd="0" presId="urn:microsoft.com/office/officeart/2005/8/layout/default"/>
    <dgm:cxn modelId="{88F40646-3123-8E40-810E-D4863A46E63A}" type="presParOf" srcId="{D3FD0A2C-D6ED-2A4C-8E5E-16FE3BB4DA3E}" destId="{F7C8C591-05C4-EA43-8CBE-ED2E0EB29986}" srcOrd="1" destOrd="0" presId="urn:microsoft.com/office/officeart/2005/8/layout/default"/>
    <dgm:cxn modelId="{C6EAF908-1A31-7A41-A06E-C609B102E2C9}" type="presParOf" srcId="{D3FD0A2C-D6ED-2A4C-8E5E-16FE3BB4DA3E}" destId="{F7AA7332-D40C-D746-A4B8-88EDB07374A7}" srcOrd="2" destOrd="0" presId="urn:microsoft.com/office/officeart/2005/8/layout/default"/>
    <dgm:cxn modelId="{5D3A73E2-B6AD-1F42-B50A-12E4D1FC1A44}" type="presParOf" srcId="{D3FD0A2C-D6ED-2A4C-8E5E-16FE3BB4DA3E}" destId="{B91C50B3-59D9-FE43-B4BC-418B71CBE0C5}" srcOrd="3" destOrd="0" presId="urn:microsoft.com/office/officeart/2005/8/layout/default"/>
    <dgm:cxn modelId="{054F6FB7-E171-994C-8506-C58BCF5B012A}" type="presParOf" srcId="{D3FD0A2C-D6ED-2A4C-8E5E-16FE3BB4DA3E}" destId="{4F3B958B-64A5-354F-A49A-BB7291001B77}" srcOrd="4" destOrd="0" presId="urn:microsoft.com/office/officeart/2005/8/layout/default"/>
    <dgm:cxn modelId="{DA325273-4BC8-A345-81C8-42305B17E6CB}" type="presParOf" srcId="{D3FD0A2C-D6ED-2A4C-8E5E-16FE3BB4DA3E}" destId="{E9642A34-D3DE-1244-8C7D-34CFC21D8015}" srcOrd="5" destOrd="0" presId="urn:microsoft.com/office/officeart/2005/8/layout/default"/>
    <dgm:cxn modelId="{0E63A887-2477-F743-B87F-2222B279FBE3}" type="presParOf" srcId="{D3FD0A2C-D6ED-2A4C-8E5E-16FE3BB4DA3E}" destId="{0F92BBF9-5576-2141-946A-7614D49B4C2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96BD52-BCD6-2946-BF6D-E269C6B41C90}"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55418AEE-F0AE-F84D-AEA5-0886BABB1A16}">
      <dgm:prSet phldrT="[Texto]"/>
      <dgm:spPr/>
      <dgm:t>
        <a:bodyPr/>
        <a:lstStyle/>
        <a:p>
          <a:r>
            <a:rPr lang="es-ES" dirty="0">
              <a:latin typeface="Montserrat" pitchFamily="2" charset="77"/>
            </a:rPr>
            <a:t>TG&gt; 1500mg/dl. </a:t>
          </a:r>
        </a:p>
      </dgm:t>
    </dgm:pt>
    <dgm:pt modelId="{68D36D6A-82C6-1343-BA4A-14A118233DE2}" type="parTrans" cxnId="{A9064D9F-F025-B046-8C88-023B62DCEF69}">
      <dgm:prSet/>
      <dgm:spPr/>
      <dgm:t>
        <a:bodyPr/>
        <a:lstStyle/>
        <a:p>
          <a:endParaRPr lang="es-ES">
            <a:latin typeface="Montserrat" pitchFamily="2" charset="77"/>
          </a:endParaRPr>
        </a:p>
      </dgm:t>
    </dgm:pt>
    <dgm:pt modelId="{06C75254-1EB1-E545-BAA4-66E292AF7318}" type="sibTrans" cxnId="{A9064D9F-F025-B046-8C88-023B62DCEF69}">
      <dgm:prSet/>
      <dgm:spPr/>
      <dgm:t>
        <a:bodyPr/>
        <a:lstStyle/>
        <a:p>
          <a:endParaRPr lang="es-ES">
            <a:latin typeface="Montserrat" pitchFamily="2" charset="77"/>
          </a:endParaRPr>
        </a:p>
      </dgm:t>
    </dgm:pt>
    <dgm:pt modelId="{355A314A-13BF-0149-B4D6-DA42B75F5CA2}">
      <dgm:prSet phldrT="[Texto]"/>
      <dgm:spPr/>
      <dgm:t>
        <a:bodyPr/>
        <a:lstStyle/>
        <a:p>
          <a:r>
            <a:rPr lang="es-ES" dirty="0">
              <a:latin typeface="Montserrat" pitchFamily="2" charset="77"/>
            </a:rPr>
            <a:t>Dolor abdominal, pancreatitis, xantomas,  arco </a:t>
          </a:r>
          <a:r>
            <a:rPr lang="es-ES" dirty="0" err="1">
              <a:latin typeface="Montserrat" pitchFamily="2" charset="77"/>
            </a:rPr>
            <a:t>coneal</a:t>
          </a:r>
          <a:r>
            <a:rPr lang="es-ES" dirty="0">
              <a:latin typeface="Montserrat" pitchFamily="2" charset="77"/>
            </a:rPr>
            <a:t>.</a:t>
          </a:r>
        </a:p>
      </dgm:t>
    </dgm:pt>
    <dgm:pt modelId="{D3E1CE69-95CB-5D43-99DF-50BDDD351334}" type="parTrans" cxnId="{C69EBDAF-F520-9640-A6EF-DB5BB5F3C07F}">
      <dgm:prSet/>
      <dgm:spPr/>
      <dgm:t>
        <a:bodyPr/>
        <a:lstStyle/>
        <a:p>
          <a:endParaRPr lang="es-ES">
            <a:latin typeface="Montserrat" pitchFamily="2" charset="77"/>
          </a:endParaRPr>
        </a:p>
      </dgm:t>
    </dgm:pt>
    <dgm:pt modelId="{FCBD397C-024D-D04D-A63D-0739296C8F0C}" type="sibTrans" cxnId="{C69EBDAF-F520-9640-A6EF-DB5BB5F3C07F}">
      <dgm:prSet/>
      <dgm:spPr/>
      <dgm:t>
        <a:bodyPr/>
        <a:lstStyle/>
        <a:p>
          <a:endParaRPr lang="es-ES">
            <a:latin typeface="Montserrat" pitchFamily="2" charset="77"/>
          </a:endParaRPr>
        </a:p>
      </dgm:t>
    </dgm:pt>
    <dgm:pt modelId="{A0B76058-9163-544C-92B8-FDD7775E1C3B}">
      <dgm:prSet phldrT="[Texto]"/>
      <dgm:spPr/>
      <dgm:t>
        <a:bodyPr/>
        <a:lstStyle/>
        <a:p>
          <a:r>
            <a:rPr lang="es-ES" dirty="0">
              <a:latin typeface="Montserrat" pitchFamily="2" charset="77"/>
            </a:rPr>
            <a:t>3 condiciones.</a:t>
          </a:r>
        </a:p>
      </dgm:t>
    </dgm:pt>
    <dgm:pt modelId="{9B8D472A-44EC-334C-8862-8B8A096EBB1D}" type="parTrans" cxnId="{94A5E002-3718-CD4C-9264-EF649F048781}">
      <dgm:prSet/>
      <dgm:spPr/>
      <dgm:t>
        <a:bodyPr/>
        <a:lstStyle/>
        <a:p>
          <a:endParaRPr lang="es-ES">
            <a:latin typeface="Montserrat" pitchFamily="2" charset="77"/>
          </a:endParaRPr>
        </a:p>
      </dgm:t>
    </dgm:pt>
    <dgm:pt modelId="{1442D7EF-55AE-9B4A-B0CF-67AC13CA666F}" type="sibTrans" cxnId="{94A5E002-3718-CD4C-9264-EF649F048781}">
      <dgm:prSet/>
      <dgm:spPr/>
      <dgm:t>
        <a:bodyPr/>
        <a:lstStyle/>
        <a:p>
          <a:endParaRPr lang="es-ES">
            <a:latin typeface="Montserrat" pitchFamily="2" charset="77"/>
          </a:endParaRPr>
        </a:p>
      </dgm:t>
    </dgm:pt>
    <dgm:pt modelId="{39F0CB0A-EA37-1D41-9A91-C88B64B99000}">
      <dgm:prSet phldrT="[Texto]"/>
      <dgm:spPr/>
      <dgm:t>
        <a:bodyPr/>
        <a:lstStyle/>
        <a:p>
          <a:r>
            <a:rPr lang="es-ES" dirty="0" err="1">
              <a:latin typeface="Montserrat" pitchFamily="2" charset="77"/>
            </a:rPr>
            <a:t>Quilocrominemia</a:t>
          </a:r>
          <a:r>
            <a:rPr lang="es-ES" dirty="0">
              <a:latin typeface="Montserrat" pitchFamily="2" charset="77"/>
            </a:rPr>
            <a:t> multifactorial:  déficit LPL.</a:t>
          </a:r>
        </a:p>
      </dgm:t>
    </dgm:pt>
    <dgm:pt modelId="{74B437E1-AC59-EC45-A54C-D7399132AA44}" type="parTrans" cxnId="{193BF332-5E8D-6646-B930-FBFC8527BD44}">
      <dgm:prSet/>
      <dgm:spPr/>
      <dgm:t>
        <a:bodyPr/>
        <a:lstStyle/>
        <a:p>
          <a:endParaRPr lang="es-ES">
            <a:latin typeface="Montserrat" pitchFamily="2" charset="77"/>
          </a:endParaRPr>
        </a:p>
      </dgm:t>
    </dgm:pt>
    <dgm:pt modelId="{4A2EB02B-242B-5D42-AEFE-F5972E074B54}" type="sibTrans" cxnId="{193BF332-5E8D-6646-B930-FBFC8527BD44}">
      <dgm:prSet/>
      <dgm:spPr/>
      <dgm:t>
        <a:bodyPr/>
        <a:lstStyle/>
        <a:p>
          <a:endParaRPr lang="es-ES">
            <a:latin typeface="Montserrat" pitchFamily="2" charset="77"/>
          </a:endParaRPr>
        </a:p>
      </dgm:t>
    </dgm:pt>
    <dgm:pt modelId="{38535973-41EC-0648-B990-EA14996138ED}">
      <dgm:prSet phldrT="[Texto]"/>
      <dgm:spPr/>
      <dgm:t>
        <a:bodyPr/>
        <a:lstStyle/>
        <a:p>
          <a:r>
            <a:rPr lang="es-ES" dirty="0" err="1">
              <a:latin typeface="Montserrat" pitchFamily="2" charset="77"/>
            </a:rPr>
            <a:t>Quilocrominemia</a:t>
          </a:r>
          <a:r>
            <a:rPr lang="es-ES" dirty="0">
              <a:latin typeface="Montserrat" pitchFamily="2" charset="77"/>
            </a:rPr>
            <a:t> familiar.</a:t>
          </a:r>
        </a:p>
      </dgm:t>
    </dgm:pt>
    <dgm:pt modelId="{9F4BD340-246B-2F49-830E-BB943931B5B0}" type="parTrans" cxnId="{C35AA248-EE81-DA4B-B818-CBAB2B851E2C}">
      <dgm:prSet/>
      <dgm:spPr/>
      <dgm:t>
        <a:bodyPr/>
        <a:lstStyle/>
        <a:p>
          <a:endParaRPr lang="es-ES">
            <a:latin typeface="Montserrat" pitchFamily="2" charset="77"/>
          </a:endParaRPr>
        </a:p>
      </dgm:t>
    </dgm:pt>
    <dgm:pt modelId="{DEFB22D4-D0EA-F446-98A5-AD0EA06507C5}" type="sibTrans" cxnId="{C35AA248-EE81-DA4B-B818-CBAB2B851E2C}">
      <dgm:prSet/>
      <dgm:spPr/>
      <dgm:t>
        <a:bodyPr/>
        <a:lstStyle/>
        <a:p>
          <a:endParaRPr lang="es-ES">
            <a:latin typeface="Montserrat" pitchFamily="2" charset="77"/>
          </a:endParaRPr>
        </a:p>
      </dgm:t>
    </dgm:pt>
    <dgm:pt modelId="{6618521B-607A-EA4B-8173-1A6ED4D62CEC}">
      <dgm:prSet phldrT="[Texto]"/>
      <dgm:spPr/>
      <dgm:t>
        <a:bodyPr/>
        <a:lstStyle/>
        <a:p>
          <a:r>
            <a:rPr lang="es-ES" dirty="0">
              <a:latin typeface="Montserrat" pitchFamily="2" charset="77"/>
            </a:rPr>
            <a:t>Lipodistrofia familiar parcial.</a:t>
          </a:r>
        </a:p>
      </dgm:t>
    </dgm:pt>
    <dgm:pt modelId="{2FA9F904-2222-6F48-A9FB-4607C26807B8}" type="parTrans" cxnId="{45CF71B4-574C-0046-9B4C-EE65B9121B2D}">
      <dgm:prSet/>
      <dgm:spPr/>
      <dgm:t>
        <a:bodyPr/>
        <a:lstStyle/>
        <a:p>
          <a:endParaRPr lang="es-ES">
            <a:latin typeface="Montserrat" pitchFamily="2" charset="77"/>
          </a:endParaRPr>
        </a:p>
      </dgm:t>
    </dgm:pt>
    <dgm:pt modelId="{17653E8A-12EF-844A-AEA3-AD1DBF35512B}" type="sibTrans" cxnId="{45CF71B4-574C-0046-9B4C-EE65B9121B2D}">
      <dgm:prSet/>
      <dgm:spPr/>
      <dgm:t>
        <a:bodyPr/>
        <a:lstStyle/>
        <a:p>
          <a:endParaRPr lang="es-ES">
            <a:latin typeface="Montserrat" pitchFamily="2" charset="77"/>
          </a:endParaRPr>
        </a:p>
      </dgm:t>
    </dgm:pt>
    <dgm:pt modelId="{3FB408EB-7BDA-2D42-B2A7-DC4B44693636}" type="pres">
      <dgm:prSet presAssocID="{BC96BD52-BCD6-2946-BF6D-E269C6B41C90}" presName="diagram" presStyleCnt="0">
        <dgm:presLayoutVars>
          <dgm:dir/>
          <dgm:resizeHandles val="exact"/>
        </dgm:presLayoutVars>
      </dgm:prSet>
      <dgm:spPr/>
    </dgm:pt>
    <dgm:pt modelId="{106C6E2D-7478-3748-8B22-895041A1BFCA}" type="pres">
      <dgm:prSet presAssocID="{55418AEE-F0AE-F84D-AEA5-0886BABB1A16}" presName="node" presStyleLbl="node1" presStyleIdx="0" presStyleCnt="6">
        <dgm:presLayoutVars>
          <dgm:bulletEnabled val="1"/>
        </dgm:presLayoutVars>
      </dgm:prSet>
      <dgm:spPr/>
    </dgm:pt>
    <dgm:pt modelId="{04A6B3A8-76A9-1F48-AF1E-5881A6AD3C60}" type="pres">
      <dgm:prSet presAssocID="{06C75254-1EB1-E545-BAA4-66E292AF7318}" presName="sibTrans" presStyleCnt="0"/>
      <dgm:spPr/>
    </dgm:pt>
    <dgm:pt modelId="{0455A10F-EE4B-AF4E-B705-4CE5BBC0F45F}" type="pres">
      <dgm:prSet presAssocID="{355A314A-13BF-0149-B4D6-DA42B75F5CA2}" presName="node" presStyleLbl="node1" presStyleIdx="1" presStyleCnt="6">
        <dgm:presLayoutVars>
          <dgm:bulletEnabled val="1"/>
        </dgm:presLayoutVars>
      </dgm:prSet>
      <dgm:spPr/>
    </dgm:pt>
    <dgm:pt modelId="{B6485B40-3D0D-4E4C-81E7-A0D0339A6F4B}" type="pres">
      <dgm:prSet presAssocID="{FCBD397C-024D-D04D-A63D-0739296C8F0C}" presName="sibTrans" presStyleCnt="0"/>
      <dgm:spPr/>
    </dgm:pt>
    <dgm:pt modelId="{88829B8C-AA52-C84B-AD59-31B44B353790}" type="pres">
      <dgm:prSet presAssocID="{A0B76058-9163-544C-92B8-FDD7775E1C3B}" presName="node" presStyleLbl="node1" presStyleIdx="2" presStyleCnt="6">
        <dgm:presLayoutVars>
          <dgm:bulletEnabled val="1"/>
        </dgm:presLayoutVars>
      </dgm:prSet>
      <dgm:spPr/>
    </dgm:pt>
    <dgm:pt modelId="{F4DB6DA7-5ED9-2845-BE34-4FBCA223E46A}" type="pres">
      <dgm:prSet presAssocID="{1442D7EF-55AE-9B4A-B0CF-67AC13CA666F}" presName="sibTrans" presStyleCnt="0"/>
      <dgm:spPr/>
    </dgm:pt>
    <dgm:pt modelId="{F16111C0-4C4B-F846-9E3B-50EE1CCA4EF3}" type="pres">
      <dgm:prSet presAssocID="{39F0CB0A-EA37-1D41-9A91-C88B64B99000}" presName="node" presStyleLbl="node1" presStyleIdx="3" presStyleCnt="6">
        <dgm:presLayoutVars>
          <dgm:bulletEnabled val="1"/>
        </dgm:presLayoutVars>
      </dgm:prSet>
      <dgm:spPr/>
    </dgm:pt>
    <dgm:pt modelId="{C20F37F3-BC29-EB4C-8755-851B37467991}" type="pres">
      <dgm:prSet presAssocID="{4A2EB02B-242B-5D42-AEFE-F5972E074B54}" presName="sibTrans" presStyleCnt="0"/>
      <dgm:spPr/>
    </dgm:pt>
    <dgm:pt modelId="{3D56F704-96CE-2745-BE18-002FD34E0F8C}" type="pres">
      <dgm:prSet presAssocID="{38535973-41EC-0648-B990-EA14996138ED}" presName="node" presStyleLbl="node1" presStyleIdx="4" presStyleCnt="6">
        <dgm:presLayoutVars>
          <dgm:bulletEnabled val="1"/>
        </dgm:presLayoutVars>
      </dgm:prSet>
      <dgm:spPr/>
    </dgm:pt>
    <dgm:pt modelId="{0E60A5C1-8595-0648-90A0-837E0187174A}" type="pres">
      <dgm:prSet presAssocID="{DEFB22D4-D0EA-F446-98A5-AD0EA06507C5}" presName="sibTrans" presStyleCnt="0"/>
      <dgm:spPr/>
    </dgm:pt>
    <dgm:pt modelId="{87732544-24CF-F544-985F-E6FA81D50828}" type="pres">
      <dgm:prSet presAssocID="{6618521B-607A-EA4B-8173-1A6ED4D62CEC}" presName="node" presStyleLbl="node1" presStyleIdx="5" presStyleCnt="6">
        <dgm:presLayoutVars>
          <dgm:bulletEnabled val="1"/>
        </dgm:presLayoutVars>
      </dgm:prSet>
      <dgm:spPr/>
    </dgm:pt>
  </dgm:ptLst>
  <dgm:cxnLst>
    <dgm:cxn modelId="{94A5E002-3718-CD4C-9264-EF649F048781}" srcId="{BC96BD52-BCD6-2946-BF6D-E269C6B41C90}" destId="{A0B76058-9163-544C-92B8-FDD7775E1C3B}" srcOrd="2" destOrd="0" parTransId="{9B8D472A-44EC-334C-8862-8B8A096EBB1D}" sibTransId="{1442D7EF-55AE-9B4A-B0CF-67AC13CA666F}"/>
    <dgm:cxn modelId="{193BF332-5E8D-6646-B930-FBFC8527BD44}" srcId="{BC96BD52-BCD6-2946-BF6D-E269C6B41C90}" destId="{39F0CB0A-EA37-1D41-9A91-C88B64B99000}" srcOrd="3" destOrd="0" parTransId="{74B437E1-AC59-EC45-A54C-D7399132AA44}" sibTransId="{4A2EB02B-242B-5D42-AEFE-F5972E074B54}"/>
    <dgm:cxn modelId="{2362675D-A644-CA44-9744-74DB9DE4EA4C}" type="presOf" srcId="{55418AEE-F0AE-F84D-AEA5-0886BABB1A16}" destId="{106C6E2D-7478-3748-8B22-895041A1BFCA}" srcOrd="0" destOrd="0" presId="urn:microsoft.com/office/officeart/2005/8/layout/default"/>
    <dgm:cxn modelId="{47994048-42D0-0F45-92CB-E42188896B60}" type="presOf" srcId="{6618521B-607A-EA4B-8173-1A6ED4D62CEC}" destId="{87732544-24CF-F544-985F-E6FA81D50828}" srcOrd="0" destOrd="0" presId="urn:microsoft.com/office/officeart/2005/8/layout/default"/>
    <dgm:cxn modelId="{C35AA248-EE81-DA4B-B818-CBAB2B851E2C}" srcId="{BC96BD52-BCD6-2946-BF6D-E269C6B41C90}" destId="{38535973-41EC-0648-B990-EA14996138ED}" srcOrd="4" destOrd="0" parTransId="{9F4BD340-246B-2F49-830E-BB943931B5B0}" sibTransId="{DEFB22D4-D0EA-F446-98A5-AD0EA06507C5}"/>
    <dgm:cxn modelId="{ADF78955-8A94-6142-99B0-AC2FD2B232E6}" type="presOf" srcId="{38535973-41EC-0648-B990-EA14996138ED}" destId="{3D56F704-96CE-2745-BE18-002FD34E0F8C}" srcOrd="0" destOrd="0" presId="urn:microsoft.com/office/officeart/2005/8/layout/default"/>
    <dgm:cxn modelId="{BC161A7E-7E38-3D48-9F08-2553AEFF7E2E}" type="presOf" srcId="{355A314A-13BF-0149-B4D6-DA42B75F5CA2}" destId="{0455A10F-EE4B-AF4E-B705-4CE5BBC0F45F}" srcOrd="0" destOrd="0" presId="urn:microsoft.com/office/officeart/2005/8/layout/default"/>
    <dgm:cxn modelId="{2EC7DE91-AB10-DB48-BCB1-919784169801}" type="presOf" srcId="{39F0CB0A-EA37-1D41-9A91-C88B64B99000}" destId="{F16111C0-4C4B-F846-9E3B-50EE1CCA4EF3}" srcOrd="0" destOrd="0" presId="urn:microsoft.com/office/officeart/2005/8/layout/default"/>
    <dgm:cxn modelId="{A9064D9F-F025-B046-8C88-023B62DCEF69}" srcId="{BC96BD52-BCD6-2946-BF6D-E269C6B41C90}" destId="{55418AEE-F0AE-F84D-AEA5-0886BABB1A16}" srcOrd="0" destOrd="0" parTransId="{68D36D6A-82C6-1343-BA4A-14A118233DE2}" sibTransId="{06C75254-1EB1-E545-BAA4-66E292AF7318}"/>
    <dgm:cxn modelId="{C69EBDAF-F520-9640-A6EF-DB5BB5F3C07F}" srcId="{BC96BD52-BCD6-2946-BF6D-E269C6B41C90}" destId="{355A314A-13BF-0149-B4D6-DA42B75F5CA2}" srcOrd="1" destOrd="0" parTransId="{D3E1CE69-95CB-5D43-99DF-50BDDD351334}" sibTransId="{FCBD397C-024D-D04D-A63D-0739296C8F0C}"/>
    <dgm:cxn modelId="{45CF71B4-574C-0046-9B4C-EE65B9121B2D}" srcId="{BC96BD52-BCD6-2946-BF6D-E269C6B41C90}" destId="{6618521B-607A-EA4B-8173-1A6ED4D62CEC}" srcOrd="5" destOrd="0" parTransId="{2FA9F904-2222-6F48-A9FB-4607C26807B8}" sibTransId="{17653E8A-12EF-844A-AEA3-AD1DBF35512B}"/>
    <dgm:cxn modelId="{9BCB14C6-C329-164F-9159-AF9EE33D96F6}" type="presOf" srcId="{BC96BD52-BCD6-2946-BF6D-E269C6B41C90}" destId="{3FB408EB-7BDA-2D42-B2A7-DC4B44693636}" srcOrd="0" destOrd="0" presId="urn:microsoft.com/office/officeart/2005/8/layout/default"/>
    <dgm:cxn modelId="{380214F8-10B5-3548-B2D5-1ED6F09CE409}" type="presOf" srcId="{A0B76058-9163-544C-92B8-FDD7775E1C3B}" destId="{88829B8C-AA52-C84B-AD59-31B44B353790}" srcOrd="0" destOrd="0" presId="urn:microsoft.com/office/officeart/2005/8/layout/default"/>
    <dgm:cxn modelId="{BC98A126-2990-5243-946D-4B9C3DA41C77}" type="presParOf" srcId="{3FB408EB-7BDA-2D42-B2A7-DC4B44693636}" destId="{106C6E2D-7478-3748-8B22-895041A1BFCA}" srcOrd="0" destOrd="0" presId="urn:microsoft.com/office/officeart/2005/8/layout/default"/>
    <dgm:cxn modelId="{6F7C8041-538E-AD40-8260-DDD8B7A0C85C}" type="presParOf" srcId="{3FB408EB-7BDA-2D42-B2A7-DC4B44693636}" destId="{04A6B3A8-76A9-1F48-AF1E-5881A6AD3C60}" srcOrd="1" destOrd="0" presId="urn:microsoft.com/office/officeart/2005/8/layout/default"/>
    <dgm:cxn modelId="{DFE98483-CA24-0F48-B90D-CD219F13A116}" type="presParOf" srcId="{3FB408EB-7BDA-2D42-B2A7-DC4B44693636}" destId="{0455A10F-EE4B-AF4E-B705-4CE5BBC0F45F}" srcOrd="2" destOrd="0" presId="urn:microsoft.com/office/officeart/2005/8/layout/default"/>
    <dgm:cxn modelId="{2C09CCFA-1A25-624C-8AFF-CE5B79E06705}" type="presParOf" srcId="{3FB408EB-7BDA-2D42-B2A7-DC4B44693636}" destId="{B6485B40-3D0D-4E4C-81E7-A0D0339A6F4B}" srcOrd="3" destOrd="0" presId="urn:microsoft.com/office/officeart/2005/8/layout/default"/>
    <dgm:cxn modelId="{8DAE18EA-A0C0-864A-BDAE-824C90B78FBD}" type="presParOf" srcId="{3FB408EB-7BDA-2D42-B2A7-DC4B44693636}" destId="{88829B8C-AA52-C84B-AD59-31B44B353790}" srcOrd="4" destOrd="0" presId="urn:microsoft.com/office/officeart/2005/8/layout/default"/>
    <dgm:cxn modelId="{D712DF80-77BB-E340-810A-76BD3469A109}" type="presParOf" srcId="{3FB408EB-7BDA-2D42-B2A7-DC4B44693636}" destId="{F4DB6DA7-5ED9-2845-BE34-4FBCA223E46A}" srcOrd="5" destOrd="0" presId="urn:microsoft.com/office/officeart/2005/8/layout/default"/>
    <dgm:cxn modelId="{AA54B71A-74EF-6248-A546-7C639907356F}" type="presParOf" srcId="{3FB408EB-7BDA-2D42-B2A7-DC4B44693636}" destId="{F16111C0-4C4B-F846-9E3B-50EE1CCA4EF3}" srcOrd="6" destOrd="0" presId="urn:microsoft.com/office/officeart/2005/8/layout/default"/>
    <dgm:cxn modelId="{0B005285-39C1-4141-8FFF-5229A0957550}" type="presParOf" srcId="{3FB408EB-7BDA-2D42-B2A7-DC4B44693636}" destId="{C20F37F3-BC29-EB4C-8755-851B37467991}" srcOrd="7" destOrd="0" presId="urn:microsoft.com/office/officeart/2005/8/layout/default"/>
    <dgm:cxn modelId="{B68C52FF-D00E-A245-AEAF-817D333B3E77}" type="presParOf" srcId="{3FB408EB-7BDA-2D42-B2A7-DC4B44693636}" destId="{3D56F704-96CE-2745-BE18-002FD34E0F8C}" srcOrd="8" destOrd="0" presId="urn:microsoft.com/office/officeart/2005/8/layout/default"/>
    <dgm:cxn modelId="{0C04CC60-D7C2-5A4A-B8DB-07EEDCEE7329}" type="presParOf" srcId="{3FB408EB-7BDA-2D42-B2A7-DC4B44693636}" destId="{0E60A5C1-8595-0648-90A0-837E0187174A}" srcOrd="9" destOrd="0" presId="urn:microsoft.com/office/officeart/2005/8/layout/default"/>
    <dgm:cxn modelId="{EFB24CA9-F564-8A4E-A858-4F42F38F3C9F}" type="presParOf" srcId="{3FB408EB-7BDA-2D42-B2A7-DC4B44693636}" destId="{87732544-24CF-F544-985F-E6FA81D5082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E00D54-9559-EF4F-900B-C67A5033F6CC}"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E3DDFA90-E54B-0045-A32F-FFC5D812CAE6}">
      <dgm:prSet phldrT="[Texto]"/>
      <dgm:spPr/>
      <dgm:t>
        <a:bodyPr/>
        <a:lstStyle/>
        <a:p>
          <a:r>
            <a:rPr lang="es-ES" dirty="0">
              <a:latin typeface="Montserrat" pitchFamily="2" charset="77"/>
            </a:rPr>
            <a:t>HTG moderada: modificar riesgo cardiovascular.</a:t>
          </a:r>
        </a:p>
      </dgm:t>
    </dgm:pt>
    <dgm:pt modelId="{AB0A75CB-BFF4-F74B-A385-AA0F4B08E648}" type="parTrans" cxnId="{E8D30002-72E9-DF45-B3A5-D254A88B2F9C}">
      <dgm:prSet/>
      <dgm:spPr/>
      <dgm:t>
        <a:bodyPr/>
        <a:lstStyle/>
        <a:p>
          <a:endParaRPr lang="es-ES">
            <a:latin typeface="Montserrat" pitchFamily="2" charset="77"/>
          </a:endParaRPr>
        </a:p>
      </dgm:t>
    </dgm:pt>
    <dgm:pt modelId="{2B1C8593-A12D-D24B-8155-2C8DD49E6094}" type="sibTrans" cxnId="{E8D30002-72E9-DF45-B3A5-D254A88B2F9C}">
      <dgm:prSet/>
      <dgm:spPr/>
      <dgm:t>
        <a:bodyPr/>
        <a:lstStyle/>
        <a:p>
          <a:endParaRPr lang="es-ES">
            <a:latin typeface="Montserrat" pitchFamily="2" charset="77"/>
          </a:endParaRPr>
        </a:p>
      </dgm:t>
    </dgm:pt>
    <dgm:pt modelId="{BAAD9E2D-6E8B-DD45-AAE8-A9DFD8EBEEC4}">
      <dgm:prSet phldrT="[Texto]"/>
      <dgm:spPr/>
      <dgm:t>
        <a:bodyPr/>
        <a:lstStyle/>
        <a:p>
          <a:r>
            <a:rPr lang="es-ES" dirty="0">
              <a:latin typeface="Montserrat" pitchFamily="2" charset="77"/>
            </a:rPr>
            <a:t>No como monoterapia en HTG grave.</a:t>
          </a:r>
        </a:p>
      </dgm:t>
    </dgm:pt>
    <dgm:pt modelId="{D93B0E1E-A582-C64D-A728-C9834FC44EF2}" type="parTrans" cxnId="{DFC627D1-62D4-0A43-AC3C-5344C8E6A83C}">
      <dgm:prSet/>
      <dgm:spPr/>
      <dgm:t>
        <a:bodyPr/>
        <a:lstStyle/>
        <a:p>
          <a:endParaRPr lang="es-ES">
            <a:latin typeface="Montserrat" pitchFamily="2" charset="77"/>
          </a:endParaRPr>
        </a:p>
      </dgm:t>
    </dgm:pt>
    <dgm:pt modelId="{CCA2C567-DA4B-1040-BF49-EABBCC592EFC}" type="sibTrans" cxnId="{DFC627D1-62D4-0A43-AC3C-5344C8E6A83C}">
      <dgm:prSet/>
      <dgm:spPr/>
      <dgm:t>
        <a:bodyPr/>
        <a:lstStyle/>
        <a:p>
          <a:endParaRPr lang="es-ES">
            <a:latin typeface="Montserrat" pitchFamily="2" charset="77"/>
          </a:endParaRPr>
        </a:p>
      </dgm:t>
    </dgm:pt>
    <dgm:pt modelId="{72FC8B2A-91D7-7142-8767-2BE1BCCB911B}">
      <dgm:prSet phldrT="[Texto]"/>
      <dgm:spPr/>
      <dgm:t>
        <a:bodyPr/>
        <a:lstStyle/>
        <a:p>
          <a:r>
            <a:rPr lang="es-ES" dirty="0">
              <a:latin typeface="Montserrat" pitchFamily="2" charset="77"/>
            </a:rPr>
            <a:t>Disminución de TG: 10% – 15%. </a:t>
          </a:r>
        </a:p>
        <a:p>
          <a:r>
            <a:rPr lang="es-ES" dirty="0">
              <a:latin typeface="Montserrat" pitchFamily="2" charset="77"/>
            </a:rPr>
            <a:t>Dosis dependiente. </a:t>
          </a:r>
        </a:p>
      </dgm:t>
    </dgm:pt>
    <dgm:pt modelId="{548BD691-A144-FF4E-BFD6-47C979089286}" type="parTrans" cxnId="{EC31E96D-970C-D549-B053-E8F8D41486CA}">
      <dgm:prSet/>
      <dgm:spPr/>
      <dgm:t>
        <a:bodyPr/>
        <a:lstStyle/>
        <a:p>
          <a:endParaRPr lang="es-ES">
            <a:latin typeface="Montserrat" pitchFamily="2" charset="77"/>
          </a:endParaRPr>
        </a:p>
      </dgm:t>
    </dgm:pt>
    <dgm:pt modelId="{4AACA22E-E2AF-B74F-AB5E-C78FE5F2C908}" type="sibTrans" cxnId="{EC31E96D-970C-D549-B053-E8F8D41486CA}">
      <dgm:prSet/>
      <dgm:spPr/>
      <dgm:t>
        <a:bodyPr/>
        <a:lstStyle/>
        <a:p>
          <a:endParaRPr lang="es-ES">
            <a:latin typeface="Montserrat" pitchFamily="2" charset="77"/>
          </a:endParaRPr>
        </a:p>
      </dgm:t>
    </dgm:pt>
    <dgm:pt modelId="{2CA5B6A8-2F9D-5D48-BD2F-F588E60CA4E4}">
      <dgm:prSet phldrT="[Texto]"/>
      <dgm:spPr/>
      <dgm:t>
        <a:bodyPr/>
        <a:lstStyle/>
        <a:p>
          <a:r>
            <a:rPr lang="es-ES" dirty="0">
              <a:latin typeface="Montserrat" pitchFamily="2" charset="77"/>
            </a:rPr>
            <a:t>Atorvastatina 80mg, Rosuvastatina 40mg : 25 -30%.</a:t>
          </a:r>
        </a:p>
      </dgm:t>
    </dgm:pt>
    <dgm:pt modelId="{679312EE-EDE4-8447-858D-C109F90BAC7F}" type="parTrans" cxnId="{6AE260A1-FDA9-4041-BE48-2A31DED3DCFE}">
      <dgm:prSet/>
      <dgm:spPr/>
      <dgm:t>
        <a:bodyPr/>
        <a:lstStyle/>
        <a:p>
          <a:endParaRPr lang="es-ES">
            <a:latin typeface="Montserrat" pitchFamily="2" charset="77"/>
          </a:endParaRPr>
        </a:p>
      </dgm:t>
    </dgm:pt>
    <dgm:pt modelId="{9428F252-B5DB-1447-9A0B-4385601DDA5F}" type="sibTrans" cxnId="{6AE260A1-FDA9-4041-BE48-2A31DED3DCFE}">
      <dgm:prSet/>
      <dgm:spPr/>
      <dgm:t>
        <a:bodyPr/>
        <a:lstStyle/>
        <a:p>
          <a:endParaRPr lang="es-ES">
            <a:latin typeface="Montserrat" pitchFamily="2" charset="77"/>
          </a:endParaRPr>
        </a:p>
      </dgm:t>
    </dgm:pt>
    <dgm:pt modelId="{7F46EE51-328F-D64A-951D-C73977172B49}" type="pres">
      <dgm:prSet presAssocID="{6CE00D54-9559-EF4F-900B-C67A5033F6CC}" presName="diagram" presStyleCnt="0">
        <dgm:presLayoutVars>
          <dgm:dir/>
          <dgm:resizeHandles val="exact"/>
        </dgm:presLayoutVars>
      </dgm:prSet>
      <dgm:spPr/>
    </dgm:pt>
    <dgm:pt modelId="{EDDE46FF-8A27-4343-A14F-7EDFA2C382A7}" type="pres">
      <dgm:prSet presAssocID="{E3DDFA90-E54B-0045-A32F-FFC5D812CAE6}" presName="node" presStyleLbl="node1" presStyleIdx="0" presStyleCnt="4">
        <dgm:presLayoutVars>
          <dgm:bulletEnabled val="1"/>
        </dgm:presLayoutVars>
      </dgm:prSet>
      <dgm:spPr/>
    </dgm:pt>
    <dgm:pt modelId="{7A474A92-0466-8840-AC30-13940723429A}" type="pres">
      <dgm:prSet presAssocID="{2B1C8593-A12D-D24B-8155-2C8DD49E6094}" presName="sibTrans" presStyleCnt="0"/>
      <dgm:spPr/>
    </dgm:pt>
    <dgm:pt modelId="{1BE7DC2A-DB7E-F842-A89A-CB82C1FA901B}" type="pres">
      <dgm:prSet presAssocID="{BAAD9E2D-6E8B-DD45-AAE8-A9DFD8EBEEC4}" presName="node" presStyleLbl="node1" presStyleIdx="1" presStyleCnt="4">
        <dgm:presLayoutVars>
          <dgm:bulletEnabled val="1"/>
        </dgm:presLayoutVars>
      </dgm:prSet>
      <dgm:spPr/>
    </dgm:pt>
    <dgm:pt modelId="{8A3535C6-5D2F-734B-8490-B64CFD3126D3}" type="pres">
      <dgm:prSet presAssocID="{CCA2C567-DA4B-1040-BF49-EABBCC592EFC}" presName="sibTrans" presStyleCnt="0"/>
      <dgm:spPr/>
    </dgm:pt>
    <dgm:pt modelId="{7DA79A40-DDE5-8E47-AB4B-2C38C5F49CB8}" type="pres">
      <dgm:prSet presAssocID="{72FC8B2A-91D7-7142-8767-2BE1BCCB911B}" presName="node" presStyleLbl="node1" presStyleIdx="2" presStyleCnt="4">
        <dgm:presLayoutVars>
          <dgm:bulletEnabled val="1"/>
        </dgm:presLayoutVars>
      </dgm:prSet>
      <dgm:spPr/>
    </dgm:pt>
    <dgm:pt modelId="{49C99C81-E8B3-0E4E-8EB8-8F85425454ED}" type="pres">
      <dgm:prSet presAssocID="{4AACA22E-E2AF-B74F-AB5E-C78FE5F2C908}" presName="sibTrans" presStyleCnt="0"/>
      <dgm:spPr/>
    </dgm:pt>
    <dgm:pt modelId="{DCB7F7F3-2109-704B-B794-7C5EB619B3BE}" type="pres">
      <dgm:prSet presAssocID="{2CA5B6A8-2F9D-5D48-BD2F-F588E60CA4E4}" presName="node" presStyleLbl="node1" presStyleIdx="3" presStyleCnt="4">
        <dgm:presLayoutVars>
          <dgm:bulletEnabled val="1"/>
        </dgm:presLayoutVars>
      </dgm:prSet>
      <dgm:spPr/>
    </dgm:pt>
  </dgm:ptLst>
  <dgm:cxnLst>
    <dgm:cxn modelId="{E8D30002-72E9-DF45-B3A5-D254A88B2F9C}" srcId="{6CE00D54-9559-EF4F-900B-C67A5033F6CC}" destId="{E3DDFA90-E54B-0045-A32F-FFC5D812CAE6}" srcOrd="0" destOrd="0" parTransId="{AB0A75CB-BFF4-F74B-A385-AA0F4B08E648}" sibTransId="{2B1C8593-A12D-D24B-8155-2C8DD49E6094}"/>
    <dgm:cxn modelId="{680ED41E-7065-504E-9DAE-07DC56582D91}" type="presOf" srcId="{BAAD9E2D-6E8B-DD45-AAE8-A9DFD8EBEEC4}" destId="{1BE7DC2A-DB7E-F842-A89A-CB82C1FA901B}" srcOrd="0" destOrd="0" presId="urn:microsoft.com/office/officeart/2005/8/layout/default"/>
    <dgm:cxn modelId="{A781B42A-B61A-E549-AB23-F829B027446C}" type="presOf" srcId="{2CA5B6A8-2F9D-5D48-BD2F-F588E60CA4E4}" destId="{DCB7F7F3-2109-704B-B794-7C5EB619B3BE}" srcOrd="0" destOrd="0" presId="urn:microsoft.com/office/officeart/2005/8/layout/default"/>
    <dgm:cxn modelId="{EC31E96D-970C-D549-B053-E8F8D41486CA}" srcId="{6CE00D54-9559-EF4F-900B-C67A5033F6CC}" destId="{72FC8B2A-91D7-7142-8767-2BE1BCCB911B}" srcOrd="2" destOrd="0" parTransId="{548BD691-A144-FF4E-BFD6-47C979089286}" sibTransId="{4AACA22E-E2AF-B74F-AB5E-C78FE5F2C908}"/>
    <dgm:cxn modelId="{6AE260A1-FDA9-4041-BE48-2A31DED3DCFE}" srcId="{6CE00D54-9559-EF4F-900B-C67A5033F6CC}" destId="{2CA5B6A8-2F9D-5D48-BD2F-F588E60CA4E4}" srcOrd="3" destOrd="0" parTransId="{679312EE-EDE4-8447-858D-C109F90BAC7F}" sibTransId="{9428F252-B5DB-1447-9A0B-4385601DDA5F}"/>
    <dgm:cxn modelId="{36EE58AB-DCDB-E44F-816E-9F28C175A844}" type="presOf" srcId="{72FC8B2A-91D7-7142-8767-2BE1BCCB911B}" destId="{7DA79A40-DDE5-8E47-AB4B-2C38C5F49CB8}" srcOrd="0" destOrd="0" presId="urn:microsoft.com/office/officeart/2005/8/layout/default"/>
    <dgm:cxn modelId="{F237A9BF-AEB0-B742-ADBA-867168951525}" type="presOf" srcId="{6CE00D54-9559-EF4F-900B-C67A5033F6CC}" destId="{7F46EE51-328F-D64A-951D-C73977172B49}" srcOrd="0" destOrd="0" presId="urn:microsoft.com/office/officeart/2005/8/layout/default"/>
    <dgm:cxn modelId="{DFC627D1-62D4-0A43-AC3C-5344C8E6A83C}" srcId="{6CE00D54-9559-EF4F-900B-C67A5033F6CC}" destId="{BAAD9E2D-6E8B-DD45-AAE8-A9DFD8EBEEC4}" srcOrd="1" destOrd="0" parTransId="{D93B0E1E-A582-C64D-A728-C9834FC44EF2}" sibTransId="{CCA2C567-DA4B-1040-BF49-EABBCC592EFC}"/>
    <dgm:cxn modelId="{46EEDBD1-683E-C142-BE66-EE0CF569E282}" type="presOf" srcId="{E3DDFA90-E54B-0045-A32F-FFC5D812CAE6}" destId="{EDDE46FF-8A27-4343-A14F-7EDFA2C382A7}" srcOrd="0" destOrd="0" presId="urn:microsoft.com/office/officeart/2005/8/layout/default"/>
    <dgm:cxn modelId="{68BE94EE-4AF5-004C-AF2A-0EFA33326B69}" type="presParOf" srcId="{7F46EE51-328F-D64A-951D-C73977172B49}" destId="{EDDE46FF-8A27-4343-A14F-7EDFA2C382A7}" srcOrd="0" destOrd="0" presId="urn:microsoft.com/office/officeart/2005/8/layout/default"/>
    <dgm:cxn modelId="{2D59C39D-02BB-1441-91E0-0ED8987D22DD}" type="presParOf" srcId="{7F46EE51-328F-D64A-951D-C73977172B49}" destId="{7A474A92-0466-8840-AC30-13940723429A}" srcOrd="1" destOrd="0" presId="urn:microsoft.com/office/officeart/2005/8/layout/default"/>
    <dgm:cxn modelId="{65624F65-DC0E-644A-8CC4-834D7AEA1079}" type="presParOf" srcId="{7F46EE51-328F-D64A-951D-C73977172B49}" destId="{1BE7DC2A-DB7E-F842-A89A-CB82C1FA901B}" srcOrd="2" destOrd="0" presId="urn:microsoft.com/office/officeart/2005/8/layout/default"/>
    <dgm:cxn modelId="{E8CBCB48-2F5E-FD44-9B0B-4219EA00AF5D}" type="presParOf" srcId="{7F46EE51-328F-D64A-951D-C73977172B49}" destId="{8A3535C6-5D2F-734B-8490-B64CFD3126D3}" srcOrd="3" destOrd="0" presId="urn:microsoft.com/office/officeart/2005/8/layout/default"/>
    <dgm:cxn modelId="{A3BD95F1-DD06-284D-888C-009E0CE1F0D1}" type="presParOf" srcId="{7F46EE51-328F-D64A-951D-C73977172B49}" destId="{7DA79A40-DDE5-8E47-AB4B-2C38C5F49CB8}" srcOrd="4" destOrd="0" presId="urn:microsoft.com/office/officeart/2005/8/layout/default"/>
    <dgm:cxn modelId="{CE3955E3-6157-5345-B4F8-C30AD6108E58}" type="presParOf" srcId="{7F46EE51-328F-D64A-951D-C73977172B49}" destId="{49C99C81-E8B3-0E4E-8EB8-8F85425454ED}" srcOrd="5" destOrd="0" presId="urn:microsoft.com/office/officeart/2005/8/layout/default"/>
    <dgm:cxn modelId="{B96A65BC-9F81-344A-AF84-BA5C8BCFF1C0}" type="presParOf" srcId="{7F46EE51-328F-D64A-951D-C73977172B49}" destId="{DCB7F7F3-2109-704B-B794-7C5EB619B3B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D1CC9-A2C7-DD41-BACE-8A46E2A1CD4B}"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s-ES"/>
        </a:p>
      </dgm:t>
    </dgm:pt>
    <dgm:pt modelId="{B07CCFB0-C566-794D-87AB-21A23FDE33E4}">
      <dgm:prSet phldrT="[Texto]"/>
      <dgm:spPr/>
      <dgm:t>
        <a:bodyPr/>
        <a:lstStyle/>
        <a:p>
          <a:r>
            <a:rPr lang="es-ES" dirty="0">
              <a:latin typeface="Montserrat" pitchFamily="2" charset="77"/>
            </a:rPr>
            <a:t>Agonista de PPAR.</a:t>
          </a:r>
        </a:p>
      </dgm:t>
    </dgm:pt>
    <dgm:pt modelId="{E929E016-EF2E-AB4D-B27C-4DE2B2A41EC9}" type="parTrans" cxnId="{2DE71CFC-36F0-D34A-8125-D3BBDE5FE249}">
      <dgm:prSet/>
      <dgm:spPr/>
      <dgm:t>
        <a:bodyPr/>
        <a:lstStyle/>
        <a:p>
          <a:endParaRPr lang="es-ES">
            <a:latin typeface="Montserrat" pitchFamily="2" charset="77"/>
          </a:endParaRPr>
        </a:p>
      </dgm:t>
    </dgm:pt>
    <dgm:pt modelId="{3311FAE7-6388-814B-A7BD-D4F28E21C4CB}" type="sibTrans" cxnId="{2DE71CFC-36F0-D34A-8125-D3BBDE5FE249}">
      <dgm:prSet/>
      <dgm:spPr/>
      <dgm:t>
        <a:bodyPr/>
        <a:lstStyle/>
        <a:p>
          <a:endParaRPr lang="es-ES">
            <a:latin typeface="Montserrat" pitchFamily="2" charset="77"/>
          </a:endParaRPr>
        </a:p>
      </dgm:t>
    </dgm:pt>
    <dgm:pt modelId="{50735E58-9A63-5E41-9EDB-53AACDC2AE72}">
      <dgm:prSet phldrT="[Texto]"/>
      <dgm:spPr/>
      <dgm:t>
        <a:bodyPr/>
        <a:lstStyle/>
        <a:p>
          <a:r>
            <a:rPr lang="es-ES" dirty="0">
              <a:latin typeface="Montserrat" pitchFamily="2" charset="77"/>
            </a:rPr>
            <a:t>Aumentan la beta oxidación. </a:t>
          </a:r>
        </a:p>
        <a:p>
          <a:r>
            <a:rPr lang="es-ES" dirty="0">
              <a:latin typeface="Montserrat" pitchFamily="2" charset="77"/>
            </a:rPr>
            <a:t>Aumentan la síntesis de LPL.</a:t>
          </a:r>
        </a:p>
      </dgm:t>
    </dgm:pt>
    <dgm:pt modelId="{27FF8213-E0B1-3A41-A458-95436F390BAC}" type="parTrans" cxnId="{B6C8AD11-2028-4D41-A109-F579028B830D}">
      <dgm:prSet/>
      <dgm:spPr/>
      <dgm:t>
        <a:bodyPr/>
        <a:lstStyle/>
        <a:p>
          <a:endParaRPr lang="es-ES">
            <a:latin typeface="Montserrat" pitchFamily="2" charset="77"/>
          </a:endParaRPr>
        </a:p>
      </dgm:t>
    </dgm:pt>
    <dgm:pt modelId="{139AB5FA-EFED-DF46-9C19-C6A3FC198DE0}" type="sibTrans" cxnId="{B6C8AD11-2028-4D41-A109-F579028B830D}">
      <dgm:prSet/>
      <dgm:spPr/>
      <dgm:t>
        <a:bodyPr/>
        <a:lstStyle/>
        <a:p>
          <a:endParaRPr lang="es-ES">
            <a:latin typeface="Montserrat" pitchFamily="2" charset="77"/>
          </a:endParaRPr>
        </a:p>
      </dgm:t>
    </dgm:pt>
    <dgm:pt modelId="{8855A53D-6690-A545-BF11-68F9B55F53E9}">
      <dgm:prSet phldrT="[Texto]"/>
      <dgm:spPr/>
      <dgm:t>
        <a:bodyPr/>
        <a:lstStyle/>
        <a:p>
          <a:r>
            <a:rPr lang="es-ES" dirty="0">
              <a:latin typeface="Montserrat" pitchFamily="2" charset="77"/>
            </a:rPr>
            <a:t>Disminución TG,  VLDL.</a:t>
          </a:r>
        </a:p>
      </dgm:t>
    </dgm:pt>
    <dgm:pt modelId="{9478C566-6241-1D47-8591-3638C1E47B1F}" type="parTrans" cxnId="{E9CCE862-FE63-064D-9ACA-52E1E7A8C459}">
      <dgm:prSet/>
      <dgm:spPr/>
      <dgm:t>
        <a:bodyPr/>
        <a:lstStyle/>
        <a:p>
          <a:endParaRPr lang="es-ES">
            <a:latin typeface="Montserrat" pitchFamily="2" charset="77"/>
          </a:endParaRPr>
        </a:p>
      </dgm:t>
    </dgm:pt>
    <dgm:pt modelId="{D0A32E13-8143-EF4D-B036-27367A7FCA4D}" type="sibTrans" cxnId="{E9CCE862-FE63-064D-9ACA-52E1E7A8C459}">
      <dgm:prSet/>
      <dgm:spPr/>
      <dgm:t>
        <a:bodyPr/>
        <a:lstStyle/>
        <a:p>
          <a:endParaRPr lang="es-ES">
            <a:latin typeface="Montserrat" pitchFamily="2" charset="77"/>
          </a:endParaRPr>
        </a:p>
      </dgm:t>
    </dgm:pt>
    <dgm:pt modelId="{88672DA8-A489-804A-B5D2-581AD09A2F33}">
      <dgm:prSet phldrT="[Texto]"/>
      <dgm:spPr/>
      <dgm:t>
        <a:bodyPr/>
        <a:lstStyle/>
        <a:p>
          <a:r>
            <a:rPr lang="es-ES" dirty="0">
              <a:latin typeface="Montserrat" pitchFamily="2" charset="77"/>
            </a:rPr>
            <a:t>Diminución TG 30%-50%.</a:t>
          </a:r>
        </a:p>
      </dgm:t>
    </dgm:pt>
    <dgm:pt modelId="{FAA89A3B-174B-2E41-AFDA-165749814924}" type="parTrans" cxnId="{7A7BF208-A934-B54E-A522-E2C172309392}">
      <dgm:prSet/>
      <dgm:spPr/>
      <dgm:t>
        <a:bodyPr/>
        <a:lstStyle/>
        <a:p>
          <a:endParaRPr lang="es-ES">
            <a:latin typeface="Montserrat" pitchFamily="2" charset="77"/>
          </a:endParaRPr>
        </a:p>
      </dgm:t>
    </dgm:pt>
    <dgm:pt modelId="{542CA381-B9F2-1241-A7A4-4D015111752E}" type="sibTrans" cxnId="{7A7BF208-A934-B54E-A522-E2C172309392}">
      <dgm:prSet/>
      <dgm:spPr/>
      <dgm:t>
        <a:bodyPr/>
        <a:lstStyle/>
        <a:p>
          <a:endParaRPr lang="es-ES">
            <a:latin typeface="Montserrat" pitchFamily="2" charset="77"/>
          </a:endParaRPr>
        </a:p>
      </dgm:t>
    </dgm:pt>
    <dgm:pt modelId="{54BBCA71-495C-0C44-8589-64087EB4B3E3}">
      <dgm:prSet phldrT="[Texto]"/>
      <dgm:spPr/>
      <dgm:t>
        <a:bodyPr/>
        <a:lstStyle/>
        <a:p>
          <a:r>
            <a:rPr lang="es-ES" dirty="0">
              <a:latin typeface="Montserrat" pitchFamily="2" charset="77"/>
            </a:rPr>
            <a:t>Disminución LDL &lt; 20% (aumento paradójico).</a:t>
          </a:r>
        </a:p>
      </dgm:t>
    </dgm:pt>
    <dgm:pt modelId="{3B332356-A8DC-AE4C-8FE6-431CE5971542}" type="parTrans" cxnId="{EEF285DD-54CD-D74E-893E-049291AF7C08}">
      <dgm:prSet/>
      <dgm:spPr/>
      <dgm:t>
        <a:bodyPr/>
        <a:lstStyle/>
        <a:p>
          <a:endParaRPr lang="es-ES">
            <a:latin typeface="Montserrat" pitchFamily="2" charset="77"/>
          </a:endParaRPr>
        </a:p>
      </dgm:t>
    </dgm:pt>
    <dgm:pt modelId="{456DD730-8A6B-4D44-8E62-18154CAAED29}" type="sibTrans" cxnId="{EEF285DD-54CD-D74E-893E-049291AF7C08}">
      <dgm:prSet/>
      <dgm:spPr/>
      <dgm:t>
        <a:bodyPr/>
        <a:lstStyle/>
        <a:p>
          <a:endParaRPr lang="es-ES">
            <a:latin typeface="Montserrat" pitchFamily="2" charset="77"/>
          </a:endParaRPr>
        </a:p>
      </dgm:t>
    </dgm:pt>
    <dgm:pt modelId="{391D9456-0031-DD45-A227-61A16472FD77}">
      <dgm:prSet phldrT="[Texto]"/>
      <dgm:spPr/>
      <dgm:t>
        <a:bodyPr/>
        <a:lstStyle/>
        <a:p>
          <a:r>
            <a:rPr lang="es-ES" dirty="0">
              <a:latin typeface="Montserrat" pitchFamily="2" charset="77"/>
            </a:rPr>
            <a:t>EA: GI &lt; 5%, </a:t>
          </a:r>
          <a:r>
            <a:rPr lang="es-ES" dirty="0" err="1">
              <a:latin typeface="Montserrat" pitchFamily="2" charset="77"/>
            </a:rPr>
            <a:t>rash</a:t>
          </a:r>
          <a:r>
            <a:rPr lang="es-ES" dirty="0">
              <a:latin typeface="Montserrat" pitchFamily="2" charset="77"/>
            </a:rPr>
            <a:t> &lt;2%</a:t>
          </a:r>
        </a:p>
        <a:p>
          <a:r>
            <a:rPr lang="es-ES" dirty="0">
              <a:latin typeface="Montserrat" pitchFamily="2" charset="77"/>
            </a:rPr>
            <a:t>Miopatía : </a:t>
          </a:r>
          <a:r>
            <a:rPr lang="es-ES" dirty="0" err="1">
              <a:latin typeface="Montserrat" pitchFamily="2" charset="77"/>
            </a:rPr>
            <a:t>gemfibrozil</a:t>
          </a:r>
          <a:r>
            <a:rPr lang="es-ES" dirty="0">
              <a:latin typeface="Montserrat" pitchFamily="2" charset="77"/>
            </a:rPr>
            <a:t>+</a:t>
          </a:r>
        </a:p>
        <a:p>
          <a:r>
            <a:rPr lang="es-ES" dirty="0" err="1">
              <a:latin typeface="Montserrat" pitchFamily="2" charset="77"/>
            </a:rPr>
            <a:t>Fenofibrate</a:t>
          </a:r>
          <a:r>
            <a:rPr lang="es-ES" dirty="0">
              <a:latin typeface="Montserrat" pitchFamily="2" charset="77"/>
            </a:rPr>
            <a:t>. </a:t>
          </a:r>
        </a:p>
      </dgm:t>
    </dgm:pt>
    <dgm:pt modelId="{0E2DEB57-6E53-D044-B6AA-CC6E3AAEB42E}" type="parTrans" cxnId="{BFB5FF2D-7FEC-3543-8089-AF1910864ABE}">
      <dgm:prSet/>
      <dgm:spPr/>
      <dgm:t>
        <a:bodyPr/>
        <a:lstStyle/>
        <a:p>
          <a:endParaRPr lang="es-ES">
            <a:latin typeface="Montserrat" pitchFamily="2" charset="77"/>
          </a:endParaRPr>
        </a:p>
      </dgm:t>
    </dgm:pt>
    <dgm:pt modelId="{5942F709-C6F7-0341-A82C-1F056E1A44A3}" type="sibTrans" cxnId="{BFB5FF2D-7FEC-3543-8089-AF1910864ABE}">
      <dgm:prSet/>
      <dgm:spPr/>
      <dgm:t>
        <a:bodyPr/>
        <a:lstStyle/>
        <a:p>
          <a:endParaRPr lang="es-ES">
            <a:latin typeface="Montserrat" pitchFamily="2" charset="77"/>
          </a:endParaRPr>
        </a:p>
      </dgm:t>
    </dgm:pt>
    <dgm:pt modelId="{E590D19B-1F67-3B4E-900F-E07B297FF13F}" type="pres">
      <dgm:prSet presAssocID="{D08D1CC9-A2C7-DD41-BACE-8A46E2A1CD4B}" presName="diagram" presStyleCnt="0">
        <dgm:presLayoutVars>
          <dgm:dir/>
          <dgm:resizeHandles val="exact"/>
        </dgm:presLayoutVars>
      </dgm:prSet>
      <dgm:spPr/>
    </dgm:pt>
    <dgm:pt modelId="{E76F3670-F187-A149-BB28-BC3BBA67AA5D}" type="pres">
      <dgm:prSet presAssocID="{B07CCFB0-C566-794D-87AB-21A23FDE33E4}" presName="node" presStyleLbl="node1" presStyleIdx="0" presStyleCnt="6">
        <dgm:presLayoutVars>
          <dgm:bulletEnabled val="1"/>
        </dgm:presLayoutVars>
      </dgm:prSet>
      <dgm:spPr/>
    </dgm:pt>
    <dgm:pt modelId="{CFC5C726-9B5F-9A43-8DC8-075F159DFF37}" type="pres">
      <dgm:prSet presAssocID="{3311FAE7-6388-814B-A7BD-D4F28E21C4CB}" presName="sibTrans" presStyleCnt="0"/>
      <dgm:spPr/>
    </dgm:pt>
    <dgm:pt modelId="{A5E2D2B8-1989-E34C-B5DA-8DC853A98849}" type="pres">
      <dgm:prSet presAssocID="{50735E58-9A63-5E41-9EDB-53AACDC2AE72}" presName="node" presStyleLbl="node1" presStyleIdx="1" presStyleCnt="6">
        <dgm:presLayoutVars>
          <dgm:bulletEnabled val="1"/>
        </dgm:presLayoutVars>
      </dgm:prSet>
      <dgm:spPr/>
    </dgm:pt>
    <dgm:pt modelId="{6A1096DA-15BA-F948-A552-C9CC2B50D852}" type="pres">
      <dgm:prSet presAssocID="{139AB5FA-EFED-DF46-9C19-C6A3FC198DE0}" presName="sibTrans" presStyleCnt="0"/>
      <dgm:spPr/>
    </dgm:pt>
    <dgm:pt modelId="{AA73577B-823A-0348-B79D-AB942046B317}" type="pres">
      <dgm:prSet presAssocID="{8855A53D-6690-A545-BF11-68F9B55F53E9}" presName="node" presStyleLbl="node1" presStyleIdx="2" presStyleCnt="6">
        <dgm:presLayoutVars>
          <dgm:bulletEnabled val="1"/>
        </dgm:presLayoutVars>
      </dgm:prSet>
      <dgm:spPr/>
    </dgm:pt>
    <dgm:pt modelId="{5B251B2A-D4A9-EA44-AE56-B25EA542BBFE}" type="pres">
      <dgm:prSet presAssocID="{D0A32E13-8143-EF4D-B036-27367A7FCA4D}" presName="sibTrans" presStyleCnt="0"/>
      <dgm:spPr/>
    </dgm:pt>
    <dgm:pt modelId="{FCB5F8A3-95CC-9441-A61D-7911FF26E087}" type="pres">
      <dgm:prSet presAssocID="{88672DA8-A489-804A-B5D2-581AD09A2F33}" presName="node" presStyleLbl="node1" presStyleIdx="3" presStyleCnt="6">
        <dgm:presLayoutVars>
          <dgm:bulletEnabled val="1"/>
        </dgm:presLayoutVars>
      </dgm:prSet>
      <dgm:spPr/>
    </dgm:pt>
    <dgm:pt modelId="{BA222147-E515-9F4B-90D1-9DA0C9DCDA5F}" type="pres">
      <dgm:prSet presAssocID="{542CA381-B9F2-1241-A7A4-4D015111752E}" presName="sibTrans" presStyleCnt="0"/>
      <dgm:spPr/>
    </dgm:pt>
    <dgm:pt modelId="{9DE59482-FC7A-1E43-99E1-129BC9D758D3}" type="pres">
      <dgm:prSet presAssocID="{54BBCA71-495C-0C44-8589-64087EB4B3E3}" presName="node" presStyleLbl="node1" presStyleIdx="4" presStyleCnt="6">
        <dgm:presLayoutVars>
          <dgm:bulletEnabled val="1"/>
        </dgm:presLayoutVars>
      </dgm:prSet>
      <dgm:spPr/>
    </dgm:pt>
    <dgm:pt modelId="{475C1678-0222-5B49-92DE-FC06EC27BDE7}" type="pres">
      <dgm:prSet presAssocID="{456DD730-8A6B-4D44-8E62-18154CAAED29}" presName="sibTrans" presStyleCnt="0"/>
      <dgm:spPr/>
    </dgm:pt>
    <dgm:pt modelId="{71EE1718-38D6-F945-B422-769525C83F7B}" type="pres">
      <dgm:prSet presAssocID="{391D9456-0031-DD45-A227-61A16472FD77}" presName="node" presStyleLbl="node1" presStyleIdx="5" presStyleCnt="6">
        <dgm:presLayoutVars>
          <dgm:bulletEnabled val="1"/>
        </dgm:presLayoutVars>
      </dgm:prSet>
      <dgm:spPr/>
    </dgm:pt>
  </dgm:ptLst>
  <dgm:cxnLst>
    <dgm:cxn modelId="{662EF605-5F81-FD47-8987-16254839085C}" type="presOf" srcId="{391D9456-0031-DD45-A227-61A16472FD77}" destId="{71EE1718-38D6-F945-B422-769525C83F7B}" srcOrd="0" destOrd="0" presId="urn:microsoft.com/office/officeart/2005/8/layout/default"/>
    <dgm:cxn modelId="{7A7BF208-A934-B54E-A522-E2C172309392}" srcId="{D08D1CC9-A2C7-DD41-BACE-8A46E2A1CD4B}" destId="{88672DA8-A489-804A-B5D2-581AD09A2F33}" srcOrd="3" destOrd="0" parTransId="{FAA89A3B-174B-2E41-AFDA-165749814924}" sibTransId="{542CA381-B9F2-1241-A7A4-4D015111752E}"/>
    <dgm:cxn modelId="{E0624A11-22CA-B740-89D9-C8C259561EE8}" type="presOf" srcId="{88672DA8-A489-804A-B5D2-581AD09A2F33}" destId="{FCB5F8A3-95CC-9441-A61D-7911FF26E087}" srcOrd="0" destOrd="0" presId="urn:microsoft.com/office/officeart/2005/8/layout/default"/>
    <dgm:cxn modelId="{B6C8AD11-2028-4D41-A109-F579028B830D}" srcId="{D08D1CC9-A2C7-DD41-BACE-8A46E2A1CD4B}" destId="{50735E58-9A63-5E41-9EDB-53AACDC2AE72}" srcOrd="1" destOrd="0" parTransId="{27FF8213-E0B1-3A41-A458-95436F390BAC}" sibTransId="{139AB5FA-EFED-DF46-9C19-C6A3FC198DE0}"/>
    <dgm:cxn modelId="{72F3002A-D4DB-7B41-B215-890F734EE27B}" type="presOf" srcId="{B07CCFB0-C566-794D-87AB-21A23FDE33E4}" destId="{E76F3670-F187-A149-BB28-BC3BBA67AA5D}" srcOrd="0" destOrd="0" presId="urn:microsoft.com/office/officeart/2005/8/layout/default"/>
    <dgm:cxn modelId="{BFB5FF2D-7FEC-3543-8089-AF1910864ABE}" srcId="{D08D1CC9-A2C7-DD41-BACE-8A46E2A1CD4B}" destId="{391D9456-0031-DD45-A227-61A16472FD77}" srcOrd="5" destOrd="0" parTransId="{0E2DEB57-6E53-D044-B6AA-CC6E3AAEB42E}" sibTransId="{5942F709-C6F7-0341-A82C-1F056E1A44A3}"/>
    <dgm:cxn modelId="{E9CCE862-FE63-064D-9ACA-52E1E7A8C459}" srcId="{D08D1CC9-A2C7-DD41-BACE-8A46E2A1CD4B}" destId="{8855A53D-6690-A545-BF11-68F9B55F53E9}" srcOrd="2" destOrd="0" parTransId="{9478C566-6241-1D47-8591-3638C1E47B1F}" sibTransId="{D0A32E13-8143-EF4D-B036-27367A7FCA4D}"/>
    <dgm:cxn modelId="{071C6FA0-680A-884B-A8AE-A6CFA81FBCD0}" type="presOf" srcId="{8855A53D-6690-A545-BF11-68F9B55F53E9}" destId="{AA73577B-823A-0348-B79D-AB942046B317}" srcOrd="0" destOrd="0" presId="urn:microsoft.com/office/officeart/2005/8/layout/default"/>
    <dgm:cxn modelId="{8A3A59AD-E3D7-AF48-B71B-A50D3A361EA9}" type="presOf" srcId="{D08D1CC9-A2C7-DD41-BACE-8A46E2A1CD4B}" destId="{E590D19B-1F67-3B4E-900F-E07B297FF13F}" srcOrd="0" destOrd="0" presId="urn:microsoft.com/office/officeart/2005/8/layout/default"/>
    <dgm:cxn modelId="{097730B6-D5B6-094F-B373-9E43747CE15C}" type="presOf" srcId="{50735E58-9A63-5E41-9EDB-53AACDC2AE72}" destId="{A5E2D2B8-1989-E34C-B5DA-8DC853A98849}" srcOrd="0" destOrd="0" presId="urn:microsoft.com/office/officeart/2005/8/layout/default"/>
    <dgm:cxn modelId="{EEF285DD-54CD-D74E-893E-049291AF7C08}" srcId="{D08D1CC9-A2C7-DD41-BACE-8A46E2A1CD4B}" destId="{54BBCA71-495C-0C44-8589-64087EB4B3E3}" srcOrd="4" destOrd="0" parTransId="{3B332356-A8DC-AE4C-8FE6-431CE5971542}" sibTransId="{456DD730-8A6B-4D44-8E62-18154CAAED29}"/>
    <dgm:cxn modelId="{84D959E2-33F8-5F46-8590-B4B5BA9F2575}" type="presOf" srcId="{54BBCA71-495C-0C44-8589-64087EB4B3E3}" destId="{9DE59482-FC7A-1E43-99E1-129BC9D758D3}" srcOrd="0" destOrd="0" presId="urn:microsoft.com/office/officeart/2005/8/layout/default"/>
    <dgm:cxn modelId="{2DE71CFC-36F0-D34A-8125-D3BBDE5FE249}" srcId="{D08D1CC9-A2C7-DD41-BACE-8A46E2A1CD4B}" destId="{B07CCFB0-C566-794D-87AB-21A23FDE33E4}" srcOrd="0" destOrd="0" parTransId="{E929E016-EF2E-AB4D-B27C-4DE2B2A41EC9}" sibTransId="{3311FAE7-6388-814B-A7BD-D4F28E21C4CB}"/>
    <dgm:cxn modelId="{C6D8A52B-8BE0-1E46-9A0E-9C378E3E7FDE}" type="presParOf" srcId="{E590D19B-1F67-3B4E-900F-E07B297FF13F}" destId="{E76F3670-F187-A149-BB28-BC3BBA67AA5D}" srcOrd="0" destOrd="0" presId="urn:microsoft.com/office/officeart/2005/8/layout/default"/>
    <dgm:cxn modelId="{FE3C4322-B3F8-AF48-9BE9-D67D228ECCD8}" type="presParOf" srcId="{E590D19B-1F67-3B4E-900F-E07B297FF13F}" destId="{CFC5C726-9B5F-9A43-8DC8-075F159DFF37}" srcOrd="1" destOrd="0" presId="urn:microsoft.com/office/officeart/2005/8/layout/default"/>
    <dgm:cxn modelId="{C1C1F17E-0A0B-5E44-8ADC-819A2876DA25}" type="presParOf" srcId="{E590D19B-1F67-3B4E-900F-E07B297FF13F}" destId="{A5E2D2B8-1989-E34C-B5DA-8DC853A98849}" srcOrd="2" destOrd="0" presId="urn:microsoft.com/office/officeart/2005/8/layout/default"/>
    <dgm:cxn modelId="{6F316C69-1049-7445-A3BA-A0C737CEBA6A}" type="presParOf" srcId="{E590D19B-1F67-3B4E-900F-E07B297FF13F}" destId="{6A1096DA-15BA-F948-A552-C9CC2B50D852}" srcOrd="3" destOrd="0" presId="urn:microsoft.com/office/officeart/2005/8/layout/default"/>
    <dgm:cxn modelId="{C07CF5FF-4414-9144-B070-0CE89117D034}" type="presParOf" srcId="{E590D19B-1F67-3B4E-900F-E07B297FF13F}" destId="{AA73577B-823A-0348-B79D-AB942046B317}" srcOrd="4" destOrd="0" presId="urn:microsoft.com/office/officeart/2005/8/layout/default"/>
    <dgm:cxn modelId="{31A521F0-532B-E643-A68B-EB93134145F5}" type="presParOf" srcId="{E590D19B-1F67-3B4E-900F-E07B297FF13F}" destId="{5B251B2A-D4A9-EA44-AE56-B25EA542BBFE}" srcOrd="5" destOrd="0" presId="urn:microsoft.com/office/officeart/2005/8/layout/default"/>
    <dgm:cxn modelId="{02DEA584-5628-DA4E-A5B0-F8713F82277B}" type="presParOf" srcId="{E590D19B-1F67-3B4E-900F-E07B297FF13F}" destId="{FCB5F8A3-95CC-9441-A61D-7911FF26E087}" srcOrd="6" destOrd="0" presId="urn:microsoft.com/office/officeart/2005/8/layout/default"/>
    <dgm:cxn modelId="{B4024792-9528-BF49-B986-86F3110A0160}" type="presParOf" srcId="{E590D19B-1F67-3B4E-900F-E07B297FF13F}" destId="{BA222147-E515-9F4B-90D1-9DA0C9DCDA5F}" srcOrd="7" destOrd="0" presId="urn:microsoft.com/office/officeart/2005/8/layout/default"/>
    <dgm:cxn modelId="{7CD5FB83-ECDA-5649-BE78-D8EB5F924651}" type="presParOf" srcId="{E590D19B-1F67-3B4E-900F-E07B297FF13F}" destId="{9DE59482-FC7A-1E43-99E1-129BC9D758D3}" srcOrd="8" destOrd="0" presId="urn:microsoft.com/office/officeart/2005/8/layout/default"/>
    <dgm:cxn modelId="{78AB9D03-816B-6B4F-93D1-E5A536CE0BC7}" type="presParOf" srcId="{E590D19B-1F67-3B4E-900F-E07B297FF13F}" destId="{475C1678-0222-5B49-92DE-FC06EC27BDE7}" srcOrd="9" destOrd="0" presId="urn:microsoft.com/office/officeart/2005/8/layout/default"/>
    <dgm:cxn modelId="{EC7FCD17-6854-BA4A-A423-EA28F5F62B92}" type="presParOf" srcId="{E590D19B-1F67-3B4E-900F-E07B297FF13F}" destId="{71EE1718-38D6-F945-B422-769525C83F7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C80BD-9A6A-DC4B-9C9A-CC88C57D4FEB}">
      <dsp:nvSpPr>
        <dsp:cNvPr id="0" name=""/>
        <dsp:cNvSpPr/>
      </dsp:nvSpPr>
      <dsp:spPr>
        <a:xfrm>
          <a:off x="0" y="675212"/>
          <a:ext cx="5928177" cy="37051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42883-E0A7-D24F-A5F0-0915A680933B}">
      <dsp:nvSpPr>
        <dsp:cNvPr id="0" name=""/>
        <dsp:cNvSpPr/>
      </dsp:nvSpPr>
      <dsp:spPr>
        <a:xfrm>
          <a:off x="583925" y="3430332"/>
          <a:ext cx="136348" cy="1363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DACC5-DDEB-8742-8DF0-B2FF415E7C04}">
      <dsp:nvSpPr>
        <dsp:cNvPr id="0" name=""/>
        <dsp:cNvSpPr/>
      </dsp:nvSpPr>
      <dsp:spPr>
        <a:xfrm>
          <a:off x="652099" y="3498506"/>
          <a:ext cx="1013718" cy="881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248" tIns="0" rIns="0" bIns="0" numCol="1" spcCol="1270" anchor="t" anchorCtr="0">
          <a:noAutofit/>
        </a:bodyPr>
        <a:lstStyle/>
        <a:p>
          <a:pPr marL="0" lvl="0" indent="0" algn="l" defTabSz="711200">
            <a:lnSpc>
              <a:spcPct val="90000"/>
            </a:lnSpc>
            <a:spcBef>
              <a:spcPct val="0"/>
            </a:spcBef>
            <a:spcAft>
              <a:spcPct val="35000"/>
            </a:spcAft>
            <a:buNone/>
          </a:pPr>
          <a:r>
            <a:rPr lang="es-CO" sz="1600" kern="1200" dirty="0">
              <a:solidFill>
                <a:srgbClr val="142B48"/>
              </a:solidFill>
              <a:latin typeface="Montserrat" pitchFamily="2" charset="77"/>
            </a:rPr>
            <a:t>&gt;150mg/dl: 25% </a:t>
          </a:r>
          <a:endParaRPr lang="es-ES" sz="1600" kern="1200" dirty="0">
            <a:solidFill>
              <a:srgbClr val="142B48"/>
            </a:solidFill>
            <a:latin typeface="Montserrat" pitchFamily="2" charset="77"/>
          </a:endParaRPr>
        </a:p>
      </dsp:txBody>
      <dsp:txXfrm>
        <a:off x="652099" y="3498506"/>
        <a:ext cx="1013718" cy="881816"/>
      </dsp:txXfrm>
    </dsp:sp>
    <dsp:sp modelId="{821B920F-262E-2448-BCEA-D7B2B07DA20D}">
      <dsp:nvSpPr>
        <dsp:cNvPr id="0" name=""/>
        <dsp:cNvSpPr/>
      </dsp:nvSpPr>
      <dsp:spPr>
        <a:xfrm>
          <a:off x="1547254" y="2568523"/>
          <a:ext cx="237127" cy="237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931C5-6B85-3043-B94B-58B0AC3D3917}">
      <dsp:nvSpPr>
        <dsp:cNvPr id="0" name=""/>
        <dsp:cNvSpPr/>
      </dsp:nvSpPr>
      <dsp:spPr>
        <a:xfrm>
          <a:off x="1621523" y="2687087"/>
          <a:ext cx="1514790" cy="1693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49" tIns="0" rIns="0" bIns="0" numCol="1" spcCol="1270" anchor="t" anchorCtr="0">
          <a:noAutofit/>
        </a:bodyPr>
        <a:lstStyle/>
        <a:p>
          <a:pPr marL="0" lvl="0" indent="0" algn="l" defTabSz="711200">
            <a:lnSpc>
              <a:spcPct val="90000"/>
            </a:lnSpc>
            <a:spcBef>
              <a:spcPct val="0"/>
            </a:spcBef>
            <a:spcAft>
              <a:spcPct val="35000"/>
            </a:spcAft>
            <a:buNone/>
          </a:pPr>
          <a:r>
            <a:rPr lang="es-CO" sz="1600" kern="1200" dirty="0">
              <a:solidFill>
                <a:srgbClr val="142B48"/>
              </a:solidFill>
              <a:latin typeface="Montserrat" pitchFamily="2" charset="77"/>
            </a:rPr>
            <a:t>&gt;200mg/dl  11% </a:t>
          </a:r>
          <a:endParaRPr lang="es-ES" sz="1600" kern="1200" dirty="0">
            <a:solidFill>
              <a:srgbClr val="142B48"/>
            </a:solidFill>
            <a:latin typeface="Montserrat" pitchFamily="2" charset="77"/>
          </a:endParaRPr>
        </a:p>
      </dsp:txBody>
      <dsp:txXfrm>
        <a:off x="1621523" y="2687087"/>
        <a:ext cx="1514790" cy="1693235"/>
      </dsp:txXfrm>
    </dsp:sp>
    <dsp:sp modelId="{B5141B58-716D-9D43-B617-98F11749AC98}">
      <dsp:nvSpPr>
        <dsp:cNvPr id="0" name=""/>
        <dsp:cNvSpPr/>
      </dsp:nvSpPr>
      <dsp:spPr>
        <a:xfrm>
          <a:off x="2777350" y="1933467"/>
          <a:ext cx="314193" cy="314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DE2C7-860B-7447-B99B-BD1F411C479F}">
      <dsp:nvSpPr>
        <dsp:cNvPr id="0" name=""/>
        <dsp:cNvSpPr/>
      </dsp:nvSpPr>
      <dsp:spPr>
        <a:xfrm>
          <a:off x="2934447" y="2090564"/>
          <a:ext cx="1244917" cy="22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85" tIns="0" rIns="0" bIns="0" numCol="1" spcCol="1270" anchor="t" anchorCtr="0">
          <a:noAutofit/>
        </a:bodyPr>
        <a:lstStyle/>
        <a:p>
          <a:pPr marL="0" lvl="0" indent="0" algn="l" defTabSz="711200">
            <a:lnSpc>
              <a:spcPct val="90000"/>
            </a:lnSpc>
            <a:spcBef>
              <a:spcPct val="0"/>
            </a:spcBef>
            <a:spcAft>
              <a:spcPct val="35000"/>
            </a:spcAft>
            <a:buNone/>
          </a:pPr>
          <a:r>
            <a:rPr lang="es-CO" sz="1600" kern="1200" dirty="0">
              <a:solidFill>
                <a:srgbClr val="142B48"/>
              </a:solidFill>
              <a:latin typeface="Montserrat" pitchFamily="2" charset="77"/>
            </a:rPr>
            <a:t>&gt; 500mg/dl 1% </a:t>
          </a:r>
          <a:endParaRPr lang="es-ES" sz="1600" kern="1200" dirty="0">
            <a:solidFill>
              <a:srgbClr val="142B48"/>
            </a:solidFill>
            <a:latin typeface="Montserrat" pitchFamily="2" charset="77"/>
          </a:endParaRPr>
        </a:p>
      </dsp:txBody>
      <dsp:txXfrm>
        <a:off x="2934447" y="2090564"/>
        <a:ext cx="1244917" cy="2289758"/>
      </dsp:txXfrm>
    </dsp:sp>
    <dsp:sp modelId="{EE605864-CF00-834F-BEFA-0452A03BA84A}">
      <dsp:nvSpPr>
        <dsp:cNvPr id="0" name=""/>
        <dsp:cNvSpPr/>
      </dsp:nvSpPr>
      <dsp:spPr>
        <a:xfrm>
          <a:off x="4117118" y="1513308"/>
          <a:ext cx="420900" cy="4209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3310B-1764-DC43-BB56-EE638A9D8948}">
      <dsp:nvSpPr>
        <dsp:cNvPr id="0" name=""/>
        <dsp:cNvSpPr/>
      </dsp:nvSpPr>
      <dsp:spPr>
        <a:xfrm>
          <a:off x="4327569" y="1723758"/>
          <a:ext cx="1244917" cy="2656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26" tIns="0" rIns="0" bIns="0" numCol="1" spcCol="1270" anchor="t" anchorCtr="0">
          <a:noAutofit/>
        </a:bodyPr>
        <a:lstStyle/>
        <a:p>
          <a:pPr marL="0" lvl="0" indent="0" algn="l" defTabSz="711200">
            <a:lnSpc>
              <a:spcPct val="90000"/>
            </a:lnSpc>
            <a:spcBef>
              <a:spcPct val="0"/>
            </a:spcBef>
            <a:spcAft>
              <a:spcPct val="35000"/>
            </a:spcAft>
            <a:buNone/>
          </a:pPr>
          <a:r>
            <a:rPr lang="es-CO" sz="1600" kern="1200" dirty="0">
              <a:solidFill>
                <a:srgbClr val="142B48"/>
              </a:solidFill>
              <a:latin typeface="Montserrat" pitchFamily="2" charset="77"/>
            </a:rPr>
            <a:t>&gt; 1000mg/dl &lt; 1% </a:t>
          </a:r>
          <a:endParaRPr lang="es-ES" sz="1600" kern="1200" dirty="0">
            <a:solidFill>
              <a:srgbClr val="142B48"/>
            </a:solidFill>
            <a:latin typeface="Montserrat" pitchFamily="2" charset="77"/>
          </a:endParaRPr>
        </a:p>
      </dsp:txBody>
      <dsp:txXfrm>
        <a:off x="4327569" y="1723758"/>
        <a:ext cx="1244917" cy="2656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9A2B-59FC-F74C-9E5F-31D72FD8F574}">
      <dsp:nvSpPr>
        <dsp:cNvPr id="0" name=""/>
        <dsp:cNvSpPr/>
      </dsp:nvSpPr>
      <dsp:spPr>
        <a:xfrm>
          <a:off x="2976" y="1460"/>
          <a:ext cx="6090046" cy="12819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Terapia con fibratos: no solo en riesgo cardiovascular, perfil de lípidos.</a:t>
          </a:r>
        </a:p>
      </dsp:txBody>
      <dsp:txXfrm>
        <a:off x="40522" y="39006"/>
        <a:ext cx="6014954" cy="1206814"/>
      </dsp:txXfrm>
    </dsp:sp>
    <dsp:sp modelId="{7987B442-2863-8545-BA39-CD55455179E4}">
      <dsp:nvSpPr>
        <dsp:cNvPr id="0" name=""/>
        <dsp:cNvSpPr/>
      </dsp:nvSpPr>
      <dsp:spPr>
        <a:xfrm>
          <a:off x="2976" y="1391046"/>
          <a:ext cx="6090046" cy="12819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Dislipidemia</a:t>
          </a:r>
          <a:r>
            <a:rPr lang="es-ES" sz="2400" kern="1200" baseline="0" dirty="0">
              <a:latin typeface="Montserrat" pitchFamily="2" charset="77"/>
            </a:rPr>
            <a:t> </a:t>
          </a:r>
          <a:r>
            <a:rPr lang="es-ES" sz="2400" kern="1200" baseline="0" dirty="0" err="1">
              <a:latin typeface="Montserrat" pitchFamily="2" charset="77"/>
            </a:rPr>
            <a:t>aterogénica</a:t>
          </a:r>
          <a:r>
            <a:rPr lang="es-ES" sz="2400" kern="1200" baseline="0" dirty="0">
              <a:latin typeface="Montserrat" pitchFamily="2" charset="77"/>
            </a:rPr>
            <a:t>: riesgo residual.</a:t>
          </a:r>
          <a:endParaRPr lang="es-ES" sz="2400" kern="1200" dirty="0">
            <a:latin typeface="Montserrat" pitchFamily="2" charset="77"/>
          </a:endParaRPr>
        </a:p>
      </dsp:txBody>
      <dsp:txXfrm>
        <a:off x="40522" y="1428592"/>
        <a:ext cx="6014954" cy="1206814"/>
      </dsp:txXfrm>
    </dsp:sp>
    <dsp:sp modelId="{368CCE9D-EF92-AF47-A59B-242E46BF6CA8}">
      <dsp:nvSpPr>
        <dsp:cNvPr id="0" name=""/>
        <dsp:cNvSpPr/>
      </dsp:nvSpPr>
      <dsp:spPr>
        <a:xfrm>
          <a:off x="2976" y="2780633"/>
          <a:ext cx="6090046" cy="1281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Fibratos pueden mejorar este riesgo residual en pacientes con HDL y TG fuera de metas.</a:t>
          </a:r>
        </a:p>
      </dsp:txBody>
      <dsp:txXfrm>
        <a:off x="40522" y="2818179"/>
        <a:ext cx="6014954" cy="12068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14EA0-F2E6-0D4B-8026-0BB2C5563101}">
      <dsp:nvSpPr>
        <dsp:cNvPr id="0" name=""/>
        <dsp:cNvSpPr/>
      </dsp:nvSpPr>
      <dsp:spPr>
        <a:xfrm>
          <a:off x="744" y="145603"/>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itchFamily="2" charset="77"/>
            </a:rPr>
            <a:t>Ácido </a:t>
          </a:r>
          <a:r>
            <a:rPr lang="es-ES" sz="2300" kern="1200" dirty="0" err="1">
              <a:latin typeface="Montserrat" pitchFamily="2" charset="77"/>
            </a:rPr>
            <a:t>eicosanoico</a:t>
          </a:r>
          <a:r>
            <a:rPr lang="es-ES" sz="2300" kern="1200" dirty="0">
              <a:latin typeface="Montserrat" pitchFamily="2" charset="77"/>
            </a:rPr>
            <a:t>, ácido </a:t>
          </a:r>
          <a:r>
            <a:rPr lang="es-ES" sz="2300" kern="1200" dirty="0" err="1">
              <a:latin typeface="Montserrat" pitchFamily="2" charset="77"/>
            </a:rPr>
            <a:t>docosahexanoico</a:t>
          </a:r>
          <a:r>
            <a:rPr lang="es-ES" sz="2300" kern="1200" dirty="0">
              <a:latin typeface="Montserrat" pitchFamily="2" charset="77"/>
            </a:rPr>
            <a:t>. </a:t>
          </a:r>
        </a:p>
      </dsp:txBody>
      <dsp:txXfrm>
        <a:off x="744" y="145603"/>
        <a:ext cx="2902148" cy="1741289"/>
      </dsp:txXfrm>
    </dsp:sp>
    <dsp:sp modelId="{A05A8DA0-E342-1040-9524-E91324945F6D}">
      <dsp:nvSpPr>
        <dsp:cNvPr id="0" name=""/>
        <dsp:cNvSpPr/>
      </dsp:nvSpPr>
      <dsp:spPr>
        <a:xfrm>
          <a:off x="3193107" y="145603"/>
          <a:ext cx="2902148" cy="17412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itchFamily="2" charset="77"/>
            </a:rPr>
            <a:t>2 -4gr/día.</a:t>
          </a:r>
        </a:p>
      </dsp:txBody>
      <dsp:txXfrm>
        <a:off x="3193107" y="145603"/>
        <a:ext cx="2902148" cy="1741289"/>
      </dsp:txXfrm>
    </dsp:sp>
    <dsp:sp modelId="{7159098E-0CE3-FB48-8CD5-EBCE5CCAE820}">
      <dsp:nvSpPr>
        <dsp:cNvPr id="0" name=""/>
        <dsp:cNvSpPr/>
      </dsp:nvSpPr>
      <dsp:spPr>
        <a:xfrm>
          <a:off x="744" y="2177107"/>
          <a:ext cx="2902148" cy="17412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itchFamily="2" charset="77"/>
            </a:rPr>
            <a:t>Disminuye TG. Efecto en lipoproteínas es controversial.</a:t>
          </a:r>
        </a:p>
      </dsp:txBody>
      <dsp:txXfrm>
        <a:off x="744" y="2177107"/>
        <a:ext cx="2902148" cy="1741289"/>
      </dsp:txXfrm>
    </dsp:sp>
    <dsp:sp modelId="{6F019BF1-00CC-8A44-9ED1-55A07F8A77AF}">
      <dsp:nvSpPr>
        <dsp:cNvPr id="0" name=""/>
        <dsp:cNvSpPr/>
      </dsp:nvSpPr>
      <dsp:spPr>
        <a:xfrm>
          <a:off x="3193107" y="2177107"/>
          <a:ext cx="2902148" cy="174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itchFamily="2" charset="77"/>
            </a:rPr>
            <a:t>Disminución TG: 45%.</a:t>
          </a:r>
        </a:p>
        <a:p>
          <a:pPr marL="0" lvl="0" indent="0" algn="ctr" defTabSz="1022350">
            <a:lnSpc>
              <a:spcPct val="90000"/>
            </a:lnSpc>
            <a:spcBef>
              <a:spcPct val="0"/>
            </a:spcBef>
            <a:spcAft>
              <a:spcPct val="35000"/>
            </a:spcAft>
            <a:buNone/>
          </a:pPr>
          <a:r>
            <a:rPr lang="es-ES" sz="2300" kern="1200" dirty="0">
              <a:latin typeface="Montserrat" pitchFamily="2" charset="77"/>
            </a:rPr>
            <a:t>Dosis dependiente.</a:t>
          </a:r>
        </a:p>
      </dsp:txBody>
      <dsp:txXfrm>
        <a:off x="3193107" y="2177107"/>
        <a:ext cx="2902148" cy="17412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D0AAA-B8DB-424B-917D-261C3315DCD9}">
      <dsp:nvSpPr>
        <dsp:cNvPr id="0" name=""/>
        <dsp:cNvSpPr/>
      </dsp:nvSpPr>
      <dsp:spPr>
        <a:xfrm>
          <a:off x="916483" y="1984"/>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Inhibe el </a:t>
          </a:r>
          <a:r>
            <a:rPr lang="es-ES" sz="1700" kern="1200" dirty="0" err="1">
              <a:latin typeface="Montserrat" pitchFamily="2" charset="77"/>
            </a:rPr>
            <a:t>mRNA</a:t>
          </a:r>
          <a:r>
            <a:rPr lang="es-ES" sz="1700" kern="1200" dirty="0">
              <a:latin typeface="Montserrat" pitchFamily="2" charset="77"/>
            </a:rPr>
            <a:t> de la </a:t>
          </a:r>
          <a:r>
            <a:rPr lang="es-ES" sz="1700" kern="1200" dirty="0" err="1">
              <a:latin typeface="Montserrat" pitchFamily="2" charset="77"/>
            </a:rPr>
            <a:t>apo</a:t>
          </a:r>
          <a:r>
            <a:rPr lang="es-ES" sz="1700" kern="1200" dirty="0">
              <a:latin typeface="Montserrat" pitchFamily="2" charset="77"/>
            </a:rPr>
            <a:t> CII</a:t>
          </a:r>
        </a:p>
      </dsp:txBody>
      <dsp:txXfrm>
        <a:off x="916483" y="1984"/>
        <a:ext cx="2030015" cy="1218009"/>
      </dsp:txXfrm>
    </dsp:sp>
    <dsp:sp modelId="{788573E9-DB45-944A-A4C9-F826216D2875}">
      <dsp:nvSpPr>
        <dsp:cNvPr id="0" name=""/>
        <dsp:cNvSpPr/>
      </dsp:nvSpPr>
      <dsp:spPr>
        <a:xfrm>
          <a:off x="3149500" y="1984"/>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APPROACH trial </a:t>
          </a:r>
        </a:p>
      </dsp:txBody>
      <dsp:txXfrm>
        <a:off x="3149500" y="1984"/>
        <a:ext cx="2030015" cy="1218009"/>
      </dsp:txXfrm>
    </dsp:sp>
    <dsp:sp modelId="{D5F94462-7FA9-9941-9A90-0E3A27E42367}">
      <dsp:nvSpPr>
        <dsp:cNvPr id="0" name=""/>
        <dsp:cNvSpPr/>
      </dsp:nvSpPr>
      <dsp:spPr>
        <a:xfrm>
          <a:off x="916483" y="14229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Reducción TG &lt; 750mg/dl en 77% </a:t>
          </a:r>
        </a:p>
      </dsp:txBody>
      <dsp:txXfrm>
        <a:off x="916483" y="1422995"/>
        <a:ext cx="2030015" cy="1218009"/>
      </dsp:txXfrm>
    </dsp:sp>
    <dsp:sp modelId="{0398356B-D366-664A-9EF7-1219D830D854}">
      <dsp:nvSpPr>
        <dsp:cNvPr id="0" name=""/>
        <dsp:cNvSpPr/>
      </dsp:nvSpPr>
      <dsp:spPr>
        <a:xfrm>
          <a:off x="3149500" y="14229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EA: trombocitopenia </a:t>
          </a:r>
        </a:p>
      </dsp:txBody>
      <dsp:txXfrm>
        <a:off x="3149500" y="1422995"/>
        <a:ext cx="2030015" cy="1218009"/>
      </dsp:txXfrm>
    </dsp:sp>
    <dsp:sp modelId="{19507B6B-3C96-5147-9326-296CB8A464B5}">
      <dsp:nvSpPr>
        <dsp:cNvPr id="0" name=""/>
        <dsp:cNvSpPr/>
      </dsp:nvSpPr>
      <dsp:spPr>
        <a:xfrm>
          <a:off x="2032992" y="2844006"/>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No aprobado por la FDA </a:t>
          </a:r>
        </a:p>
      </dsp:txBody>
      <dsp:txXfrm>
        <a:off x="2032992" y="2844006"/>
        <a:ext cx="2030015" cy="12180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0A43F-6E92-C943-B800-6A126DAEEE15}">
      <dsp:nvSpPr>
        <dsp:cNvPr id="0" name=""/>
        <dsp:cNvSpPr/>
      </dsp:nvSpPr>
      <dsp:spPr>
        <a:xfrm>
          <a:off x="260285" y="1223"/>
          <a:ext cx="2264138" cy="13584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pitchFamily="2" charset="77"/>
            </a:rPr>
            <a:t>Anticuerpo monoclonal contra ANGPTL3</a:t>
          </a:r>
        </a:p>
      </dsp:txBody>
      <dsp:txXfrm>
        <a:off x="260285" y="1223"/>
        <a:ext cx="2264138" cy="1358483"/>
      </dsp:txXfrm>
    </dsp:sp>
    <dsp:sp modelId="{2BE12BAE-3729-194B-AFED-113B4AABF3CF}">
      <dsp:nvSpPr>
        <dsp:cNvPr id="0" name=""/>
        <dsp:cNvSpPr/>
      </dsp:nvSpPr>
      <dsp:spPr>
        <a:xfrm>
          <a:off x="2750838" y="1223"/>
          <a:ext cx="2264138" cy="13584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pitchFamily="2" charset="77"/>
            </a:rPr>
            <a:t>Reducción TG: 75%</a:t>
          </a:r>
        </a:p>
      </dsp:txBody>
      <dsp:txXfrm>
        <a:off x="2750838" y="1223"/>
        <a:ext cx="2264138" cy="1358483"/>
      </dsp:txXfrm>
    </dsp:sp>
    <dsp:sp modelId="{AC9491C3-6FA2-B74E-958F-C86AA8035145}">
      <dsp:nvSpPr>
        <dsp:cNvPr id="0" name=""/>
        <dsp:cNvSpPr/>
      </dsp:nvSpPr>
      <dsp:spPr>
        <a:xfrm>
          <a:off x="260285" y="1586120"/>
          <a:ext cx="2264138" cy="13584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pitchFamily="2" charset="77"/>
            </a:rPr>
            <a:t>Reducción LDL: 23%</a:t>
          </a:r>
        </a:p>
      </dsp:txBody>
      <dsp:txXfrm>
        <a:off x="260285" y="1586120"/>
        <a:ext cx="2264138" cy="1358483"/>
      </dsp:txXfrm>
    </dsp:sp>
    <dsp:sp modelId="{E9183B46-F8EE-3143-9EFE-C315173A0474}">
      <dsp:nvSpPr>
        <dsp:cNvPr id="0" name=""/>
        <dsp:cNvSpPr/>
      </dsp:nvSpPr>
      <dsp:spPr>
        <a:xfrm>
          <a:off x="2750838" y="1586120"/>
          <a:ext cx="2264138" cy="13584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pitchFamily="2" charset="77"/>
            </a:rPr>
            <a:t>Independiente del receptor LDL</a:t>
          </a:r>
        </a:p>
      </dsp:txBody>
      <dsp:txXfrm>
        <a:off x="2750838" y="1586120"/>
        <a:ext cx="2264138" cy="1358483"/>
      </dsp:txXfrm>
    </dsp:sp>
    <dsp:sp modelId="{B1FAAC08-6AC2-A240-98D5-4083DBC130C6}">
      <dsp:nvSpPr>
        <dsp:cNvPr id="0" name=""/>
        <dsp:cNvSpPr/>
      </dsp:nvSpPr>
      <dsp:spPr>
        <a:xfrm>
          <a:off x="1505562" y="3171018"/>
          <a:ext cx="2264138" cy="13584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Montserrat" pitchFamily="2" charset="77"/>
            </a:rPr>
            <a:t>Hipercolesterolemia familiar </a:t>
          </a:r>
        </a:p>
      </dsp:txBody>
      <dsp:txXfrm>
        <a:off x="1505562" y="3171018"/>
        <a:ext cx="2264138" cy="13584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0DC58-3D1E-774E-9FC8-AC5C126FD117}">
      <dsp:nvSpPr>
        <dsp:cNvPr id="0" name=""/>
        <dsp:cNvSpPr/>
      </dsp:nvSpPr>
      <dsp:spPr>
        <a:xfrm>
          <a:off x="599150" y="3134"/>
          <a:ext cx="4836738" cy="14250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ontserrat" pitchFamily="2" charset="77"/>
            </a:rPr>
            <a:t>Estatinas</a:t>
          </a:r>
          <a:r>
            <a:rPr lang="es-ES" sz="2000" kern="1200" dirty="0">
              <a:latin typeface="Montserrat" pitchFamily="2" charset="77"/>
            </a:rPr>
            <a:t> como primera línea para disminuir  el RCV con TG&gt; 200mg/dl. </a:t>
          </a:r>
          <a:r>
            <a:rPr lang="es-ES" sz="2000" b="1" kern="1200" dirty="0">
              <a:latin typeface="Montserrat" pitchFamily="2" charset="77"/>
            </a:rPr>
            <a:t>IB</a:t>
          </a:r>
        </a:p>
      </dsp:txBody>
      <dsp:txXfrm>
        <a:off x="599150" y="3134"/>
        <a:ext cx="4836738" cy="1425070"/>
      </dsp:txXfrm>
    </dsp:sp>
    <dsp:sp modelId="{E96585DE-42ED-E640-B232-946D04649EF4}">
      <dsp:nvSpPr>
        <dsp:cNvPr id="0" name=""/>
        <dsp:cNvSpPr/>
      </dsp:nvSpPr>
      <dsp:spPr>
        <a:xfrm>
          <a:off x="653980" y="1665717"/>
          <a:ext cx="4727079" cy="14250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Prevención primaria, LDL en metas + TG&gt; 200mg/dl: considerar combinación </a:t>
          </a:r>
          <a:r>
            <a:rPr lang="es-ES" sz="2000" kern="1200" dirty="0" err="1">
              <a:latin typeface="Montserrat" pitchFamily="2" charset="77"/>
            </a:rPr>
            <a:t>fenofibrato</a:t>
          </a:r>
          <a:r>
            <a:rPr lang="es-ES" sz="2000" kern="1200" dirty="0">
              <a:latin typeface="Montserrat" pitchFamily="2" charset="77"/>
            </a:rPr>
            <a:t> + estatinas. </a:t>
          </a:r>
          <a:r>
            <a:rPr lang="es-ES" sz="2000" b="1" kern="1200" dirty="0" err="1">
              <a:latin typeface="Montserrat" pitchFamily="2" charset="77"/>
            </a:rPr>
            <a:t>IIaB</a:t>
          </a:r>
          <a:r>
            <a:rPr lang="es-ES" sz="2000" b="1" kern="1200" dirty="0">
              <a:latin typeface="Montserrat" pitchFamily="2" charset="77"/>
            </a:rPr>
            <a:t>.</a:t>
          </a:r>
        </a:p>
      </dsp:txBody>
      <dsp:txXfrm>
        <a:off x="653980" y="1665717"/>
        <a:ext cx="4727079" cy="1425070"/>
      </dsp:txXfrm>
    </dsp:sp>
    <dsp:sp modelId="{BA73B448-0DF2-1C4C-BF47-FED7748B395F}">
      <dsp:nvSpPr>
        <dsp:cNvPr id="0" name=""/>
        <dsp:cNvSpPr/>
      </dsp:nvSpPr>
      <dsp:spPr>
        <a:xfrm>
          <a:off x="672256" y="3328299"/>
          <a:ext cx="4690526" cy="14250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Alto riesgo, LDL en metas + TG &gt; 200mg/dl: considerar </a:t>
          </a:r>
          <a:r>
            <a:rPr lang="es-ES" sz="2000" kern="1200" dirty="0" err="1">
              <a:latin typeface="Montserrat" pitchFamily="2" charset="77"/>
            </a:rPr>
            <a:t>fenofibrato</a:t>
          </a:r>
          <a:r>
            <a:rPr lang="es-ES" sz="2000" kern="1200" dirty="0">
              <a:latin typeface="Montserrat" pitchFamily="2" charset="77"/>
            </a:rPr>
            <a:t> + estatinas. </a:t>
          </a:r>
          <a:r>
            <a:rPr lang="es-ES" sz="2000" b="1" kern="1200" dirty="0" err="1">
              <a:latin typeface="Montserrat" pitchFamily="2" charset="77"/>
            </a:rPr>
            <a:t>IIbB</a:t>
          </a:r>
          <a:r>
            <a:rPr lang="es-ES" sz="2000" b="1" kern="1200" dirty="0">
              <a:latin typeface="Montserrat" pitchFamily="2" charset="77"/>
            </a:rPr>
            <a:t>.</a:t>
          </a:r>
        </a:p>
      </dsp:txBody>
      <dsp:txXfrm>
        <a:off x="672256" y="3328299"/>
        <a:ext cx="4690526" cy="1425070"/>
      </dsp:txXfrm>
    </dsp:sp>
    <dsp:sp modelId="{7563D343-C785-EF4E-8659-382F1CAA4ADC}">
      <dsp:nvSpPr>
        <dsp:cNvPr id="0" name=""/>
        <dsp:cNvSpPr/>
      </dsp:nvSpPr>
      <dsp:spPr>
        <a:xfrm>
          <a:off x="676662" y="4990882"/>
          <a:ext cx="4681714" cy="14250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Alto riesgo con TG 135 – 499 a pesar del tratamiento con estatinas: considerar combinación  EPA 4gr/</a:t>
          </a:r>
          <a:r>
            <a:rPr lang="es-ES" sz="2000" kern="1200" dirty="0" err="1">
              <a:latin typeface="Montserrat" pitchFamily="2" charset="77"/>
            </a:rPr>
            <a:t>dia</a:t>
          </a:r>
          <a:r>
            <a:rPr lang="es-ES" sz="2000" kern="1200" dirty="0">
              <a:latin typeface="Montserrat" pitchFamily="2" charset="77"/>
            </a:rPr>
            <a:t>  + estatina. </a:t>
          </a:r>
          <a:r>
            <a:rPr lang="es-ES" sz="2000" b="1" kern="1200" dirty="0" err="1">
              <a:latin typeface="Montserrat" pitchFamily="2" charset="77"/>
            </a:rPr>
            <a:t>IIbC</a:t>
          </a:r>
          <a:r>
            <a:rPr lang="es-ES" sz="2000" b="1" kern="1200" dirty="0">
              <a:latin typeface="Montserrat" pitchFamily="2" charset="77"/>
            </a:rPr>
            <a:t>.</a:t>
          </a:r>
        </a:p>
      </dsp:txBody>
      <dsp:txXfrm>
        <a:off x="676662" y="4990882"/>
        <a:ext cx="4681714" cy="14250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34FF8-4BA7-0D49-8721-8101DFBA76B1}">
      <dsp:nvSpPr>
        <dsp:cNvPr id="0" name=""/>
        <dsp:cNvSpPr/>
      </dsp:nvSpPr>
      <dsp:spPr>
        <a:xfrm>
          <a:off x="2871421" y="582"/>
          <a:ext cx="4307132" cy="2270500"/>
        </a:xfrm>
        <a:prstGeom prst="rightArrow">
          <a:avLst>
            <a:gd name="adj1" fmla="val 75000"/>
            <a:gd name="adj2" fmla="val 50000"/>
          </a:avLst>
        </a:prstGeom>
        <a:solidFill>
          <a:srgbClr val="152B48">
            <a:alpha val="50196"/>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s-ES" sz="1800" kern="1200" dirty="0">
            <a:solidFill>
              <a:schemeClr val="bg1"/>
            </a:solidFill>
            <a:latin typeface="Montserrat" pitchFamily="2" charset="77"/>
          </a:endParaRPr>
        </a:p>
        <a:p>
          <a:pPr marL="171450" lvl="1" indent="-171450" algn="l" defTabSz="800100">
            <a:lnSpc>
              <a:spcPct val="90000"/>
            </a:lnSpc>
            <a:spcBef>
              <a:spcPct val="0"/>
            </a:spcBef>
            <a:spcAft>
              <a:spcPct val="15000"/>
            </a:spcAft>
            <a:buChar char="•"/>
          </a:pPr>
          <a:r>
            <a:rPr lang="es-ES" sz="1800" kern="1200" dirty="0">
              <a:solidFill>
                <a:schemeClr val="bg1"/>
              </a:solidFill>
              <a:latin typeface="Montserrat" pitchFamily="2" charset="77"/>
            </a:rPr>
            <a:t>Tratamiento solo si hay alto riesgo cardiovascular.</a:t>
          </a:r>
        </a:p>
        <a:p>
          <a:pPr marL="171450" lvl="1" indent="-171450" algn="l" defTabSz="800100">
            <a:lnSpc>
              <a:spcPct val="90000"/>
            </a:lnSpc>
            <a:spcBef>
              <a:spcPct val="0"/>
            </a:spcBef>
            <a:spcAft>
              <a:spcPct val="15000"/>
            </a:spcAft>
            <a:buChar char="•"/>
          </a:pPr>
          <a:r>
            <a:rPr lang="es-ES" sz="1800" kern="1200" dirty="0">
              <a:solidFill>
                <a:schemeClr val="bg1"/>
              </a:solidFill>
              <a:latin typeface="Montserrat" pitchFamily="2" charset="77"/>
            </a:rPr>
            <a:t>Estatinas si está indicado.</a:t>
          </a:r>
        </a:p>
        <a:p>
          <a:pPr marL="171450" lvl="1" indent="-171450" algn="l" defTabSz="800100">
            <a:lnSpc>
              <a:spcPct val="90000"/>
            </a:lnSpc>
            <a:spcBef>
              <a:spcPct val="0"/>
            </a:spcBef>
            <a:spcAft>
              <a:spcPct val="15000"/>
            </a:spcAft>
            <a:buChar char="•"/>
          </a:pPr>
          <a:r>
            <a:rPr lang="es-ES" sz="1800" kern="1200" dirty="0">
              <a:solidFill>
                <a:schemeClr val="bg1"/>
              </a:solidFill>
              <a:latin typeface="Montserrat" pitchFamily="2" charset="77"/>
            </a:rPr>
            <a:t>EPA 4gr/día.</a:t>
          </a:r>
        </a:p>
      </dsp:txBody>
      <dsp:txXfrm>
        <a:off x="2871421" y="284395"/>
        <a:ext cx="3455695" cy="1702875"/>
      </dsp:txXfrm>
    </dsp:sp>
    <dsp:sp modelId="{99241985-9439-3B47-BBEA-84419D306DE6}">
      <dsp:nvSpPr>
        <dsp:cNvPr id="0" name=""/>
        <dsp:cNvSpPr/>
      </dsp:nvSpPr>
      <dsp:spPr>
        <a:xfrm>
          <a:off x="0" y="582"/>
          <a:ext cx="2871421" cy="2270500"/>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Montserrat" pitchFamily="2" charset="77"/>
            </a:rPr>
            <a:t>150mg/dl – 885 mg/dl </a:t>
          </a:r>
        </a:p>
      </dsp:txBody>
      <dsp:txXfrm>
        <a:off x="110837" y="111419"/>
        <a:ext cx="2649747" cy="2048826"/>
      </dsp:txXfrm>
    </dsp:sp>
    <dsp:sp modelId="{840A7F6E-7723-FF43-800D-815FAF93EAE0}">
      <dsp:nvSpPr>
        <dsp:cNvPr id="0" name=""/>
        <dsp:cNvSpPr/>
      </dsp:nvSpPr>
      <dsp:spPr>
        <a:xfrm>
          <a:off x="2871421" y="2498132"/>
          <a:ext cx="4307132" cy="2270500"/>
        </a:xfrm>
        <a:prstGeom prst="rightArrow">
          <a:avLst>
            <a:gd name="adj1" fmla="val 75000"/>
            <a:gd name="adj2" fmla="val 50000"/>
          </a:avLst>
        </a:prstGeom>
        <a:solidFill>
          <a:srgbClr val="00ABA7">
            <a:alpha val="50980"/>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solidFill>
                <a:srgbClr val="142B48"/>
              </a:solidFill>
              <a:latin typeface="Montserrat" pitchFamily="2" charset="77"/>
            </a:rPr>
            <a:t>Prevención de pancreatitis. </a:t>
          </a:r>
        </a:p>
        <a:p>
          <a:pPr marL="171450" lvl="1" indent="-171450" algn="l" defTabSz="800100">
            <a:lnSpc>
              <a:spcPct val="90000"/>
            </a:lnSpc>
            <a:spcBef>
              <a:spcPct val="0"/>
            </a:spcBef>
            <a:spcAft>
              <a:spcPct val="15000"/>
            </a:spcAft>
            <a:buChar char="•"/>
          </a:pPr>
          <a:r>
            <a:rPr lang="es-ES" sz="1800" kern="1200" dirty="0">
              <a:solidFill>
                <a:srgbClr val="142B48"/>
              </a:solidFill>
              <a:latin typeface="Montserrat" pitchFamily="2" charset="77"/>
            </a:rPr>
            <a:t>Iniciar terapia TG 500mg/dl si ya tuvo episodio previo. </a:t>
          </a:r>
        </a:p>
        <a:p>
          <a:pPr marL="171450" lvl="1" indent="-171450" algn="l" defTabSz="800100">
            <a:lnSpc>
              <a:spcPct val="90000"/>
            </a:lnSpc>
            <a:spcBef>
              <a:spcPct val="0"/>
            </a:spcBef>
            <a:spcAft>
              <a:spcPct val="15000"/>
            </a:spcAft>
            <a:buChar char="•"/>
          </a:pPr>
          <a:r>
            <a:rPr lang="es-ES" sz="1800" kern="1200" dirty="0">
              <a:solidFill>
                <a:srgbClr val="142B48"/>
              </a:solidFill>
              <a:latin typeface="Montserrat" pitchFamily="2" charset="77"/>
            </a:rPr>
            <a:t>Iniciar con </a:t>
          </a:r>
          <a:r>
            <a:rPr lang="es-ES" sz="1800" kern="1200" dirty="0" err="1">
              <a:solidFill>
                <a:srgbClr val="142B48"/>
              </a:solidFill>
              <a:latin typeface="Montserrat" pitchFamily="2" charset="77"/>
            </a:rPr>
            <a:t>fenofibrato</a:t>
          </a:r>
          <a:r>
            <a:rPr lang="es-ES" sz="1800" kern="1200" dirty="0">
              <a:solidFill>
                <a:srgbClr val="142B48"/>
              </a:solidFill>
              <a:latin typeface="Montserrat" pitchFamily="2" charset="77"/>
            </a:rPr>
            <a:t>. </a:t>
          </a:r>
        </a:p>
        <a:p>
          <a:pPr marL="171450" lvl="1" indent="-171450" algn="l" defTabSz="800100">
            <a:lnSpc>
              <a:spcPct val="90000"/>
            </a:lnSpc>
            <a:spcBef>
              <a:spcPct val="0"/>
            </a:spcBef>
            <a:spcAft>
              <a:spcPct val="15000"/>
            </a:spcAft>
            <a:buChar char="•"/>
          </a:pPr>
          <a:r>
            <a:rPr lang="es-ES" sz="1800" kern="1200" dirty="0">
              <a:solidFill>
                <a:srgbClr val="142B48"/>
              </a:solidFill>
              <a:latin typeface="Montserrat" pitchFamily="2" charset="77"/>
            </a:rPr>
            <a:t>Metas &lt; 500mg/dl.</a:t>
          </a:r>
        </a:p>
      </dsp:txBody>
      <dsp:txXfrm>
        <a:off x="2871421" y="2781945"/>
        <a:ext cx="3455695" cy="1702875"/>
      </dsp:txXfrm>
    </dsp:sp>
    <dsp:sp modelId="{497ED65E-87F4-6348-A2AA-B335DE72165F}">
      <dsp:nvSpPr>
        <dsp:cNvPr id="0" name=""/>
        <dsp:cNvSpPr/>
      </dsp:nvSpPr>
      <dsp:spPr>
        <a:xfrm>
          <a:off x="0" y="2498132"/>
          <a:ext cx="2871421" cy="2270500"/>
        </a:xfrm>
        <a:prstGeom prst="roundRect">
          <a:avLst/>
        </a:prstGeom>
        <a:solidFill>
          <a:srgbClr val="00AB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latin typeface="Montserrat" pitchFamily="2" charset="77"/>
            </a:rPr>
            <a:t>&gt;885mg/dl</a:t>
          </a:r>
        </a:p>
      </dsp:txBody>
      <dsp:txXfrm>
        <a:off x="110837" y="2608969"/>
        <a:ext cx="2649747" cy="2048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D016E-1FDB-AF49-AB3B-E860149C30DC}">
      <dsp:nvSpPr>
        <dsp:cNvPr id="0" name=""/>
        <dsp:cNvSpPr/>
      </dsp:nvSpPr>
      <dsp:spPr>
        <a:xfrm>
          <a:off x="744" y="145603"/>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HTG moderada: efecto </a:t>
          </a:r>
          <a:r>
            <a:rPr lang="es-ES" sz="2200" kern="1200" dirty="0" err="1">
              <a:latin typeface="Montserrat" pitchFamily="2" charset="77"/>
            </a:rPr>
            <a:t>poligenético</a:t>
          </a:r>
          <a:r>
            <a:rPr lang="es-ES" sz="2200" kern="1200" dirty="0">
              <a:latin typeface="Montserrat" pitchFamily="2" charset="77"/>
            </a:rPr>
            <a:t> (VLDL producción y eliminación).</a:t>
          </a:r>
        </a:p>
      </dsp:txBody>
      <dsp:txXfrm>
        <a:off x="744" y="145603"/>
        <a:ext cx="2902148" cy="1741289"/>
      </dsp:txXfrm>
    </dsp:sp>
    <dsp:sp modelId="{8585D515-2C52-2845-98E3-A464B48BFC91}">
      <dsp:nvSpPr>
        <dsp:cNvPr id="0" name=""/>
        <dsp:cNvSpPr/>
      </dsp:nvSpPr>
      <dsp:spPr>
        <a:xfrm>
          <a:off x="3193107" y="145603"/>
          <a:ext cx="2902148" cy="17412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HTG severa: efecto monogenético: 6 genes: LPL, </a:t>
          </a:r>
          <a:r>
            <a:rPr lang="es-ES" sz="2200" kern="1200" dirty="0" err="1">
              <a:latin typeface="Montserrat" pitchFamily="2" charset="77"/>
            </a:rPr>
            <a:t>apo</a:t>
          </a:r>
          <a:r>
            <a:rPr lang="es-ES" sz="2200" kern="1200" dirty="0">
              <a:latin typeface="Montserrat" pitchFamily="2" charset="77"/>
            </a:rPr>
            <a:t> C2, apoA5, LMF1, FPIHBP1, GPD1.</a:t>
          </a:r>
        </a:p>
      </dsp:txBody>
      <dsp:txXfrm>
        <a:off x="3193107" y="145603"/>
        <a:ext cx="2902148" cy="1741289"/>
      </dsp:txXfrm>
    </dsp:sp>
    <dsp:sp modelId="{3290FE2C-1E86-824C-B16D-4F6CF0385E0B}">
      <dsp:nvSpPr>
        <dsp:cNvPr id="0" name=""/>
        <dsp:cNvSpPr/>
      </dsp:nvSpPr>
      <dsp:spPr>
        <a:xfrm>
          <a:off x="744" y="2177107"/>
          <a:ext cx="2902148" cy="17412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Efecto monogénico: interferencia en la eliminación de los quilomicrones.</a:t>
          </a:r>
        </a:p>
      </dsp:txBody>
      <dsp:txXfrm>
        <a:off x="744" y="2177107"/>
        <a:ext cx="2902148" cy="1741289"/>
      </dsp:txXfrm>
    </dsp:sp>
    <dsp:sp modelId="{F5C08C7A-60BA-774E-9524-D9E3E63187D5}">
      <dsp:nvSpPr>
        <dsp:cNvPr id="0" name=""/>
        <dsp:cNvSpPr/>
      </dsp:nvSpPr>
      <dsp:spPr>
        <a:xfrm>
          <a:off x="3193107" y="2177107"/>
          <a:ext cx="2902148" cy="174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Efecto monogenético: Síndrome de </a:t>
          </a:r>
          <a:r>
            <a:rPr lang="es-ES" sz="2200" kern="1200" dirty="0" err="1">
              <a:latin typeface="Montserrat" pitchFamily="2" charset="77"/>
            </a:rPr>
            <a:t>quilomicronemia</a:t>
          </a:r>
          <a:r>
            <a:rPr lang="es-ES" sz="2200" kern="1200" dirty="0">
              <a:latin typeface="Montserrat" pitchFamily="2" charset="77"/>
            </a:rPr>
            <a:t> familiar.</a:t>
          </a:r>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EE26-43B1-2C49-941C-0D7913CD533F}">
      <dsp:nvSpPr>
        <dsp:cNvPr id="0" name=""/>
        <dsp:cNvSpPr/>
      </dsp:nvSpPr>
      <dsp:spPr>
        <a:xfrm>
          <a:off x="271" y="2676"/>
          <a:ext cx="4970289" cy="15695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Familiar de primer grado con enfermedad coronaria prematura conocida (H &lt; 55, M &lt; 60).</a:t>
          </a:r>
        </a:p>
      </dsp:txBody>
      <dsp:txXfrm>
        <a:off x="46242" y="48647"/>
        <a:ext cx="4878347" cy="1477631"/>
      </dsp:txXfrm>
    </dsp:sp>
    <dsp:sp modelId="{2C2978EB-BED6-274E-B3AA-41FA2244E816}">
      <dsp:nvSpPr>
        <dsp:cNvPr id="0" name=""/>
        <dsp:cNvSpPr/>
      </dsp:nvSpPr>
      <dsp:spPr>
        <a:xfrm>
          <a:off x="271" y="1661550"/>
          <a:ext cx="4970289" cy="15695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Colesterol total &gt; 290mg/dl  (&lt; 30 años), &gt; 350mg/dl (&gt; 30 años).</a:t>
          </a:r>
        </a:p>
      </dsp:txBody>
      <dsp:txXfrm>
        <a:off x="46242" y="1707521"/>
        <a:ext cx="4878347" cy="1477631"/>
      </dsp:txXfrm>
    </dsp:sp>
    <dsp:sp modelId="{F7C2C845-5834-364F-A1EE-4CEC75B1389E}">
      <dsp:nvSpPr>
        <dsp:cNvPr id="0" name=""/>
        <dsp:cNvSpPr/>
      </dsp:nvSpPr>
      <dsp:spPr>
        <a:xfrm>
          <a:off x="271" y="3320424"/>
          <a:ext cx="1611637" cy="15695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Xantoma tendinoso.</a:t>
          </a:r>
        </a:p>
      </dsp:txBody>
      <dsp:txXfrm>
        <a:off x="46242" y="3366395"/>
        <a:ext cx="1519695" cy="1477631"/>
      </dsp:txXfrm>
    </dsp:sp>
    <dsp:sp modelId="{E3C803F8-1C14-3741-A6D7-FCDC0B2E10F6}">
      <dsp:nvSpPr>
        <dsp:cNvPr id="0" name=""/>
        <dsp:cNvSpPr/>
      </dsp:nvSpPr>
      <dsp:spPr>
        <a:xfrm>
          <a:off x="1679597" y="3320424"/>
          <a:ext cx="1611637" cy="15695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Arco corneal &lt; 65 años.</a:t>
          </a:r>
        </a:p>
      </dsp:txBody>
      <dsp:txXfrm>
        <a:off x="1725568" y="3366395"/>
        <a:ext cx="1519695" cy="1477631"/>
      </dsp:txXfrm>
    </dsp:sp>
    <dsp:sp modelId="{8262DCF0-B02C-A34A-ABBA-3665EF64876A}">
      <dsp:nvSpPr>
        <dsp:cNvPr id="0" name=""/>
        <dsp:cNvSpPr/>
      </dsp:nvSpPr>
      <dsp:spPr>
        <a:xfrm>
          <a:off x="3358923" y="3320424"/>
          <a:ext cx="1611637" cy="15695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ontserrat" pitchFamily="2" charset="77"/>
            </a:rPr>
            <a:t>ECV o enfermedad vascular (H &lt; 55, M &lt; 60).</a:t>
          </a:r>
        </a:p>
      </dsp:txBody>
      <dsp:txXfrm>
        <a:off x="3404894" y="3366395"/>
        <a:ext cx="1519695" cy="1477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5A45-2585-0C4C-8CAF-8DF2ABF4A1BA}">
      <dsp:nvSpPr>
        <dsp:cNvPr id="0" name=""/>
        <dsp:cNvSpPr/>
      </dsp:nvSpPr>
      <dsp:spPr>
        <a:xfrm>
          <a:off x="408057" y="0"/>
          <a:ext cx="4591205" cy="4591205"/>
        </a:xfrm>
        <a:prstGeom prst="triangle">
          <a:avLst/>
        </a:prstGeom>
        <a:solidFill>
          <a:srgbClr val="00ABA7"/>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3BD24-7869-DA49-811D-52C96BE3B685}">
      <dsp:nvSpPr>
        <dsp:cNvPr id="0" name=""/>
        <dsp:cNvSpPr/>
      </dsp:nvSpPr>
      <dsp:spPr>
        <a:xfrm>
          <a:off x="2703659" y="459568"/>
          <a:ext cx="2984283" cy="652811"/>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42B48"/>
              </a:solidFill>
              <a:latin typeface="Montserrat" pitchFamily="2" charset="77"/>
            </a:rPr>
            <a:t>Disminución del HDL </a:t>
          </a:r>
        </a:p>
      </dsp:txBody>
      <dsp:txXfrm>
        <a:off x="2735527" y="491436"/>
        <a:ext cx="2920547" cy="589075"/>
      </dsp:txXfrm>
    </dsp:sp>
    <dsp:sp modelId="{1F0E8279-6D49-7747-8EA2-58781E4C72FF}">
      <dsp:nvSpPr>
        <dsp:cNvPr id="0" name=""/>
        <dsp:cNvSpPr/>
      </dsp:nvSpPr>
      <dsp:spPr>
        <a:xfrm>
          <a:off x="2703659" y="1193982"/>
          <a:ext cx="2984283" cy="652811"/>
        </a:xfrm>
        <a:prstGeom prst="roundRect">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42B48"/>
              </a:solidFill>
              <a:latin typeface="Montserrat" pitchFamily="2" charset="77"/>
            </a:rPr>
            <a:t>Remanentes de lipoproteínas ricas en TG</a:t>
          </a:r>
        </a:p>
      </dsp:txBody>
      <dsp:txXfrm>
        <a:off x="2735527" y="1225850"/>
        <a:ext cx="2920547" cy="589075"/>
      </dsp:txXfrm>
    </dsp:sp>
    <dsp:sp modelId="{4BC5979A-15C6-D64F-BDC1-8861BF3DAA27}">
      <dsp:nvSpPr>
        <dsp:cNvPr id="0" name=""/>
        <dsp:cNvSpPr/>
      </dsp:nvSpPr>
      <dsp:spPr>
        <a:xfrm>
          <a:off x="2703659" y="1928395"/>
          <a:ext cx="2984283" cy="652811"/>
        </a:xfrm>
        <a:prstGeom prst="round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42B48"/>
              </a:solidFill>
              <a:latin typeface="Montserrat" pitchFamily="2" charset="77"/>
            </a:rPr>
            <a:t>Resistencia a la insulina</a:t>
          </a:r>
        </a:p>
      </dsp:txBody>
      <dsp:txXfrm>
        <a:off x="2735527" y="1960263"/>
        <a:ext cx="2920547" cy="589075"/>
      </dsp:txXfrm>
    </dsp:sp>
    <dsp:sp modelId="{E8C1AAE6-51EA-164D-913E-102D4DC8E9B3}">
      <dsp:nvSpPr>
        <dsp:cNvPr id="0" name=""/>
        <dsp:cNvSpPr/>
      </dsp:nvSpPr>
      <dsp:spPr>
        <a:xfrm>
          <a:off x="2703659" y="2662809"/>
          <a:ext cx="2984283" cy="652811"/>
        </a:xfrm>
        <a:prstGeom prst="roundRect">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42B48"/>
              </a:solidFill>
              <a:latin typeface="Montserrat" pitchFamily="2" charset="77"/>
            </a:rPr>
            <a:t>Estados </a:t>
          </a:r>
          <a:r>
            <a:rPr lang="es-ES" sz="1600" kern="1200" dirty="0" err="1">
              <a:solidFill>
                <a:srgbClr val="142B48"/>
              </a:solidFill>
              <a:latin typeface="Montserrat" pitchFamily="2" charset="77"/>
            </a:rPr>
            <a:t>protrombóticos</a:t>
          </a:r>
          <a:endParaRPr lang="es-ES" sz="1600" kern="1200" dirty="0">
            <a:solidFill>
              <a:srgbClr val="142B48"/>
            </a:solidFill>
            <a:latin typeface="Montserrat" pitchFamily="2" charset="77"/>
          </a:endParaRPr>
        </a:p>
      </dsp:txBody>
      <dsp:txXfrm>
        <a:off x="2735527" y="2694677"/>
        <a:ext cx="2920547" cy="589075"/>
      </dsp:txXfrm>
    </dsp:sp>
    <dsp:sp modelId="{E9D65FE5-16A5-7646-95CB-7D0DCFCF1BDE}">
      <dsp:nvSpPr>
        <dsp:cNvPr id="0" name=""/>
        <dsp:cNvSpPr/>
      </dsp:nvSpPr>
      <dsp:spPr>
        <a:xfrm>
          <a:off x="2703659" y="3397222"/>
          <a:ext cx="2984283" cy="652811"/>
        </a:xfrm>
        <a:prstGeom prst="round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42B48"/>
              </a:solidFill>
              <a:latin typeface="Montserrat" pitchFamily="2" charset="77"/>
            </a:rPr>
            <a:t>Aumento de la inflamación</a:t>
          </a:r>
        </a:p>
      </dsp:txBody>
      <dsp:txXfrm>
        <a:off x="2735527" y="3429090"/>
        <a:ext cx="2920547" cy="589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3120-CEF9-7844-91D0-8714EF4CE591}">
      <dsp:nvSpPr>
        <dsp:cNvPr id="0" name=""/>
        <dsp:cNvSpPr/>
      </dsp:nvSpPr>
      <dsp:spPr>
        <a:xfrm>
          <a:off x="1171735" y="2939"/>
          <a:ext cx="2271908" cy="13631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itchFamily="2" charset="77"/>
            </a:rPr>
            <a:t>Tercera causa de pancreatitis aguda.</a:t>
          </a:r>
          <a:endParaRPr lang="es-ES" sz="2000" kern="1200" dirty="0">
            <a:latin typeface="Montserrat" pitchFamily="2" charset="77"/>
          </a:endParaRPr>
        </a:p>
      </dsp:txBody>
      <dsp:txXfrm>
        <a:off x="1171735" y="2939"/>
        <a:ext cx="2271908" cy="1363145"/>
      </dsp:txXfrm>
    </dsp:sp>
    <dsp:sp modelId="{F181BA69-5CD4-A240-A576-4F234BA1EAC1}">
      <dsp:nvSpPr>
        <dsp:cNvPr id="0" name=""/>
        <dsp:cNvSpPr/>
      </dsp:nvSpPr>
      <dsp:spPr>
        <a:xfrm>
          <a:off x="3670834" y="2939"/>
          <a:ext cx="2271908" cy="1363145"/>
        </a:xfrm>
        <a:prstGeom prst="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4 – 10% de los casos.</a:t>
          </a:r>
        </a:p>
      </dsp:txBody>
      <dsp:txXfrm>
        <a:off x="3670834" y="2939"/>
        <a:ext cx="2271908" cy="1363145"/>
      </dsp:txXfrm>
    </dsp:sp>
    <dsp:sp modelId="{0DC4D14B-AF17-AA4D-8C9A-1F7DA44A023F}">
      <dsp:nvSpPr>
        <dsp:cNvPr id="0" name=""/>
        <dsp:cNvSpPr/>
      </dsp:nvSpPr>
      <dsp:spPr>
        <a:xfrm>
          <a:off x="1171735" y="1593275"/>
          <a:ext cx="2271908" cy="1363145"/>
        </a:xfrm>
        <a:prstGeom prst="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Embarazadas: primera causa.</a:t>
          </a:r>
        </a:p>
      </dsp:txBody>
      <dsp:txXfrm>
        <a:off x="1171735" y="1593275"/>
        <a:ext cx="2271908" cy="1363145"/>
      </dsp:txXfrm>
    </dsp:sp>
    <dsp:sp modelId="{464B3647-8122-0443-8190-2DBC20130342}">
      <dsp:nvSpPr>
        <dsp:cNvPr id="0" name=""/>
        <dsp:cNvSpPr/>
      </dsp:nvSpPr>
      <dsp:spPr>
        <a:xfrm>
          <a:off x="3670834" y="1593275"/>
          <a:ext cx="2271908" cy="1363145"/>
        </a:xfrm>
        <a:prstGeom prst="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Mecanismo no completamente claro.</a:t>
          </a:r>
        </a:p>
      </dsp:txBody>
      <dsp:txXfrm>
        <a:off x="3670834" y="1593275"/>
        <a:ext cx="2271908" cy="1363145"/>
      </dsp:txXfrm>
    </dsp:sp>
    <dsp:sp modelId="{5938FC7E-1018-E24A-9117-7A65B1E9C6F5}">
      <dsp:nvSpPr>
        <dsp:cNvPr id="0" name=""/>
        <dsp:cNvSpPr/>
      </dsp:nvSpPr>
      <dsp:spPr>
        <a:xfrm>
          <a:off x="1171735" y="3183611"/>
          <a:ext cx="2271908" cy="1363145"/>
        </a:xfrm>
        <a:prstGeom prst="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Cambios en microambiente.</a:t>
          </a:r>
        </a:p>
      </dsp:txBody>
      <dsp:txXfrm>
        <a:off x="1171735" y="3183611"/>
        <a:ext cx="2271908" cy="1363145"/>
      </dsp:txXfrm>
    </dsp:sp>
    <dsp:sp modelId="{0FB1F9D1-FA44-014D-AF6E-AA43F142FCCC}">
      <dsp:nvSpPr>
        <dsp:cNvPr id="0" name=""/>
        <dsp:cNvSpPr/>
      </dsp:nvSpPr>
      <dsp:spPr>
        <a:xfrm>
          <a:off x="3670834" y="3183611"/>
          <a:ext cx="2271908" cy="1363145"/>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Cambios en el PH.</a:t>
          </a:r>
        </a:p>
      </dsp:txBody>
      <dsp:txXfrm>
        <a:off x="3670834" y="3183611"/>
        <a:ext cx="2271908" cy="1363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11896-1423-5641-9A24-B91EBFFBC33D}">
      <dsp:nvSpPr>
        <dsp:cNvPr id="0" name=""/>
        <dsp:cNvSpPr/>
      </dsp:nvSpPr>
      <dsp:spPr>
        <a:xfrm>
          <a:off x="687" y="527609"/>
          <a:ext cx="2680948" cy="16085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kern="1200" dirty="0">
              <a:latin typeface="Montserrat" pitchFamily="2" charset="77"/>
            </a:rPr>
            <a:t>La mayoría de TG&gt; 885mg /dl: no presentaran pancreatitis.</a:t>
          </a:r>
          <a:endParaRPr lang="es-ES" sz="2200" kern="1200" dirty="0">
            <a:latin typeface="Montserrat" pitchFamily="2" charset="77"/>
          </a:endParaRPr>
        </a:p>
      </dsp:txBody>
      <dsp:txXfrm>
        <a:off x="687" y="527609"/>
        <a:ext cx="2680948" cy="1608568"/>
      </dsp:txXfrm>
    </dsp:sp>
    <dsp:sp modelId="{F7AA7332-D40C-D746-A4B8-88EDB07374A7}">
      <dsp:nvSpPr>
        <dsp:cNvPr id="0" name=""/>
        <dsp:cNvSpPr/>
      </dsp:nvSpPr>
      <dsp:spPr>
        <a:xfrm>
          <a:off x="2949730" y="527609"/>
          <a:ext cx="2680948" cy="1608568"/>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TG 885 – 1779mg/dl: 3% .</a:t>
          </a:r>
        </a:p>
      </dsp:txBody>
      <dsp:txXfrm>
        <a:off x="2949730" y="527609"/>
        <a:ext cx="2680948" cy="1608568"/>
      </dsp:txXfrm>
    </dsp:sp>
    <dsp:sp modelId="{4F3B958B-64A5-354F-A49A-BB7291001B77}">
      <dsp:nvSpPr>
        <dsp:cNvPr id="0" name=""/>
        <dsp:cNvSpPr/>
      </dsp:nvSpPr>
      <dsp:spPr>
        <a:xfrm>
          <a:off x="687" y="2404273"/>
          <a:ext cx="2680948" cy="1608568"/>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TG &gt; 1770mg/dl: 15%.</a:t>
          </a:r>
        </a:p>
      </dsp:txBody>
      <dsp:txXfrm>
        <a:off x="687" y="2404273"/>
        <a:ext cx="2680948" cy="1608568"/>
      </dsp:txXfrm>
    </dsp:sp>
    <dsp:sp modelId="{0F92BBF9-5576-2141-946A-7614D49B4C24}">
      <dsp:nvSpPr>
        <dsp:cNvPr id="0" name=""/>
        <dsp:cNvSpPr/>
      </dsp:nvSpPr>
      <dsp:spPr>
        <a:xfrm>
          <a:off x="2949730" y="2404273"/>
          <a:ext cx="2680948" cy="1608568"/>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Síndrome</a:t>
          </a:r>
          <a:r>
            <a:rPr lang="es-ES" sz="2200" kern="1200" baseline="0" dirty="0">
              <a:latin typeface="Montserrat" pitchFamily="2" charset="77"/>
            </a:rPr>
            <a:t> de </a:t>
          </a:r>
          <a:r>
            <a:rPr lang="es-ES" sz="2200" kern="1200" baseline="0" dirty="0" err="1">
              <a:latin typeface="Montserrat" pitchFamily="2" charset="77"/>
            </a:rPr>
            <a:t>quilocrominemia</a:t>
          </a:r>
          <a:r>
            <a:rPr lang="es-ES" sz="2200" kern="1200" baseline="0" dirty="0">
              <a:latin typeface="Montserrat" pitchFamily="2" charset="77"/>
            </a:rPr>
            <a:t>.</a:t>
          </a:r>
          <a:endParaRPr lang="es-ES" sz="2200" kern="1200" dirty="0">
            <a:latin typeface="Montserrat" pitchFamily="2" charset="77"/>
          </a:endParaRPr>
        </a:p>
      </dsp:txBody>
      <dsp:txXfrm>
        <a:off x="2949730" y="2404273"/>
        <a:ext cx="2680948" cy="1608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6E2D-7478-3748-8B22-895041A1BFCA}">
      <dsp:nvSpPr>
        <dsp:cNvPr id="0" name=""/>
        <dsp:cNvSpPr/>
      </dsp:nvSpPr>
      <dsp:spPr>
        <a:xfrm>
          <a:off x="804834" y="2163"/>
          <a:ext cx="2269288" cy="1361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itchFamily="2" charset="77"/>
            </a:rPr>
            <a:t>TG&gt; 1500mg/dl. </a:t>
          </a:r>
        </a:p>
      </dsp:txBody>
      <dsp:txXfrm>
        <a:off x="804834" y="2163"/>
        <a:ext cx="2269288" cy="1361573"/>
      </dsp:txXfrm>
    </dsp:sp>
    <dsp:sp modelId="{0455A10F-EE4B-AF4E-B705-4CE5BBC0F45F}">
      <dsp:nvSpPr>
        <dsp:cNvPr id="0" name=""/>
        <dsp:cNvSpPr/>
      </dsp:nvSpPr>
      <dsp:spPr>
        <a:xfrm>
          <a:off x="3301052" y="2163"/>
          <a:ext cx="2269288" cy="1361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itchFamily="2" charset="77"/>
            </a:rPr>
            <a:t>Dolor abdominal, pancreatitis, xantomas,  arco </a:t>
          </a:r>
          <a:r>
            <a:rPr lang="es-ES" sz="1900" kern="1200" dirty="0" err="1">
              <a:latin typeface="Montserrat" pitchFamily="2" charset="77"/>
            </a:rPr>
            <a:t>coneal</a:t>
          </a:r>
          <a:r>
            <a:rPr lang="es-ES" sz="1900" kern="1200" dirty="0">
              <a:latin typeface="Montserrat" pitchFamily="2" charset="77"/>
            </a:rPr>
            <a:t>.</a:t>
          </a:r>
        </a:p>
      </dsp:txBody>
      <dsp:txXfrm>
        <a:off x="3301052" y="2163"/>
        <a:ext cx="2269288" cy="1361573"/>
      </dsp:txXfrm>
    </dsp:sp>
    <dsp:sp modelId="{88829B8C-AA52-C84B-AD59-31B44B353790}">
      <dsp:nvSpPr>
        <dsp:cNvPr id="0" name=""/>
        <dsp:cNvSpPr/>
      </dsp:nvSpPr>
      <dsp:spPr>
        <a:xfrm>
          <a:off x="804834" y="1590665"/>
          <a:ext cx="2269288" cy="13615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itchFamily="2" charset="77"/>
            </a:rPr>
            <a:t>3 condiciones.</a:t>
          </a:r>
        </a:p>
      </dsp:txBody>
      <dsp:txXfrm>
        <a:off x="804834" y="1590665"/>
        <a:ext cx="2269288" cy="1361573"/>
      </dsp:txXfrm>
    </dsp:sp>
    <dsp:sp modelId="{F16111C0-4C4B-F846-9E3B-50EE1CCA4EF3}">
      <dsp:nvSpPr>
        <dsp:cNvPr id="0" name=""/>
        <dsp:cNvSpPr/>
      </dsp:nvSpPr>
      <dsp:spPr>
        <a:xfrm>
          <a:off x="3301052" y="1590665"/>
          <a:ext cx="2269288" cy="1361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err="1">
              <a:latin typeface="Montserrat" pitchFamily="2" charset="77"/>
            </a:rPr>
            <a:t>Quilocrominemia</a:t>
          </a:r>
          <a:r>
            <a:rPr lang="es-ES" sz="1900" kern="1200" dirty="0">
              <a:latin typeface="Montserrat" pitchFamily="2" charset="77"/>
            </a:rPr>
            <a:t> multifactorial:  déficit LPL.</a:t>
          </a:r>
        </a:p>
      </dsp:txBody>
      <dsp:txXfrm>
        <a:off x="3301052" y="1590665"/>
        <a:ext cx="2269288" cy="1361573"/>
      </dsp:txXfrm>
    </dsp:sp>
    <dsp:sp modelId="{3D56F704-96CE-2745-BE18-002FD34E0F8C}">
      <dsp:nvSpPr>
        <dsp:cNvPr id="0" name=""/>
        <dsp:cNvSpPr/>
      </dsp:nvSpPr>
      <dsp:spPr>
        <a:xfrm>
          <a:off x="804834" y="3179167"/>
          <a:ext cx="2269288" cy="13615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err="1">
              <a:latin typeface="Montserrat" pitchFamily="2" charset="77"/>
            </a:rPr>
            <a:t>Quilocrominemia</a:t>
          </a:r>
          <a:r>
            <a:rPr lang="es-ES" sz="1900" kern="1200" dirty="0">
              <a:latin typeface="Montserrat" pitchFamily="2" charset="77"/>
            </a:rPr>
            <a:t> familiar.</a:t>
          </a:r>
        </a:p>
      </dsp:txBody>
      <dsp:txXfrm>
        <a:off x="804834" y="3179167"/>
        <a:ext cx="2269288" cy="1361573"/>
      </dsp:txXfrm>
    </dsp:sp>
    <dsp:sp modelId="{87732544-24CF-F544-985F-E6FA81D50828}">
      <dsp:nvSpPr>
        <dsp:cNvPr id="0" name=""/>
        <dsp:cNvSpPr/>
      </dsp:nvSpPr>
      <dsp:spPr>
        <a:xfrm>
          <a:off x="3301052" y="3179167"/>
          <a:ext cx="2269288" cy="1361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Montserrat" pitchFamily="2" charset="77"/>
            </a:rPr>
            <a:t>Lipodistrofia familiar parcial.</a:t>
          </a:r>
        </a:p>
      </dsp:txBody>
      <dsp:txXfrm>
        <a:off x="3301052" y="3179167"/>
        <a:ext cx="2269288" cy="13615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E46FF-8A27-4343-A14F-7EDFA2C382A7}">
      <dsp:nvSpPr>
        <dsp:cNvPr id="0" name=""/>
        <dsp:cNvSpPr/>
      </dsp:nvSpPr>
      <dsp:spPr>
        <a:xfrm>
          <a:off x="744" y="145603"/>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HTG moderada: modificar riesgo cardiovascular.</a:t>
          </a:r>
        </a:p>
      </dsp:txBody>
      <dsp:txXfrm>
        <a:off x="744" y="145603"/>
        <a:ext cx="2902148" cy="1741289"/>
      </dsp:txXfrm>
    </dsp:sp>
    <dsp:sp modelId="{1BE7DC2A-DB7E-F842-A89A-CB82C1FA901B}">
      <dsp:nvSpPr>
        <dsp:cNvPr id="0" name=""/>
        <dsp:cNvSpPr/>
      </dsp:nvSpPr>
      <dsp:spPr>
        <a:xfrm>
          <a:off x="3193107" y="145603"/>
          <a:ext cx="2902148" cy="17412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No como monoterapia en HTG grave.</a:t>
          </a:r>
        </a:p>
      </dsp:txBody>
      <dsp:txXfrm>
        <a:off x="3193107" y="145603"/>
        <a:ext cx="2902148" cy="1741289"/>
      </dsp:txXfrm>
    </dsp:sp>
    <dsp:sp modelId="{7DA79A40-DDE5-8E47-AB4B-2C38C5F49CB8}">
      <dsp:nvSpPr>
        <dsp:cNvPr id="0" name=""/>
        <dsp:cNvSpPr/>
      </dsp:nvSpPr>
      <dsp:spPr>
        <a:xfrm>
          <a:off x="744" y="2177107"/>
          <a:ext cx="2902148" cy="17412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Disminución de TG: 10% – 15%. </a:t>
          </a:r>
        </a:p>
        <a:p>
          <a:pPr marL="0" lvl="0" indent="0" algn="ctr" defTabSz="1111250">
            <a:lnSpc>
              <a:spcPct val="90000"/>
            </a:lnSpc>
            <a:spcBef>
              <a:spcPct val="0"/>
            </a:spcBef>
            <a:spcAft>
              <a:spcPct val="35000"/>
            </a:spcAft>
            <a:buNone/>
          </a:pPr>
          <a:r>
            <a:rPr lang="es-ES" sz="2500" kern="1200" dirty="0">
              <a:latin typeface="Montserrat" pitchFamily="2" charset="77"/>
            </a:rPr>
            <a:t>Dosis dependiente. </a:t>
          </a:r>
        </a:p>
      </dsp:txBody>
      <dsp:txXfrm>
        <a:off x="744" y="2177107"/>
        <a:ext cx="2902148" cy="1741289"/>
      </dsp:txXfrm>
    </dsp:sp>
    <dsp:sp modelId="{DCB7F7F3-2109-704B-B794-7C5EB619B3BE}">
      <dsp:nvSpPr>
        <dsp:cNvPr id="0" name=""/>
        <dsp:cNvSpPr/>
      </dsp:nvSpPr>
      <dsp:spPr>
        <a:xfrm>
          <a:off x="3193107" y="2177107"/>
          <a:ext cx="2902148" cy="1741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Atorvastatina 80mg, Rosuvastatina 40mg : 25 -30%.</a:t>
          </a:r>
        </a:p>
      </dsp:txBody>
      <dsp:txXfrm>
        <a:off x="3193107" y="2177107"/>
        <a:ext cx="2902148" cy="1741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F3670-F187-A149-BB28-BC3BBA67AA5D}">
      <dsp:nvSpPr>
        <dsp:cNvPr id="0" name=""/>
        <dsp:cNvSpPr/>
      </dsp:nvSpPr>
      <dsp:spPr>
        <a:xfrm>
          <a:off x="708562" y="1586"/>
          <a:ext cx="2470455" cy="14822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Agonista de PPAR.</a:t>
          </a:r>
        </a:p>
      </dsp:txBody>
      <dsp:txXfrm>
        <a:off x="708562" y="1586"/>
        <a:ext cx="2470455" cy="1482273"/>
      </dsp:txXfrm>
    </dsp:sp>
    <dsp:sp modelId="{A5E2D2B8-1989-E34C-B5DA-8DC853A98849}">
      <dsp:nvSpPr>
        <dsp:cNvPr id="0" name=""/>
        <dsp:cNvSpPr/>
      </dsp:nvSpPr>
      <dsp:spPr>
        <a:xfrm>
          <a:off x="3426063" y="1586"/>
          <a:ext cx="2470455" cy="14822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Aumentan la beta oxidación. </a:t>
          </a:r>
        </a:p>
        <a:p>
          <a:pPr marL="0" lvl="0" indent="0" algn="ctr" defTabSz="755650">
            <a:lnSpc>
              <a:spcPct val="90000"/>
            </a:lnSpc>
            <a:spcBef>
              <a:spcPct val="0"/>
            </a:spcBef>
            <a:spcAft>
              <a:spcPct val="35000"/>
            </a:spcAft>
            <a:buNone/>
          </a:pPr>
          <a:r>
            <a:rPr lang="es-ES" sz="1700" kern="1200" dirty="0">
              <a:latin typeface="Montserrat" pitchFamily="2" charset="77"/>
            </a:rPr>
            <a:t>Aumentan la síntesis de LPL.</a:t>
          </a:r>
        </a:p>
      </dsp:txBody>
      <dsp:txXfrm>
        <a:off x="3426063" y="1586"/>
        <a:ext cx="2470455" cy="1482273"/>
      </dsp:txXfrm>
    </dsp:sp>
    <dsp:sp modelId="{AA73577B-823A-0348-B79D-AB942046B317}">
      <dsp:nvSpPr>
        <dsp:cNvPr id="0" name=""/>
        <dsp:cNvSpPr/>
      </dsp:nvSpPr>
      <dsp:spPr>
        <a:xfrm>
          <a:off x="708562" y="1730904"/>
          <a:ext cx="2470455" cy="14822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Disminución TG,  VLDL.</a:t>
          </a:r>
        </a:p>
      </dsp:txBody>
      <dsp:txXfrm>
        <a:off x="708562" y="1730904"/>
        <a:ext cx="2470455" cy="1482273"/>
      </dsp:txXfrm>
    </dsp:sp>
    <dsp:sp modelId="{FCB5F8A3-95CC-9441-A61D-7911FF26E087}">
      <dsp:nvSpPr>
        <dsp:cNvPr id="0" name=""/>
        <dsp:cNvSpPr/>
      </dsp:nvSpPr>
      <dsp:spPr>
        <a:xfrm>
          <a:off x="3426063" y="1730904"/>
          <a:ext cx="2470455" cy="14822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Diminución TG 30%-50%.</a:t>
          </a:r>
        </a:p>
      </dsp:txBody>
      <dsp:txXfrm>
        <a:off x="3426063" y="1730904"/>
        <a:ext cx="2470455" cy="1482273"/>
      </dsp:txXfrm>
    </dsp:sp>
    <dsp:sp modelId="{9DE59482-FC7A-1E43-99E1-129BC9D758D3}">
      <dsp:nvSpPr>
        <dsp:cNvPr id="0" name=""/>
        <dsp:cNvSpPr/>
      </dsp:nvSpPr>
      <dsp:spPr>
        <a:xfrm>
          <a:off x="708562" y="3460223"/>
          <a:ext cx="2470455" cy="14822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Disminución LDL &lt; 20% (aumento paradójico).</a:t>
          </a:r>
        </a:p>
      </dsp:txBody>
      <dsp:txXfrm>
        <a:off x="708562" y="3460223"/>
        <a:ext cx="2470455" cy="1482273"/>
      </dsp:txXfrm>
    </dsp:sp>
    <dsp:sp modelId="{71EE1718-38D6-F945-B422-769525C83F7B}">
      <dsp:nvSpPr>
        <dsp:cNvPr id="0" name=""/>
        <dsp:cNvSpPr/>
      </dsp:nvSpPr>
      <dsp:spPr>
        <a:xfrm>
          <a:off x="3426063" y="3460223"/>
          <a:ext cx="2470455" cy="14822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EA: GI &lt; 5%, </a:t>
          </a:r>
          <a:r>
            <a:rPr lang="es-ES" sz="1700" kern="1200" dirty="0" err="1">
              <a:latin typeface="Montserrat" pitchFamily="2" charset="77"/>
            </a:rPr>
            <a:t>rash</a:t>
          </a:r>
          <a:r>
            <a:rPr lang="es-ES" sz="1700" kern="1200" dirty="0">
              <a:latin typeface="Montserrat" pitchFamily="2" charset="77"/>
            </a:rPr>
            <a:t> &lt;2%</a:t>
          </a:r>
        </a:p>
        <a:p>
          <a:pPr marL="0" lvl="0" indent="0" algn="ctr" defTabSz="755650">
            <a:lnSpc>
              <a:spcPct val="90000"/>
            </a:lnSpc>
            <a:spcBef>
              <a:spcPct val="0"/>
            </a:spcBef>
            <a:spcAft>
              <a:spcPct val="35000"/>
            </a:spcAft>
            <a:buNone/>
          </a:pPr>
          <a:r>
            <a:rPr lang="es-ES" sz="1700" kern="1200" dirty="0">
              <a:latin typeface="Montserrat" pitchFamily="2" charset="77"/>
            </a:rPr>
            <a:t>Miopatía : </a:t>
          </a:r>
          <a:r>
            <a:rPr lang="es-ES" sz="1700" kern="1200" dirty="0" err="1">
              <a:latin typeface="Montserrat" pitchFamily="2" charset="77"/>
            </a:rPr>
            <a:t>gemfibrozil</a:t>
          </a:r>
          <a:r>
            <a:rPr lang="es-ES" sz="1700" kern="1200" dirty="0">
              <a:latin typeface="Montserrat" pitchFamily="2" charset="77"/>
            </a:rPr>
            <a:t>+</a:t>
          </a:r>
        </a:p>
        <a:p>
          <a:pPr marL="0" lvl="0" indent="0" algn="ctr" defTabSz="755650">
            <a:lnSpc>
              <a:spcPct val="90000"/>
            </a:lnSpc>
            <a:spcBef>
              <a:spcPct val="0"/>
            </a:spcBef>
            <a:spcAft>
              <a:spcPct val="35000"/>
            </a:spcAft>
            <a:buNone/>
          </a:pPr>
          <a:r>
            <a:rPr lang="es-ES" sz="1700" kern="1200" dirty="0" err="1">
              <a:latin typeface="Montserrat" pitchFamily="2" charset="77"/>
            </a:rPr>
            <a:t>Fenofibrate</a:t>
          </a:r>
          <a:r>
            <a:rPr lang="es-ES" sz="1700" kern="1200" dirty="0">
              <a:latin typeface="Montserrat" pitchFamily="2" charset="77"/>
            </a:rPr>
            <a:t>. </a:t>
          </a:r>
        </a:p>
      </dsp:txBody>
      <dsp:txXfrm>
        <a:off x="3426063" y="3460223"/>
        <a:ext cx="2470455" cy="148227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287F1-26B6-DB4C-A2CD-A942A42C69B0}" type="datetimeFigureOut">
              <a:rPr lang="es-ES" smtClean="0"/>
              <a:t>13/09/2022</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0ABA7-CC93-B244-9F12-98FFD5417B32}" type="slidenum">
              <a:rPr lang="es-ES" smtClean="0"/>
              <a:t>‹#›</a:t>
            </a:fld>
            <a:endParaRPr lang="es-ES"/>
          </a:p>
        </p:txBody>
      </p:sp>
    </p:spTree>
    <p:extLst>
      <p:ext uri="{BB962C8B-B14F-4D97-AF65-F5344CB8AC3E}">
        <p14:creationId xmlns:p14="http://schemas.microsoft.com/office/powerpoint/2010/main" val="1328490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uptodate-com.consultaremota.upb.edu.co/contents/hypertriglyceridemia?search=hypertrigliceridemia&amp;source=search_result&amp;selectedTitle=1~150&amp;usage_type=default&amp;display_rank=1#H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uptodate-com.consultaremota.upb.edu.co/contents/hypertriglyceridemia?search=hypertriglyceridemia&amp;source=search_result&amp;selectedTitle=1~150&amp;usage_type=default&amp;display_rank=1#H8"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uptodate-com.consultaremota.upb.edu.co/contents/hypertriglyceridemia/abstract/153"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a:t>
            </a:fld>
            <a:endParaRPr lang="es-ES"/>
          </a:p>
        </p:txBody>
      </p:sp>
    </p:spTree>
    <p:extLst>
      <p:ext uri="{BB962C8B-B14F-4D97-AF65-F5344CB8AC3E}">
        <p14:creationId xmlns:p14="http://schemas.microsoft.com/office/powerpoint/2010/main" val="130746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Es claro y ya esta ampliamente estudiado el reisgo caridvascular de los LDL con los eventos caridovascualres pero que pasa cuando nos preguntamos con los TG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10</a:t>
            </a:fld>
            <a:endParaRPr lang="es-ES"/>
          </a:p>
        </p:txBody>
      </p:sp>
    </p:spTree>
    <p:extLst>
      <p:ext uri="{BB962C8B-B14F-4D97-AF65-F5344CB8AC3E}">
        <p14:creationId xmlns:p14="http://schemas.microsoft.com/office/powerpoint/2010/main" val="173166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Muchos estudios epidemologicos se han realizado para evaluar la asocaicon de ls tg con la enfermdad coronaria sn esmbargo no ha sdo realmente cuantificado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 asociedad americana de cardiologia hizo este estuduo epidemiologico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Many epidemiological studies have reported on associations between serum triglyceride concentrations and the risk of coronary heart disease, but this association has not been reliably quantified.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 asociedad americana de cardiologia hizo este estuduo epidemiologico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we report primary data on triglyceride concentrations from 2 prospective cohort studies: the Reykjavik study and the European Prospective Investigation of Cancer (EPIC)-Norfolk study, which together comprise 44 237 Western middle-aged men and women of predominantly white European continental ancestry and a total of 3582 incident cases of CHD (including 1089 female cases), more CHD cases than reported in either previous meta- analysis.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adding 12 more studies (involving an additional 3785 CHD cases)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on the potential etiological association of circulating triglycerides with CHD risk;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ABSTRACT: </a:t>
            </a:r>
            <a:r>
              <a:rPr lang="es-CO" sz="1200" b="1" i="1" kern="1200" dirty="0">
                <a:solidFill>
                  <a:schemeClr val="tx1"/>
                </a:solidFill>
                <a:effectLst/>
                <a:latin typeface="+mn-lt"/>
                <a:ea typeface="+mn-ea"/>
                <a:cs typeface="+mn-cs"/>
              </a:rPr>
              <a:t>Background— </a:t>
            </a:r>
            <a:r>
              <a:rPr lang="es-CO" sz="1200" kern="1200" dirty="0">
                <a:solidFill>
                  <a:schemeClr val="tx1"/>
                </a:solidFill>
                <a:effectLst/>
                <a:latin typeface="+mn-lt"/>
                <a:ea typeface="+mn-ea"/>
                <a:cs typeface="+mn-cs"/>
              </a:rPr>
              <a:t>Many epidemiological studies have reported on associations between serum triglyceride concentrations and the risk of coronary heart disease, but this association has not been reliably quantified.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we report 2 separate nested case-control comparisons in 2 different prospective, population-based cohorts, plus an updated meta-analysis of 27 additional prospective studies in general Western populations.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Measurements were made in a total of 3582 incident cases of fatal and nonfatal coronary heart disease and 6175 controls selected from among the 44 237 men and women screened in the Reykjavik and the European Prospective Investigation of Cancer (EPIC)-Norfolk studies. Repeat measurements were obtained an average of 4 years apart in 1933 participants in the EPIC-Norfolk Study and an average of 12 years apart in 379 participants in the Reykjavik study. The long-term stability of log-triglyceride values (within-person correlation coefficients of 0.64 [95% CI, 0.60 to 0.68] over 4 years and 0.63 [95% CI, 0.57 to 0.70] over 12 years) was similar to those of blood pressure and total serum cholesterol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Similar overall findings (adjusted odds ratio, 1.72; 95% CI, 1.56 to 1.90) were observed in an updated meta-analysis involving a total of 10 158 incident coronary heart disease cases from 262 525 participants in 29 studies.</a:t>
            </a:r>
            <a:r>
              <a:rPr lang="es-CO" sz="1200" b="1" i="1" kern="1200" dirty="0">
                <a:solidFill>
                  <a:schemeClr val="tx1"/>
                </a:solidFill>
                <a:effectLst/>
                <a:latin typeface="+mn-lt"/>
                <a:ea typeface="+mn-ea"/>
                <a:cs typeface="+mn-cs"/>
              </a:rPr>
              <a:t>Conclusions— </a:t>
            </a:r>
            <a:r>
              <a:rPr lang="es-CO" sz="1200" kern="1200" dirty="0">
                <a:solidFill>
                  <a:schemeClr val="tx1"/>
                </a:solidFill>
                <a:effectLst/>
                <a:latin typeface="+mn-lt"/>
                <a:ea typeface="+mn-ea"/>
                <a:cs typeface="+mn-cs"/>
              </a:rPr>
              <a:t>Available prospective studies in Western populations consistently indicate moderate and highly significant associations between triglyceride values and coronary heart disease risk. Because these associations depend considerably on levels of established risk factors, however, further studies are needed to help assess the nature of any independent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11</a:t>
            </a:fld>
            <a:endParaRPr lang="es-ES"/>
          </a:p>
        </p:txBody>
      </p:sp>
    </p:spTree>
    <p:extLst>
      <p:ext uri="{BB962C8B-B14F-4D97-AF65-F5344CB8AC3E}">
        <p14:creationId xmlns:p14="http://schemas.microsoft.com/office/powerpoint/2010/main" val="188810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In the Reykjavik study, the odds ratio for CHD adjusted for age, gender, and calendar period was 2.04 (95% CI, 1.78 to 2.32; Wald test statistic, </a:t>
            </a:r>
            <a:r>
              <a:rPr lang="el-GR" sz="1200" kern="1200" dirty="0">
                <a:solidFill>
                  <a:schemeClr val="tx1"/>
                </a:solidFill>
                <a:effectLst/>
                <a:latin typeface="+mn-lt"/>
                <a:ea typeface="+mn-ea"/>
                <a:cs typeface="+mn-cs"/>
              </a:rPr>
              <a:t>χ12=106) </a:t>
            </a:r>
            <a:r>
              <a:rPr lang="es-CO" sz="1200" kern="1200" dirty="0">
                <a:solidFill>
                  <a:schemeClr val="tx1"/>
                </a:solidFill>
                <a:effectLst/>
                <a:latin typeface="+mn-lt"/>
                <a:ea typeface="+mn-ea"/>
                <a:cs typeface="+mn-cs"/>
              </a:rPr>
              <a:t>in individuals in the top third compared with those in the bottom third of baseline log-triglyceride concentrations (corresponding to tertile cutoffs of 1.28 and 0.87 mmol/L). The odds ratio fell to 1.43 (95% CI, 1.23 to 1.65; </a:t>
            </a:r>
            <a:r>
              <a:rPr lang="el-GR" sz="1200" kern="1200" dirty="0">
                <a:solidFill>
                  <a:schemeClr val="tx1"/>
                </a:solidFill>
                <a:effectLst/>
                <a:latin typeface="+mn-lt"/>
                <a:ea typeface="+mn-ea"/>
                <a:cs typeface="+mn-cs"/>
              </a:rPr>
              <a:t>χ12=21) </a:t>
            </a:r>
            <a:r>
              <a:rPr lang="es-CO" sz="1200" kern="1200" dirty="0">
                <a:solidFill>
                  <a:schemeClr val="tx1"/>
                </a:solidFill>
                <a:effectLst/>
                <a:latin typeface="+mn-lt"/>
                <a:ea typeface="+mn-ea"/>
                <a:cs typeface="+mn-cs"/>
              </a:rPr>
              <a:t>after further adjustment for smoking and several other established coronary risk factors, including fasting glucose and total serum cholesterol concentration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n the EPIC-Norfolk study, the odds ratio </a:t>
            </a:r>
            <a:endParaRPr lang="es-CO" dirty="0"/>
          </a:p>
          <a:p>
            <a:r>
              <a:rPr lang="es-CO" sz="1200" kern="1200" dirty="0">
                <a:solidFill>
                  <a:schemeClr val="tx1"/>
                </a:solidFill>
                <a:effectLst/>
                <a:latin typeface="+mn-lt"/>
                <a:ea typeface="+mn-ea"/>
                <a:cs typeface="+mn-cs"/>
              </a:rPr>
              <a:t>https://www.ahajournals.org/reader/content/10.1161/CIRCULATIONAHA.106.637793/format/epub/EPUB/xhtml/index.xhtml Página 12 de 27 </a:t>
            </a:r>
            <a:endParaRPr lang="es-CO" dirty="0"/>
          </a:p>
          <a:p>
            <a:r>
              <a:rPr lang="es-CO" sz="1200" b="0" kern="1200" dirty="0">
                <a:solidFill>
                  <a:schemeClr val="tx1"/>
                </a:solidFill>
                <a:effectLst/>
                <a:latin typeface="+mn-lt"/>
                <a:ea typeface="+mn-ea"/>
                <a:cs typeface="+mn-cs"/>
              </a:rPr>
              <a:t>e </a:t>
            </a:r>
            <a:endParaRPr lang="es-CO" dirty="0"/>
          </a:p>
          <a:p>
            <a:r>
              <a:rPr lang="es-CO" sz="1200" b="0" kern="1200" dirty="0">
                <a:solidFill>
                  <a:schemeClr val="tx1"/>
                </a:solidFill>
                <a:effectLst/>
                <a:latin typeface="+mn-lt"/>
                <a:ea typeface="+mn-ea"/>
                <a:cs typeface="+mn-cs"/>
              </a:rPr>
              <a:t>p c </a:t>
            </a:r>
            <a:endParaRPr lang="es-CO" dirty="0"/>
          </a:p>
          <a:p>
            <a:r>
              <a:rPr lang="es-CO" sz="1200" kern="1200" dirty="0">
                <a:solidFill>
                  <a:schemeClr val="tx1"/>
                </a:solidFill>
                <a:effectLst/>
                <a:latin typeface="+mn-lt"/>
                <a:ea typeface="+mn-ea"/>
                <a:cs typeface="+mn-cs"/>
              </a:rPr>
              <a:t>Triglycerides and the Risk of Coronary Heart Disease 13/09/20, 12)18 a. m. </a:t>
            </a:r>
            <a:endParaRPr lang="es-CO" dirty="0"/>
          </a:p>
          <a:p>
            <a:r>
              <a:rPr lang="es-CO" sz="1200" kern="1200" dirty="0">
                <a:solidFill>
                  <a:schemeClr val="tx1"/>
                </a:solidFill>
                <a:effectLst/>
                <a:latin typeface="+mn-lt"/>
                <a:ea typeface="+mn-ea"/>
                <a:cs typeface="+mn-cs"/>
              </a:rPr>
              <a:t>for CHD adjusted for age, gender, and calendar period was 1.95 (95% CI, 1.63 to 2.33; Wald test statistic, </a:t>
            </a:r>
            <a:r>
              <a:rPr lang="el-GR" sz="1200" kern="1200" dirty="0">
                <a:solidFill>
                  <a:schemeClr val="tx1"/>
                </a:solidFill>
                <a:effectLst/>
                <a:latin typeface="+mn-lt"/>
                <a:ea typeface="+mn-ea"/>
                <a:cs typeface="+mn-cs"/>
              </a:rPr>
              <a:t>χ12=52.7) </a:t>
            </a:r>
            <a:r>
              <a:rPr lang="es-CO" sz="1200" kern="1200" dirty="0">
                <a:solidFill>
                  <a:schemeClr val="tx1"/>
                </a:solidFill>
                <a:effectLst/>
                <a:latin typeface="+mn-lt"/>
                <a:ea typeface="+mn-ea"/>
                <a:cs typeface="+mn-cs"/>
              </a:rPr>
              <a:t>in individuals in the top third compared with those in the bottom third of baseline log-triglyceride concentrations (corresponding to tertile cutoffs of 2.00 and 1.33 mmol/L). The odds ratio fell to 1.52 (95% CI, 1.24 to 1.89; </a:t>
            </a:r>
            <a:r>
              <a:rPr lang="el-GR" sz="1200" kern="1200" dirty="0">
                <a:solidFill>
                  <a:schemeClr val="tx1"/>
                </a:solidFill>
                <a:effectLst/>
                <a:latin typeface="+mn-lt"/>
                <a:ea typeface="+mn-ea"/>
                <a:cs typeface="+mn-cs"/>
              </a:rPr>
              <a:t>χ12=15.0) </a:t>
            </a:r>
            <a:r>
              <a:rPr lang="es-CO" sz="1200" kern="1200" dirty="0">
                <a:solidFill>
                  <a:schemeClr val="tx1"/>
                </a:solidFill>
                <a:effectLst/>
                <a:latin typeface="+mn-lt"/>
                <a:ea typeface="+mn-ea"/>
                <a:cs typeface="+mn-cs"/>
              </a:rPr>
              <a:t>after further adjustment for smoking and several other established coronary risk factors, including low-density lipoprotein cholesterol, and fell still further to 1.31 (95% CI, 1.06 to 1.62; </a:t>
            </a:r>
            <a:r>
              <a:rPr lang="el-GR" sz="1200" kern="1200" dirty="0">
                <a:solidFill>
                  <a:schemeClr val="tx1"/>
                </a:solidFill>
                <a:effectLst/>
                <a:latin typeface="+mn-lt"/>
                <a:ea typeface="+mn-ea"/>
                <a:cs typeface="+mn-cs"/>
              </a:rPr>
              <a:t>χ12=5.1) </a:t>
            </a:r>
            <a:r>
              <a:rPr lang="es-CO" sz="1200" kern="1200" dirty="0">
                <a:solidFill>
                  <a:schemeClr val="tx1"/>
                </a:solidFill>
                <a:effectLst/>
                <a:latin typeface="+mn-lt"/>
                <a:ea typeface="+mn-ea"/>
                <a:cs typeface="+mn-cs"/>
              </a:rPr>
              <a:t>after additional adjustment for HDL cholesterol (Table 3).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12</a:t>
            </a:fld>
            <a:endParaRPr lang="es-ES"/>
          </a:p>
        </p:txBody>
      </p:sp>
    </p:spTree>
    <p:extLst>
      <p:ext uri="{BB962C8B-B14F-4D97-AF65-F5344CB8AC3E}">
        <p14:creationId xmlns:p14="http://schemas.microsoft.com/office/powerpoint/2010/main" val="362136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Second, although there is consistent evidence that raised circulating triglyceride levels are associated with increased CHD risk, adjustment for established coronary risk factors, especially HDL cholesterol, substantially attenuated the magnitude of this association (evident by the sharp decline in the </a:t>
            </a:r>
            <a:r>
              <a:rPr lang="el-GR" sz="1200" kern="1200" dirty="0">
                <a:solidFill>
                  <a:schemeClr val="tx1"/>
                </a:solidFill>
                <a:effectLst/>
                <a:latin typeface="+mn-lt"/>
                <a:ea typeface="+mn-ea"/>
                <a:cs typeface="+mn-cs"/>
              </a:rPr>
              <a:t>χ2 </a:t>
            </a:r>
            <a:r>
              <a:rPr lang="es-CO" sz="1200" kern="1200" dirty="0">
                <a:solidFill>
                  <a:schemeClr val="tx1"/>
                </a:solidFill>
                <a:effectLst/>
                <a:latin typeface="+mn-lt"/>
                <a:ea typeface="+mn-ea"/>
                <a:cs typeface="+mn-cs"/>
              </a:rPr>
              <a:t>on adjustment of risk estimates for such factors in both the Reykjavik and EPIC-Norfolk Studies). Third, the combined odds ratio for CHD in Western populations, adjusted for several established risk factors, was ≈1.7 (95% CI, 1.6 to 1.9) in individuals with usual triglyceride values in the top third of the population compared with those in the bottom third, which is very similar to the combined odds ratio previously reported in Asian and Pacific populations.30 Fourth, the available data indicate that the impact of triglycerides on CHD risk is similar in men and women. This finding contrasts with previous suggestions that the hazard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is substantially greater in women,29 and this issue requires further investigation in more detailed analyses (described below). Also, in contrast to previous suggestions based on much sparser data,38 the present data suggest no important differences in the strength of associations between triglycerides and CHD in studies of fasting participants compared with studies of nonfasting participants. Finally, the present data suggest that the somewhat weaker association noted between triglycerides and CHD risk in North American than in European populations is probably accounted for largely by differences in study sample size, but this may require further investigation. </a:t>
            </a:r>
            <a:endParaRPr lang="es-CO" dirty="0"/>
          </a:p>
          <a:p>
            <a:endParaRPr lang="es-CO" dirty="0"/>
          </a:p>
          <a:p>
            <a:r>
              <a:rPr lang="es-CO" sz="1200" b="0" i="0" u="none" strike="noStrike" kern="1200" dirty="0">
                <a:solidFill>
                  <a:schemeClr val="tx1"/>
                </a:solidFill>
                <a:effectLst/>
                <a:latin typeface="+mn-lt"/>
                <a:ea typeface="+mn-ea"/>
                <a:cs typeface="+mn-cs"/>
              </a:rPr>
              <a:t>*Cut points for top and bottom thirds of log-triglyceride levels were 0.25 and −0.14 (exponentiated to 1.28 and 0.87 mmol/L) in the Reykjavik study and 0.30 and 0.11 (exponentiated to 2.00 and 1.33 mmol/L) in the EPIC-Norfolk study, respectively.</a:t>
            </a:r>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13</a:t>
            </a:fld>
            <a:endParaRPr lang="es-ES"/>
          </a:p>
        </p:txBody>
      </p:sp>
    </p:spTree>
    <p:extLst>
      <p:ext uri="{BB962C8B-B14F-4D97-AF65-F5344CB8AC3E}">
        <p14:creationId xmlns:p14="http://schemas.microsoft.com/office/powerpoint/2010/main" val="310331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Prospective study of 26 509 initially healthy US women (20 118 fasting and 6391 nonfasting) participating in the Women’s Health Study, enrolled between November 1992 and July 1995 and undergoing follow-up for a median of 11.4 years. Triglyceride levels were measured in blood samples ob- tained at time of enrollment.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Objective </a:t>
            </a:r>
            <a:r>
              <a:rPr lang="es-CO" sz="1200" kern="1200" dirty="0">
                <a:solidFill>
                  <a:schemeClr val="tx1"/>
                </a:solidFill>
                <a:effectLst/>
                <a:latin typeface="+mn-lt"/>
                <a:ea typeface="+mn-ea"/>
                <a:cs typeface="+mn-cs"/>
              </a:rPr>
              <a:t>Todeterminetheassociationoftriglyceridelevels(fastingvsnonfasting) and risk of future cardiovascular events.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Main Outcome Measure </a:t>
            </a:r>
            <a:r>
              <a:rPr lang="es-CO" sz="1200" kern="1200" dirty="0">
                <a:solidFill>
                  <a:schemeClr val="tx1"/>
                </a:solidFill>
                <a:effectLst/>
                <a:latin typeface="+mn-lt"/>
                <a:ea typeface="+mn-ea"/>
                <a:cs typeface="+mn-cs"/>
              </a:rPr>
              <a:t>Hazard ratios for incident cardiovascular events (non- fatal myocardial infarction, nonfatal ischemic stroke, coronary revascularization, or car- diovascular death).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14</a:t>
            </a:fld>
            <a:endParaRPr lang="es-ES"/>
          </a:p>
        </p:txBody>
      </p:sp>
    </p:spTree>
    <p:extLst>
      <p:ext uri="{BB962C8B-B14F-4D97-AF65-F5344CB8AC3E}">
        <p14:creationId xmlns:p14="http://schemas.microsoft.com/office/powerpoint/2010/main" val="3921421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Aqui podemos ver los HR de repecto al aumento de los tg y los eventos cardiovasculares sin embargo qu enos llama la atencion de esta tabla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Que nos llama la atencion de esta tabla al ajustar los analisis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En el analisis univariables ajustado apra la edad, BP ambos en ayunas y postprandial tiene asocaicn, sin embargo en lospaccientes con mediciones en ayuno cuando se ajustaba poara colesterol ototal y HDL y en idnicacodres de resistencia a la isnuluna habia una reduccion de la asicacion, 1.21 y un Ci que pasaba la unidad y 1.09 tambeien pasaba la unidad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n univariable analyses of event rates and after adjusting for age, blood pressure, smoking, and use of hor- mone therapy (model 1), both fasting and nonfasting triglyceride levels were strongly associated with cardiovascu- lar events. Among fasting participants, adjusting for total cholesterol and HDL-C (model 2) and for indicators of insulin resistance (diabetes mellitus, body mass index, and high-sensitivity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C-reactive protein) (model 3) substan- tially reduced the association between fasting triglyceride levels and cardio- vascular events (fully adjusted HRs [95% CIs] for increasing tertiles of fasting triglyceride levels: 1 [refer- ence], 1.21 [0.96-1.52], and 1.09 [0.85-1.41] [</a:t>
            </a:r>
            <a:r>
              <a:rPr lang="es-CO" sz="1200" i="1" kern="1200" dirty="0">
                <a:solidFill>
                  <a:schemeClr val="tx1"/>
                </a:solidFill>
                <a:effectLst/>
                <a:latin typeface="+mn-lt"/>
                <a:ea typeface="+mn-ea"/>
                <a:cs typeface="+mn-cs"/>
              </a:rPr>
              <a:t>P </a:t>
            </a:r>
            <a:r>
              <a:rPr lang="es-CO" sz="1200" b="0" kern="1200" dirty="0">
                <a:solidFill>
                  <a:schemeClr val="tx1"/>
                </a:solidFill>
                <a:effectLst/>
                <a:latin typeface="+mn-lt"/>
                <a:ea typeface="+mn-ea"/>
                <a:cs typeface="+mn-cs"/>
              </a:rPr>
              <a:t>= .90 for trend]).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In con- trast, nonfasting levels maintained a strong association with cardiovascular events in fully adjusted models, with HRs (95% CIs) for increasing tertiles of nonfasting levels of 1 (reference), 1.44 (0.90-2.29), and 1.98 (1.21-3.25) (</a:t>
            </a:r>
            <a:r>
              <a:rPr lang="es-CO" sz="1200" i="1" kern="1200" dirty="0">
                <a:solidFill>
                  <a:schemeClr val="tx1"/>
                </a:solidFill>
                <a:effectLst/>
                <a:latin typeface="+mn-lt"/>
                <a:ea typeface="+mn-ea"/>
                <a:cs typeface="+mn-cs"/>
              </a:rPr>
              <a:t>P </a:t>
            </a:r>
            <a:r>
              <a:rPr lang="es-CO" sz="1200" b="0" kern="1200" dirty="0">
                <a:solidFill>
                  <a:schemeClr val="tx1"/>
                </a:solidFill>
                <a:effectLst/>
                <a:latin typeface="+mn-lt"/>
                <a:ea typeface="+mn-ea"/>
                <a:cs typeface="+mn-cs"/>
              </a:rPr>
              <a:t>= .006 for trend).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15</a:t>
            </a:fld>
            <a:endParaRPr lang="es-ES"/>
          </a:p>
        </p:txBody>
      </p:sp>
    </p:spTree>
    <p:extLst>
      <p:ext uri="{BB962C8B-B14F-4D97-AF65-F5344CB8AC3E}">
        <p14:creationId xmlns:p14="http://schemas.microsoft.com/office/powerpoint/2010/main" val="17335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Despus de encontrar este hallazgo donde hbia significancia estdistica en los tg posprandiales,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estartifico lso tiempos postprandiales s eevidenico una mayor asoacion cuanso se tomanban entre las 2. y4 horas despues,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 analyses stratified by postpran- dial time, women who had eaten 2 to 4 hours prior to phlebotomy had the strongest association between triglyc- eride levels and cardiovascular events (</a:t>
            </a:r>
            <a:r>
              <a:rPr lang="es-CO" sz="1200" i="1" kern="1200" dirty="0">
                <a:solidFill>
                  <a:schemeClr val="tx1"/>
                </a:solidFill>
                <a:effectLst/>
                <a:latin typeface="+mn-lt"/>
                <a:ea typeface="+mn-ea"/>
                <a:cs typeface="+mn-cs"/>
              </a:rPr>
              <a:t>P </a:t>
            </a:r>
            <a:r>
              <a:rPr lang="es-CO" sz="1200" kern="1200" dirty="0">
                <a:solidFill>
                  <a:schemeClr val="tx1"/>
                </a:solidFill>
                <a:effectLst/>
                <a:latin typeface="+mn-lt"/>
                <a:ea typeface="+mn-ea"/>
                <a:cs typeface="+mn-cs"/>
              </a:rPr>
              <a:t>􏰅 </a:t>
            </a:r>
            <a:r>
              <a:rPr lang="es-CO" sz="1200" b="0" kern="1200" dirty="0">
                <a:solidFill>
                  <a:schemeClr val="tx1"/>
                </a:solidFill>
                <a:effectLst/>
                <a:latin typeface="+mn-lt"/>
                <a:ea typeface="+mn-ea"/>
                <a:cs typeface="+mn-cs"/>
              </a:rPr>
              <a:t>.001 for trend across tertiles) more attenuated as more time elapsed after the participants’ last meal.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FIGURE 1</a:t>
            </a:r>
            <a:r>
              <a:rPr lang="es-CO" sz="1200" b="0" kern="1200" dirty="0">
                <a:solidFill>
                  <a:schemeClr val="tx1"/>
                </a:solidFill>
                <a:effectLst/>
                <a:latin typeface="+mn-lt"/>
                <a:ea typeface="+mn-ea"/>
                <a:cs typeface="+mn-cs"/>
              </a:rPr>
              <a:t>).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16</a:t>
            </a:fld>
            <a:endParaRPr lang="es-ES"/>
          </a:p>
        </p:txBody>
      </p:sp>
    </p:spTree>
    <p:extLst>
      <p:ext uri="{BB962C8B-B14F-4D97-AF65-F5344CB8AC3E}">
        <p14:creationId xmlns:p14="http://schemas.microsoft.com/office/powerpoint/2010/main" val="243468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Conclusiones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we ob- served that higher nonfasting triglyc- eride levels were strongly associated with an increased risk of future cardio- vascular events, independent of base- line cardiac risk factors, levels of other lipids, and markers of insulin resis- tance. In contrast, fasting triglyceride levels showed little independent asso- ciation with cardiovascular events. As- sociations were particularly strong among individuals who had their blood drawn 2 to 4 hours after a meal, and this relationship weakened as more time elapsed postprandially.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kern="1200" dirty="0">
                <a:solidFill>
                  <a:schemeClr val="tx1"/>
                </a:solidFill>
                <a:effectLst/>
                <a:latin typeface="+mn-lt"/>
                <a:ea typeface="+mn-ea"/>
                <a:cs typeface="+mn-cs"/>
              </a:rPr>
              <a:t>.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17</a:t>
            </a:fld>
            <a:endParaRPr lang="es-ES"/>
          </a:p>
        </p:txBody>
      </p:sp>
    </p:spTree>
    <p:extLst>
      <p:ext uri="{BB962C8B-B14F-4D97-AF65-F5344CB8AC3E}">
        <p14:creationId xmlns:p14="http://schemas.microsoft.com/office/powerpoint/2010/main" val="107683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Queiran evidaneicar si los tg tomados en ayunas predecian la recurrencai de los evenos iaquemicao en oaceinre con SCA con esattinas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Triglyceride levels also independently predict long- and short-term ASCVD risk in patients post an acute coronary syndrome, who are treated with a statin and therefore represent a potential target in sec- ondary prevention.21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Fasting triglyceride levels were associated with both long-term and short-term risk after ACS en oaceintes en trararmiento con estatinas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18</a:t>
            </a:fld>
            <a:endParaRPr lang="es-ES"/>
          </a:p>
        </p:txBody>
      </p:sp>
    </p:spTree>
    <p:extLst>
      <p:ext uri="{BB962C8B-B14F-4D97-AF65-F5344CB8AC3E}">
        <p14:creationId xmlns:p14="http://schemas.microsoft.com/office/powerpoint/2010/main" val="3460515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 largo plazo: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Adjustment for age, sex, hyperten- sion, current smoking, diabetes, HDL-C, and body mass index did not attenuate the relationship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In unadjusted analysis, a 10-mg/dl increment in triglycerides was associated with hazard ratio of 1.016 (95% confidence interval [CI]: 1.010 to 1.022; p &lt; 0.001). Adjustment for age, sex, hyperten- sion, current smoking, diabetes, HDL-C, and body mass index did not attenuate the relationship (hazard ratio: 1.018; 95% CI: 1.011 to 1.024; p &lt; 0.001). Risk in- creased monotonically across quintiles of triglyce- rides (p &lt; 0.001 for trend) (Figure 1)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long-term risk increased across quintiles of baseline triglycerides (p &lt; 0.001). The hazard ratio in the highest/lowest quintile (&gt;175/#80 mg/dl) was 1.61 (95% confidence interval: 1.34 to 1.94).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short-term risk increased across tertiles of baseline triglycerides (p 1⁄4 0.03), with a hazard ratio of 1.51 (95% confidence interval: 1.05 to 2.15) in highest/lowest tertiles (&gt;195/#135 mg/dl)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relationship of triglycerides to risk was independent of low- density lipoprotein cholesterol in both studies.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19</a:t>
            </a:fld>
            <a:endParaRPr lang="es-ES"/>
          </a:p>
        </p:txBody>
      </p:sp>
    </p:spTree>
    <p:extLst>
      <p:ext uri="{BB962C8B-B14F-4D97-AF65-F5344CB8AC3E}">
        <p14:creationId xmlns:p14="http://schemas.microsoft.com/office/powerpoint/2010/main" val="372441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0" i="0" u="none" strike="noStrike" kern="1200" dirty="0">
                <a:solidFill>
                  <a:schemeClr val="tx1"/>
                </a:solidFill>
                <a:effectLst/>
                <a:latin typeface="+mn-lt"/>
                <a:ea typeface="+mn-ea"/>
                <a:cs typeface="+mn-cs"/>
              </a:rPr>
              <a:t>a ECDV es la principal causa de muerte en el mundo. La </a:t>
            </a:r>
          </a:p>
          <a:p>
            <a:r>
              <a:rPr lang="es-CO" sz="1200" b="0" i="0" u="none" strike="noStrike" kern="1200" dirty="0">
                <a:solidFill>
                  <a:schemeClr val="tx1"/>
                </a:solidFill>
                <a:effectLst/>
                <a:latin typeface="+mn-lt"/>
                <a:ea typeface="+mn-ea"/>
                <a:cs typeface="+mn-cs"/>
              </a:rPr>
              <a:t>hipercolesterolemia y la hipertrigliceridemia son factores </a:t>
            </a:r>
          </a:p>
          <a:p>
            <a:r>
              <a:rPr lang="es-CO" sz="1200" b="0" i="0" u="none" strike="noStrike" kern="1200" dirty="0">
                <a:solidFill>
                  <a:schemeClr val="tx1"/>
                </a:solidFill>
                <a:effectLst/>
                <a:latin typeface="+mn-lt"/>
                <a:ea typeface="+mn-ea"/>
                <a:cs typeface="+mn-cs"/>
              </a:rPr>
              <a:t>de riesgo modificables para la ECDV.</a:t>
            </a:r>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2</a:t>
            </a:fld>
            <a:endParaRPr lang="es-ES"/>
          </a:p>
        </p:txBody>
      </p:sp>
    </p:spTree>
    <p:extLst>
      <p:ext uri="{BB962C8B-B14F-4D97-AF65-F5344CB8AC3E}">
        <p14:creationId xmlns:p14="http://schemas.microsoft.com/office/powerpoint/2010/main" val="421846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 largo plazo: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Adjustment for age, sex, hyperten- sion, current smoking, diabetes, HDL-C, and body mass index did not attenuate the relationship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In unadjusted analysis, a 10-mg/dl increment in triglycerides was associated with hazard ratio of 1.016 (95% confidence interval [CI]: 1.010 to 1.022; p &lt; 0.001). Adjustment for age, sex, hyperten- sion, current smoking, diabetes, HDL-C, and body mass index did not attenuate the relationship (hazard ratio: 1.018; 95% CI: 1.011 to 1.024; p &lt; 0.001). Risk in- creased monotonically across quintiles of triglyce- rides (p &lt; 0.001 for trend) (Figure 1)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long-term risk increased across quintiles of baseline triglycerides (p &lt; 0.001). The hazard ratio in the highest/lowest quintile (&gt;175/#80 mg/dl) was 1.61 (95% confidence interval: 1.34 to 1.94).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short-term risk increased across tertiles of baseline triglycerides (p 1⁄4 0.03), with a hazard ratio of 1.51 (95% confidence interval: 1.05 to 2.15) in highest/lowest tertiles (&gt;195/#135 mg/dl)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relationship of triglycerides to risk was independent of low- density lipoprotein cholesterol in both studies.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20</a:t>
            </a:fld>
            <a:endParaRPr lang="es-ES"/>
          </a:p>
        </p:txBody>
      </p:sp>
    </p:spTree>
    <p:extLst>
      <p:ext uri="{BB962C8B-B14F-4D97-AF65-F5344CB8AC3E}">
        <p14:creationId xmlns:p14="http://schemas.microsoft.com/office/powerpoint/2010/main" val="203278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Algo que me llamo la atencion era que se evidencio mayor esifo en los qintiles 3,4 ,5, y llama la atencion que el 3 tiene rango de 103 - 130 que son nivles categorizados como normlaes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Ya hablamos de los riesgos, de si esto puede ser un predictor y una pregunta que nos queda mportantes es, y que pasa con la mortaldaid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Que nos llamo la atencin que incusi en oacsientes con nivles de TG de 103 – 130 tenian riesgo y estas concentraciones son considerados comos normlaes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n dal-OUTCOMES, long-term risk after ACS was higher in quintiles 3, 4, and 5 of the triglyceride dis- tribution, compared with quintile 1. Because the lower bound of quintile 3 corresponded to a triglyc- eride concentration of just 105 mg/dl, increased risk associated with triglyceride rich lipoproteins was manifest at concentrations that are generally consid- ered to be normal. In this regard, the present findings are consistent with a scientific statement by the American Heart Association that optimal fasting tri- glyceride levels may be &lt;100 mg/dl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21</a:t>
            </a:fld>
            <a:endParaRPr lang="es-ES"/>
          </a:p>
        </p:txBody>
      </p:sp>
    </p:spTree>
    <p:extLst>
      <p:ext uri="{BB962C8B-B14F-4D97-AF65-F5344CB8AC3E}">
        <p14:creationId xmlns:p14="http://schemas.microsoft.com/office/powerpoint/2010/main" val="295236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La relación de los TG y el </a:t>
            </a:r>
            <a:r>
              <a:rPr lang="es-ES" dirty="0" err="1"/>
              <a:t>reisgo</a:t>
            </a:r>
            <a:r>
              <a:rPr lang="es-ES" dirty="0"/>
              <a:t> de muerte es </a:t>
            </a:r>
            <a:r>
              <a:rPr lang="es-ES" dirty="0" err="1"/>
              <a:t>incietto</a:t>
            </a:r>
            <a:r>
              <a:rPr lang="es-ES" dirty="0"/>
              <a:t>, este estudio </a:t>
            </a:r>
            <a:r>
              <a:rPr lang="es-ES" dirty="0" err="1"/>
              <a:t>evalua</a:t>
            </a:r>
            <a:r>
              <a:rPr lang="es-ES" dirty="0"/>
              <a:t> la asociación de los niveles de </a:t>
            </a:r>
            <a:r>
              <a:rPr lang="es-ES" dirty="0" err="1"/>
              <a:t>tg</a:t>
            </a:r>
            <a:r>
              <a:rPr lang="es-ES" dirty="0"/>
              <a:t> en sangre y la </a:t>
            </a:r>
            <a:r>
              <a:rPr lang="es-ES" dirty="0" err="1"/>
              <a:t>mortaldia</a:t>
            </a:r>
            <a:r>
              <a:rPr lang="es-ES" dirty="0"/>
              <a:t> </a:t>
            </a:r>
            <a:r>
              <a:rPr lang="es-ES" dirty="0" err="1"/>
              <a:t>vardiovascular</a:t>
            </a:r>
            <a:r>
              <a:rPr lang="es-ES" dirty="0"/>
              <a:t> y mortalidad por todas las </a:t>
            </a:r>
            <a:r>
              <a:rPr lang="es-ES" dirty="0" err="1"/>
              <a:t>cauas</a:t>
            </a:r>
            <a:endParaRPr lang="es-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We identified 61 eligible studies, containing 17,018 CVDs deaths in 726,030 participants and 58,419 all-cause deaths in 330,566 participants. </a:t>
            </a:r>
            <a:endParaRPr lang="es-ES" dirty="0"/>
          </a:p>
          <a:p>
            <a:r>
              <a:rPr lang="es-ES" dirty="0" err="1"/>
              <a:t>Metanalisis</a:t>
            </a:r>
            <a:r>
              <a:rPr lang="es-ES" baseline="0" dirty="0"/>
              <a:t> de donde 33 estudios evaluaban la </a:t>
            </a:r>
            <a:r>
              <a:rPr lang="es-ES" baseline="0" dirty="0" err="1"/>
              <a:t>mortadlida</a:t>
            </a:r>
            <a:r>
              <a:rPr lang="es-ES" baseline="0" dirty="0"/>
              <a:t> cardiovascular y 38 la </a:t>
            </a:r>
            <a:r>
              <a:rPr lang="es-ES" baseline="0" dirty="0" err="1"/>
              <a:t>mortadliad</a:t>
            </a:r>
            <a:r>
              <a:rPr lang="es-ES" baseline="0" dirty="0"/>
              <a:t> por todas las </a:t>
            </a:r>
            <a:r>
              <a:rPr lang="es-ES" baseline="0" dirty="0" err="1"/>
              <a:t>cauas</a:t>
            </a:r>
            <a:r>
              <a:rPr lang="es-ES" baseline="0" dirty="0"/>
              <a:t>. </a:t>
            </a:r>
          </a:p>
          <a:p>
            <a:r>
              <a:rPr lang="es-ES" baseline="0" dirty="0" err="1"/>
              <a:t>Duracion</a:t>
            </a:r>
            <a:r>
              <a:rPr lang="es-ES" baseline="0" dirty="0"/>
              <a:t> del seguimiento de 12 años.</a:t>
            </a:r>
          </a:p>
          <a:p>
            <a:r>
              <a:rPr lang="es-ES" baseline="0" dirty="0"/>
              <a:t>Paciente con DM, CVD o </a:t>
            </a:r>
            <a:r>
              <a:rPr lang="es-ES" baseline="0" dirty="0" err="1"/>
              <a:t>cancer</a:t>
            </a:r>
            <a:r>
              <a:rPr lang="es-ES" baseline="0" dirty="0"/>
              <a:t> fueron excluidos. </a:t>
            </a:r>
          </a:p>
          <a:p>
            <a:pPr marL="0" indent="0">
              <a:buFont typeface="Wingdings" charset="0"/>
              <a:buNone/>
            </a:pPr>
            <a:endParaRPr lang="es-ES" baseline="0" dirty="0"/>
          </a:p>
          <a:p>
            <a:pPr marL="0" indent="0">
              <a:buFont typeface="Wingdings" charset="0"/>
              <a:buNone/>
            </a:pPr>
            <a:endParaRPr lang="es-ES" baseline="0" dirty="0"/>
          </a:p>
          <a:p>
            <a:pPr marL="0" indent="0">
              <a:buFont typeface="Wingdings" charset="0"/>
              <a:buNone/>
            </a:pPr>
            <a:endParaRPr lang="es-ES" baseline="0" dirty="0"/>
          </a:p>
          <a:p>
            <a:pPr marL="0" indent="0">
              <a:buFont typeface="Wingdings" charset="0"/>
              <a:buNone/>
            </a:pPr>
            <a:endParaRPr lang="es-ES" baseline="0" dirty="0"/>
          </a:p>
          <a:p>
            <a:pPr marL="0" indent="0">
              <a:buFont typeface="Wingdings" charset="0"/>
              <a:buNone/>
            </a:pPr>
            <a:endParaRPr lang="es-ES" baseline="0" dirty="0"/>
          </a:p>
          <a:p>
            <a:pPr marL="0" indent="0">
              <a:buFont typeface="Wingdings" charset="0"/>
              <a:buNone/>
            </a:pPr>
            <a:endParaRPr lang="es-ES" baseline="0" dirty="0"/>
          </a:p>
          <a:p>
            <a:pPr marL="0" indent="0">
              <a:buFont typeface="Wingdings" charset="0"/>
              <a:buNone/>
            </a:pPr>
            <a:endParaRPr lang="es-ES" baseline="0" dirty="0"/>
          </a:p>
          <a:p>
            <a:pPr marL="0" indent="0">
              <a:buFont typeface="Wingdings" charset="0"/>
              <a:buNone/>
            </a:pPr>
            <a:r>
              <a:rPr lang="es-ES" baseline="0" dirty="0"/>
              <a:t>El grupo de 150 </a:t>
            </a:r>
            <a:r>
              <a:rPr lang="mr-IN" baseline="0" dirty="0"/>
              <a:t>–</a:t>
            </a:r>
            <a:r>
              <a:rPr lang="es-ES" baseline="0" dirty="0"/>
              <a:t> 200 aumenta el riesgo de ECV 15% y mortalidad 9% </a:t>
            </a:r>
          </a:p>
          <a:p>
            <a:pPr marL="171450" indent="-171450">
              <a:buFont typeface="Wingdings" charset="0"/>
              <a:buChar char="Ø"/>
            </a:pPr>
            <a:r>
              <a:rPr lang="es-ES" baseline="0" dirty="0"/>
              <a:t>200, ECV 25% y mortalidad 20% </a:t>
            </a:r>
          </a:p>
          <a:p>
            <a:pPr marL="171450" indent="-171450">
              <a:buFont typeface="Wingdings" charset="0"/>
              <a:buChar char="Ø"/>
            </a:pPr>
            <a:r>
              <a:rPr lang="es-ES" baseline="0" dirty="0"/>
              <a:t>Por cada aumento de 88mg/dl de TG el riego de ECV aumenta un 13% y mortalidad 12% </a:t>
            </a:r>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22</a:t>
            </a:fld>
            <a:endParaRPr lang="es-ES"/>
          </a:p>
        </p:txBody>
      </p:sp>
    </p:spTree>
    <p:extLst>
      <p:ext uri="{BB962C8B-B14F-4D97-AF65-F5344CB8AC3E}">
        <p14:creationId xmlns:p14="http://schemas.microsoft.com/office/powerpoint/2010/main" val="92094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Compared to the referent, the risks of CVDs and all-cause mortality were increased by 15.0% and 9.0% in the borderline hypertriglyceridemia group, and 25% and 20% in the hypertriglyceridemia group, respectively. Overall, the risks of CVDs and all-cause death were increased by 13% and 12% per 1-mmol/L increase in TG level.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23</a:t>
            </a:fld>
            <a:endParaRPr lang="es-ES"/>
          </a:p>
        </p:txBody>
      </p:sp>
    </p:spTree>
    <p:extLst>
      <p:ext uri="{BB962C8B-B14F-4D97-AF65-F5344CB8AC3E}">
        <p14:creationId xmlns:p14="http://schemas.microsoft.com/office/powerpoint/2010/main" val="32440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First, there was considerable heterogeneity among the studies included with analysis showing that the major sources of heterogen- eity to be gender, adjustment for TC, and follow-up dur- ation. Second, 28 studies that included participants with a prior history of CVDs at baseline were not excluded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Third, elevated TG levels were accompanied by low HDL-c and high TC, both of which have been associated with a higher CVDs ris </a:t>
            </a:r>
            <a:endParaRPr lang="es-CO" dirty="0"/>
          </a:p>
          <a:p>
            <a:pPr marL="0" indent="0">
              <a:buFont typeface="Wingdings" charset="0"/>
              <a:buNone/>
            </a:pPr>
            <a:r>
              <a:rPr lang="es-ES" baseline="0" dirty="0"/>
              <a:t> </a:t>
            </a:r>
          </a:p>
          <a:p>
            <a:pPr marL="0" indent="0">
              <a:buFont typeface="Wingdings" charset="0"/>
              <a:buNone/>
            </a:pPr>
            <a:r>
              <a:rPr lang="es-CO" sz="1200" b="0" i="0" u="none" strike="noStrike" kern="1200" dirty="0">
                <a:solidFill>
                  <a:schemeClr val="tx1"/>
                </a:solidFill>
                <a:effectLst/>
                <a:latin typeface="+mn-lt"/>
                <a:ea typeface="+mn-ea"/>
                <a:cs typeface="+mn-cs"/>
              </a:rPr>
              <a:t>higher in men than in women and higher in studies with longer follow-up durations for the risk of both CVDs and total mortality; and tended to be higher for CVDs mortality in the studies that adjusted for TC</a:t>
            </a:r>
            <a:endParaRPr lang="es-ES" baseline="0"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24</a:t>
            </a:fld>
            <a:endParaRPr lang="es-ES"/>
          </a:p>
        </p:txBody>
      </p:sp>
    </p:spTree>
    <p:extLst>
      <p:ext uri="{BB962C8B-B14F-4D97-AF65-F5344CB8AC3E}">
        <p14:creationId xmlns:p14="http://schemas.microsoft.com/office/powerpoint/2010/main" val="17025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Hay algunas condiciones que junto con los tg aumentan el riesgo cardiovascular </a:t>
            </a:r>
          </a:p>
          <a:p>
            <a:endParaRPr lang="es-CO" dirty="0"/>
          </a:p>
          <a:p>
            <a:r>
              <a:rPr lang="es-CO" dirty="0"/>
              <a:t>HTG se asocia a anormliades que preisponen a la ateroesclerosis o al aumento del riesfo cardiovascular </a:t>
            </a:r>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25</a:t>
            </a:fld>
            <a:endParaRPr lang="es-ES"/>
          </a:p>
        </p:txBody>
      </p:sp>
    </p:spTree>
    <p:extLst>
      <p:ext uri="{BB962C8B-B14F-4D97-AF65-F5344CB8AC3E}">
        <p14:creationId xmlns:p14="http://schemas.microsoft.com/office/powerpoint/2010/main" val="104985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Otras de las condiciones a las que esta asociadaa la hipertrigliceridemia es el riesgo de pancratitis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26</a:t>
            </a:fld>
            <a:endParaRPr lang="es-ES"/>
          </a:p>
        </p:txBody>
      </p:sp>
    </p:spTree>
    <p:extLst>
      <p:ext uri="{BB962C8B-B14F-4D97-AF65-F5344CB8AC3E}">
        <p14:creationId xmlns:p14="http://schemas.microsoft.com/office/powerpoint/2010/main" val="3969108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Por muchos años sepense que solo la hipertrioglocridemia grave era asociada a pancreatitis pero nuevos estudios han mostrado que tambien esat asocaida a concentraciones moderadas.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While for many years it was . thought that only severe HTG is associated with acute pancreatitis, . newer data indicate that pancreatitis risk increases at moderately ele- . vated TG concentrations in a dose-dependent manner.27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27</a:t>
            </a:fld>
            <a:endParaRPr lang="es-ES"/>
          </a:p>
        </p:txBody>
      </p:sp>
    </p:spTree>
    <p:extLst>
      <p:ext uri="{BB962C8B-B14F-4D97-AF65-F5344CB8AC3E}">
        <p14:creationId xmlns:p14="http://schemas.microsoft.com/office/powerpoint/2010/main" val="3541695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Se encontro que pacientes con concentraciones de Tgtan bajas  entre 89 – 176 tenian un HR de 1.6 comaorado con los pcaientes que tenian TG&lt;89 </a:t>
            </a:r>
          </a:p>
          <a:p>
            <a:r>
              <a:rPr lang="es-CO" sz="1200" kern="1200" dirty="0">
                <a:solidFill>
                  <a:schemeClr val="tx1"/>
                </a:solidFill>
                <a:effectLst/>
                <a:latin typeface="+mn-lt"/>
                <a:ea typeface="+mn-ea"/>
                <a:cs typeface="+mn-cs"/>
              </a:rPr>
              <a:t>Paceintes con Tg entre 177 – 265, un HR de 2.3 </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Compared with individuals with plasma triglyceride levels less than</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89 mg/dL (&lt;1 mmol/L), the multivariable adjusted HRs for acute pancreatitis were 1.6</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(95% CI, 1.0-2.6; 4.3 events/10 000 person-years) for individuals with triglyceride levels of 89 mg/dL to 176 mg/dL (1.00 mmol/L-1.99 mmol/L), 2.3 (95% CI, 1.3-4.0; 5.5 events/10 000 person-years) for 177 mg/dL to 265 mg/dL (2.00 mmol/L-2.99 mmol/L), 2.9 (95% CI, 1.4-5.9; 6.3 events/10 000 person-years) for 366 mg/dL to 353 mg/dL (3.00 mmol/L-3.99 mmol/L), 3.9 (95% CI, 1.5-10.0; 7.5 events/10 000 person-years) for 354 mg/dL-442 mg/dL </a:t>
            </a:r>
            <a:endParaRPr lang="es-CO" dirty="0"/>
          </a:p>
          <a:p>
            <a:r>
              <a:rPr lang="es-CO" sz="1200" kern="1200" dirty="0">
                <a:solidFill>
                  <a:schemeClr val="tx1"/>
                </a:solidFill>
                <a:effectLst/>
                <a:latin typeface="+mn-lt"/>
                <a:ea typeface="+mn-ea"/>
                <a:cs typeface="+mn-cs"/>
              </a:rPr>
              <a:t>(4.00 mmol/L-4.99 mmol/L), and 8.7 (95% CI, 3.7-20.0; 12 events/10 000 person-years) for individuals with triglyceride levels greater than or equal to 443 mg/dL (􏰆5.00 mmol/L) </a:t>
            </a:r>
            <a:endParaRPr lang="es-CO" dirty="0"/>
          </a:p>
          <a:p>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We found that mild-to-moderate hypertriglyceridemia of 177 mg/ dL (2 mmol/L) and above was associated with high risk of acute pancreatitis in the general population. Hazard ratios for acute pancreatitis were even higher than for myocardial infarction, the latter in accordance with previous findings.16 </a:t>
            </a:r>
            <a:endParaRPr lang="es-CO" dirty="0">
              <a:effectLst/>
            </a:endParaRPr>
          </a:p>
          <a:p>
            <a:endParaRPr lang="es-CO" dirty="0"/>
          </a:p>
          <a:p>
            <a:r>
              <a:rPr lang="es-CO" dirty="0"/>
              <a:t>HAY QUE DECIR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risk is elevated [hazard ratio (HR) 2.4] at TG levels between 2.0 and . 3.0 mmol/L (177–265 mg/dL) but is st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28</a:t>
            </a:fld>
            <a:endParaRPr lang="es-ES"/>
          </a:p>
        </p:txBody>
      </p:sp>
    </p:spTree>
    <p:extLst>
      <p:ext uri="{BB962C8B-B14F-4D97-AF65-F5344CB8AC3E}">
        <p14:creationId xmlns:p14="http://schemas.microsoft.com/office/powerpoint/2010/main" val="2548095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Cuanado tenemos paceintes con pancreatitis y HT altos podemos pensar en una sindorme de quiocrominemia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 majority of sub- . jects with TG &gt;10 mmol/L (885 mg/dL) will never experience pan- . creatitis. Cohort studies indicate that acute pancreatitis may occur in . 3% of those with TG concentrations between 10 and 20mmol/L . (885–1770 mg/dL) and 15% of those with levels &gt;20 mmol/L . (1770 mg/dL),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However, pan- . creatitis risk is highest in rare patients with monogenic chylomicro- . naemia, in which chylomicrons are indeed the predominant species, . with low to undetectable levels of remnants and downstream lipo- . proteins due to severely impaired lipolytic machinery.6,14,29,30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r>
              <a:rPr lang="es-CO" dirty="0"/>
              <a:t>Bibliografia: articulo de jama 2020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29</a:t>
            </a:fld>
            <a:endParaRPr lang="es-ES"/>
          </a:p>
        </p:txBody>
      </p:sp>
    </p:spTree>
    <p:extLst>
      <p:ext uri="{BB962C8B-B14F-4D97-AF65-F5344CB8AC3E}">
        <p14:creationId xmlns:p14="http://schemas.microsoft.com/office/powerpoint/2010/main" val="1562003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3</a:t>
            </a:fld>
            <a:endParaRPr lang="es-ES"/>
          </a:p>
        </p:txBody>
      </p:sp>
    </p:spTree>
    <p:extLst>
      <p:ext uri="{BB962C8B-B14F-4D97-AF65-F5344CB8AC3E}">
        <p14:creationId xmlns:p14="http://schemas.microsoft.com/office/powerpoint/2010/main" val="2571345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0" i="0" u="none" strike="noStrike" kern="1200" dirty="0">
                <a:solidFill>
                  <a:schemeClr val="tx1"/>
                </a:solidFill>
                <a:effectLst/>
                <a:latin typeface="+mn-lt"/>
                <a:ea typeface="+mn-ea"/>
                <a:cs typeface="+mn-cs"/>
              </a:rPr>
              <a:t>The chylomicronemia syndrome occurs when triglyceride levels are severely elevated (usually &gt;16.95 mmol/L [1500 mg/dL]) and is characterized by such clinical features as abdominal pain, acute pancreatitis, eruptive xanthomas, and lipemia retinalis. It may result from 1 of 3 conditions: the presence of secondary forms of hypertriglyceridemia concurrent with genetic causes of hypertriglyceridemia, termed </a:t>
            </a:r>
            <a:r>
              <a:rPr lang="es-CO" sz="1200" b="0" i="1" u="none" strike="noStrike" kern="1200" dirty="0">
                <a:solidFill>
                  <a:schemeClr val="tx1"/>
                </a:solidFill>
                <a:effectLst/>
                <a:latin typeface="+mn-lt"/>
                <a:ea typeface="+mn-ea"/>
                <a:cs typeface="+mn-cs"/>
              </a:rPr>
              <a:t>multifactorial chylomicronemia syndrome</a:t>
            </a:r>
            <a:r>
              <a:rPr lang="es-CO" sz="1200" b="0" i="0" u="none" strike="noStrike" kern="1200" dirty="0">
                <a:solidFill>
                  <a:schemeClr val="tx1"/>
                </a:solidFill>
                <a:effectLst/>
                <a:latin typeface="+mn-lt"/>
                <a:ea typeface="+mn-ea"/>
                <a:cs typeface="+mn-cs"/>
              </a:rPr>
              <a:t> (MFCS); a deficiency in the enzyme lipoprotein lipase and some associated proteins, termed </a:t>
            </a:r>
            <a:r>
              <a:rPr lang="es-CO" sz="1200" b="0" i="1" u="none" strike="noStrike" kern="1200" dirty="0">
                <a:solidFill>
                  <a:schemeClr val="tx1"/>
                </a:solidFill>
                <a:effectLst/>
                <a:latin typeface="+mn-lt"/>
                <a:ea typeface="+mn-ea"/>
                <a:cs typeface="+mn-cs"/>
              </a:rPr>
              <a:t>familial chylomicronemia syndrome</a:t>
            </a:r>
            <a:r>
              <a:rPr lang="es-CO" sz="1200" b="0" i="0" u="none" strike="noStrike" kern="1200" dirty="0">
                <a:solidFill>
                  <a:schemeClr val="tx1"/>
                </a:solidFill>
                <a:effectLst/>
                <a:latin typeface="+mn-lt"/>
                <a:ea typeface="+mn-ea"/>
                <a:cs typeface="+mn-cs"/>
              </a:rPr>
              <a:t> (FCS); or familial partial lipodystrophy. Most chylomicronemia syndrome cases are the result of MFCS; FCS is very rare. In all these conditions, triglyceride-rich lipoproteins accumulate because of impaired plasma clearance.</a:t>
            </a:r>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30</a:t>
            </a:fld>
            <a:endParaRPr lang="es-ES"/>
          </a:p>
        </p:txBody>
      </p:sp>
    </p:spTree>
    <p:extLst>
      <p:ext uri="{BB962C8B-B14F-4D97-AF65-F5344CB8AC3E}">
        <p14:creationId xmlns:p14="http://schemas.microsoft.com/office/powerpoint/2010/main" val="359642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Cardiovascular risk begins to increase significantly above a plasma TG level of 150 mg/dL (1.7 mmol/L).</a:t>
            </a:r>
          </a:p>
          <a:p>
            <a:pPr marL="0" marR="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or all patients who are found to have an elevated TG level, an attempt should be made to identify a cause or association (see </a:t>
            </a:r>
            <a:r>
              <a:rPr lang="es-CO" sz="1200" b="0" i="0" u="sng" kern="1200" dirty="0">
                <a:solidFill>
                  <a:schemeClr val="tx1"/>
                </a:solidFill>
                <a:effectLst/>
                <a:latin typeface="+mn-lt"/>
                <a:ea typeface="+mn-ea"/>
                <a:cs typeface="+mn-cs"/>
                <a:hlinkClick r:id="rId3"/>
              </a:rPr>
              <a:t>'Etiology'</a:t>
            </a:r>
            <a:r>
              <a:rPr lang="es-CO" sz="1200" b="0" i="0" u="none" strike="noStrike" kern="1200" dirty="0">
                <a:solidFill>
                  <a:schemeClr val="tx1"/>
                </a:solidFill>
                <a:effectLst/>
                <a:latin typeface="+mn-lt"/>
                <a:ea typeface="+mn-ea"/>
                <a:cs typeface="+mn-cs"/>
              </a:rPr>
              <a:t> above). In patients where a likely cause is not evident, we obtain a serum blood glucose or hemoglobin A1c, creatinine and thyroid-stimulating hormone (TSH), and a urinalysis (ie, albumin/protein). Although a TSH is an important screening test for acquired causes of hypercholesterolemia</a:t>
            </a: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DIAGNOSTICO. </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Sociedad</a:t>
            </a:r>
            <a:r>
              <a:rPr lang="es-ES" sz="1200" kern="1200" baseline="0" dirty="0">
                <a:solidFill>
                  <a:schemeClr val="tx1"/>
                </a:solidFill>
                <a:effectLst/>
                <a:latin typeface="+mn-lt"/>
                <a:ea typeface="+mn-ea"/>
                <a:cs typeface="+mn-cs"/>
              </a:rPr>
              <a:t> de </a:t>
            </a:r>
            <a:r>
              <a:rPr lang="es-ES" sz="1200" kern="1200" baseline="0" dirty="0" err="1">
                <a:solidFill>
                  <a:schemeClr val="tx1"/>
                </a:solidFill>
                <a:effectLst/>
                <a:latin typeface="+mn-lt"/>
                <a:ea typeface="+mn-ea"/>
                <a:cs typeface="+mn-cs"/>
              </a:rPr>
              <a:t>endocrinolgia</a:t>
            </a:r>
            <a:r>
              <a:rPr lang="es-ES" sz="1200" kern="1200" baseline="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s-ES" sz="1200" kern="1200" dirty="0" err="1">
                <a:solidFill>
                  <a:schemeClr val="tx1"/>
                </a:solidFill>
                <a:effectLst/>
                <a:latin typeface="+mn-lt"/>
                <a:ea typeface="+mn-ea"/>
                <a:cs typeface="+mn-cs"/>
              </a:rPr>
              <a:t>focus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attention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are a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factor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pancreatitis,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modified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NCEP ATP III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classification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additional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classification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eridemia</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i.e.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above</a:t>
            </a:r>
            <a:r>
              <a:rPr lang="es-ES" sz="1200" kern="1200" dirty="0">
                <a:solidFill>
                  <a:schemeClr val="tx1"/>
                </a:solidFill>
                <a:effectLst/>
                <a:latin typeface="+mn-lt"/>
                <a:ea typeface="+mn-ea"/>
                <a:cs typeface="+mn-cs"/>
              </a:rPr>
              <a:t> 2000 mg/dl (</a:t>
            </a:r>
            <a:r>
              <a:rPr lang="es-ES" sz="1200" kern="1200" dirty="0" err="1">
                <a:solidFill>
                  <a:schemeClr val="tx1"/>
                </a:solidFill>
                <a:effectLst/>
                <a:latin typeface="+mn-lt"/>
                <a:ea typeface="+mn-ea"/>
                <a:cs typeface="+mn-cs"/>
              </a:rPr>
              <a:t>Table</a:t>
            </a:r>
            <a:r>
              <a:rPr lang="es-ES" sz="1200" kern="1200" dirty="0">
                <a:solidFill>
                  <a:schemeClr val="tx1"/>
                </a:solidFill>
                <a:effectLst/>
                <a:latin typeface="+mn-lt"/>
                <a:ea typeface="+mn-ea"/>
                <a:cs typeface="+mn-cs"/>
              </a:rPr>
              <a:t> 1).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s-ES"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s-ES" sz="1200" kern="1200" dirty="0">
                <a:solidFill>
                  <a:schemeClr val="tx1"/>
                </a:solidFill>
                <a:effectLst/>
                <a:latin typeface="+mn-lt"/>
                <a:ea typeface="+mn-ea"/>
                <a:cs typeface="+mn-cs"/>
              </a:rPr>
              <a:t>Of </a:t>
            </a:r>
            <a:r>
              <a:rPr lang="es-ES" sz="1200" kern="1200" dirty="0" err="1">
                <a:solidFill>
                  <a:schemeClr val="tx1"/>
                </a:solidFill>
                <a:effectLst/>
                <a:latin typeface="+mn-lt"/>
                <a:ea typeface="+mn-ea"/>
                <a:cs typeface="+mn-cs"/>
              </a:rPr>
              <a:t>subjects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14%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(150–200 mg/dl), </a:t>
            </a:r>
            <a:r>
              <a:rPr lang="es-ES" sz="1200" kern="1200" dirty="0" err="1">
                <a:solidFill>
                  <a:schemeClr val="tx1"/>
                </a:solidFill>
                <a:effectLst/>
                <a:latin typeface="+mn-lt"/>
                <a:ea typeface="+mn-ea"/>
                <a:cs typeface="+mn-cs"/>
              </a:rPr>
              <a:t>whereas</a:t>
            </a:r>
            <a:r>
              <a:rPr lang="es-ES" sz="1200" kern="1200" dirty="0">
                <a:solidFill>
                  <a:schemeClr val="tx1"/>
                </a:solidFill>
                <a:effectLst/>
                <a:latin typeface="+mn-lt"/>
                <a:ea typeface="+mn-ea"/>
                <a:cs typeface="+mn-cs"/>
              </a:rPr>
              <a:t> 16%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of 200–500 mg/dl, and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2%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above</a:t>
            </a:r>
            <a:r>
              <a:rPr lang="es-ES" sz="1200" kern="1200" dirty="0">
                <a:solidFill>
                  <a:schemeClr val="tx1"/>
                </a:solidFill>
                <a:effectLst/>
                <a:latin typeface="+mn-lt"/>
                <a:ea typeface="+mn-ea"/>
                <a:cs typeface="+mn-cs"/>
              </a:rPr>
              <a:t> 500 mg/dl. </a:t>
            </a:r>
            <a:endParaRPr lang="es-ES" dirty="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s-ES"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ES" sz="1200" kern="1200" dirty="0">
                <a:solidFill>
                  <a:schemeClr val="tx1"/>
                </a:solidFill>
                <a:effectLst/>
                <a:latin typeface="+mn-lt"/>
                <a:ea typeface="+mn-ea"/>
                <a:cs typeface="+mn-cs"/>
              </a:rPr>
              <a:t>diagnosis of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based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mild</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moderate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of 150–999 mg/dl) be </a:t>
            </a:r>
            <a:r>
              <a:rPr lang="es-ES" sz="1200" kern="1200" dirty="0" err="1">
                <a:solidFill>
                  <a:schemeClr val="tx1"/>
                </a:solidFill>
                <a:effectLst/>
                <a:latin typeface="+mn-lt"/>
                <a:ea typeface="+mn-ea"/>
                <a:cs typeface="+mn-cs"/>
              </a:rPr>
              <a:t>diagnosed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aid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evaluation</a:t>
            </a:r>
            <a:r>
              <a:rPr lang="es-ES" sz="1200" kern="1200" dirty="0">
                <a:solidFill>
                  <a:schemeClr val="tx1"/>
                </a:solidFill>
                <a:effectLst/>
                <a:latin typeface="+mn-lt"/>
                <a:ea typeface="+mn-ea"/>
                <a:cs typeface="+mn-cs"/>
              </a:rPr>
              <a:t> of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of 􏰀 1000 mg/dl)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pancreatitis.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Task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evaluated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secondary</a:t>
            </a:r>
            <a:r>
              <a:rPr lang="es-ES" sz="1200" kern="1200" dirty="0">
                <a:solidFill>
                  <a:schemeClr val="tx1"/>
                </a:solidFill>
                <a:effectLst/>
                <a:latin typeface="+mn-lt"/>
                <a:ea typeface="+mn-ea"/>
                <a:cs typeface="+mn-cs"/>
              </a:rPr>
              <a:t> causes of </a:t>
            </a:r>
            <a:r>
              <a:rPr lang="es-ES" sz="1200" kern="1200" dirty="0" err="1">
                <a:solidFill>
                  <a:schemeClr val="tx1"/>
                </a:solidFill>
                <a:effectLst/>
                <a:latin typeface="+mn-lt"/>
                <a:ea typeface="+mn-ea"/>
                <a:cs typeface="+mn-cs"/>
              </a:rPr>
              <a:t>hyperlipidemia</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subjects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primary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evaluated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family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history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 and cardiovascular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31</a:t>
            </a:fld>
            <a:endParaRPr lang="es-ES"/>
          </a:p>
        </p:txBody>
      </p:sp>
    </p:spTree>
    <p:extLst>
      <p:ext uri="{BB962C8B-B14F-4D97-AF65-F5344CB8AC3E}">
        <p14:creationId xmlns:p14="http://schemas.microsoft.com/office/powerpoint/2010/main" val="429285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Tradicionalmente se ha dicho que los lípidos se </a:t>
            </a:r>
            <a:r>
              <a:rPr lang="es-ES" sz="1200" kern="1200" dirty="0" err="1">
                <a:solidFill>
                  <a:schemeClr val="tx1"/>
                </a:solidFill>
                <a:effectLst/>
                <a:latin typeface="+mn-lt"/>
                <a:ea typeface="+mn-ea"/>
                <a:cs typeface="+mn-cs"/>
              </a:rPr>
              <a:t>deb</a:t>
            </a:r>
            <a:r>
              <a:rPr lang="es-ES" sz="1200" kern="1200" dirty="0">
                <a:solidFill>
                  <a:schemeClr val="tx1"/>
                </a:solidFill>
                <a:effectLst/>
                <a:latin typeface="+mn-lt"/>
                <a:ea typeface="+mn-ea"/>
                <a:cs typeface="+mn-cs"/>
              </a:rPr>
              <a:t> tomar en muestra en ayunas, sin </a:t>
            </a:r>
            <a:r>
              <a:rPr lang="es-ES" sz="1200" kern="1200" dirty="0" err="1">
                <a:solidFill>
                  <a:schemeClr val="tx1"/>
                </a:solidFill>
                <a:effectLst/>
                <a:latin typeface="+mn-lt"/>
                <a:ea typeface="+mn-ea"/>
                <a:cs typeface="+mn-cs"/>
              </a:rPr>
              <a:t>emabrgo</a:t>
            </a:r>
            <a:r>
              <a:rPr lang="es-ES" sz="1200" kern="1200" dirty="0">
                <a:solidFill>
                  <a:schemeClr val="tx1"/>
                </a:solidFill>
                <a:effectLst/>
                <a:latin typeface="+mn-lt"/>
                <a:ea typeface="+mn-ea"/>
                <a:cs typeface="+mn-cs"/>
              </a:rPr>
              <a:t> hay varios sociedades que apoyan desde el 2009 la </a:t>
            </a:r>
            <a:r>
              <a:rPr lang="es-ES" sz="1200" kern="1200" dirty="0" err="1">
                <a:solidFill>
                  <a:schemeClr val="tx1"/>
                </a:solidFill>
                <a:effectLst/>
                <a:latin typeface="+mn-lt"/>
                <a:ea typeface="+mn-ea"/>
                <a:cs typeface="+mn-cs"/>
              </a:rPr>
              <a:t>recolecion</a:t>
            </a:r>
            <a:r>
              <a:rPr lang="es-ES" sz="1200" kern="1200" dirty="0">
                <a:solidFill>
                  <a:schemeClr val="tx1"/>
                </a:solidFill>
                <a:effectLst/>
                <a:latin typeface="+mn-lt"/>
                <a:ea typeface="+mn-ea"/>
                <a:cs typeface="+mn-cs"/>
              </a:rPr>
              <a:t> de la muestra no en ayunas.</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Como ya vimos no camba en </a:t>
            </a:r>
            <a:r>
              <a:rPr lang="es-ES" sz="1200" kern="1200" dirty="0" err="1">
                <a:solidFill>
                  <a:schemeClr val="tx1"/>
                </a:solidFill>
                <a:effectLst/>
                <a:latin typeface="+mn-lt"/>
                <a:ea typeface="+mn-ea"/>
                <a:cs typeface="+mn-cs"/>
              </a:rPr>
              <a:t>pedecir</a:t>
            </a:r>
            <a:r>
              <a:rPr lang="es-ES" sz="1200" kern="1200" dirty="0">
                <a:solidFill>
                  <a:schemeClr val="tx1"/>
                </a:solidFill>
                <a:effectLst/>
                <a:latin typeface="+mn-lt"/>
                <a:ea typeface="+mn-ea"/>
                <a:cs typeface="+mn-cs"/>
              </a:rPr>
              <a:t> el riesgo cardiovascular</a:t>
            </a:r>
          </a:p>
          <a:p>
            <a:pPr marL="0" marR="0" lvl="0" indent="0" algn="l" defTabSz="457200" rtl="0" eaLnBrk="1" fontAlgn="auto" latinLnBrk="0" hangingPunct="1">
              <a:lnSpc>
                <a:spcPct val="100000"/>
              </a:lnSpc>
              <a:spcBef>
                <a:spcPts val="0"/>
              </a:spcBef>
              <a:spcAft>
                <a:spcPts val="0"/>
              </a:spcAft>
              <a:buClrTx/>
              <a:buSzTx/>
              <a:buFontTx/>
              <a:buNone/>
              <a:tabLst/>
              <a:defRPr/>
            </a:pPr>
            <a:r>
              <a:rPr lang="es-ES" baseline="0" dirty="0"/>
              <a:t>Es mas practico, amas seguro, ahorra costos, se puede hacer </a:t>
            </a:r>
            <a:r>
              <a:rPr lang="es-ES" baseline="0" dirty="0" err="1"/>
              <a:t>ne</a:t>
            </a:r>
            <a:r>
              <a:rPr lang="es-ES" baseline="0" dirty="0"/>
              <a:t> la misma visita, ahorra tiempo. Es mas amigable para el medico.</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Traditionally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sampling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analyses</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a:t>
            </a:r>
            <a:r>
              <a:rPr lang="es-ES" sz="1200" kern="1200" dirty="0">
                <a:solidFill>
                  <a:schemeClr val="tx1"/>
                </a:solidFill>
                <a:effectLst/>
                <a:latin typeface="+mn-lt"/>
                <a:ea typeface="+mn-ea"/>
                <a:cs typeface="+mn-cs"/>
              </a:rPr>
              <a:t>- . </a:t>
            </a:r>
            <a:r>
              <a:rPr lang="es-ES" sz="1200" kern="1200" dirty="0" err="1">
                <a:solidFill>
                  <a:schemeClr val="tx1"/>
                </a:solidFill>
                <a:effectLst/>
                <a:latin typeface="+mn-lt"/>
                <a:ea typeface="+mn-ea"/>
                <a:cs typeface="+mn-cs"/>
              </a:rPr>
              <a:t>mended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state</a:t>
            </a:r>
            <a:r>
              <a:rPr lang="es-ES" sz="1200" kern="1200" dirty="0">
                <a:solidFill>
                  <a:schemeClr val="tx1"/>
                </a:solidFill>
                <a:effectLst/>
                <a:latin typeface="+mn-lt"/>
                <a:ea typeface="+mn-ea"/>
                <a:cs typeface="+mn-cs"/>
              </a:rPr>
              <a:t>. </a:t>
            </a:r>
            <a:endParaRPr lang="es-ES" dirty="0"/>
          </a:p>
          <a:p>
            <a:r>
              <a:rPr lang="es-ES" baseline="0" dirty="0"/>
              <a:t>Desde el 2009 </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Invstigators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Multiple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Factor </a:t>
            </a:r>
            <a:r>
              <a:rPr lang="es-ES" sz="1200" kern="1200" dirty="0" err="1">
                <a:solidFill>
                  <a:schemeClr val="tx1"/>
                </a:solidFill>
                <a:effectLst/>
                <a:latin typeface="+mn-lt"/>
                <a:ea typeface="+mn-ea"/>
                <a:cs typeface="+mn-cs"/>
              </a:rPr>
              <a:t>Intervention</a:t>
            </a:r>
            <a:r>
              <a:rPr lang="es-ES" sz="1200" kern="1200" dirty="0">
                <a:solidFill>
                  <a:schemeClr val="tx1"/>
                </a:solidFill>
                <a:effectLst/>
                <a:latin typeface="+mn-lt"/>
                <a:ea typeface="+mn-ea"/>
                <a:cs typeface="+mn-cs"/>
              </a:rPr>
              <a:t> Trial (MRFIT) </a:t>
            </a:r>
            <a:r>
              <a:rPr lang="es-ES" sz="1200" kern="1200" dirty="0" err="1">
                <a:solidFill>
                  <a:schemeClr val="tx1"/>
                </a:solidFill>
                <a:effectLst/>
                <a:latin typeface="+mn-lt"/>
                <a:ea typeface="+mn-ea"/>
                <a:cs typeface="+mn-cs"/>
              </a:rPr>
              <a:t>concluded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average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[187 mg/dl (2.11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liter</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[284 mg/dl (3.21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similarly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non- fatal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fatal </a:t>
            </a:r>
            <a:r>
              <a:rPr lang="es-ES" sz="1200" kern="1200" dirty="0" err="1">
                <a:solidFill>
                  <a:schemeClr val="tx1"/>
                </a:solidFill>
                <a:effectLst/>
                <a:latin typeface="+mn-lt"/>
                <a:ea typeface="+mn-ea"/>
                <a:cs typeface="+mn-cs"/>
              </a:rPr>
              <a:t>coronary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hazard</a:t>
            </a:r>
            <a:r>
              <a:rPr lang="es-ES" sz="1200" kern="1200" dirty="0">
                <a:solidFill>
                  <a:schemeClr val="tx1"/>
                </a:solidFill>
                <a:effectLst/>
                <a:latin typeface="+mn-lt"/>
                <a:ea typeface="+mn-ea"/>
                <a:cs typeface="+mn-cs"/>
              </a:rPr>
              <a:t> ratios of 1.64 and 1.46, </a:t>
            </a:r>
            <a:r>
              <a:rPr lang="es-ES" sz="1200" kern="1200" dirty="0" err="1">
                <a:solidFill>
                  <a:schemeClr val="tx1"/>
                </a:solidFill>
                <a:effectLst/>
                <a:latin typeface="+mn-lt"/>
                <a:ea typeface="+mn-ea"/>
                <a:cs typeface="+mn-cs"/>
              </a:rPr>
              <a:t>respectively</a:t>
            </a:r>
            <a:r>
              <a:rPr lang="es-ES" sz="1200" kern="1200" dirty="0">
                <a:solidFill>
                  <a:schemeClr val="tx1"/>
                </a:solidFill>
                <a:effectLst/>
                <a:latin typeface="+mn-lt"/>
                <a:ea typeface="+mn-ea"/>
                <a:cs typeface="+mn-cs"/>
              </a:rPr>
              <a:t> </a:t>
            </a:r>
            <a:endParaRPr lang="es-ES" dirty="0"/>
          </a:p>
          <a:p>
            <a:endParaRPr lang="es-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ES" baseline="0" dirty="0"/>
              <a:t>Es mas practico, amas seguro, ahorra costos, se puede hacer </a:t>
            </a:r>
            <a:r>
              <a:rPr lang="es-ES" baseline="0" dirty="0" err="1"/>
              <a:t>ne</a:t>
            </a:r>
            <a:r>
              <a:rPr lang="es-ES" baseline="0" dirty="0"/>
              <a:t> la misma visita, ahorra tiempo. Es mas amigable para el medico.</a:t>
            </a:r>
            <a:endParaRPr lang="es-ES" dirty="0"/>
          </a:p>
          <a:p>
            <a:endParaRPr lang="es-ES" dirty="0"/>
          </a:p>
          <a:p>
            <a:r>
              <a:rPr lang="es-ES" dirty="0"/>
              <a:t>+++++++++++++++++++++++++++++++++++++++++++++++</a:t>
            </a:r>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Copenhagen</a:t>
            </a:r>
            <a:r>
              <a:rPr lang="es-ES" sz="1200" kern="1200" dirty="0">
                <a:solidFill>
                  <a:schemeClr val="tx1"/>
                </a:solidFill>
                <a:effectLst/>
                <a:latin typeface="+mn-lt"/>
                <a:ea typeface="+mn-ea"/>
                <a:cs typeface="+mn-cs"/>
              </a:rPr>
              <a:t> City </a:t>
            </a:r>
            <a:r>
              <a:rPr lang="es-ES" sz="1200" kern="1200" dirty="0" err="1">
                <a:solidFill>
                  <a:schemeClr val="tx1"/>
                </a:solidFill>
                <a:effectLst/>
                <a:latin typeface="+mn-lt"/>
                <a:ea typeface="+mn-ea"/>
                <a:cs typeface="+mn-cs"/>
              </a:rPr>
              <a:t>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(15) </a:t>
            </a:r>
            <a:r>
              <a:rPr lang="es-ES" sz="1200" kern="1200" dirty="0" err="1">
                <a:solidFill>
                  <a:schemeClr val="tx1"/>
                </a:solidFill>
                <a:effectLst/>
                <a:latin typeface="+mn-lt"/>
                <a:ea typeface="+mn-ea"/>
                <a:cs typeface="+mn-cs"/>
              </a:rPr>
              <a:t>comprised</a:t>
            </a:r>
            <a:r>
              <a:rPr lang="es-ES" sz="1200" kern="1200" dirty="0">
                <a:solidFill>
                  <a:schemeClr val="tx1"/>
                </a:solidFill>
                <a:effectLst/>
                <a:latin typeface="+mn-lt"/>
                <a:ea typeface="+mn-ea"/>
                <a:cs typeface="+mn-cs"/>
              </a:rPr>
              <a:t> 7587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and 6394 </a:t>
            </a:r>
            <a:r>
              <a:rPr lang="es-ES" sz="1200" kern="1200" dirty="0" err="1">
                <a:solidFill>
                  <a:schemeClr val="tx1"/>
                </a:solidFill>
                <a:effectLst/>
                <a:latin typeface="+mn-lt"/>
                <a:ea typeface="+mn-ea"/>
                <a:cs typeface="+mn-cs"/>
              </a:rPr>
              <a:t>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aged</a:t>
            </a:r>
            <a:r>
              <a:rPr lang="es-ES" sz="1200" kern="1200" dirty="0">
                <a:solidFill>
                  <a:schemeClr val="tx1"/>
                </a:solidFill>
                <a:effectLst/>
                <a:latin typeface="+mn-lt"/>
                <a:ea typeface="+mn-ea"/>
                <a:cs typeface="+mn-cs"/>
              </a:rPr>
              <a:t> 20 to 93 </a:t>
            </a:r>
            <a:r>
              <a:rPr lang="es-ES" sz="1200" kern="1200" dirty="0" err="1">
                <a:solidFill>
                  <a:schemeClr val="tx1"/>
                </a:solidFill>
                <a:effectLst/>
                <a:latin typeface="+mn-lt"/>
                <a:ea typeface="+mn-ea"/>
                <a:cs typeface="+mn-cs"/>
              </a:rPr>
              <a:t>yr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recruited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general </a:t>
            </a:r>
            <a:r>
              <a:rPr lang="es-ES" sz="1200" kern="1200" dirty="0" err="1">
                <a:solidFill>
                  <a:schemeClr val="tx1"/>
                </a:solidFill>
                <a:effectLst/>
                <a:latin typeface="+mn-lt"/>
                <a:ea typeface="+mn-ea"/>
                <a:cs typeface="+mn-cs"/>
              </a:rPr>
              <a:t>population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followed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 mean of 26 </a:t>
            </a:r>
            <a:r>
              <a:rPr lang="es-ES" sz="1200" kern="1200" dirty="0" err="1">
                <a:solidFill>
                  <a:schemeClr val="tx1"/>
                </a:solidFill>
                <a:effectLst/>
                <a:latin typeface="+mn-lt"/>
                <a:ea typeface="+mn-ea"/>
                <a:cs typeface="+mn-cs"/>
              </a:rPr>
              <a:t>yr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After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adjustment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factors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age</a:t>
            </a:r>
            <a:r>
              <a:rPr lang="es-ES" sz="1200" kern="1200" dirty="0">
                <a:solidFill>
                  <a:schemeClr val="tx1"/>
                </a:solidFill>
                <a:effectLst/>
                <a:latin typeface="+mn-lt"/>
                <a:ea typeface="+mn-ea"/>
                <a:cs typeface="+mn-cs"/>
              </a:rPr>
              <a:t>, total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body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index</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tension</a:t>
            </a:r>
            <a:r>
              <a:rPr lang="es-ES" sz="1200" kern="1200" dirty="0">
                <a:solidFill>
                  <a:schemeClr val="tx1"/>
                </a:solidFill>
                <a:effectLst/>
                <a:latin typeface="+mn-lt"/>
                <a:ea typeface="+mn-ea"/>
                <a:cs typeface="+mn-cs"/>
              </a:rPr>
              <a:t>, diabetes, smoking, alcohol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physical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inactivity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lipid-lowering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postmenopausal</a:t>
            </a:r>
            <a:r>
              <a:rPr lang="es-ES" sz="1200" kern="1200" dirty="0">
                <a:solidFill>
                  <a:schemeClr val="tx1"/>
                </a:solidFill>
                <a:effectLst/>
                <a:latin typeface="+mn-lt"/>
                <a:ea typeface="+mn-ea"/>
                <a:cs typeface="+mn-cs"/>
              </a:rPr>
              <a:t> status, and hormone </a:t>
            </a:r>
            <a:r>
              <a:rPr lang="es-ES" sz="1200" kern="1200" dirty="0" err="1">
                <a:solidFill>
                  <a:schemeClr val="tx1"/>
                </a:solidFill>
                <a:effectLst/>
                <a:latin typeface="+mn-lt"/>
                <a:ea typeface="+mn-ea"/>
                <a:cs typeface="+mn-cs"/>
              </a:rPr>
              <a:t>replacement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hazard</a:t>
            </a:r>
            <a:r>
              <a:rPr lang="es-ES" sz="1200" kern="1200" dirty="0">
                <a:solidFill>
                  <a:schemeClr val="tx1"/>
                </a:solidFill>
                <a:effectLst/>
                <a:latin typeface="+mn-lt"/>
                <a:ea typeface="+mn-ea"/>
                <a:cs typeface="+mn-cs"/>
              </a:rPr>
              <a:t> ratios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quintiles of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vs.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less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89 mg/dl (􏰁1.0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liter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follows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1.7 and 5.4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and 1.4 to 2.4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myocardial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infarction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1.2 and 2.6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and 1.1 to 1.5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ischemic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1.3 and 3.3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and 1.2 to 1.8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total </a:t>
            </a:r>
            <a:r>
              <a:rPr lang="es-ES" sz="1200" kern="1200" dirty="0" err="1">
                <a:solidFill>
                  <a:schemeClr val="tx1"/>
                </a:solidFill>
                <a:effectLst/>
                <a:latin typeface="+mn-lt"/>
                <a:ea typeface="+mn-ea"/>
                <a:cs typeface="+mn-cs"/>
              </a:rPr>
              <a:t>death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results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significant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Limitations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small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number</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subjects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no ad- </a:t>
            </a:r>
            <a:r>
              <a:rPr lang="es-ES" sz="1200" kern="1200" dirty="0" err="1">
                <a:solidFill>
                  <a:schemeClr val="tx1"/>
                </a:solidFill>
                <a:effectLst/>
                <a:latin typeface="+mn-lt"/>
                <a:ea typeface="+mn-ea"/>
                <a:cs typeface="+mn-cs"/>
              </a:rPr>
              <a:t>justment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HDL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and a </a:t>
            </a:r>
            <a:r>
              <a:rPr lang="es-ES" sz="1200" kern="1200" dirty="0" err="1">
                <a:solidFill>
                  <a:schemeClr val="tx1"/>
                </a:solidFill>
                <a:effectLst/>
                <a:latin typeface="+mn-lt"/>
                <a:ea typeface="+mn-ea"/>
                <a:cs typeface="+mn-cs"/>
              </a:rPr>
              <a:t>lack</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comparison</a:t>
            </a:r>
            <a:r>
              <a:rPr lang="es-ES" sz="1200" kern="1200" dirty="0">
                <a:solidFill>
                  <a:schemeClr val="tx1"/>
                </a:solidFill>
                <a:effectLst/>
                <a:latin typeface="+mn-lt"/>
                <a:ea typeface="+mn-ea"/>
                <a:cs typeface="+mn-cs"/>
              </a:rPr>
              <a:t>. </a:t>
            </a:r>
            <a:endParaRPr lang="es-ES" dirty="0"/>
          </a:p>
          <a:p>
            <a:endParaRPr lang="es-ES" dirty="0"/>
          </a:p>
          <a:p>
            <a:endParaRPr lang="es-ES" dirty="0"/>
          </a:p>
          <a:p>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Women’s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Health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(16) </a:t>
            </a:r>
            <a:r>
              <a:rPr lang="es-ES" sz="1200" kern="1200" dirty="0" err="1">
                <a:solidFill>
                  <a:schemeClr val="tx1"/>
                </a:solidFill>
                <a:effectLst/>
                <a:latin typeface="+mn-lt"/>
                <a:ea typeface="+mn-ea"/>
                <a:cs typeface="+mn-cs"/>
              </a:rPr>
              <a:t>followed</a:t>
            </a:r>
            <a:r>
              <a:rPr lang="es-ES" sz="1200" kern="1200" dirty="0">
                <a:solidFill>
                  <a:schemeClr val="tx1"/>
                </a:solidFill>
                <a:effectLst/>
                <a:latin typeface="+mn-lt"/>
                <a:ea typeface="+mn-ea"/>
                <a:cs typeface="+mn-cs"/>
              </a:rPr>
              <a:t> 26,509 </a:t>
            </a:r>
            <a:r>
              <a:rPr lang="es-ES" sz="1200" kern="1200" dirty="0" err="1">
                <a:solidFill>
                  <a:schemeClr val="tx1"/>
                </a:solidFill>
                <a:effectLst/>
                <a:latin typeface="+mn-lt"/>
                <a:ea typeface="+mn-ea"/>
                <a:cs typeface="+mn-cs"/>
              </a:rPr>
              <a:t>ini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tially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healthy</a:t>
            </a:r>
            <a:r>
              <a:rPr lang="es-ES" sz="1200" kern="1200" dirty="0">
                <a:solidFill>
                  <a:schemeClr val="tx1"/>
                </a:solidFill>
                <a:effectLst/>
                <a:latin typeface="+mn-lt"/>
                <a:ea typeface="+mn-ea"/>
                <a:cs typeface="+mn-cs"/>
              </a:rPr>
              <a:t> U.S.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older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45 </a:t>
            </a:r>
            <a:r>
              <a:rPr lang="es-ES" sz="1200" kern="1200" dirty="0" err="1">
                <a:solidFill>
                  <a:schemeClr val="tx1"/>
                </a:solidFill>
                <a:effectLst/>
                <a:latin typeface="+mn-lt"/>
                <a:ea typeface="+mn-ea"/>
                <a:cs typeface="+mn-cs"/>
              </a:rPr>
              <a:t>yr</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age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 median of 11.4 </a:t>
            </a:r>
            <a:r>
              <a:rPr lang="es-ES" sz="1200" kern="1200" dirty="0" err="1">
                <a:solidFill>
                  <a:schemeClr val="tx1"/>
                </a:solidFill>
                <a:effectLst/>
                <a:latin typeface="+mn-lt"/>
                <a:ea typeface="+mn-ea"/>
                <a:cs typeface="+mn-cs"/>
              </a:rPr>
              <a:t>yr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done in 20,118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and 6,391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participants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rate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cardio</a:t>
            </a:r>
            <a:r>
              <a:rPr lang="es-ES" sz="1200" kern="1200" dirty="0">
                <a:solidFill>
                  <a:schemeClr val="tx1"/>
                </a:solidFill>
                <a:effectLst/>
                <a:latin typeface="+mn-lt"/>
                <a:ea typeface="+mn-ea"/>
                <a:cs typeface="+mn-cs"/>
              </a:rPr>
              <a:t>- vascular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3.46/1000 </a:t>
            </a:r>
            <a:r>
              <a:rPr lang="es-ES" sz="1200" kern="1200" dirty="0" err="1">
                <a:solidFill>
                  <a:schemeClr val="tx1"/>
                </a:solidFill>
                <a:effectLst/>
                <a:latin typeface="+mn-lt"/>
                <a:ea typeface="+mn-ea"/>
                <a:cs typeface="+mn-cs"/>
              </a:rPr>
              <a:t>person-years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follow</a:t>
            </a:r>
            <a:r>
              <a:rPr lang="es-ES" sz="1200" kern="1200" dirty="0">
                <a:solidFill>
                  <a:schemeClr val="tx1"/>
                </a:solidFill>
                <a:effectLst/>
                <a:latin typeface="+mn-lt"/>
                <a:ea typeface="+mn-ea"/>
                <a:cs typeface="+mn-cs"/>
              </a:rPr>
              <a:t>-up. </a:t>
            </a:r>
            <a:r>
              <a:rPr lang="es-ES" sz="1200" kern="1200" dirty="0" err="1">
                <a:solidFill>
                  <a:schemeClr val="tx1"/>
                </a:solidFill>
                <a:effectLst/>
                <a:latin typeface="+mn-lt"/>
                <a:ea typeface="+mn-ea"/>
                <a:cs typeface="+mn-cs"/>
              </a:rPr>
              <a:t>Although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predicted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cardiovas</a:t>
            </a:r>
            <a:r>
              <a:rPr lang="es-ES" sz="1200" kern="1200" dirty="0">
                <a:solidFill>
                  <a:schemeClr val="tx1"/>
                </a:solidFill>
                <a:effectLst/>
                <a:latin typeface="+mn-lt"/>
                <a:ea typeface="+mn-ea"/>
                <a:cs typeface="+mn-cs"/>
              </a:rPr>
              <a:t>- cular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authors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independent</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sociation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cardiovascular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after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adjusting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potential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confounders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contrast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independently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future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hazard</a:t>
            </a:r>
            <a:r>
              <a:rPr lang="es-ES" sz="1200" kern="1200" dirty="0">
                <a:solidFill>
                  <a:schemeClr val="tx1"/>
                </a:solidFill>
                <a:effectLst/>
                <a:latin typeface="+mn-lt"/>
                <a:ea typeface="+mn-ea"/>
                <a:cs typeface="+mn-cs"/>
              </a:rPr>
              <a:t> ratios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creasing</a:t>
            </a:r>
            <a:r>
              <a:rPr lang="es-ES" sz="1200" kern="1200" dirty="0">
                <a:solidFill>
                  <a:schemeClr val="tx1"/>
                </a:solidFill>
                <a:effectLst/>
                <a:latin typeface="+mn-lt"/>
                <a:ea typeface="+mn-ea"/>
                <a:cs typeface="+mn-cs"/>
              </a:rPr>
              <a:t> tertiles of 1.0 (</a:t>
            </a:r>
            <a:r>
              <a:rPr lang="es-ES" sz="1200" kern="1200" dirty="0" err="1">
                <a:solidFill>
                  <a:schemeClr val="tx1"/>
                </a:solidFill>
                <a:effectLst/>
                <a:latin typeface="+mn-lt"/>
                <a:ea typeface="+mn-ea"/>
                <a:cs typeface="+mn-cs"/>
              </a:rPr>
              <a:t>reference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􏰁104 mg/dl), 1.44 [95% </a:t>
            </a:r>
            <a:r>
              <a:rPr lang="es-ES" sz="1200" kern="1200" dirty="0" err="1">
                <a:solidFill>
                  <a:schemeClr val="tx1"/>
                </a:solidFill>
                <a:effectLst/>
                <a:latin typeface="+mn-lt"/>
                <a:ea typeface="+mn-ea"/>
                <a:cs typeface="+mn-cs"/>
              </a:rPr>
              <a:t>confidence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interval</a:t>
            </a:r>
            <a:r>
              <a:rPr lang="es-ES" sz="1200" kern="1200" dirty="0">
                <a:solidFill>
                  <a:schemeClr val="tx1"/>
                </a:solidFill>
                <a:effectLst/>
                <a:latin typeface="+mn-lt"/>
                <a:ea typeface="+mn-ea"/>
                <a:cs typeface="+mn-cs"/>
              </a:rPr>
              <a:t> (CI), 0.90 –2.29; 105–170 </a:t>
            </a:r>
            <a:endParaRPr lang="es-ES" dirty="0"/>
          </a:p>
          <a:p>
            <a:r>
              <a:rPr lang="es-ES" sz="1200" kern="1200" dirty="0" err="1">
                <a:solidFill>
                  <a:schemeClr val="tx1"/>
                </a:solidFill>
                <a:effectLst/>
                <a:latin typeface="+mn-lt"/>
                <a:ea typeface="+mn-ea"/>
                <a:cs typeface="+mn-cs"/>
              </a:rPr>
              <a:t>Downloaded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https://</a:t>
            </a:r>
            <a:r>
              <a:rPr lang="es-ES" sz="1200" kern="1200" dirty="0" err="1">
                <a:solidFill>
                  <a:schemeClr val="tx1"/>
                </a:solidFill>
                <a:effectLst/>
                <a:latin typeface="+mn-lt"/>
                <a:ea typeface="+mn-ea"/>
                <a:cs typeface="+mn-cs"/>
              </a:rPr>
              <a:t>academic.oup.com</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jcem</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article-abstract</a:t>
            </a:r>
            <a:r>
              <a:rPr lang="es-ES" sz="1200" kern="1200" dirty="0">
                <a:solidFill>
                  <a:schemeClr val="tx1"/>
                </a:solidFill>
                <a:effectLst/>
                <a:latin typeface="+mn-lt"/>
                <a:ea typeface="+mn-ea"/>
                <a:cs typeface="+mn-cs"/>
              </a:rPr>
              <a:t>/97/9/2969/2536709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Universidad de Antioquia </a:t>
            </a:r>
            <a:r>
              <a:rPr lang="es-ES" sz="1200" kern="1200" dirty="0" err="1">
                <a:solidFill>
                  <a:schemeClr val="tx1"/>
                </a:solidFill>
                <a:effectLst/>
                <a:latin typeface="+mn-lt"/>
                <a:ea typeface="+mn-ea"/>
                <a:cs typeface="+mn-cs"/>
              </a:rPr>
              <a:t>user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16 </a:t>
            </a:r>
            <a:r>
              <a:rPr lang="es-ES" sz="1200" kern="1200" dirty="0" err="1">
                <a:solidFill>
                  <a:schemeClr val="tx1"/>
                </a:solidFill>
                <a:effectLst/>
                <a:latin typeface="+mn-lt"/>
                <a:ea typeface="+mn-ea"/>
                <a:cs typeface="+mn-cs"/>
              </a:rPr>
              <a:t>January</a:t>
            </a:r>
            <a:r>
              <a:rPr lang="es-ES" sz="1200" kern="1200" dirty="0">
                <a:solidFill>
                  <a:schemeClr val="tx1"/>
                </a:solidFill>
                <a:effectLst/>
                <a:latin typeface="+mn-lt"/>
                <a:ea typeface="+mn-ea"/>
                <a:cs typeface="+mn-cs"/>
              </a:rPr>
              <a:t> 2020 </a:t>
            </a:r>
            <a:endParaRPr lang="es-ES" dirty="0"/>
          </a:p>
          <a:p>
            <a:r>
              <a:rPr lang="es-ES" sz="1200" b="0" kern="1200" dirty="0">
                <a:solidFill>
                  <a:schemeClr val="tx1"/>
                </a:solidFill>
                <a:effectLst/>
                <a:latin typeface="+mn-lt"/>
                <a:ea typeface="+mn-ea"/>
                <a:cs typeface="+mn-cs"/>
              </a:rPr>
              <a:t>J </a:t>
            </a:r>
            <a:r>
              <a:rPr lang="es-ES" sz="1200" b="0" kern="1200" dirty="0" err="1">
                <a:solidFill>
                  <a:schemeClr val="tx1"/>
                </a:solidFill>
                <a:effectLst/>
                <a:latin typeface="+mn-lt"/>
                <a:ea typeface="+mn-ea"/>
                <a:cs typeface="+mn-cs"/>
              </a:rPr>
              <a:t>Clin</a:t>
            </a:r>
            <a:r>
              <a:rPr lang="es-ES" sz="1200" b="0" kern="1200" dirty="0">
                <a:solidFill>
                  <a:schemeClr val="tx1"/>
                </a:solidFill>
                <a:effectLst/>
                <a:latin typeface="+mn-lt"/>
                <a:ea typeface="+mn-ea"/>
                <a:cs typeface="+mn-cs"/>
              </a:rPr>
              <a:t> </a:t>
            </a:r>
            <a:r>
              <a:rPr lang="es-ES" sz="1200" b="0" kern="1200" dirty="0" err="1">
                <a:solidFill>
                  <a:schemeClr val="tx1"/>
                </a:solidFill>
                <a:effectLst/>
                <a:latin typeface="+mn-lt"/>
                <a:ea typeface="+mn-ea"/>
                <a:cs typeface="+mn-cs"/>
              </a:rPr>
              <a:t>Endocrinol</a:t>
            </a:r>
            <a:r>
              <a:rPr lang="es-ES" sz="1200" b="0" kern="1200" dirty="0">
                <a:solidFill>
                  <a:schemeClr val="tx1"/>
                </a:solidFill>
                <a:effectLst/>
                <a:latin typeface="+mn-lt"/>
                <a:ea typeface="+mn-ea"/>
                <a:cs typeface="+mn-cs"/>
              </a:rPr>
              <a:t> </a:t>
            </a:r>
            <a:r>
              <a:rPr lang="es-ES" sz="1200" b="0" kern="1200" dirty="0" err="1">
                <a:solidFill>
                  <a:schemeClr val="tx1"/>
                </a:solidFill>
                <a:effectLst/>
                <a:latin typeface="+mn-lt"/>
                <a:ea typeface="+mn-ea"/>
                <a:cs typeface="+mn-cs"/>
              </a:rPr>
              <a:t>Metab</a:t>
            </a:r>
            <a:r>
              <a:rPr lang="es-ES" sz="1200" b="0" kern="1200" dirty="0">
                <a:solidFill>
                  <a:schemeClr val="tx1"/>
                </a:solidFill>
                <a:effectLst/>
                <a:latin typeface="+mn-lt"/>
                <a:ea typeface="+mn-ea"/>
                <a:cs typeface="+mn-cs"/>
              </a:rPr>
              <a:t>, </a:t>
            </a:r>
            <a:r>
              <a:rPr lang="es-ES" sz="1200" b="0" kern="1200" dirty="0" err="1">
                <a:solidFill>
                  <a:schemeClr val="tx1"/>
                </a:solidFill>
                <a:effectLst/>
                <a:latin typeface="+mn-lt"/>
                <a:ea typeface="+mn-ea"/>
                <a:cs typeface="+mn-cs"/>
              </a:rPr>
              <a:t>September</a:t>
            </a:r>
            <a:r>
              <a:rPr lang="es-ES" sz="1200" b="0" kern="1200" dirty="0">
                <a:solidFill>
                  <a:schemeClr val="tx1"/>
                </a:solidFill>
                <a:effectLst/>
                <a:latin typeface="+mn-lt"/>
                <a:ea typeface="+mn-ea"/>
                <a:cs typeface="+mn-cs"/>
              </a:rPr>
              <a:t> 2012, 97(9):2969–2989 </a:t>
            </a:r>
            <a:endParaRPr lang="es-ES" dirty="0"/>
          </a:p>
          <a:p>
            <a:r>
              <a:rPr lang="es-ES" sz="1200" b="0" kern="1200" dirty="0" err="1">
                <a:solidFill>
                  <a:schemeClr val="tx1"/>
                </a:solidFill>
                <a:effectLst/>
                <a:latin typeface="+mn-lt"/>
                <a:ea typeface="+mn-ea"/>
                <a:cs typeface="+mn-cs"/>
              </a:rPr>
              <a:t>jcem.endojournals.org</a:t>
            </a:r>
            <a:r>
              <a:rPr lang="es-ES" sz="1200" b="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2973 </a:t>
            </a:r>
            <a:endParaRPr lang="es-ES" dirty="0"/>
          </a:p>
          <a:p>
            <a:r>
              <a:rPr lang="es-ES" sz="1200" kern="1200" dirty="0">
                <a:solidFill>
                  <a:schemeClr val="tx1"/>
                </a:solidFill>
                <a:effectLst/>
                <a:latin typeface="+mn-lt"/>
                <a:ea typeface="+mn-ea"/>
                <a:cs typeface="+mn-cs"/>
              </a:rPr>
              <a:t>mg/dl], and 1.98 (95% CI, 1.21–3.25; 􏰀171 mg/dl) (</a:t>
            </a:r>
            <a:r>
              <a:rPr lang="es-ES" sz="1200" i="1" kern="1200" dirty="0">
                <a:solidFill>
                  <a:schemeClr val="tx1"/>
                </a:solidFill>
                <a:effectLst/>
                <a:latin typeface="+mn-lt"/>
                <a:ea typeface="+mn-ea"/>
                <a:cs typeface="+mn-cs"/>
              </a:rPr>
              <a:t>P </a:t>
            </a:r>
            <a:r>
              <a:rPr lang="es-ES" sz="1200" kern="1200" dirty="0">
                <a:solidFill>
                  <a:schemeClr val="tx1"/>
                </a:solidFill>
                <a:effectLst/>
                <a:latin typeface="+mn-lt"/>
                <a:ea typeface="+mn-ea"/>
                <a:cs typeface="+mn-cs"/>
              </a:rPr>
              <a:t>􏰂 0.006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strongest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among</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their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drawn</a:t>
            </a:r>
            <a:r>
              <a:rPr lang="es-ES" sz="1200" kern="1200" dirty="0">
                <a:solidFill>
                  <a:schemeClr val="tx1"/>
                </a:solidFill>
                <a:effectLst/>
                <a:latin typeface="+mn-lt"/>
                <a:ea typeface="+mn-ea"/>
                <a:cs typeface="+mn-cs"/>
              </a:rPr>
              <a:t> 2 to 4 h </a:t>
            </a:r>
            <a:r>
              <a:rPr lang="es-ES" sz="1200" kern="1200" dirty="0" err="1">
                <a:solidFill>
                  <a:schemeClr val="tx1"/>
                </a:solidFill>
                <a:effectLst/>
                <a:latin typeface="+mn-lt"/>
                <a:ea typeface="+mn-ea"/>
                <a:cs typeface="+mn-cs"/>
              </a:rPr>
              <a:t>after</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meal</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weakened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increasing</a:t>
            </a:r>
            <a:r>
              <a:rPr lang="es-ES" sz="1200" kern="1200" dirty="0">
                <a:solidFill>
                  <a:schemeClr val="tx1"/>
                </a:solidFill>
                <a:effectLst/>
                <a:latin typeface="+mn-lt"/>
                <a:ea typeface="+mn-ea"/>
                <a:cs typeface="+mn-cs"/>
              </a:rPr>
              <a:t> time </a:t>
            </a:r>
            <a:r>
              <a:rPr lang="es-ES" sz="1200" kern="1200" dirty="0" err="1">
                <a:solidFill>
                  <a:schemeClr val="tx1"/>
                </a:solidFill>
                <a:effectLst/>
                <a:latin typeface="+mn-lt"/>
                <a:ea typeface="+mn-ea"/>
                <a:cs typeface="+mn-cs"/>
              </a:rPr>
              <a:t>after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participants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among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healthy</a:t>
            </a:r>
            <a:r>
              <a:rPr lang="es-ES" sz="1200" kern="1200" dirty="0">
                <a:solidFill>
                  <a:schemeClr val="tx1"/>
                </a:solidFill>
                <a:effectLst/>
                <a:latin typeface="+mn-lt"/>
                <a:ea typeface="+mn-ea"/>
                <a:cs typeface="+mn-cs"/>
              </a:rPr>
              <a:t> U.S.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reported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Copenhagen</a:t>
            </a:r>
            <a:r>
              <a:rPr lang="es-ES" sz="1200" kern="1200" dirty="0">
                <a:solidFill>
                  <a:schemeClr val="tx1"/>
                </a:solidFill>
                <a:effectLst/>
                <a:latin typeface="+mn-lt"/>
                <a:ea typeface="+mn-ea"/>
                <a:cs typeface="+mn-cs"/>
              </a:rPr>
              <a:t> City </a:t>
            </a:r>
            <a:r>
              <a:rPr lang="es-ES" sz="1200" kern="1200" dirty="0" err="1">
                <a:solidFill>
                  <a:schemeClr val="tx1"/>
                </a:solidFill>
                <a:effectLst/>
                <a:latin typeface="+mn-lt"/>
                <a:ea typeface="+mn-ea"/>
                <a:cs typeface="+mn-cs"/>
              </a:rPr>
              <a:t>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(15). </a:t>
            </a:r>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32</a:t>
            </a:fld>
            <a:endParaRPr lang="es-ES"/>
          </a:p>
        </p:txBody>
      </p:sp>
    </p:spTree>
    <p:extLst>
      <p:ext uri="{BB962C8B-B14F-4D97-AF65-F5344CB8AC3E}">
        <p14:creationId xmlns:p14="http://schemas.microsoft.com/office/powerpoint/2010/main" val="1907091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el </a:t>
            </a:r>
            <a:r>
              <a:rPr lang="es-ES" sz="1200" kern="1200" dirty="0" err="1">
                <a:solidFill>
                  <a:schemeClr val="tx1"/>
                </a:solidFill>
                <a:effectLst/>
                <a:latin typeface="+mn-lt"/>
                <a:ea typeface="+mn-ea"/>
                <a:cs typeface="+mn-cs"/>
              </a:rPr>
              <a:t>estduio</a:t>
            </a:r>
            <a:r>
              <a:rPr lang="es-ES" sz="1200" kern="1200" dirty="0">
                <a:solidFill>
                  <a:schemeClr val="tx1"/>
                </a:solidFill>
                <a:effectLst/>
                <a:latin typeface="+mn-lt"/>
                <a:ea typeface="+mn-ea"/>
                <a:cs typeface="+mn-cs"/>
              </a:rPr>
              <a:t> de </a:t>
            </a:r>
            <a:r>
              <a:rPr lang="es-ES" sz="1200" kern="1200" dirty="0" err="1">
                <a:solidFill>
                  <a:schemeClr val="tx1"/>
                </a:solidFill>
                <a:effectLst/>
                <a:latin typeface="+mn-lt"/>
                <a:ea typeface="+mn-ea"/>
                <a:cs typeface="+mn-cs"/>
              </a:rPr>
              <a:t>copehnage</a:t>
            </a:r>
            <a:r>
              <a:rPr lang="es-ES" sz="1200" kern="1200" dirty="0">
                <a:solidFill>
                  <a:schemeClr val="tx1"/>
                </a:solidFill>
                <a:effectLst/>
                <a:latin typeface="+mn-lt"/>
                <a:ea typeface="+mn-ea"/>
                <a:cs typeface="+mn-cs"/>
              </a:rPr>
              <a:t> nos mostraron que la diferencia que podemos esperar es hasta de 26 mg/dl y que </a:t>
            </a:r>
            <a:r>
              <a:rPr lang="es-ES" sz="1200" kern="1200" dirty="0" err="1">
                <a:solidFill>
                  <a:schemeClr val="tx1"/>
                </a:solidFill>
                <a:effectLst/>
                <a:latin typeface="+mn-lt"/>
                <a:ea typeface="+mn-ea"/>
                <a:cs typeface="+mn-cs"/>
              </a:rPr>
              <a:t>realemnte</a:t>
            </a:r>
            <a:r>
              <a:rPr lang="es-ES" sz="1200" kern="1200" dirty="0">
                <a:solidFill>
                  <a:schemeClr val="tx1"/>
                </a:solidFill>
                <a:effectLst/>
                <a:latin typeface="+mn-lt"/>
                <a:ea typeface="+mn-ea"/>
                <a:cs typeface="+mn-cs"/>
              </a:rPr>
              <a:t> el </a:t>
            </a:r>
            <a:r>
              <a:rPr lang="es-ES" sz="1200" kern="1200" dirty="0" err="1">
                <a:solidFill>
                  <a:schemeClr val="tx1"/>
                </a:solidFill>
                <a:effectLst/>
                <a:latin typeface="+mn-lt"/>
                <a:ea typeface="+mn-ea"/>
                <a:cs typeface="+mn-cs"/>
              </a:rPr>
              <a:t>perdfil</a:t>
            </a:r>
            <a:r>
              <a:rPr lang="es-ES" sz="1200" kern="1200" dirty="0">
                <a:solidFill>
                  <a:schemeClr val="tx1"/>
                </a:solidFill>
                <a:effectLst/>
                <a:latin typeface="+mn-lt"/>
                <a:ea typeface="+mn-ea"/>
                <a:cs typeface="+mn-cs"/>
              </a:rPr>
              <a:t> no cambia mucho </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non-</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samples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display</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TG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of 􏰍0.3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/L (27 mg/ . </a:t>
            </a:r>
            <a:r>
              <a:rPr lang="es-ES" sz="1200" kern="1200" dirty="0" err="1">
                <a:solidFill>
                  <a:schemeClr val="tx1"/>
                </a:solidFill>
                <a:effectLst/>
                <a:latin typeface="+mn-lt"/>
                <a:ea typeface="+mn-ea"/>
                <a:cs typeface="+mn-cs"/>
              </a:rPr>
              <a:t>dL</a:t>
            </a:r>
            <a:r>
              <a:rPr lang="es-ES" sz="1200" kern="1200" dirty="0">
                <a:solidFill>
                  <a:schemeClr val="tx1"/>
                </a:solidFill>
                <a:effectLst/>
                <a:latin typeface="+mn-lt"/>
                <a:ea typeface="+mn-ea"/>
                <a:cs typeface="+mn-cs"/>
              </a:rPr>
              <a:t>).100,101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average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will</a:t>
            </a:r>
            <a:r>
              <a:rPr lang="es-ES" sz="1200" kern="1200" dirty="0">
                <a:solidFill>
                  <a:schemeClr val="tx1"/>
                </a:solidFill>
                <a:effectLst/>
                <a:latin typeface="+mn-lt"/>
                <a:ea typeface="+mn-ea"/>
                <a:cs typeface="+mn-cs"/>
              </a:rPr>
              <a:t> be . of no </a:t>
            </a:r>
            <a:r>
              <a:rPr lang="es-ES" sz="1200" kern="1200" dirty="0" err="1">
                <a:solidFill>
                  <a:schemeClr val="tx1"/>
                </a:solidFill>
                <a:effectLst/>
                <a:latin typeface="+mn-lt"/>
                <a:ea typeface="+mn-ea"/>
                <a:cs typeface="+mn-cs"/>
              </a:rPr>
              <a:t>clinical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significance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Indeed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number</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guidelines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 non-</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sampling.100,102,103</a:t>
            </a:r>
            <a:br>
              <a:rPr lang="es-ES" sz="1200" kern="1200" dirty="0">
                <a:solidFill>
                  <a:schemeClr val="tx1"/>
                </a:solidFill>
                <a:effectLst/>
                <a:latin typeface="+mn-lt"/>
                <a:ea typeface="+mn-ea"/>
                <a:cs typeface="+mn-cs"/>
              </a:rPr>
            </a:b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general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screening</a:t>
            </a:r>
            <a:r>
              <a:rPr lang="es-ES" sz="1200" kern="1200" dirty="0">
                <a:solidFill>
                  <a:schemeClr val="tx1"/>
                </a:solidFill>
                <a:effectLst/>
                <a:latin typeface="+mn-lt"/>
                <a:ea typeface="+mn-ea"/>
                <a:cs typeface="+mn-cs"/>
              </a:rPr>
              <a:t>, non-</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samples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 </a:t>
            </a:r>
            <a:r>
              <a:rPr lang="es-ES" sz="1200" kern="1200" dirty="0" err="1">
                <a:solidFill>
                  <a:schemeClr val="tx1"/>
                </a:solidFill>
                <a:effectLst/>
                <a:latin typeface="+mn-lt"/>
                <a:ea typeface="+mn-ea"/>
                <a:cs typeface="+mn-cs"/>
              </a:rPr>
              <a:t>least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prognostic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value</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samples.104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s-E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a:t>El cambio se puede esperar en una </a:t>
            </a:r>
            <a:r>
              <a:rPr lang="es-ES" baseline="0" dirty="0" err="1"/>
              <a:t>maxmia</a:t>
            </a:r>
            <a:r>
              <a:rPr lang="es-ES" baseline="0" dirty="0"/>
              <a:t> medida es de 26 mg/dl </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fluctuation</a:t>
            </a:r>
            <a:r>
              <a:rPr lang="es-ES" sz="1200" kern="1200" dirty="0">
                <a:solidFill>
                  <a:schemeClr val="tx1"/>
                </a:solidFill>
                <a:effectLst/>
                <a:latin typeface="+mn-lt"/>
                <a:ea typeface="+mn-ea"/>
                <a:cs typeface="+mn-cs"/>
              </a:rPr>
              <a:t> in plasma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similar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diabetes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under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nonstandardized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random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conditions</a:t>
            </a:r>
            <a:r>
              <a:rPr lang="es-ES" sz="1200" kern="1200" dirty="0">
                <a:solidFill>
                  <a:schemeClr val="tx1"/>
                </a:solidFill>
                <a:effectLst/>
                <a:latin typeface="+mn-lt"/>
                <a:ea typeface="+mn-ea"/>
                <a:cs typeface="+mn-cs"/>
              </a:rPr>
              <a:t>, plasma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average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26 mg/dl (0.3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/l) at 4 h </a:t>
            </a:r>
            <a:r>
              <a:rPr lang="es-ES" sz="1200" kern="1200" dirty="0" err="1">
                <a:solidFill>
                  <a:schemeClr val="tx1"/>
                </a:solidFill>
                <a:effectLst/>
                <a:latin typeface="+mn-lt"/>
                <a:ea typeface="+mn-ea"/>
                <a:cs typeface="+mn-cs"/>
              </a:rPr>
              <a:t>after</a:t>
            </a:r>
            <a:r>
              <a:rPr lang="es-ES" sz="1200" kern="1200" dirty="0">
                <a:solidFill>
                  <a:schemeClr val="tx1"/>
                </a:solidFill>
                <a:effectLst/>
                <a:latin typeface="+mn-lt"/>
                <a:ea typeface="+mn-ea"/>
                <a:cs typeface="+mn-cs"/>
              </a:rPr>
              <a:t> a habitual </a:t>
            </a:r>
            <a:r>
              <a:rPr lang="es-ES" sz="1200" kern="1200" dirty="0" err="1">
                <a:solidFill>
                  <a:schemeClr val="tx1"/>
                </a:solidFill>
                <a:effectLst/>
                <a:latin typeface="+mn-lt"/>
                <a:ea typeface="+mn-ea"/>
                <a:cs typeface="+mn-cs"/>
              </a:rPr>
              <a:t>meal</a:t>
            </a:r>
            <a:r>
              <a:rPr lang="es-ES" sz="1200" kern="1200" dirty="0">
                <a:solidFill>
                  <a:schemeClr val="tx1"/>
                </a:solidFill>
                <a:effectLst/>
                <a:latin typeface="+mn-lt"/>
                <a:ea typeface="+mn-ea"/>
                <a:cs typeface="+mn-cs"/>
              </a:rPr>
              <a:t> (Figures 5 and 6).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minor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changes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clinically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unimportant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because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clini</a:t>
            </a:r>
            <a:r>
              <a:rPr lang="es-ES" sz="1200" kern="1200" dirty="0">
                <a:solidFill>
                  <a:schemeClr val="tx1"/>
                </a:solidFill>
                <a:effectLst/>
                <a:latin typeface="+mn-lt"/>
                <a:ea typeface="+mn-ea"/>
                <a:cs typeface="+mn-cs"/>
              </a:rPr>
              <a:t>- cian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interested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whether</a:t>
            </a:r>
            <a:r>
              <a:rPr lang="es-ES" sz="1200" kern="1200" dirty="0">
                <a:solidFill>
                  <a:schemeClr val="tx1"/>
                </a:solidFill>
                <a:effectLst/>
                <a:latin typeface="+mn-lt"/>
                <a:ea typeface="+mn-ea"/>
                <a:cs typeface="+mn-cs"/>
              </a:rPr>
              <a:t> plasma </a:t>
            </a:r>
            <a:r>
              <a:rPr lang="es-ES" sz="1200" kern="1200" dirty="0" err="1">
                <a:solidFill>
                  <a:schemeClr val="tx1"/>
                </a:solidFill>
                <a:effectLst/>
                <a:latin typeface="+mn-lt"/>
                <a:ea typeface="+mn-ea"/>
                <a:cs typeface="+mn-cs"/>
              </a:rPr>
              <a:t>tri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glycerides</a:t>
            </a:r>
            <a:r>
              <a:rPr lang="es-ES" sz="1200" kern="1200" dirty="0">
                <a:solidFill>
                  <a:schemeClr val="tx1"/>
                </a:solidFill>
                <a:effectLst/>
                <a:latin typeface="+mn-lt"/>
                <a:ea typeface="+mn-ea"/>
                <a:cs typeface="+mn-cs"/>
              </a:rPr>
              <a:t> are 176 mg/dl (2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/l) versus </a:t>
            </a:r>
            <a:r>
              <a:rPr lang="es-ES" sz="1200" kern="1200" dirty="0" err="1">
                <a:solidFill>
                  <a:schemeClr val="tx1"/>
                </a:solidFill>
                <a:effectLst/>
                <a:latin typeface="+mn-lt"/>
                <a:ea typeface="+mn-ea"/>
                <a:cs typeface="+mn-cs"/>
              </a:rPr>
              <a:t>say</a:t>
            </a:r>
            <a:r>
              <a:rPr lang="es-ES" sz="1200" kern="1200" dirty="0">
                <a:solidFill>
                  <a:schemeClr val="tx1"/>
                </a:solidFill>
                <a:effectLst/>
                <a:latin typeface="+mn-lt"/>
                <a:ea typeface="+mn-ea"/>
                <a:cs typeface="+mn-cs"/>
              </a:rPr>
              <a:t> 440 mg/dl (5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/l), </a:t>
            </a:r>
            <a:r>
              <a:rPr lang="es-ES" sz="1200" kern="1200" dirty="0" err="1">
                <a:solidFill>
                  <a:schemeClr val="tx1"/>
                </a:solidFill>
                <a:effectLst/>
                <a:latin typeface="+mn-lt"/>
                <a:ea typeface="+mn-ea"/>
                <a:cs typeface="+mn-cs"/>
              </a:rPr>
              <a:t>whereas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difference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176 mg/dl (2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/l) and 202 mg/dl (2.3 </a:t>
            </a:r>
            <a:r>
              <a:rPr lang="es-ES" sz="1200" kern="1200" dirty="0" err="1">
                <a:solidFill>
                  <a:schemeClr val="tx1"/>
                </a:solidFill>
                <a:effectLst/>
                <a:latin typeface="+mn-lt"/>
                <a:ea typeface="+mn-ea"/>
                <a:cs typeface="+mn-cs"/>
              </a:rPr>
              <a:t>mmol</a:t>
            </a:r>
            <a:r>
              <a:rPr lang="es-ES" sz="1200" kern="1200" dirty="0">
                <a:solidFill>
                  <a:schemeClr val="tx1"/>
                </a:solidFill>
                <a:effectLst/>
                <a:latin typeface="+mn-lt"/>
                <a:ea typeface="+mn-ea"/>
                <a:cs typeface="+mn-cs"/>
              </a:rPr>
              <a:t>/l)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clinically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insignificant</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fluctuation</a:t>
            </a:r>
            <a:r>
              <a:rPr lang="es-ES" sz="1200" kern="1200" dirty="0">
                <a:solidFill>
                  <a:schemeClr val="tx1"/>
                </a:solidFill>
                <a:effectLst/>
                <a:latin typeface="+mn-lt"/>
                <a:ea typeface="+mn-ea"/>
                <a:cs typeface="+mn-cs"/>
              </a:rPr>
              <a:t> in plasma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similar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nonfasting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diabetes </a:t>
            </a:r>
            <a:endParaRPr lang="es-ES" dirty="0"/>
          </a:p>
          <a:p>
            <a:endParaRPr lang="es-ES" dirty="0"/>
          </a:p>
          <a:p>
            <a:endParaRPr lang="es-ES" dirty="0"/>
          </a:p>
          <a:p>
            <a:r>
              <a:rPr lang="es-ES" dirty="0"/>
              <a:t>Cada</a:t>
            </a:r>
            <a:r>
              <a:rPr lang="es-ES" baseline="0" dirty="0"/>
              <a:t> vez hay mas evidencia de no en ayunas, tienen mas implicaciones cardiovasculares. </a:t>
            </a:r>
          </a:p>
          <a:p>
            <a:r>
              <a:rPr lang="es-ES" baseline="0" dirty="0"/>
              <a:t>Es mas practico, amas seguro, ahorra costos, se puede hacer </a:t>
            </a:r>
            <a:r>
              <a:rPr lang="es-ES" baseline="0" dirty="0" err="1"/>
              <a:t>ne</a:t>
            </a:r>
            <a:r>
              <a:rPr lang="es-ES" baseline="0" dirty="0"/>
              <a:t> la misma visita, ahorra tiempo. Es mas amigable para el medico. </a:t>
            </a:r>
          </a:p>
          <a:p>
            <a:endParaRPr lang="es-ES" baseline="0" dirty="0"/>
          </a:p>
          <a:p>
            <a:r>
              <a:rPr lang="es-ES" baseline="0" dirty="0"/>
              <a:t>El cambio se puede esperar en una </a:t>
            </a:r>
            <a:r>
              <a:rPr lang="es-ES" baseline="0" dirty="0" err="1"/>
              <a:t>maxmia</a:t>
            </a:r>
            <a:r>
              <a:rPr lang="es-ES" baseline="0" dirty="0"/>
              <a:t> medida es de 26 mg/dl </a:t>
            </a:r>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33</a:t>
            </a:fld>
            <a:endParaRPr lang="es-ES"/>
          </a:p>
        </p:txBody>
      </p:sp>
    </p:spTree>
    <p:extLst>
      <p:ext uri="{BB962C8B-B14F-4D97-AF65-F5344CB8AC3E}">
        <p14:creationId xmlns:p14="http://schemas.microsoft.com/office/powerpoint/2010/main" val="4144825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En prueba sin ayunas con tG&gt; 440 repetir en ayunas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34</a:t>
            </a:fld>
            <a:endParaRPr lang="es-ES"/>
          </a:p>
        </p:txBody>
      </p:sp>
    </p:spTree>
    <p:extLst>
      <p:ext uri="{BB962C8B-B14F-4D97-AF65-F5344CB8AC3E}">
        <p14:creationId xmlns:p14="http://schemas.microsoft.com/office/powerpoint/2010/main" val="2752824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primer paso debe ser evitar el alcohol en cualqueir cuantidad. </a:t>
            </a:r>
          </a:p>
          <a:p>
            <a:r>
              <a:rPr lang="es-CO" sz="1200" kern="1200" dirty="0">
                <a:solidFill>
                  <a:schemeClr val="tx1"/>
                </a:solidFill>
                <a:effectLst/>
                <a:latin typeface="+mn-lt"/>
                <a:ea typeface="+mn-ea"/>
                <a:cs typeface="+mn-cs"/>
              </a:rPr>
              <a:t>Perdiad de peso tiene un impactico de </a:t>
            </a:r>
            <a:r>
              <a:rPr lang="es-ES" sz="1200" dirty="0">
                <a:latin typeface="Roboto"/>
                <a:ea typeface="Roboto"/>
                <a:cs typeface="Roboto"/>
                <a:sym typeface="Roboto"/>
              </a:rPr>
              <a:t>Reducción de 5 – 10%</a:t>
            </a:r>
          </a:p>
          <a:p>
            <a:r>
              <a:rPr lang="es-ES" sz="1200" dirty="0">
                <a:latin typeface="Roboto"/>
                <a:ea typeface="Roboto"/>
                <a:cs typeface="Roboto"/>
                <a:sym typeface="Roboto"/>
              </a:rPr>
              <a:t>Disminución TG: 25%</a:t>
            </a:r>
          </a:p>
          <a:p>
            <a:r>
              <a:rPr lang="es-ES" sz="1200" dirty="0">
                <a:latin typeface="Roboto"/>
                <a:ea typeface="Roboto"/>
                <a:cs typeface="Roboto"/>
                <a:sym typeface="Roboto"/>
              </a:rPr>
              <a:t>Ejercicio </a:t>
            </a:r>
          </a:p>
          <a:p>
            <a:r>
              <a:rPr lang="es-ES" sz="1200" dirty="0">
                <a:latin typeface="Roboto"/>
                <a:ea typeface="Roboto"/>
                <a:cs typeface="Roboto"/>
                <a:sym typeface="Roboto"/>
              </a:rPr>
              <a:t>30 – 60 min </a:t>
            </a:r>
          </a:p>
          <a:p>
            <a:r>
              <a:rPr lang="es-ES" sz="1200" dirty="0" err="1">
                <a:latin typeface="Roboto"/>
                <a:ea typeface="Roboto"/>
                <a:cs typeface="Roboto"/>
                <a:sym typeface="Roboto"/>
              </a:rPr>
              <a:t>Aerobico</a:t>
            </a:r>
            <a:r>
              <a:rPr lang="es-ES" sz="1200" dirty="0">
                <a:latin typeface="Roboto"/>
                <a:ea typeface="Roboto"/>
                <a:cs typeface="Roboto"/>
                <a:sym typeface="Roboto"/>
              </a:rPr>
              <a:t> intermitente o </a:t>
            </a:r>
            <a:r>
              <a:rPr lang="es-ES" sz="1200" dirty="0" err="1">
                <a:latin typeface="Roboto"/>
                <a:ea typeface="Roboto"/>
                <a:cs typeface="Roboto"/>
                <a:sym typeface="Roboto"/>
              </a:rPr>
              <a:t>reistencia</a:t>
            </a:r>
            <a:r>
              <a:rPr lang="es-ES" sz="1200" dirty="0">
                <a:latin typeface="Roboto"/>
                <a:ea typeface="Roboto"/>
                <a:cs typeface="Roboto"/>
                <a:sym typeface="Roboto"/>
              </a:rPr>
              <a:t> leve </a:t>
            </a:r>
          </a:p>
          <a:p>
            <a:r>
              <a:rPr lang="es-ES" sz="1200" dirty="0">
                <a:latin typeface="Roboto"/>
                <a:ea typeface="Roboto"/>
                <a:cs typeface="Roboto"/>
                <a:sym typeface="Roboto"/>
              </a:rPr>
              <a:t>Disminución TG: 20% </a:t>
            </a:r>
          </a:p>
          <a:p>
            <a:r>
              <a:rPr lang="es-ES" sz="1200" dirty="0">
                <a:latin typeface="Roboto"/>
                <a:ea typeface="Roboto"/>
                <a:cs typeface="Roboto"/>
                <a:sym typeface="Roboto"/>
              </a:rPr>
              <a:t>DIETA mediterránea rica</a:t>
            </a:r>
          </a:p>
          <a:p>
            <a:r>
              <a:rPr lang="es-ES" sz="1200" dirty="0">
                <a:latin typeface="Roboto"/>
                <a:ea typeface="Roboto"/>
                <a:cs typeface="Roboto"/>
                <a:sym typeface="Roboto"/>
              </a:rPr>
              <a:t>Baja en carbohidratos</a:t>
            </a:r>
          </a:p>
          <a:p>
            <a:r>
              <a:rPr lang="es-ES" sz="1200" dirty="0" err="1">
                <a:latin typeface="Roboto"/>
                <a:ea typeface="Roboto"/>
                <a:cs typeface="Roboto"/>
                <a:sym typeface="Roboto"/>
              </a:rPr>
              <a:t>Acidos</a:t>
            </a:r>
            <a:r>
              <a:rPr lang="es-ES" sz="1200" dirty="0">
                <a:latin typeface="Roboto"/>
                <a:ea typeface="Roboto"/>
                <a:cs typeface="Roboto"/>
                <a:sym typeface="Roboto"/>
              </a:rPr>
              <a:t> grasos polinsaturados</a:t>
            </a:r>
          </a:p>
          <a:p>
            <a:r>
              <a:rPr lang="es-ES" sz="1200" dirty="0">
                <a:latin typeface="Roboto"/>
                <a:ea typeface="Roboto"/>
                <a:cs typeface="Roboto"/>
                <a:sym typeface="Roboto"/>
              </a:rPr>
              <a:t>Disminución TG: 10-15%</a:t>
            </a:r>
          </a:p>
          <a:p>
            <a:endParaRPr lang="es-ES" sz="1200" dirty="0">
              <a:latin typeface="Roboto"/>
              <a:ea typeface="Roboto"/>
              <a:cs typeface="Roboto"/>
              <a:sym typeface="Roboto"/>
            </a:endParaRPr>
          </a:p>
          <a:p>
            <a:endParaRPr lang="es-ES" sz="1200" dirty="0">
              <a:latin typeface="Roboto"/>
              <a:ea typeface="Roboto"/>
              <a:cs typeface="Roboto"/>
              <a:sym typeface="Robot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first practical step of lifestyle modification relates to alcohol . consumption, which should be avoided in any form and quantity by . individuals with high TG. Also, because of many additional beneficial . metabolic and health effects, an increase of physical activity is another . cornerstone of lifestyle recommendations. With regard to diet, the . most important principle is to reduce net caloric intake. With regard . to specific dietary recommendations, refined carbohydrate-rich . foods as well as sucrose and fructose increase TG much more com- . pared to fibre-rich, low glycaemic index foods.41 As much as possible, . saturated fat should be replaced by mono- or polyunsaturated fats . that improve insulin sensitivity.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36</a:t>
            </a:fld>
            <a:endParaRPr lang="es-ES"/>
          </a:p>
        </p:txBody>
      </p:sp>
    </p:spTree>
    <p:extLst>
      <p:ext uri="{BB962C8B-B14F-4D97-AF65-F5344CB8AC3E}">
        <p14:creationId xmlns:p14="http://schemas.microsoft.com/office/powerpoint/2010/main" val="3485360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Clinically, there are two distinct aspects to TG reduction: (i) modi- . fying lipid levels to decrease ASCVD risk; and (ii) reducing TG to de- . crease the risk for acute pancreatitis.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Although LDL-lowering drugs ave only moderate effects on TG levels, they reduce ASCVD risk in . patients with and without HTG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endParaRPr lang="es-ES" baseline="0" dirty="0"/>
          </a:p>
          <a:p>
            <a:endParaRPr lang="es-ES" baseline="0" dirty="0"/>
          </a:p>
          <a:p>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lifestyle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counseling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achieve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appropriate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composition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phys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activity</a:t>
            </a:r>
            <a:r>
              <a:rPr lang="es-ES" sz="1200" kern="1200" dirty="0">
                <a:solidFill>
                  <a:schemeClr val="tx1"/>
                </a:solidFill>
                <a:effectLst/>
                <a:latin typeface="+mn-lt"/>
                <a:ea typeface="+mn-ea"/>
                <a:cs typeface="+mn-cs"/>
              </a:rPr>
              <a:t>, and a </a:t>
            </a:r>
            <a:r>
              <a:rPr lang="es-ES" sz="1200" kern="1200" dirty="0" err="1">
                <a:solidFill>
                  <a:schemeClr val="tx1"/>
                </a:solidFill>
                <a:effectLst/>
                <a:latin typeface="+mn-lt"/>
                <a:ea typeface="+mn-ea"/>
                <a:cs typeface="+mn-cs"/>
              </a:rPr>
              <a:t>program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achieve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overweight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obese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initial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mild-to-moderate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(1/QQEE). </a:t>
            </a:r>
            <a:endParaRPr lang="es-ES" dirty="0"/>
          </a:p>
          <a:p>
            <a:r>
              <a:rPr lang="es-ES" sz="1200" kern="1200" dirty="0">
                <a:solidFill>
                  <a:schemeClr val="tx1"/>
                </a:solidFill>
                <a:effectLst/>
                <a:latin typeface="+mn-lt"/>
                <a:ea typeface="+mn-ea"/>
                <a:cs typeface="+mn-cs"/>
              </a:rPr>
              <a:t>3.2.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(􏰀1000 mg/dl),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combining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a:t>
            </a:r>
            <a:r>
              <a:rPr lang="es-ES" sz="1200" kern="1200" dirty="0">
                <a:solidFill>
                  <a:schemeClr val="tx1"/>
                </a:solidFill>
                <a:effectLst/>
                <a:latin typeface="+mn-lt"/>
                <a:ea typeface="+mn-ea"/>
                <a:cs typeface="+mn-cs"/>
              </a:rPr>
              <a:t> and simple </a:t>
            </a:r>
            <a:r>
              <a:rPr lang="es-ES" sz="1200" kern="1200" dirty="0" err="1">
                <a:solidFill>
                  <a:schemeClr val="tx1"/>
                </a:solidFill>
                <a:effectLst/>
                <a:latin typeface="+mn-lt"/>
                <a:ea typeface="+mn-ea"/>
                <a:cs typeface="+mn-cs"/>
              </a:rPr>
              <a:t>carbohydrate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intake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reduce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of pancreatitis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goal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be a non-</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-den- </a:t>
            </a:r>
            <a:r>
              <a:rPr lang="es-ES" sz="1200" kern="1200" dirty="0" err="1">
                <a:solidFill>
                  <a:schemeClr val="tx1"/>
                </a:solidFill>
                <a:effectLst/>
                <a:latin typeface="+mn-lt"/>
                <a:ea typeface="+mn-ea"/>
                <a:cs typeface="+mn-cs"/>
              </a:rPr>
              <a:t>sity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(HDL)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agreement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NCEP ATP </a:t>
            </a:r>
            <a:r>
              <a:rPr lang="es-ES" sz="1200" kern="1200" dirty="0" err="1">
                <a:solidFill>
                  <a:schemeClr val="tx1"/>
                </a:solidFill>
                <a:effectLst/>
                <a:latin typeface="+mn-lt"/>
                <a:ea typeface="+mn-ea"/>
                <a:cs typeface="+mn-cs"/>
              </a:rPr>
              <a:t>guidelines</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as a </a:t>
            </a:r>
            <a:r>
              <a:rPr lang="es-ES" sz="1200" kern="1200" dirty="0" err="1">
                <a:solidFill>
                  <a:schemeClr val="tx1"/>
                </a:solidFill>
                <a:effectLst/>
                <a:latin typeface="+mn-lt"/>
                <a:ea typeface="+mn-ea"/>
                <a:cs typeface="+mn-cs"/>
              </a:rPr>
              <a:t>first</a:t>
            </a:r>
            <a:r>
              <a:rPr lang="es-ES" sz="1200" kern="1200" dirty="0">
                <a:solidFill>
                  <a:schemeClr val="tx1"/>
                </a:solidFill>
                <a:effectLst/>
                <a:latin typeface="+mn-lt"/>
                <a:ea typeface="+mn-ea"/>
                <a:cs typeface="+mn-cs"/>
              </a:rPr>
              <a:t>-line </a:t>
            </a:r>
            <a:r>
              <a:rPr lang="es-ES" sz="1200" kern="1200" dirty="0" err="1">
                <a:solidFill>
                  <a:schemeClr val="tx1"/>
                </a:solidFill>
                <a:effectLst/>
                <a:latin typeface="+mn-lt"/>
                <a:ea typeface="+mn-ea"/>
                <a:cs typeface="+mn-cs"/>
              </a:rPr>
              <a:t>agent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triglyceride-induced</a:t>
            </a:r>
            <a:r>
              <a:rPr lang="es-ES" sz="1200" kern="1200" dirty="0">
                <a:solidFill>
                  <a:schemeClr val="tx1"/>
                </a:solidFill>
                <a:effectLst/>
                <a:latin typeface="+mn-lt"/>
                <a:ea typeface="+mn-ea"/>
                <a:cs typeface="+mn-cs"/>
              </a:rPr>
              <a:t> pancreatitis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 </a:t>
            </a:r>
            <a:r>
              <a:rPr lang="es-ES" sz="1200" kern="1200" dirty="0" err="1">
                <a:solidFill>
                  <a:schemeClr val="tx1"/>
                </a:solidFill>
                <a:effectLst/>
                <a:latin typeface="+mn-lt"/>
                <a:ea typeface="+mn-ea"/>
                <a:cs typeface="+mn-cs"/>
              </a:rPr>
              <a:t>suggest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three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classes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niacin</a:t>
            </a:r>
            <a:r>
              <a:rPr lang="es-ES" sz="1200" kern="1200" dirty="0">
                <a:solidFill>
                  <a:schemeClr val="tx1"/>
                </a:solidFill>
                <a:effectLst/>
                <a:latin typeface="+mn-lt"/>
                <a:ea typeface="+mn-ea"/>
                <a:cs typeface="+mn-cs"/>
              </a:rPr>
              <a:t>, n-3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combination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options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as mono-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However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useful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mod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indicated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modify</a:t>
            </a:r>
            <a:r>
              <a:rPr lang="es-ES" sz="1200" kern="1200" dirty="0">
                <a:solidFill>
                  <a:schemeClr val="tx1"/>
                </a:solidFill>
                <a:effectLst/>
                <a:latin typeface="+mn-lt"/>
                <a:ea typeface="+mn-ea"/>
                <a:cs typeface="+mn-cs"/>
              </a:rPr>
              <a:t> car- </a:t>
            </a:r>
            <a:r>
              <a:rPr lang="es-ES" sz="1200" kern="1200" dirty="0" err="1">
                <a:solidFill>
                  <a:schemeClr val="tx1"/>
                </a:solidFill>
                <a:effectLst/>
                <a:latin typeface="+mn-lt"/>
                <a:ea typeface="+mn-ea"/>
                <a:cs typeface="+mn-cs"/>
              </a:rPr>
              <a:t>diovascular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endParaRPr lang="es-ES"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37</a:t>
            </a:fld>
            <a:endParaRPr lang="es-ES"/>
          </a:p>
        </p:txBody>
      </p:sp>
    </p:spTree>
    <p:extLst>
      <p:ext uri="{BB962C8B-B14F-4D97-AF65-F5344CB8AC3E}">
        <p14:creationId xmlns:p14="http://schemas.microsoft.com/office/powerpoint/2010/main" val="2856677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bc00f6a12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bc00f6a12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ES" dirty="0"/>
              <a:t>DISMINUCION DE PESO:</a:t>
            </a:r>
            <a:r>
              <a:rPr lang="es-E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improves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insulin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sensitivity</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decreases</a:t>
            </a:r>
            <a:r>
              <a:rPr lang="es-ES" sz="1200" kern="1200" dirty="0">
                <a:solidFill>
                  <a:schemeClr val="tx1"/>
                </a:solidFill>
                <a:effectLst/>
                <a:latin typeface="+mn-lt"/>
                <a:ea typeface="+mn-ea"/>
                <a:cs typeface="+mn-cs"/>
              </a:rPr>
              <a:t> TG lev- . </a:t>
            </a:r>
            <a:r>
              <a:rPr lang="es-ES" sz="1200" kern="1200" dirty="0" err="1">
                <a:solidFill>
                  <a:schemeClr val="tx1"/>
                </a:solidFill>
                <a:effectLst/>
                <a:latin typeface="+mn-lt"/>
                <a:ea typeface="+mn-ea"/>
                <a:cs typeface="+mn-cs"/>
              </a:rPr>
              <a:t>els</a:t>
            </a:r>
            <a:r>
              <a:rPr lang="es-ES" sz="1200" kern="1200" dirty="0">
                <a:solidFill>
                  <a:schemeClr val="tx1"/>
                </a:solidFill>
                <a:effectLst/>
                <a:latin typeface="+mn-lt"/>
                <a:ea typeface="+mn-ea"/>
                <a:cs typeface="+mn-cs"/>
              </a:rPr>
              <a:t>. Regular </a:t>
            </a:r>
            <a:r>
              <a:rPr lang="es-ES" sz="1200" kern="1200" dirty="0" err="1">
                <a:solidFill>
                  <a:schemeClr val="tx1"/>
                </a:solidFill>
                <a:effectLst/>
                <a:latin typeface="+mn-lt"/>
                <a:ea typeface="+mn-ea"/>
                <a:cs typeface="+mn-cs"/>
              </a:rPr>
              <a:t>physical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reduces plasma TG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a:t>
            </a:r>
            <a:r>
              <a:rPr lang="es-ES" sz="1200" kern="1200" dirty="0">
                <a:solidFill>
                  <a:schemeClr val="tx1"/>
                </a:solidFill>
                <a:effectLst/>
                <a:latin typeface="+mn-lt"/>
                <a:ea typeface="+mn-ea"/>
                <a:cs typeface="+mn-cs"/>
              </a:rPr>
              <a:t> and . </a:t>
            </a:r>
            <a:r>
              <a:rPr lang="es-ES" sz="1200" kern="1200" dirty="0" err="1">
                <a:solidFill>
                  <a:schemeClr val="tx1"/>
                </a:solidFill>
                <a:effectLst/>
                <a:latin typeface="+mn-lt"/>
                <a:ea typeface="+mn-ea"/>
                <a:cs typeface="+mn-cs"/>
              </a:rPr>
              <a:t>above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a:t>
            </a:r>
            <a:endParaRPr lang="es-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ES" baseline="0" dirty="0"/>
              <a:t>REDUCCION: 5 </a:t>
            </a:r>
            <a:r>
              <a:rPr lang="mr-IN" baseline="0" dirty="0"/>
              <a:t>–</a:t>
            </a:r>
            <a:r>
              <a:rPr lang="es-ES" baseline="0" dirty="0"/>
              <a:t> 10% DE EPSO </a:t>
            </a:r>
            <a:r>
              <a:rPr lang="mr-IN" baseline="0" dirty="0"/>
              <a:t>–</a:t>
            </a:r>
            <a:r>
              <a:rPr lang="es-ES" baseline="0" dirty="0"/>
              <a:t> DISMINUCION DEL 25% de </a:t>
            </a:r>
            <a:r>
              <a:rPr lang="es-ES" baseline="0" dirty="0" err="1"/>
              <a:t>lso</a:t>
            </a:r>
            <a:r>
              <a:rPr lang="es-ES" baseline="0" dirty="0"/>
              <a:t> TG</a:t>
            </a:r>
          </a:p>
          <a:p>
            <a:pPr marL="0" lvl="0" indent="0" algn="l" rtl="0">
              <a:spcBef>
                <a:spcPts val="0"/>
              </a:spcBef>
              <a:spcAft>
                <a:spcPts val="0"/>
              </a:spcAft>
              <a:buNone/>
            </a:pPr>
            <a:endParaRPr lang="es-ES" dirty="0"/>
          </a:p>
          <a:p>
            <a:pPr marL="0" lvl="0" indent="0" algn="l" rtl="0">
              <a:spcBef>
                <a:spcPts val="0"/>
              </a:spcBef>
              <a:spcAft>
                <a:spcPts val="0"/>
              </a:spcAft>
              <a:buNone/>
            </a:pPr>
            <a:r>
              <a:rPr lang="es-CO" dirty="0"/>
              <a:t>++++++++++++</a:t>
            </a:r>
          </a:p>
          <a:p>
            <a:pPr marL="0" lvl="0" indent="0" algn="l" rtl="0">
              <a:spcBef>
                <a:spcPts val="0"/>
              </a:spcBef>
              <a:spcAft>
                <a:spcPts val="0"/>
              </a:spcAft>
              <a:buNone/>
            </a:pPr>
            <a:r>
              <a:rPr lang="es-CO" dirty="0"/>
              <a:t>DIETA</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As </a:t>
            </a:r>
            <a:r>
              <a:rPr lang="es-ES" sz="1200" kern="1200" dirty="0" err="1">
                <a:solidFill>
                  <a:schemeClr val="tx1"/>
                </a:solidFill>
                <a:effectLst/>
                <a:latin typeface="+mn-lt"/>
                <a:ea typeface="+mn-ea"/>
                <a:cs typeface="+mn-cs"/>
              </a:rPr>
              <a:t>regards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quality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weight-stable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condition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overweight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obese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people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carbohydrate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intake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take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quantitative</a:t>
            </a:r>
            <a:r>
              <a:rPr lang="es-ES" sz="1200" kern="1200" dirty="0">
                <a:solidFill>
                  <a:schemeClr val="tx1"/>
                </a:solidFill>
                <a:effectLst/>
                <a:latin typeface="+mn-lt"/>
                <a:ea typeface="+mn-ea"/>
                <a:cs typeface="+mn-cs"/>
              </a:rPr>
              <a:t> linear </a:t>
            </a:r>
            <a:r>
              <a:rPr lang="es-ES" sz="1200" kern="1200" dirty="0" err="1">
                <a:solidFill>
                  <a:schemeClr val="tx1"/>
                </a:solidFill>
                <a:effectLst/>
                <a:latin typeface="+mn-lt"/>
                <a:ea typeface="+mn-ea"/>
                <a:cs typeface="+mn-cs"/>
              </a:rPr>
              <a:t>relation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replacement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(152).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monounsaturated</a:t>
            </a:r>
            <a:r>
              <a:rPr lang="es-ES" sz="1200" kern="1200" dirty="0">
                <a:solidFill>
                  <a:schemeClr val="tx1"/>
                </a:solidFill>
                <a:effectLst/>
                <a:latin typeface="+mn-lt"/>
                <a:ea typeface="+mn-ea"/>
                <a:cs typeface="+mn-cs"/>
              </a:rPr>
              <a:t>, and n-6 </a:t>
            </a:r>
            <a:r>
              <a:rPr lang="es-ES" sz="1200" kern="1200" dirty="0" err="1">
                <a:solidFill>
                  <a:schemeClr val="tx1"/>
                </a:solidFill>
                <a:effectLst/>
                <a:latin typeface="+mn-lt"/>
                <a:ea typeface="+mn-ea"/>
                <a:cs typeface="+mn-cs"/>
              </a:rPr>
              <a:t>polyunsaturated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carbohydrate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no </a:t>
            </a:r>
            <a:r>
              <a:rPr lang="es-ES" sz="1200" kern="1200" dirty="0" err="1">
                <a:solidFill>
                  <a:schemeClr val="tx1"/>
                </a:solidFill>
                <a:effectLst/>
                <a:latin typeface="+mn-lt"/>
                <a:ea typeface="+mn-ea"/>
                <a:cs typeface="+mn-cs"/>
              </a:rPr>
              <a:t>clear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difference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classes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However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cardio</a:t>
            </a:r>
            <a:r>
              <a:rPr lang="es-ES" sz="1200" kern="1200" dirty="0">
                <a:solidFill>
                  <a:schemeClr val="tx1"/>
                </a:solidFill>
                <a:effectLst/>
                <a:latin typeface="+mn-lt"/>
                <a:ea typeface="+mn-ea"/>
                <a:cs typeface="+mn-cs"/>
              </a:rPr>
              <a:t>- 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factors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beyond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need</a:t>
            </a:r>
            <a:r>
              <a:rPr lang="es-ES" sz="1200" kern="1200" dirty="0">
                <a:solidFill>
                  <a:schemeClr val="tx1"/>
                </a:solidFill>
                <a:effectLst/>
                <a:latin typeface="+mn-lt"/>
                <a:ea typeface="+mn-ea"/>
                <a:cs typeface="+mn-cs"/>
              </a:rPr>
              <a:t> to be </a:t>
            </a:r>
            <a:r>
              <a:rPr lang="es-ES" sz="1200" kern="1200" dirty="0" err="1">
                <a:solidFill>
                  <a:schemeClr val="tx1"/>
                </a:solidFill>
                <a:effectLst/>
                <a:latin typeface="+mn-lt"/>
                <a:ea typeface="+mn-ea"/>
                <a:cs typeface="+mn-cs"/>
              </a:rPr>
              <a:t>taken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account</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large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body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evidence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clearly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indicating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both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trans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LDL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Replacing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atherogenic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monounsat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polyunsaturated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lowers</a:t>
            </a:r>
            <a:r>
              <a:rPr lang="es-ES" sz="1200" kern="1200" dirty="0">
                <a:solidFill>
                  <a:schemeClr val="tx1"/>
                </a:solidFill>
                <a:effectLst/>
                <a:latin typeface="+mn-lt"/>
                <a:ea typeface="+mn-ea"/>
                <a:cs typeface="+mn-cs"/>
              </a:rPr>
              <a:t> LDL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n-6 </a:t>
            </a:r>
            <a:r>
              <a:rPr lang="es-ES" sz="1200" kern="1200" dirty="0" err="1">
                <a:solidFill>
                  <a:schemeClr val="tx1"/>
                </a:solidFill>
                <a:effectLst/>
                <a:latin typeface="+mn-lt"/>
                <a:ea typeface="+mn-ea"/>
                <a:cs typeface="+mn-cs"/>
              </a:rPr>
              <a:t>polyunsaturated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stronger</a:t>
            </a:r>
            <a:r>
              <a:rPr lang="es-ES" sz="1200" kern="1200" dirty="0">
                <a:solidFill>
                  <a:schemeClr val="tx1"/>
                </a:solidFill>
                <a:effectLst/>
                <a:latin typeface="+mn-lt"/>
                <a:ea typeface="+mn-ea"/>
                <a:cs typeface="+mn-cs"/>
              </a:rPr>
              <a:t> LDL-</a:t>
            </a:r>
            <a:r>
              <a:rPr lang="es-ES" sz="1200" kern="1200" dirty="0" err="1">
                <a:solidFill>
                  <a:schemeClr val="tx1"/>
                </a:solidFill>
                <a:effectLst/>
                <a:latin typeface="+mn-lt"/>
                <a:ea typeface="+mn-ea"/>
                <a:cs typeface="+mn-cs"/>
              </a:rPr>
              <a:t>lowering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monounsaturated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fats</a:t>
            </a:r>
            <a:r>
              <a:rPr lang="es-ES" sz="1200" kern="1200" dirty="0">
                <a:solidFill>
                  <a:schemeClr val="tx1"/>
                </a:solidFill>
                <a:effectLst/>
                <a:latin typeface="+mn-lt"/>
                <a:ea typeface="+mn-ea"/>
                <a:cs typeface="+mn-cs"/>
              </a:rPr>
              <a:t> (152)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Nonetheless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ommended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intake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sugar-sweetened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composed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mainly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high-fructose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corn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syrup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sucrose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important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lowering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erides</a:t>
            </a:r>
            <a:r>
              <a:rPr lang="es-ES" sz="1200" kern="1200" dirty="0">
                <a:solidFill>
                  <a:schemeClr val="tx1"/>
                </a:solidFill>
                <a:effectLst/>
                <a:latin typeface="+mn-lt"/>
                <a:ea typeface="+mn-ea"/>
                <a:cs typeface="+mn-cs"/>
              </a:rPr>
              <a:t> (151).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carbohydrate-rich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foods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potatoes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white</a:t>
            </a:r>
            <a:r>
              <a:rPr lang="es-ES" sz="1200" kern="1200" dirty="0">
                <a:solidFill>
                  <a:schemeClr val="tx1"/>
                </a:solidFill>
                <a:effectLst/>
                <a:latin typeface="+mn-lt"/>
                <a:ea typeface="+mn-ea"/>
                <a:cs typeface="+mn-cs"/>
              </a:rPr>
              <a:t> bread, and rice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glucose</a:t>
            </a:r>
            <a:r>
              <a:rPr lang="es-ES" sz="1200" kern="1200" dirty="0">
                <a:solidFill>
                  <a:schemeClr val="tx1"/>
                </a:solidFill>
                <a:effectLst/>
                <a:latin typeface="+mn-lt"/>
                <a:ea typeface="+mn-ea"/>
                <a:cs typeface="+mn-cs"/>
              </a:rPr>
              <a:t> more </a:t>
            </a:r>
            <a:r>
              <a:rPr lang="es-ES" sz="1200" kern="1200" dirty="0" err="1">
                <a:solidFill>
                  <a:schemeClr val="tx1"/>
                </a:solidFill>
                <a:effectLst/>
                <a:latin typeface="+mn-lt"/>
                <a:ea typeface="+mn-ea"/>
                <a:cs typeface="+mn-cs"/>
              </a:rPr>
              <a:t>quickly</a:t>
            </a:r>
            <a:r>
              <a:rPr lang="es-ES" sz="1200" kern="1200" dirty="0">
                <a:solidFill>
                  <a:schemeClr val="tx1"/>
                </a:solidFill>
                <a:effectLst/>
                <a:latin typeface="+mn-lt"/>
                <a:ea typeface="+mn-ea"/>
                <a:cs typeface="+mn-cs"/>
              </a:rPr>
              <a:t> and to a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concentration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carbohydrate-rich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foods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apples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legumes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nuts</a:t>
            </a:r>
            <a:r>
              <a:rPr lang="es-ES" sz="1200" kern="1200" dirty="0">
                <a:solidFill>
                  <a:schemeClr val="tx1"/>
                </a:solidFill>
                <a:effectLst/>
                <a:latin typeface="+mn-lt"/>
                <a:ea typeface="+mn-ea"/>
                <a:cs typeface="+mn-cs"/>
              </a:rPr>
              <a:t>, pasta, and </a:t>
            </a:r>
            <a:r>
              <a:rPr lang="es-ES" sz="1200" kern="1200" dirty="0" err="1">
                <a:solidFill>
                  <a:schemeClr val="tx1"/>
                </a:solidFill>
                <a:effectLst/>
                <a:latin typeface="+mn-lt"/>
                <a:ea typeface="+mn-ea"/>
                <a:cs typeface="+mn-cs"/>
              </a:rPr>
              <a:t>densely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baked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grain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breads</a:t>
            </a:r>
            <a:r>
              <a:rPr lang="es-ES" sz="1200" kern="1200" dirty="0">
                <a:solidFill>
                  <a:schemeClr val="tx1"/>
                </a:solidFill>
                <a:effectLst/>
                <a:latin typeface="+mn-lt"/>
                <a:ea typeface="+mn-ea"/>
                <a:cs typeface="+mn-cs"/>
              </a:rPr>
              <a:t>. </a:t>
            </a:r>
            <a:endParaRPr lang="es-ES" dirty="0"/>
          </a:p>
          <a:p>
            <a:endParaRPr lang="es-ES" dirty="0"/>
          </a:p>
          <a:p>
            <a:endParaRPr lang="es-ES" dirty="0"/>
          </a:p>
          <a:p>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OmniHeart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healthful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patterns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DASH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pressure</a:t>
            </a:r>
            <a:r>
              <a:rPr lang="es-ES" sz="1200" kern="1200" dirty="0">
                <a:solidFill>
                  <a:schemeClr val="tx1"/>
                </a:solidFill>
                <a:effectLst/>
                <a:latin typeface="+mn-lt"/>
                <a:ea typeface="+mn-ea"/>
                <a:cs typeface="+mn-cs"/>
              </a:rPr>
              <a:t> and LDL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terns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emphasize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fruits</a:t>
            </a:r>
            <a:r>
              <a:rPr lang="es-ES" sz="1200" kern="1200" dirty="0">
                <a:solidFill>
                  <a:schemeClr val="tx1"/>
                </a:solidFill>
                <a:effectLst/>
                <a:latin typeface="+mn-lt"/>
                <a:ea typeface="+mn-ea"/>
                <a:cs typeface="+mn-cs"/>
              </a:rPr>
              <a:t>, vegetables, and </a:t>
            </a:r>
            <a:r>
              <a:rPr lang="es-ES" sz="1200" kern="1200" dirty="0" err="1">
                <a:solidFill>
                  <a:schemeClr val="tx1"/>
                </a:solidFill>
                <a:effectLst/>
                <a:latin typeface="+mn-lt"/>
                <a:ea typeface="+mn-ea"/>
                <a:cs typeface="+mn-cs"/>
              </a:rPr>
              <a:t>low-fat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dairy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products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grains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poultry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fish</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nuts</a:t>
            </a:r>
            <a:r>
              <a:rPr lang="es-ES" sz="1200" kern="1200" dirty="0">
                <a:solidFill>
                  <a:schemeClr val="tx1"/>
                </a:solidFill>
                <a:effectLst/>
                <a:latin typeface="+mn-lt"/>
                <a:ea typeface="+mn-ea"/>
                <a:cs typeface="+mn-cs"/>
              </a:rPr>
              <a:t>; use </a:t>
            </a:r>
            <a:r>
              <a:rPr lang="es-ES" sz="1200" kern="1200" dirty="0" err="1">
                <a:solidFill>
                  <a:schemeClr val="tx1"/>
                </a:solidFill>
                <a:effectLst/>
                <a:latin typeface="+mn-lt"/>
                <a:ea typeface="+mn-ea"/>
                <a:cs typeface="+mn-cs"/>
              </a:rPr>
              <a:t>unsaturated</a:t>
            </a:r>
            <a:r>
              <a:rPr lang="es-ES" sz="1200" kern="1200" dirty="0">
                <a:solidFill>
                  <a:schemeClr val="tx1"/>
                </a:solidFill>
                <a:effectLst/>
                <a:latin typeface="+mn-lt"/>
                <a:ea typeface="+mn-ea"/>
                <a:cs typeface="+mn-cs"/>
              </a:rPr>
              <a:t> vegetable </a:t>
            </a:r>
            <a:r>
              <a:rPr lang="es-ES" sz="1200" kern="1200" dirty="0" err="1">
                <a:solidFill>
                  <a:schemeClr val="tx1"/>
                </a:solidFill>
                <a:effectLst/>
                <a:latin typeface="+mn-lt"/>
                <a:ea typeface="+mn-ea"/>
                <a:cs typeface="+mn-cs"/>
              </a:rPr>
              <a:t>oils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contain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smaller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amounts</a:t>
            </a:r>
            <a:r>
              <a:rPr lang="es-ES" sz="1200" kern="1200" dirty="0">
                <a:solidFill>
                  <a:schemeClr val="tx1"/>
                </a:solidFill>
                <a:effectLst/>
                <a:latin typeface="+mn-lt"/>
                <a:ea typeface="+mn-ea"/>
                <a:cs typeface="+mn-cs"/>
              </a:rPr>
              <a:t> of red </a:t>
            </a:r>
            <a:r>
              <a:rPr lang="es-ES" sz="1200" kern="1200" dirty="0" err="1">
                <a:solidFill>
                  <a:schemeClr val="tx1"/>
                </a:solidFill>
                <a:effectLst/>
                <a:latin typeface="+mn-lt"/>
                <a:ea typeface="+mn-ea"/>
                <a:cs typeface="+mn-cs"/>
              </a:rPr>
              <a:t>meat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sweets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sugar-containing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beverages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typical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United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States</a:t>
            </a:r>
            <a:r>
              <a:rPr lang="es-ES" sz="1200" kern="1200" dirty="0">
                <a:solidFill>
                  <a:schemeClr val="tx1"/>
                </a:solidFill>
                <a:effectLst/>
                <a:latin typeface="+mn-lt"/>
                <a:ea typeface="+mn-ea"/>
                <a:cs typeface="+mn-cs"/>
              </a:rPr>
              <a:t> (155, 156). </a:t>
            </a:r>
            <a:r>
              <a:rPr lang="es-ES" sz="1200" kern="1200" dirty="0" err="1">
                <a:solidFill>
                  <a:schemeClr val="tx1"/>
                </a:solidFill>
                <a:effectLst/>
                <a:latin typeface="+mn-lt"/>
                <a:ea typeface="+mn-ea"/>
                <a:cs typeface="+mn-cs"/>
              </a:rPr>
              <a:t>Compared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emphasized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carbohydrate</a:t>
            </a:r>
            <a:r>
              <a:rPr lang="es-ES" sz="1200" kern="1200" dirty="0">
                <a:solidFill>
                  <a:schemeClr val="tx1"/>
                </a:solidFill>
                <a:effectLst/>
                <a:latin typeface="+mn-lt"/>
                <a:ea typeface="+mn-ea"/>
                <a:cs typeface="+mn-cs"/>
              </a:rPr>
              <a:t>, a similar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emphasized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twice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of a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emphasized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unsaturated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a:t>
            </a:r>
            <a:r>
              <a:rPr lang="es-ES" sz="1200" kern="1200" dirty="0">
                <a:solidFill>
                  <a:schemeClr val="tx1"/>
                </a:solidFill>
                <a:effectLst/>
                <a:latin typeface="+mn-lt"/>
                <a:ea typeface="+mn-ea"/>
                <a:cs typeface="+mn-cs"/>
              </a:rPr>
              <a:t> (155). </a:t>
            </a:r>
            <a:endParaRPr lang="es-ES" dirty="0"/>
          </a:p>
          <a:p>
            <a:r>
              <a:rPr lang="es-ES" sz="1200" kern="1200" dirty="0" err="1">
                <a:solidFill>
                  <a:schemeClr val="tx1"/>
                </a:solidFill>
                <a:effectLst/>
                <a:latin typeface="+mn-lt"/>
                <a:ea typeface="+mn-ea"/>
                <a:cs typeface="+mn-cs"/>
              </a:rPr>
              <a:t>African-Americans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racial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ethnic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OmniHeart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which</a:t>
            </a:r>
            <a:r>
              <a:rPr lang="es-ES" sz="1200" kern="1200" dirty="0">
                <a:solidFill>
                  <a:schemeClr val="tx1"/>
                </a:solidFill>
                <a:effectLst/>
                <a:latin typeface="+mn-lt"/>
                <a:ea typeface="+mn-ea"/>
                <a:cs typeface="+mn-cs"/>
              </a:rPr>
              <a:t> 50%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population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African</a:t>
            </a:r>
            <a:r>
              <a:rPr lang="es-ES" sz="1200" kern="1200" dirty="0">
                <a:solidFill>
                  <a:schemeClr val="tx1"/>
                </a:solidFill>
                <a:effectLst/>
                <a:latin typeface="+mn-lt"/>
                <a:ea typeface="+mn-ea"/>
                <a:cs typeface="+mn-cs"/>
              </a:rPr>
              <a:t>-American, </a:t>
            </a:r>
            <a:r>
              <a:rPr lang="es-ES" sz="1200" kern="1200" dirty="0" err="1">
                <a:solidFill>
                  <a:schemeClr val="tx1"/>
                </a:solidFill>
                <a:effectLst/>
                <a:latin typeface="+mn-lt"/>
                <a:ea typeface="+mn-ea"/>
                <a:cs typeface="+mn-cs"/>
              </a:rPr>
              <a:t>found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modification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ethnic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in a </a:t>
            </a:r>
            <a:r>
              <a:rPr lang="es-ES" sz="1200" kern="1200" dirty="0" err="1">
                <a:solidFill>
                  <a:schemeClr val="tx1"/>
                </a:solidFill>
                <a:effectLst/>
                <a:latin typeface="+mn-lt"/>
                <a:ea typeface="+mn-ea"/>
                <a:cs typeface="+mn-cs"/>
              </a:rPr>
              <a:t>Caucasian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population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matching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baseline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endParaRPr lang="es-CO" dirty="0"/>
          </a:p>
          <a:p>
            <a:pPr marL="0" lvl="0" indent="0" algn="l" rtl="0">
              <a:spcBef>
                <a:spcPts val="0"/>
              </a:spcBef>
              <a:spcAft>
                <a:spcPts val="0"/>
              </a:spcAft>
              <a:buNone/>
            </a:pPr>
            <a:r>
              <a:rPr lang="es-CO" dirty="0"/>
              <a:t>+++++++++++++++++++++</a:t>
            </a:r>
          </a:p>
          <a:p>
            <a:pPr marL="0" lvl="0" indent="0" algn="l" rtl="0">
              <a:spcBef>
                <a:spcPts val="0"/>
              </a:spcBef>
              <a:spcAft>
                <a:spcPts val="0"/>
              </a:spcAft>
              <a:buNone/>
            </a:pPr>
            <a:endParaRPr lang="es-CO"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reported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inges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tion</a:t>
            </a:r>
            <a:r>
              <a:rPr lang="es-ES" sz="1200" kern="1200" dirty="0">
                <a:solidFill>
                  <a:schemeClr val="tx1"/>
                </a:solidFill>
                <a:effectLst/>
                <a:latin typeface="+mn-lt"/>
                <a:ea typeface="+mn-ea"/>
                <a:cs typeface="+mn-cs"/>
              </a:rPr>
              <a:t> of a </a:t>
            </a:r>
            <a:r>
              <a:rPr lang="es-ES" sz="1200" kern="1200" dirty="0" err="1">
                <a:solidFill>
                  <a:schemeClr val="tx1"/>
                </a:solidFill>
                <a:effectLst/>
                <a:latin typeface="+mn-lt"/>
                <a:ea typeface="+mn-ea"/>
                <a:cs typeface="+mn-cs"/>
              </a:rPr>
              <a:t>high-fat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marked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damp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ening</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postprandial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minimum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required</a:t>
            </a:r>
            <a:r>
              <a:rPr lang="es-ES" sz="1200" kern="1200" dirty="0">
                <a:solidFill>
                  <a:schemeClr val="tx1"/>
                </a:solidFill>
                <a:effectLst/>
                <a:latin typeface="+mn-lt"/>
                <a:ea typeface="+mn-ea"/>
                <a:cs typeface="+mn-cs"/>
              </a:rPr>
              <a:t> to reduce a postprandial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determined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period</a:t>
            </a:r>
            <a:r>
              <a:rPr lang="es-ES" sz="1200" kern="1200" dirty="0">
                <a:solidFill>
                  <a:schemeClr val="tx1"/>
                </a:solidFill>
                <a:effectLst/>
                <a:latin typeface="+mn-lt"/>
                <a:ea typeface="+mn-ea"/>
                <a:cs typeface="+mn-cs"/>
              </a:rPr>
              <a:t> of 30 – 60 min of </a:t>
            </a:r>
            <a:r>
              <a:rPr lang="es-ES" sz="1200" kern="1200" dirty="0" err="1">
                <a:solidFill>
                  <a:schemeClr val="tx1"/>
                </a:solidFill>
                <a:effectLst/>
                <a:latin typeface="+mn-lt"/>
                <a:ea typeface="+mn-ea"/>
                <a:cs typeface="+mn-cs"/>
              </a:rPr>
              <a:t>intermittent</a:t>
            </a:r>
            <a:r>
              <a:rPr lang="es-ES" sz="1200" kern="1200" dirty="0">
                <a:solidFill>
                  <a:schemeClr val="tx1"/>
                </a:solidFill>
                <a:effectLst/>
                <a:latin typeface="+mn-lt"/>
                <a:ea typeface="+mn-ea"/>
                <a:cs typeface="+mn-cs"/>
              </a:rPr>
              <a:t> aerobic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resistance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shown</a:t>
            </a:r>
            <a:r>
              <a:rPr lang="es-ES" sz="1200" kern="1200" dirty="0">
                <a:solidFill>
                  <a:schemeClr val="tx1"/>
                </a:solidFill>
                <a:effectLst/>
                <a:latin typeface="+mn-lt"/>
                <a:ea typeface="+mn-ea"/>
                <a:cs typeface="+mn-cs"/>
              </a:rPr>
              <a:t> to be </a:t>
            </a:r>
            <a:r>
              <a:rPr lang="es-ES" sz="1200" kern="1200" dirty="0" err="1">
                <a:solidFill>
                  <a:schemeClr val="tx1"/>
                </a:solidFill>
                <a:effectLst/>
                <a:latin typeface="+mn-lt"/>
                <a:ea typeface="+mn-ea"/>
                <a:cs typeface="+mn-cs"/>
              </a:rPr>
              <a:t>effective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lowering</a:t>
            </a:r>
            <a:r>
              <a:rPr lang="es-ES" sz="1200" kern="1200" dirty="0">
                <a:solidFill>
                  <a:schemeClr val="tx1"/>
                </a:solidFill>
                <a:effectLst/>
                <a:latin typeface="+mn-lt"/>
                <a:ea typeface="+mn-ea"/>
                <a:cs typeface="+mn-cs"/>
              </a:rPr>
              <a:t> plasma and VLDL </a:t>
            </a:r>
            <a:r>
              <a:rPr lang="es-ES" sz="1200" kern="1200" dirty="0" err="1">
                <a:solidFill>
                  <a:schemeClr val="tx1"/>
                </a:solidFill>
                <a:effectLst/>
                <a:latin typeface="+mn-lt"/>
                <a:ea typeface="+mn-ea"/>
                <a:cs typeface="+mn-cs"/>
              </a:rPr>
              <a:t>trig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lycerides</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Furthermore</a:t>
            </a:r>
            <a:r>
              <a:rPr lang="es-ES" sz="1200" kern="1200" dirty="0">
                <a:solidFill>
                  <a:schemeClr val="tx1"/>
                </a:solidFill>
                <a:effectLst/>
                <a:latin typeface="+mn-lt"/>
                <a:ea typeface="+mn-ea"/>
                <a:cs typeface="+mn-cs"/>
              </a:rPr>
              <a:t>, in a </a:t>
            </a:r>
            <a:r>
              <a:rPr lang="es-ES" sz="1200" kern="1200" dirty="0" err="1">
                <a:solidFill>
                  <a:schemeClr val="tx1"/>
                </a:solidFill>
                <a:effectLst/>
                <a:latin typeface="+mn-lt"/>
                <a:ea typeface="+mn-ea"/>
                <a:cs typeface="+mn-cs"/>
              </a:rPr>
              <a:t>recent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large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community-based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combination</a:t>
            </a:r>
            <a:r>
              <a:rPr lang="es-ES" sz="1200" kern="1200" dirty="0">
                <a:solidFill>
                  <a:schemeClr val="tx1"/>
                </a:solidFill>
                <a:effectLst/>
                <a:latin typeface="+mn-lt"/>
                <a:ea typeface="+mn-ea"/>
                <a:cs typeface="+mn-cs"/>
              </a:rPr>
              <a:t> of aerobic and </a:t>
            </a:r>
            <a:r>
              <a:rPr lang="es-ES" sz="1200" kern="1200" dirty="0" err="1">
                <a:solidFill>
                  <a:schemeClr val="tx1"/>
                </a:solidFill>
                <a:effectLst/>
                <a:latin typeface="+mn-lt"/>
                <a:ea typeface="+mn-ea"/>
                <a:cs typeface="+mn-cs"/>
              </a:rPr>
              <a:t>resistance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men</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compared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aerobic </a:t>
            </a:r>
            <a:r>
              <a:rPr lang="es-ES" sz="1200" kern="1200" dirty="0" err="1">
                <a:solidFill>
                  <a:schemeClr val="tx1"/>
                </a:solidFill>
                <a:effectLst/>
                <a:latin typeface="+mn-lt"/>
                <a:ea typeface="+mn-ea"/>
                <a:cs typeface="+mn-cs"/>
              </a:rPr>
              <a:t>exercise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alone</a:t>
            </a:r>
            <a:r>
              <a:rPr lang="es-ES" sz="1200" kern="1200" dirty="0">
                <a:solidFill>
                  <a:schemeClr val="tx1"/>
                </a:solidFill>
                <a:effectLst/>
                <a:latin typeface="+mn-lt"/>
                <a:ea typeface="+mn-ea"/>
                <a:cs typeface="+mn-cs"/>
              </a:rPr>
              <a:t> (161). </a:t>
            </a:r>
            <a:endParaRPr lang="es-E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9980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as mono-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However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useful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mod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indicated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modify</a:t>
            </a:r>
            <a:r>
              <a:rPr lang="es-ES" sz="1200" kern="1200" dirty="0">
                <a:solidFill>
                  <a:schemeClr val="tx1"/>
                </a:solidFill>
                <a:effectLst/>
                <a:latin typeface="+mn-lt"/>
                <a:ea typeface="+mn-ea"/>
                <a:cs typeface="+mn-cs"/>
              </a:rPr>
              <a:t> car- </a:t>
            </a:r>
            <a:r>
              <a:rPr lang="es-ES" sz="1200" kern="1200" dirty="0" err="1">
                <a:solidFill>
                  <a:schemeClr val="tx1"/>
                </a:solidFill>
                <a:effectLst/>
                <a:latin typeface="+mn-lt"/>
                <a:ea typeface="+mn-ea"/>
                <a:cs typeface="+mn-cs"/>
              </a:rPr>
              <a:t>diovascular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modest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triglyceride-lowering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typically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10 –15%, </a:t>
            </a:r>
            <a:r>
              <a:rPr lang="es-ES" sz="1200" kern="1200" dirty="0" err="1">
                <a:solidFill>
                  <a:schemeClr val="tx1"/>
                </a:solidFill>
                <a:effectLst/>
                <a:latin typeface="+mn-lt"/>
                <a:ea typeface="+mn-ea"/>
                <a:cs typeface="+mn-cs"/>
              </a:rPr>
              <a:t>which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dose-dependent</a:t>
            </a:r>
            <a:r>
              <a:rPr lang="es-ES" sz="1200" kern="1200" dirty="0">
                <a:solidFill>
                  <a:schemeClr val="tx1"/>
                </a:solidFill>
                <a:effectLst/>
                <a:latin typeface="+mn-lt"/>
                <a:ea typeface="+mn-ea"/>
                <a:cs typeface="+mn-cs"/>
              </a:rPr>
              <a:t>. High doses of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efficacy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atorva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a:t>
            </a:r>
            <a:r>
              <a:rPr lang="es-ES" sz="1200" kern="1200" dirty="0">
                <a:solidFill>
                  <a:schemeClr val="tx1"/>
                </a:solidFill>
                <a:effectLst/>
                <a:latin typeface="+mn-lt"/>
                <a:ea typeface="+mn-ea"/>
                <a:cs typeface="+mn-cs"/>
              </a:rPr>
              <a:t> 80 mg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rosuvastatin</a:t>
            </a:r>
            <a:r>
              <a:rPr lang="es-ES" sz="1200" kern="1200" dirty="0">
                <a:solidFill>
                  <a:schemeClr val="tx1"/>
                </a:solidFill>
                <a:effectLst/>
                <a:latin typeface="+mn-lt"/>
                <a:ea typeface="+mn-ea"/>
                <a:cs typeface="+mn-cs"/>
              </a:rPr>
              <a:t> 40 mg, can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plasma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25–30%. </a:t>
            </a:r>
            <a:r>
              <a:rPr lang="es-ES" sz="1200" kern="1200" dirty="0" err="1">
                <a:solidFill>
                  <a:schemeClr val="tx1"/>
                </a:solidFill>
                <a:effectLst/>
                <a:latin typeface="+mn-lt"/>
                <a:ea typeface="+mn-ea"/>
                <a:cs typeface="+mn-cs"/>
              </a:rPr>
              <a:t>Statin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monotherapy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first</a:t>
            </a:r>
            <a:r>
              <a:rPr lang="es-ES" sz="1200" kern="1200" dirty="0">
                <a:solidFill>
                  <a:schemeClr val="tx1"/>
                </a:solidFill>
                <a:effectLst/>
                <a:latin typeface="+mn-lt"/>
                <a:ea typeface="+mn-ea"/>
                <a:cs typeface="+mn-cs"/>
              </a:rPr>
              <a:t>-line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reduce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very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(􏰀1000 mg/dl). </a:t>
            </a:r>
            <a:r>
              <a:rPr lang="es-ES" sz="1200" kern="1200" dirty="0" err="1">
                <a:solidFill>
                  <a:schemeClr val="tx1"/>
                </a:solidFill>
                <a:effectLst/>
                <a:latin typeface="+mn-lt"/>
                <a:ea typeface="+mn-ea"/>
                <a:cs typeface="+mn-cs"/>
              </a:rPr>
              <a:t>Addition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can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reduce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mild-to-moderate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pertriglyceridemia</a:t>
            </a:r>
            <a:r>
              <a:rPr lang="es-ES" sz="1200" kern="1200" dirty="0">
                <a:solidFill>
                  <a:schemeClr val="tx1"/>
                </a:solidFill>
                <a:effectLst/>
                <a:latin typeface="+mn-lt"/>
                <a:ea typeface="+mn-ea"/>
                <a:cs typeface="+mn-cs"/>
              </a:rPr>
              <a:t> (􏰀150 mg/dl and 􏰁1000 mg/dl) and </a:t>
            </a:r>
            <a:r>
              <a:rPr lang="es-ES" sz="1200" kern="1200" dirty="0" err="1">
                <a:solidFill>
                  <a:schemeClr val="tx1"/>
                </a:solidFill>
                <a:effectLst/>
                <a:latin typeface="+mn-lt"/>
                <a:ea typeface="+mn-ea"/>
                <a:cs typeface="+mn-cs"/>
              </a:rPr>
              <a:t>elevated</a:t>
            </a:r>
            <a:r>
              <a:rPr lang="es-ES" sz="1200" kern="1200" dirty="0">
                <a:solidFill>
                  <a:schemeClr val="tx1"/>
                </a:solidFill>
                <a:effectLst/>
                <a:latin typeface="+mn-lt"/>
                <a:ea typeface="+mn-ea"/>
                <a:cs typeface="+mn-cs"/>
              </a:rPr>
              <a:t> non-HDL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endParaRPr lang="es-ES" dirty="0"/>
          </a:p>
          <a:p>
            <a:endParaRPr lang="es-ES" dirty="0"/>
          </a:p>
          <a:p>
            <a:endParaRPr lang="es-ES" dirty="0"/>
          </a:p>
          <a:p>
            <a:r>
              <a:rPr lang="es-ES" dirty="0"/>
              <a:t>+++++++++++++++++</a:t>
            </a:r>
          </a:p>
          <a:p>
            <a:r>
              <a:rPr lang="es-ES" dirty="0" err="1"/>
              <a:t>rEDCCION</a:t>
            </a:r>
            <a:r>
              <a:rPr lang="es-ES" baseline="0" dirty="0"/>
              <a:t> DE HASTA  22 </a:t>
            </a:r>
            <a:r>
              <a:rPr lang="mr-IN" baseline="0" dirty="0"/>
              <a:t>–</a:t>
            </a:r>
            <a:r>
              <a:rPr lang="es-ES" baseline="0" dirty="0"/>
              <a:t> 45 EN </a:t>
            </a:r>
            <a:r>
              <a:rPr lang="es-ES" baseline="0" dirty="0" err="1"/>
              <a:t>tg</a:t>
            </a:r>
            <a:r>
              <a:rPr lang="es-ES" baseline="0" dirty="0"/>
              <a:t>&gt; 250 </a:t>
            </a:r>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39</a:t>
            </a:fld>
            <a:endParaRPr lang="es-ES"/>
          </a:p>
        </p:txBody>
      </p:sp>
    </p:spTree>
    <p:extLst>
      <p:ext uri="{BB962C8B-B14F-4D97-AF65-F5344CB8AC3E}">
        <p14:creationId xmlns:p14="http://schemas.microsoft.com/office/powerpoint/2010/main" val="990539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Estudios que soportan estatinas reduccion de TG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40</a:t>
            </a:fld>
            <a:endParaRPr lang="es-ES"/>
          </a:p>
        </p:txBody>
      </p:sp>
    </p:spTree>
    <p:extLst>
      <p:ext uri="{BB962C8B-B14F-4D97-AF65-F5344CB8AC3E}">
        <p14:creationId xmlns:p14="http://schemas.microsoft.com/office/powerpoint/2010/main" val="334192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Cuando ingerimos en la dieta los </a:t>
            </a:r>
            <a:r>
              <a:rPr lang="es-ES" dirty="0" err="1"/>
              <a:t>tg</a:t>
            </a:r>
            <a:r>
              <a:rPr lang="es-ES" dirty="0"/>
              <a:t> ESTOS SON absorbidos en el intestino y son </a:t>
            </a:r>
            <a:r>
              <a:rPr lang="es-ES" dirty="0" err="1"/>
              <a:t>trapostados</a:t>
            </a:r>
            <a:r>
              <a:rPr lang="es-ES" dirty="0"/>
              <a:t> por unos </a:t>
            </a:r>
            <a:r>
              <a:rPr lang="es-ES" dirty="0" err="1"/>
              <a:t>lipoporteinas</a:t>
            </a:r>
            <a:r>
              <a:rPr lang="es-ES" dirty="0"/>
              <a:t> hidrosolubles. </a:t>
            </a:r>
          </a:p>
          <a:p>
            <a:r>
              <a:rPr lang="es-ES" dirty="0"/>
              <a:t>La </a:t>
            </a:r>
            <a:r>
              <a:rPr lang="es-ES" dirty="0" err="1"/>
              <a:t>lipoptorein</a:t>
            </a:r>
            <a:r>
              <a:rPr lang="es-ES" dirty="0"/>
              <a:t> lipasa degrada los </a:t>
            </a:r>
            <a:r>
              <a:rPr lang="es-ES" dirty="0" err="1"/>
              <a:t>qm</a:t>
            </a:r>
            <a:r>
              <a:rPr lang="es-ES" dirty="0"/>
              <a:t>, </a:t>
            </a:r>
            <a:r>
              <a:rPr lang="es-ES" baseline="0" dirty="0"/>
              <a:t>, pierden </a:t>
            </a:r>
            <a:r>
              <a:rPr lang="es-ES" baseline="0" dirty="0" err="1"/>
              <a:t>tg</a:t>
            </a:r>
            <a:r>
              <a:rPr lang="es-ES" baseline="0" dirty="0"/>
              <a:t> y ganan colesterol. HATA convertirse en LDL. </a:t>
            </a:r>
          </a:p>
          <a:p>
            <a:r>
              <a:rPr lang="es-ES" baseline="0" dirty="0"/>
              <a:t>Y también pueden llegar al </a:t>
            </a:r>
            <a:r>
              <a:rPr lang="es-ES" baseline="0" dirty="0" err="1"/>
              <a:t>hiado</a:t>
            </a:r>
            <a:r>
              <a:rPr lang="es-ES" baseline="0" dirty="0"/>
              <a:t> </a:t>
            </a:r>
          </a:p>
          <a:p>
            <a:r>
              <a:rPr lang="es-ES" baseline="0" dirty="0"/>
              <a:t>Los remanente de QM o de VLDL al </a:t>
            </a:r>
            <a:r>
              <a:rPr lang="es-ES" baseline="0" dirty="0" err="1"/>
              <a:t>endoteli</a:t>
            </a:r>
            <a:r>
              <a:rPr lang="es-ES" baseline="0" dirty="0"/>
              <a:t> o, </a:t>
            </a:r>
            <a:r>
              <a:rPr lang="es-ES" baseline="0" dirty="0" err="1"/>
              <a:t>despues</a:t>
            </a:r>
            <a:r>
              <a:rPr lang="es-ES" baseline="0" dirty="0"/>
              <a:t> a la intima y aquí interaccionan con los </a:t>
            </a:r>
            <a:r>
              <a:rPr lang="es-ES" baseline="0" dirty="0" err="1"/>
              <a:t>macrofagos</a:t>
            </a:r>
            <a:r>
              <a:rPr lang="es-ES" baseline="0" dirty="0"/>
              <a:t>.</a:t>
            </a:r>
          </a:p>
          <a:p>
            <a:r>
              <a:rPr lang="es-ES" baseline="0" dirty="0"/>
              <a:t>Donde generan </a:t>
            </a:r>
            <a:r>
              <a:rPr lang="es-ES" baseline="0" dirty="0" err="1"/>
              <a:t>inflamacion</a:t>
            </a:r>
            <a:r>
              <a:rPr lang="es-ES" baseline="0" dirty="0"/>
              <a:t>, reclutamiento de monocitos, </a:t>
            </a:r>
            <a:r>
              <a:rPr lang="es-ES" baseline="0" dirty="0" err="1"/>
              <a:t>activacion</a:t>
            </a:r>
            <a:r>
              <a:rPr lang="es-ES" baseline="0" dirty="0"/>
              <a:t> </a:t>
            </a:r>
            <a:r>
              <a:rPr lang="es-ES" baseline="0" dirty="0" err="1"/>
              <a:t>plaqeutaria</a:t>
            </a:r>
            <a:r>
              <a:rPr lang="es-ES" baseline="0" dirty="0"/>
              <a:t> y </a:t>
            </a:r>
            <a:r>
              <a:rPr lang="es-ES" baseline="0" dirty="0" err="1"/>
              <a:t>disfuncion</a:t>
            </a:r>
            <a:r>
              <a:rPr lang="es-ES" baseline="0" dirty="0"/>
              <a:t> </a:t>
            </a:r>
            <a:r>
              <a:rPr lang="es-ES" baseline="0" dirty="0" err="1"/>
              <a:t>endotelai</a:t>
            </a:r>
            <a:r>
              <a:rPr lang="es-ES" baseline="0" dirty="0"/>
              <a:t>. </a:t>
            </a:r>
          </a:p>
          <a:p>
            <a:r>
              <a:rPr lang="es-ES" baseline="0" dirty="0"/>
              <a:t>Eventos necesarios para que se produzcan placa </a:t>
            </a:r>
            <a:r>
              <a:rPr lang="es-ES" baseline="0" dirty="0" err="1"/>
              <a:t>ateroesclerotica</a:t>
            </a:r>
            <a:r>
              <a:rPr lang="es-ES" baseline="0" dirty="0"/>
              <a:t>. </a:t>
            </a:r>
          </a:p>
          <a:p>
            <a:endParaRPr lang="es-ES" baseline="0" dirty="0"/>
          </a:p>
          <a:p>
            <a:r>
              <a:rPr lang="es-ES" baseline="0" dirty="0"/>
              <a:t> </a:t>
            </a:r>
            <a:endParaRPr lang="es-ES" dirty="0"/>
          </a:p>
          <a:p>
            <a:endParaRPr lang="es-ES" dirty="0"/>
          </a:p>
          <a:p>
            <a:r>
              <a:rPr lang="es-ES" dirty="0"/>
              <a:t>Metabolismo</a:t>
            </a:r>
            <a:r>
              <a:rPr lang="es-ES" baseline="0" dirty="0"/>
              <a:t> de los </a:t>
            </a:r>
            <a:r>
              <a:rPr lang="es-ES" baseline="0" dirty="0" err="1"/>
              <a:t>tg</a:t>
            </a:r>
            <a:r>
              <a:rPr lang="es-ES" baseline="0" dirty="0"/>
              <a:t> </a:t>
            </a:r>
          </a:p>
          <a:p>
            <a:endParaRPr lang="es-ES" baseline="0" dirty="0"/>
          </a:p>
          <a:p>
            <a:r>
              <a:rPr lang="es-ES" baseline="0" dirty="0"/>
              <a:t>Cuando lo ingerimos en la dieta es </a:t>
            </a:r>
            <a:r>
              <a:rPr lang="es-ES" baseline="0" dirty="0" err="1"/>
              <a:t>trasnportada</a:t>
            </a:r>
            <a:r>
              <a:rPr lang="es-ES" baseline="0" dirty="0"/>
              <a:t> hasta la sangre por una </a:t>
            </a:r>
            <a:r>
              <a:rPr lang="es-ES" baseline="0" dirty="0" err="1"/>
              <a:t>lipoproteinas</a:t>
            </a:r>
            <a:r>
              <a:rPr lang="es-ES" baseline="0" dirty="0"/>
              <a:t> </a:t>
            </a:r>
            <a:r>
              <a:rPr lang="es-ES" baseline="0" dirty="0" err="1"/>
              <a:t>hidrosulubles</a:t>
            </a:r>
            <a:r>
              <a:rPr lang="es-ES" baseline="0" dirty="0"/>
              <a:t>, </a:t>
            </a:r>
          </a:p>
          <a:p>
            <a:r>
              <a:rPr lang="es-ES" baseline="0" dirty="0"/>
              <a:t>La primera son los del intestino a los </a:t>
            </a:r>
            <a:r>
              <a:rPr lang="es-ES" baseline="0" dirty="0" err="1"/>
              <a:t>linftivcos</a:t>
            </a:r>
            <a:r>
              <a:rPr lang="es-ES" baseline="0" dirty="0"/>
              <a:t> </a:t>
            </a:r>
          </a:p>
          <a:p>
            <a:r>
              <a:rPr lang="es-ES" baseline="0" dirty="0"/>
              <a:t>Por la LPL </a:t>
            </a:r>
            <a:r>
              <a:rPr lang="es-ES" baseline="0" dirty="0" err="1"/>
              <a:t>degrdan</a:t>
            </a:r>
            <a:r>
              <a:rPr lang="es-ES" baseline="0" dirty="0"/>
              <a:t> los QM la parte de TG hacia </a:t>
            </a:r>
            <a:r>
              <a:rPr lang="es-ES" baseline="0" dirty="0" err="1"/>
              <a:t>acidos</a:t>
            </a:r>
            <a:r>
              <a:rPr lang="es-ES" baseline="0" dirty="0"/>
              <a:t> grasos, estos TG se </a:t>
            </a:r>
            <a:r>
              <a:rPr lang="es-ES" baseline="0" dirty="0" err="1"/>
              <a:t>ponene</a:t>
            </a:r>
            <a:r>
              <a:rPr lang="es-ES" baseline="0" dirty="0"/>
              <a:t> mas pequeños, pierden </a:t>
            </a:r>
            <a:r>
              <a:rPr lang="es-ES" baseline="0" dirty="0" err="1"/>
              <a:t>tg</a:t>
            </a:r>
            <a:r>
              <a:rPr lang="es-ES" baseline="0" dirty="0"/>
              <a:t> y ganan colesterol. HATA convertirse en LDL. </a:t>
            </a:r>
          </a:p>
          <a:p>
            <a:r>
              <a:rPr lang="es-ES" baseline="0" dirty="0"/>
              <a:t>Llega al </a:t>
            </a:r>
            <a:r>
              <a:rPr lang="es-ES" baseline="0" dirty="0" err="1"/>
              <a:t>higado</a:t>
            </a:r>
            <a:r>
              <a:rPr lang="es-ES" baseline="0" dirty="0"/>
              <a:t>. </a:t>
            </a:r>
          </a:p>
          <a:p>
            <a:r>
              <a:rPr lang="es-ES" baseline="0" dirty="0" err="1"/>
              <a:t>Apo</a:t>
            </a:r>
            <a:r>
              <a:rPr lang="es-ES" baseline="0" dirty="0"/>
              <a:t> B : </a:t>
            </a:r>
            <a:r>
              <a:rPr lang="es-ES" baseline="0" dirty="0" err="1"/>
              <a:t>lipoproterina</a:t>
            </a:r>
            <a:r>
              <a:rPr lang="es-ES" baseline="0" dirty="0"/>
              <a:t> mas relacionada con la </a:t>
            </a:r>
            <a:r>
              <a:rPr lang="es-ES" baseline="0" dirty="0" err="1"/>
              <a:t>aterogenesis</a:t>
            </a:r>
            <a:r>
              <a:rPr lang="es-ES" baseline="0" dirty="0"/>
              <a:t> </a:t>
            </a:r>
          </a:p>
          <a:p>
            <a:endParaRPr lang="es-ES" baseline="0" dirty="0"/>
          </a:p>
          <a:p>
            <a:r>
              <a:rPr lang="es-ES" dirty="0"/>
              <a:t>LOS remantes</a:t>
            </a:r>
            <a:r>
              <a:rPr lang="es-ES" baseline="0" dirty="0"/>
              <a:t> llegan al </a:t>
            </a:r>
            <a:r>
              <a:rPr lang="es-ES" baseline="0" dirty="0" err="1"/>
              <a:t>endoteli</a:t>
            </a:r>
            <a:r>
              <a:rPr lang="es-ES" baseline="0" dirty="0"/>
              <a:t> o, </a:t>
            </a:r>
            <a:r>
              <a:rPr lang="es-ES" baseline="0" dirty="0" err="1"/>
              <a:t>despues</a:t>
            </a:r>
            <a:r>
              <a:rPr lang="es-ES" baseline="0" dirty="0"/>
              <a:t> a la intima y aquí interaccionan con los </a:t>
            </a:r>
            <a:r>
              <a:rPr lang="es-ES" baseline="0" dirty="0" err="1"/>
              <a:t>macrofagos</a:t>
            </a:r>
            <a:r>
              <a:rPr lang="es-ES" baseline="0" dirty="0"/>
              <a:t>. </a:t>
            </a:r>
          </a:p>
          <a:p>
            <a:r>
              <a:rPr lang="es-ES" baseline="0" dirty="0"/>
              <a:t>Los </a:t>
            </a:r>
            <a:r>
              <a:rPr lang="es-ES" baseline="0" dirty="0" err="1"/>
              <a:t>tG</a:t>
            </a:r>
            <a:r>
              <a:rPr lang="es-ES" baseline="0" dirty="0"/>
              <a:t> no necesitan ser oxidados para interactuar con el </a:t>
            </a:r>
            <a:r>
              <a:rPr lang="es-ES" baseline="0" dirty="0" err="1"/>
              <a:t>macrofago</a:t>
            </a:r>
            <a:r>
              <a:rPr lang="es-ES" baseline="0" dirty="0"/>
              <a:t>, comparado con los LDL que si necesitan ser oxidados.</a:t>
            </a:r>
          </a:p>
          <a:p>
            <a:endParaRPr lang="es-ES" baseline="0" dirty="0"/>
          </a:p>
          <a:p>
            <a:r>
              <a:rPr lang="es-ES" baseline="0" dirty="0"/>
              <a:t>Aquí los remantes generan </a:t>
            </a:r>
            <a:r>
              <a:rPr lang="es-ES" baseline="0" dirty="0" err="1"/>
              <a:t>inflamacion</a:t>
            </a:r>
            <a:r>
              <a:rPr lang="es-ES" baseline="0" dirty="0"/>
              <a:t>, reclutamiento de monocitos, </a:t>
            </a:r>
            <a:r>
              <a:rPr lang="es-ES" baseline="0" dirty="0" err="1"/>
              <a:t>activacion</a:t>
            </a:r>
            <a:r>
              <a:rPr lang="es-ES" baseline="0" dirty="0"/>
              <a:t> </a:t>
            </a:r>
            <a:r>
              <a:rPr lang="es-ES" baseline="0" dirty="0" err="1"/>
              <a:t>plaqeutaria</a:t>
            </a:r>
            <a:r>
              <a:rPr lang="es-ES" baseline="0" dirty="0"/>
              <a:t> y </a:t>
            </a:r>
            <a:r>
              <a:rPr lang="es-ES" baseline="0" dirty="0" err="1"/>
              <a:t>disfuncion</a:t>
            </a:r>
            <a:r>
              <a:rPr lang="es-ES" baseline="0" dirty="0"/>
              <a:t> </a:t>
            </a:r>
            <a:r>
              <a:rPr lang="es-ES" baseline="0" dirty="0" err="1"/>
              <a:t>endotelai</a:t>
            </a:r>
            <a:r>
              <a:rPr lang="es-ES" baseline="0" dirty="0"/>
              <a:t>. </a:t>
            </a:r>
          </a:p>
          <a:p>
            <a:r>
              <a:rPr lang="es-ES" baseline="0" dirty="0"/>
              <a:t>Eventos </a:t>
            </a:r>
            <a:r>
              <a:rPr lang="es-ES" baseline="0" dirty="0" err="1"/>
              <a:t>necesariospara</a:t>
            </a:r>
            <a:r>
              <a:rPr lang="es-ES" baseline="0" dirty="0"/>
              <a:t> que se produzcan placa </a:t>
            </a:r>
            <a:r>
              <a:rPr lang="es-ES" baseline="0" dirty="0" err="1"/>
              <a:t>ateroesclerotica</a:t>
            </a:r>
            <a:r>
              <a:rPr lang="es-ES" baseline="0" dirty="0"/>
              <a:t>. </a:t>
            </a:r>
          </a:p>
          <a:p>
            <a:endParaRPr lang="es-ES" baseline="0" dirty="0"/>
          </a:p>
          <a:p>
            <a:endParaRPr lang="es-ES" dirty="0"/>
          </a:p>
          <a:p>
            <a:endParaRPr lang="es-ES" dirty="0"/>
          </a:p>
          <a:p>
            <a:r>
              <a:rPr lang="es-ES" dirty="0"/>
              <a:t>FISIOPATOLOGIA</a:t>
            </a:r>
            <a:r>
              <a:rPr lang="es-E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Dietary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ides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assembled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chylomicrons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Their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interaction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located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luminal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surface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capillary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endothelial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cells</a:t>
            </a:r>
            <a:r>
              <a:rPr lang="es-ES" sz="1200" kern="1200" dirty="0">
                <a:solidFill>
                  <a:schemeClr val="tx1"/>
                </a:solidFill>
                <a:effectLst/>
                <a:latin typeface="+mn-lt"/>
                <a:ea typeface="+mn-ea"/>
                <a:cs typeface="+mn-cs"/>
              </a:rPr>
              <a:t> leads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lib</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eration</a:t>
            </a:r>
            <a:r>
              <a:rPr lang="es-ES" sz="1200" kern="1200" dirty="0">
                <a:solidFill>
                  <a:schemeClr val="tx1"/>
                </a:solidFill>
                <a:effectLst/>
                <a:latin typeface="+mn-lt"/>
                <a:ea typeface="+mn-ea"/>
                <a:cs typeface="+mn-cs"/>
              </a:rPr>
              <a:t> of free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free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able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traverse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cell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membranes</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50% of </a:t>
            </a:r>
            <a:r>
              <a:rPr lang="es-ES" sz="1200" kern="1200" dirty="0" err="1">
                <a:solidFill>
                  <a:schemeClr val="tx1"/>
                </a:solidFill>
                <a:effectLst/>
                <a:latin typeface="+mn-lt"/>
                <a:ea typeface="+mn-ea"/>
                <a:cs typeface="+mn-cs"/>
              </a:rPr>
              <a:t>chylo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micron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estimated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lost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process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remainder</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called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chylomicron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remnant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contains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cholesteryl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retinyl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esters</a:t>
            </a:r>
            <a:r>
              <a:rPr lang="es-ES" sz="1200" kern="1200" dirty="0">
                <a:solidFill>
                  <a:schemeClr val="tx1"/>
                </a:solidFill>
                <a:effectLst/>
                <a:latin typeface="+mn-lt"/>
                <a:ea typeface="+mn-ea"/>
                <a:cs typeface="+mn-cs"/>
              </a:rPr>
              <a:t>, and apoB-48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Several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called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apolipopro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regulate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actions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clearance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apoC</a:t>
            </a:r>
            <a:r>
              <a:rPr lang="es-ES" sz="1200" kern="1200" dirty="0">
                <a:solidFill>
                  <a:schemeClr val="tx1"/>
                </a:solidFill>
                <a:effectLst/>
                <a:latin typeface="+mn-lt"/>
                <a:ea typeface="+mn-ea"/>
                <a:cs typeface="+mn-cs"/>
              </a:rPr>
              <a:t>-II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necessary</a:t>
            </a:r>
            <a:r>
              <a:rPr lang="es-ES" sz="1200" kern="1200" dirty="0">
                <a:solidFill>
                  <a:schemeClr val="tx1"/>
                </a:solidFill>
                <a:effectLst/>
                <a:latin typeface="+mn-lt"/>
                <a:ea typeface="+mn-ea"/>
                <a:cs typeface="+mn-cs"/>
              </a:rPr>
              <a:t> cofactor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apoC</a:t>
            </a:r>
            <a:r>
              <a:rPr lang="es-ES" sz="1200" kern="1200" dirty="0">
                <a:solidFill>
                  <a:schemeClr val="tx1"/>
                </a:solidFill>
                <a:effectLst/>
                <a:latin typeface="+mn-lt"/>
                <a:ea typeface="+mn-ea"/>
                <a:cs typeface="+mn-cs"/>
              </a:rPr>
              <a:t>-III blocks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uptake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lipoproteins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re- </a:t>
            </a:r>
            <a:r>
              <a:rPr lang="es-ES" sz="1200" kern="1200" dirty="0" err="1">
                <a:solidFill>
                  <a:schemeClr val="tx1"/>
                </a:solidFill>
                <a:effectLst/>
                <a:latin typeface="+mn-lt"/>
                <a:ea typeface="+mn-ea"/>
                <a:cs typeface="+mn-cs"/>
              </a:rPr>
              <a:t>ceptors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liver</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impair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apoE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ligand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uptake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triglyceride-rich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remnants</a:t>
            </a:r>
            <a:r>
              <a:rPr lang="es-E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VLDL </a:t>
            </a:r>
            <a:r>
              <a:rPr lang="es-ES" sz="1200" kern="1200" dirty="0" err="1">
                <a:solidFill>
                  <a:schemeClr val="tx1"/>
                </a:solidFill>
                <a:effectLst/>
                <a:latin typeface="+mn-lt"/>
                <a:ea typeface="+mn-ea"/>
                <a:cs typeface="+mn-cs"/>
              </a:rPr>
              <a:t>particles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produced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liver</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VLDL </a:t>
            </a:r>
            <a:r>
              <a:rPr lang="es-ES" sz="1200" kern="1200" dirty="0" err="1">
                <a:solidFill>
                  <a:schemeClr val="tx1"/>
                </a:solidFill>
                <a:effectLst/>
                <a:latin typeface="+mn-lt"/>
                <a:ea typeface="+mn-ea"/>
                <a:cs typeface="+mn-cs"/>
              </a:rPr>
              <a:t>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content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derived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variety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substrates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cluding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free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and </a:t>
            </a:r>
            <a:r>
              <a:rPr lang="es-ES" sz="1200" i="1" kern="1200" dirty="0">
                <a:solidFill>
                  <a:schemeClr val="tx1"/>
                </a:solidFill>
                <a:effectLst/>
                <a:latin typeface="+mn-lt"/>
                <a:ea typeface="+mn-ea"/>
                <a:cs typeface="+mn-cs"/>
              </a:rPr>
              <a:t>de </a:t>
            </a:r>
            <a:r>
              <a:rPr lang="es-ES" sz="1200" i="1" kern="1200" dirty="0" err="1">
                <a:solidFill>
                  <a:schemeClr val="tx1"/>
                </a:solidFill>
                <a:effectLst/>
                <a:latin typeface="+mn-lt"/>
                <a:ea typeface="+mn-ea"/>
                <a:cs typeface="+mn-cs"/>
              </a:rPr>
              <a:t>novo</a:t>
            </a:r>
            <a:r>
              <a:rPr lang="es-ES" sz="1200" i="1"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synthesized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carbohydrates</a:t>
            </a:r>
            <a:r>
              <a:rPr lang="es-ES" sz="1200" kern="1200" dirty="0">
                <a:solidFill>
                  <a:schemeClr val="tx1"/>
                </a:solidFill>
                <a:effectLst/>
                <a:latin typeface="+mn-lt"/>
                <a:ea typeface="+mn-ea"/>
                <a:cs typeface="+mn-cs"/>
              </a:rPr>
              <a:t>. VLDL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lose free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leading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production</a:t>
            </a:r>
            <a:r>
              <a:rPr lang="es-ES" sz="1200" kern="1200" dirty="0">
                <a:solidFill>
                  <a:schemeClr val="tx1"/>
                </a:solidFill>
                <a:effectLst/>
                <a:latin typeface="+mn-lt"/>
                <a:ea typeface="+mn-ea"/>
                <a:cs typeface="+mn-cs"/>
              </a:rPr>
              <a:t> of VLDL </a:t>
            </a:r>
            <a:r>
              <a:rPr lang="es-ES" sz="1200" kern="1200" dirty="0" err="1">
                <a:solidFill>
                  <a:schemeClr val="tx1"/>
                </a:solidFill>
                <a:effectLst/>
                <a:latin typeface="+mn-lt"/>
                <a:ea typeface="+mn-ea"/>
                <a:cs typeface="+mn-cs"/>
              </a:rPr>
              <a:t>remnants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intermediate-density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lipoproteins</a:t>
            </a:r>
            <a:r>
              <a:rPr lang="es-ES" sz="1200" kern="1200" dirty="0">
                <a:solidFill>
                  <a:schemeClr val="tx1"/>
                </a:solidFill>
                <a:effectLst/>
                <a:latin typeface="+mn-lt"/>
                <a:ea typeface="+mn-ea"/>
                <a:cs typeface="+mn-cs"/>
              </a:rPr>
              <a:t> (IDL), and </a:t>
            </a:r>
            <a:r>
              <a:rPr lang="es-ES" sz="1200" kern="1200" dirty="0" err="1">
                <a:solidFill>
                  <a:schemeClr val="tx1"/>
                </a:solidFill>
                <a:effectLst/>
                <a:latin typeface="+mn-lt"/>
                <a:ea typeface="+mn-ea"/>
                <a:cs typeface="+mn-cs"/>
              </a:rPr>
              <a:t>eventually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conversion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LDL.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endParaRPr lang="es-ES" baseline="0"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4</a:t>
            </a:fld>
            <a:endParaRPr lang="es-ES"/>
          </a:p>
        </p:txBody>
      </p:sp>
    </p:spTree>
    <p:extLst>
      <p:ext uri="{BB962C8B-B14F-4D97-AF65-F5344CB8AC3E}">
        <p14:creationId xmlns:p14="http://schemas.microsoft.com/office/powerpoint/2010/main" val="3954160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La miopatía se ha visto que </a:t>
            </a:r>
            <a:r>
              <a:rPr lang="es-ES" dirty="0" err="1"/>
              <a:t>tien</a:t>
            </a:r>
            <a:r>
              <a:rPr lang="es-ES" dirty="0"/>
              <a:t> se presenta 5 veces mas que con las </a:t>
            </a:r>
            <a:r>
              <a:rPr lang="es-ES" dirty="0" err="1"/>
              <a:t>estatinas</a:t>
            </a:r>
            <a:r>
              <a:rPr lang="es-ES" dirty="0"/>
              <a:t>, sobre todo con el </a:t>
            </a:r>
            <a:r>
              <a:rPr lang="es-ES" dirty="0" err="1"/>
              <a:t>gemfibrzilo</a:t>
            </a:r>
            <a:r>
              <a:rPr lang="es-ES" dirty="0"/>
              <a:t>. </a:t>
            </a:r>
          </a:p>
          <a:p>
            <a:r>
              <a:rPr lang="es-ES" dirty="0" err="1"/>
              <a:t>cUANDO</a:t>
            </a:r>
            <a:r>
              <a:rPr lang="es-ES" dirty="0"/>
              <a:t> SE une el </a:t>
            </a:r>
            <a:r>
              <a:rPr lang="es-ES" dirty="0" err="1"/>
              <a:t>gemfibrozilo</a:t>
            </a:r>
            <a:r>
              <a:rPr lang="es-ES" dirty="0"/>
              <a:t> con la </a:t>
            </a:r>
            <a:r>
              <a:rPr lang="es-ES" dirty="0" err="1"/>
              <a:t>estaina</a:t>
            </a:r>
            <a:r>
              <a:rPr lang="es-ES" dirty="0"/>
              <a:t>, este inhibe el </a:t>
            </a:r>
            <a:r>
              <a:rPr lang="es-ES" dirty="0" err="1"/>
              <a:t>meatbolismo</a:t>
            </a:r>
            <a:r>
              <a:rPr lang="es-ES" dirty="0"/>
              <a:t> dela </a:t>
            </a:r>
            <a:r>
              <a:rPr lang="es-ES" dirty="0" err="1"/>
              <a:t>estatina</a:t>
            </a:r>
            <a:r>
              <a:rPr lang="es-ES" dirty="0"/>
              <a:t> y aumenta su concentración. </a:t>
            </a:r>
            <a:r>
              <a:rPr lang="es-ES" dirty="0" err="1"/>
              <a:t>Aumentea</a:t>
            </a:r>
            <a:r>
              <a:rPr lang="es-ES" dirty="0"/>
              <a:t> el riesgo </a:t>
            </a:r>
          </a:p>
          <a:p>
            <a:endParaRPr lang="es-ES" dirty="0"/>
          </a:p>
          <a:p>
            <a:r>
              <a:rPr lang="es-ES" dirty="0"/>
              <a:t>Agonistas de los PPAR</a:t>
            </a:r>
          </a:p>
          <a:p>
            <a:r>
              <a:rPr lang="es-ES" dirty="0" err="1"/>
              <a:t>Disminucon</a:t>
            </a:r>
            <a:r>
              <a:rPr lang="es-ES" dirty="0"/>
              <a:t> 50% de TG</a:t>
            </a:r>
          </a:p>
          <a:p>
            <a:r>
              <a:rPr lang="es-ES" dirty="0"/>
              <a:t>20% de LDL</a:t>
            </a:r>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dirty="0"/>
              <a:t>MA:</a:t>
            </a:r>
            <a:r>
              <a:rPr lang="es-ES" baseline="0" dirty="0"/>
              <a:t>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agonists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peroxisome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proliferator-activated</a:t>
            </a:r>
            <a:r>
              <a:rPr lang="es-ES" sz="1200" kern="1200" dirty="0">
                <a:solidFill>
                  <a:schemeClr val="tx1"/>
                </a:solidFill>
                <a:effectLst/>
                <a:latin typeface="+mn-lt"/>
                <a:ea typeface="+mn-ea"/>
                <a:cs typeface="+mn-cs"/>
              </a:rPr>
              <a:t> receptor- . a (PPAR-a),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good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efficacy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lowering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TG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as . </a:t>
            </a:r>
            <a:r>
              <a:rPr lang="es-ES" sz="1200" kern="1200" dirty="0" err="1">
                <a:solidFill>
                  <a:schemeClr val="tx1"/>
                </a:solidFill>
                <a:effectLst/>
                <a:latin typeface="+mn-lt"/>
                <a:ea typeface="+mn-ea"/>
                <a:cs typeface="+mn-cs"/>
              </a:rPr>
              <a:t>well</a:t>
            </a:r>
            <a:r>
              <a:rPr lang="es-ES" sz="1200" kern="1200" dirty="0">
                <a:solidFill>
                  <a:schemeClr val="tx1"/>
                </a:solidFill>
                <a:effectLst/>
                <a:latin typeface="+mn-lt"/>
                <a:ea typeface="+mn-ea"/>
                <a:cs typeface="+mn-cs"/>
              </a:rPr>
              <a:t> as post-</a:t>
            </a:r>
            <a:r>
              <a:rPr lang="es-ES" sz="1200" kern="1200" dirty="0" err="1">
                <a:solidFill>
                  <a:schemeClr val="tx1"/>
                </a:solidFill>
                <a:effectLst/>
                <a:latin typeface="+mn-lt"/>
                <a:ea typeface="+mn-ea"/>
                <a:cs typeface="+mn-cs"/>
              </a:rPr>
              <a:t>prandial</a:t>
            </a:r>
            <a:r>
              <a:rPr lang="es-E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s-ES" dirty="0"/>
              <a:t>:</a:t>
            </a:r>
            <a:r>
              <a:rPr lang="es-ES" baseline="0" dirty="0"/>
              <a:t>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oxidation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thesis</a:t>
            </a:r>
            <a:r>
              <a:rPr lang="es-ES" sz="1200" kern="1200" dirty="0">
                <a:solidFill>
                  <a:schemeClr val="tx1"/>
                </a:solidFill>
                <a:effectLst/>
                <a:latin typeface="+mn-lt"/>
                <a:ea typeface="+mn-ea"/>
                <a:cs typeface="+mn-cs"/>
              </a:rPr>
              <a:t>, and reduce </a:t>
            </a:r>
            <a:r>
              <a:rPr lang="es-ES" sz="1200" kern="1200" dirty="0" err="1">
                <a:solidFill>
                  <a:schemeClr val="tx1"/>
                </a:solidFill>
                <a:effectLst/>
                <a:latin typeface="+mn-lt"/>
                <a:ea typeface="+mn-ea"/>
                <a:cs typeface="+mn-cs"/>
              </a:rPr>
              <a:t>expression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apoC</a:t>
            </a:r>
            <a:r>
              <a:rPr lang="es-ES" sz="1200" kern="1200" dirty="0">
                <a:solidFill>
                  <a:schemeClr val="tx1"/>
                </a:solidFill>
                <a:effectLst/>
                <a:latin typeface="+mn-lt"/>
                <a:ea typeface="+mn-ea"/>
                <a:cs typeface="+mn-cs"/>
              </a:rPr>
              <a:t>-III, </a:t>
            </a:r>
            <a:r>
              <a:rPr lang="es-ES" sz="1200" kern="1200" dirty="0" err="1">
                <a:solidFill>
                  <a:schemeClr val="tx1"/>
                </a:solidFill>
                <a:effectLst/>
                <a:latin typeface="+mn-lt"/>
                <a:ea typeface="+mn-ea"/>
                <a:cs typeface="+mn-cs"/>
              </a:rPr>
              <a:t>all</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which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VLDL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production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mediated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catabolism</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triglyceride-rich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lipoproteins</a:t>
            </a:r>
            <a:r>
              <a:rPr lang="es-ES" sz="1200" kern="1200" dirty="0">
                <a:solidFill>
                  <a:schemeClr val="tx1"/>
                </a:solidFill>
                <a:effectLst/>
                <a:latin typeface="+mn-lt"/>
                <a:ea typeface="+mn-ea"/>
                <a:cs typeface="+mn-cs"/>
              </a:rPr>
              <a:t> (170).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lipids</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Clinical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impacts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profiles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vary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among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members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 </a:t>
            </a:r>
            <a:r>
              <a:rPr lang="es-ES" sz="1200" kern="1200" dirty="0" err="1">
                <a:solidFill>
                  <a:schemeClr val="tx1"/>
                </a:solidFill>
                <a:effectLst/>
                <a:latin typeface="+mn-lt"/>
                <a:ea typeface="+mn-ea"/>
                <a:cs typeface="+mn-cs"/>
              </a:rPr>
              <a:t>class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estimated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reach</a:t>
            </a:r>
            <a:r>
              <a:rPr lang="es-ES" sz="1200" kern="1200" dirty="0">
                <a:solidFill>
                  <a:schemeClr val="tx1"/>
                </a:solidFill>
                <a:effectLst/>
                <a:latin typeface="+mn-lt"/>
                <a:ea typeface="+mn-ea"/>
                <a:cs typeface="+mn-cs"/>
              </a:rPr>
              <a:t> a 50%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TG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a . &lt;_20%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LDL-C </a:t>
            </a:r>
            <a:r>
              <a:rPr lang="es-ES" sz="1200" kern="1200" dirty="0" err="1">
                <a:solidFill>
                  <a:schemeClr val="tx1"/>
                </a:solidFill>
                <a:effectLst/>
                <a:latin typeface="+mn-lt"/>
                <a:ea typeface="+mn-ea"/>
                <a:cs typeface="+mn-cs"/>
              </a:rPr>
              <a:t>level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paradoxical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small</a:t>
            </a:r>
            <a:r>
              <a:rPr lang="es-ES" sz="1200" kern="1200" dirty="0">
                <a:solidFill>
                  <a:schemeClr val="tx1"/>
                </a:solidFill>
                <a:effectLst/>
                <a:latin typeface="+mn-lt"/>
                <a:ea typeface="+mn-ea"/>
                <a:cs typeface="+mn-cs"/>
              </a:rPr>
              <a:t> LDL-C .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observed</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endParaRPr lang="es-ES" dirty="0"/>
          </a:p>
          <a:p>
            <a:r>
              <a:rPr lang="es-ES" dirty="0"/>
              <a:t>EFECTO</a:t>
            </a:r>
            <a:r>
              <a:rPr lang="es-ES" baseline="0" dirty="0"/>
              <a:t> cardiovascular: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clinical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primarily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illustrated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six</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Helsinki </a:t>
            </a:r>
            <a:r>
              <a:rPr lang="es-ES" sz="1200" kern="1200" dirty="0" err="1">
                <a:solidFill>
                  <a:schemeClr val="tx1"/>
                </a:solidFill>
                <a:effectLst/>
                <a:latin typeface="+mn-lt"/>
                <a:ea typeface="+mn-ea"/>
                <a:cs typeface="+mn-cs"/>
              </a:rPr>
              <a:t>Heart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(HHS), </a:t>
            </a:r>
            <a:r>
              <a:rPr lang="es-ES" sz="1200" kern="1200" dirty="0" err="1">
                <a:solidFill>
                  <a:schemeClr val="tx1"/>
                </a:solidFill>
                <a:effectLst/>
                <a:latin typeface="+mn-lt"/>
                <a:ea typeface="+mn-ea"/>
                <a:cs typeface="+mn-cs"/>
              </a:rPr>
              <a:t>Veterans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Affairs</a:t>
            </a:r>
            <a:r>
              <a:rPr lang="es-ES" sz="1200" kern="1200" dirty="0">
                <a:solidFill>
                  <a:schemeClr val="tx1"/>
                </a:solidFill>
                <a:effectLst/>
                <a:latin typeface="+mn-lt"/>
                <a:ea typeface="+mn-ea"/>
                <a:cs typeface="+mn-cs"/>
              </a:rPr>
              <a:t> High </a:t>
            </a:r>
            <a:r>
              <a:rPr lang="es-ES" sz="1200" kern="1200" dirty="0" err="1">
                <a:solidFill>
                  <a:schemeClr val="tx1"/>
                </a:solidFill>
                <a:effectLst/>
                <a:latin typeface="+mn-lt"/>
                <a:ea typeface="+mn-ea"/>
                <a:cs typeface="+mn-cs"/>
              </a:rPr>
              <a:t>Density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Intervention</a:t>
            </a:r>
            <a:r>
              <a:rPr lang="es-ES" sz="1200" kern="1200" dirty="0">
                <a:solidFill>
                  <a:schemeClr val="tx1"/>
                </a:solidFill>
                <a:effectLst/>
                <a:latin typeface="+mn-lt"/>
                <a:ea typeface="+mn-ea"/>
                <a:cs typeface="+mn-cs"/>
              </a:rPr>
              <a:t> Trial (VA-HIT), </a:t>
            </a:r>
            <a:r>
              <a:rPr lang="es-ES" sz="1200" kern="1200" dirty="0" err="1">
                <a:solidFill>
                  <a:schemeClr val="tx1"/>
                </a:solidFill>
                <a:effectLst/>
                <a:latin typeface="+mn-lt"/>
                <a:ea typeface="+mn-ea"/>
                <a:cs typeface="+mn-cs"/>
              </a:rPr>
              <a:t>Bezafibrate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Infarction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Prevention</a:t>
            </a:r>
            <a:r>
              <a:rPr lang="es-ES" sz="1200" kern="1200" dirty="0">
                <a:solidFill>
                  <a:schemeClr val="tx1"/>
                </a:solidFill>
                <a:effectLst/>
                <a:latin typeface="+mn-lt"/>
                <a:ea typeface="+mn-ea"/>
                <a:cs typeface="+mn-cs"/>
              </a:rPr>
              <a:t> (BIP),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Extremity</a:t>
            </a:r>
            <a:r>
              <a:rPr lang="es-ES" sz="1200" kern="1200" dirty="0">
                <a:solidFill>
                  <a:schemeClr val="tx1"/>
                </a:solidFill>
                <a:effectLst/>
                <a:latin typeface="+mn-lt"/>
                <a:ea typeface="+mn-ea"/>
                <a:cs typeface="+mn-cs"/>
              </a:rPr>
              <a:t> Arterial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(LEADER), </a:t>
            </a:r>
            <a:r>
              <a:rPr lang="es-ES" sz="1200" kern="1200" dirty="0" err="1">
                <a:solidFill>
                  <a:schemeClr val="tx1"/>
                </a:solidFill>
                <a:effectLst/>
                <a:latin typeface="+mn-lt"/>
                <a:ea typeface="+mn-ea"/>
                <a:cs typeface="+mn-cs"/>
              </a:rPr>
              <a:t>Fenofibrate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Intervention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Lowering</a:t>
            </a:r>
            <a:r>
              <a:rPr lang="es-ES" sz="1200" kern="1200" dirty="0">
                <a:solidFill>
                  <a:schemeClr val="tx1"/>
                </a:solidFill>
                <a:effectLst/>
                <a:latin typeface="+mn-lt"/>
                <a:ea typeface="+mn-ea"/>
                <a:cs typeface="+mn-cs"/>
              </a:rPr>
              <a:t> in Diabetes (FIELD), and </a:t>
            </a:r>
            <a:r>
              <a:rPr lang="es-ES" sz="1200" kern="1200" dirty="0" err="1">
                <a:solidFill>
                  <a:schemeClr val="tx1"/>
                </a:solidFill>
                <a:effectLst/>
                <a:latin typeface="+mn-lt"/>
                <a:ea typeface="+mn-ea"/>
                <a:cs typeface="+mn-cs"/>
              </a:rPr>
              <a:t>Action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Control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in Diabetes (ACCORD) </a:t>
            </a:r>
            <a:r>
              <a:rPr lang="es-ES" sz="1200" kern="1200" dirty="0" err="1">
                <a:solidFill>
                  <a:schemeClr val="tx1"/>
                </a:solidFill>
                <a:effectLst/>
                <a:latin typeface="+mn-lt"/>
                <a:ea typeface="+mn-ea"/>
                <a:cs typeface="+mn-cs"/>
              </a:rPr>
              <a:t>trials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latter</a:t>
            </a:r>
            <a:r>
              <a:rPr lang="es-ES" sz="1200" kern="1200" dirty="0">
                <a:solidFill>
                  <a:schemeClr val="tx1"/>
                </a:solidFill>
                <a:effectLst/>
                <a:latin typeface="+mn-lt"/>
                <a:ea typeface="+mn-ea"/>
                <a:cs typeface="+mn-cs"/>
              </a:rPr>
              <a:t> trial, </a:t>
            </a:r>
            <a:r>
              <a:rPr lang="es-ES" sz="1200" kern="1200" dirty="0" err="1">
                <a:solidFill>
                  <a:schemeClr val="tx1"/>
                </a:solidFill>
                <a:effectLst/>
                <a:latin typeface="+mn-lt"/>
                <a:ea typeface="+mn-ea"/>
                <a:cs typeface="+mn-cs"/>
              </a:rPr>
              <a:t>fenofibrate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a:t>
            </a:r>
            <a:r>
              <a:rPr lang="es-ES" sz="1200" kern="1200" dirty="0">
                <a:solidFill>
                  <a:schemeClr val="tx1"/>
                </a:solidFill>
                <a:effectLst/>
                <a:latin typeface="+mn-lt"/>
                <a:ea typeface="+mn-ea"/>
                <a:cs typeface="+mn-cs"/>
              </a:rPr>
              <a:t> therapy.306􏰊311 In CV </a:t>
            </a:r>
            <a:r>
              <a:rPr lang="es-ES" sz="1200" kern="1200" dirty="0" err="1">
                <a:solidFill>
                  <a:schemeClr val="tx1"/>
                </a:solidFill>
                <a:effectLst/>
                <a:latin typeface="+mn-lt"/>
                <a:ea typeface="+mn-ea"/>
                <a:cs typeface="+mn-cs"/>
              </a:rPr>
              <a:t>outcome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trials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 </a:t>
            </a:r>
            <a:r>
              <a:rPr lang="es-ES" sz="1200" kern="1200" dirty="0" err="1">
                <a:solidFill>
                  <a:schemeClr val="tx1"/>
                </a:solidFill>
                <a:effectLst/>
                <a:latin typeface="+mn-lt"/>
                <a:ea typeface="+mn-ea"/>
                <a:cs typeface="+mn-cs"/>
              </a:rPr>
              <a:t>appeared</a:t>
            </a:r>
            <a:r>
              <a:rPr lang="es-ES" sz="1200" kern="1200" dirty="0">
                <a:solidFill>
                  <a:schemeClr val="tx1"/>
                </a:solidFill>
                <a:effectLst/>
                <a:latin typeface="+mn-lt"/>
                <a:ea typeface="+mn-ea"/>
                <a:cs typeface="+mn-cs"/>
              </a:rPr>
              <a:t> to be </a:t>
            </a:r>
            <a:r>
              <a:rPr lang="es-ES" sz="1200" kern="1200" dirty="0" err="1">
                <a:solidFill>
                  <a:schemeClr val="tx1"/>
                </a:solidFill>
                <a:effectLst/>
                <a:latin typeface="+mn-lt"/>
                <a:ea typeface="+mn-ea"/>
                <a:cs typeface="+mn-cs"/>
              </a:rPr>
              <a:t>proportional</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degree</a:t>
            </a:r>
            <a:r>
              <a:rPr lang="es-ES" sz="1200" kern="1200" dirty="0">
                <a:solidFill>
                  <a:schemeClr val="tx1"/>
                </a:solidFill>
                <a:effectLst/>
                <a:latin typeface="+mn-lt"/>
                <a:ea typeface="+mn-ea"/>
                <a:cs typeface="+mn-cs"/>
              </a:rPr>
              <a:t> of non-HDL-C lowering.50</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EA: </a:t>
            </a:r>
            <a:r>
              <a:rPr lang="es-CO" sz="1200" kern="1200" dirty="0">
                <a:solidFill>
                  <a:schemeClr val="tx1"/>
                </a:solidFill>
                <a:effectLst/>
                <a:latin typeface="+mn-lt"/>
                <a:ea typeface="+mn-ea"/>
                <a:cs typeface="+mn-cs"/>
              </a:rPr>
              <a:t>he risk of myopathy has been reported to be 5.5- fold greater with fibrate monotherapy (mainly with gemfibrozil) com- pared with a statin, and it varies with different fibrates and statins used in combination. This is explained by the pharmacological inter- actions between the metabolism of different fibrates and pathways of glucuronidation of statins. Gemfibrozil inhibits the metabolism of sta- tins via the glucuronidation pathway, which leads to marked increases in plasma concentrations of statins.320 As fenofibrate does not share the same pharmacokinetic pathways as gemfibrozil, the risk of myo- pathy is much less with this combination therapy.319 </a:t>
            </a:r>
            <a:endParaRPr lang="es-CO"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a:t>
            </a:r>
            <a:endParaRPr lang="es-ES" dirty="0"/>
          </a:p>
          <a:p>
            <a:r>
              <a:rPr lang="es-ES" dirty="0"/>
              <a:t>EA:</a:t>
            </a:r>
            <a:r>
              <a:rPr lang="es-E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Side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include</a:t>
            </a:r>
            <a:r>
              <a:rPr lang="es-ES" sz="1200" kern="1200" dirty="0">
                <a:solidFill>
                  <a:schemeClr val="tx1"/>
                </a:solidFill>
                <a:effectLst/>
                <a:latin typeface="+mn-lt"/>
                <a:ea typeface="+mn-ea"/>
                <a:cs typeface="+mn-cs"/>
              </a:rPr>
              <a:t> gastrointestinal </a:t>
            </a:r>
            <a:r>
              <a:rPr lang="es-ES" sz="1200" kern="1200" dirty="0" err="1">
                <a:solidFill>
                  <a:schemeClr val="tx1"/>
                </a:solidFill>
                <a:effectLst/>
                <a:latin typeface="+mn-lt"/>
                <a:ea typeface="+mn-ea"/>
                <a:cs typeface="+mn-cs"/>
              </a:rPr>
              <a:t>discomfort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possibly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incidence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gallstones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contraindicated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liver</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gall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bladder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Fibric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derivatives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great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caution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setting</a:t>
            </a:r>
            <a:r>
              <a:rPr lang="es-ES" sz="1200" kern="1200" dirty="0">
                <a:solidFill>
                  <a:schemeClr val="tx1"/>
                </a:solidFill>
                <a:effectLst/>
                <a:latin typeface="+mn-lt"/>
                <a:ea typeface="+mn-ea"/>
                <a:cs typeface="+mn-cs"/>
              </a:rPr>
              <a:t> of renal </a:t>
            </a:r>
            <a:r>
              <a:rPr lang="es-ES" sz="1200" kern="1200" dirty="0" err="1">
                <a:solidFill>
                  <a:schemeClr val="tx1"/>
                </a:solidFill>
                <a:effectLst/>
                <a:latin typeface="+mn-lt"/>
                <a:ea typeface="+mn-ea"/>
                <a:cs typeface="+mn-cs"/>
              </a:rPr>
              <a:t>insufficiency</a:t>
            </a:r>
            <a:r>
              <a:rPr lang="es-ES" sz="1200" kern="1200" dirty="0">
                <a:solidFill>
                  <a:schemeClr val="tx1"/>
                </a:solidFill>
                <a:effectLst/>
                <a:latin typeface="+mn-lt"/>
                <a:ea typeface="+mn-ea"/>
                <a:cs typeface="+mn-cs"/>
              </a:rPr>
              <a:t> be- cause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excreted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urine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revers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ibly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creatinine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especially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fenofi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although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significance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unknown</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Fenofibrate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does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interfere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statin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metab</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olism</a:t>
            </a:r>
            <a:r>
              <a:rPr lang="es-ES" sz="1200" kern="1200" dirty="0">
                <a:solidFill>
                  <a:schemeClr val="tx1"/>
                </a:solidFill>
                <a:effectLst/>
                <a:latin typeface="+mn-lt"/>
                <a:ea typeface="+mn-ea"/>
                <a:cs typeface="+mn-cs"/>
              </a:rPr>
              <a:t> and has a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causing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myopathy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preferred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to use in </a:t>
            </a:r>
            <a:r>
              <a:rPr lang="es-ES" sz="1200" kern="1200" dirty="0" err="1">
                <a:solidFill>
                  <a:schemeClr val="tx1"/>
                </a:solidFill>
                <a:effectLst/>
                <a:latin typeface="+mn-lt"/>
                <a:ea typeface="+mn-ea"/>
                <a:cs typeface="+mn-cs"/>
              </a:rPr>
              <a:t>combination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statin</a:t>
            </a:r>
            <a:r>
              <a:rPr lang="es-ES" sz="1200" kern="1200" dirty="0">
                <a:solidFill>
                  <a:schemeClr val="tx1"/>
                </a:solidFill>
                <a:effectLst/>
                <a:latin typeface="+mn-lt"/>
                <a:ea typeface="+mn-ea"/>
                <a:cs typeface="+mn-cs"/>
              </a:rPr>
              <a:t>. </a:t>
            </a:r>
            <a:endParaRPr lang="es-ES" dirty="0"/>
          </a:p>
          <a:p>
            <a:endParaRPr lang="es-ES" baseline="0"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41</a:t>
            </a:fld>
            <a:endParaRPr lang="es-ES"/>
          </a:p>
        </p:txBody>
      </p:sp>
    </p:spTree>
    <p:extLst>
      <p:ext uri="{BB962C8B-B14F-4D97-AF65-F5344CB8AC3E}">
        <p14:creationId xmlns:p14="http://schemas.microsoft.com/office/powerpoint/2010/main" val="3086163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Cuando nos preguntamos si los fenofibratos tienen un impacto cardiovascular, estos son los estduios de los que e ha hablado y vamos a hablar de alguno de ellos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42</a:t>
            </a:fld>
            <a:endParaRPr lang="es-ES"/>
          </a:p>
        </p:txBody>
      </p:sp>
    </p:spTree>
    <p:extLst>
      <p:ext uri="{BB962C8B-B14F-4D97-AF65-F5344CB8AC3E}">
        <p14:creationId xmlns:p14="http://schemas.microsoft.com/office/powerpoint/2010/main" val="4093996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RCT</a:t>
            </a:r>
          </a:p>
          <a:p>
            <a:r>
              <a:rPr lang="es-ES" dirty="0"/>
              <a:t>Doble ciego </a:t>
            </a:r>
          </a:p>
          <a:p>
            <a:r>
              <a:rPr lang="es-ES" dirty="0"/>
              <a:t>Valorar la </a:t>
            </a:r>
            <a:r>
              <a:rPr lang="es-ES" dirty="0" err="1"/>
              <a:t>efiacioa</a:t>
            </a:r>
            <a:r>
              <a:rPr lang="es-ES" dirty="0"/>
              <a:t> </a:t>
            </a:r>
            <a:r>
              <a:rPr lang="es-ES" dirty="0" err="1"/>
              <a:t>somutanea</a:t>
            </a:r>
            <a:r>
              <a:rPr lang="es-ES" dirty="0"/>
              <a:t> del </a:t>
            </a:r>
            <a:r>
              <a:rPr lang="es-ES" dirty="0" err="1"/>
              <a:t>gemfibrozilo</a:t>
            </a:r>
            <a:r>
              <a:rPr lang="es-ES" dirty="0"/>
              <a:t> en en aumentar el HDL y </a:t>
            </a:r>
            <a:r>
              <a:rPr lang="es-ES" dirty="0" err="1"/>
              <a:t>dimisnuir</a:t>
            </a:r>
            <a:r>
              <a:rPr lang="es-ES" dirty="0"/>
              <a:t> el </a:t>
            </a:r>
            <a:r>
              <a:rPr lang="es-ES" dirty="0" err="1"/>
              <a:t>colestrrol</a:t>
            </a:r>
            <a:r>
              <a:rPr lang="es-ES" dirty="0"/>
              <a:t> no </a:t>
            </a:r>
            <a:r>
              <a:rPr lang="es-ES" dirty="0" err="1"/>
              <a:t>hdl</a:t>
            </a:r>
            <a:r>
              <a:rPr lang="es-ES" dirty="0"/>
              <a:t>  en </a:t>
            </a:r>
            <a:r>
              <a:rPr lang="es-ES" dirty="0" err="1"/>
              <a:t>reduceirlos</a:t>
            </a:r>
            <a:r>
              <a:rPr lang="es-ES" dirty="0"/>
              <a:t> eventos cardiovasculares en 4081 pacientes asintomáticos. </a:t>
            </a:r>
          </a:p>
          <a:p>
            <a:r>
              <a:rPr lang="es-ES" dirty="0" err="1"/>
              <a:t>gENFIBROzilo</a:t>
            </a:r>
            <a:r>
              <a:rPr lang="es-ES" dirty="0"/>
              <a:t> 600 mg vs placebo por 5 años </a:t>
            </a:r>
          </a:p>
          <a:p>
            <a:r>
              <a:rPr lang="es-ES" dirty="0" err="1"/>
              <a:t>Gemfibrozilo</a:t>
            </a:r>
            <a:r>
              <a:rPr lang="es-ES" dirty="0"/>
              <a:t> 2051 </a:t>
            </a:r>
          </a:p>
          <a:p>
            <a:r>
              <a:rPr lang="es-ES" dirty="0"/>
              <a:t>Placebo 2030 </a:t>
            </a:r>
          </a:p>
          <a:p>
            <a:endParaRPr lang="es-ES" dirty="0"/>
          </a:p>
          <a:p>
            <a:endParaRPr lang="es-ES" dirty="0"/>
          </a:p>
          <a:p>
            <a:endParaRPr lang="es-ES" dirty="0"/>
          </a:p>
          <a:p>
            <a:endParaRPr lang="es-ES" dirty="0"/>
          </a:p>
          <a:p>
            <a:endParaRPr lang="es-ES" dirty="0"/>
          </a:p>
          <a:p>
            <a:endParaRPr lang="es-ES" dirty="0"/>
          </a:p>
          <a:p>
            <a:r>
              <a:rPr lang="es-ES" dirty="0"/>
              <a:t>EFECTO CARDIOVASCULAR:</a:t>
            </a:r>
            <a:r>
              <a:rPr lang="es-ES" baseline="0" dirty="0"/>
              <a:t> </a:t>
            </a:r>
          </a:p>
          <a:p>
            <a:endParaRPr lang="es-ES" baseline="0" dirty="0"/>
          </a:p>
          <a:p>
            <a:r>
              <a:rPr lang="es-ES" baseline="0" dirty="0"/>
              <a:t>HHS: </a:t>
            </a:r>
          </a:p>
          <a:p>
            <a:endParaRPr lang="es-ES" baseline="0" dirty="0"/>
          </a:p>
          <a:p>
            <a:r>
              <a:rPr lang="es-ES" baseline="0" dirty="0" err="1"/>
              <a:t>eL</a:t>
            </a:r>
            <a:r>
              <a:rPr lang="es-ES" baseline="0" dirty="0"/>
              <a:t> NUMEOR DE EVENTOS cardiacos fue 56 en el grupo de </a:t>
            </a:r>
            <a:r>
              <a:rPr lang="es-ES" baseline="0" dirty="0" err="1"/>
              <a:t>gemfibrozilo</a:t>
            </a:r>
            <a:r>
              <a:rPr lang="es-ES" baseline="0" dirty="0"/>
              <a:t> </a:t>
            </a:r>
            <a:r>
              <a:rPr lang="es-ES" baseline="0" dirty="0" err="1"/>
              <a:t>comaprado</a:t>
            </a:r>
            <a:r>
              <a:rPr lang="es-ES" baseline="0" dirty="0"/>
              <a:t> con 84 con el </a:t>
            </a:r>
            <a:r>
              <a:rPr lang="es-ES" baseline="0" dirty="0" err="1"/>
              <a:t>placcebo</a:t>
            </a:r>
            <a:r>
              <a:rPr lang="es-ES" baseline="0" dirty="0"/>
              <a:t>. </a:t>
            </a:r>
          </a:p>
          <a:p>
            <a:r>
              <a:rPr lang="es-ES" baseline="0" dirty="0"/>
              <a:t>Sin embargo a pesar que hubo una </a:t>
            </a:r>
            <a:r>
              <a:rPr lang="es-ES" baseline="0" dirty="0" err="1"/>
              <a:t>reduccion</a:t>
            </a:r>
            <a:r>
              <a:rPr lang="es-ES" baseline="0" dirty="0"/>
              <a:t> por causa de </a:t>
            </a:r>
            <a:r>
              <a:rPr lang="es-ES" baseline="0" dirty="0" err="1"/>
              <a:t>muertees</a:t>
            </a:r>
            <a:r>
              <a:rPr lang="es-ES" baseline="0" dirty="0"/>
              <a:t> </a:t>
            </a:r>
            <a:r>
              <a:rPr lang="es-ES" baseline="0" dirty="0" err="1"/>
              <a:t>cardiobasculares</a:t>
            </a:r>
            <a:r>
              <a:rPr lang="es-ES" baseline="0" dirty="0"/>
              <a:t>, hubo un aumento </a:t>
            </a:r>
            <a:r>
              <a:rPr lang="es-ES" baseline="0" dirty="0" err="1"/>
              <a:t>enel</a:t>
            </a:r>
            <a:r>
              <a:rPr lang="es-ES" baseline="0" dirty="0"/>
              <a:t> grupo de </a:t>
            </a:r>
            <a:r>
              <a:rPr lang="es-ES" baseline="0" dirty="0" err="1"/>
              <a:t>gemfibrozlio</a:t>
            </a:r>
            <a:r>
              <a:rPr lang="es-ES" baseline="0" dirty="0"/>
              <a:t> de muertes totales comparado con el placebo. </a:t>
            </a:r>
          </a:p>
          <a:p>
            <a:endParaRPr lang="es-ES" baseline="0" dirty="0"/>
          </a:p>
          <a:p>
            <a:endParaRPr lang="es-ES" baseline="0" dirty="0"/>
          </a:p>
          <a:p>
            <a:endParaRPr lang="es-ES" baseline="0" dirty="0"/>
          </a:p>
          <a:p>
            <a:endParaRPr lang="es-ES" baseline="0" dirty="0"/>
          </a:p>
          <a:p>
            <a:r>
              <a:rPr lang="es-ES" baseline="0" dirty="0"/>
              <a:t>++++++++++++++++++++++++++++++++++++++++++++++++++++++++++</a:t>
            </a:r>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lthough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HHS </a:t>
            </a:r>
            <a:r>
              <a:rPr lang="es-ES" sz="1200" kern="1200" dirty="0" err="1">
                <a:solidFill>
                  <a:schemeClr val="tx1"/>
                </a:solidFill>
                <a:effectLst/>
                <a:latin typeface="+mn-lt"/>
                <a:ea typeface="+mn-ea"/>
                <a:cs typeface="+mn-cs"/>
              </a:rPr>
              <a:t>reported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significant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CVD </a:t>
            </a:r>
            <a:r>
              <a:rPr lang="es-ES" sz="1200" kern="1200" dirty="0" err="1">
                <a:solidFill>
                  <a:schemeClr val="tx1"/>
                </a:solidFill>
                <a:effectLst/>
                <a:latin typeface="+mn-lt"/>
                <a:ea typeface="+mn-ea"/>
                <a:cs typeface="+mn-cs"/>
              </a:rPr>
              <a:t>out</a:t>
            </a:r>
            <a:r>
              <a:rPr lang="es-ES" sz="1200" kern="1200" dirty="0">
                <a:solidFill>
                  <a:schemeClr val="tx1"/>
                </a:solidFill>
                <a:effectLst/>
                <a:latin typeface="+mn-lt"/>
                <a:ea typeface="+mn-ea"/>
                <a:cs typeface="+mn-cs"/>
              </a:rPr>
              <a:t>- comes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gemfibrozil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neither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FIELD </a:t>
            </a:r>
            <a:r>
              <a:rPr lang="es-ES" sz="1200" kern="1200" dirty="0" err="1">
                <a:solidFill>
                  <a:schemeClr val="tx1"/>
                </a:solidFill>
                <a:effectLst/>
                <a:latin typeface="+mn-lt"/>
                <a:ea typeface="+mn-ea"/>
                <a:cs typeface="+mn-cs"/>
              </a:rPr>
              <a:t>nor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ACCORD </a:t>
            </a:r>
            <a:r>
              <a:rPr lang="es-ES" sz="1200" kern="1200" dirty="0" err="1">
                <a:solidFill>
                  <a:schemeClr val="tx1"/>
                </a:solidFill>
                <a:effectLst/>
                <a:latin typeface="+mn-lt"/>
                <a:ea typeface="+mn-ea"/>
                <a:cs typeface="+mn-cs"/>
              </a:rPr>
              <a:t>studies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involving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fenofibrate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showed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total CVD </a:t>
            </a:r>
            <a:r>
              <a:rPr lang="es-ES" sz="1200" kern="1200" dirty="0" err="1">
                <a:solidFill>
                  <a:schemeClr val="tx1"/>
                </a:solidFill>
                <a:effectLst/>
                <a:latin typeface="+mn-lt"/>
                <a:ea typeface="+mn-ea"/>
                <a:cs typeface="+mn-cs"/>
              </a:rPr>
              <a:t>outcomes</a:t>
            </a:r>
            <a:r>
              <a:rPr lang="es-E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LEADER trial </a:t>
            </a:r>
            <a:r>
              <a:rPr lang="es-ES" sz="1200" kern="1200" dirty="0" err="1">
                <a:solidFill>
                  <a:schemeClr val="tx1"/>
                </a:solidFill>
                <a:effectLst/>
                <a:latin typeface="+mn-lt"/>
                <a:ea typeface="+mn-ea"/>
                <a:cs typeface="+mn-cs"/>
              </a:rPr>
              <a:t>included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participants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lower-extremity</a:t>
            </a:r>
            <a:r>
              <a:rPr lang="es-ES" sz="1200" kern="1200" dirty="0">
                <a:solidFill>
                  <a:schemeClr val="tx1"/>
                </a:solidFill>
                <a:effectLst/>
                <a:latin typeface="+mn-lt"/>
                <a:ea typeface="+mn-ea"/>
                <a:cs typeface="+mn-cs"/>
              </a:rPr>
              <a:t> arterial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failed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show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bezafibrate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could</a:t>
            </a:r>
            <a:r>
              <a:rPr lang="es-ES" sz="1200" kern="1200" dirty="0">
                <a:solidFill>
                  <a:schemeClr val="tx1"/>
                </a:solidFill>
                <a:effectLst/>
                <a:latin typeface="+mn-lt"/>
                <a:ea typeface="+mn-ea"/>
                <a:cs typeface="+mn-cs"/>
              </a:rPr>
              <a:t> lead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clinically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important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CVD </a:t>
            </a:r>
            <a:r>
              <a:rPr lang="es-ES" sz="1200" kern="1200" dirty="0" err="1">
                <a:solidFill>
                  <a:schemeClr val="tx1"/>
                </a:solidFill>
                <a:effectLst/>
                <a:latin typeface="+mn-lt"/>
                <a:ea typeface="+mn-ea"/>
                <a:cs typeface="+mn-cs"/>
              </a:rPr>
              <a:t>combined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endpoint</a:t>
            </a:r>
            <a:r>
              <a:rPr lang="es-ES" sz="1200" kern="1200" dirty="0">
                <a:solidFill>
                  <a:schemeClr val="tx1"/>
                </a:solidFill>
                <a:effectLst/>
                <a:latin typeface="+mn-lt"/>
                <a:ea typeface="+mn-ea"/>
                <a:cs typeface="+mn-cs"/>
              </a:rPr>
              <a:t>.</a:t>
            </a:r>
            <a:r>
              <a:rPr lang="es-ES"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ACCORD, has </a:t>
            </a:r>
            <a:r>
              <a:rPr lang="es-ES" sz="1200" kern="1200" dirty="0" err="1">
                <a:solidFill>
                  <a:schemeClr val="tx1"/>
                </a:solidFill>
                <a:effectLst/>
                <a:latin typeface="+mn-lt"/>
                <a:ea typeface="+mn-ea"/>
                <a:cs typeface="+mn-cs"/>
              </a:rPr>
              <a:t>analysed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of a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br>
              <a:rPr lang="es-ES" sz="1200" kern="1200" dirty="0">
                <a:solidFill>
                  <a:schemeClr val="tx1"/>
                </a:solidFill>
                <a:effectLst/>
                <a:latin typeface="+mn-lt"/>
                <a:ea typeface="+mn-ea"/>
                <a:cs typeface="+mn-cs"/>
              </a:rPr>
            </a:b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statin</a:t>
            </a:r>
            <a:r>
              <a:rPr lang="es-E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Results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meta-</a:t>
            </a:r>
            <a:r>
              <a:rPr lang="es-ES" sz="1200" kern="1200" dirty="0" err="1">
                <a:solidFill>
                  <a:schemeClr val="tx1"/>
                </a:solidFill>
                <a:effectLst/>
                <a:latin typeface="+mn-lt"/>
                <a:ea typeface="+mn-ea"/>
                <a:cs typeface="+mn-cs"/>
              </a:rPr>
              <a:t>analyses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suggest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major</a:t>
            </a:r>
            <a:r>
              <a:rPr lang="es-ES" sz="1200" kern="1200" dirty="0">
                <a:solidFill>
                  <a:schemeClr val="tx1"/>
                </a:solidFill>
                <a:effectLst/>
                <a:latin typeface="+mn-lt"/>
                <a:ea typeface="+mn-ea"/>
                <a:cs typeface="+mn-cs"/>
              </a:rPr>
              <a:t> CVD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TGs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low</a:t>
            </a:r>
            <a:r>
              <a:rPr lang="es-ES" sz="1200" kern="1200" dirty="0">
                <a:solidFill>
                  <a:schemeClr val="tx1"/>
                </a:solidFill>
                <a:effectLst/>
                <a:latin typeface="+mn-lt"/>
                <a:ea typeface="+mn-ea"/>
                <a:cs typeface="+mn-cs"/>
              </a:rPr>
              <a:t> HDL-C in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no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in CVD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total </a:t>
            </a:r>
            <a:r>
              <a:rPr lang="es-ES" sz="1200" kern="1200" dirty="0" err="1">
                <a:solidFill>
                  <a:schemeClr val="tx1"/>
                </a:solidFill>
                <a:effectLst/>
                <a:latin typeface="+mn-lt"/>
                <a:ea typeface="+mn-ea"/>
                <a:cs typeface="+mn-cs"/>
              </a:rPr>
              <a:t>mortality</a:t>
            </a:r>
            <a:r>
              <a:rPr lang="es-ES" sz="1200" kern="1200" dirty="0">
                <a:solidFill>
                  <a:schemeClr val="tx1"/>
                </a:solidFill>
                <a:effectLst/>
                <a:latin typeface="+mn-lt"/>
                <a:ea typeface="+mn-ea"/>
                <a:cs typeface="+mn-cs"/>
              </a:rPr>
              <a:t>.</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.314􏰊- 316 </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efficacy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fibrates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CVD </a:t>
            </a:r>
            <a:r>
              <a:rPr lang="es-ES" sz="1200" kern="1200" dirty="0" err="1">
                <a:solidFill>
                  <a:schemeClr val="tx1"/>
                </a:solidFill>
                <a:effectLst/>
                <a:latin typeface="+mn-lt"/>
                <a:ea typeface="+mn-ea"/>
                <a:cs typeface="+mn-cs"/>
              </a:rPr>
              <a:t>outcomes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robust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statins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Recently</a:t>
            </a:r>
            <a:r>
              <a:rPr lang="es-ES" sz="1200" kern="1200" dirty="0">
                <a:solidFill>
                  <a:schemeClr val="tx1"/>
                </a:solidFill>
                <a:effectLst/>
                <a:latin typeface="+mn-lt"/>
                <a:ea typeface="+mn-ea"/>
                <a:cs typeface="+mn-cs"/>
              </a:rPr>
              <a:t>, a new </a:t>
            </a:r>
            <a:r>
              <a:rPr lang="es-ES" sz="1200" kern="1200" dirty="0" err="1">
                <a:solidFill>
                  <a:schemeClr val="tx1"/>
                </a:solidFill>
                <a:effectLst/>
                <a:latin typeface="+mn-lt"/>
                <a:ea typeface="+mn-ea"/>
                <a:cs typeface="+mn-cs"/>
              </a:rPr>
              <a:t>selective</a:t>
            </a:r>
            <a:r>
              <a:rPr lang="es-ES" sz="1200" kern="1200" dirty="0">
                <a:solidFill>
                  <a:schemeClr val="tx1"/>
                </a:solidFill>
                <a:effectLst/>
                <a:latin typeface="+mn-lt"/>
                <a:ea typeface="+mn-ea"/>
                <a:cs typeface="+mn-cs"/>
              </a:rPr>
              <a:t> PPAR-a modula-</a:t>
            </a:r>
            <a:br>
              <a:rPr lang="es-ES" sz="1200" kern="1200" dirty="0">
                <a:solidFill>
                  <a:schemeClr val="tx1"/>
                </a:solidFill>
                <a:effectLst/>
                <a:latin typeface="+mn-lt"/>
                <a:ea typeface="+mn-ea"/>
                <a:cs typeface="+mn-cs"/>
              </a:rPr>
            </a:br>
            <a:r>
              <a:rPr lang="es-ES" sz="1200" kern="1200" dirty="0" err="1">
                <a:solidFill>
                  <a:schemeClr val="tx1"/>
                </a:solidFill>
                <a:effectLst/>
                <a:latin typeface="+mn-lt"/>
                <a:ea typeface="+mn-ea"/>
                <a:cs typeface="+mn-cs"/>
              </a:rPr>
              <a:t>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pemafibrate</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reported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marked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efficacy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reducing</a:t>
            </a:r>
            <a:r>
              <a:rPr lang="es-ES" sz="1200" kern="1200" dirty="0">
                <a:solidFill>
                  <a:schemeClr val="tx1"/>
                </a:solidFill>
                <a:effectLst/>
                <a:latin typeface="+mn-lt"/>
                <a:ea typeface="+mn-ea"/>
                <a:cs typeface="+mn-cs"/>
              </a:rPr>
              <a:t> TRLs.317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Pemafibrate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Reduce Cardiovascular </a:t>
            </a:r>
            <a:r>
              <a:rPr lang="es-ES" sz="1200" kern="1200" dirty="0" err="1">
                <a:solidFill>
                  <a:schemeClr val="tx1"/>
                </a:solidFill>
                <a:effectLst/>
                <a:latin typeface="+mn-lt"/>
                <a:ea typeface="+mn-ea"/>
                <a:cs typeface="+mn-cs"/>
              </a:rPr>
              <a:t>OutcoMes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DiabeTes</a:t>
            </a:r>
            <a:r>
              <a:rPr lang="es-ES" sz="1200" kern="1200" dirty="0">
                <a:solidFill>
                  <a:schemeClr val="tx1"/>
                </a:solidFill>
                <a:effectLst/>
                <a:latin typeface="+mn-lt"/>
                <a:ea typeface="+mn-ea"/>
                <a:cs typeface="+mn-cs"/>
              </a:rPr>
              <a:t> (PROMINENT),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ongoing</a:t>
            </a:r>
            <a:r>
              <a:rPr lang="es-ES" sz="1200" kern="1200" dirty="0">
                <a:solidFill>
                  <a:schemeClr val="tx1"/>
                </a:solidFill>
                <a:effectLst/>
                <a:latin typeface="+mn-lt"/>
                <a:ea typeface="+mn-ea"/>
                <a:cs typeface="+mn-cs"/>
              </a:rPr>
              <a:t> CVD </a:t>
            </a:r>
            <a:r>
              <a:rPr lang="es-ES" sz="1200" kern="1200" dirty="0" err="1">
                <a:solidFill>
                  <a:schemeClr val="tx1"/>
                </a:solidFill>
                <a:effectLst/>
                <a:latin typeface="+mn-lt"/>
                <a:ea typeface="+mn-ea"/>
                <a:cs typeface="+mn-cs"/>
              </a:rPr>
              <a:t>outcome</a:t>
            </a:r>
            <a:r>
              <a:rPr lang="es-ES" sz="1200" kern="1200" dirty="0">
                <a:solidFill>
                  <a:schemeClr val="tx1"/>
                </a:solidFill>
                <a:effectLst/>
                <a:latin typeface="+mn-lt"/>
                <a:ea typeface="+mn-ea"/>
                <a:cs typeface="+mn-cs"/>
              </a:rPr>
              <a:t> trial </a:t>
            </a:r>
            <a:r>
              <a:rPr lang="es-ES" sz="1200" kern="1200" dirty="0" err="1">
                <a:solidFill>
                  <a:schemeClr val="tx1"/>
                </a:solidFill>
                <a:effectLst/>
                <a:latin typeface="+mn-lt"/>
                <a:ea typeface="+mn-ea"/>
                <a:cs typeface="+mn-cs"/>
              </a:rPr>
              <a:t>designed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evalu</a:t>
            </a:r>
            <a:r>
              <a:rPr lang="es-ES" sz="1200" kern="1200" dirty="0">
                <a:solidFill>
                  <a:schemeClr val="tx1"/>
                </a:solidFill>
                <a:effectLst/>
                <a:latin typeface="+mn-lt"/>
                <a:ea typeface="+mn-ea"/>
                <a:cs typeface="+mn-cs"/>
              </a:rPr>
              <a:t>-</a:t>
            </a:r>
            <a:br>
              <a:rPr lang="es-ES" sz="1200" kern="1200" dirty="0">
                <a:solidFill>
                  <a:schemeClr val="tx1"/>
                </a:solidFill>
                <a:effectLst/>
                <a:latin typeface="+mn-lt"/>
                <a:ea typeface="+mn-ea"/>
                <a:cs typeface="+mn-cs"/>
              </a:rPr>
            </a:br>
            <a:r>
              <a:rPr lang="es-ES" sz="1200" kern="1200" dirty="0">
                <a:solidFill>
                  <a:schemeClr val="tx1"/>
                </a:solidFill>
                <a:effectLst/>
                <a:latin typeface="+mn-lt"/>
                <a:ea typeface="+mn-ea"/>
                <a:cs typeface="+mn-cs"/>
              </a:rPr>
              <a:t>ate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efficacy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pemafibrate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some</a:t>
            </a:r>
            <a:r>
              <a:rPr lang="es-ES" sz="1200" kern="1200" dirty="0">
                <a:solidFill>
                  <a:schemeClr val="tx1"/>
                </a:solidFill>
                <a:effectLst/>
                <a:latin typeface="+mn-lt"/>
                <a:ea typeface="+mn-ea"/>
                <a:cs typeface="+mn-cs"/>
              </a:rPr>
              <a:t> 10 0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43</a:t>
            </a:fld>
            <a:endParaRPr lang="es-ES"/>
          </a:p>
        </p:txBody>
      </p:sp>
    </p:spTree>
    <p:extLst>
      <p:ext uri="{BB962C8B-B14F-4D97-AF65-F5344CB8AC3E}">
        <p14:creationId xmlns:p14="http://schemas.microsoft.com/office/powerpoint/2010/main" val="181197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Los eventos cardiovasculares  acumulados a lso 5 años fue de 27.3 por cada 1000 apceintes en el grupo de genfibrozilo y 41.4 en pacienes el grupo placebo.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44</a:t>
            </a:fld>
            <a:endParaRPr lang="es-ES"/>
          </a:p>
        </p:txBody>
      </p:sp>
    </p:spTree>
    <p:extLst>
      <p:ext uri="{BB962C8B-B14F-4D97-AF65-F5344CB8AC3E}">
        <p14:creationId xmlns:p14="http://schemas.microsoft.com/office/powerpoint/2010/main" val="1381192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Hubo una reduccion del 34% en la incidencia de enfermdad corinarioa ( 8.2 – 52.6) p: 0-02 durante rodo el estudio. Y una una reduccion mayor del 50% entre los aos 3 - 5. </a:t>
            </a:r>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45</a:t>
            </a:fld>
            <a:endParaRPr lang="es-ES"/>
          </a:p>
        </p:txBody>
      </p:sp>
    </p:spTree>
    <p:extLst>
      <p:ext uri="{BB962C8B-B14F-4D97-AF65-F5344CB8AC3E}">
        <p14:creationId xmlns:p14="http://schemas.microsoft.com/office/powerpoint/2010/main" val="2104418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Sin embargo hay estudios </a:t>
            </a:r>
          </a:p>
          <a:p>
            <a:endParaRPr lang="es-ES" dirty="0"/>
          </a:p>
          <a:p>
            <a:r>
              <a:rPr lang="es-ES" dirty="0"/>
              <a:t>RCT</a:t>
            </a:r>
          </a:p>
          <a:p>
            <a:r>
              <a:rPr lang="es-ES" dirty="0"/>
              <a:t>Doble ciego en 63 centro de </a:t>
            </a:r>
            <a:r>
              <a:rPr lang="es-ES" dirty="0" err="1"/>
              <a:t>austrilai</a:t>
            </a:r>
            <a:r>
              <a:rPr lang="es-ES" dirty="0"/>
              <a:t> </a:t>
            </a:r>
          </a:p>
          <a:p>
            <a:r>
              <a:rPr lang="es-ES" dirty="0"/>
              <a:t>Estudio </a:t>
            </a:r>
            <a:r>
              <a:rPr lang="es-ES" dirty="0" err="1"/>
              <a:t>multicentrico</a:t>
            </a:r>
            <a:r>
              <a:rPr lang="es-ES" dirty="0"/>
              <a:t> con 9795 </a:t>
            </a:r>
            <a:r>
              <a:rPr lang="es-ES" dirty="0" err="1"/>
              <a:t>pacentes</a:t>
            </a:r>
            <a:r>
              <a:rPr lang="es-ES" dirty="0"/>
              <a:t> entre las edad de 50 – 75 años con DM tipo 2 y  sin </a:t>
            </a:r>
            <a:r>
              <a:rPr lang="es-ES" dirty="0" err="1"/>
              <a:t>ndiccacions</a:t>
            </a:r>
            <a:r>
              <a:rPr lang="es-ES" dirty="0"/>
              <a:t> de tomar </a:t>
            </a:r>
            <a:r>
              <a:rPr lang="es-ES" dirty="0" err="1"/>
              <a:t>etatinas</a:t>
            </a:r>
            <a:r>
              <a:rPr lang="es-ES" dirty="0"/>
              <a:t> en el inicio del estudio. </a:t>
            </a:r>
            <a:r>
              <a:rPr lang="es-ES" dirty="0" err="1"/>
              <a:t>Fenofibrate</a:t>
            </a:r>
            <a:r>
              <a:rPr lang="es-ES" dirty="0"/>
              <a:t> 200mg al </a:t>
            </a:r>
            <a:r>
              <a:rPr lang="es-ES" dirty="0" err="1"/>
              <a:t>dua</a:t>
            </a:r>
            <a:r>
              <a:rPr lang="es-ES" dirty="0"/>
              <a:t> a 4895 pacientes y placebo 4900 </a:t>
            </a:r>
          </a:p>
          <a:p>
            <a:r>
              <a:rPr lang="es-ES" dirty="0"/>
              <a:t>Desenlace primario: eventos cardiovasculares ( muerte por </a:t>
            </a:r>
            <a:r>
              <a:rPr lang="es-ES" dirty="0" err="1"/>
              <a:t>envfermdad</a:t>
            </a:r>
            <a:r>
              <a:rPr lang="es-ES" dirty="0"/>
              <a:t> coronaria o IM no fatal) </a:t>
            </a:r>
          </a:p>
          <a:p>
            <a:r>
              <a:rPr lang="es-ES" dirty="0"/>
              <a:t>5 AÑOS</a:t>
            </a:r>
          </a:p>
          <a:p>
            <a:endParaRPr lang="es-ES" dirty="0"/>
          </a:p>
          <a:p>
            <a:r>
              <a:rPr lang="es-ES" dirty="0"/>
              <a:t>FIELD Y ACCOR</a:t>
            </a:r>
            <a:r>
              <a:rPr lang="es-ES" baseline="0" dirty="0"/>
              <a:t>D</a:t>
            </a:r>
          </a:p>
          <a:p>
            <a:endParaRPr lang="es-ES" baseline="0" dirty="0"/>
          </a:p>
          <a:p>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neither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FIELD </a:t>
            </a:r>
            <a:r>
              <a:rPr lang="es-ES" sz="1200" kern="1200" dirty="0" err="1">
                <a:solidFill>
                  <a:schemeClr val="tx1"/>
                </a:solidFill>
                <a:effectLst/>
                <a:latin typeface="+mn-lt"/>
                <a:ea typeface="+mn-ea"/>
                <a:cs typeface="+mn-cs"/>
              </a:rPr>
              <a:t>nor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ACCORD </a:t>
            </a:r>
            <a:r>
              <a:rPr lang="es-ES" sz="1200" kern="1200" dirty="0" err="1">
                <a:solidFill>
                  <a:schemeClr val="tx1"/>
                </a:solidFill>
                <a:effectLst/>
                <a:latin typeface="+mn-lt"/>
                <a:ea typeface="+mn-ea"/>
                <a:cs typeface="+mn-cs"/>
              </a:rPr>
              <a:t>studies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involving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fenofibrate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showed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total CVD </a:t>
            </a:r>
            <a:r>
              <a:rPr lang="es-ES" sz="1200" kern="1200" dirty="0" err="1">
                <a:solidFill>
                  <a:schemeClr val="tx1"/>
                </a:solidFill>
                <a:effectLst/>
                <a:latin typeface="+mn-lt"/>
                <a:ea typeface="+mn-ea"/>
                <a:cs typeface="+mn-cs"/>
              </a:rPr>
              <a:t>outcomes</a:t>
            </a:r>
            <a:r>
              <a:rPr lang="es-ES" sz="1200"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46</a:t>
            </a:fld>
            <a:endParaRPr lang="es-ES"/>
          </a:p>
        </p:txBody>
      </p:sp>
    </p:spTree>
    <p:extLst>
      <p:ext uri="{BB962C8B-B14F-4D97-AF65-F5344CB8AC3E}">
        <p14:creationId xmlns:p14="http://schemas.microsoft.com/office/powerpoint/2010/main" val="436988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Elos encontraron que un 5.2% de paceintes en grupo de l aintervencion comparado con 5.9% de placebo presentaron el desencela primario. Conuna reducccion relativa del 11% sin embargo eto no fue estadisiticaemnte significaitvo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5·9% (n=288) of patients on placebo and 5·2% (n=256) of those on fenofibrate had a coronary event (relative reduction of 11%; hazard ratio [HR] 0·89, 95% CI 0·75–1·05; p=0·16)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47</a:t>
            </a:fld>
            <a:endParaRPr lang="es-ES"/>
          </a:p>
        </p:txBody>
      </p:sp>
    </p:spTree>
    <p:extLst>
      <p:ext uri="{BB962C8B-B14F-4D97-AF65-F5344CB8AC3E}">
        <p14:creationId xmlns:p14="http://schemas.microsoft.com/office/powerpoint/2010/main" val="2629855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Lo que si demostraro fue  una disminucion significativa del 24% en IM no falra y no encontraron disminucion significativa en la mortaldiad por enfermedad coronaria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This finding corresponds to a significant 24% reduction in non-fatal myocardial infarction (0·76, 0·62–0·94; p=0·010) and a non-significant increase in coronary heart disease mortality (1·19, 0·90–1·57; p=0·22)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48</a:t>
            </a:fld>
            <a:endParaRPr lang="es-ES"/>
          </a:p>
        </p:txBody>
      </p:sp>
    </p:spTree>
    <p:extLst>
      <p:ext uri="{BB962C8B-B14F-4D97-AF65-F5344CB8AC3E}">
        <p14:creationId xmlns:p14="http://schemas.microsoft.com/office/powerpoint/2010/main" val="3660538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Total cardiovascular disease events were significantly reduced from 13·9% to 12.5% (0·89, 0·80–0·99; p=0·035)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This finding included a 21% reduction in coronary revascularisation (0·79, 0·68–0·93; p=0·003).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total cardiovascular events (the composite of cardiovascular death, myocardial infarction, stroke, and coronary and carotid revascularisation)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49</a:t>
            </a:fld>
            <a:endParaRPr lang="es-ES"/>
          </a:p>
        </p:txBody>
      </p:sp>
    </p:spTree>
    <p:extLst>
      <p:ext uri="{BB962C8B-B14F-4D97-AF65-F5344CB8AC3E}">
        <p14:creationId xmlns:p14="http://schemas.microsoft.com/office/powerpoint/2010/main" val="1204273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Action to Control Cardiovascular Risk in Diabetes (ACCORD)-Lipid trial tested the hypothesis that combination therapy with a fibrate and statin would more effectively prevent major CVD events in a high-risk population of patients with T2DM compared with statin monotherapy.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over 5000 patients were treated with fenofibrate plus simvastatin versus simvastatin alone. </a:t>
            </a:r>
            <a:endParaRPr lang="es-CO" dirty="0"/>
          </a:p>
          <a:p>
            <a:r>
              <a:rPr lang="es-CO" dirty="0"/>
              <a:t>77 clinicas en usa y canada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Participants were followed for an average of 4.7 years and the effect of the study intervention on rates of occurrence of the primary CVD end point (fatal and nonfatal coronary heart disease and stroke) was assessed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50</a:t>
            </a:fld>
            <a:endParaRPr lang="es-ES"/>
          </a:p>
        </p:txBody>
      </p:sp>
    </p:spTree>
    <p:extLst>
      <p:ext uri="{BB962C8B-B14F-4D97-AF65-F5344CB8AC3E}">
        <p14:creationId xmlns:p14="http://schemas.microsoft.com/office/powerpoint/2010/main" val="135932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Cuando </a:t>
            </a:r>
            <a:r>
              <a:rPr lang="es-ES" dirty="0" err="1"/>
              <a:t>encmtramo</a:t>
            </a:r>
            <a:r>
              <a:rPr lang="es-ES" dirty="0"/>
              <a:t> </a:t>
            </a:r>
            <a:r>
              <a:rPr lang="es-ES" dirty="0" err="1"/>
              <a:t>trigiliceridos</a:t>
            </a:r>
            <a:r>
              <a:rPr lang="es-ES" dirty="0"/>
              <a:t> elevados </a:t>
            </a:r>
          </a:p>
          <a:p>
            <a:endParaRPr lang="es-ES" dirty="0"/>
          </a:p>
          <a:p>
            <a:r>
              <a:rPr lang="es-ES" dirty="0"/>
              <a:t>CAUSAS</a:t>
            </a:r>
            <a:r>
              <a:rPr lang="es-ES" baseline="0" dirty="0"/>
              <a:t> SECUNDARIAS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found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elevation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evaluated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secondary</a:t>
            </a:r>
            <a:r>
              <a:rPr lang="es-ES" sz="1200" kern="1200" dirty="0">
                <a:solidFill>
                  <a:schemeClr val="tx1"/>
                </a:solidFill>
                <a:effectLst/>
                <a:latin typeface="+mn-lt"/>
                <a:ea typeface="+mn-ea"/>
                <a:cs typeface="+mn-cs"/>
              </a:rPr>
              <a:t> causes of </a:t>
            </a:r>
            <a:r>
              <a:rPr lang="es-ES" sz="1200" kern="1200" dirty="0" err="1">
                <a:solidFill>
                  <a:schemeClr val="tx1"/>
                </a:solidFill>
                <a:effectLst/>
                <a:latin typeface="+mn-lt"/>
                <a:ea typeface="+mn-ea"/>
                <a:cs typeface="+mn-cs"/>
              </a:rPr>
              <a:t>hyperlipidemia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endocrine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conditions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medications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focused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secondary</a:t>
            </a:r>
            <a:r>
              <a:rPr lang="es-ES" sz="1200" kern="1200" dirty="0">
                <a:solidFill>
                  <a:schemeClr val="tx1"/>
                </a:solidFill>
                <a:effectLst/>
                <a:latin typeface="+mn-lt"/>
                <a:ea typeface="+mn-ea"/>
                <a:cs typeface="+mn-cs"/>
              </a:rPr>
              <a:t> causes </a:t>
            </a:r>
            <a:endParaRPr lang="es-ES" dirty="0"/>
          </a:p>
          <a:p>
            <a:endParaRPr lang="es-ES" dirty="0"/>
          </a:p>
          <a:p>
            <a:r>
              <a:rPr lang="es-ES" dirty="0"/>
              <a:t>TRASTORNOS ENDOCRINOS</a:t>
            </a:r>
            <a:r>
              <a:rPr lang="es-ES" baseline="0" dirty="0"/>
              <a:t> </a:t>
            </a:r>
          </a:p>
          <a:p>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untreated</a:t>
            </a:r>
            <a:r>
              <a:rPr lang="es-ES" sz="1200" kern="1200" dirty="0">
                <a:solidFill>
                  <a:schemeClr val="tx1"/>
                </a:solidFill>
                <a:effectLst/>
                <a:latin typeface="+mn-lt"/>
                <a:ea typeface="+mn-ea"/>
                <a:cs typeface="+mn-cs"/>
              </a:rPr>
              <a:t> diabetes mellitus and </a:t>
            </a:r>
            <a:r>
              <a:rPr lang="es-ES" sz="1200" kern="1200" dirty="0" err="1">
                <a:solidFill>
                  <a:schemeClr val="tx1"/>
                </a:solidFill>
                <a:effectLst/>
                <a:latin typeface="+mn-lt"/>
                <a:ea typeface="+mn-ea"/>
                <a:cs typeface="+mn-cs"/>
              </a:rPr>
              <a:t>insulin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deficiency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commonly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con- </a:t>
            </a:r>
            <a:r>
              <a:rPr lang="es-ES" sz="1200" kern="1200" dirty="0" err="1">
                <a:solidFill>
                  <a:schemeClr val="tx1"/>
                </a:solidFill>
                <a:effectLst/>
                <a:latin typeface="+mn-lt"/>
                <a:ea typeface="+mn-ea"/>
                <a:cs typeface="+mn-cs"/>
              </a:rPr>
              <a:t>dition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occurs</a:t>
            </a:r>
            <a:r>
              <a:rPr lang="es-ES" sz="1200" kern="1200" dirty="0">
                <a:solidFill>
                  <a:schemeClr val="tx1"/>
                </a:solidFill>
                <a:effectLst/>
                <a:latin typeface="+mn-lt"/>
                <a:ea typeface="+mn-ea"/>
                <a:cs typeface="+mn-cs"/>
              </a:rPr>
              <a:t> more </a:t>
            </a:r>
            <a:r>
              <a:rPr lang="es-ES" sz="1200" kern="1200" dirty="0" err="1">
                <a:solidFill>
                  <a:schemeClr val="tx1"/>
                </a:solidFill>
                <a:effectLst/>
                <a:latin typeface="+mn-lt"/>
                <a:ea typeface="+mn-ea"/>
                <a:cs typeface="+mn-cs"/>
              </a:rPr>
              <a:t>frequently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type</a:t>
            </a:r>
            <a:r>
              <a:rPr lang="es-ES" sz="1200" kern="1200" dirty="0">
                <a:solidFill>
                  <a:schemeClr val="tx1"/>
                </a:solidFill>
                <a:effectLst/>
                <a:latin typeface="+mn-lt"/>
                <a:ea typeface="+mn-ea"/>
                <a:cs typeface="+mn-cs"/>
              </a:rPr>
              <a:t> 2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type</a:t>
            </a:r>
            <a:r>
              <a:rPr lang="es-ES" sz="1200" kern="1200" dirty="0">
                <a:solidFill>
                  <a:schemeClr val="tx1"/>
                </a:solidFill>
                <a:effectLst/>
                <a:latin typeface="+mn-lt"/>
                <a:ea typeface="+mn-ea"/>
                <a:cs typeface="+mn-cs"/>
              </a:rPr>
              <a:t> 1 diabetes mellitus. </a:t>
            </a:r>
            <a:r>
              <a:rPr lang="es-ES" sz="1200" kern="1200" dirty="0" err="1">
                <a:solidFill>
                  <a:schemeClr val="tx1"/>
                </a:solidFill>
                <a:effectLst/>
                <a:latin typeface="+mn-lt"/>
                <a:ea typeface="+mn-ea"/>
                <a:cs typeface="+mn-cs"/>
              </a:rPr>
              <a:t>Appropriate</a:t>
            </a:r>
            <a:r>
              <a:rPr lang="es-ES" sz="1200" kern="1200" dirty="0">
                <a:solidFill>
                  <a:schemeClr val="tx1"/>
                </a:solidFill>
                <a:effectLst/>
                <a:latin typeface="+mn-lt"/>
                <a:ea typeface="+mn-ea"/>
                <a:cs typeface="+mn-cs"/>
              </a:rPr>
              <a:t> diabetes </a:t>
            </a:r>
            <a:r>
              <a:rPr lang="es-ES" sz="1200" kern="1200" dirty="0" err="1">
                <a:solidFill>
                  <a:schemeClr val="tx1"/>
                </a:solidFill>
                <a:effectLst/>
                <a:latin typeface="+mn-lt"/>
                <a:ea typeface="+mn-ea"/>
                <a:cs typeface="+mn-cs"/>
              </a:rPr>
              <a:t>management</a:t>
            </a:r>
            <a:r>
              <a:rPr lang="es-ES" sz="1200" kern="1200" dirty="0">
                <a:solidFill>
                  <a:schemeClr val="tx1"/>
                </a:solidFill>
                <a:effectLst/>
                <a:latin typeface="+mn-lt"/>
                <a:ea typeface="+mn-ea"/>
                <a:cs typeface="+mn-cs"/>
              </a:rPr>
              <a:t> re- duces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typ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ically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type</a:t>
            </a:r>
            <a:r>
              <a:rPr lang="es-ES" sz="1200" kern="1200" dirty="0">
                <a:solidFill>
                  <a:schemeClr val="tx1"/>
                </a:solidFill>
                <a:effectLst/>
                <a:latin typeface="+mn-lt"/>
                <a:ea typeface="+mn-ea"/>
                <a:cs typeface="+mn-cs"/>
              </a:rPr>
              <a:t> 2 diabetes,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probably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presence</a:t>
            </a:r>
            <a:r>
              <a:rPr lang="es-ES" sz="1200" kern="1200" dirty="0">
                <a:solidFill>
                  <a:schemeClr val="tx1"/>
                </a:solidFill>
                <a:effectLst/>
                <a:latin typeface="+mn-lt"/>
                <a:ea typeface="+mn-ea"/>
                <a:cs typeface="+mn-cs"/>
              </a:rPr>
              <a:t> of central </a:t>
            </a:r>
            <a:r>
              <a:rPr lang="es-ES" sz="1200" kern="1200" dirty="0" err="1">
                <a:solidFill>
                  <a:schemeClr val="tx1"/>
                </a:solidFill>
                <a:effectLst/>
                <a:latin typeface="+mn-lt"/>
                <a:ea typeface="+mn-ea"/>
                <a:cs typeface="+mn-cs"/>
              </a:rPr>
              <a:t>obesity</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insulin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resistance</a:t>
            </a:r>
            <a:r>
              <a:rPr lang="es-ES" sz="1200" kern="1200" dirty="0">
                <a:solidFill>
                  <a:schemeClr val="tx1"/>
                </a:solidFill>
                <a:effectLst/>
                <a:latin typeface="+mn-lt"/>
                <a:ea typeface="+mn-ea"/>
                <a:cs typeface="+mn-cs"/>
              </a:rPr>
              <a:t> (83). </a:t>
            </a:r>
            <a:endParaRPr lang="es-ES" dirty="0"/>
          </a:p>
          <a:p>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insulin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tance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activity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both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lipase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occurs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some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acromegalic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(84). </a:t>
            </a:r>
            <a:endParaRPr lang="es-ES" dirty="0"/>
          </a:p>
          <a:p>
            <a:r>
              <a:rPr lang="es-ES" sz="1200" kern="1200" dirty="0" err="1">
                <a:solidFill>
                  <a:schemeClr val="tx1"/>
                </a:solidFill>
                <a:effectLst/>
                <a:latin typeface="+mn-lt"/>
                <a:ea typeface="+mn-ea"/>
                <a:cs typeface="+mn-cs"/>
              </a:rPr>
              <a:t>Owing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estrogen-induced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stimulation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secretion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triglyceride-rich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progressively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pregnancy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third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trimester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200%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more </a:t>
            </a:r>
            <a:r>
              <a:rPr lang="es-ES" sz="1200" kern="1200" dirty="0" err="1">
                <a:solidFill>
                  <a:schemeClr val="tx1"/>
                </a:solidFill>
                <a:effectLst/>
                <a:latin typeface="+mn-lt"/>
                <a:ea typeface="+mn-ea"/>
                <a:cs typeface="+mn-cs"/>
              </a:rPr>
              <a:t>over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pregnancy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underlying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disorders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metabolism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overproduction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estrogen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pregnancy</a:t>
            </a:r>
            <a:r>
              <a:rPr lang="es-ES" sz="1200" kern="1200" dirty="0">
                <a:solidFill>
                  <a:schemeClr val="tx1"/>
                </a:solidFill>
                <a:effectLst/>
                <a:latin typeface="+mn-lt"/>
                <a:ea typeface="+mn-ea"/>
                <a:cs typeface="+mn-cs"/>
              </a:rPr>
              <a:t> can re- </a:t>
            </a:r>
            <a:r>
              <a:rPr lang="es-ES" sz="1200" kern="1200" dirty="0" err="1">
                <a:solidFill>
                  <a:schemeClr val="tx1"/>
                </a:solidFill>
                <a:effectLst/>
                <a:latin typeface="+mn-lt"/>
                <a:ea typeface="+mn-ea"/>
                <a:cs typeface="+mn-cs"/>
              </a:rPr>
              <a:t>sult</a:t>
            </a:r>
            <a:r>
              <a:rPr lang="es-ES" sz="1200" kern="1200" dirty="0">
                <a:solidFill>
                  <a:schemeClr val="tx1"/>
                </a:solidFill>
                <a:effectLst/>
                <a:latin typeface="+mn-lt"/>
                <a:ea typeface="+mn-ea"/>
                <a:cs typeface="+mn-cs"/>
              </a:rPr>
              <a:t> in a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of pancreatitis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potential</a:t>
            </a:r>
            <a:r>
              <a:rPr lang="es-ES" sz="1200" kern="1200" dirty="0">
                <a:solidFill>
                  <a:schemeClr val="tx1"/>
                </a:solidFill>
                <a:effectLst/>
                <a:latin typeface="+mn-lt"/>
                <a:ea typeface="+mn-ea"/>
                <a:cs typeface="+mn-cs"/>
              </a:rPr>
              <a:t> fetal </a:t>
            </a:r>
            <a:r>
              <a:rPr lang="es-ES" sz="1200" kern="1200" dirty="0" err="1">
                <a:solidFill>
                  <a:schemeClr val="tx1"/>
                </a:solidFill>
                <a:effectLst/>
                <a:latin typeface="+mn-lt"/>
                <a:ea typeface="+mn-ea"/>
                <a:cs typeface="+mn-cs"/>
              </a:rPr>
              <a:t>loss</a:t>
            </a:r>
            <a:r>
              <a:rPr lang="es-ES" sz="1200" kern="1200" dirty="0">
                <a:solidFill>
                  <a:schemeClr val="tx1"/>
                </a:solidFill>
                <a:effectLst/>
                <a:latin typeface="+mn-lt"/>
                <a:ea typeface="+mn-ea"/>
                <a:cs typeface="+mn-cs"/>
              </a:rPr>
              <a:t> (85, 86). Oral </a:t>
            </a:r>
            <a:r>
              <a:rPr lang="es-ES" sz="1200" kern="1200" dirty="0" err="1">
                <a:solidFill>
                  <a:schemeClr val="tx1"/>
                </a:solidFill>
                <a:effectLst/>
                <a:latin typeface="+mn-lt"/>
                <a:ea typeface="+mn-ea"/>
                <a:cs typeface="+mn-cs"/>
              </a:rPr>
              <a:t>estrogen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form</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estrogen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replacement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oral </a:t>
            </a:r>
            <a:r>
              <a:rPr lang="es-ES" sz="1200" kern="1200" dirty="0" err="1">
                <a:solidFill>
                  <a:schemeClr val="tx1"/>
                </a:solidFill>
                <a:effectLst/>
                <a:latin typeface="+mn-lt"/>
                <a:ea typeface="+mn-ea"/>
                <a:cs typeface="+mn-cs"/>
              </a:rPr>
              <a:t>contraceptives</a:t>
            </a:r>
            <a:r>
              <a:rPr lang="es-ES" sz="1200" kern="1200" dirty="0">
                <a:solidFill>
                  <a:schemeClr val="tx1"/>
                </a:solidFill>
                <a:effectLst/>
                <a:latin typeface="+mn-lt"/>
                <a:ea typeface="+mn-ea"/>
                <a:cs typeface="+mn-cs"/>
              </a:rPr>
              <a:t> has a </a:t>
            </a:r>
            <a:r>
              <a:rPr lang="es-ES" sz="1200" kern="1200" dirty="0" err="1">
                <a:solidFill>
                  <a:schemeClr val="tx1"/>
                </a:solidFill>
                <a:effectLst/>
                <a:latin typeface="+mn-lt"/>
                <a:ea typeface="+mn-ea"/>
                <a:cs typeface="+mn-cs"/>
              </a:rPr>
              <a:t>triglyceride-increas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VLDL </a:t>
            </a:r>
            <a:r>
              <a:rPr lang="es-ES" sz="1200" kern="1200" dirty="0" err="1">
                <a:solidFill>
                  <a:schemeClr val="tx1"/>
                </a:solidFill>
                <a:effectLst/>
                <a:latin typeface="+mn-lt"/>
                <a:ea typeface="+mn-ea"/>
                <a:cs typeface="+mn-cs"/>
              </a:rPr>
              <a:t>production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does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occur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transdermal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estrogen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lesser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exposure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liver</a:t>
            </a:r>
            <a:r>
              <a:rPr lang="es-ES" sz="1200" kern="1200" dirty="0">
                <a:solidFill>
                  <a:schemeClr val="tx1"/>
                </a:solidFill>
                <a:effectLst/>
                <a:latin typeface="+mn-lt"/>
                <a:ea typeface="+mn-ea"/>
                <a:cs typeface="+mn-cs"/>
              </a:rPr>
              <a:t> (87, 88). </a:t>
            </a:r>
            <a:r>
              <a:rPr lang="es-ES" sz="1200" kern="1200" dirty="0" err="1">
                <a:solidFill>
                  <a:schemeClr val="tx1"/>
                </a:solidFill>
                <a:effectLst/>
                <a:latin typeface="+mn-lt"/>
                <a:ea typeface="+mn-ea"/>
                <a:cs typeface="+mn-cs"/>
              </a:rPr>
              <a:t>Tamoxifen</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selective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estrogen</a:t>
            </a:r>
            <a:r>
              <a:rPr lang="es-ES" sz="1200" kern="1200" dirty="0">
                <a:solidFill>
                  <a:schemeClr val="tx1"/>
                </a:solidFill>
                <a:effectLst/>
                <a:latin typeface="+mn-lt"/>
                <a:ea typeface="+mn-ea"/>
                <a:cs typeface="+mn-cs"/>
              </a:rPr>
              <a:t> receptor </a:t>
            </a:r>
            <a:r>
              <a:rPr lang="es-ES" sz="1200" kern="1200" dirty="0" err="1">
                <a:solidFill>
                  <a:schemeClr val="tx1"/>
                </a:solidFill>
                <a:effectLst/>
                <a:latin typeface="+mn-lt"/>
                <a:ea typeface="+mn-ea"/>
                <a:cs typeface="+mn-cs"/>
              </a:rPr>
              <a:t>modulator</a:t>
            </a:r>
            <a:r>
              <a:rPr lang="es-ES" sz="1200" kern="1200" dirty="0">
                <a:solidFill>
                  <a:schemeClr val="tx1"/>
                </a:solidFill>
                <a:effectLst/>
                <a:latin typeface="+mn-lt"/>
                <a:ea typeface="+mn-ea"/>
                <a:cs typeface="+mn-cs"/>
              </a:rPr>
              <a:t>, can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pronounced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raloxifene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a:t>
            </a:r>
            <a:r>
              <a:rPr lang="es-ES" sz="1200" kern="1200" dirty="0">
                <a:solidFill>
                  <a:schemeClr val="tx1"/>
                </a:solidFill>
                <a:effectLst/>
                <a:latin typeface="+mn-lt"/>
                <a:ea typeface="+mn-ea"/>
                <a:cs typeface="+mn-cs"/>
              </a:rPr>
              <a:t> can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un- </a:t>
            </a:r>
            <a:r>
              <a:rPr lang="es-ES" sz="1200" kern="1200" dirty="0" err="1">
                <a:solidFill>
                  <a:schemeClr val="tx1"/>
                </a:solidFill>
                <a:effectLst/>
                <a:latin typeface="+mn-lt"/>
                <a:ea typeface="+mn-ea"/>
                <a:cs typeface="+mn-cs"/>
              </a:rPr>
              <a:t>derlying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propensity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(89, 90). </a:t>
            </a:r>
            <a:endParaRPr lang="es-ES" dirty="0"/>
          </a:p>
          <a:p>
            <a:r>
              <a:rPr lang="es-ES" sz="1200" kern="1200" dirty="0" err="1">
                <a:solidFill>
                  <a:schemeClr val="tx1"/>
                </a:solidFill>
                <a:effectLst/>
                <a:latin typeface="+mn-lt"/>
                <a:ea typeface="+mn-ea"/>
                <a:cs typeface="+mn-cs"/>
              </a:rPr>
              <a:t>Thyroid</a:t>
            </a:r>
            <a:r>
              <a:rPr lang="es-ES" sz="1200" kern="1200" dirty="0">
                <a:solidFill>
                  <a:schemeClr val="tx1"/>
                </a:solidFill>
                <a:effectLst/>
                <a:latin typeface="+mn-lt"/>
                <a:ea typeface="+mn-ea"/>
                <a:cs typeface="+mn-cs"/>
              </a:rPr>
              <a:t> hormone </a:t>
            </a:r>
            <a:r>
              <a:rPr lang="es-ES" sz="1200" kern="1200" dirty="0" err="1">
                <a:solidFill>
                  <a:schemeClr val="tx1"/>
                </a:solidFill>
                <a:effectLst/>
                <a:latin typeface="+mn-lt"/>
                <a:ea typeface="+mn-ea"/>
                <a:cs typeface="+mn-cs"/>
              </a:rPr>
              <a:t>deficiency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creased</a:t>
            </a:r>
            <a:r>
              <a:rPr lang="es-ES" sz="1200" kern="1200" dirty="0">
                <a:solidFill>
                  <a:schemeClr val="tx1"/>
                </a:solidFill>
                <a:effectLst/>
                <a:latin typeface="+mn-lt"/>
                <a:ea typeface="+mn-ea"/>
                <a:cs typeface="+mn-cs"/>
              </a:rPr>
              <a:t> LDL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pos- </a:t>
            </a:r>
            <a:r>
              <a:rPr lang="es-ES" sz="1200" kern="1200" dirty="0" err="1">
                <a:solidFill>
                  <a:schemeClr val="tx1"/>
                </a:solidFill>
                <a:effectLst/>
                <a:latin typeface="+mn-lt"/>
                <a:ea typeface="+mn-ea"/>
                <a:cs typeface="+mn-cs"/>
              </a:rPr>
              <a:t>tulated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due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function</a:t>
            </a:r>
            <a:r>
              <a:rPr lang="es-ES" sz="1200" kern="1200" dirty="0">
                <a:solidFill>
                  <a:schemeClr val="tx1"/>
                </a:solidFill>
                <a:effectLst/>
                <a:latin typeface="+mn-lt"/>
                <a:ea typeface="+mn-ea"/>
                <a:cs typeface="+mn-cs"/>
              </a:rPr>
              <a:t> of LDL </a:t>
            </a:r>
            <a:r>
              <a:rPr lang="es-ES" sz="1200" kern="1200" dirty="0" err="1">
                <a:solidFill>
                  <a:schemeClr val="tx1"/>
                </a:solidFill>
                <a:effectLst/>
                <a:latin typeface="+mn-lt"/>
                <a:ea typeface="+mn-ea"/>
                <a:cs typeface="+mn-cs"/>
              </a:rPr>
              <a:t>receptors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can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hyroidism</a:t>
            </a:r>
            <a:r>
              <a:rPr lang="es-ES" sz="1200" kern="1200" dirty="0">
                <a:solidFill>
                  <a:schemeClr val="tx1"/>
                </a:solidFill>
                <a:effectLst/>
                <a:latin typeface="+mn-lt"/>
                <a:ea typeface="+mn-ea"/>
                <a:cs typeface="+mn-cs"/>
              </a:rPr>
              <a:t> can lead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expression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dysbetalipopro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teinemia</a:t>
            </a:r>
            <a:r>
              <a:rPr lang="es-ES" sz="1200" kern="1200" dirty="0">
                <a:solidFill>
                  <a:schemeClr val="tx1"/>
                </a:solidFill>
                <a:effectLst/>
                <a:latin typeface="+mn-lt"/>
                <a:ea typeface="+mn-ea"/>
                <a:cs typeface="+mn-cs"/>
              </a:rPr>
              <a:t> (91–93). </a:t>
            </a:r>
            <a:endParaRPr lang="es-ES" dirty="0"/>
          </a:p>
          <a:p>
            <a:r>
              <a:rPr lang="es-ES" sz="1200" kern="1200" dirty="0" err="1">
                <a:solidFill>
                  <a:schemeClr val="tx1"/>
                </a:solidFill>
                <a:effectLst/>
                <a:latin typeface="+mn-lt"/>
                <a:ea typeface="+mn-ea"/>
                <a:cs typeface="+mn-cs"/>
              </a:rPr>
              <a:t>Glucocorticoids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a:t>
            </a:r>
            <a:r>
              <a:rPr lang="es-ES" sz="1200" kern="1200" dirty="0">
                <a:solidFill>
                  <a:schemeClr val="tx1"/>
                </a:solidFill>
                <a:effectLst/>
                <a:latin typeface="+mn-lt"/>
                <a:ea typeface="+mn-ea"/>
                <a:cs typeface="+mn-cs"/>
              </a:rPr>
              <a:t> me- </a:t>
            </a:r>
            <a:r>
              <a:rPr lang="es-ES" sz="1200" kern="1200" dirty="0" err="1">
                <a:solidFill>
                  <a:schemeClr val="tx1"/>
                </a:solidFill>
                <a:effectLst/>
                <a:latin typeface="+mn-lt"/>
                <a:ea typeface="+mn-ea"/>
                <a:cs typeface="+mn-cs"/>
              </a:rPr>
              <a:t>tabolism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production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induction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hydroxymethylglutaryl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coenzyme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reduc</a:t>
            </a:r>
            <a:r>
              <a:rPr lang="es-ES" sz="1200" kern="1200" dirty="0">
                <a:solidFill>
                  <a:schemeClr val="tx1"/>
                </a:solidFill>
                <a:effectLst/>
                <a:latin typeface="+mn-lt"/>
                <a:ea typeface="+mn-ea"/>
                <a:cs typeface="+mn-cs"/>
              </a:rPr>
              <a:t>- tase,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synthesis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ex- </a:t>
            </a:r>
            <a:r>
              <a:rPr lang="es-ES" sz="1200" kern="1200" dirty="0" err="1">
                <a:solidFill>
                  <a:schemeClr val="tx1"/>
                </a:solidFill>
                <a:effectLst/>
                <a:latin typeface="+mn-lt"/>
                <a:ea typeface="+mn-ea"/>
                <a:cs typeface="+mn-cs"/>
              </a:rPr>
              <a:t>pression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synthase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decreased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clearance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triglyceride-rich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lipoproteins</a:t>
            </a:r>
            <a:r>
              <a:rPr lang="es-ES" sz="1200" kern="1200" dirty="0">
                <a:solidFill>
                  <a:schemeClr val="tx1"/>
                </a:solidFill>
                <a:effectLst/>
                <a:latin typeface="+mn-lt"/>
                <a:ea typeface="+mn-ea"/>
                <a:cs typeface="+mn-cs"/>
              </a:rPr>
              <a:t> (94). </a:t>
            </a:r>
            <a:r>
              <a:rPr lang="es-ES" sz="1200" kern="1200" dirty="0" err="1">
                <a:solidFill>
                  <a:schemeClr val="tx1"/>
                </a:solidFill>
                <a:effectLst/>
                <a:latin typeface="+mn-lt"/>
                <a:ea typeface="+mn-ea"/>
                <a:cs typeface="+mn-cs"/>
              </a:rPr>
              <a:t>Because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gain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insulin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resistance</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major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both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exogenous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endogenous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glucocorticoid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excess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elevated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ides</a:t>
            </a:r>
            <a:r>
              <a:rPr lang="es-ES" sz="1200" kern="1200" dirty="0">
                <a:solidFill>
                  <a:schemeClr val="tx1"/>
                </a:solidFill>
                <a:effectLst/>
                <a:latin typeface="+mn-lt"/>
                <a:ea typeface="+mn-ea"/>
                <a:cs typeface="+mn-cs"/>
              </a:rPr>
              <a:t> can be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Cushing’s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syndrome</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well</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during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glucocorticoid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endParaRPr lang="es-ES" dirty="0"/>
          </a:p>
          <a:p>
            <a:endParaRPr lang="es-ES" dirty="0"/>
          </a:p>
          <a:p>
            <a:endParaRPr lang="es-ES" dirty="0"/>
          </a:p>
          <a:p>
            <a:r>
              <a:rPr lang="es-ES" sz="1200" kern="1200" dirty="0" err="1">
                <a:solidFill>
                  <a:schemeClr val="tx1"/>
                </a:solidFill>
                <a:effectLst/>
                <a:latin typeface="+mn-lt"/>
                <a:ea typeface="+mn-ea"/>
                <a:cs typeface="+mn-cs"/>
              </a:rPr>
              <a:t>Many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alcohol. Alcohol </a:t>
            </a:r>
            <a:r>
              <a:rPr lang="es-ES" sz="1200" kern="1200" dirty="0" err="1">
                <a:solidFill>
                  <a:schemeClr val="tx1"/>
                </a:solidFill>
                <a:effectLst/>
                <a:latin typeface="+mn-lt"/>
                <a:ea typeface="+mn-ea"/>
                <a:cs typeface="+mn-cs"/>
              </a:rPr>
              <a:t>intake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synthesis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decreases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oxidation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net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stimulate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VLDL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secretion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of alcohol </a:t>
            </a:r>
            <a:r>
              <a:rPr lang="es-ES" sz="1200" kern="1200" dirty="0" err="1">
                <a:solidFill>
                  <a:schemeClr val="tx1"/>
                </a:solidFill>
                <a:effectLst/>
                <a:latin typeface="+mn-lt"/>
                <a:ea typeface="+mn-ea"/>
                <a:cs typeface="+mn-cs"/>
              </a:rPr>
              <a:t>vary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interindividually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tend</a:t>
            </a:r>
            <a:r>
              <a:rPr lang="es-ES" sz="1200" kern="1200" dirty="0">
                <a:solidFill>
                  <a:schemeClr val="tx1"/>
                </a:solidFill>
                <a:effectLst/>
                <a:latin typeface="+mn-lt"/>
                <a:ea typeface="+mn-ea"/>
                <a:cs typeface="+mn-cs"/>
              </a:rPr>
              <a:t> to be </a:t>
            </a:r>
            <a:r>
              <a:rPr lang="es-ES" sz="1200" kern="1200" dirty="0" err="1">
                <a:solidFill>
                  <a:schemeClr val="tx1"/>
                </a:solidFill>
                <a:effectLst/>
                <a:latin typeface="+mn-lt"/>
                <a:ea typeface="+mn-ea"/>
                <a:cs typeface="+mn-cs"/>
              </a:rPr>
              <a:t>amplified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subjects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underlying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disorders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dose-depen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dent</a:t>
            </a:r>
            <a:r>
              <a:rPr lang="es-ES" sz="1200" kern="1200" dirty="0">
                <a:solidFill>
                  <a:schemeClr val="tx1"/>
                </a:solidFill>
                <a:effectLst/>
                <a:latin typeface="+mn-lt"/>
                <a:ea typeface="+mn-ea"/>
                <a:cs typeface="+mn-cs"/>
              </a:rPr>
              <a:t> (106), and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related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intake</a:t>
            </a:r>
            <a:r>
              <a:rPr lang="es-ES" sz="1200" kern="1200" dirty="0">
                <a:solidFill>
                  <a:schemeClr val="tx1"/>
                </a:solidFill>
                <a:effectLst/>
                <a:latin typeface="+mn-lt"/>
                <a:ea typeface="+mn-ea"/>
                <a:cs typeface="+mn-cs"/>
              </a:rPr>
              <a:t> (107). </a:t>
            </a:r>
            <a:endParaRPr lang="es-ES" dirty="0"/>
          </a:p>
          <a:p>
            <a:r>
              <a:rPr lang="es-ES" sz="1200" kern="1200" dirty="0" err="1">
                <a:solidFill>
                  <a:schemeClr val="tx1"/>
                </a:solidFill>
                <a:effectLst/>
                <a:latin typeface="+mn-lt"/>
                <a:ea typeface="+mn-ea"/>
                <a:cs typeface="+mn-cs"/>
              </a:rPr>
              <a:t>Antihypertensive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potential</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thiazide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furosemide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diuretics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adrenergic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blocking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adrenergic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blocking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agents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greater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atenolol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metoprolol</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propranolol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carvedilol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most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relevant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underlying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genetic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(94). </a:t>
            </a:r>
            <a:endParaRPr lang="es-ES" dirty="0"/>
          </a:p>
          <a:p>
            <a:r>
              <a:rPr lang="es-ES" sz="1200" kern="1200" dirty="0">
                <a:solidFill>
                  <a:schemeClr val="tx1"/>
                </a:solidFill>
                <a:effectLst/>
                <a:latin typeface="+mn-lt"/>
                <a:ea typeface="+mn-ea"/>
                <a:cs typeface="+mn-cs"/>
              </a:rPr>
              <a:t>Oral </a:t>
            </a:r>
            <a:r>
              <a:rPr lang="es-ES" sz="1200" kern="1200" dirty="0" err="1">
                <a:solidFill>
                  <a:schemeClr val="tx1"/>
                </a:solidFill>
                <a:effectLst/>
                <a:latin typeface="+mn-lt"/>
                <a:ea typeface="+mn-ea"/>
                <a:cs typeface="+mn-cs"/>
              </a:rPr>
              <a:t>estrogens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secretion</a:t>
            </a:r>
            <a:r>
              <a:rPr lang="es-ES" sz="1200" kern="1200" dirty="0">
                <a:solidFill>
                  <a:schemeClr val="tx1"/>
                </a:solidFill>
                <a:effectLst/>
                <a:latin typeface="+mn-lt"/>
                <a:ea typeface="+mn-ea"/>
                <a:cs typeface="+mn-cs"/>
              </a:rPr>
              <a:t> of VLDL, </a:t>
            </a:r>
            <a:r>
              <a:rPr lang="es-ES" sz="1200" kern="1200" dirty="0" err="1">
                <a:solidFill>
                  <a:schemeClr val="tx1"/>
                </a:solidFill>
                <a:effectLst/>
                <a:latin typeface="+mn-lt"/>
                <a:ea typeface="+mn-ea"/>
                <a:cs typeface="+mn-cs"/>
              </a:rPr>
              <a:t>leading</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turn</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(108).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familial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deficiency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use of oral </a:t>
            </a:r>
            <a:r>
              <a:rPr lang="es-ES" sz="1200" kern="1200" dirty="0" err="1">
                <a:solidFill>
                  <a:schemeClr val="tx1"/>
                </a:solidFill>
                <a:effectLst/>
                <a:latin typeface="+mn-lt"/>
                <a:ea typeface="+mn-ea"/>
                <a:cs typeface="+mn-cs"/>
              </a:rPr>
              <a:t>estrogens</a:t>
            </a:r>
            <a:r>
              <a:rPr lang="es-ES" sz="1200" kern="1200" dirty="0">
                <a:solidFill>
                  <a:schemeClr val="tx1"/>
                </a:solidFill>
                <a:effectLst/>
                <a:latin typeface="+mn-lt"/>
                <a:ea typeface="+mn-ea"/>
                <a:cs typeface="+mn-cs"/>
              </a:rPr>
              <a:t> can </a:t>
            </a:r>
            <a:r>
              <a:rPr lang="es-ES" sz="1200" kern="1200" dirty="0" err="1">
                <a:solidFill>
                  <a:schemeClr val="tx1"/>
                </a:solidFill>
                <a:effectLst/>
                <a:latin typeface="+mn-lt"/>
                <a:ea typeface="+mn-ea"/>
                <a:cs typeface="+mn-cs"/>
              </a:rPr>
              <a:t>provoke</a:t>
            </a:r>
            <a:r>
              <a:rPr lang="es-ES" sz="1200" kern="1200" dirty="0">
                <a:solidFill>
                  <a:schemeClr val="tx1"/>
                </a:solidFill>
                <a:effectLst/>
                <a:latin typeface="+mn-lt"/>
                <a:ea typeface="+mn-ea"/>
                <a:cs typeface="+mn-cs"/>
              </a:rPr>
              <a:t> se- </a:t>
            </a:r>
            <a:r>
              <a:rPr lang="es-ES" sz="1200" kern="1200" dirty="0" err="1">
                <a:solidFill>
                  <a:schemeClr val="tx1"/>
                </a:solidFill>
                <a:effectLst/>
                <a:latin typeface="+mn-lt"/>
                <a:ea typeface="+mn-ea"/>
                <a:cs typeface="+mn-cs"/>
              </a:rPr>
              <a:t>vere</a:t>
            </a:r>
            <a:r>
              <a:rPr lang="es-ES" sz="1200" kern="1200" dirty="0">
                <a:solidFill>
                  <a:schemeClr val="tx1"/>
                </a:solidFill>
                <a:effectLst/>
                <a:latin typeface="+mn-lt"/>
                <a:ea typeface="+mn-ea"/>
                <a:cs typeface="+mn-cs"/>
              </a:rPr>
              <a:t> pancreatitis (109).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hepatic</a:t>
            </a:r>
            <a:r>
              <a:rPr lang="es-ES" sz="1200" kern="1200" dirty="0">
                <a:solidFill>
                  <a:schemeClr val="tx1"/>
                </a:solidFill>
                <a:effectLst/>
                <a:latin typeface="+mn-lt"/>
                <a:ea typeface="+mn-ea"/>
                <a:cs typeface="+mn-cs"/>
              </a:rPr>
              <a:t> VLDL and </a:t>
            </a:r>
            <a:r>
              <a:rPr lang="es-ES" sz="1200" kern="1200" dirty="0" err="1">
                <a:solidFill>
                  <a:schemeClr val="tx1"/>
                </a:solidFill>
                <a:effectLst/>
                <a:latin typeface="+mn-lt"/>
                <a:ea typeface="+mn-ea"/>
                <a:cs typeface="+mn-cs"/>
              </a:rPr>
              <a:t>apoC</a:t>
            </a:r>
            <a:r>
              <a:rPr lang="es-ES" sz="1200" kern="1200" dirty="0">
                <a:solidFill>
                  <a:schemeClr val="tx1"/>
                </a:solidFill>
                <a:effectLst/>
                <a:latin typeface="+mn-lt"/>
                <a:ea typeface="+mn-ea"/>
                <a:cs typeface="+mn-cs"/>
              </a:rPr>
              <a:t>-III </a:t>
            </a:r>
            <a:r>
              <a:rPr lang="es-ES" sz="1200" kern="1200" dirty="0" err="1">
                <a:solidFill>
                  <a:schemeClr val="tx1"/>
                </a:solidFill>
                <a:effectLst/>
                <a:latin typeface="+mn-lt"/>
                <a:ea typeface="+mn-ea"/>
                <a:cs typeface="+mn-cs"/>
              </a:rPr>
              <a:t>production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perhaps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LpL</a:t>
            </a:r>
            <a:r>
              <a:rPr lang="es-ES" sz="1200" kern="1200" dirty="0">
                <a:solidFill>
                  <a:schemeClr val="tx1"/>
                </a:solidFill>
                <a:effectLst/>
                <a:latin typeface="+mn-lt"/>
                <a:ea typeface="+mn-ea"/>
                <a:cs typeface="+mn-cs"/>
              </a:rPr>
              <a:t> lead- </a:t>
            </a:r>
            <a:r>
              <a:rPr lang="es-ES" sz="1200" kern="1200" dirty="0" err="1">
                <a:solidFill>
                  <a:schemeClr val="tx1"/>
                </a:solidFill>
                <a:effectLst/>
                <a:latin typeface="+mn-lt"/>
                <a:ea typeface="+mn-ea"/>
                <a:cs typeface="+mn-cs"/>
              </a:rPr>
              <a:t>ing</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during</a:t>
            </a:r>
            <a:r>
              <a:rPr lang="es-ES" sz="1200" kern="1200" dirty="0">
                <a:solidFill>
                  <a:schemeClr val="tx1"/>
                </a:solidFill>
                <a:effectLst/>
                <a:latin typeface="+mn-lt"/>
                <a:ea typeface="+mn-ea"/>
                <a:cs typeface="+mn-cs"/>
              </a:rPr>
              <a:t> use of </a:t>
            </a:r>
            <a:r>
              <a:rPr lang="es-ES" sz="1200" kern="1200" dirty="0" err="1">
                <a:solidFill>
                  <a:schemeClr val="tx1"/>
                </a:solidFill>
                <a:effectLst/>
                <a:latin typeface="+mn-lt"/>
                <a:ea typeface="+mn-ea"/>
                <a:cs typeface="+mn-cs"/>
              </a:rPr>
              <a:t>retinoids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isotretinoin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anticancer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drug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bexarotene</a:t>
            </a:r>
            <a:r>
              <a:rPr lang="es-ES" sz="1200" kern="1200" dirty="0">
                <a:solidFill>
                  <a:schemeClr val="tx1"/>
                </a:solidFill>
                <a:effectLst/>
                <a:latin typeface="+mn-lt"/>
                <a:ea typeface="+mn-ea"/>
                <a:cs typeface="+mn-cs"/>
              </a:rPr>
              <a:t> (110–112). </a:t>
            </a:r>
            <a:endParaRPr lang="es-ES" dirty="0"/>
          </a:p>
          <a:p>
            <a:r>
              <a:rPr lang="es-ES" sz="1200" kern="1200" dirty="0" err="1">
                <a:solidFill>
                  <a:schemeClr val="tx1"/>
                </a:solidFill>
                <a:effectLst/>
                <a:latin typeface="+mn-lt"/>
                <a:ea typeface="+mn-ea"/>
                <a:cs typeface="+mn-cs"/>
              </a:rPr>
              <a:t>Bile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sequestrants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cholestyramine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colestipol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colesevelam</a:t>
            </a:r>
            <a:r>
              <a:rPr lang="es-ES" sz="1200" kern="1200" dirty="0">
                <a:solidFill>
                  <a:schemeClr val="tx1"/>
                </a:solidFill>
                <a:effectLst/>
                <a:latin typeface="+mn-lt"/>
                <a:ea typeface="+mn-ea"/>
                <a:cs typeface="+mn-cs"/>
              </a:rPr>
              <a:t>) can </a:t>
            </a:r>
            <a:r>
              <a:rPr lang="es-ES" sz="1200" kern="1200" dirty="0" err="1">
                <a:solidFill>
                  <a:schemeClr val="tx1"/>
                </a:solidFill>
                <a:effectLst/>
                <a:latin typeface="+mn-lt"/>
                <a:ea typeface="+mn-ea"/>
                <a:cs typeface="+mn-cs"/>
              </a:rPr>
              <a:t>worsen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and are </a:t>
            </a:r>
            <a:r>
              <a:rPr lang="es-ES" sz="1200" kern="1200" dirty="0" err="1">
                <a:solidFill>
                  <a:schemeClr val="tx1"/>
                </a:solidFill>
                <a:effectLst/>
                <a:latin typeface="+mn-lt"/>
                <a:ea typeface="+mn-ea"/>
                <a:cs typeface="+mn-cs"/>
              </a:rPr>
              <a:t>contraindicated</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severe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idemia</a:t>
            </a:r>
            <a:r>
              <a:rPr lang="es-ES" sz="1200" kern="1200" dirty="0">
                <a:solidFill>
                  <a:schemeClr val="tx1"/>
                </a:solidFill>
                <a:effectLst/>
                <a:latin typeface="+mn-lt"/>
                <a:ea typeface="+mn-ea"/>
                <a:cs typeface="+mn-cs"/>
              </a:rPr>
              <a:t> (􏰀1000 mg/dl) and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dysbetali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poproteinemia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normal </a:t>
            </a:r>
            <a:r>
              <a:rPr lang="es-ES" sz="1200" kern="1200" dirty="0" err="1">
                <a:solidFill>
                  <a:schemeClr val="tx1"/>
                </a:solidFill>
                <a:effectLst/>
                <a:latin typeface="+mn-lt"/>
                <a:ea typeface="+mn-ea"/>
                <a:cs typeface="+mn-cs"/>
              </a:rPr>
              <a:t>baseline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experience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minimal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bile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sequestrant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 200 mg/dl)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experience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substantial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further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elevation</a:t>
            </a:r>
            <a:r>
              <a:rPr lang="es-ES" sz="1200" kern="1200" dirty="0">
                <a:solidFill>
                  <a:schemeClr val="tx1"/>
                </a:solidFill>
                <a:effectLst/>
                <a:latin typeface="+mn-lt"/>
                <a:ea typeface="+mn-ea"/>
                <a:cs typeface="+mn-cs"/>
              </a:rPr>
              <a:t> (113). </a:t>
            </a:r>
            <a:endParaRPr lang="es-ES" dirty="0"/>
          </a:p>
          <a:p>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frequent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complication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antiretro</a:t>
            </a:r>
            <a:r>
              <a:rPr lang="es-ES" sz="1200" kern="1200" dirty="0">
                <a:solidFill>
                  <a:schemeClr val="tx1"/>
                </a:solidFill>
                <a:effectLst/>
                <a:latin typeface="+mn-lt"/>
                <a:ea typeface="+mn-ea"/>
                <a:cs typeface="+mn-cs"/>
              </a:rPr>
              <a:t>- viral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HIV </a:t>
            </a:r>
            <a:r>
              <a:rPr lang="es-ES" sz="1200" kern="1200" dirty="0" err="1">
                <a:solidFill>
                  <a:schemeClr val="tx1"/>
                </a:solidFill>
                <a:effectLst/>
                <a:latin typeface="+mn-lt"/>
                <a:ea typeface="+mn-ea"/>
                <a:cs typeface="+mn-cs"/>
              </a:rPr>
              <a:t>infection</a:t>
            </a:r>
            <a:r>
              <a:rPr lang="es-ES" sz="1200" kern="1200" dirty="0">
                <a:solidFill>
                  <a:schemeClr val="tx1"/>
                </a:solidFill>
                <a:effectLst/>
                <a:latin typeface="+mn-lt"/>
                <a:ea typeface="+mn-ea"/>
                <a:cs typeface="+mn-cs"/>
              </a:rPr>
              <a:t>. In particular,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inhibitors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ritonavir</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lopinavir</a:t>
            </a:r>
            <a:r>
              <a:rPr lang="es-ES" sz="1200" kern="1200" dirty="0">
                <a:solidFill>
                  <a:schemeClr val="tx1"/>
                </a:solidFill>
                <a:effectLst/>
                <a:latin typeface="+mn-lt"/>
                <a:ea typeface="+mn-ea"/>
                <a:cs typeface="+mn-cs"/>
              </a:rPr>
              <a:t> can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plasma </a:t>
            </a:r>
            <a:r>
              <a:rPr lang="es-ES" sz="1200" kern="1200" dirty="0" err="1">
                <a:solidFill>
                  <a:schemeClr val="tx1"/>
                </a:solidFill>
                <a:effectLst/>
                <a:latin typeface="+mn-lt"/>
                <a:ea typeface="+mn-ea"/>
                <a:cs typeface="+mn-cs"/>
              </a:rPr>
              <a:t>tri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(114). </a:t>
            </a:r>
            <a:endParaRPr lang="es-ES" dirty="0"/>
          </a:p>
          <a:p>
            <a:r>
              <a:rPr lang="es-ES" sz="1200" kern="1200" dirty="0" err="1">
                <a:solidFill>
                  <a:schemeClr val="tx1"/>
                </a:solidFill>
                <a:effectLst/>
                <a:latin typeface="+mn-lt"/>
                <a:ea typeface="+mn-ea"/>
                <a:cs typeface="+mn-cs"/>
              </a:rPr>
              <a:t>Immunosuppressants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sirolimus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(115). </a:t>
            </a:r>
            <a:endParaRPr lang="es-ES" dirty="0"/>
          </a:p>
          <a:p>
            <a:r>
              <a:rPr lang="es-ES" sz="1200" kern="1200" dirty="0" err="1">
                <a:solidFill>
                  <a:schemeClr val="tx1"/>
                </a:solidFill>
                <a:effectLst/>
                <a:latin typeface="+mn-lt"/>
                <a:ea typeface="+mn-ea"/>
                <a:cs typeface="+mn-cs"/>
              </a:rPr>
              <a:t>Certain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second-generation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antipsychotic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medications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clozapine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olanzepine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risperidone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quetiapine</a:t>
            </a:r>
            <a:r>
              <a:rPr lang="es-ES" sz="1200" kern="1200" dirty="0">
                <a:solidFill>
                  <a:schemeClr val="tx1"/>
                </a:solidFill>
                <a:effectLst/>
                <a:latin typeface="+mn-lt"/>
                <a:ea typeface="+mn-ea"/>
                <a:cs typeface="+mn-cs"/>
              </a:rPr>
              <a:t> can be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aripiprazol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ziprasidone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associated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gain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insulin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resistance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worsening</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metabolic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syndrome</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particularly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important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contributors</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secondary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hyperlipidemia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Among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serotonin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reuptake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inhibitors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sertraline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raise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(116). </a:t>
            </a:r>
            <a:endParaRPr lang="es-ES" dirty="0"/>
          </a:p>
          <a:p>
            <a:endParaRPr lang="es-ES"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5</a:t>
            </a:fld>
            <a:endParaRPr lang="es-ES"/>
          </a:p>
        </p:txBody>
      </p:sp>
    </p:spTree>
    <p:extLst>
      <p:ext uri="{BB962C8B-B14F-4D97-AF65-F5344CB8AC3E}">
        <p14:creationId xmlns:p14="http://schemas.microsoft.com/office/powerpoint/2010/main" val="1278940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Deepsus de un seguimeinto de 4.7 años, los eventos cardiovasclares mayores se reujeron en un 8% en el grupo fenofibrrro – simvastatina sin embrgo no tuvo significancia estadistica.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Pero en en un apoblacion especifica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After an average follow-up of 4.7 years, major cardiovascular events (fatal and nonfatal coronary heart disease and stroke) were 8% lower in the fenofibrate–simvastatin group versus the placebo–simvastatin group (p = 0.32). </a:t>
            </a:r>
            <a:endParaRPr lang="es-CO" dirty="0">
              <a:effectLst/>
            </a:endParaRPr>
          </a:p>
          <a:p>
            <a:endParaRPr lang="es-CO" dirty="0"/>
          </a:p>
          <a:p>
            <a:r>
              <a:rPr lang="es-CO" dirty="0"/>
              <a:t>Sin embargo en un pobalcion especeficia </a:t>
            </a:r>
          </a:p>
          <a:p>
            <a:endParaRPr lang="es-CO" dirty="0"/>
          </a:p>
          <a:p>
            <a:endParaRPr lang="es-CO" dirty="0"/>
          </a:p>
          <a:p>
            <a:pPr marL="228600" indent="-228600">
              <a:buAutoNum type="arabicPeriod"/>
            </a:pPr>
            <a:r>
              <a:rPr lang="es-CO" dirty="0"/>
              <a:t>NO REDUJO RIESGO CARDIOVASCULAR</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n the Action to Control Cardiovascular Risk in Diabetes (ACCORD) trial, which was overall negative, a subanalysis showed that in patients with low HDL-C and high triglyceride levels, the addition of a fibrate to a statin treatment may partially, but significantly, address the residual risk while on statin.3,7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51</a:t>
            </a:fld>
            <a:endParaRPr lang="es-ES"/>
          </a:p>
        </p:txBody>
      </p:sp>
    </p:spTree>
    <p:extLst>
      <p:ext uri="{BB962C8B-B14F-4D97-AF65-F5344CB8AC3E}">
        <p14:creationId xmlns:p14="http://schemas.microsoft.com/office/powerpoint/2010/main" val="4389886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Sin embargo e n analisis de subgrupos donde tg &gt; 204 y hdl &lt; 34, hubo una disminucion de eventos cardiovasculares 31%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CVD events were reduced by 31 % with fenofibrate treatment in a prespecified subgroup of ACCORD-Lipid participants whose baseline triglyceride levels were in the upper fertile (&gt;2.30 mmol/l or &gt;204 mg/dl) and HDL-C levels in the lower fertile (&lt;0.88 mmol/l or &lt;34 mg/dl) of the study population </a:t>
            </a:r>
            <a:endParaRPr lang="es-CO" dirty="0">
              <a:effectLst/>
            </a:endParaRPr>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52</a:t>
            </a:fld>
            <a:endParaRPr lang="es-ES"/>
          </a:p>
        </p:txBody>
      </p:sp>
    </p:spTree>
    <p:extLst>
      <p:ext uri="{BB962C8B-B14F-4D97-AF65-F5344CB8AC3E}">
        <p14:creationId xmlns:p14="http://schemas.microsoft.com/office/powerpoint/2010/main" val="3284174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En los estudios que antes mencione y en unos mas antiguos se hzo tambien este analisis en este subgrupo de pcinetes con hdl baja y tg amentos y en todos se evidencio un imapcto en la reduccion de los eventos cardiovasculares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53</a:t>
            </a:fld>
            <a:endParaRPr lang="es-ES"/>
          </a:p>
        </p:txBody>
      </p:sp>
    </p:spTree>
    <p:extLst>
      <p:ext uri="{BB962C8B-B14F-4D97-AF65-F5344CB8AC3E}">
        <p14:creationId xmlns:p14="http://schemas.microsoft.com/office/powerpoint/2010/main" val="270672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Este subf¡grupo de pacientes con por la preencia de Tg altos, hdl bajo, LDL levemente aumento y no hDL altos se denomina que tiene una dislipidemia aterogenica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es consecuencia del aumento del conjunto de las lipoproteínas ricas en TG, incluyendo sus partícu- las remanentes, y por la elevación moderada de las LDL; s decir, el conjunto de las lipoproteínas aterogénicas que contienen apoB.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r>
              <a:rPr lang="es-ES" dirty="0"/>
              <a:t>Este perfil </a:t>
            </a:r>
            <a:r>
              <a:rPr lang="es-ES" dirty="0" err="1"/>
              <a:t>lípidico</a:t>
            </a:r>
            <a:r>
              <a:rPr lang="es-ES" dirty="0"/>
              <a:t> es la causa que los paciente a pesar de tener metas de LDL siguen haciendo eventos coronarios, lo que determinamos el riesgo </a:t>
            </a:r>
            <a:r>
              <a:rPr lang="es-ES" dirty="0" err="1"/>
              <a:t>residula</a:t>
            </a:r>
            <a:r>
              <a:rPr lang="es-ES" dirty="0"/>
              <a:t> </a:t>
            </a:r>
          </a:p>
          <a:p>
            <a:endParaRPr lang="es-ES" dirty="0"/>
          </a:p>
          <a:p>
            <a:endParaRPr lang="es-ES" dirty="0"/>
          </a:p>
          <a:p>
            <a:r>
              <a:rPr lang="es-ES" dirty="0"/>
              <a:t>++++++++++++++</a:t>
            </a:r>
          </a:p>
          <a:p>
            <a:endParaRPr lang="es-ES" dirty="0"/>
          </a:p>
          <a:p>
            <a:r>
              <a:rPr lang="es-ES" dirty="0"/>
              <a:t>Este subgrupo de </a:t>
            </a:r>
            <a:r>
              <a:rPr lang="es-ES" dirty="0" err="1"/>
              <a:t>paceintes</a:t>
            </a:r>
            <a:r>
              <a:rPr lang="es-ES" dirty="0"/>
              <a:t> presenta una </a:t>
            </a:r>
            <a:r>
              <a:rPr lang="es-ES" dirty="0" err="1"/>
              <a:t>dislipidemia</a:t>
            </a:r>
            <a:r>
              <a:rPr lang="es-ES" dirty="0"/>
              <a:t> </a:t>
            </a:r>
            <a:r>
              <a:rPr lang="es-ES" dirty="0" err="1"/>
              <a:t>aterogenica</a:t>
            </a:r>
            <a:r>
              <a:rPr lang="es-ES" dirty="0"/>
              <a:t> que se caracteriza por presenta </a:t>
            </a:r>
            <a:r>
              <a:rPr lang="es-ES" dirty="0" err="1"/>
              <a:t>Tg</a:t>
            </a:r>
            <a:r>
              <a:rPr lang="es-ES" dirty="0"/>
              <a:t> altos , HDL bajos, LDL altos, NO HDL, altos</a:t>
            </a:r>
          </a:p>
          <a:p>
            <a:endParaRPr lang="es-ES" dirty="0"/>
          </a:p>
          <a:p>
            <a:r>
              <a:rPr lang="es-ES" dirty="0" err="1"/>
              <a:t>Disbalance</a:t>
            </a:r>
            <a:r>
              <a:rPr lang="es-ES" baseline="0" dirty="0"/>
              <a:t> entre </a:t>
            </a:r>
            <a:r>
              <a:rPr lang="es-ES" baseline="0" dirty="0" err="1"/>
              <a:t>lipoporterinas</a:t>
            </a:r>
            <a:r>
              <a:rPr lang="es-ES" baseline="0" dirty="0"/>
              <a:t> </a:t>
            </a:r>
            <a:r>
              <a:rPr lang="es-ES" baseline="0" dirty="0" err="1"/>
              <a:t>aterogenicas</a:t>
            </a:r>
            <a:r>
              <a:rPr lang="es-ES" baseline="0" dirty="0"/>
              <a:t> ricas en </a:t>
            </a:r>
            <a:r>
              <a:rPr lang="es-ES" baseline="0" dirty="0" err="1"/>
              <a:t>apo</a:t>
            </a:r>
            <a:r>
              <a:rPr lang="es-ES" baseline="0" dirty="0"/>
              <a:t> b y ricas en </a:t>
            </a:r>
            <a:r>
              <a:rPr lang="es-ES" baseline="0" dirty="0" err="1"/>
              <a:t>tg</a:t>
            </a:r>
            <a:r>
              <a:rPr lang="es-ES" baseline="0" dirty="0"/>
              <a:t> y las anti </a:t>
            </a:r>
            <a:r>
              <a:rPr lang="es-ES" baseline="0" dirty="0" err="1"/>
              <a:t>aterogenicas</a:t>
            </a:r>
            <a:r>
              <a:rPr lang="es-ES" baseline="0" dirty="0"/>
              <a:t> que tienen </a:t>
            </a:r>
            <a:r>
              <a:rPr lang="es-ES" baseline="0" dirty="0" err="1"/>
              <a:t>apo</a:t>
            </a:r>
            <a:r>
              <a:rPr lang="es-ES" baseline="0" dirty="0"/>
              <a:t> A. </a:t>
            </a:r>
          </a:p>
          <a:p>
            <a:endParaRPr lang="es-ES" baseline="0" dirty="0"/>
          </a:p>
          <a:p>
            <a:r>
              <a:rPr lang="es-ES" baseline="0" dirty="0"/>
              <a:t>Es mas prevalente en pacientes con </a:t>
            </a:r>
            <a:r>
              <a:rPr lang="es-ES" baseline="0" dirty="0" err="1"/>
              <a:t>DM,sindrome</a:t>
            </a:r>
            <a:r>
              <a:rPr lang="es-ES" baseline="0" dirty="0"/>
              <a:t> </a:t>
            </a:r>
            <a:r>
              <a:rPr lang="es-ES" baseline="0" dirty="0" err="1"/>
              <a:t>metabolico</a:t>
            </a:r>
            <a:r>
              <a:rPr lang="es-ES" baseline="0" dirty="0"/>
              <a:t>, obesos, ERC</a:t>
            </a:r>
          </a:p>
          <a:p>
            <a:endParaRPr lang="es-ES" baseline="0" dirty="0"/>
          </a:p>
          <a:p>
            <a:r>
              <a:rPr lang="es-ES" baseline="0" dirty="0"/>
              <a:t>Causa de riesgo residual: los pacientes siguen haciendo eventos coronarios a pesar de tener metas de LDL</a:t>
            </a:r>
          </a:p>
          <a:p>
            <a:r>
              <a:rPr lang="es-ES" baseline="0" dirty="0"/>
              <a:t>Perfil </a:t>
            </a:r>
            <a:r>
              <a:rPr lang="es-ES" baseline="0" dirty="0" err="1"/>
              <a:t>lipidico</a:t>
            </a:r>
            <a:r>
              <a:rPr lang="es-ES" baseline="0" dirty="0"/>
              <a:t> de </a:t>
            </a:r>
            <a:r>
              <a:rPr lang="es-ES" baseline="0" dirty="0" err="1"/>
              <a:t>etsso</a:t>
            </a:r>
            <a:r>
              <a:rPr lang="es-ES" baseline="0" dirty="0"/>
              <a:t> pacientes: </a:t>
            </a:r>
          </a:p>
          <a:p>
            <a:r>
              <a:rPr lang="es-ES" baseline="0" dirty="0"/>
              <a:t>TG altos </a:t>
            </a:r>
          </a:p>
          <a:p>
            <a:r>
              <a:rPr lang="es-ES" baseline="0" dirty="0"/>
              <a:t>HDL </a:t>
            </a:r>
            <a:r>
              <a:rPr lang="es-ES" baseline="0" dirty="0" err="1"/>
              <a:t>baj</a:t>
            </a:r>
            <a:r>
              <a:rPr lang="es-ES" baseline="0" dirty="0"/>
              <a:t> o</a:t>
            </a:r>
          </a:p>
          <a:p>
            <a:r>
              <a:rPr lang="es-ES" baseline="0" dirty="0"/>
              <a:t>LDL normal o levemente </a:t>
            </a:r>
            <a:r>
              <a:rPr lang="es-ES" baseline="0" dirty="0" err="1"/>
              <a:t>elvados</a:t>
            </a:r>
            <a:endParaRPr lang="es-ES" baseline="0" dirty="0"/>
          </a:p>
          <a:p>
            <a:r>
              <a:rPr lang="es-ES" baseline="0" dirty="0"/>
              <a:t>Colesterol no </a:t>
            </a:r>
            <a:r>
              <a:rPr lang="es-ES" baseline="0" dirty="0" err="1"/>
              <a:t>hDL</a:t>
            </a:r>
            <a:r>
              <a:rPr lang="es-ES" baseline="0" dirty="0"/>
              <a:t> </a:t>
            </a:r>
            <a:r>
              <a:rPr lang="es-ES" baseline="0" dirty="0" err="1"/>
              <a:t>elevaods</a:t>
            </a:r>
            <a:r>
              <a:rPr lang="es-ES" baseline="0" dirty="0"/>
              <a:t> </a:t>
            </a:r>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54</a:t>
            </a:fld>
            <a:endParaRPr lang="es-ES"/>
          </a:p>
        </p:txBody>
      </p:sp>
    </p:spTree>
    <p:extLst>
      <p:ext uri="{BB962C8B-B14F-4D97-AF65-F5344CB8AC3E}">
        <p14:creationId xmlns:p14="http://schemas.microsoft.com/office/powerpoint/2010/main" val="1798316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Este </a:t>
            </a:r>
            <a:r>
              <a:rPr lang="es-ES" sz="1200" kern="1200" dirty="0" err="1">
                <a:solidFill>
                  <a:schemeClr val="tx1"/>
                </a:solidFill>
                <a:effectLst/>
                <a:latin typeface="+mn-lt"/>
                <a:ea typeface="+mn-ea"/>
                <a:cs typeface="+mn-cs"/>
              </a:rPr>
              <a:t>metanalissi</a:t>
            </a:r>
            <a:r>
              <a:rPr lang="es-ES" sz="1200" kern="1200" dirty="0">
                <a:solidFill>
                  <a:schemeClr val="tx1"/>
                </a:solidFill>
                <a:effectLst/>
                <a:latin typeface="+mn-lt"/>
                <a:ea typeface="+mn-ea"/>
                <a:cs typeface="+mn-cs"/>
              </a:rPr>
              <a:t> donde e </a:t>
            </a:r>
            <a:r>
              <a:rPr lang="es-ES" sz="1200" kern="1200" dirty="0" err="1">
                <a:solidFill>
                  <a:schemeClr val="tx1"/>
                </a:solidFill>
                <a:effectLst/>
                <a:latin typeface="+mn-lt"/>
                <a:ea typeface="+mn-ea"/>
                <a:cs typeface="+mn-cs"/>
              </a:rPr>
              <a:t>icluyeron</a:t>
            </a:r>
            <a:r>
              <a:rPr lang="es-ES" sz="1200" kern="1200" dirty="0">
                <a:solidFill>
                  <a:schemeClr val="tx1"/>
                </a:solidFill>
                <a:effectLst/>
                <a:latin typeface="+mn-lt"/>
                <a:ea typeface="+mn-ea"/>
                <a:cs typeface="+mn-cs"/>
              </a:rPr>
              <a:t> 5 estudios, </a:t>
            </a:r>
            <a:r>
              <a:rPr lang="es-ES" sz="1200" kern="1200" dirty="0" err="1">
                <a:solidFill>
                  <a:schemeClr val="tx1"/>
                </a:solidFill>
                <a:effectLst/>
                <a:latin typeface="+mn-lt"/>
                <a:ea typeface="+mn-ea"/>
                <a:cs typeface="+mn-cs"/>
              </a:rPr>
              <a:t>querin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identidicar</a:t>
            </a:r>
            <a:r>
              <a:rPr lang="es-ES" sz="1200" kern="1200" dirty="0">
                <a:solidFill>
                  <a:schemeClr val="tx1"/>
                </a:solidFill>
                <a:effectLst/>
                <a:latin typeface="+mn-lt"/>
                <a:ea typeface="+mn-ea"/>
                <a:cs typeface="+mn-cs"/>
              </a:rPr>
              <a:t> el </a:t>
            </a:r>
            <a:r>
              <a:rPr lang="es-ES" sz="1200" kern="1200" dirty="0" err="1">
                <a:solidFill>
                  <a:schemeClr val="tx1"/>
                </a:solidFill>
                <a:effectLst/>
                <a:latin typeface="+mn-lt"/>
                <a:ea typeface="+mn-ea"/>
                <a:cs typeface="+mn-cs"/>
              </a:rPr>
              <a:t>efecos</a:t>
            </a:r>
            <a:r>
              <a:rPr lang="es-ES" sz="1200" kern="1200" dirty="0">
                <a:solidFill>
                  <a:schemeClr val="tx1"/>
                </a:solidFill>
                <a:effectLst/>
                <a:latin typeface="+mn-lt"/>
                <a:ea typeface="+mn-ea"/>
                <a:cs typeface="+mn-cs"/>
              </a:rPr>
              <a:t> de los </a:t>
            </a:r>
            <a:r>
              <a:rPr lang="es-ES" sz="1200" kern="1200" dirty="0" err="1">
                <a:solidFill>
                  <a:schemeClr val="tx1"/>
                </a:solidFill>
                <a:effectLst/>
                <a:latin typeface="+mn-lt"/>
                <a:ea typeface="+mn-ea"/>
                <a:cs typeface="+mn-cs"/>
              </a:rPr>
              <a:t>fibratos</a:t>
            </a:r>
            <a:r>
              <a:rPr lang="es-ES" sz="1200" kern="1200" dirty="0">
                <a:solidFill>
                  <a:schemeClr val="tx1"/>
                </a:solidFill>
                <a:effectLst/>
                <a:latin typeface="+mn-lt"/>
                <a:ea typeface="+mn-ea"/>
                <a:cs typeface="+mn-cs"/>
              </a:rPr>
              <a:t> en el riesgo cardiovascular en </a:t>
            </a:r>
            <a:r>
              <a:rPr lang="es-ES" sz="1200" kern="1200" dirty="0" err="1">
                <a:solidFill>
                  <a:schemeClr val="tx1"/>
                </a:solidFill>
                <a:effectLst/>
                <a:latin typeface="+mn-lt"/>
                <a:ea typeface="+mn-ea"/>
                <a:cs typeface="+mn-cs"/>
              </a:rPr>
              <a:t>paceintes</a:t>
            </a:r>
            <a:r>
              <a:rPr lang="es-ES" sz="1200" kern="1200" dirty="0">
                <a:solidFill>
                  <a:schemeClr val="tx1"/>
                </a:solidFill>
                <a:effectLst/>
                <a:latin typeface="+mn-lt"/>
                <a:ea typeface="+mn-ea"/>
                <a:cs typeface="+mn-cs"/>
              </a:rPr>
              <a:t> con perfil de </a:t>
            </a:r>
            <a:r>
              <a:rPr lang="es-ES" sz="1200" kern="1200" dirty="0" err="1">
                <a:solidFill>
                  <a:schemeClr val="tx1"/>
                </a:solidFill>
                <a:effectLst/>
                <a:latin typeface="+mn-lt"/>
                <a:ea typeface="+mn-ea"/>
                <a:cs typeface="+mn-cs"/>
              </a:rPr>
              <a:t>dislipidemia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aterogenica</a:t>
            </a:r>
            <a:r>
              <a:rPr lang="es-E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Results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meta-</a:t>
            </a:r>
            <a:r>
              <a:rPr lang="es-ES" sz="1200" kern="1200" dirty="0" err="1">
                <a:solidFill>
                  <a:schemeClr val="tx1"/>
                </a:solidFill>
                <a:effectLst/>
                <a:latin typeface="+mn-lt"/>
                <a:ea typeface="+mn-ea"/>
                <a:cs typeface="+mn-cs"/>
              </a:rPr>
              <a:t>analyses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suggest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major</a:t>
            </a:r>
            <a:r>
              <a:rPr lang="es-ES" sz="1200" kern="1200" dirty="0">
                <a:solidFill>
                  <a:schemeClr val="tx1"/>
                </a:solidFill>
                <a:effectLst/>
                <a:latin typeface="+mn-lt"/>
                <a:ea typeface="+mn-ea"/>
                <a:cs typeface="+mn-cs"/>
              </a:rPr>
              <a:t> CVD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TGs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low</a:t>
            </a:r>
            <a:r>
              <a:rPr lang="es-ES" sz="1200" kern="1200" dirty="0">
                <a:solidFill>
                  <a:schemeClr val="tx1"/>
                </a:solidFill>
                <a:effectLst/>
                <a:latin typeface="+mn-lt"/>
                <a:ea typeface="+mn-ea"/>
                <a:cs typeface="+mn-cs"/>
              </a:rPr>
              <a:t> HDL-C in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no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in CVD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total </a:t>
            </a:r>
            <a:r>
              <a:rPr lang="es-ES" sz="1200" kern="1200" dirty="0" err="1">
                <a:solidFill>
                  <a:schemeClr val="tx1"/>
                </a:solidFill>
                <a:effectLst/>
                <a:latin typeface="+mn-lt"/>
                <a:ea typeface="+mn-ea"/>
                <a:cs typeface="+mn-cs"/>
              </a:rPr>
              <a:t>mortality</a:t>
            </a:r>
            <a:r>
              <a:rPr lang="es-ES" sz="1200" kern="1200" dirty="0">
                <a:solidFill>
                  <a:schemeClr val="tx1"/>
                </a:solidFill>
                <a:effectLst/>
                <a:latin typeface="+mn-lt"/>
                <a:ea typeface="+mn-ea"/>
                <a:cs typeface="+mn-cs"/>
              </a:rPr>
              <a:t>.</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.314􏰊- 316 </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 We found a significant difference in the magnitude of fibrate effect across dyslipidemia subgroups (P for between-group hetero- geneity = 0.0002). A greater effect size was found in patients with high triglyceride levels or atherogenic dyslipidemia phenotype where fibrates were estimated to reduce the cardiovascular risk by 28% [95% confidence interval (CI), 15% to 39%; P , 0.001] or 30% (95% CI, 19% to 40%, P , 0.0001), respectively, but only by 6% (95% CI, 22% to 13%, P = 0.13) in nonatherogenic dyslipidemia patients.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highlights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consistency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trials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demonstrated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benefit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rgbClr val="FF0000"/>
                </a:solidFill>
                <a:effectLst/>
                <a:latin typeface="+mn-lt"/>
                <a:ea typeface="+mn-ea"/>
                <a:cs typeface="+mn-cs"/>
              </a:rPr>
              <a:t>high</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triglyceride</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levels</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combined</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with</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low</a:t>
            </a:r>
            <a:r>
              <a:rPr lang="es-ES" sz="1200" kern="1200" dirty="0">
                <a:solidFill>
                  <a:srgbClr val="FF0000"/>
                </a:solidFill>
                <a:effectLst/>
                <a:latin typeface="+mn-lt"/>
                <a:ea typeface="+mn-ea"/>
                <a:cs typeface="+mn-cs"/>
              </a:rPr>
              <a:t> HDL-C, </a:t>
            </a:r>
            <a:r>
              <a:rPr lang="es-ES" sz="1200" kern="1200" dirty="0">
                <a:solidFill>
                  <a:schemeClr val="tx1"/>
                </a:solidFill>
                <a:effectLst/>
                <a:latin typeface="+mn-lt"/>
                <a:ea typeface="+mn-ea"/>
                <a:cs typeface="+mn-cs"/>
              </a:rPr>
              <a:t>in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having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atherogenic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dyslipidemia</a:t>
            </a:r>
            <a:endParaRPr lang="es-CO"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Targeting patients with high triglyceride levels or atherogenic dys- lipidemia with fibrates may help reduce residual vascular risk. </a:t>
            </a:r>
            <a:endParaRPr lang="es-CO"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meta-</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of 5 </a:t>
            </a:r>
            <a:r>
              <a:rPr lang="es-ES" sz="1200" kern="1200" dirty="0" err="1">
                <a:solidFill>
                  <a:schemeClr val="tx1"/>
                </a:solidFill>
                <a:effectLst/>
                <a:latin typeface="+mn-lt"/>
                <a:ea typeface="+mn-ea"/>
                <a:cs typeface="+mn-cs"/>
              </a:rPr>
              <a:t>large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randomized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controlled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analyzed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combination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their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biological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characteristics</a:t>
            </a:r>
            <a:r>
              <a:rPr lang="es-ES" sz="1200" kern="1200" dirty="0">
                <a:solidFill>
                  <a:schemeClr val="tx1"/>
                </a:solidFill>
                <a:effectLst/>
                <a:latin typeface="+mn-lt"/>
                <a:ea typeface="+mn-ea"/>
                <a:cs typeface="+mn-cs"/>
              </a:rPr>
              <a:t> at </a:t>
            </a:r>
            <a:r>
              <a:rPr lang="es-ES" sz="1200" kern="1200" dirty="0" err="1">
                <a:solidFill>
                  <a:schemeClr val="tx1"/>
                </a:solidFill>
                <a:effectLst/>
                <a:latin typeface="+mn-lt"/>
                <a:ea typeface="+mn-ea"/>
                <a:cs typeface="+mn-cs"/>
              </a:rPr>
              <a:t>inclusion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found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significant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cardiovascular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(28%, 17%, and 30%, </a:t>
            </a:r>
            <a:r>
              <a:rPr lang="es-ES" sz="1200" kern="1200" dirty="0" err="1">
                <a:solidFill>
                  <a:schemeClr val="tx1"/>
                </a:solidFill>
                <a:effectLst/>
                <a:latin typeface="+mn-lt"/>
                <a:ea typeface="+mn-ea"/>
                <a:cs typeface="+mn-cs"/>
              </a:rPr>
              <a:t>respectively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a:t>
            </a:r>
            <a:r>
              <a:rPr lang="es-ES" sz="1200" kern="1200" dirty="0">
                <a:solidFill>
                  <a:schemeClr val="tx1"/>
                </a:solidFill>
                <a:effectLst/>
                <a:latin typeface="+mn-lt"/>
                <a:ea typeface="+mn-ea"/>
                <a:cs typeface="+mn-cs"/>
              </a:rPr>
              <a:t> HDL-C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alone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combination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both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abnormalities</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highlights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consistency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trials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demonstrated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benefit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rgbClr val="FF0000"/>
                </a:solidFill>
                <a:effectLst/>
                <a:latin typeface="+mn-lt"/>
                <a:ea typeface="+mn-ea"/>
                <a:cs typeface="+mn-cs"/>
              </a:rPr>
              <a:t>high</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triglyceride</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levels</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combined</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with</a:t>
            </a:r>
            <a:r>
              <a:rPr lang="es-ES" sz="1200" kern="1200" dirty="0">
                <a:solidFill>
                  <a:srgbClr val="FF0000"/>
                </a:solidFill>
                <a:effectLst/>
                <a:latin typeface="+mn-lt"/>
                <a:ea typeface="+mn-ea"/>
                <a:cs typeface="+mn-cs"/>
              </a:rPr>
              <a:t> </a:t>
            </a:r>
            <a:r>
              <a:rPr lang="es-ES" sz="1200" kern="1200" dirty="0" err="1">
                <a:solidFill>
                  <a:srgbClr val="FF0000"/>
                </a:solidFill>
                <a:effectLst/>
                <a:latin typeface="+mn-lt"/>
                <a:ea typeface="+mn-ea"/>
                <a:cs typeface="+mn-cs"/>
              </a:rPr>
              <a:t>low</a:t>
            </a:r>
            <a:r>
              <a:rPr lang="es-ES" sz="1200" kern="1200" dirty="0">
                <a:solidFill>
                  <a:srgbClr val="FF0000"/>
                </a:solidFill>
                <a:effectLst/>
                <a:latin typeface="+mn-lt"/>
                <a:ea typeface="+mn-ea"/>
                <a:cs typeface="+mn-cs"/>
              </a:rPr>
              <a:t> HDL-C, </a:t>
            </a:r>
            <a:r>
              <a:rPr lang="es-ES" sz="1200" kern="1200" dirty="0">
                <a:solidFill>
                  <a:schemeClr val="tx1"/>
                </a:solidFill>
                <a:effectLst/>
                <a:latin typeface="+mn-lt"/>
                <a:ea typeface="+mn-ea"/>
                <a:cs typeface="+mn-cs"/>
              </a:rPr>
              <a:t>in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having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atherogenic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a:t>
            </a:r>
            <a:r>
              <a:rPr lang="es-ES" sz="1200" kern="1200" baseline="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 </a:t>
            </a:r>
            <a:r>
              <a:rPr lang="es-ES" sz="1200" kern="1200" dirty="0" err="1">
                <a:solidFill>
                  <a:schemeClr val="tx1"/>
                </a:solidFill>
                <a:effectLst/>
                <a:latin typeface="+mn-lt"/>
                <a:ea typeface="+mn-ea"/>
                <a:cs typeface="+mn-cs"/>
              </a:rPr>
              <a:t>contrast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almost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absent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normal </a:t>
            </a:r>
            <a:r>
              <a:rPr lang="es-ES" sz="1200" kern="1200" dirty="0" err="1">
                <a:solidFill>
                  <a:schemeClr val="tx1"/>
                </a:solidFill>
                <a:effectLst/>
                <a:latin typeface="+mn-lt"/>
                <a:ea typeface="+mn-ea"/>
                <a:cs typeface="+mn-cs"/>
              </a:rPr>
              <a:t>serum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of HDL-C,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both</a:t>
            </a:r>
            <a:r>
              <a:rPr lang="es-ES" sz="1200" kern="1200" dirty="0">
                <a:solidFill>
                  <a:schemeClr val="tx1"/>
                </a:solidFill>
                <a:effectLst/>
                <a:latin typeface="+mn-lt"/>
                <a:ea typeface="+mn-ea"/>
                <a:cs typeface="+mn-cs"/>
              </a:rPr>
              <a:t> (3%, 6%, and 6%, </a:t>
            </a:r>
            <a:r>
              <a:rPr lang="es-ES" sz="1200" kern="1200" dirty="0" err="1">
                <a:solidFill>
                  <a:schemeClr val="tx1"/>
                </a:solidFill>
                <a:effectLst/>
                <a:latin typeface="+mn-lt"/>
                <a:ea typeface="+mn-ea"/>
                <a:cs typeface="+mn-cs"/>
              </a:rPr>
              <a:t>respectively</a:t>
            </a:r>
            <a:r>
              <a:rPr lang="es-E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highlights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consistency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trials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demonstrated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benefit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combined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a:t>
            </a:r>
            <a:r>
              <a:rPr lang="es-ES" sz="1200" kern="1200" dirty="0">
                <a:solidFill>
                  <a:schemeClr val="tx1"/>
                </a:solidFill>
                <a:effectLst/>
                <a:latin typeface="+mn-lt"/>
                <a:ea typeface="+mn-ea"/>
                <a:cs typeface="+mn-cs"/>
              </a:rPr>
              <a:t> HDL-C, in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having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atherogenic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suggested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therapeutic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strategy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further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cardiovas</a:t>
            </a:r>
            <a:r>
              <a:rPr lang="es-ES" sz="1200" kern="1200" dirty="0">
                <a:solidFill>
                  <a:schemeClr val="tx1"/>
                </a:solidFill>
                <a:effectLst/>
                <a:latin typeface="+mn-lt"/>
                <a:ea typeface="+mn-ea"/>
                <a:cs typeface="+mn-cs"/>
              </a:rPr>
              <a:t>- cular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their</a:t>
            </a:r>
            <a:r>
              <a:rPr lang="es-ES" sz="1200" kern="1200" dirty="0">
                <a:solidFill>
                  <a:schemeClr val="tx1"/>
                </a:solidFill>
                <a:effectLst/>
                <a:latin typeface="+mn-lt"/>
                <a:ea typeface="+mn-ea"/>
                <a:cs typeface="+mn-cs"/>
              </a:rPr>
              <a:t>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their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lipid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profile</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Although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overall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major</a:t>
            </a:r>
            <a:r>
              <a:rPr lang="es-ES" sz="1200" kern="1200" dirty="0">
                <a:solidFill>
                  <a:schemeClr val="tx1"/>
                </a:solidFill>
                <a:effectLst/>
                <a:latin typeface="+mn-lt"/>
                <a:ea typeface="+mn-ea"/>
                <a:cs typeface="+mn-cs"/>
              </a:rPr>
              <a:t> cardiovascular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has </a:t>
            </a:r>
            <a:r>
              <a:rPr lang="es-ES" sz="1200" kern="1200" dirty="0" err="1">
                <a:solidFill>
                  <a:schemeClr val="tx1"/>
                </a:solidFill>
                <a:effectLst/>
                <a:latin typeface="+mn-lt"/>
                <a:ea typeface="+mn-ea"/>
                <a:cs typeface="+mn-cs"/>
              </a:rPr>
              <a:t>been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recently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estimated</a:t>
            </a:r>
            <a:r>
              <a:rPr lang="es-ES" sz="1200" kern="1200" dirty="0">
                <a:solidFill>
                  <a:schemeClr val="tx1"/>
                </a:solidFill>
                <a:effectLst/>
                <a:latin typeface="+mn-lt"/>
                <a:ea typeface="+mn-ea"/>
                <a:cs typeface="+mn-cs"/>
              </a:rPr>
              <a:t> to be a 10% RR reduction,6</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ACCORD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low</a:t>
            </a:r>
            <a:r>
              <a:rPr lang="es-ES" sz="1200" kern="1200" dirty="0">
                <a:solidFill>
                  <a:schemeClr val="tx1"/>
                </a:solidFill>
                <a:effectLst/>
                <a:latin typeface="+mn-lt"/>
                <a:ea typeface="+mn-ea"/>
                <a:cs typeface="+mn-cs"/>
              </a:rPr>
              <a:t> HDL-C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underlined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potential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atherogenic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 patients.7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respect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important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note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able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total </a:t>
            </a:r>
            <a:r>
              <a:rPr lang="es-ES" sz="1200" kern="1200" dirty="0" err="1">
                <a:solidFill>
                  <a:schemeClr val="tx1"/>
                </a:solidFill>
                <a:effectLst/>
                <a:latin typeface="+mn-lt"/>
                <a:ea typeface="+mn-ea"/>
                <a:cs typeface="+mn-cs"/>
              </a:rPr>
              <a:t>mortality</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our</a:t>
            </a:r>
            <a:r>
              <a:rPr lang="es-ES" sz="1200" kern="1200" dirty="0">
                <a:solidFill>
                  <a:schemeClr val="tx1"/>
                </a:solidFill>
                <a:effectLst/>
                <a:latin typeface="+mn-lt"/>
                <a:ea typeface="+mn-ea"/>
                <a:cs typeface="+mn-cs"/>
              </a:rPr>
              <a:t> meta-</a:t>
            </a:r>
            <a:r>
              <a:rPr lang="es-ES" sz="1200" kern="1200" dirty="0" err="1">
                <a:solidFill>
                  <a:schemeClr val="tx1"/>
                </a:solidFill>
                <a:effectLst/>
                <a:latin typeface="+mn-lt"/>
                <a:ea typeface="+mn-ea"/>
                <a:cs typeface="+mn-cs"/>
              </a:rPr>
              <a:t>analysis</a:t>
            </a:r>
            <a:r>
              <a:rPr lang="es-ES" sz="1200" kern="1200" dirty="0">
                <a:solidFill>
                  <a:schemeClr val="tx1"/>
                </a:solidFill>
                <a:effectLst/>
                <a:latin typeface="+mn-lt"/>
                <a:ea typeface="+mn-ea"/>
                <a:cs typeface="+mn-cs"/>
              </a:rPr>
              <a:t>.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atherogenic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benefited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most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fibrate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therapy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30%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events</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ompared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17%–18% </a:t>
            </a:r>
            <a:r>
              <a:rPr lang="es-ES" sz="1200" kern="1200" dirty="0" err="1">
                <a:solidFill>
                  <a:schemeClr val="tx1"/>
                </a:solidFill>
                <a:effectLst/>
                <a:latin typeface="+mn-lt"/>
                <a:ea typeface="+mn-ea"/>
                <a:cs typeface="+mn-cs"/>
              </a:rPr>
              <a:t>decrease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isolated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low</a:t>
            </a:r>
            <a:r>
              <a:rPr lang="es-ES" sz="1200" kern="1200" dirty="0">
                <a:solidFill>
                  <a:schemeClr val="tx1"/>
                </a:solidFill>
                <a:effectLst/>
                <a:latin typeface="+mn-lt"/>
                <a:ea typeface="+mn-ea"/>
                <a:cs typeface="+mn-cs"/>
              </a:rPr>
              <a:t> HDL-C.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55</a:t>
            </a:fld>
            <a:endParaRPr lang="es-ES"/>
          </a:p>
        </p:txBody>
      </p:sp>
    </p:spTree>
    <p:extLst>
      <p:ext uri="{BB962C8B-B14F-4D97-AF65-F5344CB8AC3E}">
        <p14:creationId xmlns:p14="http://schemas.microsoft.com/office/powerpoint/2010/main" val="2729923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solidFill>
                  <a:srgbClr val="000000"/>
                </a:solidFill>
              </a:rPr>
              <a:t>Diferencia signifcativa en la magnitud del efecto de los fibratos </a:t>
            </a:r>
          </a:p>
          <a:p>
            <a:r>
              <a:rPr lang="es-CO" dirty="0">
                <a:solidFill>
                  <a:srgbClr val="000000"/>
                </a:solidFill>
              </a:rPr>
              <a:t>en la reducción el resgo cardiovascular en los subgrupos de dislipidemias </a:t>
            </a:r>
          </a:p>
          <a:p>
            <a:endParaRPr lang="es-CO" dirty="0"/>
          </a:p>
          <a:p>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 We found a significant difference in the magnitude of fibrate effect across dyslipidemia subgroups (P for between-group hetero- geneity = 0.0002). A greater effect size was found in patients with high triglyceride levels or atherogenic dyslipidemia phenotype where fibrates were estimated to reduce the cardiovascular risk by 28% [95% confidence interval (CI), 15% to 39%; P , 0.001] or 30% (95% CI, 19% to 40%, P , 0.0001), respectively, but only by 6% (95% CI, 22% to 13%, P = 0.13) in nonatherogenic dyslipidemia patients. </a:t>
            </a:r>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56</a:t>
            </a:fld>
            <a:endParaRPr lang="es-ES"/>
          </a:p>
        </p:txBody>
      </p:sp>
    </p:spTree>
    <p:extLst>
      <p:ext uri="{BB962C8B-B14F-4D97-AF65-F5344CB8AC3E}">
        <p14:creationId xmlns:p14="http://schemas.microsoft.com/office/powerpoint/2010/main" val="1066382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57</a:t>
            </a:fld>
            <a:endParaRPr lang="es-ES"/>
          </a:p>
        </p:txBody>
      </p:sp>
    </p:spTree>
    <p:extLst>
      <p:ext uri="{BB962C8B-B14F-4D97-AF65-F5344CB8AC3E}">
        <p14:creationId xmlns:p14="http://schemas.microsoft.com/office/powerpoint/2010/main" val="688138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n-3 fatty acids reduce TGs, but their effects on other lipoproteins are </a:t>
            </a:r>
            <a:endParaRPr lang="es-CO" dirty="0"/>
          </a:p>
          <a:p>
            <a:r>
              <a:rPr lang="es-CO" sz="1200" kern="1200" dirty="0">
                <a:solidFill>
                  <a:schemeClr val="tx1"/>
                </a:solidFill>
                <a:effectLst/>
                <a:latin typeface="+mn-lt"/>
                <a:ea typeface="+mn-ea"/>
                <a:cs typeface="+mn-cs"/>
              </a:rPr>
              <a:t>. trivial. More detailed data on clinical outcomes are needed to justify . 323 </a:t>
            </a:r>
            <a:endParaRPr lang="es-CO" dirty="0"/>
          </a:p>
          <a:p>
            <a:r>
              <a:rPr lang="es-CO" sz="1200" kern="1200" dirty="0">
                <a:solidFill>
                  <a:schemeClr val="tx1"/>
                </a:solidFill>
                <a:effectLst/>
                <a:latin typeface="+mn-lt"/>
                <a:ea typeface="+mn-ea"/>
                <a:cs typeface="+mn-cs"/>
              </a:rPr>
              <a:t>. wide use of prescription n-3 fatty acids. The recommended doses . of total EPA and DHA to lower TGs have varied between 2􏰀4 g/day. . Three recent studies in people with high TGs using EPA reported a . significant reduction in serum TG levels of up to 45% in a dose- . dependent manner.324􏰀326 The efficacy of omega-3 fatty acids in low- . ering serum TGs has also been reported in meta-analyses.157 . Recently, the EpanoVa fOr Lowering Very high triglyceridEs II . (EVOLVE II) trial confirmed the efficacy of omega-3 fatty acids in low- . ering serum TGs.327 </a:t>
            </a:r>
            <a:endParaRPr lang="es-CO" dirty="0"/>
          </a:p>
          <a:p>
            <a:endParaRPr lang="es-CO" dirty="0"/>
          </a:p>
          <a:p>
            <a:r>
              <a:rPr lang="es-CO" dirty="0"/>
              <a:t>++++++++++++++</a:t>
            </a:r>
          </a:p>
          <a:p>
            <a:r>
              <a:rPr lang="es-CO" dirty="0"/>
              <a:t>Guia de endocrinologia: </a:t>
            </a:r>
          </a:p>
          <a:p>
            <a:endParaRPr lang="es-CO"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he </a:t>
            </a:r>
            <a:r>
              <a:rPr lang="es-ES" sz="1200" kern="1200" dirty="0" err="1">
                <a:solidFill>
                  <a:schemeClr val="tx1"/>
                </a:solidFill>
                <a:effectLst/>
                <a:latin typeface="+mn-lt"/>
                <a:ea typeface="+mn-ea"/>
                <a:cs typeface="+mn-cs"/>
              </a:rPr>
              <a:t>long-chain</a:t>
            </a:r>
            <a:r>
              <a:rPr lang="es-ES" sz="1200" kern="1200" dirty="0">
                <a:solidFill>
                  <a:schemeClr val="tx1"/>
                </a:solidFill>
                <a:effectLst/>
                <a:latin typeface="+mn-lt"/>
                <a:ea typeface="+mn-ea"/>
                <a:cs typeface="+mn-cs"/>
              </a:rPr>
              <a:t> marine omega-3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eicosapen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taenoic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C20:5n-3 (EPA) and </a:t>
            </a:r>
            <a:r>
              <a:rPr lang="es-ES" sz="1200" kern="1200" dirty="0" err="1">
                <a:solidFill>
                  <a:schemeClr val="tx1"/>
                </a:solidFill>
                <a:effectLst/>
                <a:latin typeface="+mn-lt"/>
                <a:ea typeface="+mn-ea"/>
                <a:cs typeface="+mn-cs"/>
              </a:rPr>
              <a:t>docosahexaenoic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C22:6n-3 (DHA)] </a:t>
            </a:r>
            <a:r>
              <a:rPr lang="es-ES" sz="1200" kern="1200" dirty="0" err="1">
                <a:solidFill>
                  <a:schemeClr val="tx1"/>
                </a:solidFill>
                <a:effectLst/>
                <a:latin typeface="+mn-lt"/>
                <a:ea typeface="+mn-ea"/>
                <a:cs typeface="+mn-cs"/>
              </a:rPr>
              <a:t>lower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and postprandial </a:t>
            </a:r>
            <a:r>
              <a:rPr lang="es-ES" sz="1200" kern="1200" dirty="0" err="1">
                <a:solidFill>
                  <a:schemeClr val="tx1"/>
                </a:solidFill>
                <a:effectLst/>
                <a:latin typeface="+mn-lt"/>
                <a:ea typeface="+mn-ea"/>
                <a:cs typeface="+mn-cs"/>
              </a:rPr>
              <a:t>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in a </a:t>
            </a:r>
            <a:r>
              <a:rPr lang="es-ES" sz="1200" kern="1200" dirty="0" err="1">
                <a:solidFill>
                  <a:schemeClr val="tx1"/>
                </a:solidFill>
                <a:effectLst/>
                <a:latin typeface="+mn-lt"/>
                <a:ea typeface="+mn-ea"/>
                <a:cs typeface="+mn-cs"/>
              </a:rPr>
              <a:t>dose-dependent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fashion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Approximately</a:t>
            </a:r>
            <a:r>
              <a:rPr lang="es-ES" sz="1200" kern="1200" dirty="0">
                <a:solidFill>
                  <a:schemeClr val="tx1"/>
                </a:solidFill>
                <a:effectLst/>
                <a:latin typeface="+mn-lt"/>
                <a:ea typeface="+mn-ea"/>
                <a:cs typeface="+mn-cs"/>
              </a:rPr>
              <a:t> 3 to 4 g/d of EPA plus DHA are </a:t>
            </a:r>
            <a:r>
              <a:rPr lang="es-ES" sz="1200" kern="1200" dirty="0" err="1">
                <a:solidFill>
                  <a:schemeClr val="tx1"/>
                </a:solidFill>
                <a:effectLst/>
                <a:latin typeface="+mn-lt"/>
                <a:ea typeface="+mn-ea"/>
                <a:cs typeface="+mn-cs"/>
              </a:rPr>
              <a:t>necessary</a:t>
            </a:r>
            <a:r>
              <a:rPr lang="es-ES" sz="1200" kern="1200" dirty="0">
                <a:solidFill>
                  <a:schemeClr val="tx1"/>
                </a:solidFill>
                <a:effectLst/>
                <a:latin typeface="+mn-lt"/>
                <a:ea typeface="+mn-ea"/>
                <a:cs typeface="+mn-cs"/>
              </a:rPr>
              <a:t> to reduce </a:t>
            </a:r>
            <a:r>
              <a:rPr lang="es-ES" sz="1200" kern="1200" dirty="0" err="1">
                <a:solidFill>
                  <a:schemeClr val="tx1"/>
                </a:solidFill>
                <a:effectLst/>
                <a:latin typeface="+mn-lt"/>
                <a:ea typeface="+mn-ea"/>
                <a:cs typeface="+mn-cs"/>
              </a:rPr>
              <a:t>hyper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20–50%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HDL </a:t>
            </a:r>
            <a:r>
              <a:rPr lang="es-ES" sz="1200" kern="1200" dirty="0" err="1">
                <a:solidFill>
                  <a:schemeClr val="tx1"/>
                </a:solidFill>
                <a:effectLst/>
                <a:latin typeface="+mn-lt"/>
                <a:ea typeface="+mn-ea"/>
                <a:cs typeface="+mn-cs"/>
              </a:rPr>
              <a:t>cholesterol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mildly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5%.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reductions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can be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of LDL choles- </a:t>
            </a:r>
            <a:r>
              <a:rPr lang="es-ES" sz="1200" kern="1200" dirty="0" err="1">
                <a:solidFill>
                  <a:schemeClr val="tx1"/>
                </a:solidFill>
                <a:effectLst/>
                <a:latin typeface="+mn-lt"/>
                <a:ea typeface="+mn-ea"/>
                <a:cs typeface="+mn-cs"/>
              </a:rPr>
              <a:t>terol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due</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increased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conversion</a:t>
            </a:r>
            <a:r>
              <a:rPr lang="es-ES" sz="1200" kern="1200" dirty="0">
                <a:solidFill>
                  <a:schemeClr val="tx1"/>
                </a:solidFill>
                <a:effectLst/>
                <a:latin typeface="+mn-lt"/>
                <a:ea typeface="+mn-ea"/>
                <a:cs typeface="+mn-cs"/>
              </a:rPr>
              <a:t> of VLDL to LDL </a:t>
            </a:r>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To date, no </a:t>
            </a:r>
            <a:r>
              <a:rPr lang="es-ES" sz="1200" kern="1200" dirty="0" err="1">
                <a:solidFill>
                  <a:schemeClr val="tx1"/>
                </a:solidFill>
                <a:effectLst/>
                <a:latin typeface="+mn-lt"/>
                <a:ea typeface="+mn-ea"/>
                <a:cs typeface="+mn-cs"/>
              </a:rPr>
              <a:t>studies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high-dose</a:t>
            </a:r>
            <a:r>
              <a:rPr lang="es-ES" sz="1200" kern="1200" dirty="0">
                <a:solidFill>
                  <a:schemeClr val="tx1"/>
                </a:solidFill>
                <a:effectLst/>
                <a:latin typeface="+mn-lt"/>
                <a:ea typeface="+mn-ea"/>
                <a:cs typeface="+mn-cs"/>
              </a:rPr>
              <a:t> n-3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hyper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shown</a:t>
            </a:r>
            <a:r>
              <a:rPr lang="es-ES" sz="1200" kern="1200" dirty="0">
                <a:solidFill>
                  <a:schemeClr val="tx1"/>
                </a:solidFill>
                <a:effectLst/>
                <a:latin typeface="+mn-lt"/>
                <a:ea typeface="+mn-ea"/>
                <a:cs typeface="+mn-cs"/>
              </a:rPr>
              <a:t> a beneficial </a:t>
            </a:r>
            <a:r>
              <a:rPr lang="es-ES" sz="1200" kern="1200" dirty="0" err="1">
                <a:solidFill>
                  <a:schemeClr val="tx1"/>
                </a:solidFill>
                <a:effectLst/>
                <a:latin typeface="+mn-lt"/>
                <a:ea typeface="+mn-ea"/>
                <a:cs typeface="+mn-cs"/>
              </a:rPr>
              <a:t>cardio</a:t>
            </a:r>
            <a:r>
              <a:rPr lang="es-ES" sz="1200" kern="1200" dirty="0">
                <a:solidFill>
                  <a:schemeClr val="tx1"/>
                </a:solidFill>
                <a:effectLst/>
                <a:latin typeface="+mn-lt"/>
                <a:ea typeface="+mn-ea"/>
                <a:cs typeface="+mn-cs"/>
              </a:rPr>
              <a:t>- vascular </a:t>
            </a:r>
            <a:r>
              <a:rPr lang="es-ES" sz="1200" kern="1200" dirty="0" err="1">
                <a:solidFill>
                  <a:schemeClr val="tx1"/>
                </a:solidFill>
                <a:effectLst/>
                <a:latin typeface="+mn-lt"/>
                <a:ea typeface="+mn-ea"/>
                <a:cs typeface="+mn-cs"/>
              </a:rPr>
              <a:t>outcome</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Omega-3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e.g</a:t>
            </a:r>
            <a:r>
              <a:rPr lang="es-ES" sz="1200" i="1"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Lovaza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may</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considered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above</a:t>
            </a:r>
            <a:r>
              <a:rPr lang="es-ES" sz="1200" kern="1200" dirty="0">
                <a:solidFill>
                  <a:schemeClr val="tx1"/>
                </a:solidFill>
                <a:effectLst/>
                <a:latin typeface="+mn-lt"/>
                <a:ea typeface="+mn-ea"/>
                <a:cs typeface="+mn-cs"/>
              </a:rPr>
              <a:t> 1000 mg/dl. </a:t>
            </a:r>
            <a:r>
              <a:rPr lang="es-ES" sz="1200" kern="1200" dirty="0" err="1">
                <a:solidFill>
                  <a:schemeClr val="tx1"/>
                </a:solidFill>
                <a:effectLst/>
                <a:latin typeface="+mn-lt"/>
                <a:ea typeface="+mn-ea"/>
                <a:cs typeface="+mn-cs"/>
              </a:rPr>
              <a:t>Over-the-counter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preparations</a:t>
            </a:r>
            <a:r>
              <a:rPr lang="es-ES" sz="1200" kern="1200" dirty="0">
                <a:solidFill>
                  <a:schemeClr val="tx1"/>
                </a:solidFill>
                <a:effectLst/>
                <a:latin typeface="+mn-lt"/>
                <a:ea typeface="+mn-ea"/>
                <a:cs typeface="+mn-cs"/>
              </a:rPr>
              <a:t> of omega-3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variable </a:t>
            </a:r>
            <a:r>
              <a:rPr lang="es-ES" sz="1200" kern="1200" dirty="0" err="1">
                <a:solidFill>
                  <a:schemeClr val="tx1"/>
                </a:solidFill>
                <a:effectLst/>
                <a:latin typeface="+mn-lt"/>
                <a:ea typeface="+mn-ea"/>
                <a:cs typeface="+mn-cs"/>
              </a:rPr>
              <a:t>quantities</a:t>
            </a:r>
            <a:r>
              <a:rPr lang="es-ES" sz="1200" kern="1200" dirty="0">
                <a:solidFill>
                  <a:schemeClr val="tx1"/>
                </a:solidFill>
                <a:effectLst/>
                <a:latin typeface="+mn-lt"/>
                <a:ea typeface="+mn-ea"/>
                <a:cs typeface="+mn-cs"/>
              </a:rPr>
              <a:t> of EPA and DHA </a:t>
            </a:r>
            <a:r>
              <a:rPr lang="es-ES" sz="1200" kern="1200" dirty="0" err="1">
                <a:solidFill>
                  <a:schemeClr val="tx1"/>
                </a:solidFill>
                <a:effectLst/>
                <a:latin typeface="+mn-lt"/>
                <a:ea typeface="+mn-ea"/>
                <a:cs typeface="+mn-cs"/>
              </a:rPr>
              <a:t>rang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20 –50%, </a:t>
            </a:r>
            <a:r>
              <a:rPr lang="es-ES" sz="1200" kern="1200" dirty="0" err="1">
                <a:solidFill>
                  <a:schemeClr val="tx1"/>
                </a:solidFill>
                <a:effectLst/>
                <a:latin typeface="+mn-lt"/>
                <a:ea typeface="+mn-ea"/>
                <a:cs typeface="+mn-cs"/>
              </a:rPr>
              <a:t>depending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products</a:t>
            </a:r>
            <a:r>
              <a:rPr lang="es-ES" sz="1200" kern="1200" dirty="0">
                <a:solidFill>
                  <a:schemeClr val="tx1"/>
                </a:solidFill>
                <a:effectLst/>
                <a:latin typeface="+mn-lt"/>
                <a:ea typeface="+mn-ea"/>
                <a:cs typeface="+mn-cs"/>
              </a:rPr>
              <a:t>. </a:t>
            </a:r>
            <a:endParaRPr lang="es-ES" dirty="0"/>
          </a:p>
          <a:p>
            <a:endParaRPr lang="es-ES" dirty="0"/>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err="1">
                <a:solidFill>
                  <a:schemeClr val="tx1"/>
                </a:solidFill>
                <a:effectLst/>
                <a:latin typeface="+mn-lt"/>
                <a:ea typeface="+mn-ea"/>
                <a:cs typeface="+mn-cs"/>
              </a:rPr>
              <a:t>Side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large</a:t>
            </a:r>
            <a:r>
              <a:rPr lang="es-ES" sz="1200" kern="1200" dirty="0">
                <a:solidFill>
                  <a:schemeClr val="tx1"/>
                </a:solidFill>
                <a:effectLst/>
                <a:latin typeface="+mn-lt"/>
                <a:ea typeface="+mn-ea"/>
                <a:cs typeface="+mn-cs"/>
              </a:rPr>
              <a:t> doses of omega-3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fishy</a:t>
            </a:r>
            <a:r>
              <a:rPr lang="es-ES" sz="1200" kern="1200" dirty="0">
                <a:solidFill>
                  <a:schemeClr val="tx1"/>
                </a:solidFill>
                <a:effectLst/>
                <a:latin typeface="+mn-lt"/>
                <a:ea typeface="+mn-ea"/>
                <a:cs typeface="+mn-cs"/>
              </a:rPr>
              <a:t> taste and </a:t>
            </a:r>
            <a:r>
              <a:rPr lang="es-ES" sz="1200" kern="1200" dirty="0" err="1">
                <a:solidFill>
                  <a:schemeClr val="tx1"/>
                </a:solidFill>
                <a:effectLst/>
                <a:latin typeface="+mn-lt"/>
                <a:ea typeface="+mn-ea"/>
                <a:cs typeface="+mn-cs"/>
              </a:rPr>
              <a:t>burping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Beyond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impact</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ome</a:t>
            </a:r>
            <a:r>
              <a:rPr lang="es-ES" sz="1200" kern="1200" dirty="0">
                <a:solidFill>
                  <a:schemeClr val="tx1"/>
                </a:solidFill>
                <a:effectLst/>
                <a:latin typeface="+mn-lt"/>
                <a:ea typeface="+mn-ea"/>
                <a:cs typeface="+mn-cs"/>
              </a:rPr>
              <a:t>- ga-3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supplements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levels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intake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diets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rich</a:t>
            </a:r>
            <a:r>
              <a:rPr lang="es-ES" sz="1200" kern="1200" dirty="0">
                <a:solidFill>
                  <a:schemeClr val="tx1"/>
                </a:solidFill>
                <a:effectLst/>
                <a:latin typeface="+mn-lt"/>
                <a:ea typeface="+mn-ea"/>
                <a:cs typeface="+mn-cs"/>
              </a:rPr>
              <a:t> in n-3 </a:t>
            </a:r>
            <a:r>
              <a:rPr lang="es-ES" sz="1200" kern="1200" dirty="0" err="1">
                <a:solidFill>
                  <a:schemeClr val="tx1"/>
                </a:solidFill>
                <a:effectLst/>
                <a:latin typeface="+mn-lt"/>
                <a:ea typeface="+mn-ea"/>
                <a:cs typeface="+mn-cs"/>
              </a:rPr>
              <a:t>fatty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acids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resulted</a:t>
            </a:r>
            <a:r>
              <a:rPr lang="es-ES" sz="1200" kern="1200" dirty="0">
                <a:solidFill>
                  <a:schemeClr val="tx1"/>
                </a:solidFill>
                <a:effectLst/>
                <a:latin typeface="+mn-lt"/>
                <a:ea typeface="+mn-ea"/>
                <a:cs typeface="+mn-cs"/>
              </a:rPr>
              <a:t> in positive </a:t>
            </a:r>
            <a:r>
              <a:rPr lang="es-ES" sz="1200" kern="1200" dirty="0" err="1">
                <a:solidFill>
                  <a:schemeClr val="tx1"/>
                </a:solidFill>
                <a:effectLst/>
                <a:latin typeface="+mn-lt"/>
                <a:ea typeface="+mn-ea"/>
                <a:cs typeface="+mn-cs"/>
              </a:rPr>
              <a:t>out</a:t>
            </a:r>
            <a:r>
              <a:rPr lang="es-ES" sz="1200" kern="1200" dirty="0">
                <a:solidFill>
                  <a:schemeClr val="tx1"/>
                </a:solidFill>
                <a:effectLst/>
                <a:latin typeface="+mn-lt"/>
                <a:ea typeface="+mn-ea"/>
                <a:cs typeface="+mn-cs"/>
              </a:rPr>
              <a:t>- comes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regard</a:t>
            </a:r>
            <a:r>
              <a:rPr lang="es-ES" sz="1200" kern="1200" dirty="0">
                <a:solidFill>
                  <a:schemeClr val="tx1"/>
                </a:solidFill>
                <a:effectLst/>
                <a:latin typeface="+mn-lt"/>
                <a:ea typeface="+mn-ea"/>
                <a:cs typeface="+mn-cs"/>
              </a:rPr>
              <a:t> to cardiovascular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(182–184). </a:t>
            </a:r>
            <a:endParaRPr lang="es-ES"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58</a:t>
            </a:fld>
            <a:endParaRPr lang="es-ES"/>
          </a:p>
        </p:txBody>
      </p:sp>
    </p:spTree>
    <p:extLst>
      <p:ext uri="{BB962C8B-B14F-4D97-AF65-F5344CB8AC3E}">
        <p14:creationId xmlns:p14="http://schemas.microsoft.com/office/powerpoint/2010/main" val="1435523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double-blind, placebo-controlled trial involving patients with established cardiovascular disease or with diabetes and other risk factors, who had been receiving statin therapy and who had a fasting triglyceride level of 135 to 499 mg per deciliter (1.52 to 5.63 mmol per liter) and a low-density lipoprotein cholesterol level of 41 to 100 mg per deciliter (1.06 to 2.59 mmol per liter). The patients were randomly assigned to receive 2 g of icosapent ethyl twice daily (total daily dose, 4 g) or placebo. The primary endpointwasacompositeofcardiovasculardeath,nonfatalmyocardialinfarction,nonfatal stroke, coronary revascularization, or unstable angin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Primary objective: </a:t>
            </a:r>
            <a:r>
              <a:rPr lang="es-CO" sz="1200" kern="1200" dirty="0">
                <a:solidFill>
                  <a:schemeClr val="tx1"/>
                </a:solidFill>
                <a:effectLst/>
                <a:latin typeface="+mn-lt"/>
                <a:ea typeface="+mn-ea"/>
                <a:cs typeface="+mn-cs"/>
              </a:rPr>
              <a:t>To assess whether treatment with icosapent ethyl reduces ischemic events in statin-treated patients with high TG at elevated CV risk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primary end-point event occurred in 17.2% of the patients in the icosapent ethyl group, as compared with 22.0% of the patients in the placebo group (hazard ratio, 0.75; 95% confidence interval [CI], 0.68 to 0.83; P&lt;0.001)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Reduction of . Cardiovascular Events with EPA-Intervention Trial (REDUCE-IT)195 . aimed to evaluate the potential benefits of omega-3 oil (EPA) on SCVD outcomes in people with elevated serum TGs; the trial enrolled 􏰃8000 patients on statin therapy, with LDL-C levels between 1.0􏰀2.6 mmol/L (41􏰀100 mg/dL) and various CV risk fac- tors, including persistent elevated TGs between 1.7􏰀5.6 mmol/L (150􏰀499 mg/dL), and either established ASCVD or DM, and at least one other CV risk factor. Use of high doses (2 g b.i.d.) of EPA as com- pared with placebo (mineral oil) resulted in a 􏰃25% relative risk reduction (P &lt; 0.001) in major adverse CV events (MACE) </a:t>
            </a:r>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59</a:t>
            </a:fld>
            <a:endParaRPr lang="es-ES"/>
          </a:p>
        </p:txBody>
      </p:sp>
    </p:spTree>
    <p:extLst>
      <p:ext uri="{BB962C8B-B14F-4D97-AF65-F5344CB8AC3E}">
        <p14:creationId xmlns:p14="http://schemas.microsoft.com/office/powerpoint/2010/main" val="178387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DESENLACE PRIMARIO ocriio en 17.2% en el grupo de icopent coparado con 22% en el grupo paveco.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Ecnonraron que ene l analisis del tiempo al evento hubo una reduccion del 25% de evtnos en personas con tratamiento con 2gr dos veces al dia.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Numero a tratar de 21.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primary end-point event occurred in 17.2% of the patients in the icosapent ethyl group, as compared with 22.0% of the patients in the placebo group (hazard ratio, 0.75; 95% confidence interval [CI], 0.68 to 0.83; P&lt;0.001) </a:t>
            </a:r>
            <a:endParaRPr lang="es-CO" dirty="0"/>
          </a:p>
          <a:p>
            <a:endParaRPr lang="es-CO"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In REDUCE-IT, the risk of the primary composite end point of cardiovascular death, nonfatal myo- cardial infarction, nonfatal stroke, coronary re- vascularization, or unstable angina, assessed in a time-to-event analysis, was significantly lower, by 25%, among the patients who received 2 g of icosapent ethyl twice daily than among those who received placebo, corresponding to an abso- lute between-group difference of 4.8 percentage points in the rate of the end point and a number needed to treat of 21 </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60</a:t>
            </a:fld>
            <a:endParaRPr lang="es-ES"/>
          </a:p>
        </p:txBody>
      </p:sp>
    </p:spTree>
    <p:extLst>
      <p:ext uri="{BB962C8B-B14F-4D97-AF65-F5344CB8AC3E}">
        <p14:creationId xmlns:p14="http://schemas.microsoft.com/office/powerpoint/2010/main" val="256711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severe HTG has both </a:t>
            </a:r>
            <a:endParaRPr lang="es-CO" dirty="0">
              <a:effectLst/>
            </a:endParaRPr>
          </a:p>
          <a:p>
            <a:r>
              <a:rPr lang="es-CO" sz="1200" kern="1200" dirty="0">
                <a:solidFill>
                  <a:schemeClr val="tx1"/>
                </a:solidFill>
                <a:effectLst/>
                <a:latin typeface="+mn-lt"/>
                <a:ea typeface="+mn-ea"/>
                <a:cs typeface="+mn-cs"/>
              </a:rPr>
              <a:t>. monogenic and polygenic determinants. A tiny subset of these . patients (perhaps 2%) has monogenic chylomicronaemia or familial . chylomicronaemia syndrome (FCS, former Type 1), a rare form of . monogenic HTG with estimated prevalence of 1–10 in a million. </a:t>
            </a:r>
            <a:endParaRPr lang="es-CO" dirty="0"/>
          </a:p>
          <a:p>
            <a:endParaRPr lang="es-ES" dirty="0"/>
          </a:p>
          <a:p>
            <a:endParaRPr lang="es-ES" dirty="0"/>
          </a:p>
          <a:p>
            <a:endParaRPr lang="es-ES" dirty="0"/>
          </a:p>
          <a:p>
            <a:r>
              <a:rPr lang="es-ES" dirty="0"/>
              <a:t>CAUSAS:</a:t>
            </a:r>
            <a:r>
              <a:rPr lang="es-ES" baseline="0" dirty="0"/>
              <a:t> </a:t>
            </a:r>
          </a:p>
          <a:p>
            <a:r>
              <a:rPr lang="es-ES" baseline="0" dirty="0"/>
              <a:t>PRIMARIAS Y SECUNDARIAS </a:t>
            </a:r>
          </a:p>
          <a:p>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individuals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found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elevation</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fasting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triglycerides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evaluated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secondary</a:t>
            </a:r>
            <a:r>
              <a:rPr lang="es-ES" sz="1200" kern="1200" dirty="0">
                <a:solidFill>
                  <a:schemeClr val="tx1"/>
                </a:solidFill>
                <a:effectLst/>
                <a:latin typeface="+mn-lt"/>
                <a:ea typeface="+mn-ea"/>
                <a:cs typeface="+mn-cs"/>
              </a:rPr>
              <a:t> causes of </a:t>
            </a:r>
            <a:r>
              <a:rPr lang="es-ES" sz="1200" kern="1200" dirty="0" err="1">
                <a:solidFill>
                  <a:schemeClr val="tx1"/>
                </a:solidFill>
                <a:effectLst/>
                <a:latin typeface="+mn-lt"/>
                <a:ea typeface="+mn-ea"/>
                <a:cs typeface="+mn-cs"/>
              </a:rPr>
              <a:t>hyperlipidemia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including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endocrine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conditions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medications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Treatment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should</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focused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secondary</a:t>
            </a:r>
            <a:r>
              <a:rPr lang="es-ES" sz="1200" kern="1200" dirty="0">
                <a:solidFill>
                  <a:schemeClr val="tx1"/>
                </a:solidFill>
                <a:effectLst/>
                <a:latin typeface="+mn-lt"/>
                <a:ea typeface="+mn-ea"/>
                <a:cs typeface="+mn-cs"/>
              </a:rPr>
              <a:t> causes (1/QQEE). </a:t>
            </a:r>
          </a:p>
          <a:p>
            <a:endParaRPr lang="es-ES" sz="1200" kern="1200" dirty="0">
              <a:solidFill>
                <a:schemeClr val="tx1"/>
              </a:solidFill>
              <a:effectLst/>
              <a:latin typeface="+mn-lt"/>
              <a:ea typeface="+mn-ea"/>
              <a:cs typeface="+mn-cs"/>
            </a:endParaRPr>
          </a:p>
          <a:p>
            <a:endParaRPr lang="es-ES" dirty="0"/>
          </a:p>
          <a:p>
            <a:r>
              <a:rPr lang="es-ES" sz="1200" kern="1200" dirty="0">
                <a:solidFill>
                  <a:schemeClr val="tx1"/>
                </a:solidFill>
                <a:effectLst/>
                <a:latin typeface="+mn-lt"/>
                <a:ea typeface="+mn-ea"/>
                <a:cs typeface="+mn-cs"/>
              </a:rPr>
              <a:t>2.2.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primary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pertriglyceridemia</a:t>
            </a:r>
            <a:r>
              <a:rPr lang="es-ES" sz="1200" kern="1200" dirty="0">
                <a:solidFill>
                  <a:schemeClr val="tx1"/>
                </a:solidFill>
                <a:effectLst/>
                <a:latin typeface="+mn-lt"/>
                <a:ea typeface="+mn-ea"/>
                <a:cs typeface="+mn-cs"/>
              </a:rPr>
              <a:t> be </a:t>
            </a:r>
            <a:r>
              <a:rPr lang="es-ES" sz="1200" kern="1200" dirty="0" err="1">
                <a:solidFill>
                  <a:schemeClr val="tx1"/>
                </a:solidFill>
                <a:effectLst/>
                <a:latin typeface="+mn-lt"/>
                <a:ea typeface="+mn-ea"/>
                <a:cs typeface="+mn-cs"/>
              </a:rPr>
              <a:t>assessed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factors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such</a:t>
            </a:r>
            <a:r>
              <a:rPr lang="es-ES" sz="1200" kern="1200" dirty="0">
                <a:solidFill>
                  <a:schemeClr val="tx1"/>
                </a:solidFill>
                <a:effectLst/>
                <a:latin typeface="+mn-lt"/>
                <a:ea typeface="+mn-ea"/>
                <a:cs typeface="+mn-cs"/>
              </a:rPr>
              <a:t> as central </a:t>
            </a:r>
            <a:r>
              <a:rPr lang="es-ES" sz="1200" kern="1200" dirty="0" err="1">
                <a:solidFill>
                  <a:schemeClr val="tx1"/>
                </a:solidFill>
                <a:effectLst/>
                <a:latin typeface="+mn-lt"/>
                <a:ea typeface="+mn-ea"/>
                <a:cs typeface="+mn-cs"/>
              </a:rPr>
              <a:t>obesity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hypertension</a:t>
            </a:r>
            <a:r>
              <a:rPr lang="es-ES" sz="1200" kern="1200" dirty="0">
                <a:solidFill>
                  <a:schemeClr val="tx1"/>
                </a:solidFill>
                <a:effectLst/>
                <a:latin typeface="+mn-lt"/>
                <a:ea typeface="+mn-ea"/>
                <a:cs typeface="+mn-cs"/>
              </a:rPr>
              <a:t>, ab- </a:t>
            </a:r>
            <a:r>
              <a:rPr lang="es-ES" sz="1200" kern="1200" dirty="0" err="1">
                <a:solidFill>
                  <a:schemeClr val="tx1"/>
                </a:solidFill>
                <a:effectLst/>
                <a:latin typeface="+mn-lt"/>
                <a:ea typeface="+mn-ea"/>
                <a:cs typeface="+mn-cs"/>
              </a:rPr>
              <a:t>normalities</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glucose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metabolism</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liver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dysfunc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tion</a:t>
            </a:r>
            <a:r>
              <a:rPr lang="es-ES" sz="1200" kern="1200" dirty="0">
                <a:solidFill>
                  <a:schemeClr val="tx1"/>
                </a:solidFill>
                <a:effectLst/>
                <a:latin typeface="+mn-lt"/>
                <a:ea typeface="+mn-ea"/>
                <a:cs typeface="+mn-cs"/>
              </a:rPr>
              <a:t> (1/QQEE). </a:t>
            </a:r>
            <a:endParaRPr lang="es-ES" dirty="0"/>
          </a:p>
          <a:p>
            <a:r>
              <a:rPr lang="es-ES" sz="1200" kern="1200" dirty="0">
                <a:solidFill>
                  <a:schemeClr val="tx1"/>
                </a:solidFill>
                <a:effectLst/>
                <a:latin typeface="+mn-lt"/>
                <a:ea typeface="+mn-ea"/>
                <a:cs typeface="+mn-cs"/>
              </a:rPr>
              <a:t>2.3.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clinicians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evaluate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primary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hypertriglyceridemia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family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history</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dyslipidemia</a:t>
            </a:r>
            <a:r>
              <a:rPr lang="es-ES" sz="1200" kern="1200" dirty="0">
                <a:solidFill>
                  <a:schemeClr val="tx1"/>
                </a:solidFill>
                <a:effectLst/>
                <a:latin typeface="+mn-lt"/>
                <a:ea typeface="+mn-ea"/>
                <a:cs typeface="+mn-cs"/>
              </a:rPr>
              <a:t> and cardiovascular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genetic</a:t>
            </a:r>
            <a:r>
              <a:rPr lang="es-ES" sz="1200" kern="1200" dirty="0">
                <a:solidFill>
                  <a:schemeClr val="tx1"/>
                </a:solidFill>
                <a:effectLst/>
                <a:latin typeface="+mn-lt"/>
                <a:ea typeface="+mn-ea"/>
                <a:cs typeface="+mn-cs"/>
              </a:rPr>
              <a:t> causes and </a:t>
            </a:r>
            <a:r>
              <a:rPr lang="es-ES" sz="1200" kern="1200" dirty="0" err="1">
                <a:solidFill>
                  <a:schemeClr val="tx1"/>
                </a:solidFill>
                <a:effectLst/>
                <a:latin typeface="+mn-lt"/>
                <a:ea typeface="+mn-ea"/>
                <a:cs typeface="+mn-cs"/>
              </a:rPr>
              <a:t>future</a:t>
            </a:r>
            <a:r>
              <a:rPr lang="es-ES" sz="1200" kern="1200" dirty="0">
                <a:solidFill>
                  <a:schemeClr val="tx1"/>
                </a:solidFill>
                <a:effectLst/>
                <a:latin typeface="+mn-lt"/>
                <a:ea typeface="+mn-ea"/>
                <a:cs typeface="+mn-cs"/>
              </a:rPr>
              <a:t> cardiovascular </a:t>
            </a:r>
            <a:r>
              <a:rPr lang="es-ES" sz="1200" kern="1200" dirty="0" err="1">
                <a:solidFill>
                  <a:schemeClr val="tx1"/>
                </a:solidFill>
                <a:effectLst/>
                <a:latin typeface="+mn-lt"/>
                <a:ea typeface="+mn-ea"/>
                <a:cs typeface="+mn-cs"/>
              </a:rPr>
              <a:t>risk</a:t>
            </a:r>
            <a:r>
              <a:rPr lang="es-ES" sz="1200" kern="1200" dirty="0">
                <a:solidFill>
                  <a:schemeClr val="tx1"/>
                </a:solidFill>
                <a:effectLst/>
                <a:latin typeface="+mn-lt"/>
                <a:ea typeface="+mn-ea"/>
                <a:cs typeface="+mn-cs"/>
              </a:rPr>
              <a:t> </a:t>
            </a:r>
            <a:endParaRPr lang="es-ES" dirty="0"/>
          </a:p>
          <a:p>
            <a:endParaRPr lang="es-ES" dirty="0"/>
          </a:p>
        </p:txBody>
      </p:sp>
      <p:sp>
        <p:nvSpPr>
          <p:cNvPr id="4" name="Marcador de número de diapositiva 3"/>
          <p:cNvSpPr>
            <a:spLocks noGrp="1"/>
          </p:cNvSpPr>
          <p:nvPr>
            <p:ph type="sldNum" sz="quarter" idx="10"/>
          </p:nvPr>
        </p:nvSpPr>
        <p:spPr/>
        <p:txBody>
          <a:bodyPr/>
          <a:lstStyle/>
          <a:p>
            <a:fld id="{8100ABA7-CC93-B244-9F12-98FFD5417B32}" type="slidenum">
              <a:rPr lang="es-ES" smtClean="0"/>
              <a:t>6</a:t>
            </a:fld>
            <a:endParaRPr lang="es-ES"/>
          </a:p>
        </p:txBody>
      </p:sp>
    </p:spTree>
    <p:extLst>
      <p:ext uri="{BB962C8B-B14F-4D97-AF65-F5344CB8AC3E}">
        <p14:creationId xmlns:p14="http://schemas.microsoft.com/office/powerpoint/2010/main" val="38008023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Este es el estduio streng que evaluara el omega 3 carboxilo en paceintes con perfil de dislipidemia aterogenica y su obejetico es la educcion de eventos cardivasculares.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YA terminaron su reclitamiento y estamos esperando sus reusltados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STRENGTH wiill examine whether Epanova 4 g daily reduces the rate of cardiovascular events in statin‐treated patients with hypertriglyceridemia and low levels of HDL‐C at high risk for developing cardiovascular events.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STRENGTH is a randomized, double‐blind, placebo‐controlled trial. Patients had a triglyceride level ≥ 180 to &lt;500 mg/dL and HDL‐C &lt; 42 mg/dL (men) or &lt; 47 mg/dL (women) in the presence of either (1) established atherosclerotic cardiovascular disease, (2) diabetes with one additional risk factor, or (3) were other high‐risk primary prevention patients, based on age and risk factor assessment. Patients should be treated with a statin, for &gt;4 weeks, and have LDL‐C &lt; 100 mg/dL, but were also eligible if LDL‐C was ≥100 mg/dL while on maximum tolerated statin therapy.</a:t>
            </a:r>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61</a:t>
            </a:fld>
            <a:endParaRPr lang="es-ES"/>
          </a:p>
        </p:txBody>
      </p:sp>
    </p:spTree>
    <p:extLst>
      <p:ext uri="{BB962C8B-B14F-4D97-AF65-F5344CB8AC3E}">
        <p14:creationId xmlns:p14="http://schemas.microsoft.com/office/powerpoint/2010/main" val="30881285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0" i="0" u="none" strike="noStrike" kern="1200" dirty="0">
                <a:solidFill>
                  <a:schemeClr val="tx1"/>
                </a:solidFill>
                <a:effectLst/>
                <a:latin typeface="+mn-lt"/>
                <a:ea typeface="+mn-ea"/>
                <a:cs typeface="+mn-cs"/>
              </a:rPr>
              <a:t>Volanesorsen, an apolipoprotein C-III antisense oligonucleotide, has been reported to decrease plasma apolipoprotein C-III, a risk factor for cardiovascular disease, and decrease TG levels. </a:t>
            </a:r>
          </a:p>
          <a:p>
            <a:r>
              <a:rPr lang="es-CO" sz="1200" b="0" i="0" u="none" strike="noStrike" kern="1200" dirty="0">
                <a:solidFill>
                  <a:schemeClr val="tx1"/>
                </a:solidFill>
                <a:effectLst/>
                <a:latin typeface="+mn-lt"/>
                <a:ea typeface="+mn-ea"/>
                <a:cs typeface="+mn-cs"/>
              </a:rPr>
              <a:t>In the APPROACH trial, 66 patients with familial chylomicronemia syndrome (see </a:t>
            </a:r>
            <a:r>
              <a:rPr lang="es-CO" sz="1200" b="0" i="0" u="sng" kern="1200" dirty="0">
                <a:solidFill>
                  <a:schemeClr val="tx1"/>
                </a:solidFill>
                <a:effectLst/>
                <a:latin typeface="+mn-lt"/>
                <a:ea typeface="+mn-ea"/>
                <a:cs typeface="+mn-cs"/>
                <a:hlinkClick r:id="rId3"/>
              </a:rPr>
              <a:t>'Etiology'</a:t>
            </a:r>
            <a:r>
              <a:rPr lang="es-CO" sz="1200" b="0" i="0" u="none" strike="noStrike" kern="1200" dirty="0">
                <a:solidFill>
                  <a:schemeClr val="tx1"/>
                </a:solidFill>
                <a:effectLst/>
                <a:latin typeface="+mn-lt"/>
                <a:ea typeface="+mn-ea"/>
                <a:cs typeface="+mn-cs"/>
              </a:rPr>
              <a:t> above) were randomly assigned to volanesorsen (300 mg subcutaneously once a week) or placebo. Volanesorsen lowered TG levels below 750 mg/dL in 77 percent of patients at three months, compared with 10 percent of patients taking placebo . </a:t>
            </a:r>
          </a:p>
          <a:p>
            <a:r>
              <a:rPr lang="es-CO" sz="1200" b="0" i="0" u="none" strike="noStrike" kern="1200" dirty="0">
                <a:solidFill>
                  <a:schemeClr val="tx1"/>
                </a:solidFill>
                <a:effectLst/>
                <a:latin typeface="+mn-lt"/>
                <a:ea typeface="+mn-ea"/>
                <a:cs typeface="+mn-cs"/>
              </a:rPr>
              <a:t>However, adverse side effects of thrombocytopenia and injection-site reactions were common in the treatment group and absent in the placebo group. The development of N-acetyl-galactosamine antisense oligonucleotide conjugates for delivery to the liver appears to eliminate the thrombocytopenic risk [</a:t>
            </a:r>
            <a:r>
              <a:rPr lang="es-CO" sz="1200" b="0" i="0" u="sng" kern="1200" dirty="0">
                <a:solidFill>
                  <a:schemeClr val="tx1"/>
                </a:solidFill>
                <a:effectLst/>
                <a:latin typeface="+mn-lt"/>
                <a:ea typeface="+mn-ea"/>
                <a:cs typeface="+mn-cs"/>
                <a:hlinkClick r:id="rId4"/>
              </a:rPr>
              <a:t>153</a:t>
            </a:r>
            <a:r>
              <a:rPr lang="es-CO" sz="1200" b="0" i="0" u="none" strike="noStrike" kern="1200" dirty="0">
                <a:solidFill>
                  <a:schemeClr val="tx1"/>
                </a:solidFill>
                <a:effectLst/>
                <a:latin typeface="+mn-lt"/>
                <a:ea typeface="+mn-ea"/>
                <a:cs typeface="+mn-cs"/>
              </a:rPr>
              <a:t>]. The drug is not approved for use.</a:t>
            </a: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62</a:t>
            </a:fld>
            <a:endParaRPr lang="es-ES"/>
          </a:p>
        </p:txBody>
      </p:sp>
    </p:spTree>
    <p:extLst>
      <p:ext uri="{BB962C8B-B14F-4D97-AF65-F5344CB8AC3E}">
        <p14:creationId xmlns:p14="http://schemas.microsoft.com/office/powerpoint/2010/main" val="903457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ANGPTL3 is a genetically validated target for HTG to reduce . ASCVD risk.11,77–79 </a:t>
            </a:r>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monoclonal antibody evinacumab and ASO . IONIS-ANGPTL3-LRx reduce angiopoietin-like protein 3 . (ANGPTL3), a liver-derived protein that regulates lipid metabolism . through incompletely defined mechanisms. Anti-ANGPTL3 therapies . reduce both severely elevated TG and severely elevated LDL-C (fa- . milial hypercholesterolaemia). In dose-finding studies, evinacumab . reduced both TG and LDL-C by up to 75% and 23%, respectively; . the latter effect appears to be independent of the LDL receptor path- . way.80 Among homozygous familial hypercholesterolaemia patients, . evinacumab reduced LDL-C, TG and HDL-C by 49%, 47%, and 36%, . respectively.81</a:t>
            </a:r>
            <a:br>
              <a:rPr lang="es-CO" sz="1200" kern="1200" dirty="0">
                <a:solidFill>
                  <a:schemeClr val="tx1"/>
                </a:solidFill>
                <a:effectLst/>
                <a:latin typeface="+mn-lt"/>
                <a:ea typeface="+mn-ea"/>
                <a:cs typeface="+mn-cs"/>
              </a:rPr>
            </a:br>
            <a:endParaRPr lang="es-CO" dirty="0"/>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63</a:t>
            </a:fld>
            <a:endParaRPr lang="es-ES"/>
          </a:p>
        </p:txBody>
      </p:sp>
    </p:spTree>
    <p:extLst>
      <p:ext uri="{BB962C8B-B14F-4D97-AF65-F5344CB8AC3E}">
        <p14:creationId xmlns:p14="http://schemas.microsoft.com/office/powerpoint/2010/main" val="19047684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64</a:t>
            </a:fld>
            <a:endParaRPr lang="es-ES"/>
          </a:p>
        </p:txBody>
      </p:sp>
    </p:spTree>
    <p:extLst>
      <p:ext uri="{BB962C8B-B14F-4D97-AF65-F5344CB8AC3E}">
        <p14:creationId xmlns:p14="http://schemas.microsoft.com/office/powerpoint/2010/main" val="3504380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Estatinas com primera linea para disminuir el riesgo caridovascular en paceinte con TG &gt; 200</a:t>
            </a:r>
          </a:p>
          <a:p>
            <a:r>
              <a:rPr lang="es-CO" dirty="0"/>
              <a:t>Alto riesgo con TG 135 – 499, a pesar del tto con estatinas, acido icosapentico 4gr al dia se puede considerar </a:t>
            </a:r>
          </a:p>
          <a:p>
            <a:r>
              <a:rPr lang="es-CO" dirty="0"/>
              <a:t>En prevencion primaria, pacientes con metas de LDL con TG &gt; 200mg/dl. Fenofibrato se puede considerar en combinacion con estatinas </a:t>
            </a:r>
          </a:p>
          <a:p>
            <a:r>
              <a:rPr lang="es-CO" dirty="0"/>
              <a:t>En alto riesgo LDL en metas pero TG &gt; 200, fnofibrato se considera en combinacion con esttinas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65</a:t>
            </a:fld>
            <a:endParaRPr lang="es-ES"/>
          </a:p>
        </p:txBody>
      </p:sp>
    </p:spTree>
    <p:extLst>
      <p:ext uri="{BB962C8B-B14F-4D97-AF65-F5344CB8AC3E}">
        <p14:creationId xmlns:p14="http://schemas.microsoft.com/office/powerpoint/2010/main" val="18489989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Estatinas com primera linea para disminuir el riesgo caridovascular en paceinte con TG &gt; 200</a:t>
            </a:r>
          </a:p>
          <a:p>
            <a:r>
              <a:rPr lang="es-CO" dirty="0"/>
              <a:t>Alto riesgo con TG 135 – 499, a pesar del tto con estatinas, acido icosapentico 4gr al dia se puede considerar </a:t>
            </a:r>
          </a:p>
          <a:p>
            <a:r>
              <a:rPr lang="es-CO" dirty="0"/>
              <a:t>En prevencion primaria, pacientes con metas de LDL con TG &gt; 200mg/dl. Fenofibrato se puede considerar en combinacion con estatinas </a:t>
            </a:r>
          </a:p>
          <a:p>
            <a:r>
              <a:rPr lang="es-CO" dirty="0"/>
              <a:t>En alto riesgo LDL en metas pero TG &gt; 200, fnofibrato se considera en combinacion con esttinas </a:t>
            </a:r>
          </a:p>
          <a:p>
            <a:endParaRPr lang="es-CO" dirty="0"/>
          </a:p>
        </p:txBody>
      </p:sp>
      <p:sp>
        <p:nvSpPr>
          <p:cNvPr id="4" name="Marcador de número de diapositiva 3"/>
          <p:cNvSpPr>
            <a:spLocks noGrp="1"/>
          </p:cNvSpPr>
          <p:nvPr>
            <p:ph type="sldNum" sz="quarter" idx="5"/>
          </p:nvPr>
        </p:nvSpPr>
        <p:spPr/>
        <p:txBody>
          <a:bodyPr/>
          <a:lstStyle/>
          <a:p>
            <a:fld id="{8100ABA7-CC93-B244-9F12-98FFD5417B32}" type="slidenum">
              <a:rPr lang="es-ES" smtClean="0"/>
              <a:t>66</a:t>
            </a:fld>
            <a:endParaRPr lang="es-ES"/>
          </a:p>
        </p:txBody>
      </p:sp>
    </p:spTree>
    <p:extLst>
      <p:ext uri="{BB962C8B-B14F-4D97-AF65-F5344CB8AC3E}">
        <p14:creationId xmlns:p14="http://schemas.microsoft.com/office/powerpoint/2010/main" val="1566095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La scoeiad de endocrinologia nos trae estas recomendaciones de xperotos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67</a:t>
            </a:fld>
            <a:endParaRPr lang="es-ES"/>
          </a:p>
        </p:txBody>
      </p:sp>
    </p:spTree>
    <p:extLst>
      <p:ext uri="{BB962C8B-B14F-4D97-AF65-F5344CB8AC3E}">
        <p14:creationId xmlns:p14="http://schemas.microsoft.com/office/powerpoint/2010/main" val="33516145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Pacientes 150 – 885: solo se recomienda tratamiento en pacentes con alto riesgo cardiovascular. </a:t>
            </a:r>
          </a:p>
          <a:p>
            <a:r>
              <a:rPr lang="es-CO" dirty="0"/>
              <a:t>dEBEN tener estatinas si esta indicaco </a:t>
            </a:r>
          </a:p>
          <a:p>
            <a:r>
              <a:rPr lang="es-CO" dirty="0"/>
              <a:t>Se recomienda el EPA 4 gr ( estudio REDUC IT ) </a:t>
            </a:r>
          </a:p>
          <a:p>
            <a:endParaRPr lang="es-CO" dirty="0"/>
          </a:p>
          <a:p>
            <a:pPr marL="171450" indent="-171450">
              <a:buFont typeface="Wingdings" pitchFamily="2" charset="2"/>
              <a:buChar char="Ø"/>
            </a:pPr>
            <a:r>
              <a:rPr lang="es-CO" dirty="0"/>
              <a:t>885: prevencion de pacnratitis </a:t>
            </a:r>
          </a:p>
          <a:p>
            <a:pPr marL="171450" indent="-171450">
              <a:buFont typeface="Wingdings" pitchFamily="2" charset="2"/>
              <a:buChar char="Ø"/>
            </a:pPr>
            <a:r>
              <a:rPr lang="es-CO" dirty="0"/>
              <a:t>Se pude considerar inicar terapia sen niveles de 500 o menor si ya tuvo un episidoo previo </a:t>
            </a:r>
          </a:p>
          <a:p>
            <a:pPr marL="171450" indent="-171450">
              <a:buFont typeface="Wingdings" pitchFamily="2" charset="2"/>
              <a:buChar char="Ø"/>
            </a:pPr>
            <a:r>
              <a:rPr lang="es-CO" dirty="0"/>
              <a:t>Se icniiar con fenofibrato </a:t>
            </a:r>
          </a:p>
          <a:p>
            <a:pPr marL="171450" indent="-171450">
              <a:buFont typeface="Wingdings" pitchFamily="2" charset="2"/>
              <a:buChar char="Ø"/>
            </a:pPr>
            <a:r>
              <a:rPr lang="es-CO" dirty="0"/>
              <a:t>sE BUSCAN  metas &lt; 500 </a:t>
            </a:r>
          </a:p>
          <a:p>
            <a:pPr marL="171450" indent="-171450">
              <a:buFont typeface="Wingdings" pitchFamily="2" charset="2"/>
              <a:buChar char="Ø"/>
            </a:pPr>
            <a:r>
              <a:rPr lang="es-CO" dirty="0"/>
              <a:t>Pancratitis recurrente con fibrato y hiertriglceridemia ersiten: se buscan una reduccion estrica de carbohydratos, acohl cero, restrccion calorica,para tener epso ideal, se le aidicopna omega 3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68</a:t>
            </a:fld>
            <a:endParaRPr lang="es-ES"/>
          </a:p>
        </p:txBody>
      </p:sp>
    </p:spTree>
    <p:extLst>
      <p:ext uri="{BB962C8B-B14F-4D97-AF65-F5344CB8AC3E}">
        <p14:creationId xmlns:p14="http://schemas.microsoft.com/office/powerpoint/2010/main" val="4237899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Hay muchos estudios con fibratos que resaldar el imapcto el riesgo cardiovascular y otro no, se eseprar el nuevo estudio de pemfibrato </a:t>
            </a:r>
          </a:p>
          <a:p>
            <a:r>
              <a:rPr lang="es-CO" dirty="0"/>
              <a:t>NO queda duda que en los paceintes con aterogenica con riesgo residaul si hay un impacto </a:t>
            </a:r>
          </a:p>
          <a:p>
            <a:endParaRPr lang="es-CO" dirty="0"/>
          </a:p>
          <a:p>
            <a:r>
              <a:rPr lang="es-CO" dirty="0"/>
              <a:t>Todavia no es claro el beneficio de fibratos en disminucion del reisgo cardiovacular </a:t>
            </a:r>
          </a:p>
          <a:p>
            <a:r>
              <a:rPr lang="es-CO" dirty="0"/>
              <a:t>Si es el la dislipidmeia aterogenica con riesgo residucal </a:t>
            </a:r>
          </a:p>
          <a:p>
            <a:r>
              <a:rPr lang="es-CO" dirty="0"/>
              <a:t>Pancreatitis tambein hay riesgo en htg moderada </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70</a:t>
            </a:fld>
            <a:endParaRPr lang="es-ES"/>
          </a:p>
        </p:txBody>
      </p:sp>
    </p:spTree>
    <p:extLst>
      <p:ext uri="{BB962C8B-B14F-4D97-AF65-F5344CB8AC3E}">
        <p14:creationId xmlns:p14="http://schemas.microsoft.com/office/powerpoint/2010/main" val="324683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err="1"/>
              <a:t>Suspect</a:t>
            </a:r>
            <a:r>
              <a:rPr lang="es-ES" dirty="0"/>
              <a:t> </a:t>
            </a:r>
            <a:r>
              <a:rPr lang="es-ES" dirty="0" err="1"/>
              <a:t>familial</a:t>
            </a:r>
            <a:r>
              <a:rPr lang="es-ES" dirty="0"/>
              <a:t> </a:t>
            </a:r>
            <a:r>
              <a:rPr lang="es-ES" dirty="0" err="1"/>
              <a:t>hypercholesterolaemia</a:t>
            </a:r>
            <a:r>
              <a:rPr lang="es-ES" dirty="0"/>
              <a:t> (FH) as a </a:t>
            </a:r>
            <a:r>
              <a:rPr lang="es-ES" dirty="0" err="1"/>
              <a:t>possible</a:t>
            </a:r>
            <a:r>
              <a:rPr lang="es-ES" dirty="0"/>
              <a:t> diagnosis in </a:t>
            </a:r>
            <a:r>
              <a:rPr lang="es-ES" dirty="0" err="1"/>
              <a:t>adults</a:t>
            </a:r>
            <a:endParaRPr lang="es-ES" dirty="0"/>
          </a:p>
          <a:p>
            <a:r>
              <a:rPr lang="es-ES" dirty="0" err="1"/>
              <a:t>with</a:t>
            </a:r>
            <a:r>
              <a:rPr lang="es-ES" dirty="0"/>
              <a:t>:</a:t>
            </a:r>
          </a:p>
          <a:p>
            <a:r>
              <a:rPr lang="es-ES" dirty="0"/>
              <a:t>• a total </a:t>
            </a:r>
            <a:r>
              <a:rPr lang="es-ES" dirty="0" err="1"/>
              <a:t>cholesterol</a:t>
            </a:r>
            <a:r>
              <a:rPr lang="es-ES" dirty="0"/>
              <a:t> </a:t>
            </a:r>
            <a:r>
              <a:rPr lang="es-ES" dirty="0" err="1"/>
              <a:t>level</a:t>
            </a:r>
            <a:r>
              <a:rPr lang="es-ES" dirty="0"/>
              <a:t> </a:t>
            </a:r>
            <a:r>
              <a:rPr lang="es-ES" dirty="0" err="1"/>
              <a:t>greater</a:t>
            </a:r>
            <a:r>
              <a:rPr lang="es-ES" dirty="0"/>
              <a:t> </a:t>
            </a:r>
            <a:r>
              <a:rPr lang="es-ES" dirty="0" err="1"/>
              <a:t>than</a:t>
            </a:r>
            <a:r>
              <a:rPr lang="es-ES" dirty="0"/>
              <a:t> 7.5 </a:t>
            </a:r>
            <a:r>
              <a:rPr lang="es-ES" dirty="0" err="1"/>
              <a:t>mmol</a:t>
            </a:r>
            <a:r>
              <a:rPr lang="es-ES" dirty="0"/>
              <a:t>/l </a:t>
            </a:r>
            <a:r>
              <a:rPr lang="es-ES" dirty="0" err="1"/>
              <a:t>or</a:t>
            </a:r>
            <a:endParaRPr lang="es-ES" dirty="0"/>
          </a:p>
          <a:p>
            <a:r>
              <a:rPr lang="es-ES" dirty="0"/>
              <a:t>• a personal </a:t>
            </a:r>
            <a:r>
              <a:rPr lang="es-ES" dirty="0" err="1"/>
              <a:t>or</a:t>
            </a:r>
            <a:r>
              <a:rPr lang="es-ES" dirty="0"/>
              <a:t> </a:t>
            </a:r>
            <a:r>
              <a:rPr lang="es-ES" dirty="0" err="1"/>
              <a:t>family</a:t>
            </a:r>
            <a:r>
              <a:rPr lang="es-ES" dirty="0"/>
              <a:t> </a:t>
            </a:r>
            <a:r>
              <a:rPr lang="es-ES" dirty="0" err="1"/>
              <a:t>history</a:t>
            </a:r>
            <a:r>
              <a:rPr lang="es-ES" dirty="0"/>
              <a:t> of </a:t>
            </a:r>
            <a:r>
              <a:rPr lang="es-ES" dirty="0" err="1"/>
              <a:t>premature</a:t>
            </a:r>
            <a:r>
              <a:rPr lang="es-ES" dirty="0"/>
              <a:t> </a:t>
            </a:r>
            <a:r>
              <a:rPr lang="es-ES" dirty="0" err="1"/>
              <a:t>coronary</a:t>
            </a:r>
            <a:r>
              <a:rPr lang="es-ES" dirty="0"/>
              <a:t> </a:t>
            </a:r>
            <a:r>
              <a:rPr lang="es-ES" dirty="0" err="1"/>
              <a:t>heart</a:t>
            </a:r>
            <a:r>
              <a:rPr lang="es-ES" dirty="0"/>
              <a:t> </a:t>
            </a:r>
            <a:r>
              <a:rPr lang="es-ES" dirty="0" err="1"/>
              <a:t>disease</a:t>
            </a:r>
            <a:r>
              <a:rPr lang="es-ES" dirty="0"/>
              <a:t> (</a:t>
            </a:r>
            <a:r>
              <a:rPr lang="es-ES" dirty="0" err="1"/>
              <a:t>an</a:t>
            </a:r>
            <a:r>
              <a:rPr lang="es-ES" dirty="0"/>
              <a:t> </a:t>
            </a:r>
            <a:r>
              <a:rPr lang="es-ES" dirty="0" err="1"/>
              <a:t>event</a:t>
            </a:r>
            <a:r>
              <a:rPr lang="es-ES" dirty="0"/>
              <a:t> </a:t>
            </a:r>
            <a:r>
              <a:rPr lang="es-ES" dirty="0" err="1"/>
              <a:t>before</a:t>
            </a:r>
            <a:endParaRPr lang="es-ES" dirty="0"/>
          </a:p>
          <a:p>
            <a:r>
              <a:rPr lang="es-ES" dirty="0"/>
              <a:t>60 </a:t>
            </a:r>
            <a:r>
              <a:rPr lang="es-ES" dirty="0" err="1"/>
              <a:t>years</a:t>
            </a:r>
            <a:r>
              <a:rPr lang="es-ES" dirty="0"/>
              <a:t> in </a:t>
            </a:r>
            <a:r>
              <a:rPr lang="es-ES" dirty="0" err="1"/>
              <a:t>an</a:t>
            </a:r>
            <a:r>
              <a:rPr lang="es-ES" dirty="0"/>
              <a:t> </a:t>
            </a:r>
            <a:r>
              <a:rPr lang="es-ES" dirty="0" err="1"/>
              <a:t>index</a:t>
            </a:r>
            <a:r>
              <a:rPr lang="es-ES" dirty="0"/>
              <a:t> individual </a:t>
            </a:r>
            <a:r>
              <a:rPr lang="es-ES" dirty="0" err="1"/>
              <a:t>or</a:t>
            </a:r>
            <a:r>
              <a:rPr lang="es-ES" dirty="0"/>
              <a:t> </a:t>
            </a:r>
            <a:r>
              <a:rPr lang="es-ES" dirty="0" err="1"/>
              <a:t>first-degree</a:t>
            </a:r>
            <a:r>
              <a:rPr lang="es-ES" dirty="0"/>
              <a:t> </a:t>
            </a:r>
            <a:r>
              <a:rPr lang="es-ES" dirty="0" err="1"/>
              <a:t>relative</a:t>
            </a:r>
            <a:r>
              <a:rPr lang="es-ES" dirty="0"/>
              <a:t>).</a:t>
            </a:r>
          </a:p>
          <a:p>
            <a:r>
              <a:rPr lang="es-ES" dirty="0" err="1"/>
              <a:t>younger</a:t>
            </a:r>
            <a:r>
              <a:rPr lang="es-ES" dirty="0"/>
              <a:t> </a:t>
            </a:r>
            <a:r>
              <a:rPr lang="es-ES" dirty="0" err="1"/>
              <a:t>than</a:t>
            </a:r>
            <a:r>
              <a:rPr lang="es-ES" dirty="0"/>
              <a:t> 30 </a:t>
            </a:r>
            <a:r>
              <a:rPr lang="es-ES" dirty="0" err="1"/>
              <a:t>years</a:t>
            </a:r>
            <a:r>
              <a:rPr lang="es-ES" dirty="0"/>
              <a:t>, </a:t>
            </a:r>
            <a:r>
              <a:rPr lang="es-ES" dirty="0" err="1"/>
              <a:t>with</a:t>
            </a:r>
            <a:r>
              <a:rPr lang="es-ES" dirty="0"/>
              <a:t> a total </a:t>
            </a:r>
            <a:r>
              <a:rPr lang="es-ES" dirty="0" err="1"/>
              <a:t>cholesterol</a:t>
            </a:r>
            <a:r>
              <a:rPr lang="es-ES" dirty="0"/>
              <a:t> </a:t>
            </a:r>
            <a:r>
              <a:rPr lang="es-ES" dirty="0" err="1"/>
              <a:t>concentration</a:t>
            </a:r>
            <a:r>
              <a:rPr lang="es-ES" dirty="0"/>
              <a:t> </a:t>
            </a:r>
            <a:r>
              <a:rPr lang="es-ES" dirty="0" err="1"/>
              <a:t>greater</a:t>
            </a:r>
            <a:r>
              <a:rPr lang="es-ES" dirty="0"/>
              <a:t> </a:t>
            </a:r>
            <a:r>
              <a:rPr lang="es-ES" dirty="0" err="1"/>
              <a:t>than</a:t>
            </a:r>
            <a:r>
              <a:rPr lang="es-ES" dirty="0"/>
              <a:t> 7.5 </a:t>
            </a:r>
            <a:r>
              <a:rPr lang="es-ES" dirty="0" err="1"/>
              <a:t>mmol</a:t>
            </a:r>
            <a:r>
              <a:rPr lang="es-ES" dirty="0"/>
              <a:t>/l</a:t>
            </a:r>
          </a:p>
          <a:p>
            <a:r>
              <a:rPr lang="es-ES" dirty="0"/>
              <a:t>and</a:t>
            </a:r>
          </a:p>
          <a:p>
            <a:r>
              <a:rPr lang="es-ES" dirty="0"/>
              <a:t>• 30 </a:t>
            </a:r>
            <a:r>
              <a:rPr lang="es-ES" dirty="0" err="1"/>
              <a:t>years</a:t>
            </a:r>
            <a:r>
              <a:rPr lang="es-ES" dirty="0"/>
              <a:t> </a:t>
            </a:r>
            <a:r>
              <a:rPr lang="es-ES" dirty="0" err="1"/>
              <a:t>or</a:t>
            </a:r>
            <a:r>
              <a:rPr lang="es-ES" dirty="0"/>
              <a:t> </a:t>
            </a:r>
            <a:r>
              <a:rPr lang="es-ES" dirty="0" err="1"/>
              <a:t>older</a:t>
            </a:r>
            <a:r>
              <a:rPr lang="es-ES" dirty="0"/>
              <a:t>, </a:t>
            </a:r>
            <a:r>
              <a:rPr lang="es-ES" dirty="0" err="1"/>
              <a:t>with</a:t>
            </a:r>
            <a:r>
              <a:rPr lang="es-ES" dirty="0"/>
              <a:t> a total </a:t>
            </a:r>
            <a:r>
              <a:rPr lang="es-ES" dirty="0" err="1"/>
              <a:t>cholesterol</a:t>
            </a:r>
            <a:r>
              <a:rPr lang="es-ES" dirty="0"/>
              <a:t> </a:t>
            </a:r>
            <a:r>
              <a:rPr lang="es-ES" dirty="0" err="1"/>
              <a:t>concentration</a:t>
            </a:r>
            <a:r>
              <a:rPr lang="es-ES" dirty="0"/>
              <a:t> </a:t>
            </a:r>
            <a:r>
              <a:rPr lang="es-ES" dirty="0" err="1"/>
              <a:t>greater</a:t>
            </a:r>
            <a:r>
              <a:rPr lang="es-ES" dirty="0"/>
              <a:t> </a:t>
            </a:r>
            <a:r>
              <a:rPr lang="es-ES" dirty="0" err="1"/>
              <a:t>than</a:t>
            </a:r>
            <a:r>
              <a:rPr lang="es-ES" dirty="0"/>
              <a:t> 9.0 </a:t>
            </a:r>
            <a:r>
              <a:rPr lang="es-ES" dirty="0" err="1"/>
              <a:t>mmol</a:t>
            </a:r>
            <a:r>
              <a:rPr lang="es-ES" dirty="0"/>
              <a:t>/l</a:t>
            </a:r>
          </a:p>
          <a:p>
            <a:r>
              <a:rPr lang="es-ES" dirty="0"/>
              <a:t>as </a:t>
            </a:r>
            <a:r>
              <a:rPr lang="es-ES" dirty="0" err="1"/>
              <a:t>these</a:t>
            </a:r>
            <a:r>
              <a:rPr lang="es-ES" dirty="0"/>
              <a:t> are </a:t>
            </a:r>
            <a:r>
              <a:rPr lang="es-ES" dirty="0" err="1"/>
              <a:t>the</a:t>
            </a:r>
            <a:r>
              <a:rPr lang="es-ES" dirty="0"/>
              <a:t> </a:t>
            </a:r>
            <a:r>
              <a:rPr lang="es-ES" dirty="0" err="1"/>
              <a:t>people</a:t>
            </a:r>
            <a:r>
              <a:rPr lang="es-ES" dirty="0"/>
              <a:t> </a:t>
            </a:r>
            <a:r>
              <a:rPr lang="es-ES" dirty="0" err="1"/>
              <a:t>who</a:t>
            </a:r>
            <a:r>
              <a:rPr lang="es-ES" dirty="0"/>
              <a:t> are at </a:t>
            </a:r>
            <a:r>
              <a:rPr lang="es-ES" dirty="0" err="1"/>
              <a:t>highest</a:t>
            </a:r>
            <a:r>
              <a:rPr lang="es-ES" dirty="0"/>
              <a:t> </a:t>
            </a:r>
            <a:r>
              <a:rPr lang="es-ES" dirty="0" err="1"/>
              <a:t>risk</a:t>
            </a:r>
            <a:r>
              <a:rPr lang="es-ES" dirty="0"/>
              <a:t> of FH.</a:t>
            </a:r>
          </a:p>
          <a:p>
            <a:r>
              <a:rPr lang="es-ES" dirty="0" err="1"/>
              <a:t>Healthcare</a:t>
            </a:r>
            <a:r>
              <a:rPr lang="es-ES" dirty="0"/>
              <a:t> </a:t>
            </a:r>
            <a:r>
              <a:rPr lang="es-ES" dirty="0" err="1"/>
              <a:t>professionals</a:t>
            </a:r>
            <a:r>
              <a:rPr lang="es-ES" dirty="0"/>
              <a:t> </a:t>
            </a:r>
            <a:r>
              <a:rPr lang="es-ES" dirty="0" err="1"/>
              <a:t>should</a:t>
            </a:r>
            <a:r>
              <a:rPr lang="es-ES" dirty="0"/>
              <a:t> </a:t>
            </a:r>
            <a:r>
              <a:rPr lang="es-ES" dirty="0" err="1"/>
              <a:t>exclude</a:t>
            </a:r>
            <a:r>
              <a:rPr lang="es-ES" dirty="0"/>
              <a:t> </a:t>
            </a:r>
            <a:r>
              <a:rPr lang="es-ES" dirty="0" err="1"/>
              <a:t>secondary</a:t>
            </a:r>
            <a:r>
              <a:rPr lang="es-ES" dirty="0"/>
              <a:t> causes of</a:t>
            </a:r>
          </a:p>
          <a:p>
            <a:r>
              <a:rPr lang="es-ES" dirty="0" err="1"/>
              <a:t>hypercholesterolaemia</a:t>
            </a:r>
            <a:r>
              <a:rPr lang="es-ES" dirty="0"/>
              <a:t> </a:t>
            </a:r>
            <a:r>
              <a:rPr lang="es-ES" dirty="0" err="1"/>
              <a:t>before</a:t>
            </a:r>
            <a:r>
              <a:rPr lang="es-ES" dirty="0"/>
              <a:t> a diagnosis of FH </a:t>
            </a:r>
            <a:r>
              <a:rPr lang="es-ES" dirty="0" err="1"/>
              <a:t>is</a:t>
            </a:r>
            <a:r>
              <a:rPr lang="es-ES" dirty="0"/>
              <a:t> </a:t>
            </a:r>
            <a:r>
              <a:rPr lang="es-ES" dirty="0" err="1"/>
              <a:t>considered</a:t>
            </a:r>
            <a:r>
              <a:rPr lang="es-ES" dirty="0"/>
              <a:t>.</a:t>
            </a:r>
          </a:p>
        </p:txBody>
      </p:sp>
      <p:sp>
        <p:nvSpPr>
          <p:cNvPr id="4" name="Marcador de número de diapositiva 3"/>
          <p:cNvSpPr>
            <a:spLocks noGrp="1"/>
          </p:cNvSpPr>
          <p:nvPr>
            <p:ph type="sldNum" sz="quarter" idx="10"/>
          </p:nvPr>
        </p:nvSpPr>
        <p:spPr/>
        <p:txBody>
          <a:bodyPr/>
          <a:lstStyle/>
          <a:p>
            <a:fld id="{8100ABA7-CC93-B244-9F12-98FFD5417B32}" type="slidenum">
              <a:rPr lang="es-ES" smtClean="0"/>
              <a:t>7</a:t>
            </a:fld>
            <a:endParaRPr lang="es-ES"/>
          </a:p>
        </p:txBody>
      </p:sp>
    </p:spTree>
    <p:extLst>
      <p:ext uri="{BB962C8B-B14F-4D97-AF65-F5344CB8AC3E}">
        <p14:creationId xmlns:p14="http://schemas.microsoft.com/office/powerpoint/2010/main" val="406658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Refer the person to an FH specialist service for DNA testing if they meet the</a:t>
            </a:r>
          </a:p>
          <a:p>
            <a:r>
              <a:rPr lang="es-CO" dirty="0"/>
              <a:t>Simon Broome criteria for possible or definite FH, or they have a DLCN score</a:t>
            </a:r>
          </a:p>
          <a:p>
            <a:r>
              <a:rPr lang="es-CO" dirty="0"/>
              <a:t>greater than 5.</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8</a:t>
            </a:fld>
            <a:endParaRPr lang="es-ES"/>
          </a:p>
        </p:txBody>
      </p:sp>
    </p:spTree>
    <p:extLst>
      <p:ext uri="{BB962C8B-B14F-4D97-AF65-F5344CB8AC3E}">
        <p14:creationId xmlns:p14="http://schemas.microsoft.com/office/powerpoint/2010/main" val="358647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Refer the person to an FH specialist service for DNA testing if they meet the</a:t>
            </a:r>
          </a:p>
          <a:p>
            <a:r>
              <a:rPr lang="es-CO" dirty="0"/>
              <a:t>Simon Broome criteria for possible or definite FH, or they have a DLCN score</a:t>
            </a:r>
          </a:p>
          <a:p>
            <a:r>
              <a:rPr lang="es-CO" dirty="0"/>
              <a:t>greater than 5.</a:t>
            </a:r>
          </a:p>
        </p:txBody>
      </p:sp>
      <p:sp>
        <p:nvSpPr>
          <p:cNvPr id="4" name="Marcador de número de diapositiva 3"/>
          <p:cNvSpPr>
            <a:spLocks noGrp="1"/>
          </p:cNvSpPr>
          <p:nvPr>
            <p:ph type="sldNum" sz="quarter" idx="5"/>
          </p:nvPr>
        </p:nvSpPr>
        <p:spPr/>
        <p:txBody>
          <a:bodyPr/>
          <a:lstStyle/>
          <a:p>
            <a:fld id="{8100ABA7-CC93-B244-9F12-98FFD5417B32}" type="slidenum">
              <a:rPr lang="es-ES" smtClean="0"/>
              <a:t>9</a:t>
            </a:fld>
            <a:endParaRPr lang="es-ES"/>
          </a:p>
        </p:txBody>
      </p:sp>
    </p:spTree>
    <p:extLst>
      <p:ext uri="{BB962C8B-B14F-4D97-AF65-F5344CB8AC3E}">
        <p14:creationId xmlns:p14="http://schemas.microsoft.com/office/powerpoint/2010/main" val="103884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C8A432C8-69A7-458B-9684-2BFA64B31948}" type="datetime2">
              <a:rPr lang="en-US" smtClean="0"/>
              <a:t>Tuesday, September 13, 2022</a:t>
            </a:fld>
            <a:endParaRPr lang="en-US"/>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pPr algn="r"/>
            <a:endParaRPr lang="en-US"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6680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CC057FC-95B6-4D89-AFDA-ABA33EE921E5}" type="datetime2">
              <a:rPr lang="en-US" smtClean="0"/>
              <a:t>Tuesday, September 13, 2022</a:t>
            </a:fld>
            <a:endParaRPr lang="en-US"/>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pPr algn="r"/>
            <a:endParaRPr lang="en-US"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695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700"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A80CB818-7379-467D-8E76-EF9D9074A26C}" type="datetime2">
              <a:rPr lang="en-US" smtClean="0"/>
              <a:t>Tuesday, September 13, 2022</a:t>
            </a:fld>
            <a:endParaRPr lang="en-US" dirty="0"/>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pPr algn="r"/>
            <a:endParaRPr lang="en-US"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CFEC368-1D7A-4F81-ABF6-AE0E36BAF64C}" type="slidenum">
              <a:rPr lang="en-US" smtClean="0"/>
              <a:pPr/>
              <a:t>‹#›</a:t>
            </a:fld>
            <a:endParaRPr lang="en-US" dirty="0"/>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8"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967795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September 13,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948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2" y="1825625"/>
            <a:ext cx="10667997" cy="2090392"/>
          </a:xfrm>
        </p:spPr>
        <p:txBody>
          <a:bodyPr/>
          <a:lstStyle>
            <a:lvl1pPr>
              <a:defRPr sz="1500"/>
            </a:lvl1pPr>
            <a:lvl2pPr>
              <a:defRPr sz="1500"/>
            </a:lvl2pPr>
            <a:lvl3pPr>
              <a:defRPr sz="1500"/>
            </a:lvl3pPr>
            <a:lvl4pPr>
              <a:defRPr sz="1500"/>
            </a:lvl4pPr>
            <a:lvl5pPr>
              <a:defRPr sz="15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A80CB818-7379-467D-8E76-EF9D9074A26C}" type="datetime2">
              <a:rPr lang="en-US" smtClean="0"/>
              <a:t>Tuesday, September 13, 2022</a:t>
            </a:fld>
            <a:endParaRPr lang="en-US" dirty="0"/>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pPr algn="r"/>
            <a:endParaRPr lang="en-US"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CFEC368-1D7A-4F81-ABF6-AE0E36BAF64C}" type="slidenum">
              <a:rPr lang="en-US" smtClean="0"/>
              <a:pPr/>
              <a:t>‹#›</a:t>
            </a:fld>
            <a:endParaRPr lang="en-US" dirty="0"/>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6"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1016964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1" y="1709740"/>
            <a:ext cx="10515600" cy="1957801"/>
          </a:xfrm>
        </p:spPr>
        <p:txBody>
          <a:bodyPr anchor="b"/>
          <a:lstStyle>
            <a:lvl1pPr>
              <a:defRPr sz="45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4" y="3675065"/>
            <a:ext cx="7040217" cy="1500187"/>
          </a:xfrm>
        </p:spPr>
        <p:txBody>
          <a:bodyPr/>
          <a:lstStyle>
            <a:lvl1pPr marL="0" indent="0">
              <a:buNone/>
              <a:defRPr sz="1800">
                <a:solidFill>
                  <a:srgbClr val="152B48"/>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9933D019-A32C-4EAD-B8E6-DBDA699692FD}" type="datetime2">
              <a:rPr lang="en-US" smtClean="0"/>
              <a:t>Tuesday, September 13, 2022</a:t>
            </a:fld>
            <a:endParaRPr lang="en-US"/>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pPr algn="r"/>
            <a:endParaRPr lang="en-US"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34629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7" y="1825625"/>
            <a:ext cx="6761923"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A80CB818-7379-467D-8E76-EF9D9074A26C}" type="datetime2">
              <a:rPr lang="en-US" smtClean="0"/>
              <a:t>Tuesday, September 13, 2022</a:t>
            </a:fld>
            <a:endParaRPr lang="en-US"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pPr algn="r"/>
            <a:endParaRPr lang="en-US"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031598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2" y="1681163"/>
            <a:ext cx="6793327" cy="823912"/>
          </a:xfrm>
        </p:spPr>
        <p:txBody>
          <a:bodyPr anchor="b"/>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2"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A80CB818-7379-467D-8E76-EF9D9074A26C}" type="datetime2">
              <a:rPr lang="en-US" smtClean="0"/>
              <a:t>Tuesday, September 13, 2022</a:t>
            </a:fld>
            <a:endParaRPr lang="en-US"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pPr algn="r"/>
            <a:endParaRPr lang="en-US"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9531170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A80CB818-7379-467D-8E76-EF9D9074A26C}" type="datetime2">
              <a:rPr lang="en-US" smtClean="0"/>
              <a:t>Tuesday, September 13, 2022</a:t>
            </a:fld>
            <a:endParaRPr lang="en-US" dirty="0"/>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pPr algn="r"/>
            <a:endParaRPr lang="en-US"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5993126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F168457A-3AB9-4880-8A0C-9F8524491207}" type="datetime2">
              <a:rPr lang="en-US" smtClean="0"/>
              <a:t>Tuesday, September 13, 2022</a:t>
            </a:fld>
            <a:endParaRPr lang="en-US"/>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pPr algn="r"/>
            <a:endParaRPr lang="en-US"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9933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8" y="1097724"/>
            <a:ext cx="6336127"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3FE976D3-5B7F-4300-ABED-C91F1B2AE209}" type="datetime2">
              <a:rPr lang="en-US" smtClean="0"/>
              <a:t>Tuesday, September 13, 2022</a:t>
            </a:fld>
            <a:endParaRPr lang="en-US"/>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pPr algn="r"/>
            <a:endParaRPr lang="en-US"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0905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201"/>
            <a:ext cx="3932237" cy="1938129"/>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EBDC1E59-17DD-41CE-97CA-624A472382D4}" type="datetime2">
              <a:rPr lang="en-US" smtClean="0"/>
              <a:t>Tuesday, September 13, 2022</a:t>
            </a:fld>
            <a:endParaRPr lang="en-US"/>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pPr algn="r"/>
            <a:endParaRPr lang="en-US"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5513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7"/>
            <a:ext cx="7033591"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0CB818-7379-467D-8E76-EF9D9074A26C}" type="datetime2">
              <a:rPr lang="en-US" smtClean="0"/>
              <a:t>Tuesday, September 13, 2022</a:t>
            </a:fld>
            <a:endParaRPr lang="en-US"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endParaRPr lang="en-US"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43751071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hf sldNum="0" hdr="0" ftr="0" dt="0"/>
  <p:txStyles>
    <p:titleStyle>
      <a:lvl1pPr algn="l" defTabSz="685800" rtl="0" eaLnBrk="1" latinLnBrk="0" hangingPunct="1">
        <a:lnSpc>
          <a:spcPct val="90000"/>
        </a:lnSpc>
        <a:spcBef>
          <a:spcPct val="0"/>
        </a:spcBef>
        <a:buNone/>
        <a:defRPr sz="3300" b="1" kern="1200">
          <a:solidFill>
            <a:srgbClr val="00AAA7"/>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152B48"/>
          </a:solidFill>
          <a:latin typeface="Montserrat" panose="0200050500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152B48"/>
          </a:solidFill>
          <a:latin typeface="Montserrat" panose="0200050500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52B48"/>
          </a:solidFill>
          <a:latin typeface="Montserrat" panose="0200050500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rgbClr val="152B48"/>
          </a:solidFill>
          <a:latin typeface="Montserrat" panose="0200050500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rgbClr val="152B48"/>
          </a:solidFill>
          <a:latin typeface="Montserrat" panose="0200050500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arget="../media/image8.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arget="../media/image9.jpe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0.jpeg" Type="http://schemas.openxmlformats.org/officeDocument/2006/relationships/image"/><Relationship Id="rId2" Target="../notesSlides/notesSlide15.xml" Type="http://schemas.openxmlformats.org/officeDocument/2006/relationships/notesSlid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arget="../media/image12.jpeg" Type="http://schemas.openxmlformats.org/officeDocument/2006/relationships/image"/><Relationship Id="rId2" Target="../notesSlides/notesSlide18.xml" Type="http://schemas.openxmlformats.org/officeDocument/2006/relationships/notesSlid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arget="../media/image15.jpeg" Type="http://schemas.openxmlformats.org/officeDocument/2006/relationships/image"/><Relationship Id="rId2" Target="../notesSlides/notesSlide21.xml" Type="http://schemas.openxmlformats.org/officeDocument/2006/relationships/notesSlid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16.jpeg" Type="http://schemas.openxmlformats.org/officeDocument/2006/relationships/image"/><Relationship Id="rId2" Target="../notesSlides/notesSlide22.xml" Type="http://schemas.openxmlformats.org/officeDocument/2006/relationships/notesSlide"/><Relationship Id="rId1" Target="../slideLayouts/slideLayout12.xml" Type="http://schemas.openxmlformats.org/officeDocument/2006/relationships/slideLayout"/></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arget="../media/image18.jpeg" Type="http://schemas.openxmlformats.org/officeDocument/2006/relationships/image"/><Relationship Id="rId2" Target="../notesSlides/notesSlide27.xml" Type="http://schemas.openxmlformats.org/officeDocument/2006/relationships/notesSlid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19.jpeg" Type="http://schemas.openxmlformats.org/officeDocument/2006/relationships/image"/><Relationship Id="rId2" Target="../notesSlides/notesSlide28.xml" Type="http://schemas.openxmlformats.org/officeDocument/2006/relationships/notesSlide"/><Relationship Id="rId1" Target="../slideLayouts/slideLayout7.xml" Type="http://schemas.openxmlformats.org/officeDocument/2006/relationships/slideLayout"/><Relationship Id="rId4" Target="../media/image20.png" Type="http://schemas.openxmlformats.org/officeDocument/2006/relationships/image"/></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arget="../media/image21.jpeg" Type="http://schemas.openxmlformats.org/officeDocument/2006/relationships/image"/><Relationship Id="rId2" Target="../notesSlides/notesSlide32.xml" Type="http://schemas.openxmlformats.org/officeDocument/2006/relationships/notesSlide"/><Relationship Id="rId1" Target="../slideLayouts/slideLayout6.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22.jpeg" Type="http://schemas.openxmlformats.org/officeDocument/2006/relationships/image"/><Relationship Id="rId2" Target="../notesSlides/notesSlide33.xml" Type="http://schemas.openxmlformats.org/officeDocument/2006/relationships/notesSlide"/><Relationship Id="rId1" Target="../slideLayouts/slideLayout7.xml" Type="http://schemas.openxmlformats.org/officeDocument/2006/relationships/slideLayout"/><Relationship Id="rId4" Target="../media/image23.png" Type="http://schemas.openxmlformats.org/officeDocument/2006/relationships/image"/></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arget="../media/image3.jpeg" Type="http://schemas.openxmlformats.org/officeDocument/2006/relationships/image"/><Relationship Id="rId2" Target="../notesSlides/notesSlide4.xml" Type="http://schemas.openxmlformats.org/officeDocument/2006/relationships/notesSlide"/><Relationship Id="rId1" Target="../slideLayouts/slideLayout12.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25.jpeg" Type="http://schemas.openxmlformats.org/officeDocument/2006/relationships/image"/><Relationship Id="rId2" Target="../notesSlides/notesSlide39.xml" Type="http://schemas.openxmlformats.org/officeDocument/2006/relationships/notesSlide"/><Relationship Id="rId1" Target="../slideLayouts/slideLayout7.xml" Type="http://schemas.openxmlformats.org/officeDocument/2006/relationships/slideLayout"/></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arget="../media/image30.jpeg" Type="http://schemas.openxmlformats.org/officeDocument/2006/relationships/image"/><Relationship Id="rId2" Target="../notesSlides/notesSlide45.xml" Type="http://schemas.openxmlformats.org/officeDocument/2006/relationships/notesSlide"/><Relationship Id="rId1" Target="../slideLayouts/slideLayout7.xml" Type="http://schemas.openxmlformats.org/officeDocument/2006/relationships/slideLayout"/></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arget="../media/image32.jpeg" Type="http://schemas.openxmlformats.org/officeDocument/2006/relationships/image"/><Relationship Id="rId2" Target="../notesSlides/notesSlide47.xml" Type="http://schemas.openxmlformats.org/officeDocument/2006/relationships/notesSlide"/><Relationship Id="rId1" Target="../slideLayouts/slideLayout7.xml" Type="http://schemas.openxmlformats.org/officeDocument/2006/relationships/slideLayout"/></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arget="../media/image37.jpeg" Type="http://schemas.openxmlformats.org/officeDocument/2006/relationships/image"/><Relationship Id="rId2" Target="../notesSlides/notesSlide51.xml" Type="http://schemas.openxmlformats.org/officeDocument/2006/relationships/notesSlide"/><Relationship Id="rId1" Target="../slideLayouts/slideLayout7.xml" Type="http://schemas.openxmlformats.org/officeDocument/2006/relationships/slideLayout"/><Relationship Id="rId4" Target="../media/image38.png" Type="http://schemas.openxmlformats.org/officeDocument/2006/relationships/image"/></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arget="../media/image40.jpeg" Type="http://schemas.openxmlformats.org/officeDocument/2006/relationships/image"/><Relationship Id="rId2" Target="../notesSlides/notesSlide53.xml" Type="http://schemas.openxmlformats.org/officeDocument/2006/relationships/notesSlide"/><Relationship Id="rId1" Target="../slideLayouts/slideLayout12.xml" Type="http://schemas.openxmlformats.org/officeDocument/2006/relationships/slideLayout"/><Relationship Id="rId4" Target="../media/image41.jpeg" Type="http://schemas.openxmlformats.org/officeDocument/2006/relationships/image"/></Relationships>
</file>

<file path=ppt/slides/_rels/slide55.xml.rels><?xml version="1.0" encoding="UTF-8" standalone="yes" ?><Relationships xmlns="http://schemas.openxmlformats.org/package/2006/relationships"><Relationship Id="rId3" Target="../media/image42.jpeg" Type="http://schemas.openxmlformats.org/officeDocument/2006/relationships/image"/><Relationship Id="rId2" Target="../notesSlides/notesSlide54.xml" Type="http://schemas.openxmlformats.org/officeDocument/2006/relationships/notesSlide"/><Relationship Id="rId1" Target="../slideLayouts/slideLayout7.xml" Type="http://schemas.openxmlformats.org/officeDocument/2006/relationships/slideLayout"/><Relationship Id="rId4" Target="../media/image43.jpeg" Type="http://schemas.openxmlformats.org/officeDocument/2006/relationships/image"/></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3" Target="../media/image45.jpeg" Type="http://schemas.openxmlformats.org/officeDocument/2006/relationships/image"/><Relationship Id="rId2" Target="../notesSlides/notesSlide58.xml" Type="http://schemas.openxmlformats.org/officeDocument/2006/relationships/notesSlide"/><Relationship Id="rId1" Target="../slideLayouts/slideLayout1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arget="../media/image47.png" Type="http://schemas.openxmlformats.org/officeDocument/2006/relationships/image"/><Relationship Id="rId2" Target="../notesSlides/notesSlide60.xml" Type="http://schemas.openxmlformats.org/officeDocument/2006/relationships/notesSlide"/><Relationship Id="rId1" Target="../slideLayouts/slideLayout7.xml" Type="http://schemas.openxmlformats.org/officeDocument/2006/relationships/slideLayout"/><Relationship Id="rId4" Target="../media/image48.jpeg" Type="http://schemas.openxmlformats.org/officeDocument/2006/relationships/image"/></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arget="../media/image49.jpeg" Type="http://schemas.openxmlformats.org/officeDocument/2006/relationships/image"/><Relationship Id="rId2" Target="../notesSlides/notesSlide64.xml" Type="http://schemas.openxmlformats.org/officeDocument/2006/relationships/notesSlide"/><Relationship Id="rId1" Target="../slideLayouts/slideLayout12.xml" Type="http://schemas.openxmlformats.org/officeDocument/2006/relationships/slideLayout"/></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7.xml.rels><?xml version="1.0" encoding="UTF-8" standalone="yes" ?><Relationships xmlns="http://schemas.openxmlformats.org/package/2006/relationships"><Relationship Id="rId3" Target="../media/image50.jpeg" Type="http://schemas.openxmlformats.org/officeDocument/2006/relationships/image"/><Relationship Id="rId2" Target="../notesSlides/notesSlide66.xml" Type="http://schemas.openxmlformats.org/officeDocument/2006/relationships/notesSlide"/><Relationship Id="rId1" Target="../slideLayouts/slideLayout7.xml" Type="http://schemas.openxmlformats.org/officeDocument/2006/relationships/slideLayout"/></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9.xml.rels><?xml version="1.0" encoding="UTF-8" standalone="yes" ?><Relationships xmlns="http://schemas.openxmlformats.org/package/2006/relationships"><Relationship Id="rId2" Target="../media/image51.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22F2BA7-D17C-4947-8A99-C1AD624C0F4C}"/>
              </a:ext>
            </a:extLst>
          </p:cNvPr>
          <p:cNvPicPr>
            <a:picLocks noChangeAspect="1"/>
          </p:cNvPicPr>
          <p:nvPr/>
        </p:nvPicPr>
        <p:blipFill>
          <a:blip r:embed="rId3" cstate="email">
            <a:alphaModFix amt="23000"/>
            <a:extLst>
              <a:ext uri="{28A0092B-C50C-407E-A947-70E740481C1C}">
                <a14:useLocalDpi xmlns:a14="http://schemas.microsoft.com/office/drawing/2010/main" val="0"/>
              </a:ext>
            </a:extLst>
          </a:blip>
          <a:stretch>
            <a:fillRect/>
          </a:stretch>
        </p:blipFill>
        <p:spPr>
          <a:xfrm>
            <a:off x="7719461" y="3744033"/>
            <a:ext cx="4022659" cy="2844615"/>
          </a:xfrm>
          <a:prstGeom prst="rect">
            <a:avLst/>
          </a:prstGeom>
        </p:spPr>
      </p:pic>
      <p:sp>
        <p:nvSpPr>
          <p:cNvPr id="2" name="Título 1"/>
          <p:cNvSpPr>
            <a:spLocks noGrp="1"/>
          </p:cNvSpPr>
          <p:nvPr>
            <p:ph type="ctrTitle"/>
          </p:nvPr>
        </p:nvSpPr>
        <p:spPr>
          <a:xfrm>
            <a:off x="1229357" y="122121"/>
            <a:ext cx="10019047" cy="2387600"/>
          </a:xfrm>
        </p:spPr>
        <p:txBody>
          <a:bodyPr>
            <a:noAutofit/>
          </a:bodyPr>
          <a:lstStyle/>
          <a:p>
            <a:r>
              <a:rPr lang="es-ES" sz="4400" dirty="0"/>
              <a:t>HIPERTRIGLICERIDEMIA ¿CÓMO Y CUÁNDO TRATARLA? </a:t>
            </a:r>
          </a:p>
        </p:txBody>
      </p:sp>
      <p:sp>
        <p:nvSpPr>
          <p:cNvPr id="3" name="Subtítulo 2"/>
          <p:cNvSpPr>
            <a:spLocks noGrp="1"/>
          </p:cNvSpPr>
          <p:nvPr>
            <p:ph type="subTitle" idx="1"/>
          </p:nvPr>
        </p:nvSpPr>
        <p:spPr>
          <a:xfrm>
            <a:off x="3609975" y="2692518"/>
            <a:ext cx="4972050" cy="1655762"/>
          </a:xfrm>
        </p:spPr>
        <p:txBody>
          <a:bodyPr/>
          <a:lstStyle/>
          <a:p>
            <a:r>
              <a:rPr lang="es-ES" b="1" dirty="0"/>
              <a:t>Clara Lucía Escorcia</a:t>
            </a:r>
          </a:p>
          <a:p>
            <a:r>
              <a:rPr lang="es-ES" b="1" dirty="0"/>
              <a:t>Residente Medicina Interna - UPB</a:t>
            </a:r>
          </a:p>
        </p:txBody>
      </p:sp>
    </p:spTree>
    <p:extLst>
      <p:ext uri="{BB962C8B-B14F-4D97-AF65-F5344CB8AC3E}">
        <p14:creationId xmlns:p14="http://schemas.microsoft.com/office/powerpoint/2010/main" val="293532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8BD-8F71-D841-8809-C41DD0AA5609}"/>
              </a:ext>
            </a:extLst>
          </p:cNvPr>
          <p:cNvSpPr>
            <a:spLocks noGrp="1"/>
          </p:cNvSpPr>
          <p:nvPr>
            <p:ph type="ctrTitle"/>
          </p:nvPr>
        </p:nvSpPr>
        <p:spPr>
          <a:xfrm>
            <a:off x="2065406" y="2371724"/>
            <a:ext cx="8061189" cy="1464678"/>
          </a:xfrm>
        </p:spPr>
        <p:txBody>
          <a:bodyPr>
            <a:noAutofit/>
          </a:bodyPr>
          <a:lstStyle/>
          <a:p>
            <a:pPr>
              <a:lnSpc>
                <a:spcPct val="100000"/>
              </a:lnSpc>
            </a:pPr>
            <a:r>
              <a:rPr lang="es-CO" sz="5400" dirty="0"/>
              <a:t>¿RIESGO CARDIOVASCULAR?</a:t>
            </a:r>
          </a:p>
        </p:txBody>
      </p:sp>
    </p:spTree>
    <p:extLst>
      <p:ext uri="{BB962C8B-B14F-4D97-AF65-F5344CB8AC3E}">
        <p14:creationId xmlns:p14="http://schemas.microsoft.com/office/powerpoint/2010/main" val="295865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37C7E2D-85B2-E047-9192-61500DDC3D2F}"/>
              </a:ext>
            </a:extLst>
          </p:cNvPr>
          <p:cNvSpPr txBox="1"/>
          <p:nvPr/>
        </p:nvSpPr>
        <p:spPr>
          <a:xfrm>
            <a:off x="6498769" y="1880184"/>
            <a:ext cx="5013748" cy="3847207"/>
          </a:xfrm>
          <a:prstGeom prst="rect">
            <a:avLst/>
          </a:prstGeom>
          <a:noFill/>
        </p:spPr>
        <p:txBody>
          <a:bodyPr wrap="square" rtlCol="0">
            <a:spAutoFit/>
          </a:bodyPr>
          <a:lstStyle/>
          <a:p>
            <a:r>
              <a:rPr lang="es-CO" sz="2400" b="1" dirty="0">
                <a:solidFill>
                  <a:srgbClr val="000000"/>
                </a:solidFill>
                <a:latin typeface="Montserrat" pitchFamily="2" charset="77"/>
              </a:rPr>
              <a:t>Epidemiológico</a:t>
            </a:r>
          </a:p>
          <a:p>
            <a:endParaRPr lang="es-CO" sz="2000" b="1" dirty="0">
              <a:solidFill>
                <a:srgbClr val="000000"/>
              </a:solidFill>
              <a:latin typeface="Montserrat" pitchFamily="2" charset="77"/>
            </a:endParaRPr>
          </a:p>
          <a:p>
            <a:r>
              <a:rPr lang="es-CO" sz="2000" dirty="0">
                <a:solidFill>
                  <a:srgbClr val="000000"/>
                </a:solidFill>
                <a:latin typeface="Montserrat" pitchFamily="2" charset="77"/>
              </a:rPr>
              <a:t>Dos estudios prospectivos: </a:t>
            </a:r>
          </a:p>
          <a:p>
            <a:pPr marL="342900" indent="-342900">
              <a:buFont typeface="Arial" panose="020B0604020202020204" pitchFamily="34" charset="0"/>
              <a:buChar char="•"/>
            </a:pPr>
            <a:r>
              <a:rPr lang="es-CO" sz="2000" dirty="0">
                <a:solidFill>
                  <a:srgbClr val="000000"/>
                </a:solidFill>
                <a:latin typeface="Montserrat" pitchFamily="2" charset="77"/>
              </a:rPr>
              <a:t>Estudio </a:t>
            </a:r>
            <a:r>
              <a:rPr lang="es-CO" sz="2000" dirty="0" err="1">
                <a:solidFill>
                  <a:srgbClr val="000000"/>
                </a:solidFill>
                <a:latin typeface="Montserrat" pitchFamily="2" charset="77"/>
              </a:rPr>
              <a:t>Reykjavik</a:t>
            </a:r>
            <a:r>
              <a:rPr lang="es-CO" sz="2000" dirty="0">
                <a:solidFill>
                  <a:srgbClr val="000000"/>
                </a:solidFill>
                <a:latin typeface="Montserrat" pitchFamily="2" charset="77"/>
              </a:rPr>
              <a:t>.</a:t>
            </a:r>
          </a:p>
          <a:p>
            <a:pPr marL="342900" indent="-342900">
              <a:buFont typeface="Arial" panose="020B0604020202020204" pitchFamily="34" charset="0"/>
              <a:buChar char="•"/>
            </a:pPr>
            <a:r>
              <a:rPr lang="es-CO" sz="2000" dirty="0">
                <a:solidFill>
                  <a:srgbClr val="000000"/>
                </a:solidFill>
                <a:latin typeface="Montserrat" pitchFamily="2" charset="77"/>
              </a:rPr>
              <a:t>EPIC.</a:t>
            </a:r>
          </a:p>
          <a:p>
            <a:endParaRPr lang="es-CO" sz="2000" dirty="0">
              <a:solidFill>
                <a:srgbClr val="000000"/>
              </a:solidFill>
              <a:latin typeface="Montserrat" pitchFamily="2" charset="77"/>
            </a:endParaRPr>
          </a:p>
          <a:p>
            <a:pPr marL="342900" indent="-342900">
              <a:buFont typeface="Wingdings" pitchFamily="2" charset="2"/>
              <a:buChar char="§"/>
            </a:pPr>
            <a:r>
              <a:rPr lang="es-CO" sz="2000" dirty="0">
                <a:solidFill>
                  <a:srgbClr val="000000"/>
                </a:solidFill>
                <a:latin typeface="Montserrat" pitchFamily="2" charset="77"/>
              </a:rPr>
              <a:t>44237 pacientes, 3582 casos.</a:t>
            </a:r>
          </a:p>
          <a:p>
            <a:pPr marL="342900" indent="-342900">
              <a:buFont typeface="Wingdings" pitchFamily="2" charset="2"/>
              <a:buChar char="§"/>
            </a:pPr>
            <a:r>
              <a:rPr lang="es-CO" sz="2000" dirty="0">
                <a:solidFill>
                  <a:srgbClr val="000000"/>
                </a:solidFill>
                <a:latin typeface="Montserrat" pitchFamily="2" charset="77"/>
              </a:rPr>
              <a:t>12 estudios: 3785 casos.</a:t>
            </a:r>
          </a:p>
          <a:p>
            <a:pPr marL="342900" indent="-342900">
              <a:buFont typeface="Wingdings" pitchFamily="2" charset="2"/>
              <a:buChar char="§"/>
            </a:pPr>
            <a:r>
              <a:rPr lang="es-CO" sz="2000" dirty="0">
                <a:solidFill>
                  <a:srgbClr val="000000"/>
                </a:solidFill>
                <a:latin typeface="Montserrat" pitchFamily="2" charset="77"/>
              </a:rPr>
              <a:t>Objetivo: identificar la asociación de los TG y los eventos cardiovasculares .</a:t>
            </a:r>
          </a:p>
          <a:p>
            <a:endParaRPr lang="es-CO" sz="2000" dirty="0">
              <a:latin typeface="Montserrat" pitchFamily="2" charset="77"/>
            </a:endParaRPr>
          </a:p>
        </p:txBody>
      </p:sp>
      <p:pic>
        <p:nvPicPr>
          <p:cNvPr id="4" name="Imagen 3">
            <a:extLst>
              <a:ext uri="{FF2B5EF4-FFF2-40B4-BE49-F238E27FC236}">
                <a16:creationId xmlns:a16="http://schemas.microsoft.com/office/drawing/2014/main" id="{CE1DCE06-C6D7-9346-9B88-7F2ED7916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39" y="356819"/>
            <a:ext cx="11386461" cy="1329106"/>
          </a:xfrm>
          <a:prstGeom prst="rect">
            <a:avLst/>
          </a:prstGeom>
        </p:spPr>
      </p:pic>
      <p:sp>
        <p:nvSpPr>
          <p:cNvPr id="5" name="Rectángulo 4">
            <a:extLst>
              <a:ext uri="{FF2B5EF4-FFF2-40B4-BE49-F238E27FC236}">
                <a16:creationId xmlns:a16="http://schemas.microsoft.com/office/drawing/2014/main" id="{BA64A431-6B47-B442-AA82-EC3047D871C8}"/>
              </a:ext>
            </a:extLst>
          </p:cNvPr>
          <p:cNvSpPr/>
          <p:nvPr/>
        </p:nvSpPr>
        <p:spPr>
          <a:xfrm>
            <a:off x="6498769" y="5754867"/>
            <a:ext cx="5478798" cy="1015663"/>
          </a:xfrm>
          <a:prstGeom prst="rect">
            <a:avLst/>
          </a:prstGeom>
        </p:spPr>
        <p:txBody>
          <a:bodyPr wrap="square">
            <a:spAutoFit/>
          </a:bodyPr>
          <a:lstStyle/>
          <a:p>
            <a:pPr algn="r"/>
            <a:r>
              <a:rPr lang="es-CO" sz="1200" dirty="0">
                <a:solidFill>
                  <a:srgbClr val="142B48"/>
                </a:solidFill>
                <a:latin typeface="Montserrat" pitchFamily="2" charset="77"/>
              </a:rPr>
              <a:t>Sarwar, N., Danesh, J., Eiriksdottir, G., Sigurdsson, G., Wareham, N., &amp; Bingham, S. (2006). Triglycerides and the risk of coronary heart disease: 10,158 incident cases among 262,525 participants in 29 Western prospective studies. Circulation [Internet]. 2007 Jan 30 [cited 2019 Feb]; 115 (4): 450–8.</a:t>
            </a:r>
          </a:p>
        </p:txBody>
      </p:sp>
    </p:spTree>
    <p:extLst>
      <p:ext uri="{BB962C8B-B14F-4D97-AF65-F5344CB8AC3E}">
        <p14:creationId xmlns:p14="http://schemas.microsoft.com/office/powerpoint/2010/main" val="74947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F7AE98F-F7E1-0A45-8DB2-69E03C9F49D9}"/>
              </a:ext>
            </a:extLst>
          </p:cNvPr>
          <p:cNvGraphicFramePr>
            <a:graphicFrameLocks noGrp="1"/>
          </p:cNvGraphicFramePr>
          <p:nvPr>
            <p:extLst>
              <p:ext uri="{D42A27DB-BD31-4B8C-83A1-F6EECF244321}">
                <p14:modId xmlns:p14="http://schemas.microsoft.com/office/powerpoint/2010/main" val="3779584274"/>
              </p:ext>
            </p:extLst>
          </p:nvPr>
        </p:nvGraphicFramePr>
        <p:xfrm>
          <a:off x="6589059" y="214313"/>
          <a:ext cx="5207535" cy="5647706"/>
        </p:xfrm>
        <a:graphic>
          <a:graphicData uri="http://schemas.openxmlformats.org/drawingml/2006/table">
            <a:tbl>
              <a:tblPr firstRow="1" bandRow="1">
                <a:tableStyleId>{E8B1032C-EA38-4F05-BA0D-38AFFFC7BED3}</a:tableStyleId>
              </a:tblPr>
              <a:tblGrid>
                <a:gridCol w="1735845">
                  <a:extLst>
                    <a:ext uri="{9D8B030D-6E8A-4147-A177-3AD203B41FA5}">
                      <a16:colId xmlns:a16="http://schemas.microsoft.com/office/drawing/2014/main" val="1854840433"/>
                    </a:ext>
                  </a:extLst>
                </a:gridCol>
                <a:gridCol w="1735845">
                  <a:extLst>
                    <a:ext uri="{9D8B030D-6E8A-4147-A177-3AD203B41FA5}">
                      <a16:colId xmlns:a16="http://schemas.microsoft.com/office/drawing/2014/main" val="806666340"/>
                    </a:ext>
                  </a:extLst>
                </a:gridCol>
                <a:gridCol w="1735845">
                  <a:extLst>
                    <a:ext uri="{9D8B030D-6E8A-4147-A177-3AD203B41FA5}">
                      <a16:colId xmlns:a16="http://schemas.microsoft.com/office/drawing/2014/main" val="1455679700"/>
                    </a:ext>
                  </a:extLst>
                </a:gridCol>
              </a:tblGrid>
              <a:tr h="1803065">
                <a:tc>
                  <a:txBody>
                    <a:bodyPr/>
                    <a:lstStyle/>
                    <a:p>
                      <a:pPr algn="ctr"/>
                      <a:endParaRPr lang="es-CO" sz="2400" b="1" dirty="0">
                        <a:solidFill>
                          <a:srgbClr val="142B48"/>
                        </a:solidFill>
                        <a:latin typeface="Montserrat" pitchFamily="2" charset="77"/>
                      </a:endParaRPr>
                    </a:p>
                  </a:txBody>
                  <a:tcPr/>
                </a:tc>
                <a:tc>
                  <a:txBody>
                    <a:bodyPr/>
                    <a:lstStyle/>
                    <a:p>
                      <a:pPr algn="ctr"/>
                      <a:endParaRPr lang="es-CO" sz="2400" b="1" dirty="0">
                        <a:solidFill>
                          <a:srgbClr val="142B48"/>
                        </a:solidFill>
                        <a:latin typeface="Montserrat" pitchFamily="2" charset="77"/>
                      </a:endParaRPr>
                    </a:p>
                    <a:p>
                      <a:pPr algn="ctr"/>
                      <a:r>
                        <a:rPr lang="es-CO" sz="2400" b="1" dirty="0">
                          <a:solidFill>
                            <a:srgbClr val="142B48"/>
                          </a:solidFill>
                          <a:latin typeface="Montserrat" pitchFamily="2" charset="77"/>
                        </a:rPr>
                        <a:t>Estudio Reykjavik </a:t>
                      </a:r>
                    </a:p>
                  </a:txBody>
                  <a:tcPr/>
                </a:tc>
                <a:tc>
                  <a:txBody>
                    <a:bodyPr/>
                    <a:lstStyle/>
                    <a:p>
                      <a:pPr algn="ctr"/>
                      <a:endParaRPr lang="es-CO" sz="2400" b="1" dirty="0">
                        <a:solidFill>
                          <a:srgbClr val="142B48"/>
                        </a:solidFill>
                        <a:latin typeface="Montserrat" pitchFamily="2" charset="77"/>
                      </a:endParaRPr>
                    </a:p>
                    <a:p>
                      <a:pPr algn="ctr"/>
                      <a:r>
                        <a:rPr lang="es-CO" sz="2400" b="1" dirty="0">
                          <a:solidFill>
                            <a:srgbClr val="142B48"/>
                          </a:solidFill>
                          <a:latin typeface="Montserrat" pitchFamily="2" charset="77"/>
                        </a:rPr>
                        <a:t>Epic Norfolk study </a:t>
                      </a:r>
                    </a:p>
                  </a:txBody>
                  <a:tcPr/>
                </a:tc>
                <a:extLst>
                  <a:ext uri="{0D108BD9-81ED-4DB2-BD59-A6C34878D82A}">
                    <a16:rowId xmlns:a16="http://schemas.microsoft.com/office/drawing/2014/main" val="839683460"/>
                  </a:ext>
                </a:extLst>
              </a:tr>
              <a:tr h="1619601">
                <a:tc>
                  <a:txBody>
                    <a:bodyPr/>
                    <a:lstStyle/>
                    <a:p>
                      <a:pPr algn="ctr"/>
                      <a:endParaRPr lang="es-CO" sz="2000" dirty="0">
                        <a:solidFill>
                          <a:srgbClr val="142B48"/>
                        </a:solidFill>
                        <a:latin typeface="Montserrat" pitchFamily="2" charset="77"/>
                      </a:endParaRPr>
                    </a:p>
                    <a:p>
                      <a:pPr algn="ctr"/>
                      <a:r>
                        <a:rPr lang="es-CO" sz="2000" dirty="0">
                          <a:solidFill>
                            <a:srgbClr val="142B48"/>
                          </a:solidFill>
                          <a:latin typeface="Montserrat" pitchFamily="2" charset="77"/>
                        </a:rPr>
                        <a:t>Ajustado: Edad, sexo</a:t>
                      </a:r>
                    </a:p>
                  </a:txBody>
                  <a:tcPr/>
                </a:tc>
                <a:tc>
                  <a:txBody>
                    <a:bodyPr/>
                    <a:lstStyle/>
                    <a:p>
                      <a:pPr algn="ctr"/>
                      <a:endParaRPr lang="es-CO" sz="2000" dirty="0">
                        <a:solidFill>
                          <a:srgbClr val="142B48"/>
                        </a:solidFill>
                        <a:latin typeface="Montserrat" pitchFamily="2" charset="77"/>
                      </a:endParaRPr>
                    </a:p>
                    <a:p>
                      <a:pPr algn="ctr"/>
                      <a:r>
                        <a:rPr lang="es-CO" sz="2000" dirty="0">
                          <a:solidFill>
                            <a:srgbClr val="142B48"/>
                          </a:solidFill>
                          <a:latin typeface="Montserrat" pitchFamily="2" charset="77"/>
                        </a:rPr>
                        <a:t>OR: 2.04 ( 1.78 – 2.32) </a:t>
                      </a:r>
                    </a:p>
                  </a:txBody>
                  <a:tcPr/>
                </a:tc>
                <a:tc>
                  <a:txBody>
                    <a:bodyPr/>
                    <a:lstStyle/>
                    <a:p>
                      <a:pPr algn="ctr"/>
                      <a:endParaRPr lang="es-CO" sz="2000" dirty="0">
                        <a:solidFill>
                          <a:srgbClr val="142B48"/>
                        </a:solidFill>
                        <a:latin typeface="Montserrat" pitchFamily="2" charset="77"/>
                      </a:endParaRPr>
                    </a:p>
                    <a:p>
                      <a:pPr algn="ctr"/>
                      <a:r>
                        <a:rPr lang="es-CO" sz="2000" dirty="0">
                          <a:solidFill>
                            <a:srgbClr val="142B48"/>
                          </a:solidFill>
                          <a:latin typeface="Montserrat" pitchFamily="2" charset="77"/>
                        </a:rPr>
                        <a:t>OR: 1.95 ( 1.63 – 2.33) </a:t>
                      </a:r>
                    </a:p>
                  </a:txBody>
                  <a:tcPr/>
                </a:tc>
                <a:extLst>
                  <a:ext uri="{0D108BD9-81ED-4DB2-BD59-A6C34878D82A}">
                    <a16:rowId xmlns:a16="http://schemas.microsoft.com/office/drawing/2014/main" val="2687841923"/>
                  </a:ext>
                </a:extLst>
              </a:tr>
              <a:tr h="1698641">
                <a:tc>
                  <a:txBody>
                    <a:bodyPr/>
                    <a:lstStyle/>
                    <a:p>
                      <a:pPr algn="ctr"/>
                      <a:endParaRPr lang="es-CO" sz="2000" dirty="0">
                        <a:solidFill>
                          <a:srgbClr val="142B48"/>
                        </a:solidFill>
                        <a:latin typeface="Montserrat" pitchFamily="2" charset="77"/>
                      </a:endParaRPr>
                    </a:p>
                    <a:p>
                      <a:pPr algn="ctr"/>
                      <a:r>
                        <a:rPr lang="es-CO" sz="2000" dirty="0">
                          <a:solidFill>
                            <a:srgbClr val="142B48"/>
                          </a:solidFill>
                          <a:latin typeface="Montserrat" pitchFamily="2" charset="77"/>
                        </a:rPr>
                        <a:t>Fumador, Glucosa en ayunas, DM, colesterol total , HDL, LDL</a:t>
                      </a:r>
                    </a:p>
                  </a:txBody>
                  <a:tcPr/>
                </a:tc>
                <a:tc>
                  <a:txBody>
                    <a:bodyPr/>
                    <a:lstStyle/>
                    <a:p>
                      <a:pPr algn="ctr"/>
                      <a:endParaRPr lang="es-CO" sz="2000" dirty="0">
                        <a:solidFill>
                          <a:srgbClr val="142B48"/>
                        </a:solidFill>
                        <a:latin typeface="Montserrat" pitchFamily="2" charset="77"/>
                      </a:endParaRPr>
                    </a:p>
                    <a:p>
                      <a:pPr algn="ctr"/>
                      <a:r>
                        <a:rPr lang="es-CO" sz="2000" dirty="0">
                          <a:solidFill>
                            <a:srgbClr val="142B48"/>
                          </a:solidFill>
                          <a:latin typeface="Montserrat" pitchFamily="2" charset="77"/>
                        </a:rPr>
                        <a:t>OR: 1.43 ( 1.23 – 1.65) </a:t>
                      </a:r>
                    </a:p>
                  </a:txBody>
                  <a:tcPr/>
                </a:tc>
                <a:tc>
                  <a:txBody>
                    <a:bodyPr/>
                    <a:lstStyle/>
                    <a:p>
                      <a:pPr algn="ctr"/>
                      <a:endParaRPr lang="es-CO" sz="2000" dirty="0">
                        <a:solidFill>
                          <a:srgbClr val="142B48"/>
                        </a:solidFill>
                        <a:latin typeface="Montserrat" pitchFamily="2" charset="77"/>
                      </a:endParaRPr>
                    </a:p>
                    <a:p>
                      <a:pPr algn="ctr"/>
                      <a:r>
                        <a:rPr lang="es-CO" sz="2000" dirty="0">
                          <a:solidFill>
                            <a:srgbClr val="142B48"/>
                          </a:solidFill>
                          <a:latin typeface="Montserrat" pitchFamily="2" charset="77"/>
                        </a:rPr>
                        <a:t>OR: 1.52 ( 1.24 – 1.89) </a:t>
                      </a:r>
                    </a:p>
                  </a:txBody>
                  <a:tcPr/>
                </a:tc>
                <a:extLst>
                  <a:ext uri="{0D108BD9-81ED-4DB2-BD59-A6C34878D82A}">
                    <a16:rowId xmlns:a16="http://schemas.microsoft.com/office/drawing/2014/main" val="956956804"/>
                  </a:ext>
                </a:extLst>
              </a:tr>
            </a:tbl>
          </a:graphicData>
        </a:graphic>
      </p:graphicFrame>
      <p:sp>
        <p:nvSpPr>
          <p:cNvPr id="4" name="Rectángulo 3">
            <a:extLst>
              <a:ext uri="{FF2B5EF4-FFF2-40B4-BE49-F238E27FC236}">
                <a16:creationId xmlns:a16="http://schemas.microsoft.com/office/drawing/2014/main" id="{36326BFC-9DC5-E946-B6A0-44315134E35B}"/>
              </a:ext>
            </a:extLst>
          </p:cNvPr>
          <p:cNvSpPr/>
          <p:nvPr/>
        </p:nvSpPr>
        <p:spPr>
          <a:xfrm>
            <a:off x="6096000" y="5947747"/>
            <a:ext cx="6010276" cy="830997"/>
          </a:xfrm>
          <a:prstGeom prst="rect">
            <a:avLst/>
          </a:prstGeom>
        </p:spPr>
        <p:txBody>
          <a:bodyPr wrap="square">
            <a:spAutoFit/>
          </a:bodyPr>
          <a:lstStyle/>
          <a:p>
            <a:pPr algn="r"/>
            <a:r>
              <a:rPr lang="es-CO" sz="1200" dirty="0">
                <a:solidFill>
                  <a:srgbClr val="142B48"/>
                </a:solidFill>
                <a:latin typeface="Montserrat" pitchFamily="2" charset="77"/>
              </a:rPr>
              <a:t>Sarwar, N., Danesh, J., Eiriksdottir, G., Sigurdsson, G., Wareham, N., &amp; Bingham, S. (2006). Triglycerides and the risk of coronary heart disease: 10,158 incident cases among 262,525 participants in 29 Western prospective studies. Circulation [Internet]. 2007 Jan 30 [cited 2019 Feb]; 115 (4): 450–8.</a:t>
            </a:r>
          </a:p>
        </p:txBody>
      </p:sp>
    </p:spTree>
    <p:extLst>
      <p:ext uri="{BB962C8B-B14F-4D97-AF65-F5344CB8AC3E}">
        <p14:creationId xmlns:p14="http://schemas.microsoft.com/office/powerpoint/2010/main" val="113528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E523A27-DBAC-EA48-B016-37BE9D99DE22}"/>
              </a:ext>
            </a:extLst>
          </p:cNvPr>
          <p:cNvSpPr txBox="1"/>
          <p:nvPr/>
        </p:nvSpPr>
        <p:spPr>
          <a:xfrm>
            <a:off x="785814" y="170842"/>
            <a:ext cx="11215686" cy="3785652"/>
          </a:xfrm>
          <a:prstGeom prst="rect">
            <a:avLst/>
          </a:prstGeom>
          <a:noFill/>
        </p:spPr>
        <p:txBody>
          <a:bodyPr wrap="square" rtlCol="0">
            <a:spAutoFit/>
          </a:bodyPr>
          <a:lstStyle/>
          <a:p>
            <a:pPr marL="342900" indent="-342900">
              <a:buFont typeface="Arial" panose="020B0604020202020204" pitchFamily="34" charset="0"/>
              <a:buChar char="•"/>
            </a:pPr>
            <a:r>
              <a:rPr lang="es-CO" sz="2000" dirty="0">
                <a:solidFill>
                  <a:srgbClr val="142B48"/>
                </a:solidFill>
                <a:latin typeface="Montserrat" pitchFamily="2" charset="77"/>
              </a:rPr>
              <a:t>Aumento de TG aumenta el riesgo de  enfermedad  coronaria </a:t>
            </a:r>
            <a:r>
              <a:rPr lang="es-CO" sz="2000" dirty="0">
                <a:solidFill>
                  <a:srgbClr val="142B48"/>
                </a:solidFill>
                <a:latin typeface="Montserrat" pitchFamily="2" charset="77"/>
                <a:sym typeface="Wingdings" pitchFamily="2" charset="2"/>
              </a:rPr>
              <a:t></a:t>
            </a:r>
            <a:r>
              <a:rPr lang="es-CO" sz="2000" dirty="0">
                <a:solidFill>
                  <a:srgbClr val="142B48"/>
                </a:solidFill>
                <a:latin typeface="Montserrat" pitchFamily="2" charset="77"/>
              </a:rPr>
              <a:t> ajustarlo, especialmente  HDL, disminuye la magnitud de la asociación.</a:t>
            </a:r>
          </a:p>
          <a:p>
            <a:pPr marL="342900" indent="-342900">
              <a:buFont typeface="Arial" panose="020B0604020202020204" pitchFamily="34" charset="0"/>
              <a:buChar char="•"/>
            </a:pPr>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OR combinado ajustado: 1.7 (1.6 – 1-9).</a:t>
            </a:r>
          </a:p>
          <a:p>
            <a:pPr marL="342900" indent="-342900">
              <a:buFont typeface="Arial" panose="020B0604020202020204" pitchFamily="34" charset="0"/>
              <a:buChar char="•"/>
            </a:pPr>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Riesgo fue igual en mujeres y hombres.</a:t>
            </a:r>
          </a:p>
          <a:p>
            <a:pPr marL="342900" indent="-342900">
              <a:buFont typeface="Arial" panose="020B0604020202020204" pitchFamily="34" charset="0"/>
              <a:buChar char="•"/>
            </a:pPr>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No hubo diferencias en la asociación de TG con enfermedad coronaria  en estudios con muestras en ayunas comparado con postprandiales.</a:t>
            </a:r>
          </a:p>
          <a:p>
            <a:pPr marL="342900" indent="-342900">
              <a:buFont typeface="Arial" panose="020B0604020202020204" pitchFamily="34" charset="0"/>
              <a:buChar char="•"/>
            </a:pPr>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Asociación débil TG con enfermedad coronaria en EUA y Europa </a:t>
            </a:r>
            <a:r>
              <a:rPr lang="es-CO" sz="2000" dirty="0">
                <a:solidFill>
                  <a:srgbClr val="142B48"/>
                </a:solidFill>
                <a:latin typeface="Montserrat" pitchFamily="2" charset="77"/>
                <a:sym typeface="Wingdings" pitchFamily="2" charset="2"/>
              </a:rPr>
              <a:t> </a:t>
            </a:r>
            <a:r>
              <a:rPr lang="es-CO" sz="2000" dirty="0">
                <a:solidFill>
                  <a:srgbClr val="142B48"/>
                </a:solidFill>
                <a:latin typeface="Montserrat" pitchFamily="2" charset="77"/>
              </a:rPr>
              <a:t>secundaria al tamaño de la muestras de los estudios.</a:t>
            </a:r>
          </a:p>
        </p:txBody>
      </p:sp>
      <p:sp>
        <p:nvSpPr>
          <p:cNvPr id="3" name="Rectángulo 2">
            <a:extLst>
              <a:ext uri="{FF2B5EF4-FFF2-40B4-BE49-F238E27FC236}">
                <a16:creationId xmlns:a16="http://schemas.microsoft.com/office/drawing/2014/main" id="{D4962E13-6534-5746-9BBB-A386C96EC893}"/>
              </a:ext>
            </a:extLst>
          </p:cNvPr>
          <p:cNvSpPr/>
          <p:nvPr/>
        </p:nvSpPr>
        <p:spPr>
          <a:xfrm>
            <a:off x="5704355" y="5547372"/>
            <a:ext cx="6078071" cy="830997"/>
          </a:xfrm>
          <a:prstGeom prst="rect">
            <a:avLst/>
          </a:prstGeom>
        </p:spPr>
        <p:txBody>
          <a:bodyPr wrap="square">
            <a:spAutoFit/>
          </a:bodyPr>
          <a:lstStyle/>
          <a:p>
            <a:pPr algn="r"/>
            <a:r>
              <a:rPr lang="es-CO" sz="1200" dirty="0">
                <a:solidFill>
                  <a:srgbClr val="142B48"/>
                </a:solidFill>
                <a:latin typeface="Montserrat" pitchFamily="2" charset="77"/>
              </a:rPr>
              <a:t>Sarwar, N., Danesh, J., Eiriksdottir, G., Sigurdsson, G., Wareham, N., &amp; Bingham, S. (2006). Triglycerides and the risk of coronary heart disease: 10,158 incident cases among 262,525 participants in 29 Western prospective studies. Circulation [Internet]. 2007 Jan 30 [cited 2019 Feb]; 115 (4): 450–8.</a:t>
            </a:r>
          </a:p>
        </p:txBody>
      </p:sp>
    </p:spTree>
    <p:extLst>
      <p:ext uri="{BB962C8B-B14F-4D97-AF65-F5344CB8AC3E}">
        <p14:creationId xmlns:p14="http://schemas.microsoft.com/office/powerpoint/2010/main" val="230434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835A8F11-60E0-A74F-8CB6-716F110AAE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256" y="141334"/>
            <a:ext cx="8191500" cy="1968500"/>
          </a:xfrm>
        </p:spPr>
      </p:pic>
      <p:sp>
        <p:nvSpPr>
          <p:cNvPr id="10" name="CuadroTexto 9">
            <a:extLst>
              <a:ext uri="{FF2B5EF4-FFF2-40B4-BE49-F238E27FC236}">
                <a16:creationId xmlns:a16="http://schemas.microsoft.com/office/drawing/2014/main" id="{8CB525C0-6B16-D640-B539-B4592D0AD3D8}"/>
              </a:ext>
            </a:extLst>
          </p:cNvPr>
          <p:cNvSpPr txBox="1"/>
          <p:nvPr/>
        </p:nvSpPr>
        <p:spPr>
          <a:xfrm>
            <a:off x="4804681" y="2495737"/>
            <a:ext cx="7011153" cy="2554545"/>
          </a:xfrm>
          <a:prstGeom prst="rect">
            <a:avLst/>
          </a:prstGeom>
          <a:noFill/>
        </p:spPr>
        <p:txBody>
          <a:bodyPr wrap="square" rtlCol="0">
            <a:spAutoFit/>
          </a:bodyPr>
          <a:lstStyle/>
          <a:p>
            <a:pPr marL="285750" indent="-285750">
              <a:buFont typeface="Arial" panose="020B0604020202020204" pitchFamily="34" charset="0"/>
              <a:buChar char="•"/>
            </a:pPr>
            <a:r>
              <a:rPr lang="es-CO" sz="2000" dirty="0">
                <a:solidFill>
                  <a:srgbClr val="142B48"/>
                </a:solidFill>
                <a:latin typeface="Montserrat" pitchFamily="2" charset="77"/>
              </a:rPr>
              <a:t>Prospectivo.</a:t>
            </a:r>
          </a:p>
          <a:p>
            <a:pPr marL="285750" indent="-285750">
              <a:buFont typeface="Arial" panose="020B0604020202020204" pitchFamily="34" charset="0"/>
              <a:buChar char="•"/>
            </a:pPr>
            <a:r>
              <a:rPr lang="es-CO" sz="2000" dirty="0">
                <a:solidFill>
                  <a:srgbClr val="142B48"/>
                </a:solidFill>
                <a:latin typeface="Montserrat" pitchFamily="2" charset="77"/>
              </a:rPr>
              <a:t>26509 mujeres en EUA.</a:t>
            </a:r>
          </a:p>
          <a:p>
            <a:pPr marL="285750" indent="-285750">
              <a:buFont typeface="Arial" panose="020B0604020202020204" pitchFamily="34" charset="0"/>
              <a:buChar char="•"/>
            </a:pPr>
            <a:r>
              <a:rPr lang="es-CO" sz="2000" dirty="0">
                <a:solidFill>
                  <a:srgbClr val="142B48"/>
                </a:solidFill>
                <a:latin typeface="Montserrat" pitchFamily="2" charset="77"/>
              </a:rPr>
              <a:t>Seguimiento: 11.4 años.</a:t>
            </a:r>
          </a:p>
          <a:p>
            <a:pPr marL="285750" indent="-285750">
              <a:buFont typeface="Arial" panose="020B0604020202020204" pitchFamily="34" charset="0"/>
              <a:buChar char="•"/>
            </a:pPr>
            <a:r>
              <a:rPr lang="es-CO" sz="2000" dirty="0">
                <a:solidFill>
                  <a:srgbClr val="142B48"/>
                </a:solidFill>
                <a:latin typeface="Montserrat" pitchFamily="2" charset="77"/>
              </a:rPr>
              <a:t>Objetivo: determinar la asociacion entre niveles de TG y riesgo de eventos cardiovasculares.</a:t>
            </a:r>
          </a:p>
          <a:p>
            <a:pPr marL="285750" indent="-285750">
              <a:buFont typeface="Arial" panose="020B0604020202020204" pitchFamily="34" charset="0"/>
              <a:buChar char="•"/>
            </a:pPr>
            <a:r>
              <a:rPr lang="es-CO" sz="2000" dirty="0">
                <a:solidFill>
                  <a:srgbClr val="142B48"/>
                </a:solidFill>
                <a:latin typeface="Montserrat" pitchFamily="2" charset="77"/>
              </a:rPr>
              <a:t>Desenlace primario: compuesto (IM no faltal, ECV no fatal, </a:t>
            </a:r>
            <a:r>
              <a:rPr lang="es-CO" sz="2000" dirty="0" err="1">
                <a:solidFill>
                  <a:srgbClr val="142B48"/>
                </a:solidFill>
                <a:latin typeface="Montserrat" pitchFamily="2" charset="77"/>
              </a:rPr>
              <a:t>revascularizacion</a:t>
            </a:r>
            <a:r>
              <a:rPr lang="es-CO" sz="2000" dirty="0">
                <a:solidFill>
                  <a:srgbClr val="142B48"/>
                </a:solidFill>
                <a:latin typeface="Montserrat" pitchFamily="2" charset="77"/>
              </a:rPr>
              <a:t> coronaria y muerte por evento cardiovascular).</a:t>
            </a:r>
          </a:p>
        </p:txBody>
      </p:sp>
      <p:sp>
        <p:nvSpPr>
          <p:cNvPr id="12" name="Rectángulo 11">
            <a:extLst>
              <a:ext uri="{FF2B5EF4-FFF2-40B4-BE49-F238E27FC236}">
                <a16:creationId xmlns:a16="http://schemas.microsoft.com/office/drawing/2014/main" id="{B28C4D8F-F719-AD42-BD27-91CD820320EE}"/>
              </a:ext>
            </a:extLst>
          </p:cNvPr>
          <p:cNvSpPr/>
          <p:nvPr/>
        </p:nvSpPr>
        <p:spPr>
          <a:xfrm>
            <a:off x="5192010" y="5934828"/>
            <a:ext cx="6623824" cy="646331"/>
          </a:xfrm>
          <a:prstGeom prst="rect">
            <a:avLst/>
          </a:prstGeom>
        </p:spPr>
        <p:txBody>
          <a:bodyPr wrap="square">
            <a:spAutoFit/>
          </a:bodyPr>
          <a:lstStyle/>
          <a:p>
            <a:pPr algn="r"/>
            <a:r>
              <a:rPr lang="es-CO" sz="1200" dirty="0">
                <a:solidFill>
                  <a:srgbClr val="142B48"/>
                </a:solidFill>
                <a:latin typeface="Montserrat" pitchFamily="2" charset="77"/>
              </a:rPr>
              <a:t>Bansal, S., Buring, J. E., Rifai, N., Mora, S., Sacks, F. M., &amp; Ridker, P. M. (2007). Fasting compared with nonfasting triglycerides and risk of cardiovascular events in women. </a:t>
            </a:r>
            <a:r>
              <a:rPr lang="es-CO" sz="1200" i="1" dirty="0">
                <a:solidFill>
                  <a:srgbClr val="142B48"/>
                </a:solidFill>
                <a:latin typeface="Montserrat" pitchFamily="2" charset="77"/>
              </a:rPr>
              <a:t>Jama</a:t>
            </a:r>
            <a:r>
              <a:rPr lang="es-CO" sz="1200" dirty="0">
                <a:solidFill>
                  <a:srgbClr val="142B48"/>
                </a:solidFill>
                <a:latin typeface="Montserrat" pitchFamily="2" charset="77"/>
              </a:rPr>
              <a:t>, </a:t>
            </a:r>
            <a:r>
              <a:rPr lang="es-CO" sz="1200" i="1" dirty="0">
                <a:solidFill>
                  <a:srgbClr val="142B48"/>
                </a:solidFill>
                <a:latin typeface="Montserrat" pitchFamily="2" charset="77"/>
              </a:rPr>
              <a:t>298</a:t>
            </a:r>
            <a:r>
              <a:rPr lang="es-CO" sz="1200" dirty="0">
                <a:solidFill>
                  <a:srgbClr val="142B48"/>
                </a:solidFill>
                <a:latin typeface="Montserrat" pitchFamily="2" charset="77"/>
              </a:rPr>
              <a:t>(3), 309-316.</a:t>
            </a:r>
          </a:p>
        </p:txBody>
      </p:sp>
    </p:spTree>
    <p:extLst>
      <p:ext uri="{BB962C8B-B14F-4D97-AF65-F5344CB8AC3E}">
        <p14:creationId xmlns:p14="http://schemas.microsoft.com/office/powerpoint/2010/main" val="1208285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219F492-6542-3840-8140-F9FE189A0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93379"/>
            <a:ext cx="9144000" cy="3875152"/>
          </a:xfrm>
          <a:prstGeom prst="rect">
            <a:avLst/>
          </a:prstGeom>
        </p:spPr>
      </p:pic>
      <p:sp>
        <p:nvSpPr>
          <p:cNvPr id="3" name="Rectángulo 2">
            <a:extLst>
              <a:ext uri="{FF2B5EF4-FFF2-40B4-BE49-F238E27FC236}">
                <a16:creationId xmlns:a16="http://schemas.microsoft.com/office/drawing/2014/main" id="{679F928F-C1A9-6B46-89C6-5385132A0269}"/>
              </a:ext>
            </a:extLst>
          </p:cNvPr>
          <p:cNvSpPr/>
          <p:nvPr/>
        </p:nvSpPr>
        <p:spPr>
          <a:xfrm>
            <a:off x="5629275" y="1664539"/>
            <a:ext cx="3352800" cy="625642"/>
          </a:xfrm>
          <a:prstGeom prst="rect">
            <a:avLst/>
          </a:prstGeom>
          <a:noFill/>
          <a:ln w="50800">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1FFBC76E-DEC2-9B4E-B349-CA1E00B9B24B}"/>
              </a:ext>
            </a:extLst>
          </p:cNvPr>
          <p:cNvSpPr/>
          <p:nvPr/>
        </p:nvSpPr>
        <p:spPr>
          <a:xfrm>
            <a:off x="5629275" y="3303843"/>
            <a:ext cx="3352800" cy="664689"/>
          </a:xfrm>
          <a:prstGeom prst="rect">
            <a:avLst/>
          </a:prstGeom>
          <a:noFill/>
          <a:ln w="50800">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6FF6269D-D54A-9140-8BE1-59666B0EA196}"/>
              </a:ext>
            </a:extLst>
          </p:cNvPr>
          <p:cNvSpPr/>
          <p:nvPr/>
        </p:nvSpPr>
        <p:spPr>
          <a:xfrm>
            <a:off x="5629275" y="5760426"/>
            <a:ext cx="6010507" cy="646331"/>
          </a:xfrm>
          <a:prstGeom prst="rect">
            <a:avLst/>
          </a:prstGeom>
        </p:spPr>
        <p:txBody>
          <a:bodyPr wrap="square">
            <a:spAutoFit/>
          </a:bodyPr>
          <a:lstStyle/>
          <a:p>
            <a:pPr algn="r"/>
            <a:r>
              <a:rPr lang="es-CO" sz="1200" dirty="0">
                <a:solidFill>
                  <a:srgbClr val="142B48"/>
                </a:solidFill>
                <a:latin typeface="Arial" panose="020B0604020202020204" pitchFamily="34" charset="0"/>
              </a:rPr>
              <a:t>Bansal, S., Buring, J. E., Rifai, N., Mora, S., Sacks, F. M., &amp; Ridker, P. M. (2007). Fasting compared with nonfasting triglycerides and risk of cardiovascular events in women. </a:t>
            </a:r>
            <a:r>
              <a:rPr lang="es-CO" sz="1200" i="1" dirty="0">
                <a:solidFill>
                  <a:srgbClr val="142B48"/>
                </a:solidFill>
                <a:latin typeface="Arial" panose="020B0604020202020204" pitchFamily="34" charset="0"/>
              </a:rPr>
              <a:t>Jama</a:t>
            </a:r>
            <a:r>
              <a:rPr lang="es-CO" sz="1200" dirty="0">
                <a:solidFill>
                  <a:srgbClr val="142B48"/>
                </a:solidFill>
                <a:latin typeface="Arial" panose="020B0604020202020204" pitchFamily="34" charset="0"/>
              </a:rPr>
              <a:t>, </a:t>
            </a:r>
            <a:r>
              <a:rPr lang="es-CO" sz="1200" i="1" dirty="0">
                <a:solidFill>
                  <a:srgbClr val="142B48"/>
                </a:solidFill>
                <a:latin typeface="Arial" panose="020B0604020202020204" pitchFamily="34" charset="0"/>
              </a:rPr>
              <a:t>298</a:t>
            </a:r>
            <a:r>
              <a:rPr lang="es-CO" sz="1200" dirty="0">
                <a:solidFill>
                  <a:srgbClr val="142B48"/>
                </a:solidFill>
                <a:latin typeface="Arial" panose="020B0604020202020204" pitchFamily="34" charset="0"/>
              </a:rPr>
              <a:t>(3), 309-316.</a:t>
            </a:r>
            <a:endParaRPr lang="es-CO" sz="1200" dirty="0">
              <a:solidFill>
                <a:srgbClr val="142B48"/>
              </a:solidFill>
            </a:endParaRPr>
          </a:p>
        </p:txBody>
      </p:sp>
    </p:spTree>
    <p:extLst>
      <p:ext uri="{BB962C8B-B14F-4D97-AF65-F5344CB8AC3E}">
        <p14:creationId xmlns:p14="http://schemas.microsoft.com/office/powerpoint/2010/main" val="3210127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61853D4-358F-834C-B3EA-65C16B985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14843"/>
            <a:ext cx="9144000" cy="3275870"/>
          </a:xfrm>
          <a:prstGeom prst="rect">
            <a:avLst/>
          </a:prstGeom>
        </p:spPr>
      </p:pic>
      <p:sp>
        <p:nvSpPr>
          <p:cNvPr id="4" name="Rectángulo 3">
            <a:extLst>
              <a:ext uri="{FF2B5EF4-FFF2-40B4-BE49-F238E27FC236}">
                <a16:creationId xmlns:a16="http://schemas.microsoft.com/office/drawing/2014/main" id="{D1049FB2-E515-BE43-9FE7-9974D0232816}"/>
              </a:ext>
            </a:extLst>
          </p:cNvPr>
          <p:cNvSpPr/>
          <p:nvPr/>
        </p:nvSpPr>
        <p:spPr>
          <a:xfrm>
            <a:off x="1524000" y="1403630"/>
            <a:ext cx="8920976" cy="401444"/>
          </a:xfrm>
          <a:prstGeom prst="rect">
            <a:avLst/>
          </a:prstGeom>
          <a:noFill/>
          <a:ln w="47625">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8982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5A48C1-E5B5-A540-93B3-A3B7A36C4252}"/>
              </a:ext>
            </a:extLst>
          </p:cNvPr>
          <p:cNvSpPr txBox="1"/>
          <p:nvPr/>
        </p:nvSpPr>
        <p:spPr>
          <a:xfrm>
            <a:off x="936566" y="1254621"/>
            <a:ext cx="10318868" cy="1938992"/>
          </a:xfrm>
          <a:prstGeom prst="rect">
            <a:avLst/>
          </a:prstGeom>
          <a:noFill/>
        </p:spPr>
        <p:txBody>
          <a:bodyPr wrap="square" rtlCol="0">
            <a:spAutoFit/>
          </a:bodyPr>
          <a:lstStyle/>
          <a:p>
            <a:pPr marL="342900" indent="-342900" algn="just">
              <a:buFont typeface="Arial" panose="020B0604020202020204" pitchFamily="34" charset="0"/>
              <a:buChar char="•"/>
            </a:pPr>
            <a:endParaRPr lang="es-CO" sz="2000" dirty="0">
              <a:solidFill>
                <a:srgbClr val="142B48"/>
              </a:solidFill>
              <a:latin typeface="Montserrat" pitchFamily="2" charset="77"/>
            </a:endParaRPr>
          </a:p>
          <a:p>
            <a:pPr marL="342900" indent="-342900" algn="just">
              <a:buFont typeface="Arial" panose="020B0604020202020204" pitchFamily="34" charset="0"/>
              <a:buChar char="•"/>
            </a:pPr>
            <a:r>
              <a:rPr lang="es-CO" sz="2000" dirty="0">
                <a:solidFill>
                  <a:srgbClr val="142B48"/>
                </a:solidFill>
                <a:latin typeface="Montserrat" pitchFamily="2" charset="77"/>
              </a:rPr>
              <a:t>Niveles más altos de TG postprandiales  tuvieron una asociación fuerte con aumento de eventos cardiovasculares independiente de los factores de riesgo y marcadores de resistencia a la insulina.</a:t>
            </a:r>
          </a:p>
          <a:p>
            <a:pPr marL="342900" indent="-342900" algn="just">
              <a:buFont typeface="Arial" panose="020B0604020202020204" pitchFamily="34" charset="0"/>
              <a:buChar char="•"/>
            </a:pPr>
            <a:endParaRPr lang="es-CO" sz="2000" dirty="0">
              <a:solidFill>
                <a:srgbClr val="142B48"/>
              </a:solidFill>
              <a:latin typeface="Montserrat" pitchFamily="2" charset="77"/>
            </a:endParaRPr>
          </a:p>
          <a:p>
            <a:pPr marL="342900" indent="-342900" algn="just">
              <a:buFont typeface="Arial" panose="020B0604020202020204" pitchFamily="34" charset="0"/>
              <a:buChar char="•"/>
            </a:pPr>
            <a:r>
              <a:rPr lang="es-CO" sz="2000" dirty="0">
                <a:solidFill>
                  <a:srgbClr val="142B48"/>
                </a:solidFill>
                <a:latin typeface="Montserrat" pitchFamily="2" charset="77"/>
              </a:rPr>
              <a:t>Niveles en ayunas mostraron poca asociación con eventos cardiovasculares.</a:t>
            </a:r>
          </a:p>
        </p:txBody>
      </p:sp>
      <p:sp>
        <p:nvSpPr>
          <p:cNvPr id="5" name="CuadroTexto 4">
            <a:extLst>
              <a:ext uri="{FF2B5EF4-FFF2-40B4-BE49-F238E27FC236}">
                <a16:creationId xmlns:a16="http://schemas.microsoft.com/office/drawing/2014/main" id="{FCDBE925-92A6-97C7-D41E-FF5CED13E5EF}"/>
              </a:ext>
            </a:extLst>
          </p:cNvPr>
          <p:cNvSpPr txBox="1"/>
          <p:nvPr/>
        </p:nvSpPr>
        <p:spPr>
          <a:xfrm>
            <a:off x="835818" y="822603"/>
            <a:ext cx="6100762" cy="646331"/>
          </a:xfrm>
          <a:prstGeom prst="rect">
            <a:avLst/>
          </a:prstGeom>
          <a:noFill/>
        </p:spPr>
        <p:txBody>
          <a:bodyPr wrap="square">
            <a:spAutoFit/>
          </a:bodyPr>
          <a:lstStyle/>
          <a:p>
            <a:r>
              <a:rPr lang="es-CO" sz="3600" b="1" dirty="0">
                <a:solidFill>
                  <a:srgbClr val="142B48"/>
                </a:solidFill>
                <a:latin typeface="Montserrat" pitchFamily="2" charset="77"/>
              </a:rPr>
              <a:t>CONCLUSIONES</a:t>
            </a:r>
          </a:p>
        </p:txBody>
      </p:sp>
    </p:spTree>
    <p:extLst>
      <p:ext uri="{BB962C8B-B14F-4D97-AF65-F5344CB8AC3E}">
        <p14:creationId xmlns:p14="http://schemas.microsoft.com/office/powerpoint/2010/main" val="220652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E70B11-CCE9-9046-836F-95FC6244A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820" y="1520756"/>
            <a:ext cx="8051180" cy="2022613"/>
          </a:xfrm>
          <a:prstGeom prst="rect">
            <a:avLst/>
          </a:prstGeom>
        </p:spPr>
      </p:pic>
      <p:sp>
        <p:nvSpPr>
          <p:cNvPr id="6" name="Rectángulo 5">
            <a:extLst>
              <a:ext uri="{FF2B5EF4-FFF2-40B4-BE49-F238E27FC236}">
                <a16:creationId xmlns:a16="http://schemas.microsoft.com/office/drawing/2014/main" id="{EC30D6B3-8AB6-8E48-BC19-F628EC384B45}"/>
              </a:ext>
            </a:extLst>
          </p:cNvPr>
          <p:cNvSpPr/>
          <p:nvPr/>
        </p:nvSpPr>
        <p:spPr>
          <a:xfrm>
            <a:off x="6753225" y="5444922"/>
            <a:ext cx="3680600" cy="1015663"/>
          </a:xfrm>
          <a:prstGeom prst="rect">
            <a:avLst/>
          </a:prstGeom>
        </p:spPr>
        <p:txBody>
          <a:bodyPr wrap="square">
            <a:spAutoFit/>
          </a:bodyPr>
          <a:lstStyle/>
          <a:p>
            <a:pPr algn="r"/>
            <a:r>
              <a:rPr lang="es-CO" sz="1000" dirty="0">
                <a:solidFill>
                  <a:srgbClr val="323F4F"/>
                </a:solidFill>
                <a:latin typeface="Montserrat" pitchFamily="2" charset="77"/>
              </a:rPr>
              <a:t>Schwartz, G. G., Abt, M., Bao, W., DeMicco, D., Kallend, D., Miller, M., ... &amp; Olsson, A. G. (2015). Fasting triglycerides predict recurrent ischemic events in patients with acute coronary syndrome treated with statins. </a:t>
            </a:r>
            <a:r>
              <a:rPr lang="es-CO" sz="1000" i="1" dirty="0">
                <a:solidFill>
                  <a:srgbClr val="323F4F"/>
                </a:solidFill>
                <a:latin typeface="Montserrat" pitchFamily="2" charset="77"/>
              </a:rPr>
              <a:t>Journal of the American College of Cardiology</a:t>
            </a:r>
            <a:r>
              <a:rPr lang="es-CO" sz="1000" dirty="0">
                <a:solidFill>
                  <a:srgbClr val="323F4F"/>
                </a:solidFill>
                <a:latin typeface="Montserrat" pitchFamily="2" charset="77"/>
              </a:rPr>
              <a:t>, </a:t>
            </a:r>
            <a:r>
              <a:rPr lang="es-CO" sz="1000" i="1" dirty="0">
                <a:solidFill>
                  <a:srgbClr val="323F4F"/>
                </a:solidFill>
                <a:latin typeface="Montserrat" pitchFamily="2" charset="77"/>
              </a:rPr>
              <a:t>65</a:t>
            </a:r>
            <a:r>
              <a:rPr lang="es-CO" sz="1000" dirty="0">
                <a:solidFill>
                  <a:srgbClr val="323F4F"/>
                </a:solidFill>
                <a:latin typeface="Montserrat" pitchFamily="2" charset="77"/>
              </a:rPr>
              <a:t>(21), 2267-2275.</a:t>
            </a:r>
          </a:p>
        </p:txBody>
      </p:sp>
    </p:spTree>
    <p:extLst>
      <p:ext uri="{BB962C8B-B14F-4D97-AF65-F5344CB8AC3E}">
        <p14:creationId xmlns:p14="http://schemas.microsoft.com/office/powerpoint/2010/main" val="58487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4E9C1E7-23DA-D74A-852D-40EC14BD42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0263" y="353298"/>
            <a:ext cx="4561974" cy="3680057"/>
          </a:xfrm>
          <a:prstGeom prst="rect">
            <a:avLst/>
          </a:prstGeom>
        </p:spPr>
      </p:pic>
      <p:sp>
        <p:nvSpPr>
          <p:cNvPr id="6" name="CuadroTexto 5">
            <a:extLst>
              <a:ext uri="{FF2B5EF4-FFF2-40B4-BE49-F238E27FC236}">
                <a16:creationId xmlns:a16="http://schemas.microsoft.com/office/drawing/2014/main" id="{075BD33E-9D9D-D143-B0CB-8976DA70D0F8}"/>
              </a:ext>
            </a:extLst>
          </p:cNvPr>
          <p:cNvSpPr txBox="1"/>
          <p:nvPr/>
        </p:nvSpPr>
        <p:spPr>
          <a:xfrm>
            <a:off x="2548439" y="1780059"/>
            <a:ext cx="3133224" cy="830997"/>
          </a:xfrm>
          <a:prstGeom prst="rect">
            <a:avLst/>
          </a:prstGeom>
          <a:noFill/>
        </p:spPr>
        <p:txBody>
          <a:bodyPr wrap="square" rtlCol="0">
            <a:spAutoFit/>
          </a:bodyPr>
          <a:lstStyle/>
          <a:p>
            <a:r>
              <a:rPr lang="es-CO" sz="2400" dirty="0">
                <a:solidFill>
                  <a:srgbClr val="323F4F"/>
                </a:solidFill>
                <a:latin typeface="Montserrat" pitchFamily="2" charset="77"/>
              </a:rPr>
              <a:t>HR: 1.01 ( 1.01 – 1.02) P&lt; 0-001</a:t>
            </a:r>
          </a:p>
        </p:txBody>
      </p:sp>
      <p:sp>
        <p:nvSpPr>
          <p:cNvPr id="8" name="Rectángulo 7">
            <a:extLst>
              <a:ext uri="{FF2B5EF4-FFF2-40B4-BE49-F238E27FC236}">
                <a16:creationId xmlns:a16="http://schemas.microsoft.com/office/drawing/2014/main" id="{B9A9C1B8-59E1-1541-9FA2-26CB9F6BC6C4}"/>
              </a:ext>
            </a:extLst>
          </p:cNvPr>
          <p:cNvSpPr/>
          <p:nvPr/>
        </p:nvSpPr>
        <p:spPr>
          <a:xfrm>
            <a:off x="6193655" y="5642929"/>
            <a:ext cx="4278583" cy="861774"/>
          </a:xfrm>
          <a:prstGeom prst="rect">
            <a:avLst/>
          </a:prstGeom>
        </p:spPr>
        <p:txBody>
          <a:bodyPr wrap="square">
            <a:spAutoFit/>
          </a:bodyPr>
          <a:lstStyle/>
          <a:p>
            <a:pPr algn="r"/>
            <a:r>
              <a:rPr lang="es-CO" sz="1000" dirty="0">
                <a:solidFill>
                  <a:srgbClr val="323F4F"/>
                </a:solidFill>
                <a:latin typeface="Montserrat" pitchFamily="2" charset="77"/>
              </a:rPr>
              <a:t>Schwartz, G. G., Abt, M., Bao, W., DeMicco, D., Kallend, D., Miller, M., ... &amp; Olsson, A. G. (2015). Fasting triglycerides predict recurrent ischemic events in patients with acute coronary syndrome treated with statins. </a:t>
            </a:r>
            <a:r>
              <a:rPr lang="es-CO" sz="1000" i="1" dirty="0">
                <a:solidFill>
                  <a:srgbClr val="323F4F"/>
                </a:solidFill>
                <a:latin typeface="Montserrat" pitchFamily="2" charset="77"/>
              </a:rPr>
              <a:t>Journal of the American College of Cardiology</a:t>
            </a:r>
            <a:r>
              <a:rPr lang="es-CO" sz="1000" dirty="0">
                <a:solidFill>
                  <a:srgbClr val="323F4F"/>
                </a:solidFill>
                <a:latin typeface="Montserrat" pitchFamily="2" charset="77"/>
              </a:rPr>
              <a:t>, </a:t>
            </a:r>
            <a:r>
              <a:rPr lang="es-CO" sz="1000" i="1" dirty="0">
                <a:solidFill>
                  <a:srgbClr val="323F4F"/>
                </a:solidFill>
                <a:latin typeface="Montserrat" pitchFamily="2" charset="77"/>
              </a:rPr>
              <a:t>65</a:t>
            </a:r>
            <a:r>
              <a:rPr lang="es-CO" sz="1000" dirty="0">
                <a:solidFill>
                  <a:srgbClr val="323F4F"/>
                </a:solidFill>
                <a:latin typeface="Montserrat" pitchFamily="2" charset="77"/>
              </a:rPr>
              <a:t>(21), 2267-2275.</a:t>
            </a:r>
          </a:p>
        </p:txBody>
      </p:sp>
    </p:spTree>
    <p:extLst>
      <p:ext uri="{BB962C8B-B14F-4D97-AF65-F5344CB8AC3E}">
        <p14:creationId xmlns:p14="http://schemas.microsoft.com/office/powerpoint/2010/main" val="222269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918" y="122239"/>
            <a:ext cx="11206163" cy="1325563"/>
          </a:xfrm>
        </p:spPr>
        <p:txBody>
          <a:bodyPr>
            <a:normAutofit/>
          </a:bodyPr>
          <a:lstStyle/>
          <a:p>
            <a:r>
              <a:rPr lang="es-ES" sz="4400" dirty="0"/>
              <a:t>¿POR QUÉ HABLAR DE ESTE TEMA? </a:t>
            </a:r>
          </a:p>
        </p:txBody>
      </p:sp>
      <p:sp>
        <p:nvSpPr>
          <p:cNvPr id="3" name="Marcador de contenido 2"/>
          <p:cNvSpPr>
            <a:spLocks noGrp="1"/>
          </p:cNvSpPr>
          <p:nvPr>
            <p:ph idx="1"/>
          </p:nvPr>
        </p:nvSpPr>
        <p:spPr>
          <a:xfrm>
            <a:off x="4836318" y="1395416"/>
            <a:ext cx="6862763" cy="4530725"/>
          </a:xfrm>
        </p:spPr>
        <p:txBody>
          <a:bodyPr>
            <a:normAutofit/>
          </a:bodyPr>
          <a:lstStyle/>
          <a:p>
            <a:pPr>
              <a:lnSpc>
                <a:spcPct val="100000"/>
              </a:lnSpc>
            </a:pPr>
            <a:r>
              <a:rPr lang="es-ES" sz="2000" dirty="0">
                <a:solidFill>
                  <a:srgbClr val="142B48"/>
                </a:solidFill>
              </a:rPr>
              <a:t>Enfermedad cardiovascular: principal causa de muerte.</a:t>
            </a:r>
          </a:p>
          <a:p>
            <a:pPr>
              <a:lnSpc>
                <a:spcPct val="100000"/>
              </a:lnSpc>
            </a:pPr>
            <a:r>
              <a:rPr lang="es-ES" sz="2000" dirty="0" err="1">
                <a:solidFill>
                  <a:srgbClr val="142B48"/>
                </a:solidFill>
              </a:rPr>
              <a:t>Hipertrigliceridemia</a:t>
            </a:r>
            <a:r>
              <a:rPr lang="es-ES" sz="2000" dirty="0">
                <a:solidFill>
                  <a:srgbClr val="142B48"/>
                </a:solidFill>
              </a:rPr>
              <a:t> e hipercolesterolemia son factores modificables.</a:t>
            </a:r>
          </a:p>
          <a:p>
            <a:pPr>
              <a:lnSpc>
                <a:spcPct val="100000"/>
              </a:lnSpc>
            </a:pPr>
            <a:r>
              <a:rPr lang="es-ES" sz="2000" dirty="0">
                <a:solidFill>
                  <a:srgbClr val="142B48"/>
                </a:solidFill>
              </a:rPr>
              <a:t>Estudio INTERHEART: DLP principal factor de riesgo para IAM.</a:t>
            </a:r>
          </a:p>
          <a:p>
            <a:pPr>
              <a:lnSpc>
                <a:spcPct val="100000"/>
              </a:lnSpc>
            </a:pPr>
            <a:r>
              <a:rPr lang="es-ES" sz="2000" dirty="0">
                <a:solidFill>
                  <a:srgbClr val="142B48"/>
                </a:solidFill>
              </a:rPr>
              <a:t>Estudios epidemiológicos, ensayos clínicos: causalidad con LDL y ateroesclerosis.</a:t>
            </a:r>
          </a:p>
          <a:p>
            <a:pPr>
              <a:lnSpc>
                <a:spcPct val="100000"/>
              </a:lnSpc>
            </a:pPr>
            <a:r>
              <a:rPr lang="es-ES" sz="2000" dirty="0">
                <a:solidFill>
                  <a:srgbClr val="142B48"/>
                </a:solidFill>
              </a:rPr>
              <a:t>Triglicéridos y ateroesclerosis: controvertida. </a:t>
            </a:r>
          </a:p>
        </p:txBody>
      </p:sp>
      <p:sp>
        <p:nvSpPr>
          <p:cNvPr id="4" name="Rectángulo 3">
            <a:extLst>
              <a:ext uri="{FF2B5EF4-FFF2-40B4-BE49-F238E27FC236}">
                <a16:creationId xmlns:a16="http://schemas.microsoft.com/office/drawing/2014/main" id="{686577A5-113F-8A46-BA84-ACD7B3594D9A}"/>
              </a:ext>
            </a:extLst>
          </p:cNvPr>
          <p:cNvSpPr/>
          <p:nvPr/>
        </p:nvSpPr>
        <p:spPr>
          <a:xfrm>
            <a:off x="7127081" y="5740404"/>
            <a:ext cx="4572000" cy="646331"/>
          </a:xfrm>
          <a:prstGeom prst="rect">
            <a:avLst/>
          </a:prstGeom>
        </p:spPr>
        <p:txBody>
          <a:bodyPr>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3295717981"/>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2B0B07-5F14-9946-A5C8-23436CF263D8}"/>
              </a:ext>
            </a:extLst>
          </p:cNvPr>
          <p:cNvPicPr>
            <a:picLocks noChangeAspect="1"/>
          </p:cNvPicPr>
          <p:nvPr/>
        </p:nvPicPr>
        <p:blipFill rotWithShape="1">
          <a:blip r:embed="rId3">
            <a:extLst>
              <a:ext uri="{28A0092B-C50C-407E-A947-70E740481C1C}">
                <a14:useLocalDpi xmlns:a14="http://schemas.microsoft.com/office/drawing/2010/main" val="0"/>
              </a:ext>
            </a:extLst>
          </a:blip>
          <a:srcRect t="27"/>
          <a:stretch/>
        </p:blipFill>
        <p:spPr>
          <a:xfrm>
            <a:off x="5972698" y="283690"/>
            <a:ext cx="4669654" cy="4026105"/>
          </a:xfrm>
          <a:prstGeom prst="rect">
            <a:avLst/>
          </a:prstGeom>
        </p:spPr>
      </p:pic>
      <p:sp>
        <p:nvSpPr>
          <p:cNvPr id="7" name="CuadroTexto 6">
            <a:extLst>
              <a:ext uri="{FF2B5EF4-FFF2-40B4-BE49-F238E27FC236}">
                <a16:creationId xmlns:a16="http://schemas.microsoft.com/office/drawing/2014/main" id="{D337094B-F527-2847-BB23-48B884385EF5}"/>
              </a:ext>
            </a:extLst>
          </p:cNvPr>
          <p:cNvSpPr txBox="1"/>
          <p:nvPr/>
        </p:nvSpPr>
        <p:spPr>
          <a:xfrm>
            <a:off x="2643636" y="2349309"/>
            <a:ext cx="3095719" cy="461665"/>
          </a:xfrm>
          <a:prstGeom prst="rect">
            <a:avLst/>
          </a:prstGeom>
          <a:noFill/>
        </p:spPr>
        <p:txBody>
          <a:bodyPr rtlCol="0" wrap="none">
            <a:spAutoFit/>
          </a:bodyPr>
          <a:lstStyle/>
          <a:p>
            <a:r>
              <a:rPr dirty="0" lang="es-CO" sz="2400">
                <a:solidFill>
                  <a:srgbClr val="000000"/>
                </a:solidFill>
                <a:latin charset="77" pitchFamily="2" typeface="Montserrat"/>
              </a:rPr>
              <a:t>HR: 1.01 ( 1.01 – 1.02</a:t>
            </a:r>
            <a:r>
              <a:rPr dirty="0" lang="es-CO" sz="2400">
                <a:latin charset="77" pitchFamily="2" typeface="Montserrat"/>
              </a:rPr>
              <a:t>) </a:t>
            </a:r>
          </a:p>
        </p:txBody>
      </p:sp>
      <p:sp>
        <p:nvSpPr>
          <p:cNvPr id="8" name="Rectángulo 7">
            <a:extLst>
              <a:ext uri="{FF2B5EF4-FFF2-40B4-BE49-F238E27FC236}">
                <a16:creationId xmlns:a16="http://schemas.microsoft.com/office/drawing/2014/main" id="{B9A9C1B8-59E1-1541-9FA2-26CB9F6BC6C4}"/>
              </a:ext>
            </a:extLst>
          </p:cNvPr>
          <p:cNvSpPr/>
          <p:nvPr/>
        </p:nvSpPr>
        <p:spPr>
          <a:xfrm>
            <a:off x="6441276" y="5712537"/>
            <a:ext cx="3953455" cy="861774"/>
          </a:xfrm>
          <a:prstGeom prst="rect">
            <a:avLst/>
          </a:prstGeom>
        </p:spPr>
        <p:txBody>
          <a:bodyPr wrap="square">
            <a:spAutoFit/>
          </a:bodyPr>
          <a:lstStyle/>
          <a:p>
            <a:pPr algn="r"/>
            <a:r>
              <a:rPr dirty="0" lang="es-CO" sz="1000">
                <a:solidFill>
                  <a:srgbClr val="323F4F"/>
                </a:solidFill>
                <a:latin charset="77" pitchFamily="2" typeface="Montserrat"/>
              </a:rPr>
              <a:t>Schwartz, G. G., Abt, M., Bao, W., DeMicco, D., Kallend, D., Miller, M., ... &amp; Olsson, A. G. (2015). Fasting triglycerides predict recurrent ischemic events in patients with acute coronary syndrome treated with statins. </a:t>
            </a:r>
            <a:r>
              <a:rPr dirty="0" i="1" lang="es-CO" sz="1000">
                <a:solidFill>
                  <a:srgbClr val="323F4F"/>
                </a:solidFill>
                <a:latin charset="77" pitchFamily="2" typeface="Montserrat"/>
              </a:rPr>
              <a:t>Journal of the American College of Cardiology</a:t>
            </a:r>
            <a:r>
              <a:rPr dirty="0" lang="es-CO" sz="1000">
                <a:solidFill>
                  <a:srgbClr val="323F4F"/>
                </a:solidFill>
                <a:latin charset="77" pitchFamily="2" typeface="Montserrat"/>
              </a:rPr>
              <a:t>, </a:t>
            </a:r>
            <a:r>
              <a:rPr dirty="0" i="1" lang="es-CO" sz="1000">
                <a:solidFill>
                  <a:srgbClr val="323F4F"/>
                </a:solidFill>
                <a:latin charset="77" pitchFamily="2" typeface="Montserrat"/>
              </a:rPr>
              <a:t>65</a:t>
            </a:r>
            <a:r>
              <a:rPr dirty="0" lang="es-CO" sz="1000">
                <a:solidFill>
                  <a:srgbClr val="323F4F"/>
                </a:solidFill>
                <a:latin charset="77" pitchFamily="2" typeface="Montserrat"/>
              </a:rPr>
              <a:t>(21), 2267-2275.</a:t>
            </a:r>
          </a:p>
        </p:txBody>
      </p:sp>
    </p:spTree>
    <p:extLst>
      <p:ext uri="{BB962C8B-B14F-4D97-AF65-F5344CB8AC3E}">
        <p14:creationId xmlns:p14="http://schemas.microsoft.com/office/powerpoint/2010/main" val="3861360045"/>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7ED47C-6A1C-1148-B6F6-B3196582F05E}"/>
              </a:ext>
            </a:extLst>
          </p:cNvPr>
          <p:cNvPicPr>
            <a:picLocks noChangeAspect="1"/>
          </p:cNvPicPr>
          <p:nvPr/>
        </p:nvPicPr>
        <p:blipFill rotWithShape="1">
          <a:blip r:embed="rId3">
            <a:extLst>
              <a:ext uri="{28A0092B-C50C-407E-A947-70E740481C1C}">
                <a14:useLocalDpi xmlns:a14="http://schemas.microsoft.com/office/drawing/2010/main" val="0"/>
              </a:ext>
            </a:extLst>
          </a:blip>
          <a:srcRect l="216" t="100"/>
          <a:stretch/>
        </p:blipFill>
        <p:spPr>
          <a:xfrm>
            <a:off x="5635330" y="157163"/>
            <a:ext cx="5032671" cy="4553886"/>
          </a:xfrm>
          <a:prstGeom prst="rect">
            <a:avLst/>
          </a:prstGeom>
        </p:spPr>
      </p:pic>
      <p:sp>
        <p:nvSpPr>
          <p:cNvPr id="4" name="Rectángulo 3">
            <a:extLst>
              <a:ext uri="{FF2B5EF4-FFF2-40B4-BE49-F238E27FC236}">
                <a16:creationId xmlns:a16="http://schemas.microsoft.com/office/drawing/2014/main" id="{13CB9051-0C93-D548-9715-762A318B1EAC}"/>
              </a:ext>
            </a:extLst>
          </p:cNvPr>
          <p:cNvSpPr/>
          <p:nvPr/>
        </p:nvSpPr>
        <p:spPr>
          <a:xfrm>
            <a:off x="6388801" y="5696188"/>
            <a:ext cx="4084053" cy="861774"/>
          </a:xfrm>
          <a:prstGeom prst="rect">
            <a:avLst/>
          </a:prstGeom>
        </p:spPr>
        <p:txBody>
          <a:bodyPr wrap="square">
            <a:spAutoFit/>
          </a:bodyPr>
          <a:lstStyle/>
          <a:p>
            <a:pPr algn="r"/>
            <a:r>
              <a:rPr dirty="0" lang="es-CO" sz="1000">
                <a:solidFill>
                  <a:srgbClr val="323F4F"/>
                </a:solidFill>
                <a:latin charset="77" pitchFamily="2" typeface="Montserrat"/>
              </a:rPr>
              <a:t>Schwartz, G. G., Abt, M., Bao, W., DeMicco, D., Kallend, D., Miller, M., ... &amp; Olsson, A. G. (2015). Fasting triglycerides predict recurrent ischemic events in patients with acute coronary syndrome treated with statins. </a:t>
            </a:r>
            <a:r>
              <a:rPr dirty="0" i="1" lang="es-CO" sz="1000">
                <a:solidFill>
                  <a:srgbClr val="323F4F"/>
                </a:solidFill>
                <a:latin charset="77" pitchFamily="2" typeface="Montserrat"/>
              </a:rPr>
              <a:t>Journal of the American College of Cardiology</a:t>
            </a:r>
            <a:r>
              <a:rPr dirty="0" lang="es-CO" sz="1000">
                <a:solidFill>
                  <a:srgbClr val="323F4F"/>
                </a:solidFill>
                <a:latin charset="77" pitchFamily="2" typeface="Montserrat"/>
              </a:rPr>
              <a:t>, </a:t>
            </a:r>
            <a:r>
              <a:rPr dirty="0" i="1" lang="es-CO" sz="1000">
                <a:solidFill>
                  <a:srgbClr val="323F4F"/>
                </a:solidFill>
                <a:latin charset="77" pitchFamily="2" typeface="Montserrat"/>
              </a:rPr>
              <a:t>65</a:t>
            </a:r>
            <a:r>
              <a:rPr dirty="0" lang="es-CO" sz="1000">
                <a:solidFill>
                  <a:srgbClr val="323F4F"/>
                </a:solidFill>
                <a:latin charset="77" pitchFamily="2" typeface="Montserrat"/>
              </a:rPr>
              <a:t>(21), 2267-2275.</a:t>
            </a:r>
          </a:p>
        </p:txBody>
      </p:sp>
    </p:spTree>
    <p:extLst>
      <p:ext uri="{BB962C8B-B14F-4D97-AF65-F5344CB8AC3E}">
        <p14:creationId xmlns:p14="http://schemas.microsoft.com/office/powerpoint/2010/main" val="94455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20-09-09 a la(s) 8.20.44 p. 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173" b="-5330"/>
          <a:stretch/>
        </p:blipFill>
        <p:spPr>
          <a:xfrm>
            <a:off x="838897" y="253186"/>
            <a:ext cx="8229600" cy="2125579"/>
          </a:xfrm>
        </p:spPr>
      </p:pic>
      <p:sp>
        <p:nvSpPr>
          <p:cNvPr id="3" name="CuadroTexto 2">
            <a:extLst>
              <a:ext uri="{FF2B5EF4-FFF2-40B4-BE49-F238E27FC236}">
                <a16:creationId xmlns:a16="http://schemas.microsoft.com/office/drawing/2014/main" id="{0E4D936F-F509-2C4B-AC4C-CC9C978DAB8D}"/>
              </a:ext>
            </a:extLst>
          </p:cNvPr>
          <p:cNvSpPr txBox="1"/>
          <p:nvPr/>
        </p:nvSpPr>
        <p:spPr>
          <a:xfrm>
            <a:off x="4725096" y="2464959"/>
            <a:ext cx="6719191" cy="2616101"/>
          </a:xfrm>
          <a:prstGeom prst="rect">
            <a:avLst/>
          </a:prstGeom>
          <a:noFill/>
        </p:spPr>
        <p:txBody>
          <a:bodyPr wrap="square" rtlCol="0">
            <a:spAutoFit/>
          </a:bodyPr>
          <a:lstStyle/>
          <a:p>
            <a:r>
              <a:rPr lang="es-CO" sz="2400" b="1" dirty="0" err="1">
                <a:solidFill>
                  <a:srgbClr val="142B48"/>
                </a:solidFill>
                <a:latin typeface="Montserrat" pitchFamily="2" charset="77"/>
              </a:rPr>
              <a:t>Metanálisis</a:t>
            </a:r>
            <a:endParaRPr lang="es-CO" sz="2400" b="1" dirty="0">
              <a:solidFill>
                <a:srgbClr val="142B48"/>
              </a:solidFill>
              <a:latin typeface="Montserrat" pitchFamily="2" charset="77"/>
            </a:endParaRPr>
          </a:p>
          <a:p>
            <a:pPr marL="285750" indent="-285750">
              <a:buFont typeface="Arial" panose="020B0604020202020204" pitchFamily="34" charset="0"/>
              <a:buChar char="•"/>
            </a:pPr>
            <a:r>
              <a:rPr lang="es-CO" sz="2000" dirty="0">
                <a:solidFill>
                  <a:srgbClr val="142B48"/>
                </a:solidFill>
                <a:latin typeface="Montserrat" pitchFamily="2" charset="77"/>
              </a:rPr>
              <a:t>Objetivo: asociación de los niveles de TG  y  mortalidad cardiovascular,  mortalidad por todas las causas.</a:t>
            </a:r>
          </a:p>
          <a:p>
            <a:pPr marL="285750" indent="-285750">
              <a:buFont typeface="Arial" panose="020B0604020202020204" pitchFamily="34" charset="0"/>
              <a:buChar char="•"/>
            </a:pPr>
            <a:r>
              <a:rPr lang="es-CO" sz="2000" dirty="0">
                <a:solidFill>
                  <a:srgbClr val="142B48"/>
                </a:solidFill>
                <a:latin typeface="Montserrat" pitchFamily="2" charset="77"/>
              </a:rPr>
              <a:t>61 estudios, 17.018 muerte por eventos cardiovasculares, 58.419 muertes por todas las causas.</a:t>
            </a:r>
          </a:p>
          <a:p>
            <a:pPr marL="285750" indent="-285750">
              <a:buFont typeface="Arial" panose="020B0604020202020204" pitchFamily="34" charset="0"/>
              <a:buChar char="•"/>
            </a:pPr>
            <a:r>
              <a:rPr lang="es-CO" sz="2000" dirty="0">
                <a:solidFill>
                  <a:srgbClr val="142B48"/>
                </a:solidFill>
                <a:latin typeface="Montserrat" pitchFamily="2" charset="77"/>
              </a:rPr>
              <a:t>Seguimiento: 12 años.</a:t>
            </a:r>
          </a:p>
        </p:txBody>
      </p:sp>
      <p:sp>
        <p:nvSpPr>
          <p:cNvPr id="5" name="Rectángulo 4">
            <a:extLst>
              <a:ext uri="{FF2B5EF4-FFF2-40B4-BE49-F238E27FC236}">
                <a16:creationId xmlns:a16="http://schemas.microsoft.com/office/drawing/2014/main" id="{7B35A5B9-0132-3C4A-9C4D-CADE849DF72E}"/>
              </a:ext>
            </a:extLst>
          </p:cNvPr>
          <p:cNvSpPr/>
          <p:nvPr/>
        </p:nvSpPr>
        <p:spPr>
          <a:xfrm>
            <a:off x="5399652" y="5642313"/>
            <a:ext cx="6197733" cy="830997"/>
          </a:xfrm>
          <a:prstGeom prst="rect">
            <a:avLst/>
          </a:prstGeom>
        </p:spPr>
        <p:txBody>
          <a:bodyPr wrap="square">
            <a:spAutoFit/>
          </a:bodyPr>
          <a:lstStyle/>
          <a:p>
            <a:pPr algn="r"/>
            <a:r>
              <a:rPr lang="es-CO" sz="1200" dirty="0">
                <a:solidFill>
                  <a:srgbClr val="142B48"/>
                </a:solidFill>
                <a:latin typeface="Montserrat" pitchFamily="2" charset="77"/>
              </a:rPr>
              <a:t>Liu, J., Zeng, F. F., Liu, Z. M., Zhang, C. X., Ling, W. H., &amp; Chen, Y. M. (2013). Effects of blood triglycerides on cardiovascular and all-cause mortality: a systematic review and meta-analysis of 61 prospective studies. </a:t>
            </a:r>
            <a:r>
              <a:rPr lang="es-CO" sz="1200" i="1" dirty="0">
                <a:solidFill>
                  <a:srgbClr val="142B48"/>
                </a:solidFill>
                <a:latin typeface="Montserrat" pitchFamily="2" charset="77"/>
              </a:rPr>
              <a:t>Lipids in health and disease</a:t>
            </a:r>
            <a:r>
              <a:rPr lang="es-CO" sz="1200" dirty="0">
                <a:solidFill>
                  <a:srgbClr val="142B48"/>
                </a:solidFill>
                <a:latin typeface="Montserrat" pitchFamily="2" charset="77"/>
              </a:rPr>
              <a:t>, </a:t>
            </a:r>
            <a:r>
              <a:rPr lang="es-CO" sz="1200" i="1" dirty="0">
                <a:solidFill>
                  <a:srgbClr val="142B48"/>
                </a:solidFill>
                <a:latin typeface="Montserrat" pitchFamily="2" charset="77"/>
              </a:rPr>
              <a:t>12</a:t>
            </a:r>
            <a:r>
              <a:rPr lang="es-CO" sz="1200" dirty="0">
                <a:solidFill>
                  <a:srgbClr val="142B48"/>
                </a:solidFill>
                <a:latin typeface="Montserrat" pitchFamily="2" charset="77"/>
              </a:rPr>
              <a:t>(1), 159.</a:t>
            </a:r>
          </a:p>
        </p:txBody>
      </p:sp>
    </p:spTree>
    <p:extLst>
      <p:ext uri="{BB962C8B-B14F-4D97-AF65-F5344CB8AC3E}">
        <p14:creationId xmlns:p14="http://schemas.microsoft.com/office/powerpoint/2010/main" val="266229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7F9F03C-A838-704E-924A-C1FA2E1DABF5}"/>
              </a:ext>
            </a:extLst>
          </p:cNvPr>
          <p:cNvSpPr/>
          <p:nvPr/>
        </p:nvSpPr>
        <p:spPr>
          <a:xfrm>
            <a:off x="5536428" y="3844447"/>
            <a:ext cx="6422209" cy="2308324"/>
          </a:xfrm>
          <a:prstGeom prst="rect">
            <a:avLst/>
          </a:prstGeom>
        </p:spPr>
        <p:txBody>
          <a:bodyPr wrap="square">
            <a:spAutoFit/>
          </a:bodyPr>
          <a:lstStyle/>
          <a:p>
            <a:pPr marL="285750" indent="-285750">
              <a:buFont typeface="Arial" panose="020B0604020202020204" pitchFamily="34" charset="0"/>
              <a:buChar char="•"/>
            </a:pPr>
            <a:r>
              <a:rPr lang="es-CO" dirty="0">
                <a:solidFill>
                  <a:srgbClr val="142B48"/>
                </a:solidFill>
                <a:latin typeface="Montserrat" pitchFamily="2" charset="77"/>
              </a:rPr>
              <a:t>150 – 200mg/dl: aumento riesgo de mortalidad cardiovascular (15%) y mortalidad por todas las causas  (9%).</a:t>
            </a:r>
          </a:p>
          <a:p>
            <a:pPr marL="285750" indent="-285750">
              <a:buFont typeface="Arial" panose="020B0604020202020204" pitchFamily="34" charset="0"/>
              <a:buChar char="•"/>
            </a:pPr>
            <a:r>
              <a:rPr lang="es-CO" dirty="0">
                <a:solidFill>
                  <a:srgbClr val="142B48"/>
                </a:solidFill>
                <a:latin typeface="Montserrat" pitchFamily="2" charset="77"/>
              </a:rPr>
              <a:t> 200mg/dl: riesgo mortalidad cardiovascular (25%) y mortalidad por todas las causas (20%)</a:t>
            </a:r>
          </a:p>
          <a:p>
            <a:pPr marL="285750" indent="-285750">
              <a:buFont typeface="Arial" panose="020B0604020202020204" pitchFamily="34" charset="0"/>
              <a:buChar char="•"/>
            </a:pPr>
            <a:r>
              <a:rPr lang="es-CO" dirty="0">
                <a:solidFill>
                  <a:srgbClr val="142B48"/>
                </a:solidFill>
                <a:latin typeface="Montserrat" pitchFamily="2" charset="77"/>
              </a:rPr>
              <a:t>Por cada aumento de 88mg/dl de TG el riesgo de mortalidad cardiovascular  aumenta un 13% y mortalidad un12%.</a:t>
            </a:r>
          </a:p>
        </p:txBody>
      </p:sp>
      <p:pic>
        <p:nvPicPr>
          <p:cNvPr id="3" name="Imagen 2" descr="Captura de pantalla 2020-09-09 a la(s) 8.08.12 p. m..png">
            <a:extLst>
              <a:ext uri="{FF2B5EF4-FFF2-40B4-BE49-F238E27FC236}">
                <a16:creationId xmlns:a16="http://schemas.microsoft.com/office/drawing/2014/main" id="{B1AAB88F-E612-8F49-AF3A-A00FF5CEB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931" y="370293"/>
            <a:ext cx="8375840" cy="3213757"/>
          </a:xfrm>
          <a:prstGeom prst="rect">
            <a:avLst/>
          </a:prstGeom>
        </p:spPr>
      </p:pic>
    </p:spTree>
    <p:extLst>
      <p:ext uri="{BB962C8B-B14F-4D97-AF65-F5344CB8AC3E}">
        <p14:creationId xmlns:p14="http://schemas.microsoft.com/office/powerpoint/2010/main" val="270425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3FF0E5-511B-D946-9A1A-B1C13AFC309B}"/>
              </a:ext>
            </a:extLst>
          </p:cNvPr>
          <p:cNvSpPr txBox="1"/>
          <p:nvPr/>
        </p:nvSpPr>
        <p:spPr>
          <a:xfrm>
            <a:off x="1207408" y="1115699"/>
            <a:ext cx="10572566" cy="1938992"/>
          </a:xfrm>
          <a:prstGeom prst="rect">
            <a:avLst/>
          </a:prstGeom>
          <a:noFill/>
        </p:spPr>
        <p:txBody>
          <a:bodyPr wrap="square" rtlCol="0">
            <a:spAutoFit/>
          </a:bodyPr>
          <a:lstStyle/>
          <a:p>
            <a:pPr marL="342900" indent="-342900">
              <a:buFont typeface="Arial" panose="020B0604020202020204" pitchFamily="34" charset="0"/>
              <a:buChar char="•"/>
            </a:pPr>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err="1">
                <a:solidFill>
                  <a:srgbClr val="142B48"/>
                </a:solidFill>
                <a:latin typeface="Montserrat" pitchFamily="2" charset="77"/>
              </a:rPr>
              <a:t>Heterogenicidad</a:t>
            </a:r>
            <a:r>
              <a:rPr lang="es-CO" sz="2000" dirty="0">
                <a:solidFill>
                  <a:srgbClr val="142B48"/>
                </a:solidFill>
                <a:latin typeface="Montserrat" pitchFamily="2" charset="77"/>
              </a:rPr>
              <a:t> en los estudios: género, colesterol total y duración de seguimiento.</a:t>
            </a:r>
          </a:p>
          <a:p>
            <a:pPr marL="342900" indent="-342900">
              <a:buFont typeface="Arial" panose="020B0604020202020204" pitchFamily="34" charset="0"/>
              <a:buChar char="•"/>
            </a:pPr>
            <a:r>
              <a:rPr lang="es-CO" sz="2000" dirty="0">
                <a:solidFill>
                  <a:srgbClr val="142B48"/>
                </a:solidFill>
                <a:latin typeface="Montserrat" pitchFamily="2" charset="77"/>
              </a:rPr>
              <a:t>RR más alto:  hombres, mayor duración y ajustados para colesterol total.</a:t>
            </a:r>
          </a:p>
          <a:p>
            <a:pPr marL="342900" indent="-342900">
              <a:buFont typeface="Arial" panose="020B0604020202020204" pitchFamily="34" charset="0"/>
              <a:buChar char="•"/>
            </a:pPr>
            <a:r>
              <a:rPr lang="es-CO" sz="2000" dirty="0">
                <a:solidFill>
                  <a:srgbClr val="142B48"/>
                </a:solidFill>
                <a:latin typeface="Montserrat" pitchFamily="2" charset="77"/>
              </a:rPr>
              <a:t>28 estudios incluyeron pacientes con eventos cardiovasculares previos.</a:t>
            </a:r>
          </a:p>
          <a:p>
            <a:pPr marL="342900" indent="-342900">
              <a:buFont typeface="Arial" panose="020B0604020202020204" pitchFamily="34" charset="0"/>
              <a:buChar char="•"/>
            </a:pPr>
            <a:r>
              <a:rPr lang="es-CO" sz="2000" dirty="0">
                <a:solidFill>
                  <a:srgbClr val="142B48"/>
                </a:solidFill>
                <a:latin typeface="Montserrat" pitchFamily="2" charset="77"/>
              </a:rPr>
              <a:t>Aumento de los TG tambien presentaba bajo HDL u aumento colesterol total.</a:t>
            </a:r>
          </a:p>
        </p:txBody>
      </p:sp>
      <p:sp>
        <p:nvSpPr>
          <p:cNvPr id="5" name="Rectángulo 4">
            <a:extLst>
              <a:ext uri="{FF2B5EF4-FFF2-40B4-BE49-F238E27FC236}">
                <a16:creationId xmlns:a16="http://schemas.microsoft.com/office/drawing/2014/main" id="{1E595791-BCC7-B843-89AA-87050D5F85AE}"/>
              </a:ext>
            </a:extLst>
          </p:cNvPr>
          <p:cNvSpPr/>
          <p:nvPr/>
        </p:nvSpPr>
        <p:spPr>
          <a:xfrm>
            <a:off x="5224103" y="5579602"/>
            <a:ext cx="6255834" cy="830997"/>
          </a:xfrm>
          <a:prstGeom prst="rect">
            <a:avLst/>
          </a:prstGeom>
        </p:spPr>
        <p:txBody>
          <a:bodyPr wrap="square">
            <a:spAutoFit/>
          </a:bodyPr>
          <a:lstStyle/>
          <a:p>
            <a:pPr algn="r"/>
            <a:r>
              <a:rPr lang="es-CO" sz="1200" dirty="0">
                <a:solidFill>
                  <a:srgbClr val="222222"/>
                </a:solidFill>
                <a:latin typeface="Montserrat" pitchFamily="2" charset="77"/>
              </a:rPr>
              <a:t>Liu, J., Zeng, F. F., Liu, Z. M., Zhang, C. X., Ling, W. H., &amp; Chen, Y. M. (2013). Effects of blood triglycerides on cardiovascular and all-cause mortality: a systematic review and meta-analysis of 61 prospective studies. </a:t>
            </a:r>
            <a:r>
              <a:rPr lang="es-CO" sz="1200" i="1" dirty="0">
                <a:solidFill>
                  <a:srgbClr val="222222"/>
                </a:solidFill>
                <a:latin typeface="Montserrat" pitchFamily="2" charset="77"/>
              </a:rPr>
              <a:t>Lipids in health and disease</a:t>
            </a:r>
            <a:r>
              <a:rPr lang="es-CO" sz="1200" dirty="0">
                <a:solidFill>
                  <a:srgbClr val="222222"/>
                </a:solidFill>
                <a:latin typeface="Montserrat" pitchFamily="2" charset="77"/>
              </a:rPr>
              <a:t>, </a:t>
            </a:r>
            <a:r>
              <a:rPr lang="es-CO" sz="1200" i="1" dirty="0">
                <a:solidFill>
                  <a:srgbClr val="222222"/>
                </a:solidFill>
                <a:latin typeface="Montserrat" pitchFamily="2" charset="77"/>
              </a:rPr>
              <a:t>12</a:t>
            </a:r>
            <a:r>
              <a:rPr lang="es-CO" sz="1200" dirty="0">
                <a:solidFill>
                  <a:srgbClr val="222222"/>
                </a:solidFill>
                <a:latin typeface="Montserrat" pitchFamily="2" charset="77"/>
              </a:rPr>
              <a:t>(1), 159.</a:t>
            </a:r>
            <a:endParaRPr lang="es-CO" sz="1200" dirty="0">
              <a:latin typeface="Montserrat" pitchFamily="2" charset="77"/>
            </a:endParaRPr>
          </a:p>
        </p:txBody>
      </p:sp>
      <p:sp>
        <p:nvSpPr>
          <p:cNvPr id="6" name="CuadroTexto 5">
            <a:extLst>
              <a:ext uri="{FF2B5EF4-FFF2-40B4-BE49-F238E27FC236}">
                <a16:creationId xmlns:a16="http://schemas.microsoft.com/office/drawing/2014/main" id="{B64230A4-A56B-E9A5-3261-5C86D84AB94B}"/>
              </a:ext>
            </a:extLst>
          </p:cNvPr>
          <p:cNvSpPr txBox="1"/>
          <p:nvPr/>
        </p:nvSpPr>
        <p:spPr>
          <a:xfrm>
            <a:off x="550069" y="447401"/>
            <a:ext cx="6100762" cy="769441"/>
          </a:xfrm>
          <a:prstGeom prst="rect">
            <a:avLst/>
          </a:prstGeom>
          <a:noFill/>
        </p:spPr>
        <p:txBody>
          <a:bodyPr wrap="square">
            <a:spAutoFit/>
          </a:bodyPr>
          <a:lstStyle/>
          <a:p>
            <a:r>
              <a:rPr lang="es-CO" sz="4400" b="1" dirty="0">
                <a:solidFill>
                  <a:srgbClr val="00ABA7"/>
                </a:solidFill>
                <a:latin typeface="Montserrat" pitchFamily="2" charset="77"/>
              </a:rPr>
              <a:t>Limitaciones </a:t>
            </a:r>
          </a:p>
        </p:txBody>
      </p:sp>
    </p:spTree>
    <p:extLst>
      <p:ext uri="{BB962C8B-B14F-4D97-AF65-F5344CB8AC3E}">
        <p14:creationId xmlns:p14="http://schemas.microsoft.com/office/powerpoint/2010/main" val="2694463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6473C19F-6266-1D4F-9332-809D9FFB462E}"/>
              </a:ext>
            </a:extLst>
          </p:cNvPr>
          <p:cNvGraphicFramePr/>
          <p:nvPr>
            <p:extLst>
              <p:ext uri="{D42A27DB-BD31-4B8C-83A1-F6EECF244321}">
                <p14:modId xmlns:p14="http://schemas.microsoft.com/office/powerpoint/2010/main" val="3623720974"/>
              </p:ext>
            </p:extLst>
          </p:nvPr>
        </p:nvGraphicFramePr>
        <p:xfrm>
          <a:off x="5786640" y="967072"/>
          <a:ext cx="6096000" cy="459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C4BE55BD-8AB3-5045-8F5F-D0D599B90D3E}"/>
              </a:ext>
            </a:extLst>
          </p:cNvPr>
          <p:cNvSpPr/>
          <p:nvPr/>
        </p:nvSpPr>
        <p:spPr>
          <a:xfrm>
            <a:off x="6752147" y="6008083"/>
            <a:ext cx="4572000" cy="646331"/>
          </a:xfrm>
          <a:prstGeom prst="rect">
            <a:avLst/>
          </a:prstGeom>
        </p:spPr>
        <p:txBody>
          <a:bodyPr>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4126799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CAE08-72BD-BC47-A8E2-B22EACFB7CF6}"/>
              </a:ext>
            </a:extLst>
          </p:cNvPr>
          <p:cNvSpPr>
            <a:spLocks noGrp="1"/>
          </p:cNvSpPr>
          <p:nvPr>
            <p:ph type="title"/>
          </p:nvPr>
        </p:nvSpPr>
        <p:spPr>
          <a:xfrm>
            <a:off x="523875" y="241806"/>
            <a:ext cx="10515600" cy="1325563"/>
          </a:xfrm>
        </p:spPr>
        <p:txBody>
          <a:bodyPr/>
          <a:lstStyle/>
          <a:p>
            <a:r>
              <a:rPr lang="es-CO" dirty="0"/>
              <a:t>RIESGO DE PANCREATITIS  </a:t>
            </a:r>
          </a:p>
        </p:txBody>
      </p:sp>
      <p:graphicFrame>
        <p:nvGraphicFramePr>
          <p:cNvPr id="3" name="Diagrama 2">
            <a:extLst>
              <a:ext uri="{FF2B5EF4-FFF2-40B4-BE49-F238E27FC236}">
                <a16:creationId xmlns:a16="http://schemas.microsoft.com/office/drawing/2014/main" id="{B237D7ED-6701-5043-9D3F-0D941ED8E4BA}"/>
              </a:ext>
            </a:extLst>
          </p:cNvPr>
          <p:cNvGraphicFramePr/>
          <p:nvPr>
            <p:extLst>
              <p:ext uri="{D42A27DB-BD31-4B8C-83A1-F6EECF244321}">
                <p14:modId xmlns:p14="http://schemas.microsoft.com/office/powerpoint/2010/main" val="1105921897"/>
              </p:ext>
            </p:extLst>
          </p:nvPr>
        </p:nvGraphicFramePr>
        <p:xfrm>
          <a:off x="5419957" y="1315160"/>
          <a:ext cx="7114478" cy="454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3E947C1C-912E-074D-97F0-EF721BBBC684}"/>
              </a:ext>
            </a:extLst>
          </p:cNvPr>
          <p:cNvSpPr/>
          <p:nvPr/>
        </p:nvSpPr>
        <p:spPr>
          <a:xfrm>
            <a:off x="6038849" y="6038262"/>
            <a:ext cx="5876693" cy="646331"/>
          </a:xfrm>
          <a:prstGeom prst="rect">
            <a:avLst/>
          </a:prstGeom>
        </p:spPr>
        <p:txBody>
          <a:bodyPr wrap="square">
            <a:spAutoFit/>
          </a:bodyPr>
          <a:lstStyle/>
          <a:p>
            <a:pPr algn="r"/>
            <a:r>
              <a:rPr lang="es-CO" sz="1200" dirty="0">
                <a:solidFill>
                  <a:srgbClr val="142B48"/>
                </a:solidFill>
                <a:latin typeface="Montserrat" pitchFamily="2" charset="77"/>
              </a:rPr>
              <a:t>Adiamah, A., Psaltis, E., Crook, M., &amp; Lobo, D. N. (2018). A systematic review of the epidemiology, pathophysiology and current management of hyperlipidaemic pancreatitis. </a:t>
            </a:r>
            <a:r>
              <a:rPr lang="es-CO" sz="1200" i="1" dirty="0">
                <a:solidFill>
                  <a:srgbClr val="142B48"/>
                </a:solidFill>
                <a:latin typeface="Montserrat" pitchFamily="2" charset="77"/>
              </a:rPr>
              <a:t>Clinical nutrition</a:t>
            </a:r>
            <a:r>
              <a:rPr lang="es-CO" sz="1200" dirty="0">
                <a:solidFill>
                  <a:srgbClr val="142B48"/>
                </a:solidFill>
                <a:latin typeface="Montserrat" pitchFamily="2" charset="77"/>
              </a:rPr>
              <a:t>, </a:t>
            </a:r>
            <a:r>
              <a:rPr lang="es-CO" sz="1200" i="1" dirty="0">
                <a:solidFill>
                  <a:srgbClr val="142B48"/>
                </a:solidFill>
                <a:latin typeface="Montserrat" pitchFamily="2" charset="77"/>
              </a:rPr>
              <a:t>37</a:t>
            </a:r>
            <a:r>
              <a:rPr lang="es-CO" sz="1200" dirty="0">
                <a:solidFill>
                  <a:srgbClr val="142B48"/>
                </a:solidFill>
                <a:latin typeface="Montserrat" pitchFamily="2" charset="77"/>
              </a:rPr>
              <a:t>(6), 1810-1822.</a:t>
            </a:r>
          </a:p>
        </p:txBody>
      </p:sp>
    </p:spTree>
    <p:extLst>
      <p:ext uri="{BB962C8B-B14F-4D97-AF65-F5344CB8AC3E}">
        <p14:creationId xmlns:p14="http://schemas.microsoft.com/office/powerpoint/2010/main" val="865121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312C6BD-2C7A-804E-A6B0-8449FF14C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70" y="370646"/>
            <a:ext cx="8343900" cy="1041400"/>
          </a:xfrm>
          <a:prstGeom prst="rect">
            <a:avLst/>
          </a:prstGeom>
        </p:spPr>
      </p:pic>
      <p:sp>
        <p:nvSpPr>
          <p:cNvPr id="5" name="CuadroTexto 4">
            <a:extLst>
              <a:ext uri="{FF2B5EF4-FFF2-40B4-BE49-F238E27FC236}">
                <a16:creationId xmlns:a16="http://schemas.microsoft.com/office/drawing/2014/main" id="{9FDD1970-E6A4-EA43-B0E1-571EAB580AF5}"/>
              </a:ext>
            </a:extLst>
          </p:cNvPr>
          <p:cNvSpPr txBox="1"/>
          <p:nvPr/>
        </p:nvSpPr>
        <p:spPr>
          <a:xfrm>
            <a:off x="6353174" y="1575567"/>
            <a:ext cx="5205413" cy="3477875"/>
          </a:xfrm>
          <a:prstGeom prst="rect">
            <a:avLst/>
          </a:prstGeom>
          <a:noFill/>
        </p:spPr>
        <p:txBody>
          <a:bodyPr wrap="square" rtlCol="0">
            <a:spAutoFit/>
          </a:bodyPr>
          <a:lstStyle/>
          <a:p>
            <a:pPr marL="342900" indent="-342900">
              <a:buFont typeface="Arial" panose="020B0604020202020204" pitchFamily="34" charset="0"/>
              <a:buChar char="•"/>
            </a:pPr>
            <a:r>
              <a:rPr lang="es-CO" sz="2000" dirty="0">
                <a:solidFill>
                  <a:srgbClr val="142B48"/>
                </a:solidFill>
                <a:latin typeface="Montserrat" pitchFamily="2" charset="77"/>
              </a:rPr>
              <a:t>Estudio prospectivo de la población de estudio de </a:t>
            </a:r>
            <a:r>
              <a:rPr lang="es-CO" sz="2000" dirty="0" err="1">
                <a:solidFill>
                  <a:srgbClr val="142B48"/>
                </a:solidFill>
                <a:latin typeface="Montserrat" pitchFamily="2" charset="77"/>
              </a:rPr>
              <a:t>Copenhagen</a:t>
            </a:r>
            <a:r>
              <a:rPr lang="es-CO" sz="2000" dirty="0">
                <a:solidFill>
                  <a:srgbClr val="142B48"/>
                </a:solidFill>
                <a:latin typeface="Montserrat" pitchFamily="2" charset="77"/>
              </a:rPr>
              <a:t>.</a:t>
            </a:r>
          </a:p>
          <a:p>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Seguimiento: 6.7 años.</a:t>
            </a:r>
          </a:p>
          <a:p>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Objetivo: evaluar la hipótesis que la HTG leve y moderada está asociada con pancreatitis aguda.</a:t>
            </a:r>
          </a:p>
          <a:p>
            <a:pPr marL="342900" indent="-342900">
              <a:buFont typeface="Arial" panose="020B0604020202020204" pitchFamily="34" charset="0"/>
              <a:buChar char="•"/>
            </a:pPr>
            <a:endParaRPr lang="es-CO" sz="2000" dirty="0">
              <a:solidFill>
                <a:srgbClr val="142B48"/>
              </a:solidFill>
              <a:latin typeface="Montserrat" pitchFamily="2" charset="77"/>
            </a:endParaRPr>
          </a:p>
          <a:p>
            <a:pPr marL="342900" indent="-342900">
              <a:buFont typeface="Arial" panose="020B0604020202020204" pitchFamily="34" charset="0"/>
              <a:buChar char="•"/>
            </a:pPr>
            <a:r>
              <a:rPr lang="es-CO" sz="2000" dirty="0">
                <a:solidFill>
                  <a:srgbClr val="142B48"/>
                </a:solidFill>
                <a:latin typeface="Montserrat" pitchFamily="2" charset="77"/>
              </a:rPr>
              <a:t>Desenlace primario: HR de pancreatitis aguda y IM.</a:t>
            </a:r>
          </a:p>
        </p:txBody>
      </p:sp>
      <p:sp>
        <p:nvSpPr>
          <p:cNvPr id="6" name="Rectángulo 5">
            <a:extLst>
              <a:ext uri="{FF2B5EF4-FFF2-40B4-BE49-F238E27FC236}">
                <a16:creationId xmlns:a16="http://schemas.microsoft.com/office/drawing/2014/main" id="{B21DFACA-4EEA-F942-B719-51A5E2490A51}"/>
              </a:ext>
            </a:extLst>
          </p:cNvPr>
          <p:cNvSpPr/>
          <p:nvPr/>
        </p:nvSpPr>
        <p:spPr>
          <a:xfrm>
            <a:off x="6073290" y="6001519"/>
            <a:ext cx="5765180" cy="646331"/>
          </a:xfrm>
          <a:prstGeom prst="rect">
            <a:avLst/>
          </a:prstGeom>
        </p:spPr>
        <p:txBody>
          <a:bodyPr wrap="square">
            <a:spAutoFit/>
          </a:bodyPr>
          <a:lstStyle/>
          <a:p>
            <a:pPr algn="r"/>
            <a:r>
              <a:rPr lang="es-CO" sz="1200" dirty="0">
                <a:solidFill>
                  <a:srgbClr val="142B48"/>
                </a:solidFill>
                <a:latin typeface="Montserrat" pitchFamily="2" charset="77"/>
              </a:rPr>
              <a:t>Pedersen, S. B., Langsted, A., &amp; Nordestgaard, B. G. (2016). Nonfasting mild-to-moderate hypertriglyceridemia and risk of acute pancreatitis. JAMA internal medicine, 176(12), 1834-1842.</a:t>
            </a:r>
          </a:p>
        </p:txBody>
      </p:sp>
    </p:spTree>
    <p:extLst>
      <p:ext uri="{BB962C8B-B14F-4D97-AF65-F5344CB8AC3E}">
        <p14:creationId xmlns:p14="http://schemas.microsoft.com/office/powerpoint/2010/main" val="331468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C40FD10-2CCE-7346-B1FC-C3264FD19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489" y="0"/>
            <a:ext cx="4668253" cy="3086768"/>
          </a:xfrm>
          <a:prstGeom prst="rect">
            <a:avLst/>
          </a:prstGeom>
        </p:spPr>
      </p:pic>
      <p:sp>
        <p:nvSpPr>
          <p:cNvPr id="10" name="Rectángulo 9">
            <a:extLst>
              <a:ext uri="{FF2B5EF4-FFF2-40B4-BE49-F238E27FC236}">
                <a16:creationId xmlns:a16="http://schemas.microsoft.com/office/drawing/2014/main" id="{408EBFBB-3392-7640-977D-8BCDD94D7E61}"/>
              </a:ext>
            </a:extLst>
          </p:cNvPr>
          <p:cNvSpPr/>
          <p:nvPr/>
        </p:nvSpPr>
        <p:spPr>
          <a:xfrm>
            <a:off x="6338889" y="5777482"/>
            <a:ext cx="3964680" cy="707886"/>
          </a:xfrm>
          <a:prstGeom prst="rect">
            <a:avLst/>
          </a:prstGeom>
        </p:spPr>
        <p:txBody>
          <a:bodyPr wrap="square">
            <a:spAutoFit/>
          </a:bodyPr>
          <a:lstStyle/>
          <a:p>
            <a:pPr algn="r"/>
            <a:r>
              <a:rPr lang="es-CO" sz="1000" dirty="0">
                <a:solidFill>
                  <a:srgbClr val="323F4F"/>
                </a:solidFill>
                <a:latin typeface="Montserrat" pitchFamily="2" charset="77"/>
              </a:rPr>
              <a:t>Pedersen, S. B., Langsted, A., &amp; Nordestgaard, B. G. (2016). Nonfasting mild-to-moderate hypertriglyceridemia and risk of acute pancreatitis. </a:t>
            </a:r>
            <a:r>
              <a:rPr lang="es-CO" sz="1000" i="1" dirty="0">
                <a:solidFill>
                  <a:srgbClr val="323F4F"/>
                </a:solidFill>
                <a:latin typeface="Montserrat" pitchFamily="2" charset="77"/>
              </a:rPr>
              <a:t>JAMA internal medicine</a:t>
            </a:r>
            <a:r>
              <a:rPr lang="es-CO" sz="1000" dirty="0">
                <a:solidFill>
                  <a:srgbClr val="323F4F"/>
                </a:solidFill>
                <a:latin typeface="Montserrat" pitchFamily="2" charset="77"/>
              </a:rPr>
              <a:t>, </a:t>
            </a:r>
            <a:r>
              <a:rPr lang="es-CO" sz="1000" i="1" dirty="0">
                <a:solidFill>
                  <a:srgbClr val="323F4F"/>
                </a:solidFill>
                <a:latin typeface="Montserrat" pitchFamily="2" charset="77"/>
              </a:rPr>
              <a:t>176</a:t>
            </a:r>
            <a:r>
              <a:rPr lang="es-CO" sz="1000" dirty="0">
                <a:solidFill>
                  <a:srgbClr val="323F4F"/>
                </a:solidFill>
                <a:latin typeface="Montserrat" pitchFamily="2" charset="77"/>
              </a:rPr>
              <a:t>(12), 1834-1842.</a:t>
            </a:r>
          </a:p>
        </p:txBody>
      </p:sp>
      <p:pic>
        <p:nvPicPr>
          <p:cNvPr id="7" name="Imagen 6">
            <a:extLst>
              <a:ext uri="{FF2B5EF4-FFF2-40B4-BE49-F238E27FC236}">
                <a16:creationId xmlns:a16="http://schemas.microsoft.com/office/drawing/2014/main" id="{42D8DB30-4EB2-6C4A-9D59-3016A9739A8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93655" y="1642554"/>
            <a:ext cx="4475747" cy="3674597"/>
          </a:xfrm>
          <a:prstGeom prst="rect">
            <a:avLst/>
          </a:prstGeom>
        </p:spPr>
      </p:pic>
    </p:spTree>
    <p:extLst>
      <p:ext uri="{BB962C8B-B14F-4D97-AF65-F5344CB8AC3E}">
        <p14:creationId xmlns:p14="http://schemas.microsoft.com/office/powerpoint/2010/main" val="35016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622EC6F-F381-3B4C-AC72-28C5F8805D98}"/>
              </a:ext>
            </a:extLst>
          </p:cNvPr>
          <p:cNvGraphicFramePr/>
          <p:nvPr>
            <p:extLst>
              <p:ext uri="{D42A27DB-BD31-4B8C-83A1-F6EECF244321}">
                <p14:modId xmlns:p14="http://schemas.microsoft.com/office/powerpoint/2010/main" val="1663814398"/>
              </p:ext>
            </p:extLst>
          </p:nvPr>
        </p:nvGraphicFramePr>
        <p:xfrm>
          <a:off x="6096000" y="971551"/>
          <a:ext cx="5631366" cy="4540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0CB784C2-1D4F-4F4B-8399-9508DD473469}"/>
              </a:ext>
            </a:extLst>
          </p:cNvPr>
          <p:cNvSpPr/>
          <p:nvPr/>
        </p:nvSpPr>
        <p:spPr>
          <a:xfrm>
            <a:off x="6096000" y="5693499"/>
            <a:ext cx="5631366" cy="646331"/>
          </a:xfrm>
          <a:prstGeom prst="rect">
            <a:avLst/>
          </a:prstGeom>
        </p:spPr>
        <p:txBody>
          <a:bodyPr wrap="square">
            <a:spAutoFit/>
          </a:bodyPr>
          <a:lstStyle/>
          <a:p>
            <a:pPr algn="r"/>
            <a:r>
              <a:rPr lang="es-CO" sz="1200" dirty="0">
                <a:solidFill>
                  <a:srgbClr val="142B48"/>
                </a:solidFill>
                <a:latin typeface="Montserrat" pitchFamily="2" charset="77"/>
              </a:rPr>
              <a:t>Pedersen, S. B., Langsted, A., &amp; Nordestgaard, B. G. (2016). Nonfasting mild-to-moderate hypertriglyceridemia and risk of acute pancreatitis. </a:t>
            </a:r>
            <a:r>
              <a:rPr lang="es-CO" sz="1200" i="1" dirty="0">
                <a:solidFill>
                  <a:srgbClr val="142B48"/>
                </a:solidFill>
                <a:latin typeface="Montserrat" pitchFamily="2" charset="77"/>
              </a:rPr>
              <a:t>JAMA internal medicine</a:t>
            </a:r>
            <a:r>
              <a:rPr lang="es-CO" sz="1200" dirty="0">
                <a:solidFill>
                  <a:srgbClr val="142B48"/>
                </a:solidFill>
                <a:latin typeface="Montserrat" pitchFamily="2" charset="77"/>
              </a:rPr>
              <a:t>, </a:t>
            </a:r>
            <a:r>
              <a:rPr lang="es-CO" sz="1200" i="1" dirty="0">
                <a:solidFill>
                  <a:srgbClr val="142B48"/>
                </a:solidFill>
                <a:latin typeface="Montserrat" pitchFamily="2" charset="77"/>
              </a:rPr>
              <a:t>176</a:t>
            </a:r>
            <a:r>
              <a:rPr lang="es-CO" sz="1200" dirty="0">
                <a:solidFill>
                  <a:srgbClr val="142B48"/>
                </a:solidFill>
                <a:latin typeface="Montserrat" pitchFamily="2" charset="77"/>
              </a:rPr>
              <a:t>(12), 1834-1842.</a:t>
            </a:r>
          </a:p>
        </p:txBody>
      </p:sp>
    </p:spTree>
    <p:extLst>
      <p:ext uri="{BB962C8B-B14F-4D97-AF65-F5344CB8AC3E}">
        <p14:creationId xmlns:p14="http://schemas.microsoft.com/office/powerpoint/2010/main" val="138860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88428-FCC6-C845-A27F-F8487B3934F4}"/>
              </a:ext>
            </a:extLst>
          </p:cNvPr>
          <p:cNvSpPr>
            <a:spLocks noGrp="1"/>
          </p:cNvSpPr>
          <p:nvPr>
            <p:ph type="title"/>
          </p:nvPr>
        </p:nvSpPr>
        <p:spPr/>
        <p:txBody>
          <a:bodyPr>
            <a:normAutofit/>
          </a:bodyPr>
          <a:lstStyle/>
          <a:p>
            <a:r>
              <a:rPr lang="es-CO" sz="4400" dirty="0"/>
              <a:t>PREVALENCIA </a:t>
            </a:r>
          </a:p>
        </p:txBody>
      </p:sp>
      <p:graphicFrame>
        <p:nvGraphicFramePr>
          <p:cNvPr id="3" name="Diagrama 2">
            <a:extLst>
              <a:ext uri="{FF2B5EF4-FFF2-40B4-BE49-F238E27FC236}">
                <a16:creationId xmlns:a16="http://schemas.microsoft.com/office/drawing/2014/main" id="{F5FECD89-74A3-B84F-95C1-0BE906AB1D7E}"/>
              </a:ext>
            </a:extLst>
          </p:cNvPr>
          <p:cNvGraphicFramePr/>
          <p:nvPr>
            <p:extLst>
              <p:ext uri="{D42A27DB-BD31-4B8C-83A1-F6EECF244321}">
                <p14:modId xmlns:p14="http://schemas.microsoft.com/office/powerpoint/2010/main" val="355275361"/>
              </p:ext>
            </p:extLst>
          </p:nvPr>
        </p:nvGraphicFramePr>
        <p:xfrm>
          <a:off x="5923939" y="281517"/>
          <a:ext cx="5928177" cy="5055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4B9E1F72-A0F9-5A44-8207-B72943364691}"/>
              </a:ext>
            </a:extLst>
          </p:cNvPr>
          <p:cNvSpPr/>
          <p:nvPr/>
        </p:nvSpPr>
        <p:spPr>
          <a:xfrm>
            <a:off x="6096000" y="5930152"/>
            <a:ext cx="5643562" cy="461665"/>
          </a:xfrm>
          <a:prstGeom prst="rect">
            <a:avLst/>
          </a:prstGeom>
        </p:spPr>
        <p:txBody>
          <a:bodyPr wrap="square">
            <a:spAutoFit/>
          </a:bodyPr>
          <a:lstStyle/>
          <a:p>
            <a:pPr algn="r"/>
            <a:r>
              <a:rPr lang="es-CO" sz="1200" dirty="0">
                <a:solidFill>
                  <a:srgbClr val="222222"/>
                </a:solidFill>
                <a:latin typeface="Montserrat" pitchFamily="2" charset="77"/>
              </a:rPr>
              <a:t>Laufs, U., Parhofer, K. G., Ginsberg, H. N., &amp; Hegele, R. A. (2020). Clinical review on triglycerides. </a:t>
            </a:r>
            <a:r>
              <a:rPr lang="es-CO" sz="1200" i="1" dirty="0">
                <a:solidFill>
                  <a:srgbClr val="222222"/>
                </a:solidFill>
                <a:latin typeface="Montserrat" pitchFamily="2" charset="77"/>
              </a:rPr>
              <a:t>European Heart Journal</a:t>
            </a:r>
            <a:r>
              <a:rPr lang="es-CO" sz="1200" dirty="0">
                <a:solidFill>
                  <a:srgbClr val="222222"/>
                </a:solidFill>
                <a:latin typeface="Montserrat" pitchFamily="2" charset="77"/>
              </a:rPr>
              <a:t>, </a:t>
            </a:r>
            <a:r>
              <a:rPr lang="es-CO" sz="1200" i="1" dirty="0">
                <a:solidFill>
                  <a:srgbClr val="222222"/>
                </a:solidFill>
                <a:latin typeface="Montserrat" pitchFamily="2" charset="77"/>
              </a:rPr>
              <a:t>41</a:t>
            </a:r>
            <a:r>
              <a:rPr lang="es-CO" sz="1200" dirty="0">
                <a:solidFill>
                  <a:srgbClr val="222222"/>
                </a:solidFill>
                <a:latin typeface="Montserrat" pitchFamily="2" charset="77"/>
              </a:rPr>
              <a:t>(1), 99-109c.</a:t>
            </a:r>
            <a:endParaRPr lang="es-CO" sz="1200" dirty="0">
              <a:latin typeface="Montserrat" pitchFamily="2" charset="77"/>
            </a:endParaRPr>
          </a:p>
        </p:txBody>
      </p:sp>
    </p:spTree>
    <p:extLst>
      <p:ext uri="{BB962C8B-B14F-4D97-AF65-F5344CB8AC3E}">
        <p14:creationId xmlns:p14="http://schemas.microsoft.com/office/powerpoint/2010/main" val="2822399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52CE182-726A-7B47-971A-B82FF719CB7A}"/>
              </a:ext>
            </a:extLst>
          </p:cNvPr>
          <p:cNvSpPr/>
          <p:nvPr/>
        </p:nvSpPr>
        <p:spPr>
          <a:xfrm>
            <a:off x="6296567" y="6257650"/>
            <a:ext cx="5415690" cy="461665"/>
          </a:xfrm>
          <a:prstGeom prst="rect">
            <a:avLst/>
          </a:prstGeom>
        </p:spPr>
        <p:txBody>
          <a:bodyPr wrap="square">
            <a:spAutoFit/>
          </a:bodyPr>
          <a:lstStyle/>
          <a:p>
            <a:pPr algn="r">
              <a:buFont typeface="+mj-lt"/>
              <a:buAutoNum type="arabicPeriod" startAt="13"/>
            </a:pPr>
            <a:r>
              <a:rPr lang="es-CO" sz="1200" dirty="0">
                <a:solidFill>
                  <a:srgbClr val="142B48"/>
                </a:solidFill>
                <a:latin typeface="Montserrat" pitchFamily="2" charset="77"/>
              </a:rPr>
              <a:t>Chait A, Eckel RH. The chylomicronemia syndrome is </a:t>
            </a:r>
            <a:r>
              <a:rPr lang="es-CO" sz="1200" dirty="0" err="1">
                <a:solidFill>
                  <a:srgbClr val="142B48"/>
                </a:solidFill>
                <a:latin typeface="Montserrat" pitchFamily="2" charset="77"/>
              </a:rPr>
              <a:t>most</a:t>
            </a:r>
            <a:r>
              <a:rPr lang="es-CO" sz="1200" dirty="0">
                <a:solidFill>
                  <a:srgbClr val="142B48"/>
                </a:solidFill>
                <a:latin typeface="Montserrat" pitchFamily="2" charset="77"/>
              </a:rPr>
              <a:t> </a:t>
            </a:r>
            <a:r>
              <a:rPr lang="es-CO" sz="1200" dirty="0" err="1">
                <a:solidFill>
                  <a:srgbClr val="142B48"/>
                </a:solidFill>
                <a:latin typeface="Montserrat" pitchFamily="2" charset="77"/>
              </a:rPr>
              <a:t>often</a:t>
            </a:r>
            <a:r>
              <a:rPr lang="es-CO" sz="1200" dirty="0">
                <a:solidFill>
                  <a:srgbClr val="142B48"/>
                </a:solidFill>
                <a:latin typeface="Montserrat" pitchFamily="2" charset="77"/>
              </a:rPr>
              <a:t> multifactorial. </a:t>
            </a:r>
          </a:p>
        </p:txBody>
      </p:sp>
      <p:graphicFrame>
        <p:nvGraphicFramePr>
          <p:cNvPr id="3" name="Diagrama 2">
            <a:extLst>
              <a:ext uri="{FF2B5EF4-FFF2-40B4-BE49-F238E27FC236}">
                <a16:creationId xmlns:a16="http://schemas.microsoft.com/office/drawing/2014/main" id="{59038902-16A9-1A46-9F23-FD8394C0FC43}"/>
              </a:ext>
            </a:extLst>
          </p:cNvPr>
          <p:cNvGraphicFramePr/>
          <p:nvPr>
            <p:extLst>
              <p:ext uri="{D42A27DB-BD31-4B8C-83A1-F6EECF244321}">
                <p14:modId xmlns:p14="http://schemas.microsoft.com/office/powerpoint/2010/main" val="2953324686"/>
              </p:ext>
            </p:extLst>
          </p:nvPr>
        </p:nvGraphicFramePr>
        <p:xfrm>
          <a:off x="5816824" y="1501557"/>
          <a:ext cx="6375176" cy="4542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a:extLst>
              <a:ext uri="{FF2B5EF4-FFF2-40B4-BE49-F238E27FC236}">
                <a16:creationId xmlns:a16="http://schemas.microsoft.com/office/drawing/2014/main" id="{511F875A-883C-6B41-9B7A-F3DB8E293876}"/>
              </a:ext>
            </a:extLst>
          </p:cNvPr>
          <p:cNvSpPr txBox="1">
            <a:spLocks/>
          </p:cNvSpPr>
          <p:nvPr/>
        </p:nvSpPr>
        <p:spPr>
          <a:xfrm>
            <a:off x="719388" y="369517"/>
            <a:ext cx="9948612"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CO" sz="4400" b="1" dirty="0">
                <a:solidFill>
                  <a:srgbClr val="00ABA7"/>
                </a:solidFill>
                <a:latin typeface="Montserrat" pitchFamily="2" charset="77"/>
              </a:rPr>
              <a:t>Síndrome de </a:t>
            </a:r>
            <a:r>
              <a:rPr lang="es-CO" sz="4400" b="1" dirty="0" err="1">
                <a:solidFill>
                  <a:srgbClr val="00ABA7"/>
                </a:solidFill>
                <a:latin typeface="Montserrat" pitchFamily="2" charset="77"/>
              </a:rPr>
              <a:t>quilocrominemia</a:t>
            </a:r>
            <a:r>
              <a:rPr lang="es-CO" sz="4400" b="1" dirty="0">
                <a:solidFill>
                  <a:srgbClr val="00ABA7"/>
                </a:solidFill>
                <a:latin typeface="Montserrat" pitchFamily="2" charset="77"/>
              </a:rPr>
              <a:t> </a:t>
            </a:r>
          </a:p>
        </p:txBody>
      </p:sp>
    </p:spTree>
    <p:extLst>
      <p:ext uri="{BB962C8B-B14F-4D97-AF65-F5344CB8AC3E}">
        <p14:creationId xmlns:p14="http://schemas.microsoft.com/office/powerpoint/2010/main" val="346300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486" y="207581"/>
            <a:ext cx="10515600" cy="1325563"/>
          </a:xfrm>
        </p:spPr>
        <p:txBody>
          <a:bodyPr>
            <a:normAutofit/>
          </a:bodyPr>
          <a:lstStyle/>
          <a:p>
            <a:r>
              <a:rPr lang="es-ES" sz="4400" dirty="0"/>
              <a:t>DIAGNÓSTICO</a:t>
            </a:r>
          </a:p>
        </p:txBody>
      </p:sp>
      <p:graphicFrame>
        <p:nvGraphicFramePr>
          <p:cNvPr id="6" name="Tabla 5">
            <a:extLst>
              <a:ext uri="{FF2B5EF4-FFF2-40B4-BE49-F238E27FC236}">
                <a16:creationId xmlns:a16="http://schemas.microsoft.com/office/drawing/2014/main" id="{0D3629BF-9BEA-5341-86F8-35F1EB2F677B}"/>
              </a:ext>
            </a:extLst>
          </p:cNvPr>
          <p:cNvGraphicFramePr>
            <a:graphicFrameLocks noGrp="1"/>
          </p:cNvGraphicFramePr>
          <p:nvPr>
            <p:extLst>
              <p:ext uri="{D42A27DB-BD31-4B8C-83A1-F6EECF244321}">
                <p14:modId xmlns:p14="http://schemas.microsoft.com/office/powerpoint/2010/main" val="54849873"/>
              </p:ext>
            </p:extLst>
          </p:nvPr>
        </p:nvGraphicFramePr>
        <p:xfrm>
          <a:off x="5225823" y="1473187"/>
          <a:ext cx="6096000" cy="2149068"/>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232879082"/>
                    </a:ext>
                  </a:extLst>
                </a:gridCol>
                <a:gridCol w="3048000">
                  <a:extLst>
                    <a:ext uri="{9D8B030D-6E8A-4147-A177-3AD203B41FA5}">
                      <a16:colId xmlns:a16="http://schemas.microsoft.com/office/drawing/2014/main" val="174051741"/>
                    </a:ext>
                  </a:extLst>
                </a:gridCol>
              </a:tblGrid>
              <a:tr h="537267">
                <a:tc>
                  <a:txBody>
                    <a:bodyPr/>
                    <a:lstStyle/>
                    <a:p>
                      <a:r>
                        <a:rPr lang="es-CO" sz="2800" b="1" dirty="0">
                          <a:latin typeface="Montserrat" pitchFamily="2" charset="77"/>
                        </a:rPr>
                        <a:t>Clasificación </a:t>
                      </a:r>
                    </a:p>
                  </a:txBody>
                  <a:tcPr/>
                </a:tc>
                <a:tc>
                  <a:txBody>
                    <a:bodyPr/>
                    <a:lstStyle/>
                    <a:p>
                      <a:r>
                        <a:rPr lang="es-CO" sz="2800" b="1" dirty="0">
                          <a:latin typeface="Montserrat" pitchFamily="2" charset="77"/>
                        </a:rPr>
                        <a:t>Valores </a:t>
                      </a:r>
                    </a:p>
                  </a:txBody>
                  <a:tcPr/>
                </a:tc>
                <a:extLst>
                  <a:ext uri="{0D108BD9-81ED-4DB2-BD59-A6C34878D82A}">
                    <a16:rowId xmlns:a16="http://schemas.microsoft.com/office/drawing/2014/main" val="3914590902"/>
                  </a:ext>
                </a:extLst>
              </a:tr>
              <a:tr h="537267">
                <a:tc>
                  <a:txBody>
                    <a:bodyPr/>
                    <a:lstStyle/>
                    <a:p>
                      <a:r>
                        <a:rPr lang="es-CO" sz="2800" dirty="0">
                          <a:latin typeface="Montserrat" pitchFamily="2" charset="77"/>
                        </a:rPr>
                        <a:t>Normal </a:t>
                      </a:r>
                    </a:p>
                  </a:txBody>
                  <a:tcPr/>
                </a:tc>
                <a:tc>
                  <a:txBody>
                    <a:bodyPr/>
                    <a:lstStyle/>
                    <a:p>
                      <a:r>
                        <a:rPr lang="es-CO" sz="2800" dirty="0">
                          <a:latin typeface="Montserrat" pitchFamily="2" charset="77"/>
                        </a:rPr>
                        <a:t>&lt;  150 mg/dl</a:t>
                      </a:r>
                    </a:p>
                  </a:txBody>
                  <a:tcPr/>
                </a:tc>
                <a:extLst>
                  <a:ext uri="{0D108BD9-81ED-4DB2-BD59-A6C34878D82A}">
                    <a16:rowId xmlns:a16="http://schemas.microsoft.com/office/drawing/2014/main" val="3939518360"/>
                  </a:ext>
                </a:extLst>
              </a:tr>
              <a:tr h="537267">
                <a:tc>
                  <a:txBody>
                    <a:bodyPr/>
                    <a:lstStyle/>
                    <a:p>
                      <a:r>
                        <a:rPr lang="es-CO" sz="2800" dirty="0">
                          <a:latin typeface="Montserrat" pitchFamily="2" charset="77"/>
                        </a:rPr>
                        <a:t>HTG moderada </a:t>
                      </a:r>
                    </a:p>
                  </a:txBody>
                  <a:tcPr/>
                </a:tc>
                <a:tc>
                  <a:txBody>
                    <a:bodyPr/>
                    <a:lstStyle/>
                    <a:p>
                      <a:r>
                        <a:rPr lang="es-CO" sz="2800" dirty="0">
                          <a:latin typeface="Montserrat" pitchFamily="2" charset="77"/>
                        </a:rPr>
                        <a:t>150 – 885mg/dl </a:t>
                      </a:r>
                    </a:p>
                  </a:txBody>
                  <a:tcPr/>
                </a:tc>
                <a:extLst>
                  <a:ext uri="{0D108BD9-81ED-4DB2-BD59-A6C34878D82A}">
                    <a16:rowId xmlns:a16="http://schemas.microsoft.com/office/drawing/2014/main" val="785046610"/>
                  </a:ext>
                </a:extLst>
              </a:tr>
              <a:tr h="537267">
                <a:tc>
                  <a:txBody>
                    <a:bodyPr/>
                    <a:lstStyle/>
                    <a:p>
                      <a:r>
                        <a:rPr lang="es-CO" sz="2800" dirty="0">
                          <a:latin typeface="Montserrat" pitchFamily="2" charset="77"/>
                        </a:rPr>
                        <a:t>HTG grave </a:t>
                      </a:r>
                    </a:p>
                  </a:txBody>
                  <a:tcPr/>
                </a:tc>
                <a:tc>
                  <a:txBody>
                    <a:bodyPr/>
                    <a:lstStyle/>
                    <a:p>
                      <a:r>
                        <a:rPr lang="es-CO" sz="2800" dirty="0">
                          <a:latin typeface="Montserrat" pitchFamily="2" charset="77"/>
                        </a:rPr>
                        <a:t>&gt; 885 mg/dl </a:t>
                      </a:r>
                    </a:p>
                  </a:txBody>
                  <a:tcPr/>
                </a:tc>
                <a:extLst>
                  <a:ext uri="{0D108BD9-81ED-4DB2-BD59-A6C34878D82A}">
                    <a16:rowId xmlns:a16="http://schemas.microsoft.com/office/drawing/2014/main" val="765259537"/>
                  </a:ext>
                </a:extLst>
              </a:tr>
            </a:tbl>
          </a:graphicData>
        </a:graphic>
      </p:graphicFrame>
      <p:sp>
        <p:nvSpPr>
          <p:cNvPr id="3" name="CuadroTexto 2">
            <a:extLst>
              <a:ext uri="{FF2B5EF4-FFF2-40B4-BE49-F238E27FC236}">
                <a16:creationId xmlns:a16="http://schemas.microsoft.com/office/drawing/2014/main" id="{914C8417-4A24-7C41-9ECA-A760F8652A47}"/>
              </a:ext>
            </a:extLst>
          </p:cNvPr>
          <p:cNvSpPr txBox="1"/>
          <p:nvPr/>
        </p:nvSpPr>
        <p:spPr>
          <a:xfrm>
            <a:off x="6813102" y="4338426"/>
            <a:ext cx="4166525" cy="707886"/>
          </a:xfrm>
          <a:prstGeom prst="rect">
            <a:avLst/>
          </a:prstGeom>
          <a:solidFill>
            <a:srgbClr val="00ABA7"/>
          </a:solidFill>
          <a:ln>
            <a:solidFill>
              <a:srgbClr val="00ABA7"/>
            </a:solidFill>
          </a:ln>
        </p:spPr>
        <p:txBody>
          <a:bodyPr wrap="none" rtlCol="0">
            <a:spAutoFit/>
          </a:bodyPr>
          <a:lstStyle/>
          <a:p>
            <a:pPr marL="285750" indent="-285750">
              <a:buFont typeface="Arial" panose="020B0604020202020204" pitchFamily="34" charset="0"/>
              <a:buChar char="•"/>
            </a:pPr>
            <a:r>
              <a:rPr lang="es-CO" sz="2000" dirty="0">
                <a:solidFill>
                  <a:schemeClr val="bg1"/>
                </a:solidFill>
                <a:latin typeface="Montserrat" pitchFamily="2" charset="77"/>
              </a:rPr>
              <a:t>TG ayunas &gt; 150mg/dl.</a:t>
            </a:r>
          </a:p>
          <a:p>
            <a:pPr marL="285750" indent="-285750">
              <a:buFont typeface="Arial" panose="020B0604020202020204" pitchFamily="34" charset="0"/>
              <a:buChar char="•"/>
            </a:pPr>
            <a:r>
              <a:rPr lang="es-CO" sz="2000" dirty="0">
                <a:solidFill>
                  <a:schemeClr val="bg1"/>
                </a:solidFill>
                <a:latin typeface="Montserrat" pitchFamily="2" charset="77"/>
              </a:rPr>
              <a:t>TG no en ayunas &gt; 175mg/dl. </a:t>
            </a:r>
          </a:p>
        </p:txBody>
      </p:sp>
      <p:sp>
        <p:nvSpPr>
          <p:cNvPr id="4" name="Rectángulo 3">
            <a:extLst>
              <a:ext uri="{FF2B5EF4-FFF2-40B4-BE49-F238E27FC236}">
                <a16:creationId xmlns:a16="http://schemas.microsoft.com/office/drawing/2014/main" id="{D86F0242-E7B4-2F43-8564-06E274CC197E}"/>
              </a:ext>
            </a:extLst>
          </p:cNvPr>
          <p:cNvSpPr/>
          <p:nvPr/>
        </p:nvSpPr>
        <p:spPr>
          <a:xfrm>
            <a:off x="6813102" y="5982192"/>
            <a:ext cx="4572000" cy="646331"/>
          </a:xfrm>
          <a:prstGeom prst="rect">
            <a:avLst/>
          </a:prstGeom>
        </p:spPr>
        <p:txBody>
          <a:bodyPr>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1322960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300" y="319251"/>
            <a:ext cx="10515600" cy="1325563"/>
          </a:xfrm>
        </p:spPr>
        <p:txBody>
          <a:bodyPr/>
          <a:lstStyle/>
          <a:p>
            <a:r>
              <a:rPr lang="es-ES" dirty="0"/>
              <a:t>¿EN AYUNAS?</a:t>
            </a:r>
          </a:p>
        </p:txBody>
      </p:sp>
      <p:pic>
        <p:nvPicPr>
          <p:cNvPr id="3" name="Imagen 2" descr="Captura de pantalla 2020-09-09 a la(s) 9.08.56 p.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035" y="172176"/>
            <a:ext cx="6022965" cy="4557628"/>
          </a:xfrm>
          <a:prstGeom prst="rect">
            <a:avLst/>
          </a:prstGeom>
        </p:spPr>
      </p:pic>
      <p:sp>
        <p:nvSpPr>
          <p:cNvPr id="4" name="Rectángulo 3">
            <a:extLst>
              <a:ext uri="{FF2B5EF4-FFF2-40B4-BE49-F238E27FC236}">
                <a16:creationId xmlns:a16="http://schemas.microsoft.com/office/drawing/2014/main" id="{C8472833-7D3C-7B4F-B2B2-F948A3551B80}"/>
              </a:ext>
            </a:extLst>
          </p:cNvPr>
          <p:cNvSpPr/>
          <p:nvPr/>
        </p:nvSpPr>
        <p:spPr>
          <a:xfrm>
            <a:off x="6193654" y="6018528"/>
            <a:ext cx="5707892" cy="461665"/>
          </a:xfrm>
          <a:prstGeom prst="rect">
            <a:avLst/>
          </a:prstGeom>
        </p:spPr>
        <p:txBody>
          <a:bodyPr wrap="square">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1739245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9-09 a la(s) 9.09.07 p. 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6832" y="156832"/>
            <a:ext cx="3743159" cy="3616178"/>
          </a:xfrm>
          <a:prstGeom prst="rect">
            <a:avLst/>
          </a:prstGeom>
        </p:spPr>
      </p:pic>
      <p:pic>
        <p:nvPicPr>
          <p:cNvPr id="3" name="Imagen 2" descr="Captura de pantalla 2020-09-09 a la(s) 9.12.37 p. 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715" y="887550"/>
            <a:ext cx="4371473" cy="4427955"/>
          </a:xfrm>
          <a:prstGeom prst="rect">
            <a:avLst/>
          </a:prstGeom>
        </p:spPr>
      </p:pic>
      <p:sp>
        <p:nvSpPr>
          <p:cNvPr id="4" name="Rectángulo 3">
            <a:extLst>
              <a:ext uri="{FF2B5EF4-FFF2-40B4-BE49-F238E27FC236}">
                <a16:creationId xmlns:a16="http://schemas.microsoft.com/office/drawing/2014/main" id="{9694F58A-A744-DE40-9E6F-323DA32A476B}"/>
              </a:ext>
            </a:extLst>
          </p:cNvPr>
          <p:cNvSpPr/>
          <p:nvPr/>
        </p:nvSpPr>
        <p:spPr>
          <a:xfrm>
            <a:off x="2162088" y="706256"/>
            <a:ext cx="3452648" cy="346842"/>
          </a:xfrm>
          <a:prstGeom prst="rect">
            <a:avLst/>
          </a:prstGeom>
          <a:noFill/>
          <a:ln w="44450">
            <a:solidFill>
              <a:srgbClr val="00A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B01BFC5-17F2-7642-B524-8DC871A0FAFC}"/>
              </a:ext>
            </a:extLst>
          </p:cNvPr>
          <p:cNvSpPr/>
          <p:nvPr/>
        </p:nvSpPr>
        <p:spPr>
          <a:xfrm>
            <a:off x="6193654" y="6207306"/>
            <a:ext cx="5643814" cy="461665"/>
          </a:xfrm>
          <a:prstGeom prst="rect">
            <a:avLst/>
          </a:prstGeom>
        </p:spPr>
        <p:txBody>
          <a:bodyPr wrap="square">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3200275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a:t>EN AYUNAS</a:t>
            </a:r>
          </a:p>
        </p:txBody>
      </p:sp>
      <p:sp>
        <p:nvSpPr>
          <p:cNvPr id="3" name="Marcador de contenido 2"/>
          <p:cNvSpPr>
            <a:spLocks noGrp="1"/>
          </p:cNvSpPr>
          <p:nvPr>
            <p:ph idx="1"/>
          </p:nvPr>
        </p:nvSpPr>
        <p:spPr>
          <a:xfrm>
            <a:off x="5174479" y="1412876"/>
            <a:ext cx="6836546" cy="4530725"/>
          </a:xfrm>
        </p:spPr>
        <p:txBody>
          <a:bodyPr>
            <a:normAutofit/>
          </a:bodyPr>
          <a:lstStyle/>
          <a:p>
            <a:pPr>
              <a:lnSpc>
                <a:spcPct val="100000"/>
              </a:lnSpc>
            </a:pPr>
            <a:r>
              <a:rPr lang="es-ES" sz="2000" dirty="0">
                <a:solidFill>
                  <a:srgbClr val="142B48"/>
                </a:solidFill>
              </a:rPr>
              <a:t>Triglicéridos &gt; 440mg/dl.</a:t>
            </a:r>
          </a:p>
          <a:p>
            <a:pPr marL="0" indent="0">
              <a:lnSpc>
                <a:spcPct val="100000"/>
              </a:lnSpc>
              <a:buNone/>
            </a:pPr>
            <a:endParaRPr lang="es-ES" sz="2000" dirty="0">
              <a:solidFill>
                <a:srgbClr val="142B48"/>
              </a:solidFill>
            </a:endParaRPr>
          </a:p>
          <a:p>
            <a:pPr>
              <a:lnSpc>
                <a:spcPct val="100000"/>
              </a:lnSpc>
            </a:pPr>
            <a:r>
              <a:rPr lang="es-ES" sz="2000" dirty="0">
                <a:solidFill>
                  <a:srgbClr val="142B48"/>
                </a:solidFill>
              </a:rPr>
              <a:t>Seguimiento de </a:t>
            </a:r>
            <a:r>
              <a:rPr lang="es-ES" sz="2000" dirty="0" err="1">
                <a:solidFill>
                  <a:srgbClr val="142B48"/>
                </a:solidFill>
              </a:rPr>
              <a:t>hipertrigliceridemia</a:t>
            </a:r>
            <a:r>
              <a:rPr lang="es-ES" sz="2000" dirty="0">
                <a:solidFill>
                  <a:srgbClr val="142B48"/>
                </a:solidFill>
              </a:rPr>
              <a:t>. </a:t>
            </a:r>
          </a:p>
          <a:p>
            <a:pPr marL="0" indent="0">
              <a:lnSpc>
                <a:spcPct val="100000"/>
              </a:lnSpc>
              <a:buNone/>
            </a:pPr>
            <a:endParaRPr lang="es-ES" sz="2000" dirty="0">
              <a:solidFill>
                <a:srgbClr val="142B48"/>
              </a:solidFill>
            </a:endParaRPr>
          </a:p>
          <a:p>
            <a:pPr>
              <a:lnSpc>
                <a:spcPct val="100000"/>
              </a:lnSpc>
            </a:pPr>
            <a:r>
              <a:rPr lang="es-ES" sz="2000" dirty="0">
                <a:solidFill>
                  <a:srgbClr val="142B48"/>
                </a:solidFill>
              </a:rPr>
              <a:t>Luego de pancreatitis.</a:t>
            </a:r>
          </a:p>
          <a:p>
            <a:pPr marL="0" indent="0">
              <a:lnSpc>
                <a:spcPct val="100000"/>
              </a:lnSpc>
              <a:buNone/>
            </a:pPr>
            <a:endParaRPr lang="es-ES" sz="2000" dirty="0">
              <a:solidFill>
                <a:srgbClr val="142B48"/>
              </a:solidFill>
            </a:endParaRPr>
          </a:p>
          <a:p>
            <a:pPr>
              <a:lnSpc>
                <a:spcPct val="100000"/>
              </a:lnSpc>
            </a:pPr>
            <a:r>
              <a:rPr lang="es-ES" sz="2000" dirty="0">
                <a:solidFill>
                  <a:srgbClr val="142B48"/>
                </a:solidFill>
              </a:rPr>
              <a:t>Al iniciar medicamentos que causan </a:t>
            </a:r>
            <a:r>
              <a:rPr lang="es-ES" sz="2000" dirty="0" err="1">
                <a:solidFill>
                  <a:srgbClr val="142B48"/>
                </a:solidFill>
              </a:rPr>
              <a:t>hipertrigliceridemia</a:t>
            </a:r>
            <a:r>
              <a:rPr lang="es-ES" sz="2000" dirty="0">
                <a:solidFill>
                  <a:srgbClr val="142B48"/>
                </a:solidFill>
              </a:rPr>
              <a:t> grave.</a:t>
            </a:r>
          </a:p>
          <a:p>
            <a:pPr marL="0" indent="0">
              <a:lnSpc>
                <a:spcPct val="100000"/>
              </a:lnSpc>
              <a:buNone/>
            </a:pPr>
            <a:endParaRPr lang="es-ES" sz="2000" dirty="0">
              <a:solidFill>
                <a:srgbClr val="142B48"/>
              </a:solidFill>
            </a:endParaRPr>
          </a:p>
          <a:p>
            <a:pPr>
              <a:lnSpc>
                <a:spcPct val="100000"/>
              </a:lnSpc>
            </a:pPr>
            <a:r>
              <a:rPr lang="es-ES" sz="2000" dirty="0">
                <a:solidFill>
                  <a:srgbClr val="142B48"/>
                </a:solidFill>
              </a:rPr>
              <a:t>Al tomar muestras que requieran ayuno. </a:t>
            </a:r>
          </a:p>
        </p:txBody>
      </p:sp>
      <p:sp>
        <p:nvSpPr>
          <p:cNvPr id="4" name="Rectángulo 3">
            <a:extLst>
              <a:ext uri="{FF2B5EF4-FFF2-40B4-BE49-F238E27FC236}">
                <a16:creationId xmlns:a16="http://schemas.microsoft.com/office/drawing/2014/main" id="{270910CA-C577-C64C-B7C2-F4DFA56A230B}"/>
              </a:ext>
            </a:extLst>
          </p:cNvPr>
          <p:cNvSpPr/>
          <p:nvPr/>
        </p:nvSpPr>
        <p:spPr>
          <a:xfrm>
            <a:off x="5768589" y="5943601"/>
            <a:ext cx="5648325" cy="461665"/>
          </a:xfrm>
          <a:prstGeom prst="rect">
            <a:avLst/>
          </a:prstGeom>
        </p:spPr>
        <p:txBody>
          <a:bodyPr wrap="square">
            <a:spAutoFit/>
          </a:bodyPr>
          <a:lstStyle/>
          <a:p>
            <a:pPr algn="r"/>
            <a:r>
              <a:rPr lang="es-CO" sz="1200" dirty="0">
                <a:solidFill>
                  <a:srgbClr val="142B48"/>
                </a:solidFill>
                <a:latin typeface="Montserrat" pitchFamily="2" charset="77"/>
                <a:ea typeface="Hiragino Mincho Pro W3" panose="02020300000000000000" pitchFamily="18" charset="-128"/>
              </a:rPr>
              <a:t>Laufs, U., Parhofer, K. G., Ginsberg, H. N., &amp; Hegele, R. A. (2020). Clinical review on triglycerides. </a:t>
            </a:r>
            <a:r>
              <a:rPr lang="es-CO" sz="1200" i="1" dirty="0">
                <a:solidFill>
                  <a:srgbClr val="142B48"/>
                </a:solidFill>
                <a:latin typeface="Montserrat" pitchFamily="2" charset="77"/>
                <a:ea typeface="Hiragino Mincho Pro W3" panose="02020300000000000000" pitchFamily="18" charset="-128"/>
              </a:rPr>
              <a:t>European Heart Journal</a:t>
            </a:r>
            <a:r>
              <a:rPr lang="es-CO" sz="1200" dirty="0">
                <a:solidFill>
                  <a:srgbClr val="142B48"/>
                </a:solidFill>
                <a:latin typeface="Montserrat" pitchFamily="2" charset="77"/>
                <a:ea typeface="Hiragino Mincho Pro W3" panose="02020300000000000000" pitchFamily="18" charset="-128"/>
              </a:rPr>
              <a:t>, </a:t>
            </a:r>
            <a:r>
              <a:rPr lang="es-CO" sz="1200" i="1" dirty="0">
                <a:solidFill>
                  <a:srgbClr val="142B48"/>
                </a:solidFill>
                <a:latin typeface="Montserrat" pitchFamily="2" charset="77"/>
                <a:ea typeface="Hiragino Mincho Pro W3" panose="02020300000000000000" pitchFamily="18" charset="-128"/>
              </a:rPr>
              <a:t>41</a:t>
            </a:r>
            <a:r>
              <a:rPr lang="es-CO" sz="1200" dirty="0">
                <a:solidFill>
                  <a:srgbClr val="142B48"/>
                </a:solidFill>
                <a:latin typeface="Montserrat" pitchFamily="2" charset="77"/>
                <a:ea typeface="Hiragino Mincho Pro W3" panose="02020300000000000000" pitchFamily="18" charset="-128"/>
              </a:rPr>
              <a:t>(1), 99-109c.</a:t>
            </a:r>
          </a:p>
        </p:txBody>
      </p:sp>
    </p:spTree>
    <p:extLst>
      <p:ext uri="{BB962C8B-B14F-4D97-AF65-F5344CB8AC3E}">
        <p14:creationId xmlns:p14="http://schemas.microsoft.com/office/powerpoint/2010/main" val="4034652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8533" y="1668291"/>
            <a:ext cx="7886700" cy="1957801"/>
          </a:xfrm>
        </p:spPr>
        <p:txBody>
          <a:bodyPr>
            <a:normAutofit/>
          </a:bodyPr>
          <a:lstStyle/>
          <a:p>
            <a:pPr algn="ctr"/>
            <a:r>
              <a:rPr lang="es-ES" sz="5400" dirty="0"/>
              <a:t>¿CÓMO TRATARLOS?</a:t>
            </a:r>
          </a:p>
        </p:txBody>
      </p:sp>
    </p:spTree>
    <p:extLst>
      <p:ext uri="{BB962C8B-B14F-4D97-AF65-F5344CB8AC3E}">
        <p14:creationId xmlns:p14="http://schemas.microsoft.com/office/powerpoint/2010/main" val="444342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61611-2CED-7A46-BC2A-B05E0A2B9441}"/>
              </a:ext>
            </a:extLst>
          </p:cNvPr>
          <p:cNvSpPr>
            <a:spLocks noGrp="1"/>
          </p:cNvSpPr>
          <p:nvPr>
            <p:ph type="title"/>
          </p:nvPr>
        </p:nvSpPr>
        <p:spPr>
          <a:xfrm>
            <a:off x="509588" y="326291"/>
            <a:ext cx="10515600" cy="1325563"/>
          </a:xfrm>
        </p:spPr>
        <p:txBody>
          <a:bodyPr>
            <a:normAutofit/>
          </a:bodyPr>
          <a:lstStyle/>
          <a:p>
            <a:r>
              <a:rPr lang="es-CO" sz="4400" dirty="0"/>
              <a:t>CAMBIOS EN EL ESTILO DE VIDA</a:t>
            </a:r>
          </a:p>
        </p:txBody>
      </p:sp>
      <p:pic>
        <p:nvPicPr>
          <p:cNvPr id="5" name="Marcador de contenido 4">
            <a:extLst>
              <a:ext uri="{FF2B5EF4-FFF2-40B4-BE49-F238E27FC236}">
                <a16:creationId xmlns:a16="http://schemas.microsoft.com/office/drawing/2014/main" id="{2C3D45D3-9EC8-9F4F-BC2E-1F03BD1F43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9097" y="1651854"/>
            <a:ext cx="5958903" cy="3857552"/>
          </a:xfrm>
        </p:spPr>
      </p:pic>
      <p:sp>
        <p:nvSpPr>
          <p:cNvPr id="6" name="Rectángulo 5">
            <a:extLst>
              <a:ext uri="{FF2B5EF4-FFF2-40B4-BE49-F238E27FC236}">
                <a16:creationId xmlns:a16="http://schemas.microsoft.com/office/drawing/2014/main" id="{812FD98F-AE8F-8747-BCDC-F489F50E832B}"/>
              </a:ext>
            </a:extLst>
          </p:cNvPr>
          <p:cNvSpPr/>
          <p:nvPr/>
        </p:nvSpPr>
        <p:spPr>
          <a:xfrm>
            <a:off x="5767388" y="6070044"/>
            <a:ext cx="5619750" cy="461665"/>
          </a:xfrm>
          <a:prstGeom prst="rect">
            <a:avLst/>
          </a:prstGeom>
        </p:spPr>
        <p:txBody>
          <a:bodyPr wrap="square">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1861964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312" y="356351"/>
            <a:ext cx="10515600" cy="1325563"/>
          </a:xfrm>
        </p:spPr>
        <p:txBody>
          <a:bodyPr>
            <a:normAutofit/>
          </a:bodyPr>
          <a:lstStyle/>
          <a:p>
            <a:r>
              <a:rPr lang="es-ES" sz="4400" dirty="0"/>
              <a:t>OBJETIVOS EN EL TRATAMIENTO</a:t>
            </a:r>
          </a:p>
        </p:txBody>
      </p:sp>
      <p:graphicFrame>
        <p:nvGraphicFramePr>
          <p:cNvPr id="4" name="Tabla 3">
            <a:extLst>
              <a:ext uri="{FF2B5EF4-FFF2-40B4-BE49-F238E27FC236}">
                <a16:creationId xmlns:a16="http://schemas.microsoft.com/office/drawing/2014/main" id="{A787A5B6-C234-1B4F-B68D-3EB87AE971AE}"/>
              </a:ext>
            </a:extLst>
          </p:cNvPr>
          <p:cNvGraphicFramePr>
            <a:graphicFrameLocks noGrp="1"/>
          </p:cNvGraphicFramePr>
          <p:nvPr>
            <p:extLst>
              <p:ext uri="{D42A27DB-BD31-4B8C-83A1-F6EECF244321}">
                <p14:modId xmlns:p14="http://schemas.microsoft.com/office/powerpoint/2010/main" val="2903530099"/>
              </p:ext>
            </p:extLst>
          </p:nvPr>
        </p:nvGraphicFramePr>
        <p:xfrm>
          <a:off x="5620864" y="1898859"/>
          <a:ext cx="5594592" cy="3748301"/>
        </p:xfrm>
        <a:graphic>
          <a:graphicData uri="http://schemas.openxmlformats.org/drawingml/2006/table">
            <a:tbl>
              <a:tblPr firstRow="1" bandRow="1">
                <a:tableStyleId>{5940675A-B579-460E-94D1-54222C63F5DA}</a:tableStyleId>
              </a:tblPr>
              <a:tblGrid>
                <a:gridCol w="2797296">
                  <a:extLst>
                    <a:ext uri="{9D8B030D-6E8A-4147-A177-3AD203B41FA5}">
                      <a16:colId xmlns:a16="http://schemas.microsoft.com/office/drawing/2014/main" val="3305434874"/>
                    </a:ext>
                  </a:extLst>
                </a:gridCol>
                <a:gridCol w="2797296">
                  <a:extLst>
                    <a:ext uri="{9D8B030D-6E8A-4147-A177-3AD203B41FA5}">
                      <a16:colId xmlns:a16="http://schemas.microsoft.com/office/drawing/2014/main" val="2632163415"/>
                    </a:ext>
                  </a:extLst>
                </a:gridCol>
              </a:tblGrid>
              <a:tr h="1010269">
                <a:tc>
                  <a:txBody>
                    <a:bodyPr/>
                    <a:lstStyle/>
                    <a:p>
                      <a:pPr algn="ctr"/>
                      <a:endParaRPr lang="es-CO" sz="2400" b="1" dirty="0">
                        <a:solidFill>
                          <a:srgbClr val="000000"/>
                        </a:solidFill>
                        <a:latin typeface="Montserrat" pitchFamily="2" charset="77"/>
                      </a:endParaRPr>
                    </a:p>
                    <a:p>
                      <a:pPr algn="ctr"/>
                      <a:r>
                        <a:rPr lang="es-CO" sz="2400" b="1" dirty="0">
                          <a:solidFill>
                            <a:srgbClr val="000000"/>
                          </a:solidFill>
                          <a:latin typeface="Montserrat" pitchFamily="2" charset="77"/>
                        </a:rPr>
                        <a:t>Niveles de TG </a:t>
                      </a:r>
                    </a:p>
                  </a:txBody>
                  <a:tcPr/>
                </a:tc>
                <a:tc>
                  <a:txBody>
                    <a:bodyPr/>
                    <a:lstStyle/>
                    <a:p>
                      <a:pPr algn="ctr"/>
                      <a:r>
                        <a:rPr lang="es-CO" sz="2400" b="1" dirty="0">
                          <a:solidFill>
                            <a:srgbClr val="000000"/>
                          </a:solidFill>
                          <a:latin typeface="Montserrat" pitchFamily="2" charset="77"/>
                        </a:rPr>
                        <a:t>Objetivo de tratamiento </a:t>
                      </a:r>
                    </a:p>
                  </a:txBody>
                  <a:tcPr/>
                </a:tc>
                <a:extLst>
                  <a:ext uri="{0D108BD9-81ED-4DB2-BD59-A6C34878D82A}">
                    <a16:rowId xmlns:a16="http://schemas.microsoft.com/office/drawing/2014/main" val="2178895585"/>
                  </a:ext>
                </a:extLst>
              </a:tr>
              <a:tr h="1732192">
                <a:tc>
                  <a:txBody>
                    <a:bodyPr/>
                    <a:lstStyle/>
                    <a:p>
                      <a:pPr algn="ctr"/>
                      <a:endParaRPr lang="es-CO" sz="2000" dirty="0">
                        <a:solidFill>
                          <a:srgbClr val="000000"/>
                        </a:solidFill>
                        <a:latin typeface="Montserrat" pitchFamily="2" charset="77"/>
                      </a:endParaRPr>
                    </a:p>
                    <a:p>
                      <a:pPr algn="ctr"/>
                      <a:r>
                        <a:rPr lang="es-CO" sz="2000" dirty="0">
                          <a:solidFill>
                            <a:srgbClr val="000000"/>
                          </a:solidFill>
                          <a:latin typeface="Montserrat" pitchFamily="2" charset="77"/>
                        </a:rPr>
                        <a:t>HTG moderada (200 – 885).</a:t>
                      </a:r>
                    </a:p>
                  </a:txBody>
                  <a:tcPr/>
                </a:tc>
                <a:tc>
                  <a:txBody>
                    <a:bodyPr/>
                    <a:lstStyle/>
                    <a:p>
                      <a:pPr algn="ctr"/>
                      <a:endParaRPr lang="es-CO" sz="2000" dirty="0">
                        <a:solidFill>
                          <a:srgbClr val="000000"/>
                        </a:solidFill>
                        <a:latin typeface="Montserrat" pitchFamily="2" charset="77"/>
                      </a:endParaRPr>
                    </a:p>
                    <a:p>
                      <a:pPr algn="ctr"/>
                      <a:r>
                        <a:rPr lang="es-CO" sz="2000" dirty="0">
                          <a:solidFill>
                            <a:srgbClr val="000000"/>
                          </a:solidFill>
                          <a:latin typeface="Montserrat" pitchFamily="2" charset="77"/>
                        </a:rPr>
                        <a:t>Prevención de eventos cardiovasculares. </a:t>
                      </a:r>
                    </a:p>
                  </a:txBody>
                  <a:tcPr/>
                </a:tc>
                <a:extLst>
                  <a:ext uri="{0D108BD9-81ED-4DB2-BD59-A6C34878D82A}">
                    <a16:rowId xmlns:a16="http://schemas.microsoft.com/office/drawing/2014/main" val="850442993"/>
                  </a:ext>
                </a:extLst>
              </a:tr>
              <a:tr h="1003570">
                <a:tc>
                  <a:txBody>
                    <a:bodyPr/>
                    <a:lstStyle/>
                    <a:p>
                      <a:pPr algn="ctr"/>
                      <a:endParaRPr lang="es-CO" sz="2000" dirty="0">
                        <a:solidFill>
                          <a:srgbClr val="000000"/>
                        </a:solidFill>
                        <a:latin typeface="Montserrat" pitchFamily="2" charset="77"/>
                      </a:endParaRPr>
                    </a:p>
                    <a:p>
                      <a:pPr algn="ctr"/>
                      <a:r>
                        <a:rPr lang="es-CO" sz="2000" dirty="0">
                          <a:solidFill>
                            <a:srgbClr val="000000"/>
                          </a:solidFill>
                          <a:latin typeface="Montserrat" pitchFamily="2" charset="77"/>
                        </a:rPr>
                        <a:t>HTG grave &gt; 885mg/dl.</a:t>
                      </a:r>
                    </a:p>
                  </a:txBody>
                  <a:tcPr/>
                </a:tc>
                <a:tc>
                  <a:txBody>
                    <a:bodyPr/>
                    <a:lstStyle/>
                    <a:p>
                      <a:pPr algn="ctr"/>
                      <a:endParaRPr lang="es-CO" sz="2000" dirty="0">
                        <a:solidFill>
                          <a:srgbClr val="000000"/>
                        </a:solidFill>
                        <a:latin typeface="Montserrat" pitchFamily="2" charset="77"/>
                      </a:endParaRPr>
                    </a:p>
                    <a:p>
                      <a:pPr algn="ctr"/>
                      <a:r>
                        <a:rPr lang="es-CO" sz="2000" dirty="0">
                          <a:solidFill>
                            <a:srgbClr val="000000"/>
                          </a:solidFill>
                          <a:latin typeface="Montserrat" pitchFamily="2" charset="77"/>
                        </a:rPr>
                        <a:t>Prevención de pancreatitis.</a:t>
                      </a:r>
                    </a:p>
                  </a:txBody>
                  <a:tcPr/>
                </a:tc>
                <a:extLst>
                  <a:ext uri="{0D108BD9-81ED-4DB2-BD59-A6C34878D82A}">
                    <a16:rowId xmlns:a16="http://schemas.microsoft.com/office/drawing/2014/main" val="3193938231"/>
                  </a:ext>
                </a:extLst>
              </a:tr>
            </a:tbl>
          </a:graphicData>
        </a:graphic>
      </p:graphicFrame>
      <p:sp>
        <p:nvSpPr>
          <p:cNvPr id="3" name="Rectángulo 2">
            <a:extLst>
              <a:ext uri="{FF2B5EF4-FFF2-40B4-BE49-F238E27FC236}">
                <a16:creationId xmlns:a16="http://schemas.microsoft.com/office/drawing/2014/main" id="{39FCB314-598F-6E4F-925D-4E19486B9B46}"/>
              </a:ext>
            </a:extLst>
          </p:cNvPr>
          <p:cNvSpPr/>
          <p:nvPr/>
        </p:nvSpPr>
        <p:spPr>
          <a:xfrm>
            <a:off x="5524825" y="6039984"/>
            <a:ext cx="5786670" cy="461665"/>
          </a:xfrm>
          <a:prstGeom prst="rect">
            <a:avLst/>
          </a:prstGeom>
        </p:spPr>
        <p:txBody>
          <a:bodyPr wrap="square">
            <a:spAutoFit/>
          </a:bodyPr>
          <a:lstStyle/>
          <a:p>
            <a:pPr algn="r"/>
            <a:r>
              <a:rPr lang="es-CO" sz="1200" dirty="0">
                <a:solidFill>
                  <a:srgbClr val="142B48"/>
                </a:solidFill>
                <a:latin typeface="Arial" panose="020B0604020202020204" pitchFamily="34" charset="0"/>
              </a:rPr>
              <a:t>Laufs, U., Parhofer, K. G., Ginsberg, H. N., &amp; Hegele, R. A. (2020). Clinical review on triglycerides. </a:t>
            </a:r>
            <a:r>
              <a:rPr lang="es-CO" sz="1200" i="1" dirty="0">
                <a:solidFill>
                  <a:srgbClr val="142B48"/>
                </a:solidFill>
                <a:latin typeface="Arial" panose="020B0604020202020204" pitchFamily="34" charset="0"/>
              </a:rPr>
              <a:t>European Heart Journal</a:t>
            </a:r>
            <a:r>
              <a:rPr lang="es-CO" sz="1200" dirty="0">
                <a:solidFill>
                  <a:srgbClr val="142B48"/>
                </a:solidFill>
                <a:latin typeface="Arial" panose="020B0604020202020204" pitchFamily="34" charset="0"/>
              </a:rPr>
              <a:t>, </a:t>
            </a:r>
            <a:r>
              <a:rPr lang="es-CO" sz="1200" i="1" dirty="0">
                <a:solidFill>
                  <a:srgbClr val="142B48"/>
                </a:solidFill>
                <a:latin typeface="Arial" panose="020B0604020202020204" pitchFamily="34" charset="0"/>
              </a:rPr>
              <a:t>41</a:t>
            </a:r>
            <a:r>
              <a:rPr lang="es-CO" sz="1200" dirty="0">
                <a:solidFill>
                  <a:srgbClr val="142B48"/>
                </a:solidFill>
                <a:latin typeface="Arial" panose="020B0604020202020204" pitchFamily="34" charset="0"/>
              </a:rPr>
              <a:t>(1), 99-109c.</a:t>
            </a:r>
            <a:endParaRPr lang="es-CO" sz="1200" dirty="0">
              <a:solidFill>
                <a:srgbClr val="142B48"/>
              </a:solidFill>
            </a:endParaRPr>
          </a:p>
        </p:txBody>
      </p:sp>
    </p:spTree>
    <p:extLst>
      <p:ext uri="{BB962C8B-B14F-4D97-AF65-F5344CB8AC3E}">
        <p14:creationId xmlns:p14="http://schemas.microsoft.com/office/powerpoint/2010/main" val="144285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39"/>
        <p:cNvGrpSpPr/>
        <p:nvPr/>
      </p:nvGrpSpPr>
      <p:grpSpPr>
        <a:xfrm>
          <a:off x="0" y="0"/>
          <a:ext cx="0" cy="0"/>
          <a:chOff x="0" y="0"/>
          <a:chExt cx="0" cy="0"/>
        </a:xfrm>
      </p:grpSpPr>
      <p:sp>
        <p:nvSpPr>
          <p:cNvPr id="640" name="Google Shape;640;p26"/>
          <p:cNvSpPr txBox="1">
            <a:spLocks noGrp="1"/>
          </p:cNvSpPr>
          <p:nvPr>
            <p:ph type="title"/>
          </p:nvPr>
        </p:nvSpPr>
        <p:spPr>
          <a:xfrm>
            <a:off x="611277" y="518560"/>
            <a:ext cx="11247348" cy="481200"/>
          </a:xfrm>
          <a:prstGeom prst="rect">
            <a:avLst/>
          </a:prstGeom>
        </p:spPr>
        <p:txBody>
          <a:bodyPr spcFirstLastPara="1" vert="horz" wrap="square" lIns="91425" tIns="91425" rIns="91425" bIns="91425" rtlCol="0" anchor="ctr" anchorCtr="0">
            <a:noAutofit/>
          </a:bodyPr>
          <a:lstStyle/>
          <a:p>
            <a:pPr>
              <a:spcBef>
                <a:spcPts val="0"/>
              </a:spcBef>
            </a:pPr>
            <a:r>
              <a:rPr lang="es-ES" sz="4400" dirty="0"/>
              <a:t>MEDIDAS NO FARMACOLÓGICAS</a:t>
            </a:r>
            <a:endParaRPr sz="4400" dirty="0"/>
          </a:p>
        </p:txBody>
      </p:sp>
      <p:grpSp>
        <p:nvGrpSpPr>
          <p:cNvPr id="647" name="Google Shape;647;p26"/>
          <p:cNvGrpSpPr/>
          <p:nvPr/>
        </p:nvGrpSpPr>
        <p:grpSpPr>
          <a:xfrm>
            <a:off x="7994381" y="2918275"/>
            <a:ext cx="3692676" cy="1570645"/>
            <a:chOff x="4741049" y="3077051"/>
            <a:chExt cx="3692676" cy="1132200"/>
          </a:xfrm>
        </p:grpSpPr>
        <p:sp>
          <p:nvSpPr>
            <p:cNvPr id="648" name="Google Shape;648;p26"/>
            <p:cNvSpPr/>
            <p:nvPr/>
          </p:nvSpPr>
          <p:spPr>
            <a:xfrm>
              <a:off x="5384225" y="3152513"/>
              <a:ext cx="3049500" cy="981300"/>
            </a:xfrm>
            <a:prstGeom prst="homePlate">
              <a:avLst>
                <a:gd name="adj" fmla="val 29403"/>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latin typeface="Montserrat" pitchFamily="2" charset="77"/>
                <a:ea typeface="Hiragino Mincho Pro W3" panose="02020300000000000000" pitchFamily="18" charset="-128"/>
              </a:endParaRPr>
            </a:p>
          </p:txBody>
        </p:sp>
        <p:sp>
          <p:nvSpPr>
            <p:cNvPr id="649" name="Google Shape;649;p26"/>
            <p:cNvSpPr/>
            <p:nvPr/>
          </p:nvSpPr>
          <p:spPr>
            <a:xfrm>
              <a:off x="4741049" y="3077051"/>
              <a:ext cx="1307100" cy="1132200"/>
            </a:xfrm>
            <a:prstGeom prst="hexagon">
              <a:avLst>
                <a:gd name="adj" fmla="val 28729"/>
                <a:gd name="vf" fmla="val 115470"/>
              </a:avLst>
            </a:prstGeom>
            <a:solidFill>
              <a:srgbClr val="9C27B0">
                <a:alpha val="58430"/>
              </a:srgbClr>
            </a:solidFill>
            <a:ln>
              <a:noFill/>
            </a:ln>
          </p:spPr>
          <p:txBody>
            <a:bodyPr spcFirstLastPara="1" wrap="square" lIns="91425" tIns="91425" rIns="91425" bIns="91425" anchor="ctr" anchorCtr="0">
              <a:noAutofit/>
            </a:bodyPr>
            <a:lstStyle/>
            <a:p>
              <a:endParaRPr>
                <a:latin typeface="Montserrat" pitchFamily="2" charset="77"/>
                <a:ea typeface="Hiragino Mincho Pro W3" panose="02020300000000000000" pitchFamily="18" charset="-128"/>
              </a:endParaRPr>
            </a:p>
          </p:txBody>
        </p:sp>
        <p:sp>
          <p:nvSpPr>
            <p:cNvPr id="650" name="Google Shape;650;p26"/>
            <p:cNvSpPr/>
            <p:nvPr/>
          </p:nvSpPr>
          <p:spPr>
            <a:xfrm>
              <a:off x="4914200" y="3227050"/>
              <a:ext cx="960900" cy="832200"/>
            </a:xfrm>
            <a:prstGeom prst="hexagon">
              <a:avLst>
                <a:gd name="adj" fmla="val 28729"/>
                <a:gd name="vf" fmla="val 115470"/>
              </a:avLst>
            </a:prstGeom>
            <a:solidFill>
              <a:schemeClr val="accent6"/>
            </a:solidFill>
            <a:ln>
              <a:noFill/>
            </a:ln>
          </p:spPr>
          <p:txBody>
            <a:bodyPr spcFirstLastPara="1" wrap="square" lIns="91425" tIns="91425" rIns="91425" bIns="91425" anchor="ctr" anchorCtr="0">
              <a:noAutofit/>
            </a:bodyPr>
            <a:lstStyle/>
            <a:p>
              <a:endParaRPr dirty="0">
                <a:latin typeface="Montserrat" pitchFamily="2" charset="77"/>
                <a:ea typeface="Hiragino Mincho Pro W3" panose="02020300000000000000" pitchFamily="18" charset="-128"/>
              </a:endParaRPr>
            </a:p>
          </p:txBody>
        </p:sp>
        <p:sp>
          <p:nvSpPr>
            <p:cNvPr id="651" name="Google Shape;651;p26"/>
            <p:cNvSpPr txBox="1"/>
            <p:nvPr/>
          </p:nvSpPr>
          <p:spPr>
            <a:xfrm>
              <a:off x="6048144" y="3484715"/>
              <a:ext cx="2079600" cy="590100"/>
            </a:xfrm>
            <a:prstGeom prst="rect">
              <a:avLst/>
            </a:prstGeom>
            <a:noFill/>
            <a:ln>
              <a:noFill/>
            </a:ln>
          </p:spPr>
          <p:txBody>
            <a:bodyPr spcFirstLastPara="1" wrap="square" lIns="91425" tIns="91425" rIns="91425" bIns="91425" anchor="ctr" anchorCtr="0">
              <a:noAutofit/>
            </a:bodyPr>
            <a:lstStyle/>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30 – 60 min.</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Aeróbico intermitente o resistencia leve. </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Disminución TG: 20%. </a:t>
              </a:r>
              <a:endParaRPr sz="1200" dirty="0">
                <a:latin typeface="Montserrat" pitchFamily="2" charset="77"/>
                <a:ea typeface="Hiragino Mincho Pro W3" panose="02020300000000000000" pitchFamily="18" charset="-128"/>
                <a:cs typeface="Roboto"/>
                <a:sym typeface="Roboto"/>
              </a:endParaRPr>
            </a:p>
          </p:txBody>
        </p:sp>
        <p:sp>
          <p:nvSpPr>
            <p:cNvPr id="652" name="Google Shape;652;p26"/>
            <p:cNvSpPr txBox="1"/>
            <p:nvPr/>
          </p:nvSpPr>
          <p:spPr>
            <a:xfrm>
              <a:off x="5998006" y="3187688"/>
              <a:ext cx="2079600" cy="354600"/>
            </a:xfrm>
            <a:prstGeom prst="rect">
              <a:avLst/>
            </a:prstGeom>
            <a:noFill/>
            <a:ln>
              <a:noFill/>
            </a:ln>
          </p:spPr>
          <p:txBody>
            <a:bodyPr spcFirstLastPara="1" wrap="square" lIns="91425" tIns="91425" rIns="91425" bIns="91425" anchor="ctr" anchorCtr="0">
              <a:noAutofit/>
            </a:bodyPr>
            <a:lstStyle/>
            <a:p>
              <a:r>
                <a:rPr lang="en" sz="1700" b="1" dirty="0" err="1">
                  <a:solidFill>
                    <a:srgbClr val="142B48"/>
                  </a:solidFill>
                  <a:latin typeface="Montserrat" pitchFamily="2" charset="77"/>
                  <a:ea typeface="Hiragino Mincho Pro W3" panose="02020300000000000000" pitchFamily="18" charset="-128"/>
                  <a:cs typeface="Fira Sans Extra Condensed Medium"/>
                  <a:sym typeface="Fira Sans Extra Condensed Medium"/>
                </a:rPr>
                <a:t>Ejercicio</a:t>
              </a:r>
              <a:r>
                <a:rPr lang="en" sz="1700" dirty="0">
                  <a:solidFill>
                    <a:schemeClr val="accent6"/>
                  </a:solidFill>
                  <a:latin typeface="Montserrat" pitchFamily="2" charset="77"/>
                  <a:ea typeface="Hiragino Mincho Pro W3" panose="02020300000000000000" pitchFamily="18" charset="-128"/>
                  <a:cs typeface="Fira Sans Extra Condensed Medium"/>
                  <a:sym typeface="Fira Sans Extra Condensed Medium"/>
                </a:rPr>
                <a:t> </a:t>
              </a:r>
              <a:endParaRPr sz="1700" dirty="0">
                <a:solidFill>
                  <a:schemeClr val="accent6"/>
                </a:solidFill>
                <a:latin typeface="Montserrat" pitchFamily="2" charset="77"/>
                <a:ea typeface="Hiragino Mincho Pro W3" panose="02020300000000000000" pitchFamily="18" charset="-128"/>
                <a:cs typeface="Fira Sans Extra Condensed Medium"/>
                <a:sym typeface="Fira Sans Extra Condensed Medium"/>
              </a:endParaRPr>
            </a:p>
          </p:txBody>
        </p:sp>
      </p:grpSp>
      <p:grpSp>
        <p:nvGrpSpPr>
          <p:cNvPr id="653" name="Google Shape;653;p26"/>
          <p:cNvGrpSpPr/>
          <p:nvPr/>
        </p:nvGrpSpPr>
        <p:grpSpPr>
          <a:xfrm>
            <a:off x="4163087" y="1505473"/>
            <a:ext cx="3703926" cy="1522410"/>
            <a:chOff x="710274" y="1456476"/>
            <a:chExt cx="3703926" cy="1132200"/>
          </a:xfrm>
        </p:grpSpPr>
        <p:sp>
          <p:nvSpPr>
            <p:cNvPr id="654" name="Google Shape;654;p26"/>
            <p:cNvSpPr/>
            <p:nvPr/>
          </p:nvSpPr>
          <p:spPr>
            <a:xfrm>
              <a:off x="1364700" y="1531938"/>
              <a:ext cx="3049500" cy="981300"/>
            </a:xfrm>
            <a:prstGeom prst="homePlate">
              <a:avLst>
                <a:gd name="adj" fmla="val 2940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latin typeface="Montserrat" pitchFamily="2" charset="77"/>
                <a:ea typeface="Hiragino Mincho Pro W3" panose="02020300000000000000" pitchFamily="18" charset="-128"/>
              </a:endParaRPr>
            </a:p>
          </p:txBody>
        </p:sp>
        <p:sp>
          <p:nvSpPr>
            <p:cNvPr id="655" name="Google Shape;655;p26"/>
            <p:cNvSpPr/>
            <p:nvPr/>
          </p:nvSpPr>
          <p:spPr>
            <a:xfrm>
              <a:off x="710274" y="1456476"/>
              <a:ext cx="1307100" cy="1132200"/>
            </a:xfrm>
            <a:prstGeom prst="hexagon">
              <a:avLst>
                <a:gd name="adj" fmla="val 28729"/>
                <a:gd name="vf" fmla="val 115470"/>
              </a:avLst>
            </a:prstGeom>
            <a:solidFill>
              <a:srgbClr val="FBB831">
                <a:alpha val="58660"/>
              </a:srgbClr>
            </a:solidFill>
            <a:ln>
              <a:noFill/>
            </a:ln>
          </p:spPr>
          <p:txBody>
            <a:bodyPr spcFirstLastPara="1" wrap="square" lIns="91425" tIns="91425" rIns="91425" bIns="91425" anchor="ctr" anchorCtr="0">
              <a:noAutofit/>
            </a:bodyPr>
            <a:lstStyle/>
            <a:p>
              <a:endParaRPr>
                <a:latin typeface="Montserrat" pitchFamily="2" charset="77"/>
                <a:ea typeface="Hiragino Mincho Pro W3" panose="02020300000000000000" pitchFamily="18" charset="-128"/>
              </a:endParaRPr>
            </a:p>
          </p:txBody>
        </p:sp>
        <p:sp>
          <p:nvSpPr>
            <p:cNvPr id="656" name="Google Shape;656;p26"/>
            <p:cNvSpPr/>
            <p:nvPr/>
          </p:nvSpPr>
          <p:spPr>
            <a:xfrm>
              <a:off x="883425" y="1606475"/>
              <a:ext cx="960900" cy="832200"/>
            </a:xfrm>
            <a:prstGeom prst="hexagon">
              <a:avLst>
                <a:gd name="adj" fmla="val 28729"/>
                <a:gd name="vf" fmla="val 115470"/>
              </a:avLst>
            </a:prstGeom>
            <a:solidFill>
              <a:schemeClr val="accent1"/>
            </a:solidFill>
            <a:ln>
              <a:noFill/>
            </a:ln>
          </p:spPr>
          <p:txBody>
            <a:bodyPr spcFirstLastPara="1" wrap="square" lIns="91425" tIns="91425" rIns="91425" bIns="91425" anchor="ctr" anchorCtr="0">
              <a:noAutofit/>
            </a:bodyPr>
            <a:lstStyle/>
            <a:p>
              <a:endParaRPr dirty="0">
                <a:latin typeface="Montserrat" pitchFamily="2" charset="77"/>
                <a:ea typeface="Hiragino Mincho Pro W3" panose="02020300000000000000" pitchFamily="18" charset="-128"/>
              </a:endParaRPr>
            </a:p>
          </p:txBody>
        </p:sp>
        <p:sp>
          <p:nvSpPr>
            <p:cNvPr id="657" name="Google Shape;657;p26"/>
            <p:cNvSpPr txBox="1"/>
            <p:nvPr/>
          </p:nvSpPr>
          <p:spPr>
            <a:xfrm>
              <a:off x="2017372" y="1852118"/>
              <a:ext cx="2079600" cy="590100"/>
            </a:xfrm>
            <a:prstGeom prst="rect">
              <a:avLst/>
            </a:prstGeom>
            <a:noFill/>
            <a:ln>
              <a:noFill/>
            </a:ln>
          </p:spPr>
          <p:txBody>
            <a:bodyPr spcFirstLastPara="1" wrap="square" lIns="91425" tIns="91425" rIns="91425" bIns="91425" anchor="ctr" anchorCtr="0">
              <a:noAutofit/>
            </a:bodyPr>
            <a:lstStyle/>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Mejora la sensibilidad a la insulina.</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Reducción de 5 – 10%.</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Disminución TG: 25%.</a:t>
              </a:r>
              <a:endParaRPr sz="1200" dirty="0">
                <a:latin typeface="Montserrat" pitchFamily="2" charset="77"/>
                <a:ea typeface="Hiragino Mincho Pro W3" panose="02020300000000000000" pitchFamily="18" charset="-128"/>
                <a:cs typeface="Roboto"/>
                <a:sym typeface="Roboto"/>
              </a:endParaRPr>
            </a:p>
          </p:txBody>
        </p:sp>
        <p:sp>
          <p:nvSpPr>
            <p:cNvPr id="658" name="Google Shape;658;p26"/>
            <p:cNvSpPr txBox="1"/>
            <p:nvPr/>
          </p:nvSpPr>
          <p:spPr>
            <a:xfrm>
              <a:off x="1890004" y="1520305"/>
              <a:ext cx="2079600" cy="354600"/>
            </a:xfrm>
            <a:prstGeom prst="rect">
              <a:avLst/>
            </a:prstGeom>
            <a:noFill/>
            <a:ln>
              <a:noFill/>
            </a:ln>
          </p:spPr>
          <p:txBody>
            <a:bodyPr spcFirstLastPara="1" wrap="square" lIns="91425" tIns="91425" rIns="91425" bIns="91425" anchor="ctr" anchorCtr="0">
              <a:noAutofit/>
            </a:bodyPr>
            <a:lstStyle/>
            <a:p>
              <a:r>
                <a:rPr lang="en" sz="1700" b="1" dirty="0" err="1">
                  <a:solidFill>
                    <a:srgbClr val="142B48"/>
                  </a:solidFill>
                  <a:latin typeface="Montserrat" pitchFamily="2" charset="77"/>
                  <a:ea typeface="Hiragino Mincho Pro W3" panose="02020300000000000000" pitchFamily="18" charset="-128"/>
                  <a:cs typeface="Fira Sans Extra Condensed Medium"/>
                  <a:sym typeface="Fira Sans Extra Condensed Medium"/>
                </a:rPr>
                <a:t>Pérdida</a:t>
              </a:r>
              <a:r>
                <a:rPr lang="en" sz="1700" b="1" dirty="0">
                  <a:solidFill>
                    <a:srgbClr val="142B48"/>
                  </a:solidFill>
                  <a:latin typeface="Montserrat" pitchFamily="2" charset="77"/>
                  <a:ea typeface="Hiragino Mincho Pro W3" panose="02020300000000000000" pitchFamily="18" charset="-128"/>
                  <a:cs typeface="Fira Sans Extra Condensed Medium"/>
                  <a:sym typeface="Fira Sans Extra Condensed Medium"/>
                </a:rPr>
                <a:t> de peso</a:t>
              </a:r>
              <a:endParaRPr sz="1700" b="1" dirty="0">
                <a:solidFill>
                  <a:srgbClr val="142B48"/>
                </a:solidFill>
                <a:latin typeface="Montserrat" pitchFamily="2" charset="77"/>
                <a:ea typeface="Hiragino Mincho Pro W3" panose="02020300000000000000" pitchFamily="18" charset="-128"/>
                <a:cs typeface="Fira Sans Extra Condensed Medium"/>
                <a:sym typeface="Fira Sans Extra Condensed Medium"/>
              </a:endParaRPr>
            </a:p>
          </p:txBody>
        </p:sp>
      </p:grpSp>
      <p:grpSp>
        <p:nvGrpSpPr>
          <p:cNvPr id="659" name="Google Shape;659;p26"/>
          <p:cNvGrpSpPr/>
          <p:nvPr/>
        </p:nvGrpSpPr>
        <p:grpSpPr>
          <a:xfrm>
            <a:off x="4932603" y="4608695"/>
            <a:ext cx="3704085" cy="1600457"/>
            <a:chOff x="710274" y="3077051"/>
            <a:chExt cx="3704085" cy="1132200"/>
          </a:xfrm>
        </p:grpSpPr>
        <p:sp>
          <p:nvSpPr>
            <p:cNvPr id="660" name="Google Shape;660;p26"/>
            <p:cNvSpPr/>
            <p:nvPr/>
          </p:nvSpPr>
          <p:spPr>
            <a:xfrm>
              <a:off x="1364859" y="3152513"/>
              <a:ext cx="3049500" cy="981300"/>
            </a:xfrm>
            <a:prstGeom prst="homePlate">
              <a:avLst>
                <a:gd name="adj" fmla="val 29403"/>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latin typeface="Montserrat" pitchFamily="2" charset="77"/>
                <a:ea typeface="Hiragino Mincho Pro W3" panose="02020300000000000000" pitchFamily="18" charset="-128"/>
              </a:endParaRPr>
            </a:p>
          </p:txBody>
        </p:sp>
        <p:sp>
          <p:nvSpPr>
            <p:cNvPr id="661" name="Google Shape;661;p26"/>
            <p:cNvSpPr/>
            <p:nvPr/>
          </p:nvSpPr>
          <p:spPr>
            <a:xfrm>
              <a:off x="710274" y="3077051"/>
              <a:ext cx="1307100" cy="1132200"/>
            </a:xfrm>
            <a:prstGeom prst="hexagon">
              <a:avLst>
                <a:gd name="adj" fmla="val 28729"/>
                <a:gd name="vf" fmla="val 115470"/>
              </a:avLst>
            </a:prstGeom>
            <a:solidFill>
              <a:srgbClr val="FB8569">
                <a:alpha val="58430"/>
              </a:srgbClr>
            </a:solidFill>
            <a:ln>
              <a:noFill/>
            </a:ln>
          </p:spPr>
          <p:txBody>
            <a:bodyPr spcFirstLastPara="1" wrap="square" lIns="91425" tIns="91425" rIns="91425" bIns="91425" anchor="ctr" anchorCtr="0">
              <a:noAutofit/>
            </a:bodyPr>
            <a:lstStyle/>
            <a:p>
              <a:endParaRPr dirty="0">
                <a:latin typeface="Montserrat" pitchFamily="2" charset="77"/>
                <a:ea typeface="Hiragino Mincho Pro W3" panose="02020300000000000000" pitchFamily="18" charset="-128"/>
              </a:endParaRPr>
            </a:p>
          </p:txBody>
        </p:sp>
        <p:sp>
          <p:nvSpPr>
            <p:cNvPr id="662" name="Google Shape;662;p26"/>
            <p:cNvSpPr/>
            <p:nvPr/>
          </p:nvSpPr>
          <p:spPr>
            <a:xfrm>
              <a:off x="883425" y="3227050"/>
              <a:ext cx="960900" cy="832200"/>
            </a:xfrm>
            <a:prstGeom prst="hexagon">
              <a:avLst>
                <a:gd name="adj" fmla="val 28729"/>
                <a:gd name="vf" fmla="val 115470"/>
              </a:avLst>
            </a:prstGeom>
            <a:solidFill>
              <a:schemeClr val="accent2"/>
            </a:solidFill>
            <a:ln>
              <a:noFill/>
            </a:ln>
          </p:spPr>
          <p:txBody>
            <a:bodyPr spcFirstLastPara="1" wrap="square" lIns="91425" tIns="91425" rIns="91425" bIns="91425" anchor="ctr" anchorCtr="0">
              <a:noAutofit/>
            </a:bodyPr>
            <a:lstStyle/>
            <a:p>
              <a:endParaRPr>
                <a:latin typeface="Montserrat" pitchFamily="2" charset="77"/>
                <a:ea typeface="Hiragino Mincho Pro W3" panose="02020300000000000000" pitchFamily="18" charset="-128"/>
              </a:endParaRPr>
            </a:p>
          </p:txBody>
        </p:sp>
        <p:sp>
          <p:nvSpPr>
            <p:cNvPr id="663" name="Google Shape;663;p26"/>
            <p:cNvSpPr txBox="1"/>
            <p:nvPr/>
          </p:nvSpPr>
          <p:spPr>
            <a:xfrm>
              <a:off x="1960220" y="3423840"/>
              <a:ext cx="2261362" cy="590100"/>
            </a:xfrm>
            <a:prstGeom prst="rect">
              <a:avLst/>
            </a:prstGeom>
            <a:noFill/>
            <a:ln>
              <a:noFill/>
            </a:ln>
          </p:spPr>
          <p:txBody>
            <a:bodyPr spcFirstLastPara="1" wrap="square" lIns="91425" tIns="91425" rIns="91425" bIns="91425" anchor="ctr" anchorCtr="0">
              <a:noAutofit/>
            </a:bodyPr>
            <a:lstStyle/>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Mediterránea.</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Baja en carbohidratos.</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Ácidos grasos polinsaturados.</a:t>
              </a:r>
            </a:p>
            <a:p>
              <a:pPr marL="171450" indent="-171450">
                <a:buFont typeface="Arial" panose="020B0604020202020204" pitchFamily="34" charset="0"/>
                <a:buChar char="•"/>
              </a:pPr>
              <a:r>
                <a:rPr lang="es-ES" sz="1200" dirty="0">
                  <a:latin typeface="Montserrat" pitchFamily="2" charset="77"/>
                  <a:ea typeface="Hiragino Mincho Pro W3" panose="02020300000000000000" pitchFamily="18" charset="-128"/>
                  <a:cs typeface="Roboto"/>
                  <a:sym typeface="Roboto"/>
                </a:rPr>
                <a:t>Disminución TG: 10-15%.</a:t>
              </a:r>
              <a:endParaRPr sz="1200" dirty="0">
                <a:latin typeface="Montserrat" pitchFamily="2" charset="77"/>
                <a:ea typeface="Hiragino Mincho Pro W3" panose="02020300000000000000" pitchFamily="18" charset="-128"/>
                <a:cs typeface="Roboto"/>
                <a:sym typeface="Roboto"/>
              </a:endParaRPr>
            </a:p>
          </p:txBody>
        </p:sp>
        <p:sp>
          <p:nvSpPr>
            <p:cNvPr id="664" name="Google Shape;664;p26"/>
            <p:cNvSpPr txBox="1"/>
            <p:nvPr/>
          </p:nvSpPr>
          <p:spPr>
            <a:xfrm>
              <a:off x="1906348" y="3101930"/>
              <a:ext cx="2079600" cy="354600"/>
            </a:xfrm>
            <a:prstGeom prst="rect">
              <a:avLst/>
            </a:prstGeom>
            <a:noFill/>
            <a:ln>
              <a:noFill/>
            </a:ln>
          </p:spPr>
          <p:txBody>
            <a:bodyPr spcFirstLastPara="1" wrap="square" lIns="91425" tIns="91425" rIns="91425" bIns="91425" anchor="ctr" anchorCtr="0">
              <a:noAutofit/>
            </a:bodyPr>
            <a:lstStyle/>
            <a:p>
              <a:r>
                <a:rPr lang="en" sz="1700" b="1" dirty="0" err="1">
                  <a:solidFill>
                    <a:srgbClr val="142B48"/>
                  </a:solidFill>
                  <a:latin typeface="Montserrat" pitchFamily="2" charset="77"/>
                  <a:ea typeface="Hiragino Mincho Pro W3" panose="02020300000000000000" pitchFamily="18" charset="-128"/>
                  <a:cs typeface="Fira Sans Extra Condensed Medium"/>
                  <a:sym typeface="Fira Sans Extra Condensed Medium"/>
                </a:rPr>
                <a:t>Dieta</a:t>
              </a:r>
              <a:r>
                <a:rPr lang="en" sz="1700" dirty="0">
                  <a:solidFill>
                    <a:schemeClr val="accent2"/>
                  </a:solidFill>
                  <a:latin typeface="Montserrat" pitchFamily="2" charset="77"/>
                  <a:ea typeface="Hiragino Mincho Pro W3" panose="02020300000000000000" pitchFamily="18" charset="-128"/>
                  <a:cs typeface="Fira Sans Extra Condensed Medium"/>
                  <a:sym typeface="Fira Sans Extra Condensed Medium"/>
                </a:rPr>
                <a:t> </a:t>
              </a:r>
              <a:endParaRPr sz="1700" dirty="0">
                <a:solidFill>
                  <a:schemeClr val="accent2"/>
                </a:solidFill>
                <a:latin typeface="Montserrat" pitchFamily="2" charset="77"/>
                <a:ea typeface="Hiragino Mincho Pro W3" panose="02020300000000000000" pitchFamily="18" charset="-128"/>
                <a:cs typeface="Fira Sans Extra Condensed Medium"/>
                <a:sym typeface="Fira Sans Extra Condensed Medium"/>
              </a:endParaRPr>
            </a:p>
          </p:txBody>
        </p:sp>
      </p:grpSp>
      <p:grpSp>
        <p:nvGrpSpPr>
          <p:cNvPr id="676" name="Google Shape;676;p26"/>
          <p:cNvGrpSpPr/>
          <p:nvPr/>
        </p:nvGrpSpPr>
        <p:grpSpPr>
          <a:xfrm>
            <a:off x="2819008" y="3002618"/>
            <a:ext cx="189643" cy="44850"/>
            <a:chOff x="2076490" y="3057581"/>
            <a:chExt cx="172811" cy="40869"/>
          </a:xfrm>
        </p:grpSpPr>
        <p:sp>
          <p:nvSpPr>
            <p:cNvPr id="677" name="Google Shape;677;p26"/>
            <p:cNvSpPr/>
            <p:nvPr/>
          </p:nvSpPr>
          <p:spPr>
            <a:xfrm>
              <a:off x="2076490"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8" name="Google Shape;678;p26"/>
            <p:cNvSpPr/>
            <p:nvPr/>
          </p:nvSpPr>
          <p:spPr>
            <a:xfrm>
              <a:off x="2208432"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55825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450" y="133290"/>
            <a:ext cx="10515600" cy="1325563"/>
          </a:xfrm>
        </p:spPr>
        <p:txBody>
          <a:bodyPr/>
          <a:lstStyle/>
          <a:p>
            <a:r>
              <a:rPr lang="es-ES" dirty="0"/>
              <a:t>ESTATINAS</a:t>
            </a:r>
          </a:p>
        </p:txBody>
      </p:sp>
      <p:graphicFrame>
        <p:nvGraphicFramePr>
          <p:cNvPr id="4" name="Diagrama 3">
            <a:extLst>
              <a:ext uri="{FF2B5EF4-FFF2-40B4-BE49-F238E27FC236}">
                <a16:creationId xmlns:a16="http://schemas.microsoft.com/office/drawing/2014/main" id="{9671B57A-AC9D-AB47-94A2-7C37B767B53C}"/>
              </a:ext>
            </a:extLst>
          </p:cNvPr>
          <p:cNvGraphicFramePr/>
          <p:nvPr>
            <p:extLst>
              <p:ext uri="{D42A27DB-BD31-4B8C-83A1-F6EECF244321}">
                <p14:modId xmlns:p14="http://schemas.microsoft.com/office/powerpoint/2010/main" val="1110188290"/>
              </p:ext>
            </p:extLst>
          </p:nvPr>
        </p:nvGraphicFramePr>
        <p:xfrm>
          <a:off x="5810250" y="11035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6E4AB103-20FE-DC40-A7D2-8E93B8623C40}"/>
              </a:ext>
            </a:extLst>
          </p:cNvPr>
          <p:cNvSpPr/>
          <p:nvPr/>
        </p:nvSpPr>
        <p:spPr>
          <a:xfrm>
            <a:off x="6510337" y="5906921"/>
            <a:ext cx="5233988" cy="461665"/>
          </a:xfrm>
          <a:prstGeom prst="rect">
            <a:avLst/>
          </a:prstGeom>
        </p:spPr>
        <p:txBody>
          <a:bodyPr wrap="square">
            <a:spAutoFit/>
          </a:bodyPr>
          <a:lstStyle/>
          <a:p>
            <a:pPr algn="r"/>
            <a:r>
              <a:rPr lang="es-CO" sz="1200" dirty="0">
                <a:solidFill>
                  <a:srgbClr val="142B48"/>
                </a:solidFill>
                <a:latin typeface="Arial" panose="020B0604020202020204" pitchFamily="34" charset="0"/>
              </a:rPr>
              <a:t>Laufs, U., Parhofer, K. G., Ginsberg, H. N., &amp; Hegele, R. A. (2020). Clinical review on triglycerides. </a:t>
            </a:r>
            <a:r>
              <a:rPr lang="es-CO" sz="1200" i="1" dirty="0">
                <a:solidFill>
                  <a:srgbClr val="142B48"/>
                </a:solidFill>
                <a:latin typeface="Arial" panose="020B0604020202020204" pitchFamily="34" charset="0"/>
              </a:rPr>
              <a:t>European Heart Journal</a:t>
            </a:r>
            <a:r>
              <a:rPr lang="es-CO" sz="1200" dirty="0">
                <a:solidFill>
                  <a:srgbClr val="142B48"/>
                </a:solidFill>
                <a:latin typeface="Arial" panose="020B0604020202020204" pitchFamily="34" charset="0"/>
              </a:rPr>
              <a:t>, </a:t>
            </a:r>
            <a:r>
              <a:rPr lang="es-CO" sz="1200" i="1" dirty="0">
                <a:solidFill>
                  <a:srgbClr val="142B48"/>
                </a:solidFill>
                <a:latin typeface="Arial" panose="020B0604020202020204" pitchFamily="34" charset="0"/>
              </a:rPr>
              <a:t>41</a:t>
            </a:r>
            <a:r>
              <a:rPr lang="es-CO" sz="1200" dirty="0">
                <a:solidFill>
                  <a:srgbClr val="142B48"/>
                </a:solidFill>
                <a:latin typeface="Arial" panose="020B0604020202020204" pitchFamily="34" charset="0"/>
              </a:rPr>
              <a:t>(1), 99-109c.</a:t>
            </a:r>
            <a:endParaRPr lang="es-CO" sz="1200" dirty="0">
              <a:solidFill>
                <a:srgbClr val="142B48"/>
              </a:solidFill>
            </a:endParaRPr>
          </a:p>
        </p:txBody>
      </p:sp>
    </p:spTree>
    <p:extLst>
      <p:ext uri="{BB962C8B-B14F-4D97-AF65-F5344CB8AC3E}">
        <p14:creationId xmlns:p14="http://schemas.microsoft.com/office/powerpoint/2010/main" val="221221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5475" y="77238"/>
            <a:ext cx="7886700" cy="1325563"/>
          </a:xfrm>
        </p:spPr>
        <p:txBody>
          <a:bodyPr>
            <a:normAutofit/>
          </a:bodyPr>
          <a:lstStyle/>
          <a:p>
            <a:r>
              <a:rPr lang="es-ES" sz="4800" dirty="0"/>
              <a:t>FISIOPATOLOGÍA</a:t>
            </a:r>
          </a:p>
        </p:txBody>
      </p:sp>
      <p:pic>
        <p:nvPicPr>
          <p:cNvPr id="7" name="Marcador de contenido 6">
            <a:extLst>
              <a:ext uri="{FF2B5EF4-FFF2-40B4-BE49-F238E27FC236}">
                <a16:creationId xmlns:a16="http://schemas.microsoft.com/office/drawing/2014/main" id="{69CAEECC-F186-E942-B466-79900A50EA7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889243" y="1128714"/>
            <a:ext cx="4650176" cy="3456967"/>
          </a:xfrm>
          <a:prstGeom prst="rect">
            <a:avLst/>
          </a:prstGeom>
        </p:spPr>
      </p:pic>
      <p:sp>
        <p:nvSpPr>
          <p:cNvPr id="8" name="Rectángulo 7">
            <a:extLst>
              <a:ext uri="{FF2B5EF4-FFF2-40B4-BE49-F238E27FC236}">
                <a16:creationId xmlns:a16="http://schemas.microsoft.com/office/drawing/2014/main" id="{E99AECEB-185D-F847-A1B4-3EAC4CF4683E}"/>
              </a:ext>
            </a:extLst>
          </p:cNvPr>
          <p:cNvSpPr/>
          <p:nvPr/>
        </p:nvSpPr>
        <p:spPr>
          <a:xfrm>
            <a:off x="6129364" y="6078401"/>
            <a:ext cx="4474346" cy="553998"/>
          </a:xfrm>
          <a:prstGeom prst="rect">
            <a:avLst/>
          </a:prstGeom>
        </p:spPr>
        <p:txBody>
          <a:bodyPr wrap="square">
            <a:spAutoFit/>
          </a:bodyPr>
          <a:lstStyle/>
          <a:p>
            <a:pPr algn="r"/>
            <a:r>
              <a:rPr lang="es-CO" sz="1000" dirty="0">
                <a:solidFill>
                  <a:srgbClr val="323F4F"/>
                </a:solidFill>
                <a:latin typeface="Montserrat" pitchFamily="2" charset="77"/>
              </a:rPr>
              <a:t>Michos, E. D., McEvoy, J. W., &amp; Blumenthal, R. S. (2019). Lipid management for the prevention of atherosclerotic cardiovascular disease. </a:t>
            </a:r>
            <a:r>
              <a:rPr lang="es-CO" sz="1000" i="1" dirty="0">
                <a:solidFill>
                  <a:srgbClr val="323F4F"/>
                </a:solidFill>
                <a:latin typeface="Montserrat" pitchFamily="2" charset="77"/>
              </a:rPr>
              <a:t>New England Journal of Medicine</a:t>
            </a:r>
            <a:r>
              <a:rPr lang="es-CO" sz="1000" dirty="0">
                <a:solidFill>
                  <a:srgbClr val="323F4F"/>
                </a:solidFill>
                <a:latin typeface="Montserrat" pitchFamily="2" charset="77"/>
              </a:rPr>
              <a:t>, </a:t>
            </a:r>
            <a:r>
              <a:rPr lang="es-CO" sz="1000" i="1" dirty="0">
                <a:solidFill>
                  <a:srgbClr val="323F4F"/>
                </a:solidFill>
                <a:latin typeface="Montserrat" pitchFamily="2" charset="77"/>
              </a:rPr>
              <a:t>381</a:t>
            </a:r>
            <a:r>
              <a:rPr lang="es-CO" sz="1000" dirty="0">
                <a:solidFill>
                  <a:srgbClr val="323F4F"/>
                </a:solidFill>
                <a:latin typeface="Montserrat" pitchFamily="2" charset="77"/>
              </a:rPr>
              <a:t>(16), 1557-1567.</a:t>
            </a:r>
          </a:p>
        </p:txBody>
      </p:sp>
    </p:spTree>
    <p:extLst>
      <p:ext uri="{BB962C8B-B14F-4D97-AF65-F5344CB8AC3E}">
        <p14:creationId xmlns:p14="http://schemas.microsoft.com/office/powerpoint/2010/main" val="519149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29DB2BE-D56D-1A47-AE4B-0A048743B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283689"/>
            <a:ext cx="5203072" cy="3594952"/>
          </a:xfrm>
          <a:prstGeom prst="rect">
            <a:avLst/>
          </a:prstGeom>
        </p:spPr>
      </p:pic>
      <p:sp>
        <p:nvSpPr>
          <p:cNvPr id="2" name="Rectángulo 1">
            <a:extLst>
              <a:ext uri="{FF2B5EF4-FFF2-40B4-BE49-F238E27FC236}">
                <a16:creationId xmlns:a16="http://schemas.microsoft.com/office/drawing/2014/main" id="{D9C8C6E4-12BB-6742-ADD1-734E900A91FD}"/>
              </a:ext>
            </a:extLst>
          </p:cNvPr>
          <p:cNvSpPr/>
          <p:nvPr/>
        </p:nvSpPr>
        <p:spPr>
          <a:xfrm>
            <a:off x="6526432" y="6020313"/>
            <a:ext cx="3972541" cy="553998"/>
          </a:xfrm>
          <a:prstGeom prst="rect">
            <a:avLst/>
          </a:prstGeom>
        </p:spPr>
        <p:txBody>
          <a:bodyPr wrap="square">
            <a:spAutoFit/>
          </a:bodyPr>
          <a:lstStyle/>
          <a:p>
            <a:pPr algn="r"/>
            <a:r>
              <a:rPr lang="es-CO" sz="1000" dirty="0">
                <a:solidFill>
                  <a:srgbClr val="323F4F"/>
                </a:solidFill>
                <a:latin typeface="Montserrat" pitchFamily="2" charset="77"/>
              </a:rPr>
              <a:t>Laufs, U., Parhofer, K. G., Ginsberg, H. N., &amp; Hegele, R. A. (2020). Clinical review on triglycerides. </a:t>
            </a:r>
            <a:r>
              <a:rPr lang="es-CO" sz="1000" i="1" dirty="0">
                <a:solidFill>
                  <a:srgbClr val="323F4F"/>
                </a:solidFill>
                <a:latin typeface="Montserrat" pitchFamily="2" charset="77"/>
              </a:rPr>
              <a:t>European Heart Journal</a:t>
            </a:r>
            <a:r>
              <a:rPr lang="es-CO" sz="1000" dirty="0">
                <a:solidFill>
                  <a:srgbClr val="323F4F"/>
                </a:solidFill>
                <a:latin typeface="Montserrat" pitchFamily="2" charset="77"/>
              </a:rPr>
              <a:t>, </a:t>
            </a:r>
            <a:r>
              <a:rPr lang="es-CO" sz="1000" i="1" dirty="0">
                <a:solidFill>
                  <a:srgbClr val="323F4F"/>
                </a:solidFill>
                <a:latin typeface="Montserrat" pitchFamily="2" charset="77"/>
              </a:rPr>
              <a:t>41</a:t>
            </a:r>
            <a:r>
              <a:rPr lang="es-CO" sz="1000" dirty="0">
                <a:solidFill>
                  <a:srgbClr val="323F4F"/>
                </a:solidFill>
                <a:latin typeface="Montserrat" pitchFamily="2" charset="77"/>
              </a:rPr>
              <a:t>(1), 99-109c.</a:t>
            </a:r>
          </a:p>
        </p:txBody>
      </p:sp>
    </p:spTree>
    <p:extLst>
      <p:ext uri="{BB962C8B-B14F-4D97-AF65-F5344CB8AC3E}">
        <p14:creationId xmlns:p14="http://schemas.microsoft.com/office/powerpoint/2010/main" val="1821220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294176"/>
            <a:ext cx="10515600" cy="1325563"/>
          </a:xfrm>
        </p:spPr>
        <p:txBody>
          <a:bodyPr/>
          <a:lstStyle/>
          <a:p>
            <a:r>
              <a:rPr lang="es-ES" dirty="0"/>
              <a:t>FIBRATOS </a:t>
            </a:r>
          </a:p>
        </p:txBody>
      </p:sp>
      <p:graphicFrame>
        <p:nvGraphicFramePr>
          <p:cNvPr id="4" name="Marcador de contenido 3">
            <a:extLst>
              <a:ext uri="{FF2B5EF4-FFF2-40B4-BE49-F238E27FC236}">
                <a16:creationId xmlns:a16="http://schemas.microsoft.com/office/drawing/2014/main" id="{4A316245-335A-A24F-A044-46F5478D4EEE}"/>
              </a:ext>
            </a:extLst>
          </p:cNvPr>
          <p:cNvGraphicFramePr>
            <a:graphicFrameLocks noGrp="1"/>
          </p:cNvGraphicFramePr>
          <p:nvPr>
            <p:ph idx="1"/>
            <p:extLst>
              <p:ext uri="{D42A27DB-BD31-4B8C-83A1-F6EECF244321}">
                <p14:modId xmlns:p14="http://schemas.microsoft.com/office/powerpoint/2010/main" val="1508637875"/>
              </p:ext>
            </p:extLst>
          </p:nvPr>
        </p:nvGraphicFramePr>
        <p:xfrm>
          <a:off x="5905500" y="612948"/>
          <a:ext cx="6605081" cy="4944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437791AB-DB76-0043-A76E-EEFF8959A1ED}"/>
              </a:ext>
            </a:extLst>
          </p:cNvPr>
          <p:cNvSpPr/>
          <p:nvPr/>
        </p:nvSpPr>
        <p:spPr>
          <a:xfrm>
            <a:off x="7066117" y="6044997"/>
            <a:ext cx="4572000" cy="400110"/>
          </a:xfrm>
          <a:prstGeom prst="rect">
            <a:avLst/>
          </a:prstGeom>
        </p:spPr>
        <p:txBody>
          <a:bodyPr>
            <a:spAutoFit/>
          </a:bodyPr>
          <a:lstStyle/>
          <a:p>
            <a:pPr algn="r"/>
            <a:r>
              <a:rPr lang="es-CO" sz="1000" dirty="0">
                <a:solidFill>
                  <a:srgbClr val="142B48"/>
                </a:solidFill>
                <a:latin typeface="Montserrat" pitchFamily="2" charset="77"/>
              </a:rPr>
              <a:t>Laufs, U., Parhofer, K. G., Ginsberg, H. N., &amp; Hegele, R. A. (2020). Clinical review on triglycerides. European Heart Journal, 41(1), 99-109c.</a:t>
            </a:r>
          </a:p>
        </p:txBody>
      </p:sp>
    </p:spTree>
    <p:extLst>
      <p:ext uri="{BB962C8B-B14F-4D97-AF65-F5344CB8AC3E}">
        <p14:creationId xmlns:p14="http://schemas.microsoft.com/office/powerpoint/2010/main" val="4187206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7DECB-C386-B140-928E-667F505C06A2}"/>
              </a:ext>
            </a:extLst>
          </p:cNvPr>
          <p:cNvSpPr>
            <a:spLocks noGrp="1"/>
          </p:cNvSpPr>
          <p:nvPr>
            <p:ph type="title"/>
          </p:nvPr>
        </p:nvSpPr>
        <p:spPr>
          <a:xfrm>
            <a:off x="538162" y="250827"/>
            <a:ext cx="10515600" cy="1325563"/>
          </a:xfrm>
        </p:spPr>
        <p:txBody>
          <a:bodyPr>
            <a:normAutofit/>
          </a:bodyPr>
          <a:lstStyle/>
          <a:p>
            <a:r>
              <a:rPr lang="es-CO" sz="4400" dirty="0"/>
              <a:t>IMPACTO RIESGO CARDIOVASCULAR</a:t>
            </a:r>
          </a:p>
        </p:txBody>
      </p:sp>
      <p:pic>
        <p:nvPicPr>
          <p:cNvPr id="5" name="Imagen 4">
            <a:extLst>
              <a:ext uri="{FF2B5EF4-FFF2-40B4-BE49-F238E27FC236}">
                <a16:creationId xmlns:a16="http://schemas.microsoft.com/office/drawing/2014/main" id="{65F2339E-7CBE-4846-9C3A-91166F099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81" y="1762127"/>
            <a:ext cx="7272744" cy="3817127"/>
          </a:xfrm>
          <a:prstGeom prst="rect">
            <a:avLst/>
          </a:prstGeom>
        </p:spPr>
      </p:pic>
    </p:spTree>
    <p:extLst>
      <p:ext uri="{BB962C8B-B14F-4D97-AF65-F5344CB8AC3E}">
        <p14:creationId xmlns:p14="http://schemas.microsoft.com/office/powerpoint/2010/main" val="1011792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971F25A-7FDF-4A41-BC7D-43C0E8B6E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8" y="376809"/>
            <a:ext cx="11583255" cy="1195912"/>
          </a:xfrm>
          <a:prstGeom prst="rect">
            <a:avLst/>
          </a:prstGeom>
        </p:spPr>
      </p:pic>
      <p:sp>
        <p:nvSpPr>
          <p:cNvPr id="7" name="CuadroTexto 6">
            <a:extLst>
              <a:ext uri="{FF2B5EF4-FFF2-40B4-BE49-F238E27FC236}">
                <a16:creationId xmlns:a16="http://schemas.microsoft.com/office/drawing/2014/main" id="{E70B26C5-A238-8B42-B7EB-2C21582D48CC}"/>
              </a:ext>
            </a:extLst>
          </p:cNvPr>
          <p:cNvSpPr txBox="1"/>
          <p:nvPr/>
        </p:nvSpPr>
        <p:spPr>
          <a:xfrm>
            <a:off x="5281612" y="2151727"/>
            <a:ext cx="6096000" cy="2554545"/>
          </a:xfrm>
          <a:prstGeom prst="rect">
            <a:avLst/>
          </a:prstGeom>
          <a:noFill/>
        </p:spPr>
        <p:txBody>
          <a:bodyPr wrap="square" rtlCol="0">
            <a:spAutoFit/>
          </a:bodyPr>
          <a:lstStyle/>
          <a:p>
            <a:pPr marL="342900" indent="-342900">
              <a:buFont typeface="Arial" panose="020B0604020202020204" pitchFamily="34" charset="0"/>
              <a:buChar char="•"/>
            </a:pPr>
            <a:r>
              <a:rPr lang="es-CO" sz="2000" dirty="0">
                <a:solidFill>
                  <a:srgbClr val="142B48"/>
                </a:solidFill>
                <a:latin typeface="Montserrat" pitchFamily="2" charset="77"/>
              </a:rPr>
              <a:t>RCT.</a:t>
            </a:r>
          </a:p>
          <a:p>
            <a:pPr marL="342900" indent="-342900">
              <a:buFont typeface="Arial" panose="020B0604020202020204" pitchFamily="34" charset="0"/>
              <a:buChar char="•"/>
            </a:pPr>
            <a:r>
              <a:rPr lang="es-CO" sz="2000" dirty="0">
                <a:solidFill>
                  <a:srgbClr val="142B48"/>
                </a:solidFill>
                <a:latin typeface="Montserrat" pitchFamily="2" charset="77"/>
              </a:rPr>
              <a:t>Doble ciego. </a:t>
            </a:r>
          </a:p>
          <a:p>
            <a:pPr marL="342900" indent="-342900">
              <a:buFont typeface="Arial" panose="020B0604020202020204" pitchFamily="34" charset="0"/>
              <a:buChar char="•"/>
            </a:pPr>
            <a:r>
              <a:rPr lang="es-CO" sz="2000" dirty="0">
                <a:solidFill>
                  <a:srgbClr val="142B48"/>
                </a:solidFill>
                <a:latin typeface="Montserrat" pitchFamily="2" charset="77"/>
              </a:rPr>
              <a:t>Objetivo: valorar eficacia simultánea del gemfibrozilo en aumental HDL </a:t>
            </a:r>
            <a:r>
              <a:rPr lang="es-CO" sz="2000" dirty="0">
                <a:solidFill>
                  <a:srgbClr val="142B48"/>
                </a:solidFill>
                <a:latin typeface="Montserrat" pitchFamily="2" charset="77"/>
                <a:sym typeface="Wingdings" pitchFamily="2" charset="2"/>
              </a:rPr>
              <a:t></a:t>
            </a:r>
            <a:r>
              <a:rPr lang="es-CO" sz="2000" dirty="0">
                <a:solidFill>
                  <a:srgbClr val="142B48"/>
                </a:solidFill>
                <a:latin typeface="Montserrat" pitchFamily="2" charset="77"/>
              </a:rPr>
              <a:t> disminuir el no HDL y en disminuir eventos cardiovasculares.</a:t>
            </a:r>
          </a:p>
          <a:p>
            <a:pPr marL="342900" indent="-342900">
              <a:buFont typeface="Arial" panose="020B0604020202020204" pitchFamily="34" charset="0"/>
              <a:buChar char="•"/>
            </a:pPr>
            <a:r>
              <a:rPr lang="es-CO" sz="2000" dirty="0">
                <a:solidFill>
                  <a:srgbClr val="142B48"/>
                </a:solidFill>
                <a:latin typeface="Montserrat" pitchFamily="2" charset="77"/>
              </a:rPr>
              <a:t>4081 pacientes asintomáticos.</a:t>
            </a:r>
          </a:p>
          <a:p>
            <a:pPr marL="342900" indent="-342900">
              <a:buFont typeface="Arial" panose="020B0604020202020204" pitchFamily="34" charset="0"/>
              <a:buChar char="•"/>
            </a:pPr>
            <a:r>
              <a:rPr lang="es-CO" sz="2000" dirty="0">
                <a:solidFill>
                  <a:srgbClr val="142B48"/>
                </a:solidFill>
                <a:latin typeface="Montserrat" pitchFamily="2" charset="77"/>
              </a:rPr>
              <a:t>5 años .</a:t>
            </a:r>
          </a:p>
        </p:txBody>
      </p:sp>
      <p:sp>
        <p:nvSpPr>
          <p:cNvPr id="8" name="Rectángulo 7">
            <a:extLst>
              <a:ext uri="{FF2B5EF4-FFF2-40B4-BE49-F238E27FC236}">
                <a16:creationId xmlns:a16="http://schemas.microsoft.com/office/drawing/2014/main" id="{B5049DB8-1018-F047-ACD1-A711DCF2CD6E}"/>
              </a:ext>
            </a:extLst>
          </p:cNvPr>
          <p:cNvSpPr/>
          <p:nvPr/>
        </p:nvSpPr>
        <p:spPr>
          <a:xfrm>
            <a:off x="6256375" y="5650194"/>
            <a:ext cx="5408341" cy="830997"/>
          </a:xfrm>
          <a:prstGeom prst="rect">
            <a:avLst/>
          </a:prstGeom>
        </p:spPr>
        <p:txBody>
          <a:bodyPr wrap="square">
            <a:spAutoFit/>
          </a:bodyPr>
          <a:lstStyle/>
          <a:p>
            <a:pPr algn="r"/>
            <a:r>
              <a:rPr lang="es-CO" sz="1200" dirty="0">
                <a:solidFill>
                  <a:srgbClr val="222222"/>
                </a:solidFill>
                <a:latin typeface="Montserrat" pitchFamily="2" charset="77"/>
              </a:rPr>
              <a:t>Frick, M. H., Elo, O., Haapa, K., Heinonen, O. P., Heinsalmi, P., Helo, P., ... &amp; Mäenpää, H. (1987). Helsinki Heart Study: primary-prevention trial with gemfibrozil in middle-aged men with dyslipidemia. </a:t>
            </a:r>
            <a:r>
              <a:rPr lang="es-CO" sz="1200" i="1" dirty="0">
                <a:solidFill>
                  <a:srgbClr val="222222"/>
                </a:solidFill>
                <a:latin typeface="Montserrat" pitchFamily="2" charset="77"/>
              </a:rPr>
              <a:t>New England Journal of Medicine</a:t>
            </a:r>
            <a:r>
              <a:rPr lang="es-CO" sz="1200" dirty="0">
                <a:solidFill>
                  <a:srgbClr val="222222"/>
                </a:solidFill>
                <a:latin typeface="Montserrat" pitchFamily="2" charset="77"/>
              </a:rPr>
              <a:t>, </a:t>
            </a:r>
            <a:r>
              <a:rPr lang="es-CO" sz="1200" i="1" dirty="0">
                <a:solidFill>
                  <a:srgbClr val="222222"/>
                </a:solidFill>
                <a:latin typeface="Montserrat" pitchFamily="2" charset="77"/>
              </a:rPr>
              <a:t>317</a:t>
            </a:r>
            <a:r>
              <a:rPr lang="es-CO" sz="1200" dirty="0">
                <a:solidFill>
                  <a:srgbClr val="222222"/>
                </a:solidFill>
                <a:latin typeface="Montserrat" pitchFamily="2" charset="77"/>
              </a:rPr>
              <a:t>(20), 1237-1245.</a:t>
            </a:r>
            <a:endParaRPr lang="es-CO" sz="1200" dirty="0">
              <a:latin typeface="Montserrat" pitchFamily="2" charset="77"/>
            </a:endParaRPr>
          </a:p>
        </p:txBody>
      </p:sp>
    </p:spTree>
    <p:extLst>
      <p:ext uri="{BB962C8B-B14F-4D97-AF65-F5344CB8AC3E}">
        <p14:creationId xmlns:p14="http://schemas.microsoft.com/office/powerpoint/2010/main" val="4047823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384592-6169-184C-BE31-F6AD02DC0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779" y="68031"/>
            <a:ext cx="8575122" cy="3792461"/>
          </a:xfrm>
          <a:prstGeom prst="rect">
            <a:avLst/>
          </a:prstGeom>
        </p:spPr>
      </p:pic>
      <p:sp>
        <p:nvSpPr>
          <p:cNvPr id="6" name="Rectángulo 5">
            <a:extLst>
              <a:ext uri="{FF2B5EF4-FFF2-40B4-BE49-F238E27FC236}">
                <a16:creationId xmlns:a16="http://schemas.microsoft.com/office/drawing/2014/main" id="{8400724A-5DD3-6346-9B37-846D99A54040}"/>
              </a:ext>
            </a:extLst>
          </p:cNvPr>
          <p:cNvSpPr/>
          <p:nvPr/>
        </p:nvSpPr>
        <p:spPr>
          <a:xfrm>
            <a:off x="2195513" y="3171824"/>
            <a:ext cx="8258175"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40147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3F3C58-CCA7-6147-A98F-2A4786D6EE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3392" y="210660"/>
            <a:ext cx="4873251" cy="3761265"/>
          </a:xfrm>
          <a:prstGeom prst="rect">
            <a:avLst/>
          </a:prstGeom>
        </p:spPr>
      </p:pic>
    </p:spTree>
    <p:extLst>
      <p:ext uri="{BB962C8B-B14F-4D97-AF65-F5344CB8AC3E}">
        <p14:creationId xmlns:p14="http://schemas.microsoft.com/office/powerpoint/2010/main" val="1242750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0-09-09 a la(s) 10.47.35 p.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54" y="167283"/>
            <a:ext cx="8039100" cy="1473200"/>
          </a:xfrm>
          <a:prstGeom prst="rect">
            <a:avLst/>
          </a:prstGeom>
        </p:spPr>
      </p:pic>
      <p:sp>
        <p:nvSpPr>
          <p:cNvPr id="3" name="CuadroTexto 2">
            <a:extLst>
              <a:ext uri="{FF2B5EF4-FFF2-40B4-BE49-F238E27FC236}">
                <a16:creationId xmlns:a16="http://schemas.microsoft.com/office/drawing/2014/main" id="{1A451124-C2A2-0C49-8D59-BB7B6C5BFC7E}"/>
              </a:ext>
            </a:extLst>
          </p:cNvPr>
          <p:cNvSpPr txBox="1"/>
          <p:nvPr/>
        </p:nvSpPr>
        <p:spPr>
          <a:xfrm>
            <a:off x="4767262" y="1787851"/>
            <a:ext cx="7098072" cy="3416320"/>
          </a:xfrm>
          <a:prstGeom prst="rect">
            <a:avLst/>
          </a:prstGeom>
          <a:noFill/>
        </p:spPr>
        <p:txBody>
          <a:bodyPr wrap="square" rtlCol="0">
            <a:spAutoFit/>
          </a:bodyPr>
          <a:lstStyle/>
          <a:p>
            <a:pPr marL="285750" indent="-285750">
              <a:buFont typeface="Arial" panose="020B0604020202020204" pitchFamily="34" charset="0"/>
              <a:buChar char="•"/>
            </a:pPr>
            <a:r>
              <a:rPr lang="es-CO" dirty="0">
                <a:solidFill>
                  <a:srgbClr val="142B48"/>
                </a:solidFill>
                <a:latin typeface="Montserrat" pitchFamily="2" charset="77"/>
              </a:rPr>
              <a:t>RCT.</a:t>
            </a:r>
          </a:p>
          <a:p>
            <a:pPr marL="285750" indent="-285750">
              <a:buFont typeface="Arial" panose="020B0604020202020204" pitchFamily="34" charset="0"/>
              <a:buChar char="•"/>
            </a:pPr>
            <a:r>
              <a:rPr lang="es-CO" dirty="0">
                <a:solidFill>
                  <a:srgbClr val="142B48"/>
                </a:solidFill>
                <a:latin typeface="Montserrat" pitchFamily="2" charset="77"/>
              </a:rPr>
              <a:t>Doble ciego.</a:t>
            </a:r>
          </a:p>
          <a:p>
            <a:pPr marL="285750" indent="-285750">
              <a:buFont typeface="Arial" panose="020B0604020202020204" pitchFamily="34" charset="0"/>
              <a:buChar char="•"/>
            </a:pPr>
            <a:r>
              <a:rPr lang="es-CO" dirty="0">
                <a:solidFill>
                  <a:srgbClr val="142B48"/>
                </a:solidFill>
                <a:latin typeface="Montserrat" pitchFamily="2" charset="77"/>
              </a:rPr>
              <a:t>63: centro de Australia.</a:t>
            </a:r>
          </a:p>
          <a:p>
            <a:pPr marL="285750" indent="-285750">
              <a:buFont typeface="Arial" panose="020B0604020202020204" pitchFamily="34" charset="0"/>
              <a:buChar char="•"/>
            </a:pPr>
            <a:r>
              <a:rPr lang="es-CO" dirty="0">
                <a:solidFill>
                  <a:srgbClr val="142B48"/>
                </a:solidFill>
                <a:latin typeface="Montserrat" pitchFamily="2" charset="77"/>
              </a:rPr>
              <a:t>Objetivo: efecto a largo plazo del fenofibrato en eventos cardiovasculares en pacientes con DM tipo 2.</a:t>
            </a:r>
          </a:p>
          <a:p>
            <a:pPr marL="285750" indent="-285750">
              <a:buFont typeface="Arial" panose="020B0604020202020204" pitchFamily="34" charset="0"/>
              <a:buChar char="•"/>
            </a:pPr>
            <a:r>
              <a:rPr lang="es-CO" dirty="0">
                <a:solidFill>
                  <a:srgbClr val="142B48"/>
                </a:solidFill>
                <a:latin typeface="Montserrat" pitchFamily="2" charset="77"/>
              </a:rPr>
              <a:t>9795 pacientes: 50 – 75 años con DM tipo 2 y sin indicacion de tomar estatinas.</a:t>
            </a:r>
          </a:p>
          <a:p>
            <a:pPr marL="285750" indent="-285750">
              <a:buFont typeface="Arial" panose="020B0604020202020204" pitchFamily="34" charset="0"/>
              <a:buChar char="•"/>
            </a:pPr>
            <a:r>
              <a:rPr lang="es-CO" dirty="0">
                <a:solidFill>
                  <a:srgbClr val="142B48"/>
                </a:solidFill>
                <a:latin typeface="Montserrat" pitchFamily="2" charset="77"/>
              </a:rPr>
              <a:t>5 años.</a:t>
            </a:r>
          </a:p>
          <a:p>
            <a:pPr marL="285750" indent="-285750">
              <a:buFont typeface="Arial" panose="020B0604020202020204" pitchFamily="34" charset="0"/>
              <a:buChar char="•"/>
            </a:pPr>
            <a:r>
              <a:rPr lang="es-CO" dirty="0">
                <a:solidFill>
                  <a:srgbClr val="142B48"/>
                </a:solidFill>
                <a:latin typeface="Montserrat" pitchFamily="2" charset="77"/>
              </a:rPr>
              <a:t>Colesterol total: 116 – 193mg/dl, colesterol total/ HDL&gt; 4, TG: 88 – 442mg/dl.</a:t>
            </a:r>
          </a:p>
          <a:p>
            <a:pPr marL="285750" indent="-285750">
              <a:buFont typeface="Arial" panose="020B0604020202020204" pitchFamily="34" charset="0"/>
              <a:buChar char="•"/>
            </a:pPr>
            <a:r>
              <a:rPr lang="es-CO" dirty="0">
                <a:solidFill>
                  <a:srgbClr val="142B48"/>
                </a:solidFill>
                <a:latin typeface="Montserrat" pitchFamily="2" charset="77"/>
              </a:rPr>
              <a:t>Desenlace primario: eventos cardiovasculares </a:t>
            </a:r>
            <a:r>
              <a:rPr lang="es-CO" dirty="0">
                <a:solidFill>
                  <a:srgbClr val="142B48"/>
                </a:solidFill>
                <a:latin typeface="Montserrat" pitchFamily="2" charset="77"/>
                <a:sym typeface="Wingdings" pitchFamily="2" charset="2"/>
              </a:rPr>
              <a:t> m</a:t>
            </a:r>
            <a:r>
              <a:rPr lang="es-CO" dirty="0">
                <a:solidFill>
                  <a:srgbClr val="142B48"/>
                </a:solidFill>
                <a:latin typeface="Montserrat" pitchFamily="2" charset="77"/>
              </a:rPr>
              <a:t>uerte por enfermedad coronaria o IM no </a:t>
            </a:r>
            <a:r>
              <a:rPr lang="es-CO" dirty="0" err="1">
                <a:solidFill>
                  <a:srgbClr val="142B48"/>
                </a:solidFill>
                <a:latin typeface="Montserrat" pitchFamily="2" charset="77"/>
              </a:rPr>
              <a:t>faltal</a:t>
            </a:r>
            <a:r>
              <a:rPr lang="es-CO" dirty="0">
                <a:solidFill>
                  <a:srgbClr val="142B48"/>
                </a:solidFill>
                <a:latin typeface="Montserrat" pitchFamily="2" charset="77"/>
              </a:rPr>
              <a:t>.</a:t>
            </a:r>
          </a:p>
        </p:txBody>
      </p:sp>
      <p:sp>
        <p:nvSpPr>
          <p:cNvPr id="4" name="Rectángulo 3">
            <a:extLst>
              <a:ext uri="{FF2B5EF4-FFF2-40B4-BE49-F238E27FC236}">
                <a16:creationId xmlns:a16="http://schemas.microsoft.com/office/drawing/2014/main" id="{08A892C2-6DDE-724D-89AF-E86A64A13539}"/>
              </a:ext>
            </a:extLst>
          </p:cNvPr>
          <p:cNvSpPr/>
          <p:nvPr/>
        </p:nvSpPr>
        <p:spPr>
          <a:xfrm>
            <a:off x="6096000" y="5756584"/>
            <a:ext cx="5452946" cy="830997"/>
          </a:xfrm>
          <a:prstGeom prst="rect">
            <a:avLst/>
          </a:prstGeom>
        </p:spPr>
        <p:txBody>
          <a:bodyPr wrap="square">
            <a:spAutoFit/>
          </a:bodyPr>
          <a:lstStyle/>
          <a:p>
            <a:pPr algn="r"/>
            <a:r>
              <a:rPr lang="es-CO" sz="1200" dirty="0">
                <a:solidFill>
                  <a:srgbClr val="142B48"/>
                </a:solidFill>
                <a:latin typeface="Montserrat" pitchFamily="2" charset="77"/>
              </a:rPr>
              <a:t>FIELD Study Investigators. (2005). Effects of long-term fenofibrate therapy on cardiovascular events in 9795 people with type 2 diabetes mellitus (the FIELD study): randomised controlled trial. </a:t>
            </a:r>
            <a:r>
              <a:rPr lang="es-CO" sz="1200" i="1" dirty="0">
                <a:solidFill>
                  <a:srgbClr val="142B48"/>
                </a:solidFill>
                <a:latin typeface="Montserrat" pitchFamily="2" charset="77"/>
              </a:rPr>
              <a:t>The Lancet</a:t>
            </a:r>
            <a:r>
              <a:rPr lang="es-CO" sz="1200" dirty="0">
                <a:solidFill>
                  <a:srgbClr val="142B48"/>
                </a:solidFill>
                <a:latin typeface="Montserrat" pitchFamily="2" charset="77"/>
              </a:rPr>
              <a:t>, </a:t>
            </a:r>
            <a:r>
              <a:rPr lang="es-CO" sz="1200" i="1" dirty="0">
                <a:solidFill>
                  <a:srgbClr val="142B48"/>
                </a:solidFill>
                <a:latin typeface="Montserrat" pitchFamily="2" charset="77"/>
              </a:rPr>
              <a:t>366</a:t>
            </a:r>
            <a:r>
              <a:rPr lang="es-CO" sz="1200" dirty="0">
                <a:solidFill>
                  <a:srgbClr val="142B48"/>
                </a:solidFill>
                <a:latin typeface="Montserrat" pitchFamily="2" charset="77"/>
              </a:rPr>
              <a:t>(9500), 1849-1861.</a:t>
            </a:r>
          </a:p>
        </p:txBody>
      </p:sp>
    </p:spTree>
    <p:extLst>
      <p:ext uri="{BB962C8B-B14F-4D97-AF65-F5344CB8AC3E}">
        <p14:creationId xmlns:p14="http://schemas.microsoft.com/office/powerpoint/2010/main" val="821576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408042F-CC75-5D4C-B480-6CFC1E3E20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6850" y="114302"/>
            <a:ext cx="5011151" cy="3886199"/>
          </a:xfrm>
          <a:prstGeom prst="rect">
            <a:avLst/>
          </a:prstGeom>
        </p:spPr>
      </p:pic>
    </p:spTree>
    <p:extLst>
      <p:ext uri="{BB962C8B-B14F-4D97-AF65-F5344CB8AC3E}">
        <p14:creationId xmlns:p14="http://schemas.microsoft.com/office/powerpoint/2010/main" val="418080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0B76BA-FD1D-C241-8EE5-D8D09A723C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9324" y="57153"/>
            <a:ext cx="5179630" cy="3900488"/>
          </a:xfrm>
          <a:prstGeom prst="rect">
            <a:avLst/>
          </a:prstGeom>
        </p:spPr>
      </p:pic>
    </p:spTree>
    <p:extLst>
      <p:ext uri="{BB962C8B-B14F-4D97-AF65-F5344CB8AC3E}">
        <p14:creationId xmlns:p14="http://schemas.microsoft.com/office/powerpoint/2010/main" val="959725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6AA073-5870-A54D-A956-5A2C0AD32B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01381" y="3084990"/>
            <a:ext cx="4449962" cy="3622962"/>
          </a:xfrm>
          <a:prstGeom prst="rect">
            <a:avLst/>
          </a:prstGeom>
        </p:spPr>
      </p:pic>
      <p:pic>
        <p:nvPicPr>
          <p:cNvPr id="5" name="Imagen 4">
            <a:extLst>
              <a:ext uri="{FF2B5EF4-FFF2-40B4-BE49-F238E27FC236}">
                <a16:creationId xmlns:a16="http://schemas.microsoft.com/office/drawing/2014/main" id="{A7CF1730-4C00-7E46-B295-001712F464B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22836" y="0"/>
            <a:ext cx="4194272" cy="3773010"/>
          </a:xfrm>
          <a:prstGeom prst="rect">
            <a:avLst/>
          </a:prstGeom>
        </p:spPr>
      </p:pic>
    </p:spTree>
    <p:extLst>
      <p:ext uri="{BB962C8B-B14F-4D97-AF65-F5344CB8AC3E}">
        <p14:creationId xmlns:p14="http://schemas.microsoft.com/office/powerpoint/2010/main" val="299820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024" y="306288"/>
            <a:ext cx="8229600" cy="990600"/>
          </a:xfrm>
        </p:spPr>
        <p:txBody>
          <a:bodyPr>
            <a:normAutofit/>
          </a:bodyPr>
          <a:lstStyle/>
          <a:p>
            <a:r>
              <a:rPr lang="es-ES" sz="4400" dirty="0"/>
              <a:t>CAUSAS SECUNDARIAS</a:t>
            </a:r>
          </a:p>
        </p:txBody>
      </p:sp>
      <p:graphicFrame>
        <p:nvGraphicFramePr>
          <p:cNvPr id="4" name="Marcador de contenido 3">
            <a:extLst>
              <a:ext uri="{FF2B5EF4-FFF2-40B4-BE49-F238E27FC236}">
                <a16:creationId xmlns:a16="http://schemas.microsoft.com/office/drawing/2014/main" id="{243C58F7-068D-0C40-A581-5ACA18C41655}"/>
              </a:ext>
            </a:extLst>
          </p:cNvPr>
          <p:cNvGraphicFramePr>
            <a:graphicFrameLocks noGrp="1"/>
          </p:cNvGraphicFramePr>
          <p:nvPr>
            <p:ph idx="1"/>
            <p:extLst>
              <p:ext uri="{D42A27DB-BD31-4B8C-83A1-F6EECF244321}">
                <p14:modId xmlns:p14="http://schemas.microsoft.com/office/powerpoint/2010/main" val="4179038461"/>
              </p:ext>
            </p:extLst>
          </p:nvPr>
        </p:nvGraphicFramePr>
        <p:xfrm>
          <a:off x="6449540" y="1202897"/>
          <a:ext cx="5416172" cy="4603286"/>
        </p:xfrm>
        <a:graphic>
          <a:graphicData uri="http://schemas.openxmlformats.org/drawingml/2006/table">
            <a:tbl>
              <a:tblPr firstRow="1" bandRow="1">
                <a:tableStyleId>{ED083AE6-46FA-4A59-8FB0-9F97EB10719F}</a:tableStyleId>
              </a:tblPr>
              <a:tblGrid>
                <a:gridCol w="2708086">
                  <a:extLst>
                    <a:ext uri="{9D8B030D-6E8A-4147-A177-3AD203B41FA5}">
                      <a16:colId xmlns:a16="http://schemas.microsoft.com/office/drawing/2014/main" val="3707840625"/>
                    </a:ext>
                  </a:extLst>
                </a:gridCol>
                <a:gridCol w="2708086">
                  <a:extLst>
                    <a:ext uri="{9D8B030D-6E8A-4147-A177-3AD203B41FA5}">
                      <a16:colId xmlns:a16="http://schemas.microsoft.com/office/drawing/2014/main" val="1575986690"/>
                    </a:ext>
                  </a:extLst>
                </a:gridCol>
              </a:tblGrid>
              <a:tr h="351840">
                <a:tc>
                  <a:txBody>
                    <a:bodyPr/>
                    <a:lstStyle/>
                    <a:p>
                      <a:r>
                        <a:rPr lang="es-CO" dirty="0">
                          <a:latin typeface="Montserrat" pitchFamily="2" charset="77"/>
                        </a:rPr>
                        <a:t>Causa </a:t>
                      </a:r>
                    </a:p>
                  </a:txBody>
                  <a:tcPr/>
                </a:tc>
                <a:tc>
                  <a:txBody>
                    <a:bodyPr/>
                    <a:lstStyle/>
                    <a:p>
                      <a:endParaRPr lang="es-CO" dirty="0">
                        <a:latin typeface="Montserrat" pitchFamily="2" charset="77"/>
                      </a:endParaRPr>
                    </a:p>
                  </a:txBody>
                  <a:tcPr/>
                </a:tc>
                <a:extLst>
                  <a:ext uri="{0D108BD9-81ED-4DB2-BD59-A6C34878D82A}">
                    <a16:rowId xmlns:a16="http://schemas.microsoft.com/office/drawing/2014/main" val="3637702808"/>
                  </a:ext>
                </a:extLst>
              </a:tr>
              <a:tr h="351840">
                <a:tc>
                  <a:txBody>
                    <a:bodyPr/>
                    <a:lstStyle/>
                    <a:p>
                      <a:r>
                        <a:rPr lang="es-CO" dirty="0">
                          <a:latin typeface="Montserrat" pitchFamily="2" charset="77"/>
                        </a:rPr>
                        <a:t>Aumento de ingesta de carbohidratos </a:t>
                      </a:r>
                    </a:p>
                  </a:txBody>
                  <a:tcPr/>
                </a:tc>
                <a:tc>
                  <a:txBody>
                    <a:bodyPr/>
                    <a:lstStyle/>
                    <a:p>
                      <a:r>
                        <a:rPr lang="es-CO" dirty="0">
                          <a:latin typeface="Montserrat" pitchFamily="2" charset="77"/>
                        </a:rPr>
                        <a:t>Fructosa &gt; glucosa.</a:t>
                      </a:r>
                    </a:p>
                  </a:txBody>
                  <a:tcPr/>
                </a:tc>
                <a:extLst>
                  <a:ext uri="{0D108BD9-81ED-4DB2-BD59-A6C34878D82A}">
                    <a16:rowId xmlns:a16="http://schemas.microsoft.com/office/drawing/2014/main" val="806718437"/>
                  </a:ext>
                </a:extLst>
              </a:tr>
              <a:tr h="351840">
                <a:tc>
                  <a:txBody>
                    <a:bodyPr/>
                    <a:lstStyle/>
                    <a:p>
                      <a:r>
                        <a:rPr lang="es-CO" dirty="0">
                          <a:latin typeface="Montserrat" pitchFamily="2" charset="77"/>
                        </a:rPr>
                        <a:t>Ingesta de alcohol </a:t>
                      </a:r>
                    </a:p>
                  </a:txBody>
                  <a:tcPr/>
                </a:tc>
                <a:tc>
                  <a:txBody>
                    <a:bodyPr/>
                    <a:lstStyle/>
                    <a:p>
                      <a:endParaRPr lang="es-CO" dirty="0">
                        <a:latin typeface="Montserrat" pitchFamily="2" charset="77"/>
                      </a:endParaRPr>
                    </a:p>
                  </a:txBody>
                  <a:tcPr/>
                </a:tc>
                <a:extLst>
                  <a:ext uri="{0D108BD9-81ED-4DB2-BD59-A6C34878D82A}">
                    <a16:rowId xmlns:a16="http://schemas.microsoft.com/office/drawing/2014/main" val="2043998968"/>
                  </a:ext>
                </a:extLst>
              </a:tr>
              <a:tr h="726936">
                <a:tc>
                  <a:txBody>
                    <a:bodyPr/>
                    <a:lstStyle/>
                    <a:p>
                      <a:r>
                        <a:rPr lang="es-CO" dirty="0">
                          <a:latin typeface="Montserrat" pitchFamily="2" charset="77"/>
                        </a:rPr>
                        <a:t>Diabetes Mellitus tipo 2 </a:t>
                      </a:r>
                    </a:p>
                  </a:txBody>
                  <a:tcPr/>
                </a:tc>
                <a:tc>
                  <a:txBody>
                    <a:bodyPr/>
                    <a:lstStyle/>
                    <a:p>
                      <a:r>
                        <a:rPr lang="es-CO" dirty="0">
                          <a:latin typeface="Montserrat" pitchFamily="2" charset="77"/>
                        </a:rPr>
                        <a:t>No controlada. </a:t>
                      </a:r>
                    </a:p>
                    <a:p>
                      <a:r>
                        <a:rPr lang="es-CO" dirty="0">
                          <a:latin typeface="Montserrat" pitchFamily="2" charset="77"/>
                        </a:rPr>
                        <a:t>Obesidad central, resistencia a la insulina.</a:t>
                      </a:r>
                    </a:p>
                  </a:txBody>
                  <a:tcPr/>
                </a:tc>
                <a:extLst>
                  <a:ext uri="{0D108BD9-81ED-4DB2-BD59-A6C34878D82A}">
                    <a16:rowId xmlns:a16="http://schemas.microsoft.com/office/drawing/2014/main" val="3252049781"/>
                  </a:ext>
                </a:extLst>
              </a:tr>
              <a:tr h="595420">
                <a:tc>
                  <a:txBody>
                    <a:bodyPr/>
                    <a:lstStyle/>
                    <a:p>
                      <a:r>
                        <a:rPr lang="es-CO" dirty="0">
                          <a:latin typeface="Montserrat" pitchFamily="2" charset="77"/>
                        </a:rPr>
                        <a:t>Estrógenos (embarazo, reemplazo oral, tamoxifeno) </a:t>
                      </a:r>
                    </a:p>
                  </a:txBody>
                  <a:tcPr/>
                </a:tc>
                <a:tc>
                  <a:txBody>
                    <a:bodyPr/>
                    <a:lstStyle/>
                    <a:p>
                      <a:r>
                        <a:rPr lang="es-CO" dirty="0">
                          <a:latin typeface="Montserrat" pitchFamily="2" charset="77"/>
                        </a:rPr>
                        <a:t>Secrecion </a:t>
                      </a:r>
                      <a:r>
                        <a:rPr lang="es-CO" dirty="0" err="1">
                          <a:latin typeface="Montserrat" pitchFamily="2" charset="77"/>
                        </a:rPr>
                        <a:t>hepatica</a:t>
                      </a:r>
                      <a:r>
                        <a:rPr lang="es-CO" dirty="0">
                          <a:latin typeface="Montserrat" pitchFamily="2" charset="77"/>
                        </a:rPr>
                        <a:t> VLDL.</a:t>
                      </a:r>
                    </a:p>
                  </a:txBody>
                  <a:tcPr/>
                </a:tc>
                <a:extLst>
                  <a:ext uri="{0D108BD9-81ED-4DB2-BD59-A6C34878D82A}">
                    <a16:rowId xmlns:a16="http://schemas.microsoft.com/office/drawing/2014/main" val="1860274974"/>
                  </a:ext>
                </a:extLst>
              </a:tr>
              <a:tr h="351840">
                <a:tc>
                  <a:txBody>
                    <a:bodyPr/>
                    <a:lstStyle/>
                    <a:p>
                      <a:r>
                        <a:rPr lang="es-CO" dirty="0">
                          <a:latin typeface="Montserrat" pitchFamily="2" charset="77"/>
                        </a:rPr>
                        <a:t>Hipotiroidismo</a:t>
                      </a:r>
                    </a:p>
                  </a:txBody>
                  <a:tcPr/>
                </a:tc>
                <a:tc>
                  <a:txBody>
                    <a:bodyPr/>
                    <a:lstStyle/>
                    <a:p>
                      <a:r>
                        <a:rPr lang="es-CO" dirty="0">
                          <a:latin typeface="Montserrat" pitchFamily="2" charset="77"/>
                        </a:rPr>
                        <a:t>Aumento de LDL, TG.</a:t>
                      </a:r>
                    </a:p>
                  </a:txBody>
                  <a:tcPr/>
                </a:tc>
                <a:extLst>
                  <a:ext uri="{0D108BD9-81ED-4DB2-BD59-A6C34878D82A}">
                    <a16:rowId xmlns:a16="http://schemas.microsoft.com/office/drawing/2014/main" val="1722936355"/>
                  </a:ext>
                </a:extLst>
              </a:tr>
              <a:tr h="351840">
                <a:tc>
                  <a:txBody>
                    <a:bodyPr/>
                    <a:lstStyle/>
                    <a:p>
                      <a:r>
                        <a:rPr lang="es-CO" dirty="0">
                          <a:latin typeface="Montserrat" pitchFamily="2" charset="77"/>
                        </a:rPr>
                        <a:t>Antihipertensivos</a:t>
                      </a:r>
                    </a:p>
                  </a:txBody>
                  <a:tcPr/>
                </a:tc>
                <a:tc>
                  <a:txBody>
                    <a:bodyPr/>
                    <a:lstStyle/>
                    <a:p>
                      <a:r>
                        <a:rPr lang="es-CO" dirty="0">
                          <a:latin typeface="Montserrat" pitchFamily="2" charset="77"/>
                        </a:rPr>
                        <a:t>B bloqueadores.</a:t>
                      </a:r>
                    </a:p>
                  </a:txBody>
                  <a:tcPr/>
                </a:tc>
                <a:extLst>
                  <a:ext uri="{0D108BD9-81ED-4DB2-BD59-A6C34878D82A}">
                    <a16:rowId xmlns:a16="http://schemas.microsoft.com/office/drawing/2014/main" val="2959023313"/>
                  </a:ext>
                </a:extLst>
              </a:tr>
              <a:tr h="351840">
                <a:tc>
                  <a:txBody>
                    <a:bodyPr/>
                    <a:lstStyle/>
                    <a:p>
                      <a:r>
                        <a:rPr lang="es-CO" dirty="0">
                          <a:latin typeface="Montserrat" pitchFamily="2" charset="77"/>
                        </a:rPr>
                        <a:t>Diureticos</a:t>
                      </a:r>
                    </a:p>
                  </a:txBody>
                  <a:tcPr/>
                </a:tc>
                <a:tc>
                  <a:txBody>
                    <a:bodyPr/>
                    <a:lstStyle/>
                    <a:p>
                      <a:r>
                        <a:rPr lang="es-CO" dirty="0">
                          <a:latin typeface="Montserrat" pitchFamily="2" charset="77"/>
                        </a:rPr>
                        <a:t>Tiazidas, furosemida </a:t>
                      </a:r>
                    </a:p>
                  </a:txBody>
                  <a:tcPr/>
                </a:tc>
                <a:extLst>
                  <a:ext uri="{0D108BD9-81ED-4DB2-BD59-A6C34878D82A}">
                    <a16:rowId xmlns:a16="http://schemas.microsoft.com/office/drawing/2014/main" val="278421415"/>
                  </a:ext>
                </a:extLst>
              </a:tr>
              <a:tr h="515890">
                <a:tc>
                  <a:txBody>
                    <a:bodyPr/>
                    <a:lstStyle/>
                    <a:p>
                      <a:r>
                        <a:rPr lang="es-CO" dirty="0">
                          <a:latin typeface="Montserrat" pitchFamily="2" charset="77"/>
                        </a:rPr>
                        <a:t>Antirretrovirales </a:t>
                      </a:r>
                    </a:p>
                  </a:txBody>
                  <a:tcPr/>
                </a:tc>
                <a:tc>
                  <a:txBody>
                    <a:bodyPr/>
                    <a:lstStyle/>
                    <a:p>
                      <a:r>
                        <a:rPr lang="es-CO" dirty="0">
                          <a:latin typeface="Montserrat" pitchFamily="2" charset="77"/>
                        </a:rPr>
                        <a:t>Inhibidores de proteasa ( ritonavir, lopenavir) </a:t>
                      </a:r>
                    </a:p>
                  </a:txBody>
                  <a:tcPr/>
                </a:tc>
                <a:extLst>
                  <a:ext uri="{0D108BD9-81ED-4DB2-BD59-A6C34878D82A}">
                    <a16:rowId xmlns:a16="http://schemas.microsoft.com/office/drawing/2014/main" val="2765270190"/>
                  </a:ext>
                </a:extLst>
              </a:tr>
              <a:tr h="351840">
                <a:tc>
                  <a:txBody>
                    <a:bodyPr/>
                    <a:lstStyle/>
                    <a:p>
                      <a:r>
                        <a:rPr lang="es-CO" dirty="0">
                          <a:latin typeface="Montserrat" pitchFamily="2" charset="77"/>
                        </a:rPr>
                        <a:t>Segunda generación antisicoticos</a:t>
                      </a:r>
                    </a:p>
                  </a:txBody>
                  <a:tcPr/>
                </a:tc>
                <a:tc>
                  <a:txBody>
                    <a:bodyPr/>
                    <a:lstStyle/>
                    <a:p>
                      <a:r>
                        <a:rPr lang="es-CO" dirty="0">
                          <a:latin typeface="Montserrat" pitchFamily="2" charset="77"/>
                        </a:rPr>
                        <a:t>NO en aripriprazol ni ziprasidona </a:t>
                      </a:r>
                    </a:p>
                  </a:txBody>
                  <a:tcPr/>
                </a:tc>
                <a:extLst>
                  <a:ext uri="{0D108BD9-81ED-4DB2-BD59-A6C34878D82A}">
                    <a16:rowId xmlns:a16="http://schemas.microsoft.com/office/drawing/2014/main" val="2205881566"/>
                  </a:ext>
                </a:extLst>
              </a:tr>
            </a:tbl>
          </a:graphicData>
        </a:graphic>
      </p:graphicFrame>
      <p:sp>
        <p:nvSpPr>
          <p:cNvPr id="3" name="Rectángulo 2">
            <a:extLst>
              <a:ext uri="{FF2B5EF4-FFF2-40B4-BE49-F238E27FC236}">
                <a16:creationId xmlns:a16="http://schemas.microsoft.com/office/drawing/2014/main" id="{A2F9C4FC-1FE7-814F-896A-270551CE6031}"/>
              </a:ext>
            </a:extLst>
          </p:cNvPr>
          <p:cNvSpPr/>
          <p:nvPr/>
        </p:nvSpPr>
        <p:spPr>
          <a:xfrm>
            <a:off x="6329363" y="6151602"/>
            <a:ext cx="5536349" cy="461665"/>
          </a:xfrm>
          <a:prstGeom prst="rect">
            <a:avLst/>
          </a:prstGeom>
        </p:spPr>
        <p:txBody>
          <a:bodyPr wrap="square">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1585883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9AE38F0-B9BC-274F-A464-B7E61F79C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57" y="341551"/>
            <a:ext cx="7768440" cy="1421491"/>
          </a:xfrm>
          <a:prstGeom prst="rect">
            <a:avLst/>
          </a:prstGeom>
        </p:spPr>
      </p:pic>
      <p:sp>
        <p:nvSpPr>
          <p:cNvPr id="3" name="CuadroTexto 2">
            <a:extLst>
              <a:ext uri="{FF2B5EF4-FFF2-40B4-BE49-F238E27FC236}">
                <a16:creationId xmlns:a16="http://schemas.microsoft.com/office/drawing/2014/main" id="{B450391F-A5C6-7048-AA51-3790D525B9B5}"/>
              </a:ext>
            </a:extLst>
          </p:cNvPr>
          <p:cNvSpPr txBox="1"/>
          <p:nvPr/>
        </p:nvSpPr>
        <p:spPr>
          <a:xfrm>
            <a:off x="4872037" y="1668709"/>
            <a:ext cx="6796089" cy="3785652"/>
          </a:xfrm>
          <a:prstGeom prst="rect">
            <a:avLst/>
          </a:prstGeom>
          <a:noFill/>
        </p:spPr>
        <p:txBody>
          <a:bodyPr wrap="square" rtlCol="0">
            <a:spAutoFit/>
          </a:bodyPr>
          <a:lstStyle/>
          <a:p>
            <a:pPr marL="342900" indent="-342900">
              <a:buFont typeface="Arial" panose="020B0604020202020204" pitchFamily="34" charset="0"/>
              <a:buChar char="•"/>
            </a:pPr>
            <a:r>
              <a:rPr lang="es-CO" sz="2000" dirty="0">
                <a:solidFill>
                  <a:srgbClr val="142B48"/>
                </a:solidFill>
                <a:latin typeface="Montserrat" pitchFamily="2" charset="77"/>
              </a:rPr>
              <a:t>RCT.</a:t>
            </a:r>
          </a:p>
          <a:p>
            <a:pPr marL="342900" indent="-342900">
              <a:buFont typeface="Arial" panose="020B0604020202020204" pitchFamily="34" charset="0"/>
              <a:buChar char="•"/>
            </a:pPr>
            <a:r>
              <a:rPr lang="es-CO" sz="2000" dirty="0">
                <a:solidFill>
                  <a:srgbClr val="142B48"/>
                </a:solidFill>
                <a:latin typeface="Montserrat" pitchFamily="2" charset="77"/>
              </a:rPr>
              <a:t>Objetivo: combinación de fibratos y estatinas es más efectivo para prevenir eventos cardiovasculares mayores en pacientes con DM tipo 2 comparado con monoterapia con estatinas.</a:t>
            </a:r>
          </a:p>
          <a:p>
            <a:pPr marL="342900" indent="-342900">
              <a:buFont typeface="Arial" panose="020B0604020202020204" pitchFamily="34" charset="0"/>
              <a:buChar char="•"/>
            </a:pPr>
            <a:r>
              <a:rPr lang="es-CO" sz="2000" dirty="0">
                <a:solidFill>
                  <a:srgbClr val="142B48"/>
                </a:solidFill>
                <a:latin typeface="Montserrat" pitchFamily="2" charset="77"/>
              </a:rPr>
              <a:t>5518 pacientes.</a:t>
            </a:r>
          </a:p>
          <a:p>
            <a:pPr marL="342900" indent="-342900">
              <a:buFont typeface="Arial" panose="020B0604020202020204" pitchFamily="34" charset="0"/>
              <a:buChar char="•"/>
            </a:pPr>
            <a:r>
              <a:rPr lang="es-CO" sz="2000" dirty="0">
                <a:solidFill>
                  <a:srgbClr val="142B48"/>
                </a:solidFill>
                <a:latin typeface="Montserrat" pitchFamily="2" charset="77"/>
              </a:rPr>
              <a:t>Fenofibrato + simvastatina; simvastatina + placebo.</a:t>
            </a:r>
          </a:p>
          <a:p>
            <a:pPr marL="342900" indent="-342900">
              <a:buFont typeface="Arial" panose="020B0604020202020204" pitchFamily="34" charset="0"/>
              <a:buChar char="•"/>
            </a:pPr>
            <a:r>
              <a:rPr lang="es-CO" sz="2000" dirty="0">
                <a:solidFill>
                  <a:srgbClr val="142B48"/>
                </a:solidFill>
                <a:latin typeface="Montserrat" pitchFamily="2" charset="77"/>
              </a:rPr>
              <a:t>4. 7 años.</a:t>
            </a:r>
          </a:p>
          <a:p>
            <a:pPr marL="342900" indent="-342900">
              <a:buFont typeface="Arial" panose="020B0604020202020204" pitchFamily="34" charset="0"/>
              <a:buChar char="•"/>
            </a:pPr>
            <a:r>
              <a:rPr lang="es-CO" sz="2000" dirty="0">
                <a:solidFill>
                  <a:srgbClr val="142B48"/>
                </a:solidFill>
                <a:latin typeface="Montserrat" pitchFamily="2" charset="77"/>
              </a:rPr>
              <a:t>Desenlace primario: IM fatal y no fatal, ECV fatal y no fatal.</a:t>
            </a:r>
          </a:p>
        </p:txBody>
      </p:sp>
      <p:sp>
        <p:nvSpPr>
          <p:cNvPr id="4" name="Rectángulo 3">
            <a:extLst>
              <a:ext uri="{FF2B5EF4-FFF2-40B4-BE49-F238E27FC236}">
                <a16:creationId xmlns:a16="http://schemas.microsoft.com/office/drawing/2014/main" id="{27C81E31-7A9E-BF49-9B11-ADAB44A60A86}"/>
              </a:ext>
            </a:extLst>
          </p:cNvPr>
          <p:cNvSpPr/>
          <p:nvPr/>
        </p:nvSpPr>
        <p:spPr>
          <a:xfrm>
            <a:off x="5443258" y="6000644"/>
            <a:ext cx="6084277" cy="646331"/>
          </a:xfrm>
          <a:prstGeom prst="rect">
            <a:avLst/>
          </a:prstGeom>
        </p:spPr>
        <p:txBody>
          <a:bodyPr wrap="square">
            <a:spAutoFit/>
          </a:bodyPr>
          <a:lstStyle/>
          <a:p>
            <a:pPr algn="r"/>
            <a:r>
              <a:rPr lang="es-CO" sz="1200" dirty="0">
                <a:solidFill>
                  <a:srgbClr val="222222"/>
                </a:solidFill>
                <a:latin typeface="Montserrat" pitchFamily="2" charset="77"/>
              </a:rPr>
              <a:t>Elam, M., Lovato, L., &amp; Ginsberg, H. (2011). The ACCORD-Lipid study: implications for treatment of dyslipidemia in type 2 diabetes mellitus. </a:t>
            </a:r>
            <a:r>
              <a:rPr lang="es-CO" sz="1200" i="1" dirty="0">
                <a:solidFill>
                  <a:srgbClr val="222222"/>
                </a:solidFill>
                <a:latin typeface="Montserrat" pitchFamily="2" charset="77"/>
              </a:rPr>
              <a:t>Clinical lipidology</a:t>
            </a:r>
            <a:r>
              <a:rPr lang="es-CO" sz="1200" dirty="0">
                <a:solidFill>
                  <a:srgbClr val="222222"/>
                </a:solidFill>
                <a:latin typeface="Montserrat" pitchFamily="2" charset="77"/>
              </a:rPr>
              <a:t>, </a:t>
            </a:r>
            <a:r>
              <a:rPr lang="es-CO" sz="1200" i="1" dirty="0">
                <a:solidFill>
                  <a:srgbClr val="222222"/>
                </a:solidFill>
                <a:latin typeface="Montserrat" pitchFamily="2" charset="77"/>
              </a:rPr>
              <a:t>6</a:t>
            </a:r>
            <a:r>
              <a:rPr lang="es-CO" sz="1200" dirty="0">
                <a:solidFill>
                  <a:srgbClr val="222222"/>
                </a:solidFill>
                <a:latin typeface="Montserrat" pitchFamily="2" charset="77"/>
              </a:rPr>
              <a:t>(1), 9-20.</a:t>
            </a:r>
            <a:endParaRPr lang="es-CO" sz="1200" dirty="0">
              <a:latin typeface="Montserrat" pitchFamily="2" charset="77"/>
            </a:endParaRPr>
          </a:p>
        </p:txBody>
      </p:sp>
    </p:spTree>
    <p:extLst>
      <p:ext uri="{BB962C8B-B14F-4D97-AF65-F5344CB8AC3E}">
        <p14:creationId xmlns:p14="http://schemas.microsoft.com/office/powerpoint/2010/main" val="4261686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8FC568-18BB-4349-896A-1EFDF37FA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043" y="422327"/>
            <a:ext cx="9222344" cy="3193521"/>
          </a:xfrm>
          <a:prstGeom prst="rect">
            <a:avLst/>
          </a:prstGeom>
        </p:spPr>
      </p:pic>
      <p:sp>
        <p:nvSpPr>
          <p:cNvPr id="4" name="CuadroTexto 3">
            <a:extLst>
              <a:ext uri="{FF2B5EF4-FFF2-40B4-BE49-F238E27FC236}">
                <a16:creationId xmlns:a16="http://schemas.microsoft.com/office/drawing/2014/main" id="{27B37400-3FD6-584C-B8DA-371892A23DB7}"/>
              </a:ext>
            </a:extLst>
          </p:cNvPr>
          <p:cNvSpPr txBox="1"/>
          <p:nvPr/>
        </p:nvSpPr>
        <p:spPr>
          <a:xfrm>
            <a:off x="6096001" y="4384194"/>
            <a:ext cx="4426857" cy="1477328"/>
          </a:xfrm>
          <a:prstGeom prst="rect">
            <a:avLst/>
          </a:prstGeom>
          <a:noFill/>
        </p:spPr>
        <p:txBody>
          <a:bodyPr wrap="square" rtlCol="0">
            <a:spAutoFit/>
          </a:bodyPr>
          <a:lstStyle/>
          <a:p>
            <a:pPr marL="285750" indent="-285750">
              <a:buFont typeface="Arial" panose="020B0604020202020204" pitchFamily="34" charset="0"/>
              <a:buChar char="•"/>
            </a:pPr>
            <a:r>
              <a:rPr lang="es-CO" dirty="0">
                <a:solidFill>
                  <a:srgbClr val="000000"/>
                </a:solidFill>
                <a:latin typeface="Montserrat" pitchFamily="2" charset="77"/>
              </a:rPr>
              <a:t>Seguimiento: 4.7 años.</a:t>
            </a:r>
          </a:p>
          <a:p>
            <a:pPr marL="285750" indent="-285750">
              <a:buFont typeface="Arial" panose="020B0604020202020204" pitchFamily="34" charset="0"/>
              <a:buChar char="•"/>
            </a:pPr>
            <a:r>
              <a:rPr lang="es-CO" dirty="0">
                <a:solidFill>
                  <a:srgbClr val="000000"/>
                </a:solidFill>
                <a:latin typeface="Montserrat" pitchFamily="2" charset="77"/>
              </a:rPr>
              <a:t>Eventos cardiovasculares mayores: 8% menor en grupo de </a:t>
            </a:r>
            <a:r>
              <a:rPr lang="es-CO" dirty="0" err="1">
                <a:solidFill>
                  <a:srgbClr val="000000"/>
                </a:solidFill>
                <a:latin typeface="Montserrat" pitchFamily="2" charset="77"/>
              </a:rPr>
              <a:t>fenofribrato</a:t>
            </a:r>
            <a:r>
              <a:rPr lang="es-CO" dirty="0">
                <a:solidFill>
                  <a:srgbClr val="000000"/>
                </a:solidFill>
                <a:latin typeface="Montserrat" pitchFamily="2" charset="77"/>
              </a:rPr>
              <a:t>.</a:t>
            </a:r>
          </a:p>
          <a:p>
            <a:pPr marL="285750" indent="-285750">
              <a:buFont typeface="Arial" panose="020B0604020202020204" pitchFamily="34" charset="0"/>
              <a:buChar char="•"/>
            </a:pPr>
            <a:r>
              <a:rPr lang="es-CO" dirty="0">
                <a:solidFill>
                  <a:srgbClr val="000000"/>
                </a:solidFill>
                <a:latin typeface="Montserrat" pitchFamily="2" charset="77"/>
              </a:rPr>
              <a:t>Simvastatina vs placebo P: 0.32 .</a:t>
            </a:r>
          </a:p>
        </p:txBody>
      </p:sp>
    </p:spTree>
    <p:extLst>
      <p:ext uri="{BB962C8B-B14F-4D97-AF65-F5344CB8AC3E}">
        <p14:creationId xmlns:p14="http://schemas.microsoft.com/office/powerpoint/2010/main" val="1887955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81BC65-807D-B448-A879-56E0679CD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112" y="372029"/>
            <a:ext cx="4415970" cy="3847896"/>
          </a:xfrm>
          <a:prstGeom prst="rect">
            <a:avLst/>
          </a:prstGeom>
        </p:spPr>
      </p:pic>
      <p:pic>
        <p:nvPicPr>
          <p:cNvPr id="5" name="Imagen 4">
            <a:extLst>
              <a:ext uri="{FF2B5EF4-FFF2-40B4-BE49-F238E27FC236}">
                <a16:creationId xmlns:a16="http://schemas.microsoft.com/office/drawing/2014/main" id="{69C81A4B-382F-1E41-8B02-856092109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811" y="3207204"/>
            <a:ext cx="3721100" cy="3492500"/>
          </a:xfrm>
          <a:prstGeom prst="rect">
            <a:avLst/>
          </a:prstGeom>
        </p:spPr>
      </p:pic>
      <p:sp>
        <p:nvSpPr>
          <p:cNvPr id="6" name="CuadroTexto 5">
            <a:extLst>
              <a:ext uri="{FF2B5EF4-FFF2-40B4-BE49-F238E27FC236}">
                <a16:creationId xmlns:a16="http://schemas.microsoft.com/office/drawing/2014/main" id="{E1F7CA58-C4EF-AF42-8AEC-19D49E6F3C79}"/>
              </a:ext>
            </a:extLst>
          </p:cNvPr>
          <p:cNvSpPr txBox="1"/>
          <p:nvPr/>
        </p:nvSpPr>
        <p:spPr>
          <a:xfrm>
            <a:off x="2680745" y="2182005"/>
            <a:ext cx="2973884" cy="646331"/>
          </a:xfrm>
          <a:prstGeom prst="rect">
            <a:avLst/>
          </a:prstGeom>
          <a:noFill/>
        </p:spPr>
        <p:txBody>
          <a:bodyPr wrap="square" rtlCol="0">
            <a:spAutoFit/>
          </a:bodyPr>
          <a:lstStyle/>
          <a:p>
            <a:r>
              <a:rPr lang="es-CO" dirty="0">
                <a:solidFill>
                  <a:srgbClr val="142B48"/>
                </a:solidFill>
                <a:latin typeface="Montserrat" pitchFamily="2" charset="77"/>
              </a:rPr>
              <a:t>Reducción de eventos cardiovasculares: 31%. </a:t>
            </a:r>
          </a:p>
        </p:txBody>
      </p:sp>
      <p:sp>
        <p:nvSpPr>
          <p:cNvPr id="2" name="Rectángulo 1">
            <a:extLst>
              <a:ext uri="{FF2B5EF4-FFF2-40B4-BE49-F238E27FC236}">
                <a16:creationId xmlns:a16="http://schemas.microsoft.com/office/drawing/2014/main" id="{D49833B5-F693-1B46-9FCF-ED0D9C623D6F}"/>
              </a:ext>
            </a:extLst>
          </p:cNvPr>
          <p:cNvSpPr/>
          <p:nvPr/>
        </p:nvSpPr>
        <p:spPr>
          <a:xfrm>
            <a:off x="4303777" y="713232"/>
            <a:ext cx="2269335" cy="117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738BDB58-0740-0941-AA17-45EBDB1ED09C}"/>
              </a:ext>
            </a:extLst>
          </p:cNvPr>
          <p:cNvSpPr/>
          <p:nvPr/>
        </p:nvSpPr>
        <p:spPr>
          <a:xfrm>
            <a:off x="1810658" y="841248"/>
            <a:ext cx="2493118" cy="310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01129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8E9EFB-5457-3F43-A92A-1CCADED26D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7151" y="77686"/>
            <a:ext cx="6600825" cy="3759410"/>
          </a:xfrm>
          <a:prstGeom prst="rect">
            <a:avLst/>
          </a:prstGeom>
        </p:spPr>
      </p:pic>
      <p:sp>
        <p:nvSpPr>
          <p:cNvPr id="4" name="Rectángulo 3">
            <a:extLst>
              <a:ext uri="{FF2B5EF4-FFF2-40B4-BE49-F238E27FC236}">
                <a16:creationId xmlns:a16="http://schemas.microsoft.com/office/drawing/2014/main" id="{6822EA32-5ABF-C549-8164-B188E2206ED8}"/>
              </a:ext>
            </a:extLst>
          </p:cNvPr>
          <p:cNvSpPr/>
          <p:nvPr/>
        </p:nvSpPr>
        <p:spPr>
          <a:xfrm>
            <a:off x="8624884" y="177703"/>
            <a:ext cx="1085852" cy="35810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204261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20-09-09 a la(s) 8.59.18 p. 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264" b="-5848"/>
          <a:stretch/>
        </p:blipFill>
        <p:spPr>
          <a:xfrm>
            <a:off x="1981200" y="378521"/>
            <a:ext cx="8229600" cy="1711911"/>
          </a:xfrm>
        </p:spPr>
      </p:pic>
      <p:pic>
        <p:nvPicPr>
          <p:cNvPr id="5" name="Imagen 4" descr="Captura de pantalla 2020-09-09 a la(s) 8.59.28 p. 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92" y="1772533"/>
            <a:ext cx="5720314" cy="2059994"/>
          </a:xfrm>
          <a:prstGeom prst="rect">
            <a:avLst/>
          </a:prstGeom>
        </p:spPr>
      </p:pic>
      <p:sp>
        <p:nvSpPr>
          <p:cNvPr id="2" name="Rectángulo 1">
            <a:extLst>
              <a:ext uri="{FF2B5EF4-FFF2-40B4-BE49-F238E27FC236}">
                <a16:creationId xmlns:a16="http://schemas.microsoft.com/office/drawing/2014/main" id="{345BC7B3-9CD2-FD4F-A1D0-320B73AFA55A}"/>
              </a:ext>
            </a:extLst>
          </p:cNvPr>
          <p:cNvSpPr/>
          <p:nvPr/>
        </p:nvSpPr>
        <p:spPr>
          <a:xfrm>
            <a:off x="6162284" y="5815505"/>
            <a:ext cx="4338522" cy="861774"/>
          </a:xfrm>
          <a:prstGeom prst="rect">
            <a:avLst/>
          </a:prstGeom>
        </p:spPr>
        <p:txBody>
          <a:bodyPr wrap="square">
            <a:spAutoFit/>
          </a:bodyPr>
          <a:lstStyle/>
          <a:p>
            <a:pPr algn="r"/>
            <a:r>
              <a:rPr lang="es-CO" sz="1000" dirty="0">
                <a:solidFill>
                  <a:srgbClr val="323F4F"/>
                </a:solidFill>
                <a:latin typeface="Montserrat" pitchFamily="2" charset="77"/>
              </a:rPr>
              <a:t>Ascaso, J. F., Millán, J., Hernández-Mijares, A., Blasco, M., Brea, Á., Díaz, Á., ... &amp; Pintó, X. (2017). Documento de consenso sobre el manejo de la dislipemia aterogénica de la Sociedad Española de Arteriosclerosis. </a:t>
            </a:r>
            <a:r>
              <a:rPr lang="es-CO" sz="1000" i="1" dirty="0">
                <a:solidFill>
                  <a:srgbClr val="323F4F"/>
                </a:solidFill>
                <a:latin typeface="Montserrat" pitchFamily="2" charset="77"/>
              </a:rPr>
              <a:t>Clinica e investigación en Arteriosclerosis</a:t>
            </a:r>
            <a:r>
              <a:rPr lang="es-CO" sz="1000" dirty="0">
                <a:solidFill>
                  <a:srgbClr val="323F4F"/>
                </a:solidFill>
                <a:latin typeface="Montserrat" pitchFamily="2" charset="77"/>
              </a:rPr>
              <a:t>, </a:t>
            </a:r>
            <a:r>
              <a:rPr lang="es-CO" sz="1000" i="1" dirty="0">
                <a:solidFill>
                  <a:srgbClr val="323F4F"/>
                </a:solidFill>
                <a:latin typeface="Montserrat" pitchFamily="2" charset="77"/>
              </a:rPr>
              <a:t>29</a:t>
            </a:r>
            <a:r>
              <a:rPr lang="es-CO" sz="1000" dirty="0">
                <a:solidFill>
                  <a:srgbClr val="323F4F"/>
                </a:solidFill>
                <a:latin typeface="Montserrat" pitchFamily="2" charset="77"/>
              </a:rPr>
              <a:t>(2), 86-91.</a:t>
            </a:r>
          </a:p>
        </p:txBody>
      </p:sp>
    </p:spTree>
    <p:extLst>
      <p:ext uri="{BB962C8B-B14F-4D97-AF65-F5344CB8AC3E}">
        <p14:creationId xmlns:p14="http://schemas.microsoft.com/office/powerpoint/2010/main" val="11263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20-09-09 a la(s) 11.15.15 p. 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0286" y="245306"/>
            <a:ext cx="8186737" cy="1332725"/>
          </a:xfrm>
          <a:prstGeom prst="rect">
            <a:avLst/>
          </a:prstGeom>
        </p:spPr>
      </p:pic>
      <p:pic>
        <p:nvPicPr>
          <p:cNvPr id="6" name="Imagen 5">
            <a:extLst>
              <a:ext uri="{FF2B5EF4-FFF2-40B4-BE49-F238E27FC236}">
                <a16:creationId xmlns:a16="http://schemas.microsoft.com/office/drawing/2014/main" id="{E79ABB8F-E913-C64D-9A90-B2DEECEE3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532" y="1628766"/>
            <a:ext cx="8732960" cy="1964916"/>
          </a:xfrm>
          <a:prstGeom prst="rect">
            <a:avLst/>
          </a:prstGeom>
        </p:spPr>
      </p:pic>
      <p:sp>
        <p:nvSpPr>
          <p:cNvPr id="2" name="Rectángulo 1">
            <a:extLst>
              <a:ext uri="{FF2B5EF4-FFF2-40B4-BE49-F238E27FC236}">
                <a16:creationId xmlns:a16="http://schemas.microsoft.com/office/drawing/2014/main" id="{BA048C9E-D1CC-7D43-800C-8F1A310B0A1D}"/>
              </a:ext>
            </a:extLst>
          </p:cNvPr>
          <p:cNvSpPr/>
          <p:nvPr/>
        </p:nvSpPr>
        <p:spPr>
          <a:xfrm>
            <a:off x="6353176" y="5525593"/>
            <a:ext cx="3933847" cy="1015663"/>
          </a:xfrm>
          <a:prstGeom prst="rect">
            <a:avLst/>
          </a:prstGeom>
        </p:spPr>
        <p:txBody>
          <a:bodyPr wrap="square">
            <a:spAutoFit/>
          </a:bodyPr>
          <a:lstStyle/>
          <a:p>
            <a:pPr algn="r"/>
            <a:r>
              <a:rPr lang="es-CO" sz="1000" dirty="0">
                <a:solidFill>
                  <a:srgbClr val="323F4F"/>
                </a:solidFill>
                <a:latin typeface="Montserrat" pitchFamily="2" charset="77"/>
              </a:rPr>
              <a:t>Bruckert, E., Labreuche, J., Deplanque, D., Touboul, P. J., &amp; Amarenco, P. (2011). Fibrates effect on cardiovascular risk is greater in patients with high triglyceride levels or atherogenic dyslipidemia profile: a systematic review and meta-analysis. </a:t>
            </a:r>
            <a:r>
              <a:rPr lang="es-CO" sz="1000" i="1" dirty="0">
                <a:solidFill>
                  <a:srgbClr val="323F4F"/>
                </a:solidFill>
                <a:latin typeface="Montserrat" pitchFamily="2" charset="77"/>
              </a:rPr>
              <a:t>Journal of cardiovascular pharmacology</a:t>
            </a:r>
            <a:r>
              <a:rPr lang="es-CO" sz="1000" dirty="0">
                <a:solidFill>
                  <a:srgbClr val="323F4F"/>
                </a:solidFill>
                <a:latin typeface="Montserrat" pitchFamily="2" charset="77"/>
              </a:rPr>
              <a:t>, </a:t>
            </a:r>
            <a:r>
              <a:rPr lang="es-CO" sz="1000" i="1" dirty="0">
                <a:solidFill>
                  <a:srgbClr val="323F4F"/>
                </a:solidFill>
                <a:latin typeface="Montserrat" pitchFamily="2" charset="77"/>
              </a:rPr>
              <a:t>57</a:t>
            </a:r>
            <a:r>
              <a:rPr lang="es-CO" sz="1000" dirty="0">
                <a:solidFill>
                  <a:srgbClr val="323F4F"/>
                </a:solidFill>
                <a:latin typeface="Montserrat" pitchFamily="2" charset="77"/>
              </a:rPr>
              <a:t>(2), 267-272.</a:t>
            </a:r>
          </a:p>
        </p:txBody>
      </p:sp>
    </p:spTree>
    <p:extLst>
      <p:ext uri="{BB962C8B-B14F-4D97-AF65-F5344CB8AC3E}">
        <p14:creationId xmlns:p14="http://schemas.microsoft.com/office/powerpoint/2010/main" val="4038267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C9C669-B478-B94D-8EE8-CC2215F70611}"/>
              </a:ext>
            </a:extLst>
          </p:cNvPr>
          <p:cNvSpPr/>
          <p:nvPr/>
        </p:nvSpPr>
        <p:spPr>
          <a:xfrm>
            <a:off x="6399856" y="4061705"/>
            <a:ext cx="5349595" cy="2031325"/>
          </a:xfrm>
          <a:prstGeom prst="rect">
            <a:avLst/>
          </a:prstGeom>
        </p:spPr>
        <p:txBody>
          <a:bodyPr wrap="square">
            <a:spAutoFit/>
          </a:bodyPr>
          <a:lstStyle/>
          <a:p>
            <a:pPr marL="285750" indent="-285750">
              <a:buFont typeface="Arial" panose="020B0604020202020204" pitchFamily="34" charset="0"/>
              <a:buChar char="•"/>
            </a:pPr>
            <a:endParaRPr lang="es-CO" dirty="0">
              <a:solidFill>
                <a:srgbClr val="142B48"/>
              </a:solidFill>
              <a:latin typeface="Montserrat" pitchFamily="2" charset="77"/>
            </a:endParaRPr>
          </a:p>
          <a:p>
            <a:pPr marL="285750" indent="-285750">
              <a:buFont typeface="Arial" panose="020B0604020202020204" pitchFamily="34" charset="0"/>
              <a:buChar char="•"/>
            </a:pPr>
            <a:r>
              <a:rPr lang="es-CO" dirty="0">
                <a:solidFill>
                  <a:srgbClr val="142B48"/>
                </a:solidFill>
                <a:latin typeface="Montserrat" pitchFamily="2" charset="77"/>
              </a:rPr>
              <a:t>Dislipidemia aterogenica : 30%  (19% - 40%) p: 0.0001.</a:t>
            </a:r>
          </a:p>
          <a:p>
            <a:pPr marL="285750" indent="-285750">
              <a:buFont typeface="Arial" panose="020B0604020202020204" pitchFamily="34" charset="0"/>
              <a:buChar char="•"/>
            </a:pPr>
            <a:r>
              <a:rPr lang="es-CO" dirty="0">
                <a:solidFill>
                  <a:srgbClr val="142B48"/>
                </a:solidFill>
                <a:latin typeface="Montserrat" pitchFamily="2" charset="77"/>
              </a:rPr>
              <a:t>Dislipidemia no aterogenica: 6% p: 0.13.</a:t>
            </a:r>
          </a:p>
          <a:p>
            <a:pPr marL="285750" indent="-285750">
              <a:buFont typeface="Arial" panose="020B0604020202020204" pitchFamily="34" charset="0"/>
              <a:buChar char="•"/>
            </a:pPr>
            <a:r>
              <a:rPr lang="es-CO" dirty="0">
                <a:solidFill>
                  <a:srgbClr val="142B48"/>
                </a:solidFill>
                <a:latin typeface="Montserrat" pitchFamily="2" charset="77"/>
              </a:rPr>
              <a:t>TG aumentados &gt; 200: 28% ( 15 – 39%) p: 0.001.</a:t>
            </a:r>
          </a:p>
          <a:p>
            <a:pPr marL="285750" indent="-285750">
              <a:buFont typeface="Arial" panose="020B0604020202020204" pitchFamily="34" charset="0"/>
              <a:buChar char="•"/>
            </a:pPr>
            <a:r>
              <a:rPr lang="es-CO" dirty="0">
                <a:solidFill>
                  <a:srgbClr val="142B48"/>
                </a:solidFill>
                <a:latin typeface="Montserrat" pitchFamily="2" charset="77"/>
              </a:rPr>
              <a:t>HDL bajo &lt; 35: 17% (9% - 24%).</a:t>
            </a:r>
          </a:p>
        </p:txBody>
      </p:sp>
      <p:pic>
        <p:nvPicPr>
          <p:cNvPr id="4" name="Imagen 3">
            <a:extLst>
              <a:ext uri="{FF2B5EF4-FFF2-40B4-BE49-F238E27FC236}">
                <a16:creationId xmlns:a16="http://schemas.microsoft.com/office/drawing/2014/main" id="{CA45491F-028C-074D-A414-906FBF1A9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57" y="380828"/>
            <a:ext cx="11111594" cy="3248197"/>
          </a:xfrm>
          <a:prstGeom prst="rect">
            <a:avLst/>
          </a:prstGeom>
        </p:spPr>
      </p:pic>
    </p:spTree>
    <p:extLst>
      <p:ext uri="{BB962C8B-B14F-4D97-AF65-F5344CB8AC3E}">
        <p14:creationId xmlns:p14="http://schemas.microsoft.com/office/powerpoint/2010/main" val="2712448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7A55E61-90DE-DA44-861F-16F39191EF20}"/>
              </a:ext>
            </a:extLst>
          </p:cNvPr>
          <p:cNvGraphicFramePr/>
          <p:nvPr>
            <p:extLst>
              <p:ext uri="{D42A27DB-BD31-4B8C-83A1-F6EECF244321}">
                <p14:modId xmlns:p14="http://schemas.microsoft.com/office/powerpoint/2010/main" val="2452727410"/>
              </p:ext>
            </p:extLst>
          </p:nvPr>
        </p:nvGraphicFramePr>
        <p:xfrm>
          <a:off x="5384158" y="10672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79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C9469-41FE-1742-8616-B847681DF2A5}"/>
              </a:ext>
            </a:extLst>
          </p:cNvPr>
          <p:cNvSpPr>
            <a:spLocks noGrp="1"/>
          </p:cNvSpPr>
          <p:nvPr>
            <p:ph type="title"/>
          </p:nvPr>
        </p:nvSpPr>
        <p:spPr>
          <a:xfrm>
            <a:off x="538163" y="188949"/>
            <a:ext cx="10515600" cy="1325563"/>
          </a:xfrm>
        </p:spPr>
        <p:txBody>
          <a:bodyPr/>
          <a:lstStyle/>
          <a:p>
            <a:r>
              <a:rPr lang="es-CO" dirty="0"/>
              <a:t>OMEGA 3  </a:t>
            </a:r>
          </a:p>
        </p:txBody>
      </p:sp>
      <p:graphicFrame>
        <p:nvGraphicFramePr>
          <p:cNvPr id="3" name="Diagrama 2">
            <a:extLst>
              <a:ext uri="{FF2B5EF4-FFF2-40B4-BE49-F238E27FC236}">
                <a16:creationId xmlns:a16="http://schemas.microsoft.com/office/drawing/2014/main" id="{942D9802-02AF-8F4D-AEC3-BE2906E59ED5}"/>
              </a:ext>
            </a:extLst>
          </p:cNvPr>
          <p:cNvGraphicFramePr/>
          <p:nvPr>
            <p:extLst>
              <p:ext uri="{D42A27DB-BD31-4B8C-83A1-F6EECF244321}">
                <p14:modId xmlns:p14="http://schemas.microsoft.com/office/powerpoint/2010/main" val="4183813260"/>
              </p:ext>
            </p:extLst>
          </p:nvPr>
        </p:nvGraphicFramePr>
        <p:xfrm>
          <a:off x="5362575" y="11229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B84206D4-5F39-024B-B16C-081397450F1B}"/>
              </a:ext>
            </a:extLst>
          </p:cNvPr>
          <p:cNvSpPr/>
          <p:nvPr/>
        </p:nvSpPr>
        <p:spPr>
          <a:xfrm>
            <a:off x="6781800" y="6120887"/>
            <a:ext cx="4572000" cy="400110"/>
          </a:xfrm>
          <a:prstGeom prst="rect">
            <a:avLst/>
          </a:prstGeom>
        </p:spPr>
        <p:txBody>
          <a:bodyPr>
            <a:spAutoFit/>
          </a:bodyPr>
          <a:lstStyle/>
          <a:p>
            <a:pPr algn="r"/>
            <a:r>
              <a:rPr lang="es-CO" sz="1000" dirty="0">
                <a:solidFill>
                  <a:srgbClr val="142B48"/>
                </a:solidFill>
                <a:latin typeface="Montserrat" pitchFamily="2" charset="77"/>
              </a:rPr>
              <a:t>Laufs, U., Parhofer, K. G., Ginsberg, H. N., &amp; Hegele, R. A. (2020). Clinical review on triglycerides. </a:t>
            </a:r>
            <a:r>
              <a:rPr lang="es-CO" sz="1000" i="1" dirty="0">
                <a:solidFill>
                  <a:srgbClr val="142B48"/>
                </a:solidFill>
                <a:latin typeface="Montserrat" pitchFamily="2" charset="77"/>
              </a:rPr>
              <a:t>European Heart Journal</a:t>
            </a:r>
            <a:r>
              <a:rPr lang="es-CO" sz="1000" dirty="0">
                <a:solidFill>
                  <a:srgbClr val="142B48"/>
                </a:solidFill>
                <a:latin typeface="Montserrat" pitchFamily="2" charset="77"/>
              </a:rPr>
              <a:t>, </a:t>
            </a:r>
            <a:r>
              <a:rPr lang="es-CO" sz="1000" i="1" dirty="0">
                <a:solidFill>
                  <a:srgbClr val="142B48"/>
                </a:solidFill>
                <a:latin typeface="Montserrat" pitchFamily="2" charset="77"/>
              </a:rPr>
              <a:t>41</a:t>
            </a:r>
            <a:r>
              <a:rPr lang="es-CO" sz="1000" dirty="0">
                <a:solidFill>
                  <a:srgbClr val="142B48"/>
                </a:solidFill>
                <a:latin typeface="Montserrat" pitchFamily="2" charset="77"/>
              </a:rPr>
              <a:t>(1), 99-109c.</a:t>
            </a:r>
          </a:p>
        </p:txBody>
      </p:sp>
    </p:spTree>
    <p:extLst>
      <p:ext uri="{BB962C8B-B14F-4D97-AF65-F5344CB8AC3E}">
        <p14:creationId xmlns:p14="http://schemas.microsoft.com/office/powerpoint/2010/main" val="2966503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865CC-77C7-B147-9C77-DE9F7115A730}"/>
              </a:ext>
            </a:extLst>
          </p:cNvPr>
          <p:cNvSpPr>
            <a:spLocks noGrp="1"/>
          </p:cNvSpPr>
          <p:nvPr>
            <p:ph type="title"/>
          </p:nvPr>
        </p:nvSpPr>
        <p:spPr>
          <a:xfrm>
            <a:off x="481012" y="92314"/>
            <a:ext cx="10515600" cy="1325563"/>
          </a:xfrm>
        </p:spPr>
        <p:txBody>
          <a:bodyPr>
            <a:normAutofit/>
          </a:bodyPr>
          <a:lstStyle/>
          <a:p>
            <a:r>
              <a:rPr lang="es-CO" sz="4400" dirty="0"/>
              <a:t>EFECTO CARDIOVASCULAR </a:t>
            </a:r>
          </a:p>
        </p:txBody>
      </p:sp>
      <p:sp>
        <p:nvSpPr>
          <p:cNvPr id="3" name="Marcador de contenido 2">
            <a:extLst>
              <a:ext uri="{FF2B5EF4-FFF2-40B4-BE49-F238E27FC236}">
                <a16:creationId xmlns:a16="http://schemas.microsoft.com/office/drawing/2014/main" id="{9F833E85-5265-BD4B-B6C9-DF7B84A4A3F3}"/>
              </a:ext>
            </a:extLst>
          </p:cNvPr>
          <p:cNvSpPr>
            <a:spLocks noGrp="1"/>
          </p:cNvSpPr>
          <p:nvPr>
            <p:ph idx="1"/>
          </p:nvPr>
        </p:nvSpPr>
        <p:spPr>
          <a:xfrm>
            <a:off x="4886325" y="6056236"/>
            <a:ext cx="7169150" cy="576943"/>
          </a:xfrm>
        </p:spPr>
        <p:txBody>
          <a:bodyPr>
            <a:noAutofit/>
          </a:bodyPr>
          <a:lstStyle/>
          <a:p>
            <a:pPr marL="0" indent="0" algn="r">
              <a:buNone/>
            </a:pPr>
            <a:r>
              <a:rPr lang="es-CO" sz="1200" dirty="0">
                <a:solidFill>
                  <a:srgbClr val="000000"/>
                </a:solidFill>
                <a:latin typeface="Montserrat" pitchFamily="2" charset="77"/>
              </a:rPr>
              <a:t>Bhatt DL, Steg PG, Miller M, Brinton EA, Jacobson TA, Ketchum SB, Doyle RT . Jr, Juliano RA, Jiao L, Granowitz C, Tardif JC, Ballantyne CM; REDUCE-IT . Investigators. Cardiovascular risk reduction with icosapent ethyl for hypertrigly- . ceridemia. N Engl J Med 2019;380:11􏰀22. </a:t>
            </a:r>
          </a:p>
          <a:p>
            <a:pPr algn="r"/>
            <a:endParaRPr lang="es-CO" sz="1200" dirty="0">
              <a:latin typeface="Montserrat" pitchFamily="2" charset="77"/>
            </a:endParaRPr>
          </a:p>
        </p:txBody>
      </p:sp>
      <p:pic>
        <p:nvPicPr>
          <p:cNvPr id="5" name="Imagen 4">
            <a:extLst>
              <a:ext uri="{FF2B5EF4-FFF2-40B4-BE49-F238E27FC236}">
                <a16:creationId xmlns:a16="http://schemas.microsoft.com/office/drawing/2014/main" id="{5CA72828-9BCB-4444-A16D-45D0384D9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388" y="1010936"/>
            <a:ext cx="7518400" cy="1130300"/>
          </a:xfrm>
          <a:prstGeom prst="rect">
            <a:avLst/>
          </a:prstGeom>
        </p:spPr>
      </p:pic>
      <p:sp>
        <p:nvSpPr>
          <p:cNvPr id="6" name="CuadroTexto 5">
            <a:extLst>
              <a:ext uri="{FF2B5EF4-FFF2-40B4-BE49-F238E27FC236}">
                <a16:creationId xmlns:a16="http://schemas.microsoft.com/office/drawing/2014/main" id="{747A5668-113E-AE47-8328-ACE8C78C0A95}"/>
              </a:ext>
            </a:extLst>
          </p:cNvPr>
          <p:cNvSpPr txBox="1"/>
          <p:nvPr/>
        </p:nvSpPr>
        <p:spPr>
          <a:xfrm>
            <a:off x="4814888" y="2229237"/>
            <a:ext cx="7097712" cy="3970318"/>
          </a:xfrm>
          <a:prstGeom prst="rect">
            <a:avLst/>
          </a:prstGeom>
          <a:noFill/>
        </p:spPr>
        <p:txBody>
          <a:bodyPr wrap="square" rtlCol="0">
            <a:spAutoFit/>
          </a:bodyPr>
          <a:lstStyle/>
          <a:p>
            <a:pPr marL="285750" indent="-285750">
              <a:buFont typeface="Arial" panose="020B0604020202020204" pitchFamily="34" charset="0"/>
              <a:buChar char="•"/>
            </a:pPr>
            <a:r>
              <a:rPr lang="es-CO" dirty="0">
                <a:solidFill>
                  <a:srgbClr val="000000"/>
                </a:solidFill>
                <a:latin typeface="Montserrat" pitchFamily="2" charset="77"/>
              </a:rPr>
              <a:t>REDUCE IT.</a:t>
            </a:r>
          </a:p>
          <a:p>
            <a:pPr marL="285750" indent="-285750">
              <a:buFont typeface="Arial" panose="020B0604020202020204" pitchFamily="34" charset="0"/>
              <a:buChar char="•"/>
            </a:pPr>
            <a:r>
              <a:rPr lang="es-CO" dirty="0">
                <a:solidFill>
                  <a:srgbClr val="000000"/>
                </a:solidFill>
                <a:latin typeface="Montserrat" pitchFamily="2" charset="77"/>
              </a:rPr>
              <a:t>RCT.</a:t>
            </a:r>
          </a:p>
          <a:p>
            <a:pPr marL="285750" indent="-285750">
              <a:buFont typeface="Arial" panose="020B0604020202020204" pitchFamily="34" charset="0"/>
              <a:buChar char="•"/>
            </a:pPr>
            <a:r>
              <a:rPr lang="es-CO" dirty="0">
                <a:solidFill>
                  <a:srgbClr val="000000"/>
                </a:solidFill>
                <a:latin typeface="Montserrat" pitchFamily="2" charset="77"/>
              </a:rPr>
              <a:t>Doble ciego.</a:t>
            </a:r>
          </a:p>
          <a:p>
            <a:pPr marL="285750" indent="-285750">
              <a:buFont typeface="Arial" panose="020B0604020202020204" pitchFamily="34" charset="0"/>
              <a:buChar char="•"/>
            </a:pPr>
            <a:r>
              <a:rPr lang="es-CO" dirty="0">
                <a:solidFill>
                  <a:srgbClr val="000000"/>
                </a:solidFill>
                <a:latin typeface="Montserrat" pitchFamily="2" charset="77"/>
              </a:rPr>
              <a:t>EPA 2 gr cada 12 horas vs placebo.</a:t>
            </a:r>
          </a:p>
          <a:p>
            <a:pPr marL="285750" indent="-285750">
              <a:buFont typeface="Arial" panose="020B0604020202020204" pitchFamily="34" charset="0"/>
              <a:buChar char="•"/>
            </a:pPr>
            <a:r>
              <a:rPr lang="es-CO" dirty="0">
                <a:solidFill>
                  <a:srgbClr val="000000"/>
                </a:solidFill>
                <a:latin typeface="Montserrat" pitchFamily="2" charset="77"/>
              </a:rPr>
              <a:t>Pacientes con DM o enfermedad cardiovascular establecida y otro factores de riesgo.</a:t>
            </a:r>
          </a:p>
          <a:p>
            <a:pPr marL="285750" indent="-285750">
              <a:buFont typeface="Arial" panose="020B0604020202020204" pitchFamily="34" charset="0"/>
              <a:buChar char="•"/>
            </a:pPr>
            <a:r>
              <a:rPr lang="es-CO" dirty="0">
                <a:solidFill>
                  <a:srgbClr val="000000"/>
                </a:solidFill>
                <a:latin typeface="Montserrat" pitchFamily="2" charset="77"/>
              </a:rPr>
              <a:t>Que estuvieran en terapia con estatinas.</a:t>
            </a:r>
          </a:p>
          <a:p>
            <a:pPr marL="285750" indent="-285750">
              <a:buFont typeface="Arial" panose="020B0604020202020204" pitchFamily="34" charset="0"/>
              <a:buChar char="•"/>
            </a:pPr>
            <a:r>
              <a:rPr lang="es-CO" dirty="0">
                <a:solidFill>
                  <a:srgbClr val="000000"/>
                </a:solidFill>
                <a:latin typeface="Montserrat" pitchFamily="2" charset="77"/>
              </a:rPr>
              <a:t>TG 135 – 499mg/dl.</a:t>
            </a:r>
          </a:p>
          <a:p>
            <a:pPr marL="285750" indent="-285750">
              <a:buFont typeface="Arial" panose="020B0604020202020204" pitchFamily="34" charset="0"/>
              <a:buChar char="•"/>
            </a:pPr>
            <a:r>
              <a:rPr lang="es-CO" dirty="0">
                <a:solidFill>
                  <a:srgbClr val="000000"/>
                </a:solidFill>
                <a:latin typeface="Montserrat" pitchFamily="2" charset="77"/>
              </a:rPr>
              <a:t>HDL 41 -100mg/dl.</a:t>
            </a:r>
          </a:p>
          <a:p>
            <a:pPr marL="285750" indent="-285750">
              <a:buFont typeface="Arial" panose="020B0604020202020204" pitchFamily="34" charset="0"/>
              <a:buChar char="•"/>
            </a:pPr>
            <a:endParaRPr lang="es-CO" dirty="0">
              <a:solidFill>
                <a:srgbClr val="000000"/>
              </a:solidFill>
              <a:latin typeface="Montserrat" pitchFamily="2" charset="77"/>
            </a:endParaRPr>
          </a:p>
          <a:p>
            <a:pPr marL="285750" indent="-285750">
              <a:buFont typeface="Arial" panose="020B0604020202020204" pitchFamily="34" charset="0"/>
              <a:buChar char="•"/>
            </a:pPr>
            <a:r>
              <a:rPr lang="es-CO" dirty="0">
                <a:solidFill>
                  <a:srgbClr val="000000"/>
                </a:solidFill>
                <a:latin typeface="Montserrat" pitchFamily="2" charset="77"/>
              </a:rPr>
              <a:t>Desenlace primario: MACE.</a:t>
            </a:r>
          </a:p>
          <a:p>
            <a:pPr marL="285750" indent="-285750">
              <a:buFont typeface="Arial" panose="020B0604020202020204" pitchFamily="34" charset="0"/>
              <a:buChar char="•"/>
            </a:pPr>
            <a:r>
              <a:rPr lang="es-CO" dirty="0">
                <a:solidFill>
                  <a:srgbClr val="000000"/>
                </a:solidFill>
                <a:latin typeface="Montserrat" pitchFamily="2" charset="77"/>
              </a:rPr>
              <a:t>Compuesto: muerte cardiovascular, IAM no falta, ECV no fatal, revascularización y angina inestable.</a:t>
            </a:r>
          </a:p>
          <a:p>
            <a:pPr marL="285750" indent="-285750">
              <a:buFont typeface="Arial" panose="020B0604020202020204" pitchFamily="34" charset="0"/>
              <a:buChar char="•"/>
            </a:pPr>
            <a:endParaRPr lang="es-CO" dirty="0">
              <a:solidFill>
                <a:srgbClr val="000000"/>
              </a:solidFill>
              <a:latin typeface="Montserrat" pitchFamily="2" charset="77"/>
            </a:endParaRPr>
          </a:p>
        </p:txBody>
      </p:sp>
    </p:spTree>
    <p:extLst>
      <p:ext uri="{BB962C8B-B14F-4D97-AF65-F5344CB8AC3E}">
        <p14:creationId xmlns:p14="http://schemas.microsoft.com/office/powerpoint/2010/main" val="114032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025" y="225597"/>
            <a:ext cx="10515600" cy="1325563"/>
          </a:xfrm>
        </p:spPr>
        <p:txBody>
          <a:bodyPr>
            <a:normAutofit/>
          </a:bodyPr>
          <a:lstStyle/>
          <a:p>
            <a:r>
              <a:rPr lang="es-ES" sz="4400" dirty="0"/>
              <a:t>CAUSAS PRIMARIAS</a:t>
            </a:r>
          </a:p>
        </p:txBody>
      </p:sp>
      <p:graphicFrame>
        <p:nvGraphicFramePr>
          <p:cNvPr id="4" name="Diagrama 3">
            <a:extLst>
              <a:ext uri="{FF2B5EF4-FFF2-40B4-BE49-F238E27FC236}">
                <a16:creationId xmlns:a16="http://schemas.microsoft.com/office/drawing/2014/main" id="{A52618A9-1B7A-F84C-9F80-CB9A360E06FD}"/>
              </a:ext>
            </a:extLst>
          </p:cNvPr>
          <p:cNvGraphicFramePr/>
          <p:nvPr>
            <p:extLst>
              <p:ext uri="{D42A27DB-BD31-4B8C-83A1-F6EECF244321}">
                <p14:modId xmlns:p14="http://schemas.microsoft.com/office/powerpoint/2010/main" val="1131441373"/>
              </p:ext>
            </p:extLst>
          </p:nvPr>
        </p:nvGraphicFramePr>
        <p:xfrm>
          <a:off x="5334000" y="15511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70FE2458-38F7-7A4E-980F-8A1ACA062AFA}"/>
              </a:ext>
            </a:extLst>
          </p:cNvPr>
          <p:cNvSpPr/>
          <p:nvPr/>
        </p:nvSpPr>
        <p:spPr>
          <a:xfrm>
            <a:off x="5236348" y="5917968"/>
            <a:ext cx="6193652" cy="461665"/>
          </a:xfrm>
          <a:prstGeom prst="rect">
            <a:avLst/>
          </a:prstGeom>
        </p:spPr>
        <p:txBody>
          <a:bodyPr wrap="square">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1442851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75C2E8-C6CA-4246-97B9-DAEC7F922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60330"/>
            <a:ext cx="9144000" cy="3665701"/>
          </a:xfrm>
          <a:prstGeom prst="rect">
            <a:avLst/>
          </a:prstGeom>
        </p:spPr>
      </p:pic>
      <p:sp>
        <p:nvSpPr>
          <p:cNvPr id="4" name="CuadroTexto 3">
            <a:extLst>
              <a:ext uri="{FF2B5EF4-FFF2-40B4-BE49-F238E27FC236}">
                <a16:creationId xmlns:a16="http://schemas.microsoft.com/office/drawing/2014/main" id="{2EE47688-C65C-C44A-9339-6746055773AB}"/>
              </a:ext>
            </a:extLst>
          </p:cNvPr>
          <p:cNvSpPr txBox="1"/>
          <p:nvPr/>
        </p:nvSpPr>
        <p:spPr>
          <a:xfrm>
            <a:off x="7066603" y="4682246"/>
            <a:ext cx="4834674" cy="1477328"/>
          </a:xfrm>
          <a:prstGeom prst="rect">
            <a:avLst/>
          </a:prstGeom>
          <a:noFill/>
        </p:spPr>
        <p:txBody>
          <a:bodyPr wrap="square" rtlCol="0">
            <a:spAutoFit/>
          </a:bodyPr>
          <a:lstStyle/>
          <a:p>
            <a:pPr marL="285750" indent="-285750">
              <a:buFont typeface="Arial" panose="020B0604020202020204" pitchFamily="34" charset="0"/>
              <a:buChar char="•"/>
            </a:pPr>
            <a:r>
              <a:rPr lang="es-CO" dirty="0">
                <a:solidFill>
                  <a:srgbClr val="142B48"/>
                </a:solidFill>
                <a:latin typeface="Montserrat" pitchFamily="2" charset="77"/>
              </a:rPr>
              <a:t>Desenlace primario: </a:t>
            </a:r>
          </a:p>
          <a:p>
            <a:pPr marL="742950" lvl="1" indent="-285750">
              <a:buFont typeface="Wingdings" pitchFamily="2" charset="2"/>
              <a:buChar char="§"/>
            </a:pPr>
            <a:r>
              <a:rPr lang="es-CO" dirty="0">
                <a:solidFill>
                  <a:srgbClr val="142B48"/>
                </a:solidFill>
                <a:latin typeface="Montserrat" pitchFamily="2" charset="77"/>
              </a:rPr>
              <a:t>Ácido eicosapentanoico: 17%. </a:t>
            </a:r>
          </a:p>
          <a:p>
            <a:pPr marL="742950" lvl="1" indent="-285750">
              <a:buFont typeface="Wingdings" pitchFamily="2" charset="2"/>
              <a:buChar char="§"/>
            </a:pPr>
            <a:r>
              <a:rPr lang="es-CO" dirty="0">
                <a:solidFill>
                  <a:srgbClr val="142B48"/>
                </a:solidFill>
                <a:latin typeface="Montserrat" pitchFamily="2" charset="77"/>
              </a:rPr>
              <a:t>Placebo: 22%.</a:t>
            </a:r>
          </a:p>
          <a:p>
            <a:pPr marL="742950" lvl="1" indent="-285750">
              <a:buFont typeface="Wingdings" pitchFamily="2" charset="2"/>
              <a:buChar char="§"/>
            </a:pPr>
            <a:r>
              <a:rPr lang="es-CO" dirty="0">
                <a:solidFill>
                  <a:srgbClr val="142B48"/>
                </a:solidFill>
                <a:latin typeface="Montserrat" pitchFamily="2" charset="77"/>
              </a:rPr>
              <a:t>HR: 0.75 ( 0.68 – 0.83).</a:t>
            </a:r>
          </a:p>
          <a:p>
            <a:pPr marL="742950" lvl="1" indent="-285750">
              <a:buFont typeface="Wingdings" pitchFamily="2" charset="2"/>
              <a:buChar char="§"/>
            </a:pPr>
            <a:r>
              <a:rPr lang="es-CO" b="1" dirty="0">
                <a:solidFill>
                  <a:srgbClr val="142B48"/>
                </a:solidFill>
                <a:latin typeface="Montserrat" pitchFamily="2" charset="77"/>
              </a:rPr>
              <a:t>Reduccion del riesgo: 25%.</a:t>
            </a:r>
          </a:p>
        </p:txBody>
      </p:sp>
    </p:spTree>
    <p:extLst>
      <p:ext uri="{BB962C8B-B14F-4D97-AF65-F5344CB8AC3E}">
        <p14:creationId xmlns:p14="http://schemas.microsoft.com/office/powerpoint/2010/main" val="2486087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C687B9-F675-924A-A59A-935EA37F09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1654" y="1606837"/>
            <a:ext cx="9144000" cy="2144322"/>
          </a:xfrm>
          <a:prstGeom prst="rect">
            <a:avLst/>
          </a:prstGeom>
        </p:spPr>
      </p:pic>
      <p:pic>
        <p:nvPicPr>
          <p:cNvPr id="6" name="Imagen 5">
            <a:extLst>
              <a:ext uri="{FF2B5EF4-FFF2-40B4-BE49-F238E27FC236}">
                <a16:creationId xmlns:a16="http://schemas.microsoft.com/office/drawing/2014/main" id="{D633D7B5-1ED7-8E4D-A1BC-6DDF3C5B2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25" y="251487"/>
            <a:ext cx="8813800" cy="1333500"/>
          </a:xfrm>
          <a:prstGeom prst="rect">
            <a:avLst/>
          </a:prstGeom>
        </p:spPr>
      </p:pic>
      <p:sp>
        <p:nvSpPr>
          <p:cNvPr id="7" name="CuadroTexto 6">
            <a:extLst>
              <a:ext uri="{FF2B5EF4-FFF2-40B4-BE49-F238E27FC236}">
                <a16:creationId xmlns:a16="http://schemas.microsoft.com/office/drawing/2014/main" id="{796ADD33-8112-A244-8809-79BE24205BF5}"/>
              </a:ext>
            </a:extLst>
          </p:cNvPr>
          <p:cNvSpPr txBox="1"/>
          <p:nvPr/>
        </p:nvSpPr>
        <p:spPr>
          <a:xfrm>
            <a:off x="6303192" y="3792011"/>
            <a:ext cx="5755458" cy="1477328"/>
          </a:xfrm>
          <a:prstGeom prst="rect">
            <a:avLst/>
          </a:prstGeom>
          <a:noFill/>
        </p:spPr>
        <p:txBody>
          <a:bodyPr wrap="square" rtlCol="0">
            <a:spAutoFit/>
          </a:bodyPr>
          <a:lstStyle/>
          <a:p>
            <a:r>
              <a:rPr lang="es-CO" b="1" dirty="0">
                <a:solidFill>
                  <a:srgbClr val="142B48"/>
                </a:solidFill>
                <a:latin typeface="Montserrat" pitchFamily="2" charset="77"/>
              </a:rPr>
              <a:t>Desenlace primario: </a:t>
            </a:r>
          </a:p>
          <a:p>
            <a:r>
              <a:rPr lang="es-CO" dirty="0">
                <a:solidFill>
                  <a:srgbClr val="142B48"/>
                </a:solidFill>
                <a:latin typeface="Montserrat" pitchFamily="2" charset="77"/>
              </a:rPr>
              <a:t>Reducción de los eventos cardiovasculares en pacientes en tratamiento con estatinas con HTG y  HDL disminuido con riesgo de desarrolar eventos </a:t>
            </a:r>
            <a:r>
              <a:rPr lang="es-CO" dirty="0" err="1">
                <a:solidFill>
                  <a:srgbClr val="142B48"/>
                </a:solidFill>
                <a:latin typeface="Montserrat" pitchFamily="2" charset="77"/>
              </a:rPr>
              <a:t>cardiovascualres</a:t>
            </a:r>
            <a:r>
              <a:rPr lang="es-CO" dirty="0">
                <a:solidFill>
                  <a:srgbClr val="142B48"/>
                </a:solidFill>
                <a:latin typeface="Montserrat" pitchFamily="2" charset="77"/>
              </a:rPr>
              <a:t>.</a:t>
            </a:r>
          </a:p>
        </p:txBody>
      </p:sp>
      <p:sp>
        <p:nvSpPr>
          <p:cNvPr id="8" name="Rectángulo 7">
            <a:extLst>
              <a:ext uri="{FF2B5EF4-FFF2-40B4-BE49-F238E27FC236}">
                <a16:creationId xmlns:a16="http://schemas.microsoft.com/office/drawing/2014/main" id="{AB0022D1-CAAD-D444-BB59-E13C23AA3BBB}"/>
              </a:ext>
            </a:extLst>
          </p:cNvPr>
          <p:cNvSpPr/>
          <p:nvPr/>
        </p:nvSpPr>
        <p:spPr>
          <a:xfrm>
            <a:off x="6193654" y="5590850"/>
            <a:ext cx="5755458" cy="1015663"/>
          </a:xfrm>
          <a:prstGeom prst="rect">
            <a:avLst/>
          </a:prstGeom>
        </p:spPr>
        <p:txBody>
          <a:bodyPr wrap="square">
            <a:spAutoFit/>
          </a:bodyPr>
          <a:lstStyle/>
          <a:p>
            <a:pPr algn="r"/>
            <a:r>
              <a:rPr lang="es-CO" sz="1200" dirty="0">
                <a:solidFill>
                  <a:srgbClr val="142B48"/>
                </a:solidFill>
                <a:latin typeface="Montserrat" pitchFamily="2" charset="77"/>
              </a:rPr>
              <a:t>Nicholls, S. J., Lincoff, A. M., Bash, D., Ballantyne, C. M., Barter, P. J., Davidson, M. H., ... &amp; Pedersen, T. R. (2018). Assessment of omega‐3 carboxylic acids in statin‐treated patients with high levels of triglycerides and low levels of high‐density lipoprotein cholesterol: rationale and design of the STRENGTH trial. </a:t>
            </a:r>
            <a:r>
              <a:rPr lang="es-CO" sz="1200" i="1" dirty="0">
                <a:solidFill>
                  <a:srgbClr val="142B48"/>
                </a:solidFill>
                <a:latin typeface="Montserrat" pitchFamily="2" charset="77"/>
              </a:rPr>
              <a:t>Clinical cardiology</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(10), 1281-1288.</a:t>
            </a:r>
          </a:p>
        </p:txBody>
      </p:sp>
    </p:spTree>
    <p:extLst>
      <p:ext uri="{BB962C8B-B14F-4D97-AF65-F5344CB8AC3E}">
        <p14:creationId xmlns:p14="http://schemas.microsoft.com/office/powerpoint/2010/main" val="3589690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042E6-FF5D-DC44-85FF-DB88F0A0902F}"/>
              </a:ext>
            </a:extLst>
          </p:cNvPr>
          <p:cNvSpPr>
            <a:spLocks noGrp="1"/>
          </p:cNvSpPr>
          <p:nvPr>
            <p:ph type="title"/>
          </p:nvPr>
        </p:nvSpPr>
        <p:spPr>
          <a:xfrm>
            <a:off x="552450" y="0"/>
            <a:ext cx="10515600" cy="1325563"/>
          </a:xfrm>
        </p:spPr>
        <p:txBody>
          <a:bodyPr>
            <a:normAutofit/>
          </a:bodyPr>
          <a:lstStyle/>
          <a:p>
            <a:r>
              <a:rPr lang="es-CO" sz="4400" dirty="0"/>
              <a:t>VOLANESORSEN</a:t>
            </a:r>
          </a:p>
        </p:txBody>
      </p:sp>
      <p:graphicFrame>
        <p:nvGraphicFramePr>
          <p:cNvPr id="3" name="Diagrama 2">
            <a:extLst>
              <a:ext uri="{FF2B5EF4-FFF2-40B4-BE49-F238E27FC236}">
                <a16:creationId xmlns:a16="http://schemas.microsoft.com/office/drawing/2014/main" id="{F2978B94-846A-554B-95DE-FAA64EF0BCE0}"/>
              </a:ext>
            </a:extLst>
          </p:cNvPr>
          <p:cNvGraphicFramePr/>
          <p:nvPr>
            <p:extLst>
              <p:ext uri="{D42A27DB-BD31-4B8C-83A1-F6EECF244321}">
                <p14:modId xmlns:p14="http://schemas.microsoft.com/office/powerpoint/2010/main" val="2781671273"/>
              </p:ext>
            </p:extLst>
          </p:nvPr>
        </p:nvGraphicFramePr>
        <p:xfrm>
          <a:off x="5810250" y="12515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42318A0D-CA9A-D04D-A109-44257779D85A}"/>
              </a:ext>
            </a:extLst>
          </p:cNvPr>
          <p:cNvSpPr/>
          <p:nvPr/>
        </p:nvSpPr>
        <p:spPr>
          <a:xfrm>
            <a:off x="6763952" y="6008301"/>
            <a:ext cx="4572000" cy="400110"/>
          </a:xfrm>
          <a:prstGeom prst="rect">
            <a:avLst/>
          </a:prstGeom>
        </p:spPr>
        <p:txBody>
          <a:bodyPr>
            <a:spAutoFit/>
          </a:bodyPr>
          <a:lstStyle/>
          <a:p>
            <a:pPr algn="r"/>
            <a:r>
              <a:rPr lang="es-CO" sz="1000" dirty="0">
                <a:solidFill>
                  <a:srgbClr val="222222"/>
                </a:solidFill>
                <a:latin typeface="Montserrat" pitchFamily="2" charset="77"/>
              </a:rPr>
              <a:t>Laufs, U., Parhofer, K. G., Ginsberg, H. N., &amp; Hegele, R. A. (2020). Clinical review on triglycerides. European Heart Journal, 41(1), 99-109c.</a:t>
            </a:r>
            <a:endParaRPr lang="es-CO" sz="1000" dirty="0">
              <a:latin typeface="Montserrat" pitchFamily="2" charset="77"/>
            </a:endParaRPr>
          </a:p>
        </p:txBody>
      </p:sp>
    </p:spTree>
    <p:extLst>
      <p:ext uri="{BB962C8B-B14F-4D97-AF65-F5344CB8AC3E}">
        <p14:creationId xmlns:p14="http://schemas.microsoft.com/office/powerpoint/2010/main" val="2820497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8BE40-19FD-F444-82EC-512FE05530FB}"/>
              </a:ext>
            </a:extLst>
          </p:cNvPr>
          <p:cNvSpPr>
            <a:spLocks noGrp="1"/>
          </p:cNvSpPr>
          <p:nvPr>
            <p:ph type="title"/>
          </p:nvPr>
        </p:nvSpPr>
        <p:spPr>
          <a:xfrm>
            <a:off x="509587" y="0"/>
            <a:ext cx="10515600" cy="1325563"/>
          </a:xfrm>
        </p:spPr>
        <p:txBody>
          <a:bodyPr>
            <a:normAutofit/>
          </a:bodyPr>
          <a:lstStyle/>
          <a:p>
            <a:r>
              <a:rPr lang="es-CO" sz="4400" dirty="0"/>
              <a:t>EVINACUMAB </a:t>
            </a:r>
          </a:p>
        </p:txBody>
      </p:sp>
      <p:graphicFrame>
        <p:nvGraphicFramePr>
          <p:cNvPr id="4" name="Marcador de contenido 3">
            <a:extLst>
              <a:ext uri="{FF2B5EF4-FFF2-40B4-BE49-F238E27FC236}">
                <a16:creationId xmlns:a16="http://schemas.microsoft.com/office/drawing/2014/main" id="{7247DD10-F1D9-7146-9851-7C8FC0B00158}"/>
              </a:ext>
            </a:extLst>
          </p:cNvPr>
          <p:cNvGraphicFramePr>
            <a:graphicFrameLocks noGrp="1"/>
          </p:cNvGraphicFramePr>
          <p:nvPr>
            <p:ph idx="1"/>
            <p:extLst>
              <p:ext uri="{D42A27DB-BD31-4B8C-83A1-F6EECF244321}">
                <p14:modId xmlns:p14="http://schemas.microsoft.com/office/powerpoint/2010/main" val="3487845769"/>
              </p:ext>
            </p:extLst>
          </p:nvPr>
        </p:nvGraphicFramePr>
        <p:xfrm>
          <a:off x="5935664" y="1163637"/>
          <a:ext cx="5275263"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FA8DBB13-EA4E-D349-8EA8-43C700C6490E}"/>
              </a:ext>
            </a:extLst>
          </p:cNvPr>
          <p:cNvSpPr/>
          <p:nvPr/>
        </p:nvSpPr>
        <p:spPr>
          <a:xfrm>
            <a:off x="6638927" y="5934044"/>
            <a:ext cx="4572000" cy="646331"/>
          </a:xfrm>
          <a:prstGeom prst="rect">
            <a:avLst/>
          </a:prstGeom>
        </p:spPr>
        <p:txBody>
          <a:bodyPr>
            <a:spAutoFit/>
          </a:bodyPr>
          <a:lstStyle/>
          <a:p>
            <a:pPr algn="r"/>
            <a:r>
              <a:rPr lang="es-CO" sz="1200" dirty="0">
                <a:solidFill>
                  <a:srgbClr val="142B48"/>
                </a:solidFill>
                <a:latin typeface="Montserrat" pitchFamily="2" charset="77"/>
              </a:rPr>
              <a:t>Laufs, U., Parhofer, K. G., Ginsberg, H. N., &amp; Hegele, R. A. (2020). Clinical review on triglycerides. </a:t>
            </a:r>
            <a:r>
              <a:rPr lang="es-CO" sz="1200" i="1" dirty="0">
                <a:solidFill>
                  <a:srgbClr val="142B48"/>
                </a:solidFill>
                <a:latin typeface="Montserrat" pitchFamily="2" charset="77"/>
              </a:rPr>
              <a:t>European Heart Journal</a:t>
            </a:r>
            <a:r>
              <a:rPr lang="es-CO" sz="1200" dirty="0">
                <a:solidFill>
                  <a:srgbClr val="142B48"/>
                </a:solidFill>
                <a:latin typeface="Montserrat" pitchFamily="2" charset="77"/>
              </a:rPr>
              <a:t>, </a:t>
            </a:r>
            <a:r>
              <a:rPr lang="es-CO" sz="1200" i="1" dirty="0">
                <a:solidFill>
                  <a:srgbClr val="142B48"/>
                </a:solidFill>
                <a:latin typeface="Montserrat" pitchFamily="2" charset="77"/>
              </a:rPr>
              <a:t>41</a:t>
            </a:r>
            <a:r>
              <a:rPr lang="es-CO" sz="1200" dirty="0">
                <a:solidFill>
                  <a:srgbClr val="142B48"/>
                </a:solidFill>
                <a:latin typeface="Montserrat" pitchFamily="2" charset="77"/>
              </a:rPr>
              <a:t>(1), 99-109c.</a:t>
            </a:r>
          </a:p>
        </p:txBody>
      </p:sp>
    </p:spTree>
    <p:extLst>
      <p:ext uri="{BB962C8B-B14F-4D97-AF65-F5344CB8AC3E}">
        <p14:creationId xmlns:p14="http://schemas.microsoft.com/office/powerpoint/2010/main" val="3396407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883DE-5BC6-4140-B9CB-110B6E7C32FD}"/>
              </a:ext>
            </a:extLst>
          </p:cNvPr>
          <p:cNvSpPr>
            <a:spLocks noGrp="1"/>
          </p:cNvSpPr>
          <p:nvPr>
            <p:ph type="title"/>
          </p:nvPr>
        </p:nvSpPr>
        <p:spPr>
          <a:xfrm>
            <a:off x="2152650" y="2551110"/>
            <a:ext cx="7886700" cy="877890"/>
          </a:xfrm>
        </p:spPr>
        <p:txBody>
          <a:bodyPr>
            <a:normAutofit/>
          </a:bodyPr>
          <a:lstStyle/>
          <a:p>
            <a:pPr algn="ctr"/>
            <a:r>
              <a:rPr lang="es-CO" sz="5400" dirty="0"/>
              <a:t>¿A QUIÉN?</a:t>
            </a:r>
          </a:p>
        </p:txBody>
      </p:sp>
    </p:spTree>
    <p:extLst>
      <p:ext uri="{BB962C8B-B14F-4D97-AF65-F5344CB8AC3E}">
        <p14:creationId xmlns:p14="http://schemas.microsoft.com/office/powerpoint/2010/main" val="58185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B6CF9-E646-F445-9E7A-50BCEB93B2FE}"/>
              </a:ext>
            </a:extLst>
          </p:cNvPr>
          <p:cNvSpPr>
            <a:spLocks noGrp="1"/>
          </p:cNvSpPr>
          <p:nvPr>
            <p:ph type="title"/>
          </p:nvPr>
        </p:nvSpPr>
        <p:spPr>
          <a:xfrm>
            <a:off x="581026" y="128589"/>
            <a:ext cx="7886700" cy="1325563"/>
          </a:xfrm>
        </p:spPr>
        <p:txBody>
          <a:bodyPr>
            <a:normAutofit/>
          </a:bodyPr>
          <a:lstStyle/>
          <a:p>
            <a:r>
              <a:rPr lang="es-CO" sz="4400" dirty="0"/>
              <a:t>RECOMENDACIONES </a:t>
            </a:r>
          </a:p>
        </p:txBody>
      </p:sp>
      <p:pic>
        <p:nvPicPr>
          <p:cNvPr id="5" name="Marcador de contenido 4">
            <a:extLst>
              <a:ext uri="{FF2B5EF4-FFF2-40B4-BE49-F238E27FC236}">
                <a16:creationId xmlns:a16="http://schemas.microsoft.com/office/drawing/2014/main" id="{A3BD7A37-F480-424E-BDAF-533C65A242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7072" y="1193007"/>
            <a:ext cx="6643902" cy="4471986"/>
          </a:xfrm>
        </p:spPr>
      </p:pic>
      <p:sp>
        <p:nvSpPr>
          <p:cNvPr id="3" name="Rectángulo 2">
            <a:extLst>
              <a:ext uri="{FF2B5EF4-FFF2-40B4-BE49-F238E27FC236}">
                <a16:creationId xmlns:a16="http://schemas.microsoft.com/office/drawing/2014/main" id="{88D856D7-40A4-B84E-AB0A-054C020BD3C8}"/>
              </a:ext>
            </a:extLst>
          </p:cNvPr>
          <p:cNvSpPr/>
          <p:nvPr/>
        </p:nvSpPr>
        <p:spPr>
          <a:xfrm>
            <a:off x="4475306" y="5842337"/>
            <a:ext cx="7627434" cy="1015663"/>
          </a:xfrm>
          <a:prstGeom prst="rect">
            <a:avLst/>
          </a:prstGeom>
        </p:spPr>
        <p:txBody>
          <a:bodyPr wrap="square">
            <a:spAutoFit/>
          </a:bodyPr>
          <a:lstStyle/>
          <a:p>
            <a:pPr algn="r"/>
            <a:r>
              <a:rPr lang="es-CO" sz="1200" dirty="0">
                <a:solidFill>
                  <a:srgbClr val="152B48"/>
                </a:solidFill>
                <a:latin typeface="Montserrat" pitchFamily="2" charset="77"/>
              </a:rPr>
              <a:t>Mach, F., Baigent, C., Catapano, A. L., Koskinas, K. C., Casula, M., Badimon, L., ... &amp; Graham, I. M. (2020). 2019 ESC/EAS Guidelines for the management of dyslipidaemias: lipid modification to reduce cardiovascular risk: The Task Force for the management of dyslipidaemias of the European Society of Cardiology (ESC) and European Atherosclerosis Society (EAS). </a:t>
            </a:r>
            <a:r>
              <a:rPr lang="es-CO" sz="1200" i="1" dirty="0">
                <a:solidFill>
                  <a:srgbClr val="152B48"/>
                </a:solidFill>
                <a:latin typeface="Montserrat" pitchFamily="2" charset="77"/>
              </a:rPr>
              <a:t>European heart journal</a:t>
            </a:r>
            <a:r>
              <a:rPr lang="es-CO" sz="1200" dirty="0">
                <a:solidFill>
                  <a:srgbClr val="152B48"/>
                </a:solidFill>
                <a:latin typeface="Montserrat" pitchFamily="2" charset="77"/>
              </a:rPr>
              <a:t>, </a:t>
            </a:r>
            <a:r>
              <a:rPr lang="es-CO" sz="1200" i="1" dirty="0">
                <a:solidFill>
                  <a:srgbClr val="152B48"/>
                </a:solidFill>
                <a:latin typeface="Montserrat" pitchFamily="2" charset="77"/>
              </a:rPr>
              <a:t>41</a:t>
            </a:r>
            <a:r>
              <a:rPr lang="es-CO" sz="1200" dirty="0">
                <a:solidFill>
                  <a:srgbClr val="152B48"/>
                </a:solidFill>
                <a:latin typeface="Montserrat" pitchFamily="2" charset="77"/>
              </a:rPr>
              <a:t>(1), 111-188.</a:t>
            </a:r>
          </a:p>
        </p:txBody>
      </p:sp>
    </p:spTree>
    <p:extLst>
      <p:ext uri="{BB962C8B-B14F-4D97-AF65-F5344CB8AC3E}">
        <p14:creationId xmlns:p14="http://schemas.microsoft.com/office/powerpoint/2010/main" val="1269710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B5255B7-394F-DC45-86E8-596A2C87B81A}"/>
              </a:ext>
            </a:extLst>
          </p:cNvPr>
          <p:cNvGraphicFramePr/>
          <p:nvPr>
            <p:extLst>
              <p:ext uri="{D42A27DB-BD31-4B8C-83A1-F6EECF244321}">
                <p14:modId xmlns:p14="http://schemas.microsoft.com/office/powerpoint/2010/main" val="1156689702"/>
              </p:ext>
            </p:extLst>
          </p:nvPr>
        </p:nvGraphicFramePr>
        <p:xfrm>
          <a:off x="5454133" y="219456"/>
          <a:ext cx="6035040" cy="641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285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CBBBA02-FA29-DE45-A35A-A89395869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340" y="768020"/>
            <a:ext cx="8811661" cy="2951174"/>
          </a:xfrm>
          <a:prstGeom prst="rect">
            <a:avLst/>
          </a:prstGeom>
        </p:spPr>
      </p:pic>
      <p:sp>
        <p:nvSpPr>
          <p:cNvPr id="4" name="CuadroTexto 3">
            <a:extLst>
              <a:ext uri="{FF2B5EF4-FFF2-40B4-BE49-F238E27FC236}">
                <a16:creationId xmlns:a16="http://schemas.microsoft.com/office/drawing/2014/main" id="{D11CB8F5-FD0A-1F41-9E35-9EB1C5BDBC37}"/>
              </a:ext>
            </a:extLst>
          </p:cNvPr>
          <p:cNvSpPr txBox="1"/>
          <p:nvPr/>
        </p:nvSpPr>
        <p:spPr>
          <a:xfrm>
            <a:off x="6510338" y="6089980"/>
            <a:ext cx="3871912" cy="553998"/>
          </a:xfrm>
          <a:prstGeom prst="rect">
            <a:avLst/>
          </a:prstGeom>
          <a:noFill/>
        </p:spPr>
        <p:txBody>
          <a:bodyPr wrap="square" rtlCol="0">
            <a:spAutoFit/>
          </a:bodyPr>
          <a:lstStyle/>
          <a:p>
            <a:pPr algn="r"/>
            <a:r>
              <a:rPr lang="es-CO" sz="1000" dirty="0">
                <a:solidFill>
                  <a:srgbClr val="323F4F"/>
                </a:solidFill>
                <a:latin typeface="Montserrat" pitchFamily="2" charset="77"/>
              </a:rPr>
              <a:t>Recomendaciones del panel de expertos sobre la fisiopatología, diagnóstico y tratamiendo de la dislipidemia en la población adulta, ACE,SCC:2020</a:t>
            </a:r>
          </a:p>
        </p:txBody>
      </p:sp>
    </p:spTree>
    <p:extLst>
      <p:ext uri="{BB962C8B-B14F-4D97-AF65-F5344CB8AC3E}">
        <p14:creationId xmlns:p14="http://schemas.microsoft.com/office/powerpoint/2010/main" val="1271869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6CE04347-4DBF-3348-8897-A362843C937A}"/>
              </a:ext>
            </a:extLst>
          </p:cNvPr>
          <p:cNvGraphicFramePr/>
          <p:nvPr>
            <p:extLst>
              <p:ext uri="{D42A27DB-BD31-4B8C-83A1-F6EECF244321}">
                <p14:modId xmlns:p14="http://schemas.microsoft.com/office/powerpoint/2010/main" val="3795701075"/>
              </p:ext>
            </p:extLst>
          </p:nvPr>
        </p:nvGraphicFramePr>
        <p:xfrm>
          <a:off x="4865809" y="1200150"/>
          <a:ext cx="7178554" cy="4769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781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62A0D19-5FB9-064F-B912-A58C1F53B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64" y="284351"/>
            <a:ext cx="4814937" cy="6087875"/>
          </a:xfrm>
          <a:prstGeom prst="rect">
            <a:avLst/>
          </a:prstGeom>
        </p:spPr>
      </p:pic>
    </p:spTree>
    <p:extLst>
      <p:ext uri="{BB962C8B-B14F-4D97-AF65-F5344CB8AC3E}">
        <p14:creationId xmlns:p14="http://schemas.microsoft.com/office/powerpoint/2010/main" val="257846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175" y="465139"/>
            <a:ext cx="10515600" cy="1325563"/>
          </a:xfrm>
        </p:spPr>
        <p:txBody>
          <a:bodyPr>
            <a:noAutofit/>
          </a:bodyPr>
          <a:lstStyle/>
          <a:p>
            <a:r>
              <a:rPr lang="es-ES" sz="4400" dirty="0"/>
              <a:t>¿EN QUIÉN SOSPECHAR UNA HIPERTRIGLICERIDEMIA FAMILIAR?  </a:t>
            </a:r>
          </a:p>
        </p:txBody>
      </p:sp>
      <p:graphicFrame>
        <p:nvGraphicFramePr>
          <p:cNvPr id="4" name="Marcador de contenido 3">
            <a:extLst>
              <a:ext uri="{FF2B5EF4-FFF2-40B4-BE49-F238E27FC236}">
                <a16:creationId xmlns:a16="http://schemas.microsoft.com/office/drawing/2014/main" id="{8A7BCF6A-1F5D-A944-8642-587E98A773F2}"/>
              </a:ext>
            </a:extLst>
          </p:cNvPr>
          <p:cNvGraphicFramePr>
            <a:graphicFrameLocks noGrp="1"/>
          </p:cNvGraphicFramePr>
          <p:nvPr>
            <p:ph idx="1"/>
            <p:extLst>
              <p:ext uri="{D42A27DB-BD31-4B8C-83A1-F6EECF244321}">
                <p14:modId xmlns:p14="http://schemas.microsoft.com/office/powerpoint/2010/main" val="239055382"/>
              </p:ext>
            </p:extLst>
          </p:nvPr>
        </p:nvGraphicFramePr>
        <p:xfrm>
          <a:off x="6725867" y="1500187"/>
          <a:ext cx="4970833" cy="489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906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6B9411C-3D0E-F94C-B8B1-28F67F5B068E}"/>
              </a:ext>
            </a:extLst>
          </p:cNvPr>
          <p:cNvSpPr txBox="1">
            <a:spLocks/>
          </p:cNvSpPr>
          <p:nvPr/>
        </p:nvSpPr>
        <p:spPr>
          <a:xfrm>
            <a:off x="2972963" y="2438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CO" sz="5400" b="1" dirty="0">
                <a:solidFill>
                  <a:srgbClr val="323F4F"/>
                </a:solidFill>
                <a:latin typeface="Montserrat" pitchFamily="2" charset="77"/>
              </a:rPr>
              <a:t>MUCHAS GRACIAS </a:t>
            </a:r>
          </a:p>
        </p:txBody>
      </p:sp>
    </p:spTree>
    <p:extLst>
      <p:ext uri="{BB962C8B-B14F-4D97-AF65-F5344CB8AC3E}">
        <p14:creationId xmlns:p14="http://schemas.microsoft.com/office/powerpoint/2010/main" val="322474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27843D7-868C-7C47-A813-8DFC03477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518" y="692382"/>
            <a:ext cx="4293186" cy="5473236"/>
          </a:xfrm>
          <a:prstGeom prst="rect">
            <a:avLst/>
          </a:prstGeom>
        </p:spPr>
      </p:pic>
      <p:sp>
        <p:nvSpPr>
          <p:cNvPr id="11" name="CuadroTexto 10">
            <a:extLst>
              <a:ext uri="{FF2B5EF4-FFF2-40B4-BE49-F238E27FC236}">
                <a16:creationId xmlns:a16="http://schemas.microsoft.com/office/drawing/2014/main" id="{3A8ACA58-E273-6E40-A135-6697A19A9961}"/>
              </a:ext>
            </a:extLst>
          </p:cNvPr>
          <p:cNvSpPr txBox="1"/>
          <p:nvPr/>
        </p:nvSpPr>
        <p:spPr>
          <a:xfrm>
            <a:off x="2513239" y="1901335"/>
            <a:ext cx="3442245" cy="954107"/>
          </a:xfrm>
          <a:prstGeom prst="rect">
            <a:avLst/>
          </a:prstGeom>
          <a:noFill/>
        </p:spPr>
        <p:txBody>
          <a:bodyPr wrap="square" rtlCol="0">
            <a:spAutoFit/>
          </a:bodyPr>
          <a:lstStyle/>
          <a:p>
            <a:r>
              <a:rPr lang="es-CO" sz="2800" b="1" dirty="0">
                <a:solidFill>
                  <a:srgbClr val="323F4F"/>
                </a:solidFill>
                <a:latin typeface="Montserrat" pitchFamily="2" charset="77"/>
              </a:rPr>
              <a:t>Criterios Simon Broome </a:t>
            </a:r>
          </a:p>
        </p:txBody>
      </p:sp>
    </p:spTree>
    <p:extLst>
      <p:ext uri="{BB962C8B-B14F-4D97-AF65-F5344CB8AC3E}">
        <p14:creationId xmlns:p14="http://schemas.microsoft.com/office/powerpoint/2010/main" val="121865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696B2F-C243-C848-9E4E-14A4C20263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50712" y="3429000"/>
            <a:ext cx="4274291" cy="3200400"/>
          </a:xfrm>
          <a:prstGeom prst="rect">
            <a:avLst/>
          </a:prstGeom>
        </p:spPr>
      </p:pic>
      <p:pic>
        <p:nvPicPr>
          <p:cNvPr id="5" name="Imagen 4">
            <a:extLst>
              <a:ext uri="{FF2B5EF4-FFF2-40B4-BE49-F238E27FC236}">
                <a16:creationId xmlns:a16="http://schemas.microsoft.com/office/drawing/2014/main" id="{A4BD254C-82D2-1848-9340-CD714F808A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50712" y="1384749"/>
            <a:ext cx="4488713" cy="2030301"/>
          </a:xfrm>
          <a:prstGeom prst="rect">
            <a:avLst/>
          </a:prstGeom>
        </p:spPr>
      </p:pic>
      <p:pic>
        <p:nvPicPr>
          <p:cNvPr id="7" name="Imagen 6">
            <a:extLst>
              <a:ext uri="{FF2B5EF4-FFF2-40B4-BE49-F238E27FC236}">
                <a16:creationId xmlns:a16="http://schemas.microsoft.com/office/drawing/2014/main" id="{5C3523A2-1F2C-5B4B-8D8B-CDD601CB8EB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50712" y="669209"/>
            <a:ext cx="4189671" cy="1403176"/>
          </a:xfrm>
          <a:prstGeom prst="rect">
            <a:avLst/>
          </a:prstGeom>
        </p:spPr>
      </p:pic>
      <p:sp>
        <p:nvSpPr>
          <p:cNvPr id="12" name="CuadroTexto 11">
            <a:extLst>
              <a:ext uri="{FF2B5EF4-FFF2-40B4-BE49-F238E27FC236}">
                <a16:creationId xmlns:a16="http://schemas.microsoft.com/office/drawing/2014/main" id="{6EB7A735-66DC-DD4C-80BD-47D40D9D093C}"/>
              </a:ext>
            </a:extLst>
          </p:cNvPr>
          <p:cNvSpPr txBox="1"/>
          <p:nvPr/>
        </p:nvSpPr>
        <p:spPr>
          <a:xfrm>
            <a:off x="2345015" y="2152853"/>
            <a:ext cx="3409908" cy="523220"/>
          </a:xfrm>
          <a:prstGeom prst="rect">
            <a:avLst/>
          </a:prstGeom>
          <a:noFill/>
        </p:spPr>
        <p:txBody>
          <a:bodyPr wrap="none" rtlCol="0">
            <a:spAutoFit/>
          </a:bodyPr>
          <a:lstStyle/>
          <a:p>
            <a:pPr lvl="1"/>
            <a:r>
              <a:rPr lang="es-CO" sz="2800" b="1" dirty="0">
                <a:solidFill>
                  <a:srgbClr val="323F4F"/>
                </a:solidFill>
                <a:latin typeface="Montserrat" pitchFamily="2" charset="77"/>
              </a:rPr>
              <a:t>Criterios DLCN</a:t>
            </a:r>
          </a:p>
        </p:txBody>
      </p:sp>
    </p:spTree>
    <p:extLst>
      <p:ext uri="{BB962C8B-B14F-4D97-AF65-F5344CB8AC3E}">
        <p14:creationId xmlns:p14="http://schemas.microsoft.com/office/powerpoint/2010/main" val="2651789829"/>
      </p:ext>
    </p:extLst>
  </p:cSld>
  <p:clrMapOvr>
    <a:masterClrMapping/>
  </p:clrMapOvr>
</p:sld>
</file>

<file path=ppt/theme/theme1.xml><?xml version="1.0" encoding="utf-8"?>
<a:theme xmlns:a="http://schemas.openxmlformats.org/drawingml/2006/main" name="DIAPOSITIVAS_F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DIAPOSITIVAS_FR (1)</Template>
  <TotalTime>8790</TotalTime>
  <Words>15628</Words>
  <Application>Microsoft Office PowerPoint</Application>
  <PresentationFormat>Widescreen</PresentationFormat>
  <Paragraphs>990</Paragraphs>
  <Slides>70</Slides>
  <Notes>68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Montserrat</vt:lpstr>
      <vt:lpstr>Roboto</vt:lpstr>
      <vt:lpstr>Wingdings</vt:lpstr>
      <vt:lpstr>DIAPOSITIVAS_FR (1)</vt:lpstr>
      <vt:lpstr>HIPERTRIGLICERIDEMIA ¿CÓMO Y CUÁNDO TRATARLA? </vt:lpstr>
      <vt:lpstr>¿POR QUÉ HABLAR DE ESTE TEMA? </vt:lpstr>
      <vt:lpstr>PREVALENCIA </vt:lpstr>
      <vt:lpstr>FISIOPATOLOGÍA</vt:lpstr>
      <vt:lpstr>CAUSAS SECUNDARIAS</vt:lpstr>
      <vt:lpstr>CAUSAS PRIMARIAS</vt:lpstr>
      <vt:lpstr>¿EN QUIÉN SOSPECHAR UNA HIPERTRIGLICERIDEMIA FAMILIAR?  </vt:lpstr>
      <vt:lpstr>PowerPoint Presentation</vt:lpstr>
      <vt:lpstr>PowerPoint Presentation</vt:lpstr>
      <vt:lpstr>¿RIESGO CARDIOVASCULAR?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RIESGO DE PANCREATITIS  </vt:lpstr>
      <vt:lpstr>PowerPoint Presentation</vt:lpstr>
      <vt:lpstr>PowerPoint Presentation</vt:lpstr>
      <vt:lpstr>PowerPoint Presentation</vt:lpstr>
      <vt:lpstr>PowerPoint Presentation</vt:lpstr>
      <vt:lpstr>DIAGNÓSTICO</vt:lpstr>
      <vt:lpstr>¿EN AYUNAS?</vt:lpstr>
      <vt:lpstr>PowerPoint Presentation</vt:lpstr>
      <vt:lpstr>EN AYUNAS</vt:lpstr>
      <vt:lpstr>¿CÓMO TRATARLOS?</vt:lpstr>
      <vt:lpstr>CAMBIOS EN EL ESTILO DE VIDA</vt:lpstr>
      <vt:lpstr>OBJETIVOS EN EL TRATAMIENTO</vt:lpstr>
      <vt:lpstr>MEDIDAS NO FARMACOLÓGICAS</vt:lpstr>
      <vt:lpstr>ESTATINAS</vt:lpstr>
      <vt:lpstr>PowerPoint Presentation</vt:lpstr>
      <vt:lpstr>FIBRATOS </vt:lpstr>
      <vt:lpstr>IMPACTO RIESGO CARDIOVASCULAR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OMEGA 3  </vt:lpstr>
      <vt:lpstr>EFECTO CARDIOVASCULAR </vt:lpstr>
      <vt:lpstr>PowerPoint Presentation</vt:lpstr>
      <vt:lpstr>PowerPoint Presentation</vt:lpstr>
      <vt:lpstr>VOLANESORSEN</vt:lpstr>
      <vt:lpstr>EVINACUMAB </vt:lpstr>
      <vt:lpstr>¿A QUIÉN?</vt:lpstr>
      <vt:lpstr>RECOMENDACIONES </vt:lpstr>
      <vt:lpstr>PowerPoint Presentation</vt:lpstr>
      <vt:lpstr>PowerPoint Presentation</vt:lpstr>
      <vt:lpstr>PowerPoint Presentation</vt:lpstr>
      <vt:lpstr>PowerPoint Presentation</vt:lpstr>
      <vt:lpstr>PowerPoint Presentation</vt:lpstr>
    </vt:vector>
  </TitlesOfParts>
  <Company>Hospital Marco Fidel Suarez de Bello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HIPERTRIGLICERIDEMIA ¿ COMO Y CUANDO TRATARLO? </dc:title>
  <dc:creator>Luis Carlos             Escorcia Velásquez</dc:creator>
  <cp:lastModifiedBy>ana.cardonaga@outlook.es</cp:lastModifiedBy>
  <cp:revision>183</cp:revision>
  <cp:lastPrinted>2020-09-15T07:22:22Z</cp:lastPrinted>
  <dcterms:created xsi:type="dcterms:W3CDTF">2020-09-09T20:40:16Z</dcterms:created>
  <dcterms:modified xsi:type="dcterms:W3CDTF">2022-09-13T18:56:44Z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1316662</vt:lpwstr>
  </property>
  <property fmtid="{D5CDD505-2E9C-101B-9397-08002B2CF9AE}" name="NXPowerLiteSettings" pid="3">
    <vt:lpwstr>F7000400038000</vt:lpwstr>
  </property>
  <property fmtid="{D5CDD505-2E9C-101B-9397-08002B2CF9AE}" name="NXPowerLiteVersion" pid="4">
    <vt:lpwstr>S9.2.0</vt:lpwstr>
  </property>
</Properties>
</file>