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presentationml.notesSlide+xml" PartName="/ppt/notesSlides/notesSlide23.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8" r:id="rId2"/>
    <p:sldId id="352" r:id="rId3"/>
    <p:sldId id="261" r:id="rId4"/>
    <p:sldId id="353" r:id="rId5"/>
    <p:sldId id="259" r:id="rId6"/>
    <p:sldId id="402" r:id="rId7"/>
    <p:sldId id="390" r:id="rId8"/>
    <p:sldId id="350" r:id="rId9"/>
    <p:sldId id="354" r:id="rId10"/>
    <p:sldId id="384" r:id="rId11"/>
    <p:sldId id="264" r:id="rId12"/>
    <p:sldId id="1206" r:id="rId13"/>
    <p:sldId id="416" r:id="rId14"/>
    <p:sldId id="1207" r:id="rId15"/>
    <p:sldId id="1208" r:id="rId16"/>
    <p:sldId id="265" r:id="rId17"/>
    <p:sldId id="1205" r:id="rId18"/>
    <p:sldId id="355" r:id="rId19"/>
    <p:sldId id="351" r:id="rId20"/>
    <p:sldId id="385" r:id="rId21"/>
    <p:sldId id="268" r:id="rId22"/>
    <p:sldId id="270" r:id="rId23"/>
    <p:sldId id="323" r:id="rId24"/>
    <p:sldId id="324" r:id="rId25"/>
    <p:sldId id="266" r:id="rId26"/>
    <p:sldId id="1209" r:id="rId27"/>
    <p:sldId id="296" r:id="rId28"/>
    <p:sldId id="1214" r:id="rId29"/>
    <p:sldId id="1211" r:id="rId30"/>
    <p:sldId id="1215" r:id="rId31"/>
    <p:sldId id="1212" r:id="rId32"/>
    <p:sldId id="1213" r:id="rId33"/>
    <p:sldId id="1216" r:id="rId34"/>
    <p:sldId id="290" r:id="rId35"/>
    <p:sldId id="291" r:id="rId36"/>
    <p:sldId id="362" r:id="rId37"/>
    <p:sldId id="1217" r:id="rId38"/>
    <p:sldId id="1218" r:id="rId39"/>
    <p:sldId id="322" r:id="rId40"/>
    <p:sldId id="1219" r:id="rId41"/>
    <p:sldId id="1220" r:id="rId42"/>
    <p:sldId id="1221" r:id="rId43"/>
    <p:sldId id="1222" r:id="rId44"/>
    <p:sldId id="317" r:id="rId45"/>
    <p:sldId id="1224" r:id="rId46"/>
    <p:sldId id="429" r:id="rId47"/>
    <p:sldId id="1223" r:id="rId48"/>
    <p:sldId id="1225" r:id="rId49"/>
    <p:sldId id="325" r:id="rId50"/>
    <p:sldId id="326" r:id="rId51"/>
    <p:sldId id="329" r:id="rId52"/>
    <p:sldId id="1226" r:id="rId53"/>
    <p:sldId id="1227" r:id="rId54"/>
    <p:sldId id="330" r:id="rId55"/>
    <p:sldId id="1228" r:id="rId56"/>
    <p:sldId id="336" r:id="rId57"/>
    <p:sldId id="337" r:id="rId58"/>
    <p:sldId id="451" r:id="rId59"/>
    <p:sldId id="1229" r:id="rId6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4" autoAdjust="0"/>
    <p:restoredTop sz="84436"/>
  </p:normalViewPr>
  <p:slideViewPr>
    <p:cSldViewPr snapToGrid="0" showGuides="1">
      <p:cViewPr varScale="1">
        <p:scale>
          <a:sx n="57" d="100"/>
          <a:sy n="57" d="100"/>
        </p:scale>
        <p:origin x="8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1373085804498627E-2"/>
          <c:y val="5.335552823723464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52B48"/>
              </a:solidFill>
              <a:latin typeface="Montserrat" pitchFamily="2" charset="77"/>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Causa de dolor torácico agudo</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21-C244-87FD-543BDF650C16}"/>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21-C244-87FD-543BDF650C16}"/>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2921-C244-87FD-543BDF650C16}"/>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21-C244-87FD-543BDF650C16}"/>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2921-C244-87FD-543BDF650C16}"/>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ontserrat" pitchFamily="2" charset="77"/>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Hoja1!$A$2:$A$6</c:f>
              <c:strCache>
                <c:ptCount val="5"/>
                <c:pt idx="0">
                  <c:v>IAM-ST</c:v>
                </c:pt>
                <c:pt idx="1">
                  <c:v>IAM-no ST</c:v>
                </c:pt>
                <c:pt idx="2">
                  <c:v>Angina inestable</c:v>
                </c:pt>
                <c:pt idx="3">
                  <c:v>Otras causas cardiacas</c:v>
                </c:pt>
                <c:pt idx="4">
                  <c:v>Causa no cardiaca</c:v>
                </c:pt>
              </c:strCache>
            </c:strRef>
          </c:cat>
          <c:val>
            <c:numRef>
              <c:f>Hoja1!$B$2:$B$6</c:f>
              <c:numCache>
                <c:formatCode>0%</c:formatCode>
                <c:ptCount val="5"/>
                <c:pt idx="0">
                  <c:v>0.05</c:v>
                </c:pt>
                <c:pt idx="1">
                  <c:v>0.2</c:v>
                </c:pt>
                <c:pt idx="2">
                  <c:v>0.15</c:v>
                </c:pt>
                <c:pt idx="3">
                  <c:v>0.1</c:v>
                </c:pt>
                <c:pt idx="4">
                  <c:v>0.5</c:v>
                </c:pt>
              </c:numCache>
            </c:numRef>
          </c:val>
          <c:extLst>
            <c:ext xmlns:c16="http://schemas.microsoft.com/office/drawing/2014/chart" uri="{C3380CC4-5D6E-409C-BE32-E72D297353CC}">
              <c16:uniqueId val="{0000000A-2921-C244-87FD-543BDF650C16}"/>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D5CEC-41B4-FC4F-BC0D-E771EB2D3E98}"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s-ES"/>
        </a:p>
      </dgm:t>
    </dgm:pt>
    <dgm:pt modelId="{AF35A928-6267-BF41-95F9-5DA00497C536}">
      <dgm:prSet phldrT="[Texto]"/>
      <dgm:spPr>
        <a:solidFill>
          <a:srgbClr val="152B48"/>
        </a:solidFill>
      </dgm:spPr>
      <dgm:t>
        <a:bodyPr/>
        <a:lstStyle/>
        <a:p>
          <a:r>
            <a:rPr lang="es-ES" dirty="0">
              <a:latin typeface="Montserrat" pitchFamily="2" charset="77"/>
            </a:rPr>
            <a:t>10% de consultas por urgencias.</a:t>
          </a:r>
        </a:p>
      </dgm:t>
    </dgm:pt>
    <dgm:pt modelId="{A4E220EA-D533-944F-81F8-421E2E5CEFCD}" type="parTrans" cxnId="{8FABFE21-5ED6-9343-BA4C-9666F1871950}">
      <dgm:prSet/>
      <dgm:spPr/>
      <dgm:t>
        <a:bodyPr/>
        <a:lstStyle/>
        <a:p>
          <a:endParaRPr lang="es-ES">
            <a:latin typeface="Montserrat" pitchFamily="2" charset="77"/>
          </a:endParaRPr>
        </a:p>
      </dgm:t>
    </dgm:pt>
    <dgm:pt modelId="{35DE1AF3-3060-FC4C-B42C-FCF2B339AACF}" type="sibTrans" cxnId="{8FABFE21-5ED6-9343-BA4C-9666F1871950}">
      <dgm:prSet/>
      <dgm:spPr>
        <a:ln>
          <a:solidFill>
            <a:srgbClr val="00AAA7"/>
          </a:solidFill>
        </a:ln>
      </dgm:spPr>
      <dgm:t>
        <a:bodyPr/>
        <a:lstStyle/>
        <a:p>
          <a:endParaRPr lang="es-ES">
            <a:latin typeface="Montserrat" pitchFamily="2" charset="77"/>
          </a:endParaRPr>
        </a:p>
      </dgm:t>
    </dgm:pt>
    <dgm:pt modelId="{AA2DCA11-842D-104D-A2DB-9A9ED5ECE4E4}">
      <dgm:prSet phldrT="[Texto]"/>
      <dgm:spPr>
        <a:solidFill>
          <a:srgbClr val="152B48"/>
        </a:solidFill>
      </dgm:spPr>
      <dgm:t>
        <a:bodyPr/>
        <a:lstStyle/>
        <a:p>
          <a:r>
            <a:rPr lang="es-ES" dirty="0">
              <a:latin typeface="Montserrat" pitchFamily="2" charset="77"/>
            </a:rPr>
            <a:t>10 al 15% son SCA.</a:t>
          </a:r>
        </a:p>
      </dgm:t>
    </dgm:pt>
    <dgm:pt modelId="{BD658E87-2F98-3B48-91A1-05DC277CB49E}" type="parTrans" cxnId="{5D36EBD2-FBF7-6A43-998F-791E8DC7EF3F}">
      <dgm:prSet/>
      <dgm:spPr/>
      <dgm:t>
        <a:bodyPr/>
        <a:lstStyle/>
        <a:p>
          <a:endParaRPr lang="es-ES">
            <a:latin typeface="Montserrat" pitchFamily="2" charset="77"/>
          </a:endParaRPr>
        </a:p>
      </dgm:t>
    </dgm:pt>
    <dgm:pt modelId="{27E17876-3CED-1C42-82F9-3EF839650E7A}" type="sibTrans" cxnId="{5D36EBD2-FBF7-6A43-998F-791E8DC7EF3F}">
      <dgm:prSet/>
      <dgm:spPr>
        <a:ln>
          <a:solidFill>
            <a:srgbClr val="00AAA7"/>
          </a:solidFill>
        </a:ln>
      </dgm:spPr>
      <dgm:t>
        <a:bodyPr/>
        <a:lstStyle/>
        <a:p>
          <a:endParaRPr lang="es-ES">
            <a:latin typeface="Montserrat" pitchFamily="2" charset="77"/>
          </a:endParaRPr>
        </a:p>
      </dgm:t>
    </dgm:pt>
    <dgm:pt modelId="{D5643909-330C-524D-ACFA-497B6AB55565}">
      <dgm:prSet phldrT="[Texto]"/>
      <dgm:spPr>
        <a:solidFill>
          <a:srgbClr val="152B48"/>
        </a:solidFill>
      </dgm:spPr>
      <dgm:t>
        <a:bodyPr/>
        <a:lstStyle/>
        <a:p>
          <a:r>
            <a:rPr lang="es-ES" dirty="0">
              <a:latin typeface="Montserrat" pitchFamily="2" charset="77"/>
            </a:rPr>
            <a:t>1/3 de los SCA son IAM.</a:t>
          </a:r>
        </a:p>
      </dgm:t>
    </dgm:pt>
    <dgm:pt modelId="{97E589E9-DED6-7E49-BE68-E93AEA017F5A}" type="parTrans" cxnId="{84B94A35-E657-454A-9D95-99110C09D78E}">
      <dgm:prSet/>
      <dgm:spPr/>
      <dgm:t>
        <a:bodyPr/>
        <a:lstStyle/>
        <a:p>
          <a:endParaRPr lang="es-ES">
            <a:latin typeface="Montserrat" pitchFamily="2" charset="77"/>
          </a:endParaRPr>
        </a:p>
      </dgm:t>
    </dgm:pt>
    <dgm:pt modelId="{9F06123D-C97A-EB4D-A44B-285ECC0B7F83}" type="sibTrans" cxnId="{84B94A35-E657-454A-9D95-99110C09D78E}">
      <dgm:prSet/>
      <dgm:spPr/>
      <dgm:t>
        <a:bodyPr/>
        <a:lstStyle/>
        <a:p>
          <a:endParaRPr lang="es-ES">
            <a:latin typeface="Montserrat" pitchFamily="2" charset="77"/>
          </a:endParaRPr>
        </a:p>
      </dgm:t>
    </dgm:pt>
    <dgm:pt modelId="{017840ED-7DFB-E840-8EAC-5714B09CC705}">
      <dgm:prSet phldrT="[Texto]"/>
      <dgm:spPr>
        <a:solidFill>
          <a:srgbClr val="152B48"/>
        </a:solidFill>
      </dgm:spPr>
      <dgm:t>
        <a:bodyPr/>
        <a:lstStyle/>
        <a:p>
          <a:r>
            <a:rPr lang="es-ES" dirty="0">
              <a:latin typeface="Montserrat" pitchFamily="2" charset="77"/>
            </a:rPr>
            <a:t>12% de los IAM sin factores de riesgo.</a:t>
          </a:r>
        </a:p>
      </dgm:t>
    </dgm:pt>
    <dgm:pt modelId="{557635A6-12CE-FD4F-B82D-27A799D1A6BB}" type="parTrans" cxnId="{A9746B7B-7B5E-934E-8FA9-9673785F649F}">
      <dgm:prSet/>
      <dgm:spPr/>
      <dgm:t>
        <a:bodyPr/>
        <a:lstStyle/>
        <a:p>
          <a:endParaRPr lang="es-ES">
            <a:latin typeface="Montserrat" pitchFamily="2" charset="77"/>
          </a:endParaRPr>
        </a:p>
      </dgm:t>
    </dgm:pt>
    <dgm:pt modelId="{EBB23B0E-FABE-ED4F-B0C2-1A39A8D37C86}" type="sibTrans" cxnId="{A9746B7B-7B5E-934E-8FA9-9673785F649F}">
      <dgm:prSet/>
      <dgm:spPr>
        <a:ln>
          <a:solidFill>
            <a:srgbClr val="00AAA7"/>
          </a:solidFill>
        </a:ln>
      </dgm:spPr>
      <dgm:t>
        <a:bodyPr/>
        <a:lstStyle/>
        <a:p>
          <a:endParaRPr lang="es-ES">
            <a:latin typeface="Montserrat" pitchFamily="2" charset="77"/>
          </a:endParaRPr>
        </a:p>
      </dgm:t>
    </dgm:pt>
    <dgm:pt modelId="{94EAEC1B-8CEE-9545-9483-EE6E8E103D83}">
      <dgm:prSet phldrT="[Texto]"/>
      <dgm:spPr>
        <a:solidFill>
          <a:srgbClr val="152B48"/>
        </a:solidFill>
      </dgm:spPr>
      <dgm:t>
        <a:bodyPr/>
        <a:lstStyle/>
        <a:p>
          <a:r>
            <a:rPr lang="es-ES" dirty="0">
              <a:latin typeface="Montserrat" pitchFamily="2" charset="77"/>
            </a:rPr>
            <a:t>Hasta 2% IAM dados de alta.</a:t>
          </a:r>
        </a:p>
      </dgm:t>
    </dgm:pt>
    <dgm:pt modelId="{10843C1C-4870-1D43-813C-3E6A3B76B6DE}" type="parTrans" cxnId="{0242C993-6AF7-7D4B-8E45-8BD42F292BEC}">
      <dgm:prSet/>
      <dgm:spPr/>
      <dgm:t>
        <a:bodyPr/>
        <a:lstStyle/>
        <a:p>
          <a:endParaRPr lang="es-ES">
            <a:latin typeface="Montserrat" pitchFamily="2" charset="77"/>
          </a:endParaRPr>
        </a:p>
      </dgm:t>
    </dgm:pt>
    <dgm:pt modelId="{3A1001C7-B75E-6A4A-8230-88371BD81F71}" type="sibTrans" cxnId="{0242C993-6AF7-7D4B-8E45-8BD42F292BEC}">
      <dgm:prSet/>
      <dgm:spPr>
        <a:ln>
          <a:solidFill>
            <a:srgbClr val="00AAA7"/>
          </a:solidFill>
        </a:ln>
      </dgm:spPr>
      <dgm:t>
        <a:bodyPr/>
        <a:lstStyle/>
        <a:p>
          <a:endParaRPr lang="es-ES">
            <a:latin typeface="Montserrat" pitchFamily="2" charset="77"/>
          </a:endParaRPr>
        </a:p>
      </dgm:t>
    </dgm:pt>
    <dgm:pt modelId="{9E78AC5D-A23E-C64B-A43C-DC538556A603}" type="pres">
      <dgm:prSet presAssocID="{AE6D5CEC-41B4-FC4F-BC0D-E771EB2D3E98}" presName="cycle" presStyleCnt="0">
        <dgm:presLayoutVars>
          <dgm:dir/>
          <dgm:resizeHandles val="exact"/>
        </dgm:presLayoutVars>
      </dgm:prSet>
      <dgm:spPr/>
    </dgm:pt>
    <dgm:pt modelId="{2B6DBA6E-B0E9-A744-8971-7F229B36864F}" type="pres">
      <dgm:prSet presAssocID="{AF35A928-6267-BF41-95F9-5DA00497C536}" presName="node" presStyleLbl="node1" presStyleIdx="0" presStyleCnt="5">
        <dgm:presLayoutVars>
          <dgm:bulletEnabled val="1"/>
        </dgm:presLayoutVars>
      </dgm:prSet>
      <dgm:spPr/>
    </dgm:pt>
    <dgm:pt modelId="{62AB14CB-524E-DC48-84B8-454B66D1FE35}" type="pres">
      <dgm:prSet presAssocID="{AF35A928-6267-BF41-95F9-5DA00497C536}" presName="spNode" presStyleCnt="0"/>
      <dgm:spPr/>
    </dgm:pt>
    <dgm:pt modelId="{9878B601-7CE1-1249-9DFE-4FCD3F1A4E1E}" type="pres">
      <dgm:prSet presAssocID="{35DE1AF3-3060-FC4C-B42C-FCF2B339AACF}" presName="sibTrans" presStyleLbl="sibTrans1D1" presStyleIdx="0" presStyleCnt="5"/>
      <dgm:spPr/>
    </dgm:pt>
    <dgm:pt modelId="{45B5E631-6D69-6649-8697-E8AD89FD873F}" type="pres">
      <dgm:prSet presAssocID="{AA2DCA11-842D-104D-A2DB-9A9ED5ECE4E4}" presName="node" presStyleLbl="node1" presStyleIdx="1" presStyleCnt="5">
        <dgm:presLayoutVars>
          <dgm:bulletEnabled val="1"/>
        </dgm:presLayoutVars>
      </dgm:prSet>
      <dgm:spPr/>
    </dgm:pt>
    <dgm:pt modelId="{2D36C7CA-BCCE-CD4B-9774-28D2F6FA0BC3}" type="pres">
      <dgm:prSet presAssocID="{AA2DCA11-842D-104D-A2DB-9A9ED5ECE4E4}" presName="spNode" presStyleCnt="0"/>
      <dgm:spPr/>
    </dgm:pt>
    <dgm:pt modelId="{95A6EFB7-FC6A-A14A-8ABD-1EAC6E38BDFF}" type="pres">
      <dgm:prSet presAssocID="{27E17876-3CED-1C42-82F9-3EF839650E7A}" presName="sibTrans" presStyleLbl="sibTrans1D1" presStyleIdx="1" presStyleCnt="5"/>
      <dgm:spPr/>
    </dgm:pt>
    <dgm:pt modelId="{B25A869A-C52B-1944-BD35-C6FCB013E2EF}" type="pres">
      <dgm:prSet presAssocID="{D5643909-330C-524D-ACFA-497B6AB55565}" presName="node" presStyleLbl="node1" presStyleIdx="2" presStyleCnt="5">
        <dgm:presLayoutVars>
          <dgm:bulletEnabled val="1"/>
        </dgm:presLayoutVars>
      </dgm:prSet>
      <dgm:spPr/>
    </dgm:pt>
    <dgm:pt modelId="{4C347BAC-B646-0444-AB5D-B06EDC90B8F8}" type="pres">
      <dgm:prSet presAssocID="{D5643909-330C-524D-ACFA-497B6AB55565}" presName="spNode" presStyleCnt="0"/>
      <dgm:spPr/>
    </dgm:pt>
    <dgm:pt modelId="{45E9901C-8DDF-564B-AECF-556F9E61140C}" type="pres">
      <dgm:prSet presAssocID="{9F06123D-C97A-EB4D-A44B-285ECC0B7F83}" presName="sibTrans" presStyleLbl="sibTrans1D1" presStyleIdx="2" presStyleCnt="5"/>
      <dgm:spPr/>
    </dgm:pt>
    <dgm:pt modelId="{29D902D6-A8BD-9C40-B0B5-30464F9C522D}" type="pres">
      <dgm:prSet presAssocID="{017840ED-7DFB-E840-8EAC-5714B09CC705}" presName="node" presStyleLbl="node1" presStyleIdx="3" presStyleCnt="5">
        <dgm:presLayoutVars>
          <dgm:bulletEnabled val="1"/>
        </dgm:presLayoutVars>
      </dgm:prSet>
      <dgm:spPr/>
    </dgm:pt>
    <dgm:pt modelId="{DD26E833-0D89-D549-A934-CB33DA2AF12B}" type="pres">
      <dgm:prSet presAssocID="{017840ED-7DFB-E840-8EAC-5714B09CC705}" presName="spNode" presStyleCnt="0"/>
      <dgm:spPr/>
    </dgm:pt>
    <dgm:pt modelId="{49B270B1-9E9A-7749-97F4-2E37A4AB81C1}" type="pres">
      <dgm:prSet presAssocID="{EBB23B0E-FABE-ED4F-B0C2-1A39A8D37C86}" presName="sibTrans" presStyleLbl="sibTrans1D1" presStyleIdx="3" presStyleCnt="5"/>
      <dgm:spPr/>
    </dgm:pt>
    <dgm:pt modelId="{B0C9C3A1-33E1-994E-806E-F59061C3311A}" type="pres">
      <dgm:prSet presAssocID="{94EAEC1B-8CEE-9545-9483-EE6E8E103D83}" presName="node" presStyleLbl="node1" presStyleIdx="4" presStyleCnt="5">
        <dgm:presLayoutVars>
          <dgm:bulletEnabled val="1"/>
        </dgm:presLayoutVars>
      </dgm:prSet>
      <dgm:spPr/>
    </dgm:pt>
    <dgm:pt modelId="{40D9DD69-7AA3-EA49-A6DE-A60D3EB7B65C}" type="pres">
      <dgm:prSet presAssocID="{94EAEC1B-8CEE-9545-9483-EE6E8E103D83}" presName="spNode" presStyleCnt="0"/>
      <dgm:spPr/>
    </dgm:pt>
    <dgm:pt modelId="{5DE4BD02-6C99-7A49-89AA-73D4D79AAF86}" type="pres">
      <dgm:prSet presAssocID="{3A1001C7-B75E-6A4A-8230-88371BD81F71}" presName="sibTrans" presStyleLbl="sibTrans1D1" presStyleIdx="4" presStyleCnt="5"/>
      <dgm:spPr/>
    </dgm:pt>
  </dgm:ptLst>
  <dgm:cxnLst>
    <dgm:cxn modelId="{ED1A441B-63CF-754C-96DF-131494A42214}" type="presOf" srcId="{AE6D5CEC-41B4-FC4F-BC0D-E771EB2D3E98}" destId="{9E78AC5D-A23E-C64B-A43C-DC538556A603}" srcOrd="0" destOrd="0" presId="urn:microsoft.com/office/officeart/2005/8/layout/cycle6"/>
    <dgm:cxn modelId="{8FABFE21-5ED6-9343-BA4C-9666F1871950}" srcId="{AE6D5CEC-41B4-FC4F-BC0D-E771EB2D3E98}" destId="{AF35A928-6267-BF41-95F9-5DA00497C536}" srcOrd="0" destOrd="0" parTransId="{A4E220EA-D533-944F-81F8-421E2E5CEFCD}" sibTransId="{35DE1AF3-3060-FC4C-B42C-FCF2B339AACF}"/>
    <dgm:cxn modelId="{84B94A35-E657-454A-9D95-99110C09D78E}" srcId="{AE6D5CEC-41B4-FC4F-BC0D-E771EB2D3E98}" destId="{D5643909-330C-524D-ACFA-497B6AB55565}" srcOrd="2" destOrd="0" parTransId="{97E589E9-DED6-7E49-BE68-E93AEA017F5A}" sibTransId="{9F06123D-C97A-EB4D-A44B-285ECC0B7F83}"/>
    <dgm:cxn modelId="{3CB2F73A-5519-8E4B-9E5C-FBDC26757330}" type="presOf" srcId="{94EAEC1B-8CEE-9545-9483-EE6E8E103D83}" destId="{B0C9C3A1-33E1-994E-806E-F59061C3311A}" srcOrd="0" destOrd="0" presId="urn:microsoft.com/office/officeart/2005/8/layout/cycle6"/>
    <dgm:cxn modelId="{1A4C665C-8190-EC4F-A9C2-2A82FFE08194}" type="presOf" srcId="{9F06123D-C97A-EB4D-A44B-285ECC0B7F83}" destId="{45E9901C-8DDF-564B-AECF-556F9E61140C}" srcOrd="0" destOrd="0" presId="urn:microsoft.com/office/officeart/2005/8/layout/cycle6"/>
    <dgm:cxn modelId="{BE8D4D50-5D68-F442-8414-DDE3292D0D48}" type="presOf" srcId="{35DE1AF3-3060-FC4C-B42C-FCF2B339AACF}" destId="{9878B601-7CE1-1249-9DFE-4FCD3F1A4E1E}" srcOrd="0" destOrd="0" presId="urn:microsoft.com/office/officeart/2005/8/layout/cycle6"/>
    <dgm:cxn modelId="{0C41055A-6811-044E-8FFD-A55ED7EFC20C}" type="presOf" srcId="{EBB23B0E-FABE-ED4F-B0C2-1A39A8D37C86}" destId="{49B270B1-9E9A-7749-97F4-2E37A4AB81C1}" srcOrd="0" destOrd="0" presId="urn:microsoft.com/office/officeart/2005/8/layout/cycle6"/>
    <dgm:cxn modelId="{A9746B7B-7B5E-934E-8FA9-9673785F649F}" srcId="{AE6D5CEC-41B4-FC4F-BC0D-E771EB2D3E98}" destId="{017840ED-7DFB-E840-8EAC-5714B09CC705}" srcOrd="3" destOrd="0" parTransId="{557635A6-12CE-FD4F-B82D-27A799D1A6BB}" sibTransId="{EBB23B0E-FABE-ED4F-B0C2-1A39A8D37C86}"/>
    <dgm:cxn modelId="{897EC77B-4B40-A140-9011-C98579146D8A}" type="presOf" srcId="{D5643909-330C-524D-ACFA-497B6AB55565}" destId="{B25A869A-C52B-1944-BD35-C6FCB013E2EF}" srcOrd="0" destOrd="0" presId="urn:microsoft.com/office/officeart/2005/8/layout/cycle6"/>
    <dgm:cxn modelId="{13261B86-2998-2149-AB28-E340EC1F33AC}" type="presOf" srcId="{AA2DCA11-842D-104D-A2DB-9A9ED5ECE4E4}" destId="{45B5E631-6D69-6649-8697-E8AD89FD873F}" srcOrd="0" destOrd="0" presId="urn:microsoft.com/office/officeart/2005/8/layout/cycle6"/>
    <dgm:cxn modelId="{F2B69E89-00BB-184A-B165-15D6F67E4695}" type="presOf" srcId="{27E17876-3CED-1C42-82F9-3EF839650E7A}" destId="{95A6EFB7-FC6A-A14A-8ABD-1EAC6E38BDFF}" srcOrd="0" destOrd="0" presId="urn:microsoft.com/office/officeart/2005/8/layout/cycle6"/>
    <dgm:cxn modelId="{0242C993-6AF7-7D4B-8E45-8BD42F292BEC}" srcId="{AE6D5CEC-41B4-FC4F-BC0D-E771EB2D3E98}" destId="{94EAEC1B-8CEE-9545-9483-EE6E8E103D83}" srcOrd="4" destOrd="0" parTransId="{10843C1C-4870-1D43-813C-3E6A3B76B6DE}" sibTransId="{3A1001C7-B75E-6A4A-8230-88371BD81F71}"/>
    <dgm:cxn modelId="{9A3370CB-3CF2-5D44-9175-F74C7E41B48F}" type="presOf" srcId="{3A1001C7-B75E-6A4A-8230-88371BD81F71}" destId="{5DE4BD02-6C99-7A49-89AA-73D4D79AAF86}" srcOrd="0" destOrd="0" presId="urn:microsoft.com/office/officeart/2005/8/layout/cycle6"/>
    <dgm:cxn modelId="{5D36EBD2-FBF7-6A43-998F-791E8DC7EF3F}" srcId="{AE6D5CEC-41B4-FC4F-BC0D-E771EB2D3E98}" destId="{AA2DCA11-842D-104D-A2DB-9A9ED5ECE4E4}" srcOrd="1" destOrd="0" parTransId="{BD658E87-2F98-3B48-91A1-05DC277CB49E}" sibTransId="{27E17876-3CED-1C42-82F9-3EF839650E7A}"/>
    <dgm:cxn modelId="{D164ADFA-083B-D244-AFAA-C7FD286F4C10}" type="presOf" srcId="{017840ED-7DFB-E840-8EAC-5714B09CC705}" destId="{29D902D6-A8BD-9C40-B0B5-30464F9C522D}" srcOrd="0" destOrd="0" presId="urn:microsoft.com/office/officeart/2005/8/layout/cycle6"/>
    <dgm:cxn modelId="{2DC52CFD-2D14-6C41-BF77-444C49690C2D}" type="presOf" srcId="{AF35A928-6267-BF41-95F9-5DA00497C536}" destId="{2B6DBA6E-B0E9-A744-8971-7F229B36864F}" srcOrd="0" destOrd="0" presId="urn:microsoft.com/office/officeart/2005/8/layout/cycle6"/>
    <dgm:cxn modelId="{8F9D3552-08BF-1D43-B02B-4D9C28955704}" type="presParOf" srcId="{9E78AC5D-A23E-C64B-A43C-DC538556A603}" destId="{2B6DBA6E-B0E9-A744-8971-7F229B36864F}" srcOrd="0" destOrd="0" presId="urn:microsoft.com/office/officeart/2005/8/layout/cycle6"/>
    <dgm:cxn modelId="{8A89CD70-3FA1-9945-BEB6-E214BCCBA20A}" type="presParOf" srcId="{9E78AC5D-A23E-C64B-A43C-DC538556A603}" destId="{62AB14CB-524E-DC48-84B8-454B66D1FE35}" srcOrd="1" destOrd="0" presId="urn:microsoft.com/office/officeart/2005/8/layout/cycle6"/>
    <dgm:cxn modelId="{7359C59C-6B57-FD4F-BD8C-1713729374E9}" type="presParOf" srcId="{9E78AC5D-A23E-C64B-A43C-DC538556A603}" destId="{9878B601-7CE1-1249-9DFE-4FCD3F1A4E1E}" srcOrd="2" destOrd="0" presId="urn:microsoft.com/office/officeart/2005/8/layout/cycle6"/>
    <dgm:cxn modelId="{9654C3B5-3085-8344-845C-DB820B91E2D3}" type="presParOf" srcId="{9E78AC5D-A23E-C64B-A43C-DC538556A603}" destId="{45B5E631-6D69-6649-8697-E8AD89FD873F}" srcOrd="3" destOrd="0" presId="urn:microsoft.com/office/officeart/2005/8/layout/cycle6"/>
    <dgm:cxn modelId="{113EAF26-F5FB-CE44-A00B-AB262728B2B0}" type="presParOf" srcId="{9E78AC5D-A23E-C64B-A43C-DC538556A603}" destId="{2D36C7CA-BCCE-CD4B-9774-28D2F6FA0BC3}" srcOrd="4" destOrd="0" presId="urn:microsoft.com/office/officeart/2005/8/layout/cycle6"/>
    <dgm:cxn modelId="{D0FA6635-D7CD-BF4E-9988-C1C00A09FD7D}" type="presParOf" srcId="{9E78AC5D-A23E-C64B-A43C-DC538556A603}" destId="{95A6EFB7-FC6A-A14A-8ABD-1EAC6E38BDFF}" srcOrd="5" destOrd="0" presId="urn:microsoft.com/office/officeart/2005/8/layout/cycle6"/>
    <dgm:cxn modelId="{509D6EC5-3DBD-6942-9146-7BFC6D8F3344}" type="presParOf" srcId="{9E78AC5D-A23E-C64B-A43C-DC538556A603}" destId="{B25A869A-C52B-1944-BD35-C6FCB013E2EF}" srcOrd="6" destOrd="0" presId="urn:microsoft.com/office/officeart/2005/8/layout/cycle6"/>
    <dgm:cxn modelId="{87737AF2-08CA-9F49-9B7F-BEF3E422882C}" type="presParOf" srcId="{9E78AC5D-A23E-C64B-A43C-DC538556A603}" destId="{4C347BAC-B646-0444-AB5D-B06EDC90B8F8}" srcOrd="7" destOrd="0" presId="urn:microsoft.com/office/officeart/2005/8/layout/cycle6"/>
    <dgm:cxn modelId="{44EC18B8-2F23-D440-9EA8-8E1B26C9084C}" type="presParOf" srcId="{9E78AC5D-A23E-C64B-A43C-DC538556A603}" destId="{45E9901C-8DDF-564B-AECF-556F9E61140C}" srcOrd="8" destOrd="0" presId="urn:microsoft.com/office/officeart/2005/8/layout/cycle6"/>
    <dgm:cxn modelId="{48F4C7AA-D683-6749-8571-E189FE39E718}" type="presParOf" srcId="{9E78AC5D-A23E-C64B-A43C-DC538556A603}" destId="{29D902D6-A8BD-9C40-B0B5-30464F9C522D}" srcOrd="9" destOrd="0" presId="urn:microsoft.com/office/officeart/2005/8/layout/cycle6"/>
    <dgm:cxn modelId="{5B12ED72-F862-E449-BE43-ED0F2B6CE6E2}" type="presParOf" srcId="{9E78AC5D-A23E-C64B-A43C-DC538556A603}" destId="{DD26E833-0D89-D549-A934-CB33DA2AF12B}" srcOrd="10" destOrd="0" presId="urn:microsoft.com/office/officeart/2005/8/layout/cycle6"/>
    <dgm:cxn modelId="{BF5CC044-E99C-E54F-93C4-9C735937881F}" type="presParOf" srcId="{9E78AC5D-A23E-C64B-A43C-DC538556A603}" destId="{49B270B1-9E9A-7749-97F4-2E37A4AB81C1}" srcOrd="11" destOrd="0" presId="urn:microsoft.com/office/officeart/2005/8/layout/cycle6"/>
    <dgm:cxn modelId="{17100793-F836-1F47-9E0C-70C50DF89210}" type="presParOf" srcId="{9E78AC5D-A23E-C64B-A43C-DC538556A603}" destId="{B0C9C3A1-33E1-994E-806E-F59061C3311A}" srcOrd="12" destOrd="0" presId="urn:microsoft.com/office/officeart/2005/8/layout/cycle6"/>
    <dgm:cxn modelId="{F4EED102-01AB-3444-9F36-090B91FF1C62}" type="presParOf" srcId="{9E78AC5D-A23E-C64B-A43C-DC538556A603}" destId="{40D9DD69-7AA3-EA49-A6DE-A60D3EB7B65C}" srcOrd="13" destOrd="0" presId="urn:microsoft.com/office/officeart/2005/8/layout/cycle6"/>
    <dgm:cxn modelId="{3B36C596-C8F6-334F-B415-F7E6AD032BFF}" type="presParOf" srcId="{9E78AC5D-A23E-C64B-A43C-DC538556A603}" destId="{5DE4BD02-6C99-7A49-89AA-73D4D79AAF86}" srcOrd="14"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8257FF-1A35-2248-839C-30A6EAB1F5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60CD254-295D-644E-855C-C4C19533D804}">
      <dgm:prSet custT="1"/>
      <dgm:spPr>
        <a:solidFill>
          <a:srgbClr val="152B48"/>
        </a:solidFill>
      </dgm:spPr>
      <dgm:t>
        <a:bodyPr/>
        <a:lstStyle/>
        <a:p>
          <a:r>
            <a:rPr lang="es-CO" sz="1800" dirty="0">
              <a:latin typeface="Montserrat" pitchFamily="2" charset="77"/>
            </a:rPr>
            <a:t>Posterior a PCI de rutina :</a:t>
          </a:r>
        </a:p>
      </dgm:t>
    </dgm:pt>
    <dgm:pt modelId="{CFDF6DD0-B3E3-DC4B-B71B-5597BC8B295D}" type="parTrans" cxnId="{39A0D305-126D-314E-97E8-4A27D54D408F}">
      <dgm:prSet/>
      <dgm:spPr/>
      <dgm:t>
        <a:bodyPr/>
        <a:lstStyle/>
        <a:p>
          <a:endParaRPr lang="es-ES" sz="1800">
            <a:latin typeface="Montserrat" pitchFamily="2" charset="77"/>
          </a:endParaRPr>
        </a:p>
      </dgm:t>
    </dgm:pt>
    <dgm:pt modelId="{F9E5E0BB-FF7B-FD4D-A08E-20972D82DFAC}" type="sibTrans" cxnId="{39A0D305-126D-314E-97E8-4A27D54D408F}">
      <dgm:prSet/>
      <dgm:spPr/>
      <dgm:t>
        <a:bodyPr/>
        <a:lstStyle/>
        <a:p>
          <a:endParaRPr lang="es-ES" sz="1800">
            <a:latin typeface="Montserrat" pitchFamily="2" charset="77"/>
          </a:endParaRPr>
        </a:p>
      </dgm:t>
    </dgm:pt>
    <dgm:pt modelId="{7ADA968E-2FBB-594E-A3BD-E43E50F76FD2}">
      <dgm:prSet custT="1"/>
      <dgm:spPr/>
      <dgm:t>
        <a:bodyPr/>
        <a:lstStyle/>
        <a:p>
          <a:r>
            <a:rPr lang="es-CO" sz="1600" dirty="0">
              <a:solidFill>
                <a:srgbClr val="152B48"/>
              </a:solidFill>
              <a:latin typeface="Montserrat" pitchFamily="2" charset="77"/>
            </a:rPr>
            <a:t>Primeras 24 horas.</a:t>
          </a:r>
        </a:p>
      </dgm:t>
    </dgm:pt>
    <dgm:pt modelId="{C7EEBCF9-C552-F04E-983D-0FCBC840BAD6}" type="parTrans" cxnId="{396F5AA4-2083-AB4C-B785-F02B56466A34}">
      <dgm:prSet/>
      <dgm:spPr/>
      <dgm:t>
        <a:bodyPr/>
        <a:lstStyle/>
        <a:p>
          <a:endParaRPr lang="es-ES" sz="1800">
            <a:latin typeface="Montserrat" pitchFamily="2" charset="77"/>
          </a:endParaRPr>
        </a:p>
      </dgm:t>
    </dgm:pt>
    <dgm:pt modelId="{C83910B2-2337-DA49-B2B3-A905D6A02815}" type="sibTrans" cxnId="{396F5AA4-2083-AB4C-B785-F02B56466A34}">
      <dgm:prSet/>
      <dgm:spPr/>
      <dgm:t>
        <a:bodyPr/>
        <a:lstStyle/>
        <a:p>
          <a:endParaRPr lang="es-ES" sz="1800">
            <a:latin typeface="Montserrat" pitchFamily="2" charset="77"/>
          </a:endParaRPr>
        </a:p>
      </dgm:t>
    </dgm:pt>
    <dgm:pt modelId="{FDB66EBB-F07E-2144-860F-5245BA2C9C85}">
      <dgm:prSet custT="1"/>
      <dgm:spPr/>
      <dgm:t>
        <a:bodyPr/>
        <a:lstStyle/>
        <a:p>
          <a:r>
            <a:rPr lang="es-CO" sz="1600" dirty="0">
              <a:solidFill>
                <a:srgbClr val="152B48"/>
              </a:solidFill>
              <a:latin typeface="Montserrat" pitchFamily="2" charset="77"/>
            </a:rPr>
            <a:t>Para evaluar función biventricular y valvular.</a:t>
          </a:r>
        </a:p>
      </dgm:t>
    </dgm:pt>
    <dgm:pt modelId="{938BF544-FC95-F546-84D5-2F7439020BA2}" type="parTrans" cxnId="{D7027116-282B-B846-9AB3-EB5E3518D574}">
      <dgm:prSet/>
      <dgm:spPr/>
      <dgm:t>
        <a:bodyPr/>
        <a:lstStyle/>
        <a:p>
          <a:endParaRPr lang="es-ES" sz="1800">
            <a:latin typeface="Montserrat" pitchFamily="2" charset="77"/>
          </a:endParaRPr>
        </a:p>
      </dgm:t>
    </dgm:pt>
    <dgm:pt modelId="{6412A7D6-E22A-574E-9934-A0F8613B9F59}" type="sibTrans" cxnId="{D7027116-282B-B846-9AB3-EB5E3518D574}">
      <dgm:prSet/>
      <dgm:spPr/>
      <dgm:t>
        <a:bodyPr/>
        <a:lstStyle/>
        <a:p>
          <a:endParaRPr lang="es-ES" sz="1800">
            <a:latin typeface="Montserrat" pitchFamily="2" charset="77"/>
          </a:endParaRPr>
        </a:p>
      </dgm:t>
    </dgm:pt>
    <dgm:pt modelId="{916C99FB-26F9-6644-A222-7C0A99797884}">
      <dgm:prSet custT="1"/>
      <dgm:spPr/>
      <dgm:t>
        <a:bodyPr/>
        <a:lstStyle/>
        <a:p>
          <a:r>
            <a:rPr lang="es-CO" sz="1600" dirty="0">
              <a:solidFill>
                <a:srgbClr val="152B48"/>
              </a:solidFill>
              <a:latin typeface="Montserrat" pitchFamily="2" charset="77"/>
            </a:rPr>
            <a:t>Excluir complicaciones y trombos intracavitario.</a:t>
          </a:r>
        </a:p>
      </dgm:t>
    </dgm:pt>
    <dgm:pt modelId="{B7DD7811-8937-724A-ACF5-F74D2B62CC72}" type="parTrans" cxnId="{5BC3E1A4-324C-224E-A8EE-A639C7CB835D}">
      <dgm:prSet/>
      <dgm:spPr/>
      <dgm:t>
        <a:bodyPr/>
        <a:lstStyle/>
        <a:p>
          <a:endParaRPr lang="es-ES" sz="1800">
            <a:latin typeface="Montserrat" pitchFamily="2" charset="77"/>
          </a:endParaRPr>
        </a:p>
      </dgm:t>
    </dgm:pt>
    <dgm:pt modelId="{B019D252-1D22-184B-A86F-9417F3E33102}" type="sibTrans" cxnId="{5BC3E1A4-324C-224E-A8EE-A639C7CB835D}">
      <dgm:prSet/>
      <dgm:spPr/>
      <dgm:t>
        <a:bodyPr/>
        <a:lstStyle/>
        <a:p>
          <a:endParaRPr lang="es-ES" sz="1800">
            <a:latin typeface="Montserrat" pitchFamily="2" charset="77"/>
          </a:endParaRPr>
        </a:p>
      </dgm:t>
    </dgm:pt>
    <dgm:pt modelId="{C71CCBC8-20FC-D646-8718-520E256D8671}">
      <dgm:prSet custT="1"/>
      <dgm:spPr/>
      <dgm:t>
        <a:bodyPr/>
        <a:lstStyle/>
        <a:p>
          <a:r>
            <a:rPr lang="es-CO" sz="1600" dirty="0">
              <a:solidFill>
                <a:srgbClr val="152B48"/>
              </a:solidFill>
              <a:latin typeface="Montserrat" pitchFamily="2" charset="77"/>
            </a:rPr>
            <a:t>Cardio RM como segunda opción.</a:t>
          </a:r>
        </a:p>
      </dgm:t>
    </dgm:pt>
    <dgm:pt modelId="{A8C31C6A-34D4-CA40-A566-447B44192968}" type="parTrans" cxnId="{8F909677-4D90-B840-A510-57CE2AE38BE8}">
      <dgm:prSet/>
      <dgm:spPr/>
      <dgm:t>
        <a:bodyPr/>
        <a:lstStyle/>
        <a:p>
          <a:endParaRPr lang="es-ES" sz="1800">
            <a:latin typeface="Montserrat" pitchFamily="2" charset="77"/>
          </a:endParaRPr>
        </a:p>
      </dgm:t>
    </dgm:pt>
    <dgm:pt modelId="{7FA25F0D-60F8-F649-888E-AA9C8EF732EC}" type="sibTrans" cxnId="{8F909677-4D90-B840-A510-57CE2AE38BE8}">
      <dgm:prSet/>
      <dgm:spPr/>
      <dgm:t>
        <a:bodyPr/>
        <a:lstStyle/>
        <a:p>
          <a:endParaRPr lang="es-ES" sz="1800">
            <a:latin typeface="Montserrat" pitchFamily="2" charset="77"/>
          </a:endParaRPr>
        </a:p>
      </dgm:t>
    </dgm:pt>
    <dgm:pt modelId="{95ECEDE6-90D3-F24C-82C7-05FBA36A1D01}">
      <dgm:prSet custT="1"/>
      <dgm:spPr>
        <a:solidFill>
          <a:srgbClr val="00AAA7"/>
        </a:solidFill>
      </dgm:spPr>
      <dgm:t>
        <a:bodyPr/>
        <a:lstStyle/>
        <a:p>
          <a:r>
            <a:rPr lang="es-CO" sz="1800">
              <a:latin typeface="Montserrat" pitchFamily="2" charset="77"/>
            </a:rPr>
            <a:t>Emergente: </a:t>
          </a:r>
        </a:p>
      </dgm:t>
    </dgm:pt>
    <dgm:pt modelId="{DF018177-102D-B643-ABE8-CB5BEDD51512}" type="parTrans" cxnId="{9C07C00D-EE99-D84E-961D-B6DF4726F82C}">
      <dgm:prSet/>
      <dgm:spPr/>
      <dgm:t>
        <a:bodyPr/>
        <a:lstStyle/>
        <a:p>
          <a:endParaRPr lang="es-ES" sz="1800">
            <a:latin typeface="Montserrat" pitchFamily="2" charset="77"/>
          </a:endParaRPr>
        </a:p>
      </dgm:t>
    </dgm:pt>
    <dgm:pt modelId="{4867794B-3B67-DD46-8317-FE89CB4F9F88}" type="sibTrans" cxnId="{9C07C00D-EE99-D84E-961D-B6DF4726F82C}">
      <dgm:prSet/>
      <dgm:spPr/>
      <dgm:t>
        <a:bodyPr/>
        <a:lstStyle/>
        <a:p>
          <a:endParaRPr lang="es-ES" sz="1800">
            <a:latin typeface="Montserrat" pitchFamily="2" charset="77"/>
          </a:endParaRPr>
        </a:p>
      </dgm:t>
    </dgm:pt>
    <dgm:pt modelId="{0B28139D-BD6C-844A-BDD1-AC7945ED1D8C}">
      <dgm:prSet custT="1"/>
      <dgm:spPr/>
      <dgm:t>
        <a:bodyPr/>
        <a:lstStyle/>
        <a:p>
          <a:r>
            <a:rPr lang="es-CO" sz="1600" dirty="0">
              <a:solidFill>
                <a:srgbClr val="152B48"/>
              </a:solidFill>
              <a:latin typeface="Montserrat" pitchFamily="2" charset="77"/>
            </a:rPr>
            <a:t>Paro cardíaco, shock cardiogénico, inestabilidad hemodinámica.</a:t>
          </a:r>
        </a:p>
      </dgm:t>
    </dgm:pt>
    <dgm:pt modelId="{130EBD11-5ECC-E840-934A-707340D89A40}" type="parTrans" cxnId="{FFC5DF38-577A-2840-BF91-AA5285229842}">
      <dgm:prSet/>
      <dgm:spPr/>
      <dgm:t>
        <a:bodyPr/>
        <a:lstStyle/>
        <a:p>
          <a:endParaRPr lang="es-ES" sz="1800">
            <a:latin typeface="Montserrat" pitchFamily="2" charset="77"/>
          </a:endParaRPr>
        </a:p>
      </dgm:t>
    </dgm:pt>
    <dgm:pt modelId="{F4A83157-A0BC-5545-AB91-435A3B0AB8FC}" type="sibTrans" cxnId="{FFC5DF38-577A-2840-BF91-AA5285229842}">
      <dgm:prSet/>
      <dgm:spPr/>
      <dgm:t>
        <a:bodyPr/>
        <a:lstStyle/>
        <a:p>
          <a:endParaRPr lang="es-ES" sz="1800">
            <a:latin typeface="Montserrat" pitchFamily="2" charset="77"/>
          </a:endParaRPr>
        </a:p>
      </dgm:t>
    </dgm:pt>
    <dgm:pt modelId="{BA1EAB77-4FCB-4E42-BD88-EE72783F2D42}">
      <dgm:prSet custT="1"/>
      <dgm:spPr/>
      <dgm:t>
        <a:bodyPr/>
        <a:lstStyle/>
        <a:p>
          <a:r>
            <a:rPr lang="es-CO" sz="1600" dirty="0">
              <a:solidFill>
                <a:srgbClr val="152B48"/>
              </a:solidFill>
              <a:latin typeface="Montserrat" pitchFamily="2" charset="77"/>
            </a:rPr>
            <a:t>Sospecha de complicaciones mecánicas.</a:t>
          </a:r>
        </a:p>
      </dgm:t>
    </dgm:pt>
    <dgm:pt modelId="{39697FFE-D06F-AF46-A035-4CDC577BD36C}" type="parTrans" cxnId="{D42BA5A4-95E6-4249-A250-8DCDC99463F8}">
      <dgm:prSet/>
      <dgm:spPr/>
      <dgm:t>
        <a:bodyPr/>
        <a:lstStyle/>
        <a:p>
          <a:endParaRPr lang="es-ES" sz="1800">
            <a:latin typeface="Montserrat" pitchFamily="2" charset="77"/>
          </a:endParaRPr>
        </a:p>
      </dgm:t>
    </dgm:pt>
    <dgm:pt modelId="{1251C9C8-14E9-504D-804D-8881F7B7CEAE}" type="sibTrans" cxnId="{D42BA5A4-95E6-4249-A250-8DCDC99463F8}">
      <dgm:prSet/>
      <dgm:spPr/>
      <dgm:t>
        <a:bodyPr/>
        <a:lstStyle/>
        <a:p>
          <a:endParaRPr lang="es-ES" sz="1800">
            <a:latin typeface="Montserrat" pitchFamily="2" charset="77"/>
          </a:endParaRPr>
        </a:p>
      </dgm:t>
    </dgm:pt>
    <dgm:pt modelId="{21E7A9F5-ADD2-4945-8433-0B1BDFCF9D52}">
      <dgm:prSet custT="1"/>
      <dgm:spPr/>
      <dgm:t>
        <a:bodyPr/>
        <a:lstStyle/>
        <a:p>
          <a:r>
            <a:rPr lang="es-CO" sz="1600" dirty="0">
              <a:solidFill>
                <a:srgbClr val="152B48"/>
              </a:solidFill>
              <a:latin typeface="Montserrat" pitchFamily="2" charset="77"/>
            </a:rPr>
            <a:t>Diagnóstico incierto.</a:t>
          </a:r>
        </a:p>
      </dgm:t>
    </dgm:pt>
    <dgm:pt modelId="{36315387-D107-5F47-A257-BAF9C489FAEE}" type="parTrans" cxnId="{F79A45D2-5074-DD48-B8D6-A626C4146589}">
      <dgm:prSet/>
      <dgm:spPr/>
      <dgm:t>
        <a:bodyPr/>
        <a:lstStyle/>
        <a:p>
          <a:endParaRPr lang="es-ES" sz="1800">
            <a:latin typeface="Montserrat" pitchFamily="2" charset="77"/>
          </a:endParaRPr>
        </a:p>
      </dgm:t>
    </dgm:pt>
    <dgm:pt modelId="{90E9899A-E872-ED40-B667-7334A616281A}" type="sibTrans" cxnId="{F79A45D2-5074-DD48-B8D6-A626C4146589}">
      <dgm:prSet/>
      <dgm:spPr/>
      <dgm:t>
        <a:bodyPr/>
        <a:lstStyle/>
        <a:p>
          <a:endParaRPr lang="es-ES" sz="1800">
            <a:latin typeface="Montserrat" pitchFamily="2" charset="77"/>
          </a:endParaRPr>
        </a:p>
      </dgm:t>
    </dgm:pt>
    <dgm:pt modelId="{336B7EF2-72D7-F044-A880-BB5EB66C1901}">
      <dgm:prSet custT="1"/>
      <dgm:spPr>
        <a:solidFill>
          <a:srgbClr val="152B48"/>
        </a:solidFill>
      </dgm:spPr>
      <dgm:t>
        <a:bodyPr/>
        <a:lstStyle/>
        <a:p>
          <a:r>
            <a:rPr lang="es-CO" sz="1800" dirty="0">
              <a:latin typeface="Montserrat" pitchFamily="2" charset="77"/>
            </a:rPr>
            <a:t>Reevaluación 6 -12 semanas después :</a:t>
          </a:r>
        </a:p>
      </dgm:t>
    </dgm:pt>
    <dgm:pt modelId="{D1A9604E-6EAD-8C4C-BC98-141A1677F000}" type="parTrans" cxnId="{48632030-E437-FB44-BAB0-2A626B23E7CC}">
      <dgm:prSet/>
      <dgm:spPr/>
      <dgm:t>
        <a:bodyPr/>
        <a:lstStyle/>
        <a:p>
          <a:endParaRPr lang="es-ES" sz="1800">
            <a:latin typeface="Montserrat" pitchFamily="2" charset="77"/>
          </a:endParaRPr>
        </a:p>
      </dgm:t>
    </dgm:pt>
    <dgm:pt modelId="{736C4152-4941-1144-8565-7010D587AF01}" type="sibTrans" cxnId="{48632030-E437-FB44-BAB0-2A626B23E7CC}">
      <dgm:prSet/>
      <dgm:spPr/>
      <dgm:t>
        <a:bodyPr/>
        <a:lstStyle/>
        <a:p>
          <a:endParaRPr lang="es-ES" sz="1800">
            <a:latin typeface="Montserrat" pitchFamily="2" charset="77"/>
          </a:endParaRPr>
        </a:p>
      </dgm:t>
    </dgm:pt>
    <dgm:pt modelId="{E8DFC5FD-6FBD-DA4E-B877-FA3067E5DF5D}">
      <dgm:prSet custT="1"/>
      <dgm:spPr/>
      <dgm:t>
        <a:bodyPr/>
        <a:lstStyle/>
        <a:p>
          <a:r>
            <a:rPr lang="es-CO" sz="1600" dirty="0">
              <a:solidFill>
                <a:srgbClr val="152B48"/>
              </a:solidFill>
              <a:latin typeface="Montserrat" pitchFamily="2" charset="77"/>
            </a:rPr>
            <a:t>Si al inicio FEVI &lt;40%.</a:t>
          </a:r>
        </a:p>
      </dgm:t>
    </dgm:pt>
    <dgm:pt modelId="{AFB0C1F2-A715-0347-9530-26C1BA65580F}" type="parTrans" cxnId="{E7B966C3-9ECB-FB47-AA59-EC533F29DB93}">
      <dgm:prSet/>
      <dgm:spPr/>
      <dgm:t>
        <a:bodyPr/>
        <a:lstStyle/>
        <a:p>
          <a:endParaRPr lang="es-ES" sz="1800">
            <a:latin typeface="Montserrat" pitchFamily="2" charset="77"/>
          </a:endParaRPr>
        </a:p>
      </dgm:t>
    </dgm:pt>
    <dgm:pt modelId="{718384C1-68C1-E546-B098-5BA299623EF8}" type="sibTrans" cxnId="{E7B966C3-9ECB-FB47-AA59-EC533F29DB93}">
      <dgm:prSet/>
      <dgm:spPr/>
      <dgm:t>
        <a:bodyPr/>
        <a:lstStyle/>
        <a:p>
          <a:endParaRPr lang="es-ES" sz="1800">
            <a:latin typeface="Montserrat" pitchFamily="2" charset="77"/>
          </a:endParaRPr>
        </a:p>
      </dgm:t>
    </dgm:pt>
    <dgm:pt modelId="{A1A4833A-F912-BB40-AA82-CDF2D492B96A}">
      <dgm:prSet custT="1"/>
      <dgm:spPr/>
      <dgm:t>
        <a:bodyPr/>
        <a:lstStyle/>
        <a:p>
          <a:r>
            <a:rPr lang="es-CO" sz="1600" dirty="0">
              <a:solidFill>
                <a:srgbClr val="152B48"/>
              </a:solidFill>
              <a:latin typeface="Montserrat" pitchFamily="2" charset="77"/>
            </a:rPr>
            <a:t>Necesidad potencial de implantación de CDI.</a:t>
          </a:r>
        </a:p>
      </dgm:t>
    </dgm:pt>
    <dgm:pt modelId="{782BA168-3F8A-804B-9B15-31FE80E842BA}" type="parTrans" cxnId="{513F2B5B-F07E-F54F-9649-43174720543E}">
      <dgm:prSet/>
      <dgm:spPr/>
      <dgm:t>
        <a:bodyPr/>
        <a:lstStyle/>
        <a:p>
          <a:endParaRPr lang="es-ES" sz="1800">
            <a:latin typeface="Montserrat" pitchFamily="2" charset="77"/>
          </a:endParaRPr>
        </a:p>
      </dgm:t>
    </dgm:pt>
    <dgm:pt modelId="{AF10893F-57AC-6C4C-AB3F-13CAC38B38B0}" type="sibTrans" cxnId="{513F2B5B-F07E-F54F-9649-43174720543E}">
      <dgm:prSet/>
      <dgm:spPr/>
      <dgm:t>
        <a:bodyPr/>
        <a:lstStyle/>
        <a:p>
          <a:endParaRPr lang="es-ES" sz="1800">
            <a:latin typeface="Montserrat" pitchFamily="2" charset="77"/>
          </a:endParaRPr>
        </a:p>
      </dgm:t>
    </dgm:pt>
    <dgm:pt modelId="{53D9E125-1274-2F4E-8AE8-015A7C222081}" type="pres">
      <dgm:prSet presAssocID="{708257FF-1A35-2248-839C-30A6EAB1F53D}" presName="linear" presStyleCnt="0">
        <dgm:presLayoutVars>
          <dgm:animLvl val="lvl"/>
          <dgm:resizeHandles val="exact"/>
        </dgm:presLayoutVars>
      </dgm:prSet>
      <dgm:spPr/>
    </dgm:pt>
    <dgm:pt modelId="{F74FFE60-7CF8-F742-B1F1-91147B851F35}" type="pres">
      <dgm:prSet presAssocID="{460CD254-295D-644E-855C-C4C19533D804}" presName="parentText" presStyleLbl="node1" presStyleIdx="0" presStyleCnt="3">
        <dgm:presLayoutVars>
          <dgm:chMax val="0"/>
          <dgm:bulletEnabled val="1"/>
        </dgm:presLayoutVars>
      </dgm:prSet>
      <dgm:spPr/>
    </dgm:pt>
    <dgm:pt modelId="{9C106255-DBA1-2C4D-A185-5AF23705DA96}" type="pres">
      <dgm:prSet presAssocID="{460CD254-295D-644E-855C-C4C19533D804}" presName="childText" presStyleLbl="revTx" presStyleIdx="0" presStyleCnt="3">
        <dgm:presLayoutVars>
          <dgm:bulletEnabled val="1"/>
        </dgm:presLayoutVars>
      </dgm:prSet>
      <dgm:spPr/>
    </dgm:pt>
    <dgm:pt modelId="{6C91EF1A-A638-2A43-A1A1-E3379092DA67}" type="pres">
      <dgm:prSet presAssocID="{95ECEDE6-90D3-F24C-82C7-05FBA36A1D01}" presName="parentText" presStyleLbl="node1" presStyleIdx="1" presStyleCnt="3">
        <dgm:presLayoutVars>
          <dgm:chMax val="0"/>
          <dgm:bulletEnabled val="1"/>
        </dgm:presLayoutVars>
      </dgm:prSet>
      <dgm:spPr/>
    </dgm:pt>
    <dgm:pt modelId="{DDB0C404-D9BC-DE44-828D-64C7EE3D258D}" type="pres">
      <dgm:prSet presAssocID="{95ECEDE6-90D3-F24C-82C7-05FBA36A1D01}" presName="childText" presStyleLbl="revTx" presStyleIdx="1" presStyleCnt="3">
        <dgm:presLayoutVars>
          <dgm:bulletEnabled val="1"/>
        </dgm:presLayoutVars>
      </dgm:prSet>
      <dgm:spPr/>
    </dgm:pt>
    <dgm:pt modelId="{657D7514-D219-2340-B1E2-AFFFFBBE5342}" type="pres">
      <dgm:prSet presAssocID="{336B7EF2-72D7-F044-A880-BB5EB66C1901}" presName="parentText" presStyleLbl="node1" presStyleIdx="2" presStyleCnt="3">
        <dgm:presLayoutVars>
          <dgm:chMax val="0"/>
          <dgm:bulletEnabled val="1"/>
        </dgm:presLayoutVars>
      </dgm:prSet>
      <dgm:spPr/>
    </dgm:pt>
    <dgm:pt modelId="{32C28FEF-0694-F740-9368-0D0A49E17CD3}" type="pres">
      <dgm:prSet presAssocID="{336B7EF2-72D7-F044-A880-BB5EB66C1901}" presName="childText" presStyleLbl="revTx" presStyleIdx="2" presStyleCnt="3">
        <dgm:presLayoutVars>
          <dgm:bulletEnabled val="1"/>
        </dgm:presLayoutVars>
      </dgm:prSet>
      <dgm:spPr/>
    </dgm:pt>
  </dgm:ptLst>
  <dgm:cxnLst>
    <dgm:cxn modelId="{39A0D305-126D-314E-97E8-4A27D54D408F}" srcId="{708257FF-1A35-2248-839C-30A6EAB1F53D}" destId="{460CD254-295D-644E-855C-C4C19533D804}" srcOrd="0" destOrd="0" parTransId="{CFDF6DD0-B3E3-DC4B-B71B-5597BC8B295D}" sibTransId="{F9E5E0BB-FF7B-FD4D-A08E-20972D82DFAC}"/>
    <dgm:cxn modelId="{9C07C00D-EE99-D84E-961D-B6DF4726F82C}" srcId="{708257FF-1A35-2248-839C-30A6EAB1F53D}" destId="{95ECEDE6-90D3-F24C-82C7-05FBA36A1D01}" srcOrd="1" destOrd="0" parTransId="{DF018177-102D-B643-ABE8-CB5BEDD51512}" sibTransId="{4867794B-3B67-DD46-8317-FE89CB4F9F88}"/>
    <dgm:cxn modelId="{FA49F613-2218-CD48-9DF1-BB4696B9F53F}" type="presOf" srcId="{C71CCBC8-20FC-D646-8718-520E256D8671}" destId="{9C106255-DBA1-2C4D-A185-5AF23705DA96}" srcOrd="0" destOrd="3" presId="urn:microsoft.com/office/officeart/2005/8/layout/vList2"/>
    <dgm:cxn modelId="{D7027116-282B-B846-9AB3-EB5E3518D574}" srcId="{460CD254-295D-644E-855C-C4C19533D804}" destId="{FDB66EBB-F07E-2144-860F-5245BA2C9C85}" srcOrd="1" destOrd="0" parTransId="{938BF544-FC95-F546-84D5-2F7439020BA2}" sibTransId="{6412A7D6-E22A-574E-9934-A0F8613B9F59}"/>
    <dgm:cxn modelId="{48632030-E437-FB44-BAB0-2A626B23E7CC}" srcId="{708257FF-1A35-2248-839C-30A6EAB1F53D}" destId="{336B7EF2-72D7-F044-A880-BB5EB66C1901}" srcOrd="2" destOrd="0" parTransId="{D1A9604E-6EAD-8C4C-BC98-141A1677F000}" sibTransId="{736C4152-4941-1144-8565-7010D587AF01}"/>
    <dgm:cxn modelId="{FFC5DF38-577A-2840-BF91-AA5285229842}" srcId="{95ECEDE6-90D3-F24C-82C7-05FBA36A1D01}" destId="{0B28139D-BD6C-844A-BDD1-AC7945ED1D8C}" srcOrd="0" destOrd="0" parTransId="{130EBD11-5ECC-E840-934A-707340D89A40}" sibTransId="{F4A83157-A0BC-5545-AB91-435A3B0AB8FC}"/>
    <dgm:cxn modelId="{513F2B5B-F07E-F54F-9649-43174720543E}" srcId="{336B7EF2-72D7-F044-A880-BB5EB66C1901}" destId="{A1A4833A-F912-BB40-AA82-CDF2D492B96A}" srcOrd="1" destOrd="0" parTransId="{782BA168-3F8A-804B-9B15-31FE80E842BA}" sibTransId="{AF10893F-57AC-6C4C-AB3F-13CAC38B38B0}"/>
    <dgm:cxn modelId="{D8456E5C-FB94-FB43-AFCD-B44F2F8888A7}" type="presOf" srcId="{460CD254-295D-644E-855C-C4C19533D804}" destId="{F74FFE60-7CF8-F742-B1F1-91147B851F35}" srcOrd="0" destOrd="0" presId="urn:microsoft.com/office/officeart/2005/8/layout/vList2"/>
    <dgm:cxn modelId="{6C569D67-3D2E-3142-8571-A95ECDAAD9FB}" type="presOf" srcId="{E8DFC5FD-6FBD-DA4E-B877-FA3067E5DF5D}" destId="{32C28FEF-0694-F740-9368-0D0A49E17CD3}" srcOrd="0" destOrd="0" presId="urn:microsoft.com/office/officeart/2005/8/layout/vList2"/>
    <dgm:cxn modelId="{26C97954-FBE1-7C4C-B51C-F3F1D9B5383D}" type="presOf" srcId="{21E7A9F5-ADD2-4945-8433-0B1BDFCF9D52}" destId="{DDB0C404-D9BC-DE44-828D-64C7EE3D258D}" srcOrd="0" destOrd="2" presId="urn:microsoft.com/office/officeart/2005/8/layout/vList2"/>
    <dgm:cxn modelId="{8F909677-4D90-B840-A510-57CE2AE38BE8}" srcId="{460CD254-295D-644E-855C-C4C19533D804}" destId="{C71CCBC8-20FC-D646-8718-520E256D8671}" srcOrd="3" destOrd="0" parTransId="{A8C31C6A-34D4-CA40-A566-447B44192968}" sibTransId="{7FA25F0D-60F8-F649-888E-AA9C8EF732EC}"/>
    <dgm:cxn modelId="{07272E7C-D49C-5C48-A539-303008634C4C}" type="presOf" srcId="{A1A4833A-F912-BB40-AA82-CDF2D492B96A}" destId="{32C28FEF-0694-F740-9368-0D0A49E17CD3}" srcOrd="0" destOrd="1" presId="urn:microsoft.com/office/officeart/2005/8/layout/vList2"/>
    <dgm:cxn modelId="{CC74E37D-1AAF-744A-9C54-63EE46874D9D}" type="presOf" srcId="{95ECEDE6-90D3-F24C-82C7-05FBA36A1D01}" destId="{6C91EF1A-A638-2A43-A1A1-E3379092DA67}" srcOrd="0" destOrd="0" presId="urn:microsoft.com/office/officeart/2005/8/layout/vList2"/>
    <dgm:cxn modelId="{17EA3E81-6142-F24C-8860-D2D2B70D3D1B}" type="presOf" srcId="{BA1EAB77-4FCB-4E42-BD88-EE72783F2D42}" destId="{DDB0C404-D9BC-DE44-828D-64C7EE3D258D}" srcOrd="0" destOrd="1" presId="urn:microsoft.com/office/officeart/2005/8/layout/vList2"/>
    <dgm:cxn modelId="{396F5AA4-2083-AB4C-B785-F02B56466A34}" srcId="{460CD254-295D-644E-855C-C4C19533D804}" destId="{7ADA968E-2FBB-594E-A3BD-E43E50F76FD2}" srcOrd="0" destOrd="0" parTransId="{C7EEBCF9-C552-F04E-983D-0FCBC840BAD6}" sibTransId="{C83910B2-2337-DA49-B2B3-A905D6A02815}"/>
    <dgm:cxn modelId="{D42BA5A4-95E6-4249-A250-8DCDC99463F8}" srcId="{95ECEDE6-90D3-F24C-82C7-05FBA36A1D01}" destId="{BA1EAB77-4FCB-4E42-BD88-EE72783F2D42}" srcOrd="1" destOrd="0" parTransId="{39697FFE-D06F-AF46-A035-4CDC577BD36C}" sibTransId="{1251C9C8-14E9-504D-804D-8881F7B7CEAE}"/>
    <dgm:cxn modelId="{5BC3E1A4-324C-224E-A8EE-A639C7CB835D}" srcId="{460CD254-295D-644E-855C-C4C19533D804}" destId="{916C99FB-26F9-6644-A222-7C0A99797884}" srcOrd="2" destOrd="0" parTransId="{B7DD7811-8937-724A-ACF5-F74D2B62CC72}" sibTransId="{B019D252-1D22-184B-A86F-9417F3E33102}"/>
    <dgm:cxn modelId="{D9F59DB7-3A55-FB4C-ADF2-BFF722E3AD15}" type="presOf" srcId="{FDB66EBB-F07E-2144-860F-5245BA2C9C85}" destId="{9C106255-DBA1-2C4D-A185-5AF23705DA96}" srcOrd="0" destOrd="1" presId="urn:microsoft.com/office/officeart/2005/8/layout/vList2"/>
    <dgm:cxn modelId="{3668BCB7-E3FC-354F-BCF9-C74710858BF2}" type="presOf" srcId="{336B7EF2-72D7-F044-A880-BB5EB66C1901}" destId="{657D7514-D219-2340-B1E2-AFFFFBBE5342}" srcOrd="0" destOrd="0" presId="urn:microsoft.com/office/officeart/2005/8/layout/vList2"/>
    <dgm:cxn modelId="{5EF011BF-8F9C-6443-B446-2AAE5C51286E}" type="presOf" srcId="{7ADA968E-2FBB-594E-A3BD-E43E50F76FD2}" destId="{9C106255-DBA1-2C4D-A185-5AF23705DA96}" srcOrd="0" destOrd="0" presId="urn:microsoft.com/office/officeart/2005/8/layout/vList2"/>
    <dgm:cxn modelId="{E7B966C3-9ECB-FB47-AA59-EC533F29DB93}" srcId="{336B7EF2-72D7-F044-A880-BB5EB66C1901}" destId="{E8DFC5FD-6FBD-DA4E-B877-FA3067E5DF5D}" srcOrd="0" destOrd="0" parTransId="{AFB0C1F2-A715-0347-9530-26C1BA65580F}" sibTransId="{718384C1-68C1-E546-B098-5BA299623EF8}"/>
    <dgm:cxn modelId="{F79A45D2-5074-DD48-B8D6-A626C4146589}" srcId="{95ECEDE6-90D3-F24C-82C7-05FBA36A1D01}" destId="{21E7A9F5-ADD2-4945-8433-0B1BDFCF9D52}" srcOrd="2" destOrd="0" parTransId="{36315387-D107-5F47-A257-BAF9C489FAEE}" sibTransId="{90E9899A-E872-ED40-B667-7334A616281A}"/>
    <dgm:cxn modelId="{7E9CF8DC-70B8-F84A-AF35-5ED418DF3868}" type="presOf" srcId="{0B28139D-BD6C-844A-BDD1-AC7945ED1D8C}" destId="{DDB0C404-D9BC-DE44-828D-64C7EE3D258D}" srcOrd="0" destOrd="0" presId="urn:microsoft.com/office/officeart/2005/8/layout/vList2"/>
    <dgm:cxn modelId="{44897FE4-1937-0E4C-83C0-5127E8CF1D77}" type="presOf" srcId="{708257FF-1A35-2248-839C-30A6EAB1F53D}" destId="{53D9E125-1274-2F4E-8AE8-015A7C222081}" srcOrd="0" destOrd="0" presId="urn:microsoft.com/office/officeart/2005/8/layout/vList2"/>
    <dgm:cxn modelId="{28C12DF4-3E39-1641-8CD0-7D66A17115BB}" type="presOf" srcId="{916C99FB-26F9-6644-A222-7C0A99797884}" destId="{9C106255-DBA1-2C4D-A185-5AF23705DA96}" srcOrd="0" destOrd="2" presId="urn:microsoft.com/office/officeart/2005/8/layout/vList2"/>
    <dgm:cxn modelId="{A84E5C12-4C81-FC42-80D8-A8E1E3AED3F2}" type="presParOf" srcId="{53D9E125-1274-2F4E-8AE8-015A7C222081}" destId="{F74FFE60-7CF8-F742-B1F1-91147B851F35}" srcOrd="0" destOrd="0" presId="urn:microsoft.com/office/officeart/2005/8/layout/vList2"/>
    <dgm:cxn modelId="{2C8A1C28-6430-C549-AFAA-79F0FB7FE422}" type="presParOf" srcId="{53D9E125-1274-2F4E-8AE8-015A7C222081}" destId="{9C106255-DBA1-2C4D-A185-5AF23705DA96}" srcOrd="1" destOrd="0" presId="urn:microsoft.com/office/officeart/2005/8/layout/vList2"/>
    <dgm:cxn modelId="{4A501A0E-B910-A044-9202-B34B388A9F2D}" type="presParOf" srcId="{53D9E125-1274-2F4E-8AE8-015A7C222081}" destId="{6C91EF1A-A638-2A43-A1A1-E3379092DA67}" srcOrd="2" destOrd="0" presId="urn:microsoft.com/office/officeart/2005/8/layout/vList2"/>
    <dgm:cxn modelId="{8CBD6580-5E74-FF4A-B451-42890160E900}" type="presParOf" srcId="{53D9E125-1274-2F4E-8AE8-015A7C222081}" destId="{DDB0C404-D9BC-DE44-828D-64C7EE3D258D}" srcOrd="3" destOrd="0" presId="urn:microsoft.com/office/officeart/2005/8/layout/vList2"/>
    <dgm:cxn modelId="{C06D684F-4E7C-174C-BEE5-4A35F331C243}" type="presParOf" srcId="{53D9E125-1274-2F4E-8AE8-015A7C222081}" destId="{657D7514-D219-2340-B1E2-AFFFFBBE5342}" srcOrd="4" destOrd="0" presId="urn:microsoft.com/office/officeart/2005/8/layout/vList2"/>
    <dgm:cxn modelId="{5DDE714D-9DCE-E64B-BA18-525F9AE7AC67}" type="presParOf" srcId="{53D9E125-1274-2F4E-8AE8-015A7C222081}" destId="{32C28FEF-0694-F740-9368-0D0A49E17CD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9C143A-77DA-D84F-BB67-D9CDAF4A6F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9F8873D-9857-9E49-AA12-46661B4E29AB}">
      <dgm:prSet/>
      <dgm:spPr>
        <a:solidFill>
          <a:srgbClr val="152B48"/>
        </a:solidFill>
      </dgm:spPr>
      <dgm:t>
        <a:bodyPr/>
        <a:lstStyle/>
        <a:p>
          <a:r>
            <a:rPr lang="es-CO">
              <a:latin typeface="Montserrat" pitchFamily="2" charset="77"/>
            </a:rPr>
            <a:t>Indicados en: </a:t>
          </a:r>
        </a:p>
      </dgm:t>
    </dgm:pt>
    <dgm:pt modelId="{5681E14D-1073-9847-91B7-827FD8BC86F9}" type="parTrans" cxnId="{DD212FF8-8995-FA4A-9566-688F7A99DC71}">
      <dgm:prSet/>
      <dgm:spPr/>
      <dgm:t>
        <a:bodyPr/>
        <a:lstStyle/>
        <a:p>
          <a:endParaRPr lang="es-ES">
            <a:latin typeface="Montserrat" pitchFamily="2" charset="77"/>
          </a:endParaRPr>
        </a:p>
      </dgm:t>
    </dgm:pt>
    <dgm:pt modelId="{1CE6C72F-D22B-754E-A6C6-7968A1CDD6B6}" type="sibTrans" cxnId="{DD212FF8-8995-FA4A-9566-688F7A99DC71}">
      <dgm:prSet/>
      <dgm:spPr/>
      <dgm:t>
        <a:bodyPr/>
        <a:lstStyle/>
        <a:p>
          <a:endParaRPr lang="es-ES">
            <a:latin typeface="Montserrat" pitchFamily="2" charset="77"/>
          </a:endParaRPr>
        </a:p>
      </dgm:t>
    </dgm:pt>
    <dgm:pt modelId="{8EF01BFE-E9B8-1F42-89F2-8FEC439EA385}">
      <dgm:prSet/>
      <dgm:spPr/>
      <dgm:t>
        <a:bodyPr/>
        <a:lstStyle/>
        <a:p>
          <a:r>
            <a:rPr lang="es-CO" dirty="0">
              <a:solidFill>
                <a:srgbClr val="152B48"/>
              </a:solidFill>
              <a:latin typeface="Montserrat" pitchFamily="2" charset="77"/>
            </a:rPr>
            <a:t>Falla cardíaca o disfunción ventricular (FEVI &lt;40%).</a:t>
          </a:r>
        </a:p>
      </dgm:t>
    </dgm:pt>
    <dgm:pt modelId="{33D19EA8-2E96-154A-8D76-7887187A82B6}" type="parTrans" cxnId="{31A1781E-52C9-DD47-A977-A32F92251CE0}">
      <dgm:prSet/>
      <dgm:spPr/>
      <dgm:t>
        <a:bodyPr/>
        <a:lstStyle/>
        <a:p>
          <a:endParaRPr lang="es-ES">
            <a:latin typeface="Montserrat" pitchFamily="2" charset="77"/>
          </a:endParaRPr>
        </a:p>
      </dgm:t>
    </dgm:pt>
    <dgm:pt modelId="{7F2906C1-52C8-6F4C-B353-C1E5488C44E6}" type="sibTrans" cxnId="{31A1781E-52C9-DD47-A977-A32F92251CE0}">
      <dgm:prSet/>
      <dgm:spPr/>
      <dgm:t>
        <a:bodyPr/>
        <a:lstStyle/>
        <a:p>
          <a:endParaRPr lang="es-ES">
            <a:latin typeface="Montserrat" pitchFamily="2" charset="77"/>
          </a:endParaRPr>
        </a:p>
      </dgm:t>
    </dgm:pt>
    <dgm:pt modelId="{61CF9D86-FC68-9F46-B531-0A48B5FB908D}">
      <dgm:prSet/>
      <dgm:spPr/>
      <dgm:t>
        <a:bodyPr/>
        <a:lstStyle/>
        <a:p>
          <a:r>
            <a:rPr lang="es-CO" dirty="0">
              <a:solidFill>
                <a:srgbClr val="152B48"/>
              </a:solidFill>
              <a:latin typeface="Montserrat" pitchFamily="2" charset="77"/>
            </a:rPr>
            <a:t>HTA.</a:t>
          </a:r>
        </a:p>
      </dgm:t>
    </dgm:pt>
    <dgm:pt modelId="{A31BB109-C9A5-6640-8DA8-E1AC48EFE656}" type="parTrans" cxnId="{ABA34C6D-DC34-B948-B5D5-4EE0C5280D6A}">
      <dgm:prSet/>
      <dgm:spPr/>
      <dgm:t>
        <a:bodyPr/>
        <a:lstStyle/>
        <a:p>
          <a:endParaRPr lang="es-ES">
            <a:latin typeface="Montserrat" pitchFamily="2" charset="77"/>
          </a:endParaRPr>
        </a:p>
      </dgm:t>
    </dgm:pt>
    <dgm:pt modelId="{B76A335E-DB94-9D42-87D8-0A6C87769D4F}" type="sibTrans" cxnId="{ABA34C6D-DC34-B948-B5D5-4EE0C5280D6A}">
      <dgm:prSet/>
      <dgm:spPr/>
      <dgm:t>
        <a:bodyPr/>
        <a:lstStyle/>
        <a:p>
          <a:endParaRPr lang="es-ES">
            <a:latin typeface="Montserrat" pitchFamily="2" charset="77"/>
          </a:endParaRPr>
        </a:p>
      </dgm:t>
    </dgm:pt>
    <dgm:pt modelId="{2F8F5F69-D16C-FC47-B501-09A61C15B0E2}">
      <dgm:prSet/>
      <dgm:spPr/>
      <dgm:t>
        <a:bodyPr/>
        <a:lstStyle/>
        <a:p>
          <a:r>
            <a:rPr lang="es-CO" dirty="0">
              <a:solidFill>
                <a:srgbClr val="152B48"/>
              </a:solidFill>
              <a:latin typeface="Montserrat" pitchFamily="2" charset="77"/>
            </a:rPr>
            <a:t>Diabetes.</a:t>
          </a:r>
        </a:p>
      </dgm:t>
    </dgm:pt>
    <dgm:pt modelId="{DC47D81E-0481-4448-93A9-2D0AFA71EE28}" type="parTrans" cxnId="{20CD550A-39FE-8342-AE50-A587E29B1A76}">
      <dgm:prSet/>
      <dgm:spPr/>
      <dgm:t>
        <a:bodyPr/>
        <a:lstStyle/>
        <a:p>
          <a:endParaRPr lang="es-ES">
            <a:latin typeface="Montserrat" pitchFamily="2" charset="77"/>
          </a:endParaRPr>
        </a:p>
      </dgm:t>
    </dgm:pt>
    <dgm:pt modelId="{F2690DEB-E3BD-D94A-ACD8-84A5F85053B3}" type="sibTrans" cxnId="{20CD550A-39FE-8342-AE50-A587E29B1A76}">
      <dgm:prSet/>
      <dgm:spPr/>
      <dgm:t>
        <a:bodyPr/>
        <a:lstStyle/>
        <a:p>
          <a:endParaRPr lang="es-ES">
            <a:latin typeface="Montserrat" pitchFamily="2" charset="77"/>
          </a:endParaRPr>
        </a:p>
      </dgm:t>
    </dgm:pt>
    <dgm:pt modelId="{6590EEBA-07DD-B247-BABC-09F29E0A3ED2}">
      <dgm:prSet/>
      <dgm:spPr>
        <a:solidFill>
          <a:srgbClr val="00AAA7"/>
        </a:solidFill>
      </dgm:spPr>
      <dgm:t>
        <a:bodyPr/>
        <a:lstStyle/>
        <a:p>
          <a:pPr algn="ctr"/>
          <a:r>
            <a:rPr lang="es-CO" dirty="0">
              <a:latin typeface="Montserrat" pitchFamily="2" charset="77"/>
            </a:rPr>
            <a:t>Considerarse administrar IECA a todos los pacientes siempre que no haya contraindicaciones.</a:t>
          </a:r>
        </a:p>
      </dgm:t>
    </dgm:pt>
    <dgm:pt modelId="{D010A81D-4C0B-4445-8D0D-FD4BD8D8245A}" type="parTrans" cxnId="{5C345A2D-F4C9-F34A-A7F0-EBC0CFABB9D5}">
      <dgm:prSet/>
      <dgm:spPr/>
      <dgm:t>
        <a:bodyPr/>
        <a:lstStyle/>
        <a:p>
          <a:endParaRPr lang="es-ES">
            <a:latin typeface="Montserrat" pitchFamily="2" charset="77"/>
          </a:endParaRPr>
        </a:p>
      </dgm:t>
    </dgm:pt>
    <dgm:pt modelId="{9AFE771A-F2CE-7F4A-B3D3-E69C2AE428DD}" type="sibTrans" cxnId="{5C345A2D-F4C9-F34A-A7F0-EBC0CFABB9D5}">
      <dgm:prSet/>
      <dgm:spPr/>
      <dgm:t>
        <a:bodyPr/>
        <a:lstStyle/>
        <a:p>
          <a:endParaRPr lang="es-ES">
            <a:latin typeface="Montserrat" pitchFamily="2" charset="77"/>
          </a:endParaRPr>
        </a:p>
      </dgm:t>
    </dgm:pt>
    <dgm:pt modelId="{F929755B-19B0-444E-B00A-F66698B2D468}" type="pres">
      <dgm:prSet presAssocID="{639C143A-77DA-D84F-BB67-D9CDAF4A6F88}" presName="linear" presStyleCnt="0">
        <dgm:presLayoutVars>
          <dgm:animLvl val="lvl"/>
          <dgm:resizeHandles val="exact"/>
        </dgm:presLayoutVars>
      </dgm:prSet>
      <dgm:spPr/>
    </dgm:pt>
    <dgm:pt modelId="{0C6FE357-64E1-9B4C-8A93-560A774CC6C8}" type="pres">
      <dgm:prSet presAssocID="{19F8873D-9857-9E49-AA12-46661B4E29AB}" presName="parentText" presStyleLbl="node1" presStyleIdx="0" presStyleCnt="2" custScaleY="57988">
        <dgm:presLayoutVars>
          <dgm:chMax val="0"/>
          <dgm:bulletEnabled val="1"/>
        </dgm:presLayoutVars>
      </dgm:prSet>
      <dgm:spPr/>
    </dgm:pt>
    <dgm:pt modelId="{675BFBBD-CA6F-C94E-900C-A2C7673793E2}" type="pres">
      <dgm:prSet presAssocID="{19F8873D-9857-9E49-AA12-46661B4E29AB}" presName="childText" presStyleLbl="revTx" presStyleIdx="0" presStyleCnt="1">
        <dgm:presLayoutVars>
          <dgm:bulletEnabled val="1"/>
        </dgm:presLayoutVars>
      </dgm:prSet>
      <dgm:spPr/>
    </dgm:pt>
    <dgm:pt modelId="{B3F938DA-3893-6840-9847-BCF1698CA3EB}" type="pres">
      <dgm:prSet presAssocID="{6590EEBA-07DD-B247-BABC-09F29E0A3ED2}" presName="parentText" presStyleLbl="node1" presStyleIdx="1" presStyleCnt="2" custLinFactNeighborY="3388">
        <dgm:presLayoutVars>
          <dgm:chMax val="0"/>
          <dgm:bulletEnabled val="1"/>
        </dgm:presLayoutVars>
      </dgm:prSet>
      <dgm:spPr/>
    </dgm:pt>
  </dgm:ptLst>
  <dgm:cxnLst>
    <dgm:cxn modelId="{20CD550A-39FE-8342-AE50-A587E29B1A76}" srcId="{19F8873D-9857-9E49-AA12-46661B4E29AB}" destId="{2F8F5F69-D16C-FC47-B501-09A61C15B0E2}" srcOrd="2" destOrd="0" parTransId="{DC47D81E-0481-4448-93A9-2D0AFA71EE28}" sibTransId="{F2690DEB-E3BD-D94A-ACD8-84A5F85053B3}"/>
    <dgm:cxn modelId="{31A1781E-52C9-DD47-A977-A32F92251CE0}" srcId="{19F8873D-9857-9E49-AA12-46661B4E29AB}" destId="{8EF01BFE-E9B8-1F42-89F2-8FEC439EA385}" srcOrd="0" destOrd="0" parTransId="{33D19EA8-2E96-154A-8D76-7887187A82B6}" sibTransId="{7F2906C1-52C8-6F4C-B353-C1E5488C44E6}"/>
    <dgm:cxn modelId="{5C345A2D-F4C9-F34A-A7F0-EBC0CFABB9D5}" srcId="{639C143A-77DA-D84F-BB67-D9CDAF4A6F88}" destId="{6590EEBA-07DD-B247-BABC-09F29E0A3ED2}" srcOrd="1" destOrd="0" parTransId="{D010A81D-4C0B-4445-8D0D-FD4BD8D8245A}" sibTransId="{9AFE771A-F2CE-7F4A-B3D3-E69C2AE428DD}"/>
    <dgm:cxn modelId="{4F63093A-486F-0744-B8B7-25283CAB122C}" type="presOf" srcId="{19F8873D-9857-9E49-AA12-46661B4E29AB}" destId="{0C6FE357-64E1-9B4C-8A93-560A774CC6C8}" srcOrd="0" destOrd="0" presId="urn:microsoft.com/office/officeart/2005/8/layout/vList2"/>
    <dgm:cxn modelId="{55F86A68-18E7-3A43-89CB-C4C59A29D8F3}" type="presOf" srcId="{6590EEBA-07DD-B247-BABC-09F29E0A3ED2}" destId="{B3F938DA-3893-6840-9847-BCF1698CA3EB}" srcOrd="0" destOrd="0" presId="urn:microsoft.com/office/officeart/2005/8/layout/vList2"/>
    <dgm:cxn modelId="{ABA34C6D-DC34-B948-B5D5-4EE0C5280D6A}" srcId="{19F8873D-9857-9E49-AA12-46661B4E29AB}" destId="{61CF9D86-FC68-9F46-B531-0A48B5FB908D}" srcOrd="1" destOrd="0" parTransId="{A31BB109-C9A5-6640-8DA8-E1AC48EFE656}" sibTransId="{B76A335E-DB94-9D42-87D8-0A6C87769D4F}"/>
    <dgm:cxn modelId="{C6E8BD87-8C48-AF4C-9D12-7B1F6AB70412}" type="presOf" srcId="{2F8F5F69-D16C-FC47-B501-09A61C15B0E2}" destId="{675BFBBD-CA6F-C94E-900C-A2C7673793E2}" srcOrd="0" destOrd="2" presId="urn:microsoft.com/office/officeart/2005/8/layout/vList2"/>
    <dgm:cxn modelId="{480E6189-F2B8-B14B-8335-4D1CFEC6E1C9}" type="presOf" srcId="{8EF01BFE-E9B8-1F42-89F2-8FEC439EA385}" destId="{675BFBBD-CA6F-C94E-900C-A2C7673793E2}" srcOrd="0" destOrd="0" presId="urn:microsoft.com/office/officeart/2005/8/layout/vList2"/>
    <dgm:cxn modelId="{6E1206A5-C040-EB45-9433-4F01EE7C4B90}" type="presOf" srcId="{61CF9D86-FC68-9F46-B531-0A48B5FB908D}" destId="{675BFBBD-CA6F-C94E-900C-A2C7673793E2}" srcOrd="0" destOrd="1" presId="urn:microsoft.com/office/officeart/2005/8/layout/vList2"/>
    <dgm:cxn modelId="{C70F6CC8-F62E-6A42-A544-0073A87A074F}" type="presOf" srcId="{639C143A-77DA-D84F-BB67-D9CDAF4A6F88}" destId="{F929755B-19B0-444E-B00A-F66698B2D468}" srcOrd="0" destOrd="0" presId="urn:microsoft.com/office/officeart/2005/8/layout/vList2"/>
    <dgm:cxn modelId="{DD212FF8-8995-FA4A-9566-688F7A99DC71}" srcId="{639C143A-77DA-D84F-BB67-D9CDAF4A6F88}" destId="{19F8873D-9857-9E49-AA12-46661B4E29AB}" srcOrd="0" destOrd="0" parTransId="{5681E14D-1073-9847-91B7-827FD8BC86F9}" sibTransId="{1CE6C72F-D22B-754E-A6C6-7968A1CDD6B6}"/>
    <dgm:cxn modelId="{3CC669E4-D409-B749-AE32-CD1EBF646AB0}" type="presParOf" srcId="{F929755B-19B0-444E-B00A-F66698B2D468}" destId="{0C6FE357-64E1-9B4C-8A93-560A774CC6C8}" srcOrd="0" destOrd="0" presId="urn:microsoft.com/office/officeart/2005/8/layout/vList2"/>
    <dgm:cxn modelId="{3F4FA511-D63F-4945-8D5C-0AED16FB8F6D}" type="presParOf" srcId="{F929755B-19B0-444E-B00A-F66698B2D468}" destId="{675BFBBD-CA6F-C94E-900C-A2C7673793E2}" srcOrd="1" destOrd="0" presId="urn:microsoft.com/office/officeart/2005/8/layout/vList2"/>
    <dgm:cxn modelId="{2ECC38BA-D34A-2E40-81F7-7C9607035373}" type="presParOf" srcId="{F929755B-19B0-444E-B00A-F66698B2D468}" destId="{B3F938DA-3893-6840-9847-BCF1698CA3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C266AB-BAC7-574E-9AF2-3D2204680F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E6C661E-7BC7-254B-BB94-63BED0AC6AC4}">
      <dgm:prSet/>
      <dgm:spPr>
        <a:solidFill>
          <a:srgbClr val="152B48"/>
        </a:solidFill>
      </dgm:spPr>
      <dgm:t>
        <a:bodyPr/>
        <a:lstStyle/>
        <a:p>
          <a:r>
            <a:rPr lang="es-CO" dirty="0">
              <a:latin typeface="Montserrat" pitchFamily="2" charset="77"/>
            </a:rPr>
            <a:t>Reducción de muerte cardiovascular, infarto no fatal, revascularización coronaria.</a:t>
          </a:r>
        </a:p>
      </dgm:t>
    </dgm:pt>
    <dgm:pt modelId="{28D660F7-709F-6348-974D-AAC299987DAB}" type="parTrans" cxnId="{0E31509A-F0A5-8249-92EA-F0E38578B1DE}">
      <dgm:prSet/>
      <dgm:spPr/>
      <dgm:t>
        <a:bodyPr/>
        <a:lstStyle/>
        <a:p>
          <a:endParaRPr lang="es-ES">
            <a:latin typeface="Montserrat" pitchFamily="2" charset="77"/>
          </a:endParaRPr>
        </a:p>
      </dgm:t>
    </dgm:pt>
    <dgm:pt modelId="{DB823EC8-4AC6-5942-A909-7DF573AD9765}" type="sibTrans" cxnId="{0E31509A-F0A5-8249-92EA-F0E38578B1DE}">
      <dgm:prSet/>
      <dgm:spPr/>
      <dgm:t>
        <a:bodyPr/>
        <a:lstStyle/>
        <a:p>
          <a:endParaRPr lang="es-ES">
            <a:latin typeface="Montserrat" pitchFamily="2" charset="77"/>
          </a:endParaRPr>
        </a:p>
      </dgm:t>
    </dgm:pt>
    <dgm:pt modelId="{30A30E22-9182-5A4A-BA9E-EFDC180C26FA}">
      <dgm:prSet/>
      <dgm:spPr>
        <a:solidFill>
          <a:srgbClr val="00AAA7"/>
        </a:solidFill>
      </dgm:spPr>
      <dgm:t>
        <a:bodyPr/>
        <a:lstStyle/>
        <a:p>
          <a:r>
            <a:rPr lang="es-CO" dirty="0">
              <a:latin typeface="Montserrat" pitchFamily="2" charset="77"/>
            </a:rPr>
            <a:t>Todos los pacientes, sin importar niveles de colesterol.</a:t>
          </a:r>
        </a:p>
      </dgm:t>
    </dgm:pt>
    <dgm:pt modelId="{3A1F27EF-54AD-4348-9E51-E4A23592F366}" type="parTrans" cxnId="{098F8527-14E6-FF4C-9F37-CD9AC0B1A253}">
      <dgm:prSet/>
      <dgm:spPr/>
      <dgm:t>
        <a:bodyPr/>
        <a:lstStyle/>
        <a:p>
          <a:endParaRPr lang="es-ES">
            <a:latin typeface="Montserrat" pitchFamily="2" charset="77"/>
          </a:endParaRPr>
        </a:p>
      </dgm:t>
    </dgm:pt>
    <dgm:pt modelId="{132C9EB5-F359-3041-8BF4-14B6D56DDB65}" type="sibTrans" cxnId="{098F8527-14E6-FF4C-9F37-CD9AC0B1A253}">
      <dgm:prSet/>
      <dgm:spPr/>
      <dgm:t>
        <a:bodyPr/>
        <a:lstStyle/>
        <a:p>
          <a:endParaRPr lang="es-ES">
            <a:latin typeface="Montserrat" pitchFamily="2" charset="77"/>
          </a:endParaRPr>
        </a:p>
      </dgm:t>
    </dgm:pt>
    <dgm:pt modelId="{0390363C-7FB9-B040-8C1B-735B108280DC}">
      <dgm:prSet/>
      <dgm:spPr>
        <a:solidFill>
          <a:srgbClr val="152B48"/>
        </a:solidFill>
      </dgm:spPr>
      <dgm:t>
        <a:bodyPr/>
        <a:lstStyle/>
        <a:p>
          <a:r>
            <a:rPr lang="es-CO" dirty="0">
              <a:latin typeface="Montserrat" pitchFamily="2" charset="77"/>
            </a:rPr>
            <a:t>Alta intensidad:</a:t>
          </a:r>
        </a:p>
      </dgm:t>
    </dgm:pt>
    <dgm:pt modelId="{EEEC54A8-AC0B-B840-B6B3-6AEF80D5D9AA}" type="parTrans" cxnId="{E51296A4-0FCA-1D47-9F74-568FBE60FA71}">
      <dgm:prSet/>
      <dgm:spPr/>
      <dgm:t>
        <a:bodyPr/>
        <a:lstStyle/>
        <a:p>
          <a:endParaRPr lang="es-ES">
            <a:latin typeface="Montserrat" pitchFamily="2" charset="77"/>
          </a:endParaRPr>
        </a:p>
      </dgm:t>
    </dgm:pt>
    <dgm:pt modelId="{2848B41C-2E67-7040-9EA2-403DEC8FD27F}" type="sibTrans" cxnId="{E51296A4-0FCA-1D47-9F74-568FBE60FA71}">
      <dgm:prSet/>
      <dgm:spPr/>
      <dgm:t>
        <a:bodyPr/>
        <a:lstStyle/>
        <a:p>
          <a:endParaRPr lang="es-ES">
            <a:latin typeface="Montserrat" pitchFamily="2" charset="77"/>
          </a:endParaRPr>
        </a:p>
      </dgm:t>
    </dgm:pt>
    <dgm:pt modelId="{2B81F215-3163-E847-9FCD-A2ABE2F3FC1C}">
      <dgm:prSet/>
      <dgm:spPr/>
      <dgm:t>
        <a:bodyPr/>
        <a:lstStyle/>
        <a:p>
          <a:r>
            <a:rPr lang="es-CO" dirty="0">
              <a:solidFill>
                <a:srgbClr val="152B48"/>
              </a:solidFill>
              <a:latin typeface="Montserrat" pitchFamily="2" charset="77"/>
            </a:rPr>
            <a:t>Excepto ancianos, disfunción hepática o renal, efectos secundarios, interacciones medicamentosas.</a:t>
          </a:r>
        </a:p>
      </dgm:t>
    </dgm:pt>
    <dgm:pt modelId="{83C4CA31-42DD-5C46-8D78-45D997674CF6}" type="parTrans" cxnId="{7F640913-7E41-4E4A-A841-F99DEF717A1D}">
      <dgm:prSet/>
      <dgm:spPr/>
      <dgm:t>
        <a:bodyPr/>
        <a:lstStyle/>
        <a:p>
          <a:endParaRPr lang="es-ES">
            <a:latin typeface="Montserrat" pitchFamily="2" charset="77"/>
          </a:endParaRPr>
        </a:p>
      </dgm:t>
    </dgm:pt>
    <dgm:pt modelId="{9FCE11A7-1679-0D42-B502-6CCCEF8E98C7}" type="sibTrans" cxnId="{7F640913-7E41-4E4A-A841-F99DEF717A1D}">
      <dgm:prSet/>
      <dgm:spPr/>
      <dgm:t>
        <a:bodyPr/>
        <a:lstStyle/>
        <a:p>
          <a:endParaRPr lang="es-ES">
            <a:latin typeface="Montserrat" pitchFamily="2" charset="77"/>
          </a:endParaRPr>
        </a:p>
      </dgm:t>
    </dgm:pt>
    <dgm:pt modelId="{874BB45C-DF7D-1E4C-B7EE-D808274AF10D}">
      <dgm:prSet/>
      <dgm:spPr>
        <a:solidFill>
          <a:srgbClr val="00AAA7"/>
        </a:solidFill>
      </dgm:spPr>
      <dgm:t>
        <a:bodyPr/>
        <a:lstStyle/>
        <a:p>
          <a:r>
            <a:rPr lang="es-CO" dirty="0">
              <a:latin typeface="Montserrat" pitchFamily="2" charset="77"/>
            </a:rPr>
            <a:t>Meta </a:t>
          </a:r>
          <a:r>
            <a:rPr lang="es-CO" dirty="0">
              <a:latin typeface="Montserrat" pitchFamily="2" charset="77"/>
              <a:sym typeface="Wingdings" pitchFamily="2" charset="2"/>
            </a:rPr>
            <a:t></a:t>
          </a:r>
          <a:r>
            <a:rPr lang="es-CO" dirty="0">
              <a:latin typeface="Montserrat" pitchFamily="2" charset="77"/>
            </a:rPr>
            <a:t> &lt;70 o al menos reducción del 50% del basal.</a:t>
          </a:r>
        </a:p>
      </dgm:t>
    </dgm:pt>
    <dgm:pt modelId="{6BD79ED4-71BE-8E42-8094-11F1169E12BB}" type="parTrans" cxnId="{CF01DC3B-ABA7-5B45-86DF-045E58359118}">
      <dgm:prSet/>
      <dgm:spPr/>
      <dgm:t>
        <a:bodyPr/>
        <a:lstStyle/>
        <a:p>
          <a:endParaRPr lang="es-ES">
            <a:latin typeface="Montserrat" pitchFamily="2" charset="77"/>
          </a:endParaRPr>
        </a:p>
      </dgm:t>
    </dgm:pt>
    <dgm:pt modelId="{A7B6967C-67F3-B44A-B41D-E17E1A4CDA33}" type="sibTrans" cxnId="{CF01DC3B-ABA7-5B45-86DF-045E58359118}">
      <dgm:prSet/>
      <dgm:spPr/>
      <dgm:t>
        <a:bodyPr/>
        <a:lstStyle/>
        <a:p>
          <a:endParaRPr lang="es-ES">
            <a:latin typeface="Montserrat" pitchFamily="2" charset="77"/>
          </a:endParaRPr>
        </a:p>
      </dgm:t>
    </dgm:pt>
    <dgm:pt modelId="{BAEF140B-B52A-5A46-A6E2-6B744A1EAF2E}">
      <dgm:prSet/>
      <dgm:spPr>
        <a:solidFill>
          <a:srgbClr val="152B48"/>
        </a:solidFill>
      </dgm:spPr>
      <dgm:t>
        <a:bodyPr/>
        <a:lstStyle/>
        <a:p>
          <a:r>
            <a:rPr lang="es-CO" dirty="0">
              <a:latin typeface="Montserrat" pitchFamily="2" charset="77"/>
            </a:rPr>
            <a:t>Perfil lipídico al ingreso y a las 4-6 semanas.</a:t>
          </a:r>
        </a:p>
      </dgm:t>
    </dgm:pt>
    <dgm:pt modelId="{3404C199-25F0-B74F-99ED-9D4CC96F7B88}" type="parTrans" cxnId="{365A13B3-A593-CF4A-AAE7-2E5780DD6E97}">
      <dgm:prSet/>
      <dgm:spPr/>
      <dgm:t>
        <a:bodyPr/>
        <a:lstStyle/>
        <a:p>
          <a:endParaRPr lang="es-ES">
            <a:latin typeface="Montserrat" pitchFamily="2" charset="77"/>
          </a:endParaRPr>
        </a:p>
      </dgm:t>
    </dgm:pt>
    <dgm:pt modelId="{E91905EA-5BC0-024F-A012-D947EDB733CF}" type="sibTrans" cxnId="{365A13B3-A593-CF4A-AAE7-2E5780DD6E97}">
      <dgm:prSet/>
      <dgm:spPr/>
      <dgm:t>
        <a:bodyPr/>
        <a:lstStyle/>
        <a:p>
          <a:endParaRPr lang="es-ES">
            <a:latin typeface="Montserrat" pitchFamily="2" charset="77"/>
          </a:endParaRPr>
        </a:p>
      </dgm:t>
    </dgm:pt>
    <dgm:pt modelId="{76C2A101-DB81-504B-B238-50CE31E94AFF}" type="pres">
      <dgm:prSet presAssocID="{9DC266AB-BAC7-574E-9AF2-3D2204680FA5}" presName="linear" presStyleCnt="0">
        <dgm:presLayoutVars>
          <dgm:animLvl val="lvl"/>
          <dgm:resizeHandles val="exact"/>
        </dgm:presLayoutVars>
      </dgm:prSet>
      <dgm:spPr/>
    </dgm:pt>
    <dgm:pt modelId="{3218DCAF-D8BF-8E44-AC2B-FD81D1B7E0B0}" type="pres">
      <dgm:prSet presAssocID="{2E6C661E-7BC7-254B-BB94-63BED0AC6AC4}" presName="parentText" presStyleLbl="node1" presStyleIdx="0" presStyleCnt="5">
        <dgm:presLayoutVars>
          <dgm:chMax val="0"/>
          <dgm:bulletEnabled val="1"/>
        </dgm:presLayoutVars>
      </dgm:prSet>
      <dgm:spPr/>
    </dgm:pt>
    <dgm:pt modelId="{8CF52892-BE3D-0E4F-AE8A-3B92C073B2A7}" type="pres">
      <dgm:prSet presAssocID="{DB823EC8-4AC6-5942-A909-7DF573AD9765}" presName="spacer" presStyleCnt="0"/>
      <dgm:spPr/>
    </dgm:pt>
    <dgm:pt modelId="{A1B2E0C2-0554-1946-9A15-FCCC1598C4F5}" type="pres">
      <dgm:prSet presAssocID="{30A30E22-9182-5A4A-BA9E-EFDC180C26FA}" presName="parentText" presStyleLbl="node1" presStyleIdx="1" presStyleCnt="5">
        <dgm:presLayoutVars>
          <dgm:chMax val="0"/>
          <dgm:bulletEnabled val="1"/>
        </dgm:presLayoutVars>
      </dgm:prSet>
      <dgm:spPr/>
    </dgm:pt>
    <dgm:pt modelId="{B36DDD47-A99B-A140-A2E6-7CA03175FA24}" type="pres">
      <dgm:prSet presAssocID="{132C9EB5-F359-3041-8BF4-14B6D56DDB65}" presName="spacer" presStyleCnt="0"/>
      <dgm:spPr/>
    </dgm:pt>
    <dgm:pt modelId="{F6FB0A67-87EF-1C47-BA0E-4AFA6C49FBAE}" type="pres">
      <dgm:prSet presAssocID="{0390363C-7FB9-B040-8C1B-735B108280DC}" presName="parentText" presStyleLbl="node1" presStyleIdx="2" presStyleCnt="5">
        <dgm:presLayoutVars>
          <dgm:chMax val="0"/>
          <dgm:bulletEnabled val="1"/>
        </dgm:presLayoutVars>
      </dgm:prSet>
      <dgm:spPr/>
    </dgm:pt>
    <dgm:pt modelId="{C2A1E625-A8D1-5B49-A84C-C5DA5080CD45}" type="pres">
      <dgm:prSet presAssocID="{0390363C-7FB9-B040-8C1B-735B108280DC}" presName="childText" presStyleLbl="revTx" presStyleIdx="0" presStyleCnt="1">
        <dgm:presLayoutVars>
          <dgm:bulletEnabled val="1"/>
        </dgm:presLayoutVars>
      </dgm:prSet>
      <dgm:spPr/>
    </dgm:pt>
    <dgm:pt modelId="{75385D75-137E-A14B-A345-6B91331D5331}" type="pres">
      <dgm:prSet presAssocID="{874BB45C-DF7D-1E4C-B7EE-D808274AF10D}" presName="parentText" presStyleLbl="node1" presStyleIdx="3" presStyleCnt="5">
        <dgm:presLayoutVars>
          <dgm:chMax val="0"/>
          <dgm:bulletEnabled val="1"/>
        </dgm:presLayoutVars>
      </dgm:prSet>
      <dgm:spPr/>
    </dgm:pt>
    <dgm:pt modelId="{6621D3F7-31B3-C84F-B4E6-0BE5E6F28024}" type="pres">
      <dgm:prSet presAssocID="{A7B6967C-67F3-B44A-B41D-E17E1A4CDA33}" presName="spacer" presStyleCnt="0"/>
      <dgm:spPr/>
    </dgm:pt>
    <dgm:pt modelId="{E5C817B3-0D7B-A740-8410-A3DB22BF986A}" type="pres">
      <dgm:prSet presAssocID="{BAEF140B-B52A-5A46-A6E2-6B744A1EAF2E}" presName="parentText" presStyleLbl="node1" presStyleIdx="4" presStyleCnt="5">
        <dgm:presLayoutVars>
          <dgm:chMax val="0"/>
          <dgm:bulletEnabled val="1"/>
        </dgm:presLayoutVars>
      </dgm:prSet>
      <dgm:spPr/>
    </dgm:pt>
  </dgm:ptLst>
  <dgm:cxnLst>
    <dgm:cxn modelId="{7F640913-7E41-4E4A-A841-F99DEF717A1D}" srcId="{0390363C-7FB9-B040-8C1B-735B108280DC}" destId="{2B81F215-3163-E847-9FCD-A2ABE2F3FC1C}" srcOrd="0" destOrd="0" parTransId="{83C4CA31-42DD-5C46-8D78-45D997674CF6}" sibTransId="{9FCE11A7-1679-0D42-B502-6CCCEF8E98C7}"/>
    <dgm:cxn modelId="{FBEC1E15-A5F9-244B-A325-1A0DD6F288BC}" type="presOf" srcId="{0390363C-7FB9-B040-8C1B-735B108280DC}" destId="{F6FB0A67-87EF-1C47-BA0E-4AFA6C49FBAE}" srcOrd="0" destOrd="0" presId="urn:microsoft.com/office/officeart/2005/8/layout/vList2"/>
    <dgm:cxn modelId="{098F8527-14E6-FF4C-9F37-CD9AC0B1A253}" srcId="{9DC266AB-BAC7-574E-9AF2-3D2204680FA5}" destId="{30A30E22-9182-5A4A-BA9E-EFDC180C26FA}" srcOrd="1" destOrd="0" parTransId="{3A1F27EF-54AD-4348-9E51-E4A23592F366}" sibTransId="{132C9EB5-F359-3041-8BF4-14B6D56DDB65}"/>
    <dgm:cxn modelId="{CF01DC3B-ABA7-5B45-86DF-045E58359118}" srcId="{9DC266AB-BAC7-574E-9AF2-3D2204680FA5}" destId="{874BB45C-DF7D-1E4C-B7EE-D808274AF10D}" srcOrd="3" destOrd="0" parTransId="{6BD79ED4-71BE-8E42-8094-11F1169E12BB}" sibTransId="{A7B6967C-67F3-B44A-B41D-E17E1A4CDA33}"/>
    <dgm:cxn modelId="{996D3C3F-FD48-1047-A9A7-1E67F5CA1A12}" type="presOf" srcId="{30A30E22-9182-5A4A-BA9E-EFDC180C26FA}" destId="{A1B2E0C2-0554-1946-9A15-FCCC1598C4F5}" srcOrd="0" destOrd="0" presId="urn:microsoft.com/office/officeart/2005/8/layout/vList2"/>
    <dgm:cxn modelId="{E8031D7E-5129-104E-B244-3E3302C83509}" type="presOf" srcId="{9DC266AB-BAC7-574E-9AF2-3D2204680FA5}" destId="{76C2A101-DB81-504B-B238-50CE31E94AFF}" srcOrd="0" destOrd="0" presId="urn:microsoft.com/office/officeart/2005/8/layout/vList2"/>
    <dgm:cxn modelId="{850DDF85-85FC-2345-BD4D-66849EEE5A46}" type="presOf" srcId="{874BB45C-DF7D-1E4C-B7EE-D808274AF10D}" destId="{75385D75-137E-A14B-A345-6B91331D5331}" srcOrd="0" destOrd="0" presId="urn:microsoft.com/office/officeart/2005/8/layout/vList2"/>
    <dgm:cxn modelId="{0E31509A-F0A5-8249-92EA-F0E38578B1DE}" srcId="{9DC266AB-BAC7-574E-9AF2-3D2204680FA5}" destId="{2E6C661E-7BC7-254B-BB94-63BED0AC6AC4}" srcOrd="0" destOrd="0" parTransId="{28D660F7-709F-6348-974D-AAC299987DAB}" sibTransId="{DB823EC8-4AC6-5942-A909-7DF573AD9765}"/>
    <dgm:cxn modelId="{E51296A4-0FCA-1D47-9F74-568FBE60FA71}" srcId="{9DC266AB-BAC7-574E-9AF2-3D2204680FA5}" destId="{0390363C-7FB9-B040-8C1B-735B108280DC}" srcOrd="2" destOrd="0" parTransId="{EEEC54A8-AC0B-B840-B6B3-6AEF80D5D9AA}" sibTransId="{2848B41C-2E67-7040-9EA2-403DEC8FD27F}"/>
    <dgm:cxn modelId="{365A13B3-A593-CF4A-AAE7-2E5780DD6E97}" srcId="{9DC266AB-BAC7-574E-9AF2-3D2204680FA5}" destId="{BAEF140B-B52A-5A46-A6E2-6B744A1EAF2E}" srcOrd="4" destOrd="0" parTransId="{3404C199-25F0-B74F-99ED-9D4CC96F7B88}" sibTransId="{E91905EA-5BC0-024F-A012-D947EDB733CF}"/>
    <dgm:cxn modelId="{8E1411B5-ED9C-A34D-9391-4963C8437CFC}" type="presOf" srcId="{2E6C661E-7BC7-254B-BB94-63BED0AC6AC4}" destId="{3218DCAF-D8BF-8E44-AC2B-FD81D1B7E0B0}" srcOrd="0" destOrd="0" presId="urn:microsoft.com/office/officeart/2005/8/layout/vList2"/>
    <dgm:cxn modelId="{AE59E6E9-D0CE-9E44-BC13-6A20B69D96FE}" type="presOf" srcId="{BAEF140B-B52A-5A46-A6E2-6B744A1EAF2E}" destId="{E5C817B3-0D7B-A740-8410-A3DB22BF986A}" srcOrd="0" destOrd="0" presId="urn:microsoft.com/office/officeart/2005/8/layout/vList2"/>
    <dgm:cxn modelId="{9C0ECAEF-C3B8-E240-BA49-DBAB4AF10212}" type="presOf" srcId="{2B81F215-3163-E847-9FCD-A2ABE2F3FC1C}" destId="{C2A1E625-A8D1-5B49-A84C-C5DA5080CD45}" srcOrd="0" destOrd="0" presId="urn:microsoft.com/office/officeart/2005/8/layout/vList2"/>
    <dgm:cxn modelId="{B33AAD58-8FA1-D94A-8A34-2152B2446D9E}" type="presParOf" srcId="{76C2A101-DB81-504B-B238-50CE31E94AFF}" destId="{3218DCAF-D8BF-8E44-AC2B-FD81D1B7E0B0}" srcOrd="0" destOrd="0" presId="urn:microsoft.com/office/officeart/2005/8/layout/vList2"/>
    <dgm:cxn modelId="{7CECA54E-AD55-5F4C-AF94-389D847E0B73}" type="presParOf" srcId="{76C2A101-DB81-504B-B238-50CE31E94AFF}" destId="{8CF52892-BE3D-0E4F-AE8A-3B92C073B2A7}" srcOrd="1" destOrd="0" presId="urn:microsoft.com/office/officeart/2005/8/layout/vList2"/>
    <dgm:cxn modelId="{4DACB3D9-8EC1-0E43-99CF-308445CE4BD2}" type="presParOf" srcId="{76C2A101-DB81-504B-B238-50CE31E94AFF}" destId="{A1B2E0C2-0554-1946-9A15-FCCC1598C4F5}" srcOrd="2" destOrd="0" presId="urn:microsoft.com/office/officeart/2005/8/layout/vList2"/>
    <dgm:cxn modelId="{D643CC66-B744-B84A-906E-79F789896C7D}" type="presParOf" srcId="{76C2A101-DB81-504B-B238-50CE31E94AFF}" destId="{B36DDD47-A99B-A140-A2E6-7CA03175FA24}" srcOrd="3" destOrd="0" presId="urn:microsoft.com/office/officeart/2005/8/layout/vList2"/>
    <dgm:cxn modelId="{8373264F-C427-4046-A3DC-937E935CACDB}" type="presParOf" srcId="{76C2A101-DB81-504B-B238-50CE31E94AFF}" destId="{F6FB0A67-87EF-1C47-BA0E-4AFA6C49FBAE}" srcOrd="4" destOrd="0" presId="urn:microsoft.com/office/officeart/2005/8/layout/vList2"/>
    <dgm:cxn modelId="{DFE4E766-6216-3B47-969D-4CCC39AE84E4}" type="presParOf" srcId="{76C2A101-DB81-504B-B238-50CE31E94AFF}" destId="{C2A1E625-A8D1-5B49-A84C-C5DA5080CD45}" srcOrd="5" destOrd="0" presId="urn:microsoft.com/office/officeart/2005/8/layout/vList2"/>
    <dgm:cxn modelId="{4D0EA5C3-1C1B-D341-B925-822512C5A7FF}" type="presParOf" srcId="{76C2A101-DB81-504B-B238-50CE31E94AFF}" destId="{75385D75-137E-A14B-A345-6B91331D5331}" srcOrd="6" destOrd="0" presId="urn:microsoft.com/office/officeart/2005/8/layout/vList2"/>
    <dgm:cxn modelId="{1C0354C6-E4B3-3145-B496-959D3A339C0D}" type="presParOf" srcId="{76C2A101-DB81-504B-B238-50CE31E94AFF}" destId="{6621D3F7-31B3-C84F-B4E6-0BE5E6F28024}" srcOrd="7" destOrd="0" presId="urn:microsoft.com/office/officeart/2005/8/layout/vList2"/>
    <dgm:cxn modelId="{7820F668-ED91-D843-9C97-6BEA6D5D826E}" type="presParOf" srcId="{76C2A101-DB81-504B-B238-50CE31E94AFF}" destId="{E5C817B3-0D7B-A740-8410-A3DB22BF986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2E69A1-CC83-C540-8585-F938403B7F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2524CE7-6159-CB48-8791-25DB34CD19CB}">
      <dgm:prSet custT="1"/>
      <dgm:spPr>
        <a:solidFill>
          <a:srgbClr val="152B48"/>
        </a:solidFill>
      </dgm:spPr>
      <dgm:t>
        <a:bodyPr/>
        <a:lstStyle/>
        <a:p>
          <a:pPr algn="ctr"/>
          <a:r>
            <a:rPr lang="es-CO" sz="2000" b="1" i="0" dirty="0">
              <a:latin typeface="Montserrat" pitchFamily="2" charset="77"/>
            </a:rPr>
            <a:t>Pacientes que no alcanzaron metas a pesar de estatinas en máxima dosis tolerada</a:t>
          </a:r>
        </a:p>
      </dgm:t>
    </dgm:pt>
    <dgm:pt modelId="{77F70433-54BC-D74C-9AEB-AE4E973A2C9D}" type="parTrans" cxnId="{A2A1C15B-AD1A-BD4E-86E5-FD82C9F554F2}">
      <dgm:prSet/>
      <dgm:spPr/>
      <dgm:t>
        <a:bodyPr/>
        <a:lstStyle/>
        <a:p>
          <a:endParaRPr lang="es-ES" sz="2000">
            <a:latin typeface="Montserrat" pitchFamily="2" charset="77"/>
          </a:endParaRPr>
        </a:p>
      </dgm:t>
    </dgm:pt>
    <dgm:pt modelId="{74B2A6E7-5B56-3D4F-A944-778ADE13A0E0}" type="sibTrans" cxnId="{A2A1C15B-AD1A-BD4E-86E5-FD82C9F554F2}">
      <dgm:prSet/>
      <dgm:spPr/>
      <dgm:t>
        <a:bodyPr/>
        <a:lstStyle/>
        <a:p>
          <a:endParaRPr lang="es-ES" sz="2000">
            <a:latin typeface="Montserrat" pitchFamily="2" charset="77"/>
          </a:endParaRPr>
        </a:p>
      </dgm:t>
    </dgm:pt>
    <dgm:pt modelId="{37D97A68-3BB0-924E-B580-E63560DEC658}">
      <dgm:prSet custT="1"/>
      <dgm:spPr>
        <a:solidFill>
          <a:srgbClr val="152B48"/>
        </a:solidFill>
      </dgm:spPr>
      <dgm:t>
        <a:bodyPr/>
        <a:lstStyle/>
        <a:p>
          <a:r>
            <a:rPr lang="es-CO" sz="2000" b="1" u="sng" dirty="0">
              <a:latin typeface="Montserrat" pitchFamily="2" charset="77"/>
            </a:rPr>
            <a:t>Ezetimibe:</a:t>
          </a:r>
          <a:endParaRPr lang="es-CO" sz="2000" b="1" dirty="0">
            <a:latin typeface="Montserrat" pitchFamily="2" charset="77"/>
          </a:endParaRPr>
        </a:p>
      </dgm:t>
    </dgm:pt>
    <dgm:pt modelId="{6285B35D-02AA-0A4B-B8A3-0B991550F720}" type="parTrans" cxnId="{7DD19A86-51E4-694B-9228-16D40A053DBE}">
      <dgm:prSet/>
      <dgm:spPr/>
      <dgm:t>
        <a:bodyPr/>
        <a:lstStyle/>
        <a:p>
          <a:endParaRPr lang="es-ES" sz="2000">
            <a:latin typeface="Montserrat" pitchFamily="2" charset="77"/>
          </a:endParaRPr>
        </a:p>
      </dgm:t>
    </dgm:pt>
    <dgm:pt modelId="{024E7629-8B79-714F-A40C-1B33F9ABFA47}" type="sibTrans" cxnId="{7DD19A86-51E4-694B-9228-16D40A053DBE}">
      <dgm:prSet/>
      <dgm:spPr/>
      <dgm:t>
        <a:bodyPr/>
        <a:lstStyle/>
        <a:p>
          <a:endParaRPr lang="es-ES" sz="2000">
            <a:latin typeface="Montserrat" pitchFamily="2" charset="77"/>
          </a:endParaRPr>
        </a:p>
      </dgm:t>
    </dgm:pt>
    <dgm:pt modelId="{849EDCAA-C351-5A4C-B790-7E60E36187FC}">
      <dgm:prSet custT="1"/>
      <dgm:spPr/>
      <dgm:t>
        <a:bodyPr/>
        <a:lstStyle/>
        <a:p>
          <a:r>
            <a:rPr lang="es-CO" sz="2000" dirty="0">
              <a:solidFill>
                <a:srgbClr val="152B48"/>
              </a:solidFill>
              <a:latin typeface="Montserrat" pitchFamily="2" charset="77"/>
            </a:rPr>
            <a:t>Efecto sinérgico con estatinas.</a:t>
          </a:r>
        </a:p>
      </dgm:t>
    </dgm:pt>
    <dgm:pt modelId="{E1DAF816-0A9E-4441-87F5-6285E21FA687}" type="parTrans" cxnId="{21021285-A882-7547-9D88-878856681233}">
      <dgm:prSet/>
      <dgm:spPr/>
      <dgm:t>
        <a:bodyPr/>
        <a:lstStyle/>
        <a:p>
          <a:endParaRPr lang="es-ES" sz="2000">
            <a:latin typeface="Montserrat" pitchFamily="2" charset="77"/>
          </a:endParaRPr>
        </a:p>
      </dgm:t>
    </dgm:pt>
    <dgm:pt modelId="{7E0A13CC-71F7-2E4D-AFC9-24D59CCC73C2}" type="sibTrans" cxnId="{21021285-A882-7547-9D88-878856681233}">
      <dgm:prSet/>
      <dgm:spPr/>
      <dgm:t>
        <a:bodyPr/>
        <a:lstStyle/>
        <a:p>
          <a:endParaRPr lang="es-ES" sz="2000">
            <a:latin typeface="Montserrat" pitchFamily="2" charset="77"/>
          </a:endParaRPr>
        </a:p>
      </dgm:t>
    </dgm:pt>
    <dgm:pt modelId="{965A07E2-1616-6B4A-9D72-76A3388BAE00}">
      <dgm:prSet custT="1"/>
      <dgm:spPr/>
      <dgm:t>
        <a:bodyPr/>
        <a:lstStyle/>
        <a:p>
          <a:r>
            <a:rPr lang="es-CO" sz="2000" dirty="0">
              <a:solidFill>
                <a:srgbClr val="152B48"/>
              </a:solidFill>
              <a:latin typeface="Montserrat" pitchFamily="2" charset="77"/>
            </a:rPr>
            <a:t>Intolerancia a estatinas.</a:t>
          </a:r>
        </a:p>
      </dgm:t>
    </dgm:pt>
    <dgm:pt modelId="{A6446552-9C14-6346-A2B0-125865F336C6}" type="parTrans" cxnId="{F82A24D4-74AD-8741-A185-B4A7101632C9}">
      <dgm:prSet/>
      <dgm:spPr/>
      <dgm:t>
        <a:bodyPr/>
        <a:lstStyle/>
        <a:p>
          <a:endParaRPr lang="es-ES" sz="2000">
            <a:latin typeface="Montserrat" pitchFamily="2" charset="77"/>
          </a:endParaRPr>
        </a:p>
      </dgm:t>
    </dgm:pt>
    <dgm:pt modelId="{E08F4481-C29B-794B-82EF-9690CB6CA38E}" type="sibTrans" cxnId="{F82A24D4-74AD-8741-A185-B4A7101632C9}">
      <dgm:prSet/>
      <dgm:spPr/>
      <dgm:t>
        <a:bodyPr/>
        <a:lstStyle/>
        <a:p>
          <a:endParaRPr lang="es-ES" sz="2000">
            <a:latin typeface="Montserrat" pitchFamily="2" charset="77"/>
          </a:endParaRPr>
        </a:p>
      </dgm:t>
    </dgm:pt>
    <dgm:pt modelId="{E479CF28-F593-0B4F-A444-9DB620FD4E2E}">
      <dgm:prSet custT="1"/>
      <dgm:spPr>
        <a:solidFill>
          <a:srgbClr val="152B48"/>
        </a:solidFill>
      </dgm:spPr>
      <dgm:t>
        <a:bodyPr/>
        <a:lstStyle/>
        <a:p>
          <a:r>
            <a:rPr lang="es-CO" sz="2000" b="1" u="sng" dirty="0">
              <a:latin typeface="Montserrat" pitchFamily="2" charset="77"/>
            </a:rPr>
            <a:t>Inhibidores de PCSK9</a:t>
          </a:r>
          <a:r>
            <a:rPr lang="es-CO" sz="2000" u="sng" dirty="0">
              <a:latin typeface="Montserrat" pitchFamily="2" charset="77"/>
            </a:rPr>
            <a:t>:</a:t>
          </a:r>
          <a:endParaRPr lang="es-CO" sz="2000" dirty="0">
            <a:latin typeface="Montserrat" pitchFamily="2" charset="77"/>
          </a:endParaRPr>
        </a:p>
      </dgm:t>
    </dgm:pt>
    <dgm:pt modelId="{1723DE02-E944-B840-9CD2-81CFEACF98D4}" type="parTrans" cxnId="{60D48D41-D221-BB41-B604-99669EB340D5}">
      <dgm:prSet/>
      <dgm:spPr/>
      <dgm:t>
        <a:bodyPr/>
        <a:lstStyle/>
        <a:p>
          <a:endParaRPr lang="es-ES" sz="2000">
            <a:latin typeface="Montserrat" pitchFamily="2" charset="77"/>
          </a:endParaRPr>
        </a:p>
      </dgm:t>
    </dgm:pt>
    <dgm:pt modelId="{CB422AA0-6457-9242-A402-D9C20F3171E3}" type="sibTrans" cxnId="{60D48D41-D221-BB41-B604-99669EB340D5}">
      <dgm:prSet/>
      <dgm:spPr/>
      <dgm:t>
        <a:bodyPr/>
        <a:lstStyle/>
        <a:p>
          <a:endParaRPr lang="es-ES" sz="2000">
            <a:latin typeface="Montserrat" pitchFamily="2" charset="77"/>
          </a:endParaRPr>
        </a:p>
      </dgm:t>
    </dgm:pt>
    <dgm:pt modelId="{B43D1682-8095-AB4F-87B8-E4D3FDD72C16}">
      <dgm:prSet custT="1"/>
      <dgm:spPr/>
      <dgm:t>
        <a:bodyPr/>
        <a:lstStyle/>
        <a:p>
          <a:r>
            <a:rPr lang="es-CO" sz="2000" dirty="0">
              <a:solidFill>
                <a:srgbClr val="152B48"/>
              </a:solidFill>
              <a:latin typeface="Montserrat" pitchFamily="2" charset="77"/>
            </a:rPr>
            <a:t>Disminución de LDL hasta 60%.</a:t>
          </a:r>
        </a:p>
      </dgm:t>
    </dgm:pt>
    <dgm:pt modelId="{01D93BED-5C93-CF4E-B261-59A7135EB163}" type="parTrans" cxnId="{6C454E64-2FBD-4A4C-914C-DB2F7DFDE778}">
      <dgm:prSet/>
      <dgm:spPr/>
      <dgm:t>
        <a:bodyPr/>
        <a:lstStyle/>
        <a:p>
          <a:endParaRPr lang="es-ES" sz="2000">
            <a:latin typeface="Montserrat" pitchFamily="2" charset="77"/>
          </a:endParaRPr>
        </a:p>
      </dgm:t>
    </dgm:pt>
    <dgm:pt modelId="{95C14AD9-83CA-9149-995B-F5BCE71CD777}" type="sibTrans" cxnId="{6C454E64-2FBD-4A4C-914C-DB2F7DFDE778}">
      <dgm:prSet/>
      <dgm:spPr/>
      <dgm:t>
        <a:bodyPr/>
        <a:lstStyle/>
        <a:p>
          <a:endParaRPr lang="es-ES" sz="2000">
            <a:latin typeface="Montserrat" pitchFamily="2" charset="77"/>
          </a:endParaRPr>
        </a:p>
      </dgm:t>
    </dgm:pt>
    <dgm:pt modelId="{368DF39C-541F-864D-AF93-4C186E554D28}">
      <dgm:prSet custT="1"/>
      <dgm:spPr/>
      <dgm:t>
        <a:bodyPr/>
        <a:lstStyle/>
        <a:p>
          <a:r>
            <a:rPr lang="es-CO" sz="2000" dirty="0">
              <a:solidFill>
                <a:srgbClr val="152B48"/>
              </a:solidFill>
              <a:latin typeface="Montserrat" pitchFamily="2" charset="77"/>
            </a:rPr>
            <a:t>Reducción del riesgo absoluto 1.5%: muerte cardiovascular, infarto, ACV, hospialización por angina inestable, revascularización coronaria.</a:t>
          </a:r>
        </a:p>
      </dgm:t>
    </dgm:pt>
    <dgm:pt modelId="{E803A03D-74E7-A64F-BF19-BB97C96C36ED}" type="parTrans" cxnId="{C12B6D78-DDE0-124F-8207-352FAFD16A14}">
      <dgm:prSet/>
      <dgm:spPr/>
      <dgm:t>
        <a:bodyPr/>
        <a:lstStyle/>
        <a:p>
          <a:endParaRPr lang="es-ES" sz="2000">
            <a:latin typeface="Montserrat" pitchFamily="2" charset="77"/>
          </a:endParaRPr>
        </a:p>
      </dgm:t>
    </dgm:pt>
    <dgm:pt modelId="{1BE83A05-4EB9-8942-AE4F-D31BE260ED1B}" type="sibTrans" cxnId="{C12B6D78-DDE0-124F-8207-352FAFD16A14}">
      <dgm:prSet/>
      <dgm:spPr/>
      <dgm:t>
        <a:bodyPr/>
        <a:lstStyle/>
        <a:p>
          <a:endParaRPr lang="es-ES" sz="2000">
            <a:latin typeface="Montserrat" pitchFamily="2" charset="77"/>
          </a:endParaRPr>
        </a:p>
      </dgm:t>
    </dgm:pt>
    <dgm:pt modelId="{C679A626-5DA0-D748-99BD-5ED875FD3130}" type="pres">
      <dgm:prSet presAssocID="{072E69A1-CC83-C540-8585-F938403B7F8C}" presName="linear" presStyleCnt="0">
        <dgm:presLayoutVars>
          <dgm:animLvl val="lvl"/>
          <dgm:resizeHandles val="exact"/>
        </dgm:presLayoutVars>
      </dgm:prSet>
      <dgm:spPr/>
    </dgm:pt>
    <dgm:pt modelId="{BA0FB561-6787-684E-A0C3-6AD6D9996D11}" type="pres">
      <dgm:prSet presAssocID="{12524CE7-6159-CB48-8791-25DB34CD19CB}" presName="parentText" presStyleLbl="node1" presStyleIdx="0" presStyleCnt="3">
        <dgm:presLayoutVars>
          <dgm:chMax val="0"/>
          <dgm:bulletEnabled val="1"/>
        </dgm:presLayoutVars>
      </dgm:prSet>
      <dgm:spPr/>
    </dgm:pt>
    <dgm:pt modelId="{B0234E11-F029-9D40-A0E7-56DFA6813E91}" type="pres">
      <dgm:prSet presAssocID="{74B2A6E7-5B56-3D4F-A944-778ADE13A0E0}" presName="spacer" presStyleCnt="0"/>
      <dgm:spPr/>
    </dgm:pt>
    <dgm:pt modelId="{607DDF0E-DE95-EF49-B883-F1D041C359C0}" type="pres">
      <dgm:prSet presAssocID="{37D97A68-3BB0-924E-B580-E63560DEC658}" presName="parentText" presStyleLbl="node1" presStyleIdx="1" presStyleCnt="3">
        <dgm:presLayoutVars>
          <dgm:chMax val="0"/>
          <dgm:bulletEnabled val="1"/>
        </dgm:presLayoutVars>
      </dgm:prSet>
      <dgm:spPr/>
    </dgm:pt>
    <dgm:pt modelId="{AC27B759-3F78-AB4F-8DC5-03CCED6C28FF}" type="pres">
      <dgm:prSet presAssocID="{37D97A68-3BB0-924E-B580-E63560DEC658}" presName="childText" presStyleLbl="revTx" presStyleIdx="0" presStyleCnt="2">
        <dgm:presLayoutVars>
          <dgm:bulletEnabled val="1"/>
        </dgm:presLayoutVars>
      </dgm:prSet>
      <dgm:spPr/>
    </dgm:pt>
    <dgm:pt modelId="{FDE8D454-F661-F840-897C-8A3F600992E7}" type="pres">
      <dgm:prSet presAssocID="{E479CF28-F593-0B4F-A444-9DB620FD4E2E}" presName="parentText" presStyleLbl="node1" presStyleIdx="2" presStyleCnt="3">
        <dgm:presLayoutVars>
          <dgm:chMax val="0"/>
          <dgm:bulletEnabled val="1"/>
        </dgm:presLayoutVars>
      </dgm:prSet>
      <dgm:spPr/>
    </dgm:pt>
    <dgm:pt modelId="{13B8C1FE-768D-A94E-8B92-153772E3658A}" type="pres">
      <dgm:prSet presAssocID="{E479CF28-F593-0B4F-A444-9DB620FD4E2E}" presName="childText" presStyleLbl="revTx" presStyleIdx="1" presStyleCnt="2">
        <dgm:presLayoutVars>
          <dgm:bulletEnabled val="1"/>
        </dgm:presLayoutVars>
      </dgm:prSet>
      <dgm:spPr/>
    </dgm:pt>
  </dgm:ptLst>
  <dgm:cxnLst>
    <dgm:cxn modelId="{AA1D5332-15B0-AF4B-B802-E85BC050FFE9}" type="presOf" srcId="{368DF39C-541F-864D-AF93-4C186E554D28}" destId="{13B8C1FE-768D-A94E-8B92-153772E3658A}" srcOrd="0" destOrd="1" presId="urn:microsoft.com/office/officeart/2005/8/layout/vList2"/>
    <dgm:cxn modelId="{A2A1C15B-AD1A-BD4E-86E5-FD82C9F554F2}" srcId="{072E69A1-CC83-C540-8585-F938403B7F8C}" destId="{12524CE7-6159-CB48-8791-25DB34CD19CB}" srcOrd="0" destOrd="0" parTransId="{77F70433-54BC-D74C-9AEB-AE4E973A2C9D}" sibTransId="{74B2A6E7-5B56-3D4F-A944-778ADE13A0E0}"/>
    <dgm:cxn modelId="{60D48D41-D221-BB41-B604-99669EB340D5}" srcId="{072E69A1-CC83-C540-8585-F938403B7F8C}" destId="{E479CF28-F593-0B4F-A444-9DB620FD4E2E}" srcOrd="2" destOrd="0" parTransId="{1723DE02-E944-B840-9CD2-81CFEACF98D4}" sibTransId="{CB422AA0-6457-9242-A402-D9C20F3171E3}"/>
    <dgm:cxn modelId="{DF10C462-6550-8045-A896-5F4B0DBCBD25}" type="presOf" srcId="{849EDCAA-C351-5A4C-B790-7E60E36187FC}" destId="{AC27B759-3F78-AB4F-8DC5-03CCED6C28FF}" srcOrd="0" destOrd="0" presId="urn:microsoft.com/office/officeart/2005/8/layout/vList2"/>
    <dgm:cxn modelId="{6C454E64-2FBD-4A4C-914C-DB2F7DFDE778}" srcId="{E479CF28-F593-0B4F-A444-9DB620FD4E2E}" destId="{B43D1682-8095-AB4F-87B8-E4D3FDD72C16}" srcOrd="0" destOrd="0" parTransId="{01D93BED-5C93-CF4E-B261-59A7135EB163}" sibTransId="{95C14AD9-83CA-9149-995B-F5BCE71CD777}"/>
    <dgm:cxn modelId="{C12B6D78-DDE0-124F-8207-352FAFD16A14}" srcId="{E479CF28-F593-0B4F-A444-9DB620FD4E2E}" destId="{368DF39C-541F-864D-AF93-4C186E554D28}" srcOrd="1" destOrd="0" parTransId="{E803A03D-74E7-A64F-BF19-BB97C96C36ED}" sibTransId="{1BE83A05-4EB9-8942-AE4F-D31BE260ED1B}"/>
    <dgm:cxn modelId="{6CA87479-2B29-9648-A688-337CEA72982E}" type="presOf" srcId="{B43D1682-8095-AB4F-87B8-E4D3FDD72C16}" destId="{13B8C1FE-768D-A94E-8B92-153772E3658A}" srcOrd="0" destOrd="0" presId="urn:microsoft.com/office/officeart/2005/8/layout/vList2"/>
    <dgm:cxn modelId="{21021285-A882-7547-9D88-878856681233}" srcId="{37D97A68-3BB0-924E-B580-E63560DEC658}" destId="{849EDCAA-C351-5A4C-B790-7E60E36187FC}" srcOrd="0" destOrd="0" parTransId="{E1DAF816-0A9E-4441-87F5-6285E21FA687}" sibTransId="{7E0A13CC-71F7-2E4D-AFC9-24D59CCC73C2}"/>
    <dgm:cxn modelId="{7DD19A86-51E4-694B-9228-16D40A053DBE}" srcId="{072E69A1-CC83-C540-8585-F938403B7F8C}" destId="{37D97A68-3BB0-924E-B580-E63560DEC658}" srcOrd="1" destOrd="0" parTransId="{6285B35D-02AA-0A4B-B8A3-0B991550F720}" sibTransId="{024E7629-8B79-714F-A40C-1B33F9ABFA47}"/>
    <dgm:cxn modelId="{F41466A6-05AF-B94B-8526-CF9AF2F1F50E}" type="presOf" srcId="{965A07E2-1616-6B4A-9D72-76A3388BAE00}" destId="{AC27B759-3F78-AB4F-8DC5-03CCED6C28FF}" srcOrd="0" destOrd="1" presId="urn:microsoft.com/office/officeart/2005/8/layout/vList2"/>
    <dgm:cxn modelId="{21FD64BF-BE71-334E-AFC1-03EBB3D8E195}" type="presOf" srcId="{12524CE7-6159-CB48-8791-25DB34CD19CB}" destId="{BA0FB561-6787-684E-A0C3-6AD6D9996D11}" srcOrd="0" destOrd="0" presId="urn:microsoft.com/office/officeart/2005/8/layout/vList2"/>
    <dgm:cxn modelId="{F82A24D4-74AD-8741-A185-B4A7101632C9}" srcId="{37D97A68-3BB0-924E-B580-E63560DEC658}" destId="{965A07E2-1616-6B4A-9D72-76A3388BAE00}" srcOrd="1" destOrd="0" parTransId="{A6446552-9C14-6346-A2B0-125865F336C6}" sibTransId="{E08F4481-C29B-794B-82EF-9690CB6CA38E}"/>
    <dgm:cxn modelId="{E7601FDD-A068-CB41-80D7-186FB4153A12}" type="presOf" srcId="{37D97A68-3BB0-924E-B580-E63560DEC658}" destId="{607DDF0E-DE95-EF49-B883-F1D041C359C0}" srcOrd="0" destOrd="0" presId="urn:microsoft.com/office/officeart/2005/8/layout/vList2"/>
    <dgm:cxn modelId="{738EB5E5-2BBA-2A4F-9B82-BA620B523CC2}" type="presOf" srcId="{072E69A1-CC83-C540-8585-F938403B7F8C}" destId="{C679A626-5DA0-D748-99BD-5ED875FD3130}" srcOrd="0" destOrd="0" presId="urn:microsoft.com/office/officeart/2005/8/layout/vList2"/>
    <dgm:cxn modelId="{F44CA2EF-B24B-C748-AB64-F11716A467CD}" type="presOf" srcId="{E479CF28-F593-0B4F-A444-9DB620FD4E2E}" destId="{FDE8D454-F661-F840-897C-8A3F600992E7}" srcOrd="0" destOrd="0" presId="urn:microsoft.com/office/officeart/2005/8/layout/vList2"/>
    <dgm:cxn modelId="{122DAB31-B36C-814C-A472-20A3346A98E4}" type="presParOf" srcId="{C679A626-5DA0-D748-99BD-5ED875FD3130}" destId="{BA0FB561-6787-684E-A0C3-6AD6D9996D11}" srcOrd="0" destOrd="0" presId="urn:microsoft.com/office/officeart/2005/8/layout/vList2"/>
    <dgm:cxn modelId="{66E7387A-1DB2-DF41-A58D-CB7251DE1B69}" type="presParOf" srcId="{C679A626-5DA0-D748-99BD-5ED875FD3130}" destId="{B0234E11-F029-9D40-A0E7-56DFA6813E91}" srcOrd="1" destOrd="0" presId="urn:microsoft.com/office/officeart/2005/8/layout/vList2"/>
    <dgm:cxn modelId="{A4BD1A18-D328-7242-BC06-73F88670874F}" type="presParOf" srcId="{C679A626-5DA0-D748-99BD-5ED875FD3130}" destId="{607DDF0E-DE95-EF49-B883-F1D041C359C0}" srcOrd="2" destOrd="0" presId="urn:microsoft.com/office/officeart/2005/8/layout/vList2"/>
    <dgm:cxn modelId="{00E22851-862A-CD43-84D9-913140609AFF}" type="presParOf" srcId="{C679A626-5DA0-D748-99BD-5ED875FD3130}" destId="{AC27B759-3F78-AB4F-8DC5-03CCED6C28FF}" srcOrd="3" destOrd="0" presId="urn:microsoft.com/office/officeart/2005/8/layout/vList2"/>
    <dgm:cxn modelId="{BCBD5842-1012-4942-B48C-FDFD7B740759}" type="presParOf" srcId="{C679A626-5DA0-D748-99BD-5ED875FD3130}" destId="{FDE8D454-F661-F840-897C-8A3F600992E7}" srcOrd="4" destOrd="0" presId="urn:microsoft.com/office/officeart/2005/8/layout/vList2"/>
    <dgm:cxn modelId="{23D129CC-0EA1-CD40-BAAD-141D63A2F9F9}" type="presParOf" srcId="{C679A626-5DA0-D748-99BD-5ED875FD3130}" destId="{13B8C1FE-768D-A94E-8B92-153772E365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BDB2D1-EAB7-274B-8C0B-8A25E1E099A6}"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ES"/>
        </a:p>
      </dgm:t>
    </dgm:pt>
    <dgm:pt modelId="{CB7C1000-9107-0542-B564-A5845133105F}">
      <dgm:prSet/>
      <dgm:spPr>
        <a:solidFill>
          <a:srgbClr val="152B48"/>
        </a:solidFill>
      </dgm:spPr>
      <dgm:t>
        <a:bodyPr/>
        <a:lstStyle/>
        <a:p>
          <a:r>
            <a:rPr lang="es-CO" dirty="0">
              <a:latin typeface="Montserrat" pitchFamily="2" charset="77"/>
            </a:rPr>
            <a:t>La enfermedad coronaria (SCA) sigue siendo la primera causa de mortalidad a nivel mundial.</a:t>
          </a:r>
        </a:p>
      </dgm:t>
    </dgm:pt>
    <dgm:pt modelId="{4B64A2C4-BA2F-3849-85C6-8193E1744B93}" type="parTrans" cxnId="{81396D56-209A-8D4F-9EFB-C6B93B2CAD4A}">
      <dgm:prSet/>
      <dgm:spPr/>
      <dgm:t>
        <a:bodyPr/>
        <a:lstStyle/>
        <a:p>
          <a:endParaRPr lang="es-ES">
            <a:latin typeface="Montserrat" pitchFamily="2" charset="77"/>
          </a:endParaRPr>
        </a:p>
      </dgm:t>
    </dgm:pt>
    <dgm:pt modelId="{8BADCD66-5CDE-134C-8891-62FAC3B03C2A}" type="sibTrans" cxnId="{81396D56-209A-8D4F-9EFB-C6B93B2CAD4A}">
      <dgm:prSet/>
      <dgm:spPr>
        <a:ln>
          <a:solidFill>
            <a:srgbClr val="00AAA7"/>
          </a:solidFill>
        </a:ln>
      </dgm:spPr>
      <dgm:t>
        <a:bodyPr/>
        <a:lstStyle/>
        <a:p>
          <a:endParaRPr lang="es-ES">
            <a:latin typeface="Montserrat" pitchFamily="2" charset="77"/>
          </a:endParaRPr>
        </a:p>
      </dgm:t>
    </dgm:pt>
    <dgm:pt modelId="{729C7F91-FA35-3941-B545-BD66572572B5}">
      <dgm:prSet/>
      <dgm:spPr>
        <a:solidFill>
          <a:srgbClr val="00AAA7"/>
        </a:solidFill>
      </dgm:spPr>
      <dgm:t>
        <a:bodyPr/>
        <a:lstStyle/>
        <a:p>
          <a:r>
            <a:rPr lang="es-CO">
              <a:latin typeface="Montserrat" pitchFamily="2" charset="77"/>
            </a:rPr>
            <a:t>El IAMCST es la que representa mayor mortalidad.</a:t>
          </a:r>
        </a:p>
      </dgm:t>
    </dgm:pt>
    <dgm:pt modelId="{83331CB6-72A0-4E4F-88FE-EFCDB335C42E}" type="parTrans" cxnId="{364031C4-6641-744F-BAB0-448DF2B7B572}">
      <dgm:prSet/>
      <dgm:spPr/>
      <dgm:t>
        <a:bodyPr/>
        <a:lstStyle/>
        <a:p>
          <a:endParaRPr lang="es-ES">
            <a:latin typeface="Montserrat" pitchFamily="2" charset="77"/>
          </a:endParaRPr>
        </a:p>
      </dgm:t>
    </dgm:pt>
    <dgm:pt modelId="{631D0C34-EEB7-4D41-B06B-1FB8D20ED3F5}" type="sibTrans" cxnId="{364031C4-6641-744F-BAB0-448DF2B7B572}">
      <dgm:prSet/>
      <dgm:spPr/>
      <dgm:t>
        <a:bodyPr/>
        <a:lstStyle/>
        <a:p>
          <a:endParaRPr lang="es-ES">
            <a:latin typeface="Montserrat" pitchFamily="2" charset="77"/>
          </a:endParaRPr>
        </a:p>
      </dgm:t>
    </dgm:pt>
    <dgm:pt modelId="{7AF52CA9-9D1A-E149-B346-B9E88380F302}">
      <dgm:prSet/>
      <dgm:spPr>
        <a:solidFill>
          <a:srgbClr val="152B48"/>
        </a:solidFill>
      </dgm:spPr>
      <dgm:t>
        <a:bodyPr/>
        <a:lstStyle/>
        <a:p>
          <a:r>
            <a:rPr lang="es-CO" dirty="0">
              <a:latin typeface="Montserrat" pitchFamily="2" charset="77"/>
            </a:rPr>
            <a:t>Es y será patología de presentación y manejo en todos los niveles de atención.</a:t>
          </a:r>
        </a:p>
      </dgm:t>
    </dgm:pt>
    <dgm:pt modelId="{B1A37EDA-6743-164F-9D87-24A56A7E7FD1}" type="parTrans" cxnId="{503E5DFA-E143-8646-8AFE-D1C6A4CCD57F}">
      <dgm:prSet/>
      <dgm:spPr/>
      <dgm:t>
        <a:bodyPr/>
        <a:lstStyle/>
        <a:p>
          <a:endParaRPr lang="es-ES">
            <a:latin typeface="Montserrat" pitchFamily="2" charset="77"/>
          </a:endParaRPr>
        </a:p>
      </dgm:t>
    </dgm:pt>
    <dgm:pt modelId="{48C0CD33-D6A2-FA43-8AEE-B1ACBE570FA3}" type="sibTrans" cxnId="{503E5DFA-E143-8646-8AFE-D1C6A4CCD57F}">
      <dgm:prSet/>
      <dgm:spPr/>
      <dgm:t>
        <a:bodyPr/>
        <a:lstStyle/>
        <a:p>
          <a:endParaRPr lang="es-ES">
            <a:latin typeface="Montserrat" pitchFamily="2" charset="77"/>
          </a:endParaRPr>
        </a:p>
      </dgm:t>
    </dgm:pt>
    <dgm:pt modelId="{D9E6D41B-44FC-D94D-9926-57C9E3C9D8F7}">
      <dgm:prSet/>
      <dgm:spPr>
        <a:solidFill>
          <a:srgbClr val="00AAA7"/>
        </a:solidFill>
      </dgm:spPr>
      <dgm:t>
        <a:bodyPr/>
        <a:lstStyle/>
        <a:p>
          <a:r>
            <a:rPr lang="es-CO">
              <a:latin typeface="Montserrat" pitchFamily="2" charset="77"/>
            </a:rPr>
            <a:t>El manejo oportuno es fundamental no solo para disminuir mortalidad, sino para disminuir complicaciones y secuelas de falla cardíaca.</a:t>
          </a:r>
        </a:p>
      </dgm:t>
    </dgm:pt>
    <dgm:pt modelId="{1F92BC59-E0E7-5540-AB9C-8F48C85CE579}" type="parTrans" cxnId="{E231A7BD-CCB0-6749-8D56-07F3CF51417D}">
      <dgm:prSet/>
      <dgm:spPr/>
      <dgm:t>
        <a:bodyPr/>
        <a:lstStyle/>
        <a:p>
          <a:endParaRPr lang="es-ES">
            <a:latin typeface="Montserrat" pitchFamily="2" charset="77"/>
          </a:endParaRPr>
        </a:p>
      </dgm:t>
    </dgm:pt>
    <dgm:pt modelId="{72833380-B607-C945-9DA3-E37DDFFEDFC7}" type="sibTrans" cxnId="{E231A7BD-CCB0-6749-8D56-07F3CF51417D}">
      <dgm:prSet/>
      <dgm:spPr/>
      <dgm:t>
        <a:bodyPr/>
        <a:lstStyle/>
        <a:p>
          <a:endParaRPr lang="es-ES">
            <a:latin typeface="Montserrat" pitchFamily="2" charset="77"/>
          </a:endParaRPr>
        </a:p>
      </dgm:t>
    </dgm:pt>
    <dgm:pt modelId="{A7CDAB66-553D-BB40-95EA-B45C80E3C09B}" type="pres">
      <dgm:prSet presAssocID="{B7BDB2D1-EAB7-274B-8C0B-8A25E1E099A6}" presName="Name0" presStyleCnt="0">
        <dgm:presLayoutVars>
          <dgm:chMax val="7"/>
          <dgm:chPref val="7"/>
          <dgm:dir/>
        </dgm:presLayoutVars>
      </dgm:prSet>
      <dgm:spPr/>
    </dgm:pt>
    <dgm:pt modelId="{89FE6362-C961-6746-BFCF-C9D037B2C366}" type="pres">
      <dgm:prSet presAssocID="{B7BDB2D1-EAB7-274B-8C0B-8A25E1E099A6}" presName="Name1" presStyleCnt="0"/>
      <dgm:spPr/>
    </dgm:pt>
    <dgm:pt modelId="{12E05037-652F-EE4E-8722-D71C9C29751E}" type="pres">
      <dgm:prSet presAssocID="{B7BDB2D1-EAB7-274B-8C0B-8A25E1E099A6}" presName="cycle" presStyleCnt="0"/>
      <dgm:spPr/>
    </dgm:pt>
    <dgm:pt modelId="{05ACD424-81C3-7E4A-9EBB-2B46200AE86E}" type="pres">
      <dgm:prSet presAssocID="{B7BDB2D1-EAB7-274B-8C0B-8A25E1E099A6}" presName="srcNode" presStyleLbl="node1" presStyleIdx="0" presStyleCnt="4"/>
      <dgm:spPr/>
    </dgm:pt>
    <dgm:pt modelId="{395899C1-39FA-474C-A8A5-2E6824D7A515}" type="pres">
      <dgm:prSet presAssocID="{B7BDB2D1-EAB7-274B-8C0B-8A25E1E099A6}" presName="conn" presStyleLbl="parChTrans1D2" presStyleIdx="0" presStyleCnt="1"/>
      <dgm:spPr/>
    </dgm:pt>
    <dgm:pt modelId="{5E9CE028-EDD1-EB4B-A046-F920A8E9BA9C}" type="pres">
      <dgm:prSet presAssocID="{B7BDB2D1-EAB7-274B-8C0B-8A25E1E099A6}" presName="extraNode" presStyleLbl="node1" presStyleIdx="0" presStyleCnt="4"/>
      <dgm:spPr/>
    </dgm:pt>
    <dgm:pt modelId="{F38BA3D2-4F3B-8244-9A50-BDFB54D81571}" type="pres">
      <dgm:prSet presAssocID="{B7BDB2D1-EAB7-274B-8C0B-8A25E1E099A6}" presName="dstNode" presStyleLbl="node1" presStyleIdx="0" presStyleCnt="4"/>
      <dgm:spPr/>
    </dgm:pt>
    <dgm:pt modelId="{A54B90CA-2286-B94C-827D-1934EAC35FBE}" type="pres">
      <dgm:prSet presAssocID="{CB7C1000-9107-0542-B564-A5845133105F}" presName="text_1" presStyleLbl="node1" presStyleIdx="0" presStyleCnt="4">
        <dgm:presLayoutVars>
          <dgm:bulletEnabled val="1"/>
        </dgm:presLayoutVars>
      </dgm:prSet>
      <dgm:spPr/>
    </dgm:pt>
    <dgm:pt modelId="{3AF3156B-1308-4F46-AFA6-8B0603AC2A80}" type="pres">
      <dgm:prSet presAssocID="{CB7C1000-9107-0542-B564-A5845133105F}" presName="accent_1" presStyleCnt="0"/>
      <dgm:spPr/>
    </dgm:pt>
    <dgm:pt modelId="{5BBC8976-FB82-2440-AFA7-3C6A8EE33D6A}" type="pres">
      <dgm:prSet presAssocID="{CB7C1000-9107-0542-B564-A5845133105F}" presName="accentRepeatNode" presStyleLbl="solidFgAcc1" presStyleIdx="0" presStyleCnt="4"/>
      <dgm:spPr>
        <a:ln>
          <a:solidFill>
            <a:srgbClr val="00AAA7"/>
          </a:solidFill>
        </a:ln>
      </dgm:spPr>
    </dgm:pt>
    <dgm:pt modelId="{6C331B35-1F54-9C47-BF51-AD82D9F590CF}" type="pres">
      <dgm:prSet presAssocID="{729C7F91-FA35-3941-B545-BD66572572B5}" presName="text_2" presStyleLbl="node1" presStyleIdx="1" presStyleCnt="4">
        <dgm:presLayoutVars>
          <dgm:bulletEnabled val="1"/>
        </dgm:presLayoutVars>
      </dgm:prSet>
      <dgm:spPr/>
    </dgm:pt>
    <dgm:pt modelId="{6309DD3E-7526-3842-95A1-DC1A167CDD88}" type="pres">
      <dgm:prSet presAssocID="{729C7F91-FA35-3941-B545-BD66572572B5}" presName="accent_2" presStyleCnt="0"/>
      <dgm:spPr/>
    </dgm:pt>
    <dgm:pt modelId="{6FC7C811-82AF-BB40-B2D6-383537A3EFB4}" type="pres">
      <dgm:prSet presAssocID="{729C7F91-FA35-3941-B545-BD66572572B5}" presName="accentRepeatNode" presStyleLbl="solidFgAcc1" presStyleIdx="1" presStyleCnt="4"/>
      <dgm:spPr>
        <a:ln>
          <a:solidFill>
            <a:srgbClr val="152B48"/>
          </a:solidFill>
        </a:ln>
      </dgm:spPr>
    </dgm:pt>
    <dgm:pt modelId="{82D8A7AC-3011-6245-A556-82F249B58AF7}" type="pres">
      <dgm:prSet presAssocID="{7AF52CA9-9D1A-E149-B346-B9E88380F302}" presName="text_3" presStyleLbl="node1" presStyleIdx="2" presStyleCnt="4">
        <dgm:presLayoutVars>
          <dgm:bulletEnabled val="1"/>
        </dgm:presLayoutVars>
      </dgm:prSet>
      <dgm:spPr/>
    </dgm:pt>
    <dgm:pt modelId="{4B6A3DD1-FE2A-524C-8404-966AF6F858D2}" type="pres">
      <dgm:prSet presAssocID="{7AF52CA9-9D1A-E149-B346-B9E88380F302}" presName="accent_3" presStyleCnt="0"/>
      <dgm:spPr/>
    </dgm:pt>
    <dgm:pt modelId="{720AAD08-D4A3-1047-9060-BC0C5673F584}" type="pres">
      <dgm:prSet presAssocID="{7AF52CA9-9D1A-E149-B346-B9E88380F302}" presName="accentRepeatNode" presStyleLbl="solidFgAcc1" presStyleIdx="2" presStyleCnt="4"/>
      <dgm:spPr>
        <a:ln>
          <a:solidFill>
            <a:srgbClr val="00AAA7"/>
          </a:solidFill>
        </a:ln>
      </dgm:spPr>
    </dgm:pt>
    <dgm:pt modelId="{D4031E46-6A5A-E747-BE97-E6109BE2ABD6}" type="pres">
      <dgm:prSet presAssocID="{D9E6D41B-44FC-D94D-9926-57C9E3C9D8F7}" presName="text_4" presStyleLbl="node1" presStyleIdx="3" presStyleCnt="4">
        <dgm:presLayoutVars>
          <dgm:bulletEnabled val="1"/>
        </dgm:presLayoutVars>
      </dgm:prSet>
      <dgm:spPr/>
    </dgm:pt>
    <dgm:pt modelId="{C74D9EAB-4AF0-AB46-A403-1248150A691F}" type="pres">
      <dgm:prSet presAssocID="{D9E6D41B-44FC-D94D-9926-57C9E3C9D8F7}" presName="accent_4" presStyleCnt="0"/>
      <dgm:spPr/>
    </dgm:pt>
    <dgm:pt modelId="{F165AF4E-EAEC-5C4A-98DD-9F360D2C87DF}" type="pres">
      <dgm:prSet presAssocID="{D9E6D41B-44FC-D94D-9926-57C9E3C9D8F7}" presName="accentRepeatNode" presStyleLbl="solidFgAcc1" presStyleIdx="3" presStyleCnt="4"/>
      <dgm:spPr>
        <a:ln>
          <a:solidFill>
            <a:srgbClr val="152B48"/>
          </a:solidFill>
        </a:ln>
      </dgm:spPr>
    </dgm:pt>
  </dgm:ptLst>
  <dgm:cxnLst>
    <dgm:cxn modelId="{C5E74D38-BF2A-7246-B6D9-BF2CF1698503}" type="presOf" srcId="{8BADCD66-5CDE-134C-8891-62FAC3B03C2A}" destId="{395899C1-39FA-474C-A8A5-2E6824D7A515}" srcOrd="0" destOrd="0" presId="urn:microsoft.com/office/officeart/2008/layout/VerticalCurvedList"/>
    <dgm:cxn modelId="{81396D56-209A-8D4F-9EFB-C6B93B2CAD4A}" srcId="{B7BDB2D1-EAB7-274B-8C0B-8A25E1E099A6}" destId="{CB7C1000-9107-0542-B564-A5845133105F}" srcOrd="0" destOrd="0" parTransId="{4B64A2C4-BA2F-3849-85C6-8193E1744B93}" sibTransId="{8BADCD66-5CDE-134C-8891-62FAC3B03C2A}"/>
    <dgm:cxn modelId="{84CEC978-BABE-934D-9032-B13DDF07C710}" type="presOf" srcId="{7AF52CA9-9D1A-E149-B346-B9E88380F302}" destId="{82D8A7AC-3011-6245-A556-82F249B58AF7}" srcOrd="0" destOrd="0" presId="urn:microsoft.com/office/officeart/2008/layout/VerticalCurvedList"/>
    <dgm:cxn modelId="{53EEC899-BFFB-A849-BE5E-6FB0BF0A9CC5}" type="presOf" srcId="{CB7C1000-9107-0542-B564-A5845133105F}" destId="{A54B90CA-2286-B94C-827D-1934EAC35FBE}" srcOrd="0" destOrd="0" presId="urn:microsoft.com/office/officeart/2008/layout/VerticalCurvedList"/>
    <dgm:cxn modelId="{E231A7BD-CCB0-6749-8D56-07F3CF51417D}" srcId="{B7BDB2D1-EAB7-274B-8C0B-8A25E1E099A6}" destId="{D9E6D41B-44FC-D94D-9926-57C9E3C9D8F7}" srcOrd="3" destOrd="0" parTransId="{1F92BC59-E0E7-5540-AB9C-8F48C85CE579}" sibTransId="{72833380-B607-C945-9DA3-E37DDFFEDFC7}"/>
    <dgm:cxn modelId="{198184C1-A1B0-1F42-8CB9-3D77545847B0}" type="presOf" srcId="{B7BDB2D1-EAB7-274B-8C0B-8A25E1E099A6}" destId="{A7CDAB66-553D-BB40-95EA-B45C80E3C09B}" srcOrd="0" destOrd="0" presId="urn:microsoft.com/office/officeart/2008/layout/VerticalCurvedList"/>
    <dgm:cxn modelId="{364031C4-6641-744F-BAB0-448DF2B7B572}" srcId="{B7BDB2D1-EAB7-274B-8C0B-8A25E1E099A6}" destId="{729C7F91-FA35-3941-B545-BD66572572B5}" srcOrd="1" destOrd="0" parTransId="{83331CB6-72A0-4E4F-88FE-EFCDB335C42E}" sibTransId="{631D0C34-EEB7-4D41-B06B-1FB8D20ED3F5}"/>
    <dgm:cxn modelId="{4671CCD6-44D2-4A49-A2DA-B27025714D5E}" type="presOf" srcId="{729C7F91-FA35-3941-B545-BD66572572B5}" destId="{6C331B35-1F54-9C47-BF51-AD82D9F590CF}" srcOrd="0" destOrd="0" presId="urn:microsoft.com/office/officeart/2008/layout/VerticalCurvedList"/>
    <dgm:cxn modelId="{6B67F9F2-B83D-CE4D-955E-70F27B2F7C0E}" type="presOf" srcId="{D9E6D41B-44FC-D94D-9926-57C9E3C9D8F7}" destId="{D4031E46-6A5A-E747-BE97-E6109BE2ABD6}" srcOrd="0" destOrd="0" presId="urn:microsoft.com/office/officeart/2008/layout/VerticalCurvedList"/>
    <dgm:cxn modelId="{503E5DFA-E143-8646-8AFE-D1C6A4CCD57F}" srcId="{B7BDB2D1-EAB7-274B-8C0B-8A25E1E099A6}" destId="{7AF52CA9-9D1A-E149-B346-B9E88380F302}" srcOrd="2" destOrd="0" parTransId="{B1A37EDA-6743-164F-9D87-24A56A7E7FD1}" sibTransId="{48C0CD33-D6A2-FA43-8AEE-B1ACBE570FA3}"/>
    <dgm:cxn modelId="{D487108B-34BA-744D-807C-33DF29FD5D46}" type="presParOf" srcId="{A7CDAB66-553D-BB40-95EA-B45C80E3C09B}" destId="{89FE6362-C961-6746-BFCF-C9D037B2C366}" srcOrd="0" destOrd="0" presId="urn:microsoft.com/office/officeart/2008/layout/VerticalCurvedList"/>
    <dgm:cxn modelId="{5B00C96D-26C8-8D42-941E-885FDB2AFDD6}" type="presParOf" srcId="{89FE6362-C961-6746-BFCF-C9D037B2C366}" destId="{12E05037-652F-EE4E-8722-D71C9C29751E}" srcOrd="0" destOrd="0" presId="urn:microsoft.com/office/officeart/2008/layout/VerticalCurvedList"/>
    <dgm:cxn modelId="{1A6D9A38-A667-AC40-AD95-C5DE59E134AB}" type="presParOf" srcId="{12E05037-652F-EE4E-8722-D71C9C29751E}" destId="{05ACD424-81C3-7E4A-9EBB-2B46200AE86E}" srcOrd="0" destOrd="0" presId="urn:microsoft.com/office/officeart/2008/layout/VerticalCurvedList"/>
    <dgm:cxn modelId="{67D9FF29-E9DD-E94A-AAD2-5908A399EBCF}" type="presParOf" srcId="{12E05037-652F-EE4E-8722-D71C9C29751E}" destId="{395899C1-39FA-474C-A8A5-2E6824D7A515}" srcOrd="1" destOrd="0" presId="urn:microsoft.com/office/officeart/2008/layout/VerticalCurvedList"/>
    <dgm:cxn modelId="{1C7101BE-64AC-D248-8D25-A8EDD1C4AA69}" type="presParOf" srcId="{12E05037-652F-EE4E-8722-D71C9C29751E}" destId="{5E9CE028-EDD1-EB4B-A046-F920A8E9BA9C}" srcOrd="2" destOrd="0" presId="urn:microsoft.com/office/officeart/2008/layout/VerticalCurvedList"/>
    <dgm:cxn modelId="{96B82910-A12C-4946-A631-3B31C2792464}" type="presParOf" srcId="{12E05037-652F-EE4E-8722-D71C9C29751E}" destId="{F38BA3D2-4F3B-8244-9A50-BDFB54D81571}" srcOrd="3" destOrd="0" presId="urn:microsoft.com/office/officeart/2008/layout/VerticalCurvedList"/>
    <dgm:cxn modelId="{29D538A6-46FE-734E-A213-D34673633E07}" type="presParOf" srcId="{89FE6362-C961-6746-BFCF-C9D037B2C366}" destId="{A54B90CA-2286-B94C-827D-1934EAC35FBE}" srcOrd="1" destOrd="0" presId="urn:microsoft.com/office/officeart/2008/layout/VerticalCurvedList"/>
    <dgm:cxn modelId="{7E63E7F5-52C0-2D47-A58E-FC5DE77A331A}" type="presParOf" srcId="{89FE6362-C961-6746-BFCF-C9D037B2C366}" destId="{3AF3156B-1308-4F46-AFA6-8B0603AC2A80}" srcOrd="2" destOrd="0" presId="urn:microsoft.com/office/officeart/2008/layout/VerticalCurvedList"/>
    <dgm:cxn modelId="{9AF2EA3A-EFAE-9F4B-BF35-ED6546E8462A}" type="presParOf" srcId="{3AF3156B-1308-4F46-AFA6-8B0603AC2A80}" destId="{5BBC8976-FB82-2440-AFA7-3C6A8EE33D6A}" srcOrd="0" destOrd="0" presId="urn:microsoft.com/office/officeart/2008/layout/VerticalCurvedList"/>
    <dgm:cxn modelId="{6D4706C8-74C9-B74B-869F-3ABD23D0D6C0}" type="presParOf" srcId="{89FE6362-C961-6746-BFCF-C9D037B2C366}" destId="{6C331B35-1F54-9C47-BF51-AD82D9F590CF}" srcOrd="3" destOrd="0" presId="urn:microsoft.com/office/officeart/2008/layout/VerticalCurvedList"/>
    <dgm:cxn modelId="{BAE938FB-9B7F-1840-830B-D12895EA8ACB}" type="presParOf" srcId="{89FE6362-C961-6746-BFCF-C9D037B2C366}" destId="{6309DD3E-7526-3842-95A1-DC1A167CDD88}" srcOrd="4" destOrd="0" presId="urn:microsoft.com/office/officeart/2008/layout/VerticalCurvedList"/>
    <dgm:cxn modelId="{E3B58099-3BF4-8341-9934-F28CD76C5929}" type="presParOf" srcId="{6309DD3E-7526-3842-95A1-DC1A167CDD88}" destId="{6FC7C811-82AF-BB40-B2D6-383537A3EFB4}" srcOrd="0" destOrd="0" presId="urn:microsoft.com/office/officeart/2008/layout/VerticalCurvedList"/>
    <dgm:cxn modelId="{5F7D8C4C-C7F0-1249-B89F-804E971D9322}" type="presParOf" srcId="{89FE6362-C961-6746-BFCF-C9D037B2C366}" destId="{82D8A7AC-3011-6245-A556-82F249B58AF7}" srcOrd="5" destOrd="0" presId="urn:microsoft.com/office/officeart/2008/layout/VerticalCurvedList"/>
    <dgm:cxn modelId="{6402D2B6-C186-0341-A46A-5B7AF0686617}" type="presParOf" srcId="{89FE6362-C961-6746-BFCF-C9D037B2C366}" destId="{4B6A3DD1-FE2A-524C-8404-966AF6F858D2}" srcOrd="6" destOrd="0" presId="urn:microsoft.com/office/officeart/2008/layout/VerticalCurvedList"/>
    <dgm:cxn modelId="{90CC455D-B889-8D4A-9671-704741AC4ED5}" type="presParOf" srcId="{4B6A3DD1-FE2A-524C-8404-966AF6F858D2}" destId="{720AAD08-D4A3-1047-9060-BC0C5673F584}" srcOrd="0" destOrd="0" presId="urn:microsoft.com/office/officeart/2008/layout/VerticalCurvedList"/>
    <dgm:cxn modelId="{7AB4E030-FA55-E54C-8171-C06DD9CFAE45}" type="presParOf" srcId="{89FE6362-C961-6746-BFCF-C9D037B2C366}" destId="{D4031E46-6A5A-E747-BE97-E6109BE2ABD6}" srcOrd="7" destOrd="0" presId="urn:microsoft.com/office/officeart/2008/layout/VerticalCurvedList"/>
    <dgm:cxn modelId="{608E4714-2186-7144-926D-49B1B38FAAC2}" type="presParOf" srcId="{89FE6362-C961-6746-BFCF-C9D037B2C366}" destId="{C74D9EAB-4AF0-AB46-A403-1248150A691F}" srcOrd="8" destOrd="0" presId="urn:microsoft.com/office/officeart/2008/layout/VerticalCurvedList"/>
    <dgm:cxn modelId="{69590588-11BA-C649-864F-3363454571CE}" type="presParOf" srcId="{C74D9EAB-4AF0-AB46-A403-1248150A691F}" destId="{F165AF4E-EAEC-5C4A-98DD-9F360D2C87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E523E-834A-E04B-8ED2-7CB4FE82688F}"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s-ES"/>
        </a:p>
      </dgm:t>
    </dgm:pt>
    <dgm:pt modelId="{1359284B-DC04-2E4F-B1B9-978349FFCD68}">
      <dgm:prSet phldrT="[Texto]"/>
      <dgm:spPr/>
      <dgm:t>
        <a:bodyPr/>
        <a:lstStyle/>
        <a:p>
          <a:r>
            <a:rPr lang="es-ES" dirty="0">
              <a:latin typeface="Montserrat" pitchFamily="2" charset="77"/>
            </a:rPr>
            <a:t>Enfermedad coronaria </a:t>
          </a:r>
          <a:r>
            <a:rPr lang="es-ES_tradnl" dirty="0">
              <a:latin typeface="Montserrat" pitchFamily="2" charset="77"/>
            </a:rPr>
            <a:t>20% de todas las muertes en Europa</a:t>
          </a:r>
          <a:endParaRPr lang="es-ES" dirty="0">
            <a:latin typeface="Montserrat" pitchFamily="2" charset="77"/>
          </a:endParaRPr>
        </a:p>
      </dgm:t>
    </dgm:pt>
    <dgm:pt modelId="{B7E61E8D-C849-214C-B8F7-779B42899652}" type="parTrans" cxnId="{BDC635AE-7788-0D4F-B313-561524098DCC}">
      <dgm:prSet/>
      <dgm:spPr/>
      <dgm:t>
        <a:bodyPr/>
        <a:lstStyle/>
        <a:p>
          <a:endParaRPr lang="es-ES">
            <a:latin typeface="Montserrat" pitchFamily="2" charset="77"/>
          </a:endParaRPr>
        </a:p>
      </dgm:t>
    </dgm:pt>
    <dgm:pt modelId="{DE2046AE-8662-684A-A0DC-78A496EA33C0}" type="sibTrans" cxnId="{BDC635AE-7788-0D4F-B313-561524098DCC}">
      <dgm:prSet/>
      <dgm:spPr/>
      <dgm:t>
        <a:bodyPr/>
        <a:lstStyle/>
        <a:p>
          <a:endParaRPr lang="es-ES">
            <a:latin typeface="Montserrat" pitchFamily="2" charset="77"/>
          </a:endParaRPr>
        </a:p>
      </dgm:t>
    </dgm:pt>
    <dgm:pt modelId="{4E4B5410-96E0-7343-A6B4-1D921ABB721E}">
      <dgm:prSet phldrT="[Texto]"/>
      <dgm:spPr/>
      <dgm:t>
        <a:bodyPr/>
        <a:lstStyle/>
        <a:p>
          <a:r>
            <a:rPr lang="es-ES" dirty="0">
              <a:latin typeface="Montserrat" pitchFamily="2" charset="77"/>
            </a:rPr>
            <a:t>Solo en 2016 más de 1,1 millones de síndrome coronario</a:t>
          </a:r>
        </a:p>
      </dgm:t>
    </dgm:pt>
    <dgm:pt modelId="{02590813-1D0E-A64F-AB24-7F3B05F83113}" type="parTrans" cxnId="{B2410493-971A-954C-8149-E67B67DF122D}">
      <dgm:prSet/>
      <dgm:spPr/>
      <dgm:t>
        <a:bodyPr/>
        <a:lstStyle/>
        <a:p>
          <a:endParaRPr lang="es-ES">
            <a:latin typeface="Montserrat" pitchFamily="2" charset="77"/>
          </a:endParaRPr>
        </a:p>
      </dgm:t>
    </dgm:pt>
    <dgm:pt modelId="{15855CDF-2660-9341-8495-BE9854C21273}" type="sibTrans" cxnId="{B2410493-971A-954C-8149-E67B67DF122D}">
      <dgm:prSet/>
      <dgm:spPr/>
      <dgm:t>
        <a:bodyPr/>
        <a:lstStyle/>
        <a:p>
          <a:endParaRPr lang="es-ES">
            <a:latin typeface="Montserrat" pitchFamily="2" charset="77"/>
          </a:endParaRPr>
        </a:p>
      </dgm:t>
    </dgm:pt>
    <dgm:pt modelId="{0657B188-130B-9742-A21E-E599CF9DDFFF}">
      <dgm:prSet phldrT="[Texto]"/>
      <dgm:spPr/>
      <dgm:t>
        <a:bodyPr/>
        <a:lstStyle/>
        <a:p>
          <a:r>
            <a:rPr lang="es-ES" dirty="0">
              <a:latin typeface="Montserrat" pitchFamily="2" charset="77"/>
            </a:rPr>
            <a:t>IAMST antes mas frecuente, ahora 36-40% de los SCA.</a:t>
          </a:r>
        </a:p>
      </dgm:t>
    </dgm:pt>
    <dgm:pt modelId="{97226E1F-4C41-F243-B902-549DD4ACF041}" type="parTrans" cxnId="{88F84358-5DF5-D94F-85B5-58966D96F4C1}">
      <dgm:prSet/>
      <dgm:spPr/>
      <dgm:t>
        <a:bodyPr/>
        <a:lstStyle/>
        <a:p>
          <a:endParaRPr lang="es-ES">
            <a:latin typeface="Montserrat" pitchFamily="2" charset="77"/>
          </a:endParaRPr>
        </a:p>
      </dgm:t>
    </dgm:pt>
    <dgm:pt modelId="{2E60F6EC-70DA-8D4C-9E37-FB89E478FE20}" type="sibTrans" cxnId="{88F84358-5DF5-D94F-85B5-58966D96F4C1}">
      <dgm:prSet/>
      <dgm:spPr/>
      <dgm:t>
        <a:bodyPr/>
        <a:lstStyle/>
        <a:p>
          <a:endParaRPr lang="es-ES">
            <a:latin typeface="Montserrat" pitchFamily="2" charset="77"/>
          </a:endParaRPr>
        </a:p>
      </dgm:t>
    </dgm:pt>
    <dgm:pt modelId="{7A17FF8A-CC86-D648-A844-4F7CF0752106}">
      <dgm:prSet phldrT="[Texto]"/>
      <dgm:spPr/>
      <dgm:t>
        <a:bodyPr/>
        <a:lstStyle/>
        <a:p>
          <a:r>
            <a:rPr lang="es-ES" dirty="0">
              <a:latin typeface="Montserrat" pitchFamily="2" charset="77"/>
            </a:rPr>
            <a:t>Reducción en la mortalidad en la última década.</a:t>
          </a:r>
        </a:p>
      </dgm:t>
    </dgm:pt>
    <dgm:pt modelId="{F19E3D6B-9A8B-FE43-B14C-52E32C6BF80E}" type="parTrans" cxnId="{79AB3710-7092-9149-83AE-D277FC9157A3}">
      <dgm:prSet/>
      <dgm:spPr/>
      <dgm:t>
        <a:bodyPr/>
        <a:lstStyle/>
        <a:p>
          <a:endParaRPr lang="es-ES">
            <a:latin typeface="Montserrat" pitchFamily="2" charset="77"/>
          </a:endParaRPr>
        </a:p>
      </dgm:t>
    </dgm:pt>
    <dgm:pt modelId="{B28B5069-F90D-C445-AA28-47FED9B78573}" type="sibTrans" cxnId="{79AB3710-7092-9149-83AE-D277FC9157A3}">
      <dgm:prSet/>
      <dgm:spPr/>
      <dgm:t>
        <a:bodyPr/>
        <a:lstStyle/>
        <a:p>
          <a:endParaRPr lang="es-ES">
            <a:latin typeface="Montserrat" pitchFamily="2" charset="77"/>
          </a:endParaRPr>
        </a:p>
      </dgm:t>
    </dgm:pt>
    <dgm:pt modelId="{F0A3EA74-E9FC-F540-8D7C-183344C80B6A}">
      <dgm:prSet phldrT="[Texto]"/>
      <dgm:spPr/>
      <dgm:t>
        <a:bodyPr/>
        <a:lstStyle/>
        <a:p>
          <a:r>
            <a:rPr lang="es-ES" dirty="0">
              <a:latin typeface="Montserrat" pitchFamily="2" charset="77"/>
            </a:rPr>
            <a:t>IAM disminuye expectativa vida 9.2 años</a:t>
          </a:r>
        </a:p>
      </dgm:t>
    </dgm:pt>
    <dgm:pt modelId="{D72469F3-D40B-674B-9726-6D2941E3502E}" type="parTrans" cxnId="{A1D34FFB-A0E1-0442-B4DF-E916AA22A823}">
      <dgm:prSet/>
      <dgm:spPr/>
      <dgm:t>
        <a:bodyPr/>
        <a:lstStyle/>
        <a:p>
          <a:endParaRPr lang="es-ES">
            <a:latin typeface="Montserrat" pitchFamily="2" charset="77"/>
          </a:endParaRPr>
        </a:p>
      </dgm:t>
    </dgm:pt>
    <dgm:pt modelId="{73D2E5BB-F1A0-8445-B7FA-57D79E0CE11D}" type="sibTrans" cxnId="{A1D34FFB-A0E1-0442-B4DF-E916AA22A823}">
      <dgm:prSet/>
      <dgm:spPr/>
      <dgm:t>
        <a:bodyPr/>
        <a:lstStyle/>
        <a:p>
          <a:endParaRPr lang="es-ES">
            <a:latin typeface="Montserrat" pitchFamily="2" charset="77"/>
          </a:endParaRPr>
        </a:p>
      </dgm:t>
    </dgm:pt>
    <dgm:pt modelId="{2ED22083-A226-B24F-AB2C-A961AC6A9B8F}" type="pres">
      <dgm:prSet presAssocID="{B0DE523E-834A-E04B-8ED2-7CB4FE82688F}" presName="cycle" presStyleCnt="0">
        <dgm:presLayoutVars>
          <dgm:dir/>
          <dgm:resizeHandles val="exact"/>
        </dgm:presLayoutVars>
      </dgm:prSet>
      <dgm:spPr/>
    </dgm:pt>
    <dgm:pt modelId="{4154ECF0-2255-E84E-9E0C-2D1D707BAADA}" type="pres">
      <dgm:prSet presAssocID="{1359284B-DC04-2E4F-B1B9-978349FFCD68}" presName="node" presStyleLbl="node1" presStyleIdx="0" presStyleCnt="5">
        <dgm:presLayoutVars>
          <dgm:bulletEnabled val="1"/>
        </dgm:presLayoutVars>
      </dgm:prSet>
      <dgm:spPr/>
    </dgm:pt>
    <dgm:pt modelId="{93B52A68-98D3-4649-A364-B9BF355C98B3}" type="pres">
      <dgm:prSet presAssocID="{1359284B-DC04-2E4F-B1B9-978349FFCD68}" presName="spNode" presStyleCnt="0"/>
      <dgm:spPr/>
    </dgm:pt>
    <dgm:pt modelId="{9D266954-554D-7946-A57F-7965259D1E21}" type="pres">
      <dgm:prSet presAssocID="{DE2046AE-8662-684A-A0DC-78A496EA33C0}" presName="sibTrans" presStyleLbl="sibTrans1D1" presStyleIdx="0" presStyleCnt="5"/>
      <dgm:spPr/>
    </dgm:pt>
    <dgm:pt modelId="{DD8B966D-B978-984C-82CC-25A80EF993CE}" type="pres">
      <dgm:prSet presAssocID="{4E4B5410-96E0-7343-A6B4-1D921ABB721E}" presName="node" presStyleLbl="node1" presStyleIdx="1" presStyleCnt="5">
        <dgm:presLayoutVars>
          <dgm:bulletEnabled val="1"/>
        </dgm:presLayoutVars>
      </dgm:prSet>
      <dgm:spPr/>
    </dgm:pt>
    <dgm:pt modelId="{5D3841F2-4DC9-4A47-8DB1-2E6D4546041E}" type="pres">
      <dgm:prSet presAssocID="{4E4B5410-96E0-7343-A6B4-1D921ABB721E}" presName="spNode" presStyleCnt="0"/>
      <dgm:spPr/>
    </dgm:pt>
    <dgm:pt modelId="{8402B7E7-88DD-BF4C-9788-5586EA83CBA0}" type="pres">
      <dgm:prSet presAssocID="{15855CDF-2660-9341-8495-BE9854C21273}" presName="sibTrans" presStyleLbl="sibTrans1D1" presStyleIdx="1" presStyleCnt="5"/>
      <dgm:spPr/>
    </dgm:pt>
    <dgm:pt modelId="{8C57ABD8-F9AC-F546-9620-A269433961BD}" type="pres">
      <dgm:prSet presAssocID="{0657B188-130B-9742-A21E-E599CF9DDFFF}" presName="node" presStyleLbl="node1" presStyleIdx="2" presStyleCnt="5">
        <dgm:presLayoutVars>
          <dgm:bulletEnabled val="1"/>
        </dgm:presLayoutVars>
      </dgm:prSet>
      <dgm:spPr/>
    </dgm:pt>
    <dgm:pt modelId="{6755672D-83E1-C343-A923-3AAAAA99462C}" type="pres">
      <dgm:prSet presAssocID="{0657B188-130B-9742-A21E-E599CF9DDFFF}" presName="spNode" presStyleCnt="0"/>
      <dgm:spPr/>
    </dgm:pt>
    <dgm:pt modelId="{B65D2B29-EC0F-7848-B54B-9697333183AA}" type="pres">
      <dgm:prSet presAssocID="{2E60F6EC-70DA-8D4C-9E37-FB89E478FE20}" presName="sibTrans" presStyleLbl="sibTrans1D1" presStyleIdx="2" presStyleCnt="5"/>
      <dgm:spPr/>
    </dgm:pt>
    <dgm:pt modelId="{446F2516-0C68-3F4D-9B0D-857A445E7DB4}" type="pres">
      <dgm:prSet presAssocID="{7A17FF8A-CC86-D648-A844-4F7CF0752106}" presName="node" presStyleLbl="node1" presStyleIdx="3" presStyleCnt="5">
        <dgm:presLayoutVars>
          <dgm:bulletEnabled val="1"/>
        </dgm:presLayoutVars>
      </dgm:prSet>
      <dgm:spPr/>
    </dgm:pt>
    <dgm:pt modelId="{FFE90DD7-F9DE-484B-878D-22C65E631444}" type="pres">
      <dgm:prSet presAssocID="{7A17FF8A-CC86-D648-A844-4F7CF0752106}" presName="spNode" presStyleCnt="0"/>
      <dgm:spPr/>
    </dgm:pt>
    <dgm:pt modelId="{BE8E384D-449C-A440-A348-2BD4207ABB52}" type="pres">
      <dgm:prSet presAssocID="{B28B5069-F90D-C445-AA28-47FED9B78573}" presName="sibTrans" presStyleLbl="sibTrans1D1" presStyleIdx="3" presStyleCnt="5"/>
      <dgm:spPr/>
    </dgm:pt>
    <dgm:pt modelId="{55093482-9D06-5E43-B2CC-E45F71648FAE}" type="pres">
      <dgm:prSet presAssocID="{F0A3EA74-E9FC-F540-8D7C-183344C80B6A}" presName="node" presStyleLbl="node1" presStyleIdx="4" presStyleCnt="5">
        <dgm:presLayoutVars>
          <dgm:bulletEnabled val="1"/>
        </dgm:presLayoutVars>
      </dgm:prSet>
      <dgm:spPr/>
    </dgm:pt>
    <dgm:pt modelId="{42139E99-8A73-C348-BCF0-446DE068A709}" type="pres">
      <dgm:prSet presAssocID="{F0A3EA74-E9FC-F540-8D7C-183344C80B6A}" presName="spNode" presStyleCnt="0"/>
      <dgm:spPr/>
    </dgm:pt>
    <dgm:pt modelId="{C1528B6A-353B-2D4A-A5C6-A70E056ACF93}" type="pres">
      <dgm:prSet presAssocID="{73D2E5BB-F1A0-8445-B7FA-57D79E0CE11D}" presName="sibTrans" presStyleLbl="sibTrans1D1" presStyleIdx="4" presStyleCnt="5"/>
      <dgm:spPr/>
    </dgm:pt>
  </dgm:ptLst>
  <dgm:cxnLst>
    <dgm:cxn modelId="{79AB3710-7092-9149-83AE-D277FC9157A3}" srcId="{B0DE523E-834A-E04B-8ED2-7CB4FE82688F}" destId="{7A17FF8A-CC86-D648-A844-4F7CF0752106}" srcOrd="3" destOrd="0" parTransId="{F19E3D6B-9A8B-FE43-B14C-52E32C6BF80E}" sibTransId="{B28B5069-F90D-C445-AA28-47FED9B78573}"/>
    <dgm:cxn modelId="{B9DE4B16-AD4F-B042-A300-C7B6909DBC10}" type="presOf" srcId="{DE2046AE-8662-684A-A0DC-78A496EA33C0}" destId="{9D266954-554D-7946-A57F-7965259D1E21}" srcOrd="0" destOrd="0" presId="urn:microsoft.com/office/officeart/2005/8/layout/cycle6"/>
    <dgm:cxn modelId="{58AE2F1F-ED2C-B149-9223-E2982927623B}" type="presOf" srcId="{1359284B-DC04-2E4F-B1B9-978349FFCD68}" destId="{4154ECF0-2255-E84E-9E0C-2D1D707BAADA}" srcOrd="0" destOrd="0" presId="urn:microsoft.com/office/officeart/2005/8/layout/cycle6"/>
    <dgm:cxn modelId="{B7B1272D-7D1D-A445-A2D3-2AB30D245351}" type="presOf" srcId="{B28B5069-F90D-C445-AA28-47FED9B78573}" destId="{BE8E384D-449C-A440-A348-2BD4207ABB52}" srcOrd="0" destOrd="0" presId="urn:microsoft.com/office/officeart/2005/8/layout/cycle6"/>
    <dgm:cxn modelId="{09B04D3F-4538-694C-9256-7F6892C129F8}" type="presOf" srcId="{0657B188-130B-9742-A21E-E599CF9DDFFF}" destId="{8C57ABD8-F9AC-F546-9620-A269433961BD}" srcOrd="0" destOrd="0" presId="urn:microsoft.com/office/officeart/2005/8/layout/cycle6"/>
    <dgm:cxn modelId="{99011B5B-F27E-1C43-A04D-784CD17A51E8}" type="presOf" srcId="{15855CDF-2660-9341-8495-BE9854C21273}" destId="{8402B7E7-88DD-BF4C-9788-5586EA83CBA0}" srcOrd="0" destOrd="0" presId="urn:microsoft.com/office/officeart/2005/8/layout/cycle6"/>
    <dgm:cxn modelId="{DDC36E5D-B00C-4C49-AF61-4EAAA391A221}" type="presOf" srcId="{7A17FF8A-CC86-D648-A844-4F7CF0752106}" destId="{446F2516-0C68-3F4D-9B0D-857A445E7DB4}" srcOrd="0" destOrd="0" presId="urn:microsoft.com/office/officeart/2005/8/layout/cycle6"/>
    <dgm:cxn modelId="{8714FA42-832F-6F49-AB51-9589CF72E66E}" type="presOf" srcId="{B0DE523E-834A-E04B-8ED2-7CB4FE82688F}" destId="{2ED22083-A226-B24F-AB2C-A961AC6A9B8F}" srcOrd="0" destOrd="0" presId="urn:microsoft.com/office/officeart/2005/8/layout/cycle6"/>
    <dgm:cxn modelId="{7B9AD467-9C68-E446-A960-11AB012F99A5}" type="presOf" srcId="{2E60F6EC-70DA-8D4C-9E37-FB89E478FE20}" destId="{B65D2B29-EC0F-7848-B54B-9697333183AA}" srcOrd="0" destOrd="0" presId="urn:microsoft.com/office/officeart/2005/8/layout/cycle6"/>
    <dgm:cxn modelId="{88F84358-5DF5-D94F-85B5-58966D96F4C1}" srcId="{B0DE523E-834A-E04B-8ED2-7CB4FE82688F}" destId="{0657B188-130B-9742-A21E-E599CF9DDFFF}" srcOrd="2" destOrd="0" parTransId="{97226E1F-4C41-F243-B902-549DD4ACF041}" sibTransId="{2E60F6EC-70DA-8D4C-9E37-FB89E478FE20}"/>
    <dgm:cxn modelId="{C06E7F86-E427-B942-9DF6-0CB3D14D39AB}" type="presOf" srcId="{4E4B5410-96E0-7343-A6B4-1D921ABB721E}" destId="{DD8B966D-B978-984C-82CC-25A80EF993CE}" srcOrd="0" destOrd="0" presId="urn:microsoft.com/office/officeart/2005/8/layout/cycle6"/>
    <dgm:cxn modelId="{B2410493-971A-954C-8149-E67B67DF122D}" srcId="{B0DE523E-834A-E04B-8ED2-7CB4FE82688F}" destId="{4E4B5410-96E0-7343-A6B4-1D921ABB721E}" srcOrd="1" destOrd="0" parTransId="{02590813-1D0E-A64F-AB24-7F3B05F83113}" sibTransId="{15855CDF-2660-9341-8495-BE9854C21273}"/>
    <dgm:cxn modelId="{59EC1D98-4A77-6841-A37E-7457ECC7F7FF}" type="presOf" srcId="{F0A3EA74-E9FC-F540-8D7C-183344C80B6A}" destId="{55093482-9D06-5E43-B2CC-E45F71648FAE}" srcOrd="0" destOrd="0" presId="urn:microsoft.com/office/officeart/2005/8/layout/cycle6"/>
    <dgm:cxn modelId="{BDC635AE-7788-0D4F-B313-561524098DCC}" srcId="{B0DE523E-834A-E04B-8ED2-7CB4FE82688F}" destId="{1359284B-DC04-2E4F-B1B9-978349FFCD68}" srcOrd="0" destOrd="0" parTransId="{B7E61E8D-C849-214C-B8F7-779B42899652}" sibTransId="{DE2046AE-8662-684A-A0DC-78A496EA33C0}"/>
    <dgm:cxn modelId="{604FEAC5-F664-1945-BFA3-7B564BBDCF2B}" type="presOf" srcId="{73D2E5BB-F1A0-8445-B7FA-57D79E0CE11D}" destId="{C1528B6A-353B-2D4A-A5C6-A70E056ACF93}" srcOrd="0" destOrd="0" presId="urn:microsoft.com/office/officeart/2005/8/layout/cycle6"/>
    <dgm:cxn modelId="{A1D34FFB-A0E1-0442-B4DF-E916AA22A823}" srcId="{B0DE523E-834A-E04B-8ED2-7CB4FE82688F}" destId="{F0A3EA74-E9FC-F540-8D7C-183344C80B6A}" srcOrd="4" destOrd="0" parTransId="{D72469F3-D40B-674B-9726-6D2941E3502E}" sibTransId="{73D2E5BB-F1A0-8445-B7FA-57D79E0CE11D}"/>
    <dgm:cxn modelId="{411D8940-9DBD-B141-B355-8F5707037BB2}" type="presParOf" srcId="{2ED22083-A226-B24F-AB2C-A961AC6A9B8F}" destId="{4154ECF0-2255-E84E-9E0C-2D1D707BAADA}" srcOrd="0" destOrd="0" presId="urn:microsoft.com/office/officeart/2005/8/layout/cycle6"/>
    <dgm:cxn modelId="{9CED9D24-32CB-0943-B5D5-FEE2F7782426}" type="presParOf" srcId="{2ED22083-A226-B24F-AB2C-A961AC6A9B8F}" destId="{93B52A68-98D3-4649-A364-B9BF355C98B3}" srcOrd="1" destOrd="0" presId="urn:microsoft.com/office/officeart/2005/8/layout/cycle6"/>
    <dgm:cxn modelId="{26E0D8E7-9EB6-D447-98A9-54D71DA1227D}" type="presParOf" srcId="{2ED22083-A226-B24F-AB2C-A961AC6A9B8F}" destId="{9D266954-554D-7946-A57F-7965259D1E21}" srcOrd="2" destOrd="0" presId="urn:microsoft.com/office/officeart/2005/8/layout/cycle6"/>
    <dgm:cxn modelId="{BB02C904-E9D0-9943-9FEE-AFBF200A1B86}" type="presParOf" srcId="{2ED22083-A226-B24F-AB2C-A961AC6A9B8F}" destId="{DD8B966D-B978-984C-82CC-25A80EF993CE}" srcOrd="3" destOrd="0" presId="urn:microsoft.com/office/officeart/2005/8/layout/cycle6"/>
    <dgm:cxn modelId="{8EB83A0A-10BB-8A46-975C-8C07AD9BCD9A}" type="presParOf" srcId="{2ED22083-A226-B24F-AB2C-A961AC6A9B8F}" destId="{5D3841F2-4DC9-4A47-8DB1-2E6D4546041E}" srcOrd="4" destOrd="0" presId="urn:microsoft.com/office/officeart/2005/8/layout/cycle6"/>
    <dgm:cxn modelId="{6770B80A-A486-B846-A79F-27EBCF643E84}" type="presParOf" srcId="{2ED22083-A226-B24F-AB2C-A961AC6A9B8F}" destId="{8402B7E7-88DD-BF4C-9788-5586EA83CBA0}" srcOrd="5" destOrd="0" presId="urn:microsoft.com/office/officeart/2005/8/layout/cycle6"/>
    <dgm:cxn modelId="{DE547395-705D-464E-96CF-F48C9EBEC547}" type="presParOf" srcId="{2ED22083-A226-B24F-AB2C-A961AC6A9B8F}" destId="{8C57ABD8-F9AC-F546-9620-A269433961BD}" srcOrd="6" destOrd="0" presId="urn:microsoft.com/office/officeart/2005/8/layout/cycle6"/>
    <dgm:cxn modelId="{04F22C3E-7E5D-1B4B-8770-6A2752DD7C68}" type="presParOf" srcId="{2ED22083-A226-B24F-AB2C-A961AC6A9B8F}" destId="{6755672D-83E1-C343-A923-3AAAAA99462C}" srcOrd="7" destOrd="0" presId="urn:microsoft.com/office/officeart/2005/8/layout/cycle6"/>
    <dgm:cxn modelId="{05BB71C6-98D9-514E-8F54-AAAE85E3B2FC}" type="presParOf" srcId="{2ED22083-A226-B24F-AB2C-A961AC6A9B8F}" destId="{B65D2B29-EC0F-7848-B54B-9697333183AA}" srcOrd="8" destOrd="0" presId="urn:microsoft.com/office/officeart/2005/8/layout/cycle6"/>
    <dgm:cxn modelId="{1AF69718-6008-804C-B182-93BD400818FF}" type="presParOf" srcId="{2ED22083-A226-B24F-AB2C-A961AC6A9B8F}" destId="{446F2516-0C68-3F4D-9B0D-857A445E7DB4}" srcOrd="9" destOrd="0" presId="urn:microsoft.com/office/officeart/2005/8/layout/cycle6"/>
    <dgm:cxn modelId="{E10CB462-A4BC-6D44-878A-CC0E11A566DE}" type="presParOf" srcId="{2ED22083-A226-B24F-AB2C-A961AC6A9B8F}" destId="{FFE90DD7-F9DE-484B-878D-22C65E631444}" srcOrd="10" destOrd="0" presId="urn:microsoft.com/office/officeart/2005/8/layout/cycle6"/>
    <dgm:cxn modelId="{C70BACE1-F01A-0C41-A106-BC353FA72AC8}" type="presParOf" srcId="{2ED22083-A226-B24F-AB2C-A961AC6A9B8F}" destId="{BE8E384D-449C-A440-A348-2BD4207ABB52}" srcOrd="11" destOrd="0" presId="urn:microsoft.com/office/officeart/2005/8/layout/cycle6"/>
    <dgm:cxn modelId="{156EE87F-DC24-BC42-84D5-B32D1B40A41F}" type="presParOf" srcId="{2ED22083-A226-B24F-AB2C-A961AC6A9B8F}" destId="{55093482-9D06-5E43-B2CC-E45F71648FAE}" srcOrd="12" destOrd="0" presId="urn:microsoft.com/office/officeart/2005/8/layout/cycle6"/>
    <dgm:cxn modelId="{EA145FA7-17C3-C74F-91DA-EB7C67E022F4}" type="presParOf" srcId="{2ED22083-A226-B24F-AB2C-A961AC6A9B8F}" destId="{42139E99-8A73-C348-BCF0-446DE068A709}" srcOrd="13" destOrd="0" presId="urn:microsoft.com/office/officeart/2005/8/layout/cycle6"/>
    <dgm:cxn modelId="{6A6FEBB3-43A7-E34E-A7AC-AEAB3884C4D9}" type="presParOf" srcId="{2ED22083-A226-B24F-AB2C-A961AC6A9B8F}" destId="{C1528B6A-353B-2D4A-A5C6-A70E056ACF9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0E18C-1F81-2A4C-A42E-70FEABDE1114}" type="doc">
      <dgm:prSet loTypeId="urn:microsoft.com/office/officeart/2005/8/layout/process4" loCatId="" qsTypeId="urn:microsoft.com/office/officeart/2005/8/quickstyle/simple1" qsCatId="simple" csTypeId="urn:microsoft.com/office/officeart/2005/8/colors/accent0_3" csCatId="mainScheme" phldr="1"/>
      <dgm:spPr/>
      <dgm:t>
        <a:bodyPr/>
        <a:lstStyle/>
        <a:p>
          <a:endParaRPr lang="es-ES"/>
        </a:p>
      </dgm:t>
    </dgm:pt>
    <dgm:pt modelId="{75169A16-5B09-C742-B754-EFCDA1CA9874}">
      <dgm:prSet phldrT="[Texto]"/>
      <dgm:spPr/>
      <dgm:t>
        <a:bodyPr/>
        <a:lstStyle/>
        <a:p>
          <a:pPr>
            <a:buAutoNum type="arabicPeriod"/>
          </a:pPr>
          <a:r>
            <a:rPr lang="es-ES" b="1">
              <a:latin typeface="Montserrat"/>
              <a:ea typeface="Montserrat"/>
              <a:cs typeface="Montserrat"/>
              <a:sym typeface="Montserrat"/>
            </a:rPr>
            <a:t>1. ¿El dolor torácico es cardiaco?</a:t>
          </a:r>
          <a:endParaRPr lang="es-ES" dirty="0"/>
        </a:p>
      </dgm:t>
    </dgm:pt>
    <dgm:pt modelId="{CF55791F-32A1-E24B-91C7-0268A906F13F}" type="parTrans" cxnId="{DF95B94F-9340-9A43-94F2-F7736A1C2879}">
      <dgm:prSet/>
      <dgm:spPr/>
      <dgm:t>
        <a:bodyPr/>
        <a:lstStyle/>
        <a:p>
          <a:endParaRPr lang="es-ES"/>
        </a:p>
      </dgm:t>
    </dgm:pt>
    <dgm:pt modelId="{62E73D83-8BAB-FD47-A99F-82A723F069B4}" type="sibTrans" cxnId="{DF95B94F-9340-9A43-94F2-F7736A1C2879}">
      <dgm:prSet/>
      <dgm:spPr/>
      <dgm:t>
        <a:bodyPr/>
        <a:lstStyle/>
        <a:p>
          <a:endParaRPr lang="es-ES"/>
        </a:p>
      </dgm:t>
    </dgm:pt>
    <dgm:pt modelId="{12713F15-089F-8F40-939B-1F63F1773AB9}">
      <dgm:prSet phldrT="[Texto]"/>
      <dgm:spPr/>
      <dgm:t>
        <a:bodyPr/>
        <a:lstStyle/>
        <a:p>
          <a:r>
            <a:rPr lang="es-ES" b="1">
              <a:latin typeface="Montserrat"/>
              <a:ea typeface="Montserrat"/>
              <a:cs typeface="Montserrat"/>
              <a:sym typeface="Montserrat"/>
            </a:rPr>
            <a:t>3.   ¿Cumple con la definción de infarto agudo del miocardio?</a:t>
          </a:r>
          <a:endParaRPr lang="es-ES" dirty="0"/>
        </a:p>
      </dgm:t>
    </dgm:pt>
    <dgm:pt modelId="{9E52D062-C3D7-C045-84AA-644806D0E82E}" type="parTrans" cxnId="{FD4BA31E-1A22-B049-8375-9E99C8E427C5}">
      <dgm:prSet/>
      <dgm:spPr/>
      <dgm:t>
        <a:bodyPr/>
        <a:lstStyle/>
        <a:p>
          <a:endParaRPr lang="es-ES"/>
        </a:p>
      </dgm:t>
    </dgm:pt>
    <dgm:pt modelId="{9E38727C-7B70-9F43-A675-027656B1B377}" type="sibTrans" cxnId="{FD4BA31E-1A22-B049-8375-9E99C8E427C5}">
      <dgm:prSet/>
      <dgm:spPr/>
      <dgm:t>
        <a:bodyPr/>
        <a:lstStyle/>
        <a:p>
          <a:endParaRPr lang="es-ES"/>
        </a:p>
      </dgm:t>
    </dgm:pt>
    <dgm:pt modelId="{5A34D528-9F50-0744-B891-0C0A58FA9759}">
      <dgm:prSet phldrT="[Texto]"/>
      <dgm:spPr/>
      <dgm:t>
        <a:bodyPr/>
        <a:lstStyle/>
        <a:p>
          <a:r>
            <a:rPr lang="es-ES" b="1">
              <a:latin typeface="Montserrat"/>
              <a:ea typeface="Montserrat"/>
              <a:cs typeface="Montserrat"/>
              <a:sym typeface="Montserrat"/>
            </a:rPr>
            <a:t>2.   ¿Se asocia a síndrome coronario agudo?</a:t>
          </a:r>
          <a:endParaRPr lang="es-ES" dirty="0"/>
        </a:p>
      </dgm:t>
    </dgm:pt>
    <dgm:pt modelId="{F39A62BF-18D6-8441-B389-349B14ADF8E9}" type="sibTrans" cxnId="{93903AAB-502A-D844-80E9-607E329C5209}">
      <dgm:prSet/>
      <dgm:spPr/>
      <dgm:t>
        <a:bodyPr/>
        <a:lstStyle/>
        <a:p>
          <a:endParaRPr lang="es-ES"/>
        </a:p>
      </dgm:t>
    </dgm:pt>
    <dgm:pt modelId="{8F1E4896-2899-1540-8683-D0479DE9463F}" type="parTrans" cxnId="{93903AAB-502A-D844-80E9-607E329C5209}">
      <dgm:prSet/>
      <dgm:spPr/>
      <dgm:t>
        <a:bodyPr/>
        <a:lstStyle/>
        <a:p>
          <a:endParaRPr lang="es-ES"/>
        </a:p>
      </dgm:t>
    </dgm:pt>
    <dgm:pt modelId="{E2A69CE2-6079-F94D-A9E8-02D3F14AC096}">
      <dgm:prSet/>
      <dgm:spPr/>
      <dgm:t>
        <a:bodyPr/>
        <a:lstStyle/>
        <a:p>
          <a:r>
            <a:rPr lang="es-ES" b="1">
              <a:latin typeface="Montserrat"/>
              <a:ea typeface="Montserrat"/>
              <a:cs typeface="Montserrat"/>
              <a:sym typeface="Montserrat"/>
            </a:rPr>
            <a:t>4.   ¿Tiene criterios para pensar en IAMST?</a:t>
          </a:r>
          <a:endParaRPr lang="es-ES" dirty="0"/>
        </a:p>
      </dgm:t>
    </dgm:pt>
    <dgm:pt modelId="{37429123-1A0C-AA48-A30F-D104D516CC56}" type="parTrans" cxnId="{10923EF8-8305-2E48-9354-6F724D15D012}">
      <dgm:prSet/>
      <dgm:spPr/>
      <dgm:t>
        <a:bodyPr/>
        <a:lstStyle/>
        <a:p>
          <a:endParaRPr lang="es-ES"/>
        </a:p>
      </dgm:t>
    </dgm:pt>
    <dgm:pt modelId="{7334DCE5-FC9D-9449-9CC3-3CD4DE7298C9}" type="sibTrans" cxnId="{10923EF8-8305-2E48-9354-6F724D15D012}">
      <dgm:prSet/>
      <dgm:spPr/>
      <dgm:t>
        <a:bodyPr/>
        <a:lstStyle/>
        <a:p>
          <a:endParaRPr lang="es-ES"/>
        </a:p>
      </dgm:t>
    </dgm:pt>
    <dgm:pt modelId="{74540783-5585-AC48-B393-AEF73CC0F1F3}" type="pres">
      <dgm:prSet presAssocID="{DCF0E18C-1F81-2A4C-A42E-70FEABDE1114}" presName="Name0" presStyleCnt="0">
        <dgm:presLayoutVars>
          <dgm:dir/>
          <dgm:animLvl val="lvl"/>
          <dgm:resizeHandles val="exact"/>
        </dgm:presLayoutVars>
      </dgm:prSet>
      <dgm:spPr/>
    </dgm:pt>
    <dgm:pt modelId="{DC72588E-A775-194B-AC7C-6614FDA3275B}" type="pres">
      <dgm:prSet presAssocID="{E2A69CE2-6079-F94D-A9E8-02D3F14AC096}" presName="boxAndChildren" presStyleCnt="0"/>
      <dgm:spPr/>
    </dgm:pt>
    <dgm:pt modelId="{BA169B3E-6B8B-3549-8E5F-46905F48B82E}" type="pres">
      <dgm:prSet presAssocID="{E2A69CE2-6079-F94D-A9E8-02D3F14AC096}" presName="parentTextBox" presStyleLbl="node1" presStyleIdx="0" presStyleCnt="4"/>
      <dgm:spPr/>
    </dgm:pt>
    <dgm:pt modelId="{871F8431-73AE-A146-87C0-EF1D81611E76}" type="pres">
      <dgm:prSet presAssocID="{9E38727C-7B70-9F43-A675-027656B1B377}" presName="sp" presStyleCnt="0"/>
      <dgm:spPr/>
    </dgm:pt>
    <dgm:pt modelId="{06716CF2-351D-DF47-906E-E7E4E9962FA0}" type="pres">
      <dgm:prSet presAssocID="{12713F15-089F-8F40-939B-1F63F1773AB9}" presName="arrowAndChildren" presStyleCnt="0"/>
      <dgm:spPr/>
    </dgm:pt>
    <dgm:pt modelId="{E64996A0-916B-2D45-B05A-40EBFC891F5E}" type="pres">
      <dgm:prSet presAssocID="{12713F15-089F-8F40-939B-1F63F1773AB9}" presName="parentTextArrow" presStyleLbl="node1" presStyleIdx="1" presStyleCnt="4"/>
      <dgm:spPr/>
    </dgm:pt>
    <dgm:pt modelId="{1FC2EFD8-F0E1-9946-8D49-C189023DEB6A}" type="pres">
      <dgm:prSet presAssocID="{F39A62BF-18D6-8441-B389-349B14ADF8E9}" presName="sp" presStyleCnt="0"/>
      <dgm:spPr/>
    </dgm:pt>
    <dgm:pt modelId="{8F3DF8BC-7310-7843-B296-465B6D89AA27}" type="pres">
      <dgm:prSet presAssocID="{5A34D528-9F50-0744-B891-0C0A58FA9759}" presName="arrowAndChildren" presStyleCnt="0"/>
      <dgm:spPr/>
    </dgm:pt>
    <dgm:pt modelId="{328CA9D1-4AF4-504D-A42A-42193EABCCEA}" type="pres">
      <dgm:prSet presAssocID="{5A34D528-9F50-0744-B891-0C0A58FA9759}" presName="parentTextArrow" presStyleLbl="node1" presStyleIdx="2" presStyleCnt="4"/>
      <dgm:spPr/>
    </dgm:pt>
    <dgm:pt modelId="{BB72807F-9B44-E349-8C34-633055B93AAE}" type="pres">
      <dgm:prSet presAssocID="{62E73D83-8BAB-FD47-A99F-82A723F069B4}" presName="sp" presStyleCnt="0"/>
      <dgm:spPr/>
    </dgm:pt>
    <dgm:pt modelId="{33EB3F53-6742-364D-A112-C29EE96D816F}" type="pres">
      <dgm:prSet presAssocID="{75169A16-5B09-C742-B754-EFCDA1CA9874}" presName="arrowAndChildren" presStyleCnt="0"/>
      <dgm:spPr/>
    </dgm:pt>
    <dgm:pt modelId="{DEEAA721-9609-0346-A7D9-B11038B746B4}" type="pres">
      <dgm:prSet presAssocID="{75169A16-5B09-C742-B754-EFCDA1CA9874}" presName="parentTextArrow" presStyleLbl="node1" presStyleIdx="3" presStyleCnt="4"/>
      <dgm:spPr/>
    </dgm:pt>
  </dgm:ptLst>
  <dgm:cxnLst>
    <dgm:cxn modelId="{FD4BA31E-1A22-B049-8375-9E99C8E427C5}" srcId="{DCF0E18C-1F81-2A4C-A42E-70FEABDE1114}" destId="{12713F15-089F-8F40-939B-1F63F1773AB9}" srcOrd="2" destOrd="0" parTransId="{9E52D062-C3D7-C045-84AA-644806D0E82E}" sibTransId="{9E38727C-7B70-9F43-A675-027656B1B377}"/>
    <dgm:cxn modelId="{ED810044-6204-8D4C-ADD8-BCBF414CBA9A}" type="presOf" srcId="{E2A69CE2-6079-F94D-A9E8-02D3F14AC096}" destId="{BA169B3E-6B8B-3549-8E5F-46905F48B82E}" srcOrd="0" destOrd="0" presId="urn:microsoft.com/office/officeart/2005/8/layout/process4"/>
    <dgm:cxn modelId="{DF95B94F-9340-9A43-94F2-F7736A1C2879}" srcId="{DCF0E18C-1F81-2A4C-A42E-70FEABDE1114}" destId="{75169A16-5B09-C742-B754-EFCDA1CA9874}" srcOrd="0" destOrd="0" parTransId="{CF55791F-32A1-E24B-91C7-0268A906F13F}" sibTransId="{62E73D83-8BAB-FD47-A99F-82A723F069B4}"/>
    <dgm:cxn modelId="{93138E55-16FA-DB4C-B570-12B2135DA6FA}" type="presOf" srcId="{DCF0E18C-1F81-2A4C-A42E-70FEABDE1114}" destId="{74540783-5585-AC48-B393-AEF73CC0F1F3}" srcOrd="0" destOrd="0" presId="urn:microsoft.com/office/officeart/2005/8/layout/process4"/>
    <dgm:cxn modelId="{F7C0AD92-9791-4640-9814-259EEA14B7D4}" type="presOf" srcId="{5A34D528-9F50-0744-B891-0C0A58FA9759}" destId="{328CA9D1-4AF4-504D-A42A-42193EABCCEA}" srcOrd="0" destOrd="0" presId="urn:microsoft.com/office/officeart/2005/8/layout/process4"/>
    <dgm:cxn modelId="{93903AAB-502A-D844-80E9-607E329C5209}" srcId="{DCF0E18C-1F81-2A4C-A42E-70FEABDE1114}" destId="{5A34D528-9F50-0744-B891-0C0A58FA9759}" srcOrd="1" destOrd="0" parTransId="{8F1E4896-2899-1540-8683-D0479DE9463F}" sibTransId="{F39A62BF-18D6-8441-B389-349B14ADF8E9}"/>
    <dgm:cxn modelId="{877F40B1-140C-7B43-B195-8B1F62B62FE2}" type="presOf" srcId="{75169A16-5B09-C742-B754-EFCDA1CA9874}" destId="{DEEAA721-9609-0346-A7D9-B11038B746B4}" srcOrd="0" destOrd="0" presId="urn:microsoft.com/office/officeart/2005/8/layout/process4"/>
    <dgm:cxn modelId="{D98CCFC5-7820-2246-95B3-4D29E4748D1E}" type="presOf" srcId="{12713F15-089F-8F40-939B-1F63F1773AB9}" destId="{E64996A0-916B-2D45-B05A-40EBFC891F5E}" srcOrd="0" destOrd="0" presId="urn:microsoft.com/office/officeart/2005/8/layout/process4"/>
    <dgm:cxn modelId="{10923EF8-8305-2E48-9354-6F724D15D012}" srcId="{DCF0E18C-1F81-2A4C-A42E-70FEABDE1114}" destId="{E2A69CE2-6079-F94D-A9E8-02D3F14AC096}" srcOrd="3" destOrd="0" parTransId="{37429123-1A0C-AA48-A30F-D104D516CC56}" sibTransId="{7334DCE5-FC9D-9449-9CC3-3CD4DE7298C9}"/>
    <dgm:cxn modelId="{11F64A00-0B6D-A14C-8BE9-DA2179826287}" type="presParOf" srcId="{74540783-5585-AC48-B393-AEF73CC0F1F3}" destId="{DC72588E-A775-194B-AC7C-6614FDA3275B}" srcOrd="0" destOrd="0" presId="urn:microsoft.com/office/officeart/2005/8/layout/process4"/>
    <dgm:cxn modelId="{A8579289-05D9-F44C-B43A-B31137EB5EAD}" type="presParOf" srcId="{DC72588E-A775-194B-AC7C-6614FDA3275B}" destId="{BA169B3E-6B8B-3549-8E5F-46905F48B82E}" srcOrd="0" destOrd="0" presId="urn:microsoft.com/office/officeart/2005/8/layout/process4"/>
    <dgm:cxn modelId="{7742FEDB-5157-214E-BA48-86BBC49E86E8}" type="presParOf" srcId="{74540783-5585-AC48-B393-AEF73CC0F1F3}" destId="{871F8431-73AE-A146-87C0-EF1D81611E76}" srcOrd="1" destOrd="0" presId="urn:microsoft.com/office/officeart/2005/8/layout/process4"/>
    <dgm:cxn modelId="{C4648723-376C-5247-A83D-BE9ECA3CA49F}" type="presParOf" srcId="{74540783-5585-AC48-B393-AEF73CC0F1F3}" destId="{06716CF2-351D-DF47-906E-E7E4E9962FA0}" srcOrd="2" destOrd="0" presId="urn:microsoft.com/office/officeart/2005/8/layout/process4"/>
    <dgm:cxn modelId="{52C357BE-9CB8-3E4E-AA71-D01EF5AC9056}" type="presParOf" srcId="{06716CF2-351D-DF47-906E-E7E4E9962FA0}" destId="{E64996A0-916B-2D45-B05A-40EBFC891F5E}" srcOrd="0" destOrd="0" presId="urn:microsoft.com/office/officeart/2005/8/layout/process4"/>
    <dgm:cxn modelId="{3B937215-FDCD-F445-AC0B-6870711CA722}" type="presParOf" srcId="{74540783-5585-AC48-B393-AEF73CC0F1F3}" destId="{1FC2EFD8-F0E1-9946-8D49-C189023DEB6A}" srcOrd="3" destOrd="0" presId="urn:microsoft.com/office/officeart/2005/8/layout/process4"/>
    <dgm:cxn modelId="{7660CE64-D013-B142-BCEC-CECDCF2973DA}" type="presParOf" srcId="{74540783-5585-AC48-B393-AEF73CC0F1F3}" destId="{8F3DF8BC-7310-7843-B296-465B6D89AA27}" srcOrd="4" destOrd="0" presId="urn:microsoft.com/office/officeart/2005/8/layout/process4"/>
    <dgm:cxn modelId="{892AF411-CC5B-214D-BD8C-FCD6DFC93A01}" type="presParOf" srcId="{8F3DF8BC-7310-7843-B296-465B6D89AA27}" destId="{328CA9D1-4AF4-504D-A42A-42193EABCCEA}" srcOrd="0" destOrd="0" presId="urn:microsoft.com/office/officeart/2005/8/layout/process4"/>
    <dgm:cxn modelId="{41FEBB88-1843-D044-AFCF-618538CD890C}" type="presParOf" srcId="{74540783-5585-AC48-B393-AEF73CC0F1F3}" destId="{BB72807F-9B44-E349-8C34-633055B93AAE}" srcOrd="5" destOrd="0" presId="urn:microsoft.com/office/officeart/2005/8/layout/process4"/>
    <dgm:cxn modelId="{744E344D-EC5E-7D4A-867D-F75CED13B8D7}" type="presParOf" srcId="{74540783-5585-AC48-B393-AEF73CC0F1F3}" destId="{33EB3F53-6742-364D-A112-C29EE96D816F}" srcOrd="6" destOrd="0" presId="urn:microsoft.com/office/officeart/2005/8/layout/process4"/>
    <dgm:cxn modelId="{42047235-D3A9-DB4A-A10E-5A332B96395A}" type="presParOf" srcId="{33EB3F53-6742-364D-A112-C29EE96D816F}" destId="{DEEAA721-9609-0346-A7D9-B11038B746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069590-8A11-194F-8505-2602F213AE31}" type="doc">
      <dgm:prSet loTypeId="urn:microsoft.com/office/officeart/2005/8/layout/vList2" loCatId="list" qsTypeId="urn:microsoft.com/office/officeart/2005/8/quickstyle/simple4" qsCatId="simple" csTypeId="urn:microsoft.com/office/officeart/2005/8/colors/accent5_4" csCatId="accent5" phldr="1"/>
      <dgm:spPr/>
      <dgm:t>
        <a:bodyPr/>
        <a:lstStyle/>
        <a:p>
          <a:endParaRPr lang="es-ES_tradnl"/>
        </a:p>
      </dgm:t>
    </dgm:pt>
    <dgm:pt modelId="{39FBC7AC-50CA-AE42-9577-1EB5A51D002B}">
      <dgm:prSet custT="1"/>
      <dgm:spPr>
        <a:solidFill>
          <a:srgbClr val="152B48"/>
        </a:solidFill>
      </dgm:spPr>
      <dgm:t>
        <a:bodyPr/>
        <a:lstStyle/>
        <a:p>
          <a:pPr rtl="0"/>
          <a:r>
            <a:rPr lang="es-ES_tradnl" sz="2000" dirty="0">
              <a:latin typeface="Montserrat" pitchFamily="2" charset="77"/>
            </a:rPr>
            <a:t>Bloqueo de rama izquierda HH.</a:t>
          </a:r>
        </a:p>
      </dgm:t>
    </dgm:pt>
    <dgm:pt modelId="{616643E2-9A5B-5045-B3BF-A96B19DBF099}" type="parTrans" cxnId="{25D81F0D-2801-0246-AB67-6AE6D30FFD51}">
      <dgm:prSet/>
      <dgm:spPr/>
      <dgm:t>
        <a:bodyPr/>
        <a:lstStyle/>
        <a:p>
          <a:endParaRPr lang="es-ES_tradnl"/>
        </a:p>
      </dgm:t>
    </dgm:pt>
    <dgm:pt modelId="{14D41668-2738-394B-B5A7-FC5E01B74E87}" type="sibTrans" cxnId="{25D81F0D-2801-0246-AB67-6AE6D30FFD51}">
      <dgm:prSet/>
      <dgm:spPr/>
      <dgm:t>
        <a:bodyPr/>
        <a:lstStyle/>
        <a:p>
          <a:endParaRPr lang="es-ES_tradnl"/>
        </a:p>
      </dgm:t>
    </dgm:pt>
    <dgm:pt modelId="{A441C5B4-7872-8946-BE91-44CF43285959}">
      <dgm:prSet custT="1"/>
      <dgm:spPr>
        <a:solidFill>
          <a:srgbClr val="00AAA7"/>
        </a:solidFill>
      </dgm:spPr>
      <dgm:t>
        <a:bodyPr/>
        <a:lstStyle/>
        <a:p>
          <a:pPr rtl="0"/>
          <a:r>
            <a:rPr lang="es-ES_tradnl" sz="2000" dirty="0">
              <a:latin typeface="Montserrat" pitchFamily="2" charset="77"/>
            </a:rPr>
            <a:t>Bloqueo de rama derecha HH.</a:t>
          </a:r>
        </a:p>
      </dgm:t>
    </dgm:pt>
    <dgm:pt modelId="{C12F34EA-4D3E-C845-8F5D-C2D7BDF55753}" type="parTrans" cxnId="{7853FED6-8C68-524F-B96A-CA8E3CC8D7BC}">
      <dgm:prSet/>
      <dgm:spPr/>
      <dgm:t>
        <a:bodyPr/>
        <a:lstStyle/>
        <a:p>
          <a:endParaRPr lang="es-ES_tradnl"/>
        </a:p>
      </dgm:t>
    </dgm:pt>
    <dgm:pt modelId="{20F17506-0B0A-0544-8E92-FC582DBD6B76}" type="sibTrans" cxnId="{7853FED6-8C68-524F-B96A-CA8E3CC8D7BC}">
      <dgm:prSet/>
      <dgm:spPr/>
      <dgm:t>
        <a:bodyPr/>
        <a:lstStyle/>
        <a:p>
          <a:endParaRPr lang="es-ES_tradnl"/>
        </a:p>
      </dgm:t>
    </dgm:pt>
    <dgm:pt modelId="{B294BAD5-44FC-B545-85A0-72510B9E1C15}">
      <dgm:prSet custT="1"/>
      <dgm:spPr>
        <a:solidFill>
          <a:srgbClr val="152B48"/>
        </a:solidFill>
      </dgm:spPr>
      <dgm:t>
        <a:bodyPr/>
        <a:lstStyle/>
        <a:p>
          <a:pPr rtl="0"/>
          <a:r>
            <a:rPr lang="es-ES_tradnl" sz="2000" dirty="0">
              <a:latin typeface="Montserrat" pitchFamily="2" charset="77"/>
            </a:rPr>
            <a:t>Ritmo de marcapasos .</a:t>
          </a:r>
        </a:p>
      </dgm:t>
    </dgm:pt>
    <dgm:pt modelId="{D5590ADE-70CD-704A-AC09-F8CA785A1D3B}" type="parTrans" cxnId="{DF83D183-3042-1B48-9F17-E67B7FD3070C}">
      <dgm:prSet/>
      <dgm:spPr/>
      <dgm:t>
        <a:bodyPr/>
        <a:lstStyle/>
        <a:p>
          <a:endParaRPr lang="es-ES_tradnl"/>
        </a:p>
      </dgm:t>
    </dgm:pt>
    <dgm:pt modelId="{0580EA7B-4366-FF47-AE13-D34C088B2E16}" type="sibTrans" cxnId="{DF83D183-3042-1B48-9F17-E67B7FD3070C}">
      <dgm:prSet/>
      <dgm:spPr/>
      <dgm:t>
        <a:bodyPr/>
        <a:lstStyle/>
        <a:p>
          <a:endParaRPr lang="es-ES_tradnl"/>
        </a:p>
      </dgm:t>
    </dgm:pt>
    <dgm:pt modelId="{6DC69C99-A545-6E4E-B65E-31FC3A8581B0}">
      <dgm:prSet custT="1"/>
      <dgm:spPr>
        <a:solidFill>
          <a:srgbClr val="00AAA7"/>
        </a:solidFill>
      </dgm:spPr>
      <dgm:t>
        <a:bodyPr/>
        <a:lstStyle/>
        <a:p>
          <a:pPr rtl="0"/>
          <a:r>
            <a:rPr lang="es-ES_tradnl" sz="2000" dirty="0">
              <a:latin typeface="Montserrat" pitchFamily="2" charset="77"/>
            </a:rPr>
            <a:t>Infarto de miocardio posterior aislado .</a:t>
          </a:r>
        </a:p>
      </dgm:t>
    </dgm:pt>
    <dgm:pt modelId="{AA4F7E13-AB0D-FA45-9AF0-B1AB46A70A1E}" type="parTrans" cxnId="{A4EA9ABE-DF83-F747-A7AB-64BAFCE75C08}">
      <dgm:prSet/>
      <dgm:spPr/>
      <dgm:t>
        <a:bodyPr/>
        <a:lstStyle/>
        <a:p>
          <a:endParaRPr lang="es-ES_tradnl"/>
        </a:p>
      </dgm:t>
    </dgm:pt>
    <dgm:pt modelId="{FC4862BE-6581-EF4E-A0F8-6ECB7DFADCD6}" type="sibTrans" cxnId="{A4EA9ABE-DF83-F747-A7AB-64BAFCE75C08}">
      <dgm:prSet/>
      <dgm:spPr/>
      <dgm:t>
        <a:bodyPr/>
        <a:lstStyle/>
        <a:p>
          <a:endParaRPr lang="es-ES_tradnl"/>
        </a:p>
      </dgm:t>
    </dgm:pt>
    <dgm:pt modelId="{22829DA9-8D06-0348-A378-2DDAD3281451}">
      <dgm:prSet custT="1"/>
      <dgm:spPr>
        <a:solidFill>
          <a:srgbClr val="152B48"/>
        </a:solidFill>
      </dgm:spPr>
      <dgm:t>
        <a:bodyPr/>
        <a:lstStyle/>
        <a:p>
          <a:pPr rtl="0"/>
          <a:r>
            <a:rPr lang="es-ES_tradnl" sz="2000" dirty="0">
              <a:latin typeface="Montserrat" pitchFamily="2" charset="77"/>
            </a:rPr>
            <a:t>Oclusión del tronco principal o enfermedad </a:t>
          </a:r>
          <a:r>
            <a:rPr lang="es-ES_tradnl" sz="2000" dirty="0" err="1">
              <a:latin typeface="Montserrat" pitchFamily="2" charset="77"/>
            </a:rPr>
            <a:t>multi</a:t>
          </a:r>
          <a:r>
            <a:rPr lang="es-ES_tradnl" sz="2000" dirty="0">
              <a:latin typeface="Montserrat" pitchFamily="2" charset="77"/>
            </a:rPr>
            <a:t>-vaso .</a:t>
          </a:r>
        </a:p>
      </dgm:t>
    </dgm:pt>
    <dgm:pt modelId="{358B1E84-813A-C84A-A48C-667F48EA4265}" type="parTrans" cxnId="{67D9560B-8A6D-9348-B991-104332CDE671}">
      <dgm:prSet/>
      <dgm:spPr/>
      <dgm:t>
        <a:bodyPr/>
        <a:lstStyle/>
        <a:p>
          <a:endParaRPr lang="es-ES_tradnl"/>
        </a:p>
      </dgm:t>
    </dgm:pt>
    <dgm:pt modelId="{FCF6D603-9C00-3E4D-BE13-C4979A0463D4}" type="sibTrans" cxnId="{67D9560B-8A6D-9348-B991-104332CDE671}">
      <dgm:prSet/>
      <dgm:spPr/>
      <dgm:t>
        <a:bodyPr/>
        <a:lstStyle/>
        <a:p>
          <a:endParaRPr lang="es-ES_tradnl"/>
        </a:p>
      </dgm:t>
    </dgm:pt>
    <dgm:pt modelId="{CB626BFF-99F3-6B40-A891-B2E0C5A29BC0}" type="pres">
      <dgm:prSet presAssocID="{93069590-8A11-194F-8505-2602F213AE31}" presName="linear" presStyleCnt="0">
        <dgm:presLayoutVars>
          <dgm:animLvl val="lvl"/>
          <dgm:resizeHandles val="exact"/>
        </dgm:presLayoutVars>
      </dgm:prSet>
      <dgm:spPr/>
    </dgm:pt>
    <dgm:pt modelId="{EEFEE584-E700-DB4A-9BE7-CE9579F92356}" type="pres">
      <dgm:prSet presAssocID="{39FBC7AC-50CA-AE42-9577-1EB5A51D002B}" presName="parentText" presStyleLbl="node1" presStyleIdx="0" presStyleCnt="5">
        <dgm:presLayoutVars>
          <dgm:chMax val="0"/>
          <dgm:bulletEnabled val="1"/>
        </dgm:presLayoutVars>
      </dgm:prSet>
      <dgm:spPr/>
    </dgm:pt>
    <dgm:pt modelId="{9046613E-381C-D049-A7E5-A3BA0AAAC02D}" type="pres">
      <dgm:prSet presAssocID="{14D41668-2738-394B-B5A7-FC5E01B74E87}" presName="spacer" presStyleCnt="0"/>
      <dgm:spPr/>
    </dgm:pt>
    <dgm:pt modelId="{8914DD0E-DBD1-AA47-B7CA-78D05C3A0723}" type="pres">
      <dgm:prSet presAssocID="{A441C5B4-7872-8946-BE91-44CF43285959}" presName="parentText" presStyleLbl="node1" presStyleIdx="1" presStyleCnt="5">
        <dgm:presLayoutVars>
          <dgm:chMax val="0"/>
          <dgm:bulletEnabled val="1"/>
        </dgm:presLayoutVars>
      </dgm:prSet>
      <dgm:spPr/>
    </dgm:pt>
    <dgm:pt modelId="{BC2071C0-2B05-774A-8877-1063DB09F604}" type="pres">
      <dgm:prSet presAssocID="{20F17506-0B0A-0544-8E92-FC582DBD6B76}" presName="spacer" presStyleCnt="0"/>
      <dgm:spPr/>
    </dgm:pt>
    <dgm:pt modelId="{2B47B0D5-8B9F-CE4A-8809-C48417CF8851}" type="pres">
      <dgm:prSet presAssocID="{B294BAD5-44FC-B545-85A0-72510B9E1C15}" presName="parentText" presStyleLbl="node1" presStyleIdx="2" presStyleCnt="5">
        <dgm:presLayoutVars>
          <dgm:chMax val="0"/>
          <dgm:bulletEnabled val="1"/>
        </dgm:presLayoutVars>
      </dgm:prSet>
      <dgm:spPr/>
    </dgm:pt>
    <dgm:pt modelId="{CEAEAA81-1E2C-9F42-B981-92EC403A76F3}" type="pres">
      <dgm:prSet presAssocID="{0580EA7B-4366-FF47-AE13-D34C088B2E16}" presName="spacer" presStyleCnt="0"/>
      <dgm:spPr/>
    </dgm:pt>
    <dgm:pt modelId="{5ECD920B-5767-A844-90EE-083F95CF8F57}" type="pres">
      <dgm:prSet presAssocID="{6DC69C99-A545-6E4E-B65E-31FC3A8581B0}" presName="parentText" presStyleLbl="node1" presStyleIdx="3" presStyleCnt="5">
        <dgm:presLayoutVars>
          <dgm:chMax val="0"/>
          <dgm:bulletEnabled val="1"/>
        </dgm:presLayoutVars>
      </dgm:prSet>
      <dgm:spPr/>
    </dgm:pt>
    <dgm:pt modelId="{DC6DA1A2-066C-F941-AA3B-119AD5AB7587}" type="pres">
      <dgm:prSet presAssocID="{FC4862BE-6581-EF4E-A0F8-6ECB7DFADCD6}" presName="spacer" presStyleCnt="0"/>
      <dgm:spPr/>
    </dgm:pt>
    <dgm:pt modelId="{94541C66-AB35-3E41-90A6-5F009127D86B}" type="pres">
      <dgm:prSet presAssocID="{22829DA9-8D06-0348-A378-2DDAD3281451}" presName="parentText" presStyleLbl="node1" presStyleIdx="4" presStyleCnt="5">
        <dgm:presLayoutVars>
          <dgm:chMax val="0"/>
          <dgm:bulletEnabled val="1"/>
        </dgm:presLayoutVars>
      </dgm:prSet>
      <dgm:spPr/>
    </dgm:pt>
  </dgm:ptLst>
  <dgm:cxnLst>
    <dgm:cxn modelId="{C0826508-57AB-0A41-9F9E-27A993EB729E}" type="presOf" srcId="{6DC69C99-A545-6E4E-B65E-31FC3A8581B0}" destId="{5ECD920B-5767-A844-90EE-083F95CF8F57}" srcOrd="0" destOrd="0" presId="urn:microsoft.com/office/officeart/2005/8/layout/vList2"/>
    <dgm:cxn modelId="{67D9560B-8A6D-9348-B991-104332CDE671}" srcId="{93069590-8A11-194F-8505-2602F213AE31}" destId="{22829DA9-8D06-0348-A378-2DDAD3281451}" srcOrd="4" destOrd="0" parTransId="{358B1E84-813A-C84A-A48C-667F48EA4265}" sibTransId="{FCF6D603-9C00-3E4D-BE13-C4979A0463D4}"/>
    <dgm:cxn modelId="{25D81F0D-2801-0246-AB67-6AE6D30FFD51}" srcId="{93069590-8A11-194F-8505-2602F213AE31}" destId="{39FBC7AC-50CA-AE42-9577-1EB5A51D002B}" srcOrd="0" destOrd="0" parTransId="{616643E2-9A5B-5045-B3BF-A96B19DBF099}" sibTransId="{14D41668-2738-394B-B5A7-FC5E01B74E87}"/>
    <dgm:cxn modelId="{DF83D183-3042-1B48-9F17-E67B7FD3070C}" srcId="{93069590-8A11-194F-8505-2602F213AE31}" destId="{B294BAD5-44FC-B545-85A0-72510B9E1C15}" srcOrd="2" destOrd="0" parTransId="{D5590ADE-70CD-704A-AC09-F8CA785A1D3B}" sibTransId="{0580EA7B-4366-FF47-AE13-D34C088B2E16}"/>
    <dgm:cxn modelId="{66895093-38FE-3D40-A9E2-7EED8C51A1FB}" type="presOf" srcId="{39FBC7AC-50CA-AE42-9577-1EB5A51D002B}" destId="{EEFEE584-E700-DB4A-9BE7-CE9579F92356}" srcOrd="0" destOrd="0" presId="urn:microsoft.com/office/officeart/2005/8/layout/vList2"/>
    <dgm:cxn modelId="{A4EA9ABE-DF83-F747-A7AB-64BAFCE75C08}" srcId="{93069590-8A11-194F-8505-2602F213AE31}" destId="{6DC69C99-A545-6E4E-B65E-31FC3A8581B0}" srcOrd="3" destOrd="0" parTransId="{AA4F7E13-AB0D-FA45-9AF0-B1AB46A70A1E}" sibTransId="{FC4862BE-6581-EF4E-A0F8-6ECB7DFADCD6}"/>
    <dgm:cxn modelId="{302BABC7-515C-2649-AC89-884EE4A50AFC}" type="presOf" srcId="{B294BAD5-44FC-B545-85A0-72510B9E1C15}" destId="{2B47B0D5-8B9F-CE4A-8809-C48417CF8851}" srcOrd="0" destOrd="0" presId="urn:microsoft.com/office/officeart/2005/8/layout/vList2"/>
    <dgm:cxn modelId="{7853FED6-8C68-524F-B96A-CA8E3CC8D7BC}" srcId="{93069590-8A11-194F-8505-2602F213AE31}" destId="{A441C5B4-7872-8946-BE91-44CF43285959}" srcOrd="1" destOrd="0" parTransId="{C12F34EA-4D3E-C845-8F5D-C2D7BDF55753}" sibTransId="{20F17506-0B0A-0544-8E92-FC582DBD6B76}"/>
    <dgm:cxn modelId="{65DFFFE9-A987-374C-9787-119BF50566C2}" type="presOf" srcId="{22829DA9-8D06-0348-A378-2DDAD3281451}" destId="{94541C66-AB35-3E41-90A6-5F009127D86B}" srcOrd="0" destOrd="0" presId="urn:microsoft.com/office/officeart/2005/8/layout/vList2"/>
    <dgm:cxn modelId="{F182D6EC-DE01-0E42-85D7-7C80A0D88665}" type="presOf" srcId="{A441C5B4-7872-8946-BE91-44CF43285959}" destId="{8914DD0E-DBD1-AA47-B7CA-78D05C3A0723}" srcOrd="0" destOrd="0" presId="urn:microsoft.com/office/officeart/2005/8/layout/vList2"/>
    <dgm:cxn modelId="{8148ADFD-04DF-6246-B7A7-A7CA3B0F662E}" type="presOf" srcId="{93069590-8A11-194F-8505-2602F213AE31}" destId="{CB626BFF-99F3-6B40-A891-B2E0C5A29BC0}" srcOrd="0" destOrd="0" presId="urn:microsoft.com/office/officeart/2005/8/layout/vList2"/>
    <dgm:cxn modelId="{FD79CA60-74B8-CD4C-9431-EA725130F3A1}" type="presParOf" srcId="{CB626BFF-99F3-6B40-A891-B2E0C5A29BC0}" destId="{EEFEE584-E700-DB4A-9BE7-CE9579F92356}" srcOrd="0" destOrd="0" presId="urn:microsoft.com/office/officeart/2005/8/layout/vList2"/>
    <dgm:cxn modelId="{8F1A3033-3326-A54A-A876-8E3C55D02E15}" type="presParOf" srcId="{CB626BFF-99F3-6B40-A891-B2E0C5A29BC0}" destId="{9046613E-381C-D049-A7E5-A3BA0AAAC02D}" srcOrd="1" destOrd="0" presId="urn:microsoft.com/office/officeart/2005/8/layout/vList2"/>
    <dgm:cxn modelId="{25FDD09A-887A-384A-B22D-A5AA1A381AEF}" type="presParOf" srcId="{CB626BFF-99F3-6B40-A891-B2E0C5A29BC0}" destId="{8914DD0E-DBD1-AA47-B7CA-78D05C3A0723}" srcOrd="2" destOrd="0" presId="urn:microsoft.com/office/officeart/2005/8/layout/vList2"/>
    <dgm:cxn modelId="{83AAFE52-8224-4F49-93EE-8CE24DE22B1A}" type="presParOf" srcId="{CB626BFF-99F3-6B40-A891-B2E0C5A29BC0}" destId="{BC2071C0-2B05-774A-8877-1063DB09F604}" srcOrd="3" destOrd="0" presId="urn:microsoft.com/office/officeart/2005/8/layout/vList2"/>
    <dgm:cxn modelId="{E29A32C0-BEAA-9042-8FA7-6DD24CC8C9F5}" type="presParOf" srcId="{CB626BFF-99F3-6B40-A891-B2E0C5A29BC0}" destId="{2B47B0D5-8B9F-CE4A-8809-C48417CF8851}" srcOrd="4" destOrd="0" presId="urn:microsoft.com/office/officeart/2005/8/layout/vList2"/>
    <dgm:cxn modelId="{0C477D64-3A9A-F940-9A56-C157CF91165D}" type="presParOf" srcId="{CB626BFF-99F3-6B40-A891-B2E0C5A29BC0}" destId="{CEAEAA81-1E2C-9F42-B981-92EC403A76F3}" srcOrd="5" destOrd="0" presId="urn:microsoft.com/office/officeart/2005/8/layout/vList2"/>
    <dgm:cxn modelId="{106F177E-F74C-854C-8AA6-77A2E7FC22DC}" type="presParOf" srcId="{CB626BFF-99F3-6B40-A891-B2E0C5A29BC0}" destId="{5ECD920B-5767-A844-90EE-083F95CF8F57}" srcOrd="6" destOrd="0" presId="urn:microsoft.com/office/officeart/2005/8/layout/vList2"/>
    <dgm:cxn modelId="{62957AC1-3391-C24C-BCA8-49F741B93DBD}" type="presParOf" srcId="{CB626BFF-99F3-6B40-A891-B2E0C5A29BC0}" destId="{DC6DA1A2-066C-F941-AA3B-119AD5AB7587}" srcOrd="7" destOrd="0" presId="urn:microsoft.com/office/officeart/2005/8/layout/vList2"/>
    <dgm:cxn modelId="{75F20B26-116A-E748-9642-2A70336C437E}" type="presParOf" srcId="{CB626BFF-99F3-6B40-A891-B2E0C5A29BC0}" destId="{94541C66-AB35-3E41-90A6-5F009127D86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EE9E8E-7FFC-D44C-968B-276FC51D43E1}" type="doc">
      <dgm:prSet loTypeId="urn:microsoft.com/office/officeart/2009/layout/CircleArrowProcess" loCatId="process" qsTypeId="urn:microsoft.com/office/officeart/2005/8/quickstyle/simple4" qsCatId="simple" csTypeId="urn:microsoft.com/office/officeart/2005/8/colors/accent1_3" csCatId="accent1" phldr="1"/>
      <dgm:spPr/>
      <dgm:t>
        <a:bodyPr/>
        <a:lstStyle/>
        <a:p>
          <a:endParaRPr lang="es-ES_tradnl"/>
        </a:p>
      </dgm:t>
    </dgm:pt>
    <dgm:pt modelId="{9AC1A19D-8948-5D46-916A-1F3BBD5DEE0B}">
      <dgm:prSet custT="1"/>
      <dgm:spPr/>
      <dgm:t>
        <a:bodyPr/>
        <a:lstStyle/>
        <a:p>
          <a:pPr rtl="0"/>
          <a:r>
            <a:rPr lang="es-CO" sz="1600" b="1" dirty="0">
              <a:solidFill>
                <a:srgbClr val="152B48"/>
              </a:solidFill>
              <a:latin typeface="Montserrat" pitchFamily="2" charset="77"/>
            </a:rPr>
            <a:t>Activación simpática</a:t>
          </a:r>
        </a:p>
      </dgm:t>
    </dgm:pt>
    <dgm:pt modelId="{0CEC5178-5A44-3441-A37A-81BAF247E77C}" type="parTrans" cxnId="{127DFEB4-6CA1-8840-9143-F4B8D92C37D0}">
      <dgm:prSet/>
      <dgm:spPr/>
      <dgm:t>
        <a:bodyPr/>
        <a:lstStyle/>
        <a:p>
          <a:endParaRPr lang="es-ES_tradnl" sz="2400" b="1">
            <a:solidFill>
              <a:srgbClr val="152B48"/>
            </a:solidFill>
            <a:latin typeface="Montserrat" pitchFamily="2" charset="77"/>
          </a:endParaRPr>
        </a:p>
      </dgm:t>
    </dgm:pt>
    <dgm:pt modelId="{C92018B2-2DCD-E44B-8A42-5EDADC5B4CF2}" type="sibTrans" cxnId="{127DFEB4-6CA1-8840-9143-F4B8D92C37D0}">
      <dgm:prSet/>
      <dgm:spPr/>
      <dgm:t>
        <a:bodyPr/>
        <a:lstStyle/>
        <a:p>
          <a:endParaRPr lang="es-ES_tradnl" sz="2400" b="1">
            <a:solidFill>
              <a:srgbClr val="152B48"/>
            </a:solidFill>
            <a:latin typeface="Montserrat" pitchFamily="2" charset="77"/>
          </a:endParaRPr>
        </a:p>
      </dgm:t>
    </dgm:pt>
    <dgm:pt modelId="{D5DBBF31-DCE3-044A-81EC-930880C86C45}">
      <dgm:prSet custT="1"/>
      <dgm:spPr/>
      <dgm:t>
        <a:bodyPr/>
        <a:lstStyle/>
        <a:p>
          <a:pPr rtl="0"/>
          <a:r>
            <a:rPr lang="es-CO" sz="1600" b="1" dirty="0">
              <a:solidFill>
                <a:srgbClr val="152B48"/>
              </a:solidFill>
              <a:latin typeface="Montserrat" pitchFamily="2" charset="77"/>
            </a:rPr>
            <a:t>Vaso-</a:t>
          </a:r>
        </a:p>
        <a:p>
          <a:pPr rtl="0"/>
          <a:r>
            <a:rPr lang="es-CO" sz="1600" b="1" dirty="0">
              <a:solidFill>
                <a:srgbClr val="152B48"/>
              </a:solidFill>
              <a:latin typeface="Montserrat" pitchFamily="2" charset="77"/>
            </a:rPr>
            <a:t>constricción</a:t>
          </a:r>
        </a:p>
      </dgm:t>
    </dgm:pt>
    <dgm:pt modelId="{7E8448CC-1CAA-2140-BAE3-717BBF5BF483}" type="parTrans" cxnId="{00D499D9-7E83-D742-8CFC-E56175C81B36}">
      <dgm:prSet/>
      <dgm:spPr/>
      <dgm:t>
        <a:bodyPr/>
        <a:lstStyle/>
        <a:p>
          <a:endParaRPr lang="es-ES_tradnl" sz="2400" b="1">
            <a:solidFill>
              <a:srgbClr val="152B48"/>
            </a:solidFill>
            <a:latin typeface="Montserrat" pitchFamily="2" charset="77"/>
          </a:endParaRPr>
        </a:p>
      </dgm:t>
    </dgm:pt>
    <dgm:pt modelId="{3B006214-5EA8-AF4B-9070-F6E5657DCCFC}" type="sibTrans" cxnId="{00D499D9-7E83-D742-8CFC-E56175C81B36}">
      <dgm:prSet/>
      <dgm:spPr/>
      <dgm:t>
        <a:bodyPr/>
        <a:lstStyle/>
        <a:p>
          <a:endParaRPr lang="es-ES_tradnl" sz="2400" b="1">
            <a:solidFill>
              <a:srgbClr val="152B48"/>
            </a:solidFill>
            <a:latin typeface="Montserrat" pitchFamily="2" charset="77"/>
          </a:endParaRPr>
        </a:p>
      </dgm:t>
    </dgm:pt>
    <dgm:pt modelId="{59E7E186-C2A8-AE44-B619-E70187A9C8E0}">
      <dgm:prSet custT="1"/>
      <dgm:spPr/>
      <dgm:t>
        <a:bodyPr/>
        <a:lstStyle/>
        <a:p>
          <a:pPr rtl="0"/>
          <a:r>
            <a:rPr lang="es-CO" sz="1600" b="1" dirty="0">
              <a:solidFill>
                <a:srgbClr val="152B48"/>
              </a:solidFill>
              <a:latin typeface="Montserrat" pitchFamily="2" charset="77"/>
            </a:rPr>
            <a:t>Trabajo miocárdico</a:t>
          </a:r>
        </a:p>
      </dgm:t>
    </dgm:pt>
    <dgm:pt modelId="{758F33AE-7292-DC40-BE37-61593A99B617}" type="parTrans" cxnId="{3CA44D11-9360-8144-B961-A85374B33A98}">
      <dgm:prSet/>
      <dgm:spPr/>
      <dgm:t>
        <a:bodyPr/>
        <a:lstStyle/>
        <a:p>
          <a:endParaRPr lang="es-ES_tradnl" sz="2400" b="1">
            <a:solidFill>
              <a:srgbClr val="152B48"/>
            </a:solidFill>
            <a:latin typeface="Montserrat" pitchFamily="2" charset="77"/>
          </a:endParaRPr>
        </a:p>
      </dgm:t>
    </dgm:pt>
    <dgm:pt modelId="{A41275FC-5372-FA4C-A186-36DD38BD9AEC}" type="sibTrans" cxnId="{3CA44D11-9360-8144-B961-A85374B33A98}">
      <dgm:prSet/>
      <dgm:spPr/>
      <dgm:t>
        <a:bodyPr/>
        <a:lstStyle/>
        <a:p>
          <a:endParaRPr lang="es-ES_tradnl" sz="2400" b="1">
            <a:solidFill>
              <a:srgbClr val="152B48"/>
            </a:solidFill>
            <a:latin typeface="Montserrat" pitchFamily="2" charset="77"/>
          </a:endParaRPr>
        </a:p>
      </dgm:t>
    </dgm:pt>
    <dgm:pt modelId="{9832FDE0-F3F4-F541-9F40-17EB877E5628}" type="pres">
      <dgm:prSet presAssocID="{F9EE9E8E-7FFC-D44C-968B-276FC51D43E1}" presName="Name0" presStyleCnt="0">
        <dgm:presLayoutVars>
          <dgm:chMax val="7"/>
          <dgm:chPref val="7"/>
          <dgm:dir/>
          <dgm:animLvl val="lvl"/>
        </dgm:presLayoutVars>
      </dgm:prSet>
      <dgm:spPr/>
    </dgm:pt>
    <dgm:pt modelId="{01227005-4803-4A4E-B8A3-522E4259B3DF}" type="pres">
      <dgm:prSet presAssocID="{9AC1A19D-8948-5D46-916A-1F3BBD5DEE0B}" presName="Accent1" presStyleCnt="0"/>
      <dgm:spPr/>
    </dgm:pt>
    <dgm:pt modelId="{AA3C5501-961B-B145-93B7-3C6FF3E24995}" type="pres">
      <dgm:prSet presAssocID="{9AC1A19D-8948-5D46-916A-1F3BBD5DEE0B}" presName="Accent" presStyleLbl="node1" presStyleIdx="0" presStyleCnt="3"/>
      <dgm:spPr>
        <a:solidFill>
          <a:srgbClr val="00AAA7">
            <a:alpha val="50000"/>
          </a:srgbClr>
        </a:solidFill>
        <a:ln>
          <a:solidFill>
            <a:srgbClr val="00AAA7"/>
          </a:solidFill>
        </a:ln>
      </dgm:spPr>
    </dgm:pt>
    <dgm:pt modelId="{EF1F618D-D8F3-FE4E-A25A-3D956293E684}" type="pres">
      <dgm:prSet presAssocID="{9AC1A19D-8948-5D46-916A-1F3BBD5DEE0B}" presName="Parent1" presStyleLbl="revTx" presStyleIdx="0" presStyleCnt="3" custScaleX="238151">
        <dgm:presLayoutVars>
          <dgm:chMax val="1"/>
          <dgm:chPref val="1"/>
          <dgm:bulletEnabled val="1"/>
        </dgm:presLayoutVars>
      </dgm:prSet>
      <dgm:spPr/>
    </dgm:pt>
    <dgm:pt modelId="{3A07C89A-D0E0-D841-93BB-869B0D181BE9}" type="pres">
      <dgm:prSet presAssocID="{D5DBBF31-DCE3-044A-81EC-930880C86C45}" presName="Accent2" presStyleCnt="0"/>
      <dgm:spPr/>
    </dgm:pt>
    <dgm:pt modelId="{045E6C6F-5C80-0D46-A5B7-6BB81EC23A59}" type="pres">
      <dgm:prSet presAssocID="{D5DBBF31-DCE3-044A-81EC-930880C86C45}" presName="Accent" presStyleLbl="node1" presStyleIdx="1" presStyleCnt="3"/>
      <dgm:spPr>
        <a:solidFill>
          <a:srgbClr val="00AAA7">
            <a:alpha val="50000"/>
          </a:srgbClr>
        </a:solidFill>
        <a:ln>
          <a:solidFill>
            <a:srgbClr val="00AAA7"/>
          </a:solidFill>
        </a:ln>
      </dgm:spPr>
    </dgm:pt>
    <dgm:pt modelId="{A2D5E257-A079-6045-8F87-089694662F5C}" type="pres">
      <dgm:prSet presAssocID="{D5DBBF31-DCE3-044A-81EC-930880C86C45}" presName="Parent2" presStyleLbl="revTx" presStyleIdx="1" presStyleCnt="3" custScaleX="176488">
        <dgm:presLayoutVars>
          <dgm:chMax val="1"/>
          <dgm:chPref val="1"/>
          <dgm:bulletEnabled val="1"/>
        </dgm:presLayoutVars>
      </dgm:prSet>
      <dgm:spPr/>
    </dgm:pt>
    <dgm:pt modelId="{A961F842-33D1-A64F-9EE0-A4A7A58C8750}" type="pres">
      <dgm:prSet presAssocID="{59E7E186-C2A8-AE44-B619-E70187A9C8E0}" presName="Accent3" presStyleCnt="0"/>
      <dgm:spPr/>
    </dgm:pt>
    <dgm:pt modelId="{5B2EA8C2-572A-914D-9E9A-A7A7DA3D7209}" type="pres">
      <dgm:prSet presAssocID="{59E7E186-C2A8-AE44-B619-E70187A9C8E0}" presName="Accent" presStyleLbl="node1" presStyleIdx="2" presStyleCnt="3"/>
      <dgm:spPr>
        <a:solidFill>
          <a:srgbClr val="00AAA7">
            <a:alpha val="50000"/>
          </a:srgbClr>
        </a:solidFill>
        <a:ln>
          <a:solidFill>
            <a:srgbClr val="00AAA7"/>
          </a:solidFill>
        </a:ln>
      </dgm:spPr>
    </dgm:pt>
    <dgm:pt modelId="{B35D59F1-E6D0-CB41-8734-53E1D37A1EF8}" type="pres">
      <dgm:prSet presAssocID="{59E7E186-C2A8-AE44-B619-E70187A9C8E0}" presName="Parent3" presStyleLbl="revTx" presStyleIdx="2" presStyleCnt="3" custScaleX="157066">
        <dgm:presLayoutVars>
          <dgm:chMax val="1"/>
          <dgm:chPref val="1"/>
          <dgm:bulletEnabled val="1"/>
        </dgm:presLayoutVars>
      </dgm:prSet>
      <dgm:spPr/>
    </dgm:pt>
  </dgm:ptLst>
  <dgm:cxnLst>
    <dgm:cxn modelId="{3CA44D11-9360-8144-B961-A85374B33A98}" srcId="{F9EE9E8E-7FFC-D44C-968B-276FC51D43E1}" destId="{59E7E186-C2A8-AE44-B619-E70187A9C8E0}" srcOrd="2" destOrd="0" parTransId="{758F33AE-7292-DC40-BE37-61593A99B617}" sibTransId="{A41275FC-5372-FA4C-A186-36DD38BD9AEC}"/>
    <dgm:cxn modelId="{81D0B311-B841-7A4F-90A5-9940B4ECEF32}" type="presOf" srcId="{9AC1A19D-8948-5D46-916A-1F3BBD5DEE0B}" destId="{EF1F618D-D8F3-FE4E-A25A-3D956293E684}" srcOrd="0" destOrd="0" presId="urn:microsoft.com/office/officeart/2009/layout/CircleArrowProcess"/>
    <dgm:cxn modelId="{C071F722-8869-8841-A57C-E845C5F9BA71}" type="presOf" srcId="{F9EE9E8E-7FFC-D44C-968B-276FC51D43E1}" destId="{9832FDE0-F3F4-F541-9F40-17EB877E5628}" srcOrd="0" destOrd="0" presId="urn:microsoft.com/office/officeart/2009/layout/CircleArrowProcess"/>
    <dgm:cxn modelId="{DCC43D9B-66C8-D546-BAED-B1C085E43187}" type="presOf" srcId="{D5DBBF31-DCE3-044A-81EC-930880C86C45}" destId="{A2D5E257-A079-6045-8F87-089694662F5C}" srcOrd="0" destOrd="0" presId="urn:microsoft.com/office/officeart/2009/layout/CircleArrowProcess"/>
    <dgm:cxn modelId="{127DFEB4-6CA1-8840-9143-F4B8D92C37D0}" srcId="{F9EE9E8E-7FFC-D44C-968B-276FC51D43E1}" destId="{9AC1A19D-8948-5D46-916A-1F3BBD5DEE0B}" srcOrd="0" destOrd="0" parTransId="{0CEC5178-5A44-3441-A37A-81BAF247E77C}" sibTransId="{C92018B2-2DCD-E44B-8A42-5EDADC5B4CF2}"/>
    <dgm:cxn modelId="{72FC9BD3-2AD1-6C40-B85A-4D46991917BE}" type="presOf" srcId="{59E7E186-C2A8-AE44-B619-E70187A9C8E0}" destId="{B35D59F1-E6D0-CB41-8734-53E1D37A1EF8}" srcOrd="0" destOrd="0" presId="urn:microsoft.com/office/officeart/2009/layout/CircleArrowProcess"/>
    <dgm:cxn modelId="{00D499D9-7E83-D742-8CFC-E56175C81B36}" srcId="{F9EE9E8E-7FFC-D44C-968B-276FC51D43E1}" destId="{D5DBBF31-DCE3-044A-81EC-930880C86C45}" srcOrd="1" destOrd="0" parTransId="{7E8448CC-1CAA-2140-BAE3-717BBF5BF483}" sibTransId="{3B006214-5EA8-AF4B-9070-F6E5657DCCFC}"/>
    <dgm:cxn modelId="{DF0AC72E-B63A-AA4B-B8DE-1164D12F5B32}" type="presParOf" srcId="{9832FDE0-F3F4-F541-9F40-17EB877E5628}" destId="{01227005-4803-4A4E-B8A3-522E4259B3DF}" srcOrd="0" destOrd="0" presId="urn:microsoft.com/office/officeart/2009/layout/CircleArrowProcess"/>
    <dgm:cxn modelId="{CA10BBFD-7BC3-CB4D-A91B-736C1780EB66}" type="presParOf" srcId="{01227005-4803-4A4E-B8A3-522E4259B3DF}" destId="{AA3C5501-961B-B145-93B7-3C6FF3E24995}" srcOrd="0" destOrd="0" presId="urn:microsoft.com/office/officeart/2009/layout/CircleArrowProcess"/>
    <dgm:cxn modelId="{B749537F-234B-064D-A28E-832DCD8DFF63}" type="presParOf" srcId="{9832FDE0-F3F4-F541-9F40-17EB877E5628}" destId="{EF1F618D-D8F3-FE4E-A25A-3D956293E684}" srcOrd="1" destOrd="0" presId="urn:microsoft.com/office/officeart/2009/layout/CircleArrowProcess"/>
    <dgm:cxn modelId="{99E5793C-A88B-0447-A5B2-80208D3FD180}" type="presParOf" srcId="{9832FDE0-F3F4-F541-9F40-17EB877E5628}" destId="{3A07C89A-D0E0-D841-93BB-869B0D181BE9}" srcOrd="2" destOrd="0" presId="urn:microsoft.com/office/officeart/2009/layout/CircleArrowProcess"/>
    <dgm:cxn modelId="{6FBD262F-EEED-DA42-A366-7BE7D03F66BF}" type="presParOf" srcId="{3A07C89A-D0E0-D841-93BB-869B0D181BE9}" destId="{045E6C6F-5C80-0D46-A5B7-6BB81EC23A59}" srcOrd="0" destOrd="0" presId="urn:microsoft.com/office/officeart/2009/layout/CircleArrowProcess"/>
    <dgm:cxn modelId="{7018E0D4-4978-1445-8F7A-2325E04BCC22}" type="presParOf" srcId="{9832FDE0-F3F4-F541-9F40-17EB877E5628}" destId="{A2D5E257-A079-6045-8F87-089694662F5C}" srcOrd="3" destOrd="0" presId="urn:microsoft.com/office/officeart/2009/layout/CircleArrowProcess"/>
    <dgm:cxn modelId="{E92012A4-9562-1741-B30A-A95E8958A0D7}" type="presParOf" srcId="{9832FDE0-F3F4-F541-9F40-17EB877E5628}" destId="{A961F842-33D1-A64F-9EE0-A4A7A58C8750}" srcOrd="4" destOrd="0" presId="urn:microsoft.com/office/officeart/2009/layout/CircleArrowProcess"/>
    <dgm:cxn modelId="{8B0E0046-D71A-8A4B-9E66-3F0C070478E9}" type="presParOf" srcId="{A961F842-33D1-A64F-9EE0-A4A7A58C8750}" destId="{5B2EA8C2-572A-914D-9E9A-A7A7DA3D7209}" srcOrd="0" destOrd="0" presId="urn:microsoft.com/office/officeart/2009/layout/CircleArrowProcess"/>
    <dgm:cxn modelId="{7559F87D-F4E2-9747-BFC5-CAB6F7A1A88C}" type="presParOf" srcId="{9832FDE0-F3F4-F541-9F40-17EB877E5628}" destId="{B35D59F1-E6D0-CB41-8734-53E1D37A1EF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47FDF6-9A28-7948-82E7-551929CD544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ES"/>
        </a:p>
      </dgm:t>
    </dgm:pt>
    <dgm:pt modelId="{27E4EBC2-9731-964B-BE46-69CD26FB3B50}">
      <dgm:prSet custT="1"/>
      <dgm:spPr>
        <a:solidFill>
          <a:srgbClr val="152B48"/>
        </a:solidFill>
      </dgm:spPr>
      <dgm:t>
        <a:bodyPr/>
        <a:lstStyle/>
        <a:p>
          <a:r>
            <a:rPr lang="es-ES" sz="1400" dirty="0">
              <a:latin typeface="Montserrat" pitchFamily="2" charset="77"/>
            </a:rPr>
            <a:t>Mayor beneficio mientras más temprano se realice (&lt;2 </a:t>
          </a:r>
          <a:r>
            <a:rPr lang="es-ES" sz="1400" dirty="0" err="1">
              <a:latin typeface="Montserrat" pitchFamily="2" charset="77"/>
            </a:rPr>
            <a:t>hr</a:t>
          </a:r>
          <a:r>
            <a:rPr lang="es-ES" sz="1400" dirty="0">
              <a:latin typeface="Montserrat" pitchFamily="2" charset="77"/>
            </a:rPr>
            <a:t>).</a:t>
          </a:r>
          <a:endParaRPr lang="es-CO" sz="1400" dirty="0">
            <a:latin typeface="Montserrat" pitchFamily="2" charset="77"/>
          </a:endParaRPr>
        </a:p>
      </dgm:t>
    </dgm:pt>
    <dgm:pt modelId="{71CD1E5E-436F-3E44-BD8F-10F0049317FD}" type="parTrans" cxnId="{A03F123F-E255-6440-985A-8ED88D50CECD}">
      <dgm:prSet/>
      <dgm:spPr/>
      <dgm:t>
        <a:bodyPr/>
        <a:lstStyle/>
        <a:p>
          <a:endParaRPr lang="es-ES" sz="1400">
            <a:latin typeface="Montserrat" pitchFamily="2" charset="77"/>
          </a:endParaRPr>
        </a:p>
      </dgm:t>
    </dgm:pt>
    <dgm:pt modelId="{D8983F74-F6BD-C64E-B474-29F575782FC0}" type="sibTrans" cxnId="{A03F123F-E255-6440-985A-8ED88D50CECD}">
      <dgm:prSet/>
      <dgm:spPr>
        <a:ln>
          <a:solidFill>
            <a:srgbClr val="00AAA7"/>
          </a:solidFill>
        </a:ln>
      </dgm:spPr>
      <dgm:t>
        <a:bodyPr/>
        <a:lstStyle/>
        <a:p>
          <a:endParaRPr lang="es-ES" sz="1400">
            <a:latin typeface="Montserrat" pitchFamily="2" charset="77"/>
          </a:endParaRPr>
        </a:p>
      </dgm:t>
    </dgm:pt>
    <dgm:pt modelId="{F4D1B949-6625-FB42-B9D5-7DD074FE9F6B}">
      <dgm:prSet custT="1"/>
      <dgm:spPr>
        <a:solidFill>
          <a:srgbClr val="00AAA7"/>
        </a:solidFill>
      </dgm:spPr>
      <dgm:t>
        <a:bodyPr/>
        <a:lstStyle/>
        <a:p>
          <a:r>
            <a:rPr lang="es-ES" sz="1400" dirty="0">
              <a:latin typeface="Montserrat" pitchFamily="2" charset="77"/>
            </a:rPr>
            <a:t>Recomendada en las primeras 12 </a:t>
          </a:r>
          <a:r>
            <a:rPr lang="es-ES" sz="1400" dirty="0" err="1">
              <a:latin typeface="Montserrat" pitchFamily="2" charset="77"/>
            </a:rPr>
            <a:t>hr</a:t>
          </a:r>
          <a:r>
            <a:rPr lang="es-ES" sz="1400" dirty="0">
              <a:latin typeface="Montserrat" pitchFamily="2" charset="77"/>
            </a:rPr>
            <a:t> (si no se garantiza PCI en primeros 120min y si no hay contraindicaciones).</a:t>
          </a:r>
          <a:endParaRPr lang="es-CO" sz="1400" dirty="0">
            <a:latin typeface="Montserrat" pitchFamily="2" charset="77"/>
          </a:endParaRPr>
        </a:p>
      </dgm:t>
    </dgm:pt>
    <dgm:pt modelId="{9FFA0868-8F10-184E-A5F3-7639CB00F3F1}" type="parTrans" cxnId="{3047DA93-0C56-C445-82E0-47C7D99A237C}">
      <dgm:prSet/>
      <dgm:spPr/>
      <dgm:t>
        <a:bodyPr/>
        <a:lstStyle/>
        <a:p>
          <a:endParaRPr lang="es-ES" sz="1400">
            <a:latin typeface="Montserrat" pitchFamily="2" charset="77"/>
          </a:endParaRPr>
        </a:p>
      </dgm:t>
    </dgm:pt>
    <dgm:pt modelId="{C3C7F805-105E-7E4B-9433-BE8DF8125C24}" type="sibTrans" cxnId="{3047DA93-0C56-C445-82E0-47C7D99A237C}">
      <dgm:prSet/>
      <dgm:spPr/>
      <dgm:t>
        <a:bodyPr/>
        <a:lstStyle/>
        <a:p>
          <a:endParaRPr lang="es-ES" sz="1400">
            <a:latin typeface="Montserrat" pitchFamily="2" charset="77"/>
          </a:endParaRPr>
        </a:p>
      </dgm:t>
    </dgm:pt>
    <dgm:pt modelId="{7011DEC8-2ACA-654B-AAFE-A9DDAB62262E}">
      <dgm:prSet custT="1"/>
      <dgm:spPr>
        <a:solidFill>
          <a:srgbClr val="152B48"/>
        </a:solidFill>
      </dgm:spPr>
      <dgm:t>
        <a:bodyPr/>
        <a:lstStyle/>
        <a:p>
          <a:r>
            <a:rPr lang="es-ES" sz="1400" dirty="0">
              <a:latin typeface="Montserrat" pitchFamily="2" charset="77"/>
            </a:rPr>
            <a:t>En caso de falla: no se recomienda </a:t>
          </a:r>
          <a:r>
            <a:rPr lang="es-ES" sz="1400" dirty="0" err="1">
              <a:latin typeface="Montserrat" pitchFamily="2" charset="77"/>
            </a:rPr>
            <a:t>readministración</a:t>
          </a:r>
          <a:r>
            <a:rPr lang="es-ES" sz="1400" dirty="0">
              <a:latin typeface="Montserrat" pitchFamily="2" charset="77"/>
            </a:rPr>
            <a:t>.</a:t>
          </a:r>
          <a:endParaRPr lang="es-CO" sz="1400" dirty="0">
            <a:latin typeface="Montserrat" pitchFamily="2" charset="77"/>
          </a:endParaRPr>
        </a:p>
      </dgm:t>
    </dgm:pt>
    <dgm:pt modelId="{389C2274-829F-6041-AAD4-E9352FC55DE6}" type="parTrans" cxnId="{8FE47CF5-FD47-D943-B058-C0D68047398F}">
      <dgm:prSet/>
      <dgm:spPr/>
      <dgm:t>
        <a:bodyPr/>
        <a:lstStyle/>
        <a:p>
          <a:endParaRPr lang="es-ES" sz="1400">
            <a:latin typeface="Montserrat" pitchFamily="2" charset="77"/>
          </a:endParaRPr>
        </a:p>
      </dgm:t>
    </dgm:pt>
    <dgm:pt modelId="{8AFB9ABD-C4E5-914C-BE25-007AE06564FA}" type="sibTrans" cxnId="{8FE47CF5-FD47-D943-B058-C0D68047398F}">
      <dgm:prSet/>
      <dgm:spPr/>
      <dgm:t>
        <a:bodyPr/>
        <a:lstStyle/>
        <a:p>
          <a:endParaRPr lang="es-ES" sz="1400">
            <a:latin typeface="Montserrat" pitchFamily="2" charset="77"/>
          </a:endParaRPr>
        </a:p>
      </dgm:t>
    </dgm:pt>
    <dgm:pt modelId="{1DDB383E-FE25-5342-9A40-F4F15A805F0C}">
      <dgm:prSet custT="1"/>
      <dgm:spPr>
        <a:solidFill>
          <a:srgbClr val="00AAA7"/>
        </a:solidFill>
      </dgm:spPr>
      <dgm:t>
        <a:bodyPr/>
        <a:lstStyle/>
        <a:p>
          <a:r>
            <a:rPr lang="es-ES" sz="1400" dirty="0">
              <a:latin typeface="Montserrat" pitchFamily="2" charset="77"/>
            </a:rPr>
            <a:t>Agente </a:t>
          </a:r>
          <a:r>
            <a:rPr lang="es-ES" sz="1400" dirty="0" err="1">
              <a:latin typeface="Montserrat" pitchFamily="2" charset="77"/>
            </a:rPr>
            <a:t>fibrino</a:t>
          </a:r>
          <a:r>
            <a:rPr lang="es-ES" sz="1400" dirty="0">
              <a:latin typeface="Montserrat" pitchFamily="2" charset="77"/>
            </a:rPr>
            <a:t>-específico.</a:t>
          </a:r>
          <a:endParaRPr lang="es-CO" sz="1400" dirty="0">
            <a:latin typeface="Montserrat" pitchFamily="2" charset="77"/>
          </a:endParaRPr>
        </a:p>
      </dgm:t>
    </dgm:pt>
    <dgm:pt modelId="{0CCDA444-384C-5940-B3BE-B0DA98670FE7}" type="parTrans" cxnId="{50BD95BC-EE04-634A-AD14-587A6EB9B7E4}">
      <dgm:prSet/>
      <dgm:spPr/>
      <dgm:t>
        <a:bodyPr/>
        <a:lstStyle/>
        <a:p>
          <a:endParaRPr lang="es-ES" sz="1400">
            <a:latin typeface="Montserrat" pitchFamily="2" charset="77"/>
          </a:endParaRPr>
        </a:p>
      </dgm:t>
    </dgm:pt>
    <dgm:pt modelId="{D54D040C-844D-D749-A41D-C84F9D21C137}" type="sibTrans" cxnId="{50BD95BC-EE04-634A-AD14-587A6EB9B7E4}">
      <dgm:prSet/>
      <dgm:spPr/>
      <dgm:t>
        <a:bodyPr/>
        <a:lstStyle/>
        <a:p>
          <a:endParaRPr lang="es-ES" sz="1400">
            <a:latin typeface="Montserrat" pitchFamily="2" charset="77"/>
          </a:endParaRPr>
        </a:p>
      </dgm:t>
    </dgm:pt>
    <dgm:pt modelId="{A6B559B2-374D-B94D-9750-63D8E054BD34}">
      <dgm:prSet custT="1"/>
      <dgm:spPr>
        <a:solidFill>
          <a:srgbClr val="152B48"/>
        </a:solidFill>
      </dgm:spPr>
      <dgm:t>
        <a:bodyPr/>
        <a:lstStyle/>
        <a:p>
          <a:r>
            <a:rPr lang="es-ES" sz="1400" dirty="0" err="1">
              <a:latin typeface="Montserrat" pitchFamily="2" charset="77"/>
            </a:rPr>
            <a:t>Tenecteplase</a:t>
          </a:r>
          <a:r>
            <a:rPr lang="es-ES" sz="1400" dirty="0">
              <a:latin typeface="Montserrat" pitchFamily="2" charset="77"/>
            </a:rPr>
            <a:t> es tan efectivo como </a:t>
          </a:r>
          <a:r>
            <a:rPr lang="es-ES" sz="1400" dirty="0" err="1">
              <a:latin typeface="Montserrat" pitchFamily="2" charset="77"/>
            </a:rPr>
            <a:t>rtPA</a:t>
          </a:r>
          <a:r>
            <a:rPr lang="es-ES" sz="1400" dirty="0">
              <a:latin typeface="Montserrat" pitchFamily="2" charset="77"/>
            </a:rPr>
            <a:t> en mortalidad, menos tasa de sangrado no cerebral y trasfusión.</a:t>
          </a:r>
          <a:endParaRPr lang="es-CO" sz="1400" dirty="0">
            <a:latin typeface="Montserrat" pitchFamily="2" charset="77"/>
          </a:endParaRPr>
        </a:p>
      </dgm:t>
    </dgm:pt>
    <dgm:pt modelId="{4BBCADE5-B80E-164A-A5E7-673A72597550}" type="parTrans" cxnId="{36B6CE29-052C-364B-A5D7-36711BDE6618}">
      <dgm:prSet/>
      <dgm:spPr/>
      <dgm:t>
        <a:bodyPr/>
        <a:lstStyle/>
        <a:p>
          <a:endParaRPr lang="es-ES" sz="1400">
            <a:latin typeface="Montserrat" pitchFamily="2" charset="77"/>
          </a:endParaRPr>
        </a:p>
      </dgm:t>
    </dgm:pt>
    <dgm:pt modelId="{868FA35D-10C2-2B4B-8741-C288C98AB2D4}" type="sibTrans" cxnId="{36B6CE29-052C-364B-A5D7-36711BDE6618}">
      <dgm:prSet/>
      <dgm:spPr/>
      <dgm:t>
        <a:bodyPr/>
        <a:lstStyle/>
        <a:p>
          <a:endParaRPr lang="es-ES" sz="1400">
            <a:latin typeface="Montserrat" pitchFamily="2" charset="77"/>
          </a:endParaRPr>
        </a:p>
      </dgm:t>
    </dgm:pt>
    <dgm:pt modelId="{EBAD7DC1-1554-F946-9A26-1A3B64E87EC0}" type="pres">
      <dgm:prSet presAssocID="{E247FDF6-9A28-7948-82E7-551929CD544E}" presName="Name0" presStyleCnt="0">
        <dgm:presLayoutVars>
          <dgm:chMax val="7"/>
          <dgm:chPref val="7"/>
          <dgm:dir/>
        </dgm:presLayoutVars>
      </dgm:prSet>
      <dgm:spPr/>
    </dgm:pt>
    <dgm:pt modelId="{39662487-40E5-6E46-ACF7-570B30C7C1F1}" type="pres">
      <dgm:prSet presAssocID="{E247FDF6-9A28-7948-82E7-551929CD544E}" presName="Name1" presStyleCnt="0"/>
      <dgm:spPr/>
    </dgm:pt>
    <dgm:pt modelId="{E55FBF6E-4149-D84D-A2CD-7EF74192CE83}" type="pres">
      <dgm:prSet presAssocID="{E247FDF6-9A28-7948-82E7-551929CD544E}" presName="cycle" presStyleCnt="0"/>
      <dgm:spPr/>
    </dgm:pt>
    <dgm:pt modelId="{536A42DA-4873-C245-BCDE-DA56A7237092}" type="pres">
      <dgm:prSet presAssocID="{E247FDF6-9A28-7948-82E7-551929CD544E}" presName="srcNode" presStyleLbl="node1" presStyleIdx="0" presStyleCnt="5"/>
      <dgm:spPr/>
    </dgm:pt>
    <dgm:pt modelId="{799EDCA6-4363-4041-8E94-87491D2F760E}" type="pres">
      <dgm:prSet presAssocID="{E247FDF6-9A28-7948-82E7-551929CD544E}" presName="conn" presStyleLbl="parChTrans1D2" presStyleIdx="0" presStyleCnt="1"/>
      <dgm:spPr/>
    </dgm:pt>
    <dgm:pt modelId="{3797658A-F4BF-7D48-A71B-6E564C622722}" type="pres">
      <dgm:prSet presAssocID="{E247FDF6-9A28-7948-82E7-551929CD544E}" presName="extraNode" presStyleLbl="node1" presStyleIdx="0" presStyleCnt="5"/>
      <dgm:spPr/>
    </dgm:pt>
    <dgm:pt modelId="{006532A7-4509-A94F-AD22-E40FBA4B6488}" type="pres">
      <dgm:prSet presAssocID="{E247FDF6-9A28-7948-82E7-551929CD544E}" presName="dstNode" presStyleLbl="node1" presStyleIdx="0" presStyleCnt="5"/>
      <dgm:spPr/>
    </dgm:pt>
    <dgm:pt modelId="{43F241E0-299E-754F-A4B4-235907B39898}" type="pres">
      <dgm:prSet presAssocID="{27E4EBC2-9731-964B-BE46-69CD26FB3B50}" presName="text_1" presStyleLbl="node1" presStyleIdx="0" presStyleCnt="5">
        <dgm:presLayoutVars>
          <dgm:bulletEnabled val="1"/>
        </dgm:presLayoutVars>
      </dgm:prSet>
      <dgm:spPr/>
    </dgm:pt>
    <dgm:pt modelId="{3C98EE7C-1DD3-BD4B-9178-BB108ACCC49A}" type="pres">
      <dgm:prSet presAssocID="{27E4EBC2-9731-964B-BE46-69CD26FB3B50}" presName="accent_1" presStyleCnt="0"/>
      <dgm:spPr/>
    </dgm:pt>
    <dgm:pt modelId="{E5841209-7F04-E142-8536-301925D10C70}" type="pres">
      <dgm:prSet presAssocID="{27E4EBC2-9731-964B-BE46-69CD26FB3B50}" presName="accentRepeatNode" presStyleLbl="solidFgAcc1" presStyleIdx="0" presStyleCnt="5"/>
      <dgm:spPr>
        <a:ln>
          <a:solidFill>
            <a:srgbClr val="00AAA7"/>
          </a:solidFill>
        </a:ln>
      </dgm:spPr>
    </dgm:pt>
    <dgm:pt modelId="{62AAE515-F690-424C-ACF2-D077753E961D}" type="pres">
      <dgm:prSet presAssocID="{F4D1B949-6625-FB42-B9D5-7DD074FE9F6B}" presName="text_2" presStyleLbl="node1" presStyleIdx="1" presStyleCnt="5">
        <dgm:presLayoutVars>
          <dgm:bulletEnabled val="1"/>
        </dgm:presLayoutVars>
      </dgm:prSet>
      <dgm:spPr/>
    </dgm:pt>
    <dgm:pt modelId="{B72E0C45-D3A9-FC4A-8DCF-A6032FBBBAB4}" type="pres">
      <dgm:prSet presAssocID="{F4D1B949-6625-FB42-B9D5-7DD074FE9F6B}" presName="accent_2" presStyleCnt="0"/>
      <dgm:spPr/>
    </dgm:pt>
    <dgm:pt modelId="{16B764E0-02FA-CC48-A8FA-CE6F17ACA64D}" type="pres">
      <dgm:prSet presAssocID="{F4D1B949-6625-FB42-B9D5-7DD074FE9F6B}" presName="accentRepeatNode" presStyleLbl="solidFgAcc1" presStyleIdx="1" presStyleCnt="5"/>
      <dgm:spPr>
        <a:ln>
          <a:solidFill>
            <a:srgbClr val="152B48"/>
          </a:solidFill>
        </a:ln>
      </dgm:spPr>
    </dgm:pt>
    <dgm:pt modelId="{54E04E48-C7FD-BB4E-AD7E-E85BB8D2FAC4}" type="pres">
      <dgm:prSet presAssocID="{7011DEC8-2ACA-654B-AAFE-A9DDAB62262E}" presName="text_3" presStyleLbl="node1" presStyleIdx="2" presStyleCnt="5">
        <dgm:presLayoutVars>
          <dgm:bulletEnabled val="1"/>
        </dgm:presLayoutVars>
      </dgm:prSet>
      <dgm:spPr/>
    </dgm:pt>
    <dgm:pt modelId="{3BED5505-D705-8D42-81C7-572946EFC1CD}" type="pres">
      <dgm:prSet presAssocID="{7011DEC8-2ACA-654B-AAFE-A9DDAB62262E}" presName="accent_3" presStyleCnt="0"/>
      <dgm:spPr/>
    </dgm:pt>
    <dgm:pt modelId="{38FF6D85-570C-F845-A7F1-AD1613192588}" type="pres">
      <dgm:prSet presAssocID="{7011DEC8-2ACA-654B-AAFE-A9DDAB62262E}" presName="accentRepeatNode" presStyleLbl="solidFgAcc1" presStyleIdx="2" presStyleCnt="5"/>
      <dgm:spPr>
        <a:ln>
          <a:solidFill>
            <a:srgbClr val="00AAA7"/>
          </a:solidFill>
        </a:ln>
      </dgm:spPr>
    </dgm:pt>
    <dgm:pt modelId="{66A14FF0-D1E1-5243-A0C8-1876A024148A}" type="pres">
      <dgm:prSet presAssocID="{1DDB383E-FE25-5342-9A40-F4F15A805F0C}" presName="text_4" presStyleLbl="node1" presStyleIdx="3" presStyleCnt="5">
        <dgm:presLayoutVars>
          <dgm:bulletEnabled val="1"/>
        </dgm:presLayoutVars>
      </dgm:prSet>
      <dgm:spPr/>
    </dgm:pt>
    <dgm:pt modelId="{D971A132-2C0B-0040-A4A4-0B0928D008F5}" type="pres">
      <dgm:prSet presAssocID="{1DDB383E-FE25-5342-9A40-F4F15A805F0C}" presName="accent_4" presStyleCnt="0"/>
      <dgm:spPr/>
    </dgm:pt>
    <dgm:pt modelId="{3692BAC8-F5D9-A744-9A76-98CE175DD302}" type="pres">
      <dgm:prSet presAssocID="{1DDB383E-FE25-5342-9A40-F4F15A805F0C}" presName="accentRepeatNode" presStyleLbl="solidFgAcc1" presStyleIdx="3" presStyleCnt="5"/>
      <dgm:spPr>
        <a:ln>
          <a:solidFill>
            <a:srgbClr val="152B48"/>
          </a:solidFill>
        </a:ln>
      </dgm:spPr>
    </dgm:pt>
    <dgm:pt modelId="{4965322C-6921-594C-8215-C6AEDBC61879}" type="pres">
      <dgm:prSet presAssocID="{A6B559B2-374D-B94D-9750-63D8E054BD34}" presName="text_5" presStyleLbl="node1" presStyleIdx="4" presStyleCnt="5">
        <dgm:presLayoutVars>
          <dgm:bulletEnabled val="1"/>
        </dgm:presLayoutVars>
      </dgm:prSet>
      <dgm:spPr/>
    </dgm:pt>
    <dgm:pt modelId="{97708D56-A057-8148-9A27-70F41D69399A}" type="pres">
      <dgm:prSet presAssocID="{A6B559B2-374D-B94D-9750-63D8E054BD34}" presName="accent_5" presStyleCnt="0"/>
      <dgm:spPr/>
    </dgm:pt>
    <dgm:pt modelId="{D1736008-D8C7-034B-9217-1E6B1F9C5769}" type="pres">
      <dgm:prSet presAssocID="{A6B559B2-374D-B94D-9750-63D8E054BD34}" presName="accentRepeatNode" presStyleLbl="solidFgAcc1" presStyleIdx="4" presStyleCnt="5"/>
      <dgm:spPr>
        <a:ln>
          <a:solidFill>
            <a:srgbClr val="00AAA7"/>
          </a:solidFill>
        </a:ln>
      </dgm:spPr>
    </dgm:pt>
  </dgm:ptLst>
  <dgm:cxnLst>
    <dgm:cxn modelId="{17CFC20A-7955-BB40-8173-6871E0C2DFF9}" type="presOf" srcId="{1DDB383E-FE25-5342-9A40-F4F15A805F0C}" destId="{66A14FF0-D1E1-5243-A0C8-1876A024148A}" srcOrd="0" destOrd="0" presId="urn:microsoft.com/office/officeart/2008/layout/VerticalCurvedList"/>
    <dgm:cxn modelId="{F812BB0F-E476-9146-854E-FD49F0061D50}" type="presOf" srcId="{F4D1B949-6625-FB42-B9D5-7DD074FE9F6B}" destId="{62AAE515-F690-424C-ACF2-D077753E961D}" srcOrd="0" destOrd="0" presId="urn:microsoft.com/office/officeart/2008/layout/VerticalCurvedList"/>
    <dgm:cxn modelId="{52D7D427-6723-6E48-A06B-1655BA606231}" type="presOf" srcId="{A6B559B2-374D-B94D-9750-63D8E054BD34}" destId="{4965322C-6921-594C-8215-C6AEDBC61879}" srcOrd="0" destOrd="0" presId="urn:microsoft.com/office/officeart/2008/layout/VerticalCurvedList"/>
    <dgm:cxn modelId="{36B6CE29-052C-364B-A5D7-36711BDE6618}" srcId="{E247FDF6-9A28-7948-82E7-551929CD544E}" destId="{A6B559B2-374D-B94D-9750-63D8E054BD34}" srcOrd="4" destOrd="0" parTransId="{4BBCADE5-B80E-164A-A5E7-673A72597550}" sibTransId="{868FA35D-10C2-2B4B-8741-C288C98AB2D4}"/>
    <dgm:cxn modelId="{A336D72E-7EAB-114C-93A9-F861BD4D44F3}" type="presOf" srcId="{7011DEC8-2ACA-654B-AAFE-A9DDAB62262E}" destId="{54E04E48-C7FD-BB4E-AD7E-E85BB8D2FAC4}" srcOrd="0" destOrd="0" presId="urn:microsoft.com/office/officeart/2008/layout/VerticalCurvedList"/>
    <dgm:cxn modelId="{A03F123F-E255-6440-985A-8ED88D50CECD}" srcId="{E247FDF6-9A28-7948-82E7-551929CD544E}" destId="{27E4EBC2-9731-964B-BE46-69CD26FB3B50}" srcOrd="0" destOrd="0" parTransId="{71CD1E5E-436F-3E44-BD8F-10F0049317FD}" sibTransId="{D8983F74-F6BD-C64E-B474-29F575782FC0}"/>
    <dgm:cxn modelId="{9979FE6B-4601-A143-AB85-4367BEBD79F9}" type="presOf" srcId="{27E4EBC2-9731-964B-BE46-69CD26FB3B50}" destId="{43F241E0-299E-754F-A4B4-235907B39898}" srcOrd="0" destOrd="0" presId="urn:microsoft.com/office/officeart/2008/layout/VerticalCurvedList"/>
    <dgm:cxn modelId="{3047DA93-0C56-C445-82E0-47C7D99A237C}" srcId="{E247FDF6-9A28-7948-82E7-551929CD544E}" destId="{F4D1B949-6625-FB42-B9D5-7DD074FE9F6B}" srcOrd="1" destOrd="0" parTransId="{9FFA0868-8F10-184E-A5F3-7639CB00F3F1}" sibTransId="{C3C7F805-105E-7E4B-9433-BE8DF8125C24}"/>
    <dgm:cxn modelId="{185CEA9F-D1CC-294D-99EC-D9E60D03FD96}" type="presOf" srcId="{E247FDF6-9A28-7948-82E7-551929CD544E}" destId="{EBAD7DC1-1554-F946-9A26-1A3B64E87EC0}" srcOrd="0" destOrd="0" presId="urn:microsoft.com/office/officeart/2008/layout/VerticalCurvedList"/>
    <dgm:cxn modelId="{214D88B6-774D-704B-AC3F-6C8FB88046ED}" type="presOf" srcId="{D8983F74-F6BD-C64E-B474-29F575782FC0}" destId="{799EDCA6-4363-4041-8E94-87491D2F760E}" srcOrd="0" destOrd="0" presId="urn:microsoft.com/office/officeart/2008/layout/VerticalCurvedList"/>
    <dgm:cxn modelId="{50BD95BC-EE04-634A-AD14-587A6EB9B7E4}" srcId="{E247FDF6-9A28-7948-82E7-551929CD544E}" destId="{1DDB383E-FE25-5342-9A40-F4F15A805F0C}" srcOrd="3" destOrd="0" parTransId="{0CCDA444-384C-5940-B3BE-B0DA98670FE7}" sibTransId="{D54D040C-844D-D749-A41D-C84F9D21C137}"/>
    <dgm:cxn modelId="{8FE47CF5-FD47-D943-B058-C0D68047398F}" srcId="{E247FDF6-9A28-7948-82E7-551929CD544E}" destId="{7011DEC8-2ACA-654B-AAFE-A9DDAB62262E}" srcOrd="2" destOrd="0" parTransId="{389C2274-829F-6041-AAD4-E9352FC55DE6}" sibTransId="{8AFB9ABD-C4E5-914C-BE25-007AE06564FA}"/>
    <dgm:cxn modelId="{9331FAA5-8C67-4B47-8487-9B97569AE713}" type="presParOf" srcId="{EBAD7DC1-1554-F946-9A26-1A3B64E87EC0}" destId="{39662487-40E5-6E46-ACF7-570B30C7C1F1}" srcOrd="0" destOrd="0" presId="urn:microsoft.com/office/officeart/2008/layout/VerticalCurvedList"/>
    <dgm:cxn modelId="{914445C6-82C8-F244-BEBB-35742349AC18}" type="presParOf" srcId="{39662487-40E5-6E46-ACF7-570B30C7C1F1}" destId="{E55FBF6E-4149-D84D-A2CD-7EF74192CE83}" srcOrd="0" destOrd="0" presId="urn:microsoft.com/office/officeart/2008/layout/VerticalCurvedList"/>
    <dgm:cxn modelId="{BBCEA2F7-78F7-B64C-B874-FAB1F17041E8}" type="presParOf" srcId="{E55FBF6E-4149-D84D-A2CD-7EF74192CE83}" destId="{536A42DA-4873-C245-BCDE-DA56A7237092}" srcOrd="0" destOrd="0" presId="urn:microsoft.com/office/officeart/2008/layout/VerticalCurvedList"/>
    <dgm:cxn modelId="{6E98323B-3713-6244-A0DC-BB7BD4B97AE1}" type="presParOf" srcId="{E55FBF6E-4149-D84D-A2CD-7EF74192CE83}" destId="{799EDCA6-4363-4041-8E94-87491D2F760E}" srcOrd="1" destOrd="0" presId="urn:microsoft.com/office/officeart/2008/layout/VerticalCurvedList"/>
    <dgm:cxn modelId="{259CA8CE-ADB2-7D44-99B1-1E2F764E1DFD}" type="presParOf" srcId="{E55FBF6E-4149-D84D-A2CD-7EF74192CE83}" destId="{3797658A-F4BF-7D48-A71B-6E564C622722}" srcOrd="2" destOrd="0" presId="urn:microsoft.com/office/officeart/2008/layout/VerticalCurvedList"/>
    <dgm:cxn modelId="{7AB26999-9440-DB43-9ECF-605B683207B9}" type="presParOf" srcId="{E55FBF6E-4149-D84D-A2CD-7EF74192CE83}" destId="{006532A7-4509-A94F-AD22-E40FBA4B6488}" srcOrd="3" destOrd="0" presId="urn:microsoft.com/office/officeart/2008/layout/VerticalCurvedList"/>
    <dgm:cxn modelId="{5C399979-74F8-3046-B5C3-931B4D793F7C}" type="presParOf" srcId="{39662487-40E5-6E46-ACF7-570B30C7C1F1}" destId="{43F241E0-299E-754F-A4B4-235907B39898}" srcOrd="1" destOrd="0" presId="urn:microsoft.com/office/officeart/2008/layout/VerticalCurvedList"/>
    <dgm:cxn modelId="{815EA319-7D76-2149-8C46-AD464697E129}" type="presParOf" srcId="{39662487-40E5-6E46-ACF7-570B30C7C1F1}" destId="{3C98EE7C-1DD3-BD4B-9178-BB108ACCC49A}" srcOrd="2" destOrd="0" presId="urn:microsoft.com/office/officeart/2008/layout/VerticalCurvedList"/>
    <dgm:cxn modelId="{5A12DA97-C57B-6F4A-B4E9-AAF315FA0C89}" type="presParOf" srcId="{3C98EE7C-1DD3-BD4B-9178-BB108ACCC49A}" destId="{E5841209-7F04-E142-8536-301925D10C70}" srcOrd="0" destOrd="0" presId="urn:microsoft.com/office/officeart/2008/layout/VerticalCurvedList"/>
    <dgm:cxn modelId="{B32EB056-FEEC-054F-8898-596A362FA937}" type="presParOf" srcId="{39662487-40E5-6E46-ACF7-570B30C7C1F1}" destId="{62AAE515-F690-424C-ACF2-D077753E961D}" srcOrd="3" destOrd="0" presId="urn:microsoft.com/office/officeart/2008/layout/VerticalCurvedList"/>
    <dgm:cxn modelId="{C7D07445-87D3-5B4F-A886-CC967B6A5EFC}" type="presParOf" srcId="{39662487-40E5-6E46-ACF7-570B30C7C1F1}" destId="{B72E0C45-D3A9-FC4A-8DCF-A6032FBBBAB4}" srcOrd="4" destOrd="0" presId="urn:microsoft.com/office/officeart/2008/layout/VerticalCurvedList"/>
    <dgm:cxn modelId="{98AEEB92-CC51-794C-9085-B2B40E508829}" type="presParOf" srcId="{B72E0C45-D3A9-FC4A-8DCF-A6032FBBBAB4}" destId="{16B764E0-02FA-CC48-A8FA-CE6F17ACA64D}" srcOrd="0" destOrd="0" presId="urn:microsoft.com/office/officeart/2008/layout/VerticalCurvedList"/>
    <dgm:cxn modelId="{9D6667C7-9721-8840-B1BE-19EFD846F405}" type="presParOf" srcId="{39662487-40E5-6E46-ACF7-570B30C7C1F1}" destId="{54E04E48-C7FD-BB4E-AD7E-E85BB8D2FAC4}" srcOrd="5" destOrd="0" presId="urn:microsoft.com/office/officeart/2008/layout/VerticalCurvedList"/>
    <dgm:cxn modelId="{D085CE85-E74C-9844-9D0F-036722608C99}" type="presParOf" srcId="{39662487-40E5-6E46-ACF7-570B30C7C1F1}" destId="{3BED5505-D705-8D42-81C7-572946EFC1CD}" srcOrd="6" destOrd="0" presId="urn:microsoft.com/office/officeart/2008/layout/VerticalCurvedList"/>
    <dgm:cxn modelId="{01511543-0995-EC47-8CD4-D42736C33689}" type="presParOf" srcId="{3BED5505-D705-8D42-81C7-572946EFC1CD}" destId="{38FF6D85-570C-F845-A7F1-AD1613192588}" srcOrd="0" destOrd="0" presId="urn:microsoft.com/office/officeart/2008/layout/VerticalCurvedList"/>
    <dgm:cxn modelId="{31207D1A-62E4-3B41-8713-686ECEDFDA39}" type="presParOf" srcId="{39662487-40E5-6E46-ACF7-570B30C7C1F1}" destId="{66A14FF0-D1E1-5243-A0C8-1876A024148A}" srcOrd="7" destOrd="0" presId="urn:microsoft.com/office/officeart/2008/layout/VerticalCurvedList"/>
    <dgm:cxn modelId="{D3222322-01C2-6B4F-B34D-31553ADB16DA}" type="presParOf" srcId="{39662487-40E5-6E46-ACF7-570B30C7C1F1}" destId="{D971A132-2C0B-0040-A4A4-0B0928D008F5}" srcOrd="8" destOrd="0" presId="urn:microsoft.com/office/officeart/2008/layout/VerticalCurvedList"/>
    <dgm:cxn modelId="{05A35115-9FE9-4F4C-ADBE-8AB61DF713ED}" type="presParOf" srcId="{D971A132-2C0B-0040-A4A4-0B0928D008F5}" destId="{3692BAC8-F5D9-A744-9A76-98CE175DD302}" srcOrd="0" destOrd="0" presId="urn:microsoft.com/office/officeart/2008/layout/VerticalCurvedList"/>
    <dgm:cxn modelId="{D02C339B-EC8B-8B44-83F2-B14A02C16758}" type="presParOf" srcId="{39662487-40E5-6E46-ACF7-570B30C7C1F1}" destId="{4965322C-6921-594C-8215-C6AEDBC61879}" srcOrd="9" destOrd="0" presId="urn:microsoft.com/office/officeart/2008/layout/VerticalCurvedList"/>
    <dgm:cxn modelId="{591E049C-DE60-D947-9805-C7358DDF6652}" type="presParOf" srcId="{39662487-40E5-6E46-ACF7-570B30C7C1F1}" destId="{97708D56-A057-8148-9A27-70F41D69399A}" srcOrd="10" destOrd="0" presId="urn:microsoft.com/office/officeart/2008/layout/VerticalCurvedList"/>
    <dgm:cxn modelId="{F2C3BAE1-E54A-F240-A902-032BC08247D4}" type="presParOf" srcId="{97708D56-A057-8148-9A27-70F41D69399A}" destId="{D1736008-D8C7-034B-9217-1E6B1F9C57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BA6F10-9C6F-774E-8BFF-050367087A11}" type="doc">
      <dgm:prSet loTypeId="urn:microsoft.com/office/officeart/2005/8/layout/matrix1" loCatId="process" qsTypeId="urn:microsoft.com/office/officeart/2005/8/quickstyle/simple4" qsCatId="simple" csTypeId="urn:microsoft.com/office/officeart/2005/8/colors/accent1_5" csCatId="accent1" phldr="1"/>
      <dgm:spPr/>
      <dgm:t>
        <a:bodyPr/>
        <a:lstStyle/>
        <a:p>
          <a:endParaRPr lang="es-ES_tradnl"/>
        </a:p>
      </dgm:t>
    </dgm:pt>
    <dgm:pt modelId="{0BC834E5-83AC-7E48-A59F-64B069D80C57}">
      <dgm:prSet custT="1"/>
      <dgm:spPr>
        <a:solidFill>
          <a:srgbClr val="152B48"/>
        </a:solidFill>
      </dgm:spPr>
      <dgm:t>
        <a:bodyPr/>
        <a:lstStyle/>
        <a:p>
          <a:pPr rtl="0"/>
          <a:r>
            <a:rPr lang="es-ES_tradnl" sz="2000" dirty="0">
              <a:latin typeface="Montserrat" pitchFamily="2" charset="77"/>
            </a:rPr>
            <a:t>Resolución del segmento ST &lt;50% a los 60-90 min de la administración de </a:t>
          </a:r>
          <a:r>
            <a:rPr lang="es-ES_tradnl" sz="2000" dirty="0" err="1">
              <a:latin typeface="Montserrat" pitchFamily="2" charset="77"/>
            </a:rPr>
            <a:t>fibrinolíticos</a:t>
          </a:r>
          <a:r>
            <a:rPr lang="es-ES_tradnl" sz="2000" dirty="0">
              <a:latin typeface="Montserrat" pitchFamily="2" charset="77"/>
            </a:rPr>
            <a:t>.</a:t>
          </a:r>
        </a:p>
      </dgm:t>
    </dgm:pt>
    <dgm:pt modelId="{C06ABB8B-8E69-2A4C-8DA0-429AAD806198}" type="parTrans" cxnId="{225E73CD-C884-9D42-ACB0-CC83951399E6}">
      <dgm:prSet/>
      <dgm:spPr/>
      <dgm:t>
        <a:bodyPr/>
        <a:lstStyle/>
        <a:p>
          <a:endParaRPr lang="es-ES_tradnl" sz="2000">
            <a:latin typeface="Montserrat" pitchFamily="2" charset="77"/>
          </a:endParaRPr>
        </a:p>
      </dgm:t>
    </dgm:pt>
    <dgm:pt modelId="{C343D984-7753-6542-A773-1CD4CB3EFE2F}" type="sibTrans" cxnId="{225E73CD-C884-9D42-ACB0-CC83951399E6}">
      <dgm:prSet/>
      <dgm:spPr/>
      <dgm:t>
        <a:bodyPr/>
        <a:lstStyle/>
        <a:p>
          <a:endParaRPr lang="es-ES_tradnl" sz="2000">
            <a:latin typeface="Montserrat" pitchFamily="2" charset="77"/>
          </a:endParaRPr>
        </a:p>
      </dgm:t>
    </dgm:pt>
    <dgm:pt modelId="{347B6069-2C55-FD4D-B6AE-E92E39A5BF51}">
      <dgm:prSet custT="1"/>
      <dgm:spPr>
        <a:solidFill>
          <a:srgbClr val="00AAA7"/>
        </a:solidFill>
      </dgm:spPr>
      <dgm:t>
        <a:bodyPr/>
        <a:lstStyle/>
        <a:p>
          <a:pPr rtl="0"/>
          <a:r>
            <a:rPr lang="es-ES_tradnl" sz="2000" dirty="0">
              <a:latin typeface="Montserrat" pitchFamily="2" charset="77"/>
            </a:rPr>
            <a:t>Inestabilidad </a:t>
          </a:r>
          <a:r>
            <a:rPr lang="es-ES_tradnl" sz="2000" dirty="0" err="1">
              <a:latin typeface="Montserrat" pitchFamily="2" charset="77"/>
            </a:rPr>
            <a:t>hemodinámica</a:t>
          </a:r>
          <a:r>
            <a:rPr lang="es-ES_tradnl" sz="2000" dirty="0">
              <a:latin typeface="Montserrat" pitchFamily="2" charset="77"/>
            </a:rPr>
            <a:t> o </a:t>
          </a:r>
          <a:r>
            <a:rPr lang="es-ES_tradnl" sz="2000" dirty="0" err="1">
              <a:latin typeface="Montserrat" pitchFamily="2" charset="77"/>
            </a:rPr>
            <a:t>eléctrica</a:t>
          </a:r>
          <a:r>
            <a:rPr lang="es-ES_tradnl" sz="2000" dirty="0">
              <a:latin typeface="Montserrat" pitchFamily="2" charset="77"/>
            </a:rPr>
            <a:t>.</a:t>
          </a:r>
        </a:p>
      </dgm:t>
    </dgm:pt>
    <dgm:pt modelId="{543DA488-C564-C242-A5B0-AB285C8D17AE}" type="parTrans" cxnId="{CC477174-AC9C-1542-B750-DA2462717432}">
      <dgm:prSet/>
      <dgm:spPr/>
      <dgm:t>
        <a:bodyPr/>
        <a:lstStyle/>
        <a:p>
          <a:endParaRPr lang="es-ES_tradnl" sz="2000">
            <a:latin typeface="Montserrat" pitchFamily="2" charset="77"/>
          </a:endParaRPr>
        </a:p>
      </dgm:t>
    </dgm:pt>
    <dgm:pt modelId="{6989119C-B9CE-EB4B-A207-40BAC18A27D1}" type="sibTrans" cxnId="{CC477174-AC9C-1542-B750-DA2462717432}">
      <dgm:prSet/>
      <dgm:spPr/>
      <dgm:t>
        <a:bodyPr/>
        <a:lstStyle/>
        <a:p>
          <a:endParaRPr lang="es-ES_tradnl" sz="2000">
            <a:latin typeface="Montserrat" pitchFamily="2" charset="77"/>
          </a:endParaRPr>
        </a:p>
      </dgm:t>
    </dgm:pt>
    <dgm:pt modelId="{C528E8F9-4DA5-E545-AC6F-4F69E5E9C928}">
      <dgm:prSet custT="1"/>
      <dgm:spPr>
        <a:solidFill>
          <a:srgbClr val="00AAA7"/>
        </a:solidFill>
      </dgm:spPr>
      <dgm:t>
        <a:bodyPr/>
        <a:lstStyle/>
        <a:p>
          <a:pPr rtl="0"/>
          <a:r>
            <a:rPr lang="es-ES_tradnl" sz="2000" dirty="0">
              <a:latin typeface="Montserrat" pitchFamily="2" charset="77"/>
            </a:rPr>
            <a:t>Empeoramiento de la isquemia.</a:t>
          </a:r>
        </a:p>
      </dgm:t>
    </dgm:pt>
    <dgm:pt modelId="{F24835C9-6F71-714D-97C9-3A1E9274295C}" type="parTrans" cxnId="{4B6EF526-D83B-E746-A478-3C62BE9376BA}">
      <dgm:prSet/>
      <dgm:spPr/>
      <dgm:t>
        <a:bodyPr/>
        <a:lstStyle/>
        <a:p>
          <a:endParaRPr lang="es-ES_tradnl" sz="2000">
            <a:latin typeface="Montserrat" pitchFamily="2" charset="77"/>
          </a:endParaRPr>
        </a:p>
      </dgm:t>
    </dgm:pt>
    <dgm:pt modelId="{5BA17546-AF77-F04C-91DE-1365B9439F01}" type="sibTrans" cxnId="{4B6EF526-D83B-E746-A478-3C62BE9376BA}">
      <dgm:prSet/>
      <dgm:spPr/>
      <dgm:t>
        <a:bodyPr/>
        <a:lstStyle/>
        <a:p>
          <a:endParaRPr lang="es-ES_tradnl" sz="2000">
            <a:latin typeface="Montserrat" pitchFamily="2" charset="77"/>
          </a:endParaRPr>
        </a:p>
      </dgm:t>
    </dgm:pt>
    <dgm:pt modelId="{18B1AD38-E130-4D43-BA5B-9245B72E13F0}">
      <dgm:prSet custT="1"/>
      <dgm:spPr>
        <a:solidFill>
          <a:srgbClr val="152B48"/>
        </a:solidFill>
      </dgm:spPr>
      <dgm:t>
        <a:bodyPr/>
        <a:lstStyle/>
        <a:p>
          <a:pPr rtl="0"/>
          <a:r>
            <a:rPr lang="es-ES_tradnl" sz="2000" dirty="0">
              <a:latin typeface="Montserrat" pitchFamily="2" charset="77"/>
            </a:rPr>
            <a:t>Dolor </a:t>
          </a:r>
          <a:r>
            <a:rPr lang="es-ES_tradnl" sz="2000" dirty="0" err="1">
              <a:latin typeface="Montserrat" pitchFamily="2" charset="77"/>
            </a:rPr>
            <a:t>torácico</a:t>
          </a:r>
          <a:r>
            <a:rPr lang="es-ES_tradnl" sz="2000" dirty="0">
              <a:latin typeface="Montserrat" pitchFamily="2" charset="77"/>
            </a:rPr>
            <a:t> persistente .</a:t>
          </a:r>
        </a:p>
      </dgm:t>
    </dgm:pt>
    <dgm:pt modelId="{99F5D4C8-59DB-1946-BFEA-4F61BA5F1D2D}" type="parTrans" cxnId="{2DE5AB37-B49B-F641-9444-3C0793D3C8FD}">
      <dgm:prSet/>
      <dgm:spPr/>
      <dgm:t>
        <a:bodyPr/>
        <a:lstStyle/>
        <a:p>
          <a:endParaRPr lang="es-ES_tradnl" sz="2000">
            <a:latin typeface="Montserrat" pitchFamily="2" charset="77"/>
          </a:endParaRPr>
        </a:p>
      </dgm:t>
    </dgm:pt>
    <dgm:pt modelId="{7E07AADD-02DE-4A49-890E-96267AB1E955}" type="sibTrans" cxnId="{2DE5AB37-B49B-F641-9444-3C0793D3C8FD}">
      <dgm:prSet/>
      <dgm:spPr/>
      <dgm:t>
        <a:bodyPr/>
        <a:lstStyle/>
        <a:p>
          <a:endParaRPr lang="es-ES_tradnl" sz="2000">
            <a:latin typeface="Montserrat" pitchFamily="2" charset="77"/>
          </a:endParaRPr>
        </a:p>
      </dgm:t>
    </dgm:pt>
    <dgm:pt modelId="{AFB305E9-315A-2242-8033-DB0A3F205034}">
      <dgm:prSet custT="1"/>
      <dgm:spPr>
        <a:solidFill>
          <a:schemeClr val="bg1"/>
        </a:solidFill>
        <a:ln>
          <a:solidFill>
            <a:srgbClr val="00AAA7"/>
          </a:solidFill>
        </a:ln>
      </dgm:spPr>
      <dgm:t>
        <a:bodyPr/>
        <a:lstStyle/>
        <a:p>
          <a:pPr rtl="0"/>
          <a:r>
            <a:rPr lang="es-ES_tradnl" sz="2000" b="1" dirty="0">
              <a:solidFill>
                <a:srgbClr val="152B48"/>
              </a:solidFill>
              <a:latin typeface="Montserrat" pitchFamily="2" charset="77"/>
            </a:rPr>
            <a:t>Fracaso fibrinólisis</a:t>
          </a:r>
        </a:p>
      </dgm:t>
    </dgm:pt>
    <dgm:pt modelId="{8A24798A-643B-CA4B-A489-E997E60043BE}" type="parTrans" cxnId="{DDC1E8F0-25FF-F247-B805-534C26A5B054}">
      <dgm:prSet/>
      <dgm:spPr/>
      <dgm:t>
        <a:bodyPr/>
        <a:lstStyle/>
        <a:p>
          <a:endParaRPr lang="es-ES_tradnl" sz="2000">
            <a:latin typeface="Montserrat" pitchFamily="2" charset="77"/>
          </a:endParaRPr>
        </a:p>
      </dgm:t>
    </dgm:pt>
    <dgm:pt modelId="{BAD9661A-5CA0-4748-838B-4811736D7D77}" type="sibTrans" cxnId="{DDC1E8F0-25FF-F247-B805-534C26A5B054}">
      <dgm:prSet/>
      <dgm:spPr/>
      <dgm:t>
        <a:bodyPr/>
        <a:lstStyle/>
        <a:p>
          <a:endParaRPr lang="es-ES_tradnl" sz="2000">
            <a:latin typeface="Montserrat" pitchFamily="2" charset="77"/>
          </a:endParaRPr>
        </a:p>
      </dgm:t>
    </dgm:pt>
    <dgm:pt modelId="{AD2E71DD-008E-D64B-8F0C-E9EABD591405}" type="pres">
      <dgm:prSet presAssocID="{38BA6F10-9C6F-774E-8BFF-050367087A11}" presName="diagram" presStyleCnt="0">
        <dgm:presLayoutVars>
          <dgm:chMax val="1"/>
          <dgm:dir/>
          <dgm:animLvl val="ctr"/>
          <dgm:resizeHandles val="exact"/>
        </dgm:presLayoutVars>
      </dgm:prSet>
      <dgm:spPr/>
    </dgm:pt>
    <dgm:pt modelId="{37D204D5-73D9-CD4E-A772-282A3365809A}" type="pres">
      <dgm:prSet presAssocID="{38BA6F10-9C6F-774E-8BFF-050367087A11}" presName="matrix" presStyleCnt="0"/>
      <dgm:spPr/>
    </dgm:pt>
    <dgm:pt modelId="{49C1AD04-741B-2144-9096-70AF57EE9041}" type="pres">
      <dgm:prSet presAssocID="{38BA6F10-9C6F-774E-8BFF-050367087A11}" presName="tile1" presStyleLbl="node1" presStyleIdx="0" presStyleCnt="4"/>
      <dgm:spPr/>
    </dgm:pt>
    <dgm:pt modelId="{9C2351C3-A447-CC40-8F00-BECFEC9FDA60}" type="pres">
      <dgm:prSet presAssocID="{38BA6F10-9C6F-774E-8BFF-050367087A11}" presName="tile1text" presStyleLbl="node1" presStyleIdx="0" presStyleCnt="4">
        <dgm:presLayoutVars>
          <dgm:chMax val="0"/>
          <dgm:chPref val="0"/>
          <dgm:bulletEnabled val="1"/>
        </dgm:presLayoutVars>
      </dgm:prSet>
      <dgm:spPr/>
    </dgm:pt>
    <dgm:pt modelId="{4B4FCF38-F90E-B64A-B118-EEFE2BE2EFE0}" type="pres">
      <dgm:prSet presAssocID="{38BA6F10-9C6F-774E-8BFF-050367087A11}" presName="tile2" presStyleLbl="node1" presStyleIdx="1" presStyleCnt="4"/>
      <dgm:spPr/>
    </dgm:pt>
    <dgm:pt modelId="{9AD235B2-8718-F34E-8F85-BAD35B68D15D}" type="pres">
      <dgm:prSet presAssocID="{38BA6F10-9C6F-774E-8BFF-050367087A11}" presName="tile2text" presStyleLbl="node1" presStyleIdx="1" presStyleCnt="4">
        <dgm:presLayoutVars>
          <dgm:chMax val="0"/>
          <dgm:chPref val="0"/>
          <dgm:bulletEnabled val="1"/>
        </dgm:presLayoutVars>
      </dgm:prSet>
      <dgm:spPr/>
    </dgm:pt>
    <dgm:pt modelId="{02FC363F-E0B1-CF43-A008-B263E9CCF78D}" type="pres">
      <dgm:prSet presAssocID="{38BA6F10-9C6F-774E-8BFF-050367087A11}" presName="tile3" presStyleLbl="node1" presStyleIdx="2" presStyleCnt="4"/>
      <dgm:spPr/>
    </dgm:pt>
    <dgm:pt modelId="{F6B646B5-BE8D-0F45-BB3C-F2FC1A88790D}" type="pres">
      <dgm:prSet presAssocID="{38BA6F10-9C6F-774E-8BFF-050367087A11}" presName="tile3text" presStyleLbl="node1" presStyleIdx="2" presStyleCnt="4">
        <dgm:presLayoutVars>
          <dgm:chMax val="0"/>
          <dgm:chPref val="0"/>
          <dgm:bulletEnabled val="1"/>
        </dgm:presLayoutVars>
      </dgm:prSet>
      <dgm:spPr/>
    </dgm:pt>
    <dgm:pt modelId="{6B2F64EA-B1DF-0A4F-858C-F1704B99189C}" type="pres">
      <dgm:prSet presAssocID="{38BA6F10-9C6F-774E-8BFF-050367087A11}" presName="tile4" presStyleLbl="node1" presStyleIdx="3" presStyleCnt="4"/>
      <dgm:spPr/>
    </dgm:pt>
    <dgm:pt modelId="{461AE84B-D59D-8349-A08B-C1E6A922EEFD}" type="pres">
      <dgm:prSet presAssocID="{38BA6F10-9C6F-774E-8BFF-050367087A11}" presName="tile4text" presStyleLbl="node1" presStyleIdx="3" presStyleCnt="4">
        <dgm:presLayoutVars>
          <dgm:chMax val="0"/>
          <dgm:chPref val="0"/>
          <dgm:bulletEnabled val="1"/>
        </dgm:presLayoutVars>
      </dgm:prSet>
      <dgm:spPr/>
    </dgm:pt>
    <dgm:pt modelId="{E3E207C7-DC8C-1F47-8145-656B24330CD4}" type="pres">
      <dgm:prSet presAssocID="{38BA6F10-9C6F-774E-8BFF-050367087A11}" presName="centerTile" presStyleLbl="fgShp" presStyleIdx="0" presStyleCnt="1">
        <dgm:presLayoutVars>
          <dgm:chMax val="0"/>
          <dgm:chPref val="0"/>
        </dgm:presLayoutVars>
      </dgm:prSet>
      <dgm:spPr/>
    </dgm:pt>
  </dgm:ptLst>
  <dgm:cxnLst>
    <dgm:cxn modelId="{4B6EF526-D83B-E746-A478-3C62BE9376BA}" srcId="{AFB305E9-315A-2242-8033-DB0A3F205034}" destId="{C528E8F9-4DA5-E545-AC6F-4F69E5E9C928}" srcOrd="2" destOrd="0" parTransId="{F24835C9-6F71-714D-97C9-3A1E9274295C}" sibTransId="{5BA17546-AF77-F04C-91DE-1365B9439F01}"/>
    <dgm:cxn modelId="{4B37E12B-1A11-6B45-902E-186803200B80}" type="presOf" srcId="{C528E8F9-4DA5-E545-AC6F-4F69E5E9C928}" destId="{F6B646B5-BE8D-0F45-BB3C-F2FC1A88790D}" srcOrd="1" destOrd="0" presId="urn:microsoft.com/office/officeart/2005/8/layout/matrix1"/>
    <dgm:cxn modelId="{9855C736-FF06-B74F-8617-688C7CFA9A77}" type="presOf" srcId="{38BA6F10-9C6F-774E-8BFF-050367087A11}" destId="{AD2E71DD-008E-D64B-8F0C-E9EABD591405}" srcOrd="0" destOrd="0" presId="urn:microsoft.com/office/officeart/2005/8/layout/matrix1"/>
    <dgm:cxn modelId="{2DE5AB37-B49B-F641-9444-3C0793D3C8FD}" srcId="{AFB305E9-315A-2242-8033-DB0A3F205034}" destId="{18B1AD38-E130-4D43-BA5B-9245B72E13F0}" srcOrd="3" destOrd="0" parTransId="{99F5D4C8-59DB-1946-BFEA-4F61BA5F1D2D}" sibTransId="{7E07AADD-02DE-4A49-890E-96267AB1E955}"/>
    <dgm:cxn modelId="{6B84516A-4C90-7243-B10C-9D7F4DCC6827}" type="presOf" srcId="{AFB305E9-315A-2242-8033-DB0A3F205034}" destId="{E3E207C7-DC8C-1F47-8145-656B24330CD4}" srcOrd="0" destOrd="0" presId="urn:microsoft.com/office/officeart/2005/8/layout/matrix1"/>
    <dgm:cxn modelId="{09AD1C73-AECC-A44D-B253-57FDE188DC42}" type="presOf" srcId="{347B6069-2C55-FD4D-B6AE-E92E39A5BF51}" destId="{4B4FCF38-F90E-B64A-B118-EEFE2BE2EFE0}" srcOrd="0" destOrd="0" presId="urn:microsoft.com/office/officeart/2005/8/layout/matrix1"/>
    <dgm:cxn modelId="{CC477174-AC9C-1542-B750-DA2462717432}" srcId="{AFB305E9-315A-2242-8033-DB0A3F205034}" destId="{347B6069-2C55-FD4D-B6AE-E92E39A5BF51}" srcOrd="1" destOrd="0" parTransId="{543DA488-C564-C242-A5B0-AB285C8D17AE}" sibTransId="{6989119C-B9CE-EB4B-A207-40BAC18A27D1}"/>
    <dgm:cxn modelId="{23EDE17D-06DE-7045-BB64-0624D2DA312A}" type="presOf" srcId="{18B1AD38-E130-4D43-BA5B-9245B72E13F0}" destId="{6B2F64EA-B1DF-0A4F-858C-F1704B99189C}" srcOrd="0" destOrd="0" presId="urn:microsoft.com/office/officeart/2005/8/layout/matrix1"/>
    <dgm:cxn modelId="{D1B7B07E-E0DC-C74D-99BA-46D6F1D03F03}" type="presOf" srcId="{347B6069-2C55-FD4D-B6AE-E92E39A5BF51}" destId="{9AD235B2-8718-F34E-8F85-BAD35B68D15D}" srcOrd="1" destOrd="0" presId="urn:microsoft.com/office/officeart/2005/8/layout/matrix1"/>
    <dgm:cxn modelId="{6767CE94-3BC3-CA42-8813-6BBCE09DD252}" type="presOf" srcId="{0BC834E5-83AC-7E48-A59F-64B069D80C57}" destId="{49C1AD04-741B-2144-9096-70AF57EE9041}" srcOrd="0" destOrd="0" presId="urn:microsoft.com/office/officeart/2005/8/layout/matrix1"/>
    <dgm:cxn modelId="{D83E3A9C-C6EE-9740-946E-0A62119FEF32}" type="presOf" srcId="{0BC834E5-83AC-7E48-A59F-64B069D80C57}" destId="{9C2351C3-A447-CC40-8F00-BECFEC9FDA60}" srcOrd="1" destOrd="0" presId="urn:microsoft.com/office/officeart/2005/8/layout/matrix1"/>
    <dgm:cxn modelId="{4286BEA3-41E7-A241-828B-639E680C6BFB}" type="presOf" srcId="{C528E8F9-4DA5-E545-AC6F-4F69E5E9C928}" destId="{02FC363F-E0B1-CF43-A008-B263E9CCF78D}" srcOrd="0" destOrd="0" presId="urn:microsoft.com/office/officeart/2005/8/layout/matrix1"/>
    <dgm:cxn modelId="{31CFE6C0-9CD8-DA4D-B58C-E0D2DED14396}" type="presOf" srcId="{18B1AD38-E130-4D43-BA5B-9245B72E13F0}" destId="{461AE84B-D59D-8349-A08B-C1E6A922EEFD}" srcOrd="1" destOrd="0" presId="urn:microsoft.com/office/officeart/2005/8/layout/matrix1"/>
    <dgm:cxn modelId="{225E73CD-C884-9D42-ACB0-CC83951399E6}" srcId="{AFB305E9-315A-2242-8033-DB0A3F205034}" destId="{0BC834E5-83AC-7E48-A59F-64B069D80C57}" srcOrd="0" destOrd="0" parTransId="{C06ABB8B-8E69-2A4C-8DA0-429AAD806198}" sibTransId="{C343D984-7753-6542-A773-1CD4CB3EFE2F}"/>
    <dgm:cxn modelId="{DDC1E8F0-25FF-F247-B805-534C26A5B054}" srcId="{38BA6F10-9C6F-774E-8BFF-050367087A11}" destId="{AFB305E9-315A-2242-8033-DB0A3F205034}" srcOrd="0" destOrd="0" parTransId="{8A24798A-643B-CA4B-A489-E997E60043BE}" sibTransId="{BAD9661A-5CA0-4748-838B-4811736D7D77}"/>
    <dgm:cxn modelId="{F29249E3-A6C3-FF4F-8004-8A061DD355A3}" type="presParOf" srcId="{AD2E71DD-008E-D64B-8F0C-E9EABD591405}" destId="{37D204D5-73D9-CD4E-A772-282A3365809A}" srcOrd="0" destOrd="0" presId="urn:microsoft.com/office/officeart/2005/8/layout/matrix1"/>
    <dgm:cxn modelId="{904C760C-F048-4C4B-A928-2AE06938960D}" type="presParOf" srcId="{37D204D5-73D9-CD4E-A772-282A3365809A}" destId="{49C1AD04-741B-2144-9096-70AF57EE9041}" srcOrd="0" destOrd="0" presId="urn:microsoft.com/office/officeart/2005/8/layout/matrix1"/>
    <dgm:cxn modelId="{DC534E55-265C-B148-BB4B-FFAF36792B4E}" type="presParOf" srcId="{37D204D5-73D9-CD4E-A772-282A3365809A}" destId="{9C2351C3-A447-CC40-8F00-BECFEC9FDA60}" srcOrd="1" destOrd="0" presId="urn:microsoft.com/office/officeart/2005/8/layout/matrix1"/>
    <dgm:cxn modelId="{9C3DCC85-568B-B248-A728-241DDE3B6B42}" type="presParOf" srcId="{37D204D5-73D9-CD4E-A772-282A3365809A}" destId="{4B4FCF38-F90E-B64A-B118-EEFE2BE2EFE0}" srcOrd="2" destOrd="0" presId="urn:microsoft.com/office/officeart/2005/8/layout/matrix1"/>
    <dgm:cxn modelId="{50130A40-93C4-9446-A09B-EA1F1D6C8690}" type="presParOf" srcId="{37D204D5-73D9-CD4E-A772-282A3365809A}" destId="{9AD235B2-8718-F34E-8F85-BAD35B68D15D}" srcOrd="3" destOrd="0" presId="urn:microsoft.com/office/officeart/2005/8/layout/matrix1"/>
    <dgm:cxn modelId="{7F77FE36-C39F-7C40-A48F-AFFA83F53F92}" type="presParOf" srcId="{37D204D5-73D9-CD4E-A772-282A3365809A}" destId="{02FC363F-E0B1-CF43-A008-B263E9CCF78D}" srcOrd="4" destOrd="0" presId="urn:microsoft.com/office/officeart/2005/8/layout/matrix1"/>
    <dgm:cxn modelId="{BA2E8EBC-BF80-BC40-B97D-9B92F3493303}" type="presParOf" srcId="{37D204D5-73D9-CD4E-A772-282A3365809A}" destId="{F6B646B5-BE8D-0F45-BB3C-F2FC1A88790D}" srcOrd="5" destOrd="0" presId="urn:microsoft.com/office/officeart/2005/8/layout/matrix1"/>
    <dgm:cxn modelId="{3DBF1606-D7EF-954F-865C-6525E5F93AE8}" type="presParOf" srcId="{37D204D5-73D9-CD4E-A772-282A3365809A}" destId="{6B2F64EA-B1DF-0A4F-858C-F1704B99189C}" srcOrd="6" destOrd="0" presId="urn:microsoft.com/office/officeart/2005/8/layout/matrix1"/>
    <dgm:cxn modelId="{6DCC2E69-E3AD-354D-8FF6-08B5A67F33BA}" type="presParOf" srcId="{37D204D5-73D9-CD4E-A772-282A3365809A}" destId="{461AE84B-D59D-8349-A08B-C1E6A922EEFD}" srcOrd="7" destOrd="0" presId="urn:microsoft.com/office/officeart/2005/8/layout/matrix1"/>
    <dgm:cxn modelId="{C7A0990F-56B6-664E-8A58-E9C54A2EF323}" type="presParOf" srcId="{AD2E71DD-008E-D64B-8F0C-E9EABD591405}" destId="{E3E207C7-DC8C-1F47-8145-656B24330CD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BA6F10-9C6F-774E-8BFF-050367087A11}" type="doc">
      <dgm:prSet loTypeId="urn:microsoft.com/office/officeart/2005/8/layout/matrix1" loCatId="process" qsTypeId="urn:microsoft.com/office/officeart/2005/8/quickstyle/simple4" qsCatId="simple" csTypeId="urn:microsoft.com/office/officeart/2005/8/colors/accent1_3" csCatId="accent1" phldr="1"/>
      <dgm:spPr/>
      <dgm:t>
        <a:bodyPr/>
        <a:lstStyle/>
        <a:p>
          <a:endParaRPr lang="es-ES_tradnl"/>
        </a:p>
      </dgm:t>
    </dgm:pt>
    <dgm:pt modelId="{0BC834E5-83AC-7E48-A59F-64B069D80C57}">
      <dgm:prSet custT="1"/>
      <dgm:spPr>
        <a:solidFill>
          <a:srgbClr val="152B48"/>
        </a:solidFill>
      </dgm:spPr>
      <dgm:t>
        <a:bodyPr/>
        <a:lstStyle/>
        <a:p>
          <a:pPr rtl="0">
            <a:lnSpc>
              <a:spcPct val="100000"/>
            </a:lnSpc>
          </a:pPr>
          <a:r>
            <a:rPr lang="es-ES_tradnl" sz="2000" dirty="0">
              <a:latin typeface="Montserrat" pitchFamily="2" charset="77"/>
            </a:rPr>
            <a:t>Resolución del segmento ST&gt;50% a los 60-90 min de la administración de </a:t>
          </a:r>
          <a:r>
            <a:rPr lang="es-ES_tradnl" sz="2000" dirty="0" err="1">
              <a:latin typeface="Montserrat" pitchFamily="2" charset="77"/>
            </a:rPr>
            <a:t>fibrinolíticos</a:t>
          </a:r>
          <a:r>
            <a:rPr lang="es-ES_tradnl" sz="2000" dirty="0">
              <a:latin typeface="Montserrat" pitchFamily="2" charset="77"/>
            </a:rPr>
            <a:t>.</a:t>
          </a:r>
        </a:p>
      </dgm:t>
    </dgm:pt>
    <dgm:pt modelId="{C06ABB8B-8E69-2A4C-8DA0-429AAD806198}" type="parTrans" cxnId="{225E73CD-C884-9D42-ACB0-CC83951399E6}">
      <dgm:prSet/>
      <dgm:spPr/>
      <dgm:t>
        <a:bodyPr/>
        <a:lstStyle/>
        <a:p>
          <a:pPr>
            <a:lnSpc>
              <a:spcPct val="100000"/>
            </a:lnSpc>
          </a:pPr>
          <a:endParaRPr lang="es-ES_tradnl" sz="2000">
            <a:latin typeface="Montserrat" pitchFamily="2" charset="77"/>
          </a:endParaRPr>
        </a:p>
      </dgm:t>
    </dgm:pt>
    <dgm:pt modelId="{C343D984-7753-6542-A773-1CD4CB3EFE2F}" type="sibTrans" cxnId="{225E73CD-C884-9D42-ACB0-CC83951399E6}">
      <dgm:prSet/>
      <dgm:spPr/>
      <dgm:t>
        <a:bodyPr/>
        <a:lstStyle/>
        <a:p>
          <a:pPr>
            <a:lnSpc>
              <a:spcPct val="100000"/>
            </a:lnSpc>
          </a:pPr>
          <a:endParaRPr lang="es-ES_tradnl" sz="2000">
            <a:latin typeface="Montserrat" pitchFamily="2" charset="77"/>
          </a:endParaRPr>
        </a:p>
      </dgm:t>
    </dgm:pt>
    <dgm:pt modelId="{347B6069-2C55-FD4D-B6AE-E92E39A5BF51}">
      <dgm:prSet custT="1"/>
      <dgm:spPr>
        <a:solidFill>
          <a:srgbClr val="00AAA7"/>
        </a:solidFill>
      </dgm:spPr>
      <dgm:t>
        <a:bodyPr/>
        <a:lstStyle/>
        <a:p>
          <a:pPr rtl="0">
            <a:lnSpc>
              <a:spcPct val="100000"/>
            </a:lnSpc>
          </a:pPr>
          <a:r>
            <a:rPr lang="es-ES_tradnl" sz="2000" dirty="0">
              <a:latin typeface="Montserrat" pitchFamily="2" charset="77"/>
            </a:rPr>
            <a:t>Arritmias de </a:t>
          </a:r>
          <a:r>
            <a:rPr lang="es-ES_tradnl" sz="2000" dirty="0" err="1">
              <a:latin typeface="Montserrat" pitchFamily="2" charset="77"/>
            </a:rPr>
            <a:t>reperfusión</a:t>
          </a:r>
          <a:r>
            <a:rPr lang="es-ES_tradnl" sz="2000" dirty="0">
              <a:latin typeface="Montserrat" pitchFamily="2" charset="77"/>
            </a:rPr>
            <a:t>.</a:t>
          </a:r>
        </a:p>
      </dgm:t>
    </dgm:pt>
    <dgm:pt modelId="{543DA488-C564-C242-A5B0-AB285C8D17AE}" type="parTrans" cxnId="{CC477174-AC9C-1542-B750-DA2462717432}">
      <dgm:prSet/>
      <dgm:spPr/>
      <dgm:t>
        <a:bodyPr/>
        <a:lstStyle/>
        <a:p>
          <a:pPr>
            <a:lnSpc>
              <a:spcPct val="100000"/>
            </a:lnSpc>
          </a:pPr>
          <a:endParaRPr lang="es-ES_tradnl" sz="2000">
            <a:latin typeface="Montserrat" pitchFamily="2" charset="77"/>
          </a:endParaRPr>
        </a:p>
      </dgm:t>
    </dgm:pt>
    <dgm:pt modelId="{6989119C-B9CE-EB4B-A207-40BAC18A27D1}" type="sibTrans" cxnId="{CC477174-AC9C-1542-B750-DA2462717432}">
      <dgm:prSet/>
      <dgm:spPr/>
      <dgm:t>
        <a:bodyPr/>
        <a:lstStyle/>
        <a:p>
          <a:pPr>
            <a:lnSpc>
              <a:spcPct val="100000"/>
            </a:lnSpc>
          </a:pPr>
          <a:endParaRPr lang="es-ES_tradnl" sz="2000">
            <a:latin typeface="Montserrat" pitchFamily="2" charset="77"/>
          </a:endParaRPr>
        </a:p>
      </dgm:t>
    </dgm:pt>
    <dgm:pt modelId="{18B1AD38-E130-4D43-BA5B-9245B72E13F0}">
      <dgm:prSet custT="1"/>
      <dgm:spPr>
        <a:solidFill>
          <a:srgbClr val="00AAA7"/>
        </a:solidFill>
      </dgm:spPr>
      <dgm:t>
        <a:bodyPr/>
        <a:lstStyle/>
        <a:p>
          <a:pPr rtl="0">
            <a:lnSpc>
              <a:spcPct val="100000"/>
            </a:lnSpc>
          </a:pPr>
          <a:r>
            <a:rPr lang="es-ES_tradnl" sz="2000" dirty="0">
              <a:latin typeface="Montserrat" pitchFamily="2" charset="77"/>
            </a:rPr>
            <a:t>Ausencia de dolor </a:t>
          </a:r>
          <a:r>
            <a:rPr lang="es-ES_tradnl" sz="2000" dirty="0" err="1">
              <a:latin typeface="Montserrat" pitchFamily="2" charset="77"/>
            </a:rPr>
            <a:t>torácico</a:t>
          </a:r>
          <a:r>
            <a:rPr lang="es-ES_tradnl" sz="2000" dirty="0">
              <a:latin typeface="Montserrat" pitchFamily="2" charset="77"/>
            </a:rPr>
            <a:t>.</a:t>
          </a:r>
        </a:p>
      </dgm:t>
    </dgm:pt>
    <dgm:pt modelId="{99F5D4C8-59DB-1946-BFEA-4F61BA5F1D2D}" type="parTrans" cxnId="{2DE5AB37-B49B-F641-9444-3C0793D3C8FD}">
      <dgm:prSet/>
      <dgm:spPr/>
      <dgm:t>
        <a:bodyPr/>
        <a:lstStyle/>
        <a:p>
          <a:pPr>
            <a:lnSpc>
              <a:spcPct val="100000"/>
            </a:lnSpc>
          </a:pPr>
          <a:endParaRPr lang="es-ES_tradnl" sz="2000">
            <a:latin typeface="Montserrat" pitchFamily="2" charset="77"/>
          </a:endParaRPr>
        </a:p>
      </dgm:t>
    </dgm:pt>
    <dgm:pt modelId="{7E07AADD-02DE-4A49-890E-96267AB1E955}" type="sibTrans" cxnId="{2DE5AB37-B49B-F641-9444-3C0793D3C8FD}">
      <dgm:prSet/>
      <dgm:spPr/>
      <dgm:t>
        <a:bodyPr/>
        <a:lstStyle/>
        <a:p>
          <a:pPr>
            <a:lnSpc>
              <a:spcPct val="100000"/>
            </a:lnSpc>
          </a:pPr>
          <a:endParaRPr lang="es-ES_tradnl" sz="2000">
            <a:latin typeface="Montserrat" pitchFamily="2" charset="77"/>
          </a:endParaRPr>
        </a:p>
      </dgm:t>
    </dgm:pt>
    <dgm:pt modelId="{AFB305E9-315A-2242-8033-DB0A3F205034}">
      <dgm:prSet custT="1"/>
      <dgm:spPr>
        <a:solidFill>
          <a:schemeClr val="bg1"/>
        </a:solidFill>
        <a:ln>
          <a:solidFill>
            <a:srgbClr val="00AAA7"/>
          </a:solidFill>
        </a:ln>
      </dgm:spPr>
      <dgm:t>
        <a:bodyPr/>
        <a:lstStyle/>
        <a:p>
          <a:pPr rtl="0">
            <a:lnSpc>
              <a:spcPct val="100000"/>
            </a:lnSpc>
          </a:pPr>
          <a:r>
            <a:rPr lang="es-ES_tradnl" sz="2000" b="1" dirty="0">
              <a:solidFill>
                <a:srgbClr val="152B48"/>
              </a:solidFill>
              <a:latin typeface="Montserrat" pitchFamily="2" charset="77"/>
            </a:rPr>
            <a:t>Fibrinólisis exitosa</a:t>
          </a:r>
        </a:p>
      </dgm:t>
    </dgm:pt>
    <dgm:pt modelId="{8A24798A-643B-CA4B-A489-E997E60043BE}" type="parTrans" cxnId="{DDC1E8F0-25FF-F247-B805-534C26A5B054}">
      <dgm:prSet/>
      <dgm:spPr/>
      <dgm:t>
        <a:bodyPr/>
        <a:lstStyle/>
        <a:p>
          <a:pPr>
            <a:lnSpc>
              <a:spcPct val="100000"/>
            </a:lnSpc>
          </a:pPr>
          <a:endParaRPr lang="es-ES_tradnl" sz="2000">
            <a:latin typeface="Montserrat" pitchFamily="2" charset="77"/>
          </a:endParaRPr>
        </a:p>
      </dgm:t>
    </dgm:pt>
    <dgm:pt modelId="{BAD9661A-5CA0-4748-838B-4811736D7D77}" type="sibTrans" cxnId="{DDC1E8F0-25FF-F247-B805-534C26A5B054}">
      <dgm:prSet/>
      <dgm:spPr/>
      <dgm:t>
        <a:bodyPr/>
        <a:lstStyle/>
        <a:p>
          <a:pPr>
            <a:lnSpc>
              <a:spcPct val="100000"/>
            </a:lnSpc>
          </a:pPr>
          <a:endParaRPr lang="es-ES_tradnl" sz="2000">
            <a:latin typeface="Montserrat" pitchFamily="2" charset="77"/>
          </a:endParaRPr>
        </a:p>
      </dgm:t>
    </dgm:pt>
    <dgm:pt modelId="{AD2E71DD-008E-D64B-8F0C-E9EABD591405}" type="pres">
      <dgm:prSet presAssocID="{38BA6F10-9C6F-774E-8BFF-050367087A11}" presName="diagram" presStyleCnt="0">
        <dgm:presLayoutVars>
          <dgm:chMax val="1"/>
          <dgm:dir/>
          <dgm:animLvl val="ctr"/>
          <dgm:resizeHandles val="exact"/>
        </dgm:presLayoutVars>
      </dgm:prSet>
      <dgm:spPr/>
    </dgm:pt>
    <dgm:pt modelId="{37D204D5-73D9-CD4E-A772-282A3365809A}" type="pres">
      <dgm:prSet presAssocID="{38BA6F10-9C6F-774E-8BFF-050367087A11}" presName="matrix" presStyleCnt="0"/>
      <dgm:spPr/>
    </dgm:pt>
    <dgm:pt modelId="{49C1AD04-741B-2144-9096-70AF57EE9041}" type="pres">
      <dgm:prSet presAssocID="{38BA6F10-9C6F-774E-8BFF-050367087A11}" presName="tile1" presStyleLbl="node1" presStyleIdx="0" presStyleCnt="4"/>
      <dgm:spPr/>
    </dgm:pt>
    <dgm:pt modelId="{9C2351C3-A447-CC40-8F00-BECFEC9FDA60}" type="pres">
      <dgm:prSet presAssocID="{38BA6F10-9C6F-774E-8BFF-050367087A11}" presName="tile1text" presStyleLbl="node1" presStyleIdx="0" presStyleCnt="4">
        <dgm:presLayoutVars>
          <dgm:chMax val="0"/>
          <dgm:chPref val="0"/>
          <dgm:bulletEnabled val="1"/>
        </dgm:presLayoutVars>
      </dgm:prSet>
      <dgm:spPr/>
    </dgm:pt>
    <dgm:pt modelId="{4B4FCF38-F90E-B64A-B118-EEFE2BE2EFE0}" type="pres">
      <dgm:prSet presAssocID="{38BA6F10-9C6F-774E-8BFF-050367087A11}" presName="tile2" presStyleLbl="node1" presStyleIdx="1" presStyleCnt="4"/>
      <dgm:spPr/>
    </dgm:pt>
    <dgm:pt modelId="{9AD235B2-8718-F34E-8F85-BAD35B68D15D}" type="pres">
      <dgm:prSet presAssocID="{38BA6F10-9C6F-774E-8BFF-050367087A11}" presName="tile2text" presStyleLbl="node1" presStyleIdx="1" presStyleCnt="4">
        <dgm:presLayoutVars>
          <dgm:chMax val="0"/>
          <dgm:chPref val="0"/>
          <dgm:bulletEnabled val="1"/>
        </dgm:presLayoutVars>
      </dgm:prSet>
      <dgm:spPr/>
    </dgm:pt>
    <dgm:pt modelId="{02FC363F-E0B1-CF43-A008-B263E9CCF78D}" type="pres">
      <dgm:prSet presAssocID="{38BA6F10-9C6F-774E-8BFF-050367087A11}" presName="tile3" presStyleLbl="node1" presStyleIdx="2" presStyleCnt="4"/>
      <dgm:spPr/>
    </dgm:pt>
    <dgm:pt modelId="{F6B646B5-BE8D-0F45-BB3C-F2FC1A88790D}" type="pres">
      <dgm:prSet presAssocID="{38BA6F10-9C6F-774E-8BFF-050367087A11}" presName="tile3text" presStyleLbl="node1" presStyleIdx="2" presStyleCnt="4">
        <dgm:presLayoutVars>
          <dgm:chMax val="0"/>
          <dgm:chPref val="0"/>
          <dgm:bulletEnabled val="1"/>
        </dgm:presLayoutVars>
      </dgm:prSet>
      <dgm:spPr/>
    </dgm:pt>
    <dgm:pt modelId="{6B2F64EA-B1DF-0A4F-858C-F1704B99189C}" type="pres">
      <dgm:prSet presAssocID="{38BA6F10-9C6F-774E-8BFF-050367087A11}" presName="tile4" presStyleLbl="node1" presStyleIdx="3" presStyleCnt="4"/>
      <dgm:spPr>
        <a:solidFill>
          <a:srgbClr val="152B48"/>
        </a:solidFill>
      </dgm:spPr>
    </dgm:pt>
    <dgm:pt modelId="{461AE84B-D59D-8349-A08B-C1E6A922EEFD}" type="pres">
      <dgm:prSet presAssocID="{38BA6F10-9C6F-774E-8BFF-050367087A11}" presName="tile4text" presStyleLbl="node1" presStyleIdx="3" presStyleCnt="4">
        <dgm:presLayoutVars>
          <dgm:chMax val="0"/>
          <dgm:chPref val="0"/>
          <dgm:bulletEnabled val="1"/>
        </dgm:presLayoutVars>
      </dgm:prSet>
      <dgm:spPr/>
    </dgm:pt>
    <dgm:pt modelId="{E3E207C7-DC8C-1F47-8145-656B24330CD4}" type="pres">
      <dgm:prSet presAssocID="{38BA6F10-9C6F-774E-8BFF-050367087A11}" presName="centerTile" presStyleLbl="fgShp" presStyleIdx="0" presStyleCnt="1" custScaleX="112974" custLinFactNeighborX="3568" custLinFactNeighborY="4252">
        <dgm:presLayoutVars>
          <dgm:chMax val="0"/>
          <dgm:chPref val="0"/>
        </dgm:presLayoutVars>
      </dgm:prSet>
      <dgm:spPr/>
    </dgm:pt>
  </dgm:ptLst>
  <dgm:cxnLst>
    <dgm:cxn modelId="{9855C736-FF06-B74F-8617-688C7CFA9A77}" type="presOf" srcId="{38BA6F10-9C6F-774E-8BFF-050367087A11}" destId="{AD2E71DD-008E-D64B-8F0C-E9EABD591405}" srcOrd="0" destOrd="0" presId="urn:microsoft.com/office/officeart/2005/8/layout/matrix1"/>
    <dgm:cxn modelId="{2DE5AB37-B49B-F641-9444-3C0793D3C8FD}" srcId="{AFB305E9-315A-2242-8033-DB0A3F205034}" destId="{18B1AD38-E130-4D43-BA5B-9245B72E13F0}" srcOrd="2" destOrd="0" parTransId="{99F5D4C8-59DB-1946-BFEA-4F61BA5F1D2D}" sibTransId="{7E07AADD-02DE-4A49-890E-96267AB1E955}"/>
    <dgm:cxn modelId="{6B84516A-4C90-7243-B10C-9D7F4DCC6827}" type="presOf" srcId="{AFB305E9-315A-2242-8033-DB0A3F205034}" destId="{E3E207C7-DC8C-1F47-8145-656B24330CD4}" srcOrd="0" destOrd="0" presId="urn:microsoft.com/office/officeart/2005/8/layout/matrix1"/>
    <dgm:cxn modelId="{9F332D6F-015D-4B41-AF45-F9D1ADDB1DF1}" type="presOf" srcId="{18B1AD38-E130-4D43-BA5B-9245B72E13F0}" destId="{02FC363F-E0B1-CF43-A008-B263E9CCF78D}" srcOrd="0" destOrd="0" presId="urn:microsoft.com/office/officeart/2005/8/layout/matrix1"/>
    <dgm:cxn modelId="{09AD1C73-AECC-A44D-B253-57FDE188DC42}" type="presOf" srcId="{347B6069-2C55-FD4D-B6AE-E92E39A5BF51}" destId="{4B4FCF38-F90E-B64A-B118-EEFE2BE2EFE0}" srcOrd="0" destOrd="0" presId="urn:microsoft.com/office/officeart/2005/8/layout/matrix1"/>
    <dgm:cxn modelId="{CC477174-AC9C-1542-B750-DA2462717432}" srcId="{AFB305E9-315A-2242-8033-DB0A3F205034}" destId="{347B6069-2C55-FD4D-B6AE-E92E39A5BF51}" srcOrd="1" destOrd="0" parTransId="{543DA488-C564-C242-A5B0-AB285C8D17AE}" sibTransId="{6989119C-B9CE-EB4B-A207-40BAC18A27D1}"/>
    <dgm:cxn modelId="{D1B7B07E-E0DC-C74D-99BA-46D6F1D03F03}" type="presOf" srcId="{347B6069-2C55-FD4D-B6AE-E92E39A5BF51}" destId="{9AD235B2-8718-F34E-8F85-BAD35B68D15D}" srcOrd="1" destOrd="0" presId="urn:microsoft.com/office/officeart/2005/8/layout/matrix1"/>
    <dgm:cxn modelId="{6767CE94-3BC3-CA42-8813-6BBCE09DD252}" type="presOf" srcId="{0BC834E5-83AC-7E48-A59F-64B069D80C57}" destId="{49C1AD04-741B-2144-9096-70AF57EE9041}" srcOrd="0" destOrd="0" presId="urn:microsoft.com/office/officeart/2005/8/layout/matrix1"/>
    <dgm:cxn modelId="{D83E3A9C-C6EE-9740-946E-0A62119FEF32}" type="presOf" srcId="{0BC834E5-83AC-7E48-A59F-64B069D80C57}" destId="{9C2351C3-A447-CC40-8F00-BECFEC9FDA60}" srcOrd="1" destOrd="0" presId="urn:microsoft.com/office/officeart/2005/8/layout/matrix1"/>
    <dgm:cxn modelId="{B0A542B3-0535-144D-82BD-220D4B5C863E}" type="presOf" srcId="{18B1AD38-E130-4D43-BA5B-9245B72E13F0}" destId="{F6B646B5-BE8D-0F45-BB3C-F2FC1A88790D}" srcOrd="1" destOrd="0" presId="urn:microsoft.com/office/officeart/2005/8/layout/matrix1"/>
    <dgm:cxn modelId="{225E73CD-C884-9D42-ACB0-CC83951399E6}" srcId="{AFB305E9-315A-2242-8033-DB0A3F205034}" destId="{0BC834E5-83AC-7E48-A59F-64B069D80C57}" srcOrd="0" destOrd="0" parTransId="{C06ABB8B-8E69-2A4C-8DA0-429AAD806198}" sibTransId="{C343D984-7753-6542-A773-1CD4CB3EFE2F}"/>
    <dgm:cxn modelId="{DDC1E8F0-25FF-F247-B805-534C26A5B054}" srcId="{38BA6F10-9C6F-774E-8BFF-050367087A11}" destId="{AFB305E9-315A-2242-8033-DB0A3F205034}" srcOrd="0" destOrd="0" parTransId="{8A24798A-643B-CA4B-A489-E997E60043BE}" sibTransId="{BAD9661A-5CA0-4748-838B-4811736D7D77}"/>
    <dgm:cxn modelId="{F29249E3-A6C3-FF4F-8004-8A061DD355A3}" type="presParOf" srcId="{AD2E71DD-008E-D64B-8F0C-E9EABD591405}" destId="{37D204D5-73D9-CD4E-A772-282A3365809A}" srcOrd="0" destOrd="0" presId="urn:microsoft.com/office/officeart/2005/8/layout/matrix1"/>
    <dgm:cxn modelId="{904C760C-F048-4C4B-A928-2AE06938960D}" type="presParOf" srcId="{37D204D5-73D9-CD4E-A772-282A3365809A}" destId="{49C1AD04-741B-2144-9096-70AF57EE9041}" srcOrd="0" destOrd="0" presId="urn:microsoft.com/office/officeart/2005/8/layout/matrix1"/>
    <dgm:cxn modelId="{DC534E55-265C-B148-BB4B-FFAF36792B4E}" type="presParOf" srcId="{37D204D5-73D9-CD4E-A772-282A3365809A}" destId="{9C2351C3-A447-CC40-8F00-BECFEC9FDA60}" srcOrd="1" destOrd="0" presId="urn:microsoft.com/office/officeart/2005/8/layout/matrix1"/>
    <dgm:cxn modelId="{9C3DCC85-568B-B248-A728-241DDE3B6B42}" type="presParOf" srcId="{37D204D5-73D9-CD4E-A772-282A3365809A}" destId="{4B4FCF38-F90E-B64A-B118-EEFE2BE2EFE0}" srcOrd="2" destOrd="0" presId="urn:microsoft.com/office/officeart/2005/8/layout/matrix1"/>
    <dgm:cxn modelId="{50130A40-93C4-9446-A09B-EA1F1D6C8690}" type="presParOf" srcId="{37D204D5-73D9-CD4E-A772-282A3365809A}" destId="{9AD235B2-8718-F34E-8F85-BAD35B68D15D}" srcOrd="3" destOrd="0" presId="urn:microsoft.com/office/officeart/2005/8/layout/matrix1"/>
    <dgm:cxn modelId="{7F77FE36-C39F-7C40-A48F-AFFA83F53F92}" type="presParOf" srcId="{37D204D5-73D9-CD4E-A772-282A3365809A}" destId="{02FC363F-E0B1-CF43-A008-B263E9CCF78D}" srcOrd="4" destOrd="0" presId="urn:microsoft.com/office/officeart/2005/8/layout/matrix1"/>
    <dgm:cxn modelId="{BA2E8EBC-BF80-BC40-B97D-9B92F3493303}" type="presParOf" srcId="{37D204D5-73D9-CD4E-A772-282A3365809A}" destId="{F6B646B5-BE8D-0F45-BB3C-F2FC1A88790D}" srcOrd="5" destOrd="0" presId="urn:microsoft.com/office/officeart/2005/8/layout/matrix1"/>
    <dgm:cxn modelId="{3DBF1606-D7EF-954F-865C-6525E5F93AE8}" type="presParOf" srcId="{37D204D5-73D9-CD4E-A772-282A3365809A}" destId="{6B2F64EA-B1DF-0A4F-858C-F1704B99189C}" srcOrd="6" destOrd="0" presId="urn:microsoft.com/office/officeart/2005/8/layout/matrix1"/>
    <dgm:cxn modelId="{6DCC2E69-E3AD-354D-8FF6-08B5A67F33BA}" type="presParOf" srcId="{37D204D5-73D9-CD4E-A772-282A3365809A}" destId="{461AE84B-D59D-8349-A08B-C1E6A922EEFD}" srcOrd="7" destOrd="0" presId="urn:microsoft.com/office/officeart/2005/8/layout/matrix1"/>
    <dgm:cxn modelId="{C7A0990F-56B6-664E-8A58-E9C54A2EF323}" type="presParOf" srcId="{AD2E71DD-008E-D64B-8F0C-E9EABD591405}" destId="{E3E207C7-DC8C-1F47-8145-656B24330CD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F04D85-35BE-2C41-87B4-428487244D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17E4799-25FD-424D-A6FA-15CDEC41F2E6}">
      <dgm:prSet custT="1"/>
      <dgm:spPr>
        <a:solidFill>
          <a:srgbClr val="152B48"/>
        </a:solidFill>
      </dgm:spPr>
      <dgm:t>
        <a:bodyPr/>
        <a:lstStyle/>
        <a:p>
          <a:r>
            <a:rPr lang="es-CO" sz="2000" dirty="0">
              <a:latin typeface="Montserrat" pitchFamily="2" charset="77"/>
            </a:rPr>
            <a:t>Electrocardiográfico y no invasivo continuo por al menos 24 horas.</a:t>
          </a:r>
        </a:p>
      </dgm:t>
    </dgm:pt>
    <dgm:pt modelId="{25EB2A23-4C3B-F142-A78C-C14902D87245}" type="parTrans" cxnId="{F677B02F-E1D6-5245-8E14-1A8AE87F9F4D}">
      <dgm:prSet/>
      <dgm:spPr/>
      <dgm:t>
        <a:bodyPr/>
        <a:lstStyle/>
        <a:p>
          <a:endParaRPr lang="es-ES" sz="2000">
            <a:latin typeface="Montserrat" pitchFamily="2" charset="77"/>
          </a:endParaRPr>
        </a:p>
      </dgm:t>
    </dgm:pt>
    <dgm:pt modelId="{F1FA7179-6834-4D45-8A5C-3D039C24075C}" type="sibTrans" cxnId="{F677B02F-E1D6-5245-8E14-1A8AE87F9F4D}">
      <dgm:prSet/>
      <dgm:spPr/>
      <dgm:t>
        <a:bodyPr/>
        <a:lstStyle/>
        <a:p>
          <a:endParaRPr lang="es-ES" sz="2000">
            <a:latin typeface="Montserrat" pitchFamily="2" charset="77"/>
          </a:endParaRPr>
        </a:p>
      </dgm:t>
    </dgm:pt>
    <dgm:pt modelId="{4D6D81EB-89CE-D640-9C14-80E78FF5CDCE}">
      <dgm:prSet custT="1"/>
      <dgm:spPr>
        <a:solidFill>
          <a:srgbClr val="00AAA7"/>
        </a:solidFill>
      </dgm:spPr>
      <dgm:t>
        <a:bodyPr/>
        <a:lstStyle/>
        <a:p>
          <a:r>
            <a:rPr lang="es-CO" sz="2000">
              <a:latin typeface="Montserrat" pitchFamily="2" charset="77"/>
            </a:rPr>
            <a:t>Prolongar si alto riesgo de arritmias:</a:t>
          </a:r>
        </a:p>
      </dgm:t>
    </dgm:pt>
    <dgm:pt modelId="{F0AB45B6-233E-DF43-A989-9DDF63E5E535}" type="parTrans" cxnId="{F6C7D361-7CAA-3D4A-98A4-5F892ABF1EF2}">
      <dgm:prSet/>
      <dgm:spPr/>
      <dgm:t>
        <a:bodyPr/>
        <a:lstStyle/>
        <a:p>
          <a:endParaRPr lang="es-ES" sz="2000">
            <a:latin typeface="Montserrat" pitchFamily="2" charset="77"/>
          </a:endParaRPr>
        </a:p>
      </dgm:t>
    </dgm:pt>
    <dgm:pt modelId="{3D0B1551-73E6-1149-91D8-4B947D0F85B6}" type="sibTrans" cxnId="{F6C7D361-7CAA-3D4A-98A4-5F892ABF1EF2}">
      <dgm:prSet/>
      <dgm:spPr/>
      <dgm:t>
        <a:bodyPr/>
        <a:lstStyle/>
        <a:p>
          <a:endParaRPr lang="es-ES" sz="2000">
            <a:latin typeface="Montserrat" pitchFamily="2" charset="77"/>
          </a:endParaRPr>
        </a:p>
      </dgm:t>
    </dgm:pt>
    <dgm:pt modelId="{0DFFB6CA-591D-E045-A128-A3A3EEA2A7F0}">
      <dgm:prSet custT="1"/>
      <dgm:spPr/>
      <dgm:t>
        <a:bodyPr/>
        <a:lstStyle/>
        <a:p>
          <a:r>
            <a:rPr lang="es-CO" sz="1800" dirty="0">
              <a:solidFill>
                <a:srgbClr val="152B48"/>
              </a:solidFill>
              <a:latin typeface="Montserrat" pitchFamily="2" charset="77"/>
            </a:rPr>
            <a:t>Inestabilidad hemodinámica.</a:t>
          </a:r>
        </a:p>
      </dgm:t>
    </dgm:pt>
    <dgm:pt modelId="{16B116B2-6CD5-814F-B2E0-163A718C283E}" type="parTrans" cxnId="{2760BD0D-9B8F-0C4D-8B32-EBA3D7502346}">
      <dgm:prSet/>
      <dgm:spPr/>
      <dgm:t>
        <a:bodyPr/>
        <a:lstStyle/>
        <a:p>
          <a:endParaRPr lang="es-ES" sz="2000">
            <a:latin typeface="Montserrat" pitchFamily="2" charset="77"/>
          </a:endParaRPr>
        </a:p>
      </dgm:t>
    </dgm:pt>
    <dgm:pt modelId="{FF0265E6-1FC5-8440-A66F-F53AD28BCE9B}" type="sibTrans" cxnId="{2760BD0D-9B8F-0C4D-8B32-EBA3D7502346}">
      <dgm:prSet/>
      <dgm:spPr/>
      <dgm:t>
        <a:bodyPr/>
        <a:lstStyle/>
        <a:p>
          <a:endParaRPr lang="es-ES" sz="2000">
            <a:latin typeface="Montserrat" pitchFamily="2" charset="77"/>
          </a:endParaRPr>
        </a:p>
      </dgm:t>
    </dgm:pt>
    <dgm:pt modelId="{7F1DF143-EA65-3F4F-B658-1619818193CF}">
      <dgm:prSet custT="1"/>
      <dgm:spPr/>
      <dgm:t>
        <a:bodyPr/>
        <a:lstStyle/>
        <a:p>
          <a:r>
            <a:rPr lang="es-CO" sz="1800" dirty="0">
              <a:solidFill>
                <a:srgbClr val="152B48"/>
              </a:solidFill>
              <a:latin typeface="Montserrat" pitchFamily="2" charset="77"/>
            </a:rPr>
            <a:t>FEVI &lt;40%.</a:t>
          </a:r>
        </a:p>
      </dgm:t>
    </dgm:pt>
    <dgm:pt modelId="{62F29B1D-5A5C-ED49-8583-4DED9C2A37F9}" type="parTrans" cxnId="{2A204F64-C36E-7D49-A15C-1B64E9DE9544}">
      <dgm:prSet/>
      <dgm:spPr/>
      <dgm:t>
        <a:bodyPr/>
        <a:lstStyle/>
        <a:p>
          <a:endParaRPr lang="es-ES" sz="2000">
            <a:latin typeface="Montserrat" pitchFamily="2" charset="77"/>
          </a:endParaRPr>
        </a:p>
      </dgm:t>
    </dgm:pt>
    <dgm:pt modelId="{8932820F-2108-8E43-9D6B-80858CFAC9D6}" type="sibTrans" cxnId="{2A204F64-C36E-7D49-A15C-1B64E9DE9544}">
      <dgm:prSet/>
      <dgm:spPr/>
      <dgm:t>
        <a:bodyPr/>
        <a:lstStyle/>
        <a:p>
          <a:endParaRPr lang="es-ES" sz="2000">
            <a:latin typeface="Montserrat" pitchFamily="2" charset="77"/>
          </a:endParaRPr>
        </a:p>
      </dgm:t>
    </dgm:pt>
    <dgm:pt modelId="{1F546BD9-6FB2-F147-9ED3-C24AEE0A7D8E}">
      <dgm:prSet custT="1"/>
      <dgm:spPr/>
      <dgm:t>
        <a:bodyPr/>
        <a:lstStyle/>
        <a:p>
          <a:r>
            <a:rPr lang="es-CO" sz="1800" dirty="0">
              <a:solidFill>
                <a:srgbClr val="152B48"/>
              </a:solidFill>
              <a:latin typeface="Montserrat" pitchFamily="2" charset="77"/>
            </a:rPr>
            <a:t>Reperfusión fallida.</a:t>
          </a:r>
        </a:p>
      </dgm:t>
    </dgm:pt>
    <dgm:pt modelId="{3BB0A4E2-1C3A-AC4B-9CD0-4433B6496061}" type="parTrans" cxnId="{EA632742-3D89-9B45-9B37-0D964529380C}">
      <dgm:prSet/>
      <dgm:spPr/>
      <dgm:t>
        <a:bodyPr/>
        <a:lstStyle/>
        <a:p>
          <a:endParaRPr lang="es-ES" sz="2000">
            <a:latin typeface="Montserrat" pitchFamily="2" charset="77"/>
          </a:endParaRPr>
        </a:p>
      </dgm:t>
    </dgm:pt>
    <dgm:pt modelId="{A01A4D0A-B844-8B43-B3F6-31521EA9E991}" type="sibTrans" cxnId="{EA632742-3D89-9B45-9B37-0D964529380C}">
      <dgm:prSet/>
      <dgm:spPr/>
      <dgm:t>
        <a:bodyPr/>
        <a:lstStyle/>
        <a:p>
          <a:endParaRPr lang="es-ES" sz="2000">
            <a:latin typeface="Montserrat" pitchFamily="2" charset="77"/>
          </a:endParaRPr>
        </a:p>
      </dgm:t>
    </dgm:pt>
    <dgm:pt modelId="{6F4BA30E-D38B-C744-AFA0-8C918832FEFD}">
      <dgm:prSet custT="1"/>
      <dgm:spPr/>
      <dgm:t>
        <a:bodyPr/>
        <a:lstStyle/>
        <a:p>
          <a:r>
            <a:rPr lang="es-CO" sz="1800" dirty="0">
              <a:solidFill>
                <a:srgbClr val="152B48"/>
              </a:solidFill>
              <a:latin typeface="Montserrat" pitchFamily="2" charset="77"/>
            </a:rPr>
            <a:t>Estenosis crítica de otra coronaria mayor.</a:t>
          </a:r>
        </a:p>
      </dgm:t>
    </dgm:pt>
    <dgm:pt modelId="{7C889BC5-1641-4A41-BF91-34C6693A6EB6}" type="parTrans" cxnId="{22E984AA-00F1-244F-B91F-9686B1288CE6}">
      <dgm:prSet/>
      <dgm:spPr/>
      <dgm:t>
        <a:bodyPr/>
        <a:lstStyle/>
        <a:p>
          <a:endParaRPr lang="es-ES" sz="2000">
            <a:latin typeface="Montserrat" pitchFamily="2" charset="77"/>
          </a:endParaRPr>
        </a:p>
      </dgm:t>
    </dgm:pt>
    <dgm:pt modelId="{C63867F9-9088-E249-A39A-433BF80335E8}" type="sibTrans" cxnId="{22E984AA-00F1-244F-B91F-9686B1288CE6}">
      <dgm:prSet/>
      <dgm:spPr/>
      <dgm:t>
        <a:bodyPr/>
        <a:lstStyle/>
        <a:p>
          <a:endParaRPr lang="es-ES" sz="2000">
            <a:latin typeface="Montserrat" pitchFamily="2" charset="77"/>
          </a:endParaRPr>
        </a:p>
      </dgm:t>
    </dgm:pt>
    <dgm:pt modelId="{99DF9E56-39DF-2340-B4C6-4A0D26540302}">
      <dgm:prSet custT="1"/>
      <dgm:spPr/>
      <dgm:t>
        <a:bodyPr/>
        <a:lstStyle/>
        <a:p>
          <a:r>
            <a:rPr lang="es-CO" sz="1800" dirty="0">
              <a:solidFill>
                <a:srgbClr val="152B48"/>
              </a:solidFill>
              <a:latin typeface="Montserrat" pitchFamily="2" charset="77"/>
            </a:rPr>
            <a:t>Complicaciones relacionadas con PCI.</a:t>
          </a:r>
        </a:p>
      </dgm:t>
    </dgm:pt>
    <dgm:pt modelId="{761C8220-1104-EF4B-8A93-693106D83F83}" type="parTrans" cxnId="{D306D0B8-1A1C-EB44-826A-D24944AC45CE}">
      <dgm:prSet/>
      <dgm:spPr/>
      <dgm:t>
        <a:bodyPr/>
        <a:lstStyle/>
        <a:p>
          <a:endParaRPr lang="es-ES" sz="2000">
            <a:latin typeface="Montserrat" pitchFamily="2" charset="77"/>
          </a:endParaRPr>
        </a:p>
      </dgm:t>
    </dgm:pt>
    <dgm:pt modelId="{5F4DFBF1-55F6-7742-A891-8024A64C181C}" type="sibTrans" cxnId="{D306D0B8-1A1C-EB44-826A-D24944AC45CE}">
      <dgm:prSet/>
      <dgm:spPr/>
      <dgm:t>
        <a:bodyPr/>
        <a:lstStyle/>
        <a:p>
          <a:endParaRPr lang="es-ES" sz="2000">
            <a:latin typeface="Montserrat" pitchFamily="2" charset="77"/>
          </a:endParaRPr>
        </a:p>
      </dgm:t>
    </dgm:pt>
    <dgm:pt modelId="{49336C8F-B7D2-EF4F-9D2C-DCDE23673369}">
      <dgm:prSet custT="1"/>
      <dgm:spPr>
        <a:solidFill>
          <a:srgbClr val="152B48"/>
        </a:solidFill>
      </dgm:spPr>
      <dgm:t>
        <a:bodyPr/>
        <a:lstStyle/>
        <a:p>
          <a:r>
            <a:rPr lang="es-CO" sz="2000" dirty="0">
              <a:latin typeface="Montserrat" pitchFamily="2" charset="77"/>
            </a:rPr>
            <a:t>Deambulación temprana </a:t>
          </a:r>
          <a:r>
            <a:rPr lang="es-CO" sz="2000" dirty="0">
              <a:latin typeface="Montserrat" pitchFamily="2" charset="77"/>
              <a:sym typeface="Wingdings" pitchFamily="2" charset="2"/>
            </a:rPr>
            <a:t></a:t>
          </a:r>
          <a:r>
            <a:rPr lang="es-CO" sz="2000" dirty="0">
              <a:latin typeface="Montserrat" pitchFamily="2" charset="77"/>
            </a:rPr>
            <a:t> primer día:</a:t>
          </a:r>
        </a:p>
      </dgm:t>
    </dgm:pt>
    <dgm:pt modelId="{8DAEBAD9-A423-9D44-A51E-2A182407CE29}" type="parTrans" cxnId="{D1200BEB-CF4A-AA46-A17B-7C34C0F68526}">
      <dgm:prSet/>
      <dgm:spPr/>
      <dgm:t>
        <a:bodyPr/>
        <a:lstStyle/>
        <a:p>
          <a:endParaRPr lang="es-ES" sz="2000">
            <a:latin typeface="Montserrat" pitchFamily="2" charset="77"/>
          </a:endParaRPr>
        </a:p>
      </dgm:t>
    </dgm:pt>
    <dgm:pt modelId="{94C55047-0558-8744-960A-5B6022E708B8}" type="sibTrans" cxnId="{D1200BEB-CF4A-AA46-A17B-7C34C0F68526}">
      <dgm:prSet/>
      <dgm:spPr/>
      <dgm:t>
        <a:bodyPr/>
        <a:lstStyle/>
        <a:p>
          <a:endParaRPr lang="es-ES" sz="2000">
            <a:latin typeface="Montserrat" pitchFamily="2" charset="77"/>
          </a:endParaRPr>
        </a:p>
      </dgm:t>
    </dgm:pt>
    <dgm:pt modelId="{601DDD59-B398-7346-AA9F-7AE122E9D467}">
      <dgm:prSet custT="1"/>
      <dgm:spPr/>
      <dgm:t>
        <a:bodyPr/>
        <a:lstStyle/>
        <a:p>
          <a:r>
            <a:rPr lang="es-CO" sz="1800" dirty="0">
              <a:solidFill>
                <a:srgbClr val="152B48"/>
              </a:solidFill>
              <a:latin typeface="Montserrat" pitchFamily="2" charset="77"/>
            </a:rPr>
            <a:t>Prolongar en infartos muy grandes o complicaciones severas.</a:t>
          </a:r>
        </a:p>
      </dgm:t>
    </dgm:pt>
    <dgm:pt modelId="{4D8E6EFC-3645-934D-BB9C-532ECEC9125E}" type="parTrans" cxnId="{C9026204-84C4-DC4C-9A03-11C92C759293}">
      <dgm:prSet/>
      <dgm:spPr/>
      <dgm:t>
        <a:bodyPr/>
        <a:lstStyle/>
        <a:p>
          <a:endParaRPr lang="es-ES" sz="2000">
            <a:latin typeface="Montserrat" pitchFamily="2" charset="77"/>
          </a:endParaRPr>
        </a:p>
      </dgm:t>
    </dgm:pt>
    <dgm:pt modelId="{C9A0C540-DABE-494C-A521-AF1B30435578}" type="sibTrans" cxnId="{C9026204-84C4-DC4C-9A03-11C92C759293}">
      <dgm:prSet/>
      <dgm:spPr/>
      <dgm:t>
        <a:bodyPr/>
        <a:lstStyle/>
        <a:p>
          <a:endParaRPr lang="es-ES" sz="2000">
            <a:latin typeface="Montserrat" pitchFamily="2" charset="77"/>
          </a:endParaRPr>
        </a:p>
      </dgm:t>
    </dgm:pt>
    <dgm:pt modelId="{2856CC60-538C-FC45-A6DC-D2945C954AA9}" type="pres">
      <dgm:prSet presAssocID="{20F04D85-35BE-2C41-87B4-428487244DF5}" presName="linear" presStyleCnt="0">
        <dgm:presLayoutVars>
          <dgm:animLvl val="lvl"/>
          <dgm:resizeHandles val="exact"/>
        </dgm:presLayoutVars>
      </dgm:prSet>
      <dgm:spPr/>
    </dgm:pt>
    <dgm:pt modelId="{C4341265-BBDD-2D4A-B4FE-9A0ACA602F09}" type="pres">
      <dgm:prSet presAssocID="{B17E4799-25FD-424D-A6FA-15CDEC41F2E6}" presName="parentText" presStyleLbl="node1" presStyleIdx="0" presStyleCnt="3">
        <dgm:presLayoutVars>
          <dgm:chMax val="0"/>
          <dgm:bulletEnabled val="1"/>
        </dgm:presLayoutVars>
      </dgm:prSet>
      <dgm:spPr/>
    </dgm:pt>
    <dgm:pt modelId="{776B8E47-D5D6-7444-A495-A9EEE8D4BDDD}" type="pres">
      <dgm:prSet presAssocID="{F1FA7179-6834-4D45-8A5C-3D039C24075C}" presName="spacer" presStyleCnt="0"/>
      <dgm:spPr/>
    </dgm:pt>
    <dgm:pt modelId="{CA188FD6-33AB-F747-9F0E-59C868B1AB74}" type="pres">
      <dgm:prSet presAssocID="{4D6D81EB-89CE-D640-9C14-80E78FF5CDCE}" presName="parentText" presStyleLbl="node1" presStyleIdx="1" presStyleCnt="3">
        <dgm:presLayoutVars>
          <dgm:chMax val="0"/>
          <dgm:bulletEnabled val="1"/>
        </dgm:presLayoutVars>
      </dgm:prSet>
      <dgm:spPr/>
    </dgm:pt>
    <dgm:pt modelId="{D9EB1084-859E-B745-9193-2B38AD453C42}" type="pres">
      <dgm:prSet presAssocID="{4D6D81EB-89CE-D640-9C14-80E78FF5CDCE}" presName="childText" presStyleLbl="revTx" presStyleIdx="0" presStyleCnt="2">
        <dgm:presLayoutVars>
          <dgm:bulletEnabled val="1"/>
        </dgm:presLayoutVars>
      </dgm:prSet>
      <dgm:spPr/>
    </dgm:pt>
    <dgm:pt modelId="{4E9350F3-7F8B-2845-A350-2E3135D7EB89}" type="pres">
      <dgm:prSet presAssocID="{49336C8F-B7D2-EF4F-9D2C-DCDE23673369}" presName="parentText" presStyleLbl="node1" presStyleIdx="2" presStyleCnt="3">
        <dgm:presLayoutVars>
          <dgm:chMax val="0"/>
          <dgm:bulletEnabled val="1"/>
        </dgm:presLayoutVars>
      </dgm:prSet>
      <dgm:spPr/>
    </dgm:pt>
    <dgm:pt modelId="{D69C0DB6-83F1-7D45-9471-4AFDFA05D30A}" type="pres">
      <dgm:prSet presAssocID="{49336C8F-B7D2-EF4F-9D2C-DCDE23673369}" presName="childText" presStyleLbl="revTx" presStyleIdx="1" presStyleCnt="2">
        <dgm:presLayoutVars>
          <dgm:bulletEnabled val="1"/>
        </dgm:presLayoutVars>
      </dgm:prSet>
      <dgm:spPr/>
    </dgm:pt>
  </dgm:ptLst>
  <dgm:cxnLst>
    <dgm:cxn modelId="{C9026204-84C4-DC4C-9A03-11C92C759293}" srcId="{49336C8F-B7D2-EF4F-9D2C-DCDE23673369}" destId="{601DDD59-B398-7346-AA9F-7AE122E9D467}" srcOrd="0" destOrd="0" parTransId="{4D8E6EFC-3645-934D-BB9C-532ECEC9125E}" sibTransId="{C9A0C540-DABE-494C-A521-AF1B30435578}"/>
    <dgm:cxn modelId="{2760BD0D-9B8F-0C4D-8B32-EBA3D7502346}" srcId="{4D6D81EB-89CE-D640-9C14-80E78FF5CDCE}" destId="{0DFFB6CA-591D-E045-A128-A3A3EEA2A7F0}" srcOrd="0" destOrd="0" parTransId="{16B116B2-6CD5-814F-B2E0-163A718C283E}" sibTransId="{FF0265E6-1FC5-8440-A66F-F53AD28BCE9B}"/>
    <dgm:cxn modelId="{5D0A3F19-A7E8-A64D-9C72-2ECACCA1F85E}" type="presOf" srcId="{99DF9E56-39DF-2340-B4C6-4A0D26540302}" destId="{D9EB1084-859E-B745-9193-2B38AD453C42}" srcOrd="0" destOrd="4" presId="urn:microsoft.com/office/officeart/2005/8/layout/vList2"/>
    <dgm:cxn modelId="{F677B02F-E1D6-5245-8E14-1A8AE87F9F4D}" srcId="{20F04D85-35BE-2C41-87B4-428487244DF5}" destId="{B17E4799-25FD-424D-A6FA-15CDEC41F2E6}" srcOrd="0" destOrd="0" parTransId="{25EB2A23-4C3B-F142-A78C-C14902D87245}" sibTransId="{F1FA7179-6834-4D45-8A5C-3D039C24075C}"/>
    <dgm:cxn modelId="{0760B638-2105-5B4B-B608-11FEA793C8DE}" type="presOf" srcId="{0DFFB6CA-591D-E045-A128-A3A3EEA2A7F0}" destId="{D9EB1084-859E-B745-9193-2B38AD453C42}" srcOrd="0" destOrd="0" presId="urn:microsoft.com/office/officeart/2005/8/layout/vList2"/>
    <dgm:cxn modelId="{8A7DC13B-FA96-9942-A21E-D4A193BAEE7B}" type="presOf" srcId="{6F4BA30E-D38B-C744-AFA0-8C918832FEFD}" destId="{D9EB1084-859E-B745-9193-2B38AD453C42}" srcOrd="0" destOrd="3" presId="urn:microsoft.com/office/officeart/2005/8/layout/vList2"/>
    <dgm:cxn modelId="{F6C7D361-7CAA-3D4A-98A4-5F892ABF1EF2}" srcId="{20F04D85-35BE-2C41-87B4-428487244DF5}" destId="{4D6D81EB-89CE-D640-9C14-80E78FF5CDCE}" srcOrd="1" destOrd="0" parTransId="{F0AB45B6-233E-DF43-A989-9DDF63E5E535}" sibTransId="{3D0B1551-73E6-1149-91D8-4B947D0F85B6}"/>
    <dgm:cxn modelId="{EA632742-3D89-9B45-9B37-0D964529380C}" srcId="{4D6D81EB-89CE-D640-9C14-80E78FF5CDCE}" destId="{1F546BD9-6FB2-F147-9ED3-C24AEE0A7D8E}" srcOrd="2" destOrd="0" parTransId="{3BB0A4E2-1C3A-AC4B-9CD0-4433B6496061}" sibTransId="{A01A4D0A-B844-8B43-B3F6-31521EA9E991}"/>
    <dgm:cxn modelId="{1C5E2444-53B2-1E41-8FB1-A83DA26BD407}" type="presOf" srcId="{7F1DF143-EA65-3F4F-B658-1619818193CF}" destId="{D9EB1084-859E-B745-9193-2B38AD453C42}" srcOrd="0" destOrd="1" presId="urn:microsoft.com/office/officeart/2005/8/layout/vList2"/>
    <dgm:cxn modelId="{2A204F64-C36E-7D49-A15C-1B64E9DE9544}" srcId="{4D6D81EB-89CE-D640-9C14-80E78FF5CDCE}" destId="{7F1DF143-EA65-3F4F-B658-1619818193CF}" srcOrd="1" destOrd="0" parTransId="{62F29B1D-5A5C-ED49-8583-4DED9C2A37F9}" sibTransId="{8932820F-2108-8E43-9D6B-80858CFAC9D6}"/>
    <dgm:cxn modelId="{DDE3E249-89EC-C740-99D7-317DA2C67E9B}" type="presOf" srcId="{601DDD59-B398-7346-AA9F-7AE122E9D467}" destId="{D69C0DB6-83F1-7D45-9471-4AFDFA05D30A}" srcOrd="0" destOrd="0" presId="urn:microsoft.com/office/officeart/2005/8/layout/vList2"/>
    <dgm:cxn modelId="{FF860D59-C96B-A14E-A51D-E7C530C745EF}" type="presOf" srcId="{4D6D81EB-89CE-D640-9C14-80E78FF5CDCE}" destId="{CA188FD6-33AB-F747-9F0E-59C868B1AB74}" srcOrd="0" destOrd="0" presId="urn:microsoft.com/office/officeart/2005/8/layout/vList2"/>
    <dgm:cxn modelId="{5FB61983-21E2-7D4A-938D-D5AFE60D7BA8}" type="presOf" srcId="{1F546BD9-6FB2-F147-9ED3-C24AEE0A7D8E}" destId="{D9EB1084-859E-B745-9193-2B38AD453C42}" srcOrd="0" destOrd="2" presId="urn:microsoft.com/office/officeart/2005/8/layout/vList2"/>
    <dgm:cxn modelId="{22E984AA-00F1-244F-B91F-9686B1288CE6}" srcId="{4D6D81EB-89CE-D640-9C14-80E78FF5CDCE}" destId="{6F4BA30E-D38B-C744-AFA0-8C918832FEFD}" srcOrd="3" destOrd="0" parTransId="{7C889BC5-1641-4A41-BF91-34C6693A6EB6}" sibTransId="{C63867F9-9088-E249-A39A-433BF80335E8}"/>
    <dgm:cxn modelId="{A83CD5AC-6E75-884F-9246-B5458DBB0FEC}" type="presOf" srcId="{49336C8F-B7D2-EF4F-9D2C-DCDE23673369}" destId="{4E9350F3-7F8B-2845-A350-2E3135D7EB89}" srcOrd="0" destOrd="0" presId="urn:microsoft.com/office/officeart/2005/8/layout/vList2"/>
    <dgm:cxn modelId="{D306D0B8-1A1C-EB44-826A-D24944AC45CE}" srcId="{4D6D81EB-89CE-D640-9C14-80E78FF5CDCE}" destId="{99DF9E56-39DF-2340-B4C6-4A0D26540302}" srcOrd="4" destOrd="0" parTransId="{761C8220-1104-EF4B-8A93-693106D83F83}" sibTransId="{5F4DFBF1-55F6-7742-A891-8024A64C181C}"/>
    <dgm:cxn modelId="{553AE8C5-46F2-784D-9BF8-B7293D82FF23}" type="presOf" srcId="{B17E4799-25FD-424D-A6FA-15CDEC41F2E6}" destId="{C4341265-BBDD-2D4A-B4FE-9A0ACA602F09}" srcOrd="0" destOrd="0" presId="urn:microsoft.com/office/officeart/2005/8/layout/vList2"/>
    <dgm:cxn modelId="{403D9EE8-5ACB-7C40-9A95-8DFF9B039ECD}" type="presOf" srcId="{20F04D85-35BE-2C41-87B4-428487244DF5}" destId="{2856CC60-538C-FC45-A6DC-D2945C954AA9}" srcOrd="0" destOrd="0" presId="urn:microsoft.com/office/officeart/2005/8/layout/vList2"/>
    <dgm:cxn modelId="{D1200BEB-CF4A-AA46-A17B-7C34C0F68526}" srcId="{20F04D85-35BE-2C41-87B4-428487244DF5}" destId="{49336C8F-B7D2-EF4F-9D2C-DCDE23673369}" srcOrd="2" destOrd="0" parTransId="{8DAEBAD9-A423-9D44-A51E-2A182407CE29}" sibTransId="{94C55047-0558-8744-960A-5B6022E708B8}"/>
    <dgm:cxn modelId="{277CB654-125B-E647-A51C-9477E796DAA3}" type="presParOf" srcId="{2856CC60-538C-FC45-A6DC-D2945C954AA9}" destId="{C4341265-BBDD-2D4A-B4FE-9A0ACA602F09}" srcOrd="0" destOrd="0" presId="urn:microsoft.com/office/officeart/2005/8/layout/vList2"/>
    <dgm:cxn modelId="{49840157-B8AA-6F44-B1BF-484CC5867D5F}" type="presParOf" srcId="{2856CC60-538C-FC45-A6DC-D2945C954AA9}" destId="{776B8E47-D5D6-7444-A495-A9EEE8D4BDDD}" srcOrd="1" destOrd="0" presId="urn:microsoft.com/office/officeart/2005/8/layout/vList2"/>
    <dgm:cxn modelId="{FB30063B-64A2-CB40-BD9F-EC2370B6BC1E}" type="presParOf" srcId="{2856CC60-538C-FC45-A6DC-D2945C954AA9}" destId="{CA188FD6-33AB-F747-9F0E-59C868B1AB74}" srcOrd="2" destOrd="0" presId="urn:microsoft.com/office/officeart/2005/8/layout/vList2"/>
    <dgm:cxn modelId="{86E47602-DC35-AF43-AB7E-623B6EC6895B}" type="presParOf" srcId="{2856CC60-538C-FC45-A6DC-D2945C954AA9}" destId="{D9EB1084-859E-B745-9193-2B38AD453C42}" srcOrd="3" destOrd="0" presId="urn:microsoft.com/office/officeart/2005/8/layout/vList2"/>
    <dgm:cxn modelId="{CDC547D4-5743-C148-B89A-82185EBB3A3C}" type="presParOf" srcId="{2856CC60-538C-FC45-A6DC-D2945C954AA9}" destId="{4E9350F3-7F8B-2845-A350-2E3135D7EB89}" srcOrd="4" destOrd="0" presId="urn:microsoft.com/office/officeart/2005/8/layout/vList2"/>
    <dgm:cxn modelId="{EFFFB244-90A8-7D40-BB04-5B3EB7049BDB}" type="presParOf" srcId="{2856CC60-538C-FC45-A6DC-D2945C954AA9}" destId="{D69C0DB6-83F1-7D45-9471-4AFDFA05D30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DBA6E-B0E9-A744-8971-7F229B36864F}">
      <dsp:nvSpPr>
        <dsp:cNvPr id="0" name=""/>
        <dsp:cNvSpPr/>
      </dsp:nvSpPr>
      <dsp:spPr>
        <a:xfrm>
          <a:off x="3445716" y="2793"/>
          <a:ext cx="1976713" cy="1284863"/>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10% de consultas por urgencias.</a:t>
          </a:r>
        </a:p>
      </dsp:txBody>
      <dsp:txXfrm>
        <a:off x="3508438" y="65515"/>
        <a:ext cx="1851269" cy="1159419"/>
      </dsp:txXfrm>
    </dsp:sp>
    <dsp:sp modelId="{9878B601-7CE1-1249-9DFE-4FCD3F1A4E1E}">
      <dsp:nvSpPr>
        <dsp:cNvPr id="0" name=""/>
        <dsp:cNvSpPr/>
      </dsp:nvSpPr>
      <dsp:spPr>
        <a:xfrm>
          <a:off x="1868960" y="645225"/>
          <a:ext cx="5130225" cy="5130225"/>
        </a:xfrm>
        <a:custGeom>
          <a:avLst/>
          <a:gdLst/>
          <a:ahLst/>
          <a:cxnLst/>
          <a:rect l="0" t="0" r="0" b="0"/>
          <a:pathLst>
            <a:path>
              <a:moveTo>
                <a:pt x="3567024" y="203762"/>
              </a:moveTo>
              <a:arcTo wR="2565112" hR="2565112" stAng="17579480" swAng="1959674"/>
            </a:path>
          </a:pathLst>
        </a:custGeom>
        <a:noFill/>
        <a:ln w="6350" cap="flat" cmpd="sng" algn="ctr">
          <a:solidFill>
            <a:srgbClr val="00AAA7"/>
          </a:solidFill>
          <a:prstDash val="solid"/>
          <a:miter lim="800000"/>
        </a:ln>
        <a:effectLst/>
      </dsp:spPr>
      <dsp:style>
        <a:lnRef idx="1">
          <a:scrgbClr r="0" g="0" b="0"/>
        </a:lnRef>
        <a:fillRef idx="0">
          <a:scrgbClr r="0" g="0" b="0"/>
        </a:fillRef>
        <a:effectRef idx="0">
          <a:scrgbClr r="0" g="0" b="0"/>
        </a:effectRef>
        <a:fontRef idx="minor"/>
      </dsp:style>
    </dsp:sp>
    <dsp:sp modelId="{45B5E631-6D69-6649-8697-E8AD89FD873F}">
      <dsp:nvSpPr>
        <dsp:cNvPr id="0" name=""/>
        <dsp:cNvSpPr/>
      </dsp:nvSpPr>
      <dsp:spPr>
        <a:xfrm>
          <a:off x="5885284" y="1775243"/>
          <a:ext cx="1976713" cy="1284863"/>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10 al 15% son SCA.</a:t>
          </a:r>
        </a:p>
      </dsp:txBody>
      <dsp:txXfrm>
        <a:off x="5948006" y="1837965"/>
        <a:ext cx="1851269" cy="1159419"/>
      </dsp:txXfrm>
    </dsp:sp>
    <dsp:sp modelId="{95A6EFB7-FC6A-A14A-8ABD-1EAC6E38BDFF}">
      <dsp:nvSpPr>
        <dsp:cNvPr id="0" name=""/>
        <dsp:cNvSpPr/>
      </dsp:nvSpPr>
      <dsp:spPr>
        <a:xfrm>
          <a:off x="1868960" y="645225"/>
          <a:ext cx="5130225" cy="5130225"/>
        </a:xfrm>
        <a:custGeom>
          <a:avLst/>
          <a:gdLst/>
          <a:ahLst/>
          <a:cxnLst/>
          <a:rect l="0" t="0" r="0" b="0"/>
          <a:pathLst>
            <a:path>
              <a:moveTo>
                <a:pt x="5126731" y="2431267"/>
              </a:moveTo>
              <a:arcTo wR="2565112" hR="2565112" stAng="21420540" swAng="2194871"/>
            </a:path>
          </a:pathLst>
        </a:custGeom>
        <a:noFill/>
        <a:ln w="6350" cap="flat" cmpd="sng" algn="ctr">
          <a:solidFill>
            <a:srgbClr val="00AAA7"/>
          </a:solidFill>
          <a:prstDash val="solid"/>
          <a:miter lim="800000"/>
        </a:ln>
        <a:effectLst/>
      </dsp:spPr>
      <dsp:style>
        <a:lnRef idx="1">
          <a:scrgbClr r="0" g="0" b="0"/>
        </a:lnRef>
        <a:fillRef idx="0">
          <a:scrgbClr r="0" g="0" b="0"/>
        </a:fillRef>
        <a:effectRef idx="0">
          <a:scrgbClr r="0" g="0" b="0"/>
        </a:effectRef>
        <a:fontRef idx="minor"/>
      </dsp:style>
    </dsp:sp>
    <dsp:sp modelId="{B25A869A-C52B-1944-BD35-C6FCB013E2EF}">
      <dsp:nvSpPr>
        <dsp:cNvPr id="0" name=""/>
        <dsp:cNvSpPr/>
      </dsp:nvSpPr>
      <dsp:spPr>
        <a:xfrm>
          <a:off x="4953452" y="4643126"/>
          <a:ext cx="1976713" cy="1284863"/>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1/3 de los SCA son IAM.</a:t>
          </a:r>
        </a:p>
      </dsp:txBody>
      <dsp:txXfrm>
        <a:off x="5016174" y="4705848"/>
        <a:ext cx="1851269" cy="1159419"/>
      </dsp:txXfrm>
    </dsp:sp>
    <dsp:sp modelId="{45E9901C-8DDF-564B-AECF-556F9E61140C}">
      <dsp:nvSpPr>
        <dsp:cNvPr id="0" name=""/>
        <dsp:cNvSpPr/>
      </dsp:nvSpPr>
      <dsp:spPr>
        <a:xfrm>
          <a:off x="1868960" y="645225"/>
          <a:ext cx="5130225" cy="5130225"/>
        </a:xfrm>
        <a:custGeom>
          <a:avLst/>
          <a:gdLst/>
          <a:ahLst/>
          <a:cxnLst/>
          <a:rect l="0" t="0" r="0" b="0"/>
          <a:pathLst>
            <a:path>
              <a:moveTo>
                <a:pt x="3074315" y="5079176"/>
              </a:moveTo>
              <a:arcTo wR="2565112" hR="2565112" stAng="4713007" swAng="13739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D902D6-A8BD-9C40-B0B5-30464F9C522D}">
      <dsp:nvSpPr>
        <dsp:cNvPr id="0" name=""/>
        <dsp:cNvSpPr/>
      </dsp:nvSpPr>
      <dsp:spPr>
        <a:xfrm>
          <a:off x="1937981" y="4643126"/>
          <a:ext cx="1976713" cy="1284863"/>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12% de los IAM sin factores de riesgo.</a:t>
          </a:r>
        </a:p>
      </dsp:txBody>
      <dsp:txXfrm>
        <a:off x="2000703" y="4705848"/>
        <a:ext cx="1851269" cy="1159419"/>
      </dsp:txXfrm>
    </dsp:sp>
    <dsp:sp modelId="{49B270B1-9E9A-7749-97F4-2E37A4AB81C1}">
      <dsp:nvSpPr>
        <dsp:cNvPr id="0" name=""/>
        <dsp:cNvSpPr/>
      </dsp:nvSpPr>
      <dsp:spPr>
        <a:xfrm>
          <a:off x="1868960" y="645225"/>
          <a:ext cx="5130225" cy="5130225"/>
        </a:xfrm>
        <a:custGeom>
          <a:avLst/>
          <a:gdLst/>
          <a:ahLst/>
          <a:cxnLst/>
          <a:rect l="0" t="0" r="0" b="0"/>
          <a:pathLst>
            <a:path>
              <a:moveTo>
                <a:pt x="428332" y="3984258"/>
              </a:moveTo>
              <a:arcTo wR="2565112" hR="2565112" stAng="8784589" swAng="2194871"/>
            </a:path>
          </a:pathLst>
        </a:custGeom>
        <a:noFill/>
        <a:ln w="6350" cap="flat" cmpd="sng" algn="ctr">
          <a:solidFill>
            <a:srgbClr val="00AAA7"/>
          </a:solidFill>
          <a:prstDash val="solid"/>
          <a:miter lim="800000"/>
        </a:ln>
        <a:effectLst/>
      </dsp:spPr>
      <dsp:style>
        <a:lnRef idx="1">
          <a:scrgbClr r="0" g="0" b="0"/>
        </a:lnRef>
        <a:fillRef idx="0">
          <a:scrgbClr r="0" g="0" b="0"/>
        </a:fillRef>
        <a:effectRef idx="0">
          <a:scrgbClr r="0" g="0" b="0"/>
        </a:effectRef>
        <a:fontRef idx="minor"/>
      </dsp:style>
    </dsp:sp>
    <dsp:sp modelId="{B0C9C3A1-33E1-994E-806E-F59061C3311A}">
      <dsp:nvSpPr>
        <dsp:cNvPr id="0" name=""/>
        <dsp:cNvSpPr/>
      </dsp:nvSpPr>
      <dsp:spPr>
        <a:xfrm>
          <a:off x="1006149" y="1775243"/>
          <a:ext cx="1976713" cy="1284863"/>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Hasta 2% IAM dados de alta.</a:t>
          </a:r>
        </a:p>
      </dsp:txBody>
      <dsp:txXfrm>
        <a:off x="1068871" y="1837965"/>
        <a:ext cx="1851269" cy="1159419"/>
      </dsp:txXfrm>
    </dsp:sp>
    <dsp:sp modelId="{5DE4BD02-6C99-7A49-89AA-73D4D79AAF86}">
      <dsp:nvSpPr>
        <dsp:cNvPr id="0" name=""/>
        <dsp:cNvSpPr/>
      </dsp:nvSpPr>
      <dsp:spPr>
        <a:xfrm>
          <a:off x="1868960" y="645225"/>
          <a:ext cx="5130225" cy="5130225"/>
        </a:xfrm>
        <a:custGeom>
          <a:avLst/>
          <a:gdLst/>
          <a:ahLst/>
          <a:cxnLst/>
          <a:rect l="0" t="0" r="0" b="0"/>
          <a:pathLst>
            <a:path>
              <a:moveTo>
                <a:pt x="447274" y="1117851"/>
              </a:moveTo>
              <a:arcTo wR="2565112" hR="2565112" stAng="12860846" swAng="1959674"/>
            </a:path>
          </a:pathLst>
        </a:custGeom>
        <a:noFill/>
        <a:ln w="6350" cap="flat" cmpd="sng" algn="ctr">
          <a:solidFill>
            <a:srgbClr val="00AAA7"/>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FFE60-7CF8-F742-B1F1-91147B851F35}">
      <dsp:nvSpPr>
        <dsp:cNvPr id="0" name=""/>
        <dsp:cNvSpPr/>
      </dsp:nvSpPr>
      <dsp:spPr>
        <a:xfrm>
          <a:off x="0" y="39139"/>
          <a:ext cx="6491292" cy="50544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Posterior a PCI de rutina :</a:t>
          </a:r>
        </a:p>
      </dsp:txBody>
      <dsp:txXfrm>
        <a:off x="24674" y="63813"/>
        <a:ext cx="6441944" cy="456092"/>
      </dsp:txXfrm>
    </dsp:sp>
    <dsp:sp modelId="{9C106255-DBA1-2C4D-A185-5AF23705DA96}">
      <dsp:nvSpPr>
        <dsp:cNvPr id="0" name=""/>
        <dsp:cNvSpPr/>
      </dsp:nvSpPr>
      <dsp:spPr>
        <a:xfrm>
          <a:off x="0" y="544579"/>
          <a:ext cx="6491292" cy="122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9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Primeras 24 horas.</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Para evaluar función biventricular y valvular.</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Excluir complicaciones y trombos intracavitario.</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Cardio RM como segunda opción.</a:t>
          </a:r>
        </a:p>
      </dsp:txBody>
      <dsp:txXfrm>
        <a:off x="0" y="544579"/>
        <a:ext cx="6491292" cy="1229579"/>
      </dsp:txXfrm>
    </dsp:sp>
    <dsp:sp modelId="{6C91EF1A-A638-2A43-A1A1-E3379092DA67}">
      <dsp:nvSpPr>
        <dsp:cNvPr id="0" name=""/>
        <dsp:cNvSpPr/>
      </dsp:nvSpPr>
      <dsp:spPr>
        <a:xfrm>
          <a:off x="0" y="1774159"/>
          <a:ext cx="6491292" cy="505440"/>
        </a:xfrm>
        <a:prstGeom prst="round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a:latin typeface="Montserrat" pitchFamily="2" charset="77"/>
            </a:rPr>
            <a:t>Emergente: </a:t>
          </a:r>
        </a:p>
      </dsp:txBody>
      <dsp:txXfrm>
        <a:off x="24674" y="1798833"/>
        <a:ext cx="6441944" cy="456092"/>
      </dsp:txXfrm>
    </dsp:sp>
    <dsp:sp modelId="{DDB0C404-D9BC-DE44-828D-64C7EE3D258D}">
      <dsp:nvSpPr>
        <dsp:cNvPr id="0" name=""/>
        <dsp:cNvSpPr/>
      </dsp:nvSpPr>
      <dsp:spPr>
        <a:xfrm>
          <a:off x="0" y="2279599"/>
          <a:ext cx="6491292"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9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Paro cardíaco, shock cardiogénico, inestabilidad hemodinámica.</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Sospecha de complicaciones mecánicas.</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Diagnóstico incierto.</a:t>
          </a:r>
        </a:p>
      </dsp:txBody>
      <dsp:txXfrm>
        <a:off x="0" y="2279599"/>
        <a:ext cx="6491292" cy="1173689"/>
      </dsp:txXfrm>
    </dsp:sp>
    <dsp:sp modelId="{657D7514-D219-2340-B1E2-AFFFFBBE5342}">
      <dsp:nvSpPr>
        <dsp:cNvPr id="0" name=""/>
        <dsp:cNvSpPr/>
      </dsp:nvSpPr>
      <dsp:spPr>
        <a:xfrm>
          <a:off x="0" y="3453288"/>
          <a:ext cx="6491292" cy="50544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Montserrat" pitchFamily="2" charset="77"/>
            </a:rPr>
            <a:t>Reevaluación 6 -12 semanas después :</a:t>
          </a:r>
        </a:p>
      </dsp:txBody>
      <dsp:txXfrm>
        <a:off x="24674" y="3477962"/>
        <a:ext cx="6441944" cy="456092"/>
      </dsp:txXfrm>
    </dsp:sp>
    <dsp:sp modelId="{32C28FEF-0694-F740-9368-0D0A49E17CD3}">
      <dsp:nvSpPr>
        <dsp:cNvPr id="0" name=""/>
        <dsp:cNvSpPr/>
      </dsp:nvSpPr>
      <dsp:spPr>
        <a:xfrm>
          <a:off x="0" y="3958728"/>
          <a:ext cx="6491292" cy="6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9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Si al inicio FEVI &lt;40%.</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itchFamily="2" charset="77"/>
            </a:rPr>
            <a:t>Necesidad potencial de implantación de CDI.</a:t>
          </a:r>
        </a:p>
      </dsp:txBody>
      <dsp:txXfrm>
        <a:off x="0" y="3958728"/>
        <a:ext cx="6491292" cy="6147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FE357-64E1-9B4C-8A93-560A774CC6C8}">
      <dsp:nvSpPr>
        <dsp:cNvPr id="0" name=""/>
        <dsp:cNvSpPr/>
      </dsp:nvSpPr>
      <dsp:spPr>
        <a:xfrm>
          <a:off x="0" y="157748"/>
          <a:ext cx="4915857" cy="776624"/>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a:latin typeface="Montserrat" pitchFamily="2" charset="77"/>
            </a:rPr>
            <a:t>Indicados en: </a:t>
          </a:r>
        </a:p>
      </dsp:txBody>
      <dsp:txXfrm>
        <a:off x="37912" y="195660"/>
        <a:ext cx="4840033" cy="700800"/>
      </dsp:txXfrm>
    </dsp:sp>
    <dsp:sp modelId="{675BFBBD-CA6F-C94E-900C-A2C7673793E2}">
      <dsp:nvSpPr>
        <dsp:cNvPr id="0" name=""/>
        <dsp:cNvSpPr/>
      </dsp:nvSpPr>
      <dsp:spPr>
        <a:xfrm>
          <a:off x="0" y="934372"/>
          <a:ext cx="4915857" cy="1252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7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a:solidFill>
                <a:srgbClr val="152B48"/>
              </a:solidFill>
              <a:latin typeface="Montserrat" pitchFamily="2" charset="77"/>
            </a:rPr>
            <a:t>Falla cardíaca o disfunción ventricular (FEVI &lt;40%).</a:t>
          </a:r>
        </a:p>
        <a:p>
          <a:pPr marL="171450" lvl="1" indent="-171450" algn="l" defTabSz="755650">
            <a:lnSpc>
              <a:spcPct val="90000"/>
            </a:lnSpc>
            <a:spcBef>
              <a:spcPct val="0"/>
            </a:spcBef>
            <a:spcAft>
              <a:spcPct val="20000"/>
            </a:spcAft>
            <a:buChar char="•"/>
          </a:pPr>
          <a:r>
            <a:rPr lang="es-CO" sz="1700" kern="1200" dirty="0">
              <a:solidFill>
                <a:srgbClr val="152B48"/>
              </a:solidFill>
              <a:latin typeface="Montserrat" pitchFamily="2" charset="77"/>
            </a:rPr>
            <a:t>HTA.</a:t>
          </a:r>
        </a:p>
        <a:p>
          <a:pPr marL="171450" lvl="1" indent="-171450" algn="l" defTabSz="755650">
            <a:lnSpc>
              <a:spcPct val="90000"/>
            </a:lnSpc>
            <a:spcBef>
              <a:spcPct val="0"/>
            </a:spcBef>
            <a:spcAft>
              <a:spcPct val="20000"/>
            </a:spcAft>
            <a:buChar char="•"/>
          </a:pPr>
          <a:r>
            <a:rPr lang="es-CO" sz="1700" kern="1200" dirty="0">
              <a:solidFill>
                <a:srgbClr val="152B48"/>
              </a:solidFill>
              <a:latin typeface="Montserrat" pitchFamily="2" charset="77"/>
            </a:rPr>
            <a:t>Diabetes.</a:t>
          </a:r>
        </a:p>
      </dsp:txBody>
      <dsp:txXfrm>
        <a:off x="0" y="934372"/>
        <a:ext cx="4915857" cy="1252350"/>
      </dsp:txXfrm>
    </dsp:sp>
    <dsp:sp modelId="{B3F938DA-3893-6840-9847-BCF1698CA3EB}">
      <dsp:nvSpPr>
        <dsp:cNvPr id="0" name=""/>
        <dsp:cNvSpPr/>
      </dsp:nvSpPr>
      <dsp:spPr>
        <a:xfrm>
          <a:off x="0" y="2229152"/>
          <a:ext cx="4915857" cy="1339284"/>
        </a:xfrm>
        <a:prstGeom prst="round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kern="1200" dirty="0">
              <a:latin typeface="Montserrat" pitchFamily="2" charset="77"/>
            </a:rPr>
            <a:t>Considerarse administrar IECA a todos los pacientes siempre que no haya contraindicaciones.</a:t>
          </a:r>
        </a:p>
      </dsp:txBody>
      <dsp:txXfrm>
        <a:off x="65378" y="2294530"/>
        <a:ext cx="4785101" cy="12085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8DCAF-D8BF-8E44-AC2B-FD81D1B7E0B0}">
      <dsp:nvSpPr>
        <dsp:cNvPr id="0" name=""/>
        <dsp:cNvSpPr/>
      </dsp:nvSpPr>
      <dsp:spPr>
        <a:xfrm>
          <a:off x="0" y="123898"/>
          <a:ext cx="5801836" cy="62244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itchFamily="2" charset="77"/>
            </a:rPr>
            <a:t>Reducción de muerte cardiovascular, infarto no fatal, revascularización coronaria.</a:t>
          </a:r>
        </a:p>
      </dsp:txBody>
      <dsp:txXfrm>
        <a:off x="30385" y="154283"/>
        <a:ext cx="5741066" cy="561670"/>
      </dsp:txXfrm>
    </dsp:sp>
    <dsp:sp modelId="{A1B2E0C2-0554-1946-9A15-FCCC1598C4F5}">
      <dsp:nvSpPr>
        <dsp:cNvPr id="0" name=""/>
        <dsp:cNvSpPr/>
      </dsp:nvSpPr>
      <dsp:spPr>
        <a:xfrm>
          <a:off x="0" y="786658"/>
          <a:ext cx="5801836" cy="622440"/>
        </a:xfrm>
        <a:prstGeom prst="round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itchFamily="2" charset="77"/>
            </a:rPr>
            <a:t>Todos los pacientes, sin importar niveles de colesterol.</a:t>
          </a:r>
        </a:p>
      </dsp:txBody>
      <dsp:txXfrm>
        <a:off x="30385" y="817043"/>
        <a:ext cx="5741066" cy="561670"/>
      </dsp:txXfrm>
    </dsp:sp>
    <dsp:sp modelId="{F6FB0A67-87EF-1C47-BA0E-4AFA6C49FBAE}">
      <dsp:nvSpPr>
        <dsp:cNvPr id="0" name=""/>
        <dsp:cNvSpPr/>
      </dsp:nvSpPr>
      <dsp:spPr>
        <a:xfrm>
          <a:off x="0" y="1449418"/>
          <a:ext cx="5801836" cy="62244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itchFamily="2" charset="77"/>
            </a:rPr>
            <a:t>Alta intensidad:</a:t>
          </a:r>
        </a:p>
      </dsp:txBody>
      <dsp:txXfrm>
        <a:off x="30385" y="1479803"/>
        <a:ext cx="5741066" cy="561670"/>
      </dsp:txXfrm>
    </dsp:sp>
    <dsp:sp modelId="{C2A1E625-A8D1-5B49-A84C-C5DA5080CD45}">
      <dsp:nvSpPr>
        <dsp:cNvPr id="0" name=""/>
        <dsp:cNvSpPr/>
      </dsp:nvSpPr>
      <dsp:spPr>
        <a:xfrm>
          <a:off x="0" y="2071858"/>
          <a:ext cx="5801836" cy="38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208" tIns="17780" rIns="99568" bIns="17780" numCol="1" spcCol="1270" anchor="t" anchorCtr="0">
          <a:noAutofit/>
        </a:bodyPr>
        <a:lstStyle/>
        <a:p>
          <a:pPr marL="57150" lvl="1" indent="-57150" algn="l" defTabSz="488950">
            <a:lnSpc>
              <a:spcPct val="90000"/>
            </a:lnSpc>
            <a:spcBef>
              <a:spcPct val="0"/>
            </a:spcBef>
            <a:spcAft>
              <a:spcPct val="20000"/>
            </a:spcAft>
            <a:buChar char="•"/>
          </a:pPr>
          <a:r>
            <a:rPr lang="es-CO" sz="1100" kern="1200" dirty="0">
              <a:solidFill>
                <a:srgbClr val="152B48"/>
              </a:solidFill>
              <a:latin typeface="Montserrat" pitchFamily="2" charset="77"/>
            </a:rPr>
            <a:t>Excepto ancianos, disfunción hepática o renal, efectos secundarios, interacciones medicamentosas.</a:t>
          </a:r>
        </a:p>
      </dsp:txBody>
      <dsp:txXfrm>
        <a:off x="0" y="2071858"/>
        <a:ext cx="5801836" cy="383985"/>
      </dsp:txXfrm>
    </dsp:sp>
    <dsp:sp modelId="{75385D75-137E-A14B-A345-6B91331D5331}">
      <dsp:nvSpPr>
        <dsp:cNvPr id="0" name=""/>
        <dsp:cNvSpPr/>
      </dsp:nvSpPr>
      <dsp:spPr>
        <a:xfrm>
          <a:off x="0" y="2455843"/>
          <a:ext cx="5801836" cy="622440"/>
        </a:xfrm>
        <a:prstGeom prst="round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itchFamily="2" charset="77"/>
            </a:rPr>
            <a:t>Meta </a:t>
          </a:r>
          <a:r>
            <a:rPr lang="es-CO" sz="1400" kern="1200" dirty="0">
              <a:latin typeface="Montserrat" pitchFamily="2" charset="77"/>
              <a:sym typeface="Wingdings" pitchFamily="2" charset="2"/>
            </a:rPr>
            <a:t></a:t>
          </a:r>
          <a:r>
            <a:rPr lang="es-CO" sz="1400" kern="1200" dirty="0">
              <a:latin typeface="Montserrat" pitchFamily="2" charset="77"/>
            </a:rPr>
            <a:t> &lt;70 o al menos reducción del 50% del basal.</a:t>
          </a:r>
        </a:p>
      </dsp:txBody>
      <dsp:txXfrm>
        <a:off x="30385" y="2486228"/>
        <a:ext cx="5741066" cy="561670"/>
      </dsp:txXfrm>
    </dsp:sp>
    <dsp:sp modelId="{E5C817B3-0D7B-A740-8410-A3DB22BF986A}">
      <dsp:nvSpPr>
        <dsp:cNvPr id="0" name=""/>
        <dsp:cNvSpPr/>
      </dsp:nvSpPr>
      <dsp:spPr>
        <a:xfrm>
          <a:off x="0" y="3118603"/>
          <a:ext cx="5801836" cy="62244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itchFamily="2" charset="77"/>
            </a:rPr>
            <a:t>Perfil lipídico al ingreso y a las 4-6 semanas.</a:t>
          </a:r>
        </a:p>
      </dsp:txBody>
      <dsp:txXfrm>
        <a:off x="30385" y="3148988"/>
        <a:ext cx="5741066" cy="5616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FB561-6787-684E-A0C3-6AD6D9996D11}">
      <dsp:nvSpPr>
        <dsp:cNvPr id="0" name=""/>
        <dsp:cNvSpPr/>
      </dsp:nvSpPr>
      <dsp:spPr>
        <a:xfrm>
          <a:off x="0" y="3823"/>
          <a:ext cx="6204668" cy="837148"/>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i="0" kern="1200" dirty="0">
              <a:latin typeface="Montserrat" pitchFamily="2" charset="77"/>
            </a:rPr>
            <a:t>Pacientes que no alcanzaron metas a pesar de estatinas en máxima dosis tolerada</a:t>
          </a:r>
        </a:p>
      </dsp:txBody>
      <dsp:txXfrm>
        <a:off x="40866" y="44689"/>
        <a:ext cx="6122936" cy="755416"/>
      </dsp:txXfrm>
    </dsp:sp>
    <dsp:sp modelId="{607DDF0E-DE95-EF49-B883-F1D041C359C0}">
      <dsp:nvSpPr>
        <dsp:cNvPr id="0" name=""/>
        <dsp:cNvSpPr/>
      </dsp:nvSpPr>
      <dsp:spPr>
        <a:xfrm>
          <a:off x="0" y="854528"/>
          <a:ext cx="6204668" cy="837148"/>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b="1" u="sng" kern="1200" dirty="0">
              <a:latin typeface="Montserrat" pitchFamily="2" charset="77"/>
            </a:rPr>
            <a:t>Ezetimibe:</a:t>
          </a:r>
          <a:endParaRPr lang="es-CO" sz="2000" b="1" kern="1200" dirty="0">
            <a:latin typeface="Montserrat" pitchFamily="2" charset="77"/>
          </a:endParaRPr>
        </a:p>
      </dsp:txBody>
      <dsp:txXfrm>
        <a:off x="40866" y="895394"/>
        <a:ext cx="6122936" cy="755416"/>
      </dsp:txXfrm>
    </dsp:sp>
    <dsp:sp modelId="{AC27B759-3F78-AB4F-8DC5-03CCED6C28FF}">
      <dsp:nvSpPr>
        <dsp:cNvPr id="0" name=""/>
        <dsp:cNvSpPr/>
      </dsp:nvSpPr>
      <dsp:spPr>
        <a:xfrm>
          <a:off x="0" y="1691677"/>
          <a:ext cx="6204668" cy="72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9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O" sz="2000" kern="1200" dirty="0">
              <a:solidFill>
                <a:srgbClr val="152B48"/>
              </a:solidFill>
              <a:latin typeface="Montserrat" pitchFamily="2" charset="77"/>
            </a:rPr>
            <a:t>Efecto sinérgico con estatinas.</a:t>
          </a:r>
        </a:p>
        <a:p>
          <a:pPr marL="228600" lvl="1" indent="-228600" algn="l" defTabSz="889000">
            <a:lnSpc>
              <a:spcPct val="90000"/>
            </a:lnSpc>
            <a:spcBef>
              <a:spcPct val="0"/>
            </a:spcBef>
            <a:spcAft>
              <a:spcPct val="20000"/>
            </a:spcAft>
            <a:buChar char="•"/>
          </a:pPr>
          <a:r>
            <a:rPr lang="es-CO" sz="2000" kern="1200" dirty="0">
              <a:solidFill>
                <a:srgbClr val="152B48"/>
              </a:solidFill>
              <a:latin typeface="Montserrat" pitchFamily="2" charset="77"/>
            </a:rPr>
            <a:t>Intolerancia a estatinas.</a:t>
          </a:r>
        </a:p>
      </dsp:txBody>
      <dsp:txXfrm>
        <a:off x="0" y="1691677"/>
        <a:ext cx="6204668" cy="721066"/>
      </dsp:txXfrm>
    </dsp:sp>
    <dsp:sp modelId="{FDE8D454-F661-F840-897C-8A3F600992E7}">
      <dsp:nvSpPr>
        <dsp:cNvPr id="0" name=""/>
        <dsp:cNvSpPr/>
      </dsp:nvSpPr>
      <dsp:spPr>
        <a:xfrm>
          <a:off x="0" y="2412743"/>
          <a:ext cx="6204668" cy="837148"/>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b="1" u="sng" kern="1200" dirty="0">
              <a:latin typeface="Montserrat" pitchFamily="2" charset="77"/>
            </a:rPr>
            <a:t>Inhibidores de PCSK9</a:t>
          </a:r>
          <a:r>
            <a:rPr lang="es-CO" sz="2000" u="sng" kern="1200" dirty="0">
              <a:latin typeface="Montserrat" pitchFamily="2" charset="77"/>
            </a:rPr>
            <a:t>:</a:t>
          </a:r>
          <a:endParaRPr lang="es-CO" sz="2000" kern="1200" dirty="0">
            <a:latin typeface="Montserrat" pitchFamily="2" charset="77"/>
          </a:endParaRPr>
        </a:p>
      </dsp:txBody>
      <dsp:txXfrm>
        <a:off x="40866" y="2453609"/>
        <a:ext cx="6122936" cy="755416"/>
      </dsp:txXfrm>
    </dsp:sp>
    <dsp:sp modelId="{13B8C1FE-768D-A94E-8B92-153772E3658A}">
      <dsp:nvSpPr>
        <dsp:cNvPr id="0" name=""/>
        <dsp:cNvSpPr/>
      </dsp:nvSpPr>
      <dsp:spPr>
        <a:xfrm>
          <a:off x="0" y="3249892"/>
          <a:ext cx="6204668" cy="159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9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O" sz="2000" kern="1200" dirty="0">
              <a:solidFill>
                <a:srgbClr val="152B48"/>
              </a:solidFill>
              <a:latin typeface="Montserrat" pitchFamily="2" charset="77"/>
            </a:rPr>
            <a:t>Disminución de LDL hasta 60%.</a:t>
          </a:r>
        </a:p>
        <a:p>
          <a:pPr marL="228600" lvl="1" indent="-228600" algn="l" defTabSz="889000">
            <a:lnSpc>
              <a:spcPct val="90000"/>
            </a:lnSpc>
            <a:spcBef>
              <a:spcPct val="0"/>
            </a:spcBef>
            <a:spcAft>
              <a:spcPct val="20000"/>
            </a:spcAft>
            <a:buChar char="•"/>
          </a:pPr>
          <a:r>
            <a:rPr lang="es-CO" sz="2000" kern="1200" dirty="0">
              <a:solidFill>
                <a:srgbClr val="152B48"/>
              </a:solidFill>
              <a:latin typeface="Montserrat" pitchFamily="2" charset="77"/>
            </a:rPr>
            <a:t>Reducción del riesgo absoluto 1.5%: muerte cardiovascular, infarto, ACV, hospialización por angina inestable, revascularización coronaria.</a:t>
          </a:r>
        </a:p>
      </dsp:txBody>
      <dsp:txXfrm>
        <a:off x="0" y="3249892"/>
        <a:ext cx="6204668" cy="15980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99C1-39FA-474C-A8A5-2E6824D7A515}">
      <dsp:nvSpPr>
        <dsp:cNvPr id="0" name=""/>
        <dsp:cNvSpPr/>
      </dsp:nvSpPr>
      <dsp:spPr>
        <a:xfrm>
          <a:off x="-5788754" y="-885991"/>
          <a:ext cx="6891699" cy="6891699"/>
        </a:xfrm>
        <a:prstGeom prst="blockArc">
          <a:avLst>
            <a:gd name="adj1" fmla="val 18900000"/>
            <a:gd name="adj2" fmla="val 2700000"/>
            <a:gd name="adj3" fmla="val 313"/>
          </a:avLst>
        </a:prstGeom>
        <a:noFill/>
        <a:ln w="12700" cap="flat" cmpd="sng" algn="ctr">
          <a:solidFill>
            <a:srgbClr val="00AAA7"/>
          </a:solidFill>
          <a:prstDash val="solid"/>
          <a:miter lim="800000"/>
        </a:ln>
        <a:effectLst/>
      </dsp:spPr>
      <dsp:style>
        <a:lnRef idx="2">
          <a:scrgbClr r="0" g="0" b="0"/>
        </a:lnRef>
        <a:fillRef idx="0">
          <a:scrgbClr r="0" g="0" b="0"/>
        </a:fillRef>
        <a:effectRef idx="0">
          <a:scrgbClr r="0" g="0" b="0"/>
        </a:effectRef>
        <a:fontRef idx="minor"/>
      </dsp:style>
    </dsp:sp>
    <dsp:sp modelId="{A54B90CA-2286-B94C-827D-1934EAC35FBE}">
      <dsp:nvSpPr>
        <dsp:cNvPr id="0" name=""/>
        <dsp:cNvSpPr/>
      </dsp:nvSpPr>
      <dsp:spPr>
        <a:xfrm>
          <a:off x="577319" y="393603"/>
          <a:ext cx="6286051" cy="787617"/>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Montserrat" pitchFamily="2" charset="77"/>
            </a:rPr>
            <a:t>La enfermedad coronaria (SCA) sigue siendo la primera causa de mortalidad a nivel mundial.</a:t>
          </a:r>
        </a:p>
      </dsp:txBody>
      <dsp:txXfrm>
        <a:off x="577319" y="393603"/>
        <a:ext cx="6286051" cy="787617"/>
      </dsp:txXfrm>
    </dsp:sp>
    <dsp:sp modelId="{5BBC8976-FB82-2440-AFA7-3C6A8EE33D6A}">
      <dsp:nvSpPr>
        <dsp:cNvPr id="0" name=""/>
        <dsp:cNvSpPr/>
      </dsp:nvSpPr>
      <dsp:spPr>
        <a:xfrm>
          <a:off x="85058" y="295151"/>
          <a:ext cx="984521" cy="984521"/>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 modelId="{6C331B35-1F54-9C47-BF51-AD82D9F590CF}">
      <dsp:nvSpPr>
        <dsp:cNvPr id="0" name=""/>
        <dsp:cNvSpPr/>
      </dsp:nvSpPr>
      <dsp:spPr>
        <a:xfrm>
          <a:off x="1028878" y="1575234"/>
          <a:ext cx="5834492" cy="787617"/>
        </a:xfrm>
        <a:prstGeom prst="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a:latin typeface="Montserrat" pitchFamily="2" charset="77"/>
            </a:rPr>
            <a:t>El IAMCST es la que representa mayor mortalidad.</a:t>
          </a:r>
        </a:p>
      </dsp:txBody>
      <dsp:txXfrm>
        <a:off x="1028878" y="1575234"/>
        <a:ext cx="5834492" cy="787617"/>
      </dsp:txXfrm>
    </dsp:sp>
    <dsp:sp modelId="{6FC7C811-82AF-BB40-B2D6-383537A3EFB4}">
      <dsp:nvSpPr>
        <dsp:cNvPr id="0" name=""/>
        <dsp:cNvSpPr/>
      </dsp:nvSpPr>
      <dsp:spPr>
        <a:xfrm>
          <a:off x="536617" y="1476782"/>
          <a:ext cx="984521" cy="984521"/>
        </a:xfrm>
        <a:prstGeom prst="ellipse">
          <a:avLst/>
        </a:prstGeom>
        <a:solidFill>
          <a:schemeClr val="lt1">
            <a:hueOff val="0"/>
            <a:satOff val="0"/>
            <a:lumOff val="0"/>
            <a:alphaOff val="0"/>
          </a:schemeClr>
        </a:solidFill>
        <a:ln w="12700" cap="flat" cmpd="sng" algn="ctr">
          <a:solidFill>
            <a:srgbClr val="152B48"/>
          </a:solidFill>
          <a:prstDash val="solid"/>
          <a:miter lim="800000"/>
        </a:ln>
        <a:effectLst/>
      </dsp:spPr>
      <dsp:style>
        <a:lnRef idx="2">
          <a:scrgbClr r="0" g="0" b="0"/>
        </a:lnRef>
        <a:fillRef idx="1">
          <a:scrgbClr r="0" g="0" b="0"/>
        </a:fillRef>
        <a:effectRef idx="0">
          <a:scrgbClr r="0" g="0" b="0"/>
        </a:effectRef>
        <a:fontRef idx="minor"/>
      </dsp:style>
    </dsp:sp>
    <dsp:sp modelId="{82D8A7AC-3011-6245-A556-82F249B58AF7}">
      <dsp:nvSpPr>
        <dsp:cNvPr id="0" name=""/>
        <dsp:cNvSpPr/>
      </dsp:nvSpPr>
      <dsp:spPr>
        <a:xfrm>
          <a:off x="1028878" y="2756865"/>
          <a:ext cx="5834492" cy="787617"/>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Montserrat" pitchFamily="2" charset="77"/>
            </a:rPr>
            <a:t>Es y será patología de presentación y manejo en todos los niveles de atención.</a:t>
          </a:r>
        </a:p>
      </dsp:txBody>
      <dsp:txXfrm>
        <a:off x="1028878" y="2756865"/>
        <a:ext cx="5834492" cy="787617"/>
      </dsp:txXfrm>
    </dsp:sp>
    <dsp:sp modelId="{720AAD08-D4A3-1047-9060-BC0C5673F584}">
      <dsp:nvSpPr>
        <dsp:cNvPr id="0" name=""/>
        <dsp:cNvSpPr/>
      </dsp:nvSpPr>
      <dsp:spPr>
        <a:xfrm>
          <a:off x="536617" y="2658413"/>
          <a:ext cx="984521" cy="984521"/>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 modelId="{D4031E46-6A5A-E747-BE97-E6109BE2ABD6}">
      <dsp:nvSpPr>
        <dsp:cNvPr id="0" name=""/>
        <dsp:cNvSpPr/>
      </dsp:nvSpPr>
      <dsp:spPr>
        <a:xfrm>
          <a:off x="577319" y="3938495"/>
          <a:ext cx="6286051" cy="787617"/>
        </a:xfrm>
        <a:prstGeom prst="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a:latin typeface="Montserrat" pitchFamily="2" charset="77"/>
            </a:rPr>
            <a:t>El manejo oportuno es fundamental no solo para disminuir mortalidad, sino para disminuir complicaciones y secuelas de falla cardíaca.</a:t>
          </a:r>
        </a:p>
      </dsp:txBody>
      <dsp:txXfrm>
        <a:off x="577319" y="3938495"/>
        <a:ext cx="6286051" cy="787617"/>
      </dsp:txXfrm>
    </dsp:sp>
    <dsp:sp modelId="{F165AF4E-EAEC-5C4A-98DD-9F360D2C87DF}">
      <dsp:nvSpPr>
        <dsp:cNvPr id="0" name=""/>
        <dsp:cNvSpPr/>
      </dsp:nvSpPr>
      <dsp:spPr>
        <a:xfrm>
          <a:off x="85058" y="3840043"/>
          <a:ext cx="984521" cy="984521"/>
        </a:xfrm>
        <a:prstGeom prst="ellipse">
          <a:avLst/>
        </a:prstGeom>
        <a:solidFill>
          <a:schemeClr val="lt1">
            <a:hueOff val="0"/>
            <a:satOff val="0"/>
            <a:lumOff val="0"/>
            <a:alphaOff val="0"/>
          </a:schemeClr>
        </a:solidFill>
        <a:ln w="12700" cap="flat" cmpd="sng" algn="ctr">
          <a:solidFill>
            <a:srgbClr val="152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4ECF0-2255-E84E-9E0C-2D1D707BAADA}">
      <dsp:nvSpPr>
        <dsp:cNvPr id="0" name=""/>
        <dsp:cNvSpPr/>
      </dsp:nvSpPr>
      <dsp:spPr>
        <a:xfrm>
          <a:off x="3543859" y="3842"/>
          <a:ext cx="1931012" cy="1255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itchFamily="2" charset="77"/>
            </a:rPr>
            <a:t>Enfermedad coronaria </a:t>
          </a:r>
          <a:r>
            <a:rPr lang="es-ES_tradnl" sz="1400" kern="1200" dirty="0">
              <a:latin typeface="Montserrat" pitchFamily="2" charset="77"/>
            </a:rPr>
            <a:t>20% de todas las muertes en Europa</a:t>
          </a:r>
          <a:endParaRPr lang="es-ES" sz="1400" kern="1200" dirty="0">
            <a:latin typeface="Montserrat" pitchFamily="2" charset="77"/>
          </a:endParaRPr>
        </a:p>
      </dsp:txBody>
      <dsp:txXfrm>
        <a:off x="3605131" y="65114"/>
        <a:ext cx="1808468" cy="1132614"/>
      </dsp:txXfrm>
    </dsp:sp>
    <dsp:sp modelId="{9D266954-554D-7946-A57F-7965259D1E21}">
      <dsp:nvSpPr>
        <dsp:cNvPr id="0" name=""/>
        <dsp:cNvSpPr/>
      </dsp:nvSpPr>
      <dsp:spPr>
        <a:xfrm>
          <a:off x="2001494" y="631421"/>
          <a:ext cx="5015742" cy="5015742"/>
        </a:xfrm>
        <a:custGeom>
          <a:avLst/>
          <a:gdLst/>
          <a:ahLst/>
          <a:cxnLst/>
          <a:rect l="0" t="0" r="0" b="0"/>
          <a:pathLst>
            <a:path>
              <a:moveTo>
                <a:pt x="3486645" y="198884"/>
              </a:moveTo>
              <a:arcTo wR="2507871" hR="2507871" stAng="17578318" swAng="19616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8B966D-B978-984C-82CC-25A80EF993CE}">
      <dsp:nvSpPr>
        <dsp:cNvPr id="0" name=""/>
        <dsp:cNvSpPr/>
      </dsp:nvSpPr>
      <dsp:spPr>
        <a:xfrm>
          <a:off x="5928986" y="1736739"/>
          <a:ext cx="1931012" cy="1255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itchFamily="2" charset="77"/>
            </a:rPr>
            <a:t>Solo en 2016 más de 1,1 millones de síndrome coronario</a:t>
          </a:r>
        </a:p>
      </dsp:txBody>
      <dsp:txXfrm>
        <a:off x="5990258" y="1798011"/>
        <a:ext cx="1808468" cy="1132614"/>
      </dsp:txXfrm>
    </dsp:sp>
    <dsp:sp modelId="{8402B7E7-88DD-BF4C-9788-5586EA83CBA0}">
      <dsp:nvSpPr>
        <dsp:cNvPr id="0" name=""/>
        <dsp:cNvSpPr/>
      </dsp:nvSpPr>
      <dsp:spPr>
        <a:xfrm>
          <a:off x="2001494" y="631421"/>
          <a:ext cx="5015742" cy="5015742"/>
        </a:xfrm>
        <a:custGeom>
          <a:avLst/>
          <a:gdLst/>
          <a:ahLst/>
          <a:cxnLst/>
          <a:rect l="0" t="0" r="0" b="0"/>
          <a:pathLst>
            <a:path>
              <a:moveTo>
                <a:pt x="5012300" y="2376507"/>
              </a:moveTo>
              <a:arcTo wR="2507871" hR="2507871" stAng="21419846" swAng="21964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57ABD8-F9AC-F546-9620-A269433961BD}">
      <dsp:nvSpPr>
        <dsp:cNvPr id="0" name=""/>
        <dsp:cNvSpPr/>
      </dsp:nvSpPr>
      <dsp:spPr>
        <a:xfrm>
          <a:off x="5017949" y="4540624"/>
          <a:ext cx="1931012" cy="1255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itchFamily="2" charset="77"/>
            </a:rPr>
            <a:t>IAMST antes mas frecuente, ahora 36-40% de los SCA.</a:t>
          </a:r>
        </a:p>
      </dsp:txBody>
      <dsp:txXfrm>
        <a:off x="5079221" y="4601896"/>
        <a:ext cx="1808468" cy="1132614"/>
      </dsp:txXfrm>
    </dsp:sp>
    <dsp:sp modelId="{B65D2B29-EC0F-7848-B54B-9697333183AA}">
      <dsp:nvSpPr>
        <dsp:cNvPr id="0" name=""/>
        <dsp:cNvSpPr/>
      </dsp:nvSpPr>
      <dsp:spPr>
        <a:xfrm>
          <a:off x="2001494" y="631421"/>
          <a:ext cx="5015742" cy="5015742"/>
        </a:xfrm>
        <a:custGeom>
          <a:avLst/>
          <a:gdLst/>
          <a:ahLst/>
          <a:cxnLst/>
          <a:rect l="0" t="0" r="0" b="0"/>
          <a:pathLst>
            <a:path>
              <a:moveTo>
                <a:pt x="3006490" y="4965674"/>
              </a:moveTo>
              <a:arcTo wR="2507871" hR="2507871" stAng="4711916" swAng="13761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6F2516-0C68-3F4D-9B0D-857A445E7DB4}">
      <dsp:nvSpPr>
        <dsp:cNvPr id="0" name=""/>
        <dsp:cNvSpPr/>
      </dsp:nvSpPr>
      <dsp:spPr>
        <a:xfrm>
          <a:off x="2069769" y="4540624"/>
          <a:ext cx="1931012" cy="1255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itchFamily="2" charset="77"/>
            </a:rPr>
            <a:t>Reducción en la mortalidad en la última década.</a:t>
          </a:r>
        </a:p>
      </dsp:txBody>
      <dsp:txXfrm>
        <a:off x="2131041" y="4601896"/>
        <a:ext cx="1808468" cy="1132614"/>
      </dsp:txXfrm>
    </dsp:sp>
    <dsp:sp modelId="{BE8E384D-449C-A440-A348-2BD4207ABB52}">
      <dsp:nvSpPr>
        <dsp:cNvPr id="0" name=""/>
        <dsp:cNvSpPr/>
      </dsp:nvSpPr>
      <dsp:spPr>
        <a:xfrm>
          <a:off x="2001494" y="631421"/>
          <a:ext cx="5015742" cy="5015742"/>
        </a:xfrm>
        <a:custGeom>
          <a:avLst/>
          <a:gdLst/>
          <a:ahLst/>
          <a:cxnLst/>
          <a:rect l="0" t="0" r="0" b="0"/>
          <a:pathLst>
            <a:path>
              <a:moveTo>
                <a:pt x="419113" y="3895858"/>
              </a:moveTo>
              <a:arcTo wR="2507871" hR="2507871" stAng="8783750" swAng="21964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093482-9D06-5E43-B2CC-E45F71648FAE}">
      <dsp:nvSpPr>
        <dsp:cNvPr id="0" name=""/>
        <dsp:cNvSpPr/>
      </dsp:nvSpPr>
      <dsp:spPr>
        <a:xfrm>
          <a:off x="1158731" y="1736739"/>
          <a:ext cx="1931012" cy="1255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itchFamily="2" charset="77"/>
            </a:rPr>
            <a:t>IAM disminuye expectativa vida 9.2 años</a:t>
          </a:r>
        </a:p>
      </dsp:txBody>
      <dsp:txXfrm>
        <a:off x="1220003" y="1798011"/>
        <a:ext cx="1808468" cy="1132614"/>
      </dsp:txXfrm>
    </dsp:sp>
    <dsp:sp modelId="{C1528B6A-353B-2D4A-A5C6-A70E056ACF93}">
      <dsp:nvSpPr>
        <dsp:cNvPr id="0" name=""/>
        <dsp:cNvSpPr/>
      </dsp:nvSpPr>
      <dsp:spPr>
        <a:xfrm>
          <a:off x="2001494" y="631421"/>
          <a:ext cx="5015742" cy="5015742"/>
        </a:xfrm>
        <a:custGeom>
          <a:avLst/>
          <a:gdLst/>
          <a:ahLst/>
          <a:cxnLst/>
          <a:rect l="0" t="0" r="0" b="0"/>
          <a:pathLst>
            <a:path>
              <a:moveTo>
                <a:pt x="436950" y="1093408"/>
              </a:moveTo>
              <a:arcTo wR="2507871" hR="2507871" stAng="12860011" swAng="19616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69B3E-6B8B-3549-8E5F-46905F48B82E}">
      <dsp:nvSpPr>
        <dsp:cNvPr id="0" name=""/>
        <dsp:cNvSpPr/>
      </dsp:nvSpPr>
      <dsp:spPr>
        <a:xfrm>
          <a:off x="0" y="4269103"/>
          <a:ext cx="7283450" cy="9339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latin typeface="Montserrat"/>
              <a:ea typeface="Montserrat"/>
              <a:cs typeface="Montserrat"/>
              <a:sym typeface="Montserrat"/>
            </a:rPr>
            <a:t>4.   ¿Tiene criterios para pensar en IAMST?</a:t>
          </a:r>
          <a:endParaRPr lang="es-ES" sz="2000" kern="1200" dirty="0"/>
        </a:p>
      </dsp:txBody>
      <dsp:txXfrm>
        <a:off x="0" y="4269103"/>
        <a:ext cx="7283450" cy="933975"/>
      </dsp:txXfrm>
    </dsp:sp>
    <dsp:sp modelId="{E64996A0-916B-2D45-B05A-40EBFC891F5E}">
      <dsp:nvSpPr>
        <dsp:cNvPr id="0" name=""/>
        <dsp:cNvSpPr/>
      </dsp:nvSpPr>
      <dsp:spPr>
        <a:xfrm rot="10800000">
          <a:off x="0" y="2846658"/>
          <a:ext cx="7283450" cy="143645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latin typeface="Montserrat"/>
              <a:ea typeface="Montserrat"/>
              <a:cs typeface="Montserrat"/>
              <a:sym typeface="Montserrat"/>
            </a:rPr>
            <a:t>3.   ¿Cumple con la definción de infarto agudo del miocardio?</a:t>
          </a:r>
          <a:endParaRPr lang="es-ES" sz="2000" kern="1200" dirty="0"/>
        </a:p>
      </dsp:txBody>
      <dsp:txXfrm rot="10800000">
        <a:off x="0" y="2846658"/>
        <a:ext cx="7283450" cy="933365"/>
      </dsp:txXfrm>
    </dsp:sp>
    <dsp:sp modelId="{328CA9D1-4AF4-504D-A42A-42193EABCCEA}">
      <dsp:nvSpPr>
        <dsp:cNvPr id="0" name=""/>
        <dsp:cNvSpPr/>
      </dsp:nvSpPr>
      <dsp:spPr>
        <a:xfrm rot="10800000">
          <a:off x="0" y="1424214"/>
          <a:ext cx="7283450" cy="143645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latin typeface="Montserrat"/>
              <a:ea typeface="Montserrat"/>
              <a:cs typeface="Montserrat"/>
              <a:sym typeface="Montserrat"/>
            </a:rPr>
            <a:t>2.   ¿Se asocia a síndrome coronario agudo?</a:t>
          </a:r>
          <a:endParaRPr lang="es-ES" sz="2000" kern="1200" dirty="0"/>
        </a:p>
      </dsp:txBody>
      <dsp:txXfrm rot="10800000">
        <a:off x="0" y="1424214"/>
        <a:ext cx="7283450" cy="933365"/>
      </dsp:txXfrm>
    </dsp:sp>
    <dsp:sp modelId="{DEEAA721-9609-0346-A7D9-B11038B746B4}">
      <dsp:nvSpPr>
        <dsp:cNvPr id="0" name=""/>
        <dsp:cNvSpPr/>
      </dsp:nvSpPr>
      <dsp:spPr>
        <a:xfrm rot="10800000">
          <a:off x="0" y="1769"/>
          <a:ext cx="7283450" cy="143645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latin typeface="Montserrat"/>
              <a:ea typeface="Montserrat"/>
              <a:cs typeface="Montserrat"/>
              <a:sym typeface="Montserrat"/>
            </a:rPr>
            <a:t>1. ¿El dolor torácico es cardiaco?</a:t>
          </a:r>
          <a:endParaRPr lang="es-ES" sz="2000" kern="1200" dirty="0"/>
        </a:p>
      </dsp:txBody>
      <dsp:txXfrm rot="10800000">
        <a:off x="0" y="1769"/>
        <a:ext cx="7283450" cy="933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EE584-E700-DB4A-9BE7-CE9579F92356}">
      <dsp:nvSpPr>
        <dsp:cNvPr id="0" name=""/>
        <dsp:cNvSpPr/>
      </dsp:nvSpPr>
      <dsp:spPr>
        <a:xfrm>
          <a:off x="0" y="4127"/>
          <a:ext cx="5897219" cy="870480"/>
        </a:xfrm>
        <a:prstGeom prst="round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kern="1200" dirty="0">
              <a:latin typeface="Montserrat" pitchFamily="2" charset="77"/>
            </a:rPr>
            <a:t>Bloqueo de rama izquierda HH.</a:t>
          </a:r>
        </a:p>
      </dsp:txBody>
      <dsp:txXfrm>
        <a:off x="42493" y="46620"/>
        <a:ext cx="5812233" cy="785494"/>
      </dsp:txXfrm>
    </dsp:sp>
    <dsp:sp modelId="{8914DD0E-DBD1-AA47-B7CA-78D05C3A0723}">
      <dsp:nvSpPr>
        <dsp:cNvPr id="0" name=""/>
        <dsp:cNvSpPr/>
      </dsp:nvSpPr>
      <dsp:spPr>
        <a:xfrm>
          <a:off x="0" y="963887"/>
          <a:ext cx="5897219" cy="870480"/>
        </a:xfrm>
        <a:prstGeom prst="round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kern="1200" dirty="0">
              <a:latin typeface="Montserrat" pitchFamily="2" charset="77"/>
            </a:rPr>
            <a:t>Bloqueo de rama derecha HH.</a:t>
          </a:r>
        </a:p>
      </dsp:txBody>
      <dsp:txXfrm>
        <a:off x="42493" y="1006380"/>
        <a:ext cx="5812233" cy="785494"/>
      </dsp:txXfrm>
    </dsp:sp>
    <dsp:sp modelId="{2B47B0D5-8B9F-CE4A-8809-C48417CF8851}">
      <dsp:nvSpPr>
        <dsp:cNvPr id="0" name=""/>
        <dsp:cNvSpPr/>
      </dsp:nvSpPr>
      <dsp:spPr>
        <a:xfrm>
          <a:off x="0" y="1923647"/>
          <a:ext cx="5897219" cy="870480"/>
        </a:xfrm>
        <a:prstGeom prst="round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kern="1200" dirty="0">
              <a:latin typeface="Montserrat" pitchFamily="2" charset="77"/>
            </a:rPr>
            <a:t>Ritmo de marcapasos .</a:t>
          </a:r>
        </a:p>
      </dsp:txBody>
      <dsp:txXfrm>
        <a:off x="42493" y="1966140"/>
        <a:ext cx="5812233" cy="785494"/>
      </dsp:txXfrm>
    </dsp:sp>
    <dsp:sp modelId="{5ECD920B-5767-A844-90EE-083F95CF8F57}">
      <dsp:nvSpPr>
        <dsp:cNvPr id="0" name=""/>
        <dsp:cNvSpPr/>
      </dsp:nvSpPr>
      <dsp:spPr>
        <a:xfrm>
          <a:off x="0" y="2883407"/>
          <a:ext cx="5897219" cy="870480"/>
        </a:xfrm>
        <a:prstGeom prst="round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kern="1200" dirty="0">
              <a:latin typeface="Montserrat" pitchFamily="2" charset="77"/>
            </a:rPr>
            <a:t>Infarto de miocardio posterior aislado .</a:t>
          </a:r>
        </a:p>
      </dsp:txBody>
      <dsp:txXfrm>
        <a:off x="42493" y="2925900"/>
        <a:ext cx="5812233" cy="785494"/>
      </dsp:txXfrm>
    </dsp:sp>
    <dsp:sp modelId="{94541C66-AB35-3E41-90A6-5F009127D86B}">
      <dsp:nvSpPr>
        <dsp:cNvPr id="0" name=""/>
        <dsp:cNvSpPr/>
      </dsp:nvSpPr>
      <dsp:spPr>
        <a:xfrm>
          <a:off x="0" y="3843167"/>
          <a:ext cx="5897219" cy="870480"/>
        </a:xfrm>
        <a:prstGeom prst="round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kern="1200" dirty="0">
              <a:latin typeface="Montserrat" pitchFamily="2" charset="77"/>
            </a:rPr>
            <a:t>Oclusión del tronco principal o enfermedad </a:t>
          </a:r>
          <a:r>
            <a:rPr lang="es-ES_tradnl" sz="2000" kern="1200" dirty="0" err="1">
              <a:latin typeface="Montserrat" pitchFamily="2" charset="77"/>
            </a:rPr>
            <a:t>multi</a:t>
          </a:r>
          <a:r>
            <a:rPr lang="es-ES_tradnl" sz="2000" kern="1200" dirty="0">
              <a:latin typeface="Montserrat" pitchFamily="2" charset="77"/>
            </a:rPr>
            <a:t>-vaso .</a:t>
          </a:r>
        </a:p>
      </dsp:txBody>
      <dsp:txXfrm>
        <a:off x="42493" y="3885660"/>
        <a:ext cx="5812233" cy="785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C5501-961B-B145-93B7-3C6FF3E24995}">
      <dsp:nvSpPr>
        <dsp:cNvPr id="0" name=""/>
        <dsp:cNvSpPr/>
      </dsp:nvSpPr>
      <dsp:spPr>
        <a:xfrm>
          <a:off x="2174437" y="0"/>
          <a:ext cx="1601035" cy="1601278"/>
        </a:xfrm>
        <a:prstGeom prst="circularArrow">
          <a:avLst>
            <a:gd name="adj1" fmla="val 10980"/>
            <a:gd name="adj2" fmla="val 1142322"/>
            <a:gd name="adj3" fmla="val 4500000"/>
            <a:gd name="adj4" fmla="val 10800000"/>
            <a:gd name="adj5" fmla="val 12500"/>
          </a:avLst>
        </a:prstGeom>
        <a:solidFill>
          <a:srgbClr val="00AAA7">
            <a:alpha val="50000"/>
          </a:srgbClr>
        </a:solidFill>
        <a:ln>
          <a:solidFill>
            <a:srgbClr val="00AAA7"/>
          </a:solidFill>
        </a:ln>
        <a:effectLst/>
      </dsp:spPr>
      <dsp:style>
        <a:lnRef idx="0">
          <a:scrgbClr r="0" g="0" b="0"/>
        </a:lnRef>
        <a:fillRef idx="3">
          <a:scrgbClr r="0" g="0" b="0"/>
        </a:fillRef>
        <a:effectRef idx="2">
          <a:scrgbClr r="0" g="0" b="0"/>
        </a:effectRef>
        <a:fontRef idx="minor">
          <a:schemeClr val="lt1"/>
        </a:fontRef>
      </dsp:style>
    </dsp:sp>
    <dsp:sp modelId="{EF1F618D-D8F3-FE4E-A25A-3D956293E684}">
      <dsp:nvSpPr>
        <dsp:cNvPr id="0" name=""/>
        <dsp:cNvSpPr/>
      </dsp:nvSpPr>
      <dsp:spPr>
        <a:xfrm>
          <a:off x="1913779" y="578110"/>
          <a:ext cx="2118744" cy="44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rgbClr val="152B48"/>
              </a:solidFill>
              <a:latin typeface="Montserrat" pitchFamily="2" charset="77"/>
            </a:rPr>
            <a:t>Activación simpática</a:t>
          </a:r>
        </a:p>
      </dsp:txBody>
      <dsp:txXfrm>
        <a:off x="1913779" y="578110"/>
        <a:ext cx="2118744" cy="444725"/>
      </dsp:txXfrm>
    </dsp:sp>
    <dsp:sp modelId="{045E6C6F-5C80-0D46-A5B7-6BB81EC23A59}">
      <dsp:nvSpPr>
        <dsp:cNvPr id="0" name=""/>
        <dsp:cNvSpPr/>
      </dsp:nvSpPr>
      <dsp:spPr>
        <a:xfrm>
          <a:off x="1729756" y="920053"/>
          <a:ext cx="1601035" cy="1601278"/>
        </a:xfrm>
        <a:prstGeom prst="leftCircularArrow">
          <a:avLst>
            <a:gd name="adj1" fmla="val 10980"/>
            <a:gd name="adj2" fmla="val 1142322"/>
            <a:gd name="adj3" fmla="val 6300000"/>
            <a:gd name="adj4" fmla="val 18900000"/>
            <a:gd name="adj5" fmla="val 12500"/>
          </a:avLst>
        </a:prstGeom>
        <a:solidFill>
          <a:srgbClr val="00AAA7">
            <a:alpha val="50000"/>
          </a:srgbClr>
        </a:solidFill>
        <a:ln>
          <a:solidFill>
            <a:srgbClr val="00AAA7"/>
          </a:solidFill>
        </a:ln>
        <a:effectLst/>
      </dsp:spPr>
      <dsp:style>
        <a:lnRef idx="0">
          <a:scrgbClr r="0" g="0" b="0"/>
        </a:lnRef>
        <a:fillRef idx="3">
          <a:scrgbClr r="0" g="0" b="0"/>
        </a:fillRef>
        <a:effectRef idx="2">
          <a:scrgbClr r="0" g="0" b="0"/>
        </a:effectRef>
        <a:fontRef idx="minor">
          <a:schemeClr val="lt1"/>
        </a:fontRef>
      </dsp:style>
    </dsp:sp>
    <dsp:sp modelId="{A2D5E257-A079-6045-8F87-089694662F5C}">
      <dsp:nvSpPr>
        <dsp:cNvPr id="0" name=""/>
        <dsp:cNvSpPr/>
      </dsp:nvSpPr>
      <dsp:spPr>
        <a:xfrm>
          <a:off x="1745198" y="1503485"/>
          <a:ext cx="1570151" cy="44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rgbClr val="152B48"/>
              </a:solidFill>
              <a:latin typeface="Montserrat" pitchFamily="2" charset="77"/>
            </a:rPr>
            <a:t>Vaso-</a:t>
          </a:r>
        </a:p>
        <a:p>
          <a:pPr marL="0" lvl="0" indent="0" algn="ctr" defTabSz="711200" rtl="0">
            <a:lnSpc>
              <a:spcPct val="90000"/>
            </a:lnSpc>
            <a:spcBef>
              <a:spcPct val="0"/>
            </a:spcBef>
            <a:spcAft>
              <a:spcPct val="35000"/>
            </a:spcAft>
            <a:buNone/>
          </a:pPr>
          <a:r>
            <a:rPr lang="es-CO" sz="1600" b="1" kern="1200" dirty="0">
              <a:solidFill>
                <a:srgbClr val="152B48"/>
              </a:solidFill>
              <a:latin typeface="Montserrat" pitchFamily="2" charset="77"/>
            </a:rPr>
            <a:t>constricción</a:t>
          </a:r>
        </a:p>
      </dsp:txBody>
      <dsp:txXfrm>
        <a:off x="1745198" y="1503485"/>
        <a:ext cx="1570151" cy="444725"/>
      </dsp:txXfrm>
    </dsp:sp>
    <dsp:sp modelId="{5B2EA8C2-572A-914D-9E9A-A7A7DA3D7209}">
      <dsp:nvSpPr>
        <dsp:cNvPr id="0" name=""/>
        <dsp:cNvSpPr/>
      </dsp:nvSpPr>
      <dsp:spPr>
        <a:xfrm>
          <a:off x="2288389" y="1950207"/>
          <a:ext cx="1375537" cy="1376088"/>
        </a:xfrm>
        <a:prstGeom prst="blockArc">
          <a:avLst>
            <a:gd name="adj1" fmla="val 13500000"/>
            <a:gd name="adj2" fmla="val 10800000"/>
            <a:gd name="adj3" fmla="val 12740"/>
          </a:avLst>
        </a:prstGeom>
        <a:solidFill>
          <a:srgbClr val="00AAA7">
            <a:alpha val="50000"/>
          </a:srgbClr>
        </a:solidFill>
        <a:ln>
          <a:solidFill>
            <a:srgbClr val="00AAA7"/>
          </a:solidFill>
        </a:ln>
        <a:effectLst/>
      </dsp:spPr>
      <dsp:style>
        <a:lnRef idx="0">
          <a:scrgbClr r="0" g="0" b="0"/>
        </a:lnRef>
        <a:fillRef idx="3">
          <a:scrgbClr r="0" g="0" b="0"/>
        </a:fillRef>
        <a:effectRef idx="2">
          <a:scrgbClr r="0" g="0" b="0"/>
        </a:effectRef>
        <a:fontRef idx="minor">
          <a:schemeClr val="lt1"/>
        </a:fontRef>
      </dsp:style>
    </dsp:sp>
    <dsp:sp modelId="{B35D59F1-E6D0-CB41-8734-53E1D37A1EF8}">
      <dsp:nvSpPr>
        <dsp:cNvPr id="0" name=""/>
        <dsp:cNvSpPr/>
      </dsp:nvSpPr>
      <dsp:spPr>
        <a:xfrm>
          <a:off x="2276576" y="2430191"/>
          <a:ext cx="1397360" cy="44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rgbClr val="152B48"/>
              </a:solidFill>
              <a:latin typeface="Montserrat" pitchFamily="2" charset="77"/>
            </a:rPr>
            <a:t>Trabajo miocárdico</a:t>
          </a:r>
        </a:p>
      </dsp:txBody>
      <dsp:txXfrm>
        <a:off x="2276576" y="2430191"/>
        <a:ext cx="1397360" cy="444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EDCA6-4363-4041-8E94-87491D2F760E}">
      <dsp:nvSpPr>
        <dsp:cNvPr id="0" name=""/>
        <dsp:cNvSpPr/>
      </dsp:nvSpPr>
      <dsp:spPr>
        <a:xfrm>
          <a:off x="-6151485" y="-941136"/>
          <a:ext cx="7322598" cy="7322598"/>
        </a:xfrm>
        <a:prstGeom prst="blockArc">
          <a:avLst>
            <a:gd name="adj1" fmla="val 18900000"/>
            <a:gd name="adj2" fmla="val 2700000"/>
            <a:gd name="adj3" fmla="val 295"/>
          </a:avLst>
        </a:prstGeom>
        <a:noFill/>
        <a:ln w="12700" cap="flat" cmpd="sng" algn="ctr">
          <a:solidFill>
            <a:srgbClr val="00AAA7"/>
          </a:solidFill>
          <a:prstDash val="solid"/>
          <a:miter lim="800000"/>
        </a:ln>
        <a:effectLst/>
      </dsp:spPr>
      <dsp:style>
        <a:lnRef idx="2">
          <a:scrgbClr r="0" g="0" b="0"/>
        </a:lnRef>
        <a:fillRef idx="0">
          <a:scrgbClr r="0" g="0" b="0"/>
        </a:fillRef>
        <a:effectRef idx="0">
          <a:scrgbClr r="0" g="0" b="0"/>
        </a:effectRef>
        <a:fontRef idx="minor"/>
      </dsp:style>
    </dsp:sp>
    <dsp:sp modelId="{43F241E0-299E-754F-A4B4-235907B39898}">
      <dsp:nvSpPr>
        <dsp:cNvPr id="0" name=""/>
        <dsp:cNvSpPr/>
      </dsp:nvSpPr>
      <dsp:spPr>
        <a:xfrm>
          <a:off x="511719" y="339911"/>
          <a:ext cx="6521631" cy="680258"/>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5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itchFamily="2" charset="77"/>
            </a:rPr>
            <a:t>Mayor beneficio mientras más temprano se realice (&lt;2 </a:t>
          </a:r>
          <a:r>
            <a:rPr lang="es-ES" sz="1400" kern="1200" dirty="0" err="1">
              <a:latin typeface="Montserrat" pitchFamily="2" charset="77"/>
            </a:rPr>
            <a:t>hr</a:t>
          </a:r>
          <a:r>
            <a:rPr lang="es-ES" sz="1400" kern="1200" dirty="0">
              <a:latin typeface="Montserrat" pitchFamily="2" charset="77"/>
            </a:rPr>
            <a:t>).</a:t>
          </a:r>
          <a:endParaRPr lang="es-CO" sz="1400" kern="1200" dirty="0">
            <a:latin typeface="Montserrat" pitchFamily="2" charset="77"/>
          </a:endParaRPr>
        </a:p>
      </dsp:txBody>
      <dsp:txXfrm>
        <a:off x="511719" y="339911"/>
        <a:ext cx="6521631" cy="680258"/>
      </dsp:txXfrm>
    </dsp:sp>
    <dsp:sp modelId="{E5841209-7F04-E142-8536-301925D10C70}">
      <dsp:nvSpPr>
        <dsp:cNvPr id="0" name=""/>
        <dsp:cNvSpPr/>
      </dsp:nvSpPr>
      <dsp:spPr>
        <a:xfrm>
          <a:off x="86557" y="254879"/>
          <a:ext cx="850322" cy="850322"/>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 modelId="{62AAE515-F690-424C-ACF2-D077753E961D}">
      <dsp:nvSpPr>
        <dsp:cNvPr id="0" name=""/>
        <dsp:cNvSpPr/>
      </dsp:nvSpPr>
      <dsp:spPr>
        <a:xfrm>
          <a:off x="999172" y="1359972"/>
          <a:ext cx="6034178" cy="680258"/>
        </a:xfrm>
        <a:prstGeom prst="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5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itchFamily="2" charset="77"/>
            </a:rPr>
            <a:t>Recomendada en las primeras 12 </a:t>
          </a:r>
          <a:r>
            <a:rPr lang="es-ES" sz="1400" kern="1200" dirty="0" err="1">
              <a:latin typeface="Montserrat" pitchFamily="2" charset="77"/>
            </a:rPr>
            <a:t>hr</a:t>
          </a:r>
          <a:r>
            <a:rPr lang="es-ES" sz="1400" kern="1200" dirty="0">
              <a:latin typeface="Montserrat" pitchFamily="2" charset="77"/>
            </a:rPr>
            <a:t> (si no se garantiza PCI en primeros 120min y si no hay contraindicaciones).</a:t>
          </a:r>
          <a:endParaRPr lang="es-CO" sz="1400" kern="1200" dirty="0">
            <a:latin typeface="Montserrat" pitchFamily="2" charset="77"/>
          </a:endParaRPr>
        </a:p>
      </dsp:txBody>
      <dsp:txXfrm>
        <a:off x="999172" y="1359972"/>
        <a:ext cx="6034178" cy="680258"/>
      </dsp:txXfrm>
    </dsp:sp>
    <dsp:sp modelId="{16B764E0-02FA-CC48-A8FA-CE6F17ACA64D}">
      <dsp:nvSpPr>
        <dsp:cNvPr id="0" name=""/>
        <dsp:cNvSpPr/>
      </dsp:nvSpPr>
      <dsp:spPr>
        <a:xfrm>
          <a:off x="574010" y="1274940"/>
          <a:ext cx="850322" cy="850322"/>
        </a:xfrm>
        <a:prstGeom prst="ellipse">
          <a:avLst/>
        </a:prstGeom>
        <a:solidFill>
          <a:schemeClr val="lt1">
            <a:hueOff val="0"/>
            <a:satOff val="0"/>
            <a:lumOff val="0"/>
            <a:alphaOff val="0"/>
          </a:schemeClr>
        </a:solidFill>
        <a:ln w="12700" cap="flat" cmpd="sng" algn="ctr">
          <a:solidFill>
            <a:srgbClr val="152B48"/>
          </a:solidFill>
          <a:prstDash val="solid"/>
          <a:miter lim="800000"/>
        </a:ln>
        <a:effectLst/>
      </dsp:spPr>
      <dsp:style>
        <a:lnRef idx="2">
          <a:scrgbClr r="0" g="0" b="0"/>
        </a:lnRef>
        <a:fillRef idx="1">
          <a:scrgbClr r="0" g="0" b="0"/>
        </a:fillRef>
        <a:effectRef idx="0">
          <a:scrgbClr r="0" g="0" b="0"/>
        </a:effectRef>
        <a:fontRef idx="minor"/>
      </dsp:style>
    </dsp:sp>
    <dsp:sp modelId="{54E04E48-C7FD-BB4E-AD7E-E85BB8D2FAC4}">
      <dsp:nvSpPr>
        <dsp:cNvPr id="0" name=""/>
        <dsp:cNvSpPr/>
      </dsp:nvSpPr>
      <dsp:spPr>
        <a:xfrm>
          <a:off x="1148781" y="2380033"/>
          <a:ext cx="5884569" cy="680258"/>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5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itchFamily="2" charset="77"/>
            </a:rPr>
            <a:t>En caso de falla: no se recomienda </a:t>
          </a:r>
          <a:r>
            <a:rPr lang="es-ES" sz="1400" kern="1200" dirty="0" err="1">
              <a:latin typeface="Montserrat" pitchFamily="2" charset="77"/>
            </a:rPr>
            <a:t>readministración</a:t>
          </a:r>
          <a:r>
            <a:rPr lang="es-ES" sz="1400" kern="1200" dirty="0">
              <a:latin typeface="Montserrat" pitchFamily="2" charset="77"/>
            </a:rPr>
            <a:t>.</a:t>
          </a:r>
          <a:endParaRPr lang="es-CO" sz="1400" kern="1200" dirty="0">
            <a:latin typeface="Montserrat" pitchFamily="2" charset="77"/>
          </a:endParaRPr>
        </a:p>
      </dsp:txBody>
      <dsp:txXfrm>
        <a:off x="1148781" y="2380033"/>
        <a:ext cx="5884569" cy="680258"/>
      </dsp:txXfrm>
    </dsp:sp>
    <dsp:sp modelId="{38FF6D85-570C-F845-A7F1-AD1613192588}">
      <dsp:nvSpPr>
        <dsp:cNvPr id="0" name=""/>
        <dsp:cNvSpPr/>
      </dsp:nvSpPr>
      <dsp:spPr>
        <a:xfrm>
          <a:off x="723619" y="2295001"/>
          <a:ext cx="850322" cy="850322"/>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 modelId="{66A14FF0-D1E1-5243-A0C8-1876A024148A}">
      <dsp:nvSpPr>
        <dsp:cNvPr id="0" name=""/>
        <dsp:cNvSpPr/>
      </dsp:nvSpPr>
      <dsp:spPr>
        <a:xfrm>
          <a:off x="999172" y="3400094"/>
          <a:ext cx="6034178" cy="680258"/>
        </a:xfrm>
        <a:prstGeom prst="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5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itchFamily="2" charset="77"/>
            </a:rPr>
            <a:t>Agente </a:t>
          </a:r>
          <a:r>
            <a:rPr lang="es-ES" sz="1400" kern="1200" dirty="0" err="1">
              <a:latin typeface="Montserrat" pitchFamily="2" charset="77"/>
            </a:rPr>
            <a:t>fibrino</a:t>
          </a:r>
          <a:r>
            <a:rPr lang="es-ES" sz="1400" kern="1200" dirty="0">
              <a:latin typeface="Montserrat" pitchFamily="2" charset="77"/>
            </a:rPr>
            <a:t>-específico.</a:t>
          </a:r>
          <a:endParaRPr lang="es-CO" sz="1400" kern="1200" dirty="0">
            <a:latin typeface="Montserrat" pitchFamily="2" charset="77"/>
          </a:endParaRPr>
        </a:p>
      </dsp:txBody>
      <dsp:txXfrm>
        <a:off x="999172" y="3400094"/>
        <a:ext cx="6034178" cy="680258"/>
      </dsp:txXfrm>
    </dsp:sp>
    <dsp:sp modelId="{3692BAC8-F5D9-A744-9A76-98CE175DD302}">
      <dsp:nvSpPr>
        <dsp:cNvPr id="0" name=""/>
        <dsp:cNvSpPr/>
      </dsp:nvSpPr>
      <dsp:spPr>
        <a:xfrm>
          <a:off x="574010" y="3315062"/>
          <a:ext cx="850322" cy="850322"/>
        </a:xfrm>
        <a:prstGeom prst="ellipse">
          <a:avLst/>
        </a:prstGeom>
        <a:solidFill>
          <a:schemeClr val="lt1">
            <a:hueOff val="0"/>
            <a:satOff val="0"/>
            <a:lumOff val="0"/>
            <a:alphaOff val="0"/>
          </a:schemeClr>
        </a:solidFill>
        <a:ln w="12700" cap="flat" cmpd="sng" algn="ctr">
          <a:solidFill>
            <a:srgbClr val="152B48"/>
          </a:solidFill>
          <a:prstDash val="solid"/>
          <a:miter lim="800000"/>
        </a:ln>
        <a:effectLst/>
      </dsp:spPr>
      <dsp:style>
        <a:lnRef idx="2">
          <a:scrgbClr r="0" g="0" b="0"/>
        </a:lnRef>
        <a:fillRef idx="1">
          <a:scrgbClr r="0" g="0" b="0"/>
        </a:fillRef>
        <a:effectRef idx="0">
          <a:scrgbClr r="0" g="0" b="0"/>
        </a:effectRef>
        <a:fontRef idx="minor"/>
      </dsp:style>
    </dsp:sp>
    <dsp:sp modelId="{4965322C-6921-594C-8215-C6AEDBC61879}">
      <dsp:nvSpPr>
        <dsp:cNvPr id="0" name=""/>
        <dsp:cNvSpPr/>
      </dsp:nvSpPr>
      <dsp:spPr>
        <a:xfrm>
          <a:off x="511719" y="4420156"/>
          <a:ext cx="6521631" cy="680258"/>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5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err="1">
              <a:latin typeface="Montserrat" pitchFamily="2" charset="77"/>
            </a:rPr>
            <a:t>Tenecteplase</a:t>
          </a:r>
          <a:r>
            <a:rPr lang="es-ES" sz="1400" kern="1200" dirty="0">
              <a:latin typeface="Montserrat" pitchFamily="2" charset="77"/>
            </a:rPr>
            <a:t> es tan efectivo como </a:t>
          </a:r>
          <a:r>
            <a:rPr lang="es-ES" sz="1400" kern="1200" dirty="0" err="1">
              <a:latin typeface="Montserrat" pitchFamily="2" charset="77"/>
            </a:rPr>
            <a:t>rtPA</a:t>
          </a:r>
          <a:r>
            <a:rPr lang="es-ES" sz="1400" kern="1200" dirty="0">
              <a:latin typeface="Montserrat" pitchFamily="2" charset="77"/>
            </a:rPr>
            <a:t> en mortalidad, menos tasa de sangrado no cerebral y trasfusión.</a:t>
          </a:r>
          <a:endParaRPr lang="es-CO" sz="1400" kern="1200" dirty="0">
            <a:latin typeface="Montserrat" pitchFamily="2" charset="77"/>
          </a:endParaRPr>
        </a:p>
      </dsp:txBody>
      <dsp:txXfrm>
        <a:off x="511719" y="4420156"/>
        <a:ext cx="6521631" cy="680258"/>
      </dsp:txXfrm>
    </dsp:sp>
    <dsp:sp modelId="{D1736008-D8C7-034B-9217-1E6B1F9C5769}">
      <dsp:nvSpPr>
        <dsp:cNvPr id="0" name=""/>
        <dsp:cNvSpPr/>
      </dsp:nvSpPr>
      <dsp:spPr>
        <a:xfrm>
          <a:off x="86557" y="4335123"/>
          <a:ext cx="850322" cy="850322"/>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1AD04-741B-2144-9096-70AF57EE9041}">
      <dsp:nvSpPr>
        <dsp:cNvPr id="0" name=""/>
        <dsp:cNvSpPr/>
      </dsp:nvSpPr>
      <dsp:spPr>
        <a:xfrm rot="16200000">
          <a:off x="563217" y="-563217"/>
          <a:ext cx="2372139" cy="3498574"/>
        </a:xfrm>
        <a:prstGeom prst="round1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_tradnl" sz="2000" kern="1200" dirty="0">
              <a:latin typeface="Montserrat" pitchFamily="2" charset="77"/>
            </a:rPr>
            <a:t>Resolución del segmento ST &lt;50% a los 60-90 min de la administración de </a:t>
          </a:r>
          <a:r>
            <a:rPr lang="es-ES_tradnl" sz="2000" kern="1200" dirty="0" err="1">
              <a:latin typeface="Montserrat" pitchFamily="2" charset="77"/>
            </a:rPr>
            <a:t>fibrinolíticos</a:t>
          </a:r>
          <a:r>
            <a:rPr lang="es-ES_tradnl" sz="2000" kern="1200" dirty="0">
              <a:latin typeface="Montserrat" pitchFamily="2" charset="77"/>
            </a:rPr>
            <a:t>.</a:t>
          </a:r>
        </a:p>
      </dsp:txBody>
      <dsp:txXfrm rot="5400000">
        <a:off x="-1" y="1"/>
        <a:ext cx="3498574" cy="1779104"/>
      </dsp:txXfrm>
    </dsp:sp>
    <dsp:sp modelId="{4B4FCF38-F90E-B64A-B118-EEFE2BE2EFE0}">
      <dsp:nvSpPr>
        <dsp:cNvPr id="0" name=""/>
        <dsp:cNvSpPr/>
      </dsp:nvSpPr>
      <dsp:spPr>
        <a:xfrm>
          <a:off x="3498574" y="0"/>
          <a:ext cx="3498574" cy="2372139"/>
        </a:xfrm>
        <a:prstGeom prst="round1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_tradnl" sz="2000" kern="1200" dirty="0">
              <a:latin typeface="Montserrat" pitchFamily="2" charset="77"/>
            </a:rPr>
            <a:t>Inestabilidad </a:t>
          </a:r>
          <a:r>
            <a:rPr lang="es-ES_tradnl" sz="2000" kern="1200" dirty="0" err="1">
              <a:latin typeface="Montserrat" pitchFamily="2" charset="77"/>
            </a:rPr>
            <a:t>hemodinámica</a:t>
          </a:r>
          <a:r>
            <a:rPr lang="es-ES_tradnl" sz="2000" kern="1200" dirty="0">
              <a:latin typeface="Montserrat" pitchFamily="2" charset="77"/>
            </a:rPr>
            <a:t> o </a:t>
          </a:r>
          <a:r>
            <a:rPr lang="es-ES_tradnl" sz="2000" kern="1200" dirty="0" err="1">
              <a:latin typeface="Montserrat" pitchFamily="2" charset="77"/>
            </a:rPr>
            <a:t>eléctrica</a:t>
          </a:r>
          <a:r>
            <a:rPr lang="es-ES_tradnl" sz="2000" kern="1200" dirty="0">
              <a:latin typeface="Montserrat" pitchFamily="2" charset="77"/>
            </a:rPr>
            <a:t>.</a:t>
          </a:r>
        </a:p>
      </dsp:txBody>
      <dsp:txXfrm>
        <a:off x="3498574" y="0"/>
        <a:ext cx="3498574" cy="1779104"/>
      </dsp:txXfrm>
    </dsp:sp>
    <dsp:sp modelId="{02FC363F-E0B1-CF43-A008-B263E9CCF78D}">
      <dsp:nvSpPr>
        <dsp:cNvPr id="0" name=""/>
        <dsp:cNvSpPr/>
      </dsp:nvSpPr>
      <dsp:spPr>
        <a:xfrm rot="10800000">
          <a:off x="0" y="2372139"/>
          <a:ext cx="3498574" cy="2372139"/>
        </a:xfrm>
        <a:prstGeom prst="round1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_tradnl" sz="2000" kern="1200" dirty="0">
              <a:latin typeface="Montserrat" pitchFamily="2" charset="77"/>
            </a:rPr>
            <a:t>Empeoramiento de la isquemia.</a:t>
          </a:r>
        </a:p>
      </dsp:txBody>
      <dsp:txXfrm rot="10800000">
        <a:off x="0" y="2965173"/>
        <a:ext cx="3498574" cy="1779104"/>
      </dsp:txXfrm>
    </dsp:sp>
    <dsp:sp modelId="{6B2F64EA-B1DF-0A4F-858C-F1704B99189C}">
      <dsp:nvSpPr>
        <dsp:cNvPr id="0" name=""/>
        <dsp:cNvSpPr/>
      </dsp:nvSpPr>
      <dsp:spPr>
        <a:xfrm rot="5400000">
          <a:off x="4061791" y="1808921"/>
          <a:ext cx="2372139" cy="3498574"/>
        </a:xfrm>
        <a:prstGeom prst="round1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_tradnl" sz="2000" kern="1200" dirty="0">
              <a:latin typeface="Montserrat" pitchFamily="2" charset="77"/>
            </a:rPr>
            <a:t>Dolor </a:t>
          </a:r>
          <a:r>
            <a:rPr lang="es-ES_tradnl" sz="2000" kern="1200" dirty="0" err="1">
              <a:latin typeface="Montserrat" pitchFamily="2" charset="77"/>
            </a:rPr>
            <a:t>torácico</a:t>
          </a:r>
          <a:r>
            <a:rPr lang="es-ES_tradnl" sz="2000" kern="1200" dirty="0">
              <a:latin typeface="Montserrat" pitchFamily="2" charset="77"/>
            </a:rPr>
            <a:t> persistente .</a:t>
          </a:r>
        </a:p>
      </dsp:txBody>
      <dsp:txXfrm rot="-5400000">
        <a:off x="3498573" y="2965173"/>
        <a:ext cx="3498574" cy="1779104"/>
      </dsp:txXfrm>
    </dsp:sp>
    <dsp:sp modelId="{E3E207C7-DC8C-1F47-8145-656B24330CD4}">
      <dsp:nvSpPr>
        <dsp:cNvPr id="0" name=""/>
        <dsp:cNvSpPr/>
      </dsp:nvSpPr>
      <dsp:spPr>
        <a:xfrm>
          <a:off x="2449001" y="1779104"/>
          <a:ext cx="2099144" cy="1186069"/>
        </a:xfrm>
        <a:prstGeom prst="roundRect">
          <a:avLst/>
        </a:prstGeom>
        <a:solidFill>
          <a:schemeClr val="bg1"/>
        </a:solidFill>
        <a:ln>
          <a:solidFill>
            <a:srgbClr val="00AAA7"/>
          </a:solidFill>
        </a:ln>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_tradnl" sz="2000" b="1" kern="1200" dirty="0">
              <a:solidFill>
                <a:srgbClr val="152B48"/>
              </a:solidFill>
              <a:latin typeface="Montserrat" pitchFamily="2" charset="77"/>
            </a:rPr>
            <a:t>Fracaso fibrinólisis</a:t>
          </a:r>
        </a:p>
      </dsp:txBody>
      <dsp:txXfrm>
        <a:off x="2506900" y="1837003"/>
        <a:ext cx="1983346" cy="10702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1AD04-741B-2144-9096-70AF57EE9041}">
      <dsp:nvSpPr>
        <dsp:cNvPr id="0" name=""/>
        <dsp:cNvSpPr/>
      </dsp:nvSpPr>
      <dsp:spPr>
        <a:xfrm rot="16200000">
          <a:off x="193084" y="-193084"/>
          <a:ext cx="2594852" cy="2981021"/>
        </a:xfrm>
        <a:prstGeom prst="round1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ct val="35000"/>
            </a:spcAft>
            <a:buNone/>
          </a:pPr>
          <a:r>
            <a:rPr lang="es-ES_tradnl" sz="2000" kern="1200" dirty="0">
              <a:latin typeface="Montserrat" pitchFamily="2" charset="77"/>
            </a:rPr>
            <a:t>Resolución del segmento ST&gt;50% a los 60-90 min de la administración de </a:t>
          </a:r>
          <a:r>
            <a:rPr lang="es-ES_tradnl" sz="2000" kern="1200" dirty="0" err="1">
              <a:latin typeface="Montserrat" pitchFamily="2" charset="77"/>
            </a:rPr>
            <a:t>fibrinolíticos</a:t>
          </a:r>
          <a:r>
            <a:rPr lang="es-ES_tradnl" sz="2000" kern="1200" dirty="0">
              <a:latin typeface="Montserrat" pitchFamily="2" charset="77"/>
            </a:rPr>
            <a:t>.</a:t>
          </a:r>
        </a:p>
      </dsp:txBody>
      <dsp:txXfrm rot="5400000">
        <a:off x="0" y="0"/>
        <a:ext cx="2981021" cy="1946139"/>
      </dsp:txXfrm>
    </dsp:sp>
    <dsp:sp modelId="{4B4FCF38-F90E-B64A-B118-EEFE2BE2EFE0}">
      <dsp:nvSpPr>
        <dsp:cNvPr id="0" name=""/>
        <dsp:cNvSpPr/>
      </dsp:nvSpPr>
      <dsp:spPr>
        <a:xfrm>
          <a:off x="2981021" y="0"/>
          <a:ext cx="2981021" cy="2594852"/>
        </a:xfrm>
        <a:prstGeom prst="round1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ct val="35000"/>
            </a:spcAft>
            <a:buNone/>
          </a:pPr>
          <a:r>
            <a:rPr lang="es-ES_tradnl" sz="2000" kern="1200" dirty="0">
              <a:latin typeface="Montserrat" pitchFamily="2" charset="77"/>
            </a:rPr>
            <a:t>Arritmias de </a:t>
          </a:r>
          <a:r>
            <a:rPr lang="es-ES_tradnl" sz="2000" kern="1200" dirty="0" err="1">
              <a:latin typeface="Montserrat" pitchFamily="2" charset="77"/>
            </a:rPr>
            <a:t>reperfusión</a:t>
          </a:r>
          <a:r>
            <a:rPr lang="es-ES_tradnl" sz="2000" kern="1200" dirty="0">
              <a:latin typeface="Montserrat" pitchFamily="2" charset="77"/>
            </a:rPr>
            <a:t>.</a:t>
          </a:r>
        </a:p>
      </dsp:txBody>
      <dsp:txXfrm>
        <a:off x="2981021" y="0"/>
        <a:ext cx="2981021" cy="1946139"/>
      </dsp:txXfrm>
    </dsp:sp>
    <dsp:sp modelId="{02FC363F-E0B1-CF43-A008-B263E9CCF78D}">
      <dsp:nvSpPr>
        <dsp:cNvPr id="0" name=""/>
        <dsp:cNvSpPr/>
      </dsp:nvSpPr>
      <dsp:spPr>
        <a:xfrm rot="10800000">
          <a:off x="0" y="2594852"/>
          <a:ext cx="2981021" cy="2594852"/>
        </a:xfrm>
        <a:prstGeom prst="round1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ct val="35000"/>
            </a:spcAft>
            <a:buNone/>
          </a:pPr>
          <a:r>
            <a:rPr lang="es-ES_tradnl" sz="2000" kern="1200" dirty="0">
              <a:latin typeface="Montserrat" pitchFamily="2" charset="77"/>
            </a:rPr>
            <a:t>Ausencia de dolor </a:t>
          </a:r>
          <a:r>
            <a:rPr lang="es-ES_tradnl" sz="2000" kern="1200" dirty="0" err="1">
              <a:latin typeface="Montserrat" pitchFamily="2" charset="77"/>
            </a:rPr>
            <a:t>torácico</a:t>
          </a:r>
          <a:r>
            <a:rPr lang="es-ES_tradnl" sz="2000" kern="1200" dirty="0">
              <a:latin typeface="Montserrat" pitchFamily="2" charset="77"/>
            </a:rPr>
            <a:t>.</a:t>
          </a:r>
        </a:p>
      </dsp:txBody>
      <dsp:txXfrm rot="10800000">
        <a:off x="0" y="3243565"/>
        <a:ext cx="2981021" cy="1946139"/>
      </dsp:txXfrm>
    </dsp:sp>
    <dsp:sp modelId="{6B2F64EA-B1DF-0A4F-858C-F1704B99189C}">
      <dsp:nvSpPr>
        <dsp:cNvPr id="0" name=""/>
        <dsp:cNvSpPr/>
      </dsp:nvSpPr>
      <dsp:spPr>
        <a:xfrm rot="5400000">
          <a:off x="3174106" y="2401768"/>
          <a:ext cx="2594852" cy="2981021"/>
        </a:xfrm>
        <a:prstGeom prst="round1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sp>
    <dsp:sp modelId="{E3E207C7-DC8C-1F47-8145-656B24330CD4}">
      <dsp:nvSpPr>
        <dsp:cNvPr id="0" name=""/>
        <dsp:cNvSpPr/>
      </dsp:nvSpPr>
      <dsp:spPr>
        <a:xfrm>
          <a:off x="2034505" y="2001305"/>
          <a:ext cx="2020667" cy="1297426"/>
        </a:xfrm>
        <a:prstGeom prst="roundRect">
          <a:avLst/>
        </a:prstGeom>
        <a:solidFill>
          <a:schemeClr val="bg1"/>
        </a:solidFill>
        <a:ln>
          <a:solidFill>
            <a:srgbClr val="00AAA7"/>
          </a:solidFill>
        </a:ln>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s-ES_tradnl" sz="2000" b="1" kern="1200" dirty="0">
              <a:solidFill>
                <a:srgbClr val="152B48"/>
              </a:solidFill>
              <a:latin typeface="Montserrat" pitchFamily="2" charset="77"/>
            </a:rPr>
            <a:t>Fibrinólisis exitosa</a:t>
          </a:r>
        </a:p>
      </dsp:txBody>
      <dsp:txXfrm>
        <a:off x="2097840" y="2064640"/>
        <a:ext cx="1893997" cy="1170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41265-BBDD-2D4A-B4FE-9A0ACA602F09}">
      <dsp:nvSpPr>
        <dsp:cNvPr id="0" name=""/>
        <dsp:cNvSpPr/>
      </dsp:nvSpPr>
      <dsp:spPr>
        <a:xfrm>
          <a:off x="0" y="2703"/>
          <a:ext cx="7033590" cy="79811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itchFamily="2" charset="77"/>
            </a:rPr>
            <a:t>Electrocardiográfico y no invasivo continuo por al menos 24 horas.</a:t>
          </a:r>
        </a:p>
      </dsp:txBody>
      <dsp:txXfrm>
        <a:off x="38961" y="41664"/>
        <a:ext cx="6955668" cy="720188"/>
      </dsp:txXfrm>
    </dsp:sp>
    <dsp:sp modelId="{CA188FD6-33AB-F747-9F0E-59C868B1AB74}">
      <dsp:nvSpPr>
        <dsp:cNvPr id="0" name=""/>
        <dsp:cNvSpPr/>
      </dsp:nvSpPr>
      <dsp:spPr>
        <a:xfrm>
          <a:off x="0" y="813738"/>
          <a:ext cx="7033590" cy="798110"/>
        </a:xfrm>
        <a:prstGeom prst="round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latin typeface="Montserrat" pitchFamily="2" charset="77"/>
            </a:rPr>
            <a:t>Prolongar si alto riesgo de arritmias:</a:t>
          </a:r>
        </a:p>
      </dsp:txBody>
      <dsp:txXfrm>
        <a:off x="38961" y="852699"/>
        <a:ext cx="6955668" cy="720188"/>
      </dsp:txXfrm>
    </dsp:sp>
    <dsp:sp modelId="{D9EB1084-859E-B745-9193-2B38AD453C42}">
      <dsp:nvSpPr>
        <dsp:cNvPr id="0" name=""/>
        <dsp:cNvSpPr/>
      </dsp:nvSpPr>
      <dsp:spPr>
        <a:xfrm>
          <a:off x="0" y="1611848"/>
          <a:ext cx="7033590" cy="1560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1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Inestabilidad hemodinámica.</a:t>
          </a:r>
        </a:p>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FEVI &lt;40%.</a:t>
          </a:r>
        </a:p>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Reperfusión fallida.</a:t>
          </a:r>
        </a:p>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Estenosis crítica de otra coronaria mayor.</a:t>
          </a:r>
        </a:p>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Complicaciones relacionadas con PCI.</a:t>
          </a:r>
        </a:p>
      </dsp:txBody>
      <dsp:txXfrm>
        <a:off x="0" y="1611848"/>
        <a:ext cx="7033590" cy="1560677"/>
      </dsp:txXfrm>
    </dsp:sp>
    <dsp:sp modelId="{4E9350F3-7F8B-2845-A350-2E3135D7EB89}">
      <dsp:nvSpPr>
        <dsp:cNvPr id="0" name=""/>
        <dsp:cNvSpPr/>
      </dsp:nvSpPr>
      <dsp:spPr>
        <a:xfrm>
          <a:off x="0" y="3172526"/>
          <a:ext cx="7033590" cy="79811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itchFamily="2" charset="77"/>
            </a:rPr>
            <a:t>Deambulación temprana </a:t>
          </a:r>
          <a:r>
            <a:rPr lang="es-CO" sz="2000" kern="1200" dirty="0">
              <a:latin typeface="Montserrat" pitchFamily="2" charset="77"/>
              <a:sym typeface="Wingdings" pitchFamily="2" charset="2"/>
            </a:rPr>
            <a:t></a:t>
          </a:r>
          <a:r>
            <a:rPr lang="es-CO" sz="2000" kern="1200" dirty="0">
              <a:latin typeface="Montserrat" pitchFamily="2" charset="77"/>
            </a:rPr>
            <a:t> primer día:</a:t>
          </a:r>
        </a:p>
      </dsp:txBody>
      <dsp:txXfrm>
        <a:off x="38961" y="3211487"/>
        <a:ext cx="6955668" cy="720188"/>
      </dsp:txXfrm>
    </dsp:sp>
    <dsp:sp modelId="{D69C0DB6-83F1-7D45-9471-4AFDFA05D30A}">
      <dsp:nvSpPr>
        <dsp:cNvPr id="0" name=""/>
        <dsp:cNvSpPr/>
      </dsp:nvSpPr>
      <dsp:spPr>
        <a:xfrm>
          <a:off x="0" y="3970636"/>
          <a:ext cx="7033590" cy="55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1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Prolongar en infartos muy grandes o complicaciones severas.</a:t>
          </a:r>
        </a:p>
      </dsp:txBody>
      <dsp:txXfrm>
        <a:off x="0" y="3970636"/>
        <a:ext cx="7033590" cy="55738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2B795-7F18-BB44-86ED-0B7B0F68611F}" type="datetimeFigureOut">
              <a:rPr lang="es-CO" smtClean="0"/>
              <a:t>22/12/2020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01F45-69C5-6A4B-BA4C-8E213ED22C44}" type="slidenum">
              <a:rPr lang="es-CO" smtClean="0"/>
              <a:t>‹#›</a:t>
            </a:fld>
            <a:endParaRPr lang="es-CO"/>
          </a:p>
        </p:txBody>
      </p:sp>
    </p:spTree>
    <p:extLst>
      <p:ext uri="{BB962C8B-B14F-4D97-AF65-F5344CB8AC3E}">
        <p14:creationId xmlns:p14="http://schemas.microsoft.com/office/powerpoint/2010/main" val="265930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a:extLst>
              <a:ext uri="{FF2B5EF4-FFF2-40B4-BE49-F238E27FC236}">
                <a16:creationId xmlns:a16="http://schemas.microsoft.com/office/drawing/2014/main" id="{E8F60954-F4B4-1843-B839-DB50BCB358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a:extLst>
              <a:ext uri="{FF2B5EF4-FFF2-40B4-BE49-F238E27FC236}">
                <a16:creationId xmlns:a16="http://schemas.microsoft.com/office/drawing/2014/main" id="{FD4957C4-2FD6-FE45-ACBE-E153E6BA92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a:p>
        </p:txBody>
      </p:sp>
      <p:sp>
        <p:nvSpPr>
          <p:cNvPr id="23555" name="Marcador de número de diapositiva 3">
            <a:extLst>
              <a:ext uri="{FF2B5EF4-FFF2-40B4-BE49-F238E27FC236}">
                <a16:creationId xmlns:a16="http://schemas.microsoft.com/office/drawing/2014/main" id="{390480AA-06F0-EA4F-BAC3-FB8AC4D32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115BC8-6904-BA4F-AD16-DE27BE06F1AE}" type="slidenum">
              <a:rPr lang="es-ES_tradnl" altLang="es-CO"/>
              <a:pPr/>
              <a:t>4</a:t>
            </a:fld>
            <a:endParaRPr lang="es-ES_tradnl" altLang="es-CO"/>
          </a:p>
        </p:txBody>
      </p:sp>
    </p:spTree>
    <p:extLst>
      <p:ext uri="{BB962C8B-B14F-4D97-AF65-F5344CB8AC3E}">
        <p14:creationId xmlns:p14="http://schemas.microsoft.com/office/powerpoint/2010/main" val="258585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a:extLst>
              <a:ext uri="{FF2B5EF4-FFF2-40B4-BE49-F238E27FC236}">
                <a16:creationId xmlns:a16="http://schemas.microsoft.com/office/drawing/2014/main" id="{E8F60954-F4B4-1843-B839-DB50BCB358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a:extLst>
              <a:ext uri="{FF2B5EF4-FFF2-40B4-BE49-F238E27FC236}">
                <a16:creationId xmlns:a16="http://schemas.microsoft.com/office/drawing/2014/main" id="{FD4957C4-2FD6-FE45-ACBE-E153E6BA92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a:p>
        </p:txBody>
      </p:sp>
      <p:sp>
        <p:nvSpPr>
          <p:cNvPr id="23555" name="Marcador de número de diapositiva 3">
            <a:extLst>
              <a:ext uri="{FF2B5EF4-FFF2-40B4-BE49-F238E27FC236}">
                <a16:creationId xmlns:a16="http://schemas.microsoft.com/office/drawing/2014/main" id="{390480AA-06F0-EA4F-BAC3-FB8AC4D32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115BC8-6904-BA4F-AD16-DE27BE06F1AE}" type="slidenum">
              <a:rPr lang="es-ES_tradnl" altLang="es-CO"/>
              <a:pPr/>
              <a:t>18</a:t>
            </a:fld>
            <a:endParaRPr lang="es-ES_tradnl" altLang="es-CO"/>
          </a:p>
        </p:txBody>
      </p:sp>
    </p:spTree>
    <p:extLst>
      <p:ext uri="{BB962C8B-B14F-4D97-AF65-F5344CB8AC3E}">
        <p14:creationId xmlns:p14="http://schemas.microsoft.com/office/powerpoint/2010/main" val="372821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 primera etapa en la formación del trombo es el daño vascular que provoca la </a:t>
            </a:r>
            <a:r>
              <a:rPr lang="es-CO" sz="1200" i="1" kern="1200" dirty="0">
                <a:solidFill>
                  <a:schemeClr val="tx1"/>
                </a:solidFill>
                <a:effectLst/>
                <a:latin typeface="+mn-lt"/>
                <a:ea typeface="+mn-ea"/>
                <a:cs typeface="+mn-cs"/>
              </a:rPr>
              <a:t>adhesión </a:t>
            </a:r>
            <a:r>
              <a:rPr lang="es-CO" sz="1200" kern="1200" dirty="0">
                <a:solidFill>
                  <a:schemeClr val="tx1"/>
                </a:solidFill>
                <a:effectLst/>
                <a:latin typeface="+mn-lt"/>
                <a:ea typeface="+mn-ea"/>
                <a:cs typeface="+mn-cs"/>
              </a:rPr>
              <a:t>de las plaquetas a las paredes arteriales a través de la unión de la glucoproteína (GP) plaquetaria Ib al factor de von Willebrand subendotelial. La exposición de las plaquetas al colágeno subendotelial o a la trombina circulante o a ambos causa la </a:t>
            </a:r>
            <a:r>
              <a:rPr lang="es-CO" sz="1200" i="1" kern="1200" dirty="0">
                <a:solidFill>
                  <a:schemeClr val="tx1"/>
                </a:solidFill>
                <a:effectLst/>
                <a:latin typeface="+mn-lt"/>
                <a:ea typeface="+mn-ea"/>
                <a:cs typeface="+mn-cs"/>
              </a:rPr>
              <a:t>activación </a:t>
            </a:r>
            <a:r>
              <a:rPr lang="es-CO" sz="1200" kern="1200" dirty="0">
                <a:solidFill>
                  <a:schemeClr val="tx1"/>
                </a:solidFill>
                <a:effectLst/>
                <a:latin typeface="+mn-lt"/>
                <a:ea typeface="+mn-ea"/>
                <a:cs typeface="+mn-cs"/>
              </a:rPr>
              <a:t>de las plaquetas, que cambian de forma, lo que provoca su desgranulación, con la liberación de difosfato de adenosina (ADP) y tromboxano A2 (TxA2), que, a su vez, activan aún más las plaquetas y la expresión plaquetaria de GP IIb/IIIa. De manera paralela, el factor tisular expresado por el núcleo de la placa ateroesclerótica con abundantes líquidos, activa la </a:t>
            </a:r>
            <a:r>
              <a:rPr lang="es-CO" sz="1200" i="1" kern="1200" dirty="0">
                <a:solidFill>
                  <a:schemeClr val="tx1"/>
                </a:solidFill>
                <a:effectLst/>
                <a:latin typeface="+mn-lt"/>
                <a:ea typeface="+mn-ea"/>
                <a:cs typeface="+mn-cs"/>
              </a:rPr>
              <a:t>cascada de la coagulación, </a:t>
            </a:r>
            <a:r>
              <a:rPr lang="es-CO" sz="1200" kern="1200" dirty="0">
                <a:solidFill>
                  <a:schemeClr val="tx1"/>
                </a:solidFill>
                <a:effectLst/>
                <a:latin typeface="+mn-lt"/>
                <a:ea typeface="+mn-ea"/>
                <a:cs typeface="+mn-cs"/>
              </a:rPr>
              <a:t>cuando se expone a la sangre circulante</a:t>
            </a:r>
            <a:r>
              <a:rPr lang="es-CO" sz="1200" i="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El complejo entre el factor tisular y los factores de la coagulación VIIa y Va hace que se forme factor X activado (factor Xa), que, por su parte, amplifica la producción del factor IIa activado (trombina). Esta cascada continúa con la conversión del fibrinógeno en fibrina inducida por la trombina. Los sistemas plaquetarios de la coagulación convergen, pues la trombina también activa las plaquetas de una forma potente. La GP IIb/IIIa plaquetaria se une al fibrinógeno circulante, con lo que las plaquetas se agregan y producen, en última instancia, un trombo de plaquetas y fibrina, parte del cual puede embolizar distalmente y causar una necrosis miocárdica. </a:t>
            </a:r>
          </a:p>
          <a:p>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43901F45-69C5-6A4B-BA4C-8E213ED22C44}" type="slidenum">
              <a:rPr lang="es-CO" smtClean="0"/>
              <a:t>19</a:t>
            </a:fld>
            <a:endParaRPr lang="es-CO"/>
          </a:p>
        </p:txBody>
      </p:sp>
    </p:spTree>
    <p:extLst>
      <p:ext uri="{BB962C8B-B14F-4D97-AF65-F5344CB8AC3E}">
        <p14:creationId xmlns:p14="http://schemas.microsoft.com/office/powerpoint/2010/main" val="70437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a:extLst>
              <a:ext uri="{FF2B5EF4-FFF2-40B4-BE49-F238E27FC236}">
                <a16:creationId xmlns:a16="http://schemas.microsoft.com/office/drawing/2014/main" id="{E8F60954-F4B4-1843-B839-DB50BCB358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a:extLst>
              <a:ext uri="{FF2B5EF4-FFF2-40B4-BE49-F238E27FC236}">
                <a16:creationId xmlns:a16="http://schemas.microsoft.com/office/drawing/2014/main" id="{FD4957C4-2FD6-FE45-ACBE-E153E6BA92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a:p>
        </p:txBody>
      </p:sp>
      <p:sp>
        <p:nvSpPr>
          <p:cNvPr id="23555" name="Marcador de número de diapositiva 3">
            <a:extLst>
              <a:ext uri="{FF2B5EF4-FFF2-40B4-BE49-F238E27FC236}">
                <a16:creationId xmlns:a16="http://schemas.microsoft.com/office/drawing/2014/main" id="{390480AA-06F0-EA4F-BAC3-FB8AC4D32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115BC8-6904-BA4F-AD16-DE27BE06F1AE}" type="slidenum">
              <a:rPr lang="es-ES_tradnl" altLang="es-CO"/>
              <a:pPr/>
              <a:t>21</a:t>
            </a:fld>
            <a:endParaRPr lang="es-ES_tradnl" altLang="es-CO"/>
          </a:p>
        </p:txBody>
      </p:sp>
    </p:spTree>
    <p:extLst>
      <p:ext uri="{BB962C8B-B14F-4D97-AF65-F5344CB8AC3E}">
        <p14:creationId xmlns:p14="http://schemas.microsoft.com/office/powerpoint/2010/main" val="417164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 millones de personas al año (Servicio de urgencias) </a:t>
            </a:r>
          </a:p>
          <a:p>
            <a:r>
              <a:rPr lang="es-CO" dirty="0"/>
              <a:t>El 50% de estos pacientes se hospitalizan </a:t>
            </a:r>
          </a:p>
          <a:p>
            <a:r>
              <a:rPr lang="es-CO" dirty="0"/>
              <a:t>De este grupo sólo 15% a 20% corresponden a un infarto agudo del  miocardio o angina inestable </a:t>
            </a:r>
          </a:p>
          <a:p>
            <a:r>
              <a:rPr lang="es-CO" dirty="0"/>
              <a:t>5% a 10% pueden erróneamente ser dados de alta cursando un infarto agudo del miocardio, con una mortalidad para este grupo del 6% al 8%</a:t>
            </a:r>
          </a:p>
          <a:p>
            <a:endParaRPr lang="es-CO" dirty="0"/>
          </a:p>
        </p:txBody>
      </p:sp>
      <p:sp>
        <p:nvSpPr>
          <p:cNvPr id="4" name="Marcador de número de diapositiva 3"/>
          <p:cNvSpPr>
            <a:spLocks noGrp="1"/>
          </p:cNvSpPr>
          <p:nvPr>
            <p:ph type="sldNum" sz="quarter" idx="5"/>
          </p:nvPr>
        </p:nvSpPr>
        <p:spPr/>
        <p:txBody>
          <a:bodyPr/>
          <a:lstStyle/>
          <a:p>
            <a:fld id="{43901F45-69C5-6A4B-BA4C-8E213ED22C44}" type="slidenum">
              <a:rPr lang="es-CO" smtClean="0"/>
              <a:t>22</a:t>
            </a:fld>
            <a:endParaRPr lang="es-CO"/>
          </a:p>
        </p:txBody>
      </p:sp>
    </p:spTree>
    <p:extLst>
      <p:ext uri="{BB962C8B-B14F-4D97-AF65-F5344CB8AC3E}">
        <p14:creationId xmlns:p14="http://schemas.microsoft.com/office/powerpoint/2010/main" val="231112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20% puede tener shock </a:t>
            </a:r>
            <a:r>
              <a:rPr lang="es-ES_tradnl" dirty="0" err="1"/>
              <a:t>cardiogenico</a:t>
            </a:r>
            <a:endParaRPr lang="es-ES_tradnl" dirty="0"/>
          </a:p>
        </p:txBody>
      </p:sp>
      <p:sp>
        <p:nvSpPr>
          <p:cNvPr id="4" name="Marcador de número de diapositiva 3"/>
          <p:cNvSpPr>
            <a:spLocks noGrp="1"/>
          </p:cNvSpPr>
          <p:nvPr>
            <p:ph type="sldNum" sz="quarter" idx="10"/>
          </p:nvPr>
        </p:nvSpPr>
        <p:spPr/>
        <p:txBody>
          <a:bodyPr/>
          <a:lstStyle/>
          <a:p>
            <a:fld id="{CA331EA4-3265-4B47-81B6-75E33FAD813F}" type="slidenum">
              <a:rPr lang="es-ES_tradnl" smtClean="0"/>
              <a:t>24</a:t>
            </a:fld>
            <a:endParaRPr lang="es-ES_tradnl"/>
          </a:p>
        </p:txBody>
      </p:sp>
    </p:spTree>
    <p:extLst>
      <p:ext uri="{BB962C8B-B14F-4D97-AF65-F5344CB8AC3E}">
        <p14:creationId xmlns:p14="http://schemas.microsoft.com/office/powerpoint/2010/main" val="91572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Ante la presencia de BRIHH se de usar los criterios de </a:t>
            </a:r>
            <a:r>
              <a:rPr lang="es-ES" dirty="0" err="1"/>
              <a:t>Sgarbossa</a:t>
            </a:r>
            <a:r>
              <a:rPr lang="es-ES" dirty="0"/>
              <a:t> con el objetivo de determinar o no si se encuentra en la presencia de un IAM.</a:t>
            </a:r>
          </a:p>
          <a:p>
            <a:r>
              <a:rPr lang="es-ES" dirty="0"/>
              <a:t>Con respecto a la presencia de BRDHH hay que tener presente el ST, si el ST está elevado se considera de entrada manejarlo como ST, pero si está deprimido en DI, </a:t>
            </a:r>
            <a:r>
              <a:rPr lang="es-ES" dirty="0" err="1"/>
              <a:t>aVL</a:t>
            </a:r>
            <a:r>
              <a:rPr lang="es-ES" dirty="0"/>
              <a:t>, V5 o V6, se manejará como no ST.</a:t>
            </a:r>
          </a:p>
          <a:p>
            <a:endParaRPr lang="es-ES" dirty="0"/>
          </a:p>
          <a:p>
            <a:endParaRPr lang="es-CO" dirty="0"/>
          </a:p>
        </p:txBody>
      </p:sp>
      <p:sp>
        <p:nvSpPr>
          <p:cNvPr id="4" name="Marcador de número de diapositiva 3"/>
          <p:cNvSpPr>
            <a:spLocks noGrp="1"/>
          </p:cNvSpPr>
          <p:nvPr>
            <p:ph type="sldNum" sz="quarter" idx="5"/>
          </p:nvPr>
        </p:nvSpPr>
        <p:spPr/>
        <p:txBody>
          <a:bodyPr/>
          <a:lstStyle/>
          <a:p>
            <a:fld id="{AD9D5E84-B6FD-4F28-97E6-388814AE32BB}" type="slidenum">
              <a:rPr lang="es-CO" smtClean="0"/>
              <a:t>27</a:t>
            </a:fld>
            <a:endParaRPr lang="es-CO"/>
          </a:p>
        </p:txBody>
      </p:sp>
    </p:spTree>
    <p:extLst>
      <p:ext uri="{BB962C8B-B14F-4D97-AF65-F5344CB8AC3E}">
        <p14:creationId xmlns:p14="http://schemas.microsoft.com/office/powerpoint/2010/main" val="358907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29</a:t>
            </a:fld>
            <a:endParaRPr lang="es-ES_tradnl"/>
          </a:p>
        </p:txBody>
      </p:sp>
    </p:spTree>
    <p:extLst>
      <p:ext uri="{BB962C8B-B14F-4D97-AF65-F5344CB8AC3E}">
        <p14:creationId xmlns:p14="http://schemas.microsoft.com/office/powerpoint/2010/main" val="251978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30</a:t>
            </a:fld>
            <a:endParaRPr lang="es-ES_tradnl"/>
          </a:p>
        </p:txBody>
      </p:sp>
    </p:spTree>
    <p:extLst>
      <p:ext uri="{BB962C8B-B14F-4D97-AF65-F5344CB8AC3E}">
        <p14:creationId xmlns:p14="http://schemas.microsoft.com/office/powerpoint/2010/main" val="115749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Marcador de imagen de diapositiva 1">
            <a:extLst>
              <a:ext uri="{FF2B5EF4-FFF2-40B4-BE49-F238E27FC236}">
                <a16:creationId xmlns:a16="http://schemas.microsoft.com/office/drawing/2014/main" id="{2AF80CF5-3034-C442-9CD1-987D7EB3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Marcador de notas 2">
            <a:extLst>
              <a:ext uri="{FF2B5EF4-FFF2-40B4-BE49-F238E27FC236}">
                <a16:creationId xmlns:a16="http://schemas.microsoft.com/office/drawing/2014/main" id="{07407460-09B6-D242-B5E1-3C2DA08B85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a:p>
        </p:txBody>
      </p:sp>
      <p:sp>
        <p:nvSpPr>
          <p:cNvPr id="48131" name="Marcador de número de diapositiva 3">
            <a:extLst>
              <a:ext uri="{FF2B5EF4-FFF2-40B4-BE49-F238E27FC236}">
                <a16:creationId xmlns:a16="http://schemas.microsoft.com/office/drawing/2014/main" id="{03FCFEA8-6801-C944-9719-1E7A968839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4705B4-9A42-8948-B993-4ADC7C166229}" type="slidenum">
              <a:rPr lang="es-ES_tradnl" altLang="es-CO"/>
              <a:pPr/>
              <a:t>34</a:t>
            </a:fld>
            <a:endParaRPr lang="es-ES_tradnl" altLang="es-CO"/>
          </a:p>
        </p:txBody>
      </p:sp>
    </p:spTree>
    <p:extLst>
      <p:ext uri="{BB962C8B-B14F-4D97-AF65-F5344CB8AC3E}">
        <p14:creationId xmlns:p14="http://schemas.microsoft.com/office/powerpoint/2010/main" val="183995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Recomendaciones dietarias</a:t>
            </a:r>
          </a:p>
          <a:p>
            <a:pPr lvl="1"/>
            <a:r>
              <a:rPr lang="es-CO" dirty="0"/>
              <a:t>10% energía total de grasas saturadas.</a:t>
            </a:r>
          </a:p>
          <a:p>
            <a:pPr lvl="1"/>
            <a:r>
              <a:rPr lang="es-CO" dirty="0"/>
              <a:t>Sal &lt;5g</a:t>
            </a:r>
          </a:p>
          <a:p>
            <a:pPr lvl="1"/>
            <a:r>
              <a:rPr lang="es-CO" dirty="0"/>
              <a:t>30-45g fibra</a:t>
            </a:r>
          </a:p>
          <a:p>
            <a:pPr lvl="1"/>
            <a:r>
              <a:rPr lang="es-CO" dirty="0"/>
              <a:t>200g de frutas y 200g de vegetales</a:t>
            </a:r>
          </a:p>
          <a:p>
            <a:pPr lvl="1"/>
            <a:r>
              <a:rPr lang="es-CO" dirty="0"/>
              <a:t>Alcohol: máximo 20 g (10 en mujeres)</a:t>
            </a:r>
          </a:p>
          <a:p>
            <a:pPr lvl="1"/>
            <a:r>
              <a:rPr lang="es-CO" dirty="0"/>
              <a:t>Evitar bebidas azucaradas</a:t>
            </a:r>
          </a:p>
          <a:p>
            <a:endParaRPr lang="es-ES_tradnl" dirty="0"/>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51</a:t>
            </a:fld>
            <a:endParaRPr lang="es-ES_tradnl"/>
          </a:p>
        </p:txBody>
      </p:sp>
    </p:spTree>
    <p:extLst>
      <p:ext uri="{BB962C8B-B14F-4D97-AF65-F5344CB8AC3E}">
        <p14:creationId xmlns:p14="http://schemas.microsoft.com/office/powerpoint/2010/main" val="173210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 millones de personas al año (Servicio de urgencias) </a:t>
            </a:r>
          </a:p>
          <a:p>
            <a:r>
              <a:rPr lang="es-CO" dirty="0"/>
              <a:t>El 50% de estos pacientes se hospitalizan </a:t>
            </a:r>
          </a:p>
          <a:p>
            <a:r>
              <a:rPr lang="es-CO" dirty="0"/>
              <a:t>De este grupo sólo 15% a 20% corresponden a un infarto agudo del  miocardio o angina inestable </a:t>
            </a:r>
          </a:p>
          <a:p>
            <a:r>
              <a:rPr lang="es-CO" dirty="0"/>
              <a:t>5% a 10% pueden erróneamente ser dados de alta cursando un infarto agudo del miocardio, con una mortalidad para este grupo del 6% al 8%</a:t>
            </a:r>
          </a:p>
          <a:p>
            <a:endParaRPr lang="es-CO" dirty="0"/>
          </a:p>
        </p:txBody>
      </p:sp>
      <p:sp>
        <p:nvSpPr>
          <p:cNvPr id="4" name="Marcador de número de diapositiva 3"/>
          <p:cNvSpPr>
            <a:spLocks noGrp="1"/>
          </p:cNvSpPr>
          <p:nvPr>
            <p:ph type="sldNum" sz="quarter" idx="5"/>
          </p:nvPr>
        </p:nvSpPr>
        <p:spPr/>
        <p:txBody>
          <a:bodyPr/>
          <a:lstStyle/>
          <a:p>
            <a:fld id="{43901F45-69C5-6A4B-BA4C-8E213ED22C44}" type="slidenum">
              <a:rPr lang="es-CO" smtClean="0"/>
              <a:t>5</a:t>
            </a:fld>
            <a:endParaRPr lang="es-CO"/>
          </a:p>
        </p:txBody>
      </p:sp>
    </p:spTree>
    <p:extLst>
      <p:ext uri="{BB962C8B-B14F-4D97-AF65-F5344CB8AC3E}">
        <p14:creationId xmlns:p14="http://schemas.microsoft.com/office/powerpoint/2010/main" val="24865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Recomendaciones dietarias</a:t>
            </a:r>
          </a:p>
          <a:p>
            <a:pPr lvl="1"/>
            <a:r>
              <a:rPr lang="es-CO" dirty="0"/>
              <a:t>10% energía total de grasas saturadas.</a:t>
            </a:r>
          </a:p>
          <a:p>
            <a:pPr lvl="1"/>
            <a:r>
              <a:rPr lang="es-CO" dirty="0"/>
              <a:t>Sal &lt;5g</a:t>
            </a:r>
          </a:p>
          <a:p>
            <a:pPr lvl="1"/>
            <a:r>
              <a:rPr lang="es-CO" dirty="0"/>
              <a:t>30-45g fibra</a:t>
            </a:r>
          </a:p>
          <a:p>
            <a:pPr lvl="1"/>
            <a:r>
              <a:rPr lang="es-CO" dirty="0"/>
              <a:t>200g de frutas y 200g de vegetales</a:t>
            </a:r>
          </a:p>
          <a:p>
            <a:pPr lvl="1"/>
            <a:r>
              <a:rPr lang="es-CO" dirty="0"/>
              <a:t>Alcohol: máximo 20 g (10 en mujeres)</a:t>
            </a:r>
          </a:p>
          <a:p>
            <a:pPr lvl="1"/>
            <a:r>
              <a:rPr lang="es-CO"/>
              <a:t>Evitar bebidas azucaradas</a:t>
            </a:r>
          </a:p>
          <a:p>
            <a:endParaRPr lang="es-ES_tradnl"/>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52</a:t>
            </a:fld>
            <a:endParaRPr lang="es-ES_tradnl"/>
          </a:p>
        </p:txBody>
      </p:sp>
    </p:spTree>
    <p:extLst>
      <p:ext uri="{BB962C8B-B14F-4D97-AF65-F5344CB8AC3E}">
        <p14:creationId xmlns:p14="http://schemas.microsoft.com/office/powerpoint/2010/main" val="420102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53</a:t>
            </a:fld>
            <a:endParaRPr lang="es-ES_tradnl"/>
          </a:p>
        </p:txBody>
      </p:sp>
    </p:spTree>
    <p:extLst>
      <p:ext uri="{BB962C8B-B14F-4D97-AF65-F5344CB8AC3E}">
        <p14:creationId xmlns:p14="http://schemas.microsoft.com/office/powerpoint/2010/main" val="129057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Recomendaciones dietarias</a:t>
            </a:r>
          </a:p>
          <a:p>
            <a:pPr lvl="1"/>
            <a:r>
              <a:rPr lang="es-CO" dirty="0"/>
              <a:t>10% energía total de grasas saturadas.</a:t>
            </a:r>
          </a:p>
          <a:p>
            <a:pPr lvl="1"/>
            <a:r>
              <a:rPr lang="es-CO" dirty="0"/>
              <a:t>Sal &lt;5g</a:t>
            </a:r>
          </a:p>
          <a:p>
            <a:pPr lvl="1"/>
            <a:r>
              <a:rPr lang="es-CO" dirty="0"/>
              <a:t>30-45g fibra</a:t>
            </a:r>
          </a:p>
          <a:p>
            <a:pPr lvl="1"/>
            <a:r>
              <a:rPr lang="es-CO" dirty="0"/>
              <a:t>200g de frutas y 200g de vegetales</a:t>
            </a:r>
          </a:p>
          <a:p>
            <a:pPr lvl="1"/>
            <a:r>
              <a:rPr lang="es-CO" dirty="0"/>
              <a:t>Alcohol: máximo 20 g (10 en mujeres)</a:t>
            </a:r>
          </a:p>
          <a:p>
            <a:pPr lvl="1"/>
            <a:r>
              <a:rPr lang="es-CO"/>
              <a:t>Evitar bebidas azucaradas</a:t>
            </a:r>
          </a:p>
          <a:p>
            <a:endParaRPr lang="es-ES_tradnl"/>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54</a:t>
            </a:fld>
            <a:endParaRPr lang="es-ES_tradnl"/>
          </a:p>
        </p:txBody>
      </p:sp>
    </p:spTree>
    <p:extLst>
      <p:ext uri="{BB962C8B-B14F-4D97-AF65-F5344CB8AC3E}">
        <p14:creationId xmlns:p14="http://schemas.microsoft.com/office/powerpoint/2010/main" val="1424179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Recomendaciones dietarias</a:t>
            </a:r>
          </a:p>
          <a:p>
            <a:pPr lvl="1"/>
            <a:r>
              <a:rPr lang="es-CO" dirty="0"/>
              <a:t>10% energía total de grasas saturadas.</a:t>
            </a:r>
          </a:p>
          <a:p>
            <a:pPr lvl="1"/>
            <a:r>
              <a:rPr lang="es-CO" dirty="0"/>
              <a:t>Sal &lt;5g</a:t>
            </a:r>
          </a:p>
          <a:p>
            <a:pPr lvl="1"/>
            <a:r>
              <a:rPr lang="es-CO" dirty="0"/>
              <a:t>30-45g fibra</a:t>
            </a:r>
          </a:p>
          <a:p>
            <a:pPr lvl="1"/>
            <a:r>
              <a:rPr lang="es-CO" dirty="0"/>
              <a:t>200g de frutas y 200g de vegetales</a:t>
            </a:r>
          </a:p>
          <a:p>
            <a:pPr lvl="1"/>
            <a:r>
              <a:rPr lang="es-CO" dirty="0"/>
              <a:t>Alcohol: máximo 20 g (10 en mujeres)</a:t>
            </a:r>
          </a:p>
          <a:p>
            <a:pPr lvl="1"/>
            <a:r>
              <a:rPr lang="es-CO"/>
              <a:t>Evitar bebidas azucaradas</a:t>
            </a:r>
          </a:p>
          <a:p>
            <a:endParaRPr lang="es-ES_tradnl"/>
          </a:p>
        </p:txBody>
      </p:sp>
      <p:sp>
        <p:nvSpPr>
          <p:cNvPr id="4" name="Marcador de número de diapositiva 3"/>
          <p:cNvSpPr>
            <a:spLocks noGrp="1"/>
          </p:cNvSpPr>
          <p:nvPr>
            <p:ph type="sldNum" sz="quarter" idx="10"/>
          </p:nvPr>
        </p:nvSpPr>
        <p:spPr/>
        <p:txBody>
          <a:bodyPr/>
          <a:lstStyle/>
          <a:p>
            <a:fld id="{94442F41-4558-914B-9812-F6EEB0A8ABD1}" type="slidenum">
              <a:rPr lang="es-ES_tradnl" smtClean="0"/>
              <a:t>55</a:t>
            </a:fld>
            <a:endParaRPr lang="es-ES_tradnl"/>
          </a:p>
        </p:txBody>
      </p:sp>
    </p:spTree>
    <p:extLst>
      <p:ext uri="{BB962C8B-B14F-4D97-AF65-F5344CB8AC3E}">
        <p14:creationId xmlns:p14="http://schemas.microsoft.com/office/powerpoint/2010/main" val="90725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 millones de personas al año (Servicio de urgencias) </a:t>
            </a:r>
          </a:p>
          <a:p>
            <a:r>
              <a:rPr lang="es-CO" dirty="0"/>
              <a:t>El 50% de estos pacientes se hospitalizan </a:t>
            </a:r>
          </a:p>
          <a:p>
            <a:r>
              <a:rPr lang="es-CO" dirty="0"/>
              <a:t>De este grupo sólo 15% a 20% corresponden a un infarto agudo del  miocardio o angina inestable </a:t>
            </a:r>
          </a:p>
          <a:p>
            <a:r>
              <a:rPr lang="es-CO" dirty="0"/>
              <a:t>5% a 10% pueden erróneamente ser dados de alta cursando un infarto agudo del miocardio, con una mortalidad para este grupo del 6% al 8%</a:t>
            </a:r>
          </a:p>
          <a:p>
            <a:endParaRPr lang="es-CO" dirty="0"/>
          </a:p>
        </p:txBody>
      </p:sp>
      <p:sp>
        <p:nvSpPr>
          <p:cNvPr id="4" name="Marcador de número de diapositiva 3"/>
          <p:cNvSpPr>
            <a:spLocks noGrp="1"/>
          </p:cNvSpPr>
          <p:nvPr>
            <p:ph type="sldNum" sz="quarter" idx="5"/>
          </p:nvPr>
        </p:nvSpPr>
        <p:spPr/>
        <p:txBody>
          <a:bodyPr/>
          <a:lstStyle/>
          <a:p>
            <a:fld id="{43901F45-69C5-6A4B-BA4C-8E213ED22C44}" type="slidenum">
              <a:rPr lang="es-CO" smtClean="0"/>
              <a:t>6</a:t>
            </a:fld>
            <a:endParaRPr lang="es-CO"/>
          </a:p>
        </p:txBody>
      </p:sp>
    </p:spTree>
    <p:extLst>
      <p:ext uri="{BB962C8B-B14F-4D97-AF65-F5344CB8AC3E}">
        <p14:creationId xmlns:p14="http://schemas.microsoft.com/office/powerpoint/2010/main" val="301821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 millones de personas al año (Servicio de urgencias) </a:t>
            </a:r>
          </a:p>
          <a:p>
            <a:r>
              <a:rPr lang="es-CO" dirty="0"/>
              <a:t>El 50% de estos pacientes se hospitalizan </a:t>
            </a:r>
          </a:p>
          <a:p>
            <a:r>
              <a:rPr lang="es-CO" dirty="0"/>
              <a:t>De este grupo sólo 15% a 20% corresponden a un infarto agudo del  miocardio o angina inestable </a:t>
            </a:r>
          </a:p>
          <a:p>
            <a:r>
              <a:rPr lang="es-CO" dirty="0"/>
              <a:t>5% a 10% pueden erróneamente ser dados de alta cursando un infarto agudo del miocardio, con una mortalidad para este grupo del 6% al 8%</a:t>
            </a:r>
          </a:p>
          <a:p>
            <a:endParaRPr lang="es-CO" dirty="0"/>
          </a:p>
        </p:txBody>
      </p:sp>
      <p:sp>
        <p:nvSpPr>
          <p:cNvPr id="4" name="Marcador de número de diapositiva 3"/>
          <p:cNvSpPr>
            <a:spLocks noGrp="1"/>
          </p:cNvSpPr>
          <p:nvPr>
            <p:ph type="sldNum" sz="quarter" idx="5"/>
          </p:nvPr>
        </p:nvSpPr>
        <p:spPr/>
        <p:txBody>
          <a:bodyPr/>
          <a:lstStyle/>
          <a:p>
            <a:fld id="{43901F45-69C5-6A4B-BA4C-8E213ED22C44}" type="slidenum">
              <a:rPr lang="es-CO" smtClean="0"/>
              <a:t>7</a:t>
            </a:fld>
            <a:endParaRPr lang="es-CO"/>
          </a:p>
        </p:txBody>
      </p:sp>
    </p:spTree>
    <p:extLst>
      <p:ext uri="{BB962C8B-B14F-4D97-AF65-F5344CB8AC3E}">
        <p14:creationId xmlns:p14="http://schemas.microsoft.com/office/powerpoint/2010/main" val="139812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a:extLst>
              <a:ext uri="{FF2B5EF4-FFF2-40B4-BE49-F238E27FC236}">
                <a16:creationId xmlns:a16="http://schemas.microsoft.com/office/drawing/2014/main" id="{E8F60954-F4B4-1843-B839-DB50BCB358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a:extLst>
              <a:ext uri="{FF2B5EF4-FFF2-40B4-BE49-F238E27FC236}">
                <a16:creationId xmlns:a16="http://schemas.microsoft.com/office/drawing/2014/main" id="{FD4957C4-2FD6-FE45-ACBE-E153E6BA92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a:p>
        </p:txBody>
      </p:sp>
      <p:sp>
        <p:nvSpPr>
          <p:cNvPr id="23555" name="Marcador de número de diapositiva 3">
            <a:extLst>
              <a:ext uri="{FF2B5EF4-FFF2-40B4-BE49-F238E27FC236}">
                <a16:creationId xmlns:a16="http://schemas.microsoft.com/office/drawing/2014/main" id="{390480AA-06F0-EA4F-BAC3-FB8AC4D32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115BC8-6904-BA4F-AD16-DE27BE06F1AE}" type="slidenum">
              <a:rPr lang="es-ES_tradnl" altLang="es-CO"/>
              <a:pPr/>
              <a:t>9</a:t>
            </a:fld>
            <a:endParaRPr lang="es-ES_tradnl" altLang="es-CO"/>
          </a:p>
        </p:txBody>
      </p:sp>
    </p:spTree>
    <p:extLst>
      <p:ext uri="{BB962C8B-B14F-4D97-AF65-F5344CB8AC3E}">
        <p14:creationId xmlns:p14="http://schemas.microsoft.com/office/powerpoint/2010/main" val="105725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Las enfermedades cardiovasculares y circulatorias siguen siendo las primeras causas de muerte en el mundo. </a:t>
            </a:r>
          </a:p>
          <a:p>
            <a:r>
              <a:rPr lang="es-CO" sz="1200" kern="1200" dirty="0">
                <a:solidFill>
                  <a:schemeClr val="tx1"/>
                </a:solidFill>
                <a:effectLst/>
                <a:latin typeface="+mn-lt"/>
                <a:ea typeface="+mn-ea"/>
                <a:cs typeface="+mn-cs"/>
              </a:rPr>
              <a:t> En 2016, se calcula que, en EE. UU., más de 1,1 millones de pacientes experimentaron un episodio de SCA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152B48"/>
                </a:solidFill>
                <a:latin typeface="Montserrat"/>
                <a:ea typeface="Montserrat"/>
                <a:cs typeface="Montserrat"/>
                <a:sym typeface="Montserrat"/>
              </a:rPr>
              <a:t>Cambio en perfil de biomarcadores se asoció a un aumento  absoluto de 4%  en el diagnostico de NSTEMI</a:t>
            </a:r>
          </a:p>
          <a:p>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43901F45-69C5-6A4B-BA4C-8E213ED22C44}" type="slidenum">
              <a:rPr lang="es-CO" smtClean="0"/>
              <a:t>10</a:t>
            </a:fld>
            <a:endParaRPr lang="es-CO"/>
          </a:p>
        </p:txBody>
      </p:sp>
    </p:spTree>
    <p:extLst>
      <p:ext uri="{BB962C8B-B14F-4D97-AF65-F5344CB8AC3E}">
        <p14:creationId xmlns:p14="http://schemas.microsoft.com/office/powerpoint/2010/main" val="178724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EDDAD, GÉNERO, TABAQUISMO NO HA CAMBIADO. </a:t>
            </a:r>
          </a:p>
          <a:p>
            <a:r>
              <a:rPr lang="es-CO" dirty="0"/>
              <a:t>AHORA SON MAS HTA, DIABÉTICOS Y DISLIPIDEMICOS. </a:t>
            </a:r>
          </a:p>
        </p:txBody>
      </p:sp>
      <p:sp>
        <p:nvSpPr>
          <p:cNvPr id="4" name="Marcador de número de diapositiva 3"/>
          <p:cNvSpPr>
            <a:spLocks noGrp="1"/>
          </p:cNvSpPr>
          <p:nvPr>
            <p:ph type="sldNum" sz="quarter" idx="5"/>
          </p:nvPr>
        </p:nvSpPr>
        <p:spPr/>
        <p:txBody>
          <a:bodyPr/>
          <a:lstStyle/>
          <a:p>
            <a:fld id="{43901F45-69C5-6A4B-BA4C-8E213ED22C44}" type="slidenum">
              <a:rPr lang="es-CO" smtClean="0"/>
              <a:t>11</a:t>
            </a:fld>
            <a:endParaRPr lang="es-CO"/>
          </a:p>
        </p:txBody>
      </p:sp>
    </p:spTree>
    <p:extLst>
      <p:ext uri="{BB962C8B-B14F-4D97-AF65-F5344CB8AC3E}">
        <p14:creationId xmlns:p14="http://schemas.microsoft.com/office/powerpoint/2010/main" val="124658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a:extLst>
              <a:ext uri="{FF2B5EF4-FFF2-40B4-BE49-F238E27FC236}">
                <a16:creationId xmlns:a16="http://schemas.microsoft.com/office/drawing/2014/main" id="{E8F60954-F4B4-1843-B839-DB50BCB358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a:extLst>
              <a:ext uri="{FF2B5EF4-FFF2-40B4-BE49-F238E27FC236}">
                <a16:creationId xmlns:a16="http://schemas.microsoft.com/office/drawing/2014/main" id="{FD4957C4-2FD6-FE45-ACBE-E153E6BA92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CO"/>
          </a:p>
        </p:txBody>
      </p:sp>
      <p:sp>
        <p:nvSpPr>
          <p:cNvPr id="23555" name="Marcador de número de diapositiva 3">
            <a:extLst>
              <a:ext uri="{FF2B5EF4-FFF2-40B4-BE49-F238E27FC236}">
                <a16:creationId xmlns:a16="http://schemas.microsoft.com/office/drawing/2014/main" id="{390480AA-06F0-EA4F-BAC3-FB8AC4D32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115BC8-6904-BA4F-AD16-DE27BE06F1AE}" type="slidenum">
              <a:rPr lang="es-ES_tradnl" altLang="es-CO"/>
              <a:pPr/>
              <a:t>12</a:t>
            </a:fld>
            <a:endParaRPr lang="es-ES_tradnl" altLang="es-CO"/>
          </a:p>
        </p:txBody>
      </p:sp>
    </p:spTree>
    <p:extLst>
      <p:ext uri="{BB962C8B-B14F-4D97-AF65-F5344CB8AC3E}">
        <p14:creationId xmlns:p14="http://schemas.microsoft.com/office/powerpoint/2010/main" val="349380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rPr dirty="0" err="1"/>
              <a:t>énfasis</a:t>
            </a:r>
            <a:r>
              <a:rPr dirty="0"/>
              <a:t> </a:t>
            </a:r>
            <a:r>
              <a:rPr dirty="0" err="1"/>
              <a:t>en</a:t>
            </a:r>
            <a:r>
              <a:rPr dirty="0"/>
              <a:t> la </a:t>
            </a:r>
            <a:r>
              <a:rPr dirty="0" err="1"/>
              <a:t>diferenciación</a:t>
            </a:r>
            <a:r>
              <a:rPr dirty="0"/>
              <a:t> entre </a:t>
            </a:r>
            <a:r>
              <a:rPr dirty="0" err="1"/>
              <a:t>daño</a:t>
            </a:r>
            <a:r>
              <a:rPr dirty="0"/>
              <a:t> </a:t>
            </a:r>
            <a:r>
              <a:rPr dirty="0" err="1"/>
              <a:t>miocárdico</a:t>
            </a:r>
            <a:endParaRPr dirty="0"/>
          </a:p>
          <a:p>
            <a:r>
              <a:rPr dirty="0" err="1"/>
              <a:t>relacionado</a:t>
            </a:r>
            <a:r>
              <a:rPr dirty="0"/>
              <a:t> con el </a:t>
            </a:r>
            <a:r>
              <a:rPr dirty="0" err="1"/>
              <a:t>procedimiento</a:t>
            </a:r>
            <a:r>
              <a:rPr dirty="0"/>
              <a:t> e </a:t>
            </a:r>
            <a:r>
              <a:rPr dirty="0" err="1"/>
              <a:t>infarto</a:t>
            </a:r>
            <a:r>
              <a:rPr dirty="0"/>
              <a:t> de </a:t>
            </a:r>
            <a:r>
              <a:rPr dirty="0" err="1"/>
              <a:t>miocardio</a:t>
            </a:r>
            <a:r>
              <a:rPr dirty="0"/>
              <a:t> </a:t>
            </a:r>
            <a:r>
              <a:rPr dirty="0" err="1"/>
              <a:t>relacionado</a:t>
            </a:r>
            <a:r>
              <a:rPr dirty="0"/>
              <a:t> con el</a:t>
            </a:r>
          </a:p>
          <a:p>
            <a:r>
              <a:rPr dirty="0" err="1"/>
              <a:t>procedimiento</a:t>
            </a:r>
            <a:r>
              <a:rPr dirty="0"/>
              <a:t>. </a:t>
            </a:r>
          </a:p>
          <a:p>
            <a:endParaRPr dirty="0"/>
          </a:p>
          <a:p>
            <a:r>
              <a:rPr dirty="0"/>
              <a:t>La sola </a:t>
            </a:r>
            <a:r>
              <a:rPr dirty="0" err="1"/>
              <a:t>aparición</a:t>
            </a:r>
            <a:r>
              <a:rPr dirty="0"/>
              <a:t> de </a:t>
            </a:r>
            <a:r>
              <a:rPr dirty="0" err="1"/>
              <a:t>ondas</a:t>
            </a:r>
            <a:r>
              <a:rPr dirty="0"/>
              <a:t> Q </a:t>
            </a:r>
            <a:r>
              <a:rPr dirty="0" err="1"/>
              <a:t>patológicas</a:t>
            </a:r>
            <a:r>
              <a:rPr dirty="0"/>
              <a:t> </a:t>
            </a:r>
            <a:r>
              <a:rPr dirty="0" err="1"/>
              <a:t>nuevas</a:t>
            </a:r>
            <a:r>
              <a:rPr dirty="0"/>
              <a:t> </a:t>
            </a:r>
            <a:r>
              <a:rPr dirty="0" err="1"/>
              <a:t>cumple</a:t>
            </a:r>
            <a:r>
              <a:rPr dirty="0"/>
              <a:t> los </a:t>
            </a:r>
            <a:r>
              <a:rPr dirty="0" err="1"/>
              <a:t>criterios</a:t>
            </a:r>
            <a:r>
              <a:rPr dirty="0"/>
              <a:t> de IM </a:t>
            </a:r>
            <a:r>
              <a:rPr dirty="0" err="1"/>
              <a:t>tipo</a:t>
            </a:r>
            <a:r>
              <a:rPr dirty="0"/>
              <a:t> 4a</a:t>
            </a:r>
          </a:p>
          <a:p>
            <a:r>
              <a:rPr dirty="0"/>
              <a:t>o IM </a:t>
            </a:r>
            <a:r>
              <a:rPr dirty="0" err="1"/>
              <a:t>tipo</a:t>
            </a:r>
            <a:r>
              <a:rPr dirty="0"/>
              <a:t> 5 </a:t>
            </a:r>
            <a:r>
              <a:rPr dirty="0" err="1"/>
              <a:t>en</a:t>
            </a:r>
            <a:r>
              <a:rPr dirty="0"/>
              <a:t> </a:t>
            </a:r>
            <a:r>
              <a:rPr dirty="0" err="1"/>
              <a:t>cualquier</a:t>
            </a:r>
            <a:r>
              <a:rPr dirty="0"/>
              <a:t> </a:t>
            </a:r>
            <a:r>
              <a:rPr dirty="0" err="1"/>
              <a:t>procedimiento</a:t>
            </a:r>
            <a:r>
              <a:rPr dirty="0"/>
              <a:t> de </a:t>
            </a:r>
            <a:r>
              <a:rPr dirty="0" err="1"/>
              <a:t>revascularización</a:t>
            </a:r>
            <a:r>
              <a:rPr dirty="0"/>
              <a:t> </a:t>
            </a:r>
            <a:r>
              <a:rPr dirty="0" err="1"/>
              <a:t>si</a:t>
            </a:r>
            <a:r>
              <a:rPr dirty="0"/>
              <a:t> los </a:t>
            </a:r>
            <a:r>
              <a:rPr dirty="0" err="1"/>
              <a:t>valores</a:t>
            </a:r>
            <a:r>
              <a:rPr dirty="0"/>
              <a:t> de </a:t>
            </a:r>
            <a:r>
              <a:rPr dirty="0" err="1"/>
              <a:t>cTn</a:t>
            </a:r>
            <a:endParaRPr dirty="0"/>
          </a:p>
          <a:p>
            <a:r>
              <a:rPr dirty="0" err="1"/>
              <a:t>están</a:t>
            </a:r>
            <a:r>
              <a:rPr dirty="0"/>
              <a:t> </a:t>
            </a:r>
            <a:r>
              <a:rPr dirty="0" err="1"/>
              <a:t>elevados</a:t>
            </a:r>
            <a:r>
              <a:rPr dirty="0"/>
              <a:t> y </a:t>
            </a:r>
            <a:r>
              <a:rPr dirty="0" err="1"/>
              <a:t>en</a:t>
            </a:r>
            <a:r>
              <a:rPr dirty="0"/>
              <a:t> </a:t>
            </a:r>
            <a:r>
              <a:rPr dirty="0" err="1"/>
              <a:t>aumento</a:t>
            </a:r>
            <a:r>
              <a:rPr dirty="0"/>
              <a:t> </a:t>
            </a:r>
            <a:r>
              <a:rPr dirty="0" err="1"/>
              <a:t>pero</a:t>
            </a:r>
            <a:r>
              <a:rPr dirty="0"/>
              <a:t> no </a:t>
            </a:r>
            <a:r>
              <a:rPr dirty="0" err="1"/>
              <a:t>alcanzan</a:t>
            </a:r>
            <a:r>
              <a:rPr dirty="0"/>
              <a:t> los </a:t>
            </a:r>
            <a:r>
              <a:rPr dirty="0" err="1"/>
              <a:t>umbrales</a:t>
            </a:r>
            <a:r>
              <a:rPr dirty="0"/>
              <a:t> </a:t>
            </a:r>
            <a:r>
              <a:rPr dirty="0" err="1"/>
              <a:t>preespecificados</a:t>
            </a:r>
            <a:r>
              <a:rPr dirty="0"/>
              <a:t> para la ICP y la CABG. </a:t>
            </a:r>
          </a:p>
          <a:p>
            <a:endParaRPr dirty="0"/>
          </a:p>
          <a:p>
            <a:r>
              <a:rPr dirty="0"/>
              <a:t>4B Y 4C: </a:t>
            </a:r>
            <a:r>
              <a:rPr dirty="0" err="1"/>
              <a:t>cumplen</a:t>
            </a:r>
            <a:r>
              <a:rPr dirty="0"/>
              <a:t> </a:t>
            </a:r>
            <a:r>
              <a:rPr dirty="0" err="1"/>
              <a:t>criterios</a:t>
            </a:r>
            <a:r>
              <a:rPr dirty="0"/>
              <a:t> de IAM </a:t>
            </a:r>
            <a:r>
              <a:rPr dirty="0" err="1"/>
              <a:t>tipo</a:t>
            </a:r>
            <a:r>
              <a:rPr dirty="0"/>
              <a:t> 1.  </a:t>
            </a:r>
          </a:p>
        </p:txBody>
      </p:sp>
    </p:spTree>
    <p:extLst>
      <p:ext uri="{BB962C8B-B14F-4D97-AF65-F5344CB8AC3E}">
        <p14:creationId xmlns:p14="http://schemas.microsoft.com/office/powerpoint/2010/main" val="334715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23ED657-7FE7-1644-A0B8-32772BE560CE}"/>
              </a:ext>
            </a:extLst>
          </p:cNvPr>
          <p:cNvSpPr>
            <a:spLocks noGrp="1"/>
          </p:cNvSpPr>
          <p:nvPr>
            <p:ph type="dt" sz="half" idx="10"/>
          </p:nvPr>
        </p:nvSpPr>
        <p:spPr/>
        <p:txBody>
          <a:bodyPr/>
          <a:lstStyle>
            <a:lvl1pPr>
              <a:defRPr/>
            </a:lvl1pPr>
          </a:lstStyle>
          <a:p>
            <a:pPr>
              <a:defRPr/>
            </a:pPr>
            <a:fld id="{334697A2-16D4-C445-A043-5AA93E4D2363}" type="datetimeFigureOut">
              <a:rPr lang="es-ES_tradnl"/>
              <a:pPr>
                <a:defRPr/>
              </a:pPr>
              <a:t>22/12/2020</a:t>
            </a:fld>
            <a:endParaRPr lang="es-ES_tradnl"/>
          </a:p>
        </p:txBody>
      </p:sp>
      <p:sp>
        <p:nvSpPr>
          <p:cNvPr id="5" name="Marcador de pie de página 4">
            <a:extLst>
              <a:ext uri="{FF2B5EF4-FFF2-40B4-BE49-F238E27FC236}">
                <a16:creationId xmlns:a16="http://schemas.microsoft.com/office/drawing/2014/main" id="{1B5B9087-D92F-A141-BED1-3CA3F31D630D}"/>
              </a:ext>
            </a:extLst>
          </p:cNvPr>
          <p:cNvSpPr>
            <a:spLocks noGrp="1"/>
          </p:cNvSpPr>
          <p:nvPr>
            <p:ph type="ftr" sz="quarter" idx="11"/>
          </p:nvPr>
        </p:nvSpPr>
        <p:spPr/>
        <p:txBody>
          <a:bodyPr/>
          <a:lstStyle>
            <a:lvl1pPr>
              <a:defRPr/>
            </a:lvl1pPr>
          </a:lstStyle>
          <a:p>
            <a:pPr>
              <a:defRPr/>
            </a:pPr>
            <a:endParaRPr lang="es-ES_tradnl"/>
          </a:p>
        </p:txBody>
      </p:sp>
      <p:sp>
        <p:nvSpPr>
          <p:cNvPr id="6" name="Marcador de número de diapositiva 5">
            <a:extLst>
              <a:ext uri="{FF2B5EF4-FFF2-40B4-BE49-F238E27FC236}">
                <a16:creationId xmlns:a16="http://schemas.microsoft.com/office/drawing/2014/main" id="{0077EFD7-D124-C94B-984A-A602BEAA3F5B}"/>
              </a:ext>
            </a:extLst>
          </p:cNvPr>
          <p:cNvSpPr>
            <a:spLocks noGrp="1"/>
          </p:cNvSpPr>
          <p:nvPr>
            <p:ph type="sldNum" sz="quarter" idx="12"/>
          </p:nvPr>
        </p:nvSpPr>
        <p:spPr/>
        <p:txBody>
          <a:bodyPr/>
          <a:lstStyle>
            <a:lvl1pPr>
              <a:defRPr/>
            </a:lvl1pPr>
          </a:lstStyle>
          <a:p>
            <a:pPr>
              <a:defRPr/>
            </a:pPr>
            <a:fld id="{C502EA0E-8D01-9C45-9C72-52120964C4CC}" type="slidenum">
              <a:rPr lang="es-ES_tradnl" altLang="es-CO"/>
              <a:pPr>
                <a:defRPr/>
              </a:pPr>
              <a:t>‹#›</a:t>
            </a:fld>
            <a:endParaRPr lang="es-ES_tradnl" altLang="es-CO"/>
          </a:p>
        </p:txBody>
      </p:sp>
    </p:spTree>
    <p:extLst>
      <p:ext uri="{BB962C8B-B14F-4D97-AF65-F5344CB8AC3E}">
        <p14:creationId xmlns:p14="http://schemas.microsoft.com/office/powerpoint/2010/main" val="1533872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98513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4440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22/12/2020</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22/12/2020</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arget="../media/image13.jpeg" Type="http://schemas.openxmlformats.org/officeDocument/2006/relationships/image"/><Relationship Id="rId2" Target="../notesSlides/notesSlide7.xml" Type="http://schemas.openxmlformats.org/officeDocument/2006/relationships/notesSlide"/><Relationship Id="rId1" Target="../slideLayouts/slideLayout12.xml" Type="http://schemas.openxmlformats.org/officeDocument/2006/relationships/slideLayout"/><Relationship Id="rId4" Target="../media/hdphoto1.wdp" Type="http://schemas.microsoft.com/office/2007/relationships/hdphoto"/></Relationships>
</file>

<file path=ppt/slides/_rels/slide12.xml.rels><?xml version="1.0" encoding="UTF-8" standalone="yes" ?><Relationships xmlns="http://schemas.openxmlformats.org/package/2006/relationships"><Relationship Id="rId3" Target="../media/image2.jpe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Layouts/slideLayout14.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6.jpeg" Type="http://schemas.openxmlformats.org/officeDocument/2006/relationships/image"/><Relationship Id="rId2" Target="../media/image15.png" Type="http://schemas.openxmlformats.org/officeDocument/2006/relationships/image"/><Relationship Id="rId1" Target="../slideLayouts/slideLayout14.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arget="../media/image2.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s>
</file>

<file path=ppt/slides/_rels/slide19.xml.rels><?xml version="1.0" encoding="UTF-8" standalone="yes" ?><Relationships xmlns="http://schemas.openxmlformats.org/package/2006/relationships"><Relationship Id="rId8" Target="../media/image25.jpeg" Type="http://schemas.openxmlformats.org/officeDocument/2006/relationships/image"/><Relationship Id="rId13" Target="../media/image28.jpeg" Type="http://schemas.openxmlformats.org/officeDocument/2006/relationships/image"/><Relationship Id="rId3" Target="../media/image20.jpeg" Type="http://schemas.openxmlformats.org/officeDocument/2006/relationships/image"/><Relationship Id="rId7" Target="../media/image24.jpeg" Type="http://schemas.openxmlformats.org/officeDocument/2006/relationships/image"/><Relationship Id="rId12" Target="../media/hdphoto3.wdp" Type="http://schemas.microsoft.com/office/2007/relationships/hdphoto"/><Relationship Id="rId2" Target="../notesSlides/notesSlide11.xml" Type="http://schemas.openxmlformats.org/officeDocument/2006/relationships/notesSlide"/><Relationship Id="rId1" Target="../slideLayouts/slideLayout12.xml" Type="http://schemas.openxmlformats.org/officeDocument/2006/relationships/slideLayout"/><Relationship Id="rId6" Target="../media/image23.png" Type="http://schemas.openxmlformats.org/officeDocument/2006/relationships/image"/><Relationship Id="rId11" Target="../media/image27.png" Type="http://schemas.openxmlformats.org/officeDocument/2006/relationships/image"/><Relationship Id="rId5" Target="../media/image22.png" Type="http://schemas.openxmlformats.org/officeDocument/2006/relationships/image"/><Relationship Id="rId10" Target="../media/hdphoto2.wdp" Type="http://schemas.microsoft.com/office/2007/relationships/hdphoto"/><Relationship Id="rId4" Target="../media/image21.jpeg" Type="http://schemas.openxmlformats.org/officeDocument/2006/relationships/image"/><Relationship Id="rId9" Target="../media/image26.pn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arget="../media/image30.jpeg" Type="http://schemas.openxmlformats.org/officeDocument/2006/relationships/image"/><Relationship Id="rId13" Target="../media/image35.jpeg" Type="http://schemas.openxmlformats.org/officeDocument/2006/relationships/image"/><Relationship Id="rId3" Target="../media/hdphoto4.wdp" Type="http://schemas.microsoft.com/office/2007/relationships/hdphoto"/><Relationship Id="rId7" Target="../media/hdphoto2.wdp" Type="http://schemas.microsoft.com/office/2007/relationships/hdphoto"/><Relationship Id="rId12" Target="../media/image34.jpeg" Type="http://schemas.openxmlformats.org/officeDocument/2006/relationships/image"/><Relationship Id="rId2" Target="../media/image29.png" Type="http://schemas.openxmlformats.org/officeDocument/2006/relationships/image"/><Relationship Id="rId16" Target="../media/image28.jpeg" Type="http://schemas.openxmlformats.org/officeDocument/2006/relationships/image"/><Relationship Id="rId1" Target="../slideLayouts/slideLayout12.xml" Type="http://schemas.openxmlformats.org/officeDocument/2006/relationships/slideLayout"/><Relationship Id="rId6" Target="../media/image26.png" Type="http://schemas.openxmlformats.org/officeDocument/2006/relationships/image"/><Relationship Id="rId11" Target="../media/image33.jpeg" Type="http://schemas.openxmlformats.org/officeDocument/2006/relationships/image"/><Relationship Id="rId5" Target="../media/hdphoto5.wdp" Type="http://schemas.microsoft.com/office/2007/relationships/hdphoto"/><Relationship Id="rId15" Target="../media/image37.jpeg" Type="http://schemas.openxmlformats.org/officeDocument/2006/relationships/image"/><Relationship Id="rId10" Target="../media/image32.jpeg" Type="http://schemas.openxmlformats.org/officeDocument/2006/relationships/image"/><Relationship Id="rId4" Target="../media/image27.png" Type="http://schemas.openxmlformats.org/officeDocument/2006/relationships/image"/><Relationship Id="rId9" Target="../media/image31.jpeg" Type="http://schemas.openxmlformats.org/officeDocument/2006/relationships/image"/><Relationship Id="rId14" Target="../media/image36.jpeg" Type="http://schemas.openxmlformats.org/officeDocument/2006/relationships/image"/></Relationships>
</file>

<file path=ppt/slides/_rels/slide21.xml.rels><?xml version="1.0" encoding="UTF-8" standalone="yes" ?><Relationships xmlns="http://schemas.openxmlformats.org/package/2006/relationships"><Relationship Id="rId3" Target="../media/image2.jpe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s>
</file>

<file path=ppt/slides/_rels/slide22.xml.rels><?xml version="1.0" encoding="UTF-8" standalone="yes" ?><Relationships xmlns="http://schemas.openxmlformats.org/package/2006/relationships"><Relationship Id="rId8" Target="../media/image38.jpeg" Type="http://schemas.openxmlformats.org/officeDocument/2006/relationships/image"/><Relationship Id="rId3" Target="../diagrams/data3.xml" Type="http://schemas.openxmlformats.org/officeDocument/2006/relationships/diagramData"/><Relationship Id="rId7" Target="../diagrams/drawing3.xml" Type="http://schemas.microsoft.com/office/2007/relationships/diagramDrawing"/><Relationship Id="rId2" Target="../notesSlides/notesSlide13.xml" Type="http://schemas.openxmlformats.org/officeDocument/2006/relationships/notesSlide"/><Relationship Id="rId1" Target="../slideLayouts/slideLayout12.xml" Type="http://schemas.openxmlformats.org/officeDocument/2006/relationships/slideLayout"/><Relationship Id="rId6" Target="../diagrams/colors3.xml" Type="http://schemas.openxmlformats.org/officeDocument/2006/relationships/diagramColors"/><Relationship Id="rId5" Target="../diagrams/quickStyle3.xml" Type="http://schemas.openxmlformats.org/officeDocument/2006/relationships/diagramQuickStyle"/><Relationship Id="rId4" Target="../diagrams/layout3.xml" Type="http://schemas.openxmlformats.org/officeDocument/2006/relationships/diagramLayout"/></Relationships>
</file>

<file path=ppt/slides/_rels/slide23.xml.rels><?xml version="1.0" encoding="UTF-8" standalone="yes" ?><Relationships xmlns="http://schemas.openxmlformats.org/package/2006/relationships"><Relationship Id="rId3" Target="../media/image40.jpeg" Type="http://schemas.openxmlformats.org/officeDocument/2006/relationships/image"/><Relationship Id="rId2" Target="../media/image39.gif" Type="http://schemas.openxmlformats.org/officeDocument/2006/relationships/image"/><Relationship Id="rId1" Target="../slideLayouts/slideLayout12.xml" Type="http://schemas.openxmlformats.org/officeDocument/2006/relationships/slideLayout"/><Relationship Id="rId5" Target="../media/image42.jpeg" Type="http://schemas.openxmlformats.org/officeDocument/2006/relationships/image"/><Relationship Id="rId4" Target="../media/image41.jpeg" Type="http://schemas.openxmlformats.org/officeDocument/2006/relationships/image"/></Relationships>
</file>

<file path=ppt/slides/_rels/slide24.xml.rels><?xml version="1.0" encoding="UTF-8" standalone="yes" ?><Relationships xmlns="http://schemas.openxmlformats.org/package/2006/relationships"><Relationship Id="rId3" Target="../media/image40.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 Id="rId5" Target="../media/image44.gif" Type="http://schemas.openxmlformats.org/officeDocument/2006/relationships/image"/><Relationship Id="rId4" Target="../media/image43.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arget="../media/image45.jpeg" Type="http://schemas.openxmlformats.org/officeDocument/2006/relationships/image"/><Relationship Id="rId1" Target="../slideLayouts/slideLayout12.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arget="../media/image46.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 Id="rId4" Target="../media/image47.jpeg" Type="http://schemas.openxmlformats.org/officeDocument/2006/relationships/image"/></Relationships>
</file>

<file path=ppt/slides/_rels/slide3.xml.rels><?xml version="1.0" encoding="UTF-8" standalone="yes" ?><Relationships xmlns="http://schemas.openxmlformats.org/package/2006/relationships"><Relationship Id="rId3" Target="../media/image5.jpeg" Type="http://schemas.openxmlformats.org/officeDocument/2006/relationships/image"/><Relationship Id="rId2" Target="../media/image4.png" Type="http://schemas.openxmlformats.org/officeDocument/2006/relationships/image"/><Relationship Id="rId1" Target="../slideLayouts/slideLayout1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48.jpeg" Type="http://schemas.openxmlformats.org/officeDocument/2006/relationships/image"/><Relationship Id="rId2" Target="../notesSlides/notesSlide17.xml" Type="http://schemas.openxmlformats.org/officeDocument/2006/relationships/notesSlide"/><Relationship Id="rId1" Target="../slideLayouts/slideLayout12.xml" Type="http://schemas.openxmlformats.org/officeDocument/2006/relationships/slideLayout"/></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arget="../media/image51.jpeg" Type="http://schemas.openxmlformats.org/officeDocument/2006/relationships/image"/><Relationship Id="rId1" Target="../slideLayouts/slideLayout1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2.jpe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s>
</file>

<file path=ppt/slides/_rels/slide35.xml.rels><?xml version="1.0" encoding="UTF-8" standalone="yes" ?><Relationships xmlns="http://schemas.openxmlformats.org/package/2006/relationships"><Relationship Id="rId3" Target="../diagrams/data5.xml" Type="http://schemas.openxmlformats.org/officeDocument/2006/relationships/diagramData"/><Relationship Id="rId7" Target="../diagrams/drawing5.xml" Type="http://schemas.microsoft.com/office/2007/relationships/diagramDrawing"/><Relationship Id="rId2" Target="../media/image52.jpeg" Type="http://schemas.openxmlformats.org/officeDocument/2006/relationships/image"/><Relationship Id="rId1" Target="../slideLayouts/slideLayout12.xml" Type="http://schemas.openxmlformats.org/officeDocument/2006/relationships/slideLayout"/><Relationship Id="rId6" Target="../diagrams/colors5.xml" Type="http://schemas.openxmlformats.org/officeDocument/2006/relationships/diagramColors"/><Relationship Id="rId5" Target="../diagrams/quickStyle5.xml" Type="http://schemas.openxmlformats.org/officeDocument/2006/relationships/diagramQuickStyle"/><Relationship Id="rId4" Target="../diagrams/layout5.xml" Type="http://schemas.openxmlformats.org/officeDocument/2006/relationships/diagramLayout"/></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arget="../media/image55.jpeg" Type="http://schemas.openxmlformats.org/officeDocument/2006/relationships/image"/><Relationship Id="rId1" Target="../slideLayouts/slideLayout12.xml" Type="http://schemas.openxmlformats.org/officeDocument/2006/relationships/slideLayout"/></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6.jpe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12.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arget="../media/image60.jpeg" Type="http://schemas.openxmlformats.org/officeDocument/2006/relationships/image"/><Relationship Id="rId1" Target="../slideLayouts/slideLayout12.xml" Type="http://schemas.openxmlformats.org/officeDocument/2006/relationships/slideLayout"/></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arget="../media/image61.jpeg" Type="http://schemas.openxmlformats.org/officeDocument/2006/relationships/image"/><Relationship Id="rId2" Target="../notesSlides/notesSlide19.xml" Type="http://schemas.openxmlformats.org/officeDocument/2006/relationships/notesSlide"/><Relationship Id="rId1" Target="../slideLayouts/slideLayout12.xml" Type="http://schemas.openxmlformats.org/officeDocument/2006/relationships/slideLayout"/></Relationships>
</file>

<file path=ppt/slides/_rels/slide52.xml.rels><?xml version="1.0" encoding="UTF-8" standalone="yes" ?><Relationships xmlns="http://schemas.openxmlformats.org/package/2006/relationships"><Relationship Id="rId8" Target="../media/image62.jpeg" Type="http://schemas.openxmlformats.org/officeDocument/2006/relationships/image"/><Relationship Id="rId3" Target="../diagrams/data11.xml" Type="http://schemas.openxmlformats.org/officeDocument/2006/relationships/diagramData"/><Relationship Id="rId7" Target="../diagrams/drawing11.xml" Type="http://schemas.microsoft.com/office/2007/relationships/diagramDrawing"/><Relationship Id="rId2" Target="../notesSlides/notesSlide20.xml" Type="http://schemas.openxmlformats.org/officeDocument/2006/relationships/notesSlide"/><Relationship Id="rId1" Target="../slideLayouts/slideLayout12.xml" Type="http://schemas.openxmlformats.org/officeDocument/2006/relationships/slideLayout"/><Relationship Id="rId6" Target="../diagrams/colors11.xml" Type="http://schemas.openxmlformats.org/officeDocument/2006/relationships/diagramColors"/><Relationship Id="rId5" Target="../diagrams/quickStyle11.xml" Type="http://schemas.openxmlformats.org/officeDocument/2006/relationships/diagramQuickStyle"/><Relationship Id="rId4" Target="../diagrams/layout11.xml" Type="http://schemas.openxmlformats.org/officeDocument/2006/relationships/diagramLayout"/></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arget="../media/image64.jpeg" Type="http://schemas.openxmlformats.org/officeDocument/2006/relationships/image"/><Relationship Id="rId3" Target="../diagrams/data12.xml" Type="http://schemas.openxmlformats.org/officeDocument/2006/relationships/diagramData"/><Relationship Id="rId7" Target="../diagrams/drawing12.xml" Type="http://schemas.microsoft.com/office/2007/relationships/diagramDrawing"/><Relationship Id="rId2" Target="../notesSlides/notesSlide22.xml" Type="http://schemas.openxmlformats.org/officeDocument/2006/relationships/notesSlide"/><Relationship Id="rId1" Target="../slideLayouts/slideLayout12.xml" Type="http://schemas.openxmlformats.org/officeDocument/2006/relationships/slideLayout"/><Relationship Id="rId6" Target="../diagrams/colors12.xml" Type="http://schemas.openxmlformats.org/officeDocument/2006/relationships/diagramColors"/><Relationship Id="rId5" Target="../diagrams/quickStyle12.xml" Type="http://schemas.openxmlformats.org/officeDocument/2006/relationships/diagramQuickStyle"/><Relationship Id="rId4" Target="../diagrams/layout12.xml" Type="http://schemas.openxmlformats.org/officeDocument/2006/relationships/diagramLayout"/></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arget="../media/image67.jpeg" Type="http://schemas.openxmlformats.org/officeDocument/2006/relationships/image"/><Relationship Id="rId2" Target="../media/image66.jpeg" Type="http://schemas.openxmlformats.org/officeDocument/2006/relationships/image"/><Relationship Id="rId1" Target="../slideLayouts/slideLayout7.xml" Type="http://schemas.openxmlformats.org/officeDocument/2006/relationships/slideLayout"/><Relationship Id="rId4" Target="../media/image68.png" Type="http://schemas.openxmlformats.org/officeDocument/2006/relationships/image"/></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2" Target="../media/image69.jpeg" Type="http://schemas.openxmlformats.org/officeDocument/2006/relationships/image"/><Relationship Id="rId1" Target="../slideLayouts/slideLayout1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media/image7.gif"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5" Target="../media/image9.png" Type="http://schemas.openxmlformats.org/officeDocument/2006/relationships/image"/><Relationship Id="rId4" Target="../media/image8.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arget="../media/image2.jpe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028C-6784-4ACF-BF2C-6344CE1CE6C6}"/>
              </a:ext>
            </a:extLst>
          </p:cNvPr>
          <p:cNvSpPr>
            <a:spLocks noGrp="1"/>
          </p:cNvSpPr>
          <p:nvPr>
            <p:ph type="ctrTitle"/>
          </p:nvPr>
        </p:nvSpPr>
        <p:spPr>
          <a:xfrm>
            <a:off x="1524000" y="-188226"/>
            <a:ext cx="9144000" cy="2387600"/>
          </a:xfrm>
        </p:spPr>
        <p:txBody>
          <a:bodyPr/>
          <a:lstStyle/>
          <a:p>
            <a:r>
              <a:rPr lang="es-CO" dirty="0"/>
              <a:t>INFARTO CON ELEVACIÓN DEL ST</a:t>
            </a:r>
          </a:p>
        </p:txBody>
      </p:sp>
      <p:sp>
        <p:nvSpPr>
          <p:cNvPr id="3" name="Subtitle 2">
            <a:extLst>
              <a:ext uri="{FF2B5EF4-FFF2-40B4-BE49-F238E27FC236}">
                <a16:creationId xmlns:a16="http://schemas.microsoft.com/office/drawing/2014/main" id="{5743C9C0-AE97-406A-8289-8F06853E8608}"/>
              </a:ext>
            </a:extLst>
          </p:cNvPr>
          <p:cNvSpPr>
            <a:spLocks noGrp="1"/>
          </p:cNvSpPr>
          <p:nvPr>
            <p:ph type="subTitle" idx="1"/>
          </p:nvPr>
        </p:nvSpPr>
        <p:spPr>
          <a:xfrm>
            <a:off x="2940287" y="2357911"/>
            <a:ext cx="6311425" cy="1655762"/>
          </a:xfrm>
        </p:spPr>
        <p:txBody>
          <a:bodyPr>
            <a:normAutofit/>
          </a:bodyPr>
          <a:lstStyle/>
          <a:p>
            <a:r>
              <a:rPr lang="es-CO" sz="2000" b="1" dirty="0"/>
              <a:t>LUIS MIGUEL RUIZ VELÁSQUEZ</a:t>
            </a:r>
          </a:p>
          <a:p>
            <a:r>
              <a:rPr lang="es-CO" sz="2000" b="1" dirty="0"/>
              <a:t>MÉDICO INTERNISTA EPIDEMIÓLOGO</a:t>
            </a:r>
          </a:p>
          <a:p>
            <a:r>
              <a:rPr lang="es-CO" sz="2000" b="1" dirty="0"/>
              <a:t>FELLOW DE CARDIOLOGÍA</a:t>
            </a:r>
          </a:p>
        </p:txBody>
      </p:sp>
      <p:cxnSp>
        <p:nvCxnSpPr>
          <p:cNvPr id="9" name="Conector recto 8">
            <a:extLst>
              <a:ext uri="{FF2B5EF4-FFF2-40B4-BE49-F238E27FC236}">
                <a16:creationId xmlns:a16="http://schemas.microsoft.com/office/drawing/2014/main" id="{B673EB4A-BCD7-4546-9AE4-ADEEEA890B93}"/>
              </a:ext>
            </a:extLst>
          </p:cNvPr>
          <p:cNvCxnSpPr>
            <a:cxnSpLocks/>
          </p:cNvCxnSpPr>
          <p:nvPr/>
        </p:nvCxnSpPr>
        <p:spPr>
          <a:xfrm>
            <a:off x="1662877" y="3906265"/>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F1FFEC6B-0AC0-AC4A-90C8-BB0EA4CC8F62}"/>
              </a:ext>
            </a:extLst>
          </p:cNvPr>
          <p:cNvPicPr>
            <a:picLocks noChangeAspect="1"/>
          </p:cNvPicPr>
          <p:nvPr/>
        </p:nvPicPr>
        <p:blipFill rotWithShape="1">
          <a:blip r:embed="rId2"/>
          <a:srcRect l="-24406" t="-12523" r="-18920" b="-12811"/>
          <a:stretch/>
        </p:blipFill>
        <p:spPr>
          <a:xfrm>
            <a:off x="8071304" y="2594962"/>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20201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Icon Images | Free Vectors, Stock Photos &amp; PSD">
            <a:extLst>
              <a:ext uri="{FF2B5EF4-FFF2-40B4-BE49-F238E27FC236}">
                <a16:creationId xmlns:a16="http://schemas.microsoft.com/office/drawing/2014/main" id="{70AE2DA1-AE9F-6242-AAE0-C8E325B77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87" y="831161"/>
            <a:ext cx="3322311" cy="3322311"/>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7157978" y="2355466"/>
            <a:ext cx="2561558" cy="2561558"/>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5" name="Group 4"/>
          <p:cNvGrpSpPr/>
          <p:nvPr/>
        </p:nvGrpSpPr>
        <p:grpSpPr>
          <a:xfrm>
            <a:off x="7615058" y="2355469"/>
            <a:ext cx="2085297" cy="2479187"/>
            <a:chOff x="1437138" y="2438661"/>
            <a:chExt cx="2085297" cy="2479187"/>
          </a:xfrm>
        </p:grpSpPr>
        <p:sp>
          <p:nvSpPr>
            <p:cNvPr id="29" name="Freeform 105"/>
            <p:cNvSpPr>
              <a:spLocks/>
            </p:cNvSpPr>
            <p:nvPr/>
          </p:nvSpPr>
          <p:spPr bwMode="auto">
            <a:xfrm>
              <a:off x="2460960" y="2498034"/>
              <a:ext cx="27515" cy="11585"/>
            </a:xfrm>
            <a:custGeom>
              <a:avLst/>
              <a:gdLst/>
              <a:ahLst/>
              <a:cxnLst>
                <a:cxn ang="0">
                  <a:pos x="12" y="0"/>
                </a:cxn>
                <a:cxn ang="0">
                  <a:pos x="18" y="2"/>
                </a:cxn>
                <a:cxn ang="0">
                  <a:pos x="19" y="3"/>
                </a:cxn>
                <a:cxn ang="0">
                  <a:pos x="19" y="4"/>
                </a:cxn>
                <a:cxn ang="0">
                  <a:pos x="16" y="6"/>
                </a:cxn>
                <a:cxn ang="0">
                  <a:pos x="15" y="7"/>
                </a:cxn>
                <a:cxn ang="0">
                  <a:pos x="13" y="8"/>
                </a:cxn>
                <a:cxn ang="0">
                  <a:pos x="13" y="8"/>
                </a:cxn>
                <a:cxn ang="0">
                  <a:pos x="10" y="7"/>
                </a:cxn>
                <a:cxn ang="0">
                  <a:pos x="6" y="5"/>
                </a:cxn>
                <a:cxn ang="0">
                  <a:pos x="3" y="3"/>
                </a:cxn>
                <a:cxn ang="0">
                  <a:pos x="1" y="2"/>
                </a:cxn>
                <a:cxn ang="0">
                  <a:pos x="0" y="1"/>
                </a:cxn>
                <a:cxn ang="0">
                  <a:pos x="6" y="1"/>
                </a:cxn>
                <a:cxn ang="0">
                  <a:pos x="12" y="0"/>
                </a:cxn>
              </a:cxnLst>
              <a:rect l="0" t="0" r="r" b="b"/>
              <a:pathLst>
                <a:path w="19" h="8">
                  <a:moveTo>
                    <a:pt x="12" y="0"/>
                  </a:moveTo>
                  <a:lnTo>
                    <a:pt x="18" y="2"/>
                  </a:lnTo>
                  <a:lnTo>
                    <a:pt x="19" y="3"/>
                  </a:lnTo>
                  <a:lnTo>
                    <a:pt x="19" y="4"/>
                  </a:lnTo>
                  <a:lnTo>
                    <a:pt x="16" y="6"/>
                  </a:lnTo>
                  <a:lnTo>
                    <a:pt x="15" y="7"/>
                  </a:lnTo>
                  <a:lnTo>
                    <a:pt x="13" y="8"/>
                  </a:lnTo>
                  <a:lnTo>
                    <a:pt x="13" y="8"/>
                  </a:lnTo>
                  <a:lnTo>
                    <a:pt x="10" y="7"/>
                  </a:lnTo>
                  <a:lnTo>
                    <a:pt x="6" y="5"/>
                  </a:lnTo>
                  <a:lnTo>
                    <a:pt x="3" y="3"/>
                  </a:lnTo>
                  <a:lnTo>
                    <a:pt x="1" y="2"/>
                  </a:lnTo>
                  <a:lnTo>
                    <a:pt x="0" y="1"/>
                  </a:lnTo>
                  <a:lnTo>
                    <a:pt x="6" y="1"/>
                  </a:lnTo>
                  <a:lnTo>
                    <a:pt x="1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2" name="Freeform 106"/>
            <p:cNvSpPr>
              <a:spLocks/>
            </p:cNvSpPr>
            <p:nvPr/>
          </p:nvSpPr>
          <p:spPr bwMode="auto">
            <a:xfrm>
              <a:off x="2239398" y="2621124"/>
              <a:ext cx="56477" cy="43444"/>
            </a:xfrm>
            <a:custGeom>
              <a:avLst/>
              <a:gdLst/>
              <a:ahLst/>
              <a:cxnLst>
                <a:cxn ang="0">
                  <a:pos x="10" y="0"/>
                </a:cxn>
                <a:cxn ang="0">
                  <a:pos x="12" y="0"/>
                </a:cxn>
                <a:cxn ang="0">
                  <a:pos x="13" y="1"/>
                </a:cxn>
                <a:cxn ang="0">
                  <a:pos x="18" y="4"/>
                </a:cxn>
                <a:cxn ang="0">
                  <a:pos x="25" y="10"/>
                </a:cxn>
                <a:cxn ang="0">
                  <a:pos x="27" y="11"/>
                </a:cxn>
                <a:cxn ang="0">
                  <a:pos x="31" y="12"/>
                </a:cxn>
                <a:cxn ang="0">
                  <a:pos x="34" y="14"/>
                </a:cxn>
                <a:cxn ang="0">
                  <a:pos x="37" y="15"/>
                </a:cxn>
                <a:cxn ang="0">
                  <a:pos x="39" y="18"/>
                </a:cxn>
                <a:cxn ang="0">
                  <a:pos x="39" y="19"/>
                </a:cxn>
                <a:cxn ang="0">
                  <a:pos x="38" y="20"/>
                </a:cxn>
                <a:cxn ang="0">
                  <a:pos x="37" y="21"/>
                </a:cxn>
                <a:cxn ang="0">
                  <a:pos x="36" y="21"/>
                </a:cxn>
                <a:cxn ang="0">
                  <a:pos x="33" y="23"/>
                </a:cxn>
                <a:cxn ang="0">
                  <a:pos x="32" y="24"/>
                </a:cxn>
                <a:cxn ang="0">
                  <a:pos x="31" y="25"/>
                </a:cxn>
                <a:cxn ang="0">
                  <a:pos x="30" y="26"/>
                </a:cxn>
                <a:cxn ang="0">
                  <a:pos x="30" y="27"/>
                </a:cxn>
                <a:cxn ang="0">
                  <a:pos x="29" y="28"/>
                </a:cxn>
                <a:cxn ang="0">
                  <a:pos x="29" y="29"/>
                </a:cxn>
                <a:cxn ang="0">
                  <a:pos x="29" y="30"/>
                </a:cxn>
                <a:cxn ang="0">
                  <a:pos x="28" y="30"/>
                </a:cxn>
                <a:cxn ang="0">
                  <a:pos x="27" y="30"/>
                </a:cxn>
                <a:cxn ang="0">
                  <a:pos x="20" y="29"/>
                </a:cxn>
                <a:cxn ang="0">
                  <a:pos x="13" y="25"/>
                </a:cxn>
                <a:cxn ang="0">
                  <a:pos x="6" y="22"/>
                </a:cxn>
                <a:cxn ang="0">
                  <a:pos x="2" y="20"/>
                </a:cxn>
                <a:cxn ang="0">
                  <a:pos x="0" y="18"/>
                </a:cxn>
                <a:cxn ang="0">
                  <a:pos x="0" y="18"/>
                </a:cxn>
                <a:cxn ang="0">
                  <a:pos x="1" y="17"/>
                </a:cxn>
                <a:cxn ang="0">
                  <a:pos x="2" y="17"/>
                </a:cxn>
                <a:cxn ang="0">
                  <a:pos x="2" y="17"/>
                </a:cxn>
                <a:cxn ang="0">
                  <a:pos x="4" y="17"/>
                </a:cxn>
                <a:cxn ang="0">
                  <a:pos x="5" y="16"/>
                </a:cxn>
                <a:cxn ang="0">
                  <a:pos x="6" y="15"/>
                </a:cxn>
                <a:cxn ang="0">
                  <a:pos x="6" y="14"/>
                </a:cxn>
                <a:cxn ang="0">
                  <a:pos x="7" y="9"/>
                </a:cxn>
                <a:cxn ang="0">
                  <a:pos x="7" y="5"/>
                </a:cxn>
                <a:cxn ang="0">
                  <a:pos x="6" y="1"/>
                </a:cxn>
                <a:cxn ang="0">
                  <a:pos x="8" y="1"/>
                </a:cxn>
                <a:cxn ang="0">
                  <a:pos x="10" y="0"/>
                </a:cxn>
              </a:cxnLst>
              <a:rect l="0" t="0" r="r" b="b"/>
              <a:pathLst>
                <a:path w="39" h="30">
                  <a:moveTo>
                    <a:pt x="10" y="0"/>
                  </a:moveTo>
                  <a:lnTo>
                    <a:pt x="12" y="0"/>
                  </a:lnTo>
                  <a:lnTo>
                    <a:pt x="13" y="1"/>
                  </a:lnTo>
                  <a:lnTo>
                    <a:pt x="18" y="4"/>
                  </a:lnTo>
                  <a:lnTo>
                    <a:pt x="25" y="10"/>
                  </a:lnTo>
                  <a:lnTo>
                    <a:pt x="27" y="11"/>
                  </a:lnTo>
                  <a:lnTo>
                    <a:pt x="31" y="12"/>
                  </a:lnTo>
                  <a:lnTo>
                    <a:pt x="34" y="14"/>
                  </a:lnTo>
                  <a:lnTo>
                    <a:pt x="37" y="15"/>
                  </a:lnTo>
                  <a:lnTo>
                    <a:pt x="39" y="18"/>
                  </a:lnTo>
                  <a:lnTo>
                    <a:pt x="39" y="19"/>
                  </a:lnTo>
                  <a:lnTo>
                    <a:pt x="38" y="20"/>
                  </a:lnTo>
                  <a:lnTo>
                    <a:pt x="37" y="21"/>
                  </a:lnTo>
                  <a:lnTo>
                    <a:pt x="36" y="21"/>
                  </a:lnTo>
                  <a:lnTo>
                    <a:pt x="33" y="23"/>
                  </a:lnTo>
                  <a:lnTo>
                    <a:pt x="32" y="24"/>
                  </a:lnTo>
                  <a:lnTo>
                    <a:pt x="31" y="25"/>
                  </a:lnTo>
                  <a:lnTo>
                    <a:pt x="30" y="26"/>
                  </a:lnTo>
                  <a:lnTo>
                    <a:pt x="30" y="27"/>
                  </a:lnTo>
                  <a:lnTo>
                    <a:pt x="29" y="28"/>
                  </a:lnTo>
                  <a:lnTo>
                    <a:pt x="29" y="29"/>
                  </a:lnTo>
                  <a:lnTo>
                    <a:pt x="29" y="30"/>
                  </a:lnTo>
                  <a:lnTo>
                    <a:pt x="28" y="30"/>
                  </a:lnTo>
                  <a:lnTo>
                    <a:pt x="27" y="30"/>
                  </a:lnTo>
                  <a:lnTo>
                    <a:pt x="20" y="29"/>
                  </a:lnTo>
                  <a:lnTo>
                    <a:pt x="13" y="25"/>
                  </a:lnTo>
                  <a:lnTo>
                    <a:pt x="6" y="22"/>
                  </a:lnTo>
                  <a:lnTo>
                    <a:pt x="2" y="20"/>
                  </a:lnTo>
                  <a:lnTo>
                    <a:pt x="0" y="18"/>
                  </a:lnTo>
                  <a:lnTo>
                    <a:pt x="0" y="18"/>
                  </a:lnTo>
                  <a:lnTo>
                    <a:pt x="1" y="17"/>
                  </a:lnTo>
                  <a:lnTo>
                    <a:pt x="2" y="17"/>
                  </a:lnTo>
                  <a:lnTo>
                    <a:pt x="2" y="17"/>
                  </a:lnTo>
                  <a:lnTo>
                    <a:pt x="4" y="17"/>
                  </a:lnTo>
                  <a:lnTo>
                    <a:pt x="5" y="16"/>
                  </a:lnTo>
                  <a:lnTo>
                    <a:pt x="6" y="15"/>
                  </a:lnTo>
                  <a:lnTo>
                    <a:pt x="6" y="14"/>
                  </a:lnTo>
                  <a:lnTo>
                    <a:pt x="7" y="9"/>
                  </a:lnTo>
                  <a:lnTo>
                    <a:pt x="7" y="5"/>
                  </a:lnTo>
                  <a:lnTo>
                    <a:pt x="6" y="1"/>
                  </a:lnTo>
                  <a:lnTo>
                    <a:pt x="8" y="1"/>
                  </a:lnTo>
                  <a:lnTo>
                    <a:pt x="1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3" name="Freeform 107"/>
            <p:cNvSpPr>
              <a:spLocks/>
            </p:cNvSpPr>
            <p:nvPr/>
          </p:nvSpPr>
          <p:spPr bwMode="auto">
            <a:xfrm>
              <a:off x="2258223" y="2590714"/>
              <a:ext cx="104265" cy="102817"/>
            </a:xfrm>
            <a:custGeom>
              <a:avLst/>
              <a:gdLst/>
              <a:ahLst/>
              <a:cxnLst>
                <a:cxn ang="0">
                  <a:pos x="64" y="2"/>
                </a:cxn>
                <a:cxn ang="0">
                  <a:pos x="72" y="15"/>
                </a:cxn>
                <a:cxn ang="0">
                  <a:pos x="60" y="28"/>
                </a:cxn>
                <a:cxn ang="0">
                  <a:pos x="47" y="39"/>
                </a:cxn>
                <a:cxn ang="0">
                  <a:pos x="50" y="39"/>
                </a:cxn>
                <a:cxn ang="0">
                  <a:pos x="62" y="46"/>
                </a:cxn>
                <a:cxn ang="0">
                  <a:pos x="62" y="51"/>
                </a:cxn>
                <a:cxn ang="0">
                  <a:pos x="51" y="52"/>
                </a:cxn>
                <a:cxn ang="0">
                  <a:pos x="42" y="56"/>
                </a:cxn>
                <a:cxn ang="0">
                  <a:pos x="44" y="60"/>
                </a:cxn>
                <a:cxn ang="0">
                  <a:pos x="50" y="62"/>
                </a:cxn>
                <a:cxn ang="0">
                  <a:pos x="60" y="65"/>
                </a:cxn>
                <a:cxn ang="0">
                  <a:pos x="63" y="68"/>
                </a:cxn>
                <a:cxn ang="0">
                  <a:pos x="52" y="71"/>
                </a:cxn>
                <a:cxn ang="0">
                  <a:pos x="53" y="68"/>
                </a:cxn>
                <a:cxn ang="0">
                  <a:pos x="41" y="65"/>
                </a:cxn>
                <a:cxn ang="0">
                  <a:pos x="32" y="70"/>
                </a:cxn>
                <a:cxn ang="0">
                  <a:pos x="24" y="68"/>
                </a:cxn>
                <a:cxn ang="0">
                  <a:pos x="15" y="70"/>
                </a:cxn>
                <a:cxn ang="0">
                  <a:pos x="9" y="60"/>
                </a:cxn>
                <a:cxn ang="0">
                  <a:pos x="12" y="56"/>
                </a:cxn>
                <a:cxn ang="0">
                  <a:pos x="25" y="54"/>
                </a:cxn>
                <a:cxn ang="0">
                  <a:pos x="29" y="50"/>
                </a:cxn>
                <a:cxn ang="0">
                  <a:pos x="26" y="44"/>
                </a:cxn>
                <a:cxn ang="0">
                  <a:pos x="24" y="44"/>
                </a:cxn>
                <a:cxn ang="0">
                  <a:pos x="34" y="46"/>
                </a:cxn>
                <a:cxn ang="0">
                  <a:pos x="35" y="41"/>
                </a:cxn>
                <a:cxn ang="0">
                  <a:pos x="24" y="34"/>
                </a:cxn>
                <a:cxn ang="0">
                  <a:pos x="17" y="28"/>
                </a:cxn>
                <a:cxn ang="0">
                  <a:pos x="28" y="29"/>
                </a:cxn>
                <a:cxn ang="0">
                  <a:pos x="40" y="26"/>
                </a:cxn>
                <a:cxn ang="0">
                  <a:pos x="44" y="19"/>
                </a:cxn>
                <a:cxn ang="0">
                  <a:pos x="37" y="16"/>
                </a:cxn>
                <a:cxn ang="0">
                  <a:pos x="31" y="24"/>
                </a:cxn>
                <a:cxn ang="0">
                  <a:pos x="21" y="27"/>
                </a:cxn>
                <a:cxn ang="0">
                  <a:pos x="16" y="25"/>
                </a:cxn>
                <a:cxn ang="0">
                  <a:pos x="21" y="19"/>
                </a:cxn>
                <a:cxn ang="0">
                  <a:pos x="13" y="21"/>
                </a:cxn>
                <a:cxn ang="0">
                  <a:pos x="6" y="22"/>
                </a:cxn>
                <a:cxn ang="0">
                  <a:pos x="1" y="19"/>
                </a:cxn>
                <a:cxn ang="0">
                  <a:pos x="1" y="15"/>
                </a:cxn>
                <a:cxn ang="0">
                  <a:pos x="9" y="12"/>
                </a:cxn>
                <a:cxn ang="0">
                  <a:pos x="13" y="9"/>
                </a:cxn>
                <a:cxn ang="0">
                  <a:pos x="24" y="11"/>
                </a:cxn>
                <a:cxn ang="0">
                  <a:pos x="34" y="13"/>
                </a:cxn>
                <a:cxn ang="0">
                  <a:pos x="36" y="9"/>
                </a:cxn>
                <a:cxn ang="0">
                  <a:pos x="37" y="7"/>
                </a:cxn>
                <a:cxn ang="0">
                  <a:pos x="50" y="1"/>
                </a:cxn>
              </a:cxnLst>
              <a:rect l="0" t="0" r="r" b="b"/>
              <a:pathLst>
                <a:path w="72" h="71">
                  <a:moveTo>
                    <a:pt x="54" y="0"/>
                  </a:moveTo>
                  <a:lnTo>
                    <a:pt x="59" y="0"/>
                  </a:lnTo>
                  <a:lnTo>
                    <a:pt x="64" y="2"/>
                  </a:lnTo>
                  <a:lnTo>
                    <a:pt x="68" y="5"/>
                  </a:lnTo>
                  <a:lnTo>
                    <a:pt x="71" y="11"/>
                  </a:lnTo>
                  <a:lnTo>
                    <a:pt x="72" y="15"/>
                  </a:lnTo>
                  <a:lnTo>
                    <a:pt x="70" y="19"/>
                  </a:lnTo>
                  <a:lnTo>
                    <a:pt x="66" y="24"/>
                  </a:lnTo>
                  <a:lnTo>
                    <a:pt x="60" y="28"/>
                  </a:lnTo>
                  <a:lnTo>
                    <a:pt x="55" y="32"/>
                  </a:lnTo>
                  <a:lnTo>
                    <a:pt x="50" y="36"/>
                  </a:lnTo>
                  <a:lnTo>
                    <a:pt x="47" y="39"/>
                  </a:lnTo>
                  <a:lnTo>
                    <a:pt x="47" y="40"/>
                  </a:lnTo>
                  <a:lnTo>
                    <a:pt x="49" y="40"/>
                  </a:lnTo>
                  <a:lnTo>
                    <a:pt x="50" y="39"/>
                  </a:lnTo>
                  <a:lnTo>
                    <a:pt x="52" y="39"/>
                  </a:lnTo>
                  <a:lnTo>
                    <a:pt x="59" y="43"/>
                  </a:lnTo>
                  <a:lnTo>
                    <a:pt x="62" y="46"/>
                  </a:lnTo>
                  <a:lnTo>
                    <a:pt x="64" y="50"/>
                  </a:lnTo>
                  <a:lnTo>
                    <a:pt x="64" y="51"/>
                  </a:lnTo>
                  <a:lnTo>
                    <a:pt x="62" y="51"/>
                  </a:lnTo>
                  <a:lnTo>
                    <a:pt x="59" y="51"/>
                  </a:lnTo>
                  <a:lnTo>
                    <a:pt x="55" y="51"/>
                  </a:lnTo>
                  <a:lnTo>
                    <a:pt x="51" y="52"/>
                  </a:lnTo>
                  <a:lnTo>
                    <a:pt x="46" y="53"/>
                  </a:lnTo>
                  <a:lnTo>
                    <a:pt x="42" y="55"/>
                  </a:lnTo>
                  <a:lnTo>
                    <a:pt x="42" y="56"/>
                  </a:lnTo>
                  <a:lnTo>
                    <a:pt x="42" y="57"/>
                  </a:lnTo>
                  <a:lnTo>
                    <a:pt x="43" y="59"/>
                  </a:lnTo>
                  <a:lnTo>
                    <a:pt x="44" y="60"/>
                  </a:lnTo>
                  <a:lnTo>
                    <a:pt x="45" y="60"/>
                  </a:lnTo>
                  <a:lnTo>
                    <a:pt x="47" y="61"/>
                  </a:lnTo>
                  <a:lnTo>
                    <a:pt x="50" y="62"/>
                  </a:lnTo>
                  <a:lnTo>
                    <a:pt x="54" y="63"/>
                  </a:lnTo>
                  <a:lnTo>
                    <a:pt x="57" y="64"/>
                  </a:lnTo>
                  <a:lnTo>
                    <a:pt x="60" y="65"/>
                  </a:lnTo>
                  <a:lnTo>
                    <a:pt x="63" y="66"/>
                  </a:lnTo>
                  <a:lnTo>
                    <a:pt x="64" y="67"/>
                  </a:lnTo>
                  <a:lnTo>
                    <a:pt x="63" y="68"/>
                  </a:lnTo>
                  <a:lnTo>
                    <a:pt x="59" y="70"/>
                  </a:lnTo>
                  <a:lnTo>
                    <a:pt x="53" y="71"/>
                  </a:lnTo>
                  <a:lnTo>
                    <a:pt x="52" y="71"/>
                  </a:lnTo>
                  <a:lnTo>
                    <a:pt x="52" y="70"/>
                  </a:lnTo>
                  <a:lnTo>
                    <a:pt x="53" y="70"/>
                  </a:lnTo>
                  <a:lnTo>
                    <a:pt x="53" y="68"/>
                  </a:lnTo>
                  <a:lnTo>
                    <a:pt x="48" y="66"/>
                  </a:lnTo>
                  <a:lnTo>
                    <a:pt x="42" y="65"/>
                  </a:lnTo>
                  <a:lnTo>
                    <a:pt x="41" y="65"/>
                  </a:lnTo>
                  <a:lnTo>
                    <a:pt x="36" y="70"/>
                  </a:lnTo>
                  <a:lnTo>
                    <a:pt x="35" y="71"/>
                  </a:lnTo>
                  <a:lnTo>
                    <a:pt x="32" y="70"/>
                  </a:lnTo>
                  <a:lnTo>
                    <a:pt x="29" y="69"/>
                  </a:lnTo>
                  <a:lnTo>
                    <a:pt x="26" y="68"/>
                  </a:lnTo>
                  <a:lnTo>
                    <a:pt x="24" y="68"/>
                  </a:lnTo>
                  <a:lnTo>
                    <a:pt x="21" y="69"/>
                  </a:lnTo>
                  <a:lnTo>
                    <a:pt x="18" y="70"/>
                  </a:lnTo>
                  <a:lnTo>
                    <a:pt x="15" y="70"/>
                  </a:lnTo>
                  <a:lnTo>
                    <a:pt x="13" y="69"/>
                  </a:lnTo>
                  <a:lnTo>
                    <a:pt x="10" y="64"/>
                  </a:lnTo>
                  <a:lnTo>
                    <a:pt x="9" y="60"/>
                  </a:lnTo>
                  <a:lnTo>
                    <a:pt x="9" y="58"/>
                  </a:lnTo>
                  <a:lnTo>
                    <a:pt x="10" y="56"/>
                  </a:lnTo>
                  <a:lnTo>
                    <a:pt x="12" y="56"/>
                  </a:lnTo>
                  <a:lnTo>
                    <a:pt x="19" y="55"/>
                  </a:lnTo>
                  <a:lnTo>
                    <a:pt x="22" y="55"/>
                  </a:lnTo>
                  <a:lnTo>
                    <a:pt x="25" y="54"/>
                  </a:lnTo>
                  <a:lnTo>
                    <a:pt x="27" y="54"/>
                  </a:lnTo>
                  <a:lnTo>
                    <a:pt x="29" y="52"/>
                  </a:lnTo>
                  <a:lnTo>
                    <a:pt x="29" y="50"/>
                  </a:lnTo>
                  <a:lnTo>
                    <a:pt x="29" y="46"/>
                  </a:lnTo>
                  <a:lnTo>
                    <a:pt x="28" y="45"/>
                  </a:lnTo>
                  <a:lnTo>
                    <a:pt x="26" y="44"/>
                  </a:lnTo>
                  <a:lnTo>
                    <a:pt x="21" y="44"/>
                  </a:lnTo>
                  <a:lnTo>
                    <a:pt x="21" y="44"/>
                  </a:lnTo>
                  <a:lnTo>
                    <a:pt x="24" y="44"/>
                  </a:lnTo>
                  <a:lnTo>
                    <a:pt x="28" y="44"/>
                  </a:lnTo>
                  <a:lnTo>
                    <a:pt x="31" y="45"/>
                  </a:lnTo>
                  <a:lnTo>
                    <a:pt x="34" y="46"/>
                  </a:lnTo>
                  <a:lnTo>
                    <a:pt x="36" y="45"/>
                  </a:lnTo>
                  <a:lnTo>
                    <a:pt x="37" y="44"/>
                  </a:lnTo>
                  <a:lnTo>
                    <a:pt x="35" y="41"/>
                  </a:lnTo>
                  <a:lnTo>
                    <a:pt x="32" y="38"/>
                  </a:lnTo>
                  <a:lnTo>
                    <a:pt x="28" y="36"/>
                  </a:lnTo>
                  <a:lnTo>
                    <a:pt x="24" y="34"/>
                  </a:lnTo>
                  <a:lnTo>
                    <a:pt x="21" y="32"/>
                  </a:lnTo>
                  <a:lnTo>
                    <a:pt x="17" y="29"/>
                  </a:lnTo>
                  <a:lnTo>
                    <a:pt x="17" y="28"/>
                  </a:lnTo>
                  <a:lnTo>
                    <a:pt x="22" y="28"/>
                  </a:lnTo>
                  <a:lnTo>
                    <a:pt x="24" y="29"/>
                  </a:lnTo>
                  <a:lnTo>
                    <a:pt x="28" y="29"/>
                  </a:lnTo>
                  <a:lnTo>
                    <a:pt x="32" y="28"/>
                  </a:lnTo>
                  <a:lnTo>
                    <a:pt x="36" y="27"/>
                  </a:lnTo>
                  <a:lnTo>
                    <a:pt x="40" y="26"/>
                  </a:lnTo>
                  <a:lnTo>
                    <a:pt x="43" y="24"/>
                  </a:lnTo>
                  <a:lnTo>
                    <a:pt x="44" y="22"/>
                  </a:lnTo>
                  <a:lnTo>
                    <a:pt x="44" y="19"/>
                  </a:lnTo>
                  <a:lnTo>
                    <a:pt x="41" y="16"/>
                  </a:lnTo>
                  <a:lnTo>
                    <a:pt x="39" y="15"/>
                  </a:lnTo>
                  <a:lnTo>
                    <a:pt x="37" y="16"/>
                  </a:lnTo>
                  <a:lnTo>
                    <a:pt x="35" y="18"/>
                  </a:lnTo>
                  <a:lnTo>
                    <a:pt x="34" y="22"/>
                  </a:lnTo>
                  <a:lnTo>
                    <a:pt x="31" y="24"/>
                  </a:lnTo>
                  <a:lnTo>
                    <a:pt x="29" y="26"/>
                  </a:lnTo>
                  <a:lnTo>
                    <a:pt x="25" y="27"/>
                  </a:lnTo>
                  <a:lnTo>
                    <a:pt x="21" y="27"/>
                  </a:lnTo>
                  <a:lnTo>
                    <a:pt x="16" y="26"/>
                  </a:lnTo>
                  <a:lnTo>
                    <a:pt x="16" y="26"/>
                  </a:lnTo>
                  <a:lnTo>
                    <a:pt x="16" y="25"/>
                  </a:lnTo>
                  <a:lnTo>
                    <a:pt x="16" y="24"/>
                  </a:lnTo>
                  <a:lnTo>
                    <a:pt x="21" y="20"/>
                  </a:lnTo>
                  <a:lnTo>
                    <a:pt x="21" y="19"/>
                  </a:lnTo>
                  <a:lnTo>
                    <a:pt x="20" y="19"/>
                  </a:lnTo>
                  <a:lnTo>
                    <a:pt x="17" y="19"/>
                  </a:lnTo>
                  <a:lnTo>
                    <a:pt x="13" y="21"/>
                  </a:lnTo>
                  <a:lnTo>
                    <a:pt x="10" y="22"/>
                  </a:lnTo>
                  <a:lnTo>
                    <a:pt x="7" y="22"/>
                  </a:lnTo>
                  <a:lnTo>
                    <a:pt x="6" y="22"/>
                  </a:lnTo>
                  <a:lnTo>
                    <a:pt x="3" y="21"/>
                  </a:lnTo>
                  <a:lnTo>
                    <a:pt x="2" y="21"/>
                  </a:lnTo>
                  <a:lnTo>
                    <a:pt x="1" y="19"/>
                  </a:lnTo>
                  <a:lnTo>
                    <a:pt x="0" y="18"/>
                  </a:lnTo>
                  <a:lnTo>
                    <a:pt x="0" y="16"/>
                  </a:lnTo>
                  <a:lnTo>
                    <a:pt x="1" y="15"/>
                  </a:lnTo>
                  <a:lnTo>
                    <a:pt x="3" y="14"/>
                  </a:lnTo>
                  <a:lnTo>
                    <a:pt x="7" y="13"/>
                  </a:lnTo>
                  <a:lnTo>
                    <a:pt x="9" y="12"/>
                  </a:lnTo>
                  <a:lnTo>
                    <a:pt x="10" y="11"/>
                  </a:lnTo>
                  <a:lnTo>
                    <a:pt x="12" y="10"/>
                  </a:lnTo>
                  <a:lnTo>
                    <a:pt x="13" y="9"/>
                  </a:lnTo>
                  <a:lnTo>
                    <a:pt x="16" y="8"/>
                  </a:lnTo>
                  <a:lnTo>
                    <a:pt x="20" y="9"/>
                  </a:lnTo>
                  <a:lnTo>
                    <a:pt x="24" y="11"/>
                  </a:lnTo>
                  <a:lnTo>
                    <a:pt x="28" y="13"/>
                  </a:lnTo>
                  <a:lnTo>
                    <a:pt x="32" y="13"/>
                  </a:lnTo>
                  <a:lnTo>
                    <a:pt x="34" y="13"/>
                  </a:lnTo>
                  <a:lnTo>
                    <a:pt x="35" y="12"/>
                  </a:lnTo>
                  <a:lnTo>
                    <a:pt x="35" y="10"/>
                  </a:lnTo>
                  <a:lnTo>
                    <a:pt x="36" y="9"/>
                  </a:lnTo>
                  <a:lnTo>
                    <a:pt x="36" y="8"/>
                  </a:lnTo>
                  <a:lnTo>
                    <a:pt x="37" y="7"/>
                  </a:lnTo>
                  <a:lnTo>
                    <a:pt x="37" y="7"/>
                  </a:lnTo>
                  <a:lnTo>
                    <a:pt x="41" y="4"/>
                  </a:lnTo>
                  <a:lnTo>
                    <a:pt x="45" y="3"/>
                  </a:lnTo>
                  <a:lnTo>
                    <a:pt x="50" y="1"/>
                  </a:lnTo>
                  <a:lnTo>
                    <a:pt x="54"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4" name="Freeform 108"/>
            <p:cNvSpPr>
              <a:spLocks/>
            </p:cNvSpPr>
            <p:nvPr/>
          </p:nvSpPr>
          <p:spPr bwMode="auto">
            <a:xfrm>
              <a:off x="2191610" y="2645743"/>
              <a:ext cx="28962" cy="26066"/>
            </a:xfrm>
            <a:custGeom>
              <a:avLst/>
              <a:gdLst/>
              <a:ahLst/>
              <a:cxnLst>
                <a:cxn ang="0">
                  <a:pos x="7" y="0"/>
                </a:cxn>
                <a:cxn ang="0">
                  <a:pos x="11" y="4"/>
                </a:cxn>
                <a:cxn ang="0">
                  <a:pos x="15" y="7"/>
                </a:cxn>
                <a:cxn ang="0">
                  <a:pos x="18" y="12"/>
                </a:cxn>
                <a:cxn ang="0">
                  <a:pos x="20" y="17"/>
                </a:cxn>
                <a:cxn ang="0">
                  <a:pos x="19" y="18"/>
                </a:cxn>
                <a:cxn ang="0">
                  <a:pos x="18" y="17"/>
                </a:cxn>
                <a:cxn ang="0">
                  <a:pos x="15" y="16"/>
                </a:cxn>
                <a:cxn ang="0">
                  <a:pos x="12" y="14"/>
                </a:cxn>
                <a:cxn ang="0">
                  <a:pos x="10" y="12"/>
                </a:cxn>
                <a:cxn ang="0">
                  <a:pos x="7" y="10"/>
                </a:cxn>
                <a:cxn ang="0">
                  <a:pos x="5" y="10"/>
                </a:cxn>
                <a:cxn ang="0">
                  <a:pos x="4" y="11"/>
                </a:cxn>
                <a:cxn ang="0">
                  <a:pos x="2" y="11"/>
                </a:cxn>
                <a:cxn ang="0">
                  <a:pos x="1" y="11"/>
                </a:cxn>
                <a:cxn ang="0">
                  <a:pos x="1" y="11"/>
                </a:cxn>
                <a:cxn ang="0">
                  <a:pos x="0" y="11"/>
                </a:cxn>
                <a:cxn ang="0">
                  <a:pos x="0" y="10"/>
                </a:cxn>
                <a:cxn ang="0">
                  <a:pos x="0" y="7"/>
                </a:cxn>
                <a:cxn ang="0">
                  <a:pos x="2" y="5"/>
                </a:cxn>
                <a:cxn ang="0">
                  <a:pos x="6" y="1"/>
                </a:cxn>
                <a:cxn ang="0">
                  <a:pos x="7" y="0"/>
                </a:cxn>
              </a:cxnLst>
              <a:rect l="0" t="0" r="r" b="b"/>
              <a:pathLst>
                <a:path w="20" h="18">
                  <a:moveTo>
                    <a:pt x="7" y="0"/>
                  </a:moveTo>
                  <a:lnTo>
                    <a:pt x="11" y="4"/>
                  </a:lnTo>
                  <a:lnTo>
                    <a:pt x="15" y="7"/>
                  </a:lnTo>
                  <a:lnTo>
                    <a:pt x="18" y="12"/>
                  </a:lnTo>
                  <a:lnTo>
                    <a:pt x="20" y="17"/>
                  </a:lnTo>
                  <a:lnTo>
                    <a:pt x="19" y="18"/>
                  </a:lnTo>
                  <a:lnTo>
                    <a:pt x="18" y="17"/>
                  </a:lnTo>
                  <a:lnTo>
                    <a:pt x="15" y="16"/>
                  </a:lnTo>
                  <a:lnTo>
                    <a:pt x="12" y="14"/>
                  </a:lnTo>
                  <a:lnTo>
                    <a:pt x="10" y="12"/>
                  </a:lnTo>
                  <a:lnTo>
                    <a:pt x="7" y="10"/>
                  </a:lnTo>
                  <a:lnTo>
                    <a:pt x="5" y="10"/>
                  </a:lnTo>
                  <a:lnTo>
                    <a:pt x="4" y="11"/>
                  </a:lnTo>
                  <a:lnTo>
                    <a:pt x="2" y="11"/>
                  </a:lnTo>
                  <a:lnTo>
                    <a:pt x="1" y="11"/>
                  </a:lnTo>
                  <a:lnTo>
                    <a:pt x="1" y="11"/>
                  </a:lnTo>
                  <a:lnTo>
                    <a:pt x="0" y="11"/>
                  </a:lnTo>
                  <a:lnTo>
                    <a:pt x="0" y="10"/>
                  </a:lnTo>
                  <a:lnTo>
                    <a:pt x="0" y="7"/>
                  </a:lnTo>
                  <a:lnTo>
                    <a:pt x="2" y="5"/>
                  </a:lnTo>
                  <a:lnTo>
                    <a:pt x="6" y="1"/>
                  </a:lnTo>
                  <a:lnTo>
                    <a:pt x="7"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5" name="Freeform 109"/>
            <p:cNvSpPr>
              <a:spLocks/>
            </p:cNvSpPr>
            <p:nvPr/>
          </p:nvSpPr>
          <p:spPr bwMode="auto">
            <a:xfrm>
              <a:off x="2146718" y="2651535"/>
              <a:ext cx="17377" cy="5792"/>
            </a:xfrm>
            <a:custGeom>
              <a:avLst/>
              <a:gdLst/>
              <a:ahLst/>
              <a:cxnLst>
                <a:cxn ang="0">
                  <a:pos x="12" y="0"/>
                </a:cxn>
                <a:cxn ang="0">
                  <a:pos x="12" y="1"/>
                </a:cxn>
                <a:cxn ang="0">
                  <a:pos x="11" y="2"/>
                </a:cxn>
                <a:cxn ang="0">
                  <a:pos x="11" y="3"/>
                </a:cxn>
                <a:cxn ang="0">
                  <a:pos x="9" y="4"/>
                </a:cxn>
                <a:cxn ang="0">
                  <a:pos x="8" y="4"/>
                </a:cxn>
                <a:cxn ang="0">
                  <a:pos x="7" y="4"/>
                </a:cxn>
                <a:cxn ang="0">
                  <a:pos x="4" y="3"/>
                </a:cxn>
                <a:cxn ang="0">
                  <a:pos x="3" y="3"/>
                </a:cxn>
                <a:cxn ang="0">
                  <a:pos x="0" y="3"/>
                </a:cxn>
                <a:cxn ang="0">
                  <a:pos x="12" y="0"/>
                </a:cxn>
              </a:cxnLst>
              <a:rect l="0" t="0" r="r" b="b"/>
              <a:pathLst>
                <a:path w="12" h="4">
                  <a:moveTo>
                    <a:pt x="12" y="0"/>
                  </a:moveTo>
                  <a:lnTo>
                    <a:pt x="12" y="1"/>
                  </a:lnTo>
                  <a:lnTo>
                    <a:pt x="11" y="2"/>
                  </a:lnTo>
                  <a:lnTo>
                    <a:pt x="11" y="3"/>
                  </a:lnTo>
                  <a:lnTo>
                    <a:pt x="9" y="4"/>
                  </a:lnTo>
                  <a:lnTo>
                    <a:pt x="8" y="4"/>
                  </a:lnTo>
                  <a:lnTo>
                    <a:pt x="7" y="4"/>
                  </a:lnTo>
                  <a:lnTo>
                    <a:pt x="4" y="3"/>
                  </a:lnTo>
                  <a:lnTo>
                    <a:pt x="3" y="3"/>
                  </a:lnTo>
                  <a:lnTo>
                    <a:pt x="0" y="3"/>
                  </a:lnTo>
                  <a:lnTo>
                    <a:pt x="1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6" name="Freeform 110"/>
            <p:cNvSpPr>
              <a:spLocks/>
            </p:cNvSpPr>
            <p:nvPr/>
          </p:nvSpPr>
          <p:spPr bwMode="auto">
            <a:xfrm>
              <a:off x="2482683" y="2505275"/>
              <a:ext cx="62270" cy="15930"/>
            </a:xfrm>
            <a:custGeom>
              <a:avLst/>
              <a:gdLst/>
              <a:ahLst/>
              <a:cxnLst>
                <a:cxn ang="0">
                  <a:pos x="10" y="0"/>
                </a:cxn>
                <a:cxn ang="0">
                  <a:pos x="13" y="0"/>
                </a:cxn>
                <a:cxn ang="0">
                  <a:pos x="23" y="0"/>
                </a:cxn>
                <a:cxn ang="0">
                  <a:pos x="30" y="0"/>
                </a:cxn>
                <a:cxn ang="0">
                  <a:pos x="37" y="1"/>
                </a:cxn>
                <a:cxn ang="0">
                  <a:pos x="41" y="2"/>
                </a:cxn>
                <a:cxn ang="0">
                  <a:pos x="43" y="3"/>
                </a:cxn>
                <a:cxn ang="0">
                  <a:pos x="42" y="4"/>
                </a:cxn>
                <a:cxn ang="0">
                  <a:pos x="38" y="5"/>
                </a:cxn>
                <a:cxn ang="0">
                  <a:pos x="15" y="11"/>
                </a:cxn>
                <a:cxn ang="0">
                  <a:pos x="12" y="9"/>
                </a:cxn>
                <a:cxn ang="0">
                  <a:pos x="8" y="9"/>
                </a:cxn>
                <a:cxn ang="0">
                  <a:pos x="4" y="8"/>
                </a:cxn>
                <a:cxn ang="0">
                  <a:pos x="2" y="6"/>
                </a:cxn>
                <a:cxn ang="0">
                  <a:pos x="0" y="4"/>
                </a:cxn>
                <a:cxn ang="0">
                  <a:pos x="1" y="2"/>
                </a:cxn>
                <a:cxn ang="0">
                  <a:pos x="3" y="1"/>
                </a:cxn>
                <a:cxn ang="0">
                  <a:pos x="7" y="0"/>
                </a:cxn>
                <a:cxn ang="0">
                  <a:pos x="10" y="0"/>
                </a:cxn>
              </a:cxnLst>
              <a:rect l="0" t="0" r="r" b="b"/>
              <a:pathLst>
                <a:path w="43" h="11">
                  <a:moveTo>
                    <a:pt x="10" y="0"/>
                  </a:moveTo>
                  <a:lnTo>
                    <a:pt x="13" y="0"/>
                  </a:lnTo>
                  <a:lnTo>
                    <a:pt x="23" y="0"/>
                  </a:lnTo>
                  <a:lnTo>
                    <a:pt x="30" y="0"/>
                  </a:lnTo>
                  <a:lnTo>
                    <a:pt x="37" y="1"/>
                  </a:lnTo>
                  <a:lnTo>
                    <a:pt x="41" y="2"/>
                  </a:lnTo>
                  <a:lnTo>
                    <a:pt x="43" y="3"/>
                  </a:lnTo>
                  <a:lnTo>
                    <a:pt x="42" y="4"/>
                  </a:lnTo>
                  <a:lnTo>
                    <a:pt x="38" y="5"/>
                  </a:lnTo>
                  <a:lnTo>
                    <a:pt x="15" y="11"/>
                  </a:lnTo>
                  <a:lnTo>
                    <a:pt x="12" y="9"/>
                  </a:lnTo>
                  <a:lnTo>
                    <a:pt x="8" y="9"/>
                  </a:lnTo>
                  <a:lnTo>
                    <a:pt x="4" y="8"/>
                  </a:lnTo>
                  <a:lnTo>
                    <a:pt x="2" y="6"/>
                  </a:lnTo>
                  <a:lnTo>
                    <a:pt x="0" y="4"/>
                  </a:lnTo>
                  <a:lnTo>
                    <a:pt x="1" y="2"/>
                  </a:lnTo>
                  <a:lnTo>
                    <a:pt x="3" y="1"/>
                  </a:lnTo>
                  <a:lnTo>
                    <a:pt x="7" y="0"/>
                  </a:lnTo>
                  <a:lnTo>
                    <a:pt x="1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7" name="Freeform 111"/>
            <p:cNvSpPr>
              <a:spLocks/>
            </p:cNvSpPr>
            <p:nvPr/>
          </p:nvSpPr>
          <p:spPr bwMode="auto">
            <a:xfrm>
              <a:off x="2374073" y="2667464"/>
              <a:ext cx="4345" cy="1449"/>
            </a:xfrm>
            <a:custGeom>
              <a:avLst/>
              <a:gdLst/>
              <a:ahLst/>
              <a:cxnLst>
                <a:cxn ang="0">
                  <a:pos x="1" y="0"/>
                </a:cxn>
                <a:cxn ang="0">
                  <a:pos x="2" y="0"/>
                </a:cxn>
                <a:cxn ang="0">
                  <a:pos x="3" y="0"/>
                </a:cxn>
                <a:cxn ang="0">
                  <a:pos x="3" y="1"/>
                </a:cxn>
                <a:cxn ang="0">
                  <a:pos x="3" y="1"/>
                </a:cxn>
                <a:cxn ang="0">
                  <a:pos x="1" y="1"/>
                </a:cxn>
                <a:cxn ang="0">
                  <a:pos x="0" y="1"/>
                </a:cxn>
                <a:cxn ang="0">
                  <a:pos x="0" y="0"/>
                </a:cxn>
                <a:cxn ang="0">
                  <a:pos x="1" y="0"/>
                </a:cxn>
                <a:cxn ang="0">
                  <a:pos x="1" y="0"/>
                </a:cxn>
              </a:cxnLst>
              <a:rect l="0" t="0" r="r" b="b"/>
              <a:pathLst>
                <a:path w="3" h="1">
                  <a:moveTo>
                    <a:pt x="1" y="0"/>
                  </a:moveTo>
                  <a:lnTo>
                    <a:pt x="2" y="0"/>
                  </a:lnTo>
                  <a:lnTo>
                    <a:pt x="3" y="0"/>
                  </a:lnTo>
                  <a:lnTo>
                    <a:pt x="3" y="1"/>
                  </a:lnTo>
                  <a:lnTo>
                    <a:pt x="3" y="1"/>
                  </a:lnTo>
                  <a:lnTo>
                    <a:pt x="1" y="1"/>
                  </a:lnTo>
                  <a:lnTo>
                    <a:pt x="0" y="1"/>
                  </a:lnTo>
                  <a:lnTo>
                    <a:pt x="0" y="0"/>
                  </a:lnTo>
                  <a:lnTo>
                    <a:pt x="1" y="0"/>
                  </a:lnTo>
                  <a:lnTo>
                    <a:pt x="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8" name="Freeform 112"/>
            <p:cNvSpPr>
              <a:spLocks/>
            </p:cNvSpPr>
            <p:nvPr/>
          </p:nvSpPr>
          <p:spPr bwMode="auto">
            <a:xfrm>
              <a:off x="2068520" y="2666017"/>
              <a:ext cx="39100" cy="21722"/>
            </a:xfrm>
            <a:custGeom>
              <a:avLst/>
              <a:gdLst/>
              <a:ahLst/>
              <a:cxnLst>
                <a:cxn ang="0">
                  <a:pos x="27" y="0"/>
                </a:cxn>
                <a:cxn ang="0">
                  <a:pos x="27" y="3"/>
                </a:cxn>
                <a:cxn ang="0">
                  <a:pos x="26" y="7"/>
                </a:cxn>
                <a:cxn ang="0">
                  <a:pos x="26" y="10"/>
                </a:cxn>
                <a:cxn ang="0">
                  <a:pos x="24" y="13"/>
                </a:cxn>
                <a:cxn ang="0">
                  <a:pos x="22" y="14"/>
                </a:cxn>
                <a:cxn ang="0">
                  <a:pos x="18" y="15"/>
                </a:cxn>
                <a:cxn ang="0">
                  <a:pos x="14" y="15"/>
                </a:cxn>
                <a:cxn ang="0">
                  <a:pos x="10" y="15"/>
                </a:cxn>
                <a:cxn ang="0">
                  <a:pos x="5" y="15"/>
                </a:cxn>
                <a:cxn ang="0">
                  <a:pos x="2" y="13"/>
                </a:cxn>
                <a:cxn ang="0">
                  <a:pos x="0" y="10"/>
                </a:cxn>
                <a:cxn ang="0">
                  <a:pos x="0" y="8"/>
                </a:cxn>
                <a:cxn ang="0">
                  <a:pos x="1" y="8"/>
                </a:cxn>
                <a:cxn ang="0">
                  <a:pos x="2" y="8"/>
                </a:cxn>
                <a:cxn ang="0">
                  <a:pos x="3" y="8"/>
                </a:cxn>
                <a:cxn ang="0">
                  <a:pos x="4" y="7"/>
                </a:cxn>
                <a:cxn ang="0">
                  <a:pos x="5" y="7"/>
                </a:cxn>
                <a:cxn ang="0">
                  <a:pos x="9" y="6"/>
                </a:cxn>
                <a:cxn ang="0">
                  <a:pos x="14" y="4"/>
                </a:cxn>
                <a:cxn ang="0">
                  <a:pos x="19" y="3"/>
                </a:cxn>
                <a:cxn ang="0">
                  <a:pos x="23" y="1"/>
                </a:cxn>
                <a:cxn ang="0">
                  <a:pos x="26" y="1"/>
                </a:cxn>
                <a:cxn ang="0">
                  <a:pos x="27" y="0"/>
                </a:cxn>
              </a:cxnLst>
              <a:rect l="0" t="0" r="r" b="b"/>
              <a:pathLst>
                <a:path w="27" h="15">
                  <a:moveTo>
                    <a:pt x="27" y="0"/>
                  </a:moveTo>
                  <a:lnTo>
                    <a:pt x="27" y="3"/>
                  </a:lnTo>
                  <a:lnTo>
                    <a:pt x="26" y="7"/>
                  </a:lnTo>
                  <a:lnTo>
                    <a:pt x="26" y="10"/>
                  </a:lnTo>
                  <a:lnTo>
                    <a:pt x="24" y="13"/>
                  </a:lnTo>
                  <a:lnTo>
                    <a:pt x="22" y="14"/>
                  </a:lnTo>
                  <a:lnTo>
                    <a:pt x="18" y="15"/>
                  </a:lnTo>
                  <a:lnTo>
                    <a:pt x="14" y="15"/>
                  </a:lnTo>
                  <a:lnTo>
                    <a:pt x="10" y="15"/>
                  </a:lnTo>
                  <a:lnTo>
                    <a:pt x="5" y="15"/>
                  </a:lnTo>
                  <a:lnTo>
                    <a:pt x="2" y="13"/>
                  </a:lnTo>
                  <a:lnTo>
                    <a:pt x="0" y="10"/>
                  </a:lnTo>
                  <a:lnTo>
                    <a:pt x="0" y="8"/>
                  </a:lnTo>
                  <a:lnTo>
                    <a:pt x="1" y="8"/>
                  </a:lnTo>
                  <a:lnTo>
                    <a:pt x="2" y="8"/>
                  </a:lnTo>
                  <a:lnTo>
                    <a:pt x="3" y="8"/>
                  </a:lnTo>
                  <a:lnTo>
                    <a:pt x="4" y="7"/>
                  </a:lnTo>
                  <a:lnTo>
                    <a:pt x="5" y="7"/>
                  </a:lnTo>
                  <a:lnTo>
                    <a:pt x="9" y="6"/>
                  </a:lnTo>
                  <a:lnTo>
                    <a:pt x="14" y="4"/>
                  </a:lnTo>
                  <a:lnTo>
                    <a:pt x="19" y="3"/>
                  </a:lnTo>
                  <a:lnTo>
                    <a:pt x="23" y="1"/>
                  </a:lnTo>
                  <a:lnTo>
                    <a:pt x="26" y="1"/>
                  </a:lnTo>
                  <a:lnTo>
                    <a:pt x="27"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39" name="Freeform 113"/>
            <p:cNvSpPr>
              <a:spLocks/>
            </p:cNvSpPr>
            <p:nvPr/>
          </p:nvSpPr>
          <p:spPr bwMode="auto">
            <a:xfrm>
              <a:off x="2198851" y="2689187"/>
              <a:ext cx="26066" cy="28962"/>
            </a:xfrm>
            <a:custGeom>
              <a:avLst/>
              <a:gdLst/>
              <a:ahLst/>
              <a:cxnLst>
                <a:cxn ang="0">
                  <a:pos x="3" y="0"/>
                </a:cxn>
                <a:cxn ang="0">
                  <a:pos x="8" y="0"/>
                </a:cxn>
                <a:cxn ang="0">
                  <a:pos x="15" y="11"/>
                </a:cxn>
                <a:cxn ang="0">
                  <a:pos x="18" y="14"/>
                </a:cxn>
                <a:cxn ang="0">
                  <a:pos x="18" y="18"/>
                </a:cxn>
                <a:cxn ang="0">
                  <a:pos x="16" y="20"/>
                </a:cxn>
                <a:cxn ang="0">
                  <a:pos x="13" y="20"/>
                </a:cxn>
                <a:cxn ang="0">
                  <a:pos x="10" y="20"/>
                </a:cxn>
                <a:cxn ang="0">
                  <a:pos x="7" y="19"/>
                </a:cxn>
                <a:cxn ang="0">
                  <a:pos x="4" y="17"/>
                </a:cxn>
                <a:cxn ang="0">
                  <a:pos x="1" y="14"/>
                </a:cxn>
                <a:cxn ang="0">
                  <a:pos x="0" y="10"/>
                </a:cxn>
                <a:cxn ang="0">
                  <a:pos x="0" y="5"/>
                </a:cxn>
                <a:cxn ang="0">
                  <a:pos x="0" y="1"/>
                </a:cxn>
                <a:cxn ang="0">
                  <a:pos x="1" y="1"/>
                </a:cxn>
                <a:cxn ang="0">
                  <a:pos x="3" y="0"/>
                </a:cxn>
              </a:cxnLst>
              <a:rect l="0" t="0" r="r" b="b"/>
              <a:pathLst>
                <a:path w="18" h="20">
                  <a:moveTo>
                    <a:pt x="3" y="0"/>
                  </a:moveTo>
                  <a:lnTo>
                    <a:pt x="8" y="0"/>
                  </a:lnTo>
                  <a:lnTo>
                    <a:pt x="15" y="11"/>
                  </a:lnTo>
                  <a:lnTo>
                    <a:pt x="18" y="14"/>
                  </a:lnTo>
                  <a:lnTo>
                    <a:pt x="18" y="18"/>
                  </a:lnTo>
                  <a:lnTo>
                    <a:pt x="16" y="20"/>
                  </a:lnTo>
                  <a:lnTo>
                    <a:pt x="13" y="20"/>
                  </a:lnTo>
                  <a:lnTo>
                    <a:pt x="10" y="20"/>
                  </a:lnTo>
                  <a:lnTo>
                    <a:pt x="7" y="19"/>
                  </a:lnTo>
                  <a:lnTo>
                    <a:pt x="4" y="17"/>
                  </a:lnTo>
                  <a:lnTo>
                    <a:pt x="1" y="14"/>
                  </a:lnTo>
                  <a:lnTo>
                    <a:pt x="0" y="10"/>
                  </a:lnTo>
                  <a:lnTo>
                    <a:pt x="0" y="5"/>
                  </a:lnTo>
                  <a:lnTo>
                    <a:pt x="0" y="1"/>
                  </a:lnTo>
                  <a:lnTo>
                    <a:pt x="1" y="1"/>
                  </a:lnTo>
                  <a:lnTo>
                    <a:pt x="3"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0" name="Freeform 114"/>
            <p:cNvSpPr>
              <a:spLocks/>
            </p:cNvSpPr>
            <p:nvPr/>
          </p:nvSpPr>
          <p:spPr bwMode="auto">
            <a:xfrm>
              <a:off x="2230709" y="2683394"/>
              <a:ext cx="120195" cy="40547"/>
            </a:xfrm>
            <a:custGeom>
              <a:avLst/>
              <a:gdLst/>
              <a:ahLst/>
              <a:cxnLst>
                <a:cxn ang="0">
                  <a:pos x="4" y="0"/>
                </a:cxn>
                <a:cxn ang="0">
                  <a:pos x="6" y="0"/>
                </a:cxn>
                <a:cxn ang="0">
                  <a:pos x="12" y="1"/>
                </a:cxn>
                <a:cxn ang="0">
                  <a:pos x="17" y="2"/>
                </a:cxn>
                <a:cxn ang="0">
                  <a:pos x="22" y="4"/>
                </a:cxn>
                <a:cxn ang="0">
                  <a:pos x="32" y="14"/>
                </a:cxn>
                <a:cxn ang="0">
                  <a:pos x="38" y="18"/>
                </a:cxn>
                <a:cxn ang="0">
                  <a:pos x="38" y="18"/>
                </a:cxn>
                <a:cxn ang="0">
                  <a:pos x="38" y="17"/>
                </a:cxn>
                <a:cxn ang="0">
                  <a:pos x="38" y="16"/>
                </a:cxn>
                <a:cxn ang="0">
                  <a:pos x="38" y="15"/>
                </a:cxn>
                <a:cxn ang="0">
                  <a:pos x="38" y="15"/>
                </a:cxn>
                <a:cxn ang="0">
                  <a:pos x="50" y="17"/>
                </a:cxn>
                <a:cxn ang="0">
                  <a:pos x="50" y="16"/>
                </a:cxn>
                <a:cxn ang="0">
                  <a:pos x="56" y="13"/>
                </a:cxn>
                <a:cxn ang="0">
                  <a:pos x="62" y="13"/>
                </a:cxn>
                <a:cxn ang="0">
                  <a:pos x="68" y="13"/>
                </a:cxn>
                <a:cxn ang="0">
                  <a:pos x="74" y="16"/>
                </a:cxn>
                <a:cxn ang="0">
                  <a:pos x="79" y="20"/>
                </a:cxn>
                <a:cxn ang="0">
                  <a:pos x="83" y="25"/>
                </a:cxn>
                <a:cxn ang="0">
                  <a:pos x="83" y="27"/>
                </a:cxn>
                <a:cxn ang="0">
                  <a:pos x="81" y="28"/>
                </a:cxn>
                <a:cxn ang="0">
                  <a:pos x="78" y="28"/>
                </a:cxn>
                <a:cxn ang="0">
                  <a:pos x="75" y="27"/>
                </a:cxn>
                <a:cxn ang="0">
                  <a:pos x="72" y="27"/>
                </a:cxn>
                <a:cxn ang="0">
                  <a:pos x="69" y="27"/>
                </a:cxn>
                <a:cxn ang="0">
                  <a:pos x="68" y="26"/>
                </a:cxn>
                <a:cxn ang="0">
                  <a:pos x="68" y="25"/>
                </a:cxn>
                <a:cxn ang="0">
                  <a:pos x="67" y="24"/>
                </a:cxn>
                <a:cxn ang="0">
                  <a:pos x="67" y="23"/>
                </a:cxn>
                <a:cxn ang="0">
                  <a:pos x="66" y="23"/>
                </a:cxn>
                <a:cxn ang="0">
                  <a:pos x="65" y="22"/>
                </a:cxn>
                <a:cxn ang="0">
                  <a:pos x="64" y="23"/>
                </a:cxn>
                <a:cxn ang="0">
                  <a:pos x="64" y="26"/>
                </a:cxn>
                <a:cxn ang="0">
                  <a:pos x="63" y="27"/>
                </a:cxn>
                <a:cxn ang="0">
                  <a:pos x="62" y="28"/>
                </a:cxn>
                <a:cxn ang="0">
                  <a:pos x="62" y="28"/>
                </a:cxn>
                <a:cxn ang="0">
                  <a:pos x="61" y="27"/>
                </a:cxn>
                <a:cxn ang="0">
                  <a:pos x="60" y="27"/>
                </a:cxn>
                <a:cxn ang="0">
                  <a:pos x="58" y="26"/>
                </a:cxn>
                <a:cxn ang="0">
                  <a:pos x="34" y="19"/>
                </a:cxn>
                <a:cxn ang="0">
                  <a:pos x="22" y="15"/>
                </a:cxn>
                <a:cxn ang="0">
                  <a:pos x="21" y="15"/>
                </a:cxn>
                <a:cxn ang="0">
                  <a:pos x="21" y="14"/>
                </a:cxn>
                <a:cxn ang="0">
                  <a:pos x="20" y="12"/>
                </a:cxn>
                <a:cxn ang="0">
                  <a:pos x="20" y="11"/>
                </a:cxn>
                <a:cxn ang="0">
                  <a:pos x="19" y="9"/>
                </a:cxn>
                <a:cxn ang="0">
                  <a:pos x="17" y="7"/>
                </a:cxn>
                <a:cxn ang="0">
                  <a:pos x="8" y="7"/>
                </a:cxn>
                <a:cxn ang="0">
                  <a:pos x="5" y="7"/>
                </a:cxn>
                <a:cxn ang="0">
                  <a:pos x="2" y="6"/>
                </a:cxn>
                <a:cxn ang="0">
                  <a:pos x="0" y="3"/>
                </a:cxn>
                <a:cxn ang="0">
                  <a:pos x="1" y="2"/>
                </a:cxn>
                <a:cxn ang="0">
                  <a:pos x="3" y="0"/>
                </a:cxn>
                <a:cxn ang="0">
                  <a:pos x="4" y="0"/>
                </a:cxn>
              </a:cxnLst>
              <a:rect l="0" t="0" r="r" b="b"/>
              <a:pathLst>
                <a:path w="83" h="28">
                  <a:moveTo>
                    <a:pt x="4" y="0"/>
                  </a:moveTo>
                  <a:lnTo>
                    <a:pt x="6" y="0"/>
                  </a:lnTo>
                  <a:lnTo>
                    <a:pt x="12" y="1"/>
                  </a:lnTo>
                  <a:lnTo>
                    <a:pt x="17" y="2"/>
                  </a:lnTo>
                  <a:lnTo>
                    <a:pt x="22" y="4"/>
                  </a:lnTo>
                  <a:lnTo>
                    <a:pt x="32" y="14"/>
                  </a:lnTo>
                  <a:lnTo>
                    <a:pt x="38" y="18"/>
                  </a:lnTo>
                  <a:lnTo>
                    <a:pt x="38" y="18"/>
                  </a:lnTo>
                  <a:lnTo>
                    <a:pt x="38" y="17"/>
                  </a:lnTo>
                  <a:lnTo>
                    <a:pt x="38" y="16"/>
                  </a:lnTo>
                  <a:lnTo>
                    <a:pt x="38" y="15"/>
                  </a:lnTo>
                  <a:lnTo>
                    <a:pt x="38" y="15"/>
                  </a:lnTo>
                  <a:lnTo>
                    <a:pt x="50" y="17"/>
                  </a:lnTo>
                  <a:lnTo>
                    <a:pt x="50" y="16"/>
                  </a:lnTo>
                  <a:lnTo>
                    <a:pt x="56" y="13"/>
                  </a:lnTo>
                  <a:lnTo>
                    <a:pt x="62" y="13"/>
                  </a:lnTo>
                  <a:lnTo>
                    <a:pt x="68" y="13"/>
                  </a:lnTo>
                  <a:lnTo>
                    <a:pt x="74" y="16"/>
                  </a:lnTo>
                  <a:lnTo>
                    <a:pt x="79" y="20"/>
                  </a:lnTo>
                  <a:lnTo>
                    <a:pt x="83" y="25"/>
                  </a:lnTo>
                  <a:lnTo>
                    <a:pt x="83" y="27"/>
                  </a:lnTo>
                  <a:lnTo>
                    <a:pt x="81" y="28"/>
                  </a:lnTo>
                  <a:lnTo>
                    <a:pt x="78" y="28"/>
                  </a:lnTo>
                  <a:lnTo>
                    <a:pt x="75" y="27"/>
                  </a:lnTo>
                  <a:lnTo>
                    <a:pt x="72" y="27"/>
                  </a:lnTo>
                  <a:lnTo>
                    <a:pt x="69" y="27"/>
                  </a:lnTo>
                  <a:lnTo>
                    <a:pt x="68" y="26"/>
                  </a:lnTo>
                  <a:lnTo>
                    <a:pt x="68" y="25"/>
                  </a:lnTo>
                  <a:lnTo>
                    <a:pt x="67" y="24"/>
                  </a:lnTo>
                  <a:lnTo>
                    <a:pt x="67" y="23"/>
                  </a:lnTo>
                  <a:lnTo>
                    <a:pt x="66" y="23"/>
                  </a:lnTo>
                  <a:lnTo>
                    <a:pt x="65" y="22"/>
                  </a:lnTo>
                  <a:lnTo>
                    <a:pt x="64" y="23"/>
                  </a:lnTo>
                  <a:lnTo>
                    <a:pt x="64" y="26"/>
                  </a:lnTo>
                  <a:lnTo>
                    <a:pt x="63" y="27"/>
                  </a:lnTo>
                  <a:lnTo>
                    <a:pt x="62" y="28"/>
                  </a:lnTo>
                  <a:lnTo>
                    <a:pt x="62" y="28"/>
                  </a:lnTo>
                  <a:lnTo>
                    <a:pt x="61" y="27"/>
                  </a:lnTo>
                  <a:lnTo>
                    <a:pt x="60" y="27"/>
                  </a:lnTo>
                  <a:lnTo>
                    <a:pt x="58" y="26"/>
                  </a:lnTo>
                  <a:lnTo>
                    <a:pt x="34" y="19"/>
                  </a:lnTo>
                  <a:lnTo>
                    <a:pt x="22" y="15"/>
                  </a:lnTo>
                  <a:lnTo>
                    <a:pt x="21" y="15"/>
                  </a:lnTo>
                  <a:lnTo>
                    <a:pt x="21" y="14"/>
                  </a:lnTo>
                  <a:lnTo>
                    <a:pt x="20" y="12"/>
                  </a:lnTo>
                  <a:lnTo>
                    <a:pt x="20" y="11"/>
                  </a:lnTo>
                  <a:lnTo>
                    <a:pt x="19" y="9"/>
                  </a:lnTo>
                  <a:lnTo>
                    <a:pt x="17" y="7"/>
                  </a:lnTo>
                  <a:lnTo>
                    <a:pt x="8" y="7"/>
                  </a:lnTo>
                  <a:lnTo>
                    <a:pt x="5" y="7"/>
                  </a:lnTo>
                  <a:lnTo>
                    <a:pt x="2" y="6"/>
                  </a:lnTo>
                  <a:lnTo>
                    <a:pt x="0" y="3"/>
                  </a:lnTo>
                  <a:lnTo>
                    <a:pt x="1" y="2"/>
                  </a:lnTo>
                  <a:lnTo>
                    <a:pt x="3" y="0"/>
                  </a:lnTo>
                  <a:lnTo>
                    <a:pt x="4"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1" name="Freeform 115"/>
            <p:cNvSpPr>
              <a:spLocks noEditPoints="1"/>
            </p:cNvSpPr>
            <p:nvPr/>
          </p:nvSpPr>
          <p:spPr bwMode="auto">
            <a:xfrm>
              <a:off x="2153958" y="2686290"/>
              <a:ext cx="2896" cy="7241"/>
            </a:xfrm>
            <a:custGeom>
              <a:avLst/>
              <a:gdLst/>
              <a:ahLst/>
              <a:cxnLst>
                <a:cxn ang="0">
                  <a:pos x="1" y="3"/>
                </a:cxn>
                <a:cxn ang="0">
                  <a:pos x="0" y="5"/>
                </a:cxn>
                <a:cxn ang="0">
                  <a:pos x="0" y="4"/>
                </a:cxn>
                <a:cxn ang="0">
                  <a:pos x="1" y="3"/>
                </a:cxn>
                <a:cxn ang="0">
                  <a:pos x="2" y="0"/>
                </a:cxn>
                <a:cxn ang="0">
                  <a:pos x="1" y="3"/>
                </a:cxn>
                <a:cxn ang="0">
                  <a:pos x="2" y="0"/>
                </a:cxn>
              </a:cxnLst>
              <a:rect l="0" t="0" r="r" b="b"/>
              <a:pathLst>
                <a:path w="2" h="5">
                  <a:moveTo>
                    <a:pt x="1" y="3"/>
                  </a:moveTo>
                  <a:lnTo>
                    <a:pt x="0" y="5"/>
                  </a:lnTo>
                  <a:lnTo>
                    <a:pt x="0" y="4"/>
                  </a:lnTo>
                  <a:lnTo>
                    <a:pt x="1" y="3"/>
                  </a:lnTo>
                  <a:close/>
                  <a:moveTo>
                    <a:pt x="2" y="0"/>
                  </a:moveTo>
                  <a:lnTo>
                    <a:pt x="1" y="3"/>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2" name="Freeform 116"/>
            <p:cNvSpPr>
              <a:spLocks noEditPoints="1"/>
            </p:cNvSpPr>
            <p:nvPr/>
          </p:nvSpPr>
          <p:spPr bwMode="auto">
            <a:xfrm>
              <a:off x="2156855" y="2680498"/>
              <a:ext cx="2896" cy="4345"/>
            </a:xfrm>
            <a:custGeom>
              <a:avLst/>
              <a:gdLst/>
              <a:ahLst/>
              <a:cxnLst>
                <a:cxn ang="0">
                  <a:pos x="1" y="1"/>
                </a:cxn>
                <a:cxn ang="0">
                  <a:pos x="1" y="2"/>
                </a:cxn>
                <a:cxn ang="0">
                  <a:pos x="0" y="3"/>
                </a:cxn>
                <a:cxn ang="0">
                  <a:pos x="1" y="1"/>
                </a:cxn>
                <a:cxn ang="0">
                  <a:pos x="2" y="0"/>
                </a:cxn>
                <a:cxn ang="0">
                  <a:pos x="2" y="1"/>
                </a:cxn>
                <a:cxn ang="0">
                  <a:pos x="1" y="1"/>
                </a:cxn>
                <a:cxn ang="0">
                  <a:pos x="2" y="0"/>
                </a:cxn>
              </a:cxnLst>
              <a:rect l="0" t="0" r="r" b="b"/>
              <a:pathLst>
                <a:path w="2" h="3">
                  <a:moveTo>
                    <a:pt x="1" y="1"/>
                  </a:moveTo>
                  <a:lnTo>
                    <a:pt x="1" y="2"/>
                  </a:lnTo>
                  <a:lnTo>
                    <a:pt x="0" y="3"/>
                  </a:lnTo>
                  <a:lnTo>
                    <a:pt x="1" y="1"/>
                  </a:lnTo>
                  <a:close/>
                  <a:moveTo>
                    <a:pt x="2" y="0"/>
                  </a:moveTo>
                  <a:lnTo>
                    <a:pt x="2" y="1"/>
                  </a:lnTo>
                  <a:lnTo>
                    <a:pt x="1" y="1"/>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3" name="Freeform 117"/>
            <p:cNvSpPr>
              <a:spLocks/>
            </p:cNvSpPr>
            <p:nvPr/>
          </p:nvSpPr>
          <p:spPr bwMode="auto">
            <a:xfrm>
              <a:off x="2110515" y="2689187"/>
              <a:ext cx="62270" cy="30411"/>
            </a:xfrm>
            <a:custGeom>
              <a:avLst/>
              <a:gdLst/>
              <a:ahLst/>
              <a:cxnLst>
                <a:cxn ang="0">
                  <a:pos x="14" y="0"/>
                </a:cxn>
                <a:cxn ang="0">
                  <a:pos x="17" y="3"/>
                </a:cxn>
                <a:cxn ang="0">
                  <a:pos x="20" y="6"/>
                </a:cxn>
                <a:cxn ang="0">
                  <a:pos x="23" y="9"/>
                </a:cxn>
                <a:cxn ang="0">
                  <a:pos x="26" y="10"/>
                </a:cxn>
                <a:cxn ang="0">
                  <a:pos x="28" y="9"/>
                </a:cxn>
                <a:cxn ang="0">
                  <a:pos x="29" y="8"/>
                </a:cxn>
                <a:cxn ang="0">
                  <a:pos x="29" y="7"/>
                </a:cxn>
                <a:cxn ang="0">
                  <a:pos x="30" y="5"/>
                </a:cxn>
                <a:cxn ang="0">
                  <a:pos x="30" y="3"/>
                </a:cxn>
                <a:cxn ang="0">
                  <a:pos x="31" y="4"/>
                </a:cxn>
                <a:cxn ang="0">
                  <a:pos x="33" y="6"/>
                </a:cxn>
                <a:cxn ang="0">
                  <a:pos x="37" y="6"/>
                </a:cxn>
                <a:cxn ang="0">
                  <a:pos x="40" y="8"/>
                </a:cxn>
                <a:cxn ang="0">
                  <a:pos x="43" y="10"/>
                </a:cxn>
                <a:cxn ang="0">
                  <a:pos x="43" y="11"/>
                </a:cxn>
                <a:cxn ang="0">
                  <a:pos x="43" y="12"/>
                </a:cxn>
                <a:cxn ang="0">
                  <a:pos x="42" y="13"/>
                </a:cxn>
                <a:cxn ang="0">
                  <a:pos x="41" y="14"/>
                </a:cxn>
                <a:cxn ang="0">
                  <a:pos x="40" y="15"/>
                </a:cxn>
                <a:cxn ang="0">
                  <a:pos x="39" y="16"/>
                </a:cxn>
                <a:cxn ang="0">
                  <a:pos x="38" y="16"/>
                </a:cxn>
                <a:cxn ang="0">
                  <a:pos x="33" y="16"/>
                </a:cxn>
                <a:cxn ang="0">
                  <a:pos x="24" y="15"/>
                </a:cxn>
                <a:cxn ang="0">
                  <a:pos x="18" y="17"/>
                </a:cxn>
                <a:cxn ang="0">
                  <a:pos x="14" y="19"/>
                </a:cxn>
                <a:cxn ang="0">
                  <a:pos x="9" y="21"/>
                </a:cxn>
                <a:cxn ang="0">
                  <a:pos x="4" y="20"/>
                </a:cxn>
                <a:cxn ang="0">
                  <a:pos x="3" y="19"/>
                </a:cxn>
                <a:cxn ang="0">
                  <a:pos x="12" y="15"/>
                </a:cxn>
                <a:cxn ang="0">
                  <a:pos x="15" y="13"/>
                </a:cxn>
                <a:cxn ang="0">
                  <a:pos x="15" y="11"/>
                </a:cxn>
                <a:cxn ang="0">
                  <a:pos x="14" y="10"/>
                </a:cxn>
                <a:cxn ang="0">
                  <a:pos x="12" y="10"/>
                </a:cxn>
                <a:cxn ang="0">
                  <a:pos x="8" y="11"/>
                </a:cxn>
                <a:cxn ang="0">
                  <a:pos x="5" y="12"/>
                </a:cxn>
                <a:cxn ang="0">
                  <a:pos x="2" y="12"/>
                </a:cxn>
                <a:cxn ang="0">
                  <a:pos x="1" y="12"/>
                </a:cxn>
                <a:cxn ang="0">
                  <a:pos x="2" y="12"/>
                </a:cxn>
                <a:cxn ang="0">
                  <a:pos x="2" y="11"/>
                </a:cxn>
                <a:cxn ang="0">
                  <a:pos x="2" y="11"/>
                </a:cxn>
                <a:cxn ang="0">
                  <a:pos x="2" y="10"/>
                </a:cxn>
                <a:cxn ang="0">
                  <a:pos x="2" y="10"/>
                </a:cxn>
                <a:cxn ang="0">
                  <a:pos x="0" y="10"/>
                </a:cxn>
                <a:cxn ang="0">
                  <a:pos x="3" y="7"/>
                </a:cxn>
                <a:cxn ang="0">
                  <a:pos x="7" y="5"/>
                </a:cxn>
                <a:cxn ang="0">
                  <a:pos x="11" y="2"/>
                </a:cxn>
                <a:cxn ang="0">
                  <a:pos x="13" y="1"/>
                </a:cxn>
                <a:cxn ang="0">
                  <a:pos x="14" y="0"/>
                </a:cxn>
              </a:cxnLst>
              <a:rect l="0" t="0" r="r" b="b"/>
              <a:pathLst>
                <a:path w="43" h="21">
                  <a:moveTo>
                    <a:pt x="14" y="0"/>
                  </a:moveTo>
                  <a:lnTo>
                    <a:pt x="17" y="3"/>
                  </a:lnTo>
                  <a:lnTo>
                    <a:pt x="20" y="6"/>
                  </a:lnTo>
                  <a:lnTo>
                    <a:pt x="23" y="9"/>
                  </a:lnTo>
                  <a:lnTo>
                    <a:pt x="26" y="10"/>
                  </a:lnTo>
                  <a:lnTo>
                    <a:pt x="28" y="9"/>
                  </a:lnTo>
                  <a:lnTo>
                    <a:pt x="29" y="8"/>
                  </a:lnTo>
                  <a:lnTo>
                    <a:pt x="29" y="7"/>
                  </a:lnTo>
                  <a:lnTo>
                    <a:pt x="30" y="5"/>
                  </a:lnTo>
                  <a:lnTo>
                    <a:pt x="30" y="3"/>
                  </a:lnTo>
                  <a:lnTo>
                    <a:pt x="31" y="4"/>
                  </a:lnTo>
                  <a:lnTo>
                    <a:pt x="33" y="6"/>
                  </a:lnTo>
                  <a:lnTo>
                    <a:pt x="37" y="6"/>
                  </a:lnTo>
                  <a:lnTo>
                    <a:pt x="40" y="8"/>
                  </a:lnTo>
                  <a:lnTo>
                    <a:pt x="43" y="10"/>
                  </a:lnTo>
                  <a:lnTo>
                    <a:pt x="43" y="11"/>
                  </a:lnTo>
                  <a:lnTo>
                    <a:pt x="43" y="12"/>
                  </a:lnTo>
                  <a:lnTo>
                    <a:pt x="42" y="13"/>
                  </a:lnTo>
                  <a:lnTo>
                    <a:pt x="41" y="14"/>
                  </a:lnTo>
                  <a:lnTo>
                    <a:pt x="40" y="15"/>
                  </a:lnTo>
                  <a:lnTo>
                    <a:pt x="39" y="16"/>
                  </a:lnTo>
                  <a:lnTo>
                    <a:pt x="38" y="16"/>
                  </a:lnTo>
                  <a:lnTo>
                    <a:pt x="33" y="16"/>
                  </a:lnTo>
                  <a:lnTo>
                    <a:pt x="24" y="15"/>
                  </a:lnTo>
                  <a:lnTo>
                    <a:pt x="18" y="17"/>
                  </a:lnTo>
                  <a:lnTo>
                    <a:pt x="14" y="19"/>
                  </a:lnTo>
                  <a:lnTo>
                    <a:pt x="9" y="21"/>
                  </a:lnTo>
                  <a:lnTo>
                    <a:pt x="4" y="20"/>
                  </a:lnTo>
                  <a:lnTo>
                    <a:pt x="3" y="19"/>
                  </a:lnTo>
                  <a:lnTo>
                    <a:pt x="12" y="15"/>
                  </a:lnTo>
                  <a:lnTo>
                    <a:pt x="15" y="13"/>
                  </a:lnTo>
                  <a:lnTo>
                    <a:pt x="15" y="11"/>
                  </a:lnTo>
                  <a:lnTo>
                    <a:pt x="14" y="10"/>
                  </a:lnTo>
                  <a:lnTo>
                    <a:pt x="12" y="10"/>
                  </a:lnTo>
                  <a:lnTo>
                    <a:pt x="8" y="11"/>
                  </a:lnTo>
                  <a:lnTo>
                    <a:pt x="5" y="12"/>
                  </a:lnTo>
                  <a:lnTo>
                    <a:pt x="2" y="12"/>
                  </a:lnTo>
                  <a:lnTo>
                    <a:pt x="1" y="12"/>
                  </a:lnTo>
                  <a:lnTo>
                    <a:pt x="2" y="12"/>
                  </a:lnTo>
                  <a:lnTo>
                    <a:pt x="2" y="11"/>
                  </a:lnTo>
                  <a:lnTo>
                    <a:pt x="2" y="11"/>
                  </a:lnTo>
                  <a:lnTo>
                    <a:pt x="2" y="10"/>
                  </a:lnTo>
                  <a:lnTo>
                    <a:pt x="2" y="10"/>
                  </a:lnTo>
                  <a:lnTo>
                    <a:pt x="0" y="10"/>
                  </a:lnTo>
                  <a:lnTo>
                    <a:pt x="3" y="7"/>
                  </a:lnTo>
                  <a:lnTo>
                    <a:pt x="7" y="5"/>
                  </a:lnTo>
                  <a:lnTo>
                    <a:pt x="11" y="2"/>
                  </a:lnTo>
                  <a:lnTo>
                    <a:pt x="13" y="1"/>
                  </a:lnTo>
                  <a:lnTo>
                    <a:pt x="14"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4" name="Freeform 118"/>
            <p:cNvSpPr>
              <a:spLocks/>
            </p:cNvSpPr>
            <p:nvPr/>
          </p:nvSpPr>
          <p:spPr bwMode="auto">
            <a:xfrm>
              <a:off x="1941085" y="2489346"/>
              <a:ext cx="43444" cy="11585"/>
            </a:xfrm>
            <a:custGeom>
              <a:avLst/>
              <a:gdLst/>
              <a:ahLst/>
              <a:cxnLst>
                <a:cxn ang="0">
                  <a:pos x="22" y="0"/>
                </a:cxn>
                <a:cxn ang="0">
                  <a:pos x="30" y="0"/>
                </a:cxn>
                <a:cxn ang="0">
                  <a:pos x="29" y="0"/>
                </a:cxn>
                <a:cxn ang="0">
                  <a:pos x="26" y="0"/>
                </a:cxn>
                <a:cxn ang="0">
                  <a:pos x="23" y="1"/>
                </a:cxn>
                <a:cxn ang="0">
                  <a:pos x="19" y="2"/>
                </a:cxn>
                <a:cxn ang="0">
                  <a:pos x="17" y="2"/>
                </a:cxn>
                <a:cxn ang="0">
                  <a:pos x="10" y="5"/>
                </a:cxn>
                <a:cxn ang="0">
                  <a:pos x="3" y="8"/>
                </a:cxn>
                <a:cxn ang="0">
                  <a:pos x="1" y="8"/>
                </a:cxn>
                <a:cxn ang="0">
                  <a:pos x="0" y="7"/>
                </a:cxn>
                <a:cxn ang="0">
                  <a:pos x="0" y="6"/>
                </a:cxn>
                <a:cxn ang="0">
                  <a:pos x="2" y="5"/>
                </a:cxn>
                <a:cxn ang="0">
                  <a:pos x="5" y="3"/>
                </a:cxn>
                <a:cxn ang="0">
                  <a:pos x="7" y="2"/>
                </a:cxn>
                <a:cxn ang="0">
                  <a:pos x="8" y="2"/>
                </a:cxn>
                <a:cxn ang="0">
                  <a:pos x="15" y="1"/>
                </a:cxn>
                <a:cxn ang="0">
                  <a:pos x="22" y="0"/>
                </a:cxn>
              </a:cxnLst>
              <a:rect l="0" t="0" r="r" b="b"/>
              <a:pathLst>
                <a:path w="30" h="8">
                  <a:moveTo>
                    <a:pt x="22" y="0"/>
                  </a:moveTo>
                  <a:lnTo>
                    <a:pt x="30" y="0"/>
                  </a:lnTo>
                  <a:lnTo>
                    <a:pt x="29" y="0"/>
                  </a:lnTo>
                  <a:lnTo>
                    <a:pt x="26" y="0"/>
                  </a:lnTo>
                  <a:lnTo>
                    <a:pt x="23" y="1"/>
                  </a:lnTo>
                  <a:lnTo>
                    <a:pt x="19" y="2"/>
                  </a:lnTo>
                  <a:lnTo>
                    <a:pt x="17" y="2"/>
                  </a:lnTo>
                  <a:lnTo>
                    <a:pt x="10" y="5"/>
                  </a:lnTo>
                  <a:lnTo>
                    <a:pt x="3" y="8"/>
                  </a:lnTo>
                  <a:lnTo>
                    <a:pt x="1" y="8"/>
                  </a:lnTo>
                  <a:lnTo>
                    <a:pt x="0" y="7"/>
                  </a:lnTo>
                  <a:lnTo>
                    <a:pt x="0" y="6"/>
                  </a:lnTo>
                  <a:lnTo>
                    <a:pt x="2" y="5"/>
                  </a:lnTo>
                  <a:lnTo>
                    <a:pt x="5" y="3"/>
                  </a:lnTo>
                  <a:lnTo>
                    <a:pt x="7" y="2"/>
                  </a:lnTo>
                  <a:lnTo>
                    <a:pt x="8" y="2"/>
                  </a:lnTo>
                  <a:lnTo>
                    <a:pt x="15" y="1"/>
                  </a:lnTo>
                  <a:lnTo>
                    <a:pt x="2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5" name="Freeform 119"/>
            <p:cNvSpPr>
              <a:spLocks/>
            </p:cNvSpPr>
            <p:nvPr/>
          </p:nvSpPr>
          <p:spPr bwMode="auto">
            <a:xfrm>
              <a:off x="1916466" y="2503827"/>
              <a:ext cx="27515" cy="8689"/>
            </a:xfrm>
            <a:custGeom>
              <a:avLst/>
              <a:gdLst/>
              <a:ahLst/>
              <a:cxnLst>
                <a:cxn ang="0">
                  <a:pos x="15" y="0"/>
                </a:cxn>
                <a:cxn ang="0">
                  <a:pos x="19" y="0"/>
                </a:cxn>
                <a:cxn ang="0">
                  <a:pos x="11" y="3"/>
                </a:cxn>
                <a:cxn ang="0">
                  <a:pos x="3" y="6"/>
                </a:cxn>
                <a:cxn ang="0">
                  <a:pos x="0" y="6"/>
                </a:cxn>
                <a:cxn ang="0">
                  <a:pos x="0" y="6"/>
                </a:cxn>
                <a:cxn ang="0">
                  <a:pos x="2" y="3"/>
                </a:cxn>
                <a:cxn ang="0">
                  <a:pos x="6" y="2"/>
                </a:cxn>
                <a:cxn ang="0">
                  <a:pos x="10" y="0"/>
                </a:cxn>
                <a:cxn ang="0">
                  <a:pos x="15" y="0"/>
                </a:cxn>
              </a:cxnLst>
              <a:rect l="0" t="0" r="r" b="b"/>
              <a:pathLst>
                <a:path w="19" h="6">
                  <a:moveTo>
                    <a:pt x="15" y="0"/>
                  </a:moveTo>
                  <a:lnTo>
                    <a:pt x="19" y="0"/>
                  </a:lnTo>
                  <a:lnTo>
                    <a:pt x="11" y="3"/>
                  </a:lnTo>
                  <a:lnTo>
                    <a:pt x="3" y="6"/>
                  </a:lnTo>
                  <a:lnTo>
                    <a:pt x="0" y="6"/>
                  </a:lnTo>
                  <a:lnTo>
                    <a:pt x="0" y="6"/>
                  </a:lnTo>
                  <a:lnTo>
                    <a:pt x="2" y="3"/>
                  </a:lnTo>
                  <a:lnTo>
                    <a:pt x="6" y="2"/>
                  </a:lnTo>
                  <a:lnTo>
                    <a:pt x="10" y="0"/>
                  </a:lnTo>
                  <a:lnTo>
                    <a:pt x="15"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6" name="Freeform 120"/>
            <p:cNvSpPr>
              <a:spLocks noEditPoints="1"/>
            </p:cNvSpPr>
            <p:nvPr/>
          </p:nvSpPr>
          <p:spPr bwMode="auto">
            <a:xfrm>
              <a:off x="1977287" y="2473416"/>
              <a:ext cx="2896" cy="1449"/>
            </a:xfrm>
            <a:custGeom>
              <a:avLst/>
              <a:gdLst/>
              <a:ahLst/>
              <a:cxnLst>
                <a:cxn ang="0">
                  <a:pos x="1" y="0"/>
                </a:cxn>
                <a:cxn ang="0">
                  <a:pos x="1" y="1"/>
                </a:cxn>
                <a:cxn ang="0">
                  <a:pos x="0" y="1"/>
                </a:cxn>
                <a:cxn ang="0">
                  <a:pos x="1" y="0"/>
                </a:cxn>
                <a:cxn ang="0">
                  <a:pos x="2" y="0"/>
                </a:cxn>
                <a:cxn ang="0">
                  <a:pos x="2" y="0"/>
                </a:cxn>
                <a:cxn ang="0">
                  <a:pos x="1" y="0"/>
                </a:cxn>
                <a:cxn ang="0">
                  <a:pos x="1" y="0"/>
                </a:cxn>
                <a:cxn ang="0">
                  <a:pos x="2" y="0"/>
                </a:cxn>
              </a:cxnLst>
              <a:rect l="0" t="0" r="r" b="b"/>
              <a:pathLst>
                <a:path w="2" h="1">
                  <a:moveTo>
                    <a:pt x="1" y="0"/>
                  </a:moveTo>
                  <a:lnTo>
                    <a:pt x="1" y="1"/>
                  </a:lnTo>
                  <a:lnTo>
                    <a:pt x="0" y="1"/>
                  </a:lnTo>
                  <a:lnTo>
                    <a:pt x="1" y="0"/>
                  </a:lnTo>
                  <a:close/>
                  <a:moveTo>
                    <a:pt x="2" y="0"/>
                  </a:moveTo>
                  <a:lnTo>
                    <a:pt x="2" y="0"/>
                  </a:lnTo>
                  <a:lnTo>
                    <a:pt x="1" y="0"/>
                  </a:lnTo>
                  <a:lnTo>
                    <a:pt x="1" y="0"/>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7" name="Freeform 121"/>
            <p:cNvSpPr>
              <a:spLocks/>
            </p:cNvSpPr>
            <p:nvPr/>
          </p:nvSpPr>
          <p:spPr bwMode="auto">
            <a:xfrm>
              <a:off x="1987425" y="2705116"/>
              <a:ext cx="99921" cy="60821"/>
            </a:xfrm>
            <a:custGeom>
              <a:avLst/>
              <a:gdLst/>
              <a:ahLst/>
              <a:cxnLst>
                <a:cxn ang="0">
                  <a:pos x="31" y="0"/>
                </a:cxn>
                <a:cxn ang="0">
                  <a:pos x="32" y="0"/>
                </a:cxn>
                <a:cxn ang="0">
                  <a:pos x="36" y="1"/>
                </a:cxn>
                <a:cxn ang="0">
                  <a:pos x="40" y="2"/>
                </a:cxn>
                <a:cxn ang="0">
                  <a:pos x="44" y="4"/>
                </a:cxn>
                <a:cxn ang="0">
                  <a:pos x="48" y="6"/>
                </a:cxn>
                <a:cxn ang="0">
                  <a:pos x="51" y="8"/>
                </a:cxn>
                <a:cxn ang="0">
                  <a:pos x="52" y="8"/>
                </a:cxn>
                <a:cxn ang="0">
                  <a:pos x="53" y="8"/>
                </a:cxn>
                <a:cxn ang="0">
                  <a:pos x="56" y="7"/>
                </a:cxn>
                <a:cxn ang="0">
                  <a:pos x="59" y="7"/>
                </a:cxn>
                <a:cxn ang="0">
                  <a:pos x="62" y="7"/>
                </a:cxn>
                <a:cxn ang="0">
                  <a:pos x="65" y="7"/>
                </a:cxn>
                <a:cxn ang="0">
                  <a:pos x="67" y="8"/>
                </a:cxn>
                <a:cxn ang="0">
                  <a:pos x="69" y="11"/>
                </a:cxn>
                <a:cxn ang="0">
                  <a:pos x="69" y="14"/>
                </a:cxn>
                <a:cxn ang="0">
                  <a:pos x="68" y="18"/>
                </a:cxn>
                <a:cxn ang="0">
                  <a:pos x="66" y="20"/>
                </a:cxn>
                <a:cxn ang="0">
                  <a:pos x="63" y="21"/>
                </a:cxn>
                <a:cxn ang="0">
                  <a:pos x="59" y="21"/>
                </a:cxn>
                <a:cxn ang="0">
                  <a:pos x="56" y="22"/>
                </a:cxn>
                <a:cxn ang="0">
                  <a:pos x="53" y="22"/>
                </a:cxn>
                <a:cxn ang="0">
                  <a:pos x="48" y="24"/>
                </a:cxn>
                <a:cxn ang="0">
                  <a:pos x="42" y="26"/>
                </a:cxn>
                <a:cxn ang="0">
                  <a:pos x="38" y="27"/>
                </a:cxn>
                <a:cxn ang="0">
                  <a:pos x="34" y="29"/>
                </a:cxn>
                <a:cxn ang="0">
                  <a:pos x="23" y="40"/>
                </a:cxn>
                <a:cxn ang="0">
                  <a:pos x="19" y="41"/>
                </a:cxn>
                <a:cxn ang="0">
                  <a:pos x="15" y="42"/>
                </a:cxn>
                <a:cxn ang="0">
                  <a:pos x="10" y="40"/>
                </a:cxn>
                <a:cxn ang="0">
                  <a:pos x="4" y="36"/>
                </a:cxn>
                <a:cxn ang="0">
                  <a:pos x="1" y="33"/>
                </a:cxn>
                <a:cxn ang="0">
                  <a:pos x="0" y="30"/>
                </a:cxn>
                <a:cxn ang="0">
                  <a:pos x="0" y="28"/>
                </a:cxn>
                <a:cxn ang="0">
                  <a:pos x="2" y="26"/>
                </a:cxn>
                <a:cxn ang="0">
                  <a:pos x="14" y="20"/>
                </a:cxn>
                <a:cxn ang="0">
                  <a:pos x="15" y="17"/>
                </a:cxn>
                <a:cxn ang="0">
                  <a:pos x="16" y="16"/>
                </a:cxn>
                <a:cxn ang="0">
                  <a:pos x="19" y="16"/>
                </a:cxn>
                <a:cxn ang="0">
                  <a:pos x="26" y="12"/>
                </a:cxn>
                <a:cxn ang="0">
                  <a:pos x="31" y="7"/>
                </a:cxn>
                <a:cxn ang="0">
                  <a:pos x="31" y="1"/>
                </a:cxn>
                <a:cxn ang="0">
                  <a:pos x="31" y="0"/>
                </a:cxn>
              </a:cxnLst>
              <a:rect l="0" t="0" r="r" b="b"/>
              <a:pathLst>
                <a:path w="69" h="42">
                  <a:moveTo>
                    <a:pt x="31" y="0"/>
                  </a:moveTo>
                  <a:lnTo>
                    <a:pt x="32" y="0"/>
                  </a:lnTo>
                  <a:lnTo>
                    <a:pt x="36" y="1"/>
                  </a:lnTo>
                  <a:lnTo>
                    <a:pt x="40" y="2"/>
                  </a:lnTo>
                  <a:lnTo>
                    <a:pt x="44" y="4"/>
                  </a:lnTo>
                  <a:lnTo>
                    <a:pt x="48" y="6"/>
                  </a:lnTo>
                  <a:lnTo>
                    <a:pt x="51" y="8"/>
                  </a:lnTo>
                  <a:lnTo>
                    <a:pt x="52" y="8"/>
                  </a:lnTo>
                  <a:lnTo>
                    <a:pt x="53" y="8"/>
                  </a:lnTo>
                  <a:lnTo>
                    <a:pt x="56" y="7"/>
                  </a:lnTo>
                  <a:lnTo>
                    <a:pt x="59" y="7"/>
                  </a:lnTo>
                  <a:lnTo>
                    <a:pt x="62" y="7"/>
                  </a:lnTo>
                  <a:lnTo>
                    <a:pt x="65" y="7"/>
                  </a:lnTo>
                  <a:lnTo>
                    <a:pt x="67" y="8"/>
                  </a:lnTo>
                  <a:lnTo>
                    <a:pt x="69" y="11"/>
                  </a:lnTo>
                  <a:lnTo>
                    <a:pt x="69" y="14"/>
                  </a:lnTo>
                  <a:lnTo>
                    <a:pt x="68" y="18"/>
                  </a:lnTo>
                  <a:lnTo>
                    <a:pt x="66" y="20"/>
                  </a:lnTo>
                  <a:lnTo>
                    <a:pt x="63" y="21"/>
                  </a:lnTo>
                  <a:lnTo>
                    <a:pt x="59" y="21"/>
                  </a:lnTo>
                  <a:lnTo>
                    <a:pt x="56" y="22"/>
                  </a:lnTo>
                  <a:lnTo>
                    <a:pt x="53" y="22"/>
                  </a:lnTo>
                  <a:lnTo>
                    <a:pt x="48" y="24"/>
                  </a:lnTo>
                  <a:lnTo>
                    <a:pt x="42" y="26"/>
                  </a:lnTo>
                  <a:lnTo>
                    <a:pt x="38" y="27"/>
                  </a:lnTo>
                  <a:lnTo>
                    <a:pt x="34" y="29"/>
                  </a:lnTo>
                  <a:lnTo>
                    <a:pt x="23" y="40"/>
                  </a:lnTo>
                  <a:lnTo>
                    <a:pt x="19" y="41"/>
                  </a:lnTo>
                  <a:lnTo>
                    <a:pt x="15" y="42"/>
                  </a:lnTo>
                  <a:lnTo>
                    <a:pt x="10" y="40"/>
                  </a:lnTo>
                  <a:lnTo>
                    <a:pt x="4" y="36"/>
                  </a:lnTo>
                  <a:lnTo>
                    <a:pt x="1" y="33"/>
                  </a:lnTo>
                  <a:lnTo>
                    <a:pt x="0" y="30"/>
                  </a:lnTo>
                  <a:lnTo>
                    <a:pt x="0" y="28"/>
                  </a:lnTo>
                  <a:lnTo>
                    <a:pt x="2" y="26"/>
                  </a:lnTo>
                  <a:lnTo>
                    <a:pt x="14" y="20"/>
                  </a:lnTo>
                  <a:lnTo>
                    <a:pt x="15" y="17"/>
                  </a:lnTo>
                  <a:lnTo>
                    <a:pt x="16" y="16"/>
                  </a:lnTo>
                  <a:lnTo>
                    <a:pt x="19" y="16"/>
                  </a:lnTo>
                  <a:lnTo>
                    <a:pt x="26" y="12"/>
                  </a:lnTo>
                  <a:lnTo>
                    <a:pt x="31" y="7"/>
                  </a:lnTo>
                  <a:lnTo>
                    <a:pt x="31" y="1"/>
                  </a:lnTo>
                  <a:lnTo>
                    <a:pt x="3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8" name="Freeform 122"/>
            <p:cNvSpPr>
              <a:spLocks/>
            </p:cNvSpPr>
            <p:nvPr/>
          </p:nvSpPr>
          <p:spPr bwMode="auto">
            <a:xfrm>
              <a:off x="2177128" y="2734078"/>
              <a:ext cx="52132" cy="44892"/>
            </a:xfrm>
            <a:custGeom>
              <a:avLst/>
              <a:gdLst/>
              <a:ahLst/>
              <a:cxnLst>
                <a:cxn ang="0">
                  <a:pos x="19" y="0"/>
                </a:cxn>
                <a:cxn ang="0">
                  <a:pos x="21" y="5"/>
                </a:cxn>
                <a:cxn ang="0">
                  <a:pos x="22" y="9"/>
                </a:cxn>
                <a:cxn ang="0">
                  <a:pos x="25" y="12"/>
                </a:cxn>
                <a:cxn ang="0">
                  <a:pos x="27" y="14"/>
                </a:cxn>
                <a:cxn ang="0">
                  <a:pos x="29" y="14"/>
                </a:cxn>
                <a:cxn ang="0">
                  <a:pos x="31" y="13"/>
                </a:cxn>
                <a:cxn ang="0">
                  <a:pos x="35" y="11"/>
                </a:cxn>
                <a:cxn ang="0">
                  <a:pos x="36" y="11"/>
                </a:cxn>
                <a:cxn ang="0">
                  <a:pos x="36" y="12"/>
                </a:cxn>
                <a:cxn ang="0">
                  <a:pos x="36" y="15"/>
                </a:cxn>
                <a:cxn ang="0">
                  <a:pos x="36" y="20"/>
                </a:cxn>
                <a:cxn ang="0">
                  <a:pos x="35" y="28"/>
                </a:cxn>
                <a:cxn ang="0">
                  <a:pos x="34" y="30"/>
                </a:cxn>
                <a:cxn ang="0">
                  <a:pos x="31" y="31"/>
                </a:cxn>
                <a:cxn ang="0">
                  <a:pos x="29" y="30"/>
                </a:cxn>
                <a:cxn ang="0">
                  <a:pos x="24" y="28"/>
                </a:cxn>
                <a:cxn ang="0">
                  <a:pos x="21" y="28"/>
                </a:cxn>
                <a:cxn ang="0">
                  <a:pos x="18" y="28"/>
                </a:cxn>
                <a:cxn ang="0">
                  <a:pos x="15" y="28"/>
                </a:cxn>
                <a:cxn ang="0">
                  <a:pos x="13" y="26"/>
                </a:cxn>
                <a:cxn ang="0">
                  <a:pos x="13" y="25"/>
                </a:cxn>
                <a:cxn ang="0">
                  <a:pos x="12" y="23"/>
                </a:cxn>
                <a:cxn ang="0">
                  <a:pos x="11" y="22"/>
                </a:cxn>
                <a:cxn ang="0">
                  <a:pos x="8" y="20"/>
                </a:cxn>
                <a:cxn ang="0">
                  <a:pos x="4" y="18"/>
                </a:cxn>
                <a:cxn ang="0">
                  <a:pos x="0" y="15"/>
                </a:cxn>
                <a:cxn ang="0">
                  <a:pos x="0" y="14"/>
                </a:cxn>
                <a:cxn ang="0">
                  <a:pos x="1" y="12"/>
                </a:cxn>
                <a:cxn ang="0">
                  <a:pos x="2" y="11"/>
                </a:cxn>
                <a:cxn ang="0">
                  <a:pos x="3" y="10"/>
                </a:cxn>
                <a:cxn ang="0">
                  <a:pos x="4" y="10"/>
                </a:cxn>
                <a:cxn ang="0">
                  <a:pos x="6" y="11"/>
                </a:cxn>
                <a:cxn ang="0">
                  <a:pos x="7" y="12"/>
                </a:cxn>
                <a:cxn ang="0">
                  <a:pos x="7" y="14"/>
                </a:cxn>
                <a:cxn ang="0">
                  <a:pos x="8" y="15"/>
                </a:cxn>
                <a:cxn ang="0">
                  <a:pos x="10" y="16"/>
                </a:cxn>
                <a:cxn ang="0">
                  <a:pos x="13" y="15"/>
                </a:cxn>
                <a:cxn ang="0">
                  <a:pos x="15" y="12"/>
                </a:cxn>
                <a:cxn ang="0">
                  <a:pos x="16" y="8"/>
                </a:cxn>
                <a:cxn ang="0">
                  <a:pos x="18" y="5"/>
                </a:cxn>
                <a:cxn ang="0">
                  <a:pos x="19" y="1"/>
                </a:cxn>
                <a:cxn ang="0">
                  <a:pos x="19" y="0"/>
                </a:cxn>
              </a:cxnLst>
              <a:rect l="0" t="0" r="r" b="b"/>
              <a:pathLst>
                <a:path w="36" h="31">
                  <a:moveTo>
                    <a:pt x="19" y="0"/>
                  </a:moveTo>
                  <a:lnTo>
                    <a:pt x="21" y="5"/>
                  </a:lnTo>
                  <a:lnTo>
                    <a:pt x="22" y="9"/>
                  </a:lnTo>
                  <a:lnTo>
                    <a:pt x="25" y="12"/>
                  </a:lnTo>
                  <a:lnTo>
                    <a:pt x="27" y="14"/>
                  </a:lnTo>
                  <a:lnTo>
                    <a:pt x="29" y="14"/>
                  </a:lnTo>
                  <a:lnTo>
                    <a:pt x="31" y="13"/>
                  </a:lnTo>
                  <a:lnTo>
                    <a:pt x="35" y="11"/>
                  </a:lnTo>
                  <a:lnTo>
                    <a:pt x="36" y="11"/>
                  </a:lnTo>
                  <a:lnTo>
                    <a:pt x="36" y="12"/>
                  </a:lnTo>
                  <a:lnTo>
                    <a:pt x="36" y="15"/>
                  </a:lnTo>
                  <a:lnTo>
                    <a:pt x="36" y="20"/>
                  </a:lnTo>
                  <a:lnTo>
                    <a:pt x="35" y="28"/>
                  </a:lnTo>
                  <a:lnTo>
                    <a:pt x="34" y="30"/>
                  </a:lnTo>
                  <a:lnTo>
                    <a:pt x="31" y="31"/>
                  </a:lnTo>
                  <a:lnTo>
                    <a:pt x="29" y="30"/>
                  </a:lnTo>
                  <a:lnTo>
                    <a:pt x="24" y="28"/>
                  </a:lnTo>
                  <a:lnTo>
                    <a:pt x="21" y="28"/>
                  </a:lnTo>
                  <a:lnTo>
                    <a:pt x="18" y="28"/>
                  </a:lnTo>
                  <a:lnTo>
                    <a:pt x="15" y="28"/>
                  </a:lnTo>
                  <a:lnTo>
                    <a:pt x="13" y="26"/>
                  </a:lnTo>
                  <a:lnTo>
                    <a:pt x="13" y="25"/>
                  </a:lnTo>
                  <a:lnTo>
                    <a:pt x="12" y="23"/>
                  </a:lnTo>
                  <a:lnTo>
                    <a:pt x="11" y="22"/>
                  </a:lnTo>
                  <a:lnTo>
                    <a:pt x="8" y="20"/>
                  </a:lnTo>
                  <a:lnTo>
                    <a:pt x="4" y="18"/>
                  </a:lnTo>
                  <a:lnTo>
                    <a:pt x="0" y="15"/>
                  </a:lnTo>
                  <a:lnTo>
                    <a:pt x="0" y="14"/>
                  </a:lnTo>
                  <a:lnTo>
                    <a:pt x="1" y="12"/>
                  </a:lnTo>
                  <a:lnTo>
                    <a:pt x="2" y="11"/>
                  </a:lnTo>
                  <a:lnTo>
                    <a:pt x="3" y="10"/>
                  </a:lnTo>
                  <a:lnTo>
                    <a:pt x="4" y="10"/>
                  </a:lnTo>
                  <a:lnTo>
                    <a:pt x="6" y="11"/>
                  </a:lnTo>
                  <a:lnTo>
                    <a:pt x="7" y="12"/>
                  </a:lnTo>
                  <a:lnTo>
                    <a:pt x="7" y="14"/>
                  </a:lnTo>
                  <a:lnTo>
                    <a:pt x="8" y="15"/>
                  </a:lnTo>
                  <a:lnTo>
                    <a:pt x="10" y="16"/>
                  </a:lnTo>
                  <a:lnTo>
                    <a:pt x="13" y="15"/>
                  </a:lnTo>
                  <a:lnTo>
                    <a:pt x="15" y="12"/>
                  </a:lnTo>
                  <a:lnTo>
                    <a:pt x="16" y="8"/>
                  </a:lnTo>
                  <a:lnTo>
                    <a:pt x="18" y="5"/>
                  </a:lnTo>
                  <a:lnTo>
                    <a:pt x="19" y="1"/>
                  </a:lnTo>
                  <a:lnTo>
                    <a:pt x="19"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49" name="Freeform 123"/>
            <p:cNvSpPr>
              <a:spLocks/>
            </p:cNvSpPr>
            <p:nvPr/>
          </p:nvSpPr>
          <p:spPr bwMode="auto">
            <a:xfrm>
              <a:off x="2649216" y="2786210"/>
              <a:ext cx="5792" cy="2896"/>
            </a:xfrm>
            <a:custGeom>
              <a:avLst/>
              <a:gdLst/>
              <a:ahLst/>
              <a:cxnLst>
                <a:cxn ang="0">
                  <a:pos x="2" y="0"/>
                </a:cxn>
                <a:cxn ang="0">
                  <a:pos x="3" y="0"/>
                </a:cxn>
                <a:cxn ang="0">
                  <a:pos x="3" y="0"/>
                </a:cxn>
                <a:cxn ang="0">
                  <a:pos x="4" y="0"/>
                </a:cxn>
                <a:cxn ang="0">
                  <a:pos x="4" y="1"/>
                </a:cxn>
                <a:cxn ang="0">
                  <a:pos x="2" y="2"/>
                </a:cxn>
                <a:cxn ang="0">
                  <a:pos x="0" y="2"/>
                </a:cxn>
                <a:cxn ang="0">
                  <a:pos x="1" y="0"/>
                </a:cxn>
                <a:cxn ang="0">
                  <a:pos x="2" y="0"/>
                </a:cxn>
              </a:cxnLst>
              <a:rect l="0" t="0" r="r" b="b"/>
              <a:pathLst>
                <a:path w="4" h="2">
                  <a:moveTo>
                    <a:pt x="2" y="0"/>
                  </a:moveTo>
                  <a:lnTo>
                    <a:pt x="3" y="0"/>
                  </a:lnTo>
                  <a:lnTo>
                    <a:pt x="3" y="0"/>
                  </a:lnTo>
                  <a:lnTo>
                    <a:pt x="4" y="0"/>
                  </a:lnTo>
                  <a:lnTo>
                    <a:pt x="4" y="1"/>
                  </a:lnTo>
                  <a:lnTo>
                    <a:pt x="2" y="2"/>
                  </a:lnTo>
                  <a:lnTo>
                    <a:pt x="0" y="2"/>
                  </a:lnTo>
                  <a:lnTo>
                    <a:pt x="1" y="0"/>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0" name="Freeform 124"/>
            <p:cNvSpPr>
              <a:spLocks noEditPoints="1"/>
            </p:cNvSpPr>
            <p:nvPr/>
          </p:nvSpPr>
          <p:spPr bwMode="auto">
            <a:xfrm>
              <a:off x="2362488" y="2547271"/>
              <a:ext cx="495258" cy="362031"/>
            </a:xfrm>
            <a:custGeom>
              <a:avLst/>
              <a:gdLst/>
              <a:ahLst/>
              <a:cxnLst>
                <a:cxn ang="0">
                  <a:pos x="30" y="17"/>
                </a:cxn>
                <a:cxn ang="0">
                  <a:pos x="83" y="11"/>
                </a:cxn>
                <a:cxn ang="0">
                  <a:pos x="87" y="8"/>
                </a:cxn>
                <a:cxn ang="0">
                  <a:pos x="96" y="15"/>
                </a:cxn>
                <a:cxn ang="0">
                  <a:pos x="136" y="28"/>
                </a:cxn>
                <a:cxn ang="0">
                  <a:pos x="145" y="32"/>
                </a:cxn>
                <a:cxn ang="0">
                  <a:pos x="181" y="44"/>
                </a:cxn>
                <a:cxn ang="0">
                  <a:pos x="197" y="52"/>
                </a:cxn>
                <a:cxn ang="0">
                  <a:pos x="195" y="65"/>
                </a:cxn>
                <a:cxn ang="0">
                  <a:pos x="215" y="70"/>
                </a:cxn>
                <a:cxn ang="0">
                  <a:pos x="252" y="78"/>
                </a:cxn>
                <a:cxn ang="0">
                  <a:pos x="264" y="89"/>
                </a:cxn>
                <a:cxn ang="0">
                  <a:pos x="275" y="102"/>
                </a:cxn>
                <a:cxn ang="0">
                  <a:pos x="264" y="121"/>
                </a:cxn>
                <a:cxn ang="0">
                  <a:pos x="276" y="130"/>
                </a:cxn>
                <a:cxn ang="0">
                  <a:pos x="289" y="151"/>
                </a:cxn>
                <a:cxn ang="0">
                  <a:pos x="288" y="179"/>
                </a:cxn>
                <a:cxn ang="0">
                  <a:pos x="293" y="186"/>
                </a:cxn>
                <a:cxn ang="0">
                  <a:pos x="307" y="209"/>
                </a:cxn>
                <a:cxn ang="0">
                  <a:pos x="322" y="221"/>
                </a:cxn>
                <a:cxn ang="0">
                  <a:pos x="325" y="228"/>
                </a:cxn>
                <a:cxn ang="0">
                  <a:pos x="336" y="250"/>
                </a:cxn>
                <a:cxn ang="0">
                  <a:pos x="317" y="235"/>
                </a:cxn>
                <a:cxn ang="0">
                  <a:pos x="302" y="243"/>
                </a:cxn>
                <a:cxn ang="0">
                  <a:pos x="283" y="233"/>
                </a:cxn>
                <a:cxn ang="0">
                  <a:pos x="258" y="218"/>
                </a:cxn>
                <a:cxn ang="0">
                  <a:pos x="243" y="206"/>
                </a:cxn>
                <a:cxn ang="0">
                  <a:pos x="236" y="208"/>
                </a:cxn>
                <a:cxn ang="0">
                  <a:pos x="231" y="191"/>
                </a:cxn>
                <a:cxn ang="0">
                  <a:pos x="211" y="192"/>
                </a:cxn>
                <a:cxn ang="0">
                  <a:pos x="201" y="181"/>
                </a:cxn>
                <a:cxn ang="0">
                  <a:pos x="195" y="179"/>
                </a:cxn>
                <a:cxn ang="0">
                  <a:pos x="205" y="165"/>
                </a:cxn>
                <a:cxn ang="0">
                  <a:pos x="193" y="156"/>
                </a:cxn>
                <a:cxn ang="0">
                  <a:pos x="175" y="139"/>
                </a:cxn>
                <a:cxn ang="0">
                  <a:pos x="153" y="137"/>
                </a:cxn>
                <a:cxn ang="0">
                  <a:pos x="166" y="133"/>
                </a:cxn>
                <a:cxn ang="0">
                  <a:pos x="152" y="126"/>
                </a:cxn>
                <a:cxn ang="0">
                  <a:pos x="150" y="125"/>
                </a:cxn>
                <a:cxn ang="0">
                  <a:pos x="133" y="123"/>
                </a:cxn>
                <a:cxn ang="0">
                  <a:pos x="122" y="113"/>
                </a:cxn>
                <a:cxn ang="0">
                  <a:pos x="85" y="96"/>
                </a:cxn>
                <a:cxn ang="0">
                  <a:pos x="40" y="92"/>
                </a:cxn>
                <a:cxn ang="0">
                  <a:pos x="20" y="90"/>
                </a:cxn>
                <a:cxn ang="0">
                  <a:pos x="34" y="82"/>
                </a:cxn>
                <a:cxn ang="0">
                  <a:pos x="1" y="72"/>
                </a:cxn>
                <a:cxn ang="0">
                  <a:pos x="17" y="62"/>
                </a:cxn>
                <a:cxn ang="0">
                  <a:pos x="7" y="55"/>
                </a:cxn>
                <a:cxn ang="0">
                  <a:pos x="16" y="39"/>
                </a:cxn>
                <a:cxn ang="0">
                  <a:pos x="6" y="32"/>
                </a:cxn>
                <a:cxn ang="0">
                  <a:pos x="23" y="34"/>
                </a:cxn>
                <a:cxn ang="0">
                  <a:pos x="35" y="24"/>
                </a:cxn>
                <a:cxn ang="0">
                  <a:pos x="17" y="20"/>
                </a:cxn>
                <a:cxn ang="0">
                  <a:pos x="32" y="4"/>
                </a:cxn>
                <a:cxn ang="0">
                  <a:pos x="35" y="8"/>
                </a:cxn>
                <a:cxn ang="0">
                  <a:pos x="52" y="14"/>
                </a:cxn>
                <a:cxn ang="0">
                  <a:pos x="67" y="9"/>
                </a:cxn>
                <a:cxn ang="0">
                  <a:pos x="75" y="12"/>
                </a:cxn>
                <a:cxn ang="0">
                  <a:pos x="69" y="0"/>
                </a:cxn>
              </a:cxnLst>
              <a:rect l="0" t="0" r="r" b="b"/>
              <a:pathLst>
                <a:path w="342" h="250">
                  <a:moveTo>
                    <a:pt x="28" y="17"/>
                  </a:moveTo>
                  <a:lnTo>
                    <a:pt x="27" y="17"/>
                  </a:lnTo>
                  <a:lnTo>
                    <a:pt x="26" y="17"/>
                  </a:lnTo>
                  <a:lnTo>
                    <a:pt x="25" y="18"/>
                  </a:lnTo>
                  <a:lnTo>
                    <a:pt x="26" y="18"/>
                  </a:lnTo>
                  <a:lnTo>
                    <a:pt x="27" y="17"/>
                  </a:lnTo>
                  <a:lnTo>
                    <a:pt x="30" y="17"/>
                  </a:lnTo>
                  <a:lnTo>
                    <a:pt x="30" y="17"/>
                  </a:lnTo>
                  <a:lnTo>
                    <a:pt x="28" y="17"/>
                  </a:lnTo>
                  <a:close/>
                  <a:moveTo>
                    <a:pt x="69" y="0"/>
                  </a:moveTo>
                  <a:lnTo>
                    <a:pt x="70" y="0"/>
                  </a:lnTo>
                  <a:lnTo>
                    <a:pt x="75" y="1"/>
                  </a:lnTo>
                  <a:lnTo>
                    <a:pt x="80" y="3"/>
                  </a:lnTo>
                  <a:lnTo>
                    <a:pt x="84" y="6"/>
                  </a:lnTo>
                  <a:lnTo>
                    <a:pt x="84" y="9"/>
                  </a:lnTo>
                  <a:lnTo>
                    <a:pt x="83" y="11"/>
                  </a:lnTo>
                  <a:lnTo>
                    <a:pt x="83" y="12"/>
                  </a:lnTo>
                  <a:lnTo>
                    <a:pt x="83" y="13"/>
                  </a:lnTo>
                  <a:lnTo>
                    <a:pt x="84" y="13"/>
                  </a:lnTo>
                  <a:lnTo>
                    <a:pt x="85" y="12"/>
                  </a:lnTo>
                  <a:lnTo>
                    <a:pt x="85" y="11"/>
                  </a:lnTo>
                  <a:lnTo>
                    <a:pt x="85" y="10"/>
                  </a:lnTo>
                  <a:lnTo>
                    <a:pt x="86" y="9"/>
                  </a:lnTo>
                  <a:lnTo>
                    <a:pt x="87" y="8"/>
                  </a:lnTo>
                  <a:lnTo>
                    <a:pt x="87" y="7"/>
                  </a:lnTo>
                  <a:lnTo>
                    <a:pt x="88" y="8"/>
                  </a:lnTo>
                  <a:lnTo>
                    <a:pt x="89" y="9"/>
                  </a:lnTo>
                  <a:lnTo>
                    <a:pt x="90" y="10"/>
                  </a:lnTo>
                  <a:lnTo>
                    <a:pt x="92" y="14"/>
                  </a:lnTo>
                  <a:lnTo>
                    <a:pt x="93" y="15"/>
                  </a:lnTo>
                  <a:lnTo>
                    <a:pt x="95" y="15"/>
                  </a:lnTo>
                  <a:lnTo>
                    <a:pt x="96" y="15"/>
                  </a:lnTo>
                  <a:lnTo>
                    <a:pt x="98" y="15"/>
                  </a:lnTo>
                  <a:lnTo>
                    <a:pt x="101" y="17"/>
                  </a:lnTo>
                  <a:lnTo>
                    <a:pt x="106" y="19"/>
                  </a:lnTo>
                  <a:lnTo>
                    <a:pt x="112" y="21"/>
                  </a:lnTo>
                  <a:lnTo>
                    <a:pt x="118" y="24"/>
                  </a:lnTo>
                  <a:lnTo>
                    <a:pt x="124" y="26"/>
                  </a:lnTo>
                  <a:lnTo>
                    <a:pt x="131" y="29"/>
                  </a:lnTo>
                  <a:lnTo>
                    <a:pt x="136" y="28"/>
                  </a:lnTo>
                  <a:lnTo>
                    <a:pt x="140" y="27"/>
                  </a:lnTo>
                  <a:lnTo>
                    <a:pt x="143" y="27"/>
                  </a:lnTo>
                  <a:lnTo>
                    <a:pt x="148" y="27"/>
                  </a:lnTo>
                  <a:lnTo>
                    <a:pt x="148" y="28"/>
                  </a:lnTo>
                  <a:lnTo>
                    <a:pt x="148" y="28"/>
                  </a:lnTo>
                  <a:lnTo>
                    <a:pt x="147" y="30"/>
                  </a:lnTo>
                  <a:lnTo>
                    <a:pt x="146" y="31"/>
                  </a:lnTo>
                  <a:lnTo>
                    <a:pt x="145" y="32"/>
                  </a:lnTo>
                  <a:lnTo>
                    <a:pt x="145" y="34"/>
                  </a:lnTo>
                  <a:lnTo>
                    <a:pt x="146" y="35"/>
                  </a:lnTo>
                  <a:lnTo>
                    <a:pt x="152" y="35"/>
                  </a:lnTo>
                  <a:lnTo>
                    <a:pt x="159" y="39"/>
                  </a:lnTo>
                  <a:lnTo>
                    <a:pt x="166" y="42"/>
                  </a:lnTo>
                  <a:lnTo>
                    <a:pt x="173" y="45"/>
                  </a:lnTo>
                  <a:lnTo>
                    <a:pt x="177" y="45"/>
                  </a:lnTo>
                  <a:lnTo>
                    <a:pt x="181" y="44"/>
                  </a:lnTo>
                  <a:lnTo>
                    <a:pt x="185" y="43"/>
                  </a:lnTo>
                  <a:lnTo>
                    <a:pt x="188" y="43"/>
                  </a:lnTo>
                  <a:lnTo>
                    <a:pt x="190" y="45"/>
                  </a:lnTo>
                  <a:lnTo>
                    <a:pt x="190" y="47"/>
                  </a:lnTo>
                  <a:lnTo>
                    <a:pt x="191" y="50"/>
                  </a:lnTo>
                  <a:lnTo>
                    <a:pt x="192" y="52"/>
                  </a:lnTo>
                  <a:lnTo>
                    <a:pt x="194" y="53"/>
                  </a:lnTo>
                  <a:lnTo>
                    <a:pt x="197" y="52"/>
                  </a:lnTo>
                  <a:lnTo>
                    <a:pt x="200" y="51"/>
                  </a:lnTo>
                  <a:lnTo>
                    <a:pt x="203" y="51"/>
                  </a:lnTo>
                  <a:lnTo>
                    <a:pt x="205" y="53"/>
                  </a:lnTo>
                  <a:lnTo>
                    <a:pt x="204" y="55"/>
                  </a:lnTo>
                  <a:lnTo>
                    <a:pt x="202" y="58"/>
                  </a:lnTo>
                  <a:lnTo>
                    <a:pt x="199" y="60"/>
                  </a:lnTo>
                  <a:lnTo>
                    <a:pt x="196" y="62"/>
                  </a:lnTo>
                  <a:lnTo>
                    <a:pt x="195" y="65"/>
                  </a:lnTo>
                  <a:lnTo>
                    <a:pt x="195" y="66"/>
                  </a:lnTo>
                  <a:lnTo>
                    <a:pt x="195" y="66"/>
                  </a:lnTo>
                  <a:lnTo>
                    <a:pt x="196" y="66"/>
                  </a:lnTo>
                  <a:lnTo>
                    <a:pt x="197" y="66"/>
                  </a:lnTo>
                  <a:lnTo>
                    <a:pt x="198" y="65"/>
                  </a:lnTo>
                  <a:lnTo>
                    <a:pt x="200" y="65"/>
                  </a:lnTo>
                  <a:lnTo>
                    <a:pt x="208" y="67"/>
                  </a:lnTo>
                  <a:lnTo>
                    <a:pt x="215" y="70"/>
                  </a:lnTo>
                  <a:lnTo>
                    <a:pt x="223" y="72"/>
                  </a:lnTo>
                  <a:lnTo>
                    <a:pt x="231" y="73"/>
                  </a:lnTo>
                  <a:lnTo>
                    <a:pt x="238" y="74"/>
                  </a:lnTo>
                  <a:lnTo>
                    <a:pt x="243" y="74"/>
                  </a:lnTo>
                  <a:lnTo>
                    <a:pt x="248" y="74"/>
                  </a:lnTo>
                  <a:lnTo>
                    <a:pt x="251" y="75"/>
                  </a:lnTo>
                  <a:lnTo>
                    <a:pt x="252" y="76"/>
                  </a:lnTo>
                  <a:lnTo>
                    <a:pt x="252" y="78"/>
                  </a:lnTo>
                  <a:lnTo>
                    <a:pt x="250" y="81"/>
                  </a:lnTo>
                  <a:lnTo>
                    <a:pt x="247" y="86"/>
                  </a:lnTo>
                  <a:lnTo>
                    <a:pt x="252" y="83"/>
                  </a:lnTo>
                  <a:lnTo>
                    <a:pt x="259" y="82"/>
                  </a:lnTo>
                  <a:lnTo>
                    <a:pt x="261" y="82"/>
                  </a:lnTo>
                  <a:lnTo>
                    <a:pt x="264" y="87"/>
                  </a:lnTo>
                  <a:lnTo>
                    <a:pt x="264" y="88"/>
                  </a:lnTo>
                  <a:lnTo>
                    <a:pt x="264" y="89"/>
                  </a:lnTo>
                  <a:lnTo>
                    <a:pt x="263" y="89"/>
                  </a:lnTo>
                  <a:lnTo>
                    <a:pt x="263" y="89"/>
                  </a:lnTo>
                  <a:lnTo>
                    <a:pt x="262" y="89"/>
                  </a:lnTo>
                  <a:lnTo>
                    <a:pt x="262" y="90"/>
                  </a:lnTo>
                  <a:lnTo>
                    <a:pt x="265" y="93"/>
                  </a:lnTo>
                  <a:lnTo>
                    <a:pt x="269" y="97"/>
                  </a:lnTo>
                  <a:lnTo>
                    <a:pt x="272" y="100"/>
                  </a:lnTo>
                  <a:lnTo>
                    <a:pt x="275" y="102"/>
                  </a:lnTo>
                  <a:lnTo>
                    <a:pt x="274" y="106"/>
                  </a:lnTo>
                  <a:lnTo>
                    <a:pt x="271" y="108"/>
                  </a:lnTo>
                  <a:lnTo>
                    <a:pt x="268" y="110"/>
                  </a:lnTo>
                  <a:lnTo>
                    <a:pt x="265" y="112"/>
                  </a:lnTo>
                  <a:lnTo>
                    <a:pt x="262" y="114"/>
                  </a:lnTo>
                  <a:lnTo>
                    <a:pt x="261" y="117"/>
                  </a:lnTo>
                  <a:lnTo>
                    <a:pt x="262" y="120"/>
                  </a:lnTo>
                  <a:lnTo>
                    <a:pt x="264" y="121"/>
                  </a:lnTo>
                  <a:lnTo>
                    <a:pt x="267" y="122"/>
                  </a:lnTo>
                  <a:lnTo>
                    <a:pt x="271" y="122"/>
                  </a:lnTo>
                  <a:lnTo>
                    <a:pt x="273" y="124"/>
                  </a:lnTo>
                  <a:lnTo>
                    <a:pt x="274" y="124"/>
                  </a:lnTo>
                  <a:lnTo>
                    <a:pt x="273" y="126"/>
                  </a:lnTo>
                  <a:lnTo>
                    <a:pt x="273" y="128"/>
                  </a:lnTo>
                  <a:lnTo>
                    <a:pt x="273" y="129"/>
                  </a:lnTo>
                  <a:lnTo>
                    <a:pt x="276" y="130"/>
                  </a:lnTo>
                  <a:lnTo>
                    <a:pt x="276" y="130"/>
                  </a:lnTo>
                  <a:lnTo>
                    <a:pt x="277" y="131"/>
                  </a:lnTo>
                  <a:lnTo>
                    <a:pt x="280" y="135"/>
                  </a:lnTo>
                  <a:lnTo>
                    <a:pt x="284" y="138"/>
                  </a:lnTo>
                  <a:lnTo>
                    <a:pt x="286" y="142"/>
                  </a:lnTo>
                  <a:lnTo>
                    <a:pt x="287" y="144"/>
                  </a:lnTo>
                  <a:lnTo>
                    <a:pt x="289" y="150"/>
                  </a:lnTo>
                  <a:lnTo>
                    <a:pt x="289" y="151"/>
                  </a:lnTo>
                  <a:lnTo>
                    <a:pt x="288" y="156"/>
                  </a:lnTo>
                  <a:lnTo>
                    <a:pt x="287" y="162"/>
                  </a:lnTo>
                  <a:lnTo>
                    <a:pt x="286" y="166"/>
                  </a:lnTo>
                  <a:lnTo>
                    <a:pt x="284" y="169"/>
                  </a:lnTo>
                  <a:lnTo>
                    <a:pt x="283" y="172"/>
                  </a:lnTo>
                  <a:lnTo>
                    <a:pt x="283" y="176"/>
                  </a:lnTo>
                  <a:lnTo>
                    <a:pt x="285" y="178"/>
                  </a:lnTo>
                  <a:lnTo>
                    <a:pt x="288" y="179"/>
                  </a:lnTo>
                  <a:lnTo>
                    <a:pt x="292" y="180"/>
                  </a:lnTo>
                  <a:lnTo>
                    <a:pt x="295" y="181"/>
                  </a:lnTo>
                  <a:lnTo>
                    <a:pt x="297" y="182"/>
                  </a:lnTo>
                  <a:lnTo>
                    <a:pt x="297" y="183"/>
                  </a:lnTo>
                  <a:lnTo>
                    <a:pt x="297" y="184"/>
                  </a:lnTo>
                  <a:lnTo>
                    <a:pt x="294" y="185"/>
                  </a:lnTo>
                  <a:lnTo>
                    <a:pt x="293" y="186"/>
                  </a:lnTo>
                  <a:lnTo>
                    <a:pt x="293" y="186"/>
                  </a:lnTo>
                  <a:lnTo>
                    <a:pt x="296" y="188"/>
                  </a:lnTo>
                  <a:lnTo>
                    <a:pt x="299" y="189"/>
                  </a:lnTo>
                  <a:lnTo>
                    <a:pt x="302" y="190"/>
                  </a:lnTo>
                  <a:lnTo>
                    <a:pt x="306" y="191"/>
                  </a:lnTo>
                  <a:lnTo>
                    <a:pt x="308" y="193"/>
                  </a:lnTo>
                  <a:lnTo>
                    <a:pt x="308" y="195"/>
                  </a:lnTo>
                  <a:lnTo>
                    <a:pt x="306" y="206"/>
                  </a:lnTo>
                  <a:lnTo>
                    <a:pt x="307" y="209"/>
                  </a:lnTo>
                  <a:lnTo>
                    <a:pt x="309" y="211"/>
                  </a:lnTo>
                  <a:lnTo>
                    <a:pt x="314" y="211"/>
                  </a:lnTo>
                  <a:lnTo>
                    <a:pt x="316" y="211"/>
                  </a:lnTo>
                  <a:lnTo>
                    <a:pt x="321" y="216"/>
                  </a:lnTo>
                  <a:lnTo>
                    <a:pt x="324" y="220"/>
                  </a:lnTo>
                  <a:lnTo>
                    <a:pt x="324" y="221"/>
                  </a:lnTo>
                  <a:lnTo>
                    <a:pt x="322" y="221"/>
                  </a:lnTo>
                  <a:lnTo>
                    <a:pt x="322" y="221"/>
                  </a:lnTo>
                  <a:lnTo>
                    <a:pt x="325" y="223"/>
                  </a:lnTo>
                  <a:lnTo>
                    <a:pt x="326" y="224"/>
                  </a:lnTo>
                  <a:lnTo>
                    <a:pt x="328" y="225"/>
                  </a:lnTo>
                  <a:lnTo>
                    <a:pt x="329" y="226"/>
                  </a:lnTo>
                  <a:lnTo>
                    <a:pt x="329" y="227"/>
                  </a:lnTo>
                  <a:lnTo>
                    <a:pt x="329" y="227"/>
                  </a:lnTo>
                  <a:lnTo>
                    <a:pt x="325" y="227"/>
                  </a:lnTo>
                  <a:lnTo>
                    <a:pt x="325" y="228"/>
                  </a:lnTo>
                  <a:lnTo>
                    <a:pt x="329" y="231"/>
                  </a:lnTo>
                  <a:lnTo>
                    <a:pt x="333" y="234"/>
                  </a:lnTo>
                  <a:lnTo>
                    <a:pt x="337" y="237"/>
                  </a:lnTo>
                  <a:lnTo>
                    <a:pt x="340" y="240"/>
                  </a:lnTo>
                  <a:lnTo>
                    <a:pt x="342" y="244"/>
                  </a:lnTo>
                  <a:lnTo>
                    <a:pt x="342" y="246"/>
                  </a:lnTo>
                  <a:lnTo>
                    <a:pt x="339" y="249"/>
                  </a:lnTo>
                  <a:lnTo>
                    <a:pt x="336" y="250"/>
                  </a:lnTo>
                  <a:lnTo>
                    <a:pt x="333" y="250"/>
                  </a:lnTo>
                  <a:lnTo>
                    <a:pt x="331" y="249"/>
                  </a:lnTo>
                  <a:lnTo>
                    <a:pt x="329" y="246"/>
                  </a:lnTo>
                  <a:lnTo>
                    <a:pt x="328" y="242"/>
                  </a:lnTo>
                  <a:lnTo>
                    <a:pt x="326" y="239"/>
                  </a:lnTo>
                  <a:lnTo>
                    <a:pt x="324" y="236"/>
                  </a:lnTo>
                  <a:lnTo>
                    <a:pt x="321" y="235"/>
                  </a:lnTo>
                  <a:lnTo>
                    <a:pt x="317" y="235"/>
                  </a:lnTo>
                  <a:lnTo>
                    <a:pt x="314" y="238"/>
                  </a:lnTo>
                  <a:lnTo>
                    <a:pt x="311" y="241"/>
                  </a:lnTo>
                  <a:lnTo>
                    <a:pt x="309" y="246"/>
                  </a:lnTo>
                  <a:lnTo>
                    <a:pt x="306" y="249"/>
                  </a:lnTo>
                  <a:lnTo>
                    <a:pt x="306" y="249"/>
                  </a:lnTo>
                  <a:lnTo>
                    <a:pt x="306" y="248"/>
                  </a:lnTo>
                  <a:lnTo>
                    <a:pt x="306" y="245"/>
                  </a:lnTo>
                  <a:lnTo>
                    <a:pt x="302" y="243"/>
                  </a:lnTo>
                  <a:lnTo>
                    <a:pt x="298" y="242"/>
                  </a:lnTo>
                  <a:lnTo>
                    <a:pt x="296" y="243"/>
                  </a:lnTo>
                  <a:lnTo>
                    <a:pt x="295" y="244"/>
                  </a:lnTo>
                  <a:lnTo>
                    <a:pt x="293" y="244"/>
                  </a:lnTo>
                  <a:lnTo>
                    <a:pt x="290" y="240"/>
                  </a:lnTo>
                  <a:lnTo>
                    <a:pt x="287" y="236"/>
                  </a:lnTo>
                  <a:lnTo>
                    <a:pt x="284" y="233"/>
                  </a:lnTo>
                  <a:lnTo>
                    <a:pt x="283" y="233"/>
                  </a:lnTo>
                  <a:lnTo>
                    <a:pt x="283" y="235"/>
                  </a:lnTo>
                  <a:lnTo>
                    <a:pt x="283" y="236"/>
                  </a:lnTo>
                  <a:lnTo>
                    <a:pt x="283" y="237"/>
                  </a:lnTo>
                  <a:lnTo>
                    <a:pt x="282" y="237"/>
                  </a:lnTo>
                  <a:lnTo>
                    <a:pt x="275" y="233"/>
                  </a:lnTo>
                  <a:lnTo>
                    <a:pt x="268" y="227"/>
                  </a:lnTo>
                  <a:lnTo>
                    <a:pt x="261" y="221"/>
                  </a:lnTo>
                  <a:lnTo>
                    <a:pt x="258" y="218"/>
                  </a:lnTo>
                  <a:lnTo>
                    <a:pt x="255" y="213"/>
                  </a:lnTo>
                  <a:lnTo>
                    <a:pt x="254" y="209"/>
                  </a:lnTo>
                  <a:lnTo>
                    <a:pt x="251" y="205"/>
                  </a:lnTo>
                  <a:lnTo>
                    <a:pt x="249" y="203"/>
                  </a:lnTo>
                  <a:lnTo>
                    <a:pt x="245" y="200"/>
                  </a:lnTo>
                  <a:lnTo>
                    <a:pt x="243" y="201"/>
                  </a:lnTo>
                  <a:lnTo>
                    <a:pt x="243" y="203"/>
                  </a:lnTo>
                  <a:lnTo>
                    <a:pt x="243" y="206"/>
                  </a:lnTo>
                  <a:lnTo>
                    <a:pt x="243" y="212"/>
                  </a:lnTo>
                  <a:lnTo>
                    <a:pt x="242" y="214"/>
                  </a:lnTo>
                  <a:lnTo>
                    <a:pt x="240" y="214"/>
                  </a:lnTo>
                  <a:lnTo>
                    <a:pt x="239" y="213"/>
                  </a:lnTo>
                  <a:lnTo>
                    <a:pt x="239" y="212"/>
                  </a:lnTo>
                  <a:lnTo>
                    <a:pt x="238" y="211"/>
                  </a:lnTo>
                  <a:lnTo>
                    <a:pt x="237" y="209"/>
                  </a:lnTo>
                  <a:lnTo>
                    <a:pt x="236" y="208"/>
                  </a:lnTo>
                  <a:lnTo>
                    <a:pt x="235" y="207"/>
                  </a:lnTo>
                  <a:lnTo>
                    <a:pt x="233" y="206"/>
                  </a:lnTo>
                  <a:lnTo>
                    <a:pt x="229" y="204"/>
                  </a:lnTo>
                  <a:lnTo>
                    <a:pt x="227" y="203"/>
                  </a:lnTo>
                  <a:lnTo>
                    <a:pt x="225" y="200"/>
                  </a:lnTo>
                  <a:lnTo>
                    <a:pt x="226" y="198"/>
                  </a:lnTo>
                  <a:lnTo>
                    <a:pt x="230" y="194"/>
                  </a:lnTo>
                  <a:lnTo>
                    <a:pt x="231" y="191"/>
                  </a:lnTo>
                  <a:lnTo>
                    <a:pt x="231" y="191"/>
                  </a:lnTo>
                  <a:lnTo>
                    <a:pt x="229" y="191"/>
                  </a:lnTo>
                  <a:lnTo>
                    <a:pt x="227" y="192"/>
                  </a:lnTo>
                  <a:lnTo>
                    <a:pt x="227" y="192"/>
                  </a:lnTo>
                  <a:lnTo>
                    <a:pt x="226" y="192"/>
                  </a:lnTo>
                  <a:lnTo>
                    <a:pt x="215" y="195"/>
                  </a:lnTo>
                  <a:lnTo>
                    <a:pt x="212" y="194"/>
                  </a:lnTo>
                  <a:lnTo>
                    <a:pt x="211" y="192"/>
                  </a:lnTo>
                  <a:lnTo>
                    <a:pt x="212" y="189"/>
                  </a:lnTo>
                  <a:lnTo>
                    <a:pt x="214" y="183"/>
                  </a:lnTo>
                  <a:lnTo>
                    <a:pt x="214" y="180"/>
                  </a:lnTo>
                  <a:lnTo>
                    <a:pt x="213" y="178"/>
                  </a:lnTo>
                  <a:lnTo>
                    <a:pt x="211" y="177"/>
                  </a:lnTo>
                  <a:lnTo>
                    <a:pt x="208" y="178"/>
                  </a:lnTo>
                  <a:lnTo>
                    <a:pt x="204" y="180"/>
                  </a:lnTo>
                  <a:lnTo>
                    <a:pt x="201" y="181"/>
                  </a:lnTo>
                  <a:lnTo>
                    <a:pt x="198" y="182"/>
                  </a:lnTo>
                  <a:lnTo>
                    <a:pt x="197" y="183"/>
                  </a:lnTo>
                  <a:lnTo>
                    <a:pt x="195" y="184"/>
                  </a:lnTo>
                  <a:lnTo>
                    <a:pt x="194" y="184"/>
                  </a:lnTo>
                  <a:lnTo>
                    <a:pt x="193" y="183"/>
                  </a:lnTo>
                  <a:lnTo>
                    <a:pt x="193" y="183"/>
                  </a:lnTo>
                  <a:lnTo>
                    <a:pt x="195" y="180"/>
                  </a:lnTo>
                  <a:lnTo>
                    <a:pt x="195" y="179"/>
                  </a:lnTo>
                  <a:lnTo>
                    <a:pt x="195" y="178"/>
                  </a:lnTo>
                  <a:lnTo>
                    <a:pt x="196" y="177"/>
                  </a:lnTo>
                  <a:lnTo>
                    <a:pt x="198" y="173"/>
                  </a:lnTo>
                  <a:lnTo>
                    <a:pt x="201" y="169"/>
                  </a:lnTo>
                  <a:lnTo>
                    <a:pt x="202" y="166"/>
                  </a:lnTo>
                  <a:lnTo>
                    <a:pt x="203" y="166"/>
                  </a:lnTo>
                  <a:lnTo>
                    <a:pt x="204" y="166"/>
                  </a:lnTo>
                  <a:lnTo>
                    <a:pt x="205" y="165"/>
                  </a:lnTo>
                  <a:lnTo>
                    <a:pt x="205" y="164"/>
                  </a:lnTo>
                  <a:lnTo>
                    <a:pt x="205" y="163"/>
                  </a:lnTo>
                  <a:lnTo>
                    <a:pt x="204" y="161"/>
                  </a:lnTo>
                  <a:lnTo>
                    <a:pt x="201" y="159"/>
                  </a:lnTo>
                  <a:lnTo>
                    <a:pt x="199" y="158"/>
                  </a:lnTo>
                  <a:lnTo>
                    <a:pt x="196" y="157"/>
                  </a:lnTo>
                  <a:lnTo>
                    <a:pt x="193" y="156"/>
                  </a:lnTo>
                  <a:lnTo>
                    <a:pt x="193" y="156"/>
                  </a:lnTo>
                  <a:lnTo>
                    <a:pt x="192" y="155"/>
                  </a:lnTo>
                  <a:lnTo>
                    <a:pt x="192" y="154"/>
                  </a:lnTo>
                  <a:lnTo>
                    <a:pt x="191" y="153"/>
                  </a:lnTo>
                  <a:lnTo>
                    <a:pt x="188" y="150"/>
                  </a:lnTo>
                  <a:lnTo>
                    <a:pt x="185" y="145"/>
                  </a:lnTo>
                  <a:lnTo>
                    <a:pt x="182" y="142"/>
                  </a:lnTo>
                  <a:lnTo>
                    <a:pt x="178" y="139"/>
                  </a:lnTo>
                  <a:lnTo>
                    <a:pt x="175" y="139"/>
                  </a:lnTo>
                  <a:lnTo>
                    <a:pt x="172" y="141"/>
                  </a:lnTo>
                  <a:lnTo>
                    <a:pt x="168" y="142"/>
                  </a:lnTo>
                  <a:lnTo>
                    <a:pt x="167" y="142"/>
                  </a:lnTo>
                  <a:lnTo>
                    <a:pt x="166" y="141"/>
                  </a:lnTo>
                  <a:lnTo>
                    <a:pt x="164" y="141"/>
                  </a:lnTo>
                  <a:lnTo>
                    <a:pt x="150" y="141"/>
                  </a:lnTo>
                  <a:lnTo>
                    <a:pt x="151" y="139"/>
                  </a:lnTo>
                  <a:lnTo>
                    <a:pt x="153" y="137"/>
                  </a:lnTo>
                  <a:lnTo>
                    <a:pt x="157" y="136"/>
                  </a:lnTo>
                  <a:lnTo>
                    <a:pt x="161" y="135"/>
                  </a:lnTo>
                  <a:lnTo>
                    <a:pt x="165" y="134"/>
                  </a:lnTo>
                  <a:lnTo>
                    <a:pt x="168" y="133"/>
                  </a:lnTo>
                  <a:lnTo>
                    <a:pt x="169" y="133"/>
                  </a:lnTo>
                  <a:lnTo>
                    <a:pt x="168" y="132"/>
                  </a:lnTo>
                  <a:lnTo>
                    <a:pt x="168" y="133"/>
                  </a:lnTo>
                  <a:lnTo>
                    <a:pt x="166" y="133"/>
                  </a:lnTo>
                  <a:lnTo>
                    <a:pt x="165" y="134"/>
                  </a:lnTo>
                  <a:lnTo>
                    <a:pt x="164" y="133"/>
                  </a:lnTo>
                  <a:lnTo>
                    <a:pt x="164" y="133"/>
                  </a:lnTo>
                  <a:lnTo>
                    <a:pt x="161" y="130"/>
                  </a:lnTo>
                  <a:lnTo>
                    <a:pt x="158" y="127"/>
                  </a:lnTo>
                  <a:lnTo>
                    <a:pt x="154" y="125"/>
                  </a:lnTo>
                  <a:lnTo>
                    <a:pt x="153" y="125"/>
                  </a:lnTo>
                  <a:lnTo>
                    <a:pt x="152" y="126"/>
                  </a:lnTo>
                  <a:lnTo>
                    <a:pt x="151" y="127"/>
                  </a:lnTo>
                  <a:lnTo>
                    <a:pt x="150" y="128"/>
                  </a:lnTo>
                  <a:lnTo>
                    <a:pt x="150" y="128"/>
                  </a:lnTo>
                  <a:lnTo>
                    <a:pt x="149" y="128"/>
                  </a:lnTo>
                  <a:lnTo>
                    <a:pt x="148" y="128"/>
                  </a:lnTo>
                  <a:lnTo>
                    <a:pt x="148" y="127"/>
                  </a:lnTo>
                  <a:lnTo>
                    <a:pt x="149" y="125"/>
                  </a:lnTo>
                  <a:lnTo>
                    <a:pt x="150" y="125"/>
                  </a:lnTo>
                  <a:lnTo>
                    <a:pt x="150" y="124"/>
                  </a:lnTo>
                  <a:lnTo>
                    <a:pt x="151" y="123"/>
                  </a:lnTo>
                  <a:lnTo>
                    <a:pt x="150" y="123"/>
                  </a:lnTo>
                  <a:lnTo>
                    <a:pt x="145" y="120"/>
                  </a:lnTo>
                  <a:lnTo>
                    <a:pt x="140" y="118"/>
                  </a:lnTo>
                  <a:lnTo>
                    <a:pt x="135" y="119"/>
                  </a:lnTo>
                  <a:lnTo>
                    <a:pt x="134" y="120"/>
                  </a:lnTo>
                  <a:lnTo>
                    <a:pt x="133" y="123"/>
                  </a:lnTo>
                  <a:lnTo>
                    <a:pt x="134" y="125"/>
                  </a:lnTo>
                  <a:lnTo>
                    <a:pt x="134" y="129"/>
                  </a:lnTo>
                  <a:lnTo>
                    <a:pt x="133" y="129"/>
                  </a:lnTo>
                  <a:lnTo>
                    <a:pt x="129" y="127"/>
                  </a:lnTo>
                  <a:lnTo>
                    <a:pt x="127" y="124"/>
                  </a:lnTo>
                  <a:lnTo>
                    <a:pt x="126" y="121"/>
                  </a:lnTo>
                  <a:lnTo>
                    <a:pt x="124" y="116"/>
                  </a:lnTo>
                  <a:lnTo>
                    <a:pt x="122" y="113"/>
                  </a:lnTo>
                  <a:lnTo>
                    <a:pt x="120" y="113"/>
                  </a:lnTo>
                  <a:lnTo>
                    <a:pt x="119" y="114"/>
                  </a:lnTo>
                  <a:lnTo>
                    <a:pt x="117" y="114"/>
                  </a:lnTo>
                  <a:lnTo>
                    <a:pt x="112" y="111"/>
                  </a:lnTo>
                  <a:lnTo>
                    <a:pt x="103" y="102"/>
                  </a:lnTo>
                  <a:lnTo>
                    <a:pt x="98" y="99"/>
                  </a:lnTo>
                  <a:lnTo>
                    <a:pt x="92" y="98"/>
                  </a:lnTo>
                  <a:lnTo>
                    <a:pt x="85" y="96"/>
                  </a:lnTo>
                  <a:lnTo>
                    <a:pt x="79" y="94"/>
                  </a:lnTo>
                  <a:lnTo>
                    <a:pt x="73" y="91"/>
                  </a:lnTo>
                  <a:lnTo>
                    <a:pt x="69" y="89"/>
                  </a:lnTo>
                  <a:lnTo>
                    <a:pt x="64" y="87"/>
                  </a:lnTo>
                  <a:lnTo>
                    <a:pt x="58" y="87"/>
                  </a:lnTo>
                  <a:lnTo>
                    <a:pt x="51" y="88"/>
                  </a:lnTo>
                  <a:lnTo>
                    <a:pt x="44" y="89"/>
                  </a:lnTo>
                  <a:lnTo>
                    <a:pt x="40" y="92"/>
                  </a:lnTo>
                  <a:lnTo>
                    <a:pt x="37" y="93"/>
                  </a:lnTo>
                  <a:lnTo>
                    <a:pt x="36" y="94"/>
                  </a:lnTo>
                  <a:lnTo>
                    <a:pt x="35" y="95"/>
                  </a:lnTo>
                  <a:lnTo>
                    <a:pt x="34" y="95"/>
                  </a:lnTo>
                  <a:lnTo>
                    <a:pt x="31" y="94"/>
                  </a:lnTo>
                  <a:lnTo>
                    <a:pt x="27" y="92"/>
                  </a:lnTo>
                  <a:lnTo>
                    <a:pt x="24" y="91"/>
                  </a:lnTo>
                  <a:lnTo>
                    <a:pt x="20" y="90"/>
                  </a:lnTo>
                  <a:lnTo>
                    <a:pt x="17" y="89"/>
                  </a:lnTo>
                  <a:lnTo>
                    <a:pt x="15" y="88"/>
                  </a:lnTo>
                  <a:lnTo>
                    <a:pt x="15" y="86"/>
                  </a:lnTo>
                  <a:lnTo>
                    <a:pt x="17" y="84"/>
                  </a:lnTo>
                  <a:lnTo>
                    <a:pt x="22" y="84"/>
                  </a:lnTo>
                  <a:lnTo>
                    <a:pt x="30" y="84"/>
                  </a:lnTo>
                  <a:lnTo>
                    <a:pt x="34" y="83"/>
                  </a:lnTo>
                  <a:lnTo>
                    <a:pt x="34" y="82"/>
                  </a:lnTo>
                  <a:lnTo>
                    <a:pt x="34" y="81"/>
                  </a:lnTo>
                  <a:lnTo>
                    <a:pt x="33" y="81"/>
                  </a:lnTo>
                  <a:lnTo>
                    <a:pt x="33" y="80"/>
                  </a:lnTo>
                  <a:lnTo>
                    <a:pt x="32" y="79"/>
                  </a:lnTo>
                  <a:lnTo>
                    <a:pt x="31" y="79"/>
                  </a:lnTo>
                  <a:lnTo>
                    <a:pt x="0" y="72"/>
                  </a:lnTo>
                  <a:lnTo>
                    <a:pt x="0" y="72"/>
                  </a:lnTo>
                  <a:lnTo>
                    <a:pt x="1" y="72"/>
                  </a:lnTo>
                  <a:lnTo>
                    <a:pt x="2" y="71"/>
                  </a:lnTo>
                  <a:lnTo>
                    <a:pt x="4" y="71"/>
                  </a:lnTo>
                  <a:lnTo>
                    <a:pt x="5" y="71"/>
                  </a:lnTo>
                  <a:lnTo>
                    <a:pt x="6" y="71"/>
                  </a:lnTo>
                  <a:lnTo>
                    <a:pt x="9" y="69"/>
                  </a:lnTo>
                  <a:lnTo>
                    <a:pt x="12" y="67"/>
                  </a:lnTo>
                  <a:lnTo>
                    <a:pt x="15" y="65"/>
                  </a:lnTo>
                  <a:lnTo>
                    <a:pt x="17" y="62"/>
                  </a:lnTo>
                  <a:lnTo>
                    <a:pt x="19" y="57"/>
                  </a:lnTo>
                  <a:lnTo>
                    <a:pt x="20" y="54"/>
                  </a:lnTo>
                  <a:lnTo>
                    <a:pt x="19" y="52"/>
                  </a:lnTo>
                  <a:lnTo>
                    <a:pt x="17" y="51"/>
                  </a:lnTo>
                  <a:lnTo>
                    <a:pt x="13" y="52"/>
                  </a:lnTo>
                  <a:lnTo>
                    <a:pt x="10" y="53"/>
                  </a:lnTo>
                  <a:lnTo>
                    <a:pt x="8" y="54"/>
                  </a:lnTo>
                  <a:lnTo>
                    <a:pt x="7" y="55"/>
                  </a:lnTo>
                  <a:lnTo>
                    <a:pt x="6" y="55"/>
                  </a:lnTo>
                  <a:lnTo>
                    <a:pt x="2" y="51"/>
                  </a:lnTo>
                  <a:lnTo>
                    <a:pt x="1" y="48"/>
                  </a:lnTo>
                  <a:lnTo>
                    <a:pt x="2" y="45"/>
                  </a:lnTo>
                  <a:lnTo>
                    <a:pt x="4" y="43"/>
                  </a:lnTo>
                  <a:lnTo>
                    <a:pt x="7" y="42"/>
                  </a:lnTo>
                  <a:lnTo>
                    <a:pt x="13" y="40"/>
                  </a:lnTo>
                  <a:lnTo>
                    <a:pt x="16" y="39"/>
                  </a:lnTo>
                  <a:lnTo>
                    <a:pt x="18" y="38"/>
                  </a:lnTo>
                  <a:lnTo>
                    <a:pt x="19" y="37"/>
                  </a:lnTo>
                  <a:lnTo>
                    <a:pt x="19" y="35"/>
                  </a:lnTo>
                  <a:lnTo>
                    <a:pt x="16" y="35"/>
                  </a:lnTo>
                  <a:lnTo>
                    <a:pt x="14" y="34"/>
                  </a:lnTo>
                  <a:lnTo>
                    <a:pt x="11" y="34"/>
                  </a:lnTo>
                  <a:lnTo>
                    <a:pt x="8" y="34"/>
                  </a:lnTo>
                  <a:lnTo>
                    <a:pt x="6" y="32"/>
                  </a:lnTo>
                  <a:lnTo>
                    <a:pt x="6" y="32"/>
                  </a:lnTo>
                  <a:lnTo>
                    <a:pt x="7" y="30"/>
                  </a:lnTo>
                  <a:lnTo>
                    <a:pt x="10" y="28"/>
                  </a:lnTo>
                  <a:lnTo>
                    <a:pt x="11" y="28"/>
                  </a:lnTo>
                  <a:lnTo>
                    <a:pt x="14" y="29"/>
                  </a:lnTo>
                  <a:lnTo>
                    <a:pt x="16" y="31"/>
                  </a:lnTo>
                  <a:lnTo>
                    <a:pt x="20" y="33"/>
                  </a:lnTo>
                  <a:lnTo>
                    <a:pt x="23" y="34"/>
                  </a:lnTo>
                  <a:lnTo>
                    <a:pt x="24" y="34"/>
                  </a:lnTo>
                  <a:lnTo>
                    <a:pt x="25" y="33"/>
                  </a:lnTo>
                  <a:lnTo>
                    <a:pt x="27" y="31"/>
                  </a:lnTo>
                  <a:lnTo>
                    <a:pt x="29" y="30"/>
                  </a:lnTo>
                  <a:lnTo>
                    <a:pt x="34" y="29"/>
                  </a:lnTo>
                  <a:lnTo>
                    <a:pt x="35" y="28"/>
                  </a:lnTo>
                  <a:lnTo>
                    <a:pt x="36" y="26"/>
                  </a:lnTo>
                  <a:lnTo>
                    <a:pt x="35" y="24"/>
                  </a:lnTo>
                  <a:lnTo>
                    <a:pt x="33" y="24"/>
                  </a:lnTo>
                  <a:lnTo>
                    <a:pt x="29" y="23"/>
                  </a:lnTo>
                  <a:lnTo>
                    <a:pt x="26" y="23"/>
                  </a:lnTo>
                  <a:lnTo>
                    <a:pt x="23" y="23"/>
                  </a:lnTo>
                  <a:lnTo>
                    <a:pt x="21" y="22"/>
                  </a:lnTo>
                  <a:lnTo>
                    <a:pt x="20" y="20"/>
                  </a:lnTo>
                  <a:lnTo>
                    <a:pt x="19" y="20"/>
                  </a:lnTo>
                  <a:lnTo>
                    <a:pt x="17" y="20"/>
                  </a:lnTo>
                  <a:lnTo>
                    <a:pt x="16" y="20"/>
                  </a:lnTo>
                  <a:lnTo>
                    <a:pt x="15" y="19"/>
                  </a:lnTo>
                  <a:lnTo>
                    <a:pt x="14" y="16"/>
                  </a:lnTo>
                  <a:lnTo>
                    <a:pt x="16" y="12"/>
                  </a:lnTo>
                  <a:lnTo>
                    <a:pt x="20" y="9"/>
                  </a:lnTo>
                  <a:lnTo>
                    <a:pt x="24" y="6"/>
                  </a:lnTo>
                  <a:lnTo>
                    <a:pt x="28" y="5"/>
                  </a:lnTo>
                  <a:lnTo>
                    <a:pt x="32" y="4"/>
                  </a:lnTo>
                  <a:lnTo>
                    <a:pt x="34" y="4"/>
                  </a:lnTo>
                  <a:lnTo>
                    <a:pt x="35" y="5"/>
                  </a:lnTo>
                  <a:lnTo>
                    <a:pt x="34" y="8"/>
                  </a:lnTo>
                  <a:lnTo>
                    <a:pt x="33" y="11"/>
                  </a:lnTo>
                  <a:lnTo>
                    <a:pt x="33" y="13"/>
                  </a:lnTo>
                  <a:lnTo>
                    <a:pt x="34" y="14"/>
                  </a:lnTo>
                  <a:lnTo>
                    <a:pt x="35" y="13"/>
                  </a:lnTo>
                  <a:lnTo>
                    <a:pt x="35" y="8"/>
                  </a:lnTo>
                  <a:lnTo>
                    <a:pt x="36" y="6"/>
                  </a:lnTo>
                  <a:lnTo>
                    <a:pt x="37" y="4"/>
                  </a:lnTo>
                  <a:lnTo>
                    <a:pt x="40" y="2"/>
                  </a:lnTo>
                  <a:lnTo>
                    <a:pt x="45" y="2"/>
                  </a:lnTo>
                  <a:lnTo>
                    <a:pt x="49" y="3"/>
                  </a:lnTo>
                  <a:lnTo>
                    <a:pt x="51" y="6"/>
                  </a:lnTo>
                  <a:lnTo>
                    <a:pt x="51" y="10"/>
                  </a:lnTo>
                  <a:lnTo>
                    <a:pt x="52" y="14"/>
                  </a:lnTo>
                  <a:lnTo>
                    <a:pt x="54" y="17"/>
                  </a:lnTo>
                  <a:lnTo>
                    <a:pt x="55" y="17"/>
                  </a:lnTo>
                  <a:lnTo>
                    <a:pt x="55" y="11"/>
                  </a:lnTo>
                  <a:lnTo>
                    <a:pt x="55" y="10"/>
                  </a:lnTo>
                  <a:lnTo>
                    <a:pt x="56" y="10"/>
                  </a:lnTo>
                  <a:lnTo>
                    <a:pt x="59" y="9"/>
                  </a:lnTo>
                  <a:lnTo>
                    <a:pt x="64" y="9"/>
                  </a:lnTo>
                  <a:lnTo>
                    <a:pt x="67" y="9"/>
                  </a:lnTo>
                  <a:lnTo>
                    <a:pt x="70" y="10"/>
                  </a:lnTo>
                  <a:lnTo>
                    <a:pt x="72" y="12"/>
                  </a:lnTo>
                  <a:lnTo>
                    <a:pt x="79" y="16"/>
                  </a:lnTo>
                  <a:lnTo>
                    <a:pt x="81" y="17"/>
                  </a:lnTo>
                  <a:lnTo>
                    <a:pt x="81" y="17"/>
                  </a:lnTo>
                  <a:lnTo>
                    <a:pt x="81" y="16"/>
                  </a:lnTo>
                  <a:lnTo>
                    <a:pt x="79" y="13"/>
                  </a:lnTo>
                  <a:lnTo>
                    <a:pt x="75" y="12"/>
                  </a:lnTo>
                  <a:lnTo>
                    <a:pt x="71" y="11"/>
                  </a:lnTo>
                  <a:lnTo>
                    <a:pt x="68" y="9"/>
                  </a:lnTo>
                  <a:lnTo>
                    <a:pt x="65" y="6"/>
                  </a:lnTo>
                  <a:lnTo>
                    <a:pt x="65" y="5"/>
                  </a:lnTo>
                  <a:lnTo>
                    <a:pt x="65" y="4"/>
                  </a:lnTo>
                  <a:lnTo>
                    <a:pt x="66" y="2"/>
                  </a:lnTo>
                  <a:lnTo>
                    <a:pt x="68" y="1"/>
                  </a:lnTo>
                  <a:lnTo>
                    <a:pt x="69"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1" name="Freeform 125"/>
            <p:cNvSpPr>
              <a:spLocks/>
            </p:cNvSpPr>
            <p:nvPr/>
          </p:nvSpPr>
          <p:spPr bwMode="auto">
            <a:xfrm>
              <a:off x="2634735" y="2787659"/>
              <a:ext cx="14481" cy="13034"/>
            </a:xfrm>
            <a:custGeom>
              <a:avLst/>
              <a:gdLst/>
              <a:ahLst/>
              <a:cxnLst>
                <a:cxn ang="0">
                  <a:pos x="2" y="0"/>
                </a:cxn>
                <a:cxn ang="0">
                  <a:pos x="7" y="0"/>
                </a:cxn>
                <a:cxn ang="0">
                  <a:pos x="10" y="1"/>
                </a:cxn>
                <a:cxn ang="0">
                  <a:pos x="9" y="4"/>
                </a:cxn>
                <a:cxn ang="0">
                  <a:pos x="7" y="7"/>
                </a:cxn>
                <a:cxn ang="0">
                  <a:pos x="4" y="9"/>
                </a:cxn>
                <a:cxn ang="0">
                  <a:pos x="3" y="9"/>
                </a:cxn>
                <a:cxn ang="0">
                  <a:pos x="2" y="8"/>
                </a:cxn>
                <a:cxn ang="0">
                  <a:pos x="2" y="7"/>
                </a:cxn>
                <a:cxn ang="0">
                  <a:pos x="0" y="4"/>
                </a:cxn>
                <a:cxn ang="0">
                  <a:pos x="0" y="2"/>
                </a:cxn>
                <a:cxn ang="0">
                  <a:pos x="1" y="1"/>
                </a:cxn>
                <a:cxn ang="0">
                  <a:pos x="2" y="0"/>
                </a:cxn>
              </a:cxnLst>
              <a:rect l="0" t="0" r="r" b="b"/>
              <a:pathLst>
                <a:path w="10" h="9">
                  <a:moveTo>
                    <a:pt x="2" y="0"/>
                  </a:moveTo>
                  <a:lnTo>
                    <a:pt x="7" y="0"/>
                  </a:lnTo>
                  <a:lnTo>
                    <a:pt x="10" y="1"/>
                  </a:lnTo>
                  <a:lnTo>
                    <a:pt x="9" y="4"/>
                  </a:lnTo>
                  <a:lnTo>
                    <a:pt x="7" y="7"/>
                  </a:lnTo>
                  <a:lnTo>
                    <a:pt x="4" y="9"/>
                  </a:lnTo>
                  <a:lnTo>
                    <a:pt x="3" y="9"/>
                  </a:lnTo>
                  <a:lnTo>
                    <a:pt x="2" y="8"/>
                  </a:lnTo>
                  <a:lnTo>
                    <a:pt x="2" y="7"/>
                  </a:lnTo>
                  <a:lnTo>
                    <a:pt x="0" y="4"/>
                  </a:lnTo>
                  <a:lnTo>
                    <a:pt x="0" y="2"/>
                  </a:lnTo>
                  <a:lnTo>
                    <a:pt x="1" y="1"/>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2" name="Freeform 126"/>
            <p:cNvSpPr>
              <a:spLocks/>
            </p:cNvSpPr>
            <p:nvPr/>
          </p:nvSpPr>
          <p:spPr bwMode="auto">
            <a:xfrm>
              <a:off x="2025076" y="2738423"/>
              <a:ext cx="160742" cy="94128"/>
            </a:xfrm>
            <a:custGeom>
              <a:avLst/>
              <a:gdLst/>
              <a:ahLst/>
              <a:cxnLst>
                <a:cxn ang="0">
                  <a:pos x="31" y="1"/>
                </a:cxn>
                <a:cxn ang="0">
                  <a:pos x="37" y="4"/>
                </a:cxn>
                <a:cxn ang="0">
                  <a:pos x="40" y="7"/>
                </a:cxn>
                <a:cxn ang="0">
                  <a:pos x="56" y="8"/>
                </a:cxn>
                <a:cxn ang="0">
                  <a:pos x="72" y="12"/>
                </a:cxn>
                <a:cxn ang="0">
                  <a:pos x="73" y="16"/>
                </a:cxn>
                <a:cxn ang="0">
                  <a:pos x="71" y="21"/>
                </a:cxn>
                <a:cxn ang="0">
                  <a:pos x="72" y="24"/>
                </a:cxn>
                <a:cxn ang="0">
                  <a:pos x="76" y="21"/>
                </a:cxn>
                <a:cxn ang="0">
                  <a:pos x="77" y="20"/>
                </a:cxn>
                <a:cxn ang="0">
                  <a:pos x="76" y="18"/>
                </a:cxn>
                <a:cxn ang="0">
                  <a:pos x="75" y="13"/>
                </a:cxn>
                <a:cxn ang="0">
                  <a:pos x="76" y="5"/>
                </a:cxn>
                <a:cxn ang="0">
                  <a:pos x="82" y="1"/>
                </a:cxn>
                <a:cxn ang="0">
                  <a:pos x="87" y="4"/>
                </a:cxn>
                <a:cxn ang="0">
                  <a:pos x="90" y="9"/>
                </a:cxn>
                <a:cxn ang="0">
                  <a:pos x="92" y="29"/>
                </a:cxn>
                <a:cxn ang="0">
                  <a:pos x="97" y="40"/>
                </a:cxn>
                <a:cxn ang="0">
                  <a:pos x="100" y="42"/>
                </a:cxn>
                <a:cxn ang="0">
                  <a:pos x="109" y="46"/>
                </a:cxn>
                <a:cxn ang="0">
                  <a:pos x="111" y="50"/>
                </a:cxn>
                <a:cxn ang="0">
                  <a:pos x="104" y="58"/>
                </a:cxn>
                <a:cxn ang="0">
                  <a:pos x="95" y="63"/>
                </a:cxn>
                <a:cxn ang="0">
                  <a:pos x="84" y="64"/>
                </a:cxn>
                <a:cxn ang="0">
                  <a:pos x="75" y="60"/>
                </a:cxn>
                <a:cxn ang="0">
                  <a:pos x="73" y="54"/>
                </a:cxn>
                <a:cxn ang="0">
                  <a:pos x="69" y="52"/>
                </a:cxn>
                <a:cxn ang="0">
                  <a:pos x="65" y="57"/>
                </a:cxn>
                <a:cxn ang="0">
                  <a:pos x="63" y="59"/>
                </a:cxn>
                <a:cxn ang="0">
                  <a:pos x="49" y="62"/>
                </a:cxn>
                <a:cxn ang="0">
                  <a:pos x="39" y="63"/>
                </a:cxn>
                <a:cxn ang="0">
                  <a:pos x="31" y="61"/>
                </a:cxn>
                <a:cxn ang="0">
                  <a:pos x="26" y="54"/>
                </a:cxn>
                <a:cxn ang="0">
                  <a:pos x="19" y="50"/>
                </a:cxn>
                <a:cxn ang="0">
                  <a:pos x="6" y="46"/>
                </a:cxn>
                <a:cxn ang="0">
                  <a:pos x="0" y="39"/>
                </a:cxn>
                <a:cxn ang="0">
                  <a:pos x="2" y="36"/>
                </a:cxn>
                <a:cxn ang="0">
                  <a:pos x="21" y="36"/>
                </a:cxn>
                <a:cxn ang="0">
                  <a:pos x="28" y="34"/>
                </a:cxn>
                <a:cxn ang="0">
                  <a:pos x="31" y="31"/>
                </a:cxn>
                <a:cxn ang="0">
                  <a:pos x="28" y="30"/>
                </a:cxn>
                <a:cxn ang="0">
                  <a:pos x="22" y="31"/>
                </a:cxn>
                <a:cxn ang="0">
                  <a:pos x="15" y="29"/>
                </a:cxn>
                <a:cxn ang="0">
                  <a:pos x="7" y="23"/>
                </a:cxn>
                <a:cxn ang="0">
                  <a:pos x="7" y="21"/>
                </a:cxn>
                <a:cxn ang="0">
                  <a:pos x="11" y="21"/>
                </a:cxn>
                <a:cxn ang="0">
                  <a:pos x="16" y="20"/>
                </a:cxn>
                <a:cxn ang="0">
                  <a:pos x="16" y="15"/>
                </a:cxn>
                <a:cxn ang="0">
                  <a:pos x="10" y="15"/>
                </a:cxn>
                <a:cxn ang="0">
                  <a:pos x="9" y="13"/>
                </a:cxn>
                <a:cxn ang="0">
                  <a:pos x="13" y="10"/>
                </a:cxn>
                <a:cxn ang="0">
                  <a:pos x="19" y="8"/>
                </a:cxn>
                <a:cxn ang="0">
                  <a:pos x="23" y="3"/>
                </a:cxn>
                <a:cxn ang="0">
                  <a:pos x="28" y="0"/>
                </a:cxn>
              </a:cxnLst>
              <a:rect l="0" t="0" r="r" b="b"/>
              <a:pathLst>
                <a:path w="111" h="65">
                  <a:moveTo>
                    <a:pt x="28" y="0"/>
                  </a:moveTo>
                  <a:lnTo>
                    <a:pt x="31" y="1"/>
                  </a:lnTo>
                  <a:lnTo>
                    <a:pt x="34" y="3"/>
                  </a:lnTo>
                  <a:lnTo>
                    <a:pt x="37" y="4"/>
                  </a:lnTo>
                  <a:lnTo>
                    <a:pt x="39" y="6"/>
                  </a:lnTo>
                  <a:lnTo>
                    <a:pt x="40" y="7"/>
                  </a:lnTo>
                  <a:lnTo>
                    <a:pt x="48" y="7"/>
                  </a:lnTo>
                  <a:lnTo>
                    <a:pt x="56" y="8"/>
                  </a:lnTo>
                  <a:lnTo>
                    <a:pt x="64" y="9"/>
                  </a:lnTo>
                  <a:lnTo>
                    <a:pt x="72" y="12"/>
                  </a:lnTo>
                  <a:lnTo>
                    <a:pt x="73" y="13"/>
                  </a:lnTo>
                  <a:lnTo>
                    <a:pt x="73" y="16"/>
                  </a:lnTo>
                  <a:lnTo>
                    <a:pt x="72" y="19"/>
                  </a:lnTo>
                  <a:lnTo>
                    <a:pt x="71" y="21"/>
                  </a:lnTo>
                  <a:lnTo>
                    <a:pt x="72" y="24"/>
                  </a:lnTo>
                  <a:lnTo>
                    <a:pt x="72" y="24"/>
                  </a:lnTo>
                  <a:lnTo>
                    <a:pt x="73" y="24"/>
                  </a:lnTo>
                  <a:lnTo>
                    <a:pt x="76" y="21"/>
                  </a:lnTo>
                  <a:lnTo>
                    <a:pt x="77" y="20"/>
                  </a:lnTo>
                  <a:lnTo>
                    <a:pt x="77" y="20"/>
                  </a:lnTo>
                  <a:lnTo>
                    <a:pt x="76" y="19"/>
                  </a:lnTo>
                  <a:lnTo>
                    <a:pt x="76" y="18"/>
                  </a:lnTo>
                  <a:lnTo>
                    <a:pt x="75" y="17"/>
                  </a:lnTo>
                  <a:lnTo>
                    <a:pt x="75" y="13"/>
                  </a:lnTo>
                  <a:lnTo>
                    <a:pt x="75" y="8"/>
                  </a:lnTo>
                  <a:lnTo>
                    <a:pt x="76" y="5"/>
                  </a:lnTo>
                  <a:lnTo>
                    <a:pt x="79" y="2"/>
                  </a:lnTo>
                  <a:lnTo>
                    <a:pt x="82" y="1"/>
                  </a:lnTo>
                  <a:lnTo>
                    <a:pt x="84" y="2"/>
                  </a:lnTo>
                  <a:lnTo>
                    <a:pt x="87" y="4"/>
                  </a:lnTo>
                  <a:lnTo>
                    <a:pt x="89" y="6"/>
                  </a:lnTo>
                  <a:lnTo>
                    <a:pt x="90" y="9"/>
                  </a:lnTo>
                  <a:lnTo>
                    <a:pt x="90" y="15"/>
                  </a:lnTo>
                  <a:lnTo>
                    <a:pt x="92" y="29"/>
                  </a:lnTo>
                  <a:lnTo>
                    <a:pt x="94" y="35"/>
                  </a:lnTo>
                  <a:lnTo>
                    <a:pt x="97" y="40"/>
                  </a:lnTo>
                  <a:lnTo>
                    <a:pt x="98" y="41"/>
                  </a:lnTo>
                  <a:lnTo>
                    <a:pt x="100" y="42"/>
                  </a:lnTo>
                  <a:lnTo>
                    <a:pt x="106" y="44"/>
                  </a:lnTo>
                  <a:lnTo>
                    <a:pt x="109" y="46"/>
                  </a:lnTo>
                  <a:lnTo>
                    <a:pt x="111" y="47"/>
                  </a:lnTo>
                  <a:lnTo>
                    <a:pt x="111" y="50"/>
                  </a:lnTo>
                  <a:lnTo>
                    <a:pt x="109" y="53"/>
                  </a:lnTo>
                  <a:lnTo>
                    <a:pt x="104" y="58"/>
                  </a:lnTo>
                  <a:lnTo>
                    <a:pt x="99" y="61"/>
                  </a:lnTo>
                  <a:lnTo>
                    <a:pt x="95" y="63"/>
                  </a:lnTo>
                  <a:lnTo>
                    <a:pt x="89" y="65"/>
                  </a:lnTo>
                  <a:lnTo>
                    <a:pt x="84" y="64"/>
                  </a:lnTo>
                  <a:lnTo>
                    <a:pt x="77" y="62"/>
                  </a:lnTo>
                  <a:lnTo>
                    <a:pt x="75" y="60"/>
                  </a:lnTo>
                  <a:lnTo>
                    <a:pt x="74" y="57"/>
                  </a:lnTo>
                  <a:lnTo>
                    <a:pt x="73" y="54"/>
                  </a:lnTo>
                  <a:lnTo>
                    <a:pt x="70" y="52"/>
                  </a:lnTo>
                  <a:lnTo>
                    <a:pt x="69" y="52"/>
                  </a:lnTo>
                  <a:lnTo>
                    <a:pt x="66" y="55"/>
                  </a:lnTo>
                  <a:lnTo>
                    <a:pt x="65" y="57"/>
                  </a:lnTo>
                  <a:lnTo>
                    <a:pt x="64" y="58"/>
                  </a:lnTo>
                  <a:lnTo>
                    <a:pt x="63" y="59"/>
                  </a:lnTo>
                  <a:lnTo>
                    <a:pt x="56" y="61"/>
                  </a:lnTo>
                  <a:lnTo>
                    <a:pt x="49" y="62"/>
                  </a:lnTo>
                  <a:lnTo>
                    <a:pt x="44" y="63"/>
                  </a:lnTo>
                  <a:lnTo>
                    <a:pt x="39" y="63"/>
                  </a:lnTo>
                  <a:lnTo>
                    <a:pt x="34" y="63"/>
                  </a:lnTo>
                  <a:lnTo>
                    <a:pt x="31" y="61"/>
                  </a:lnTo>
                  <a:lnTo>
                    <a:pt x="29" y="57"/>
                  </a:lnTo>
                  <a:lnTo>
                    <a:pt x="26" y="54"/>
                  </a:lnTo>
                  <a:lnTo>
                    <a:pt x="24" y="51"/>
                  </a:lnTo>
                  <a:lnTo>
                    <a:pt x="19" y="50"/>
                  </a:lnTo>
                  <a:lnTo>
                    <a:pt x="10" y="48"/>
                  </a:lnTo>
                  <a:lnTo>
                    <a:pt x="6" y="46"/>
                  </a:lnTo>
                  <a:lnTo>
                    <a:pt x="2" y="42"/>
                  </a:lnTo>
                  <a:lnTo>
                    <a:pt x="0" y="39"/>
                  </a:lnTo>
                  <a:lnTo>
                    <a:pt x="0" y="38"/>
                  </a:lnTo>
                  <a:lnTo>
                    <a:pt x="2" y="36"/>
                  </a:lnTo>
                  <a:lnTo>
                    <a:pt x="5" y="36"/>
                  </a:lnTo>
                  <a:lnTo>
                    <a:pt x="21" y="36"/>
                  </a:lnTo>
                  <a:lnTo>
                    <a:pt x="25" y="35"/>
                  </a:lnTo>
                  <a:lnTo>
                    <a:pt x="28" y="34"/>
                  </a:lnTo>
                  <a:lnTo>
                    <a:pt x="30" y="33"/>
                  </a:lnTo>
                  <a:lnTo>
                    <a:pt x="31" y="31"/>
                  </a:lnTo>
                  <a:lnTo>
                    <a:pt x="30" y="30"/>
                  </a:lnTo>
                  <a:lnTo>
                    <a:pt x="28" y="30"/>
                  </a:lnTo>
                  <a:lnTo>
                    <a:pt x="26" y="30"/>
                  </a:lnTo>
                  <a:lnTo>
                    <a:pt x="22" y="31"/>
                  </a:lnTo>
                  <a:lnTo>
                    <a:pt x="20" y="31"/>
                  </a:lnTo>
                  <a:lnTo>
                    <a:pt x="15" y="29"/>
                  </a:lnTo>
                  <a:lnTo>
                    <a:pt x="11" y="26"/>
                  </a:lnTo>
                  <a:lnTo>
                    <a:pt x="7" y="23"/>
                  </a:lnTo>
                  <a:lnTo>
                    <a:pt x="7" y="21"/>
                  </a:lnTo>
                  <a:lnTo>
                    <a:pt x="7" y="21"/>
                  </a:lnTo>
                  <a:lnTo>
                    <a:pt x="9" y="21"/>
                  </a:lnTo>
                  <a:lnTo>
                    <a:pt x="11" y="21"/>
                  </a:lnTo>
                  <a:lnTo>
                    <a:pt x="15" y="21"/>
                  </a:lnTo>
                  <a:lnTo>
                    <a:pt x="16" y="20"/>
                  </a:lnTo>
                  <a:lnTo>
                    <a:pt x="17" y="18"/>
                  </a:lnTo>
                  <a:lnTo>
                    <a:pt x="16" y="15"/>
                  </a:lnTo>
                  <a:lnTo>
                    <a:pt x="16" y="15"/>
                  </a:lnTo>
                  <a:lnTo>
                    <a:pt x="10" y="15"/>
                  </a:lnTo>
                  <a:lnTo>
                    <a:pt x="9" y="14"/>
                  </a:lnTo>
                  <a:lnTo>
                    <a:pt x="9" y="13"/>
                  </a:lnTo>
                  <a:lnTo>
                    <a:pt x="11" y="11"/>
                  </a:lnTo>
                  <a:lnTo>
                    <a:pt x="13" y="10"/>
                  </a:lnTo>
                  <a:lnTo>
                    <a:pt x="16" y="9"/>
                  </a:lnTo>
                  <a:lnTo>
                    <a:pt x="19" y="8"/>
                  </a:lnTo>
                  <a:lnTo>
                    <a:pt x="21" y="6"/>
                  </a:lnTo>
                  <a:lnTo>
                    <a:pt x="23" y="3"/>
                  </a:lnTo>
                  <a:lnTo>
                    <a:pt x="26" y="2"/>
                  </a:lnTo>
                  <a:lnTo>
                    <a:pt x="28"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3" name="Freeform 127"/>
            <p:cNvSpPr>
              <a:spLocks/>
            </p:cNvSpPr>
            <p:nvPr/>
          </p:nvSpPr>
          <p:spPr bwMode="auto">
            <a:xfrm>
              <a:off x="2588395" y="2754352"/>
              <a:ext cx="24619" cy="17377"/>
            </a:xfrm>
            <a:custGeom>
              <a:avLst/>
              <a:gdLst/>
              <a:ahLst/>
              <a:cxnLst>
                <a:cxn ang="0">
                  <a:pos x="0" y="0"/>
                </a:cxn>
                <a:cxn ang="0">
                  <a:pos x="9" y="5"/>
                </a:cxn>
                <a:cxn ang="0">
                  <a:pos x="16" y="11"/>
                </a:cxn>
                <a:cxn ang="0">
                  <a:pos x="17" y="11"/>
                </a:cxn>
                <a:cxn ang="0">
                  <a:pos x="16" y="11"/>
                </a:cxn>
                <a:cxn ang="0">
                  <a:pos x="16" y="12"/>
                </a:cxn>
                <a:cxn ang="0">
                  <a:pos x="15" y="11"/>
                </a:cxn>
                <a:cxn ang="0">
                  <a:pos x="14" y="11"/>
                </a:cxn>
                <a:cxn ang="0">
                  <a:pos x="12" y="11"/>
                </a:cxn>
                <a:cxn ang="0">
                  <a:pos x="11" y="11"/>
                </a:cxn>
                <a:cxn ang="0">
                  <a:pos x="11" y="10"/>
                </a:cxn>
                <a:cxn ang="0">
                  <a:pos x="8" y="8"/>
                </a:cxn>
                <a:cxn ang="0">
                  <a:pos x="2" y="2"/>
                </a:cxn>
                <a:cxn ang="0">
                  <a:pos x="0" y="1"/>
                </a:cxn>
                <a:cxn ang="0">
                  <a:pos x="0" y="0"/>
                </a:cxn>
              </a:cxnLst>
              <a:rect l="0" t="0" r="r" b="b"/>
              <a:pathLst>
                <a:path w="17" h="12">
                  <a:moveTo>
                    <a:pt x="0" y="0"/>
                  </a:moveTo>
                  <a:lnTo>
                    <a:pt x="9" y="5"/>
                  </a:lnTo>
                  <a:lnTo>
                    <a:pt x="16" y="11"/>
                  </a:lnTo>
                  <a:lnTo>
                    <a:pt x="17" y="11"/>
                  </a:lnTo>
                  <a:lnTo>
                    <a:pt x="16" y="11"/>
                  </a:lnTo>
                  <a:lnTo>
                    <a:pt x="16" y="12"/>
                  </a:lnTo>
                  <a:lnTo>
                    <a:pt x="15" y="11"/>
                  </a:lnTo>
                  <a:lnTo>
                    <a:pt x="14" y="11"/>
                  </a:lnTo>
                  <a:lnTo>
                    <a:pt x="12" y="11"/>
                  </a:lnTo>
                  <a:lnTo>
                    <a:pt x="11" y="11"/>
                  </a:lnTo>
                  <a:lnTo>
                    <a:pt x="11" y="10"/>
                  </a:lnTo>
                  <a:lnTo>
                    <a:pt x="8" y="8"/>
                  </a:lnTo>
                  <a:lnTo>
                    <a:pt x="2" y="2"/>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4" name="Freeform 128"/>
            <p:cNvSpPr>
              <a:spLocks/>
            </p:cNvSpPr>
            <p:nvPr/>
          </p:nvSpPr>
          <p:spPr bwMode="auto">
            <a:xfrm>
              <a:off x="2194506" y="2812277"/>
              <a:ext cx="39100" cy="28962"/>
            </a:xfrm>
            <a:custGeom>
              <a:avLst/>
              <a:gdLst/>
              <a:ahLst/>
              <a:cxnLst>
                <a:cxn ang="0">
                  <a:pos x="12" y="0"/>
                </a:cxn>
                <a:cxn ang="0">
                  <a:pos x="16" y="4"/>
                </a:cxn>
                <a:cxn ang="0">
                  <a:pos x="21" y="8"/>
                </a:cxn>
                <a:cxn ang="0">
                  <a:pos x="25" y="12"/>
                </a:cxn>
                <a:cxn ang="0">
                  <a:pos x="27" y="17"/>
                </a:cxn>
                <a:cxn ang="0">
                  <a:pos x="27" y="18"/>
                </a:cxn>
                <a:cxn ang="0">
                  <a:pos x="26" y="19"/>
                </a:cxn>
                <a:cxn ang="0">
                  <a:pos x="25" y="20"/>
                </a:cxn>
                <a:cxn ang="0">
                  <a:pos x="24" y="20"/>
                </a:cxn>
                <a:cxn ang="0">
                  <a:pos x="23" y="20"/>
                </a:cxn>
                <a:cxn ang="0">
                  <a:pos x="20" y="20"/>
                </a:cxn>
                <a:cxn ang="0">
                  <a:pos x="14" y="19"/>
                </a:cxn>
                <a:cxn ang="0">
                  <a:pos x="9" y="16"/>
                </a:cxn>
                <a:cxn ang="0">
                  <a:pos x="7" y="16"/>
                </a:cxn>
                <a:cxn ang="0">
                  <a:pos x="4" y="16"/>
                </a:cxn>
                <a:cxn ang="0">
                  <a:pos x="2" y="15"/>
                </a:cxn>
                <a:cxn ang="0">
                  <a:pos x="0" y="15"/>
                </a:cxn>
                <a:cxn ang="0">
                  <a:pos x="0" y="13"/>
                </a:cxn>
                <a:cxn ang="0">
                  <a:pos x="1" y="10"/>
                </a:cxn>
                <a:cxn ang="0">
                  <a:pos x="7" y="4"/>
                </a:cxn>
                <a:cxn ang="0">
                  <a:pos x="9" y="2"/>
                </a:cxn>
                <a:cxn ang="0">
                  <a:pos x="11" y="0"/>
                </a:cxn>
                <a:cxn ang="0">
                  <a:pos x="12" y="0"/>
                </a:cxn>
              </a:cxnLst>
              <a:rect l="0" t="0" r="r" b="b"/>
              <a:pathLst>
                <a:path w="27" h="20">
                  <a:moveTo>
                    <a:pt x="12" y="0"/>
                  </a:moveTo>
                  <a:lnTo>
                    <a:pt x="16" y="4"/>
                  </a:lnTo>
                  <a:lnTo>
                    <a:pt x="21" y="8"/>
                  </a:lnTo>
                  <a:lnTo>
                    <a:pt x="25" y="12"/>
                  </a:lnTo>
                  <a:lnTo>
                    <a:pt x="27" y="17"/>
                  </a:lnTo>
                  <a:lnTo>
                    <a:pt x="27" y="18"/>
                  </a:lnTo>
                  <a:lnTo>
                    <a:pt x="26" y="19"/>
                  </a:lnTo>
                  <a:lnTo>
                    <a:pt x="25" y="20"/>
                  </a:lnTo>
                  <a:lnTo>
                    <a:pt x="24" y="20"/>
                  </a:lnTo>
                  <a:lnTo>
                    <a:pt x="23" y="20"/>
                  </a:lnTo>
                  <a:lnTo>
                    <a:pt x="20" y="20"/>
                  </a:lnTo>
                  <a:lnTo>
                    <a:pt x="14" y="19"/>
                  </a:lnTo>
                  <a:lnTo>
                    <a:pt x="9" y="16"/>
                  </a:lnTo>
                  <a:lnTo>
                    <a:pt x="7" y="16"/>
                  </a:lnTo>
                  <a:lnTo>
                    <a:pt x="4" y="16"/>
                  </a:lnTo>
                  <a:lnTo>
                    <a:pt x="2" y="15"/>
                  </a:lnTo>
                  <a:lnTo>
                    <a:pt x="0" y="15"/>
                  </a:lnTo>
                  <a:lnTo>
                    <a:pt x="0" y="13"/>
                  </a:lnTo>
                  <a:lnTo>
                    <a:pt x="1" y="10"/>
                  </a:lnTo>
                  <a:lnTo>
                    <a:pt x="7" y="4"/>
                  </a:lnTo>
                  <a:lnTo>
                    <a:pt x="9" y="2"/>
                  </a:lnTo>
                  <a:lnTo>
                    <a:pt x="11" y="0"/>
                  </a:lnTo>
                  <a:lnTo>
                    <a:pt x="1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5" name="Freeform 129"/>
            <p:cNvSpPr>
              <a:spLocks/>
            </p:cNvSpPr>
            <p:nvPr/>
          </p:nvSpPr>
          <p:spPr bwMode="auto">
            <a:xfrm>
              <a:off x="2323389" y="2845584"/>
              <a:ext cx="5792" cy="4345"/>
            </a:xfrm>
            <a:custGeom>
              <a:avLst/>
              <a:gdLst/>
              <a:ahLst/>
              <a:cxnLst>
                <a:cxn ang="0">
                  <a:pos x="1" y="0"/>
                </a:cxn>
                <a:cxn ang="0">
                  <a:pos x="4" y="0"/>
                </a:cxn>
                <a:cxn ang="0">
                  <a:pos x="4" y="0"/>
                </a:cxn>
                <a:cxn ang="0">
                  <a:pos x="3" y="2"/>
                </a:cxn>
                <a:cxn ang="0">
                  <a:pos x="2" y="3"/>
                </a:cxn>
                <a:cxn ang="0">
                  <a:pos x="1" y="3"/>
                </a:cxn>
                <a:cxn ang="0">
                  <a:pos x="0" y="3"/>
                </a:cxn>
                <a:cxn ang="0">
                  <a:pos x="0" y="0"/>
                </a:cxn>
                <a:cxn ang="0">
                  <a:pos x="1" y="0"/>
                </a:cxn>
              </a:cxnLst>
              <a:rect l="0" t="0" r="r" b="b"/>
              <a:pathLst>
                <a:path w="4" h="3">
                  <a:moveTo>
                    <a:pt x="1" y="0"/>
                  </a:moveTo>
                  <a:lnTo>
                    <a:pt x="4" y="0"/>
                  </a:lnTo>
                  <a:lnTo>
                    <a:pt x="4" y="0"/>
                  </a:lnTo>
                  <a:lnTo>
                    <a:pt x="3" y="2"/>
                  </a:lnTo>
                  <a:lnTo>
                    <a:pt x="2" y="3"/>
                  </a:lnTo>
                  <a:lnTo>
                    <a:pt x="1" y="3"/>
                  </a:lnTo>
                  <a:lnTo>
                    <a:pt x="0" y="3"/>
                  </a:lnTo>
                  <a:lnTo>
                    <a:pt x="0" y="0"/>
                  </a:lnTo>
                  <a:lnTo>
                    <a:pt x="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6" name="Freeform 130"/>
            <p:cNvSpPr>
              <a:spLocks noEditPoints="1"/>
            </p:cNvSpPr>
            <p:nvPr/>
          </p:nvSpPr>
          <p:spPr bwMode="auto">
            <a:xfrm>
              <a:off x="2284289" y="2734078"/>
              <a:ext cx="328724" cy="218667"/>
            </a:xfrm>
            <a:custGeom>
              <a:avLst/>
              <a:gdLst/>
              <a:ahLst/>
              <a:cxnLst>
                <a:cxn ang="0">
                  <a:pos x="189" y="67"/>
                </a:cxn>
                <a:cxn ang="0">
                  <a:pos x="23" y="0"/>
                </a:cxn>
                <a:cxn ang="0">
                  <a:pos x="19" y="10"/>
                </a:cxn>
                <a:cxn ang="0">
                  <a:pos x="29" y="33"/>
                </a:cxn>
                <a:cxn ang="0">
                  <a:pos x="34" y="32"/>
                </a:cxn>
                <a:cxn ang="0">
                  <a:pos x="29" y="26"/>
                </a:cxn>
                <a:cxn ang="0">
                  <a:pos x="23" y="13"/>
                </a:cxn>
                <a:cxn ang="0">
                  <a:pos x="33" y="14"/>
                </a:cxn>
                <a:cxn ang="0">
                  <a:pos x="42" y="1"/>
                </a:cxn>
                <a:cxn ang="0">
                  <a:pos x="54" y="16"/>
                </a:cxn>
                <a:cxn ang="0">
                  <a:pos x="55" y="19"/>
                </a:cxn>
                <a:cxn ang="0">
                  <a:pos x="60" y="20"/>
                </a:cxn>
                <a:cxn ang="0">
                  <a:pos x="70" y="10"/>
                </a:cxn>
                <a:cxn ang="0">
                  <a:pos x="54" y="3"/>
                </a:cxn>
                <a:cxn ang="0">
                  <a:pos x="75" y="9"/>
                </a:cxn>
                <a:cxn ang="0">
                  <a:pos x="90" y="25"/>
                </a:cxn>
                <a:cxn ang="0">
                  <a:pos x="104" y="28"/>
                </a:cxn>
                <a:cxn ang="0">
                  <a:pos x="109" y="25"/>
                </a:cxn>
                <a:cxn ang="0">
                  <a:pos x="114" y="41"/>
                </a:cxn>
                <a:cxn ang="0">
                  <a:pos x="122" y="31"/>
                </a:cxn>
                <a:cxn ang="0">
                  <a:pos x="134" y="34"/>
                </a:cxn>
                <a:cxn ang="0">
                  <a:pos x="133" y="44"/>
                </a:cxn>
                <a:cxn ang="0">
                  <a:pos x="144" y="42"/>
                </a:cxn>
                <a:cxn ang="0">
                  <a:pos x="144" y="51"/>
                </a:cxn>
                <a:cxn ang="0">
                  <a:pos x="152" y="54"/>
                </a:cxn>
                <a:cxn ang="0">
                  <a:pos x="172" y="65"/>
                </a:cxn>
                <a:cxn ang="0">
                  <a:pos x="174" y="64"/>
                </a:cxn>
                <a:cxn ang="0">
                  <a:pos x="175" y="60"/>
                </a:cxn>
                <a:cxn ang="0">
                  <a:pos x="190" y="65"/>
                </a:cxn>
                <a:cxn ang="0">
                  <a:pos x="193" y="69"/>
                </a:cxn>
                <a:cxn ang="0">
                  <a:pos x="213" y="71"/>
                </a:cxn>
                <a:cxn ang="0">
                  <a:pos x="208" y="72"/>
                </a:cxn>
                <a:cxn ang="0">
                  <a:pos x="217" y="79"/>
                </a:cxn>
                <a:cxn ang="0">
                  <a:pos x="207" y="81"/>
                </a:cxn>
                <a:cxn ang="0">
                  <a:pos x="210" y="97"/>
                </a:cxn>
                <a:cxn ang="0">
                  <a:pos x="201" y="83"/>
                </a:cxn>
                <a:cxn ang="0">
                  <a:pos x="193" y="84"/>
                </a:cxn>
                <a:cxn ang="0">
                  <a:pos x="179" y="98"/>
                </a:cxn>
                <a:cxn ang="0">
                  <a:pos x="183" y="96"/>
                </a:cxn>
                <a:cxn ang="0">
                  <a:pos x="190" y="103"/>
                </a:cxn>
                <a:cxn ang="0">
                  <a:pos x="203" y="104"/>
                </a:cxn>
                <a:cxn ang="0">
                  <a:pos x="208" y="109"/>
                </a:cxn>
                <a:cxn ang="0">
                  <a:pos x="216" y="113"/>
                </a:cxn>
                <a:cxn ang="0">
                  <a:pos x="227" y="135"/>
                </a:cxn>
                <a:cxn ang="0">
                  <a:pos x="211" y="151"/>
                </a:cxn>
                <a:cxn ang="0">
                  <a:pos x="184" y="138"/>
                </a:cxn>
                <a:cxn ang="0">
                  <a:pos x="164" y="133"/>
                </a:cxn>
                <a:cxn ang="0">
                  <a:pos x="169" y="130"/>
                </a:cxn>
                <a:cxn ang="0">
                  <a:pos x="149" y="123"/>
                </a:cxn>
                <a:cxn ang="0">
                  <a:pos x="146" y="101"/>
                </a:cxn>
                <a:cxn ang="0">
                  <a:pos x="162" y="87"/>
                </a:cxn>
                <a:cxn ang="0">
                  <a:pos x="144" y="80"/>
                </a:cxn>
                <a:cxn ang="0">
                  <a:pos x="124" y="66"/>
                </a:cxn>
                <a:cxn ang="0">
                  <a:pos x="118" y="65"/>
                </a:cxn>
                <a:cxn ang="0">
                  <a:pos x="107" y="60"/>
                </a:cxn>
                <a:cxn ang="0">
                  <a:pos x="101" y="55"/>
                </a:cxn>
                <a:cxn ang="0">
                  <a:pos x="90" y="48"/>
                </a:cxn>
                <a:cxn ang="0">
                  <a:pos x="76" y="38"/>
                </a:cxn>
                <a:cxn ang="0">
                  <a:pos x="65" y="49"/>
                </a:cxn>
                <a:cxn ang="0">
                  <a:pos x="58" y="50"/>
                </a:cxn>
                <a:cxn ang="0">
                  <a:pos x="21" y="43"/>
                </a:cxn>
                <a:cxn ang="0">
                  <a:pos x="5" y="18"/>
                </a:cxn>
              </a:cxnLst>
              <a:rect l="0" t="0" r="r" b="b"/>
              <a:pathLst>
                <a:path w="227" h="151">
                  <a:moveTo>
                    <a:pt x="184" y="67"/>
                  </a:moveTo>
                  <a:lnTo>
                    <a:pt x="184" y="67"/>
                  </a:lnTo>
                  <a:lnTo>
                    <a:pt x="185" y="68"/>
                  </a:lnTo>
                  <a:lnTo>
                    <a:pt x="187" y="68"/>
                  </a:lnTo>
                  <a:lnTo>
                    <a:pt x="189" y="67"/>
                  </a:lnTo>
                  <a:lnTo>
                    <a:pt x="187" y="67"/>
                  </a:lnTo>
                  <a:lnTo>
                    <a:pt x="186" y="67"/>
                  </a:lnTo>
                  <a:lnTo>
                    <a:pt x="184" y="67"/>
                  </a:lnTo>
                  <a:close/>
                  <a:moveTo>
                    <a:pt x="20" y="0"/>
                  </a:moveTo>
                  <a:lnTo>
                    <a:pt x="23" y="0"/>
                  </a:lnTo>
                  <a:lnTo>
                    <a:pt x="24" y="0"/>
                  </a:lnTo>
                  <a:lnTo>
                    <a:pt x="25" y="1"/>
                  </a:lnTo>
                  <a:lnTo>
                    <a:pt x="25" y="2"/>
                  </a:lnTo>
                  <a:lnTo>
                    <a:pt x="24" y="5"/>
                  </a:lnTo>
                  <a:lnTo>
                    <a:pt x="19" y="10"/>
                  </a:lnTo>
                  <a:lnTo>
                    <a:pt x="18" y="13"/>
                  </a:lnTo>
                  <a:lnTo>
                    <a:pt x="18" y="18"/>
                  </a:lnTo>
                  <a:lnTo>
                    <a:pt x="21" y="23"/>
                  </a:lnTo>
                  <a:lnTo>
                    <a:pt x="24" y="28"/>
                  </a:lnTo>
                  <a:lnTo>
                    <a:pt x="29" y="33"/>
                  </a:lnTo>
                  <a:lnTo>
                    <a:pt x="33" y="35"/>
                  </a:lnTo>
                  <a:lnTo>
                    <a:pt x="33" y="35"/>
                  </a:lnTo>
                  <a:lnTo>
                    <a:pt x="34" y="34"/>
                  </a:lnTo>
                  <a:lnTo>
                    <a:pt x="34" y="33"/>
                  </a:lnTo>
                  <a:lnTo>
                    <a:pt x="34" y="32"/>
                  </a:lnTo>
                  <a:lnTo>
                    <a:pt x="34" y="30"/>
                  </a:lnTo>
                  <a:lnTo>
                    <a:pt x="34" y="29"/>
                  </a:lnTo>
                  <a:lnTo>
                    <a:pt x="33" y="28"/>
                  </a:lnTo>
                  <a:lnTo>
                    <a:pt x="32" y="27"/>
                  </a:lnTo>
                  <a:lnTo>
                    <a:pt x="29" y="26"/>
                  </a:lnTo>
                  <a:lnTo>
                    <a:pt x="23" y="24"/>
                  </a:lnTo>
                  <a:lnTo>
                    <a:pt x="21" y="22"/>
                  </a:lnTo>
                  <a:lnTo>
                    <a:pt x="20" y="20"/>
                  </a:lnTo>
                  <a:lnTo>
                    <a:pt x="20" y="16"/>
                  </a:lnTo>
                  <a:lnTo>
                    <a:pt x="23" y="13"/>
                  </a:lnTo>
                  <a:lnTo>
                    <a:pt x="25" y="12"/>
                  </a:lnTo>
                  <a:lnTo>
                    <a:pt x="27" y="13"/>
                  </a:lnTo>
                  <a:lnTo>
                    <a:pt x="29" y="14"/>
                  </a:lnTo>
                  <a:lnTo>
                    <a:pt x="31" y="14"/>
                  </a:lnTo>
                  <a:lnTo>
                    <a:pt x="33" y="14"/>
                  </a:lnTo>
                  <a:lnTo>
                    <a:pt x="36" y="11"/>
                  </a:lnTo>
                  <a:lnTo>
                    <a:pt x="37" y="8"/>
                  </a:lnTo>
                  <a:lnTo>
                    <a:pt x="38" y="5"/>
                  </a:lnTo>
                  <a:lnTo>
                    <a:pt x="40" y="1"/>
                  </a:lnTo>
                  <a:lnTo>
                    <a:pt x="42" y="1"/>
                  </a:lnTo>
                  <a:lnTo>
                    <a:pt x="45" y="2"/>
                  </a:lnTo>
                  <a:lnTo>
                    <a:pt x="48" y="4"/>
                  </a:lnTo>
                  <a:lnTo>
                    <a:pt x="51" y="8"/>
                  </a:lnTo>
                  <a:lnTo>
                    <a:pt x="54" y="12"/>
                  </a:lnTo>
                  <a:lnTo>
                    <a:pt x="54" y="16"/>
                  </a:lnTo>
                  <a:lnTo>
                    <a:pt x="53" y="20"/>
                  </a:lnTo>
                  <a:lnTo>
                    <a:pt x="54" y="24"/>
                  </a:lnTo>
                  <a:lnTo>
                    <a:pt x="54" y="23"/>
                  </a:lnTo>
                  <a:lnTo>
                    <a:pt x="54" y="21"/>
                  </a:lnTo>
                  <a:lnTo>
                    <a:pt x="55" y="19"/>
                  </a:lnTo>
                  <a:lnTo>
                    <a:pt x="56" y="18"/>
                  </a:lnTo>
                  <a:lnTo>
                    <a:pt x="57" y="18"/>
                  </a:lnTo>
                  <a:lnTo>
                    <a:pt x="58" y="19"/>
                  </a:lnTo>
                  <a:lnTo>
                    <a:pt x="59" y="19"/>
                  </a:lnTo>
                  <a:lnTo>
                    <a:pt x="60" y="20"/>
                  </a:lnTo>
                  <a:lnTo>
                    <a:pt x="60" y="20"/>
                  </a:lnTo>
                  <a:lnTo>
                    <a:pt x="65" y="16"/>
                  </a:lnTo>
                  <a:lnTo>
                    <a:pt x="69" y="12"/>
                  </a:lnTo>
                  <a:lnTo>
                    <a:pt x="72" y="10"/>
                  </a:lnTo>
                  <a:lnTo>
                    <a:pt x="70" y="10"/>
                  </a:lnTo>
                  <a:lnTo>
                    <a:pt x="69" y="9"/>
                  </a:lnTo>
                  <a:lnTo>
                    <a:pt x="68" y="9"/>
                  </a:lnTo>
                  <a:lnTo>
                    <a:pt x="67" y="9"/>
                  </a:lnTo>
                  <a:lnTo>
                    <a:pt x="59" y="6"/>
                  </a:lnTo>
                  <a:lnTo>
                    <a:pt x="54" y="3"/>
                  </a:lnTo>
                  <a:lnTo>
                    <a:pt x="50" y="2"/>
                  </a:lnTo>
                  <a:lnTo>
                    <a:pt x="48" y="1"/>
                  </a:lnTo>
                  <a:lnTo>
                    <a:pt x="47" y="0"/>
                  </a:lnTo>
                  <a:lnTo>
                    <a:pt x="61" y="4"/>
                  </a:lnTo>
                  <a:lnTo>
                    <a:pt x="75" y="9"/>
                  </a:lnTo>
                  <a:lnTo>
                    <a:pt x="77" y="9"/>
                  </a:lnTo>
                  <a:lnTo>
                    <a:pt x="81" y="11"/>
                  </a:lnTo>
                  <a:lnTo>
                    <a:pt x="85" y="15"/>
                  </a:lnTo>
                  <a:lnTo>
                    <a:pt x="88" y="18"/>
                  </a:lnTo>
                  <a:lnTo>
                    <a:pt x="90" y="25"/>
                  </a:lnTo>
                  <a:lnTo>
                    <a:pt x="92" y="28"/>
                  </a:lnTo>
                  <a:lnTo>
                    <a:pt x="95" y="30"/>
                  </a:lnTo>
                  <a:lnTo>
                    <a:pt x="99" y="31"/>
                  </a:lnTo>
                  <a:lnTo>
                    <a:pt x="103" y="30"/>
                  </a:lnTo>
                  <a:lnTo>
                    <a:pt x="104" y="28"/>
                  </a:lnTo>
                  <a:lnTo>
                    <a:pt x="105" y="23"/>
                  </a:lnTo>
                  <a:lnTo>
                    <a:pt x="106" y="21"/>
                  </a:lnTo>
                  <a:lnTo>
                    <a:pt x="107" y="21"/>
                  </a:lnTo>
                  <a:lnTo>
                    <a:pt x="108" y="22"/>
                  </a:lnTo>
                  <a:lnTo>
                    <a:pt x="109" y="25"/>
                  </a:lnTo>
                  <a:lnTo>
                    <a:pt x="109" y="28"/>
                  </a:lnTo>
                  <a:lnTo>
                    <a:pt x="109" y="32"/>
                  </a:lnTo>
                  <a:lnTo>
                    <a:pt x="110" y="35"/>
                  </a:lnTo>
                  <a:lnTo>
                    <a:pt x="112" y="38"/>
                  </a:lnTo>
                  <a:lnTo>
                    <a:pt x="114" y="41"/>
                  </a:lnTo>
                  <a:lnTo>
                    <a:pt x="117" y="41"/>
                  </a:lnTo>
                  <a:lnTo>
                    <a:pt x="121" y="40"/>
                  </a:lnTo>
                  <a:lnTo>
                    <a:pt x="122" y="39"/>
                  </a:lnTo>
                  <a:lnTo>
                    <a:pt x="122" y="34"/>
                  </a:lnTo>
                  <a:lnTo>
                    <a:pt x="122" y="31"/>
                  </a:lnTo>
                  <a:lnTo>
                    <a:pt x="122" y="28"/>
                  </a:lnTo>
                  <a:lnTo>
                    <a:pt x="124" y="27"/>
                  </a:lnTo>
                  <a:lnTo>
                    <a:pt x="127" y="28"/>
                  </a:lnTo>
                  <a:lnTo>
                    <a:pt x="131" y="30"/>
                  </a:lnTo>
                  <a:lnTo>
                    <a:pt x="134" y="34"/>
                  </a:lnTo>
                  <a:lnTo>
                    <a:pt x="135" y="38"/>
                  </a:lnTo>
                  <a:lnTo>
                    <a:pt x="135" y="41"/>
                  </a:lnTo>
                  <a:lnTo>
                    <a:pt x="134" y="42"/>
                  </a:lnTo>
                  <a:lnTo>
                    <a:pt x="133" y="43"/>
                  </a:lnTo>
                  <a:lnTo>
                    <a:pt x="133" y="44"/>
                  </a:lnTo>
                  <a:lnTo>
                    <a:pt x="133" y="44"/>
                  </a:lnTo>
                  <a:lnTo>
                    <a:pt x="133" y="45"/>
                  </a:lnTo>
                  <a:lnTo>
                    <a:pt x="137" y="45"/>
                  </a:lnTo>
                  <a:lnTo>
                    <a:pt x="140" y="44"/>
                  </a:lnTo>
                  <a:lnTo>
                    <a:pt x="144" y="42"/>
                  </a:lnTo>
                  <a:lnTo>
                    <a:pt x="148" y="42"/>
                  </a:lnTo>
                  <a:lnTo>
                    <a:pt x="150" y="43"/>
                  </a:lnTo>
                  <a:lnTo>
                    <a:pt x="151" y="44"/>
                  </a:lnTo>
                  <a:lnTo>
                    <a:pt x="149" y="47"/>
                  </a:lnTo>
                  <a:lnTo>
                    <a:pt x="144" y="51"/>
                  </a:lnTo>
                  <a:lnTo>
                    <a:pt x="142" y="53"/>
                  </a:lnTo>
                  <a:lnTo>
                    <a:pt x="144" y="54"/>
                  </a:lnTo>
                  <a:lnTo>
                    <a:pt x="145" y="55"/>
                  </a:lnTo>
                  <a:lnTo>
                    <a:pt x="150" y="54"/>
                  </a:lnTo>
                  <a:lnTo>
                    <a:pt x="152" y="54"/>
                  </a:lnTo>
                  <a:lnTo>
                    <a:pt x="155" y="55"/>
                  </a:lnTo>
                  <a:lnTo>
                    <a:pt x="158" y="56"/>
                  </a:lnTo>
                  <a:lnTo>
                    <a:pt x="161" y="58"/>
                  </a:lnTo>
                  <a:lnTo>
                    <a:pt x="170" y="64"/>
                  </a:lnTo>
                  <a:lnTo>
                    <a:pt x="172" y="65"/>
                  </a:lnTo>
                  <a:lnTo>
                    <a:pt x="172" y="65"/>
                  </a:lnTo>
                  <a:lnTo>
                    <a:pt x="173" y="65"/>
                  </a:lnTo>
                  <a:lnTo>
                    <a:pt x="174" y="66"/>
                  </a:lnTo>
                  <a:lnTo>
                    <a:pt x="174" y="65"/>
                  </a:lnTo>
                  <a:lnTo>
                    <a:pt x="174" y="64"/>
                  </a:lnTo>
                  <a:lnTo>
                    <a:pt x="174" y="63"/>
                  </a:lnTo>
                  <a:lnTo>
                    <a:pt x="173" y="62"/>
                  </a:lnTo>
                  <a:lnTo>
                    <a:pt x="172" y="61"/>
                  </a:lnTo>
                  <a:lnTo>
                    <a:pt x="173" y="61"/>
                  </a:lnTo>
                  <a:lnTo>
                    <a:pt x="175" y="60"/>
                  </a:lnTo>
                  <a:lnTo>
                    <a:pt x="178" y="60"/>
                  </a:lnTo>
                  <a:lnTo>
                    <a:pt x="181" y="61"/>
                  </a:lnTo>
                  <a:lnTo>
                    <a:pt x="182" y="61"/>
                  </a:lnTo>
                  <a:lnTo>
                    <a:pt x="185" y="62"/>
                  </a:lnTo>
                  <a:lnTo>
                    <a:pt x="190" y="65"/>
                  </a:lnTo>
                  <a:lnTo>
                    <a:pt x="191" y="67"/>
                  </a:lnTo>
                  <a:lnTo>
                    <a:pt x="190" y="67"/>
                  </a:lnTo>
                  <a:lnTo>
                    <a:pt x="192" y="67"/>
                  </a:lnTo>
                  <a:lnTo>
                    <a:pt x="193" y="68"/>
                  </a:lnTo>
                  <a:lnTo>
                    <a:pt x="193" y="69"/>
                  </a:lnTo>
                  <a:lnTo>
                    <a:pt x="194" y="70"/>
                  </a:lnTo>
                  <a:lnTo>
                    <a:pt x="196" y="70"/>
                  </a:lnTo>
                  <a:lnTo>
                    <a:pt x="199" y="69"/>
                  </a:lnTo>
                  <a:lnTo>
                    <a:pt x="207" y="69"/>
                  </a:lnTo>
                  <a:lnTo>
                    <a:pt x="213" y="71"/>
                  </a:lnTo>
                  <a:lnTo>
                    <a:pt x="213" y="71"/>
                  </a:lnTo>
                  <a:lnTo>
                    <a:pt x="209" y="71"/>
                  </a:lnTo>
                  <a:lnTo>
                    <a:pt x="208" y="72"/>
                  </a:lnTo>
                  <a:lnTo>
                    <a:pt x="208" y="72"/>
                  </a:lnTo>
                  <a:lnTo>
                    <a:pt x="208" y="72"/>
                  </a:lnTo>
                  <a:lnTo>
                    <a:pt x="209" y="74"/>
                  </a:lnTo>
                  <a:lnTo>
                    <a:pt x="211" y="74"/>
                  </a:lnTo>
                  <a:lnTo>
                    <a:pt x="214" y="75"/>
                  </a:lnTo>
                  <a:lnTo>
                    <a:pt x="217" y="77"/>
                  </a:lnTo>
                  <a:lnTo>
                    <a:pt x="217" y="79"/>
                  </a:lnTo>
                  <a:lnTo>
                    <a:pt x="216" y="81"/>
                  </a:lnTo>
                  <a:lnTo>
                    <a:pt x="214" y="81"/>
                  </a:lnTo>
                  <a:lnTo>
                    <a:pt x="210" y="80"/>
                  </a:lnTo>
                  <a:lnTo>
                    <a:pt x="208" y="80"/>
                  </a:lnTo>
                  <a:lnTo>
                    <a:pt x="207" y="81"/>
                  </a:lnTo>
                  <a:lnTo>
                    <a:pt x="208" y="86"/>
                  </a:lnTo>
                  <a:lnTo>
                    <a:pt x="210" y="91"/>
                  </a:lnTo>
                  <a:lnTo>
                    <a:pt x="211" y="95"/>
                  </a:lnTo>
                  <a:lnTo>
                    <a:pt x="211" y="96"/>
                  </a:lnTo>
                  <a:lnTo>
                    <a:pt x="210" y="97"/>
                  </a:lnTo>
                  <a:lnTo>
                    <a:pt x="210" y="97"/>
                  </a:lnTo>
                  <a:lnTo>
                    <a:pt x="209" y="97"/>
                  </a:lnTo>
                  <a:lnTo>
                    <a:pt x="206" y="93"/>
                  </a:lnTo>
                  <a:lnTo>
                    <a:pt x="204" y="88"/>
                  </a:lnTo>
                  <a:lnTo>
                    <a:pt x="201" y="83"/>
                  </a:lnTo>
                  <a:lnTo>
                    <a:pt x="197" y="80"/>
                  </a:lnTo>
                  <a:lnTo>
                    <a:pt x="195" y="80"/>
                  </a:lnTo>
                  <a:lnTo>
                    <a:pt x="194" y="81"/>
                  </a:lnTo>
                  <a:lnTo>
                    <a:pt x="193" y="82"/>
                  </a:lnTo>
                  <a:lnTo>
                    <a:pt x="193" y="84"/>
                  </a:lnTo>
                  <a:lnTo>
                    <a:pt x="192" y="85"/>
                  </a:lnTo>
                  <a:lnTo>
                    <a:pt x="191" y="87"/>
                  </a:lnTo>
                  <a:lnTo>
                    <a:pt x="190" y="88"/>
                  </a:lnTo>
                  <a:lnTo>
                    <a:pt x="185" y="93"/>
                  </a:lnTo>
                  <a:lnTo>
                    <a:pt x="179" y="98"/>
                  </a:lnTo>
                  <a:lnTo>
                    <a:pt x="180" y="98"/>
                  </a:lnTo>
                  <a:lnTo>
                    <a:pt x="181" y="97"/>
                  </a:lnTo>
                  <a:lnTo>
                    <a:pt x="181" y="97"/>
                  </a:lnTo>
                  <a:lnTo>
                    <a:pt x="182" y="96"/>
                  </a:lnTo>
                  <a:lnTo>
                    <a:pt x="183" y="96"/>
                  </a:lnTo>
                  <a:lnTo>
                    <a:pt x="185" y="97"/>
                  </a:lnTo>
                  <a:lnTo>
                    <a:pt x="186" y="98"/>
                  </a:lnTo>
                  <a:lnTo>
                    <a:pt x="187" y="100"/>
                  </a:lnTo>
                  <a:lnTo>
                    <a:pt x="189" y="101"/>
                  </a:lnTo>
                  <a:lnTo>
                    <a:pt x="190" y="103"/>
                  </a:lnTo>
                  <a:lnTo>
                    <a:pt x="192" y="105"/>
                  </a:lnTo>
                  <a:lnTo>
                    <a:pt x="195" y="106"/>
                  </a:lnTo>
                  <a:lnTo>
                    <a:pt x="197" y="107"/>
                  </a:lnTo>
                  <a:lnTo>
                    <a:pt x="199" y="106"/>
                  </a:lnTo>
                  <a:lnTo>
                    <a:pt x="203" y="104"/>
                  </a:lnTo>
                  <a:lnTo>
                    <a:pt x="204" y="103"/>
                  </a:lnTo>
                  <a:lnTo>
                    <a:pt x="206" y="104"/>
                  </a:lnTo>
                  <a:lnTo>
                    <a:pt x="209" y="108"/>
                  </a:lnTo>
                  <a:lnTo>
                    <a:pt x="209" y="109"/>
                  </a:lnTo>
                  <a:lnTo>
                    <a:pt x="208" y="109"/>
                  </a:lnTo>
                  <a:lnTo>
                    <a:pt x="206" y="111"/>
                  </a:lnTo>
                  <a:lnTo>
                    <a:pt x="207" y="111"/>
                  </a:lnTo>
                  <a:lnTo>
                    <a:pt x="210" y="112"/>
                  </a:lnTo>
                  <a:lnTo>
                    <a:pt x="213" y="112"/>
                  </a:lnTo>
                  <a:lnTo>
                    <a:pt x="216" y="113"/>
                  </a:lnTo>
                  <a:lnTo>
                    <a:pt x="219" y="117"/>
                  </a:lnTo>
                  <a:lnTo>
                    <a:pt x="222" y="120"/>
                  </a:lnTo>
                  <a:lnTo>
                    <a:pt x="225" y="125"/>
                  </a:lnTo>
                  <a:lnTo>
                    <a:pt x="227" y="130"/>
                  </a:lnTo>
                  <a:lnTo>
                    <a:pt x="227" y="135"/>
                  </a:lnTo>
                  <a:lnTo>
                    <a:pt x="227" y="140"/>
                  </a:lnTo>
                  <a:lnTo>
                    <a:pt x="225" y="145"/>
                  </a:lnTo>
                  <a:lnTo>
                    <a:pt x="221" y="148"/>
                  </a:lnTo>
                  <a:lnTo>
                    <a:pt x="216" y="151"/>
                  </a:lnTo>
                  <a:lnTo>
                    <a:pt x="211" y="151"/>
                  </a:lnTo>
                  <a:lnTo>
                    <a:pt x="207" y="150"/>
                  </a:lnTo>
                  <a:lnTo>
                    <a:pt x="203" y="147"/>
                  </a:lnTo>
                  <a:lnTo>
                    <a:pt x="195" y="142"/>
                  </a:lnTo>
                  <a:lnTo>
                    <a:pt x="191" y="140"/>
                  </a:lnTo>
                  <a:lnTo>
                    <a:pt x="184" y="138"/>
                  </a:lnTo>
                  <a:lnTo>
                    <a:pt x="178" y="137"/>
                  </a:lnTo>
                  <a:lnTo>
                    <a:pt x="170" y="136"/>
                  </a:lnTo>
                  <a:lnTo>
                    <a:pt x="164" y="134"/>
                  </a:lnTo>
                  <a:lnTo>
                    <a:pt x="164" y="134"/>
                  </a:lnTo>
                  <a:lnTo>
                    <a:pt x="164" y="133"/>
                  </a:lnTo>
                  <a:lnTo>
                    <a:pt x="165" y="133"/>
                  </a:lnTo>
                  <a:lnTo>
                    <a:pt x="168" y="132"/>
                  </a:lnTo>
                  <a:lnTo>
                    <a:pt x="170" y="131"/>
                  </a:lnTo>
                  <a:lnTo>
                    <a:pt x="170" y="131"/>
                  </a:lnTo>
                  <a:lnTo>
                    <a:pt x="169" y="130"/>
                  </a:lnTo>
                  <a:lnTo>
                    <a:pt x="165" y="129"/>
                  </a:lnTo>
                  <a:lnTo>
                    <a:pt x="161" y="127"/>
                  </a:lnTo>
                  <a:lnTo>
                    <a:pt x="156" y="125"/>
                  </a:lnTo>
                  <a:lnTo>
                    <a:pt x="152" y="124"/>
                  </a:lnTo>
                  <a:lnTo>
                    <a:pt x="149" y="123"/>
                  </a:lnTo>
                  <a:lnTo>
                    <a:pt x="132" y="118"/>
                  </a:lnTo>
                  <a:lnTo>
                    <a:pt x="135" y="115"/>
                  </a:lnTo>
                  <a:lnTo>
                    <a:pt x="137" y="110"/>
                  </a:lnTo>
                  <a:lnTo>
                    <a:pt x="140" y="106"/>
                  </a:lnTo>
                  <a:lnTo>
                    <a:pt x="146" y="101"/>
                  </a:lnTo>
                  <a:lnTo>
                    <a:pt x="153" y="96"/>
                  </a:lnTo>
                  <a:lnTo>
                    <a:pt x="155" y="94"/>
                  </a:lnTo>
                  <a:lnTo>
                    <a:pt x="159" y="92"/>
                  </a:lnTo>
                  <a:lnTo>
                    <a:pt x="161" y="90"/>
                  </a:lnTo>
                  <a:lnTo>
                    <a:pt x="162" y="87"/>
                  </a:lnTo>
                  <a:lnTo>
                    <a:pt x="162" y="84"/>
                  </a:lnTo>
                  <a:lnTo>
                    <a:pt x="160" y="82"/>
                  </a:lnTo>
                  <a:lnTo>
                    <a:pt x="157" y="81"/>
                  </a:lnTo>
                  <a:lnTo>
                    <a:pt x="153" y="81"/>
                  </a:lnTo>
                  <a:lnTo>
                    <a:pt x="144" y="80"/>
                  </a:lnTo>
                  <a:lnTo>
                    <a:pt x="139" y="79"/>
                  </a:lnTo>
                  <a:lnTo>
                    <a:pt x="136" y="78"/>
                  </a:lnTo>
                  <a:lnTo>
                    <a:pt x="132" y="75"/>
                  </a:lnTo>
                  <a:lnTo>
                    <a:pt x="128" y="70"/>
                  </a:lnTo>
                  <a:lnTo>
                    <a:pt x="124" y="66"/>
                  </a:lnTo>
                  <a:lnTo>
                    <a:pt x="123" y="65"/>
                  </a:lnTo>
                  <a:lnTo>
                    <a:pt x="122" y="65"/>
                  </a:lnTo>
                  <a:lnTo>
                    <a:pt x="120" y="66"/>
                  </a:lnTo>
                  <a:lnTo>
                    <a:pt x="119" y="66"/>
                  </a:lnTo>
                  <a:lnTo>
                    <a:pt x="118" y="65"/>
                  </a:lnTo>
                  <a:lnTo>
                    <a:pt x="117" y="65"/>
                  </a:lnTo>
                  <a:lnTo>
                    <a:pt x="117" y="62"/>
                  </a:lnTo>
                  <a:lnTo>
                    <a:pt x="116" y="61"/>
                  </a:lnTo>
                  <a:lnTo>
                    <a:pt x="113" y="60"/>
                  </a:lnTo>
                  <a:lnTo>
                    <a:pt x="107" y="60"/>
                  </a:lnTo>
                  <a:lnTo>
                    <a:pt x="106" y="59"/>
                  </a:lnTo>
                  <a:lnTo>
                    <a:pt x="105" y="58"/>
                  </a:lnTo>
                  <a:lnTo>
                    <a:pt x="103" y="57"/>
                  </a:lnTo>
                  <a:lnTo>
                    <a:pt x="102" y="56"/>
                  </a:lnTo>
                  <a:lnTo>
                    <a:pt x="101" y="55"/>
                  </a:lnTo>
                  <a:lnTo>
                    <a:pt x="96" y="53"/>
                  </a:lnTo>
                  <a:lnTo>
                    <a:pt x="92" y="51"/>
                  </a:lnTo>
                  <a:lnTo>
                    <a:pt x="91" y="50"/>
                  </a:lnTo>
                  <a:lnTo>
                    <a:pt x="90" y="50"/>
                  </a:lnTo>
                  <a:lnTo>
                    <a:pt x="90" y="48"/>
                  </a:lnTo>
                  <a:lnTo>
                    <a:pt x="89" y="48"/>
                  </a:lnTo>
                  <a:lnTo>
                    <a:pt x="88" y="47"/>
                  </a:lnTo>
                  <a:lnTo>
                    <a:pt x="83" y="43"/>
                  </a:lnTo>
                  <a:lnTo>
                    <a:pt x="80" y="40"/>
                  </a:lnTo>
                  <a:lnTo>
                    <a:pt x="76" y="38"/>
                  </a:lnTo>
                  <a:lnTo>
                    <a:pt x="71" y="38"/>
                  </a:lnTo>
                  <a:lnTo>
                    <a:pt x="68" y="40"/>
                  </a:lnTo>
                  <a:lnTo>
                    <a:pt x="67" y="42"/>
                  </a:lnTo>
                  <a:lnTo>
                    <a:pt x="66" y="46"/>
                  </a:lnTo>
                  <a:lnTo>
                    <a:pt x="65" y="49"/>
                  </a:lnTo>
                  <a:lnTo>
                    <a:pt x="63" y="52"/>
                  </a:lnTo>
                  <a:lnTo>
                    <a:pt x="63" y="52"/>
                  </a:lnTo>
                  <a:lnTo>
                    <a:pt x="62" y="52"/>
                  </a:lnTo>
                  <a:lnTo>
                    <a:pt x="59" y="51"/>
                  </a:lnTo>
                  <a:lnTo>
                    <a:pt x="58" y="50"/>
                  </a:lnTo>
                  <a:lnTo>
                    <a:pt x="58" y="51"/>
                  </a:lnTo>
                  <a:lnTo>
                    <a:pt x="56" y="52"/>
                  </a:lnTo>
                  <a:lnTo>
                    <a:pt x="55" y="52"/>
                  </a:lnTo>
                  <a:lnTo>
                    <a:pt x="38" y="48"/>
                  </a:lnTo>
                  <a:lnTo>
                    <a:pt x="21" y="43"/>
                  </a:lnTo>
                  <a:lnTo>
                    <a:pt x="4" y="37"/>
                  </a:lnTo>
                  <a:lnTo>
                    <a:pt x="1" y="35"/>
                  </a:lnTo>
                  <a:lnTo>
                    <a:pt x="0" y="31"/>
                  </a:lnTo>
                  <a:lnTo>
                    <a:pt x="0" y="27"/>
                  </a:lnTo>
                  <a:lnTo>
                    <a:pt x="5" y="18"/>
                  </a:lnTo>
                  <a:lnTo>
                    <a:pt x="11" y="9"/>
                  </a:lnTo>
                  <a:lnTo>
                    <a:pt x="18" y="1"/>
                  </a:lnTo>
                  <a:lnTo>
                    <a:pt x="2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7" name="Freeform 131"/>
            <p:cNvSpPr>
              <a:spLocks/>
            </p:cNvSpPr>
            <p:nvPr/>
          </p:nvSpPr>
          <p:spPr bwMode="auto">
            <a:xfrm>
              <a:off x="2468202" y="2903509"/>
              <a:ext cx="7241" cy="2896"/>
            </a:xfrm>
            <a:custGeom>
              <a:avLst/>
              <a:gdLst/>
              <a:ahLst/>
              <a:cxnLst>
                <a:cxn ang="0">
                  <a:pos x="0" y="0"/>
                </a:cxn>
                <a:cxn ang="0">
                  <a:pos x="5" y="1"/>
                </a:cxn>
                <a:cxn ang="0">
                  <a:pos x="4" y="2"/>
                </a:cxn>
                <a:cxn ang="0">
                  <a:pos x="3" y="2"/>
                </a:cxn>
                <a:cxn ang="0">
                  <a:pos x="1" y="2"/>
                </a:cxn>
                <a:cxn ang="0">
                  <a:pos x="1" y="1"/>
                </a:cxn>
                <a:cxn ang="0">
                  <a:pos x="0" y="1"/>
                </a:cxn>
                <a:cxn ang="0">
                  <a:pos x="0" y="0"/>
                </a:cxn>
              </a:cxnLst>
              <a:rect l="0" t="0" r="r" b="b"/>
              <a:pathLst>
                <a:path w="5" h="2">
                  <a:moveTo>
                    <a:pt x="0" y="0"/>
                  </a:moveTo>
                  <a:lnTo>
                    <a:pt x="5" y="1"/>
                  </a:lnTo>
                  <a:lnTo>
                    <a:pt x="4" y="2"/>
                  </a:lnTo>
                  <a:lnTo>
                    <a:pt x="3" y="2"/>
                  </a:lnTo>
                  <a:lnTo>
                    <a:pt x="1" y="2"/>
                  </a:lnTo>
                  <a:lnTo>
                    <a:pt x="1" y="1"/>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8" name="Freeform 132"/>
            <p:cNvSpPr>
              <a:spLocks/>
            </p:cNvSpPr>
            <p:nvPr/>
          </p:nvSpPr>
          <p:spPr bwMode="auto">
            <a:xfrm>
              <a:off x="2442135" y="2891924"/>
              <a:ext cx="26066" cy="11585"/>
            </a:xfrm>
            <a:custGeom>
              <a:avLst/>
              <a:gdLst/>
              <a:ahLst/>
              <a:cxnLst>
                <a:cxn ang="0">
                  <a:pos x="1" y="0"/>
                </a:cxn>
                <a:cxn ang="0">
                  <a:pos x="4" y="0"/>
                </a:cxn>
                <a:cxn ang="0">
                  <a:pos x="8" y="1"/>
                </a:cxn>
                <a:cxn ang="0">
                  <a:pos x="12" y="2"/>
                </a:cxn>
                <a:cxn ang="0">
                  <a:pos x="15" y="3"/>
                </a:cxn>
                <a:cxn ang="0">
                  <a:pos x="16" y="3"/>
                </a:cxn>
                <a:cxn ang="0">
                  <a:pos x="17" y="4"/>
                </a:cxn>
                <a:cxn ang="0">
                  <a:pos x="18" y="8"/>
                </a:cxn>
                <a:cxn ang="0">
                  <a:pos x="1" y="1"/>
                </a:cxn>
                <a:cxn ang="0">
                  <a:pos x="0" y="0"/>
                </a:cxn>
                <a:cxn ang="0">
                  <a:pos x="1" y="0"/>
                </a:cxn>
              </a:cxnLst>
              <a:rect l="0" t="0" r="r" b="b"/>
              <a:pathLst>
                <a:path w="18" h="8">
                  <a:moveTo>
                    <a:pt x="1" y="0"/>
                  </a:moveTo>
                  <a:lnTo>
                    <a:pt x="4" y="0"/>
                  </a:lnTo>
                  <a:lnTo>
                    <a:pt x="8" y="1"/>
                  </a:lnTo>
                  <a:lnTo>
                    <a:pt x="12" y="2"/>
                  </a:lnTo>
                  <a:lnTo>
                    <a:pt x="15" y="3"/>
                  </a:lnTo>
                  <a:lnTo>
                    <a:pt x="16" y="3"/>
                  </a:lnTo>
                  <a:lnTo>
                    <a:pt x="17" y="4"/>
                  </a:lnTo>
                  <a:lnTo>
                    <a:pt x="18" y="8"/>
                  </a:lnTo>
                  <a:lnTo>
                    <a:pt x="1" y="1"/>
                  </a:lnTo>
                  <a:lnTo>
                    <a:pt x="0" y="0"/>
                  </a:lnTo>
                  <a:lnTo>
                    <a:pt x="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59" name="Freeform 133"/>
            <p:cNvSpPr>
              <a:spLocks noEditPoints="1"/>
            </p:cNvSpPr>
            <p:nvPr/>
          </p:nvSpPr>
          <p:spPr bwMode="auto">
            <a:xfrm>
              <a:off x="2817199" y="2683394"/>
              <a:ext cx="76751" cy="56477"/>
            </a:xfrm>
            <a:custGeom>
              <a:avLst/>
              <a:gdLst/>
              <a:ahLst/>
              <a:cxnLst>
                <a:cxn ang="0">
                  <a:pos x="22" y="26"/>
                </a:cxn>
                <a:cxn ang="0">
                  <a:pos x="23" y="26"/>
                </a:cxn>
                <a:cxn ang="0">
                  <a:pos x="22" y="26"/>
                </a:cxn>
                <a:cxn ang="0">
                  <a:pos x="8" y="0"/>
                </a:cxn>
                <a:cxn ang="0">
                  <a:pos x="8" y="0"/>
                </a:cxn>
                <a:cxn ang="0">
                  <a:pos x="9" y="0"/>
                </a:cxn>
                <a:cxn ang="0">
                  <a:pos x="10" y="1"/>
                </a:cxn>
                <a:cxn ang="0">
                  <a:pos x="12" y="1"/>
                </a:cxn>
                <a:cxn ang="0">
                  <a:pos x="13" y="1"/>
                </a:cxn>
                <a:cxn ang="0">
                  <a:pos x="14" y="2"/>
                </a:cxn>
                <a:cxn ang="0">
                  <a:pos x="21" y="4"/>
                </a:cxn>
                <a:cxn ang="0">
                  <a:pos x="28" y="6"/>
                </a:cxn>
                <a:cxn ang="0">
                  <a:pos x="35" y="9"/>
                </a:cxn>
                <a:cxn ang="0">
                  <a:pos x="41" y="14"/>
                </a:cxn>
                <a:cxn ang="0">
                  <a:pos x="41" y="15"/>
                </a:cxn>
                <a:cxn ang="0">
                  <a:pos x="41" y="16"/>
                </a:cxn>
                <a:cxn ang="0">
                  <a:pos x="41" y="17"/>
                </a:cxn>
                <a:cxn ang="0">
                  <a:pos x="42" y="19"/>
                </a:cxn>
                <a:cxn ang="0">
                  <a:pos x="47" y="22"/>
                </a:cxn>
                <a:cxn ang="0">
                  <a:pos x="48" y="24"/>
                </a:cxn>
                <a:cxn ang="0">
                  <a:pos x="50" y="26"/>
                </a:cxn>
                <a:cxn ang="0">
                  <a:pos x="52" y="29"/>
                </a:cxn>
                <a:cxn ang="0">
                  <a:pos x="53" y="31"/>
                </a:cxn>
                <a:cxn ang="0">
                  <a:pos x="53" y="33"/>
                </a:cxn>
                <a:cxn ang="0">
                  <a:pos x="51" y="36"/>
                </a:cxn>
                <a:cxn ang="0">
                  <a:pos x="48" y="37"/>
                </a:cxn>
                <a:cxn ang="0">
                  <a:pos x="43" y="39"/>
                </a:cxn>
                <a:cxn ang="0">
                  <a:pos x="28" y="39"/>
                </a:cxn>
                <a:cxn ang="0">
                  <a:pos x="24" y="37"/>
                </a:cxn>
                <a:cxn ang="0">
                  <a:pos x="22" y="35"/>
                </a:cxn>
                <a:cxn ang="0">
                  <a:pos x="21" y="33"/>
                </a:cxn>
                <a:cxn ang="0">
                  <a:pos x="21" y="30"/>
                </a:cxn>
                <a:cxn ang="0">
                  <a:pos x="20" y="27"/>
                </a:cxn>
                <a:cxn ang="0">
                  <a:pos x="18" y="26"/>
                </a:cxn>
                <a:cxn ang="0">
                  <a:pos x="17" y="26"/>
                </a:cxn>
                <a:cxn ang="0">
                  <a:pos x="15" y="29"/>
                </a:cxn>
                <a:cxn ang="0">
                  <a:pos x="15" y="30"/>
                </a:cxn>
                <a:cxn ang="0">
                  <a:pos x="14" y="32"/>
                </a:cxn>
                <a:cxn ang="0">
                  <a:pos x="14" y="33"/>
                </a:cxn>
                <a:cxn ang="0">
                  <a:pos x="13" y="33"/>
                </a:cxn>
                <a:cxn ang="0">
                  <a:pos x="7" y="30"/>
                </a:cxn>
                <a:cxn ang="0">
                  <a:pos x="3" y="28"/>
                </a:cxn>
                <a:cxn ang="0">
                  <a:pos x="1" y="24"/>
                </a:cxn>
                <a:cxn ang="0">
                  <a:pos x="0" y="21"/>
                </a:cxn>
                <a:cxn ang="0">
                  <a:pos x="1" y="20"/>
                </a:cxn>
                <a:cxn ang="0">
                  <a:pos x="5" y="19"/>
                </a:cxn>
                <a:cxn ang="0">
                  <a:pos x="10" y="19"/>
                </a:cxn>
                <a:cxn ang="0">
                  <a:pos x="14" y="21"/>
                </a:cxn>
                <a:cxn ang="0">
                  <a:pos x="19" y="24"/>
                </a:cxn>
                <a:cxn ang="0">
                  <a:pos x="21" y="25"/>
                </a:cxn>
                <a:cxn ang="0">
                  <a:pos x="20" y="24"/>
                </a:cxn>
                <a:cxn ang="0">
                  <a:pos x="19" y="23"/>
                </a:cxn>
                <a:cxn ang="0">
                  <a:pos x="18" y="22"/>
                </a:cxn>
                <a:cxn ang="0">
                  <a:pos x="17" y="22"/>
                </a:cxn>
                <a:cxn ang="0">
                  <a:pos x="20" y="22"/>
                </a:cxn>
                <a:cxn ang="0">
                  <a:pos x="20" y="21"/>
                </a:cxn>
                <a:cxn ang="0">
                  <a:pos x="16" y="16"/>
                </a:cxn>
                <a:cxn ang="0">
                  <a:pos x="13" y="11"/>
                </a:cxn>
                <a:cxn ang="0">
                  <a:pos x="9" y="6"/>
                </a:cxn>
                <a:cxn ang="0">
                  <a:pos x="7" y="1"/>
                </a:cxn>
                <a:cxn ang="0">
                  <a:pos x="7" y="0"/>
                </a:cxn>
                <a:cxn ang="0">
                  <a:pos x="8" y="0"/>
                </a:cxn>
              </a:cxnLst>
              <a:rect l="0" t="0" r="r" b="b"/>
              <a:pathLst>
                <a:path w="53" h="39">
                  <a:moveTo>
                    <a:pt x="22" y="26"/>
                  </a:moveTo>
                  <a:lnTo>
                    <a:pt x="23" y="26"/>
                  </a:lnTo>
                  <a:lnTo>
                    <a:pt x="22" y="26"/>
                  </a:lnTo>
                  <a:close/>
                  <a:moveTo>
                    <a:pt x="8" y="0"/>
                  </a:moveTo>
                  <a:lnTo>
                    <a:pt x="8" y="0"/>
                  </a:lnTo>
                  <a:lnTo>
                    <a:pt x="9" y="0"/>
                  </a:lnTo>
                  <a:lnTo>
                    <a:pt x="10" y="1"/>
                  </a:lnTo>
                  <a:lnTo>
                    <a:pt x="12" y="1"/>
                  </a:lnTo>
                  <a:lnTo>
                    <a:pt x="13" y="1"/>
                  </a:lnTo>
                  <a:lnTo>
                    <a:pt x="14" y="2"/>
                  </a:lnTo>
                  <a:lnTo>
                    <a:pt x="21" y="4"/>
                  </a:lnTo>
                  <a:lnTo>
                    <a:pt x="28" y="6"/>
                  </a:lnTo>
                  <a:lnTo>
                    <a:pt x="35" y="9"/>
                  </a:lnTo>
                  <a:lnTo>
                    <a:pt x="41" y="14"/>
                  </a:lnTo>
                  <a:lnTo>
                    <a:pt x="41" y="15"/>
                  </a:lnTo>
                  <a:lnTo>
                    <a:pt x="41" y="16"/>
                  </a:lnTo>
                  <a:lnTo>
                    <a:pt x="41" y="17"/>
                  </a:lnTo>
                  <a:lnTo>
                    <a:pt x="42" y="19"/>
                  </a:lnTo>
                  <a:lnTo>
                    <a:pt x="47" y="22"/>
                  </a:lnTo>
                  <a:lnTo>
                    <a:pt x="48" y="24"/>
                  </a:lnTo>
                  <a:lnTo>
                    <a:pt x="50" y="26"/>
                  </a:lnTo>
                  <a:lnTo>
                    <a:pt x="52" y="29"/>
                  </a:lnTo>
                  <a:lnTo>
                    <a:pt x="53" y="31"/>
                  </a:lnTo>
                  <a:lnTo>
                    <a:pt x="53" y="33"/>
                  </a:lnTo>
                  <a:lnTo>
                    <a:pt x="51" y="36"/>
                  </a:lnTo>
                  <a:lnTo>
                    <a:pt x="48" y="37"/>
                  </a:lnTo>
                  <a:lnTo>
                    <a:pt x="43" y="39"/>
                  </a:lnTo>
                  <a:lnTo>
                    <a:pt x="28" y="39"/>
                  </a:lnTo>
                  <a:lnTo>
                    <a:pt x="24" y="37"/>
                  </a:lnTo>
                  <a:lnTo>
                    <a:pt x="22" y="35"/>
                  </a:lnTo>
                  <a:lnTo>
                    <a:pt x="21" y="33"/>
                  </a:lnTo>
                  <a:lnTo>
                    <a:pt x="21" y="30"/>
                  </a:lnTo>
                  <a:lnTo>
                    <a:pt x="20" y="27"/>
                  </a:lnTo>
                  <a:lnTo>
                    <a:pt x="18" y="26"/>
                  </a:lnTo>
                  <a:lnTo>
                    <a:pt x="17" y="26"/>
                  </a:lnTo>
                  <a:lnTo>
                    <a:pt x="15" y="29"/>
                  </a:lnTo>
                  <a:lnTo>
                    <a:pt x="15" y="30"/>
                  </a:lnTo>
                  <a:lnTo>
                    <a:pt x="14" y="32"/>
                  </a:lnTo>
                  <a:lnTo>
                    <a:pt x="14" y="33"/>
                  </a:lnTo>
                  <a:lnTo>
                    <a:pt x="13" y="33"/>
                  </a:lnTo>
                  <a:lnTo>
                    <a:pt x="7" y="30"/>
                  </a:lnTo>
                  <a:lnTo>
                    <a:pt x="3" y="28"/>
                  </a:lnTo>
                  <a:lnTo>
                    <a:pt x="1" y="24"/>
                  </a:lnTo>
                  <a:lnTo>
                    <a:pt x="0" y="21"/>
                  </a:lnTo>
                  <a:lnTo>
                    <a:pt x="1" y="20"/>
                  </a:lnTo>
                  <a:lnTo>
                    <a:pt x="5" y="19"/>
                  </a:lnTo>
                  <a:lnTo>
                    <a:pt x="10" y="19"/>
                  </a:lnTo>
                  <a:lnTo>
                    <a:pt x="14" y="21"/>
                  </a:lnTo>
                  <a:lnTo>
                    <a:pt x="19" y="24"/>
                  </a:lnTo>
                  <a:lnTo>
                    <a:pt x="21" y="25"/>
                  </a:lnTo>
                  <a:lnTo>
                    <a:pt x="20" y="24"/>
                  </a:lnTo>
                  <a:lnTo>
                    <a:pt x="19" y="23"/>
                  </a:lnTo>
                  <a:lnTo>
                    <a:pt x="18" y="22"/>
                  </a:lnTo>
                  <a:lnTo>
                    <a:pt x="17" y="22"/>
                  </a:lnTo>
                  <a:lnTo>
                    <a:pt x="20" y="22"/>
                  </a:lnTo>
                  <a:lnTo>
                    <a:pt x="20" y="21"/>
                  </a:lnTo>
                  <a:lnTo>
                    <a:pt x="16" y="16"/>
                  </a:lnTo>
                  <a:lnTo>
                    <a:pt x="13" y="11"/>
                  </a:lnTo>
                  <a:lnTo>
                    <a:pt x="9" y="6"/>
                  </a:lnTo>
                  <a:lnTo>
                    <a:pt x="7" y="1"/>
                  </a:lnTo>
                  <a:lnTo>
                    <a:pt x="7" y="0"/>
                  </a:lnTo>
                  <a:lnTo>
                    <a:pt x="8"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0" name="Freeform 134"/>
            <p:cNvSpPr>
              <a:spLocks/>
            </p:cNvSpPr>
            <p:nvPr/>
          </p:nvSpPr>
          <p:spPr bwMode="auto">
            <a:xfrm>
              <a:off x="2336422" y="2900613"/>
              <a:ext cx="79647" cy="53581"/>
            </a:xfrm>
            <a:custGeom>
              <a:avLst/>
              <a:gdLst/>
              <a:ahLst/>
              <a:cxnLst>
                <a:cxn ang="0">
                  <a:pos x="16" y="0"/>
                </a:cxn>
                <a:cxn ang="0">
                  <a:pos x="17" y="0"/>
                </a:cxn>
                <a:cxn ang="0">
                  <a:pos x="20" y="2"/>
                </a:cxn>
                <a:cxn ang="0">
                  <a:pos x="25" y="4"/>
                </a:cxn>
                <a:cxn ang="0">
                  <a:pos x="28" y="6"/>
                </a:cxn>
                <a:cxn ang="0">
                  <a:pos x="31" y="7"/>
                </a:cxn>
                <a:cxn ang="0">
                  <a:pos x="32" y="8"/>
                </a:cxn>
                <a:cxn ang="0">
                  <a:pos x="38" y="15"/>
                </a:cxn>
                <a:cxn ang="0">
                  <a:pos x="44" y="21"/>
                </a:cxn>
                <a:cxn ang="0">
                  <a:pos x="46" y="23"/>
                </a:cxn>
                <a:cxn ang="0">
                  <a:pos x="50" y="24"/>
                </a:cxn>
                <a:cxn ang="0">
                  <a:pos x="53" y="25"/>
                </a:cxn>
                <a:cxn ang="0">
                  <a:pos x="55" y="27"/>
                </a:cxn>
                <a:cxn ang="0">
                  <a:pos x="55" y="29"/>
                </a:cxn>
                <a:cxn ang="0">
                  <a:pos x="53" y="30"/>
                </a:cxn>
                <a:cxn ang="0">
                  <a:pos x="51" y="30"/>
                </a:cxn>
                <a:cxn ang="0">
                  <a:pos x="47" y="29"/>
                </a:cxn>
                <a:cxn ang="0">
                  <a:pos x="43" y="28"/>
                </a:cxn>
                <a:cxn ang="0">
                  <a:pos x="39" y="26"/>
                </a:cxn>
                <a:cxn ang="0">
                  <a:pos x="37" y="24"/>
                </a:cxn>
                <a:cxn ang="0">
                  <a:pos x="34" y="23"/>
                </a:cxn>
                <a:cxn ang="0">
                  <a:pos x="34" y="21"/>
                </a:cxn>
                <a:cxn ang="0">
                  <a:pos x="35" y="20"/>
                </a:cxn>
                <a:cxn ang="0">
                  <a:pos x="35" y="19"/>
                </a:cxn>
                <a:cxn ang="0">
                  <a:pos x="34" y="19"/>
                </a:cxn>
                <a:cxn ang="0">
                  <a:pos x="31" y="23"/>
                </a:cxn>
                <a:cxn ang="0">
                  <a:pos x="29" y="28"/>
                </a:cxn>
                <a:cxn ang="0">
                  <a:pos x="26" y="32"/>
                </a:cxn>
                <a:cxn ang="0">
                  <a:pos x="23" y="35"/>
                </a:cxn>
                <a:cxn ang="0">
                  <a:pos x="19" y="37"/>
                </a:cxn>
                <a:cxn ang="0">
                  <a:pos x="17" y="37"/>
                </a:cxn>
                <a:cxn ang="0">
                  <a:pos x="16" y="35"/>
                </a:cxn>
                <a:cxn ang="0">
                  <a:pos x="15" y="32"/>
                </a:cxn>
                <a:cxn ang="0">
                  <a:pos x="14" y="29"/>
                </a:cxn>
                <a:cxn ang="0">
                  <a:pos x="13" y="28"/>
                </a:cxn>
                <a:cxn ang="0">
                  <a:pos x="10" y="28"/>
                </a:cxn>
                <a:cxn ang="0">
                  <a:pos x="5" y="31"/>
                </a:cxn>
                <a:cxn ang="0">
                  <a:pos x="2" y="32"/>
                </a:cxn>
                <a:cxn ang="0">
                  <a:pos x="0" y="31"/>
                </a:cxn>
                <a:cxn ang="0">
                  <a:pos x="0" y="30"/>
                </a:cxn>
                <a:cxn ang="0">
                  <a:pos x="4" y="26"/>
                </a:cxn>
                <a:cxn ang="0">
                  <a:pos x="6" y="24"/>
                </a:cxn>
                <a:cxn ang="0">
                  <a:pos x="8" y="22"/>
                </a:cxn>
                <a:cxn ang="0">
                  <a:pos x="8" y="21"/>
                </a:cxn>
                <a:cxn ang="0">
                  <a:pos x="8" y="20"/>
                </a:cxn>
                <a:cxn ang="0">
                  <a:pos x="6" y="19"/>
                </a:cxn>
                <a:cxn ang="0">
                  <a:pos x="5" y="18"/>
                </a:cxn>
                <a:cxn ang="0">
                  <a:pos x="4" y="16"/>
                </a:cxn>
                <a:cxn ang="0">
                  <a:pos x="4" y="15"/>
                </a:cxn>
                <a:cxn ang="0">
                  <a:pos x="8" y="11"/>
                </a:cxn>
                <a:cxn ang="0">
                  <a:pos x="12" y="8"/>
                </a:cxn>
                <a:cxn ang="0">
                  <a:pos x="15" y="5"/>
                </a:cxn>
                <a:cxn ang="0">
                  <a:pos x="16" y="4"/>
                </a:cxn>
                <a:cxn ang="0">
                  <a:pos x="16" y="2"/>
                </a:cxn>
                <a:cxn ang="0">
                  <a:pos x="16" y="1"/>
                </a:cxn>
                <a:cxn ang="0">
                  <a:pos x="16" y="0"/>
                </a:cxn>
              </a:cxnLst>
              <a:rect l="0" t="0" r="r" b="b"/>
              <a:pathLst>
                <a:path w="55" h="37">
                  <a:moveTo>
                    <a:pt x="16" y="0"/>
                  </a:moveTo>
                  <a:lnTo>
                    <a:pt x="17" y="0"/>
                  </a:lnTo>
                  <a:lnTo>
                    <a:pt x="20" y="2"/>
                  </a:lnTo>
                  <a:lnTo>
                    <a:pt x="25" y="4"/>
                  </a:lnTo>
                  <a:lnTo>
                    <a:pt x="28" y="6"/>
                  </a:lnTo>
                  <a:lnTo>
                    <a:pt x="31" y="7"/>
                  </a:lnTo>
                  <a:lnTo>
                    <a:pt x="32" y="8"/>
                  </a:lnTo>
                  <a:lnTo>
                    <a:pt x="38" y="15"/>
                  </a:lnTo>
                  <a:lnTo>
                    <a:pt x="44" y="21"/>
                  </a:lnTo>
                  <a:lnTo>
                    <a:pt x="46" y="23"/>
                  </a:lnTo>
                  <a:lnTo>
                    <a:pt x="50" y="24"/>
                  </a:lnTo>
                  <a:lnTo>
                    <a:pt x="53" y="25"/>
                  </a:lnTo>
                  <a:lnTo>
                    <a:pt x="55" y="27"/>
                  </a:lnTo>
                  <a:lnTo>
                    <a:pt x="55" y="29"/>
                  </a:lnTo>
                  <a:lnTo>
                    <a:pt x="53" y="30"/>
                  </a:lnTo>
                  <a:lnTo>
                    <a:pt x="51" y="30"/>
                  </a:lnTo>
                  <a:lnTo>
                    <a:pt x="47" y="29"/>
                  </a:lnTo>
                  <a:lnTo>
                    <a:pt x="43" y="28"/>
                  </a:lnTo>
                  <a:lnTo>
                    <a:pt x="39" y="26"/>
                  </a:lnTo>
                  <a:lnTo>
                    <a:pt x="37" y="24"/>
                  </a:lnTo>
                  <a:lnTo>
                    <a:pt x="34" y="23"/>
                  </a:lnTo>
                  <a:lnTo>
                    <a:pt x="34" y="21"/>
                  </a:lnTo>
                  <a:lnTo>
                    <a:pt x="35" y="20"/>
                  </a:lnTo>
                  <a:lnTo>
                    <a:pt x="35" y="19"/>
                  </a:lnTo>
                  <a:lnTo>
                    <a:pt x="34" y="19"/>
                  </a:lnTo>
                  <a:lnTo>
                    <a:pt x="31" y="23"/>
                  </a:lnTo>
                  <a:lnTo>
                    <a:pt x="29" y="28"/>
                  </a:lnTo>
                  <a:lnTo>
                    <a:pt x="26" y="32"/>
                  </a:lnTo>
                  <a:lnTo>
                    <a:pt x="23" y="35"/>
                  </a:lnTo>
                  <a:lnTo>
                    <a:pt x="19" y="37"/>
                  </a:lnTo>
                  <a:lnTo>
                    <a:pt x="17" y="37"/>
                  </a:lnTo>
                  <a:lnTo>
                    <a:pt x="16" y="35"/>
                  </a:lnTo>
                  <a:lnTo>
                    <a:pt x="15" y="32"/>
                  </a:lnTo>
                  <a:lnTo>
                    <a:pt x="14" y="29"/>
                  </a:lnTo>
                  <a:lnTo>
                    <a:pt x="13" y="28"/>
                  </a:lnTo>
                  <a:lnTo>
                    <a:pt x="10" y="28"/>
                  </a:lnTo>
                  <a:lnTo>
                    <a:pt x="5" y="31"/>
                  </a:lnTo>
                  <a:lnTo>
                    <a:pt x="2" y="32"/>
                  </a:lnTo>
                  <a:lnTo>
                    <a:pt x="0" y="31"/>
                  </a:lnTo>
                  <a:lnTo>
                    <a:pt x="0" y="30"/>
                  </a:lnTo>
                  <a:lnTo>
                    <a:pt x="4" y="26"/>
                  </a:lnTo>
                  <a:lnTo>
                    <a:pt x="6" y="24"/>
                  </a:lnTo>
                  <a:lnTo>
                    <a:pt x="8" y="22"/>
                  </a:lnTo>
                  <a:lnTo>
                    <a:pt x="8" y="21"/>
                  </a:lnTo>
                  <a:lnTo>
                    <a:pt x="8" y="20"/>
                  </a:lnTo>
                  <a:lnTo>
                    <a:pt x="6" y="19"/>
                  </a:lnTo>
                  <a:lnTo>
                    <a:pt x="5" y="18"/>
                  </a:lnTo>
                  <a:lnTo>
                    <a:pt x="4" y="16"/>
                  </a:lnTo>
                  <a:lnTo>
                    <a:pt x="4" y="15"/>
                  </a:lnTo>
                  <a:lnTo>
                    <a:pt x="8" y="11"/>
                  </a:lnTo>
                  <a:lnTo>
                    <a:pt x="12" y="8"/>
                  </a:lnTo>
                  <a:lnTo>
                    <a:pt x="15" y="5"/>
                  </a:lnTo>
                  <a:lnTo>
                    <a:pt x="16" y="4"/>
                  </a:lnTo>
                  <a:lnTo>
                    <a:pt x="16" y="2"/>
                  </a:lnTo>
                  <a:lnTo>
                    <a:pt x="16" y="1"/>
                  </a:lnTo>
                  <a:lnTo>
                    <a:pt x="16"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1" name="Freeform 135"/>
            <p:cNvSpPr>
              <a:spLocks/>
            </p:cNvSpPr>
            <p:nvPr/>
          </p:nvSpPr>
          <p:spPr bwMode="auto">
            <a:xfrm>
              <a:off x="2458064" y="2932471"/>
              <a:ext cx="11585" cy="2896"/>
            </a:xfrm>
            <a:custGeom>
              <a:avLst/>
              <a:gdLst/>
              <a:ahLst/>
              <a:cxnLst>
                <a:cxn ang="0">
                  <a:pos x="1" y="0"/>
                </a:cxn>
                <a:cxn ang="0">
                  <a:pos x="2" y="0"/>
                </a:cxn>
                <a:cxn ang="0">
                  <a:pos x="3" y="0"/>
                </a:cxn>
                <a:cxn ang="0">
                  <a:pos x="4" y="0"/>
                </a:cxn>
                <a:cxn ang="0">
                  <a:pos x="5" y="1"/>
                </a:cxn>
                <a:cxn ang="0">
                  <a:pos x="6" y="1"/>
                </a:cxn>
                <a:cxn ang="0">
                  <a:pos x="7" y="2"/>
                </a:cxn>
                <a:cxn ang="0">
                  <a:pos x="8" y="2"/>
                </a:cxn>
                <a:cxn ang="0">
                  <a:pos x="4" y="2"/>
                </a:cxn>
                <a:cxn ang="0">
                  <a:pos x="2" y="2"/>
                </a:cxn>
                <a:cxn ang="0">
                  <a:pos x="0" y="1"/>
                </a:cxn>
                <a:cxn ang="0">
                  <a:pos x="0" y="1"/>
                </a:cxn>
                <a:cxn ang="0">
                  <a:pos x="0" y="1"/>
                </a:cxn>
                <a:cxn ang="0">
                  <a:pos x="1" y="0"/>
                </a:cxn>
              </a:cxnLst>
              <a:rect l="0" t="0" r="r" b="b"/>
              <a:pathLst>
                <a:path w="8" h="2">
                  <a:moveTo>
                    <a:pt x="1" y="0"/>
                  </a:moveTo>
                  <a:lnTo>
                    <a:pt x="2" y="0"/>
                  </a:lnTo>
                  <a:lnTo>
                    <a:pt x="3" y="0"/>
                  </a:lnTo>
                  <a:lnTo>
                    <a:pt x="4" y="0"/>
                  </a:lnTo>
                  <a:lnTo>
                    <a:pt x="5" y="1"/>
                  </a:lnTo>
                  <a:lnTo>
                    <a:pt x="6" y="1"/>
                  </a:lnTo>
                  <a:lnTo>
                    <a:pt x="7" y="2"/>
                  </a:lnTo>
                  <a:lnTo>
                    <a:pt x="8" y="2"/>
                  </a:lnTo>
                  <a:lnTo>
                    <a:pt x="4" y="2"/>
                  </a:lnTo>
                  <a:lnTo>
                    <a:pt x="2" y="2"/>
                  </a:lnTo>
                  <a:lnTo>
                    <a:pt x="0" y="1"/>
                  </a:lnTo>
                  <a:lnTo>
                    <a:pt x="0" y="1"/>
                  </a:lnTo>
                  <a:lnTo>
                    <a:pt x="0" y="1"/>
                  </a:lnTo>
                  <a:lnTo>
                    <a:pt x="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2" name="Freeform 136"/>
            <p:cNvSpPr>
              <a:spLocks/>
            </p:cNvSpPr>
            <p:nvPr/>
          </p:nvSpPr>
          <p:spPr bwMode="auto">
            <a:xfrm>
              <a:off x="1663045" y="2996189"/>
              <a:ext cx="17377" cy="33307"/>
            </a:xfrm>
            <a:custGeom>
              <a:avLst/>
              <a:gdLst/>
              <a:ahLst/>
              <a:cxnLst>
                <a:cxn ang="0">
                  <a:pos x="8" y="0"/>
                </a:cxn>
                <a:cxn ang="0">
                  <a:pos x="9" y="0"/>
                </a:cxn>
                <a:cxn ang="0">
                  <a:pos x="11" y="1"/>
                </a:cxn>
                <a:cxn ang="0">
                  <a:pos x="12" y="1"/>
                </a:cxn>
                <a:cxn ang="0">
                  <a:pos x="7" y="12"/>
                </a:cxn>
                <a:cxn ang="0">
                  <a:pos x="1" y="22"/>
                </a:cxn>
                <a:cxn ang="0">
                  <a:pos x="0" y="23"/>
                </a:cxn>
                <a:cxn ang="0">
                  <a:pos x="0" y="21"/>
                </a:cxn>
                <a:cxn ang="0">
                  <a:pos x="1" y="20"/>
                </a:cxn>
                <a:cxn ang="0">
                  <a:pos x="1" y="19"/>
                </a:cxn>
                <a:cxn ang="0">
                  <a:pos x="2" y="17"/>
                </a:cxn>
                <a:cxn ang="0">
                  <a:pos x="2" y="15"/>
                </a:cxn>
                <a:cxn ang="0">
                  <a:pos x="4" y="11"/>
                </a:cxn>
                <a:cxn ang="0">
                  <a:pos x="5" y="6"/>
                </a:cxn>
                <a:cxn ang="0">
                  <a:pos x="7" y="1"/>
                </a:cxn>
                <a:cxn ang="0">
                  <a:pos x="8" y="0"/>
                </a:cxn>
              </a:cxnLst>
              <a:rect l="0" t="0" r="r" b="b"/>
              <a:pathLst>
                <a:path w="12" h="23">
                  <a:moveTo>
                    <a:pt x="8" y="0"/>
                  </a:moveTo>
                  <a:lnTo>
                    <a:pt x="9" y="0"/>
                  </a:lnTo>
                  <a:lnTo>
                    <a:pt x="11" y="1"/>
                  </a:lnTo>
                  <a:lnTo>
                    <a:pt x="12" y="1"/>
                  </a:lnTo>
                  <a:lnTo>
                    <a:pt x="7" y="12"/>
                  </a:lnTo>
                  <a:lnTo>
                    <a:pt x="1" y="22"/>
                  </a:lnTo>
                  <a:lnTo>
                    <a:pt x="0" y="23"/>
                  </a:lnTo>
                  <a:lnTo>
                    <a:pt x="0" y="21"/>
                  </a:lnTo>
                  <a:lnTo>
                    <a:pt x="1" y="20"/>
                  </a:lnTo>
                  <a:lnTo>
                    <a:pt x="1" y="19"/>
                  </a:lnTo>
                  <a:lnTo>
                    <a:pt x="2" y="17"/>
                  </a:lnTo>
                  <a:lnTo>
                    <a:pt x="2" y="15"/>
                  </a:lnTo>
                  <a:lnTo>
                    <a:pt x="4" y="11"/>
                  </a:lnTo>
                  <a:lnTo>
                    <a:pt x="5" y="6"/>
                  </a:lnTo>
                  <a:lnTo>
                    <a:pt x="7" y="1"/>
                  </a:lnTo>
                  <a:lnTo>
                    <a:pt x="8"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3" name="Freeform 137"/>
            <p:cNvSpPr>
              <a:spLocks/>
            </p:cNvSpPr>
            <p:nvPr/>
          </p:nvSpPr>
          <p:spPr bwMode="auto">
            <a:xfrm>
              <a:off x="3038762" y="2764489"/>
              <a:ext cx="5792" cy="2896"/>
            </a:xfrm>
            <a:custGeom>
              <a:avLst/>
              <a:gdLst/>
              <a:ahLst/>
              <a:cxnLst>
                <a:cxn ang="0">
                  <a:pos x="0" y="0"/>
                </a:cxn>
                <a:cxn ang="0">
                  <a:pos x="1" y="0"/>
                </a:cxn>
                <a:cxn ang="0">
                  <a:pos x="2" y="1"/>
                </a:cxn>
                <a:cxn ang="0">
                  <a:pos x="3" y="1"/>
                </a:cxn>
                <a:cxn ang="0">
                  <a:pos x="4" y="2"/>
                </a:cxn>
                <a:cxn ang="0">
                  <a:pos x="2" y="2"/>
                </a:cxn>
                <a:cxn ang="0">
                  <a:pos x="0" y="0"/>
                </a:cxn>
              </a:cxnLst>
              <a:rect l="0" t="0" r="r" b="b"/>
              <a:pathLst>
                <a:path w="4" h="2">
                  <a:moveTo>
                    <a:pt x="0" y="0"/>
                  </a:moveTo>
                  <a:lnTo>
                    <a:pt x="1" y="0"/>
                  </a:lnTo>
                  <a:lnTo>
                    <a:pt x="2" y="1"/>
                  </a:lnTo>
                  <a:lnTo>
                    <a:pt x="3" y="1"/>
                  </a:lnTo>
                  <a:lnTo>
                    <a:pt x="4" y="2"/>
                  </a:lnTo>
                  <a:lnTo>
                    <a:pt x="2" y="2"/>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4" name="Freeform 138"/>
            <p:cNvSpPr>
              <a:spLocks/>
            </p:cNvSpPr>
            <p:nvPr/>
          </p:nvSpPr>
          <p:spPr bwMode="auto">
            <a:xfrm>
              <a:off x="3035866" y="2761593"/>
              <a:ext cx="2896" cy="2896"/>
            </a:xfrm>
            <a:custGeom>
              <a:avLst/>
              <a:gdLst/>
              <a:ahLst/>
              <a:cxnLst>
                <a:cxn ang="0">
                  <a:pos x="0" y="0"/>
                </a:cxn>
                <a:cxn ang="0">
                  <a:pos x="1" y="1"/>
                </a:cxn>
                <a:cxn ang="0">
                  <a:pos x="2" y="2"/>
                </a:cxn>
                <a:cxn ang="0">
                  <a:pos x="2" y="2"/>
                </a:cxn>
                <a:cxn ang="0">
                  <a:pos x="0" y="0"/>
                </a:cxn>
              </a:cxnLst>
              <a:rect l="0" t="0" r="r" b="b"/>
              <a:pathLst>
                <a:path w="2" h="2">
                  <a:moveTo>
                    <a:pt x="0" y="0"/>
                  </a:moveTo>
                  <a:lnTo>
                    <a:pt x="1" y="1"/>
                  </a:lnTo>
                  <a:lnTo>
                    <a:pt x="2" y="2"/>
                  </a:lnTo>
                  <a:lnTo>
                    <a:pt x="2" y="2"/>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5" name="Freeform 139"/>
            <p:cNvSpPr>
              <a:spLocks noEditPoints="1"/>
            </p:cNvSpPr>
            <p:nvPr/>
          </p:nvSpPr>
          <p:spPr bwMode="auto">
            <a:xfrm>
              <a:off x="1668838" y="3029495"/>
              <a:ext cx="11585" cy="44892"/>
            </a:xfrm>
            <a:custGeom>
              <a:avLst/>
              <a:gdLst/>
              <a:ahLst/>
              <a:cxnLst>
                <a:cxn ang="0">
                  <a:pos x="5" y="11"/>
                </a:cxn>
                <a:cxn ang="0">
                  <a:pos x="4" y="17"/>
                </a:cxn>
                <a:cxn ang="0">
                  <a:pos x="5" y="18"/>
                </a:cxn>
                <a:cxn ang="0">
                  <a:pos x="8" y="21"/>
                </a:cxn>
                <a:cxn ang="0">
                  <a:pos x="8" y="22"/>
                </a:cxn>
                <a:cxn ang="0">
                  <a:pos x="7" y="25"/>
                </a:cxn>
                <a:cxn ang="0">
                  <a:pos x="6" y="28"/>
                </a:cxn>
                <a:cxn ang="0">
                  <a:pos x="4" y="31"/>
                </a:cxn>
                <a:cxn ang="0">
                  <a:pos x="2" y="31"/>
                </a:cxn>
                <a:cxn ang="0">
                  <a:pos x="0" y="30"/>
                </a:cxn>
                <a:cxn ang="0">
                  <a:pos x="0" y="28"/>
                </a:cxn>
                <a:cxn ang="0">
                  <a:pos x="1" y="25"/>
                </a:cxn>
                <a:cxn ang="0">
                  <a:pos x="3" y="20"/>
                </a:cxn>
                <a:cxn ang="0">
                  <a:pos x="4" y="15"/>
                </a:cxn>
                <a:cxn ang="0">
                  <a:pos x="5" y="11"/>
                </a:cxn>
                <a:cxn ang="0">
                  <a:pos x="6" y="2"/>
                </a:cxn>
                <a:cxn ang="0">
                  <a:pos x="6" y="5"/>
                </a:cxn>
                <a:cxn ang="0">
                  <a:pos x="5" y="11"/>
                </a:cxn>
                <a:cxn ang="0">
                  <a:pos x="5" y="8"/>
                </a:cxn>
                <a:cxn ang="0">
                  <a:pos x="6" y="2"/>
                </a:cxn>
                <a:cxn ang="0">
                  <a:pos x="7" y="0"/>
                </a:cxn>
                <a:cxn ang="0">
                  <a:pos x="6" y="2"/>
                </a:cxn>
                <a:cxn ang="0">
                  <a:pos x="6" y="1"/>
                </a:cxn>
                <a:cxn ang="0">
                  <a:pos x="7" y="0"/>
                </a:cxn>
              </a:cxnLst>
              <a:rect l="0" t="0" r="r" b="b"/>
              <a:pathLst>
                <a:path w="8" h="31">
                  <a:moveTo>
                    <a:pt x="5" y="11"/>
                  </a:moveTo>
                  <a:lnTo>
                    <a:pt x="4" y="17"/>
                  </a:lnTo>
                  <a:lnTo>
                    <a:pt x="5" y="18"/>
                  </a:lnTo>
                  <a:lnTo>
                    <a:pt x="8" y="21"/>
                  </a:lnTo>
                  <a:lnTo>
                    <a:pt x="8" y="22"/>
                  </a:lnTo>
                  <a:lnTo>
                    <a:pt x="7" y="25"/>
                  </a:lnTo>
                  <a:lnTo>
                    <a:pt x="6" y="28"/>
                  </a:lnTo>
                  <a:lnTo>
                    <a:pt x="4" y="31"/>
                  </a:lnTo>
                  <a:lnTo>
                    <a:pt x="2" y="31"/>
                  </a:lnTo>
                  <a:lnTo>
                    <a:pt x="0" y="30"/>
                  </a:lnTo>
                  <a:lnTo>
                    <a:pt x="0" y="28"/>
                  </a:lnTo>
                  <a:lnTo>
                    <a:pt x="1" y="25"/>
                  </a:lnTo>
                  <a:lnTo>
                    <a:pt x="3" y="20"/>
                  </a:lnTo>
                  <a:lnTo>
                    <a:pt x="4" y="15"/>
                  </a:lnTo>
                  <a:lnTo>
                    <a:pt x="5" y="11"/>
                  </a:lnTo>
                  <a:close/>
                  <a:moveTo>
                    <a:pt x="6" y="2"/>
                  </a:moveTo>
                  <a:lnTo>
                    <a:pt x="6" y="5"/>
                  </a:lnTo>
                  <a:lnTo>
                    <a:pt x="5" y="11"/>
                  </a:lnTo>
                  <a:lnTo>
                    <a:pt x="5" y="8"/>
                  </a:lnTo>
                  <a:lnTo>
                    <a:pt x="6" y="2"/>
                  </a:lnTo>
                  <a:close/>
                  <a:moveTo>
                    <a:pt x="7" y="0"/>
                  </a:moveTo>
                  <a:lnTo>
                    <a:pt x="6" y="2"/>
                  </a:lnTo>
                  <a:lnTo>
                    <a:pt x="6" y="1"/>
                  </a:lnTo>
                  <a:lnTo>
                    <a:pt x="7"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6" name="Freeform 140"/>
            <p:cNvSpPr>
              <a:spLocks/>
            </p:cNvSpPr>
            <p:nvPr/>
          </p:nvSpPr>
          <p:spPr bwMode="auto">
            <a:xfrm>
              <a:off x="3044554" y="2764489"/>
              <a:ext cx="17377" cy="13034"/>
            </a:xfrm>
            <a:custGeom>
              <a:avLst/>
              <a:gdLst/>
              <a:ahLst/>
              <a:cxnLst>
                <a:cxn ang="0">
                  <a:pos x="0" y="0"/>
                </a:cxn>
                <a:cxn ang="0">
                  <a:pos x="2" y="1"/>
                </a:cxn>
                <a:cxn ang="0">
                  <a:pos x="5" y="3"/>
                </a:cxn>
                <a:cxn ang="0">
                  <a:pos x="6" y="4"/>
                </a:cxn>
                <a:cxn ang="0">
                  <a:pos x="6" y="5"/>
                </a:cxn>
                <a:cxn ang="0">
                  <a:pos x="8" y="6"/>
                </a:cxn>
                <a:cxn ang="0">
                  <a:pos x="9" y="6"/>
                </a:cxn>
                <a:cxn ang="0">
                  <a:pos x="12" y="9"/>
                </a:cxn>
                <a:cxn ang="0">
                  <a:pos x="7" y="6"/>
                </a:cxn>
                <a:cxn ang="0">
                  <a:pos x="2" y="2"/>
                </a:cxn>
                <a:cxn ang="0">
                  <a:pos x="1" y="1"/>
                </a:cxn>
                <a:cxn ang="0">
                  <a:pos x="0" y="0"/>
                </a:cxn>
                <a:cxn ang="0">
                  <a:pos x="0" y="0"/>
                </a:cxn>
              </a:cxnLst>
              <a:rect l="0" t="0" r="r" b="b"/>
              <a:pathLst>
                <a:path w="12" h="9">
                  <a:moveTo>
                    <a:pt x="0" y="0"/>
                  </a:moveTo>
                  <a:lnTo>
                    <a:pt x="2" y="1"/>
                  </a:lnTo>
                  <a:lnTo>
                    <a:pt x="5" y="3"/>
                  </a:lnTo>
                  <a:lnTo>
                    <a:pt x="6" y="4"/>
                  </a:lnTo>
                  <a:lnTo>
                    <a:pt x="6" y="5"/>
                  </a:lnTo>
                  <a:lnTo>
                    <a:pt x="8" y="6"/>
                  </a:lnTo>
                  <a:lnTo>
                    <a:pt x="9" y="6"/>
                  </a:lnTo>
                  <a:lnTo>
                    <a:pt x="12" y="9"/>
                  </a:lnTo>
                  <a:lnTo>
                    <a:pt x="7" y="6"/>
                  </a:lnTo>
                  <a:lnTo>
                    <a:pt x="2" y="2"/>
                  </a:lnTo>
                  <a:lnTo>
                    <a:pt x="1" y="1"/>
                  </a:lnTo>
                  <a:lnTo>
                    <a:pt x="0" y="0"/>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7" name="Freeform 141"/>
            <p:cNvSpPr>
              <a:spLocks/>
            </p:cNvSpPr>
            <p:nvPr/>
          </p:nvSpPr>
          <p:spPr bwMode="auto">
            <a:xfrm>
              <a:off x="2995318" y="2726838"/>
              <a:ext cx="149157" cy="112954"/>
            </a:xfrm>
            <a:custGeom>
              <a:avLst/>
              <a:gdLst/>
              <a:ahLst/>
              <a:cxnLst>
                <a:cxn ang="0">
                  <a:pos x="10" y="0"/>
                </a:cxn>
                <a:cxn ang="0">
                  <a:pos x="11" y="1"/>
                </a:cxn>
                <a:cxn ang="0">
                  <a:pos x="25" y="12"/>
                </a:cxn>
                <a:cxn ang="0">
                  <a:pos x="30" y="18"/>
                </a:cxn>
                <a:cxn ang="0">
                  <a:pos x="34" y="21"/>
                </a:cxn>
                <a:cxn ang="0">
                  <a:pos x="33" y="20"/>
                </a:cxn>
                <a:cxn ang="0">
                  <a:pos x="33" y="18"/>
                </a:cxn>
                <a:cxn ang="0">
                  <a:pos x="32" y="16"/>
                </a:cxn>
                <a:cxn ang="0">
                  <a:pos x="32" y="16"/>
                </a:cxn>
                <a:cxn ang="0">
                  <a:pos x="42" y="21"/>
                </a:cxn>
                <a:cxn ang="0">
                  <a:pos x="57" y="29"/>
                </a:cxn>
                <a:cxn ang="0">
                  <a:pos x="73" y="39"/>
                </a:cxn>
                <a:cxn ang="0">
                  <a:pos x="86" y="50"/>
                </a:cxn>
                <a:cxn ang="0">
                  <a:pos x="91" y="55"/>
                </a:cxn>
                <a:cxn ang="0">
                  <a:pos x="96" y="66"/>
                </a:cxn>
                <a:cxn ang="0">
                  <a:pos x="103" y="78"/>
                </a:cxn>
                <a:cxn ang="0">
                  <a:pos x="101" y="75"/>
                </a:cxn>
                <a:cxn ang="0">
                  <a:pos x="94" y="67"/>
                </a:cxn>
                <a:cxn ang="0">
                  <a:pos x="88" y="59"/>
                </a:cxn>
                <a:cxn ang="0">
                  <a:pos x="84" y="57"/>
                </a:cxn>
                <a:cxn ang="0">
                  <a:pos x="89" y="62"/>
                </a:cxn>
                <a:cxn ang="0">
                  <a:pos x="89" y="65"/>
                </a:cxn>
                <a:cxn ang="0">
                  <a:pos x="81" y="57"/>
                </a:cxn>
                <a:cxn ang="0">
                  <a:pos x="77" y="54"/>
                </a:cxn>
                <a:cxn ang="0">
                  <a:pos x="75" y="55"/>
                </a:cxn>
                <a:cxn ang="0">
                  <a:pos x="69" y="47"/>
                </a:cxn>
                <a:cxn ang="0">
                  <a:pos x="66" y="43"/>
                </a:cxn>
                <a:cxn ang="0">
                  <a:pos x="64" y="41"/>
                </a:cxn>
                <a:cxn ang="0">
                  <a:pos x="59" y="37"/>
                </a:cxn>
                <a:cxn ang="0">
                  <a:pos x="50" y="29"/>
                </a:cxn>
                <a:cxn ang="0">
                  <a:pos x="46" y="28"/>
                </a:cxn>
                <a:cxn ang="0">
                  <a:pos x="46" y="31"/>
                </a:cxn>
                <a:cxn ang="0">
                  <a:pos x="50" y="34"/>
                </a:cxn>
                <a:cxn ang="0">
                  <a:pos x="51" y="37"/>
                </a:cxn>
                <a:cxn ang="0">
                  <a:pos x="44" y="32"/>
                </a:cxn>
                <a:cxn ang="0">
                  <a:pos x="38" y="26"/>
                </a:cxn>
                <a:cxn ang="0">
                  <a:pos x="30" y="23"/>
                </a:cxn>
                <a:cxn ang="0">
                  <a:pos x="27" y="20"/>
                </a:cxn>
                <a:cxn ang="0">
                  <a:pos x="28" y="21"/>
                </a:cxn>
                <a:cxn ang="0">
                  <a:pos x="29" y="23"/>
                </a:cxn>
                <a:cxn ang="0">
                  <a:pos x="30" y="24"/>
                </a:cxn>
                <a:cxn ang="0">
                  <a:pos x="14" y="12"/>
                </a:cxn>
                <a:cxn ang="0">
                  <a:pos x="6" y="7"/>
                </a:cxn>
                <a:cxn ang="0">
                  <a:pos x="1" y="3"/>
                </a:cxn>
                <a:cxn ang="0">
                  <a:pos x="5" y="3"/>
                </a:cxn>
                <a:cxn ang="0">
                  <a:pos x="10" y="5"/>
                </a:cxn>
                <a:cxn ang="0">
                  <a:pos x="12" y="7"/>
                </a:cxn>
                <a:cxn ang="0">
                  <a:pos x="13" y="9"/>
                </a:cxn>
                <a:cxn ang="0">
                  <a:pos x="15" y="10"/>
                </a:cxn>
                <a:cxn ang="0">
                  <a:pos x="14" y="6"/>
                </a:cxn>
                <a:cxn ang="0">
                  <a:pos x="10" y="0"/>
                </a:cxn>
              </a:cxnLst>
              <a:rect l="0" t="0" r="r" b="b"/>
              <a:pathLst>
                <a:path w="103" h="78">
                  <a:moveTo>
                    <a:pt x="10" y="0"/>
                  </a:moveTo>
                  <a:lnTo>
                    <a:pt x="10" y="0"/>
                  </a:lnTo>
                  <a:lnTo>
                    <a:pt x="11" y="0"/>
                  </a:lnTo>
                  <a:lnTo>
                    <a:pt x="11" y="1"/>
                  </a:lnTo>
                  <a:lnTo>
                    <a:pt x="11" y="1"/>
                  </a:lnTo>
                  <a:lnTo>
                    <a:pt x="25" y="12"/>
                  </a:lnTo>
                  <a:lnTo>
                    <a:pt x="28" y="15"/>
                  </a:lnTo>
                  <a:lnTo>
                    <a:pt x="30" y="18"/>
                  </a:lnTo>
                  <a:lnTo>
                    <a:pt x="33" y="21"/>
                  </a:lnTo>
                  <a:lnTo>
                    <a:pt x="34" y="21"/>
                  </a:lnTo>
                  <a:lnTo>
                    <a:pt x="34" y="20"/>
                  </a:lnTo>
                  <a:lnTo>
                    <a:pt x="33" y="20"/>
                  </a:lnTo>
                  <a:lnTo>
                    <a:pt x="33" y="19"/>
                  </a:lnTo>
                  <a:lnTo>
                    <a:pt x="33" y="18"/>
                  </a:lnTo>
                  <a:lnTo>
                    <a:pt x="32" y="17"/>
                  </a:lnTo>
                  <a:lnTo>
                    <a:pt x="32" y="16"/>
                  </a:lnTo>
                  <a:lnTo>
                    <a:pt x="32" y="16"/>
                  </a:lnTo>
                  <a:lnTo>
                    <a:pt x="32" y="16"/>
                  </a:lnTo>
                  <a:lnTo>
                    <a:pt x="38" y="18"/>
                  </a:lnTo>
                  <a:lnTo>
                    <a:pt x="42" y="21"/>
                  </a:lnTo>
                  <a:lnTo>
                    <a:pt x="47" y="24"/>
                  </a:lnTo>
                  <a:lnTo>
                    <a:pt x="57" y="29"/>
                  </a:lnTo>
                  <a:lnTo>
                    <a:pt x="65" y="33"/>
                  </a:lnTo>
                  <a:lnTo>
                    <a:pt x="73" y="39"/>
                  </a:lnTo>
                  <a:lnTo>
                    <a:pt x="82" y="46"/>
                  </a:lnTo>
                  <a:lnTo>
                    <a:pt x="86" y="50"/>
                  </a:lnTo>
                  <a:lnTo>
                    <a:pt x="90" y="54"/>
                  </a:lnTo>
                  <a:lnTo>
                    <a:pt x="91" y="55"/>
                  </a:lnTo>
                  <a:lnTo>
                    <a:pt x="92" y="60"/>
                  </a:lnTo>
                  <a:lnTo>
                    <a:pt x="96" y="66"/>
                  </a:lnTo>
                  <a:lnTo>
                    <a:pt x="100" y="72"/>
                  </a:lnTo>
                  <a:lnTo>
                    <a:pt x="103" y="78"/>
                  </a:lnTo>
                  <a:lnTo>
                    <a:pt x="102" y="77"/>
                  </a:lnTo>
                  <a:lnTo>
                    <a:pt x="101" y="75"/>
                  </a:lnTo>
                  <a:lnTo>
                    <a:pt x="98" y="71"/>
                  </a:lnTo>
                  <a:lnTo>
                    <a:pt x="94" y="67"/>
                  </a:lnTo>
                  <a:lnTo>
                    <a:pt x="91" y="62"/>
                  </a:lnTo>
                  <a:lnTo>
                    <a:pt x="88" y="59"/>
                  </a:lnTo>
                  <a:lnTo>
                    <a:pt x="85" y="56"/>
                  </a:lnTo>
                  <a:lnTo>
                    <a:pt x="84" y="57"/>
                  </a:lnTo>
                  <a:lnTo>
                    <a:pt x="85" y="59"/>
                  </a:lnTo>
                  <a:lnTo>
                    <a:pt x="89" y="62"/>
                  </a:lnTo>
                  <a:lnTo>
                    <a:pt x="90" y="64"/>
                  </a:lnTo>
                  <a:lnTo>
                    <a:pt x="89" y="65"/>
                  </a:lnTo>
                  <a:lnTo>
                    <a:pt x="86" y="63"/>
                  </a:lnTo>
                  <a:lnTo>
                    <a:pt x="81" y="57"/>
                  </a:lnTo>
                  <a:lnTo>
                    <a:pt x="78" y="54"/>
                  </a:lnTo>
                  <a:lnTo>
                    <a:pt x="77" y="54"/>
                  </a:lnTo>
                  <a:lnTo>
                    <a:pt x="77" y="55"/>
                  </a:lnTo>
                  <a:lnTo>
                    <a:pt x="75" y="55"/>
                  </a:lnTo>
                  <a:lnTo>
                    <a:pt x="71" y="50"/>
                  </a:lnTo>
                  <a:lnTo>
                    <a:pt x="69" y="47"/>
                  </a:lnTo>
                  <a:lnTo>
                    <a:pt x="67" y="45"/>
                  </a:lnTo>
                  <a:lnTo>
                    <a:pt x="66" y="43"/>
                  </a:lnTo>
                  <a:lnTo>
                    <a:pt x="65" y="42"/>
                  </a:lnTo>
                  <a:lnTo>
                    <a:pt x="64" y="41"/>
                  </a:lnTo>
                  <a:lnTo>
                    <a:pt x="62" y="39"/>
                  </a:lnTo>
                  <a:lnTo>
                    <a:pt x="59" y="37"/>
                  </a:lnTo>
                  <a:lnTo>
                    <a:pt x="55" y="34"/>
                  </a:lnTo>
                  <a:lnTo>
                    <a:pt x="50" y="29"/>
                  </a:lnTo>
                  <a:lnTo>
                    <a:pt x="48" y="28"/>
                  </a:lnTo>
                  <a:lnTo>
                    <a:pt x="46" y="28"/>
                  </a:lnTo>
                  <a:lnTo>
                    <a:pt x="45" y="29"/>
                  </a:lnTo>
                  <a:lnTo>
                    <a:pt x="46" y="31"/>
                  </a:lnTo>
                  <a:lnTo>
                    <a:pt x="48" y="33"/>
                  </a:lnTo>
                  <a:lnTo>
                    <a:pt x="50" y="34"/>
                  </a:lnTo>
                  <a:lnTo>
                    <a:pt x="52" y="36"/>
                  </a:lnTo>
                  <a:lnTo>
                    <a:pt x="51" y="37"/>
                  </a:lnTo>
                  <a:lnTo>
                    <a:pt x="48" y="37"/>
                  </a:lnTo>
                  <a:lnTo>
                    <a:pt x="44" y="32"/>
                  </a:lnTo>
                  <a:lnTo>
                    <a:pt x="42" y="29"/>
                  </a:lnTo>
                  <a:lnTo>
                    <a:pt x="38" y="26"/>
                  </a:lnTo>
                  <a:lnTo>
                    <a:pt x="32" y="24"/>
                  </a:lnTo>
                  <a:lnTo>
                    <a:pt x="30" y="23"/>
                  </a:lnTo>
                  <a:lnTo>
                    <a:pt x="28" y="21"/>
                  </a:lnTo>
                  <a:lnTo>
                    <a:pt x="27" y="20"/>
                  </a:lnTo>
                  <a:lnTo>
                    <a:pt x="27" y="20"/>
                  </a:lnTo>
                  <a:lnTo>
                    <a:pt x="28" y="21"/>
                  </a:lnTo>
                  <a:lnTo>
                    <a:pt x="29" y="22"/>
                  </a:lnTo>
                  <a:lnTo>
                    <a:pt x="29" y="23"/>
                  </a:lnTo>
                  <a:lnTo>
                    <a:pt x="30" y="24"/>
                  </a:lnTo>
                  <a:lnTo>
                    <a:pt x="30" y="24"/>
                  </a:lnTo>
                  <a:lnTo>
                    <a:pt x="24" y="20"/>
                  </a:lnTo>
                  <a:lnTo>
                    <a:pt x="14" y="12"/>
                  </a:lnTo>
                  <a:lnTo>
                    <a:pt x="11" y="10"/>
                  </a:lnTo>
                  <a:lnTo>
                    <a:pt x="6" y="7"/>
                  </a:lnTo>
                  <a:lnTo>
                    <a:pt x="3" y="4"/>
                  </a:lnTo>
                  <a:lnTo>
                    <a:pt x="1" y="3"/>
                  </a:lnTo>
                  <a:lnTo>
                    <a:pt x="0" y="2"/>
                  </a:lnTo>
                  <a:lnTo>
                    <a:pt x="5" y="3"/>
                  </a:lnTo>
                  <a:lnTo>
                    <a:pt x="9" y="5"/>
                  </a:lnTo>
                  <a:lnTo>
                    <a:pt x="10" y="5"/>
                  </a:lnTo>
                  <a:lnTo>
                    <a:pt x="11" y="6"/>
                  </a:lnTo>
                  <a:lnTo>
                    <a:pt x="12" y="7"/>
                  </a:lnTo>
                  <a:lnTo>
                    <a:pt x="13" y="8"/>
                  </a:lnTo>
                  <a:lnTo>
                    <a:pt x="13" y="9"/>
                  </a:lnTo>
                  <a:lnTo>
                    <a:pt x="14" y="10"/>
                  </a:lnTo>
                  <a:lnTo>
                    <a:pt x="15" y="10"/>
                  </a:lnTo>
                  <a:lnTo>
                    <a:pt x="15" y="10"/>
                  </a:lnTo>
                  <a:lnTo>
                    <a:pt x="14" y="6"/>
                  </a:lnTo>
                  <a:lnTo>
                    <a:pt x="10" y="0"/>
                  </a:lnTo>
                  <a:lnTo>
                    <a:pt x="1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8" name="Freeform 142"/>
            <p:cNvSpPr>
              <a:spLocks/>
            </p:cNvSpPr>
            <p:nvPr/>
          </p:nvSpPr>
          <p:spPr bwMode="auto">
            <a:xfrm>
              <a:off x="1641323" y="3088869"/>
              <a:ext cx="26066" cy="20274"/>
            </a:xfrm>
            <a:custGeom>
              <a:avLst/>
              <a:gdLst/>
              <a:ahLst/>
              <a:cxnLst>
                <a:cxn ang="0">
                  <a:pos x="13" y="0"/>
                </a:cxn>
                <a:cxn ang="0">
                  <a:pos x="18" y="0"/>
                </a:cxn>
                <a:cxn ang="0">
                  <a:pos x="10" y="10"/>
                </a:cxn>
                <a:cxn ang="0">
                  <a:pos x="6" y="13"/>
                </a:cxn>
                <a:cxn ang="0">
                  <a:pos x="5" y="14"/>
                </a:cxn>
                <a:cxn ang="0">
                  <a:pos x="2" y="14"/>
                </a:cxn>
                <a:cxn ang="0">
                  <a:pos x="0" y="13"/>
                </a:cxn>
                <a:cxn ang="0">
                  <a:pos x="0" y="12"/>
                </a:cxn>
                <a:cxn ang="0">
                  <a:pos x="0" y="11"/>
                </a:cxn>
                <a:cxn ang="0">
                  <a:pos x="3" y="6"/>
                </a:cxn>
                <a:cxn ang="0">
                  <a:pos x="8" y="3"/>
                </a:cxn>
                <a:cxn ang="0">
                  <a:pos x="12" y="1"/>
                </a:cxn>
                <a:cxn ang="0">
                  <a:pos x="13" y="0"/>
                </a:cxn>
              </a:cxnLst>
              <a:rect l="0" t="0" r="r" b="b"/>
              <a:pathLst>
                <a:path w="18" h="14">
                  <a:moveTo>
                    <a:pt x="13" y="0"/>
                  </a:moveTo>
                  <a:lnTo>
                    <a:pt x="18" y="0"/>
                  </a:lnTo>
                  <a:lnTo>
                    <a:pt x="10" y="10"/>
                  </a:lnTo>
                  <a:lnTo>
                    <a:pt x="6" y="13"/>
                  </a:lnTo>
                  <a:lnTo>
                    <a:pt x="5" y="14"/>
                  </a:lnTo>
                  <a:lnTo>
                    <a:pt x="2" y="14"/>
                  </a:lnTo>
                  <a:lnTo>
                    <a:pt x="0" y="13"/>
                  </a:lnTo>
                  <a:lnTo>
                    <a:pt x="0" y="12"/>
                  </a:lnTo>
                  <a:lnTo>
                    <a:pt x="0" y="11"/>
                  </a:lnTo>
                  <a:lnTo>
                    <a:pt x="3" y="6"/>
                  </a:lnTo>
                  <a:lnTo>
                    <a:pt x="8" y="3"/>
                  </a:lnTo>
                  <a:lnTo>
                    <a:pt x="12" y="1"/>
                  </a:lnTo>
                  <a:lnTo>
                    <a:pt x="13"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69" name="Freeform 143"/>
            <p:cNvSpPr>
              <a:spLocks/>
            </p:cNvSpPr>
            <p:nvPr/>
          </p:nvSpPr>
          <p:spPr bwMode="auto">
            <a:xfrm>
              <a:off x="3069172" y="2789107"/>
              <a:ext cx="70958" cy="69510"/>
            </a:xfrm>
            <a:custGeom>
              <a:avLst/>
              <a:gdLst/>
              <a:ahLst/>
              <a:cxnLst>
                <a:cxn ang="0">
                  <a:pos x="1" y="0"/>
                </a:cxn>
                <a:cxn ang="0">
                  <a:pos x="2" y="0"/>
                </a:cxn>
                <a:cxn ang="0">
                  <a:pos x="7" y="3"/>
                </a:cxn>
                <a:cxn ang="0">
                  <a:pos x="9" y="5"/>
                </a:cxn>
                <a:cxn ang="0">
                  <a:pos x="11" y="6"/>
                </a:cxn>
                <a:cxn ang="0">
                  <a:pos x="20" y="13"/>
                </a:cxn>
                <a:cxn ang="0">
                  <a:pos x="27" y="18"/>
                </a:cxn>
                <a:cxn ang="0">
                  <a:pos x="34" y="25"/>
                </a:cxn>
                <a:cxn ang="0">
                  <a:pos x="39" y="32"/>
                </a:cxn>
                <a:cxn ang="0">
                  <a:pos x="45" y="41"/>
                </a:cxn>
                <a:cxn ang="0">
                  <a:pos x="46" y="43"/>
                </a:cxn>
                <a:cxn ang="0">
                  <a:pos x="47" y="44"/>
                </a:cxn>
                <a:cxn ang="0">
                  <a:pos x="49" y="47"/>
                </a:cxn>
                <a:cxn ang="0">
                  <a:pos x="49" y="47"/>
                </a:cxn>
                <a:cxn ang="0">
                  <a:pos x="48" y="48"/>
                </a:cxn>
                <a:cxn ang="0">
                  <a:pos x="45" y="48"/>
                </a:cxn>
                <a:cxn ang="0">
                  <a:pos x="42" y="46"/>
                </a:cxn>
                <a:cxn ang="0">
                  <a:pos x="39" y="43"/>
                </a:cxn>
                <a:cxn ang="0">
                  <a:pos x="36" y="39"/>
                </a:cxn>
                <a:cxn ang="0">
                  <a:pos x="34" y="35"/>
                </a:cxn>
                <a:cxn ang="0">
                  <a:pos x="32" y="31"/>
                </a:cxn>
                <a:cxn ang="0">
                  <a:pos x="32" y="30"/>
                </a:cxn>
                <a:cxn ang="0">
                  <a:pos x="32" y="31"/>
                </a:cxn>
                <a:cxn ang="0">
                  <a:pos x="33" y="32"/>
                </a:cxn>
                <a:cxn ang="0">
                  <a:pos x="33" y="33"/>
                </a:cxn>
                <a:cxn ang="0">
                  <a:pos x="33" y="34"/>
                </a:cxn>
                <a:cxn ang="0">
                  <a:pos x="34" y="36"/>
                </a:cxn>
                <a:cxn ang="0">
                  <a:pos x="35" y="37"/>
                </a:cxn>
                <a:cxn ang="0">
                  <a:pos x="35" y="37"/>
                </a:cxn>
                <a:cxn ang="0">
                  <a:pos x="34" y="37"/>
                </a:cxn>
                <a:cxn ang="0">
                  <a:pos x="31" y="33"/>
                </a:cxn>
                <a:cxn ang="0">
                  <a:pos x="28" y="29"/>
                </a:cxn>
                <a:cxn ang="0">
                  <a:pos x="25" y="26"/>
                </a:cxn>
                <a:cxn ang="0">
                  <a:pos x="22" y="25"/>
                </a:cxn>
                <a:cxn ang="0">
                  <a:pos x="16" y="23"/>
                </a:cxn>
                <a:cxn ang="0">
                  <a:pos x="13" y="21"/>
                </a:cxn>
                <a:cxn ang="0">
                  <a:pos x="11" y="18"/>
                </a:cxn>
                <a:cxn ang="0">
                  <a:pos x="11" y="16"/>
                </a:cxn>
                <a:cxn ang="0">
                  <a:pos x="12" y="16"/>
                </a:cxn>
                <a:cxn ang="0">
                  <a:pos x="12" y="15"/>
                </a:cxn>
                <a:cxn ang="0">
                  <a:pos x="7" y="9"/>
                </a:cxn>
                <a:cxn ang="0">
                  <a:pos x="4" y="6"/>
                </a:cxn>
                <a:cxn ang="0">
                  <a:pos x="1" y="4"/>
                </a:cxn>
                <a:cxn ang="0">
                  <a:pos x="0" y="1"/>
                </a:cxn>
                <a:cxn ang="0">
                  <a:pos x="1" y="0"/>
                </a:cxn>
              </a:cxnLst>
              <a:rect l="0" t="0" r="r" b="b"/>
              <a:pathLst>
                <a:path w="49" h="48">
                  <a:moveTo>
                    <a:pt x="1" y="0"/>
                  </a:moveTo>
                  <a:lnTo>
                    <a:pt x="2" y="0"/>
                  </a:lnTo>
                  <a:lnTo>
                    <a:pt x="7" y="3"/>
                  </a:lnTo>
                  <a:lnTo>
                    <a:pt x="9" y="5"/>
                  </a:lnTo>
                  <a:lnTo>
                    <a:pt x="11" y="6"/>
                  </a:lnTo>
                  <a:lnTo>
                    <a:pt x="20" y="13"/>
                  </a:lnTo>
                  <a:lnTo>
                    <a:pt x="27" y="18"/>
                  </a:lnTo>
                  <a:lnTo>
                    <a:pt x="34" y="25"/>
                  </a:lnTo>
                  <a:lnTo>
                    <a:pt x="39" y="32"/>
                  </a:lnTo>
                  <a:lnTo>
                    <a:pt x="45" y="41"/>
                  </a:lnTo>
                  <a:lnTo>
                    <a:pt x="46" y="43"/>
                  </a:lnTo>
                  <a:lnTo>
                    <a:pt x="47" y="44"/>
                  </a:lnTo>
                  <a:lnTo>
                    <a:pt x="49" y="47"/>
                  </a:lnTo>
                  <a:lnTo>
                    <a:pt x="49" y="47"/>
                  </a:lnTo>
                  <a:lnTo>
                    <a:pt x="48" y="48"/>
                  </a:lnTo>
                  <a:lnTo>
                    <a:pt x="45" y="48"/>
                  </a:lnTo>
                  <a:lnTo>
                    <a:pt x="42" y="46"/>
                  </a:lnTo>
                  <a:lnTo>
                    <a:pt x="39" y="43"/>
                  </a:lnTo>
                  <a:lnTo>
                    <a:pt x="36" y="39"/>
                  </a:lnTo>
                  <a:lnTo>
                    <a:pt x="34" y="35"/>
                  </a:lnTo>
                  <a:lnTo>
                    <a:pt x="32" y="31"/>
                  </a:lnTo>
                  <a:lnTo>
                    <a:pt x="32" y="30"/>
                  </a:lnTo>
                  <a:lnTo>
                    <a:pt x="32" y="31"/>
                  </a:lnTo>
                  <a:lnTo>
                    <a:pt x="33" y="32"/>
                  </a:lnTo>
                  <a:lnTo>
                    <a:pt x="33" y="33"/>
                  </a:lnTo>
                  <a:lnTo>
                    <a:pt x="33" y="34"/>
                  </a:lnTo>
                  <a:lnTo>
                    <a:pt x="34" y="36"/>
                  </a:lnTo>
                  <a:lnTo>
                    <a:pt x="35" y="37"/>
                  </a:lnTo>
                  <a:lnTo>
                    <a:pt x="35" y="37"/>
                  </a:lnTo>
                  <a:lnTo>
                    <a:pt x="34" y="37"/>
                  </a:lnTo>
                  <a:lnTo>
                    <a:pt x="31" y="33"/>
                  </a:lnTo>
                  <a:lnTo>
                    <a:pt x="28" y="29"/>
                  </a:lnTo>
                  <a:lnTo>
                    <a:pt x="25" y="26"/>
                  </a:lnTo>
                  <a:lnTo>
                    <a:pt x="22" y="25"/>
                  </a:lnTo>
                  <a:lnTo>
                    <a:pt x="16" y="23"/>
                  </a:lnTo>
                  <a:lnTo>
                    <a:pt x="13" y="21"/>
                  </a:lnTo>
                  <a:lnTo>
                    <a:pt x="11" y="18"/>
                  </a:lnTo>
                  <a:lnTo>
                    <a:pt x="11" y="16"/>
                  </a:lnTo>
                  <a:lnTo>
                    <a:pt x="12" y="16"/>
                  </a:lnTo>
                  <a:lnTo>
                    <a:pt x="12" y="15"/>
                  </a:lnTo>
                  <a:lnTo>
                    <a:pt x="7" y="9"/>
                  </a:lnTo>
                  <a:lnTo>
                    <a:pt x="4" y="6"/>
                  </a:lnTo>
                  <a:lnTo>
                    <a:pt x="1" y="4"/>
                  </a:lnTo>
                  <a:lnTo>
                    <a:pt x="0" y="1"/>
                  </a:lnTo>
                  <a:lnTo>
                    <a:pt x="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0" name="Freeform 144"/>
            <p:cNvSpPr>
              <a:spLocks/>
            </p:cNvSpPr>
            <p:nvPr/>
          </p:nvSpPr>
          <p:spPr bwMode="auto">
            <a:xfrm>
              <a:off x="1668838" y="3193133"/>
              <a:ext cx="41996" cy="78199"/>
            </a:xfrm>
            <a:custGeom>
              <a:avLst/>
              <a:gdLst/>
              <a:ahLst/>
              <a:cxnLst>
                <a:cxn ang="0">
                  <a:pos x="4" y="0"/>
                </a:cxn>
                <a:cxn ang="0">
                  <a:pos x="13" y="6"/>
                </a:cxn>
                <a:cxn ang="0">
                  <a:pos x="20" y="13"/>
                </a:cxn>
                <a:cxn ang="0">
                  <a:pos x="21" y="14"/>
                </a:cxn>
                <a:cxn ang="0">
                  <a:pos x="20" y="15"/>
                </a:cxn>
                <a:cxn ang="0">
                  <a:pos x="20" y="15"/>
                </a:cxn>
                <a:cxn ang="0">
                  <a:pos x="19" y="16"/>
                </a:cxn>
                <a:cxn ang="0">
                  <a:pos x="19" y="17"/>
                </a:cxn>
                <a:cxn ang="0">
                  <a:pos x="23" y="27"/>
                </a:cxn>
                <a:cxn ang="0">
                  <a:pos x="27" y="37"/>
                </a:cxn>
                <a:cxn ang="0">
                  <a:pos x="28" y="40"/>
                </a:cxn>
                <a:cxn ang="0">
                  <a:pos x="29" y="43"/>
                </a:cxn>
                <a:cxn ang="0">
                  <a:pos x="29" y="50"/>
                </a:cxn>
                <a:cxn ang="0">
                  <a:pos x="28" y="53"/>
                </a:cxn>
                <a:cxn ang="0">
                  <a:pos x="25" y="54"/>
                </a:cxn>
                <a:cxn ang="0">
                  <a:pos x="22" y="54"/>
                </a:cxn>
                <a:cxn ang="0">
                  <a:pos x="17" y="51"/>
                </a:cxn>
                <a:cxn ang="0">
                  <a:pos x="13" y="47"/>
                </a:cxn>
                <a:cxn ang="0">
                  <a:pos x="10" y="42"/>
                </a:cxn>
                <a:cxn ang="0">
                  <a:pos x="10" y="41"/>
                </a:cxn>
                <a:cxn ang="0">
                  <a:pos x="11" y="40"/>
                </a:cxn>
                <a:cxn ang="0">
                  <a:pos x="12" y="40"/>
                </a:cxn>
                <a:cxn ang="0">
                  <a:pos x="14" y="39"/>
                </a:cxn>
                <a:cxn ang="0">
                  <a:pos x="15" y="38"/>
                </a:cxn>
                <a:cxn ang="0">
                  <a:pos x="16" y="38"/>
                </a:cxn>
                <a:cxn ang="0">
                  <a:pos x="17" y="37"/>
                </a:cxn>
                <a:cxn ang="0">
                  <a:pos x="18" y="36"/>
                </a:cxn>
                <a:cxn ang="0">
                  <a:pos x="18" y="36"/>
                </a:cxn>
                <a:cxn ang="0">
                  <a:pos x="18" y="35"/>
                </a:cxn>
                <a:cxn ang="0">
                  <a:pos x="16" y="34"/>
                </a:cxn>
                <a:cxn ang="0">
                  <a:pos x="15" y="35"/>
                </a:cxn>
                <a:cxn ang="0">
                  <a:pos x="12" y="37"/>
                </a:cxn>
                <a:cxn ang="0">
                  <a:pos x="10" y="38"/>
                </a:cxn>
                <a:cxn ang="0">
                  <a:pos x="8" y="38"/>
                </a:cxn>
                <a:cxn ang="0">
                  <a:pos x="7" y="36"/>
                </a:cxn>
                <a:cxn ang="0">
                  <a:pos x="8" y="34"/>
                </a:cxn>
                <a:cxn ang="0">
                  <a:pos x="9" y="31"/>
                </a:cxn>
                <a:cxn ang="0">
                  <a:pos x="9" y="29"/>
                </a:cxn>
                <a:cxn ang="0">
                  <a:pos x="8" y="28"/>
                </a:cxn>
                <a:cxn ang="0">
                  <a:pos x="7" y="27"/>
                </a:cxn>
                <a:cxn ang="0">
                  <a:pos x="6" y="27"/>
                </a:cxn>
                <a:cxn ang="0">
                  <a:pos x="4" y="27"/>
                </a:cxn>
                <a:cxn ang="0">
                  <a:pos x="3" y="27"/>
                </a:cxn>
                <a:cxn ang="0">
                  <a:pos x="2" y="26"/>
                </a:cxn>
                <a:cxn ang="0">
                  <a:pos x="1" y="25"/>
                </a:cxn>
                <a:cxn ang="0">
                  <a:pos x="0" y="22"/>
                </a:cxn>
                <a:cxn ang="0">
                  <a:pos x="0" y="17"/>
                </a:cxn>
                <a:cxn ang="0">
                  <a:pos x="0" y="12"/>
                </a:cxn>
                <a:cxn ang="0">
                  <a:pos x="1" y="8"/>
                </a:cxn>
                <a:cxn ang="0">
                  <a:pos x="2" y="3"/>
                </a:cxn>
                <a:cxn ang="0">
                  <a:pos x="3" y="1"/>
                </a:cxn>
                <a:cxn ang="0">
                  <a:pos x="4" y="0"/>
                </a:cxn>
              </a:cxnLst>
              <a:rect l="0" t="0" r="r" b="b"/>
              <a:pathLst>
                <a:path w="29" h="54">
                  <a:moveTo>
                    <a:pt x="4" y="0"/>
                  </a:moveTo>
                  <a:lnTo>
                    <a:pt x="13" y="6"/>
                  </a:lnTo>
                  <a:lnTo>
                    <a:pt x="20" y="13"/>
                  </a:lnTo>
                  <a:lnTo>
                    <a:pt x="21" y="14"/>
                  </a:lnTo>
                  <a:lnTo>
                    <a:pt x="20" y="15"/>
                  </a:lnTo>
                  <a:lnTo>
                    <a:pt x="20" y="15"/>
                  </a:lnTo>
                  <a:lnTo>
                    <a:pt x="19" y="16"/>
                  </a:lnTo>
                  <a:lnTo>
                    <a:pt x="19" y="17"/>
                  </a:lnTo>
                  <a:lnTo>
                    <a:pt x="23" y="27"/>
                  </a:lnTo>
                  <a:lnTo>
                    <a:pt x="27" y="37"/>
                  </a:lnTo>
                  <a:lnTo>
                    <a:pt x="28" y="40"/>
                  </a:lnTo>
                  <a:lnTo>
                    <a:pt x="29" y="43"/>
                  </a:lnTo>
                  <a:lnTo>
                    <a:pt x="29" y="50"/>
                  </a:lnTo>
                  <a:lnTo>
                    <a:pt x="28" y="53"/>
                  </a:lnTo>
                  <a:lnTo>
                    <a:pt x="25" y="54"/>
                  </a:lnTo>
                  <a:lnTo>
                    <a:pt x="22" y="54"/>
                  </a:lnTo>
                  <a:lnTo>
                    <a:pt x="17" y="51"/>
                  </a:lnTo>
                  <a:lnTo>
                    <a:pt x="13" y="47"/>
                  </a:lnTo>
                  <a:lnTo>
                    <a:pt x="10" y="42"/>
                  </a:lnTo>
                  <a:lnTo>
                    <a:pt x="10" y="41"/>
                  </a:lnTo>
                  <a:lnTo>
                    <a:pt x="11" y="40"/>
                  </a:lnTo>
                  <a:lnTo>
                    <a:pt x="12" y="40"/>
                  </a:lnTo>
                  <a:lnTo>
                    <a:pt x="14" y="39"/>
                  </a:lnTo>
                  <a:lnTo>
                    <a:pt x="15" y="38"/>
                  </a:lnTo>
                  <a:lnTo>
                    <a:pt x="16" y="38"/>
                  </a:lnTo>
                  <a:lnTo>
                    <a:pt x="17" y="37"/>
                  </a:lnTo>
                  <a:lnTo>
                    <a:pt x="18" y="36"/>
                  </a:lnTo>
                  <a:lnTo>
                    <a:pt x="18" y="36"/>
                  </a:lnTo>
                  <a:lnTo>
                    <a:pt x="18" y="35"/>
                  </a:lnTo>
                  <a:lnTo>
                    <a:pt x="16" y="34"/>
                  </a:lnTo>
                  <a:lnTo>
                    <a:pt x="15" y="35"/>
                  </a:lnTo>
                  <a:lnTo>
                    <a:pt x="12" y="37"/>
                  </a:lnTo>
                  <a:lnTo>
                    <a:pt x="10" y="38"/>
                  </a:lnTo>
                  <a:lnTo>
                    <a:pt x="8" y="38"/>
                  </a:lnTo>
                  <a:lnTo>
                    <a:pt x="7" y="36"/>
                  </a:lnTo>
                  <a:lnTo>
                    <a:pt x="8" y="34"/>
                  </a:lnTo>
                  <a:lnTo>
                    <a:pt x="9" y="31"/>
                  </a:lnTo>
                  <a:lnTo>
                    <a:pt x="9" y="29"/>
                  </a:lnTo>
                  <a:lnTo>
                    <a:pt x="8" y="28"/>
                  </a:lnTo>
                  <a:lnTo>
                    <a:pt x="7" y="27"/>
                  </a:lnTo>
                  <a:lnTo>
                    <a:pt x="6" y="27"/>
                  </a:lnTo>
                  <a:lnTo>
                    <a:pt x="4" y="27"/>
                  </a:lnTo>
                  <a:lnTo>
                    <a:pt x="3" y="27"/>
                  </a:lnTo>
                  <a:lnTo>
                    <a:pt x="2" y="26"/>
                  </a:lnTo>
                  <a:lnTo>
                    <a:pt x="1" y="25"/>
                  </a:lnTo>
                  <a:lnTo>
                    <a:pt x="0" y="22"/>
                  </a:lnTo>
                  <a:lnTo>
                    <a:pt x="0" y="17"/>
                  </a:lnTo>
                  <a:lnTo>
                    <a:pt x="0" y="12"/>
                  </a:lnTo>
                  <a:lnTo>
                    <a:pt x="1" y="8"/>
                  </a:lnTo>
                  <a:lnTo>
                    <a:pt x="2" y="3"/>
                  </a:lnTo>
                  <a:lnTo>
                    <a:pt x="3" y="1"/>
                  </a:lnTo>
                  <a:lnTo>
                    <a:pt x="4"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1" name="Freeform 145"/>
            <p:cNvSpPr>
              <a:spLocks/>
            </p:cNvSpPr>
            <p:nvPr/>
          </p:nvSpPr>
          <p:spPr bwMode="auto">
            <a:xfrm>
              <a:off x="2792581" y="3229336"/>
              <a:ext cx="36204" cy="14481"/>
            </a:xfrm>
            <a:custGeom>
              <a:avLst/>
              <a:gdLst/>
              <a:ahLst/>
              <a:cxnLst>
                <a:cxn ang="0">
                  <a:pos x="0" y="0"/>
                </a:cxn>
                <a:cxn ang="0">
                  <a:pos x="9" y="2"/>
                </a:cxn>
                <a:cxn ang="0">
                  <a:pos x="16" y="4"/>
                </a:cxn>
                <a:cxn ang="0">
                  <a:pos x="24" y="8"/>
                </a:cxn>
                <a:cxn ang="0">
                  <a:pos x="25" y="9"/>
                </a:cxn>
                <a:cxn ang="0">
                  <a:pos x="24" y="9"/>
                </a:cxn>
                <a:cxn ang="0">
                  <a:pos x="24" y="9"/>
                </a:cxn>
                <a:cxn ang="0">
                  <a:pos x="23" y="10"/>
                </a:cxn>
                <a:cxn ang="0">
                  <a:pos x="19" y="10"/>
                </a:cxn>
                <a:cxn ang="0">
                  <a:pos x="16" y="8"/>
                </a:cxn>
                <a:cxn ang="0">
                  <a:pos x="8" y="4"/>
                </a:cxn>
                <a:cxn ang="0">
                  <a:pos x="4" y="2"/>
                </a:cxn>
                <a:cxn ang="0">
                  <a:pos x="1" y="0"/>
                </a:cxn>
                <a:cxn ang="0">
                  <a:pos x="0" y="0"/>
                </a:cxn>
              </a:cxnLst>
              <a:rect l="0" t="0" r="r" b="b"/>
              <a:pathLst>
                <a:path w="25" h="10">
                  <a:moveTo>
                    <a:pt x="0" y="0"/>
                  </a:moveTo>
                  <a:lnTo>
                    <a:pt x="9" y="2"/>
                  </a:lnTo>
                  <a:lnTo>
                    <a:pt x="16" y="4"/>
                  </a:lnTo>
                  <a:lnTo>
                    <a:pt x="24" y="8"/>
                  </a:lnTo>
                  <a:lnTo>
                    <a:pt x="25" y="9"/>
                  </a:lnTo>
                  <a:lnTo>
                    <a:pt x="24" y="9"/>
                  </a:lnTo>
                  <a:lnTo>
                    <a:pt x="24" y="9"/>
                  </a:lnTo>
                  <a:lnTo>
                    <a:pt x="23" y="10"/>
                  </a:lnTo>
                  <a:lnTo>
                    <a:pt x="19" y="10"/>
                  </a:lnTo>
                  <a:lnTo>
                    <a:pt x="16" y="8"/>
                  </a:lnTo>
                  <a:lnTo>
                    <a:pt x="8" y="4"/>
                  </a:lnTo>
                  <a:lnTo>
                    <a:pt x="4" y="2"/>
                  </a:lnTo>
                  <a:lnTo>
                    <a:pt x="1" y="0"/>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2" name="Freeform 146"/>
            <p:cNvSpPr>
              <a:spLocks/>
            </p:cNvSpPr>
            <p:nvPr/>
          </p:nvSpPr>
          <p:spPr bwMode="auto">
            <a:xfrm>
              <a:off x="2962011" y="3197477"/>
              <a:ext cx="18826" cy="59373"/>
            </a:xfrm>
            <a:custGeom>
              <a:avLst/>
              <a:gdLst/>
              <a:ahLst/>
              <a:cxnLst>
                <a:cxn ang="0">
                  <a:pos x="2" y="0"/>
                </a:cxn>
                <a:cxn ang="0">
                  <a:pos x="2" y="2"/>
                </a:cxn>
                <a:cxn ang="0">
                  <a:pos x="5" y="9"/>
                </a:cxn>
                <a:cxn ang="0">
                  <a:pos x="7" y="16"/>
                </a:cxn>
                <a:cxn ang="0">
                  <a:pos x="10" y="25"/>
                </a:cxn>
                <a:cxn ang="0">
                  <a:pos x="13" y="38"/>
                </a:cxn>
                <a:cxn ang="0">
                  <a:pos x="13" y="39"/>
                </a:cxn>
                <a:cxn ang="0">
                  <a:pos x="12" y="39"/>
                </a:cxn>
                <a:cxn ang="0">
                  <a:pos x="9" y="41"/>
                </a:cxn>
                <a:cxn ang="0">
                  <a:pos x="8" y="40"/>
                </a:cxn>
                <a:cxn ang="0">
                  <a:pos x="5" y="37"/>
                </a:cxn>
                <a:cxn ang="0">
                  <a:pos x="4" y="33"/>
                </a:cxn>
                <a:cxn ang="0">
                  <a:pos x="4" y="30"/>
                </a:cxn>
                <a:cxn ang="0">
                  <a:pos x="2" y="26"/>
                </a:cxn>
                <a:cxn ang="0">
                  <a:pos x="0" y="24"/>
                </a:cxn>
                <a:cxn ang="0">
                  <a:pos x="1" y="22"/>
                </a:cxn>
                <a:cxn ang="0">
                  <a:pos x="1" y="3"/>
                </a:cxn>
                <a:cxn ang="0">
                  <a:pos x="1" y="1"/>
                </a:cxn>
                <a:cxn ang="0">
                  <a:pos x="2" y="0"/>
                </a:cxn>
              </a:cxnLst>
              <a:rect l="0" t="0" r="r" b="b"/>
              <a:pathLst>
                <a:path w="13" h="41">
                  <a:moveTo>
                    <a:pt x="2" y="0"/>
                  </a:moveTo>
                  <a:lnTo>
                    <a:pt x="2" y="2"/>
                  </a:lnTo>
                  <a:lnTo>
                    <a:pt x="5" y="9"/>
                  </a:lnTo>
                  <a:lnTo>
                    <a:pt x="7" y="16"/>
                  </a:lnTo>
                  <a:lnTo>
                    <a:pt x="10" y="25"/>
                  </a:lnTo>
                  <a:lnTo>
                    <a:pt x="13" y="38"/>
                  </a:lnTo>
                  <a:lnTo>
                    <a:pt x="13" y="39"/>
                  </a:lnTo>
                  <a:lnTo>
                    <a:pt x="12" y="39"/>
                  </a:lnTo>
                  <a:lnTo>
                    <a:pt x="9" y="41"/>
                  </a:lnTo>
                  <a:lnTo>
                    <a:pt x="8" y="40"/>
                  </a:lnTo>
                  <a:lnTo>
                    <a:pt x="5" y="37"/>
                  </a:lnTo>
                  <a:lnTo>
                    <a:pt x="4" y="33"/>
                  </a:lnTo>
                  <a:lnTo>
                    <a:pt x="4" y="30"/>
                  </a:lnTo>
                  <a:lnTo>
                    <a:pt x="2" y="26"/>
                  </a:lnTo>
                  <a:lnTo>
                    <a:pt x="0" y="24"/>
                  </a:lnTo>
                  <a:lnTo>
                    <a:pt x="1" y="22"/>
                  </a:lnTo>
                  <a:lnTo>
                    <a:pt x="1" y="3"/>
                  </a:lnTo>
                  <a:lnTo>
                    <a:pt x="1" y="1"/>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3" name="Freeform 147"/>
            <p:cNvSpPr>
              <a:spLocks/>
            </p:cNvSpPr>
            <p:nvPr/>
          </p:nvSpPr>
          <p:spPr bwMode="auto">
            <a:xfrm>
              <a:off x="2869331" y="3145345"/>
              <a:ext cx="86887" cy="120195"/>
            </a:xfrm>
            <a:custGeom>
              <a:avLst/>
              <a:gdLst/>
              <a:ahLst/>
              <a:cxnLst>
                <a:cxn ang="0">
                  <a:pos x="10" y="7"/>
                </a:cxn>
                <a:cxn ang="0">
                  <a:pos x="12" y="16"/>
                </a:cxn>
                <a:cxn ang="0">
                  <a:pos x="20" y="24"/>
                </a:cxn>
                <a:cxn ang="0">
                  <a:pos x="25" y="29"/>
                </a:cxn>
                <a:cxn ang="0">
                  <a:pos x="23" y="33"/>
                </a:cxn>
                <a:cxn ang="0">
                  <a:pos x="22" y="38"/>
                </a:cxn>
                <a:cxn ang="0">
                  <a:pos x="22" y="42"/>
                </a:cxn>
                <a:cxn ang="0">
                  <a:pos x="28" y="43"/>
                </a:cxn>
                <a:cxn ang="0">
                  <a:pos x="34" y="42"/>
                </a:cxn>
                <a:cxn ang="0">
                  <a:pos x="35" y="36"/>
                </a:cxn>
                <a:cxn ang="0">
                  <a:pos x="37" y="30"/>
                </a:cxn>
                <a:cxn ang="0">
                  <a:pos x="41" y="27"/>
                </a:cxn>
                <a:cxn ang="0">
                  <a:pos x="48" y="31"/>
                </a:cxn>
                <a:cxn ang="0">
                  <a:pos x="48" y="36"/>
                </a:cxn>
                <a:cxn ang="0">
                  <a:pos x="47" y="43"/>
                </a:cxn>
                <a:cxn ang="0">
                  <a:pos x="48" y="43"/>
                </a:cxn>
                <a:cxn ang="0">
                  <a:pos x="53" y="41"/>
                </a:cxn>
                <a:cxn ang="0">
                  <a:pos x="53" y="44"/>
                </a:cxn>
                <a:cxn ang="0">
                  <a:pos x="50" y="48"/>
                </a:cxn>
                <a:cxn ang="0">
                  <a:pos x="51" y="49"/>
                </a:cxn>
                <a:cxn ang="0">
                  <a:pos x="55" y="45"/>
                </a:cxn>
                <a:cxn ang="0">
                  <a:pos x="60" y="41"/>
                </a:cxn>
                <a:cxn ang="0">
                  <a:pos x="59" y="44"/>
                </a:cxn>
                <a:cxn ang="0">
                  <a:pos x="55" y="48"/>
                </a:cxn>
                <a:cxn ang="0">
                  <a:pos x="55" y="52"/>
                </a:cxn>
                <a:cxn ang="0">
                  <a:pos x="56" y="56"/>
                </a:cxn>
                <a:cxn ang="0">
                  <a:pos x="56" y="58"/>
                </a:cxn>
                <a:cxn ang="0">
                  <a:pos x="54" y="58"/>
                </a:cxn>
                <a:cxn ang="0">
                  <a:pos x="56" y="61"/>
                </a:cxn>
                <a:cxn ang="0">
                  <a:pos x="58" y="66"/>
                </a:cxn>
                <a:cxn ang="0">
                  <a:pos x="51" y="76"/>
                </a:cxn>
                <a:cxn ang="0">
                  <a:pos x="47" y="79"/>
                </a:cxn>
                <a:cxn ang="0">
                  <a:pos x="49" y="75"/>
                </a:cxn>
                <a:cxn ang="0">
                  <a:pos x="54" y="67"/>
                </a:cxn>
                <a:cxn ang="0">
                  <a:pos x="51" y="61"/>
                </a:cxn>
                <a:cxn ang="0">
                  <a:pos x="44" y="61"/>
                </a:cxn>
                <a:cxn ang="0">
                  <a:pos x="39" y="65"/>
                </a:cxn>
                <a:cxn ang="0">
                  <a:pos x="37" y="72"/>
                </a:cxn>
                <a:cxn ang="0">
                  <a:pos x="31" y="75"/>
                </a:cxn>
                <a:cxn ang="0">
                  <a:pos x="18" y="76"/>
                </a:cxn>
                <a:cxn ang="0">
                  <a:pos x="13" y="81"/>
                </a:cxn>
                <a:cxn ang="0">
                  <a:pos x="7" y="82"/>
                </a:cxn>
                <a:cxn ang="0">
                  <a:pos x="6" y="79"/>
                </a:cxn>
                <a:cxn ang="0">
                  <a:pos x="10" y="70"/>
                </a:cxn>
                <a:cxn ang="0">
                  <a:pos x="12" y="63"/>
                </a:cxn>
                <a:cxn ang="0">
                  <a:pos x="8" y="63"/>
                </a:cxn>
                <a:cxn ang="0">
                  <a:pos x="4" y="66"/>
                </a:cxn>
                <a:cxn ang="0">
                  <a:pos x="1" y="65"/>
                </a:cxn>
                <a:cxn ang="0">
                  <a:pos x="3" y="62"/>
                </a:cxn>
                <a:cxn ang="0">
                  <a:pos x="4" y="60"/>
                </a:cxn>
                <a:cxn ang="0">
                  <a:pos x="1" y="26"/>
                </a:cxn>
                <a:cxn ang="0">
                  <a:pos x="0" y="7"/>
                </a:cxn>
                <a:cxn ang="0">
                  <a:pos x="4" y="2"/>
                </a:cxn>
                <a:cxn ang="0">
                  <a:pos x="6" y="0"/>
                </a:cxn>
              </a:cxnLst>
              <a:rect l="0" t="0" r="r" b="b"/>
              <a:pathLst>
                <a:path w="60" h="83">
                  <a:moveTo>
                    <a:pt x="6" y="0"/>
                  </a:moveTo>
                  <a:lnTo>
                    <a:pt x="10" y="7"/>
                  </a:lnTo>
                  <a:lnTo>
                    <a:pt x="12" y="12"/>
                  </a:lnTo>
                  <a:lnTo>
                    <a:pt x="12" y="16"/>
                  </a:lnTo>
                  <a:lnTo>
                    <a:pt x="16" y="20"/>
                  </a:lnTo>
                  <a:lnTo>
                    <a:pt x="20" y="24"/>
                  </a:lnTo>
                  <a:lnTo>
                    <a:pt x="24" y="27"/>
                  </a:lnTo>
                  <a:lnTo>
                    <a:pt x="25" y="29"/>
                  </a:lnTo>
                  <a:lnTo>
                    <a:pt x="24" y="31"/>
                  </a:lnTo>
                  <a:lnTo>
                    <a:pt x="23" y="33"/>
                  </a:lnTo>
                  <a:lnTo>
                    <a:pt x="22" y="35"/>
                  </a:lnTo>
                  <a:lnTo>
                    <a:pt x="22" y="38"/>
                  </a:lnTo>
                  <a:lnTo>
                    <a:pt x="21" y="40"/>
                  </a:lnTo>
                  <a:lnTo>
                    <a:pt x="22" y="42"/>
                  </a:lnTo>
                  <a:lnTo>
                    <a:pt x="25" y="43"/>
                  </a:lnTo>
                  <a:lnTo>
                    <a:pt x="28" y="43"/>
                  </a:lnTo>
                  <a:lnTo>
                    <a:pt x="34" y="43"/>
                  </a:lnTo>
                  <a:lnTo>
                    <a:pt x="34" y="42"/>
                  </a:lnTo>
                  <a:lnTo>
                    <a:pt x="34" y="40"/>
                  </a:lnTo>
                  <a:lnTo>
                    <a:pt x="35" y="36"/>
                  </a:lnTo>
                  <a:lnTo>
                    <a:pt x="36" y="33"/>
                  </a:lnTo>
                  <a:lnTo>
                    <a:pt x="37" y="30"/>
                  </a:lnTo>
                  <a:lnTo>
                    <a:pt x="39" y="28"/>
                  </a:lnTo>
                  <a:lnTo>
                    <a:pt x="41" y="27"/>
                  </a:lnTo>
                  <a:lnTo>
                    <a:pt x="44" y="27"/>
                  </a:lnTo>
                  <a:lnTo>
                    <a:pt x="48" y="31"/>
                  </a:lnTo>
                  <a:lnTo>
                    <a:pt x="48" y="33"/>
                  </a:lnTo>
                  <a:lnTo>
                    <a:pt x="48" y="36"/>
                  </a:lnTo>
                  <a:lnTo>
                    <a:pt x="47" y="40"/>
                  </a:lnTo>
                  <a:lnTo>
                    <a:pt x="47" y="43"/>
                  </a:lnTo>
                  <a:lnTo>
                    <a:pt x="47" y="43"/>
                  </a:lnTo>
                  <a:lnTo>
                    <a:pt x="48" y="43"/>
                  </a:lnTo>
                  <a:lnTo>
                    <a:pt x="52" y="41"/>
                  </a:lnTo>
                  <a:lnTo>
                    <a:pt x="53" y="41"/>
                  </a:lnTo>
                  <a:lnTo>
                    <a:pt x="53" y="42"/>
                  </a:lnTo>
                  <a:lnTo>
                    <a:pt x="53" y="44"/>
                  </a:lnTo>
                  <a:lnTo>
                    <a:pt x="51" y="46"/>
                  </a:lnTo>
                  <a:lnTo>
                    <a:pt x="50" y="48"/>
                  </a:lnTo>
                  <a:lnTo>
                    <a:pt x="50" y="49"/>
                  </a:lnTo>
                  <a:lnTo>
                    <a:pt x="51" y="49"/>
                  </a:lnTo>
                  <a:lnTo>
                    <a:pt x="53" y="48"/>
                  </a:lnTo>
                  <a:lnTo>
                    <a:pt x="55" y="45"/>
                  </a:lnTo>
                  <a:lnTo>
                    <a:pt x="58" y="41"/>
                  </a:lnTo>
                  <a:lnTo>
                    <a:pt x="60" y="41"/>
                  </a:lnTo>
                  <a:lnTo>
                    <a:pt x="60" y="42"/>
                  </a:lnTo>
                  <a:lnTo>
                    <a:pt x="59" y="44"/>
                  </a:lnTo>
                  <a:lnTo>
                    <a:pt x="57" y="46"/>
                  </a:lnTo>
                  <a:lnTo>
                    <a:pt x="55" y="48"/>
                  </a:lnTo>
                  <a:lnTo>
                    <a:pt x="55" y="50"/>
                  </a:lnTo>
                  <a:lnTo>
                    <a:pt x="55" y="52"/>
                  </a:lnTo>
                  <a:lnTo>
                    <a:pt x="55" y="54"/>
                  </a:lnTo>
                  <a:lnTo>
                    <a:pt x="56" y="56"/>
                  </a:lnTo>
                  <a:lnTo>
                    <a:pt x="57" y="58"/>
                  </a:lnTo>
                  <a:lnTo>
                    <a:pt x="56" y="58"/>
                  </a:lnTo>
                  <a:lnTo>
                    <a:pt x="55" y="57"/>
                  </a:lnTo>
                  <a:lnTo>
                    <a:pt x="54" y="58"/>
                  </a:lnTo>
                  <a:lnTo>
                    <a:pt x="55" y="59"/>
                  </a:lnTo>
                  <a:lnTo>
                    <a:pt x="56" y="61"/>
                  </a:lnTo>
                  <a:lnTo>
                    <a:pt x="58" y="63"/>
                  </a:lnTo>
                  <a:lnTo>
                    <a:pt x="58" y="66"/>
                  </a:lnTo>
                  <a:lnTo>
                    <a:pt x="55" y="71"/>
                  </a:lnTo>
                  <a:lnTo>
                    <a:pt x="51" y="76"/>
                  </a:lnTo>
                  <a:lnTo>
                    <a:pt x="47" y="81"/>
                  </a:lnTo>
                  <a:lnTo>
                    <a:pt x="47" y="79"/>
                  </a:lnTo>
                  <a:lnTo>
                    <a:pt x="48" y="79"/>
                  </a:lnTo>
                  <a:lnTo>
                    <a:pt x="49" y="75"/>
                  </a:lnTo>
                  <a:lnTo>
                    <a:pt x="52" y="71"/>
                  </a:lnTo>
                  <a:lnTo>
                    <a:pt x="54" y="67"/>
                  </a:lnTo>
                  <a:lnTo>
                    <a:pt x="53" y="63"/>
                  </a:lnTo>
                  <a:lnTo>
                    <a:pt x="51" y="61"/>
                  </a:lnTo>
                  <a:lnTo>
                    <a:pt x="47" y="61"/>
                  </a:lnTo>
                  <a:lnTo>
                    <a:pt x="44" y="61"/>
                  </a:lnTo>
                  <a:lnTo>
                    <a:pt x="41" y="63"/>
                  </a:lnTo>
                  <a:lnTo>
                    <a:pt x="39" y="65"/>
                  </a:lnTo>
                  <a:lnTo>
                    <a:pt x="38" y="68"/>
                  </a:lnTo>
                  <a:lnTo>
                    <a:pt x="37" y="72"/>
                  </a:lnTo>
                  <a:lnTo>
                    <a:pt x="35" y="74"/>
                  </a:lnTo>
                  <a:lnTo>
                    <a:pt x="31" y="75"/>
                  </a:lnTo>
                  <a:lnTo>
                    <a:pt x="22" y="75"/>
                  </a:lnTo>
                  <a:lnTo>
                    <a:pt x="18" y="76"/>
                  </a:lnTo>
                  <a:lnTo>
                    <a:pt x="15" y="78"/>
                  </a:lnTo>
                  <a:lnTo>
                    <a:pt x="13" y="81"/>
                  </a:lnTo>
                  <a:lnTo>
                    <a:pt x="9" y="83"/>
                  </a:lnTo>
                  <a:lnTo>
                    <a:pt x="7" y="82"/>
                  </a:lnTo>
                  <a:lnTo>
                    <a:pt x="6" y="80"/>
                  </a:lnTo>
                  <a:lnTo>
                    <a:pt x="6" y="79"/>
                  </a:lnTo>
                  <a:lnTo>
                    <a:pt x="7" y="74"/>
                  </a:lnTo>
                  <a:lnTo>
                    <a:pt x="10" y="70"/>
                  </a:lnTo>
                  <a:lnTo>
                    <a:pt x="12" y="67"/>
                  </a:lnTo>
                  <a:lnTo>
                    <a:pt x="12" y="63"/>
                  </a:lnTo>
                  <a:lnTo>
                    <a:pt x="11" y="62"/>
                  </a:lnTo>
                  <a:lnTo>
                    <a:pt x="8" y="63"/>
                  </a:lnTo>
                  <a:lnTo>
                    <a:pt x="6" y="64"/>
                  </a:lnTo>
                  <a:lnTo>
                    <a:pt x="4" y="66"/>
                  </a:lnTo>
                  <a:lnTo>
                    <a:pt x="2" y="66"/>
                  </a:lnTo>
                  <a:lnTo>
                    <a:pt x="1" y="65"/>
                  </a:lnTo>
                  <a:lnTo>
                    <a:pt x="2" y="64"/>
                  </a:lnTo>
                  <a:lnTo>
                    <a:pt x="3" y="62"/>
                  </a:lnTo>
                  <a:lnTo>
                    <a:pt x="4" y="61"/>
                  </a:lnTo>
                  <a:lnTo>
                    <a:pt x="4" y="60"/>
                  </a:lnTo>
                  <a:lnTo>
                    <a:pt x="3" y="43"/>
                  </a:lnTo>
                  <a:lnTo>
                    <a:pt x="1" y="26"/>
                  </a:lnTo>
                  <a:lnTo>
                    <a:pt x="0" y="9"/>
                  </a:lnTo>
                  <a:lnTo>
                    <a:pt x="0" y="7"/>
                  </a:lnTo>
                  <a:lnTo>
                    <a:pt x="2" y="4"/>
                  </a:lnTo>
                  <a:lnTo>
                    <a:pt x="4" y="2"/>
                  </a:lnTo>
                  <a:lnTo>
                    <a:pt x="6" y="1"/>
                  </a:lnTo>
                  <a:lnTo>
                    <a:pt x="6"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4" name="Freeform 148"/>
            <p:cNvSpPr>
              <a:spLocks/>
            </p:cNvSpPr>
            <p:nvPr/>
          </p:nvSpPr>
          <p:spPr bwMode="auto">
            <a:xfrm>
              <a:off x="2951875" y="3229336"/>
              <a:ext cx="10137" cy="4345"/>
            </a:xfrm>
            <a:custGeom>
              <a:avLst/>
              <a:gdLst/>
              <a:ahLst/>
              <a:cxnLst>
                <a:cxn ang="0">
                  <a:pos x="0" y="0"/>
                </a:cxn>
                <a:cxn ang="0">
                  <a:pos x="3" y="0"/>
                </a:cxn>
                <a:cxn ang="0">
                  <a:pos x="5" y="1"/>
                </a:cxn>
                <a:cxn ang="0">
                  <a:pos x="6" y="1"/>
                </a:cxn>
                <a:cxn ang="0">
                  <a:pos x="7" y="2"/>
                </a:cxn>
                <a:cxn ang="0">
                  <a:pos x="7" y="3"/>
                </a:cxn>
                <a:cxn ang="0">
                  <a:pos x="7" y="3"/>
                </a:cxn>
                <a:cxn ang="0">
                  <a:pos x="5" y="3"/>
                </a:cxn>
                <a:cxn ang="0">
                  <a:pos x="3" y="3"/>
                </a:cxn>
                <a:cxn ang="0">
                  <a:pos x="0" y="0"/>
                </a:cxn>
              </a:cxnLst>
              <a:rect l="0" t="0" r="r" b="b"/>
              <a:pathLst>
                <a:path w="7" h="3">
                  <a:moveTo>
                    <a:pt x="0" y="0"/>
                  </a:moveTo>
                  <a:lnTo>
                    <a:pt x="3" y="0"/>
                  </a:lnTo>
                  <a:lnTo>
                    <a:pt x="5" y="1"/>
                  </a:lnTo>
                  <a:lnTo>
                    <a:pt x="6" y="1"/>
                  </a:lnTo>
                  <a:lnTo>
                    <a:pt x="7" y="2"/>
                  </a:lnTo>
                  <a:lnTo>
                    <a:pt x="7" y="3"/>
                  </a:lnTo>
                  <a:lnTo>
                    <a:pt x="7" y="3"/>
                  </a:lnTo>
                  <a:lnTo>
                    <a:pt x="5" y="3"/>
                  </a:lnTo>
                  <a:lnTo>
                    <a:pt x="3" y="3"/>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5" name="Freeform 149"/>
            <p:cNvSpPr>
              <a:spLocks/>
            </p:cNvSpPr>
            <p:nvPr/>
          </p:nvSpPr>
          <p:spPr bwMode="auto">
            <a:xfrm>
              <a:off x="2691212" y="3508824"/>
              <a:ext cx="39100" cy="23170"/>
            </a:xfrm>
            <a:custGeom>
              <a:avLst/>
              <a:gdLst/>
              <a:ahLst/>
              <a:cxnLst>
                <a:cxn ang="0">
                  <a:pos x="27" y="0"/>
                </a:cxn>
                <a:cxn ang="0">
                  <a:pos x="7" y="14"/>
                </a:cxn>
                <a:cxn ang="0">
                  <a:pos x="5" y="15"/>
                </a:cxn>
                <a:cxn ang="0">
                  <a:pos x="3" y="15"/>
                </a:cxn>
                <a:cxn ang="0">
                  <a:pos x="2" y="16"/>
                </a:cxn>
                <a:cxn ang="0">
                  <a:pos x="1" y="16"/>
                </a:cxn>
                <a:cxn ang="0">
                  <a:pos x="0" y="16"/>
                </a:cxn>
                <a:cxn ang="0">
                  <a:pos x="0" y="16"/>
                </a:cxn>
                <a:cxn ang="0">
                  <a:pos x="9" y="9"/>
                </a:cxn>
                <a:cxn ang="0">
                  <a:pos x="17" y="3"/>
                </a:cxn>
                <a:cxn ang="0">
                  <a:pos x="24" y="1"/>
                </a:cxn>
                <a:cxn ang="0">
                  <a:pos x="26" y="1"/>
                </a:cxn>
                <a:cxn ang="0">
                  <a:pos x="27" y="0"/>
                </a:cxn>
              </a:cxnLst>
              <a:rect l="0" t="0" r="r" b="b"/>
              <a:pathLst>
                <a:path w="27" h="16">
                  <a:moveTo>
                    <a:pt x="27" y="0"/>
                  </a:moveTo>
                  <a:lnTo>
                    <a:pt x="7" y="14"/>
                  </a:lnTo>
                  <a:lnTo>
                    <a:pt x="5" y="15"/>
                  </a:lnTo>
                  <a:lnTo>
                    <a:pt x="3" y="15"/>
                  </a:lnTo>
                  <a:lnTo>
                    <a:pt x="2" y="16"/>
                  </a:lnTo>
                  <a:lnTo>
                    <a:pt x="1" y="16"/>
                  </a:lnTo>
                  <a:lnTo>
                    <a:pt x="0" y="16"/>
                  </a:lnTo>
                  <a:lnTo>
                    <a:pt x="0" y="16"/>
                  </a:lnTo>
                  <a:lnTo>
                    <a:pt x="9" y="9"/>
                  </a:lnTo>
                  <a:lnTo>
                    <a:pt x="17" y="3"/>
                  </a:lnTo>
                  <a:lnTo>
                    <a:pt x="24" y="1"/>
                  </a:lnTo>
                  <a:lnTo>
                    <a:pt x="26" y="1"/>
                  </a:lnTo>
                  <a:lnTo>
                    <a:pt x="27"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6" name="Freeform 150"/>
            <p:cNvSpPr>
              <a:spLocks/>
            </p:cNvSpPr>
            <p:nvPr/>
          </p:nvSpPr>
          <p:spPr bwMode="auto">
            <a:xfrm>
              <a:off x="1755725" y="3853477"/>
              <a:ext cx="7241" cy="14481"/>
            </a:xfrm>
            <a:custGeom>
              <a:avLst/>
              <a:gdLst/>
              <a:ahLst/>
              <a:cxnLst>
                <a:cxn ang="0">
                  <a:pos x="0" y="0"/>
                </a:cxn>
                <a:cxn ang="0">
                  <a:pos x="4" y="6"/>
                </a:cxn>
                <a:cxn ang="0">
                  <a:pos x="5" y="10"/>
                </a:cxn>
                <a:cxn ang="0">
                  <a:pos x="5" y="10"/>
                </a:cxn>
                <a:cxn ang="0">
                  <a:pos x="4" y="10"/>
                </a:cxn>
                <a:cxn ang="0">
                  <a:pos x="3" y="10"/>
                </a:cxn>
                <a:cxn ang="0">
                  <a:pos x="2" y="9"/>
                </a:cxn>
                <a:cxn ang="0">
                  <a:pos x="2" y="8"/>
                </a:cxn>
                <a:cxn ang="0">
                  <a:pos x="1" y="8"/>
                </a:cxn>
                <a:cxn ang="0">
                  <a:pos x="1" y="7"/>
                </a:cxn>
                <a:cxn ang="0">
                  <a:pos x="1" y="5"/>
                </a:cxn>
                <a:cxn ang="0">
                  <a:pos x="0" y="4"/>
                </a:cxn>
                <a:cxn ang="0">
                  <a:pos x="0" y="2"/>
                </a:cxn>
                <a:cxn ang="0">
                  <a:pos x="0" y="1"/>
                </a:cxn>
                <a:cxn ang="0">
                  <a:pos x="0" y="0"/>
                </a:cxn>
              </a:cxnLst>
              <a:rect l="0" t="0" r="r" b="b"/>
              <a:pathLst>
                <a:path w="5" h="10">
                  <a:moveTo>
                    <a:pt x="0" y="0"/>
                  </a:moveTo>
                  <a:lnTo>
                    <a:pt x="4" y="6"/>
                  </a:lnTo>
                  <a:lnTo>
                    <a:pt x="5" y="10"/>
                  </a:lnTo>
                  <a:lnTo>
                    <a:pt x="5" y="10"/>
                  </a:lnTo>
                  <a:lnTo>
                    <a:pt x="4" y="10"/>
                  </a:lnTo>
                  <a:lnTo>
                    <a:pt x="3" y="10"/>
                  </a:lnTo>
                  <a:lnTo>
                    <a:pt x="2" y="9"/>
                  </a:lnTo>
                  <a:lnTo>
                    <a:pt x="2" y="8"/>
                  </a:lnTo>
                  <a:lnTo>
                    <a:pt x="1" y="8"/>
                  </a:lnTo>
                  <a:lnTo>
                    <a:pt x="1" y="7"/>
                  </a:lnTo>
                  <a:lnTo>
                    <a:pt x="1" y="5"/>
                  </a:lnTo>
                  <a:lnTo>
                    <a:pt x="0" y="4"/>
                  </a:lnTo>
                  <a:lnTo>
                    <a:pt x="0" y="2"/>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7" name="Freeform 151"/>
            <p:cNvSpPr>
              <a:spLocks/>
            </p:cNvSpPr>
            <p:nvPr/>
          </p:nvSpPr>
          <p:spPr bwMode="auto">
            <a:xfrm>
              <a:off x="2685420" y="3951950"/>
              <a:ext cx="10137" cy="21722"/>
            </a:xfrm>
            <a:custGeom>
              <a:avLst/>
              <a:gdLst/>
              <a:ahLst/>
              <a:cxnLst>
                <a:cxn ang="0">
                  <a:pos x="2" y="0"/>
                </a:cxn>
                <a:cxn ang="0">
                  <a:pos x="4" y="1"/>
                </a:cxn>
                <a:cxn ang="0">
                  <a:pos x="6" y="3"/>
                </a:cxn>
                <a:cxn ang="0">
                  <a:pos x="7" y="6"/>
                </a:cxn>
                <a:cxn ang="0">
                  <a:pos x="6" y="10"/>
                </a:cxn>
                <a:cxn ang="0">
                  <a:pos x="4" y="15"/>
                </a:cxn>
                <a:cxn ang="0">
                  <a:pos x="4" y="15"/>
                </a:cxn>
                <a:cxn ang="0">
                  <a:pos x="3" y="15"/>
                </a:cxn>
                <a:cxn ang="0">
                  <a:pos x="2" y="15"/>
                </a:cxn>
                <a:cxn ang="0">
                  <a:pos x="1" y="14"/>
                </a:cxn>
                <a:cxn ang="0">
                  <a:pos x="0" y="13"/>
                </a:cxn>
                <a:cxn ang="0">
                  <a:pos x="1" y="10"/>
                </a:cxn>
                <a:cxn ang="0">
                  <a:pos x="3" y="7"/>
                </a:cxn>
                <a:cxn ang="0">
                  <a:pos x="4" y="5"/>
                </a:cxn>
                <a:cxn ang="0">
                  <a:pos x="3" y="2"/>
                </a:cxn>
                <a:cxn ang="0">
                  <a:pos x="2" y="0"/>
                </a:cxn>
              </a:cxnLst>
              <a:rect l="0" t="0" r="r" b="b"/>
              <a:pathLst>
                <a:path w="7" h="15">
                  <a:moveTo>
                    <a:pt x="2" y="0"/>
                  </a:moveTo>
                  <a:lnTo>
                    <a:pt x="4" y="1"/>
                  </a:lnTo>
                  <a:lnTo>
                    <a:pt x="6" y="3"/>
                  </a:lnTo>
                  <a:lnTo>
                    <a:pt x="7" y="6"/>
                  </a:lnTo>
                  <a:lnTo>
                    <a:pt x="6" y="10"/>
                  </a:lnTo>
                  <a:lnTo>
                    <a:pt x="4" y="15"/>
                  </a:lnTo>
                  <a:lnTo>
                    <a:pt x="4" y="15"/>
                  </a:lnTo>
                  <a:lnTo>
                    <a:pt x="3" y="15"/>
                  </a:lnTo>
                  <a:lnTo>
                    <a:pt x="2" y="15"/>
                  </a:lnTo>
                  <a:lnTo>
                    <a:pt x="1" y="14"/>
                  </a:lnTo>
                  <a:lnTo>
                    <a:pt x="0" y="13"/>
                  </a:lnTo>
                  <a:lnTo>
                    <a:pt x="1" y="10"/>
                  </a:lnTo>
                  <a:lnTo>
                    <a:pt x="3" y="7"/>
                  </a:lnTo>
                  <a:lnTo>
                    <a:pt x="4" y="5"/>
                  </a:lnTo>
                  <a:lnTo>
                    <a:pt x="3" y="2"/>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8" name="Freeform 152"/>
            <p:cNvSpPr>
              <a:spLocks/>
            </p:cNvSpPr>
            <p:nvPr/>
          </p:nvSpPr>
          <p:spPr bwMode="auto">
            <a:xfrm>
              <a:off x="2669490" y="3947605"/>
              <a:ext cx="18826" cy="4345"/>
            </a:xfrm>
            <a:custGeom>
              <a:avLst/>
              <a:gdLst/>
              <a:ahLst/>
              <a:cxnLst>
                <a:cxn ang="0">
                  <a:pos x="0" y="0"/>
                </a:cxn>
                <a:cxn ang="0">
                  <a:pos x="1" y="0"/>
                </a:cxn>
                <a:cxn ang="0">
                  <a:pos x="5" y="1"/>
                </a:cxn>
                <a:cxn ang="0">
                  <a:pos x="9" y="2"/>
                </a:cxn>
                <a:cxn ang="0">
                  <a:pos x="13" y="3"/>
                </a:cxn>
                <a:cxn ang="0">
                  <a:pos x="7" y="2"/>
                </a:cxn>
                <a:cxn ang="0">
                  <a:pos x="0" y="0"/>
                </a:cxn>
              </a:cxnLst>
              <a:rect l="0" t="0" r="r" b="b"/>
              <a:pathLst>
                <a:path w="13" h="3">
                  <a:moveTo>
                    <a:pt x="0" y="0"/>
                  </a:moveTo>
                  <a:lnTo>
                    <a:pt x="1" y="0"/>
                  </a:lnTo>
                  <a:lnTo>
                    <a:pt x="5" y="1"/>
                  </a:lnTo>
                  <a:lnTo>
                    <a:pt x="9" y="2"/>
                  </a:lnTo>
                  <a:lnTo>
                    <a:pt x="13" y="3"/>
                  </a:lnTo>
                  <a:lnTo>
                    <a:pt x="7" y="2"/>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9" name="Freeform 153"/>
            <p:cNvSpPr>
              <a:spLocks/>
            </p:cNvSpPr>
            <p:nvPr/>
          </p:nvSpPr>
          <p:spPr bwMode="auto">
            <a:xfrm>
              <a:off x="2500060" y="4067800"/>
              <a:ext cx="267903" cy="76751"/>
            </a:xfrm>
            <a:custGeom>
              <a:avLst/>
              <a:gdLst/>
              <a:ahLst/>
              <a:cxnLst>
                <a:cxn ang="0">
                  <a:pos x="68" y="1"/>
                </a:cxn>
                <a:cxn ang="0">
                  <a:pos x="67" y="3"/>
                </a:cxn>
                <a:cxn ang="0">
                  <a:pos x="76" y="3"/>
                </a:cxn>
                <a:cxn ang="0">
                  <a:pos x="88" y="5"/>
                </a:cxn>
                <a:cxn ang="0">
                  <a:pos x="101" y="10"/>
                </a:cxn>
                <a:cxn ang="0">
                  <a:pos x="109" y="9"/>
                </a:cxn>
                <a:cxn ang="0">
                  <a:pos x="123" y="10"/>
                </a:cxn>
                <a:cxn ang="0">
                  <a:pos x="137" y="17"/>
                </a:cxn>
                <a:cxn ang="0">
                  <a:pos x="146" y="23"/>
                </a:cxn>
                <a:cxn ang="0">
                  <a:pos x="149" y="22"/>
                </a:cxn>
                <a:cxn ang="0">
                  <a:pos x="152" y="22"/>
                </a:cxn>
                <a:cxn ang="0">
                  <a:pos x="162" y="27"/>
                </a:cxn>
                <a:cxn ang="0">
                  <a:pos x="170" y="29"/>
                </a:cxn>
                <a:cxn ang="0">
                  <a:pos x="176" y="28"/>
                </a:cxn>
                <a:cxn ang="0">
                  <a:pos x="181" y="27"/>
                </a:cxn>
                <a:cxn ang="0">
                  <a:pos x="185" y="29"/>
                </a:cxn>
                <a:cxn ang="0">
                  <a:pos x="185" y="38"/>
                </a:cxn>
                <a:cxn ang="0">
                  <a:pos x="180" y="42"/>
                </a:cxn>
                <a:cxn ang="0">
                  <a:pos x="166" y="44"/>
                </a:cxn>
                <a:cxn ang="0">
                  <a:pos x="141" y="52"/>
                </a:cxn>
                <a:cxn ang="0">
                  <a:pos x="133" y="53"/>
                </a:cxn>
                <a:cxn ang="0">
                  <a:pos x="140" y="45"/>
                </a:cxn>
                <a:cxn ang="0">
                  <a:pos x="144" y="40"/>
                </a:cxn>
                <a:cxn ang="0">
                  <a:pos x="142" y="37"/>
                </a:cxn>
                <a:cxn ang="0">
                  <a:pos x="130" y="35"/>
                </a:cxn>
                <a:cxn ang="0">
                  <a:pos x="118" y="33"/>
                </a:cxn>
                <a:cxn ang="0">
                  <a:pos x="115" y="29"/>
                </a:cxn>
                <a:cxn ang="0">
                  <a:pos x="113" y="23"/>
                </a:cxn>
                <a:cxn ang="0">
                  <a:pos x="111" y="24"/>
                </a:cxn>
                <a:cxn ang="0">
                  <a:pos x="96" y="21"/>
                </a:cxn>
                <a:cxn ang="0">
                  <a:pos x="74" y="17"/>
                </a:cxn>
                <a:cxn ang="0">
                  <a:pos x="59" y="19"/>
                </a:cxn>
                <a:cxn ang="0">
                  <a:pos x="43" y="22"/>
                </a:cxn>
                <a:cxn ang="0">
                  <a:pos x="31" y="25"/>
                </a:cxn>
                <a:cxn ang="0">
                  <a:pos x="23" y="26"/>
                </a:cxn>
                <a:cxn ang="0">
                  <a:pos x="12" y="33"/>
                </a:cxn>
                <a:cxn ang="0">
                  <a:pos x="6" y="36"/>
                </a:cxn>
                <a:cxn ang="0">
                  <a:pos x="1" y="35"/>
                </a:cxn>
                <a:cxn ang="0">
                  <a:pos x="6" y="27"/>
                </a:cxn>
                <a:cxn ang="0">
                  <a:pos x="18" y="15"/>
                </a:cxn>
                <a:cxn ang="0">
                  <a:pos x="35" y="8"/>
                </a:cxn>
                <a:cxn ang="0">
                  <a:pos x="54" y="2"/>
                </a:cxn>
                <a:cxn ang="0">
                  <a:pos x="68" y="0"/>
                </a:cxn>
              </a:cxnLst>
              <a:rect l="0" t="0" r="r" b="b"/>
              <a:pathLst>
                <a:path w="185" h="53">
                  <a:moveTo>
                    <a:pt x="68" y="0"/>
                  </a:moveTo>
                  <a:lnTo>
                    <a:pt x="68" y="1"/>
                  </a:lnTo>
                  <a:lnTo>
                    <a:pt x="67" y="2"/>
                  </a:lnTo>
                  <a:lnTo>
                    <a:pt x="67" y="3"/>
                  </a:lnTo>
                  <a:lnTo>
                    <a:pt x="72" y="3"/>
                  </a:lnTo>
                  <a:lnTo>
                    <a:pt x="76" y="3"/>
                  </a:lnTo>
                  <a:lnTo>
                    <a:pt x="81" y="3"/>
                  </a:lnTo>
                  <a:lnTo>
                    <a:pt x="88" y="5"/>
                  </a:lnTo>
                  <a:lnTo>
                    <a:pt x="95" y="8"/>
                  </a:lnTo>
                  <a:lnTo>
                    <a:pt x="101" y="10"/>
                  </a:lnTo>
                  <a:lnTo>
                    <a:pt x="105" y="10"/>
                  </a:lnTo>
                  <a:lnTo>
                    <a:pt x="109" y="9"/>
                  </a:lnTo>
                  <a:lnTo>
                    <a:pt x="112" y="8"/>
                  </a:lnTo>
                  <a:lnTo>
                    <a:pt x="123" y="10"/>
                  </a:lnTo>
                  <a:lnTo>
                    <a:pt x="132" y="14"/>
                  </a:lnTo>
                  <a:lnTo>
                    <a:pt x="137" y="17"/>
                  </a:lnTo>
                  <a:lnTo>
                    <a:pt x="141" y="20"/>
                  </a:lnTo>
                  <a:lnTo>
                    <a:pt x="146" y="23"/>
                  </a:lnTo>
                  <a:lnTo>
                    <a:pt x="148" y="23"/>
                  </a:lnTo>
                  <a:lnTo>
                    <a:pt x="149" y="22"/>
                  </a:lnTo>
                  <a:lnTo>
                    <a:pt x="151" y="22"/>
                  </a:lnTo>
                  <a:lnTo>
                    <a:pt x="152" y="22"/>
                  </a:lnTo>
                  <a:lnTo>
                    <a:pt x="157" y="24"/>
                  </a:lnTo>
                  <a:lnTo>
                    <a:pt x="162" y="27"/>
                  </a:lnTo>
                  <a:lnTo>
                    <a:pt x="167" y="29"/>
                  </a:lnTo>
                  <a:lnTo>
                    <a:pt x="170" y="29"/>
                  </a:lnTo>
                  <a:lnTo>
                    <a:pt x="173" y="29"/>
                  </a:lnTo>
                  <a:lnTo>
                    <a:pt x="176" y="28"/>
                  </a:lnTo>
                  <a:lnTo>
                    <a:pt x="178" y="27"/>
                  </a:lnTo>
                  <a:lnTo>
                    <a:pt x="181" y="27"/>
                  </a:lnTo>
                  <a:lnTo>
                    <a:pt x="183" y="27"/>
                  </a:lnTo>
                  <a:lnTo>
                    <a:pt x="185" y="29"/>
                  </a:lnTo>
                  <a:lnTo>
                    <a:pt x="185" y="32"/>
                  </a:lnTo>
                  <a:lnTo>
                    <a:pt x="185" y="38"/>
                  </a:lnTo>
                  <a:lnTo>
                    <a:pt x="184" y="40"/>
                  </a:lnTo>
                  <a:lnTo>
                    <a:pt x="180" y="42"/>
                  </a:lnTo>
                  <a:lnTo>
                    <a:pt x="175" y="43"/>
                  </a:lnTo>
                  <a:lnTo>
                    <a:pt x="166" y="44"/>
                  </a:lnTo>
                  <a:lnTo>
                    <a:pt x="161" y="44"/>
                  </a:lnTo>
                  <a:lnTo>
                    <a:pt x="141" y="52"/>
                  </a:lnTo>
                  <a:lnTo>
                    <a:pt x="134" y="53"/>
                  </a:lnTo>
                  <a:lnTo>
                    <a:pt x="133" y="53"/>
                  </a:lnTo>
                  <a:lnTo>
                    <a:pt x="133" y="52"/>
                  </a:lnTo>
                  <a:lnTo>
                    <a:pt x="140" y="45"/>
                  </a:lnTo>
                  <a:lnTo>
                    <a:pt x="142" y="42"/>
                  </a:lnTo>
                  <a:lnTo>
                    <a:pt x="144" y="40"/>
                  </a:lnTo>
                  <a:lnTo>
                    <a:pt x="144" y="38"/>
                  </a:lnTo>
                  <a:lnTo>
                    <a:pt x="142" y="37"/>
                  </a:lnTo>
                  <a:lnTo>
                    <a:pt x="135" y="36"/>
                  </a:lnTo>
                  <a:lnTo>
                    <a:pt x="130" y="35"/>
                  </a:lnTo>
                  <a:lnTo>
                    <a:pt x="124" y="35"/>
                  </a:lnTo>
                  <a:lnTo>
                    <a:pt x="118" y="33"/>
                  </a:lnTo>
                  <a:lnTo>
                    <a:pt x="116" y="31"/>
                  </a:lnTo>
                  <a:lnTo>
                    <a:pt x="115" y="29"/>
                  </a:lnTo>
                  <a:lnTo>
                    <a:pt x="114" y="25"/>
                  </a:lnTo>
                  <a:lnTo>
                    <a:pt x="113" y="23"/>
                  </a:lnTo>
                  <a:lnTo>
                    <a:pt x="112" y="23"/>
                  </a:lnTo>
                  <a:lnTo>
                    <a:pt x="111" y="24"/>
                  </a:lnTo>
                  <a:lnTo>
                    <a:pt x="110" y="24"/>
                  </a:lnTo>
                  <a:lnTo>
                    <a:pt x="96" y="21"/>
                  </a:lnTo>
                  <a:lnTo>
                    <a:pt x="81" y="18"/>
                  </a:lnTo>
                  <a:lnTo>
                    <a:pt x="74" y="17"/>
                  </a:lnTo>
                  <a:lnTo>
                    <a:pt x="67" y="18"/>
                  </a:lnTo>
                  <a:lnTo>
                    <a:pt x="59" y="19"/>
                  </a:lnTo>
                  <a:lnTo>
                    <a:pt x="51" y="20"/>
                  </a:lnTo>
                  <a:lnTo>
                    <a:pt x="43" y="22"/>
                  </a:lnTo>
                  <a:lnTo>
                    <a:pt x="36" y="23"/>
                  </a:lnTo>
                  <a:lnTo>
                    <a:pt x="31" y="25"/>
                  </a:lnTo>
                  <a:lnTo>
                    <a:pt x="28" y="25"/>
                  </a:lnTo>
                  <a:lnTo>
                    <a:pt x="23" y="26"/>
                  </a:lnTo>
                  <a:lnTo>
                    <a:pt x="18" y="27"/>
                  </a:lnTo>
                  <a:lnTo>
                    <a:pt x="12" y="33"/>
                  </a:lnTo>
                  <a:lnTo>
                    <a:pt x="9" y="36"/>
                  </a:lnTo>
                  <a:lnTo>
                    <a:pt x="6" y="36"/>
                  </a:lnTo>
                  <a:lnTo>
                    <a:pt x="3" y="35"/>
                  </a:lnTo>
                  <a:lnTo>
                    <a:pt x="1" y="35"/>
                  </a:lnTo>
                  <a:lnTo>
                    <a:pt x="0" y="34"/>
                  </a:lnTo>
                  <a:lnTo>
                    <a:pt x="6" y="27"/>
                  </a:lnTo>
                  <a:lnTo>
                    <a:pt x="12" y="19"/>
                  </a:lnTo>
                  <a:lnTo>
                    <a:pt x="18" y="15"/>
                  </a:lnTo>
                  <a:lnTo>
                    <a:pt x="26" y="11"/>
                  </a:lnTo>
                  <a:lnTo>
                    <a:pt x="35" y="8"/>
                  </a:lnTo>
                  <a:lnTo>
                    <a:pt x="45" y="4"/>
                  </a:lnTo>
                  <a:lnTo>
                    <a:pt x="54" y="2"/>
                  </a:lnTo>
                  <a:lnTo>
                    <a:pt x="62" y="1"/>
                  </a:lnTo>
                  <a:lnTo>
                    <a:pt x="68"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0" name="Freeform 154"/>
            <p:cNvSpPr>
              <a:spLocks/>
            </p:cNvSpPr>
            <p:nvPr/>
          </p:nvSpPr>
          <p:spPr bwMode="auto">
            <a:xfrm>
              <a:off x="2888157" y="2610988"/>
              <a:ext cx="5792" cy="2896"/>
            </a:xfrm>
            <a:custGeom>
              <a:avLst/>
              <a:gdLst/>
              <a:ahLst/>
              <a:cxnLst>
                <a:cxn ang="0">
                  <a:pos x="0" y="0"/>
                </a:cxn>
                <a:cxn ang="0">
                  <a:pos x="2" y="1"/>
                </a:cxn>
                <a:cxn ang="0">
                  <a:pos x="4" y="2"/>
                </a:cxn>
                <a:cxn ang="0">
                  <a:pos x="1" y="1"/>
                </a:cxn>
                <a:cxn ang="0">
                  <a:pos x="1" y="0"/>
                </a:cxn>
                <a:cxn ang="0">
                  <a:pos x="0" y="0"/>
                </a:cxn>
                <a:cxn ang="0">
                  <a:pos x="0" y="0"/>
                </a:cxn>
              </a:cxnLst>
              <a:rect l="0" t="0" r="r" b="b"/>
              <a:pathLst>
                <a:path w="4" h="2">
                  <a:moveTo>
                    <a:pt x="0" y="0"/>
                  </a:moveTo>
                  <a:lnTo>
                    <a:pt x="2" y="1"/>
                  </a:lnTo>
                  <a:lnTo>
                    <a:pt x="4" y="2"/>
                  </a:lnTo>
                  <a:lnTo>
                    <a:pt x="1" y="1"/>
                  </a:lnTo>
                  <a:lnTo>
                    <a:pt x="1" y="0"/>
                  </a:lnTo>
                  <a:lnTo>
                    <a:pt x="0" y="0"/>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1" name="Freeform 155"/>
            <p:cNvSpPr>
              <a:spLocks noEditPoints="1"/>
            </p:cNvSpPr>
            <p:nvPr/>
          </p:nvSpPr>
          <p:spPr bwMode="auto">
            <a:xfrm>
              <a:off x="2893950" y="2613884"/>
              <a:ext cx="28962" cy="17377"/>
            </a:xfrm>
            <a:custGeom>
              <a:avLst/>
              <a:gdLst/>
              <a:ahLst/>
              <a:cxnLst>
                <a:cxn ang="0">
                  <a:pos x="2" y="1"/>
                </a:cxn>
                <a:cxn ang="0">
                  <a:pos x="20" y="12"/>
                </a:cxn>
                <a:cxn ang="0">
                  <a:pos x="2" y="1"/>
                </a:cxn>
                <a:cxn ang="0">
                  <a:pos x="0" y="0"/>
                </a:cxn>
                <a:cxn ang="0">
                  <a:pos x="1" y="1"/>
                </a:cxn>
                <a:cxn ang="0">
                  <a:pos x="2" y="1"/>
                </a:cxn>
                <a:cxn ang="0">
                  <a:pos x="0" y="0"/>
                </a:cxn>
              </a:cxnLst>
              <a:rect l="0" t="0" r="r" b="b"/>
              <a:pathLst>
                <a:path w="20" h="12">
                  <a:moveTo>
                    <a:pt x="2" y="1"/>
                  </a:moveTo>
                  <a:lnTo>
                    <a:pt x="20" y="12"/>
                  </a:lnTo>
                  <a:lnTo>
                    <a:pt x="2" y="1"/>
                  </a:lnTo>
                  <a:close/>
                  <a:moveTo>
                    <a:pt x="0" y="0"/>
                  </a:moveTo>
                  <a:lnTo>
                    <a:pt x="1" y="1"/>
                  </a:lnTo>
                  <a:lnTo>
                    <a:pt x="2"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2" name="Freeform 156"/>
            <p:cNvSpPr>
              <a:spLocks/>
            </p:cNvSpPr>
            <p:nvPr/>
          </p:nvSpPr>
          <p:spPr bwMode="auto">
            <a:xfrm>
              <a:off x="2831680" y="2580577"/>
              <a:ext cx="7241" cy="2896"/>
            </a:xfrm>
            <a:custGeom>
              <a:avLst/>
              <a:gdLst/>
              <a:ahLst/>
              <a:cxnLst>
                <a:cxn ang="0">
                  <a:pos x="0" y="0"/>
                </a:cxn>
                <a:cxn ang="0">
                  <a:pos x="5" y="2"/>
                </a:cxn>
                <a:cxn ang="0">
                  <a:pos x="3" y="2"/>
                </a:cxn>
                <a:cxn ang="0">
                  <a:pos x="0" y="0"/>
                </a:cxn>
              </a:cxnLst>
              <a:rect l="0" t="0" r="r" b="b"/>
              <a:pathLst>
                <a:path w="5" h="2">
                  <a:moveTo>
                    <a:pt x="0" y="0"/>
                  </a:moveTo>
                  <a:lnTo>
                    <a:pt x="5" y="2"/>
                  </a:lnTo>
                  <a:lnTo>
                    <a:pt x="3" y="2"/>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3" name="Freeform 157"/>
            <p:cNvSpPr>
              <a:spLocks/>
            </p:cNvSpPr>
            <p:nvPr/>
          </p:nvSpPr>
          <p:spPr bwMode="auto">
            <a:xfrm>
              <a:off x="2838921" y="2583473"/>
              <a:ext cx="26066" cy="13034"/>
            </a:xfrm>
            <a:custGeom>
              <a:avLst/>
              <a:gdLst/>
              <a:ahLst/>
              <a:cxnLst>
                <a:cxn ang="0">
                  <a:pos x="0" y="0"/>
                </a:cxn>
                <a:cxn ang="0">
                  <a:pos x="18" y="9"/>
                </a:cxn>
                <a:cxn ang="0">
                  <a:pos x="9" y="5"/>
                </a:cxn>
                <a:cxn ang="0">
                  <a:pos x="0" y="0"/>
                </a:cxn>
              </a:cxnLst>
              <a:rect l="0" t="0" r="r" b="b"/>
              <a:pathLst>
                <a:path w="18" h="9">
                  <a:moveTo>
                    <a:pt x="0" y="0"/>
                  </a:moveTo>
                  <a:lnTo>
                    <a:pt x="18" y="9"/>
                  </a:lnTo>
                  <a:lnTo>
                    <a:pt x="9" y="5"/>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4" name="Freeform 158"/>
            <p:cNvSpPr>
              <a:spLocks/>
            </p:cNvSpPr>
            <p:nvPr/>
          </p:nvSpPr>
          <p:spPr bwMode="auto">
            <a:xfrm>
              <a:off x="2668042" y="2509619"/>
              <a:ext cx="14481" cy="4345"/>
            </a:xfrm>
            <a:custGeom>
              <a:avLst/>
              <a:gdLst/>
              <a:ahLst/>
              <a:cxnLst>
                <a:cxn ang="0">
                  <a:pos x="0" y="0"/>
                </a:cxn>
                <a:cxn ang="0">
                  <a:pos x="10" y="3"/>
                </a:cxn>
                <a:cxn ang="0">
                  <a:pos x="0" y="0"/>
                </a:cxn>
                <a:cxn ang="0">
                  <a:pos x="0" y="0"/>
                </a:cxn>
                <a:cxn ang="0">
                  <a:pos x="0" y="0"/>
                </a:cxn>
              </a:cxnLst>
              <a:rect l="0" t="0" r="r" b="b"/>
              <a:pathLst>
                <a:path w="10" h="3">
                  <a:moveTo>
                    <a:pt x="0" y="0"/>
                  </a:moveTo>
                  <a:lnTo>
                    <a:pt x="10" y="3"/>
                  </a:lnTo>
                  <a:lnTo>
                    <a:pt x="0" y="0"/>
                  </a:lnTo>
                  <a:lnTo>
                    <a:pt x="0" y="0"/>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5" name="Freeform 159"/>
            <p:cNvSpPr>
              <a:spLocks/>
            </p:cNvSpPr>
            <p:nvPr/>
          </p:nvSpPr>
          <p:spPr bwMode="auto">
            <a:xfrm>
              <a:off x="2778100" y="4104002"/>
              <a:ext cx="149157" cy="66614"/>
            </a:xfrm>
            <a:custGeom>
              <a:avLst/>
              <a:gdLst/>
              <a:ahLst/>
              <a:cxnLst>
                <a:cxn ang="0">
                  <a:pos x="72" y="0"/>
                </a:cxn>
                <a:cxn ang="0">
                  <a:pos x="78" y="3"/>
                </a:cxn>
                <a:cxn ang="0">
                  <a:pos x="84" y="1"/>
                </a:cxn>
                <a:cxn ang="0">
                  <a:pos x="91" y="1"/>
                </a:cxn>
                <a:cxn ang="0">
                  <a:pos x="99" y="4"/>
                </a:cxn>
                <a:cxn ang="0">
                  <a:pos x="103" y="10"/>
                </a:cxn>
                <a:cxn ang="0">
                  <a:pos x="97" y="17"/>
                </a:cxn>
                <a:cxn ang="0">
                  <a:pos x="94" y="16"/>
                </a:cxn>
                <a:cxn ang="0">
                  <a:pos x="84" y="16"/>
                </a:cxn>
                <a:cxn ang="0">
                  <a:pos x="74" y="21"/>
                </a:cxn>
                <a:cxn ang="0">
                  <a:pos x="67" y="27"/>
                </a:cxn>
                <a:cxn ang="0">
                  <a:pos x="65" y="25"/>
                </a:cxn>
                <a:cxn ang="0">
                  <a:pos x="60" y="25"/>
                </a:cxn>
                <a:cxn ang="0">
                  <a:pos x="51" y="34"/>
                </a:cxn>
                <a:cxn ang="0">
                  <a:pos x="45" y="36"/>
                </a:cxn>
                <a:cxn ang="0">
                  <a:pos x="42" y="34"/>
                </a:cxn>
                <a:cxn ang="0">
                  <a:pos x="37" y="35"/>
                </a:cxn>
                <a:cxn ang="0">
                  <a:pos x="29" y="39"/>
                </a:cxn>
                <a:cxn ang="0">
                  <a:pos x="22" y="39"/>
                </a:cxn>
                <a:cxn ang="0">
                  <a:pos x="17" y="41"/>
                </a:cxn>
                <a:cxn ang="0">
                  <a:pos x="11" y="46"/>
                </a:cxn>
                <a:cxn ang="0">
                  <a:pos x="3" y="44"/>
                </a:cxn>
                <a:cxn ang="0">
                  <a:pos x="0" y="40"/>
                </a:cxn>
                <a:cxn ang="0">
                  <a:pos x="3" y="36"/>
                </a:cxn>
                <a:cxn ang="0">
                  <a:pos x="9" y="35"/>
                </a:cxn>
                <a:cxn ang="0">
                  <a:pos x="19" y="35"/>
                </a:cxn>
                <a:cxn ang="0">
                  <a:pos x="25" y="35"/>
                </a:cxn>
                <a:cxn ang="0">
                  <a:pos x="30" y="31"/>
                </a:cxn>
                <a:cxn ang="0">
                  <a:pos x="29" y="24"/>
                </a:cxn>
                <a:cxn ang="0">
                  <a:pos x="17" y="15"/>
                </a:cxn>
                <a:cxn ang="0">
                  <a:pos x="17" y="9"/>
                </a:cxn>
                <a:cxn ang="0">
                  <a:pos x="21" y="6"/>
                </a:cxn>
                <a:cxn ang="0">
                  <a:pos x="28" y="6"/>
                </a:cxn>
                <a:cxn ang="0">
                  <a:pos x="34" y="7"/>
                </a:cxn>
                <a:cxn ang="0">
                  <a:pos x="45" y="6"/>
                </a:cxn>
                <a:cxn ang="0">
                  <a:pos x="61" y="1"/>
                </a:cxn>
              </a:cxnLst>
              <a:rect l="0" t="0" r="r" b="b"/>
              <a:pathLst>
                <a:path w="103" h="46">
                  <a:moveTo>
                    <a:pt x="69" y="0"/>
                  </a:moveTo>
                  <a:lnTo>
                    <a:pt x="72" y="0"/>
                  </a:lnTo>
                  <a:lnTo>
                    <a:pt x="75" y="2"/>
                  </a:lnTo>
                  <a:lnTo>
                    <a:pt x="78" y="3"/>
                  </a:lnTo>
                  <a:lnTo>
                    <a:pt x="81" y="2"/>
                  </a:lnTo>
                  <a:lnTo>
                    <a:pt x="84" y="1"/>
                  </a:lnTo>
                  <a:lnTo>
                    <a:pt x="88" y="0"/>
                  </a:lnTo>
                  <a:lnTo>
                    <a:pt x="91" y="1"/>
                  </a:lnTo>
                  <a:lnTo>
                    <a:pt x="95" y="2"/>
                  </a:lnTo>
                  <a:lnTo>
                    <a:pt x="99" y="4"/>
                  </a:lnTo>
                  <a:lnTo>
                    <a:pt x="102" y="7"/>
                  </a:lnTo>
                  <a:lnTo>
                    <a:pt x="103" y="10"/>
                  </a:lnTo>
                  <a:lnTo>
                    <a:pt x="102" y="14"/>
                  </a:lnTo>
                  <a:lnTo>
                    <a:pt x="97" y="17"/>
                  </a:lnTo>
                  <a:lnTo>
                    <a:pt x="96" y="17"/>
                  </a:lnTo>
                  <a:lnTo>
                    <a:pt x="94" y="16"/>
                  </a:lnTo>
                  <a:lnTo>
                    <a:pt x="92" y="15"/>
                  </a:lnTo>
                  <a:lnTo>
                    <a:pt x="84" y="16"/>
                  </a:lnTo>
                  <a:lnTo>
                    <a:pt x="77" y="19"/>
                  </a:lnTo>
                  <a:lnTo>
                    <a:pt x="74" y="21"/>
                  </a:lnTo>
                  <a:lnTo>
                    <a:pt x="71" y="25"/>
                  </a:lnTo>
                  <a:lnTo>
                    <a:pt x="67" y="27"/>
                  </a:lnTo>
                  <a:lnTo>
                    <a:pt x="66" y="26"/>
                  </a:lnTo>
                  <a:lnTo>
                    <a:pt x="65" y="25"/>
                  </a:lnTo>
                  <a:lnTo>
                    <a:pt x="64" y="24"/>
                  </a:lnTo>
                  <a:lnTo>
                    <a:pt x="60" y="25"/>
                  </a:lnTo>
                  <a:lnTo>
                    <a:pt x="57" y="28"/>
                  </a:lnTo>
                  <a:lnTo>
                    <a:pt x="51" y="34"/>
                  </a:lnTo>
                  <a:lnTo>
                    <a:pt x="47" y="36"/>
                  </a:lnTo>
                  <a:lnTo>
                    <a:pt x="45" y="36"/>
                  </a:lnTo>
                  <a:lnTo>
                    <a:pt x="43" y="34"/>
                  </a:lnTo>
                  <a:lnTo>
                    <a:pt x="42" y="34"/>
                  </a:lnTo>
                  <a:lnTo>
                    <a:pt x="41" y="34"/>
                  </a:lnTo>
                  <a:lnTo>
                    <a:pt x="37" y="35"/>
                  </a:lnTo>
                  <a:lnTo>
                    <a:pt x="33" y="38"/>
                  </a:lnTo>
                  <a:lnTo>
                    <a:pt x="29" y="39"/>
                  </a:lnTo>
                  <a:lnTo>
                    <a:pt x="26" y="40"/>
                  </a:lnTo>
                  <a:lnTo>
                    <a:pt x="22" y="39"/>
                  </a:lnTo>
                  <a:lnTo>
                    <a:pt x="19" y="40"/>
                  </a:lnTo>
                  <a:lnTo>
                    <a:pt x="17" y="41"/>
                  </a:lnTo>
                  <a:lnTo>
                    <a:pt x="13" y="45"/>
                  </a:lnTo>
                  <a:lnTo>
                    <a:pt x="11" y="46"/>
                  </a:lnTo>
                  <a:lnTo>
                    <a:pt x="7" y="45"/>
                  </a:lnTo>
                  <a:lnTo>
                    <a:pt x="3" y="44"/>
                  </a:lnTo>
                  <a:lnTo>
                    <a:pt x="0" y="41"/>
                  </a:lnTo>
                  <a:lnTo>
                    <a:pt x="0" y="40"/>
                  </a:lnTo>
                  <a:lnTo>
                    <a:pt x="0" y="39"/>
                  </a:lnTo>
                  <a:lnTo>
                    <a:pt x="3" y="36"/>
                  </a:lnTo>
                  <a:lnTo>
                    <a:pt x="4" y="36"/>
                  </a:lnTo>
                  <a:lnTo>
                    <a:pt x="9" y="35"/>
                  </a:lnTo>
                  <a:lnTo>
                    <a:pt x="15" y="34"/>
                  </a:lnTo>
                  <a:lnTo>
                    <a:pt x="19" y="35"/>
                  </a:lnTo>
                  <a:lnTo>
                    <a:pt x="22" y="35"/>
                  </a:lnTo>
                  <a:lnTo>
                    <a:pt x="25" y="35"/>
                  </a:lnTo>
                  <a:lnTo>
                    <a:pt x="27" y="34"/>
                  </a:lnTo>
                  <a:lnTo>
                    <a:pt x="30" y="31"/>
                  </a:lnTo>
                  <a:lnTo>
                    <a:pt x="31" y="27"/>
                  </a:lnTo>
                  <a:lnTo>
                    <a:pt x="29" y="24"/>
                  </a:lnTo>
                  <a:lnTo>
                    <a:pt x="20" y="16"/>
                  </a:lnTo>
                  <a:lnTo>
                    <a:pt x="17" y="15"/>
                  </a:lnTo>
                  <a:lnTo>
                    <a:pt x="16" y="13"/>
                  </a:lnTo>
                  <a:lnTo>
                    <a:pt x="17" y="9"/>
                  </a:lnTo>
                  <a:lnTo>
                    <a:pt x="18" y="6"/>
                  </a:lnTo>
                  <a:lnTo>
                    <a:pt x="21" y="6"/>
                  </a:lnTo>
                  <a:lnTo>
                    <a:pt x="24" y="6"/>
                  </a:lnTo>
                  <a:lnTo>
                    <a:pt x="28" y="6"/>
                  </a:lnTo>
                  <a:lnTo>
                    <a:pt x="31" y="7"/>
                  </a:lnTo>
                  <a:lnTo>
                    <a:pt x="34" y="7"/>
                  </a:lnTo>
                  <a:lnTo>
                    <a:pt x="35" y="8"/>
                  </a:lnTo>
                  <a:lnTo>
                    <a:pt x="45" y="6"/>
                  </a:lnTo>
                  <a:lnTo>
                    <a:pt x="53" y="3"/>
                  </a:lnTo>
                  <a:lnTo>
                    <a:pt x="61" y="1"/>
                  </a:lnTo>
                  <a:lnTo>
                    <a:pt x="69"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6" name="Freeform 160"/>
            <p:cNvSpPr>
              <a:spLocks/>
            </p:cNvSpPr>
            <p:nvPr/>
          </p:nvSpPr>
          <p:spPr bwMode="auto">
            <a:xfrm>
              <a:off x="2950426" y="4102554"/>
              <a:ext cx="28962" cy="21722"/>
            </a:xfrm>
            <a:custGeom>
              <a:avLst/>
              <a:gdLst/>
              <a:ahLst/>
              <a:cxnLst>
                <a:cxn ang="0">
                  <a:pos x="15" y="0"/>
                </a:cxn>
                <a:cxn ang="0">
                  <a:pos x="17" y="0"/>
                </a:cxn>
                <a:cxn ang="0">
                  <a:pos x="20" y="3"/>
                </a:cxn>
                <a:cxn ang="0">
                  <a:pos x="20" y="6"/>
                </a:cxn>
                <a:cxn ang="0">
                  <a:pos x="18" y="9"/>
                </a:cxn>
                <a:cxn ang="0">
                  <a:pos x="14" y="12"/>
                </a:cxn>
                <a:cxn ang="0">
                  <a:pos x="10" y="14"/>
                </a:cxn>
                <a:cxn ang="0">
                  <a:pos x="6" y="15"/>
                </a:cxn>
                <a:cxn ang="0">
                  <a:pos x="2" y="15"/>
                </a:cxn>
                <a:cxn ang="0">
                  <a:pos x="1" y="14"/>
                </a:cxn>
                <a:cxn ang="0">
                  <a:pos x="1" y="13"/>
                </a:cxn>
                <a:cxn ang="0">
                  <a:pos x="1" y="12"/>
                </a:cxn>
                <a:cxn ang="0">
                  <a:pos x="0" y="11"/>
                </a:cxn>
                <a:cxn ang="0">
                  <a:pos x="0" y="7"/>
                </a:cxn>
                <a:cxn ang="0">
                  <a:pos x="2" y="6"/>
                </a:cxn>
                <a:cxn ang="0">
                  <a:pos x="4" y="4"/>
                </a:cxn>
                <a:cxn ang="0">
                  <a:pos x="8" y="2"/>
                </a:cxn>
                <a:cxn ang="0">
                  <a:pos x="12" y="1"/>
                </a:cxn>
                <a:cxn ang="0">
                  <a:pos x="15" y="0"/>
                </a:cxn>
              </a:cxnLst>
              <a:rect l="0" t="0" r="r" b="b"/>
              <a:pathLst>
                <a:path w="20" h="15">
                  <a:moveTo>
                    <a:pt x="15" y="0"/>
                  </a:moveTo>
                  <a:lnTo>
                    <a:pt x="17" y="0"/>
                  </a:lnTo>
                  <a:lnTo>
                    <a:pt x="20" y="3"/>
                  </a:lnTo>
                  <a:lnTo>
                    <a:pt x="20" y="6"/>
                  </a:lnTo>
                  <a:lnTo>
                    <a:pt x="18" y="9"/>
                  </a:lnTo>
                  <a:lnTo>
                    <a:pt x="14" y="12"/>
                  </a:lnTo>
                  <a:lnTo>
                    <a:pt x="10" y="14"/>
                  </a:lnTo>
                  <a:lnTo>
                    <a:pt x="6" y="15"/>
                  </a:lnTo>
                  <a:lnTo>
                    <a:pt x="2" y="15"/>
                  </a:lnTo>
                  <a:lnTo>
                    <a:pt x="1" y="14"/>
                  </a:lnTo>
                  <a:lnTo>
                    <a:pt x="1" y="13"/>
                  </a:lnTo>
                  <a:lnTo>
                    <a:pt x="1" y="12"/>
                  </a:lnTo>
                  <a:lnTo>
                    <a:pt x="0" y="11"/>
                  </a:lnTo>
                  <a:lnTo>
                    <a:pt x="0" y="7"/>
                  </a:lnTo>
                  <a:lnTo>
                    <a:pt x="2" y="6"/>
                  </a:lnTo>
                  <a:lnTo>
                    <a:pt x="4" y="4"/>
                  </a:lnTo>
                  <a:lnTo>
                    <a:pt x="8" y="2"/>
                  </a:lnTo>
                  <a:lnTo>
                    <a:pt x="12" y="1"/>
                  </a:lnTo>
                  <a:lnTo>
                    <a:pt x="15"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7" name="Freeform 161"/>
            <p:cNvSpPr>
              <a:spLocks/>
            </p:cNvSpPr>
            <p:nvPr/>
          </p:nvSpPr>
          <p:spPr bwMode="auto">
            <a:xfrm>
              <a:off x="2319044" y="4652841"/>
              <a:ext cx="20274" cy="21722"/>
            </a:xfrm>
            <a:custGeom>
              <a:avLst/>
              <a:gdLst/>
              <a:ahLst/>
              <a:cxnLst>
                <a:cxn ang="0">
                  <a:pos x="0" y="0"/>
                </a:cxn>
                <a:cxn ang="0">
                  <a:pos x="3" y="2"/>
                </a:cxn>
                <a:cxn ang="0">
                  <a:pos x="7" y="4"/>
                </a:cxn>
                <a:cxn ang="0">
                  <a:pos x="10" y="5"/>
                </a:cxn>
                <a:cxn ang="0">
                  <a:pos x="13" y="7"/>
                </a:cxn>
                <a:cxn ang="0">
                  <a:pos x="14" y="10"/>
                </a:cxn>
                <a:cxn ang="0">
                  <a:pos x="13" y="13"/>
                </a:cxn>
                <a:cxn ang="0">
                  <a:pos x="10" y="15"/>
                </a:cxn>
                <a:cxn ang="0">
                  <a:pos x="6" y="15"/>
                </a:cxn>
                <a:cxn ang="0">
                  <a:pos x="2" y="14"/>
                </a:cxn>
                <a:cxn ang="0">
                  <a:pos x="1" y="12"/>
                </a:cxn>
                <a:cxn ang="0">
                  <a:pos x="0" y="8"/>
                </a:cxn>
                <a:cxn ang="0">
                  <a:pos x="0" y="4"/>
                </a:cxn>
                <a:cxn ang="0">
                  <a:pos x="0" y="1"/>
                </a:cxn>
                <a:cxn ang="0">
                  <a:pos x="0" y="0"/>
                </a:cxn>
              </a:cxnLst>
              <a:rect l="0" t="0" r="r" b="b"/>
              <a:pathLst>
                <a:path w="14" h="15">
                  <a:moveTo>
                    <a:pt x="0" y="0"/>
                  </a:moveTo>
                  <a:lnTo>
                    <a:pt x="3" y="2"/>
                  </a:lnTo>
                  <a:lnTo>
                    <a:pt x="7" y="4"/>
                  </a:lnTo>
                  <a:lnTo>
                    <a:pt x="10" y="5"/>
                  </a:lnTo>
                  <a:lnTo>
                    <a:pt x="13" y="7"/>
                  </a:lnTo>
                  <a:lnTo>
                    <a:pt x="14" y="10"/>
                  </a:lnTo>
                  <a:lnTo>
                    <a:pt x="13" y="13"/>
                  </a:lnTo>
                  <a:lnTo>
                    <a:pt x="10" y="15"/>
                  </a:lnTo>
                  <a:lnTo>
                    <a:pt x="6" y="15"/>
                  </a:lnTo>
                  <a:lnTo>
                    <a:pt x="2" y="14"/>
                  </a:lnTo>
                  <a:lnTo>
                    <a:pt x="1" y="12"/>
                  </a:lnTo>
                  <a:lnTo>
                    <a:pt x="0" y="8"/>
                  </a:lnTo>
                  <a:lnTo>
                    <a:pt x="0" y="4"/>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8" name="Freeform 162"/>
            <p:cNvSpPr>
              <a:spLocks noEditPoints="1"/>
            </p:cNvSpPr>
            <p:nvPr/>
          </p:nvSpPr>
          <p:spPr bwMode="auto">
            <a:xfrm>
              <a:off x="1437138" y="2674705"/>
              <a:ext cx="1973792" cy="2243143"/>
            </a:xfrm>
            <a:custGeom>
              <a:avLst/>
              <a:gdLst/>
              <a:ahLst/>
              <a:cxnLst>
                <a:cxn ang="0">
                  <a:pos x="782" y="897"/>
                </a:cxn>
                <a:cxn ang="0">
                  <a:pos x="586" y="158"/>
                </a:cxn>
                <a:cxn ang="0">
                  <a:pos x="232" y="0"/>
                </a:cxn>
                <a:cxn ang="0">
                  <a:pos x="289" y="51"/>
                </a:cxn>
                <a:cxn ang="0">
                  <a:pos x="376" y="78"/>
                </a:cxn>
                <a:cxn ang="0">
                  <a:pos x="458" y="132"/>
                </a:cxn>
                <a:cxn ang="0">
                  <a:pos x="545" y="128"/>
                </a:cxn>
                <a:cxn ang="0">
                  <a:pos x="553" y="51"/>
                </a:cxn>
                <a:cxn ang="0">
                  <a:pos x="615" y="130"/>
                </a:cxn>
                <a:cxn ang="0">
                  <a:pos x="631" y="133"/>
                </a:cxn>
                <a:cxn ang="0">
                  <a:pos x="604" y="179"/>
                </a:cxn>
                <a:cxn ang="0">
                  <a:pos x="573" y="211"/>
                </a:cxn>
                <a:cxn ang="0">
                  <a:pos x="574" y="302"/>
                </a:cxn>
                <a:cxn ang="0">
                  <a:pos x="712" y="381"/>
                </a:cxn>
                <a:cxn ang="0">
                  <a:pos x="745" y="364"/>
                </a:cxn>
                <a:cxn ang="0">
                  <a:pos x="713" y="225"/>
                </a:cxn>
                <a:cxn ang="0">
                  <a:pos x="792" y="209"/>
                </a:cxn>
                <a:cxn ang="0">
                  <a:pos x="835" y="246"/>
                </a:cxn>
                <a:cxn ang="0">
                  <a:pos x="869" y="234"/>
                </a:cxn>
                <a:cxn ang="0">
                  <a:pos x="934" y="306"/>
                </a:cxn>
                <a:cxn ang="0">
                  <a:pos x="897" y="394"/>
                </a:cxn>
                <a:cxn ang="0">
                  <a:pos x="914" y="427"/>
                </a:cxn>
                <a:cxn ang="0">
                  <a:pos x="919" y="498"/>
                </a:cxn>
                <a:cxn ang="0">
                  <a:pos x="861" y="637"/>
                </a:cxn>
                <a:cxn ang="0">
                  <a:pos x="860" y="686"/>
                </a:cxn>
                <a:cxn ang="0">
                  <a:pos x="812" y="760"/>
                </a:cxn>
                <a:cxn ang="0">
                  <a:pos x="800" y="920"/>
                </a:cxn>
                <a:cxn ang="0">
                  <a:pos x="716" y="841"/>
                </a:cxn>
                <a:cxn ang="0">
                  <a:pos x="630" y="860"/>
                </a:cxn>
                <a:cxn ang="0">
                  <a:pos x="547" y="851"/>
                </a:cxn>
                <a:cxn ang="0">
                  <a:pos x="495" y="946"/>
                </a:cxn>
                <a:cxn ang="0">
                  <a:pos x="625" y="1046"/>
                </a:cxn>
                <a:cxn ang="0">
                  <a:pos x="675" y="1075"/>
                </a:cxn>
                <a:cxn ang="0">
                  <a:pos x="761" y="1164"/>
                </a:cxn>
                <a:cxn ang="0">
                  <a:pos x="927" y="1156"/>
                </a:cxn>
                <a:cxn ang="0">
                  <a:pos x="1036" y="1130"/>
                </a:cxn>
                <a:cxn ang="0">
                  <a:pos x="1117" y="1100"/>
                </a:cxn>
                <a:cxn ang="0">
                  <a:pos x="1220" y="1115"/>
                </a:cxn>
                <a:cxn ang="0">
                  <a:pos x="1253" y="1165"/>
                </a:cxn>
                <a:cxn ang="0">
                  <a:pos x="1307" y="1135"/>
                </a:cxn>
                <a:cxn ang="0">
                  <a:pos x="853" y="1549"/>
                </a:cxn>
                <a:cxn ang="0">
                  <a:pos x="835" y="1436"/>
                </a:cxn>
                <a:cxn ang="0">
                  <a:pos x="818" y="1351"/>
                </a:cxn>
                <a:cxn ang="0">
                  <a:pos x="870" y="1232"/>
                </a:cxn>
                <a:cxn ang="0">
                  <a:pos x="787" y="1231"/>
                </a:cxn>
                <a:cxn ang="0">
                  <a:pos x="685" y="1167"/>
                </a:cxn>
                <a:cxn ang="0">
                  <a:pos x="541" y="1110"/>
                </a:cxn>
                <a:cxn ang="0">
                  <a:pos x="374" y="1056"/>
                </a:cxn>
                <a:cxn ang="0">
                  <a:pos x="310" y="935"/>
                </a:cxn>
                <a:cxn ang="0">
                  <a:pos x="231" y="793"/>
                </a:cxn>
                <a:cxn ang="0">
                  <a:pos x="231" y="856"/>
                </a:cxn>
                <a:cxn ang="0">
                  <a:pos x="232" y="886"/>
                </a:cxn>
                <a:cxn ang="0">
                  <a:pos x="177" y="746"/>
                </a:cxn>
                <a:cxn ang="0">
                  <a:pos x="121" y="586"/>
                </a:cxn>
                <a:cxn ang="0">
                  <a:pos x="188" y="427"/>
                </a:cxn>
                <a:cxn ang="0">
                  <a:pos x="171" y="358"/>
                </a:cxn>
                <a:cxn ang="0">
                  <a:pos x="185" y="277"/>
                </a:cxn>
                <a:cxn ang="0">
                  <a:pos x="190" y="212"/>
                </a:cxn>
                <a:cxn ang="0">
                  <a:pos x="169" y="172"/>
                </a:cxn>
                <a:cxn ang="0">
                  <a:pos x="113" y="133"/>
                </a:cxn>
                <a:cxn ang="0">
                  <a:pos x="28" y="149"/>
                </a:cxn>
                <a:cxn ang="0">
                  <a:pos x="75" y="84"/>
                </a:cxn>
                <a:cxn ang="0">
                  <a:pos x="162" y="20"/>
                </a:cxn>
              </a:cxnLst>
              <a:rect l="0" t="0" r="r" b="b"/>
              <a:pathLst>
                <a:path w="1363" h="1549">
                  <a:moveTo>
                    <a:pt x="1254" y="1171"/>
                  </a:moveTo>
                  <a:lnTo>
                    <a:pt x="1253" y="1173"/>
                  </a:lnTo>
                  <a:lnTo>
                    <a:pt x="1253" y="1175"/>
                  </a:lnTo>
                  <a:lnTo>
                    <a:pt x="1254" y="1176"/>
                  </a:lnTo>
                  <a:lnTo>
                    <a:pt x="1256" y="1176"/>
                  </a:lnTo>
                  <a:lnTo>
                    <a:pt x="1257" y="1175"/>
                  </a:lnTo>
                  <a:lnTo>
                    <a:pt x="1260" y="1173"/>
                  </a:lnTo>
                  <a:lnTo>
                    <a:pt x="1258" y="1174"/>
                  </a:lnTo>
                  <a:lnTo>
                    <a:pt x="1257" y="1174"/>
                  </a:lnTo>
                  <a:lnTo>
                    <a:pt x="1256" y="1174"/>
                  </a:lnTo>
                  <a:lnTo>
                    <a:pt x="1255" y="1173"/>
                  </a:lnTo>
                  <a:lnTo>
                    <a:pt x="1254" y="1172"/>
                  </a:lnTo>
                  <a:lnTo>
                    <a:pt x="1254" y="1172"/>
                  </a:lnTo>
                  <a:lnTo>
                    <a:pt x="1254" y="1171"/>
                  </a:lnTo>
                  <a:close/>
                  <a:moveTo>
                    <a:pt x="765" y="1160"/>
                  </a:moveTo>
                  <a:lnTo>
                    <a:pt x="765" y="1161"/>
                  </a:lnTo>
                  <a:lnTo>
                    <a:pt x="765" y="1160"/>
                  </a:lnTo>
                  <a:close/>
                  <a:moveTo>
                    <a:pt x="981" y="1148"/>
                  </a:moveTo>
                  <a:lnTo>
                    <a:pt x="981" y="1150"/>
                  </a:lnTo>
                  <a:lnTo>
                    <a:pt x="979" y="1152"/>
                  </a:lnTo>
                  <a:lnTo>
                    <a:pt x="977" y="1154"/>
                  </a:lnTo>
                  <a:lnTo>
                    <a:pt x="973" y="1161"/>
                  </a:lnTo>
                  <a:lnTo>
                    <a:pt x="972" y="1165"/>
                  </a:lnTo>
                  <a:lnTo>
                    <a:pt x="972" y="1169"/>
                  </a:lnTo>
                  <a:lnTo>
                    <a:pt x="973" y="1171"/>
                  </a:lnTo>
                  <a:lnTo>
                    <a:pt x="976" y="1173"/>
                  </a:lnTo>
                  <a:lnTo>
                    <a:pt x="980" y="1175"/>
                  </a:lnTo>
                  <a:lnTo>
                    <a:pt x="983" y="1174"/>
                  </a:lnTo>
                  <a:lnTo>
                    <a:pt x="987" y="1172"/>
                  </a:lnTo>
                  <a:lnTo>
                    <a:pt x="990" y="1169"/>
                  </a:lnTo>
                  <a:lnTo>
                    <a:pt x="991" y="1165"/>
                  </a:lnTo>
                  <a:lnTo>
                    <a:pt x="991" y="1161"/>
                  </a:lnTo>
                  <a:lnTo>
                    <a:pt x="989" y="1158"/>
                  </a:lnTo>
                  <a:lnTo>
                    <a:pt x="986" y="1155"/>
                  </a:lnTo>
                  <a:lnTo>
                    <a:pt x="983" y="1152"/>
                  </a:lnTo>
                  <a:lnTo>
                    <a:pt x="981" y="1148"/>
                  </a:lnTo>
                  <a:close/>
                  <a:moveTo>
                    <a:pt x="1102" y="1104"/>
                  </a:moveTo>
                  <a:lnTo>
                    <a:pt x="1101" y="1105"/>
                  </a:lnTo>
                  <a:lnTo>
                    <a:pt x="1100" y="1105"/>
                  </a:lnTo>
                  <a:lnTo>
                    <a:pt x="1102" y="1104"/>
                  </a:lnTo>
                  <a:close/>
                  <a:moveTo>
                    <a:pt x="1103" y="1104"/>
                  </a:moveTo>
                  <a:lnTo>
                    <a:pt x="1103" y="1104"/>
                  </a:lnTo>
                  <a:lnTo>
                    <a:pt x="1102" y="1104"/>
                  </a:lnTo>
                  <a:lnTo>
                    <a:pt x="1103" y="1104"/>
                  </a:lnTo>
                  <a:close/>
                  <a:moveTo>
                    <a:pt x="784" y="894"/>
                  </a:moveTo>
                  <a:lnTo>
                    <a:pt x="783" y="895"/>
                  </a:lnTo>
                  <a:lnTo>
                    <a:pt x="783" y="895"/>
                  </a:lnTo>
                  <a:lnTo>
                    <a:pt x="782" y="897"/>
                  </a:lnTo>
                  <a:lnTo>
                    <a:pt x="782" y="897"/>
                  </a:lnTo>
                  <a:lnTo>
                    <a:pt x="783" y="896"/>
                  </a:lnTo>
                  <a:lnTo>
                    <a:pt x="784" y="895"/>
                  </a:lnTo>
                  <a:lnTo>
                    <a:pt x="784" y="895"/>
                  </a:lnTo>
                  <a:lnTo>
                    <a:pt x="784" y="894"/>
                  </a:lnTo>
                  <a:lnTo>
                    <a:pt x="784" y="894"/>
                  </a:lnTo>
                  <a:close/>
                  <a:moveTo>
                    <a:pt x="797" y="850"/>
                  </a:moveTo>
                  <a:lnTo>
                    <a:pt x="797" y="851"/>
                  </a:lnTo>
                  <a:lnTo>
                    <a:pt x="797" y="852"/>
                  </a:lnTo>
                  <a:lnTo>
                    <a:pt x="797" y="853"/>
                  </a:lnTo>
                  <a:lnTo>
                    <a:pt x="798" y="854"/>
                  </a:lnTo>
                  <a:lnTo>
                    <a:pt x="798" y="855"/>
                  </a:lnTo>
                  <a:lnTo>
                    <a:pt x="800" y="857"/>
                  </a:lnTo>
                  <a:lnTo>
                    <a:pt x="801" y="860"/>
                  </a:lnTo>
                  <a:lnTo>
                    <a:pt x="802" y="862"/>
                  </a:lnTo>
                  <a:lnTo>
                    <a:pt x="800" y="856"/>
                  </a:lnTo>
                  <a:lnTo>
                    <a:pt x="797" y="850"/>
                  </a:lnTo>
                  <a:close/>
                  <a:moveTo>
                    <a:pt x="852" y="610"/>
                  </a:moveTo>
                  <a:lnTo>
                    <a:pt x="850" y="614"/>
                  </a:lnTo>
                  <a:lnTo>
                    <a:pt x="849" y="619"/>
                  </a:lnTo>
                  <a:lnTo>
                    <a:pt x="851" y="614"/>
                  </a:lnTo>
                  <a:lnTo>
                    <a:pt x="852" y="610"/>
                  </a:lnTo>
                  <a:close/>
                  <a:moveTo>
                    <a:pt x="731" y="397"/>
                  </a:moveTo>
                  <a:lnTo>
                    <a:pt x="730" y="398"/>
                  </a:lnTo>
                  <a:lnTo>
                    <a:pt x="729" y="399"/>
                  </a:lnTo>
                  <a:lnTo>
                    <a:pt x="727" y="399"/>
                  </a:lnTo>
                  <a:lnTo>
                    <a:pt x="727" y="400"/>
                  </a:lnTo>
                  <a:lnTo>
                    <a:pt x="726" y="401"/>
                  </a:lnTo>
                  <a:lnTo>
                    <a:pt x="727" y="402"/>
                  </a:lnTo>
                  <a:lnTo>
                    <a:pt x="727" y="402"/>
                  </a:lnTo>
                  <a:lnTo>
                    <a:pt x="730" y="400"/>
                  </a:lnTo>
                  <a:lnTo>
                    <a:pt x="730" y="399"/>
                  </a:lnTo>
                  <a:lnTo>
                    <a:pt x="731" y="398"/>
                  </a:lnTo>
                  <a:lnTo>
                    <a:pt x="731" y="397"/>
                  </a:lnTo>
                  <a:close/>
                  <a:moveTo>
                    <a:pt x="563" y="179"/>
                  </a:moveTo>
                  <a:lnTo>
                    <a:pt x="563" y="181"/>
                  </a:lnTo>
                  <a:lnTo>
                    <a:pt x="564" y="184"/>
                  </a:lnTo>
                  <a:lnTo>
                    <a:pt x="564" y="184"/>
                  </a:lnTo>
                  <a:lnTo>
                    <a:pt x="569" y="185"/>
                  </a:lnTo>
                  <a:lnTo>
                    <a:pt x="574" y="186"/>
                  </a:lnTo>
                  <a:lnTo>
                    <a:pt x="570" y="181"/>
                  </a:lnTo>
                  <a:lnTo>
                    <a:pt x="567" y="180"/>
                  </a:lnTo>
                  <a:lnTo>
                    <a:pt x="563" y="179"/>
                  </a:lnTo>
                  <a:lnTo>
                    <a:pt x="563" y="179"/>
                  </a:lnTo>
                  <a:close/>
                  <a:moveTo>
                    <a:pt x="583" y="150"/>
                  </a:moveTo>
                  <a:lnTo>
                    <a:pt x="581" y="150"/>
                  </a:lnTo>
                  <a:lnTo>
                    <a:pt x="581" y="152"/>
                  </a:lnTo>
                  <a:lnTo>
                    <a:pt x="586" y="158"/>
                  </a:lnTo>
                  <a:lnTo>
                    <a:pt x="589" y="161"/>
                  </a:lnTo>
                  <a:lnTo>
                    <a:pt x="592" y="163"/>
                  </a:lnTo>
                  <a:lnTo>
                    <a:pt x="595" y="163"/>
                  </a:lnTo>
                  <a:lnTo>
                    <a:pt x="597" y="162"/>
                  </a:lnTo>
                  <a:lnTo>
                    <a:pt x="599" y="161"/>
                  </a:lnTo>
                  <a:lnTo>
                    <a:pt x="602" y="161"/>
                  </a:lnTo>
                  <a:lnTo>
                    <a:pt x="609" y="161"/>
                  </a:lnTo>
                  <a:lnTo>
                    <a:pt x="611" y="161"/>
                  </a:lnTo>
                  <a:lnTo>
                    <a:pt x="612" y="161"/>
                  </a:lnTo>
                  <a:lnTo>
                    <a:pt x="609" y="160"/>
                  </a:lnTo>
                  <a:lnTo>
                    <a:pt x="606" y="157"/>
                  </a:lnTo>
                  <a:lnTo>
                    <a:pt x="601" y="153"/>
                  </a:lnTo>
                  <a:lnTo>
                    <a:pt x="596" y="151"/>
                  </a:lnTo>
                  <a:lnTo>
                    <a:pt x="593" y="151"/>
                  </a:lnTo>
                  <a:lnTo>
                    <a:pt x="586" y="150"/>
                  </a:lnTo>
                  <a:lnTo>
                    <a:pt x="583" y="150"/>
                  </a:lnTo>
                  <a:close/>
                  <a:moveTo>
                    <a:pt x="88" y="92"/>
                  </a:moveTo>
                  <a:lnTo>
                    <a:pt x="86" y="93"/>
                  </a:lnTo>
                  <a:lnTo>
                    <a:pt x="87" y="93"/>
                  </a:lnTo>
                  <a:lnTo>
                    <a:pt x="88" y="92"/>
                  </a:lnTo>
                  <a:close/>
                  <a:moveTo>
                    <a:pt x="340" y="66"/>
                  </a:moveTo>
                  <a:lnTo>
                    <a:pt x="334" y="67"/>
                  </a:lnTo>
                  <a:lnTo>
                    <a:pt x="320" y="70"/>
                  </a:lnTo>
                  <a:lnTo>
                    <a:pt x="314" y="71"/>
                  </a:lnTo>
                  <a:lnTo>
                    <a:pt x="311" y="72"/>
                  </a:lnTo>
                  <a:lnTo>
                    <a:pt x="311" y="73"/>
                  </a:lnTo>
                  <a:lnTo>
                    <a:pt x="311" y="75"/>
                  </a:lnTo>
                  <a:lnTo>
                    <a:pt x="311" y="75"/>
                  </a:lnTo>
                  <a:lnTo>
                    <a:pt x="316" y="75"/>
                  </a:lnTo>
                  <a:lnTo>
                    <a:pt x="321" y="73"/>
                  </a:lnTo>
                  <a:lnTo>
                    <a:pt x="327" y="71"/>
                  </a:lnTo>
                  <a:lnTo>
                    <a:pt x="335" y="68"/>
                  </a:lnTo>
                  <a:lnTo>
                    <a:pt x="340" y="66"/>
                  </a:lnTo>
                  <a:close/>
                  <a:moveTo>
                    <a:pt x="182" y="28"/>
                  </a:moveTo>
                  <a:lnTo>
                    <a:pt x="181" y="30"/>
                  </a:lnTo>
                  <a:lnTo>
                    <a:pt x="180" y="32"/>
                  </a:lnTo>
                  <a:lnTo>
                    <a:pt x="178" y="35"/>
                  </a:lnTo>
                  <a:lnTo>
                    <a:pt x="177" y="37"/>
                  </a:lnTo>
                  <a:lnTo>
                    <a:pt x="177" y="39"/>
                  </a:lnTo>
                  <a:lnTo>
                    <a:pt x="179" y="39"/>
                  </a:lnTo>
                  <a:lnTo>
                    <a:pt x="181" y="37"/>
                  </a:lnTo>
                  <a:lnTo>
                    <a:pt x="182" y="33"/>
                  </a:lnTo>
                  <a:lnTo>
                    <a:pt x="183" y="30"/>
                  </a:lnTo>
                  <a:lnTo>
                    <a:pt x="183" y="29"/>
                  </a:lnTo>
                  <a:lnTo>
                    <a:pt x="183" y="29"/>
                  </a:lnTo>
                  <a:lnTo>
                    <a:pt x="182" y="29"/>
                  </a:lnTo>
                  <a:lnTo>
                    <a:pt x="182" y="28"/>
                  </a:lnTo>
                  <a:close/>
                  <a:moveTo>
                    <a:pt x="232" y="0"/>
                  </a:moveTo>
                  <a:lnTo>
                    <a:pt x="233" y="0"/>
                  </a:lnTo>
                  <a:lnTo>
                    <a:pt x="234" y="0"/>
                  </a:lnTo>
                  <a:lnTo>
                    <a:pt x="234" y="2"/>
                  </a:lnTo>
                  <a:lnTo>
                    <a:pt x="235" y="2"/>
                  </a:lnTo>
                  <a:lnTo>
                    <a:pt x="235" y="4"/>
                  </a:lnTo>
                  <a:lnTo>
                    <a:pt x="235" y="4"/>
                  </a:lnTo>
                  <a:lnTo>
                    <a:pt x="236" y="5"/>
                  </a:lnTo>
                  <a:lnTo>
                    <a:pt x="238" y="5"/>
                  </a:lnTo>
                  <a:lnTo>
                    <a:pt x="241" y="5"/>
                  </a:lnTo>
                  <a:lnTo>
                    <a:pt x="242" y="4"/>
                  </a:lnTo>
                  <a:lnTo>
                    <a:pt x="244" y="4"/>
                  </a:lnTo>
                  <a:lnTo>
                    <a:pt x="245" y="3"/>
                  </a:lnTo>
                  <a:lnTo>
                    <a:pt x="245" y="2"/>
                  </a:lnTo>
                  <a:lnTo>
                    <a:pt x="244" y="1"/>
                  </a:lnTo>
                  <a:lnTo>
                    <a:pt x="244" y="1"/>
                  </a:lnTo>
                  <a:lnTo>
                    <a:pt x="250" y="2"/>
                  </a:lnTo>
                  <a:lnTo>
                    <a:pt x="256" y="4"/>
                  </a:lnTo>
                  <a:lnTo>
                    <a:pt x="262" y="6"/>
                  </a:lnTo>
                  <a:lnTo>
                    <a:pt x="262" y="7"/>
                  </a:lnTo>
                  <a:lnTo>
                    <a:pt x="261" y="7"/>
                  </a:lnTo>
                  <a:lnTo>
                    <a:pt x="260" y="7"/>
                  </a:lnTo>
                  <a:lnTo>
                    <a:pt x="256" y="7"/>
                  </a:lnTo>
                  <a:lnTo>
                    <a:pt x="255" y="8"/>
                  </a:lnTo>
                  <a:lnTo>
                    <a:pt x="255" y="8"/>
                  </a:lnTo>
                  <a:lnTo>
                    <a:pt x="255" y="9"/>
                  </a:lnTo>
                  <a:lnTo>
                    <a:pt x="257" y="11"/>
                  </a:lnTo>
                  <a:lnTo>
                    <a:pt x="260" y="12"/>
                  </a:lnTo>
                  <a:lnTo>
                    <a:pt x="263" y="13"/>
                  </a:lnTo>
                  <a:lnTo>
                    <a:pt x="266" y="15"/>
                  </a:lnTo>
                  <a:lnTo>
                    <a:pt x="266" y="16"/>
                  </a:lnTo>
                  <a:lnTo>
                    <a:pt x="264" y="16"/>
                  </a:lnTo>
                  <a:lnTo>
                    <a:pt x="263" y="17"/>
                  </a:lnTo>
                  <a:lnTo>
                    <a:pt x="260" y="17"/>
                  </a:lnTo>
                  <a:lnTo>
                    <a:pt x="259" y="18"/>
                  </a:lnTo>
                  <a:lnTo>
                    <a:pt x="259" y="20"/>
                  </a:lnTo>
                  <a:lnTo>
                    <a:pt x="260" y="20"/>
                  </a:lnTo>
                  <a:lnTo>
                    <a:pt x="262" y="22"/>
                  </a:lnTo>
                  <a:lnTo>
                    <a:pt x="263" y="22"/>
                  </a:lnTo>
                  <a:lnTo>
                    <a:pt x="264" y="22"/>
                  </a:lnTo>
                  <a:lnTo>
                    <a:pt x="265" y="23"/>
                  </a:lnTo>
                  <a:lnTo>
                    <a:pt x="267" y="23"/>
                  </a:lnTo>
                  <a:lnTo>
                    <a:pt x="269" y="24"/>
                  </a:lnTo>
                  <a:lnTo>
                    <a:pt x="271" y="28"/>
                  </a:lnTo>
                  <a:lnTo>
                    <a:pt x="274" y="34"/>
                  </a:lnTo>
                  <a:lnTo>
                    <a:pt x="276" y="38"/>
                  </a:lnTo>
                  <a:lnTo>
                    <a:pt x="281" y="44"/>
                  </a:lnTo>
                  <a:lnTo>
                    <a:pt x="287" y="49"/>
                  </a:lnTo>
                  <a:lnTo>
                    <a:pt x="289" y="51"/>
                  </a:lnTo>
                  <a:lnTo>
                    <a:pt x="292" y="53"/>
                  </a:lnTo>
                  <a:lnTo>
                    <a:pt x="293" y="54"/>
                  </a:lnTo>
                  <a:lnTo>
                    <a:pt x="293" y="56"/>
                  </a:lnTo>
                  <a:lnTo>
                    <a:pt x="292" y="57"/>
                  </a:lnTo>
                  <a:lnTo>
                    <a:pt x="292" y="57"/>
                  </a:lnTo>
                  <a:lnTo>
                    <a:pt x="292" y="59"/>
                  </a:lnTo>
                  <a:lnTo>
                    <a:pt x="295" y="65"/>
                  </a:lnTo>
                  <a:lnTo>
                    <a:pt x="301" y="71"/>
                  </a:lnTo>
                  <a:lnTo>
                    <a:pt x="301" y="68"/>
                  </a:lnTo>
                  <a:lnTo>
                    <a:pt x="301" y="68"/>
                  </a:lnTo>
                  <a:lnTo>
                    <a:pt x="321" y="66"/>
                  </a:lnTo>
                  <a:lnTo>
                    <a:pt x="334" y="63"/>
                  </a:lnTo>
                  <a:lnTo>
                    <a:pt x="347" y="62"/>
                  </a:lnTo>
                  <a:lnTo>
                    <a:pt x="347" y="62"/>
                  </a:lnTo>
                  <a:lnTo>
                    <a:pt x="347" y="62"/>
                  </a:lnTo>
                  <a:lnTo>
                    <a:pt x="346" y="63"/>
                  </a:lnTo>
                  <a:lnTo>
                    <a:pt x="345" y="65"/>
                  </a:lnTo>
                  <a:lnTo>
                    <a:pt x="348" y="64"/>
                  </a:lnTo>
                  <a:lnTo>
                    <a:pt x="353" y="62"/>
                  </a:lnTo>
                  <a:lnTo>
                    <a:pt x="356" y="61"/>
                  </a:lnTo>
                  <a:lnTo>
                    <a:pt x="358" y="60"/>
                  </a:lnTo>
                  <a:lnTo>
                    <a:pt x="360" y="62"/>
                  </a:lnTo>
                  <a:lnTo>
                    <a:pt x="360" y="64"/>
                  </a:lnTo>
                  <a:lnTo>
                    <a:pt x="357" y="73"/>
                  </a:lnTo>
                  <a:lnTo>
                    <a:pt x="356" y="76"/>
                  </a:lnTo>
                  <a:lnTo>
                    <a:pt x="356" y="77"/>
                  </a:lnTo>
                  <a:lnTo>
                    <a:pt x="358" y="79"/>
                  </a:lnTo>
                  <a:lnTo>
                    <a:pt x="358" y="79"/>
                  </a:lnTo>
                  <a:lnTo>
                    <a:pt x="359" y="79"/>
                  </a:lnTo>
                  <a:lnTo>
                    <a:pt x="362" y="78"/>
                  </a:lnTo>
                  <a:lnTo>
                    <a:pt x="364" y="75"/>
                  </a:lnTo>
                  <a:lnTo>
                    <a:pt x="366" y="73"/>
                  </a:lnTo>
                  <a:lnTo>
                    <a:pt x="369" y="71"/>
                  </a:lnTo>
                  <a:lnTo>
                    <a:pt x="372" y="70"/>
                  </a:lnTo>
                  <a:lnTo>
                    <a:pt x="373" y="71"/>
                  </a:lnTo>
                  <a:lnTo>
                    <a:pt x="372" y="73"/>
                  </a:lnTo>
                  <a:lnTo>
                    <a:pt x="370" y="74"/>
                  </a:lnTo>
                  <a:lnTo>
                    <a:pt x="366" y="78"/>
                  </a:lnTo>
                  <a:lnTo>
                    <a:pt x="365" y="80"/>
                  </a:lnTo>
                  <a:lnTo>
                    <a:pt x="365" y="81"/>
                  </a:lnTo>
                  <a:lnTo>
                    <a:pt x="366" y="81"/>
                  </a:lnTo>
                  <a:lnTo>
                    <a:pt x="367" y="82"/>
                  </a:lnTo>
                  <a:lnTo>
                    <a:pt x="368" y="82"/>
                  </a:lnTo>
                  <a:lnTo>
                    <a:pt x="369" y="81"/>
                  </a:lnTo>
                  <a:lnTo>
                    <a:pt x="370" y="81"/>
                  </a:lnTo>
                  <a:lnTo>
                    <a:pt x="373" y="80"/>
                  </a:lnTo>
                  <a:lnTo>
                    <a:pt x="375" y="78"/>
                  </a:lnTo>
                  <a:lnTo>
                    <a:pt x="376" y="78"/>
                  </a:lnTo>
                  <a:lnTo>
                    <a:pt x="377" y="77"/>
                  </a:lnTo>
                  <a:lnTo>
                    <a:pt x="378" y="76"/>
                  </a:lnTo>
                  <a:lnTo>
                    <a:pt x="380" y="76"/>
                  </a:lnTo>
                  <a:lnTo>
                    <a:pt x="382" y="77"/>
                  </a:lnTo>
                  <a:lnTo>
                    <a:pt x="384" y="78"/>
                  </a:lnTo>
                  <a:lnTo>
                    <a:pt x="385" y="79"/>
                  </a:lnTo>
                  <a:lnTo>
                    <a:pt x="389" y="82"/>
                  </a:lnTo>
                  <a:lnTo>
                    <a:pt x="390" y="84"/>
                  </a:lnTo>
                  <a:lnTo>
                    <a:pt x="391" y="85"/>
                  </a:lnTo>
                  <a:lnTo>
                    <a:pt x="390" y="86"/>
                  </a:lnTo>
                  <a:lnTo>
                    <a:pt x="389" y="86"/>
                  </a:lnTo>
                  <a:lnTo>
                    <a:pt x="388" y="87"/>
                  </a:lnTo>
                  <a:lnTo>
                    <a:pt x="388" y="88"/>
                  </a:lnTo>
                  <a:lnTo>
                    <a:pt x="389" y="89"/>
                  </a:lnTo>
                  <a:lnTo>
                    <a:pt x="392" y="90"/>
                  </a:lnTo>
                  <a:lnTo>
                    <a:pt x="397" y="93"/>
                  </a:lnTo>
                  <a:lnTo>
                    <a:pt x="404" y="96"/>
                  </a:lnTo>
                  <a:lnTo>
                    <a:pt x="407" y="96"/>
                  </a:lnTo>
                  <a:lnTo>
                    <a:pt x="410" y="96"/>
                  </a:lnTo>
                  <a:lnTo>
                    <a:pt x="413" y="96"/>
                  </a:lnTo>
                  <a:lnTo>
                    <a:pt x="416" y="96"/>
                  </a:lnTo>
                  <a:lnTo>
                    <a:pt x="418" y="98"/>
                  </a:lnTo>
                  <a:lnTo>
                    <a:pt x="418" y="101"/>
                  </a:lnTo>
                  <a:lnTo>
                    <a:pt x="416" y="104"/>
                  </a:lnTo>
                  <a:lnTo>
                    <a:pt x="412" y="107"/>
                  </a:lnTo>
                  <a:lnTo>
                    <a:pt x="410" y="109"/>
                  </a:lnTo>
                  <a:lnTo>
                    <a:pt x="410" y="112"/>
                  </a:lnTo>
                  <a:lnTo>
                    <a:pt x="411" y="115"/>
                  </a:lnTo>
                  <a:lnTo>
                    <a:pt x="413" y="116"/>
                  </a:lnTo>
                  <a:lnTo>
                    <a:pt x="417" y="116"/>
                  </a:lnTo>
                  <a:lnTo>
                    <a:pt x="420" y="116"/>
                  </a:lnTo>
                  <a:lnTo>
                    <a:pt x="423" y="117"/>
                  </a:lnTo>
                  <a:lnTo>
                    <a:pt x="437" y="121"/>
                  </a:lnTo>
                  <a:lnTo>
                    <a:pt x="451" y="125"/>
                  </a:lnTo>
                  <a:lnTo>
                    <a:pt x="451" y="125"/>
                  </a:lnTo>
                  <a:lnTo>
                    <a:pt x="452" y="124"/>
                  </a:lnTo>
                  <a:lnTo>
                    <a:pt x="453" y="122"/>
                  </a:lnTo>
                  <a:lnTo>
                    <a:pt x="453" y="121"/>
                  </a:lnTo>
                  <a:lnTo>
                    <a:pt x="453" y="121"/>
                  </a:lnTo>
                  <a:lnTo>
                    <a:pt x="453" y="121"/>
                  </a:lnTo>
                  <a:lnTo>
                    <a:pt x="455" y="126"/>
                  </a:lnTo>
                  <a:lnTo>
                    <a:pt x="456" y="136"/>
                  </a:lnTo>
                  <a:lnTo>
                    <a:pt x="458" y="141"/>
                  </a:lnTo>
                  <a:lnTo>
                    <a:pt x="459" y="142"/>
                  </a:lnTo>
                  <a:lnTo>
                    <a:pt x="459" y="140"/>
                  </a:lnTo>
                  <a:lnTo>
                    <a:pt x="458" y="138"/>
                  </a:lnTo>
                  <a:lnTo>
                    <a:pt x="458" y="135"/>
                  </a:lnTo>
                  <a:lnTo>
                    <a:pt x="458" y="132"/>
                  </a:lnTo>
                  <a:lnTo>
                    <a:pt x="458" y="130"/>
                  </a:lnTo>
                  <a:lnTo>
                    <a:pt x="462" y="124"/>
                  </a:lnTo>
                  <a:lnTo>
                    <a:pt x="467" y="120"/>
                  </a:lnTo>
                  <a:lnTo>
                    <a:pt x="472" y="116"/>
                  </a:lnTo>
                  <a:lnTo>
                    <a:pt x="473" y="115"/>
                  </a:lnTo>
                  <a:lnTo>
                    <a:pt x="474" y="113"/>
                  </a:lnTo>
                  <a:lnTo>
                    <a:pt x="476" y="113"/>
                  </a:lnTo>
                  <a:lnTo>
                    <a:pt x="477" y="112"/>
                  </a:lnTo>
                  <a:lnTo>
                    <a:pt x="478" y="111"/>
                  </a:lnTo>
                  <a:lnTo>
                    <a:pt x="479" y="110"/>
                  </a:lnTo>
                  <a:lnTo>
                    <a:pt x="479" y="109"/>
                  </a:lnTo>
                  <a:lnTo>
                    <a:pt x="479" y="108"/>
                  </a:lnTo>
                  <a:lnTo>
                    <a:pt x="478" y="108"/>
                  </a:lnTo>
                  <a:lnTo>
                    <a:pt x="478" y="109"/>
                  </a:lnTo>
                  <a:lnTo>
                    <a:pt x="477" y="109"/>
                  </a:lnTo>
                  <a:lnTo>
                    <a:pt x="474" y="112"/>
                  </a:lnTo>
                  <a:lnTo>
                    <a:pt x="472" y="113"/>
                  </a:lnTo>
                  <a:lnTo>
                    <a:pt x="467" y="115"/>
                  </a:lnTo>
                  <a:lnTo>
                    <a:pt x="462" y="115"/>
                  </a:lnTo>
                  <a:lnTo>
                    <a:pt x="458" y="113"/>
                  </a:lnTo>
                  <a:lnTo>
                    <a:pt x="457" y="113"/>
                  </a:lnTo>
                  <a:lnTo>
                    <a:pt x="457" y="112"/>
                  </a:lnTo>
                  <a:lnTo>
                    <a:pt x="458" y="111"/>
                  </a:lnTo>
                  <a:lnTo>
                    <a:pt x="458" y="110"/>
                  </a:lnTo>
                  <a:lnTo>
                    <a:pt x="459" y="109"/>
                  </a:lnTo>
                  <a:lnTo>
                    <a:pt x="460" y="108"/>
                  </a:lnTo>
                  <a:lnTo>
                    <a:pt x="464" y="106"/>
                  </a:lnTo>
                  <a:lnTo>
                    <a:pt x="468" y="104"/>
                  </a:lnTo>
                  <a:lnTo>
                    <a:pt x="473" y="104"/>
                  </a:lnTo>
                  <a:lnTo>
                    <a:pt x="476" y="105"/>
                  </a:lnTo>
                  <a:lnTo>
                    <a:pt x="479" y="107"/>
                  </a:lnTo>
                  <a:lnTo>
                    <a:pt x="480" y="109"/>
                  </a:lnTo>
                  <a:lnTo>
                    <a:pt x="481" y="112"/>
                  </a:lnTo>
                  <a:lnTo>
                    <a:pt x="483" y="116"/>
                  </a:lnTo>
                  <a:lnTo>
                    <a:pt x="485" y="118"/>
                  </a:lnTo>
                  <a:lnTo>
                    <a:pt x="490" y="121"/>
                  </a:lnTo>
                  <a:lnTo>
                    <a:pt x="500" y="124"/>
                  </a:lnTo>
                  <a:lnTo>
                    <a:pt x="506" y="125"/>
                  </a:lnTo>
                  <a:lnTo>
                    <a:pt x="511" y="123"/>
                  </a:lnTo>
                  <a:lnTo>
                    <a:pt x="517" y="120"/>
                  </a:lnTo>
                  <a:lnTo>
                    <a:pt x="522" y="117"/>
                  </a:lnTo>
                  <a:lnTo>
                    <a:pt x="528" y="115"/>
                  </a:lnTo>
                  <a:lnTo>
                    <a:pt x="534" y="113"/>
                  </a:lnTo>
                  <a:lnTo>
                    <a:pt x="537" y="115"/>
                  </a:lnTo>
                  <a:lnTo>
                    <a:pt x="540" y="118"/>
                  </a:lnTo>
                  <a:lnTo>
                    <a:pt x="543" y="121"/>
                  </a:lnTo>
                  <a:lnTo>
                    <a:pt x="545" y="125"/>
                  </a:lnTo>
                  <a:lnTo>
                    <a:pt x="545" y="128"/>
                  </a:lnTo>
                  <a:lnTo>
                    <a:pt x="544" y="131"/>
                  </a:lnTo>
                  <a:lnTo>
                    <a:pt x="544" y="132"/>
                  </a:lnTo>
                  <a:lnTo>
                    <a:pt x="544" y="132"/>
                  </a:lnTo>
                  <a:lnTo>
                    <a:pt x="547" y="133"/>
                  </a:lnTo>
                  <a:lnTo>
                    <a:pt x="549" y="132"/>
                  </a:lnTo>
                  <a:lnTo>
                    <a:pt x="550" y="130"/>
                  </a:lnTo>
                  <a:lnTo>
                    <a:pt x="550" y="122"/>
                  </a:lnTo>
                  <a:lnTo>
                    <a:pt x="551" y="121"/>
                  </a:lnTo>
                  <a:lnTo>
                    <a:pt x="554" y="118"/>
                  </a:lnTo>
                  <a:lnTo>
                    <a:pt x="563" y="115"/>
                  </a:lnTo>
                  <a:lnTo>
                    <a:pt x="566" y="112"/>
                  </a:lnTo>
                  <a:lnTo>
                    <a:pt x="567" y="110"/>
                  </a:lnTo>
                  <a:lnTo>
                    <a:pt x="567" y="108"/>
                  </a:lnTo>
                  <a:lnTo>
                    <a:pt x="565" y="107"/>
                  </a:lnTo>
                  <a:lnTo>
                    <a:pt x="563" y="106"/>
                  </a:lnTo>
                  <a:lnTo>
                    <a:pt x="561" y="106"/>
                  </a:lnTo>
                  <a:lnTo>
                    <a:pt x="559" y="104"/>
                  </a:lnTo>
                  <a:lnTo>
                    <a:pt x="559" y="103"/>
                  </a:lnTo>
                  <a:lnTo>
                    <a:pt x="560" y="102"/>
                  </a:lnTo>
                  <a:lnTo>
                    <a:pt x="561" y="102"/>
                  </a:lnTo>
                  <a:lnTo>
                    <a:pt x="563" y="102"/>
                  </a:lnTo>
                  <a:lnTo>
                    <a:pt x="564" y="101"/>
                  </a:lnTo>
                  <a:lnTo>
                    <a:pt x="565" y="101"/>
                  </a:lnTo>
                  <a:lnTo>
                    <a:pt x="565" y="101"/>
                  </a:lnTo>
                  <a:lnTo>
                    <a:pt x="560" y="98"/>
                  </a:lnTo>
                  <a:lnTo>
                    <a:pt x="555" y="96"/>
                  </a:lnTo>
                  <a:lnTo>
                    <a:pt x="549" y="94"/>
                  </a:lnTo>
                  <a:lnTo>
                    <a:pt x="545" y="91"/>
                  </a:lnTo>
                  <a:lnTo>
                    <a:pt x="544" y="91"/>
                  </a:lnTo>
                  <a:lnTo>
                    <a:pt x="545" y="90"/>
                  </a:lnTo>
                  <a:lnTo>
                    <a:pt x="546" y="89"/>
                  </a:lnTo>
                  <a:lnTo>
                    <a:pt x="548" y="89"/>
                  </a:lnTo>
                  <a:lnTo>
                    <a:pt x="549" y="87"/>
                  </a:lnTo>
                  <a:lnTo>
                    <a:pt x="550" y="86"/>
                  </a:lnTo>
                  <a:lnTo>
                    <a:pt x="550" y="85"/>
                  </a:lnTo>
                  <a:lnTo>
                    <a:pt x="549" y="85"/>
                  </a:lnTo>
                  <a:lnTo>
                    <a:pt x="548" y="84"/>
                  </a:lnTo>
                  <a:lnTo>
                    <a:pt x="545" y="83"/>
                  </a:lnTo>
                  <a:lnTo>
                    <a:pt x="545" y="82"/>
                  </a:lnTo>
                  <a:lnTo>
                    <a:pt x="545" y="78"/>
                  </a:lnTo>
                  <a:lnTo>
                    <a:pt x="548" y="74"/>
                  </a:lnTo>
                  <a:lnTo>
                    <a:pt x="551" y="70"/>
                  </a:lnTo>
                  <a:lnTo>
                    <a:pt x="555" y="68"/>
                  </a:lnTo>
                  <a:lnTo>
                    <a:pt x="554" y="67"/>
                  </a:lnTo>
                  <a:lnTo>
                    <a:pt x="554" y="67"/>
                  </a:lnTo>
                  <a:lnTo>
                    <a:pt x="552" y="62"/>
                  </a:lnTo>
                  <a:lnTo>
                    <a:pt x="552" y="56"/>
                  </a:lnTo>
                  <a:lnTo>
                    <a:pt x="553" y="51"/>
                  </a:lnTo>
                  <a:lnTo>
                    <a:pt x="554" y="46"/>
                  </a:lnTo>
                  <a:lnTo>
                    <a:pt x="555" y="41"/>
                  </a:lnTo>
                  <a:lnTo>
                    <a:pt x="559" y="44"/>
                  </a:lnTo>
                  <a:lnTo>
                    <a:pt x="567" y="50"/>
                  </a:lnTo>
                  <a:lnTo>
                    <a:pt x="570" y="53"/>
                  </a:lnTo>
                  <a:lnTo>
                    <a:pt x="572" y="57"/>
                  </a:lnTo>
                  <a:lnTo>
                    <a:pt x="572" y="59"/>
                  </a:lnTo>
                  <a:lnTo>
                    <a:pt x="568" y="62"/>
                  </a:lnTo>
                  <a:lnTo>
                    <a:pt x="565" y="64"/>
                  </a:lnTo>
                  <a:lnTo>
                    <a:pt x="561" y="67"/>
                  </a:lnTo>
                  <a:lnTo>
                    <a:pt x="563" y="69"/>
                  </a:lnTo>
                  <a:lnTo>
                    <a:pt x="565" y="75"/>
                  </a:lnTo>
                  <a:lnTo>
                    <a:pt x="566" y="80"/>
                  </a:lnTo>
                  <a:lnTo>
                    <a:pt x="567" y="87"/>
                  </a:lnTo>
                  <a:lnTo>
                    <a:pt x="568" y="92"/>
                  </a:lnTo>
                  <a:lnTo>
                    <a:pt x="568" y="96"/>
                  </a:lnTo>
                  <a:lnTo>
                    <a:pt x="568" y="98"/>
                  </a:lnTo>
                  <a:lnTo>
                    <a:pt x="569" y="99"/>
                  </a:lnTo>
                  <a:lnTo>
                    <a:pt x="570" y="99"/>
                  </a:lnTo>
                  <a:lnTo>
                    <a:pt x="573" y="99"/>
                  </a:lnTo>
                  <a:lnTo>
                    <a:pt x="574" y="100"/>
                  </a:lnTo>
                  <a:lnTo>
                    <a:pt x="575" y="100"/>
                  </a:lnTo>
                  <a:lnTo>
                    <a:pt x="576" y="101"/>
                  </a:lnTo>
                  <a:lnTo>
                    <a:pt x="582" y="104"/>
                  </a:lnTo>
                  <a:lnTo>
                    <a:pt x="587" y="109"/>
                  </a:lnTo>
                  <a:lnTo>
                    <a:pt x="587" y="111"/>
                  </a:lnTo>
                  <a:lnTo>
                    <a:pt x="587" y="116"/>
                  </a:lnTo>
                  <a:lnTo>
                    <a:pt x="588" y="118"/>
                  </a:lnTo>
                  <a:lnTo>
                    <a:pt x="589" y="118"/>
                  </a:lnTo>
                  <a:lnTo>
                    <a:pt x="590" y="116"/>
                  </a:lnTo>
                  <a:lnTo>
                    <a:pt x="591" y="113"/>
                  </a:lnTo>
                  <a:lnTo>
                    <a:pt x="592" y="110"/>
                  </a:lnTo>
                  <a:lnTo>
                    <a:pt x="593" y="107"/>
                  </a:lnTo>
                  <a:lnTo>
                    <a:pt x="594" y="104"/>
                  </a:lnTo>
                  <a:lnTo>
                    <a:pt x="596" y="103"/>
                  </a:lnTo>
                  <a:lnTo>
                    <a:pt x="599" y="104"/>
                  </a:lnTo>
                  <a:lnTo>
                    <a:pt x="602" y="107"/>
                  </a:lnTo>
                  <a:lnTo>
                    <a:pt x="604" y="111"/>
                  </a:lnTo>
                  <a:lnTo>
                    <a:pt x="606" y="115"/>
                  </a:lnTo>
                  <a:lnTo>
                    <a:pt x="606" y="116"/>
                  </a:lnTo>
                  <a:lnTo>
                    <a:pt x="603" y="116"/>
                  </a:lnTo>
                  <a:lnTo>
                    <a:pt x="602" y="116"/>
                  </a:lnTo>
                  <a:lnTo>
                    <a:pt x="602" y="116"/>
                  </a:lnTo>
                  <a:lnTo>
                    <a:pt x="602" y="117"/>
                  </a:lnTo>
                  <a:lnTo>
                    <a:pt x="607" y="124"/>
                  </a:lnTo>
                  <a:lnTo>
                    <a:pt x="614" y="131"/>
                  </a:lnTo>
                  <a:lnTo>
                    <a:pt x="615" y="131"/>
                  </a:lnTo>
                  <a:lnTo>
                    <a:pt x="615" y="130"/>
                  </a:lnTo>
                  <a:lnTo>
                    <a:pt x="616" y="129"/>
                  </a:lnTo>
                  <a:lnTo>
                    <a:pt x="616" y="129"/>
                  </a:lnTo>
                  <a:lnTo>
                    <a:pt x="617" y="129"/>
                  </a:lnTo>
                  <a:lnTo>
                    <a:pt x="617" y="129"/>
                  </a:lnTo>
                  <a:lnTo>
                    <a:pt x="618" y="130"/>
                  </a:lnTo>
                  <a:lnTo>
                    <a:pt x="618" y="129"/>
                  </a:lnTo>
                  <a:lnTo>
                    <a:pt x="617" y="128"/>
                  </a:lnTo>
                  <a:lnTo>
                    <a:pt x="617" y="126"/>
                  </a:lnTo>
                  <a:lnTo>
                    <a:pt x="617" y="125"/>
                  </a:lnTo>
                  <a:lnTo>
                    <a:pt x="617" y="124"/>
                  </a:lnTo>
                  <a:lnTo>
                    <a:pt x="619" y="118"/>
                  </a:lnTo>
                  <a:lnTo>
                    <a:pt x="621" y="111"/>
                  </a:lnTo>
                  <a:lnTo>
                    <a:pt x="623" y="105"/>
                  </a:lnTo>
                  <a:lnTo>
                    <a:pt x="626" y="99"/>
                  </a:lnTo>
                  <a:lnTo>
                    <a:pt x="630" y="95"/>
                  </a:lnTo>
                  <a:lnTo>
                    <a:pt x="634" y="94"/>
                  </a:lnTo>
                  <a:lnTo>
                    <a:pt x="637" y="94"/>
                  </a:lnTo>
                  <a:lnTo>
                    <a:pt x="641" y="96"/>
                  </a:lnTo>
                  <a:lnTo>
                    <a:pt x="645" y="98"/>
                  </a:lnTo>
                  <a:lnTo>
                    <a:pt x="648" y="101"/>
                  </a:lnTo>
                  <a:lnTo>
                    <a:pt x="649" y="101"/>
                  </a:lnTo>
                  <a:lnTo>
                    <a:pt x="648" y="102"/>
                  </a:lnTo>
                  <a:lnTo>
                    <a:pt x="646" y="103"/>
                  </a:lnTo>
                  <a:lnTo>
                    <a:pt x="645" y="105"/>
                  </a:lnTo>
                  <a:lnTo>
                    <a:pt x="645" y="106"/>
                  </a:lnTo>
                  <a:lnTo>
                    <a:pt x="645" y="106"/>
                  </a:lnTo>
                  <a:lnTo>
                    <a:pt x="646" y="107"/>
                  </a:lnTo>
                  <a:lnTo>
                    <a:pt x="647" y="107"/>
                  </a:lnTo>
                  <a:lnTo>
                    <a:pt x="648" y="107"/>
                  </a:lnTo>
                  <a:lnTo>
                    <a:pt x="649" y="107"/>
                  </a:lnTo>
                  <a:lnTo>
                    <a:pt x="650" y="108"/>
                  </a:lnTo>
                  <a:lnTo>
                    <a:pt x="651" y="108"/>
                  </a:lnTo>
                  <a:lnTo>
                    <a:pt x="653" y="112"/>
                  </a:lnTo>
                  <a:lnTo>
                    <a:pt x="655" y="117"/>
                  </a:lnTo>
                  <a:lnTo>
                    <a:pt x="656" y="122"/>
                  </a:lnTo>
                  <a:lnTo>
                    <a:pt x="656" y="128"/>
                  </a:lnTo>
                  <a:lnTo>
                    <a:pt x="656" y="133"/>
                  </a:lnTo>
                  <a:lnTo>
                    <a:pt x="654" y="137"/>
                  </a:lnTo>
                  <a:lnTo>
                    <a:pt x="650" y="140"/>
                  </a:lnTo>
                  <a:lnTo>
                    <a:pt x="645" y="143"/>
                  </a:lnTo>
                  <a:lnTo>
                    <a:pt x="644" y="143"/>
                  </a:lnTo>
                  <a:lnTo>
                    <a:pt x="643" y="142"/>
                  </a:lnTo>
                  <a:lnTo>
                    <a:pt x="641" y="139"/>
                  </a:lnTo>
                  <a:lnTo>
                    <a:pt x="641" y="138"/>
                  </a:lnTo>
                  <a:lnTo>
                    <a:pt x="640" y="136"/>
                  </a:lnTo>
                  <a:lnTo>
                    <a:pt x="639" y="135"/>
                  </a:lnTo>
                  <a:lnTo>
                    <a:pt x="634" y="134"/>
                  </a:lnTo>
                  <a:lnTo>
                    <a:pt x="631" y="133"/>
                  </a:lnTo>
                  <a:lnTo>
                    <a:pt x="629" y="134"/>
                  </a:lnTo>
                  <a:lnTo>
                    <a:pt x="629" y="135"/>
                  </a:lnTo>
                  <a:lnTo>
                    <a:pt x="631" y="138"/>
                  </a:lnTo>
                  <a:lnTo>
                    <a:pt x="635" y="140"/>
                  </a:lnTo>
                  <a:lnTo>
                    <a:pt x="639" y="143"/>
                  </a:lnTo>
                  <a:lnTo>
                    <a:pt x="643" y="145"/>
                  </a:lnTo>
                  <a:lnTo>
                    <a:pt x="642" y="145"/>
                  </a:lnTo>
                  <a:lnTo>
                    <a:pt x="641" y="145"/>
                  </a:lnTo>
                  <a:lnTo>
                    <a:pt x="640" y="144"/>
                  </a:lnTo>
                  <a:lnTo>
                    <a:pt x="639" y="143"/>
                  </a:lnTo>
                  <a:lnTo>
                    <a:pt x="638" y="143"/>
                  </a:lnTo>
                  <a:lnTo>
                    <a:pt x="637" y="143"/>
                  </a:lnTo>
                  <a:lnTo>
                    <a:pt x="635" y="143"/>
                  </a:lnTo>
                  <a:lnTo>
                    <a:pt x="636" y="143"/>
                  </a:lnTo>
                  <a:lnTo>
                    <a:pt x="636" y="144"/>
                  </a:lnTo>
                  <a:lnTo>
                    <a:pt x="637" y="144"/>
                  </a:lnTo>
                  <a:lnTo>
                    <a:pt x="638" y="145"/>
                  </a:lnTo>
                  <a:lnTo>
                    <a:pt x="638" y="146"/>
                  </a:lnTo>
                  <a:lnTo>
                    <a:pt x="636" y="147"/>
                  </a:lnTo>
                  <a:lnTo>
                    <a:pt x="634" y="146"/>
                  </a:lnTo>
                  <a:lnTo>
                    <a:pt x="632" y="146"/>
                  </a:lnTo>
                  <a:lnTo>
                    <a:pt x="631" y="145"/>
                  </a:lnTo>
                  <a:lnTo>
                    <a:pt x="630" y="144"/>
                  </a:lnTo>
                  <a:lnTo>
                    <a:pt x="629" y="142"/>
                  </a:lnTo>
                  <a:lnTo>
                    <a:pt x="629" y="142"/>
                  </a:lnTo>
                  <a:lnTo>
                    <a:pt x="629" y="140"/>
                  </a:lnTo>
                  <a:lnTo>
                    <a:pt x="628" y="140"/>
                  </a:lnTo>
                  <a:lnTo>
                    <a:pt x="627" y="140"/>
                  </a:lnTo>
                  <a:lnTo>
                    <a:pt x="624" y="145"/>
                  </a:lnTo>
                  <a:lnTo>
                    <a:pt x="621" y="150"/>
                  </a:lnTo>
                  <a:lnTo>
                    <a:pt x="619" y="156"/>
                  </a:lnTo>
                  <a:lnTo>
                    <a:pt x="616" y="160"/>
                  </a:lnTo>
                  <a:lnTo>
                    <a:pt x="615" y="161"/>
                  </a:lnTo>
                  <a:lnTo>
                    <a:pt x="614" y="161"/>
                  </a:lnTo>
                  <a:lnTo>
                    <a:pt x="616" y="161"/>
                  </a:lnTo>
                  <a:lnTo>
                    <a:pt x="617" y="162"/>
                  </a:lnTo>
                  <a:lnTo>
                    <a:pt x="618" y="162"/>
                  </a:lnTo>
                  <a:lnTo>
                    <a:pt x="619" y="163"/>
                  </a:lnTo>
                  <a:lnTo>
                    <a:pt x="620" y="164"/>
                  </a:lnTo>
                  <a:lnTo>
                    <a:pt x="620" y="167"/>
                  </a:lnTo>
                  <a:lnTo>
                    <a:pt x="619" y="170"/>
                  </a:lnTo>
                  <a:lnTo>
                    <a:pt x="617" y="174"/>
                  </a:lnTo>
                  <a:lnTo>
                    <a:pt x="613" y="178"/>
                  </a:lnTo>
                  <a:lnTo>
                    <a:pt x="610" y="180"/>
                  </a:lnTo>
                  <a:lnTo>
                    <a:pt x="607" y="181"/>
                  </a:lnTo>
                  <a:lnTo>
                    <a:pt x="606" y="181"/>
                  </a:lnTo>
                  <a:lnTo>
                    <a:pt x="605" y="180"/>
                  </a:lnTo>
                  <a:lnTo>
                    <a:pt x="604" y="179"/>
                  </a:lnTo>
                  <a:lnTo>
                    <a:pt x="603" y="179"/>
                  </a:lnTo>
                  <a:lnTo>
                    <a:pt x="602" y="179"/>
                  </a:lnTo>
                  <a:lnTo>
                    <a:pt x="602" y="179"/>
                  </a:lnTo>
                  <a:lnTo>
                    <a:pt x="603" y="180"/>
                  </a:lnTo>
                  <a:lnTo>
                    <a:pt x="604" y="181"/>
                  </a:lnTo>
                  <a:lnTo>
                    <a:pt x="605" y="181"/>
                  </a:lnTo>
                  <a:lnTo>
                    <a:pt x="605" y="182"/>
                  </a:lnTo>
                  <a:lnTo>
                    <a:pt x="603" y="181"/>
                  </a:lnTo>
                  <a:lnTo>
                    <a:pt x="600" y="180"/>
                  </a:lnTo>
                  <a:lnTo>
                    <a:pt x="598" y="179"/>
                  </a:lnTo>
                  <a:lnTo>
                    <a:pt x="596" y="179"/>
                  </a:lnTo>
                  <a:lnTo>
                    <a:pt x="595" y="180"/>
                  </a:lnTo>
                  <a:lnTo>
                    <a:pt x="595" y="181"/>
                  </a:lnTo>
                  <a:lnTo>
                    <a:pt x="595" y="182"/>
                  </a:lnTo>
                  <a:lnTo>
                    <a:pt x="595" y="183"/>
                  </a:lnTo>
                  <a:lnTo>
                    <a:pt x="595" y="184"/>
                  </a:lnTo>
                  <a:lnTo>
                    <a:pt x="596" y="185"/>
                  </a:lnTo>
                  <a:lnTo>
                    <a:pt x="596" y="186"/>
                  </a:lnTo>
                  <a:lnTo>
                    <a:pt x="595" y="188"/>
                  </a:lnTo>
                  <a:lnTo>
                    <a:pt x="594" y="188"/>
                  </a:lnTo>
                  <a:lnTo>
                    <a:pt x="593" y="189"/>
                  </a:lnTo>
                  <a:lnTo>
                    <a:pt x="580" y="189"/>
                  </a:lnTo>
                  <a:lnTo>
                    <a:pt x="577" y="188"/>
                  </a:lnTo>
                  <a:lnTo>
                    <a:pt x="577" y="188"/>
                  </a:lnTo>
                  <a:lnTo>
                    <a:pt x="576" y="189"/>
                  </a:lnTo>
                  <a:lnTo>
                    <a:pt x="575" y="189"/>
                  </a:lnTo>
                  <a:lnTo>
                    <a:pt x="575" y="189"/>
                  </a:lnTo>
                  <a:lnTo>
                    <a:pt x="575" y="190"/>
                  </a:lnTo>
                  <a:lnTo>
                    <a:pt x="579" y="192"/>
                  </a:lnTo>
                  <a:lnTo>
                    <a:pt x="583" y="193"/>
                  </a:lnTo>
                  <a:lnTo>
                    <a:pt x="588" y="194"/>
                  </a:lnTo>
                  <a:lnTo>
                    <a:pt x="592" y="197"/>
                  </a:lnTo>
                  <a:lnTo>
                    <a:pt x="592" y="198"/>
                  </a:lnTo>
                  <a:lnTo>
                    <a:pt x="591" y="199"/>
                  </a:lnTo>
                  <a:lnTo>
                    <a:pt x="589" y="200"/>
                  </a:lnTo>
                  <a:lnTo>
                    <a:pt x="588" y="200"/>
                  </a:lnTo>
                  <a:lnTo>
                    <a:pt x="587" y="201"/>
                  </a:lnTo>
                  <a:lnTo>
                    <a:pt x="586" y="201"/>
                  </a:lnTo>
                  <a:lnTo>
                    <a:pt x="581" y="203"/>
                  </a:lnTo>
                  <a:lnTo>
                    <a:pt x="577" y="204"/>
                  </a:lnTo>
                  <a:lnTo>
                    <a:pt x="572" y="206"/>
                  </a:lnTo>
                  <a:lnTo>
                    <a:pt x="568" y="208"/>
                  </a:lnTo>
                  <a:lnTo>
                    <a:pt x="568" y="209"/>
                  </a:lnTo>
                  <a:lnTo>
                    <a:pt x="569" y="209"/>
                  </a:lnTo>
                  <a:lnTo>
                    <a:pt x="570" y="209"/>
                  </a:lnTo>
                  <a:lnTo>
                    <a:pt x="572" y="210"/>
                  </a:lnTo>
                  <a:lnTo>
                    <a:pt x="572" y="210"/>
                  </a:lnTo>
                  <a:lnTo>
                    <a:pt x="573" y="211"/>
                  </a:lnTo>
                  <a:lnTo>
                    <a:pt x="573" y="211"/>
                  </a:lnTo>
                  <a:lnTo>
                    <a:pt x="572" y="212"/>
                  </a:lnTo>
                  <a:lnTo>
                    <a:pt x="571" y="213"/>
                  </a:lnTo>
                  <a:lnTo>
                    <a:pt x="569" y="213"/>
                  </a:lnTo>
                  <a:lnTo>
                    <a:pt x="568" y="213"/>
                  </a:lnTo>
                  <a:lnTo>
                    <a:pt x="567" y="214"/>
                  </a:lnTo>
                  <a:lnTo>
                    <a:pt x="566" y="214"/>
                  </a:lnTo>
                  <a:lnTo>
                    <a:pt x="565" y="215"/>
                  </a:lnTo>
                  <a:lnTo>
                    <a:pt x="565" y="216"/>
                  </a:lnTo>
                  <a:lnTo>
                    <a:pt x="565" y="216"/>
                  </a:lnTo>
                  <a:lnTo>
                    <a:pt x="566" y="217"/>
                  </a:lnTo>
                  <a:lnTo>
                    <a:pt x="567" y="217"/>
                  </a:lnTo>
                  <a:lnTo>
                    <a:pt x="568" y="217"/>
                  </a:lnTo>
                  <a:lnTo>
                    <a:pt x="568" y="218"/>
                  </a:lnTo>
                  <a:lnTo>
                    <a:pt x="568" y="218"/>
                  </a:lnTo>
                  <a:lnTo>
                    <a:pt x="567" y="220"/>
                  </a:lnTo>
                  <a:lnTo>
                    <a:pt x="565" y="222"/>
                  </a:lnTo>
                  <a:lnTo>
                    <a:pt x="562" y="224"/>
                  </a:lnTo>
                  <a:lnTo>
                    <a:pt x="560" y="227"/>
                  </a:lnTo>
                  <a:lnTo>
                    <a:pt x="556" y="232"/>
                  </a:lnTo>
                  <a:lnTo>
                    <a:pt x="553" y="239"/>
                  </a:lnTo>
                  <a:lnTo>
                    <a:pt x="553" y="240"/>
                  </a:lnTo>
                  <a:lnTo>
                    <a:pt x="554" y="241"/>
                  </a:lnTo>
                  <a:lnTo>
                    <a:pt x="555" y="241"/>
                  </a:lnTo>
                  <a:lnTo>
                    <a:pt x="555" y="241"/>
                  </a:lnTo>
                  <a:lnTo>
                    <a:pt x="556" y="257"/>
                  </a:lnTo>
                  <a:lnTo>
                    <a:pt x="558" y="274"/>
                  </a:lnTo>
                  <a:lnTo>
                    <a:pt x="559" y="273"/>
                  </a:lnTo>
                  <a:lnTo>
                    <a:pt x="559" y="270"/>
                  </a:lnTo>
                  <a:lnTo>
                    <a:pt x="560" y="269"/>
                  </a:lnTo>
                  <a:lnTo>
                    <a:pt x="563" y="268"/>
                  </a:lnTo>
                  <a:lnTo>
                    <a:pt x="566" y="268"/>
                  </a:lnTo>
                  <a:lnTo>
                    <a:pt x="569" y="269"/>
                  </a:lnTo>
                  <a:lnTo>
                    <a:pt x="570" y="270"/>
                  </a:lnTo>
                  <a:lnTo>
                    <a:pt x="570" y="271"/>
                  </a:lnTo>
                  <a:lnTo>
                    <a:pt x="571" y="272"/>
                  </a:lnTo>
                  <a:lnTo>
                    <a:pt x="571" y="274"/>
                  </a:lnTo>
                  <a:lnTo>
                    <a:pt x="572" y="275"/>
                  </a:lnTo>
                  <a:lnTo>
                    <a:pt x="574" y="281"/>
                  </a:lnTo>
                  <a:lnTo>
                    <a:pt x="577" y="288"/>
                  </a:lnTo>
                  <a:lnTo>
                    <a:pt x="579" y="294"/>
                  </a:lnTo>
                  <a:lnTo>
                    <a:pt x="578" y="295"/>
                  </a:lnTo>
                  <a:lnTo>
                    <a:pt x="578" y="297"/>
                  </a:lnTo>
                  <a:lnTo>
                    <a:pt x="576" y="298"/>
                  </a:lnTo>
                  <a:lnTo>
                    <a:pt x="574" y="300"/>
                  </a:lnTo>
                  <a:lnTo>
                    <a:pt x="574" y="301"/>
                  </a:lnTo>
                  <a:lnTo>
                    <a:pt x="574" y="302"/>
                  </a:lnTo>
                  <a:lnTo>
                    <a:pt x="574" y="302"/>
                  </a:lnTo>
                  <a:lnTo>
                    <a:pt x="576" y="302"/>
                  </a:lnTo>
                  <a:lnTo>
                    <a:pt x="577" y="302"/>
                  </a:lnTo>
                  <a:lnTo>
                    <a:pt x="579" y="299"/>
                  </a:lnTo>
                  <a:lnTo>
                    <a:pt x="580" y="299"/>
                  </a:lnTo>
                  <a:lnTo>
                    <a:pt x="587" y="297"/>
                  </a:lnTo>
                  <a:lnTo>
                    <a:pt x="594" y="295"/>
                  </a:lnTo>
                  <a:lnTo>
                    <a:pt x="597" y="295"/>
                  </a:lnTo>
                  <a:lnTo>
                    <a:pt x="599" y="296"/>
                  </a:lnTo>
                  <a:lnTo>
                    <a:pt x="601" y="297"/>
                  </a:lnTo>
                  <a:lnTo>
                    <a:pt x="603" y="298"/>
                  </a:lnTo>
                  <a:lnTo>
                    <a:pt x="606" y="299"/>
                  </a:lnTo>
                  <a:lnTo>
                    <a:pt x="610" y="300"/>
                  </a:lnTo>
                  <a:lnTo>
                    <a:pt x="615" y="301"/>
                  </a:lnTo>
                  <a:lnTo>
                    <a:pt x="619" y="302"/>
                  </a:lnTo>
                  <a:lnTo>
                    <a:pt x="624" y="304"/>
                  </a:lnTo>
                  <a:lnTo>
                    <a:pt x="626" y="306"/>
                  </a:lnTo>
                  <a:lnTo>
                    <a:pt x="628" y="308"/>
                  </a:lnTo>
                  <a:lnTo>
                    <a:pt x="630" y="310"/>
                  </a:lnTo>
                  <a:lnTo>
                    <a:pt x="631" y="313"/>
                  </a:lnTo>
                  <a:lnTo>
                    <a:pt x="634" y="316"/>
                  </a:lnTo>
                  <a:lnTo>
                    <a:pt x="634" y="316"/>
                  </a:lnTo>
                  <a:lnTo>
                    <a:pt x="634" y="315"/>
                  </a:lnTo>
                  <a:lnTo>
                    <a:pt x="642" y="317"/>
                  </a:lnTo>
                  <a:lnTo>
                    <a:pt x="656" y="323"/>
                  </a:lnTo>
                  <a:lnTo>
                    <a:pt x="663" y="326"/>
                  </a:lnTo>
                  <a:lnTo>
                    <a:pt x="664" y="327"/>
                  </a:lnTo>
                  <a:lnTo>
                    <a:pt x="664" y="328"/>
                  </a:lnTo>
                  <a:lnTo>
                    <a:pt x="663" y="328"/>
                  </a:lnTo>
                  <a:lnTo>
                    <a:pt x="662" y="330"/>
                  </a:lnTo>
                  <a:lnTo>
                    <a:pt x="661" y="332"/>
                  </a:lnTo>
                  <a:lnTo>
                    <a:pt x="661" y="333"/>
                  </a:lnTo>
                  <a:lnTo>
                    <a:pt x="661" y="333"/>
                  </a:lnTo>
                  <a:lnTo>
                    <a:pt x="669" y="333"/>
                  </a:lnTo>
                  <a:lnTo>
                    <a:pt x="676" y="332"/>
                  </a:lnTo>
                  <a:lnTo>
                    <a:pt x="684" y="331"/>
                  </a:lnTo>
                  <a:lnTo>
                    <a:pt x="691" y="331"/>
                  </a:lnTo>
                  <a:lnTo>
                    <a:pt x="698" y="332"/>
                  </a:lnTo>
                  <a:lnTo>
                    <a:pt x="701" y="335"/>
                  </a:lnTo>
                  <a:lnTo>
                    <a:pt x="702" y="340"/>
                  </a:lnTo>
                  <a:lnTo>
                    <a:pt x="703" y="346"/>
                  </a:lnTo>
                  <a:lnTo>
                    <a:pt x="703" y="352"/>
                  </a:lnTo>
                  <a:lnTo>
                    <a:pt x="703" y="359"/>
                  </a:lnTo>
                  <a:lnTo>
                    <a:pt x="704" y="364"/>
                  </a:lnTo>
                  <a:lnTo>
                    <a:pt x="704" y="367"/>
                  </a:lnTo>
                  <a:lnTo>
                    <a:pt x="706" y="374"/>
                  </a:lnTo>
                  <a:lnTo>
                    <a:pt x="708" y="378"/>
                  </a:lnTo>
                  <a:lnTo>
                    <a:pt x="710" y="380"/>
                  </a:lnTo>
                  <a:lnTo>
                    <a:pt x="712" y="381"/>
                  </a:lnTo>
                  <a:lnTo>
                    <a:pt x="715" y="381"/>
                  </a:lnTo>
                  <a:lnTo>
                    <a:pt x="717" y="382"/>
                  </a:lnTo>
                  <a:lnTo>
                    <a:pt x="720" y="383"/>
                  </a:lnTo>
                  <a:lnTo>
                    <a:pt x="724" y="385"/>
                  </a:lnTo>
                  <a:lnTo>
                    <a:pt x="730" y="388"/>
                  </a:lnTo>
                  <a:lnTo>
                    <a:pt x="732" y="391"/>
                  </a:lnTo>
                  <a:lnTo>
                    <a:pt x="733" y="394"/>
                  </a:lnTo>
                  <a:lnTo>
                    <a:pt x="733" y="396"/>
                  </a:lnTo>
                  <a:lnTo>
                    <a:pt x="733" y="395"/>
                  </a:lnTo>
                  <a:lnTo>
                    <a:pt x="737" y="396"/>
                  </a:lnTo>
                  <a:lnTo>
                    <a:pt x="741" y="398"/>
                  </a:lnTo>
                  <a:lnTo>
                    <a:pt x="744" y="400"/>
                  </a:lnTo>
                  <a:lnTo>
                    <a:pt x="746" y="402"/>
                  </a:lnTo>
                  <a:lnTo>
                    <a:pt x="747" y="402"/>
                  </a:lnTo>
                  <a:lnTo>
                    <a:pt x="747" y="404"/>
                  </a:lnTo>
                  <a:lnTo>
                    <a:pt x="748" y="405"/>
                  </a:lnTo>
                  <a:lnTo>
                    <a:pt x="749" y="406"/>
                  </a:lnTo>
                  <a:lnTo>
                    <a:pt x="749" y="406"/>
                  </a:lnTo>
                  <a:lnTo>
                    <a:pt x="749" y="406"/>
                  </a:lnTo>
                  <a:lnTo>
                    <a:pt x="747" y="401"/>
                  </a:lnTo>
                  <a:lnTo>
                    <a:pt x="744" y="397"/>
                  </a:lnTo>
                  <a:lnTo>
                    <a:pt x="741" y="393"/>
                  </a:lnTo>
                  <a:lnTo>
                    <a:pt x="741" y="391"/>
                  </a:lnTo>
                  <a:lnTo>
                    <a:pt x="742" y="389"/>
                  </a:lnTo>
                  <a:lnTo>
                    <a:pt x="744" y="387"/>
                  </a:lnTo>
                  <a:lnTo>
                    <a:pt x="745" y="387"/>
                  </a:lnTo>
                  <a:lnTo>
                    <a:pt x="747" y="389"/>
                  </a:lnTo>
                  <a:lnTo>
                    <a:pt x="750" y="394"/>
                  </a:lnTo>
                  <a:lnTo>
                    <a:pt x="752" y="396"/>
                  </a:lnTo>
                  <a:lnTo>
                    <a:pt x="753" y="396"/>
                  </a:lnTo>
                  <a:lnTo>
                    <a:pt x="753" y="395"/>
                  </a:lnTo>
                  <a:lnTo>
                    <a:pt x="754" y="394"/>
                  </a:lnTo>
                  <a:lnTo>
                    <a:pt x="754" y="391"/>
                  </a:lnTo>
                  <a:lnTo>
                    <a:pt x="753" y="389"/>
                  </a:lnTo>
                  <a:lnTo>
                    <a:pt x="752" y="388"/>
                  </a:lnTo>
                  <a:lnTo>
                    <a:pt x="751" y="388"/>
                  </a:lnTo>
                  <a:lnTo>
                    <a:pt x="750" y="387"/>
                  </a:lnTo>
                  <a:lnTo>
                    <a:pt x="749" y="386"/>
                  </a:lnTo>
                  <a:lnTo>
                    <a:pt x="749" y="386"/>
                  </a:lnTo>
                  <a:lnTo>
                    <a:pt x="748" y="385"/>
                  </a:lnTo>
                  <a:lnTo>
                    <a:pt x="749" y="382"/>
                  </a:lnTo>
                  <a:lnTo>
                    <a:pt x="751" y="380"/>
                  </a:lnTo>
                  <a:lnTo>
                    <a:pt x="752" y="378"/>
                  </a:lnTo>
                  <a:lnTo>
                    <a:pt x="753" y="375"/>
                  </a:lnTo>
                  <a:lnTo>
                    <a:pt x="752" y="373"/>
                  </a:lnTo>
                  <a:lnTo>
                    <a:pt x="750" y="370"/>
                  </a:lnTo>
                  <a:lnTo>
                    <a:pt x="747" y="367"/>
                  </a:lnTo>
                  <a:lnTo>
                    <a:pt x="745" y="364"/>
                  </a:lnTo>
                  <a:lnTo>
                    <a:pt x="743" y="362"/>
                  </a:lnTo>
                  <a:lnTo>
                    <a:pt x="742" y="358"/>
                  </a:lnTo>
                  <a:lnTo>
                    <a:pt x="741" y="353"/>
                  </a:lnTo>
                  <a:lnTo>
                    <a:pt x="740" y="349"/>
                  </a:lnTo>
                  <a:lnTo>
                    <a:pt x="739" y="344"/>
                  </a:lnTo>
                  <a:lnTo>
                    <a:pt x="737" y="341"/>
                  </a:lnTo>
                  <a:lnTo>
                    <a:pt x="732" y="337"/>
                  </a:lnTo>
                  <a:lnTo>
                    <a:pt x="726" y="333"/>
                  </a:lnTo>
                  <a:lnTo>
                    <a:pt x="726" y="332"/>
                  </a:lnTo>
                  <a:lnTo>
                    <a:pt x="727" y="332"/>
                  </a:lnTo>
                  <a:lnTo>
                    <a:pt x="728" y="332"/>
                  </a:lnTo>
                  <a:lnTo>
                    <a:pt x="735" y="328"/>
                  </a:lnTo>
                  <a:lnTo>
                    <a:pt x="741" y="324"/>
                  </a:lnTo>
                  <a:lnTo>
                    <a:pt x="746" y="319"/>
                  </a:lnTo>
                  <a:lnTo>
                    <a:pt x="750" y="313"/>
                  </a:lnTo>
                  <a:lnTo>
                    <a:pt x="753" y="306"/>
                  </a:lnTo>
                  <a:lnTo>
                    <a:pt x="753" y="299"/>
                  </a:lnTo>
                  <a:lnTo>
                    <a:pt x="752" y="290"/>
                  </a:lnTo>
                  <a:lnTo>
                    <a:pt x="748" y="283"/>
                  </a:lnTo>
                  <a:lnTo>
                    <a:pt x="745" y="276"/>
                  </a:lnTo>
                  <a:lnTo>
                    <a:pt x="741" y="272"/>
                  </a:lnTo>
                  <a:lnTo>
                    <a:pt x="738" y="270"/>
                  </a:lnTo>
                  <a:lnTo>
                    <a:pt x="736" y="269"/>
                  </a:lnTo>
                  <a:lnTo>
                    <a:pt x="733" y="269"/>
                  </a:lnTo>
                  <a:lnTo>
                    <a:pt x="730" y="268"/>
                  </a:lnTo>
                  <a:lnTo>
                    <a:pt x="725" y="266"/>
                  </a:lnTo>
                  <a:lnTo>
                    <a:pt x="720" y="262"/>
                  </a:lnTo>
                  <a:lnTo>
                    <a:pt x="719" y="259"/>
                  </a:lnTo>
                  <a:lnTo>
                    <a:pt x="719" y="255"/>
                  </a:lnTo>
                  <a:lnTo>
                    <a:pt x="720" y="250"/>
                  </a:lnTo>
                  <a:lnTo>
                    <a:pt x="723" y="245"/>
                  </a:lnTo>
                  <a:lnTo>
                    <a:pt x="725" y="241"/>
                  </a:lnTo>
                  <a:lnTo>
                    <a:pt x="726" y="236"/>
                  </a:lnTo>
                  <a:lnTo>
                    <a:pt x="726" y="235"/>
                  </a:lnTo>
                  <a:lnTo>
                    <a:pt x="725" y="235"/>
                  </a:lnTo>
                  <a:lnTo>
                    <a:pt x="725" y="236"/>
                  </a:lnTo>
                  <a:lnTo>
                    <a:pt x="724" y="236"/>
                  </a:lnTo>
                  <a:lnTo>
                    <a:pt x="723" y="236"/>
                  </a:lnTo>
                  <a:lnTo>
                    <a:pt x="722" y="236"/>
                  </a:lnTo>
                  <a:lnTo>
                    <a:pt x="722" y="235"/>
                  </a:lnTo>
                  <a:lnTo>
                    <a:pt x="722" y="233"/>
                  </a:lnTo>
                  <a:lnTo>
                    <a:pt x="722" y="232"/>
                  </a:lnTo>
                  <a:lnTo>
                    <a:pt x="722" y="229"/>
                  </a:lnTo>
                  <a:lnTo>
                    <a:pt x="722" y="228"/>
                  </a:lnTo>
                  <a:lnTo>
                    <a:pt x="720" y="227"/>
                  </a:lnTo>
                  <a:lnTo>
                    <a:pt x="717" y="227"/>
                  </a:lnTo>
                  <a:lnTo>
                    <a:pt x="715" y="226"/>
                  </a:lnTo>
                  <a:lnTo>
                    <a:pt x="713" y="225"/>
                  </a:lnTo>
                  <a:lnTo>
                    <a:pt x="713" y="222"/>
                  </a:lnTo>
                  <a:lnTo>
                    <a:pt x="715" y="218"/>
                  </a:lnTo>
                  <a:lnTo>
                    <a:pt x="716" y="215"/>
                  </a:lnTo>
                  <a:lnTo>
                    <a:pt x="716" y="212"/>
                  </a:lnTo>
                  <a:lnTo>
                    <a:pt x="715" y="208"/>
                  </a:lnTo>
                  <a:lnTo>
                    <a:pt x="710" y="203"/>
                  </a:lnTo>
                  <a:lnTo>
                    <a:pt x="708" y="202"/>
                  </a:lnTo>
                  <a:lnTo>
                    <a:pt x="706" y="201"/>
                  </a:lnTo>
                  <a:lnTo>
                    <a:pt x="706" y="200"/>
                  </a:lnTo>
                  <a:lnTo>
                    <a:pt x="707" y="198"/>
                  </a:lnTo>
                  <a:lnTo>
                    <a:pt x="710" y="195"/>
                  </a:lnTo>
                  <a:lnTo>
                    <a:pt x="711" y="195"/>
                  </a:lnTo>
                  <a:lnTo>
                    <a:pt x="711" y="195"/>
                  </a:lnTo>
                  <a:lnTo>
                    <a:pt x="711" y="195"/>
                  </a:lnTo>
                  <a:lnTo>
                    <a:pt x="728" y="198"/>
                  </a:lnTo>
                  <a:lnTo>
                    <a:pt x="728" y="198"/>
                  </a:lnTo>
                  <a:lnTo>
                    <a:pt x="727" y="199"/>
                  </a:lnTo>
                  <a:lnTo>
                    <a:pt x="727" y="199"/>
                  </a:lnTo>
                  <a:lnTo>
                    <a:pt x="726" y="200"/>
                  </a:lnTo>
                  <a:lnTo>
                    <a:pt x="732" y="198"/>
                  </a:lnTo>
                  <a:lnTo>
                    <a:pt x="737" y="194"/>
                  </a:lnTo>
                  <a:lnTo>
                    <a:pt x="743" y="192"/>
                  </a:lnTo>
                  <a:lnTo>
                    <a:pt x="744" y="192"/>
                  </a:lnTo>
                  <a:lnTo>
                    <a:pt x="746" y="192"/>
                  </a:lnTo>
                  <a:lnTo>
                    <a:pt x="748" y="194"/>
                  </a:lnTo>
                  <a:lnTo>
                    <a:pt x="749" y="195"/>
                  </a:lnTo>
                  <a:lnTo>
                    <a:pt x="755" y="198"/>
                  </a:lnTo>
                  <a:lnTo>
                    <a:pt x="762" y="201"/>
                  </a:lnTo>
                  <a:lnTo>
                    <a:pt x="762" y="203"/>
                  </a:lnTo>
                  <a:lnTo>
                    <a:pt x="761" y="204"/>
                  </a:lnTo>
                  <a:lnTo>
                    <a:pt x="761" y="204"/>
                  </a:lnTo>
                  <a:lnTo>
                    <a:pt x="762" y="204"/>
                  </a:lnTo>
                  <a:lnTo>
                    <a:pt x="764" y="204"/>
                  </a:lnTo>
                  <a:lnTo>
                    <a:pt x="765" y="203"/>
                  </a:lnTo>
                  <a:lnTo>
                    <a:pt x="767" y="203"/>
                  </a:lnTo>
                  <a:lnTo>
                    <a:pt x="768" y="205"/>
                  </a:lnTo>
                  <a:lnTo>
                    <a:pt x="768" y="206"/>
                  </a:lnTo>
                  <a:lnTo>
                    <a:pt x="769" y="207"/>
                  </a:lnTo>
                  <a:lnTo>
                    <a:pt x="769" y="208"/>
                  </a:lnTo>
                  <a:lnTo>
                    <a:pt x="769" y="209"/>
                  </a:lnTo>
                  <a:lnTo>
                    <a:pt x="770" y="210"/>
                  </a:lnTo>
                  <a:lnTo>
                    <a:pt x="773" y="211"/>
                  </a:lnTo>
                  <a:lnTo>
                    <a:pt x="777" y="210"/>
                  </a:lnTo>
                  <a:lnTo>
                    <a:pt x="780" y="209"/>
                  </a:lnTo>
                  <a:lnTo>
                    <a:pt x="783" y="208"/>
                  </a:lnTo>
                  <a:lnTo>
                    <a:pt x="786" y="208"/>
                  </a:lnTo>
                  <a:lnTo>
                    <a:pt x="789" y="208"/>
                  </a:lnTo>
                  <a:lnTo>
                    <a:pt x="792" y="209"/>
                  </a:lnTo>
                  <a:lnTo>
                    <a:pt x="794" y="212"/>
                  </a:lnTo>
                  <a:lnTo>
                    <a:pt x="795" y="217"/>
                  </a:lnTo>
                  <a:lnTo>
                    <a:pt x="795" y="223"/>
                  </a:lnTo>
                  <a:lnTo>
                    <a:pt x="795" y="225"/>
                  </a:lnTo>
                  <a:lnTo>
                    <a:pt x="793" y="226"/>
                  </a:lnTo>
                  <a:lnTo>
                    <a:pt x="790" y="226"/>
                  </a:lnTo>
                  <a:lnTo>
                    <a:pt x="787" y="225"/>
                  </a:lnTo>
                  <a:lnTo>
                    <a:pt x="783" y="225"/>
                  </a:lnTo>
                  <a:lnTo>
                    <a:pt x="783" y="226"/>
                  </a:lnTo>
                  <a:lnTo>
                    <a:pt x="786" y="232"/>
                  </a:lnTo>
                  <a:lnTo>
                    <a:pt x="789" y="235"/>
                  </a:lnTo>
                  <a:lnTo>
                    <a:pt x="793" y="236"/>
                  </a:lnTo>
                  <a:lnTo>
                    <a:pt x="796" y="236"/>
                  </a:lnTo>
                  <a:lnTo>
                    <a:pt x="805" y="235"/>
                  </a:lnTo>
                  <a:lnTo>
                    <a:pt x="809" y="235"/>
                  </a:lnTo>
                  <a:lnTo>
                    <a:pt x="813" y="237"/>
                  </a:lnTo>
                  <a:lnTo>
                    <a:pt x="817" y="240"/>
                  </a:lnTo>
                  <a:lnTo>
                    <a:pt x="820" y="245"/>
                  </a:lnTo>
                  <a:lnTo>
                    <a:pt x="820" y="249"/>
                  </a:lnTo>
                  <a:lnTo>
                    <a:pt x="818" y="253"/>
                  </a:lnTo>
                  <a:lnTo>
                    <a:pt x="816" y="257"/>
                  </a:lnTo>
                  <a:lnTo>
                    <a:pt x="815" y="261"/>
                  </a:lnTo>
                  <a:lnTo>
                    <a:pt x="816" y="261"/>
                  </a:lnTo>
                  <a:lnTo>
                    <a:pt x="817" y="261"/>
                  </a:lnTo>
                  <a:lnTo>
                    <a:pt x="818" y="260"/>
                  </a:lnTo>
                  <a:lnTo>
                    <a:pt x="819" y="259"/>
                  </a:lnTo>
                  <a:lnTo>
                    <a:pt x="820" y="258"/>
                  </a:lnTo>
                  <a:lnTo>
                    <a:pt x="821" y="257"/>
                  </a:lnTo>
                  <a:lnTo>
                    <a:pt x="822" y="255"/>
                  </a:lnTo>
                  <a:lnTo>
                    <a:pt x="822" y="253"/>
                  </a:lnTo>
                  <a:lnTo>
                    <a:pt x="821" y="250"/>
                  </a:lnTo>
                  <a:lnTo>
                    <a:pt x="821" y="248"/>
                  </a:lnTo>
                  <a:lnTo>
                    <a:pt x="820" y="246"/>
                  </a:lnTo>
                  <a:lnTo>
                    <a:pt x="821" y="245"/>
                  </a:lnTo>
                  <a:lnTo>
                    <a:pt x="822" y="245"/>
                  </a:lnTo>
                  <a:lnTo>
                    <a:pt x="823" y="247"/>
                  </a:lnTo>
                  <a:lnTo>
                    <a:pt x="823" y="249"/>
                  </a:lnTo>
                  <a:lnTo>
                    <a:pt x="823" y="252"/>
                  </a:lnTo>
                  <a:lnTo>
                    <a:pt x="824" y="254"/>
                  </a:lnTo>
                  <a:lnTo>
                    <a:pt x="825" y="254"/>
                  </a:lnTo>
                  <a:lnTo>
                    <a:pt x="825" y="252"/>
                  </a:lnTo>
                  <a:lnTo>
                    <a:pt x="824" y="251"/>
                  </a:lnTo>
                  <a:lnTo>
                    <a:pt x="824" y="250"/>
                  </a:lnTo>
                  <a:lnTo>
                    <a:pt x="824" y="248"/>
                  </a:lnTo>
                  <a:lnTo>
                    <a:pt x="824" y="246"/>
                  </a:lnTo>
                  <a:lnTo>
                    <a:pt x="824" y="246"/>
                  </a:lnTo>
                  <a:lnTo>
                    <a:pt x="827" y="245"/>
                  </a:lnTo>
                  <a:lnTo>
                    <a:pt x="835" y="246"/>
                  </a:lnTo>
                  <a:lnTo>
                    <a:pt x="838" y="246"/>
                  </a:lnTo>
                  <a:lnTo>
                    <a:pt x="840" y="245"/>
                  </a:lnTo>
                  <a:lnTo>
                    <a:pt x="841" y="243"/>
                  </a:lnTo>
                  <a:lnTo>
                    <a:pt x="840" y="241"/>
                  </a:lnTo>
                  <a:lnTo>
                    <a:pt x="839" y="238"/>
                  </a:lnTo>
                  <a:lnTo>
                    <a:pt x="837" y="236"/>
                  </a:lnTo>
                  <a:lnTo>
                    <a:pt x="836" y="233"/>
                  </a:lnTo>
                  <a:lnTo>
                    <a:pt x="836" y="233"/>
                  </a:lnTo>
                  <a:lnTo>
                    <a:pt x="837" y="232"/>
                  </a:lnTo>
                  <a:lnTo>
                    <a:pt x="840" y="232"/>
                  </a:lnTo>
                  <a:lnTo>
                    <a:pt x="841" y="232"/>
                  </a:lnTo>
                  <a:lnTo>
                    <a:pt x="841" y="227"/>
                  </a:lnTo>
                  <a:lnTo>
                    <a:pt x="841" y="223"/>
                  </a:lnTo>
                  <a:lnTo>
                    <a:pt x="841" y="218"/>
                  </a:lnTo>
                  <a:lnTo>
                    <a:pt x="843" y="214"/>
                  </a:lnTo>
                  <a:lnTo>
                    <a:pt x="843" y="214"/>
                  </a:lnTo>
                  <a:lnTo>
                    <a:pt x="844" y="214"/>
                  </a:lnTo>
                  <a:lnTo>
                    <a:pt x="844" y="215"/>
                  </a:lnTo>
                  <a:lnTo>
                    <a:pt x="844" y="216"/>
                  </a:lnTo>
                  <a:lnTo>
                    <a:pt x="845" y="217"/>
                  </a:lnTo>
                  <a:lnTo>
                    <a:pt x="845" y="219"/>
                  </a:lnTo>
                  <a:lnTo>
                    <a:pt x="846" y="220"/>
                  </a:lnTo>
                  <a:lnTo>
                    <a:pt x="847" y="221"/>
                  </a:lnTo>
                  <a:lnTo>
                    <a:pt x="847" y="221"/>
                  </a:lnTo>
                  <a:lnTo>
                    <a:pt x="848" y="221"/>
                  </a:lnTo>
                  <a:lnTo>
                    <a:pt x="849" y="221"/>
                  </a:lnTo>
                  <a:lnTo>
                    <a:pt x="849" y="220"/>
                  </a:lnTo>
                  <a:lnTo>
                    <a:pt x="850" y="220"/>
                  </a:lnTo>
                  <a:lnTo>
                    <a:pt x="850" y="221"/>
                  </a:lnTo>
                  <a:lnTo>
                    <a:pt x="848" y="223"/>
                  </a:lnTo>
                  <a:lnTo>
                    <a:pt x="848" y="223"/>
                  </a:lnTo>
                  <a:lnTo>
                    <a:pt x="851" y="225"/>
                  </a:lnTo>
                  <a:lnTo>
                    <a:pt x="853" y="225"/>
                  </a:lnTo>
                  <a:lnTo>
                    <a:pt x="855" y="223"/>
                  </a:lnTo>
                  <a:lnTo>
                    <a:pt x="857" y="222"/>
                  </a:lnTo>
                  <a:lnTo>
                    <a:pt x="858" y="222"/>
                  </a:lnTo>
                  <a:lnTo>
                    <a:pt x="859" y="223"/>
                  </a:lnTo>
                  <a:lnTo>
                    <a:pt x="861" y="226"/>
                  </a:lnTo>
                  <a:lnTo>
                    <a:pt x="863" y="230"/>
                  </a:lnTo>
                  <a:lnTo>
                    <a:pt x="863" y="232"/>
                  </a:lnTo>
                  <a:lnTo>
                    <a:pt x="862" y="235"/>
                  </a:lnTo>
                  <a:lnTo>
                    <a:pt x="862" y="237"/>
                  </a:lnTo>
                  <a:lnTo>
                    <a:pt x="862" y="240"/>
                  </a:lnTo>
                  <a:lnTo>
                    <a:pt x="864" y="240"/>
                  </a:lnTo>
                  <a:lnTo>
                    <a:pt x="866" y="237"/>
                  </a:lnTo>
                  <a:lnTo>
                    <a:pt x="866" y="236"/>
                  </a:lnTo>
                  <a:lnTo>
                    <a:pt x="868" y="234"/>
                  </a:lnTo>
                  <a:lnTo>
                    <a:pt x="869" y="234"/>
                  </a:lnTo>
                  <a:lnTo>
                    <a:pt x="870" y="234"/>
                  </a:lnTo>
                  <a:lnTo>
                    <a:pt x="870" y="234"/>
                  </a:lnTo>
                  <a:lnTo>
                    <a:pt x="869" y="235"/>
                  </a:lnTo>
                  <a:lnTo>
                    <a:pt x="869" y="236"/>
                  </a:lnTo>
                  <a:lnTo>
                    <a:pt x="868" y="238"/>
                  </a:lnTo>
                  <a:lnTo>
                    <a:pt x="868" y="239"/>
                  </a:lnTo>
                  <a:lnTo>
                    <a:pt x="869" y="239"/>
                  </a:lnTo>
                  <a:lnTo>
                    <a:pt x="872" y="240"/>
                  </a:lnTo>
                  <a:lnTo>
                    <a:pt x="878" y="241"/>
                  </a:lnTo>
                  <a:lnTo>
                    <a:pt x="879" y="242"/>
                  </a:lnTo>
                  <a:lnTo>
                    <a:pt x="882" y="245"/>
                  </a:lnTo>
                  <a:lnTo>
                    <a:pt x="883" y="246"/>
                  </a:lnTo>
                  <a:lnTo>
                    <a:pt x="887" y="250"/>
                  </a:lnTo>
                  <a:lnTo>
                    <a:pt x="890" y="254"/>
                  </a:lnTo>
                  <a:lnTo>
                    <a:pt x="894" y="259"/>
                  </a:lnTo>
                  <a:lnTo>
                    <a:pt x="895" y="263"/>
                  </a:lnTo>
                  <a:lnTo>
                    <a:pt x="895" y="263"/>
                  </a:lnTo>
                  <a:lnTo>
                    <a:pt x="894" y="264"/>
                  </a:lnTo>
                  <a:lnTo>
                    <a:pt x="894" y="264"/>
                  </a:lnTo>
                  <a:lnTo>
                    <a:pt x="893" y="264"/>
                  </a:lnTo>
                  <a:lnTo>
                    <a:pt x="892" y="265"/>
                  </a:lnTo>
                  <a:lnTo>
                    <a:pt x="892" y="265"/>
                  </a:lnTo>
                  <a:lnTo>
                    <a:pt x="892" y="266"/>
                  </a:lnTo>
                  <a:lnTo>
                    <a:pt x="895" y="269"/>
                  </a:lnTo>
                  <a:lnTo>
                    <a:pt x="897" y="271"/>
                  </a:lnTo>
                  <a:lnTo>
                    <a:pt x="903" y="271"/>
                  </a:lnTo>
                  <a:lnTo>
                    <a:pt x="906" y="272"/>
                  </a:lnTo>
                  <a:lnTo>
                    <a:pt x="909" y="274"/>
                  </a:lnTo>
                  <a:lnTo>
                    <a:pt x="911" y="277"/>
                  </a:lnTo>
                  <a:lnTo>
                    <a:pt x="913" y="280"/>
                  </a:lnTo>
                  <a:lnTo>
                    <a:pt x="915" y="283"/>
                  </a:lnTo>
                  <a:lnTo>
                    <a:pt x="918" y="285"/>
                  </a:lnTo>
                  <a:lnTo>
                    <a:pt x="919" y="285"/>
                  </a:lnTo>
                  <a:lnTo>
                    <a:pt x="919" y="285"/>
                  </a:lnTo>
                  <a:lnTo>
                    <a:pt x="919" y="280"/>
                  </a:lnTo>
                  <a:lnTo>
                    <a:pt x="920" y="279"/>
                  </a:lnTo>
                  <a:lnTo>
                    <a:pt x="925" y="277"/>
                  </a:lnTo>
                  <a:lnTo>
                    <a:pt x="930" y="277"/>
                  </a:lnTo>
                  <a:lnTo>
                    <a:pt x="935" y="280"/>
                  </a:lnTo>
                  <a:lnTo>
                    <a:pt x="939" y="283"/>
                  </a:lnTo>
                  <a:lnTo>
                    <a:pt x="943" y="287"/>
                  </a:lnTo>
                  <a:lnTo>
                    <a:pt x="946" y="291"/>
                  </a:lnTo>
                  <a:lnTo>
                    <a:pt x="947" y="293"/>
                  </a:lnTo>
                  <a:lnTo>
                    <a:pt x="946" y="295"/>
                  </a:lnTo>
                  <a:lnTo>
                    <a:pt x="943" y="296"/>
                  </a:lnTo>
                  <a:lnTo>
                    <a:pt x="937" y="300"/>
                  </a:lnTo>
                  <a:lnTo>
                    <a:pt x="934" y="304"/>
                  </a:lnTo>
                  <a:lnTo>
                    <a:pt x="934" y="306"/>
                  </a:lnTo>
                  <a:lnTo>
                    <a:pt x="934" y="310"/>
                  </a:lnTo>
                  <a:lnTo>
                    <a:pt x="935" y="312"/>
                  </a:lnTo>
                  <a:lnTo>
                    <a:pt x="937" y="313"/>
                  </a:lnTo>
                  <a:lnTo>
                    <a:pt x="939" y="312"/>
                  </a:lnTo>
                  <a:lnTo>
                    <a:pt x="941" y="309"/>
                  </a:lnTo>
                  <a:lnTo>
                    <a:pt x="943" y="305"/>
                  </a:lnTo>
                  <a:lnTo>
                    <a:pt x="945" y="302"/>
                  </a:lnTo>
                  <a:lnTo>
                    <a:pt x="949" y="298"/>
                  </a:lnTo>
                  <a:lnTo>
                    <a:pt x="952" y="293"/>
                  </a:lnTo>
                  <a:lnTo>
                    <a:pt x="955" y="297"/>
                  </a:lnTo>
                  <a:lnTo>
                    <a:pt x="959" y="299"/>
                  </a:lnTo>
                  <a:lnTo>
                    <a:pt x="962" y="301"/>
                  </a:lnTo>
                  <a:lnTo>
                    <a:pt x="966" y="301"/>
                  </a:lnTo>
                  <a:lnTo>
                    <a:pt x="971" y="301"/>
                  </a:lnTo>
                  <a:lnTo>
                    <a:pt x="974" y="300"/>
                  </a:lnTo>
                  <a:lnTo>
                    <a:pt x="978" y="300"/>
                  </a:lnTo>
                  <a:lnTo>
                    <a:pt x="979" y="300"/>
                  </a:lnTo>
                  <a:lnTo>
                    <a:pt x="980" y="302"/>
                  </a:lnTo>
                  <a:lnTo>
                    <a:pt x="980" y="303"/>
                  </a:lnTo>
                  <a:lnTo>
                    <a:pt x="981" y="305"/>
                  </a:lnTo>
                  <a:lnTo>
                    <a:pt x="986" y="310"/>
                  </a:lnTo>
                  <a:lnTo>
                    <a:pt x="989" y="315"/>
                  </a:lnTo>
                  <a:lnTo>
                    <a:pt x="988" y="315"/>
                  </a:lnTo>
                  <a:lnTo>
                    <a:pt x="988" y="316"/>
                  </a:lnTo>
                  <a:lnTo>
                    <a:pt x="982" y="324"/>
                  </a:lnTo>
                  <a:lnTo>
                    <a:pt x="976" y="333"/>
                  </a:lnTo>
                  <a:lnTo>
                    <a:pt x="972" y="342"/>
                  </a:lnTo>
                  <a:lnTo>
                    <a:pt x="972" y="344"/>
                  </a:lnTo>
                  <a:lnTo>
                    <a:pt x="974" y="350"/>
                  </a:lnTo>
                  <a:lnTo>
                    <a:pt x="973" y="352"/>
                  </a:lnTo>
                  <a:lnTo>
                    <a:pt x="967" y="359"/>
                  </a:lnTo>
                  <a:lnTo>
                    <a:pt x="960" y="366"/>
                  </a:lnTo>
                  <a:lnTo>
                    <a:pt x="953" y="372"/>
                  </a:lnTo>
                  <a:lnTo>
                    <a:pt x="953" y="372"/>
                  </a:lnTo>
                  <a:lnTo>
                    <a:pt x="953" y="371"/>
                  </a:lnTo>
                  <a:lnTo>
                    <a:pt x="953" y="370"/>
                  </a:lnTo>
                  <a:lnTo>
                    <a:pt x="947" y="370"/>
                  </a:lnTo>
                  <a:lnTo>
                    <a:pt x="940" y="372"/>
                  </a:lnTo>
                  <a:lnTo>
                    <a:pt x="939" y="372"/>
                  </a:lnTo>
                  <a:lnTo>
                    <a:pt x="937" y="374"/>
                  </a:lnTo>
                  <a:lnTo>
                    <a:pt x="935" y="375"/>
                  </a:lnTo>
                  <a:lnTo>
                    <a:pt x="934" y="376"/>
                  </a:lnTo>
                  <a:lnTo>
                    <a:pt x="907" y="382"/>
                  </a:lnTo>
                  <a:lnTo>
                    <a:pt x="906" y="383"/>
                  </a:lnTo>
                  <a:lnTo>
                    <a:pt x="905" y="383"/>
                  </a:lnTo>
                  <a:lnTo>
                    <a:pt x="902" y="384"/>
                  </a:lnTo>
                  <a:lnTo>
                    <a:pt x="899" y="389"/>
                  </a:lnTo>
                  <a:lnTo>
                    <a:pt x="897" y="394"/>
                  </a:lnTo>
                  <a:lnTo>
                    <a:pt x="897" y="397"/>
                  </a:lnTo>
                  <a:lnTo>
                    <a:pt x="898" y="399"/>
                  </a:lnTo>
                  <a:lnTo>
                    <a:pt x="899" y="401"/>
                  </a:lnTo>
                  <a:lnTo>
                    <a:pt x="898" y="404"/>
                  </a:lnTo>
                  <a:lnTo>
                    <a:pt x="896" y="406"/>
                  </a:lnTo>
                  <a:lnTo>
                    <a:pt x="893" y="407"/>
                  </a:lnTo>
                  <a:lnTo>
                    <a:pt x="890" y="408"/>
                  </a:lnTo>
                  <a:lnTo>
                    <a:pt x="888" y="410"/>
                  </a:lnTo>
                  <a:lnTo>
                    <a:pt x="886" y="413"/>
                  </a:lnTo>
                  <a:lnTo>
                    <a:pt x="883" y="419"/>
                  </a:lnTo>
                  <a:lnTo>
                    <a:pt x="880" y="433"/>
                  </a:lnTo>
                  <a:lnTo>
                    <a:pt x="879" y="433"/>
                  </a:lnTo>
                  <a:lnTo>
                    <a:pt x="875" y="443"/>
                  </a:lnTo>
                  <a:lnTo>
                    <a:pt x="872" y="453"/>
                  </a:lnTo>
                  <a:lnTo>
                    <a:pt x="869" y="463"/>
                  </a:lnTo>
                  <a:lnTo>
                    <a:pt x="870" y="464"/>
                  </a:lnTo>
                  <a:lnTo>
                    <a:pt x="872" y="463"/>
                  </a:lnTo>
                  <a:lnTo>
                    <a:pt x="874" y="461"/>
                  </a:lnTo>
                  <a:lnTo>
                    <a:pt x="876" y="458"/>
                  </a:lnTo>
                  <a:lnTo>
                    <a:pt x="878" y="456"/>
                  </a:lnTo>
                  <a:lnTo>
                    <a:pt x="880" y="451"/>
                  </a:lnTo>
                  <a:lnTo>
                    <a:pt x="882" y="446"/>
                  </a:lnTo>
                  <a:lnTo>
                    <a:pt x="883" y="440"/>
                  </a:lnTo>
                  <a:lnTo>
                    <a:pt x="884" y="435"/>
                  </a:lnTo>
                  <a:lnTo>
                    <a:pt x="887" y="429"/>
                  </a:lnTo>
                  <a:lnTo>
                    <a:pt x="891" y="423"/>
                  </a:lnTo>
                  <a:lnTo>
                    <a:pt x="896" y="416"/>
                  </a:lnTo>
                  <a:lnTo>
                    <a:pt x="902" y="411"/>
                  </a:lnTo>
                  <a:lnTo>
                    <a:pt x="908" y="406"/>
                  </a:lnTo>
                  <a:lnTo>
                    <a:pt x="915" y="402"/>
                  </a:lnTo>
                  <a:lnTo>
                    <a:pt x="922" y="399"/>
                  </a:lnTo>
                  <a:lnTo>
                    <a:pt x="929" y="399"/>
                  </a:lnTo>
                  <a:lnTo>
                    <a:pt x="935" y="401"/>
                  </a:lnTo>
                  <a:lnTo>
                    <a:pt x="938" y="404"/>
                  </a:lnTo>
                  <a:lnTo>
                    <a:pt x="939" y="407"/>
                  </a:lnTo>
                  <a:lnTo>
                    <a:pt x="939" y="410"/>
                  </a:lnTo>
                  <a:lnTo>
                    <a:pt x="938" y="414"/>
                  </a:lnTo>
                  <a:lnTo>
                    <a:pt x="936" y="417"/>
                  </a:lnTo>
                  <a:lnTo>
                    <a:pt x="934" y="420"/>
                  </a:lnTo>
                  <a:lnTo>
                    <a:pt x="932" y="422"/>
                  </a:lnTo>
                  <a:lnTo>
                    <a:pt x="930" y="422"/>
                  </a:lnTo>
                  <a:lnTo>
                    <a:pt x="928" y="421"/>
                  </a:lnTo>
                  <a:lnTo>
                    <a:pt x="925" y="420"/>
                  </a:lnTo>
                  <a:lnTo>
                    <a:pt x="923" y="420"/>
                  </a:lnTo>
                  <a:lnTo>
                    <a:pt x="920" y="421"/>
                  </a:lnTo>
                  <a:lnTo>
                    <a:pt x="917" y="422"/>
                  </a:lnTo>
                  <a:lnTo>
                    <a:pt x="915" y="424"/>
                  </a:lnTo>
                  <a:lnTo>
                    <a:pt x="914" y="427"/>
                  </a:lnTo>
                  <a:lnTo>
                    <a:pt x="916" y="428"/>
                  </a:lnTo>
                  <a:lnTo>
                    <a:pt x="918" y="427"/>
                  </a:lnTo>
                  <a:lnTo>
                    <a:pt x="921" y="426"/>
                  </a:lnTo>
                  <a:lnTo>
                    <a:pt x="924" y="425"/>
                  </a:lnTo>
                  <a:lnTo>
                    <a:pt x="926" y="425"/>
                  </a:lnTo>
                  <a:lnTo>
                    <a:pt x="930" y="428"/>
                  </a:lnTo>
                  <a:lnTo>
                    <a:pt x="932" y="432"/>
                  </a:lnTo>
                  <a:lnTo>
                    <a:pt x="935" y="436"/>
                  </a:lnTo>
                  <a:lnTo>
                    <a:pt x="938" y="439"/>
                  </a:lnTo>
                  <a:lnTo>
                    <a:pt x="941" y="438"/>
                  </a:lnTo>
                  <a:lnTo>
                    <a:pt x="943" y="437"/>
                  </a:lnTo>
                  <a:lnTo>
                    <a:pt x="944" y="437"/>
                  </a:lnTo>
                  <a:lnTo>
                    <a:pt x="949" y="441"/>
                  </a:lnTo>
                  <a:lnTo>
                    <a:pt x="951" y="445"/>
                  </a:lnTo>
                  <a:lnTo>
                    <a:pt x="951" y="448"/>
                  </a:lnTo>
                  <a:lnTo>
                    <a:pt x="951" y="449"/>
                  </a:lnTo>
                  <a:lnTo>
                    <a:pt x="951" y="451"/>
                  </a:lnTo>
                  <a:lnTo>
                    <a:pt x="951" y="452"/>
                  </a:lnTo>
                  <a:lnTo>
                    <a:pt x="951" y="452"/>
                  </a:lnTo>
                  <a:lnTo>
                    <a:pt x="953" y="453"/>
                  </a:lnTo>
                  <a:lnTo>
                    <a:pt x="957" y="454"/>
                  </a:lnTo>
                  <a:lnTo>
                    <a:pt x="955" y="454"/>
                  </a:lnTo>
                  <a:lnTo>
                    <a:pt x="953" y="455"/>
                  </a:lnTo>
                  <a:lnTo>
                    <a:pt x="952" y="455"/>
                  </a:lnTo>
                  <a:lnTo>
                    <a:pt x="950" y="457"/>
                  </a:lnTo>
                  <a:lnTo>
                    <a:pt x="949" y="460"/>
                  </a:lnTo>
                  <a:lnTo>
                    <a:pt x="948" y="463"/>
                  </a:lnTo>
                  <a:lnTo>
                    <a:pt x="948" y="467"/>
                  </a:lnTo>
                  <a:lnTo>
                    <a:pt x="948" y="471"/>
                  </a:lnTo>
                  <a:lnTo>
                    <a:pt x="947" y="474"/>
                  </a:lnTo>
                  <a:lnTo>
                    <a:pt x="946" y="475"/>
                  </a:lnTo>
                  <a:lnTo>
                    <a:pt x="941" y="475"/>
                  </a:lnTo>
                  <a:lnTo>
                    <a:pt x="938" y="476"/>
                  </a:lnTo>
                  <a:lnTo>
                    <a:pt x="935" y="477"/>
                  </a:lnTo>
                  <a:lnTo>
                    <a:pt x="932" y="478"/>
                  </a:lnTo>
                  <a:lnTo>
                    <a:pt x="930" y="481"/>
                  </a:lnTo>
                  <a:lnTo>
                    <a:pt x="930" y="483"/>
                  </a:lnTo>
                  <a:lnTo>
                    <a:pt x="931" y="485"/>
                  </a:lnTo>
                  <a:lnTo>
                    <a:pt x="933" y="488"/>
                  </a:lnTo>
                  <a:lnTo>
                    <a:pt x="933" y="490"/>
                  </a:lnTo>
                  <a:lnTo>
                    <a:pt x="932" y="494"/>
                  </a:lnTo>
                  <a:lnTo>
                    <a:pt x="929" y="497"/>
                  </a:lnTo>
                  <a:lnTo>
                    <a:pt x="925" y="499"/>
                  </a:lnTo>
                  <a:lnTo>
                    <a:pt x="923" y="499"/>
                  </a:lnTo>
                  <a:lnTo>
                    <a:pt x="922" y="498"/>
                  </a:lnTo>
                  <a:lnTo>
                    <a:pt x="920" y="497"/>
                  </a:lnTo>
                  <a:lnTo>
                    <a:pt x="919" y="497"/>
                  </a:lnTo>
                  <a:lnTo>
                    <a:pt x="919" y="498"/>
                  </a:lnTo>
                  <a:lnTo>
                    <a:pt x="917" y="501"/>
                  </a:lnTo>
                  <a:lnTo>
                    <a:pt x="915" y="507"/>
                  </a:lnTo>
                  <a:lnTo>
                    <a:pt x="914" y="509"/>
                  </a:lnTo>
                  <a:lnTo>
                    <a:pt x="912" y="510"/>
                  </a:lnTo>
                  <a:lnTo>
                    <a:pt x="910" y="510"/>
                  </a:lnTo>
                  <a:lnTo>
                    <a:pt x="909" y="510"/>
                  </a:lnTo>
                  <a:lnTo>
                    <a:pt x="908" y="510"/>
                  </a:lnTo>
                  <a:lnTo>
                    <a:pt x="907" y="511"/>
                  </a:lnTo>
                  <a:lnTo>
                    <a:pt x="906" y="511"/>
                  </a:lnTo>
                  <a:lnTo>
                    <a:pt x="906" y="512"/>
                  </a:lnTo>
                  <a:lnTo>
                    <a:pt x="907" y="513"/>
                  </a:lnTo>
                  <a:lnTo>
                    <a:pt x="907" y="516"/>
                  </a:lnTo>
                  <a:lnTo>
                    <a:pt x="905" y="521"/>
                  </a:lnTo>
                  <a:lnTo>
                    <a:pt x="900" y="531"/>
                  </a:lnTo>
                  <a:lnTo>
                    <a:pt x="898" y="535"/>
                  </a:lnTo>
                  <a:lnTo>
                    <a:pt x="898" y="540"/>
                  </a:lnTo>
                  <a:lnTo>
                    <a:pt x="900" y="546"/>
                  </a:lnTo>
                  <a:lnTo>
                    <a:pt x="900" y="547"/>
                  </a:lnTo>
                  <a:lnTo>
                    <a:pt x="901" y="547"/>
                  </a:lnTo>
                  <a:lnTo>
                    <a:pt x="902" y="547"/>
                  </a:lnTo>
                  <a:lnTo>
                    <a:pt x="903" y="548"/>
                  </a:lnTo>
                  <a:lnTo>
                    <a:pt x="904" y="549"/>
                  </a:lnTo>
                  <a:lnTo>
                    <a:pt x="904" y="549"/>
                  </a:lnTo>
                  <a:lnTo>
                    <a:pt x="901" y="559"/>
                  </a:lnTo>
                  <a:lnTo>
                    <a:pt x="898" y="565"/>
                  </a:lnTo>
                  <a:lnTo>
                    <a:pt x="895" y="568"/>
                  </a:lnTo>
                  <a:lnTo>
                    <a:pt x="892" y="571"/>
                  </a:lnTo>
                  <a:lnTo>
                    <a:pt x="890" y="571"/>
                  </a:lnTo>
                  <a:lnTo>
                    <a:pt x="886" y="572"/>
                  </a:lnTo>
                  <a:lnTo>
                    <a:pt x="882" y="573"/>
                  </a:lnTo>
                  <a:lnTo>
                    <a:pt x="879" y="574"/>
                  </a:lnTo>
                  <a:lnTo>
                    <a:pt x="875" y="577"/>
                  </a:lnTo>
                  <a:lnTo>
                    <a:pt x="870" y="582"/>
                  </a:lnTo>
                  <a:lnTo>
                    <a:pt x="866" y="588"/>
                  </a:lnTo>
                  <a:lnTo>
                    <a:pt x="863" y="594"/>
                  </a:lnTo>
                  <a:lnTo>
                    <a:pt x="863" y="594"/>
                  </a:lnTo>
                  <a:lnTo>
                    <a:pt x="868" y="594"/>
                  </a:lnTo>
                  <a:lnTo>
                    <a:pt x="868" y="595"/>
                  </a:lnTo>
                  <a:lnTo>
                    <a:pt x="869" y="600"/>
                  </a:lnTo>
                  <a:lnTo>
                    <a:pt x="869" y="606"/>
                  </a:lnTo>
                  <a:lnTo>
                    <a:pt x="868" y="613"/>
                  </a:lnTo>
                  <a:lnTo>
                    <a:pt x="867" y="619"/>
                  </a:lnTo>
                  <a:lnTo>
                    <a:pt x="865" y="624"/>
                  </a:lnTo>
                  <a:lnTo>
                    <a:pt x="862" y="627"/>
                  </a:lnTo>
                  <a:lnTo>
                    <a:pt x="855" y="629"/>
                  </a:lnTo>
                  <a:lnTo>
                    <a:pt x="858" y="631"/>
                  </a:lnTo>
                  <a:lnTo>
                    <a:pt x="860" y="634"/>
                  </a:lnTo>
                  <a:lnTo>
                    <a:pt x="861" y="637"/>
                  </a:lnTo>
                  <a:lnTo>
                    <a:pt x="861" y="641"/>
                  </a:lnTo>
                  <a:lnTo>
                    <a:pt x="860" y="644"/>
                  </a:lnTo>
                  <a:lnTo>
                    <a:pt x="858" y="647"/>
                  </a:lnTo>
                  <a:lnTo>
                    <a:pt x="857" y="654"/>
                  </a:lnTo>
                  <a:lnTo>
                    <a:pt x="854" y="663"/>
                  </a:lnTo>
                  <a:lnTo>
                    <a:pt x="853" y="666"/>
                  </a:lnTo>
                  <a:lnTo>
                    <a:pt x="853" y="667"/>
                  </a:lnTo>
                  <a:lnTo>
                    <a:pt x="849" y="661"/>
                  </a:lnTo>
                  <a:lnTo>
                    <a:pt x="846" y="654"/>
                  </a:lnTo>
                  <a:lnTo>
                    <a:pt x="844" y="647"/>
                  </a:lnTo>
                  <a:lnTo>
                    <a:pt x="843" y="640"/>
                  </a:lnTo>
                  <a:lnTo>
                    <a:pt x="843" y="640"/>
                  </a:lnTo>
                  <a:lnTo>
                    <a:pt x="844" y="639"/>
                  </a:lnTo>
                  <a:lnTo>
                    <a:pt x="845" y="639"/>
                  </a:lnTo>
                  <a:lnTo>
                    <a:pt x="846" y="639"/>
                  </a:lnTo>
                  <a:lnTo>
                    <a:pt x="847" y="637"/>
                  </a:lnTo>
                  <a:lnTo>
                    <a:pt x="847" y="637"/>
                  </a:lnTo>
                  <a:lnTo>
                    <a:pt x="844" y="634"/>
                  </a:lnTo>
                  <a:lnTo>
                    <a:pt x="837" y="628"/>
                  </a:lnTo>
                  <a:lnTo>
                    <a:pt x="837" y="629"/>
                  </a:lnTo>
                  <a:lnTo>
                    <a:pt x="838" y="630"/>
                  </a:lnTo>
                  <a:lnTo>
                    <a:pt x="840" y="636"/>
                  </a:lnTo>
                  <a:lnTo>
                    <a:pt x="841" y="643"/>
                  </a:lnTo>
                  <a:lnTo>
                    <a:pt x="842" y="644"/>
                  </a:lnTo>
                  <a:lnTo>
                    <a:pt x="843" y="645"/>
                  </a:lnTo>
                  <a:lnTo>
                    <a:pt x="844" y="648"/>
                  </a:lnTo>
                  <a:lnTo>
                    <a:pt x="844" y="649"/>
                  </a:lnTo>
                  <a:lnTo>
                    <a:pt x="844" y="649"/>
                  </a:lnTo>
                  <a:lnTo>
                    <a:pt x="840" y="649"/>
                  </a:lnTo>
                  <a:lnTo>
                    <a:pt x="837" y="649"/>
                  </a:lnTo>
                  <a:lnTo>
                    <a:pt x="839" y="654"/>
                  </a:lnTo>
                  <a:lnTo>
                    <a:pt x="842" y="658"/>
                  </a:lnTo>
                  <a:lnTo>
                    <a:pt x="843" y="659"/>
                  </a:lnTo>
                  <a:lnTo>
                    <a:pt x="846" y="659"/>
                  </a:lnTo>
                  <a:lnTo>
                    <a:pt x="843" y="660"/>
                  </a:lnTo>
                  <a:lnTo>
                    <a:pt x="840" y="661"/>
                  </a:lnTo>
                  <a:lnTo>
                    <a:pt x="836" y="662"/>
                  </a:lnTo>
                  <a:lnTo>
                    <a:pt x="833" y="663"/>
                  </a:lnTo>
                  <a:lnTo>
                    <a:pt x="832" y="665"/>
                  </a:lnTo>
                  <a:lnTo>
                    <a:pt x="832" y="667"/>
                  </a:lnTo>
                  <a:lnTo>
                    <a:pt x="835" y="671"/>
                  </a:lnTo>
                  <a:lnTo>
                    <a:pt x="840" y="672"/>
                  </a:lnTo>
                  <a:lnTo>
                    <a:pt x="845" y="674"/>
                  </a:lnTo>
                  <a:lnTo>
                    <a:pt x="851" y="675"/>
                  </a:lnTo>
                  <a:lnTo>
                    <a:pt x="855" y="677"/>
                  </a:lnTo>
                  <a:lnTo>
                    <a:pt x="857" y="680"/>
                  </a:lnTo>
                  <a:lnTo>
                    <a:pt x="859" y="683"/>
                  </a:lnTo>
                  <a:lnTo>
                    <a:pt x="860" y="686"/>
                  </a:lnTo>
                  <a:lnTo>
                    <a:pt x="859" y="688"/>
                  </a:lnTo>
                  <a:lnTo>
                    <a:pt x="857" y="690"/>
                  </a:lnTo>
                  <a:lnTo>
                    <a:pt x="848" y="691"/>
                  </a:lnTo>
                  <a:lnTo>
                    <a:pt x="845" y="693"/>
                  </a:lnTo>
                  <a:lnTo>
                    <a:pt x="845" y="694"/>
                  </a:lnTo>
                  <a:lnTo>
                    <a:pt x="846" y="694"/>
                  </a:lnTo>
                  <a:lnTo>
                    <a:pt x="848" y="693"/>
                  </a:lnTo>
                  <a:lnTo>
                    <a:pt x="851" y="692"/>
                  </a:lnTo>
                  <a:lnTo>
                    <a:pt x="854" y="691"/>
                  </a:lnTo>
                  <a:lnTo>
                    <a:pt x="856" y="691"/>
                  </a:lnTo>
                  <a:lnTo>
                    <a:pt x="858" y="692"/>
                  </a:lnTo>
                  <a:lnTo>
                    <a:pt x="860" y="694"/>
                  </a:lnTo>
                  <a:lnTo>
                    <a:pt x="861" y="695"/>
                  </a:lnTo>
                  <a:lnTo>
                    <a:pt x="861" y="697"/>
                  </a:lnTo>
                  <a:lnTo>
                    <a:pt x="860" y="700"/>
                  </a:lnTo>
                  <a:lnTo>
                    <a:pt x="858" y="703"/>
                  </a:lnTo>
                  <a:lnTo>
                    <a:pt x="856" y="704"/>
                  </a:lnTo>
                  <a:lnTo>
                    <a:pt x="855" y="704"/>
                  </a:lnTo>
                  <a:lnTo>
                    <a:pt x="854" y="704"/>
                  </a:lnTo>
                  <a:lnTo>
                    <a:pt x="853" y="705"/>
                  </a:lnTo>
                  <a:lnTo>
                    <a:pt x="852" y="705"/>
                  </a:lnTo>
                  <a:lnTo>
                    <a:pt x="851" y="706"/>
                  </a:lnTo>
                  <a:lnTo>
                    <a:pt x="852" y="707"/>
                  </a:lnTo>
                  <a:lnTo>
                    <a:pt x="852" y="709"/>
                  </a:lnTo>
                  <a:lnTo>
                    <a:pt x="854" y="711"/>
                  </a:lnTo>
                  <a:lnTo>
                    <a:pt x="855" y="713"/>
                  </a:lnTo>
                  <a:lnTo>
                    <a:pt x="855" y="714"/>
                  </a:lnTo>
                  <a:lnTo>
                    <a:pt x="851" y="718"/>
                  </a:lnTo>
                  <a:lnTo>
                    <a:pt x="846" y="721"/>
                  </a:lnTo>
                  <a:lnTo>
                    <a:pt x="840" y="723"/>
                  </a:lnTo>
                  <a:lnTo>
                    <a:pt x="840" y="723"/>
                  </a:lnTo>
                  <a:lnTo>
                    <a:pt x="839" y="723"/>
                  </a:lnTo>
                  <a:lnTo>
                    <a:pt x="839" y="722"/>
                  </a:lnTo>
                  <a:lnTo>
                    <a:pt x="839" y="720"/>
                  </a:lnTo>
                  <a:lnTo>
                    <a:pt x="838" y="720"/>
                  </a:lnTo>
                  <a:lnTo>
                    <a:pt x="838" y="719"/>
                  </a:lnTo>
                  <a:lnTo>
                    <a:pt x="838" y="719"/>
                  </a:lnTo>
                  <a:lnTo>
                    <a:pt x="833" y="726"/>
                  </a:lnTo>
                  <a:lnTo>
                    <a:pt x="828" y="733"/>
                  </a:lnTo>
                  <a:lnTo>
                    <a:pt x="823" y="741"/>
                  </a:lnTo>
                  <a:lnTo>
                    <a:pt x="821" y="742"/>
                  </a:lnTo>
                  <a:lnTo>
                    <a:pt x="820" y="744"/>
                  </a:lnTo>
                  <a:lnTo>
                    <a:pt x="819" y="745"/>
                  </a:lnTo>
                  <a:lnTo>
                    <a:pt x="818" y="746"/>
                  </a:lnTo>
                  <a:lnTo>
                    <a:pt x="815" y="753"/>
                  </a:lnTo>
                  <a:lnTo>
                    <a:pt x="815" y="756"/>
                  </a:lnTo>
                  <a:lnTo>
                    <a:pt x="814" y="757"/>
                  </a:lnTo>
                  <a:lnTo>
                    <a:pt x="812" y="760"/>
                  </a:lnTo>
                  <a:lnTo>
                    <a:pt x="807" y="766"/>
                  </a:lnTo>
                  <a:lnTo>
                    <a:pt x="803" y="770"/>
                  </a:lnTo>
                  <a:lnTo>
                    <a:pt x="800" y="771"/>
                  </a:lnTo>
                  <a:lnTo>
                    <a:pt x="797" y="772"/>
                  </a:lnTo>
                  <a:lnTo>
                    <a:pt x="794" y="772"/>
                  </a:lnTo>
                  <a:lnTo>
                    <a:pt x="792" y="773"/>
                  </a:lnTo>
                  <a:lnTo>
                    <a:pt x="791" y="776"/>
                  </a:lnTo>
                  <a:lnTo>
                    <a:pt x="790" y="779"/>
                  </a:lnTo>
                  <a:lnTo>
                    <a:pt x="790" y="782"/>
                  </a:lnTo>
                  <a:lnTo>
                    <a:pt x="789" y="784"/>
                  </a:lnTo>
                  <a:lnTo>
                    <a:pt x="787" y="788"/>
                  </a:lnTo>
                  <a:lnTo>
                    <a:pt x="785" y="789"/>
                  </a:lnTo>
                  <a:lnTo>
                    <a:pt x="784" y="791"/>
                  </a:lnTo>
                  <a:lnTo>
                    <a:pt x="783" y="791"/>
                  </a:lnTo>
                  <a:lnTo>
                    <a:pt x="782" y="792"/>
                  </a:lnTo>
                  <a:lnTo>
                    <a:pt x="781" y="794"/>
                  </a:lnTo>
                  <a:lnTo>
                    <a:pt x="781" y="799"/>
                  </a:lnTo>
                  <a:lnTo>
                    <a:pt x="781" y="809"/>
                  </a:lnTo>
                  <a:lnTo>
                    <a:pt x="783" y="818"/>
                  </a:lnTo>
                  <a:lnTo>
                    <a:pt x="787" y="827"/>
                  </a:lnTo>
                  <a:lnTo>
                    <a:pt x="791" y="836"/>
                  </a:lnTo>
                  <a:lnTo>
                    <a:pt x="795" y="844"/>
                  </a:lnTo>
                  <a:lnTo>
                    <a:pt x="800" y="850"/>
                  </a:lnTo>
                  <a:lnTo>
                    <a:pt x="803" y="855"/>
                  </a:lnTo>
                  <a:lnTo>
                    <a:pt x="804" y="858"/>
                  </a:lnTo>
                  <a:lnTo>
                    <a:pt x="806" y="864"/>
                  </a:lnTo>
                  <a:lnTo>
                    <a:pt x="807" y="866"/>
                  </a:lnTo>
                  <a:lnTo>
                    <a:pt x="807" y="868"/>
                  </a:lnTo>
                  <a:lnTo>
                    <a:pt x="806" y="867"/>
                  </a:lnTo>
                  <a:lnTo>
                    <a:pt x="804" y="866"/>
                  </a:lnTo>
                  <a:lnTo>
                    <a:pt x="806" y="869"/>
                  </a:lnTo>
                  <a:lnTo>
                    <a:pt x="807" y="871"/>
                  </a:lnTo>
                  <a:lnTo>
                    <a:pt x="811" y="878"/>
                  </a:lnTo>
                  <a:lnTo>
                    <a:pt x="814" y="885"/>
                  </a:lnTo>
                  <a:lnTo>
                    <a:pt x="816" y="892"/>
                  </a:lnTo>
                  <a:lnTo>
                    <a:pt x="816" y="899"/>
                  </a:lnTo>
                  <a:lnTo>
                    <a:pt x="816" y="907"/>
                  </a:lnTo>
                  <a:lnTo>
                    <a:pt x="815" y="915"/>
                  </a:lnTo>
                  <a:lnTo>
                    <a:pt x="814" y="918"/>
                  </a:lnTo>
                  <a:lnTo>
                    <a:pt x="811" y="921"/>
                  </a:lnTo>
                  <a:lnTo>
                    <a:pt x="808" y="923"/>
                  </a:lnTo>
                  <a:lnTo>
                    <a:pt x="804" y="924"/>
                  </a:lnTo>
                  <a:lnTo>
                    <a:pt x="800" y="924"/>
                  </a:lnTo>
                  <a:lnTo>
                    <a:pt x="798" y="923"/>
                  </a:lnTo>
                  <a:lnTo>
                    <a:pt x="798" y="923"/>
                  </a:lnTo>
                  <a:lnTo>
                    <a:pt x="798" y="921"/>
                  </a:lnTo>
                  <a:lnTo>
                    <a:pt x="798" y="920"/>
                  </a:lnTo>
                  <a:lnTo>
                    <a:pt x="800" y="920"/>
                  </a:lnTo>
                  <a:lnTo>
                    <a:pt x="801" y="920"/>
                  </a:lnTo>
                  <a:lnTo>
                    <a:pt x="802" y="921"/>
                  </a:lnTo>
                  <a:lnTo>
                    <a:pt x="802" y="921"/>
                  </a:lnTo>
                  <a:lnTo>
                    <a:pt x="798" y="918"/>
                  </a:lnTo>
                  <a:lnTo>
                    <a:pt x="793" y="915"/>
                  </a:lnTo>
                  <a:lnTo>
                    <a:pt x="789" y="912"/>
                  </a:lnTo>
                  <a:lnTo>
                    <a:pt x="786" y="909"/>
                  </a:lnTo>
                  <a:lnTo>
                    <a:pt x="782" y="905"/>
                  </a:lnTo>
                  <a:lnTo>
                    <a:pt x="781" y="899"/>
                  </a:lnTo>
                  <a:lnTo>
                    <a:pt x="781" y="898"/>
                  </a:lnTo>
                  <a:lnTo>
                    <a:pt x="780" y="898"/>
                  </a:lnTo>
                  <a:lnTo>
                    <a:pt x="780" y="896"/>
                  </a:lnTo>
                  <a:lnTo>
                    <a:pt x="779" y="896"/>
                  </a:lnTo>
                  <a:lnTo>
                    <a:pt x="779" y="895"/>
                  </a:lnTo>
                  <a:lnTo>
                    <a:pt x="768" y="884"/>
                  </a:lnTo>
                  <a:lnTo>
                    <a:pt x="766" y="880"/>
                  </a:lnTo>
                  <a:lnTo>
                    <a:pt x="766" y="879"/>
                  </a:lnTo>
                  <a:lnTo>
                    <a:pt x="767" y="878"/>
                  </a:lnTo>
                  <a:lnTo>
                    <a:pt x="768" y="878"/>
                  </a:lnTo>
                  <a:lnTo>
                    <a:pt x="769" y="877"/>
                  </a:lnTo>
                  <a:lnTo>
                    <a:pt x="770" y="876"/>
                  </a:lnTo>
                  <a:lnTo>
                    <a:pt x="772" y="875"/>
                  </a:lnTo>
                  <a:lnTo>
                    <a:pt x="772" y="874"/>
                  </a:lnTo>
                  <a:lnTo>
                    <a:pt x="770" y="873"/>
                  </a:lnTo>
                  <a:lnTo>
                    <a:pt x="768" y="873"/>
                  </a:lnTo>
                  <a:lnTo>
                    <a:pt x="766" y="874"/>
                  </a:lnTo>
                  <a:lnTo>
                    <a:pt x="764" y="874"/>
                  </a:lnTo>
                  <a:lnTo>
                    <a:pt x="763" y="873"/>
                  </a:lnTo>
                  <a:lnTo>
                    <a:pt x="763" y="872"/>
                  </a:lnTo>
                  <a:lnTo>
                    <a:pt x="764" y="871"/>
                  </a:lnTo>
                  <a:lnTo>
                    <a:pt x="765" y="870"/>
                  </a:lnTo>
                  <a:lnTo>
                    <a:pt x="765" y="869"/>
                  </a:lnTo>
                  <a:lnTo>
                    <a:pt x="766" y="861"/>
                  </a:lnTo>
                  <a:lnTo>
                    <a:pt x="766" y="852"/>
                  </a:lnTo>
                  <a:lnTo>
                    <a:pt x="765" y="849"/>
                  </a:lnTo>
                  <a:lnTo>
                    <a:pt x="764" y="848"/>
                  </a:lnTo>
                  <a:lnTo>
                    <a:pt x="762" y="847"/>
                  </a:lnTo>
                  <a:lnTo>
                    <a:pt x="760" y="847"/>
                  </a:lnTo>
                  <a:lnTo>
                    <a:pt x="758" y="847"/>
                  </a:lnTo>
                  <a:lnTo>
                    <a:pt x="756" y="845"/>
                  </a:lnTo>
                  <a:lnTo>
                    <a:pt x="746" y="834"/>
                  </a:lnTo>
                  <a:lnTo>
                    <a:pt x="741" y="830"/>
                  </a:lnTo>
                  <a:lnTo>
                    <a:pt x="739" y="830"/>
                  </a:lnTo>
                  <a:lnTo>
                    <a:pt x="734" y="833"/>
                  </a:lnTo>
                  <a:lnTo>
                    <a:pt x="728" y="836"/>
                  </a:lnTo>
                  <a:lnTo>
                    <a:pt x="722" y="839"/>
                  </a:lnTo>
                  <a:lnTo>
                    <a:pt x="717" y="841"/>
                  </a:lnTo>
                  <a:lnTo>
                    <a:pt x="716" y="841"/>
                  </a:lnTo>
                  <a:lnTo>
                    <a:pt x="716" y="837"/>
                  </a:lnTo>
                  <a:lnTo>
                    <a:pt x="715" y="836"/>
                  </a:lnTo>
                  <a:lnTo>
                    <a:pt x="713" y="835"/>
                  </a:lnTo>
                  <a:lnTo>
                    <a:pt x="712" y="834"/>
                  </a:lnTo>
                  <a:lnTo>
                    <a:pt x="711" y="834"/>
                  </a:lnTo>
                  <a:lnTo>
                    <a:pt x="710" y="833"/>
                  </a:lnTo>
                  <a:lnTo>
                    <a:pt x="709" y="832"/>
                  </a:lnTo>
                  <a:lnTo>
                    <a:pt x="709" y="831"/>
                  </a:lnTo>
                  <a:lnTo>
                    <a:pt x="710" y="830"/>
                  </a:lnTo>
                  <a:lnTo>
                    <a:pt x="711" y="829"/>
                  </a:lnTo>
                  <a:lnTo>
                    <a:pt x="712" y="829"/>
                  </a:lnTo>
                  <a:lnTo>
                    <a:pt x="712" y="829"/>
                  </a:lnTo>
                  <a:lnTo>
                    <a:pt x="706" y="828"/>
                  </a:lnTo>
                  <a:lnTo>
                    <a:pt x="701" y="829"/>
                  </a:lnTo>
                  <a:lnTo>
                    <a:pt x="695" y="828"/>
                  </a:lnTo>
                  <a:lnTo>
                    <a:pt x="694" y="828"/>
                  </a:lnTo>
                  <a:lnTo>
                    <a:pt x="695" y="827"/>
                  </a:lnTo>
                  <a:lnTo>
                    <a:pt x="696" y="827"/>
                  </a:lnTo>
                  <a:lnTo>
                    <a:pt x="697" y="827"/>
                  </a:lnTo>
                  <a:lnTo>
                    <a:pt x="699" y="826"/>
                  </a:lnTo>
                  <a:lnTo>
                    <a:pt x="700" y="826"/>
                  </a:lnTo>
                  <a:lnTo>
                    <a:pt x="701" y="826"/>
                  </a:lnTo>
                  <a:lnTo>
                    <a:pt x="692" y="828"/>
                  </a:lnTo>
                  <a:lnTo>
                    <a:pt x="683" y="830"/>
                  </a:lnTo>
                  <a:lnTo>
                    <a:pt x="681" y="831"/>
                  </a:lnTo>
                  <a:lnTo>
                    <a:pt x="680" y="832"/>
                  </a:lnTo>
                  <a:lnTo>
                    <a:pt x="678" y="833"/>
                  </a:lnTo>
                  <a:lnTo>
                    <a:pt x="669" y="834"/>
                  </a:lnTo>
                  <a:lnTo>
                    <a:pt x="661" y="835"/>
                  </a:lnTo>
                  <a:lnTo>
                    <a:pt x="652" y="837"/>
                  </a:lnTo>
                  <a:lnTo>
                    <a:pt x="645" y="839"/>
                  </a:lnTo>
                  <a:lnTo>
                    <a:pt x="644" y="841"/>
                  </a:lnTo>
                  <a:lnTo>
                    <a:pt x="644" y="846"/>
                  </a:lnTo>
                  <a:lnTo>
                    <a:pt x="643" y="848"/>
                  </a:lnTo>
                  <a:lnTo>
                    <a:pt x="642" y="849"/>
                  </a:lnTo>
                  <a:lnTo>
                    <a:pt x="640" y="850"/>
                  </a:lnTo>
                  <a:lnTo>
                    <a:pt x="639" y="851"/>
                  </a:lnTo>
                  <a:lnTo>
                    <a:pt x="637" y="851"/>
                  </a:lnTo>
                  <a:lnTo>
                    <a:pt x="636" y="851"/>
                  </a:lnTo>
                  <a:lnTo>
                    <a:pt x="632" y="849"/>
                  </a:lnTo>
                  <a:lnTo>
                    <a:pt x="631" y="849"/>
                  </a:lnTo>
                  <a:lnTo>
                    <a:pt x="630" y="850"/>
                  </a:lnTo>
                  <a:lnTo>
                    <a:pt x="630" y="851"/>
                  </a:lnTo>
                  <a:lnTo>
                    <a:pt x="633" y="854"/>
                  </a:lnTo>
                  <a:lnTo>
                    <a:pt x="633" y="856"/>
                  </a:lnTo>
                  <a:lnTo>
                    <a:pt x="633" y="857"/>
                  </a:lnTo>
                  <a:lnTo>
                    <a:pt x="631" y="860"/>
                  </a:lnTo>
                  <a:lnTo>
                    <a:pt x="630" y="860"/>
                  </a:lnTo>
                  <a:lnTo>
                    <a:pt x="629" y="858"/>
                  </a:lnTo>
                  <a:lnTo>
                    <a:pt x="627" y="855"/>
                  </a:lnTo>
                  <a:lnTo>
                    <a:pt x="626" y="854"/>
                  </a:lnTo>
                  <a:lnTo>
                    <a:pt x="625" y="855"/>
                  </a:lnTo>
                  <a:lnTo>
                    <a:pt x="624" y="855"/>
                  </a:lnTo>
                  <a:lnTo>
                    <a:pt x="623" y="858"/>
                  </a:lnTo>
                  <a:lnTo>
                    <a:pt x="622" y="859"/>
                  </a:lnTo>
                  <a:lnTo>
                    <a:pt x="621" y="860"/>
                  </a:lnTo>
                  <a:lnTo>
                    <a:pt x="618" y="860"/>
                  </a:lnTo>
                  <a:lnTo>
                    <a:pt x="614" y="859"/>
                  </a:lnTo>
                  <a:lnTo>
                    <a:pt x="611" y="857"/>
                  </a:lnTo>
                  <a:lnTo>
                    <a:pt x="610" y="856"/>
                  </a:lnTo>
                  <a:lnTo>
                    <a:pt x="611" y="855"/>
                  </a:lnTo>
                  <a:lnTo>
                    <a:pt x="611" y="854"/>
                  </a:lnTo>
                  <a:lnTo>
                    <a:pt x="612" y="852"/>
                  </a:lnTo>
                  <a:lnTo>
                    <a:pt x="612" y="851"/>
                  </a:lnTo>
                  <a:lnTo>
                    <a:pt x="611" y="850"/>
                  </a:lnTo>
                  <a:lnTo>
                    <a:pt x="607" y="846"/>
                  </a:lnTo>
                  <a:lnTo>
                    <a:pt x="605" y="843"/>
                  </a:lnTo>
                  <a:lnTo>
                    <a:pt x="603" y="843"/>
                  </a:lnTo>
                  <a:lnTo>
                    <a:pt x="601" y="843"/>
                  </a:lnTo>
                  <a:lnTo>
                    <a:pt x="600" y="845"/>
                  </a:lnTo>
                  <a:lnTo>
                    <a:pt x="599" y="847"/>
                  </a:lnTo>
                  <a:lnTo>
                    <a:pt x="598" y="849"/>
                  </a:lnTo>
                  <a:lnTo>
                    <a:pt x="597" y="851"/>
                  </a:lnTo>
                  <a:lnTo>
                    <a:pt x="595" y="852"/>
                  </a:lnTo>
                  <a:lnTo>
                    <a:pt x="592" y="852"/>
                  </a:lnTo>
                  <a:lnTo>
                    <a:pt x="587" y="850"/>
                  </a:lnTo>
                  <a:lnTo>
                    <a:pt x="581" y="848"/>
                  </a:lnTo>
                  <a:lnTo>
                    <a:pt x="575" y="847"/>
                  </a:lnTo>
                  <a:lnTo>
                    <a:pt x="572" y="847"/>
                  </a:lnTo>
                  <a:lnTo>
                    <a:pt x="568" y="849"/>
                  </a:lnTo>
                  <a:lnTo>
                    <a:pt x="564" y="849"/>
                  </a:lnTo>
                  <a:lnTo>
                    <a:pt x="564" y="848"/>
                  </a:lnTo>
                  <a:lnTo>
                    <a:pt x="564" y="848"/>
                  </a:lnTo>
                  <a:lnTo>
                    <a:pt x="565" y="846"/>
                  </a:lnTo>
                  <a:lnTo>
                    <a:pt x="565" y="844"/>
                  </a:lnTo>
                  <a:lnTo>
                    <a:pt x="565" y="843"/>
                  </a:lnTo>
                  <a:lnTo>
                    <a:pt x="566" y="843"/>
                  </a:lnTo>
                  <a:lnTo>
                    <a:pt x="566" y="842"/>
                  </a:lnTo>
                  <a:lnTo>
                    <a:pt x="565" y="842"/>
                  </a:lnTo>
                  <a:lnTo>
                    <a:pt x="559" y="847"/>
                  </a:lnTo>
                  <a:lnTo>
                    <a:pt x="552" y="851"/>
                  </a:lnTo>
                  <a:lnTo>
                    <a:pt x="552" y="851"/>
                  </a:lnTo>
                  <a:lnTo>
                    <a:pt x="551" y="850"/>
                  </a:lnTo>
                  <a:lnTo>
                    <a:pt x="548" y="850"/>
                  </a:lnTo>
                  <a:lnTo>
                    <a:pt x="548" y="851"/>
                  </a:lnTo>
                  <a:lnTo>
                    <a:pt x="547" y="851"/>
                  </a:lnTo>
                  <a:lnTo>
                    <a:pt x="546" y="852"/>
                  </a:lnTo>
                  <a:lnTo>
                    <a:pt x="546" y="853"/>
                  </a:lnTo>
                  <a:lnTo>
                    <a:pt x="547" y="854"/>
                  </a:lnTo>
                  <a:lnTo>
                    <a:pt x="547" y="855"/>
                  </a:lnTo>
                  <a:lnTo>
                    <a:pt x="541" y="861"/>
                  </a:lnTo>
                  <a:lnTo>
                    <a:pt x="535" y="866"/>
                  </a:lnTo>
                  <a:lnTo>
                    <a:pt x="528" y="870"/>
                  </a:lnTo>
                  <a:lnTo>
                    <a:pt x="521" y="873"/>
                  </a:lnTo>
                  <a:lnTo>
                    <a:pt x="522" y="873"/>
                  </a:lnTo>
                  <a:lnTo>
                    <a:pt x="522" y="872"/>
                  </a:lnTo>
                  <a:lnTo>
                    <a:pt x="524" y="871"/>
                  </a:lnTo>
                  <a:lnTo>
                    <a:pt x="525" y="870"/>
                  </a:lnTo>
                  <a:lnTo>
                    <a:pt x="525" y="869"/>
                  </a:lnTo>
                  <a:lnTo>
                    <a:pt x="522" y="869"/>
                  </a:lnTo>
                  <a:lnTo>
                    <a:pt x="519" y="869"/>
                  </a:lnTo>
                  <a:lnTo>
                    <a:pt x="516" y="871"/>
                  </a:lnTo>
                  <a:lnTo>
                    <a:pt x="516" y="872"/>
                  </a:lnTo>
                  <a:lnTo>
                    <a:pt x="518" y="874"/>
                  </a:lnTo>
                  <a:lnTo>
                    <a:pt x="518" y="874"/>
                  </a:lnTo>
                  <a:lnTo>
                    <a:pt x="515" y="875"/>
                  </a:lnTo>
                  <a:lnTo>
                    <a:pt x="512" y="875"/>
                  </a:lnTo>
                  <a:lnTo>
                    <a:pt x="510" y="875"/>
                  </a:lnTo>
                  <a:lnTo>
                    <a:pt x="509" y="874"/>
                  </a:lnTo>
                  <a:lnTo>
                    <a:pt x="507" y="873"/>
                  </a:lnTo>
                  <a:lnTo>
                    <a:pt x="506" y="872"/>
                  </a:lnTo>
                  <a:lnTo>
                    <a:pt x="505" y="873"/>
                  </a:lnTo>
                  <a:lnTo>
                    <a:pt x="503" y="875"/>
                  </a:lnTo>
                  <a:lnTo>
                    <a:pt x="501" y="879"/>
                  </a:lnTo>
                  <a:lnTo>
                    <a:pt x="497" y="885"/>
                  </a:lnTo>
                  <a:lnTo>
                    <a:pt x="497" y="885"/>
                  </a:lnTo>
                  <a:lnTo>
                    <a:pt x="498" y="887"/>
                  </a:lnTo>
                  <a:lnTo>
                    <a:pt x="499" y="887"/>
                  </a:lnTo>
                  <a:lnTo>
                    <a:pt x="501" y="888"/>
                  </a:lnTo>
                  <a:lnTo>
                    <a:pt x="502" y="888"/>
                  </a:lnTo>
                  <a:lnTo>
                    <a:pt x="502" y="890"/>
                  </a:lnTo>
                  <a:lnTo>
                    <a:pt x="501" y="892"/>
                  </a:lnTo>
                  <a:lnTo>
                    <a:pt x="500" y="894"/>
                  </a:lnTo>
                  <a:lnTo>
                    <a:pt x="498" y="896"/>
                  </a:lnTo>
                  <a:lnTo>
                    <a:pt x="494" y="896"/>
                  </a:lnTo>
                  <a:lnTo>
                    <a:pt x="493" y="895"/>
                  </a:lnTo>
                  <a:lnTo>
                    <a:pt x="493" y="895"/>
                  </a:lnTo>
                  <a:lnTo>
                    <a:pt x="492" y="896"/>
                  </a:lnTo>
                  <a:lnTo>
                    <a:pt x="492" y="896"/>
                  </a:lnTo>
                  <a:lnTo>
                    <a:pt x="494" y="906"/>
                  </a:lnTo>
                  <a:lnTo>
                    <a:pt x="501" y="923"/>
                  </a:lnTo>
                  <a:lnTo>
                    <a:pt x="503" y="923"/>
                  </a:lnTo>
                  <a:lnTo>
                    <a:pt x="499" y="935"/>
                  </a:lnTo>
                  <a:lnTo>
                    <a:pt x="495" y="946"/>
                  </a:lnTo>
                  <a:lnTo>
                    <a:pt x="491" y="962"/>
                  </a:lnTo>
                  <a:lnTo>
                    <a:pt x="490" y="978"/>
                  </a:lnTo>
                  <a:lnTo>
                    <a:pt x="490" y="993"/>
                  </a:lnTo>
                  <a:lnTo>
                    <a:pt x="491" y="1008"/>
                  </a:lnTo>
                  <a:lnTo>
                    <a:pt x="492" y="1011"/>
                  </a:lnTo>
                  <a:lnTo>
                    <a:pt x="493" y="1012"/>
                  </a:lnTo>
                  <a:lnTo>
                    <a:pt x="496" y="1020"/>
                  </a:lnTo>
                  <a:lnTo>
                    <a:pt x="501" y="1028"/>
                  </a:lnTo>
                  <a:lnTo>
                    <a:pt x="504" y="1032"/>
                  </a:lnTo>
                  <a:lnTo>
                    <a:pt x="507" y="1036"/>
                  </a:lnTo>
                  <a:lnTo>
                    <a:pt x="511" y="1040"/>
                  </a:lnTo>
                  <a:lnTo>
                    <a:pt x="514" y="1044"/>
                  </a:lnTo>
                  <a:lnTo>
                    <a:pt x="516" y="1049"/>
                  </a:lnTo>
                  <a:lnTo>
                    <a:pt x="518" y="1058"/>
                  </a:lnTo>
                  <a:lnTo>
                    <a:pt x="520" y="1062"/>
                  </a:lnTo>
                  <a:lnTo>
                    <a:pt x="525" y="1066"/>
                  </a:lnTo>
                  <a:lnTo>
                    <a:pt x="528" y="1067"/>
                  </a:lnTo>
                  <a:lnTo>
                    <a:pt x="532" y="1067"/>
                  </a:lnTo>
                  <a:lnTo>
                    <a:pt x="535" y="1066"/>
                  </a:lnTo>
                  <a:lnTo>
                    <a:pt x="538" y="1067"/>
                  </a:lnTo>
                  <a:lnTo>
                    <a:pt x="542" y="1069"/>
                  </a:lnTo>
                  <a:lnTo>
                    <a:pt x="545" y="1072"/>
                  </a:lnTo>
                  <a:lnTo>
                    <a:pt x="549" y="1075"/>
                  </a:lnTo>
                  <a:lnTo>
                    <a:pt x="552" y="1077"/>
                  </a:lnTo>
                  <a:lnTo>
                    <a:pt x="559" y="1078"/>
                  </a:lnTo>
                  <a:lnTo>
                    <a:pt x="562" y="1079"/>
                  </a:lnTo>
                  <a:lnTo>
                    <a:pt x="564" y="1079"/>
                  </a:lnTo>
                  <a:lnTo>
                    <a:pt x="565" y="1078"/>
                  </a:lnTo>
                  <a:lnTo>
                    <a:pt x="565" y="1074"/>
                  </a:lnTo>
                  <a:lnTo>
                    <a:pt x="567" y="1073"/>
                  </a:lnTo>
                  <a:lnTo>
                    <a:pt x="569" y="1072"/>
                  </a:lnTo>
                  <a:lnTo>
                    <a:pt x="581" y="1072"/>
                  </a:lnTo>
                  <a:lnTo>
                    <a:pt x="587" y="1071"/>
                  </a:lnTo>
                  <a:lnTo>
                    <a:pt x="589" y="1070"/>
                  </a:lnTo>
                  <a:lnTo>
                    <a:pt x="590" y="1069"/>
                  </a:lnTo>
                  <a:lnTo>
                    <a:pt x="591" y="1068"/>
                  </a:lnTo>
                  <a:lnTo>
                    <a:pt x="591" y="1067"/>
                  </a:lnTo>
                  <a:lnTo>
                    <a:pt x="592" y="1067"/>
                  </a:lnTo>
                  <a:lnTo>
                    <a:pt x="599" y="1065"/>
                  </a:lnTo>
                  <a:lnTo>
                    <a:pt x="605" y="1064"/>
                  </a:lnTo>
                  <a:lnTo>
                    <a:pt x="612" y="1063"/>
                  </a:lnTo>
                  <a:lnTo>
                    <a:pt x="613" y="1062"/>
                  </a:lnTo>
                  <a:lnTo>
                    <a:pt x="615" y="1061"/>
                  </a:lnTo>
                  <a:lnTo>
                    <a:pt x="618" y="1058"/>
                  </a:lnTo>
                  <a:lnTo>
                    <a:pt x="622" y="1056"/>
                  </a:lnTo>
                  <a:lnTo>
                    <a:pt x="624" y="1053"/>
                  </a:lnTo>
                  <a:lnTo>
                    <a:pt x="625" y="1052"/>
                  </a:lnTo>
                  <a:lnTo>
                    <a:pt x="625" y="1046"/>
                  </a:lnTo>
                  <a:lnTo>
                    <a:pt x="625" y="1045"/>
                  </a:lnTo>
                  <a:lnTo>
                    <a:pt x="629" y="1037"/>
                  </a:lnTo>
                  <a:lnTo>
                    <a:pt x="632" y="1030"/>
                  </a:lnTo>
                  <a:lnTo>
                    <a:pt x="636" y="1022"/>
                  </a:lnTo>
                  <a:lnTo>
                    <a:pt x="641" y="1016"/>
                  </a:lnTo>
                  <a:lnTo>
                    <a:pt x="645" y="1014"/>
                  </a:lnTo>
                  <a:lnTo>
                    <a:pt x="648" y="1013"/>
                  </a:lnTo>
                  <a:lnTo>
                    <a:pt x="656" y="1013"/>
                  </a:lnTo>
                  <a:lnTo>
                    <a:pt x="660" y="1012"/>
                  </a:lnTo>
                  <a:lnTo>
                    <a:pt x="661" y="1011"/>
                  </a:lnTo>
                  <a:lnTo>
                    <a:pt x="662" y="1011"/>
                  </a:lnTo>
                  <a:lnTo>
                    <a:pt x="663" y="1009"/>
                  </a:lnTo>
                  <a:lnTo>
                    <a:pt x="665" y="1009"/>
                  </a:lnTo>
                  <a:lnTo>
                    <a:pt x="666" y="1008"/>
                  </a:lnTo>
                  <a:lnTo>
                    <a:pt x="667" y="1008"/>
                  </a:lnTo>
                  <a:lnTo>
                    <a:pt x="683" y="1011"/>
                  </a:lnTo>
                  <a:lnTo>
                    <a:pt x="700" y="1014"/>
                  </a:lnTo>
                  <a:lnTo>
                    <a:pt x="701" y="1014"/>
                  </a:lnTo>
                  <a:lnTo>
                    <a:pt x="700" y="1015"/>
                  </a:lnTo>
                  <a:lnTo>
                    <a:pt x="700" y="1015"/>
                  </a:lnTo>
                  <a:lnTo>
                    <a:pt x="699" y="1016"/>
                  </a:lnTo>
                  <a:lnTo>
                    <a:pt x="693" y="1025"/>
                  </a:lnTo>
                  <a:lnTo>
                    <a:pt x="687" y="1033"/>
                  </a:lnTo>
                  <a:lnTo>
                    <a:pt x="687" y="1034"/>
                  </a:lnTo>
                  <a:lnTo>
                    <a:pt x="687" y="1035"/>
                  </a:lnTo>
                  <a:lnTo>
                    <a:pt x="687" y="1038"/>
                  </a:lnTo>
                  <a:lnTo>
                    <a:pt x="686" y="1039"/>
                  </a:lnTo>
                  <a:lnTo>
                    <a:pt x="684" y="1040"/>
                  </a:lnTo>
                  <a:lnTo>
                    <a:pt x="682" y="1042"/>
                  </a:lnTo>
                  <a:lnTo>
                    <a:pt x="682" y="1043"/>
                  </a:lnTo>
                  <a:lnTo>
                    <a:pt x="682" y="1044"/>
                  </a:lnTo>
                  <a:lnTo>
                    <a:pt x="682" y="1044"/>
                  </a:lnTo>
                  <a:lnTo>
                    <a:pt x="688" y="1044"/>
                  </a:lnTo>
                  <a:lnTo>
                    <a:pt x="688" y="1045"/>
                  </a:lnTo>
                  <a:lnTo>
                    <a:pt x="688" y="1046"/>
                  </a:lnTo>
                  <a:lnTo>
                    <a:pt x="687" y="1047"/>
                  </a:lnTo>
                  <a:lnTo>
                    <a:pt x="686" y="1048"/>
                  </a:lnTo>
                  <a:lnTo>
                    <a:pt x="684" y="1049"/>
                  </a:lnTo>
                  <a:lnTo>
                    <a:pt x="683" y="1049"/>
                  </a:lnTo>
                  <a:lnTo>
                    <a:pt x="683" y="1050"/>
                  </a:lnTo>
                  <a:lnTo>
                    <a:pt x="682" y="1055"/>
                  </a:lnTo>
                  <a:lnTo>
                    <a:pt x="682" y="1059"/>
                  </a:lnTo>
                  <a:lnTo>
                    <a:pt x="682" y="1068"/>
                  </a:lnTo>
                  <a:lnTo>
                    <a:pt x="681" y="1071"/>
                  </a:lnTo>
                  <a:lnTo>
                    <a:pt x="680" y="1072"/>
                  </a:lnTo>
                  <a:lnTo>
                    <a:pt x="678" y="1072"/>
                  </a:lnTo>
                  <a:lnTo>
                    <a:pt x="676" y="1072"/>
                  </a:lnTo>
                  <a:lnTo>
                    <a:pt x="675" y="1075"/>
                  </a:lnTo>
                  <a:lnTo>
                    <a:pt x="673" y="1079"/>
                  </a:lnTo>
                  <a:lnTo>
                    <a:pt x="672" y="1083"/>
                  </a:lnTo>
                  <a:lnTo>
                    <a:pt x="673" y="1089"/>
                  </a:lnTo>
                  <a:lnTo>
                    <a:pt x="674" y="1095"/>
                  </a:lnTo>
                  <a:lnTo>
                    <a:pt x="674" y="1100"/>
                  </a:lnTo>
                  <a:lnTo>
                    <a:pt x="672" y="1104"/>
                  </a:lnTo>
                  <a:lnTo>
                    <a:pt x="669" y="1106"/>
                  </a:lnTo>
                  <a:lnTo>
                    <a:pt x="666" y="1108"/>
                  </a:lnTo>
                  <a:lnTo>
                    <a:pt x="663" y="1110"/>
                  </a:lnTo>
                  <a:lnTo>
                    <a:pt x="661" y="1113"/>
                  </a:lnTo>
                  <a:lnTo>
                    <a:pt x="661" y="1115"/>
                  </a:lnTo>
                  <a:lnTo>
                    <a:pt x="661" y="1116"/>
                  </a:lnTo>
                  <a:lnTo>
                    <a:pt x="661" y="1117"/>
                  </a:lnTo>
                  <a:lnTo>
                    <a:pt x="662" y="1118"/>
                  </a:lnTo>
                  <a:lnTo>
                    <a:pt x="665" y="1119"/>
                  </a:lnTo>
                  <a:lnTo>
                    <a:pt x="669" y="1119"/>
                  </a:lnTo>
                  <a:lnTo>
                    <a:pt x="673" y="1118"/>
                  </a:lnTo>
                  <a:lnTo>
                    <a:pt x="678" y="1116"/>
                  </a:lnTo>
                  <a:lnTo>
                    <a:pt x="682" y="1115"/>
                  </a:lnTo>
                  <a:lnTo>
                    <a:pt x="684" y="1113"/>
                  </a:lnTo>
                  <a:lnTo>
                    <a:pt x="686" y="1113"/>
                  </a:lnTo>
                  <a:lnTo>
                    <a:pt x="689" y="1115"/>
                  </a:lnTo>
                  <a:lnTo>
                    <a:pt x="689" y="1115"/>
                  </a:lnTo>
                  <a:lnTo>
                    <a:pt x="691" y="1114"/>
                  </a:lnTo>
                  <a:lnTo>
                    <a:pt x="704" y="1111"/>
                  </a:lnTo>
                  <a:lnTo>
                    <a:pt x="717" y="1109"/>
                  </a:lnTo>
                  <a:lnTo>
                    <a:pt x="722" y="1109"/>
                  </a:lnTo>
                  <a:lnTo>
                    <a:pt x="726" y="1110"/>
                  </a:lnTo>
                  <a:lnTo>
                    <a:pt x="744" y="1112"/>
                  </a:lnTo>
                  <a:lnTo>
                    <a:pt x="761" y="1115"/>
                  </a:lnTo>
                  <a:lnTo>
                    <a:pt x="765" y="1116"/>
                  </a:lnTo>
                  <a:lnTo>
                    <a:pt x="769" y="1117"/>
                  </a:lnTo>
                  <a:lnTo>
                    <a:pt x="772" y="1120"/>
                  </a:lnTo>
                  <a:lnTo>
                    <a:pt x="772" y="1121"/>
                  </a:lnTo>
                  <a:lnTo>
                    <a:pt x="771" y="1122"/>
                  </a:lnTo>
                  <a:lnTo>
                    <a:pt x="770" y="1123"/>
                  </a:lnTo>
                  <a:lnTo>
                    <a:pt x="768" y="1123"/>
                  </a:lnTo>
                  <a:lnTo>
                    <a:pt x="767" y="1124"/>
                  </a:lnTo>
                  <a:lnTo>
                    <a:pt x="766" y="1125"/>
                  </a:lnTo>
                  <a:lnTo>
                    <a:pt x="765" y="1133"/>
                  </a:lnTo>
                  <a:lnTo>
                    <a:pt x="764" y="1140"/>
                  </a:lnTo>
                  <a:lnTo>
                    <a:pt x="764" y="1147"/>
                  </a:lnTo>
                  <a:lnTo>
                    <a:pt x="765" y="1160"/>
                  </a:lnTo>
                  <a:lnTo>
                    <a:pt x="765" y="1160"/>
                  </a:lnTo>
                  <a:lnTo>
                    <a:pt x="764" y="1160"/>
                  </a:lnTo>
                  <a:lnTo>
                    <a:pt x="762" y="1160"/>
                  </a:lnTo>
                  <a:lnTo>
                    <a:pt x="761" y="1163"/>
                  </a:lnTo>
                  <a:lnTo>
                    <a:pt x="761" y="1164"/>
                  </a:lnTo>
                  <a:lnTo>
                    <a:pt x="761" y="1165"/>
                  </a:lnTo>
                  <a:lnTo>
                    <a:pt x="763" y="1179"/>
                  </a:lnTo>
                  <a:lnTo>
                    <a:pt x="766" y="1192"/>
                  </a:lnTo>
                  <a:lnTo>
                    <a:pt x="772" y="1204"/>
                  </a:lnTo>
                  <a:lnTo>
                    <a:pt x="774" y="1207"/>
                  </a:lnTo>
                  <a:lnTo>
                    <a:pt x="777" y="1208"/>
                  </a:lnTo>
                  <a:lnTo>
                    <a:pt x="780" y="1209"/>
                  </a:lnTo>
                  <a:lnTo>
                    <a:pt x="783" y="1211"/>
                  </a:lnTo>
                  <a:lnTo>
                    <a:pt x="786" y="1214"/>
                  </a:lnTo>
                  <a:lnTo>
                    <a:pt x="787" y="1217"/>
                  </a:lnTo>
                  <a:lnTo>
                    <a:pt x="790" y="1220"/>
                  </a:lnTo>
                  <a:lnTo>
                    <a:pt x="792" y="1220"/>
                  </a:lnTo>
                  <a:lnTo>
                    <a:pt x="798" y="1218"/>
                  </a:lnTo>
                  <a:lnTo>
                    <a:pt x="814" y="1215"/>
                  </a:lnTo>
                  <a:lnTo>
                    <a:pt x="821" y="1213"/>
                  </a:lnTo>
                  <a:lnTo>
                    <a:pt x="829" y="1210"/>
                  </a:lnTo>
                  <a:lnTo>
                    <a:pt x="835" y="1206"/>
                  </a:lnTo>
                  <a:lnTo>
                    <a:pt x="839" y="1201"/>
                  </a:lnTo>
                  <a:lnTo>
                    <a:pt x="840" y="1201"/>
                  </a:lnTo>
                  <a:lnTo>
                    <a:pt x="846" y="1200"/>
                  </a:lnTo>
                  <a:lnTo>
                    <a:pt x="852" y="1200"/>
                  </a:lnTo>
                  <a:lnTo>
                    <a:pt x="859" y="1201"/>
                  </a:lnTo>
                  <a:lnTo>
                    <a:pt x="865" y="1202"/>
                  </a:lnTo>
                  <a:lnTo>
                    <a:pt x="871" y="1205"/>
                  </a:lnTo>
                  <a:lnTo>
                    <a:pt x="876" y="1206"/>
                  </a:lnTo>
                  <a:lnTo>
                    <a:pt x="879" y="1207"/>
                  </a:lnTo>
                  <a:lnTo>
                    <a:pt x="880" y="1208"/>
                  </a:lnTo>
                  <a:lnTo>
                    <a:pt x="888" y="1208"/>
                  </a:lnTo>
                  <a:lnTo>
                    <a:pt x="890" y="1206"/>
                  </a:lnTo>
                  <a:lnTo>
                    <a:pt x="893" y="1204"/>
                  </a:lnTo>
                  <a:lnTo>
                    <a:pt x="898" y="1200"/>
                  </a:lnTo>
                  <a:lnTo>
                    <a:pt x="906" y="1193"/>
                  </a:lnTo>
                  <a:lnTo>
                    <a:pt x="911" y="1188"/>
                  </a:lnTo>
                  <a:lnTo>
                    <a:pt x="914" y="1183"/>
                  </a:lnTo>
                  <a:lnTo>
                    <a:pt x="915" y="1180"/>
                  </a:lnTo>
                  <a:lnTo>
                    <a:pt x="915" y="1178"/>
                  </a:lnTo>
                  <a:lnTo>
                    <a:pt x="914" y="1177"/>
                  </a:lnTo>
                  <a:lnTo>
                    <a:pt x="913" y="1175"/>
                  </a:lnTo>
                  <a:lnTo>
                    <a:pt x="912" y="1175"/>
                  </a:lnTo>
                  <a:lnTo>
                    <a:pt x="910" y="1174"/>
                  </a:lnTo>
                  <a:lnTo>
                    <a:pt x="909" y="1174"/>
                  </a:lnTo>
                  <a:lnTo>
                    <a:pt x="909" y="1173"/>
                  </a:lnTo>
                  <a:lnTo>
                    <a:pt x="910" y="1172"/>
                  </a:lnTo>
                  <a:lnTo>
                    <a:pt x="911" y="1170"/>
                  </a:lnTo>
                  <a:lnTo>
                    <a:pt x="914" y="1167"/>
                  </a:lnTo>
                  <a:lnTo>
                    <a:pt x="919" y="1163"/>
                  </a:lnTo>
                  <a:lnTo>
                    <a:pt x="925" y="1157"/>
                  </a:lnTo>
                  <a:lnTo>
                    <a:pt x="927" y="1156"/>
                  </a:lnTo>
                  <a:lnTo>
                    <a:pt x="930" y="1157"/>
                  </a:lnTo>
                  <a:lnTo>
                    <a:pt x="933" y="1157"/>
                  </a:lnTo>
                  <a:lnTo>
                    <a:pt x="935" y="1157"/>
                  </a:lnTo>
                  <a:lnTo>
                    <a:pt x="936" y="1155"/>
                  </a:lnTo>
                  <a:lnTo>
                    <a:pt x="936" y="1154"/>
                  </a:lnTo>
                  <a:lnTo>
                    <a:pt x="936" y="1153"/>
                  </a:lnTo>
                  <a:lnTo>
                    <a:pt x="936" y="1152"/>
                  </a:lnTo>
                  <a:lnTo>
                    <a:pt x="937" y="1151"/>
                  </a:lnTo>
                  <a:lnTo>
                    <a:pt x="937" y="1150"/>
                  </a:lnTo>
                  <a:lnTo>
                    <a:pt x="942" y="1149"/>
                  </a:lnTo>
                  <a:lnTo>
                    <a:pt x="947" y="1148"/>
                  </a:lnTo>
                  <a:lnTo>
                    <a:pt x="952" y="1147"/>
                  </a:lnTo>
                  <a:lnTo>
                    <a:pt x="953" y="1146"/>
                  </a:lnTo>
                  <a:lnTo>
                    <a:pt x="957" y="1143"/>
                  </a:lnTo>
                  <a:lnTo>
                    <a:pt x="960" y="1140"/>
                  </a:lnTo>
                  <a:lnTo>
                    <a:pt x="964" y="1137"/>
                  </a:lnTo>
                  <a:lnTo>
                    <a:pt x="969" y="1133"/>
                  </a:lnTo>
                  <a:lnTo>
                    <a:pt x="974" y="1130"/>
                  </a:lnTo>
                  <a:lnTo>
                    <a:pt x="978" y="1127"/>
                  </a:lnTo>
                  <a:lnTo>
                    <a:pt x="982" y="1127"/>
                  </a:lnTo>
                  <a:lnTo>
                    <a:pt x="986" y="1128"/>
                  </a:lnTo>
                  <a:lnTo>
                    <a:pt x="986" y="1129"/>
                  </a:lnTo>
                  <a:lnTo>
                    <a:pt x="985" y="1130"/>
                  </a:lnTo>
                  <a:lnTo>
                    <a:pt x="982" y="1131"/>
                  </a:lnTo>
                  <a:lnTo>
                    <a:pt x="979" y="1133"/>
                  </a:lnTo>
                  <a:lnTo>
                    <a:pt x="976" y="1134"/>
                  </a:lnTo>
                  <a:lnTo>
                    <a:pt x="975" y="1136"/>
                  </a:lnTo>
                  <a:lnTo>
                    <a:pt x="975" y="1139"/>
                  </a:lnTo>
                  <a:lnTo>
                    <a:pt x="980" y="1144"/>
                  </a:lnTo>
                  <a:lnTo>
                    <a:pt x="981" y="1147"/>
                  </a:lnTo>
                  <a:lnTo>
                    <a:pt x="981" y="1146"/>
                  </a:lnTo>
                  <a:lnTo>
                    <a:pt x="982" y="1145"/>
                  </a:lnTo>
                  <a:lnTo>
                    <a:pt x="985" y="1143"/>
                  </a:lnTo>
                  <a:lnTo>
                    <a:pt x="989" y="1141"/>
                  </a:lnTo>
                  <a:lnTo>
                    <a:pt x="994" y="1137"/>
                  </a:lnTo>
                  <a:lnTo>
                    <a:pt x="998" y="1134"/>
                  </a:lnTo>
                  <a:lnTo>
                    <a:pt x="1003" y="1131"/>
                  </a:lnTo>
                  <a:lnTo>
                    <a:pt x="1007" y="1128"/>
                  </a:lnTo>
                  <a:lnTo>
                    <a:pt x="1010" y="1126"/>
                  </a:lnTo>
                  <a:lnTo>
                    <a:pt x="1014" y="1125"/>
                  </a:lnTo>
                  <a:lnTo>
                    <a:pt x="1018" y="1123"/>
                  </a:lnTo>
                  <a:lnTo>
                    <a:pt x="1023" y="1122"/>
                  </a:lnTo>
                  <a:lnTo>
                    <a:pt x="1028" y="1121"/>
                  </a:lnTo>
                  <a:lnTo>
                    <a:pt x="1031" y="1121"/>
                  </a:lnTo>
                  <a:lnTo>
                    <a:pt x="1034" y="1123"/>
                  </a:lnTo>
                  <a:lnTo>
                    <a:pt x="1036" y="1126"/>
                  </a:lnTo>
                  <a:lnTo>
                    <a:pt x="1036" y="1129"/>
                  </a:lnTo>
                  <a:lnTo>
                    <a:pt x="1036" y="1130"/>
                  </a:lnTo>
                  <a:lnTo>
                    <a:pt x="1036" y="1131"/>
                  </a:lnTo>
                  <a:lnTo>
                    <a:pt x="1038" y="1131"/>
                  </a:lnTo>
                  <a:lnTo>
                    <a:pt x="1043" y="1131"/>
                  </a:lnTo>
                  <a:lnTo>
                    <a:pt x="1044" y="1131"/>
                  </a:lnTo>
                  <a:lnTo>
                    <a:pt x="1047" y="1129"/>
                  </a:lnTo>
                  <a:lnTo>
                    <a:pt x="1051" y="1127"/>
                  </a:lnTo>
                  <a:lnTo>
                    <a:pt x="1055" y="1125"/>
                  </a:lnTo>
                  <a:lnTo>
                    <a:pt x="1060" y="1123"/>
                  </a:lnTo>
                  <a:lnTo>
                    <a:pt x="1064" y="1120"/>
                  </a:lnTo>
                  <a:lnTo>
                    <a:pt x="1067" y="1119"/>
                  </a:lnTo>
                  <a:lnTo>
                    <a:pt x="1068" y="1118"/>
                  </a:lnTo>
                  <a:lnTo>
                    <a:pt x="1069" y="1118"/>
                  </a:lnTo>
                  <a:lnTo>
                    <a:pt x="1070" y="1119"/>
                  </a:lnTo>
                  <a:lnTo>
                    <a:pt x="1071" y="1120"/>
                  </a:lnTo>
                  <a:lnTo>
                    <a:pt x="1072" y="1122"/>
                  </a:lnTo>
                  <a:lnTo>
                    <a:pt x="1073" y="1122"/>
                  </a:lnTo>
                  <a:lnTo>
                    <a:pt x="1079" y="1123"/>
                  </a:lnTo>
                  <a:lnTo>
                    <a:pt x="1086" y="1121"/>
                  </a:lnTo>
                  <a:lnTo>
                    <a:pt x="1088" y="1120"/>
                  </a:lnTo>
                  <a:lnTo>
                    <a:pt x="1089" y="1119"/>
                  </a:lnTo>
                  <a:lnTo>
                    <a:pt x="1090" y="1118"/>
                  </a:lnTo>
                  <a:lnTo>
                    <a:pt x="1091" y="1117"/>
                  </a:lnTo>
                  <a:lnTo>
                    <a:pt x="1095" y="1114"/>
                  </a:lnTo>
                  <a:lnTo>
                    <a:pt x="1100" y="1112"/>
                  </a:lnTo>
                  <a:lnTo>
                    <a:pt x="1104" y="1108"/>
                  </a:lnTo>
                  <a:lnTo>
                    <a:pt x="1107" y="1104"/>
                  </a:lnTo>
                  <a:lnTo>
                    <a:pt x="1107" y="1103"/>
                  </a:lnTo>
                  <a:lnTo>
                    <a:pt x="1105" y="1103"/>
                  </a:lnTo>
                  <a:lnTo>
                    <a:pt x="1104" y="1104"/>
                  </a:lnTo>
                  <a:lnTo>
                    <a:pt x="1103" y="1104"/>
                  </a:lnTo>
                  <a:lnTo>
                    <a:pt x="1106" y="1102"/>
                  </a:lnTo>
                  <a:lnTo>
                    <a:pt x="1109" y="1101"/>
                  </a:lnTo>
                  <a:lnTo>
                    <a:pt x="1114" y="1099"/>
                  </a:lnTo>
                  <a:lnTo>
                    <a:pt x="1119" y="1095"/>
                  </a:lnTo>
                  <a:lnTo>
                    <a:pt x="1124" y="1092"/>
                  </a:lnTo>
                  <a:lnTo>
                    <a:pt x="1129" y="1089"/>
                  </a:lnTo>
                  <a:lnTo>
                    <a:pt x="1133" y="1088"/>
                  </a:lnTo>
                  <a:lnTo>
                    <a:pt x="1134" y="1088"/>
                  </a:lnTo>
                  <a:lnTo>
                    <a:pt x="1134" y="1088"/>
                  </a:lnTo>
                  <a:lnTo>
                    <a:pt x="1132" y="1090"/>
                  </a:lnTo>
                  <a:lnTo>
                    <a:pt x="1131" y="1091"/>
                  </a:lnTo>
                  <a:lnTo>
                    <a:pt x="1130" y="1092"/>
                  </a:lnTo>
                  <a:lnTo>
                    <a:pt x="1128" y="1094"/>
                  </a:lnTo>
                  <a:lnTo>
                    <a:pt x="1126" y="1095"/>
                  </a:lnTo>
                  <a:lnTo>
                    <a:pt x="1124" y="1096"/>
                  </a:lnTo>
                  <a:lnTo>
                    <a:pt x="1121" y="1097"/>
                  </a:lnTo>
                  <a:lnTo>
                    <a:pt x="1118" y="1098"/>
                  </a:lnTo>
                  <a:lnTo>
                    <a:pt x="1117" y="1100"/>
                  </a:lnTo>
                  <a:lnTo>
                    <a:pt x="1116" y="1101"/>
                  </a:lnTo>
                  <a:lnTo>
                    <a:pt x="1117" y="1103"/>
                  </a:lnTo>
                  <a:lnTo>
                    <a:pt x="1120" y="1106"/>
                  </a:lnTo>
                  <a:lnTo>
                    <a:pt x="1124" y="1108"/>
                  </a:lnTo>
                  <a:lnTo>
                    <a:pt x="1128" y="1108"/>
                  </a:lnTo>
                  <a:lnTo>
                    <a:pt x="1129" y="1108"/>
                  </a:lnTo>
                  <a:lnTo>
                    <a:pt x="1131" y="1106"/>
                  </a:lnTo>
                  <a:lnTo>
                    <a:pt x="1132" y="1106"/>
                  </a:lnTo>
                  <a:lnTo>
                    <a:pt x="1133" y="1105"/>
                  </a:lnTo>
                  <a:lnTo>
                    <a:pt x="1135" y="1105"/>
                  </a:lnTo>
                  <a:lnTo>
                    <a:pt x="1138" y="1108"/>
                  </a:lnTo>
                  <a:lnTo>
                    <a:pt x="1141" y="1112"/>
                  </a:lnTo>
                  <a:lnTo>
                    <a:pt x="1142" y="1117"/>
                  </a:lnTo>
                  <a:lnTo>
                    <a:pt x="1147" y="1114"/>
                  </a:lnTo>
                  <a:lnTo>
                    <a:pt x="1152" y="1112"/>
                  </a:lnTo>
                  <a:lnTo>
                    <a:pt x="1158" y="1110"/>
                  </a:lnTo>
                  <a:lnTo>
                    <a:pt x="1164" y="1108"/>
                  </a:lnTo>
                  <a:lnTo>
                    <a:pt x="1170" y="1109"/>
                  </a:lnTo>
                  <a:lnTo>
                    <a:pt x="1175" y="1111"/>
                  </a:lnTo>
                  <a:lnTo>
                    <a:pt x="1179" y="1115"/>
                  </a:lnTo>
                  <a:lnTo>
                    <a:pt x="1179" y="1118"/>
                  </a:lnTo>
                  <a:lnTo>
                    <a:pt x="1175" y="1127"/>
                  </a:lnTo>
                  <a:lnTo>
                    <a:pt x="1174" y="1130"/>
                  </a:lnTo>
                  <a:lnTo>
                    <a:pt x="1175" y="1131"/>
                  </a:lnTo>
                  <a:lnTo>
                    <a:pt x="1179" y="1132"/>
                  </a:lnTo>
                  <a:lnTo>
                    <a:pt x="1182" y="1130"/>
                  </a:lnTo>
                  <a:lnTo>
                    <a:pt x="1187" y="1127"/>
                  </a:lnTo>
                  <a:lnTo>
                    <a:pt x="1190" y="1124"/>
                  </a:lnTo>
                  <a:lnTo>
                    <a:pt x="1194" y="1123"/>
                  </a:lnTo>
                  <a:lnTo>
                    <a:pt x="1195" y="1124"/>
                  </a:lnTo>
                  <a:lnTo>
                    <a:pt x="1195" y="1126"/>
                  </a:lnTo>
                  <a:lnTo>
                    <a:pt x="1194" y="1129"/>
                  </a:lnTo>
                  <a:lnTo>
                    <a:pt x="1193" y="1131"/>
                  </a:lnTo>
                  <a:lnTo>
                    <a:pt x="1192" y="1133"/>
                  </a:lnTo>
                  <a:lnTo>
                    <a:pt x="1193" y="1133"/>
                  </a:lnTo>
                  <a:lnTo>
                    <a:pt x="1198" y="1131"/>
                  </a:lnTo>
                  <a:lnTo>
                    <a:pt x="1203" y="1128"/>
                  </a:lnTo>
                  <a:lnTo>
                    <a:pt x="1206" y="1124"/>
                  </a:lnTo>
                  <a:lnTo>
                    <a:pt x="1211" y="1119"/>
                  </a:lnTo>
                  <a:lnTo>
                    <a:pt x="1211" y="1116"/>
                  </a:lnTo>
                  <a:lnTo>
                    <a:pt x="1211" y="1115"/>
                  </a:lnTo>
                  <a:lnTo>
                    <a:pt x="1216" y="1112"/>
                  </a:lnTo>
                  <a:lnTo>
                    <a:pt x="1218" y="1110"/>
                  </a:lnTo>
                  <a:lnTo>
                    <a:pt x="1220" y="1109"/>
                  </a:lnTo>
                  <a:lnTo>
                    <a:pt x="1220" y="1110"/>
                  </a:lnTo>
                  <a:lnTo>
                    <a:pt x="1220" y="1111"/>
                  </a:lnTo>
                  <a:lnTo>
                    <a:pt x="1220" y="1112"/>
                  </a:lnTo>
                  <a:lnTo>
                    <a:pt x="1220" y="1115"/>
                  </a:lnTo>
                  <a:lnTo>
                    <a:pt x="1220" y="1115"/>
                  </a:lnTo>
                  <a:lnTo>
                    <a:pt x="1222" y="1115"/>
                  </a:lnTo>
                  <a:lnTo>
                    <a:pt x="1225" y="1114"/>
                  </a:lnTo>
                  <a:lnTo>
                    <a:pt x="1231" y="1111"/>
                  </a:lnTo>
                  <a:lnTo>
                    <a:pt x="1232" y="1109"/>
                  </a:lnTo>
                  <a:lnTo>
                    <a:pt x="1233" y="1106"/>
                  </a:lnTo>
                  <a:lnTo>
                    <a:pt x="1233" y="1104"/>
                  </a:lnTo>
                  <a:lnTo>
                    <a:pt x="1235" y="1102"/>
                  </a:lnTo>
                  <a:lnTo>
                    <a:pt x="1239" y="1099"/>
                  </a:lnTo>
                  <a:lnTo>
                    <a:pt x="1243" y="1098"/>
                  </a:lnTo>
                  <a:lnTo>
                    <a:pt x="1245" y="1099"/>
                  </a:lnTo>
                  <a:lnTo>
                    <a:pt x="1248" y="1101"/>
                  </a:lnTo>
                  <a:lnTo>
                    <a:pt x="1250" y="1103"/>
                  </a:lnTo>
                  <a:lnTo>
                    <a:pt x="1253" y="1106"/>
                  </a:lnTo>
                  <a:lnTo>
                    <a:pt x="1257" y="1108"/>
                  </a:lnTo>
                  <a:lnTo>
                    <a:pt x="1258" y="1108"/>
                  </a:lnTo>
                  <a:lnTo>
                    <a:pt x="1258" y="1108"/>
                  </a:lnTo>
                  <a:lnTo>
                    <a:pt x="1258" y="1105"/>
                  </a:lnTo>
                  <a:lnTo>
                    <a:pt x="1259" y="1104"/>
                  </a:lnTo>
                  <a:lnTo>
                    <a:pt x="1263" y="1113"/>
                  </a:lnTo>
                  <a:lnTo>
                    <a:pt x="1271" y="1131"/>
                  </a:lnTo>
                  <a:lnTo>
                    <a:pt x="1271" y="1135"/>
                  </a:lnTo>
                  <a:lnTo>
                    <a:pt x="1269" y="1139"/>
                  </a:lnTo>
                  <a:lnTo>
                    <a:pt x="1266" y="1143"/>
                  </a:lnTo>
                  <a:lnTo>
                    <a:pt x="1262" y="1147"/>
                  </a:lnTo>
                  <a:lnTo>
                    <a:pt x="1256" y="1156"/>
                  </a:lnTo>
                  <a:lnTo>
                    <a:pt x="1252" y="1160"/>
                  </a:lnTo>
                  <a:lnTo>
                    <a:pt x="1249" y="1167"/>
                  </a:lnTo>
                  <a:lnTo>
                    <a:pt x="1246" y="1174"/>
                  </a:lnTo>
                  <a:lnTo>
                    <a:pt x="1243" y="1181"/>
                  </a:lnTo>
                  <a:lnTo>
                    <a:pt x="1239" y="1184"/>
                  </a:lnTo>
                  <a:lnTo>
                    <a:pt x="1236" y="1187"/>
                  </a:lnTo>
                  <a:lnTo>
                    <a:pt x="1233" y="1191"/>
                  </a:lnTo>
                  <a:lnTo>
                    <a:pt x="1232" y="1193"/>
                  </a:lnTo>
                  <a:lnTo>
                    <a:pt x="1234" y="1192"/>
                  </a:lnTo>
                  <a:lnTo>
                    <a:pt x="1235" y="1191"/>
                  </a:lnTo>
                  <a:lnTo>
                    <a:pt x="1237" y="1189"/>
                  </a:lnTo>
                  <a:lnTo>
                    <a:pt x="1240" y="1185"/>
                  </a:lnTo>
                  <a:lnTo>
                    <a:pt x="1244" y="1182"/>
                  </a:lnTo>
                  <a:lnTo>
                    <a:pt x="1244" y="1181"/>
                  </a:lnTo>
                  <a:lnTo>
                    <a:pt x="1244" y="1180"/>
                  </a:lnTo>
                  <a:lnTo>
                    <a:pt x="1245" y="1179"/>
                  </a:lnTo>
                  <a:lnTo>
                    <a:pt x="1245" y="1177"/>
                  </a:lnTo>
                  <a:lnTo>
                    <a:pt x="1246" y="1174"/>
                  </a:lnTo>
                  <a:lnTo>
                    <a:pt x="1248" y="1172"/>
                  </a:lnTo>
                  <a:lnTo>
                    <a:pt x="1249" y="1169"/>
                  </a:lnTo>
                  <a:lnTo>
                    <a:pt x="1250" y="1166"/>
                  </a:lnTo>
                  <a:lnTo>
                    <a:pt x="1253" y="1165"/>
                  </a:lnTo>
                  <a:lnTo>
                    <a:pt x="1249" y="1173"/>
                  </a:lnTo>
                  <a:lnTo>
                    <a:pt x="1251" y="1170"/>
                  </a:lnTo>
                  <a:lnTo>
                    <a:pt x="1253" y="1167"/>
                  </a:lnTo>
                  <a:lnTo>
                    <a:pt x="1255" y="1166"/>
                  </a:lnTo>
                  <a:lnTo>
                    <a:pt x="1256" y="1166"/>
                  </a:lnTo>
                  <a:lnTo>
                    <a:pt x="1257" y="1163"/>
                  </a:lnTo>
                  <a:lnTo>
                    <a:pt x="1258" y="1158"/>
                  </a:lnTo>
                  <a:lnTo>
                    <a:pt x="1260" y="1155"/>
                  </a:lnTo>
                  <a:lnTo>
                    <a:pt x="1263" y="1152"/>
                  </a:lnTo>
                  <a:lnTo>
                    <a:pt x="1266" y="1149"/>
                  </a:lnTo>
                  <a:lnTo>
                    <a:pt x="1275" y="1142"/>
                  </a:lnTo>
                  <a:lnTo>
                    <a:pt x="1278" y="1139"/>
                  </a:lnTo>
                  <a:lnTo>
                    <a:pt x="1281" y="1137"/>
                  </a:lnTo>
                  <a:lnTo>
                    <a:pt x="1282" y="1137"/>
                  </a:lnTo>
                  <a:lnTo>
                    <a:pt x="1281" y="1138"/>
                  </a:lnTo>
                  <a:lnTo>
                    <a:pt x="1279" y="1141"/>
                  </a:lnTo>
                  <a:lnTo>
                    <a:pt x="1277" y="1146"/>
                  </a:lnTo>
                  <a:lnTo>
                    <a:pt x="1271" y="1157"/>
                  </a:lnTo>
                  <a:lnTo>
                    <a:pt x="1267" y="1163"/>
                  </a:lnTo>
                  <a:lnTo>
                    <a:pt x="1267" y="1165"/>
                  </a:lnTo>
                  <a:lnTo>
                    <a:pt x="1266" y="1169"/>
                  </a:lnTo>
                  <a:lnTo>
                    <a:pt x="1264" y="1173"/>
                  </a:lnTo>
                  <a:lnTo>
                    <a:pt x="1262" y="1178"/>
                  </a:lnTo>
                  <a:lnTo>
                    <a:pt x="1262" y="1178"/>
                  </a:lnTo>
                  <a:lnTo>
                    <a:pt x="1263" y="1177"/>
                  </a:lnTo>
                  <a:lnTo>
                    <a:pt x="1263" y="1176"/>
                  </a:lnTo>
                  <a:lnTo>
                    <a:pt x="1264" y="1175"/>
                  </a:lnTo>
                  <a:lnTo>
                    <a:pt x="1264" y="1174"/>
                  </a:lnTo>
                  <a:lnTo>
                    <a:pt x="1265" y="1173"/>
                  </a:lnTo>
                  <a:lnTo>
                    <a:pt x="1272" y="1160"/>
                  </a:lnTo>
                  <a:lnTo>
                    <a:pt x="1274" y="1158"/>
                  </a:lnTo>
                  <a:lnTo>
                    <a:pt x="1275" y="1157"/>
                  </a:lnTo>
                  <a:lnTo>
                    <a:pt x="1276" y="1156"/>
                  </a:lnTo>
                  <a:lnTo>
                    <a:pt x="1278" y="1154"/>
                  </a:lnTo>
                  <a:lnTo>
                    <a:pt x="1278" y="1150"/>
                  </a:lnTo>
                  <a:lnTo>
                    <a:pt x="1280" y="1145"/>
                  </a:lnTo>
                  <a:lnTo>
                    <a:pt x="1284" y="1139"/>
                  </a:lnTo>
                  <a:lnTo>
                    <a:pt x="1285" y="1138"/>
                  </a:lnTo>
                  <a:lnTo>
                    <a:pt x="1290" y="1135"/>
                  </a:lnTo>
                  <a:lnTo>
                    <a:pt x="1296" y="1128"/>
                  </a:lnTo>
                  <a:lnTo>
                    <a:pt x="1299" y="1126"/>
                  </a:lnTo>
                  <a:lnTo>
                    <a:pt x="1302" y="1124"/>
                  </a:lnTo>
                  <a:lnTo>
                    <a:pt x="1306" y="1123"/>
                  </a:lnTo>
                  <a:lnTo>
                    <a:pt x="1312" y="1120"/>
                  </a:lnTo>
                  <a:lnTo>
                    <a:pt x="1312" y="1123"/>
                  </a:lnTo>
                  <a:lnTo>
                    <a:pt x="1311" y="1123"/>
                  </a:lnTo>
                  <a:lnTo>
                    <a:pt x="1309" y="1129"/>
                  </a:lnTo>
                  <a:lnTo>
                    <a:pt x="1307" y="1135"/>
                  </a:lnTo>
                  <a:lnTo>
                    <a:pt x="1305" y="1141"/>
                  </a:lnTo>
                  <a:lnTo>
                    <a:pt x="1305" y="1142"/>
                  </a:lnTo>
                  <a:lnTo>
                    <a:pt x="1308" y="1137"/>
                  </a:lnTo>
                  <a:lnTo>
                    <a:pt x="1309" y="1134"/>
                  </a:lnTo>
                  <a:lnTo>
                    <a:pt x="1311" y="1129"/>
                  </a:lnTo>
                  <a:lnTo>
                    <a:pt x="1312" y="1127"/>
                  </a:lnTo>
                  <a:lnTo>
                    <a:pt x="1313" y="1124"/>
                  </a:lnTo>
                  <a:lnTo>
                    <a:pt x="1321" y="1115"/>
                  </a:lnTo>
                  <a:lnTo>
                    <a:pt x="1323" y="1114"/>
                  </a:lnTo>
                  <a:lnTo>
                    <a:pt x="1324" y="1114"/>
                  </a:lnTo>
                  <a:lnTo>
                    <a:pt x="1325" y="1113"/>
                  </a:lnTo>
                  <a:lnTo>
                    <a:pt x="1327" y="1112"/>
                  </a:lnTo>
                  <a:lnTo>
                    <a:pt x="1333" y="1105"/>
                  </a:lnTo>
                  <a:lnTo>
                    <a:pt x="1338" y="1098"/>
                  </a:lnTo>
                  <a:lnTo>
                    <a:pt x="1343" y="1091"/>
                  </a:lnTo>
                  <a:lnTo>
                    <a:pt x="1345" y="1089"/>
                  </a:lnTo>
                  <a:lnTo>
                    <a:pt x="1349" y="1087"/>
                  </a:lnTo>
                  <a:lnTo>
                    <a:pt x="1350" y="1086"/>
                  </a:lnTo>
                  <a:lnTo>
                    <a:pt x="1352" y="1084"/>
                  </a:lnTo>
                  <a:lnTo>
                    <a:pt x="1354" y="1080"/>
                  </a:lnTo>
                  <a:lnTo>
                    <a:pt x="1357" y="1077"/>
                  </a:lnTo>
                  <a:lnTo>
                    <a:pt x="1359" y="1075"/>
                  </a:lnTo>
                  <a:lnTo>
                    <a:pt x="1362" y="1074"/>
                  </a:lnTo>
                  <a:lnTo>
                    <a:pt x="1363" y="1076"/>
                  </a:lnTo>
                  <a:lnTo>
                    <a:pt x="1363" y="1078"/>
                  </a:lnTo>
                  <a:lnTo>
                    <a:pt x="1362" y="1081"/>
                  </a:lnTo>
                  <a:lnTo>
                    <a:pt x="1360" y="1084"/>
                  </a:lnTo>
                  <a:lnTo>
                    <a:pt x="1358" y="1086"/>
                  </a:lnTo>
                  <a:lnTo>
                    <a:pt x="1357" y="1089"/>
                  </a:lnTo>
                  <a:lnTo>
                    <a:pt x="1354" y="1097"/>
                  </a:lnTo>
                  <a:lnTo>
                    <a:pt x="1350" y="1105"/>
                  </a:lnTo>
                  <a:lnTo>
                    <a:pt x="1337" y="1132"/>
                  </a:lnTo>
                  <a:lnTo>
                    <a:pt x="1322" y="1158"/>
                  </a:lnTo>
                  <a:lnTo>
                    <a:pt x="1306" y="1184"/>
                  </a:lnTo>
                  <a:lnTo>
                    <a:pt x="1290" y="1209"/>
                  </a:lnTo>
                  <a:lnTo>
                    <a:pt x="1293" y="1208"/>
                  </a:lnTo>
                  <a:lnTo>
                    <a:pt x="1266" y="1247"/>
                  </a:lnTo>
                  <a:lnTo>
                    <a:pt x="1237" y="1283"/>
                  </a:lnTo>
                  <a:lnTo>
                    <a:pt x="1206" y="1319"/>
                  </a:lnTo>
                  <a:lnTo>
                    <a:pt x="1173" y="1352"/>
                  </a:lnTo>
                  <a:lnTo>
                    <a:pt x="1138" y="1384"/>
                  </a:lnTo>
                  <a:lnTo>
                    <a:pt x="1102" y="1414"/>
                  </a:lnTo>
                  <a:lnTo>
                    <a:pt x="1064" y="1442"/>
                  </a:lnTo>
                  <a:lnTo>
                    <a:pt x="1024" y="1468"/>
                  </a:lnTo>
                  <a:lnTo>
                    <a:pt x="983" y="1491"/>
                  </a:lnTo>
                  <a:lnTo>
                    <a:pt x="941" y="1513"/>
                  </a:lnTo>
                  <a:lnTo>
                    <a:pt x="898" y="1532"/>
                  </a:lnTo>
                  <a:lnTo>
                    <a:pt x="853" y="1549"/>
                  </a:lnTo>
                  <a:lnTo>
                    <a:pt x="853" y="1547"/>
                  </a:lnTo>
                  <a:lnTo>
                    <a:pt x="862" y="1544"/>
                  </a:lnTo>
                  <a:lnTo>
                    <a:pt x="872" y="1540"/>
                  </a:lnTo>
                  <a:lnTo>
                    <a:pt x="882" y="1535"/>
                  </a:lnTo>
                  <a:lnTo>
                    <a:pt x="892" y="1528"/>
                  </a:lnTo>
                  <a:lnTo>
                    <a:pt x="902" y="1522"/>
                  </a:lnTo>
                  <a:lnTo>
                    <a:pt x="910" y="1515"/>
                  </a:lnTo>
                  <a:lnTo>
                    <a:pt x="916" y="1509"/>
                  </a:lnTo>
                  <a:lnTo>
                    <a:pt x="916" y="1509"/>
                  </a:lnTo>
                  <a:lnTo>
                    <a:pt x="916" y="1509"/>
                  </a:lnTo>
                  <a:lnTo>
                    <a:pt x="915" y="1509"/>
                  </a:lnTo>
                  <a:lnTo>
                    <a:pt x="914" y="1510"/>
                  </a:lnTo>
                  <a:lnTo>
                    <a:pt x="914" y="1510"/>
                  </a:lnTo>
                  <a:lnTo>
                    <a:pt x="916" y="1508"/>
                  </a:lnTo>
                  <a:lnTo>
                    <a:pt x="919" y="1505"/>
                  </a:lnTo>
                  <a:lnTo>
                    <a:pt x="923" y="1501"/>
                  </a:lnTo>
                  <a:lnTo>
                    <a:pt x="929" y="1497"/>
                  </a:lnTo>
                  <a:lnTo>
                    <a:pt x="933" y="1492"/>
                  </a:lnTo>
                  <a:lnTo>
                    <a:pt x="936" y="1487"/>
                  </a:lnTo>
                  <a:lnTo>
                    <a:pt x="938" y="1483"/>
                  </a:lnTo>
                  <a:lnTo>
                    <a:pt x="938" y="1478"/>
                  </a:lnTo>
                  <a:lnTo>
                    <a:pt x="937" y="1477"/>
                  </a:lnTo>
                  <a:lnTo>
                    <a:pt x="935" y="1477"/>
                  </a:lnTo>
                  <a:lnTo>
                    <a:pt x="930" y="1479"/>
                  </a:lnTo>
                  <a:lnTo>
                    <a:pt x="927" y="1480"/>
                  </a:lnTo>
                  <a:lnTo>
                    <a:pt x="902" y="1481"/>
                  </a:lnTo>
                  <a:lnTo>
                    <a:pt x="877" y="1481"/>
                  </a:lnTo>
                  <a:lnTo>
                    <a:pt x="868" y="1481"/>
                  </a:lnTo>
                  <a:lnTo>
                    <a:pt x="862" y="1480"/>
                  </a:lnTo>
                  <a:lnTo>
                    <a:pt x="859" y="1480"/>
                  </a:lnTo>
                  <a:lnTo>
                    <a:pt x="858" y="1479"/>
                  </a:lnTo>
                  <a:lnTo>
                    <a:pt x="859" y="1478"/>
                  </a:lnTo>
                  <a:lnTo>
                    <a:pt x="860" y="1478"/>
                  </a:lnTo>
                  <a:lnTo>
                    <a:pt x="862" y="1477"/>
                  </a:lnTo>
                  <a:lnTo>
                    <a:pt x="865" y="1476"/>
                  </a:lnTo>
                  <a:lnTo>
                    <a:pt x="866" y="1474"/>
                  </a:lnTo>
                  <a:lnTo>
                    <a:pt x="867" y="1472"/>
                  </a:lnTo>
                  <a:lnTo>
                    <a:pt x="866" y="1470"/>
                  </a:lnTo>
                  <a:lnTo>
                    <a:pt x="863" y="1467"/>
                  </a:lnTo>
                  <a:lnTo>
                    <a:pt x="860" y="1465"/>
                  </a:lnTo>
                  <a:lnTo>
                    <a:pt x="855" y="1463"/>
                  </a:lnTo>
                  <a:lnTo>
                    <a:pt x="851" y="1461"/>
                  </a:lnTo>
                  <a:lnTo>
                    <a:pt x="848" y="1458"/>
                  </a:lnTo>
                  <a:lnTo>
                    <a:pt x="848" y="1457"/>
                  </a:lnTo>
                  <a:lnTo>
                    <a:pt x="849" y="1456"/>
                  </a:lnTo>
                  <a:lnTo>
                    <a:pt x="849" y="1455"/>
                  </a:lnTo>
                  <a:lnTo>
                    <a:pt x="843" y="1445"/>
                  </a:lnTo>
                  <a:lnTo>
                    <a:pt x="835" y="1436"/>
                  </a:lnTo>
                  <a:lnTo>
                    <a:pt x="830" y="1433"/>
                  </a:lnTo>
                  <a:lnTo>
                    <a:pt x="825" y="1431"/>
                  </a:lnTo>
                  <a:lnTo>
                    <a:pt x="821" y="1427"/>
                  </a:lnTo>
                  <a:lnTo>
                    <a:pt x="817" y="1422"/>
                  </a:lnTo>
                  <a:lnTo>
                    <a:pt x="815" y="1421"/>
                  </a:lnTo>
                  <a:lnTo>
                    <a:pt x="807" y="1421"/>
                  </a:lnTo>
                  <a:lnTo>
                    <a:pt x="804" y="1420"/>
                  </a:lnTo>
                  <a:lnTo>
                    <a:pt x="804" y="1420"/>
                  </a:lnTo>
                  <a:lnTo>
                    <a:pt x="803" y="1419"/>
                  </a:lnTo>
                  <a:lnTo>
                    <a:pt x="804" y="1418"/>
                  </a:lnTo>
                  <a:lnTo>
                    <a:pt x="804" y="1414"/>
                  </a:lnTo>
                  <a:lnTo>
                    <a:pt x="802" y="1412"/>
                  </a:lnTo>
                  <a:lnTo>
                    <a:pt x="800" y="1411"/>
                  </a:lnTo>
                  <a:lnTo>
                    <a:pt x="797" y="1409"/>
                  </a:lnTo>
                  <a:lnTo>
                    <a:pt x="796" y="1407"/>
                  </a:lnTo>
                  <a:lnTo>
                    <a:pt x="796" y="1404"/>
                  </a:lnTo>
                  <a:lnTo>
                    <a:pt x="798" y="1400"/>
                  </a:lnTo>
                  <a:lnTo>
                    <a:pt x="803" y="1395"/>
                  </a:lnTo>
                  <a:lnTo>
                    <a:pt x="808" y="1391"/>
                  </a:lnTo>
                  <a:lnTo>
                    <a:pt x="812" y="1388"/>
                  </a:lnTo>
                  <a:lnTo>
                    <a:pt x="816" y="1386"/>
                  </a:lnTo>
                  <a:lnTo>
                    <a:pt x="822" y="1384"/>
                  </a:lnTo>
                  <a:lnTo>
                    <a:pt x="823" y="1382"/>
                  </a:lnTo>
                  <a:lnTo>
                    <a:pt x="825" y="1378"/>
                  </a:lnTo>
                  <a:lnTo>
                    <a:pt x="827" y="1373"/>
                  </a:lnTo>
                  <a:lnTo>
                    <a:pt x="828" y="1367"/>
                  </a:lnTo>
                  <a:lnTo>
                    <a:pt x="827" y="1368"/>
                  </a:lnTo>
                  <a:lnTo>
                    <a:pt x="827" y="1369"/>
                  </a:lnTo>
                  <a:lnTo>
                    <a:pt x="826" y="1371"/>
                  </a:lnTo>
                  <a:lnTo>
                    <a:pt x="825" y="1372"/>
                  </a:lnTo>
                  <a:lnTo>
                    <a:pt x="823" y="1372"/>
                  </a:lnTo>
                  <a:lnTo>
                    <a:pt x="820" y="1373"/>
                  </a:lnTo>
                  <a:lnTo>
                    <a:pt x="816" y="1375"/>
                  </a:lnTo>
                  <a:lnTo>
                    <a:pt x="813" y="1376"/>
                  </a:lnTo>
                  <a:lnTo>
                    <a:pt x="810" y="1376"/>
                  </a:lnTo>
                  <a:lnTo>
                    <a:pt x="807" y="1375"/>
                  </a:lnTo>
                  <a:lnTo>
                    <a:pt x="805" y="1372"/>
                  </a:lnTo>
                  <a:lnTo>
                    <a:pt x="805" y="1367"/>
                  </a:lnTo>
                  <a:lnTo>
                    <a:pt x="806" y="1363"/>
                  </a:lnTo>
                  <a:lnTo>
                    <a:pt x="808" y="1359"/>
                  </a:lnTo>
                  <a:lnTo>
                    <a:pt x="811" y="1357"/>
                  </a:lnTo>
                  <a:lnTo>
                    <a:pt x="815" y="1356"/>
                  </a:lnTo>
                  <a:lnTo>
                    <a:pt x="818" y="1354"/>
                  </a:lnTo>
                  <a:lnTo>
                    <a:pt x="821" y="1352"/>
                  </a:lnTo>
                  <a:lnTo>
                    <a:pt x="821" y="1351"/>
                  </a:lnTo>
                  <a:lnTo>
                    <a:pt x="820" y="1351"/>
                  </a:lnTo>
                  <a:lnTo>
                    <a:pt x="819" y="1351"/>
                  </a:lnTo>
                  <a:lnTo>
                    <a:pt x="818" y="1351"/>
                  </a:lnTo>
                  <a:lnTo>
                    <a:pt x="817" y="1350"/>
                  </a:lnTo>
                  <a:lnTo>
                    <a:pt x="817" y="1350"/>
                  </a:lnTo>
                  <a:lnTo>
                    <a:pt x="817" y="1349"/>
                  </a:lnTo>
                  <a:lnTo>
                    <a:pt x="818" y="1347"/>
                  </a:lnTo>
                  <a:lnTo>
                    <a:pt x="821" y="1346"/>
                  </a:lnTo>
                  <a:lnTo>
                    <a:pt x="823" y="1345"/>
                  </a:lnTo>
                  <a:lnTo>
                    <a:pt x="825" y="1343"/>
                  </a:lnTo>
                  <a:lnTo>
                    <a:pt x="826" y="1339"/>
                  </a:lnTo>
                  <a:lnTo>
                    <a:pt x="825" y="1336"/>
                  </a:lnTo>
                  <a:lnTo>
                    <a:pt x="826" y="1332"/>
                  </a:lnTo>
                  <a:lnTo>
                    <a:pt x="829" y="1331"/>
                  </a:lnTo>
                  <a:lnTo>
                    <a:pt x="833" y="1329"/>
                  </a:lnTo>
                  <a:lnTo>
                    <a:pt x="838" y="1327"/>
                  </a:lnTo>
                  <a:lnTo>
                    <a:pt x="846" y="1324"/>
                  </a:lnTo>
                  <a:lnTo>
                    <a:pt x="848" y="1322"/>
                  </a:lnTo>
                  <a:lnTo>
                    <a:pt x="849" y="1321"/>
                  </a:lnTo>
                  <a:lnTo>
                    <a:pt x="849" y="1320"/>
                  </a:lnTo>
                  <a:lnTo>
                    <a:pt x="848" y="1319"/>
                  </a:lnTo>
                  <a:lnTo>
                    <a:pt x="847" y="1319"/>
                  </a:lnTo>
                  <a:lnTo>
                    <a:pt x="846" y="1318"/>
                  </a:lnTo>
                  <a:lnTo>
                    <a:pt x="845" y="1318"/>
                  </a:lnTo>
                  <a:lnTo>
                    <a:pt x="845" y="1318"/>
                  </a:lnTo>
                  <a:lnTo>
                    <a:pt x="853" y="1311"/>
                  </a:lnTo>
                  <a:lnTo>
                    <a:pt x="862" y="1306"/>
                  </a:lnTo>
                  <a:lnTo>
                    <a:pt x="869" y="1299"/>
                  </a:lnTo>
                  <a:lnTo>
                    <a:pt x="870" y="1298"/>
                  </a:lnTo>
                  <a:lnTo>
                    <a:pt x="871" y="1297"/>
                  </a:lnTo>
                  <a:lnTo>
                    <a:pt x="871" y="1294"/>
                  </a:lnTo>
                  <a:lnTo>
                    <a:pt x="871" y="1293"/>
                  </a:lnTo>
                  <a:lnTo>
                    <a:pt x="873" y="1291"/>
                  </a:lnTo>
                  <a:lnTo>
                    <a:pt x="874" y="1290"/>
                  </a:lnTo>
                  <a:lnTo>
                    <a:pt x="878" y="1285"/>
                  </a:lnTo>
                  <a:lnTo>
                    <a:pt x="880" y="1283"/>
                  </a:lnTo>
                  <a:lnTo>
                    <a:pt x="882" y="1281"/>
                  </a:lnTo>
                  <a:lnTo>
                    <a:pt x="883" y="1278"/>
                  </a:lnTo>
                  <a:lnTo>
                    <a:pt x="883" y="1277"/>
                  </a:lnTo>
                  <a:lnTo>
                    <a:pt x="882" y="1277"/>
                  </a:lnTo>
                  <a:lnTo>
                    <a:pt x="880" y="1278"/>
                  </a:lnTo>
                  <a:lnTo>
                    <a:pt x="879" y="1278"/>
                  </a:lnTo>
                  <a:lnTo>
                    <a:pt x="878" y="1279"/>
                  </a:lnTo>
                  <a:lnTo>
                    <a:pt x="877" y="1279"/>
                  </a:lnTo>
                  <a:lnTo>
                    <a:pt x="877" y="1278"/>
                  </a:lnTo>
                  <a:lnTo>
                    <a:pt x="875" y="1271"/>
                  </a:lnTo>
                  <a:lnTo>
                    <a:pt x="876" y="1264"/>
                  </a:lnTo>
                  <a:lnTo>
                    <a:pt x="875" y="1257"/>
                  </a:lnTo>
                  <a:lnTo>
                    <a:pt x="874" y="1249"/>
                  </a:lnTo>
                  <a:lnTo>
                    <a:pt x="873" y="1240"/>
                  </a:lnTo>
                  <a:lnTo>
                    <a:pt x="870" y="1232"/>
                  </a:lnTo>
                  <a:lnTo>
                    <a:pt x="868" y="1229"/>
                  </a:lnTo>
                  <a:lnTo>
                    <a:pt x="865" y="1227"/>
                  </a:lnTo>
                  <a:lnTo>
                    <a:pt x="862" y="1225"/>
                  </a:lnTo>
                  <a:lnTo>
                    <a:pt x="860" y="1221"/>
                  </a:lnTo>
                  <a:lnTo>
                    <a:pt x="860" y="1220"/>
                  </a:lnTo>
                  <a:lnTo>
                    <a:pt x="858" y="1220"/>
                  </a:lnTo>
                  <a:lnTo>
                    <a:pt x="858" y="1220"/>
                  </a:lnTo>
                  <a:lnTo>
                    <a:pt x="859" y="1219"/>
                  </a:lnTo>
                  <a:lnTo>
                    <a:pt x="859" y="1218"/>
                  </a:lnTo>
                  <a:lnTo>
                    <a:pt x="859" y="1217"/>
                  </a:lnTo>
                  <a:lnTo>
                    <a:pt x="859" y="1216"/>
                  </a:lnTo>
                  <a:lnTo>
                    <a:pt x="858" y="1215"/>
                  </a:lnTo>
                  <a:lnTo>
                    <a:pt x="858" y="1215"/>
                  </a:lnTo>
                  <a:lnTo>
                    <a:pt x="858" y="1215"/>
                  </a:lnTo>
                  <a:lnTo>
                    <a:pt x="858" y="1214"/>
                  </a:lnTo>
                  <a:lnTo>
                    <a:pt x="858" y="1214"/>
                  </a:lnTo>
                  <a:lnTo>
                    <a:pt x="859" y="1213"/>
                  </a:lnTo>
                  <a:lnTo>
                    <a:pt x="859" y="1213"/>
                  </a:lnTo>
                  <a:lnTo>
                    <a:pt x="855" y="1211"/>
                  </a:lnTo>
                  <a:lnTo>
                    <a:pt x="852" y="1210"/>
                  </a:lnTo>
                  <a:lnTo>
                    <a:pt x="849" y="1209"/>
                  </a:lnTo>
                  <a:lnTo>
                    <a:pt x="844" y="1210"/>
                  </a:lnTo>
                  <a:lnTo>
                    <a:pt x="839" y="1212"/>
                  </a:lnTo>
                  <a:lnTo>
                    <a:pt x="834" y="1216"/>
                  </a:lnTo>
                  <a:lnTo>
                    <a:pt x="829" y="1220"/>
                  </a:lnTo>
                  <a:lnTo>
                    <a:pt x="825" y="1224"/>
                  </a:lnTo>
                  <a:lnTo>
                    <a:pt x="823" y="1226"/>
                  </a:lnTo>
                  <a:lnTo>
                    <a:pt x="822" y="1230"/>
                  </a:lnTo>
                  <a:lnTo>
                    <a:pt x="823" y="1234"/>
                  </a:lnTo>
                  <a:lnTo>
                    <a:pt x="824" y="1238"/>
                  </a:lnTo>
                  <a:lnTo>
                    <a:pt x="823" y="1241"/>
                  </a:lnTo>
                  <a:lnTo>
                    <a:pt x="821" y="1243"/>
                  </a:lnTo>
                  <a:lnTo>
                    <a:pt x="817" y="1244"/>
                  </a:lnTo>
                  <a:lnTo>
                    <a:pt x="814" y="1243"/>
                  </a:lnTo>
                  <a:lnTo>
                    <a:pt x="813" y="1241"/>
                  </a:lnTo>
                  <a:lnTo>
                    <a:pt x="813" y="1239"/>
                  </a:lnTo>
                  <a:lnTo>
                    <a:pt x="814" y="1237"/>
                  </a:lnTo>
                  <a:lnTo>
                    <a:pt x="813" y="1235"/>
                  </a:lnTo>
                  <a:lnTo>
                    <a:pt x="812" y="1233"/>
                  </a:lnTo>
                  <a:lnTo>
                    <a:pt x="810" y="1233"/>
                  </a:lnTo>
                  <a:lnTo>
                    <a:pt x="807" y="1235"/>
                  </a:lnTo>
                  <a:lnTo>
                    <a:pt x="805" y="1237"/>
                  </a:lnTo>
                  <a:lnTo>
                    <a:pt x="803" y="1238"/>
                  </a:lnTo>
                  <a:lnTo>
                    <a:pt x="800" y="1236"/>
                  </a:lnTo>
                  <a:lnTo>
                    <a:pt x="797" y="1234"/>
                  </a:lnTo>
                  <a:lnTo>
                    <a:pt x="794" y="1231"/>
                  </a:lnTo>
                  <a:lnTo>
                    <a:pt x="791" y="1230"/>
                  </a:lnTo>
                  <a:lnTo>
                    <a:pt x="787" y="1231"/>
                  </a:lnTo>
                  <a:lnTo>
                    <a:pt x="784" y="1234"/>
                  </a:lnTo>
                  <a:lnTo>
                    <a:pt x="780" y="1236"/>
                  </a:lnTo>
                  <a:lnTo>
                    <a:pt x="777" y="1237"/>
                  </a:lnTo>
                  <a:lnTo>
                    <a:pt x="775" y="1235"/>
                  </a:lnTo>
                  <a:lnTo>
                    <a:pt x="774" y="1233"/>
                  </a:lnTo>
                  <a:lnTo>
                    <a:pt x="774" y="1230"/>
                  </a:lnTo>
                  <a:lnTo>
                    <a:pt x="772" y="1228"/>
                  </a:lnTo>
                  <a:lnTo>
                    <a:pt x="769" y="1227"/>
                  </a:lnTo>
                  <a:lnTo>
                    <a:pt x="767" y="1228"/>
                  </a:lnTo>
                  <a:lnTo>
                    <a:pt x="764" y="1229"/>
                  </a:lnTo>
                  <a:lnTo>
                    <a:pt x="762" y="1229"/>
                  </a:lnTo>
                  <a:lnTo>
                    <a:pt x="761" y="1230"/>
                  </a:lnTo>
                  <a:lnTo>
                    <a:pt x="761" y="1228"/>
                  </a:lnTo>
                  <a:lnTo>
                    <a:pt x="762" y="1227"/>
                  </a:lnTo>
                  <a:lnTo>
                    <a:pt x="764" y="1224"/>
                  </a:lnTo>
                  <a:lnTo>
                    <a:pt x="763" y="1223"/>
                  </a:lnTo>
                  <a:lnTo>
                    <a:pt x="760" y="1219"/>
                  </a:lnTo>
                  <a:lnTo>
                    <a:pt x="758" y="1216"/>
                  </a:lnTo>
                  <a:lnTo>
                    <a:pt x="756" y="1215"/>
                  </a:lnTo>
                  <a:lnTo>
                    <a:pt x="754" y="1216"/>
                  </a:lnTo>
                  <a:lnTo>
                    <a:pt x="753" y="1217"/>
                  </a:lnTo>
                  <a:lnTo>
                    <a:pt x="750" y="1219"/>
                  </a:lnTo>
                  <a:lnTo>
                    <a:pt x="748" y="1218"/>
                  </a:lnTo>
                  <a:lnTo>
                    <a:pt x="745" y="1216"/>
                  </a:lnTo>
                  <a:lnTo>
                    <a:pt x="744" y="1216"/>
                  </a:lnTo>
                  <a:lnTo>
                    <a:pt x="744" y="1215"/>
                  </a:lnTo>
                  <a:lnTo>
                    <a:pt x="744" y="1213"/>
                  </a:lnTo>
                  <a:lnTo>
                    <a:pt x="743" y="1212"/>
                  </a:lnTo>
                  <a:lnTo>
                    <a:pt x="743" y="1211"/>
                  </a:lnTo>
                  <a:lnTo>
                    <a:pt x="743" y="1210"/>
                  </a:lnTo>
                  <a:lnTo>
                    <a:pt x="739" y="1209"/>
                  </a:lnTo>
                  <a:lnTo>
                    <a:pt x="735" y="1208"/>
                  </a:lnTo>
                  <a:lnTo>
                    <a:pt x="732" y="1206"/>
                  </a:lnTo>
                  <a:lnTo>
                    <a:pt x="729" y="1202"/>
                  </a:lnTo>
                  <a:lnTo>
                    <a:pt x="726" y="1198"/>
                  </a:lnTo>
                  <a:lnTo>
                    <a:pt x="724" y="1194"/>
                  </a:lnTo>
                  <a:lnTo>
                    <a:pt x="720" y="1191"/>
                  </a:lnTo>
                  <a:lnTo>
                    <a:pt x="717" y="1188"/>
                  </a:lnTo>
                  <a:lnTo>
                    <a:pt x="712" y="1186"/>
                  </a:lnTo>
                  <a:lnTo>
                    <a:pt x="708" y="1184"/>
                  </a:lnTo>
                  <a:lnTo>
                    <a:pt x="707" y="1183"/>
                  </a:lnTo>
                  <a:lnTo>
                    <a:pt x="705" y="1180"/>
                  </a:lnTo>
                  <a:lnTo>
                    <a:pt x="704" y="1179"/>
                  </a:lnTo>
                  <a:lnTo>
                    <a:pt x="703" y="1177"/>
                  </a:lnTo>
                  <a:lnTo>
                    <a:pt x="695" y="1173"/>
                  </a:lnTo>
                  <a:lnTo>
                    <a:pt x="691" y="1172"/>
                  </a:lnTo>
                  <a:lnTo>
                    <a:pt x="687" y="1169"/>
                  </a:lnTo>
                  <a:lnTo>
                    <a:pt x="685" y="1167"/>
                  </a:lnTo>
                  <a:lnTo>
                    <a:pt x="685" y="1166"/>
                  </a:lnTo>
                  <a:lnTo>
                    <a:pt x="686" y="1166"/>
                  </a:lnTo>
                  <a:lnTo>
                    <a:pt x="692" y="1166"/>
                  </a:lnTo>
                  <a:lnTo>
                    <a:pt x="692" y="1165"/>
                  </a:lnTo>
                  <a:lnTo>
                    <a:pt x="690" y="1161"/>
                  </a:lnTo>
                  <a:lnTo>
                    <a:pt x="686" y="1159"/>
                  </a:lnTo>
                  <a:lnTo>
                    <a:pt x="682" y="1158"/>
                  </a:lnTo>
                  <a:lnTo>
                    <a:pt x="681" y="1158"/>
                  </a:lnTo>
                  <a:lnTo>
                    <a:pt x="681" y="1163"/>
                  </a:lnTo>
                  <a:lnTo>
                    <a:pt x="681" y="1163"/>
                  </a:lnTo>
                  <a:lnTo>
                    <a:pt x="675" y="1162"/>
                  </a:lnTo>
                  <a:lnTo>
                    <a:pt x="666" y="1160"/>
                  </a:lnTo>
                  <a:lnTo>
                    <a:pt x="656" y="1158"/>
                  </a:lnTo>
                  <a:lnTo>
                    <a:pt x="645" y="1156"/>
                  </a:lnTo>
                  <a:lnTo>
                    <a:pt x="633" y="1154"/>
                  </a:lnTo>
                  <a:lnTo>
                    <a:pt x="622" y="1151"/>
                  </a:lnTo>
                  <a:lnTo>
                    <a:pt x="611" y="1148"/>
                  </a:lnTo>
                  <a:lnTo>
                    <a:pt x="603" y="1145"/>
                  </a:lnTo>
                  <a:lnTo>
                    <a:pt x="596" y="1142"/>
                  </a:lnTo>
                  <a:lnTo>
                    <a:pt x="592" y="1139"/>
                  </a:lnTo>
                  <a:lnTo>
                    <a:pt x="589" y="1136"/>
                  </a:lnTo>
                  <a:lnTo>
                    <a:pt x="586" y="1131"/>
                  </a:lnTo>
                  <a:lnTo>
                    <a:pt x="583" y="1130"/>
                  </a:lnTo>
                  <a:lnTo>
                    <a:pt x="582" y="1130"/>
                  </a:lnTo>
                  <a:lnTo>
                    <a:pt x="581" y="1130"/>
                  </a:lnTo>
                  <a:lnTo>
                    <a:pt x="578" y="1128"/>
                  </a:lnTo>
                  <a:lnTo>
                    <a:pt x="577" y="1126"/>
                  </a:lnTo>
                  <a:lnTo>
                    <a:pt x="578" y="1126"/>
                  </a:lnTo>
                  <a:lnTo>
                    <a:pt x="578" y="1126"/>
                  </a:lnTo>
                  <a:lnTo>
                    <a:pt x="577" y="1125"/>
                  </a:lnTo>
                  <a:lnTo>
                    <a:pt x="574" y="1123"/>
                  </a:lnTo>
                  <a:lnTo>
                    <a:pt x="570" y="1120"/>
                  </a:lnTo>
                  <a:lnTo>
                    <a:pt x="566" y="1118"/>
                  </a:lnTo>
                  <a:lnTo>
                    <a:pt x="564" y="1117"/>
                  </a:lnTo>
                  <a:lnTo>
                    <a:pt x="563" y="1116"/>
                  </a:lnTo>
                  <a:lnTo>
                    <a:pt x="562" y="1117"/>
                  </a:lnTo>
                  <a:lnTo>
                    <a:pt x="562" y="1117"/>
                  </a:lnTo>
                  <a:lnTo>
                    <a:pt x="560" y="1117"/>
                  </a:lnTo>
                  <a:lnTo>
                    <a:pt x="558" y="1117"/>
                  </a:lnTo>
                  <a:lnTo>
                    <a:pt x="553" y="1115"/>
                  </a:lnTo>
                  <a:lnTo>
                    <a:pt x="547" y="1113"/>
                  </a:lnTo>
                  <a:lnTo>
                    <a:pt x="546" y="1112"/>
                  </a:lnTo>
                  <a:lnTo>
                    <a:pt x="546" y="1111"/>
                  </a:lnTo>
                  <a:lnTo>
                    <a:pt x="546" y="1110"/>
                  </a:lnTo>
                  <a:lnTo>
                    <a:pt x="546" y="1109"/>
                  </a:lnTo>
                  <a:lnTo>
                    <a:pt x="545" y="1109"/>
                  </a:lnTo>
                  <a:lnTo>
                    <a:pt x="545" y="1109"/>
                  </a:lnTo>
                  <a:lnTo>
                    <a:pt x="541" y="1110"/>
                  </a:lnTo>
                  <a:lnTo>
                    <a:pt x="539" y="1112"/>
                  </a:lnTo>
                  <a:lnTo>
                    <a:pt x="536" y="1115"/>
                  </a:lnTo>
                  <a:lnTo>
                    <a:pt x="534" y="1116"/>
                  </a:lnTo>
                  <a:lnTo>
                    <a:pt x="533" y="1117"/>
                  </a:lnTo>
                  <a:lnTo>
                    <a:pt x="530" y="1118"/>
                  </a:lnTo>
                  <a:lnTo>
                    <a:pt x="517" y="1121"/>
                  </a:lnTo>
                  <a:lnTo>
                    <a:pt x="514" y="1122"/>
                  </a:lnTo>
                  <a:lnTo>
                    <a:pt x="513" y="1122"/>
                  </a:lnTo>
                  <a:lnTo>
                    <a:pt x="508" y="1120"/>
                  </a:lnTo>
                  <a:lnTo>
                    <a:pt x="504" y="1118"/>
                  </a:lnTo>
                  <a:lnTo>
                    <a:pt x="499" y="1117"/>
                  </a:lnTo>
                  <a:lnTo>
                    <a:pt x="493" y="1116"/>
                  </a:lnTo>
                  <a:lnTo>
                    <a:pt x="488" y="1115"/>
                  </a:lnTo>
                  <a:lnTo>
                    <a:pt x="486" y="1115"/>
                  </a:lnTo>
                  <a:lnTo>
                    <a:pt x="484" y="1113"/>
                  </a:lnTo>
                  <a:lnTo>
                    <a:pt x="482" y="1112"/>
                  </a:lnTo>
                  <a:lnTo>
                    <a:pt x="481" y="1111"/>
                  </a:lnTo>
                  <a:lnTo>
                    <a:pt x="478" y="1110"/>
                  </a:lnTo>
                  <a:lnTo>
                    <a:pt x="476" y="1109"/>
                  </a:lnTo>
                  <a:lnTo>
                    <a:pt x="473" y="1109"/>
                  </a:lnTo>
                  <a:lnTo>
                    <a:pt x="472" y="1108"/>
                  </a:lnTo>
                  <a:lnTo>
                    <a:pt x="470" y="1105"/>
                  </a:lnTo>
                  <a:lnTo>
                    <a:pt x="469" y="1104"/>
                  </a:lnTo>
                  <a:lnTo>
                    <a:pt x="468" y="1104"/>
                  </a:lnTo>
                  <a:lnTo>
                    <a:pt x="462" y="1102"/>
                  </a:lnTo>
                  <a:lnTo>
                    <a:pt x="456" y="1101"/>
                  </a:lnTo>
                  <a:lnTo>
                    <a:pt x="450" y="1100"/>
                  </a:lnTo>
                  <a:lnTo>
                    <a:pt x="449" y="1099"/>
                  </a:lnTo>
                  <a:lnTo>
                    <a:pt x="449" y="1098"/>
                  </a:lnTo>
                  <a:lnTo>
                    <a:pt x="447" y="1097"/>
                  </a:lnTo>
                  <a:lnTo>
                    <a:pt x="439" y="1094"/>
                  </a:lnTo>
                  <a:lnTo>
                    <a:pt x="432" y="1090"/>
                  </a:lnTo>
                  <a:lnTo>
                    <a:pt x="424" y="1087"/>
                  </a:lnTo>
                  <a:lnTo>
                    <a:pt x="424" y="1087"/>
                  </a:lnTo>
                  <a:lnTo>
                    <a:pt x="424" y="1086"/>
                  </a:lnTo>
                  <a:lnTo>
                    <a:pt x="413" y="1076"/>
                  </a:lnTo>
                  <a:lnTo>
                    <a:pt x="408" y="1073"/>
                  </a:lnTo>
                  <a:lnTo>
                    <a:pt x="403" y="1071"/>
                  </a:lnTo>
                  <a:lnTo>
                    <a:pt x="398" y="1071"/>
                  </a:lnTo>
                  <a:lnTo>
                    <a:pt x="393" y="1070"/>
                  </a:lnTo>
                  <a:lnTo>
                    <a:pt x="387" y="1068"/>
                  </a:lnTo>
                  <a:lnTo>
                    <a:pt x="383" y="1066"/>
                  </a:lnTo>
                  <a:lnTo>
                    <a:pt x="380" y="1064"/>
                  </a:lnTo>
                  <a:lnTo>
                    <a:pt x="379" y="1063"/>
                  </a:lnTo>
                  <a:lnTo>
                    <a:pt x="379" y="1062"/>
                  </a:lnTo>
                  <a:lnTo>
                    <a:pt x="378" y="1061"/>
                  </a:lnTo>
                  <a:lnTo>
                    <a:pt x="377" y="1059"/>
                  </a:lnTo>
                  <a:lnTo>
                    <a:pt x="374" y="1056"/>
                  </a:lnTo>
                  <a:lnTo>
                    <a:pt x="370" y="1051"/>
                  </a:lnTo>
                  <a:lnTo>
                    <a:pt x="368" y="1050"/>
                  </a:lnTo>
                  <a:lnTo>
                    <a:pt x="364" y="1049"/>
                  </a:lnTo>
                  <a:lnTo>
                    <a:pt x="357" y="1045"/>
                  </a:lnTo>
                  <a:lnTo>
                    <a:pt x="351" y="1041"/>
                  </a:lnTo>
                  <a:lnTo>
                    <a:pt x="350" y="1040"/>
                  </a:lnTo>
                  <a:lnTo>
                    <a:pt x="348" y="1036"/>
                  </a:lnTo>
                  <a:lnTo>
                    <a:pt x="346" y="1033"/>
                  </a:lnTo>
                  <a:lnTo>
                    <a:pt x="343" y="1029"/>
                  </a:lnTo>
                  <a:lnTo>
                    <a:pt x="341" y="1025"/>
                  </a:lnTo>
                  <a:lnTo>
                    <a:pt x="339" y="1021"/>
                  </a:lnTo>
                  <a:lnTo>
                    <a:pt x="339" y="1019"/>
                  </a:lnTo>
                  <a:lnTo>
                    <a:pt x="341" y="1018"/>
                  </a:lnTo>
                  <a:lnTo>
                    <a:pt x="346" y="1018"/>
                  </a:lnTo>
                  <a:lnTo>
                    <a:pt x="348" y="1017"/>
                  </a:lnTo>
                  <a:lnTo>
                    <a:pt x="348" y="1016"/>
                  </a:lnTo>
                  <a:lnTo>
                    <a:pt x="345" y="1014"/>
                  </a:lnTo>
                  <a:lnTo>
                    <a:pt x="343" y="1014"/>
                  </a:lnTo>
                  <a:lnTo>
                    <a:pt x="342" y="1013"/>
                  </a:lnTo>
                  <a:lnTo>
                    <a:pt x="342" y="1012"/>
                  </a:lnTo>
                  <a:lnTo>
                    <a:pt x="344" y="1009"/>
                  </a:lnTo>
                  <a:lnTo>
                    <a:pt x="346" y="1006"/>
                  </a:lnTo>
                  <a:lnTo>
                    <a:pt x="349" y="1003"/>
                  </a:lnTo>
                  <a:lnTo>
                    <a:pt x="350" y="1000"/>
                  </a:lnTo>
                  <a:lnTo>
                    <a:pt x="349" y="997"/>
                  </a:lnTo>
                  <a:lnTo>
                    <a:pt x="344" y="992"/>
                  </a:lnTo>
                  <a:lnTo>
                    <a:pt x="341" y="989"/>
                  </a:lnTo>
                  <a:lnTo>
                    <a:pt x="341" y="984"/>
                  </a:lnTo>
                  <a:lnTo>
                    <a:pt x="341" y="978"/>
                  </a:lnTo>
                  <a:lnTo>
                    <a:pt x="339" y="974"/>
                  </a:lnTo>
                  <a:lnTo>
                    <a:pt x="336" y="970"/>
                  </a:lnTo>
                  <a:lnTo>
                    <a:pt x="332" y="967"/>
                  </a:lnTo>
                  <a:lnTo>
                    <a:pt x="329" y="963"/>
                  </a:lnTo>
                  <a:lnTo>
                    <a:pt x="328" y="962"/>
                  </a:lnTo>
                  <a:lnTo>
                    <a:pt x="328" y="961"/>
                  </a:lnTo>
                  <a:lnTo>
                    <a:pt x="328" y="960"/>
                  </a:lnTo>
                  <a:lnTo>
                    <a:pt x="327" y="959"/>
                  </a:lnTo>
                  <a:lnTo>
                    <a:pt x="324" y="954"/>
                  </a:lnTo>
                  <a:lnTo>
                    <a:pt x="321" y="949"/>
                  </a:lnTo>
                  <a:lnTo>
                    <a:pt x="318" y="945"/>
                  </a:lnTo>
                  <a:lnTo>
                    <a:pt x="313" y="942"/>
                  </a:lnTo>
                  <a:lnTo>
                    <a:pt x="309" y="938"/>
                  </a:lnTo>
                  <a:lnTo>
                    <a:pt x="306" y="934"/>
                  </a:lnTo>
                  <a:lnTo>
                    <a:pt x="306" y="934"/>
                  </a:lnTo>
                  <a:lnTo>
                    <a:pt x="308" y="934"/>
                  </a:lnTo>
                  <a:lnTo>
                    <a:pt x="308" y="934"/>
                  </a:lnTo>
                  <a:lnTo>
                    <a:pt x="309" y="934"/>
                  </a:lnTo>
                  <a:lnTo>
                    <a:pt x="310" y="935"/>
                  </a:lnTo>
                  <a:lnTo>
                    <a:pt x="311" y="935"/>
                  </a:lnTo>
                  <a:lnTo>
                    <a:pt x="311" y="934"/>
                  </a:lnTo>
                  <a:lnTo>
                    <a:pt x="307" y="930"/>
                  </a:lnTo>
                  <a:lnTo>
                    <a:pt x="302" y="925"/>
                  </a:lnTo>
                  <a:lnTo>
                    <a:pt x="298" y="920"/>
                  </a:lnTo>
                  <a:lnTo>
                    <a:pt x="299" y="920"/>
                  </a:lnTo>
                  <a:lnTo>
                    <a:pt x="302" y="922"/>
                  </a:lnTo>
                  <a:lnTo>
                    <a:pt x="303" y="922"/>
                  </a:lnTo>
                  <a:lnTo>
                    <a:pt x="285" y="909"/>
                  </a:lnTo>
                  <a:lnTo>
                    <a:pt x="281" y="907"/>
                  </a:lnTo>
                  <a:lnTo>
                    <a:pt x="280" y="907"/>
                  </a:lnTo>
                  <a:lnTo>
                    <a:pt x="278" y="902"/>
                  </a:lnTo>
                  <a:lnTo>
                    <a:pt x="278" y="899"/>
                  </a:lnTo>
                  <a:lnTo>
                    <a:pt x="278" y="897"/>
                  </a:lnTo>
                  <a:lnTo>
                    <a:pt x="278" y="897"/>
                  </a:lnTo>
                  <a:lnTo>
                    <a:pt x="280" y="898"/>
                  </a:lnTo>
                  <a:lnTo>
                    <a:pt x="283" y="900"/>
                  </a:lnTo>
                  <a:lnTo>
                    <a:pt x="284" y="901"/>
                  </a:lnTo>
                  <a:lnTo>
                    <a:pt x="285" y="900"/>
                  </a:lnTo>
                  <a:lnTo>
                    <a:pt x="287" y="898"/>
                  </a:lnTo>
                  <a:lnTo>
                    <a:pt x="287" y="895"/>
                  </a:lnTo>
                  <a:lnTo>
                    <a:pt x="287" y="893"/>
                  </a:lnTo>
                  <a:lnTo>
                    <a:pt x="284" y="891"/>
                  </a:lnTo>
                  <a:lnTo>
                    <a:pt x="277" y="880"/>
                  </a:lnTo>
                  <a:lnTo>
                    <a:pt x="275" y="877"/>
                  </a:lnTo>
                  <a:lnTo>
                    <a:pt x="274" y="876"/>
                  </a:lnTo>
                  <a:lnTo>
                    <a:pt x="271" y="874"/>
                  </a:lnTo>
                  <a:lnTo>
                    <a:pt x="266" y="872"/>
                  </a:lnTo>
                  <a:lnTo>
                    <a:pt x="264" y="870"/>
                  </a:lnTo>
                  <a:lnTo>
                    <a:pt x="264" y="867"/>
                  </a:lnTo>
                  <a:lnTo>
                    <a:pt x="266" y="861"/>
                  </a:lnTo>
                  <a:lnTo>
                    <a:pt x="266" y="858"/>
                  </a:lnTo>
                  <a:lnTo>
                    <a:pt x="264" y="857"/>
                  </a:lnTo>
                  <a:lnTo>
                    <a:pt x="259" y="856"/>
                  </a:lnTo>
                  <a:lnTo>
                    <a:pt x="256" y="855"/>
                  </a:lnTo>
                  <a:lnTo>
                    <a:pt x="254" y="852"/>
                  </a:lnTo>
                  <a:lnTo>
                    <a:pt x="253" y="849"/>
                  </a:lnTo>
                  <a:lnTo>
                    <a:pt x="252" y="846"/>
                  </a:lnTo>
                  <a:lnTo>
                    <a:pt x="251" y="845"/>
                  </a:lnTo>
                  <a:lnTo>
                    <a:pt x="250" y="844"/>
                  </a:lnTo>
                  <a:lnTo>
                    <a:pt x="249" y="844"/>
                  </a:lnTo>
                  <a:lnTo>
                    <a:pt x="248" y="843"/>
                  </a:lnTo>
                  <a:lnTo>
                    <a:pt x="247" y="843"/>
                  </a:lnTo>
                  <a:lnTo>
                    <a:pt x="242" y="835"/>
                  </a:lnTo>
                  <a:lnTo>
                    <a:pt x="238" y="824"/>
                  </a:lnTo>
                  <a:lnTo>
                    <a:pt x="235" y="813"/>
                  </a:lnTo>
                  <a:lnTo>
                    <a:pt x="232" y="803"/>
                  </a:lnTo>
                  <a:lnTo>
                    <a:pt x="231" y="793"/>
                  </a:lnTo>
                  <a:lnTo>
                    <a:pt x="232" y="789"/>
                  </a:lnTo>
                  <a:lnTo>
                    <a:pt x="233" y="786"/>
                  </a:lnTo>
                  <a:lnTo>
                    <a:pt x="233" y="783"/>
                  </a:lnTo>
                  <a:lnTo>
                    <a:pt x="232" y="782"/>
                  </a:lnTo>
                  <a:lnTo>
                    <a:pt x="231" y="781"/>
                  </a:lnTo>
                  <a:lnTo>
                    <a:pt x="230" y="781"/>
                  </a:lnTo>
                  <a:lnTo>
                    <a:pt x="227" y="780"/>
                  </a:lnTo>
                  <a:lnTo>
                    <a:pt x="225" y="779"/>
                  </a:lnTo>
                  <a:lnTo>
                    <a:pt x="224" y="778"/>
                  </a:lnTo>
                  <a:lnTo>
                    <a:pt x="223" y="776"/>
                  </a:lnTo>
                  <a:lnTo>
                    <a:pt x="222" y="775"/>
                  </a:lnTo>
                  <a:lnTo>
                    <a:pt x="221" y="772"/>
                  </a:lnTo>
                  <a:lnTo>
                    <a:pt x="220" y="771"/>
                  </a:lnTo>
                  <a:lnTo>
                    <a:pt x="220" y="771"/>
                  </a:lnTo>
                  <a:lnTo>
                    <a:pt x="220" y="772"/>
                  </a:lnTo>
                  <a:lnTo>
                    <a:pt x="219" y="773"/>
                  </a:lnTo>
                  <a:lnTo>
                    <a:pt x="219" y="774"/>
                  </a:lnTo>
                  <a:lnTo>
                    <a:pt x="219" y="774"/>
                  </a:lnTo>
                  <a:lnTo>
                    <a:pt x="215" y="771"/>
                  </a:lnTo>
                  <a:lnTo>
                    <a:pt x="208" y="764"/>
                  </a:lnTo>
                  <a:lnTo>
                    <a:pt x="205" y="761"/>
                  </a:lnTo>
                  <a:lnTo>
                    <a:pt x="204" y="761"/>
                  </a:lnTo>
                  <a:lnTo>
                    <a:pt x="204" y="762"/>
                  </a:lnTo>
                  <a:lnTo>
                    <a:pt x="205" y="763"/>
                  </a:lnTo>
                  <a:lnTo>
                    <a:pt x="205" y="764"/>
                  </a:lnTo>
                  <a:lnTo>
                    <a:pt x="206" y="764"/>
                  </a:lnTo>
                  <a:lnTo>
                    <a:pt x="207" y="767"/>
                  </a:lnTo>
                  <a:lnTo>
                    <a:pt x="207" y="768"/>
                  </a:lnTo>
                  <a:lnTo>
                    <a:pt x="204" y="778"/>
                  </a:lnTo>
                  <a:lnTo>
                    <a:pt x="204" y="779"/>
                  </a:lnTo>
                  <a:lnTo>
                    <a:pt x="205" y="780"/>
                  </a:lnTo>
                  <a:lnTo>
                    <a:pt x="205" y="781"/>
                  </a:lnTo>
                  <a:lnTo>
                    <a:pt x="206" y="783"/>
                  </a:lnTo>
                  <a:lnTo>
                    <a:pt x="207" y="791"/>
                  </a:lnTo>
                  <a:lnTo>
                    <a:pt x="207" y="799"/>
                  </a:lnTo>
                  <a:lnTo>
                    <a:pt x="208" y="807"/>
                  </a:lnTo>
                  <a:lnTo>
                    <a:pt x="210" y="811"/>
                  </a:lnTo>
                  <a:lnTo>
                    <a:pt x="217" y="818"/>
                  </a:lnTo>
                  <a:lnTo>
                    <a:pt x="218" y="823"/>
                  </a:lnTo>
                  <a:lnTo>
                    <a:pt x="219" y="828"/>
                  </a:lnTo>
                  <a:lnTo>
                    <a:pt x="222" y="833"/>
                  </a:lnTo>
                  <a:lnTo>
                    <a:pt x="225" y="838"/>
                  </a:lnTo>
                  <a:lnTo>
                    <a:pt x="227" y="842"/>
                  </a:lnTo>
                  <a:lnTo>
                    <a:pt x="228" y="847"/>
                  </a:lnTo>
                  <a:lnTo>
                    <a:pt x="228" y="850"/>
                  </a:lnTo>
                  <a:lnTo>
                    <a:pt x="230" y="854"/>
                  </a:lnTo>
                  <a:lnTo>
                    <a:pt x="230" y="855"/>
                  </a:lnTo>
                  <a:lnTo>
                    <a:pt x="231" y="856"/>
                  </a:lnTo>
                  <a:lnTo>
                    <a:pt x="232" y="857"/>
                  </a:lnTo>
                  <a:lnTo>
                    <a:pt x="234" y="859"/>
                  </a:lnTo>
                  <a:lnTo>
                    <a:pt x="235" y="861"/>
                  </a:lnTo>
                  <a:lnTo>
                    <a:pt x="235" y="863"/>
                  </a:lnTo>
                  <a:lnTo>
                    <a:pt x="235" y="864"/>
                  </a:lnTo>
                  <a:lnTo>
                    <a:pt x="236" y="866"/>
                  </a:lnTo>
                  <a:lnTo>
                    <a:pt x="238" y="870"/>
                  </a:lnTo>
                  <a:lnTo>
                    <a:pt x="245" y="878"/>
                  </a:lnTo>
                  <a:lnTo>
                    <a:pt x="247" y="882"/>
                  </a:lnTo>
                  <a:lnTo>
                    <a:pt x="248" y="889"/>
                  </a:lnTo>
                  <a:lnTo>
                    <a:pt x="249" y="895"/>
                  </a:lnTo>
                  <a:lnTo>
                    <a:pt x="250" y="902"/>
                  </a:lnTo>
                  <a:lnTo>
                    <a:pt x="251" y="907"/>
                  </a:lnTo>
                  <a:lnTo>
                    <a:pt x="254" y="911"/>
                  </a:lnTo>
                  <a:lnTo>
                    <a:pt x="256" y="917"/>
                  </a:lnTo>
                  <a:lnTo>
                    <a:pt x="257" y="921"/>
                  </a:lnTo>
                  <a:lnTo>
                    <a:pt x="257" y="925"/>
                  </a:lnTo>
                  <a:lnTo>
                    <a:pt x="259" y="930"/>
                  </a:lnTo>
                  <a:lnTo>
                    <a:pt x="261" y="933"/>
                  </a:lnTo>
                  <a:lnTo>
                    <a:pt x="262" y="934"/>
                  </a:lnTo>
                  <a:lnTo>
                    <a:pt x="267" y="935"/>
                  </a:lnTo>
                  <a:lnTo>
                    <a:pt x="270" y="936"/>
                  </a:lnTo>
                  <a:lnTo>
                    <a:pt x="272" y="939"/>
                  </a:lnTo>
                  <a:lnTo>
                    <a:pt x="274" y="943"/>
                  </a:lnTo>
                  <a:lnTo>
                    <a:pt x="275" y="947"/>
                  </a:lnTo>
                  <a:lnTo>
                    <a:pt x="275" y="951"/>
                  </a:lnTo>
                  <a:lnTo>
                    <a:pt x="275" y="954"/>
                  </a:lnTo>
                  <a:lnTo>
                    <a:pt x="273" y="957"/>
                  </a:lnTo>
                  <a:lnTo>
                    <a:pt x="269" y="959"/>
                  </a:lnTo>
                  <a:lnTo>
                    <a:pt x="265" y="959"/>
                  </a:lnTo>
                  <a:lnTo>
                    <a:pt x="264" y="958"/>
                  </a:lnTo>
                  <a:lnTo>
                    <a:pt x="264" y="957"/>
                  </a:lnTo>
                  <a:lnTo>
                    <a:pt x="264" y="954"/>
                  </a:lnTo>
                  <a:lnTo>
                    <a:pt x="263" y="953"/>
                  </a:lnTo>
                  <a:lnTo>
                    <a:pt x="259" y="945"/>
                  </a:lnTo>
                  <a:lnTo>
                    <a:pt x="253" y="937"/>
                  </a:lnTo>
                  <a:lnTo>
                    <a:pt x="252" y="935"/>
                  </a:lnTo>
                  <a:lnTo>
                    <a:pt x="249" y="933"/>
                  </a:lnTo>
                  <a:lnTo>
                    <a:pt x="246" y="930"/>
                  </a:lnTo>
                  <a:lnTo>
                    <a:pt x="242" y="926"/>
                  </a:lnTo>
                  <a:lnTo>
                    <a:pt x="233" y="917"/>
                  </a:lnTo>
                  <a:lnTo>
                    <a:pt x="232" y="915"/>
                  </a:lnTo>
                  <a:lnTo>
                    <a:pt x="231" y="910"/>
                  </a:lnTo>
                  <a:lnTo>
                    <a:pt x="233" y="906"/>
                  </a:lnTo>
                  <a:lnTo>
                    <a:pt x="234" y="901"/>
                  </a:lnTo>
                  <a:lnTo>
                    <a:pt x="235" y="896"/>
                  </a:lnTo>
                  <a:lnTo>
                    <a:pt x="234" y="890"/>
                  </a:lnTo>
                  <a:lnTo>
                    <a:pt x="232" y="886"/>
                  </a:lnTo>
                  <a:lnTo>
                    <a:pt x="230" y="883"/>
                  </a:lnTo>
                  <a:lnTo>
                    <a:pt x="227" y="882"/>
                  </a:lnTo>
                  <a:lnTo>
                    <a:pt x="224" y="880"/>
                  </a:lnTo>
                  <a:lnTo>
                    <a:pt x="221" y="877"/>
                  </a:lnTo>
                  <a:lnTo>
                    <a:pt x="217" y="872"/>
                  </a:lnTo>
                  <a:lnTo>
                    <a:pt x="217" y="871"/>
                  </a:lnTo>
                  <a:lnTo>
                    <a:pt x="218" y="870"/>
                  </a:lnTo>
                  <a:lnTo>
                    <a:pt x="220" y="868"/>
                  </a:lnTo>
                  <a:lnTo>
                    <a:pt x="220" y="867"/>
                  </a:lnTo>
                  <a:lnTo>
                    <a:pt x="214" y="863"/>
                  </a:lnTo>
                  <a:lnTo>
                    <a:pt x="203" y="857"/>
                  </a:lnTo>
                  <a:lnTo>
                    <a:pt x="198" y="853"/>
                  </a:lnTo>
                  <a:lnTo>
                    <a:pt x="193" y="849"/>
                  </a:lnTo>
                  <a:lnTo>
                    <a:pt x="191" y="847"/>
                  </a:lnTo>
                  <a:lnTo>
                    <a:pt x="191" y="845"/>
                  </a:lnTo>
                  <a:lnTo>
                    <a:pt x="193" y="843"/>
                  </a:lnTo>
                  <a:lnTo>
                    <a:pt x="196" y="843"/>
                  </a:lnTo>
                  <a:lnTo>
                    <a:pt x="199" y="843"/>
                  </a:lnTo>
                  <a:lnTo>
                    <a:pt x="202" y="844"/>
                  </a:lnTo>
                  <a:lnTo>
                    <a:pt x="203" y="845"/>
                  </a:lnTo>
                  <a:lnTo>
                    <a:pt x="204" y="846"/>
                  </a:lnTo>
                  <a:lnTo>
                    <a:pt x="205" y="847"/>
                  </a:lnTo>
                  <a:lnTo>
                    <a:pt x="206" y="848"/>
                  </a:lnTo>
                  <a:lnTo>
                    <a:pt x="206" y="849"/>
                  </a:lnTo>
                  <a:lnTo>
                    <a:pt x="207" y="850"/>
                  </a:lnTo>
                  <a:lnTo>
                    <a:pt x="207" y="850"/>
                  </a:lnTo>
                  <a:lnTo>
                    <a:pt x="208" y="849"/>
                  </a:lnTo>
                  <a:lnTo>
                    <a:pt x="209" y="844"/>
                  </a:lnTo>
                  <a:lnTo>
                    <a:pt x="209" y="839"/>
                  </a:lnTo>
                  <a:lnTo>
                    <a:pt x="208" y="833"/>
                  </a:lnTo>
                  <a:lnTo>
                    <a:pt x="206" y="827"/>
                  </a:lnTo>
                  <a:lnTo>
                    <a:pt x="203" y="822"/>
                  </a:lnTo>
                  <a:lnTo>
                    <a:pt x="199" y="817"/>
                  </a:lnTo>
                  <a:lnTo>
                    <a:pt x="197" y="813"/>
                  </a:lnTo>
                  <a:lnTo>
                    <a:pt x="192" y="808"/>
                  </a:lnTo>
                  <a:lnTo>
                    <a:pt x="189" y="805"/>
                  </a:lnTo>
                  <a:lnTo>
                    <a:pt x="186" y="802"/>
                  </a:lnTo>
                  <a:lnTo>
                    <a:pt x="186" y="798"/>
                  </a:lnTo>
                  <a:lnTo>
                    <a:pt x="186" y="794"/>
                  </a:lnTo>
                  <a:lnTo>
                    <a:pt x="186" y="791"/>
                  </a:lnTo>
                  <a:lnTo>
                    <a:pt x="185" y="785"/>
                  </a:lnTo>
                  <a:lnTo>
                    <a:pt x="182" y="781"/>
                  </a:lnTo>
                  <a:lnTo>
                    <a:pt x="181" y="776"/>
                  </a:lnTo>
                  <a:lnTo>
                    <a:pt x="181" y="774"/>
                  </a:lnTo>
                  <a:lnTo>
                    <a:pt x="181" y="773"/>
                  </a:lnTo>
                  <a:lnTo>
                    <a:pt x="182" y="772"/>
                  </a:lnTo>
                  <a:lnTo>
                    <a:pt x="182" y="771"/>
                  </a:lnTo>
                  <a:lnTo>
                    <a:pt x="177" y="746"/>
                  </a:lnTo>
                  <a:lnTo>
                    <a:pt x="171" y="721"/>
                  </a:lnTo>
                  <a:lnTo>
                    <a:pt x="168" y="716"/>
                  </a:lnTo>
                  <a:lnTo>
                    <a:pt x="166" y="715"/>
                  </a:lnTo>
                  <a:lnTo>
                    <a:pt x="165" y="713"/>
                  </a:lnTo>
                  <a:lnTo>
                    <a:pt x="163" y="709"/>
                  </a:lnTo>
                  <a:lnTo>
                    <a:pt x="162" y="708"/>
                  </a:lnTo>
                  <a:lnTo>
                    <a:pt x="161" y="706"/>
                  </a:lnTo>
                  <a:lnTo>
                    <a:pt x="158" y="704"/>
                  </a:lnTo>
                  <a:lnTo>
                    <a:pt x="155" y="703"/>
                  </a:lnTo>
                  <a:lnTo>
                    <a:pt x="152" y="702"/>
                  </a:lnTo>
                  <a:lnTo>
                    <a:pt x="151" y="701"/>
                  </a:lnTo>
                  <a:lnTo>
                    <a:pt x="151" y="700"/>
                  </a:lnTo>
                  <a:lnTo>
                    <a:pt x="150" y="697"/>
                  </a:lnTo>
                  <a:lnTo>
                    <a:pt x="148" y="695"/>
                  </a:lnTo>
                  <a:lnTo>
                    <a:pt x="144" y="692"/>
                  </a:lnTo>
                  <a:lnTo>
                    <a:pt x="140" y="691"/>
                  </a:lnTo>
                  <a:lnTo>
                    <a:pt x="136" y="689"/>
                  </a:lnTo>
                  <a:lnTo>
                    <a:pt x="133" y="687"/>
                  </a:lnTo>
                  <a:lnTo>
                    <a:pt x="133" y="684"/>
                  </a:lnTo>
                  <a:lnTo>
                    <a:pt x="134" y="682"/>
                  </a:lnTo>
                  <a:lnTo>
                    <a:pt x="135" y="678"/>
                  </a:lnTo>
                  <a:lnTo>
                    <a:pt x="136" y="676"/>
                  </a:lnTo>
                  <a:lnTo>
                    <a:pt x="135" y="672"/>
                  </a:lnTo>
                  <a:lnTo>
                    <a:pt x="131" y="663"/>
                  </a:lnTo>
                  <a:lnTo>
                    <a:pt x="131" y="663"/>
                  </a:lnTo>
                  <a:lnTo>
                    <a:pt x="130" y="663"/>
                  </a:lnTo>
                  <a:lnTo>
                    <a:pt x="129" y="662"/>
                  </a:lnTo>
                  <a:lnTo>
                    <a:pt x="126" y="646"/>
                  </a:lnTo>
                  <a:lnTo>
                    <a:pt x="124" y="630"/>
                  </a:lnTo>
                  <a:lnTo>
                    <a:pt x="123" y="626"/>
                  </a:lnTo>
                  <a:lnTo>
                    <a:pt x="123" y="622"/>
                  </a:lnTo>
                  <a:lnTo>
                    <a:pt x="124" y="618"/>
                  </a:lnTo>
                  <a:lnTo>
                    <a:pt x="126" y="616"/>
                  </a:lnTo>
                  <a:lnTo>
                    <a:pt x="128" y="615"/>
                  </a:lnTo>
                  <a:lnTo>
                    <a:pt x="131" y="615"/>
                  </a:lnTo>
                  <a:lnTo>
                    <a:pt x="134" y="616"/>
                  </a:lnTo>
                  <a:lnTo>
                    <a:pt x="137" y="617"/>
                  </a:lnTo>
                  <a:lnTo>
                    <a:pt x="139" y="618"/>
                  </a:lnTo>
                  <a:lnTo>
                    <a:pt x="140" y="617"/>
                  </a:lnTo>
                  <a:lnTo>
                    <a:pt x="140" y="616"/>
                  </a:lnTo>
                  <a:lnTo>
                    <a:pt x="138" y="614"/>
                  </a:lnTo>
                  <a:lnTo>
                    <a:pt x="135" y="613"/>
                  </a:lnTo>
                  <a:lnTo>
                    <a:pt x="131" y="612"/>
                  </a:lnTo>
                  <a:lnTo>
                    <a:pt x="127" y="612"/>
                  </a:lnTo>
                  <a:lnTo>
                    <a:pt x="124" y="611"/>
                  </a:lnTo>
                  <a:lnTo>
                    <a:pt x="122" y="608"/>
                  </a:lnTo>
                  <a:lnTo>
                    <a:pt x="121" y="597"/>
                  </a:lnTo>
                  <a:lnTo>
                    <a:pt x="121" y="586"/>
                  </a:lnTo>
                  <a:lnTo>
                    <a:pt x="122" y="574"/>
                  </a:lnTo>
                  <a:lnTo>
                    <a:pt x="124" y="562"/>
                  </a:lnTo>
                  <a:lnTo>
                    <a:pt x="124" y="551"/>
                  </a:lnTo>
                  <a:lnTo>
                    <a:pt x="124" y="550"/>
                  </a:lnTo>
                  <a:lnTo>
                    <a:pt x="124" y="551"/>
                  </a:lnTo>
                  <a:lnTo>
                    <a:pt x="123" y="551"/>
                  </a:lnTo>
                  <a:lnTo>
                    <a:pt x="123" y="551"/>
                  </a:lnTo>
                  <a:lnTo>
                    <a:pt x="122" y="551"/>
                  </a:lnTo>
                  <a:lnTo>
                    <a:pt x="128" y="540"/>
                  </a:lnTo>
                  <a:lnTo>
                    <a:pt x="131" y="529"/>
                  </a:lnTo>
                  <a:lnTo>
                    <a:pt x="135" y="511"/>
                  </a:lnTo>
                  <a:lnTo>
                    <a:pt x="138" y="502"/>
                  </a:lnTo>
                  <a:lnTo>
                    <a:pt x="138" y="501"/>
                  </a:lnTo>
                  <a:lnTo>
                    <a:pt x="139" y="500"/>
                  </a:lnTo>
                  <a:lnTo>
                    <a:pt x="141" y="499"/>
                  </a:lnTo>
                  <a:lnTo>
                    <a:pt x="142" y="498"/>
                  </a:lnTo>
                  <a:lnTo>
                    <a:pt x="144" y="496"/>
                  </a:lnTo>
                  <a:lnTo>
                    <a:pt x="145" y="495"/>
                  </a:lnTo>
                  <a:lnTo>
                    <a:pt x="145" y="494"/>
                  </a:lnTo>
                  <a:lnTo>
                    <a:pt x="145" y="492"/>
                  </a:lnTo>
                  <a:lnTo>
                    <a:pt x="146" y="491"/>
                  </a:lnTo>
                  <a:lnTo>
                    <a:pt x="152" y="476"/>
                  </a:lnTo>
                  <a:lnTo>
                    <a:pt x="156" y="469"/>
                  </a:lnTo>
                  <a:lnTo>
                    <a:pt x="160" y="464"/>
                  </a:lnTo>
                  <a:lnTo>
                    <a:pt x="161" y="459"/>
                  </a:lnTo>
                  <a:lnTo>
                    <a:pt x="163" y="450"/>
                  </a:lnTo>
                  <a:lnTo>
                    <a:pt x="164" y="449"/>
                  </a:lnTo>
                  <a:lnTo>
                    <a:pt x="165" y="447"/>
                  </a:lnTo>
                  <a:lnTo>
                    <a:pt x="166" y="446"/>
                  </a:lnTo>
                  <a:lnTo>
                    <a:pt x="168" y="445"/>
                  </a:lnTo>
                  <a:lnTo>
                    <a:pt x="169" y="443"/>
                  </a:lnTo>
                  <a:lnTo>
                    <a:pt x="169" y="442"/>
                  </a:lnTo>
                  <a:lnTo>
                    <a:pt x="169" y="441"/>
                  </a:lnTo>
                  <a:lnTo>
                    <a:pt x="167" y="439"/>
                  </a:lnTo>
                  <a:lnTo>
                    <a:pt x="167" y="438"/>
                  </a:lnTo>
                  <a:lnTo>
                    <a:pt x="167" y="437"/>
                  </a:lnTo>
                  <a:lnTo>
                    <a:pt x="169" y="430"/>
                  </a:lnTo>
                  <a:lnTo>
                    <a:pt x="171" y="425"/>
                  </a:lnTo>
                  <a:lnTo>
                    <a:pt x="175" y="419"/>
                  </a:lnTo>
                  <a:lnTo>
                    <a:pt x="179" y="414"/>
                  </a:lnTo>
                  <a:lnTo>
                    <a:pt x="180" y="414"/>
                  </a:lnTo>
                  <a:lnTo>
                    <a:pt x="183" y="415"/>
                  </a:lnTo>
                  <a:lnTo>
                    <a:pt x="186" y="415"/>
                  </a:lnTo>
                  <a:lnTo>
                    <a:pt x="189" y="416"/>
                  </a:lnTo>
                  <a:lnTo>
                    <a:pt x="192" y="419"/>
                  </a:lnTo>
                  <a:lnTo>
                    <a:pt x="193" y="421"/>
                  </a:lnTo>
                  <a:lnTo>
                    <a:pt x="191" y="424"/>
                  </a:lnTo>
                  <a:lnTo>
                    <a:pt x="188" y="427"/>
                  </a:lnTo>
                  <a:lnTo>
                    <a:pt x="184" y="429"/>
                  </a:lnTo>
                  <a:lnTo>
                    <a:pt x="181" y="433"/>
                  </a:lnTo>
                  <a:lnTo>
                    <a:pt x="180" y="434"/>
                  </a:lnTo>
                  <a:lnTo>
                    <a:pt x="180" y="434"/>
                  </a:lnTo>
                  <a:lnTo>
                    <a:pt x="180" y="435"/>
                  </a:lnTo>
                  <a:lnTo>
                    <a:pt x="180" y="437"/>
                  </a:lnTo>
                  <a:lnTo>
                    <a:pt x="180" y="437"/>
                  </a:lnTo>
                  <a:lnTo>
                    <a:pt x="186" y="433"/>
                  </a:lnTo>
                  <a:lnTo>
                    <a:pt x="192" y="428"/>
                  </a:lnTo>
                  <a:lnTo>
                    <a:pt x="197" y="423"/>
                  </a:lnTo>
                  <a:lnTo>
                    <a:pt x="198" y="420"/>
                  </a:lnTo>
                  <a:lnTo>
                    <a:pt x="198" y="415"/>
                  </a:lnTo>
                  <a:lnTo>
                    <a:pt x="198" y="412"/>
                  </a:lnTo>
                  <a:lnTo>
                    <a:pt x="199" y="406"/>
                  </a:lnTo>
                  <a:lnTo>
                    <a:pt x="200" y="401"/>
                  </a:lnTo>
                  <a:lnTo>
                    <a:pt x="200" y="395"/>
                  </a:lnTo>
                  <a:lnTo>
                    <a:pt x="200" y="395"/>
                  </a:lnTo>
                  <a:lnTo>
                    <a:pt x="197" y="395"/>
                  </a:lnTo>
                  <a:lnTo>
                    <a:pt x="195" y="393"/>
                  </a:lnTo>
                  <a:lnTo>
                    <a:pt x="194" y="392"/>
                  </a:lnTo>
                  <a:lnTo>
                    <a:pt x="194" y="391"/>
                  </a:lnTo>
                  <a:lnTo>
                    <a:pt x="195" y="390"/>
                  </a:lnTo>
                  <a:lnTo>
                    <a:pt x="195" y="389"/>
                  </a:lnTo>
                  <a:lnTo>
                    <a:pt x="195" y="388"/>
                  </a:lnTo>
                  <a:lnTo>
                    <a:pt x="194" y="387"/>
                  </a:lnTo>
                  <a:lnTo>
                    <a:pt x="192" y="386"/>
                  </a:lnTo>
                  <a:lnTo>
                    <a:pt x="189" y="385"/>
                  </a:lnTo>
                  <a:lnTo>
                    <a:pt x="186" y="384"/>
                  </a:lnTo>
                  <a:lnTo>
                    <a:pt x="184" y="382"/>
                  </a:lnTo>
                  <a:lnTo>
                    <a:pt x="184" y="379"/>
                  </a:lnTo>
                  <a:lnTo>
                    <a:pt x="186" y="377"/>
                  </a:lnTo>
                  <a:lnTo>
                    <a:pt x="189" y="375"/>
                  </a:lnTo>
                  <a:lnTo>
                    <a:pt x="191" y="373"/>
                  </a:lnTo>
                  <a:lnTo>
                    <a:pt x="193" y="371"/>
                  </a:lnTo>
                  <a:lnTo>
                    <a:pt x="194" y="369"/>
                  </a:lnTo>
                  <a:lnTo>
                    <a:pt x="194" y="366"/>
                  </a:lnTo>
                  <a:lnTo>
                    <a:pt x="193" y="364"/>
                  </a:lnTo>
                  <a:lnTo>
                    <a:pt x="192" y="363"/>
                  </a:lnTo>
                  <a:lnTo>
                    <a:pt x="191" y="363"/>
                  </a:lnTo>
                  <a:lnTo>
                    <a:pt x="190" y="363"/>
                  </a:lnTo>
                  <a:lnTo>
                    <a:pt x="189" y="365"/>
                  </a:lnTo>
                  <a:lnTo>
                    <a:pt x="188" y="366"/>
                  </a:lnTo>
                  <a:lnTo>
                    <a:pt x="187" y="367"/>
                  </a:lnTo>
                  <a:lnTo>
                    <a:pt x="184" y="370"/>
                  </a:lnTo>
                  <a:lnTo>
                    <a:pt x="182" y="370"/>
                  </a:lnTo>
                  <a:lnTo>
                    <a:pt x="178" y="365"/>
                  </a:lnTo>
                  <a:lnTo>
                    <a:pt x="176" y="363"/>
                  </a:lnTo>
                  <a:lnTo>
                    <a:pt x="171" y="358"/>
                  </a:lnTo>
                  <a:lnTo>
                    <a:pt x="168" y="354"/>
                  </a:lnTo>
                  <a:lnTo>
                    <a:pt x="165" y="349"/>
                  </a:lnTo>
                  <a:lnTo>
                    <a:pt x="165" y="344"/>
                  </a:lnTo>
                  <a:lnTo>
                    <a:pt x="167" y="341"/>
                  </a:lnTo>
                  <a:lnTo>
                    <a:pt x="171" y="337"/>
                  </a:lnTo>
                  <a:lnTo>
                    <a:pt x="175" y="334"/>
                  </a:lnTo>
                  <a:lnTo>
                    <a:pt x="179" y="332"/>
                  </a:lnTo>
                  <a:lnTo>
                    <a:pt x="181" y="331"/>
                  </a:lnTo>
                  <a:lnTo>
                    <a:pt x="184" y="331"/>
                  </a:lnTo>
                  <a:lnTo>
                    <a:pt x="185" y="331"/>
                  </a:lnTo>
                  <a:lnTo>
                    <a:pt x="185" y="331"/>
                  </a:lnTo>
                  <a:lnTo>
                    <a:pt x="182" y="330"/>
                  </a:lnTo>
                  <a:lnTo>
                    <a:pt x="179" y="330"/>
                  </a:lnTo>
                  <a:lnTo>
                    <a:pt x="176" y="329"/>
                  </a:lnTo>
                  <a:lnTo>
                    <a:pt x="173" y="328"/>
                  </a:lnTo>
                  <a:lnTo>
                    <a:pt x="170" y="326"/>
                  </a:lnTo>
                  <a:lnTo>
                    <a:pt x="170" y="325"/>
                  </a:lnTo>
                  <a:lnTo>
                    <a:pt x="173" y="323"/>
                  </a:lnTo>
                  <a:lnTo>
                    <a:pt x="175" y="322"/>
                  </a:lnTo>
                  <a:lnTo>
                    <a:pt x="177" y="320"/>
                  </a:lnTo>
                  <a:lnTo>
                    <a:pt x="179" y="318"/>
                  </a:lnTo>
                  <a:lnTo>
                    <a:pt x="180" y="313"/>
                  </a:lnTo>
                  <a:lnTo>
                    <a:pt x="179" y="309"/>
                  </a:lnTo>
                  <a:lnTo>
                    <a:pt x="178" y="307"/>
                  </a:lnTo>
                  <a:lnTo>
                    <a:pt x="177" y="305"/>
                  </a:lnTo>
                  <a:lnTo>
                    <a:pt x="175" y="304"/>
                  </a:lnTo>
                  <a:lnTo>
                    <a:pt x="173" y="302"/>
                  </a:lnTo>
                  <a:lnTo>
                    <a:pt x="171" y="299"/>
                  </a:lnTo>
                  <a:lnTo>
                    <a:pt x="170" y="296"/>
                  </a:lnTo>
                  <a:lnTo>
                    <a:pt x="170" y="295"/>
                  </a:lnTo>
                  <a:lnTo>
                    <a:pt x="171" y="293"/>
                  </a:lnTo>
                  <a:lnTo>
                    <a:pt x="173" y="291"/>
                  </a:lnTo>
                  <a:lnTo>
                    <a:pt x="172" y="290"/>
                  </a:lnTo>
                  <a:lnTo>
                    <a:pt x="171" y="288"/>
                  </a:lnTo>
                  <a:lnTo>
                    <a:pt x="171" y="287"/>
                  </a:lnTo>
                  <a:lnTo>
                    <a:pt x="171" y="286"/>
                  </a:lnTo>
                  <a:lnTo>
                    <a:pt x="171" y="285"/>
                  </a:lnTo>
                  <a:lnTo>
                    <a:pt x="171" y="284"/>
                  </a:lnTo>
                  <a:lnTo>
                    <a:pt x="172" y="283"/>
                  </a:lnTo>
                  <a:lnTo>
                    <a:pt x="173" y="283"/>
                  </a:lnTo>
                  <a:lnTo>
                    <a:pt x="174" y="282"/>
                  </a:lnTo>
                  <a:lnTo>
                    <a:pt x="174" y="282"/>
                  </a:lnTo>
                  <a:lnTo>
                    <a:pt x="175" y="283"/>
                  </a:lnTo>
                  <a:lnTo>
                    <a:pt x="175" y="288"/>
                  </a:lnTo>
                  <a:lnTo>
                    <a:pt x="175" y="288"/>
                  </a:lnTo>
                  <a:lnTo>
                    <a:pt x="179" y="286"/>
                  </a:lnTo>
                  <a:lnTo>
                    <a:pt x="182" y="282"/>
                  </a:lnTo>
                  <a:lnTo>
                    <a:pt x="185" y="277"/>
                  </a:lnTo>
                  <a:lnTo>
                    <a:pt x="188" y="271"/>
                  </a:lnTo>
                  <a:lnTo>
                    <a:pt x="190" y="267"/>
                  </a:lnTo>
                  <a:lnTo>
                    <a:pt x="191" y="262"/>
                  </a:lnTo>
                  <a:lnTo>
                    <a:pt x="190" y="262"/>
                  </a:lnTo>
                  <a:lnTo>
                    <a:pt x="190" y="263"/>
                  </a:lnTo>
                  <a:lnTo>
                    <a:pt x="188" y="265"/>
                  </a:lnTo>
                  <a:lnTo>
                    <a:pt x="187" y="268"/>
                  </a:lnTo>
                  <a:lnTo>
                    <a:pt x="186" y="271"/>
                  </a:lnTo>
                  <a:lnTo>
                    <a:pt x="184" y="273"/>
                  </a:lnTo>
                  <a:lnTo>
                    <a:pt x="182" y="275"/>
                  </a:lnTo>
                  <a:lnTo>
                    <a:pt x="179" y="278"/>
                  </a:lnTo>
                  <a:lnTo>
                    <a:pt x="176" y="280"/>
                  </a:lnTo>
                  <a:lnTo>
                    <a:pt x="173" y="279"/>
                  </a:lnTo>
                  <a:lnTo>
                    <a:pt x="173" y="277"/>
                  </a:lnTo>
                  <a:lnTo>
                    <a:pt x="174" y="276"/>
                  </a:lnTo>
                  <a:lnTo>
                    <a:pt x="179" y="273"/>
                  </a:lnTo>
                  <a:lnTo>
                    <a:pt x="181" y="271"/>
                  </a:lnTo>
                  <a:lnTo>
                    <a:pt x="182" y="267"/>
                  </a:lnTo>
                  <a:lnTo>
                    <a:pt x="184" y="263"/>
                  </a:lnTo>
                  <a:lnTo>
                    <a:pt x="185" y="260"/>
                  </a:lnTo>
                  <a:lnTo>
                    <a:pt x="184" y="257"/>
                  </a:lnTo>
                  <a:lnTo>
                    <a:pt x="182" y="256"/>
                  </a:lnTo>
                  <a:lnTo>
                    <a:pt x="179" y="257"/>
                  </a:lnTo>
                  <a:lnTo>
                    <a:pt x="176" y="258"/>
                  </a:lnTo>
                  <a:lnTo>
                    <a:pt x="173" y="259"/>
                  </a:lnTo>
                  <a:lnTo>
                    <a:pt x="170" y="258"/>
                  </a:lnTo>
                  <a:lnTo>
                    <a:pt x="170" y="257"/>
                  </a:lnTo>
                  <a:lnTo>
                    <a:pt x="172" y="257"/>
                  </a:lnTo>
                  <a:lnTo>
                    <a:pt x="177" y="256"/>
                  </a:lnTo>
                  <a:lnTo>
                    <a:pt x="180" y="255"/>
                  </a:lnTo>
                  <a:lnTo>
                    <a:pt x="182" y="254"/>
                  </a:lnTo>
                  <a:lnTo>
                    <a:pt x="182" y="251"/>
                  </a:lnTo>
                  <a:lnTo>
                    <a:pt x="180" y="249"/>
                  </a:lnTo>
                  <a:lnTo>
                    <a:pt x="179" y="246"/>
                  </a:lnTo>
                  <a:lnTo>
                    <a:pt x="178" y="244"/>
                  </a:lnTo>
                  <a:lnTo>
                    <a:pt x="179" y="239"/>
                  </a:lnTo>
                  <a:lnTo>
                    <a:pt x="182" y="234"/>
                  </a:lnTo>
                  <a:lnTo>
                    <a:pt x="184" y="229"/>
                  </a:lnTo>
                  <a:lnTo>
                    <a:pt x="183" y="225"/>
                  </a:lnTo>
                  <a:lnTo>
                    <a:pt x="182" y="221"/>
                  </a:lnTo>
                  <a:lnTo>
                    <a:pt x="182" y="217"/>
                  </a:lnTo>
                  <a:lnTo>
                    <a:pt x="183" y="216"/>
                  </a:lnTo>
                  <a:lnTo>
                    <a:pt x="184" y="216"/>
                  </a:lnTo>
                  <a:lnTo>
                    <a:pt x="185" y="215"/>
                  </a:lnTo>
                  <a:lnTo>
                    <a:pt x="186" y="214"/>
                  </a:lnTo>
                  <a:lnTo>
                    <a:pt x="188" y="214"/>
                  </a:lnTo>
                  <a:lnTo>
                    <a:pt x="190" y="213"/>
                  </a:lnTo>
                  <a:lnTo>
                    <a:pt x="190" y="212"/>
                  </a:lnTo>
                  <a:lnTo>
                    <a:pt x="189" y="211"/>
                  </a:lnTo>
                  <a:lnTo>
                    <a:pt x="186" y="211"/>
                  </a:lnTo>
                  <a:lnTo>
                    <a:pt x="182" y="212"/>
                  </a:lnTo>
                  <a:lnTo>
                    <a:pt x="181" y="211"/>
                  </a:lnTo>
                  <a:lnTo>
                    <a:pt x="184" y="204"/>
                  </a:lnTo>
                  <a:lnTo>
                    <a:pt x="186" y="201"/>
                  </a:lnTo>
                  <a:lnTo>
                    <a:pt x="188" y="198"/>
                  </a:lnTo>
                  <a:lnTo>
                    <a:pt x="189" y="195"/>
                  </a:lnTo>
                  <a:lnTo>
                    <a:pt x="190" y="193"/>
                  </a:lnTo>
                  <a:lnTo>
                    <a:pt x="185" y="199"/>
                  </a:lnTo>
                  <a:lnTo>
                    <a:pt x="181" y="206"/>
                  </a:lnTo>
                  <a:lnTo>
                    <a:pt x="176" y="212"/>
                  </a:lnTo>
                  <a:lnTo>
                    <a:pt x="176" y="212"/>
                  </a:lnTo>
                  <a:lnTo>
                    <a:pt x="176" y="212"/>
                  </a:lnTo>
                  <a:lnTo>
                    <a:pt x="176" y="211"/>
                  </a:lnTo>
                  <a:lnTo>
                    <a:pt x="176" y="210"/>
                  </a:lnTo>
                  <a:lnTo>
                    <a:pt x="177" y="209"/>
                  </a:lnTo>
                  <a:lnTo>
                    <a:pt x="177" y="208"/>
                  </a:lnTo>
                  <a:lnTo>
                    <a:pt x="177" y="207"/>
                  </a:lnTo>
                  <a:lnTo>
                    <a:pt x="178" y="205"/>
                  </a:lnTo>
                  <a:lnTo>
                    <a:pt x="179" y="203"/>
                  </a:lnTo>
                  <a:lnTo>
                    <a:pt x="179" y="200"/>
                  </a:lnTo>
                  <a:lnTo>
                    <a:pt x="179" y="198"/>
                  </a:lnTo>
                  <a:lnTo>
                    <a:pt x="179" y="195"/>
                  </a:lnTo>
                  <a:lnTo>
                    <a:pt x="177" y="194"/>
                  </a:lnTo>
                  <a:lnTo>
                    <a:pt x="174" y="194"/>
                  </a:lnTo>
                  <a:lnTo>
                    <a:pt x="173" y="194"/>
                  </a:lnTo>
                  <a:lnTo>
                    <a:pt x="171" y="195"/>
                  </a:lnTo>
                  <a:lnTo>
                    <a:pt x="170" y="197"/>
                  </a:lnTo>
                  <a:lnTo>
                    <a:pt x="170" y="198"/>
                  </a:lnTo>
                  <a:lnTo>
                    <a:pt x="170" y="198"/>
                  </a:lnTo>
                  <a:lnTo>
                    <a:pt x="173" y="198"/>
                  </a:lnTo>
                  <a:lnTo>
                    <a:pt x="174" y="199"/>
                  </a:lnTo>
                  <a:lnTo>
                    <a:pt x="174" y="202"/>
                  </a:lnTo>
                  <a:lnTo>
                    <a:pt x="174" y="204"/>
                  </a:lnTo>
                  <a:lnTo>
                    <a:pt x="173" y="206"/>
                  </a:lnTo>
                  <a:lnTo>
                    <a:pt x="171" y="207"/>
                  </a:lnTo>
                  <a:lnTo>
                    <a:pt x="167" y="206"/>
                  </a:lnTo>
                  <a:lnTo>
                    <a:pt x="165" y="204"/>
                  </a:lnTo>
                  <a:lnTo>
                    <a:pt x="164" y="200"/>
                  </a:lnTo>
                  <a:lnTo>
                    <a:pt x="164" y="196"/>
                  </a:lnTo>
                  <a:lnTo>
                    <a:pt x="165" y="191"/>
                  </a:lnTo>
                  <a:lnTo>
                    <a:pt x="166" y="186"/>
                  </a:lnTo>
                  <a:lnTo>
                    <a:pt x="168" y="181"/>
                  </a:lnTo>
                  <a:lnTo>
                    <a:pt x="169" y="178"/>
                  </a:lnTo>
                  <a:lnTo>
                    <a:pt x="170" y="175"/>
                  </a:lnTo>
                  <a:lnTo>
                    <a:pt x="170" y="173"/>
                  </a:lnTo>
                  <a:lnTo>
                    <a:pt x="169" y="172"/>
                  </a:lnTo>
                  <a:lnTo>
                    <a:pt x="167" y="172"/>
                  </a:lnTo>
                  <a:lnTo>
                    <a:pt x="165" y="174"/>
                  </a:lnTo>
                  <a:lnTo>
                    <a:pt x="163" y="175"/>
                  </a:lnTo>
                  <a:lnTo>
                    <a:pt x="161" y="175"/>
                  </a:lnTo>
                  <a:lnTo>
                    <a:pt x="160" y="174"/>
                  </a:lnTo>
                  <a:lnTo>
                    <a:pt x="159" y="173"/>
                  </a:lnTo>
                  <a:lnTo>
                    <a:pt x="157" y="172"/>
                  </a:lnTo>
                  <a:lnTo>
                    <a:pt x="157" y="171"/>
                  </a:lnTo>
                  <a:lnTo>
                    <a:pt x="156" y="169"/>
                  </a:lnTo>
                  <a:lnTo>
                    <a:pt x="157" y="168"/>
                  </a:lnTo>
                  <a:lnTo>
                    <a:pt x="160" y="167"/>
                  </a:lnTo>
                  <a:lnTo>
                    <a:pt x="160" y="167"/>
                  </a:lnTo>
                  <a:lnTo>
                    <a:pt x="161" y="166"/>
                  </a:lnTo>
                  <a:lnTo>
                    <a:pt x="160" y="166"/>
                  </a:lnTo>
                  <a:lnTo>
                    <a:pt x="156" y="163"/>
                  </a:lnTo>
                  <a:lnTo>
                    <a:pt x="152" y="162"/>
                  </a:lnTo>
                  <a:lnTo>
                    <a:pt x="148" y="161"/>
                  </a:lnTo>
                  <a:lnTo>
                    <a:pt x="143" y="159"/>
                  </a:lnTo>
                  <a:lnTo>
                    <a:pt x="142" y="157"/>
                  </a:lnTo>
                  <a:lnTo>
                    <a:pt x="142" y="155"/>
                  </a:lnTo>
                  <a:lnTo>
                    <a:pt x="143" y="153"/>
                  </a:lnTo>
                  <a:lnTo>
                    <a:pt x="145" y="152"/>
                  </a:lnTo>
                  <a:lnTo>
                    <a:pt x="147" y="151"/>
                  </a:lnTo>
                  <a:lnTo>
                    <a:pt x="148" y="150"/>
                  </a:lnTo>
                  <a:lnTo>
                    <a:pt x="149" y="150"/>
                  </a:lnTo>
                  <a:lnTo>
                    <a:pt x="150" y="150"/>
                  </a:lnTo>
                  <a:lnTo>
                    <a:pt x="151" y="149"/>
                  </a:lnTo>
                  <a:lnTo>
                    <a:pt x="151" y="148"/>
                  </a:lnTo>
                  <a:lnTo>
                    <a:pt x="147" y="144"/>
                  </a:lnTo>
                  <a:lnTo>
                    <a:pt x="142" y="140"/>
                  </a:lnTo>
                  <a:lnTo>
                    <a:pt x="137" y="137"/>
                  </a:lnTo>
                  <a:lnTo>
                    <a:pt x="132" y="135"/>
                  </a:lnTo>
                  <a:lnTo>
                    <a:pt x="132" y="135"/>
                  </a:lnTo>
                  <a:lnTo>
                    <a:pt x="132" y="135"/>
                  </a:lnTo>
                  <a:lnTo>
                    <a:pt x="132" y="136"/>
                  </a:lnTo>
                  <a:lnTo>
                    <a:pt x="132" y="136"/>
                  </a:lnTo>
                  <a:lnTo>
                    <a:pt x="133" y="137"/>
                  </a:lnTo>
                  <a:lnTo>
                    <a:pt x="133" y="138"/>
                  </a:lnTo>
                  <a:lnTo>
                    <a:pt x="132" y="138"/>
                  </a:lnTo>
                  <a:lnTo>
                    <a:pt x="131" y="139"/>
                  </a:lnTo>
                  <a:lnTo>
                    <a:pt x="122" y="139"/>
                  </a:lnTo>
                  <a:lnTo>
                    <a:pt x="116" y="139"/>
                  </a:lnTo>
                  <a:lnTo>
                    <a:pt x="110" y="139"/>
                  </a:lnTo>
                  <a:lnTo>
                    <a:pt x="105" y="137"/>
                  </a:lnTo>
                  <a:lnTo>
                    <a:pt x="104" y="136"/>
                  </a:lnTo>
                  <a:lnTo>
                    <a:pt x="106" y="135"/>
                  </a:lnTo>
                  <a:lnTo>
                    <a:pt x="110" y="134"/>
                  </a:lnTo>
                  <a:lnTo>
                    <a:pt x="113" y="133"/>
                  </a:lnTo>
                  <a:lnTo>
                    <a:pt x="116" y="131"/>
                  </a:lnTo>
                  <a:lnTo>
                    <a:pt x="118" y="130"/>
                  </a:lnTo>
                  <a:lnTo>
                    <a:pt x="118" y="129"/>
                  </a:lnTo>
                  <a:lnTo>
                    <a:pt x="111" y="130"/>
                  </a:lnTo>
                  <a:lnTo>
                    <a:pt x="105" y="131"/>
                  </a:lnTo>
                  <a:lnTo>
                    <a:pt x="98" y="134"/>
                  </a:lnTo>
                  <a:lnTo>
                    <a:pt x="93" y="138"/>
                  </a:lnTo>
                  <a:lnTo>
                    <a:pt x="89" y="140"/>
                  </a:lnTo>
                  <a:lnTo>
                    <a:pt x="86" y="143"/>
                  </a:lnTo>
                  <a:lnTo>
                    <a:pt x="84" y="145"/>
                  </a:lnTo>
                  <a:lnTo>
                    <a:pt x="81" y="146"/>
                  </a:lnTo>
                  <a:lnTo>
                    <a:pt x="78" y="148"/>
                  </a:lnTo>
                  <a:lnTo>
                    <a:pt x="72" y="149"/>
                  </a:lnTo>
                  <a:lnTo>
                    <a:pt x="72" y="149"/>
                  </a:lnTo>
                  <a:lnTo>
                    <a:pt x="72" y="148"/>
                  </a:lnTo>
                  <a:lnTo>
                    <a:pt x="73" y="148"/>
                  </a:lnTo>
                  <a:lnTo>
                    <a:pt x="73" y="147"/>
                  </a:lnTo>
                  <a:lnTo>
                    <a:pt x="61" y="151"/>
                  </a:lnTo>
                  <a:lnTo>
                    <a:pt x="49" y="155"/>
                  </a:lnTo>
                  <a:lnTo>
                    <a:pt x="47" y="154"/>
                  </a:lnTo>
                  <a:lnTo>
                    <a:pt x="47" y="153"/>
                  </a:lnTo>
                  <a:lnTo>
                    <a:pt x="46" y="153"/>
                  </a:lnTo>
                  <a:lnTo>
                    <a:pt x="45" y="153"/>
                  </a:lnTo>
                  <a:lnTo>
                    <a:pt x="40" y="155"/>
                  </a:lnTo>
                  <a:lnTo>
                    <a:pt x="35" y="158"/>
                  </a:lnTo>
                  <a:lnTo>
                    <a:pt x="30" y="160"/>
                  </a:lnTo>
                  <a:lnTo>
                    <a:pt x="31" y="159"/>
                  </a:lnTo>
                  <a:lnTo>
                    <a:pt x="32" y="158"/>
                  </a:lnTo>
                  <a:lnTo>
                    <a:pt x="33" y="158"/>
                  </a:lnTo>
                  <a:lnTo>
                    <a:pt x="33" y="157"/>
                  </a:lnTo>
                  <a:lnTo>
                    <a:pt x="22" y="156"/>
                  </a:lnTo>
                  <a:lnTo>
                    <a:pt x="11" y="156"/>
                  </a:lnTo>
                  <a:lnTo>
                    <a:pt x="1" y="154"/>
                  </a:lnTo>
                  <a:lnTo>
                    <a:pt x="0" y="154"/>
                  </a:lnTo>
                  <a:lnTo>
                    <a:pt x="0" y="153"/>
                  </a:lnTo>
                  <a:lnTo>
                    <a:pt x="1" y="153"/>
                  </a:lnTo>
                  <a:lnTo>
                    <a:pt x="2" y="152"/>
                  </a:lnTo>
                  <a:lnTo>
                    <a:pt x="5" y="150"/>
                  </a:lnTo>
                  <a:lnTo>
                    <a:pt x="5" y="150"/>
                  </a:lnTo>
                  <a:lnTo>
                    <a:pt x="11" y="152"/>
                  </a:lnTo>
                  <a:lnTo>
                    <a:pt x="16" y="154"/>
                  </a:lnTo>
                  <a:lnTo>
                    <a:pt x="22" y="155"/>
                  </a:lnTo>
                  <a:lnTo>
                    <a:pt x="24" y="154"/>
                  </a:lnTo>
                  <a:lnTo>
                    <a:pt x="25" y="153"/>
                  </a:lnTo>
                  <a:lnTo>
                    <a:pt x="25" y="152"/>
                  </a:lnTo>
                  <a:lnTo>
                    <a:pt x="26" y="150"/>
                  </a:lnTo>
                  <a:lnTo>
                    <a:pt x="27" y="149"/>
                  </a:lnTo>
                  <a:lnTo>
                    <a:pt x="28" y="149"/>
                  </a:lnTo>
                  <a:lnTo>
                    <a:pt x="31" y="148"/>
                  </a:lnTo>
                  <a:lnTo>
                    <a:pt x="35" y="148"/>
                  </a:lnTo>
                  <a:lnTo>
                    <a:pt x="41" y="147"/>
                  </a:lnTo>
                  <a:lnTo>
                    <a:pt x="47" y="146"/>
                  </a:lnTo>
                  <a:lnTo>
                    <a:pt x="52" y="146"/>
                  </a:lnTo>
                  <a:lnTo>
                    <a:pt x="54" y="145"/>
                  </a:lnTo>
                  <a:lnTo>
                    <a:pt x="55" y="144"/>
                  </a:lnTo>
                  <a:lnTo>
                    <a:pt x="56" y="143"/>
                  </a:lnTo>
                  <a:lnTo>
                    <a:pt x="60" y="138"/>
                  </a:lnTo>
                  <a:lnTo>
                    <a:pt x="61" y="137"/>
                  </a:lnTo>
                  <a:lnTo>
                    <a:pt x="62" y="137"/>
                  </a:lnTo>
                  <a:lnTo>
                    <a:pt x="63" y="138"/>
                  </a:lnTo>
                  <a:lnTo>
                    <a:pt x="65" y="137"/>
                  </a:lnTo>
                  <a:lnTo>
                    <a:pt x="65" y="135"/>
                  </a:lnTo>
                  <a:lnTo>
                    <a:pt x="65" y="134"/>
                  </a:lnTo>
                  <a:lnTo>
                    <a:pt x="66" y="134"/>
                  </a:lnTo>
                  <a:lnTo>
                    <a:pt x="68" y="133"/>
                  </a:lnTo>
                  <a:lnTo>
                    <a:pt x="72" y="132"/>
                  </a:lnTo>
                  <a:lnTo>
                    <a:pt x="75" y="131"/>
                  </a:lnTo>
                  <a:lnTo>
                    <a:pt x="78" y="130"/>
                  </a:lnTo>
                  <a:lnTo>
                    <a:pt x="79" y="128"/>
                  </a:lnTo>
                  <a:lnTo>
                    <a:pt x="78" y="125"/>
                  </a:lnTo>
                  <a:lnTo>
                    <a:pt x="75" y="123"/>
                  </a:lnTo>
                  <a:lnTo>
                    <a:pt x="72" y="122"/>
                  </a:lnTo>
                  <a:lnTo>
                    <a:pt x="68" y="120"/>
                  </a:lnTo>
                  <a:lnTo>
                    <a:pt x="65" y="119"/>
                  </a:lnTo>
                  <a:lnTo>
                    <a:pt x="63" y="118"/>
                  </a:lnTo>
                  <a:lnTo>
                    <a:pt x="60" y="117"/>
                  </a:lnTo>
                  <a:lnTo>
                    <a:pt x="58" y="116"/>
                  </a:lnTo>
                  <a:lnTo>
                    <a:pt x="57" y="114"/>
                  </a:lnTo>
                  <a:lnTo>
                    <a:pt x="57" y="113"/>
                  </a:lnTo>
                  <a:lnTo>
                    <a:pt x="58" y="112"/>
                  </a:lnTo>
                  <a:lnTo>
                    <a:pt x="59" y="112"/>
                  </a:lnTo>
                  <a:lnTo>
                    <a:pt x="60" y="112"/>
                  </a:lnTo>
                  <a:lnTo>
                    <a:pt x="61" y="112"/>
                  </a:lnTo>
                  <a:lnTo>
                    <a:pt x="63" y="111"/>
                  </a:lnTo>
                  <a:lnTo>
                    <a:pt x="64" y="111"/>
                  </a:lnTo>
                  <a:lnTo>
                    <a:pt x="65" y="111"/>
                  </a:lnTo>
                  <a:lnTo>
                    <a:pt x="65" y="109"/>
                  </a:lnTo>
                  <a:lnTo>
                    <a:pt x="71" y="102"/>
                  </a:lnTo>
                  <a:lnTo>
                    <a:pt x="79" y="96"/>
                  </a:lnTo>
                  <a:lnTo>
                    <a:pt x="76" y="97"/>
                  </a:lnTo>
                  <a:lnTo>
                    <a:pt x="73" y="97"/>
                  </a:lnTo>
                  <a:lnTo>
                    <a:pt x="70" y="96"/>
                  </a:lnTo>
                  <a:lnTo>
                    <a:pt x="69" y="93"/>
                  </a:lnTo>
                  <a:lnTo>
                    <a:pt x="70" y="91"/>
                  </a:lnTo>
                  <a:lnTo>
                    <a:pt x="72" y="88"/>
                  </a:lnTo>
                  <a:lnTo>
                    <a:pt x="75" y="84"/>
                  </a:lnTo>
                  <a:lnTo>
                    <a:pt x="78" y="82"/>
                  </a:lnTo>
                  <a:lnTo>
                    <a:pt x="80" y="82"/>
                  </a:lnTo>
                  <a:lnTo>
                    <a:pt x="82" y="83"/>
                  </a:lnTo>
                  <a:lnTo>
                    <a:pt x="84" y="84"/>
                  </a:lnTo>
                  <a:lnTo>
                    <a:pt x="87" y="84"/>
                  </a:lnTo>
                  <a:lnTo>
                    <a:pt x="90" y="82"/>
                  </a:lnTo>
                  <a:lnTo>
                    <a:pt x="91" y="78"/>
                  </a:lnTo>
                  <a:lnTo>
                    <a:pt x="92" y="74"/>
                  </a:lnTo>
                  <a:lnTo>
                    <a:pt x="92" y="73"/>
                  </a:lnTo>
                  <a:lnTo>
                    <a:pt x="92" y="71"/>
                  </a:lnTo>
                  <a:lnTo>
                    <a:pt x="92" y="69"/>
                  </a:lnTo>
                  <a:lnTo>
                    <a:pt x="92" y="69"/>
                  </a:lnTo>
                  <a:lnTo>
                    <a:pt x="97" y="66"/>
                  </a:lnTo>
                  <a:lnTo>
                    <a:pt x="103" y="64"/>
                  </a:lnTo>
                  <a:lnTo>
                    <a:pt x="108" y="63"/>
                  </a:lnTo>
                  <a:lnTo>
                    <a:pt x="112" y="61"/>
                  </a:lnTo>
                  <a:lnTo>
                    <a:pt x="116" y="59"/>
                  </a:lnTo>
                  <a:lnTo>
                    <a:pt x="120" y="58"/>
                  </a:lnTo>
                  <a:lnTo>
                    <a:pt x="124" y="59"/>
                  </a:lnTo>
                  <a:lnTo>
                    <a:pt x="127" y="61"/>
                  </a:lnTo>
                  <a:lnTo>
                    <a:pt x="128" y="63"/>
                  </a:lnTo>
                  <a:lnTo>
                    <a:pt x="130" y="64"/>
                  </a:lnTo>
                  <a:lnTo>
                    <a:pt x="132" y="65"/>
                  </a:lnTo>
                  <a:lnTo>
                    <a:pt x="134" y="65"/>
                  </a:lnTo>
                  <a:lnTo>
                    <a:pt x="137" y="63"/>
                  </a:lnTo>
                  <a:lnTo>
                    <a:pt x="139" y="61"/>
                  </a:lnTo>
                  <a:lnTo>
                    <a:pt x="142" y="56"/>
                  </a:lnTo>
                  <a:lnTo>
                    <a:pt x="143" y="55"/>
                  </a:lnTo>
                  <a:lnTo>
                    <a:pt x="146" y="54"/>
                  </a:lnTo>
                  <a:lnTo>
                    <a:pt x="149" y="53"/>
                  </a:lnTo>
                  <a:lnTo>
                    <a:pt x="151" y="53"/>
                  </a:lnTo>
                  <a:lnTo>
                    <a:pt x="153" y="52"/>
                  </a:lnTo>
                  <a:lnTo>
                    <a:pt x="153" y="51"/>
                  </a:lnTo>
                  <a:lnTo>
                    <a:pt x="151" y="50"/>
                  </a:lnTo>
                  <a:lnTo>
                    <a:pt x="148" y="51"/>
                  </a:lnTo>
                  <a:lnTo>
                    <a:pt x="145" y="52"/>
                  </a:lnTo>
                  <a:lnTo>
                    <a:pt x="142" y="52"/>
                  </a:lnTo>
                  <a:lnTo>
                    <a:pt x="140" y="52"/>
                  </a:lnTo>
                  <a:lnTo>
                    <a:pt x="137" y="49"/>
                  </a:lnTo>
                  <a:lnTo>
                    <a:pt x="137" y="44"/>
                  </a:lnTo>
                  <a:lnTo>
                    <a:pt x="138" y="40"/>
                  </a:lnTo>
                  <a:lnTo>
                    <a:pt x="141" y="36"/>
                  </a:lnTo>
                  <a:lnTo>
                    <a:pt x="144" y="32"/>
                  </a:lnTo>
                  <a:lnTo>
                    <a:pt x="147" y="28"/>
                  </a:lnTo>
                  <a:lnTo>
                    <a:pt x="150" y="26"/>
                  </a:lnTo>
                  <a:lnTo>
                    <a:pt x="152" y="24"/>
                  </a:lnTo>
                  <a:lnTo>
                    <a:pt x="158" y="22"/>
                  </a:lnTo>
                  <a:lnTo>
                    <a:pt x="162" y="20"/>
                  </a:lnTo>
                  <a:lnTo>
                    <a:pt x="165" y="20"/>
                  </a:lnTo>
                  <a:lnTo>
                    <a:pt x="166" y="21"/>
                  </a:lnTo>
                  <a:lnTo>
                    <a:pt x="166" y="22"/>
                  </a:lnTo>
                  <a:lnTo>
                    <a:pt x="166" y="24"/>
                  </a:lnTo>
                  <a:lnTo>
                    <a:pt x="165" y="26"/>
                  </a:lnTo>
                  <a:lnTo>
                    <a:pt x="163" y="32"/>
                  </a:lnTo>
                  <a:lnTo>
                    <a:pt x="163" y="36"/>
                  </a:lnTo>
                  <a:lnTo>
                    <a:pt x="165" y="38"/>
                  </a:lnTo>
                  <a:lnTo>
                    <a:pt x="167" y="39"/>
                  </a:lnTo>
                  <a:lnTo>
                    <a:pt x="170" y="38"/>
                  </a:lnTo>
                  <a:lnTo>
                    <a:pt x="173" y="35"/>
                  </a:lnTo>
                  <a:lnTo>
                    <a:pt x="175" y="32"/>
                  </a:lnTo>
                  <a:lnTo>
                    <a:pt x="178" y="29"/>
                  </a:lnTo>
                  <a:lnTo>
                    <a:pt x="181" y="28"/>
                  </a:lnTo>
                  <a:lnTo>
                    <a:pt x="182" y="28"/>
                  </a:lnTo>
                  <a:lnTo>
                    <a:pt x="182" y="27"/>
                  </a:lnTo>
                  <a:lnTo>
                    <a:pt x="182" y="27"/>
                  </a:lnTo>
                  <a:lnTo>
                    <a:pt x="184" y="27"/>
                  </a:lnTo>
                  <a:lnTo>
                    <a:pt x="184" y="26"/>
                  </a:lnTo>
                  <a:lnTo>
                    <a:pt x="185" y="26"/>
                  </a:lnTo>
                  <a:lnTo>
                    <a:pt x="188" y="22"/>
                  </a:lnTo>
                  <a:lnTo>
                    <a:pt x="189" y="19"/>
                  </a:lnTo>
                  <a:lnTo>
                    <a:pt x="191" y="12"/>
                  </a:lnTo>
                  <a:lnTo>
                    <a:pt x="193" y="9"/>
                  </a:lnTo>
                  <a:lnTo>
                    <a:pt x="196" y="5"/>
                  </a:lnTo>
                  <a:lnTo>
                    <a:pt x="200" y="2"/>
                  </a:lnTo>
                  <a:lnTo>
                    <a:pt x="203" y="1"/>
                  </a:lnTo>
                  <a:lnTo>
                    <a:pt x="205" y="1"/>
                  </a:lnTo>
                  <a:lnTo>
                    <a:pt x="206" y="2"/>
                  </a:lnTo>
                  <a:lnTo>
                    <a:pt x="210" y="5"/>
                  </a:lnTo>
                  <a:lnTo>
                    <a:pt x="213" y="6"/>
                  </a:lnTo>
                  <a:lnTo>
                    <a:pt x="217" y="6"/>
                  </a:lnTo>
                  <a:lnTo>
                    <a:pt x="222" y="5"/>
                  </a:lnTo>
                  <a:lnTo>
                    <a:pt x="226" y="2"/>
                  </a:lnTo>
                  <a:lnTo>
                    <a:pt x="23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89" name="Freeform 163"/>
            <p:cNvSpPr>
              <a:spLocks/>
            </p:cNvSpPr>
            <p:nvPr/>
          </p:nvSpPr>
          <p:spPr bwMode="auto">
            <a:xfrm>
              <a:off x="3028625" y="4274881"/>
              <a:ext cx="1449" cy="1449"/>
            </a:xfrm>
            <a:custGeom>
              <a:avLst/>
              <a:gdLst/>
              <a:ahLst/>
              <a:cxnLst>
                <a:cxn ang="0">
                  <a:pos x="1" y="0"/>
                </a:cxn>
                <a:cxn ang="0">
                  <a:pos x="1" y="0"/>
                </a:cxn>
                <a:cxn ang="0">
                  <a:pos x="1" y="0"/>
                </a:cxn>
                <a:cxn ang="0">
                  <a:pos x="0" y="0"/>
                </a:cxn>
                <a:cxn ang="0">
                  <a:pos x="1" y="0"/>
                </a:cxn>
              </a:cxnLst>
              <a:rect l="0" t="0" r="r" b="b"/>
              <a:pathLst>
                <a:path w="1">
                  <a:moveTo>
                    <a:pt x="1" y="0"/>
                  </a:moveTo>
                  <a:lnTo>
                    <a:pt x="1" y="0"/>
                  </a:lnTo>
                  <a:lnTo>
                    <a:pt x="1" y="0"/>
                  </a:lnTo>
                  <a:lnTo>
                    <a:pt x="0" y="0"/>
                  </a:lnTo>
                  <a:lnTo>
                    <a:pt x="1"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0" name="Freeform 164"/>
            <p:cNvSpPr>
              <a:spLocks/>
            </p:cNvSpPr>
            <p:nvPr/>
          </p:nvSpPr>
          <p:spPr bwMode="auto">
            <a:xfrm>
              <a:off x="2808510" y="3290157"/>
              <a:ext cx="86887" cy="120195"/>
            </a:xfrm>
            <a:custGeom>
              <a:avLst/>
              <a:gdLst/>
              <a:ahLst/>
              <a:cxnLst>
                <a:cxn ang="0">
                  <a:pos x="52" y="5"/>
                </a:cxn>
                <a:cxn ang="0">
                  <a:pos x="60" y="14"/>
                </a:cxn>
                <a:cxn ang="0">
                  <a:pos x="59" y="19"/>
                </a:cxn>
                <a:cxn ang="0">
                  <a:pos x="53" y="25"/>
                </a:cxn>
                <a:cxn ang="0">
                  <a:pos x="48" y="28"/>
                </a:cxn>
                <a:cxn ang="0">
                  <a:pos x="49" y="28"/>
                </a:cxn>
                <a:cxn ang="0">
                  <a:pos x="53" y="30"/>
                </a:cxn>
                <a:cxn ang="0">
                  <a:pos x="54" y="31"/>
                </a:cxn>
                <a:cxn ang="0">
                  <a:pos x="51" y="34"/>
                </a:cxn>
                <a:cxn ang="0">
                  <a:pos x="46" y="36"/>
                </a:cxn>
                <a:cxn ang="0">
                  <a:pos x="40" y="44"/>
                </a:cxn>
                <a:cxn ang="0">
                  <a:pos x="35" y="50"/>
                </a:cxn>
                <a:cxn ang="0">
                  <a:pos x="28" y="52"/>
                </a:cxn>
                <a:cxn ang="0">
                  <a:pos x="28" y="54"/>
                </a:cxn>
                <a:cxn ang="0">
                  <a:pos x="30" y="55"/>
                </a:cxn>
                <a:cxn ang="0">
                  <a:pos x="30" y="56"/>
                </a:cxn>
                <a:cxn ang="0">
                  <a:pos x="28" y="57"/>
                </a:cxn>
                <a:cxn ang="0">
                  <a:pos x="26" y="54"/>
                </a:cxn>
                <a:cxn ang="0">
                  <a:pos x="24" y="52"/>
                </a:cxn>
                <a:cxn ang="0">
                  <a:pos x="21" y="57"/>
                </a:cxn>
                <a:cxn ang="0">
                  <a:pos x="19" y="73"/>
                </a:cxn>
                <a:cxn ang="0">
                  <a:pos x="15" y="82"/>
                </a:cxn>
                <a:cxn ang="0">
                  <a:pos x="10" y="82"/>
                </a:cxn>
                <a:cxn ang="0">
                  <a:pos x="2" y="74"/>
                </a:cxn>
                <a:cxn ang="0">
                  <a:pos x="0" y="67"/>
                </a:cxn>
                <a:cxn ang="0">
                  <a:pos x="4" y="60"/>
                </a:cxn>
                <a:cxn ang="0">
                  <a:pos x="11" y="48"/>
                </a:cxn>
                <a:cxn ang="0">
                  <a:pos x="16" y="42"/>
                </a:cxn>
                <a:cxn ang="0">
                  <a:pos x="25" y="41"/>
                </a:cxn>
                <a:cxn ang="0">
                  <a:pos x="26" y="39"/>
                </a:cxn>
                <a:cxn ang="0">
                  <a:pos x="16" y="31"/>
                </a:cxn>
                <a:cxn ang="0">
                  <a:pos x="18" y="31"/>
                </a:cxn>
                <a:cxn ang="0">
                  <a:pos x="26" y="33"/>
                </a:cxn>
                <a:cxn ang="0">
                  <a:pos x="32" y="34"/>
                </a:cxn>
                <a:cxn ang="0">
                  <a:pos x="33" y="33"/>
                </a:cxn>
                <a:cxn ang="0">
                  <a:pos x="30" y="31"/>
                </a:cxn>
                <a:cxn ang="0">
                  <a:pos x="29" y="28"/>
                </a:cxn>
                <a:cxn ang="0">
                  <a:pos x="33" y="25"/>
                </a:cxn>
                <a:cxn ang="0">
                  <a:pos x="42" y="24"/>
                </a:cxn>
                <a:cxn ang="0">
                  <a:pos x="44" y="23"/>
                </a:cxn>
                <a:cxn ang="0">
                  <a:pos x="41" y="20"/>
                </a:cxn>
                <a:cxn ang="0">
                  <a:pos x="42" y="15"/>
                </a:cxn>
                <a:cxn ang="0">
                  <a:pos x="47" y="0"/>
                </a:cxn>
              </a:cxnLst>
              <a:rect l="0" t="0" r="r" b="b"/>
              <a:pathLst>
                <a:path w="60" h="83">
                  <a:moveTo>
                    <a:pt x="47" y="0"/>
                  </a:moveTo>
                  <a:lnTo>
                    <a:pt x="52" y="5"/>
                  </a:lnTo>
                  <a:lnTo>
                    <a:pt x="57" y="9"/>
                  </a:lnTo>
                  <a:lnTo>
                    <a:pt x="60" y="14"/>
                  </a:lnTo>
                  <a:lnTo>
                    <a:pt x="60" y="16"/>
                  </a:lnTo>
                  <a:lnTo>
                    <a:pt x="59" y="19"/>
                  </a:lnTo>
                  <a:lnTo>
                    <a:pt x="56" y="22"/>
                  </a:lnTo>
                  <a:lnTo>
                    <a:pt x="53" y="25"/>
                  </a:lnTo>
                  <a:lnTo>
                    <a:pt x="50" y="27"/>
                  </a:lnTo>
                  <a:lnTo>
                    <a:pt x="48" y="28"/>
                  </a:lnTo>
                  <a:lnTo>
                    <a:pt x="48" y="28"/>
                  </a:lnTo>
                  <a:lnTo>
                    <a:pt x="49" y="28"/>
                  </a:lnTo>
                  <a:lnTo>
                    <a:pt x="51" y="29"/>
                  </a:lnTo>
                  <a:lnTo>
                    <a:pt x="53" y="30"/>
                  </a:lnTo>
                  <a:lnTo>
                    <a:pt x="54" y="30"/>
                  </a:lnTo>
                  <a:lnTo>
                    <a:pt x="54" y="31"/>
                  </a:lnTo>
                  <a:lnTo>
                    <a:pt x="53" y="32"/>
                  </a:lnTo>
                  <a:lnTo>
                    <a:pt x="51" y="34"/>
                  </a:lnTo>
                  <a:lnTo>
                    <a:pt x="48" y="35"/>
                  </a:lnTo>
                  <a:lnTo>
                    <a:pt x="46" y="36"/>
                  </a:lnTo>
                  <a:lnTo>
                    <a:pt x="43" y="40"/>
                  </a:lnTo>
                  <a:lnTo>
                    <a:pt x="40" y="44"/>
                  </a:lnTo>
                  <a:lnTo>
                    <a:pt x="37" y="49"/>
                  </a:lnTo>
                  <a:lnTo>
                    <a:pt x="35" y="50"/>
                  </a:lnTo>
                  <a:lnTo>
                    <a:pt x="30" y="51"/>
                  </a:lnTo>
                  <a:lnTo>
                    <a:pt x="28" y="52"/>
                  </a:lnTo>
                  <a:lnTo>
                    <a:pt x="28" y="53"/>
                  </a:lnTo>
                  <a:lnTo>
                    <a:pt x="28" y="54"/>
                  </a:lnTo>
                  <a:lnTo>
                    <a:pt x="29" y="54"/>
                  </a:lnTo>
                  <a:lnTo>
                    <a:pt x="30" y="55"/>
                  </a:lnTo>
                  <a:lnTo>
                    <a:pt x="30" y="56"/>
                  </a:lnTo>
                  <a:lnTo>
                    <a:pt x="30" y="56"/>
                  </a:lnTo>
                  <a:lnTo>
                    <a:pt x="30" y="57"/>
                  </a:lnTo>
                  <a:lnTo>
                    <a:pt x="28" y="57"/>
                  </a:lnTo>
                  <a:lnTo>
                    <a:pt x="27" y="56"/>
                  </a:lnTo>
                  <a:lnTo>
                    <a:pt x="26" y="54"/>
                  </a:lnTo>
                  <a:lnTo>
                    <a:pt x="25" y="53"/>
                  </a:lnTo>
                  <a:lnTo>
                    <a:pt x="24" y="52"/>
                  </a:lnTo>
                  <a:lnTo>
                    <a:pt x="23" y="53"/>
                  </a:lnTo>
                  <a:lnTo>
                    <a:pt x="21" y="57"/>
                  </a:lnTo>
                  <a:lnTo>
                    <a:pt x="19" y="67"/>
                  </a:lnTo>
                  <a:lnTo>
                    <a:pt x="19" y="73"/>
                  </a:lnTo>
                  <a:lnTo>
                    <a:pt x="18" y="78"/>
                  </a:lnTo>
                  <a:lnTo>
                    <a:pt x="15" y="82"/>
                  </a:lnTo>
                  <a:lnTo>
                    <a:pt x="13" y="83"/>
                  </a:lnTo>
                  <a:lnTo>
                    <a:pt x="10" y="82"/>
                  </a:lnTo>
                  <a:lnTo>
                    <a:pt x="7" y="80"/>
                  </a:lnTo>
                  <a:lnTo>
                    <a:pt x="2" y="74"/>
                  </a:lnTo>
                  <a:lnTo>
                    <a:pt x="1" y="70"/>
                  </a:lnTo>
                  <a:lnTo>
                    <a:pt x="0" y="67"/>
                  </a:lnTo>
                  <a:lnTo>
                    <a:pt x="2" y="63"/>
                  </a:lnTo>
                  <a:lnTo>
                    <a:pt x="4" y="60"/>
                  </a:lnTo>
                  <a:lnTo>
                    <a:pt x="6" y="57"/>
                  </a:lnTo>
                  <a:lnTo>
                    <a:pt x="11" y="48"/>
                  </a:lnTo>
                  <a:lnTo>
                    <a:pt x="14" y="43"/>
                  </a:lnTo>
                  <a:lnTo>
                    <a:pt x="16" y="42"/>
                  </a:lnTo>
                  <a:lnTo>
                    <a:pt x="22" y="41"/>
                  </a:lnTo>
                  <a:lnTo>
                    <a:pt x="25" y="41"/>
                  </a:lnTo>
                  <a:lnTo>
                    <a:pt x="26" y="40"/>
                  </a:lnTo>
                  <a:lnTo>
                    <a:pt x="26" y="39"/>
                  </a:lnTo>
                  <a:lnTo>
                    <a:pt x="22" y="34"/>
                  </a:lnTo>
                  <a:lnTo>
                    <a:pt x="16" y="31"/>
                  </a:lnTo>
                  <a:lnTo>
                    <a:pt x="17" y="31"/>
                  </a:lnTo>
                  <a:lnTo>
                    <a:pt x="18" y="31"/>
                  </a:lnTo>
                  <a:lnTo>
                    <a:pt x="18" y="31"/>
                  </a:lnTo>
                  <a:lnTo>
                    <a:pt x="26" y="33"/>
                  </a:lnTo>
                  <a:lnTo>
                    <a:pt x="30" y="34"/>
                  </a:lnTo>
                  <a:lnTo>
                    <a:pt x="32" y="34"/>
                  </a:lnTo>
                  <a:lnTo>
                    <a:pt x="33" y="34"/>
                  </a:lnTo>
                  <a:lnTo>
                    <a:pt x="33" y="33"/>
                  </a:lnTo>
                  <a:lnTo>
                    <a:pt x="32" y="32"/>
                  </a:lnTo>
                  <a:lnTo>
                    <a:pt x="30" y="31"/>
                  </a:lnTo>
                  <a:lnTo>
                    <a:pt x="29" y="29"/>
                  </a:lnTo>
                  <a:lnTo>
                    <a:pt x="29" y="28"/>
                  </a:lnTo>
                  <a:lnTo>
                    <a:pt x="30" y="27"/>
                  </a:lnTo>
                  <a:lnTo>
                    <a:pt x="33" y="25"/>
                  </a:lnTo>
                  <a:lnTo>
                    <a:pt x="38" y="24"/>
                  </a:lnTo>
                  <a:lnTo>
                    <a:pt x="42" y="24"/>
                  </a:lnTo>
                  <a:lnTo>
                    <a:pt x="45" y="26"/>
                  </a:lnTo>
                  <a:lnTo>
                    <a:pt x="44" y="23"/>
                  </a:lnTo>
                  <a:lnTo>
                    <a:pt x="42" y="21"/>
                  </a:lnTo>
                  <a:lnTo>
                    <a:pt x="41" y="20"/>
                  </a:lnTo>
                  <a:lnTo>
                    <a:pt x="41" y="19"/>
                  </a:lnTo>
                  <a:lnTo>
                    <a:pt x="42" y="15"/>
                  </a:lnTo>
                  <a:lnTo>
                    <a:pt x="44" y="10"/>
                  </a:lnTo>
                  <a:lnTo>
                    <a:pt x="47"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1" name="Freeform 165"/>
            <p:cNvSpPr>
              <a:spLocks/>
            </p:cNvSpPr>
            <p:nvPr/>
          </p:nvSpPr>
          <p:spPr bwMode="auto">
            <a:xfrm>
              <a:off x="1712281" y="3233681"/>
              <a:ext cx="5792" cy="7241"/>
            </a:xfrm>
            <a:custGeom>
              <a:avLst/>
              <a:gdLst/>
              <a:ahLst/>
              <a:cxnLst>
                <a:cxn ang="0">
                  <a:pos x="0" y="0"/>
                </a:cxn>
                <a:cxn ang="0">
                  <a:pos x="1" y="0"/>
                </a:cxn>
                <a:cxn ang="0">
                  <a:pos x="2" y="1"/>
                </a:cxn>
                <a:cxn ang="0">
                  <a:pos x="2" y="2"/>
                </a:cxn>
                <a:cxn ang="0">
                  <a:pos x="3" y="3"/>
                </a:cxn>
                <a:cxn ang="0">
                  <a:pos x="4" y="5"/>
                </a:cxn>
                <a:cxn ang="0">
                  <a:pos x="3" y="5"/>
                </a:cxn>
                <a:cxn ang="0">
                  <a:pos x="1" y="5"/>
                </a:cxn>
                <a:cxn ang="0">
                  <a:pos x="0" y="5"/>
                </a:cxn>
                <a:cxn ang="0">
                  <a:pos x="0" y="3"/>
                </a:cxn>
                <a:cxn ang="0">
                  <a:pos x="0" y="2"/>
                </a:cxn>
                <a:cxn ang="0">
                  <a:pos x="0" y="1"/>
                </a:cxn>
                <a:cxn ang="0">
                  <a:pos x="0" y="0"/>
                </a:cxn>
              </a:cxnLst>
              <a:rect l="0" t="0" r="r" b="b"/>
              <a:pathLst>
                <a:path w="4" h="5">
                  <a:moveTo>
                    <a:pt x="0" y="0"/>
                  </a:moveTo>
                  <a:lnTo>
                    <a:pt x="1" y="0"/>
                  </a:lnTo>
                  <a:lnTo>
                    <a:pt x="2" y="1"/>
                  </a:lnTo>
                  <a:lnTo>
                    <a:pt x="2" y="2"/>
                  </a:lnTo>
                  <a:lnTo>
                    <a:pt x="3" y="3"/>
                  </a:lnTo>
                  <a:lnTo>
                    <a:pt x="4" y="5"/>
                  </a:lnTo>
                  <a:lnTo>
                    <a:pt x="3" y="5"/>
                  </a:lnTo>
                  <a:lnTo>
                    <a:pt x="1" y="5"/>
                  </a:lnTo>
                  <a:lnTo>
                    <a:pt x="0" y="5"/>
                  </a:lnTo>
                  <a:lnTo>
                    <a:pt x="0" y="3"/>
                  </a:lnTo>
                  <a:lnTo>
                    <a:pt x="0" y="2"/>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2" name="Freeform 166"/>
            <p:cNvSpPr>
              <a:spLocks/>
            </p:cNvSpPr>
            <p:nvPr/>
          </p:nvSpPr>
          <p:spPr bwMode="auto">
            <a:xfrm>
              <a:off x="2822991" y="3332153"/>
              <a:ext cx="8689" cy="2896"/>
            </a:xfrm>
            <a:custGeom>
              <a:avLst/>
              <a:gdLst/>
              <a:ahLst/>
              <a:cxnLst>
                <a:cxn ang="0">
                  <a:pos x="0" y="0"/>
                </a:cxn>
                <a:cxn ang="0">
                  <a:pos x="3" y="1"/>
                </a:cxn>
                <a:cxn ang="0">
                  <a:pos x="6" y="2"/>
                </a:cxn>
                <a:cxn ang="0">
                  <a:pos x="0" y="0"/>
                </a:cxn>
              </a:cxnLst>
              <a:rect l="0" t="0" r="r" b="b"/>
              <a:pathLst>
                <a:path w="6" h="2">
                  <a:moveTo>
                    <a:pt x="0" y="0"/>
                  </a:moveTo>
                  <a:lnTo>
                    <a:pt x="3" y="1"/>
                  </a:lnTo>
                  <a:lnTo>
                    <a:pt x="6" y="2"/>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3" name="Freeform 167"/>
            <p:cNvSpPr>
              <a:spLocks noEditPoints="1"/>
            </p:cNvSpPr>
            <p:nvPr/>
          </p:nvSpPr>
          <p:spPr bwMode="auto">
            <a:xfrm>
              <a:off x="2544952" y="4355975"/>
              <a:ext cx="1449" cy="8689"/>
            </a:xfrm>
            <a:custGeom>
              <a:avLst/>
              <a:gdLst/>
              <a:ahLst/>
              <a:cxnLst>
                <a:cxn ang="0">
                  <a:pos x="1" y="2"/>
                </a:cxn>
                <a:cxn ang="0">
                  <a:pos x="1" y="4"/>
                </a:cxn>
                <a:cxn ang="0">
                  <a:pos x="1" y="6"/>
                </a:cxn>
                <a:cxn ang="0">
                  <a:pos x="1" y="6"/>
                </a:cxn>
                <a:cxn ang="0">
                  <a:pos x="1" y="2"/>
                </a:cxn>
                <a:cxn ang="0">
                  <a:pos x="0" y="0"/>
                </a:cxn>
                <a:cxn ang="0">
                  <a:pos x="1" y="1"/>
                </a:cxn>
                <a:cxn ang="0">
                  <a:pos x="1" y="2"/>
                </a:cxn>
                <a:cxn ang="0">
                  <a:pos x="0" y="0"/>
                </a:cxn>
              </a:cxnLst>
              <a:rect l="0" t="0" r="r" b="b"/>
              <a:pathLst>
                <a:path w="1" h="6">
                  <a:moveTo>
                    <a:pt x="1" y="2"/>
                  </a:moveTo>
                  <a:lnTo>
                    <a:pt x="1" y="4"/>
                  </a:lnTo>
                  <a:lnTo>
                    <a:pt x="1" y="6"/>
                  </a:lnTo>
                  <a:lnTo>
                    <a:pt x="1" y="6"/>
                  </a:lnTo>
                  <a:lnTo>
                    <a:pt x="1" y="2"/>
                  </a:lnTo>
                  <a:close/>
                  <a:moveTo>
                    <a:pt x="0" y="0"/>
                  </a:moveTo>
                  <a:lnTo>
                    <a:pt x="1" y="1"/>
                  </a:lnTo>
                  <a:lnTo>
                    <a:pt x="1" y="2"/>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4" name="Freeform 168"/>
            <p:cNvSpPr>
              <a:spLocks/>
            </p:cNvSpPr>
            <p:nvPr/>
          </p:nvSpPr>
          <p:spPr bwMode="auto">
            <a:xfrm>
              <a:off x="2811406" y="3093212"/>
              <a:ext cx="4345" cy="5792"/>
            </a:xfrm>
            <a:custGeom>
              <a:avLst/>
              <a:gdLst/>
              <a:ahLst/>
              <a:cxnLst>
                <a:cxn ang="0">
                  <a:pos x="0" y="0"/>
                </a:cxn>
                <a:cxn ang="0">
                  <a:pos x="1" y="1"/>
                </a:cxn>
                <a:cxn ang="0">
                  <a:pos x="1" y="1"/>
                </a:cxn>
                <a:cxn ang="0">
                  <a:pos x="2" y="1"/>
                </a:cxn>
                <a:cxn ang="0">
                  <a:pos x="3" y="2"/>
                </a:cxn>
                <a:cxn ang="0">
                  <a:pos x="3" y="3"/>
                </a:cxn>
                <a:cxn ang="0">
                  <a:pos x="3" y="4"/>
                </a:cxn>
                <a:cxn ang="0">
                  <a:pos x="0" y="1"/>
                </a:cxn>
                <a:cxn ang="0">
                  <a:pos x="0" y="0"/>
                </a:cxn>
              </a:cxnLst>
              <a:rect l="0" t="0" r="r" b="b"/>
              <a:pathLst>
                <a:path w="3" h="4">
                  <a:moveTo>
                    <a:pt x="0" y="0"/>
                  </a:moveTo>
                  <a:lnTo>
                    <a:pt x="1" y="1"/>
                  </a:lnTo>
                  <a:lnTo>
                    <a:pt x="1" y="1"/>
                  </a:lnTo>
                  <a:lnTo>
                    <a:pt x="2" y="1"/>
                  </a:lnTo>
                  <a:lnTo>
                    <a:pt x="3" y="2"/>
                  </a:lnTo>
                  <a:lnTo>
                    <a:pt x="3" y="3"/>
                  </a:lnTo>
                  <a:lnTo>
                    <a:pt x="3" y="4"/>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5" name="Freeform 169"/>
            <p:cNvSpPr>
              <a:spLocks/>
            </p:cNvSpPr>
            <p:nvPr/>
          </p:nvSpPr>
          <p:spPr bwMode="auto">
            <a:xfrm>
              <a:off x="2229261" y="3907057"/>
              <a:ext cx="7241" cy="5792"/>
            </a:xfrm>
            <a:custGeom>
              <a:avLst/>
              <a:gdLst/>
              <a:ahLst/>
              <a:cxnLst>
                <a:cxn ang="0">
                  <a:pos x="5" y="0"/>
                </a:cxn>
                <a:cxn ang="0">
                  <a:pos x="5" y="1"/>
                </a:cxn>
                <a:cxn ang="0">
                  <a:pos x="3" y="3"/>
                </a:cxn>
                <a:cxn ang="0">
                  <a:pos x="1" y="4"/>
                </a:cxn>
                <a:cxn ang="0">
                  <a:pos x="0" y="4"/>
                </a:cxn>
                <a:cxn ang="0">
                  <a:pos x="2" y="3"/>
                </a:cxn>
                <a:cxn ang="0">
                  <a:pos x="4" y="2"/>
                </a:cxn>
                <a:cxn ang="0">
                  <a:pos x="5" y="0"/>
                </a:cxn>
              </a:cxnLst>
              <a:rect l="0" t="0" r="r" b="b"/>
              <a:pathLst>
                <a:path w="5" h="4">
                  <a:moveTo>
                    <a:pt x="5" y="0"/>
                  </a:moveTo>
                  <a:lnTo>
                    <a:pt x="5" y="1"/>
                  </a:lnTo>
                  <a:lnTo>
                    <a:pt x="3" y="3"/>
                  </a:lnTo>
                  <a:lnTo>
                    <a:pt x="1" y="4"/>
                  </a:lnTo>
                  <a:lnTo>
                    <a:pt x="0" y="4"/>
                  </a:lnTo>
                  <a:lnTo>
                    <a:pt x="2" y="3"/>
                  </a:lnTo>
                  <a:lnTo>
                    <a:pt x="4" y="2"/>
                  </a:lnTo>
                  <a:lnTo>
                    <a:pt x="5"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6" name="Freeform 170"/>
            <p:cNvSpPr>
              <a:spLocks/>
            </p:cNvSpPr>
            <p:nvPr/>
          </p:nvSpPr>
          <p:spPr bwMode="auto">
            <a:xfrm>
              <a:off x="2679627" y="3657980"/>
              <a:ext cx="8689" cy="18826"/>
            </a:xfrm>
            <a:custGeom>
              <a:avLst/>
              <a:gdLst/>
              <a:ahLst/>
              <a:cxnLst>
                <a:cxn ang="0">
                  <a:pos x="0" y="0"/>
                </a:cxn>
                <a:cxn ang="0">
                  <a:pos x="3" y="4"/>
                </a:cxn>
                <a:cxn ang="0">
                  <a:pos x="4" y="9"/>
                </a:cxn>
                <a:cxn ang="0">
                  <a:pos x="6" y="13"/>
                </a:cxn>
                <a:cxn ang="0">
                  <a:pos x="6" y="13"/>
                </a:cxn>
                <a:cxn ang="0">
                  <a:pos x="6" y="13"/>
                </a:cxn>
                <a:cxn ang="0">
                  <a:pos x="5" y="13"/>
                </a:cxn>
                <a:cxn ang="0">
                  <a:pos x="5" y="12"/>
                </a:cxn>
                <a:cxn ang="0">
                  <a:pos x="3" y="8"/>
                </a:cxn>
                <a:cxn ang="0">
                  <a:pos x="2" y="4"/>
                </a:cxn>
                <a:cxn ang="0">
                  <a:pos x="0" y="0"/>
                </a:cxn>
              </a:cxnLst>
              <a:rect l="0" t="0" r="r" b="b"/>
              <a:pathLst>
                <a:path w="6" h="13">
                  <a:moveTo>
                    <a:pt x="0" y="0"/>
                  </a:moveTo>
                  <a:lnTo>
                    <a:pt x="3" y="4"/>
                  </a:lnTo>
                  <a:lnTo>
                    <a:pt x="4" y="9"/>
                  </a:lnTo>
                  <a:lnTo>
                    <a:pt x="6" y="13"/>
                  </a:lnTo>
                  <a:lnTo>
                    <a:pt x="6" y="13"/>
                  </a:lnTo>
                  <a:lnTo>
                    <a:pt x="6" y="13"/>
                  </a:lnTo>
                  <a:lnTo>
                    <a:pt x="5" y="13"/>
                  </a:lnTo>
                  <a:lnTo>
                    <a:pt x="5" y="12"/>
                  </a:lnTo>
                  <a:lnTo>
                    <a:pt x="3" y="8"/>
                  </a:lnTo>
                  <a:lnTo>
                    <a:pt x="2" y="4"/>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7" name="Freeform 171"/>
            <p:cNvSpPr>
              <a:spLocks/>
            </p:cNvSpPr>
            <p:nvPr/>
          </p:nvSpPr>
          <p:spPr bwMode="auto">
            <a:xfrm>
              <a:off x="2673835" y="3652188"/>
              <a:ext cx="5792" cy="5792"/>
            </a:xfrm>
            <a:custGeom>
              <a:avLst/>
              <a:gdLst/>
              <a:ahLst/>
              <a:cxnLst>
                <a:cxn ang="0">
                  <a:pos x="0" y="0"/>
                </a:cxn>
                <a:cxn ang="0">
                  <a:pos x="2" y="2"/>
                </a:cxn>
                <a:cxn ang="0">
                  <a:pos x="4" y="4"/>
                </a:cxn>
                <a:cxn ang="0">
                  <a:pos x="3" y="3"/>
                </a:cxn>
                <a:cxn ang="0">
                  <a:pos x="3" y="3"/>
                </a:cxn>
                <a:cxn ang="0">
                  <a:pos x="3" y="3"/>
                </a:cxn>
                <a:cxn ang="0">
                  <a:pos x="2" y="3"/>
                </a:cxn>
                <a:cxn ang="0">
                  <a:pos x="1" y="2"/>
                </a:cxn>
                <a:cxn ang="0">
                  <a:pos x="1" y="1"/>
                </a:cxn>
                <a:cxn ang="0">
                  <a:pos x="0" y="1"/>
                </a:cxn>
                <a:cxn ang="0">
                  <a:pos x="0" y="0"/>
                </a:cxn>
              </a:cxnLst>
              <a:rect l="0" t="0" r="r" b="b"/>
              <a:pathLst>
                <a:path w="4" h="4">
                  <a:moveTo>
                    <a:pt x="0" y="0"/>
                  </a:moveTo>
                  <a:lnTo>
                    <a:pt x="2" y="2"/>
                  </a:lnTo>
                  <a:lnTo>
                    <a:pt x="4" y="4"/>
                  </a:lnTo>
                  <a:lnTo>
                    <a:pt x="3" y="3"/>
                  </a:lnTo>
                  <a:lnTo>
                    <a:pt x="3" y="3"/>
                  </a:lnTo>
                  <a:lnTo>
                    <a:pt x="3" y="3"/>
                  </a:lnTo>
                  <a:lnTo>
                    <a:pt x="2" y="3"/>
                  </a:lnTo>
                  <a:lnTo>
                    <a:pt x="1" y="2"/>
                  </a:lnTo>
                  <a:lnTo>
                    <a:pt x="1" y="1"/>
                  </a:lnTo>
                  <a:lnTo>
                    <a:pt x="0" y="1"/>
                  </a:lnTo>
                  <a:lnTo>
                    <a:pt x="0"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8" name="Freeform 172"/>
            <p:cNvSpPr>
              <a:spLocks noEditPoints="1"/>
            </p:cNvSpPr>
            <p:nvPr/>
          </p:nvSpPr>
          <p:spPr bwMode="auto">
            <a:xfrm>
              <a:off x="1463204" y="2438661"/>
              <a:ext cx="806605" cy="273696"/>
            </a:xfrm>
            <a:custGeom>
              <a:avLst/>
              <a:gdLst/>
              <a:ahLst/>
              <a:cxnLst>
                <a:cxn ang="0">
                  <a:pos x="88" y="168"/>
                </a:cxn>
                <a:cxn ang="0">
                  <a:pos x="97" y="168"/>
                </a:cxn>
                <a:cxn ang="0">
                  <a:pos x="555" y="0"/>
                </a:cxn>
                <a:cxn ang="0">
                  <a:pos x="471" y="10"/>
                </a:cxn>
                <a:cxn ang="0">
                  <a:pos x="443" y="7"/>
                </a:cxn>
                <a:cxn ang="0">
                  <a:pos x="345" y="25"/>
                </a:cxn>
                <a:cxn ang="0">
                  <a:pos x="353" y="24"/>
                </a:cxn>
                <a:cxn ang="0">
                  <a:pos x="332" y="29"/>
                </a:cxn>
                <a:cxn ang="0">
                  <a:pos x="303" y="38"/>
                </a:cxn>
                <a:cxn ang="0">
                  <a:pos x="300" y="44"/>
                </a:cxn>
                <a:cxn ang="0">
                  <a:pos x="313" y="40"/>
                </a:cxn>
                <a:cxn ang="0">
                  <a:pos x="310" y="41"/>
                </a:cxn>
                <a:cxn ang="0">
                  <a:pos x="272" y="57"/>
                </a:cxn>
                <a:cxn ang="0">
                  <a:pos x="249" y="67"/>
                </a:cxn>
                <a:cxn ang="0">
                  <a:pos x="236" y="77"/>
                </a:cxn>
                <a:cxn ang="0">
                  <a:pos x="209" y="87"/>
                </a:cxn>
                <a:cxn ang="0">
                  <a:pos x="198" y="92"/>
                </a:cxn>
                <a:cxn ang="0">
                  <a:pos x="205" y="99"/>
                </a:cxn>
                <a:cxn ang="0">
                  <a:pos x="196" y="103"/>
                </a:cxn>
                <a:cxn ang="0">
                  <a:pos x="189" y="107"/>
                </a:cxn>
                <a:cxn ang="0">
                  <a:pos x="189" y="110"/>
                </a:cxn>
                <a:cxn ang="0">
                  <a:pos x="201" y="105"/>
                </a:cxn>
                <a:cxn ang="0">
                  <a:pos x="189" y="126"/>
                </a:cxn>
                <a:cxn ang="0">
                  <a:pos x="170" y="141"/>
                </a:cxn>
                <a:cxn ang="0">
                  <a:pos x="174" y="138"/>
                </a:cxn>
                <a:cxn ang="0">
                  <a:pos x="159" y="153"/>
                </a:cxn>
                <a:cxn ang="0">
                  <a:pos x="144" y="161"/>
                </a:cxn>
                <a:cxn ang="0">
                  <a:pos x="139" y="164"/>
                </a:cxn>
                <a:cxn ang="0">
                  <a:pos x="140" y="179"/>
                </a:cxn>
                <a:cxn ang="0">
                  <a:pos x="131" y="174"/>
                </a:cxn>
                <a:cxn ang="0">
                  <a:pos x="123" y="180"/>
                </a:cxn>
                <a:cxn ang="0">
                  <a:pos x="107" y="185"/>
                </a:cxn>
                <a:cxn ang="0">
                  <a:pos x="111" y="183"/>
                </a:cxn>
                <a:cxn ang="0">
                  <a:pos x="114" y="178"/>
                </a:cxn>
                <a:cxn ang="0">
                  <a:pos x="119" y="171"/>
                </a:cxn>
                <a:cxn ang="0">
                  <a:pos x="127" y="164"/>
                </a:cxn>
                <a:cxn ang="0">
                  <a:pos x="131" y="156"/>
                </a:cxn>
                <a:cxn ang="0">
                  <a:pos x="141" y="150"/>
                </a:cxn>
                <a:cxn ang="0">
                  <a:pos x="134" y="153"/>
                </a:cxn>
                <a:cxn ang="0">
                  <a:pos x="117" y="159"/>
                </a:cxn>
                <a:cxn ang="0">
                  <a:pos x="119" y="149"/>
                </a:cxn>
                <a:cxn ang="0">
                  <a:pos x="115" y="149"/>
                </a:cxn>
                <a:cxn ang="0">
                  <a:pos x="108" y="161"/>
                </a:cxn>
                <a:cxn ang="0">
                  <a:pos x="99" y="165"/>
                </a:cxn>
                <a:cxn ang="0">
                  <a:pos x="96" y="168"/>
                </a:cxn>
                <a:cxn ang="0">
                  <a:pos x="80" y="178"/>
                </a:cxn>
                <a:cxn ang="0">
                  <a:pos x="87" y="169"/>
                </a:cxn>
                <a:cxn ang="0">
                  <a:pos x="79" y="167"/>
                </a:cxn>
                <a:cxn ang="0">
                  <a:pos x="70" y="165"/>
                </a:cxn>
                <a:cxn ang="0">
                  <a:pos x="57" y="168"/>
                </a:cxn>
                <a:cxn ang="0">
                  <a:pos x="63" y="163"/>
                </a:cxn>
                <a:cxn ang="0">
                  <a:pos x="74" y="153"/>
                </a:cxn>
                <a:cxn ang="0">
                  <a:pos x="71" y="146"/>
                </a:cxn>
                <a:cxn ang="0">
                  <a:pos x="58" y="155"/>
                </a:cxn>
                <a:cxn ang="0">
                  <a:pos x="19" y="177"/>
                </a:cxn>
                <a:cxn ang="0">
                  <a:pos x="1" y="188"/>
                </a:cxn>
                <a:cxn ang="0">
                  <a:pos x="163" y="87"/>
                </a:cxn>
                <a:cxn ang="0">
                  <a:pos x="346" y="23"/>
                </a:cxn>
                <a:cxn ang="0">
                  <a:pos x="545" y="0"/>
                </a:cxn>
              </a:cxnLst>
              <a:rect l="0" t="0" r="r" b="b"/>
              <a:pathLst>
                <a:path w="557" h="189">
                  <a:moveTo>
                    <a:pt x="88" y="168"/>
                  </a:moveTo>
                  <a:lnTo>
                    <a:pt x="87" y="168"/>
                  </a:lnTo>
                  <a:lnTo>
                    <a:pt x="87" y="169"/>
                  </a:lnTo>
                  <a:lnTo>
                    <a:pt x="88" y="168"/>
                  </a:lnTo>
                  <a:close/>
                  <a:moveTo>
                    <a:pt x="98" y="167"/>
                  </a:moveTo>
                  <a:lnTo>
                    <a:pt x="98" y="167"/>
                  </a:lnTo>
                  <a:lnTo>
                    <a:pt x="98" y="167"/>
                  </a:lnTo>
                  <a:lnTo>
                    <a:pt x="97" y="168"/>
                  </a:lnTo>
                  <a:lnTo>
                    <a:pt x="96" y="168"/>
                  </a:lnTo>
                  <a:lnTo>
                    <a:pt x="98" y="167"/>
                  </a:lnTo>
                  <a:close/>
                  <a:moveTo>
                    <a:pt x="545" y="0"/>
                  </a:moveTo>
                  <a:lnTo>
                    <a:pt x="555" y="0"/>
                  </a:lnTo>
                  <a:lnTo>
                    <a:pt x="557" y="0"/>
                  </a:lnTo>
                  <a:lnTo>
                    <a:pt x="480" y="10"/>
                  </a:lnTo>
                  <a:lnTo>
                    <a:pt x="475" y="10"/>
                  </a:lnTo>
                  <a:lnTo>
                    <a:pt x="471" y="10"/>
                  </a:lnTo>
                  <a:lnTo>
                    <a:pt x="462" y="8"/>
                  </a:lnTo>
                  <a:lnTo>
                    <a:pt x="453" y="6"/>
                  </a:lnTo>
                  <a:lnTo>
                    <a:pt x="448" y="6"/>
                  </a:lnTo>
                  <a:lnTo>
                    <a:pt x="443" y="7"/>
                  </a:lnTo>
                  <a:lnTo>
                    <a:pt x="437" y="8"/>
                  </a:lnTo>
                  <a:lnTo>
                    <a:pt x="432" y="10"/>
                  </a:lnTo>
                  <a:lnTo>
                    <a:pt x="388" y="18"/>
                  </a:lnTo>
                  <a:lnTo>
                    <a:pt x="345" y="25"/>
                  </a:lnTo>
                  <a:lnTo>
                    <a:pt x="343" y="26"/>
                  </a:lnTo>
                  <a:lnTo>
                    <a:pt x="344" y="26"/>
                  </a:lnTo>
                  <a:lnTo>
                    <a:pt x="347" y="25"/>
                  </a:lnTo>
                  <a:lnTo>
                    <a:pt x="353" y="24"/>
                  </a:lnTo>
                  <a:lnTo>
                    <a:pt x="356" y="24"/>
                  </a:lnTo>
                  <a:lnTo>
                    <a:pt x="356" y="24"/>
                  </a:lnTo>
                  <a:lnTo>
                    <a:pt x="348" y="26"/>
                  </a:lnTo>
                  <a:lnTo>
                    <a:pt x="332" y="29"/>
                  </a:lnTo>
                  <a:lnTo>
                    <a:pt x="324" y="31"/>
                  </a:lnTo>
                  <a:lnTo>
                    <a:pt x="315" y="35"/>
                  </a:lnTo>
                  <a:lnTo>
                    <a:pt x="311" y="36"/>
                  </a:lnTo>
                  <a:lnTo>
                    <a:pt x="303" y="38"/>
                  </a:lnTo>
                  <a:lnTo>
                    <a:pt x="300" y="39"/>
                  </a:lnTo>
                  <a:lnTo>
                    <a:pt x="298" y="43"/>
                  </a:lnTo>
                  <a:lnTo>
                    <a:pt x="298" y="44"/>
                  </a:lnTo>
                  <a:lnTo>
                    <a:pt x="300" y="44"/>
                  </a:lnTo>
                  <a:lnTo>
                    <a:pt x="303" y="44"/>
                  </a:lnTo>
                  <a:lnTo>
                    <a:pt x="306" y="42"/>
                  </a:lnTo>
                  <a:lnTo>
                    <a:pt x="310" y="41"/>
                  </a:lnTo>
                  <a:lnTo>
                    <a:pt x="313" y="40"/>
                  </a:lnTo>
                  <a:lnTo>
                    <a:pt x="313" y="41"/>
                  </a:lnTo>
                  <a:lnTo>
                    <a:pt x="312" y="41"/>
                  </a:lnTo>
                  <a:lnTo>
                    <a:pt x="310" y="41"/>
                  </a:lnTo>
                  <a:lnTo>
                    <a:pt x="310" y="41"/>
                  </a:lnTo>
                  <a:lnTo>
                    <a:pt x="294" y="48"/>
                  </a:lnTo>
                  <a:lnTo>
                    <a:pt x="287" y="51"/>
                  </a:lnTo>
                  <a:lnTo>
                    <a:pt x="279" y="54"/>
                  </a:lnTo>
                  <a:lnTo>
                    <a:pt x="272" y="57"/>
                  </a:lnTo>
                  <a:lnTo>
                    <a:pt x="265" y="59"/>
                  </a:lnTo>
                  <a:lnTo>
                    <a:pt x="258" y="62"/>
                  </a:lnTo>
                  <a:lnTo>
                    <a:pt x="251" y="65"/>
                  </a:lnTo>
                  <a:lnTo>
                    <a:pt x="249" y="67"/>
                  </a:lnTo>
                  <a:lnTo>
                    <a:pt x="248" y="69"/>
                  </a:lnTo>
                  <a:lnTo>
                    <a:pt x="247" y="70"/>
                  </a:lnTo>
                  <a:lnTo>
                    <a:pt x="241" y="74"/>
                  </a:lnTo>
                  <a:lnTo>
                    <a:pt x="236" y="77"/>
                  </a:lnTo>
                  <a:lnTo>
                    <a:pt x="232" y="79"/>
                  </a:lnTo>
                  <a:lnTo>
                    <a:pt x="225" y="81"/>
                  </a:lnTo>
                  <a:lnTo>
                    <a:pt x="214" y="86"/>
                  </a:lnTo>
                  <a:lnTo>
                    <a:pt x="209" y="87"/>
                  </a:lnTo>
                  <a:lnTo>
                    <a:pt x="205" y="87"/>
                  </a:lnTo>
                  <a:lnTo>
                    <a:pt x="201" y="88"/>
                  </a:lnTo>
                  <a:lnTo>
                    <a:pt x="198" y="90"/>
                  </a:lnTo>
                  <a:lnTo>
                    <a:pt x="198" y="92"/>
                  </a:lnTo>
                  <a:lnTo>
                    <a:pt x="198" y="94"/>
                  </a:lnTo>
                  <a:lnTo>
                    <a:pt x="201" y="99"/>
                  </a:lnTo>
                  <a:lnTo>
                    <a:pt x="202" y="99"/>
                  </a:lnTo>
                  <a:lnTo>
                    <a:pt x="205" y="99"/>
                  </a:lnTo>
                  <a:lnTo>
                    <a:pt x="201" y="102"/>
                  </a:lnTo>
                  <a:lnTo>
                    <a:pt x="199" y="103"/>
                  </a:lnTo>
                  <a:lnTo>
                    <a:pt x="197" y="103"/>
                  </a:lnTo>
                  <a:lnTo>
                    <a:pt x="196" y="103"/>
                  </a:lnTo>
                  <a:lnTo>
                    <a:pt x="195" y="103"/>
                  </a:lnTo>
                  <a:lnTo>
                    <a:pt x="193" y="103"/>
                  </a:lnTo>
                  <a:lnTo>
                    <a:pt x="191" y="104"/>
                  </a:lnTo>
                  <a:lnTo>
                    <a:pt x="189" y="107"/>
                  </a:lnTo>
                  <a:lnTo>
                    <a:pt x="185" y="111"/>
                  </a:lnTo>
                  <a:lnTo>
                    <a:pt x="187" y="111"/>
                  </a:lnTo>
                  <a:lnTo>
                    <a:pt x="188" y="110"/>
                  </a:lnTo>
                  <a:lnTo>
                    <a:pt x="189" y="110"/>
                  </a:lnTo>
                  <a:lnTo>
                    <a:pt x="192" y="108"/>
                  </a:lnTo>
                  <a:lnTo>
                    <a:pt x="195" y="106"/>
                  </a:lnTo>
                  <a:lnTo>
                    <a:pt x="198" y="104"/>
                  </a:lnTo>
                  <a:lnTo>
                    <a:pt x="201" y="105"/>
                  </a:lnTo>
                  <a:lnTo>
                    <a:pt x="202" y="107"/>
                  </a:lnTo>
                  <a:lnTo>
                    <a:pt x="202" y="110"/>
                  </a:lnTo>
                  <a:lnTo>
                    <a:pt x="200" y="114"/>
                  </a:lnTo>
                  <a:lnTo>
                    <a:pt x="189" y="126"/>
                  </a:lnTo>
                  <a:lnTo>
                    <a:pt x="185" y="129"/>
                  </a:lnTo>
                  <a:lnTo>
                    <a:pt x="182" y="132"/>
                  </a:lnTo>
                  <a:lnTo>
                    <a:pt x="181" y="133"/>
                  </a:lnTo>
                  <a:lnTo>
                    <a:pt x="170" y="141"/>
                  </a:lnTo>
                  <a:lnTo>
                    <a:pt x="171" y="141"/>
                  </a:lnTo>
                  <a:lnTo>
                    <a:pt x="172" y="139"/>
                  </a:lnTo>
                  <a:lnTo>
                    <a:pt x="173" y="138"/>
                  </a:lnTo>
                  <a:lnTo>
                    <a:pt x="174" y="138"/>
                  </a:lnTo>
                  <a:lnTo>
                    <a:pt x="175" y="138"/>
                  </a:lnTo>
                  <a:lnTo>
                    <a:pt x="169" y="144"/>
                  </a:lnTo>
                  <a:lnTo>
                    <a:pt x="164" y="149"/>
                  </a:lnTo>
                  <a:lnTo>
                    <a:pt x="159" y="153"/>
                  </a:lnTo>
                  <a:lnTo>
                    <a:pt x="153" y="156"/>
                  </a:lnTo>
                  <a:lnTo>
                    <a:pt x="146" y="160"/>
                  </a:lnTo>
                  <a:lnTo>
                    <a:pt x="145" y="161"/>
                  </a:lnTo>
                  <a:lnTo>
                    <a:pt x="144" y="161"/>
                  </a:lnTo>
                  <a:lnTo>
                    <a:pt x="142" y="162"/>
                  </a:lnTo>
                  <a:lnTo>
                    <a:pt x="141" y="162"/>
                  </a:lnTo>
                  <a:lnTo>
                    <a:pt x="140" y="163"/>
                  </a:lnTo>
                  <a:lnTo>
                    <a:pt x="139" y="164"/>
                  </a:lnTo>
                  <a:lnTo>
                    <a:pt x="139" y="168"/>
                  </a:lnTo>
                  <a:lnTo>
                    <a:pt x="141" y="172"/>
                  </a:lnTo>
                  <a:lnTo>
                    <a:pt x="141" y="176"/>
                  </a:lnTo>
                  <a:lnTo>
                    <a:pt x="140" y="179"/>
                  </a:lnTo>
                  <a:lnTo>
                    <a:pt x="138" y="179"/>
                  </a:lnTo>
                  <a:lnTo>
                    <a:pt x="136" y="177"/>
                  </a:lnTo>
                  <a:lnTo>
                    <a:pt x="133" y="175"/>
                  </a:lnTo>
                  <a:lnTo>
                    <a:pt x="131" y="174"/>
                  </a:lnTo>
                  <a:lnTo>
                    <a:pt x="130" y="175"/>
                  </a:lnTo>
                  <a:lnTo>
                    <a:pt x="129" y="177"/>
                  </a:lnTo>
                  <a:lnTo>
                    <a:pt x="128" y="177"/>
                  </a:lnTo>
                  <a:lnTo>
                    <a:pt x="123" y="180"/>
                  </a:lnTo>
                  <a:lnTo>
                    <a:pt x="118" y="183"/>
                  </a:lnTo>
                  <a:lnTo>
                    <a:pt x="112" y="184"/>
                  </a:lnTo>
                  <a:lnTo>
                    <a:pt x="108" y="185"/>
                  </a:lnTo>
                  <a:lnTo>
                    <a:pt x="107" y="185"/>
                  </a:lnTo>
                  <a:lnTo>
                    <a:pt x="108" y="185"/>
                  </a:lnTo>
                  <a:lnTo>
                    <a:pt x="108" y="185"/>
                  </a:lnTo>
                  <a:lnTo>
                    <a:pt x="109" y="184"/>
                  </a:lnTo>
                  <a:lnTo>
                    <a:pt x="111" y="183"/>
                  </a:lnTo>
                  <a:lnTo>
                    <a:pt x="113" y="182"/>
                  </a:lnTo>
                  <a:lnTo>
                    <a:pt x="114" y="181"/>
                  </a:lnTo>
                  <a:lnTo>
                    <a:pt x="114" y="179"/>
                  </a:lnTo>
                  <a:lnTo>
                    <a:pt x="114" y="178"/>
                  </a:lnTo>
                  <a:lnTo>
                    <a:pt x="115" y="177"/>
                  </a:lnTo>
                  <a:lnTo>
                    <a:pt x="115" y="175"/>
                  </a:lnTo>
                  <a:lnTo>
                    <a:pt x="115" y="174"/>
                  </a:lnTo>
                  <a:lnTo>
                    <a:pt x="119" y="171"/>
                  </a:lnTo>
                  <a:lnTo>
                    <a:pt x="123" y="169"/>
                  </a:lnTo>
                  <a:lnTo>
                    <a:pt x="126" y="167"/>
                  </a:lnTo>
                  <a:lnTo>
                    <a:pt x="127" y="165"/>
                  </a:lnTo>
                  <a:lnTo>
                    <a:pt x="127" y="164"/>
                  </a:lnTo>
                  <a:lnTo>
                    <a:pt x="126" y="163"/>
                  </a:lnTo>
                  <a:lnTo>
                    <a:pt x="126" y="160"/>
                  </a:lnTo>
                  <a:lnTo>
                    <a:pt x="127" y="159"/>
                  </a:lnTo>
                  <a:lnTo>
                    <a:pt x="131" y="156"/>
                  </a:lnTo>
                  <a:lnTo>
                    <a:pt x="136" y="154"/>
                  </a:lnTo>
                  <a:lnTo>
                    <a:pt x="141" y="151"/>
                  </a:lnTo>
                  <a:lnTo>
                    <a:pt x="141" y="150"/>
                  </a:lnTo>
                  <a:lnTo>
                    <a:pt x="141" y="150"/>
                  </a:lnTo>
                  <a:lnTo>
                    <a:pt x="139" y="151"/>
                  </a:lnTo>
                  <a:lnTo>
                    <a:pt x="138" y="151"/>
                  </a:lnTo>
                  <a:lnTo>
                    <a:pt x="135" y="153"/>
                  </a:lnTo>
                  <a:lnTo>
                    <a:pt x="134" y="153"/>
                  </a:lnTo>
                  <a:lnTo>
                    <a:pt x="130" y="155"/>
                  </a:lnTo>
                  <a:lnTo>
                    <a:pt x="125" y="158"/>
                  </a:lnTo>
                  <a:lnTo>
                    <a:pt x="121" y="160"/>
                  </a:lnTo>
                  <a:lnTo>
                    <a:pt x="117" y="159"/>
                  </a:lnTo>
                  <a:lnTo>
                    <a:pt x="116" y="158"/>
                  </a:lnTo>
                  <a:lnTo>
                    <a:pt x="116" y="155"/>
                  </a:lnTo>
                  <a:lnTo>
                    <a:pt x="118" y="152"/>
                  </a:lnTo>
                  <a:lnTo>
                    <a:pt x="119" y="149"/>
                  </a:lnTo>
                  <a:lnTo>
                    <a:pt x="120" y="147"/>
                  </a:lnTo>
                  <a:lnTo>
                    <a:pt x="119" y="146"/>
                  </a:lnTo>
                  <a:lnTo>
                    <a:pt x="117" y="147"/>
                  </a:lnTo>
                  <a:lnTo>
                    <a:pt x="115" y="149"/>
                  </a:lnTo>
                  <a:lnTo>
                    <a:pt x="114" y="153"/>
                  </a:lnTo>
                  <a:lnTo>
                    <a:pt x="113" y="156"/>
                  </a:lnTo>
                  <a:lnTo>
                    <a:pt x="111" y="158"/>
                  </a:lnTo>
                  <a:lnTo>
                    <a:pt x="108" y="161"/>
                  </a:lnTo>
                  <a:lnTo>
                    <a:pt x="103" y="164"/>
                  </a:lnTo>
                  <a:lnTo>
                    <a:pt x="99" y="166"/>
                  </a:lnTo>
                  <a:lnTo>
                    <a:pt x="99" y="166"/>
                  </a:lnTo>
                  <a:lnTo>
                    <a:pt x="99" y="165"/>
                  </a:lnTo>
                  <a:lnTo>
                    <a:pt x="96" y="167"/>
                  </a:lnTo>
                  <a:lnTo>
                    <a:pt x="96" y="167"/>
                  </a:lnTo>
                  <a:lnTo>
                    <a:pt x="95" y="168"/>
                  </a:lnTo>
                  <a:lnTo>
                    <a:pt x="96" y="168"/>
                  </a:lnTo>
                  <a:lnTo>
                    <a:pt x="92" y="171"/>
                  </a:lnTo>
                  <a:lnTo>
                    <a:pt x="85" y="176"/>
                  </a:lnTo>
                  <a:lnTo>
                    <a:pt x="85" y="176"/>
                  </a:lnTo>
                  <a:lnTo>
                    <a:pt x="80" y="178"/>
                  </a:lnTo>
                  <a:lnTo>
                    <a:pt x="79" y="178"/>
                  </a:lnTo>
                  <a:lnTo>
                    <a:pt x="79" y="178"/>
                  </a:lnTo>
                  <a:lnTo>
                    <a:pt x="81" y="175"/>
                  </a:lnTo>
                  <a:lnTo>
                    <a:pt x="87" y="169"/>
                  </a:lnTo>
                  <a:lnTo>
                    <a:pt x="85" y="170"/>
                  </a:lnTo>
                  <a:lnTo>
                    <a:pt x="84" y="170"/>
                  </a:lnTo>
                  <a:lnTo>
                    <a:pt x="80" y="169"/>
                  </a:lnTo>
                  <a:lnTo>
                    <a:pt x="79" y="167"/>
                  </a:lnTo>
                  <a:lnTo>
                    <a:pt x="78" y="165"/>
                  </a:lnTo>
                  <a:lnTo>
                    <a:pt x="76" y="164"/>
                  </a:lnTo>
                  <a:lnTo>
                    <a:pt x="74" y="164"/>
                  </a:lnTo>
                  <a:lnTo>
                    <a:pt x="70" y="165"/>
                  </a:lnTo>
                  <a:lnTo>
                    <a:pt x="66" y="168"/>
                  </a:lnTo>
                  <a:lnTo>
                    <a:pt x="63" y="169"/>
                  </a:lnTo>
                  <a:lnTo>
                    <a:pt x="60" y="170"/>
                  </a:lnTo>
                  <a:lnTo>
                    <a:pt x="57" y="168"/>
                  </a:lnTo>
                  <a:lnTo>
                    <a:pt x="57" y="167"/>
                  </a:lnTo>
                  <a:lnTo>
                    <a:pt x="58" y="165"/>
                  </a:lnTo>
                  <a:lnTo>
                    <a:pt x="60" y="164"/>
                  </a:lnTo>
                  <a:lnTo>
                    <a:pt x="63" y="163"/>
                  </a:lnTo>
                  <a:lnTo>
                    <a:pt x="66" y="161"/>
                  </a:lnTo>
                  <a:lnTo>
                    <a:pt x="68" y="160"/>
                  </a:lnTo>
                  <a:lnTo>
                    <a:pt x="71" y="157"/>
                  </a:lnTo>
                  <a:lnTo>
                    <a:pt x="74" y="153"/>
                  </a:lnTo>
                  <a:lnTo>
                    <a:pt x="75" y="149"/>
                  </a:lnTo>
                  <a:lnTo>
                    <a:pt x="75" y="146"/>
                  </a:lnTo>
                  <a:lnTo>
                    <a:pt x="73" y="145"/>
                  </a:lnTo>
                  <a:lnTo>
                    <a:pt x="71" y="146"/>
                  </a:lnTo>
                  <a:lnTo>
                    <a:pt x="68" y="148"/>
                  </a:lnTo>
                  <a:lnTo>
                    <a:pt x="66" y="150"/>
                  </a:lnTo>
                  <a:lnTo>
                    <a:pt x="63" y="152"/>
                  </a:lnTo>
                  <a:lnTo>
                    <a:pt x="58" y="155"/>
                  </a:lnTo>
                  <a:lnTo>
                    <a:pt x="51" y="158"/>
                  </a:lnTo>
                  <a:lnTo>
                    <a:pt x="44" y="162"/>
                  </a:lnTo>
                  <a:lnTo>
                    <a:pt x="28" y="173"/>
                  </a:lnTo>
                  <a:lnTo>
                    <a:pt x="19" y="177"/>
                  </a:lnTo>
                  <a:lnTo>
                    <a:pt x="11" y="182"/>
                  </a:lnTo>
                  <a:lnTo>
                    <a:pt x="5" y="186"/>
                  </a:lnTo>
                  <a:lnTo>
                    <a:pt x="0" y="189"/>
                  </a:lnTo>
                  <a:lnTo>
                    <a:pt x="1" y="188"/>
                  </a:lnTo>
                  <a:lnTo>
                    <a:pt x="39" y="160"/>
                  </a:lnTo>
                  <a:lnTo>
                    <a:pt x="79" y="133"/>
                  </a:lnTo>
                  <a:lnTo>
                    <a:pt x="120" y="109"/>
                  </a:lnTo>
                  <a:lnTo>
                    <a:pt x="163" y="87"/>
                  </a:lnTo>
                  <a:lnTo>
                    <a:pt x="207" y="67"/>
                  </a:lnTo>
                  <a:lnTo>
                    <a:pt x="252" y="50"/>
                  </a:lnTo>
                  <a:lnTo>
                    <a:pt x="298" y="35"/>
                  </a:lnTo>
                  <a:lnTo>
                    <a:pt x="346" y="23"/>
                  </a:lnTo>
                  <a:lnTo>
                    <a:pt x="394" y="13"/>
                  </a:lnTo>
                  <a:lnTo>
                    <a:pt x="444" y="6"/>
                  </a:lnTo>
                  <a:lnTo>
                    <a:pt x="494" y="2"/>
                  </a:lnTo>
                  <a:lnTo>
                    <a:pt x="545"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99" name="Freeform 173"/>
            <p:cNvSpPr>
              <a:spLocks noEditPoints="1"/>
            </p:cNvSpPr>
            <p:nvPr/>
          </p:nvSpPr>
          <p:spPr bwMode="auto">
            <a:xfrm>
              <a:off x="2614461" y="2490793"/>
              <a:ext cx="370719" cy="188256"/>
            </a:xfrm>
            <a:custGeom>
              <a:avLst/>
              <a:gdLst/>
              <a:ahLst/>
              <a:cxnLst>
                <a:cxn ang="0">
                  <a:pos x="231" y="109"/>
                </a:cxn>
                <a:cxn ang="0">
                  <a:pos x="227" y="107"/>
                </a:cxn>
                <a:cxn ang="0">
                  <a:pos x="206" y="95"/>
                </a:cxn>
                <a:cxn ang="0">
                  <a:pos x="159" y="78"/>
                </a:cxn>
                <a:cxn ang="0">
                  <a:pos x="139" y="56"/>
                </a:cxn>
                <a:cxn ang="0">
                  <a:pos x="139" y="56"/>
                </a:cxn>
                <a:cxn ang="0">
                  <a:pos x="58" y="32"/>
                </a:cxn>
                <a:cxn ang="0">
                  <a:pos x="61" y="32"/>
                </a:cxn>
                <a:cxn ang="0">
                  <a:pos x="58" y="31"/>
                </a:cxn>
                <a:cxn ang="0">
                  <a:pos x="54" y="30"/>
                </a:cxn>
                <a:cxn ang="0">
                  <a:pos x="3" y="0"/>
                </a:cxn>
                <a:cxn ang="0">
                  <a:pos x="16" y="6"/>
                </a:cxn>
                <a:cxn ang="0">
                  <a:pos x="55" y="20"/>
                </a:cxn>
                <a:cxn ang="0">
                  <a:pos x="128" y="50"/>
                </a:cxn>
                <a:cxn ang="0">
                  <a:pos x="139" y="56"/>
                </a:cxn>
                <a:cxn ang="0">
                  <a:pos x="163" y="69"/>
                </a:cxn>
                <a:cxn ang="0">
                  <a:pos x="151" y="64"/>
                </a:cxn>
                <a:cxn ang="0">
                  <a:pos x="101" y="41"/>
                </a:cxn>
                <a:cxn ang="0">
                  <a:pos x="90" y="37"/>
                </a:cxn>
                <a:cxn ang="0">
                  <a:pos x="93" y="40"/>
                </a:cxn>
                <a:cxn ang="0">
                  <a:pos x="100" y="43"/>
                </a:cxn>
                <a:cxn ang="0">
                  <a:pos x="162" y="72"/>
                </a:cxn>
                <a:cxn ang="0">
                  <a:pos x="191" y="85"/>
                </a:cxn>
                <a:cxn ang="0">
                  <a:pos x="192" y="85"/>
                </a:cxn>
                <a:cxn ang="0">
                  <a:pos x="195" y="87"/>
                </a:cxn>
                <a:cxn ang="0">
                  <a:pos x="207" y="96"/>
                </a:cxn>
                <a:cxn ang="0">
                  <a:pos x="225" y="106"/>
                </a:cxn>
                <a:cxn ang="0">
                  <a:pos x="230" y="109"/>
                </a:cxn>
                <a:cxn ang="0">
                  <a:pos x="232" y="111"/>
                </a:cxn>
                <a:cxn ang="0">
                  <a:pos x="252" y="124"/>
                </a:cxn>
                <a:cxn ang="0">
                  <a:pos x="255" y="127"/>
                </a:cxn>
                <a:cxn ang="0">
                  <a:pos x="250" y="124"/>
                </a:cxn>
                <a:cxn ang="0">
                  <a:pos x="227" y="110"/>
                </a:cxn>
                <a:cxn ang="0">
                  <a:pos x="211" y="105"/>
                </a:cxn>
                <a:cxn ang="0">
                  <a:pos x="214" y="106"/>
                </a:cxn>
                <a:cxn ang="0">
                  <a:pos x="217" y="107"/>
                </a:cxn>
                <a:cxn ang="0">
                  <a:pos x="224" y="111"/>
                </a:cxn>
                <a:cxn ang="0">
                  <a:pos x="242" y="125"/>
                </a:cxn>
                <a:cxn ang="0">
                  <a:pos x="246" y="128"/>
                </a:cxn>
                <a:cxn ang="0">
                  <a:pos x="247" y="130"/>
                </a:cxn>
                <a:cxn ang="0">
                  <a:pos x="218" y="113"/>
                </a:cxn>
                <a:cxn ang="0">
                  <a:pos x="215" y="112"/>
                </a:cxn>
                <a:cxn ang="0">
                  <a:pos x="217" y="115"/>
                </a:cxn>
                <a:cxn ang="0">
                  <a:pos x="208" y="108"/>
                </a:cxn>
                <a:cxn ang="0">
                  <a:pos x="203" y="105"/>
                </a:cxn>
                <a:cxn ang="0">
                  <a:pos x="209" y="111"/>
                </a:cxn>
                <a:cxn ang="0">
                  <a:pos x="205" y="109"/>
                </a:cxn>
                <a:cxn ang="0">
                  <a:pos x="196" y="104"/>
                </a:cxn>
                <a:cxn ang="0">
                  <a:pos x="196" y="106"/>
                </a:cxn>
                <a:cxn ang="0">
                  <a:pos x="168" y="84"/>
                </a:cxn>
                <a:cxn ang="0">
                  <a:pos x="162" y="80"/>
                </a:cxn>
                <a:cxn ang="0">
                  <a:pos x="164" y="82"/>
                </a:cxn>
                <a:cxn ang="0">
                  <a:pos x="160" y="81"/>
                </a:cxn>
                <a:cxn ang="0">
                  <a:pos x="145" y="72"/>
                </a:cxn>
                <a:cxn ang="0">
                  <a:pos x="119" y="59"/>
                </a:cxn>
                <a:cxn ang="0">
                  <a:pos x="61" y="35"/>
                </a:cxn>
                <a:cxn ang="0">
                  <a:pos x="50" y="30"/>
                </a:cxn>
                <a:cxn ang="0">
                  <a:pos x="49" y="29"/>
                </a:cxn>
                <a:cxn ang="0">
                  <a:pos x="24" y="19"/>
                </a:cxn>
                <a:cxn ang="0">
                  <a:pos x="5" y="10"/>
                </a:cxn>
                <a:cxn ang="0">
                  <a:pos x="1" y="1"/>
                </a:cxn>
              </a:cxnLst>
              <a:rect l="0" t="0" r="r" b="b"/>
              <a:pathLst>
                <a:path w="256" h="130">
                  <a:moveTo>
                    <a:pt x="231" y="109"/>
                  </a:moveTo>
                  <a:lnTo>
                    <a:pt x="231" y="110"/>
                  </a:lnTo>
                  <a:lnTo>
                    <a:pt x="231" y="109"/>
                  </a:lnTo>
                  <a:close/>
                  <a:moveTo>
                    <a:pt x="227" y="107"/>
                  </a:moveTo>
                  <a:lnTo>
                    <a:pt x="230" y="108"/>
                  </a:lnTo>
                  <a:lnTo>
                    <a:pt x="227" y="107"/>
                  </a:lnTo>
                  <a:close/>
                  <a:moveTo>
                    <a:pt x="206" y="95"/>
                  </a:moveTo>
                  <a:lnTo>
                    <a:pt x="207" y="95"/>
                  </a:lnTo>
                  <a:lnTo>
                    <a:pt x="206" y="95"/>
                  </a:lnTo>
                  <a:lnTo>
                    <a:pt x="206" y="95"/>
                  </a:lnTo>
                  <a:close/>
                  <a:moveTo>
                    <a:pt x="159" y="78"/>
                  </a:moveTo>
                  <a:lnTo>
                    <a:pt x="159" y="78"/>
                  </a:lnTo>
                  <a:lnTo>
                    <a:pt x="160" y="79"/>
                  </a:lnTo>
                  <a:lnTo>
                    <a:pt x="159" y="78"/>
                  </a:lnTo>
                  <a:close/>
                  <a:moveTo>
                    <a:pt x="139" y="56"/>
                  </a:moveTo>
                  <a:lnTo>
                    <a:pt x="140" y="56"/>
                  </a:lnTo>
                  <a:lnTo>
                    <a:pt x="140" y="57"/>
                  </a:lnTo>
                  <a:lnTo>
                    <a:pt x="139" y="56"/>
                  </a:lnTo>
                  <a:close/>
                  <a:moveTo>
                    <a:pt x="51" y="30"/>
                  </a:moveTo>
                  <a:lnTo>
                    <a:pt x="54" y="31"/>
                  </a:lnTo>
                  <a:lnTo>
                    <a:pt x="58" y="32"/>
                  </a:lnTo>
                  <a:lnTo>
                    <a:pt x="60" y="33"/>
                  </a:lnTo>
                  <a:lnTo>
                    <a:pt x="61" y="33"/>
                  </a:lnTo>
                  <a:lnTo>
                    <a:pt x="61" y="32"/>
                  </a:lnTo>
                  <a:lnTo>
                    <a:pt x="60" y="32"/>
                  </a:lnTo>
                  <a:lnTo>
                    <a:pt x="59" y="32"/>
                  </a:lnTo>
                  <a:lnTo>
                    <a:pt x="58" y="31"/>
                  </a:lnTo>
                  <a:lnTo>
                    <a:pt x="56" y="31"/>
                  </a:lnTo>
                  <a:lnTo>
                    <a:pt x="55" y="31"/>
                  </a:lnTo>
                  <a:lnTo>
                    <a:pt x="54" y="30"/>
                  </a:lnTo>
                  <a:lnTo>
                    <a:pt x="53" y="30"/>
                  </a:lnTo>
                  <a:lnTo>
                    <a:pt x="51" y="30"/>
                  </a:lnTo>
                  <a:close/>
                  <a:moveTo>
                    <a:pt x="3" y="0"/>
                  </a:moveTo>
                  <a:lnTo>
                    <a:pt x="6" y="1"/>
                  </a:lnTo>
                  <a:lnTo>
                    <a:pt x="9" y="3"/>
                  </a:lnTo>
                  <a:lnTo>
                    <a:pt x="16" y="6"/>
                  </a:lnTo>
                  <a:lnTo>
                    <a:pt x="29" y="11"/>
                  </a:lnTo>
                  <a:lnTo>
                    <a:pt x="42" y="16"/>
                  </a:lnTo>
                  <a:lnTo>
                    <a:pt x="55" y="20"/>
                  </a:lnTo>
                  <a:lnTo>
                    <a:pt x="54" y="18"/>
                  </a:lnTo>
                  <a:lnTo>
                    <a:pt x="92" y="33"/>
                  </a:lnTo>
                  <a:lnTo>
                    <a:pt x="128" y="50"/>
                  </a:lnTo>
                  <a:lnTo>
                    <a:pt x="130" y="51"/>
                  </a:lnTo>
                  <a:lnTo>
                    <a:pt x="139" y="56"/>
                  </a:lnTo>
                  <a:lnTo>
                    <a:pt x="139" y="56"/>
                  </a:lnTo>
                  <a:lnTo>
                    <a:pt x="165" y="70"/>
                  </a:lnTo>
                  <a:lnTo>
                    <a:pt x="164" y="70"/>
                  </a:lnTo>
                  <a:lnTo>
                    <a:pt x="163" y="69"/>
                  </a:lnTo>
                  <a:lnTo>
                    <a:pt x="163" y="69"/>
                  </a:lnTo>
                  <a:lnTo>
                    <a:pt x="157" y="66"/>
                  </a:lnTo>
                  <a:lnTo>
                    <a:pt x="151" y="64"/>
                  </a:lnTo>
                  <a:lnTo>
                    <a:pt x="113" y="46"/>
                  </a:lnTo>
                  <a:lnTo>
                    <a:pt x="107" y="43"/>
                  </a:lnTo>
                  <a:lnTo>
                    <a:pt x="101" y="41"/>
                  </a:lnTo>
                  <a:lnTo>
                    <a:pt x="94" y="38"/>
                  </a:lnTo>
                  <a:lnTo>
                    <a:pt x="92" y="37"/>
                  </a:lnTo>
                  <a:lnTo>
                    <a:pt x="90" y="37"/>
                  </a:lnTo>
                  <a:lnTo>
                    <a:pt x="90" y="38"/>
                  </a:lnTo>
                  <a:lnTo>
                    <a:pt x="91" y="38"/>
                  </a:lnTo>
                  <a:lnTo>
                    <a:pt x="93" y="40"/>
                  </a:lnTo>
                  <a:lnTo>
                    <a:pt x="96" y="41"/>
                  </a:lnTo>
                  <a:lnTo>
                    <a:pt x="98" y="42"/>
                  </a:lnTo>
                  <a:lnTo>
                    <a:pt x="100" y="43"/>
                  </a:lnTo>
                  <a:lnTo>
                    <a:pt x="124" y="54"/>
                  </a:lnTo>
                  <a:lnTo>
                    <a:pt x="149" y="65"/>
                  </a:lnTo>
                  <a:lnTo>
                    <a:pt x="162" y="72"/>
                  </a:lnTo>
                  <a:lnTo>
                    <a:pt x="175" y="78"/>
                  </a:lnTo>
                  <a:lnTo>
                    <a:pt x="188" y="84"/>
                  </a:lnTo>
                  <a:lnTo>
                    <a:pt x="191" y="85"/>
                  </a:lnTo>
                  <a:lnTo>
                    <a:pt x="193" y="87"/>
                  </a:lnTo>
                  <a:lnTo>
                    <a:pt x="192" y="86"/>
                  </a:lnTo>
                  <a:lnTo>
                    <a:pt x="192" y="85"/>
                  </a:lnTo>
                  <a:lnTo>
                    <a:pt x="193" y="85"/>
                  </a:lnTo>
                  <a:lnTo>
                    <a:pt x="194" y="86"/>
                  </a:lnTo>
                  <a:lnTo>
                    <a:pt x="195" y="87"/>
                  </a:lnTo>
                  <a:lnTo>
                    <a:pt x="196" y="88"/>
                  </a:lnTo>
                  <a:lnTo>
                    <a:pt x="197" y="89"/>
                  </a:lnTo>
                  <a:lnTo>
                    <a:pt x="207" y="96"/>
                  </a:lnTo>
                  <a:lnTo>
                    <a:pt x="207" y="95"/>
                  </a:lnTo>
                  <a:lnTo>
                    <a:pt x="216" y="100"/>
                  </a:lnTo>
                  <a:lnTo>
                    <a:pt x="225" y="106"/>
                  </a:lnTo>
                  <a:lnTo>
                    <a:pt x="227" y="107"/>
                  </a:lnTo>
                  <a:lnTo>
                    <a:pt x="227" y="107"/>
                  </a:lnTo>
                  <a:lnTo>
                    <a:pt x="230" y="109"/>
                  </a:lnTo>
                  <a:lnTo>
                    <a:pt x="230" y="108"/>
                  </a:lnTo>
                  <a:lnTo>
                    <a:pt x="233" y="111"/>
                  </a:lnTo>
                  <a:lnTo>
                    <a:pt x="232" y="111"/>
                  </a:lnTo>
                  <a:lnTo>
                    <a:pt x="234" y="112"/>
                  </a:lnTo>
                  <a:lnTo>
                    <a:pt x="241" y="117"/>
                  </a:lnTo>
                  <a:lnTo>
                    <a:pt x="252" y="124"/>
                  </a:lnTo>
                  <a:lnTo>
                    <a:pt x="253" y="125"/>
                  </a:lnTo>
                  <a:lnTo>
                    <a:pt x="255" y="126"/>
                  </a:lnTo>
                  <a:lnTo>
                    <a:pt x="255" y="127"/>
                  </a:lnTo>
                  <a:lnTo>
                    <a:pt x="256" y="127"/>
                  </a:lnTo>
                  <a:lnTo>
                    <a:pt x="256" y="128"/>
                  </a:lnTo>
                  <a:lnTo>
                    <a:pt x="250" y="124"/>
                  </a:lnTo>
                  <a:lnTo>
                    <a:pt x="242" y="120"/>
                  </a:lnTo>
                  <a:lnTo>
                    <a:pt x="235" y="114"/>
                  </a:lnTo>
                  <a:lnTo>
                    <a:pt x="227" y="110"/>
                  </a:lnTo>
                  <a:lnTo>
                    <a:pt x="219" y="107"/>
                  </a:lnTo>
                  <a:lnTo>
                    <a:pt x="212" y="105"/>
                  </a:lnTo>
                  <a:lnTo>
                    <a:pt x="211" y="105"/>
                  </a:lnTo>
                  <a:lnTo>
                    <a:pt x="212" y="105"/>
                  </a:lnTo>
                  <a:lnTo>
                    <a:pt x="213" y="106"/>
                  </a:lnTo>
                  <a:lnTo>
                    <a:pt x="214" y="106"/>
                  </a:lnTo>
                  <a:lnTo>
                    <a:pt x="216" y="107"/>
                  </a:lnTo>
                  <a:lnTo>
                    <a:pt x="217" y="107"/>
                  </a:lnTo>
                  <a:lnTo>
                    <a:pt x="217" y="107"/>
                  </a:lnTo>
                  <a:lnTo>
                    <a:pt x="219" y="109"/>
                  </a:lnTo>
                  <a:lnTo>
                    <a:pt x="221" y="110"/>
                  </a:lnTo>
                  <a:lnTo>
                    <a:pt x="224" y="111"/>
                  </a:lnTo>
                  <a:lnTo>
                    <a:pt x="233" y="118"/>
                  </a:lnTo>
                  <a:lnTo>
                    <a:pt x="241" y="124"/>
                  </a:lnTo>
                  <a:lnTo>
                    <a:pt x="242" y="125"/>
                  </a:lnTo>
                  <a:lnTo>
                    <a:pt x="243" y="125"/>
                  </a:lnTo>
                  <a:lnTo>
                    <a:pt x="245" y="127"/>
                  </a:lnTo>
                  <a:lnTo>
                    <a:pt x="246" y="128"/>
                  </a:lnTo>
                  <a:lnTo>
                    <a:pt x="247" y="129"/>
                  </a:lnTo>
                  <a:lnTo>
                    <a:pt x="248" y="130"/>
                  </a:lnTo>
                  <a:lnTo>
                    <a:pt x="247" y="130"/>
                  </a:lnTo>
                  <a:lnTo>
                    <a:pt x="236" y="124"/>
                  </a:lnTo>
                  <a:lnTo>
                    <a:pt x="225" y="118"/>
                  </a:lnTo>
                  <a:lnTo>
                    <a:pt x="218" y="113"/>
                  </a:lnTo>
                  <a:lnTo>
                    <a:pt x="214" y="111"/>
                  </a:lnTo>
                  <a:lnTo>
                    <a:pt x="214" y="111"/>
                  </a:lnTo>
                  <a:lnTo>
                    <a:pt x="215" y="112"/>
                  </a:lnTo>
                  <a:lnTo>
                    <a:pt x="215" y="113"/>
                  </a:lnTo>
                  <a:lnTo>
                    <a:pt x="216" y="113"/>
                  </a:lnTo>
                  <a:lnTo>
                    <a:pt x="217" y="115"/>
                  </a:lnTo>
                  <a:lnTo>
                    <a:pt x="217" y="116"/>
                  </a:lnTo>
                  <a:lnTo>
                    <a:pt x="212" y="112"/>
                  </a:lnTo>
                  <a:lnTo>
                    <a:pt x="208" y="108"/>
                  </a:lnTo>
                  <a:lnTo>
                    <a:pt x="203" y="104"/>
                  </a:lnTo>
                  <a:lnTo>
                    <a:pt x="202" y="104"/>
                  </a:lnTo>
                  <a:lnTo>
                    <a:pt x="203" y="105"/>
                  </a:lnTo>
                  <a:lnTo>
                    <a:pt x="205" y="107"/>
                  </a:lnTo>
                  <a:lnTo>
                    <a:pt x="207" y="109"/>
                  </a:lnTo>
                  <a:lnTo>
                    <a:pt x="209" y="111"/>
                  </a:lnTo>
                  <a:lnTo>
                    <a:pt x="211" y="112"/>
                  </a:lnTo>
                  <a:lnTo>
                    <a:pt x="209" y="112"/>
                  </a:lnTo>
                  <a:lnTo>
                    <a:pt x="205" y="109"/>
                  </a:lnTo>
                  <a:lnTo>
                    <a:pt x="201" y="106"/>
                  </a:lnTo>
                  <a:lnTo>
                    <a:pt x="196" y="102"/>
                  </a:lnTo>
                  <a:lnTo>
                    <a:pt x="196" y="104"/>
                  </a:lnTo>
                  <a:lnTo>
                    <a:pt x="197" y="105"/>
                  </a:lnTo>
                  <a:lnTo>
                    <a:pt x="197" y="106"/>
                  </a:lnTo>
                  <a:lnTo>
                    <a:pt x="196" y="106"/>
                  </a:lnTo>
                  <a:lnTo>
                    <a:pt x="187" y="99"/>
                  </a:lnTo>
                  <a:lnTo>
                    <a:pt x="177" y="92"/>
                  </a:lnTo>
                  <a:lnTo>
                    <a:pt x="168" y="84"/>
                  </a:lnTo>
                  <a:lnTo>
                    <a:pt x="160" y="79"/>
                  </a:lnTo>
                  <a:lnTo>
                    <a:pt x="161" y="80"/>
                  </a:lnTo>
                  <a:lnTo>
                    <a:pt x="162" y="80"/>
                  </a:lnTo>
                  <a:lnTo>
                    <a:pt x="163" y="81"/>
                  </a:lnTo>
                  <a:lnTo>
                    <a:pt x="164" y="82"/>
                  </a:lnTo>
                  <a:lnTo>
                    <a:pt x="164" y="82"/>
                  </a:lnTo>
                  <a:lnTo>
                    <a:pt x="164" y="83"/>
                  </a:lnTo>
                  <a:lnTo>
                    <a:pt x="164" y="83"/>
                  </a:lnTo>
                  <a:lnTo>
                    <a:pt x="160" y="81"/>
                  </a:lnTo>
                  <a:lnTo>
                    <a:pt x="155" y="79"/>
                  </a:lnTo>
                  <a:lnTo>
                    <a:pt x="150" y="75"/>
                  </a:lnTo>
                  <a:lnTo>
                    <a:pt x="145" y="72"/>
                  </a:lnTo>
                  <a:lnTo>
                    <a:pt x="141" y="69"/>
                  </a:lnTo>
                  <a:lnTo>
                    <a:pt x="142" y="71"/>
                  </a:lnTo>
                  <a:lnTo>
                    <a:pt x="119" y="59"/>
                  </a:lnTo>
                  <a:lnTo>
                    <a:pt x="92" y="48"/>
                  </a:lnTo>
                  <a:lnTo>
                    <a:pt x="65" y="36"/>
                  </a:lnTo>
                  <a:lnTo>
                    <a:pt x="61" y="35"/>
                  </a:lnTo>
                  <a:lnTo>
                    <a:pt x="53" y="32"/>
                  </a:lnTo>
                  <a:lnTo>
                    <a:pt x="51" y="30"/>
                  </a:lnTo>
                  <a:lnTo>
                    <a:pt x="50" y="30"/>
                  </a:lnTo>
                  <a:lnTo>
                    <a:pt x="50" y="29"/>
                  </a:lnTo>
                  <a:lnTo>
                    <a:pt x="49" y="29"/>
                  </a:lnTo>
                  <a:lnTo>
                    <a:pt x="49" y="29"/>
                  </a:lnTo>
                  <a:lnTo>
                    <a:pt x="37" y="24"/>
                  </a:lnTo>
                  <a:lnTo>
                    <a:pt x="36" y="24"/>
                  </a:lnTo>
                  <a:lnTo>
                    <a:pt x="24" y="19"/>
                  </a:lnTo>
                  <a:lnTo>
                    <a:pt x="12" y="14"/>
                  </a:lnTo>
                  <a:lnTo>
                    <a:pt x="9" y="12"/>
                  </a:lnTo>
                  <a:lnTo>
                    <a:pt x="5" y="10"/>
                  </a:lnTo>
                  <a:lnTo>
                    <a:pt x="2" y="7"/>
                  </a:lnTo>
                  <a:lnTo>
                    <a:pt x="0" y="4"/>
                  </a:lnTo>
                  <a:lnTo>
                    <a:pt x="1" y="1"/>
                  </a:lnTo>
                  <a:lnTo>
                    <a:pt x="3"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100" name="Freeform 174"/>
            <p:cNvSpPr>
              <a:spLocks/>
            </p:cNvSpPr>
            <p:nvPr/>
          </p:nvSpPr>
          <p:spPr bwMode="auto">
            <a:xfrm>
              <a:off x="2956218" y="2655879"/>
              <a:ext cx="395338" cy="422852"/>
            </a:xfrm>
            <a:custGeom>
              <a:avLst/>
              <a:gdLst/>
              <a:ahLst/>
              <a:cxnLst>
                <a:cxn ang="0">
                  <a:pos x="5" y="0"/>
                </a:cxn>
                <a:cxn ang="0">
                  <a:pos x="77" y="55"/>
                </a:cxn>
                <a:cxn ang="0">
                  <a:pos x="144" y="117"/>
                </a:cxn>
                <a:cxn ang="0">
                  <a:pos x="174" y="151"/>
                </a:cxn>
                <a:cxn ang="0">
                  <a:pos x="221" y="210"/>
                </a:cxn>
                <a:cxn ang="0">
                  <a:pos x="254" y="259"/>
                </a:cxn>
                <a:cxn ang="0">
                  <a:pos x="266" y="281"/>
                </a:cxn>
                <a:cxn ang="0">
                  <a:pos x="270" y="286"/>
                </a:cxn>
                <a:cxn ang="0">
                  <a:pos x="273" y="291"/>
                </a:cxn>
                <a:cxn ang="0">
                  <a:pos x="272" y="291"/>
                </a:cxn>
                <a:cxn ang="0">
                  <a:pos x="260" y="285"/>
                </a:cxn>
                <a:cxn ang="0">
                  <a:pos x="260" y="285"/>
                </a:cxn>
                <a:cxn ang="0">
                  <a:pos x="252" y="276"/>
                </a:cxn>
                <a:cxn ang="0">
                  <a:pos x="234" y="247"/>
                </a:cxn>
                <a:cxn ang="0">
                  <a:pos x="224" y="238"/>
                </a:cxn>
                <a:cxn ang="0">
                  <a:pos x="217" y="229"/>
                </a:cxn>
                <a:cxn ang="0">
                  <a:pos x="210" y="216"/>
                </a:cxn>
                <a:cxn ang="0">
                  <a:pos x="209" y="210"/>
                </a:cxn>
                <a:cxn ang="0">
                  <a:pos x="204" y="199"/>
                </a:cxn>
                <a:cxn ang="0">
                  <a:pos x="198" y="185"/>
                </a:cxn>
                <a:cxn ang="0">
                  <a:pos x="190" y="176"/>
                </a:cxn>
                <a:cxn ang="0">
                  <a:pos x="181" y="165"/>
                </a:cxn>
                <a:cxn ang="0">
                  <a:pos x="172" y="156"/>
                </a:cxn>
                <a:cxn ang="0">
                  <a:pos x="165" y="152"/>
                </a:cxn>
                <a:cxn ang="0">
                  <a:pos x="157" y="150"/>
                </a:cxn>
                <a:cxn ang="0">
                  <a:pos x="148" y="144"/>
                </a:cxn>
                <a:cxn ang="0">
                  <a:pos x="143" y="139"/>
                </a:cxn>
                <a:cxn ang="0">
                  <a:pos x="143" y="137"/>
                </a:cxn>
                <a:cxn ang="0">
                  <a:pos x="147" y="136"/>
                </a:cxn>
                <a:cxn ang="0">
                  <a:pos x="147" y="133"/>
                </a:cxn>
                <a:cxn ang="0">
                  <a:pos x="138" y="125"/>
                </a:cxn>
                <a:cxn ang="0">
                  <a:pos x="133" y="122"/>
                </a:cxn>
                <a:cxn ang="0">
                  <a:pos x="133" y="116"/>
                </a:cxn>
                <a:cxn ang="0">
                  <a:pos x="130" y="114"/>
                </a:cxn>
                <a:cxn ang="0">
                  <a:pos x="131" y="116"/>
                </a:cxn>
                <a:cxn ang="0">
                  <a:pos x="119" y="102"/>
                </a:cxn>
                <a:cxn ang="0">
                  <a:pos x="114" y="97"/>
                </a:cxn>
                <a:cxn ang="0">
                  <a:pos x="103" y="86"/>
                </a:cxn>
                <a:cxn ang="0">
                  <a:pos x="99" y="82"/>
                </a:cxn>
                <a:cxn ang="0">
                  <a:pos x="79" y="64"/>
                </a:cxn>
                <a:cxn ang="0">
                  <a:pos x="67" y="52"/>
                </a:cxn>
                <a:cxn ang="0">
                  <a:pos x="54" y="40"/>
                </a:cxn>
                <a:cxn ang="0">
                  <a:pos x="34" y="28"/>
                </a:cxn>
                <a:cxn ang="0">
                  <a:pos x="23" y="21"/>
                </a:cxn>
                <a:cxn ang="0">
                  <a:pos x="22" y="20"/>
                </a:cxn>
                <a:cxn ang="0">
                  <a:pos x="20" y="20"/>
                </a:cxn>
                <a:cxn ang="0">
                  <a:pos x="19" y="18"/>
                </a:cxn>
                <a:cxn ang="0">
                  <a:pos x="15" y="15"/>
                </a:cxn>
                <a:cxn ang="0">
                  <a:pos x="14" y="13"/>
                </a:cxn>
                <a:cxn ang="0">
                  <a:pos x="0" y="4"/>
                </a:cxn>
                <a:cxn ang="0">
                  <a:pos x="1" y="4"/>
                </a:cxn>
                <a:cxn ang="0">
                  <a:pos x="6" y="7"/>
                </a:cxn>
                <a:cxn ang="0">
                  <a:pos x="11" y="11"/>
                </a:cxn>
                <a:cxn ang="0">
                  <a:pos x="13" y="12"/>
                </a:cxn>
                <a:cxn ang="0">
                  <a:pos x="41" y="31"/>
                </a:cxn>
                <a:cxn ang="0">
                  <a:pos x="43" y="33"/>
                </a:cxn>
                <a:cxn ang="0">
                  <a:pos x="45" y="33"/>
                </a:cxn>
                <a:cxn ang="0">
                  <a:pos x="45" y="33"/>
                </a:cxn>
                <a:cxn ang="0">
                  <a:pos x="26" y="15"/>
                </a:cxn>
                <a:cxn ang="0">
                  <a:pos x="3" y="0"/>
                </a:cxn>
              </a:cxnLst>
              <a:rect l="0" t="0" r="r" b="b"/>
              <a:pathLst>
                <a:path w="273" h="292">
                  <a:moveTo>
                    <a:pt x="3" y="0"/>
                  </a:moveTo>
                  <a:lnTo>
                    <a:pt x="5" y="0"/>
                  </a:lnTo>
                  <a:lnTo>
                    <a:pt x="42" y="26"/>
                  </a:lnTo>
                  <a:lnTo>
                    <a:pt x="77" y="55"/>
                  </a:lnTo>
                  <a:lnTo>
                    <a:pt x="111" y="84"/>
                  </a:lnTo>
                  <a:lnTo>
                    <a:pt x="144" y="117"/>
                  </a:lnTo>
                  <a:lnTo>
                    <a:pt x="174" y="150"/>
                  </a:lnTo>
                  <a:lnTo>
                    <a:pt x="174" y="151"/>
                  </a:lnTo>
                  <a:lnTo>
                    <a:pt x="198" y="180"/>
                  </a:lnTo>
                  <a:lnTo>
                    <a:pt x="221" y="210"/>
                  </a:lnTo>
                  <a:lnTo>
                    <a:pt x="242" y="240"/>
                  </a:lnTo>
                  <a:lnTo>
                    <a:pt x="254" y="259"/>
                  </a:lnTo>
                  <a:lnTo>
                    <a:pt x="265" y="279"/>
                  </a:lnTo>
                  <a:lnTo>
                    <a:pt x="266" y="281"/>
                  </a:lnTo>
                  <a:lnTo>
                    <a:pt x="268" y="284"/>
                  </a:lnTo>
                  <a:lnTo>
                    <a:pt x="270" y="286"/>
                  </a:lnTo>
                  <a:lnTo>
                    <a:pt x="271" y="289"/>
                  </a:lnTo>
                  <a:lnTo>
                    <a:pt x="273" y="291"/>
                  </a:lnTo>
                  <a:lnTo>
                    <a:pt x="273" y="292"/>
                  </a:lnTo>
                  <a:lnTo>
                    <a:pt x="272" y="291"/>
                  </a:lnTo>
                  <a:lnTo>
                    <a:pt x="266" y="288"/>
                  </a:lnTo>
                  <a:lnTo>
                    <a:pt x="260" y="285"/>
                  </a:lnTo>
                  <a:lnTo>
                    <a:pt x="260" y="285"/>
                  </a:lnTo>
                  <a:lnTo>
                    <a:pt x="260" y="285"/>
                  </a:lnTo>
                  <a:lnTo>
                    <a:pt x="259" y="285"/>
                  </a:lnTo>
                  <a:lnTo>
                    <a:pt x="252" y="276"/>
                  </a:lnTo>
                  <a:lnTo>
                    <a:pt x="240" y="255"/>
                  </a:lnTo>
                  <a:lnTo>
                    <a:pt x="234" y="247"/>
                  </a:lnTo>
                  <a:lnTo>
                    <a:pt x="229" y="242"/>
                  </a:lnTo>
                  <a:lnTo>
                    <a:pt x="224" y="238"/>
                  </a:lnTo>
                  <a:lnTo>
                    <a:pt x="221" y="233"/>
                  </a:lnTo>
                  <a:lnTo>
                    <a:pt x="217" y="229"/>
                  </a:lnTo>
                  <a:lnTo>
                    <a:pt x="213" y="223"/>
                  </a:lnTo>
                  <a:lnTo>
                    <a:pt x="210" y="216"/>
                  </a:lnTo>
                  <a:lnTo>
                    <a:pt x="211" y="215"/>
                  </a:lnTo>
                  <a:lnTo>
                    <a:pt x="209" y="210"/>
                  </a:lnTo>
                  <a:lnTo>
                    <a:pt x="207" y="206"/>
                  </a:lnTo>
                  <a:lnTo>
                    <a:pt x="204" y="199"/>
                  </a:lnTo>
                  <a:lnTo>
                    <a:pt x="202" y="192"/>
                  </a:lnTo>
                  <a:lnTo>
                    <a:pt x="198" y="185"/>
                  </a:lnTo>
                  <a:lnTo>
                    <a:pt x="195" y="181"/>
                  </a:lnTo>
                  <a:lnTo>
                    <a:pt x="190" y="176"/>
                  </a:lnTo>
                  <a:lnTo>
                    <a:pt x="186" y="171"/>
                  </a:lnTo>
                  <a:lnTo>
                    <a:pt x="181" y="165"/>
                  </a:lnTo>
                  <a:lnTo>
                    <a:pt x="176" y="160"/>
                  </a:lnTo>
                  <a:lnTo>
                    <a:pt x="172" y="156"/>
                  </a:lnTo>
                  <a:lnTo>
                    <a:pt x="169" y="153"/>
                  </a:lnTo>
                  <a:lnTo>
                    <a:pt x="165" y="152"/>
                  </a:lnTo>
                  <a:lnTo>
                    <a:pt x="161" y="151"/>
                  </a:lnTo>
                  <a:lnTo>
                    <a:pt x="157" y="150"/>
                  </a:lnTo>
                  <a:lnTo>
                    <a:pt x="154" y="148"/>
                  </a:lnTo>
                  <a:lnTo>
                    <a:pt x="148" y="144"/>
                  </a:lnTo>
                  <a:lnTo>
                    <a:pt x="145" y="141"/>
                  </a:lnTo>
                  <a:lnTo>
                    <a:pt x="143" y="139"/>
                  </a:lnTo>
                  <a:lnTo>
                    <a:pt x="142" y="138"/>
                  </a:lnTo>
                  <a:lnTo>
                    <a:pt x="143" y="137"/>
                  </a:lnTo>
                  <a:lnTo>
                    <a:pt x="145" y="137"/>
                  </a:lnTo>
                  <a:lnTo>
                    <a:pt x="147" y="136"/>
                  </a:lnTo>
                  <a:lnTo>
                    <a:pt x="147" y="135"/>
                  </a:lnTo>
                  <a:lnTo>
                    <a:pt x="147" y="133"/>
                  </a:lnTo>
                  <a:lnTo>
                    <a:pt x="145" y="131"/>
                  </a:lnTo>
                  <a:lnTo>
                    <a:pt x="138" y="125"/>
                  </a:lnTo>
                  <a:lnTo>
                    <a:pt x="134" y="122"/>
                  </a:lnTo>
                  <a:lnTo>
                    <a:pt x="133" y="122"/>
                  </a:lnTo>
                  <a:lnTo>
                    <a:pt x="133" y="118"/>
                  </a:lnTo>
                  <a:lnTo>
                    <a:pt x="133" y="116"/>
                  </a:lnTo>
                  <a:lnTo>
                    <a:pt x="132" y="115"/>
                  </a:lnTo>
                  <a:lnTo>
                    <a:pt x="130" y="114"/>
                  </a:lnTo>
                  <a:lnTo>
                    <a:pt x="131" y="115"/>
                  </a:lnTo>
                  <a:lnTo>
                    <a:pt x="131" y="116"/>
                  </a:lnTo>
                  <a:lnTo>
                    <a:pt x="126" y="109"/>
                  </a:lnTo>
                  <a:lnTo>
                    <a:pt x="119" y="102"/>
                  </a:lnTo>
                  <a:lnTo>
                    <a:pt x="118" y="101"/>
                  </a:lnTo>
                  <a:lnTo>
                    <a:pt x="114" y="97"/>
                  </a:lnTo>
                  <a:lnTo>
                    <a:pt x="108" y="91"/>
                  </a:lnTo>
                  <a:lnTo>
                    <a:pt x="103" y="86"/>
                  </a:lnTo>
                  <a:lnTo>
                    <a:pt x="99" y="81"/>
                  </a:lnTo>
                  <a:lnTo>
                    <a:pt x="99" y="82"/>
                  </a:lnTo>
                  <a:lnTo>
                    <a:pt x="89" y="74"/>
                  </a:lnTo>
                  <a:lnTo>
                    <a:pt x="79" y="64"/>
                  </a:lnTo>
                  <a:lnTo>
                    <a:pt x="73" y="59"/>
                  </a:lnTo>
                  <a:lnTo>
                    <a:pt x="67" y="52"/>
                  </a:lnTo>
                  <a:lnTo>
                    <a:pt x="60" y="46"/>
                  </a:lnTo>
                  <a:lnTo>
                    <a:pt x="54" y="40"/>
                  </a:lnTo>
                  <a:lnTo>
                    <a:pt x="45" y="34"/>
                  </a:lnTo>
                  <a:lnTo>
                    <a:pt x="34" y="28"/>
                  </a:lnTo>
                  <a:lnTo>
                    <a:pt x="25" y="22"/>
                  </a:lnTo>
                  <a:lnTo>
                    <a:pt x="23" y="21"/>
                  </a:lnTo>
                  <a:lnTo>
                    <a:pt x="21" y="19"/>
                  </a:lnTo>
                  <a:lnTo>
                    <a:pt x="22" y="20"/>
                  </a:lnTo>
                  <a:lnTo>
                    <a:pt x="22" y="21"/>
                  </a:lnTo>
                  <a:lnTo>
                    <a:pt x="20" y="20"/>
                  </a:lnTo>
                  <a:lnTo>
                    <a:pt x="19" y="19"/>
                  </a:lnTo>
                  <a:lnTo>
                    <a:pt x="19" y="18"/>
                  </a:lnTo>
                  <a:lnTo>
                    <a:pt x="17" y="17"/>
                  </a:lnTo>
                  <a:lnTo>
                    <a:pt x="15" y="15"/>
                  </a:lnTo>
                  <a:lnTo>
                    <a:pt x="15" y="14"/>
                  </a:lnTo>
                  <a:lnTo>
                    <a:pt x="14" y="13"/>
                  </a:lnTo>
                  <a:lnTo>
                    <a:pt x="8" y="10"/>
                  </a:lnTo>
                  <a:lnTo>
                    <a:pt x="0" y="4"/>
                  </a:lnTo>
                  <a:lnTo>
                    <a:pt x="0" y="3"/>
                  </a:lnTo>
                  <a:lnTo>
                    <a:pt x="1" y="4"/>
                  </a:lnTo>
                  <a:lnTo>
                    <a:pt x="3" y="5"/>
                  </a:lnTo>
                  <a:lnTo>
                    <a:pt x="6" y="7"/>
                  </a:lnTo>
                  <a:lnTo>
                    <a:pt x="9" y="9"/>
                  </a:lnTo>
                  <a:lnTo>
                    <a:pt x="11" y="11"/>
                  </a:lnTo>
                  <a:lnTo>
                    <a:pt x="13" y="12"/>
                  </a:lnTo>
                  <a:lnTo>
                    <a:pt x="13" y="12"/>
                  </a:lnTo>
                  <a:lnTo>
                    <a:pt x="29" y="22"/>
                  </a:lnTo>
                  <a:lnTo>
                    <a:pt x="41" y="31"/>
                  </a:lnTo>
                  <a:lnTo>
                    <a:pt x="42" y="32"/>
                  </a:lnTo>
                  <a:lnTo>
                    <a:pt x="43" y="33"/>
                  </a:lnTo>
                  <a:lnTo>
                    <a:pt x="44" y="33"/>
                  </a:lnTo>
                  <a:lnTo>
                    <a:pt x="45" y="33"/>
                  </a:lnTo>
                  <a:lnTo>
                    <a:pt x="45" y="33"/>
                  </a:lnTo>
                  <a:lnTo>
                    <a:pt x="45" y="33"/>
                  </a:lnTo>
                  <a:lnTo>
                    <a:pt x="36" y="23"/>
                  </a:lnTo>
                  <a:lnTo>
                    <a:pt x="26" y="15"/>
                  </a:lnTo>
                  <a:lnTo>
                    <a:pt x="14" y="8"/>
                  </a:lnTo>
                  <a:lnTo>
                    <a:pt x="3"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101" name="Freeform 175"/>
            <p:cNvSpPr>
              <a:spLocks/>
            </p:cNvSpPr>
            <p:nvPr/>
          </p:nvSpPr>
          <p:spPr bwMode="auto">
            <a:xfrm>
              <a:off x="3324042" y="3029495"/>
              <a:ext cx="198393" cy="589386"/>
            </a:xfrm>
            <a:custGeom>
              <a:avLst/>
              <a:gdLst/>
              <a:ahLst/>
              <a:cxnLst>
                <a:cxn ang="0">
                  <a:pos x="2" y="0"/>
                </a:cxn>
                <a:cxn ang="0">
                  <a:pos x="26" y="40"/>
                </a:cxn>
                <a:cxn ang="0">
                  <a:pos x="48" y="82"/>
                </a:cxn>
                <a:cxn ang="0">
                  <a:pos x="68" y="125"/>
                </a:cxn>
                <a:cxn ang="0">
                  <a:pos x="86" y="169"/>
                </a:cxn>
                <a:cxn ang="0">
                  <a:pos x="101" y="215"/>
                </a:cxn>
                <a:cxn ang="0">
                  <a:pos x="114" y="261"/>
                </a:cxn>
                <a:cxn ang="0">
                  <a:pos x="124" y="309"/>
                </a:cxn>
                <a:cxn ang="0">
                  <a:pos x="132" y="357"/>
                </a:cxn>
                <a:cxn ang="0">
                  <a:pos x="137" y="406"/>
                </a:cxn>
                <a:cxn ang="0">
                  <a:pos x="135" y="407"/>
                </a:cxn>
                <a:cxn ang="0">
                  <a:pos x="128" y="351"/>
                </a:cxn>
                <a:cxn ang="0">
                  <a:pos x="127" y="342"/>
                </a:cxn>
                <a:cxn ang="0">
                  <a:pos x="124" y="334"/>
                </a:cxn>
                <a:cxn ang="0">
                  <a:pos x="122" y="327"/>
                </a:cxn>
                <a:cxn ang="0">
                  <a:pos x="120" y="317"/>
                </a:cxn>
                <a:cxn ang="0">
                  <a:pos x="111" y="276"/>
                </a:cxn>
                <a:cxn ang="0">
                  <a:pos x="100" y="235"/>
                </a:cxn>
                <a:cxn ang="0">
                  <a:pos x="88" y="194"/>
                </a:cxn>
                <a:cxn ang="0">
                  <a:pos x="81" y="173"/>
                </a:cxn>
                <a:cxn ang="0">
                  <a:pos x="74" y="151"/>
                </a:cxn>
                <a:cxn ang="0">
                  <a:pos x="64" y="127"/>
                </a:cxn>
                <a:cxn ang="0">
                  <a:pos x="53" y="104"/>
                </a:cxn>
                <a:cxn ang="0">
                  <a:pos x="38" y="72"/>
                </a:cxn>
                <a:cxn ang="0">
                  <a:pos x="22" y="41"/>
                </a:cxn>
                <a:cxn ang="0">
                  <a:pos x="20" y="38"/>
                </a:cxn>
                <a:cxn ang="0">
                  <a:pos x="19" y="37"/>
                </a:cxn>
                <a:cxn ang="0">
                  <a:pos x="19" y="36"/>
                </a:cxn>
                <a:cxn ang="0">
                  <a:pos x="20" y="37"/>
                </a:cxn>
                <a:cxn ang="0">
                  <a:pos x="21" y="39"/>
                </a:cxn>
                <a:cxn ang="0">
                  <a:pos x="21" y="39"/>
                </a:cxn>
                <a:cxn ang="0">
                  <a:pos x="22" y="39"/>
                </a:cxn>
                <a:cxn ang="0">
                  <a:pos x="22" y="39"/>
                </a:cxn>
                <a:cxn ang="0">
                  <a:pos x="21" y="37"/>
                </a:cxn>
                <a:cxn ang="0">
                  <a:pos x="19" y="32"/>
                </a:cxn>
                <a:cxn ang="0">
                  <a:pos x="16" y="27"/>
                </a:cxn>
                <a:cxn ang="0">
                  <a:pos x="8" y="13"/>
                </a:cxn>
                <a:cxn ang="0">
                  <a:pos x="0" y="0"/>
                </a:cxn>
                <a:cxn ang="0">
                  <a:pos x="2" y="0"/>
                </a:cxn>
              </a:cxnLst>
              <a:rect l="0" t="0" r="r" b="b"/>
              <a:pathLst>
                <a:path w="137" h="407">
                  <a:moveTo>
                    <a:pt x="2" y="0"/>
                  </a:moveTo>
                  <a:lnTo>
                    <a:pt x="26" y="40"/>
                  </a:lnTo>
                  <a:lnTo>
                    <a:pt x="48" y="82"/>
                  </a:lnTo>
                  <a:lnTo>
                    <a:pt x="68" y="125"/>
                  </a:lnTo>
                  <a:lnTo>
                    <a:pt x="86" y="169"/>
                  </a:lnTo>
                  <a:lnTo>
                    <a:pt x="101" y="215"/>
                  </a:lnTo>
                  <a:lnTo>
                    <a:pt x="114" y="261"/>
                  </a:lnTo>
                  <a:lnTo>
                    <a:pt x="124" y="309"/>
                  </a:lnTo>
                  <a:lnTo>
                    <a:pt x="132" y="357"/>
                  </a:lnTo>
                  <a:lnTo>
                    <a:pt x="137" y="406"/>
                  </a:lnTo>
                  <a:lnTo>
                    <a:pt x="135" y="407"/>
                  </a:lnTo>
                  <a:lnTo>
                    <a:pt x="128" y="351"/>
                  </a:lnTo>
                  <a:lnTo>
                    <a:pt x="127" y="342"/>
                  </a:lnTo>
                  <a:lnTo>
                    <a:pt x="124" y="334"/>
                  </a:lnTo>
                  <a:lnTo>
                    <a:pt x="122" y="327"/>
                  </a:lnTo>
                  <a:lnTo>
                    <a:pt x="120" y="317"/>
                  </a:lnTo>
                  <a:lnTo>
                    <a:pt x="111" y="276"/>
                  </a:lnTo>
                  <a:lnTo>
                    <a:pt x="100" y="235"/>
                  </a:lnTo>
                  <a:lnTo>
                    <a:pt x="88" y="194"/>
                  </a:lnTo>
                  <a:lnTo>
                    <a:pt x="81" y="173"/>
                  </a:lnTo>
                  <a:lnTo>
                    <a:pt x="74" y="151"/>
                  </a:lnTo>
                  <a:lnTo>
                    <a:pt x="64" y="127"/>
                  </a:lnTo>
                  <a:lnTo>
                    <a:pt x="53" y="104"/>
                  </a:lnTo>
                  <a:lnTo>
                    <a:pt x="38" y="72"/>
                  </a:lnTo>
                  <a:lnTo>
                    <a:pt x="22" y="41"/>
                  </a:lnTo>
                  <a:lnTo>
                    <a:pt x="20" y="38"/>
                  </a:lnTo>
                  <a:lnTo>
                    <a:pt x="19" y="37"/>
                  </a:lnTo>
                  <a:lnTo>
                    <a:pt x="19" y="36"/>
                  </a:lnTo>
                  <a:lnTo>
                    <a:pt x="20" y="37"/>
                  </a:lnTo>
                  <a:lnTo>
                    <a:pt x="21" y="39"/>
                  </a:lnTo>
                  <a:lnTo>
                    <a:pt x="21" y="39"/>
                  </a:lnTo>
                  <a:lnTo>
                    <a:pt x="22" y="39"/>
                  </a:lnTo>
                  <a:lnTo>
                    <a:pt x="22" y="39"/>
                  </a:lnTo>
                  <a:lnTo>
                    <a:pt x="21" y="37"/>
                  </a:lnTo>
                  <a:lnTo>
                    <a:pt x="19" y="32"/>
                  </a:lnTo>
                  <a:lnTo>
                    <a:pt x="16" y="27"/>
                  </a:lnTo>
                  <a:lnTo>
                    <a:pt x="8" y="13"/>
                  </a:lnTo>
                  <a:lnTo>
                    <a:pt x="0" y="0"/>
                  </a:lnTo>
                  <a:lnTo>
                    <a:pt x="2" y="0"/>
                  </a:lnTo>
                  <a:close/>
                </a:path>
              </a:pathLst>
            </a:custGeom>
            <a:gradFill>
              <a:gsLst>
                <a:gs pos="49000">
                  <a:srgbClr val="38659D"/>
                </a:gs>
                <a:gs pos="87000">
                  <a:schemeClr val="tx2">
                    <a:lumMod val="75000"/>
                    <a:alpha val="80000"/>
                  </a:schemeClr>
                </a:gs>
              </a:gsLst>
              <a:lin ang="2700000" scaled="0"/>
            </a:gra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grpSp>
      <p:sp>
        <p:nvSpPr>
          <p:cNvPr id="3" name="Donut 2"/>
          <p:cNvSpPr/>
          <p:nvPr/>
        </p:nvSpPr>
        <p:spPr>
          <a:xfrm>
            <a:off x="6687966" y="1897502"/>
            <a:ext cx="3519523" cy="3519523"/>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02" name="Donut 101"/>
          <p:cNvSpPr/>
          <p:nvPr/>
        </p:nvSpPr>
        <p:spPr>
          <a:xfrm>
            <a:off x="6496351" y="1722408"/>
            <a:ext cx="3871476" cy="3871476"/>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62" name="Título 1">
            <a:extLst>
              <a:ext uri="{FF2B5EF4-FFF2-40B4-BE49-F238E27FC236}">
                <a16:creationId xmlns:a16="http://schemas.microsoft.com/office/drawing/2014/main" id="{77A89EAE-BEC8-5A4D-B327-743DB83B3B11}"/>
              </a:ext>
            </a:extLst>
          </p:cNvPr>
          <p:cNvSpPr>
            <a:spLocks noGrp="1"/>
          </p:cNvSpPr>
          <p:nvPr>
            <p:ph type="title"/>
          </p:nvPr>
        </p:nvSpPr>
        <p:spPr>
          <a:xfrm>
            <a:off x="416312" y="55718"/>
            <a:ext cx="5487183" cy="1325562"/>
          </a:xfrm>
        </p:spPr>
        <p:txBody>
          <a:bodyPr rtlCol="0">
            <a:normAutofit/>
          </a:bodyPr>
          <a:lstStyle/>
          <a:p>
            <a:pPr eaLnBrk="1" fontAlgn="auto" hangingPunct="1">
              <a:spcAft>
                <a:spcPts val="0"/>
              </a:spcAft>
              <a:defRPr/>
            </a:pPr>
            <a:r>
              <a:rPr lang="es-ES_tradnl" sz="4400" dirty="0">
                <a:solidFill>
                  <a:srgbClr val="00AAA7"/>
                </a:solidFill>
              </a:rPr>
              <a:t>EPIDEMIOLOGÍA</a:t>
            </a:r>
            <a:r>
              <a:rPr lang="es-ES_tradnl" dirty="0">
                <a:solidFill>
                  <a:schemeClr val="accent5">
                    <a:lumMod val="50000"/>
                  </a:schemeClr>
                </a:solidFill>
              </a:rPr>
              <a:t> </a:t>
            </a:r>
            <a:r>
              <a:rPr lang="es-ES_tradnl" dirty="0"/>
              <a:t> </a:t>
            </a:r>
          </a:p>
        </p:txBody>
      </p:sp>
      <p:graphicFrame>
        <p:nvGraphicFramePr>
          <p:cNvPr id="12" name="Diagrama 11">
            <a:extLst>
              <a:ext uri="{FF2B5EF4-FFF2-40B4-BE49-F238E27FC236}">
                <a16:creationId xmlns:a16="http://schemas.microsoft.com/office/drawing/2014/main" id="{2A1BC795-1A6C-BA4F-9E4D-70E84A8923CB}"/>
              </a:ext>
            </a:extLst>
          </p:cNvPr>
          <p:cNvGraphicFramePr/>
          <p:nvPr>
            <p:extLst>
              <p:ext uri="{D42A27DB-BD31-4B8C-83A1-F6EECF244321}">
                <p14:modId xmlns:p14="http://schemas.microsoft.com/office/powerpoint/2010/main" val="4243667240"/>
              </p:ext>
            </p:extLst>
          </p:nvPr>
        </p:nvGraphicFramePr>
        <p:xfrm>
          <a:off x="3922723" y="507437"/>
          <a:ext cx="9018731" cy="5882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3" name="Rectángulo 102">
            <a:extLst>
              <a:ext uri="{FF2B5EF4-FFF2-40B4-BE49-F238E27FC236}">
                <a16:creationId xmlns:a16="http://schemas.microsoft.com/office/drawing/2014/main" id="{8871C3F4-65DC-E54A-920C-F5FE40BDB663}"/>
              </a:ext>
            </a:extLst>
          </p:cNvPr>
          <p:cNvSpPr/>
          <p:nvPr/>
        </p:nvSpPr>
        <p:spPr>
          <a:xfrm>
            <a:off x="8888682" y="6441816"/>
            <a:ext cx="3147015" cy="276999"/>
          </a:xfrm>
          <a:prstGeom prst="rect">
            <a:avLst/>
          </a:prstGeom>
        </p:spPr>
        <p:txBody>
          <a:bodyPr wrap="none">
            <a:spAutoFit/>
          </a:bodyPr>
          <a:lstStyle/>
          <a:p>
            <a:r>
              <a:rPr lang="es-CO" sz="1200" dirty="0">
                <a:solidFill>
                  <a:srgbClr val="152B48"/>
                </a:solidFill>
                <a:latin typeface="Montserrat" pitchFamily="2" charset="77"/>
              </a:rPr>
              <a:t>European Heart Journal (2017) 00, 1–66</a:t>
            </a:r>
          </a:p>
        </p:txBody>
      </p:sp>
    </p:spTree>
    <p:extLst>
      <p:ext uri="{BB962C8B-B14F-4D97-AF65-F5344CB8AC3E}">
        <p14:creationId xmlns:p14="http://schemas.microsoft.com/office/powerpoint/2010/main" val="14769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4154ECF0-2255-E84E-9E0C-2D1D707BAA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D266954-554D-7946-A57F-7965259D1E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DD8B966D-B978-984C-82CC-25A80EF993C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dgm id="{8402B7E7-88DD-BF4C-9788-5586EA83CBA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dgm id="{8C57ABD8-F9AC-F546-9620-A269433961B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B65D2B29-EC0F-7848-B54B-9697333183A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graphicEl>
                                              <a:dgm id="{446F2516-0C68-3F4D-9B0D-857A445E7DB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graphicEl>
                                              <a:dgm id="{BE8E384D-449C-A440-A348-2BD4207ABB5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graphicEl>
                                              <a:dgm id="{55093482-9D06-5E43-B2CC-E45F71648FA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graphicEl>
                                              <a:dgm id="{C1528B6A-353B-2D4A-A5C6-A70E056ACF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6CD3B-3B27-6F4D-8E4F-BF61B76B499E}"/>
              </a:ext>
            </a:extLst>
          </p:cNvPr>
          <p:cNvSpPr>
            <a:spLocks noGrp="1"/>
          </p:cNvSpPr>
          <p:nvPr>
            <p:ph type="title"/>
          </p:nvPr>
        </p:nvSpPr>
        <p:spPr>
          <a:xfrm>
            <a:off x="407196" y="0"/>
            <a:ext cx="7396192" cy="1325562"/>
          </a:xfrm>
        </p:spPr>
        <p:txBody>
          <a:bodyPr rtlCol="0">
            <a:normAutofit/>
          </a:bodyPr>
          <a:lstStyle/>
          <a:p>
            <a:pPr eaLnBrk="1" fontAlgn="auto" hangingPunct="1">
              <a:spcAft>
                <a:spcPts val="0"/>
              </a:spcAft>
              <a:defRPr/>
            </a:pPr>
            <a:r>
              <a:rPr lang="es-ES_tradnl" dirty="0"/>
              <a:t>EPIDEMIOLOGÍA</a:t>
            </a:r>
            <a:r>
              <a:rPr lang="es-ES_tradnl" dirty="0">
                <a:solidFill>
                  <a:schemeClr val="accent5">
                    <a:lumMod val="50000"/>
                  </a:schemeClr>
                </a:solidFill>
              </a:rPr>
              <a:t> </a:t>
            </a:r>
            <a:r>
              <a:rPr lang="es-ES_tradnl" dirty="0"/>
              <a:t> </a:t>
            </a:r>
          </a:p>
        </p:txBody>
      </p:sp>
      <p:sp>
        <p:nvSpPr>
          <p:cNvPr id="16" name="Google Shape;62;p1">
            <a:extLst>
              <a:ext uri="{FF2B5EF4-FFF2-40B4-BE49-F238E27FC236}">
                <a16:creationId xmlns:a16="http://schemas.microsoft.com/office/drawing/2014/main" id="{C31D6487-9585-5044-BD67-78815394A8ED}"/>
              </a:ext>
            </a:extLst>
          </p:cNvPr>
          <p:cNvSpPr txBox="1"/>
          <p:nvPr/>
        </p:nvSpPr>
        <p:spPr>
          <a:xfrm>
            <a:off x="813928" y="1325562"/>
            <a:ext cx="6582727" cy="3139281"/>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es-ES" dirty="0">
                <a:solidFill>
                  <a:srgbClr val="152B48"/>
                </a:solidFill>
                <a:latin typeface="Montserrat"/>
                <a:ea typeface="Montserrat"/>
                <a:cs typeface="Montserrat"/>
                <a:sym typeface="Montserrat"/>
              </a:rPr>
              <a:t>Reducción de mortalidad en las últimas décadas. </a:t>
            </a:r>
          </a:p>
          <a:p>
            <a:pPr marL="285750" lvl="0" indent="-285750" algn="just">
              <a:buFont typeface="Arial" panose="020B0604020202020204" pitchFamily="34" charset="0"/>
              <a:buChar char="•"/>
            </a:pPr>
            <a:r>
              <a:rPr lang="es-ES" dirty="0">
                <a:solidFill>
                  <a:srgbClr val="152B48"/>
                </a:solidFill>
                <a:latin typeface="Montserrat"/>
                <a:ea typeface="Montserrat"/>
                <a:cs typeface="Montserrat"/>
                <a:sym typeface="Montserrat"/>
              </a:rPr>
              <a:t>La mortalidad hospitalaria  4-12%.</a:t>
            </a:r>
          </a:p>
          <a:p>
            <a:pPr marL="285750" lvl="0" indent="-285750" algn="just">
              <a:buFont typeface="Arial" panose="020B0604020202020204" pitchFamily="34" charset="0"/>
              <a:buChar char="•"/>
            </a:pPr>
            <a:r>
              <a:rPr lang="es-ES" dirty="0">
                <a:solidFill>
                  <a:srgbClr val="152B48"/>
                </a:solidFill>
                <a:latin typeface="Montserrat"/>
                <a:ea typeface="Montserrat"/>
                <a:cs typeface="Montserrat"/>
                <a:sym typeface="Montserrat"/>
              </a:rPr>
              <a:t>La mortalidad a 1 año fue de 10%.</a:t>
            </a:r>
          </a:p>
          <a:p>
            <a:pPr marL="285750" lvl="0" indent="-285750" algn="just">
              <a:buFont typeface="Arial" panose="020B0604020202020204" pitchFamily="34" charset="0"/>
              <a:buChar char="•"/>
            </a:pPr>
            <a:r>
              <a:rPr lang="es-ES" dirty="0">
                <a:solidFill>
                  <a:srgbClr val="152B48"/>
                </a:solidFill>
                <a:latin typeface="Montserrat"/>
                <a:ea typeface="Montserrat"/>
                <a:cs typeface="Montserrat"/>
                <a:sym typeface="Montserrat"/>
              </a:rPr>
              <a:t>IAM disminuye expectativa vida 9.2 años.</a:t>
            </a:r>
          </a:p>
          <a:p>
            <a:pPr marL="285750" lvl="0" indent="-285750" algn="just">
              <a:buFont typeface="Arial" panose="020B0604020202020204" pitchFamily="34" charset="0"/>
              <a:buChar char="•"/>
            </a:pPr>
            <a:r>
              <a:rPr lang="es-ES" dirty="0">
                <a:solidFill>
                  <a:srgbClr val="152B48"/>
                </a:solidFill>
                <a:latin typeface="Montserrat"/>
                <a:ea typeface="Montserrat"/>
                <a:cs typeface="Montserrat"/>
                <a:sym typeface="Montserrat"/>
              </a:rPr>
              <a:t>La enfermedad coronaria se desarrolla 7-10 años más tarde en mujeres que en los hombres. A partir de los 75, la mayoría de estos pacientes son mujeres.</a:t>
            </a:r>
          </a:p>
          <a:p>
            <a:pPr lvl="0" algn="just"/>
            <a:endParaRPr lang="es-ES" dirty="0">
              <a:solidFill>
                <a:srgbClr val="152B48"/>
              </a:solidFill>
              <a:latin typeface="Montserrat"/>
              <a:ea typeface="Montserrat"/>
              <a:cs typeface="Montserrat"/>
              <a:sym typeface="Montserrat"/>
            </a:endParaRPr>
          </a:p>
          <a:p>
            <a:pPr marL="0" marR="0" lvl="0" indent="0" algn="just" rtl="0">
              <a:spcBef>
                <a:spcPts val="0"/>
              </a:spcBef>
              <a:spcAft>
                <a:spcPts val="0"/>
              </a:spcAft>
              <a:buNone/>
            </a:pPr>
            <a:endParaRPr lang="es-CO" dirty="0">
              <a:solidFill>
                <a:srgbClr val="152B48"/>
              </a:solidFill>
              <a:latin typeface="Montserrat"/>
              <a:ea typeface="Montserrat"/>
              <a:cs typeface="Montserrat"/>
              <a:sym typeface="Montserrat"/>
            </a:endParaRPr>
          </a:p>
          <a:p>
            <a:pPr marL="171450" marR="0" lvl="0" indent="-171450" algn="just" rtl="0">
              <a:spcBef>
                <a:spcPts val="0"/>
              </a:spcBef>
              <a:spcAft>
                <a:spcPts val="0"/>
              </a:spcAft>
              <a:buClr>
                <a:srgbClr val="152B48"/>
              </a:buClr>
              <a:buSzPts val="1400"/>
              <a:buFont typeface="Arial"/>
              <a:buChar char="•"/>
            </a:pPr>
            <a:endParaRPr dirty="0">
              <a:solidFill>
                <a:srgbClr val="152B48"/>
              </a:solidFill>
              <a:latin typeface="Montserrat"/>
              <a:ea typeface="Montserrat"/>
              <a:cs typeface="Montserrat"/>
              <a:sym typeface="Montserrat"/>
            </a:endParaRPr>
          </a:p>
          <a:p>
            <a:pPr marL="0" marR="0" lvl="0" indent="0" algn="just" rtl="0">
              <a:spcBef>
                <a:spcPts val="0"/>
              </a:spcBef>
              <a:spcAft>
                <a:spcPts val="0"/>
              </a:spcAft>
              <a:buNone/>
            </a:pPr>
            <a:endParaRPr dirty="0">
              <a:solidFill>
                <a:srgbClr val="152B48"/>
              </a:solidFill>
              <a:latin typeface="Montserrat"/>
              <a:ea typeface="Montserrat"/>
              <a:cs typeface="Montserrat"/>
              <a:sym typeface="Montserrat"/>
            </a:endParaRPr>
          </a:p>
        </p:txBody>
      </p:sp>
      <p:pic>
        <p:nvPicPr>
          <p:cNvPr id="2050" name="Picture 2" descr="Ilustración de Icono De Línea Negra De Mortalidad Concepto De Problema  Social Firma Para Página Web Aplicación Móvil Banner Redes Sociales Trazo  Editable y más Vectores Libres de Derechos de Abstracto -">
            <a:extLst>
              <a:ext uri="{FF2B5EF4-FFF2-40B4-BE49-F238E27FC236}">
                <a16:creationId xmlns:a16="http://schemas.microsoft.com/office/drawing/2014/main" id="{22111149-2C8F-A74C-BC9C-1649AB2145B3}"/>
              </a:ext>
            </a:extLst>
          </p:cNvPr>
          <p:cNvPicPr>
            <a:picLocks noChangeAspect="1" noChangeArrowheads="1"/>
          </p:cNvPicPr>
          <p:nvPr/>
        </p:nvPicPr>
        <p:blipFill>
          <a:blip r:embed="rId3">
            <a:alphaModFix amt="8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86709" y="1134130"/>
            <a:ext cx="3549077" cy="354907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E377872E-B767-3A46-8EF5-FE3B86D36F8F}"/>
              </a:ext>
            </a:extLst>
          </p:cNvPr>
          <p:cNvSpPr/>
          <p:nvPr/>
        </p:nvSpPr>
        <p:spPr>
          <a:xfrm>
            <a:off x="8709464" y="5158925"/>
            <a:ext cx="2803203" cy="276999"/>
          </a:xfrm>
          <a:prstGeom prst="rect">
            <a:avLst/>
          </a:prstGeom>
        </p:spPr>
        <p:txBody>
          <a:bodyPr wrap="none">
            <a:spAutoFit/>
          </a:bodyPr>
          <a:lstStyle/>
          <a:p>
            <a:r>
              <a:rPr lang="en-US" sz="1200" dirty="0">
                <a:solidFill>
                  <a:srgbClr val="152B48"/>
                </a:solidFill>
              </a:rPr>
              <a:t>Rev </a:t>
            </a:r>
            <a:r>
              <a:rPr lang="en-US" sz="1200" dirty="0" err="1">
                <a:solidFill>
                  <a:srgbClr val="152B48"/>
                </a:solidFill>
              </a:rPr>
              <a:t>Esp</a:t>
            </a:r>
            <a:r>
              <a:rPr lang="en-US" sz="1200" dirty="0">
                <a:solidFill>
                  <a:srgbClr val="152B48"/>
                </a:solidFill>
              </a:rPr>
              <a:t> </a:t>
            </a:r>
            <a:r>
              <a:rPr lang="en-US" sz="1200" dirty="0" err="1">
                <a:solidFill>
                  <a:srgbClr val="152B48"/>
                </a:solidFill>
              </a:rPr>
              <a:t>Cardiol</a:t>
            </a:r>
            <a:r>
              <a:rPr lang="en-US" sz="1200" dirty="0">
                <a:solidFill>
                  <a:srgbClr val="152B48"/>
                </a:solidFill>
              </a:rPr>
              <a:t>. 2017;70(12):1082.e1-e61</a:t>
            </a:r>
          </a:p>
        </p:txBody>
      </p:sp>
      <p:sp>
        <p:nvSpPr>
          <p:cNvPr id="9" name="Rectángulo 8">
            <a:extLst>
              <a:ext uri="{FF2B5EF4-FFF2-40B4-BE49-F238E27FC236}">
                <a16:creationId xmlns:a16="http://schemas.microsoft.com/office/drawing/2014/main" id="{FF9A4880-CF01-7848-94F9-8AF748C30394}"/>
              </a:ext>
            </a:extLst>
          </p:cNvPr>
          <p:cNvSpPr/>
          <p:nvPr/>
        </p:nvSpPr>
        <p:spPr>
          <a:xfrm>
            <a:off x="8835204" y="5634643"/>
            <a:ext cx="2679644" cy="276999"/>
          </a:xfrm>
          <a:prstGeom prst="rect">
            <a:avLst/>
          </a:prstGeom>
        </p:spPr>
        <p:txBody>
          <a:bodyPr wrap="none">
            <a:spAutoFit/>
          </a:bodyPr>
          <a:lstStyle/>
          <a:p>
            <a:r>
              <a:rPr lang="es-CO" sz="1200" dirty="0">
                <a:solidFill>
                  <a:srgbClr val="152B48"/>
                </a:solidFill>
              </a:rPr>
              <a:t>European Heart Journal (2017) 00, 1–66</a:t>
            </a:r>
          </a:p>
        </p:txBody>
      </p:sp>
    </p:spTree>
    <p:extLst>
      <p:ext uri="{BB962C8B-B14F-4D97-AF65-F5344CB8AC3E}">
        <p14:creationId xmlns:p14="http://schemas.microsoft.com/office/powerpoint/2010/main" val="321542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65266-EB00-F143-9610-10B94A832F2D}"/>
              </a:ext>
            </a:extLst>
          </p:cNvPr>
          <p:cNvSpPr>
            <a:spLocks noGrp="1"/>
          </p:cNvSpPr>
          <p:nvPr>
            <p:ph type="ctrTitle"/>
          </p:nvPr>
        </p:nvSpPr>
        <p:spPr>
          <a:xfrm>
            <a:off x="914400" y="1870137"/>
            <a:ext cx="10363200" cy="1470025"/>
          </a:xfrm>
        </p:spPr>
        <p:txBody>
          <a:bodyPr rtlCol="0">
            <a:noAutofit/>
          </a:bodyPr>
          <a:lstStyle/>
          <a:p>
            <a:pPr algn="l" eaLnBrk="1" fontAlgn="auto" hangingPunct="1">
              <a:spcAft>
                <a:spcPts val="0"/>
              </a:spcAft>
              <a:defRPr/>
            </a:pPr>
            <a:r>
              <a:rPr lang="es-ES" sz="4400" b="1" dirty="0"/>
              <a:t>TIPOS DE IAM</a:t>
            </a:r>
            <a:r>
              <a:rPr lang="es-ES" sz="3600" b="1" dirty="0"/>
              <a:t> </a:t>
            </a:r>
            <a:br>
              <a:rPr lang="es-ES" sz="4000" b="1" dirty="0">
                <a:solidFill>
                  <a:schemeClr val="accent1">
                    <a:lumMod val="75000"/>
                  </a:schemeClr>
                </a:solidFill>
              </a:rPr>
            </a:br>
            <a:endParaRPr lang="es-ES" sz="2400" b="1" dirty="0">
              <a:solidFill>
                <a:schemeClr val="accent1">
                  <a:lumMod val="75000"/>
                </a:schemeClr>
              </a:solidFill>
            </a:endParaRPr>
          </a:p>
        </p:txBody>
      </p:sp>
      <p:cxnSp>
        <p:nvCxnSpPr>
          <p:cNvPr id="6" name="Conector recto 5">
            <a:extLst>
              <a:ext uri="{FF2B5EF4-FFF2-40B4-BE49-F238E27FC236}">
                <a16:creationId xmlns:a16="http://schemas.microsoft.com/office/drawing/2014/main" id="{38C51A6E-E9AE-8149-BE70-497C67EE3B2B}"/>
              </a:ext>
            </a:extLst>
          </p:cNvPr>
          <p:cNvCxnSpPr>
            <a:cxnSpLocks/>
          </p:cNvCxnSpPr>
          <p:nvPr/>
        </p:nvCxnSpPr>
        <p:spPr>
          <a:xfrm>
            <a:off x="708025" y="3340162"/>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9DF4AF1-0F03-7549-AE12-AF5C4C303A38}"/>
              </a:ext>
            </a:extLst>
          </p:cNvPr>
          <p:cNvPicPr>
            <a:picLocks noChangeAspect="1"/>
          </p:cNvPicPr>
          <p:nvPr/>
        </p:nvPicPr>
        <p:blipFill rotWithShape="1">
          <a:blip r:embed="rId3"/>
          <a:srcRect l="-24406" t="-12523" r="-18920" b="-12811"/>
          <a:stretch/>
        </p:blipFill>
        <p:spPr>
          <a:xfrm>
            <a:off x="7219063" y="1389014"/>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2977570268"/>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74" name="IAM TIPO 1"/>
          <p:cNvSpPr txBox="1">
            <a:spLocks noGrp="1"/>
          </p:cNvSpPr>
          <p:nvPr>
            <p:ph type="title"/>
          </p:nvPr>
        </p:nvSpPr>
        <p:spPr>
          <a:xfrm>
            <a:off x="541631" y="341339"/>
            <a:ext cx="10515600" cy="1325563"/>
          </a:xfrm>
          <a:prstGeom prst="rect">
            <a:avLst/>
          </a:prstGeom>
        </p:spPr>
        <p:txBody>
          <a:bodyPr anchor="t"/>
          <a:lstStyle/>
          <a:p>
            <a:r>
              <a:rPr dirty="0" lang="es-CO"/>
              <a:t>IAM TIPO 1 </a:t>
            </a:r>
          </a:p>
        </p:txBody>
      </p:sp>
      <p:pic>
        <p:nvPicPr>
          <p:cNvPr descr="Imagen" id="176" name="Imagen"/>
          <p:cNvPicPr>
            <a:picLocks noChangeAspect="1"/>
          </p:cNvPicPr>
          <p:nvPr/>
        </p:nvPicPr>
        <p:blipFill rotWithShape="1">
          <a:blip r:embed="rId2"/>
          <a:srcRect b="140" r="7"/>
          <a:stretch/>
        </p:blipFill>
        <p:spPr>
          <a:xfrm>
            <a:off x="5745550" y="2165723"/>
            <a:ext cx="5904819" cy="3674690"/>
          </a:xfrm>
          <a:prstGeom prst="rect">
            <a:avLst/>
          </a:prstGeom>
          <a:ln w="12700">
            <a:miter lim="400000"/>
          </a:ln>
          <a:effectLst>
            <a:outerShdw blurRad="254000" dir="16200000" dist="127000" rotWithShape="0">
              <a:srgbClr val="000000">
                <a:alpha val="70000"/>
              </a:srgbClr>
            </a:outerShdw>
          </a:effectLst>
        </p:spPr>
      </p:pic>
      <p:pic>
        <p:nvPicPr>
          <p:cNvPr descr="Imagen" id="177" name="Imagen"/>
          <p:cNvPicPr>
            <a:picLocks noChangeAspect="1"/>
          </p:cNvPicPr>
          <p:nvPr/>
        </p:nvPicPr>
        <p:blipFill>
          <a:blip r:embed="rId3"/>
          <a:srcRect r="-18"/>
          <a:stretch>
            <a:fillRect/>
          </a:stretch>
        </p:blipFill>
        <p:spPr>
          <a:xfrm>
            <a:off x="4970497" y="6160411"/>
            <a:ext cx="6679872" cy="262600"/>
          </a:xfrm>
          <a:prstGeom prst="rect">
            <a:avLst/>
          </a:prstGeom>
          <a:ln w="12700">
            <a:miter lim="400000"/>
          </a:ln>
        </p:spPr>
      </p:pic>
      <p:sp>
        <p:nvSpPr>
          <p:cNvPr id="9" name="Google Shape;62;p1">
            <a:extLst>
              <a:ext uri="{FF2B5EF4-FFF2-40B4-BE49-F238E27FC236}">
                <a16:creationId xmlns:a16="http://schemas.microsoft.com/office/drawing/2014/main" id="{DAE2C566-4231-6547-A3DC-E4D35C5D1C5B}"/>
              </a:ext>
            </a:extLst>
          </p:cNvPr>
          <p:cNvSpPr txBox="1"/>
          <p:nvPr/>
        </p:nvSpPr>
        <p:spPr>
          <a:xfrm>
            <a:off x="862473" y="1300799"/>
            <a:ext cx="8121106" cy="400069"/>
          </a:xfrm>
          <a:prstGeom prst="rect">
            <a:avLst/>
          </a:prstGeom>
          <a:noFill/>
          <a:ln>
            <a:noFill/>
          </a:ln>
        </p:spPr>
        <p:txBody>
          <a:bodyPr anchor="t" anchorCtr="0" bIns="45700" lIns="91425" rIns="91425" spcFirstLastPara="1" tIns="45700" wrap="square">
            <a:spAutoFit/>
          </a:bodyPr>
          <a:lstStyle/>
          <a:p>
            <a:pPr lvl="0"/>
            <a:r>
              <a:rPr dirty="0" lang="es-ES" sz="2000">
                <a:solidFill>
                  <a:srgbClr val="152B48"/>
                </a:solidFill>
                <a:latin typeface="Montserrat"/>
                <a:ea typeface="Montserrat"/>
                <a:cs typeface="Montserrat"/>
                <a:sym typeface="Montserrat"/>
              </a:rPr>
              <a:t>Ruptura de una placa = formación de </a:t>
            </a:r>
            <a:r>
              <a:rPr dirty="0" err="1" lang="es-ES" sz="2000">
                <a:solidFill>
                  <a:srgbClr val="152B48"/>
                </a:solidFill>
                <a:latin typeface="Montserrat"/>
                <a:ea typeface="Montserrat"/>
                <a:cs typeface="Montserrat"/>
                <a:sym typeface="Montserrat"/>
              </a:rPr>
              <a:t>aterotrombosis</a:t>
            </a:r>
            <a:r>
              <a:rPr dirty="0" lang="es-ES" sz="1400">
                <a:solidFill>
                  <a:srgbClr val="152B48"/>
                </a:solidFill>
                <a:latin typeface="Montserrat"/>
                <a:ea typeface="Montserrat"/>
                <a:cs typeface="Montserrat"/>
                <a:sym typeface="Montserrat"/>
              </a:rPr>
              <a:t>..</a:t>
            </a:r>
            <a:endParaRPr dirty="0" sz="1400">
              <a:solidFill>
                <a:srgbClr val="152B48"/>
              </a:solidFill>
              <a:latin typeface="Montserrat"/>
              <a:ea typeface="Montserrat"/>
              <a:cs typeface="Montserrat"/>
              <a:sym typeface="Montserrat"/>
            </a:endParaRPr>
          </a:p>
        </p:txBody>
      </p:sp>
    </p:spTree>
    <p:extLst>
      <p:ext uri="{BB962C8B-B14F-4D97-AF65-F5344CB8AC3E}">
        <p14:creationId xmlns:p14="http://schemas.microsoft.com/office/powerpoint/2010/main" val="3944115737"/>
      </p:ext>
    </p:extLst>
  </p:cSld>
  <p:clrMapOvr>
    <a:masterClrMapping/>
  </p:clrMapOvr>
  <p:transition spd="med"/>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74" name="IAM TIPO 1"/>
          <p:cNvSpPr txBox="1">
            <a:spLocks noGrp="1"/>
          </p:cNvSpPr>
          <p:nvPr>
            <p:ph type="title"/>
          </p:nvPr>
        </p:nvSpPr>
        <p:spPr>
          <a:xfrm>
            <a:off x="435614" y="234001"/>
            <a:ext cx="10515600" cy="1325563"/>
          </a:xfrm>
          <a:prstGeom prst="rect">
            <a:avLst/>
          </a:prstGeom>
        </p:spPr>
        <p:txBody>
          <a:bodyPr anchor="t"/>
          <a:lstStyle/>
          <a:p>
            <a:r>
              <a:rPr dirty="0"/>
              <a:t>IAM </a:t>
            </a:r>
            <a:r>
              <a:rPr dirty="0" lang="es-ES"/>
              <a:t>TIPO 2</a:t>
            </a:r>
            <a:r>
              <a:rPr dirty="0"/>
              <a:t> </a:t>
            </a:r>
          </a:p>
        </p:txBody>
      </p:sp>
      <p:pic>
        <p:nvPicPr>
          <p:cNvPr descr="Imagen" id="177" name="Imagen"/>
          <p:cNvPicPr>
            <a:picLocks noChangeAspect="1"/>
          </p:cNvPicPr>
          <p:nvPr/>
        </p:nvPicPr>
        <p:blipFill>
          <a:blip r:embed="rId2"/>
          <a:srcRect r="-18"/>
          <a:stretch>
            <a:fillRect/>
          </a:stretch>
        </p:blipFill>
        <p:spPr>
          <a:xfrm>
            <a:off x="5029737" y="6492699"/>
            <a:ext cx="6679872" cy="262600"/>
          </a:xfrm>
          <a:prstGeom prst="rect">
            <a:avLst/>
          </a:prstGeom>
          <a:ln w="12700">
            <a:miter lim="400000"/>
          </a:ln>
        </p:spPr>
      </p:pic>
      <p:sp>
        <p:nvSpPr>
          <p:cNvPr id="9" name="Google Shape;62;p1">
            <a:extLst>
              <a:ext uri="{FF2B5EF4-FFF2-40B4-BE49-F238E27FC236}">
                <a16:creationId xmlns:a16="http://schemas.microsoft.com/office/drawing/2014/main" id="{DAE2C566-4231-6547-A3DC-E4D35C5D1C5B}"/>
              </a:ext>
            </a:extLst>
          </p:cNvPr>
          <p:cNvSpPr txBox="1"/>
          <p:nvPr/>
        </p:nvSpPr>
        <p:spPr>
          <a:xfrm>
            <a:off x="666986" y="988039"/>
            <a:ext cx="10858028" cy="1231066"/>
          </a:xfrm>
          <a:prstGeom prst="rect">
            <a:avLst/>
          </a:prstGeom>
          <a:noFill/>
          <a:ln>
            <a:noFill/>
          </a:ln>
        </p:spPr>
        <p:txBody>
          <a:bodyPr anchor="t" anchorCtr="0" bIns="45700" lIns="91425" rIns="91425" spcFirstLastPara="1" tIns="45700" wrap="square">
            <a:spAutoFit/>
          </a:bodyPr>
          <a:lstStyle/>
          <a:p>
            <a:pPr indent="-342900" lvl="0" marL="342900">
              <a:buFont charset="0" panose="020B0604020202020204" pitchFamily="34" typeface="Arial"/>
              <a:buChar char="•"/>
            </a:pPr>
            <a:r>
              <a:rPr dirty="0" lang="es-ES" sz="2000">
                <a:solidFill>
                  <a:srgbClr val="152B48"/>
                </a:solidFill>
                <a:latin typeface="Montserrat"/>
                <a:ea typeface="Montserrat"/>
                <a:cs typeface="Montserrat"/>
                <a:sym typeface="Montserrat"/>
              </a:rPr>
              <a:t>Desequilibrio entre la demanda y consumo de oxígeno.</a:t>
            </a:r>
          </a:p>
          <a:p>
            <a:pPr indent="-342900" lvl="0" marL="342900">
              <a:buFont charset="0" panose="020B0604020202020204" pitchFamily="34" typeface="Arial"/>
              <a:buChar char="•"/>
            </a:pPr>
            <a:r>
              <a:rPr dirty="0" lang="es-ES" sz="2000">
                <a:solidFill>
                  <a:srgbClr val="152B48"/>
                </a:solidFill>
                <a:latin typeface="Montserrat"/>
                <a:ea typeface="Montserrat"/>
                <a:cs typeface="Montserrat"/>
                <a:sym typeface="Montserrat"/>
              </a:rPr>
              <a:t>No relacionada con </a:t>
            </a:r>
            <a:r>
              <a:rPr dirty="0" err="1" lang="es-ES" sz="2000">
                <a:solidFill>
                  <a:srgbClr val="152B48"/>
                </a:solidFill>
                <a:latin typeface="Montserrat"/>
                <a:ea typeface="Montserrat"/>
                <a:cs typeface="Montserrat"/>
                <a:sym typeface="Montserrat"/>
              </a:rPr>
              <a:t>aterotrombosis</a:t>
            </a:r>
            <a:r>
              <a:rPr dirty="0" lang="es-ES" sz="2000">
                <a:solidFill>
                  <a:srgbClr val="152B48"/>
                </a:solidFill>
                <a:latin typeface="Montserrat"/>
                <a:ea typeface="Montserrat"/>
                <a:cs typeface="Montserrat"/>
                <a:sym typeface="Montserrat"/>
              </a:rPr>
              <a:t> coronaria aguda.</a:t>
            </a:r>
          </a:p>
          <a:p>
            <a:pPr indent="-342900" lvl="0" marL="342900">
              <a:buFont charset="0" panose="020B0604020202020204" pitchFamily="34" typeface="Arial"/>
              <a:buChar char="•"/>
            </a:pPr>
            <a:r>
              <a:rPr dirty="0" lang="es-ES" sz="2000">
                <a:solidFill>
                  <a:srgbClr val="152B48"/>
                </a:solidFill>
                <a:latin typeface="Montserrat"/>
                <a:ea typeface="Montserrat"/>
                <a:cs typeface="Montserrat"/>
                <a:sym typeface="Montserrat"/>
              </a:rPr>
              <a:t>Evaluar la presencia o ausencia de enfermedad coronaria asociada.   </a:t>
            </a:r>
          </a:p>
          <a:p>
            <a:pPr algn="l" indent="0" lvl="0" marL="0" marR="0" rtl="0">
              <a:spcBef>
                <a:spcPts val="0"/>
              </a:spcBef>
              <a:spcAft>
                <a:spcPts val="0"/>
              </a:spcAft>
              <a:buNone/>
            </a:pPr>
            <a:endParaRPr dirty="0" sz="1400">
              <a:solidFill>
                <a:srgbClr val="152B48"/>
              </a:solidFill>
              <a:latin typeface="Montserrat"/>
              <a:ea typeface="Montserrat"/>
              <a:cs typeface="Montserrat"/>
              <a:sym typeface="Montserrat"/>
            </a:endParaRPr>
          </a:p>
        </p:txBody>
      </p:sp>
      <p:pic>
        <p:nvPicPr>
          <p:cNvPr descr="Imagen" id="6" name="Imagen">
            <a:extLst>
              <a:ext uri="{FF2B5EF4-FFF2-40B4-BE49-F238E27FC236}">
                <a16:creationId xmlns:a16="http://schemas.microsoft.com/office/drawing/2014/main" id="{948403A2-3AB5-A741-A791-63A88962BC2F}"/>
              </a:ext>
            </a:extLst>
          </p:cNvPr>
          <p:cNvPicPr>
            <a:picLocks noChangeAspect="1"/>
          </p:cNvPicPr>
          <p:nvPr/>
        </p:nvPicPr>
        <p:blipFill rotWithShape="1">
          <a:blip r:embed="rId3"/>
          <a:srcRect b="120" r="93"/>
          <a:stretch/>
        </p:blipFill>
        <p:spPr>
          <a:xfrm>
            <a:off x="5788133" y="2412610"/>
            <a:ext cx="5163081" cy="3886583"/>
          </a:xfrm>
          <a:prstGeom prst="rect">
            <a:avLst/>
          </a:prstGeom>
          <a:ln w="12700">
            <a:miter lim="400000"/>
          </a:ln>
          <a:effectLst>
            <a:outerShdw blurRad="254000" dir="16200000" dist="127000" rotWithShape="0">
              <a:srgbClr val="000000">
                <a:alpha val="70000"/>
              </a:srgbClr>
            </a:outerShdw>
          </a:effectLst>
        </p:spPr>
      </p:pic>
    </p:spTree>
    <p:extLst>
      <p:ext uri="{BB962C8B-B14F-4D97-AF65-F5344CB8AC3E}">
        <p14:creationId xmlns:p14="http://schemas.microsoft.com/office/powerpoint/2010/main" val="2661406502"/>
      </p:ext>
    </p:extLst>
  </p:cSld>
  <p:clrMapOvr>
    <a:masterClrMapping/>
  </p:clrMapOvr>
  <p:transition spd="med"/>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74" name="IAM TIPO 1"/>
          <p:cNvSpPr txBox="1">
            <a:spLocks noGrp="1"/>
          </p:cNvSpPr>
          <p:nvPr>
            <p:ph type="title"/>
          </p:nvPr>
        </p:nvSpPr>
        <p:spPr>
          <a:xfrm>
            <a:off x="708625" y="406231"/>
            <a:ext cx="10515600" cy="1325563"/>
          </a:xfrm>
          <a:prstGeom prst="rect">
            <a:avLst/>
          </a:prstGeom>
        </p:spPr>
        <p:txBody>
          <a:bodyPr anchor="t"/>
          <a:lstStyle/>
          <a:p>
            <a:r>
              <a:rPr dirty="0"/>
              <a:t>IAM </a:t>
            </a:r>
            <a:r>
              <a:rPr dirty="0" lang="es-ES"/>
              <a:t>TIPO</a:t>
            </a:r>
            <a:r>
              <a:rPr dirty="0"/>
              <a:t> </a:t>
            </a:r>
            <a:r>
              <a:rPr dirty="0" lang="es-ES"/>
              <a:t>3</a:t>
            </a:r>
            <a:r>
              <a:rPr dirty="0"/>
              <a:t> </a:t>
            </a:r>
          </a:p>
        </p:txBody>
      </p:sp>
      <p:pic>
        <p:nvPicPr>
          <p:cNvPr descr="Imagen" id="177" name="Imagen"/>
          <p:cNvPicPr>
            <a:picLocks noChangeAspect="1"/>
          </p:cNvPicPr>
          <p:nvPr/>
        </p:nvPicPr>
        <p:blipFill>
          <a:blip r:embed="rId2"/>
          <a:srcRect r="-18"/>
          <a:stretch>
            <a:fillRect/>
          </a:stretch>
        </p:blipFill>
        <p:spPr>
          <a:xfrm>
            <a:off x="5282118" y="6320469"/>
            <a:ext cx="6679872" cy="262600"/>
          </a:xfrm>
          <a:prstGeom prst="rect">
            <a:avLst/>
          </a:prstGeom>
          <a:ln w="12700">
            <a:miter lim="400000"/>
          </a:ln>
        </p:spPr>
      </p:pic>
      <p:sp>
        <p:nvSpPr>
          <p:cNvPr id="9" name="Google Shape;62;p1">
            <a:extLst>
              <a:ext uri="{FF2B5EF4-FFF2-40B4-BE49-F238E27FC236}">
                <a16:creationId xmlns:a16="http://schemas.microsoft.com/office/drawing/2014/main" id="{DAE2C566-4231-6547-A3DC-E4D35C5D1C5B}"/>
              </a:ext>
            </a:extLst>
          </p:cNvPr>
          <p:cNvSpPr txBox="1"/>
          <p:nvPr/>
        </p:nvSpPr>
        <p:spPr>
          <a:xfrm>
            <a:off x="1237881" y="1249283"/>
            <a:ext cx="7087972" cy="2831504"/>
          </a:xfrm>
          <a:prstGeom prst="rect">
            <a:avLst/>
          </a:prstGeom>
          <a:noFill/>
          <a:ln>
            <a:noFill/>
          </a:ln>
        </p:spPr>
        <p:txBody>
          <a:bodyPr anchor="t" anchorCtr="0" bIns="45700" lIns="91425" rIns="91425" spcFirstLastPara="1" tIns="45700" wrap="square">
            <a:spAutoFit/>
          </a:bodyPr>
          <a:lstStyle/>
          <a:p>
            <a:pPr lvl="0"/>
            <a:r>
              <a:rPr b="1" dirty="0" lang="es-ES" sz="2400">
                <a:solidFill>
                  <a:srgbClr val="152B48"/>
                </a:solidFill>
                <a:latin typeface="Montserrat"/>
                <a:ea typeface="Montserrat"/>
                <a:cs typeface="Montserrat"/>
                <a:sym typeface="Montserrat"/>
              </a:rPr>
              <a:t>En autopsia:</a:t>
            </a:r>
          </a:p>
          <a:p>
            <a:pPr lvl="1"/>
            <a:r>
              <a:rPr dirty="0" lang="es-ES" sz="2000">
                <a:solidFill>
                  <a:srgbClr val="152B48"/>
                </a:solidFill>
                <a:latin typeface="Montserrat"/>
                <a:ea typeface="Montserrat"/>
                <a:cs typeface="Montserrat"/>
                <a:sym typeface="Montserrat"/>
              </a:rPr>
              <a:t>Muerte súbita de causa cardíaca: </a:t>
            </a:r>
          </a:p>
          <a:p>
            <a:pPr indent="-342900" lvl="2" marL="1257300">
              <a:buFont charset="0" panose="020B0604020202020204" pitchFamily="34" typeface="Arial"/>
              <a:buChar char="•"/>
            </a:pPr>
            <a:r>
              <a:rPr dirty="0" lang="es-ES" sz="2000">
                <a:solidFill>
                  <a:srgbClr val="152B48"/>
                </a:solidFill>
                <a:latin typeface="Montserrat"/>
                <a:ea typeface="Montserrat"/>
                <a:cs typeface="Montserrat"/>
                <a:sym typeface="Montserrat"/>
              </a:rPr>
              <a:t>Síntomas sugestivos de isquemia. </a:t>
            </a:r>
          </a:p>
          <a:p>
            <a:pPr indent="-342900" lvl="2" marL="1257300">
              <a:buFont charset="0" panose="020B0604020202020204" pitchFamily="34" typeface="Arial"/>
              <a:buChar char="•"/>
            </a:pPr>
            <a:r>
              <a:rPr dirty="0" lang="es-ES" sz="2000">
                <a:solidFill>
                  <a:srgbClr val="152B48"/>
                </a:solidFill>
                <a:latin typeface="Montserrat"/>
                <a:ea typeface="Montserrat"/>
                <a:cs typeface="Montserrat"/>
                <a:sym typeface="Montserrat"/>
              </a:rPr>
              <a:t>Cambios ECG. </a:t>
            </a:r>
          </a:p>
          <a:p>
            <a:pPr indent="-342900" lvl="2" marL="1257300">
              <a:buFont charset="0" panose="020B0604020202020204" pitchFamily="34" typeface="Arial"/>
              <a:buChar char="•"/>
            </a:pPr>
            <a:r>
              <a:rPr dirty="0" lang="es-ES" sz="2000">
                <a:solidFill>
                  <a:srgbClr val="152B48"/>
                </a:solidFill>
                <a:latin typeface="Montserrat"/>
                <a:ea typeface="Montserrat"/>
                <a:cs typeface="Montserrat"/>
                <a:sym typeface="Montserrat"/>
              </a:rPr>
              <a:t>Arritmias ventriculares. </a:t>
            </a:r>
          </a:p>
          <a:p>
            <a:pPr indent="-342900" lvl="2" marL="1257300">
              <a:buFont charset="0" panose="020B0604020202020204" pitchFamily="34" typeface="Arial"/>
              <a:buChar char="•"/>
            </a:pPr>
            <a:r>
              <a:rPr dirty="0" lang="es-ES" sz="2000">
                <a:solidFill>
                  <a:srgbClr val="152B48"/>
                </a:solidFill>
                <a:latin typeface="Montserrat"/>
                <a:ea typeface="Montserrat"/>
                <a:cs typeface="Montserrat"/>
                <a:sym typeface="Montserrat"/>
              </a:rPr>
              <a:t>No se logra documentar elevación de </a:t>
            </a:r>
            <a:r>
              <a:rPr dirty="0" err="1" lang="es-ES" sz="2000">
                <a:solidFill>
                  <a:srgbClr val="152B48"/>
                </a:solidFill>
                <a:latin typeface="Montserrat"/>
                <a:ea typeface="Montserrat"/>
                <a:cs typeface="Montserrat"/>
                <a:sym typeface="Montserrat"/>
              </a:rPr>
              <a:t>troponinas</a:t>
            </a:r>
            <a:r>
              <a:rPr dirty="0" lang="es-ES" sz="2000">
                <a:solidFill>
                  <a:srgbClr val="152B48"/>
                </a:solidFill>
                <a:latin typeface="Montserrat"/>
                <a:ea typeface="Montserrat"/>
                <a:cs typeface="Montserrat"/>
                <a:sym typeface="Montserrat"/>
              </a:rPr>
              <a:t>. </a:t>
            </a:r>
          </a:p>
          <a:p>
            <a:pPr lvl="0"/>
            <a:endParaRPr dirty="0" lang="es-ES" sz="2000">
              <a:solidFill>
                <a:srgbClr val="152B48"/>
              </a:solidFill>
              <a:latin typeface="Montserrat"/>
              <a:ea typeface="Montserrat"/>
              <a:cs typeface="Montserrat"/>
              <a:sym typeface="Montserrat"/>
            </a:endParaRPr>
          </a:p>
          <a:p>
            <a:pPr algn="l" indent="0" lvl="0" marL="0" marR="0" rtl="0">
              <a:spcBef>
                <a:spcPts val="0"/>
              </a:spcBef>
              <a:spcAft>
                <a:spcPts val="0"/>
              </a:spcAft>
              <a:buNone/>
            </a:pPr>
            <a:endParaRPr dirty="0" sz="1400">
              <a:solidFill>
                <a:srgbClr val="152B48"/>
              </a:solidFill>
              <a:latin typeface="Montserrat"/>
              <a:ea typeface="Montserrat"/>
              <a:cs typeface="Montserrat"/>
              <a:sym typeface="Montserrat"/>
            </a:endParaRPr>
          </a:p>
        </p:txBody>
      </p:sp>
      <p:pic>
        <p:nvPicPr>
          <p:cNvPr id="7" name="Imagen 6">
            <a:extLst>
              <a:ext uri="{FF2B5EF4-FFF2-40B4-BE49-F238E27FC236}">
                <a16:creationId xmlns:a16="http://schemas.microsoft.com/office/drawing/2014/main" id="{8C7433D2-305F-9E40-92A3-C99F30CC7B5B}"/>
              </a:ext>
            </a:extLst>
          </p:cNvPr>
          <p:cNvPicPr>
            <a:picLocks noChangeAspect="1"/>
          </p:cNvPicPr>
          <p:nvPr/>
        </p:nvPicPr>
        <p:blipFill rotWithShape="1">
          <a:blip r:embed="rId3"/>
          <a:srcRect b="63" r="17"/>
          <a:stretch/>
        </p:blipFill>
        <p:spPr>
          <a:xfrm>
            <a:off x="7522348" y="2223108"/>
            <a:ext cx="3882341" cy="3842289"/>
          </a:xfrm>
          <a:prstGeom prst="rect">
            <a:avLst/>
          </a:prstGeom>
        </p:spPr>
      </p:pic>
    </p:spTree>
    <p:extLst>
      <p:ext uri="{BB962C8B-B14F-4D97-AF65-F5344CB8AC3E}">
        <p14:creationId xmlns:p14="http://schemas.microsoft.com/office/powerpoint/2010/main" val="1419590"/>
      </p:ext>
    </p:extLst>
  </p:cSld>
  <p:clrMapOvr>
    <a:masterClrMapping/>
  </p:clrMapOvr>
  <p:transition spd="med"/>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89" name="IAM TIPO 4"/>
          <p:cNvSpPr txBox="1">
            <a:spLocks noGrp="1"/>
          </p:cNvSpPr>
          <p:nvPr>
            <p:ph type="title"/>
          </p:nvPr>
        </p:nvSpPr>
        <p:spPr>
          <a:xfrm>
            <a:off x="422361" y="16766"/>
            <a:ext cx="10515600" cy="1325563"/>
          </a:xfrm>
          <a:prstGeom prst="rect">
            <a:avLst/>
          </a:prstGeom>
        </p:spPr>
        <p:txBody>
          <a:bodyPr/>
          <a:lstStyle/>
          <a:p>
            <a:r>
              <a:rPr dirty="0"/>
              <a:t>IAM T</a:t>
            </a:r>
            <a:r>
              <a:rPr dirty="0" lang="es-ES"/>
              <a:t>IPO</a:t>
            </a:r>
            <a:r>
              <a:rPr dirty="0"/>
              <a:t> 4 </a:t>
            </a:r>
          </a:p>
        </p:txBody>
      </p:sp>
      <p:pic>
        <p:nvPicPr>
          <p:cNvPr descr="Imagen" id="192" name="Imagen"/>
          <p:cNvPicPr>
            <a:picLocks noChangeAspect="1"/>
          </p:cNvPicPr>
          <p:nvPr/>
        </p:nvPicPr>
        <p:blipFill>
          <a:blip r:embed="rId3"/>
          <a:srcRect r="-18"/>
          <a:stretch>
            <a:fillRect/>
          </a:stretch>
        </p:blipFill>
        <p:spPr>
          <a:xfrm>
            <a:off x="5160059" y="6386130"/>
            <a:ext cx="6679872" cy="262600"/>
          </a:xfrm>
          <a:prstGeom prst="rect">
            <a:avLst/>
          </a:prstGeom>
          <a:ln w="12700">
            <a:miter lim="400000"/>
          </a:ln>
        </p:spPr>
      </p:pic>
      <p:sp>
        <p:nvSpPr>
          <p:cNvPr id="8" name="Google Shape;62;p1">
            <a:extLst>
              <a:ext uri="{FF2B5EF4-FFF2-40B4-BE49-F238E27FC236}">
                <a16:creationId xmlns:a16="http://schemas.microsoft.com/office/drawing/2014/main" id="{FD9E0DC1-4A8A-8C46-9BF5-853931860546}"/>
              </a:ext>
            </a:extLst>
          </p:cNvPr>
          <p:cNvSpPr txBox="1"/>
          <p:nvPr/>
        </p:nvSpPr>
        <p:spPr>
          <a:xfrm>
            <a:off x="1117505" y="1080762"/>
            <a:ext cx="5870206" cy="2585283"/>
          </a:xfrm>
          <a:prstGeom prst="rect">
            <a:avLst/>
          </a:prstGeom>
          <a:noFill/>
          <a:ln>
            <a:noFill/>
          </a:ln>
        </p:spPr>
        <p:txBody>
          <a:bodyPr anchor="t" anchorCtr="0" bIns="45700" lIns="91425" rIns="91425" spcFirstLastPara="1" tIns="45700" wrap="square">
            <a:spAutoFit/>
          </a:bodyPr>
          <a:lstStyle/>
          <a:p>
            <a:r>
              <a:rPr dirty="0" lang="es-ES">
                <a:solidFill>
                  <a:srgbClr val="152B48"/>
                </a:solidFill>
                <a:latin typeface="Montserrat"/>
                <a:ea typeface="Montserrat"/>
                <a:cs typeface="Montserrat"/>
                <a:sym typeface="Montserrat"/>
              </a:rPr>
              <a:t>Asociado con revascularización percutánea (requiere elevación de </a:t>
            </a:r>
            <a:r>
              <a:rPr dirty="0" err="1" lang="es-ES">
                <a:solidFill>
                  <a:srgbClr val="152B48"/>
                </a:solidFill>
                <a:latin typeface="Montserrat"/>
                <a:ea typeface="Montserrat"/>
                <a:cs typeface="Montserrat"/>
                <a:sym typeface="Montserrat"/>
              </a:rPr>
              <a:t>troponinas</a:t>
            </a:r>
            <a:r>
              <a:rPr dirty="0" lang="es-ES">
                <a:solidFill>
                  <a:srgbClr val="152B48"/>
                </a:solidFill>
                <a:latin typeface="Montserrat"/>
                <a:ea typeface="Montserrat"/>
                <a:cs typeface="Montserrat"/>
                <a:sym typeface="Montserrat"/>
              </a:rPr>
              <a:t> &gt; 5 veces):</a:t>
            </a:r>
          </a:p>
          <a:p>
            <a:pPr indent="-342900" lvl="1" marL="800100">
              <a:buFont charset="0" panose="020B0604020202020204" pitchFamily="34" typeface="Arial"/>
              <a:buChar char="•"/>
            </a:pPr>
            <a:r>
              <a:rPr b="1" dirty="0" lang="es-ES">
                <a:solidFill>
                  <a:srgbClr val="152B48"/>
                </a:solidFill>
                <a:latin typeface="Montserrat"/>
                <a:ea typeface="Montserrat"/>
                <a:cs typeface="Montserrat"/>
                <a:sym typeface="Montserrat"/>
              </a:rPr>
              <a:t>4A</a:t>
            </a:r>
            <a:r>
              <a:rPr dirty="0" lang="es-ES">
                <a:solidFill>
                  <a:srgbClr val="152B48"/>
                </a:solidFill>
                <a:latin typeface="Montserrat"/>
                <a:ea typeface="Montserrat"/>
                <a:cs typeface="Montserrat"/>
                <a:sym typeface="Montserrat"/>
              </a:rPr>
              <a:t>: asociado a PCI. </a:t>
            </a:r>
          </a:p>
          <a:p>
            <a:pPr indent="-342900" lvl="1" marL="800100">
              <a:buFont charset="0" panose="020B0604020202020204" pitchFamily="34" typeface="Arial"/>
              <a:buChar char="•"/>
            </a:pPr>
            <a:r>
              <a:rPr b="1" dirty="0" lang="es-ES">
                <a:solidFill>
                  <a:srgbClr val="152B48"/>
                </a:solidFill>
                <a:latin typeface="Montserrat"/>
                <a:ea typeface="Montserrat"/>
                <a:cs typeface="Montserrat"/>
                <a:sym typeface="Montserrat"/>
              </a:rPr>
              <a:t>4B</a:t>
            </a:r>
            <a:r>
              <a:rPr dirty="0" lang="es-ES">
                <a:solidFill>
                  <a:srgbClr val="152B48"/>
                </a:solidFill>
                <a:latin typeface="Montserrat"/>
                <a:ea typeface="Montserrat"/>
                <a:cs typeface="Montserrat"/>
                <a:sym typeface="Montserrat"/>
              </a:rPr>
              <a:t>: trombosis del </a:t>
            </a:r>
            <a:r>
              <a:rPr dirty="0" err="1" lang="es-ES">
                <a:solidFill>
                  <a:srgbClr val="152B48"/>
                </a:solidFill>
                <a:latin typeface="Montserrat"/>
                <a:ea typeface="Montserrat"/>
                <a:cs typeface="Montserrat"/>
                <a:sym typeface="Montserrat"/>
              </a:rPr>
              <a:t>stent</a:t>
            </a:r>
            <a:r>
              <a:rPr dirty="0" lang="es-ES">
                <a:solidFill>
                  <a:srgbClr val="152B48"/>
                </a:solidFill>
                <a:latin typeface="Montserrat"/>
                <a:ea typeface="Montserrat"/>
                <a:cs typeface="Montserrat"/>
                <a:sym typeface="Montserrat"/>
              </a:rPr>
              <a:t>. </a:t>
            </a:r>
          </a:p>
          <a:p>
            <a:pPr indent="-342900" lvl="1" marL="800100">
              <a:buFont charset="0" panose="020B0604020202020204" pitchFamily="34" typeface="Arial"/>
              <a:buChar char="•"/>
            </a:pPr>
            <a:r>
              <a:rPr dirty="0" lang="es-ES">
                <a:solidFill>
                  <a:srgbClr val="152B48"/>
                </a:solidFill>
                <a:latin typeface="Montserrat"/>
                <a:ea typeface="Montserrat"/>
                <a:cs typeface="Montserrat"/>
                <a:sym typeface="Montserrat"/>
              </a:rPr>
              <a:t>Aguda: 0 - 24 horas. </a:t>
            </a:r>
          </a:p>
          <a:p>
            <a:pPr indent="-342900" lvl="1" marL="800100">
              <a:buFont charset="0" panose="020B0604020202020204" pitchFamily="34" typeface="Arial"/>
              <a:buChar char="•"/>
            </a:pPr>
            <a:r>
              <a:rPr dirty="0" lang="es-ES">
                <a:solidFill>
                  <a:srgbClr val="152B48"/>
                </a:solidFill>
                <a:latin typeface="Montserrat"/>
                <a:ea typeface="Montserrat"/>
                <a:cs typeface="Montserrat"/>
                <a:sym typeface="Montserrat"/>
              </a:rPr>
              <a:t>Subaguda: 24h - 30 días. </a:t>
            </a:r>
          </a:p>
          <a:p>
            <a:pPr indent="-342900" lvl="1" marL="800100">
              <a:buFont charset="0" panose="020B0604020202020204" pitchFamily="34" typeface="Arial"/>
              <a:buChar char="•"/>
            </a:pPr>
            <a:r>
              <a:rPr dirty="0" lang="es-ES">
                <a:solidFill>
                  <a:srgbClr val="152B48"/>
                </a:solidFill>
                <a:latin typeface="Montserrat"/>
                <a:ea typeface="Montserrat"/>
                <a:cs typeface="Montserrat"/>
                <a:sym typeface="Montserrat"/>
              </a:rPr>
              <a:t>Tardía: 30 días - 1 año. </a:t>
            </a:r>
          </a:p>
          <a:p>
            <a:pPr indent="-342900" lvl="1" marL="800100">
              <a:buFont charset="0" panose="020B0604020202020204" pitchFamily="34" typeface="Arial"/>
              <a:buChar char="•"/>
            </a:pPr>
            <a:r>
              <a:rPr dirty="0" lang="es-ES">
                <a:solidFill>
                  <a:srgbClr val="152B48"/>
                </a:solidFill>
                <a:latin typeface="Montserrat"/>
                <a:ea typeface="Montserrat"/>
                <a:cs typeface="Montserrat"/>
                <a:sym typeface="Montserrat"/>
              </a:rPr>
              <a:t>Muy tardía: &gt; 1 año. </a:t>
            </a:r>
          </a:p>
          <a:p>
            <a:pPr indent="-342900" lvl="1" marL="800100">
              <a:buFont charset="0" panose="020B0604020202020204" pitchFamily="34" typeface="Arial"/>
              <a:buChar char="•"/>
            </a:pPr>
            <a:r>
              <a:rPr b="1" dirty="0" lang="es-ES">
                <a:solidFill>
                  <a:srgbClr val="152B48"/>
                </a:solidFill>
                <a:latin typeface="Montserrat"/>
                <a:ea typeface="Montserrat"/>
                <a:cs typeface="Montserrat"/>
                <a:sym typeface="Montserrat"/>
              </a:rPr>
              <a:t>4C</a:t>
            </a:r>
            <a:r>
              <a:rPr dirty="0" lang="es-ES">
                <a:solidFill>
                  <a:srgbClr val="152B48"/>
                </a:solidFill>
                <a:latin typeface="Montserrat"/>
                <a:ea typeface="Montserrat"/>
                <a:cs typeface="Montserrat"/>
                <a:sym typeface="Montserrat"/>
              </a:rPr>
              <a:t>: </a:t>
            </a:r>
            <a:r>
              <a:rPr dirty="0" err="1" lang="es-ES">
                <a:solidFill>
                  <a:srgbClr val="152B48"/>
                </a:solidFill>
                <a:latin typeface="Montserrat"/>
                <a:ea typeface="Montserrat"/>
                <a:cs typeface="Montserrat"/>
                <a:sym typeface="Montserrat"/>
              </a:rPr>
              <a:t>reestenosis</a:t>
            </a:r>
            <a:r>
              <a:rPr dirty="0" lang="es-ES">
                <a:solidFill>
                  <a:srgbClr val="152B48"/>
                </a:solidFill>
                <a:latin typeface="Montserrat"/>
                <a:ea typeface="Montserrat"/>
                <a:cs typeface="Montserrat"/>
                <a:sym typeface="Montserrat"/>
              </a:rPr>
              <a:t> del </a:t>
            </a:r>
            <a:r>
              <a:rPr dirty="0" err="1" lang="es-ES">
                <a:solidFill>
                  <a:srgbClr val="152B48"/>
                </a:solidFill>
                <a:latin typeface="Montserrat"/>
                <a:ea typeface="Montserrat"/>
                <a:cs typeface="Montserrat"/>
                <a:sym typeface="Montserrat"/>
              </a:rPr>
              <a:t>stent</a:t>
            </a:r>
            <a:r>
              <a:rPr dirty="0" lang="es-ES">
                <a:solidFill>
                  <a:srgbClr val="152B48"/>
                </a:solidFill>
                <a:latin typeface="Montserrat"/>
                <a:ea typeface="Montserrat"/>
                <a:cs typeface="Montserrat"/>
                <a:sym typeface="Montserrat"/>
              </a:rPr>
              <a:t>. </a:t>
            </a:r>
          </a:p>
        </p:txBody>
      </p:sp>
      <p:pic>
        <p:nvPicPr>
          <p:cNvPr descr="ICBA - Instituto Cardiovascular de Buenos Aires" id="3074" name="Picture 2">
            <a:extLst>
              <a:ext uri="{FF2B5EF4-FFF2-40B4-BE49-F238E27FC236}">
                <a16:creationId xmlns:a16="http://schemas.microsoft.com/office/drawing/2014/main" id="{A62BE0E2-A1ED-6D4D-9842-C655C22D35DC}"/>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3210" y="0"/>
            <a:ext cx="49911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58315"/>
      </p:ext>
    </p:extLst>
  </p:cSld>
  <p:clrMapOvr>
    <a:masterClrMapping/>
  </p:clrMapOvr>
  <p:transition spd="med"/>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What is Coronary Artery Bypass Graft Surgery? | CABG" id="4098" name="Picture 2">
            <a:extLst>
              <a:ext uri="{FF2B5EF4-FFF2-40B4-BE49-F238E27FC236}">
                <a16:creationId xmlns:a16="http://schemas.microsoft.com/office/drawing/2014/main" id="{668FFE85-BE0A-AD44-A519-EEE83734708B}"/>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r="88"/>
          <a:stretch/>
        </p:blipFill>
        <p:spPr bwMode="auto">
          <a:xfrm>
            <a:off x="5870713" y="1583787"/>
            <a:ext cx="6027064" cy="4249526"/>
          </a:xfrm>
          <a:prstGeom prst="rect">
            <a:avLst/>
          </a:prstGeom>
          <a:noFill/>
          <a:extLst>
            <a:ext uri="{909E8E84-426E-40DD-AFC4-6F175D3DCCD1}">
              <a14:hiddenFill xmlns:a14="http://schemas.microsoft.com/office/drawing/2010/main">
                <a:solidFill>
                  <a:srgbClr val="FFFFFF"/>
                </a:solidFill>
              </a14:hiddenFill>
            </a:ext>
          </a:extLst>
        </p:spPr>
      </p:pic>
      <p:sp>
        <p:nvSpPr>
          <p:cNvPr id="196" name="IAM TIPO 5"/>
          <p:cNvSpPr txBox="1">
            <a:spLocks noGrp="1"/>
          </p:cNvSpPr>
          <p:nvPr>
            <p:ph type="title"/>
          </p:nvPr>
        </p:nvSpPr>
        <p:spPr>
          <a:xfrm>
            <a:off x="494201" y="0"/>
            <a:ext cx="10515600" cy="1325563"/>
          </a:xfrm>
          <a:prstGeom prst="rect">
            <a:avLst/>
          </a:prstGeom>
        </p:spPr>
        <p:txBody>
          <a:bodyPr/>
          <a:lstStyle/>
          <a:p>
            <a:r>
              <a:rPr dirty="0"/>
              <a:t>IAM T</a:t>
            </a:r>
            <a:r>
              <a:rPr dirty="0" lang="es-ES"/>
              <a:t>IPO</a:t>
            </a:r>
            <a:r>
              <a:rPr dirty="0"/>
              <a:t> 5</a:t>
            </a:r>
          </a:p>
        </p:txBody>
      </p:sp>
      <p:pic>
        <p:nvPicPr>
          <p:cNvPr descr="Imagen" id="199" name="Imagen"/>
          <p:cNvPicPr>
            <a:picLocks noChangeAspect="1"/>
          </p:cNvPicPr>
          <p:nvPr/>
        </p:nvPicPr>
        <p:blipFill>
          <a:blip r:embed="rId3"/>
          <a:srcRect r="-18"/>
          <a:stretch>
            <a:fillRect/>
          </a:stretch>
        </p:blipFill>
        <p:spPr>
          <a:xfrm>
            <a:off x="5079848" y="6216725"/>
            <a:ext cx="6679872" cy="262600"/>
          </a:xfrm>
          <a:prstGeom prst="rect">
            <a:avLst/>
          </a:prstGeom>
          <a:ln w="12700">
            <a:miter lim="400000"/>
          </a:ln>
        </p:spPr>
      </p:pic>
      <p:sp>
        <p:nvSpPr>
          <p:cNvPr id="8" name="Google Shape;62;p1">
            <a:extLst>
              <a:ext uri="{FF2B5EF4-FFF2-40B4-BE49-F238E27FC236}">
                <a16:creationId xmlns:a16="http://schemas.microsoft.com/office/drawing/2014/main" id="{507FC4B2-2E80-0C40-A1E0-C053F31D2643}"/>
              </a:ext>
            </a:extLst>
          </p:cNvPr>
          <p:cNvSpPr txBox="1"/>
          <p:nvPr/>
        </p:nvSpPr>
        <p:spPr>
          <a:xfrm>
            <a:off x="838200" y="509975"/>
            <a:ext cx="10515600" cy="1631175"/>
          </a:xfrm>
          <a:prstGeom prst="rect">
            <a:avLst/>
          </a:prstGeom>
          <a:noFill/>
          <a:ln>
            <a:noFill/>
          </a:ln>
        </p:spPr>
        <p:txBody>
          <a:bodyPr anchor="t" anchorCtr="0" bIns="45700" lIns="91425" rIns="91425" spcFirstLastPara="1" tIns="45700" wrap="square">
            <a:spAutoFit/>
          </a:bodyPr>
          <a:lstStyle/>
          <a:p>
            <a:endParaRPr dirty="0" lang="es-ES" sz="2000">
              <a:solidFill>
                <a:srgbClr val="152B48"/>
              </a:solidFill>
              <a:latin typeface="Montserrat"/>
              <a:ea typeface="Montserrat"/>
              <a:cs typeface="Montserrat"/>
              <a:sym typeface="Montserrat"/>
            </a:endParaRPr>
          </a:p>
          <a:p>
            <a:endParaRPr dirty="0" lang="es-ES" sz="2000">
              <a:solidFill>
                <a:srgbClr val="152B48"/>
              </a:solidFill>
              <a:latin typeface="Montserrat"/>
              <a:ea typeface="Montserrat"/>
              <a:cs typeface="Montserrat"/>
              <a:sym typeface="Montserrat"/>
            </a:endParaRPr>
          </a:p>
          <a:p>
            <a:r>
              <a:rPr dirty="0" lang="es-ES" sz="2000">
                <a:solidFill>
                  <a:srgbClr val="152B48"/>
                </a:solidFill>
                <a:latin typeface="Montserrat"/>
                <a:ea typeface="Montserrat"/>
                <a:cs typeface="Montserrat"/>
                <a:sym typeface="Montserrat"/>
              </a:rPr>
              <a:t>Asociado a cirugía de revascularización miocárdica (requiere elevación de </a:t>
            </a:r>
            <a:r>
              <a:rPr dirty="0" err="1" lang="es-ES" sz="2000">
                <a:solidFill>
                  <a:srgbClr val="152B48"/>
                </a:solidFill>
                <a:latin typeface="Montserrat"/>
                <a:ea typeface="Montserrat"/>
                <a:cs typeface="Montserrat"/>
                <a:sym typeface="Montserrat"/>
              </a:rPr>
              <a:t>troponinas</a:t>
            </a:r>
            <a:r>
              <a:rPr dirty="0" lang="es-ES" sz="2000">
                <a:solidFill>
                  <a:srgbClr val="152B48"/>
                </a:solidFill>
                <a:latin typeface="Montserrat"/>
                <a:ea typeface="Montserrat"/>
                <a:cs typeface="Montserrat"/>
                <a:sym typeface="Montserrat"/>
              </a:rPr>
              <a:t> &gt; 10 veces). </a:t>
            </a:r>
          </a:p>
          <a:p>
            <a:endParaRPr dirty="0" lang="es-ES" sz="2000">
              <a:solidFill>
                <a:srgbClr val="152B48"/>
              </a:solidFill>
              <a:latin typeface="Montserrat"/>
              <a:ea typeface="Montserrat"/>
              <a:cs typeface="Montserrat"/>
              <a:sym typeface="Montserrat"/>
            </a:endParaRPr>
          </a:p>
        </p:txBody>
      </p:sp>
    </p:spTree>
    <p:extLst>
      <p:ext uri="{BB962C8B-B14F-4D97-AF65-F5344CB8AC3E}">
        <p14:creationId xmlns:p14="http://schemas.microsoft.com/office/powerpoint/2010/main" val="38099998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65266-EB00-F143-9610-10B94A832F2D}"/>
              </a:ext>
            </a:extLst>
          </p:cNvPr>
          <p:cNvSpPr>
            <a:spLocks noGrp="1"/>
          </p:cNvSpPr>
          <p:nvPr>
            <p:ph type="ctrTitle"/>
          </p:nvPr>
        </p:nvSpPr>
        <p:spPr>
          <a:xfrm>
            <a:off x="914400" y="1887600"/>
            <a:ext cx="10363200" cy="1470025"/>
          </a:xfrm>
        </p:spPr>
        <p:txBody>
          <a:bodyPr rtlCol="0">
            <a:noAutofit/>
          </a:bodyPr>
          <a:lstStyle/>
          <a:p>
            <a:pPr algn="l" eaLnBrk="1" fontAlgn="auto" hangingPunct="1">
              <a:spcAft>
                <a:spcPts val="0"/>
              </a:spcAft>
              <a:defRPr/>
            </a:pPr>
            <a:r>
              <a:rPr lang="es-ES" sz="4400" b="1" dirty="0"/>
              <a:t>FISIOPATOLOGÍA</a:t>
            </a:r>
            <a:r>
              <a:rPr lang="es-ES" sz="3600" b="1" dirty="0">
                <a:solidFill>
                  <a:schemeClr val="accent5">
                    <a:lumMod val="50000"/>
                  </a:schemeClr>
                </a:solidFill>
              </a:rPr>
              <a:t> </a:t>
            </a:r>
            <a:br>
              <a:rPr lang="es-ES" sz="4000" b="1" dirty="0">
                <a:solidFill>
                  <a:schemeClr val="accent1">
                    <a:lumMod val="75000"/>
                  </a:schemeClr>
                </a:solidFill>
              </a:rPr>
            </a:br>
            <a:endParaRPr lang="es-ES" sz="2400" b="1" dirty="0">
              <a:solidFill>
                <a:schemeClr val="accent1">
                  <a:lumMod val="75000"/>
                </a:schemeClr>
              </a:solidFill>
            </a:endParaRPr>
          </a:p>
        </p:txBody>
      </p:sp>
      <p:cxnSp>
        <p:nvCxnSpPr>
          <p:cNvPr id="6" name="Conector recto 5">
            <a:extLst>
              <a:ext uri="{FF2B5EF4-FFF2-40B4-BE49-F238E27FC236}">
                <a16:creationId xmlns:a16="http://schemas.microsoft.com/office/drawing/2014/main" id="{38C51A6E-E9AE-8149-BE70-497C67EE3B2B}"/>
              </a:ext>
            </a:extLst>
          </p:cNvPr>
          <p:cNvCxnSpPr>
            <a:cxnSpLocks/>
          </p:cNvCxnSpPr>
          <p:nvPr/>
        </p:nvCxnSpPr>
        <p:spPr>
          <a:xfrm>
            <a:off x="708025" y="3340162"/>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9DF4AF1-0F03-7549-AE12-AF5C4C303A38}"/>
              </a:ext>
            </a:extLst>
          </p:cNvPr>
          <p:cNvPicPr>
            <a:picLocks noChangeAspect="1"/>
          </p:cNvPicPr>
          <p:nvPr/>
        </p:nvPicPr>
        <p:blipFill rotWithShape="1">
          <a:blip r:embed="rId3"/>
          <a:srcRect l="-24406" t="-12523" r="-18920" b="-12811"/>
          <a:stretch/>
        </p:blipFill>
        <p:spPr>
          <a:xfrm>
            <a:off x="7219063" y="1389014"/>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1492646401"/>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Imagen 31">
            <a:extLst>
              <a:ext uri="{FF2B5EF4-FFF2-40B4-BE49-F238E27FC236}">
                <a16:creationId xmlns:a16="http://schemas.microsoft.com/office/drawing/2014/main" id="{E7D4B033-86F9-2442-B07E-92F934915224}"/>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778" y="464945"/>
            <a:ext cx="3189943" cy="97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32">
            <a:extLst>
              <a:ext uri="{FF2B5EF4-FFF2-40B4-BE49-F238E27FC236}">
                <a16:creationId xmlns:a16="http://schemas.microsoft.com/office/drawing/2014/main" id="{0C841B53-D82B-7947-9761-30921A2E7B92}"/>
              </a:ext>
            </a:extLst>
          </p:cNvPr>
          <p:cNvPicPr>
            <a:picLocks noChangeArrowheads="1" noChangeAspect="1"/>
          </p:cNvPicPr>
          <p:nvPr/>
        </p:nvPicPr>
        <p:blipFill>
          <a:blip r:embed="rId4">
            <a:extLst>
              <a:ext uri="{28A0092B-C50C-407E-A947-70E740481C1C}">
                <a14:useLocalDpi xmlns:a14="http://schemas.microsoft.com/office/drawing/2010/main" val="0"/>
              </a:ext>
            </a:extLst>
          </a:blip>
          <a:srcRect b="493"/>
          <a:stretch>
            <a:fillRect/>
          </a:stretch>
        </p:blipFill>
        <p:spPr bwMode="auto">
          <a:xfrm>
            <a:off x="367598" y="1420123"/>
            <a:ext cx="3372715" cy="85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62;p1">
            <a:extLst>
              <a:ext uri="{FF2B5EF4-FFF2-40B4-BE49-F238E27FC236}">
                <a16:creationId xmlns:a16="http://schemas.microsoft.com/office/drawing/2014/main" id="{71B117D7-9631-0941-9E8C-F5A3742FC013}"/>
              </a:ext>
            </a:extLst>
          </p:cNvPr>
          <p:cNvSpPr txBox="1"/>
          <p:nvPr/>
        </p:nvSpPr>
        <p:spPr>
          <a:xfrm>
            <a:off x="8558674" y="1935497"/>
            <a:ext cx="3057422" cy="1477287"/>
          </a:xfrm>
          <a:prstGeom prst="rect">
            <a:avLst/>
          </a:prstGeom>
          <a:noFill/>
          <a:ln>
            <a:noFill/>
          </a:ln>
        </p:spPr>
        <p:txBody>
          <a:bodyPr anchor="t" anchorCtr="0" bIns="45700" lIns="91425" rIns="91425" spcFirstLastPara="1" tIns="45700" wrap="square">
            <a:spAutoFit/>
          </a:bodyPr>
          <a:lstStyle/>
          <a:p>
            <a:pPr indent="-171450" lvl="0" marL="171450">
              <a:buClr>
                <a:srgbClr val="152B48"/>
              </a:buClr>
              <a:buSzPts val="1400"/>
              <a:buFont typeface="Arial"/>
              <a:buChar char="•"/>
            </a:pPr>
            <a:r>
              <a:rPr dirty="0" lang="es-CO">
                <a:solidFill>
                  <a:srgbClr val="152B48"/>
                </a:solidFill>
                <a:latin typeface="Montserrat"/>
                <a:ea typeface="Montserrat"/>
                <a:cs typeface="Montserrat"/>
                <a:sym typeface="Montserrat"/>
              </a:rPr>
              <a:t>Disrupción de placa.</a:t>
            </a:r>
          </a:p>
          <a:p>
            <a:pPr indent="-171450" lvl="0" marL="171450">
              <a:buClr>
                <a:srgbClr val="152B48"/>
              </a:buClr>
              <a:buSzPts val="1400"/>
              <a:buFont typeface="Arial"/>
              <a:buChar char="•"/>
            </a:pPr>
            <a:r>
              <a:rPr dirty="0" lang="es-CO">
                <a:solidFill>
                  <a:srgbClr val="152B48"/>
                </a:solidFill>
                <a:latin typeface="Montserrat"/>
                <a:ea typeface="Montserrat"/>
                <a:cs typeface="Montserrat"/>
                <a:sym typeface="Montserrat"/>
              </a:rPr>
              <a:t>Exposición de moléculas.</a:t>
            </a:r>
          </a:p>
          <a:p>
            <a:pPr indent="-171450" lvl="0" marL="171450">
              <a:buClr>
                <a:srgbClr val="152B48"/>
              </a:buClr>
              <a:buSzPts val="1400"/>
              <a:buFont typeface="Arial"/>
              <a:buChar char="•"/>
            </a:pPr>
            <a:r>
              <a:rPr dirty="0" lang="es-CO">
                <a:solidFill>
                  <a:srgbClr val="152B48"/>
                </a:solidFill>
                <a:latin typeface="Montserrat"/>
                <a:ea typeface="Montserrat"/>
                <a:cs typeface="Montserrat"/>
                <a:sym typeface="Montserrat"/>
              </a:rPr>
              <a:t>Activación plaquetaria y de coagulación.</a:t>
            </a:r>
          </a:p>
        </p:txBody>
      </p:sp>
      <p:sp>
        <p:nvSpPr>
          <p:cNvPr id="12" name="Flecha derecha 11">
            <a:extLst>
              <a:ext uri="{FF2B5EF4-FFF2-40B4-BE49-F238E27FC236}">
                <a16:creationId xmlns:a16="http://schemas.microsoft.com/office/drawing/2014/main" id="{1E400E7D-845D-9B4B-975B-054488D11D8A}"/>
              </a:ext>
            </a:extLst>
          </p:cNvPr>
          <p:cNvSpPr/>
          <p:nvPr/>
        </p:nvSpPr>
        <p:spPr>
          <a:xfrm>
            <a:off x="7850828" y="841404"/>
            <a:ext cx="604805" cy="36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4" name="Flecha derecha 13">
            <a:extLst>
              <a:ext uri="{FF2B5EF4-FFF2-40B4-BE49-F238E27FC236}">
                <a16:creationId xmlns:a16="http://schemas.microsoft.com/office/drawing/2014/main" id="{6994A400-D77D-074E-9426-076C5012F5A9}"/>
              </a:ext>
            </a:extLst>
          </p:cNvPr>
          <p:cNvSpPr/>
          <p:nvPr/>
        </p:nvSpPr>
        <p:spPr>
          <a:xfrm>
            <a:off x="7850828" y="2531242"/>
            <a:ext cx="604805" cy="36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7" name="Google Shape;62;p1">
            <a:extLst>
              <a:ext uri="{FF2B5EF4-FFF2-40B4-BE49-F238E27FC236}">
                <a16:creationId xmlns:a16="http://schemas.microsoft.com/office/drawing/2014/main" id="{A0DF5AA7-4C2B-5F47-A7CE-BBD113DD14E0}"/>
              </a:ext>
            </a:extLst>
          </p:cNvPr>
          <p:cNvSpPr txBox="1"/>
          <p:nvPr/>
        </p:nvSpPr>
        <p:spPr>
          <a:xfrm>
            <a:off x="8690327" y="464945"/>
            <a:ext cx="3057422" cy="1477287"/>
          </a:xfrm>
          <a:prstGeom prst="rect">
            <a:avLst/>
          </a:prstGeom>
          <a:noFill/>
          <a:ln>
            <a:noFill/>
          </a:ln>
        </p:spPr>
        <p:txBody>
          <a:bodyPr anchor="t" anchorCtr="0" bIns="45700" lIns="91425" rIns="91425" spcFirstLastPara="1" tIns="45700" wrap="square">
            <a:spAutoFit/>
          </a:bodyPr>
          <a:lstStyle/>
          <a:p>
            <a:pPr indent="-171450" lvl="0" marL="171450">
              <a:buClr>
                <a:srgbClr val="152B48"/>
              </a:buClr>
              <a:buSzPts val="1400"/>
              <a:buFont typeface="Arial"/>
              <a:buChar char="•"/>
            </a:pPr>
            <a:r>
              <a:rPr dirty="0" lang="es-CO">
                <a:solidFill>
                  <a:srgbClr val="152B48"/>
                </a:solidFill>
                <a:latin typeface="Montserrat"/>
                <a:ea typeface="Montserrat"/>
                <a:cs typeface="Montserrat"/>
                <a:sym typeface="Montserrat"/>
              </a:rPr>
              <a:t>Vasoconstricción persistente.</a:t>
            </a:r>
          </a:p>
          <a:p>
            <a:pPr indent="-171450" lvl="0" marL="171450">
              <a:buClr>
                <a:srgbClr val="152B48"/>
              </a:buClr>
              <a:buSzPts val="1400"/>
              <a:buFont typeface="Arial"/>
              <a:buChar char="•"/>
            </a:pPr>
            <a:r>
              <a:rPr dirty="0" lang="es-CO">
                <a:solidFill>
                  <a:srgbClr val="152B48"/>
                </a:solidFill>
                <a:latin typeface="Montserrat"/>
                <a:ea typeface="Montserrat"/>
                <a:cs typeface="Montserrat"/>
                <a:sym typeface="Montserrat"/>
              </a:rPr>
              <a:t>Alteración de oferta y demanda.</a:t>
            </a:r>
            <a:endParaRPr dirty="0">
              <a:solidFill>
                <a:srgbClr val="152B48"/>
              </a:solidFill>
              <a:latin typeface="Montserrat"/>
              <a:ea typeface="Montserrat"/>
              <a:cs typeface="Montserrat"/>
              <a:sym typeface="Montserrat"/>
            </a:endParaRPr>
          </a:p>
          <a:p>
            <a:pPr algn="l" indent="0" lvl="0" marL="0" marR="0" rtl="0">
              <a:spcBef>
                <a:spcPts val="0"/>
              </a:spcBef>
              <a:spcAft>
                <a:spcPts val="0"/>
              </a:spcAft>
              <a:buNone/>
            </a:pPr>
            <a:endParaRPr dirty="0">
              <a:solidFill>
                <a:srgbClr val="152B48"/>
              </a:solidFill>
              <a:latin typeface="Montserrat"/>
              <a:ea typeface="Montserrat"/>
              <a:cs typeface="Montserrat"/>
              <a:sym typeface="Montserrat"/>
            </a:endParaRPr>
          </a:p>
        </p:txBody>
      </p:sp>
      <p:cxnSp>
        <p:nvCxnSpPr>
          <p:cNvPr id="19" name="Conector recto de flecha 18">
            <a:extLst>
              <a:ext uri="{FF2B5EF4-FFF2-40B4-BE49-F238E27FC236}">
                <a16:creationId xmlns:a16="http://schemas.microsoft.com/office/drawing/2014/main" id="{823ED6F1-C8ED-7B4C-A289-76F18DFDC0AF}"/>
              </a:ext>
            </a:extLst>
          </p:cNvPr>
          <p:cNvCxnSpPr/>
          <p:nvPr/>
        </p:nvCxnSpPr>
        <p:spPr>
          <a:xfrm flipV="1">
            <a:off x="3774093" y="1025110"/>
            <a:ext cx="331320" cy="47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24483AA-E017-4E4C-8829-7652B290EF5A}"/>
              </a:ext>
            </a:extLst>
          </p:cNvPr>
          <p:cNvCxnSpPr>
            <a:cxnSpLocks/>
          </p:cNvCxnSpPr>
          <p:nvPr/>
        </p:nvCxnSpPr>
        <p:spPr>
          <a:xfrm>
            <a:off x="3839713" y="2289163"/>
            <a:ext cx="343194" cy="38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errar llave 25">
            <a:extLst>
              <a:ext uri="{FF2B5EF4-FFF2-40B4-BE49-F238E27FC236}">
                <a16:creationId xmlns:a16="http://schemas.microsoft.com/office/drawing/2014/main" id="{AAB3487A-159F-8B49-9E88-C66C9DD79450}"/>
              </a:ext>
            </a:extLst>
          </p:cNvPr>
          <p:cNvSpPr/>
          <p:nvPr/>
        </p:nvSpPr>
        <p:spPr>
          <a:xfrm rot="5400000">
            <a:off x="7894813" y="166839"/>
            <a:ext cx="516834" cy="6599582"/>
          </a:xfrm>
          <a:prstGeom prst="rightBrace">
            <a:avLst/>
          </a:prstGeom>
          <a:ln>
            <a:solidFill>
              <a:srgbClr val="00AAA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s-CO"/>
          </a:p>
        </p:txBody>
      </p:sp>
      <p:pic>
        <p:nvPicPr>
          <p:cNvPr id="102402" name="Picture 2">
            <a:extLst>
              <a:ext uri="{FF2B5EF4-FFF2-40B4-BE49-F238E27FC236}">
                <a16:creationId xmlns:a16="http://schemas.microsoft.com/office/drawing/2014/main" id="{D624BE21-389D-CB46-8C67-BA332C844632}"/>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6608" y="3824602"/>
            <a:ext cx="789570" cy="7895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descr="Binarize an image - Stack Overflow" id="102404" name="Picture 4">
            <a:extLst>
              <a:ext uri="{FF2B5EF4-FFF2-40B4-BE49-F238E27FC236}">
                <a16:creationId xmlns:a16="http://schemas.microsoft.com/office/drawing/2014/main" id="{8F59C35D-677F-194A-8359-20C51C8A998F}"/>
              </a:ext>
            </a:extLst>
          </p:cNvPr>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4652" y="3869381"/>
            <a:ext cx="700012" cy="7000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descr="MSA Specification Race Car Number 3 - For Door Square Panels - 230mm | eBay" id="102408" name="Picture 8">
            <a:extLst>
              <a:ext uri="{FF2B5EF4-FFF2-40B4-BE49-F238E27FC236}">
                <a16:creationId xmlns:a16="http://schemas.microsoft.com/office/drawing/2014/main" id="{7E627F85-96C0-9C44-8608-B954CED381BA}"/>
              </a:ext>
            </a:extLst>
          </p:cNvPr>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54864" y="3854651"/>
            <a:ext cx="832275" cy="832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Google Shape;62;p1">
            <a:extLst>
              <a:ext uri="{FF2B5EF4-FFF2-40B4-BE49-F238E27FC236}">
                <a16:creationId xmlns:a16="http://schemas.microsoft.com/office/drawing/2014/main" id="{81B042A5-4A14-FE44-B7C5-7C69B84948EF}"/>
              </a:ext>
            </a:extLst>
          </p:cNvPr>
          <p:cNvSpPr txBox="1"/>
          <p:nvPr/>
        </p:nvSpPr>
        <p:spPr>
          <a:xfrm>
            <a:off x="4920051" y="5911650"/>
            <a:ext cx="2574977" cy="707846"/>
          </a:xfrm>
          <a:prstGeom prst="rect">
            <a:avLst/>
          </a:prstGeom>
          <a:noFill/>
          <a:ln>
            <a:noFill/>
          </a:ln>
        </p:spPr>
        <p:txBody>
          <a:bodyPr anchor="t" anchorCtr="0" bIns="45700" lIns="91425" rIns="91425" spcFirstLastPara="1" tIns="45700" wrap="square">
            <a:spAutoFit/>
          </a:bodyPr>
          <a:lstStyle/>
          <a:p>
            <a:pPr algn="ctr" lvl="0">
              <a:buClr>
                <a:srgbClr val="152B48"/>
              </a:buClr>
              <a:buSzPts val="1400"/>
            </a:pPr>
            <a:r>
              <a:rPr dirty="0" lang="es-ES" sz="2000">
                <a:solidFill>
                  <a:srgbClr val="152B48"/>
                </a:solidFill>
                <a:latin typeface="Montserrat"/>
                <a:ea typeface="Montserrat"/>
                <a:cs typeface="Montserrat"/>
                <a:sym typeface="Montserrat"/>
              </a:rPr>
              <a:t>Plaquetas y citosinas.</a:t>
            </a:r>
            <a:endParaRPr dirty="0" sz="1400">
              <a:solidFill>
                <a:srgbClr val="152B48"/>
              </a:solidFill>
              <a:latin typeface="Montserrat"/>
              <a:ea typeface="Montserrat"/>
              <a:cs typeface="Montserrat"/>
              <a:sym typeface="Montserrat"/>
            </a:endParaRPr>
          </a:p>
        </p:txBody>
      </p:sp>
      <p:pic>
        <p:nvPicPr>
          <p:cNvPr descr="Vectores de stock de Plaqueta, ilustraciones de Plaqueta sin royalties |  Depositphotos®" id="102410" name="Picture 10">
            <a:extLst>
              <a:ext uri="{FF2B5EF4-FFF2-40B4-BE49-F238E27FC236}">
                <a16:creationId xmlns:a16="http://schemas.microsoft.com/office/drawing/2014/main" id="{5092152B-7249-CA4E-BD28-8F92D3CEC326}"/>
              </a:ext>
            </a:extLst>
          </p:cNvPr>
          <p:cNvPicPr>
            <a:picLocks noChangeArrowheads="1" noChangeAspect="1"/>
          </p:cNvPicPr>
          <p:nvPr/>
        </p:nvPicPr>
        <p:blipFill rotWithShape="1">
          <a:blip r:embed="rId8">
            <a:extLst>
              <a:ext uri="{28A0092B-C50C-407E-A947-70E740481C1C}">
                <a14:useLocalDpi xmlns:a14="http://schemas.microsoft.com/office/drawing/2010/main" val="0"/>
              </a:ext>
            </a:extLst>
          </a:blip>
          <a:srcRect b="-589" r="-117"/>
          <a:stretch/>
        </p:blipFill>
        <p:spPr bwMode="auto">
          <a:xfrm>
            <a:off x="5774811" y="4853624"/>
            <a:ext cx="1036559" cy="969621"/>
          </a:xfrm>
          <a:prstGeom prst="rect">
            <a:avLst/>
          </a:prstGeom>
          <a:noFill/>
          <a:extLst>
            <a:ext uri="{909E8E84-426E-40DD-AFC4-6F175D3DCCD1}">
              <a14:hiddenFill xmlns:a14="http://schemas.microsoft.com/office/drawing/2010/main">
                <a:solidFill>
                  <a:srgbClr val="FFFFFF"/>
                </a:solidFill>
              </a14:hiddenFill>
            </a:ext>
          </a:extLst>
        </p:spPr>
      </p:pic>
      <p:pic>
        <p:nvPicPr>
          <p:cNvPr descr="La coagulación, ¿en qué consiste este proceso? — Mejor con Salud" id="102412" name="Picture 12">
            <a:extLst>
              <a:ext uri="{FF2B5EF4-FFF2-40B4-BE49-F238E27FC236}">
                <a16:creationId xmlns:a16="http://schemas.microsoft.com/office/drawing/2014/main" id="{417AD86B-0DC0-6843-8F62-F1AEC6F9B3BB}"/>
              </a:ext>
            </a:extLst>
          </p:cNvPr>
          <p:cNvPicPr>
            <a:picLocks noChangeArrowheads="1" noChangeAspect="1"/>
          </p:cNvPicPr>
          <p:nvPr/>
        </p:nvPicPr>
        <p:blipFill>
          <a:blip r:embed="rId9">
            <a:extLst>
              <a:ext uri="{BEBA8EAE-BF5A-486C-A8C5-ECC9F3942E4B}">
                <a14:imgProps xmlns:a14="http://schemas.microsoft.com/office/drawing/2010/main">
                  <a14:imgLayer r:embed="rId10">
                    <a14:imgEffect>
                      <a14:backgroundRemoval b="90000" l="10000" r="90000" t="10000"/>
                    </a14:imgEffect>
                  </a14:imgLayer>
                </a14:imgProps>
              </a:ext>
              <a:ext uri="{28A0092B-C50C-407E-A947-70E740481C1C}">
                <a14:useLocalDpi xmlns:a14="http://schemas.microsoft.com/office/drawing/2010/main" val="0"/>
              </a:ext>
            </a:extLst>
          </a:blip>
          <a:srcRect/>
          <a:stretch>
            <a:fillRect/>
          </a:stretch>
        </p:blipFill>
        <p:spPr bwMode="auto">
          <a:xfrm>
            <a:off x="9440657" y="4883336"/>
            <a:ext cx="1400263" cy="1034140"/>
          </a:xfrm>
          <a:prstGeom prst="rect">
            <a:avLst/>
          </a:prstGeom>
          <a:noFill/>
          <a:extLst>
            <a:ext uri="{909E8E84-426E-40DD-AFC4-6F175D3DCCD1}">
              <a14:hiddenFill xmlns:a14="http://schemas.microsoft.com/office/drawing/2010/main">
                <a:solidFill>
                  <a:srgbClr val="FFFFFF"/>
                </a:solidFill>
              </a14:hiddenFill>
            </a:ext>
          </a:extLst>
        </p:spPr>
      </p:pic>
      <p:pic>
        <p:nvPicPr>
          <p:cNvPr descr="Factor de coagulación VIII stock de ilustración. Ilustración de viii -  110080540" id="102414" name="Picture 14">
            <a:extLst>
              <a:ext uri="{FF2B5EF4-FFF2-40B4-BE49-F238E27FC236}">
                <a16:creationId xmlns:a16="http://schemas.microsoft.com/office/drawing/2014/main" id="{6B528702-8B30-4B4E-9D16-405956063FB6}"/>
              </a:ext>
            </a:extLst>
          </p:cNvPr>
          <p:cNvPicPr>
            <a:picLocks noChangeArrowheads="1" noChangeAspect="1"/>
          </p:cNvPicPr>
          <p:nvPr/>
        </p:nvPicPr>
        <p:blipFill>
          <a:blip r:embed="rId11">
            <a:extLst>
              <a:ext uri="{BEBA8EAE-BF5A-486C-A8C5-ECC9F3942E4B}">
                <a14:imgProps xmlns:a14="http://schemas.microsoft.com/office/drawing/2010/main">
                  <a14:imgLayer r:embed="rId12">
                    <a14:imgEffect>
                      <a14:backgroundRemoval b="90000" l="10000" r="90000" t="10000"/>
                    </a14:imgEffect>
                  </a14:imgLayer>
                </a14:imgProps>
              </a:ext>
              <a:ext uri="{28A0092B-C50C-407E-A947-70E740481C1C}">
                <a14:useLocalDpi xmlns:a14="http://schemas.microsoft.com/office/drawing/2010/main" val="0"/>
              </a:ext>
            </a:extLst>
          </a:blip>
          <a:srcRect/>
          <a:stretch>
            <a:fillRect/>
          </a:stretch>
        </p:blipFill>
        <p:spPr bwMode="auto">
          <a:xfrm>
            <a:off x="7440484" y="4921668"/>
            <a:ext cx="1425491" cy="1049441"/>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62;p1">
            <a:extLst>
              <a:ext uri="{FF2B5EF4-FFF2-40B4-BE49-F238E27FC236}">
                <a16:creationId xmlns:a16="http://schemas.microsoft.com/office/drawing/2014/main" id="{28CE5E9F-D165-8F44-8B6D-CE12F2A0EE33}"/>
              </a:ext>
            </a:extLst>
          </p:cNvPr>
          <p:cNvSpPr txBox="1"/>
          <p:nvPr/>
        </p:nvSpPr>
        <p:spPr>
          <a:xfrm>
            <a:off x="7143408" y="5911650"/>
            <a:ext cx="2122499" cy="707846"/>
          </a:xfrm>
          <a:prstGeom prst="rect">
            <a:avLst/>
          </a:prstGeom>
          <a:noFill/>
          <a:ln>
            <a:noFill/>
          </a:ln>
        </p:spPr>
        <p:txBody>
          <a:bodyPr anchor="t" anchorCtr="0" bIns="45700" lIns="91425" rIns="91425" spcFirstLastPara="1" tIns="45700" wrap="square">
            <a:spAutoFit/>
          </a:bodyPr>
          <a:lstStyle/>
          <a:p>
            <a:pPr algn="ctr" lvl="0">
              <a:buClr>
                <a:srgbClr val="152B48"/>
              </a:buClr>
              <a:buSzPts val="1400"/>
            </a:pPr>
            <a:r>
              <a:rPr dirty="0" err="1" lang="es-ES" sz="2000">
                <a:solidFill>
                  <a:srgbClr val="152B48"/>
                </a:solidFill>
                <a:latin typeface="Montserrat"/>
                <a:ea typeface="Montserrat"/>
                <a:cs typeface="Montserrat"/>
                <a:sym typeface="Montserrat"/>
              </a:rPr>
              <a:t>Fac</a:t>
            </a:r>
            <a:r>
              <a:rPr dirty="0" lang="es-ES" sz="2000">
                <a:solidFill>
                  <a:srgbClr val="152B48"/>
                </a:solidFill>
                <a:latin typeface="Montserrat"/>
                <a:ea typeface="Montserrat"/>
                <a:cs typeface="Montserrat"/>
                <a:sym typeface="Montserrat"/>
              </a:rPr>
              <a:t>. coagulación.</a:t>
            </a:r>
            <a:endParaRPr dirty="0" sz="1400">
              <a:solidFill>
                <a:srgbClr val="152B48"/>
              </a:solidFill>
              <a:latin typeface="Montserrat"/>
              <a:ea typeface="Montserrat"/>
              <a:cs typeface="Montserrat"/>
              <a:sym typeface="Montserrat"/>
            </a:endParaRPr>
          </a:p>
        </p:txBody>
      </p:sp>
      <p:sp>
        <p:nvSpPr>
          <p:cNvPr id="36" name="Google Shape;62;p1">
            <a:extLst>
              <a:ext uri="{FF2B5EF4-FFF2-40B4-BE49-F238E27FC236}">
                <a16:creationId xmlns:a16="http://schemas.microsoft.com/office/drawing/2014/main" id="{086841B4-FA40-334D-8163-46AC506ABD26}"/>
              </a:ext>
            </a:extLst>
          </p:cNvPr>
          <p:cNvSpPr txBox="1"/>
          <p:nvPr/>
        </p:nvSpPr>
        <p:spPr>
          <a:xfrm>
            <a:off x="9654864" y="6025070"/>
            <a:ext cx="2122499" cy="400069"/>
          </a:xfrm>
          <a:prstGeom prst="rect">
            <a:avLst/>
          </a:prstGeom>
          <a:noFill/>
          <a:ln>
            <a:noFill/>
          </a:ln>
        </p:spPr>
        <p:txBody>
          <a:bodyPr anchor="t" anchorCtr="0" bIns="45700" lIns="91425" rIns="91425" spcFirstLastPara="1" tIns="45700" wrap="square">
            <a:spAutoFit/>
          </a:bodyPr>
          <a:lstStyle/>
          <a:p>
            <a:pPr lvl="0">
              <a:buClr>
                <a:srgbClr val="152B48"/>
              </a:buClr>
              <a:buSzPts val="1400"/>
            </a:pPr>
            <a:r>
              <a:rPr dirty="0" lang="es-ES" sz="2000">
                <a:solidFill>
                  <a:srgbClr val="152B48"/>
                </a:solidFill>
                <a:latin typeface="Montserrat"/>
                <a:ea typeface="Montserrat"/>
                <a:cs typeface="Montserrat"/>
                <a:sym typeface="Montserrat"/>
              </a:rPr>
              <a:t>Fibrina.</a:t>
            </a:r>
            <a:endParaRPr dirty="0" sz="1400">
              <a:solidFill>
                <a:srgbClr val="152B48"/>
              </a:solidFill>
              <a:latin typeface="Montserrat"/>
              <a:ea typeface="Montserrat"/>
              <a:cs typeface="Montserrat"/>
              <a:sym typeface="Montserrat"/>
            </a:endParaRPr>
          </a:p>
        </p:txBody>
      </p:sp>
      <p:pic>
        <p:nvPicPr>
          <p:cNvPr id="2" name="Imagen 1">
            <a:extLst>
              <a:ext uri="{FF2B5EF4-FFF2-40B4-BE49-F238E27FC236}">
                <a16:creationId xmlns:a16="http://schemas.microsoft.com/office/drawing/2014/main" id="{ECDE07B9-535A-014D-A016-EF8F805B96A2}"/>
              </a:ext>
            </a:extLst>
          </p:cNvPr>
          <p:cNvPicPr>
            <a:picLocks noChangeAspect="1"/>
          </p:cNvPicPr>
          <p:nvPr/>
        </p:nvPicPr>
        <p:blipFill>
          <a:blip r:embed="rId13"/>
          <a:stretch>
            <a:fillRect/>
          </a:stretch>
        </p:blipFill>
        <p:spPr>
          <a:xfrm>
            <a:off x="4225859" y="2200030"/>
            <a:ext cx="3401717" cy="971919"/>
          </a:xfrm>
          <a:prstGeom prst="rect">
            <a:avLst/>
          </a:prstGeom>
        </p:spPr>
      </p:pic>
    </p:spTree>
    <p:extLst>
      <p:ext uri="{BB962C8B-B14F-4D97-AF65-F5344CB8AC3E}">
        <p14:creationId xmlns:p14="http://schemas.microsoft.com/office/powerpoint/2010/main" val="39706370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7"/>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9"/>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6"/>
                                        </p:tgtEl>
                                        <p:attrNameLst>
                                          <p:attrName>style.visibility</p:attrName>
                                        </p:attrNameLst>
                                      </p:cBhvr>
                                      <p:to>
                                        <p:strVal val="visible"/>
                                      </p:to>
                                    </p:set>
                                  </p:childTnLst>
                                </p:cTn>
                              </p:par>
                              <p:par>
                                <p:cTn fill="hold" grpId="0" id="13" nodeType="withEffect" presetClass="entr" presetID="1" presetSubtype="0">
                                  <p:stCondLst>
                                    <p:cond delay="0"/>
                                  </p:stCondLst>
                                  <p:childTnLst>
                                    <p:set>
                                      <p:cBhvr>
                                        <p:cTn dur="1" fill="hold" id="14">
                                          <p:stCondLst>
                                            <p:cond delay="0"/>
                                          </p:stCondLst>
                                        </p:cTn>
                                        <p:tgtEl>
                                          <p:spTgt spid="12"/>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7"/>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 presetSubtype="0">
                                  <p:stCondLst>
                                    <p:cond delay="0"/>
                                  </p:stCondLst>
                                  <p:childTnLst>
                                    <p:set>
                                      <p:cBhvr>
                                        <p:cTn dur="1" fill="hold" id="20">
                                          <p:stCondLst>
                                            <p:cond delay="0"/>
                                          </p:stCondLst>
                                        </p:cTn>
                                        <p:tgtEl>
                                          <p:spTgt spid="20"/>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14"/>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10"/>
                                        </p:tgtEl>
                                        <p:attrNameLst>
                                          <p:attrName>style.visibility</p:attrName>
                                        </p:attrNameLst>
                                      </p:cBhvr>
                                      <p:to>
                                        <p:strVal val="visible"/>
                                      </p:to>
                                    </p:se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1" presetSubtype="0">
                                  <p:stCondLst>
                                    <p:cond delay="0"/>
                                  </p:stCondLst>
                                  <p:childTnLst>
                                    <p:set>
                                      <p:cBhvr>
                                        <p:cTn dur="1" fill="hold" id="28">
                                          <p:stCondLst>
                                            <p:cond delay="0"/>
                                          </p:stCondLst>
                                        </p:cTn>
                                        <p:tgtEl>
                                          <p:spTgt spid="26"/>
                                        </p:tgtEl>
                                        <p:attrNameLst>
                                          <p:attrName>style.visibility</p:attrName>
                                        </p:attrNameLst>
                                      </p:cBhvr>
                                      <p:to>
                                        <p:strVal val="visible"/>
                                      </p:to>
                                    </p:se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1" presetSubtype="0">
                                  <p:stCondLst>
                                    <p:cond delay="0"/>
                                  </p:stCondLst>
                                  <p:childTnLst>
                                    <p:set>
                                      <p:cBhvr>
                                        <p:cTn dur="1" fill="hold" id="32">
                                          <p:stCondLst>
                                            <p:cond delay="0"/>
                                          </p:stCondLst>
                                        </p:cTn>
                                        <p:tgtEl>
                                          <p:spTgt spid="102402"/>
                                        </p:tgtEl>
                                        <p:attrNameLst>
                                          <p:attrName>style.visibility</p:attrName>
                                        </p:attrNameLst>
                                      </p:cBhvr>
                                      <p:to>
                                        <p:strVal val="visible"/>
                                      </p:to>
                                    </p:set>
                                  </p:childTnLst>
                                </p:cTn>
                              </p:par>
                              <p:par>
                                <p:cTn fill="hold" id="33" nodeType="withEffect" presetClass="entr" presetID="1" presetSubtype="0">
                                  <p:stCondLst>
                                    <p:cond delay="0"/>
                                  </p:stCondLst>
                                  <p:childTnLst>
                                    <p:set>
                                      <p:cBhvr>
                                        <p:cTn dur="1" fill="hold" id="34">
                                          <p:stCondLst>
                                            <p:cond delay="0"/>
                                          </p:stCondLst>
                                        </p:cTn>
                                        <p:tgtEl>
                                          <p:spTgt spid="102410"/>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31"/>
                                        </p:tgtEl>
                                        <p:attrNameLst>
                                          <p:attrName>style.visibility</p:attrName>
                                        </p:attrNameLst>
                                      </p:cBhvr>
                                      <p:to>
                                        <p:strVal val="visible"/>
                                      </p:to>
                                    </p:se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1" presetSubtype="0">
                                  <p:stCondLst>
                                    <p:cond delay="0"/>
                                  </p:stCondLst>
                                  <p:childTnLst>
                                    <p:set>
                                      <p:cBhvr>
                                        <p:cTn dur="1" fill="hold" id="40">
                                          <p:stCondLst>
                                            <p:cond delay="0"/>
                                          </p:stCondLst>
                                        </p:cTn>
                                        <p:tgtEl>
                                          <p:spTgt spid="102404"/>
                                        </p:tgtEl>
                                        <p:attrNameLst>
                                          <p:attrName>style.visibility</p:attrName>
                                        </p:attrNameLst>
                                      </p:cBhvr>
                                      <p:to>
                                        <p:strVal val="visible"/>
                                      </p:to>
                                    </p:set>
                                  </p:childTnLst>
                                </p:cTn>
                              </p:par>
                              <p:par>
                                <p:cTn fill="hold" id="41" nodeType="withEffect" presetClass="entr" presetID="1" presetSubtype="0">
                                  <p:stCondLst>
                                    <p:cond delay="0"/>
                                  </p:stCondLst>
                                  <p:childTnLst>
                                    <p:set>
                                      <p:cBhvr>
                                        <p:cTn dur="1" fill="hold" id="42">
                                          <p:stCondLst>
                                            <p:cond delay="0"/>
                                          </p:stCondLst>
                                        </p:cTn>
                                        <p:tgtEl>
                                          <p:spTgt spid="102414"/>
                                        </p:tgtEl>
                                        <p:attrNameLst>
                                          <p:attrName>style.visibility</p:attrName>
                                        </p:attrNameLst>
                                      </p:cBhvr>
                                      <p:to>
                                        <p:strVal val="visible"/>
                                      </p:to>
                                    </p:set>
                                  </p:childTnLst>
                                </p:cTn>
                              </p:par>
                              <p:par>
                                <p:cTn fill="hold" grpId="0" id="43" nodeType="withEffect" presetClass="entr" presetID="1" presetSubtype="0">
                                  <p:stCondLst>
                                    <p:cond delay="0"/>
                                  </p:stCondLst>
                                  <p:childTnLst>
                                    <p:set>
                                      <p:cBhvr>
                                        <p:cTn dur="1" fill="hold" id="44">
                                          <p:stCondLst>
                                            <p:cond delay="0"/>
                                          </p:stCondLst>
                                        </p:cTn>
                                        <p:tgtEl>
                                          <p:spTgt spid="35"/>
                                        </p:tgtEl>
                                        <p:attrNameLst>
                                          <p:attrName>style.visibility</p:attrName>
                                        </p:attrNameLst>
                                      </p:cBhvr>
                                      <p:to>
                                        <p:strVal val="visible"/>
                                      </p:to>
                                    </p:set>
                                  </p:childTnLst>
                                </p:cTn>
                              </p:par>
                            </p:childTnLst>
                          </p:cTn>
                        </p:par>
                      </p:childTnLst>
                    </p:cTn>
                  </p:par>
                  <p:par>
                    <p:cTn fill="hold" id="45">
                      <p:stCondLst>
                        <p:cond delay="indefinite"/>
                      </p:stCondLst>
                      <p:childTnLst>
                        <p:par>
                          <p:cTn fill="hold" id="46">
                            <p:stCondLst>
                              <p:cond delay="0"/>
                            </p:stCondLst>
                            <p:childTnLst>
                              <p:par>
                                <p:cTn fill="hold" id="47" nodeType="clickEffect" presetClass="entr" presetID="1" presetSubtype="0">
                                  <p:stCondLst>
                                    <p:cond delay="0"/>
                                  </p:stCondLst>
                                  <p:childTnLst>
                                    <p:set>
                                      <p:cBhvr>
                                        <p:cTn dur="1" fill="hold" id="48">
                                          <p:stCondLst>
                                            <p:cond delay="0"/>
                                          </p:stCondLst>
                                        </p:cTn>
                                        <p:tgtEl>
                                          <p:spTgt spid="102408"/>
                                        </p:tgtEl>
                                        <p:attrNameLst>
                                          <p:attrName>style.visibility</p:attrName>
                                        </p:attrNameLst>
                                      </p:cBhvr>
                                      <p:to>
                                        <p:strVal val="visible"/>
                                      </p:to>
                                    </p:set>
                                  </p:childTnLst>
                                </p:cTn>
                              </p:par>
                              <p:par>
                                <p:cTn fill="hold" id="49" nodeType="withEffect" presetClass="entr" presetID="1" presetSubtype="0">
                                  <p:stCondLst>
                                    <p:cond delay="0"/>
                                  </p:stCondLst>
                                  <p:childTnLst>
                                    <p:set>
                                      <p:cBhvr>
                                        <p:cTn dur="1" fill="hold" id="50">
                                          <p:stCondLst>
                                            <p:cond delay="0"/>
                                          </p:stCondLst>
                                        </p:cTn>
                                        <p:tgtEl>
                                          <p:spTgt spid="102412"/>
                                        </p:tgtEl>
                                        <p:attrNameLst>
                                          <p:attrName>style.visibility</p:attrName>
                                        </p:attrNameLst>
                                      </p:cBhvr>
                                      <p:to>
                                        <p:strVal val="visible"/>
                                      </p:to>
                                    </p:set>
                                  </p:childTnLst>
                                </p:cTn>
                              </p:par>
                              <p:par>
                                <p:cTn fill="hold" grpId="0" id="51" nodeType="withEffect" presetClass="entr" presetID="1" presetSubtype="0">
                                  <p:stCondLst>
                                    <p:cond delay="0"/>
                                  </p:stCondLst>
                                  <p:childTnLst>
                                    <p:set>
                                      <p:cBhvr>
                                        <p:cTn dur="1" fill="hold" id="52">
                                          <p:stCondLst>
                                            <p:cond delay="0"/>
                                          </p:stCondLst>
                                        </p:cTn>
                                        <p:tgtEl>
                                          <p:spTgt spid="3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animBg="1" grpId="0" spid="12"/>
      <p:bldP animBg="1" grpId="0" spid="14"/>
      <p:bldP grpId="0" spid="17"/>
      <p:bldP animBg="1" grpId="0" spid="26"/>
      <p:bldP grpId="0" spid="31"/>
      <p:bldP grpId="0" spid="35"/>
      <p:bldP grpId="0" spid="36"/>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0BC41-923D-D747-BEB8-FD86F63101F4}"/>
              </a:ext>
            </a:extLst>
          </p:cNvPr>
          <p:cNvSpPr>
            <a:spLocks noGrp="1"/>
          </p:cNvSpPr>
          <p:nvPr>
            <p:ph type="title"/>
          </p:nvPr>
        </p:nvSpPr>
        <p:spPr>
          <a:xfrm>
            <a:off x="533400" y="159924"/>
            <a:ext cx="10515600" cy="1325563"/>
          </a:xfrm>
        </p:spPr>
        <p:txBody>
          <a:bodyPr/>
          <a:lstStyle/>
          <a:p>
            <a:r>
              <a:rPr lang="es-CO" dirty="0"/>
              <a:t>AGENDA</a:t>
            </a:r>
          </a:p>
        </p:txBody>
      </p:sp>
      <p:pic>
        <p:nvPicPr>
          <p:cNvPr id="5" name="Picture 2" descr="E:\002-KIMS BUSINESS\007-02-Fullslidesppt-Contents\20161216\Stethoscope as symbol of medicine PowerPoint Templates\main-item-01.png">
            <a:extLst>
              <a:ext uri="{FF2B5EF4-FFF2-40B4-BE49-F238E27FC236}">
                <a16:creationId xmlns:a16="http://schemas.microsoft.com/office/drawing/2014/main" id="{24B7B759-1B44-784A-8E2A-EC97E44C03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062" y="1685924"/>
            <a:ext cx="1816547" cy="13482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Freeform 1">
            <a:extLst>
              <a:ext uri="{FF2B5EF4-FFF2-40B4-BE49-F238E27FC236}">
                <a16:creationId xmlns:a16="http://schemas.microsoft.com/office/drawing/2014/main" id="{2E3E307B-13C5-E848-A049-BC260BFC0D51}"/>
              </a:ext>
            </a:extLst>
          </p:cNvPr>
          <p:cNvSpPr/>
          <p:nvPr/>
        </p:nvSpPr>
        <p:spPr>
          <a:xfrm>
            <a:off x="5242891" y="1685924"/>
            <a:ext cx="365760" cy="4610100"/>
          </a:xfrm>
          <a:custGeom>
            <a:avLst/>
            <a:gdLst>
              <a:gd name="connsiteX0" fmla="*/ 0 w 365760"/>
              <a:gd name="connsiteY0" fmla="*/ 0 h 5013960"/>
              <a:gd name="connsiteX1" fmla="*/ 0 w 365760"/>
              <a:gd name="connsiteY1" fmla="*/ 502920 h 5013960"/>
              <a:gd name="connsiteX2" fmla="*/ 365760 w 365760"/>
              <a:gd name="connsiteY2" fmla="*/ 502920 h 5013960"/>
              <a:gd name="connsiteX3" fmla="*/ 365760 w 365760"/>
              <a:gd name="connsiteY3" fmla="*/ 1249680 h 5013960"/>
              <a:gd name="connsiteX4" fmla="*/ 7620 w 365760"/>
              <a:gd name="connsiteY4" fmla="*/ 1249680 h 5013960"/>
              <a:gd name="connsiteX5" fmla="*/ 7620 w 365760"/>
              <a:gd name="connsiteY5" fmla="*/ 5013960 h 5013960"/>
              <a:gd name="connsiteX0" fmla="*/ 0 w 365760"/>
              <a:gd name="connsiteY0" fmla="*/ 0 h 4762500"/>
              <a:gd name="connsiteX1" fmla="*/ 0 w 365760"/>
              <a:gd name="connsiteY1" fmla="*/ 251460 h 4762500"/>
              <a:gd name="connsiteX2" fmla="*/ 365760 w 365760"/>
              <a:gd name="connsiteY2" fmla="*/ 251460 h 4762500"/>
              <a:gd name="connsiteX3" fmla="*/ 365760 w 365760"/>
              <a:gd name="connsiteY3" fmla="*/ 998220 h 4762500"/>
              <a:gd name="connsiteX4" fmla="*/ 7620 w 365760"/>
              <a:gd name="connsiteY4" fmla="*/ 998220 h 4762500"/>
              <a:gd name="connsiteX5" fmla="*/ 7620 w 365760"/>
              <a:gd name="connsiteY5" fmla="*/ 4762500 h 4762500"/>
              <a:gd name="connsiteX0" fmla="*/ 0 w 365760"/>
              <a:gd name="connsiteY0" fmla="*/ 0 h 4610100"/>
              <a:gd name="connsiteX1" fmla="*/ 0 w 365760"/>
              <a:gd name="connsiteY1" fmla="*/ 251460 h 4610100"/>
              <a:gd name="connsiteX2" fmla="*/ 365760 w 365760"/>
              <a:gd name="connsiteY2" fmla="*/ 251460 h 4610100"/>
              <a:gd name="connsiteX3" fmla="*/ 365760 w 365760"/>
              <a:gd name="connsiteY3" fmla="*/ 998220 h 4610100"/>
              <a:gd name="connsiteX4" fmla="*/ 7620 w 365760"/>
              <a:gd name="connsiteY4" fmla="*/ 998220 h 4610100"/>
              <a:gd name="connsiteX5" fmla="*/ 7620 w 365760"/>
              <a:gd name="connsiteY5"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4610100">
                <a:moveTo>
                  <a:pt x="0" y="0"/>
                </a:moveTo>
                <a:lnTo>
                  <a:pt x="0" y="251460"/>
                </a:lnTo>
                <a:lnTo>
                  <a:pt x="365760" y="251460"/>
                </a:lnTo>
                <a:lnTo>
                  <a:pt x="365760" y="998220"/>
                </a:lnTo>
                <a:lnTo>
                  <a:pt x="7620" y="998220"/>
                </a:lnTo>
                <a:lnTo>
                  <a:pt x="7620" y="4610100"/>
                </a:lnTo>
              </a:path>
            </a:pathLst>
          </a:custGeom>
          <a:ln w="34925">
            <a:solidFill>
              <a:srgbClr val="00AAA7"/>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grpSp>
        <p:nvGrpSpPr>
          <p:cNvPr id="3" name="Grupo 2">
            <a:extLst>
              <a:ext uri="{FF2B5EF4-FFF2-40B4-BE49-F238E27FC236}">
                <a16:creationId xmlns:a16="http://schemas.microsoft.com/office/drawing/2014/main" id="{BE2B25E5-9811-E949-A456-92301A28E7A2}"/>
              </a:ext>
            </a:extLst>
          </p:cNvPr>
          <p:cNvGrpSpPr/>
          <p:nvPr/>
        </p:nvGrpSpPr>
        <p:grpSpPr>
          <a:xfrm>
            <a:off x="5857579" y="1272259"/>
            <a:ext cx="5412826" cy="5001502"/>
            <a:chOff x="5799750" y="1273047"/>
            <a:chExt cx="5412826" cy="5001502"/>
          </a:xfrm>
        </p:grpSpPr>
        <p:sp>
          <p:nvSpPr>
            <p:cNvPr id="4" name="Forma libre 3">
              <a:extLst>
                <a:ext uri="{FF2B5EF4-FFF2-40B4-BE49-F238E27FC236}">
                  <a16:creationId xmlns:a16="http://schemas.microsoft.com/office/drawing/2014/main" id="{2CEFA6F5-669B-9E42-A4BB-9406F80E33EB}"/>
                </a:ext>
              </a:extLst>
            </p:cNvPr>
            <p:cNvSpPr/>
            <p:nvPr/>
          </p:nvSpPr>
          <p:spPr>
            <a:xfrm rot="21600000">
              <a:off x="6310413" y="1273047"/>
              <a:ext cx="4902162" cy="1021327"/>
            </a:xfrm>
            <a:custGeom>
              <a:avLst/>
              <a:gdLst>
                <a:gd name="connsiteX0" fmla="*/ 0 w 4902162"/>
                <a:gd name="connsiteY0" fmla="*/ 0 h 1021325"/>
                <a:gd name="connsiteX1" fmla="*/ 4391500 w 4902162"/>
                <a:gd name="connsiteY1" fmla="*/ 0 h 1021325"/>
                <a:gd name="connsiteX2" fmla="*/ 4902162 w 4902162"/>
                <a:gd name="connsiteY2" fmla="*/ 510663 h 1021325"/>
                <a:gd name="connsiteX3" fmla="*/ 4391500 w 4902162"/>
                <a:gd name="connsiteY3" fmla="*/ 1021325 h 1021325"/>
                <a:gd name="connsiteX4" fmla="*/ 0 w 4902162"/>
                <a:gd name="connsiteY4" fmla="*/ 1021325 h 1021325"/>
                <a:gd name="connsiteX5" fmla="*/ 0 w 4902162"/>
                <a:gd name="connsiteY5" fmla="*/ 0 h 10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62" h="1021325">
                  <a:moveTo>
                    <a:pt x="4902162" y="1021324"/>
                  </a:moveTo>
                  <a:lnTo>
                    <a:pt x="510662" y="1021324"/>
                  </a:lnTo>
                  <a:lnTo>
                    <a:pt x="0" y="510662"/>
                  </a:lnTo>
                  <a:lnTo>
                    <a:pt x="510662" y="1"/>
                  </a:lnTo>
                  <a:lnTo>
                    <a:pt x="4902162" y="1"/>
                  </a:lnTo>
                  <a:lnTo>
                    <a:pt x="4902162" y="1021324"/>
                  </a:lnTo>
                  <a:close/>
                </a:path>
              </a:pathLst>
            </a:custGeom>
            <a:solidFill>
              <a:srgbClr val="152B48"/>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705707" tIns="106681" rIns="199136" bIns="106681" numCol="1" spcCol="1270" anchor="ctr" anchorCtr="0">
              <a:noAutofit/>
            </a:bodyPr>
            <a:lstStyle/>
            <a:p>
              <a:pPr marL="0" lvl="0" indent="0" algn="ctr" defTabSz="1244600">
                <a:lnSpc>
                  <a:spcPct val="90000"/>
                </a:lnSpc>
                <a:spcBef>
                  <a:spcPct val="0"/>
                </a:spcBef>
                <a:spcAft>
                  <a:spcPct val="35000"/>
                </a:spcAft>
                <a:buClr>
                  <a:srgbClr val="152B48"/>
                </a:buClr>
                <a:buSzPts val="1400"/>
                <a:buFont typeface="Arial"/>
                <a:buNone/>
              </a:pPr>
              <a:r>
                <a:rPr lang="es-CO" sz="2800" kern="1200">
                  <a:latin typeface="Montserrat" pitchFamily="2" charset="77"/>
                  <a:ea typeface="Montserrat"/>
                  <a:cs typeface="Montserrat"/>
                  <a:sym typeface="Montserrat"/>
                </a:rPr>
                <a:t>¿Cómo se define?</a:t>
              </a:r>
              <a:endParaRPr lang="es-ES" sz="2800" kern="1200" dirty="0">
                <a:latin typeface="Montserrat" pitchFamily="2" charset="77"/>
              </a:endParaRPr>
            </a:p>
          </p:txBody>
        </p:sp>
        <p:sp>
          <p:nvSpPr>
            <p:cNvPr id="8" name="Elipse 7">
              <a:extLst>
                <a:ext uri="{FF2B5EF4-FFF2-40B4-BE49-F238E27FC236}">
                  <a16:creationId xmlns:a16="http://schemas.microsoft.com/office/drawing/2014/main" id="{5A556030-39F7-3344-BF6B-DC2B4560143E}"/>
                </a:ext>
              </a:extLst>
            </p:cNvPr>
            <p:cNvSpPr/>
            <p:nvPr/>
          </p:nvSpPr>
          <p:spPr>
            <a:xfrm>
              <a:off x="5805087" y="1273047"/>
              <a:ext cx="1021325" cy="1021325"/>
            </a:xfrm>
            <a:prstGeom prst="ellipse">
              <a:avLst/>
            </a:prstGeom>
            <a:solidFill>
              <a:srgbClr val="00AAA7"/>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orma libre 9">
              <a:extLst>
                <a:ext uri="{FF2B5EF4-FFF2-40B4-BE49-F238E27FC236}">
                  <a16:creationId xmlns:a16="http://schemas.microsoft.com/office/drawing/2014/main" id="{D3190660-3CFA-844C-A0C0-0EF870F7BCD5}"/>
                </a:ext>
              </a:extLst>
            </p:cNvPr>
            <p:cNvSpPr/>
            <p:nvPr/>
          </p:nvSpPr>
          <p:spPr>
            <a:xfrm rot="21600000">
              <a:off x="6310413" y="2599246"/>
              <a:ext cx="4902162" cy="1021326"/>
            </a:xfrm>
            <a:custGeom>
              <a:avLst/>
              <a:gdLst>
                <a:gd name="connsiteX0" fmla="*/ 0 w 4902162"/>
                <a:gd name="connsiteY0" fmla="*/ 0 h 1021325"/>
                <a:gd name="connsiteX1" fmla="*/ 4391500 w 4902162"/>
                <a:gd name="connsiteY1" fmla="*/ 0 h 1021325"/>
                <a:gd name="connsiteX2" fmla="*/ 4902162 w 4902162"/>
                <a:gd name="connsiteY2" fmla="*/ 510663 h 1021325"/>
                <a:gd name="connsiteX3" fmla="*/ 4391500 w 4902162"/>
                <a:gd name="connsiteY3" fmla="*/ 1021325 h 1021325"/>
                <a:gd name="connsiteX4" fmla="*/ 0 w 4902162"/>
                <a:gd name="connsiteY4" fmla="*/ 1021325 h 1021325"/>
                <a:gd name="connsiteX5" fmla="*/ 0 w 4902162"/>
                <a:gd name="connsiteY5" fmla="*/ 0 h 10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62" h="1021325">
                  <a:moveTo>
                    <a:pt x="4902162" y="1021324"/>
                  </a:moveTo>
                  <a:lnTo>
                    <a:pt x="510662" y="1021324"/>
                  </a:lnTo>
                  <a:lnTo>
                    <a:pt x="0" y="510662"/>
                  </a:lnTo>
                  <a:lnTo>
                    <a:pt x="510662" y="1"/>
                  </a:lnTo>
                  <a:lnTo>
                    <a:pt x="4902162" y="1"/>
                  </a:lnTo>
                  <a:lnTo>
                    <a:pt x="4902162" y="1021324"/>
                  </a:lnTo>
                  <a:close/>
                </a:path>
              </a:pathLst>
            </a:custGeom>
            <a:solidFill>
              <a:srgbClr val="00AAA7"/>
            </a:solidFill>
          </p:spPr>
          <p:style>
            <a:lnRef idx="2">
              <a:schemeClr val="lt1">
                <a:hueOff val="0"/>
                <a:satOff val="0"/>
                <a:lumOff val="0"/>
                <a:alphaOff val="0"/>
              </a:schemeClr>
            </a:lnRef>
            <a:fillRef idx="1">
              <a:scrgbClr r="0" g="0" b="0"/>
            </a:fillRef>
            <a:effectRef idx="0">
              <a:schemeClr val="accent1">
                <a:shade val="50000"/>
                <a:hueOff val="201247"/>
                <a:satOff val="-4901"/>
                <a:lumOff val="21448"/>
                <a:alphaOff val="0"/>
              </a:schemeClr>
            </a:effectRef>
            <a:fontRef idx="minor">
              <a:schemeClr val="lt1"/>
            </a:fontRef>
          </p:style>
          <p:txBody>
            <a:bodyPr spcFirstLastPara="0" vert="horz" wrap="square" lIns="705707" tIns="106681"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itchFamily="2" charset="77"/>
                </a:rPr>
                <a:t>¿Qué tan común es?</a:t>
              </a:r>
            </a:p>
          </p:txBody>
        </p:sp>
        <p:sp>
          <p:nvSpPr>
            <p:cNvPr id="11" name="Elipse 10">
              <a:extLst>
                <a:ext uri="{FF2B5EF4-FFF2-40B4-BE49-F238E27FC236}">
                  <a16:creationId xmlns:a16="http://schemas.microsoft.com/office/drawing/2014/main" id="{8485503B-E930-0744-A70B-ABE344BDA4AA}"/>
                </a:ext>
              </a:extLst>
            </p:cNvPr>
            <p:cNvSpPr/>
            <p:nvPr/>
          </p:nvSpPr>
          <p:spPr>
            <a:xfrm>
              <a:off x="5799750" y="2599247"/>
              <a:ext cx="1021325" cy="1021325"/>
            </a:xfrm>
            <a:prstGeom prst="ellipse">
              <a:avLst/>
            </a:prstGeom>
            <a:solidFill>
              <a:srgbClr val="152B48"/>
            </a:solidFill>
          </p:spPr>
          <p:style>
            <a:lnRef idx="2">
              <a:schemeClr val="lt1">
                <a:hueOff val="0"/>
                <a:satOff val="0"/>
                <a:lumOff val="0"/>
                <a:alphaOff val="0"/>
              </a:schemeClr>
            </a:lnRef>
            <a:fillRef idx="1">
              <a:schemeClr val="accent1">
                <a:tint val="50000"/>
                <a:hueOff val="-4325"/>
                <a:satOff val="207"/>
                <a:lumOff val="-706"/>
                <a:alphaOff val="0"/>
              </a:schemeClr>
            </a:fillRef>
            <a:effectRef idx="0">
              <a:schemeClr val="accent1">
                <a:tint val="50000"/>
                <a:hueOff val="-4325"/>
                <a:satOff val="207"/>
                <a:lumOff val="-706"/>
                <a:alphaOff val="0"/>
              </a:schemeClr>
            </a:effectRef>
            <a:fontRef idx="minor">
              <a:schemeClr val="lt1">
                <a:hueOff val="0"/>
                <a:satOff val="0"/>
                <a:lumOff val="0"/>
                <a:alphaOff val="0"/>
              </a:schemeClr>
            </a:fontRef>
          </p:style>
        </p:sp>
        <p:sp>
          <p:nvSpPr>
            <p:cNvPr id="12" name="Forma libre 11">
              <a:extLst>
                <a:ext uri="{FF2B5EF4-FFF2-40B4-BE49-F238E27FC236}">
                  <a16:creationId xmlns:a16="http://schemas.microsoft.com/office/drawing/2014/main" id="{1569899F-2D26-9C4C-890F-045645465F6B}"/>
                </a:ext>
              </a:extLst>
            </p:cNvPr>
            <p:cNvSpPr/>
            <p:nvPr/>
          </p:nvSpPr>
          <p:spPr>
            <a:xfrm rot="21600000">
              <a:off x="6310413" y="3925445"/>
              <a:ext cx="4902162" cy="1021326"/>
            </a:xfrm>
            <a:custGeom>
              <a:avLst/>
              <a:gdLst>
                <a:gd name="connsiteX0" fmla="*/ 0 w 4902162"/>
                <a:gd name="connsiteY0" fmla="*/ 0 h 1021325"/>
                <a:gd name="connsiteX1" fmla="*/ 4391500 w 4902162"/>
                <a:gd name="connsiteY1" fmla="*/ 0 h 1021325"/>
                <a:gd name="connsiteX2" fmla="*/ 4902162 w 4902162"/>
                <a:gd name="connsiteY2" fmla="*/ 510663 h 1021325"/>
                <a:gd name="connsiteX3" fmla="*/ 4391500 w 4902162"/>
                <a:gd name="connsiteY3" fmla="*/ 1021325 h 1021325"/>
                <a:gd name="connsiteX4" fmla="*/ 0 w 4902162"/>
                <a:gd name="connsiteY4" fmla="*/ 1021325 h 1021325"/>
                <a:gd name="connsiteX5" fmla="*/ 0 w 4902162"/>
                <a:gd name="connsiteY5" fmla="*/ 0 h 10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62" h="1021325">
                  <a:moveTo>
                    <a:pt x="4902162" y="1021324"/>
                  </a:moveTo>
                  <a:lnTo>
                    <a:pt x="510662" y="1021324"/>
                  </a:lnTo>
                  <a:lnTo>
                    <a:pt x="0" y="510662"/>
                  </a:lnTo>
                  <a:lnTo>
                    <a:pt x="510662" y="1"/>
                  </a:lnTo>
                  <a:lnTo>
                    <a:pt x="4902162" y="1"/>
                  </a:lnTo>
                  <a:lnTo>
                    <a:pt x="4902162" y="1021324"/>
                  </a:lnTo>
                  <a:close/>
                </a:path>
              </a:pathLst>
            </a:custGeom>
            <a:solidFill>
              <a:srgbClr val="152B48"/>
            </a:solidFill>
          </p:spPr>
          <p:style>
            <a:lnRef idx="2">
              <a:schemeClr val="lt1">
                <a:hueOff val="0"/>
                <a:satOff val="0"/>
                <a:lumOff val="0"/>
                <a:alphaOff val="0"/>
              </a:schemeClr>
            </a:lnRef>
            <a:fillRef idx="1">
              <a:scrgbClr r="0" g="0" b="0"/>
            </a:fillRef>
            <a:effectRef idx="0">
              <a:schemeClr val="accent1">
                <a:shade val="50000"/>
                <a:hueOff val="402493"/>
                <a:satOff val="-9802"/>
                <a:lumOff val="42896"/>
                <a:alphaOff val="0"/>
              </a:schemeClr>
            </a:effectRef>
            <a:fontRef idx="minor">
              <a:schemeClr val="lt1"/>
            </a:fontRef>
          </p:style>
          <p:txBody>
            <a:bodyPr spcFirstLastPara="0" vert="horz" wrap="square" lIns="705707" tIns="106681"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itchFamily="2" charset="77"/>
                </a:rPr>
                <a:t>¿Cuándo lo sospecho?</a:t>
              </a:r>
            </a:p>
          </p:txBody>
        </p:sp>
        <p:sp>
          <p:nvSpPr>
            <p:cNvPr id="13" name="Elipse 12">
              <a:extLst>
                <a:ext uri="{FF2B5EF4-FFF2-40B4-BE49-F238E27FC236}">
                  <a16:creationId xmlns:a16="http://schemas.microsoft.com/office/drawing/2014/main" id="{40CF3D79-055A-3E4D-8E2F-8F4F6ED5EDAF}"/>
                </a:ext>
              </a:extLst>
            </p:cNvPr>
            <p:cNvSpPr/>
            <p:nvPr/>
          </p:nvSpPr>
          <p:spPr>
            <a:xfrm>
              <a:off x="5799750" y="3925446"/>
              <a:ext cx="1021325" cy="1021325"/>
            </a:xfrm>
            <a:prstGeom prst="ellipse">
              <a:avLst/>
            </a:prstGeom>
            <a:solidFill>
              <a:srgbClr val="00AAA7"/>
            </a:solidFill>
          </p:spPr>
          <p:style>
            <a:lnRef idx="2">
              <a:schemeClr val="lt1">
                <a:hueOff val="0"/>
                <a:satOff val="0"/>
                <a:lumOff val="0"/>
                <a:alphaOff val="0"/>
              </a:schemeClr>
            </a:lnRef>
            <a:fillRef idx="1">
              <a:schemeClr val="accent1">
                <a:tint val="50000"/>
                <a:hueOff val="-8650"/>
                <a:satOff val="415"/>
                <a:lumOff val="-1412"/>
                <a:alphaOff val="0"/>
              </a:schemeClr>
            </a:fillRef>
            <a:effectRef idx="0">
              <a:schemeClr val="accent1">
                <a:tint val="50000"/>
                <a:hueOff val="-8650"/>
                <a:satOff val="415"/>
                <a:lumOff val="-1412"/>
                <a:alphaOff val="0"/>
              </a:schemeClr>
            </a:effectRef>
            <a:fontRef idx="minor">
              <a:schemeClr val="lt1">
                <a:hueOff val="0"/>
                <a:satOff val="0"/>
                <a:lumOff val="0"/>
                <a:alphaOff val="0"/>
              </a:schemeClr>
            </a:fontRef>
          </p:style>
        </p:sp>
        <p:sp>
          <p:nvSpPr>
            <p:cNvPr id="14" name="Forma libre 13">
              <a:extLst>
                <a:ext uri="{FF2B5EF4-FFF2-40B4-BE49-F238E27FC236}">
                  <a16:creationId xmlns:a16="http://schemas.microsoft.com/office/drawing/2014/main" id="{48FF6533-1B06-2445-AFBD-912B2D209BCA}"/>
                </a:ext>
              </a:extLst>
            </p:cNvPr>
            <p:cNvSpPr/>
            <p:nvPr/>
          </p:nvSpPr>
          <p:spPr>
            <a:xfrm rot="21600000">
              <a:off x="6310413" y="5251644"/>
              <a:ext cx="4902163" cy="1021326"/>
            </a:xfrm>
            <a:custGeom>
              <a:avLst/>
              <a:gdLst>
                <a:gd name="connsiteX0" fmla="*/ 0 w 4902162"/>
                <a:gd name="connsiteY0" fmla="*/ 0 h 1021325"/>
                <a:gd name="connsiteX1" fmla="*/ 4391500 w 4902162"/>
                <a:gd name="connsiteY1" fmla="*/ 0 h 1021325"/>
                <a:gd name="connsiteX2" fmla="*/ 4902162 w 4902162"/>
                <a:gd name="connsiteY2" fmla="*/ 510663 h 1021325"/>
                <a:gd name="connsiteX3" fmla="*/ 4391500 w 4902162"/>
                <a:gd name="connsiteY3" fmla="*/ 1021325 h 1021325"/>
                <a:gd name="connsiteX4" fmla="*/ 0 w 4902162"/>
                <a:gd name="connsiteY4" fmla="*/ 1021325 h 1021325"/>
                <a:gd name="connsiteX5" fmla="*/ 0 w 4902162"/>
                <a:gd name="connsiteY5" fmla="*/ 0 h 10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62" h="1021325">
                  <a:moveTo>
                    <a:pt x="4902162" y="1021324"/>
                  </a:moveTo>
                  <a:lnTo>
                    <a:pt x="510662" y="1021324"/>
                  </a:lnTo>
                  <a:lnTo>
                    <a:pt x="0" y="510662"/>
                  </a:lnTo>
                  <a:lnTo>
                    <a:pt x="510662" y="1"/>
                  </a:lnTo>
                  <a:lnTo>
                    <a:pt x="4902162" y="1"/>
                  </a:lnTo>
                  <a:lnTo>
                    <a:pt x="4902162" y="1021324"/>
                  </a:lnTo>
                  <a:close/>
                </a:path>
              </a:pathLst>
            </a:custGeom>
            <a:solidFill>
              <a:srgbClr val="00AAA7"/>
            </a:solidFill>
          </p:spPr>
          <p:style>
            <a:lnRef idx="2">
              <a:schemeClr val="lt1">
                <a:hueOff val="0"/>
                <a:satOff val="0"/>
                <a:lumOff val="0"/>
                <a:alphaOff val="0"/>
              </a:schemeClr>
            </a:lnRef>
            <a:fillRef idx="1">
              <a:scrgbClr r="0" g="0" b="0"/>
            </a:fillRef>
            <a:effectRef idx="0">
              <a:schemeClr val="accent1">
                <a:shade val="50000"/>
                <a:hueOff val="201247"/>
                <a:satOff val="-4901"/>
                <a:lumOff val="21448"/>
                <a:alphaOff val="0"/>
              </a:schemeClr>
            </a:effectRef>
            <a:fontRef idx="minor">
              <a:schemeClr val="lt1"/>
            </a:fontRef>
          </p:style>
          <p:txBody>
            <a:bodyPr spcFirstLastPara="0" vert="horz" wrap="square" lIns="705707" tIns="106681" rIns="199137"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itchFamily="2" charset="77"/>
                </a:rPr>
                <a:t>¿Qué debo hacer con este paciente?</a:t>
              </a:r>
            </a:p>
          </p:txBody>
        </p:sp>
        <p:sp>
          <p:nvSpPr>
            <p:cNvPr id="15" name="Elipse 14">
              <a:extLst>
                <a:ext uri="{FF2B5EF4-FFF2-40B4-BE49-F238E27FC236}">
                  <a16:creationId xmlns:a16="http://schemas.microsoft.com/office/drawing/2014/main" id="{7FE5D35E-314B-2C4D-8457-8D8D9AA609A0}"/>
                </a:ext>
              </a:extLst>
            </p:cNvPr>
            <p:cNvSpPr/>
            <p:nvPr/>
          </p:nvSpPr>
          <p:spPr>
            <a:xfrm>
              <a:off x="5805817" y="5253224"/>
              <a:ext cx="1021325" cy="1021325"/>
            </a:xfrm>
            <a:prstGeom prst="ellipse">
              <a:avLst/>
            </a:prstGeom>
            <a:solidFill>
              <a:srgbClr val="152B48"/>
            </a:solidFill>
          </p:spPr>
          <p:style>
            <a:lnRef idx="2">
              <a:schemeClr val="lt1">
                <a:hueOff val="0"/>
                <a:satOff val="0"/>
                <a:lumOff val="0"/>
                <a:alphaOff val="0"/>
              </a:schemeClr>
            </a:lnRef>
            <a:fillRef idx="1">
              <a:schemeClr val="accent1">
                <a:tint val="50000"/>
                <a:hueOff val="-12975"/>
                <a:satOff val="622"/>
                <a:lumOff val="-2118"/>
                <a:alphaOff val="0"/>
              </a:schemeClr>
            </a:fillRef>
            <a:effectRef idx="0">
              <a:schemeClr val="accent1">
                <a:tint val="50000"/>
                <a:hueOff val="-12975"/>
                <a:satOff val="622"/>
                <a:lumOff val="-2118"/>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976374140"/>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odelo 3d Trombocito De Plaqueta 2 - TurboSquid 1396167" id="126978" name="Picture 2">
            <a:extLst>
              <a:ext uri="{FF2B5EF4-FFF2-40B4-BE49-F238E27FC236}">
                <a16:creationId xmlns:a16="http://schemas.microsoft.com/office/drawing/2014/main" id="{208974FD-0139-6345-87F9-673DD63DC6F6}"/>
              </a:ext>
            </a:extLst>
          </p:cNvPr>
          <p:cNvPicPr>
            <a:picLocks noChangeArrowheads="1" noChangeAspect="1"/>
          </p:cNvPicPr>
          <p:nvPr/>
        </p:nvPicPr>
        <p:blipFill>
          <a:blip r:embed="rId2">
            <a:extLst>
              <a:ext uri="{BEBA8EAE-BF5A-486C-A8C5-ECC9F3942E4B}">
                <a14:imgProps xmlns:a14="http://schemas.microsoft.com/office/drawing/2010/main">
                  <a14:imgLayer r:embed="rId3">
                    <a14:imgEffect>
                      <a14:backgroundRemoval b="90000" l="10000" r="90000" t="10000"/>
                    </a14:imgEffect>
                  </a14:imgLayer>
                </a14:imgProps>
              </a:ext>
              <a:ext uri="{28A0092B-C50C-407E-A947-70E740481C1C}">
                <a14:useLocalDpi xmlns:a14="http://schemas.microsoft.com/office/drawing/2010/main" val="0"/>
              </a:ext>
            </a:extLst>
          </a:blip>
          <a:srcRect/>
          <a:stretch>
            <a:fillRect/>
          </a:stretch>
        </p:blipFill>
        <p:spPr bwMode="auto">
          <a:xfrm>
            <a:off x="4004011" y="135222"/>
            <a:ext cx="2649972" cy="14309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de flecha 11">
            <a:extLst>
              <a:ext uri="{FF2B5EF4-FFF2-40B4-BE49-F238E27FC236}">
                <a16:creationId xmlns:a16="http://schemas.microsoft.com/office/drawing/2014/main" id="{00F7D851-27DE-CE4D-AA06-9A5AA1F24016}"/>
              </a:ext>
            </a:extLst>
          </p:cNvPr>
          <p:cNvCxnSpPr>
            <a:cxnSpLocks/>
          </p:cNvCxnSpPr>
          <p:nvPr/>
        </p:nvCxnSpPr>
        <p:spPr>
          <a:xfrm flipV="1">
            <a:off x="3774093" y="1190409"/>
            <a:ext cx="895561" cy="866178"/>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pic>
        <p:nvPicPr>
          <p:cNvPr descr="Factor de coagulación VIII stock de ilustración. Ilustración de viii -  110080540" id="14" name="Picture 14">
            <a:extLst>
              <a:ext uri="{FF2B5EF4-FFF2-40B4-BE49-F238E27FC236}">
                <a16:creationId xmlns:a16="http://schemas.microsoft.com/office/drawing/2014/main" id="{81C33FFC-7392-874E-9525-7BE41A828537}"/>
              </a:ext>
            </a:extLst>
          </p:cNvPr>
          <p:cNvPicPr>
            <a:picLocks noChangeArrowheads="1" noChangeAspect="1"/>
          </p:cNvPicPr>
          <p:nvPr/>
        </p:nvPicPr>
        <p:blipFill>
          <a:blip r:embed="rId4">
            <a:extLst>
              <a:ext uri="{BEBA8EAE-BF5A-486C-A8C5-ECC9F3942E4B}">
                <a14:imgProps xmlns:a14="http://schemas.microsoft.com/office/drawing/2010/main">
                  <a14:imgLayer r:embed="rId5">
                    <a14:imgEffect>
                      <a14:backgroundRemoval b="90000" l="10000" r="90000" t="10000"/>
                    </a14:imgEffect>
                  </a14:imgLayer>
                </a14:imgProps>
              </a:ext>
              <a:ext uri="{28A0092B-C50C-407E-A947-70E740481C1C}">
                <a14:useLocalDpi xmlns:a14="http://schemas.microsoft.com/office/drawing/2010/main" val="0"/>
              </a:ext>
            </a:extLst>
          </a:blip>
          <a:srcRect/>
          <a:stretch>
            <a:fillRect/>
          </a:stretch>
        </p:blipFill>
        <p:spPr bwMode="auto">
          <a:xfrm>
            <a:off x="4059158" y="1966004"/>
            <a:ext cx="1425491" cy="104944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recto de flecha 14">
            <a:extLst>
              <a:ext uri="{FF2B5EF4-FFF2-40B4-BE49-F238E27FC236}">
                <a16:creationId xmlns:a16="http://schemas.microsoft.com/office/drawing/2014/main" id="{8067272B-DD10-944E-8230-463C6536F3E8}"/>
              </a:ext>
            </a:extLst>
          </p:cNvPr>
          <p:cNvCxnSpPr>
            <a:cxnSpLocks/>
          </p:cNvCxnSpPr>
          <p:nvPr/>
        </p:nvCxnSpPr>
        <p:spPr>
          <a:xfrm>
            <a:off x="3708917" y="2386039"/>
            <a:ext cx="480652" cy="0"/>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840A1E2-3E6E-5745-AA8F-28DDD08BC942}"/>
              </a:ext>
            </a:extLst>
          </p:cNvPr>
          <p:cNvCxnSpPr>
            <a:cxnSpLocks/>
          </p:cNvCxnSpPr>
          <p:nvPr/>
        </p:nvCxnSpPr>
        <p:spPr>
          <a:xfrm>
            <a:off x="3713829" y="2744016"/>
            <a:ext cx="1060472" cy="805805"/>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pic>
        <p:nvPicPr>
          <p:cNvPr descr="La coagulación, ¿en qué consiste este proceso? — Mejor con Salud" id="18" name="Picture 12">
            <a:extLst>
              <a:ext uri="{FF2B5EF4-FFF2-40B4-BE49-F238E27FC236}">
                <a16:creationId xmlns:a16="http://schemas.microsoft.com/office/drawing/2014/main" id="{80F3A412-6195-1648-8672-4FA62A5C0B22}"/>
              </a:ext>
            </a:extLst>
          </p:cNvPr>
          <p:cNvPicPr>
            <a:picLocks noChangeArrowheads="1" noChangeAspect="1"/>
          </p:cNvPicPr>
          <p:nvPr/>
        </p:nvPicPr>
        <p:blipFill>
          <a:blip r:embed="rId6">
            <a:extLst>
              <a:ext uri="{BEBA8EAE-BF5A-486C-A8C5-ECC9F3942E4B}">
                <a14:imgProps xmlns:a14="http://schemas.microsoft.com/office/drawing/2010/main">
                  <a14:imgLayer r:embed="rId7">
                    <a14:imgEffect>
                      <a14:backgroundRemoval b="90000" l="10000" r="90000" t="10000"/>
                    </a14:imgEffect>
                  </a14:imgLayer>
                </a14:imgProps>
              </a:ext>
              <a:ext uri="{28A0092B-C50C-407E-A947-70E740481C1C}">
                <a14:useLocalDpi xmlns:a14="http://schemas.microsoft.com/office/drawing/2010/main" val="0"/>
              </a:ext>
            </a:extLst>
          </a:blip>
          <a:srcRect/>
          <a:stretch>
            <a:fillRect/>
          </a:stretch>
        </p:blipFill>
        <p:spPr bwMode="auto">
          <a:xfrm>
            <a:off x="4689560" y="3406574"/>
            <a:ext cx="1400263" cy="103414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ctor recto de flecha 18">
            <a:extLst>
              <a:ext uri="{FF2B5EF4-FFF2-40B4-BE49-F238E27FC236}">
                <a16:creationId xmlns:a16="http://schemas.microsoft.com/office/drawing/2014/main" id="{EBE063A9-37EB-3843-AD18-049EA1FC59A1}"/>
              </a:ext>
            </a:extLst>
          </p:cNvPr>
          <p:cNvCxnSpPr>
            <a:cxnSpLocks/>
          </p:cNvCxnSpPr>
          <p:nvPr/>
        </p:nvCxnSpPr>
        <p:spPr>
          <a:xfrm flipV="1">
            <a:off x="6171277" y="426368"/>
            <a:ext cx="659230" cy="263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066E7DE-7A24-C840-A7DE-269889A02D16}"/>
              </a:ext>
            </a:extLst>
          </p:cNvPr>
          <p:cNvCxnSpPr>
            <a:cxnSpLocks/>
          </p:cNvCxnSpPr>
          <p:nvPr/>
        </p:nvCxnSpPr>
        <p:spPr>
          <a:xfrm>
            <a:off x="6171277" y="1114599"/>
            <a:ext cx="659230" cy="151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Google Shape;62;p1">
            <a:extLst>
              <a:ext uri="{FF2B5EF4-FFF2-40B4-BE49-F238E27FC236}">
                <a16:creationId xmlns:a16="http://schemas.microsoft.com/office/drawing/2014/main" id="{DB247B4D-05DC-5A49-957F-9023C87A1CAA}"/>
              </a:ext>
            </a:extLst>
          </p:cNvPr>
          <p:cNvSpPr txBox="1"/>
          <p:nvPr/>
        </p:nvSpPr>
        <p:spPr>
          <a:xfrm>
            <a:off x="6861096" y="226333"/>
            <a:ext cx="2389086" cy="646290"/>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dirty="0" err="1" lang="es-ES">
                <a:solidFill>
                  <a:srgbClr val="152B48"/>
                </a:solidFill>
                <a:latin typeface="Montserrat"/>
                <a:ea typeface="Montserrat"/>
                <a:cs typeface="Montserrat"/>
                <a:sym typeface="Montserrat"/>
              </a:rPr>
              <a:t>Glicoproteina</a:t>
            </a:r>
            <a:r>
              <a:rPr dirty="0" lang="es-ES">
                <a:solidFill>
                  <a:srgbClr val="152B48"/>
                </a:solidFill>
                <a:latin typeface="Montserrat"/>
                <a:ea typeface="Montserrat"/>
                <a:cs typeface="Montserrat"/>
                <a:sym typeface="Montserrat"/>
              </a:rPr>
              <a:t> </a:t>
            </a:r>
            <a:r>
              <a:rPr dirty="0" err="1" lang="es-ES">
                <a:solidFill>
                  <a:srgbClr val="152B48"/>
                </a:solidFill>
                <a:latin typeface="Montserrat"/>
                <a:ea typeface="Montserrat"/>
                <a:cs typeface="Montserrat"/>
                <a:sym typeface="Montserrat"/>
              </a:rPr>
              <a:t>IIb</a:t>
            </a:r>
            <a:r>
              <a:rPr dirty="0" lang="es-ES">
                <a:solidFill>
                  <a:srgbClr val="152B48"/>
                </a:solidFill>
                <a:latin typeface="Montserrat"/>
                <a:ea typeface="Montserrat"/>
                <a:cs typeface="Montserrat"/>
                <a:sym typeface="Montserrat"/>
              </a:rPr>
              <a:t>/</a:t>
            </a:r>
            <a:r>
              <a:rPr dirty="0" err="1" lang="es-ES">
                <a:solidFill>
                  <a:srgbClr val="152B48"/>
                </a:solidFill>
                <a:latin typeface="Montserrat"/>
                <a:ea typeface="Montserrat"/>
                <a:cs typeface="Montserrat"/>
                <a:sym typeface="Montserrat"/>
              </a:rPr>
              <a:t>IIIa</a:t>
            </a:r>
            <a:r>
              <a:rPr dirty="0" lang="es-ES">
                <a:solidFill>
                  <a:srgbClr val="152B48"/>
                </a:solidFill>
                <a:latin typeface="Montserrat"/>
                <a:ea typeface="Montserrat"/>
                <a:cs typeface="Montserrat"/>
                <a:sym typeface="Montserrat"/>
              </a:rPr>
              <a:t>.</a:t>
            </a:r>
          </a:p>
        </p:txBody>
      </p:sp>
      <p:sp>
        <p:nvSpPr>
          <p:cNvPr id="25" name="Google Shape;62;p1">
            <a:extLst>
              <a:ext uri="{FF2B5EF4-FFF2-40B4-BE49-F238E27FC236}">
                <a16:creationId xmlns:a16="http://schemas.microsoft.com/office/drawing/2014/main" id="{1E716DBE-F3EC-A246-80DC-357481D2D97E}"/>
              </a:ext>
            </a:extLst>
          </p:cNvPr>
          <p:cNvSpPr txBox="1"/>
          <p:nvPr/>
        </p:nvSpPr>
        <p:spPr>
          <a:xfrm>
            <a:off x="6830507" y="1029756"/>
            <a:ext cx="2389086" cy="369291"/>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dirty="0" err="1" lang="es-ES">
                <a:solidFill>
                  <a:srgbClr val="152B48"/>
                </a:solidFill>
                <a:latin typeface="Montserrat"/>
                <a:ea typeface="Montserrat"/>
                <a:cs typeface="Montserrat"/>
                <a:sym typeface="Montserrat"/>
              </a:rPr>
              <a:t>Tromboxano</a:t>
            </a:r>
            <a:r>
              <a:rPr dirty="0" lang="es-ES">
                <a:solidFill>
                  <a:srgbClr val="152B48"/>
                </a:solidFill>
                <a:latin typeface="Montserrat"/>
                <a:ea typeface="Montserrat"/>
                <a:cs typeface="Montserrat"/>
                <a:sym typeface="Montserrat"/>
              </a:rPr>
              <a:t> A2.</a:t>
            </a:r>
          </a:p>
        </p:txBody>
      </p:sp>
      <p:pic>
        <p:nvPicPr>
          <p:cNvPr id="22" name="Imagen 21">
            <a:extLst>
              <a:ext uri="{FF2B5EF4-FFF2-40B4-BE49-F238E27FC236}">
                <a16:creationId xmlns:a16="http://schemas.microsoft.com/office/drawing/2014/main" id="{AE8C8BFE-43F3-FF48-871E-2FE64E7E1F4F}"/>
              </a:ext>
            </a:extLst>
          </p:cNvPr>
          <p:cNvPicPr>
            <a:picLocks noChangeAspect="1"/>
          </p:cNvPicPr>
          <p:nvPr/>
        </p:nvPicPr>
        <p:blipFill>
          <a:blip r:embed="rId8"/>
          <a:stretch>
            <a:fillRect/>
          </a:stretch>
        </p:blipFill>
        <p:spPr>
          <a:xfrm>
            <a:off x="9457295" y="121567"/>
            <a:ext cx="1841500" cy="609600"/>
          </a:xfrm>
          <a:prstGeom prst="rect">
            <a:avLst/>
          </a:prstGeom>
        </p:spPr>
      </p:pic>
      <p:pic>
        <p:nvPicPr>
          <p:cNvPr id="23" name="Imagen 22">
            <a:extLst>
              <a:ext uri="{FF2B5EF4-FFF2-40B4-BE49-F238E27FC236}">
                <a16:creationId xmlns:a16="http://schemas.microsoft.com/office/drawing/2014/main" id="{20CB2D92-957F-2F47-B35A-116A7F3B288B}"/>
              </a:ext>
            </a:extLst>
          </p:cNvPr>
          <p:cNvPicPr>
            <a:picLocks noChangeAspect="1"/>
          </p:cNvPicPr>
          <p:nvPr/>
        </p:nvPicPr>
        <p:blipFill>
          <a:blip r:embed="rId9"/>
          <a:stretch>
            <a:fillRect/>
          </a:stretch>
        </p:blipFill>
        <p:spPr>
          <a:xfrm>
            <a:off x="9812895" y="918507"/>
            <a:ext cx="1130300" cy="647700"/>
          </a:xfrm>
          <a:prstGeom prst="rect">
            <a:avLst/>
          </a:prstGeom>
        </p:spPr>
      </p:pic>
      <p:sp>
        <p:nvSpPr>
          <p:cNvPr id="30" name="Google Shape;62;p1">
            <a:extLst>
              <a:ext uri="{FF2B5EF4-FFF2-40B4-BE49-F238E27FC236}">
                <a16:creationId xmlns:a16="http://schemas.microsoft.com/office/drawing/2014/main" id="{A95FA754-97EE-9C4E-BA7A-B61FEA592803}"/>
              </a:ext>
            </a:extLst>
          </p:cNvPr>
          <p:cNvSpPr txBox="1"/>
          <p:nvPr/>
        </p:nvSpPr>
        <p:spPr>
          <a:xfrm>
            <a:off x="10348609" y="2231982"/>
            <a:ext cx="1425490" cy="369291"/>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dirty="0" lang="es-ES">
                <a:solidFill>
                  <a:srgbClr val="152B48"/>
                </a:solidFill>
                <a:latin typeface="Montserrat"/>
                <a:ea typeface="Montserrat"/>
                <a:cs typeface="Montserrat"/>
                <a:sym typeface="Montserrat"/>
              </a:rPr>
              <a:t>Trombina</a:t>
            </a:r>
          </a:p>
        </p:txBody>
      </p:sp>
      <p:sp>
        <p:nvSpPr>
          <p:cNvPr id="31" name="Google Shape;62;p1">
            <a:extLst>
              <a:ext uri="{FF2B5EF4-FFF2-40B4-BE49-F238E27FC236}">
                <a16:creationId xmlns:a16="http://schemas.microsoft.com/office/drawing/2014/main" id="{56A84144-97B7-C342-A775-CB530E4F40DD}"/>
              </a:ext>
            </a:extLst>
          </p:cNvPr>
          <p:cNvSpPr txBox="1"/>
          <p:nvPr/>
        </p:nvSpPr>
        <p:spPr>
          <a:xfrm>
            <a:off x="8393351" y="2233037"/>
            <a:ext cx="2802318" cy="369291"/>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lang="es-ES">
                <a:solidFill>
                  <a:srgbClr val="152B48"/>
                </a:solidFill>
                <a:latin typeface="Montserrat"/>
                <a:ea typeface="Montserrat"/>
                <a:cs typeface="Montserrat"/>
                <a:sym typeface="Montserrat"/>
              </a:rPr>
              <a:t>Protrombina</a:t>
            </a:r>
            <a:endParaRPr dirty="0" lang="es-ES">
              <a:solidFill>
                <a:srgbClr val="152B48"/>
              </a:solidFill>
              <a:latin typeface="Montserrat"/>
              <a:ea typeface="Montserrat"/>
              <a:cs typeface="Montserrat"/>
              <a:sym typeface="Montserrat"/>
            </a:endParaRPr>
          </a:p>
        </p:txBody>
      </p:sp>
      <p:sp>
        <p:nvSpPr>
          <p:cNvPr id="32" name="Google Shape;62;p1">
            <a:extLst>
              <a:ext uri="{FF2B5EF4-FFF2-40B4-BE49-F238E27FC236}">
                <a16:creationId xmlns:a16="http://schemas.microsoft.com/office/drawing/2014/main" id="{65265055-CE21-174A-8B8F-92E694C5A91E}"/>
              </a:ext>
            </a:extLst>
          </p:cNvPr>
          <p:cNvSpPr txBox="1"/>
          <p:nvPr/>
        </p:nvSpPr>
        <p:spPr>
          <a:xfrm>
            <a:off x="9985173" y="3677584"/>
            <a:ext cx="1841500" cy="369291"/>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dirty="0" lang="es-ES">
                <a:solidFill>
                  <a:srgbClr val="152B48"/>
                </a:solidFill>
                <a:latin typeface="Montserrat"/>
                <a:ea typeface="Montserrat"/>
                <a:cs typeface="Montserrat"/>
                <a:sym typeface="Montserrat"/>
              </a:rPr>
              <a:t>Fibrinógeno</a:t>
            </a:r>
          </a:p>
        </p:txBody>
      </p:sp>
      <p:sp>
        <p:nvSpPr>
          <p:cNvPr id="33" name="Google Shape;62;p1">
            <a:extLst>
              <a:ext uri="{FF2B5EF4-FFF2-40B4-BE49-F238E27FC236}">
                <a16:creationId xmlns:a16="http://schemas.microsoft.com/office/drawing/2014/main" id="{5548E1EB-CD86-DF4E-A6C5-4AC74948A204}"/>
              </a:ext>
            </a:extLst>
          </p:cNvPr>
          <p:cNvSpPr txBox="1"/>
          <p:nvPr/>
        </p:nvSpPr>
        <p:spPr>
          <a:xfrm>
            <a:off x="5667163" y="2136801"/>
            <a:ext cx="1060472" cy="646290"/>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dirty="0" lang="es-ES">
                <a:solidFill>
                  <a:srgbClr val="152B48"/>
                </a:solidFill>
                <a:latin typeface="Montserrat"/>
                <a:ea typeface="Montserrat"/>
                <a:cs typeface="Montserrat"/>
                <a:sym typeface="Montserrat"/>
              </a:rPr>
              <a:t>Factor </a:t>
            </a:r>
          </a:p>
          <a:p>
            <a:pPr algn="ctr" indent="0" lvl="0" marL="0" marR="0" rtl="0">
              <a:spcBef>
                <a:spcPts val="0"/>
              </a:spcBef>
              <a:spcAft>
                <a:spcPts val="0"/>
              </a:spcAft>
              <a:buNone/>
            </a:pPr>
            <a:r>
              <a:rPr dirty="0" lang="es-ES">
                <a:solidFill>
                  <a:srgbClr val="152B48"/>
                </a:solidFill>
                <a:latin typeface="Montserrat"/>
                <a:ea typeface="Montserrat"/>
                <a:cs typeface="Montserrat"/>
                <a:sym typeface="Montserrat"/>
              </a:rPr>
              <a:t>tisular</a:t>
            </a:r>
          </a:p>
        </p:txBody>
      </p:sp>
      <p:sp>
        <p:nvSpPr>
          <p:cNvPr id="34" name="Google Shape;62;p1">
            <a:extLst>
              <a:ext uri="{FF2B5EF4-FFF2-40B4-BE49-F238E27FC236}">
                <a16:creationId xmlns:a16="http://schemas.microsoft.com/office/drawing/2014/main" id="{AA05C26A-35BE-5648-B4F8-14692B1BAB2F}"/>
              </a:ext>
            </a:extLst>
          </p:cNvPr>
          <p:cNvSpPr txBox="1"/>
          <p:nvPr/>
        </p:nvSpPr>
        <p:spPr>
          <a:xfrm>
            <a:off x="6774804" y="2169622"/>
            <a:ext cx="1588869" cy="646290"/>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dirty="0" lang="es-ES">
                <a:solidFill>
                  <a:srgbClr val="152B48"/>
                </a:solidFill>
                <a:latin typeface="Montserrat"/>
                <a:ea typeface="Montserrat"/>
                <a:cs typeface="Montserrat"/>
                <a:sym typeface="Montserrat"/>
              </a:rPr>
              <a:t>Cascada </a:t>
            </a:r>
          </a:p>
          <a:p>
            <a:pPr algn="ctr" indent="0" lvl="0" marL="0" marR="0" rtl="0">
              <a:spcBef>
                <a:spcPts val="0"/>
              </a:spcBef>
              <a:spcAft>
                <a:spcPts val="0"/>
              </a:spcAft>
              <a:buNone/>
            </a:pPr>
            <a:r>
              <a:rPr dirty="0" lang="es-ES">
                <a:solidFill>
                  <a:srgbClr val="152B48"/>
                </a:solidFill>
                <a:latin typeface="Montserrat"/>
                <a:ea typeface="Montserrat"/>
                <a:cs typeface="Montserrat"/>
                <a:sym typeface="Montserrat"/>
              </a:rPr>
              <a:t>coagulación</a:t>
            </a:r>
          </a:p>
        </p:txBody>
      </p:sp>
      <p:cxnSp>
        <p:nvCxnSpPr>
          <p:cNvPr id="35" name="Conector recto de flecha 34">
            <a:extLst>
              <a:ext uri="{FF2B5EF4-FFF2-40B4-BE49-F238E27FC236}">
                <a16:creationId xmlns:a16="http://schemas.microsoft.com/office/drawing/2014/main" id="{133BB320-91E1-2544-8DE9-9272167F9DEA}"/>
              </a:ext>
            </a:extLst>
          </p:cNvPr>
          <p:cNvCxnSpPr>
            <a:cxnSpLocks/>
          </p:cNvCxnSpPr>
          <p:nvPr/>
        </p:nvCxnSpPr>
        <p:spPr>
          <a:xfrm>
            <a:off x="5419853" y="2490724"/>
            <a:ext cx="290011" cy="0"/>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9A2FA9A3-E264-1442-8ADB-8BA68BD67A31}"/>
              </a:ext>
            </a:extLst>
          </p:cNvPr>
          <p:cNvCxnSpPr>
            <a:cxnSpLocks/>
          </p:cNvCxnSpPr>
          <p:nvPr/>
        </p:nvCxnSpPr>
        <p:spPr>
          <a:xfrm>
            <a:off x="6582628" y="2490427"/>
            <a:ext cx="290011" cy="0"/>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7422D6C9-8968-E948-960E-83525B3BDF04}"/>
              </a:ext>
            </a:extLst>
          </p:cNvPr>
          <p:cNvCxnSpPr>
            <a:cxnSpLocks/>
          </p:cNvCxnSpPr>
          <p:nvPr/>
        </p:nvCxnSpPr>
        <p:spPr>
          <a:xfrm>
            <a:off x="8137748" y="2416627"/>
            <a:ext cx="290011" cy="0"/>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8946BEF6-8D41-F94B-B2F0-129276C8DC2F}"/>
              </a:ext>
            </a:extLst>
          </p:cNvPr>
          <p:cNvCxnSpPr>
            <a:cxnSpLocks/>
          </p:cNvCxnSpPr>
          <p:nvPr/>
        </p:nvCxnSpPr>
        <p:spPr>
          <a:xfrm>
            <a:off x="10060421" y="2438029"/>
            <a:ext cx="290011" cy="0"/>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FA4FD10D-8857-3946-8AB3-CF9243E00926}"/>
              </a:ext>
            </a:extLst>
          </p:cNvPr>
          <p:cNvCxnSpPr>
            <a:cxnSpLocks/>
          </p:cNvCxnSpPr>
          <p:nvPr/>
        </p:nvCxnSpPr>
        <p:spPr>
          <a:xfrm>
            <a:off x="10943195" y="2744016"/>
            <a:ext cx="0" cy="933568"/>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3392A18A-3ADB-FA4B-A025-9D37AEDA4DCA}"/>
              </a:ext>
            </a:extLst>
          </p:cNvPr>
          <p:cNvPicPr>
            <a:picLocks noChangeAspect="1"/>
          </p:cNvPicPr>
          <p:nvPr/>
        </p:nvPicPr>
        <p:blipFill>
          <a:blip r:embed="rId10"/>
          <a:stretch>
            <a:fillRect/>
          </a:stretch>
        </p:blipFill>
        <p:spPr>
          <a:xfrm>
            <a:off x="5885527" y="1787017"/>
            <a:ext cx="571500" cy="241300"/>
          </a:xfrm>
          <a:prstGeom prst="rect">
            <a:avLst/>
          </a:prstGeom>
        </p:spPr>
      </p:pic>
      <p:pic>
        <p:nvPicPr>
          <p:cNvPr id="41" name="Imagen 40">
            <a:extLst>
              <a:ext uri="{FF2B5EF4-FFF2-40B4-BE49-F238E27FC236}">
                <a16:creationId xmlns:a16="http://schemas.microsoft.com/office/drawing/2014/main" id="{EC857626-FEB8-6940-9A1A-8595A78A713D}"/>
              </a:ext>
            </a:extLst>
          </p:cNvPr>
          <p:cNvPicPr>
            <a:picLocks noChangeAspect="1"/>
          </p:cNvPicPr>
          <p:nvPr/>
        </p:nvPicPr>
        <p:blipFill>
          <a:blip r:embed="rId11"/>
          <a:stretch>
            <a:fillRect/>
          </a:stretch>
        </p:blipFill>
        <p:spPr>
          <a:xfrm>
            <a:off x="7057025" y="1732726"/>
            <a:ext cx="1066800" cy="381000"/>
          </a:xfrm>
          <a:prstGeom prst="rect">
            <a:avLst/>
          </a:prstGeom>
        </p:spPr>
      </p:pic>
      <p:pic>
        <p:nvPicPr>
          <p:cNvPr id="42" name="Imagen 41">
            <a:extLst>
              <a:ext uri="{FF2B5EF4-FFF2-40B4-BE49-F238E27FC236}">
                <a16:creationId xmlns:a16="http://schemas.microsoft.com/office/drawing/2014/main" id="{5345F479-4E17-D247-8D43-224153318474}"/>
              </a:ext>
            </a:extLst>
          </p:cNvPr>
          <p:cNvPicPr>
            <a:picLocks noChangeAspect="1"/>
          </p:cNvPicPr>
          <p:nvPr/>
        </p:nvPicPr>
        <p:blipFill>
          <a:blip r:embed="rId12"/>
          <a:stretch>
            <a:fillRect/>
          </a:stretch>
        </p:blipFill>
        <p:spPr>
          <a:xfrm>
            <a:off x="8723823" y="1751955"/>
            <a:ext cx="1206500" cy="368300"/>
          </a:xfrm>
          <a:prstGeom prst="rect">
            <a:avLst/>
          </a:prstGeom>
        </p:spPr>
      </p:pic>
      <p:pic>
        <p:nvPicPr>
          <p:cNvPr id="45" name="Imagen 44">
            <a:extLst>
              <a:ext uri="{FF2B5EF4-FFF2-40B4-BE49-F238E27FC236}">
                <a16:creationId xmlns:a16="http://schemas.microsoft.com/office/drawing/2014/main" id="{8DFDACFA-748D-A744-9AF4-A9AE8DF77BC6}"/>
              </a:ext>
            </a:extLst>
          </p:cNvPr>
          <p:cNvPicPr>
            <a:picLocks noChangeAspect="1"/>
          </p:cNvPicPr>
          <p:nvPr/>
        </p:nvPicPr>
        <p:blipFill>
          <a:blip r:embed="rId13"/>
          <a:stretch>
            <a:fillRect/>
          </a:stretch>
        </p:blipFill>
        <p:spPr>
          <a:xfrm>
            <a:off x="10582073" y="1851704"/>
            <a:ext cx="647700" cy="228600"/>
          </a:xfrm>
          <a:prstGeom prst="rect">
            <a:avLst/>
          </a:prstGeom>
        </p:spPr>
      </p:pic>
      <p:pic>
        <p:nvPicPr>
          <p:cNvPr id="44" name="Imagen 43">
            <a:extLst>
              <a:ext uri="{FF2B5EF4-FFF2-40B4-BE49-F238E27FC236}">
                <a16:creationId xmlns:a16="http://schemas.microsoft.com/office/drawing/2014/main" id="{5D3DD71A-C6E4-0446-8D64-3998CD775FA6}"/>
              </a:ext>
            </a:extLst>
          </p:cNvPr>
          <p:cNvPicPr>
            <a:picLocks noChangeAspect="1"/>
          </p:cNvPicPr>
          <p:nvPr/>
        </p:nvPicPr>
        <p:blipFill>
          <a:blip r:embed="rId14"/>
          <a:stretch>
            <a:fillRect/>
          </a:stretch>
        </p:blipFill>
        <p:spPr>
          <a:xfrm>
            <a:off x="9214827" y="2910679"/>
            <a:ext cx="990600" cy="317500"/>
          </a:xfrm>
          <a:prstGeom prst="rect">
            <a:avLst/>
          </a:prstGeom>
        </p:spPr>
      </p:pic>
      <p:sp>
        <p:nvSpPr>
          <p:cNvPr id="53" name="Google Shape;62;p1">
            <a:extLst>
              <a:ext uri="{FF2B5EF4-FFF2-40B4-BE49-F238E27FC236}">
                <a16:creationId xmlns:a16="http://schemas.microsoft.com/office/drawing/2014/main" id="{4403ECC4-367A-C449-9681-53B7AEA7B25E}"/>
              </a:ext>
            </a:extLst>
          </p:cNvPr>
          <p:cNvSpPr txBox="1"/>
          <p:nvPr/>
        </p:nvSpPr>
        <p:spPr>
          <a:xfrm>
            <a:off x="7833956" y="3677584"/>
            <a:ext cx="1098932" cy="369291"/>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dirty="0" lang="es-ES">
                <a:solidFill>
                  <a:srgbClr val="152B48"/>
                </a:solidFill>
                <a:latin typeface="Montserrat"/>
                <a:ea typeface="Montserrat"/>
                <a:cs typeface="Montserrat"/>
                <a:sym typeface="Montserrat"/>
              </a:rPr>
              <a:t>Fibrina</a:t>
            </a:r>
          </a:p>
        </p:txBody>
      </p:sp>
      <p:sp>
        <p:nvSpPr>
          <p:cNvPr id="52" name="Flecha a la derecha con bandas 51">
            <a:extLst>
              <a:ext uri="{FF2B5EF4-FFF2-40B4-BE49-F238E27FC236}">
                <a16:creationId xmlns:a16="http://schemas.microsoft.com/office/drawing/2014/main" id="{7C53809F-30D6-E444-B0E3-791AEC72E9A6}"/>
              </a:ext>
            </a:extLst>
          </p:cNvPr>
          <p:cNvSpPr/>
          <p:nvPr/>
        </p:nvSpPr>
        <p:spPr>
          <a:xfrm rot="10800000">
            <a:off x="6351223" y="3525475"/>
            <a:ext cx="1236333" cy="707847"/>
          </a:xfrm>
          <a:prstGeom prst="stripedRightArrow">
            <a:avLst/>
          </a:prstGeom>
          <a:solidFill>
            <a:srgbClr val="00AAA7"/>
          </a:solidFill>
          <a:ln>
            <a:solidFill>
              <a:srgbClr val="00AAA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pic>
        <p:nvPicPr>
          <p:cNvPr descr="Image of actilyse infusion 50 mg | MIMS Indonesia" id="126980" name="Picture 4">
            <a:extLst>
              <a:ext uri="{FF2B5EF4-FFF2-40B4-BE49-F238E27FC236}">
                <a16:creationId xmlns:a16="http://schemas.microsoft.com/office/drawing/2014/main" id="{31BC4CCB-468F-7647-8750-85935712CDC4}"/>
              </a:ext>
            </a:extLst>
          </p:cNvPr>
          <p:cNvPicPr>
            <a:picLocks noChangeArrowheads="1" noChangeAspect="1"/>
          </p:cNvPicPr>
          <p:nvPr/>
        </p:nvPicPr>
        <p:blipFill rotWithShape="1">
          <a:blip r:embed="rId15">
            <a:extLst>
              <a:ext uri="{28A0092B-C50C-407E-A947-70E740481C1C}">
                <a14:useLocalDpi xmlns:a14="http://schemas.microsoft.com/office/drawing/2010/main" val="0"/>
              </a:ext>
            </a:extLst>
          </a:blip>
          <a:srcRect r="-342"/>
          <a:stretch/>
        </p:blipFill>
        <p:spPr bwMode="auto">
          <a:xfrm>
            <a:off x="8209535" y="4303435"/>
            <a:ext cx="1098931" cy="21361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0FEEA4EA-CE1C-F74F-9ED5-857AE23652D6}"/>
              </a:ext>
            </a:extLst>
          </p:cNvPr>
          <p:cNvPicPr>
            <a:picLocks noChangeAspect="1"/>
          </p:cNvPicPr>
          <p:nvPr/>
        </p:nvPicPr>
        <p:blipFill>
          <a:blip r:embed="rId16"/>
          <a:stretch>
            <a:fillRect/>
          </a:stretch>
        </p:blipFill>
        <p:spPr>
          <a:xfrm>
            <a:off x="476562" y="1798893"/>
            <a:ext cx="3031625" cy="866178"/>
          </a:xfrm>
          <a:prstGeom prst="rect">
            <a:avLst/>
          </a:prstGeom>
        </p:spPr>
      </p:pic>
      <p:cxnSp>
        <p:nvCxnSpPr>
          <p:cNvPr id="43" name="Conector recto de flecha 42">
            <a:extLst>
              <a:ext uri="{FF2B5EF4-FFF2-40B4-BE49-F238E27FC236}">
                <a16:creationId xmlns:a16="http://schemas.microsoft.com/office/drawing/2014/main" id="{F17CEAC3-B711-1C48-BA32-224965B5D6A8}"/>
              </a:ext>
            </a:extLst>
          </p:cNvPr>
          <p:cNvCxnSpPr>
            <a:cxnSpLocks/>
          </p:cNvCxnSpPr>
          <p:nvPr/>
        </p:nvCxnSpPr>
        <p:spPr>
          <a:xfrm flipH="1">
            <a:off x="8984267" y="3879398"/>
            <a:ext cx="946056" cy="0"/>
          </a:xfrm>
          <a:prstGeom prst="straightConnector1">
            <a:avLst/>
          </a:prstGeom>
          <a:ln>
            <a:solidFill>
              <a:srgbClr val="00AAA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1064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2"/>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126978"/>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20"/>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19"/>
                                        </p:tgtEl>
                                        <p:attrNameLst>
                                          <p:attrName>style.visibility</p:attrName>
                                        </p:attrNameLst>
                                      </p:cBhvr>
                                      <p:to>
                                        <p:strVal val="visible"/>
                                      </p:to>
                                    </p:set>
                                  </p:childTnLst>
                                </p:cTn>
                              </p:par>
                              <p:par>
                                <p:cTn fill="hold" grpId="0" id="13" nodeType="withEffect" presetClass="entr" presetID="1" presetSubtype="0">
                                  <p:stCondLst>
                                    <p:cond delay="0"/>
                                  </p:stCondLst>
                                  <p:childTnLst>
                                    <p:set>
                                      <p:cBhvr>
                                        <p:cTn dur="1" fill="hold" id="14">
                                          <p:stCondLst>
                                            <p:cond delay="0"/>
                                          </p:stCondLst>
                                        </p:cTn>
                                        <p:tgtEl>
                                          <p:spTgt spid="24"/>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25"/>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 presetSubtype="0">
                                  <p:stCondLst>
                                    <p:cond delay="0"/>
                                  </p:stCondLst>
                                  <p:childTnLst>
                                    <p:set>
                                      <p:cBhvr>
                                        <p:cTn dur="1" fill="hold" id="20">
                                          <p:stCondLst>
                                            <p:cond delay="0"/>
                                          </p:stCondLst>
                                        </p:cTn>
                                        <p:tgtEl>
                                          <p:spTgt spid="22"/>
                                        </p:tgtEl>
                                        <p:attrNameLst>
                                          <p:attrName>style.visibility</p:attrName>
                                        </p:attrNameLst>
                                      </p:cBhvr>
                                      <p:to>
                                        <p:strVal val="visible"/>
                                      </p:to>
                                    </p:set>
                                  </p:childTnLst>
                                </p:cTn>
                              </p:par>
                              <p:par>
                                <p:cTn fill="hold" id="21" nodeType="withEffect" presetClass="entr" presetID="1" presetSubtype="0">
                                  <p:stCondLst>
                                    <p:cond delay="0"/>
                                  </p:stCondLst>
                                  <p:childTnLst>
                                    <p:set>
                                      <p:cBhvr>
                                        <p:cTn dur="1" fill="hold" id="22">
                                          <p:stCondLst>
                                            <p:cond delay="0"/>
                                          </p:stCondLst>
                                        </p:cTn>
                                        <p:tgtEl>
                                          <p:spTgt spid="23"/>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 presetSubtype="0">
                                  <p:stCondLst>
                                    <p:cond delay="0"/>
                                  </p:stCondLst>
                                  <p:childTnLst>
                                    <p:set>
                                      <p:cBhvr>
                                        <p:cTn dur="1" fill="hold" id="26">
                                          <p:stCondLst>
                                            <p:cond delay="0"/>
                                          </p:stCondLst>
                                        </p:cTn>
                                        <p:tgtEl>
                                          <p:spTgt spid="15"/>
                                        </p:tgtEl>
                                        <p:attrNameLst>
                                          <p:attrName>style.visibility</p:attrName>
                                        </p:attrNameLst>
                                      </p:cBhvr>
                                      <p:to>
                                        <p:strVal val="visible"/>
                                      </p:to>
                                    </p:set>
                                  </p:childTnLst>
                                </p:cTn>
                              </p:par>
                              <p:par>
                                <p:cTn fill="hold" id="27" nodeType="withEffect" presetClass="entr" presetID="1" presetSubtype="0">
                                  <p:stCondLst>
                                    <p:cond delay="0"/>
                                  </p:stCondLst>
                                  <p:childTnLst>
                                    <p:set>
                                      <p:cBhvr>
                                        <p:cTn dur="1" fill="hold" id="28">
                                          <p:stCondLst>
                                            <p:cond delay="0"/>
                                          </p:stCondLst>
                                        </p:cTn>
                                        <p:tgtEl>
                                          <p:spTgt spid="14"/>
                                        </p:tgtEl>
                                        <p:attrNameLst>
                                          <p:attrName>style.visibility</p:attrName>
                                        </p:attrNameLst>
                                      </p:cBhvr>
                                      <p:to>
                                        <p:strVal val="visible"/>
                                      </p:to>
                                    </p:set>
                                  </p:childTnLst>
                                </p:cTn>
                              </p:par>
                              <p:par>
                                <p:cTn fill="hold" id="29" nodeType="withEffect" presetClass="entr" presetID="1" presetSubtype="0">
                                  <p:stCondLst>
                                    <p:cond delay="0"/>
                                  </p:stCondLst>
                                  <p:childTnLst>
                                    <p:set>
                                      <p:cBhvr>
                                        <p:cTn dur="1" fill="hold" id="30">
                                          <p:stCondLst>
                                            <p:cond delay="0"/>
                                          </p:stCondLst>
                                        </p:cTn>
                                        <p:tgtEl>
                                          <p:spTgt spid="35"/>
                                        </p:tgtEl>
                                        <p:attrNameLst>
                                          <p:attrName>style.visibility</p:attrName>
                                        </p:attrNameLst>
                                      </p:cBhvr>
                                      <p:to>
                                        <p:strVal val="visible"/>
                                      </p:to>
                                    </p:set>
                                  </p:childTnLst>
                                </p:cTn>
                              </p:par>
                              <p:par>
                                <p:cTn fill="hold" grpId="0" id="31" nodeType="withEffect" presetClass="entr" presetID="1" presetSubtype="0">
                                  <p:stCondLst>
                                    <p:cond delay="0"/>
                                  </p:stCondLst>
                                  <p:childTnLst>
                                    <p:set>
                                      <p:cBhvr>
                                        <p:cTn dur="1" fill="hold" id="32">
                                          <p:stCondLst>
                                            <p:cond delay="0"/>
                                          </p:stCondLst>
                                        </p:cTn>
                                        <p:tgtEl>
                                          <p:spTgt spid="33"/>
                                        </p:tgtEl>
                                        <p:attrNameLst>
                                          <p:attrName>style.visibility</p:attrName>
                                        </p:attrNameLst>
                                      </p:cBhvr>
                                      <p:to>
                                        <p:strVal val="visible"/>
                                      </p:to>
                                    </p:set>
                                  </p:childTnLst>
                                </p:cTn>
                              </p:par>
                              <p:par>
                                <p:cTn fill="hold" id="33" nodeType="withEffect" presetClass="entr" presetID="1" presetSubtype="0">
                                  <p:stCondLst>
                                    <p:cond delay="0"/>
                                  </p:stCondLst>
                                  <p:childTnLst>
                                    <p:set>
                                      <p:cBhvr>
                                        <p:cTn dur="1" fill="hold" id="34">
                                          <p:stCondLst>
                                            <p:cond delay="0"/>
                                          </p:stCondLst>
                                        </p:cTn>
                                        <p:tgtEl>
                                          <p:spTgt spid="37"/>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34"/>
                                        </p:tgtEl>
                                        <p:attrNameLst>
                                          <p:attrName>style.visibility</p:attrName>
                                        </p:attrNameLst>
                                      </p:cBhvr>
                                      <p:to>
                                        <p:strVal val="visible"/>
                                      </p:to>
                                    </p:set>
                                  </p:childTnLst>
                                </p:cTn>
                              </p:par>
                              <p:par>
                                <p:cTn fill="hold" id="37" nodeType="withEffect" presetClass="entr" presetID="1" presetSubtype="0">
                                  <p:stCondLst>
                                    <p:cond delay="0"/>
                                  </p:stCondLst>
                                  <p:childTnLst>
                                    <p:set>
                                      <p:cBhvr>
                                        <p:cTn dur="1" fill="hold" id="38">
                                          <p:stCondLst>
                                            <p:cond delay="0"/>
                                          </p:stCondLst>
                                        </p:cTn>
                                        <p:tgtEl>
                                          <p:spTgt spid="38"/>
                                        </p:tgtEl>
                                        <p:attrNameLst>
                                          <p:attrName>style.visibility</p:attrName>
                                        </p:attrNameLst>
                                      </p:cBhvr>
                                      <p:to>
                                        <p:strVal val="visible"/>
                                      </p:to>
                                    </p:set>
                                  </p:childTnLst>
                                </p:cTn>
                              </p:par>
                              <p:par>
                                <p:cTn fill="hold" grpId="0" id="39" nodeType="withEffect" presetClass="entr" presetID="1" presetSubtype="0">
                                  <p:stCondLst>
                                    <p:cond delay="0"/>
                                  </p:stCondLst>
                                  <p:childTnLst>
                                    <p:set>
                                      <p:cBhvr>
                                        <p:cTn dur="1" fill="hold" id="40">
                                          <p:stCondLst>
                                            <p:cond delay="0"/>
                                          </p:stCondLst>
                                        </p:cTn>
                                        <p:tgtEl>
                                          <p:spTgt spid="31"/>
                                        </p:tgtEl>
                                        <p:attrNameLst>
                                          <p:attrName>style.visibility</p:attrName>
                                        </p:attrNameLst>
                                      </p:cBhvr>
                                      <p:to>
                                        <p:strVal val="visible"/>
                                      </p:to>
                                    </p:set>
                                  </p:childTnLst>
                                </p:cTn>
                              </p:par>
                              <p:par>
                                <p:cTn fill="hold" id="41" nodeType="withEffect" presetClass="entr" presetID="1" presetSubtype="0">
                                  <p:stCondLst>
                                    <p:cond delay="0"/>
                                  </p:stCondLst>
                                  <p:childTnLst>
                                    <p:set>
                                      <p:cBhvr>
                                        <p:cTn dur="1" fill="hold" id="42">
                                          <p:stCondLst>
                                            <p:cond delay="0"/>
                                          </p:stCondLst>
                                        </p:cTn>
                                        <p:tgtEl>
                                          <p:spTgt spid="39"/>
                                        </p:tgtEl>
                                        <p:attrNameLst>
                                          <p:attrName>style.visibility</p:attrName>
                                        </p:attrNameLst>
                                      </p:cBhvr>
                                      <p:to>
                                        <p:strVal val="visible"/>
                                      </p:to>
                                    </p:set>
                                  </p:childTnLst>
                                </p:cTn>
                              </p:par>
                              <p:par>
                                <p:cTn fill="hold" grpId="0" id="43" nodeType="withEffect" presetClass="entr" presetID="1" presetSubtype="0">
                                  <p:stCondLst>
                                    <p:cond delay="0"/>
                                  </p:stCondLst>
                                  <p:childTnLst>
                                    <p:set>
                                      <p:cBhvr>
                                        <p:cTn dur="1" fill="hold" id="44">
                                          <p:stCondLst>
                                            <p:cond delay="0"/>
                                          </p:stCondLst>
                                        </p:cTn>
                                        <p:tgtEl>
                                          <p:spTgt spid="30"/>
                                        </p:tgtEl>
                                        <p:attrNameLst>
                                          <p:attrName>style.visibility</p:attrName>
                                        </p:attrNameLst>
                                      </p:cBhvr>
                                      <p:to>
                                        <p:strVal val="visible"/>
                                      </p:to>
                                    </p:set>
                                  </p:childTnLst>
                                </p:cTn>
                              </p:par>
                              <p:par>
                                <p:cTn fill="hold" id="45" nodeType="withEffect" presetClass="entr" presetID="1" presetSubtype="0">
                                  <p:stCondLst>
                                    <p:cond delay="0"/>
                                  </p:stCondLst>
                                  <p:childTnLst>
                                    <p:set>
                                      <p:cBhvr>
                                        <p:cTn dur="1" fill="hold" id="46">
                                          <p:stCondLst>
                                            <p:cond delay="0"/>
                                          </p:stCondLst>
                                        </p:cTn>
                                        <p:tgtEl>
                                          <p:spTgt spid="40"/>
                                        </p:tgtEl>
                                        <p:attrNameLst>
                                          <p:attrName>style.visibility</p:attrName>
                                        </p:attrNameLst>
                                      </p:cBhvr>
                                      <p:to>
                                        <p:strVal val="visible"/>
                                      </p:to>
                                    </p:set>
                                  </p:childTnLst>
                                </p:cTn>
                              </p:par>
                              <p:par>
                                <p:cTn fill="hold" grpId="0" id="47" nodeType="withEffect" presetClass="entr" presetID="1" presetSubtype="0">
                                  <p:stCondLst>
                                    <p:cond delay="0"/>
                                  </p:stCondLst>
                                  <p:childTnLst>
                                    <p:set>
                                      <p:cBhvr>
                                        <p:cTn dur="1" fill="hold" id="48">
                                          <p:stCondLst>
                                            <p:cond delay="0"/>
                                          </p:stCondLst>
                                        </p:cTn>
                                        <p:tgtEl>
                                          <p:spTgt spid="32"/>
                                        </p:tgtEl>
                                        <p:attrNameLst>
                                          <p:attrName>style.visibility</p:attrName>
                                        </p:attrNameLst>
                                      </p:cBhvr>
                                      <p:to>
                                        <p:strVal val="visible"/>
                                      </p:to>
                                    </p:set>
                                  </p:childTnLst>
                                </p:cTn>
                              </p:par>
                            </p:childTnLst>
                          </p:cTn>
                        </p:par>
                      </p:childTnLst>
                    </p:cTn>
                  </p:par>
                  <p:par>
                    <p:cTn fill="hold" id="49">
                      <p:stCondLst>
                        <p:cond delay="indefinite"/>
                      </p:stCondLst>
                      <p:childTnLst>
                        <p:par>
                          <p:cTn fill="hold" id="50">
                            <p:stCondLst>
                              <p:cond delay="0"/>
                            </p:stCondLst>
                            <p:childTnLst>
                              <p:par>
                                <p:cTn fill="hold" id="51" nodeType="clickEffect" presetClass="entr" presetID="1" presetSubtype="0">
                                  <p:stCondLst>
                                    <p:cond delay="0"/>
                                  </p:stCondLst>
                                  <p:childTnLst>
                                    <p:set>
                                      <p:cBhvr>
                                        <p:cTn dur="1" fill="hold" id="52">
                                          <p:stCondLst>
                                            <p:cond delay="0"/>
                                          </p:stCondLst>
                                        </p:cTn>
                                        <p:tgtEl>
                                          <p:spTgt spid="27"/>
                                        </p:tgtEl>
                                        <p:attrNameLst>
                                          <p:attrName>style.visibility</p:attrName>
                                        </p:attrNameLst>
                                      </p:cBhvr>
                                      <p:to>
                                        <p:strVal val="visible"/>
                                      </p:to>
                                    </p:set>
                                  </p:childTnLst>
                                </p:cTn>
                              </p:par>
                              <p:par>
                                <p:cTn fill="hold" id="53" nodeType="withEffect" presetClass="entr" presetID="1" presetSubtype="0">
                                  <p:stCondLst>
                                    <p:cond delay="0"/>
                                  </p:stCondLst>
                                  <p:childTnLst>
                                    <p:set>
                                      <p:cBhvr>
                                        <p:cTn dur="1" fill="hold" id="54">
                                          <p:stCondLst>
                                            <p:cond delay="0"/>
                                          </p:stCondLst>
                                        </p:cTn>
                                        <p:tgtEl>
                                          <p:spTgt spid="41"/>
                                        </p:tgtEl>
                                        <p:attrNameLst>
                                          <p:attrName>style.visibility</p:attrName>
                                        </p:attrNameLst>
                                      </p:cBhvr>
                                      <p:to>
                                        <p:strVal val="visible"/>
                                      </p:to>
                                    </p:set>
                                  </p:childTnLst>
                                </p:cTn>
                              </p:par>
                              <p:par>
                                <p:cTn fill="hold" id="55" nodeType="withEffect" presetClass="entr" presetID="1" presetSubtype="0">
                                  <p:stCondLst>
                                    <p:cond delay="0"/>
                                  </p:stCondLst>
                                  <p:childTnLst>
                                    <p:set>
                                      <p:cBhvr>
                                        <p:cTn dur="1" fill="hold" id="56">
                                          <p:stCondLst>
                                            <p:cond delay="0"/>
                                          </p:stCondLst>
                                        </p:cTn>
                                        <p:tgtEl>
                                          <p:spTgt spid="42"/>
                                        </p:tgtEl>
                                        <p:attrNameLst>
                                          <p:attrName>style.visibility</p:attrName>
                                        </p:attrNameLst>
                                      </p:cBhvr>
                                      <p:to>
                                        <p:strVal val="visible"/>
                                      </p:to>
                                    </p:set>
                                  </p:childTnLst>
                                </p:cTn>
                              </p:par>
                              <p:par>
                                <p:cTn fill="hold" id="57" nodeType="withEffect" presetClass="entr" presetID="1" presetSubtype="0">
                                  <p:stCondLst>
                                    <p:cond delay="0"/>
                                  </p:stCondLst>
                                  <p:childTnLst>
                                    <p:set>
                                      <p:cBhvr>
                                        <p:cTn dur="1" fill="hold" id="58">
                                          <p:stCondLst>
                                            <p:cond delay="0"/>
                                          </p:stCondLst>
                                        </p:cTn>
                                        <p:tgtEl>
                                          <p:spTgt spid="45"/>
                                        </p:tgtEl>
                                        <p:attrNameLst>
                                          <p:attrName>style.visibility</p:attrName>
                                        </p:attrNameLst>
                                      </p:cBhvr>
                                      <p:to>
                                        <p:strVal val="visible"/>
                                      </p:to>
                                    </p:set>
                                  </p:childTnLst>
                                </p:cTn>
                              </p:par>
                              <p:par>
                                <p:cTn fill="hold" id="59" nodeType="withEffect" presetClass="entr" presetID="1" presetSubtype="0">
                                  <p:stCondLst>
                                    <p:cond delay="0"/>
                                  </p:stCondLst>
                                  <p:childTnLst>
                                    <p:set>
                                      <p:cBhvr>
                                        <p:cTn dur="1" fill="hold" id="60">
                                          <p:stCondLst>
                                            <p:cond delay="0"/>
                                          </p:stCondLst>
                                        </p:cTn>
                                        <p:tgtEl>
                                          <p:spTgt spid="44"/>
                                        </p:tgtEl>
                                        <p:attrNameLst>
                                          <p:attrName>style.visibility</p:attrName>
                                        </p:attrNameLst>
                                      </p:cBhvr>
                                      <p:to>
                                        <p:strVal val="visible"/>
                                      </p:to>
                                    </p:set>
                                  </p:childTnLst>
                                </p:cTn>
                              </p:par>
                              <p:par>
                                <p:cTn fill="hold" grpId="0" id="61" nodeType="withEffect" presetClass="entr" presetID="1" presetSubtype="0">
                                  <p:stCondLst>
                                    <p:cond delay="0"/>
                                  </p:stCondLst>
                                  <p:childTnLst>
                                    <p:set>
                                      <p:cBhvr>
                                        <p:cTn dur="1" fill="hold" id="62">
                                          <p:stCondLst>
                                            <p:cond delay="0"/>
                                          </p:stCondLst>
                                        </p:cTn>
                                        <p:tgtEl>
                                          <p:spTgt spid="53"/>
                                        </p:tgtEl>
                                        <p:attrNameLst>
                                          <p:attrName>style.visibility</p:attrName>
                                        </p:attrNameLst>
                                      </p:cBhvr>
                                      <p:to>
                                        <p:strVal val="visible"/>
                                      </p:to>
                                    </p:set>
                                  </p:childTnLst>
                                </p:cTn>
                              </p:par>
                              <p:par>
                                <p:cTn fill="hold" grpId="0" id="63" nodeType="withEffect" presetClass="entr" presetID="1" presetSubtype="0">
                                  <p:stCondLst>
                                    <p:cond delay="0"/>
                                  </p:stCondLst>
                                  <p:childTnLst>
                                    <p:set>
                                      <p:cBhvr>
                                        <p:cTn dur="1" fill="hold" id="64">
                                          <p:stCondLst>
                                            <p:cond delay="0"/>
                                          </p:stCondLst>
                                        </p:cTn>
                                        <p:tgtEl>
                                          <p:spTgt spid="52"/>
                                        </p:tgtEl>
                                        <p:attrNameLst>
                                          <p:attrName>style.visibility</p:attrName>
                                        </p:attrNameLst>
                                      </p:cBhvr>
                                      <p:to>
                                        <p:strVal val="visible"/>
                                      </p:to>
                                    </p:set>
                                  </p:childTnLst>
                                </p:cTn>
                              </p:par>
                            </p:childTnLst>
                          </p:cTn>
                        </p:par>
                      </p:childTnLst>
                    </p:cTn>
                  </p:par>
                  <p:par>
                    <p:cTn fill="hold" id="65">
                      <p:stCondLst>
                        <p:cond delay="indefinite"/>
                      </p:stCondLst>
                      <p:childTnLst>
                        <p:par>
                          <p:cTn fill="hold" id="66">
                            <p:stCondLst>
                              <p:cond delay="0"/>
                            </p:stCondLst>
                            <p:childTnLst>
                              <p:par>
                                <p:cTn fill="hold" id="67" nodeType="clickEffect" presetClass="entr" presetID="1" presetSubtype="0">
                                  <p:stCondLst>
                                    <p:cond delay="0"/>
                                  </p:stCondLst>
                                  <p:childTnLst>
                                    <p:set>
                                      <p:cBhvr>
                                        <p:cTn dur="1" fill="hold" id="68">
                                          <p:stCondLst>
                                            <p:cond delay="0"/>
                                          </p:stCondLst>
                                        </p:cTn>
                                        <p:tgtEl>
                                          <p:spTgt spid="18"/>
                                        </p:tgtEl>
                                        <p:attrNameLst>
                                          <p:attrName>style.visibility</p:attrName>
                                        </p:attrNameLst>
                                      </p:cBhvr>
                                      <p:to>
                                        <p:strVal val="visible"/>
                                      </p:to>
                                    </p:set>
                                  </p:childTnLst>
                                </p:cTn>
                              </p:par>
                              <p:par>
                                <p:cTn fill="hold" id="69" nodeType="withEffect" presetClass="entr" presetID="1" presetSubtype="0">
                                  <p:stCondLst>
                                    <p:cond delay="0"/>
                                  </p:stCondLst>
                                  <p:childTnLst>
                                    <p:set>
                                      <p:cBhvr>
                                        <p:cTn dur="1" fill="hold" id="70">
                                          <p:stCondLst>
                                            <p:cond delay="0"/>
                                          </p:stCondLst>
                                        </p:cTn>
                                        <p:tgtEl>
                                          <p:spTgt spid="16"/>
                                        </p:tgtEl>
                                        <p:attrNameLst>
                                          <p:attrName>style.visibility</p:attrName>
                                        </p:attrNameLst>
                                      </p:cBhvr>
                                      <p:to>
                                        <p:strVal val="visible"/>
                                      </p:to>
                                    </p:set>
                                  </p:childTnLst>
                                </p:cTn>
                              </p:par>
                            </p:childTnLst>
                          </p:cTn>
                        </p:par>
                      </p:childTnLst>
                    </p:cTn>
                  </p:par>
                  <p:par>
                    <p:cTn fill="hold" id="71">
                      <p:stCondLst>
                        <p:cond delay="indefinite"/>
                      </p:stCondLst>
                      <p:childTnLst>
                        <p:par>
                          <p:cTn fill="hold" id="72">
                            <p:stCondLst>
                              <p:cond delay="0"/>
                            </p:stCondLst>
                            <p:childTnLst>
                              <p:par>
                                <p:cTn fill="hold" id="73" nodeType="clickEffect" presetClass="entr" presetID="1" presetSubtype="0">
                                  <p:stCondLst>
                                    <p:cond delay="0"/>
                                  </p:stCondLst>
                                  <p:childTnLst>
                                    <p:set>
                                      <p:cBhvr>
                                        <p:cTn dur="1" fill="hold" id="74">
                                          <p:stCondLst>
                                            <p:cond delay="0"/>
                                          </p:stCondLst>
                                        </p:cTn>
                                        <p:tgtEl>
                                          <p:spTgt spid="126980"/>
                                        </p:tgtEl>
                                        <p:attrNameLst>
                                          <p:attrName>style.visibility</p:attrName>
                                        </p:attrNameLst>
                                      </p:cBhvr>
                                      <p:to>
                                        <p:strVal val="visible"/>
                                      </p:to>
                                    </p:set>
                                  </p:childTnLst>
                                </p:cTn>
                              </p:par>
                              <p:par>
                                <p:cTn fill="hold" id="75" nodeType="withEffect" presetClass="entr" presetID="1" presetSubtype="0">
                                  <p:stCondLst>
                                    <p:cond delay="0"/>
                                  </p:stCondLst>
                                  <p:childTnLst>
                                    <p:set>
                                      <p:cBhvr>
                                        <p:cTn dur="1" fill="hold" id="76">
                                          <p:stCondLst>
                                            <p:cond delay="0"/>
                                          </p:stCondLst>
                                        </p:cTn>
                                        <p:tgtEl>
                                          <p:spTgt spid="4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30"/>
      <p:bldP grpId="0" spid="31"/>
      <p:bldP grpId="0" spid="32"/>
      <p:bldP grpId="0" spid="33"/>
      <p:bldP grpId="0" spid="34"/>
      <p:bldP grpId="0" spid="53"/>
      <p:bldP animBg="1" grpId="0" spid="5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65266-EB00-F143-9610-10B94A832F2D}"/>
              </a:ext>
            </a:extLst>
          </p:cNvPr>
          <p:cNvSpPr>
            <a:spLocks noGrp="1"/>
          </p:cNvSpPr>
          <p:nvPr>
            <p:ph type="ctrTitle"/>
          </p:nvPr>
        </p:nvSpPr>
        <p:spPr>
          <a:xfrm>
            <a:off x="914400" y="2302985"/>
            <a:ext cx="10363200" cy="1470025"/>
          </a:xfrm>
        </p:spPr>
        <p:txBody>
          <a:bodyPr rtlCol="0">
            <a:noAutofit/>
          </a:bodyPr>
          <a:lstStyle/>
          <a:p>
            <a:pPr algn="l" eaLnBrk="1" fontAlgn="auto" hangingPunct="1">
              <a:spcAft>
                <a:spcPts val="0"/>
              </a:spcAft>
              <a:defRPr/>
            </a:pPr>
            <a:r>
              <a:rPr lang="es-ES" sz="4400" b="1" dirty="0"/>
              <a:t>DIAGNÓSTICO</a:t>
            </a:r>
            <a:r>
              <a:rPr lang="es-ES" sz="4400" b="1" dirty="0">
                <a:solidFill>
                  <a:schemeClr val="accent5">
                    <a:lumMod val="50000"/>
                  </a:schemeClr>
                </a:solidFill>
              </a:rPr>
              <a:t> </a:t>
            </a:r>
            <a:br>
              <a:rPr lang="es-ES" sz="4400" b="1" dirty="0">
                <a:solidFill>
                  <a:schemeClr val="accent1">
                    <a:lumMod val="75000"/>
                  </a:schemeClr>
                </a:solidFill>
              </a:rPr>
            </a:br>
            <a:endParaRPr lang="es-ES" sz="4400" b="1" dirty="0">
              <a:solidFill>
                <a:schemeClr val="accent1">
                  <a:lumMod val="75000"/>
                </a:schemeClr>
              </a:solidFill>
            </a:endParaRPr>
          </a:p>
        </p:txBody>
      </p:sp>
      <p:cxnSp>
        <p:nvCxnSpPr>
          <p:cNvPr id="6" name="Conector recto 5">
            <a:extLst>
              <a:ext uri="{FF2B5EF4-FFF2-40B4-BE49-F238E27FC236}">
                <a16:creationId xmlns:a16="http://schemas.microsoft.com/office/drawing/2014/main" id="{38C51A6E-E9AE-8149-BE70-497C67EE3B2B}"/>
              </a:ext>
            </a:extLst>
          </p:cNvPr>
          <p:cNvCxnSpPr>
            <a:cxnSpLocks/>
          </p:cNvCxnSpPr>
          <p:nvPr/>
        </p:nvCxnSpPr>
        <p:spPr>
          <a:xfrm>
            <a:off x="708025" y="3340162"/>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9DF4AF1-0F03-7549-AE12-AF5C4C303A38}"/>
              </a:ext>
            </a:extLst>
          </p:cNvPr>
          <p:cNvPicPr>
            <a:picLocks noChangeAspect="1"/>
          </p:cNvPicPr>
          <p:nvPr/>
        </p:nvPicPr>
        <p:blipFill rotWithShape="1">
          <a:blip r:embed="rId3"/>
          <a:srcRect l="-24406" t="-12523" r="-18920" b="-12811"/>
          <a:stretch/>
        </p:blipFill>
        <p:spPr>
          <a:xfrm>
            <a:off x="7219063" y="1389014"/>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140809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81E933D-A0CE-D140-BECD-FE0B7527DFED}"/>
              </a:ext>
            </a:extLst>
          </p:cNvPr>
          <p:cNvGraphicFramePr/>
          <p:nvPr>
            <p:extLst>
              <p:ext uri="{D42A27DB-BD31-4B8C-83A1-F6EECF244321}">
                <p14:modId xmlns:p14="http://schemas.microsoft.com/office/powerpoint/2010/main" val="4263136213"/>
              </p:ext>
            </p:extLst>
          </p:nvPr>
        </p:nvGraphicFramePr>
        <p:xfrm>
          <a:off x="4764171" y="826576"/>
          <a:ext cx="7283450" cy="5204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1A0C84FB-07C8-E347-AD27-49C9C32CBBF4}"/>
              </a:ext>
            </a:extLst>
          </p:cNvPr>
          <p:cNvPicPr>
            <a:picLocks noChangeAspect="1"/>
          </p:cNvPicPr>
          <p:nvPr/>
        </p:nvPicPr>
        <p:blipFill>
          <a:blip r:embed="rId8"/>
          <a:stretch>
            <a:fillRect/>
          </a:stretch>
        </p:blipFill>
        <p:spPr>
          <a:xfrm>
            <a:off x="632019" y="344010"/>
            <a:ext cx="3876272" cy="2883568"/>
          </a:xfrm>
          <a:prstGeom prst="rect">
            <a:avLst/>
          </a:prstGeom>
        </p:spPr>
      </p:pic>
    </p:spTree>
    <p:extLst>
      <p:ext uri="{BB962C8B-B14F-4D97-AF65-F5344CB8AC3E}">
        <p14:creationId xmlns:p14="http://schemas.microsoft.com/office/powerpoint/2010/main" val="14824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632" y="4489611"/>
            <a:ext cx="4392079" cy="210819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57" y="1484339"/>
            <a:ext cx="11381228" cy="904961"/>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r="2197"/>
          <a:stretch/>
        </p:blipFill>
        <p:spPr>
          <a:xfrm>
            <a:off x="339566" y="2848406"/>
            <a:ext cx="11400132" cy="795743"/>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28" y="2383290"/>
            <a:ext cx="11400132" cy="490099"/>
          </a:xfrm>
          <a:prstGeom prst="rect">
            <a:avLst/>
          </a:prstGeom>
        </p:spPr>
      </p:pic>
      <p:sp>
        <p:nvSpPr>
          <p:cNvPr id="9" name="CuadroTexto 8"/>
          <p:cNvSpPr txBox="1"/>
          <p:nvPr/>
        </p:nvSpPr>
        <p:spPr>
          <a:xfrm>
            <a:off x="8638006" y="3676680"/>
            <a:ext cx="3015569" cy="338554"/>
          </a:xfrm>
          <a:prstGeom prst="rect">
            <a:avLst/>
          </a:prstGeom>
          <a:noFill/>
        </p:spPr>
        <p:txBody>
          <a:bodyPr wrap="none" rtlCol="0">
            <a:spAutoFit/>
          </a:bodyPr>
          <a:lstStyle/>
          <a:p>
            <a:r>
              <a:rPr lang="is-IS" sz="1600" dirty="0">
                <a:solidFill>
                  <a:srgbClr val="152B48"/>
                </a:solidFill>
                <a:latin typeface="Montserrat" pitchFamily="2" charset="77"/>
              </a:rPr>
              <a:t>JAMA. 2015;314(18):1955-1965</a:t>
            </a:r>
            <a:endParaRPr lang="es-ES_tradnl" sz="1600" dirty="0">
              <a:solidFill>
                <a:srgbClr val="152B48"/>
              </a:solidFill>
              <a:latin typeface="Montserrat" pitchFamily="2" charset="77"/>
            </a:endParaRPr>
          </a:p>
        </p:txBody>
      </p:sp>
      <p:sp>
        <p:nvSpPr>
          <p:cNvPr id="10" name="Título 1">
            <a:extLst>
              <a:ext uri="{FF2B5EF4-FFF2-40B4-BE49-F238E27FC236}">
                <a16:creationId xmlns:a16="http://schemas.microsoft.com/office/drawing/2014/main" id="{8778CE82-31AC-6241-9808-315018E41629}"/>
              </a:ext>
            </a:extLst>
          </p:cNvPr>
          <p:cNvSpPr>
            <a:spLocks noGrp="1"/>
          </p:cNvSpPr>
          <p:nvPr>
            <p:ph type="title"/>
          </p:nvPr>
        </p:nvSpPr>
        <p:spPr>
          <a:xfrm>
            <a:off x="-3520985" y="50798"/>
            <a:ext cx="10515600" cy="1325562"/>
          </a:xfrm>
        </p:spPr>
        <p:txBody>
          <a:bodyPr rtlCol="0">
            <a:normAutofit/>
          </a:bodyPr>
          <a:lstStyle/>
          <a:p>
            <a:pPr algn="ctr" eaLnBrk="1" fontAlgn="auto" hangingPunct="1">
              <a:spcAft>
                <a:spcPts val="0"/>
              </a:spcAft>
              <a:defRPr/>
            </a:pPr>
            <a:r>
              <a:rPr lang="es-ES_tradnl" dirty="0"/>
              <a:t>CLÍNICA</a:t>
            </a:r>
          </a:p>
        </p:txBody>
      </p:sp>
    </p:spTree>
    <p:extLst>
      <p:ext uri="{BB962C8B-B14F-4D97-AF65-F5344CB8AC3E}">
        <p14:creationId xmlns:p14="http://schemas.microsoft.com/office/powerpoint/2010/main" val="120716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b="27586"/>
          <a:stretch/>
        </p:blipFill>
        <p:spPr>
          <a:xfrm>
            <a:off x="387469" y="873967"/>
            <a:ext cx="11804531" cy="679689"/>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59" y="1664933"/>
            <a:ext cx="11820242" cy="1481669"/>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734" y="4147109"/>
            <a:ext cx="4548054" cy="2336792"/>
          </a:xfrm>
          <a:prstGeom prst="rect">
            <a:avLst/>
          </a:prstGeom>
        </p:spPr>
      </p:pic>
      <p:sp>
        <p:nvSpPr>
          <p:cNvPr id="10" name="CuadroTexto 9"/>
          <p:cNvSpPr txBox="1"/>
          <p:nvPr/>
        </p:nvSpPr>
        <p:spPr>
          <a:xfrm>
            <a:off x="9036521" y="3222954"/>
            <a:ext cx="3017173" cy="338554"/>
          </a:xfrm>
          <a:prstGeom prst="rect">
            <a:avLst/>
          </a:prstGeom>
          <a:noFill/>
        </p:spPr>
        <p:txBody>
          <a:bodyPr wrap="none" rtlCol="0">
            <a:spAutoFit/>
          </a:bodyPr>
          <a:lstStyle/>
          <a:p>
            <a:r>
              <a:rPr lang="is-IS" sz="1600" dirty="0">
                <a:solidFill>
                  <a:srgbClr val="152B48"/>
                </a:solidFill>
                <a:latin typeface="Montserrat" pitchFamily="2" charset="77"/>
              </a:rPr>
              <a:t>JAMA. 2015;314(18):1955-1965</a:t>
            </a:r>
            <a:endParaRPr lang="es-ES_tradnl" sz="1600" dirty="0">
              <a:solidFill>
                <a:srgbClr val="152B48"/>
              </a:solidFill>
              <a:latin typeface="Montserrat" pitchFamily="2" charset="77"/>
            </a:endParaRPr>
          </a:p>
        </p:txBody>
      </p:sp>
    </p:spTree>
    <p:extLst>
      <p:ext uri="{BB962C8B-B14F-4D97-AF65-F5344CB8AC3E}">
        <p14:creationId xmlns:p14="http://schemas.microsoft.com/office/powerpoint/2010/main" val="350356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40282-54F9-F347-84A4-2B1455262F9E}"/>
              </a:ext>
            </a:extLst>
          </p:cNvPr>
          <p:cNvSpPr>
            <a:spLocks noGrp="1"/>
          </p:cNvSpPr>
          <p:nvPr>
            <p:ph type="title"/>
          </p:nvPr>
        </p:nvSpPr>
        <p:spPr>
          <a:xfrm>
            <a:off x="3144543" y="4668766"/>
            <a:ext cx="10515600" cy="1325562"/>
          </a:xfrm>
        </p:spPr>
        <p:txBody>
          <a:bodyPr rtlCol="0">
            <a:normAutofit/>
          </a:bodyPr>
          <a:lstStyle/>
          <a:p>
            <a:pPr algn="ctr" eaLnBrk="1" fontAlgn="auto" hangingPunct="1">
              <a:spcAft>
                <a:spcPts val="0"/>
              </a:spcAft>
              <a:defRPr/>
            </a:pPr>
            <a:r>
              <a:rPr lang="es-ES_tradnl" dirty="0"/>
              <a:t>ELECTROCARDIOGRAMA</a:t>
            </a:r>
          </a:p>
        </p:txBody>
      </p:sp>
      <p:graphicFrame>
        <p:nvGraphicFramePr>
          <p:cNvPr id="18" name="Tabla 17">
            <a:extLst>
              <a:ext uri="{FF2B5EF4-FFF2-40B4-BE49-F238E27FC236}">
                <a16:creationId xmlns:a16="http://schemas.microsoft.com/office/drawing/2014/main" id="{C2E486FB-A9D5-7A4C-A2D7-D5B69BBCF9D1}"/>
              </a:ext>
            </a:extLst>
          </p:cNvPr>
          <p:cNvGraphicFramePr>
            <a:graphicFrameLocks noGrp="1"/>
          </p:cNvGraphicFramePr>
          <p:nvPr>
            <p:extLst>
              <p:ext uri="{D42A27DB-BD31-4B8C-83A1-F6EECF244321}">
                <p14:modId xmlns:p14="http://schemas.microsoft.com/office/powerpoint/2010/main" val="740473770"/>
              </p:ext>
            </p:extLst>
          </p:nvPr>
        </p:nvGraphicFramePr>
        <p:xfrm>
          <a:off x="802105" y="135366"/>
          <a:ext cx="11236675" cy="3669728"/>
        </p:xfrm>
        <a:graphic>
          <a:graphicData uri="http://schemas.openxmlformats.org/drawingml/2006/table">
            <a:tbl>
              <a:tblPr firstRow="1" bandRow="1">
                <a:tableStyleId>{5940675A-B579-460E-94D1-54222C63F5DA}</a:tableStyleId>
              </a:tblPr>
              <a:tblGrid>
                <a:gridCol w="9353487">
                  <a:extLst>
                    <a:ext uri="{9D8B030D-6E8A-4147-A177-3AD203B41FA5}">
                      <a16:colId xmlns:a16="http://schemas.microsoft.com/office/drawing/2014/main" val="20000"/>
                    </a:ext>
                  </a:extLst>
                </a:gridCol>
                <a:gridCol w="1003718">
                  <a:extLst>
                    <a:ext uri="{9D8B030D-6E8A-4147-A177-3AD203B41FA5}">
                      <a16:colId xmlns:a16="http://schemas.microsoft.com/office/drawing/2014/main" val="4198590966"/>
                    </a:ext>
                  </a:extLst>
                </a:gridCol>
                <a:gridCol w="879470">
                  <a:extLst>
                    <a:ext uri="{9D8B030D-6E8A-4147-A177-3AD203B41FA5}">
                      <a16:colId xmlns:a16="http://schemas.microsoft.com/office/drawing/2014/main" val="680139754"/>
                    </a:ext>
                  </a:extLst>
                </a:gridCol>
              </a:tblGrid>
              <a:tr h="363582">
                <a:tc>
                  <a:txBody>
                    <a:bodyPr/>
                    <a:lstStyle/>
                    <a:p>
                      <a:pPr algn="l"/>
                      <a:r>
                        <a:rPr lang="es-ES_tradnl" sz="1600" b="1" dirty="0">
                          <a:solidFill>
                            <a:srgbClr val="152B48"/>
                          </a:solidFill>
                          <a:latin typeface="Montserrat" pitchFamily="2" charset="77"/>
                        </a:rPr>
                        <a:t>Electrocardiograma</a:t>
                      </a:r>
                    </a:p>
                  </a:txBody>
                  <a:tcPr anchor="ctr"/>
                </a:tc>
                <a:tc>
                  <a:txBody>
                    <a:bodyPr/>
                    <a:lstStyle/>
                    <a:p>
                      <a:pPr algn="ctr"/>
                      <a:r>
                        <a:rPr lang="es-ES_tradnl" sz="1600" b="1" dirty="0">
                          <a:solidFill>
                            <a:srgbClr val="152B48"/>
                          </a:solidFill>
                          <a:latin typeface="Montserrat" pitchFamily="2" charset="77"/>
                        </a:rPr>
                        <a:t>Clase</a:t>
                      </a:r>
                    </a:p>
                  </a:txBody>
                  <a:tcPr anchor="ctr"/>
                </a:tc>
                <a:tc>
                  <a:txBody>
                    <a:bodyPr/>
                    <a:lstStyle/>
                    <a:p>
                      <a:pPr algn="ctr"/>
                      <a:r>
                        <a:rPr lang="es-ES_tradnl" sz="1600" b="1" dirty="0">
                          <a:solidFill>
                            <a:srgbClr val="152B48"/>
                          </a:solidFill>
                          <a:latin typeface="Montserrat" pitchFamily="2" charset="77"/>
                        </a:rPr>
                        <a:t>Nivel</a:t>
                      </a:r>
                    </a:p>
                  </a:txBody>
                  <a:tcPr anchor="ctr"/>
                </a:tc>
                <a:extLst>
                  <a:ext uri="{0D108BD9-81ED-4DB2-BD59-A6C34878D82A}">
                    <a16:rowId xmlns:a16="http://schemas.microsoft.com/office/drawing/2014/main" val="10000"/>
                  </a:ext>
                </a:extLst>
              </a:tr>
              <a:tr h="547654">
                <a:tc>
                  <a:txBody>
                    <a:bodyPr/>
                    <a:lstStyle/>
                    <a:p>
                      <a:r>
                        <a:rPr lang="es-ES_tradnl" sz="1600" dirty="0">
                          <a:solidFill>
                            <a:srgbClr val="152B48"/>
                          </a:solidFill>
                          <a:latin typeface="Montserrat" pitchFamily="2" charset="77"/>
                        </a:rPr>
                        <a:t>Realizar e interpretar un EKG de 12 derivadas en los primeros 10min del primer</a:t>
                      </a:r>
                      <a:r>
                        <a:rPr lang="es-ES_tradnl" sz="1600" baseline="0" dirty="0">
                          <a:solidFill>
                            <a:srgbClr val="152B48"/>
                          </a:solidFill>
                          <a:latin typeface="Montserrat" pitchFamily="2" charset="77"/>
                        </a:rPr>
                        <a:t> contacto médico</a:t>
                      </a:r>
                      <a:endParaRPr lang="es-ES_tradnl" sz="1600" dirty="0">
                        <a:solidFill>
                          <a:srgbClr val="152B48"/>
                        </a:solidFill>
                        <a:latin typeface="Montserrat" pitchFamily="2" charset="77"/>
                      </a:endParaRPr>
                    </a:p>
                  </a:txBody>
                  <a:tcPr anchor="ctr"/>
                </a:tc>
                <a:tc>
                  <a:txBody>
                    <a:bodyPr/>
                    <a:lstStyle/>
                    <a:p>
                      <a:pPr algn="ctr"/>
                      <a:r>
                        <a:rPr lang="es-ES_tradnl" sz="1600">
                          <a:latin typeface="Montserrat" pitchFamily="2" charset="77"/>
                        </a:rPr>
                        <a:t>I</a:t>
                      </a:r>
                      <a:endParaRPr lang="es-ES_tradnl" sz="1600" dirty="0">
                        <a:latin typeface="Montserrat" pitchFamily="2" charset="77"/>
                      </a:endParaRPr>
                    </a:p>
                  </a:txBody>
                  <a:tcPr anchor="ctr">
                    <a:solidFill>
                      <a:srgbClr val="00B050"/>
                    </a:solidFill>
                  </a:tcPr>
                </a:tc>
                <a:tc>
                  <a:txBody>
                    <a:bodyPr/>
                    <a:lstStyle/>
                    <a:p>
                      <a:pPr algn="ctr"/>
                      <a:r>
                        <a:rPr lang="es-ES_tradnl" sz="1600">
                          <a:latin typeface="Montserrat" pitchFamily="2" charset="77"/>
                        </a:rPr>
                        <a:t>B</a:t>
                      </a:r>
                      <a:endParaRPr lang="es-ES_tradnl" sz="1600" dirty="0">
                        <a:latin typeface="Montserrat" pitchFamily="2" charset="77"/>
                      </a:endParaRPr>
                    </a:p>
                  </a:txBody>
                  <a:tcPr anchor="ctr">
                    <a:solidFill>
                      <a:srgbClr val="00B0F0"/>
                    </a:solidFill>
                  </a:tcPr>
                </a:tc>
                <a:extLst>
                  <a:ext uri="{0D108BD9-81ED-4DB2-BD59-A6C34878D82A}">
                    <a16:rowId xmlns:a16="http://schemas.microsoft.com/office/drawing/2014/main" val="10001"/>
                  </a:ext>
                </a:extLst>
              </a:tr>
              <a:tr h="363582">
                <a:tc>
                  <a:txBody>
                    <a:bodyPr/>
                    <a:lstStyle/>
                    <a:p>
                      <a:r>
                        <a:rPr lang="es-ES_tradnl" sz="1600" dirty="0">
                          <a:solidFill>
                            <a:srgbClr val="152B48"/>
                          </a:solidFill>
                          <a:latin typeface="Montserrat" pitchFamily="2" charset="77"/>
                        </a:rPr>
                        <a:t>En</a:t>
                      </a:r>
                      <a:r>
                        <a:rPr lang="es-ES_tradnl" sz="1600" baseline="0" dirty="0">
                          <a:solidFill>
                            <a:srgbClr val="152B48"/>
                          </a:solidFill>
                          <a:latin typeface="Montserrat" pitchFamily="2" charset="77"/>
                        </a:rPr>
                        <a:t> paciente con IAM ST monitorizar con desfibrilador</a:t>
                      </a:r>
                      <a:endParaRPr lang="es-ES_tradnl" sz="1600" dirty="0">
                        <a:solidFill>
                          <a:srgbClr val="152B48"/>
                        </a:solidFill>
                        <a:latin typeface="Montserrat" pitchFamily="2" charset="77"/>
                      </a:endParaRPr>
                    </a:p>
                  </a:txBody>
                  <a:tcPr anchor="ctr"/>
                </a:tc>
                <a:tc>
                  <a:txBody>
                    <a:bodyPr/>
                    <a:lstStyle/>
                    <a:p>
                      <a:pPr algn="ctr"/>
                      <a:r>
                        <a:rPr lang="es-ES_tradnl" sz="1600">
                          <a:latin typeface="Montserrat" pitchFamily="2" charset="77"/>
                        </a:rPr>
                        <a:t>I</a:t>
                      </a:r>
                      <a:endParaRPr lang="es-ES_tradnl" sz="1600" dirty="0">
                        <a:latin typeface="Montserrat" pitchFamily="2" charset="77"/>
                      </a:endParaRPr>
                    </a:p>
                  </a:txBody>
                  <a:tcPr anchor="ctr">
                    <a:solidFill>
                      <a:srgbClr val="00B050"/>
                    </a:solidFill>
                  </a:tcPr>
                </a:tc>
                <a:tc>
                  <a:txBody>
                    <a:bodyPr/>
                    <a:lstStyle/>
                    <a:p>
                      <a:pPr algn="ctr"/>
                      <a:r>
                        <a:rPr lang="es-ES_tradnl" sz="1600">
                          <a:latin typeface="Montserrat" pitchFamily="2" charset="77"/>
                        </a:rPr>
                        <a:t>B</a:t>
                      </a:r>
                      <a:endParaRPr lang="es-ES_tradnl" sz="1600" dirty="0">
                        <a:latin typeface="Montserrat" pitchFamily="2" charset="77"/>
                      </a:endParaRPr>
                    </a:p>
                  </a:txBody>
                  <a:tcPr anchor="ctr">
                    <a:solidFill>
                      <a:srgbClr val="00B0F0"/>
                    </a:solidFill>
                  </a:tcPr>
                </a:tc>
                <a:extLst>
                  <a:ext uri="{0D108BD9-81ED-4DB2-BD59-A6C34878D82A}">
                    <a16:rowId xmlns:a16="http://schemas.microsoft.com/office/drawing/2014/main" val="10002"/>
                  </a:ext>
                </a:extLst>
              </a:tr>
              <a:tr h="547654">
                <a:tc>
                  <a:txBody>
                    <a:bodyPr/>
                    <a:lstStyle/>
                    <a:p>
                      <a:r>
                        <a:rPr lang="es-ES_tradnl" sz="1600" dirty="0">
                          <a:solidFill>
                            <a:srgbClr val="152B48"/>
                          </a:solidFill>
                          <a:latin typeface="Montserrat" pitchFamily="2" charset="77"/>
                        </a:rPr>
                        <a:t>En</a:t>
                      </a:r>
                      <a:r>
                        <a:rPr lang="es-ES_tradnl" sz="1600" baseline="0" dirty="0">
                          <a:solidFill>
                            <a:srgbClr val="152B48"/>
                          </a:solidFill>
                          <a:latin typeface="Montserrat" pitchFamily="2" charset="77"/>
                        </a:rPr>
                        <a:t> pacientes con alta sospecha de oclusión de la A. Circunfleja realizar derivadas posteriores (V7-V9)</a:t>
                      </a:r>
                      <a:endParaRPr lang="es-ES_tradnl" sz="1600" dirty="0">
                        <a:solidFill>
                          <a:srgbClr val="152B48"/>
                        </a:solidFill>
                        <a:latin typeface="Montserrat" pitchFamily="2" charset="77"/>
                      </a:endParaRPr>
                    </a:p>
                  </a:txBody>
                  <a:tcPr anchor="ctr"/>
                </a:tc>
                <a:tc>
                  <a:txBody>
                    <a:bodyPr/>
                    <a:lstStyle/>
                    <a:p>
                      <a:pPr algn="ctr"/>
                      <a:r>
                        <a:rPr lang="es-ES_tradnl" sz="1600">
                          <a:latin typeface="Montserrat" pitchFamily="2" charset="77"/>
                        </a:rPr>
                        <a:t>IIa</a:t>
                      </a:r>
                      <a:endParaRPr lang="es-ES_tradnl" sz="1600" dirty="0">
                        <a:latin typeface="Montserrat" pitchFamily="2" charset="77"/>
                      </a:endParaRPr>
                    </a:p>
                  </a:txBody>
                  <a:tcPr anchor="ctr">
                    <a:solidFill>
                      <a:srgbClr val="FFFF00"/>
                    </a:solidFill>
                  </a:tcPr>
                </a:tc>
                <a:tc>
                  <a:txBody>
                    <a:bodyPr/>
                    <a:lstStyle/>
                    <a:p>
                      <a:pPr algn="ctr"/>
                      <a:r>
                        <a:rPr lang="es-ES_tradnl" sz="1600">
                          <a:latin typeface="Montserrat" pitchFamily="2" charset="77"/>
                        </a:rPr>
                        <a:t>B</a:t>
                      </a:r>
                      <a:endParaRPr lang="es-ES_tradnl" sz="1600" dirty="0">
                        <a:latin typeface="Montserrat" pitchFamily="2" charset="77"/>
                      </a:endParaRPr>
                    </a:p>
                  </a:txBody>
                  <a:tcPr anchor="ctr">
                    <a:solidFill>
                      <a:srgbClr val="00B0F0"/>
                    </a:solidFill>
                  </a:tcPr>
                </a:tc>
                <a:extLst>
                  <a:ext uri="{0D108BD9-81ED-4DB2-BD59-A6C34878D82A}">
                    <a16:rowId xmlns:a16="http://schemas.microsoft.com/office/drawing/2014/main" val="10003"/>
                  </a:ext>
                </a:extLst>
              </a:tr>
              <a:tr h="741999">
                <a:tc>
                  <a:txBody>
                    <a:bodyPr/>
                    <a:lstStyle/>
                    <a:p>
                      <a:r>
                        <a:rPr lang="es-ES_tradnl" sz="1600" dirty="0">
                          <a:solidFill>
                            <a:srgbClr val="152B48"/>
                          </a:solidFill>
                          <a:latin typeface="Montserrat" pitchFamily="2" charset="77"/>
                        </a:rPr>
                        <a:t>En pacientes</a:t>
                      </a:r>
                      <a:r>
                        <a:rPr lang="es-ES_tradnl" sz="1600" baseline="0" dirty="0">
                          <a:solidFill>
                            <a:srgbClr val="152B48"/>
                          </a:solidFill>
                          <a:latin typeface="Montserrat" pitchFamily="2" charset="77"/>
                        </a:rPr>
                        <a:t> con infarto de cara inferior se debe considerar realizar derivadas precordiales  derechas para identificar infartos del VD concomitantes</a:t>
                      </a:r>
                      <a:endParaRPr lang="es-ES_tradnl" sz="1600" dirty="0">
                        <a:solidFill>
                          <a:srgbClr val="152B48"/>
                        </a:solidFill>
                        <a:latin typeface="Montserrat" pitchFamily="2" charset="77"/>
                      </a:endParaRPr>
                    </a:p>
                  </a:txBody>
                  <a:tcPr anchor="ctr"/>
                </a:tc>
                <a:tc>
                  <a:txBody>
                    <a:bodyPr/>
                    <a:lstStyle/>
                    <a:p>
                      <a:pPr algn="ctr"/>
                      <a:r>
                        <a:rPr lang="es-ES_tradnl" sz="1600" dirty="0" err="1">
                          <a:latin typeface="Montserrat" pitchFamily="2" charset="77"/>
                        </a:rPr>
                        <a:t>IIa</a:t>
                      </a:r>
                      <a:endParaRPr lang="es-ES_tradnl" sz="1600" dirty="0">
                        <a:latin typeface="Montserrat" pitchFamily="2" charset="77"/>
                      </a:endParaRPr>
                    </a:p>
                  </a:txBody>
                  <a:tcPr anchor="ctr">
                    <a:solidFill>
                      <a:srgbClr val="FFFF00"/>
                    </a:solidFill>
                  </a:tcPr>
                </a:tc>
                <a:tc>
                  <a:txBody>
                    <a:bodyPr/>
                    <a:lstStyle/>
                    <a:p>
                      <a:pPr algn="ctr"/>
                      <a:r>
                        <a:rPr lang="es-ES_tradnl" sz="1600" dirty="0">
                          <a:latin typeface="Montserrat" pitchFamily="2" charset="77"/>
                        </a:rPr>
                        <a:t>B</a:t>
                      </a:r>
                    </a:p>
                  </a:txBody>
                  <a:tcPr anchor="ctr">
                    <a:solidFill>
                      <a:srgbClr val="00B0F0"/>
                    </a:solidFill>
                  </a:tcPr>
                </a:tc>
                <a:extLst>
                  <a:ext uri="{0D108BD9-81ED-4DB2-BD59-A6C34878D82A}">
                    <a16:rowId xmlns:a16="http://schemas.microsoft.com/office/drawing/2014/main" val="10004"/>
                  </a:ext>
                </a:extLst>
              </a:tr>
              <a:tr h="317063">
                <a:tc gridSpan="3">
                  <a:txBody>
                    <a:bodyPr/>
                    <a:lstStyle/>
                    <a:p>
                      <a:pPr algn="l"/>
                      <a:r>
                        <a:rPr lang="es-ES_tradnl" sz="1600" b="1" dirty="0">
                          <a:solidFill>
                            <a:srgbClr val="152B48"/>
                          </a:solidFill>
                          <a:latin typeface="Montserrat" pitchFamily="2" charset="77"/>
                        </a:rPr>
                        <a:t>Muestra</a:t>
                      </a:r>
                      <a:r>
                        <a:rPr lang="es-ES_tradnl" sz="1600" b="1" baseline="0" dirty="0">
                          <a:solidFill>
                            <a:srgbClr val="152B48"/>
                          </a:solidFill>
                          <a:latin typeface="Montserrat" pitchFamily="2" charset="77"/>
                        </a:rPr>
                        <a:t> sanguínea</a:t>
                      </a:r>
                      <a:endParaRPr lang="es-ES_tradnl" sz="1600" b="1" dirty="0">
                        <a:solidFill>
                          <a:srgbClr val="152B48"/>
                        </a:solidFill>
                        <a:latin typeface="Montserrat" pitchFamily="2" charset="77"/>
                      </a:endParaRPr>
                    </a:p>
                  </a:txBody>
                  <a:tcPr anchor="ctr"/>
                </a:tc>
                <a:tc hMerge="1">
                  <a:txBody>
                    <a:bodyPr/>
                    <a:lstStyle/>
                    <a:p>
                      <a:endParaRPr lang="es-CO"/>
                    </a:p>
                  </a:txBody>
                  <a:tcPr/>
                </a:tc>
                <a:tc hMerge="1">
                  <a:txBody>
                    <a:bodyPr/>
                    <a:lstStyle/>
                    <a:p>
                      <a:pPr algn="l"/>
                      <a:endParaRPr lang="es-ES_tradnl" sz="1600" b="1" dirty="0">
                        <a:latin typeface="Montserrat" pitchFamily="2" charset="77"/>
                      </a:endParaRPr>
                    </a:p>
                  </a:txBody>
                  <a:tcPr/>
                </a:tc>
                <a:extLst>
                  <a:ext uri="{0D108BD9-81ED-4DB2-BD59-A6C34878D82A}">
                    <a16:rowId xmlns:a16="http://schemas.microsoft.com/office/drawing/2014/main" val="10005"/>
                  </a:ext>
                </a:extLst>
              </a:tr>
              <a:tr h="707045">
                <a:tc>
                  <a:txBody>
                    <a:bodyPr/>
                    <a:lstStyle/>
                    <a:p>
                      <a:r>
                        <a:rPr lang="es-ES_tradnl" sz="1600" dirty="0">
                          <a:solidFill>
                            <a:srgbClr val="152B48"/>
                          </a:solidFill>
                          <a:latin typeface="Montserrat" pitchFamily="2" charset="77"/>
                        </a:rPr>
                        <a:t>Muestras</a:t>
                      </a:r>
                      <a:r>
                        <a:rPr lang="es-ES_tradnl" sz="1600" baseline="0" dirty="0">
                          <a:solidFill>
                            <a:srgbClr val="152B48"/>
                          </a:solidFill>
                          <a:latin typeface="Montserrat" pitchFamily="2" charset="77"/>
                        </a:rPr>
                        <a:t> de sangre de manera rutinaria para marcadores séricos es indicado tan pronto como sea posible en la fase aguda pero no debe retrasar el tratamiento de </a:t>
                      </a:r>
                      <a:r>
                        <a:rPr lang="es-ES_tradnl" sz="1600" baseline="0" dirty="0" err="1">
                          <a:solidFill>
                            <a:srgbClr val="152B48"/>
                          </a:solidFill>
                          <a:latin typeface="Montserrat" pitchFamily="2" charset="77"/>
                        </a:rPr>
                        <a:t>reperfusión</a:t>
                      </a:r>
                      <a:r>
                        <a:rPr lang="es-ES_tradnl" sz="1600" baseline="0" dirty="0">
                          <a:solidFill>
                            <a:srgbClr val="152B48"/>
                          </a:solidFill>
                          <a:latin typeface="Montserrat" pitchFamily="2" charset="77"/>
                        </a:rPr>
                        <a:t>.</a:t>
                      </a:r>
                      <a:endParaRPr lang="es-ES_tradnl" sz="1600" dirty="0">
                        <a:solidFill>
                          <a:srgbClr val="152B48"/>
                        </a:solidFill>
                        <a:latin typeface="Montserrat" pitchFamily="2" charset="77"/>
                      </a:endParaRPr>
                    </a:p>
                  </a:txBody>
                  <a:tcPr anchor="ctr"/>
                </a:tc>
                <a:tc>
                  <a:txBody>
                    <a:bodyPr/>
                    <a:lstStyle/>
                    <a:p>
                      <a:pPr algn="ctr"/>
                      <a:r>
                        <a:rPr lang="es-ES_tradnl" sz="1600" dirty="0">
                          <a:latin typeface="Montserrat" pitchFamily="2" charset="77"/>
                        </a:rPr>
                        <a:t>I</a:t>
                      </a:r>
                    </a:p>
                  </a:txBody>
                  <a:tcPr anchor="ctr">
                    <a:solidFill>
                      <a:srgbClr val="00B050"/>
                    </a:solidFill>
                  </a:tcPr>
                </a:tc>
                <a:tc>
                  <a:txBody>
                    <a:bodyPr/>
                    <a:lstStyle/>
                    <a:p>
                      <a:pPr algn="ctr"/>
                      <a:r>
                        <a:rPr lang="es-ES_tradnl" sz="1600" dirty="0">
                          <a:latin typeface="Montserrat" pitchFamily="2" charset="77"/>
                        </a:rPr>
                        <a:t>C</a:t>
                      </a:r>
                    </a:p>
                  </a:txBody>
                  <a:tcPr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15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40282-54F9-F347-84A4-2B1455262F9E}"/>
              </a:ext>
            </a:extLst>
          </p:cNvPr>
          <p:cNvSpPr>
            <a:spLocks noGrp="1"/>
          </p:cNvSpPr>
          <p:nvPr>
            <p:ph type="title"/>
          </p:nvPr>
        </p:nvSpPr>
        <p:spPr>
          <a:xfrm>
            <a:off x="520792" y="110230"/>
            <a:ext cx="5531911" cy="1325562"/>
          </a:xfrm>
        </p:spPr>
        <p:txBody>
          <a:bodyPr rtlCol="0">
            <a:normAutofit/>
          </a:bodyPr>
          <a:lstStyle/>
          <a:p>
            <a:pPr eaLnBrk="1" fontAlgn="auto" hangingPunct="1">
              <a:spcAft>
                <a:spcPts val="0"/>
              </a:spcAft>
              <a:defRPr/>
            </a:pPr>
            <a:r>
              <a:rPr lang="es-ES_tradnl" dirty="0"/>
              <a:t>ECG</a:t>
            </a:r>
          </a:p>
        </p:txBody>
      </p:sp>
      <p:sp>
        <p:nvSpPr>
          <p:cNvPr id="14" name="Google Shape;62;p1">
            <a:extLst>
              <a:ext uri="{FF2B5EF4-FFF2-40B4-BE49-F238E27FC236}">
                <a16:creationId xmlns:a16="http://schemas.microsoft.com/office/drawing/2014/main" id="{E5F8FA87-8037-EA4E-B333-6A81B9DB6F49}"/>
              </a:ext>
            </a:extLst>
          </p:cNvPr>
          <p:cNvSpPr txBox="1"/>
          <p:nvPr/>
        </p:nvSpPr>
        <p:spPr>
          <a:xfrm>
            <a:off x="755794" y="1402917"/>
            <a:ext cx="5847547" cy="175428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Derivadas derechas (V3R, V4R).</a:t>
            </a:r>
          </a:p>
          <a:p>
            <a:pPr lvl="0"/>
            <a:r>
              <a:rPr lang="es-ES" sz="2000" dirty="0">
                <a:solidFill>
                  <a:srgbClr val="152B48"/>
                </a:solidFill>
                <a:latin typeface="Montserrat"/>
                <a:ea typeface="Montserrat"/>
                <a:cs typeface="Montserrat"/>
                <a:sym typeface="Montserrat"/>
              </a:rPr>
              <a:t> * Si compromiso inferior</a:t>
            </a:r>
          </a:p>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V7-V9.</a:t>
            </a:r>
          </a:p>
          <a:p>
            <a:pPr lvl="0"/>
            <a:r>
              <a:rPr lang="es-ES" sz="2000" dirty="0">
                <a:solidFill>
                  <a:srgbClr val="152B48"/>
                </a:solidFill>
                <a:latin typeface="Montserrat"/>
                <a:ea typeface="Montserrat"/>
                <a:cs typeface="Montserrat"/>
                <a:sym typeface="Montserrat"/>
              </a:rPr>
              <a:t>* Si </a:t>
            </a:r>
            <a:r>
              <a:rPr lang="es-ES" sz="2000" dirty="0" err="1">
                <a:solidFill>
                  <a:srgbClr val="152B48"/>
                </a:solidFill>
                <a:latin typeface="Montserrat"/>
                <a:ea typeface="Montserrat"/>
                <a:cs typeface="Montserrat"/>
                <a:sym typeface="Montserrat"/>
              </a:rPr>
              <a:t>infradesnivel</a:t>
            </a:r>
            <a:r>
              <a:rPr lang="es-ES" sz="2000" dirty="0">
                <a:solidFill>
                  <a:srgbClr val="152B48"/>
                </a:solidFill>
                <a:latin typeface="Montserrat"/>
                <a:ea typeface="Montserrat"/>
                <a:cs typeface="Montserrat"/>
                <a:sym typeface="Montserrat"/>
              </a:rPr>
              <a:t> en V1-V3 con T terminal (+).</a:t>
            </a:r>
          </a:p>
          <a:p>
            <a:pPr marL="171450" marR="0" lvl="0" indent="-171450" algn="l" rtl="0">
              <a:spcBef>
                <a:spcPts val="0"/>
              </a:spcBef>
              <a:spcAft>
                <a:spcPts val="0"/>
              </a:spcAft>
              <a:buClr>
                <a:srgbClr val="152B48"/>
              </a:buClr>
              <a:buSzPts val="1400"/>
              <a:buFont typeface="Arial"/>
              <a:buChar char="•"/>
            </a:pPr>
            <a:endParaRPr sz="1400" dirty="0">
              <a:solidFill>
                <a:srgbClr val="152B48"/>
              </a:solidFill>
              <a:latin typeface="Montserrat"/>
              <a:ea typeface="Montserrat"/>
              <a:cs typeface="Montserrat"/>
              <a:sym typeface="Montserrat"/>
            </a:endParaRPr>
          </a:p>
          <a:p>
            <a:pPr marL="0" marR="0" lvl="0" indent="0" algn="l" rtl="0">
              <a:spcBef>
                <a:spcPts val="0"/>
              </a:spcBef>
              <a:spcAft>
                <a:spcPts val="0"/>
              </a:spcAft>
              <a:buNone/>
            </a:pPr>
            <a:endParaRPr sz="1400" dirty="0">
              <a:solidFill>
                <a:srgbClr val="152B48"/>
              </a:solidFill>
              <a:latin typeface="Montserrat"/>
              <a:ea typeface="Montserrat"/>
              <a:cs typeface="Montserrat"/>
              <a:sym typeface="Montserrat"/>
            </a:endParaRPr>
          </a:p>
        </p:txBody>
      </p:sp>
      <p:sp>
        <p:nvSpPr>
          <p:cNvPr id="11" name="Flecha cuádruple 10">
            <a:extLst>
              <a:ext uri="{FF2B5EF4-FFF2-40B4-BE49-F238E27FC236}">
                <a16:creationId xmlns:a16="http://schemas.microsoft.com/office/drawing/2014/main" id="{11D12936-4CE3-584F-8407-6244548F8526}"/>
              </a:ext>
            </a:extLst>
          </p:cNvPr>
          <p:cNvSpPr/>
          <p:nvPr/>
        </p:nvSpPr>
        <p:spPr>
          <a:xfrm>
            <a:off x="6436762" y="1977191"/>
            <a:ext cx="4800599" cy="4800599"/>
          </a:xfrm>
          <a:prstGeom prst="quadArrow">
            <a:avLst>
              <a:gd name="adj1" fmla="val 2000"/>
              <a:gd name="adj2" fmla="val 4000"/>
              <a:gd name="adj3" fmla="val 5000"/>
            </a:avLst>
          </a:prstGeom>
          <a:solidFill>
            <a:srgbClr val="00AAA7"/>
          </a:solidFill>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2" name="Forma libre 11">
            <a:extLst>
              <a:ext uri="{FF2B5EF4-FFF2-40B4-BE49-F238E27FC236}">
                <a16:creationId xmlns:a16="http://schemas.microsoft.com/office/drawing/2014/main" id="{72772FF6-38E5-354A-8272-EE23623B4F57}"/>
              </a:ext>
            </a:extLst>
          </p:cNvPr>
          <p:cNvSpPr/>
          <p:nvPr/>
        </p:nvSpPr>
        <p:spPr>
          <a:xfrm>
            <a:off x="6748800" y="2289229"/>
            <a:ext cx="1920239" cy="1920239"/>
          </a:xfrm>
          <a:custGeom>
            <a:avLst/>
            <a:gdLst>
              <a:gd name="connsiteX0" fmla="*/ 0 w 1920239"/>
              <a:gd name="connsiteY0" fmla="*/ 320046 h 1920239"/>
              <a:gd name="connsiteX1" fmla="*/ 320046 w 1920239"/>
              <a:gd name="connsiteY1" fmla="*/ 0 h 1920239"/>
              <a:gd name="connsiteX2" fmla="*/ 1600193 w 1920239"/>
              <a:gd name="connsiteY2" fmla="*/ 0 h 1920239"/>
              <a:gd name="connsiteX3" fmla="*/ 1920239 w 1920239"/>
              <a:gd name="connsiteY3" fmla="*/ 320046 h 1920239"/>
              <a:gd name="connsiteX4" fmla="*/ 1920239 w 1920239"/>
              <a:gd name="connsiteY4" fmla="*/ 1600193 h 1920239"/>
              <a:gd name="connsiteX5" fmla="*/ 1600193 w 1920239"/>
              <a:gd name="connsiteY5" fmla="*/ 1920239 h 1920239"/>
              <a:gd name="connsiteX6" fmla="*/ 320046 w 1920239"/>
              <a:gd name="connsiteY6" fmla="*/ 1920239 h 1920239"/>
              <a:gd name="connsiteX7" fmla="*/ 0 w 1920239"/>
              <a:gd name="connsiteY7" fmla="*/ 1600193 h 1920239"/>
              <a:gd name="connsiteX8" fmla="*/ 0 w 1920239"/>
              <a:gd name="connsiteY8" fmla="*/ 320046 h 19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39" h="1920239">
                <a:moveTo>
                  <a:pt x="0" y="320046"/>
                </a:moveTo>
                <a:cubicBezTo>
                  <a:pt x="0" y="143289"/>
                  <a:pt x="143289" y="0"/>
                  <a:pt x="320046" y="0"/>
                </a:cubicBezTo>
                <a:lnTo>
                  <a:pt x="1600193" y="0"/>
                </a:lnTo>
                <a:cubicBezTo>
                  <a:pt x="1776950" y="0"/>
                  <a:pt x="1920239" y="143289"/>
                  <a:pt x="1920239" y="320046"/>
                </a:cubicBezTo>
                <a:lnTo>
                  <a:pt x="1920239" y="1600193"/>
                </a:lnTo>
                <a:cubicBezTo>
                  <a:pt x="1920239" y="1776950"/>
                  <a:pt x="1776950" y="1920239"/>
                  <a:pt x="1600193" y="1920239"/>
                </a:cubicBezTo>
                <a:lnTo>
                  <a:pt x="320046" y="1920239"/>
                </a:lnTo>
                <a:cubicBezTo>
                  <a:pt x="143289" y="1920239"/>
                  <a:pt x="0" y="1776950"/>
                  <a:pt x="0" y="1600193"/>
                </a:cubicBezTo>
                <a:lnTo>
                  <a:pt x="0" y="320046"/>
                </a:lnTo>
                <a:close/>
              </a:path>
            </a:pathLst>
          </a:custGeom>
          <a:ln>
            <a:solidFill>
              <a:srgbClr val="00AAA7"/>
            </a:solidFill>
          </a:ln>
        </p:spPr>
        <p:style>
          <a:lnRef idx="2">
            <a:schemeClr val="accent1"/>
          </a:lnRef>
          <a:fillRef idx="1">
            <a:schemeClr val="lt1"/>
          </a:fillRef>
          <a:effectRef idx="0">
            <a:schemeClr val="accent1"/>
          </a:effectRef>
          <a:fontRef idx="minor">
            <a:schemeClr val="dk1"/>
          </a:fontRef>
        </p:style>
        <p:txBody>
          <a:bodyPr spcFirstLastPara="0" vert="horz" wrap="square" lIns="177558" tIns="177558" rIns="177558" bIns="177558" numCol="1" spcCol="1270" anchor="ctr" anchorCtr="0">
            <a:noAutofit/>
          </a:bodyPr>
          <a:lstStyle/>
          <a:p>
            <a:pPr lvl="0" algn="ctr" defTabSz="977900">
              <a:lnSpc>
                <a:spcPct val="90000"/>
              </a:lnSpc>
              <a:spcBef>
                <a:spcPct val="0"/>
              </a:spcBef>
              <a:spcAft>
                <a:spcPct val="35000"/>
              </a:spcAft>
            </a:pPr>
            <a:r>
              <a:rPr lang="es-ES_tradnl" sz="2000" kern="1200" dirty="0">
                <a:solidFill>
                  <a:srgbClr val="152B48"/>
                </a:solidFill>
                <a:latin typeface="Montserrat" pitchFamily="2" charset="77"/>
              </a:rPr>
              <a:t>&gt;2.5 mm en hombres &lt;40 años.</a:t>
            </a:r>
          </a:p>
        </p:txBody>
      </p:sp>
      <p:sp>
        <p:nvSpPr>
          <p:cNvPr id="15" name="Forma libre 14">
            <a:extLst>
              <a:ext uri="{FF2B5EF4-FFF2-40B4-BE49-F238E27FC236}">
                <a16:creationId xmlns:a16="http://schemas.microsoft.com/office/drawing/2014/main" id="{2E311074-0C99-1541-8685-DBFABE8C713C}"/>
              </a:ext>
            </a:extLst>
          </p:cNvPr>
          <p:cNvSpPr/>
          <p:nvPr/>
        </p:nvSpPr>
        <p:spPr>
          <a:xfrm>
            <a:off x="9005082" y="2289229"/>
            <a:ext cx="1920239" cy="1920239"/>
          </a:xfrm>
          <a:custGeom>
            <a:avLst/>
            <a:gdLst>
              <a:gd name="connsiteX0" fmla="*/ 0 w 1920239"/>
              <a:gd name="connsiteY0" fmla="*/ 320046 h 1920239"/>
              <a:gd name="connsiteX1" fmla="*/ 320046 w 1920239"/>
              <a:gd name="connsiteY1" fmla="*/ 0 h 1920239"/>
              <a:gd name="connsiteX2" fmla="*/ 1600193 w 1920239"/>
              <a:gd name="connsiteY2" fmla="*/ 0 h 1920239"/>
              <a:gd name="connsiteX3" fmla="*/ 1920239 w 1920239"/>
              <a:gd name="connsiteY3" fmla="*/ 320046 h 1920239"/>
              <a:gd name="connsiteX4" fmla="*/ 1920239 w 1920239"/>
              <a:gd name="connsiteY4" fmla="*/ 1600193 h 1920239"/>
              <a:gd name="connsiteX5" fmla="*/ 1600193 w 1920239"/>
              <a:gd name="connsiteY5" fmla="*/ 1920239 h 1920239"/>
              <a:gd name="connsiteX6" fmla="*/ 320046 w 1920239"/>
              <a:gd name="connsiteY6" fmla="*/ 1920239 h 1920239"/>
              <a:gd name="connsiteX7" fmla="*/ 0 w 1920239"/>
              <a:gd name="connsiteY7" fmla="*/ 1600193 h 1920239"/>
              <a:gd name="connsiteX8" fmla="*/ 0 w 1920239"/>
              <a:gd name="connsiteY8" fmla="*/ 320046 h 19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39" h="1920239">
                <a:moveTo>
                  <a:pt x="0" y="320046"/>
                </a:moveTo>
                <a:cubicBezTo>
                  <a:pt x="0" y="143289"/>
                  <a:pt x="143289" y="0"/>
                  <a:pt x="320046" y="0"/>
                </a:cubicBezTo>
                <a:lnTo>
                  <a:pt x="1600193" y="0"/>
                </a:lnTo>
                <a:cubicBezTo>
                  <a:pt x="1776950" y="0"/>
                  <a:pt x="1920239" y="143289"/>
                  <a:pt x="1920239" y="320046"/>
                </a:cubicBezTo>
                <a:lnTo>
                  <a:pt x="1920239" y="1600193"/>
                </a:lnTo>
                <a:cubicBezTo>
                  <a:pt x="1920239" y="1776950"/>
                  <a:pt x="1776950" y="1920239"/>
                  <a:pt x="1600193" y="1920239"/>
                </a:cubicBezTo>
                <a:lnTo>
                  <a:pt x="320046" y="1920239"/>
                </a:lnTo>
                <a:cubicBezTo>
                  <a:pt x="143289" y="1920239"/>
                  <a:pt x="0" y="1776950"/>
                  <a:pt x="0" y="1600193"/>
                </a:cubicBezTo>
                <a:lnTo>
                  <a:pt x="0" y="320046"/>
                </a:lnTo>
                <a:close/>
              </a:path>
            </a:pathLst>
          </a:custGeom>
          <a:ln>
            <a:solidFill>
              <a:srgbClr val="00AAA7"/>
            </a:solidFill>
          </a:ln>
        </p:spPr>
        <p:style>
          <a:lnRef idx="2">
            <a:schemeClr val="accent2"/>
          </a:lnRef>
          <a:fillRef idx="1">
            <a:schemeClr val="lt1"/>
          </a:fillRef>
          <a:effectRef idx="0">
            <a:schemeClr val="accent2"/>
          </a:effectRef>
          <a:fontRef idx="minor">
            <a:schemeClr val="dk1"/>
          </a:fontRef>
        </p:style>
        <p:txBody>
          <a:bodyPr spcFirstLastPara="0" vert="horz" wrap="square" lIns="177558" tIns="177558" rIns="177558" bIns="177558" numCol="1" spcCol="1270" anchor="ctr" anchorCtr="0">
            <a:noAutofit/>
          </a:bodyPr>
          <a:lstStyle/>
          <a:p>
            <a:pPr lvl="0" algn="ctr" defTabSz="977900">
              <a:lnSpc>
                <a:spcPct val="90000"/>
              </a:lnSpc>
              <a:spcBef>
                <a:spcPct val="0"/>
              </a:spcBef>
              <a:spcAft>
                <a:spcPct val="35000"/>
              </a:spcAft>
            </a:pPr>
            <a:r>
              <a:rPr lang="es-ES_tradnl" sz="2000" kern="1200" dirty="0">
                <a:solidFill>
                  <a:srgbClr val="152B48"/>
                </a:solidFill>
                <a:latin typeface="Montserrat" pitchFamily="2" charset="77"/>
              </a:rPr>
              <a:t>&gt;2 mm en hombres &gt;40 años.</a:t>
            </a:r>
          </a:p>
        </p:txBody>
      </p:sp>
      <p:sp>
        <p:nvSpPr>
          <p:cNvPr id="16" name="Forma libre 15">
            <a:extLst>
              <a:ext uri="{FF2B5EF4-FFF2-40B4-BE49-F238E27FC236}">
                <a16:creationId xmlns:a16="http://schemas.microsoft.com/office/drawing/2014/main" id="{3B853AE1-F176-9F42-82CB-A5DD975D5CB8}"/>
              </a:ext>
            </a:extLst>
          </p:cNvPr>
          <p:cNvSpPr/>
          <p:nvPr/>
        </p:nvSpPr>
        <p:spPr>
          <a:xfrm>
            <a:off x="6748800" y="4545511"/>
            <a:ext cx="1920239" cy="1920239"/>
          </a:xfrm>
          <a:custGeom>
            <a:avLst/>
            <a:gdLst>
              <a:gd name="connsiteX0" fmla="*/ 0 w 1920239"/>
              <a:gd name="connsiteY0" fmla="*/ 320046 h 1920239"/>
              <a:gd name="connsiteX1" fmla="*/ 320046 w 1920239"/>
              <a:gd name="connsiteY1" fmla="*/ 0 h 1920239"/>
              <a:gd name="connsiteX2" fmla="*/ 1600193 w 1920239"/>
              <a:gd name="connsiteY2" fmla="*/ 0 h 1920239"/>
              <a:gd name="connsiteX3" fmla="*/ 1920239 w 1920239"/>
              <a:gd name="connsiteY3" fmla="*/ 320046 h 1920239"/>
              <a:gd name="connsiteX4" fmla="*/ 1920239 w 1920239"/>
              <a:gd name="connsiteY4" fmla="*/ 1600193 h 1920239"/>
              <a:gd name="connsiteX5" fmla="*/ 1600193 w 1920239"/>
              <a:gd name="connsiteY5" fmla="*/ 1920239 h 1920239"/>
              <a:gd name="connsiteX6" fmla="*/ 320046 w 1920239"/>
              <a:gd name="connsiteY6" fmla="*/ 1920239 h 1920239"/>
              <a:gd name="connsiteX7" fmla="*/ 0 w 1920239"/>
              <a:gd name="connsiteY7" fmla="*/ 1600193 h 1920239"/>
              <a:gd name="connsiteX8" fmla="*/ 0 w 1920239"/>
              <a:gd name="connsiteY8" fmla="*/ 320046 h 19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39" h="1920239">
                <a:moveTo>
                  <a:pt x="0" y="320046"/>
                </a:moveTo>
                <a:cubicBezTo>
                  <a:pt x="0" y="143289"/>
                  <a:pt x="143289" y="0"/>
                  <a:pt x="320046" y="0"/>
                </a:cubicBezTo>
                <a:lnTo>
                  <a:pt x="1600193" y="0"/>
                </a:lnTo>
                <a:cubicBezTo>
                  <a:pt x="1776950" y="0"/>
                  <a:pt x="1920239" y="143289"/>
                  <a:pt x="1920239" y="320046"/>
                </a:cubicBezTo>
                <a:lnTo>
                  <a:pt x="1920239" y="1600193"/>
                </a:lnTo>
                <a:cubicBezTo>
                  <a:pt x="1920239" y="1776950"/>
                  <a:pt x="1776950" y="1920239"/>
                  <a:pt x="1600193" y="1920239"/>
                </a:cubicBezTo>
                <a:lnTo>
                  <a:pt x="320046" y="1920239"/>
                </a:lnTo>
                <a:cubicBezTo>
                  <a:pt x="143289" y="1920239"/>
                  <a:pt x="0" y="1776950"/>
                  <a:pt x="0" y="1600193"/>
                </a:cubicBezTo>
                <a:lnTo>
                  <a:pt x="0" y="320046"/>
                </a:lnTo>
                <a:close/>
              </a:path>
            </a:pathLst>
          </a:custGeom>
          <a:ln>
            <a:solidFill>
              <a:srgbClr val="00AAA7"/>
            </a:solidFill>
          </a:ln>
        </p:spPr>
        <p:style>
          <a:lnRef idx="2">
            <a:schemeClr val="accent3"/>
          </a:lnRef>
          <a:fillRef idx="1">
            <a:schemeClr val="lt1"/>
          </a:fillRef>
          <a:effectRef idx="0">
            <a:schemeClr val="accent3"/>
          </a:effectRef>
          <a:fontRef idx="minor">
            <a:schemeClr val="dk1"/>
          </a:fontRef>
        </p:style>
        <p:txBody>
          <a:bodyPr spcFirstLastPara="0" vert="horz" wrap="square" lIns="177558" tIns="177558" rIns="177558" bIns="177558" numCol="1" spcCol="1270" anchor="ctr" anchorCtr="0">
            <a:noAutofit/>
          </a:bodyPr>
          <a:lstStyle/>
          <a:p>
            <a:pPr lvl="0" algn="ctr" defTabSz="977900">
              <a:lnSpc>
                <a:spcPct val="90000"/>
              </a:lnSpc>
              <a:spcBef>
                <a:spcPct val="0"/>
              </a:spcBef>
              <a:spcAft>
                <a:spcPct val="35000"/>
              </a:spcAft>
            </a:pPr>
            <a:r>
              <a:rPr lang="es-ES_tradnl" sz="2000" kern="1200" dirty="0">
                <a:solidFill>
                  <a:srgbClr val="152B48"/>
                </a:solidFill>
                <a:latin typeface="Montserrat" pitchFamily="2" charset="77"/>
              </a:rPr>
              <a:t>&gt;1.5 mm en mujeres en V2, V3.</a:t>
            </a:r>
          </a:p>
        </p:txBody>
      </p:sp>
      <p:sp>
        <p:nvSpPr>
          <p:cNvPr id="17" name="Forma libre 16">
            <a:extLst>
              <a:ext uri="{FF2B5EF4-FFF2-40B4-BE49-F238E27FC236}">
                <a16:creationId xmlns:a16="http://schemas.microsoft.com/office/drawing/2014/main" id="{27A60032-07D1-DF47-AA54-0678B37A8451}"/>
              </a:ext>
            </a:extLst>
          </p:cNvPr>
          <p:cNvSpPr/>
          <p:nvPr/>
        </p:nvSpPr>
        <p:spPr>
          <a:xfrm>
            <a:off x="9005082" y="4545511"/>
            <a:ext cx="1920239" cy="1920239"/>
          </a:xfrm>
          <a:custGeom>
            <a:avLst/>
            <a:gdLst>
              <a:gd name="connsiteX0" fmla="*/ 0 w 1920239"/>
              <a:gd name="connsiteY0" fmla="*/ 320046 h 1920239"/>
              <a:gd name="connsiteX1" fmla="*/ 320046 w 1920239"/>
              <a:gd name="connsiteY1" fmla="*/ 0 h 1920239"/>
              <a:gd name="connsiteX2" fmla="*/ 1600193 w 1920239"/>
              <a:gd name="connsiteY2" fmla="*/ 0 h 1920239"/>
              <a:gd name="connsiteX3" fmla="*/ 1920239 w 1920239"/>
              <a:gd name="connsiteY3" fmla="*/ 320046 h 1920239"/>
              <a:gd name="connsiteX4" fmla="*/ 1920239 w 1920239"/>
              <a:gd name="connsiteY4" fmla="*/ 1600193 h 1920239"/>
              <a:gd name="connsiteX5" fmla="*/ 1600193 w 1920239"/>
              <a:gd name="connsiteY5" fmla="*/ 1920239 h 1920239"/>
              <a:gd name="connsiteX6" fmla="*/ 320046 w 1920239"/>
              <a:gd name="connsiteY6" fmla="*/ 1920239 h 1920239"/>
              <a:gd name="connsiteX7" fmla="*/ 0 w 1920239"/>
              <a:gd name="connsiteY7" fmla="*/ 1600193 h 1920239"/>
              <a:gd name="connsiteX8" fmla="*/ 0 w 1920239"/>
              <a:gd name="connsiteY8" fmla="*/ 320046 h 19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39" h="1920239">
                <a:moveTo>
                  <a:pt x="0" y="320046"/>
                </a:moveTo>
                <a:cubicBezTo>
                  <a:pt x="0" y="143289"/>
                  <a:pt x="143289" y="0"/>
                  <a:pt x="320046" y="0"/>
                </a:cubicBezTo>
                <a:lnTo>
                  <a:pt x="1600193" y="0"/>
                </a:lnTo>
                <a:cubicBezTo>
                  <a:pt x="1776950" y="0"/>
                  <a:pt x="1920239" y="143289"/>
                  <a:pt x="1920239" y="320046"/>
                </a:cubicBezTo>
                <a:lnTo>
                  <a:pt x="1920239" y="1600193"/>
                </a:lnTo>
                <a:cubicBezTo>
                  <a:pt x="1920239" y="1776950"/>
                  <a:pt x="1776950" y="1920239"/>
                  <a:pt x="1600193" y="1920239"/>
                </a:cubicBezTo>
                <a:lnTo>
                  <a:pt x="320046" y="1920239"/>
                </a:lnTo>
                <a:cubicBezTo>
                  <a:pt x="143289" y="1920239"/>
                  <a:pt x="0" y="1776950"/>
                  <a:pt x="0" y="1600193"/>
                </a:cubicBezTo>
                <a:lnTo>
                  <a:pt x="0" y="320046"/>
                </a:lnTo>
                <a:close/>
              </a:path>
            </a:pathLst>
          </a:custGeom>
          <a:ln>
            <a:solidFill>
              <a:srgbClr val="00AAA7"/>
            </a:solidFill>
          </a:ln>
        </p:spPr>
        <p:style>
          <a:lnRef idx="2">
            <a:schemeClr val="accent4"/>
          </a:lnRef>
          <a:fillRef idx="1">
            <a:schemeClr val="lt1"/>
          </a:fillRef>
          <a:effectRef idx="0">
            <a:schemeClr val="accent4"/>
          </a:effectRef>
          <a:fontRef idx="minor">
            <a:schemeClr val="dk1"/>
          </a:fontRef>
        </p:style>
        <p:txBody>
          <a:bodyPr spcFirstLastPara="0" vert="horz" wrap="square" lIns="177558" tIns="177558" rIns="177558" bIns="177558" numCol="1" spcCol="1270" anchor="ctr" anchorCtr="0">
            <a:noAutofit/>
          </a:bodyPr>
          <a:lstStyle/>
          <a:p>
            <a:pPr lvl="0" algn="ctr" defTabSz="977900">
              <a:lnSpc>
                <a:spcPct val="90000"/>
              </a:lnSpc>
              <a:spcBef>
                <a:spcPct val="0"/>
              </a:spcBef>
              <a:spcAft>
                <a:spcPct val="35000"/>
              </a:spcAft>
            </a:pPr>
            <a:r>
              <a:rPr lang="es-ES_tradnl" sz="2000" kern="1200" dirty="0">
                <a:solidFill>
                  <a:srgbClr val="152B48"/>
                </a:solidFill>
                <a:latin typeface="Montserrat" pitchFamily="2" charset="77"/>
              </a:rPr>
              <a:t>&gt;1mm en otras derivadas (ausencia HVI o BRIHH).</a:t>
            </a:r>
          </a:p>
        </p:txBody>
      </p:sp>
      <p:pic>
        <p:nvPicPr>
          <p:cNvPr id="10" name="Imagen" descr="Imagen">
            <a:extLst>
              <a:ext uri="{FF2B5EF4-FFF2-40B4-BE49-F238E27FC236}">
                <a16:creationId xmlns:a16="http://schemas.microsoft.com/office/drawing/2014/main" id="{EDAFF1AA-7B5D-7944-84BA-201C6E77D669}"/>
              </a:ext>
            </a:extLst>
          </p:cNvPr>
          <p:cNvPicPr>
            <a:picLocks noChangeAspect="1"/>
          </p:cNvPicPr>
          <p:nvPr/>
        </p:nvPicPr>
        <p:blipFill>
          <a:blip r:embed="rId2"/>
          <a:stretch>
            <a:fillRect/>
          </a:stretch>
        </p:blipFill>
        <p:spPr>
          <a:xfrm>
            <a:off x="6915381" y="377177"/>
            <a:ext cx="3843360" cy="1344181"/>
          </a:xfrm>
          <a:prstGeom prst="rect">
            <a:avLst/>
          </a:prstGeom>
          <a:ln w="12700">
            <a:miter lim="400000"/>
          </a:ln>
        </p:spPr>
      </p:pic>
    </p:spTree>
    <p:extLst>
      <p:ext uri="{BB962C8B-B14F-4D97-AF65-F5344CB8AC3E}">
        <p14:creationId xmlns:p14="http://schemas.microsoft.com/office/powerpoint/2010/main" val="3460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FEB83-B197-4C0E-AB72-AE2D210D90DB}"/>
              </a:ext>
            </a:extLst>
          </p:cNvPr>
          <p:cNvSpPr>
            <a:spLocks noGrp="1"/>
          </p:cNvSpPr>
          <p:nvPr>
            <p:ph type="title"/>
          </p:nvPr>
        </p:nvSpPr>
        <p:spPr>
          <a:xfrm>
            <a:off x="384105" y="133471"/>
            <a:ext cx="10515600" cy="1325563"/>
          </a:xfrm>
        </p:spPr>
        <p:txBody>
          <a:bodyPr/>
          <a:lstStyle/>
          <a:p>
            <a:r>
              <a:rPr lang="es-ES" dirty="0"/>
              <a:t>¿ST elevado o no?</a:t>
            </a:r>
            <a:endParaRPr lang="es-CO" dirty="0"/>
          </a:p>
        </p:txBody>
      </p:sp>
      <p:sp>
        <p:nvSpPr>
          <p:cNvPr id="5" name="Rectángulo 4">
            <a:extLst>
              <a:ext uri="{FF2B5EF4-FFF2-40B4-BE49-F238E27FC236}">
                <a16:creationId xmlns:a16="http://schemas.microsoft.com/office/drawing/2014/main" id="{B7350969-4DCD-4533-BC33-CC5317B12BE3}"/>
              </a:ext>
            </a:extLst>
          </p:cNvPr>
          <p:cNvSpPr/>
          <p:nvPr/>
        </p:nvSpPr>
        <p:spPr>
          <a:xfrm>
            <a:off x="7314748" y="6261646"/>
            <a:ext cx="5028293" cy="276999"/>
          </a:xfrm>
          <a:prstGeom prst="rect">
            <a:avLst/>
          </a:prstGeom>
        </p:spPr>
        <p:txBody>
          <a:bodyPr wrap="square">
            <a:spAutoFit/>
          </a:bodyPr>
          <a:lstStyle/>
          <a:p>
            <a:pPr algn="ctr"/>
            <a:r>
              <a:rPr lang="nl-NL" sz="1200" dirty="0">
                <a:solidFill>
                  <a:srgbClr val="152B48"/>
                </a:solidFill>
                <a:latin typeface="Montserrat" pitchFamily="2" charset="77"/>
              </a:rPr>
              <a:t>Collet JP, et al. Eur Heart J. 2020 Aug 29;ehaa575</a:t>
            </a:r>
          </a:p>
        </p:txBody>
      </p:sp>
      <p:sp>
        <p:nvSpPr>
          <p:cNvPr id="12" name="Rectángulo: esquinas redondeadas 11">
            <a:extLst>
              <a:ext uri="{FF2B5EF4-FFF2-40B4-BE49-F238E27FC236}">
                <a16:creationId xmlns:a16="http://schemas.microsoft.com/office/drawing/2014/main" id="{69D9ED6F-8496-4E7F-9D37-914311B2429C}"/>
              </a:ext>
            </a:extLst>
          </p:cNvPr>
          <p:cNvSpPr/>
          <p:nvPr/>
        </p:nvSpPr>
        <p:spPr>
          <a:xfrm>
            <a:off x="4499812" y="1719447"/>
            <a:ext cx="1828800" cy="79408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latin typeface="Montserrat" pitchFamily="2" charset="77"/>
              </a:rPr>
              <a:t>BRIHH</a:t>
            </a:r>
            <a:endParaRPr lang="es-CO" sz="2000" dirty="0">
              <a:latin typeface="Montserrat" pitchFamily="2" charset="77"/>
            </a:endParaRPr>
          </a:p>
        </p:txBody>
      </p:sp>
      <p:sp>
        <p:nvSpPr>
          <p:cNvPr id="13" name="Rectángulo: esquinas redondeadas 12">
            <a:extLst>
              <a:ext uri="{FF2B5EF4-FFF2-40B4-BE49-F238E27FC236}">
                <a16:creationId xmlns:a16="http://schemas.microsoft.com/office/drawing/2014/main" id="{E1F694C7-E40E-4BAB-A681-5EBA66C87B04}"/>
              </a:ext>
            </a:extLst>
          </p:cNvPr>
          <p:cNvSpPr/>
          <p:nvPr/>
        </p:nvSpPr>
        <p:spPr>
          <a:xfrm>
            <a:off x="7314748" y="1719447"/>
            <a:ext cx="1828800" cy="79408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latin typeface="Montserrat" pitchFamily="2" charset="77"/>
              </a:rPr>
              <a:t>Sgarbossa</a:t>
            </a:r>
            <a:endParaRPr lang="es-CO" sz="2000" dirty="0">
              <a:latin typeface="Montserrat" pitchFamily="2" charset="77"/>
            </a:endParaRPr>
          </a:p>
        </p:txBody>
      </p:sp>
      <p:sp>
        <p:nvSpPr>
          <p:cNvPr id="14" name="Rectángulo: esquinas redondeadas 13">
            <a:extLst>
              <a:ext uri="{FF2B5EF4-FFF2-40B4-BE49-F238E27FC236}">
                <a16:creationId xmlns:a16="http://schemas.microsoft.com/office/drawing/2014/main" id="{72E394FF-2DCC-49FD-B719-9CFE085C9EEC}"/>
              </a:ext>
            </a:extLst>
          </p:cNvPr>
          <p:cNvSpPr/>
          <p:nvPr/>
        </p:nvSpPr>
        <p:spPr>
          <a:xfrm>
            <a:off x="4499812" y="3960409"/>
            <a:ext cx="1828800" cy="79408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latin typeface="Montserrat" pitchFamily="2" charset="77"/>
              </a:rPr>
              <a:t>BRDHH</a:t>
            </a:r>
            <a:endParaRPr lang="es-CO" sz="2000" dirty="0">
              <a:latin typeface="Montserrat" pitchFamily="2" charset="77"/>
            </a:endParaRPr>
          </a:p>
        </p:txBody>
      </p:sp>
      <p:sp>
        <p:nvSpPr>
          <p:cNvPr id="15" name="Rectángulo: esquinas redondeadas 14">
            <a:extLst>
              <a:ext uri="{FF2B5EF4-FFF2-40B4-BE49-F238E27FC236}">
                <a16:creationId xmlns:a16="http://schemas.microsoft.com/office/drawing/2014/main" id="{27E539B2-12A0-414E-943E-14BB74B3BBBC}"/>
              </a:ext>
            </a:extLst>
          </p:cNvPr>
          <p:cNvSpPr/>
          <p:nvPr/>
        </p:nvSpPr>
        <p:spPr>
          <a:xfrm>
            <a:off x="7314748" y="3226601"/>
            <a:ext cx="1828800" cy="79408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latin typeface="Montserrat" pitchFamily="2" charset="77"/>
              </a:rPr>
              <a:t>ST elevado</a:t>
            </a:r>
            <a:endParaRPr lang="es-CO" sz="2000" dirty="0">
              <a:latin typeface="Montserrat" pitchFamily="2" charset="77"/>
            </a:endParaRPr>
          </a:p>
        </p:txBody>
      </p:sp>
      <p:sp>
        <p:nvSpPr>
          <p:cNvPr id="16" name="Rectángulo: esquinas redondeadas 15">
            <a:extLst>
              <a:ext uri="{FF2B5EF4-FFF2-40B4-BE49-F238E27FC236}">
                <a16:creationId xmlns:a16="http://schemas.microsoft.com/office/drawing/2014/main" id="{28C2C031-13FE-4BD0-A56C-D4CDCBC68905}"/>
              </a:ext>
            </a:extLst>
          </p:cNvPr>
          <p:cNvSpPr/>
          <p:nvPr/>
        </p:nvSpPr>
        <p:spPr>
          <a:xfrm>
            <a:off x="7314748" y="4615994"/>
            <a:ext cx="1828800" cy="1248610"/>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latin typeface="Montserrat" pitchFamily="2" charset="77"/>
              </a:rPr>
              <a:t>ST deprimido DI, </a:t>
            </a:r>
            <a:r>
              <a:rPr lang="es-ES" sz="2000" dirty="0" err="1">
                <a:latin typeface="Montserrat" pitchFamily="2" charset="77"/>
              </a:rPr>
              <a:t>aVL</a:t>
            </a:r>
            <a:r>
              <a:rPr lang="es-ES" sz="2000" dirty="0">
                <a:latin typeface="Montserrat" pitchFamily="2" charset="77"/>
              </a:rPr>
              <a:t>, V5-V6</a:t>
            </a:r>
            <a:endParaRPr lang="es-CO" sz="2000" dirty="0">
              <a:latin typeface="Montserrat" pitchFamily="2" charset="77"/>
            </a:endParaRPr>
          </a:p>
        </p:txBody>
      </p:sp>
      <p:sp>
        <p:nvSpPr>
          <p:cNvPr id="17" name="Rectángulo: esquinas redondeadas 16">
            <a:extLst>
              <a:ext uri="{FF2B5EF4-FFF2-40B4-BE49-F238E27FC236}">
                <a16:creationId xmlns:a16="http://schemas.microsoft.com/office/drawing/2014/main" id="{43F3EE24-E870-4B1F-B3F6-85707B3F2B1F}"/>
              </a:ext>
            </a:extLst>
          </p:cNvPr>
          <p:cNvSpPr/>
          <p:nvPr/>
        </p:nvSpPr>
        <p:spPr>
          <a:xfrm>
            <a:off x="10129684" y="3226601"/>
            <a:ext cx="1828800" cy="79408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latin typeface="Montserrat" pitchFamily="2" charset="77"/>
              </a:rPr>
              <a:t>STEMI</a:t>
            </a:r>
            <a:endParaRPr lang="es-CO" sz="2000" dirty="0">
              <a:latin typeface="Montserrat" pitchFamily="2" charset="77"/>
            </a:endParaRPr>
          </a:p>
        </p:txBody>
      </p:sp>
      <p:sp>
        <p:nvSpPr>
          <p:cNvPr id="18" name="Rectángulo: esquinas redondeadas 17">
            <a:extLst>
              <a:ext uri="{FF2B5EF4-FFF2-40B4-BE49-F238E27FC236}">
                <a16:creationId xmlns:a16="http://schemas.microsoft.com/office/drawing/2014/main" id="{66EA69D9-FE3A-43E1-BADF-FC011F50AF44}"/>
              </a:ext>
            </a:extLst>
          </p:cNvPr>
          <p:cNvSpPr/>
          <p:nvPr/>
        </p:nvSpPr>
        <p:spPr>
          <a:xfrm>
            <a:off x="10129684" y="4843257"/>
            <a:ext cx="1828800" cy="79408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latin typeface="Montserrat" pitchFamily="2" charset="77"/>
              </a:rPr>
              <a:t>No STEMI</a:t>
            </a:r>
            <a:endParaRPr lang="es-CO" sz="2000" dirty="0">
              <a:latin typeface="Montserrat" pitchFamily="2" charset="77"/>
            </a:endParaRPr>
          </a:p>
        </p:txBody>
      </p:sp>
      <p:cxnSp>
        <p:nvCxnSpPr>
          <p:cNvPr id="20" name="Conector recto de flecha 19">
            <a:extLst>
              <a:ext uri="{FF2B5EF4-FFF2-40B4-BE49-F238E27FC236}">
                <a16:creationId xmlns:a16="http://schemas.microsoft.com/office/drawing/2014/main" id="{963E8782-FE2D-43A5-A6BD-F34C164D3880}"/>
              </a:ext>
            </a:extLst>
          </p:cNvPr>
          <p:cNvCxnSpPr>
            <a:stCxn id="12" idx="3"/>
            <a:endCxn id="13" idx="1"/>
          </p:cNvCxnSpPr>
          <p:nvPr/>
        </p:nvCxnSpPr>
        <p:spPr>
          <a:xfrm>
            <a:off x="6328612" y="2116489"/>
            <a:ext cx="986136" cy="0"/>
          </a:xfrm>
          <a:prstGeom prst="straightConnector1">
            <a:avLst/>
          </a:prstGeom>
          <a:ln w="38100">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7254FBAB-17AD-495C-9758-D39B9FC422DB}"/>
              </a:ext>
            </a:extLst>
          </p:cNvPr>
          <p:cNvCxnSpPr>
            <a:cxnSpLocks/>
            <a:stCxn id="14" idx="3"/>
            <a:endCxn id="15" idx="1"/>
          </p:cNvCxnSpPr>
          <p:nvPr/>
        </p:nvCxnSpPr>
        <p:spPr>
          <a:xfrm flipV="1">
            <a:off x="6328612" y="3623643"/>
            <a:ext cx="986136" cy="733808"/>
          </a:xfrm>
          <a:prstGeom prst="straightConnector1">
            <a:avLst/>
          </a:prstGeom>
          <a:ln w="38100">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68166D0-CEF3-4D33-87F2-6CCB6FC8B439}"/>
              </a:ext>
            </a:extLst>
          </p:cNvPr>
          <p:cNvCxnSpPr>
            <a:cxnSpLocks/>
            <a:stCxn id="14" idx="3"/>
            <a:endCxn id="16" idx="1"/>
          </p:cNvCxnSpPr>
          <p:nvPr/>
        </p:nvCxnSpPr>
        <p:spPr>
          <a:xfrm>
            <a:off x="6328612" y="4357451"/>
            <a:ext cx="986136" cy="882848"/>
          </a:xfrm>
          <a:prstGeom prst="straightConnector1">
            <a:avLst/>
          </a:prstGeom>
          <a:ln w="38100">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005675E3-9700-4D75-8915-05180DDDC9CF}"/>
              </a:ext>
            </a:extLst>
          </p:cNvPr>
          <p:cNvCxnSpPr>
            <a:cxnSpLocks/>
            <a:stCxn id="15" idx="3"/>
            <a:endCxn id="17" idx="1"/>
          </p:cNvCxnSpPr>
          <p:nvPr/>
        </p:nvCxnSpPr>
        <p:spPr>
          <a:xfrm>
            <a:off x="9143548" y="3623643"/>
            <a:ext cx="986136" cy="0"/>
          </a:xfrm>
          <a:prstGeom prst="straightConnector1">
            <a:avLst/>
          </a:prstGeom>
          <a:ln w="38100">
            <a:solidFill>
              <a:srgbClr val="00AAA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3279D790-700F-4577-8D9E-1B327E59BDED}"/>
              </a:ext>
            </a:extLst>
          </p:cNvPr>
          <p:cNvCxnSpPr>
            <a:cxnSpLocks/>
            <a:stCxn id="16" idx="3"/>
            <a:endCxn id="18" idx="1"/>
          </p:cNvCxnSpPr>
          <p:nvPr/>
        </p:nvCxnSpPr>
        <p:spPr>
          <a:xfrm>
            <a:off x="9143548" y="5240299"/>
            <a:ext cx="986136" cy="0"/>
          </a:xfrm>
          <a:prstGeom prst="straightConnector1">
            <a:avLst/>
          </a:prstGeom>
          <a:ln w="38100">
            <a:solidFill>
              <a:srgbClr val="00AAA7"/>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esquinas redondeadas 18">
            <a:extLst>
              <a:ext uri="{FF2B5EF4-FFF2-40B4-BE49-F238E27FC236}">
                <a16:creationId xmlns:a16="http://schemas.microsoft.com/office/drawing/2014/main" id="{4E6E34CC-E370-4151-A21A-50F7A64683F7}"/>
              </a:ext>
            </a:extLst>
          </p:cNvPr>
          <p:cNvSpPr/>
          <p:nvPr/>
        </p:nvSpPr>
        <p:spPr>
          <a:xfrm>
            <a:off x="9753600" y="1480419"/>
            <a:ext cx="2060505" cy="794084"/>
          </a:xfrm>
          <a:prstGeom prst="roundRect">
            <a:avLst/>
          </a:prstGeom>
          <a:solidFill>
            <a:srgbClr val="00AAA7"/>
          </a:solidFill>
          <a:ln>
            <a:solidFill>
              <a:srgbClr val="00A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Montserrat" pitchFamily="2" charset="77"/>
              </a:rPr>
              <a:t>Barcelona</a:t>
            </a:r>
            <a:endParaRPr lang="es-CO" sz="2400" b="1" dirty="0">
              <a:latin typeface="Montserrat" pitchFamily="2" charset="77"/>
            </a:endParaRPr>
          </a:p>
        </p:txBody>
      </p:sp>
    </p:spTree>
    <p:extLst>
      <p:ext uri="{BB962C8B-B14F-4D97-AF65-F5344CB8AC3E}">
        <p14:creationId xmlns:p14="http://schemas.microsoft.com/office/powerpoint/2010/main" val="14269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280702577"/>
              </p:ext>
            </p:extLst>
          </p:nvPr>
        </p:nvGraphicFramePr>
        <p:xfrm>
          <a:off x="5752838" y="1754866"/>
          <a:ext cx="5897219" cy="471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id="{08083858-C657-5447-865A-1D14ACE99168}"/>
              </a:ext>
            </a:extLst>
          </p:cNvPr>
          <p:cNvSpPr txBox="1">
            <a:spLocks/>
          </p:cNvSpPr>
          <p:nvPr/>
        </p:nvSpPr>
        <p:spPr>
          <a:xfrm>
            <a:off x="495038" y="2034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_tradnl" dirty="0"/>
              <a:t>Presentaciones ECG atípicas</a:t>
            </a:r>
          </a:p>
        </p:txBody>
      </p:sp>
    </p:spTree>
    <p:extLst>
      <p:ext uri="{BB962C8B-B14F-4D97-AF65-F5344CB8AC3E}">
        <p14:creationId xmlns:p14="http://schemas.microsoft.com/office/powerpoint/2010/main" val="10378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EFEE584-E700-DB4A-9BE7-CE9579F9235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914DD0E-DBD1-AA47-B7CA-78D05C3A07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B47B0D5-8B9F-CE4A-8809-C48417CF885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ECD920B-5767-A844-90EE-083F95CF8F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94541C66-AB35-3E41-90A6-5F009127D8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24258" y="42359"/>
            <a:ext cx="10515600" cy="1325563"/>
          </a:xfrm>
        </p:spPr>
        <p:txBody>
          <a:bodyPr>
            <a:normAutofit/>
          </a:bodyPr>
          <a:lstStyle/>
          <a:p>
            <a:r>
              <a:rPr b="1" dirty="0" lang="es-ES_tradnl" sz="4400"/>
              <a:t>Bloqueo de rama izquierda</a:t>
            </a:r>
            <a:endParaRPr dirty="0" lang="es-ES_tradnl" sz="4400"/>
          </a:p>
        </p:txBody>
      </p:sp>
      <p:pic>
        <p:nvPicPr>
          <p:cNvPr id="15" name="Imagen 14">
            <a:extLst>
              <a:ext uri="{FF2B5EF4-FFF2-40B4-BE49-F238E27FC236}">
                <a16:creationId xmlns:a16="http://schemas.microsoft.com/office/drawing/2014/main" id="{3890F191-D452-A044-B863-36D2A37C56DE}"/>
              </a:ext>
            </a:extLst>
          </p:cNvPr>
          <p:cNvPicPr>
            <a:picLocks noChangeAspect="1"/>
          </p:cNvPicPr>
          <p:nvPr/>
        </p:nvPicPr>
        <p:blipFill rotWithShape="1">
          <a:blip r:embed="rId3">
            <a:alphaModFix/>
          </a:blip>
          <a:srcRect b="33" r="67"/>
          <a:stretch/>
        </p:blipFill>
        <p:spPr>
          <a:xfrm>
            <a:off x="4891108" y="1455361"/>
            <a:ext cx="7011331" cy="4635298"/>
          </a:xfrm>
          <a:prstGeom prst="rect">
            <a:avLst/>
          </a:prstGeom>
        </p:spPr>
      </p:pic>
      <p:pic>
        <p:nvPicPr>
          <p:cNvPr id="6" name="Imagen 5"/>
          <p:cNvPicPr>
            <a:picLocks noChangeAspect="1"/>
          </p:cNvPicPr>
          <p:nvPr/>
        </p:nvPicPr>
        <p:blipFill rotWithShape="1">
          <a:blip r:embed="rId4"/>
          <a:srcRect b="3"/>
          <a:stretch/>
        </p:blipFill>
        <p:spPr>
          <a:xfrm>
            <a:off x="4891108" y="1304437"/>
            <a:ext cx="7011331" cy="4937145"/>
          </a:xfrm>
          <a:prstGeom prst="rect">
            <a:avLst/>
          </a:prstGeom>
        </p:spPr>
      </p:pic>
      <p:sp>
        <p:nvSpPr>
          <p:cNvPr id="10" name="Rectángulo redondeado 9"/>
          <p:cNvSpPr/>
          <p:nvPr/>
        </p:nvSpPr>
        <p:spPr>
          <a:xfrm>
            <a:off x="6032500" y="3087509"/>
            <a:ext cx="11303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r>
              <a:rPr dirty="0" lang="es-ES_tradnl" sz="1600">
                <a:latin charset="77" pitchFamily="2" typeface="Montserrat"/>
              </a:rPr>
              <a:t>5 puntos</a:t>
            </a:r>
          </a:p>
        </p:txBody>
      </p:sp>
      <p:sp>
        <p:nvSpPr>
          <p:cNvPr id="11" name="Rectángulo redondeado 10"/>
          <p:cNvSpPr/>
          <p:nvPr/>
        </p:nvSpPr>
        <p:spPr>
          <a:xfrm>
            <a:off x="8070593" y="4929009"/>
            <a:ext cx="11303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r>
              <a:rPr dirty="0" lang="es-ES_tradnl" sz="1600">
                <a:latin charset="77" pitchFamily="2" typeface="Montserrat"/>
              </a:rPr>
              <a:t>3 puntos</a:t>
            </a:r>
          </a:p>
        </p:txBody>
      </p:sp>
      <p:sp>
        <p:nvSpPr>
          <p:cNvPr id="12" name="Rectángulo redondeado 11"/>
          <p:cNvSpPr/>
          <p:nvPr/>
        </p:nvSpPr>
        <p:spPr>
          <a:xfrm>
            <a:off x="10422834" y="2745302"/>
            <a:ext cx="11303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r>
              <a:rPr dirty="0" lang="es-ES_tradnl" sz="1600">
                <a:latin charset="77" pitchFamily="2" typeface="Montserrat"/>
              </a:rPr>
              <a:t>2 puntos</a:t>
            </a:r>
          </a:p>
        </p:txBody>
      </p:sp>
      <p:sp>
        <p:nvSpPr>
          <p:cNvPr id="13" name="CuadroTexto 12"/>
          <p:cNvSpPr txBox="1"/>
          <p:nvPr/>
        </p:nvSpPr>
        <p:spPr>
          <a:xfrm>
            <a:off x="6812968" y="6282099"/>
            <a:ext cx="3695242" cy="369332"/>
          </a:xfrm>
          <a:prstGeom prst="rect">
            <a:avLst/>
          </a:prstGeom>
          <a:solidFill>
            <a:srgbClr val="152B48"/>
          </a:solidFill>
        </p:spPr>
        <p:style>
          <a:lnRef idx="2">
            <a:schemeClr val="accent3">
              <a:shade val="50000"/>
            </a:schemeClr>
          </a:lnRef>
          <a:fillRef idx="1">
            <a:schemeClr val="accent3"/>
          </a:fillRef>
          <a:effectRef idx="0">
            <a:schemeClr val="accent3"/>
          </a:effectRef>
          <a:fontRef idx="minor">
            <a:schemeClr val="lt1"/>
          </a:fontRef>
        </p:style>
        <p:txBody>
          <a:bodyPr rtlCol="0" wrap="none">
            <a:spAutoFit/>
          </a:bodyPr>
          <a:lstStyle/>
          <a:p>
            <a:r>
              <a:rPr dirty="0" lang="es-ES_tradnl">
                <a:latin charset="77" pitchFamily="2" typeface="Montserrat"/>
              </a:rPr>
              <a:t>≥3 puntos = 98% especificidad.</a:t>
            </a:r>
          </a:p>
        </p:txBody>
      </p:sp>
    </p:spTree>
    <p:extLst>
      <p:ext uri="{BB962C8B-B14F-4D97-AF65-F5344CB8AC3E}">
        <p14:creationId xmlns:p14="http://schemas.microsoft.com/office/powerpoint/2010/main" val="318191214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5"/>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xit" presetID="1" presetSubtype="0">
                                  <p:stCondLst>
                                    <p:cond delay="0"/>
                                  </p:stCondLst>
                                  <p:childTnLst>
                                    <p:set>
                                      <p:cBhvr>
                                        <p:cTn dur="1" fill="hold" id="10">
                                          <p:stCondLst>
                                            <p:cond delay="0"/>
                                          </p:stCondLst>
                                        </p:cTn>
                                        <p:tgtEl>
                                          <p:spTgt spid="15"/>
                                        </p:tgtEl>
                                        <p:attrNameLst>
                                          <p:attrName>style.visibility</p:attrName>
                                        </p:attrNameLst>
                                      </p:cBhvr>
                                      <p:to>
                                        <p:strVal val="hidden"/>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6"/>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0"/>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11"/>
                                        </p:tgtEl>
                                        <p:attrNameLst>
                                          <p:attrName>style.visibility</p:attrName>
                                        </p:attrNameLst>
                                      </p:cBhvr>
                                      <p:to>
                                        <p:strVal val="visible"/>
                                      </p:to>
                                    </p:set>
                                  </p:childTnLst>
                                </p:cTn>
                              </p:par>
                              <p:par>
                                <p:cTn fill="hold" grpId="0" id="19" nodeType="withEffect" presetClass="entr" presetID="1" presetSubtype="0">
                                  <p:stCondLst>
                                    <p:cond delay="0"/>
                                  </p:stCondLst>
                                  <p:childTnLst>
                                    <p:set>
                                      <p:cBhvr>
                                        <p:cTn dur="1" fill="hold" id="20">
                                          <p:stCondLst>
                                            <p:cond delay="0"/>
                                          </p:stCondLst>
                                        </p:cTn>
                                        <p:tgtEl>
                                          <p:spTgt spid="12"/>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1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0"/>
      <p:bldP animBg="1" grpId="0" spid="11"/>
      <p:bldP animBg="1" grpId="0" spid="12"/>
      <p:bldP animBg="1" grpId="0" spid="1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2;p1">
            <a:extLst>
              <a:ext uri="{FF2B5EF4-FFF2-40B4-BE49-F238E27FC236}">
                <a16:creationId xmlns:a16="http://schemas.microsoft.com/office/drawing/2014/main" id="{18D5FDA6-6590-C34A-954D-7D2F72EF9378}"/>
              </a:ext>
            </a:extLst>
          </p:cNvPr>
          <p:cNvSpPr txBox="1"/>
          <p:nvPr/>
        </p:nvSpPr>
        <p:spPr>
          <a:xfrm>
            <a:off x="481353" y="237814"/>
            <a:ext cx="9612906" cy="144650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52B48"/>
              </a:buClr>
              <a:buSzPts val="1400"/>
            </a:pPr>
            <a:r>
              <a:rPr lang="es-ES" sz="4400" b="1" dirty="0">
                <a:solidFill>
                  <a:srgbClr val="00AAA7"/>
                </a:solidFill>
                <a:latin typeface="Montserrat"/>
                <a:ea typeface="Montserrat"/>
                <a:cs typeface="Montserrat"/>
                <a:sym typeface="Montserrat"/>
              </a:rPr>
              <a:t>LECTURAS RECOMENDADAS</a:t>
            </a:r>
            <a:endParaRPr sz="4400" b="1" dirty="0">
              <a:solidFill>
                <a:srgbClr val="00AAA7"/>
              </a:solidFill>
              <a:latin typeface="Montserrat"/>
              <a:ea typeface="Montserrat"/>
              <a:cs typeface="Montserrat"/>
              <a:sym typeface="Montserrat"/>
            </a:endParaRPr>
          </a:p>
          <a:p>
            <a:pPr marL="0" marR="0" lvl="0" indent="0" algn="l" rtl="0">
              <a:spcBef>
                <a:spcPts val="0"/>
              </a:spcBef>
              <a:spcAft>
                <a:spcPts val="0"/>
              </a:spcAft>
              <a:buNone/>
            </a:pPr>
            <a:endParaRPr sz="4400" dirty="0">
              <a:solidFill>
                <a:srgbClr val="152B48"/>
              </a:solidFill>
              <a:latin typeface="Montserrat"/>
              <a:ea typeface="Montserrat"/>
              <a:cs typeface="Montserrat"/>
              <a:sym typeface="Montserrat"/>
            </a:endParaRPr>
          </a:p>
        </p:txBody>
      </p:sp>
      <p:pic>
        <p:nvPicPr>
          <p:cNvPr id="3" name="Imagen 2">
            <a:extLst>
              <a:ext uri="{FF2B5EF4-FFF2-40B4-BE49-F238E27FC236}">
                <a16:creationId xmlns:a16="http://schemas.microsoft.com/office/drawing/2014/main" id="{89487DBD-7061-4B4D-B67B-FE835D38B10A}"/>
              </a:ext>
            </a:extLst>
          </p:cNvPr>
          <p:cNvPicPr>
            <a:picLocks noChangeAspect="1"/>
          </p:cNvPicPr>
          <p:nvPr/>
        </p:nvPicPr>
        <p:blipFill>
          <a:blip r:embed="rId2"/>
          <a:stretch>
            <a:fillRect/>
          </a:stretch>
        </p:blipFill>
        <p:spPr>
          <a:xfrm>
            <a:off x="4725150" y="4192478"/>
            <a:ext cx="7332382" cy="1904367"/>
          </a:xfrm>
          <a:prstGeom prst="rect">
            <a:avLst/>
          </a:prstGeom>
        </p:spPr>
      </p:pic>
      <p:pic>
        <p:nvPicPr>
          <p:cNvPr id="2" name="Imagen 1">
            <a:extLst>
              <a:ext uri="{FF2B5EF4-FFF2-40B4-BE49-F238E27FC236}">
                <a16:creationId xmlns:a16="http://schemas.microsoft.com/office/drawing/2014/main" id="{BD56E469-2631-8940-A91A-E40AF5158F15}"/>
              </a:ext>
            </a:extLst>
          </p:cNvPr>
          <p:cNvPicPr>
            <a:picLocks noChangeAspect="1"/>
          </p:cNvPicPr>
          <p:nvPr/>
        </p:nvPicPr>
        <p:blipFill>
          <a:blip r:embed="rId3"/>
          <a:stretch>
            <a:fillRect/>
          </a:stretch>
        </p:blipFill>
        <p:spPr>
          <a:xfrm>
            <a:off x="1497106" y="1241946"/>
            <a:ext cx="9197788" cy="2153977"/>
          </a:xfrm>
          <a:prstGeom prst="rect">
            <a:avLst/>
          </a:prstGeom>
        </p:spPr>
      </p:pic>
    </p:spTree>
    <p:extLst>
      <p:ext uri="{BB962C8B-B14F-4D97-AF65-F5344CB8AC3E}">
        <p14:creationId xmlns:p14="http://schemas.microsoft.com/office/powerpoint/2010/main" val="21224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9702" y="81882"/>
            <a:ext cx="10515600" cy="1325563"/>
          </a:xfrm>
        </p:spPr>
        <p:txBody>
          <a:bodyPr>
            <a:normAutofit/>
          </a:bodyPr>
          <a:lstStyle/>
          <a:p>
            <a:r>
              <a:rPr lang="es-ES_tradnl" sz="4400" b="1" dirty="0"/>
              <a:t>Bloqueo de rama </a:t>
            </a:r>
            <a:r>
              <a:rPr lang="es-ES_tradnl" dirty="0"/>
              <a:t>derecha</a:t>
            </a:r>
            <a:endParaRPr lang="es-ES_tradnl" sz="4400" dirty="0"/>
          </a:p>
        </p:txBody>
      </p:sp>
      <p:pic>
        <p:nvPicPr>
          <p:cNvPr id="9" name="Imagen 8">
            <a:extLst>
              <a:ext uri="{FF2B5EF4-FFF2-40B4-BE49-F238E27FC236}">
                <a16:creationId xmlns:a16="http://schemas.microsoft.com/office/drawing/2014/main" id="{643D975D-96DB-8644-AF87-2A683AA76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654" y="1796715"/>
            <a:ext cx="7450946" cy="3692997"/>
          </a:xfrm>
          <a:prstGeom prst="rect">
            <a:avLst/>
          </a:prstGeom>
        </p:spPr>
      </p:pic>
      <p:sp>
        <p:nvSpPr>
          <p:cNvPr id="14" name="CuadroTexto 13">
            <a:extLst>
              <a:ext uri="{FF2B5EF4-FFF2-40B4-BE49-F238E27FC236}">
                <a16:creationId xmlns:a16="http://schemas.microsoft.com/office/drawing/2014/main" id="{92CBECFB-1A0A-EB4A-B9AD-F9E942571A2E}"/>
              </a:ext>
            </a:extLst>
          </p:cNvPr>
          <p:cNvSpPr txBox="1"/>
          <p:nvPr/>
        </p:nvSpPr>
        <p:spPr>
          <a:xfrm>
            <a:off x="4685696" y="2926317"/>
            <a:ext cx="2259583" cy="2389188"/>
          </a:xfrm>
          <a:prstGeom prst="rect">
            <a:avLst/>
          </a:prstGeom>
          <a:noFill/>
          <a:ln w="57150">
            <a:solidFill>
              <a:srgbClr val="00AAA7"/>
            </a:solidFill>
          </a:ln>
        </p:spPr>
        <p:txBody>
          <a:bodyPr wrap="square" rtlCol="0">
            <a:spAutoFit/>
          </a:bodyPr>
          <a:lstStyle/>
          <a:p>
            <a:endParaRPr lang="es-ES_tradnl" sz="2400" dirty="0"/>
          </a:p>
        </p:txBody>
      </p:sp>
    </p:spTree>
    <p:extLst>
      <p:ext uri="{BB962C8B-B14F-4D97-AF65-F5344CB8AC3E}">
        <p14:creationId xmlns:p14="http://schemas.microsoft.com/office/powerpoint/2010/main" val="144468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464B572-C3F0-5E4C-AC25-3EE073D8E027}"/>
              </a:ext>
            </a:extLst>
          </p:cNvPr>
          <p:cNvGrpSpPr/>
          <p:nvPr/>
        </p:nvGrpSpPr>
        <p:grpSpPr>
          <a:xfrm>
            <a:off x="6390692" y="5003505"/>
            <a:ext cx="5719890" cy="1680541"/>
            <a:chOff x="6390692" y="5003505"/>
            <a:chExt cx="5719890" cy="1680541"/>
          </a:xfrm>
        </p:grpSpPr>
        <p:sp>
          <p:nvSpPr>
            <p:cNvPr id="3" name="Forma libre 2">
              <a:extLst>
                <a:ext uri="{FF2B5EF4-FFF2-40B4-BE49-F238E27FC236}">
                  <a16:creationId xmlns:a16="http://schemas.microsoft.com/office/drawing/2014/main" id="{C8401078-521D-9F44-9899-1C1A16832316}"/>
                </a:ext>
              </a:extLst>
            </p:cNvPr>
            <p:cNvSpPr/>
            <p:nvPr/>
          </p:nvSpPr>
          <p:spPr>
            <a:xfrm>
              <a:off x="6390692" y="5003505"/>
              <a:ext cx="1680541" cy="1680541"/>
            </a:xfrm>
            <a:custGeom>
              <a:avLst/>
              <a:gdLst>
                <a:gd fmla="*/ 0 w 1680541" name="connsiteX0"/>
                <a:gd fmla="*/ 840271 h 1680541" name="connsiteY0"/>
                <a:gd fmla="*/ 840271 w 1680541" name="connsiteX1"/>
                <a:gd fmla="*/ 0 h 1680541" name="connsiteY1"/>
                <a:gd fmla="*/ 1680542 w 1680541" name="connsiteX2"/>
                <a:gd fmla="*/ 840271 h 1680541" name="connsiteY2"/>
                <a:gd fmla="*/ 840271 w 1680541" name="connsiteX3"/>
                <a:gd fmla="*/ 1680542 h 1680541" name="connsiteY3"/>
                <a:gd fmla="*/ 0 w 1680541" name="connsiteX4"/>
                <a:gd fmla="*/ 840271 h 1680541"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680541" w="1680541">
                  <a:moveTo>
                    <a:pt x="0" y="840271"/>
                  </a:moveTo>
                  <a:cubicBezTo>
                    <a:pt x="0" y="376202"/>
                    <a:pt x="376202" y="0"/>
                    <a:pt x="840271" y="0"/>
                  </a:cubicBezTo>
                  <a:cubicBezTo>
                    <a:pt x="1304340" y="0"/>
                    <a:pt x="1680542" y="376202"/>
                    <a:pt x="1680542" y="840271"/>
                  </a:cubicBezTo>
                  <a:cubicBezTo>
                    <a:pt x="1680542" y="1304340"/>
                    <a:pt x="1304340" y="1680542"/>
                    <a:pt x="840271" y="1680542"/>
                  </a:cubicBezTo>
                  <a:cubicBezTo>
                    <a:pt x="376202" y="1680542"/>
                    <a:pt x="0" y="1304340"/>
                    <a:pt x="0" y="840271"/>
                  </a:cubicBezTo>
                  <a:close/>
                </a:path>
              </a:pathLst>
            </a:custGeom>
            <a:solidFill>
              <a:srgbClr val="152B48"/>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nchor="ctr" anchorCtr="0" bIns="267700" lIns="267700" numCol="1" rIns="267700" spcCol="1270" spcFirstLastPara="0" tIns="267700" vert="horz" wrap="square">
              <a:noAutofit/>
            </a:bodyPr>
            <a:lstStyle/>
            <a:p>
              <a:pPr algn="ctr" defTabSz="755650" indent="0" lvl="0" marL="0" rtl="0">
                <a:lnSpc>
                  <a:spcPct val="90000"/>
                </a:lnSpc>
                <a:spcBef>
                  <a:spcPct val="0"/>
                </a:spcBef>
                <a:spcAft>
                  <a:spcPct val="35000"/>
                </a:spcAft>
                <a:buNone/>
              </a:pPr>
              <a:r>
                <a:rPr dirty="0" kern="1200" lang="es-CO" sz="1600">
                  <a:latin charset="77" pitchFamily="2" typeface="Montserrat"/>
                </a:rPr>
                <a:t>V1-V3: infradesnivel &gt;0.5 mm.</a:t>
              </a:r>
              <a:endParaRPr dirty="0" kern="1200" lang="es-ES_tradnl" sz="1600">
                <a:latin charset="77" pitchFamily="2" typeface="Montserrat"/>
              </a:endParaRPr>
            </a:p>
          </p:txBody>
        </p:sp>
        <p:sp>
          <p:nvSpPr>
            <p:cNvPr id="4" name="Forma libre 3">
              <a:extLst>
                <a:ext uri="{FF2B5EF4-FFF2-40B4-BE49-F238E27FC236}">
                  <a16:creationId xmlns:a16="http://schemas.microsoft.com/office/drawing/2014/main" id="{8340EC24-DBA7-5C45-9BDE-75A254E3FC85}"/>
                </a:ext>
              </a:extLst>
            </p:cNvPr>
            <p:cNvSpPr/>
            <p:nvPr/>
          </p:nvSpPr>
          <p:spPr>
            <a:xfrm>
              <a:off x="8207694" y="5356419"/>
              <a:ext cx="974713" cy="974713"/>
            </a:xfrm>
            <a:custGeom>
              <a:avLst/>
              <a:gdLst>
                <a:gd fmla="*/ 129198 w 974713" name="connsiteX0"/>
                <a:gd fmla="*/ 372730 h 974713" name="connsiteY0"/>
                <a:gd fmla="*/ 372730 w 974713" name="connsiteX1"/>
                <a:gd fmla="*/ 372730 h 974713" name="connsiteY1"/>
                <a:gd fmla="*/ 372730 w 974713" name="connsiteX2"/>
                <a:gd fmla="*/ 129198 h 974713" name="connsiteY2"/>
                <a:gd fmla="*/ 601983 w 974713" name="connsiteX3"/>
                <a:gd fmla="*/ 129198 h 974713" name="connsiteY3"/>
                <a:gd fmla="*/ 601983 w 974713" name="connsiteX4"/>
                <a:gd fmla="*/ 372730 h 974713" name="connsiteY4"/>
                <a:gd fmla="*/ 845515 w 974713" name="connsiteX5"/>
                <a:gd fmla="*/ 372730 h 974713" name="connsiteY5"/>
                <a:gd fmla="*/ 845515 w 974713" name="connsiteX6"/>
                <a:gd fmla="*/ 601983 h 974713" name="connsiteY6"/>
                <a:gd fmla="*/ 601983 w 974713" name="connsiteX7"/>
                <a:gd fmla="*/ 601983 h 974713" name="connsiteY7"/>
                <a:gd fmla="*/ 601983 w 974713" name="connsiteX8"/>
                <a:gd fmla="*/ 845515 h 974713" name="connsiteY8"/>
                <a:gd fmla="*/ 372730 w 974713" name="connsiteX9"/>
                <a:gd fmla="*/ 845515 h 974713" name="connsiteY9"/>
                <a:gd fmla="*/ 372730 w 974713" name="connsiteX10"/>
                <a:gd fmla="*/ 601983 h 974713" name="connsiteY10"/>
                <a:gd fmla="*/ 129198 w 974713" name="connsiteX11"/>
                <a:gd fmla="*/ 601983 h 974713" name="connsiteY11"/>
                <a:gd fmla="*/ 129198 w 974713" name="connsiteX12"/>
                <a:gd fmla="*/ 372730 h 974713" name="connsiteY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74713" w="974713">
                  <a:moveTo>
                    <a:pt x="129198" y="372730"/>
                  </a:moveTo>
                  <a:lnTo>
                    <a:pt x="372730" y="372730"/>
                  </a:lnTo>
                  <a:lnTo>
                    <a:pt x="372730" y="129198"/>
                  </a:lnTo>
                  <a:lnTo>
                    <a:pt x="601983" y="129198"/>
                  </a:lnTo>
                  <a:lnTo>
                    <a:pt x="601983" y="372730"/>
                  </a:lnTo>
                  <a:lnTo>
                    <a:pt x="845515" y="372730"/>
                  </a:lnTo>
                  <a:lnTo>
                    <a:pt x="845515" y="601983"/>
                  </a:lnTo>
                  <a:lnTo>
                    <a:pt x="601983" y="601983"/>
                  </a:lnTo>
                  <a:lnTo>
                    <a:pt x="601983" y="845515"/>
                  </a:lnTo>
                  <a:lnTo>
                    <a:pt x="372730" y="845515"/>
                  </a:lnTo>
                  <a:lnTo>
                    <a:pt x="372730" y="601983"/>
                  </a:lnTo>
                  <a:lnTo>
                    <a:pt x="129198" y="601983"/>
                  </a:lnTo>
                  <a:lnTo>
                    <a:pt x="129198" y="372730"/>
                  </a:lnTo>
                  <a:close/>
                </a:path>
              </a:pathLst>
            </a:custGeom>
            <a:solidFill>
              <a:srgbClr val="00AAA7"/>
            </a:solidFill>
            <a:ln>
              <a:solidFill>
                <a:srgbClr val="00AAA7"/>
              </a:solidFill>
            </a:ln>
          </p:spPr>
          <p:style>
            <a:lnRef idx="0">
              <a:schemeClr val="accent3">
                <a:tint val="60000"/>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lt1"/>
            </a:fontRef>
          </p:style>
          <p:txBody>
            <a:bodyPr anchor="ctr" anchorCtr="0" bIns="372730" lIns="129198" numCol="1" rIns="129198" spcCol="1270" spcFirstLastPara="0" tIns="372730" vert="horz" wrap="square">
              <a:noAutofit/>
            </a:bodyPr>
            <a:lstStyle/>
            <a:p>
              <a:pPr algn="ctr" defTabSz="622300" indent="0" lvl="0" marL="0">
                <a:lnSpc>
                  <a:spcPct val="90000"/>
                </a:lnSpc>
                <a:spcBef>
                  <a:spcPct val="0"/>
                </a:spcBef>
                <a:spcAft>
                  <a:spcPct val="35000"/>
                </a:spcAft>
                <a:buNone/>
              </a:pPr>
              <a:endParaRPr kern="1200" lang="es-ES_tradnl" sz="1400"/>
            </a:p>
          </p:txBody>
        </p:sp>
        <p:sp>
          <p:nvSpPr>
            <p:cNvPr id="6" name="Forma libre 5">
              <a:extLst>
                <a:ext uri="{FF2B5EF4-FFF2-40B4-BE49-F238E27FC236}">
                  <a16:creationId xmlns:a16="http://schemas.microsoft.com/office/drawing/2014/main" id="{F35BE692-D5C1-6A47-A8D1-ADBC6BBC2647}"/>
                </a:ext>
              </a:extLst>
            </p:cNvPr>
            <p:cNvSpPr/>
            <p:nvPr/>
          </p:nvSpPr>
          <p:spPr>
            <a:xfrm>
              <a:off x="9318867" y="5003505"/>
              <a:ext cx="1680541" cy="1680541"/>
            </a:xfrm>
            <a:custGeom>
              <a:avLst/>
              <a:gdLst>
                <a:gd fmla="*/ 0 w 1680541" name="connsiteX0"/>
                <a:gd fmla="*/ 840271 h 1680541" name="connsiteY0"/>
                <a:gd fmla="*/ 840271 w 1680541" name="connsiteX1"/>
                <a:gd fmla="*/ 0 h 1680541" name="connsiteY1"/>
                <a:gd fmla="*/ 1680542 w 1680541" name="connsiteX2"/>
                <a:gd fmla="*/ 840271 h 1680541" name="connsiteY2"/>
                <a:gd fmla="*/ 840271 w 1680541" name="connsiteX3"/>
                <a:gd fmla="*/ 1680542 h 1680541" name="connsiteY3"/>
                <a:gd fmla="*/ 0 w 1680541" name="connsiteX4"/>
                <a:gd fmla="*/ 840271 h 1680541"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1680541" w="1680541">
                  <a:moveTo>
                    <a:pt x="0" y="840271"/>
                  </a:moveTo>
                  <a:cubicBezTo>
                    <a:pt x="0" y="376202"/>
                    <a:pt x="376202" y="0"/>
                    <a:pt x="840271" y="0"/>
                  </a:cubicBezTo>
                  <a:cubicBezTo>
                    <a:pt x="1304340" y="0"/>
                    <a:pt x="1680542" y="376202"/>
                    <a:pt x="1680542" y="840271"/>
                  </a:cubicBezTo>
                  <a:cubicBezTo>
                    <a:pt x="1680542" y="1304340"/>
                    <a:pt x="1304340" y="1680542"/>
                    <a:pt x="840271" y="1680542"/>
                  </a:cubicBezTo>
                  <a:cubicBezTo>
                    <a:pt x="376202" y="1680542"/>
                    <a:pt x="0" y="1304340"/>
                    <a:pt x="0" y="840271"/>
                  </a:cubicBezTo>
                  <a:close/>
                </a:path>
              </a:pathLst>
            </a:custGeom>
            <a:solidFill>
              <a:srgbClr val="152B48"/>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nchor="ctr" anchorCtr="0" bIns="267700" lIns="267700" numCol="1" rIns="267700" spcCol="1270" spcFirstLastPara="0" tIns="267700" vert="horz" wrap="square">
              <a:noAutofit/>
            </a:bodyPr>
            <a:lstStyle/>
            <a:p>
              <a:pPr algn="ctr" defTabSz="755650" indent="0" lvl="0" marL="0" rtl="0">
                <a:lnSpc>
                  <a:spcPct val="90000"/>
                </a:lnSpc>
                <a:spcBef>
                  <a:spcPct val="0"/>
                </a:spcBef>
                <a:spcAft>
                  <a:spcPct val="35000"/>
                </a:spcAft>
                <a:buNone/>
              </a:pPr>
              <a:r>
                <a:rPr dirty="0" kern="1200" lang="es-ES_tradnl" sz="1600">
                  <a:latin charset="77" pitchFamily="2" typeface="Montserrat"/>
                </a:rPr>
                <a:t>Porción terminal de la onda </a:t>
              </a:r>
              <a:r>
                <a:rPr dirty="0" kern="1200" lang="es-CO" sz="1600">
                  <a:latin charset="77" pitchFamily="2" typeface="Montserrat"/>
                </a:rPr>
                <a:t>T positiva.</a:t>
              </a:r>
              <a:endParaRPr dirty="0" kern="1200" lang="es-ES_tradnl" sz="1600">
                <a:latin charset="77" pitchFamily="2" typeface="Montserrat"/>
              </a:endParaRPr>
            </a:p>
          </p:txBody>
        </p:sp>
        <p:sp>
          <p:nvSpPr>
            <p:cNvPr id="9" name="Forma libre 8">
              <a:extLst>
                <a:ext uri="{FF2B5EF4-FFF2-40B4-BE49-F238E27FC236}">
                  <a16:creationId xmlns:a16="http://schemas.microsoft.com/office/drawing/2014/main" id="{2760DB77-69F2-3245-BB89-8F9C160E91E8}"/>
                </a:ext>
              </a:extLst>
            </p:cNvPr>
            <p:cNvSpPr/>
            <p:nvPr/>
          </p:nvSpPr>
          <p:spPr>
            <a:xfrm>
              <a:off x="11135869" y="5356419"/>
              <a:ext cx="974713" cy="974713"/>
            </a:xfrm>
            <a:custGeom>
              <a:avLst/>
              <a:gdLst>
                <a:gd fmla="*/ 129198 w 974713" name="connsiteX0"/>
                <a:gd fmla="*/ 200791 h 974713" name="connsiteY0"/>
                <a:gd fmla="*/ 845515 w 974713" name="connsiteX1"/>
                <a:gd fmla="*/ 200791 h 974713" name="connsiteY1"/>
                <a:gd fmla="*/ 845515 w 974713" name="connsiteX2"/>
                <a:gd fmla="*/ 430043 h 974713" name="connsiteY2"/>
                <a:gd fmla="*/ 129198 w 974713" name="connsiteX3"/>
                <a:gd fmla="*/ 430043 h 974713" name="connsiteY3"/>
                <a:gd fmla="*/ 129198 w 974713" name="connsiteX4"/>
                <a:gd fmla="*/ 200791 h 974713" name="connsiteY4"/>
                <a:gd fmla="*/ 129198 w 974713" name="connsiteX5"/>
                <a:gd fmla="*/ 544670 h 974713" name="connsiteY5"/>
                <a:gd fmla="*/ 845515 w 974713" name="connsiteX6"/>
                <a:gd fmla="*/ 544670 h 974713" name="connsiteY6"/>
                <a:gd fmla="*/ 845515 w 974713" name="connsiteX7"/>
                <a:gd fmla="*/ 773922 h 974713" name="connsiteY7"/>
                <a:gd fmla="*/ 129198 w 974713" name="connsiteX8"/>
                <a:gd fmla="*/ 773922 h 974713" name="connsiteY8"/>
                <a:gd fmla="*/ 129198 w 974713" name="connsiteX9"/>
                <a:gd fmla="*/ 544670 h 974713"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74713" w="974713">
                  <a:moveTo>
                    <a:pt x="129198" y="200791"/>
                  </a:moveTo>
                  <a:lnTo>
                    <a:pt x="845515" y="200791"/>
                  </a:lnTo>
                  <a:lnTo>
                    <a:pt x="845515" y="430043"/>
                  </a:lnTo>
                  <a:lnTo>
                    <a:pt x="129198" y="430043"/>
                  </a:lnTo>
                  <a:lnTo>
                    <a:pt x="129198" y="200791"/>
                  </a:lnTo>
                  <a:close/>
                  <a:moveTo>
                    <a:pt x="129198" y="544670"/>
                  </a:moveTo>
                  <a:lnTo>
                    <a:pt x="845515" y="544670"/>
                  </a:lnTo>
                  <a:lnTo>
                    <a:pt x="845515" y="773922"/>
                  </a:lnTo>
                  <a:lnTo>
                    <a:pt x="129198" y="773922"/>
                  </a:lnTo>
                  <a:lnTo>
                    <a:pt x="129198" y="544670"/>
                  </a:lnTo>
                  <a:close/>
                </a:path>
              </a:pathLst>
            </a:custGeom>
            <a:solidFill>
              <a:schemeClr val="bg1"/>
            </a:solidFill>
            <a:ln>
              <a:noFill/>
            </a:ln>
            <a:effectLst/>
          </p:spPr>
          <p:style>
            <a:lnRef idx="0">
              <a:scrgbClr b="0" g="0" r="0"/>
            </a:lnRef>
            <a:fillRef idx="3">
              <a:scrgbClr b="0" g="0" r="0"/>
            </a:fillRef>
            <a:effectRef idx="2">
              <a:scrgbClr b="0" g="0" r="0"/>
            </a:effectRef>
            <a:fontRef idx="minor">
              <a:schemeClr val="lt1"/>
            </a:fontRef>
          </p:style>
          <p:txBody>
            <a:bodyPr anchor="ctr" anchorCtr="0" bIns="200791" lIns="129198" numCol="1" rIns="129198" spcCol="1270" spcFirstLastPara="0" tIns="200791" vert="horz" wrap="square">
              <a:noAutofit/>
            </a:bodyPr>
            <a:lstStyle/>
            <a:p>
              <a:pPr algn="ctr" defTabSz="622300" indent="0" lvl="0" marL="0">
                <a:lnSpc>
                  <a:spcPct val="90000"/>
                </a:lnSpc>
                <a:spcBef>
                  <a:spcPct val="0"/>
                </a:spcBef>
                <a:spcAft>
                  <a:spcPct val="35000"/>
                </a:spcAft>
                <a:buNone/>
              </a:pPr>
              <a:endParaRPr kern="1200" lang="es-ES_tradnl" sz="1400"/>
            </a:p>
          </p:txBody>
        </p:sp>
      </p:grpSp>
      <p:pic>
        <p:nvPicPr>
          <p:cNvPr descr="Resultado de imagen para posterior infarct" id="8" name="Picture 2">
            <a:extLst>
              <a:ext uri="{FF2B5EF4-FFF2-40B4-BE49-F238E27FC236}">
                <a16:creationId xmlns:a16="http://schemas.microsoft.com/office/drawing/2014/main" id="{84362AA3-476C-4BB0-A241-C361437B4E0B}"/>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r="44"/>
          <a:stretch/>
        </p:blipFill>
        <p:spPr bwMode="auto">
          <a:xfrm>
            <a:off x="6246314" y="1332023"/>
            <a:ext cx="4752340" cy="3451992"/>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208E15CE-64AD-904E-B9F1-C93BD9B3735A}"/>
              </a:ext>
            </a:extLst>
          </p:cNvPr>
          <p:cNvSpPr>
            <a:spLocks noGrp="1"/>
          </p:cNvSpPr>
          <p:nvPr>
            <p:ph type="title"/>
          </p:nvPr>
        </p:nvSpPr>
        <p:spPr>
          <a:xfrm>
            <a:off x="483808" y="0"/>
            <a:ext cx="10515600" cy="1325563"/>
          </a:xfrm>
        </p:spPr>
        <p:txBody>
          <a:bodyPr>
            <a:normAutofit/>
          </a:bodyPr>
          <a:lstStyle/>
          <a:p>
            <a:r>
              <a:rPr b="1" dirty="0" lang="es-ES_tradnl" sz="4400"/>
              <a:t>Infarto de miocardio posterior</a:t>
            </a:r>
            <a:endParaRPr dirty="0" lang="es-ES_tradnl" sz="4400"/>
          </a:p>
        </p:txBody>
      </p:sp>
    </p:spTree>
    <p:extLst>
      <p:ext uri="{BB962C8B-B14F-4D97-AF65-F5344CB8AC3E}">
        <p14:creationId xmlns:p14="http://schemas.microsoft.com/office/powerpoint/2010/main" val="3719539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stemi avr">
            <a:extLst>
              <a:ext uri="{FF2B5EF4-FFF2-40B4-BE49-F238E27FC236}">
                <a16:creationId xmlns:a16="http://schemas.microsoft.com/office/drawing/2014/main" id="{D2FBA0E9-658B-44B9-BF87-723D2ACCD1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69654" y="1452593"/>
            <a:ext cx="7283448" cy="271780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8D9BE704-F272-6341-9C15-BF8862F7D6D7}"/>
              </a:ext>
            </a:extLst>
          </p:cNvPr>
          <p:cNvGrpSpPr/>
          <p:nvPr/>
        </p:nvGrpSpPr>
        <p:grpSpPr>
          <a:xfrm>
            <a:off x="6096000" y="4708901"/>
            <a:ext cx="5795872" cy="1610595"/>
            <a:chOff x="4670743" y="4811675"/>
            <a:chExt cx="5795872" cy="1610595"/>
          </a:xfrm>
        </p:grpSpPr>
        <p:sp>
          <p:nvSpPr>
            <p:cNvPr id="3" name="Forma libre 2">
              <a:extLst>
                <a:ext uri="{FF2B5EF4-FFF2-40B4-BE49-F238E27FC236}">
                  <a16:creationId xmlns:a16="http://schemas.microsoft.com/office/drawing/2014/main" id="{4563F23C-3DF1-3244-B3D5-B97E3673FBFF}"/>
                </a:ext>
              </a:extLst>
            </p:cNvPr>
            <p:cNvSpPr/>
            <p:nvPr/>
          </p:nvSpPr>
          <p:spPr>
            <a:xfrm>
              <a:off x="4670743" y="4811675"/>
              <a:ext cx="1924645" cy="1610595"/>
            </a:xfrm>
            <a:custGeom>
              <a:avLst/>
              <a:gdLst>
                <a:gd name="connsiteX0" fmla="*/ 0 w 1924645"/>
                <a:gd name="connsiteY0" fmla="*/ 805298 h 1610595"/>
                <a:gd name="connsiteX1" fmla="*/ 962323 w 1924645"/>
                <a:gd name="connsiteY1" fmla="*/ 0 h 1610595"/>
                <a:gd name="connsiteX2" fmla="*/ 1924646 w 1924645"/>
                <a:gd name="connsiteY2" fmla="*/ 805298 h 1610595"/>
                <a:gd name="connsiteX3" fmla="*/ 962323 w 1924645"/>
                <a:gd name="connsiteY3" fmla="*/ 1610596 h 1610595"/>
                <a:gd name="connsiteX4" fmla="*/ 0 w 1924645"/>
                <a:gd name="connsiteY4" fmla="*/ 805298 h 161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645" h="1610595">
                  <a:moveTo>
                    <a:pt x="0" y="805298"/>
                  </a:moveTo>
                  <a:cubicBezTo>
                    <a:pt x="0" y="360544"/>
                    <a:pt x="430847" y="0"/>
                    <a:pt x="962323" y="0"/>
                  </a:cubicBezTo>
                  <a:cubicBezTo>
                    <a:pt x="1493799" y="0"/>
                    <a:pt x="1924646" y="360544"/>
                    <a:pt x="1924646" y="805298"/>
                  </a:cubicBezTo>
                  <a:cubicBezTo>
                    <a:pt x="1924646" y="1250052"/>
                    <a:pt x="1493799" y="1610596"/>
                    <a:pt x="962323" y="1610596"/>
                  </a:cubicBezTo>
                  <a:cubicBezTo>
                    <a:pt x="430847" y="1610596"/>
                    <a:pt x="0" y="1250052"/>
                    <a:pt x="0" y="805298"/>
                  </a:cubicBezTo>
                  <a:close/>
                </a:path>
              </a:pathLst>
            </a:custGeom>
            <a:solidFill>
              <a:srgbClr val="152B48"/>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99638" tIns="253646" rIns="299638" bIns="253646" numCol="1" spcCol="1270" anchor="ctr" anchorCtr="0">
              <a:noAutofit/>
            </a:bodyPr>
            <a:lstStyle/>
            <a:p>
              <a:pPr marL="0" lvl="0" indent="0" algn="ctr" defTabSz="622300" rtl="0">
                <a:lnSpc>
                  <a:spcPct val="90000"/>
                </a:lnSpc>
                <a:spcBef>
                  <a:spcPct val="0"/>
                </a:spcBef>
                <a:spcAft>
                  <a:spcPct val="35000"/>
                </a:spcAft>
                <a:buNone/>
              </a:pPr>
              <a:r>
                <a:rPr lang="es-ES_tradnl" sz="1400" kern="1200" dirty="0" err="1">
                  <a:latin typeface="Montserrat" pitchFamily="2" charset="77"/>
                </a:rPr>
                <a:t>Depresión</a:t>
              </a:r>
              <a:r>
                <a:rPr lang="es-ES_tradnl" sz="1400" kern="1200" dirty="0">
                  <a:latin typeface="Montserrat" pitchFamily="2" charset="77"/>
                </a:rPr>
                <a:t> del segmento ST ≥ 1 mm en 8 o más derivaciones. </a:t>
              </a:r>
            </a:p>
          </p:txBody>
        </p:sp>
        <p:sp>
          <p:nvSpPr>
            <p:cNvPr id="4" name="Forma libre 3">
              <a:extLst>
                <a:ext uri="{FF2B5EF4-FFF2-40B4-BE49-F238E27FC236}">
                  <a16:creationId xmlns:a16="http://schemas.microsoft.com/office/drawing/2014/main" id="{FA1CA89C-0A4A-B44D-8736-8120B6CE9A4E}"/>
                </a:ext>
              </a:extLst>
            </p:cNvPr>
            <p:cNvSpPr/>
            <p:nvPr/>
          </p:nvSpPr>
          <p:spPr>
            <a:xfrm>
              <a:off x="6726169" y="5149900"/>
              <a:ext cx="934145" cy="934145"/>
            </a:xfrm>
            <a:custGeom>
              <a:avLst/>
              <a:gdLst>
                <a:gd name="connsiteX0" fmla="*/ 123821 w 934145"/>
                <a:gd name="connsiteY0" fmla="*/ 357217 h 934145"/>
                <a:gd name="connsiteX1" fmla="*/ 357217 w 934145"/>
                <a:gd name="connsiteY1" fmla="*/ 357217 h 934145"/>
                <a:gd name="connsiteX2" fmla="*/ 357217 w 934145"/>
                <a:gd name="connsiteY2" fmla="*/ 123821 h 934145"/>
                <a:gd name="connsiteX3" fmla="*/ 576928 w 934145"/>
                <a:gd name="connsiteY3" fmla="*/ 123821 h 934145"/>
                <a:gd name="connsiteX4" fmla="*/ 576928 w 934145"/>
                <a:gd name="connsiteY4" fmla="*/ 357217 h 934145"/>
                <a:gd name="connsiteX5" fmla="*/ 810324 w 934145"/>
                <a:gd name="connsiteY5" fmla="*/ 357217 h 934145"/>
                <a:gd name="connsiteX6" fmla="*/ 810324 w 934145"/>
                <a:gd name="connsiteY6" fmla="*/ 576928 h 934145"/>
                <a:gd name="connsiteX7" fmla="*/ 576928 w 934145"/>
                <a:gd name="connsiteY7" fmla="*/ 576928 h 934145"/>
                <a:gd name="connsiteX8" fmla="*/ 576928 w 934145"/>
                <a:gd name="connsiteY8" fmla="*/ 810324 h 934145"/>
                <a:gd name="connsiteX9" fmla="*/ 357217 w 934145"/>
                <a:gd name="connsiteY9" fmla="*/ 810324 h 934145"/>
                <a:gd name="connsiteX10" fmla="*/ 357217 w 934145"/>
                <a:gd name="connsiteY10" fmla="*/ 576928 h 934145"/>
                <a:gd name="connsiteX11" fmla="*/ 123821 w 934145"/>
                <a:gd name="connsiteY11" fmla="*/ 576928 h 934145"/>
                <a:gd name="connsiteX12" fmla="*/ 123821 w 934145"/>
                <a:gd name="connsiteY12" fmla="*/ 357217 h 9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145" h="934145">
                  <a:moveTo>
                    <a:pt x="123821" y="357217"/>
                  </a:moveTo>
                  <a:lnTo>
                    <a:pt x="357217" y="357217"/>
                  </a:lnTo>
                  <a:lnTo>
                    <a:pt x="357217" y="123821"/>
                  </a:lnTo>
                  <a:lnTo>
                    <a:pt x="576928" y="123821"/>
                  </a:lnTo>
                  <a:lnTo>
                    <a:pt x="576928" y="357217"/>
                  </a:lnTo>
                  <a:lnTo>
                    <a:pt x="810324" y="357217"/>
                  </a:lnTo>
                  <a:lnTo>
                    <a:pt x="810324" y="576928"/>
                  </a:lnTo>
                  <a:lnTo>
                    <a:pt x="576928" y="576928"/>
                  </a:lnTo>
                  <a:lnTo>
                    <a:pt x="576928" y="810324"/>
                  </a:lnTo>
                  <a:lnTo>
                    <a:pt x="357217" y="810324"/>
                  </a:lnTo>
                  <a:lnTo>
                    <a:pt x="357217" y="576928"/>
                  </a:lnTo>
                  <a:lnTo>
                    <a:pt x="123821" y="576928"/>
                  </a:lnTo>
                  <a:lnTo>
                    <a:pt x="123821" y="357217"/>
                  </a:lnTo>
                  <a:close/>
                </a:path>
              </a:pathLst>
            </a:custGeom>
            <a:solidFill>
              <a:srgbClr val="00AAA7"/>
            </a:solidFill>
            <a:ln>
              <a:solidFill>
                <a:srgbClr val="00AAA7"/>
              </a:solidFill>
            </a:ln>
          </p:spPr>
          <p:style>
            <a:lnRef idx="0">
              <a:scrgbClr r="0" g="0" b="0"/>
            </a:lnRef>
            <a:fillRef idx="3">
              <a:scrgbClr r="0" g="0" b="0"/>
            </a:fillRef>
            <a:effectRef idx="2">
              <a:schemeClr val="accent3">
                <a:tint val="60000"/>
                <a:hueOff val="0"/>
                <a:satOff val="0"/>
                <a:lumOff val="0"/>
                <a:alphaOff val="0"/>
              </a:schemeClr>
            </a:effectRef>
            <a:fontRef idx="minor">
              <a:schemeClr val="lt1"/>
            </a:fontRef>
          </p:style>
          <p:txBody>
            <a:bodyPr spcFirstLastPara="0" vert="horz" wrap="square" lIns="123821" tIns="357217" rIns="123821" bIns="357217" numCol="1" spcCol="1270" anchor="ctr" anchorCtr="0">
              <a:noAutofit/>
            </a:bodyPr>
            <a:lstStyle/>
            <a:p>
              <a:pPr marL="0" lvl="0" indent="0" algn="ctr" defTabSz="666750">
                <a:lnSpc>
                  <a:spcPct val="90000"/>
                </a:lnSpc>
                <a:spcBef>
                  <a:spcPct val="0"/>
                </a:spcBef>
                <a:spcAft>
                  <a:spcPct val="35000"/>
                </a:spcAft>
                <a:buNone/>
              </a:pPr>
              <a:endParaRPr lang="es-ES_tradnl" sz="1500" kern="1200"/>
            </a:p>
          </p:txBody>
        </p:sp>
        <p:sp>
          <p:nvSpPr>
            <p:cNvPr id="8" name="Forma libre 7">
              <a:extLst>
                <a:ext uri="{FF2B5EF4-FFF2-40B4-BE49-F238E27FC236}">
                  <a16:creationId xmlns:a16="http://schemas.microsoft.com/office/drawing/2014/main" id="{2C110258-9274-2F4C-826E-5DB3D2ED8331}"/>
                </a:ext>
              </a:extLst>
            </p:cNvPr>
            <p:cNvSpPr/>
            <p:nvPr/>
          </p:nvSpPr>
          <p:spPr>
            <a:xfrm>
              <a:off x="7791094" y="4811675"/>
              <a:ext cx="1610595" cy="1610595"/>
            </a:xfrm>
            <a:custGeom>
              <a:avLst/>
              <a:gdLst>
                <a:gd name="connsiteX0" fmla="*/ 0 w 1610595"/>
                <a:gd name="connsiteY0" fmla="*/ 805298 h 1610595"/>
                <a:gd name="connsiteX1" fmla="*/ 805298 w 1610595"/>
                <a:gd name="connsiteY1" fmla="*/ 0 h 1610595"/>
                <a:gd name="connsiteX2" fmla="*/ 1610596 w 1610595"/>
                <a:gd name="connsiteY2" fmla="*/ 805298 h 1610595"/>
                <a:gd name="connsiteX3" fmla="*/ 805298 w 1610595"/>
                <a:gd name="connsiteY3" fmla="*/ 1610596 h 1610595"/>
                <a:gd name="connsiteX4" fmla="*/ 0 w 1610595"/>
                <a:gd name="connsiteY4" fmla="*/ 805298 h 161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95" h="1610595">
                  <a:moveTo>
                    <a:pt x="0" y="805298"/>
                  </a:moveTo>
                  <a:cubicBezTo>
                    <a:pt x="0" y="360544"/>
                    <a:pt x="360544" y="0"/>
                    <a:pt x="805298" y="0"/>
                  </a:cubicBezTo>
                  <a:cubicBezTo>
                    <a:pt x="1250052" y="0"/>
                    <a:pt x="1610596" y="360544"/>
                    <a:pt x="1610596" y="805298"/>
                  </a:cubicBezTo>
                  <a:cubicBezTo>
                    <a:pt x="1610596" y="1250052"/>
                    <a:pt x="1250052" y="1610596"/>
                    <a:pt x="805298" y="1610596"/>
                  </a:cubicBezTo>
                  <a:cubicBezTo>
                    <a:pt x="360544" y="1610596"/>
                    <a:pt x="0" y="1250052"/>
                    <a:pt x="0" y="805298"/>
                  </a:cubicBezTo>
                  <a:close/>
                </a:path>
              </a:pathLst>
            </a:custGeom>
            <a:solidFill>
              <a:srgbClr val="152B48"/>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53646" tIns="253646" rIns="253646" bIns="253646" numCol="1" spcCol="1270" anchor="ctr" anchorCtr="0">
              <a:noAutofit/>
            </a:bodyPr>
            <a:lstStyle/>
            <a:p>
              <a:pPr marL="0" lvl="0" indent="0" algn="ctr" defTabSz="622300" rtl="0">
                <a:lnSpc>
                  <a:spcPct val="90000"/>
                </a:lnSpc>
                <a:spcBef>
                  <a:spcPct val="0"/>
                </a:spcBef>
                <a:spcAft>
                  <a:spcPct val="35000"/>
                </a:spcAft>
                <a:buNone/>
              </a:pPr>
              <a:r>
                <a:rPr lang="es-ES_tradnl" sz="1400" kern="1200" dirty="0" err="1">
                  <a:latin typeface="Montserrat" pitchFamily="2" charset="77"/>
                </a:rPr>
                <a:t>Elevación</a:t>
              </a:r>
              <a:r>
                <a:rPr lang="es-ES_tradnl" sz="1400" kern="1200" dirty="0">
                  <a:latin typeface="Montserrat" pitchFamily="2" charset="77"/>
                </a:rPr>
                <a:t> del segmento ST en </a:t>
              </a:r>
              <a:r>
                <a:rPr lang="es-ES_tradnl" sz="1400" kern="1200" dirty="0" err="1">
                  <a:latin typeface="Montserrat" pitchFamily="2" charset="77"/>
                </a:rPr>
                <a:t>aVR</a:t>
              </a:r>
              <a:r>
                <a:rPr lang="es-ES_tradnl" sz="1400" kern="1200" dirty="0">
                  <a:latin typeface="Montserrat" pitchFamily="2" charset="77"/>
                </a:rPr>
                <a:t> y/o V1.</a:t>
              </a:r>
            </a:p>
          </p:txBody>
        </p:sp>
        <p:sp>
          <p:nvSpPr>
            <p:cNvPr id="9" name="Forma libre 8">
              <a:extLst>
                <a:ext uri="{FF2B5EF4-FFF2-40B4-BE49-F238E27FC236}">
                  <a16:creationId xmlns:a16="http://schemas.microsoft.com/office/drawing/2014/main" id="{1A5859F4-608A-244B-8172-D09FCFF54E0F}"/>
                </a:ext>
              </a:extLst>
            </p:cNvPr>
            <p:cNvSpPr/>
            <p:nvPr/>
          </p:nvSpPr>
          <p:spPr>
            <a:xfrm>
              <a:off x="9532470" y="5149900"/>
              <a:ext cx="934145" cy="934145"/>
            </a:xfrm>
            <a:custGeom>
              <a:avLst/>
              <a:gdLst>
                <a:gd name="connsiteX0" fmla="*/ 123821 w 934145"/>
                <a:gd name="connsiteY0" fmla="*/ 192434 h 934145"/>
                <a:gd name="connsiteX1" fmla="*/ 810324 w 934145"/>
                <a:gd name="connsiteY1" fmla="*/ 192434 h 934145"/>
                <a:gd name="connsiteX2" fmla="*/ 810324 w 934145"/>
                <a:gd name="connsiteY2" fmla="*/ 412145 h 934145"/>
                <a:gd name="connsiteX3" fmla="*/ 123821 w 934145"/>
                <a:gd name="connsiteY3" fmla="*/ 412145 h 934145"/>
                <a:gd name="connsiteX4" fmla="*/ 123821 w 934145"/>
                <a:gd name="connsiteY4" fmla="*/ 192434 h 934145"/>
                <a:gd name="connsiteX5" fmla="*/ 123821 w 934145"/>
                <a:gd name="connsiteY5" fmla="*/ 522000 h 934145"/>
                <a:gd name="connsiteX6" fmla="*/ 810324 w 934145"/>
                <a:gd name="connsiteY6" fmla="*/ 522000 h 934145"/>
                <a:gd name="connsiteX7" fmla="*/ 810324 w 934145"/>
                <a:gd name="connsiteY7" fmla="*/ 741711 h 934145"/>
                <a:gd name="connsiteX8" fmla="*/ 123821 w 934145"/>
                <a:gd name="connsiteY8" fmla="*/ 741711 h 934145"/>
                <a:gd name="connsiteX9" fmla="*/ 123821 w 934145"/>
                <a:gd name="connsiteY9" fmla="*/ 522000 h 9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145" h="934145">
                  <a:moveTo>
                    <a:pt x="123821" y="192434"/>
                  </a:moveTo>
                  <a:lnTo>
                    <a:pt x="810324" y="192434"/>
                  </a:lnTo>
                  <a:lnTo>
                    <a:pt x="810324" y="412145"/>
                  </a:lnTo>
                  <a:lnTo>
                    <a:pt x="123821" y="412145"/>
                  </a:lnTo>
                  <a:lnTo>
                    <a:pt x="123821" y="192434"/>
                  </a:lnTo>
                  <a:close/>
                  <a:moveTo>
                    <a:pt x="123821" y="522000"/>
                  </a:moveTo>
                  <a:lnTo>
                    <a:pt x="810324" y="522000"/>
                  </a:lnTo>
                  <a:lnTo>
                    <a:pt x="810324" y="741711"/>
                  </a:lnTo>
                  <a:lnTo>
                    <a:pt x="123821" y="741711"/>
                  </a:lnTo>
                  <a:lnTo>
                    <a:pt x="123821" y="522000"/>
                  </a:lnTo>
                  <a:close/>
                </a:path>
              </a:pathLst>
            </a:custGeom>
            <a:solidFill>
              <a:schemeClr val="bg1"/>
            </a:soli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3821" tIns="192434" rIns="123821" bIns="192434" numCol="1" spcCol="1270" anchor="ctr" anchorCtr="0">
              <a:noAutofit/>
            </a:bodyPr>
            <a:lstStyle/>
            <a:p>
              <a:pPr marL="0" lvl="0" indent="0" algn="ctr" defTabSz="1733550">
                <a:lnSpc>
                  <a:spcPct val="90000"/>
                </a:lnSpc>
                <a:spcBef>
                  <a:spcPct val="0"/>
                </a:spcBef>
                <a:spcAft>
                  <a:spcPct val="35000"/>
                </a:spcAft>
                <a:buNone/>
              </a:pPr>
              <a:endParaRPr lang="es-ES_tradnl" sz="3900" kern="1200"/>
            </a:p>
          </p:txBody>
        </p:sp>
      </p:grpSp>
      <p:sp>
        <p:nvSpPr>
          <p:cNvPr id="12" name="Título 1">
            <a:extLst>
              <a:ext uri="{FF2B5EF4-FFF2-40B4-BE49-F238E27FC236}">
                <a16:creationId xmlns:a16="http://schemas.microsoft.com/office/drawing/2014/main" id="{F8714160-4C53-974F-986A-B6E3BFD7C85E}"/>
              </a:ext>
            </a:extLst>
          </p:cNvPr>
          <p:cNvSpPr>
            <a:spLocks noGrp="1"/>
          </p:cNvSpPr>
          <p:nvPr>
            <p:ph type="title"/>
          </p:nvPr>
        </p:nvSpPr>
        <p:spPr>
          <a:xfrm>
            <a:off x="449702" y="127030"/>
            <a:ext cx="10515600" cy="1325563"/>
          </a:xfrm>
        </p:spPr>
        <p:txBody>
          <a:bodyPr>
            <a:normAutofit/>
          </a:bodyPr>
          <a:lstStyle/>
          <a:p>
            <a:r>
              <a:rPr lang="es-ES_tradnl" sz="4400" b="1" dirty="0"/>
              <a:t>Compromiso del tronco</a:t>
            </a:r>
            <a:endParaRPr lang="es-ES_tradnl" sz="4400" dirty="0"/>
          </a:p>
        </p:txBody>
      </p:sp>
    </p:spTree>
    <p:extLst>
      <p:ext uri="{BB962C8B-B14F-4D97-AF65-F5344CB8AC3E}">
        <p14:creationId xmlns:p14="http://schemas.microsoft.com/office/powerpoint/2010/main" val="3845640851"/>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565210" y="91095"/>
            <a:ext cx="10515600" cy="1325563"/>
          </a:xfrm>
        </p:spPr>
        <p:txBody>
          <a:bodyPr/>
          <a:lstStyle/>
          <a:p>
            <a:r>
              <a:rPr b="1" dirty="0" err="1" lang="es-ES_tradnl"/>
              <a:t>Biomarcadores</a:t>
            </a:r>
            <a:endParaRPr dirty="0" lang="es-ES_tradnl"/>
          </a:p>
        </p:txBody>
      </p:sp>
      <p:pic>
        <p:nvPicPr>
          <p:cNvPr id="5" name="Imagen 4"/>
          <p:cNvPicPr>
            <a:picLocks noChangeAspect="1"/>
          </p:cNvPicPr>
          <p:nvPr/>
        </p:nvPicPr>
        <p:blipFill rotWithShape="1">
          <a:blip r:embed="rId2"/>
          <a:srcRect b="-82" r="-96"/>
          <a:stretch/>
        </p:blipFill>
        <p:spPr>
          <a:xfrm>
            <a:off x="6126479" y="2724857"/>
            <a:ext cx="5276010" cy="2656714"/>
          </a:xfrm>
          <a:prstGeom prst="rect">
            <a:avLst/>
          </a:prstGeom>
        </p:spPr>
      </p:pic>
      <p:sp>
        <p:nvSpPr>
          <p:cNvPr id="6" name="Rectángulo 5"/>
          <p:cNvSpPr/>
          <p:nvPr/>
        </p:nvSpPr>
        <p:spPr>
          <a:xfrm>
            <a:off x="8297152" y="6412771"/>
            <a:ext cx="3105337" cy="276999"/>
          </a:xfrm>
          <a:prstGeom prst="rect">
            <a:avLst/>
          </a:prstGeom>
        </p:spPr>
        <p:txBody>
          <a:bodyPr wrap="none">
            <a:spAutoFit/>
          </a:bodyPr>
          <a:lstStyle/>
          <a:p>
            <a:r>
              <a:rPr dirty="0" lang="en-US" sz="1200">
                <a:solidFill>
                  <a:srgbClr val="152B48"/>
                </a:solidFill>
                <a:latin charset="77" pitchFamily="2" typeface="Montserrat"/>
              </a:rPr>
              <a:t>Rev </a:t>
            </a:r>
            <a:r>
              <a:rPr dirty="0" err="1" lang="en-US" sz="1200">
                <a:solidFill>
                  <a:srgbClr val="152B48"/>
                </a:solidFill>
                <a:latin charset="77" pitchFamily="2" typeface="Montserrat"/>
              </a:rPr>
              <a:t>Esp</a:t>
            </a:r>
            <a:r>
              <a:rPr dirty="0" lang="en-US" sz="1200">
                <a:solidFill>
                  <a:srgbClr val="152B48"/>
                </a:solidFill>
                <a:latin charset="77" pitchFamily="2" typeface="Montserrat"/>
              </a:rPr>
              <a:t> </a:t>
            </a:r>
            <a:r>
              <a:rPr dirty="0" err="1" lang="en-US" sz="1200">
                <a:solidFill>
                  <a:srgbClr val="152B48"/>
                </a:solidFill>
                <a:latin charset="77" pitchFamily="2" typeface="Montserrat"/>
              </a:rPr>
              <a:t>Cardiol</a:t>
            </a:r>
            <a:r>
              <a:rPr dirty="0" lang="en-US" sz="1200">
                <a:solidFill>
                  <a:srgbClr val="152B48"/>
                </a:solidFill>
                <a:latin charset="77" pitchFamily="2" typeface="Montserrat"/>
              </a:rPr>
              <a:t>. 2017;70(12):1082.e1-e61</a:t>
            </a:r>
          </a:p>
        </p:txBody>
      </p:sp>
      <p:sp>
        <p:nvSpPr>
          <p:cNvPr id="7" name="Rectángulo 6">
            <a:extLst>
              <a:ext uri="{FF2B5EF4-FFF2-40B4-BE49-F238E27FC236}">
                <a16:creationId xmlns:a16="http://schemas.microsoft.com/office/drawing/2014/main" id="{6FFE53F2-30CD-1244-8EF7-13669EF820B2}"/>
              </a:ext>
            </a:extLst>
          </p:cNvPr>
          <p:cNvSpPr/>
          <p:nvPr/>
        </p:nvSpPr>
        <p:spPr>
          <a:xfrm>
            <a:off x="8265092" y="5930362"/>
            <a:ext cx="3137397" cy="276999"/>
          </a:xfrm>
          <a:prstGeom prst="rect">
            <a:avLst/>
          </a:prstGeom>
        </p:spPr>
        <p:txBody>
          <a:bodyPr wrap="none">
            <a:spAutoFit/>
          </a:bodyPr>
          <a:lstStyle/>
          <a:p>
            <a:r>
              <a:rPr dirty="0" lang="es-CO" sz="1200">
                <a:solidFill>
                  <a:srgbClr val="152B48"/>
                </a:solidFill>
                <a:latin charset="77" pitchFamily="2" typeface="Montserrat"/>
              </a:rPr>
              <a:t>European Heart Journal (2017) 00, 1–66</a:t>
            </a:r>
          </a:p>
        </p:txBody>
      </p:sp>
      <p:sp>
        <p:nvSpPr>
          <p:cNvPr id="10" name="Google Shape;62;p1">
            <a:extLst>
              <a:ext uri="{FF2B5EF4-FFF2-40B4-BE49-F238E27FC236}">
                <a16:creationId xmlns:a16="http://schemas.microsoft.com/office/drawing/2014/main" id="{9EC2AF9C-8231-E84D-83C8-39F64A7130FC}"/>
              </a:ext>
            </a:extLst>
          </p:cNvPr>
          <p:cNvSpPr txBox="1"/>
          <p:nvPr/>
        </p:nvSpPr>
        <p:spPr>
          <a:xfrm>
            <a:off x="565210" y="1370527"/>
            <a:ext cx="9461106" cy="1538842"/>
          </a:xfrm>
          <a:prstGeom prst="rect">
            <a:avLst/>
          </a:prstGeom>
          <a:noFill/>
          <a:ln>
            <a:noFill/>
          </a:ln>
        </p:spPr>
        <p:txBody>
          <a:bodyPr anchor="t" anchorCtr="0" bIns="45700" lIns="91425" rIns="91425" spcFirstLastPara="1" tIns="45700" wrap="square">
            <a:spAutoFit/>
          </a:bodyPr>
          <a:lstStyle/>
          <a:p>
            <a:pPr algn="just" indent="-342900" lvl="0" marL="342900">
              <a:buFont charset="0" panose="020B0604020202020204" pitchFamily="34" typeface="Arial"/>
              <a:buChar char="•"/>
            </a:pPr>
            <a:r>
              <a:rPr dirty="0" lang="es-ES" sz="2000">
                <a:solidFill>
                  <a:srgbClr val="152B48"/>
                </a:solidFill>
                <a:latin typeface="Montserrat"/>
                <a:ea typeface="Montserrat"/>
                <a:cs typeface="Montserrat"/>
                <a:sym typeface="Montserrat"/>
              </a:rPr>
              <a:t> Está indicado tomar muestras de sangre para determinar marcadores séricos en la fase aguda cuanto antes.</a:t>
            </a:r>
          </a:p>
          <a:p>
            <a:pPr algn="just" indent="-342900" lvl="0" marL="342900">
              <a:buFont charset="0" panose="020B0604020202020204" pitchFamily="34" typeface="Arial"/>
              <a:buChar char="•"/>
            </a:pPr>
            <a:r>
              <a:rPr dirty="0" err="1" lang="es-ES" sz="2000">
                <a:solidFill>
                  <a:srgbClr val="152B48"/>
                </a:solidFill>
                <a:latin typeface="Montserrat"/>
                <a:ea typeface="Montserrat"/>
                <a:cs typeface="Montserrat"/>
                <a:sym typeface="Montserrat"/>
              </a:rPr>
              <a:t>cTnI</a:t>
            </a:r>
            <a:r>
              <a:rPr dirty="0" lang="es-ES" sz="2000">
                <a:solidFill>
                  <a:srgbClr val="152B48"/>
                </a:solidFill>
                <a:latin typeface="Montserrat"/>
                <a:ea typeface="Montserrat"/>
                <a:cs typeface="Montserrat"/>
                <a:sym typeface="Montserrat"/>
              </a:rPr>
              <a:t> </a:t>
            </a:r>
            <a:r>
              <a:rPr dirty="0" err="1" lang="es-ES" sz="2000">
                <a:solidFill>
                  <a:srgbClr val="152B48"/>
                </a:solidFill>
                <a:latin typeface="Montserrat"/>
                <a:ea typeface="Montserrat"/>
                <a:cs typeface="Montserrat"/>
                <a:sym typeface="Montserrat"/>
              </a:rPr>
              <a:t>cTnT</a:t>
            </a:r>
            <a:r>
              <a:rPr dirty="0" lang="es-ES" sz="2000">
                <a:solidFill>
                  <a:srgbClr val="152B48"/>
                </a:solidFill>
                <a:latin typeface="Montserrat"/>
                <a:ea typeface="Montserrat"/>
                <a:cs typeface="Montserrat"/>
                <a:sym typeface="Montserrat"/>
              </a:rPr>
              <a:t> (alta sensibilidad).</a:t>
            </a:r>
          </a:p>
          <a:p>
            <a:pPr algn="just" indent="-342900" lvl="0" marL="342900">
              <a:buFont charset="0" panose="020B0604020202020204" pitchFamily="34" typeface="Arial"/>
              <a:buChar char="•"/>
            </a:pPr>
            <a:r>
              <a:rPr dirty="0" lang="es-ES" sz="2000">
                <a:solidFill>
                  <a:srgbClr val="152B48"/>
                </a:solidFill>
                <a:latin typeface="Montserrat"/>
                <a:ea typeface="Montserrat"/>
                <a:cs typeface="Montserrat"/>
                <a:sym typeface="Montserrat"/>
              </a:rPr>
              <a:t> </a:t>
            </a:r>
            <a:r>
              <a:rPr b="1" dirty="0" lang="es-ES" sz="2000">
                <a:solidFill>
                  <a:srgbClr val="152B48"/>
                </a:solidFill>
                <a:latin typeface="Montserrat"/>
                <a:ea typeface="Montserrat"/>
                <a:cs typeface="Montserrat"/>
                <a:sym typeface="Montserrat"/>
              </a:rPr>
              <a:t>Esto no debe retrasar el tratamiento.</a:t>
            </a:r>
            <a:endParaRPr b="1" dirty="0" sz="1400">
              <a:solidFill>
                <a:srgbClr val="152B48"/>
              </a:solidFill>
              <a:latin typeface="Montserrat"/>
              <a:ea typeface="Montserrat"/>
              <a:cs typeface="Montserrat"/>
              <a:sym typeface="Montserrat"/>
            </a:endParaRPr>
          </a:p>
          <a:p>
            <a:pPr algn="just" indent="0" lvl="0" marL="0" marR="0" rtl="0">
              <a:spcBef>
                <a:spcPts val="0"/>
              </a:spcBef>
              <a:spcAft>
                <a:spcPts val="0"/>
              </a:spcAft>
              <a:buNone/>
            </a:pPr>
            <a:endParaRPr dirty="0" sz="1400">
              <a:solidFill>
                <a:srgbClr val="152B48"/>
              </a:solidFill>
              <a:latin typeface="Montserrat"/>
              <a:ea typeface="Montserrat"/>
              <a:cs typeface="Montserrat"/>
              <a:sym typeface="Montserrat"/>
            </a:endParaRPr>
          </a:p>
        </p:txBody>
      </p:sp>
    </p:spTree>
    <p:extLst>
      <p:ext uri="{BB962C8B-B14F-4D97-AF65-F5344CB8AC3E}">
        <p14:creationId xmlns:p14="http://schemas.microsoft.com/office/powerpoint/2010/main" val="128071820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16579-44A3-2142-A1BF-C2CBD2D6B50D}"/>
              </a:ext>
            </a:extLst>
          </p:cNvPr>
          <p:cNvSpPr>
            <a:spLocks noGrp="1"/>
          </p:cNvSpPr>
          <p:nvPr>
            <p:ph type="ctrTitle"/>
          </p:nvPr>
        </p:nvSpPr>
        <p:spPr>
          <a:xfrm>
            <a:off x="914400" y="1958975"/>
            <a:ext cx="10363200" cy="1470025"/>
          </a:xfrm>
        </p:spPr>
        <p:txBody>
          <a:bodyPr rtlCol="0">
            <a:noAutofit/>
          </a:bodyPr>
          <a:lstStyle/>
          <a:p>
            <a:pPr algn="l" eaLnBrk="1" fontAlgn="auto" hangingPunct="1">
              <a:spcAft>
                <a:spcPts val="0"/>
              </a:spcAft>
              <a:defRPr/>
            </a:pPr>
            <a:r>
              <a:rPr lang="es-ES" sz="4400" b="1" dirty="0"/>
              <a:t>TRATAMIENTO</a:t>
            </a:r>
            <a:r>
              <a:rPr lang="es-ES" sz="3600" b="1" dirty="0">
                <a:solidFill>
                  <a:schemeClr val="accent5">
                    <a:lumMod val="50000"/>
                  </a:schemeClr>
                </a:solidFill>
              </a:rPr>
              <a:t>  </a:t>
            </a:r>
            <a:br>
              <a:rPr lang="es-ES" sz="4000" b="1" dirty="0">
                <a:solidFill>
                  <a:schemeClr val="accent1">
                    <a:lumMod val="75000"/>
                  </a:schemeClr>
                </a:solidFill>
              </a:rPr>
            </a:br>
            <a:endParaRPr lang="es-ES" sz="2400" b="1" dirty="0">
              <a:solidFill>
                <a:schemeClr val="accent1">
                  <a:lumMod val="75000"/>
                </a:schemeClr>
              </a:solidFill>
            </a:endParaRPr>
          </a:p>
        </p:txBody>
      </p:sp>
      <p:cxnSp>
        <p:nvCxnSpPr>
          <p:cNvPr id="6" name="Conector recto 5">
            <a:extLst>
              <a:ext uri="{FF2B5EF4-FFF2-40B4-BE49-F238E27FC236}">
                <a16:creationId xmlns:a16="http://schemas.microsoft.com/office/drawing/2014/main" id="{752B3777-D18C-BE43-B0DC-94C711A05B57}"/>
              </a:ext>
            </a:extLst>
          </p:cNvPr>
          <p:cNvCxnSpPr>
            <a:cxnSpLocks/>
          </p:cNvCxnSpPr>
          <p:nvPr/>
        </p:nvCxnSpPr>
        <p:spPr>
          <a:xfrm>
            <a:off x="709613" y="3340100"/>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B1B136E9-6CD1-4742-BB26-59F9332792E3}"/>
              </a:ext>
            </a:extLst>
          </p:cNvPr>
          <p:cNvPicPr>
            <a:picLocks noChangeAspect="1"/>
          </p:cNvPicPr>
          <p:nvPr/>
        </p:nvPicPr>
        <p:blipFill rotWithShape="1">
          <a:blip r:embed="rId3"/>
          <a:srcRect l="-24406" t="-12523" r="-18920" b="-12811"/>
          <a:stretch/>
        </p:blipFill>
        <p:spPr>
          <a:xfrm>
            <a:off x="7219063" y="1389014"/>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4164291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78D8DCAD-2157-5740-BDAC-E5D2A8646B3E}"/>
              </a:ext>
            </a:extLst>
          </p:cNvPr>
          <p:cNvSpPr txBox="1">
            <a:spLocks/>
          </p:cNvSpPr>
          <p:nvPr/>
        </p:nvSpPr>
        <p:spPr>
          <a:xfrm>
            <a:off x="931863" y="133667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endParaRPr lang="es-ES_tradnl" dirty="0">
              <a:solidFill>
                <a:schemeClr val="accent1">
                  <a:lumMod val="75000"/>
                </a:schemeClr>
              </a:solidFill>
            </a:endParaRPr>
          </a:p>
        </p:txBody>
      </p:sp>
      <p:sp>
        <p:nvSpPr>
          <p:cNvPr id="4" name="Título 3">
            <a:extLst>
              <a:ext uri="{FF2B5EF4-FFF2-40B4-BE49-F238E27FC236}">
                <a16:creationId xmlns:a16="http://schemas.microsoft.com/office/drawing/2014/main" id="{4CBA7938-3061-7140-B47A-4E183F8E92C5}"/>
              </a:ext>
            </a:extLst>
          </p:cNvPr>
          <p:cNvSpPr>
            <a:spLocks noGrp="1"/>
          </p:cNvSpPr>
          <p:nvPr>
            <p:ph type="title"/>
          </p:nvPr>
        </p:nvSpPr>
        <p:spPr>
          <a:xfrm>
            <a:off x="542756" y="185617"/>
            <a:ext cx="10515600" cy="1325563"/>
          </a:xfrm>
        </p:spPr>
        <p:txBody>
          <a:bodyPr/>
          <a:lstStyle/>
          <a:p>
            <a:r>
              <a:rPr lang="es-CO" dirty="0"/>
              <a:t>HIPOXIA</a:t>
            </a:r>
          </a:p>
        </p:txBody>
      </p:sp>
      <p:pic>
        <p:nvPicPr>
          <p:cNvPr id="9" name="Marcador de contenido 4">
            <a:extLst>
              <a:ext uri="{FF2B5EF4-FFF2-40B4-BE49-F238E27FC236}">
                <a16:creationId xmlns:a16="http://schemas.microsoft.com/office/drawing/2014/main" id="{C50D25E8-806B-6E40-9F7F-8EA399D6EB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8823" y="3594904"/>
            <a:ext cx="6472518" cy="3117237"/>
          </a:xfrm>
        </p:spPr>
      </p:pic>
      <p:graphicFrame>
        <p:nvGraphicFramePr>
          <p:cNvPr id="10" name="Diagrama 9">
            <a:extLst>
              <a:ext uri="{FF2B5EF4-FFF2-40B4-BE49-F238E27FC236}">
                <a16:creationId xmlns:a16="http://schemas.microsoft.com/office/drawing/2014/main" id="{64A8F297-1D65-1B43-9600-984E2D3A871E}"/>
              </a:ext>
            </a:extLst>
          </p:cNvPr>
          <p:cNvGraphicFramePr/>
          <p:nvPr>
            <p:extLst>
              <p:ext uri="{D42A27DB-BD31-4B8C-83A1-F6EECF244321}">
                <p14:modId xmlns:p14="http://schemas.microsoft.com/office/powerpoint/2010/main" val="880069370"/>
              </p:ext>
            </p:extLst>
          </p:nvPr>
        </p:nvGraphicFramePr>
        <p:xfrm>
          <a:off x="5497857" y="268608"/>
          <a:ext cx="5762280" cy="332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390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96A0BF4-1A6B-A34D-88A2-131010E92343}"/>
              </a:ext>
            </a:extLst>
          </p:cNvPr>
          <p:cNvSpPr>
            <a:spLocks noGrp="1"/>
          </p:cNvSpPr>
          <p:nvPr>
            <p:ph type="title"/>
          </p:nvPr>
        </p:nvSpPr>
        <p:spPr>
          <a:xfrm>
            <a:off x="467846" y="79167"/>
            <a:ext cx="10515600" cy="1325563"/>
          </a:xfrm>
        </p:spPr>
        <p:txBody>
          <a:bodyPr/>
          <a:lstStyle/>
          <a:p>
            <a:r>
              <a:rPr lang="es-CO" dirty="0"/>
              <a:t>REPERFUSIÓN</a:t>
            </a:r>
          </a:p>
        </p:txBody>
      </p:sp>
      <p:sp>
        <p:nvSpPr>
          <p:cNvPr id="14" name="Google Shape;62;p1">
            <a:extLst>
              <a:ext uri="{FF2B5EF4-FFF2-40B4-BE49-F238E27FC236}">
                <a16:creationId xmlns:a16="http://schemas.microsoft.com/office/drawing/2014/main" id="{A874B7F1-A63B-B744-B4A1-B878B9BB88FE}"/>
              </a:ext>
            </a:extLst>
          </p:cNvPr>
          <p:cNvSpPr txBox="1"/>
          <p:nvPr/>
        </p:nvSpPr>
        <p:spPr>
          <a:xfrm>
            <a:off x="842867" y="1319482"/>
            <a:ext cx="3772026" cy="163117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Tiempos definidos.</a:t>
            </a:r>
          </a:p>
          <a:p>
            <a:pPr marL="342900" indent="-342900">
              <a:buFont typeface="Arial" panose="020B0604020202020204" pitchFamily="34" charset="0"/>
              <a:buChar char="•"/>
            </a:pPr>
            <a:endParaRPr lang="es-ES" sz="2000" dirty="0">
              <a:solidFill>
                <a:srgbClr val="152B48"/>
              </a:solidFill>
              <a:latin typeface="Montserrat"/>
              <a:ea typeface="Montserrat"/>
              <a:cs typeface="Montserrat"/>
              <a:sym typeface="Montserrat"/>
            </a:endParaRPr>
          </a:p>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Sea claro al interpretar.</a:t>
            </a:r>
          </a:p>
          <a:p>
            <a:pPr marL="342900" indent="-342900">
              <a:buFont typeface="Arial" panose="020B0604020202020204" pitchFamily="34" charset="0"/>
              <a:buChar char="•"/>
            </a:pPr>
            <a:endParaRPr lang="es-ES" sz="2000" dirty="0">
              <a:solidFill>
                <a:srgbClr val="152B48"/>
              </a:solidFill>
              <a:latin typeface="Montserrat"/>
              <a:ea typeface="Montserrat"/>
              <a:cs typeface="Montserrat"/>
              <a:sym typeface="Montserrat"/>
            </a:endParaRPr>
          </a:p>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Sea seguro al tratar.</a:t>
            </a:r>
          </a:p>
        </p:txBody>
      </p:sp>
      <p:pic>
        <p:nvPicPr>
          <p:cNvPr id="5" name="Imagen 4">
            <a:extLst>
              <a:ext uri="{FF2B5EF4-FFF2-40B4-BE49-F238E27FC236}">
                <a16:creationId xmlns:a16="http://schemas.microsoft.com/office/drawing/2014/main" id="{1878AD54-626A-0C49-9885-291FF3DBB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913" y="1319482"/>
            <a:ext cx="7112442" cy="5086346"/>
          </a:xfrm>
          <a:prstGeom prst="rect">
            <a:avLst/>
          </a:prstGeom>
        </p:spPr>
      </p:pic>
    </p:spTree>
    <p:extLst>
      <p:ext uri="{BB962C8B-B14F-4D97-AF65-F5344CB8AC3E}">
        <p14:creationId xmlns:p14="http://schemas.microsoft.com/office/powerpoint/2010/main" val="2431656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62;p1">
            <a:extLst>
              <a:ext uri="{FF2B5EF4-FFF2-40B4-BE49-F238E27FC236}">
                <a16:creationId xmlns:a16="http://schemas.microsoft.com/office/drawing/2014/main" id="{A874B7F1-A63B-B744-B4A1-B878B9BB88FE}"/>
              </a:ext>
            </a:extLst>
          </p:cNvPr>
          <p:cNvSpPr txBox="1"/>
          <p:nvPr/>
        </p:nvSpPr>
        <p:spPr>
          <a:xfrm>
            <a:off x="764115" y="1053645"/>
            <a:ext cx="3736167" cy="163117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Tiempos definidos.</a:t>
            </a:r>
          </a:p>
          <a:p>
            <a:pPr marL="342900" indent="-342900">
              <a:buFont typeface="Arial" panose="020B0604020202020204" pitchFamily="34" charset="0"/>
              <a:buChar char="•"/>
            </a:pPr>
            <a:endParaRPr lang="es-ES" sz="2000" dirty="0">
              <a:solidFill>
                <a:srgbClr val="152B48"/>
              </a:solidFill>
              <a:latin typeface="Montserrat"/>
              <a:ea typeface="Montserrat"/>
              <a:cs typeface="Montserrat"/>
              <a:sym typeface="Montserrat"/>
            </a:endParaRPr>
          </a:p>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Sea claro al interpretar.</a:t>
            </a:r>
          </a:p>
          <a:p>
            <a:pPr marL="342900" indent="-342900">
              <a:buFont typeface="Arial" panose="020B0604020202020204" pitchFamily="34" charset="0"/>
              <a:buChar char="•"/>
            </a:pPr>
            <a:endParaRPr lang="es-ES" sz="2000" dirty="0">
              <a:solidFill>
                <a:srgbClr val="152B48"/>
              </a:solidFill>
              <a:latin typeface="Montserrat"/>
              <a:ea typeface="Montserrat"/>
              <a:cs typeface="Montserrat"/>
              <a:sym typeface="Montserrat"/>
            </a:endParaRPr>
          </a:p>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Sea seguro al tratar.</a:t>
            </a:r>
          </a:p>
        </p:txBody>
      </p:sp>
      <p:pic>
        <p:nvPicPr>
          <p:cNvPr id="6" name="Marcador de contenido 4">
            <a:extLst>
              <a:ext uri="{FF2B5EF4-FFF2-40B4-BE49-F238E27FC236}">
                <a16:creationId xmlns:a16="http://schemas.microsoft.com/office/drawing/2014/main" id="{8DFB1A6F-823A-C649-9358-0CAD7F07E1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2306" y="582381"/>
            <a:ext cx="6992471" cy="6018289"/>
          </a:xfrm>
        </p:spPr>
      </p:pic>
    </p:spTree>
    <p:extLst>
      <p:ext uri="{BB962C8B-B14F-4D97-AF65-F5344CB8AC3E}">
        <p14:creationId xmlns:p14="http://schemas.microsoft.com/office/powerpoint/2010/main" val="941581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62;p1">
            <a:extLst>
              <a:ext uri="{FF2B5EF4-FFF2-40B4-BE49-F238E27FC236}">
                <a16:creationId xmlns:a16="http://schemas.microsoft.com/office/drawing/2014/main" id="{A874B7F1-A63B-B744-B4A1-B878B9BB88FE}"/>
              </a:ext>
            </a:extLst>
          </p:cNvPr>
          <p:cNvSpPr txBox="1"/>
          <p:nvPr/>
        </p:nvSpPr>
        <p:spPr>
          <a:xfrm>
            <a:off x="1228744" y="1797825"/>
            <a:ext cx="4106358" cy="163117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Tiempos definidos.</a:t>
            </a:r>
          </a:p>
          <a:p>
            <a:pPr marL="342900" indent="-342900">
              <a:buFont typeface="Arial" panose="020B0604020202020204" pitchFamily="34" charset="0"/>
              <a:buChar char="•"/>
            </a:pPr>
            <a:endParaRPr lang="es-ES" sz="2000" dirty="0">
              <a:solidFill>
                <a:srgbClr val="152B48"/>
              </a:solidFill>
              <a:latin typeface="Montserrat"/>
              <a:ea typeface="Montserrat"/>
              <a:cs typeface="Montserrat"/>
              <a:sym typeface="Montserrat"/>
            </a:endParaRPr>
          </a:p>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Sea claro al interpretar.</a:t>
            </a:r>
          </a:p>
          <a:p>
            <a:pPr marL="342900" indent="-342900">
              <a:buFont typeface="Arial" panose="020B0604020202020204" pitchFamily="34" charset="0"/>
              <a:buChar char="•"/>
            </a:pPr>
            <a:endParaRPr lang="es-ES" sz="2000" dirty="0">
              <a:solidFill>
                <a:srgbClr val="152B48"/>
              </a:solidFill>
              <a:latin typeface="Montserrat"/>
              <a:ea typeface="Montserrat"/>
              <a:cs typeface="Montserrat"/>
              <a:sym typeface="Montserrat"/>
            </a:endParaRPr>
          </a:p>
          <a:p>
            <a:pPr marL="34290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Sea seguro al tratar.</a:t>
            </a:r>
          </a:p>
        </p:txBody>
      </p:sp>
      <p:pic>
        <p:nvPicPr>
          <p:cNvPr id="4" name="Marcador de contenido 4">
            <a:extLst>
              <a:ext uri="{FF2B5EF4-FFF2-40B4-BE49-F238E27FC236}">
                <a16:creationId xmlns:a16="http://schemas.microsoft.com/office/drawing/2014/main" id="{17700F3C-47AC-564B-A6FF-BA8D09408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2067"/>
            <a:ext cx="5235910" cy="6673866"/>
          </a:xfrm>
          <a:prstGeom prst="rect">
            <a:avLst/>
          </a:prstGeom>
        </p:spPr>
      </p:pic>
      <p:sp>
        <p:nvSpPr>
          <p:cNvPr id="7" name="Título 3">
            <a:extLst>
              <a:ext uri="{FF2B5EF4-FFF2-40B4-BE49-F238E27FC236}">
                <a16:creationId xmlns:a16="http://schemas.microsoft.com/office/drawing/2014/main" id="{3E39C22D-C604-6447-A89F-F0CD260BEF04}"/>
              </a:ext>
            </a:extLst>
          </p:cNvPr>
          <p:cNvSpPr>
            <a:spLocks noGrp="1"/>
          </p:cNvSpPr>
          <p:nvPr>
            <p:ph type="title"/>
          </p:nvPr>
        </p:nvSpPr>
        <p:spPr>
          <a:xfrm>
            <a:off x="467846" y="247760"/>
            <a:ext cx="10515600" cy="1325563"/>
          </a:xfrm>
        </p:spPr>
        <p:txBody>
          <a:bodyPr>
            <a:normAutofit/>
          </a:bodyPr>
          <a:lstStyle/>
          <a:p>
            <a:r>
              <a:rPr lang="es-CO" dirty="0"/>
              <a:t>¿Hasta cuándo</a:t>
            </a:r>
            <a:br>
              <a:rPr lang="es-CO" dirty="0"/>
            </a:br>
            <a:r>
              <a:rPr lang="es-CO" dirty="0"/>
              <a:t>la reperfusión? </a:t>
            </a:r>
          </a:p>
        </p:txBody>
      </p:sp>
    </p:spTree>
    <p:extLst>
      <p:ext uri="{BB962C8B-B14F-4D97-AF65-F5344CB8AC3E}">
        <p14:creationId xmlns:p14="http://schemas.microsoft.com/office/powerpoint/2010/main" val="424575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339637DB-9322-D442-B06A-374BE8163DA5}"/>
              </a:ext>
            </a:extLst>
          </p:cNvPr>
          <p:cNvSpPr>
            <a:spLocks noGrp="1"/>
          </p:cNvSpPr>
          <p:nvPr>
            <p:ph type="title"/>
          </p:nvPr>
        </p:nvSpPr>
        <p:spPr>
          <a:xfrm>
            <a:off x="449210" y="0"/>
            <a:ext cx="10515600" cy="1325563"/>
          </a:xfrm>
        </p:spPr>
        <p:txBody>
          <a:bodyPr/>
          <a:lstStyle/>
          <a:p>
            <a:r>
              <a:rPr lang="es-CO" dirty="0"/>
              <a:t>ANTIPLAQUETARIOS</a:t>
            </a:r>
          </a:p>
        </p:txBody>
      </p:sp>
      <p:graphicFrame>
        <p:nvGraphicFramePr>
          <p:cNvPr id="6" name="Tabla 5">
            <a:extLst>
              <a:ext uri="{FF2B5EF4-FFF2-40B4-BE49-F238E27FC236}">
                <a16:creationId xmlns:a16="http://schemas.microsoft.com/office/drawing/2014/main" id="{B45BE8F4-C2EB-ED46-8B34-B95ED96EB079}"/>
              </a:ext>
            </a:extLst>
          </p:cNvPr>
          <p:cNvGraphicFramePr>
            <a:graphicFrameLocks noGrp="1"/>
          </p:cNvGraphicFramePr>
          <p:nvPr>
            <p:extLst>
              <p:ext uri="{D42A27DB-BD31-4B8C-83A1-F6EECF244321}">
                <p14:modId xmlns:p14="http://schemas.microsoft.com/office/powerpoint/2010/main" val="1446530306"/>
              </p:ext>
            </p:extLst>
          </p:nvPr>
        </p:nvGraphicFramePr>
        <p:xfrm>
          <a:off x="4881478" y="1413997"/>
          <a:ext cx="7142921" cy="5173924"/>
        </p:xfrm>
        <a:graphic>
          <a:graphicData uri="http://schemas.openxmlformats.org/drawingml/2006/table">
            <a:tbl>
              <a:tblPr firstRow="1" bandRow="1">
                <a:tableStyleId>{5940675A-B579-460E-94D1-54222C63F5DA}</a:tableStyleId>
              </a:tblPr>
              <a:tblGrid>
                <a:gridCol w="5194852">
                  <a:extLst>
                    <a:ext uri="{9D8B030D-6E8A-4147-A177-3AD203B41FA5}">
                      <a16:colId xmlns:a16="http://schemas.microsoft.com/office/drawing/2014/main" val="20000"/>
                    </a:ext>
                  </a:extLst>
                </a:gridCol>
                <a:gridCol w="1046922">
                  <a:extLst>
                    <a:ext uri="{9D8B030D-6E8A-4147-A177-3AD203B41FA5}">
                      <a16:colId xmlns:a16="http://schemas.microsoft.com/office/drawing/2014/main" val="20001"/>
                    </a:ext>
                  </a:extLst>
                </a:gridCol>
                <a:gridCol w="901147">
                  <a:extLst>
                    <a:ext uri="{9D8B030D-6E8A-4147-A177-3AD203B41FA5}">
                      <a16:colId xmlns:a16="http://schemas.microsoft.com/office/drawing/2014/main" val="20002"/>
                    </a:ext>
                  </a:extLst>
                </a:gridCol>
              </a:tblGrid>
              <a:tr h="496165">
                <a:tc>
                  <a:txBody>
                    <a:bodyPr/>
                    <a:lstStyle/>
                    <a:p>
                      <a:pPr algn="ctr"/>
                      <a:r>
                        <a:rPr lang="es-ES_tradnl" sz="2000" b="1" dirty="0" err="1">
                          <a:solidFill>
                            <a:srgbClr val="152B48"/>
                          </a:solidFill>
                          <a:latin typeface="Montserrat" pitchFamily="2" charset="77"/>
                        </a:rPr>
                        <a:t>Antiplaquetarios</a:t>
                      </a:r>
                      <a:endParaRPr lang="es-ES_tradnl" sz="2000" b="1" dirty="0">
                        <a:solidFill>
                          <a:srgbClr val="152B48"/>
                        </a:solidFill>
                        <a:latin typeface="Montserrat" pitchFamily="2" charset="77"/>
                      </a:endParaRPr>
                    </a:p>
                  </a:txBody>
                  <a:tcPr anchor="ctr"/>
                </a:tc>
                <a:tc>
                  <a:txBody>
                    <a:bodyPr/>
                    <a:lstStyle/>
                    <a:p>
                      <a:pPr algn="ctr"/>
                      <a:r>
                        <a:rPr lang="es-ES_tradnl" sz="2000" b="1" dirty="0">
                          <a:solidFill>
                            <a:srgbClr val="152B48"/>
                          </a:solidFill>
                          <a:latin typeface="Montserrat" pitchFamily="2" charset="77"/>
                        </a:rPr>
                        <a:t>Clase</a:t>
                      </a:r>
                    </a:p>
                  </a:txBody>
                  <a:tcPr anchor="ctr"/>
                </a:tc>
                <a:tc>
                  <a:txBody>
                    <a:bodyPr/>
                    <a:lstStyle/>
                    <a:p>
                      <a:pPr algn="ctr"/>
                      <a:r>
                        <a:rPr lang="es-ES_tradnl" sz="2000" b="1" dirty="0">
                          <a:solidFill>
                            <a:srgbClr val="152B48"/>
                          </a:solidFill>
                          <a:latin typeface="Montserrat" pitchFamily="2" charset="77"/>
                        </a:rPr>
                        <a:t>Nivel</a:t>
                      </a:r>
                    </a:p>
                  </a:txBody>
                  <a:tcPr anchor="ctr"/>
                </a:tc>
                <a:extLst>
                  <a:ext uri="{0D108BD9-81ED-4DB2-BD59-A6C34878D82A}">
                    <a16:rowId xmlns:a16="http://schemas.microsoft.com/office/drawing/2014/main" val="10000"/>
                  </a:ext>
                </a:extLst>
              </a:tr>
              <a:tr h="1541929">
                <a:tc>
                  <a:txBody>
                    <a:bodyPr/>
                    <a:lstStyle/>
                    <a:p>
                      <a:pPr algn="ctr"/>
                      <a:r>
                        <a:rPr lang="es-ES_tradnl" sz="1600" dirty="0">
                          <a:solidFill>
                            <a:srgbClr val="152B48"/>
                          </a:solidFill>
                          <a:latin typeface="Montserrat" pitchFamily="2" charset="77"/>
                        </a:rPr>
                        <a:t>Utilizar un</a:t>
                      </a:r>
                      <a:r>
                        <a:rPr lang="es-ES_tradnl" sz="1600" baseline="0" dirty="0">
                          <a:solidFill>
                            <a:srgbClr val="152B48"/>
                          </a:solidFill>
                          <a:latin typeface="Montserrat" pitchFamily="2" charset="77"/>
                        </a:rPr>
                        <a:t> inhibidor potente del P2Y12 (</a:t>
                      </a:r>
                      <a:r>
                        <a:rPr lang="es-ES_tradnl" sz="1600" baseline="0" dirty="0" err="1">
                          <a:solidFill>
                            <a:srgbClr val="152B48"/>
                          </a:solidFill>
                          <a:latin typeface="Montserrat" pitchFamily="2" charset="77"/>
                        </a:rPr>
                        <a:t>prasugrel</a:t>
                      </a:r>
                      <a:r>
                        <a:rPr lang="es-ES_tradnl" sz="1600" baseline="0" dirty="0">
                          <a:solidFill>
                            <a:srgbClr val="152B48"/>
                          </a:solidFill>
                          <a:latin typeface="Montserrat" pitchFamily="2" charset="77"/>
                        </a:rPr>
                        <a:t> 60mg o </a:t>
                      </a:r>
                      <a:r>
                        <a:rPr lang="es-ES_tradnl" sz="1600" baseline="0" dirty="0" err="1">
                          <a:solidFill>
                            <a:srgbClr val="152B48"/>
                          </a:solidFill>
                          <a:latin typeface="Montserrat" pitchFamily="2" charset="77"/>
                        </a:rPr>
                        <a:t>ticagrelor</a:t>
                      </a:r>
                      <a:r>
                        <a:rPr lang="es-ES_tradnl" sz="1600" baseline="0" dirty="0">
                          <a:solidFill>
                            <a:srgbClr val="152B48"/>
                          </a:solidFill>
                          <a:latin typeface="Montserrat" pitchFamily="2" charset="77"/>
                        </a:rPr>
                        <a:t> 180mg) o </a:t>
                      </a:r>
                      <a:r>
                        <a:rPr lang="es-ES_tradnl" sz="1600" baseline="0" dirty="0" err="1">
                          <a:solidFill>
                            <a:srgbClr val="152B48"/>
                          </a:solidFill>
                          <a:latin typeface="Montserrat" pitchFamily="2" charset="77"/>
                        </a:rPr>
                        <a:t>clopidogrel</a:t>
                      </a:r>
                      <a:r>
                        <a:rPr lang="es-ES_tradnl" sz="1600" baseline="0" dirty="0">
                          <a:solidFill>
                            <a:srgbClr val="152B48"/>
                          </a:solidFill>
                          <a:latin typeface="Montserrat" pitchFamily="2" charset="77"/>
                        </a:rPr>
                        <a:t> (600mg PCI o 300mg fibrinólisis) si no están disponibles o están contraindicados, se recomienda antes de la PCI.</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a:t>
                      </a:r>
                    </a:p>
                  </a:txBody>
                  <a:tcPr anchor="ctr">
                    <a:solidFill>
                      <a:srgbClr val="00B050"/>
                    </a:solidFill>
                  </a:tcPr>
                </a:tc>
                <a:tc>
                  <a:txBody>
                    <a:bodyPr/>
                    <a:lstStyle/>
                    <a:p>
                      <a:pPr algn="ctr"/>
                      <a:r>
                        <a:rPr lang="es-ES_tradnl" sz="1600" dirty="0">
                          <a:solidFill>
                            <a:srgbClr val="152B48"/>
                          </a:solidFill>
                          <a:latin typeface="Montserrat" pitchFamily="2" charset="77"/>
                        </a:rPr>
                        <a:t>A</a:t>
                      </a:r>
                    </a:p>
                  </a:txBody>
                  <a:tcPr anchor="ctr">
                    <a:solidFill>
                      <a:srgbClr val="0070C0"/>
                    </a:solidFill>
                  </a:tcPr>
                </a:tc>
                <a:extLst>
                  <a:ext uri="{0D108BD9-81ED-4DB2-BD59-A6C34878D82A}">
                    <a16:rowId xmlns:a16="http://schemas.microsoft.com/office/drawing/2014/main" val="10001"/>
                  </a:ext>
                </a:extLst>
              </a:tr>
              <a:tr h="1111624">
                <a:tc>
                  <a:txBody>
                    <a:bodyPr/>
                    <a:lstStyle/>
                    <a:p>
                      <a:pPr algn="ctr"/>
                      <a:r>
                        <a:rPr lang="es-ES_tradnl" sz="1600" dirty="0">
                          <a:solidFill>
                            <a:srgbClr val="152B48"/>
                          </a:solidFill>
                          <a:latin typeface="Montserrat" pitchFamily="2" charset="77"/>
                        </a:rPr>
                        <a:t>La</a:t>
                      </a:r>
                      <a:r>
                        <a:rPr lang="es-ES_tradnl" sz="1600" baseline="0" dirty="0">
                          <a:solidFill>
                            <a:srgbClr val="152B48"/>
                          </a:solidFill>
                          <a:latin typeface="Montserrat" pitchFamily="2" charset="77"/>
                        </a:rPr>
                        <a:t> aspirina (150 -300mg oral o 75-250mg  IV) se recomienda tan pronto como sea posible desde que no existan contraindicaciones.</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a:t>
                      </a:r>
                    </a:p>
                  </a:txBody>
                  <a:tcPr anchor="ctr">
                    <a:solidFill>
                      <a:srgbClr val="00B050"/>
                    </a:solidFill>
                  </a:tcPr>
                </a:tc>
                <a:tc>
                  <a:txBody>
                    <a:bodyPr/>
                    <a:lstStyle/>
                    <a:p>
                      <a:pPr algn="ctr"/>
                      <a:r>
                        <a:rPr lang="es-ES_tradnl" sz="1600" dirty="0">
                          <a:solidFill>
                            <a:srgbClr val="152B48"/>
                          </a:solidFill>
                          <a:latin typeface="Montserrat" pitchFamily="2" charset="77"/>
                        </a:rPr>
                        <a:t>B</a:t>
                      </a:r>
                    </a:p>
                  </a:txBody>
                  <a:tcPr anchor="ctr">
                    <a:solidFill>
                      <a:srgbClr val="00B0F0"/>
                    </a:solidFill>
                  </a:tcPr>
                </a:tc>
                <a:extLst>
                  <a:ext uri="{0D108BD9-81ED-4DB2-BD59-A6C34878D82A}">
                    <a16:rowId xmlns:a16="http://schemas.microsoft.com/office/drawing/2014/main" val="10002"/>
                  </a:ext>
                </a:extLst>
              </a:tr>
              <a:tr h="1012103">
                <a:tc>
                  <a:txBody>
                    <a:bodyPr/>
                    <a:lstStyle/>
                    <a:p>
                      <a:pPr algn="ctr"/>
                      <a:r>
                        <a:rPr lang="es-ES_tradnl" sz="1600" dirty="0">
                          <a:solidFill>
                            <a:srgbClr val="152B48"/>
                          </a:solidFill>
                          <a:latin typeface="Montserrat" pitchFamily="2" charset="77"/>
                        </a:rPr>
                        <a:t>Inhibidores</a:t>
                      </a:r>
                      <a:r>
                        <a:rPr lang="es-ES_tradnl" sz="1600" baseline="0" dirty="0">
                          <a:solidFill>
                            <a:srgbClr val="152B48"/>
                          </a:solidFill>
                          <a:latin typeface="Montserrat" pitchFamily="2" charset="77"/>
                        </a:rPr>
                        <a:t> GP </a:t>
                      </a:r>
                      <a:r>
                        <a:rPr lang="es-ES_tradnl" sz="1600" baseline="0" dirty="0" err="1">
                          <a:solidFill>
                            <a:srgbClr val="152B48"/>
                          </a:solidFill>
                          <a:latin typeface="Montserrat" pitchFamily="2" charset="77"/>
                        </a:rPr>
                        <a:t>IIb</a:t>
                      </a:r>
                      <a:r>
                        <a:rPr lang="es-ES_tradnl" sz="1600" baseline="0" dirty="0">
                          <a:solidFill>
                            <a:srgbClr val="152B48"/>
                          </a:solidFill>
                          <a:latin typeface="Montserrat" pitchFamily="2" charset="77"/>
                        </a:rPr>
                        <a:t>/</a:t>
                      </a:r>
                      <a:r>
                        <a:rPr lang="es-ES_tradnl" sz="1600" baseline="0" dirty="0" err="1">
                          <a:solidFill>
                            <a:srgbClr val="152B48"/>
                          </a:solidFill>
                          <a:latin typeface="Montserrat" pitchFamily="2" charset="77"/>
                        </a:rPr>
                        <a:t>IIIa</a:t>
                      </a:r>
                      <a:r>
                        <a:rPr lang="es-ES_tradnl" sz="1600" baseline="0" dirty="0">
                          <a:solidFill>
                            <a:srgbClr val="152B48"/>
                          </a:solidFill>
                          <a:latin typeface="Montserrat" pitchFamily="2" charset="77"/>
                        </a:rPr>
                        <a:t> se debe considerar si hay evidencia de no reflujo o una complicación </a:t>
                      </a:r>
                      <a:r>
                        <a:rPr lang="es-ES_tradnl" sz="1600" baseline="0" dirty="0" err="1">
                          <a:solidFill>
                            <a:srgbClr val="152B48"/>
                          </a:solidFill>
                          <a:latin typeface="Montserrat" pitchFamily="2" charset="77"/>
                        </a:rPr>
                        <a:t>trombótica</a:t>
                      </a:r>
                      <a:r>
                        <a:rPr lang="es-ES_tradnl" sz="1600" baseline="0" dirty="0">
                          <a:solidFill>
                            <a:srgbClr val="152B48"/>
                          </a:solidFill>
                          <a:latin typeface="Montserrat" pitchFamily="2" charset="77"/>
                        </a:rPr>
                        <a:t>.</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IIa</a:t>
                      </a:r>
                    </a:p>
                  </a:txBody>
                  <a:tcPr anchor="ctr">
                    <a:solidFill>
                      <a:srgbClr val="FFFF00"/>
                    </a:solidFill>
                  </a:tcPr>
                </a:tc>
                <a:tc>
                  <a:txBody>
                    <a:bodyPr/>
                    <a:lstStyle/>
                    <a:p>
                      <a:pPr algn="ctr"/>
                      <a:r>
                        <a:rPr lang="es-ES_tradnl" sz="1600" dirty="0">
                          <a:solidFill>
                            <a:srgbClr val="152B48"/>
                          </a:solidFill>
                          <a:latin typeface="Montserrat" pitchFamily="2" charset="77"/>
                        </a:rPr>
                        <a:t>C</a:t>
                      </a:r>
                    </a:p>
                  </a:txBody>
                  <a:tcPr anchor="ctr">
                    <a:solidFill>
                      <a:schemeClr val="accent1">
                        <a:lumMod val="60000"/>
                        <a:lumOff val="40000"/>
                      </a:schemeClr>
                    </a:solidFill>
                  </a:tcPr>
                </a:tc>
                <a:extLst>
                  <a:ext uri="{0D108BD9-81ED-4DB2-BD59-A6C34878D82A}">
                    <a16:rowId xmlns:a16="http://schemas.microsoft.com/office/drawing/2014/main" val="10003"/>
                  </a:ext>
                </a:extLst>
              </a:tr>
              <a:tr h="1012103">
                <a:tc>
                  <a:txBody>
                    <a:bodyPr/>
                    <a:lstStyle/>
                    <a:p>
                      <a:pPr algn="ctr"/>
                      <a:r>
                        <a:rPr lang="es-ES_tradnl" sz="1600" dirty="0">
                          <a:solidFill>
                            <a:srgbClr val="152B48"/>
                          </a:solidFill>
                          <a:latin typeface="Montserrat" pitchFamily="2" charset="77"/>
                        </a:rPr>
                        <a:t>Se</a:t>
                      </a:r>
                      <a:r>
                        <a:rPr lang="es-ES_tradnl" sz="1600" baseline="0" dirty="0">
                          <a:solidFill>
                            <a:srgbClr val="152B48"/>
                          </a:solidFill>
                          <a:latin typeface="Montserrat" pitchFamily="2" charset="77"/>
                        </a:rPr>
                        <a:t> debe considerar el </a:t>
                      </a:r>
                      <a:r>
                        <a:rPr lang="es-ES_tradnl" sz="1600" baseline="0" dirty="0" err="1">
                          <a:solidFill>
                            <a:srgbClr val="152B48"/>
                          </a:solidFill>
                          <a:latin typeface="Montserrat" pitchFamily="2" charset="77"/>
                        </a:rPr>
                        <a:t>cangrelor</a:t>
                      </a:r>
                      <a:r>
                        <a:rPr lang="es-ES_tradnl" sz="1600" baseline="0" dirty="0">
                          <a:solidFill>
                            <a:srgbClr val="152B48"/>
                          </a:solidFill>
                          <a:latin typeface="Montserrat" pitchFamily="2" charset="77"/>
                        </a:rPr>
                        <a:t> en los pacientes que no hayan recibido un inhibidor P2Y12.</a:t>
                      </a:r>
                      <a:endParaRPr lang="es-ES_tradnl" sz="1600" dirty="0">
                        <a:solidFill>
                          <a:srgbClr val="152B48"/>
                        </a:solidFill>
                        <a:latin typeface="Montserrat" pitchFamily="2" charset="77"/>
                      </a:endParaRPr>
                    </a:p>
                  </a:txBody>
                  <a:tcPr anchor="ctr"/>
                </a:tc>
                <a:tc>
                  <a:txBody>
                    <a:bodyPr/>
                    <a:lstStyle/>
                    <a:p>
                      <a:pPr algn="ctr"/>
                      <a:r>
                        <a:rPr lang="es-ES_tradnl" sz="1600" dirty="0" err="1">
                          <a:solidFill>
                            <a:srgbClr val="152B48"/>
                          </a:solidFill>
                          <a:latin typeface="Montserrat" pitchFamily="2" charset="77"/>
                        </a:rPr>
                        <a:t>IIb</a:t>
                      </a:r>
                      <a:endParaRPr lang="es-ES_tradnl" sz="1600" dirty="0">
                        <a:solidFill>
                          <a:srgbClr val="152B48"/>
                        </a:solidFill>
                        <a:latin typeface="Montserrat" pitchFamily="2" charset="77"/>
                      </a:endParaRPr>
                    </a:p>
                  </a:txBody>
                  <a:tcPr anchor="ctr">
                    <a:solidFill>
                      <a:srgbClr val="FFC000"/>
                    </a:solidFill>
                  </a:tcPr>
                </a:tc>
                <a:tc>
                  <a:txBody>
                    <a:bodyPr/>
                    <a:lstStyle/>
                    <a:p>
                      <a:pPr algn="ctr"/>
                      <a:r>
                        <a:rPr lang="es-ES_tradnl" sz="1600" dirty="0">
                          <a:solidFill>
                            <a:srgbClr val="152B48"/>
                          </a:solidFill>
                          <a:latin typeface="Montserrat" pitchFamily="2" charset="77"/>
                        </a:rPr>
                        <a:t>A</a:t>
                      </a:r>
                    </a:p>
                  </a:txBody>
                  <a:tcPr anchor="ctr">
                    <a:solidFill>
                      <a:srgbClr val="0070C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717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65266-EB00-F143-9610-10B94A832F2D}"/>
              </a:ext>
            </a:extLst>
          </p:cNvPr>
          <p:cNvSpPr>
            <a:spLocks noGrp="1"/>
          </p:cNvSpPr>
          <p:nvPr>
            <p:ph type="ctrTitle"/>
          </p:nvPr>
        </p:nvSpPr>
        <p:spPr>
          <a:xfrm>
            <a:off x="914400" y="1887600"/>
            <a:ext cx="10363200" cy="1470025"/>
          </a:xfrm>
        </p:spPr>
        <p:txBody>
          <a:bodyPr rtlCol="0">
            <a:noAutofit/>
          </a:bodyPr>
          <a:lstStyle/>
          <a:p>
            <a:pPr algn="l" eaLnBrk="1" fontAlgn="auto" hangingPunct="1">
              <a:spcAft>
                <a:spcPts val="0"/>
              </a:spcAft>
              <a:defRPr/>
            </a:pPr>
            <a:r>
              <a:rPr lang="es-ES" sz="4400" b="1" dirty="0"/>
              <a:t>INTRODUCCIÓN</a:t>
            </a:r>
            <a:r>
              <a:rPr lang="es-ES" sz="3600" b="1" dirty="0">
                <a:solidFill>
                  <a:schemeClr val="accent5">
                    <a:lumMod val="50000"/>
                  </a:schemeClr>
                </a:solidFill>
              </a:rPr>
              <a:t> </a:t>
            </a:r>
            <a:br>
              <a:rPr lang="es-ES" sz="4000" b="1" dirty="0">
                <a:solidFill>
                  <a:schemeClr val="accent1">
                    <a:lumMod val="75000"/>
                  </a:schemeClr>
                </a:solidFill>
              </a:rPr>
            </a:br>
            <a:endParaRPr lang="es-ES" sz="2400" b="1" dirty="0">
              <a:solidFill>
                <a:schemeClr val="accent1">
                  <a:lumMod val="75000"/>
                </a:schemeClr>
              </a:solidFill>
            </a:endParaRPr>
          </a:p>
        </p:txBody>
      </p:sp>
      <p:cxnSp>
        <p:nvCxnSpPr>
          <p:cNvPr id="6" name="Conector recto 5">
            <a:extLst>
              <a:ext uri="{FF2B5EF4-FFF2-40B4-BE49-F238E27FC236}">
                <a16:creationId xmlns:a16="http://schemas.microsoft.com/office/drawing/2014/main" id="{38C51A6E-E9AE-8149-BE70-497C67EE3B2B}"/>
              </a:ext>
            </a:extLst>
          </p:cNvPr>
          <p:cNvCxnSpPr>
            <a:cxnSpLocks/>
          </p:cNvCxnSpPr>
          <p:nvPr/>
        </p:nvCxnSpPr>
        <p:spPr>
          <a:xfrm>
            <a:off x="708025" y="3340162"/>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9DF4AF1-0F03-7549-AE12-AF5C4C303A38}"/>
              </a:ext>
            </a:extLst>
          </p:cNvPr>
          <p:cNvPicPr>
            <a:picLocks noChangeAspect="1"/>
          </p:cNvPicPr>
          <p:nvPr/>
        </p:nvPicPr>
        <p:blipFill rotWithShape="1">
          <a:blip r:embed="rId3"/>
          <a:srcRect l="-24406" t="-12523" r="-18920" b="-12811"/>
          <a:stretch/>
        </p:blipFill>
        <p:spPr>
          <a:xfrm>
            <a:off x="7219063" y="1389014"/>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4058140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339637DB-9322-D442-B06A-374BE8163DA5}"/>
              </a:ext>
            </a:extLst>
          </p:cNvPr>
          <p:cNvSpPr>
            <a:spLocks noGrp="1"/>
          </p:cNvSpPr>
          <p:nvPr>
            <p:ph type="title"/>
          </p:nvPr>
        </p:nvSpPr>
        <p:spPr>
          <a:xfrm>
            <a:off x="449209" y="-13180"/>
            <a:ext cx="10515600" cy="1325563"/>
          </a:xfrm>
        </p:spPr>
        <p:txBody>
          <a:bodyPr/>
          <a:lstStyle/>
          <a:p>
            <a:r>
              <a:rPr lang="es-CO" dirty="0"/>
              <a:t>ANTICOAGULACIÓN</a:t>
            </a:r>
          </a:p>
        </p:txBody>
      </p:sp>
      <p:graphicFrame>
        <p:nvGraphicFramePr>
          <p:cNvPr id="4" name="Tabla 3">
            <a:extLst>
              <a:ext uri="{FF2B5EF4-FFF2-40B4-BE49-F238E27FC236}">
                <a16:creationId xmlns:a16="http://schemas.microsoft.com/office/drawing/2014/main" id="{701387D0-AF43-1540-99EF-C34615892045}"/>
              </a:ext>
            </a:extLst>
          </p:cNvPr>
          <p:cNvGraphicFramePr>
            <a:graphicFrameLocks noGrp="1"/>
          </p:cNvGraphicFramePr>
          <p:nvPr>
            <p:extLst>
              <p:ext uri="{D42A27DB-BD31-4B8C-83A1-F6EECF244321}">
                <p14:modId xmlns:p14="http://schemas.microsoft.com/office/powerpoint/2010/main" val="4112319932"/>
              </p:ext>
            </p:extLst>
          </p:nvPr>
        </p:nvGraphicFramePr>
        <p:xfrm>
          <a:off x="4930588" y="1312383"/>
          <a:ext cx="7022872" cy="5388048"/>
        </p:xfrm>
        <a:graphic>
          <a:graphicData uri="http://schemas.openxmlformats.org/drawingml/2006/table">
            <a:tbl>
              <a:tblPr firstRow="1" bandRow="1">
                <a:tableStyleId>{5940675A-B579-460E-94D1-54222C63F5DA}</a:tableStyleId>
              </a:tblPr>
              <a:tblGrid>
                <a:gridCol w="5221834">
                  <a:extLst>
                    <a:ext uri="{9D8B030D-6E8A-4147-A177-3AD203B41FA5}">
                      <a16:colId xmlns:a16="http://schemas.microsoft.com/office/drawing/2014/main" val="20000"/>
                    </a:ext>
                  </a:extLst>
                </a:gridCol>
                <a:gridCol w="770021">
                  <a:extLst>
                    <a:ext uri="{9D8B030D-6E8A-4147-A177-3AD203B41FA5}">
                      <a16:colId xmlns:a16="http://schemas.microsoft.com/office/drawing/2014/main" val="20001"/>
                    </a:ext>
                  </a:extLst>
                </a:gridCol>
                <a:gridCol w="1031017">
                  <a:extLst>
                    <a:ext uri="{9D8B030D-6E8A-4147-A177-3AD203B41FA5}">
                      <a16:colId xmlns:a16="http://schemas.microsoft.com/office/drawing/2014/main" val="20002"/>
                    </a:ext>
                  </a:extLst>
                </a:gridCol>
              </a:tblGrid>
              <a:tr h="478979">
                <a:tc>
                  <a:txBody>
                    <a:bodyPr/>
                    <a:lstStyle/>
                    <a:p>
                      <a:pPr algn="ctr"/>
                      <a:r>
                        <a:rPr lang="es-ES_tradnl" sz="2000" b="1" dirty="0">
                          <a:solidFill>
                            <a:srgbClr val="152B48"/>
                          </a:solidFill>
                          <a:latin typeface="Montserrat" pitchFamily="2" charset="77"/>
                        </a:rPr>
                        <a:t>Anticoagulación</a:t>
                      </a:r>
                    </a:p>
                  </a:txBody>
                  <a:tcPr anchor="ctr"/>
                </a:tc>
                <a:tc>
                  <a:txBody>
                    <a:bodyPr/>
                    <a:lstStyle/>
                    <a:p>
                      <a:pPr algn="ctr"/>
                      <a:r>
                        <a:rPr lang="es-ES_tradnl" sz="2000" b="1" dirty="0">
                          <a:solidFill>
                            <a:srgbClr val="152B48"/>
                          </a:solidFill>
                          <a:latin typeface="Montserrat" pitchFamily="2" charset="77"/>
                        </a:rPr>
                        <a:t>A</a:t>
                      </a:r>
                    </a:p>
                  </a:txBody>
                  <a:tcPr anchor="ctr"/>
                </a:tc>
                <a:tc>
                  <a:txBody>
                    <a:bodyPr/>
                    <a:lstStyle/>
                    <a:p>
                      <a:pPr algn="ctr"/>
                      <a:r>
                        <a:rPr lang="es-ES_tradnl" sz="2000" b="1" dirty="0">
                          <a:solidFill>
                            <a:srgbClr val="152B48"/>
                          </a:solidFill>
                          <a:latin typeface="Montserrat" pitchFamily="2" charset="77"/>
                        </a:rPr>
                        <a:t>Nivel</a:t>
                      </a:r>
                    </a:p>
                  </a:txBody>
                  <a:tcPr anchor="ctr"/>
                </a:tc>
                <a:extLst>
                  <a:ext uri="{0D108BD9-81ED-4DB2-BD59-A6C34878D82A}">
                    <a16:rowId xmlns:a16="http://schemas.microsoft.com/office/drawing/2014/main" val="10000"/>
                  </a:ext>
                </a:extLst>
              </a:tr>
              <a:tr h="1094060">
                <a:tc>
                  <a:txBody>
                    <a:bodyPr/>
                    <a:lstStyle/>
                    <a:p>
                      <a:pPr algn="ctr"/>
                      <a:r>
                        <a:rPr lang="es-ES_tradnl" sz="1600" dirty="0">
                          <a:solidFill>
                            <a:srgbClr val="152B48"/>
                          </a:solidFill>
                          <a:latin typeface="Montserrat" pitchFamily="2" charset="77"/>
                        </a:rPr>
                        <a:t>La anticoagulación se recomienda para todos</a:t>
                      </a:r>
                      <a:r>
                        <a:rPr lang="es-ES_tradnl" sz="1600" baseline="0" dirty="0">
                          <a:solidFill>
                            <a:srgbClr val="152B48"/>
                          </a:solidFill>
                          <a:latin typeface="Montserrat" pitchFamily="2" charset="77"/>
                        </a:rPr>
                        <a:t> los pacientes en adición a los </a:t>
                      </a:r>
                      <a:r>
                        <a:rPr lang="es-ES_tradnl" sz="1600" baseline="0" dirty="0" err="1">
                          <a:solidFill>
                            <a:srgbClr val="152B48"/>
                          </a:solidFill>
                          <a:latin typeface="Montserrat" pitchFamily="2" charset="77"/>
                        </a:rPr>
                        <a:t>antiplaquetarios</a:t>
                      </a:r>
                      <a:r>
                        <a:rPr lang="es-ES_tradnl" sz="1600" baseline="0" dirty="0">
                          <a:solidFill>
                            <a:srgbClr val="152B48"/>
                          </a:solidFill>
                          <a:latin typeface="Montserrat" pitchFamily="2" charset="77"/>
                        </a:rPr>
                        <a:t> durante la PCI primaria.</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a:t>
                      </a:r>
                    </a:p>
                  </a:txBody>
                  <a:tcPr anchor="ctr">
                    <a:solidFill>
                      <a:srgbClr val="00B050"/>
                    </a:solidFill>
                  </a:tcPr>
                </a:tc>
                <a:tc>
                  <a:txBody>
                    <a:bodyPr/>
                    <a:lstStyle/>
                    <a:p>
                      <a:pPr algn="ctr"/>
                      <a:r>
                        <a:rPr lang="es-ES_tradnl" sz="1600" dirty="0">
                          <a:solidFill>
                            <a:srgbClr val="152B48"/>
                          </a:solidFill>
                          <a:latin typeface="Montserrat" pitchFamily="2" charset="77"/>
                        </a:rPr>
                        <a:t>C</a:t>
                      </a:r>
                    </a:p>
                  </a:txBody>
                  <a:tcPr anchor="ctr">
                    <a:solidFill>
                      <a:schemeClr val="accent1">
                        <a:lumMod val="60000"/>
                        <a:lumOff val="40000"/>
                      </a:schemeClr>
                    </a:solidFill>
                  </a:tcPr>
                </a:tc>
                <a:extLst>
                  <a:ext uri="{0D108BD9-81ED-4DB2-BD59-A6C34878D82A}">
                    <a16:rowId xmlns:a16="http://schemas.microsoft.com/office/drawing/2014/main" val="10001"/>
                  </a:ext>
                </a:extLst>
              </a:tr>
              <a:tr h="684745">
                <a:tc>
                  <a:txBody>
                    <a:bodyPr/>
                    <a:lstStyle/>
                    <a:p>
                      <a:pPr algn="ctr"/>
                      <a:r>
                        <a:rPr lang="es-ES_tradnl" sz="1600" dirty="0">
                          <a:solidFill>
                            <a:srgbClr val="152B48"/>
                          </a:solidFill>
                          <a:latin typeface="Montserrat" pitchFamily="2" charset="77"/>
                        </a:rPr>
                        <a:t>Se recomienda la HNF de</a:t>
                      </a:r>
                      <a:r>
                        <a:rPr lang="es-ES_tradnl" sz="1600" baseline="0" dirty="0">
                          <a:solidFill>
                            <a:srgbClr val="152B48"/>
                          </a:solidFill>
                          <a:latin typeface="Montserrat" pitchFamily="2" charset="77"/>
                        </a:rPr>
                        <a:t> manera rutinaria (70-100U/Kg IV o 50-70U/kg + Inhibidor </a:t>
                      </a:r>
                      <a:r>
                        <a:rPr lang="es-ES_tradnl" sz="1600" baseline="0" dirty="0" err="1">
                          <a:solidFill>
                            <a:srgbClr val="152B48"/>
                          </a:solidFill>
                          <a:latin typeface="Montserrat" pitchFamily="2" charset="77"/>
                        </a:rPr>
                        <a:t>GIIb</a:t>
                      </a:r>
                      <a:r>
                        <a:rPr lang="es-ES_tradnl" sz="1600" baseline="0" dirty="0">
                          <a:solidFill>
                            <a:srgbClr val="152B48"/>
                          </a:solidFill>
                          <a:latin typeface="Montserrat" pitchFamily="2" charset="77"/>
                        </a:rPr>
                        <a:t>/</a:t>
                      </a:r>
                      <a:r>
                        <a:rPr lang="es-ES_tradnl" sz="1600" baseline="0" dirty="0" err="1">
                          <a:solidFill>
                            <a:srgbClr val="152B48"/>
                          </a:solidFill>
                          <a:latin typeface="Montserrat" pitchFamily="2" charset="77"/>
                        </a:rPr>
                        <a:t>IIIa</a:t>
                      </a:r>
                      <a:r>
                        <a:rPr lang="es-ES_tradnl" sz="1600" baseline="0" dirty="0">
                          <a:solidFill>
                            <a:srgbClr val="152B48"/>
                          </a:solidFill>
                          <a:latin typeface="Montserrat" pitchFamily="2" charset="77"/>
                        </a:rPr>
                        <a:t>).</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a:t>
                      </a:r>
                    </a:p>
                  </a:txBody>
                  <a:tcPr anchor="ctr">
                    <a:solidFill>
                      <a:srgbClr val="00B050"/>
                    </a:solidFill>
                  </a:tcPr>
                </a:tc>
                <a:tc>
                  <a:txBody>
                    <a:bodyPr/>
                    <a:lstStyle/>
                    <a:p>
                      <a:pPr algn="ctr"/>
                      <a:r>
                        <a:rPr lang="es-ES_tradnl" sz="1600" dirty="0">
                          <a:solidFill>
                            <a:srgbClr val="152B48"/>
                          </a:solidFill>
                          <a:latin typeface="Montserrat" pitchFamily="2" charset="77"/>
                        </a:rPr>
                        <a:t>C</a:t>
                      </a:r>
                    </a:p>
                  </a:txBody>
                  <a:tcPr anchor="ctr">
                    <a:solidFill>
                      <a:schemeClr val="accent1">
                        <a:lumMod val="60000"/>
                        <a:lumOff val="40000"/>
                      </a:schemeClr>
                    </a:solidFill>
                  </a:tcPr>
                </a:tc>
                <a:extLst>
                  <a:ext uri="{0D108BD9-81ED-4DB2-BD59-A6C34878D82A}">
                    <a16:rowId xmlns:a16="http://schemas.microsoft.com/office/drawing/2014/main" val="10002"/>
                  </a:ext>
                </a:extLst>
              </a:tr>
              <a:tr h="1271670">
                <a:tc>
                  <a:txBody>
                    <a:bodyPr/>
                    <a:lstStyle/>
                    <a:p>
                      <a:pPr algn="ctr"/>
                      <a:r>
                        <a:rPr lang="es-ES_tradnl" sz="1600" dirty="0">
                          <a:solidFill>
                            <a:srgbClr val="152B48"/>
                          </a:solidFill>
                          <a:latin typeface="Montserrat" pitchFamily="2" charset="77"/>
                        </a:rPr>
                        <a:t>En pacientes con trombocitopenia</a:t>
                      </a:r>
                      <a:r>
                        <a:rPr lang="es-ES_tradnl" sz="1600" baseline="0" dirty="0">
                          <a:solidFill>
                            <a:srgbClr val="152B48"/>
                          </a:solidFill>
                          <a:latin typeface="Montserrat" pitchFamily="2" charset="77"/>
                        </a:rPr>
                        <a:t> inducida por heparina, se recomienda </a:t>
                      </a:r>
                      <a:r>
                        <a:rPr lang="es-ES_tradnl" sz="1600" baseline="0" dirty="0" err="1">
                          <a:solidFill>
                            <a:srgbClr val="152B48"/>
                          </a:solidFill>
                          <a:latin typeface="Montserrat" pitchFamily="2" charset="77"/>
                        </a:rPr>
                        <a:t>bivalirudina</a:t>
                      </a:r>
                      <a:r>
                        <a:rPr lang="es-ES_tradnl" sz="1600" baseline="0" dirty="0">
                          <a:solidFill>
                            <a:srgbClr val="152B48"/>
                          </a:solidFill>
                          <a:latin typeface="Montserrat" pitchFamily="2" charset="77"/>
                        </a:rPr>
                        <a:t> (0.75mg/kg IV bolo, infusión 1.75/mg/kg/</a:t>
                      </a:r>
                      <a:r>
                        <a:rPr lang="es-ES_tradnl" sz="1600" baseline="0" dirty="0" err="1">
                          <a:solidFill>
                            <a:srgbClr val="152B48"/>
                          </a:solidFill>
                          <a:latin typeface="Montserrat" pitchFamily="2" charset="77"/>
                        </a:rPr>
                        <a:t>hr</a:t>
                      </a:r>
                      <a:r>
                        <a:rPr lang="es-ES_tradnl" sz="1600" baseline="0" dirty="0">
                          <a:solidFill>
                            <a:srgbClr val="152B48"/>
                          </a:solidFill>
                          <a:latin typeface="Montserrat" pitchFamily="2" charset="77"/>
                        </a:rPr>
                        <a:t> hasta 4hr después del procedimiento).</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a:t>
                      </a:r>
                    </a:p>
                  </a:txBody>
                  <a:tcPr anchor="ctr">
                    <a:solidFill>
                      <a:srgbClr val="00B050"/>
                    </a:solidFill>
                  </a:tcPr>
                </a:tc>
                <a:tc>
                  <a:txBody>
                    <a:bodyPr/>
                    <a:lstStyle/>
                    <a:p>
                      <a:pPr algn="ctr"/>
                      <a:r>
                        <a:rPr lang="es-ES_tradnl" sz="1600" dirty="0">
                          <a:solidFill>
                            <a:srgbClr val="152B48"/>
                          </a:solidFill>
                          <a:latin typeface="Montserrat" pitchFamily="2" charset="77"/>
                        </a:rPr>
                        <a:t>C</a:t>
                      </a:r>
                    </a:p>
                  </a:txBody>
                  <a:tcPr anchor="ctr">
                    <a:solidFill>
                      <a:schemeClr val="accent1">
                        <a:lumMod val="60000"/>
                        <a:lumOff val="40000"/>
                      </a:schemeClr>
                    </a:solidFill>
                  </a:tcPr>
                </a:tc>
                <a:extLst>
                  <a:ext uri="{0D108BD9-81ED-4DB2-BD59-A6C34878D82A}">
                    <a16:rowId xmlns:a16="http://schemas.microsoft.com/office/drawing/2014/main" val="10003"/>
                  </a:ext>
                </a:extLst>
              </a:tr>
              <a:tr h="684745">
                <a:tc>
                  <a:txBody>
                    <a:bodyPr/>
                    <a:lstStyle/>
                    <a:p>
                      <a:pPr algn="ctr"/>
                      <a:r>
                        <a:rPr lang="es-ES_tradnl" sz="1600" dirty="0">
                          <a:solidFill>
                            <a:srgbClr val="152B48"/>
                          </a:solidFill>
                          <a:latin typeface="Montserrat" pitchFamily="2" charset="77"/>
                        </a:rPr>
                        <a:t>Se debe considerar el uso de </a:t>
                      </a:r>
                      <a:r>
                        <a:rPr lang="es-ES_tradnl" sz="1600" dirty="0" err="1">
                          <a:solidFill>
                            <a:srgbClr val="152B48"/>
                          </a:solidFill>
                          <a:latin typeface="Montserrat" pitchFamily="2" charset="77"/>
                        </a:rPr>
                        <a:t>enoxaparina</a:t>
                      </a:r>
                      <a:r>
                        <a:rPr lang="es-ES_tradnl" sz="1600" dirty="0">
                          <a:solidFill>
                            <a:srgbClr val="152B48"/>
                          </a:solidFill>
                          <a:latin typeface="Montserrat" pitchFamily="2" charset="77"/>
                        </a:rPr>
                        <a:t> IV de rutina.</a:t>
                      </a:r>
                    </a:p>
                  </a:txBody>
                  <a:tcPr anchor="ctr"/>
                </a:tc>
                <a:tc>
                  <a:txBody>
                    <a:bodyPr/>
                    <a:lstStyle/>
                    <a:p>
                      <a:pPr algn="ctr"/>
                      <a:r>
                        <a:rPr lang="es-ES_tradnl" sz="1600" dirty="0" err="1">
                          <a:solidFill>
                            <a:srgbClr val="152B48"/>
                          </a:solidFill>
                          <a:latin typeface="Montserrat" pitchFamily="2" charset="77"/>
                        </a:rPr>
                        <a:t>IIa</a:t>
                      </a:r>
                      <a:endParaRPr lang="es-ES_tradnl" sz="1600" dirty="0">
                        <a:solidFill>
                          <a:srgbClr val="152B48"/>
                        </a:solidFill>
                        <a:latin typeface="Montserrat" pitchFamily="2" charset="77"/>
                      </a:endParaRPr>
                    </a:p>
                  </a:txBody>
                  <a:tcPr anchor="ctr">
                    <a:solidFill>
                      <a:srgbClr val="FFFF00"/>
                    </a:solidFill>
                  </a:tcPr>
                </a:tc>
                <a:tc>
                  <a:txBody>
                    <a:bodyPr/>
                    <a:lstStyle/>
                    <a:p>
                      <a:pPr algn="ctr"/>
                      <a:r>
                        <a:rPr lang="es-ES_tradnl" sz="1600" dirty="0">
                          <a:solidFill>
                            <a:srgbClr val="152B48"/>
                          </a:solidFill>
                          <a:latin typeface="Montserrat" pitchFamily="2" charset="77"/>
                        </a:rPr>
                        <a:t>A</a:t>
                      </a:r>
                    </a:p>
                  </a:txBody>
                  <a:tcPr anchor="ctr">
                    <a:solidFill>
                      <a:srgbClr val="0070C0"/>
                    </a:solidFill>
                  </a:tcPr>
                </a:tc>
                <a:extLst>
                  <a:ext uri="{0D108BD9-81ED-4DB2-BD59-A6C34878D82A}">
                    <a16:rowId xmlns:a16="http://schemas.microsoft.com/office/drawing/2014/main" val="10004"/>
                  </a:ext>
                </a:extLst>
              </a:tr>
              <a:tr h="684745">
                <a:tc>
                  <a:txBody>
                    <a:bodyPr/>
                    <a:lstStyle/>
                    <a:p>
                      <a:pPr algn="ctr"/>
                      <a:r>
                        <a:rPr lang="es-ES_tradnl" sz="1600" dirty="0">
                          <a:solidFill>
                            <a:srgbClr val="152B48"/>
                          </a:solidFill>
                          <a:latin typeface="Montserrat" pitchFamily="2" charset="77"/>
                        </a:rPr>
                        <a:t>Se debe considerar el uso de </a:t>
                      </a:r>
                      <a:r>
                        <a:rPr lang="es-ES_tradnl" sz="1600" dirty="0" err="1">
                          <a:solidFill>
                            <a:srgbClr val="152B48"/>
                          </a:solidFill>
                          <a:latin typeface="Montserrat" pitchFamily="2" charset="77"/>
                        </a:rPr>
                        <a:t>bivalirudina</a:t>
                      </a:r>
                      <a:r>
                        <a:rPr lang="es-ES_tradnl" sz="1600" baseline="0" dirty="0">
                          <a:solidFill>
                            <a:srgbClr val="152B48"/>
                          </a:solidFill>
                          <a:latin typeface="Montserrat" pitchFamily="2" charset="77"/>
                        </a:rPr>
                        <a:t> de rutina.</a:t>
                      </a:r>
                      <a:endParaRPr lang="es-ES_tradnl" sz="1600" dirty="0">
                        <a:solidFill>
                          <a:srgbClr val="152B48"/>
                        </a:solidFill>
                        <a:latin typeface="Montserrat" pitchFamily="2" charset="77"/>
                      </a:endParaRPr>
                    </a:p>
                  </a:txBody>
                  <a:tcPr anchor="ctr"/>
                </a:tc>
                <a:tc>
                  <a:txBody>
                    <a:bodyPr/>
                    <a:lstStyle/>
                    <a:p>
                      <a:pPr algn="ctr"/>
                      <a:r>
                        <a:rPr lang="es-ES_tradnl" sz="1600" dirty="0" err="1">
                          <a:solidFill>
                            <a:srgbClr val="152B48"/>
                          </a:solidFill>
                          <a:latin typeface="Montserrat" pitchFamily="2" charset="77"/>
                        </a:rPr>
                        <a:t>IIa</a:t>
                      </a:r>
                      <a:endParaRPr lang="es-ES_tradnl" sz="1600" dirty="0">
                        <a:solidFill>
                          <a:srgbClr val="152B48"/>
                        </a:solidFill>
                        <a:latin typeface="Montserrat" pitchFamily="2" charset="77"/>
                      </a:endParaRPr>
                    </a:p>
                  </a:txBody>
                  <a:tcPr anchor="ctr">
                    <a:solidFill>
                      <a:srgbClr val="FFFF00"/>
                    </a:solidFill>
                  </a:tcPr>
                </a:tc>
                <a:tc>
                  <a:txBody>
                    <a:bodyPr/>
                    <a:lstStyle/>
                    <a:p>
                      <a:pPr algn="ctr"/>
                      <a:r>
                        <a:rPr lang="es-ES_tradnl" sz="1600" dirty="0">
                          <a:solidFill>
                            <a:srgbClr val="152B48"/>
                          </a:solidFill>
                          <a:latin typeface="Montserrat" pitchFamily="2" charset="77"/>
                        </a:rPr>
                        <a:t>A</a:t>
                      </a:r>
                    </a:p>
                  </a:txBody>
                  <a:tcPr anchor="ctr">
                    <a:solidFill>
                      <a:srgbClr val="0070C0"/>
                    </a:solidFill>
                  </a:tcPr>
                </a:tc>
                <a:extLst>
                  <a:ext uri="{0D108BD9-81ED-4DB2-BD59-A6C34878D82A}">
                    <a16:rowId xmlns:a16="http://schemas.microsoft.com/office/drawing/2014/main" val="10005"/>
                  </a:ext>
                </a:extLst>
              </a:tr>
              <a:tr h="489104">
                <a:tc>
                  <a:txBody>
                    <a:bodyPr/>
                    <a:lstStyle/>
                    <a:p>
                      <a:pPr algn="ctr"/>
                      <a:r>
                        <a:rPr lang="es-ES_tradnl" sz="1600" dirty="0">
                          <a:solidFill>
                            <a:srgbClr val="152B48"/>
                          </a:solidFill>
                          <a:latin typeface="Montserrat" pitchFamily="2" charset="77"/>
                        </a:rPr>
                        <a:t>No se recomienda </a:t>
                      </a:r>
                      <a:r>
                        <a:rPr lang="es-ES_tradnl" sz="1600" dirty="0" err="1">
                          <a:solidFill>
                            <a:srgbClr val="152B48"/>
                          </a:solidFill>
                          <a:latin typeface="Montserrat" pitchFamily="2" charset="77"/>
                        </a:rPr>
                        <a:t>fondaparinux</a:t>
                      </a:r>
                      <a:r>
                        <a:rPr lang="es-ES_tradnl" sz="1600" dirty="0">
                          <a:solidFill>
                            <a:srgbClr val="152B48"/>
                          </a:solidFill>
                          <a:latin typeface="Montserrat" pitchFamily="2" charset="77"/>
                        </a:rPr>
                        <a:t> en PCI</a:t>
                      </a:r>
                      <a:r>
                        <a:rPr lang="es-ES_tradnl" sz="1600" baseline="0" dirty="0">
                          <a:solidFill>
                            <a:srgbClr val="152B48"/>
                          </a:solidFill>
                          <a:latin typeface="Montserrat" pitchFamily="2" charset="77"/>
                        </a:rPr>
                        <a:t> primaria.</a:t>
                      </a:r>
                      <a:endParaRPr lang="es-ES_tradnl" sz="1600" dirty="0">
                        <a:solidFill>
                          <a:srgbClr val="152B48"/>
                        </a:solidFill>
                        <a:latin typeface="Montserrat" pitchFamily="2" charset="77"/>
                      </a:endParaRPr>
                    </a:p>
                  </a:txBody>
                  <a:tcPr anchor="ctr"/>
                </a:tc>
                <a:tc>
                  <a:txBody>
                    <a:bodyPr/>
                    <a:lstStyle/>
                    <a:p>
                      <a:pPr algn="ctr"/>
                      <a:r>
                        <a:rPr lang="es-ES_tradnl" sz="1600" dirty="0">
                          <a:solidFill>
                            <a:srgbClr val="152B48"/>
                          </a:solidFill>
                          <a:latin typeface="Montserrat" pitchFamily="2" charset="77"/>
                        </a:rPr>
                        <a:t>III</a:t>
                      </a:r>
                    </a:p>
                  </a:txBody>
                  <a:tcPr anchor="ctr">
                    <a:solidFill>
                      <a:srgbClr val="FF0000"/>
                    </a:solidFill>
                  </a:tcPr>
                </a:tc>
                <a:tc>
                  <a:txBody>
                    <a:bodyPr/>
                    <a:lstStyle/>
                    <a:p>
                      <a:pPr algn="ctr"/>
                      <a:r>
                        <a:rPr lang="es-ES_tradnl" sz="1600" dirty="0">
                          <a:solidFill>
                            <a:srgbClr val="152B48"/>
                          </a:solidFill>
                          <a:latin typeface="Montserrat" pitchFamily="2" charset="77"/>
                        </a:rPr>
                        <a:t>B</a:t>
                      </a:r>
                    </a:p>
                  </a:txBody>
                  <a:tcPr anchor="ctr">
                    <a:solidFill>
                      <a:srgbClr val="00B0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3443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339637DB-9322-D442-B06A-374BE8163DA5}"/>
              </a:ext>
            </a:extLst>
          </p:cNvPr>
          <p:cNvSpPr>
            <a:spLocks noGrp="1"/>
          </p:cNvSpPr>
          <p:nvPr>
            <p:ph type="title"/>
          </p:nvPr>
        </p:nvSpPr>
        <p:spPr>
          <a:xfrm>
            <a:off x="485068" y="-10279"/>
            <a:ext cx="10515600" cy="1325563"/>
          </a:xfrm>
        </p:spPr>
        <p:txBody>
          <a:bodyPr/>
          <a:lstStyle/>
          <a:p>
            <a:r>
              <a:rPr lang="es-CO" dirty="0"/>
              <a:t>FIBRINÓLISIS</a:t>
            </a:r>
          </a:p>
        </p:txBody>
      </p:sp>
      <p:graphicFrame>
        <p:nvGraphicFramePr>
          <p:cNvPr id="2" name="Diagrama 1">
            <a:extLst>
              <a:ext uri="{FF2B5EF4-FFF2-40B4-BE49-F238E27FC236}">
                <a16:creationId xmlns:a16="http://schemas.microsoft.com/office/drawing/2014/main" id="{6CE12F12-1749-5042-ADE6-626525BA7118}"/>
              </a:ext>
            </a:extLst>
          </p:cNvPr>
          <p:cNvGraphicFramePr/>
          <p:nvPr>
            <p:extLst>
              <p:ext uri="{D42A27DB-BD31-4B8C-83A1-F6EECF244321}">
                <p14:modId xmlns:p14="http://schemas.microsoft.com/office/powerpoint/2010/main" val="2932847748"/>
              </p:ext>
            </p:extLst>
          </p:nvPr>
        </p:nvGraphicFramePr>
        <p:xfrm>
          <a:off x="4829935" y="663388"/>
          <a:ext cx="7110275" cy="5440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Nine Foods that May Help Reduce Your Risk of Thrombosis and Stroke">
            <a:extLst>
              <a:ext uri="{FF2B5EF4-FFF2-40B4-BE49-F238E27FC236}">
                <a16:creationId xmlns:a16="http://schemas.microsoft.com/office/drawing/2014/main" id="{8E32F2D5-9F3C-BC41-80C6-C7D959316A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024" y="1315284"/>
            <a:ext cx="3378956" cy="225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35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339637DB-9322-D442-B06A-374BE8163DA5}"/>
              </a:ext>
            </a:extLst>
          </p:cNvPr>
          <p:cNvSpPr>
            <a:spLocks noGrp="1"/>
          </p:cNvSpPr>
          <p:nvPr>
            <p:ph type="title"/>
          </p:nvPr>
        </p:nvSpPr>
        <p:spPr>
          <a:xfrm>
            <a:off x="467139" y="-17423"/>
            <a:ext cx="10515600" cy="1325563"/>
          </a:xfrm>
        </p:spPr>
        <p:txBody>
          <a:bodyPr/>
          <a:lstStyle/>
          <a:p>
            <a:r>
              <a:rPr lang="es-CO" dirty="0"/>
              <a:t>FIBRINÓLISIS</a:t>
            </a:r>
          </a:p>
        </p:txBody>
      </p:sp>
      <p:graphicFrame>
        <p:nvGraphicFramePr>
          <p:cNvPr id="5" name="Tabla 4">
            <a:extLst>
              <a:ext uri="{FF2B5EF4-FFF2-40B4-BE49-F238E27FC236}">
                <a16:creationId xmlns:a16="http://schemas.microsoft.com/office/drawing/2014/main" id="{673C9380-2116-7C4E-BB95-1D231B3097EC}"/>
              </a:ext>
            </a:extLst>
          </p:cNvPr>
          <p:cNvGraphicFramePr>
            <a:graphicFrameLocks noGrp="1"/>
          </p:cNvGraphicFramePr>
          <p:nvPr>
            <p:extLst>
              <p:ext uri="{D42A27DB-BD31-4B8C-83A1-F6EECF244321}">
                <p14:modId xmlns:p14="http://schemas.microsoft.com/office/powerpoint/2010/main" val="3822802709"/>
              </p:ext>
            </p:extLst>
          </p:nvPr>
        </p:nvGraphicFramePr>
        <p:xfrm>
          <a:off x="4863818" y="1584258"/>
          <a:ext cx="7112055" cy="4077794"/>
        </p:xfrm>
        <a:graphic>
          <a:graphicData uri="http://schemas.openxmlformats.org/drawingml/2006/table">
            <a:tbl>
              <a:tblPr firstRow="1" bandRow="1">
                <a:tableStyleId>{C083E6E3-FA7D-4D7B-A595-EF9225AFEA82}</a:tableStyleId>
              </a:tblPr>
              <a:tblGrid>
                <a:gridCol w="2164511">
                  <a:extLst>
                    <a:ext uri="{9D8B030D-6E8A-4147-A177-3AD203B41FA5}">
                      <a16:colId xmlns:a16="http://schemas.microsoft.com/office/drawing/2014/main" val="20000"/>
                    </a:ext>
                  </a:extLst>
                </a:gridCol>
                <a:gridCol w="3914016">
                  <a:extLst>
                    <a:ext uri="{9D8B030D-6E8A-4147-A177-3AD203B41FA5}">
                      <a16:colId xmlns:a16="http://schemas.microsoft.com/office/drawing/2014/main" val="20001"/>
                    </a:ext>
                  </a:extLst>
                </a:gridCol>
                <a:gridCol w="1033528">
                  <a:extLst>
                    <a:ext uri="{9D8B030D-6E8A-4147-A177-3AD203B41FA5}">
                      <a16:colId xmlns:a16="http://schemas.microsoft.com/office/drawing/2014/main" val="20002"/>
                    </a:ext>
                  </a:extLst>
                </a:gridCol>
              </a:tblGrid>
              <a:tr h="468132">
                <a:tc>
                  <a:txBody>
                    <a:bodyPr/>
                    <a:lstStyle/>
                    <a:p>
                      <a:pPr algn="ctr"/>
                      <a:r>
                        <a:rPr lang="es-ES_tradnl" sz="1800" b="1" dirty="0">
                          <a:solidFill>
                            <a:srgbClr val="152B48"/>
                          </a:solidFill>
                          <a:latin typeface="Montserrat" pitchFamily="2" charset="77"/>
                        </a:rPr>
                        <a:t>Estreptoquinasa</a:t>
                      </a:r>
                    </a:p>
                  </a:txBody>
                  <a:tcPr anchor="ctr">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1.5millones</a:t>
                      </a:r>
                      <a:r>
                        <a:rPr lang="es-ES_tradnl" sz="1800" b="0" baseline="0" dirty="0">
                          <a:solidFill>
                            <a:srgbClr val="152B48"/>
                          </a:solidFill>
                          <a:latin typeface="Montserrat" pitchFamily="2" charset="77"/>
                        </a:rPr>
                        <a:t> U en 30-60 min.</a:t>
                      </a:r>
                      <a:endParaRPr lang="es-ES_tradnl" sz="1800" b="0" dirty="0">
                        <a:solidFill>
                          <a:srgbClr val="152B48"/>
                        </a:solidFill>
                        <a:latin typeface="Montserrat" pitchFamily="2" charset="77"/>
                      </a:endParaRPr>
                    </a:p>
                  </a:txBody>
                  <a:tcPr anchor="ctr">
                    <a:lnL w="12700" cap="flat" cmpd="sng" algn="ctr">
                      <a:solidFill>
                        <a:srgbClr val="00AAA7"/>
                      </a:solidFill>
                      <a:prstDash val="solid"/>
                      <a:round/>
                      <a:headEnd type="none" w="med" len="med"/>
                      <a:tailEnd type="none" w="med" len="med"/>
                    </a:lnL>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30%.</a:t>
                      </a:r>
                    </a:p>
                  </a:txBody>
                  <a:tcPr anchor="ctr">
                    <a:lnL w="12700" cap="flat" cmpd="sng" algn="ctr">
                      <a:solidFill>
                        <a:srgbClr val="00AAA7"/>
                      </a:solidFill>
                      <a:prstDash val="solid"/>
                      <a:round/>
                      <a:headEnd type="none" w="med" len="med"/>
                      <a:tailEnd type="none" w="med" len="med"/>
                    </a:lnL>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extLst>
                  <a:ext uri="{0D108BD9-81ED-4DB2-BD59-A6C34878D82A}">
                    <a16:rowId xmlns:a16="http://schemas.microsoft.com/office/drawing/2014/main" val="10000"/>
                  </a:ext>
                </a:extLst>
              </a:tr>
              <a:tr h="1072113">
                <a:tc>
                  <a:txBody>
                    <a:bodyPr/>
                    <a:lstStyle/>
                    <a:p>
                      <a:pPr algn="ctr"/>
                      <a:r>
                        <a:rPr lang="es-ES_tradnl" sz="1800" b="1" dirty="0" err="1">
                          <a:solidFill>
                            <a:srgbClr val="152B48"/>
                          </a:solidFill>
                          <a:latin typeface="Montserrat" pitchFamily="2" charset="77"/>
                        </a:rPr>
                        <a:t>Alteplase</a:t>
                      </a:r>
                      <a:r>
                        <a:rPr lang="es-ES_tradnl" sz="1800" b="1" dirty="0">
                          <a:solidFill>
                            <a:srgbClr val="152B48"/>
                          </a:solidFill>
                          <a:latin typeface="Montserrat" pitchFamily="2" charset="77"/>
                        </a:rPr>
                        <a:t> (</a:t>
                      </a:r>
                      <a:r>
                        <a:rPr lang="es-ES_tradnl" sz="1800" b="1" dirty="0" err="1">
                          <a:solidFill>
                            <a:srgbClr val="152B48"/>
                          </a:solidFill>
                          <a:latin typeface="Montserrat" pitchFamily="2" charset="77"/>
                        </a:rPr>
                        <a:t>tPA</a:t>
                      </a:r>
                      <a:r>
                        <a:rPr lang="es-ES_tradnl" sz="1800" b="1" dirty="0">
                          <a:solidFill>
                            <a:srgbClr val="152B48"/>
                          </a:solidFill>
                          <a:latin typeface="Montserrat" pitchFamily="2" charset="77"/>
                        </a:rPr>
                        <a:t>)</a:t>
                      </a:r>
                    </a:p>
                  </a:txBody>
                  <a:tcPr anchor="ctr">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15mg IV bolo,</a:t>
                      </a:r>
                      <a:r>
                        <a:rPr lang="es-ES_tradnl" sz="1800" b="0" baseline="0" dirty="0">
                          <a:solidFill>
                            <a:srgbClr val="152B48"/>
                          </a:solidFill>
                          <a:latin typeface="Montserrat" pitchFamily="2" charset="77"/>
                        </a:rPr>
                        <a:t> 0.75mg/kg en 30 min (</a:t>
                      </a:r>
                      <a:r>
                        <a:rPr lang="es-ES_tradnl" sz="1800" b="0" baseline="0" dirty="0" err="1">
                          <a:solidFill>
                            <a:srgbClr val="152B48"/>
                          </a:solidFill>
                          <a:latin typeface="Montserrat" pitchFamily="2" charset="77"/>
                        </a:rPr>
                        <a:t>máx</a:t>
                      </a:r>
                      <a:r>
                        <a:rPr lang="es-ES_tradnl" sz="1800" b="0" baseline="0" dirty="0">
                          <a:solidFill>
                            <a:srgbClr val="152B48"/>
                          </a:solidFill>
                          <a:latin typeface="Montserrat" pitchFamily="2" charset="77"/>
                        </a:rPr>
                        <a:t> 50mg), 0.5mg/kg (</a:t>
                      </a:r>
                      <a:r>
                        <a:rPr lang="es-ES_tradnl" sz="1800" b="0" baseline="0" dirty="0" err="1">
                          <a:solidFill>
                            <a:srgbClr val="152B48"/>
                          </a:solidFill>
                          <a:latin typeface="Montserrat" pitchFamily="2" charset="77"/>
                        </a:rPr>
                        <a:t>máx</a:t>
                      </a:r>
                      <a:r>
                        <a:rPr lang="es-ES_tradnl" sz="1800" b="0" baseline="0" dirty="0">
                          <a:solidFill>
                            <a:srgbClr val="152B48"/>
                          </a:solidFill>
                          <a:latin typeface="Montserrat" pitchFamily="2" charset="77"/>
                        </a:rPr>
                        <a:t> 35mg)</a:t>
                      </a:r>
                      <a:endParaRPr lang="es-ES_tradnl" sz="1800" b="0" dirty="0">
                        <a:solidFill>
                          <a:srgbClr val="152B48"/>
                        </a:solidFill>
                        <a:latin typeface="Montserrat" pitchFamily="2" charset="77"/>
                      </a:endParaRPr>
                    </a:p>
                  </a:txBody>
                  <a:tcPr anchor="ctr">
                    <a:lnL w="12700" cap="flat" cmpd="sng" algn="ctr">
                      <a:solidFill>
                        <a:srgbClr val="00AAA7"/>
                      </a:solidFill>
                      <a:prstDash val="solid"/>
                      <a:round/>
                      <a:headEnd type="none" w="med" len="med"/>
                      <a:tailEnd type="none" w="med" len="med"/>
                    </a:lnL>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50%.</a:t>
                      </a:r>
                    </a:p>
                  </a:txBody>
                  <a:tcPr anchor="ctr">
                    <a:lnL w="12700" cap="flat" cmpd="sng" algn="ctr">
                      <a:solidFill>
                        <a:srgbClr val="00AAA7"/>
                      </a:solidFill>
                      <a:prstDash val="solid"/>
                      <a:round/>
                      <a:headEnd type="none" w="med" len="med"/>
                      <a:tailEnd type="none" w="med" len="med"/>
                    </a:lnL>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extLst>
                  <a:ext uri="{0D108BD9-81ED-4DB2-BD59-A6C34878D82A}">
                    <a16:rowId xmlns:a16="http://schemas.microsoft.com/office/drawing/2014/main" val="10001"/>
                  </a:ext>
                </a:extLst>
              </a:tr>
              <a:tr h="742232">
                <a:tc>
                  <a:txBody>
                    <a:bodyPr/>
                    <a:lstStyle/>
                    <a:p>
                      <a:pPr algn="ctr"/>
                      <a:r>
                        <a:rPr lang="es-ES_tradnl" sz="1800" b="1" dirty="0" err="1">
                          <a:solidFill>
                            <a:srgbClr val="152B48"/>
                          </a:solidFill>
                          <a:latin typeface="Montserrat" pitchFamily="2" charset="77"/>
                        </a:rPr>
                        <a:t>Reteplasa</a:t>
                      </a:r>
                      <a:r>
                        <a:rPr lang="es-ES_tradnl" sz="1800" b="1" dirty="0">
                          <a:solidFill>
                            <a:srgbClr val="152B48"/>
                          </a:solidFill>
                          <a:latin typeface="Montserrat" pitchFamily="2" charset="77"/>
                        </a:rPr>
                        <a:t> (</a:t>
                      </a:r>
                      <a:r>
                        <a:rPr lang="es-ES_tradnl" sz="1800" b="1" dirty="0" err="1">
                          <a:solidFill>
                            <a:srgbClr val="152B48"/>
                          </a:solidFill>
                          <a:latin typeface="Montserrat" pitchFamily="2" charset="77"/>
                        </a:rPr>
                        <a:t>rPA</a:t>
                      </a:r>
                      <a:r>
                        <a:rPr lang="es-ES_tradnl" sz="1800" b="1" dirty="0">
                          <a:solidFill>
                            <a:srgbClr val="152B48"/>
                          </a:solidFill>
                          <a:latin typeface="Montserrat" pitchFamily="2" charset="77"/>
                        </a:rPr>
                        <a:t>)</a:t>
                      </a:r>
                    </a:p>
                  </a:txBody>
                  <a:tcPr anchor="ctr">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10U + 10U en bolo con 30 min de diferencia.</a:t>
                      </a:r>
                    </a:p>
                  </a:txBody>
                  <a:tcPr anchor="ctr">
                    <a:lnL w="12700" cap="flat" cmpd="sng" algn="ctr">
                      <a:solidFill>
                        <a:srgbClr val="00AAA7"/>
                      </a:solidFill>
                      <a:prstDash val="solid"/>
                      <a:round/>
                      <a:headEnd type="none" w="med" len="med"/>
                      <a:tailEnd type="none" w="med" len="med"/>
                    </a:lnL>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60%.</a:t>
                      </a:r>
                    </a:p>
                  </a:txBody>
                  <a:tcPr anchor="ctr">
                    <a:lnL w="12700" cap="flat" cmpd="sng" algn="ctr">
                      <a:solidFill>
                        <a:srgbClr val="00AAA7"/>
                      </a:solidFill>
                      <a:prstDash val="solid"/>
                      <a:round/>
                      <a:headEnd type="none" w="med" len="med"/>
                      <a:tailEnd type="none" w="med" len="med"/>
                    </a:lnL>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extLst>
                  <a:ext uri="{0D108BD9-81ED-4DB2-BD59-A6C34878D82A}">
                    <a16:rowId xmlns:a16="http://schemas.microsoft.com/office/drawing/2014/main" val="10002"/>
                  </a:ext>
                </a:extLst>
              </a:tr>
              <a:tr h="1795317">
                <a:tc>
                  <a:txBody>
                    <a:bodyPr/>
                    <a:lstStyle/>
                    <a:p>
                      <a:pPr algn="ctr"/>
                      <a:r>
                        <a:rPr lang="es-ES_tradnl" sz="1800" b="1" dirty="0" err="1">
                          <a:solidFill>
                            <a:srgbClr val="152B48"/>
                          </a:solidFill>
                          <a:latin typeface="Montserrat" pitchFamily="2" charset="77"/>
                        </a:rPr>
                        <a:t>Tenecteplasa</a:t>
                      </a:r>
                      <a:r>
                        <a:rPr lang="es-ES_tradnl" sz="1800" b="1" baseline="0" dirty="0">
                          <a:solidFill>
                            <a:srgbClr val="152B48"/>
                          </a:solidFill>
                          <a:latin typeface="Montserrat" pitchFamily="2" charset="77"/>
                        </a:rPr>
                        <a:t> (TNK </a:t>
                      </a:r>
                      <a:r>
                        <a:rPr lang="mr-IN" sz="1800" b="1" baseline="0" dirty="0">
                          <a:solidFill>
                            <a:srgbClr val="152B48"/>
                          </a:solidFill>
                          <a:latin typeface="Montserrat" pitchFamily="2" charset="77"/>
                        </a:rPr>
                        <a:t>–</a:t>
                      </a:r>
                      <a:r>
                        <a:rPr lang="es-ES_tradnl" sz="1800" b="1" baseline="0" dirty="0">
                          <a:solidFill>
                            <a:srgbClr val="152B48"/>
                          </a:solidFill>
                          <a:latin typeface="Montserrat" pitchFamily="2" charset="77"/>
                        </a:rPr>
                        <a:t> </a:t>
                      </a:r>
                      <a:r>
                        <a:rPr lang="es-ES_tradnl" sz="1800" b="1" baseline="0" dirty="0" err="1">
                          <a:solidFill>
                            <a:srgbClr val="152B48"/>
                          </a:solidFill>
                          <a:latin typeface="Montserrat" pitchFamily="2" charset="77"/>
                        </a:rPr>
                        <a:t>tPA</a:t>
                      </a:r>
                      <a:r>
                        <a:rPr lang="es-ES_tradnl" sz="1800" b="1" baseline="0" dirty="0">
                          <a:solidFill>
                            <a:srgbClr val="152B48"/>
                          </a:solidFill>
                          <a:latin typeface="Montserrat" pitchFamily="2" charset="77"/>
                        </a:rPr>
                        <a:t>)</a:t>
                      </a:r>
                      <a:endParaRPr lang="es-ES_tradnl" sz="1800" b="1" dirty="0">
                        <a:solidFill>
                          <a:srgbClr val="152B48"/>
                        </a:solidFill>
                        <a:latin typeface="Montserrat" pitchFamily="2" charset="77"/>
                      </a:endParaRPr>
                    </a:p>
                  </a:txBody>
                  <a:tcPr anchor="ctr">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30mg</a:t>
                      </a:r>
                      <a:r>
                        <a:rPr lang="es-ES_tradnl" sz="1800" b="0" baseline="0" dirty="0">
                          <a:solidFill>
                            <a:srgbClr val="152B48"/>
                          </a:solidFill>
                          <a:latin typeface="Montserrat" pitchFamily="2" charset="77"/>
                        </a:rPr>
                        <a:t> (6000U) si &lt;60kg.</a:t>
                      </a:r>
                    </a:p>
                    <a:p>
                      <a:pPr algn="ctr"/>
                      <a:r>
                        <a:rPr lang="es-ES_tradnl" sz="1800" b="0" baseline="0" dirty="0">
                          <a:solidFill>
                            <a:srgbClr val="152B48"/>
                          </a:solidFill>
                          <a:latin typeface="Montserrat" pitchFamily="2" charset="77"/>
                        </a:rPr>
                        <a:t>35mg (7000U) si 60-70Kg.</a:t>
                      </a:r>
                    </a:p>
                    <a:p>
                      <a:pPr algn="ctr"/>
                      <a:r>
                        <a:rPr lang="es-ES_tradnl" sz="1800" b="0" baseline="0" dirty="0">
                          <a:solidFill>
                            <a:srgbClr val="152B48"/>
                          </a:solidFill>
                          <a:latin typeface="Montserrat" pitchFamily="2" charset="77"/>
                        </a:rPr>
                        <a:t>40mg (8000U) si 70 -&lt;80kg.</a:t>
                      </a:r>
                    </a:p>
                    <a:p>
                      <a:pPr algn="ctr"/>
                      <a:r>
                        <a:rPr lang="es-ES_tradnl" sz="1800" b="0" baseline="0" dirty="0">
                          <a:solidFill>
                            <a:srgbClr val="152B48"/>
                          </a:solidFill>
                          <a:latin typeface="Montserrat" pitchFamily="2" charset="77"/>
                        </a:rPr>
                        <a:t>45mg (9000U) si 90- 90kg.</a:t>
                      </a:r>
                    </a:p>
                    <a:p>
                      <a:pPr algn="ctr"/>
                      <a:r>
                        <a:rPr lang="es-ES_tradnl" sz="1800" b="0" baseline="0" dirty="0">
                          <a:solidFill>
                            <a:srgbClr val="152B48"/>
                          </a:solidFill>
                          <a:latin typeface="Montserrat" pitchFamily="2" charset="77"/>
                        </a:rPr>
                        <a:t>50mg (10000U) si &gt;90kg.</a:t>
                      </a:r>
                      <a:endParaRPr lang="es-ES_tradnl" sz="1800" b="0" dirty="0">
                        <a:solidFill>
                          <a:srgbClr val="152B48"/>
                        </a:solidFill>
                        <a:latin typeface="Montserrat" pitchFamily="2" charset="77"/>
                      </a:endParaRPr>
                    </a:p>
                  </a:txBody>
                  <a:tcPr anchor="ctr">
                    <a:lnL w="12700" cap="flat" cmpd="sng" algn="ctr">
                      <a:solidFill>
                        <a:srgbClr val="00AAA7"/>
                      </a:solidFill>
                      <a:prstDash val="solid"/>
                      <a:round/>
                      <a:headEnd type="none" w="med" len="med"/>
                      <a:tailEnd type="none" w="med" len="med"/>
                    </a:lnL>
                    <a:lnR w="12700" cap="flat" cmpd="sng" algn="ctr">
                      <a:solidFill>
                        <a:srgbClr val="00AAA7"/>
                      </a:solidFill>
                      <a:prstDash val="solid"/>
                      <a:round/>
                      <a:headEnd type="none" w="med" len="med"/>
                      <a:tailEnd type="none" w="med" len="med"/>
                    </a:lnR>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tc>
                  <a:txBody>
                    <a:bodyPr/>
                    <a:lstStyle/>
                    <a:p>
                      <a:pPr algn="ctr"/>
                      <a:r>
                        <a:rPr lang="es-ES_tradnl" sz="1800" b="0" dirty="0">
                          <a:solidFill>
                            <a:srgbClr val="152B48"/>
                          </a:solidFill>
                          <a:latin typeface="Montserrat" pitchFamily="2" charset="77"/>
                        </a:rPr>
                        <a:t>60%.</a:t>
                      </a:r>
                    </a:p>
                  </a:txBody>
                  <a:tcPr anchor="ctr">
                    <a:lnL w="12700" cap="flat" cmpd="sng" algn="ctr">
                      <a:solidFill>
                        <a:srgbClr val="00AAA7"/>
                      </a:solidFill>
                      <a:prstDash val="solid"/>
                      <a:round/>
                      <a:headEnd type="none" w="med" len="med"/>
                      <a:tailEnd type="none" w="med" len="med"/>
                    </a:lnL>
                    <a:lnT w="12700" cap="flat" cmpd="sng" algn="ctr">
                      <a:solidFill>
                        <a:srgbClr val="00AAA7"/>
                      </a:solidFill>
                      <a:prstDash val="solid"/>
                      <a:round/>
                      <a:headEnd type="none" w="med" len="med"/>
                      <a:tailEnd type="none" w="med" len="med"/>
                    </a:lnT>
                    <a:lnB w="12700" cap="flat" cmpd="sng" algn="ctr">
                      <a:solidFill>
                        <a:srgbClr val="00AAA7"/>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Imagen 6">
            <a:extLst>
              <a:ext uri="{FF2B5EF4-FFF2-40B4-BE49-F238E27FC236}">
                <a16:creationId xmlns:a16="http://schemas.microsoft.com/office/drawing/2014/main" id="{E973B98E-0368-B447-8CCA-1E443C46EA6A}"/>
              </a:ext>
            </a:extLst>
          </p:cNvPr>
          <p:cNvPicPr>
            <a:picLocks noChangeAspect="1"/>
          </p:cNvPicPr>
          <p:nvPr/>
        </p:nvPicPr>
        <p:blipFill>
          <a:blip r:embed="rId2"/>
          <a:stretch>
            <a:fillRect/>
          </a:stretch>
        </p:blipFill>
        <p:spPr>
          <a:xfrm>
            <a:off x="1040880" y="1433317"/>
            <a:ext cx="3245118" cy="2214516"/>
          </a:xfrm>
          <a:prstGeom prst="rect">
            <a:avLst/>
          </a:prstGeom>
        </p:spPr>
      </p:pic>
    </p:spTree>
    <p:extLst>
      <p:ext uri="{BB962C8B-B14F-4D97-AF65-F5344CB8AC3E}">
        <p14:creationId xmlns:p14="http://schemas.microsoft.com/office/powerpoint/2010/main" val="2514776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339637DB-9322-D442-B06A-374BE8163DA5}"/>
              </a:ext>
            </a:extLst>
          </p:cNvPr>
          <p:cNvSpPr>
            <a:spLocks noGrp="1"/>
          </p:cNvSpPr>
          <p:nvPr>
            <p:ph type="title"/>
          </p:nvPr>
        </p:nvSpPr>
        <p:spPr>
          <a:xfrm>
            <a:off x="467139" y="0"/>
            <a:ext cx="10515600" cy="1325563"/>
          </a:xfrm>
        </p:spPr>
        <p:txBody>
          <a:bodyPr/>
          <a:lstStyle/>
          <a:p>
            <a:r>
              <a:rPr lang="es-CO" dirty="0"/>
              <a:t>FIBRINÓLISIS</a:t>
            </a:r>
          </a:p>
        </p:txBody>
      </p:sp>
      <p:pic>
        <p:nvPicPr>
          <p:cNvPr id="6" name="Marcador de contenido 3">
            <a:extLst>
              <a:ext uri="{FF2B5EF4-FFF2-40B4-BE49-F238E27FC236}">
                <a16:creationId xmlns:a16="http://schemas.microsoft.com/office/drawing/2014/main" id="{432A1FE9-5F1E-7945-894C-7150A9562A84}"/>
              </a:ext>
            </a:extLst>
          </p:cNvPr>
          <p:cNvPicPr>
            <a:picLocks noGrp="1" noChangeAspect="1"/>
          </p:cNvPicPr>
          <p:nvPr>
            <p:ph idx="1"/>
          </p:nvPr>
        </p:nvPicPr>
        <p:blipFill rotWithShape="1">
          <a:blip r:embed="rId2"/>
          <a:srcRect b="6024"/>
          <a:stretch/>
        </p:blipFill>
        <p:spPr>
          <a:xfrm>
            <a:off x="467139" y="1236981"/>
            <a:ext cx="11507907" cy="2532674"/>
          </a:xfrm>
          <a:prstGeom prst="rect">
            <a:avLst/>
          </a:prstGeom>
        </p:spPr>
      </p:pic>
      <p:pic>
        <p:nvPicPr>
          <p:cNvPr id="3" name="Imagen 2" descr="Imagen que contiene oscuro, viendo, iluminado, puesta de sol&#10;&#10;Descripción generada automáticamente">
            <a:extLst>
              <a:ext uri="{FF2B5EF4-FFF2-40B4-BE49-F238E27FC236}">
                <a16:creationId xmlns:a16="http://schemas.microsoft.com/office/drawing/2014/main" id="{46B293A7-0740-2F4C-B4C8-42779DB4F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65" y="4065803"/>
            <a:ext cx="2565173" cy="2565173"/>
          </a:xfrm>
          <a:prstGeom prst="rect">
            <a:avLst/>
          </a:prstGeom>
        </p:spPr>
      </p:pic>
    </p:spTree>
    <p:extLst>
      <p:ext uri="{BB962C8B-B14F-4D97-AF65-F5344CB8AC3E}">
        <p14:creationId xmlns:p14="http://schemas.microsoft.com/office/powerpoint/2010/main" val="1214255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903" y="0"/>
            <a:ext cx="11430194" cy="1325563"/>
          </a:xfrm>
        </p:spPr>
        <p:txBody>
          <a:bodyPr/>
          <a:lstStyle/>
          <a:p>
            <a:r>
              <a:rPr lang="es-ES_tradnl" b="1" dirty="0"/>
              <a:t>Contraindicaciones </a:t>
            </a:r>
            <a:r>
              <a:rPr lang="es-ES_tradnl" dirty="0"/>
              <a:t>f</a:t>
            </a:r>
            <a:r>
              <a:rPr lang="es-ES_tradnl" b="1" dirty="0"/>
              <a:t>ibrinólisis</a:t>
            </a:r>
            <a:endParaRPr lang="es-ES_tradnl" dirty="0"/>
          </a:p>
        </p:txBody>
      </p:sp>
      <p:sp>
        <p:nvSpPr>
          <p:cNvPr id="6" name="Rectángulo 5"/>
          <p:cNvSpPr/>
          <p:nvPr/>
        </p:nvSpPr>
        <p:spPr>
          <a:xfrm>
            <a:off x="8705760" y="6095088"/>
            <a:ext cx="3105337"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
        <p:nvSpPr>
          <p:cNvPr id="8" name="Rectángulo 7">
            <a:extLst>
              <a:ext uri="{FF2B5EF4-FFF2-40B4-BE49-F238E27FC236}">
                <a16:creationId xmlns:a16="http://schemas.microsoft.com/office/drawing/2014/main" id="{AA09D6F1-44B5-5345-8F3D-3E1F06425CDB}"/>
              </a:ext>
            </a:extLst>
          </p:cNvPr>
          <p:cNvSpPr/>
          <p:nvPr/>
        </p:nvSpPr>
        <p:spPr>
          <a:xfrm>
            <a:off x="5307106" y="1325563"/>
            <a:ext cx="6096000" cy="4399666"/>
          </a:xfrm>
          <a:prstGeom prst="rect">
            <a:avLst/>
          </a:prstGeom>
          <a:ln>
            <a:solidFill>
              <a:srgbClr val="00AAA7"/>
            </a:solidFill>
          </a:ln>
        </p:spPr>
        <p:txBody>
          <a:bodyPr>
            <a:spAutoFit/>
          </a:bodyPr>
          <a:lstStyle/>
          <a:p>
            <a:pPr lvl="0" algn="just" defTabSz="711200">
              <a:spcBef>
                <a:spcPct val="0"/>
              </a:spcBef>
              <a:spcAft>
                <a:spcPct val="35000"/>
              </a:spcAft>
            </a:pPr>
            <a:r>
              <a:rPr lang="es-ES_tradnl" sz="2000" b="1" i="1" u="sng" dirty="0">
                <a:solidFill>
                  <a:srgbClr val="152B48"/>
                </a:solidFill>
                <a:latin typeface="Montserrat" pitchFamily="2" charset="77"/>
              </a:rPr>
              <a:t>Absolutas:</a:t>
            </a:r>
            <a:endParaRPr lang="es-ES_tradnl" sz="2000" b="1" u="sng" dirty="0">
              <a:solidFill>
                <a:srgbClr val="152B48"/>
              </a:solidFill>
              <a:latin typeface="Montserrat" pitchFamily="2" charset="77"/>
            </a:endParaRPr>
          </a:p>
          <a:p>
            <a:pPr marL="171450" lvl="1" indent="-171450" algn="just" defTabSz="711200">
              <a:spcBef>
                <a:spcPct val="0"/>
              </a:spcBef>
              <a:spcAft>
                <a:spcPct val="15000"/>
              </a:spcAft>
              <a:buChar char="•"/>
            </a:pPr>
            <a:r>
              <a:rPr lang="es-ES_tradnl" dirty="0">
                <a:solidFill>
                  <a:srgbClr val="152B48"/>
                </a:solidFill>
                <a:latin typeface="Montserrat" pitchFamily="2" charset="77"/>
              </a:rPr>
              <a:t>Hemorragia intracraneal previa o ACV de origen desconocido en cualquier momento.</a:t>
            </a:r>
          </a:p>
          <a:p>
            <a:pPr marL="171450" lvl="1" indent="-171450" algn="just" defTabSz="711200">
              <a:spcBef>
                <a:spcPct val="0"/>
              </a:spcBef>
              <a:spcAft>
                <a:spcPct val="15000"/>
              </a:spcAft>
              <a:buChar char="•"/>
            </a:pPr>
            <a:r>
              <a:rPr lang="es-ES_tradnl" dirty="0">
                <a:solidFill>
                  <a:srgbClr val="152B48"/>
                </a:solidFill>
                <a:latin typeface="Montserrat" pitchFamily="2" charset="77"/>
              </a:rPr>
              <a:t>ACV </a:t>
            </a:r>
            <a:r>
              <a:rPr lang="es-ES_tradnl" dirty="0" err="1">
                <a:solidFill>
                  <a:srgbClr val="152B48"/>
                </a:solidFill>
                <a:latin typeface="Montserrat" pitchFamily="2" charset="77"/>
              </a:rPr>
              <a:t>isquémico</a:t>
            </a:r>
            <a:r>
              <a:rPr lang="es-ES_tradnl" dirty="0">
                <a:solidFill>
                  <a:srgbClr val="152B48"/>
                </a:solidFill>
                <a:latin typeface="Montserrat" pitchFamily="2" charset="77"/>
              </a:rPr>
              <a:t> en los 6 meses precedentes.</a:t>
            </a:r>
          </a:p>
          <a:p>
            <a:pPr marL="171450" lvl="1" indent="-171450" algn="just" defTabSz="711200">
              <a:spcBef>
                <a:spcPct val="0"/>
              </a:spcBef>
              <a:spcAft>
                <a:spcPct val="15000"/>
              </a:spcAft>
              <a:buChar char="•"/>
            </a:pPr>
            <a:r>
              <a:rPr lang="es-ES_tradnl" dirty="0" err="1">
                <a:solidFill>
                  <a:srgbClr val="152B48"/>
                </a:solidFill>
                <a:latin typeface="Montserrat" pitchFamily="2" charset="77"/>
              </a:rPr>
              <a:t>Daño</a:t>
            </a:r>
            <a:r>
              <a:rPr lang="es-ES_tradnl" dirty="0">
                <a:solidFill>
                  <a:srgbClr val="152B48"/>
                </a:solidFill>
                <a:latin typeface="Montserrat" pitchFamily="2" charset="77"/>
              </a:rPr>
              <a:t> del SNC o neoplasias o </a:t>
            </a:r>
            <a:r>
              <a:rPr lang="es-ES_tradnl" dirty="0" err="1">
                <a:solidFill>
                  <a:srgbClr val="152B48"/>
                </a:solidFill>
                <a:latin typeface="Montserrat" pitchFamily="2" charset="77"/>
              </a:rPr>
              <a:t>malformación</a:t>
            </a:r>
            <a:r>
              <a:rPr lang="es-ES_tradnl" dirty="0">
                <a:solidFill>
                  <a:srgbClr val="152B48"/>
                </a:solidFill>
                <a:latin typeface="Montserrat" pitchFamily="2" charset="77"/>
              </a:rPr>
              <a:t> </a:t>
            </a:r>
            <a:r>
              <a:rPr lang="es-ES_tradnl" dirty="0" err="1">
                <a:solidFill>
                  <a:srgbClr val="152B48"/>
                </a:solidFill>
                <a:latin typeface="Montserrat" pitchFamily="2" charset="77"/>
              </a:rPr>
              <a:t>arteriovenosa</a:t>
            </a:r>
            <a:r>
              <a:rPr lang="es-ES_tradnl" dirty="0">
                <a:solidFill>
                  <a:srgbClr val="152B48"/>
                </a:solidFill>
                <a:latin typeface="Montserrat" pitchFamily="2" charset="77"/>
              </a:rPr>
              <a:t>.</a:t>
            </a:r>
          </a:p>
          <a:p>
            <a:pPr marL="171450" lvl="1" indent="-171450" algn="just" defTabSz="711200">
              <a:spcBef>
                <a:spcPct val="0"/>
              </a:spcBef>
              <a:spcAft>
                <a:spcPct val="15000"/>
              </a:spcAft>
              <a:buChar char="•"/>
            </a:pPr>
            <a:r>
              <a:rPr lang="es-ES_tradnl" dirty="0">
                <a:solidFill>
                  <a:srgbClr val="152B48"/>
                </a:solidFill>
                <a:latin typeface="Montserrat" pitchFamily="2" charset="77"/>
              </a:rPr>
              <a:t>Traumatismo/</a:t>
            </a:r>
            <a:r>
              <a:rPr lang="es-ES_tradnl" dirty="0" err="1">
                <a:solidFill>
                  <a:srgbClr val="152B48"/>
                </a:solidFill>
                <a:latin typeface="Montserrat" pitchFamily="2" charset="77"/>
              </a:rPr>
              <a:t>cirugía</a:t>
            </a:r>
            <a:r>
              <a:rPr lang="es-ES_tradnl" dirty="0">
                <a:solidFill>
                  <a:srgbClr val="152B48"/>
                </a:solidFill>
                <a:latin typeface="Montserrat" pitchFamily="2" charset="77"/>
              </a:rPr>
              <a:t>/</a:t>
            </a:r>
            <a:r>
              <a:rPr lang="es-ES_tradnl" dirty="0" err="1">
                <a:solidFill>
                  <a:srgbClr val="152B48"/>
                </a:solidFill>
                <a:latin typeface="Montserrat" pitchFamily="2" charset="77"/>
              </a:rPr>
              <a:t>lesión</a:t>
            </a:r>
            <a:r>
              <a:rPr lang="es-ES_tradnl" dirty="0">
                <a:solidFill>
                  <a:srgbClr val="152B48"/>
                </a:solidFill>
                <a:latin typeface="Montserrat" pitchFamily="2" charset="77"/>
              </a:rPr>
              <a:t> craneal importante y en el mes anterior.</a:t>
            </a:r>
          </a:p>
          <a:p>
            <a:pPr marL="171450" lvl="1" indent="-171450" algn="just" defTabSz="711200">
              <a:spcBef>
                <a:spcPct val="0"/>
              </a:spcBef>
              <a:spcAft>
                <a:spcPct val="15000"/>
              </a:spcAft>
              <a:buChar char="•"/>
            </a:pPr>
            <a:r>
              <a:rPr lang="es-ES_tradnl" dirty="0">
                <a:solidFill>
                  <a:srgbClr val="152B48"/>
                </a:solidFill>
                <a:latin typeface="Montserrat" pitchFamily="2" charset="77"/>
              </a:rPr>
              <a:t>Hemorragia gastrointestinal en el </a:t>
            </a:r>
            <a:r>
              <a:rPr lang="es-ES_tradnl" dirty="0" err="1">
                <a:solidFill>
                  <a:srgbClr val="152B48"/>
                </a:solidFill>
                <a:latin typeface="Montserrat" pitchFamily="2" charset="77"/>
              </a:rPr>
              <a:t>último</a:t>
            </a:r>
            <a:r>
              <a:rPr lang="es-ES_tradnl" dirty="0">
                <a:solidFill>
                  <a:srgbClr val="152B48"/>
                </a:solidFill>
                <a:latin typeface="Montserrat" pitchFamily="2" charset="77"/>
              </a:rPr>
              <a:t> mes.</a:t>
            </a:r>
          </a:p>
          <a:p>
            <a:pPr marL="171450" lvl="1" indent="-171450" algn="just" defTabSz="711200">
              <a:spcBef>
                <a:spcPct val="0"/>
              </a:spcBef>
              <a:spcAft>
                <a:spcPct val="15000"/>
              </a:spcAft>
              <a:buChar char="•"/>
            </a:pPr>
            <a:r>
              <a:rPr lang="es-ES_tradnl" dirty="0">
                <a:solidFill>
                  <a:srgbClr val="152B48"/>
                </a:solidFill>
                <a:latin typeface="Montserrat" pitchFamily="2" charset="77"/>
              </a:rPr>
              <a:t>Trastorno </a:t>
            </a:r>
            <a:r>
              <a:rPr lang="es-ES_tradnl" dirty="0" err="1">
                <a:solidFill>
                  <a:srgbClr val="152B48"/>
                </a:solidFill>
                <a:latin typeface="Montserrat" pitchFamily="2" charset="77"/>
              </a:rPr>
              <a:t>hemorrágico</a:t>
            </a:r>
            <a:r>
              <a:rPr lang="es-ES_tradnl" dirty="0">
                <a:solidFill>
                  <a:srgbClr val="152B48"/>
                </a:solidFill>
                <a:latin typeface="Montserrat" pitchFamily="2" charset="77"/>
              </a:rPr>
              <a:t> conocido (</a:t>
            </a:r>
            <a:r>
              <a:rPr lang="es-ES_tradnl" dirty="0" err="1">
                <a:solidFill>
                  <a:srgbClr val="152B48"/>
                </a:solidFill>
                <a:latin typeface="Montserrat" pitchFamily="2" charset="77"/>
              </a:rPr>
              <a:t>excluída</a:t>
            </a:r>
            <a:r>
              <a:rPr lang="es-ES_tradnl" dirty="0">
                <a:solidFill>
                  <a:srgbClr val="152B48"/>
                </a:solidFill>
                <a:latin typeface="Montserrat" pitchFamily="2" charset="77"/>
              </a:rPr>
              <a:t> la menstruación).</a:t>
            </a:r>
          </a:p>
          <a:p>
            <a:pPr marL="171450" lvl="1" indent="-171450" algn="just" defTabSz="711200">
              <a:spcBef>
                <a:spcPct val="0"/>
              </a:spcBef>
              <a:spcAft>
                <a:spcPct val="15000"/>
              </a:spcAft>
              <a:buChar char="•"/>
            </a:pPr>
            <a:r>
              <a:rPr lang="es-ES_tradnl" dirty="0" err="1">
                <a:solidFill>
                  <a:srgbClr val="152B48"/>
                </a:solidFill>
                <a:latin typeface="Montserrat" pitchFamily="2" charset="77"/>
              </a:rPr>
              <a:t>Disección</a:t>
            </a:r>
            <a:r>
              <a:rPr lang="es-ES_tradnl" dirty="0">
                <a:solidFill>
                  <a:srgbClr val="152B48"/>
                </a:solidFill>
                <a:latin typeface="Montserrat" pitchFamily="2" charset="77"/>
              </a:rPr>
              <a:t> </a:t>
            </a:r>
            <a:r>
              <a:rPr lang="es-ES_tradnl" dirty="0" err="1">
                <a:solidFill>
                  <a:srgbClr val="152B48"/>
                </a:solidFill>
                <a:latin typeface="Montserrat" pitchFamily="2" charset="77"/>
              </a:rPr>
              <a:t>aórtica</a:t>
            </a:r>
            <a:r>
              <a:rPr lang="es-ES_tradnl" dirty="0">
                <a:solidFill>
                  <a:srgbClr val="152B48"/>
                </a:solidFill>
                <a:latin typeface="Montserrat" pitchFamily="2" charset="77"/>
              </a:rPr>
              <a:t>.</a:t>
            </a:r>
          </a:p>
          <a:p>
            <a:pPr marL="171450" lvl="1" indent="-171450" algn="just" defTabSz="711200">
              <a:spcBef>
                <a:spcPct val="0"/>
              </a:spcBef>
              <a:spcAft>
                <a:spcPct val="15000"/>
              </a:spcAft>
              <a:buChar char="•"/>
            </a:pPr>
            <a:r>
              <a:rPr lang="es-ES_tradnl" dirty="0">
                <a:solidFill>
                  <a:srgbClr val="152B48"/>
                </a:solidFill>
                <a:latin typeface="Montserrat" pitchFamily="2" charset="77"/>
              </a:rPr>
              <a:t>Punciones no compresibles en las </a:t>
            </a:r>
            <a:r>
              <a:rPr lang="es-ES_tradnl" dirty="0" err="1">
                <a:solidFill>
                  <a:srgbClr val="152B48"/>
                </a:solidFill>
                <a:latin typeface="Montserrat" pitchFamily="2" charset="77"/>
              </a:rPr>
              <a:t>últimas</a:t>
            </a:r>
            <a:r>
              <a:rPr lang="es-ES_tradnl" dirty="0">
                <a:solidFill>
                  <a:srgbClr val="152B48"/>
                </a:solidFill>
                <a:latin typeface="Montserrat" pitchFamily="2" charset="77"/>
              </a:rPr>
              <a:t> 24 h (biopsia hepática, punción lumbar).</a:t>
            </a:r>
          </a:p>
        </p:txBody>
      </p:sp>
    </p:spTree>
    <p:extLst>
      <p:ext uri="{BB962C8B-B14F-4D97-AF65-F5344CB8AC3E}">
        <p14:creationId xmlns:p14="http://schemas.microsoft.com/office/powerpoint/2010/main" val="1638838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543745863"/>
              </p:ext>
            </p:extLst>
          </p:nvPr>
        </p:nvGraphicFramePr>
        <p:xfrm>
          <a:off x="4954753" y="1056861"/>
          <a:ext cx="6997148" cy="4744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846564" y="6238825"/>
            <a:ext cx="3105337"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Tree>
    <p:extLst>
      <p:ext uri="{BB962C8B-B14F-4D97-AF65-F5344CB8AC3E}">
        <p14:creationId xmlns:p14="http://schemas.microsoft.com/office/powerpoint/2010/main" val="3110731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a:extLst>
              <a:ext uri="{FF2B5EF4-FFF2-40B4-BE49-F238E27FC236}">
                <a16:creationId xmlns:a16="http://schemas.microsoft.com/office/drawing/2014/main" id="{5CEA6D81-6938-0F48-AEC3-944079371701}"/>
              </a:ext>
            </a:extLst>
          </p:cNvPr>
          <p:cNvGraphicFramePr>
            <a:graphicFrameLocks/>
          </p:cNvGraphicFramePr>
          <p:nvPr>
            <p:extLst>
              <p:ext uri="{D42A27DB-BD31-4B8C-83A1-F6EECF244321}">
                <p14:modId xmlns:p14="http://schemas.microsoft.com/office/powerpoint/2010/main" val="3288732422"/>
              </p:ext>
            </p:extLst>
          </p:nvPr>
        </p:nvGraphicFramePr>
        <p:xfrm>
          <a:off x="5314120" y="554253"/>
          <a:ext cx="5962043" cy="518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82E583D-7EDE-3243-B193-0D16F0F633B1}"/>
              </a:ext>
            </a:extLst>
          </p:cNvPr>
          <p:cNvSpPr/>
          <p:nvPr/>
        </p:nvSpPr>
        <p:spPr>
          <a:xfrm>
            <a:off x="8902913" y="6303747"/>
            <a:ext cx="3105337"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
        <p:nvSpPr>
          <p:cNvPr id="7" name="CuadroTexto 6">
            <a:extLst>
              <a:ext uri="{FF2B5EF4-FFF2-40B4-BE49-F238E27FC236}">
                <a16:creationId xmlns:a16="http://schemas.microsoft.com/office/drawing/2014/main" id="{9BFB59B7-14DA-5741-A54F-D17A24808669}"/>
              </a:ext>
            </a:extLst>
          </p:cNvPr>
          <p:cNvSpPr txBox="1"/>
          <p:nvPr/>
        </p:nvSpPr>
        <p:spPr>
          <a:xfrm>
            <a:off x="8494533" y="4388362"/>
            <a:ext cx="2674056" cy="707886"/>
          </a:xfrm>
          <a:prstGeom prst="rect">
            <a:avLst/>
          </a:prstGeom>
          <a:noFill/>
        </p:spPr>
        <p:txBody>
          <a:bodyPr wrap="square" rtlCol="0">
            <a:spAutoFit/>
          </a:bodyPr>
          <a:lstStyle/>
          <a:p>
            <a:pPr algn="ctr"/>
            <a:r>
              <a:rPr lang="es-CO" sz="2000" dirty="0">
                <a:solidFill>
                  <a:schemeClr val="bg1"/>
                </a:solidFill>
                <a:latin typeface="Montserrat" pitchFamily="2" charset="77"/>
              </a:rPr>
              <a:t>Llevar a PCI en 2-24 hr.</a:t>
            </a:r>
          </a:p>
        </p:txBody>
      </p:sp>
    </p:spTree>
    <p:extLst>
      <p:ext uri="{BB962C8B-B14F-4D97-AF65-F5344CB8AC3E}">
        <p14:creationId xmlns:p14="http://schemas.microsoft.com/office/powerpoint/2010/main" val="3398830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339637DB-9322-D442-B06A-374BE8163DA5}"/>
              </a:ext>
            </a:extLst>
          </p:cNvPr>
          <p:cNvSpPr>
            <a:spLocks noGrp="1"/>
          </p:cNvSpPr>
          <p:nvPr>
            <p:ph type="title"/>
          </p:nvPr>
        </p:nvSpPr>
        <p:spPr>
          <a:xfrm>
            <a:off x="467139" y="9320"/>
            <a:ext cx="10515600" cy="1325563"/>
          </a:xfrm>
        </p:spPr>
        <p:txBody>
          <a:bodyPr/>
          <a:lstStyle/>
          <a:p>
            <a:r>
              <a:rPr lang="es-CO" dirty="0"/>
              <a:t>Arritmias de reperfusión</a:t>
            </a:r>
          </a:p>
        </p:txBody>
      </p:sp>
      <p:sp>
        <p:nvSpPr>
          <p:cNvPr id="7" name="Google Shape;62;p1">
            <a:extLst>
              <a:ext uri="{FF2B5EF4-FFF2-40B4-BE49-F238E27FC236}">
                <a16:creationId xmlns:a16="http://schemas.microsoft.com/office/drawing/2014/main" id="{9DDA383A-2D94-804F-B064-D8DEFD0932CC}"/>
              </a:ext>
            </a:extLst>
          </p:cNvPr>
          <p:cNvSpPr txBox="1"/>
          <p:nvPr/>
        </p:nvSpPr>
        <p:spPr>
          <a:xfrm>
            <a:off x="6096000" y="1957148"/>
            <a:ext cx="5982967" cy="3631723"/>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Arritmias en SCA durante (o minutos después de) la revascularización:</a:t>
            </a:r>
          </a:p>
          <a:p>
            <a:pPr marL="800100" lvl="1" indent="-342900">
              <a:buFont typeface="Wingdings" pitchFamily="2" charset="2"/>
              <a:buChar char="§"/>
            </a:pPr>
            <a:r>
              <a:rPr lang="es-ES" dirty="0">
                <a:solidFill>
                  <a:srgbClr val="152B48"/>
                </a:solidFill>
                <a:latin typeface="Montserrat"/>
                <a:ea typeface="Montserrat"/>
                <a:cs typeface="Montserrat"/>
                <a:sym typeface="Montserrat"/>
              </a:rPr>
              <a:t>4-5% de todos los IAMCEST</a:t>
            </a:r>
          </a:p>
          <a:p>
            <a:pPr marL="800100" lvl="1" indent="-342900">
              <a:buFont typeface="Wingdings" pitchFamily="2" charset="2"/>
              <a:buChar char="§"/>
            </a:pPr>
            <a:r>
              <a:rPr lang="es-ES" dirty="0">
                <a:solidFill>
                  <a:srgbClr val="152B48"/>
                </a:solidFill>
                <a:latin typeface="Montserrat"/>
                <a:ea typeface="Montserrat"/>
                <a:cs typeface="Montserrat"/>
                <a:sym typeface="Montserrat"/>
              </a:rPr>
              <a:t>Ritmo </a:t>
            </a:r>
            <a:r>
              <a:rPr lang="es-ES" dirty="0" err="1">
                <a:solidFill>
                  <a:srgbClr val="152B48"/>
                </a:solidFill>
                <a:latin typeface="Montserrat"/>
                <a:ea typeface="Montserrat"/>
                <a:cs typeface="Montserrat"/>
                <a:sym typeface="Montserrat"/>
              </a:rPr>
              <a:t>idioventricular</a:t>
            </a:r>
            <a:r>
              <a:rPr lang="es-ES" dirty="0">
                <a:solidFill>
                  <a:srgbClr val="152B48"/>
                </a:solidFill>
                <a:latin typeface="Montserrat"/>
                <a:ea typeface="Montserrat"/>
                <a:cs typeface="Montserrat"/>
                <a:sym typeface="Montserrat"/>
              </a:rPr>
              <a:t> acelerado (15-42%).</a:t>
            </a:r>
          </a:p>
          <a:p>
            <a:pPr marL="800100" lvl="1" indent="-342900">
              <a:buFont typeface="Wingdings" pitchFamily="2" charset="2"/>
              <a:buChar char="§"/>
            </a:pPr>
            <a:r>
              <a:rPr lang="es-ES" dirty="0">
                <a:solidFill>
                  <a:srgbClr val="152B48"/>
                </a:solidFill>
                <a:latin typeface="Montserrat"/>
                <a:ea typeface="Montserrat"/>
                <a:cs typeface="Montserrat"/>
                <a:sym typeface="Montserrat"/>
              </a:rPr>
              <a:t>TV no sostenida (26%).</a:t>
            </a:r>
          </a:p>
          <a:p>
            <a:pPr marL="800100" lvl="1" indent="-342900">
              <a:buFont typeface="Wingdings" pitchFamily="2" charset="2"/>
              <a:buChar char="§"/>
            </a:pPr>
            <a:r>
              <a:rPr lang="es-ES" dirty="0">
                <a:solidFill>
                  <a:srgbClr val="152B48"/>
                </a:solidFill>
                <a:latin typeface="Montserrat"/>
                <a:ea typeface="Montserrat"/>
                <a:cs typeface="Montserrat"/>
                <a:sym typeface="Montserrat"/>
              </a:rPr>
              <a:t>Características benignas.</a:t>
            </a:r>
          </a:p>
          <a:p>
            <a:pPr marL="800100" lvl="1" indent="-342900">
              <a:buFont typeface="Wingdings" pitchFamily="2" charset="2"/>
              <a:buChar char="§"/>
            </a:pPr>
            <a:r>
              <a:rPr lang="es-ES" dirty="0">
                <a:solidFill>
                  <a:srgbClr val="152B48"/>
                </a:solidFill>
                <a:latin typeface="Montserrat"/>
                <a:ea typeface="Montserrat"/>
                <a:cs typeface="Montserrat"/>
                <a:sym typeface="Montserrat"/>
              </a:rPr>
              <a:t>No manejo específico.</a:t>
            </a:r>
            <a:endParaRPr lang="es-ES" sz="2000" dirty="0">
              <a:solidFill>
                <a:srgbClr val="152B48"/>
              </a:solidFill>
              <a:latin typeface="Montserrat"/>
              <a:ea typeface="Montserrat"/>
              <a:cs typeface="Montserrat"/>
              <a:sym typeface="Montserrat"/>
            </a:endParaRPr>
          </a:p>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TV sostenida/FV (ocasional).</a:t>
            </a:r>
          </a:p>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Aumenta la mortalidad 5x.</a:t>
            </a:r>
          </a:p>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Aumento mortalidad </a:t>
            </a:r>
            <a:r>
              <a:rPr lang="es-ES" sz="2000" dirty="0" err="1">
                <a:solidFill>
                  <a:srgbClr val="152B48"/>
                </a:solidFill>
                <a:latin typeface="Montserrat"/>
                <a:ea typeface="Montserrat"/>
                <a:cs typeface="Montserrat"/>
                <a:sym typeface="Montserrat"/>
              </a:rPr>
              <a:t>intra</a:t>
            </a:r>
            <a:r>
              <a:rPr lang="es-ES" sz="2000" dirty="0">
                <a:solidFill>
                  <a:srgbClr val="152B48"/>
                </a:solidFill>
                <a:latin typeface="Montserrat"/>
                <a:ea typeface="Montserrat"/>
                <a:cs typeface="Montserrat"/>
                <a:sym typeface="Montserrat"/>
              </a:rPr>
              <a:t> hospitalaria y 30 días.</a:t>
            </a:r>
          </a:p>
          <a:p>
            <a:pPr marL="342900" lvl="0" indent="-342900">
              <a:buFont typeface="Arial" panose="020B0604020202020204" pitchFamily="34" charset="0"/>
              <a:buChar char="•"/>
            </a:pPr>
            <a:r>
              <a:rPr lang="es-ES" sz="2000" dirty="0">
                <a:solidFill>
                  <a:srgbClr val="152B48"/>
                </a:solidFill>
                <a:latin typeface="Montserrat"/>
                <a:ea typeface="Montserrat"/>
                <a:cs typeface="Montserrat"/>
                <a:sym typeface="Montserrat"/>
              </a:rPr>
              <a:t>Requieren tratamiento.</a:t>
            </a:r>
          </a:p>
        </p:txBody>
      </p:sp>
      <p:sp>
        <p:nvSpPr>
          <p:cNvPr id="8" name="Rectángulo redondeado 7">
            <a:extLst>
              <a:ext uri="{FF2B5EF4-FFF2-40B4-BE49-F238E27FC236}">
                <a16:creationId xmlns:a16="http://schemas.microsoft.com/office/drawing/2014/main" id="{6D9A65E8-5FF7-654C-8C99-BC92C11DC9A0}"/>
              </a:ext>
            </a:extLst>
          </p:cNvPr>
          <p:cNvSpPr/>
          <p:nvPr/>
        </p:nvSpPr>
        <p:spPr>
          <a:xfrm>
            <a:off x="725391" y="1334883"/>
            <a:ext cx="5019260" cy="2252323"/>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b="1" u="sng" dirty="0">
                <a:latin typeface="Montserrat" pitchFamily="2" charset="77"/>
              </a:rPr>
              <a:t>FACTORES DE RIESGO:</a:t>
            </a:r>
          </a:p>
          <a:p>
            <a:endParaRPr lang="es-CO" sz="2000" b="1" u="sng" dirty="0">
              <a:latin typeface="Montserrat" pitchFamily="2" charset="77"/>
            </a:endParaRPr>
          </a:p>
          <a:p>
            <a:pPr marL="285750" indent="-285750">
              <a:buFont typeface="Arial" panose="020B0604020202020204" pitchFamily="34" charset="0"/>
              <a:buChar char="•"/>
            </a:pPr>
            <a:r>
              <a:rPr lang="es-CO" dirty="0">
                <a:latin typeface="Montserrat" pitchFamily="2" charset="77"/>
              </a:rPr>
              <a:t>IAM inferior (ACD).</a:t>
            </a:r>
          </a:p>
          <a:p>
            <a:pPr marL="285750" indent="-285750">
              <a:buFont typeface="Arial" panose="020B0604020202020204" pitchFamily="34" charset="0"/>
              <a:buChar char="•"/>
            </a:pPr>
            <a:r>
              <a:rPr lang="es-CO" dirty="0">
                <a:latin typeface="Montserrat" pitchFamily="2" charset="77"/>
              </a:rPr>
              <a:t>Flujo TIMI 0-1 (pre revascularización).</a:t>
            </a:r>
          </a:p>
          <a:p>
            <a:pPr marL="285750" indent="-285750">
              <a:buFont typeface="Arial" panose="020B0604020202020204" pitchFamily="34" charset="0"/>
              <a:buChar char="•"/>
            </a:pPr>
            <a:r>
              <a:rPr lang="es-CO" dirty="0">
                <a:latin typeface="Montserrat" pitchFamily="2" charset="77"/>
              </a:rPr>
              <a:t>Killip &gt; 1 al ingreso.</a:t>
            </a:r>
          </a:p>
          <a:p>
            <a:pPr marL="285750" indent="-285750">
              <a:buFont typeface="Arial" panose="020B0604020202020204" pitchFamily="34" charset="0"/>
              <a:buChar char="•"/>
            </a:pPr>
            <a:r>
              <a:rPr lang="es-CO" dirty="0">
                <a:latin typeface="Montserrat" pitchFamily="2" charset="77"/>
              </a:rPr>
              <a:t>Elevación marcada del ST.</a:t>
            </a:r>
          </a:p>
        </p:txBody>
      </p:sp>
      <p:sp>
        <p:nvSpPr>
          <p:cNvPr id="9" name="Rectángulo 8">
            <a:extLst>
              <a:ext uri="{FF2B5EF4-FFF2-40B4-BE49-F238E27FC236}">
                <a16:creationId xmlns:a16="http://schemas.microsoft.com/office/drawing/2014/main" id="{88215923-D09F-3142-B26A-E1D4155EB8E2}"/>
              </a:ext>
            </a:extLst>
          </p:cNvPr>
          <p:cNvSpPr/>
          <p:nvPr/>
        </p:nvSpPr>
        <p:spPr>
          <a:xfrm>
            <a:off x="9385159" y="6072636"/>
            <a:ext cx="2430474" cy="276999"/>
          </a:xfrm>
          <a:prstGeom prst="rect">
            <a:avLst/>
          </a:prstGeom>
        </p:spPr>
        <p:txBody>
          <a:bodyPr wrap="none">
            <a:spAutoFit/>
          </a:bodyPr>
          <a:lstStyle/>
          <a:p>
            <a:r>
              <a:rPr lang="es-CO" sz="1200" dirty="0">
                <a:solidFill>
                  <a:srgbClr val="152B48"/>
                </a:solidFill>
                <a:effectLst/>
                <a:latin typeface="Montserrat" pitchFamily="2" charset="77"/>
              </a:rPr>
              <a:t>Europace (2019) 21, 1603–1604</a:t>
            </a:r>
          </a:p>
        </p:txBody>
      </p:sp>
    </p:spTree>
    <p:extLst>
      <p:ext uri="{BB962C8B-B14F-4D97-AF65-F5344CB8AC3E}">
        <p14:creationId xmlns:p14="http://schemas.microsoft.com/office/powerpoint/2010/main" val="386768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580172" y="599036"/>
            <a:ext cx="10515600" cy="1325563"/>
          </a:xfrm>
        </p:spPr>
        <p:txBody>
          <a:bodyPr>
            <a:normAutofit fontScale="90000"/>
          </a:bodyPr>
          <a:lstStyle/>
          <a:p>
            <a:r>
              <a:rPr lang="es-ES_tradnl" b="1" dirty="0"/>
              <a:t>BYPASS </a:t>
            </a:r>
            <a:br>
              <a:rPr lang="es-ES_tradnl" b="1" dirty="0"/>
            </a:br>
            <a:r>
              <a:rPr lang="es-ES_tradnl" b="1" dirty="0"/>
              <a:t>CORONARIO </a:t>
            </a:r>
            <a:br>
              <a:rPr lang="es-ES_tradnl" b="1" dirty="0"/>
            </a:br>
            <a:r>
              <a:rPr lang="es-ES_tradnl" b="1" dirty="0"/>
              <a:t>(CABG)</a:t>
            </a:r>
          </a:p>
        </p:txBody>
      </p:sp>
      <p:sp>
        <p:nvSpPr>
          <p:cNvPr id="4" name="Marcador de contenido 3"/>
          <p:cNvSpPr>
            <a:spLocks noGrp="1"/>
          </p:cNvSpPr>
          <p:nvPr>
            <p:ph idx="1"/>
          </p:nvPr>
        </p:nvSpPr>
        <p:spPr>
          <a:xfrm>
            <a:off x="4863911" y="2586398"/>
            <a:ext cx="7077075" cy="3599898"/>
          </a:xfrm>
        </p:spPr>
        <p:txBody>
          <a:bodyPr>
            <a:noAutofit/>
          </a:bodyPr>
          <a:lstStyle/>
          <a:p>
            <a:r>
              <a:rPr lang="es-CO" sz="1800" dirty="0"/>
              <a:t>Emergente si: vaso culpable + anatomía no favorable para PCI +:</a:t>
            </a:r>
          </a:p>
          <a:p>
            <a:pPr lvl="1"/>
            <a:r>
              <a:rPr lang="es-CO" sz="1600" dirty="0"/>
              <a:t>Gran área miocárdica en riesgo.</a:t>
            </a:r>
          </a:p>
          <a:p>
            <a:pPr lvl="1"/>
            <a:r>
              <a:rPr lang="es-CO" sz="1600" dirty="0"/>
              <a:t>Shock cardiogénico.</a:t>
            </a:r>
          </a:p>
          <a:p>
            <a:pPr lvl="1"/>
            <a:r>
              <a:rPr lang="es-CO" sz="1600" dirty="0"/>
              <a:t>Complicaciones mecánicas.</a:t>
            </a:r>
          </a:p>
          <a:p>
            <a:r>
              <a:rPr lang="es-CO" sz="1800" dirty="0"/>
              <a:t>No emergente: esperar tiempo de terapia antiplaquetaria dual:</a:t>
            </a:r>
          </a:p>
          <a:p>
            <a:pPr lvl="1">
              <a:buFont typeface="Wingdings" pitchFamily="2" charset="2"/>
              <a:buChar char="§"/>
            </a:pPr>
            <a:r>
              <a:rPr lang="es-CO" sz="1600" dirty="0"/>
              <a:t>3 días ticagrelor.</a:t>
            </a:r>
          </a:p>
          <a:p>
            <a:pPr lvl="1">
              <a:buFont typeface="Wingdings" pitchFamily="2" charset="2"/>
              <a:buChar char="§"/>
            </a:pPr>
            <a:r>
              <a:rPr lang="es-CO" sz="1600" dirty="0"/>
              <a:t>5 días clopidogrel.</a:t>
            </a:r>
          </a:p>
          <a:p>
            <a:pPr lvl="1">
              <a:buFont typeface="Wingdings" pitchFamily="2" charset="2"/>
              <a:buChar char="§"/>
            </a:pPr>
            <a:r>
              <a:rPr lang="es-CO" sz="1600" dirty="0"/>
              <a:t>7 días prasugrel.</a:t>
            </a:r>
          </a:p>
          <a:p>
            <a:pPr lvl="1">
              <a:buFont typeface="Wingdings" pitchFamily="2" charset="2"/>
              <a:buChar char="§"/>
            </a:pPr>
            <a:r>
              <a:rPr lang="es-CO" sz="1600" dirty="0"/>
              <a:t>Continuar ASA.</a:t>
            </a:r>
          </a:p>
          <a:p>
            <a:pPr lvl="1">
              <a:buFont typeface="Wingdings" pitchFamily="2" charset="2"/>
              <a:buChar char="§"/>
            </a:pPr>
            <a:r>
              <a:rPr lang="es-CO" sz="1600" dirty="0"/>
              <a:t>ASA post CABG 6-24 h.</a:t>
            </a:r>
          </a:p>
        </p:txBody>
      </p:sp>
      <p:pic>
        <p:nvPicPr>
          <p:cNvPr id="2" name="Imagen 1"/>
          <p:cNvPicPr>
            <a:picLocks noChangeAspect="1"/>
          </p:cNvPicPr>
          <p:nvPr/>
        </p:nvPicPr>
        <p:blipFill>
          <a:blip r:embed="rId2"/>
          <a:stretch>
            <a:fillRect/>
          </a:stretch>
        </p:blipFill>
        <p:spPr>
          <a:xfrm>
            <a:off x="4989418" y="438461"/>
            <a:ext cx="7077075" cy="1933575"/>
          </a:xfrm>
          <a:prstGeom prst="rect">
            <a:avLst/>
          </a:prstGeom>
        </p:spPr>
      </p:pic>
      <p:sp>
        <p:nvSpPr>
          <p:cNvPr id="8" name="Rectángulo 7"/>
          <p:cNvSpPr/>
          <p:nvPr/>
        </p:nvSpPr>
        <p:spPr>
          <a:xfrm>
            <a:off x="8674218" y="6314352"/>
            <a:ext cx="3392275" cy="276999"/>
          </a:xfrm>
          <a:prstGeom prst="rect">
            <a:avLst/>
          </a:prstGeom>
        </p:spPr>
        <p:txBody>
          <a:bodyPr wrap="none">
            <a:spAutoFit/>
          </a:bodyPr>
          <a:lstStyle/>
          <a:p>
            <a:r>
              <a:rPr lang="en-US" sz="1200" dirty="0">
                <a:solidFill>
                  <a:srgbClr val="152B48"/>
                </a:solidFill>
                <a:latin typeface="Montserrat" pitchFamily="2" charset="77"/>
              </a:rPr>
              <a:t>European Heart Journal (2018) 39, 213–254</a:t>
            </a:r>
          </a:p>
        </p:txBody>
      </p:sp>
    </p:spTree>
    <p:extLst>
      <p:ext uri="{BB962C8B-B14F-4D97-AF65-F5344CB8AC3E}">
        <p14:creationId xmlns:p14="http://schemas.microsoft.com/office/powerpoint/2010/main" val="530525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848" y="182084"/>
            <a:ext cx="10515600" cy="1325563"/>
          </a:xfrm>
        </p:spPr>
        <p:txBody>
          <a:bodyPr/>
          <a:lstStyle/>
          <a:p>
            <a:r>
              <a:rPr lang="es-ES_tradnl" b="1" dirty="0"/>
              <a:t>MONITOREO HOSPITALARIO</a:t>
            </a:r>
            <a:endParaRPr lang="es-ES_tradnl" dirty="0"/>
          </a:p>
        </p:txBody>
      </p:sp>
      <p:graphicFrame>
        <p:nvGraphicFramePr>
          <p:cNvPr id="3" name="Marcador de contenido 2">
            <a:extLst>
              <a:ext uri="{FF2B5EF4-FFF2-40B4-BE49-F238E27FC236}">
                <a16:creationId xmlns:a16="http://schemas.microsoft.com/office/drawing/2014/main" id="{FF4C2F50-61D9-F547-B609-43AA11D38E69}"/>
              </a:ext>
            </a:extLst>
          </p:cNvPr>
          <p:cNvGraphicFramePr>
            <a:graphicFrameLocks noGrp="1"/>
          </p:cNvGraphicFramePr>
          <p:nvPr>
            <p:ph idx="1"/>
            <p:extLst>
              <p:ext uri="{D42A27DB-BD31-4B8C-83A1-F6EECF244321}">
                <p14:modId xmlns:p14="http://schemas.microsoft.com/office/powerpoint/2010/main" val="130994252"/>
              </p:ext>
            </p:extLst>
          </p:nvPr>
        </p:nvGraphicFramePr>
        <p:xfrm>
          <a:off x="4976777" y="1693244"/>
          <a:ext cx="703359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887396" y="6409566"/>
            <a:ext cx="3122971"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Tree>
    <p:extLst>
      <p:ext uri="{BB962C8B-B14F-4D97-AF65-F5344CB8AC3E}">
        <p14:creationId xmlns:p14="http://schemas.microsoft.com/office/powerpoint/2010/main" val="10655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4341265-BBDD-2D4A-B4FE-9A0ACA602F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A188FD6-33AB-F747-9F0E-59C868B1AB7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D9EB1084-859E-B745-9193-2B38AD453C4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E9350F3-7F8B-2845-A350-2E3135D7EB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D69C0DB6-83F1-7D45-9471-4AFDFA05D3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54585" y="260610"/>
            <a:ext cx="10515600" cy="1325563"/>
          </a:xfrm>
        </p:spPr>
        <p:txBody>
          <a:bodyPr>
            <a:normAutofit/>
          </a:bodyPr>
          <a:lstStyle/>
          <a:p>
            <a:r>
              <a:rPr dirty="0" lang="es-CO"/>
              <a:t>Introducción </a:t>
            </a:r>
            <a:br>
              <a:rPr dirty="0" lang="es-CO"/>
            </a:br>
            <a:r>
              <a:rPr dirty="0" lang="es-CO"/>
              <a:t>al dolor torácico</a:t>
            </a:r>
          </a:p>
        </p:txBody>
      </p:sp>
      <p:graphicFrame>
        <p:nvGraphicFramePr>
          <p:cNvPr id="11" name="Diagrama 10">
            <a:extLst>
              <a:ext uri="{FF2B5EF4-FFF2-40B4-BE49-F238E27FC236}">
                <a16:creationId xmlns:a16="http://schemas.microsoft.com/office/drawing/2014/main" id="{C906EA2C-9FF2-004E-8962-4DF80F5123E9}"/>
              </a:ext>
            </a:extLst>
          </p:cNvPr>
          <p:cNvGraphicFramePr/>
          <p:nvPr>
            <p:extLst>
              <p:ext uri="{D42A27DB-BD31-4B8C-83A1-F6EECF244321}">
                <p14:modId xmlns:p14="http://schemas.microsoft.com/office/powerpoint/2010/main" val="3366173943"/>
              </p:ext>
            </p:extLst>
          </p:nvPr>
        </p:nvGraphicFramePr>
        <p:xfrm>
          <a:off x="4171992" y="724899"/>
          <a:ext cx="8868147" cy="6015451"/>
        </p:xfrm>
        <a:graphic>
          <a:graphicData uri="http://schemas.openxmlformats.org/drawingml/2006/diagram">
            <dgm:relIds xmlns:dgm="http://schemas.openxmlformats.org/drawingml/2006/diagram" xmlns:r="http://schemas.openxmlformats.org/officeDocument/2006/relationships" r:cs="rId6" r:dm="rId3" r:lo="rId4" r:qs="rId5"/>
          </a:graphicData>
        </a:graphic>
      </p:graphicFrame>
      <p:pic>
        <p:nvPicPr>
          <p:cNvPr id="6" name="Imagen 5">
            <a:extLst>
              <a:ext uri="{FF2B5EF4-FFF2-40B4-BE49-F238E27FC236}">
                <a16:creationId xmlns:a16="http://schemas.microsoft.com/office/drawing/2014/main" id="{20C99C93-7BA7-CB48-BDC6-B4F781532601}"/>
              </a:ext>
            </a:extLst>
          </p:cNvPr>
          <p:cNvPicPr>
            <a:picLocks noChangeAspect="1"/>
          </p:cNvPicPr>
          <p:nvPr/>
        </p:nvPicPr>
        <p:blipFill rotWithShape="1">
          <a:blip r:embed="rId8"/>
          <a:srcRect b="120" r="-52"/>
          <a:stretch/>
        </p:blipFill>
        <p:spPr>
          <a:xfrm>
            <a:off x="8117067" y="2502740"/>
            <a:ext cx="1200404" cy="2741169"/>
          </a:xfrm>
          <a:prstGeom prst="rect">
            <a:avLst/>
          </a:prstGeom>
        </p:spPr>
      </p:pic>
    </p:spTree>
    <p:extLst>
      <p:ext uri="{BB962C8B-B14F-4D97-AF65-F5344CB8AC3E}">
        <p14:creationId xmlns:p14="http://schemas.microsoft.com/office/powerpoint/2010/main" val="93944772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1">
                                            <p:graphicEl>
                                              <a:dgm id="{2B6DBA6E-B0E9-A744-8971-7F229B36864F}"/>
                                            </p:graphic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1">
                                            <p:graphicEl>
                                              <a:dgm id="{9878B601-7CE1-1249-9DFE-4FCD3F1A4E1E}"/>
                                            </p:graphicEl>
                                          </p:spTgt>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11">
                                            <p:graphicEl>
                                              <a:dgm id="{45B5E631-6D69-6649-8697-E8AD89FD873F}"/>
                                            </p:graphicEl>
                                          </p:spTgt>
                                        </p:tgtEl>
                                        <p:attrNameLst>
                                          <p:attrName>style.visibility</p:attrName>
                                        </p:attrNameLst>
                                      </p:cBhvr>
                                      <p:to>
                                        <p:strVal val="visible"/>
                                      </p:to>
                                    </p:se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11">
                                            <p:graphicEl>
                                              <a:dgm id="{95A6EFB7-FC6A-A14A-8ABD-1EAC6E38BDFF}"/>
                                            </p:graphicEl>
                                          </p:spTgt>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11">
                                            <p:graphicEl>
                                              <a:dgm id="{B25A869A-C52B-1944-BD35-C6FCB013E2EF}"/>
                                            </p:graphic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11">
                                            <p:graphicEl>
                                              <a:dgm id="{45E9901C-8DDF-564B-AECF-556F9E61140C}"/>
                                            </p:graphicEl>
                                          </p:spTgt>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11">
                                            <p:graphicEl>
                                              <a:dgm id="{29D902D6-A8BD-9C40-B0B5-30464F9C522D}"/>
                                            </p:graphicEl>
                                          </p:spTgt>
                                        </p:tgtEl>
                                        <p:attrNameLst>
                                          <p:attrName>style.visibility</p:attrName>
                                        </p:attrNameLst>
                                      </p:cBhvr>
                                      <p:to>
                                        <p:strVal val="visible"/>
                                      </p:to>
                                    </p:se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1" presetSubtype="0">
                                  <p:stCondLst>
                                    <p:cond delay="0"/>
                                  </p:stCondLst>
                                  <p:childTnLst>
                                    <p:set>
                                      <p:cBhvr>
                                        <p:cTn dur="1" fill="hold" id="28">
                                          <p:stCondLst>
                                            <p:cond delay="0"/>
                                          </p:stCondLst>
                                        </p:cTn>
                                        <p:tgtEl>
                                          <p:spTgt spid="11">
                                            <p:graphicEl>
                                              <a:dgm id="{49B270B1-9E9A-7749-97F4-2E37A4AB81C1}"/>
                                            </p:graphicEl>
                                          </p:spTgt>
                                        </p:tgtEl>
                                        <p:attrNameLst>
                                          <p:attrName>style.visibility</p:attrName>
                                        </p:attrNameLst>
                                      </p:cBhvr>
                                      <p:to>
                                        <p:strVal val="visible"/>
                                      </p:to>
                                    </p:set>
                                  </p:childTnLst>
                                </p:cTn>
                              </p:par>
                              <p:par>
                                <p:cTn fill="hold" grpId="0" id="29" nodeType="withEffect" presetClass="entr" presetID="1" presetSubtype="0">
                                  <p:stCondLst>
                                    <p:cond delay="0"/>
                                  </p:stCondLst>
                                  <p:childTnLst>
                                    <p:set>
                                      <p:cBhvr>
                                        <p:cTn dur="1" fill="hold" id="30">
                                          <p:stCondLst>
                                            <p:cond delay="0"/>
                                          </p:stCondLst>
                                        </p:cTn>
                                        <p:tgtEl>
                                          <p:spTgt spid="11">
                                            <p:graphicEl>
                                              <a:dgm id="{B0C9C3A1-33E1-994E-806E-F59061C3311A}"/>
                                            </p:graphicEl>
                                          </p:spTgt>
                                        </p:tgtEl>
                                        <p:attrNameLst>
                                          <p:attrName>style.visibility</p:attrName>
                                        </p:attrNameLst>
                                      </p:cBhvr>
                                      <p:to>
                                        <p:strVal val="visible"/>
                                      </p:to>
                                    </p:set>
                                  </p:childTnLst>
                                </p:cTn>
                              </p:par>
                              <p:par>
                                <p:cTn fill="hold" grpId="0" id="31" nodeType="withEffect" presetClass="entr" presetID="1" presetSubtype="0">
                                  <p:stCondLst>
                                    <p:cond delay="0"/>
                                  </p:stCondLst>
                                  <p:childTnLst>
                                    <p:set>
                                      <p:cBhvr>
                                        <p:cTn dur="1" fill="hold" id="32">
                                          <p:stCondLst>
                                            <p:cond delay="0"/>
                                          </p:stCondLst>
                                        </p:cTn>
                                        <p:tgtEl>
                                          <p:spTgt spid="11">
                                            <p:graphicEl>
                                              <a:dgm id="{5DE4BD02-6C99-7A49-89AA-73D4D79AAF86}"/>
                                            </p:graphicEl>
                                          </p:spTgt>
                                        </p:tgtEl>
                                        <p:attrNameLst>
                                          <p:attrName>style.visibility</p:attrName>
                                        </p:attrNameLst>
                                      </p:cBhvr>
                                      <p:to>
                                        <p:strVal val="visible"/>
                                      </p:to>
                                    </p:set>
                                  </p:childTnLst>
                                </p:cTn>
                              </p:par>
                              <p:par>
                                <p:cTn fill="hold" id="33" nodeType="withEffect" presetClass="entr" presetID="10"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500" id="3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1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668" y="58734"/>
            <a:ext cx="10515600" cy="1325563"/>
          </a:xfrm>
        </p:spPr>
        <p:txBody>
          <a:bodyPr/>
          <a:lstStyle/>
          <a:p>
            <a:r>
              <a:rPr lang="es-ES_tradnl" b="1" dirty="0"/>
              <a:t>ECOCARDIOGRAMA TT</a:t>
            </a:r>
          </a:p>
        </p:txBody>
      </p:sp>
      <p:graphicFrame>
        <p:nvGraphicFramePr>
          <p:cNvPr id="3" name="Marcador de contenido 2">
            <a:extLst>
              <a:ext uri="{FF2B5EF4-FFF2-40B4-BE49-F238E27FC236}">
                <a16:creationId xmlns:a16="http://schemas.microsoft.com/office/drawing/2014/main" id="{3E00D1A5-9BCF-C24C-A3FE-4809CF3BCAFD}"/>
              </a:ext>
            </a:extLst>
          </p:cNvPr>
          <p:cNvGraphicFramePr>
            <a:graphicFrameLocks noGrp="1"/>
          </p:cNvGraphicFramePr>
          <p:nvPr>
            <p:ph idx="1"/>
            <p:extLst>
              <p:ext uri="{D42A27DB-BD31-4B8C-83A1-F6EECF244321}">
                <p14:modId xmlns:p14="http://schemas.microsoft.com/office/powerpoint/2010/main" val="1546577430"/>
              </p:ext>
            </p:extLst>
          </p:nvPr>
        </p:nvGraphicFramePr>
        <p:xfrm>
          <a:off x="5163297" y="1255597"/>
          <a:ext cx="6491292" cy="461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670598" y="6383766"/>
            <a:ext cx="3122971"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
        <p:nvSpPr>
          <p:cNvPr id="6" name="Rectángulo 5">
            <a:extLst>
              <a:ext uri="{FF2B5EF4-FFF2-40B4-BE49-F238E27FC236}">
                <a16:creationId xmlns:a16="http://schemas.microsoft.com/office/drawing/2014/main" id="{61D98BED-E9D3-444D-8CC3-530C9FB76A23}"/>
              </a:ext>
            </a:extLst>
          </p:cNvPr>
          <p:cNvSpPr/>
          <p:nvPr/>
        </p:nvSpPr>
        <p:spPr>
          <a:xfrm>
            <a:off x="8670598" y="6056761"/>
            <a:ext cx="3147015" cy="276999"/>
          </a:xfrm>
          <a:prstGeom prst="rect">
            <a:avLst/>
          </a:prstGeom>
        </p:spPr>
        <p:txBody>
          <a:bodyPr wrap="none">
            <a:spAutoFit/>
          </a:bodyPr>
          <a:lstStyle/>
          <a:p>
            <a:r>
              <a:rPr lang="es-CO" sz="1200" dirty="0">
                <a:solidFill>
                  <a:srgbClr val="152B48"/>
                </a:solidFill>
                <a:latin typeface="Montserrat" pitchFamily="2" charset="77"/>
              </a:rPr>
              <a:t>European Heart Journal (2017) 00, 1–66</a:t>
            </a:r>
          </a:p>
        </p:txBody>
      </p:sp>
    </p:spTree>
    <p:extLst>
      <p:ext uri="{BB962C8B-B14F-4D97-AF65-F5344CB8AC3E}">
        <p14:creationId xmlns:p14="http://schemas.microsoft.com/office/powerpoint/2010/main" val="39462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74FFE60-7CF8-F742-B1F1-91147B851F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C106255-DBA1-2C4D-A185-5AF23705DA9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C91EF1A-A638-2A43-A1A1-E3379092DA6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DB0C404-D9BC-DE44-828D-64C7EE3D25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57D7514-D219-2340-B1E2-AFFFFBBE53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32C28FEF-0694-F740-9368-0D0A49E17C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878" y="-65312"/>
            <a:ext cx="10515600" cy="1325563"/>
          </a:xfrm>
        </p:spPr>
        <p:txBody>
          <a:bodyPr>
            <a:normAutofit/>
          </a:bodyPr>
          <a:lstStyle/>
          <a:p>
            <a:r>
              <a:rPr lang="es-ES_tradnl" b="1" dirty="0"/>
              <a:t>BETA BLOQUEADORES</a:t>
            </a:r>
          </a:p>
        </p:txBody>
      </p:sp>
      <p:sp>
        <p:nvSpPr>
          <p:cNvPr id="4" name="Marcador de contenido 3"/>
          <p:cNvSpPr>
            <a:spLocks noGrp="1"/>
          </p:cNvSpPr>
          <p:nvPr>
            <p:ph idx="1"/>
          </p:nvPr>
        </p:nvSpPr>
        <p:spPr>
          <a:xfrm>
            <a:off x="5342022" y="3557336"/>
            <a:ext cx="6416842" cy="2874213"/>
          </a:xfrm>
        </p:spPr>
        <p:txBody>
          <a:bodyPr>
            <a:normAutofit/>
          </a:bodyPr>
          <a:lstStyle/>
          <a:p>
            <a:r>
              <a:rPr lang="es-CO" dirty="0"/>
              <a:t>Parenterales tempranos: reducen arritmias, sin efecto sobre mortalidad:</a:t>
            </a:r>
          </a:p>
          <a:p>
            <a:pPr lvl="1">
              <a:buFont typeface="Wingdings" pitchFamily="2" charset="2"/>
              <a:buChar char="§"/>
            </a:pPr>
            <a:r>
              <a:rPr lang="es-CO" dirty="0"/>
              <a:t>Metoprolol 15 mg IV. (?)</a:t>
            </a:r>
          </a:p>
          <a:p>
            <a:pPr lvl="1">
              <a:buFont typeface="Wingdings" pitchFamily="2" charset="2"/>
              <a:buChar char="§"/>
            </a:pPr>
            <a:r>
              <a:rPr lang="es-CO" dirty="0"/>
              <a:t>STEMI anterior, sin falla cardíaca, PAs &gt; 120: reducción del tamaño del infarto, obstrucción microvascular.</a:t>
            </a:r>
          </a:p>
          <a:p>
            <a:r>
              <a:rPr lang="es-CO" dirty="0"/>
              <a:t>Uso a largo plazo </a:t>
            </a:r>
            <a:r>
              <a:rPr lang="es-CO" dirty="0">
                <a:sym typeface="Wingdings" pitchFamily="2" charset="2"/>
              </a:rPr>
              <a:t></a:t>
            </a:r>
            <a:r>
              <a:rPr lang="es-CO" dirty="0"/>
              <a:t> reducción de mortalidad:</a:t>
            </a:r>
          </a:p>
          <a:p>
            <a:pPr lvl="1">
              <a:buFont typeface="Wingdings" pitchFamily="2" charset="2"/>
              <a:buChar char="§"/>
            </a:pPr>
            <a:r>
              <a:rPr lang="es-CO" dirty="0"/>
              <a:t>FEVI &lt;40%.</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78" y="1197334"/>
            <a:ext cx="11658600" cy="2061462"/>
          </a:xfrm>
          <a:prstGeom prst="rect">
            <a:avLst/>
          </a:prstGeom>
        </p:spPr>
      </p:pic>
      <p:sp>
        <p:nvSpPr>
          <p:cNvPr id="7" name="Rectángulo 6"/>
          <p:cNvSpPr/>
          <p:nvPr/>
        </p:nvSpPr>
        <p:spPr>
          <a:xfrm>
            <a:off x="8635893" y="6303213"/>
            <a:ext cx="3122971"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Tree>
    <p:extLst>
      <p:ext uri="{BB962C8B-B14F-4D97-AF65-F5344CB8AC3E}">
        <p14:creationId xmlns:p14="http://schemas.microsoft.com/office/powerpoint/2010/main" val="451579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676" y="-21278"/>
            <a:ext cx="10515600" cy="1325563"/>
          </a:xfrm>
        </p:spPr>
        <p:txBody>
          <a:bodyPr>
            <a:normAutofit/>
          </a:bodyPr>
          <a:lstStyle/>
          <a:p>
            <a:r>
              <a:rPr lang="es-ES_tradnl" b="1" dirty="0"/>
              <a:t>IECAS - ARAII</a:t>
            </a:r>
          </a:p>
        </p:txBody>
      </p:sp>
      <p:graphicFrame>
        <p:nvGraphicFramePr>
          <p:cNvPr id="3" name="Marcador de contenido 2">
            <a:extLst>
              <a:ext uri="{FF2B5EF4-FFF2-40B4-BE49-F238E27FC236}">
                <a16:creationId xmlns:a16="http://schemas.microsoft.com/office/drawing/2014/main" id="{2F82AB51-68D3-8747-9832-A23BE18D5B92}"/>
              </a:ext>
            </a:extLst>
          </p:cNvPr>
          <p:cNvGraphicFramePr>
            <a:graphicFrameLocks noGrp="1"/>
          </p:cNvGraphicFramePr>
          <p:nvPr>
            <p:ph idx="1"/>
            <p:extLst>
              <p:ext uri="{D42A27DB-BD31-4B8C-83A1-F6EECF244321}">
                <p14:modId xmlns:p14="http://schemas.microsoft.com/office/powerpoint/2010/main" val="2487731394"/>
              </p:ext>
            </p:extLst>
          </p:nvPr>
        </p:nvGraphicFramePr>
        <p:xfrm>
          <a:off x="6689559" y="2666984"/>
          <a:ext cx="4915858" cy="3683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634" y="1187642"/>
            <a:ext cx="11038878" cy="1479341"/>
          </a:xfrm>
          <a:prstGeom prst="rect">
            <a:avLst/>
          </a:prstGeom>
        </p:spPr>
      </p:pic>
      <p:sp>
        <p:nvSpPr>
          <p:cNvPr id="6" name="Rectángulo 5"/>
          <p:cNvSpPr/>
          <p:nvPr/>
        </p:nvSpPr>
        <p:spPr>
          <a:xfrm>
            <a:off x="8356541" y="6268596"/>
            <a:ext cx="3122971"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Tree>
    <p:extLst>
      <p:ext uri="{BB962C8B-B14F-4D97-AF65-F5344CB8AC3E}">
        <p14:creationId xmlns:p14="http://schemas.microsoft.com/office/powerpoint/2010/main" val="31344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0C6FE357-64E1-9B4C-8A93-560A774CC6C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5BFBBD-CA6F-C94E-900C-A2C7673793E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3F938DA-3893-6840-9847-BCF1698CA3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380" y="128336"/>
            <a:ext cx="11776620" cy="1325563"/>
          </a:xfrm>
        </p:spPr>
        <p:txBody>
          <a:bodyPr>
            <a:normAutofit/>
          </a:bodyPr>
          <a:lstStyle/>
          <a:p>
            <a:r>
              <a:rPr lang="es-ES_tradnl" b="1" dirty="0"/>
              <a:t>ANTAGONISTAS RECEPTOR MINERALOCORTICOIDE</a:t>
            </a:r>
          </a:p>
        </p:txBody>
      </p:sp>
      <p:sp>
        <p:nvSpPr>
          <p:cNvPr id="4" name="Marcador de contenido 3"/>
          <p:cNvSpPr>
            <a:spLocks noGrp="1"/>
          </p:cNvSpPr>
          <p:nvPr>
            <p:ph idx="1"/>
          </p:nvPr>
        </p:nvSpPr>
        <p:spPr>
          <a:xfrm>
            <a:off x="5153440" y="3773010"/>
            <a:ext cx="6838121" cy="2601437"/>
          </a:xfrm>
        </p:spPr>
        <p:txBody>
          <a:bodyPr>
            <a:normAutofit/>
          </a:bodyPr>
          <a:lstStyle/>
          <a:p>
            <a:pPr>
              <a:buFont typeface="Arial" charset="0"/>
              <a:buChar char="•"/>
            </a:pPr>
            <a:r>
              <a:rPr lang="es-CO" dirty="0"/>
              <a:t>Indicados en: </a:t>
            </a:r>
          </a:p>
          <a:p>
            <a:pPr lvl="1">
              <a:buFont typeface="Wingdings" pitchFamily="2" charset="2"/>
              <a:buChar char="§"/>
            </a:pPr>
            <a:r>
              <a:rPr lang="es-CO" sz="1800" dirty="0"/>
              <a:t>Falla cardíaca o disfunción ventricular (FEVI &lt;40%).</a:t>
            </a:r>
          </a:p>
          <a:p>
            <a:pPr lvl="1">
              <a:buFont typeface="Wingdings" pitchFamily="2" charset="2"/>
              <a:buChar char="§"/>
            </a:pPr>
            <a:r>
              <a:rPr lang="es-CO" sz="1800" dirty="0"/>
              <a:t>Diabetes.</a:t>
            </a:r>
          </a:p>
          <a:p>
            <a:pPr>
              <a:buFont typeface="Arial" charset="0"/>
              <a:buChar char="•"/>
            </a:pPr>
            <a:r>
              <a:rPr lang="es-CO" dirty="0"/>
              <a:t>Tratados con un IECA y B-bloqueador.</a:t>
            </a:r>
          </a:p>
          <a:p>
            <a:pPr>
              <a:buFont typeface="Arial" charset="0"/>
              <a:buChar char="•"/>
            </a:pPr>
            <a:r>
              <a:rPr lang="es-CO" dirty="0"/>
              <a:t>En ausencia de insuficiencia renal e hiperKalemia.</a:t>
            </a:r>
          </a:p>
          <a:p>
            <a:r>
              <a:rPr lang="es-CO" dirty="0"/>
              <a:t>Estudios han sugerido beneficio en STEMI sin falla cardíaca: pendiente resolver.</a:t>
            </a:r>
          </a:p>
          <a:p>
            <a:endParaRPr lang="es-ES_tradnl"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82558"/>
            <a:ext cx="11125200" cy="773107"/>
          </a:xfrm>
          <a:prstGeom prst="rect">
            <a:avLst/>
          </a:prstGeom>
        </p:spPr>
      </p:pic>
      <p:sp>
        <p:nvSpPr>
          <p:cNvPr id="6" name="CuadroTexto 5"/>
          <p:cNvSpPr txBox="1"/>
          <p:nvPr/>
        </p:nvSpPr>
        <p:spPr>
          <a:xfrm>
            <a:off x="8857635" y="2712768"/>
            <a:ext cx="2552699" cy="923330"/>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1" algn="ctr"/>
            <a:r>
              <a:rPr lang="es-CO" dirty="0">
                <a:latin typeface="Montserrat" pitchFamily="2" charset="77"/>
              </a:rPr>
              <a:t>15% reducción del riesgo relativo de muerte.</a:t>
            </a:r>
          </a:p>
        </p:txBody>
      </p:sp>
      <p:sp>
        <p:nvSpPr>
          <p:cNvPr id="7" name="Rectángulo 6"/>
          <p:cNvSpPr/>
          <p:nvPr/>
        </p:nvSpPr>
        <p:spPr>
          <a:xfrm>
            <a:off x="8572500" y="6374447"/>
            <a:ext cx="3122971"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Tree>
    <p:extLst>
      <p:ext uri="{BB962C8B-B14F-4D97-AF65-F5344CB8AC3E}">
        <p14:creationId xmlns:p14="http://schemas.microsoft.com/office/powerpoint/2010/main" val="327692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392" y="-161132"/>
            <a:ext cx="10515600" cy="1325563"/>
          </a:xfrm>
        </p:spPr>
        <p:txBody>
          <a:bodyPr>
            <a:normAutofit/>
          </a:bodyPr>
          <a:lstStyle/>
          <a:p>
            <a:r>
              <a:rPr lang="es-ES_tradnl" b="1" dirty="0"/>
              <a:t>ESTATINAS</a:t>
            </a:r>
          </a:p>
        </p:txBody>
      </p:sp>
      <p:graphicFrame>
        <p:nvGraphicFramePr>
          <p:cNvPr id="3" name="Marcador de contenido 2">
            <a:extLst>
              <a:ext uri="{FF2B5EF4-FFF2-40B4-BE49-F238E27FC236}">
                <a16:creationId xmlns:a16="http://schemas.microsoft.com/office/drawing/2014/main" id="{02377D36-5FA1-FF41-B669-C8582971FAAD}"/>
              </a:ext>
            </a:extLst>
          </p:cNvPr>
          <p:cNvGraphicFramePr>
            <a:graphicFrameLocks noGrp="1"/>
          </p:cNvGraphicFramePr>
          <p:nvPr>
            <p:ph idx="1"/>
            <p:extLst>
              <p:ext uri="{D42A27DB-BD31-4B8C-83A1-F6EECF244321}">
                <p14:modId xmlns:p14="http://schemas.microsoft.com/office/powerpoint/2010/main" val="4240003549"/>
              </p:ext>
            </p:extLst>
          </p:nvPr>
        </p:nvGraphicFramePr>
        <p:xfrm>
          <a:off x="5459722" y="2993058"/>
          <a:ext cx="5801836" cy="386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2" y="928411"/>
            <a:ext cx="11171582" cy="1977020"/>
          </a:xfrm>
          <a:prstGeom prst="rect">
            <a:avLst/>
          </a:prstGeom>
        </p:spPr>
      </p:pic>
    </p:spTree>
    <p:extLst>
      <p:ext uri="{BB962C8B-B14F-4D97-AF65-F5344CB8AC3E}">
        <p14:creationId xmlns:p14="http://schemas.microsoft.com/office/powerpoint/2010/main" val="5944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218DCAF-D8BF-8E44-AC2B-FD81D1B7E0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A1B2E0C2-0554-1946-9A15-FCCC1598C4F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6FB0A67-87EF-1C47-BA0E-4AFA6C49FB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2A1E625-A8D1-5B49-A84C-C5DA5080CD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75385D75-137E-A14B-A345-6B91331D533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5C817B3-0D7B-A740-8410-A3DB22BF98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879" y="0"/>
            <a:ext cx="10515600" cy="1325563"/>
          </a:xfrm>
        </p:spPr>
        <p:txBody>
          <a:bodyPr>
            <a:normAutofit/>
          </a:bodyPr>
          <a:lstStyle/>
          <a:p>
            <a:r>
              <a:rPr lang="es-ES_tradnl" b="1" dirty="0"/>
              <a:t>OTROS HIPOLIPEMIANTES</a:t>
            </a:r>
            <a:endParaRPr lang="es-ES_tradnl" b="1" dirty="0">
              <a:solidFill>
                <a:schemeClr val="accent2"/>
              </a:solidFill>
            </a:endParaRPr>
          </a:p>
        </p:txBody>
      </p:sp>
      <p:graphicFrame>
        <p:nvGraphicFramePr>
          <p:cNvPr id="3" name="Marcador de contenido 2">
            <a:extLst>
              <a:ext uri="{FF2B5EF4-FFF2-40B4-BE49-F238E27FC236}">
                <a16:creationId xmlns:a16="http://schemas.microsoft.com/office/drawing/2014/main" id="{A40475BC-176D-3C47-A38E-51007AC66E63}"/>
              </a:ext>
            </a:extLst>
          </p:cNvPr>
          <p:cNvGraphicFramePr>
            <a:graphicFrameLocks noGrp="1"/>
          </p:cNvGraphicFramePr>
          <p:nvPr>
            <p:ph idx="1"/>
            <p:extLst>
              <p:ext uri="{D42A27DB-BD31-4B8C-83A1-F6EECF244321}">
                <p14:modId xmlns:p14="http://schemas.microsoft.com/office/powerpoint/2010/main" val="628383358"/>
              </p:ext>
            </p:extLst>
          </p:nvPr>
        </p:nvGraphicFramePr>
        <p:xfrm>
          <a:off x="5658679" y="1325563"/>
          <a:ext cx="6204668" cy="485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8904856" y="6440542"/>
            <a:ext cx="3122971" cy="276999"/>
          </a:xfrm>
          <a:prstGeom prst="rect">
            <a:avLst/>
          </a:prstGeom>
        </p:spPr>
        <p:txBody>
          <a:bodyPr wrap="none">
            <a:spAutoFit/>
          </a:bodyPr>
          <a:lstStyle/>
          <a:p>
            <a:r>
              <a:rPr lang="en-US" sz="1200" dirty="0">
                <a:solidFill>
                  <a:srgbClr val="152B48"/>
                </a:solidFill>
                <a:latin typeface="Montserrat" pitchFamily="2" charset="77"/>
              </a:rPr>
              <a:t>Rev </a:t>
            </a:r>
            <a:r>
              <a:rPr lang="en-US" sz="1200" dirty="0" err="1">
                <a:solidFill>
                  <a:srgbClr val="152B48"/>
                </a:solidFill>
                <a:latin typeface="Montserrat" pitchFamily="2" charset="77"/>
              </a:rPr>
              <a:t>Esp</a:t>
            </a:r>
            <a:r>
              <a:rPr lang="en-US" sz="1200" dirty="0">
                <a:solidFill>
                  <a:srgbClr val="152B48"/>
                </a:solidFill>
                <a:latin typeface="Montserrat" pitchFamily="2" charset="77"/>
              </a:rPr>
              <a:t> </a:t>
            </a:r>
            <a:r>
              <a:rPr lang="en-US" sz="1200" dirty="0" err="1">
                <a:solidFill>
                  <a:srgbClr val="152B48"/>
                </a:solidFill>
                <a:latin typeface="Montserrat" pitchFamily="2" charset="77"/>
              </a:rPr>
              <a:t>Cardiol</a:t>
            </a:r>
            <a:r>
              <a:rPr lang="en-US" sz="1200" dirty="0">
                <a:solidFill>
                  <a:srgbClr val="152B48"/>
                </a:solidFill>
                <a:latin typeface="Montserrat" pitchFamily="2" charset="77"/>
              </a:rPr>
              <a:t>. 2017;70(12):1082.e1-e61</a:t>
            </a:r>
          </a:p>
        </p:txBody>
      </p:sp>
    </p:spTree>
    <p:extLst>
      <p:ext uri="{BB962C8B-B14F-4D97-AF65-F5344CB8AC3E}">
        <p14:creationId xmlns:p14="http://schemas.microsoft.com/office/powerpoint/2010/main" val="16160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A0FB561-6787-684E-A0C3-6AD6D9996D1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07DDF0E-DE95-EF49-B883-F1D041C359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C27B759-3F78-AB4F-8DC5-03CCED6C28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DE8D454-F661-F840-897C-8A3F600992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13B8C1FE-768D-A94E-8B92-153772E365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322" y="164415"/>
            <a:ext cx="7252342" cy="6665512"/>
          </a:xfrm>
          <a:prstGeom prst="rect">
            <a:avLst/>
          </a:prstGeom>
        </p:spPr>
      </p:pic>
      <p:sp>
        <p:nvSpPr>
          <p:cNvPr id="3" name="CuadroTexto 2"/>
          <p:cNvSpPr txBox="1"/>
          <p:nvPr/>
        </p:nvSpPr>
        <p:spPr>
          <a:xfrm>
            <a:off x="677161" y="212541"/>
            <a:ext cx="3315331" cy="1446550"/>
          </a:xfrm>
          <a:prstGeom prst="rect">
            <a:avLst/>
          </a:prstGeom>
          <a:noFill/>
        </p:spPr>
        <p:txBody>
          <a:bodyPr wrap="none" rtlCol="0">
            <a:spAutoFit/>
          </a:bodyPr>
          <a:lstStyle/>
          <a:p>
            <a:r>
              <a:rPr lang="es-ES_tradnl" sz="4400" b="1" dirty="0">
                <a:solidFill>
                  <a:srgbClr val="00AAA7"/>
                </a:solidFill>
                <a:latin typeface="Montserrat" pitchFamily="2" charset="77"/>
              </a:rPr>
              <a:t>RESUMEN </a:t>
            </a:r>
          </a:p>
          <a:p>
            <a:r>
              <a:rPr lang="es-ES_tradnl" sz="4400" b="1" dirty="0">
                <a:solidFill>
                  <a:srgbClr val="00AAA7"/>
                </a:solidFill>
                <a:latin typeface="Montserrat" pitchFamily="2" charset="77"/>
              </a:rPr>
              <a:t>POST-ICP</a:t>
            </a:r>
          </a:p>
        </p:txBody>
      </p:sp>
    </p:spTree>
    <p:extLst>
      <p:ext uri="{BB962C8B-B14F-4D97-AF65-F5344CB8AC3E}">
        <p14:creationId xmlns:p14="http://schemas.microsoft.com/office/powerpoint/2010/main" val="30319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112E-17 1.48148E-6 L 5.55112E-17 -0.71528 " pathEditMode="relative" rAng="0" ptsTypes="AA">
                                      <p:cBhvr>
                                        <p:cTn id="6" dur="2000" fill="hold"/>
                                        <p:tgtEl>
                                          <p:spTgt spid="2"/>
                                        </p:tgtEl>
                                        <p:attrNameLst>
                                          <p:attrName>ppt_x</p:attrName>
                                          <p:attrName>ppt_y</p:attrName>
                                        </p:attrNameLst>
                                      </p:cBhvr>
                                      <p:rCtr x="0" y="-3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aptura de pantalla 2015-08-04 a las 6.58.46 a.m..png" descr="Captura de pantalla 2015-08-04 a las 6.58.46 a.m..png">
            <a:extLst>
              <a:ext uri="{FF2B5EF4-FFF2-40B4-BE49-F238E27FC236}">
                <a16:creationId xmlns:a16="http://schemas.microsoft.com/office/drawing/2014/main" id="{DFE2A7B9-B6C6-5743-911E-D24D348E76DF}"/>
              </a:ext>
            </a:extLst>
          </p:cNvPr>
          <p:cNvPicPr>
            <a:picLocks noChangeAspect="1"/>
          </p:cNvPicPr>
          <p:nvPr/>
        </p:nvPicPr>
        <p:blipFill>
          <a:blip r:embed="rId2"/>
          <a:stretch>
            <a:fillRect/>
          </a:stretch>
        </p:blipFill>
        <p:spPr>
          <a:xfrm>
            <a:off x="2155915" y="2727606"/>
            <a:ext cx="2513739" cy="808838"/>
          </a:xfrm>
          <a:prstGeom prst="rect">
            <a:avLst/>
          </a:prstGeom>
          <a:ln w="12700">
            <a:miter lim="400000"/>
          </a:ln>
        </p:spPr>
      </p:pic>
      <p:pic>
        <p:nvPicPr>
          <p:cNvPr id="5" name="Captura de pantalla 2018-07-25 a la(s) 6.02.09 p. m..png" descr="Captura de pantalla 2018-07-25 a la(s) 6.02.09 p. m..png">
            <a:extLst>
              <a:ext uri="{FF2B5EF4-FFF2-40B4-BE49-F238E27FC236}">
                <a16:creationId xmlns:a16="http://schemas.microsoft.com/office/drawing/2014/main" id="{F10FEA9C-0397-DC42-BAB5-1CC7E5A2FAE3}"/>
              </a:ext>
            </a:extLst>
          </p:cNvPr>
          <p:cNvPicPr>
            <a:picLocks noChangeAspect="1"/>
          </p:cNvPicPr>
          <p:nvPr/>
        </p:nvPicPr>
        <p:blipFill>
          <a:blip r:embed="rId3"/>
          <a:stretch>
            <a:fillRect/>
          </a:stretch>
        </p:blipFill>
        <p:spPr>
          <a:xfrm>
            <a:off x="587006" y="1882343"/>
            <a:ext cx="2565200" cy="845263"/>
          </a:xfrm>
          <a:prstGeom prst="rect">
            <a:avLst/>
          </a:prstGeom>
          <a:ln w="12700">
            <a:miter lim="400000"/>
          </a:ln>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272" y="199169"/>
            <a:ext cx="7511686" cy="6658831"/>
          </a:xfrm>
          <a:prstGeom prst="rect">
            <a:avLst/>
          </a:prstGeom>
        </p:spPr>
      </p:pic>
      <p:sp>
        <p:nvSpPr>
          <p:cNvPr id="3" name="CuadroTexto 2"/>
          <p:cNvSpPr txBox="1"/>
          <p:nvPr/>
        </p:nvSpPr>
        <p:spPr>
          <a:xfrm>
            <a:off x="348055" y="113664"/>
            <a:ext cx="5133136" cy="1446550"/>
          </a:xfrm>
          <a:prstGeom prst="rect">
            <a:avLst/>
          </a:prstGeom>
          <a:noFill/>
        </p:spPr>
        <p:txBody>
          <a:bodyPr wrap="none" rtlCol="0">
            <a:spAutoFit/>
          </a:bodyPr>
          <a:lstStyle/>
          <a:p>
            <a:r>
              <a:rPr lang="es-ES_tradnl" sz="4400" b="1" dirty="0">
                <a:solidFill>
                  <a:srgbClr val="00AAA7"/>
                </a:solidFill>
                <a:latin typeface="Montserrat" pitchFamily="2" charset="77"/>
              </a:rPr>
              <a:t>RESUMEN POST-</a:t>
            </a:r>
          </a:p>
          <a:p>
            <a:r>
              <a:rPr lang="es-ES_tradnl" sz="4400" b="1" dirty="0">
                <a:solidFill>
                  <a:srgbClr val="00AAA7"/>
                </a:solidFill>
                <a:latin typeface="Montserrat" pitchFamily="2" charset="77"/>
              </a:rPr>
              <a:t>TROMBÓLISIS</a:t>
            </a:r>
          </a:p>
        </p:txBody>
      </p:sp>
    </p:spTree>
    <p:extLst>
      <p:ext uri="{BB962C8B-B14F-4D97-AF65-F5344CB8AC3E}">
        <p14:creationId xmlns:p14="http://schemas.microsoft.com/office/powerpoint/2010/main" val="384337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85185E-6 L 0 -0.64004 " pathEditMode="relative" rAng="0" ptsTypes="AA">
                                      <p:cBhvr>
                                        <p:cTn id="6" dur="2000" fill="hold"/>
                                        <p:tgtEl>
                                          <p:spTgt spid="2"/>
                                        </p:tgtEl>
                                        <p:attrNameLst>
                                          <p:attrName>ppt_x</p:attrName>
                                          <p:attrName>ppt_y</p:attrName>
                                        </p:attrNameLst>
                                      </p:cBhvr>
                                      <p:rCtr x="0" y="-3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C8931-F655-4341-B827-376C80E47842}"/>
              </a:ext>
            </a:extLst>
          </p:cNvPr>
          <p:cNvSpPr>
            <a:spLocks noGrp="1"/>
          </p:cNvSpPr>
          <p:nvPr>
            <p:ph type="title"/>
          </p:nvPr>
        </p:nvSpPr>
        <p:spPr>
          <a:xfrm>
            <a:off x="626166" y="114242"/>
            <a:ext cx="10515600" cy="1325563"/>
          </a:xfrm>
        </p:spPr>
        <p:txBody>
          <a:bodyPr/>
          <a:lstStyle/>
          <a:p>
            <a:r>
              <a:rPr lang="es-CO" dirty="0"/>
              <a:t>CONCLUSIONES</a:t>
            </a:r>
          </a:p>
        </p:txBody>
      </p:sp>
      <p:graphicFrame>
        <p:nvGraphicFramePr>
          <p:cNvPr id="6" name="Marcador de contenido 5">
            <a:extLst>
              <a:ext uri="{FF2B5EF4-FFF2-40B4-BE49-F238E27FC236}">
                <a16:creationId xmlns:a16="http://schemas.microsoft.com/office/drawing/2014/main" id="{13212B5F-07C3-7442-A4F8-A0D426F85583}"/>
              </a:ext>
            </a:extLst>
          </p:cNvPr>
          <p:cNvGraphicFramePr>
            <a:graphicFrameLocks noGrp="1"/>
          </p:cNvGraphicFramePr>
          <p:nvPr>
            <p:ph idx="1"/>
            <p:extLst>
              <p:ext uri="{D42A27DB-BD31-4B8C-83A1-F6EECF244321}">
                <p14:modId xmlns:p14="http://schemas.microsoft.com/office/powerpoint/2010/main" val="3192344153"/>
              </p:ext>
            </p:extLst>
          </p:nvPr>
        </p:nvGraphicFramePr>
        <p:xfrm>
          <a:off x="5049078" y="1305989"/>
          <a:ext cx="6935232" cy="5119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494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7478" y="1964288"/>
            <a:ext cx="10058400" cy="1450757"/>
          </a:xfrm>
        </p:spPr>
        <p:txBody>
          <a:bodyPr>
            <a:normAutofit/>
          </a:bodyPr>
          <a:lstStyle/>
          <a:p>
            <a:r>
              <a:rPr lang="es-CO" sz="6600" b="1" dirty="0"/>
              <a:t>GRACIAS</a:t>
            </a:r>
            <a:endParaRPr lang="en-US" sz="6600" b="1" dirty="0"/>
          </a:p>
        </p:txBody>
      </p:sp>
      <p:pic>
        <p:nvPicPr>
          <p:cNvPr id="3" name="Imagen 2">
            <a:extLst>
              <a:ext uri="{FF2B5EF4-FFF2-40B4-BE49-F238E27FC236}">
                <a16:creationId xmlns:a16="http://schemas.microsoft.com/office/drawing/2014/main" id="{61629A6B-6ECB-B54A-BD88-237397B58D7D}"/>
              </a:ext>
            </a:extLst>
          </p:cNvPr>
          <p:cNvPicPr>
            <a:picLocks noChangeAspect="1"/>
          </p:cNvPicPr>
          <p:nvPr/>
        </p:nvPicPr>
        <p:blipFill>
          <a:blip r:embed="rId2"/>
          <a:stretch>
            <a:fillRect/>
          </a:stretch>
        </p:blipFill>
        <p:spPr>
          <a:xfrm>
            <a:off x="6116678" y="1514585"/>
            <a:ext cx="5135984" cy="3800920"/>
          </a:xfrm>
          <a:prstGeom prst="rect">
            <a:avLst/>
          </a:prstGeom>
        </p:spPr>
      </p:pic>
    </p:spTree>
    <p:extLst>
      <p:ext uri="{BB962C8B-B14F-4D97-AF65-F5344CB8AC3E}">
        <p14:creationId xmlns:p14="http://schemas.microsoft.com/office/powerpoint/2010/main" val="366789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374374" y="0"/>
            <a:ext cx="10515600" cy="1325563"/>
          </a:xfrm>
        </p:spPr>
        <p:txBody>
          <a:bodyPr/>
          <a:lstStyle/>
          <a:p>
            <a:r>
              <a:rPr lang="es-CO" dirty="0"/>
              <a:t>Causas de dolor torácico</a:t>
            </a:r>
          </a:p>
        </p:txBody>
      </p:sp>
      <p:graphicFrame>
        <p:nvGraphicFramePr>
          <p:cNvPr id="6" name="Marcador de contenido 6">
            <a:extLst>
              <a:ext uri="{FF2B5EF4-FFF2-40B4-BE49-F238E27FC236}">
                <a16:creationId xmlns:a16="http://schemas.microsoft.com/office/drawing/2014/main" id="{401707D1-313D-3A4B-AD9E-F6EE7C098070}"/>
              </a:ext>
            </a:extLst>
          </p:cNvPr>
          <p:cNvGraphicFramePr>
            <a:graphicFrameLocks noGrp="1"/>
          </p:cNvGraphicFramePr>
          <p:nvPr>
            <p:ph idx="1"/>
            <p:extLst>
              <p:ext uri="{D42A27DB-BD31-4B8C-83A1-F6EECF244321}">
                <p14:modId xmlns:p14="http://schemas.microsoft.com/office/powerpoint/2010/main" val="1947364850"/>
              </p:ext>
            </p:extLst>
          </p:nvPr>
        </p:nvGraphicFramePr>
        <p:xfrm>
          <a:off x="2686519" y="1286766"/>
          <a:ext cx="10251304" cy="428446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B4FC04A0-E72A-3A43-8778-97673EB62D1D}"/>
              </a:ext>
            </a:extLst>
          </p:cNvPr>
          <p:cNvSpPr/>
          <p:nvPr/>
        </p:nvSpPr>
        <p:spPr>
          <a:xfrm>
            <a:off x="6959504" y="6045339"/>
            <a:ext cx="5232496" cy="338554"/>
          </a:xfrm>
          <a:prstGeom prst="rect">
            <a:avLst/>
          </a:prstGeom>
        </p:spPr>
        <p:txBody>
          <a:bodyPr wrap="square">
            <a:spAutoFit/>
          </a:bodyPr>
          <a:lstStyle/>
          <a:p>
            <a:pPr algn="ctr"/>
            <a:r>
              <a:rPr lang="nl-NL" sz="1600" dirty="0">
                <a:solidFill>
                  <a:srgbClr val="152B48"/>
                </a:solidFill>
                <a:latin typeface="Montserrat" pitchFamily="2" charset="77"/>
              </a:rPr>
              <a:t>Collet JP, et al. Eur Heart J. 2020 Aug 29;ehaa575</a:t>
            </a:r>
          </a:p>
        </p:txBody>
      </p:sp>
    </p:spTree>
    <p:extLst>
      <p:ext uri="{BB962C8B-B14F-4D97-AF65-F5344CB8AC3E}">
        <p14:creationId xmlns:p14="http://schemas.microsoft.com/office/powerpoint/2010/main" val="5315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395040" y="216083"/>
            <a:ext cx="10515600" cy="1325563"/>
          </a:xfrm>
        </p:spPr>
        <p:txBody>
          <a:bodyPr/>
          <a:lstStyle/>
          <a:p>
            <a:r>
              <a:rPr lang="es-CO" dirty="0"/>
              <a:t>Definición de infarto </a:t>
            </a:r>
            <a:br>
              <a:rPr lang="es-CO" dirty="0"/>
            </a:br>
            <a:r>
              <a:rPr lang="es-CO" dirty="0"/>
              <a:t>agudo </a:t>
            </a:r>
          </a:p>
        </p:txBody>
      </p:sp>
      <p:pic>
        <p:nvPicPr>
          <p:cNvPr id="7" name="Imagen 6">
            <a:extLst>
              <a:ext uri="{FF2B5EF4-FFF2-40B4-BE49-F238E27FC236}">
                <a16:creationId xmlns:a16="http://schemas.microsoft.com/office/drawing/2014/main" id="{9B2AC76C-AFE6-BA44-A96D-F4DFC1FDB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057" y="1319066"/>
            <a:ext cx="3375805" cy="2316178"/>
          </a:xfrm>
          <a:prstGeom prst="rect">
            <a:avLst/>
          </a:prstGeom>
        </p:spPr>
      </p:pic>
      <p:pic>
        <p:nvPicPr>
          <p:cNvPr id="10" name="Imagen 9">
            <a:extLst>
              <a:ext uri="{FF2B5EF4-FFF2-40B4-BE49-F238E27FC236}">
                <a16:creationId xmlns:a16="http://schemas.microsoft.com/office/drawing/2014/main" id="{796F3C0D-AE26-CE4E-AE7B-77A365001FC9}"/>
              </a:ext>
            </a:extLst>
          </p:cNvPr>
          <p:cNvPicPr>
            <a:picLocks noChangeAspect="1"/>
          </p:cNvPicPr>
          <p:nvPr/>
        </p:nvPicPr>
        <p:blipFill>
          <a:blip r:embed="rId4"/>
          <a:stretch>
            <a:fillRect/>
          </a:stretch>
        </p:blipFill>
        <p:spPr>
          <a:xfrm>
            <a:off x="6615360" y="1208473"/>
            <a:ext cx="5181600" cy="5346700"/>
          </a:xfrm>
          <a:prstGeom prst="rect">
            <a:avLst/>
          </a:prstGeom>
        </p:spPr>
      </p:pic>
      <p:pic>
        <p:nvPicPr>
          <p:cNvPr id="13" name="Imagen 12">
            <a:extLst>
              <a:ext uri="{FF2B5EF4-FFF2-40B4-BE49-F238E27FC236}">
                <a16:creationId xmlns:a16="http://schemas.microsoft.com/office/drawing/2014/main" id="{FDFF7B97-986C-9D4A-BA6C-07D8A12FD26C}"/>
              </a:ext>
            </a:extLst>
          </p:cNvPr>
          <p:cNvPicPr>
            <a:picLocks noChangeAspect="1"/>
          </p:cNvPicPr>
          <p:nvPr/>
        </p:nvPicPr>
        <p:blipFill>
          <a:blip r:embed="rId5"/>
          <a:stretch>
            <a:fillRect/>
          </a:stretch>
        </p:blipFill>
        <p:spPr>
          <a:xfrm>
            <a:off x="6978042" y="334386"/>
            <a:ext cx="4456235" cy="874087"/>
          </a:xfrm>
          <a:prstGeom prst="rect">
            <a:avLst/>
          </a:prstGeom>
        </p:spPr>
      </p:pic>
      <p:sp>
        <p:nvSpPr>
          <p:cNvPr id="14" name="Rectángulo 35">
            <a:extLst>
              <a:ext uri="{FF2B5EF4-FFF2-40B4-BE49-F238E27FC236}">
                <a16:creationId xmlns:a16="http://schemas.microsoft.com/office/drawing/2014/main" id="{0C1A10B4-26B4-B84A-AB3B-FBE5EE916831}"/>
              </a:ext>
            </a:extLst>
          </p:cNvPr>
          <p:cNvSpPr>
            <a:spLocks noChangeArrowheads="1"/>
          </p:cNvSpPr>
          <p:nvPr/>
        </p:nvSpPr>
        <p:spPr bwMode="auto">
          <a:xfrm>
            <a:off x="9118939" y="6461765"/>
            <a:ext cx="29113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s-CO" sz="1400" dirty="0">
                <a:solidFill>
                  <a:srgbClr val="152B48"/>
                </a:solidFill>
                <a:latin typeface="Montserrat" pitchFamily="2" charset="77"/>
              </a:rPr>
              <a:t>Circulation. 2018;138:e618–e651</a:t>
            </a:r>
            <a:r>
              <a:rPr lang="es-CO" altLang="es-CO" sz="1400" dirty="0">
                <a:solidFill>
                  <a:srgbClr val="152B48"/>
                </a:solidFill>
                <a:latin typeface="Montserrat" pitchFamily="2" charset="77"/>
              </a:rPr>
              <a:t>.</a:t>
            </a:r>
          </a:p>
        </p:txBody>
      </p:sp>
    </p:spTree>
    <p:extLst>
      <p:ext uri="{BB962C8B-B14F-4D97-AF65-F5344CB8AC3E}">
        <p14:creationId xmlns:p14="http://schemas.microsoft.com/office/powerpoint/2010/main" val="209461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9C1D42D-0E85-AD4E-A4D9-BCFF37A14D98}"/>
              </a:ext>
            </a:extLst>
          </p:cNvPr>
          <p:cNvPicPr>
            <a:picLocks noChangeAspect="1"/>
          </p:cNvPicPr>
          <p:nvPr/>
        </p:nvPicPr>
        <p:blipFill>
          <a:blip r:embed="rId2"/>
          <a:stretch>
            <a:fillRect/>
          </a:stretch>
        </p:blipFill>
        <p:spPr>
          <a:xfrm>
            <a:off x="5552887" y="1765455"/>
            <a:ext cx="6275481" cy="4266371"/>
          </a:xfrm>
          <a:prstGeom prst="rect">
            <a:avLst/>
          </a:prstGeom>
          <a:ln w="38100">
            <a:solidFill>
              <a:schemeClr val="accent5">
                <a:lumMod val="50000"/>
              </a:schemeClr>
            </a:solidFill>
          </a:ln>
        </p:spPr>
      </p:pic>
      <p:sp>
        <p:nvSpPr>
          <p:cNvPr id="2" name="Título 1">
            <a:extLst>
              <a:ext uri="{FF2B5EF4-FFF2-40B4-BE49-F238E27FC236}">
                <a16:creationId xmlns:a16="http://schemas.microsoft.com/office/drawing/2014/main" id="{79D6B421-EDD8-7F43-A864-ED163792C46E}"/>
              </a:ext>
            </a:extLst>
          </p:cNvPr>
          <p:cNvSpPr>
            <a:spLocks noGrp="1"/>
          </p:cNvSpPr>
          <p:nvPr>
            <p:ph type="title"/>
          </p:nvPr>
        </p:nvSpPr>
        <p:spPr>
          <a:xfrm>
            <a:off x="435191" y="8445"/>
            <a:ext cx="10515600" cy="1325562"/>
          </a:xfrm>
        </p:spPr>
        <p:txBody>
          <a:bodyPr rtlCol="0">
            <a:normAutofit/>
          </a:bodyPr>
          <a:lstStyle/>
          <a:p>
            <a:pPr eaLnBrk="1" fontAlgn="auto" hangingPunct="1">
              <a:spcAft>
                <a:spcPts val="0"/>
              </a:spcAft>
              <a:defRPr/>
            </a:pPr>
            <a:r>
              <a:rPr lang="es-ES_tradnl" dirty="0"/>
              <a:t>Clasificación de SCA </a:t>
            </a:r>
          </a:p>
        </p:txBody>
      </p:sp>
      <p:sp>
        <p:nvSpPr>
          <p:cNvPr id="9" name="Rectángulo 8">
            <a:extLst>
              <a:ext uri="{FF2B5EF4-FFF2-40B4-BE49-F238E27FC236}">
                <a16:creationId xmlns:a16="http://schemas.microsoft.com/office/drawing/2014/main" id="{DAB683CA-1E27-D34B-8546-8140BB6AD8A2}"/>
              </a:ext>
            </a:extLst>
          </p:cNvPr>
          <p:cNvSpPr>
            <a:spLocks noChangeArrowheads="1"/>
          </p:cNvSpPr>
          <p:nvPr/>
        </p:nvSpPr>
        <p:spPr bwMode="auto">
          <a:xfrm>
            <a:off x="6311153" y="6304126"/>
            <a:ext cx="5880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s-CO" sz="1200" dirty="0">
                <a:solidFill>
                  <a:srgbClr val="152B48"/>
                </a:solidFill>
                <a:latin typeface="Montserrat" pitchFamily="2" charset="77"/>
              </a:rPr>
              <a:t>Rev </a:t>
            </a:r>
            <a:r>
              <a:rPr lang="en-US" altLang="es-CO" sz="1200" dirty="0" err="1">
                <a:solidFill>
                  <a:srgbClr val="152B48"/>
                </a:solidFill>
                <a:latin typeface="Montserrat" pitchFamily="2" charset="77"/>
              </a:rPr>
              <a:t>Colomb</a:t>
            </a:r>
            <a:r>
              <a:rPr lang="en-US" altLang="es-CO" sz="1200" dirty="0">
                <a:solidFill>
                  <a:srgbClr val="152B48"/>
                </a:solidFill>
                <a:latin typeface="Montserrat" pitchFamily="2" charset="77"/>
              </a:rPr>
              <a:t> </a:t>
            </a:r>
            <a:r>
              <a:rPr lang="en-US" altLang="es-CO" sz="1200" dirty="0" err="1">
                <a:solidFill>
                  <a:srgbClr val="152B48"/>
                </a:solidFill>
                <a:latin typeface="Montserrat" pitchFamily="2" charset="77"/>
              </a:rPr>
              <a:t>Cardiol</a:t>
            </a:r>
            <a:r>
              <a:rPr lang="en-US" altLang="es-CO" sz="1200" dirty="0">
                <a:solidFill>
                  <a:srgbClr val="152B48"/>
                </a:solidFill>
                <a:latin typeface="Montserrat" pitchFamily="2" charset="77"/>
              </a:rPr>
              <a:t> 2013; 20(</a:t>
            </a:r>
            <a:r>
              <a:rPr lang="en-US" altLang="es-CO" sz="1200" dirty="0" err="1">
                <a:solidFill>
                  <a:srgbClr val="152B48"/>
                </a:solidFill>
                <a:latin typeface="Montserrat" pitchFamily="2" charset="77"/>
              </a:rPr>
              <a:t>Supl</a:t>
            </a:r>
            <a:r>
              <a:rPr lang="en-US" altLang="es-CO" sz="1200" dirty="0">
                <a:solidFill>
                  <a:srgbClr val="152B48"/>
                </a:solidFill>
                <a:latin typeface="Montserrat" pitchFamily="2" charset="77"/>
              </a:rPr>
              <a:t> 2):45-85 N </a:t>
            </a:r>
            <a:r>
              <a:rPr lang="en-US" altLang="es-CO" sz="1200" dirty="0" err="1">
                <a:solidFill>
                  <a:srgbClr val="152B48"/>
                </a:solidFill>
                <a:latin typeface="Montserrat" pitchFamily="2" charset="77"/>
              </a:rPr>
              <a:t>Engl</a:t>
            </a:r>
            <a:r>
              <a:rPr lang="en-US" altLang="es-CO" sz="1200" dirty="0">
                <a:solidFill>
                  <a:srgbClr val="152B48"/>
                </a:solidFill>
                <a:latin typeface="Montserrat" pitchFamily="2" charset="77"/>
              </a:rPr>
              <a:t> J Med 2017;376:2053-64.</a:t>
            </a:r>
          </a:p>
        </p:txBody>
      </p:sp>
      <p:pic>
        <p:nvPicPr>
          <p:cNvPr id="11" name="Imagen 10">
            <a:extLst>
              <a:ext uri="{FF2B5EF4-FFF2-40B4-BE49-F238E27FC236}">
                <a16:creationId xmlns:a16="http://schemas.microsoft.com/office/drawing/2014/main" id="{DC002F12-C66E-3D47-9063-321911994F90}"/>
              </a:ext>
            </a:extLst>
          </p:cNvPr>
          <p:cNvPicPr>
            <a:picLocks noChangeAspect="1"/>
          </p:cNvPicPr>
          <p:nvPr/>
        </p:nvPicPr>
        <p:blipFill rotWithShape="1">
          <a:blip r:embed="rId3">
            <a:extLst>
              <a:ext uri="{28A0092B-C50C-407E-A947-70E740481C1C}">
                <a14:useLocalDpi xmlns:a14="http://schemas.microsoft.com/office/drawing/2010/main" val="0"/>
              </a:ext>
            </a:extLst>
          </a:blip>
          <a:srcRect l="12767"/>
          <a:stretch/>
        </p:blipFill>
        <p:spPr>
          <a:xfrm>
            <a:off x="4854529" y="1354655"/>
            <a:ext cx="7269647" cy="4748674"/>
          </a:xfrm>
          <a:prstGeom prst="rect">
            <a:avLst/>
          </a:prstGeom>
        </p:spPr>
      </p:pic>
      <p:sp>
        <p:nvSpPr>
          <p:cNvPr id="10" name="Google Shape;62;p1">
            <a:extLst>
              <a:ext uri="{FF2B5EF4-FFF2-40B4-BE49-F238E27FC236}">
                <a16:creationId xmlns:a16="http://schemas.microsoft.com/office/drawing/2014/main" id="{7E9B5D7A-D699-F94A-AC01-D871789836E7}"/>
              </a:ext>
            </a:extLst>
          </p:cNvPr>
          <p:cNvSpPr txBox="1"/>
          <p:nvPr/>
        </p:nvSpPr>
        <p:spPr>
          <a:xfrm>
            <a:off x="883233" y="1260867"/>
            <a:ext cx="4669654" cy="2585283"/>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Font typeface="Arial" panose="020B0604020202020204" pitchFamily="34" charset="0"/>
              <a:buChar char="•"/>
            </a:pPr>
            <a:r>
              <a:rPr lang="es-ES" dirty="0">
                <a:solidFill>
                  <a:srgbClr val="152B48"/>
                </a:solidFill>
                <a:latin typeface="Montserrat"/>
                <a:ea typeface="Montserrat"/>
                <a:cs typeface="Montserrat"/>
                <a:sym typeface="Montserrat"/>
              </a:rPr>
              <a:t>Elevación persistente del ST (&gt; 20 minutos).</a:t>
            </a:r>
          </a:p>
          <a:p>
            <a:pPr marL="285750" marR="0" lvl="0" indent="-285750" rtl="0">
              <a:spcBef>
                <a:spcPts val="0"/>
              </a:spcBef>
              <a:spcAft>
                <a:spcPts val="0"/>
              </a:spcAft>
              <a:buFont typeface="Arial" panose="020B0604020202020204" pitchFamily="34" charset="0"/>
              <a:buChar char="•"/>
            </a:pPr>
            <a:r>
              <a:rPr lang="es-ES" dirty="0">
                <a:solidFill>
                  <a:srgbClr val="152B48"/>
                </a:solidFill>
                <a:latin typeface="Montserrat"/>
                <a:ea typeface="Montserrat"/>
                <a:cs typeface="Montserrat"/>
                <a:sym typeface="Montserrat"/>
              </a:rPr>
              <a:t>Dolor torácico típico con </a:t>
            </a:r>
            <a:r>
              <a:rPr lang="es-ES" dirty="0" err="1">
                <a:solidFill>
                  <a:srgbClr val="152B48"/>
                </a:solidFill>
                <a:latin typeface="Montserrat"/>
                <a:ea typeface="Montserrat"/>
                <a:cs typeface="Montserrat"/>
                <a:sym typeface="Montserrat"/>
              </a:rPr>
              <a:t>biomarcadores</a:t>
            </a:r>
            <a:r>
              <a:rPr lang="es-ES" dirty="0">
                <a:solidFill>
                  <a:srgbClr val="152B48"/>
                </a:solidFill>
                <a:latin typeface="Montserrat"/>
                <a:ea typeface="Montserrat"/>
                <a:cs typeface="Montserrat"/>
                <a:sym typeface="Montserrat"/>
              </a:rPr>
              <a:t> sin elevación del ST (infarto agudo del miocardio no ST).</a:t>
            </a:r>
          </a:p>
          <a:p>
            <a:pPr marL="285750" marR="0" lvl="0" indent="-285750" rtl="0">
              <a:spcBef>
                <a:spcPts val="0"/>
              </a:spcBef>
              <a:spcAft>
                <a:spcPts val="0"/>
              </a:spcAft>
              <a:buFont typeface="Arial" panose="020B0604020202020204" pitchFamily="34" charset="0"/>
              <a:buChar char="•"/>
            </a:pPr>
            <a:r>
              <a:rPr lang="es-ES" dirty="0">
                <a:solidFill>
                  <a:srgbClr val="152B48"/>
                </a:solidFill>
                <a:latin typeface="Montserrat"/>
                <a:ea typeface="Montserrat"/>
                <a:cs typeface="Montserrat"/>
                <a:sym typeface="Montserrat"/>
              </a:rPr>
              <a:t>Si cumple hallazgos clínicos pero no </a:t>
            </a:r>
            <a:r>
              <a:rPr lang="es-ES" dirty="0" err="1">
                <a:solidFill>
                  <a:srgbClr val="152B48"/>
                </a:solidFill>
                <a:latin typeface="Montserrat"/>
                <a:ea typeface="Montserrat"/>
                <a:cs typeface="Montserrat"/>
                <a:sym typeface="Montserrat"/>
              </a:rPr>
              <a:t>biomarcadores</a:t>
            </a:r>
            <a:r>
              <a:rPr lang="es-ES" dirty="0">
                <a:solidFill>
                  <a:srgbClr val="152B48"/>
                </a:solidFill>
                <a:latin typeface="Montserrat"/>
                <a:ea typeface="Montserrat"/>
                <a:cs typeface="Montserrat"/>
                <a:sym typeface="Montserrat"/>
              </a:rPr>
              <a:t>= angina inestable.</a:t>
            </a:r>
            <a:endParaRPr lang="es-CO" dirty="0">
              <a:solidFill>
                <a:srgbClr val="152B48"/>
              </a:solidFill>
              <a:latin typeface="Montserrat"/>
              <a:ea typeface="Montserrat"/>
              <a:cs typeface="Montserrat"/>
              <a:sym typeface="Montserrat"/>
            </a:endParaRPr>
          </a:p>
          <a:p>
            <a:pPr marL="171450" marR="0" lvl="0" indent="-171450" rtl="0">
              <a:spcBef>
                <a:spcPts val="0"/>
              </a:spcBef>
              <a:spcAft>
                <a:spcPts val="0"/>
              </a:spcAft>
              <a:buClr>
                <a:srgbClr val="152B48"/>
              </a:buClr>
              <a:buSzPts val="1400"/>
              <a:buFont typeface="Arial"/>
              <a:buChar char="•"/>
            </a:pPr>
            <a:endParaRPr dirty="0">
              <a:solidFill>
                <a:srgbClr val="152B48"/>
              </a:solidFill>
              <a:latin typeface="Montserrat"/>
              <a:ea typeface="Montserrat"/>
              <a:cs typeface="Montserrat"/>
              <a:sym typeface="Montserrat"/>
            </a:endParaRPr>
          </a:p>
          <a:p>
            <a:pPr marL="0" marR="0" lvl="0" indent="0" rtl="0">
              <a:spcBef>
                <a:spcPts val="0"/>
              </a:spcBef>
              <a:spcAft>
                <a:spcPts val="0"/>
              </a:spcAft>
              <a:buNone/>
            </a:pPr>
            <a:endParaRPr dirty="0">
              <a:solidFill>
                <a:srgbClr val="152B48"/>
              </a:solidFill>
              <a:latin typeface="Montserrat"/>
              <a:ea typeface="Montserrat"/>
              <a:cs typeface="Montserrat"/>
              <a:sym typeface="Montserrat"/>
            </a:endParaRPr>
          </a:p>
        </p:txBody>
      </p:sp>
    </p:spTree>
    <p:extLst>
      <p:ext uri="{BB962C8B-B14F-4D97-AF65-F5344CB8AC3E}">
        <p14:creationId xmlns:p14="http://schemas.microsoft.com/office/powerpoint/2010/main" val="1900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65266-EB00-F143-9610-10B94A832F2D}"/>
              </a:ext>
            </a:extLst>
          </p:cNvPr>
          <p:cNvSpPr>
            <a:spLocks noGrp="1"/>
          </p:cNvSpPr>
          <p:nvPr>
            <p:ph type="ctrTitle"/>
          </p:nvPr>
        </p:nvSpPr>
        <p:spPr>
          <a:xfrm>
            <a:off x="914400" y="1870137"/>
            <a:ext cx="10363200" cy="1470025"/>
          </a:xfrm>
        </p:spPr>
        <p:txBody>
          <a:bodyPr rtlCol="0">
            <a:noAutofit/>
          </a:bodyPr>
          <a:lstStyle/>
          <a:p>
            <a:pPr algn="l" eaLnBrk="1" fontAlgn="auto" hangingPunct="1">
              <a:spcAft>
                <a:spcPts val="0"/>
              </a:spcAft>
              <a:defRPr/>
            </a:pPr>
            <a:r>
              <a:rPr lang="es-ES" sz="4400" b="1" dirty="0"/>
              <a:t>EPIDEMIOLOGÍA</a:t>
            </a:r>
            <a:r>
              <a:rPr lang="es-ES" sz="3600" b="1" dirty="0"/>
              <a:t> </a:t>
            </a:r>
            <a:br>
              <a:rPr lang="es-ES" sz="4000" b="1" dirty="0">
                <a:solidFill>
                  <a:schemeClr val="accent1">
                    <a:lumMod val="75000"/>
                  </a:schemeClr>
                </a:solidFill>
              </a:rPr>
            </a:br>
            <a:endParaRPr lang="es-ES" sz="2400" b="1" dirty="0">
              <a:solidFill>
                <a:schemeClr val="accent1">
                  <a:lumMod val="75000"/>
                </a:schemeClr>
              </a:solidFill>
            </a:endParaRPr>
          </a:p>
        </p:txBody>
      </p:sp>
      <p:cxnSp>
        <p:nvCxnSpPr>
          <p:cNvPr id="6" name="Conector recto 5">
            <a:extLst>
              <a:ext uri="{FF2B5EF4-FFF2-40B4-BE49-F238E27FC236}">
                <a16:creationId xmlns:a16="http://schemas.microsoft.com/office/drawing/2014/main" id="{38C51A6E-E9AE-8149-BE70-497C67EE3B2B}"/>
              </a:ext>
            </a:extLst>
          </p:cNvPr>
          <p:cNvCxnSpPr>
            <a:cxnSpLocks/>
          </p:cNvCxnSpPr>
          <p:nvPr/>
        </p:nvCxnSpPr>
        <p:spPr>
          <a:xfrm>
            <a:off x="708025" y="3340162"/>
            <a:ext cx="6497637" cy="1746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9DF4AF1-0F03-7549-AE12-AF5C4C303A38}"/>
              </a:ext>
            </a:extLst>
          </p:cNvPr>
          <p:cNvPicPr>
            <a:picLocks noChangeAspect="1"/>
          </p:cNvPicPr>
          <p:nvPr/>
        </p:nvPicPr>
        <p:blipFill rotWithShape="1">
          <a:blip r:embed="rId3"/>
          <a:srcRect l="-24406" t="-12523" r="-18920" b="-12811"/>
          <a:stretch/>
        </p:blipFill>
        <p:spPr>
          <a:xfrm>
            <a:off x="7219063" y="1389014"/>
            <a:ext cx="3852153" cy="3937222"/>
          </a:xfrm>
          <a:prstGeom prst="ellipse">
            <a:avLst/>
          </a:prstGeom>
          <a:ln w="38100">
            <a:solidFill>
              <a:schemeClr val="accent5">
                <a:lumMod val="50000"/>
              </a:schemeClr>
            </a:solidFill>
          </a:ln>
        </p:spPr>
      </p:pic>
    </p:spTree>
    <p:extLst>
      <p:ext uri="{BB962C8B-B14F-4D97-AF65-F5344CB8AC3E}">
        <p14:creationId xmlns:p14="http://schemas.microsoft.com/office/powerpoint/2010/main" val="27339937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5597</TotalTime>
  <Words>3191</Words>
  <Application>Microsoft Office PowerPoint</Application>
  <PresentationFormat>Widescreen</PresentationFormat>
  <Paragraphs>459</Paragraphs>
  <Slides>59</Slides>
  <Notes>23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Montserrat</vt:lpstr>
      <vt:lpstr>Wingdings</vt:lpstr>
      <vt:lpstr>Tema de Office</vt:lpstr>
      <vt:lpstr>INFARTO CON ELEVACIÓN DEL ST</vt:lpstr>
      <vt:lpstr>AGENDA</vt:lpstr>
      <vt:lpstr>PowerPoint Presentation</vt:lpstr>
      <vt:lpstr>INTRODUCCIÓN  </vt:lpstr>
      <vt:lpstr>Introducción  al dolor torácico</vt:lpstr>
      <vt:lpstr>Causas de dolor torácico</vt:lpstr>
      <vt:lpstr>Definición de infarto  agudo </vt:lpstr>
      <vt:lpstr>Clasificación de SCA </vt:lpstr>
      <vt:lpstr>EPIDEMIOLOGÍA  </vt:lpstr>
      <vt:lpstr>EPIDEMIOLOGÍA  </vt:lpstr>
      <vt:lpstr>EPIDEMIOLOGÍA  </vt:lpstr>
      <vt:lpstr>TIPOS DE IAM  </vt:lpstr>
      <vt:lpstr>IAM TIPO 1 </vt:lpstr>
      <vt:lpstr>IAM TIPO 2 </vt:lpstr>
      <vt:lpstr>IAM TIPO 3 </vt:lpstr>
      <vt:lpstr>IAM TIPO 4 </vt:lpstr>
      <vt:lpstr>IAM TIPO 5</vt:lpstr>
      <vt:lpstr>FISIOPATOLOGÍA  </vt:lpstr>
      <vt:lpstr>PowerPoint Presentation</vt:lpstr>
      <vt:lpstr>PowerPoint Presentation</vt:lpstr>
      <vt:lpstr>DIAGNÓSTICO  </vt:lpstr>
      <vt:lpstr>PowerPoint Presentation</vt:lpstr>
      <vt:lpstr>CLÍNICA</vt:lpstr>
      <vt:lpstr>PowerPoint Presentation</vt:lpstr>
      <vt:lpstr>ELECTROCARDIOGRAMA</vt:lpstr>
      <vt:lpstr>ECG</vt:lpstr>
      <vt:lpstr>¿ST elevado o no?</vt:lpstr>
      <vt:lpstr>PowerPoint Presentation</vt:lpstr>
      <vt:lpstr>Bloqueo de rama izquierda</vt:lpstr>
      <vt:lpstr>Bloqueo de rama derecha</vt:lpstr>
      <vt:lpstr>Infarto de miocardio posterior</vt:lpstr>
      <vt:lpstr>Compromiso del tronco</vt:lpstr>
      <vt:lpstr>Biomarcadores</vt:lpstr>
      <vt:lpstr>TRATAMIENTO   </vt:lpstr>
      <vt:lpstr>HIPOXIA</vt:lpstr>
      <vt:lpstr>REPERFUSIÓN</vt:lpstr>
      <vt:lpstr>PowerPoint Presentation</vt:lpstr>
      <vt:lpstr>¿Hasta cuándo la reperfusión? </vt:lpstr>
      <vt:lpstr>ANTIPLAQUETARIOS</vt:lpstr>
      <vt:lpstr>ANTICOAGULACIÓN</vt:lpstr>
      <vt:lpstr>FIBRINÓLISIS</vt:lpstr>
      <vt:lpstr>FIBRINÓLISIS</vt:lpstr>
      <vt:lpstr>FIBRINÓLISIS</vt:lpstr>
      <vt:lpstr>Contraindicaciones fibrinólisis</vt:lpstr>
      <vt:lpstr>PowerPoint Presentation</vt:lpstr>
      <vt:lpstr>PowerPoint Presentation</vt:lpstr>
      <vt:lpstr>Arritmias de reperfusión</vt:lpstr>
      <vt:lpstr>BYPASS  CORONARIO  (CABG)</vt:lpstr>
      <vt:lpstr>MONITOREO HOSPITALARIO</vt:lpstr>
      <vt:lpstr>ECOCARDIOGRAMA TT</vt:lpstr>
      <vt:lpstr>BETA BLOQUEADORES</vt:lpstr>
      <vt:lpstr>IECAS - ARAII</vt:lpstr>
      <vt:lpstr>ANTAGONISTAS RECEPTOR MINERALOCORTICOIDE</vt:lpstr>
      <vt:lpstr>ESTATINAS</vt:lpstr>
      <vt:lpstr>OTROS HIPOLIPEMIANTES</vt:lpstr>
      <vt:lpstr>PowerPoint Presentation</vt:lpstr>
      <vt:lpstr>PowerPoint Presentation</vt:lpstr>
      <vt:lpstr>CONCLUSIONES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ana.cardonaga@outlook.es</cp:lastModifiedBy>
  <cp:revision>225</cp:revision>
  <dcterms:created xsi:type="dcterms:W3CDTF">2020-11-12T02:46:13Z</dcterms:created>
  <dcterms:modified xsi:type="dcterms:W3CDTF">2020-12-23T03:31:23Z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6412556</vt:lpwstr>
  </property>
  <property fmtid="{D5CDD505-2E9C-101B-9397-08002B2CF9AE}" name="NXPowerLiteSettings" pid="3">
    <vt:lpwstr>F7000400038000</vt:lpwstr>
  </property>
  <property fmtid="{D5CDD505-2E9C-101B-9397-08002B2CF9AE}" name="NXPowerLiteVersion" pid="4">
    <vt:lpwstr>S9.1.2</vt:lpwstr>
  </property>
</Properties>
</file>