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296" r:id="rId49"/>
    <p:sldId id="307" r:id="rId50"/>
    <p:sldId id="308" r:id="rId51"/>
    <p:sldId id="309" r:id="rId52"/>
    <p:sldId id="310" r:id="rId53"/>
    <p:sldId id="312" r:id="rId54"/>
    <p:sldId id="313" r:id="rId55"/>
    <p:sldId id="311" r:id="rId56"/>
    <p:sldId id="314" r:id="rId57"/>
    <p:sldId id="315" r:id="rId58"/>
    <p:sldId id="316" r:id="rId59"/>
    <p:sldId id="317" r:id="rId60"/>
    <p:sldId id="318" r:id="rId61"/>
    <p:sldId id="320" r:id="rId62"/>
    <p:sldId id="319" r:id="rId6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BA7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F95124-6CC5-470F-97E8-4C2E324FE16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3946D312-A202-4471-9E2C-42FB61F7B520}">
      <dgm:prSet phldrT="[Texto]"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400" b="1" dirty="0">
              <a:latin typeface="Montserrat" pitchFamily="2" charset="77"/>
            </a:rPr>
            <a:t>Leptospirosis</a:t>
          </a:r>
        </a:p>
      </dgm:t>
    </dgm:pt>
    <dgm:pt modelId="{D3BDD379-499F-430D-9CE2-FCCD96E6B46D}" type="parTrans" cxnId="{757DF482-4D66-4EBA-84A8-9650612A060A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B1138859-6DB8-4653-8013-D645456ADEAB}" type="sibTrans" cxnId="{757DF482-4D66-4EBA-84A8-9650612A060A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1905ED6B-3EB4-41AC-ADE4-FA8806DF4B17}">
      <dgm:prSet phldrT="[Texto]"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buClr>
              <a:srgbClr val="152B48"/>
            </a:buClr>
          </a:pPr>
          <a:r>
            <a:rPr lang="es-CO" sz="2000" baseline="0" dirty="0">
              <a:solidFill>
                <a:srgbClr val="152B48"/>
              </a:solidFill>
              <a:latin typeface="Montserrat" pitchFamily="2" charset="77"/>
            </a:rPr>
            <a:t>Baños en ríos o lagunas</a:t>
          </a:r>
          <a:r>
            <a:rPr lang="es-CO" sz="2000" baseline="0" dirty="0">
              <a:latin typeface="Montserrat" pitchFamily="2" charset="77"/>
            </a:rPr>
            <a:t>.</a:t>
          </a:r>
        </a:p>
      </dgm:t>
    </dgm:pt>
    <dgm:pt modelId="{77D54726-777F-4CD4-953C-3F1BD6AAC30E}" type="parTrans" cxnId="{87E5EF51-F318-4D96-89D6-AF282B3BA875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9E7D0CBD-1FC6-4F23-92A6-090FCAB88AB0}" type="sibTrans" cxnId="{87E5EF51-F318-4D96-89D6-AF282B3BA875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2D6FA762-3014-4A66-BD9E-DAE2E2B2E0E6}">
      <dgm:prSet phldrT="[Texto]" custT="1"/>
      <dgm:spPr>
        <a:solidFill>
          <a:srgbClr val="00ABA7"/>
        </a:solidFill>
        <a:ln>
          <a:solidFill>
            <a:srgbClr val="06AEAA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400" b="1" dirty="0">
              <a:latin typeface="Montserrat" pitchFamily="2" charset="77"/>
            </a:rPr>
            <a:t>Rickettsia</a:t>
          </a:r>
        </a:p>
      </dgm:t>
    </dgm:pt>
    <dgm:pt modelId="{773FA106-5BD6-4ECD-A857-E2E152FA1AD8}" type="parTrans" cxnId="{3DF526FA-E0CA-49B2-B2F6-688E7714AC04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EDF129A7-5F62-46E9-9194-79C582F89F07}" type="sibTrans" cxnId="{3DF526FA-E0CA-49B2-B2F6-688E7714AC04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EF4E484B-6C47-4DDB-A2A4-E15EF353D657}">
      <dgm:prSet phldrT="[Texto]" custT="1"/>
      <dgm:spPr>
        <a:noFill/>
        <a:ln>
          <a:solidFill>
            <a:srgbClr val="06AEAA">
              <a:alpha val="90000"/>
            </a:srgbClr>
          </a:solidFill>
        </a:ln>
      </dgm:spPr>
      <dgm:t>
        <a:bodyPr/>
        <a:lstStyle/>
        <a:p>
          <a:pPr algn="l">
            <a:lnSpc>
              <a:spcPct val="100000"/>
            </a:lnSpc>
            <a:buClr>
              <a:srgbClr val="152B48"/>
            </a:buClr>
          </a:pPr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Exposición en áreas de llanura o pastos; contacto con garrapatas. Síntomas concomitantes en personas con condiciones similares (brotes).</a:t>
          </a:r>
        </a:p>
      </dgm:t>
    </dgm:pt>
    <dgm:pt modelId="{A0189375-60CD-478B-8F0E-68DE0367475A}" type="parTrans" cxnId="{C6F491C7-7777-4E78-BBF8-99B723730238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C03D0152-DBBC-47CF-8F5F-06E96497723F}" type="sibTrans" cxnId="{C6F491C7-7777-4E78-BBF8-99B723730238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itchFamily="2" charset="77"/>
          </a:endParaRPr>
        </a:p>
      </dgm:t>
    </dgm:pt>
    <dgm:pt modelId="{76297467-5C5C-4D2F-BC98-4DAB9999B6B7}" type="pres">
      <dgm:prSet presAssocID="{07F95124-6CC5-470F-97E8-4C2E324FE16A}" presName="Name0" presStyleCnt="0">
        <dgm:presLayoutVars>
          <dgm:dir/>
          <dgm:animLvl val="lvl"/>
          <dgm:resizeHandles val="exact"/>
        </dgm:presLayoutVars>
      </dgm:prSet>
      <dgm:spPr/>
    </dgm:pt>
    <dgm:pt modelId="{26D6359D-848D-436B-B501-33687754C801}" type="pres">
      <dgm:prSet presAssocID="{3946D312-A202-4471-9E2C-42FB61F7B520}" presName="composite" presStyleCnt="0"/>
      <dgm:spPr/>
    </dgm:pt>
    <dgm:pt modelId="{FDF1A1D2-756B-4AC1-A3AA-18EED367D20E}" type="pres">
      <dgm:prSet presAssocID="{3946D312-A202-4471-9E2C-42FB61F7B52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B76A7B0-0018-45D9-BFD3-ED0272447735}" type="pres">
      <dgm:prSet presAssocID="{3946D312-A202-4471-9E2C-42FB61F7B520}" presName="desTx" presStyleLbl="alignAccFollowNode1" presStyleIdx="0" presStyleCnt="2">
        <dgm:presLayoutVars>
          <dgm:bulletEnabled val="1"/>
        </dgm:presLayoutVars>
      </dgm:prSet>
      <dgm:spPr/>
    </dgm:pt>
    <dgm:pt modelId="{1B446BBD-F341-449C-B605-20869173AEA0}" type="pres">
      <dgm:prSet presAssocID="{B1138859-6DB8-4653-8013-D645456ADEAB}" presName="space" presStyleCnt="0"/>
      <dgm:spPr/>
    </dgm:pt>
    <dgm:pt modelId="{8FDCAEA1-9F71-4426-9F20-7BA084723E25}" type="pres">
      <dgm:prSet presAssocID="{2D6FA762-3014-4A66-BD9E-DAE2E2B2E0E6}" presName="composite" presStyleCnt="0"/>
      <dgm:spPr/>
    </dgm:pt>
    <dgm:pt modelId="{306B9E83-9434-4983-8F2C-04AC74B2F84D}" type="pres">
      <dgm:prSet presAssocID="{2D6FA762-3014-4A66-BD9E-DAE2E2B2E0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256DC27-02BF-4A0E-81DA-A396B2252F3F}" type="pres">
      <dgm:prSet presAssocID="{2D6FA762-3014-4A66-BD9E-DAE2E2B2E0E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8B87A06-4698-4B89-84F8-4FFD1DEA1304}" type="presOf" srcId="{2D6FA762-3014-4A66-BD9E-DAE2E2B2E0E6}" destId="{306B9E83-9434-4983-8F2C-04AC74B2F84D}" srcOrd="0" destOrd="0" presId="urn:microsoft.com/office/officeart/2005/8/layout/hList1"/>
    <dgm:cxn modelId="{87E5EF51-F318-4D96-89D6-AF282B3BA875}" srcId="{3946D312-A202-4471-9E2C-42FB61F7B520}" destId="{1905ED6B-3EB4-41AC-ADE4-FA8806DF4B17}" srcOrd="0" destOrd="0" parTransId="{77D54726-777F-4CD4-953C-3F1BD6AAC30E}" sibTransId="{9E7D0CBD-1FC6-4F23-92A6-090FCAB88AB0}"/>
    <dgm:cxn modelId="{7FE1C674-5015-4915-884F-E8A602E1694C}" type="presOf" srcId="{1905ED6B-3EB4-41AC-ADE4-FA8806DF4B17}" destId="{3B76A7B0-0018-45D9-BFD3-ED0272447735}" srcOrd="0" destOrd="0" presId="urn:microsoft.com/office/officeart/2005/8/layout/hList1"/>
    <dgm:cxn modelId="{757DF482-4D66-4EBA-84A8-9650612A060A}" srcId="{07F95124-6CC5-470F-97E8-4C2E324FE16A}" destId="{3946D312-A202-4471-9E2C-42FB61F7B520}" srcOrd="0" destOrd="0" parTransId="{D3BDD379-499F-430D-9CE2-FCCD96E6B46D}" sibTransId="{B1138859-6DB8-4653-8013-D645456ADEAB}"/>
    <dgm:cxn modelId="{3FBC1D91-8143-40A7-983E-DB9D60407F7C}" type="presOf" srcId="{07F95124-6CC5-470F-97E8-4C2E324FE16A}" destId="{76297467-5C5C-4D2F-BC98-4DAB9999B6B7}" srcOrd="0" destOrd="0" presId="urn:microsoft.com/office/officeart/2005/8/layout/hList1"/>
    <dgm:cxn modelId="{4901E3B7-22C3-4EDF-AFB1-4512256B3EE3}" type="presOf" srcId="{3946D312-A202-4471-9E2C-42FB61F7B520}" destId="{FDF1A1D2-756B-4AC1-A3AA-18EED367D20E}" srcOrd="0" destOrd="0" presId="urn:microsoft.com/office/officeart/2005/8/layout/hList1"/>
    <dgm:cxn modelId="{C6F491C7-7777-4E78-BBF8-99B723730238}" srcId="{2D6FA762-3014-4A66-BD9E-DAE2E2B2E0E6}" destId="{EF4E484B-6C47-4DDB-A2A4-E15EF353D657}" srcOrd="0" destOrd="0" parTransId="{A0189375-60CD-478B-8F0E-68DE0367475A}" sibTransId="{C03D0152-DBBC-47CF-8F5F-06E96497723F}"/>
    <dgm:cxn modelId="{F5218EC8-A0B2-45C5-9961-7C80D9881B5F}" type="presOf" srcId="{EF4E484B-6C47-4DDB-A2A4-E15EF353D657}" destId="{6256DC27-02BF-4A0E-81DA-A396B2252F3F}" srcOrd="0" destOrd="0" presId="urn:microsoft.com/office/officeart/2005/8/layout/hList1"/>
    <dgm:cxn modelId="{3DF526FA-E0CA-49B2-B2F6-688E7714AC04}" srcId="{07F95124-6CC5-470F-97E8-4C2E324FE16A}" destId="{2D6FA762-3014-4A66-BD9E-DAE2E2B2E0E6}" srcOrd="1" destOrd="0" parTransId="{773FA106-5BD6-4ECD-A857-E2E152FA1AD8}" sibTransId="{EDF129A7-5F62-46E9-9194-79C582F89F07}"/>
    <dgm:cxn modelId="{4596E2C0-B279-453C-A03C-A14AA3B966DE}" type="presParOf" srcId="{76297467-5C5C-4D2F-BC98-4DAB9999B6B7}" destId="{26D6359D-848D-436B-B501-33687754C801}" srcOrd="0" destOrd="0" presId="urn:microsoft.com/office/officeart/2005/8/layout/hList1"/>
    <dgm:cxn modelId="{406CD378-87B9-4EAC-95D9-E134B8226C19}" type="presParOf" srcId="{26D6359D-848D-436B-B501-33687754C801}" destId="{FDF1A1D2-756B-4AC1-A3AA-18EED367D20E}" srcOrd="0" destOrd="0" presId="urn:microsoft.com/office/officeart/2005/8/layout/hList1"/>
    <dgm:cxn modelId="{BACBA2B9-BD12-454A-92F4-FE61FC5936B4}" type="presParOf" srcId="{26D6359D-848D-436B-B501-33687754C801}" destId="{3B76A7B0-0018-45D9-BFD3-ED0272447735}" srcOrd="1" destOrd="0" presId="urn:microsoft.com/office/officeart/2005/8/layout/hList1"/>
    <dgm:cxn modelId="{F1D83A59-35AC-4B2E-B1BA-F0EF3DA47EF3}" type="presParOf" srcId="{76297467-5C5C-4D2F-BC98-4DAB9999B6B7}" destId="{1B446BBD-F341-449C-B605-20869173AEA0}" srcOrd="1" destOrd="0" presId="urn:microsoft.com/office/officeart/2005/8/layout/hList1"/>
    <dgm:cxn modelId="{1127290D-14D1-4314-8B5D-AD51C189128C}" type="presParOf" srcId="{76297467-5C5C-4D2F-BC98-4DAB9999B6B7}" destId="{8FDCAEA1-9F71-4426-9F20-7BA084723E25}" srcOrd="2" destOrd="0" presId="urn:microsoft.com/office/officeart/2005/8/layout/hList1"/>
    <dgm:cxn modelId="{64075892-335D-462F-B16B-BF6C905FCB69}" type="presParOf" srcId="{8FDCAEA1-9F71-4426-9F20-7BA084723E25}" destId="{306B9E83-9434-4983-8F2C-04AC74B2F84D}" srcOrd="0" destOrd="0" presId="urn:microsoft.com/office/officeart/2005/8/layout/hList1"/>
    <dgm:cxn modelId="{C37321A0-6578-4D20-AAE3-AB6C5F636017}" type="presParOf" srcId="{8FDCAEA1-9F71-4426-9F20-7BA084723E25}" destId="{6256DC27-02BF-4A0E-81DA-A396B2252F3F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F95124-6CC5-470F-97E8-4C2E324FE16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946D312-A202-4471-9E2C-42FB61F7B520}">
      <dgm:prSet phldrT="[Texto]"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000" b="1" dirty="0">
              <a:latin typeface="Montserrat" pitchFamily="2" charset="77"/>
            </a:rPr>
            <a:t>Fiebre amarilla</a:t>
          </a:r>
        </a:p>
      </dgm:t>
    </dgm:pt>
    <dgm:pt modelId="{D3BDD379-499F-430D-9CE2-FCCD96E6B46D}" type="parTrans" cxnId="{757DF482-4D66-4EBA-84A8-9650612A060A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B1138859-6DB8-4653-8013-D645456ADEAB}" type="sibTrans" cxnId="{757DF482-4D66-4EBA-84A8-9650612A060A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1905ED6B-3EB4-41AC-ADE4-FA8806DF4B17}">
      <dgm:prSet phldrT="[Texto]" custT="1"/>
      <dgm:spPr>
        <a:noFill/>
        <a:ln>
          <a:solidFill>
            <a:srgbClr val="152B48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buClr>
              <a:srgbClr val="152B48"/>
            </a:buClr>
          </a:pPr>
          <a:r>
            <a:rPr lang="es-CO" sz="1800" baseline="0" dirty="0">
              <a:solidFill>
                <a:srgbClr val="152B48"/>
              </a:solidFill>
              <a:latin typeface="Montserrat" pitchFamily="2" charset="77"/>
            </a:rPr>
            <a:t>Taladores de árboles, contacto con micos, no inmunizados, épocas de lluvias, desplazados.</a:t>
          </a:r>
        </a:p>
      </dgm:t>
    </dgm:pt>
    <dgm:pt modelId="{77D54726-777F-4CD4-953C-3F1BD6AAC30E}" type="parTrans" cxnId="{87E5EF51-F318-4D96-89D6-AF282B3BA875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9E7D0CBD-1FC6-4F23-92A6-090FCAB88AB0}" type="sibTrans" cxnId="{87E5EF51-F318-4D96-89D6-AF282B3BA875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2D6FA762-3014-4A66-BD9E-DAE2E2B2E0E6}">
      <dgm:prSet phldrT="[Texto]" custT="1"/>
      <dgm:spPr>
        <a:solidFill>
          <a:srgbClr val="06AEAA"/>
        </a:solidFill>
        <a:ln>
          <a:solidFill>
            <a:srgbClr val="06AEAA"/>
          </a:solidFill>
        </a:ln>
      </dgm:spPr>
      <dgm:t>
        <a:bodyPr/>
        <a:lstStyle/>
        <a:p>
          <a:r>
            <a:rPr lang="es-CO" sz="2000" b="1" dirty="0">
              <a:latin typeface="Montserrat" pitchFamily="2" charset="77"/>
            </a:rPr>
            <a:t>Hantavirus</a:t>
          </a:r>
        </a:p>
      </dgm:t>
    </dgm:pt>
    <dgm:pt modelId="{773FA106-5BD6-4ECD-A857-E2E152FA1AD8}" type="parTrans" cxnId="{3DF526FA-E0CA-49B2-B2F6-688E7714AC04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EDF129A7-5F62-46E9-9194-79C582F89F07}" type="sibTrans" cxnId="{3DF526FA-E0CA-49B2-B2F6-688E7714AC04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EF4E484B-6C47-4DDB-A2A4-E15EF353D657}">
      <dgm:prSet phldrT="[Texto]" custT="1"/>
      <dgm:spPr>
        <a:noFill/>
        <a:ln>
          <a:solidFill>
            <a:srgbClr val="06AEAA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buClr>
              <a:srgbClr val="152B48"/>
            </a:buClr>
          </a:pPr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Trabajos de granja y actividades de limpieza, o ingreso a habitaciones cerradas con alta probabilidad de ratones, como: galpones, cabañas, garajes, graneros. </a:t>
          </a:r>
        </a:p>
      </dgm:t>
    </dgm:pt>
    <dgm:pt modelId="{A0189375-60CD-478B-8F0E-68DE0367475A}" type="parTrans" cxnId="{C6F491C7-7777-4E78-BBF8-99B723730238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C03D0152-DBBC-47CF-8F5F-06E96497723F}" type="sibTrans" cxnId="{C6F491C7-7777-4E78-BBF8-99B723730238}">
      <dgm:prSet/>
      <dgm:spPr/>
      <dgm:t>
        <a:bodyPr/>
        <a:lstStyle/>
        <a:p>
          <a:endParaRPr lang="es-CO" sz="1600">
            <a:latin typeface="Montserrat" pitchFamily="2" charset="77"/>
          </a:endParaRPr>
        </a:p>
      </dgm:t>
    </dgm:pt>
    <dgm:pt modelId="{76297467-5C5C-4D2F-BC98-4DAB9999B6B7}" type="pres">
      <dgm:prSet presAssocID="{07F95124-6CC5-470F-97E8-4C2E324FE16A}" presName="Name0" presStyleCnt="0">
        <dgm:presLayoutVars>
          <dgm:dir/>
          <dgm:animLvl val="lvl"/>
          <dgm:resizeHandles val="exact"/>
        </dgm:presLayoutVars>
      </dgm:prSet>
      <dgm:spPr/>
    </dgm:pt>
    <dgm:pt modelId="{26D6359D-848D-436B-B501-33687754C801}" type="pres">
      <dgm:prSet presAssocID="{3946D312-A202-4471-9E2C-42FB61F7B520}" presName="composite" presStyleCnt="0"/>
      <dgm:spPr/>
    </dgm:pt>
    <dgm:pt modelId="{FDF1A1D2-756B-4AC1-A3AA-18EED367D20E}" type="pres">
      <dgm:prSet presAssocID="{3946D312-A202-4471-9E2C-42FB61F7B52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B76A7B0-0018-45D9-BFD3-ED0272447735}" type="pres">
      <dgm:prSet presAssocID="{3946D312-A202-4471-9E2C-42FB61F7B520}" presName="desTx" presStyleLbl="alignAccFollowNode1" presStyleIdx="0" presStyleCnt="2">
        <dgm:presLayoutVars>
          <dgm:bulletEnabled val="1"/>
        </dgm:presLayoutVars>
      </dgm:prSet>
      <dgm:spPr/>
    </dgm:pt>
    <dgm:pt modelId="{1B446BBD-F341-449C-B605-20869173AEA0}" type="pres">
      <dgm:prSet presAssocID="{B1138859-6DB8-4653-8013-D645456ADEAB}" presName="space" presStyleCnt="0"/>
      <dgm:spPr/>
    </dgm:pt>
    <dgm:pt modelId="{8FDCAEA1-9F71-4426-9F20-7BA084723E25}" type="pres">
      <dgm:prSet presAssocID="{2D6FA762-3014-4A66-BD9E-DAE2E2B2E0E6}" presName="composite" presStyleCnt="0"/>
      <dgm:spPr/>
    </dgm:pt>
    <dgm:pt modelId="{306B9E83-9434-4983-8F2C-04AC74B2F84D}" type="pres">
      <dgm:prSet presAssocID="{2D6FA762-3014-4A66-BD9E-DAE2E2B2E0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256DC27-02BF-4A0E-81DA-A396B2252F3F}" type="pres">
      <dgm:prSet presAssocID="{2D6FA762-3014-4A66-BD9E-DAE2E2B2E0E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8B87A06-4698-4B89-84F8-4FFD1DEA1304}" type="presOf" srcId="{2D6FA762-3014-4A66-BD9E-DAE2E2B2E0E6}" destId="{306B9E83-9434-4983-8F2C-04AC74B2F84D}" srcOrd="0" destOrd="0" presId="urn:microsoft.com/office/officeart/2005/8/layout/hList1"/>
    <dgm:cxn modelId="{87E5EF51-F318-4D96-89D6-AF282B3BA875}" srcId="{3946D312-A202-4471-9E2C-42FB61F7B520}" destId="{1905ED6B-3EB4-41AC-ADE4-FA8806DF4B17}" srcOrd="0" destOrd="0" parTransId="{77D54726-777F-4CD4-953C-3F1BD6AAC30E}" sibTransId="{9E7D0CBD-1FC6-4F23-92A6-090FCAB88AB0}"/>
    <dgm:cxn modelId="{7FE1C674-5015-4915-884F-E8A602E1694C}" type="presOf" srcId="{1905ED6B-3EB4-41AC-ADE4-FA8806DF4B17}" destId="{3B76A7B0-0018-45D9-BFD3-ED0272447735}" srcOrd="0" destOrd="0" presId="urn:microsoft.com/office/officeart/2005/8/layout/hList1"/>
    <dgm:cxn modelId="{757DF482-4D66-4EBA-84A8-9650612A060A}" srcId="{07F95124-6CC5-470F-97E8-4C2E324FE16A}" destId="{3946D312-A202-4471-9E2C-42FB61F7B520}" srcOrd="0" destOrd="0" parTransId="{D3BDD379-499F-430D-9CE2-FCCD96E6B46D}" sibTransId="{B1138859-6DB8-4653-8013-D645456ADEAB}"/>
    <dgm:cxn modelId="{3FBC1D91-8143-40A7-983E-DB9D60407F7C}" type="presOf" srcId="{07F95124-6CC5-470F-97E8-4C2E324FE16A}" destId="{76297467-5C5C-4D2F-BC98-4DAB9999B6B7}" srcOrd="0" destOrd="0" presId="urn:microsoft.com/office/officeart/2005/8/layout/hList1"/>
    <dgm:cxn modelId="{4901E3B7-22C3-4EDF-AFB1-4512256B3EE3}" type="presOf" srcId="{3946D312-A202-4471-9E2C-42FB61F7B520}" destId="{FDF1A1D2-756B-4AC1-A3AA-18EED367D20E}" srcOrd="0" destOrd="0" presId="urn:microsoft.com/office/officeart/2005/8/layout/hList1"/>
    <dgm:cxn modelId="{C6F491C7-7777-4E78-BBF8-99B723730238}" srcId="{2D6FA762-3014-4A66-BD9E-DAE2E2B2E0E6}" destId="{EF4E484B-6C47-4DDB-A2A4-E15EF353D657}" srcOrd="0" destOrd="0" parTransId="{A0189375-60CD-478B-8F0E-68DE0367475A}" sibTransId="{C03D0152-DBBC-47CF-8F5F-06E96497723F}"/>
    <dgm:cxn modelId="{F5218EC8-A0B2-45C5-9961-7C80D9881B5F}" type="presOf" srcId="{EF4E484B-6C47-4DDB-A2A4-E15EF353D657}" destId="{6256DC27-02BF-4A0E-81DA-A396B2252F3F}" srcOrd="0" destOrd="0" presId="urn:microsoft.com/office/officeart/2005/8/layout/hList1"/>
    <dgm:cxn modelId="{3DF526FA-E0CA-49B2-B2F6-688E7714AC04}" srcId="{07F95124-6CC5-470F-97E8-4C2E324FE16A}" destId="{2D6FA762-3014-4A66-BD9E-DAE2E2B2E0E6}" srcOrd="1" destOrd="0" parTransId="{773FA106-5BD6-4ECD-A857-E2E152FA1AD8}" sibTransId="{EDF129A7-5F62-46E9-9194-79C582F89F07}"/>
    <dgm:cxn modelId="{4596E2C0-B279-453C-A03C-A14AA3B966DE}" type="presParOf" srcId="{76297467-5C5C-4D2F-BC98-4DAB9999B6B7}" destId="{26D6359D-848D-436B-B501-33687754C801}" srcOrd="0" destOrd="0" presId="urn:microsoft.com/office/officeart/2005/8/layout/hList1"/>
    <dgm:cxn modelId="{406CD378-87B9-4EAC-95D9-E134B8226C19}" type="presParOf" srcId="{26D6359D-848D-436B-B501-33687754C801}" destId="{FDF1A1D2-756B-4AC1-A3AA-18EED367D20E}" srcOrd="0" destOrd="0" presId="urn:microsoft.com/office/officeart/2005/8/layout/hList1"/>
    <dgm:cxn modelId="{BACBA2B9-BD12-454A-92F4-FE61FC5936B4}" type="presParOf" srcId="{26D6359D-848D-436B-B501-33687754C801}" destId="{3B76A7B0-0018-45D9-BFD3-ED0272447735}" srcOrd="1" destOrd="0" presId="urn:microsoft.com/office/officeart/2005/8/layout/hList1"/>
    <dgm:cxn modelId="{F1D83A59-35AC-4B2E-B1BA-F0EF3DA47EF3}" type="presParOf" srcId="{76297467-5C5C-4D2F-BC98-4DAB9999B6B7}" destId="{1B446BBD-F341-449C-B605-20869173AEA0}" srcOrd="1" destOrd="0" presId="urn:microsoft.com/office/officeart/2005/8/layout/hList1"/>
    <dgm:cxn modelId="{1127290D-14D1-4314-8B5D-AD51C189128C}" type="presParOf" srcId="{76297467-5C5C-4D2F-BC98-4DAB9999B6B7}" destId="{8FDCAEA1-9F71-4426-9F20-7BA084723E25}" srcOrd="2" destOrd="0" presId="urn:microsoft.com/office/officeart/2005/8/layout/hList1"/>
    <dgm:cxn modelId="{64075892-335D-462F-B16B-BF6C905FCB69}" type="presParOf" srcId="{8FDCAEA1-9F71-4426-9F20-7BA084723E25}" destId="{306B9E83-9434-4983-8F2C-04AC74B2F84D}" srcOrd="0" destOrd="0" presId="urn:microsoft.com/office/officeart/2005/8/layout/hList1"/>
    <dgm:cxn modelId="{C37321A0-6578-4D20-AAE3-AB6C5F636017}" type="presParOf" srcId="{8FDCAEA1-9F71-4426-9F20-7BA084723E25}" destId="{6256DC27-02BF-4A0E-81DA-A396B2252F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9A814D-0FA2-1E45-A660-0B2AAE852E34}" type="doc">
      <dgm:prSet loTypeId="urn:microsoft.com/office/officeart/2005/8/layout/hierarchy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EBC011A-3302-2444-B461-45BBF95A99FC}">
      <dgm:prSet custT="1"/>
      <dgm:spPr>
        <a:solidFill>
          <a:srgbClr val="152B48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es-CO" sz="1800" dirty="0">
              <a:solidFill>
                <a:schemeClr val="bg1"/>
              </a:solidFill>
              <a:latin typeface="Montserrat" pitchFamily="2" charset="77"/>
            </a:rPr>
            <a:t>Tener en cuenta aspectos mencionados previamente y contexto nacional.</a:t>
          </a:r>
        </a:p>
      </dgm:t>
    </dgm:pt>
    <dgm:pt modelId="{A7AAEFF0-DBF1-A54F-91E1-64613BCA5592}" type="parTrans" cxnId="{D0C06871-29DF-1D41-8D84-6F2B50D3464C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C132730D-3615-5347-BB70-C2FB246FEF1B}" type="sibTrans" cxnId="{D0C06871-29DF-1D41-8D84-6F2B50D3464C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8EF73075-FDB5-8544-8567-EDB7452A3EC4}">
      <dgm:prSet custT="1"/>
      <dgm:spPr>
        <a:solidFill>
          <a:srgbClr val="06AEAA"/>
        </a:solidFill>
        <a:ln>
          <a:solidFill>
            <a:srgbClr val="00AB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chemeClr val="bg1"/>
              </a:solidFill>
              <a:latin typeface="Montserrat" pitchFamily="2" charset="77"/>
            </a:rPr>
            <a:t>En municipios del Urabá antioqueño se encontró que la  prevalencia por dengue era cercana al 37%, seguida de leptospirosis (14%), y rickettsiosis (2,7%).</a:t>
          </a:r>
        </a:p>
      </dgm:t>
    </dgm:pt>
    <dgm:pt modelId="{AB2C4FB8-76C0-DC4E-A22F-5268E890A30F}" type="parTrans" cxnId="{62F1D27D-876C-CE42-93E0-CAD2E4D55897}">
      <dgm:prSet custT="1"/>
      <dgm:spPr>
        <a:ln>
          <a:solidFill>
            <a:srgbClr val="152B48"/>
          </a:solidFill>
        </a:ln>
      </dgm:spPr>
      <dgm:t>
        <a:bodyPr/>
        <a:lstStyle/>
        <a:p>
          <a:endParaRPr lang="es-ES" sz="400">
            <a:latin typeface="Montserrat" pitchFamily="2" charset="77"/>
          </a:endParaRPr>
        </a:p>
      </dgm:t>
    </dgm:pt>
    <dgm:pt modelId="{286E28D2-584D-144B-993D-F0B4FF6306EF}" type="sibTrans" cxnId="{62F1D27D-876C-CE42-93E0-CAD2E4D55897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CE3A4E84-4E68-2542-A3F2-EFD8DC21B96A}">
      <dgm:prSet custT="1"/>
      <dgm:spPr>
        <a:solidFill>
          <a:srgbClr val="06AEAA"/>
        </a:solidFill>
        <a:ln>
          <a:solidFill>
            <a:srgbClr val="00ABA7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dirty="0">
              <a:solidFill>
                <a:schemeClr val="bg1"/>
              </a:solidFill>
              <a:latin typeface="Montserrat" pitchFamily="2" charset="77"/>
            </a:rPr>
            <a:t>Los departamentos más afectados por leptospirosis en Colombia son: Valle de Cauca, Antioquia, Risaralda y Atlántico.</a:t>
          </a:r>
        </a:p>
      </dgm:t>
    </dgm:pt>
    <dgm:pt modelId="{9769C48B-AA27-564D-827A-DD68523FE9E1}" type="parTrans" cxnId="{AF13CFAB-A243-594B-B9D1-E498081B484F}">
      <dgm:prSet custT="1"/>
      <dgm:spPr>
        <a:ln>
          <a:solidFill>
            <a:srgbClr val="152B48"/>
          </a:solidFill>
        </a:ln>
      </dgm:spPr>
      <dgm:t>
        <a:bodyPr/>
        <a:lstStyle/>
        <a:p>
          <a:endParaRPr lang="es-ES" sz="400">
            <a:latin typeface="Montserrat" pitchFamily="2" charset="77"/>
          </a:endParaRPr>
        </a:p>
      </dgm:t>
    </dgm:pt>
    <dgm:pt modelId="{C109E2D4-05E9-1C45-81BC-FA05D1EF5D24}" type="sibTrans" cxnId="{AF13CFAB-A243-594B-B9D1-E498081B484F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8A5C1551-29CF-524D-BC84-C47BAC21B311}" type="pres">
      <dgm:prSet presAssocID="{449A814D-0FA2-1E45-A660-0B2AAE852E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99B8D4-BF8D-C447-84D4-D91854D3A9CE}" type="pres">
      <dgm:prSet presAssocID="{4EBC011A-3302-2444-B461-45BBF95A99FC}" presName="root1" presStyleCnt="0"/>
      <dgm:spPr/>
    </dgm:pt>
    <dgm:pt modelId="{FF8FE440-0574-0B42-B935-D7D88D600170}" type="pres">
      <dgm:prSet presAssocID="{4EBC011A-3302-2444-B461-45BBF95A99FC}" presName="LevelOneTextNode" presStyleLbl="node0" presStyleIdx="0" presStyleCnt="1">
        <dgm:presLayoutVars>
          <dgm:chPref val="3"/>
        </dgm:presLayoutVars>
      </dgm:prSet>
      <dgm:spPr/>
    </dgm:pt>
    <dgm:pt modelId="{0E8FB77D-B312-C64D-B7D2-BB908F03FDE5}" type="pres">
      <dgm:prSet presAssocID="{4EBC011A-3302-2444-B461-45BBF95A99FC}" presName="level2hierChild" presStyleCnt="0"/>
      <dgm:spPr/>
    </dgm:pt>
    <dgm:pt modelId="{5A3992C0-9E75-BE47-9E7F-B048C7721C08}" type="pres">
      <dgm:prSet presAssocID="{AB2C4FB8-76C0-DC4E-A22F-5268E890A30F}" presName="conn2-1" presStyleLbl="parChTrans1D2" presStyleIdx="0" presStyleCnt="2"/>
      <dgm:spPr/>
    </dgm:pt>
    <dgm:pt modelId="{A5A094A5-E6C8-C94C-915D-37A5785262ED}" type="pres">
      <dgm:prSet presAssocID="{AB2C4FB8-76C0-DC4E-A22F-5268E890A30F}" presName="connTx" presStyleLbl="parChTrans1D2" presStyleIdx="0" presStyleCnt="2"/>
      <dgm:spPr/>
    </dgm:pt>
    <dgm:pt modelId="{66EEBB70-7599-F743-A663-C87A1C4D7DB4}" type="pres">
      <dgm:prSet presAssocID="{8EF73075-FDB5-8544-8567-EDB7452A3EC4}" presName="root2" presStyleCnt="0"/>
      <dgm:spPr/>
    </dgm:pt>
    <dgm:pt modelId="{50E72DB2-FFE7-904B-8BC9-E02B146DA184}" type="pres">
      <dgm:prSet presAssocID="{8EF73075-FDB5-8544-8567-EDB7452A3EC4}" presName="LevelTwoTextNode" presStyleLbl="node2" presStyleIdx="0" presStyleCnt="2" custLinFactNeighborX="262" custLinFactNeighborY="-525">
        <dgm:presLayoutVars>
          <dgm:chPref val="3"/>
        </dgm:presLayoutVars>
      </dgm:prSet>
      <dgm:spPr/>
    </dgm:pt>
    <dgm:pt modelId="{E5357541-32F8-7F41-9E37-AEF24DF0A9CB}" type="pres">
      <dgm:prSet presAssocID="{8EF73075-FDB5-8544-8567-EDB7452A3EC4}" presName="level3hierChild" presStyleCnt="0"/>
      <dgm:spPr/>
    </dgm:pt>
    <dgm:pt modelId="{F27B2FD4-1E72-9E40-973D-1E9918F74D51}" type="pres">
      <dgm:prSet presAssocID="{9769C48B-AA27-564D-827A-DD68523FE9E1}" presName="conn2-1" presStyleLbl="parChTrans1D2" presStyleIdx="1" presStyleCnt="2"/>
      <dgm:spPr/>
    </dgm:pt>
    <dgm:pt modelId="{9F8314F7-F93A-F24F-A123-BA342E670410}" type="pres">
      <dgm:prSet presAssocID="{9769C48B-AA27-564D-827A-DD68523FE9E1}" presName="connTx" presStyleLbl="parChTrans1D2" presStyleIdx="1" presStyleCnt="2"/>
      <dgm:spPr/>
    </dgm:pt>
    <dgm:pt modelId="{564FEDA5-188F-AD41-A424-685CEA847687}" type="pres">
      <dgm:prSet presAssocID="{CE3A4E84-4E68-2542-A3F2-EFD8DC21B96A}" presName="root2" presStyleCnt="0"/>
      <dgm:spPr/>
    </dgm:pt>
    <dgm:pt modelId="{E5C362F0-ED44-7745-9CBB-0F205297DD23}" type="pres">
      <dgm:prSet presAssocID="{CE3A4E84-4E68-2542-A3F2-EFD8DC21B96A}" presName="LevelTwoTextNode" presStyleLbl="node2" presStyleIdx="1" presStyleCnt="2">
        <dgm:presLayoutVars>
          <dgm:chPref val="3"/>
        </dgm:presLayoutVars>
      </dgm:prSet>
      <dgm:spPr/>
    </dgm:pt>
    <dgm:pt modelId="{9F604CD7-3F6D-F343-BAF2-75121C7CF5F5}" type="pres">
      <dgm:prSet presAssocID="{CE3A4E84-4E68-2542-A3F2-EFD8DC21B96A}" presName="level3hierChild" presStyleCnt="0"/>
      <dgm:spPr/>
    </dgm:pt>
  </dgm:ptLst>
  <dgm:cxnLst>
    <dgm:cxn modelId="{212E2A33-106D-0148-A5AF-2CA833386091}" type="presOf" srcId="{4EBC011A-3302-2444-B461-45BBF95A99FC}" destId="{FF8FE440-0574-0B42-B935-D7D88D600170}" srcOrd="0" destOrd="0" presId="urn:microsoft.com/office/officeart/2005/8/layout/hierarchy2"/>
    <dgm:cxn modelId="{D0C06871-29DF-1D41-8D84-6F2B50D3464C}" srcId="{449A814D-0FA2-1E45-A660-0B2AAE852E34}" destId="{4EBC011A-3302-2444-B461-45BBF95A99FC}" srcOrd="0" destOrd="0" parTransId="{A7AAEFF0-DBF1-A54F-91E1-64613BCA5592}" sibTransId="{C132730D-3615-5347-BB70-C2FB246FEF1B}"/>
    <dgm:cxn modelId="{62F1D27D-876C-CE42-93E0-CAD2E4D55897}" srcId="{4EBC011A-3302-2444-B461-45BBF95A99FC}" destId="{8EF73075-FDB5-8544-8567-EDB7452A3EC4}" srcOrd="0" destOrd="0" parTransId="{AB2C4FB8-76C0-DC4E-A22F-5268E890A30F}" sibTransId="{286E28D2-584D-144B-993D-F0B4FF6306EF}"/>
    <dgm:cxn modelId="{5D850E82-B469-D744-8265-C49733C7C499}" type="presOf" srcId="{CE3A4E84-4E68-2542-A3F2-EFD8DC21B96A}" destId="{E5C362F0-ED44-7745-9CBB-0F205297DD23}" srcOrd="0" destOrd="0" presId="urn:microsoft.com/office/officeart/2005/8/layout/hierarchy2"/>
    <dgm:cxn modelId="{5EA75885-3DA6-0849-B9C5-06195B8C8592}" type="presOf" srcId="{9769C48B-AA27-564D-827A-DD68523FE9E1}" destId="{F27B2FD4-1E72-9E40-973D-1E9918F74D51}" srcOrd="0" destOrd="0" presId="urn:microsoft.com/office/officeart/2005/8/layout/hierarchy2"/>
    <dgm:cxn modelId="{AF13CFAB-A243-594B-B9D1-E498081B484F}" srcId="{4EBC011A-3302-2444-B461-45BBF95A99FC}" destId="{CE3A4E84-4E68-2542-A3F2-EFD8DC21B96A}" srcOrd="1" destOrd="0" parTransId="{9769C48B-AA27-564D-827A-DD68523FE9E1}" sibTransId="{C109E2D4-05E9-1C45-81BC-FA05D1EF5D24}"/>
    <dgm:cxn modelId="{AAED68AC-4876-2746-897C-6B96BF2ADB00}" type="presOf" srcId="{AB2C4FB8-76C0-DC4E-A22F-5268E890A30F}" destId="{A5A094A5-E6C8-C94C-915D-37A5785262ED}" srcOrd="1" destOrd="0" presId="urn:microsoft.com/office/officeart/2005/8/layout/hierarchy2"/>
    <dgm:cxn modelId="{99399CCE-70BB-E241-99DC-E6A8A8E94742}" type="presOf" srcId="{449A814D-0FA2-1E45-A660-0B2AAE852E34}" destId="{8A5C1551-29CF-524D-BC84-C47BAC21B311}" srcOrd="0" destOrd="0" presId="urn:microsoft.com/office/officeart/2005/8/layout/hierarchy2"/>
    <dgm:cxn modelId="{1A592DE1-D6A1-4D49-9750-D1A01282822D}" type="presOf" srcId="{AB2C4FB8-76C0-DC4E-A22F-5268E890A30F}" destId="{5A3992C0-9E75-BE47-9E7F-B048C7721C08}" srcOrd="0" destOrd="0" presId="urn:microsoft.com/office/officeart/2005/8/layout/hierarchy2"/>
    <dgm:cxn modelId="{F8089DE9-2FF5-0C47-B53F-D783C0C5A296}" type="presOf" srcId="{8EF73075-FDB5-8544-8567-EDB7452A3EC4}" destId="{50E72DB2-FFE7-904B-8BC9-E02B146DA184}" srcOrd="0" destOrd="0" presId="urn:microsoft.com/office/officeart/2005/8/layout/hierarchy2"/>
    <dgm:cxn modelId="{29E0A0F4-C52C-A646-A3F7-C45E7F280FD2}" type="presOf" srcId="{9769C48B-AA27-564D-827A-DD68523FE9E1}" destId="{9F8314F7-F93A-F24F-A123-BA342E670410}" srcOrd="1" destOrd="0" presId="urn:microsoft.com/office/officeart/2005/8/layout/hierarchy2"/>
    <dgm:cxn modelId="{CB7288FF-84E1-644F-916B-C154DEAB9EFC}" type="presParOf" srcId="{8A5C1551-29CF-524D-BC84-C47BAC21B311}" destId="{3D99B8D4-BF8D-C447-84D4-D91854D3A9CE}" srcOrd="0" destOrd="0" presId="urn:microsoft.com/office/officeart/2005/8/layout/hierarchy2"/>
    <dgm:cxn modelId="{EEE5BDC4-A26D-BD42-B077-F27917A67171}" type="presParOf" srcId="{3D99B8D4-BF8D-C447-84D4-D91854D3A9CE}" destId="{FF8FE440-0574-0B42-B935-D7D88D600170}" srcOrd="0" destOrd="0" presId="urn:microsoft.com/office/officeart/2005/8/layout/hierarchy2"/>
    <dgm:cxn modelId="{14FDA2A4-84FB-9E4C-9C90-B4FC6A88048C}" type="presParOf" srcId="{3D99B8D4-BF8D-C447-84D4-D91854D3A9CE}" destId="{0E8FB77D-B312-C64D-B7D2-BB908F03FDE5}" srcOrd="1" destOrd="0" presId="urn:microsoft.com/office/officeart/2005/8/layout/hierarchy2"/>
    <dgm:cxn modelId="{B2B2980C-0BB4-A04A-81C0-846FB5235F88}" type="presParOf" srcId="{0E8FB77D-B312-C64D-B7D2-BB908F03FDE5}" destId="{5A3992C0-9E75-BE47-9E7F-B048C7721C08}" srcOrd="0" destOrd="0" presId="urn:microsoft.com/office/officeart/2005/8/layout/hierarchy2"/>
    <dgm:cxn modelId="{247E2F5B-AD16-C444-91A5-8C2B6137E005}" type="presParOf" srcId="{5A3992C0-9E75-BE47-9E7F-B048C7721C08}" destId="{A5A094A5-E6C8-C94C-915D-37A5785262ED}" srcOrd="0" destOrd="0" presId="urn:microsoft.com/office/officeart/2005/8/layout/hierarchy2"/>
    <dgm:cxn modelId="{5C735369-E6C3-5845-B628-08C60B163DF6}" type="presParOf" srcId="{0E8FB77D-B312-C64D-B7D2-BB908F03FDE5}" destId="{66EEBB70-7599-F743-A663-C87A1C4D7DB4}" srcOrd="1" destOrd="0" presId="urn:microsoft.com/office/officeart/2005/8/layout/hierarchy2"/>
    <dgm:cxn modelId="{B80C0171-7AE9-F74E-B173-7F2B06E43E28}" type="presParOf" srcId="{66EEBB70-7599-F743-A663-C87A1C4D7DB4}" destId="{50E72DB2-FFE7-904B-8BC9-E02B146DA184}" srcOrd="0" destOrd="0" presId="urn:microsoft.com/office/officeart/2005/8/layout/hierarchy2"/>
    <dgm:cxn modelId="{C9CC069C-FB9C-7E43-83E5-412649CCFF2A}" type="presParOf" srcId="{66EEBB70-7599-F743-A663-C87A1C4D7DB4}" destId="{E5357541-32F8-7F41-9E37-AEF24DF0A9CB}" srcOrd="1" destOrd="0" presId="urn:microsoft.com/office/officeart/2005/8/layout/hierarchy2"/>
    <dgm:cxn modelId="{59FBD45C-0512-6F4F-895B-2F8CDFF721D9}" type="presParOf" srcId="{0E8FB77D-B312-C64D-B7D2-BB908F03FDE5}" destId="{F27B2FD4-1E72-9E40-973D-1E9918F74D51}" srcOrd="2" destOrd="0" presId="urn:microsoft.com/office/officeart/2005/8/layout/hierarchy2"/>
    <dgm:cxn modelId="{D2493441-5C5B-7B4B-B374-30F88C90A858}" type="presParOf" srcId="{F27B2FD4-1E72-9E40-973D-1E9918F74D51}" destId="{9F8314F7-F93A-F24F-A123-BA342E670410}" srcOrd="0" destOrd="0" presId="urn:microsoft.com/office/officeart/2005/8/layout/hierarchy2"/>
    <dgm:cxn modelId="{4C60EE5B-EC15-1F45-87BE-9F2574F8D39B}" type="presParOf" srcId="{0E8FB77D-B312-C64D-B7D2-BB908F03FDE5}" destId="{564FEDA5-188F-AD41-A424-685CEA847687}" srcOrd="3" destOrd="0" presId="urn:microsoft.com/office/officeart/2005/8/layout/hierarchy2"/>
    <dgm:cxn modelId="{AB1FE089-D90C-8544-8E20-F6DE916B6BF8}" type="presParOf" srcId="{564FEDA5-188F-AD41-A424-685CEA847687}" destId="{E5C362F0-ED44-7745-9CBB-0F205297DD23}" srcOrd="0" destOrd="0" presId="urn:microsoft.com/office/officeart/2005/8/layout/hierarchy2"/>
    <dgm:cxn modelId="{E3479F73-D762-FB4D-8026-31534FB7D1B8}" type="presParOf" srcId="{564FEDA5-188F-AD41-A424-685CEA847687}" destId="{9F604CD7-3F6D-F343-BAF2-75121C7CF5F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F8D101-03AF-DC43-858B-ED0A4BBC38AD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FF419FF9-3F6E-A947-B995-A246D0423D18}">
      <dgm:prSet/>
      <dgm:spPr>
        <a:solidFill>
          <a:srgbClr val="152B48"/>
        </a:solidFill>
      </dgm:spPr>
      <dgm:t>
        <a:bodyPr/>
        <a:lstStyle/>
        <a:p>
          <a:r>
            <a:rPr lang="es-CO" b="1" dirty="0">
              <a:solidFill>
                <a:schemeClr val="bg1"/>
              </a:solidFill>
              <a:latin typeface="Montserrat" pitchFamily="2" charset="77"/>
            </a:rPr>
            <a:t>Enfermedad por Rickettsia</a:t>
          </a:r>
        </a:p>
      </dgm:t>
    </dgm:pt>
    <dgm:pt modelId="{6033AC3E-D326-5647-9481-152CC67E989A}" type="parTrans" cxnId="{DB1EC878-324A-B64D-A8ED-69E4BE13A1E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E6B087A-5EDC-794D-9DEC-76654323915A}" type="sibTrans" cxnId="{DB1EC878-324A-B64D-A8ED-69E4BE13A1E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470592E-4E88-E540-B913-ACC9F5C14BDF}">
      <dgm:prSet/>
      <dgm:spPr>
        <a:solidFill>
          <a:srgbClr val="00ABA7"/>
        </a:solidFill>
        <a:ln>
          <a:solidFill>
            <a:srgbClr val="00ABA7"/>
          </a:solidFill>
        </a:ln>
      </dgm:spPr>
      <dgm:t>
        <a:bodyPr/>
        <a:lstStyle/>
        <a:p>
          <a:r>
            <a:rPr lang="es-CO" b="1" dirty="0">
              <a:solidFill>
                <a:schemeClr val="bg1"/>
              </a:solidFill>
              <a:latin typeface="Montserrat" pitchFamily="2" charset="77"/>
            </a:rPr>
            <a:t> Fiebres manchadas</a:t>
          </a:r>
          <a:r>
            <a:rPr lang="es-CO" dirty="0">
              <a:solidFill>
                <a:schemeClr val="bg1"/>
              </a:solidFill>
              <a:latin typeface="Montserrat" pitchFamily="2" charset="77"/>
            </a:rPr>
            <a:t>: </a:t>
          </a:r>
        </a:p>
        <a:p>
          <a:r>
            <a:rPr lang="es-CO" dirty="0">
              <a:solidFill>
                <a:schemeClr val="bg1"/>
              </a:solidFill>
              <a:latin typeface="Montserrat" pitchFamily="2" charset="77"/>
            </a:rPr>
            <a:t>Fiebre botonosa mediterránea, fiebre manchada de las </a:t>
          </a:r>
          <a:r>
            <a:rPr lang="es-CO" b="1" dirty="0">
              <a:solidFill>
                <a:schemeClr val="bg1"/>
              </a:solidFill>
              <a:latin typeface="Montserrat" pitchFamily="2" charset="77"/>
            </a:rPr>
            <a:t>montañas rocosas </a:t>
          </a:r>
          <a:r>
            <a:rPr lang="es-CO" dirty="0">
              <a:solidFill>
                <a:schemeClr val="bg1"/>
              </a:solidFill>
              <a:latin typeface="Montserrat" pitchFamily="2" charset="77"/>
            </a:rPr>
            <a:t>y TIBOLA/DEBONEL, transmitidas por garrapatas; y la rickettsiosis vesiculosa, transmitida por ácaros.</a:t>
          </a:r>
        </a:p>
      </dgm:t>
    </dgm:pt>
    <dgm:pt modelId="{6CEC58C5-87F4-A94C-ABF3-73EDA17B7055}" type="parTrans" cxnId="{42D84AED-DF24-124C-AE15-BA1CBB34495A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endParaRPr lang="es-ES">
            <a:latin typeface="Montserrat" pitchFamily="2" charset="77"/>
          </a:endParaRPr>
        </a:p>
      </dgm:t>
    </dgm:pt>
    <dgm:pt modelId="{2AA5EB30-1AF9-BA40-80D4-90D84B692714}" type="sibTrans" cxnId="{42D84AED-DF24-124C-AE15-BA1CBB34495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515661A-C1B4-DB46-9D6C-1BF0897A77FE}">
      <dgm:prSet/>
      <dgm:spPr>
        <a:solidFill>
          <a:srgbClr val="00ABA7"/>
        </a:solidFill>
        <a:ln>
          <a:solidFill>
            <a:srgbClr val="06AEAA"/>
          </a:solidFill>
        </a:ln>
      </dgm:spPr>
      <dgm:t>
        <a:bodyPr/>
        <a:lstStyle/>
        <a:p>
          <a:r>
            <a:rPr lang="es-CO" dirty="0">
              <a:solidFill>
                <a:schemeClr val="bg1"/>
              </a:solidFill>
              <a:latin typeface="Montserrat" pitchFamily="2" charset="77"/>
            </a:rPr>
            <a:t>  </a:t>
          </a:r>
          <a:r>
            <a:rPr lang="es-CO" b="1" dirty="0">
              <a:solidFill>
                <a:schemeClr val="bg1"/>
              </a:solidFill>
              <a:latin typeface="Montserrat" pitchFamily="2" charset="77"/>
            </a:rPr>
            <a:t>Fiebres tíficas:</a:t>
          </a:r>
        </a:p>
        <a:p>
          <a:r>
            <a:rPr lang="es-CO" dirty="0">
              <a:solidFill>
                <a:schemeClr val="bg1"/>
              </a:solidFill>
              <a:latin typeface="Montserrat" pitchFamily="2" charset="77"/>
            </a:rPr>
            <a:t> Tifus exantemático epidémico y tifus endémico o murino, transmitidos por piojos y pulgas respectivamente.</a:t>
          </a:r>
        </a:p>
      </dgm:t>
    </dgm:pt>
    <dgm:pt modelId="{F194A9AD-9043-EE4F-AFAC-AD42873A1944}" type="parTrans" cxnId="{C765A7B4-354A-F64B-B489-35ABA841736B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endParaRPr lang="es-ES">
            <a:latin typeface="Montserrat" pitchFamily="2" charset="77"/>
          </a:endParaRPr>
        </a:p>
      </dgm:t>
    </dgm:pt>
    <dgm:pt modelId="{D7C38302-9787-CE48-85F4-29572911E527}" type="sibTrans" cxnId="{C765A7B4-354A-F64B-B489-35ABA841736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F10D9EC-942C-D94F-B4C8-A84663121E35}" type="pres">
      <dgm:prSet presAssocID="{6EF8D101-03AF-DC43-858B-ED0A4BBC38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227C83-D509-C945-8EBB-C91D66DC363E}" type="pres">
      <dgm:prSet presAssocID="{FF419FF9-3F6E-A947-B995-A246D0423D18}" presName="hierRoot1" presStyleCnt="0">
        <dgm:presLayoutVars>
          <dgm:hierBranch val="init"/>
        </dgm:presLayoutVars>
      </dgm:prSet>
      <dgm:spPr/>
    </dgm:pt>
    <dgm:pt modelId="{1066A272-DE48-EB4B-81BF-C8D69F466909}" type="pres">
      <dgm:prSet presAssocID="{FF419FF9-3F6E-A947-B995-A246D0423D18}" presName="rootComposite1" presStyleCnt="0"/>
      <dgm:spPr/>
    </dgm:pt>
    <dgm:pt modelId="{6A557889-90DE-2643-BDBE-C79CA1A5D428}" type="pres">
      <dgm:prSet presAssocID="{FF419FF9-3F6E-A947-B995-A246D0423D18}" presName="rootText1" presStyleLbl="node0" presStyleIdx="0" presStyleCnt="1" custLinFactNeighborX="-1517" custLinFactNeighborY="2702">
        <dgm:presLayoutVars>
          <dgm:chPref val="3"/>
        </dgm:presLayoutVars>
      </dgm:prSet>
      <dgm:spPr/>
    </dgm:pt>
    <dgm:pt modelId="{4BDEA3A0-9C27-4F45-9DCC-349565508C41}" type="pres">
      <dgm:prSet presAssocID="{FF419FF9-3F6E-A947-B995-A246D0423D18}" presName="rootConnector1" presStyleLbl="node1" presStyleIdx="0" presStyleCnt="0"/>
      <dgm:spPr/>
    </dgm:pt>
    <dgm:pt modelId="{8AD9670E-8F81-4F4F-BFF1-54358D89D9BB}" type="pres">
      <dgm:prSet presAssocID="{FF419FF9-3F6E-A947-B995-A246D0423D18}" presName="hierChild2" presStyleCnt="0"/>
      <dgm:spPr/>
    </dgm:pt>
    <dgm:pt modelId="{1CA0C604-E2F7-DA4E-86E6-5CEC208861A5}" type="pres">
      <dgm:prSet presAssocID="{6CEC58C5-87F4-A94C-ABF3-73EDA17B7055}" presName="Name37" presStyleLbl="parChTrans1D2" presStyleIdx="0" presStyleCnt="2"/>
      <dgm:spPr/>
    </dgm:pt>
    <dgm:pt modelId="{C53CEDB6-9001-2944-9CF4-1D78C6B2DB14}" type="pres">
      <dgm:prSet presAssocID="{7470592E-4E88-E540-B913-ACC9F5C14BDF}" presName="hierRoot2" presStyleCnt="0">
        <dgm:presLayoutVars>
          <dgm:hierBranch val="init"/>
        </dgm:presLayoutVars>
      </dgm:prSet>
      <dgm:spPr/>
    </dgm:pt>
    <dgm:pt modelId="{756CC23E-BEFA-5A4A-9CCB-CD9F85EA1E15}" type="pres">
      <dgm:prSet presAssocID="{7470592E-4E88-E540-B913-ACC9F5C14BDF}" presName="rootComposite" presStyleCnt="0"/>
      <dgm:spPr/>
    </dgm:pt>
    <dgm:pt modelId="{ECC92D47-1060-C54D-B411-4F466C0BB014}" type="pres">
      <dgm:prSet presAssocID="{7470592E-4E88-E540-B913-ACC9F5C14BDF}" presName="rootText" presStyleLbl="node2" presStyleIdx="0" presStyleCnt="2">
        <dgm:presLayoutVars>
          <dgm:chPref val="3"/>
        </dgm:presLayoutVars>
      </dgm:prSet>
      <dgm:spPr/>
    </dgm:pt>
    <dgm:pt modelId="{21B4F2E7-2547-EA4B-9746-9F4A7BBF5B89}" type="pres">
      <dgm:prSet presAssocID="{7470592E-4E88-E540-B913-ACC9F5C14BDF}" presName="rootConnector" presStyleLbl="node2" presStyleIdx="0" presStyleCnt="2"/>
      <dgm:spPr/>
    </dgm:pt>
    <dgm:pt modelId="{4C86DBFC-A489-EE4D-881A-73E842C51674}" type="pres">
      <dgm:prSet presAssocID="{7470592E-4E88-E540-B913-ACC9F5C14BDF}" presName="hierChild4" presStyleCnt="0"/>
      <dgm:spPr/>
    </dgm:pt>
    <dgm:pt modelId="{FEF6EBC3-3AE3-1442-B09A-3322F226F5FA}" type="pres">
      <dgm:prSet presAssocID="{7470592E-4E88-E540-B913-ACC9F5C14BDF}" presName="hierChild5" presStyleCnt="0"/>
      <dgm:spPr/>
    </dgm:pt>
    <dgm:pt modelId="{613251BD-3E39-394A-9092-14FA387EF5AD}" type="pres">
      <dgm:prSet presAssocID="{F194A9AD-9043-EE4F-AFAC-AD42873A1944}" presName="Name37" presStyleLbl="parChTrans1D2" presStyleIdx="1" presStyleCnt="2"/>
      <dgm:spPr/>
    </dgm:pt>
    <dgm:pt modelId="{9152A173-AAB6-7543-B686-7BBD770EA109}" type="pres">
      <dgm:prSet presAssocID="{9515661A-C1B4-DB46-9D6C-1BF0897A77FE}" presName="hierRoot2" presStyleCnt="0">
        <dgm:presLayoutVars>
          <dgm:hierBranch val="init"/>
        </dgm:presLayoutVars>
      </dgm:prSet>
      <dgm:spPr/>
    </dgm:pt>
    <dgm:pt modelId="{10415A6A-253B-D849-A341-57BCA9EC3E78}" type="pres">
      <dgm:prSet presAssocID="{9515661A-C1B4-DB46-9D6C-1BF0897A77FE}" presName="rootComposite" presStyleCnt="0"/>
      <dgm:spPr/>
    </dgm:pt>
    <dgm:pt modelId="{64478FAE-EFB8-FD48-9A11-87885B4E915F}" type="pres">
      <dgm:prSet presAssocID="{9515661A-C1B4-DB46-9D6C-1BF0897A77FE}" presName="rootText" presStyleLbl="node2" presStyleIdx="1" presStyleCnt="2" custLinFactNeighborX="-826">
        <dgm:presLayoutVars>
          <dgm:chPref val="3"/>
        </dgm:presLayoutVars>
      </dgm:prSet>
      <dgm:spPr/>
    </dgm:pt>
    <dgm:pt modelId="{98C30AAA-A357-ED46-B58D-269B24A09D08}" type="pres">
      <dgm:prSet presAssocID="{9515661A-C1B4-DB46-9D6C-1BF0897A77FE}" presName="rootConnector" presStyleLbl="node2" presStyleIdx="1" presStyleCnt="2"/>
      <dgm:spPr/>
    </dgm:pt>
    <dgm:pt modelId="{9B9F42E2-720A-5A4C-888C-87CEA4EE3CED}" type="pres">
      <dgm:prSet presAssocID="{9515661A-C1B4-DB46-9D6C-1BF0897A77FE}" presName="hierChild4" presStyleCnt="0"/>
      <dgm:spPr/>
    </dgm:pt>
    <dgm:pt modelId="{389E0F1F-6ED2-1241-96B7-8C429F190668}" type="pres">
      <dgm:prSet presAssocID="{9515661A-C1B4-DB46-9D6C-1BF0897A77FE}" presName="hierChild5" presStyleCnt="0"/>
      <dgm:spPr/>
    </dgm:pt>
    <dgm:pt modelId="{9F5E1B71-224D-204E-8167-3BCA1FAD8402}" type="pres">
      <dgm:prSet presAssocID="{FF419FF9-3F6E-A947-B995-A246D0423D18}" presName="hierChild3" presStyleCnt="0"/>
      <dgm:spPr/>
    </dgm:pt>
  </dgm:ptLst>
  <dgm:cxnLst>
    <dgm:cxn modelId="{AA5A8E07-A4B2-ED43-A2E8-1461D963109A}" type="presOf" srcId="{9515661A-C1B4-DB46-9D6C-1BF0897A77FE}" destId="{98C30AAA-A357-ED46-B58D-269B24A09D08}" srcOrd="1" destOrd="0" presId="urn:microsoft.com/office/officeart/2005/8/layout/orgChart1"/>
    <dgm:cxn modelId="{C3331939-FD6E-3E4A-9098-5DE732BD3A38}" type="presOf" srcId="{FF419FF9-3F6E-A947-B995-A246D0423D18}" destId="{6A557889-90DE-2643-BDBE-C79CA1A5D428}" srcOrd="0" destOrd="0" presId="urn:microsoft.com/office/officeart/2005/8/layout/orgChart1"/>
    <dgm:cxn modelId="{FD04D44D-2D9E-EE4B-BDAB-BD27EFD04F76}" type="presOf" srcId="{9515661A-C1B4-DB46-9D6C-1BF0897A77FE}" destId="{64478FAE-EFB8-FD48-9A11-87885B4E915F}" srcOrd="0" destOrd="0" presId="urn:microsoft.com/office/officeart/2005/8/layout/orgChart1"/>
    <dgm:cxn modelId="{DB1EC878-324A-B64D-A8ED-69E4BE13A1E9}" srcId="{6EF8D101-03AF-DC43-858B-ED0A4BBC38AD}" destId="{FF419FF9-3F6E-A947-B995-A246D0423D18}" srcOrd="0" destOrd="0" parTransId="{6033AC3E-D326-5647-9481-152CC67E989A}" sibTransId="{0E6B087A-5EDC-794D-9DEC-76654323915A}"/>
    <dgm:cxn modelId="{41ED0659-E348-3D4E-82C6-9DE813123681}" type="presOf" srcId="{6CEC58C5-87F4-A94C-ABF3-73EDA17B7055}" destId="{1CA0C604-E2F7-DA4E-86E6-5CEC208861A5}" srcOrd="0" destOrd="0" presId="urn:microsoft.com/office/officeart/2005/8/layout/orgChart1"/>
    <dgm:cxn modelId="{CE231F92-DC0D-624D-B6C3-0174E52459BF}" type="presOf" srcId="{7470592E-4E88-E540-B913-ACC9F5C14BDF}" destId="{21B4F2E7-2547-EA4B-9746-9F4A7BBF5B89}" srcOrd="1" destOrd="0" presId="urn:microsoft.com/office/officeart/2005/8/layout/orgChart1"/>
    <dgm:cxn modelId="{D4C20C94-B6DA-4F4B-8802-64FBEA9D1BFF}" type="presOf" srcId="{7470592E-4E88-E540-B913-ACC9F5C14BDF}" destId="{ECC92D47-1060-C54D-B411-4F466C0BB014}" srcOrd="0" destOrd="0" presId="urn:microsoft.com/office/officeart/2005/8/layout/orgChart1"/>
    <dgm:cxn modelId="{605E999F-A01B-7C48-A610-12AB8172FE0F}" type="presOf" srcId="{6EF8D101-03AF-DC43-858B-ED0A4BBC38AD}" destId="{FF10D9EC-942C-D94F-B4C8-A84663121E35}" srcOrd="0" destOrd="0" presId="urn:microsoft.com/office/officeart/2005/8/layout/orgChart1"/>
    <dgm:cxn modelId="{C765A7B4-354A-F64B-B489-35ABA841736B}" srcId="{FF419FF9-3F6E-A947-B995-A246D0423D18}" destId="{9515661A-C1B4-DB46-9D6C-1BF0897A77FE}" srcOrd="1" destOrd="0" parTransId="{F194A9AD-9043-EE4F-AFAC-AD42873A1944}" sibTransId="{D7C38302-9787-CE48-85F4-29572911E527}"/>
    <dgm:cxn modelId="{5ABBBDB5-001B-DF43-B396-BBA2DD641CBA}" type="presOf" srcId="{FF419FF9-3F6E-A947-B995-A246D0423D18}" destId="{4BDEA3A0-9C27-4F45-9DCC-349565508C41}" srcOrd="1" destOrd="0" presId="urn:microsoft.com/office/officeart/2005/8/layout/orgChart1"/>
    <dgm:cxn modelId="{42D84AED-DF24-124C-AE15-BA1CBB34495A}" srcId="{FF419FF9-3F6E-A947-B995-A246D0423D18}" destId="{7470592E-4E88-E540-B913-ACC9F5C14BDF}" srcOrd="0" destOrd="0" parTransId="{6CEC58C5-87F4-A94C-ABF3-73EDA17B7055}" sibTransId="{2AA5EB30-1AF9-BA40-80D4-90D84B692714}"/>
    <dgm:cxn modelId="{30D5CEFD-95C7-1746-A098-D034178EB4F4}" type="presOf" srcId="{F194A9AD-9043-EE4F-AFAC-AD42873A1944}" destId="{613251BD-3E39-394A-9092-14FA387EF5AD}" srcOrd="0" destOrd="0" presId="urn:microsoft.com/office/officeart/2005/8/layout/orgChart1"/>
    <dgm:cxn modelId="{75E2FA18-D942-7B42-B95A-13DB279CDEDC}" type="presParOf" srcId="{FF10D9EC-942C-D94F-B4C8-A84663121E35}" destId="{CE227C83-D509-C945-8EBB-C91D66DC363E}" srcOrd="0" destOrd="0" presId="urn:microsoft.com/office/officeart/2005/8/layout/orgChart1"/>
    <dgm:cxn modelId="{C1786964-FE2A-264C-907C-6E18123EC4E4}" type="presParOf" srcId="{CE227C83-D509-C945-8EBB-C91D66DC363E}" destId="{1066A272-DE48-EB4B-81BF-C8D69F466909}" srcOrd="0" destOrd="0" presId="urn:microsoft.com/office/officeart/2005/8/layout/orgChart1"/>
    <dgm:cxn modelId="{C80A2F08-514A-2046-987B-82CD637F44C8}" type="presParOf" srcId="{1066A272-DE48-EB4B-81BF-C8D69F466909}" destId="{6A557889-90DE-2643-BDBE-C79CA1A5D428}" srcOrd="0" destOrd="0" presId="urn:microsoft.com/office/officeart/2005/8/layout/orgChart1"/>
    <dgm:cxn modelId="{D638BCC4-819D-7F4F-B888-DBD68D3EA4F1}" type="presParOf" srcId="{1066A272-DE48-EB4B-81BF-C8D69F466909}" destId="{4BDEA3A0-9C27-4F45-9DCC-349565508C41}" srcOrd="1" destOrd="0" presId="urn:microsoft.com/office/officeart/2005/8/layout/orgChart1"/>
    <dgm:cxn modelId="{D700B932-A08E-5340-ABE9-C3D8167F6C3D}" type="presParOf" srcId="{CE227C83-D509-C945-8EBB-C91D66DC363E}" destId="{8AD9670E-8F81-4F4F-BFF1-54358D89D9BB}" srcOrd="1" destOrd="0" presId="urn:microsoft.com/office/officeart/2005/8/layout/orgChart1"/>
    <dgm:cxn modelId="{4CF5FC19-42EA-B744-947F-FF5177298452}" type="presParOf" srcId="{8AD9670E-8F81-4F4F-BFF1-54358D89D9BB}" destId="{1CA0C604-E2F7-DA4E-86E6-5CEC208861A5}" srcOrd="0" destOrd="0" presId="urn:microsoft.com/office/officeart/2005/8/layout/orgChart1"/>
    <dgm:cxn modelId="{2A0F197F-AD4E-CA4A-87FF-ACE33BBF1CB0}" type="presParOf" srcId="{8AD9670E-8F81-4F4F-BFF1-54358D89D9BB}" destId="{C53CEDB6-9001-2944-9CF4-1D78C6B2DB14}" srcOrd="1" destOrd="0" presId="urn:microsoft.com/office/officeart/2005/8/layout/orgChart1"/>
    <dgm:cxn modelId="{04BE2A7D-AB85-6C45-845F-583FF3FE6CCA}" type="presParOf" srcId="{C53CEDB6-9001-2944-9CF4-1D78C6B2DB14}" destId="{756CC23E-BEFA-5A4A-9CCB-CD9F85EA1E15}" srcOrd="0" destOrd="0" presId="urn:microsoft.com/office/officeart/2005/8/layout/orgChart1"/>
    <dgm:cxn modelId="{342FCA56-DA60-4F4D-A15F-B94CD7ED146E}" type="presParOf" srcId="{756CC23E-BEFA-5A4A-9CCB-CD9F85EA1E15}" destId="{ECC92D47-1060-C54D-B411-4F466C0BB014}" srcOrd="0" destOrd="0" presId="urn:microsoft.com/office/officeart/2005/8/layout/orgChart1"/>
    <dgm:cxn modelId="{2F70E63A-A62D-CA4D-857D-98F2A26F2FA7}" type="presParOf" srcId="{756CC23E-BEFA-5A4A-9CCB-CD9F85EA1E15}" destId="{21B4F2E7-2547-EA4B-9746-9F4A7BBF5B89}" srcOrd="1" destOrd="0" presId="urn:microsoft.com/office/officeart/2005/8/layout/orgChart1"/>
    <dgm:cxn modelId="{84D0C6BE-6A1C-7B40-A43B-053C682F8657}" type="presParOf" srcId="{C53CEDB6-9001-2944-9CF4-1D78C6B2DB14}" destId="{4C86DBFC-A489-EE4D-881A-73E842C51674}" srcOrd="1" destOrd="0" presId="urn:microsoft.com/office/officeart/2005/8/layout/orgChart1"/>
    <dgm:cxn modelId="{DC81FAF8-94F7-FC43-8650-CFBEE6223F8A}" type="presParOf" srcId="{C53CEDB6-9001-2944-9CF4-1D78C6B2DB14}" destId="{FEF6EBC3-3AE3-1442-B09A-3322F226F5FA}" srcOrd="2" destOrd="0" presId="urn:microsoft.com/office/officeart/2005/8/layout/orgChart1"/>
    <dgm:cxn modelId="{4C468C2B-0B25-3349-9CC3-A319AEC7A39D}" type="presParOf" srcId="{8AD9670E-8F81-4F4F-BFF1-54358D89D9BB}" destId="{613251BD-3E39-394A-9092-14FA387EF5AD}" srcOrd="2" destOrd="0" presId="urn:microsoft.com/office/officeart/2005/8/layout/orgChart1"/>
    <dgm:cxn modelId="{9E45C5B2-4AC6-7A42-B9B8-573DD590D1F1}" type="presParOf" srcId="{8AD9670E-8F81-4F4F-BFF1-54358D89D9BB}" destId="{9152A173-AAB6-7543-B686-7BBD770EA109}" srcOrd="3" destOrd="0" presId="urn:microsoft.com/office/officeart/2005/8/layout/orgChart1"/>
    <dgm:cxn modelId="{5AA850A9-6578-1E40-AB66-0784323D8E32}" type="presParOf" srcId="{9152A173-AAB6-7543-B686-7BBD770EA109}" destId="{10415A6A-253B-D849-A341-57BCA9EC3E78}" srcOrd="0" destOrd="0" presId="urn:microsoft.com/office/officeart/2005/8/layout/orgChart1"/>
    <dgm:cxn modelId="{B6DA64F5-93B9-D240-A597-47D5BE54AC42}" type="presParOf" srcId="{10415A6A-253B-D849-A341-57BCA9EC3E78}" destId="{64478FAE-EFB8-FD48-9A11-87885B4E915F}" srcOrd="0" destOrd="0" presId="urn:microsoft.com/office/officeart/2005/8/layout/orgChart1"/>
    <dgm:cxn modelId="{7189DC0D-1A4E-AB4B-84EE-48EC86810A58}" type="presParOf" srcId="{10415A6A-253B-D849-A341-57BCA9EC3E78}" destId="{98C30AAA-A357-ED46-B58D-269B24A09D08}" srcOrd="1" destOrd="0" presId="urn:microsoft.com/office/officeart/2005/8/layout/orgChart1"/>
    <dgm:cxn modelId="{63160D2E-89DE-DC44-8F21-1294E1BB6390}" type="presParOf" srcId="{9152A173-AAB6-7543-B686-7BBD770EA109}" destId="{9B9F42E2-720A-5A4C-888C-87CEA4EE3CED}" srcOrd="1" destOrd="0" presId="urn:microsoft.com/office/officeart/2005/8/layout/orgChart1"/>
    <dgm:cxn modelId="{160F3278-D1A6-FC4F-BDA6-646FEAD3EBF9}" type="presParOf" srcId="{9152A173-AAB6-7543-B686-7BBD770EA109}" destId="{389E0F1F-6ED2-1241-96B7-8C429F190668}" srcOrd="2" destOrd="0" presId="urn:microsoft.com/office/officeart/2005/8/layout/orgChart1"/>
    <dgm:cxn modelId="{F5DB34E3-07EE-8440-AF11-7C2799409A3C}" type="presParOf" srcId="{CE227C83-D509-C945-8EBB-C91D66DC363E}" destId="{9F5E1B71-224D-204E-8167-3BCA1FAD84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1A1D2-756B-4AC1-A3AA-18EED367D20E}">
      <dsp:nvSpPr>
        <dsp:cNvPr id="0" name=""/>
        <dsp:cNvSpPr/>
      </dsp:nvSpPr>
      <dsp:spPr>
        <a:xfrm>
          <a:off x="32" y="6757"/>
          <a:ext cx="3081952" cy="691200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Montserrat" pitchFamily="2" charset="77"/>
            </a:rPr>
            <a:t>Leptospirosis</a:t>
          </a:r>
        </a:p>
      </dsp:txBody>
      <dsp:txXfrm>
        <a:off x="32" y="6757"/>
        <a:ext cx="3081952" cy="691200"/>
      </dsp:txXfrm>
    </dsp:sp>
    <dsp:sp modelId="{3B76A7B0-0018-45D9-BFD3-ED0272447735}">
      <dsp:nvSpPr>
        <dsp:cNvPr id="0" name=""/>
        <dsp:cNvSpPr/>
      </dsp:nvSpPr>
      <dsp:spPr>
        <a:xfrm>
          <a:off x="32" y="697957"/>
          <a:ext cx="3081952" cy="3425760"/>
        </a:xfrm>
        <a:prstGeom prst="rect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lr>
              <a:srgbClr val="152B48"/>
            </a:buClr>
            <a:buChar char="•"/>
          </a:pPr>
          <a:r>
            <a:rPr lang="es-CO" sz="2000" kern="1200" baseline="0" dirty="0">
              <a:solidFill>
                <a:srgbClr val="152B48"/>
              </a:solidFill>
              <a:latin typeface="Montserrat" pitchFamily="2" charset="77"/>
            </a:rPr>
            <a:t>Baños en ríos o lagunas</a:t>
          </a:r>
          <a:r>
            <a:rPr lang="es-CO" sz="2000" kern="1200" baseline="0" dirty="0">
              <a:latin typeface="Montserrat" pitchFamily="2" charset="77"/>
            </a:rPr>
            <a:t>.</a:t>
          </a:r>
        </a:p>
      </dsp:txBody>
      <dsp:txXfrm>
        <a:off x="32" y="697957"/>
        <a:ext cx="3081952" cy="3425760"/>
      </dsp:txXfrm>
    </dsp:sp>
    <dsp:sp modelId="{306B9E83-9434-4983-8F2C-04AC74B2F84D}">
      <dsp:nvSpPr>
        <dsp:cNvPr id="0" name=""/>
        <dsp:cNvSpPr/>
      </dsp:nvSpPr>
      <dsp:spPr>
        <a:xfrm>
          <a:off x="3513457" y="6757"/>
          <a:ext cx="3081952" cy="691200"/>
        </a:xfrm>
        <a:prstGeom prst="rect">
          <a:avLst/>
        </a:prstGeom>
        <a:solidFill>
          <a:srgbClr val="00ABA7"/>
        </a:solidFill>
        <a:ln w="12700" cap="flat" cmpd="sng" algn="ctr">
          <a:solidFill>
            <a:srgbClr val="06AEA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latin typeface="Montserrat" pitchFamily="2" charset="77"/>
            </a:rPr>
            <a:t>Rickettsia</a:t>
          </a:r>
        </a:p>
      </dsp:txBody>
      <dsp:txXfrm>
        <a:off x="3513457" y="6757"/>
        <a:ext cx="3081952" cy="691200"/>
      </dsp:txXfrm>
    </dsp:sp>
    <dsp:sp modelId="{6256DC27-02BF-4A0E-81DA-A396B2252F3F}">
      <dsp:nvSpPr>
        <dsp:cNvPr id="0" name=""/>
        <dsp:cNvSpPr/>
      </dsp:nvSpPr>
      <dsp:spPr>
        <a:xfrm>
          <a:off x="3513457" y="697957"/>
          <a:ext cx="3081952" cy="3425760"/>
        </a:xfrm>
        <a:prstGeom prst="rect">
          <a:avLst/>
        </a:prstGeom>
        <a:noFill/>
        <a:ln w="12700" cap="flat" cmpd="sng" algn="ctr">
          <a:solidFill>
            <a:srgbClr val="06AEA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lr>
              <a:srgbClr val="152B48"/>
            </a:buClr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Exposición en áreas de llanura o pastos; contacto con garrapatas. Síntomas concomitantes en personas con condiciones similares (brotes).</a:t>
          </a:r>
        </a:p>
      </dsp:txBody>
      <dsp:txXfrm>
        <a:off x="3513457" y="697957"/>
        <a:ext cx="3081952" cy="3425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1A1D2-756B-4AC1-A3AA-18EED367D20E}">
      <dsp:nvSpPr>
        <dsp:cNvPr id="0" name=""/>
        <dsp:cNvSpPr/>
      </dsp:nvSpPr>
      <dsp:spPr>
        <a:xfrm>
          <a:off x="32" y="14459"/>
          <a:ext cx="3081952" cy="1232780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latin typeface="Montserrat" pitchFamily="2" charset="77"/>
            </a:rPr>
            <a:t>Fiebre amarilla</a:t>
          </a:r>
        </a:p>
      </dsp:txBody>
      <dsp:txXfrm>
        <a:off x="32" y="14459"/>
        <a:ext cx="3081952" cy="1232780"/>
      </dsp:txXfrm>
    </dsp:sp>
    <dsp:sp modelId="{3B76A7B0-0018-45D9-BFD3-ED0272447735}">
      <dsp:nvSpPr>
        <dsp:cNvPr id="0" name=""/>
        <dsp:cNvSpPr/>
      </dsp:nvSpPr>
      <dsp:spPr>
        <a:xfrm>
          <a:off x="32" y="1247240"/>
          <a:ext cx="3081952" cy="2766960"/>
        </a:xfrm>
        <a:prstGeom prst="rect">
          <a:avLst/>
        </a:prstGeom>
        <a:noFill/>
        <a:ln w="12700" cap="flat" cmpd="sng" algn="ctr">
          <a:solidFill>
            <a:srgbClr val="152B48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lr>
              <a:srgbClr val="152B48"/>
            </a:buClr>
            <a:buChar char="•"/>
          </a:pPr>
          <a:r>
            <a:rPr lang="es-CO" sz="1800" kern="1200" baseline="0" dirty="0">
              <a:solidFill>
                <a:srgbClr val="152B48"/>
              </a:solidFill>
              <a:latin typeface="Montserrat" pitchFamily="2" charset="77"/>
            </a:rPr>
            <a:t>Taladores de árboles, contacto con micos, no inmunizados, épocas de lluvias, desplazados.</a:t>
          </a:r>
        </a:p>
      </dsp:txBody>
      <dsp:txXfrm>
        <a:off x="32" y="1247240"/>
        <a:ext cx="3081952" cy="2766960"/>
      </dsp:txXfrm>
    </dsp:sp>
    <dsp:sp modelId="{306B9E83-9434-4983-8F2C-04AC74B2F84D}">
      <dsp:nvSpPr>
        <dsp:cNvPr id="0" name=""/>
        <dsp:cNvSpPr/>
      </dsp:nvSpPr>
      <dsp:spPr>
        <a:xfrm>
          <a:off x="3513457" y="14459"/>
          <a:ext cx="3081952" cy="1232780"/>
        </a:xfrm>
        <a:prstGeom prst="rect">
          <a:avLst/>
        </a:prstGeom>
        <a:solidFill>
          <a:srgbClr val="06AEAA"/>
        </a:solidFill>
        <a:ln w="12700" cap="flat" cmpd="sng" algn="ctr">
          <a:solidFill>
            <a:srgbClr val="06AEA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latin typeface="Montserrat" pitchFamily="2" charset="77"/>
            </a:rPr>
            <a:t>Hantavirus</a:t>
          </a:r>
        </a:p>
      </dsp:txBody>
      <dsp:txXfrm>
        <a:off x="3513457" y="14459"/>
        <a:ext cx="3081952" cy="1232780"/>
      </dsp:txXfrm>
    </dsp:sp>
    <dsp:sp modelId="{6256DC27-02BF-4A0E-81DA-A396B2252F3F}">
      <dsp:nvSpPr>
        <dsp:cNvPr id="0" name=""/>
        <dsp:cNvSpPr/>
      </dsp:nvSpPr>
      <dsp:spPr>
        <a:xfrm>
          <a:off x="3513457" y="1247240"/>
          <a:ext cx="3081952" cy="2766960"/>
        </a:xfrm>
        <a:prstGeom prst="rect">
          <a:avLst/>
        </a:prstGeom>
        <a:noFill/>
        <a:ln w="12700" cap="flat" cmpd="sng" algn="ctr">
          <a:solidFill>
            <a:srgbClr val="06AEA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lr>
              <a:srgbClr val="152B48"/>
            </a:buClr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Trabajos de granja y actividades de limpieza, o ingreso a habitaciones cerradas con alta probabilidad de ratones, como: galpones, cabañas, garajes, graneros. </a:t>
          </a:r>
        </a:p>
      </dsp:txBody>
      <dsp:txXfrm>
        <a:off x="3513457" y="1247240"/>
        <a:ext cx="3081952" cy="2766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FE440-0574-0B42-B935-D7D88D600170}">
      <dsp:nvSpPr>
        <dsp:cNvPr id="0" name=""/>
        <dsp:cNvSpPr/>
      </dsp:nvSpPr>
      <dsp:spPr>
        <a:xfrm>
          <a:off x="5573" y="1432991"/>
          <a:ext cx="4157728" cy="2078864"/>
        </a:xfrm>
        <a:prstGeom prst="roundRect">
          <a:avLst>
            <a:gd name="adj" fmla="val 10000"/>
          </a:avLst>
        </a:prstGeom>
        <a:solidFill>
          <a:srgbClr val="152B48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  <a:latin typeface="Montserrat" pitchFamily="2" charset="77"/>
            </a:rPr>
            <a:t>Tener en cuenta aspectos mencionados previamente y contexto nacional.</a:t>
          </a:r>
        </a:p>
      </dsp:txBody>
      <dsp:txXfrm>
        <a:off x="66461" y="1493879"/>
        <a:ext cx="4035952" cy="1957088"/>
      </dsp:txXfrm>
    </dsp:sp>
    <dsp:sp modelId="{5A3992C0-9E75-BE47-9E7F-B048C7721C08}">
      <dsp:nvSpPr>
        <dsp:cNvPr id="0" name=""/>
        <dsp:cNvSpPr/>
      </dsp:nvSpPr>
      <dsp:spPr>
        <a:xfrm rot="19448232">
          <a:off x="3968130" y="1831456"/>
          <a:ext cx="2059006" cy="75673"/>
        </a:xfrm>
        <a:custGeom>
          <a:avLst/>
          <a:gdLst/>
          <a:ahLst/>
          <a:cxnLst/>
          <a:rect l="0" t="0" r="0" b="0"/>
          <a:pathLst>
            <a:path>
              <a:moveTo>
                <a:pt x="0" y="37836"/>
              </a:moveTo>
              <a:lnTo>
                <a:pt x="2059006" y="37836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" kern="1200">
            <a:latin typeface="Montserrat" pitchFamily="2" charset="77"/>
          </a:endParaRPr>
        </a:p>
      </dsp:txBody>
      <dsp:txXfrm>
        <a:off x="4946158" y="1817818"/>
        <a:ext cx="102950" cy="102950"/>
      </dsp:txXfrm>
    </dsp:sp>
    <dsp:sp modelId="{50E72DB2-FFE7-904B-8BC9-E02B146DA184}">
      <dsp:nvSpPr>
        <dsp:cNvPr id="0" name=""/>
        <dsp:cNvSpPr/>
      </dsp:nvSpPr>
      <dsp:spPr>
        <a:xfrm>
          <a:off x="5831966" y="226730"/>
          <a:ext cx="4157728" cy="2078864"/>
        </a:xfrm>
        <a:prstGeom prst="roundRect">
          <a:avLst>
            <a:gd name="adj" fmla="val 10000"/>
          </a:avLst>
        </a:prstGeom>
        <a:solidFill>
          <a:srgbClr val="06AEAA"/>
        </a:solidFill>
        <a:ln>
          <a:solidFill>
            <a:srgbClr val="00AB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  <a:latin typeface="Montserrat" pitchFamily="2" charset="77"/>
            </a:rPr>
            <a:t>En municipios del Urabá antioqueño se encontró que la  prevalencia por dengue era cercana al 37%, seguida de leptospirosis (14%), y rickettsiosis (2,7%).</a:t>
          </a:r>
        </a:p>
      </dsp:txBody>
      <dsp:txXfrm>
        <a:off x="5892854" y="287618"/>
        <a:ext cx="4035952" cy="1957088"/>
      </dsp:txXfrm>
    </dsp:sp>
    <dsp:sp modelId="{F27B2FD4-1E72-9E40-973D-1E9918F74D51}">
      <dsp:nvSpPr>
        <dsp:cNvPr id="0" name=""/>
        <dsp:cNvSpPr/>
      </dsp:nvSpPr>
      <dsp:spPr>
        <a:xfrm rot="2142401">
          <a:off x="3970795" y="3032260"/>
          <a:ext cx="2048103" cy="75673"/>
        </a:xfrm>
        <a:custGeom>
          <a:avLst/>
          <a:gdLst/>
          <a:ahLst/>
          <a:cxnLst/>
          <a:rect l="0" t="0" r="0" b="0"/>
          <a:pathLst>
            <a:path>
              <a:moveTo>
                <a:pt x="0" y="37836"/>
              </a:moveTo>
              <a:lnTo>
                <a:pt x="2048103" y="37836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" kern="1200">
            <a:latin typeface="Montserrat" pitchFamily="2" charset="77"/>
          </a:endParaRPr>
        </a:p>
      </dsp:txBody>
      <dsp:txXfrm>
        <a:off x="4943644" y="3018894"/>
        <a:ext cx="102405" cy="102405"/>
      </dsp:txXfrm>
    </dsp:sp>
    <dsp:sp modelId="{E5C362F0-ED44-7745-9CBB-0F205297DD23}">
      <dsp:nvSpPr>
        <dsp:cNvPr id="0" name=""/>
        <dsp:cNvSpPr/>
      </dsp:nvSpPr>
      <dsp:spPr>
        <a:xfrm>
          <a:off x="5826393" y="2628338"/>
          <a:ext cx="4157728" cy="2078864"/>
        </a:xfrm>
        <a:prstGeom prst="roundRect">
          <a:avLst>
            <a:gd name="adj" fmla="val 10000"/>
          </a:avLst>
        </a:prstGeom>
        <a:solidFill>
          <a:srgbClr val="06AEAA"/>
        </a:solidFill>
        <a:ln>
          <a:solidFill>
            <a:srgbClr val="00AB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bg1"/>
              </a:solidFill>
              <a:latin typeface="Montserrat" pitchFamily="2" charset="77"/>
            </a:rPr>
            <a:t>Los departamentos más afectados por leptospirosis en Colombia son: Valle de Cauca, Antioquia, Risaralda y Atlántico.</a:t>
          </a:r>
        </a:p>
      </dsp:txBody>
      <dsp:txXfrm>
        <a:off x="5887281" y="2689226"/>
        <a:ext cx="4035952" cy="19570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251BD-3E39-394A-9092-14FA387EF5AD}">
      <dsp:nvSpPr>
        <dsp:cNvPr id="0" name=""/>
        <dsp:cNvSpPr/>
      </dsp:nvSpPr>
      <dsp:spPr>
        <a:xfrm>
          <a:off x="4454717" y="1648767"/>
          <a:ext cx="1964503" cy="630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23"/>
              </a:lnTo>
              <a:lnTo>
                <a:pt x="1964503" y="293723"/>
              </a:lnTo>
              <a:lnTo>
                <a:pt x="1964503" y="630820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0C604-E2F7-DA4E-86E6-5CEC208861A5}">
      <dsp:nvSpPr>
        <dsp:cNvPr id="0" name=""/>
        <dsp:cNvSpPr/>
      </dsp:nvSpPr>
      <dsp:spPr>
        <a:xfrm>
          <a:off x="2561100" y="1648767"/>
          <a:ext cx="1893617" cy="630820"/>
        </a:xfrm>
        <a:custGeom>
          <a:avLst/>
          <a:gdLst/>
          <a:ahLst/>
          <a:cxnLst/>
          <a:rect l="0" t="0" r="0" b="0"/>
          <a:pathLst>
            <a:path>
              <a:moveTo>
                <a:pt x="1893617" y="0"/>
              </a:moveTo>
              <a:lnTo>
                <a:pt x="1893617" y="293723"/>
              </a:lnTo>
              <a:lnTo>
                <a:pt x="0" y="293723"/>
              </a:lnTo>
              <a:lnTo>
                <a:pt x="0" y="630820"/>
              </a:lnTo>
            </a:path>
          </a:pathLst>
        </a:custGeom>
        <a:noFill/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57889-90DE-2643-BDBE-C79CA1A5D428}">
      <dsp:nvSpPr>
        <dsp:cNvPr id="0" name=""/>
        <dsp:cNvSpPr/>
      </dsp:nvSpPr>
      <dsp:spPr>
        <a:xfrm>
          <a:off x="2849494" y="43544"/>
          <a:ext cx="3210445" cy="1605222"/>
        </a:xfrm>
        <a:prstGeom prst="rect">
          <a:avLst/>
        </a:prstGeom>
        <a:solidFill>
          <a:srgbClr val="152B48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bg1"/>
              </a:solidFill>
              <a:latin typeface="Montserrat" pitchFamily="2" charset="77"/>
            </a:rPr>
            <a:t>Enfermedad por Rickettsia</a:t>
          </a:r>
        </a:p>
      </dsp:txBody>
      <dsp:txXfrm>
        <a:off x="2849494" y="43544"/>
        <a:ext cx="3210445" cy="1605222"/>
      </dsp:txXfrm>
    </dsp:sp>
    <dsp:sp modelId="{ECC92D47-1060-C54D-B411-4F466C0BB014}">
      <dsp:nvSpPr>
        <dsp:cNvPr id="0" name=""/>
        <dsp:cNvSpPr/>
      </dsp:nvSpPr>
      <dsp:spPr>
        <a:xfrm>
          <a:off x="955877" y="2279588"/>
          <a:ext cx="3210445" cy="1605222"/>
        </a:xfrm>
        <a:prstGeom prst="rect">
          <a:avLst/>
        </a:prstGeom>
        <a:solidFill>
          <a:srgbClr val="00ABA7"/>
        </a:solidFill>
        <a:ln>
          <a:solidFill>
            <a:srgbClr val="00ABA7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bg1"/>
              </a:solidFill>
              <a:latin typeface="Montserrat" pitchFamily="2" charset="77"/>
            </a:rPr>
            <a:t> Fiebres manchadas</a:t>
          </a:r>
          <a:r>
            <a:rPr lang="es-CO" sz="1300" kern="1200" dirty="0">
              <a:solidFill>
                <a:schemeClr val="bg1"/>
              </a:solidFill>
              <a:latin typeface="Montserrat" pitchFamily="2" charset="77"/>
            </a:rPr>
            <a:t>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bg1"/>
              </a:solidFill>
              <a:latin typeface="Montserrat" pitchFamily="2" charset="77"/>
            </a:rPr>
            <a:t>Fiebre botonosa mediterránea, fiebre manchada de las </a:t>
          </a:r>
          <a:r>
            <a:rPr lang="es-CO" sz="1300" b="1" kern="1200" dirty="0">
              <a:solidFill>
                <a:schemeClr val="bg1"/>
              </a:solidFill>
              <a:latin typeface="Montserrat" pitchFamily="2" charset="77"/>
            </a:rPr>
            <a:t>montañas rocosas </a:t>
          </a:r>
          <a:r>
            <a:rPr lang="es-CO" sz="1300" kern="1200" dirty="0">
              <a:solidFill>
                <a:schemeClr val="bg1"/>
              </a:solidFill>
              <a:latin typeface="Montserrat" pitchFamily="2" charset="77"/>
            </a:rPr>
            <a:t>y TIBOLA/DEBONEL, transmitidas por garrapatas; y la rickettsiosis vesiculosa, transmitida por ácaros.</a:t>
          </a:r>
        </a:p>
      </dsp:txBody>
      <dsp:txXfrm>
        <a:off x="955877" y="2279588"/>
        <a:ext cx="3210445" cy="1605222"/>
      </dsp:txXfrm>
    </dsp:sp>
    <dsp:sp modelId="{64478FAE-EFB8-FD48-9A11-87885B4E915F}">
      <dsp:nvSpPr>
        <dsp:cNvPr id="0" name=""/>
        <dsp:cNvSpPr/>
      </dsp:nvSpPr>
      <dsp:spPr>
        <a:xfrm>
          <a:off x="4813998" y="2279588"/>
          <a:ext cx="3210445" cy="1605222"/>
        </a:xfrm>
        <a:prstGeom prst="rect">
          <a:avLst/>
        </a:prstGeom>
        <a:solidFill>
          <a:srgbClr val="00ABA7"/>
        </a:solidFill>
        <a:ln>
          <a:solidFill>
            <a:srgbClr val="06AEAA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bg1"/>
              </a:solidFill>
              <a:latin typeface="Montserrat" pitchFamily="2" charset="77"/>
            </a:rPr>
            <a:t>  </a:t>
          </a:r>
          <a:r>
            <a:rPr lang="es-CO" sz="1300" b="1" kern="1200" dirty="0">
              <a:solidFill>
                <a:schemeClr val="bg1"/>
              </a:solidFill>
              <a:latin typeface="Montserrat" pitchFamily="2" charset="77"/>
            </a:rPr>
            <a:t>Fiebres tíficas: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bg1"/>
              </a:solidFill>
              <a:latin typeface="Montserrat" pitchFamily="2" charset="77"/>
            </a:rPr>
            <a:t> Tifus exantemático epidémico y tifus endémico o murino, transmitidos por piojos y pulgas respectivamente.</a:t>
          </a:r>
        </a:p>
      </dsp:txBody>
      <dsp:txXfrm>
        <a:off x="4813998" y="2279588"/>
        <a:ext cx="3210445" cy="160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1764-1983-49EC-A67F-DBEA5ECCF026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E1016-86C4-4195-927A-CEDBD46ACAB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55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diagrams/layout2.xml" Type="http://schemas.openxmlformats.org/officeDocument/2006/relationships/diagramLayout"/><Relationship Id="rId7" Target="../media/image7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/Relationships>
</file>

<file path=ppt/slides/_rels/slide11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4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0.xml.rels><?xml version="1.0" encoding="UTF-8" standalone="yes" ?><Relationships xmlns="http://schemas.openxmlformats.org/package/2006/relationships"><Relationship Id="rId2" Target="../media/image3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 ?><Relationships xmlns="http://schemas.openxmlformats.org/package/2006/relationships"><Relationship Id="rId2" Target="../media/image3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3.xml.rels><?xml version="1.0" encoding="UTF-8" standalone="yes" ?><Relationships xmlns="http://schemas.openxmlformats.org/package/2006/relationships"><Relationship Id="rId2" Target="../media/image3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diagrams/layout1.xml" Type="http://schemas.openxmlformats.org/officeDocument/2006/relationships/diagramLayout"/><Relationship Id="rId7" Target="../media/image7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492D827-6053-4828-82CC-A96B77A06B59}"/>
              </a:ext>
            </a:extLst>
          </p:cNvPr>
          <p:cNvSpPr txBox="1">
            <a:spLocks/>
          </p:cNvSpPr>
          <p:nvPr/>
        </p:nvSpPr>
        <p:spPr>
          <a:xfrm>
            <a:off x="351112" y="97825"/>
            <a:ext cx="11489776" cy="210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CO" sz="4000" b="1" dirty="0"/>
              <a:t>SÍNDROME ICTEROHEMORRÁGICO </a:t>
            </a:r>
          </a:p>
          <a:p>
            <a:r>
              <a:rPr lang="es-CO" sz="4000" b="1" dirty="0"/>
              <a:t>EN PEDIATRÍA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815E256-A2E8-482E-A126-07910356310B}"/>
              </a:ext>
            </a:extLst>
          </p:cNvPr>
          <p:cNvSpPr txBox="1">
            <a:spLocks/>
          </p:cNvSpPr>
          <p:nvPr/>
        </p:nvSpPr>
        <p:spPr>
          <a:xfrm>
            <a:off x="3460793" y="2388555"/>
            <a:ext cx="5592417" cy="1452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800" dirty="0"/>
              <a:t>Manuela Rendón Díez</a:t>
            </a:r>
          </a:p>
          <a:p>
            <a:r>
              <a:rPr lang="es-CO" sz="2800" dirty="0"/>
              <a:t>Residente </a:t>
            </a:r>
          </a:p>
          <a:p>
            <a:r>
              <a:rPr lang="es-CO" sz="2800" dirty="0"/>
              <a:t>Pediatría UPB</a:t>
            </a:r>
          </a:p>
        </p:txBody>
      </p:sp>
    </p:spTree>
    <p:extLst>
      <p:ext uri="{BB962C8B-B14F-4D97-AF65-F5344CB8AC3E}">
        <p14:creationId xmlns:p14="http://schemas.microsoft.com/office/powerpoint/2010/main" val="30364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ENFOQUE DIAGNÓSTICO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DA60AF8-3113-47D9-BFB9-C4EB4AC15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733962"/>
              </p:ext>
            </p:extLst>
          </p:nvPr>
        </p:nvGraphicFramePr>
        <p:xfrm>
          <a:off x="5052060" y="2160104"/>
          <a:ext cx="6595442" cy="4028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4EB7C9E3-9BF7-4BE0-9EDC-A592A3439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5927" y="431800"/>
            <a:ext cx="2717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EXAMEN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357" y="2075290"/>
            <a:ext cx="6174683" cy="3512997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Manifestaciones ictéricas</a:t>
            </a:r>
            <a:r>
              <a:rPr lang="es-CO" sz="2400" b="1" dirty="0">
                <a:sym typeface="Wingdings" panose="05000000000000000000" pitchFamily="2" charset="2"/>
              </a:rPr>
              <a:t> </a:t>
            </a:r>
            <a:r>
              <a:rPr lang="es-CO" sz="2400" dirty="0">
                <a:sym typeface="Wingdings" panose="05000000000000000000" pitchFamily="2" charset="2"/>
              </a:rPr>
              <a:t> cualquier síntoma consecuente de la obstrucción biliar o la inflamación del parénquima hepático.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Acolia.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Coluria.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Ictericia.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Dolor en hipocondrio derecho.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43079B-23F0-42AF-A114-6A0EBA57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80" y="11812"/>
            <a:ext cx="3497384" cy="351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7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EXAMEN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137" y="2004392"/>
            <a:ext cx="6174683" cy="2849216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Manifestaciones hemorrágicas:</a:t>
            </a:r>
            <a:endParaRPr lang="es-CO" sz="24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Erupción cutánea hemorrágica o purpúrica (petequias).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Sangrado por orificios naturales.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Prueba de torniquete positiva.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Sangrado gastrointestinal.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43079B-23F0-42AF-A114-6A0EBA57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80" y="11812"/>
            <a:ext cx="3497384" cy="351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05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EXAMEN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357" y="1590263"/>
            <a:ext cx="6174683" cy="4706330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Otras claves:</a:t>
            </a:r>
            <a:endParaRPr lang="es-CO" sz="24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Patrón febril  terciaria y cuaternaria en malaria; bifásica en fiebre amarilla y leptospirosis.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Hemorragia e hiperemia leptospirosis.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Mialgias de predominio en gastrocnemios y espalda baja.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Rash eritematoso que palidece a la digitopresión. Posteriormente se forma petequias en palmas y plantas.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43079B-23F0-42AF-A114-6A0EBA57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80" y="11812"/>
            <a:ext cx="3497384" cy="351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0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EXAMEN FÍSICO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D1DEBF9-1FA1-4986-A41E-FFAF2A615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660" y="1886505"/>
            <a:ext cx="6489836" cy="3084990"/>
          </a:xfrm>
          <a:prstGeom prst="rect">
            <a:avLst/>
          </a:prstGeom>
          <a:ln>
            <a:solidFill>
              <a:srgbClr val="152B48"/>
            </a:solidFill>
          </a:ln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54F90D7-462E-433A-9C09-3A55D2AFDD34}"/>
              </a:ext>
            </a:extLst>
          </p:cNvPr>
          <p:cNvSpPr txBox="1"/>
          <p:nvPr/>
        </p:nvSpPr>
        <p:spPr>
          <a:xfrm>
            <a:off x="5112483" y="5149264"/>
            <a:ext cx="60921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solidFill>
                  <a:srgbClr val="152B48"/>
                </a:solidFill>
                <a:latin typeface="Montserrat" pitchFamily="2" charset="77"/>
                <a:cs typeface="Calibri" panose="020F0502020204030204" pitchFamily="34" charset="0"/>
              </a:rPr>
              <a:t>Exantema purpúrico y macular típico de la fiebre botonosa mediterránea. Fotografía extraída del C.D.C. (Centers for Disease Control and Prevention</a:t>
            </a:r>
            <a:r>
              <a:rPr lang="es-CO" sz="1600" dirty="0">
                <a:solidFill>
                  <a:srgbClr val="152B48"/>
                </a:solidFill>
                <a:latin typeface="Montserrat" pitchFamily="2" charset="77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1943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EXAMEN FÍSICO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5FFA464-93BD-46C4-BA02-FFAE9EDEF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289" y="1886504"/>
            <a:ext cx="4574578" cy="308499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498E2D6-593F-4C7F-A5D8-D039CFD618D4}"/>
              </a:ext>
            </a:extLst>
          </p:cNvPr>
          <p:cNvSpPr txBox="1"/>
          <p:nvPr/>
        </p:nvSpPr>
        <p:spPr>
          <a:xfrm>
            <a:off x="5323669" y="5313435"/>
            <a:ext cx="56698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152B48"/>
                </a:solidFill>
                <a:latin typeface="Montserrat" pitchFamily="2" charset="77"/>
                <a:cs typeface="Calibri" panose="020F0502020204030204" pitchFamily="34" charset="0"/>
              </a:rPr>
              <a:t>Lesión de inoculación producida por la garrapata (mancha negra), en la fiebre botonosa mediterránea. Fotografía extraída del C.D.C.</a:t>
            </a:r>
            <a:endParaRPr lang="es-CO" sz="16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1223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1236" y="60116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AYUDAS DIAGNÓSTICAS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819" y="1908596"/>
            <a:ext cx="6174683" cy="37818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400" b="1" u="sng" dirty="0"/>
              <a:t>Iniciales: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Hemoleucograma: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000" dirty="0"/>
              <a:t>PCR,VSG.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Uroanálisis: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000" dirty="0"/>
              <a:t>Proteinuria* </a:t>
            </a:r>
            <a:r>
              <a:rPr lang="es-CO" sz="2000" dirty="0">
                <a:sym typeface="Wingdings" panose="05000000000000000000" pitchFamily="2" charset="2"/>
              </a:rPr>
              <a:t> </a:t>
            </a:r>
            <a:r>
              <a:rPr lang="es-CO" sz="2000" dirty="0"/>
              <a:t>síndrome icterorenal en leptospira y fiebre hemorrágica con síndrome renal en hantavirus.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000" dirty="0"/>
              <a:t>Piuria.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000" dirty="0"/>
              <a:t>Cilindros, hematuria microscópica.</a:t>
            </a:r>
          </a:p>
          <a:p>
            <a:pPr marL="0" lvl="0" indent="0">
              <a:lnSpc>
                <a:spcPct val="100000"/>
              </a:lnSpc>
              <a:buNone/>
            </a:pPr>
            <a:endParaRPr lang="es-CO" sz="2400" dirty="0">
              <a:sym typeface="Wingdings" panose="05000000000000000000" pitchFamily="2" charset="2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A28D4AB-0E5F-43B4-94B4-AB4DA60BF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368" y="231304"/>
            <a:ext cx="3568211" cy="356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6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AYUDAS DIAGNÓSTICAS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49" y="2015408"/>
            <a:ext cx="6174683" cy="3084989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Función renal y hepática.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CPK: elevada en leptospirosis.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Rx de tórax: puede encontrarse alteraciones en leptospirosis, rickettsia, hantavirus.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Ionograma: hiponatremia (rickettsia, leptospira); hipocalemia (leptospira).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A28D4AB-0E5F-43B4-94B4-AB4DA60BF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00" y="344011"/>
            <a:ext cx="3197696" cy="319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8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076" y="904306"/>
            <a:ext cx="6977848" cy="3507673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MALARIA </a:t>
            </a:r>
          </a:p>
        </p:txBody>
      </p:sp>
    </p:spTree>
    <p:extLst>
      <p:ext uri="{BB962C8B-B14F-4D97-AF65-F5344CB8AC3E}">
        <p14:creationId xmlns:p14="http://schemas.microsoft.com/office/powerpoint/2010/main" val="3829894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454" y="589552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579" y="2039450"/>
            <a:ext cx="6174683" cy="3738497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Es la primera enfermedad a descartar en el enfoque del paciente con síndrome icterohemorrágico </a:t>
            </a:r>
            <a:r>
              <a:rPr lang="es-CO" sz="2400" dirty="0">
                <a:sym typeface="Wingdings" panose="05000000000000000000" pitchFamily="2" charset="2"/>
              </a:rPr>
              <a:t> alta prevalencia y mortalidad en caso de no tratamiento.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Agente etiológico en Colombia:</a:t>
            </a:r>
          </a:p>
          <a:p>
            <a:pPr lvl="1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>
                <a:sym typeface="Wingdings" panose="05000000000000000000" pitchFamily="2" charset="2"/>
              </a:rPr>
              <a:t>P. vivax 70%.</a:t>
            </a:r>
          </a:p>
          <a:p>
            <a:pPr lvl="1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>
                <a:sym typeface="Wingdings" panose="05000000000000000000" pitchFamily="2" charset="2"/>
              </a:rPr>
              <a:t>P. falciparum 30%.</a:t>
            </a:r>
          </a:p>
          <a:p>
            <a:pPr lvl="1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>
                <a:sym typeface="Wingdings" panose="05000000000000000000" pitchFamily="2" charset="2"/>
              </a:rPr>
              <a:t>P. malarie.</a:t>
            </a:r>
            <a:endParaRPr lang="es-CO" sz="2000" dirty="0"/>
          </a:p>
        </p:txBody>
      </p:sp>
      <p:pic>
        <p:nvPicPr>
          <p:cNvPr id="3074" name="Picture 2" descr="Epidemias de malaria en Venezuela y de Sarampión en Estados Unidos - Iladiba">
            <a:extLst>
              <a:ext uri="{FF2B5EF4-FFF2-40B4-BE49-F238E27FC236}">
                <a16:creationId xmlns:a16="http://schemas.microsoft.com/office/drawing/2014/main" id="{4A54EB0B-0E38-4B3C-AA96-CDF6AE113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8" y="1020417"/>
            <a:ext cx="4658441" cy="203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83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INTRODUCCIÓN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357" y="1771235"/>
            <a:ext cx="6174683" cy="3790121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Síndrome caracterizado por aparición aguda de ictericia + manifestaciones hemorrágicas usualmente &lt; 3 semanas de evolución. 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Sin otros diagnósticos confirmados.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u="sng" dirty="0"/>
              <a:t>Sin factores predisponentes del huésped conocidos como</a:t>
            </a:r>
            <a:r>
              <a:rPr lang="es-CO" sz="2000" dirty="0"/>
              <a:t>: hepatopatía crónica y síndrome hemorrágico de etiología no infecciosa (intoxicaciones agudas, neoplasias, medicamentos hematológicos, enfermedad autoinmune, accidentes por animales ponzoñosos, etc.) </a:t>
            </a:r>
          </a:p>
        </p:txBody>
      </p:sp>
      <p:pic>
        <p:nvPicPr>
          <p:cNvPr id="1026" name="Picture 2" descr="Dibujo de Cara de niño pequeño pintado por en Dibujos.net el día 16-02-20 a  las 20:58:18. Imprime, pinta o colorea tus propios dibujos!">
            <a:extLst>
              <a:ext uri="{FF2B5EF4-FFF2-40B4-BE49-F238E27FC236}">
                <a16:creationId xmlns:a16="http://schemas.microsoft.com/office/drawing/2014/main" id="{B40D819E-6B6B-4F6E-A6E2-1423874DF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60" y="313496"/>
            <a:ext cx="3721887" cy="291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202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392" y="65426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75" y="2096306"/>
            <a:ext cx="6174683" cy="3245704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u="sng" dirty="0"/>
              <a:t>Diagnóstico</a:t>
            </a:r>
            <a:r>
              <a:rPr lang="es-CO" sz="2400" dirty="0">
                <a:sym typeface="Wingdings" panose="05000000000000000000" pitchFamily="2" charset="2"/>
              </a:rPr>
              <a:t> visualización de parásitos en la muestra de sangre: gota gruesa.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u="sng" dirty="0">
                <a:sym typeface="Wingdings" panose="05000000000000000000" pitchFamily="2" charset="2"/>
              </a:rPr>
              <a:t>Indicaciones para repetir gota gruesa: </a:t>
            </a:r>
          </a:p>
          <a:p>
            <a:pPr lvl="1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>
                <a:sym typeface="Wingdings" panose="05000000000000000000" pitchFamily="2" charset="2"/>
              </a:rPr>
              <a:t>Caso probable y gota gruesa inicial negativa (a las 24 horas) y &lt;100 parásitos por mil (a las 8-12 horas).</a:t>
            </a:r>
            <a:endParaRPr lang="es-CO" sz="2000" dirty="0"/>
          </a:p>
        </p:txBody>
      </p:sp>
      <p:pic>
        <p:nvPicPr>
          <p:cNvPr id="4098" name="Picture 2" descr="Anticuerpos 'colaboradores' para una vacuna eficaz frente a la malaria">
            <a:extLst>
              <a:ext uri="{FF2B5EF4-FFF2-40B4-BE49-F238E27FC236}">
                <a16:creationId xmlns:a16="http://schemas.microsoft.com/office/drawing/2014/main" id="{280D301C-7D7D-4C43-9EE1-FEEAC6CB0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8" y="896520"/>
            <a:ext cx="4279528" cy="24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013193"/>
      </p:ext>
    </p:extLst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6919" y="44213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b="1" dirty="0" lang="es-CO" sz="3200"/>
              <a:t>MALARIA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91F628E-80BF-4584-8168-8FC2518FB4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28"/>
          <a:stretch/>
        </p:blipFill>
        <p:spPr>
          <a:xfrm>
            <a:off x="3071348" y="581455"/>
            <a:ext cx="8603816" cy="32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49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926" y="58791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547462B-12C7-43B8-B164-2FA1B4E6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282" y="2075430"/>
            <a:ext cx="5049137" cy="3448169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Complicaciones: 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Alteración en el estado de conciencia.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Postración.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Convulsiones múltiples.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Acidosis.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Hipoglicemia.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Anemia severa.</a:t>
            </a:r>
          </a:p>
        </p:txBody>
      </p:sp>
      <p:pic>
        <p:nvPicPr>
          <p:cNvPr id="5122" name="Picture 2" descr="Imagen relacionada | Niños enfermos, Dibujos para niños, Enfermos">
            <a:extLst>
              <a:ext uri="{FF2B5EF4-FFF2-40B4-BE49-F238E27FC236}">
                <a16:creationId xmlns:a16="http://schemas.microsoft.com/office/drawing/2014/main" id="{31CE88A8-CEE6-43D1-A8F2-B70B913C6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81" y="217904"/>
            <a:ext cx="2926896" cy="344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275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539" y="62766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547462B-12C7-43B8-B164-2FA1B4E6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639" y="2085015"/>
            <a:ext cx="4441648" cy="3084990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Complicaciones: 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Falla renal.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Ictericia.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Edema pulmonar.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Sangrado importante.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Choque.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Hiperparasitemia.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</a:pPr>
            <a:endParaRPr lang="es-CO" dirty="0"/>
          </a:p>
        </p:txBody>
      </p:sp>
      <p:pic>
        <p:nvPicPr>
          <p:cNvPr id="6146" name="Picture 2" descr="Imagen relacionada | Niños enfermos, Dibujos para niños, Enfermos">
            <a:extLst>
              <a:ext uri="{FF2B5EF4-FFF2-40B4-BE49-F238E27FC236}">
                <a16:creationId xmlns:a16="http://schemas.microsoft.com/office/drawing/2014/main" id="{D483819F-588B-45C5-8D9E-BE4D39C99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52" y="264885"/>
            <a:ext cx="25717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875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9257" y="291912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10000F9-1A73-41A2-8E1A-011A1C8C0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6" b="12941"/>
          <a:stretch/>
        </p:blipFill>
        <p:spPr>
          <a:xfrm>
            <a:off x="5857461" y="398818"/>
            <a:ext cx="5487085" cy="60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8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36004" y="36998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547462B-12C7-43B8-B164-2FA1B4E6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58" y="1231715"/>
            <a:ext cx="2724799" cy="510077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000" b="1" u="sng" dirty="0"/>
              <a:t>Tratamiento:</a:t>
            </a:r>
          </a:p>
          <a:p>
            <a:endParaRPr lang="es-CO" sz="2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316488A-6D93-4C1E-B694-7DE2E083B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288" y="545982"/>
            <a:ext cx="6198980" cy="576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43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09A3C05-7CD7-4CBD-8378-336EB5D35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722" y="424068"/>
            <a:ext cx="6219179" cy="6120477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554BF81D-B81A-4713-ADFA-EF88E431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86156" y="24383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A7F62108-225D-3847-8629-A2046A4C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17" y="993176"/>
            <a:ext cx="2724799" cy="510077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000" b="1" u="sng" dirty="0"/>
              <a:t>Tratamiento: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678722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915878B-6096-40F3-B274-707123E86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28" y="353216"/>
            <a:ext cx="6369147" cy="615156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716D53C-D6A9-4888-AB1A-C702FEF5A193}"/>
              </a:ext>
            </a:extLst>
          </p:cNvPr>
          <p:cNvSpPr txBox="1">
            <a:spLocks/>
          </p:cNvSpPr>
          <p:nvPr/>
        </p:nvSpPr>
        <p:spPr>
          <a:xfrm>
            <a:off x="-1848261" y="197706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MALARIA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E756F020-38F3-5946-8A37-91BBE6FB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01" y="1059436"/>
            <a:ext cx="2724799" cy="510077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000" b="1" u="sng" dirty="0"/>
              <a:t>Tratamiento: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630841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8723" y="15044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¿Y SI NO ES MALARIA?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4B91A560-E1B4-485F-8240-548F14EFB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854966"/>
              </p:ext>
            </p:extLst>
          </p:nvPr>
        </p:nvGraphicFramePr>
        <p:xfrm>
          <a:off x="1287904" y="276508"/>
          <a:ext cx="9989695" cy="4944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46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972886"/>
            <a:ext cx="11315700" cy="3507673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LEPTOSPIROSIS</a:t>
            </a:r>
          </a:p>
        </p:txBody>
      </p:sp>
    </p:spTree>
    <p:extLst>
      <p:ext uri="{BB962C8B-B14F-4D97-AF65-F5344CB8AC3E}">
        <p14:creationId xmlns:p14="http://schemas.microsoft.com/office/powerpoint/2010/main" val="172126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rgbClr val="00ABA7"/>
                </a:solidFill>
              </a:rPr>
              <a:t>IMPORTANCIA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357" y="1590262"/>
            <a:ext cx="6174683" cy="3750364"/>
          </a:xfrm>
          <a:ln>
            <a:noFill/>
          </a:ln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Enfermedades altamente prevalentes en el medio, y de notificación obligatoria en salud pública en Colombia.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Enfermedades de rápida propagación fuera de la comunidad y transmisión rápida; tasa de letalidad inesperadamente alta; inexistencia de tratamiento eficaz.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Implican elevado potencial de imposición de restricciones comerciales o de viajes, y considerable notoriedad política en los medios de información.</a:t>
            </a:r>
          </a:p>
        </p:txBody>
      </p:sp>
      <p:pic>
        <p:nvPicPr>
          <p:cNvPr id="2050" name="Picture 2" descr="Información Importante | CEIP TINGUARO">
            <a:extLst>
              <a:ext uri="{FF2B5EF4-FFF2-40B4-BE49-F238E27FC236}">
                <a16:creationId xmlns:a16="http://schemas.microsoft.com/office/drawing/2014/main" id="{94CAB37C-0323-40C4-B2DD-8AA1F4DE8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342" y="773793"/>
            <a:ext cx="25336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59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1236" y="53971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LEPTOSPIROSIS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818" y="1764600"/>
            <a:ext cx="6174683" cy="4093843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Las manifestaciones clínicas van desde enfermedad autolimitada hasta manifestaciones graves, que pueden llevar a la muerte si no se da tratamiento adecuado.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Afecta distintos órganos blanco</a:t>
            </a:r>
            <a:r>
              <a:rPr lang="es-CO" sz="2400" dirty="0">
                <a:sym typeface="Wingdings" panose="05000000000000000000" pitchFamily="2" charset="2"/>
              </a:rPr>
              <a:t> hígado, pulmón, riñón, cerebro.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>
                <a:sym typeface="Wingdings" panose="05000000000000000000" pitchFamily="2" charset="2"/>
              </a:rPr>
              <a:t>Los síntomas predominantes se presentan de acuerdo a la fase clínica (febril o inmune).</a:t>
            </a:r>
            <a:endParaRPr lang="es-CO" sz="2400" dirty="0"/>
          </a:p>
        </p:txBody>
      </p:sp>
      <p:pic>
        <p:nvPicPr>
          <p:cNvPr id="7170" name="Picture 2" descr="Hasta el perro lo puede contagiar con leptospirosis">
            <a:extLst>
              <a:ext uri="{FF2B5EF4-FFF2-40B4-BE49-F238E27FC236}">
                <a16:creationId xmlns:a16="http://schemas.microsoft.com/office/drawing/2014/main" id="{ED2E7609-8677-4B60-A83E-333AC291E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8" y="723524"/>
            <a:ext cx="4105717" cy="258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31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9853" y="203599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LEPTOSPIROSIS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418" y="1552217"/>
            <a:ext cx="6182718" cy="433174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000" u="sng" dirty="0"/>
              <a:t>Fase de incubación</a:t>
            </a:r>
            <a:r>
              <a:rPr lang="es-CO" sz="2000" dirty="0"/>
              <a:t>: desde exposición hasta el inicio de los síntomas (7-12 días).</a:t>
            </a:r>
          </a:p>
          <a:p>
            <a:pPr>
              <a:lnSpc>
                <a:spcPct val="100000"/>
              </a:lnSpc>
            </a:pPr>
            <a:r>
              <a:rPr lang="es-CO" sz="2000" u="sng" dirty="0"/>
              <a:t>Fase clínica</a:t>
            </a:r>
            <a:r>
              <a:rPr lang="es-CO" sz="2000" dirty="0"/>
              <a:t>: 2 etapas: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u="sng" dirty="0"/>
              <a:t>Fase febril</a:t>
            </a:r>
            <a:r>
              <a:rPr lang="es-CO" sz="1800" dirty="0"/>
              <a:t>:  síntomas generales (fiebre, escalofríos, cefalea, mialgias, hemorragia e hiperemia conjuntival, exantema, tos).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u="sng" dirty="0"/>
              <a:t>Fase inmune</a:t>
            </a:r>
            <a:r>
              <a:rPr lang="es-CO" sz="1800" dirty="0"/>
              <a:t>: se presentan las complicaciones. </a:t>
            </a:r>
          </a:p>
          <a:p>
            <a:pPr>
              <a:lnSpc>
                <a:spcPct val="100000"/>
              </a:lnSpc>
            </a:pPr>
            <a:r>
              <a:rPr lang="es-CO" sz="2000" u="sng" dirty="0"/>
              <a:t>Fase de recuperación</a:t>
            </a:r>
            <a:r>
              <a:rPr lang="es-CO" sz="2000" dirty="0"/>
              <a:t>: con tratamiento adecuado, la mayoría recuperan completamente; 30% pueden quedar con mialgias, cefalea, debilidad.</a:t>
            </a:r>
            <a:endParaRPr lang="es-CO" sz="2000" u="sng" dirty="0"/>
          </a:p>
        </p:txBody>
      </p:sp>
      <p:pic>
        <p:nvPicPr>
          <p:cNvPr id="8194" name="Picture 2" descr="Infografía de la leptospirosis. leptospirosis sobre síntomas y prevención.  ejemplo de la historieta del vector del concepto de la salud. | Vector  Premium">
            <a:extLst>
              <a:ext uri="{FF2B5EF4-FFF2-40B4-BE49-F238E27FC236}">
                <a16:creationId xmlns:a16="http://schemas.microsoft.com/office/drawing/2014/main" id="{F184A4BE-89B4-4B96-8F6B-21149033D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64" y="450906"/>
            <a:ext cx="4631184" cy="308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81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146" y="37587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LEPTOSPIROSIS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704" y="1423137"/>
            <a:ext cx="6746733" cy="5170004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Complicaciones: 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Falla hepática aguda.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Lesión renal aguda.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Sangrado digestivo.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Hemorragia pulmonar. 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SDRA.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Uveítis, meningitis aséptica, mielitis transversa, Guillain Barré.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Miocarditis, rabdomiólisis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u="sng" dirty="0"/>
              <a:t>Síndrome de Weil</a:t>
            </a:r>
            <a:r>
              <a:rPr lang="es-CO" sz="2400" dirty="0"/>
              <a:t>: ictericia, falla renal, diátesis hemorrágica.</a:t>
            </a:r>
            <a:endParaRPr lang="es-CO" sz="2400" u="sng" dirty="0"/>
          </a:p>
        </p:txBody>
      </p:sp>
      <p:pic>
        <p:nvPicPr>
          <p:cNvPr id="9218" name="Picture 2" descr="Leptospirosis">
            <a:extLst>
              <a:ext uri="{FF2B5EF4-FFF2-40B4-BE49-F238E27FC236}">
                <a16:creationId xmlns:a16="http://schemas.microsoft.com/office/drawing/2014/main" id="{144F6ADC-1B8D-4828-A548-61A897027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74" y="534907"/>
            <a:ext cx="3453315" cy="293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59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538" y="43577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LEPTOSPIROSIS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481" y="1932097"/>
            <a:ext cx="5647961" cy="3620564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Diagnóstico: </a:t>
            </a:r>
          </a:p>
          <a:p>
            <a:pPr algn="just"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Enfoque inicial es clínico; algunos paraclínicos pueden ayudar a aumentar la probabilidad.</a:t>
            </a:r>
          </a:p>
          <a:p>
            <a:pPr algn="just"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Confirmación: 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/>
              <a:t>Métodos de detección directa: observación directa, cultivo, PCR.</a:t>
            </a:r>
          </a:p>
          <a:p>
            <a:pPr lvl="1" algn="just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/>
              <a:t>Métodos de detección indirecta: MAT, ELISA, inmunofluorescencia.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21E2F06-8842-4037-9C39-3DA2E8576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1" y="435776"/>
            <a:ext cx="3001367" cy="299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53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788" y="132673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LEPTOSPIROSIS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089E2D9-4FA1-40AB-A5B7-503F6684D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40695"/>
              </p:ext>
            </p:extLst>
          </p:nvPr>
        </p:nvGraphicFramePr>
        <p:xfrm>
          <a:off x="1125912" y="908678"/>
          <a:ext cx="10515600" cy="289083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93149">
                  <a:extLst>
                    <a:ext uri="{9D8B030D-6E8A-4147-A177-3AD203B41FA5}">
                      <a16:colId xmlns:a16="http://schemas.microsoft.com/office/drawing/2014/main" val="1501613363"/>
                    </a:ext>
                  </a:extLst>
                </a:gridCol>
                <a:gridCol w="8222451">
                  <a:extLst>
                    <a:ext uri="{9D8B030D-6E8A-4147-A177-3AD203B41FA5}">
                      <a16:colId xmlns:a16="http://schemas.microsoft.com/office/drawing/2014/main" val="2229107010"/>
                    </a:ext>
                  </a:extLst>
                </a:gridCol>
              </a:tblGrid>
              <a:tr h="421957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Tipo de caso</a:t>
                      </a:r>
                      <a:endParaRPr lang="es-CO" b="1" dirty="0">
                        <a:solidFill>
                          <a:schemeClr val="bg1"/>
                        </a:solidFill>
                        <a:latin typeface="Montserrat" pitchFamily="2" charset="77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Características de la clasificación</a:t>
                      </a:r>
                      <a:endParaRPr lang="es-CO" b="1" dirty="0">
                        <a:solidFill>
                          <a:schemeClr val="bg1"/>
                        </a:solidFill>
                        <a:latin typeface="Montserrat" pitchFamily="2" charset="77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76641"/>
                  </a:ext>
                </a:extLst>
              </a:tr>
              <a:tr h="1049257">
                <a:tc>
                  <a:txBody>
                    <a:bodyPr/>
                    <a:lstStyle/>
                    <a:p>
                      <a:pPr algn="l">
                        <a:buClr>
                          <a:srgbClr val="152B48"/>
                        </a:buClr>
                      </a:pPr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Casos sospechoso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Paciente con fiebre o antecedentes de fiebre (&gt;38°C) en las últimas tres semanas + dos o más de los siguientes síntomas o signos: cefalea, mialgia, conjuntivitis, artralgia, vómitos, diarrea, dolor de espalda, escalofríos, fotofobia. Más</a:t>
                      </a:r>
                      <a:r>
                        <a:rPr lang="es-ES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signos de manifestación multiorgánica si hay progresión de la enfermedad.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Antecedentes epidemiológicos sugestivos: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Wingdings" pitchFamily="2" charset="2"/>
                        <a:buChar char="§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Exposición a inundaciones, lodo o contacto con aguas estancadas (pozos, arroyos, lagos o ríos).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Wingdings" pitchFamily="2" charset="2"/>
                        <a:buChar char="§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Se consideran actividades con riesgo laboral.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27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0930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348" y="29763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LEPTOSPIROSIS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3FC1A61-6AC9-4936-8806-CD20C0BB5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71324"/>
              </p:ext>
            </p:extLst>
          </p:nvPr>
        </p:nvGraphicFramePr>
        <p:xfrm>
          <a:off x="1195472" y="1159360"/>
          <a:ext cx="10515600" cy="243363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63345">
                  <a:extLst>
                    <a:ext uri="{9D8B030D-6E8A-4147-A177-3AD203B41FA5}">
                      <a16:colId xmlns:a16="http://schemas.microsoft.com/office/drawing/2014/main" val="1501613363"/>
                    </a:ext>
                  </a:extLst>
                </a:gridCol>
                <a:gridCol w="8252255">
                  <a:extLst>
                    <a:ext uri="{9D8B030D-6E8A-4147-A177-3AD203B41FA5}">
                      <a16:colId xmlns:a16="http://schemas.microsoft.com/office/drawing/2014/main" val="2229107010"/>
                    </a:ext>
                  </a:extLst>
                </a:gridCol>
              </a:tblGrid>
              <a:tr h="4219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>
                          <a:srgbClr val="152B48"/>
                        </a:buClr>
                      </a:pPr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Tipo de caso</a:t>
                      </a:r>
                      <a:endParaRPr lang="es-CO" b="1" dirty="0">
                        <a:solidFill>
                          <a:schemeClr val="bg1"/>
                        </a:solidFill>
                        <a:latin typeface="Montserrat" pitchFamily="2" charset="77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>
                          <a:srgbClr val="152B48"/>
                        </a:buClr>
                      </a:pPr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Características de la clasificación</a:t>
                      </a:r>
                      <a:endParaRPr lang="es-CO" b="1" dirty="0">
                        <a:solidFill>
                          <a:schemeClr val="bg1"/>
                        </a:solidFill>
                        <a:latin typeface="Montserrat" pitchFamily="2" charset="77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76641"/>
                  </a:ext>
                </a:extLst>
              </a:tr>
              <a:tr h="1049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>
                          <a:srgbClr val="152B48"/>
                        </a:buClr>
                      </a:pPr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Casos confirmado por laboratorio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800" u="none" strike="noStrike" kern="120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Seroconversión en muestras pareadas mediante microaglutinación (MAT) </a:t>
                      </a:r>
                      <a:r>
                        <a:rPr lang="es-ES" sz="1800" u="none" strike="noStrike" kern="1200" baseline="0" dirty="0">
                          <a:solidFill>
                            <a:srgbClr val="152B48"/>
                          </a:solidFill>
                          <a:latin typeface="Montserrat" pitchFamily="2" charset="77"/>
                          <a:sym typeface="Wingdings" panose="05000000000000000000" pitchFamily="2" charset="2"/>
                        </a:rPr>
                        <a:t> 1:4.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800" u="none" strike="noStrike" kern="120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Títulos de MAT iguales o mayores a 1:400 en la primera muestra en los casos fatales.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800" u="none" strike="noStrike" kern="120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Cultivo: aislamiento de leptospira spp. en cultivo de sangre, orina o LCR, tomado antes del inicio del tratamiento antibiótico.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800" u="none" strike="noStrike" kern="120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Pruebas moleculares: detección de ADN mediante PCR. 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27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085377"/>
      </p:ext>
    </p:extLst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097" y="23198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b="1" dirty="0" lang="es-CO" sz="3200"/>
              <a:t>LEPTOSPIROSIS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9201AD-5F8D-4272-9694-D3AD5E42FA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3" r="1"/>
          <a:stretch/>
        </p:blipFill>
        <p:spPr>
          <a:xfrm>
            <a:off x="4669654" y="1995645"/>
            <a:ext cx="7540603" cy="2946221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A052C132-0DAB-4240-BBB0-DFB75736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54" y="1034600"/>
            <a:ext cx="2724799" cy="510077"/>
          </a:xfrm>
          <a:ln>
            <a:noFill/>
          </a:ln>
        </p:spPr>
        <p:txBody>
          <a:bodyPr>
            <a:noAutofit/>
          </a:bodyPr>
          <a:lstStyle/>
          <a:p>
            <a:pPr indent="0" marL="0">
              <a:buNone/>
            </a:pPr>
            <a:r>
              <a:rPr b="1" dirty="0" lang="es-CO" sz="2000" u="sng"/>
              <a:t>Tratamiento:</a:t>
            </a:r>
          </a:p>
          <a:p>
            <a:endParaRPr dirty="0" lang="es-CO" sz="2000"/>
          </a:p>
        </p:txBody>
      </p:sp>
    </p:spTree>
    <p:extLst>
      <p:ext uri="{BB962C8B-B14F-4D97-AF65-F5344CB8AC3E}">
        <p14:creationId xmlns:p14="http://schemas.microsoft.com/office/powerpoint/2010/main" val="3823800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972886"/>
            <a:ext cx="11315700" cy="3507673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RICKETTSIA</a:t>
            </a:r>
          </a:p>
        </p:txBody>
      </p:sp>
    </p:spTree>
    <p:extLst>
      <p:ext uri="{BB962C8B-B14F-4D97-AF65-F5344CB8AC3E}">
        <p14:creationId xmlns:p14="http://schemas.microsoft.com/office/powerpoint/2010/main" val="2401405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834" y="43307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1E257C4-3677-46C4-8CFD-A39C9F61E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042586"/>
              </p:ext>
            </p:extLst>
          </p:nvPr>
        </p:nvGraphicFramePr>
        <p:xfrm>
          <a:off x="3932338" y="2109081"/>
          <a:ext cx="9006840" cy="38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 descr="Dos casos de rickettsia en Jalisco durante 2019 - UDG TV">
            <a:extLst>
              <a:ext uri="{FF2B5EF4-FFF2-40B4-BE49-F238E27FC236}">
                <a16:creationId xmlns:a16="http://schemas.microsoft.com/office/drawing/2014/main" id="{883437B1-E258-4411-923E-2840FA079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3" y="754719"/>
            <a:ext cx="3190215" cy="230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4489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418" y="55297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142" y="1963972"/>
            <a:ext cx="5486400" cy="405251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Sospechar en paciente con fiebre, cefalea y rash, con historia de mordedura de garrapata.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Tener en cuenta que el rash no ocurre en el 10% de los pacientes y, en la mayoría de los casos, ha resuelto antes de que el paciente consulte.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A pesar de que se presenta de forma predominantemente en área rural, no descartar en pacientes residentes en área urbana (se han reportado casos en urbes mundiales NY (parques)).</a:t>
            </a:r>
          </a:p>
        </p:txBody>
      </p:sp>
      <p:pic>
        <p:nvPicPr>
          <p:cNvPr id="11266" name="Picture 2" descr="Rickettsia - Información médica en Ferato, enciclopedia de la salud en  español.">
            <a:extLst>
              <a:ext uri="{FF2B5EF4-FFF2-40B4-BE49-F238E27FC236}">
                <a16:creationId xmlns:a16="http://schemas.microsoft.com/office/drawing/2014/main" id="{E162E2DC-E150-4771-AC25-65A5C4428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88" y="561407"/>
            <a:ext cx="4150266" cy="308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44008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52497" y="118396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b="1" dirty="0" lang="es-CO" sz="3200"/>
              <a:t>ETIOLOGÍA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A821CFF-C091-4E13-90E6-1CAE53EE6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65" r="49501" t="414"/>
          <a:stretch/>
        </p:blipFill>
        <p:spPr>
          <a:xfrm>
            <a:off x="5545372" y="660738"/>
            <a:ext cx="553974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78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662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670" y="2000107"/>
            <a:ext cx="6041832" cy="405251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000" dirty="0"/>
              <a:t>La severidad de la presentación puede ser desde enfermedad leve hasta fulminante.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Vasculitis multisistémica de pequeños vasos </a:t>
            </a:r>
            <a:r>
              <a:rPr lang="es-CO" sz="2000" dirty="0">
                <a:sym typeface="Wingdings" pitchFamily="2" charset="2"/>
              </a:rPr>
              <a:t> </a:t>
            </a:r>
            <a:r>
              <a:rPr lang="es-CO" sz="2000" dirty="0"/>
              <a:t>daño de las células endoteliales y producción de prostaglandinas </a:t>
            </a:r>
            <a:r>
              <a:rPr lang="es-CO" sz="2000" dirty="0">
                <a:sym typeface="Wingdings" pitchFamily="2" charset="2"/>
              </a:rPr>
              <a:t></a:t>
            </a:r>
            <a:r>
              <a:rPr lang="es-CO" sz="2000" dirty="0"/>
              <a:t> aumento en permeabilidad vascular </a:t>
            </a:r>
            <a:r>
              <a:rPr lang="es-CO" sz="2000" dirty="0">
                <a:sym typeface="Wingdings" pitchFamily="2" charset="2"/>
              </a:rPr>
              <a:t> </a:t>
            </a:r>
            <a:r>
              <a:rPr lang="es-CO" sz="2000" dirty="0"/>
              <a:t>3er espacio </a:t>
            </a:r>
            <a:r>
              <a:rPr lang="es-CO" sz="2000" dirty="0">
                <a:sym typeface="Wingdings" pitchFamily="2" charset="2"/>
              </a:rPr>
              <a:t></a:t>
            </a:r>
            <a:r>
              <a:rPr lang="es-CO" sz="2000" dirty="0"/>
              <a:t> activación de ADH= hiponatremia.</a:t>
            </a:r>
          </a:p>
          <a:p>
            <a:pPr>
              <a:lnSpc>
                <a:spcPct val="100000"/>
              </a:lnSpc>
            </a:pPr>
            <a:r>
              <a:rPr lang="es-CO" sz="2000" dirty="0"/>
              <a:t>Se ha visto mayor mortalidad asociada en ≤4 años, varones de raza negra, consumo crónico de alcohol, Deficiencia G6PDH, manifestaciones neurológicas, inicio tardío de tratamiento.</a:t>
            </a:r>
          </a:p>
          <a:p>
            <a:pPr>
              <a:lnSpc>
                <a:spcPct val="100000"/>
              </a:lnSpc>
            </a:pPr>
            <a:endParaRPr lang="es-CO" sz="2000" dirty="0"/>
          </a:p>
        </p:txBody>
      </p:sp>
      <p:pic>
        <p:nvPicPr>
          <p:cNvPr id="12290" name="Picture 2" descr="rickettsia es la bacteria, rickettsiosis la enfermedad">
            <a:extLst>
              <a:ext uri="{FF2B5EF4-FFF2-40B4-BE49-F238E27FC236}">
                <a16:creationId xmlns:a16="http://schemas.microsoft.com/office/drawing/2014/main" id="{10E76525-354F-4CD2-A1B9-4D3F48B21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24" y="561407"/>
            <a:ext cx="4339687" cy="287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345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463" y="54815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274" y="1737789"/>
            <a:ext cx="5899753" cy="4238045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Clínica: 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Presentación inicial inespecífica (5-7 días post exposición).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Dolor abdominal.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Rash.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Cefalea.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Tos.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Hemorragia.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Edema</a:t>
            </a:r>
            <a:r>
              <a:rPr lang="es-CO" sz="2400" dirty="0">
                <a:sym typeface="Wingdings" panose="05000000000000000000" pitchFamily="2" charset="2"/>
              </a:rPr>
              <a:t> en dorso de pies.</a:t>
            </a:r>
            <a:endParaRPr lang="es-CO" sz="2400" dirty="0"/>
          </a:p>
        </p:txBody>
      </p:sp>
      <p:pic>
        <p:nvPicPr>
          <p:cNvPr id="13314" name="Picture 2" descr="Detectan en SLP 6 casos de rickettsiosis - El Sol de San Luis">
            <a:extLst>
              <a:ext uri="{FF2B5EF4-FFF2-40B4-BE49-F238E27FC236}">
                <a16:creationId xmlns:a16="http://schemas.microsoft.com/office/drawing/2014/main" id="{DD81C4AA-1DAF-4A78-8E1C-1A877BB91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02" y="115871"/>
            <a:ext cx="3066558" cy="364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9132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152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807199"/>
            <a:ext cx="5526156" cy="2277269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400" b="1" u="sng" dirty="0"/>
              <a:t>Clínica: 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Confusión, signos de focalización neurológica, convulsiones.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Raras: manifestaciones oculares, ictericia, anormalidades en EEG.</a:t>
            </a:r>
          </a:p>
        </p:txBody>
      </p:sp>
      <p:pic>
        <p:nvPicPr>
          <p:cNvPr id="14338" name="Picture 2" descr="Se registran los primeros casos de rickettsia en Sonora.">
            <a:extLst>
              <a:ext uri="{FF2B5EF4-FFF2-40B4-BE49-F238E27FC236}">
                <a16:creationId xmlns:a16="http://schemas.microsoft.com/office/drawing/2014/main" id="{B4E3ECF6-D4B4-4BE9-BA4E-E68650586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48" y="1423137"/>
            <a:ext cx="35242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8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91" y="77493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1760" y="1983361"/>
            <a:ext cx="5025109" cy="3668202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Clr>
                <a:srgbClr val="152B48"/>
              </a:buClr>
              <a:buNone/>
            </a:pPr>
            <a:r>
              <a:rPr lang="es-CO" sz="2000" b="1" u="sng" dirty="0"/>
              <a:t>Complicaciones: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Encefalitis.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Edema pulmonar no cardiogénico.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SDRA.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Arritmias.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Coagulopatía.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Hemorragia gastrointestinal.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Necrosis cutánea.</a:t>
            </a:r>
          </a:p>
          <a:p>
            <a:pPr>
              <a:buClr>
                <a:srgbClr val="152B48"/>
              </a:buClr>
            </a:pPr>
            <a:r>
              <a:rPr lang="es-CO" sz="2000" dirty="0"/>
              <a:t>Trombocitopenia asociada a CID.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A7246FC-9C2D-404F-A79B-77E974B5B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99" y="774936"/>
            <a:ext cx="3008326" cy="270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094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477" y="54028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151" y="2200072"/>
            <a:ext cx="5886501" cy="2557457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400" b="1" u="sng" dirty="0"/>
              <a:t>Diagnóstico:</a:t>
            </a:r>
          </a:p>
          <a:p>
            <a:pPr lvl="0">
              <a:lnSpc>
                <a:spcPct val="100000"/>
              </a:lnSpc>
            </a:pPr>
            <a:r>
              <a:rPr lang="es-CO" sz="2400" b="1" dirty="0"/>
              <a:t> </a:t>
            </a:r>
            <a:r>
              <a:rPr lang="es-CO" sz="2400" dirty="0"/>
              <a:t>Clínico</a:t>
            </a:r>
            <a:r>
              <a:rPr lang="es-CO" sz="2400" b="1" dirty="0"/>
              <a:t> </a:t>
            </a:r>
            <a:r>
              <a:rPr lang="es-CO" sz="2400" dirty="0"/>
              <a:t>en paciente con síntomas descritos y exposición previa.</a:t>
            </a:r>
          </a:p>
          <a:p>
            <a:pPr lvl="0">
              <a:lnSpc>
                <a:spcPct val="100000"/>
              </a:lnSpc>
            </a:pPr>
            <a:r>
              <a:rPr lang="es-CO" sz="2400" dirty="0"/>
              <a:t>Se apoya en serología con IFI (títulos &gt; 1/64)  y reacción en cadena polimerasa (PCR).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A7246FC-9C2D-404F-A79B-77E974B5B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325" y="971146"/>
            <a:ext cx="1846275" cy="24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383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5758" y="91081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8746" y="2032918"/>
            <a:ext cx="5105798" cy="3388464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000" b="1" u="sng" dirty="0"/>
              <a:t>Tratamiento:</a:t>
            </a:r>
          </a:p>
          <a:p>
            <a:pPr lvl="0">
              <a:lnSpc>
                <a:spcPct val="100000"/>
              </a:lnSpc>
            </a:pPr>
            <a:r>
              <a:rPr lang="es-CO" sz="2000" b="0" i="0" dirty="0"/>
              <a:t>Doxiciclina: ≤45 kg es de 2,2 mg / kg / dosis dos veces al día (dosis máxima diaria de 200 mg) </a:t>
            </a:r>
            <a:endParaRPr lang="es-CO" sz="2000" dirty="0"/>
          </a:p>
          <a:p>
            <a:pPr lvl="0">
              <a:lnSpc>
                <a:spcPct val="100000"/>
              </a:lnSpc>
            </a:pPr>
            <a:r>
              <a:rPr lang="es-CO" sz="2000" dirty="0"/>
              <a:t>&gt; 45kg: 100 mg cada 12 horas.</a:t>
            </a:r>
          </a:p>
          <a:p>
            <a:pPr lvl="0">
              <a:lnSpc>
                <a:spcPct val="100000"/>
              </a:lnSpc>
            </a:pPr>
            <a:r>
              <a:rPr lang="es-CO" sz="2000" dirty="0"/>
              <a:t>Presentación severa: Carga 200 mg.</a:t>
            </a:r>
          </a:p>
          <a:p>
            <a:pPr lvl="0">
              <a:lnSpc>
                <a:spcPct val="100000"/>
              </a:lnSpc>
            </a:pPr>
            <a:r>
              <a:rPr lang="es-CO" sz="2000" dirty="0"/>
              <a:t>Hasta que lleve 3 días afebril. (habitualmente, entre 7 y 10 días de tratamiento).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None/>
            </a:pPr>
            <a:endParaRPr lang="es-CO" sz="2000" dirty="0"/>
          </a:p>
        </p:txBody>
      </p:sp>
      <p:pic>
        <p:nvPicPr>
          <p:cNvPr id="15362" name="Picture 2" descr="Cuándo y cómo empezar con medicamentos en párkinson?">
            <a:extLst>
              <a:ext uri="{FF2B5EF4-FFF2-40B4-BE49-F238E27FC236}">
                <a16:creationId xmlns:a16="http://schemas.microsoft.com/office/drawing/2014/main" id="{7C6F0AA2-6F57-4B88-89E4-ED9CE5DDD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69" y="587911"/>
            <a:ext cx="2229947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4887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171" y="64092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88" y="1727052"/>
            <a:ext cx="6270814" cy="4151964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000" b="1" u="sng" dirty="0"/>
              <a:t>Tratamiento- 2° línea: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Cloranfenicol: solamente en antecedente de reacción adversa  grave a doxiciciclina (necrólisis epidérmica tóxica, hepatoxicidad grave).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Dosis: 50 mg / kg por día, en cuatro dosis divididas (máximo 4 gramos por día).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Se requieren reducciones de dosis si se usa para tratar a recién nacidos.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Díficil acceso oportuno.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EA: Bajo riesgo de anemia aplásica mortal.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</p:txBody>
      </p:sp>
      <p:pic>
        <p:nvPicPr>
          <p:cNvPr id="16386" name="Picture 2" descr="Cuándo y cómo empezar con medicamentos en párkinson?">
            <a:extLst>
              <a:ext uri="{FF2B5EF4-FFF2-40B4-BE49-F238E27FC236}">
                <a16:creationId xmlns:a16="http://schemas.microsoft.com/office/drawing/2014/main" id="{74E3706C-50F3-4231-923C-02FF85F02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064" y="494289"/>
            <a:ext cx="2297762" cy="269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1726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334" y="654172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RICKETTSIA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6872" y="1741783"/>
            <a:ext cx="5670772" cy="4271545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000" u="sng" dirty="0"/>
              <a:t>Laboratorio</a:t>
            </a:r>
            <a:r>
              <a:rPr lang="es-CO" sz="2000" dirty="0"/>
              <a:t>: trombocitopenia (71%), leucopenia (64%), hemoconcentración (21%), monocitosis (21%), y datos de menor frecuencia como cayademia y linfocitos atípicos (14%).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/>
              <a:t>Las pruebas diagnósticas iniciales realizadas (malaria, dengue, fiebre amarilla, hepatitis, hantavirus y leptospira), fueron negativas con excepción de un paciente con resultado de IgM positivo para dengue y fiebre amarilla</a:t>
            </a:r>
            <a:r>
              <a:rPr lang="es-CO" sz="2000" dirty="0">
                <a:sym typeface="Wingdings" panose="05000000000000000000" pitchFamily="2" charset="2"/>
              </a:rPr>
              <a:t></a:t>
            </a:r>
            <a:r>
              <a:rPr lang="es-CO" sz="2000" dirty="0"/>
              <a:t> envían muestras a CDC.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/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/>
          </a:p>
        </p:txBody>
      </p:sp>
      <p:pic>
        <p:nvPicPr>
          <p:cNvPr id="17410" name="Picture 2" descr="Qué es Exámenes de laboratorio? » Su Definición y Significado [2020]">
            <a:extLst>
              <a:ext uri="{FF2B5EF4-FFF2-40B4-BE49-F238E27FC236}">
                <a16:creationId xmlns:a16="http://schemas.microsoft.com/office/drawing/2014/main" id="{EC6AAED6-1AA9-4947-9D2F-D94D3428A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87" y="1264012"/>
            <a:ext cx="3238046" cy="215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4825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980955"/>
            <a:ext cx="11315700" cy="3507673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FIEBRE AMARILLA </a:t>
            </a:r>
          </a:p>
        </p:txBody>
      </p:sp>
    </p:spTree>
    <p:extLst>
      <p:ext uri="{BB962C8B-B14F-4D97-AF65-F5344CB8AC3E}">
        <p14:creationId xmlns:p14="http://schemas.microsoft.com/office/powerpoint/2010/main" val="36368710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517" y="83970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FIEBRE AMARILLA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7374" y="2375200"/>
            <a:ext cx="5184135" cy="3643096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Virus de la familia Flaviviridae, trasmitida por vectores: la urbana por </a:t>
            </a:r>
            <a:r>
              <a:rPr lang="es-CO" sz="2000" i="1" dirty="0"/>
              <a:t>Aedes aegypti </a:t>
            </a:r>
            <a:r>
              <a:rPr lang="es-CO" sz="2000" dirty="0"/>
              <a:t>y la selvática por </a:t>
            </a:r>
            <a:r>
              <a:rPr lang="es-CO" sz="2000" i="1" dirty="0"/>
              <a:t>Haemagoggus sp </a:t>
            </a:r>
            <a:r>
              <a:rPr lang="es-CO" sz="2000" dirty="0"/>
              <a:t>y </a:t>
            </a:r>
            <a:r>
              <a:rPr lang="es-CO" sz="2000" i="1" dirty="0"/>
              <a:t>Sabethes sp.</a:t>
            </a:r>
            <a:endParaRPr lang="es-CO" sz="2000" dirty="0"/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Presenta un amplio espectro de severidad, desde la infección subclínica hasta la enfermedad fatal.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En los casos fatales, además de la hepatitis, se asocia la aparición de miocarditis, glomérulonefritis y encefalitis. 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</p:txBody>
      </p:sp>
      <p:pic>
        <p:nvPicPr>
          <p:cNvPr id="18434" name="Picture 2" descr="Fiebre amarilla - Wikipedia, la enciclopedia libre">
            <a:extLst>
              <a:ext uri="{FF2B5EF4-FFF2-40B4-BE49-F238E27FC236}">
                <a16:creationId xmlns:a16="http://schemas.microsoft.com/office/drawing/2014/main" id="{8AE1B12F-D4EE-4912-A072-03413204B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1" y="561551"/>
            <a:ext cx="4335236" cy="286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38414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097" y="152908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b="1" dirty="0" lang="es-CO" sz="3200"/>
              <a:t>ETIOLOGÍA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B3B79A-14BA-4167-A7B4-F8E748D62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13" l="50499" r="9"/>
          <a:stretch/>
        </p:blipFill>
        <p:spPr>
          <a:xfrm>
            <a:off x="5484494" y="831860"/>
            <a:ext cx="5789129" cy="4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281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0900" y="114383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FIEBRE AMARILLA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997" y="2526677"/>
            <a:ext cx="4669654" cy="1955125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400" dirty="0"/>
              <a:t>Amazonas, Arauca, Caquetá, Casanare, César, Guainía, Guaviare, La Guajira, Meta, Putumayo, Vichada y Vaupés.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400" dirty="0"/>
          </a:p>
          <a:p>
            <a:pPr marL="0" indent="0" algn="just">
              <a:lnSpc>
                <a:spcPct val="100000"/>
              </a:lnSpc>
              <a:buNone/>
            </a:pPr>
            <a:endParaRPr lang="es-CO" sz="2400" dirty="0"/>
          </a:p>
          <a:p>
            <a:pPr marL="0" indent="0" algn="just">
              <a:lnSpc>
                <a:spcPct val="100000"/>
              </a:lnSpc>
              <a:buNone/>
            </a:pPr>
            <a:endParaRPr lang="es-CO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0239540-3642-464B-B527-94FAA2026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349" y="211605"/>
            <a:ext cx="2656072" cy="358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362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120" y="54849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FIEBRE AMARILLA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586" y="1543483"/>
            <a:ext cx="6020916" cy="467077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000" b="1" u="sng" dirty="0"/>
              <a:t>Período de infección: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Síntomas generales como fiebre, escalofríos, signo de Faget, cefalea, hiperemia conjuntival, dorsalgias, mialgias generalizadas, dolor abdominal, etc. (1-5 d).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000" b="1" u="sng" dirty="0"/>
              <a:t>Período de remisión: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3-4 día: disminuye o cede la fiebre y los síntomas generales hasta por 48 horas.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r>
              <a:rPr lang="es-CO" sz="2000" b="1" u="sng" dirty="0"/>
              <a:t>Período de intoxicación: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Síntomas de insuficiencia hepatorenal, representados por: ictericia, manifestaciones hemorrágicas, oliguria, albuminuria y postración intensa. 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1400" u="sng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</p:txBody>
      </p:sp>
      <p:pic>
        <p:nvPicPr>
          <p:cNvPr id="19458" name="Picture 2" descr="Fiebre Amarilla - Turismo Del Morrosquillo">
            <a:extLst>
              <a:ext uri="{FF2B5EF4-FFF2-40B4-BE49-F238E27FC236}">
                <a16:creationId xmlns:a16="http://schemas.microsoft.com/office/drawing/2014/main" id="{60579C61-2699-4030-AEE1-4D9632508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8" y="889280"/>
            <a:ext cx="4515057" cy="253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160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1848" y="3695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FIEBRE AMARILLA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D5CD887-C9B6-40B9-9EF9-FF4683CB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014" y="933782"/>
            <a:ext cx="6645451" cy="54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594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1848" y="52494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FIEBRE AMARILLA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060471-FE2B-4E05-9C09-15CB47EA2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270" y="634853"/>
            <a:ext cx="6828356" cy="569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531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1192990"/>
            <a:ext cx="11315700" cy="3507673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HANTAVIRUS</a:t>
            </a:r>
          </a:p>
        </p:txBody>
      </p:sp>
    </p:spTree>
    <p:extLst>
      <p:ext uri="{BB962C8B-B14F-4D97-AF65-F5344CB8AC3E}">
        <p14:creationId xmlns:p14="http://schemas.microsoft.com/office/powerpoint/2010/main" val="1678518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9188" y="47827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HANTAVIRUS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9453" y="1567002"/>
            <a:ext cx="6058779" cy="4936087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Los hantavirus americanos (hantavirus del Nuevo Mundo) causantes de síndrome pulmonar por hantavirus, son portados por roedores de la subfamilia de </a:t>
            </a:r>
            <a:r>
              <a:rPr lang="es-CO" sz="2000" i="1" dirty="0"/>
              <a:t>Sigmodontinae.</a:t>
            </a:r>
            <a:endParaRPr lang="es-CO" sz="2000" dirty="0"/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Enfermedad como secuencia de la exposición a los aerosoles provenientes de saliva, orina y heces de roedores.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El inicio de la enfermedad se caracteriza por aparición brusca de fiebre, seguida por síntomas como dolor de cabeza, dolor abdominal, náuseas, vómito, diarrea y signos de insuficiencia renal. En algunos casos (hasta en 25%) se observan miopatías agudas.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</p:txBody>
      </p:sp>
      <p:pic>
        <p:nvPicPr>
          <p:cNvPr id="20482" name="Picture 2" descr="Hantavirus - Fundación iO">
            <a:extLst>
              <a:ext uri="{FF2B5EF4-FFF2-40B4-BE49-F238E27FC236}">
                <a16:creationId xmlns:a16="http://schemas.microsoft.com/office/drawing/2014/main" id="{BF77B580-51DC-4D94-BB17-99B16E1F3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70" y="478271"/>
            <a:ext cx="2874933" cy="287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5904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639" y="103211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HANTAVIRUS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4C760C8-004E-4CE4-970A-3888DF88F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76203"/>
              </p:ext>
            </p:extLst>
          </p:nvPr>
        </p:nvGraphicFramePr>
        <p:xfrm>
          <a:off x="6460433" y="2319131"/>
          <a:ext cx="4638261" cy="33925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38261">
                  <a:extLst>
                    <a:ext uri="{9D8B030D-6E8A-4147-A177-3AD203B41FA5}">
                      <a16:colId xmlns:a16="http://schemas.microsoft.com/office/drawing/2014/main" val="2484771507"/>
                    </a:ext>
                  </a:extLst>
                </a:gridCol>
              </a:tblGrid>
              <a:tr h="772931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Síndrome pulmonar por hantavirus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876470"/>
                  </a:ext>
                </a:extLst>
              </a:tr>
              <a:tr h="1108988"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Es una enfermedad aguda, a menudo fatal, restringida al continente americano.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264059"/>
                  </a:ext>
                </a:extLst>
              </a:tr>
              <a:tr h="1510636"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rgbClr val="152B48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Infiltrado pulmonar intersticial y compromiso cardiorrespiratorio leve a severo.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619497"/>
                  </a:ext>
                </a:extLst>
              </a:tr>
            </a:tbl>
          </a:graphicData>
        </a:graphic>
      </p:graphicFrame>
      <p:pic>
        <p:nvPicPr>
          <p:cNvPr id="21506" name="Picture 2" descr="Hantavirus | Discapnet">
            <a:extLst>
              <a:ext uri="{FF2B5EF4-FFF2-40B4-BE49-F238E27FC236}">
                <a16:creationId xmlns:a16="http://schemas.microsoft.com/office/drawing/2014/main" id="{508F68E9-39EE-47FF-AE7B-0C7CF37EF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46" y="561407"/>
            <a:ext cx="4392664" cy="266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181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366" y="566223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HANTAVIRUS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692" y="1880732"/>
            <a:ext cx="5555196" cy="384048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El diagnóstico definitivo se basa en pruebas serológicas para la detección de anticuerpos específicos de tipo IgM por técnica IFI o ELISA.</a:t>
            </a:r>
          </a:p>
          <a:p>
            <a:pPr algn="just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El aislamiento viral de muestras sanguíneas usualmente es negativo en la fase aguda.</a:t>
            </a:r>
          </a:p>
          <a:p>
            <a:pPr algn="just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Otras pruebas : RT-PCR.</a:t>
            </a:r>
          </a:p>
          <a:p>
            <a:pPr algn="just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Tratamiento de soporte: Rivabirina ha demostrado beneficios sobre todo en países orientales.</a:t>
            </a:r>
          </a:p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  <a:p>
            <a:pPr marL="0" indent="0" algn="just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/>
          </a:p>
        </p:txBody>
      </p:sp>
      <p:pic>
        <p:nvPicPr>
          <p:cNvPr id="22530" name="Picture 2" descr="Hantaviridae - Wikipedia, la enciclopedia libre">
            <a:extLst>
              <a:ext uri="{FF2B5EF4-FFF2-40B4-BE49-F238E27FC236}">
                <a16:creationId xmlns:a16="http://schemas.microsoft.com/office/drawing/2014/main" id="{D4060A4C-2139-48CE-B8E3-312D666CF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29" y="561407"/>
            <a:ext cx="3058243" cy="298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5721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768920"/>
            <a:ext cx="11315700" cy="3507673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DENGUE</a:t>
            </a:r>
          </a:p>
        </p:txBody>
      </p:sp>
    </p:spTree>
    <p:extLst>
      <p:ext uri="{BB962C8B-B14F-4D97-AF65-F5344CB8AC3E}">
        <p14:creationId xmlns:p14="http://schemas.microsoft.com/office/powerpoint/2010/main" val="42110395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819" y="141433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DENGUE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665" y="2471506"/>
            <a:ext cx="5526157" cy="292463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No es usual que genere ictericia, a menos que tenga compromiso hepático.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endParaRPr lang="es-CO" sz="2400" dirty="0"/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Se presenta en dengue hemorrágico característicamente.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endParaRPr lang="es-CO" sz="24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4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4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400" dirty="0"/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400" dirty="0"/>
          </a:p>
        </p:txBody>
      </p:sp>
      <p:pic>
        <p:nvPicPr>
          <p:cNvPr id="23554" name="Picture 2" descr="microBIO: ¿Es el dengue una enfermedad de transmisión sexual?">
            <a:extLst>
              <a:ext uri="{FF2B5EF4-FFF2-40B4-BE49-F238E27FC236}">
                <a16:creationId xmlns:a16="http://schemas.microsoft.com/office/drawing/2014/main" id="{33E86307-1726-4F93-8B8D-924E2EB32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978878"/>
            <a:ext cx="3970476" cy="223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645813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097" y="76261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b="1" dirty="0" lang="es-CO" sz="3200"/>
              <a:t>FISIOPATOLOGÍA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D6DFBD9-2485-4CD3-808C-4F111E59C7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72" r="-4"/>
          <a:stretch/>
        </p:blipFill>
        <p:spPr>
          <a:xfrm>
            <a:off x="4775671" y="1044245"/>
            <a:ext cx="7292340" cy="476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97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97CDD8-5AE9-4D4A-AF98-19DB00E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64925"/>
              </p:ext>
            </p:extLst>
          </p:nvPr>
        </p:nvGraphicFramePr>
        <p:xfrm>
          <a:off x="4823791" y="768626"/>
          <a:ext cx="7182680" cy="49177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49287">
                  <a:extLst>
                    <a:ext uri="{9D8B030D-6E8A-4147-A177-3AD203B41FA5}">
                      <a16:colId xmlns:a16="http://schemas.microsoft.com/office/drawing/2014/main" val="2855771370"/>
                    </a:ext>
                  </a:extLst>
                </a:gridCol>
                <a:gridCol w="1939289">
                  <a:extLst>
                    <a:ext uri="{9D8B030D-6E8A-4147-A177-3AD203B41FA5}">
                      <a16:colId xmlns:a16="http://schemas.microsoft.com/office/drawing/2014/main" val="3700300831"/>
                    </a:ext>
                  </a:extLst>
                </a:gridCol>
                <a:gridCol w="1797824">
                  <a:extLst>
                    <a:ext uri="{9D8B030D-6E8A-4147-A177-3AD203B41FA5}">
                      <a16:colId xmlns:a16="http://schemas.microsoft.com/office/drawing/2014/main" val="1261014420"/>
                    </a:ext>
                  </a:extLst>
                </a:gridCol>
                <a:gridCol w="1696280">
                  <a:extLst>
                    <a:ext uri="{9D8B030D-6E8A-4147-A177-3AD203B41FA5}">
                      <a16:colId xmlns:a16="http://schemas.microsoft.com/office/drawing/2014/main" val="2515561224"/>
                    </a:ext>
                  </a:extLst>
                </a:gridCol>
              </a:tblGrid>
              <a:tr h="839449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Enfermedad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Malaria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Leptospirosis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Rickettsia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556370"/>
                  </a:ext>
                </a:extLst>
              </a:tr>
              <a:tr h="120495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Diagnóstico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Gota gruesa.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Presentación IgM x ELISA o PCR</a:t>
                      </a:r>
                      <a:r>
                        <a:rPr lang="es-CO" sz="1600" dirty="0">
                          <a:latin typeface="Montserrat" pitchFamily="2" charset="77"/>
                          <a:sym typeface="Wingdings" pitchFamily="2" charset="2"/>
                        </a:rPr>
                        <a:t> + MAT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Serología con IFI y PCR.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190554"/>
                  </a:ext>
                </a:extLst>
              </a:tr>
              <a:tr h="287335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Tratamiento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" pitchFamily="2" charset="77"/>
                        </a:rPr>
                        <a:t>No complicada:</a:t>
                      </a:r>
                    </a:p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P. falciparum: artemeter+ lumefrantina.</a:t>
                      </a:r>
                    </a:p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P. vivax: cloroquina+ primaquina.</a:t>
                      </a:r>
                    </a:p>
                    <a:p>
                      <a:pPr algn="ctr"/>
                      <a:r>
                        <a:rPr lang="es-CO" sz="1600" b="1" dirty="0">
                          <a:latin typeface="Montserrat" pitchFamily="2" charset="77"/>
                        </a:rPr>
                        <a:t>Complicada:</a:t>
                      </a:r>
                    </a:p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Artesunato IV </a:t>
                      </a:r>
                      <a:r>
                        <a:rPr lang="es-CO" sz="1600" dirty="0">
                          <a:latin typeface="Montserrat" pitchFamily="2" charset="77"/>
                          <a:sym typeface="Wingdings" pitchFamily="2" charset="2"/>
                        </a:rPr>
                        <a:t> artemeter+ lumefrantina.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" pitchFamily="2" charset="77"/>
                        </a:rPr>
                        <a:t>Leve: </a:t>
                      </a:r>
                      <a:r>
                        <a:rPr lang="es-CO" sz="1600" b="0" dirty="0">
                          <a:latin typeface="Montserrat" pitchFamily="2" charset="77"/>
                        </a:rPr>
                        <a:t>a</a:t>
                      </a:r>
                      <a:r>
                        <a:rPr lang="es-CO" sz="1600" dirty="0">
                          <a:latin typeface="Montserrat" pitchFamily="2" charset="77"/>
                        </a:rPr>
                        <a:t>moxicilina, doxiciclina, azitromicina.</a:t>
                      </a:r>
                    </a:p>
                    <a:p>
                      <a:pPr algn="ctr"/>
                      <a:r>
                        <a:rPr lang="es-CO" sz="1600" b="1" dirty="0">
                          <a:latin typeface="Montserrat" pitchFamily="2" charset="77"/>
                        </a:rPr>
                        <a:t>Grave:</a:t>
                      </a:r>
                    </a:p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penicilina cristalina, doxiciclina, ceftriaxona, azitromicina.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Doxiciciclina </a:t>
                      </a:r>
                      <a:r>
                        <a:rPr lang="es-CO" sz="1600" baseline="0" dirty="0">
                          <a:latin typeface="Montserrat" pitchFamily="2" charset="77"/>
                        </a:rPr>
                        <a:t> hasta que esté afebril por 3 días.</a:t>
                      </a:r>
                    </a:p>
                    <a:p>
                      <a:pPr algn="ctr"/>
                      <a:endParaRPr lang="es-CO" sz="1600" baseline="0" dirty="0">
                        <a:latin typeface="Montserrat" pitchFamily="2" charset="77"/>
                      </a:endParaRPr>
                    </a:p>
                    <a:p>
                      <a:pPr algn="ctr"/>
                      <a:r>
                        <a:rPr lang="es-CO" sz="1600" baseline="0" dirty="0">
                          <a:latin typeface="Montserrat" pitchFamily="2" charset="77"/>
                        </a:rPr>
                        <a:t>Segunda opción: cloranfenicol.</a:t>
                      </a:r>
                      <a:endParaRPr lang="es-CO" sz="1600" dirty="0"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874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5322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CCAE650-B077-4877-A385-574CAE2C9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1929"/>
              </p:ext>
            </p:extLst>
          </p:nvPr>
        </p:nvGraphicFramePr>
        <p:xfrm>
          <a:off x="4837043" y="1193864"/>
          <a:ext cx="7131447" cy="39712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75792">
                  <a:extLst>
                    <a:ext uri="{9D8B030D-6E8A-4147-A177-3AD203B41FA5}">
                      <a16:colId xmlns:a16="http://schemas.microsoft.com/office/drawing/2014/main" val="229656646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2118092"/>
                    </a:ext>
                  </a:extLst>
                </a:gridCol>
                <a:gridCol w="1707275">
                  <a:extLst>
                    <a:ext uri="{9D8B030D-6E8A-4147-A177-3AD203B41FA5}">
                      <a16:colId xmlns:a16="http://schemas.microsoft.com/office/drawing/2014/main" val="569309931"/>
                    </a:ext>
                  </a:extLst>
                </a:gridCol>
                <a:gridCol w="1819580">
                  <a:extLst>
                    <a:ext uri="{9D8B030D-6E8A-4147-A177-3AD203B41FA5}">
                      <a16:colId xmlns:a16="http://schemas.microsoft.com/office/drawing/2014/main" val="2880603192"/>
                    </a:ext>
                  </a:extLst>
                </a:gridCol>
              </a:tblGrid>
              <a:tr h="822392"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Enfermedad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Hantavirus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Fiebre amarilla</a:t>
                      </a:r>
                    </a:p>
                    <a:p>
                      <a:pPr algn="ctr"/>
                      <a:endParaRPr lang="es-CO" dirty="0">
                        <a:solidFill>
                          <a:schemeClr val="bg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Dengue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346689"/>
                  </a:ext>
                </a:extLst>
              </a:tr>
              <a:tr h="962946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Diagnóstico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>
                          <a:latin typeface="Montserrat" pitchFamily="2" charset="77"/>
                        </a:rPr>
                        <a:t>Serología con ELISA o  IFI, RT-PCR.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Serología por ELISA.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Antígeno NS1, serología para dengue.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442878"/>
                  </a:ext>
                </a:extLst>
              </a:tr>
              <a:tr h="2093886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Tratamiento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>
                          <a:latin typeface="Montserrat" pitchFamily="2" charset="77"/>
                        </a:rPr>
                        <a:t>No tiene tratamiento específico.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dirty="0">
                        <a:latin typeface="Montserrat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>
                          <a:latin typeface="Montserrat" pitchFamily="2" charset="77"/>
                        </a:rPr>
                        <a:t>¿Rivabarina?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dirty="0">
                        <a:latin typeface="Montserrat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>
                          <a:latin typeface="Montserrat" pitchFamily="2" charset="77"/>
                        </a:rPr>
                        <a:t>De soporte.</a:t>
                      </a:r>
                    </a:p>
                    <a:p>
                      <a:pPr algn="ctr"/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Montserrat" pitchFamily="2" charset="77"/>
                        </a:rPr>
                        <a:t>De soporte.</a:t>
                      </a:r>
                      <a:endParaRPr lang="es-CO" sz="16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10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426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Sizzix Thinlits Die - Gracias (Thank You) | Cool words, Thank you quotes,  Sizzix">
            <a:extLst>
              <a:ext uri="{FF2B5EF4-FFF2-40B4-BE49-F238E27FC236}">
                <a16:creationId xmlns:a16="http://schemas.microsoft.com/office/drawing/2014/main" id="{5FFB87FF-7CB8-44D9-8A3F-1718B7D8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25" y="74128"/>
            <a:ext cx="6022700" cy="429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F2ACB53-18BB-4321-9C5D-683C02A40B62}"/>
              </a:ext>
            </a:extLst>
          </p:cNvPr>
          <p:cNvSpPr txBox="1"/>
          <p:nvPr/>
        </p:nvSpPr>
        <p:spPr>
          <a:xfrm rot="10800000" flipH="1" flipV="1">
            <a:off x="4179012" y="3028890"/>
            <a:ext cx="5241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152B48"/>
                </a:solidFill>
                <a:latin typeface="Montserrat" pitchFamily="2" charset="77"/>
              </a:rPr>
              <a:t>Correo: mrendon.di@gmail.com</a:t>
            </a:r>
          </a:p>
        </p:txBody>
      </p:sp>
    </p:spTree>
    <p:extLst>
      <p:ext uri="{BB962C8B-B14F-4D97-AF65-F5344CB8AC3E}">
        <p14:creationId xmlns:p14="http://schemas.microsoft.com/office/powerpoint/2010/main" val="2954879821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097" y="76261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b="1" dirty="0" lang="es-CO" sz="3200"/>
              <a:t>FISIOPATOLOGÍA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CFFBFF-2971-4AB5-AF52-BC1445400C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99" r="-44"/>
          <a:stretch/>
        </p:blipFill>
        <p:spPr>
          <a:xfrm>
            <a:off x="4762419" y="1307135"/>
            <a:ext cx="7223760" cy="42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4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ENFOQUE 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933" y="1886504"/>
            <a:ext cx="6174683" cy="3321599"/>
          </a:xfrm>
          <a:ln>
            <a:noFill/>
          </a:ln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Edad.</a:t>
            </a:r>
          </a:p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Sexo.</a:t>
            </a:r>
          </a:p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Ocupación.</a:t>
            </a:r>
          </a:p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Enfermedad de base.</a:t>
            </a:r>
          </a:p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Fecha de inicio de los síntomas.</a:t>
            </a:r>
          </a:p>
          <a:p>
            <a:pPr lvl="0">
              <a:lnSpc>
                <a:spcPct val="100000"/>
              </a:lnSpc>
              <a:buClr>
                <a:srgbClr val="152B48"/>
              </a:buClr>
            </a:pPr>
            <a:r>
              <a:rPr lang="es-CO" sz="2000" dirty="0"/>
              <a:t>Antecedentes epidemiológicos: </a:t>
            </a:r>
          </a:p>
          <a:p>
            <a:pPr lvl="1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/>
              <a:t>Residencia o viaje a zona endémica.</a:t>
            </a:r>
          </a:p>
          <a:p>
            <a:pPr lvl="1">
              <a:lnSpc>
                <a:spcPct val="100000"/>
              </a:lnSpc>
              <a:buClr>
                <a:srgbClr val="152B48"/>
              </a:buClr>
              <a:buFont typeface="Wingdings" pitchFamily="2" charset="2"/>
              <a:buChar char="§"/>
            </a:pPr>
            <a:r>
              <a:rPr lang="es-CO" sz="2000" dirty="0"/>
              <a:t>Nexo epidemiológico.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EB7C9E3-9BF7-4BE0-9EDC-A592A3439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927" y="431800"/>
            <a:ext cx="2717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7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56140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ENFOQUE DIAGNÓSTICO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DA60AF8-3113-47D9-BFB9-C4EB4AC15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088775"/>
              </p:ext>
            </p:extLst>
          </p:nvPr>
        </p:nvGraphicFramePr>
        <p:xfrm>
          <a:off x="5052060" y="1965526"/>
          <a:ext cx="6595442" cy="413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4EB7C9E3-9BF7-4BE0-9EDC-A592A3439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5927" y="431800"/>
            <a:ext cx="2717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845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2796</TotalTime>
  <Words>2155</Words>
  <Application>Microsoft Office PowerPoint</Application>
  <PresentationFormat>Widescreen</PresentationFormat>
  <Paragraphs>297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Montserrat</vt:lpstr>
      <vt:lpstr>Wingdings</vt:lpstr>
      <vt:lpstr>Tema de Office</vt:lpstr>
      <vt:lpstr>PowerPoint Presentation</vt:lpstr>
      <vt:lpstr>INTRODUCCIÓN </vt:lpstr>
      <vt:lpstr>IMPORTANCIA</vt:lpstr>
      <vt:lpstr>ETIOLOGÍA</vt:lpstr>
      <vt:lpstr>ETIOLOGÍA</vt:lpstr>
      <vt:lpstr>FISIOPATOLOGÍA</vt:lpstr>
      <vt:lpstr>FISIOPATOLOGÍA</vt:lpstr>
      <vt:lpstr>ENFOQUE DIAGNÓSTICO</vt:lpstr>
      <vt:lpstr>ENFOQUE DIAGNÓSTICO</vt:lpstr>
      <vt:lpstr>ENFOQUE DIAGNÓSTICO</vt:lpstr>
      <vt:lpstr>EXAMEN FÍSICO</vt:lpstr>
      <vt:lpstr>EXAMEN FÍSICO</vt:lpstr>
      <vt:lpstr>EXAMEN FÍSICO</vt:lpstr>
      <vt:lpstr>EXAMEN FÍSICO</vt:lpstr>
      <vt:lpstr>EXAMEN FÍSICO</vt:lpstr>
      <vt:lpstr>AYUDAS DIAGNÓSTICAS</vt:lpstr>
      <vt:lpstr>AYUDAS DIAGNÓSTICAS</vt:lpstr>
      <vt:lpstr>MALARIA </vt:lpstr>
      <vt:lpstr>MALARIA</vt:lpstr>
      <vt:lpstr>MALARIA</vt:lpstr>
      <vt:lpstr>MALARIA</vt:lpstr>
      <vt:lpstr>MALARIA</vt:lpstr>
      <vt:lpstr>MALARIA</vt:lpstr>
      <vt:lpstr>MALARIA</vt:lpstr>
      <vt:lpstr>MALARIA</vt:lpstr>
      <vt:lpstr>MALARIA</vt:lpstr>
      <vt:lpstr>PowerPoint Presentation</vt:lpstr>
      <vt:lpstr>¿Y SI NO ES MALARIA?</vt:lpstr>
      <vt:lpstr>LEPTOSPIROSIS</vt:lpstr>
      <vt:lpstr>LEPTOSPIROSIS</vt:lpstr>
      <vt:lpstr>LEPTOSPIROSIS</vt:lpstr>
      <vt:lpstr>LEPTOSPIROSIS</vt:lpstr>
      <vt:lpstr>LEPTOSPIROSIS</vt:lpstr>
      <vt:lpstr>LEPTOSPIROSIS</vt:lpstr>
      <vt:lpstr>LEPTOSPIROSIS</vt:lpstr>
      <vt:lpstr>LEPTOSPIROSIS</vt:lpstr>
      <vt:lpstr>RICKETTSIA</vt:lpstr>
      <vt:lpstr>RICKETTSIA</vt:lpstr>
      <vt:lpstr>RICKETTSIA</vt:lpstr>
      <vt:lpstr>RICKETTSIA</vt:lpstr>
      <vt:lpstr>RICKETTSIA</vt:lpstr>
      <vt:lpstr>RICKETTSIA</vt:lpstr>
      <vt:lpstr>RICKETTSIA</vt:lpstr>
      <vt:lpstr>RICKETTSIA</vt:lpstr>
      <vt:lpstr>RICKETTSIA</vt:lpstr>
      <vt:lpstr>RICKETTSIA</vt:lpstr>
      <vt:lpstr>RICKETTSIA</vt:lpstr>
      <vt:lpstr>FIEBRE AMARILLA </vt:lpstr>
      <vt:lpstr>FIEBRE AMARILLA</vt:lpstr>
      <vt:lpstr>FIEBRE AMARILLA</vt:lpstr>
      <vt:lpstr>FIEBRE AMARILLA</vt:lpstr>
      <vt:lpstr>FIEBRE AMARILLA</vt:lpstr>
      <vt:lpstr>FIEBRE AMARILLA</vt:lpstr>
      <vt:lpstr>HANTAVIRUS</vt:lpstr>
      <vt:lpstr>HANTAVIRUS</vt:lpstr>
      <vt:lpstr>HANTAVIRUS</vt:lpstr>
      <vt:lpstr>HANTAVIRUS</vt:lpstr>
      <vt:lpstr>DENGUE</vt:lpstr>
      <vt:lpstr>DENGUE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ana.cardonaga@outlook.es</cp:lastModifiedBy>
  <cp:revision>45</cp:revision>
  <dcterms:created xsi:type="dcterms:W3CDTF">2020-11-06T17:03:47Z</dcterms:created>
  <dcterms:modified xsi:type="dcterms:W3CDTF">2020-12-09T03:13:18Z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926454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